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81" r:id="rId2"/>
  </p:sldMasterIdLst>
  <p:notesMasterIdLst>
    <p:notesMasterId r:id="rId141"/>
  </p:notesMasterIdLst>
  <p:sldIdLst>
    <p:sldId id="256" r:id="rId3"/>
    <p:sldId id="257" r:id="rId4"/>
    <p:sldId id="258" r:id="rId5"/>
    <p:sldId id="311" r:id="rId6"/>
    <p:sldId id="312" r:id="rId7"/>
    <p:sldId id="313" r:id="rId8"/>
    <p:sldId id="314" r:id="rId9"/>
    <p:sldId id="315" r:id="rId10"/>
    <p:sldId id="316" r:id="rId11"/>
    <p:sldId id="322" r:id="rId12"/>
    <p:sldId id="2147474938" r:id="rId13"/>
    <p:sldId id="2147474919" r:id="rId14"/>
    <p:sldId id="2147474939" r:id="rId15"/>
    <p:sldId id="361" r:id="rId16"/>
    <p:sldId id="362" r:id="rId17"/>
    <p:sldId id="363" r:id="rId18"/>
    <p:sldId id="317" r:id="rId19"/>
    <p:sldId id="320" r:id="rId20"/>
    <p:sldId id="2147474940" r:id="rId21"/>
    <p:sldId id="868" r:id="rId22"/>
    <p:sldId id="2147474918" r:id="rId23"/>
    <p:sldId id="2147474949" r:id="rId24"/>
    <p:sldId id="650" r:id="rId25"/>
    <p:sldId id="566" r:id="rId26"/>
    <p:sldId id="5688" r:id="rId27"/>
    <p:sldId id="260" r:id="rId28"/>
    <p:sldId id="2147474948" r:id="rId29"/>
    <p:sldId id="2147474950" r:id="rId30"/>
    <p:sldId id="2147474941" r:id="rId31"/>
    <p:sldId id="2147474942" r:id="rId32"/>
    <p:sldId id="2147474945" r:id="rId33"/>
    <p:sldId id="2147474943" r:id="rId34"/>
    <p:sldId id="2147474946" r:id="rId35"/>
    <p:sldId id="2147474944" r:id="rId36"/>
    <p:sldId id="2147474947" r:id="rId37"/>
    <p:sldId id="773" r:id="rId38"/>
    <p:sldId id="774" r:id="rId39"/>
    <p:sldId id="2147474951" r:id="rId40"/>
    <p:sldId id="388" r:id="rId41"/>
    <p:sldId id="7078" r:id="rId42"/>
    <p:sldId id="6891" r:id="rId43"/>
    <p:sldId id="6895" r:id="rId44"/>
    <p:sldId id="6922" r:id="rId45"/>
    <p:sldId id="2147474952" r:id="rId46"/>
    <p:sldId id="389" r:id="rId47"/>
    <p:sldId id="390" r:id="rId48"/>
    <p:sldId id="364" r:id="rId49"/>
    <p:sldId id="368" r:id="rId50"/>
    <p:sldId id="371" r:id="rId51"/>
    <p:sldId id="369" r:id="rId52"/>
    <p:sldId id="370" r:id="rId53"/>
    <p:sldId id="2147474953" r:id="rId54"/>
    <p:sldId id="2147474955" r:id="rId55"/>
    <p:sldId id="2147474954" r:id="rId56"/>
    <p:sldId id="2147476881" r:id="rId57"/>
    <p:sldId id="2147474956" r:id="rId58"/>
    <p:sldId id="2147474957" r:id="rId59"/>
    <p:sldId id="2147474958" r:id="rId60"/>
    <p:sldId id="2147474959" r:id="rId61"/>
    <p:sldId id="2147474960" r:id="rId62"/>
    <p:sldId id="2147474961" r:id="rId63"/>
    <p:sldId id="2147474962" r:id="rId64"/>
    <p:sldId id="2147474994" r:id="rId65"/>
    <p:sldId id="2147474995" r:id="rId66"/>
    <p:sldId id="2147474996" r:id="rId67"/>
    <p:sldId id="2147474997" r:id="rId68"/>
    <p:sldId id="2147474999" r:id="rId69"/>
    <p:sldId id="2147474998" r:id="rId70"/>
    <p:sldId id="2147475000" r:id="rId71"/>
    <p:sldId id="2147475001" r:id="rId72"/>
    <p:sldId id="2147475002" r:id="rId73"/>
    <p:sldId id="2147475016" r:id="rId74"/>
    <p:sldId id="2147475017" r:id="rId75"/>
    <p:sldId id="2147475005" r:id="rId76"/>
    <p:sldId id="2147475003" r:id="rId77"/>
    <p:sldId id="2147475004" r:id="rId78"/>
    <p:sldId id="2147476896" r:id="rId79"/>
    <p:sldId id="2147476897" r:id="rId80"/>
    <p:sldId id="2147476895" r:id="rId81"/>
    <p:sldId id="2147475006" r:id="rId82"/>
    <p:sldId id="2147475007" r:id="rId83"/>
    <p:sldId id="2147475008" r:id="rId84"/>
    <p:sldId id="2147475009" r:id="rId85"/>
    <p:sldId id="2147475010" r:id="rId86"/>
    <p:sldId id="2147475011" r:id="rId87"/>
    <p:sldId id="2147475018" r:id="rId88"/>
    <p:sldId id="2147476826" r:id="rId89"/>
    <p:sldId id="2147476825" r:id="rId90"/>
    <p:sldId id="2147476827" r:id="rId91"/>
    <p:sldId id="2147476828" r:id="rId92"/>
    <p:sldId id="2147476829" r:id="rId93"/>
    <p:sldId id="2147476830" r:id="rId94"/>
    <p:sldId id="2147476832" r:id="rId95"/>
    <p:sldId id="2147476831" r:id="rId96"/>
    <p:sldId id="2147476833" r:id="rId97"/>
    <p:sldId id="2147476834" r:id="rId98"/>
    <p:sldId id="2147476836" r:id="rId99"/>
    <p:sldId id="2147476837" r:id="rId100"/>
    <p:sldId id="2147476835" r:id="rId101"/>
    <p:sldId id="2147476838" r:id="rId102"/>
    <p:sldId id="2147476870" r:id="rId103"/>
    <p:sldId id="2147476871" r:id="rId104"/>
    <p:sldId id="2147476892" r:id="rId105"/>
    <p:sldId id="2147476888" r:id="rId106"/>
    <p:sldId id="2147476891" r:id="rId107"/>
    <p:sldId id="2147476872" r:id="rId108"/>
    <p:sldId id="2147476876" r:id="rId109"/>
    <p:sldId id="2147476875" r:id="rId110"/>
    <p:sldId id="2147476877" r:id="rId111"/>
    <p:sldId id="2147476878" r:id="rId112"/>
    <p:sldId id="2147475012" r:id="rId113"/>
    <p:sldId id="2147476873" r:id="rId114"/>
    <p:sldId id="2147476874" r:id="rId115"/>
    <p:sldId id="2147476879" r:id="rId116"/>
    <p:sldId id="2147476880" r:id="rId117"/>
    <p:sldId id="2147476893" r:id="rId118"/>
    <p:sldId id="2147476889" r:id="rId119"/>
    <p:sldId id="2147476890" r:id="rId120"/>
    <p:sldId id="1545" r:id="rId121"/>
    <p:sldId id="1546" r:id="rId122"/>
    <p:sldId id="259" r:id="rId123"/>
    <p:sldId id="2147476894" r:id="rId124"/>
    <p:sldId id="261" r:id="rId125"/>
    <p:sldId id="262" r:id="rId126"/>
    <p:sldId id="263" r:id="rId127"/>
    <p:sldId id="264" r:id="rId128"/>
    <p:sldId id="265" r:id="rId129"/>
    <p:sldId id="266" r:id="rId130"/>
    <p:sldId id="267" r:id="rId131"/>
    <p:sldId id="1549" r:id="rId132"/>
    <p:sldId id="281" r:id="rId133"/>
    <p:sldId id="2147476882" r:id="rId134"/>
    <p:sldId id="2147476883" r:id="rId135"/>
    <p:sldId id="2147476884" r:id="rId136"/>
    <p:sldId id="2147476885" r:id="rId137"/>
    <p:sldId id="2147476886" r:id="rId138"/>
    <p:sldId id="2147476887" r:id="rId139"/>
    <p:sldId id="291"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7FD0791-BEE7-4FEE-B997-6ECFFE875225}">
          <p14:sldIdLst>
            <p14:sldId id="256"/>
            <p14:sldId id="257"/>
            <p14:sldId id="258"/>
            <p14:sldId id="311"/>
            <p14:sldId id="312"/>
            <p14:sldId id="313"/>
            <p14:sldId id="314"/>
            <p14:sldId id="315"/>
            <p14:sldId id="316"/>
            <p14:sldId id="322"/>
            <p14:sldId id="2147474938"/>
            <p14:sldId id="2147474919"/>
            <p14:sldId id="2147474939"/>
            <p14:sldId id="361"/>
            <p14:sldId id="362"/>
            <p14:sldId id="363"/>
            <p14:sldId id="317"/>
            <p14:sldId id="320"/>
            <p14:sldId id="2147474940"/>
            <p14:sldId id="868"/>
            <p14:sldId id="2147474918"/>
            <p14:sldId id="2147474949"/>
            <p14:sldId id="650"/>
            <p14:sldId id="566"/>
            <p14:sldId id="5688"/>
            <p14:sldId id="260"/>
            <p14:sldId id="2147474948"/>
            <p14:sldId id="2147474950"/>
            <p14:sldId id="2147474941"/>
            <p14:sldId id="2147474942"/>
            <p14:sldId id="2147474945"/>
            <p14:sldId id="2147474943"/>
            <p14:sldId id="2147474946"/>
            <p14:sldId id="2147474944"/>
            <p14:sldId id="2147474947"/>
            <p14:sldId id="773"/>
            <p14:sldId id="774"/>
            <p14:sldId id="2147474951"/>
            <p14:sldId id="388"/>
            <p14:sldId id="7078"/>
            <p14:sldId id="6891"/>
            <p14:sldId id="6895"/>
            <p14:sldId id="6922"/>
            <p14:sldId id="2147474952"/>
            <p14:sldId id="389"/>
            <p14:sldId id="390"/>
            <p14:sldId id="364"/>
            <p14:sldId id="368"/>
            <p14:sldId id="371"/>
            <p14:sldId id="369"/>
            <p14:sldId id="370"/>
            <p14:sldId id="2147474953"/>
            <p14:sldId id="2147474955"/>
            <p14:sldId id="2147474954"/>
            <p14:sldId id="2147476881"/>
            <p14:sldId id="2147474956"/>
            <p14:sldId id="2147474957"/>
            <p14:sldId id="2147474958"/>
            <p14:sldId id="2147474959"/>
            <p14:sldId id="2147474960"/>
            <p14:sldId id="2147474961"/>
            <p14:sldId id="2147474962"/>
            <p14:sldId id="2147474994"/>
            <p14:sldId id="2147474995"/>
            <p14:sldId id="2147474996"/>
            <p14:sldId id="2147474997"/>
            <p14:sldId id="2147474999"/>
            <p14:sldId id="2147474998"/>
            <p14:sldId id="2147475000"/>
            <p14:sldId id="2147475001"/>
            <p14:sldId id="2147475002"/>
            <p14:sldId id="2147475016"/>
            <p14:sldId id="2147475017"/>
            <p14:sldId id="2147475005"/>
            <p14:sldId id="2147475003"/>
            <p14:sldId id="2147475004"/>
            <p14:sldId id="2147476896"/>
            <p14:sldId id="2147476897"/>
            <p14:sldId id="2147476895"/>
            <p14:sldId id="2147475006"/>
            <p14:sldId id="2147475007"/>
            <p14:sldId id="2147475008"/>
            <p14:sldId id="2147475009"/>
            <p14:sldId id="2147475010"/>
            <p14:sldId id="2147475011"/>
            <p14:sldId id="2147475018"/>
            <p14:sldId id="2147476826"/>
            <p14:sldId id="2147476825"/>
            <p14:sldId id="2147476827"/>
            <p14:sldId id="2147476828"/>
            <p14:sldId id="2147476829"/>
            <p14:sldId id="2147476830"/>
            <p14:sldId id="2147476832"/>
            <p14:sldId id="2147476831"/>
            <p14:sldId id="2147476833"/>
            <p14:sldId id="2147476834"/>
            <p14:sldId id="2147476836"/>
            <p14:sldId id="2147476837"/>
            <p14:sldId id="2147476835"/>
            <p14:sldId id="2147476838"/>
            <p14:sldId id="2147476870"/>
            <p14:sldId id="2147476871"/>
            <p14:sldId id="2147476892"/>
            <p14:sldId id="2147476888"/>
            <p14:sldId id="2147476891"/>
            <p14:sldId id="2147476872"/>
            <p14:sldId id="2147476876"/>
            <p14:sldId id="2147476875"/>
            <p14:sldId id="2147476877"/>
            <p14:sldId id="2147476878"/>
            <p14:sldId id="2147475012"/>
            <p14:sldId id="2147476873"/>
            <p14:sldId id="2147476874"/>
            <p14:sldId id="2147476879"/>
            <p14:sldId id="2147476880"/>
            <p14:sldId id="2147476893"/>
            <p14:sldId id="2147476889"/>
            <p14:sldId id="2147476890"/>
            <p14:sldId id="1545"/>
            <p14:sldId id="1546"/>
            <p14:sldId id="259"/>
            <p14:sldId id="2147476894"/>
            <p14:sldId id="261"/>
            <p14:sldId id="262"/>
            <p14:sldId id="263"/>
            <p14:sldId id="264"/>
            <p14:sldId id="265"/>
            <p14:sldId id="266"/>
            <p14:sldId id="267"/>
            <p14:sldId id="1549"/>
            <p14:sldId id="281"/>
            <p14:sldId id="2147476882"/>
            <p14:sldId id="2147476883"/>
            <p14:sldId id="2147476884"/>
            <p14:sldId id="2147476885"/>
            <p14:sldId id="2147476886"/>
            <p14:sldId id="2147476887"/>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500"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7F9A46-5B02-4688-97A6-B90562BE49D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90CA897A-856B-460F-8D72-E3DC3EBE4499}">
      <dgm:prSet custT="1"/>
      <dgm:spPr/>
      <dgm:t>
        <a:bodyPr/>
        <a:lstStyle/>
        <a:p>
          <a:pPr algn="ctr"/>
          <a:r>
            <a:rPr lang="en-IN" sz="4400" b="1" dirty="0"/>
            <a:t>Accessibility KPI</a:t>
          </a:r>
          <a:endParaRPr lang="en-IN" sz="4400" dirty="0"/>
        </a:p>
      </dgm:t>
    </dgm:pt>
    <dgm:pt modelId="{451309EB-6407-4DC1-B5AC-8BA9288CF1CA}" type="parTrans" cxnId="{47B5740E-ABB6-4648-AB38-F71B2D69ADC1}">
      <dgm:prSet/>
      <dgm:spPr/>
      <dgm:t>
        <a:bodyPr/>
        <a:lstStyle/>
        <a:p>
          <a:endParaRPr lang="en-IN"/>
        </a:p>
      </dgm:t>
    </dgm:pt>
    <dgm:pt modelId="{ABDA819D-FFF8-4FFD-AEBA-0822511C1072}" type="sibTrans" cxnId="{47B5740E-ABB6-4648-AB38-F71B2D69ADC1}">
      <dgm:prSet/>
      <dgm:spPr/>
      <dgm:t>
        <a:bodyPr/>
        <a:lstStyle/>
        <a:p>
          <a:endParaRPr lang="en-IN"/>
        </a:p>
      </dgm:t>
    </dgm:pt>
    <dgm:pt modelId="{31DA7A42-3EED-4413-AD47-1E7F75F6118F}" type="pres">
      <dgm:prSet presAssocID="{0E7F9A46-5B02-4688-97A6-B90562BE49DF}" presName="linear" presStyleCnt="0">
        <dgm:presLayoutVars>
          <dgm:animLvl val="lvl"/>
          <dgm:resizeHandles val="exact"/>
        </dgm:presLayoutVars>
      </dgm:prSet>
      <dgm:spPr/>
    </dgm:pt>
    <dgm:pt modelId="{3719D5F2-07E6-4606-9E99-BD6508D11C72}" type="pres">
      <dgm:prSet presAssocID="{90CA897A-856B-460F-8D72-E3DC3EBE4499}" presName="parentText" presStyleLbl="node1" presStyleIdx="0" presStyleCnt="1">
        <dgm:presLayoutVars>
          <dgm:chMax val="0"/>
          <dgm:bulletEnabled val="1"/>
        </dgm:presLayoutVars>
      </dgm:prSet>
      <dgm:spPr/>
    </dgm:pt>
  </dgm:ptLst>
  <dgm:cxnLst>
    <dgm:cxn modelId="{47B5740E-ABB6-4648-AB38-F71B2D69ADC1}" srcId="{0E7F9A46-5B02-4688-97A6-B90562BE49DF}" destId="{90CA897A-856B-460F-8D72-E3DC3EBE4499}" srcOrd="0" destOrd="0" parTransId="{451309EB-6407-4DC1-B5AC-8BA9288CF1CA}" sibTransId="{ABDA819D-FFF8-4FFD-AEBA-0822511C1072}"/>
    <dgm:cxn modelId="{39081B20-852D-4EDA-AD15-1C367B6E712C}" type="presOf" srcId="{90CA897A-856B-460F-8D72-E3DC3EBE4499}" destId="{3719D5F2-07E6-4606-9E99-BD6508D11C72}" srcOrd="0" destOrd="0" presId="urn:microsoft.com/office/officeart/2005/8/layout/vList2"/>
    <dgm:cxn modelId="{60C22262-EF3F-4708-AB39-2940E4EB71EC}" type="presOf" srcId="{0E7F9A46-5B02-4688-97A6-B90562BE49DF}" destId="{31DA7A42-3EED-4413-AD47-1E7F75F6118F}" srcOrd="0" destOrd="0" presId="urn:microsoft.com/office/officeart/2005/8/layout/vList2"/>
    <dgm:cxn modelId="{21F6E27F-CECC-4843-868A-215AACF1460E}" type="presParOf" srcId="{31DA7A42-3EED-4413-AD47-1E7F75F6118F}" destId="{3719D5F2-07E6-4606-9E99-BD6508D11C7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7F9A46-5B02-4688-97A6-B90562BE49D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90CA897A-856B-460F-8D72-E3DC3EBE4499}">
      <dgm:prSet custT="1"/>
      <dgm:spPr/>
      <dgm:t>
        <a:bodyPr/>
        <a:lstStyle/>
        <a:p>
          <a:pPr algn="ctr"/>
          <a:r>
            <a:rPr lang="en-IN" sz="4400" b="1" dirty="0" err="1"/>
            <a:t>Retainbility</a:t>
          </a:r>
          <a:r>
            <a:rPr lang="en-IN" sz="4400" b="1" dirty="0"/>
            <a:t> KPI</a:t>
          </a:r>
          <a:endParaRPr lang="en-IN" sz="4400" dirty="0"/>
        </a:p>
      </dgm:t>
    </dgm:pt>
    <dgm:pt modelId="{451309EB-6407-4DC1-B5AC-8BA9288CF1CA}" type="parTrans" cxnId="{47B5740E-ABB6-4648-AB38-F71B2D69ADC1}">
      <dgm:prSet/>
      <dgm:spPr/>
      <dgm:t>
        <a:bodyPr/>
        <a:lstStyle/>
        <a:p>
          <a:endParaRPr lang="en-IN"/>
        </a:p>
      </dgm:t>
    </dgm:pt>
    <dgm:pt modelId="{ABDA819D-FFF8-4FFD-AEBA-0822511C1072}" type="sibTrans" cxnId="{47B5740E-ABB6-4648-AB38-F71B2D69ADC1}">
      <dgm:prSet/>
      <dgm:spPr/>
      <dgm:t>
        <a:bodyPr/>
        <a:lstStyle/>
        <a:p>
          <a:endParaRPr lang="en-IN"/>
        </a:p>
      </dgm:t>
    </dgm:pt>
    <dgm:pt modelId="{31DA7A42-3EED-4413-AD47-1E7F75F6118F}" type="pres">
      <dgm:prSet presAssocID="{0E7F9A46-5B02-4688-97A6-B90562BE49DF}" presName="linear" presStyleCnt="0">
        <dgm:presLayoutVars>
          <dgm:animLvl val="lvl"/>
          <dgm:resizeHandles val="exact"/>
        </dgm:presLayoutVars>
      </dgm:prSet>
      <dgm:spPr/>
    </dgm:pt>
    <dgm:pt modelId="{3719D5F2-07E6-4606-9E99-BD6508D11C72}" type="pres">
      <dgm:prSet presAssocID="{90CA897A-856B-460F-8D72-E3DC3EBE4499}" presName="parentText" presStyleLbl="node1" presStyleIdx="0" presStyleCnt="1">
        <dgm:presLayoutVars>
          <dgm:chMax val="0"/>
          <dgm:bulletEnabled val="1"/>
        </dgm:presLayoutVars>
      </dgm:prSet>
      <dgm:spPr/>
    </dgm:pt>
  </dgm:ptLst>
  <dgm:cxnLst>
    <dgm:cxn modelId="{47B5740E-ABB6-4648-AB38-F71B2D69ADC1}" srcId="{0E7F9A46-5B02-4688-97A6-B90562BE49DF}" destId="{90CA897A-856B-460F-8D72-E3DC3EBE4499}" srcOrd="0" destOrd="0" parTransId="{451309EB-6407-4DC1-B5AC-8BA9288CF1CA}" sibTransId="{ABDA819D-FFF8-4FFD-AEBA-0822511C1072}"/>
    <dgm:cxn modelId="{39081B20-852D-4EDA-AD15-1C367B6E712C}" type="presOf" srcId="{90CA897A-856B-460F-8D72-E3DC3EBE4499}" destId="{3719D5F2-07E6-4606-9E99-BD6508D11C72}" srcOrd="0" destOrd="0" presId="urn:microsoft.com/office/officeart/2005/8/layout/vList2"/>
    <dgm:cxn modelId="{60C22262-EF3F-4708-AB39-2940E4EB71EC}" type="presOf" srcId="{0E7F9A46-5B02-4688-97A6-B90562BE49DF}" destId="{31DA7A42-3EED-4413-AD47-1E7F75F6118F}" srcOrd="0" destOrd="0" presId="urn:microsoft.com/office/officeart/2005/8/layout/vList2"/>
    <dgm:cxn modelId="{21F6E27F-CECC-4843-868A-215AACF1460E}" type="presParOf" srcId="{31DA7A42-3EED-4413-AD47-1E7F75F6118F}" destId="{3719D5F2-07E6-4606-9E99-BD6508D11C7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7F9A46-5B02-4688-97A6-B90562BE49D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90CA897A-856B-460F-8D72-E3DC3EBE4499}">
      <dgm:prSet custT="1"/>
      <dgm:spPr/>
      <dgm:t>
        <a:bodyPr/>
        <a:lstStyle/>
        <a:p>
          <a:pPr algn="ctr"/>
          <a:r>
            <a:rPr lang="en-IN" sz="4400" b="1" dirty="0"/>
            <a:t>Mobility Optimization</a:t>
          </a:r>
          <a:endParaRPr lang="en-IN" sz="4400" dirty="0"/>
        </a:p>
      </dgm:t>
    </dgm:pt>
    <dgm:pt modelId="{451309EB-6407-4DC1-B5AC-8BA9288CF1CA}" type="parTrans" cxnId="{47B5740E-ABB6-4648-AB38-F71B2D69ADC1}">
      <dgm:prSet/>
      <dgm:spPr/>
      <dgm:t>
        <a:bodyPr/>
        <a:lstStyle/>
        <a:p>
          <a:endParaRPr lang="en-IN"/>
        </a:p>
      </dgm:t>
    </dgm:pt>
    <dgm:pt modelId="{ABDA819D-FFF8-4FFD-AEBA-0822511C1072}" type="sibTrans" cxnId="{47B5740E-ABB6-4648-AB38-F71B2D69ADC1}">
      <dgm:prSet/>
      <dgm:spPr/>
      <dgm:t>
        <a:bodyPr/>
        <a:lstStyle/>
        <a:p>
          <a:endParaRPr lang="en-IN"/>
        </a:p>
      </dgm:t>
    </dgm:pt>
    <dgm:pt modelId="{31DA7A42-3EED-4413-AD47-1E7F75F6118F}" type="pres">
      <dgm:prSet presAssocID="{0E7F9A46-5B02-4688-97A6-B90562BE49DF}" presName="linear" presStyleCnt="0">
        <dgm:presLayoutVars>
          <dgm:animLvl val="lvl"/>
          <dgm:resizeHandles val="exact"/>
        </dgm:presLayoutVars>
      </dgm:prSet>
      <dgm:spPr/>
    </dgm:pt>
    <dgm:pt modelId="{3719D5F2-07E6-4606-9E99-BD6508D11C72}" type="pres">
      <dgm:prSet presAssocID="{90CA897A-856B-460F-8D72-E3DC3EBE4499}" presName="parentText" presStyleLbl="node1" presStyleIdx="0" presStyleCnt="1">
        <dgm:presLayoutVars>
          <dgm:chMax val="0"/>
          <dgm:bulletEnabled val="1"/>
        </dgm:presLayoutVars>
      </dgm:prSet>
      <dgm:spPr/>
    </dgm:pt>
  </dgm:ptLst>
  <dgm:cxnLst>
    <dgm:cxn modelId="{47B5740E-ABB6-4648-AB38-F71B2D69ADC1}" srcId="{0E7F9A46-5B02-4688-97A6-B90562BE49DF}" destId="{90CA897A-856B-460F-8D72-E3DC3EBE4499}" srcOrd="0" destOrd="0" parTransId="{451309EB-6407-4DC1-B5AC-8BA9288CF1CA}" sibTransId="{ABDA819D-FFF8-4FFD-AEBA-0822511C1072}"/>
    <dgm:cxn modelId="{39081B20-852D-4EDA-AD15-1C367B6E712C}" type="presOf" srcId="{90CA897A-856B-460F-8D72-E3DC3EBE4499}" destId="{3719D5F2-07E6-4606-9E99-BD6508D11C72}" srcOrd="0" destOrd="0" presId="urn:microsoft.com/office/officeart/2005/8/layout/vList2"/>
    <dgm:cxn modelId="{60C22262-EF3F-4708-AB39-2940E4EB71EC}" type="presOf" srcId="{0E7F9A46-5B02-4688-97A6-B90562BE49DF}" destId="{31DA7A42-3EED-4413-AD47-1E7F75F6118F}" srcOrd="0" destOrd="0" presId="urn:microsoft.com/office/officeart/2005/8/layout/vList2"/>
    <dgm:cxn modelId="{21F6E27F-CECC-4843-868A-215AACF1460E}" type="presParOf" srcId="{31DA7A42-3EED-4413-AD47-1E7F75F6118F}" destId="{3719D5F2-07E6-4606-9E99-BD6508D11C7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7F9A46-5B02-4688-97A6-B90562BE49D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90CA897A-856B-460F-8D72-E3DC3EBE4499}">
      <dgm:prSet custT="1"/>
      <dgm:spPr/>
      <dgm:t>
        <a:bodyPr/>
        <a:lstStyle/>
        <a:p>
          <a:pPr algn="ctr"/>
          <a:r>
            <a:rPr lang="en-IN" sz="4400" b="1" dirty="0"/>
            <a:t>Throughput Optimization</a:t>
          </a:r>
          <a:endParaRPr lang="en-IN" sz="4400" dirty="0"/>
        </a:p>
      </dgm:t>
    </dgm:pt>
    <dgm:pt modelId="{451309EB-6407-4DC1-B5AC-8BA9288CF1CA}" type="parTrans" cxnId="{47B5740E-ABB6-4648-AB38-F71B2D69ADC1}">
      <dgm:prSet/>
      <dgm:spPr/>
      <dgm:t>
        <a:bodyPr/>
        <a:lstStyle/>
        <a:p>
          <a:endParaRPr lang="en-IN"/>
        </a:p>
      </dgm:t>
    </dgm:pt>
    <dgm:pt modelId="{ABDA819D-FFF8-4FFD-AEBA-0822511C1072}" type="sibTrans" cxnId="{47B5740E-ABB6-4648-AB38-F71B2D69ADC1}">
      <dgm:prSet/>
      <dgm:spPr/>
      <dgm:t>
        <a:bodyPr/>
        <a:lstStyle/>
        <a:p>
          <a:endParaRPr lang="en-IN"/>
        </a:p>
      </dgm:t>
    </dgm:pt>
    <dgm:pt modelId="{31DA7A42-3EED-4413-AD47-1E7F75F6118F}" type="pres">
      <dgm:prSet presAssocID="{0E7F9A46-5B02-4688-97A6-B90562BE49DF}" presName="linear" presStyleCnt="0">
        <dgm:presLayoutVars>
          <dgm:animLvl val="lvl"/>
          <dgm:resizeHandles val="exact"/>
        </dgm:presLayoutVars>
      </dgm:prSet>
      <dgm:spPr/>
    </dgm:pt>
    <dgm:pt modelId="{3719D5F2-07E6-4606-9E99-BD6508D11C72}" type="pres">
      <dgm:prSet presAssocID="{90CA897A-856B-460F-8D72-E3DC3EBE4499}" presName="parentText" presStyleLbl="node1" presStyleIdx="0" presStyleCnt="1">
        <dgm:presLayoutVars>
          <dgm:chMax val="0"/>
          <dgm:bulletEnabled val="1"/>
        </dgm:presLayoutVars>
      </dgm:prSet>
      <dgm:spPr/>
    </dgm:pt>
  </dgm:ptLst>
  <dgm:cxnLst>
    <dgm:cxn modelId="{47B5740E-ABB6-4648-AB38-F71B2D69ADC1}" srcId="{0E7F9A46-5B02-4688-97A6-B90562BE49DF}" destId="{90CA897A-856B-460F-8D72-E3DC3EBE4499}" srcOrd="0" destOrd="0" parTransId="{451309EB-6407-4DC1-B5AC-8BA9288CF1CA}" sibTransId="{ABDA819D-FFF8-4FFD-AEBA-0822511C1072}"/>
    <dgm:cxn modelId="{39081B20-852D-4EDA-AD15-1C367B6E712C}" type="presOf" srcId="{90CA897A-856B-460F-8D72-E3DC3EBE4499}" destId="{3719D5F2-07E6-4606-9E99-BD6508D11C72}" srcOrd="0" destOrd="0" presId="urn:microsoft.com/office/officeart/2005/8/layout/vList2"/>
    <dgm:cxn modelId="{60C22262-EF3F-4708-AB39-2940E4EB71EC}" type="presOf" srcId="{0E7F9A46-5B02-4688-97A6-B90562BE49DF}" destId="{31DA7A42-3EED-4413-AD47-1E7F75F6118F}" srcOrd="0" destOrd="0" presId="urn:microsoft.com/office/officeart/2005/8/layout/vList2"/>
    <dgm:cxn modelId="{21F6E27F-CECC-4843-868A-215AACF1460E}" type="presParOf" srcId="{31DA7A42-3EED-4413-AD47-1E7F75F6118F}" destId="{3719D5F2-07E6-4606-9E99-BD6508D11C7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19D5F2-07E6-4606-9E99-BD6508D11C72}">
      <dsp:nvSpPr>
        <dsp:cNvPr id="0" name=""/>
        <dsp:cNvSpPr/>
      </dsp:nvSpPr>
      <dsp:spPr>
        <a:xfrm>
          <a:off x="0" y="97"/>
          <a:ext cx="8068199" cy="6858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IN" sz="4400" b="1" kern="1200" dirty="0"/>
            <a:t>Accessibility KPI</a:t>
          </a:r>
          <a:endParaRPr lang="en-IN" sz="4400" kern="1200" dirty="0"/>
        </a:p>
      </dsp:txBody>
      <dsp:txXfrm>
        <a:off x="33482" y="33579"/>
        <a:ext cx="8001235" cy="6189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19D5F2-07E6-4606-9E99-BD6508D11C72}">
      <dsp:nvSpPr>
        <dsp:cNvPr id="0" name=""/>
        <dsp:cNvSpPr/>
      </dsp:nvSpPr>
      <dsp:spPr>
        <a:xfrm>
          <a:off x="0" y="97"/>
          <a:ext cx="8068199" cy="6858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IN" sz="4400" b="1" kern="1200" dirty="0" err="1"/>
            <a:t>Retainbility</a:t>
          </a:r>
          <a:r>
            <a:rPr lang="en-IN" sz="4400" b="1" kern="1200" dirty="0"/>
            <a:t> KPI</a:t>
          </a:r>
          <a:endParaRPr lang="en-IN" sz="4400" kern="1200" dirty="0"/>
        </a:p>
      </dsp:txBody>
      <dsp:txXfrm>
        <a:off x="33482" y="33579"/>
        <a:ext cx="8001235" cy="6189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19D5F2-07E6-4606-9E99-BD6508D11C72}">
      <dsp:nvSpPr>
        <dsp:cNvPr id="0" name=""/>
        <dsp:cNvSpPr/>
      </dsp:nvSpPr>
      <dsp:spPr>
        <a:xfrm>
          <a:off x="0" y="97"/>
          <a:ext cx="8068199" cy="6858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IN" sz="4400" b="1" kern="1200" dirty="0"/>
            <a:t>Mobility Optimization</a:t>
          </a:r>
          <a:endParaRPr lang="en-IN" sz="4400" kern="1200" dirty="0"/>
        </a:p>
      </dsp:txBody>
      <dsp:txXfrm>
        <a:off x="33482" y="33579"/>
        <a:ext cx="8001235" cy="6189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19D5F2-07E6-4606-9E99-BD6508D11C72}">
      <dsp:nvSpPr>
        <dsp:cNvPr id="0" name=""/>
        <dsp:cNvSpPr/>
      </dsp:nvSpPr>
      <dsp:spPr>
        <a:xfrm>
          <a:off x="0" y="97"/>
          <a:ext cx="8068199" cy="6858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IN" sz="4400" b="1" kern="1200" dirty="0"/>
            <a:t>Throughput Optimization</a:t>
          </a:r>
          <a:endParaRPr lang="en-IN" sz="4400" kern="1200" dirty="0"/>
        </a:p>
      </dsp:txBody>
      <dsp:txXfrm>
        <a:off x="33482" y="33579"/>
        <a:ext cx="8001235" cy="61892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04DB88-000D-4842-845A-6E0D20A928F1}" type="datetimeFigureOut">
              <a:rPr lang="en-IN" smtClean="0"/>
              <a:t>27-06-2025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7FA074-6465-432B-A05B-6EDAB46B0623}" type="slidenum">
              <a:rPr lang="en-IN" smtClean="0"/>
              <a:t>‹#›</a:t>
            </a:fld>
            <a:endParaRPr lang="en-IN"/>
          </a:p>
        </p:txBody>
      </p:sp>
    </p:spTree>
    <p:extLst>
      <p:ext uri="{BB962C8B-B14F-4D97-AF65-F5344CB8AC3E}">
        <p14:creationId xmlns:p14="http://schemas.microsoft.com/office/powerpoint/2010/main" val="2502743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spcBef>
                <a:spcPts val="735"/>
              </a:spcBef>
            </a:pPr>
            <a:r>
              <a:rPr lang="en-US" sz="1200" spc="-10" dirty="0">
                <a:latin typeface="Arial"/>
                <a:cs typeface="Arial"/>
              </a:rPr>
              <a:t>Dual</a:t>
            </a:r>
            <a:r>
              <a:rPr lang="en-US" sz="1200" spc="-5" dirty="0">
                <a:latin typeface="Arial"/>
                <a:cs typeface="Arial"/>
              </a:rPr>
              <a:t> Connectivity includes:</a:t>
            </a:r>
            <a:endParaRPr lang="en-US" sz="1200" dirty="0">
              <a:latin typeface="Arial"/>
              <a:cs typeface="Arial"/>
            </a:endParaRPr>
          </a:p>
          <a:p>
            <a:pPr marL="420370" marR="190500" indent="-228600">
              <a:lnSpc>
                <a:spcPct val="95600"/>
              </a:lnSpc>
              <a:spcBef>
                <a:spcPts val="805"/>
              </a:spcBef>
              <a:buFont typeface="Arial" panose="020B0604020202020204" pitchFamily="34" charset="0"/>
              <a:buChar char="•"/>
            </a:pPr>
            <a:r>
              <a:rPr lang="en-US" sz="1200" b="1" spc="-5" dirty="0">
                <a:latin typeface="Arial"/>
                <a:cs typeface="Arial"/>
              </a:rPr>
              <a:t>Bearer</a:t>
            </a:r>
            <a:r>
              <a:rPr lang="en-US" sz="1200" b="1" spc="-10" dirty="0">
                <a:latin typeface="Arial"/>
                <a:cs typeface="Arial"/>
              </a:rPr>
              <a:t> </a:t>
            </a:r>
            <a:r>
              <a:rPr lang="en-US" sz="1200" b="1" spc="-5" dirty="0">
                <a:latin typeface="Arial"/>
                <a:cs typeface="Arial"/>
              </a:rPr>
              <a:t>Split</a:t>
            </a:r>
            <a:r>
              <a:rPr lang="en-US" sz="1200" b="1" dirty="0">
                <a:latin typeface="Arial"/>
                <a:cs typeface="Arial"/>
              </a:rPr>
              <a:t> </a:t>
            </a:r>
            <a:r>
              <a:rPr lang="en-US" sz="1200" spc="-5" dirty="0">
                <a:latin typeface="Arial"/>
                <a:cs typeface="Arial"/>
              </a:rPr>
              <a:t>-</a:t>
            </a:r>
            <a:r>
              <a:rPr lang="en-US" sz="1200" dirty="0">
                <a:latin typeface="Arial"/>
                <a:cs typeface="Arial"/>
              </a:rPr>
              <a:t> </a:t>
            </a:r>
            <a:r>
              <a:rPr lang="en-US" sz="1200" spc="-5" dirty="0">
                <a:latin typeface="Arial"/>
                <a:cs typeface="Arial"/>
              </a:rPr>
              <a:t>in dual</a:t>
            </a:r>
            <a:r>
              <a:rPr lang="en-US" sz="1200" dirty="0">
                <a:latin typeface="Arial"/>
                <a:cs typeface="Arial"/>
              </a:rPr>
              <a:t> </a:t>
            </a:r>
            <a:r>
              <a:rPr lang="en-US" sz="1200" spc="-10" dirty="0">
                <a:latin typeface="Arial"/>
                <a:cs typeface="Arial"/>
              </a:rPr>
              <a:t>connectivity, </a:t>
            </a:r>
            <a:r>
              <a:rPr lang="en-US" sz="1200" spc="-5" dirty="0">
                <a:latin typeface="Arial"/>
                <a:cs typeface="Arial"/>
              </a:rPr>
              <a:t>this</a:t>
            </a:r>
            <a:r>
              <a:rPr lang="en-US" sz="1200" dirty="0">
                <a:latin typeface="Arial"/>
                <a:cs typeface="Arial"/>
              </a:rPr>
              <a:t> </a:t>
            </a:r>
            <a:r>
              <a:rPr lang="en-US" sz="1200" spc="-5" dirty="0">
                <a:latin typeface="Arial"/>
                <a:cs typeface="Arial"/>
              </a:rPr>
              <a:t>term</a:t>
            </a:r>
            <a:r>
              <a:rPr lang="en-US" sz="1200" spc="-10" dirty="0">
                <a:latin typeface="Arial"/>
                <a:cs typeface="Arial"/>
              </a:rPr>
              <a:t> </a:t>
            </a:r>
            <a:r>
              <a:rPr lang="en-US" sz="1200" spc="-5" dirty="0">
                <a:latin typeface="Arial"/>
                <a:cs typeface="Arial"/>
              </a:rPr>
              <a:t>refers</a:t>
            </a:r>
            <a:r>
              <a:rPr lang="en-US" sz="1200" dirty="0">
                <a:latin typeface="Arial"/>
                <a:cs typeface="Arial"/>
              </a:rPr>
              <a:t> </a:t>
            </a:r>
            <a:r>
              <a:rPr lang="en-US" sz="1200" spc="-5" dirty="0">
                <a:latin typeface="Arial"/>
                <a:cs typeface="Arial"/>
              </a:rPr>
              <a:t>to</a:t>
            </a:r>
            <a:r>
              <a:rPr lang="en-US" sz="1200" dirty="0">
                <a:latin typeface="Arial"/>
                <a:cs typeface="Arial"/>
              </a:rPr>
              <a:t> </a:t>
            </a:r>
            <a:r>
              <a:rPr lang="en-US" sz="1200" spc="-5" dirty="0">
                <a:latin typeface="Arial"/>
                <a:cs typeface="Arial"/>
              </a:rPr>
              <a:t>the ability to split a </a:t>
            </a:r>
            <a:r>
              <a:rPr lang="en-US" sz="1200" spc="-290" dirty="0">
                <a:latin typeface="Arial"/>
                <a:cs typeface="Arial"/>
              </a:rPr>
              <a:t> </a:t>
            </a:r>
            <a:r>
              <a:rPr lang="en-US" sz="1200" spc="-5" dirty="0">
                <a:latin typeface="Arial"/>
                <a:cs typeface="Arial"/>
              </a:rPr>
              <a:t>bearer over</a:t>
            </a:r>
            <a:r>
              <a:rPr lang="en-US" sz="1200" spc="-10" dirty="0">
                <a:latin typeface="Arial"/>
                <a:cs typeface="Arial"/>
              </a:rPr>
              <a:t> </a:t>
            </a:r>
            <a:r>
              <a:rPr lang="en-US" sz="1200" spc="-5" dirty="0">
                <a:latin typeface="Arial"/>
                <a:cs typeface="Arial"/>
              </a:rPr>
              <a:t>multiple </a:t>
            </a:r>
            <a:r>
              <a:rPr lang="en-US" sz="1200" spc="-10" dirty="0">
                <a:latin typeface="Arial"/>
                <a:cs typeface="Arial"/>
              </a:rPr>
              <a:t>RAN</a:t>
            </a:r>
            <a:r>
              <a:rPr lang="en-US" sz="1200" spc="-5" dirty="0">
                <a:latin typeface="Arial"/>
                <a:cs typeface="Arial"/>
              </a:rPr>
              <a:t> Nodes.</a:t>
            </a:r>
            <a:r>
              <a:rPr lang="en-US" sz="1200" dirty="0">
                <a:latin typeface="Arial"/>
                <a:cs typeface="Arial"/>
              </a:rPr>
              <a:t> </a:t>
            </a:r>
          </a:p>
          <a:p>
            <a:pPr marL="420370" marR="190500" indent="-228600">
              <a:lnSpc>
                <a:spcPct val="95600"/>
              </a:lnSpc>
              <a:spcBef>
                <a:spcPts val="805"/>
              </a:spcBef>
              <a:buFont typeface="Arial" panose="020B0604020202020204" pitchFamily="34" charset="0"/>
              <a:buChar char="•"/>
            </a:pPr>
            <a:r>
              <a:rPr lang="en-US" sz="1800" b="1" i="0" dirty="0">
                <a:solidFill>
                  <a:srgbClr val="000000"/>
                </a:solidFill>
                <a:effectLst/>
                <a:latin typeface="Times-Bold"/>
              </a:rPr>
              <a:t>Split bearer: </a:t>
            </a:r>
            <a:r>
              <a:rPr lang="en-US" sz="1800" b="0" i="0" dirty="0">
                <a:solidFill>
                  <a:srgbClr val="000000"/>
                </a:solidFill>
                <a:effectLst/>
                <a:latin typeface="Times-Roman"/>
              </a:rPr>
              <a:t>in MR-DC, a radio bearer with RLC bearers both in MCG and SCG.</a:t>
            </a:r>
            <a:r>
              <a:rPr lang="en-US" dirty="0"/>
              <a:t> </a:t>
            </a:r>
          </a:p>
          <a:p>
            <a:pPr marL="420370" marR="190500" indent="-228600">
              <a:lnSpc>
                <a:spcPct val="95600"/>
              </a:lnSpc>
              <a:spcBef>
                <a:spcPts val="805"/>
              </a:spcBef>
              <a:buFont typeface="Arial" panose="020B0604020202020204" pitchFamily="34" charset="0"/>
              <a:buChar char="•"/>
            </a:pPr>
            <a:r>
              <a:rPr lang="en-US" sz="1200" b="1" spc="-10" dirty="0">
                <a:latin typeface="Arial"/>
                <a:cs typeface="Arial"/>
              </a:rPr>
              <a:t>Dual</a:t>
            </a:r>
            <a:r>
              <a:rPr lang="en-US" sz="1200" b="1" dirty="0">
                <a:latin typeface="Arial"/>
                <a:cs typeface="Arial"/>
              </a:rPr>
              <a:t> </a:t>
            </a:r>
            <a:r>
              <a:rPr lang="en-US" sz="1200" b="1" spc="-5" dirty="0">
                <a:latin typeface="Arial"/>
                <a:cs typeface="Arial"/>
              </a:rPr>
              <a:t>Connectivity</a:t>
            </a:r>
            <a:r>
              <a:rPr lang="en-US" sz="1200" b="1" dirty="0">
                <a:latin typeface="Arial"/>
                <a:cs typeface="Arial"/>
              </a:rPr>
              <a:t> </a:t>
            </a:r>
            <a:r>
              <a:rPr lang="en-US" sz="1200" spc="-5" dirty="0">
                <a:latin typeface="Arial"/>
                <a:cs typeface="Arial"/>
              </a:rPr>
              <a:t>-</a:t>
            </a:r>
            <a:r>
              <a:rPr lang="en-US" sz="1200" spc="5" dirty="0">
                <a:latin typeface="Arial"/>
                <a:cs typeface="Arial"/>
              </a:rPr>
              <a:t> </a:t>
            </a:r>
            <a:r>
              <a:rPr lang="en-US" sz="1200" spc="-5" dirty="0">
                <a:latin typeface="Arial"/>
                <a:cs typeface="Arial"/>
              </a:rPr>
              <a:t>is </a:t>
            </a:r>
            <a:r>
              <a:rPr lang="en-US" sz="1200" spc="-10" dirty="0">
                <a:latin typeface="Arial"/>
                <a:cs typeface="Arial"/>
              </a:rPr>
              <a:t>the</a:t>
            </a:r>
            <a:r>
              <a:rPr lang="en-US" sz="1200" spc="-5" dirty="0">
                <a:latin typeface="Arial"/>
                <a:cs typeface="Arial"/>
              </a:rPr>
              <a:t> operation </a:t>
            </a:r>
            <a:r>
              <a:rPr lang="en-US" sz="1200" spc="-10" dirty="0">
                <a:latin typeface="Arial"/>
                <a:cs typeface="Arial"/>
              </a:rPr>
              <a:t>where</a:t>
            </a:r>
            <a:r>
              <a:rPr lang="en-US" sz="1200" dirty="0">
                <a:latin typeface="Arial"/>
                <a:cs typeface="Arial"/>
              </a:rPr>
              <a:t> </a:t>
            </a:r>
            <a:r>
              <a:rPr lang="en-US" sz="1200" spc="-5" dirty="0">
                <a:latin typeface="Arial"/>
                <a:cs typeface="Arial"/>
              </a:rPr>
              <a:t>a device</a:t>
            </a:r>
            <a:r>
              <a:rPr lang="en-US" sz="1200" dirty="0">
                <a:latin typeface="Arial"/>
                <a:cs typeface="Arial"/>
              </a:rPr>
              <a:t> </a:t>
            </a:r>
            <a:r>
              <a:rPr lang="en-US" sz="1200" spc="-10" dirty="0">
                <a:latin typeface="Arial"/>
                <a:cs typeface="Arial"/>
              </a:rPr>
              <a:t>consumes</a:t>
            </a:r>
            <a:r>
              <a:rPr lang="en-US" sz="1200" spc="-5" dirty="0">
                <a:latin typeface="Arial"/>
                <a:cs typeface="Arial"/>
              </a:rPr>
              <a:t> radio </a:t>
            </a:r>
            <a:r>
              <a:rPr lang="en-US" sz="1200" dirty="0">
                <a:latin typeface="Arial"/>
                <a:cs typeface="Arial"/>
              </a:rPr>
              <a:t> </a:t>
            </a:r>
            <a:r>
              <a:rPr lang="en-US" sz="1200" spc="-5" dirty="0">
                <a:latin typeface="Arial"/>
                <a:cs typeface="Arial"/>
              </a:rPr>
              <a:t>resources</a:t>
            </a:r>
            <a:r>
              <a:rPr lang="en-US" sz="1200" dirty="0">
                <a:latin typeface="Arial"/>
                <a:cs typeface="Arial"/>
              </a:rPr>
              <a:t> </a:t>
            </a:r>
            <a:r>
              <a:rPr lang="en-US" sz="1200" spc="-5" dirty="0">
                <a:latin typeface="Arial"/>
                <a:cs typeface="Arial"/>
              </a:rPr>
              <a:t>provided</a:t>
            </a:r>
            <a:r>
              <a:rPr lang="en-US" sz="1200" dirty="0">
                <a:latin typeface="Arial"/>
                <a:cs typeface="Arial"/>
              </a:rPr>
              <a:t> </a:t>
            </a:r>
            <a:r>
              <a:rPr lang="en-US" sz="1200" spc="-5" dirty="0">
                <a:latin typeface="Arial"/>
                <a:cs typeface="Arial"/>
              </a:rPr>
              <a:t>by</a:t>
            </a:r>
            <a:r>
              <a:rPr lang="en-US" sz="1200" dirty="0">
                <a:latin typeface="Arial"/>
                <a:cs typeface="Arial"/>
              </a:rPr>
              <a:t> </a:t>
            </a:r>
            <a:r>
              <a:rPr lang="en-US" sz="1200" spc="-5" dirty="0">
                <a:latin typeface="Arial"/>
                <a:cs typeface="Arial"/>
              </a:rPr>
              <a:t>at</a:t>
            </a:r>
            <a:r>
              <a:rPr lang="en-US" sz="1200" dirty="0">
                <a:latin typeface="Arial"/>
                <a:cs typeface="Arial"/>
              </a:rPr>
              <a:t> </a:t>
            </a:r>
            <a:r>
              <a:rPr lang="en-US" sz="1200" spc="-5" dirty="0">
                <a:latin typeface="Arial"/>
                <a:cs typeface="Arial"/>
              </a:rPr>
              <a:t>least two </a:t>
            </a:r>
            <a:r>
              <a:rPr lang="en-US" sz="1200" spc="-10" dirty="0">
                <a:latin typeface="Arial"/>
                <a:cs typeface="Arial"/>
              </a:rPr>
              <a:t>different</a:t>
            </a:r>
            <a:r>
              <a:rPr lang="en-US" sz="1200" spc="5" dirty="0">
                <a:latin typeface="Arial"/>
                <a:cs typeface="Arial"/>
              </a:rPr>
              <a:t> </a:t>
            </a:r>
            <a:r>
              <a:rPr lang="en-US" sz="1200" spc="-10" dirty="0">
                <a:latin typeface="Arial"/>
                <a:cs typeface="Arial"/>
              </a:rPr>
              <a:t>network</a:t>
            </a:r>
            <a:r>
              <a:rPr lang="en-US" sz="1200" dirty="0">
                <a:latin typeface="Arial"/>
                <a:cs typeface="Arial"/>
              </a:rPr>
              <a:t> </a:t>
            </a:r>
            <a:r>
              <a:rPr lang="en-US" sz="1200" spc="-5" dirty="0">
                <a:latin typeface="Arial"/>
                <a:cs typeface="Arial"/>
              </a:rPr>
              <a:t>points</a:t>
            </a:r>
            <a:r>
              <a:rPr lang="en-US" sz="1200" dirty="0">
                <a:latin typeface="Arial"/>
                <a:cs typeface="Arial"/>
              </a:rPr>
              <a:t> </a:t>
            </a:r>
            <a:r>
              <a:rPr lang="en-US" sz="1200" spc="-5" dirty="0">
                <a:latin typeface="Arial"/>
                <a:cs typeface="Arial"/>
              </a:rPr>
              <a:t>(Master</a:t>
            </a:r>
            <a:r>
              <a:rPr lang="en-US" sz="1200" spc="5" dirty="0">
                <a:latin typeface="Arial"/>
                <a:cs typeface="Arial"/>
              </a:rPr>
              <a:t> </a:t>
            </a:r>
            <a:r>
              <a:rPr lang="en-US" sz="1200" spc="-5" dirty="0">
                <a:latin typeface="Arial"/>
                <a:cs typeface="Arial"/>
              </a:rPr>
              <a:t>and </a:t>
            </a:r>
            <a:r>
              <a:rPr lang="en-US" sz="1200" spc="-290" dirty="0">
                <a:latin typeface="Arial"/>
                <a:cs typeface="Arial"/>
              </a:rPr>
              <a:t> </a:t>
            </a:r>
            <a:r>
              <a:rPr lang="en-US" sz="1200" spc="-5" dirty="0">
                <a:latin typeface="Arial"/>
                <a:cs typeface="Arial"/>
              </a:rPr>
              <a:t>Secondary) connected while in the </a:t>
            </a:r>
            <a:r>
              <a:rPr lang="en-US" sz="1200" spc="-10" dirty="0">
                <a:latin typeface="Arial"/>
                <a:cs typeface="Arial"/>
              </a:rPr>
              <a:t>RRC </a:t>
            </a:r>
            <a:r>
              <a:rPr lang="en-US" sz="1200" spc="-5" dirty="0">
                <a:latin typeface="Arial"/>
                <a:cs typeface="Arial"/>
              </a:rPr>
              <a:t>(Radio Resource Control) </a:t>
            </a:r>
            <a:r>
              <a:rPr lang="en-US" sz="1200" dirty="0">
                <a:latin typeface="Arial"/>
                <a:cs typeface="Arial"/>
              </a:rPr>
              <a:t> </a:t>
            </a:r>
            <a:r>
              <a:rPr lang="en-US" sz="1200" spc="-5" dirty="0">
                <a:latin typeface="Arial"/>
                <a:cs typeface="Arial"/>
              </a:rPr>
              <a:t>Connected state.</a:t>
            </a:r>
            <a:endParaRPr lang="en-US" sz="1200" dirty="0">
              <a:latin typeface="Arial"/>
              <a:cs typeface="Arial"/>
            </a:endParaRPr>
          </a:p>
          <a:p>
            <a:pPr marL="420370" marR="218440" indent="-228600">
              <a:lnSpc>
                <a:spcPts val="1260"/>
              </a:lnSpc>
              <a:spcBef>
                <a:spcPts val="434"/>
              </a:spcBef>
              <a:buFont typeface="Arial" panose="020B0604020202020204" pitchFamily="34" charset="0"/>
              <a:buChar char="•"/>
            </a:pPr>
            <a:r>
              <a:rPr lang="en-US" sz="1200" b="1" spc="-5" dirty="0">
                <a:latin typeface="Arial"/>
                <a:cs typeface="Arial"/>
              </a:rPr>
              <a:t>MCG</a:t>
            </a:r>
            <a:r>
              <a:rPr lang="en-US" sz="1200" b="1" dirty="0">
                <a:latin typeface="Arial"/>
                <a:cs typeface="Arial"/>
              </a:rPr>
              <a:t> </a:t>
            </a:r>
            <a:r>
              <a:rPr lang="en-US" sz="1200" b="1" spc="-5" dirty="0">
                <a:latin typeface="Arial"/>
                <a:cs typeface="Arial"/>
              </a:rPr>
              <a:t>(Master</a:t>
            </a:r>
            <a:r>
              <a:rPr lang="en-US" sz="1200" b="1" dirty="0">
                <a:latin typeface="Arial"/>
                <a:cs typeface="Arial"/>
              </a:rPr>
              <a:t> </a:t>
            </a:r>
            <a:r>
              <a:rPr lang="en-US" sz="1200" b="1" spc="-5" dirty="0">
                <a:latin typeface="Arial"/>
                <a:cs typeface="Arial"/>
              </a:rPr>
              <a:t>Cell</a:t>
            </a:r>
            <a:r>
              <a:rPr lang="en-US" sz="1200" b="1" spc="5" dirty="0">
                <a:latin typeface="Arial"/>
                <a:cs typeface="Arial"/>
              </a:rPr>
              <a:t> </a:t>
            </a:r>
            <a:r>
              <a:rPr lang="en-US" sz="1200" b="1" spc="-10" dirty="0">
                <a:latin typeface="Arial"/>
                <a:cs typeface="Arial"/>
              </a:rPr>
              <a:t>Group)</a:t>
            </a:r>
            <a:r>
              <a:rPr lang="en-US" sz="1200" b="1" spc="5" dirty="0">
                <a:latin typeface="Arial"/>
                <a:cs typeface="Arial"/>
              </a:rPr>
              <a:t> </a:t>
            </a:r>
            <a:r>
              <a:rPr lang="en-US" sz="1200" spc="-5" dirty="0">
                <a:latin typeface="Arial"/>
                <a:cs typeface="Arial"/>
              </a:rPr>
              <a:t>-</a:t>
            </a:r>
            <a:r>
              <a:rPr lang="en-US" sz="1200" dirty="0">
                <a:latin typeface="Arial"/>
                <a:cs typeface="Arial"/>
              </a:rPr>
              <a:t> </a:t>
            </a:r>
            <a:r>
              <a:rPr lang="en-US" sz="1800" b="0" i="0" dirty="0">
                <a:solidFill>
                  <a:srgbClr val="000000"/>
                </a:solidFill>
                <a:effectLst/>
                <a:latin typeface="Times-Roman"/>
              </a:rPr>
              <a:t>in MR-DC, a group of serving cells associated with the Master Node, comprising of the SpCell (PCell) and optionally one or more </a:t>
            </a:r>
            <a:r>
              <a:rPr lang="en-US" sz="1800" b="0" i="0" dirty="0" err="1">
                <a:solidFill>
                  <a:srgbClr val="000000"/>
                </a:solidFill>
                <a:effectLst/>
                <a:latin typeface="Times-Roman"/>
              </a:rPr>
              <a:t>SCells</a:t>
            </a:r>
            <a:r>
              <a:rPr lang="en-US" dirty="0"/>
              <a:t> </a:t>
            </a:r>
          </a:p>
          <a:p>
            <a:pPr marL="420370" marR="218440" indent="-228600">
              <a:lnSpc>
                <a:spcPts val="1260"/>
              </a:lnSpc>
              <a:spcBef>
                <a:spcPts val="434"/>
              </a:spcBef>
              <a:buFont typeface="Arial" panose="020B0604020202020204" pitchFamily="34" charset="0"/>
              <a:buChar char="•"/>
            </a:pPr>
            <a:r>
              <a:rPr lang="en-US" sz="1200" b="1" spc="-5" dirty="0">
                <a:latin typeface="Arial"/>
                <a:cs typeface="Arial"/>
              </a:rPr>
              <a:t>Master </a:t>
            </a:r>
            <a:r>
              <a:rPr lang="en-US" sz="1200" b="1" spc="-10" dirty="0">
                <a:latin typeface="Arial"/>
                <a:cs typeface="Arial"/>
              </a:rPr>
              <a:t>RAN</a:t>
            </a:r>
            <a:r>
              <a:rPr lang="en-US" sz="1200" b="1" dirty="0">
                <a:latin typeface="Arial"/>
                <a:cs typeface="Arial"/>
              </a:rPr>
              <a:t> </a:t>
            </a:r>
            <a:r>
              <a:rPr lang="en-US" sz="1200" b="1" spc="-10" dirty="0">
                <a:latin typeface="Arial"/>
                <a:cs typeface="Arial"/>
              </a:rPr>
              <a:t>Node</a:t>
            </a:r>
            <a:r>
              <a:rPr lang="en-US" sz="1200" b="1" dirty="0">
                <a:latin typeface="Arial"/>
                <a:cs typeface="Arial"/>
              </a:rPr>
              <a:t> </a:t>
            </a:r>
            <a:r>
              <a:rPr lang="en-US" sz="1200" spc="-5" dirty="0">
                <a:latin typeface="Arial"/>
                <a:cs typeface="Arial"/>
              </a:rPr>
              <a:t>-</a:t>
            </a:r>
            <a:r>
              <a:rPr lang="en-US" sz="1200" dirty="0">
                <a:latin typeface="Arial"/>
                <a:cs typeface="Arial"/>
              </a:rPr>
              <a:t> </a:t>
            </a:r>
            <a:r>
              <a:rPr lang="en-US" sz="1200" spc="-5" dirty="0">
                <a:latin typeface="Arial"/>
                <a:cs typeface="Arial"/>
              </a:rPr>
              <a:t>in dual</a:t>
            </a:r>
            <a:r>
              <a:rPr lang="en-US" sz="1200" dirty="0">
                <a:latin typeface="Arial"/>
                <a:cs typeface="Arial"/>
              </a:rPr>
              <a:t> </a:t>
            </a:r>
            <a:r>
              <a:rPr lang="en-US" sz="1200" spc="-5" dirty="0">
                <a:latin typeface="Arial"/>
                <a:cs typeface="Arial"/>
              </a:rPr>
              <a:t>connectivity</a:t>
            </a:r>
            <a:r>
              <a:rPr lang="en-US" sz="1200" dirty="0">
                <a:latin typeface="Arial"/>
                <a:cs typeface="Arial"/>
              </a:rPr>
              <a:t> </a:t>
            </a:r>
            <a:r>
              <a:rPr lang="en-US" sz="1200" spc="-5" dirty="0">
                <a:latin typeface="Arial"/>
                <a:cs typeface="Arial"/>
              </a:rPr>
              <a:t>mode,</a:t>
            </a:r>
            <a:r>
              <a:rPr lang="en-US" sz="1200" spc="5" dirty="0">
                <a:latin typeface="Arial"/>
                <a:cs typeface="Arial"/>
              </a:rPr>
              <a:t> </a:t>
            </a:r>
            <a:r>
              <a:rPr lang="en-US" sz="1200" spc="-10" dirty="0">
                <a:latin typeface="Arial"/>
                <a:cs typeface="Arial"/>
              </a:rPr>
              <a:t>this</a:t>
            </a:r>
            <a:r>
              <a:rPr lang="en-US" sz="1200" dirty="0">
                <a:latin typeface="Arial"/>
                <a:cs typeface="Arial"/>
              </a:rPr>
              <a:t> </a:t>
            </a:r>
            <a:r>
              <a:rPr lang="en-US" sz="1200" spc="-5" dirty="0">
                <a:latin typeface="Arial"/>
                <a:cs typeface="Arial"/>
              </a:rPr>
              <a:t>is</a:t>
            </a:r>
            <a:r>
              <a:rPr lang="en-US" sz="1200" dirty="0">
                <a:latin typeface="Arial"/>
                <a:cs typeface="Arial"/>
              </a:rPr>
              <a:t> </a:t>
            </a:r>
            <a:r>
              <a:rPr lang="en-US" sz="1200" spc="-5" dirty="0">
                <a:latin typeface="Arial"/>
                <a:cs typeface="Arial"/>
              </a:rPr>
              <a:t>the </a:t>
            </a:r>
            <a:r>
              <a:rPr lang="en-US" sz="1200" spc="-10" dirty="0">
                <a:latin typeface="Arial"/>
                <a:cs typeface="Arial"/>
              </a:rPr>
              <a:t>gNB/ng- </a:t>
            </a:r>
            <a:r>
              <a:rPr lang="en-US" sz="1200" spc="-5" dirty="0">
                <a:latin typeface="Arial"/>
                <a:cs typeface="Arial"/>
              </a:rPr>
              <a:t> </a:t>
            </a:r>
            <a:r>
              <a:rPr lang="en-US" sz="1200" spc="-10" dirty="0">
                <a:latin typeface="Arial"/>
                <a:cs typeface="Arial"/>
              </a:rPr>
              <a:t>eNB/eNB</a:t>
            </a:r>
            <a:r>
              <a:rPr lang="en-US" sz="1200" spc="5" dirty="0">
                <a:latin typeface="Arial"/>
                <a:cs typeface="Arial"/>
              </a:rPr>
              <a:t> </a:t>
            </a:r>
            <a:r>
              <a:rPr lang="en-US" sz="1200" spc="-5" dirty="0">
                <a:latin typeface="Arial"/>
                <a:cs typeface="Arial"/>
              </a:rPr>
              <a:t>which terminates</a:t>
            </a:r>
            <a:r>
              <a:rPr lang="en-US" sz="1200" spc="5" dirty="0">
                <a:latin typeface="Arial"/>
                <a:cs typeface="Arial"/>
              </a:rPr>
              <a:t> </a:t>
            </a:r>
            <a:r>
              <a:rPr lang="en-US" sz="1200" spc="-5" dirty="0">
                <a:latin typeface="Arial"/>
                <a:cs typeface="Arial"/>
              </a:rPr>
              <a:t>the core</a:t>
            </a:r>
            <a:r>
              <a:rPr lang="en-US" sz="1200" spc="-10" dirty="0">
                <a:latin typeface="Arial"/>
                <a:cs typeface="Arial"/>
              </a:rPr>
              <a:t> network</a:t>
            </a:r>
            <a:r>
              <a:rPr lang="en-US" sz="1200" spc="5" dirty="0">
                <a:latin typeface="Arial"/>
                <a:cs typeface="Arial"/>
              </a:rPr>
              <a:t> </a:t>
            </a:r>
            <a:r>
              <a:rPr lang="en-US" sz="1200" spc="-5" dirty="0">
                <a:latin typeface="Arial"/>
                <a:cs typeface="Arial"/>
              </a:rPr>
              <a:t>connectivity</a:t>
            </a:r>
            <a:r>
              <a:rPr lang="en-US" sz="1200" dirty="0">
                <a:latin typeface="Arial"/>
                <a:cs typeface="Arial"/>
              </a:rPr>
              <a:t> </a:t>
            </a:r>
            <a:r>
              <a:rPr lang="en-US" sz="1200" spc="-5" dirty="0">
                <a:latin typeface="Arial"/>
                <a:cs typeface="Arial"/>
              </a:rPr>
              <a:t>and</a:t>
            </a:r>
            <a:r>
              <a:rPr lang="en-US" sz="1200" spc="-10" dirty="0">
                <a:latin typeface="Arial"/>
                <a:cs typeface="Arial"/>
              </a:rPr>
              <a:t> </a:t>
            </a:r>
            <a:r>
              <a:rPr lang="en-US" sz="1200" spc="-5" dirty="0">
                <a:latin typeface="Arial"/>
                <a:cs typeface="Arial"/>
              </a:rPr>
              <a:t>therefore </a:t>
            </a:r>
            <a:r>
              <a:rPr lang="en-US" sz="1200" spc="-290" dirty="0">
                <a:latin typeface="Arial"/>
                <a:cs typeface="Arial"/>
              </a:rPr>
              <a:t> </a:t>
            </a:r>
            <a:r>
              <a:rPr lang="en-US" sz="1200" spc="-5" dirty="0">
                <a:latin typeface="Arial"/>
                <a:cs typeface="Arial"/>
              </a:rPr>
              <a:t>acts</a:t>
            </a:r>
            <a:r>
              <a:rPr lang="en-US" sz="1200" dirty="0">
                <a:latin typeface="Arial"/>
                <a:cs typeface="Arial"/>
              </a:rPr>
              <a:t> </a:t>
            </a:r>
            <a:r>
              <a:rPr lang="en-US" sz="1200" spc="-5" dirty="0">
                <a:latin typeface="Arial"/>
                <a:cs typeface="Arial"/>
              </a:rPr>
              <a:t>as</a:t>
            </a:r>
            <a:r>
              <a:rPr lang="en-US" sz="1200" dirty="0">
                <a:latin typeface="Arial"/>
                <a:cs typeface="Arial"/>
              </a:rPr>
              <a:t> </a:t>
            </a:r>
            <a:r>
              <a:rPr lang="en-US" sz="1200" spc="-5" dirty="0">
                <a:latin typeface="Arial"/>
                <a:cs typeface="Arial"/>
              </a:rPr>
              <a:t>the</a:t>
            </a:r>
            <a:r>
              <a:rPr lang="en-US" sz="1200" spc="-15" dirty="0">
                <a:latin typeface="Arial"/>
                <a:cs typeface="Arial"/>
              </a:rPr>
              <a:t> </a:t>
            </a:r>
            <a:r>
              <a:rPr lang="en-US" sz="1200" spc="-5" dirty="0">
                <a:latin typeface="Arial"/>
                <a:cs typeface="Arial"/>
              </a:rPr>
              <a:t>mobility</a:t>
            </a:r>
            <a:r>
              <a:rPr lang="en-US" sz="1200" dirty="0">
                <a:latin typeface="Arial"/>
                <a:cs typeface="Arial"/>
              </a:rPr>
              <a:t> </a:t>
            </a:r>
            <a:r>
              <a:rPr lang="en-US" sz="1200" spc="-5" dirty="0">
                <a:latin typeface="Arial"/>
                <a:cs typeface="Arial"/>
              </a:rPr>
              <a:t>anchor </a:t>
            </a:r>
            <a:r>
              <a:rPr lang="en-US" sz="1200" spc="-10" dirty="0">
                <a:latin typeface="Arial"/>
                <a:cs typeface="Arial"/>
              </a:rPr>
              <a:t>towards</a:t>
            </a:r>
            <a:r>
              <a:rPr lang="en-US" sz="1200" dirty="0">
                <a:latin typeface="Arial"/>
                <a:cs typeface="Arial"/>
              </a:rPr>
              <a:t> </a:t>
            </a:r>
            <a:r>
              <a:rPr lang="en-US" sz="1200" spc="-5" dirty="0">
                <a:latin typeface="Arial"/>
                <a:cs typeface="Arial"/>
              </a:rPr>
              <a:t>the core</a:t>
            </a:r>
            <a:r>
              <a:rPr lang="en-US" sz="1200" dirty="0">
                <a:latin typeface="Arial"/>
                <a:cs typeface="Arial"/>
              </a:rPr>
              <a:t> </a:t>
            </a:r>
            <a:r>
              <a:rPr lang="en-US" sz="1200" spc="-10" dirty="0">
                <a:latin typeface="Arial"/>
                <a:cs typeface="Arial"/>
              </a:rPr>
              <a:t>network.</a:t>
            </a:r>
            <a:endParaRPr lang="en-US" sz="1200" dirty="0">
              <a:latin typeface="Arial"/>
              <a:cs typeface="Arial"/>
            </a:endParaRPr>
          </a:p>
          <a:p>
            <a:pPr marL="420370" marR="233045" indent="-228600">
              <a:lnSpc>
                <a:spcPts val="1260"/>
              </a:lnSpc>
              <a:spcBef>
                <a:spcPts val="409"/>
              </a:spcBef>
              <a:buFont typeface="Arial" panose="020B0604020202020204" pitchFamily="34" charset="0"/>
              <a:buChar char="•"/>
            </a:pPr>
            <a:r>
              <a:rPr lang="en-US" sz="1200" b="1" spc="-10" dirty="0">
                <a:latin typeface="Arial"/>
                <a:cs typeface="Arial"/>
              </a:rPr>
              <a:t>SCG </a:t>
            </a:r>
            <a:r>
              <a:rPr lang="en-US" sz="1200" b="1" spc="-5" dirty="0">
                <a:latin typeface="Arial"/>
                <a:cs typeface="Arial"/>
              </a:rPr>
              <a:t>(Secondary</a:t>
            </a:r>
            <a:r>
              <a:rPr lang="en-US" sz="1200" b="1" spc="5" dirty="0">
                <a:latin typeface="Arial"/>
                <a:cs typeface="Arial"/>
              </a:rPr>
              <a:t> </a:t>
            </a:r>
            <a:r>
              <a:rPr lang="en-US" sz="1200" b="1" spc="-5" dirty="0">
                <a:latin typeface="Arial"/>
                <a:cs typeface="Arial"/>
              </a:rPr>
              <a:t>Cell</a:t>
            </a:r>
            <a:r>
              <a:rPr lang="en-US" sz="1200" b="1" spc="5" dirty="0">
                <a:latin typeface="Arial"/>
                <a:cs typeface="Arial"/>
              </a:rPr>
              <a:t> </a:t>
            </a:r>
            <a:r>
              <a:rPr lang="en-US" sz="1200" b="1" spc="-10" dirty="0">
                <a:latin typeface="Arial"/>
                <a:cs typeface="Arial"/>
              </a:rPr>
              <a:t>Group)</a:t>
            </a:r>
            <a:r>
              <a:rPr lang="en-US" sz="1200" b="1" spc="5" dirty="0">
                <a:latin typeface="Arial"/>
                <a:cs typeface="Arial"/>
              </a:rPr>
              <a:t> </a:t>
            </a:r>
            <a:r>
              <a:rPr lang="en-US" sz="1200" spc="-5" dirty="0">
                <a:latin typeface="Arial"/>
                <a:cs typeface="Arial"/>
              </a:rPr>
              <a:t>-</a:t>
            </a:r>
            <a:r>
              <a:rPr lang="en-US" sz="1200" spc="5" dirty="0">
                <a:latin typeface="Arial"/>
                <a:cs typeface="Arial"/>
              </a:rPr>
              <a:t> </a:t>
            </a:r>
            <a:r>
              <a:rPr lang="en-US" sz="1200" spc="-5" dirty="0">
                <a:latin typeface="Arial"/>
                <a:cs typeface="Arial"/>
              </a:rPr>
              <a:t>is</a:t>
            </a:r>
            <a:r>
              <a:rPr lang="en-US" sz="1200" spc="5" dirty="0">
                <a:latin typeface="Arial"/>
                <a:cs typeface="Arial"/>
              </a:rPr>
              <a:t> </a:t>
            </a:r>
            <a:r>
              <a:rPr lang="en-US" sz="1200" spc="-5" dirty="0">
                <a:latin typeface="Arial"/>
                <a:cs typeface="Arial"/>
              </a:rPr>
              <a:t>the</a:t>
            </a:r>
            <a:r>
              <a:rPr lang="en-US" sz="1200" dirty="0">
                <a:latin typeface="Arial"/>
                <a:cs typeface="Arial"/>
              </a:rPr>
              <a:t> </a:t>
            </a:r>
            <a:r>
              <a:rPr lang="en-US" sz="1200" spc="-5" dirty="0">
                <a:latin typeface="Arial"/>
                <a:cs typeface="Arial"/>
              </a:rPr>
              <a:t>group</a:t>
            </a:r>
            <a:r>
              <a:rPr lang="en-US" sz="1200" spc="5" dirty="0">
                <a:latin typeface="Arial"/>
                <a:cs typeface="Arial"/>
              </a:rPr>
              <a:t> </a:t>
            </a:r>
            <a:r>
              <a:rPr lang="en-US" sz="1200" spc="-5" dirty="0">
                <a:latin typeface="Arial"/>
                <a:cs typeface="Arial"/>
              </a:rPr>
              <a:t>of</a:t>
            </a:r>
            <a:r>
              <a:rPr lang="en-US" sz="1200" spc="5" dirty="0">
                <a:latin typeface="Arial"/>
                <a:cs typeface="Arial"/>
              </a:rPr>
              <a:t> </a:t>
            </a:r>
            <a:r>
              <a:rPr lang="en-US" sz="1200" spc="-5" dirty="0">
                <a:latin typeface="Arial"/>
                <a:cs typeface="Arial"/>
              </a:rPr>
              <a:t>serving</a:t>
            </a:r>
            <a:r>
              <a:rPr lang="en-US" sz="1200" spc="5" dirty="0">
                <a:latin typeface="Arial"/>
                <a:cs typeface="Arial"/>
              </a:rPr>
              <a:t> </a:t>
            </a:r>
            <a:r>
              <a:rPr lang="en-US" sz="1200" spc="-5" dirty="0">
                <a:latin typeface="Arial"/>
                <a:cs typeface="Arial"/>
              </a:rPr>
              <a:t>cells</a:t>
            </a:r>
            <a:r>
              <a:rPr lang="en-US" sz="1200" dirty="0">
                <a:latin typeface="Arial"/>
                <a:cs typeface="Arial"/>
              </a:rPr>
              <a:t> </a:t>
            </a:r>
            <a:r>
              <a:rPr lang="en-US" sz="1200" spc="-10" dirty="0">
                <a:latin typeface="Arial"/>
                <a:cs typeface="Arial"/>
              </a:rPr>
              <a:t>associated </a:t>
            </a:r>
            <a:r>
              <a:rPr lang="en-US" sz="1200" spc="-290" dirty="0">
                <a:latin typeface="Arial"/>
                <a:cs typeface="Arial"/>
              </a:rPr>
              <a:t> </a:t>
            </a:r>
            <a:r>
              <a:rPr lang="en-US" sz="1200" spc="-10" dirty="0">
                <a:latin typeface="Arial"/>
                <a:cs typeface="Arial"/>
              </a:rPr>
              <a:t>with</a:t>
            </a:r>
            <a:r>
              <a:rPr lang="en-US" sz="1200" spc="-5" dirty="0">
                <a:latin typeface="Arial"/>
                <a:cs typeface="Arial"/>
              </a:rPr>
              <a:t> the </a:t>
            </a:r>
            <a:r>
              <a:rPr lang="en-US" sz="1200" spc="-10" dirty="0">
                <a:latin typeface="Arial"/>
                <a:cs typeface="Arial"/>
              </a:rPr>
              <a:t>Secondary</a:t>
            </a:r>
            <a:r>
              <a:rPr lang="en-US" sz="1200" dirty="0">
                <a:latin typeface="Arial"/>
                <a:cs typeface="Arial"/>
              </a:rPr>
              <a:t> </a:t>
            </a:r>
            <a:r>
              <a:rPr lang="en-US" sz="1200" spc="-10" dirty="0">
                <a:latin typeface="Arial"/>
                <a:cs typeface="Arial"/>
              </a:rPr>
              <a:t>RAN</a:t>
            </a:r>
            <a:r>
              <a:rPr lang="en-US" sz="1200" dirty="0">
                <a:latin typeface="Arial"/>
                <a:cs typeface="Arial"/>
              </a:rPr>
              <a:t> </a:t>
            </a:r>
            <a:r>
              <a:rPr lang="en-US" sz="1200" spc="-5" dirty="0">
                <a:latin typeface="Arial"/>
                <a:cs typeface="Arial"/>
              </a:rPr>
              <a:t>Node.</a:t>
            </a:r>
            <a:endParaRPr lang="en-US" sz="1200" dirty="0">
              <a:latin typeface="Arial"/>
              <a:cs typeface="Arial"/>
            </a:endParaRPr>
          </a:p>
          <a:p>
            <a:pPr marL="420370" marR="5080" indent="-228600">
              <a:lnSpc>
                <a:spcPts val="1260"/>
              </a:lnSpc>
              <a:spcBef>
                <a:spcPts val="405"/>
              </a:spcBef>
              <a:buFont typeface="Arial" panose="020B0604020202020204" pitchFamily="34" charset="0"/>
              <a:buChar char="•"/>
            </a:pPr>
            <a:r>
              <a:rPr lang="en-US" sz="1200" b="1" spc="-5" dirty="0">
                <a:latin typeface="Arial"/>
                <a:cs typeface="Arial"/>
              </a:rPr>
              <a:t>Secondary</a:t>
            </a:r>
            <a:r>
              <a:rPr lang="en-US" sz="1200" b="1" spc="20" dirty="0">
                <a:latin typeface="Arial"/>
                <a:cs typeface="Arial"/>
              </a:rPr>
              <a:t> </a:t>
            </a:r>
            <a:r>
              <a:rPr lang="en-US" sz="1200" b="1" spc="-10" dirty="0">
                <a:latin typeface="Arial"/>
                <a:cs typeface="Arial"/>
              </a:rPr>
              <a:t>RAN</a:t>
            </a:r>
            <a:r>
              <a:rPr lang="en-US" sz="1200" b="1" spc="25" dirty="0">
                <a:latin typeface="Arial"/>
                <a:cs typeface="Arial"/>
              </a:rPr>
              <a:t> </a:t>
            </a:r>
            <a:r>
              <a:rPr lang="en-US" sz="1200" b="1" spc="-10" dirty="0">
                <a:latin typeface="Arial"/>
                <a:cs typeface="Arial"/>
              </a:rPr>
              <a:t>Node</a:t>
            </a:r>
            <a:r>
              <a:rPr lang="en-US" sz="1200" b="1" spc="30" dirty="0">
                <a:latin typeface="Arial"/>
                <a:cs typeface="Arial"/>
              </a:rPr>
              <a:t> </a:t>
            </a:r>
            <a:r>
              <a:rPr lang="en-US" sz="1200" spc="-5" dirty="0">
                <a:latin typeface="Arial"/>
                <a:cs typeface="Arial"/>
              </a:rPr>
              <a:t>-</a:t>
            </a:r>
            <a:r>
              <a:rPr lang="en-US" sz="1200" spc="25" dirty="0">
                <a:latin typeface="Arial"/>
                <a:cs typeface="Arial"/>
              </a:rPr>
              <a:t> </a:t>
            </a:r>
            <a:r>
              <a:rPr lang="en-US" sz="1800" b="0" i="0" dirty="0">
                <a:solidFill>
                  <a:srgbClr val="000000"/>
                </a:solidFill>
                <a:effectLst/>
                <a:latin typeface="Times-Roman"/>
              </a:rPr>
              <a:t>in MR-DC, the radio access node, with no control plane connection to the core network, providing additional resources to the UE. It may be an en-gNB (in EN-DC), a Secondary ng-eNB (in NE-DC) or a Secondary gNB (in NR-DC and NGEN-DC)</a:t>
            </a:r>
            <a:r>
              <a:rPr lang="en-US" dirty="0"/>
              <a:t> </a:t>
            </a:r>
            <a:br>
              <a:rPr lang="en-US" dirty="0"/>
            </a:br>
            <a:endParaRPr lang="en-US" sz="1200" dirty="0">
              <a:latin typeface="Arial"/>
              <a:cs typeface="Arial"/>
            </a:endParaRPr>
          </a:p>
          <a:p>
            <a:endParaRPr lang="en-US" dirty="0"/>
          </a:p>
          <a:p>
            <a:endParaRPr lang="en-US" dirty="0"/>
          </a:p>
        </p:txBody>
      </p:sp>
      <p:sp>
        <p:nvSpPr>
          <p:cNvPr id="4" name="Slide Number Placeholder 3"/>
          <p:cNvSpPr>
            <a:spLocks noGrp="1"/>
          </p:cNvSpPr>
          <p:nvPr>
            <p:ph type="sldNum" sz="quarter" idx="5"/>
          </p:nvPr>
        </p:nvSpPr>
        <p:spPr/>
        <p:txBody>
          <a:bodyPr/>
          <a:lstStyle/>
          <a:p>
            <a:fld id="{DB221443-4FA1-4CEA-83FC-318AB72D7A7F}" type="slidenum">
              <a:rPr lang="en-US" smtClean="0"/>
              <a:t>19</a:t>
            </a:fld>
            <a:endParaRPr lang="en-US"/>
          </a:p>
        </p:txBody>
      </p:sp>
    </p:spTree>
    <p:extLst>
      <p:ext uri="{BB962C8B-B14F-4D97-AF65-F5344CB8AC3E}">
        <p14:creationId xmlns:p14="http://schemas.microsoft.com/office/powerpoint/2010/main" val="1662985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b="0" i="0" dirty="0">
                <a:solidFill>
                  <a:srgbClr val="000000"/>
                </a:solidFill>
                <a:effectLst/>
                <a:latin typeface="Times-Roman"/>
              </a:rPr>
              <a:t>In MR-DC, the UE has a single RRC state, based on the MN RRC and a single C-plane connection towards the Core</a:t>
            </a:r>
            <a:r>
              <a:rPr lang="en-US" dirty="0"/>
              <a:t> </a:t>
            </a:r>
          </a:p>
          <a:p>
            <a:pPr marL="285750" indent="-285750">
              <a:buFont typeface="Arial" panose="020B0604020202020204" pitchFamily="34" charset="0"/>
              <a:buChar char="•"/>
            </a:pPr>
            <a:r>
              <a:rPr lang="en-US" sz="1800" b="0" i="0" dirty="0">
                <a:solidFill>
                  <a:srgbClr val="000000"/>
                </a:solidFill>
                <a:effectLst/>
                <a:latin typeface="Times-Roman"/>
              </a:rPr>
              <a:t>Each radio node has its own RRC entity (E-UTRA version if the node is an eNB or NR version if the node is a gNB) which can generate RRC PDUs to be sent</a:t>
            </a:r>
            <a:br>
              <a:rPr lang="en-US" sz="1800" b="0" i="0" dirty="0">
                <a:solidFill>
                  <a:srgbClr val="000000"/>
                </a:solidFill>
                <a:effectLst/>
                <a:latin typeface="Times-Roman"/>
              </a:rPr>
            </a:br>
            <a:r>
              <a:rPr lang="en-US" sz="1800" b="0" i="0" dirty="0">
                <a:solidFill>
                  <a:srgbClr val="000000"/>
                </a:solidFill>
                <a:effectLst/>
                <a:latin typeface="Times-Roman"/>
              </a:rPr>
              <a:t>to the UE.</a:t>
            </a:r>
          </a:p>
          <a:p>
            <a:pPr marL="285750" indent="-285750">
              <a:buFont typeface="Arial" panose="020B0604020202020204" pitchFamily="34" charset="0"/>
              <a:buChar char="•"/>
            </a:pPr>
            <a:r>
              <a:rPr lang="en-US" sz="1800" b="0" i="0" dirty="0">
                <a:solidFill>
                  <a:srgbClr val="000000"/>
                </a:solidFill>
                <a:effectLst/>
                <a:latin typeface="Times-Roman"/>
              </a:rPr>
              <a:t>RRC PDUs generated by the SN can be transported via the MN to the UE.</a:t>
            </a:r>
            <a:r>
              <a:rPr lang="en-US" dirty="0"/>
              <a:t> </a:t>
            </a:r>
          </a:p>
          <a:p>
            <a:pPr marL="285750" indent="-285750">
              <a:buFont typeface="Arial" panose="020B0604020202020204" pitchFamily="34" charset="0"/>
              <a:buChar char="•"/>
            </a:pPr>
            <a:r>
              <a:rPr lang="en-US" sz="1800" b="0" i="0" dirty="0">
                <a:solidFill>
                  <a:srgbClr val="000000"/>
                </a:solidFill>
                <a:effectLst/>
                <a:latin typeface="Times-Roman"/>
              </a:rPr>
              <a:t>The MN always sends the initial SN RRC configuration via MCG SRB (SRB1), but subsequent reconfigurations may be transported via MN or SN.</a:t>
            </a:r>
          </a:p>
          <a:p>
            <a:pPr marL="285750" indent="-285750">
              <a:buFont typeface="Arial" panose="020B0604020202020204" pitchFamily="34" charset="0"/>
              <a:buChar char="•"/>
            </a:pPr>
            <a:r>
              <a:rPr lang="en-US" sz="1800" b="0" i="0" dirty="0">
                <a:solidFill>
                  <a:srgbClr val="000000"/>
                </a:solidFill>
                <a:effectLst/>
                <a:latin typeface="Times-Roman"/>
              </a:rPr>
              <a:t>When transporting RRC PDU from the SN, the MN does not modify the UE configuration provided by the SN.</a:t>
            </a:r>
            <a:r>
              <a:rPr lang="en-US" dirty="0"/>
              <a:t> </a:t>
            </a:r>
            <a:br>
              <a:rPr lang="en-US" dirty="0"/>
            </a:b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Option 3X</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1800" b="0" i="0" dirty="0">
                <a:solidFill>
                  <a:srgbClr val="000000"/>
                </a:solidFill>
                <a:effectLst/>
                <a:latin typeface="Times-Roman"/>
              </a:rPr>
              <a:t>In E-UTRA connected to EPC, at initial connection establishment SRB1 uses E-UTRA PDCP. If the UE supports ENDC, regardless whether EN-DC is configured or not, after initial connection establishment, MCG SRBs (SRB1 and</a:t>
            </a:r>
            <a:r>
              <a:rPr lang="en-US" dirty="0"/>
              <a:t> </a:t>
            </a:r>
            <a:r>
              <a:rPr lang="en-US" sz="1800" b="0" i="0" dirty="0">
                <a:solidFill>
                  <a:srgbClr val="000000"/>
                </a:solidFill>
                <a:effectLst/>
                <a:latin typeface="Times-Roman"/>
              </a:rPr>
              <a:t>SRB2) can be configured by the network to use either E-UTRA PDCP or NR PDCP (either SRB1 and SRB2 are both configured with E-UTRA PDCP, or they are both configured with NR PDCP)</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1800" b="0" i="0" dirty="0">
                <a:solidFill>
                  <a:srgbClr val="000000"/>
                </a:solidFill>
                <a:effectLst/>
                <a:latin typeface="Times-Roman"/>
              </a:rPr>
              <a:t>Change from E-UTRA PDCP to NR PDCP (or vice-versa) is supported via a handover procedure (reconfiguration with mobility) or, for the initial change of</a:t>
            </a:r>
            <a:br>
              <a:rPr lang="en-US" sz="1800" b="0" i="0" dirty="0">
                <a:solidFill>
                  <a:srgbClr val="000000"/>
                </a:solidFill>
                <a:effectLst/>
                <a:latin typeface="Times-Roman"/>
              </a:rPr>
            </a:br>
            <a:r>
              <a:rPr lang="en-US" sz="1800" b="0" i="0" dirty="0">
                <a:solidFill>
                  <a:srgbClr val="000000"/>
                </a:solidFill>
                <a:effectLst/>
                <a:latin typeface="Times-Roman"/>
              </a:rPr>
              <a:t>SRB1 from E-UTRA PDCP to NR PDCP, with a reconfiguration without mobility before the initial security activation</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1800" b="0" i="0" dirty="0">
                <a:solidFill>
                  <a:srgbClr val="000000"/>
                </a:solidFill>
                <a:effectLst/>
                <a:latin typeface="Times-Roman"/>
              </a:rPr>
              <a:t>If the SN is a gNB (i.e. for EN-DC, NGEN-DC and NR-DC), the UE can be configured to establish a SRB with the SN (SRB3) to enable RRC PDUs for the SN to be sent directly between the UE and the SN. RRC PDUs for the SN can only be transported directly to the UE for SN RRC reconfiguration not requiring any coordination with the MN. Measurement reporting for mobility within the SN can be done directly from the UE to the SN if SRB3 is configured.</a:t>
            </a:r>
            <a:r>
              <a:rPr lang="en-US" dirty="0"/>
              <a:t> </a:t>
            </a:r>
            <a:br>
              <a:rPr lang="en-US" dirty="0"/>
            </a:br>
            <a:endParaRPr lang="en-US" b="1" i="1" dirty="0"/>
          </a:p>
          <a:p>
            <a:pPr marL="742950" lvl="1" indent="-285750">
              <a:buFont typeface="Arial" panose="020B0604020202020204" pitchFamily="34" charset="0"/>
              <a:buChar char="•"/>
            </a:pPr>
            <a:r>
              <a:rPr lang="en-US" sz="1800" b="1" i="1" dirty="0">
                <a:solidFill>
                  <a:srgbClr val="000000"/>
                </a:solidFill>
                <a:effectLst/>
                <a:latin typeface="Times-Roman"/>
              </a:rPr>
              <a:t>In EN-DC, the SCG configuration is kept in the UE during suspension. The UE releases the SCG configuration (but not the radio bearer configuration) during resumption initiation.</a:t>
            </a:r>
          </a:p>
          <a:p>
            <a:pPr marL="742950" lvl="1" indent="-285750">
              <a:buFont typeface="Arial" panose="020B0604020202020204" pitchFamily="34" charset="0"/>
              <a:buChar char="•"/>
            </a:pPr>
            <a:r>
              <a:rPr lang="en-US" sz="1800" b="1" i="1" dirty="0">
                <a:solidFill>
                  <a:srgbClr val="000000"/>
                </a:solidFill>
                <a:effectLst/>
                <a:latin typeface="Times-Roman"/>
              </a:rPr>
              <a:t>In MR-DC with 5GC, the UE stores the PDCP/SDAP configuration when moving to RRC Inactive but it releases the SCG configuration.</a:t>
            </a:r>
            <a:r>
              <a:rPr lang="en-US" b="1" i="1" dirty="0"/>
              <a:t> </a:t>
            </a:r>
          </a:p>
          <a:p>
            <a:pPr marL="742950" lvl="1" indent="-285750">
              <a:buFont typeface="Arial" panose="020B0604020202020204" pitchFamily="34" charset="0"/>
              <a:buChar char="•"/>
            </a:pPr>
            <a:endParaRPr lang="en-US" b="1" i="1" dirty="0"/>
          </a:p>
          <a:p>
            <a:pPr marL="285750" lvl="0" indent="-285750">
              <a:buFont typeface="Arial" panose="020B0604020202020204" pitchFamily="34" charset="0"/>
              <a:buChar char="•"/>
            </a:pPr>
            <a:br>
              <a:rPr lang="en-US" dirty="0"/>
            </a:br>
            <a:br>
              <a:rPr lang="en-US" dirty="0"/>
            </a:br>
            <a:br>
              <a:rPr lang="en-US" dirty="0"/>
            </a:br>
            <a:br>
              <a:rPr lang="en-US" dirty="0"/>
            </a:br>
            <a:br>
              <a:rPr lang="en-US" dirty="0"/>
            </a:br>
            <a:br>
              <a:rPr lang="en-US" dirty="0"/>
            </a:br>
            <a:br>
              <a:rPr lang="en-US" dirty="0"/>
            </a:br>
            <a:br>
              <a:rPr lang="en-US" dirty="0"/>
            </a:br>
            <a:endParaRPr lang="en-US" dirty="0"/>
          </a:p>
        </p:txBody>
      </p:sp>
      <p:sp>
        <p:nvSpPr>
          <p:cNvPr id="4" name="Date Placeholder 3"/>
          <p:cNvSpPr>
            <a:spLocks noGrp="1"/>
          </p:cNvSpPr>
          <p:nvPr>
            <p:ph type="dt" idx="1"/>
          </p:nvPr>
        </p:nvSpPr>
        <p:spPr/>
        <p:txBody>
          <a:bodyPr/>
          <a:lstStyle/>
          <a:p>
            <a:pPr>
              <a:defRPr/>
            </a:pPr>
            <a:r>
              <a:rPr lang="en-US"/>
              <a:t>6/23/2020</a:t>
            </a:r>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D07140C2-8D8C-4993-9321-87FB092B123A}" type="slidenum">
              <a:rPr lang="en-US" smtClean="0"/>
              <a:pPr>
                <a:defRPr/>
              </a:pPr>
              <a:t>25</a:t>
            </a:fld>
            <a:endParaRPr lang="en-US"/>
          </a:p>
        </p:txBody>
      </p:sp>
    </p:spTree>
    <p:extLst>
      <p:ext uri="{BB962C8B-B14F-4D97-AF65-F5344CB8AC3E}">
        <p14:creationId xmlns:p14="http://schemas.microsoft.com/office/powerpoint/2010/main" val="4291848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6C2616F-011D-47B3-A2C1-4E16F11993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03002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6C2616F-011D-47B3-A2C1-4E16F11993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39823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BCH Payload Generation and other processing information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Layer-1, after receiving the BCH data (24-bits), appends </a:t>
            </a:r>
            <a:r>
              <a:rPr lang="en-US" sz="1200" b="0" i="0" u="sng" kern="1200" dirty="0">
                <a:solidFill>
                  <a:schemeClr val="tx1"/>
                </a:solidFill>
                <a:effectLst/>
                <a:latin typeface="+mn-lt"/>
                <a:ea typeface="+mn-ea"/>
                <a:cs typeface="+mn-cs"/>
              </a:rPr>
              <a:t>Eight</a:t>
            </a:r>
            <a:r>
              <a:rPr lang="en-US" sz="1200" b="0" i="0" kern="1200" dirty="0">
                <a:solidFill>
                  <a:schemeClr val="tx1"/>
                </a:solidFill>
                <a:effectLst/>
                <a:latin typeface="+mn-lt"/>
                <a:ea typeface="+mn-ea"/>
                <a:cs typeface="+mn-cs"/>
              </a:rPr>
              <a:t> additional timing related bits to generate PBCH payload bits (32-bits).</a:t>
            </a:r>
          </a:p>
          <a:p>
            <a:r>
              <a:rPr lang="en-US" sz="1200" b="0" i="0" kern="1200" dirty="0">
                <a:solidFill>
                  <a:schemeClr val="tx1"/>
                </a:solidFill>
                <a:effectLst/>
                <a:latin typeface="+mn-lt"/>
                <a:ea typeface="+mn-ea"/>
                <a:cs typeface="+mn-cs"/>
              </a:rPr>
              <a:t>-   A 24-bit CRC is appended to the PBCH payload which yields 56-bits in total.</a:t>
            </a:r>
          </a:p>
          <a:p>
            <a:r>
              <a:rPr lang="en-US" sz="1200" b="0" i="0" kern="1200" dirty="0">
                <a:solidFill>
                  <a:schemeClr val="tx1"/>
                </a:solidFill>
                <a:effectLst/>
                <a:latin typeface="+mn-lt"/>
                <a:ea typeface="+mn-ea"/>
                <a:cs typeface="+mn-cs"/>
              </a:rPr>
              <a:t>-   These 56-bits would result in 512-bits after channel coding (</a:t>
            </a:r>
            <a:r>
              <a:rPr lang="en-US" sz="1200" b="1" i="0" u="sng" kern="1200" dirty="0">
                <a:solidFill>
                  <a:schemeClr val="tx1"/>
                </a:solidFill>
                <a:effectLst/>
                <a:latin typeface="+mn-lt"/>
                <a:ea typeface="+mn-ea"/>
                <a:cs typeface="+mn-cs"/>
              </a:rPr>
              <a:t>Polar</a:t>
            </a:r>
            <a:r>
              <a:rPr lang="en-US" sz="1200" b="0" i="0" kern="1200" dirty="0">
                <a:solidFill>
                  <a:schemeClr val="tx1"/>
                </a:solidFill>
                <a:effectLst/>
                <a:latin typeface="+mn-lt"/>
                <a:ea typeface="+mn-ea"/>
                <a:cs typeface="+mn-cs"/>
              </a:rPr>
              <a:t> coding) which then becomes 864-bits after rate matching. Since </a:t>
            </a:r>
            <a:r>
              <a:rPr lang="en-US" sz="1200" b="1" i="0" u="sng" kern="1200" dirty="0">
                <a:solidFill>
                  <a:schemeClr val="tx1"/>
                </a:solidFill>
                <a:effectLst/>
                <a:latin typeface="+mn-lt"/>
                <a:ea typeface="+mn-ea"/>
                <a:cs typeface="+mn-cs"/>
              </a:rPr>
              <a:t>QPSK</a:t>
            </a:r>
            <a:r>
              <a:rPr lang="en-US" sz="1200" b="0" i="0" kern="1200" dirty="0">
                <a:solidFill>
                  <a:schemeClr val="tx1"/>
                </a:solidFill>
                <a:effectLst/>
                <a:latin typeface="+mn-lt"/>
                <a:ea typeface="+mn-ea"/>
                <a:cs typeface="+mn-cs"/>
              </a:rPr>
              <a:t> is used, just 432 REs are needed to transmit 432 QPSK symbols (864-bits).</a:t>
            </a:r>
          </a:p>
          <a:p>
            <a:r>
              <a:rPr lang="en-US" sz="1200" b="0" i="0" kern="1200" dirty="0">
                <a:solidFill>
                  <a:schemeClr val="tx1"/>
                </a:solidFill>
                <a:effectLst/>
                <a:latin typeface="+mn-lt"/>
                <a:ea typeface="+mn-ea"/>
                <a:cs typeface="+mn-cs"/>
              </a:rPr>
              <a:t>-   As discussed already, there are 576 REs dedicated for PBCH, remaining 144 REs (576-432) are used for PBCH DM-RS (see Table 7.4.3.1-1 from 38.211).</a:t>
            </a:r>
          </a:p>
          <a:p>
            <a:endParaRPr lang="en-US" dirty="0"/>
          </a:p>
          <a:p>
            <a:endParaRPr lang="en-US" dirty="0"/>
          </a:p>
          <a:p>
            <a:pPr marL="171450" indent="-171450">
              <a:buFont typeface="Wingdings" panose="05000000000000000000" pitchFamily="2" charset="2"/>
              <a:buChar char="ü"/>
            </a:pPr>
            <a:r>
              <a:rPr lang="en-US" sz="1200" b="0" i="0" kern="1200" dirty="0">
                <a:solidFill>
                  <a:schemeClr val="tx1"/>
                </a:solidFill>
                <a:effectLst/>
                <a:latin typeface="+mn-lt"/>
                <a:ea typeface="+mn-ea"/>
                <a:cs typeface="+mn-cs"/>
              </a:rPr>
              <a:t>The PBCH payload size is 56 bits including 24-bit CRC. In NR, PBCH uses a single antenna port transmission scheme, using the same antenna port as PSS and SSS within the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same SS block. The periodicity of PBCH is 80 </a:t>
            </a:r>
            <a:r>
              <a:rPr lang="en-US" sz="1200" b="0" i="0" kern="1200" dirty="0" err="1">
                <a:solidFill>
                  <a:schemeClr val="tx1"/>
                </a:solidFill>
                <a:effectLst/>
                <a:latin typeface="+mn-lt"/>
                <a:ea typeface="+mn-ea"/>
                <a:cs typeface="+mn-cs"/>
              </a:rPr>
              <a:t>ms.</a:t>
            </a:r>
            <a:r>
              <a:rPr lang="en-US" sz="1200" b="0" i="0" kern="1200" dirty="0">
                <a:solidFill>
                  <a:schemeClr val="tx1"/>
                </a:solidFill>
                <a:effectLst/>
                <a:latin typeface="+mn-lt"/>
                <a:ea typeface="+mn-ea"/>
                <a:cs typeface="+mn-cs"/>
              </a:rPr>
              <a:t> </a:t>
            </a:r>
          </a:p>
          <a:p>
            <a:pPr marL="171450" indent="-171450">
              <a:buFont typeface="Wingdings" panose="05000000000000000000" pitchFamily="2" charset="2"/>
              <a:buChar char="ü"/>
            </a:pPr>
            <a:r>
              <a:rPr lang="en-US" sz="1200" b="0" i="0" kern="1200" dirty="0">
                <a:solidFill>
                  <a:schemeClr val="tx1"/>
                </a:solidFill>
                <a:effectLst/>
                <a:latin typeface="+mn-lt"/>
                <a:ea typeface="+mn-ea"/>
                <a:cs typeface="+mn-cs"/>
              </a:rPr>
              <a:t>The MIB data arrive at the PBCH processing unit in the form of one transport block (TB) every 80 ms and goes through the following steps as shown in Fig. 4.9: payload generation, scrambling, TB CRC calculation and attachment, channel coding, and rate matching. </a:t>
            </a:r>
          </a:p>
          <a:p>
            <a:pPr marL="171450" indent="-171450">
              <a:buFont typeface="Wingdings" panose="05000000000000000000" pitchFamily="2" charset="2"/>
              <a:buChar char="ü"/>
            </a:pPr>
            <a:r>
              <a:rPr lang="en-US" sz="1200" b="0" i="0" kern="1200" dirty="0">
                <a:solidFill>
                  <a:schemeClr val="tx1"/>
                </a:solidFill>
                <a:effectLst/>
                <a:latin typeface="+mn-lt"/>
                <a:ea typeface="+mn-ea"/>
                <a:cs typeface="+mn-cs"/>
              </a:rPr>
              <a:t>The coded and modulated bits of PBCH are</a:t>
            </a:r>
            <a:r>
              <a:rPr lang="en-US" dirty="0"/>
              <a:t> </a:t>
            </a:r>
            <a:r>
              <a:rPr lang="en-US" sz="1200" b="0" i="0" kern="1200" dirty="0">
                <a:solidFill>
                  <a:schemeClr val="tx1"/>
                </a:solidFill>
                <a:effectLst/>
                <a:latin typeface="+mn-lt"/>
                <a:ea typeface="+mn-ea"/>
                <a:cs typeface="+mn-cs"/>
              </a:rPr>
              <a:t>mapped onto the resource elements allocated for PBCH</a:t>
            </a:r>
            <a:r>
              <a:rPr lang="en-US" dirty="0"/>
              <a:t> .</a:t>
            </a:r>
          </a:p>
          <a:p>
            <a:pPr marL="171450" indent="-171450">
              <a:buFont typeface="Wingdings" panose="05000000000000000000" pitchFamily="2" charset="2"/>
              <a:buChar char="ü"/>
            </a:pPr>
            <a:r>
              <a:rPr lang="en-US" sz="1200" b="0" i="0" kern="1200" dirty="0">
                <a:solidFill>
                  <a:schemeClr val="tx1"/>
                </a:solidFill>
                <a:effectLst/>
                <a:latin typeface="+mn-lt"/>
                <a:ea typeface="+mn-ea"/>
                <a:cs typeface="+mn-cs"/>
              </a:rPr>
              <a:t>the PBCH content is encoded using the polar code. </a:t>
            </a:r>
          </a:p>
          <a:p>
            <a:pPr marL="171450" indent="-171450">
              <a:buFont typeface="Wingdings" panose="05000000000000000000" pitchFamily="2" charset="2"/>
              <a:buChar char="ü"/>
            </a:pPr>
            <a:r>
              <a:rPr lang="en-US" sz="1200" b="0" i="0" kern="1200" dirty="0">
                <a:solidFill>
                  <a:schemeClr val="tx1"/>
                </a:solidFill>
                <a:effectLst/>
                <a:latin typeface="+mn-lt"/>
                <a:ea typeface="+mn-ea"/>
                <a:cs typeface="+mn-cs"/>
              </a:rPr>
              <a:t>Two scrambling operations are performed on PBCH which include one before CRC attachment and another one after the polar coding</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and rate matching.</a:t>
            </a:r>
          </a:p>
          <a:p>
            <a:pPr marL="171450" indent="-171450">
              <a:buFont typeface="Wingdings" panose="05000000000000000000" pitchFamily="2" charset="2"/>
              <a:buChar char="ü"/>
            </a:pPr>
            <a:r>
              <a:rPr lang="en-US" sz="1200" b="0" i="0" kern="1200" dirty="0">
                <a:solidFill>
                  <a:schemeClr val="tx1"/>
                </a:solidFill>
                <a:effectLst/>
                <a:latin typeface="+mn-lt"/>
                <a:ea typeface="+mn-ea"/>
                <a:cs typeface="+mn-cs"/>
              </a:rPr>
              <a:t> In the first scrambling stage, initialization based on Cell ID, the sequence is partitioned into four non-overlapping portions. </a:t>
            </a:r>
          </a:p>
          <a:p>
            <a:pPr marL="171450" indent="-171450">
              <a:buFont typeface="Wingdings" panose="05000000000000000000" pitchFamily="2" charset="2"/>
              <a:buChar char="ü"/>
            </a:pPr>
            <a:r>
              <a:rPr lang="en-US" sz="1200" b="0" i="0" kern="1200" dirty="0">
                <a:solidFill>
                  <a:schemeClr val="tx1"/>
                </a:solidFill>
                <a:effectLst/>
                <a:latin typeface="+mn-lt"/>
                <a:ea typeface="+mn-ea"/>
                <a:cs typeface="+mn-cs"/>
              </a:rPr>
              <a:t>The portion for transmission is selected based on the second and third least significant bits of the SFN.</a:t>
            </a:r>
          </a:p>
          <a:p>
            <a:pPr marL="171450" indent="-171450">
              <a:buFont typeface="Wingdings" panose="05000000000000000000" pitchFamily="2" charset="2"/>
              <a:buChar char="ü"/>
            </a:pPr>
            <a:r>
              <a:rPr lang="en-US" sz="1200" b="0" i="0" kern="1200" dirty="0">
                <a:solidFill>
                  <a:schemeClr val="tx1"/>
                </a:solidFill>
                <a:effectLst/>
                <a:latin typeface="+mn-lt"/>
                <a:ea typeface="+mn-ea"/>
                <a:cs typeface="+mn-cs"/>
              </a:rPr>
              <a:t>In the second scrambling stage, initialization based on Cell ID, the sequence is partitioned into four or eight non-overlapping portions. </a:t>
            </a:r>
          </a:p>
          <a:p>
            <a:pPr marL="171450" indent="-171450">
              <a:buFont typeface="Wingdings" panose="05000000000000000000" pitchFamily="2" charset="2"/>
              <a:buChar char="ü"/>
            </a:pPr>
            <a:r>
              <a:rPr lang="en-US" sz="1200" b="0" i="0" kern="1200" dirty="0">
                <a:solidFill>
                  <a:schemeClr val="tx1"/>
                </a:solidFill>
                <a:effectLst/>
                <a:latin typeface="+mn-lt"/>
                <a:ea typeface="+mn-ea"/>
                <a:cs typeface="+mn-cs"/>
              </a:rPr>
              <a:t>The portion for transmission is selected based on the second or third least significant bits of the SS block time index.</a:t>
            </a:r>
            <a:r>
              <a:rPr lang="en-US" dirty="0"/>
              <a:t> </a:t>
            </a:r>
            <a:br>
              <a:rPr lang="en-US" dirty="0"/>
            </a:br>
            <a:br>
              <a:rPr lang="en-US" dirty="0"/>
            </a:br>
            <a:br>
              <a:rPr lang="en-US" dirty="0"/>
            </a:br>
            <a:br>
              <a:rPr lang="en-US" dirty="0"/>
            </a:br>
            <a:endParaRPr lang="en-US" dirty="0"/>
          </a:p>
          <a:p>
            <a:endParaRPr lang="en-US" dirty="0"/>
          </a:p>
        </p:txBody>
      </p:sp>
      <p:sp>
        <p:nvSpPr>
          <p:cNvPr id="4" name="Date Placeholder 3"/>
          <p:cNvSpPr>
            <a:spLocks noGrp="1"/>
          </p:cNvSpPr>
          <p:nvPr>
            <p:ph type="dt" idx="1"/>
          </p:nvPr>
        </p:nvSpPr>
        <p:spPr/>
        <p:txBody>
          <a:bodyPr/>
          <a:lstStyle/>
          <a:p>
            <a:pPr>
              <a:defRPr/>
            </a:pPr>
            <a:r>
              <a:rPr lang="en-US"/>
              <a:t>6/23/2020</a:t>
            </a:r>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D07140C2-8D8C-4993-9321-87FB092B123A}" type="slidenum">
              <a:rPr lang="en-US" smtClean="0"/>
              <a:pPr>
                <a:defRPr/>
              </a:pPr>
              <a:t>41</a:t>
            </a:fld>
            <a:endParaRPr lang="en-US"/>
          </a:p>
        </p:txBody>
      </p:sp>
    </p:spTree>
    <p:extLst>
      <p:ext uri="{BB962C8B-B14F-4D97-AF65-F5344CB8AC3E}">
        <p14:creationId xmlns:p14="http://schemas.microsoft.com/office/powerpoint/2010/main" val="3253030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500"/>
              </a:lnSpc>
              <a:spcAft>
                <a:spcPts val="1350"/>
              </a:spcAft>
              <a:buNone/>
            </a:pPr>
            <a:r>
              <a:rPr lang="en-US" b="1" i="0" dirty="0">
                <a:solidFill>
                  <a:srgbClr val="1A1C1E"/>
                </a:solidFill>
                <a:effectLst/>
                <a:latin typeface="Google Sans Text"/>
              </a:rPr>
              <a:t>1. What is MIMO?</a:t>
            </a:r>
            <a:endParaRPr lang="en-US" b="0" i="0" dirty="0">
              <a:solidFill>
                <a:srgbClr val="1A1C1E"/>
              </a:solidFill>
              <a:effectLst/>
              <a:latin typeface="Google Sans Text"/>
            </a:endParaRPr>
          </a:p>
          <a:p>
            <a:pPr algn="l">
              <a:lnSpc>
                <a:spcPts val="1500"/>
              </a:lnSpc>
              <a:spcAft>
                <a:spcPts val="1350"/>
              </a:spcAft>
              <a:buNone/>
            </a:pPr>
            <a:r>
              <a:rPr lang="en-US" b="0" i="0" dirty="0">
                <a:solidFill>
                  <a:srgbClr val="1A1C1E"/>
                </a:solidFill>
                <a:effectLst/>
                <a:latin typeface="Google Sans Text"/>
              </a:rPr>
              <a:t>At its core, MIMO (Multiple-Input Multiple-Output) is a wireless communication technology that uses multiple antennas at both the transmitter (e.g., the 5G base station, called </a:t>
            </a:r>
            <a:r>
              <a:rPr lang="en-US" b="0" i="0" dirty="0" err="1">
                <a:solidFill>
                  <a:srgbClr val="1A1C1E"/>
                </a:solidFill>
                <a:effectLst/>
                <a:latin typeface="Google Sans Text"/>
              </a:rPr>
              <a:t>gNB</a:t>
            </a:r>
            <a:r>
              <a:rPr lang="en-US" b="0" i="0" dirty="0">
                <a:solidFill>
                  <a:srgbClr val="1A1C1E"/>
                </a:solidFill>
                <a:effectLst/>
                <a:latin typeface="Google Sans Text"/>
              </a:rPr>
              <a:t>) and the receiver (e.g., the smartphone or user equipment, called UE). This allows for exploiting the spatial dimension of the radio channel to improve communication performance.</a:t>
            </a:r>
          </a:p>
          <a:p>
            <a:pPr algn="l">
              <a:lnSpc>
                <a:spcPts val="1500"/>
              </a:lnSpc>
              <a:spcAft>
                <a:spcPts val="1350"/>
              </a:spcAft>
              <a:buNone/>
            </a:pPr>
            <a:r>
              <a:rPr lang="en-US" b="1" i="0" dirty="0">
                <a:solidFill>
                  <a:srgbClr val="1A1C1E"/>
                </a:solidFill>
                <a:effectLst/>
                <a:latin typeface="Google Sans Text"/>
              </a:rPr>
              <a:t>2. What is SU-MIMO (Single-User MIMO)?</a:t>
            </a:r>
            <a:endParaRPr lang="en-US" b="0" i="0" dirty="0">
              <a:solidFill>
                <a:srgbClr val="1A1C1E"/>
              </a:solidFill>
              <a:effectLst/>
              <a:latin typeface="Google Sans Text"/>
            </a:endParaRPr>
          </a:p>
          <a:p>
            <a:pPr algn="l">
              <a:lnSpc>
                <a:spcPts val="1500"/>
              </a:lnSpc>
              <a:spcAft>
                <a:spcPts val="1350"/>
              </a:spcAft>
              <a:buNone/>
            </a:pPr>
            <a:r>
              <a:rPr lang="en-US" b="0" i="0" dirty="0">
                <a:solidFill>
                  <a:srgbClr val="1A1C1E"/>
                </a:solidFill>
                <a:effectLst/>
                <a:latin typeface="Google Sans Text"/>
              </a:rPr>
              <a:t>SU-MIMO specifically refers to the scenario where the multiple antennas and associated processing at the </a:t>
            </a:r>
            <a:r>
              <a:rPr lang="en-US" b="0" i="0" dirty="0" err="1">
                <a:solidFill>
                  <a:srgbClr val="1A1C1E"/>
                </a:solidFill>
                <a:effectLst/>
                <a:latin typeface="Google Sans Text"/>
              </a:rPr>
              <a:t>gNB</a:t>
            </a:r>
            <a:r>
              <a:rPr lang="en-US" b="0" i="0" dirty="0">
                <a:solidFill>
                  <a:srgbClr val="1A1C1E"/>
                </a:solidFill>
                <a:effectLst/>
                <a:latin typeface="Google Sans Text"/>
              </a:rPr>
              <a:t> are used to communicate with </a:t>
            </a:r>
            <a:r>
              <a:rPr lang="en-US" b="1" i="0" dirty="0">
                <a:solidFill>
                  <a:srgbClr val="1A1C1E"/>
                </a:solidFill>
                <a:effectLst/>
                <a:latin typeface="Google Sans Text"/>
              </a:rPr>
              <a:t>only one UE</a:t>
            </a:r>
            <a:r>
              <a:rPr lang="en-US" b="0" i="0" dirty="0">
                <a:solidFill>
                  <a:srgbClr val="1A1C1E"/>
                </a:solidFill>
                <a:effectLst/>
                <a:latin typeface="Google Sans Text"/>
              </a:rPr>
              <a:t> within a specific time and frequency resource block. The primary goal of SU-MIMO in 5G is typically </a:t>
            </a:r>
            <a:r>
              <a:rPr lang="en-US" b="1" i="0" dirty="0">
                <a:solidFill>
                  <a:srgbClr val="1A1C1E"/>
                </a:solidFill>
                <a:effectLst/>
                <a:latin typeface="Google Sans Text"/>
              </a:rPr>
              <a:t>spatial multiplexing</a:t>
            </a:r>
            <a:r>
              <a:rPr lang="en-US" b="0" i="0" dirty="0">
                <a:solidFill>
                  <a:srgbClr val="1A1C1E"/>
                </a:solidFill>
                <a:effectLst/>
                <a:latin typeface="Google Sans Text"/>
              </a:rPr>
              <a:t> to increase the data rate for that single user.</a:t>
            </a:r>
          </a:p>
          <a:p>
            <a:pPr algn="l">
              <a:lnSpc>
                <a:spcPts val="1500"/>
              </a:lnSpc>
              <a:spcAft>
                <a:spcPts val="1350"/>
              </a:spcAft>
              <a:buNone/>
            </a:pPr>
            <a:r>
              <a:rPr lang="en-US" b="1" i="0" dirty="0">
                <a:solidFill>
                  <a:srgbClr val="1A1C1E"/>
                </a:solidFill>
                <a:effectLst/>
                <a:latin typeface="Google Sans Text"/>
              </a:rPr>
              <a:t>3. Core Principle: Spatial Multiplexing</a:t>
            </a:r>
            <a:endParaRPr lang="en-US" b="0" i="0" dirty="0">
              <a:solidFill>
                <a:srgbClr val="1A1C1E"/>
              </a:solidFill>
              <a:effectLst/>
              <a:latin typeface="Google Sans Text"/>
            </a:endParaRP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Concept:</a:t>
            </a:r>
            <a:r>
              <a:rPr lang="en-US" b="0" i="0" dirty="0">
                <a:solidFill>
                  <a:srgbClr val="1A1C1E"/>
                </a:solidFill>
                <a:effectLst/>
                <a:latin typeface="Google Sans Text"/>
              </a:rPr>
              <a:t> Imagine you have multiple separate paths (spatial streams or layers) between the </a:t>
            </a:r>
            <a:r>
              <a:rPr lang="en-US" b="0" i="0" dirty="0" err="1">
                <a:solidFill>
                  <a:srgbClr val="1A1C1E"/>
                </a:solidFill>
                <a:effectLst/>
                <a:latin typeface="Google Sans Text"/>
              </a:rPr>
              <a:t>gNB's</a:t>
            </a:r>
            <a:r>
              <a:rPr lang="en-US" b="0" i="0" dirty="0">
                <a:solidFill>
                  <a:srgbClr val="1A1C1E"/>
                </a:solidFill>
                <a:effectLst/>
                <a:latin typeface="Google Sans Text"/>
              </a:rPr>
              <a:t> transmit antennas and the UE's receive antennas. Spatial multiplexing allows the </a:t>
            </a:r>
            <a:r>
              <a:rPr lang="en-US" b="0" i="0" dirty="0" err="1">
                <a:solidFill>
                  <a:srgbClr val="1A1C1E"/>
                </a:solidFill>
                <a:effectLst/>
                <a:latin typeface="Google Sans Text"/>
              </a:rPr>
              <a:t>gNB</a:t>
            </a:r>
            <a:r>
              <a:rPr lang="en-US" b="0" i="0" dirty="0">
                <a:solidFill>
                  <a:srgbClr val="1A1C1E"/>
                </a:solidFill>
                <a:effectLst/>
                <a:latin typeface="Google Sans Text"/>
              </a:rPr>
              <a:t> to send </a:t>
            </a:r>
            <a:r>
              <a:rPr lang="en-US" b="0" i="1" dirty="0">
                <a:solidFill>
                  <a:srgbClr val="1A1C1E"/>
                </a:solidFill>
                <a:effectLst/>
                <a:latin typeface="Google Sans Text"/>
              </a:rPr>
              <a:t>different</a:t>
            </a:r>
            <a:r>
              <a:rPr lang="en-US" b="0" i="0" dirty="0">
                <a:solidFill>
                  <a:srgbClr val="1A1C1E"/>
                </a:solidFill>
                <a:effectLst/>
                <a:latin typeface="Google Sans Text"/>
              </a:rPr>
              <a:t> data streams simultaneously over these spatial paths using the </a:t>
            </a:r>
            <a:r>
              <a:rPr lang="en-US" b="0" i="1" dirty="0">
                <a:solidFill>
                  <a:srgbClr val="1A1C1E"/>
                </a:solidFill>
                <a:effectLst/>
                <a:latin typeface="Google Sans Text"/>
              </a:rPr>
              <a:t>same</a:t>
            </a:r>
            <a:r>
              <a:rPr lang="en-US" b="0" i="0" dirty="0">
                <a:solidFill>
                  <a:srgbClr val="1A1C1E"/>
                </a:solidFill>
                <a:effectLst/>
                <a:latin typeface="Google Sans Text"/>
              </a:rPr>
              <a:t> time and frequency resources.</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Analogy:</a:t>
            </a:r>
            <a:r>
              <a:rPr lang="en-US" b="0" i="0" dirty="0">
                <a:solidFill>
                  <a:srgbClr val="1A1C1E"/>
                </a:solidFill>
                <a:effectLst/>
                <a:latin typeface="Google Sans Text"/>
              </a:rPr>
              <a:t> Think of it like having multiple parallel pipes between the </a:t>
            </a:r>
            <a:r>
              <a:rPr lang="en-US" b="0" i="0" dirty="0" err="1">
                <a:solidFill>
                  <a:srgbClr val="1A1C1E"/>
                </a:solidFill>
                <a:effectLst/>
                <a:latin typeface="Google Sans Text"/>
              </a:rPr>
              <a:t>gNB</a:t>
            </a:r>
            <a:r>
              <a:rPr lang="en-US" b="0" i="0" dirty="0">
                <a:solidFill>
                  <a:srgbClr val="1A1C1E"/>
                </a:solidFill>
                <a:effectLst/>
                <a:latin typeface="Google Sans Text"/>
              </a:rPr>
              <a:t> and UE, each carrying a portion of the total data concurrently.</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Result:</a:t>
            </a:r>
            <a:r>
              <a:rPr lang="en-US" b="0" i="0" dirty="0">
                <a:solidFill>
                  <a:srgbClr val="1A1C1E"/>
                </a:solidFill>
                <a:effectLst/>
                <a:latin typeface="Google Sans Text"/>
              </a:rPr>
              <a:t> If the </a:t>
            </a:r>
            <a:r>
              <a:rPr lang="en-US" b="0" i="0" dirty="0" err="1">
                <a:solidFill>
                  <a:srgbClr val="1A1C1E"/>
                </a:solidFill>
                <a:effectLst/>
                <a:latin typeface="Google Sans Text"/>
              </a:rPr>
              <a:t>gNB</a:t>
            </a:r>
            <a:r>
              <a:rPr lang="en-US" b="0" i="0" dirty="0">
                <a:solidFill>
                  <a:srgbClr val="1A1C1E"/>
                </a:solidFill>
                <a:effectLst/>
                <a:latin typeface="Google Sans Text"/>
              </a:rPr>
              <a:t> can successfully transmit 'N' independent spatial layers, the peak data rate for that single UE can ideally be multiplied by 'N' compared to a single-antenna (SISO - Single-Input Single-Output) system, without requiring additional bandwidth.</a:t>
            </a:r>
          </a:p>
          <a:p>
            <a:pPr algn="l">
              <a:lnSpc>
                <a:spcPts val="1500"/>
              </a:lnSpc>
              <a:spcAft>
                <a:spcPts val="1350"/>
              </a:spcAft>
              <a:buNone/>
            </a:pPr>
            <a:r>
              <a:rPr lang="en-US" b="1" i="0" dirty="0">
                <a:solidFill>
                  <a:srgbClr val="1A1C1E"/>
                </a:solidFill>
                <a:effectLst/>
                <a:latin typeface="Google Sans Text"/>
              </a:rPr>
              <a:t>4. Key Mechanisms and 3GPP Concepts for SU-MIMO in 5G NR:</a:t>
            </a:r>
            <a:endParaRPr lang="en-US" b="0" i="0" dirty="0">
              <a:solidFill>
                <a:srgbClr val="1A1C1E"/>
              </a:solidFill>
              <a:effectLst/>
              <a:latin typeface="Google Sans Text"/>
            </a:endParaRP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Multiple Antennas:</a:t>
            </a:r>
            <a:r>
              <a:rPr lang="en-US" b="0" i="0" dirty="0">
                <a:solidFill>
                  <a:srgbClr val="1A1C1E"/>
                </a:solidFill>
                <a:effectLst/>
                <a:latin typeface="Google Sans Text"/>
              </a:rPr>
              <a:t> Both the </a:t>
            </a:r>
            <a:r>
              <a:rPr lang="en-US" b="0" i="0" dirty="0" err="1">
                <a:solidFill>
                  <a:srgbClr val="1A1C1E"/>
                </a:solidFill>
                <a:effectLst/>
                <a:latin typeface="Google Sans Text"/>
              </a:rPr>
              <a:t>gNB</a:t>
            </a:r>
            <a:r>
              <a:rPr lang="en-US" b="0" i="0" dirty="0">
                <a:solidFill>
                  <a:srgbClr val="1A1C1E"/>
                </a:solidFill>
                <a:effectLst/>
                <a:latin typeface="Google Sans Text"/>
              </a:rPr>
              <a:t> and the UE need multiple physical antennas. The number of antennas dictates the potential maximum number of spatial layers.</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Layers (Spatial Streams):</a:t>
            </a:r>
            <a:r>
              <a:rPr lang="en-US" b="0" i="0" dirty="0">
                <a:solidFill>
                  <a:srgbClr val="1A1C1E"/>
                </a:solidFill>
                <a:effectLst/>
                <a:latin typeface="Google Sans Text"/>
              </a:rPr>
              <a:t> These are the independent data streams transmitted in parallel. The number of layers actually transmitted is called the </a:t>
            </a:r>
            <a:r>
              <a:rPr lang="en-US" b="1" i="0" dirty="0">
                <a:solidFill>
                  <a:srgbClr val="1A1C1E"/>
                </a:solidFill>
                <a:effectLst/>
                <a:latin typeface="Google Sans Text"/>
              </a:rPr>
              <a:t>Rank</a:t>
            </a:r>
            <a:r>
              <a:rPr lang="en-US" b="0" i="0" dirty="0">
                <a:solidFill>
                  <a:srgbClr val="1A1C1E"/>
                </a:solidFill>
                <a:effectLst/>
                <a:latin typeface="Google Sans Text"/>
              </a:rPr>
              <a:t> of the MIMO transmission. The rank is limited by the minimum of the number of transmit antennas and receive antennas (Rank ≤ min(</a:t>
            </a:r>
            <a:r>
              <a:rPr lang="en-US" b="0" i="0" dirty="0" err="1">
                <a:solidFill>
                  <a:srgbClr val="1A1C1E"/>
                </a:solidFill>
                <a:effectLst/>
                <a:latin typeface="Google Sans Text"/>
              </a:rPr>
              <a:t>N_Tx</a:t>
            </a:r>
            <a:r>
              <a:rPr lang="en-US" b="0" i="0" dirty="0">
                <a:solidFill>
                  <a:srgbClr val="1A1C1E"/>
                </a:solidFill>
                <a:effectLst/>
                <a:latin typeface="Google Sans Text"/>
              </a:rPr>
              <a:t>, </a:t>
            </a:r>
            <a:r>
              <a:rPr lang="en-US" b="0" i="0" dirty="0" err="1">
                <a:solidFill>
                  <a:srgbClr val="1A1C1E"/>
                </a:solidFill>
                <a:effectLst/>
                <a:latin typeface="Google Sans Text"/>
              </a:rPr>
              <a:t>N_Rx</a:t>
            </a:r>
            <a:r>
              <a:rPr lang="en-US" b="0" i="0" dirty="0">
                <a:solidFill>
                  <a:srgbClr val="1A1C1E"/>
                </a:solidFill>
                <a:effectLst/>
                <a:latin typeface="Google Sans Text"/>
              </a:rPr>
              <a:t>)), and also heavily dependent on channel conditions.</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Channel State Information (CSI):</a:t>
            </a:r>
            <a:r>
              <a:rPr lang="en-US" b="0" i="0" dirty="0">
                <a:solidFill>
                  <a:srgbClr val="1A1C1E"/>
                </a:solidFill>
                <a:effectLst/>
                <a:latin typeface="Google Sans Text"/>
              </a:rPr>
              <a:t> For SU-MIMO spatial multiplexing to work effectively, the </a:t>
            </a:r>
            <a:r>
              <a:rPr lang="en-US" b="0" i="0" dirty="0" err="1">
                <a:solidFill>
                  <a:srgbClr val="1A1C1E"/>
                </a:solidFill>
                <a:effectLst/>
                <a:latin typeface="Google Sans Text"/>
              </a:rPr>
              <a:t>gNB</a:t>
            </a:r>
            <a:r>
              <a:rPr lang="en-US" b="0" i="0" dirty="0">
                <a:solidFill>
                  <a:srgbClr val="1A1C1E"/>
                </a:solidFill>
                <a:effectLst/>
                <a:latin typeface="Google Sans Text"/>
              </a:rPr>
              <a:t> needs to know the characteristics of the radio channel between each of its transmit antennas and each of the UE's receive antennas. This is CSI.</a:t>
            </a:r>
          </a:p>
          <a:p>
            <a:pPr marL="742950" lvl="1" indent="-285750" algn="l">
              <a:lnSpc>
                <a:spcPts val="1500"/>
              </a:lnSpc>
              <a:spcAft>
                <a:spcPts val="225"/>
              </a:spcAft>
              <a:buFont typeface="Arial" panose="020B0604020202020204" pitchFamily="34" charset="0"/>
              <a:buChar char="•"/>
            </a:pPr>
            <a:r>
              <a:rPr lang="en-US" b="1" i="0" dirty="0">
                <a:solidFill>
                  <a:srgbClr val="1A1C1E"/>
                </a:solidFill>
                <a:effectLst/>
                <a:latin typeface="Google Sans Text"/>
              </a:rPr>
              <a:t>CSI Acquisition:</a:t>
            </a:r>
            <a:r>
              <a:rPr lang="en-US" b="0" i="0" dirty="0">
                <a:solidFill>
                  <a:srgbClr val="1A1C1E"/>
                </a:solidFill>
                <a:effectLst/>
                <a:latin typeface="Google Sans Text"/>
              </a:rPr>
              <a:t> The </a:t>
            </a:r>
            <a:r>
              <a:rPr lang="en-US" b="0" i="0" dirty="0" err="1">
                <a:solidFill>
                  <a:srgbClr val="1A1C1E"/>
                </a:solidFill>
                <a:effectLst/>
                <a:latin typeface="Google Sans Text"/>
              </a:rPr>
              <a:t>gNB</a:t>
            </a:r>
            <a:r>
              <a:rPr lang="en-US" b="0" i="0" dirty="0">
                <a:solidFill>
                  <a:srgbClr val="1A1C1E"/>
                </a:solidFill>
                <a:effectLst/>
                <a:latin typeface="Google Sans Text"/>
              </a:rPr>
              <a:t> transmits known reference signals, specifically </a:t>
            </a:r>
            <a:r>
              <a:rPr lang="en-US" b="1" i="0" dirty="0">
                <a:solidFill>
                  <a:srgbClr val="1A1C1E"/>
                </a:solidFill>
                <a:effectLst/>
                <a:latin typeface="Google Sans Text"/>
              </a:rPr>
              <a:t>CSI-RS (Channel State Information Reference Signals)</a:t>
            </a:r>
            <a:r>
              <a:rPr lang="en-US" b="0" i="0" dirty="0">
                <a:solidFill>
                  <a:srgbClr val="1A1C1E"/>
                </a:solidFill>
                <a:effectLst/>
                <a:latin typeface="Google Sans Text"/>
              </a:rPr>
              <a:t>. The UE measures these CSI-RS to estimate the channel.</a:t>
            </a:r>
          </a:p>
          <a:p>
            <a:pPr marL="742950" lvl="1" indent="-285750" algn="l">
              <a:lnSpc>
                <a:spcPts val="1500"/>
              </a:lnSpc>
              <a:spcAft>
                <a:spcPts val="225"/>
              </a:spcAft>
              <a:buFont typeface="Arial" panose="020B0604020202020204" pitchFamily="34" charset="0"/>
              <a:buChar char="•"/>
            </a:pPr>
            <a:r>
              <a:rPr lang="en-US" b="1" i="0" dirty="0">
                <a:solidFill>
                  <a:srgbClr val="1A1C1E"/>
                </a:solidFill>
                <a:effectLst/>
                <a:latin typeface="Google Sans Text"/>
              </a:rPr>
              <a:t>CSI Feedback:</a:t>
            </a:r>
            <a:r>
              <a:rPr lang="en-US" b="0" i="0" dirty="0">
                <a:solidFill>
                  <a:srgbClr val="1A1C1E"/>
                </a:solidFill>
                <a:effectLst/>
                <a:latin typeface="Google Sans Text"/>
              </a:rPr>
              <a:t> The UE processes the channel estimate and reports relevant information back to the </a:t>
            </a:r>
            <a:r>
              <a:rPr lang="en-US" b="0" i="0" dirty="0" err="1">
                <a:solidFill>
                  <a:srgbClr val="1A1C1E"/>
                </a:solidFill>
                <a:effectLst/>
                <a:latin typeface="Google Sans Text"/>
              </a:rPr>
              <a:t>gNB</a:t>
            </a:r>
            <a:r>
              <a:rPr lang="en-US" b="0" i="0" dirty="0">
                <a:solidFill>
                  <a:srgbClr val="1A1C1E"/>
                </a:solidFill>
                <a:effectLst/>
                <a:latin typeface="Google Sans Text"/>
              </a:rPr>
              <a:t>. This feedback is crucial for the </a:t>
            </a:r>
            <a:r>
              <a:rPr lang="en-US" b="0" i="0" dirty="0" err="1">
                <a:solidFill>
                  <a:srgbClr val="1A1C1E"/>
                </a:solidFill>
                <a:effectLst/>
                <a:latin typeface="Google Sans Text"/>
              </a:rPr>
              <a:t>gNB</a:t>
            </a:r>
            <a:r>
              <a:rPr lang="en-US" b="0" i="0" dirty="0">
                <a:solidFill>
                  <a:srgbClr val="1A1C1E"/>
                </a:solidFill>
                <a:effectLst/>
                <a:latin typeface="Google Sans Text"/>
              </a:rPr>
              <a:t> to adapt its transmission. The 5G NR CSI framework includes reporting:</a:t>
            </a:r>
          </a:p>
          <a:p>
            <a:pPr marL="1143000" lvl="2" indent="-228600" algn="l">
              <a:lnSpc>
                <a:spcPts val="1500"/>
              </a:lnSpc>
              <a:spcAft>
                <a:spcPts val="225"/>
              </a:spcAft>
              <a:buFont typeface="Arial" panose="020B0604020202020204" pitchFamily="34" charset="0"/>
              <a:buChar char="•"/>
            </a:pPr>
            <a:r>
              <a:rPr lang="en-US" b="1" i="0" dirty="0">
                <a:solidFill>
                  <a:srgbClr val="1A1C1E"/>
                </a:solidFill>
                <a:effectLst/>
                <a:latin typeface="Google Sans Text"/>
              </a:rPr>
              <a:t>RI (Rank Indicator):</a:t>
            </a:r>
            <a:r>
              <a:rPr lang="en-US" b="0" i="0" dirty="0">
                <a:solidFill>
                  <a:srgbClr val="1A1C1E"/>
                </a:solidFill>
                <a:effectLst/>
                <a:latin typeface="Google Sans Text"/>
              </a:rPr>
              <a:t> The UE recommends the number of spatial layers (rank) it believes the channel can reliably support. This is fundamental for SU-MIMO. If RI=1, it's not spatial multiplexing SU-MIMO (might be diversity or single-layer beamforming). If RI &gt; 1, the UE is requesting spatial multiplexing.</a:t>
            </a:r>
          </a:p>
          <a:p>
            <a:pPr marL="1143000" lvl="2" indent="-228600" algn="l">
              <a:lnSpc>
                <a:spcPts val="1500"/>
              </a:lnSpc>
              <a:spcAft>
                <a:spcPts val="225"/>
              </a:spcAft>
              <a:buFont typeface="Arial" panose="020B0604020202020204" pitchFamily="34" charset="0"/>
              <a:buChar char="•"/>
            </a:pPr>
            <a:r>
              <a:rPr lang="en-US" b="1" i="0" dirty="0">
                <a:solidFill>
                  <a:srgbClr val="1A1C1E"/>
                </a:solidFill>
                <a:effectLst/>
                <a:latin typeface="Google Sans Text"/>
              </a:rPr>
              <a:t>PMI (Precoding Matrix Indicator):</a:t>
            </a:r>
            <a:r>
              <a:rPr lang="en-US" b="0" i="0" dirty="0">
                <a:solidFill>
                  <a:srgbClr val="1A1C1E"/>
                </a:solidFill>
                <a:effectLst/>
                <a:latin typeface="Google Sans Text"/>
              </a:rPr>
              <a:t> The UE recommends a specific precoding matrix from a predefined set (codebook) that the </a:t>
            </a:r>
            <a:r>
              <a:rPr lang="en-US" b="0" i="0" dirty="0" err="1">
                <a:solidFill>
                  <a:srgbClr val="1A1C1E"/>
                </a:solidFill>
                <a:effectLst/>
                <a:latin typeface="Google Sans Text"/>
              </a:rPr>
              <a:t>gNB</a:t>
            </a:r>
            <a:r>
              <a:rPr lang="en-US" b="0" i="0" dirty="0">
                <a:solidFill>
                  <a:srgbClr val="1A1C1E"/>
                </a:solidFill>
                <a:effectLst/>
                <a:latin typeface="Google Sans Text"/>
              </a:rPr>
              <a:t> should use to prepare the data streams for transmission. The precoder helps to spatially separate the layers and align them with the channel's characteristics.</a:t>
            </a:r>
          </a:p>
          <a:p>
            <a:pPr marL="1143000" lvl="2" indent="-228600" algn="l">
              <a:lnSpc>
                <a:spcPts val="1500"/>
              </a:lnSpc>
              <a:spcAft>
                <a:spcPts val="225"/>
              </a:spcAft>
              <a:buFont typeface="Arial" panose="020B0604020202020204" pitchFamily="34" charset="0"/>
              <a:buChar char="•"/>
            </a:pPr>
            <a:r>
              <a:rPr lang="en-US" b="1" i="0" dirty="0">
                <a:solidFill>
                  <a:srgbClr val="1A1C1E"/>
                </a:solidFill>
                <a:effectLst/>
                <a:latin typeface="Google Sans Text"/>
              </a:rPr>
              <a:t>CQI (Channel Quality Indicator):</a:t>
            </a:r>
            <a:r>
              <a:rPr lang="en-US" b="0" i="0" dirty="0">
                <a:solidFill>
                  <a:srgbClr val="1A1C1E"/>
                </a:solidFill>
                <a:effectLst/>
                <a:latin typeface="Google Sans Text"/>
              </a:rPr>
              <a:t> The UE indicates the highest data rate (Modulation and Coding Scheme - MCS) it estimates it can successfully decode </a:t>
            </a:r>
            <a:r>
              <a:rPr lang="en-US" b="0" i="1" dirty="0">
                <a:solidFill>
                  <a:srgbClr val="1A1C1E"/>
                </a:solidFill>
                <a:effectLst/>
                <a:latin typeface="Google Sans Text"/>
              </a:rPr>
              <a:t>per layer</a:t>
            </a:r>
            <a:r>
              <a:rPr lang="en-US" b="0" i="0" dirty="0">
                <a:solidFill>
                  <a:srgbClr val="1A1C1E"/>
                </a:solidFill>
                <a:effectLst/>
                <a:latin typeface="Google Sans Text"/>
              </a:rPr>
              <a:t>, assuming the </a:t>
            </a:r>
            <a:r>
              <a:rPr lang="en-US" b="0" i="0" dirty="0" err="1">
                <a:solidFill>
                  <a:srgbClr val="1A1C1E"/>
                </a:solidFill>
                <a:effectLst/>
                <a:latin typeface="Google Sans Text"/>
              </a:rPr>
              <a:t>gNB</a:t>
            </a:r>
            <a:r>
              <a:rPr lang="en-US" b="0" i="0" dirty="0">
                <a:solidFill>
                  <a:srgbClr val="1A1C1E"/>
                </a:solidFill>
                <a:effectLst/>
                <a:latin typeface="Google Sans Text"/>
              </a:rPr>
              <a:t> uses the recommended RI and PMI.</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Precoding:</a:t>
            </a:r>
            <a:r>
              <a:rPr lang="en-US" b="0" i="0" dirty="0">
                <a:solidFill>
                  <a:srgbClr val="1A1C1E"/>
                </a:solidFill>
                <a:effectLst/>
                <a:latin typeface="Google Sans Text"/>
              </a:rPr>
              <a:t> This is the signal processing done at the </a:t>
            </a:r>
            <a:r>
              <a:rPr lang="en-US" b="0" i="0" dirty="0" err="1">
                <a:solidFill>
                  <a:srgbClr val="1A1C1E"/>
                </a:solidFill>
                <a:effectLst/>
                <a:latin typeface="Google Sans Text"/>
              </a:rPr>
              <a:t>gNB</a:t>
            </a:r>
            <a:r>
              <a:rPr lang="en-US" b="0" i="0" dirty="0">
                <a:solidFill>
                  <a:srgbClr val="1A1C1E"/>
                </a:solidFill>
                <a:effectLst/>
                <a:latin typeface="Google Sans Text"/>
              </a:rPr>
              <a:t> </a:t>
            </a:r>
            <a:r>
              <a:rPr lang="en-US" b="0" i="1" dirty="0">
                <a:solidFill>
                  <a:srgbClr val="1A1C1E"/>
                </a:solidFill>
                <a:effectLst/>
                <a:latin typeface="Google Sans Text"/>
              </a:rPr>
              <a:t>before</a:t>
            </a:r>
            <a:r>
              <a:rPr lang="en-US" b="0" i="0" dirty="0">
                <a:solidFill>
                  <a:srgbClr val="1A1C1E"/>
                </a:solidFill>
                <a:effectLst/>
                <a:latin typeface="Google Sans Text"/>
              </a:rPr>
              <a:t> transmission, based on the received CSI feedback (or sometimes based on </a:t>
            </a:r>
            <a:r>
              <a:rPr lang="en-US" b="0" i="0" dirty="0" err="1">
                <a:solidFill>
                  <a:srgbClr val="1A1C1E"/>
                </a:solidFill>
                <a:effectLst/>
                <a:latin typeface="Google Sans Text"/>
              </a:rPr>
              <a:t>gNB's</a:t>
            </a:r>
            <a:r>
              <a:rPr lang="en-US" b="0" i="0" dirty="0">
                <a:solidFill>
                  <a:srgbClr val="1A1C1E"/>
                </a:solidFill>
                <a:effectLst/>
                <a:latin typeface="Google Sans Text"/>
              </a:rPr>
              <a:t> own channel estimation in TDD).</a:t>
            </a:r>
          </a:p>
          <a:p>
            <a:pPr marL="742950" lvl="1" indent="-285750" algn="l">
              <a:lnSpc>
                <a:spcPts val="1500"/>
              </a:lnSpc>
              <a:spcAft>
                <a:spcPts val="225"/>
              </a:spcAft>
              <a:buFont typeface="Arial" panose="020B0604020202020204" pitchFamily="34" charset="0"/>
              <a:buChar char="•"/>
            </a:pPr>
            <a:r>
              <a:rPr lang="en-US" b="1" i="0" dirty="0">
                <a:solidFill>
                  <a:srgbClr val="1A1C1E"/>
                </a:solidFill>
                <a:effectLst/>
                <a:latin typeface="Google Sans Text"/>
              </a:rPr>
              <a:t>Purpose:</a:t>
            </a:r>
            <a:r>
              <a:rPr lang="en-US" b="0" i="0" dirty="0">
                <a:solidFill>
                  <a:srgbClr val="1A1C1E"/>
                </a:solidFill>
                <a:effectLst/>
                <a:latin typeface="Google Sans Text"/>
              </a:rPr>
              <a:t> To manipulate the signals transmitted from each antenna such that the different spatial layers interfere minimally with each other at the UE's receiver antennas and are received with maximum possible power.</a:t>
            </a:r>
          </a:p>
          <a:p>
            <a:pPr marL="742950" lvl="1" indent="-285750" algn="l">
              <a:lnSpc>
                <a:spcPts val="1500"/>
              </a:lnSpc>
              <a:spcAft>
                <a:spcPts val="225"/>
              </a:spcAft>
              <a:buFont typeface="Arial" panose="020B0604020202020204" pitchFamily="34" charset="0"/>
              <a:buChar char="•"/>
            </a:pPr>
            <a:r>
              <a:rPr lang="en-US" b="1" i="0" dirty="0">
                <a:solidFill>
                  <a:srgbClr val="1A1C1E"/>
                </a:solidFill>
                <a:effectLst/>
                <a:latin typeface="Google Sans Text"/>
              </a:rPr>
              <a:t>Codebook-Based Precoding:</a:t>
            </a:r>
            <a:r>
              <a:rPr lang="en-US" b="0" i="0" dirty="0">
                <a:solidFill>
                  <a:srgbClr val="1A1C1E"/>
                </a:solidFill>
                <a:effectLst/>
                <a:latin typeface="Google Sans Text"/>
              </a:rPr>
              <a:t> The most common type, where the </a:t>
            </a:r>
            <a:r>
              <a:rPr lang="en-US" b="0" i="0" dirty="0" err="1">
                <a:solidFill>
                  <a:srgbClr val="1A1C1E"/>
                </a:solidFill>
                <a:effectLst/>
                <a:latin typeface="Google Sans Text"/>
              </a:rPr>
              <a:t>gNB</a:t>
            </a:r>
            <a:r>
              <a:rPr lang="en-US" b="0" i="0" dirty="0">
                <a:solidFill>
                  <a:srgbClr val="1A1C1E"/>
                </a:solidFill>
                <a:effectLst/>
                <a:latin typeface="Google Sans Text"/>
              </a:rPr>
              <a:t> uses the PMI reported by the UE to select a precoding matrix from a standardized codebook (defined in 3GPP TS 38.214). This simplifies feedback but might not be perfectly optimal. 5G NR supports various codebooks, including more advanced Type II CSI reporting for potentially better performance (non-codebook or more detailed feedback).</a:t>
            </a:r>
          </a:p>
          <a:p>
            <a:pPr marL="742950" lvl="1" indent="-285750" algn="l">
              <a:lnSpc>
                <a:spcPts val="1500"/>
              </a:lnSpc>
              <a:spcAft>
                <a:spcPts val="225"/>
              </a:spcAft>
              <a:buFont typeface="Arial" panose="020B0604020202020204" pitchFamily="34" charset="0"/>
              <a:buChar char="•"/>
            </a:pPr>
            <a:r>
              <a:rPr lang="en-US" b="1" i="0" dirty="0">
                <a:solidFill>
                  <a:srgbClr val="1A1C1E"/>
                </a:solidFill>
                <a:effectLst/>
                <a:latin typeface="Google Sans Text"/>
              </a:rPr>
              <a:t>How it works (simplified):</a:t>
            </a:r>
            <a:r>
              <a:rPr lang="en-US" b="0" i="0" dirty="0">
                <a:solidFill>
                  <a:srgbClr val="1A1C1E"/>
                </a:solidFill>
                <a:effectLst/>
                <a:latin typeface="Google Sans Text"/>
              </a:rPr>
              <a:t> The </a:t>
            </a:r>
            <a:r>
              <a:rPr lang="en-US" b="0" i="0" dirty="0" err="1">
                <a:solidFill>
                  <a:srgbClr val="1A1C1E"/>
                </a:solidFill>
                <a:effectLst/>
                <a:latin typeface="Google Sans Text"/>
              </a:rPr>
              <a:t>gNB</a:t>
            </a:r>
            <a:r>
              <a:rPr lang="en-US" b="0" i="0" dirty="0">
                <a:solidFill>
                  <a:srgbClr val="1A1C1E"/>
                </a:solidFill>
                <a:effectLst/>
                <a:latin typeface="Google Sans Text"/>
              </a:rPr>
              <a:t> takes the multiple data layers, multiplies them by the chosen precoding matrix, and the result determines the complex signal values to be sent from each physical (or virtualized) antenna port.</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UE Receiver Processing:</a:t>
            </a:r>
            <a:r>
              <a:rPr lang="en-US" b="0" i="0" dirty="0">
                <a:solidFill>
                  <a:srgbClr val="1A1C1E"/>
                </a:solidFill>
                <a:effectLst/>
                <a:latin typeface="Google Sans Text"/>
              </a:rPr>
              <a:t> The UE receives the superimposed signals on its multiple antennas. Since the signals traveled through the wireless channel and were </a:t>
            </a:r>
            <a:r>
              <a:rPr lang="en-US" b="0" i="0" dirty="0" err="1">
                <a:solidFill>
                  <a:srgbClr val="1A1C1E"/>
                </a:solidFill>
                <a:effectLst/>
                <a:latin typeface="Google Sans Text"/>
              </a:rPr>
              <a:t>precoded</a:t>
            </a:r>
            <a:r>
              <a:rPr lang="en-US" b="0" i="0" dirty="0">
                <a:solidFill>
                  <a:srgbClr val="1A1C1E"/>
                </a:solidFill>
                <a:effectLst/>
                <a:latin typeface="Google Sans Text"/>
              </a:rPr>
              <a:t>, they are mixed up. The UE needs sophisticated receiver algorithms (like MMSE - Minimum Mean Square Error, or SIC - Successive Interference Cancellation) to:</a:t>
            </a:r>
          </a:p>
          <a:p>
            <a:pPr marL="742950" lvl="1" indent="-285750" algn="l">
              <a:lnSpc>
                <a:spcPts val="1500"/>
              </a:lnSpc>
              <a:spcAft>
                <a:spcPts val="225"/>
              </a:spcAft>
              <a:buFont typeface="Arial" panose="020B0604020202020204" pitchFamily="34" charset="0"/>
              <a:buChar char="•"/>
            </a:pPr>
            <a:r>
              <a:rPr lang="en-US" b="0" i="0" dirty="0">
                <a:solidFill>
                  <a:srgbClr val="1A1C1E"/>
                </a:solidFill>
                <a:effectLst/>
                <a:latin typeface="Google Sans Text"/>
              </a:rPr>
              <a:t>Estimate the effective channel for each layer (using DMRS).</a:t>
            </a:r>
          </a:p>
          <a:p>
            <a:pPr marL="742950" lvl="1" indent="-285750" algn="l">
              <a:lnSpc>
                <a:spcPts val="1500"/>
              </a:lnSpc>
              <a:spcAft>
                <a:spcPts val="225"/>
              </a:spcAft>
              <a:buFont typeface="Arial" panose="020B0604020202020204" pitchFamily="34" charset="0"/>
              <a:buChar char="•"/>
            </a:pPr>
            <a:r>
              <a:rPr lang="en-US" b="0" i="0" dirty="0">
                <a:solidFill>
                  <a:srgbClr val="1A1C1E"/>
                </a:solidFill>
                <a:effectLst/>
                <a:latin typeface="Google Sans Text"/>
              </a:rPr>
              <a:t>Separate the different spatial layers from the received mixture.</a:t>
            </a:r>
          </a:p>
          <a:p>
            <a:pPr marL="742950" lvl="1" indent="-285750" algn="l">
              <a:lnSpc>
                <a:spcPts val="1500"/>
              </a:lnSpc>
              <a:spcAft>
                <a:spcPts val="225"/>
              </a:spcAft>
              <a:buFont typeface="Arial" panose="020B0604020202020204" pitchFamily="34" charset="0"/>
              <a:buChar char="•"/>
            </a:pPr>
            <a:r>
              <a:rPr lang="en-US" b="0" i="0" dirty="0">
                <a:solidFill>
                  <a:srgbClr val="1A1C1E"/>
                </a:solidFill>
                <a:effectLst/>
                <a:latin typeface="Google Sans Text"/>
              </a:rPr>
              <a:t>Decode the data from each layer individually.</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Demodulation Reference Signals (DMRS):</a:t>
            </a:r>
            <a:r>
              <a:rPr lang="en-US" b="0" i="0" dirty="0">
                <a:solidFill>
                  <a:srgbClr val="1A1C1E"/>
                </a:solidFill>
                <a:effectLst/>
                <a:latin typeface="Google Sans Text"/>
              </a:rPr>
              <a:t> These reference signals are transmitted along with the data and are subjected to the </a:t>
            </a:r>
            <a:r>
              <a:rPr lang="en-US" b="0" i="1" dirty="0">
                <a:solidFill>
                  <a:srgbClr val="1A1C1E"/>
                </a:solidFill>
                <a:effectLst/>
                <a:latin typeface="Google Sans Text"/>
              </a:rPr>
              <a:t>same</a:t>
            </a:r>
            <a:r>
              <a:rPr lang="en-US" b="0" i="0" dirty="0">
                <a:solidFill>
                  <a:srgbClr val="1A1C1E"/>
                </a:solidFill>
                <a:effectLst/>
                <a:latin typeface="Google Sans Text"/>
              </a:rPr>
              <a:t> precoding as the data layers. The UE uses DMRS to estimate the </a:t>
            </a:r>
            <a:r>
              <a:rPr lang="en-US" b="0" i="1" dirty="0">
                <a:solidFill>
                  <a:srgbClr val="1A1C1E"/>
                </a:solidFill>
                <a:effectLst/>
                <a:latin typeface="Google Sans Text"/>
              </a:rPr>
              <a:t>effective</a:t>
            </a:r>
            <a:r>
              <a:rPr lang="en-US" b="0" i="0" dirty="0">
                <a:solidFill>
                  <a:srgbClr val="1A1C1E"/>
                </a:solidFill>
                <a:effectLst/>
                <a:latin typeface="Google Sans Text"/>
              </a:rPr>
              <a:t> channel experienced by each layer </a:t>
            </a:r>
            <a:r>
              <a:rPr lang="en-US" b="0" i="1" dirty="0">
                <a:solidFill>
                  <a:srgbClr val="1A1C1E"/>
                </a:solidFill>
                <a:effectLst/>
                <a:latin typeface="Google Sans Text"/>
              </a:rPr>
              <a:t>after</a:t>
            </a:r>
            <a:r>
              <a:rPr lang="en-US" b="0" i="0" dirty="0">
                <a:solidFill>
                  <a:srgbClr val="1A1C1E"/>
                </a:solidFill>
                <a:effectLst/>
                <a:latin typeface="Google Sans Text"/>
              </a:rPr>
              <a:t> precoding, which is essential for demodulating the data correctly. The configuration of DMRS (e.g., number of DMRS ports) is linked to the number of layers being transmitted.</a:t>
            </a:r>
          </a:p>
          <a:p>
            <a:pPr algn="l">
              <a:lnSpc>
                <a:spcPts val="1500"/>
              </a:lnSpc>
              <a:spcAft>
                <a:spcPts val="1350"/>
              </a:spcAft>
              <a:buNone/>
            </a:pPr>
            <a:r>
              <a:rPr lang="en-US" b="1" i="0" dirty="0">
                <a:solidFill>
                  <a:srgbClr val="1A1C1E"/>
                </a:solidFill>
                <a:effectLst/>
                <a:latin typeface="Google Sans Text"/>
              </a:rPr>
              <a:t>5. Factors Influencing SU-MIMO Performance:</a:t>
            </a:r>
            <a:endParaRPr lang="en-US" b="0" i="0" dirty="0">
              <a:solidFill>
                <a:srgbClr val="1A1C1E"/>
              </a:solidFill>
              <a:effectLst/>
              <a:latin typeface="Google Sans Text"/>
            </a:endParaRP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Channel Rank:</a:t>
            </a:r>
            <a:r>
              <a:rPr lang="en-US" b="0" i="0" dirty="0">
                <a:solidFill>
                  <a:srgbClr val="1A1C1E"/>
                </a:solidFill>
                <a:effectLst/>
                <a:latin typeface="Google Sans Text"/>
              </a:rPr>
              <a:t> The actual number of independent spatial paths the channel can support. This depends heavily on the richness of the multipath environment (scattering). A Line-of-Sight (LOS) channel often has a low rank (Rank=1), making spatial multiplexing difficult. Rich scattering environments are better for higher ranks.</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Antenna Correlation:</a:t>
            </a:r>
            <a:r>
              <a:rPr lang="en-US" b="0" i="0" dirty="0">
                <a:solidFill>
                  <a:srgbClr val="1A1C1E"/>
                </a:solidFill>
                <a:effectLst/>
                <a:latin typeface="Google Sans Text"/>
              </a:rPr>
              <a:t> If the signals received at different UE antennas (or transmitted from different </a:t>
            </a:r>
            <a:r>
              <a:rPr lang="en-US" b="0" i="0" dirty="0" err="1">
                <a:solidFill>
                  <a:srgbClr val="1A1C1E"/>
                </a:solidFill>
                <a:effectLst/>
                <a:latin typeface="Google Sans Text"/>
              </a:rPr>
              <a:t>gNB</a:t>
            </a:r>
            <a:r>
              <a:rPr lang="en-US" b="0" i="0" dirty="0">
                <a:solidFill>
                  <a:srgbClr val="1A1C1E"/>
                </a:solidFill>
                <a:effectLst/>
                <a:latin typeface="Google Sans Text"/>
              </a:rPr>
              <a:t> antennas) are too similar (highly correlated), it's hard to separate the layers. Good antenna separation and design, along with a scattering environment, reduce correlation.</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Signal-to-Noise Ratio (SNR):</a:t>
            </a:r>
            <a:r>
              <a:rPr lang="en-US" b="0" i="0" dirty="0">
                <a:solidFill>
                  <a:srgbClr val="1A1C1E"/>
                </a:solidFill>
                <a:effectLst/>
                <a:latin typeface="Google Sans Text"/>
              </a:rPr>
              <a:t> Higher SNR is generally required to support higher ranks and higher-order modulation schemes on each layer.</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CSI Quality:</a:t>
            </a:r>
            <a:r>
              <a:rPr lang="en-US" b="0" i="0" dirty="0">
                <a:solidFill>
                  <a:srgbClr val="1A1C1E"/>
                </a:solidFill>
                <a:effectLst/>
                <a:latin typeface="Google Sans Text"/>
              </a:rPr>
              <a:t> The accuracy and timeliness of the CSI feedback are critical. Outdated or inaccurate CSI leads to imperfect precoding, resulting in Inter-Layer Interference (ILI), which degrades performance.</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UE Processing Capability:</a:t>
            </a:r>
            <a:r>
              <a:rPr lang="en-US" b="0" i="0" dirty="0">
                <a:solidFill>
                  <a:srgbClr val="1A1C1E"/>
                </a:solidFill>
                <a:effectLst/>
                <a:latin typeface="Google Sans Text"/>
              </a:rPr>
              <a:t> Separating multiple high-data-rate streams requires significant processing power at the UE.</a:t>
            </a:r>
          </a:p>
          <a:p>
            <a:pPr algn="l">
              <a:lnSpc>
                <a:spcPts val="1500"/>
              </a:lnSpc>
              <a:spcAft>
                <a:spcPts val="1350"/>
              </a:spcAft>
              <a:buNone/>
            </a:pPr>
            <a:r>
              <a:rPr lang="en-US" b="1" i="0" dirty="0">
                <a:solidFill>
                  <a:srgbClr val="1A1C1E"/>
                </a:solidFill>
                <a:effectLst/>
                <a:latin typeface="Google Sans Text"/>
              </a:rPr>
              <a:t>6. SU-MIMO vs. MU-MIMO:</a:t>
            </a:r>
            <a:endParaRPr lang="en-US" b="0" i="0" dirty="0">
              <a:solidFill>
                <a:srgbClr val="1A1C1E"/>
              </a:solidFill>
              <a:effectLst/>
              <a:latin typeface="Google Sans Text"/>
            </a:endParaRP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SU-MIMO:</a:t>
            </a:r>
            <a:r>
              <a:rPr lang="en-US" b="0" i="0" dirty="0">
                <a:solidFill>
                  <a:srgbClr val="1A1C1E"/>
                </a:solidFill>
                <a:effectLst/>
                <a:latin typeface="Google Sans Text"/>
              </a:rPr>
              <a:t> Focuses on boosting the peak data rate for a </a:t>
            </a:r>
            <a:r>
              <a:rPr lang="en-US" b="0" i="1" dirty="0">
                <a:solidFill>
                  <a:srgbClr val="1A1C1E"/>
                </a:solidFill>
                <a:effectLst/>
                <a:latin typeface="Google Sans Text"/>
              </a:rPr>
              <a:t>single user</a:t>
            </a:r>
            <a:r>
              <a:rPr lang="en-US" b="0" i="0" dirty="0">
                <a:solidFill>
                  <a:srgbClr val="1A1C1E"/>
                </a:solidFill>
                <a:effectLst/>
                <a:latin typeface="Google Sans Text"/>
              </a:rPr>
              <a:t> at a given time/frequency resource. Improves user experience for demanding applications.</a:t>
            </a:r>
          </a:p>
          <a:p>
            <a:pPr algn="l">
              <a:lnSpc>
                <a:spcPts val="1500"/>
              </a:lnSpc>
              <a:spcAft>
                <a:spcPts val="225"/>
              </a:spcAft>
              <a:buFont typeface="Arial" panose="020B0604020202020204" pitchFamily="34" charset="0"/>
              <a:buChar char="•"/>
            </a:pPr>
            <a:r>
              <a:rPr lang="en-US" b="1" i="0" dirty="0">
                <a:solidFill>
                  <a:srgbClr val="1A1C1E"/>
                </a:solidFill>
                <a:effectLst/>
                <a:latin typeface="Google Sans Text"/>
              </a:rPr>
              <a:t>MU-MIMO (Multi-User MIMO):</a:t>
            </a:r>
            <a:r>
              <a:rPr lang="en-US" b="0" i="0" dirty="0">
                <a:solidFill>
                  <a:srgbClr val="1A1C1E"/>
                </a:solidFill>
                <a:effectLst/>
                <a:latin typeface="Google Sans Text"/>
              </a:rPr>
              <a:t> Serves </a:t>
            </a:r>
            <a:r>
              <a:rPr lang="en-US" b="0" i="1" dirty="0">
                <a:solidFill>
                  <a:srgbClr val="1A1C1E"/>
                </a:solidFill>
                <a:effectLst/>
                <a:latin typeface="Google Sans Text"/>
              </a:rPr>
              <a:t>multiple users</a:t>
            </a:r>
            <a:r>
              <a:rPr lang="en-US" b="0" i="0" dirty="0">
                <a:solidFill>
                  <a:srgbClr val="1A1C1E"/>
                </a:solidFill>
                <a:effectLst/>
                <a:latin typeface="Google Sans Text"/>
              </a:rPr>
              <a:t> simultaneously using the </a:t>
            </a:r>
            <a:r>
              <a:rPr lang="en-US" b="0" i="1" dirty="0">
                <a:solidFill>
                  <a:srgbClr val="1A1C1E"/>
                </a:solidFill>
                <a:effectLst/>
                <a:latin typeface="Google Sans Text"/>
              </a:rPr>
              <a:t>same</a:t>
            </a:r>
            <a:r>
              <a:rPr lang="en-US" b="0" i="0" dirty="0">
                <a:solidFill>
                  <a:srgbClr val="1A1C1E"/>
                </a:solidFill>
                <a:effectLst/>
                <a:latin typeface="Google Sans Text"/>
              </a:rPr>
              <a:t> time/frequency resource by spatially separating their signals. Improves overall cell capacity and spectral efficiency but may not necessarily maximize the peak rate for any single user involved compared to SU-MIMO.</a:t>
            </a:r>
          </a:p>
          <a:p>
            <a:endParaRPr lang="en-IN" dirty="0"/>
          </a:p>
        </p:txBody>
      </p:sp>
      <p:sp>
        <p:nvSpPr>
          <p:cNvPr id="4" name="Slide Number Placeholder 3"/>
          <p:cNvSpPr>
            <a:spLocks noGrp="1"/>
          </p:cNvSpPr>
          <p:nvPr>
            <p:ph type="sldNum" sz="quarter" idx="5"/>
          </p:nvPr>
        </p:nvSpPr>
        <p:spPr/>
        <p:txBody>
          <a:bodyPr/>
          <a:lstStyle/>
          <a:p>
            <a:fld id="{93AD9C86-C764-419C-8DED-F16A899FB6E6}" type="slidenum">
              <a:rPr lang="en-IN" smtClean="0"/>
              <a:t>45</a:t>
            </a:fld>
            <a:endParaRPr lang="en-IN"/>
          </a:p>
        </p:txBody>
      </p:sp>
    </p:spTree>
    <p:extLst>
      <p:ext uri="{BB962C8B-B14F-4D97-AF65-F5344CB8AC3E}">
        <p14:creationId xmlns:p14="http://schemas.microsoft.com/office/powerpoint/2010/main" val="2142460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67FA074-6465-432B-A05B-6EDAB46B0623}" type="slidenum">
              <a:rPr lang="en-IN" smtClean="0"/>
              <a:t>107</a:t>
            </a:fld>
            <a:endParaRPr lang="en-IN"/>
          </a:p>
        </p:txBody>
      </p:sp>
    </p:spTree>
    <p:extLst>
      <p:ext uri="{BB962C8B-B14F-4D97-AF65-F5344CB8AC3E}">
        <p14:creationId xmlns:p14="http://schemas.microsoft.com/office/powerpoint/2010/main" val="235686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6/27/2025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54836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6/27/2025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885695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6/27/2025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1494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81518"/>
            <a:ext cx="11573197" cy="840230"/>
          </a:xfrm>
          <a:prstGeom prst="rect">
            <a:avLst/>
          </a:prstGeom>
          <a:noFill/>
          <a:effectLst/>
        </p:spPr>
        <p:txBody>
          <a:bodyPr wrap="square" rtlCol="0" anchor="ctr">
            <a:spAutoFit/>
          </a:bodyPr>
          <a:lstStyle>
            <a:lvl1pPr marL="0" indent="0" algn="ctr">
              <a:buFontTx/>
              <a:buNone/>
              <a:defRPr lang="en-US" altLang="ko-KR" sz="5400" dirty="0">
                <a:solidFill>
                  <a:schemeClr val="tx1"/>
                </a:solidFill>
                <a:effectLst/>
                <a:latin typeface="+mj-lt"/>
              </a:defRPr>
            </a:lvl1pPr>
          </a:lstStyle>
          <a:p>
            <a:pPr marL="0" lvl="0"/>
            <a:r>
              <a:rPr lang="en-US" altLang="ko-KR" dirty="0"/>
              <a:t>BASIC LAYOUT</a:t>
            </a:r>
          </a:p>
        </p:txBody>
      </p:sp>
    </p:spTree>
    <p:extLst>
      <p:ext uri="{BB962C8B-B14F-4D97-AF65-F5344CB8AC3E}">
        <p14:creationId xmlns:p14="http://schemas.microsoft.com/office/powerpoint/2010/main" val="33326820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odySlide">
    <p:spTree>
      <p:nvGrpSpPr>
        <p:cNvPr id="1" name=""/>
        <p:cNvGrpSpPr/>
        <p:nvPr/>
      </p:nvGrpSpPr>
      <p:grpSpPr>
        <a:xfrm>
          <a:off x="0" y="0"/>
          <a:ext cx="0" cy="0"/>
          <a:chOff x="0" y="0"/>
          <a:chExt cx="0" cy="0"/>
        </a:xfrm>
      </p:grpSpPr>
      <p:sp>
        <p:nvSpPr>
          <p:cNvPr id="4" name="Title Placeholder 5"/>
          <p:cNvSpPr>
            <a:spLocks noGrp="1"/>
          </p:cNvSpPr>
          <p:nvPr>
            <p:ph type="title"/>
          </p:nvPr>
        </p:nvSpPr>
        <p:spPr bwMode="auto">
          <a:xfrm>
            <a:off x="294989" y="227015"/>
            <a:ext cx="11679420" cy="90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36576" tIns="36576" rIns="36576" bIns="36576" numCol="1" anchor="ctr" anchorCtr="0" compatLnSpc="1">
            <a:prstTxWarp prst="textNoShape">
              <a:avLst/>
            </a:prstTxWarp>
          </a:bodyPr>
          <a:lstStyle>
            <a:lvl1pPr>
              <a:lnSpc>
                <a:spcPts val="3600"/>
              </a:lnSpc>
              <a:defRPr sz="3467">
                <a:solidFill>
                  <a:schemeClr val="accent1"/>
                </a:solidFill>
              </a:defRPr>
            </a:lvl1pPr>
          </a:lstStyle>
          <a:p>
            <a:pPr lvl="0"/>
            <a:r>
              <a:rPr lang="en-US"/>
              <a:t>Click to edit Master title style</a:t>
            </a:r>
            <a:endParaRPr lang="en-GB" dirty="0"/>
          </a:p>
        </p:txBody>
      </p:sp>
      <p:sp>
        <p:nvSpPr>
          <p:cNvPr id="3" name="Content Placeholder 2"/>
          <p:cNvSpPr>
            <a:spLocks noGrp="1"/>
          </p:cNvSpPr>
          <p:nvPr>
            <p:ph sz="quarter" idx="10"/>
          </p:nvPr>
        </p:nvSpPr>
        <p:spPr>
          <a:xfrm>
            <a:off x="296759" y="1214967"/>
            <a:ext cx="11664951" cy="5215467"/>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6315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Nokia White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Content Placeholder 8"/>
          <p:cNvSpPr>
            <a:spLocks noGrp="1"/>
          </p:cNvSpPr>
          <p:nvPr>
            <p:ph sz="quarter" idx="13"/>
          </p:nvPr>
        </p:nvSpPr>
        <p:spPr>
          <a:xfrm>
            <a:off x="557494" y="717054"/>
            <a:ext cx="10970199" cy="402167"/>
          </a:xfrm>
        </p:spPr>
        <p:txBody>
          <a:bodyPr/>
          <a:lstStyle>
            <a:lvl1pPr marL="0" indent="0">
              <a:buFont typeface="Arial"/>
              <a:buNone/>
              <a:defRPr sz="2400">
                <a:solidFill>
                  <a:schemeClr val="bg2"/>
                </a:solidFill>
                <a:latin typeface="+mj-lt"/>
              </a:defRPr>
            </a:lvl1pPr>
          </a:lstStyle>
          <a:p>
            <a:pPr lvl="0"/>
            <a:r>
              <a:rPr lang="en-US"/>
              <a:t>Click to edit Master text styles</a:t>
            </a:r>
          </a:p>
        </p:txBody>
      </p:sp>
      <p:sp>
        <p:nvSpPr>
          <p:cNvPr id="5" name="Footer Placeholder 27"/>
          <p:cNvSpPr>
            <a:spLocks noGrp="1"/>
          </p:cNvSpPr>
          <p:nvPr>
            <p:ph type="ftr" sz="quarter" idx="3"/>
          </p:nvPr>
        </p:nvSpPr>
        <p:spPr>
          <a:xfrm>
            <a:off x="3590400" y="6422400"/>
            <a:ext cx="3441600" cy="163200"/>
          </a:xfrm>
          <a:prstGeom prst="rect">
            <a:avLst/>
          </a:prstGeom>
        </p:spPr>
        <p:txBody>
          <a:bodyPr vert="horz" lIns="0" tIns="0" rIns="0" bIns="0" rtlCol="0" anchor="b"/>
          <a:lstStyle>
            <a:lvl1pPr algn="l">
              <a:defRPr sz="1067">
                <a:solidFill>
                  <a:srgbClr val="001135"/>
                </a:solidFill>
                <a:latin typeface="+mn-lt"/>
              </a:defRPr>
            </a:lvl1pPr>
          </a:lstStyle>
          <a:p>
            <a:r>
              <a:rPr lang="en-US">
                <a:cs typeface="Arial" panose="020B0604020202020204" pitchFamily="34" charset="0"/>
              </a:rPr>
              <a:t>Nokia Internal Use</a:t>
            </a:r>
          </a:p>
        </p:txBody>
      </p:sp>
    </p:spTree>
    <p:extLst>
      <p:ext uri="{BB962C8B-B14F-4D97-AF65-F5344CB8AC3E}">
        <p14:creationId xmlns:p14="http://schemas.microsoft.com/office/powerpoint/2010/main" val="39975833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2 Title">
    <p:spTree>
      <p:nvGrpSpPr>
        <p:cNvPr id="1" name=""/>
        <p:cNvGrpSpPr/>
        <p:nvPr/>
      </p:nvGrpSpPr>
      <p:grpSpPr>
        <a:xfrm>
          <a:off x="0" y="0"/>
          <a:ext cx="0" cy="0"/>
          <a:chOff x="0" y="0"/>
          <a:chExt cx="0" cy="0"/>
        </a:xfrm>
      </p:grpSpPr>
      <p:sp>
        <p:nvSpPr>
          <p:cNvPr id="6" name="Text Placeholder 42">
            <a:extLst>
              <a:ext uri="{FF2B5EF4-FFF2-40B4-BE49-F238E27FC236}">
                <a16:creationId xmlns:a16="http://schemas.microsoft.com/office/drawing/2014/main" id="{D048D520-8858-4E4E-8511-3306272E38FC}"/>
              </a:ext>
            </a:extLst>
          </p:cNvPr>
          <p:cNvSpPr>
            <a:spLocks noGrp="1"/>
          </p:cNvSpPr>
          <p:nvPr>
            <p:ph type="body" sz="quarter" idx="12" hasCustomPrompt="1"/>
          </p:nvPr>
        </p:nvSpPr>
        <p:spPr>
          <a:xfrm>
            <a:off x="556800" y="527928"/>
            <a:ext cx="11078400" cy="454205"/>
          </a:xfrm>
          <a:prstGeom prst="rect">
            <a:avLst/>
          </a:prstGeom>
        </p:spPr>
        <p:txBody>
          <a:bodyPr lIns="0" tIns="0" rIns="0" bIns="0"/>
          <a:lstStyle>
            <a:lvl1pPr marL="0" indent="0">
              <a:lnSpc>
                <a:spcPct val="100000"/>
              </a:lnSpc>
              <a:spcBef>
                <a:spcPts val="0"/>
              </a:spcBef>
              <a:buNone/>
              <a:defRPr sz="3200" baseline="0">
                <a:solidFill>
                  <a:schemeClr val="accent1"/>
                </a:solidFill>
                <a:latin typeface="Nokia Pure Headline Light" panose="020B0304020202020204" pitchFamily="34" charset="0"/>
              </a:defRPr>
            </a:lvl1pPr>
          </a:lstStyle>
          <a:p>
            <a:pPr lvl="0"/>
            <a:r>
              <a:rPr lang="en-US" noProof="0" dirty="0"/>
              <a:t>Click to edit headline</a:t>
            </a:r>
          </a:p>
        </p:txBody>
      </p:sp>
      <p:sp>
        <p:nvSpPr>
          <p:cNvPr id="4" name="Text Placeholder 42">
            <a:extLst>
              <a:ext uri="{FF2B5EF4-FFF2-40B4-BE49-F238E27FC236}">
                <a16:creationId xmlns:a16="http://schemas.microsoft.com/office/drawing/2014/main" id="{73EC6F19-4B79-4103-93C9-A7D00929D42E}"/>
              </a:ext>
            </a:extLst>
          </p:cNvPr>
          <p:cNvSpPr>
            <a:spLocks noGrp="1"/>
          </p:cNvSpPr>
          <p:nvPr>
            <p:ph type="body" sz="quarter" idx="13" hasCustomPrompt="1"/>
          </p:nvPr>
        </p:nvSpPr>
        <p:spPr>
          <a:xfrm>
            <a:off x="556800" y="1019360"/>
            <a:ext cx="11078400" cy="454205"/>
          </a:xfrm>
          <a:prstGeom prst="rect">
            <a:avLst/>
          </a:prstGeom>
        </p:spPr>
        <p:txBody>
          <a:bodyPr lIns="0" tIns="0" rIns="0" bIns="0"/>
          <a:lstStyle>
            <a:lvl1pPr marL="0" indent="0">
              <a:lnSpc>
                <a:spcPct val="100000"/>
              </a:lnSpc>
              <a:spcBef>
                <a:spcPts val="0"/>
              </a:spcBef>
              <a:buNone/>
              <a:defRPr sz="2400" baseline="0">
                <a:solidFill>
                  <a:schemeClr val="tx1"/>
                </a:solidFill>
                <a:latin typeface="Nokia Pure Headline Light" panose="020B0304020202020204" pitchFamily="34" charset="0"/>
              </a:defRPr>
            </a:lvl1pPr>
          </a:lstStyle>
          <a:p>
            <a:pPr lvl="0"/>
            <a:r>
              <a:rPr lang="en-US" noProof="0" dirty="0"/>
              <a:t>Click to edit </a:t>
            </a:r>
            <a:r>
              <a:rPr lang="en-US" noProof="0" dirty="0" err="1"/>
              <a:t>subheadline</a:t>
            </a:r>
            <a:endParaRPr lang="en-US" noProof="0" dirty="0"/>
          </a:p>
        </p:txBody>
      </p:sp>
      <p:pic>
        <p:nvPicPr>
          <p:cNvPr id="2" name="Graphic 1">
            <a:extLst>
              <a:ext uri="{FF2B5EF4-FFF2-40B4-BE49-F238E27FC236}">
                <a16:creationId xmlns:a16="http://schemas.microsoft.com/office/drawing/2014/main" id="{60A88A15-3ABC-3274-AAF4-8A412DDB8F1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6427" y="6320612"/>
            <a:ext cx="1296000" cy="292019"/>
          </a:xfrm>
          <a:prstGeom prst="rect">
            <a:avLst/>
          </a:prstGeom>
        </p:spPr>
      </p:pic>
      <p:sp>
        <p:nvSpPr>
          <p:cNvPr id="13" name="TextBox 12">
            <a:extLst>
              <a:ext uri="{FF2B5EF4-FFF2-40B4-BE49-F238E27FC236}">
                <a16:creationId xmlns:a16="http://schemas.microsoft.com/office/drawing/2014/main" id="{7F7DE4C9-FBB8-8A4B-2DB4-4E815C009D58}"/>
              </a:ext>
            </a:extLst>
          </p:cNvPr>
          <p:cNvSpPr txBox="1"/>
          <p:nvPr userDrawn="1"/>
        </p:nvSpPr>
        <p:spPr>
          <a:xfrm>
            <a:off x="906705" y="6478074"/>
            <a:ext cx="842111" cy="164148"/>
          </a:xfrm>
          <a:prstGeom prst="rect">
            <a:avLst/>
          </a:prstGeom>
          <a:noFill/>
        </p:spPr>
        <p:txBody>
          <a:bodyPr wrap="none" lIns="0" tIns="0" rIns="0" bIns="0" anchor="b" anchorCtr="0">
            <a:noAutofit/>
          </a:bodyPr>
          <a:lstStyle/>
          <a:p>
            <a:r>
              <a:rPr lang="en-US" sz="1067" noProof="0" dirty="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2024 Nokia</a:t>
            </a:r>
          </a:p>
        </p:txBody>
      </p:sp>
      <p:sp>
        <p:nvSpPr>
          <p:cNvPr id="14" name="Slide Number Placeholder 5">
            <a:extLst>
              <a:ext uri="{FF2B5EF4-FFF2-40B4-BE49-F238E27FC236}">
                <a16:creationId xmlns:a16="http://schemas.microsoft.com/office/drawing/2014/main" id="{AB509751-E824-3979-F221-A742B654E0CF}"/>
              </a:ext>
            </a:extLst>
          </p:cNvPr>
          <p:cNvSpPr txBox="1">
            <a:spLocks/>
          </p:cNvSpPr>
          <p:nvPr userDrawn="1"/>
        </p:nvSpPr>
        <p:spPr>
          <a:xfrm>
            <a:off x="558803" y="6478009"/>
            <a:ext cx="166712"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dirty="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cxnSp>
        <p:nvCxnSpPr>
          <p:cNvPr id="15" name="Straight Connector 14">
            <a:extLst>
              <a:ext uri="{FF2B5EF4-FFF2-40B4-BE49-F238E27FC236}">
                <a16:creationId xmlns:a16="http://schemas.microsoft.com/office/drawing/2014/main" id="{0DEEAF58-9B69-8065-447C-1BD11A04A742}"/>
              </a:ext>
            </a:extLst>
          </p:cNvPr>
          <p:cNvCxnSpPr>
            <a:cxnSpLocks/>
          </p:cNvCxnSpPr>
          <p:nvPr userDrawn="1"/>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6" name="Footer Placeholder 2">
            <a:extLst>
              <a:ext uri="{FF2B5EF4-FFF2-40B4-BE49-F238E27FC236}">
                <a16:creationId xmlns:a16="http://schemas.microsoft.com/office/drawing/2014/main" id="{EDDFD53A-DF6B-C791-DBA9-4B63437DA8D3}"/>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tx1"/>
                </a:solidFill>
              </a:defRPr>
            </a:lvl1pPr>
          </a:lstStyle>
          <a:p>
            <a:r>
              <a:rPr lang="en-US"/>
              <a:t>Apply a document ID (if applicable).</a:t>
            </a:r>
            <a:endParaRPr lang="en-US" dirty="0"/>
          </a:p>
        </p:txBody>
      </p:sp>
    </p:spTree>
    <p:extLst>
      <p:ext uri="{BB962C8B-B14F-4D97-AF65-F5344CB8AC3E}">
        <p14:creationId xmlns:p14="http://schemas.microsoft.com/office/powerpoint/2010/main" val="3070855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kia White 1">
    <p:spTree>
      <p:nvGrpSpPr>
        <p:cNvPr id="1" name=""/>
        <p:cNvGrpSpPr/>
        <p:nvPr/>
      </p:nvGrpSpPr>
      <p:grpSpPr>
        <a:xfrm>
          <a:off x="0" y="0"/>
          <a:ext cx="0" cy="0"/>
          <a:chOff x="0" y="0"/>
          <a:chExt cx="0" cy="0"/>
        </a:xfrm>
      </p:grpSpPr>
      <p:sp>
        <p:nvSpPr>
          <p:cNvPr id="9" name="Content Placeholder 8"/>
          <p:cNvSpPr>
            <a:spLocks noGrp="1"/>
          </p:cNvSpPr>
          <p:nvPr>
            <p:ph sz="quarter" idx="15"/>
          </p:nvPr>
        </p:nvSpPr>
        <p:spPr>
          <a:xfrm>
            <a:off x="550334" y="1445685"/>
            <a:ext cx="10987617" cy="44238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557493" y="372333"/>
            <a:ext cx="10972800" cy="415719"/>
          </a:xfrm>
        </p:spPr>
        <p:txBody>
          <a:bodyPr/>
          <a:lstStyle>
            <a:lvl1pPr>
              <a:defRPr/>
            </a:lvl1pPr>
          </a:lstStyle>
          <a:p>
            <a:r>
              <a:rPr lang="en-US"/>
              <a:t>Click to edit Master title style</a:t>
            </a:r>
          </a:p>
        </p:txBody>
      </p:sp>
      <p:sp>
        <p:nvSpPr>
          <p:cNvPr id="6" name="Content Placeholder 8"/>
          <p:cNvSpPr>
            <a:spLocks noGrp="1"/>
          </p:cNvSpPr>
          <p:nvPr>
            <p:ph sz="quarter" idx="13"/>
          </p:nvPr>
        </p:nvSpPr>
        <p:spPr>
          <a:xfrm>
            <a:off x="557494" y="717054"/>
            <a:ext cx="10970199" cy="402167"/>
          </a:xfrm>
        </p:spPr>
        <p:txBody>
          <a:bodyPr/>
          <a:lstStyle>
            <a:lvl1pPr marL="0" indent="0">
              <a:buFont typeface="Arial"/>
              <a:buNone/>
              <a:defRPr sz="2400">
                <a:solidFill>
                  <a:schemeClr val="bg2"/>
                </a:solidFill>
                <a:latin typeface="+mj-lt"/>
              </a:defRPr>
            </a:lvl1pPr>
          </a:lstStyle>
          <a:p>
            <a:pPr lvl="0"/>
            <a:r>
              <a:rPr lang="en-US"/>
              <a:t>Click to edit Master text styles</a:t>
            </a:r>
          </a:p>
        </p:txBody>
      </p:sp>
      <p:sp>
        <p:nvSpPr>
          <p:cNvPr id="8" name="Footer Placeholder 27"/>
          <p:cNvSpPr>
            <a:spLocks noGrp="1"/>
          </p:cNvSpPr>
          <p:nvPr>
            <p:ph type="ftr" sz="quarter" idx="3"/>
          </p:nvPr>
        </p:nvSpPr>
        <p:spPr>
          <a:xfrm>
            <a:off x="3590400" y="6422400"/>
            <a:ext cx="3441600" cy="163200"/>
          </a:xfrm>
          <a:prstGeom prst="rect">
            <a:avLst/>
          </a:prstGeom>
        </p:spPr>
        <p:txBody>
          <a:bodyPr vert="horz" lIns="0" tIns="0" rIns="0" bIns="0" rtlCol="0" anchor="b"/>
          <a:lstStyle>
            <a:lvl1pPr algn="l">
              <a:defRPr sz="1067">
                <a:solidFill>
                  <a:srgbClr val="001135"/>
                </a:solidFill>
                <a:latin typeface="+mn-lt"/>
              </a:defRPr>
            </a:lvl1pPr>
          </a:lstStyle>
          <a:p>
            <a:r>
              <a:rPr lang="en-US">
                <a:cs typeface="Arial" panose="020B0604020202020204" pitchFamily="34" charset="0"/>
              </a:rPr>
              <a:t>Nokia Internal Use</a:t>
            </a:r>
          </a:p>
        </p:txBody>
      </p:sp>
    </p:spTree>
    <p:extLst>
      <p:ext uri="{BB962C8B-B14F-4D97-AF65-F5344CB8AC3E}">
        <p14:creationId xmlns:p14="http://schemas.microsoft.com/office/powerpoint/2010/main" val="68370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kia White 2">
    <p:spTree>
      <p:nvGrpSpPr>
        <p:cNvPr id="1" name=""/>
        <p:cNvGrpSpPr/>
        <p:nvPr/>
      </p:nvGrpSpPr>
      <p:grpSpPr>
        <a:xfrm>
          <a:off x="0" y="0"/>
          <a:ext cx="0" cy="0"/>
          <a:chOff x="0" y="0"/>
          <a:chExt cx="0" cy="0"/>
        </a:xfrm>
      </p:grpSpPr>
      <p:sp>
        <p:nvSpPr>
          <p:cNvPr id="2" name="Title 1"/>
          <p:cNvSpPr>
            <a:spLocks noGrp="1"/>
          </p:cNvSpPr>
          <p:nvPr>
            <p:ph type="title"/>
          </p:nvPr>
        </p:nvSpPr>
        <p:spPr>
          <a:xfrm>
            <a:off x="557493" y="372333"/>
            <a:ext cx="10972800" cy="415719"/>
          </a:xfrm>
        </p:spPr>
        <p:txBody>
          <a:bodyPr/>
          <a:lstStyle>
            <a:lvl1pPr>
              <a:defRPr/>
            </a:lvl1pPr>
          </a:lstStyle>
          <a:p>
            <a:r>
              <a:rPr lang="en-US"/>
              <a:t>Click to edit Master title style</a:t>
            </a:r>
          </a:p>
        </p:txBody>
      </p:sp>
      <p:sp>
        <p:nvSpPr>
          <p:cNvPr id="8" name="Content Placeholder 8"/>
          <p:cNvSpPr>
            <a:spLocks noGrp="1"/>
          </p:cNvSpPr>
          <p:nvPr>
            <p:ph sz="quarter" idx="13"/>
          </p:nvPr>
        </p:nvSpPr>
        <p:spPr>
          <a:xfrm>
            <a:off x="557494" y="717054"/>
            <a:ext cx="10970199" cy="402167"/>
          </a:xfrm>
        </p:spPr>
        <p:txBody>
          <a:bodyPr/>
          <a:lstStyle>
            <a:lvl1pPr marL="0" indent="0">
              <a:buFont typeface="Arial"/>
              <a:buNone/>
              <a:defRPr sz="2400">
                <a:solidFill>
                  <a:schemeClr val="bg2"/>
                </a:solidFill>
                <a:latin typeface="+mj-lt"/>
              </a:defRPr>
            </a:lvl1pPr>
          </a:lstStyle>
          <a:p>
            <a:pPr lvl="0"/>
            <a:r>
              <a:rPr lang="en-US"/>
              <a:t>Click to edit Master text styles</a:t>
            </a:r>
          </a:p>
        </p:txBody>
      </p:sp>
      <p:sp>
        <p:nvSpPr>
          <p:cNvPr id="12" name="Text Placeholder 10"/>
          <p:cNvSpPr>
            <a:spLocks noGrp="1"/>
          </p:cNvSpPr>
          <p:nvPr>
            <p:ph type="body" sz="quarter" idx="16"/>
          </p:nvPr>
        </p:nvSpPr>
        <p:spPr>
          <a:xfrm>
            <a:off x="565151" y="1449917"/>
            <a:ext cx="5376333" cy="3393016"/>
          </a:xfrm>
        </p:spPr>
        <p:txBody>
          <a:bodyPr/>
          <a:lstStyle>
            <a:lvl1pPr marL="0" indent="0">
              <a:spcAft>
                <a:spcPts val="800"/>
              </a:spcAft>
              <a:buFont typeface="Arial" pitchFamily="34" charset="0"/>
              <a:buNone/>
              <a:defRPr baseline="0"/>
            </a:lvl1pPr>
            <a:lvl2pPr>
              <a:buNone/>
              <a:defRPr/>
            </a:lvl2pPr>
            <a:lvl3pPr>
              <a:buNone/>
              <a:defRPr/>
            </a:lvl3pPr>
            <a:lvl4pPr>
              <a:buNone/>
              <a:defRPr/>
            </a:lvl4pPr>
            <a:lvl5pPr>
              <a:buNone/>
              <a:defRPr/>
            </a:lvl5pPr>
          </a:lstStyle>
          <a:p>
            <a:pPr lvl="0"/>
            <a:r>
              <a:rPr lang="en-US"/>
              <a:t>Click to edit Master text styles</a:t>
            </a:r>
          </a:p>
        </p:txBody>
      </p:sp>
      <p:sp>
        <p:nvSpPr>
          <p:cNvPr id="14" name="Text Placeholder 10"/>
          <p:cNvSpPr>
            <a:spLocks noGrp="1"/>
          </p:cNvSpPr>
          <p:nvPr>
            <p:ph type="body" sz="quarter" idx="17"/>
          </p:nvPr>
        </p:nvSpPr>
        <p:spPr>
          <a:xfrm>
            <a:off x="6144684" y="1449747"/>
            <a:ext cx="5376333" cy="3393016"/>
          </a:xfrm>
        </p:spPr>
        <p:txBody>
          <a:bodyPr/>
          <a:lstStyle>
            <a:lvl1pPr marL="0" indent="0">
              <a:spcAft>
                <a:spcPts val="800"/>
              </a:spcAft>
              <a:buNone/>
              <a:defRPr baseline="0"/>
            </a:lvl1pPr>
            <a:lvl2pPr marL="0" indent="0">
              <a:spcAft>
                <a:spcPts val="800"/>
              </a:spcAft>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7" name="Footer Placeholder 27"/>
          <p:cNvSpPr>
            <a:spLocks noGrp="1"/>
          </p:cNvSpPr>
          <p:nvPr>
            <p:ph type="ftr" sz="quarter" idx="3"/>
          </p:nvPr>
        </p:nvSpPr>
        <p:spPr>
          <a:xfrm>
            <a:off x="3590400" y="6422400"/>
            <a:ext cx="3441600" cy="163200"/>
          </a:xfrm>
          <a:prstGeom prst="rect">
            <a:avLst/>
          </a:prstGeom>
        </p:spPr>
        <p:txBody>
          <a:bodyPr vert="horz" lIns="0" tIns="0" rIns="0" bIns="0" rtlCol="0" anchor="b"/>
          <a:lstStyle>
            <a:lvl1pPr algn="l">
              <a:defRPr sz="1067">
                <a:solidFill>
                  <a:srgbClr val="001135"/>
                </a:solidFill>
                <a:latin typeface="+mn-lt"/>
              </a:defRPr>
            </a:lvl1pPr>
          </a:lstStyle>
          <a:p>
            <a:r>
              <a:rPr lang="en-US">
                <a:cs typeface="Arial" panose="020B0604020202020204" pitchFamily="34" charset="0"/>
              </a:rPr>
              <a:t>Nokia Internal Use</a:t>
            </a:r>
          </a:p>
        </p:txBody>
      </p:sp>
    </p:spTree>
    <p:extLst>
      <p:ext uri="{BB962C8B-B14F-4D97-AF65-F5344CB8AC3E}">
        <p14:creationId xmlns:p14="http://schemas.microsoft.com/office/powerpoint/2010/main" val="26955441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kia White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Content Placeholder 8"/>
          <p:cNvSpPr>
            <a:spLocks noGrp="1"/>
          </p:cNvSpPr>
          <p:nvPr>
            <p:ph sz="quarter" idx="13"/>
          </p:nvPr>
        </p:nvSpPr>
        <p:spPr>
          <a:xfrm>
            <a:off x="557494" y="717054"/>
            <a:ext cx="10970199" cy="402167"/>
          </a:xfrm>
        </p:spPr>
        <p:txBody>
          <a:bodyPr/>
          <a:lstStyle>
            <a:lvl1pPr marL="0" indent="0">
              <a:buFont typeface="Arial"/>
              <a:buNone/>
              <a:defRPr sz="2400">
                <a:solidFill>
                  <a:schemeClr val="bg2"/>
                </a:solidFill>
                <a:latin typeface="+mj-lt"/>
              </a:defRPr>
            </a:lvl1pPr>
          </a:lstStyle>
          <a:p>
            <a:pPr lvl="0"/>
            <a:r>
              <a:rPr lang="en-US"/>
              <a:t>Click to edit Master text styles</a:t>
            </a:r>
          </a:p>
        </p:txBody>
      </p:sp>
      <p:sp>
        <p:nvSpPr>
          <p:cNvPr id="5" name="Footer Placeholder 27"/>
          <p:cNvSpPr>
            <a:spLocks noGrp="1"/>
          </p:cNvSpPr>
          <p:nvPr>
            <p:ph type="ftr" sz="quarter" idx="3"/>
          </p:nvPr>
        </p:nvSpPr>
        <p:spPr>
          <a:xfrm>
            <a:off x="3590400" y="6422400"/>
            <a:ext cx="3441600" cy="163200"/>
          </a:xfrm>
          <a:prstGeom prst="rect">
            <a:avLst/>
          </a:prstGeom>
        </p:spPr>
        <p:txBody>
          <a:bodyPr vert="horz" lIns="0" tIns="0" rIns="0" bIns="0" rtlCol="0" anchor="b"/>
          <a:lstStyle>
            <a:lvl1pPr algn="l">
              <a:defRPr sz="1067">
                <a:solidFill>
                  <a:srgbClr val="001135"/>
                </a:solidFill>
                <a:latin typeface="+mn-lt"/>
              </a:defRPr>
            </a:lvl1pPr>
          </a:lstStyle>
          <a:p>
            <a:r>
              <a:rPr lang="en-US">
                <a:cs typeface="Arial" panose="020B0604020202020204" pitchFamily="34" charset="0"/>
              </a:rPr>
              <a:t>Nokia Internal Use</a:t>
            </a:r>
          </a:p>
        </p:txBody>
      </p:sp>
    </p:spTree>
    <p:extLst>
      <p:ext uri="{BB962C8B-B14F-4D97-AF65-F5344CB8AC3E}">
        <p14:creationId xmlns:p14="http://schemas.microsoft.com/office/powerpoint/2010/main" val="34853808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Nokia White 3">
    <p:spTree>
      <p:nvGrpSpPr>
        <p:cNvPr id="1" name=""/>
        <p:cNvGrpSpPr/>
        <p:nvPr/>
      </p:nvGrpSpPr>
      <p:grpSpPr>
        <a:xfrm>
          <a:off x="0" y="0"/>
          <a:ext cx="0" cy="0"/>
          <a:chOff x="0" y="0"/>
          <a:chExt cx="0" cy="0"/>
        </a:xfrm>
      </p:grpSpPr>
      <p:sp>
        <p:nvSpPr>
          <p:cNvPr id="5" name="Title 1"/>
          <p:cNvSpPr txBox="1">
            <a:spLocks/>
          </p:cNvSpPr>
          <p:nvPr userDrawn="1"/>
        </p:nvSpPr>
        <p:spPr>
          <a:xfrm>
            <a:off x="584393" y="1137921"/>
            <a:ext cx="10974916" cy="4506524"/>
          </a:xfrm>
          <a:prstGeom prst="rect">
            <a:avLst/>
          </a:prstGeom>
          <a:solidFill>
            <a:srgbClr val="001135"/>
          </a:solidFill>
        </p:spPr>
        <p:txBody>
          <a:bodyPr lIns="432000" tIns="144000" rIns="432000" bIns="144000"/>
          <a:lstStyle>
            <a:lvl1pPr algn="l" defTabSz="457200" rtl="0" eaLnBrk="1" fontAlgn="base" hangingPunct="1">
              <a:spcBef>
                <a:spcPct val="0"/>
              </a:spcBef>
              <a:spcAft>
                <a:spcPct val="0"/>
              </a:spcAft>
              <a:defRPr b="1" kern="1200">
                <a:solidFill>
                  <a:schemeClr val="tx1"/>
                </a:solidFill>
                <a:latin typeface="Arial"/>
                <a:ea typeface="ヒラギノ角ゴ Pro W3" charset="0"/>
                <a:cs typeface="Arial"/>
              </a:defRPr>
            </a:lvl1pPr>
            <a:lvl2pPr algn="l" defTabSz="457200" rtl="0" eaLnBrk="1" fontAlgn="base" hangingPunct="1">
              <a:spcBef>
                <a:spcPct val="0"/>
              </a:spcBef>
              <a:spcAft>
                <a:spcPct val="0"/>
              </a:spcAft>
              <a:defRPr b="1">
                <a:solidFill>
                  <a:schemeClr val="bg2"/>
                </a:solidFill>
                <a:latin typeface="Arial" charset="0"/>
                <a:ea typeface="ヒラギノ角ゴ Pro W3" charset="0"/>
                <a:cs typeface="Arial" pitchFamily="34" charset="0"/>
              </a:defRPr>
            </a:lvl2pPr>
            <a:lvl3pPr algn="l" defTabSz="457200" rtl="0" eaLnBrk="1" fontAlgn="base" hangingPunct="1">
              <a:spcBef>
                <a:spcPct val="0"/>
              </a:spcBef>
              <a:spcAft>
                <a:spcPct val="0"/>
              </a:spcAft>
              <a:defRPr b="1">
                <a:solidFill>
                  <a:schemeClr val="bg2"/>
                </a:solidFill>
                <a:latin typeface="Arial" charset="0"/>
                <a:ea typeface="ヒラギノ角ゴ Pro W3" charset="0"/>
                <a:cs typeface="Arial" pitchFamily="34" charset="0"/>
              </a:defRPr>
            </a:lvl3pPr>
            <a:lvl4pPr algn="l" defTabSz="457200" rtl="0" eaLnBrk="1" fontAlgn="base" hangingPunct="1">
              <a:spcBef>
                <a:spcPct val="0"/>
              </a:spcBef>
              <a:spcAft>
                <a:spcPct val="0"/>
              </a:spcAft>
              <a:defRPr b="1">
                <a:solidFill>
                  <a:schemeClr val="bg2"/>
                </a:solidFill>
                <a:latin typeface="Arial" charset="0"/>
                <a:ea typeface="ヒラギノ角ゴ Pro W3" charset="0"/>
                <a:cs typeface="Arial" pitchFamily="34" charset="0"/>
              </a:defRPr>
            </a:lvl4pPr>
            <a:lvl5pPr algn="l" defTabSz="457200" rtl="0" eaLnBrk="1" fontAlgn="base" hangingPunct="1">
              <a:spcBef>
                <a:spcPct val="0"/>
              </a:spcBef>
              <a:spcAft>
                <a:spcPct val="0"/>
              </a:spcAft>
              <a:defRPr b="1">
                <a:solidFill>
                  <a:schemeClr val="bg2"/>
                </a:solidFill>
                <a:latin typeface="Arial" charset="0"/>
                <a:ea typeface="ヒラギノ角ゴ Pro W3" charset="0"/>
                <a:cs typeface="Arial" pitchFamily="34" charset="0"/>
              </a:defRPr>
            </a:lvl5pPr>
            <a:lvl6pPr marL="457200" algn="l" defTabSz="457200" rtl="0" eaLnBrk="1" fontAlgn="base" hangingPunct="1">
              <a:spcBef>
                <a:spcPct val="0"/>
              </a:spcBef>
              <a:spcAft>
                <a:spcPct val="0"/>
              </a:spcAft>
              <a:defRPr b="1">
                <a:solidFill>
                  <a:schemeClr val="bg2"/>
                </a:solidFill>
                <a:latin typeface="Arial"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charset="0"/>
                <a:ea typeface="ヒラギノ角ゴ Pro W3" charset="0"/>
              </a:defRPr>
            </a:lvl9pPr>
          </a:lstStyle>
          <a:p>
            <a:r>
              <a:rPr lang="pl-PL" sz="5867" b="0" err="1">
                <a:solidFill>
                  <a:schemeClr val="tx2"/>
                </a:solidFill>
                <a:latin typeface="+mj-lt"/>
              </a:rPr>
              <a:t>Section</a:t>
            </a:r>
            <a:r>
              <a:rPr lang="pl-PL" sz="5867" b="0">
                <a:solidFill>
                  <a:schemeClr val="tx2"/>
                </a:solidFill>
                <a:latin typeface="+mj-lt"/>
              </a:rPr>
              <a:t> </a:t>
            </a:r>
            <a:r>
              <a:rPr lang="pl-PL" sz="5867" b="0" err="1">
                <a:solidFill>
                  <a:schemeClr val="tx2"/>
                </a:solidFill>
                <a:latin typeface="+mj-lt"/>
              </a:rPr>
              <a:t>Name</a:t>
            </a:r>
            <a:endParaRPr lang="en-GB" sz="3200">
              <a:latin typeface="+mj-lt"/>
            </a:endParaRPr>
          </a:p>
        </p:txBody>
      </p:sp>
      <p:grpSp>
        <p:nvGrpSpPr>
          <p:cNvPr id="7" name="Group 6"/>
          <p:cNvGrpSpPr/>
          <p:nvPr userDrawn="1"/>
        </p:nvGrpSpPr>
        <p:grpSpPr>
          <a:xfrm>
            <a:off x="7915564" y="3482111"/>
            <a:ext cx="3472872" cy="2059708"/>
            <a:chOff x="5936673" y="2611583"/>
            <a:chExt cx="2604654" cy="1544781"/>
          </a:xfrm>
          <a:solidFill>
            <a:srgbClr val="98A2AE"/>
          </a:solidFill>
        </p:grpSpPr>
        <p:sp>
          <p:nvSpPr>
            <p:cNvPr id="8" name="Rectangle 7">
              <a:hlinkClick r:id="" action="ppaction://noaction"/>
            </p:cNvPr>
            <p:cNvSpPr/>
            <p:nvPr/>
          </p:nvSpPr>
          <p:spPr>
            <a:xfrm>
              <a:off x="5936673" y="2611583"/>
              <a:ext cx="2604654" cy="15447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r"/>
              <a:r>
                <a:rPr lang="en-GB" sz="2133">
                  <a:solidFill>
                    <a:schemeClr val="bg1"/>
                  </a:solidFill>
                  <a:cs typeface="Arial" panose="020B0604020202020204" pitchFamily="34" charset="0"/>
                </a:rPr>
                <a:t>Table of contents</a:t>
              </a:r>
              <a:endParaRPr lang="en-GB" sz="1200">
                <a:solidFill>
                  <a:schemeClr val="bg1"/>
                </a:solidFill>
                <a:cs typeface="Arial" panose="020B0604020202020204" pitchFamily="34" charset="0"/>
              </a:endParaRPr>
            </a:p>
            <a:p>
              <a:endParaRPr lang="en-GB" sz="2133">
                <a:solidFill>
                  <a:schemeClr val="bg1"/>
                </a:solidFill>
                <a:cs typeface="Arial" panose="020B0604020202020204" pitchFamily="34" charset="0"/>
              </a:endParaRPr>
            </a:p>
          </p:txBody>
        </p:sp>
        <p:sp>
          <p:nvSpPr>
            <p:cNvPr id="9" name="Isosceles Triangle 8"/>
            <p:cNvSpPr/>
            <p:nvPr/>
          </p:nvSpPr>
          <p:spPr>
            <a:xfrm rot="5400000">
              <a:off x="6027212" y="2699813"/>
              <a:ext cx="252000" cy="252000"/>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algn="ctr" fontAlgn="auto">
                <a:spcBef>
                  <a:spcPts val="0"/>
                </a:spcBef>
                <a:spcAft>
                  <a:spcPts val="0"/>
                </a:spcAft>
              </a:pPr>
              <a:endParaRPr lang="en-US" sz="2400">
                <a:solidFill>
                  <a:schemeClr val="accent4"/>
                </a:solidFill>
              </a:endParaRPr>
            </a:p>
          </p:txBody>
        </p:sp>
      </p:grpSp>
      <p:pic>
        <p:nvPicPr>
          <p:cNvPr id="10" name="Picture 9" descr="piles-of-money.jpg"/>
          <p:cNvPicPr preferRelativeResize="0">
            <a:picLocks/>
          </p:cNvPicPr>
          <p:nvPr userDrawn="1"/>
        </p:nvPicPr>
        <p:blipFill>
          <a:blip r:embed="rId2" cstate="print"/>
          <a:stretch>
            <a:fillRect/>
          </a:stretch>
        </p:blipFill>
        <p:spPr>
          <a:xfrm>
            <a:off x="7932144" y="1305277"/>
            <a:ext cx="3465029" cy="2072640"/>
          </a:xfrm>
          <a:prstGeom prst="rect">
            <a:avLst/>
          </a:prstGeom>
          <a:solidFill>
            <a:schemeClr val="accent5"/>
          </a:solidFill>
        </p:spPr>
      </p:pic>
      <p:sp>
        <p:nvSpPr>
          <p:cNvPr id="13" name="Title 1"/>
          <p:cNvSpPr txBox="1">
            <a:spLocks/>
          </p:cNvSpPr>
          <p:nvPr userDrawn="1"/>
        </p:nvSpPr>
        <p:spPr bwMode="auto">
          <a:xfrm>
            <a:off x="546524" y="382693"/>
            <a:ext cx="10972800" cy="4148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GB" sz="2400" b="1" i="0" u="none" strike="noStrike" kern="1200" cap="none" spc="0" normalizeH="0" baseline="0" noProof="0">
                <a:ln>
                  <a:noFill/>
                </a:ln>
                <a:solidFill>
                  <a:schemeClr val="tx1"/>
                </a:solidFill>
                <a:effectLst/>
                <a:uLnTx/>
                <a:uFillTx/>
                <a:latin typeface="+mj-lt"/>
                <a:ea typeface="ヒラギノ角ゴ Pro W3" charset="0"/>
                <a:cs typeface="Arial"/>
              </a:rPr>
              <a:t>LTE1234 Whatever the feature name</a:t>
            </a:r>
            <a:endParaRPr kumimoji="0" lang="en-US" sz="2400" b="1" i="0" u="none" strike="noStrike" kern="1200" cap="none" spc="0" normalizeH="0" baseline="0" noProof="0">
              <a:ln>
                <a:noFill/>
              </a:ln>
              <a:solidFill>
                <a:schemeClr val="tx1"/>
              </a:solidFill>
              <a:effectLst/>
              <a:uLnTx/>
              <a:uFillTx/>
              <a:latin typeface="+mj-lt"/>
              <a:ea typeface="ヒラギノ角ゴ Pro W3" charset="0"/>
              <a:cs typeface="Arial"/>
            </a:endParaRPr>
          </a:p>
        </p:txBody>
      </p:sp>
      <p:sp>
        <p:nvSpPr>
          <p:cNvPr id="11" name="Footer Placeholder 27"/>
          <p:cNvSpPr>
            <a:spLocks noGrp="1"/>
          </p:cNvSpPr>
          <p:nvPr>
            <p:ph type="ftr" sz="quarter" idx="3"/>
          </p:nvPr>
        </p:nvSpPr>
        <p:spPr>
          <a:xfrm>
            <a:off x="3590400" y="6422400"/>
            <a:ext cx="3441600" cy="163200"/>
          </a:xfrm>
          <a:prstGeom prst="rect">
            <a:avLst/>
          </a:prstGeom>
        </p:spPr>
        <p:txBody>
          <a:bodyPr vert="horz" lIns="0" tIns="0" rIns="0" bIns="0" rtlCol="0" anchor="b"/>
          <a:lstStyle>
            <a:lvl1pPr algn="l">
              <a:defRPr sz="1067">
                <a:solidFill>
                  <a:srgbClr val="001135"/>
                </a:solidFill>
                <a:latin typeface="+mn-lt"/>
              </a:defRPr>
            </a:lvl1pPr>
          </a:lstStyle>
          <a:p>
            <a:r>
              <a:rPr lang="en-US">
                <a:cs typeface="Arial" panose="020B0604020202020204" pitchFamily="34" charset="0"/>
              </a:rPr>
              <a:t>Nokia Internal Use</a:t>
            </a:r>
          </a:p>
        </p:txBody>
      </p:sp>
    </p:spTree>
    <p:extLst>
      <p:ext uri="{BB962C8B-B14F-4D97-AF65-F5344CB8AC3E}">
        <p14:creationId xmlns:p14="http://schemas.microsoft.com/office/powerpoint/2010/main" val="3751472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6/27/2025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7067607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3" name="Title 1"/>
          <p:cNvSpPr txBox="1">
            <a:spLocks/>
          </p:cNvSpPr>
          <p:nvPr userDrawn="1"/>
        </p:nvSpPr>
        <p:spPr bwMode="auto">
          <a:xfrm>
            <a:off x="577004" y="382693"/>
            <a:ext cx="10972800" cy="4148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GB" sz="2400" b="1" i="0" u="none" strike="noStrike" kern="1200" cap="none" spc="0" normalizeH="0" baseline="0" noProof="0">
                <a:ln>
                  <a:noFill/>
                </a:ln>
                <a:solidFill>
                  <a:schemeClr val="tx1"/>
                </a:solidFill>
                <a:effectLst/>
                <a:uLnTx/>
                <a:uFillTx/>
                <a:latin typeface="+mj-lt"/>
                <a:ea typeface="ヒラギノ角ゴ Pro W3" charset="0"/>
                <a:cs typeface="Arial"/>
              </a:rPr>
              <a:t>Performance Aspects</a:t>
            </a:r>
          </a:p>
        </p:txBody>
      </p:sp>
      <p:sp>
        <p:nvSpPr>
          <p:cNvPr id="25" name="TextBox 24"/>
          <p:cNvSpPr txBox="1"/>
          <p:nvPr userDrawn="1"/>
        </p:nvSpPr>
        <p:spPr>
          <a:xfrm>
            <a:off x="558800" y="721360"/>
            <a:ext cx="10922000" cy="3962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lvl="0" indent="0" algn="l" defTabSz="609585" rtl="0" eaLnBrk="1" fontAlgn="base" hangingPunct="1">
              <a:spcBef>
                <a:spcPct val="0"/>
              </a:spcBef>
              <a:spcAft>
                <a:spcPts val="800"/>
              </a:spcAft>
              <a:buFont typeface="Arial"/>
              <a:buNone/>
            </a:pPr>
            <a:r>
              <a:rPr lang="en-US" sz="2400" kern="1200" noProof="0">
                <a:solidFill>
                  <a:schemeClr val="bg2"/>
                </a:solidFill>
                <a:latin typeface="+mj-lt"/>
                <a:ea typeface="ヒラギノ角ゴ Pro W3" charset="0"/>
                <a:cs typeface="ヒラギノ角ゴ Pro W3" charset="0"/>
              </a:rPr>
              <a:t>Modified counters</a:t>
            </a:r>
          </a:p>
        </p:txBody>
      </p:sp>
      <p:sp>
        <p:nvSpPr>
          <p:cNvPr id="24" name="Content Placeholder 8"/>
          <p:cNvSpPr>
            <a:spLocks noGrp="1"/>
          </p:cNvSpPr>
          <p:nvPr>
            <p:ph sz="quarter" idx="15"/>
          </p:nvPr>
        </p:nvSpPr>
        <p:spPr>
          <a:xfrm>
            <a:off x="550334" y="1445685"/>
            <a:ext cx="10987617" cy="4423833"/>
          </a:xfrm>
        </p:spPr>
        <p:txBody>
          <a:bodyPr/>
          <a:lstStyle>
            <a:lvl1pPr>
              <a:defRPr sz="2667"/>
            </a:lvl1pPr>
          </a:lstStyle>
          <a:p>
            <a:pPr lvl="0"/>
            <a:r>
              <a:rPr lang="en-US"/>
              <a:t>Click to edit Master text styles</a:t>
            </a:r>
          </a:p>
        </p:txBody>
      </p:sp>
      <p:sp>
        <p:nvSpPr>
          <p:cNvPr id="6" name="Footer Placeholder 27"/>
          <p:cNvSpPr>
            <a:spLocks noGrp="1"/>
          </p:cNvSpPr>
          <p:nvPr>
            <p:ph type="ftr" sz="quarter" idx="3"/>
          </p:nvPr>
        </p:nvSpPr>
        <p:spPr>
          <a:xfrm>
            <a:off x="3590400" y="6422400"/>
            <a:ext cx="3441600" cy="163200"/>
          </a:xfrm>
          <a:prstGeom prst="rect">
            <a:avLst/>
          </a:prstGeom>
        </p:spPr>
        <p:txBody>
          <a:bodyPr vert="horz" lIns="0" tIns="0" rIns="0" bIns="0" rtlCol="0" anchor="b"/>
          <a:lstStyle>
            <a:lvl1pPr algn="l">
              <a:defRPr sz="1067">
                <a:solidFill>
                  <a:srgbClr val="001135"/>
                </a:solidFill>
                <a:latin typeface="+mn-lt"/>
              </a:defRPr>
            </a:lvl1pPr>
          </a:lstStyle>
          <a:p>
            <a:r>
              <a:rPr lang="en-US">
                <a:cs typeface="Arial" panose="020B0604020202020204" pitchFamily="34" charset="0"/>
              </a:rPr>
              <a:t>Nokia Internal Use</a:t>
            </a:r>
          </a:p>
        </p:txBody>
      </p:sp>
    </p:spTree>
    <p:extLst>
      <p:ext uri="{BB962C8B-B14F-4D97-AF65-F5344CB8AC3E}">
        <p14:creationId xmlns:p14="http://schemas.microsoft.com/office/powerpoint/2010/main" val="1819686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7" name="Title 1"/>
          <p:cNvSpPr txBox="1">
            <a:spLocks/>
          </p:cNvSpPr>
          <p:nvPr userDrawn="1"/>
        </p:nvSpPr>
        <p:spPr bwMode="auto">
          <a:xfrm>
            <a:off x="577004" y="382693"/>
            <a:ext cx="10972800" cy="4148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GB" sz="2400" b="1" i="0" u="none" strike="noStrike" kern="1200" cap="none" spc="0" normalizeH="0" baseline="0" noProof="0">
                <a:ln>
                  <a:noFill/>
                </a:ln>
                <a:solidFill>
                  <a:schemeClr val="tx1"/>
                </a:solidFill>
                <a:effectLst/>
                <a:uLnTx/>
                <a:uFillTx/>
                <a:latin typeface="+mj-lt"/>
                <a:ea typeface="ヒラギノ角ゴ Pro W3" charset="0"/>
                <a:cs typeface="Arial"/>
              </a:rPr>
              <a:t>Performance Aspects</a:t>
            </a:r>
          </a:p>
        </p:txBody>
      </p:sp>
      <p:sp>
        <p:nvSpPr>
          <p:cNvPr id="9" name="TextBox 8"/>
          <p:cNvSpPr txBox="1"/>
          <p:nvPr userDrawn="1"/>
        </p:nvSpPr>
        <p:spPr>
          <a:xfrm>
            <a:off x="558800" y="721360"/>
            <a:ext cx="10922000" cy="3962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lvl="0" indent="0" algn="l" defTabSz="609585" rtl="0" eaLnBrk="1" fontAlgn="base" hangingPunct="1">
              <a:spcBef>
                <a:spcPct val="0"/>
              </a:spcBef>
              <a:spcAft>
                <a:spcPts val="800"/>
              </a:spcAft>
              <a:buFont typeface="Arial"/>
              <a:buNone/>
            </a:pPr>
            <a:r>
              <a:rPr lang="en-US" sz="2400" kern="1200" noProof="0">
                <a:solidFill>
                  <a:schemeClr val="bg2"/>
                </a:solidFill>
                <a:latin typeface="+mj-lt"/>
                <a:ea typeface="ヒラギノ角ゴ Pro W3" charset="0"/>
                <a:cs typeface="ヒラギノ角ゴ Pro W3" charset="0"/>
              </a:rPr>
              <a:t>Feature impact</a:t>
            </a:r>
          </a:p>
        </p:txBody>
      </p:sp>
      <p:sp>
        <p:nvSpPr>
          <p:cNvPr id="6" name="Footer Placeholder 27"/>
          <p:cNvSpPr>
            <a:spLocks noGrp="1"/>
          </p:cNvSpPr>
          <p:nvPr>
            <p:ph type="ftr" sz="quarter" idx="3"/>
          </p:nvPr>
        </p:nvSpPr>
        <p:spPr>
          <a:xfrm>
            <a:off x="3590400" y="6422400"/>
            <a:ext cx="3441600" cy="163200"/>
          </a:xfrm>
          <a:prstGeom prst="rect">
            <a:avLst/>
          </a:prstGeom>
        </p:spPr>
        <p:txBody>
          <a:bodyPr vert="horz" lIns="0" tIns="0" rIns="0" bIns="0" rtlCol="0" anchor="b"/>
          <a:lstStyle>
            <a:lvl1pPr algn="l">
              <a:defRPr sz="1067">
                <a:solidFill>
                  <a:srgbClr val="001135"/>
                </a:solidFill>
                <a:latin typeface="+mn-lt"/>
              </a:defRPr>
            </a:lvl1pPr>
          </a:lstStyle>
          <a:p>
            <a:r>
              <a:rPr lang="en-US">
                <a:cs typeface="Arial" panose="020B0604020202020204" pitchFamily="34" charset="0"/>
              </a:rPr>
              <a:t>Nokia Internal Use</a:t>
            </a:r>
          </a:p>
        </p:txBody>
      </p:sp>
    </p:spTree>
    <p:extLst>
      <p:ext uri="{BB962C8B-B14F-4D97-AF65-F5344CB8AC3E}">
        <p14:creationId xmlns:p14="http://schemas.microsoft.com/office/powerpoint/2010/main" val="22380992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5" name="Title 1"/>
          <p:cNvSpPr txBox="1">
            <a:spLocks/>
          </p:cNvSpPr>
          <p:nvPr userDrawn="1"/>
        </p:nvSpPr>
        <p:spPr bwMode="auto">
          <a:xfrm>
            <a:off x="556684" y="372533"/>
            <a:ext cx="10972800" cy="4148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baseline="0"/>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GB" sz="2400" b="1" i="0" u="none" strike="noStrike" kern="1200" cap="none" spc="0" normalizeH="0" baseline="0" noProof="0">
                <a:ln>
                  <a:noFill/>
                </a:ln>
                <a:solidFill>
                  <a:schemeClr val="tx1"/>
                </a:solidFill>
                <a:effectLst/>
                <a:uLnTx/>
                <a:uFillTx/>
                <a:latin typeface="+mj-lt"/>
                <a:ea typeface="ヒラギノ角ゴ Pro W3" charset="0"/>
                <a:cs typeface="Arial"/>
              </a:rPr>
              <a:t>Configuration Management</a:t>
            </a:r>
          </a:p>
        </p:txBody>
      </p:sp>
      <p:sp>
        <p:nvSpPr>
          <p:cNvPr id="20" name="TextBox 19"/>
          <p:cNvSpPr txBox="1"/>
          <p:nvPr userDrawn="1"/>
        </p:nvSpPr>
        <p:spPr>
          <a:xfrm>
            <a:off x="558800" y="721360"/>
            <a:ext cx="10922000" cy="3962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lvl="0" indent="0" algn="l" defTabSz="609585" rtl="0" eaLnBrk="1" fontAlgn="base" hangingPunct="1">
              <a:spcBef>
                <a:spcPct val="0"/>
              </a:spcBef>
              <a:spcAft>
                <a:spcPts val="800"/>
              </a:spcAft>
              <a:buFont typeface="Arial"/>
              <a:buNone/>
            </a:pPr>
            <a:r>
              <a:rPr lang="en-US" sz="2400" kern="1200" noProof="0">
                <a:solidFill>
                  <a:schemeClr val="bg2"/>
                </a:solidFill>
                <a:latin typeface="+mj-lt"/>
                <a:ea typeface="ヒラギノ角ゴ Pro W3" charset="0"/>
                <a:cs typeface="ヒラギノ角ゴ Pro W3" charset="0"/>
              </a:rPr>
              <a:t>New parameters</a:t>
            </a:r>
          </a:p>
        </p:txBody>
      </p:sp>
      <p:sp>
        <p:nvSpPr>
          <p:cNvPr id="6" name="Footer Placeholder 27"/>
          <p:cNvSpPr>
            <a:spLocks noGrp="1"/>
          </p:cNvSpPr>
          <p:nvPr>
            <p:ph type="ftr" sz="quarter" idx="3"/>
          </p:nvPr>
        </p:nvSpPr>
        <p:spPr>
          <a:xfrm>
            <a:off x="3590400" y="6422400"/>
            <a:ext cx="3441600" cy="163200"/>
          </a:xfrm>
          <a:prstGeom prst="rect">
            <a:avLst/>
          </a:prstGeom>
        </p:spPr>
        <p:txBody>
          <a:bodyPr vert="horz" lIns="0" tIns="0" rIns="0" bIns="0" rtlCol="0" anchor="b"/>
          <a:lstStyle>
            <a:lvl1pPr algn="l">
              <a:defRPr sz="1067">
                <a:solidFill>
                  <a:srgbClr val="001135"/>
                </a:solidFill>
                <a:latin typeface="+mn-lt"/>
              </a:defRPr>
            </a:lvl1pPr>
          </a:lstStyle>
          <a:p>
            <a:r>
              <a:rPr lang="en-US">
                <a:cs typeface="Arial" panose="020B0604020202020204" pitchFamily="34" charset="0"/>
              </a:rPr>
              <a:t>Nokia Internal Use</a:t>
            </a:r>
          </a:p>
        </p:txBody>
      </p:sp>
    </p:spTree>
    <p:extLst>
      <p:ext uri="{BB962C8B-B14F-4D97-AF65-F5344CB8AC3E}">
        <p14:creationId xmlns:p14="http://schemas.microsoft.com/office/powerpoint/2010/main" val="21301254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9" name="Title 1"/>
          <p:cNvSpPr txBox="1">
            <a:spLocks/>
          </p:cNvSpPr>
          <p:nvPr userDrawn="1"/>
        </p:nvSpPr>
        <p:spPr bwMode="auto">
          <a:xfrm>
            <a:off x="556684" y="372533"/>
            <a:ext cx="10972800" cy="4148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baseline="0"/>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GB" sz="2400" b="1" i="0" u="none" strike="noStrike" kern="1200" cap="none" spc="0" normalizeH="0" baseline="0" noProof="0">
                <a:ln>
                  <a:noFill/>
                </a:ln>
                <a:solidFill>
                  <a:schemeClr val="tx1"/>
                </a:solidFill>
                <a:effectLst/>
                <a:uLnTx/>
                <a:uFillTx/>
                <a:latin typeface="+mj-lt"/>
                <a:ea typeface="ヒラギノ角ゴ Pro W3" charset="0"/>
                <a:cs typeface="Arial"/>
              </a:rPr>
              <a:t>Configuration Management</a:t>
            </a:r>
          </a:p>
        </p:txBody>
      </p:sp>
      <p:sp>
        <p:nvSpPr>
          <p:cNvPr id="20" name="TextBox 19"/>
          <p:cNvSpPr txBox="1"/>
          <p:nvPr userDrawn="1"/>
        </p:nvSpPr>
        <p:spPr>
          <a:xfrm>
            <a:off x="558800" y="721360"/>
            <a:ext cx="10922000" cy="3962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lvl="0" indent="0" algn="l" defTabSz="609585" rtl="0" eaLnBrk="1" fontAlgn="base" hangingPunct="1">
              <a:spcBef>
                <a:spcPct val="0"/>
              </a:spcBef>
              <a:spcAft>
                <a:spcPts val="800"/>
              </a:spcAft>
              <a:buFont typeface="Arial"/>
              <a:buNone/>
            </a:pPr>
            <a:r>
              <a:rPr lang="en-US" sz="2400" kern="1200" noProof="0">
                <a:solidFill>
                  <a:schemeClr val="bg2"/>
                </a:solidFill>
                <a:latin typeface="+mj-lt"/>
                <a:ea typeface="ヒラギノ角ゴ Pro W3" charset="0"/>
                <a:cs typeface="ヒラギノ角ゴ Pro W3" charset="0"/>
              </a:rPr>
              <a:t>New parameters</a:t>
            </a:r>
          </a:p>
        </p:txBody>
      </p:sp>
      <p:sp>
        <p:nvSpPr>
          <p:cNvPr id="6" name="Footer Placeholder 27"/>
          <p:cNvSpPr>
            <a:spLocks noGrp="1"/>
          </p:cNvSpPr>
          <p:nvPr>
            <p:ph type="ftr" sz="quarter" idx="3"/>
          </p:nvPr>
        </p:nvSpPr>
        <p:spPr>
          <a:xfrm>
            <a:off x="3590400" y="6422400"/>
            <a:ext cx="3441600" cy="163200"/>
          </a:xfrm>
          <a:prstGeom prst="rect">
            <a:avLst/>
          </a:prstGeom>
        </p:spPr>
        <p:txBody>
          <a:bodyPr vert="horz" lIns="0" tIns="0" rIns="0" bIns="0" rtlCol="0" anchor="b"/>
          <a:lstStyle>
            <a:lvl1pPr algn="l">
              <a:defRPr sz="1067">
                <a:solidFill>
                  <a:srgbClr val="001135"/>
                </a:solidFill>
                <a:latin typeface="+mn-lt"/>
              </a:defRPr>
            </a:lvl1pPr>
          </a:lstStyle>
          <a:p>
            <a:r>
              <a:rPr lang="en-US">
                <a:cs typeface="Arial" panose="020B0604020202020204" pitchFamily="34" charset="0"/>
              </a:rPr>
              <a:t>Nokia Internal Use</a:t>
            </a:r>
          </a:p>
        </p:txBody>
      </p:sp>
    </p:spTree>
    <p:extLst>
      <p:ext uri="{BB962C8B-B14F-4D97-AF65-F5344CB8AC3E}">
        <p14:creationId xmlns:p14="http://schemas.microsoft.com/office/powerpoint/2010/main" val="16093270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3" name="Title 1"/>
          <p:cNvSpPr txBox="1">
            <a:spLocks/>
          </p:cNvSpPr>
          <p:nvPr userDrawn="1"/>
        </p:nvSpPr>
        <p:spPr bwMode="auto">
          <a:xfrm>
            <a:off x="556684" y="372533"/>
            <a:ext cx="10972800" cy="4148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baseline="0"/>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GB" sz="2400" b="1" i="0" u="none" strike="noStrike" kern="1200" cap="none" spc="0" normalizeH="0" baseline="0" noProof="0">
                <a:ln>
                  <a:noFill/>
                </a:ln>
                <a:solidFill>
                  <a:schemeClr val="tx1"/>
                </a:solidFill>
                <a:effectLst/>
                <a:uLnTx/>
                <a:uFillTx/>
                <a:latin typeface="+mj-lt"/>
                <a:ea typeface="ヒラギノ角ゴ Pro W3" charset="0"/>
                <a:cs typeface="Arial"/>
              </a:rPr>
              <a:t>Configuration Management</a:t>
            </a:r>
          </a:p>
        </p:txBody>
      </p:sp>
      <p:sp>
        <p:nvSpPr>
          <p:cNvPr id="14" name="TextBox 13"/>
          <p:cNvSpPr txBox="1"/>
          <p:nvPr userDrawn="1"/>
        </p:nvSpPr>
        <p:spPr>
          <a:xfrm>
            <a:off x="558800" y="721360"/>
            <a:ext cx="10922000" cy="3962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lvl="0" indent="0" algn="l" defTabSz="609585" rtl="0" eaLnBrk="1" fontAlgn="base" hangingPunct="1">
              <a:spcBef>
                <a:spcPct val="0"/>
              </a:spcBef>
              <a:spcAft>
                <a:spcPts val="800"/>
              </a:spcAft>
              <a:buFont typeface="Arial"/>
              <a:buNone/>
            </a:pPr>
            <a:r>
              <a:rPr lang="en-US" sz="2400" kern="1200" noProof="0">
                <a:solidFill>
                  <a:schemeClr val="bg2"/>
                </a:solidFill>
                <a:latin typeface="+mj-lt"/>
                <a:ea typeface="ヒラギノ角ゴ Pro W3" charset="0"/>
                <a:cs typeface="ヒラギノ角ゴ Pro W3" charset="0"/>
              </a:rPr>
              <a:t>Related parameters</a:t>
            </a:r>
          </a:p>
        </p:txBody>
      </p:sp>
      <p:sp>
        <p:nvSpPr>
          <p:cNvPr id="6" name="Footer Placeholder 27"/>
          <p:cNvSpPr>
            <a:spLocks noGrp="1"/>
          </p:cNvSpPr>
          <p:nvPr>
            <p:ph type="ftr" sz="quarter" idx="3"/>
          </p:nvPr>
        </p:nvSpPr>
        <p:spPr>
          <a:xfrm>
            <a:off x="3590400" y="6422400"/>
            <a:ext cx="3441600" cy="163200"/>
          </a:xfrm>
          <a:prstGeom prst="rect">
            <a:avLst/>
          </a:prstGeom>
        </p:spPr>
        <p:txBody>
          <a:bodyPr vert="horz" lIns="0" tIns="0" rIns="0" bIns="0" rtlCol="0" anchor="b"/>
          <a:lstStyle>
            <a:lvl1pPr algn="l">
              <a:defRPr sz="1067">
                <a:solidFill>
                  <a:srgbClr val="001135"/>
                </a:solidFill>
                <a:latin typeface="+mn-lt"/>
              </a:defRPr>
            </a:lvl1pPr>
          </a:lstStyle>
          <a:p>
            <a:r>
              <a:rPr lang="en-US">
                <a:cs typeface="Arial" panose="020B0604020202020204" pitchFamily="34" charset="0"/>
              </a:rPr>
              <a:t>Nokia Internal Use</a:t>
            </a:r>
          </a:p>
        </p:txBody>
      </p:sp>
    </p:spTree>
    <p:extLst>
      <p:ext uri="{BB962C8B-B14F-4D97-AF65-F5344CB8AC3E}">
        <p14:creationId xmlns:p14="http://schemas.microsoft.com/office/powerpoint/2010/main" val="23097043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6" name="Title 1"/>
          <p:cNvSpPr txBox="1">
            <a:spLocks/>
          </p:cNvSpPr>
          <p:nvPr userDrawn="1"/>
        </p:nvSpPr>
        <p:spPr bwMode="auto">
          <a:xfrm>
            <a:off x="556684" y="372533"/>
            <a:ext cx="10972800" cy="4148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baseline="0"/>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GB" sz="2400" b="1" i="0" u="none" strike="noStrike" kern="1200" cap="none" spc="0" normalizeH="0" baseline="0" noProof="0">
                <a:ln>
                  <a:noFill/>
                </a:ln>
                <a:solidFill>
                  <a:schemeClr val="tx1"/>
                </a:solidFill>
                <a:effectLst/>
                <a:uLnTx/>
                <a:uFillTx/>
                <a:latin typeface="+mj-lt"/>
                <a:ea typeface="ヒラギノ角ゴ Pro W3" charset="0"/>
                <a:cs typeface="Arial"/>
              </a:rPr>
              <a:t>Configuration Management</a:t>
            </a:r>
          </a:p>
        </p:txBody>
      </p:sp>
      <p:sp>
        <p:nvSpPr>
          <p:cNvPr id="17" name="TextBox 16"/>
          <p:cNvSpPr txBox="1"/>
          <p:nvPr userDrawn="1"/>
        </p:nvSpPr>
        <p:spPr>
          <a:xfrm>
            <a:off x="558800" y="721360"/>
            <a:ext cx="10922000" cy="3962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lvl="0" indent="0" algn="l" defTabSz="609585" rtl="0" eaLnBrk="1" fontAlgn="base" hangingPunct="1">
              <a:spcBef>
                <a:spcPct val="0"/>
              </a:spcBef>
              <a:spcAft>
                <a:spcPts val="800"/>
              </a:spcAft>
              <a:buFont typeface="Arial"/>
              <a:buNone/>
            </a:pPr>
            <a:r>
              <a:rPr lang="en-US" sz="2400" kern="1200" noProof="0">
                <a:solidFill>
                  <a:schemeClr val="bg2"/>
                </a:solidFill>
                <a:latin typeface="+mj-lt"/>
                <a:ea typeface="ヒラギノ角ゴ Pro W3" charset="0"/>
                <a:cs typeface="ヒラギノ角ゴ Pro W3" charset="0"/>
              </a:rPr>
              <a:t>Related parameters</a:t>
            </a:r>
          </a:p>
        </p:txBody>
      </p:sp>
      <p:sp>
        <p:nvSpPr>
          <p:cNvPr id="6" name="Footer Placeholder 27"/>
          <p:cNvSpPr>
            <a:spLocks noGrp="1"/>
          </p:cNvSpPr>
          <p:nvPr>
            <p:ph type="ftr" sz="quarter" idx="3"/>
          </p:nvPr>
        </p:nvSpPr>
        <p:spPr>
          <a:xfrm>
            <a:off x="3590400" y="6422400"/>
            <a:ext cx="3441600" cy="163200"/>
          </a:xfrm>
          <a:prstGeom prst="rect">
            <a:avLst/>
          </a:prstGeom>
        </p:spPr>
        <p:txBody>
          <a:bodyPr vert="horz" lIns="0" tIns="0" rIns="0" bIns="0" rtlCol="0" anchor="b"/>
          <a:lstStyle>
            <a:lvl1pPr algn="l">
              <a:defRPr sz="1067">
                <a:solidFill>
                  <a:srgbClr val="001135"/>
                </a:solidFill>
                <a:latin typeface="+mn-lt"/>
              </a:defRPr>
            </a:lvl1pPr>
          </a:lstStyle>
          <a:p>
            <a:r>
              <a:rPr lang="en-US">
                <a:cs typeface="Arial" panose="020B0604020202020204" pitchFamily="34" charset="0"/>
              </a:rPr>
              <a:t>Nokia Internal Use</a:t>
            </a:r>
          </a:p>
        </p:txBody>
      </p:sp>
    </p:spTree>
    <p:extLst>
      <p:ext uri="{BB962C8B-B14F-4D97-AF65-F5344CB8AC3E}">
        <p14:creationId xmlns:p14="http://schemas.microsoft.com/office/powerpoint/2010/main" val="923628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6/27/2025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280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6/27/2025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18828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6/27/2025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590941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6/27/2025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006369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6/27/2025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72440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6/27/2025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943420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6/27/2025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80522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image" Target="../media/image3.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heme" Target="../theme/theme2.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6/27/2025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8789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1" r:id="rId6"/>
    <p:sldLayoutId id="2147483667" r:id="rId7"/>
    <p:sldLayoutId id="2147483668" r:id="rId8"/>
    <p:sldLayoutId id="2147483669" r:id="rId9"/>
    <p:sldLayoutId id="2147483670" r:id="rId10"/>
    <p:sldLayoutId id="2147483672" r:id="rId11"/>
    <p:sldLayoutId id="2147483679" r:id="rId12"/>
    <p:sldLayoutId id="2147483680" r:id="rId13"/>
    <p:sldLayoutId id="2147483692" r:id="rId14"/>
    <p:sldLayoutId id="2147483693" r:id="rId15"/>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5" name="Line 9"/>
          <p:cNvSpPr>
            <a:spLocks noChangeShapeType="1"/>
          </p:cNvSpPr>
          <p:nvPr/>
        </p:nvSpPr>
        <p:spPr bwMode="auto">
          <a:xfrm flipV="1">
            <a:off x="-239184" y="791633"/>
            <a:ext cx="12670368" cy="0"/>
          </a:xfrm>
          <a:prstGeom prst="line">
            <a:avLst/>
          </a:prstGeom>
          <a:noFill/>
          <a:ln w="3175">
            <a:solidFill>
              <a:schemeClr val="bg1"/>
            </a:solidFill>
            <a:round/>
            <a:headEnd/>
            <a:tailEnd/>
          </a:ln>
        </p:spPr>
        <p:txBody>
          <a:bodyPr anchor="ctr"/>
          <a:lstStyle/>
          <a:p>
            <a:pPr>
              <a:defRPr/>
            </a:pPr>
            <a:endParaRPr lang="en-GB" sz="2400">
              <a:latin typeface="+mj-lt"/>
            </a:endParaRPr>
          </a:p>
        </p:txBody>
      </p:sp>
      <p:sp>
        <p:nvSpPr>
          <p:cNvPr id="1036" name="Line 12"/>
          <p:cNvSpPr>
            <a:spLocks noChangeShapeType="1"/>
          </p:cNvSpPr>
          <p:nvPr/>
        </p:nvSpPr>
        <p:spPr bwMode="auto">
          <a:xfrm flipV="1">
            <a:off x="-239184" y="6553200"/>
            <a:ext cx="12670368" cy="0"/>
          </a:xfrm>
          <a:prstGeom prst="line">
            <a:avLst/>
          </a:prstGeom>
          <a:noFill/>
          <a:ln w="3175">
            <a:solidFill>
              <a:schemeClr val="bg1"/>
            </a:solidFill>
            <a:round/>
            <a:headEnd/>
            <a:tailEnd/>
          </a:ln>
        </p:spPr>
        <p:txBody>
          <a:bodyPr anchor="ctr"/>
          <a:lstStyle/>
          <a:p>
            <a:pPr>
              <a:defRPr/>
            </a:pPr>
            <a:endParaRPr lang="en-GB" sz="2400">
              <a:latin typeface="Arial" pitchFamily="34" charset="0"/>
            </a:endParaRPr>
          </a:p>
        </p:txBody>
      </p:sp>
      <p:sp>
        <p:nvSpPr>
          <p:cNvPr id="1037" name="Line 9"/>
          <p:cNvSpPr>
            <a:spLocks noChangeShapeType="1"/>
          </p:cNvSpPr>
          <p:nvPr/>
        </p:nvSpPr>
        <p:spPr bwMode="auto">
          <a:xfrm flipV="1">
            <a:off x="-239184" y="1128184"/>
            <a:ext cx="12670368" cy="0"/>
          </a:xfrm>
          <a:prstGeom prst="line">
            <a:avLst/>
          </a:prstGeom>
          <a:noFill/>
          <a:ln w="3175">
            <a:solidFill>
              <a:schemeClr val="bg1"/>
            </a:solidFill>
            <a:round/>
            <a:headEnd/>
            <a:tailEnd/>
          </a:ln>
        </p:spPr>
        <p:txBody>
          <a:bodyPr anchor="ctr"/>
          <a:lstStyle/>
          <a:p>
            <a:pPr>
              <a:defRPr/>
            </a:pPr>
            <a:endParaRPr lang="en-GB" sz="2400">
              <a:latin typeface="Arial" pitchFamily="34" charset="0"/>
            </a:endParaRPr>
          </a:p>
        </p:txBody>
      </p:sp>
      <p:sp>
        <p:nvSpPr>
          <p:cNvPr id="1038" name="Line 10"/>
          <p:cNvSpPr>
            <a:spLocks noChangeShapeType="1"/>
          </p:cNvSpPr>
          <p:nvPr/>
        </p:nvSpPr>
        <p:spPr bwMode="auto">
          <a:xfrm flipH="1">
            <a:off x="-239184" y="1456267"/>
            <a:ext cx="12670368" cy="0"/>
          </a:xfrm>
          <a:prstGeom prst="line">
            <a:avLst/>
          </a:prstGeom>
          <a:noFill/>
          <a:ln w="3175">
            <a:solidFill>
              <a:schemeClr val="bg1"/>
            </a:solidFill>
            <a:round/>
            <a:headEnd/>
            <a:tailEnd/>
          </a:ln>
        </p:spPr>
        <p:txBody>
          <a:bodyPr anchor="ctr"/>
          <a:lstStyle/>
          <a:p>
            <a:pPr>
              <a:defRPr/>
            </a:pPr>
            <a:endParaRPr lang="en-GB" sz="2400">
              <a:latin typeface="Arial" pitchFamily="34" charset="0"/>
            </a:endParaRPr>
          </a:p>
        </p:txBody>
      </p:sp>
      <p:sp>
        <p:nvSpPr>
          <p:cNvPr id="1039" name="Line 12"/>
          <p:cNvSpPr>
            <a:spLocks noChangeShapeType="1"/>
          </p:cNvSpPr>
          <p:nvPr/>
        </p:nvSpPr>
        <p:spPr bwMode="auto">
          <a:xfrm flipV="1">
            <a:off x="-239184" y="6220884"/>
            <a:ext cx="12670368" cy="0"/>
          </a:xfrm>
          <a:prstGeom prst="line">
            <a:avLst/>
          </a:prstGeom>
          <a:noFill/>
          <a:ln w="3175">
            <a:solidFill>
              <a:schemeClr val="bg1"/>
            </a:solidFill>
            <a:round/>
            <a:headEnd/>
            <a:tailEnd/>
          </a:ln>
        </p:spPr>
        <p:txBody>
          <a:bodyPr anchor="ctr"/>
          <a:lstStyle/>
          <a:p>
            <a:pPr>
              <a:defRPr/>
            </a:pPr>
            <a:endParaRPr lang="en-GB" sz="2400">
              <a:latin typeface="Arial" pitchFamily="34" charset="0"/>
            </a:endParaRPr>
          </a:p>
        </p:txBody>
      </p:sp>
      <p:sp>
        <p:nvSpPr>
          <p:cNvPr id="1040" name="Line 13"/>
          <p:cNvSpPr>
            <a:spLocks noChangeShapeType="1"/>
          </p:cNvSpPr>
          <p:nvPr/>
        </p:nvSpPr>
        <p:spPr bwMode="auto">
          <a:xfrm flipH="1" flipV="1">
            <a:off x="-239184" y="5867400"/>
            <a:ext cx="12670368" cy="0"/>
          </a:xfrm>
          <a:prstGeom prst="line">
            <a:avLst/>
          </a:prstGeom>
          <a:noFill/>
          <a:ln w="3175">
            <a:solidFill>
              <a:schemeClr val="bg1"/>
            </a:solidFill>
            <a:round/>
            <a:headEnd/>
            <a:tailEnd/>
          </a:ln>
        </p:spPr>
        <p:txBody>
          <a:bodyPr anchor="ctr"/>
          <a:lstStyle/>
          <a:p>
            <a:pPr>
              <a:defRPr/>
            </a:pPr>
            <a:endParaRPr lang="en-GB" sz="2400">
              <a:latin typeface="Arial" pitchFamily="34" charset="0"/>
            </a:endParaRPr>
          </a:p>
        </p:txBody>
      </p:sp>
      <p:sp>
        <p:nvSpPr>
          <p:cNvPr id="1041" name="Line 14"/>
          <p:cNvSpPr>
            <a:spLocks noChangeShapeType="1"/>
          </p:cNvSpPr>
          <p:nvPr/>
        </p:nvSpPr>
        <p:spPr bwMode="auto">
          <a:xfrm>
            <a:off x="-239184" y="374651"/>
            <a:ext cx="12670368" cy="0"/>
          </a:xfrm>
          <a:prstGeom prst="line">
            <a:avLst/>
          </a:prstGeom>
          <a:noFill/>
          <a:ln w="3175">
            <a:solidFill>
              <a:schemeClr val="bg1"/>
            </a:solidFill>
            <a:round/>
            <a:headEnd/>
            <a:tailEnd/>
          </a:ln>
        </p:spPr>
        <p:txBody>
          <a:bodyPr anchor="ctr"/>
          <a:lstStyle/>
          <a:p>
            <a:pPr>
              <a:defRPr/>
            </a:pPr>
            <a:endParaRPr lang="en-GB" sz="2400">
              <a:latin typeface="Arial" pitchFamily="34" charset="0"/>
            </a:endParaRPr>
          </a:p>
        </p:txBody>
      </p:sp>
      <p:sp>
        <p:nvSpPr>
          <p:cNvPr id="1042" name="Line 15"/>
          <p:cNvSpPr>
            <a:spLocks noChangeShapeType="1"/>
          </p:cNvSpPr>
          <p:nvPr/>
        </p:nvSpPr>
        <p:spPr bwMode="auto">
          <a:xfrm flipH="1">
            <a:off x="556684" y="-196851"/>
            <a:ext cx="0" cy="7344835"/>
          </a:xfrm>
          <a:prstGeom prst="line">
            <a:avLst/>
          </a:prstGeom>
          <a:noFill/>
          <a:ln w="3175">
            <a:solidFill>
              <a:schemeClr val="bg1"/>
            </a:solidFill>
            <a:round/>
            <a:headEnd/>
            <a:tailEnd/>
          </a:ln>
        </p:spPr>
        <p:txBody>
          <a:bodyPr anchor="ctr"/>
          <a:lstStyle/>
          <a:p>
            <a:pPr>
              <a:defRPr/>
            </a:pPr>
            <a:endParaRPr lang="en-GB" sz="2400">
              <a:latin typeface="Arial" pitchFamily="34" charset="0"/>
            </a:endParaRPr>
          </a:p>
        </p:txBody>
      </p:sp>
      <p:sp>
        <p:nvSpPr>
          <p:cNvPr id="1043" name="Line 17"/>
          <p:cNvSpPr>
            <a:spLocks noChangeShapeType="1"/>
          </p:cNvSpPr>
          <p:nvPr/>
        </p:nvSpPr>
        <p:spPr bwMode="auto">
          <a:xfrm>
            <a:off x="11542184" y="-196851"/>
            <a:ext cx="0" cy="7344835"/>
          </a:xfrm>
          <a:prstGeom prst="line">
            <a:avLst/>
          </a:prstGeom>
          <a:noFill/>
          <a:ln w="3175">
            <a:solidFill>
              <a:schemeClr val="bg1"/>
            </a:solidFill>
            <a:round/>
            <a:headEnd/>
            <a:tailEnd/>
          </a:ln>
        </p:spPr>
        <p:txBody>
          <a:bodyPr anchor="ctr"/>
          <a:lstStyle/>
          <a:p>
            <a:pPr>
              <a:defRPr/>
            </a:pPr>
            <a:endParaRPr lang="en-GB" sz="2400">
              <a:latin typeface="Arial" pitchFamily="34" charset="0"/>
            </a:endParaRPr>
          </a:p>
        </p:txBody>
      </p:sp>
      <p:sp>
        <p:nvSpPr>
          <p:cNvPr id="2" name="Title Placeholder 1"/>
          <p:cNvSpPr>
            <a:spLocks noGrp="1"/>
          </p:cNvSpPr>
          <p:nvPr>
            <p:ph type="title"/>
          </p:nvPr>
        </p:nvSpPr>
        <p:spPr bwMode="auto">
          <a:xfrm>
            <a:off x="556684" y="372533"/>
            <a:ext cx="10972800" cy="4148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p>
        </p:txBody>
      </p:sp>
      <p:sp>
        <p:nvSpPr>
          <p:cNvPr id="4" name="Text Placeholder 2"/>
          <p:cNvSpPr>
            <a:spLocks noGrp="1"/>
          </p:cNvSpPr>
          <p:nvPr>
            <p:ph type="body" idx="1"/>
          </p:nvPr>
        </p:nvSpPr>
        <p:spPr bwMode="auto">
          <a:xfrm>
            <a:off x="556684" y="1452034"/>
            <a:ext cx="10972800" cy="44090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50" name="Picture 1"/>
          <p:cNvPicPr>
            <a:picLocks/>
          </p:cNvPicPr>
          <p:nvPr/>
        </p:nvPicPr>
        <p:blipFill>
          <a:blip r:embed="rId12"/>
          <a:srcRect/>
          <a:stretch>
            <a:fillRect/>
          </a:stretch>
        </p:blipFill>
        <p:spPr bwMode="auto">
          <a:xfrm>
            <a:off x="10612967" y="6229351"/>
            <a:ext cx="935567" cy="154516"/>
          </a:xfrm>
          <a:prstGeom prst="rect">
            <a:avLst/>
          </a:prstGeom>
          <a:noFill/>
          <a:ln w="9525">
            <a:noFill/>
            <a:miter lim="800000"/>
            <a:headEnd/>
            <a:tailEnd/>
          </a:ln>
        </p:spPr>
      </p:pic>
      <p:sp>
        <p:nvSpPr>
          <p:cNvPr id="27" name="Slide Number Placeholder 5"/>
          <p:cNvSpPr txBox="1">
            <a:spLocks/>
          </p:cNvSpPr>
          <p:nvPr userDrawn="1"/>
        </p:nvSpPr>
        <p:spPr>
          <a:xfrm>
            <a:off x="558803" y="6421171"/>
            <a:ext cx="288000" cy="164212"/>
          </a:xfrm>
          <a:prstGeom prst="rect">
            <a:avLst/>
          </a:prstGeom>
        </p:spPr>
        <p:txBody>
          <a:bodyPr wrap="square" lIns="0" tIns="0" rIns="0" bIns="0" anchor="b">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GB" sz="1067" smtClean="0">
                <a:solidFill>
                  <a:srgbClr val="001135"/>
                </a:solidFill>
                <a:latin typeface="+mn-lt"/>
                <a:cs typeface="Arial" panose="020B0604020202020204" pitchFamily="34" charset="0"/>
              </a:rPr>
              <a:pPr>
                <a:defRPr/>
              </a:pPr>
              <a:t>‹#›</a:t>
            </a:fld>
            <a:endParaRPr lang="en-GB" sz="1333">
              <a:solidFill>
                <a:srgbClr val="001135"/>
              </a:solidFill>
              <a:latin typeface="+mn-lt"/>
              <a:cs typeface="Arial" panose="020B0604020202020204" pitchFamily="34" charset="0"/>
            </a:endParaRPr>
          </a:p>
        </p:txBody>
      </p:sp>
      <p:sp>
        <p:nvSpPr>
          <p:cNvPr id="28" name="TextBox 27"/>
          <p:cNvSpPr txBox="1"/>
          <p:nvPr userDrawn="1"/>
        </p:nvSpPr>
        <p:spPr>
          <a:xfrm>
            <a:off x="876000" y="6421171"/>
            <a:ext cx="2400000" cy="164212"/>
          </a:xfrm>
          <a:prstGeom prst="rect">
            <a:avLst/>
          </a:prstGeom>
          <a:noFill/>
        </p:spPr>
        <p:txBody>
          <a:bodyPr wrap="square" lIns="0" tIns="0" rIns="0" bIns="0" anchor="b">
            <a:spAutoFit/>
          </a:bodyPr>
          <a:lstStyle/>
          <a:p>
            <a:r>
              <a:rPr lang="en-GB" sz="1067" dirty="0">
                <a:solidFill>
                  <a:srgbClr val="001135"/>
                </a:solidFill>
                <a:latin typeface="+mn-lt"/>
                <a:cs typeface="Arial" charset="0"/>
              </a:rPr>
              <a:t>© Nokia</a:t>
            </a:r>
            <a:r>
              <a:rPr lang="pl-PL" sz="1067" baseline="0" dirty="0">
                <a:solidFill>
                  <a:srgbClr val="001135"/>
                </a:solidFill>
                <a:latin typeface="+mn-lt"/>
                <a:cs typeface="Arial" charset="0"/>
              </a:rPr>
              <a:t> </a:t>
            </a:r>
            <a:r>
              <a:rPr lang="en-GB" sz="1067" dirty="0">
                <a:solidFill>
                  <a:srgbClr val="001135"/>
                </a:solidFill>
                <a:latin typeface="+mn-lt"/>
                <a:cs typeface="Arial" charset="0"/>
              </a:rPr>
              <a:t>201</a:t>
            </a:r>
            <a:r>
              <a:rPr lang="pl-PL" sz="1067" dirty="0">
                <a:solidFill>
                  <a:srgbClr val="001135"/>
                </a:solidFill>
                <a:latin typeface="+mn-lt"/>
                <a:cs typeface="Arial" charset="0"/>
              </a:rPr>
              <a:t>9</a:t>
            </a:r>
            <a:endParaRPr lang="en-GB" sz="1067" dirty="0">
              <a:solidFill>
                <a:srgbClr val="001135"/>
              </a:solidFill>
              <a:latin typeface="+mn-lt"/>
              <a:cs typeface="Arial" charset="0"/>
            </a:endParaRPr>
          </a:p>
        </p:txBody>
      </p:sp>
      <p:sp>
        <p:nvSpPr>
          <p:cNvPr id="29" name="Footer Placeholder 27"/>
          <p:cNvSpPr>
            <a:spLocks noGrp="1"/>
          </p:cNvSpPr>
          <p:nvPr>
            <p:ph type="ftr" sz="quarter" idx="3"/>
          </p:nvPr>
        </p:nvSpPr>
        <p:spPr>
          <a:xfrm>
            <a:off x="3590400" y="6422400"/>
            <a:ext cx="3441600" cy="163200"/>
          </a:xfrm>
          <a:prstGeom prst="rect">
            <a:avLst/>
          </a:prstGeom>
        </p:spPr>
        <p:txBody>
          <a:bodyPr vert="horz" lIns="0" tIns="0" rIns="0" bIns="0" rtlCol="0" anchor="b"/>
          <a:lstStyle>
            <a:lvl1pPr algn="l">
              <a:defRPr sz="1067">
                <a:solidFill>
                  <a:srgbClr val="001135"/>
                </a:solidFill>
                <a:latin typeface="+mn-lt"/>
              </a:defRPr>
            </a:lvl1pPr>
          </a:lstStyle>
          <a:p>
            <a:r>
              <a:rPr lang="en-US">
                <a:cs typeface="Arial" panose="020B0604020202020204" pitchFamily="34" charset="0"/>
              </a:rPr>
              <a:t>Nokia Internal Use</a:t>
            </a:r>
          </a:p>
        </p:txBody>
      </p:sp>
      <p:sp>
        <p:nvSpPr>
          <p:cNvPr id="30" name="AutoShape 57"/>
          <p:cNvSpPr>
            <a:spLocks noChangeArrowheads="1"/>
          </p:cNvSpPr>
          <p:nvPr userDrawn="1"/>
        </p:nvSpPr>
        <p:spPr bwMode="auto">
          <a:xfrm>
            <a:off x="2494705" y="6944785"/>
            <a:ext cx="383116" cy="179916"/>
          </a:xfrm>
          <a:prstGeom prst="roundRect">
            <a:avLst>
              <a:gd name="adj" fmla="val 16667"/>
            </a:avLst>
          </a:prstGeom>
          <a:solidFill>
            <a:srgbClr val="001135"/>
          </a:solidFill>
          <a:ln w="9525">
            <a:noFill/>
            <a:round/>
            <a:headEnd/>
            <a:tailEnd/>
          </a:ln>
        </p:spPr>
        <p:txBody>
          <a:bodyPr lIns="24000" tIns="336000" rIns="24000" bIns="0"/>
          <a:lstStyle/>
          <a:p>
            <a:pPr defTabSz="804313" eaLnBrk="0" hangingPunct="0">
              <a:spcBef>
                <a:spcPct val="15000"/>
              </a:spcBef>
              <a:spcAft>
                <a:spcPct val="15000"/>
              </a:spcAft>
              <a:buClr>
                <a:schemeClr val="accent1"/>
              </a:buClr>
              <a:defRPr/>
            </a:pPr>
            <a:r>
              <a:rPr lang="en-GB" sz="667" b="1">
                <a:solidFill>
                  <a:schemeClr val="tx2"/>
                </a:solidFill>
                <a:latin typeface="+mn-lt"/>
                <a:cs typeface="Arial" panose="020B0604020202020204" pitchFamily="34" charset="0"/>
              </a:rPr>
              <a:t>R 0 </a:t>
            </a:r>
            <a:br>
              <a:rPr lang="en-GB" sz="667" b="1">
                <a:solidFill>
                  <a:schemeClr val="tx2"/>
                </a:solidFill>
                <a:latin typeface="+mn-lt"/>
                <a:cs typeface="Arial" panose="020B0604020202020204" pitchFamily="34" charset="0"/>
              </a:rPr>
            </a:br>
            <a:r>
              <a:rPr lang="en-GB" sz="667" b="1">
                <a:solidFill>
                  <a:schemeClr val="tx2"/>
                </a:solidFill>
                <a:latin typeface="+mn-lt"/>
                <a:cs typeface="Arial" panose="020B0604020202020204" pitchFamily="34" charset="0"/>
              </a:rPr>
              <a:t>G 17 </a:t>
            </a:r>
            <a:br>
              <a:rPr lang="en-GB" sz="667" b="1">
                <a:solidFill>
                  <a:schemeClr val="tx2"/>
                </a:solidFill>
                <a:latin typeface="+mn-lt"/>
                <a:cs typeface="Arial" panose="020B0604020202020204" pitchFamily="34" charset="0"/>
              </a:rPr>
            </a:br>
            <a:r>
              <a:rPr lang="en-GB" sz="667" b="1">
                <a:solidFill>
                  <a:schemeClr val="tx2"/>
                </a:solidFill>
                <a:latin typeface="+mn-lt"/>
                <a:cs typeface="Arial" panose="020B0604020202020204" pitchFamily="34" charset="0"/>
              </a:rPr>
              <a:t>B 53</a:t>
            </a:r>
          </a:p>
        </p:txBody>
      </p:sp>
      <p:sp>
        <p:nvSpPr>
          <p:cNvPr id="31" name="AutoShape 58"/>
          <p:cNvSpPr>
            <a:spLocks noChangeArrowheads="1"/>
          </p:cNvSpPr>
          <p:nvPr userDrawn="1"/>
        </p:nvSpPr>
        <p:spPr bwMode="auto">
          <a:xfrm>
            <a:off x="2975187" y="6944785"/>
            <a:ext cx="383117" cy="179916"/>
          </a:xfrm>
          <a:prstGeom prst="roundRect">
            <a:avLst>
              <a:gd name="adj" fmla="val 16667"/>
            </a:avLst>
          </a:prstGeom>
          <a:solidFill>
            <a:srgbClr val="FFFFFF"/>
          </a:solidFill>
          <a:ln w="9525">
            <a:noFill/>
            <a:round/>
            <a:headEnd/>
            <a:tailEnd/>
          </a:ln>
        </p:spPr>
        <p:txBody>
          <a:bodyPr lIns="24000" tIns="336000" rIns="24000" bIns="0"/>
          <a:lstStyle/>
          <a:p>
            <a:pPr defTabSz="804313" eaLnBrk="0" hangingPunct="0">
              <a:spcBef>
                <a:spcPct val="15000"/>
              </a:spcBef>
              <a:spcAft>
                <a:spcPct val="15000"/>
              </a:spcAft>
              <a:buClr>
                <a:schemeClr val="accent1"/>
              </a:buClr>
              <a:defRPr/>
            </a:pPr>
            <a:r>
              <a:rPr lang="en-GB" sz="667" b="1">
                <a:solidFill>
                  <a:schemeClr val="tx2"/>
                </a:solidFill>
                <a:latin typeface="+mn-lt"/>
                <a:cs typeface="Arial" panose="020B0604020202020204" pitchFamily="34" charset="0"/>
              </a:rPr>
              <a:t>R 255 </a:t>
            </a:r>
            <a:br>
              <a:rPr lang="en-GB" sz="667" b="1">
                <a:solidFill>
                  <a:schemeClr val="tx2"/>
                </a:solidFill>
                <a:latin typeface="+mn-lt"/>
                <a:cs typeface="Arial" panose="020B0604020202020204" pitchFamily="34" charset="0"/>
              </a:rPr>
            </a:br>
            <a:r>
              <a:rPr lang="en-GB" sz="667" b="1">
                <a:solidFill>
                  <a:schemeClr val="tx2"/>
                </a:solidFill>
                <a:latin typeface="+mn-lt"/>
                <a:cs typeface="Arial" panose="020B0604020202020204" pitchFamily="34" charset="0"/>
              </a:rPr>
              <a:t>G 255 </a:t>
            </a:r>
            <a:br>
              <a:rPr lang="en-GB" sz="667" b="1">
                <a:solidFill>
                  <a:schemeClr val="tx2"/>
                </a:solidFill>
                <a:latin typeface="+mn-lt"/>
                <a:cs typeface="Arial" panose="020B0604020202020204" pitchFamily="34" charset="0"/>
              </a:rPr>
            </a:br>
            <a:r>
              <a:rPr lang="en-GB" sz="667" b="1">
                <a:solidFill>
                  <a:schemeClr val="tx2"/>
                </a:solidFill>
                <a:latin typeface="+mn-lt"/>
                <a:cs typeface="Arial" panose="020B0604020202020204" pitchFamily="34" charset="0"/>
              </a:rPr>
              <a:t>B 255</a:t>
            </a:r>
          </a:p>
        </p:txBody>
      </p:sp>
      <p:sp>
        <p:nvSpPr>
          <p:cNvPr id="32" name="AutoShape 59"/>
          <p:cNvSpPr>
            <a:spLocks noChangeArrowheads="1"/>
          </p:cNvSpPr>
          <p:nvPr userDrawn="1"/>
        </p:nvSpPr>
        <p:spPr bwMode="auto">
          <a:xfrm>
            <a:off x="3455671" y="6944785"/>
            <a:ext cx="383116" cy="179916"/>
          </a:xfrm>
          <a:prstGeom prst="roundRect">
            <a:avLst>
              <a:gd name="adj" fmla="val 16667"/>
            </a:avLst>
          </a:prstGeom>
          <a:solidFill>
            <a:srgbClr val="273142"/>
          </a:solidFill>
          <a:ln w="9525">
            <a:noFill/>
            <a:round/>
            <a:headEnd/>
            <a:tailEnd/>
          </a:ln>
          <a:effectLst/>
        </p:spPr>
        <p:txBody>
          <a:bodyPr lIns="24000" tIns="336000" rIns="24000" bIns="0"/>
          <a:lstStyle/>
          <a:p>
            <a:pPr defTabSz="806176" eaLnBrk="0" fontAlgn="auto" hangingPunct="0">
              <a:spcBef>
                <a:spcPct val="15000"/>
              </a:spcBef>
              <a:spcAft>
                <a:spcPct val="15000"/>
              </a:spcAft>
              <a:buClr>
                <a:schemeClr val="accent1"/>
              </a:buClr>
              <a:defRPr/>
            </a:pPr>
            <a:r>
              <a:rPr lang="en-US" sz="667" b="1">
                <a:solidFill>
                  <a:schemeClr val="tx2"/>
                </a:solidFill>
                <a:latin typeface="+mn-lt"/>
                <a:cs typeface="Arial" panose="020B0604020202020204" pitchFamily="34" charset="0"/>
              </a:rPr>
              <a:t>R 39</a:t>
            </a:r>
            <a:br>
              <a:rPr lang="en-US" sz="667" b="1">
                <a:solidFill>
                  <a:schemeClr val="tx2"/>
                </a:solidFill>
                <a:latin typeface="+mn-lt"/>
                <a:cs typeface="Arial" panose="020B0604020202020204" pitchFamily="34" charset="0"/>
              </a:rPr>
            </a:br>
            <a:r>
              <a:rPr lang="en-US" sz="667" b="1">
                <a:solidFill>
                  <a:schemeClr val="tx2"/>
                </a:solidFill>
                <a:latin typeface="+mn-lt"/>
                <a:cs typeface="Arial" panose="020B0604020202020204" pitchFamily="34" charset="0"/>
              </a:rPr>
              <a:t>G 49</a:t>
            </a:r>
            <a:br>
              <a:rPr lang="en-US" sz="667" b="1">
                <a:solidFill>
                  <a:schemeClr val="tx2"/>
                </a:solidFill>
                <a:latin typeface="+mn-lt"/>
                <a:cs typeface="Arial" panose="020B0604020202020204" pitchFamily="34" charset="0"/>
              </a:rPr>
            </a:br>
            <a:r>
              <a:rPr lang="en-US" sz="667" b="1">
                <a:solidFill>
                  <a:schemeClr val="tx2"/>
                </a:solidFill>
                <a:latin typeface="+mn-lt"/>
                <a:cs typeface="Arial" panose="020B0604020202020204" pitchFamily="34" charset="0"/>
              </a:rPr>
              <a:t>B 66</a:t>
            </a:r>
          </a:p>
        </p:txBody>
      </p:sp>
      <p:sp>
        <p:nvSpPr>
          <p:cNvPr id="33" name="AutoShape 64"/>
          <p:cNvSpPr>
            <a:spLocks noChangeArrowheads="1"/>
          </p:cNvSpPr>
          <p:nvPr userDrawn="1"/>
        </p:nvSpPr>
        <p:spPr bwMode="auto">
          <a:xfrm>
            <a:off x="4420834" y="6954543"/>
            <a:ext cx="383116" cy="179916"/>
          </a:xfrm>
          <a:prstGeom prst="roundRect">
            <a:avLst>
              <a:gd name="adj" fmla="val 16667"/>
            </a:avLst>
          </a:prstGeom>
          <a:solidFill>
            <a:srgbClr val="98A2AE"/>
          </a:solidFill>
          <a:ln w="9525">
            <a:noFill/>
            <a:round/>
            <a:headEnd/>
            <a:tailEnd/>
          </a:ln>
        </p:spPr>
        <p:txBody>
          <a:bodyPr lIns="24000" tIns="336000" rIns="24000" bIns="0"/>
          <a:lstStyle/>
          <a:p>
            <a:pPr defTabSz="804313" eaLnBrk="0" hangingPunct="0">
              <a:spcBef>
                <a:spcPct val="15000"/>
              </a:spcBef>
              <a:spcAft>
                <a:spcPct val="15000"/>
              </a:spcAft>
              <a:buClr>
                <a:schemeClr val="accent1"/>
              </a:buClr>
              <a:defRPr/>
            </a:pPr>
            <a:r>
              <a:rPr lang="en-GB" sz="667" b="1">
                <a:solidFill>
                  <a:schemeClr val="tx2"/>
                </a:solidFill>
                <a:latin typeface="+mn-lt"/>
                <a:cs typeface="Arial" panose="020B0604020202020204" pitchFamily="34" charset="0"/>
              </a:rPr>
              <a:t>R</a:t>
            </a:r>
            <a:r>
              <a:rPr lang="en-GB" sz="667" b="1" baseline="0">
                <a:solidFill>
                  <a:schemeClr val="tx2"/>
                </a:solidFill>
                <a:latin typeface="+mn-lt"/>
                <a:cs typeface="Arial" panose="020B0604020202020204" pitchFamily="34" charset="0"/>
              </a:rPr>
              <a:t> 152</a:t>
            </a:r>
            <a:br>
              <a:rPr lang="en-GB" sz="667" b="1">
                <a:solidFill>
                  <a:schemeClr val="tx2"/>
                </a:solidFill>
                <a:latin typeface="+mn-lt"/>
                <a:cs typeface="Arial" panose="020B0604020202020204" pitchFamily="34" charset="0"/>
              </a:rPr>
            </a:br>
            <a:r>
              <a:rPr lang="en-GB" sz="667" b="1">
                <a:solidFill>
                  <a:schemeClr val="tx2"/>
                </a:solidFill>
                <a:latin typeface="+mn-lt"/>
                <a:cs typeface="Arial" panose="020B0604020202020204" pitchFamily="34" charset="0"/>
              </a:rPr>
              <a:t>G 162</a:t>
            </a:r>
            <a:br>
              <a:rPr lang="en-GB" sz="667" b="1">
                <a:solidFill>
                  <a:schemeClr val="tx2"/>
                </a:solidFill>
                <a:latin typeface="+mn-lt"/>
                <a:cs typeface="Arial" panose="020B0604020202020204" pitchFamily="34" charset="0"/>
              </a:rPr>
            </a:br>
            <a:r>
              <a:rPr lang="en-GB" sz="667" b="1">
                <a:solidFill>
                  <a:schemeClr val="tx2"/>
                </a:solidFill>
                <a:latin typeface="+mn-lt"/>
                <a:cs typeface="Arial" panose="020B0604020202020204" pitchFamily="34" charset="0"/>
              </a:rPr>
              <a:t>B 174</a:t>
            </a:r>
          </a:p>
        </p:txBody>
      </p:sp>
      <p:sp>
        <p:nvSpPr>
          <p:cNvPr id="34" name="AutoShape 65"/>
          <p:cNvSpPr>
            <a:spLocks noChangeArrowheads="1"/>
          </p:cNvSpPr>
          <p:nvPr userDrawn="1"/>
        </p:nvSpPr>
        <p:spPr bwMode="auto">
          <a:xfrm>
            <a:off x="3940350" y="6954543"/>
            <a:ext cx="383117" cy="179916"/>
          </a:xfrm>
          <a:prstGeom prst="roundRect">
            <a:avLst>
              <a:gd name="adj" fmla="val 16667"/>
            </a:avLst>
          </a:prstGeom>
          <a:solidFill>
            <a:srgbClr val="4D5766"/>
          </a:solidFill>
          <a:ln w="9525">
            <a:noFill/>
            <a:round/>
            <a:headEnd/>
            <a:tailEnd/>
          </a:ln>
        </p:spPr>
        <p:txBody>
          <a:bodyPr lIns="24000" tIns="336000" rIns="24000" bIns="0"/>
          <a:lstStyle/>
          <a:p>
            <a:pPr defTabSz="804313" eaLnBrk="0" hangingPunct="0">
              <a:spcBef>
                <a:spcPct val="15000"/>
              </a:spcBef>
              <a:spcAft>
                <a:spcPct val="15000"/>
              </a:spcAft>
              <a:buClr>
                <a:schemeClr val="accent1"/>
              </a:buClr>
              <a:defRPr/>
            </a:pPr>
            <a:r>
              <a:rPr lang="en-GB" sz="667" b="1">
                <a:solidFill>
                  <a:schemeClr val="tx2"/>
                </a:solidFill>
                <a:latin typeface="+mn-lt"/>
                <a:cs typeface="Arial" panose="020B0604020202020204" pitchFamily="34" charset="0"/>
              </a:rPr>
              <a:t>R 77</a:t>
            </a:r>
            <a:br>
              <a:rPr lang="en-GB" sz="667" b="1">
                <a:solidFill>
                  <a:schemeClr val="tx2"/>
                </a:solidFill>
                <a:latin typeface="+mn-lt"/>
                <a:cs typeface="Arial" panose="020B0604020202020204" pitchFamily="34" charset="0"/>
              </a:rPr>
            </a:br>
            <a:r>
              <a:rPr lang="en-GB" sz="667" b="1">
                <a:solidFill>
                  <a:schemeClr val="tx2"/>
                </a:solidFill>
                <a:latin typeface="+mn-lt"/>
                <a:cs typeface="Arial" panose="020B0604020202020204" pitchFamily="34" charset="0"/>
              </a:rPr>
              <a:t>G 87</a:t>
            </a:r>
            <a:br>
              <a:rPr lang="en-GB" sz="667" b="1">
                <a:solidFill>
                  <a:schemeClr val="tx2"/>
                </a:solidFill>
                <a:latin typeface="+mn-lt"/>
                <a:cs typeface="Arial" panose="020B0604020202020204" pitchFamily="34" charset="0"/>
              </a:rPr>
            </a:br>
            <a:r>
              <a:rPr lang="en-GB" sz="667" b="1">
                <a:solidFill>
                  <a:schemeClr val="tx2"/>
                </a:solidFill>
                <a:latin typeface="+mn-lt"/>
                <a:cs typeface="Arial" panose="020B0604020202020204" pitchFamily="34" charset="0"/>
              </a:rPr>
              <a:t>B 102</a:t>
            </a:r>
          </a:p>
        </p:txBody>
      </p:sp>
      <p:sp>
        <p:nvSpPr>
          <p:cNvPr id="35" name="Rectangle 68"/>
          <p:cNvSpPr>
            <a:spLocks noChangeArrowheads="1"/>
          </p:cNvSpPr>
          <p:nvPr userDrawn="1"/>
        </p:nvSpPr>
        <p:spPr bwMode="auto">
          <a:xfrm>
            <a:off x="863601" y="6944785"/>
            <a:ext cx="1056217" cy="179916"/>
          </a:xfrm>
          <a:prstGeom prst="rect">
            <a:avLst/>
          </a:prstGeom>
          <a:noFill/>
          <a:ln>
            <a:noFill/>
          </a:ln>
        </p:spPr>
        <p:txBody>
          <a:bodyPr wrap="none" lIns="24000" tIns="0" rIns="48000" bIns="0" anchor="ctr"/>
          <a:lstStyle/>
          <a:p>
            <a:pPr algn="r" defTabSz="804313" eaLnBrk="0" hangingPunct="0">
              <a:spcBef>
                <a:spcPct val="15000"/>
              </a:spcBef>
              <a:spcAft>
                <a:spcPct val="15000"/>
              </a:spcAft>
              <a:buClr>
                <a:schemeClr val="accent1"/>
              </a:buClr>
              <a:defRPr/>
            </a:pPr>
            <a:r>
              <a:rPr lang="en-GB" sz="667" b="1">
                <a:solidFill>
                  <a:schemeClr val="tx2"/>
                </a:solidFill>
                <a:latin typeface="+mn-lt"/>
                <a:cs typeface="Arial" panose="020B0604020202020204" pitchFamily="34" charset="0"/>
              </a:rPr>
              <a:t>Core and background colors:</a:t>
            </a:r>
          </a:p>
        </p:txBody>
      </p:sp>
      <p:sp>
        <p:nvSpPr>
          <p:cNvPr id="36" name="Rectangle 68"/>
          <p:cNvSpPr>
            <a:spLocks noChangeArrowheads="1"/>
          </p:cNvSpPr>
          <p:nvPr userDrawn="1"/>
        </p:nvSpPr>
        <p:spPr bwMode="auto">
          <a:xfrm>
            <a:off x="863601" y="6944785"/>
            <a:ext cx="1056217" cy="179916"/>
          </a:xfrm>
          <a:prstGeom prst="rect">
            <a:avLst/>
          </a:prstGeom>
          <a:noFill/>
          <a:ln>
            <a:noFill/>
          </a:ln>
        </p:spPr>
        <p:txBody>
          <a:bodyPr wrap="none" lIns="24000" tIns="0" rIns="48000" bIns="0" anchor="ctr"/>
          <a:lstStyle/>
          <a:p>
            <a:pPr algn="r" defTabSz="804313" eaLnBrk="0" hangingPunct="0">
              <a:spcBef>
                <a:spcPct val="15000"/>
              </a:spcBef>
              <a:spcAft>
                <a:spcPct val="15000"/>
              </a:spcAft>
              <a:buClr>
                <a:schemeClr val="accent1"/>
              </a:buClr>
              <a:defRPr/>
            </a:pPr>
            <a:endParaRPr lang="en-GB" sz="667" b="1">
              <a:solidFill>
                <a:schemeClr val="tx2"/>
              </a:solidFill>
              <a:latin typeface="+mn-lt"/>
              <a:cs typeface="Arial" panose="020B0604020202020204" pitchFamily="34" charset="0"/>
            </a:endParaRPr>
          </a:p>
        </p:txBody>
      </p:sp>
      <p:sp>
        <p:nvSpPr>
          <p:cNvPr id="37" name="AutoShape 64"/>
          <p:cNvSpPr>
            <a:spLocks noChangeArrowheads="1"/>
          </p:cNvSpPr>
          <p:nvPr userDrawn="1"/>
        </p:nvSpPr>
        <p:spPr bwMode="auto">
          <a:xfrm>
            <a:off x="1990097" y="6944783"/>
            <a:ext cx="383116" cy="179916"/>
          </a:xfrm>
          <a:prstGeom prst="roundRect">
            <a:avLst>
              <a:gd name="adj" fmla="val 16667"/>
            </a:avLst>
          </a:prstGeom>
          <a:solidFill>
            <a:srgbClr val="124191"/>
          </a:solidFill>
          <a:ln w="9525">
            <a:noFill/>
            <a:round/>
            <a:headEnd/>
            <a:tailEnd/>
          </a:ln>
        </p:spPr>
        <p:txBody>
          <a:bodyPr lIns="24000" tIns="336000" rIns="24000" bIns="0"/>
          <a:lstStyle/>
          <a:p>
            <a:pPr defTabSz="804313" eaLnBrk="0" hangingPunct="0">
              <a:spcBef>
                <a:spcPct val="15000"/>
              </a:spcBef>
              <a:spcAft>
                <a:spcPct val="15000"/>
              </a:spcAft>
              <a:buClr>
                <a:schemeClr val="accent1"/>
              </a:buClr>
              <a:defRPr/>
            </a:pPr>
            <a:r>
              <a:rPr lang="en-GB" sz="667" b="1">
                <a:solidFill>
                  <a:schemeClr val="tx2"/>
                </a:solidFill>
                <a:latin typeface="+mn-lt"/>
                <a:cs typeface="Arial" panose="020B0604020202020204" pitchFamily="34" charset="0"/>
              </a:rPr>
              <a:t>R 18</a:t>
            </a:r>
            <a:br>
              <a:rPr lang="en-GB" sz="667" b="1">
                <a:solidFill>
                  <a:schemeClr val="tx2"/>
                </a:solidFill>
                <a:latin typeface="+mn-lt"/>
                <a:cs typeface="Arial" panose="020B0604020202020204" pitchFamily="34" charset="0"/>
              </a:rPr>
            </a:br>
            <a:r>
              <a:rPr lang="en-GB" sz="667" b="1">
                <a:solidFill>
                  <a:schemeClr val="tx2"/>
                </a:solidFill>
                <a:latin typeface="+mn-lt"/>
                <a:cs typeface="Arial" panose="020B0604020202020204" pitchFamily="34" charset="0"/>
              </a:rPr>
              <a:t>G 65</a:t>
            </a:r>
            <a:br>
              <a:rPr lang="en-GB" sz="667" b="1">
                <a:solidFill>
                  <a:schemeClr val="tx2"/>
                </a:solidFill>
                <a:latin typeface="+mn-lt"/>
                <a:cs typeface="Arial" panose="020B0604020202020204" pitchFamily="34" charset="0"/>
              </a:rPr>
            </a:br>
            <a:r>
              <a:rPr lang="en-GB" sz="667" b="1">
                <a:solidFill>
                  <a:schemeClr val="tx2"/>
                </a:solidFill>
                <a:latin typeface="+mn-lt"/>
                <a:cs typeface="Arial" panose="020B0604020202020204" pitchFamily="34" charset="0"/>
              </a:rPr>
              <a:t>B 145</a:t>
            </a:r>
          </a:p>
        </p:txBody>
      </p:sp>
      <p:sp>
        <p:nvSpPr>
          <p:cNvPr id="38" name="AutoShape 64"/>
          <p:cNvSpPr>
            <a:spLocks noChangeArrowheads="1"/>
          </p:cNvSpPr>
          <p:nvPr userDrawn="1"/>
        </p:nvSpPr>
        <p:spPr bwMode="auto">
          <a:xfrm>
            <a:off x="4905818" y="6950989"/>
            <a:ext cx="383116" cy="179916"/>
          </a:xfrm>
          <a:prstGeom prst="roundRect">
            <a:avLst>
              <a:gd name="adj" fmla="val 16667"/>
            </a:avLst>
          </a:prstGeom>
          <a:solidFill>
            <a:srgbClr val="BEC8D2"/>
          </a:solidFill>
          <a:ln w="9525">
            <a:noFill/>
            <a:round/>
            <a:headEnd/>
            <a:tailEnd/>
          </a:ln>
        </p:spPr>
        <p:txBody>
          <a:bodyPr lIns="24000" tIns="336000" rIns="24000" bIns="0"/>
          <a:lstStyle/>
          <a:p>
            <a:pPr defTabSz="804313" eaLnBrk="0" hangingPunct="0">
              <a:spcBef>
                <a:spcPct val="15000"/>
              </a:spcBef>
              <a:spcAft>
                <a:spcPct val="15000"/>
              </a:spcAft>
              <a:buClr>
                <a:schemeClr val="accent1"/>
              </a:buClr>
              <a:defRPr/>
            </a:pPr>
            <a:r>
              <a:rPr lang="en-GB" sz="667" b="1">
                <a:solidFill>
                  <a:schemeClr val="tx2"/>
                </a:solidFill>
                <a:latin typeface="+mn-lt"/>
                <a:cs typeface="Arial" panose="020B0604020202020204" pitchFamily="34" charset="0"/>
              </a:rPr>
              <a:t>R 190</a:t>
            </a:r>
            <a:br>
              <a:rPr lang="en-GB" sz="667" b="1">
                <a:solidFill>
                  <a:schemeClr val="tx2"/>
                </a:solidFill>
                <a:latin typeface="+mn-lt"/>
                <a:cs typeface="Arial" panose="020B0604020202020204" pitchFamily="34" charset="0"/>
              </a:rPr>
            </a:br>
            <a:r>
              <a:rPr lang="en-GB" sz="667" b="1">
                <a:solidFill>
                  <a:schemeClr val="tx2"/>
                </a:solidFill>
                <a:latin typeface="+mn-lt"/>
                <a:cs typeface="Arial" panose="020B0604020202020204" pitchFamily="34" charset="0"/>
              </a:rPr>
              <a:t>G 200</a:t>
            </a:r>
            <a:br>
              <a:rPr lang="en-GB" sz="667" b="1">
                <a:solidFill>
                  <a:schemeClr val="tx2"/>
                </a:solidFill>
                <a:latin typeface="+mn-lt"/>
                <a:cs typeface="Arial" panose="020B0604020202020204" pitchFamily="34" charset="0"/>
              </a:rPr>
            </a:br>
            <a:r>
              <a:rPr lang="en-GB" sz="667" b="1">
                <a:solidFill>
                  <a:schemeClr val="tx2"/>
                </a:solidFill>
                <a:latin typeface="+mn-lt"/>
                <a:cs typeface="Arial" panose="020B0604020202020204" pitchFamily="34" charset="0"/>
              </a:rPr>
              <a:t>B 210</a:t>
            </a:r>
          </a:p>
        </p:txBody>
      </p:sp>
      <p:sp>
        <p:nvSpPr>
          <p:cNvPr id="39" name="AutoShape 64"/>
          <p:cNvSpPr>
            <a:spLocks noChangeArrowheads="1"/>
          </p:cNvSpPr>
          <p:nvPr userDrawn="1"/>
        </p:nvSpPr>
        <p:spPr bwMode="auto">
          <a:xfrm>
            <a:off x="5385997" y="6944782"/>
            <a:ext cx="383116" cy="179916"/>
          </a:xfrm>
          <a:prstGeom prst="roundRect">
            <a:avLst>
              <a:gd name="adj" fmla="val 16667"/>
            </a:avLst>
          </a:prstGeom>
          <a:solidFill>
            <a:srgbClr val="EDF2F5"/>
          </a:solidFill>
          <a:ln w="9525">
            <a:noFill/>
            <a:round/>
            <a:headEnd/>
            <a:tailEnd/>
          </a:ln>
        </p:spPr>
        <p:txBody>
          <a:bodyPr lIns="24000" tIns="336000" rIns="24000" bIns="0"/>
          <a:lstStyle/>
          <a:p>
            <a:pPr defTabSz="804313" eaLnBrk="0" hangingPunct="0">
              <a:spcBef>
                <a:spcPct val="15000"/>
              </a:spcBef>
              <a:spcAft>
                <a:spcPct val="15000"/>
              </a:spcAft>
              <a:buClr>
                <a:schemeClr val="accent1"/>
              </a:buClr>
              <a:defRPr/>
            </a:pPr>
            <a:r>
              <a:rPr lang="en-GB" sz="667" b="1">
                <a:solidFill>
                  <a:schemeClr val="tx2"/>
                </a:solidFill>
                <a:latin typeface="+mn-lt"/>
                <a:cs typeface="Arial" panose="020B0604020202020204" pitchFamily="34" charset="0"/>
              </a:rPr>
              <a:t>R 237</a:t>
            </a:r>
            <a:br>
              <a:rPr lang="en-GB" sz="667" b="1">
                <a:solidFill>
                  <a:schemeClr val="tx2"/>
                </a:solidFill>
                <a:latin typeface="+mn-lt"/>
                <a:cs typeface="Arial" panose="020B0604020202020204" pitchFamily="34" charset="0"/>
              </a:rPr>
            </a:br>
            <a:r>
              <a:rPr lang="en-GB" sz="667" b="1">
                <a:solidFill>
                  <a:schemeClr val="tx2"/>
                </a:solidFill>
                <a:latin typeface="+mn-lt"/>
                <a:cs typeface="Arial" panose="020B0604020202020204" pitchFamily="34" charset="0"/>
              </a:rPr>
              <a:t>G 242</a:t>
            </a:r>
            <a:br>
              <a:rPr lang="en-GB" sz="667" b="1">
                <a:solidFill>
                  <a:schemeClr val="tx2"/>
                </a:solidFill>
                <a:latin typeface="+mn-lt"/>
                <a:cs typeface="Arial" panose="020B0604020202020204" pitchFamily="34" charset="0"/>
              </a:rPr>
            </a:br>
            <a:r>
              <a:rPr lang="en-GB" sz="667" b="1">
                <a:solidFill>
                  <a:schemeClr val="tx2"/>
                </a:solidFill>
                <a:latin typeface="+mn-lt"/>
                <a:cs typeface="Arial" panose="020B0604020202020204" pitchFamily="34" charset="0"/>
              </a:rPr>
              <a:t>B 245</a:t>
            </a:r>
          </a:p>
        </p:txBody>
      </p:sp>
      <p:sp>
        <p:nvSpPr>
          <p:cNvPr id="41" name="AutoShape 64"/>
          <p:cNvSpPr>
            <a:spLocks noChangeArrowheads="1"/>
          </p:cNvSpPr>
          <p:nvPr userDrawn="1"/>
        </p:nvSpPr>
        <p:spPr bwMode="auto">
          <a:xfrm>
            <a:off x="5878369" y="6944782"/>
            <a:ext cx="383116" cy="179916"/>
          </a:xfrm>
          <a:prstGeom prst="roundRect">
            <a:avLst>
              <a:gd name="adj" fmla="val 16667"/>
            </a:avLst>
          </a:prstGeom>
          <a:solidFill>
            <a:schemeClr val="accent3"/>
          </a:solidFill>
          <a:ln w="9525">
            <a:noFill/>
            <a:round/>
            <a:headEnd/>
            <a:tailEnd/>
          </a:ln>
        </p:spPr>
        <p:txBody>
          <a:bodyPr lIns="24000" tIns="336000" rIns="24000" bIns="0"/>
          <a:lstStyle/>
          <a:p>
            <a:pPr defTabSz="804313" eaLnBrk="0" hangingPunct="0">
              <a:spcBef>
                <a:spcPct val="15000"/>
              </a:spcBef>
              <a:spcAft>
                <a:spcPct val="15000"/>
              </a:spcAft>
              <a:buClr>
                <a:schemeClr val="accent1"/>
              </a:buClr>
              <a:defRPr/>
            </a:pPr>
            <a:r>
              <a:rPr lang="en-GB" sz="667" b="1">
                <a:solidFill>
                  <a:schemeClr val="tx2"/>
                </a:solidFill>
                <a:latin typeface="+mn-lt"/>
                <a:cs typeface="Arial" panose="020B0604020202020204" pitchFamily="34" charset="0"/>
              </a:rPr>
              <a:t>R </a:t>
            </a:r>
            <a:r>
              <a:rPr lang="pl-PL" sz="667" b="1">
                <a:solidFill>
                  <a:schemeClr val="tx2"/>
                </a:solidFill>
                <a:latin typeface="+mn-lt"/>
                <a:cs typeface="Arial" panose="020B0604020202020204" pitchFamily="34" charset="0"/>
              </a:rPr>
              <a:t>0</a:t>
            </a:r>
            <a:br>
              <a:rPr lang="en-GB" sz="667" b="1">
                <a:solidFill>
                  <a:schemeClr val="tx2"/>
                </a:solidFill>
                <a:latin typeface="+mn-lt"/>
                <a:cs typeface="Arial" panose="020B0604020202020204" pitchFamily="34" charset="0"/>
              </a:rPr>
            </a:br>
            <a:r>
              <a:rPr lang="en-GB" sz="667" b="1">
                <a:solidFill>
                  <a:schemeClr val="tx2"/>
                </a:solidFill>
                <a:latin typeface="+mn-lt"/>
                <a:cs typeface="Arial" panose="020B0604020202020204" pitchFamily="34" charset="0"/>
              </a:rPr>
              <a:t>G </a:t>
            </a:r>
            <a:r>
              <a:rPr lang="pl-PL" sz="667" b="1">
                <a:solidFill>
                  <a:schemeClr val="tx2"/>
                </a:solidFill>
                <a:latin typeface="+mn-lt"/>
                <a:cs typeface="Arial" panose="020B0604020202020204" pitchFamily="34" charset="0"/>
              </a:rPr>
              <a:t>201</a:t>
            </a:r>
            <a:br>
              <a:rPr lang="en-GB" sz="667" b="1">
                <a:solidFill>
                  <a:schemeClr val="tx2"/>
                </a:solidFill>
                <a:latin typeface="+mn-lt"/>
                <a:cs typeface="Arial" panose="020B0604020202020204" pitchFamily="34" charset="0"/>
              </a:rPr>
            </a:br>
            <a:r>
              <a:rPr lang="en-GB" sz="667" b="1">
                <a:solidFill>
                  <a:schemeClr val="tx2"/>
                </a:solidFill>
                <a:latin typeface="+mn-lt"/>
                <a:cs typeface="Arial" panose="020B0604020202020204" pitchFamily="34" charset="0"/>
              </a:rPr>
              <a:t>B 2</a:t>
            </a:r>
            <a:r>
              <a:rPr lang="pl-PL" sz="667" b="1">
                <a:solidFill>
                  <a:schemeClr val="tx2"/>
                </a:solidFill>
                <a:latin typeface="+mn-lt"/>
                <a:cs typeface="Arial" panose="020B0604020202020204" pitchFamily="34" charset="0"/>
              </a:rPr>
              <a:t>55</a:t>
            </a:r>
            <a:endParaRPr lang="en-GB" sz="667" b="1">
              <a:solidFill>
                <a:schemeClr val="tx2"/>
              </a:solidFill>
              <a:latin typeface="+mn-lt"/>
              <a:cs typeface="Arial" panose="020B0604020202020204" pitchFamily="34" charset="0"/>
            </a:endParaRPr>
          </a:p>
        </p:txBody>
      </p:sp>
      <p:sp>
        <p:nvSpPr>
          <p:cNvPr id="42" name="AutoShape 64"/>
          <p:cNvSpPr>
            <a:spLocks noChangeArrowheads="1"/>
          </p:cNvSpPr>
          <p:nvPr userDrawn="1"/>
        </p:nvSpPr>
        <p:spPr bwMode="auto">
          <a:xfrm>
            <a:off x="6358853" y="6944781"/>
            <a:ext cx="383116" cy="179916"/>
          </a:xfrm>
          <a:prstGeom prst="roundRect">
            <a:avLst>
              <a:gd name="adj" fmla="val 16667"/>
            </a:avLst>
          </a:prstGeom>
          <a:solidFill>
            <a:schemeClr val="accent4"/>
          </a:solidFill>
          <a:ln w="9525">
            <a:noFill/>
            <a:round/>
            <a:headEnd/>
            <a:tailEnd/>
          </a:ln>
        </p:spPr>
        <p:txBody>
          <a:bodyPr lIns="24000" tIns="336000" rIns="24000" bIns="0"/>
          <a:lstStyle/>
          <a:p>
            <a:pPr defTabSz="804313" eaLnBrk="0" hangingPunct="0">
              <a:spcBef>
                <a:spcPct val="15000"/>
              </a:spcBef>
              <a:spcAft>
                <a:spcPct val="15000"/>
              </a:spcAft>
              <a:buClr>
                <a:schemeClr val="accent1"/>
              </a:buClr>
              <a:defRPr/>
            </a:pPr>
            <a:r>
              <a:rPr lang="en-GB" sz="667" b="1">
                <a:solidFill>
                  <a:schemeClr val="tx2"/>
                </a:solidFill>
                <a:latin typeface="+mn-lt"/>
                <a:cs typeface="Arial" panose="020B0604020202020204" pitchFamily="34" charset="0"/>
              </a:rPr>
              <a:t>R </a:t>
            </a:r>
            <a:r>
              <a:rPr lang="pl-PL" sz="667" b="1">
                <a:solidFill>
                  <a:schemeClr val="tx2"/>
                </a:solidFill>
                <a:latin typeface="+mn-lt"/>
                <a:cs typeface="Arial" panose="020B0604020202020204" pitchFamily="34" charset="0"/>
              </a:rPr>
              <a:t>255</a:t>
            </a:r>
            <a:br>
              <a:rPr lang="en-GB" sz="667" b="1">
                <a:solidFill>
                  <a:schemeClr val="tx2"/>
                </a:solidFill>
                <a:latin typeface="+mn-lt"/>
                <a:cs typeface="Arial" panose="020B0604020202020204" pitchFamily="34" charset="0"/>
              </a:rPr>
            </a:br>
            <a:r>
              <a:rPr lang="en-GB" sz="667" b="1">
                <a:solidFill>
                  <a:schemeClr val="tx2"/>
                </a:solidFill>
                <a:latin typeface="+mn-lt"/>
                <a:cs typeface="Arial" panose="020B0604020202020204" pitchFamily="34" charset="0"/>
              </a:rPr>
              <a:t>G </a:t>
            </a:r>
            <a:r>
              <a:rPr lang="pl-PL" sz="667" b="1">
                <a:solidFill>
                  <a:schemeClr val="tx2"/>
                </a:solidFill>
                <a:latin typeface="+mn-lt"/>
                <a:cs typeface="Arial" panose="020B0604020202020204" pitchFamily="34" charset="0"/>
              </a:rPr>
              <a:t>49</a:t>
            </a:r>
            <a:br>
              <a:rPr lang="en-GB" sz="667" b="1">
                <a:solidFill>
                  <a:schemeClr val="tx2"/>
                </a:solidFill>
                <a:latin typeface="+mn-lt"/>
                <a:cs typeface="Arial" panose="020B0604020202020204" pitchFamily="34" charset="0"/>
              </a:rPr>
            </a:br>
            <a:r>
              <a:rPr lang="en-GB" sz="667" b="1">
                <a:solidFill>
                  <a:schemeClr val="tx2"/>
                </a:solidFill>
                <a:latin typeface="+mn-lt"/>
                <a:cs typeface="Arial" panose="020B0604020202020204" pitchFamily="34" charset="0"/>
              </a:rPr>
              <a:t>B </a:t>
            </a:r>
            <a:r>
              <a:rPr lang="pl-PL" sz="667" b="1">
                <a:solidFill>
                  <a:schemeClr val="tx2"/>
                </a:solidFill>
                <a:latin typeface="+mn-lt"/>
                <a:cs typeface="Arial" panose="020B0604020202020204" pitchFamily="34" charset="0"/>
              </a:rPr>
              <a:t>84</a:t>
            </a:r>
            <a:endParaRPr lang="en-GB" sz="667" b="1">
              <a:solidFill>
                <a:schemeClr val="tx2"/>
              </a:solidFill>
              <a:latin typeface="+mn-lt"/>
              <a:cs typeface="Arial" panose="020B0604020202020204" pitchFamily="34" charset="0"/>
            </a:endParaRPr>
          </a:p>
        </p:txBody>
      </p:sp>
      <p:sp>
        <p:nvSpPr>
          <p:cNvPr id="43" name="AutoShape 64"/>
          <p:cNvSpPr>
            <a:spLocks noChangeArrowheads="1"/>
          </p:cNvSpPr>
          <p:nvPr userDrawn="1"/>
        </p:nvSpPr>
        <p:spPr bwMode="auto">
          <a:xfrm>
            <a:off x="6851225" y="6944781"/>
            <a:ext cx="383116" cy="179916"/>
          </a:xfrm>
          <a:prstGeom prst="roundRect">
            <a:avLst>
              <a:gd name="adj" fmla="val 16667"/>
            </a:avLst>
          </a:prstGeom>
          <a:solidFill>
            <a:schemeClr val="accent5"/>
          </a:solidFill>
          <a:ln w="9525">
            <a:noFill/>
            <a:round/>
            <a:headEnd/>
            <a:tailEnd/>
          </a:ln>
        </p:spPr>
        <p:txBody>
          <a:bodyPr lIns="24000" tIns="336000" rIns="24000" bIns="0"/>
          <a:lstStyle/>
          <a:p>
            <a:pPr defTabSz="804313" eaLnBrk="0" hangingPunct="0">
              <a:spcBef>
                <a:spcPct val="15000"/>
              </a:spcBef>
              <a:spcAft>
                <a:spcPct val="15000"/>
              </a:spcAft>
              <a:buClr>
                <a:schemeClr val="accent1"/>
              </a:buClr>
              <a:defRPr/>
            </a:pPr>
            <a:r>
              <a:rPr lang="en-GB" sz="667" b="1">
                <a:solidFill>
                  <a:schemeClr val="tx2"/>
                </a:solidFill>
                <a:latin typeface="+mn-lt"/>
                <a:cs typeface="Arial" panose="020B0604020202020204" pitchFamily="34" charset="0"/>
              </a:rPr>
              <a:t>R 2</a:t>
            </a:r>
            <a:r>
              <a:rPr lang="pl-PL" sz="667" b="1">
                <a:solidFill>
                  <a:schemeClr val="tx2"/>
                </a:solidFill>
                <a:latin typeface="+mn-lt"/>
                <a:cs typeface="Arial" panose="020B0604020202020204" pitchFamily="34" charset="0"/>
              </a:rPr>
              <a:t>55</a:t>
            </a:r>
            <a:br>
              <a:rPr lang="en-GB" sz="667" b="1">
                <a:solidFill>
                  <a:schemeClr val="tx2"/>
                </a:solidFill>
                <a:latin typeface="+mn-lt"/>
                <a:cs typeface="Arial" panose="020B0604020202020204" pitchFamily="34" charset="0"/>
              </a:rPr>
            </a:br>
            <a:r>
              <a:rPr lang="en-GB" sz="667" b="1">
                <a:solidFill>
                  <a:schemeClr val="tx2"/>
                </a:solidFill>
                <a:latin typeface="+mn-lt"/>
                <a:cs typeface="Arial" panose="020B0604020202020204" pitchFamily="34" charset="0"/>
              </a:rPr>
              <a:t>G 2</a:t>
            </a:r>
            <a:r>
              <a:rPr lang="pl-PL" sz="667" b="1">
                <a:solidFill>
                  <a:schemeClr val="tx2"/>
                </a:solidFill>
                <a:latin typeface="+mn-lt"/>
                <a:cs typeface="Arial" panose="020B0604020202020204" pitchFamily="34" charset="0"/>
              </a:rPr>
              <a:t>51</a:t>
            </a:r>
            <a:br>
              <a:rPr lang="en-GB" sz="667" b="1">
                <a:solidFill>
                  <a:schemeClr val="tx2"/>
                </a:solidFill>
                <a:latin typeface="+mn-lt"/>
                <a:cs typeface="Arial" panose="020B0604020202020204" pitchFamily="34" charset="0"/>
              </a:rPr>
            </a:br>
            <a:r>
              <a:rPr lang="en-GB" sz="667" b="1">
                <a:solidFill>
                  <a:schemeClr val="tx2"/>
                </a:solidFill>
                <a:latin typeface="+mn-lt"/>
                <a:cs typeface="Arial" panose="020B0604020202020204" pitchFamily="34" charset="0"/>
              </a:rPr>
              <a:t>B </a:t>
            </a:r>
            <a:r>
              <a:rPr lang="pl-PL" sz="667" b="1">
                <a:solidFill>
                  <a:schemeClr val="tx2"/>
                </a:solidFill>
                <a:latin typeface="+mn-lt"/>
                <a:cs typeface="Arial" panose="020B0604020202020204" pitchFamily="34" charset="0"/>
              </a:rPr>
              <a:t>0</a:t>
            </a:r>
            <a:endParaRPr lang="en-GB" sz="667" b="1">
              <a:solidFill>
                <a:schemeClr val="tx2"/>
              </a:solidFill>
              <a:latin typeface="+mn-lt"/>
              <a:cs typeface="Arial" panose="020B0604020202020204" pitchFamily="34" charset="0"/>
            </a:endParaRPr>
          </a:p>
        </p:txBody>
      </p:sp>
      <p:sp>
        <p:nvSpPr>
          <p:cNvPr id="44" name="AutoShape 64"/>
          <p:cNvSpPr>
            <a:spLocks noChangeArrowheads="1"/>
          </p:cNvSpPr>
          <p:nvPr userDrawn="1"/>
        </p:nvSpPr>
        <p:spPr bwMode="auto">
          <a:xfrm>
            <a:off x="7331403" y="6944779"/>
            <a:ext cx="383116" cy="179916"/>
          </a:xfrm>
          <a:prstGeom prst="roundRect">
            <a:avLst>
              <a:gd name="adj" fmla="val 16667"/>
            </a:avLst>
          </a:prstGeom>
          <a:solidFill>
            <a:schemeClr val="accent6"/>
          </a:solidFill>
          <a:ln w="9525">
            <a:noFill/>
            <a:round/>
            <a:headEnd/>
            <a:tailEnd/>
          </a:ln>
        </p:spPr>
        <p:txBody>
          <a:bodyPr lIns="24000" tIns="336000" rIns="24000" bIns="0"/>
          <a:lstStyle/>
          <a:p>
            <a:pPr defTabSz="804313" eaLnBrk="0" hangingPunct="0">
              <a:spcBef>
                <a:spcPct val="15000"/>
              </a:spcBef>
              <a:spcAft>
                <a:spcPct val="15000"/>
              </a:spcAft>
              <a:buClr>
                <a:schemeClr val="accent1"/>
              </a:buClr>
              <a:defRPr/>
            </a:pPr>
            <a:r>
              <a:rPr lang="en-GB" sz="667" b="1">
                <a:solidFill>
                  <a:schemeClr val="tx2"/>
                </a:solidFill>
                <a:latin typeface="+mn-lt"/>
                <a:cs typeface="Arial" panose="020B0604020202020204" pitchFamily="34" charset="0"/>
              </a:rPr>
              <a:t>R </a:t>
            </a:r>
            <a:r>
              <a:rPr lang="pl-PL" sz="667" b="1">
                <a:solidFill>
                  <a:schemeClr val="tx2"/>
                </a:solidFill>
                <a:latin typeface="+mn-lt"/>
                <a:cs typeface="Arial" panose="020B0604020202020204" pitchFamily="34" charset="0"/>
              </a:rPr>
              <a:t>75</a:t>
            </a:r>
            <a:br>
              <a:rPr lang="en-GB" sz="667" b="1">
                <a:solidFill>
                  <a:schemeClr val="tx2"/>
                </a:solidFill>
                <a:latin typeface="+mn-lt"/>
                <a:cs typeface="Arial" panose="020B0604020202020204" pitchFamily="34" charset="0"/>
              </a:rPr>
            </a:br>
            <a:r>
              <a:rPr lang="en-GB" sz="667" b="1">
                <a:solidFill>
                  <a:schemeClr val="tx2"/>
                </a:solidFill>
                <a:latin typeface="+mn-lt"/>
                <a:cs typeface="Arial" panose="020B0604020202020204" pitchFamily="34" charset="0"/>
              </a:rPr>
              <a:t>G 2</a:t>
            </a:r>
            <a:r>
              <a:rPr lang="pl-PL" sz="667" b="1">
                <a:solidFill>
                  <a:schemeClr val="tx2"/>
                </a:solidFill>
                <a:latin typeface="+mn-lt"/>
                <a:cs typeface="Arial" panose="020B0604020202020204" pitchFamily="34" charset="0"/>
              </a:rPr>
              <a:t>21</a:t>
            </a:r>
            <a:br>
              <a:rPr lang="en-GB" sz="667" b="1">
                <a:solidFill>
                  <a:schemeClr val="tx2"/>
                </a:solidFill>
                <a:latin typeface="+mn-lt"/>
                <a:cs typeface="Arial" panose="020B0604020202020204" pitchFamily="34" charset="0"/>
              </a:rPr>
            </a:br>
            <a:r>
              <a:rPr lang="en-GB" sz="667" b="1">
                <a:solidFill>
                  <a:schemeClr val="tx2"/>
                </a:solidFill>
                <a:latin typeface="+mn-lt"/>
                <a:cs typeface="Arial" panose="020B0604020202020204" pitchFamily="34" charset="0"/>
              </a:rPr>
              <a:t>B </a:t>
            </a:r>
            <a:r>
              <a:rPr lang="pl-PL" sz="667" b="1">
                <a:solidFill>
                  <a:schemeClr val="tx2"/>
                </a:solidFill>
                <a:latin typeface="+mn-lt"/>
                <a:cs typeface="Arial" panose="020B0604020202020204" pitchFamily="34" charset="0"/>
              </a:rPr>
              <a:t>51</a:t>
            </a:r>
            <a:endParaRPr lang="en-GB" sz="667" b="1">
              <a:solidFill>
                <a:schemeClr val="tx2"/>
              </a:solidFill>
              <a:latin typeface="+mn-lt"/>
              <a:cs typeface="Arial" panose="020B0604020202020204" pitchFamily="34" charset="0"/>
            </a:endParaRPr>
          </a:p>
        </p:txBody>
      </p:sp>
    </p:spTree>
    <p:extLst>
      <p:ext uri="{BB962C8B-B14F-4D97-AF65-F5344CB8AC3E}">
        <p14:creationId xmlns:p14="http://schemas.microsoft.com/office/powerpoint/2010/main" val="179293411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hf sldNum="0" hdr="0" dt="0"/>
  <p:txStyles>
    <p:titleStyle>
      <a:lvl1pPr algn="l" defTabSz="609585" rtl="0" eaLnBrk="1" fontAlgn="base" hangingPunct="1">
        <a:spcBef>
          <a:spcPct val="0"/>
        </a:spcBef>
        <a:spcAft>
          <a:spcPct val="0"/>
        </a:spcAft>
        <a:defRPr sz="2400" b="1" kern="1200">
          <a:solidFill>
            <a:schemeClr val="tx1"/>
          </a:solidFill>
          <a:latin typeface="+mj-lt"/>
          <a:ea typeface="ヒラギノ角ゴ Pro W3" charset="0"/>
          <a:cs typeface="Arial"/>
        </a:defRPr>
      </a:lvl1pPr>
      <a:lvl2pPr algn="l" defTabSz="609585" rtl="0" eaLnBrk="1" fontAlgn="base" hangingPunct="1">
        <a:spcBef>
          <a:spcPct val="0"/>
        </a:spcBef>
        <a:spcAft>
          <a:spcPct val="0"/>
        </a:spcAft>
        <a:defRPr sz="5867" b="1">
          <a:solidFill>
            <a:schemeClr val="tx1"/>
          </a:solidFill>
          <a:latin typeface="Arial" charset="0"/>
          <a:ea typeface="ヒラギノ角ゴ Pro W3" charset="0"/>
          <a:cs typeface="Arial" pitchFamily="34" charset="0"/>
        </a:defRPr>
      </a:lvl2pPr>
      <a:lvl3pPr algn="l" defTabSz="609585" rtl="0" eaLnBrk="1" fontAlgn="base" hangingPunct="1">
        <a:spcBef>
          <a:spcPct val="0"/>
        </a:spcBef>
        <a:spcAft>
          <a:spcPct val="0"/>
        </a:spcAft>
        <a:defRPr sz="5867" b="1">
          <a:solidFill>
            <a:schemeClr val="tx1"/>
          </a:solidFill>
          <a:latin typeface="Arial" charset="0"/>
          <a:ea typeface="ヒラギノ角ゴ Pro W3" charset="0"/>
          <a:cs typeface="Arial" pitchFamily="34" charset="0"/>
        </a:defRPr>
      </a:lvl3pPr>
      <a:lvl4pPr algn="l" defTabSz="609585" rtl="0" eaLnBrk="1" fontAlgn="base" hangingPunct="1">
        <a:spcBef>
          <a:spcPct val="0"/>
        </a:spcBef>
        <a:spcAft>
          <a:spcPct val="0"/>
        </a:spcAft>
        <a:defRPr sz="5867" b="1">
          <a:solidFill>
            <a:schemeClr val="tx1"/>
          </a:solidFill>
          <a:latin typeface="Arial" charset="0"/>
          <a:ea typeface="ヒラギノ角ゴ Pro W3" charset="0"/>
          <a:cs typeface="Arial" pitchFamily="34" charset="0"/>
        </a:defRPr>
      </a:lvl4pPr>
      <a:lvl5pPr algn="l" defTabSz="609585" rtl="0" eaLnBrk="1" fontAlgn="base" hangingPunct="1">
        <a:spcBef>
          <a:spcPct val="0"/>
        </a:spcBef>
        <a:spcAft>
          <a:spcPct val="0"/>
        </a:spcAft>
        <a:defRPr sz="5867" b="1">
          <a:solidFill>
            <a:schemeClr val="tx1"/>
          </a:solidFill>
          <a:latin typeface="Arial" charset="0"/>
          <a:ea typeface="ヒラギノ角ゴ Pro W3" charset="0"/>
          <a:cs typeface="Arial" pitchFamily="34" charset="0"/>
        </a:defRPr>
      </a:lvl5pPr>
      <a:lvl6pPr marL="609585" algn="l" defTabSz="609585" rtl="0" eaLnBrk="1" fontAlgn="base" hangingPunct="1">
        <a:spcBef>
          <a:spcPct val="0"/>
        </a:spcBef>
        <a:spcAft>
          <a:spcPct val="0"/>
        </a:spcAft>
        <a:defRPr b="1">
          <a:solidFill>
            <a:schemeClr val="bg2"/>
          </a:solidFill>
          <a:latin typeface="Arial" charset="0"/>
          <a:ea typeface="ヒラギノ角ゴ Pro W3" charset="0"/>
        </a:defRPr>
      </a:lvl6pPr>
      <a:lvl7pPr marL="1219170" algn="l" defTabSz="609585" rtl="0" eaLnBrk="1" fontAlgn="base" hangingPunct="1">
        <a:spcBef>
          <a:spcPct val="0"/>
        </a:spcBef>
        <a:spcAft>
          <a:spcPct val="0"/>
        </a:spcAft>
        <a:defRPr b="1">
          <a:solidFill>
            <a:schemeClr val="bg2"/>
          </a:solidFill>
          <a:latin typeface="Arial" charset="0"/>
          <a:ea typeface="ヒラギノ角ゴ Pro W3" charset="0"/>
        </a:defRPr>
      </a:lvl7pPr>
      <a:lvl8pPr marL="1828754" algn="l" defTabSz="609585" rtl="0" eaLnBrk="1" fontAlgn="base" hangingPunct="1">
        <a:spcBef>
          <a:spcPct val="0"/>
        </a:spcBef>
        <a:spcAft>
          <a:spcPct val="0"/>
        </a:spcAft>
        <a:defRPr b="1">
          <a:solidFill>
            <a:schemeClr val="bg2"/>
          </a:solidFill>
          <a:latin typeface="Arial" charset="0"/>
          <a:ea typeface="ヒラギノ角ゴ Pro W3" charset="0"/>
        </a:defRPr>
      </a:lvl8pPr>
      <a:lvl9pPr marL="2438339" algn="l" defTabSz="609585" rtl="0" eaLnBrk="1" fontAlgn="base" hangingPunct="1">
        <a:spcBef>
          <a:spcPct val="0"/>
        </a:spcBef>
        <a:spcAft>
          <a:spcPct val="0"/>
        </a:spcAft>
        <a:defRPr b="1">
          <a:solidFill>
            <a:schemeClr val="bg2"/>
          </a:solidFill>
          <a:latin typeface="Arial" charset="0"/>
          <a:ea typeface="ヒラギノ角ゴ Pro W3" charset="0"/>
        </a:defRPr>
      </a:lvl9pPr>
    </p:titleStyle>
    <p:bodyStyle>
      <a:lvl1pPr marL="306910" indent="-306910" algn="l" defTabSz="609585" rtl="0" eaLnBrk="1" fontAlgn="base" hangingPunct="1">
        <a:spcBef>
          <a:spcPct val="0"/>
        </a:spcBef>
        <a:spcAft>
          <a:spcPts val="800"/>
        </a:spcAft>
        <a:buFont typeface="Arial" charset="0"/>
        <a:buChar char="•"/>
        <a:defRPr sz="3200" kern="1200">
          <a:solidFill>
            <a:srgbClr val="001135"/>
          </a:solidFill>
          <a:latin typeface="+mn-lt"/>
          <a:ea typeface="ヒラギノ角ゴ Pro W3" charset="0"/>
          <a:cs typeface="ヒラギノ角ゴ Pro W3" charset="0"/>
        </a:defRPr>
      </a:lvl1pPr>
      <a:lvl2pPr marL="611702" indent="-304792" algn="l" defTabSz="609585" rtl="0" eaLnBrk="1" fontAlgn="base" hangingPunct="1">
        <a:spcBef>
          <a:spcPct val="0"/>
        </a:spcBef>
        <a:spcAft>
          <a:spcPts val="800"/>
        </a:spcAft>
        <a:buFont typeface="Lucida Grande"/>
        <a:buChar char="-"/>
        <a:defRPr sz="2667" kern="1200">
          <a:solidFill>
            <a:srgbClr val="001135"/>
          </a:solidFill>
          <a:latin typeface="+mn-lt"/>
          <a:ea typeface="ヒラギノ角ゴ Pro W3" charset="0"/>
          <a:cs typeface="ヒラギノ角ゴ Pro W3"/>
        </a:defRPr>
      </a:lvl2pPr>
      <a:lvl3pPr marL="912261" indent="-300559" algn="l" defTabSz="609585" rtl="0" eaLnBrk="1" fontAlgn="base" hangingPunct="1">
        <a:spcBef>
          <a:spcPct val="0"/>
        </a:spcBef>
        <a:spcAft>
          <a:spcPts val="800"/>
        </a:spcAft>
        <a:buFont typeface="Arial" charset="0"/>
        <a:buChar char="•"/>
        <a:defRPr sz="2400" kern="1200">
          <a:solidFill>
            <a:srgbClr val="001135"/>
          </a:solidFill>
          <a:latin typeface="+mn-lt"/>
          <a:ea typeface="ヒラギノ角ゴ Pro W3" charset="0"/>
          <a:cs typeface="ヒラギノ角ゴ Pro W3"/>
        </a:defRPr>
      </a:lvl3pPr>
      <a:lvl4pPr marL="1217054" indent="-304792" algn="l" defTabSz="609585" rtl="0" eaLnBrk="1" fontAlgn="base" hangingPunct="1">
        <a:spcBef>
          <a:spcPct val="0"/>
        </a:spcBef>
        <a:spcAft>
          <a:spcPts val="800"/>
        </a:spcAft>
        <a:buFont typeface="Lucida Grande"/>
        <a:buChar char="-"/>
        <a:defRPr sz="2133" kern="1200">
          <a:solidFill>
            <a:srgbClr val="001135"/>
          </a:solidFill>
          <a:latin typeface="+mn-lt"/>
          <a:ea typeface="ヒラギノ角ゴ Pro W3" charset="0"/>
          <a:cs typeface="ヒラギノ角ゴ Pro W3"/>
        </a:defRPr>
      </a:lvl4pPr>
      <a:lvl5pPr marL="1523962" indent="-306910" algn="l" defTabSz="609585" rtl="0" eaLnBrk="1" fontAlgn="base" hangingPunct="1">
        <a:spcBef>
          <a:spcPct val="0"/>
        </a:spcBef>
        <a:spcAft>
          <a:spcPts val="800"/>
        </a:spcAft>
        <a:buFont typeface="Arial" charset="0"/>
        <a:buChar char="•"/>
        <a:defRPr sz="1867" kern="1200">
          <a:solidFill>
            <a:srgbClr val="001135"/>
          </a:solidFill>
          <a:latin typeface="+mn-lt"/>
          <a:ea typeface="ヒラギノ角ゴ Pro W3" charset="0"/>
          <a:cs typeface="ヒラギノ角ゴ Pro W3"/>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oleObject" Target="../embeddings/oleObject6.bin"/><Relationship Id="rId18" Type="http://schemas.openxmlformats.org/officeDocument/2006/relationships/image" Target="../media/image1100.pn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30.wmf"/><Relationship Id="rId2" Type="http://schemas.openxmlformats.org/officeDocument/2006/relationships/notesSlide" Target="../notesSlides/notesSlide5.xml"/><Relationship Id="rId16" Type="http://schemas.openxmlformats.org/officeDocument/2006/relationships/image" Target="../media/image32.wmf"/><Relationship Id="rId20"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27.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29.wmf"/><Relationship Id="rId19" Type="http://schemas.openxmlformats.org/officeDocument/2006/relationships/image" Target="../media/image1110.png"/><Relationship Id="rId4" Type="http://schemas.openxmlformats.org/officeDocument/2006/relationships/image" Target="../media/image26.wmf"/><Relationship Id="rId9" Type="http://schemas.openxmlformats.org/officeDocument/2006/relationships/oleObject" Target="../embeddings/oleObject4.bin"/><Relationship Id="rId14" Type="http://schemas.openxmlformats.org/officeDocument/2006/relationships/image" Target="../media/image31.wmf"/></Relationships>
</file>

<file path=ppt/slides/_rels/slide42.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133.png"/><Relationship Id="rId7" Type="http://schemas.openxmlformats.org/officeDocument/2006/relationships/oleObject" Target="../embeddings/oleObject7.bin"/><Relationship Id="rId1" Type="http://schemas.openxmlformats.org/officeDocument/2006/relationships/slideLayout" Target="../slideLayouts/slideLayout7.xml"/><Relationship Id="rId6" Type="http://schemas.openxmlformats.org/officeDocument/2006/relationships/image" Target="../media/image136.png"/><Relationship Id="rId11" Type="http://schemas.openxmlformats.org/officeDocument/2006/relationships/image" Target="../media/image139.png"/><Relationship Id="rId5" Type="http://schemas.openxmlformats.org/officeDocument/2006/relationships/image" Target="../media/image135.png"/><Relationship Id="rId10" Type="http://schemas.openxmlformats.org/officeDocument/2006/relationships/image" Target="../media/image138.png"/><Relationship Id="rId4" Type="http://schemas.openxmlformats.org/officeDocument/2006/relationships/image" Target="../media/image134.png"/><Relationship Id="rId9" Type="http://schemas.openxmlformats.org/officeDocument/2006/relationships/image" Target="../media/image1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CFD1D2CD-954D-4C4D-B505-05EAD159B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4" name="Title 3">
            <a:extLst>
              <a:ext uri="{FF2B5EF4-FFF2-40B4-BE49-F238E27FC236}">
                <a16:creationId xmlns:a16="http://schemas.microsoft.com/office/drawing/2014/main" id="{A3AA7A27-0E1C-83F7-CDA6-BCFDC62B6842}"/>
              </a:ext>
            </a:extLst>
          </p:cNvPr>
          <p:cNvSpPr>
            <a:spLocks noGrp="1"/>
          </p:cNvSpPr>
          <p:nvPr>
            <p:ph type="title"/>
          </p:nvPr>
        </p:nvSpPr>
        <p:spPr>
          <a:xfrm>
            <a:off x="468721" y="1179478"/>
            <a:ext cx="4124557" cy="3524250"/>
          </a:xfrm>
        </p:spPr>
        <p:txBody>
          <a:bodyPr vert="horz" lIns="91440" tIns="45720" rIns="91440" bIns="45720" rtlCol="0" anchor="t">
            <a:normAutofit/>
          </a:bodyPr>
          <a:lstStyle/>
          <a:p>
            <a:pPr algn="ctr"/>
            <a:r>
              <a:rPr lang="en-US" sz="5800" b="1" kern="1200" dirty="0">
                <a:solidFill>
                  <a:schemeClr val="tx1"/>
                </a:solidFill>
                <a:latin typeface="+mj-lt"/>
                <a:ea typeface="+mj-ea"/>
                <a:cs typeface="+mj-cs"/>
              </a:rPr>
              <a:t>5G NR Advanced Training</a:t>
            </a:r>
          </a:p>
        </p:txBody>
      </p:sp>
      <p:cxnSp>
        <p:nvCxnSpPr>
          <p:cNvPr id="19" name="Straight Connector 18">
            <a:extLst>
              <a:ext uri="{FF2B5EF4-FFF2-40B4-BE49-F238E27FC236}">
                <a16:creationId xmlns:a16="http://schemas.microsoft.com/office/drawing/2014/main" id="{A2D508B3-A66C-833E-D929-8DC2116356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2088" y="4882722"/>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0" name="Picture 19" descr="A colorful light bulb with business icons">
            <a:extLst>
              <a:ext uri="{FF2B5EF4-FFF2-40B4-BE49-F238E27FC236}">
                <a16:creationId xmlns:a16="http://schemas.microsoft.com/office/drawing/2014/main" id="{E070FF59-0482-8E0D-FC7C-2D47BFB496C8}"/>
              </a:ext>
            </a:extLst>
          </p:cNvPr>
          <p:cNvPicPr>
            <a:picLocks noChangeAspect="1"/>
          </p:cNvPicPr>
          <p:nvPr/>
        </p:nvPicPr>
        <p:blipFill>
          <a:blip r:embed="rId2"/>
          <a:srcRect l="10540" r="18725" b="1"/>
          <a:stretch>
            <a:fillRect/>
          </a:stretch>
        </p:blipFill>
        <p:spPr>
          <a:xfrm>
            <a:off x="5261956" y="10"/>
            <a:ext cx="6930043" cy="6857990"/>
          </a:xfrm>
          <a:prstGeom prst="rect">
            <a:avLst/>
          </a:prstGeom>
        </p:spPr>
      </p:pic>
    </p:spTree>
    <p:extLst>
      <p:ext uri="{BB962C8B-B14F-4D97-AF65-F5344CB8AC3E}">
        <p14:creationId xmlns:p14="http://schemas.microsoft.com/office/powerpoint/2010/main" val="1455559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6ED22-FDD3-C7F2-15BF-99A8461A26F8}"/>
            </a:ext>
          </a:extLst>
        </p:cNvPr>
        <p:cNvGrpSpPr/>
        <p:nvPr/>
      </p:nvGrpSpPr>
      <p:grpSpPr>
        <a:xfrm>
          <a:off x="0" y="0"/>
          <a:ext cx="0" cy="0"/>
          <a:chOff x="0" y="0"/>
          <a:chExt cx="0" cy="0"/>
        </a:xfrm>
      </p:grpSpPr>
      <p:sp>
        <p:nvSpPr>
          <p:cNvPr id="12" name="Freeform: Shape 11">
            <a:extLst>
              <a:ext uri="{FF2B5EF4-FFF2-40B4-BE49-F238E27FC236}">
                <a16:creationId xmlns:a16="http://schemas.microsoft.com/office/drawing/2014/main" id="{64067710-6414-E08B-C34F-50CBBF51040D}"/>
              </a:ext>
            </a:extLst>
          </p:cNvPr>
          <p:cNvSpPr/>
          <p:nvPr/>
        </p:nvSpPr>
        <p:spPr>
          <a:xfrm>
            <a:off x="551657" y="195262"/>
            <a:ext cx="10834687" cy="476250"/>
          </a:xfrm>
          <a:custGeom>
            <a:avLst/>
            <a:gdLst>
              <a:gd name="connsiteX0" fmla="*/ 16162734 w 16252031"/>
              <a:gd name="connsiteY0" fmla="*/ 0 h 714375"/>
              <a:gd name="connsiteX1" fmla="*/ 16252031 w 16252031"/>
              <a:gd name="connsiteY1" fmla="*/ 0 h 714375"/>
              <a:gd name="connsiteX2" fmla="*/ 16252031 w 16252031"/>
              <a:gd name="connsiteY2" fmla="*/ 714375 h 714375"/>
              <a:gd name="connsiteX3" fmla="*/ 16162734 w 16252031"/>
              <a:gd name="connsiteY3" fmla="*/ 714375 h 714375"/>
              <a:gd name="connsiteX4" fmla="*/ 89297 w 16252031"/>
              <a:gd name="connsiteY4" fmla="*/ 714375 h 714375"/>
              <a:gd name="connsiteX5" fmla="*/ 0 w 16252031"/>
              <a:gd name="connsiteY5" fmla="*/ 714375 h 714375"/>
              <a:gd name="connsiteX6" fmla="*/ 0 w 16252031"/>
              <a:gd name="connsiteY6" fmla="*/ 0 h 714375"/>
              <a:gd name="connsiteX7" fmla="*/ 89297 w 16252031"/>
              <a:gd name="connsiteY7"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52031" h="714375">
                <a:moveTo>
                  <a:pt x="16162734" y="0"/>
                </a:moveTo>
                <a:cubicBezTo>
                  <a:pt x="16212051" y="0"/>
                  <a:pt x="16252031" y="0"/>
                  <a:pt x="16252031" y="0"/>
                </a:cubicBezTo>
                <a:lnTo>
                  <a:pt x="16252031" y="714375"/>
                </a:lnTo>
                <a:cubicBezTo>
                  <a:pt x="16252031" y="714375"/>
                  <a:pt x="16212051" y="714375"/>
                  <a:pt x="16162734" y="714375"/>
                </a:cubicBezTo>
                <a:lnTo>
                  <a:pt x="89297" y="714375"/>
                </a:lnTo>
                <a:cubicBezTo>
                  <a:pt x="39980" y="714375"/>
                  <a:pt x="0" y="714375"/>
                  <a:pt x="0" y="714375"/>
                </a:cubicBezTo>
                <a:lnTo>
                  <a:pt x="0" y="0"/>
                </a:lnTo>
                <a:cubicBezTo>
                  <a:pt x="0" y="0"/>
                  <a:pt x="39980" y="0"/>
                  <a:pt x="89297" y="0"/>
                </a:cubicBezTo>
                <a:close/>
              </a:path>
            </a:pathLst>
          </a:custGeom>
          <a:solidFill>
            <a:srgbClr val="1E3A8A"/>
          </a:solidFill>
          <a:ln w="8930" cap="flat">
            <a:noFill/>
            <a:prstDash val="solid"/>
            <a:miter/>
          </a:ln>
        </p:spPr>
        <p:txBody>
          <a:bodyPr rtlCol="0" anchor="ctr"/>
          <a:lstStyle/>
          <a:p>
            <a:endParaRPr lang="en-IN" sz="1200"/>
          </a:p>
        </p:txBody>
      </p:sp>
      <p:sp>
        <p:nvSpPr>
          <p:cNvPr id="13" name="TextBox 12">
            <a:extLst>
              <a:ext uri="{FF2B5EF4-FFF2-40B4-BE49-F238E27FC236}">
                <a16:creationId xmlns:a16="http://schemas.microsoft.com/office/drawing/2014/main" id="{4936E388-876A-FC2D-5397-02A364FC4BF4}"/>
              </a:ext>
            </a:extLst>
          </p:cNvPr>
          <p:cNvSpPr txBox="1"/>
          <p:nvPr/>
        </p:nvSpPr>
        <p:spPr>
          <a:xfrm>
            <a:off x="2894950" y="268428"/>
            <a:ext cx="6673622" cy="369332"/>
          </a:xfrm>
          <a:prstGeom prst="rect">
            <a:avLst/>
          </a:prstGeom>
          <a:noFill/>
        </p:spPr>
        <p:txBody>
          <a:bodyPr wrap="none" rtlCol="0">
            <a:spAutoFit/>
          </a:bodyPr>
          <a:lstStyle/>
          <a:p>
            <a:pPr algn="l"/>
            <a:r>
              <a:rPr lang="en-IN" b="1">
                <a:ln/>
                <a:solidFill>
                  <a:srgbClr val="FFFFFF"/>
                </a:solidFill>
                <a:latin typeface="Arial"/>
                <a:cs typeface="Arial"/>
                <a:sym typeface="Arial"/>
                <a:rtl val="0"/>
              </a:rPr>
              <a:t>5G Core Network: Key Design Principles &amp; Paradigm Shifts</a:t>
            </a:r>
          </a:p>
        </p:txBody>
      </p:sp>
      <p:grpSp>
        <p:nvGrpSpPr>
          <p:cNvPr id="14" name="Graphic 8">
            <a:extLst>
              <a:ext uri="{FF2B5EF4-FFF2-40B4-BE49-F238E27FC236}">
                <a16:creationId xmlns:a16="http://schemas.microsoft.com/office/drawing/2014/main" id="{42BD405C-19F4-3474-8549-F3FADE0E7288}"/>
              </a:ext>
            </a:extLst>
          </p:cNvPr>
          <p:cNvGrpSpPr/>
          <p:nvPr/>
        </p:nvGrpSpPr>
        <p:grpSpPr>
          <a:xfrm>
            <a:off x="551657" y="790575"/>
            <a:ext cx="10834687" cy="5476875"/>
            <a:chOff x="827484" y="1185862"/>
            <a:chExt cx="16252031" cy="8215312"/>
          </a:xfrm>
        </p:grpSpPr>
        <p:grpSp>
          <p:nvGrpSpPr>
            <p:cNvPr id="15" name="Graphic 8">
              <a:extLst>
                <a:ext uri="{FF2B5EF4-FFF2-40B4-BE49-F238E27FC236}">
                  <a16:creationId xmlns:a16="http://schemas.microsoft.com/office/drawing/2014/main" id="{4F3E3647-382F-D877-31AF-80456D064041}"/>
                </a:ext>
              </a:extLst>
            </p:cNvPr>
            <p:cNvGrpSpPr/>
            <p:nvPr/>
          </p:nvGrpSpPr>
          <p:grpSpPr>
            <a:xfrm>
              <a:off x="827484" y="1185862"/>
              <a:ext cx="16252031" cy="2500312"/>
              <a:chOff x="827484" y="1185862"/>
              <a:chExt cx="16252031" cy="2500312"/>
            </a:xfrm>
          </p:grpSpPr>
          <p:sp>
            <p:nvSpPr>
              <p:cNvPr id="16" name="Freeform: Shape 15">
                <a:extLst>
                  <a:ext uri="{FF2B5EF4-FFF2-40B4-BE49-F238E27FC236}">
                    <a16:creationId xmlns:a16="http://schemas.microsoft.com/office/drawing/2014/main" id="{C8763DFF-2808-A512-A1F9-D5A7C9317EEF}"/>
                  </a:ext>
                </a:extLst>
              </p:cNvPr>
              <p:cNvSpPr/>
              <p:nvPr/>
            </p:nvSpPr>
            <p:spPr>
              <a:xfrm>
                <a:off x="827484" y="1185862"/>
                <a:ext cx="16252031" cy="2500312"/>
              </a:xfrm>
              <a:custGeom>
                <a:avLst/>
                <a:gdLst>
                  <a:gd name="connsiteX0" fmla="*/ 16118086 w 16252031"/>
                  <a:gd name="connsiteY0" fmla="*/ 0 h 2500312"/>
                  <a:gd name="connsiteX1" fmla="*/ 16252031 w 16252031"/>
                  <a:gd name="connsiteY1" fmla="*/ 0 h 2500312"/>
                  <a:gd name="connsiteX2" fmla="*/ 16252031 w 16252031"/>
                  <a:gd name="connsiteY2" fmla="*/ 2500313 h 2500312"/>
                  <a:gd name="connsiteX3" fmla="*/ 16118086 w 16252031"/>
                  <a:gd name="connsiteY3" fmla="*/ 2500313 h 2500312"/>
                  <a:gd name="connsiteX4" fmla="*/ 133945 w 16252031"/>
                  <a:gd name="connsiteY4" fmla="*/ 2500313 h 2500312"/>
                  <a:gd name="connsiteX5" fmla="*/ 0 w 16252031"/>
                  <a:gd name="connsiteY5" fmla="*/ 2500313 h 2500312"/>
                  <a:gd name="connsiteX6" fmla="*/ 0 w 16252031"/>
                  <a:gd name="connsiteY6" fmla="*/ 0 h 2500312"/>
                  <a:gd name="connsiteX7" fmla="*/ 133945 w 16252031"/>
                  <a:gd name="connsiteY7" fmla="*/ 0 h 250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52031" h="2500312">
                    <a:moveTo>
                      <a:pt x="16118086" y="0"/>
                    </a:moveTo>
                    <a:cubicBezTo>
                      <a:pt x="16192062" y="0"/>
                      <a:pt x="16252031" y="0"/>
                      <a:pt x="16252031" y="0"/>
                    </a:cubicBezTo>
                    <a:lnTo>
                      <a:pt x="16252031" y="2500313"/>
                    </a:lnTo>
                    <a:cubicBezTo>
                      <a:pt x="16252031" y="2500313"/>
                      <a:pt x="16192062" y="2500313"/>
                      <a:pt x="16118086" y="2500313"/>
                    </a:cubicBezTo>
                    <a:lnTo>
                      <a:pt x="133945" y="2500313"/>
                    </a:lnTo>
                    <a:cubicBezTo>
                      <a:pt x="59969" y="2500313"/>
                      <a:pt x="0" y="2500313"/>
                      <a:pt x="0" y="2500313"/>
                    </a:cubicBezTo>
                    <a:lnTo>
                      <a:pt x="0" y="0"/>
                    </a:lnTo>
                    <a:cubicBezTo>
                      <a:pt x="0" y="0"/>
                      <a:pt x="59969" y="0"/>
                      <a:pt x="133945" y="0"/>
                    </a:cubicBezTo>
                    <a:close/>
                  </a:path>
                </a:pathLst>
              </a:custGeom>
              <a:solidFill>
                <a:srgbClr val="FFFFFF"/>
              </a:solidFill>
              <a:ln w="26789" cap="flat">
                <a:solidFill>
                  <a:srgbClr val="1E3A8A"/>
                </a:solidFill>
                <a:prstDash val="solid"/>
                <a:miter/>
              </a:ln>
            </p:spPr>
            <p:txBody>
              <a:bodyPr rtlCol="0" anchor="ctr"/>
              <a:lstStyle/>
              <a:p>
                <a:endParaRPr lang="en-IN" sz="1200"/>
              </a:p>
            </p:txBody>
          </p:sp>
          <p:sp>
            <p:nvSpPr>
              <p:cNvPr id="17" name="Freeform: Shape 16">
                <a:extLst>
                  <a:ext uri="{FF2B5EF4-FFF2-40B4-BE49-F238E27FC236}">
                    <a16:creationId xmlns:a16="http://schemas.microsoft.com/office/drawing/2014/main" id="{C6A6EAA0-5EB7-AEF3-8AA2-B6B832BF7159}"/>
                  </a:ext>
                </a:extLst>
              </p:cNvPr>
              <p:cNvSpPr/>
              <p:nvPr/>
            </p:nvSpPr>
            <p:spPr>
              <a:xfrm>
                <a:off x="1006078" y="1364456"/>
                <a:ext cx="4251722" cy="446484"/>
              </a:xfrm>
              <a:custGeom>
                <a:avLst/>
                <a:gdLst>
                  <a:gd name="connsiteX0" fmla="*/ 3500438 w 3571875"/>
                  <a:gd name="connsiteY0" fmla="*/ 0 h 446484"/>
                  <a:gd name="connsiteX1" fmla="*/ 3571875 w 3571875"/>
                  <a:gd name="connsiteY1" fmla="*/ 0 h 446484"/>
                  <a:gd name="connsiteX2" fmla="*/ 3571875 w 3571875"/>
                  <a:gd name="connsiteY2" fmla="*/ 446484 h 446484"/>
                  <a:gd name="connsiteX3" fmla="*/ 3500438 w 3571875"/>
                  <a:gd name="connsiteY3" fmla="*/ 446484 h 446484"/>
                  <a:gd name="connsiteX4" fmla="*/ 71438 w 3571875"/>
                  <a:gd name="connsiteY4" fmla="*/ 446484 h 446484"/>
                  <a:gd name="connsiteX5" fmla="*/ 0 w 3571875"/>
                  <a:gd name="connsiteY5" fmla="*/ 446484 h 446484"/>
                  <a:gd name="connsiteX6" fmla="*/ 0 w 3571875"/>
                  <a:gd name="connsiteY6" fmla="*/ 0 h 446484"/>
                  <a:gd name="connsiteX7" fmla="*/ 71438 w 3571875"/>
                  <a:gd name="connsiteY7" fmla="*/ 0 h 44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1875" h="446484">
                    <a:moveTo>
                      <a:pt x="3500438" y="0"/>
                    </a:moveTo>
                    <a:cubicBezTo>
                      <a:pt x="3539891" y="0"/>
                      <a:pt x="3571875" y="0"/>
                      <a:pt x="3571875" y="0"/>
                    </a:cubicBezTo>
                    <a:lnTo>
                      <a:pt x="3571875" y="446484"/>
                    </a:lnTo>
                    <a:cubicBezTo>
                      <a:pt x="3571875" y="446484"/>
                      <a:pt x="3539891" y="446484"/>
                      <a:pt x="3500438" y="446484"/>
                    </a:cubicBezTo>
                    <a:lnTo>
                      <a:pt x="71438" y="446484"/>
                    </a:lnTo>
                    <a:cubicBezTo>
                      <a:pt x="31984" y="446484"/>
                      <a:pt x="0" y="446484"/>
                      <a:pt x="0" y="446484"/>
                    </a:cubicBezTo>
                    <a:lnTo>
                      <a:pt x="0" y="0"/>
                    </a:lnTo>
                    <a:cubicBezTo>
                      <a:pt x="0" y="0"/>
                      <a:pt x="31984" y="0"/>
                      <a:pt x="71438" y="0"/>
                    </a:cubicBezTo>
                    <a:close/>
                  </a:path>
                </a:pathLst>
              </a:custGeom>
              <a:solidFill>
                <a:srgbClr val="1E3A8A"/>
              </a:solidFill>
              <a:ln w="8930" cap="flat">
                <a:noFill/>
                <a:prstDash val="solid"/>
                <a:miter/>
              </a:ln>
            </p:spPr>
            <p:txBody>
              <a:bodyPr rtlCol="0" anchor="ctr"/>
              <a:lstStyle/>
              <a:p>
                <a:endParaRPr lang="en-IN" sz="1200"/>
              </a:p>
            </p:txBody>
          </p:sp>
          <p:sp>
            <p:nvSpPr>
              <p:cNvPr id="18" name="TextBox 17">
                <a:extLst>
                  <a:ext uri="{FF2B5EF4-FFF2-40B4-BE49-F238E27FC236}">
                    <a16:creationId xmlns:a16="http://schemas.microsoft.com/office/drawing/2014/main" id="{7B4B890A-A2A3-2038-B286-CF88A6997686}"/>
                  </a:ext>
                </a:extLst>
              </p:cNvPr>
              <p:cNvSpPr txBox="1"/>
              <p:nvPr/>
            </p:nvSpPr>
            <p:spPr>
              <a:xfrm>
                <a:off x="990600" y="1409699"/>
                <a:ext cx="4235873" cy="415498"/>
              </a:xfrm>
              <a:prstGeom prst="rect">
                <a:avLst/>
              </a:prstGeom>
              <a:noFill/>
            </p:spPr>
            <p:txBody>
              <a:bodyPr wrap="none" rtlCol="0">
                <a:spAutoFit/>
              </a:bodyPr>
              <a:lstStyle/>
              <a:p>
                <a:pPr algn="l"/>
                <a:r>
                  <a:rPr lang="en-IN" sz="1200" b="1" dirty="0">
                    <a:ln/>
                    <a:solidFill>
                      <a:srgbClr val="FFFFFF"/>
                    </a:solidFill>
                    <a:latin typeface="Arial"/>
                    <a:cs typeface="Arial"/>
                    <a:sym typeface="Arial"/>
                    <a:rtl val="0"/>
                  </a:rPr>
                  <a:t>1. Service-Based Architecture (SBA)</a:t>
                </a:r>
              </a:p>
            </p:txBody>
          </p:sp>
          <p:sp>
            <p:nvSpPr>
              <p:cNvPr id="19" name="Freeform: Shape 18">
                <a:extLst>
                  <a:ext uri="{FF2B5EF4-FFF2-40B4-BE49-F238E27FC236}">
                    <a16:creationId xmlns:a16="http://schemas.microsoft.com/office/drawing/2014/main" id="{2A373D9A-B9B3-A15A-6A60-EAA3680A2280}"/>
                  </a:ext>
                </a:extLst>
              </p:cNvPr>
              <p:cNvSpPr/>
              <p:nvPr/>
            </p:nvSpPr>
            <p:spPr>
              <a:xfrm>
                <a:off x="1184671" y="1989534"/>
                <a:ext cx="3393281" cy="1518046"/>
              </a:xfrm>
              <a:custGeom>
                <a:avLst/>
                <a:gdLst>
                  <a:gd name="connsiteX0" fmla="*/ 3303985 w 3393281"/>
                  <a:gd name="connsiteY0" fmla="*/ 0 h 1518046"/>
                  <a:gd name="connsiteX1" fmla="*/ 3393281 w 3393281"/>
                  <a:gd name="connsiteY1" fmla="*/ 0 h 1518046"/>
                  <a:gd name="connsiteX2" fmla="*/ 3393281 w 3393281"/>
                  <a:gd name="connsiteY2" fmla="*/ 1518047 h 1518046"/>
                  <a:gd name="connsiteX3" fmla="*/ 3303985 w 3393281"/>
                  <a:gd name="connsiteY3" fmla="*/ 1518047 h 1518046"/>
                  <a:gd name="connsiteX4" fmla="*/ 89297 w 3393281"/>
                  <a:gd name="connsiteY4" fmla="*/ 1518047 h 1518046"/>
                  <a:gd name="connsiteX5" fmla="*/ 0 w 3393281"/>
                  <a:gd name="connsiteY5" fmla="*/ 1518047 h 1518046"/>
                  <a:gd name="connsiteX6" fmla="*/ 0 w 3393281"/>
                  <a:gd name="connsiteY6" fmla="*/ 0 h 1518046"/>
                  <a:gd name="connsiteX7" fmla="*/ 89297 w 3393281"/>
                  <a:gd name="connsiteY7" fmla="*/ 0 h 151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3281" h="1518046">
                    <a:moveTo>
                      <a:pt x="3303985" y="0"/>
                    </a:moveTo>
                    <a:cubicBezTo>
                      <a:pt x="3353302" y="0"/>
                      <a:pt x="3393281" y="0"/>
                      <a:pt x="3393281" y="0"/>
                    </a:cubicBezTo>
                    <a:lnTo>
                      <a:pt x="3393281" y="1518047"/>
                    </a:lnTo>
                    <a:cubicBezTo>
                      <a:pt x="3393281" y="1518047"/>
                      <a:pt x="3353302" y="1518047"/>
                      <a:pt x="3303985" y="1518047"/>
                    </a:cubicBezTo>
                    <a:lnTo>
                      <a:pt x="89297" y="1518047"/>
                    </a:lnTo>
                    <a:cubicBezTo>
                      <a:pt x="39980" y="1518047"/>
                      <a:pt x="0" y="1518047"/>
                      <a:pt x="0" y="1518047"/>
                    </a:cubicBezTo>
                    <a:lnTo>
                      <a:pt x="0" y="0"/>
                    </a:lnTo>
                    <a:cubicBezTo>
                      <a:pt x="0" y="0"/>
                      <a:pt x="39980" y="0"/>
                      <a:pt x="89297" y="0"/>
                    </a:cubicBezTo>
                    <a:close/>
                  </a:path>
                </a:pathLst>
              </a:custGeom>
              <a:solidFill>
                <a:srgbClr val="E1F5FE"/>
              </a:solidFill>
              <a:ln w="17859" cap="flat">
                <a:solidFill>
                  <a:srgbClr val="0277BD"/>
                </a:solidFill>
                <a:prstDash val="solid"/>
                <a:miter/>
              </a:ln>
            </p:spPr>
            <p:txBody>
              <a:bodyPr rtlCol="0" anchor="ctr"/>
              <a:lstStyle/>
              <a:p>
                <a:endParaRPr lang="en-IN" sz="1200"/>
              </a:p>
            </p:txBody>
          </p:sp>
          <p:sp>
            <p:nvSpPr>
              <p:cNvPr id="20" name="TextBox 19">
                <a:extLst>
                  <a:ext uri="{FF2B5EF4-FFF2-40B4-BE49-F238E27FC236}">
                    <a16:creationId xmlns:a16="http://schemas.microsoft.com/office/drawing/2014/main" id="{93EF8A06-F2A5-ABE3-D3FF-6ED0360402D1}"/>
                  </a:ext>
                </a:extLst>
              </p:cNvPr>
              <p:cNvSpPr txBox="1"/>
              <p:nvPr/>
            </p:nvSpPr>
            <p:spPr>
              <a:xfrm>
                <a:off x="2142266" y="2021548"/>
                <a:ext cx="1671612" cy="346248"/>
              </a:xfrm>
              <a:prstGeom prst="rect">
                <a:avLst/>
              </a:prstGeom>
              <a:noFill/>
            </p:spPr>
            <p:txBody>
              <a:bodyPr wrap="none" rtlCol="0">
                <a:spAutoFit/>
              </a:bodyPr>
              <a:lstStyle/>
              <a:p>
                <a:pPr algn="l"/>
                <a:r>
                  <a:rPr lang="en-IN" sz="900" b="1">
                    <a:ln/>
                    <a:solidFill>
                      <a:srgbClr val="0277BD"/>
                    </a:solidFill>
                    <a:latin typeface="Arial"/>
                    <a:cs typeface="Arial"/>
                    <a:sym typeface="Arial"/>
                    <a:rtl val="0"/>
                  </a:rPr>
                  <a:t>4G EPC (Legacy)</a:t>
                </a:r>
              </a:p>
            </p:txBody>
          </p:sp>
          <p:sp>
            <p:nvSpPr>
              <p:cNvPr id="21" name="Freeform: Shape 20">
                <a:extLst>
                  <a:ext uri="{FF2B5EF4-FFF2-40B4-BE49-F238E27FC236}">
                    <a16:creationId xmlns:a16="http://schemas.microsoft.com/office/drawing/2014/main" id="{E6CDA11D-E67A-194F-4DB0-EA6DF8E14832}"/>
                  </a:ext>
                </a:extLst>
              </p:cNvPr>
              <p:cNvSpPr/>
              <p:nvPr/>
            </p:nvSpPr>
            <p:spPr>
              <a:xfrm>
                <a:off x="1363265" y="2346721"/>
                <a:ext cx="714375" cy="357187"/>
              </a:xfrm>
              <a:custGeom>
                <a:avLst/>
                <a:gdLst>
                  <a:gd name="connsiteX0" fmla="*/ 669727 w 714375"/>
                  <a:gd name="connsiteY0" fmla="*/ 0 h 357187"/>
                  <a:gd name="connsiteX1" fmla="*/ 714375 w 714375"/>
                  <a:gd name="connsiteY1" fmla="*/ 0 h 357187"/>
                  <a:gd name="connsiteX2" fmla="*/ 714375 w 714375"/>
                  <a:gd name="connsiteY2" fmla="*/ 357188 h 357187"/>
                  <a:gd name="connsiteX3" fmla="*/ 669727 w 714375"/>
                  <a:gd name="connsiteY3" fmla="*/ 357188 h 357187"/>
                  <a:gd name="connsiteX4" fmla="*/ 44648 w 714375"/>
                  <a:gd name="connsiteY4" fmla="*/ 357188 h 357187"/>
                  <a:gd name="connsiteX5" fmla="*/ 0 w 714375"/>
                  <a:gd name="connsiteY5" fmla="*/ 357188 h 357187"/>
                  <a:gd name="connsiteX6" fmla="*/ 0 w 714375"/>
                  <a:gd name="connsiteY6" fmla="*/ 0 h 357187"/>
                  <a:gd name="connsiteX7" fmla="*/ 44648 w 714375"/>
                  <a:gd name="connsiteY7" fmla="*/ 0 h 35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375" h="357187">
                    <a:moveTo>
                      <a:pt x="669727" y="0"/>
                    </a:moveTo>
                    <a:cubicBezTo>
                      <a:pt x="694385" y="0"/>
                      <a:pt x="714375" y="0"/>
                      <a:pt x="714375" y="0"/>
                    </a:cubicBezTo>
                    <a:lnTo>
                      <a:pt x="714375" y="357188"/>
                    </a:lnTo>
                    <a:cubicBezTo>
                      <a:pt x="714375" y="357188"/>
                      <a:pt x="694385" y="357188"/>
                      <a:pt x="669727" y="357188"/>
                    </a:cubicBezTo>
                    <a:lnTo>
                      <a:pt x="44648" y="357188"/>
                    </a:lnTo>
                    <a:cubicBezTo>
                      <a:pt x="19990" y="357188"/>
                      <a:pt x="0" y="357188"/>
                      <a:pt x="0" y="357188"/>
                    </a:cubicBezTo>
                    <a:lnTo>
                      <a:pt x="0" y="0"/>
                    </a:lnTo>
                    <a:cubicBezTo>
                      <a:pt x="0" y="0"/>
                      <a:pt x="19990" y="0"/>
                      <a:pt x="44648" y="0"/>
                    </a:cubicBezTo>
                    <a:close/>
                  </a:path>
                </a:pathLst>
              </a:custGeom>
              <a:solidFill>
                <a:srgbClr val="FFCCCB"/>
              </a:solidFill>
              <a:ln w="17859" cap="flat">
                <a:solidFill>
                  <a:srgbClr val="D32F2F"/>
                </a:solidFill>
                <a:prstDash val="solid"/>
                <a:miter/>
              </a:ln>
            </p:spPr>
            <p:txBody>
              <a:bodyPr rtlCol="0" anchor="ctr"/>
              <a:lstStyle/>
              <a:p>
                <a:endParaRPr lang="en-IN" sz="1200"/>
              </a:p>
            </p:txBody>
          </p:sp>
          <p:sp>
            <p:nvSpPr>
              <p:cNvPr id="22" name="TextBox 21">
                <a:extLst>
                  <a:ext uri="{FF2B5EF4-FFF2-40B4-BE49-F238E27FC236}">
                    <a16:creationId xmlns:a16="http://schemas.microsoft.com/office/drawing/2014/main" id="{F8D43136-D8E2-D451-D18F-E97DC9E6CB53}"/>
                  </a:ext>
                </a:extLst>
              </p:cNvPr>
              <p:cNvSpPr txBox="1"/>
              <p:nvPr/>
            </p:nvSpPr>
            <p:spPr>
              <a:xfrm>
                <a:off x="1504014" y="2427238"/>
                <a:ext cx="546303" cy="276999"/>
              </a:xfrm>
              <a:prstGeom prst="rect">
                <a:avLst/>
              </a:prstGeom>
              <a:noFill/>
            </p:spPr>
            <p:txBody>
              <a:bodyPr wrap="none" rtlCol="0">
                <a:spAutoFit/>
              </a:bodyPr>
              <a:lstStyle/>
              <a:p>
                <a:pPr algn="l"/>
                <a:r>
                  <a:rPr lang="en-IN" sz="600">
                    <a:ln/>
                    <a:solidFill>
                      <a:srgbClr val="D32F2F"/>
                    </a:solidFill>
                    <a:latin typeface="Arial"/>
                    <a:cs typeface="Arial"/>
                    <a:sym typeface="Arial"/>
                    <a:rtl val="0"/>
                  </a:rPr>
                  <a:t>MME</a:t>
                </a:r>
              </a:p>
            </p:txBody>
          </p:sp>
          <p:sp>
            <p:nvSpPr>
              <p:cNvPr id="23" name="Freeform: Shape 22">
                <a:extLst>
                  <a:ext uri="{FF2B5EF4-FFF2-40B4-BE49-F238E27FC236}">
                    <a16:creationId xmlns:a16="http://schemas.microsoft.com/office/drawing/2014/main" id="{0211CB26-4C75-7F94-79DA-FEF021C2176E}"/>
                  </a:ext>
                </a:extLst>
              </p:cNvPr>
              <p:cNvSpPr/>
              <p:nvPr/>
            </p:nvSpPr>
            <p:spPr>
              <a:xfrm>
                <a:off x="2256234" y="2346721"/>
                <a:ext cx="714375" cy="357187"/>
              </a:xfrm>
              <a:custGeom>
                <a:avLst/>
                <a:gdLst>
                  <a:gd name="connsiteX0" fmla="*/ 669727 w 714375"/>
                  <a:gd name="connsiteY0" fmla="*/ 0 h 357187"/>
                  <a:gd name="connsiteX1" fmla="*/ 714375 w 714375"/>
                  <a:gd name="connsiteY1" fmla="*/ 0 h 357187"/>
                  <a:gd name="connsiteX2" fmla="*/ 714375 w 714375"/>
                  <a:gd name="connsiteY2" fmla="*/ 357188 h 357187"/>
                  <a:gd name="connsiteX3" fmla="*/ 669727 w 714375"/>
                  <a:gd name="connsiteY3" fmla="*/ 357188 h 357187"/>
                  <a:gd name="connsiteX4" fmla="*/ 44648 w 714375"/>
                  <a:gd name="connsiteY4" fmla="*/ 357188 h 357187"/>
                  <a:gd name="connsiteX5" fmla="*/ 0 w 714375"/>
                  <a:gd name="connsiteY5" fmla="*/ 357188 h 357187"/>
                  <a:gd name="connsiteX6" fmla="*/ 0 w 714375"/>
                  <a:gd name="connsiteY6" fmla="*/ 0 h 357187"/>
                  <a:gd name="connsiteX7" fmla="*/ 44648 w 714375"/>
                  <a:gd name="connsiteY7" fmla="*/ 0 h 35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375" h="357187">
                    <a:moveTo>
                      <a:pt x="669727" y="0"/>
                    </a:moveTo>
                    <a:cubicBezTo>
                      <a:pt x="694385" y="0"/>
                      <a:pt x="714375" y="0"/>
                      <a:pt x="714375" y="0"/>
                    </a:cubicBezTo>
                    <a:lnTo>
                      <a:pt x="714375" y="357188"/>
                    </a:lnTo>
                    <a:cubicBezTo>
                      <a:pt x="714375" y="357188"/>
                      <a:pt x="694385" y="357188"/>
                      <a:pt x="669727" y="357188"/>
                    </a:cubicBezTo>
                    <a:lnTo>
                      <a:pt x="44648" y="357188"/>
                    </a:lnTo>
                    <a:cubicBezTo>
                      <a:pt x="19990" y="357188"/>
                      <a:pt x="0" y="357188"/>
                      <a:pt x="0" y="357188"/>
                    </a:cubicBezTo>
                    <a:lnTo>
                      <a:pt x="0" y="0"/>
                    </a:lnTo>
                    <a:cubicBezTo>
                      <a:pt x="0" y="0"/>
                      <a:pt x="19990" y="0"/>
                      <a:pt x="44648" y="0"/>
                    </a:cubicBezTo>
                    <a:close/>
                  </a:path>
                </a:pathLst>
              </a:custGeom>
              <a:solidFill>
                <a:srgbClr val="FFCCCB"/>
              </a:solidFill>
              <a:ln w="17859" cap="flat">
                <a:solidFill>
                  <a:srgbClr val="D32F2F"/>
                </a:solidFill>
                <a:prstDash val="solid"/>
                <a:miter/>
              </a:ln>
            </p:spPr>
            <p:txBody>
              <a:bodyPr rtlCol="0" anchor="ctr"/>
              <a:lstStyle/>
              <a:p>
                <a:endParaRPr lang="en-IN" sz="1200"/>
              </a:p>
            </p:txBody>
          </p:sp>
          <p:sp>
            <p:nvSpPr>
              <p:cNvPr id="24" name="TextBox 23">
                <a:extLst>
                  <a:ext uri="{FF2B5EF4-FFF2-40B4-BE49-F238E27FC236}">
                    <a16:creationId xmlns:a16="http://schemas.microsoft.com/office/drawing/2014/main" id="{234EF0C6-F4CC-76A1-B95C-1D67C5E070DE}"/>
                  </a:ext>
                </a:extLst>
              </p:cNvPr>
              <p:cNvSpPr txBox="1"/>
              <p:nvPr/>
            </p:nvSpPr>
            <p:spPr>
              <a:xfrm>
                <a:off x="2394002" y="2427238"/>
                <a:ext cx="551112" cy="276999"/>
              </a:xfrm>
              <a:prstGeom prst="rect">
                <a:avLst/>
              </a:prstGeom>
              <a:noFill/>
            </p:spPr>
            <p:txBody>
              <a:bodyPr wrap="none" rtlCol="0">
                <a:spAutoFit/>
              </a:bodyPr>
              <a:lstStyle/>
              <a:p>
                <a:pPr algn="l"/>
                <a:r>
                  <a:rPr lang="en-IN" sz="600">
                    <a:ln/>
                    <a:solidFill>
                      <a:srgbClr val="D32F2F"/>
                    </a:solidFill>
                    <a:latin typeface="Arial"/>
                    <a:cs typeface="Arial"/>
                    <a:sym typeface="Arial"/>
                    <a:rtl val="0"/>
                  </a:rPr>
                  <a:t>SGW</a:t>
                </a:r>
              </a:p>
            </p:txBody>
          </p:sp>
          <p:sp>
            <p:nvSpPr>
              <p:cNvPr id="25" name="Freeform: Shape 24">
                <a:extLst>
                  <a:ext uri="{FF2B5EF4-FFF2-40B4-BE49-F238E27FC236}">
                    <a16:creationId xmlns:a16="http://schemas.microsoft.com/office/drawing/2014/main" id="{3CBF6F7D-909A-4C48-3C69-A12CE3331124}"/>
                  </a:ext>
                </a:extLst>
              </p:cNvPr>
              <p:cNvSpPr/>
              <p:nvPr/>
            </p:nvSpPr>
            <p:spPr>
              <a:xfrm>
                <a:off x="3149203" y="2346721"/>
                <a:ext cx="714375" cy="357187"/>
              </a:xfrm>
              <a:custGeom>
                <a:avLst/>
                <a:gdLst>
                  <a:gd name="connsiteX0" fmla="*/ 669727 w 714375"/>
                  <a:gd name="connsiteY0" fmla="*/ 0 h 357187"/>
                  <a:gd name="connsiteX1" fmla="*/ 714375 w 714375"/>
                  <a:gd name="connsiteY1" fmla="*/ 0 h 357187"/>
                  <a:gd name="connsiteX2" fmla="*/ 714375 w 714375"/>
                  <a:gd name="connsiteY2" fmla="*/ 357188 h 357187"/>
                  <a:gd name="connsiteX3" fmla="*/ 669727 w 714375"/>
                  <a:gd name="connsiteY3" fmla="*/ 357188 h 357187"/>
                  <a:gd name="connsiteX4" fmla="*/ 44648 w 714375"/>
                  <a:gd name="connsiteY4" fmla="*/ 357188 h 357187"/>
                  <a:gd name="connsiteX5" fmla="*/ 0 w 714375"/>
                  <a:gd name="connsiteY5" fmla="*/ 357188 h 357187"/>
                  <a:gd name="connsiteX6" fmla="*/ 0 w 714375"/>
                  <a:gd name="connsiteY6" fmla="*/ 0 h 357187"/>
                  <a:gd name="connsiteX7" fmla="*/ 44648 w 714375"/>
                  <a:gd name="connsiteY7" fmla="*/ 0 h 35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375" h="357187">
                    <a:moveTo>
                      <a:pt x="669727" y="0"/>
                    </a:moveTo>
                    <a:cubicBezTo>
                      <a:pt x="694385" y="0"/>
                      <a:pt x="714375" y="0"/>
                      <a:pt x="714375" y="0"/>
                    </a:cubicBezTo>
                    <a:lnTo>
                      <a:pt x="714375" y="357188"/>
                    </a:lnTo>
                    <a:cubicBezTo>
                      <a:pt x="714375" y="357188"/>
                      <a:pt x="694385" y="357188"/>
                      <a:pt x="669727" y="357188"/>
                    </a:cubicBezTo>
                    <a:lnTo>
                      <a:pt x="44648" y="357188"/>
                    </a:lnTo>
                    <a:cubicBezTo>
                      <a:pt x="19990" y="357188"/>
                      <a:pt x="0" y="357188"/>
                      <a:pt x="0" y="357188"/>
                    </a:cubicBezTo>
                    <a:lnTo>
                      <a:pt x="0" y="0"/>
                    </a:lnTo>
                    <a:cubicBezTo>
                      <a:pt x="0" y="0"/>
                      <a:pt x="19990" y="0"/>
                      <a:pt x="44648" y="0"/>
                    </a:cubicBezTo>
                    <a:close/>
                  </a:path>
                </a:pathLst>
              </a:custGeom>
              <a:solidFill>
                <a:srgbClr val="FFCCCB"/>
              </a:solidFill>
              <a:ln w="17859" cap="flat">
                <a:solidFill>
                  <a:srgbClr val="D32F2F"/>
                </a:solidFill>
                <a:prstDash val="solid"/>
                <a:miter/>
              </a:ln>
            </p:spPr>
            <p:txBody>
              <a:bodyPr rtlCol="0" anchor="ctr"/>
              <a:lstStyle/>
              <a:p>
                <a:endParaRPr lang="en-IN" sz="1200"/>
              </a:p>
            </p:txBody>
          </p:sp>
          <p:sp>
            <p:nvSpPr>
              <p:cNvPr id="26" name="TextBox 25">
                <a:extLst>
                  <a:ext uri="{FF2B5EF4-FFF2-40B4-BE49-F238E27FC236}">
                    <a16:creationId xmlns:a16="http://schemas.microsoft.com/office/drawing/2014/main" id="{953ED395-B54F-C72C-E670-533F7E83AEF1}"/>
                  </a:ext>
                </a:extLst>
              </p:cNvPr>
              <p:cNvSpPr txBox="1"/>
              <p:nvPr/>
            </p:nvSpPr>
            <p:spPr>
              <a:xfrm>
                <a:off x="3286970" y="2427238"/>
                <a:ext cx="551112" cy="276999"/>
              </a:xfrm>
              <a:prstGeom prst="rect">
                <a:avLst/>
              </a:prstGeom>
              <a:noFill/>
            </p:spPr>
            <p:txBody>
              <a:bodyPr wrap="none" rtlCol="0">
                <a:spAutoFit/>
              </a:bodyPr>
              <a:lstStyle/>
              <a:p>
                <a:pPr algn="l"/>
                <a:r>
                  <a:rPr lang="en-IN" sz="600">
                    <a:ln/>
                    <a:solidFill>
                      <a:srgbClr val="D32F2F"/>
                    </a:solidFill>
                    <a:latin typeface="Arial"/>
                    <a:cs typeface="Arial"/>
                    <a:sym typeface="Arial"/>
                    <a:rtl val="0"/>
                  </a:rPr>
                  <a:t>PGW</a:t>
                </a:r>
              </a:p>
            </p:txBody>
          </p:sp>
          <p:sp>
            <p:nvSpPr>
              <p:cNvPr id="27" name="Freeform: Shape 26">
                <a:extLst>
                  <a:ext uri="{FF2B5EF4-FFF2-40B4-BE49-F238E27FC236}">
                    <a16:creationId xmlns:a16="http://schemas.microsoft.com/office/drawing/2014/main" id="{A46D0716-3537-1AF1-CFFC-4523D6DB403F}"/>
                  </a:ext>
                </a:extLst>
              </p:cNvPr>
              <p:cNvSpPr/>
              <p:nvPr/>
            </p:nvSpPr>
            <p:spPr>
              <a:xfrm>
                <a:off x="2077640" y="2525315"/>
                <a:ext cx="178593" cy="8929"/>
              </a:xfrm>
              <a:custGeom>
                <a:avLst/>
                <a:gdLst>
                  <a:gd name="connsiteX0" fmla="*/ 0 w 178593"/>
                  <a:gd name="connsiteY0" fmla="*/ 0 h 8929"/>
                  <a:gd name="connsiteX1" fmla="*/ 178594 w 178593"/>
                  <a:gd name="connsiteY1" fmla="*/ 0 h 8929"/>
                </a:gdLst>
                <a:ahLst/>
                <a:cxnLst>
                  <a:cxn ang="0">
                    <a:pos x="connsiteX0" y="connsiteY0"/>
                  </a:cxn>
                  <a:cxn ang="0">
                    <a:pos x="connsiteX1" y="connsiteY1"/>
                  </a:cxn>
                </a:cxnLst>
                <a:rect l="l" t="t" r="r" b="b"/>
                <a:pathLst>
                  <a:path w="178593" h="8929">
                    <a:moveTo>
                      <a:pt x="0" y="0"/>
                    </a:moveTo>
                    <a:lnTo>
                      <a:pt x="178594" y="0"/>
                    </a:lnTo>
                  </a:path>
                </a:pathLst>
              </a:custGeom>
              <a:ln w="26789" cap="flat">
                <a:solidFill>
                  <a:srgbClr val="D32F2F"/>
                </a:solidFill>
                <a:prstDash val="solid"/>
                <a:miter/>
              </a:ln>
            </p:spPr>
            <p:txBody>
              <a:bodyPr rtlCol="0" anchor="ctr"/>
              <a:lstStyle/>
              <a:p>
                <a:endParaRPr lang="en-IN" sz="1200"/>
              </a:p>
            </p:txBody>
          </p:sp>
          <p:sp>
            <p:nvSpPr>
              <p:cNvPr id="28" name="TextBox 27">
                <a:extLst>
                  <a:ext uri="{FF2B5EF4-FFF2-40B4-BE49-F238E27FC236}">
                    <a16:creationId xmlns:a16="http://schemas.microsoft.com/office/drawing/2014/main" id="{96E4D098-6CF9-6BC2-2F75-CA84935653A3}"/>
                  </a:ext>
                </a:extLst>
              </p:cNvPr>
              <p:cNvSpPr txBox="1"/>
              <p:nvPr/>
            </p:nvSpPr>
            <p:spPr>
              <a:xfrm>
                <a:off x="2020886" y="2354108"/>
                <a:ext cx="394821" cy="253915"/>
              </a:xfrm>
              <a:prstGeom prst="rect">
                <a:avLst/>
              </a:prstGeom>
              <a:noFill/>
            </p:spPr>
            <p:txBody>
              <a:bodyPr wrap="none" rtlCol="0">
                <a:spAutoFit/>
              </a:bodyPr>
              <a:lstStyle/>
              <a:p>
                <a:pPr algn="l"/>
                <a:r>
                  <a:rPr lang="en-IN" sz="500">
                    <a:ln/>
                    <a:solidFill>
                      <a:srgbClr val="FF1744"/>
                    </a:solidFill>
                    <a:latin typeface="Arial"/>
                    <a:cs typeface="Arial"/>
                    <a:sym typeface="Arial"/>
                    <a:rtl val="0"/>
                  </a:rPr>
                  <a:t>S1</a:t>
                </a:r>
              </a:p>
            </p:txBody>
          </p:sp>
          <p:sp>
            <p:nvSpPr>
              <p:cNvPr id="29" name="Freeform: Shape 28">
                <a:extLst>
                  <a:ext uri="{FF2B5EF4-FFF2-40B4-BE49-F238E27FC236}">
                    <a16:creationId xmlns:a16="http://schemas.microsoft.com/office/drawing/2014/main" id="{50D2160B-92B7-02B4-4FF2-67491C9FD7A5}"/>
                  </a:ext>
                </a:extLst>
              </p:cNvPr>
              <p:cNvSpPr/>
              <p:nvPr/>
            </p:nvSpPr>
            <p:spPr>
              <a:xfrm>
                <a:off x="2970609" y="2525315"/>
                <a:ext cx="178593" cy="8929"/>
              </a:xfrm>
              <a:custGeom>
                <a:avLst/>
                <a:gdLst>
                  <a:gd name="connsiteX0" fmla="*/ 0 w 178593"/>
                  <a:gd name="connsiteY0" fmla="*/ 0 h 8929"/>
                  <a:gd name="connsiteX1" fmla="*/ 178594 w 178593"/>
                  <a:gd name="connsiteY1" fmla="*/ 0 h 8929"/>
                </a:gdLst>
                <a:ahLst/>
                <a:cxnLst>
                  <a:cxn ang="0">
                    <a:pos x="connsiteX0" y="connsiteY0"/>
                  </a:cxn>
                  <a:cxn ang="0">
                    <a:pos x="connsiteX1" y="connsiteY1"/>
                  </a:cxn>
                </a:cxnLst>
                <a:rect l="l" t="t" r="r" b="b"/>
                <a:pathLst>
                  <a:path w="178593" h="8929">
                    <a:moveTo>
                      <a:pt x="0" y="0"/>
                    </a:moveTo>
                    <a:lnTo>
                      <a:pt x="178594" y="0"/>
                    </a:lnTo>
                  </a:path>
                </a:pathLst>
              </a:custGeom>
              <a:ln w="26789" cap="flat">
                <a:solidFill>
                  <a:srgbClr val="D32F2F"/>
                </a:solidFill>
                <a:prstDash val="solid"/>
                <a:miter/>
              </a:ln>
            </p:spPr>
            <p:txBody>
              <a:bodyPr rtlCol="0" anchor="ctr"/>
              <a:lstStyle/>
              <a:p>
                <a:endParaRPr lang="en-IN" sz="1200"/>
              </a:p>
            </p:txBody>
          </p:sp>
          <p:sp>
            <p:nvSpPr>
              <p:cNvPr id="30" name="TextBox 29">
                <a:extLst>
                  <a:ext uri="{FF2B5EF4-FFF2-40B4-BE49-F238E27FC236}">
                    <a16:creationId xmlns:a16="http://schemas.microsoft.com/office/drawing/2014/main" id="{3F7DCF3D-E8D3-3DA2-58B8-8664FD7E18F3}"/>
                  </a:ext>
                </a:extLst>
              </p:cNvPr>
              <p:cNvSpPr txBox="1"/>
              <p:nvPr/>
            </p:nvSpPr>
            <p:spPr>
              <a:xfrm>
                <a:off x="2892338" y="2354108"/>
                <a:ext cx="447720" cy="253915"/>
              </a:xfrm>
              <a:prstGeom prst="rect">
                <a:avLst/>
              </a:prstGeom>
              <a:noFill/>
            </p:spPr>
            <p:txBody>
              <a:bodyPr wrap="none" rtlCol="0">
                <a:spAutoFit/>
              </a:bodyPr>
              <a:lstStyle/>
              <a:p>
                <a:pPr algn="l"/>
                <a:r>
                  <a:rPr lang="en-IN" sz="500">
                    <a:ln/>
                    <a:solidFill>
                      <a:srgbClr val="FF1744"/>
                    </a:solidFill>
                    <a:latin typeface="Arial"/>
                    <a:cs typeface="Arial"/>
                    <a:sym typeface="Arial"/>
                    <a:rtl val="0"/>
                  </a:rPr>
                  <a:t>S11</a:t>
                </a:r>
              </a:p>
            </p:txBody>
          </p:sp>
          <p:sp>
            <p:nvSpPr>
              <p:cNvPr id="31" name="TextBox 30">
                <a:extLst>
                  <a:ext uri="{FF2B5EF4-FFF2-40B4-BE49-F238E27FC236}">
                    <a16:creationId xmlns:a16="http://schemas.microsoft.com/office/drawing/2014/main" id="{5EB8D4EC-4359-A4E1-132E-8F55D6AE07C6}"/>
                  </a:ext>
                </a:extLst>
              </p:cNvPr>
              <p:cNvSpPr txBox="1"/>
              <p:nvPr/>
            </p:nvSpPr>
            <p:spPr>
              <a:xfrm>
                <a:off x="2064074" y="2768258"/>
                <a:ext cx="1844736" cy="300082"/>
              </a:xfrm>
              <a:prstGeom prst="rect">
                <a:avLst/>
              </a:prstGeom>
              <a:noFill/>
            </p:spPr>
            <p:txBody>
              <a:bodyPr wrap="none" rtlCol="0">
                <a:spAutoFit/>
              </a:bodyPr>
              <a:lstStyle/>
              <a:p>
                <a:pPr algn="l"/>
                <a:r>
                  <a:rPr lang="en-IN" sz="700" b="1">
                    <a:ln/>
                    <a:solidFill>
                      <a:srgbClr val="D32F2F"/>
                    </a:solidFill>
                    <a:latin typeface="Arial"/>
                    <a:cs typeface="Arial"/>
                    <a:sym typeface="Arial"/>
                    <a:rtl val="0"/>
                  </a:rPr>
                  <a:t>Point-to-Point Interfaces</a:t>
                </a:r>
              </a:p>
            </p:txBody>
          </p:sp>
          <p:sp>
            <p:nvSpPr>
              <p:cNvPr id="32" name="TextBox 31">
                <a:extLst>
                  <a:ext uri="{FF2B5EF4-FFF2-40B4-BE49-F238E27FC236}">
                    <a16:creationId xmlns:a16="http://schemas.microsoft.com/office/drawing/2014/main" id="{4FEF5EE9-E4B5-6B00-4FF0-D4C439E231FB}"/>
                  </a:ext>
                </a:extLst>
              </p:cNvPr>
              <p:cNvSpPr txBox="1"/>
              <p:nvPr/>
            </p:nvSpPr>
            <p:spPr>
              <a:xfrm>
                <a:off x="2217257" y="2963020"/>
                <a:ext cx="1517723" cy="276999"/>
              </a:xfrm>
              <a:prstGeom prst="rect">
                <a:avLst/>
              </a:prstGeom>
              <a:noFill/>
            </p:spPr>
            <p:txBody>
              <a:bodyPr wrap="none" rtlCol="0">
                <a:spAutoFit/>
              </a:bodyPr>
              <a:lstStyle/>
              <a:p>
                <a:pPr algn="l"/>
                <a:r>
                  <a:rPr lang="en-IN" sz="600">
                    <a:ln/>
                    <a:solidFill>
                      <a:srgbClr val="555555"/>
                    </a:solidFill>
                    <a:latin typeface="Arial"/>
                    <a:cs typeface="Arial"/>
                    <a:sym typeface="Arial"/>
                    <a:rtl val="0"/>
                  </a:rPr>
                  <a:t>Rigid • Protocol-Specific</a:t>
                </a:r>
              </a:p>
            </p:txBody>
          </p:sp>
          <p:sp>
            <p:nvSpPr>
              <p:cNvPr id="33" name="TextBox 32">
                <a:extLst>
                  <a:ext uri="{FF2B5EF4-FFF2-40B4-BE49-F238E27FC236}">
                    <a16:creationId xmlns:a16="http://schemas.microsoft.com/office/drawing/2014/main" id="{DD290FEC-159A-72F4-384E-0FAFDCEE35E6}"/>
                  </a:ext>
                </a:extLst>
              </p:cNvPr>
              <p:cNvSpPr txBox="1"/>
              <p:nvPr/>
            </p:nvSpPr>
            <p:spPr>
              <a:xfrm>
                <a:off x="2124908" y="3141613"/>
                <a:ext cx="1714893" cy="276999"/>
              </a:xfrm>
              <a:prstGeom prst="rect">
                <a:avLst/>
              </a:prstGeom>
              <a:noFill/>
            </p:spPr>
            <p:txBody>
              <a:bodyPr wrap="none" rtlCol="0">
                <a:spAutoFit/>
              </a:bodyPr>
              <a:lstStyle/>
              <a:p>
                <a:pPr algn="l"/>
                <a:r>
                  <a:rPr lang="en-IN" sz="600" b="1">
                    <a:ln/>
                    <a:solidFill>
                      <a:srgbClr val="FF1744"/>
                    </a:solidFill>
                    <a:latin typeface="Arial"/>
                    <a:cs typeface="Arial"/>
                    <a:sym typeface="Arial"/>
                    <a:rtl val="0"/>
                  </a:rPr>
                  <a:t>Hard to Add New Services</a:t>
                </a:r>
              </a:p>
            </p:txBody>
          </p:sp>
          <p:sp>
            <p:nvSpPr>
              <p:cNvPr id="34" name="Freeform: Shape 33">
                <a:extLst>
                  <a:ext uri="{FF2B5EF4-FFF2-40B4-BE49-F238E27FC236}">
                    <a16:creationId xmlns:a16="http://schemas.microsoft.com/office/drawing/2014/main" id="{B0FBF78D-0D5E-FB5A-4FE0-2A2B991132FD}"/>
                  </a:ext>
                </a:extLst>
              </p:cNvPr>
              <p:cNvSpPr/>
              <p:nvPr/>
            </p:nvSpPr>
            <p:spPr>
              <a:xfrm>
                <a:off x="4756546" y="2748557"/>
                <a:ext cx="535781" cy="8929"/>
              </a:xfrm>
              <a:custGeom>
                <a:avLst/>
                <a:gdLst>
                  <a:gd name="connsiteX0" fmla="*/ 0 w 535781"/>
                  <a:gd name="connsiteY0" fmla="*/ 0 h 8929"/>
                  <a:gd name="connsiteX1" fmla="*/ 535781 w 535781"/>
                  <a:gd name="connsiteY1" fmla="*/ 0 h 8929"/>
                </a:gdLst>
                <a:ahLst/>
                <a:cxnLst>
                  <a:cxn ang="0">
                    <a:pos x="connsiteX0" y="connsiteY0"/>
                  </a:cxn>
                  <a:cxn ang="0">
                    <a:pos x="connsiteX1" y="connsiteY1"/>
                  </a:cxn>
                </a:cxnLst>
                <a:rect l="l" t="t" r="r" b="b"/>
                <a:pathLst>
                  <a:path w="535781" h="8929">
                    <a:moveTo>
                      <a:pt x="0" y="0"/>
                    </a:moveTo>
                    <a:lnTo>
                      <a:pt x="535781" y="0"/>
                    </a:lnTo>
                  </a:path>
                </a:pathLst>
              </a:custGeom>
              <a:ln w="44648" cap="flat">
                <a:solidFill>
                  <a:srgbClr val="1E3A8A"/>
                </a:solidFill>
                <a:prstDash val="solid"/>
                <a:miter/>
                <a:tailEnd type="stealth" w="lg" len="lg"/>
              </a:ln>
            </p:spPr>
            <p:txBody>
              <a:bodyPr rtlCol="0" anchor="ctr"/>
              <a:lstStyle/>
              <a:p>
                <a:endParaRPr lang="en-IN" sz="1200"/>
              </a:p>
            </p:txBody>
          </p:sp>
          <p:sp>
            <p:nvSpPr>
              <p:cNvPr id="35" name="TextBox 34">
                <a:extLst>
                  <a:ext uri="{FF2B5EF4-FFF2-40B4-BE49-F238E27FC236}">
                    <a16:creationId xmlns:a16="http://schemas.microsoft.com/office/drawing/2014/main" id="{2E5A46E8-6A31-2482-A1C1-DBDF60CD3F5F}"/>
                  </a:ext>
                </a:extLst>
              </p:cNvPr>
              <p:cNvSpPr txBox="1"/>
              <p:nvPr/>
            </p:nvSpPr>
            <p:spPr>
              <a:xfrm>
                <a:off x="4580586" y="2314441"/>
                <a:ext cx="979115" cy="323166"/>
              </a:xfrm>
              <a:prstGeom prst="rect">
                <a:avLst/>
              </a:prstGeom>
              <a:noFill/>
            </p:spPr>
            <p:txBody>
              <a:bodyPr wrap="none" rtlCol="0">
                <a:spAutoFit/>
              </a:bodyPr>
              <a:lstStyle/>
              <a:p>
                <a:pPr algn="l"/>
                <a:r>
                  <a:rPr lang="en-IN" sz="800" b="1" dirty="0">
                    <a:ln/>
                    <a:solidFill>
                      <a:srgbClr val="1E3A8A"/>
                    </a:solidFill>
                    <a:latin typeface="Arial"/>
                    <a:cs typeface="Arial"/>
                    <a:sym typeface="Arial"/>
                    <a:rtl val="0"/>
                  </a:rPr>
                  <a:t>Evolution</a:t>
                </a:r>
              </a:p>
            </p:txBody>
          </p:sp>
          <p:sp>
            <p:nvSpPr>
              <p:cNvPr id="36" name="Freeform: Shape 35">
                <a:extLst>
                  <a:ext uri="{FF2B5EF4-FFF2-40B4-BE49-F238E27FC236}">
                    <a16:creationId xmlns:a16="http://schemas.microsoft.com/office/drawing/2014/main" id="{33BF8855-C833-8A87-732C-99CBA830D9CE}"/>
                  </a:ext>
                </a:extLst>
              </p:cNvPr>
              <p:cNvSpPr/>
              <p:nvPr/>
            </p:nvSpPr>
            <p:spPr>
              <a:xfrm>
                <a:off x="5470921" y="1989534"/>
                <a:ext cx="11162109" cy="1518046"/>
              </a:xfrm>
              <a:custGeom>
                <a:avLst/>
                <a:gdLst>
                  <a:gd name="connsiteX0" fmla="*/ 11072812 w 11162109"/>
                  <a:gd name="connsiteY0" fmla="*/ 0 h 1518046"/>
                  <a:gd name="connsiteX1" fmla="*/ 11162109 w 11162109"/>
                  <a:gd name="connsiteY1" fmla="*/ 0 h 1518046"/>
                  <a:gd name="connsiteX2" fmla="*/ 11162109 w 11162109"/>
                  <a:gd name="connsiteY2" fmla="*/ 1518047 h 1518046"/>
                  <a:gd name="connsiteX3" fmla="*/ 11072812 w 11162109"/>
                  <a:gd name="connsiteY3" fmla="*/ 1518047 h 1518046"/>
                  <a:gd name="connsiteX4" fmla="*/ 89297 w 11162109"/>
                  <a:gd name="connsiteY4" fmla="*/ 1518047 h 1518046"/>
                  <a:gd name="connsiteX5" fmla="*/ 0 w 11162109"/>
                  <a:gd name="connsiteY5" fmla="*/ 1518047 h 1518046"/>
                  <a:gd name="connsiteX6" fmla="*/ 0 w 11162109"/>
                  <a:gd name="connsiteY6" fmla="*/ 0 h 1518046"/>
                  <a:gd name="connsiteX7" fmla="*/ 89297 w 11162109"/>
                  <a:gd name="connsiteY7" fmla="*/ 0 h 151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62109" h="1518046">
                    <a:moveTo>
                      <a:pt x="11072812" y="0"/>
                    </a:moveTo>
                    <a:cubicBezTo>
                      <a:pt x="11122130" y="0"/>
                      <a:pt x="11162109" y="0"/>
                      <a:pt x="11162109" y="0"/>
                    </a:cubicBezTo>
                    <a:lnTo>
                      <a:pt x="11162109" y="1518047"/>
                    </a:lnTo>
                    <a:cubicBezTo>
                      <a:pt x="11162109" y="1518047"/>
                      <a:pt x="11122130" y="1518047"/>
                      <a:pt x="11072812" y="1518047"/>
                    </a:cubicBezTo>
                    <a:lnTo>
                      <a:pt x="89297" y="1518047"/>
                    </a:lnTo>
                    <a:cubicBezTo>
                      <a:pt x="39980" y="1518047"/>
                      <a:pt x="0" y="1518047"/>
                      <a:pt x="0" y="1518047"/>
                    </a:cubicBezTo>
                    <a:lnTo>
                      <a:pt x="0" y="0"/>
                    </a:lnTo>
                    <a:cubicBezTo>
                      <a:pt x="0" y="0"/>
                      <a:pt x="39980" y="0"/>
                      <a:pt x="89297" y="0"/>
                    </a:cubicBezTo>
                    <a:close/>
                  </a:path>
                </a:pathLst>
              </a:custGeom>
              <a:solidFill>
                <a:srgbClr val="E8F5E8"/>
              </a:solidFill>
              <a:ln w="17859" cap="flat">
                <a:solidFill>
                  <a:srgbClr val="2E7D32"/>
                </a:solidFill>
                <a:prstDash val="solid"/>
                <a:miter/>
              </a:ln>
            </p:spPr>
            <p:txBody>
              <a:bodyPr rtlCol="0" anchor="ctr"/>
              <a:lstStyle/>
              <a:p>
                <a:endParaRPr lang="en-IN" sz="1200"/>
              </a:p>
            </p:txBody>
          </p:sp>
          <p:sp>
            <p:nvSpPr>
              <p:cNvPr id="37" name="TextBox 36">
                <a:extLst>
                  <a:ext uri="{FF2B5EF4-FFF2-40B4-BE49-F238E27FC236}">
                    <a16:creationId xmlns:a16="http://schemas.microsoft.com/office/drawing/2014/main" id="{86DE9671-80D2-E949-400A-27A30338BC3E}"/>
                  </a:ext>
                </a:extLst>
              </p:cNvPr>
              <p:cNvSpPr txBox="1"/>
              <p:nvPr/>
            </p:nvSpPr>
            <p:spPr>
              <a:xfrm>
                <a:off x="9529740" y="2021548"/>
                <a:ext cx="3364383" cy="346248"/>
              </a:xfrm>
              <a:prstGeom prst="rect">
                <a:avLst/>
              </a:prstGeom>
              <a:noFill/>
            </p:spPr>
            <p:txBody>
              <a:bodyPr wrap="none" rtlCol="0">
                <a:spAutoFit/>
              </a:bodyPr>
              <a:lstStyle/>
              <a:p>
                <a:pPr algn="l"/>
                <a:r>
                  <a:rPr lang="en-IN" sz="900" b="1">
                    <a:ln/>
                    <a:solidFill>
                      <a:srgbClr val="2E7D32"/>
                    </a:solidFill>
                    <a:latin typeface="Arial"/>
                    <a:cs typeface="Arial"/>
                    <a:sym typeface="Arial"/>
                    <a:rtl val="0"/>
                  </a:rPr>
                  <a:t>5G Core - Service-Based Architecture</a:t>
                </a:r>
              </a:p>
            </p:txBody>
          </p:sp>
          <p:sp>
            <p:nvSpPr>
              <p:cNvPr id="38" name="TextBox 37">
                <a:extLst>
                  <a:ext uri="{FF2B5EF4-FFF2-40B4-BE49-F238E27FC236}">
                    <a16:creationId xmlns:a16="http://schemas.microsoft.com/office/drawing/2014/main" id="{93B3DF19-AC25-EB22-E929-819A9CF0C73E}"/>
                  </a:ext>
                </a:extLst>
              </p:cNvPr>
              <p:cNvSpPr txBox="1"/>
              <p:nvPr/>
            </p:nvSpPr>
            <p:spPr>
              <a:xfrm>
                <a:off x="6093857" y="2277125"/>
                <a:ext cx="1916871" cy="300082"/>
              </a:xfrm>
              <a:prstGeom prst="rect">
                <a:avLst/>
              </a:prstGeom>
              <a:noFill/>
            </p:spPr>
            <p:txBody>
              <a:bodyPr wrap="none" rtlCol="0">
                <a:spAutoFit/>
              </a:bodyPr>
              <a:lstStyle/>
              <a:p>
                <a:pPr algn="l"/>
                <a:r>
                  <a:rPr lang="en-IN" sz="700" b="1">
                    <a:ln/>
                    <a:solidFill>
                      <a:srgbClr val="2E7D32"/>
                    </a:solidFill>
                    <a:latin typeface="Arial"/>
                    <a:cs typeface="Arial"/>
                    <a:sym typeface="Arial"/>
                    <a:rtl val="0"/>
                  </a:rPr>
                  <a:t>Network Functions (NFs):</a:t>
                </a:r>
              </a:p>
            </p:txBody>
          </p:sp>
          <p:sp>
            <p:nvSpPr>
              <p:cNvPr id="39" name="Freeform: Shape 38">
                <a:extLst>
                  <a:ext uri="{FF2B5EF4-FFF2-40B4-BE49-F238E27FC236}">
                    <a16:creationId xmlns:a16="http://schemas.microsoft.com/office/drawing/2014/main" id="{42FEB21D-6C36-EDCA-472C-6EA7E8AE2AB3}"/>
                  </a:ext>
                </a:extLst>
              </p:cNvPr>
              <p:cNvSpPr/>
              <p:nvPr/>
            </p:nvSpPr>
            <p:spPr>
              <a:xfrm>
                <a:off x="5649515" y="2525315"/>
                <a:ext cx="535781" cy="312539"/>
              </a:xfrm>
              <a:custGeom>
                <a:avLst/>
                <a:gdLst>
                  <a:gd name="connsiteX0" fmla="*/ 491133 w 535781"/>
                  <a:gd name="connsiteY0" fmla="*/ 0 h 312539"/>
                  <a:gd name="connsiteX1" fmla="*/ 535781 w 535781"/>
                  <a:gd name="connsiteY1" fmla="*/ 0 h 312539"/>
                  <a:gd name="connsiteX2" fmla="*/ 535781 w 535781"/>
                  <a:gd name="connsiteY2" fmla="*/ 312539 h 312539"/>
                  <a:gd name="connsiteX3" fmla="*/ 491133 w 535781"/>
                  <a:gd name="connsiteY3" fmla="*/ 312539 h 312539"/>
                  <a:gd name="connsiteX4" fmla="*/ 44648 w 535781"/>
                  <a:gd name="connsiteY4" fmla="*/ 312539 h 312539"/>
                  <a:gd name="connsiteX5" fmla="*/ 0 w 535781"/>
                  <a:gd name="connsiteY5" fmla="*/ 312539 h 312539"/>
                  <a:gd name="connsiteX6" fmla="*/ 0 w 535781"/>
                  <a:gd name="connsiteY6" fmla="*/ 0 h 312539"/>
                  <a:gd name="connsiteX7" fmla="*/ 44648 w 535781"/>
                  <a:gd name="connsiteY7" fmla="*/ 0 h 31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781" h="312539">
                    <a:moveTo>
                      <a:pt x="491133" y="0"/>
                    </a:moveTo>
                    <a:cubicBezTo>
                      <a:pt x="515791" y="0"/>
                      <a:pt x="535781" y="0"/>
                      <a:pt x="535781" y="0"/>
                    </a:cubicBezTo>
                    <a:lnTo>
                      <a:pt x="535781" y="312539"/>
                    </a:lnTo>
                    <a:cubicBezTo>
                      <a:pt x="535781" y="312539"/>
                      <a:pt x="515791" y="312539"/>
                      <a:pt x="491133" y="312539"/>
                    </a:cubicBezTo>
                    <a:lnTo>
                      <a:pt x="44648" y="312539"/>
                    </a:lnTo>
                    <a:cubicBezTo>
                      <a:pt x="19990" y="312539"/>
                      <a:pt x="0" y="312539"/>
                      <a:pt x="0" y="312539"/>
                    </a:cubicBezTo>
                    <a:lnTo>
                      <a:pt x="0" y="0"/>
                    </a:lnTo>
                    <a:cubicBezTo>
                      <a:pt x="0" y="0"/>
                      <a:pt x="19990" y="0"/>
                      <a:pt x="44648" y="0"/>
                    </a:cubicBezTo>
                    <a:close/>
                  </a:path>
                </a:pathLst>
              </a:custGeom>
              <a:solidFill>
                <a:srgbClr val="C8E6C9"/>
              </a:solidFill>
              <a:ln w="17859" cap="flat">
                <a:solidFill>
                  <a:srgbClr val="4CAF50"/>
                </a:solidFill>
                <a:prstDash val="solid"/>
                <a:miter/>
              </a:ln>
            </p:spPr>
            <p:txBody>
              <a:bodyPr rtlCol="0" anchor="ctr"/>
              <a:lstStyle/>
              <a:p>
                <a:endParaRPr lang="en-IN" sz="1200"/>
              </a:p>
            </p:txBody>
          </p:sp>
          <p:sp>
            <p:nvSpPr>
              <p:cNvPr id="40" name="TextBox 39">
                <a:extLst>
                  <a:ext uri="{FF2B5EF4-FFF2-40B4-BE49-F238E27FC236}">
                    <a16:creationId xmlns:a16="http://schemas.microsoft.com/office/drawing/2014/main" id="{21D43EDF-C129-F1DE-1BC6-BB43DEC6998F}"/>
                  </a:ext>
                </a:extLst>
              </p:cNvPr>
              <p:cNvSpPr txBox="1"/>
              <p:nvPr/>
            </p:nvSpPr>
            <p:spPr>
              <a:xfrm>
                <a:off x="5722295" y="2587126"/>
                <a:ext cx="500619" cy="265458"/>
              </a:xfrm>
              <a:prstGeom prst="rect">
                <a:avLst/>
              </a:prstGeom>
              <a:noFill/>
            </p:spPr>
            <p:txBody>
              <a:bodyPr wrap="none" rtlCol="0">
                <a:spAutoFit/>
              </a:bodyPr>
              <a:lstStyle/>
              <a:p>
                <a:pPr algn="l"/>
                <a:r>
                  <a:rPr lang="en-IN" sz="550">
                    <a:ln/>
                    <a:solidFill>
                      <a:srgbClr val="2E7D32"/>
                    </a:solidFill>
                    <a:latin typeface="Arial"/>
                    <a:cs typeface="Arial"/>
                    <a:sym typeface="Arial"/>
                    <a:rtl val="0"/>
                  </a:rPr>
                  <a:t>AMF</a:t>
                </a:r>
              </a:p>
            </p:txBody>
          </p:sp>
          <p:sp>
            <p:nvSpPr>
              <p:cNvPr id="41" name="Freeform: Shape 40">
                <a:extLst>
                  <a:ext uri="{FF2B5EF4-FFF2-40B4-BE49-F238E27FC236}">
                    <a16:creationId xmlns:a16="http://schemas.microsoft.com/office/drawing/2014/main" id="{DC8800FB-E19E-9122-38DC-E2222DFB8285}"/>
                  </a:ext>
                </a:extLst>
              </p:cNvPr>
              <p:cNvSpPr/>
              <p:nvPr/>
            </p:nvSpPr>
            <p:spPr>
              <a:xfrm>
                <a:off x="6274593" y="2525315"/>
                <a:ext cx="535781" cy="312539"/>
              </a:xfrm>
              <a:custGeom>
                <a:avLst/>
                <a:gdLst>
                  <a:gd name="connsiteX0" fmla="*/ 491133 w 535781"/>
                  <a:gd name="connsiteY0" fmla="*/ 0 h 312539"/>
                  <a:gd name="connsiteX1" fmla="*/ 535781 w 535781"/>
                  <a:gd name="connsiteY1" fmla="*/ 0 h 312539"/>
                  <a:gd name="connsiteX2" fmla="*/ 535781 w 535781"/>
                  <a:gd name="connsiteY2" fmla="*/ 312539 h 312539"/>
                  <a:gd name="connsiteX3" fmla="*/ 491133 w 535781"/>
                  <a:gd name="connsiteY3" fmla="*/ 312539 h 312539"/>
                  <a:gd name="connsiteX4" fmla="*/ 44648 w 535781"/>
                  <a:gd name="connsiteY4" fmla="*/ 312539 h 312539"/>
                  <a:gd name="connsiteX5" fmla="*/ 0 w 535781"/>
                  <a:gd name="connsiteY5" fmla="*/ 312539 h 312539"/>
                  <a:gd name="connsiteX6" fmla="*/ 0 w 535781"/>
                  <a:gd name="connsiteY6" fmla="*/ 0 h 312539"/>
                  <a:gd name="connsiteX7" fmla="*/ 44648 w 535781"/>
                  <a:gd name="connsiteY7" fmla="*/ 0 h 31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781" h="312539">
                    <a:moveTo>
                      <a:pt x="491133" y="0"/>
                    </a:moveTo>
                    <a:cubicBezTo>
                      <a:pt x="515791" y="0"/>
                      <a:pt x="535781" y="0"/>
                      <a:pt x="535781" y="0"/>
                    </a:cubicBezTo>
                    <a:lnTo>
                      <a:pt x="535781" y="312539"/>
                    </a:lnTo>
                    <a:cubicBezTo>
                      <a:pt x="535781" y="312539"/>
                      <a:pt x="515791" y="312539"/>
                      <a:pt x="491133" y="312539"/>
                    </a:cubicBezTo>
                    <a:lnTo>
                      <a:pt x="44648" y="312539"/>
                    </a:lnTo>
                    <a:cubicBezTo>
                      <a:pt x="19990" y="312539"/>
                      <a:pt x="0" y="312539"/>
                      <a:pt x="0" y="312539"/>
                    </a:cubicBezTo>
                    <a:lnTo>
                      <a:pt x="0" y="0"/>
                    </a:lnTo>
                    <a:cubicBezTo>
                      <a:pt x="0" y="0"/>
                      <a:pt x="19990" y="0"/>
                      <a:pt x="44648" y="0"/>
                    </a:cubicBezTo>
                    <a:close/>
                  </a:path>
                </a:pathLst>
              </a:custGeom>
              <a:solidFill>
                <a:srgbClr val="C8E6C9"/>
              </a:solidFill>
              <a:ln w="17859" cap="flat">
                <a:solidFill>
                  <a:srgbClr val="4CAF50"/>
                </a:solidFill>
                <a:prstDash val="solid"/>
                <a:miter/>
              </a:ln>
            </p:spPr>
            <p:txBody>
              <a:bodyPr rtlCol="0" anchor="ctr"/>
              <a:lstStyle/>
              <a:p>
                <a:endParaRPr lang="en-IN" sz="1200"/>
              </a:p>
            </p:txBody>
          </p:sp>
          <p:sp>
            <p:nvSpPr>
              <p:cNvPr id="42" name="TextBox 41">
                <a:extLst>
                  <a:ext uri="{FF2B5EF4-FFF2-40B4-BE49-F238E27FC236}">
                    <a16:creationId xmlns:a16="http://schemas.microsoft.com/office/drawing/2014/main" id="{D83C6DDA-A5F6-ECD8-8EDD-36F68BEC6FF1}"/>
                  </a:ext>
                </a:extLst>
              </p:cNvPr>
              <p:cNvSpPr txBox="1"/>
              <p:nvPr/>
            </p:nvSpPr>
            <p:spPr>
              <a:xfrm>
                <a:off x="6347375" y="2587126"/>
                <a:ext cx="500619" cy="265458"/>
              </a:xfrm>
              <a:prstGeom prst="rect">
                <a:avLst/>
              </a:prstGeom>
              <a:noFill/>
            </p:spPr>
            <p:txBody>
              <a:bodyPr wrap="none" rtlCol="0">
                <a:spAutoFit/>
              </a:bodyPr>
              <a:lstStyle/>
              <a:p>
                <a:pPr algn="l"/>
                <a:r>
                  <a:rPr lang="en-IN" sz="550">
                    <a:ln/>
                    <a:solidFill>
                      <a:srgbClr val="2E7D32"/>
                    </a:solidFill>
                    <a:latin typeface="Arial"/>
                    <a:cs typeface="Arial"/>
                    <a:sym typeface="Arial"/>
                    <a:rtl val="0"/>
                  </a:rPr>
                  <a:t>SMF</a:t>
                </a:r>
              </a:p>
            </p:txBody>
          </p:sp>
          <p:sp>
            <p:nvSpPr>
              <p:cNvPr id="43" name="Freeform: Shape 42">
                <a:extLst>
                  <a:ext uri="{FF2B5EF4-FFF2-40B4-BE49-F238E27FC236}">
                    <a16:creationId xmlns:a16="http://schemas.microsoft.com/office/drawing/2014/main" id="{E254437F-45D0-FE65-BD79-1C1C2DC11CBE}"/>
                  </a:ext>
                </a:extLst>
              </p:cNvPr>
              <p:cNvSpPr/>
              <p:nvPr/>
            </p:nvSpPr>
            <p:spPr>
              <a:xfrm>
                <a:off x="6899671" y="2525315"/>
                <a:ext cx="535781" cy="312539"/>
              </a:xfrm>
              <a:custGeom>
                <a:avLst/>
                <a:gdLst>
                  <a:gd name="connsiteX0" fmla="*/ 491133 w 535781"/>
                  <a:gd name="connsiteY0" fmla="*/ 0 h 312539"/>
                  <a:gd name="connsiteX1" fmla="*/ 535781 w 535781"/>
                  <a:gd name="connsiteY1" fmla="*/ 0 h 312539"/>
                  <a:gd name="connsiteX2" fmla="*/ 535781 w 535781"/>
                  <a:gd name="connsiteY2" fmla="*/ 312539 h 312539"/>
                  <a:gd name="connsiteX3" fmla="*/ 491133 w 535781"/>
                  <a:gd name="connsiteY3" fmla="*/ 312539 h 312539"/>
                  <a:gd name="connsiteX4" fmla="*/ 44648 w 535781"/>
                  <a:gd name="connsiteY4" fmla="*/ 312539 h 312539"/>
                  <a:gd name="connsiteX5" fmla="*/ 0 w 535781"/>
                  <a:gd name="connsiteY5" fmla="*/ 312539 h 312539"/>
                  <a:gd name="connsiteX6" fmla="*/ 0 w 535781"/>
                  <a:gd name="connsiteY6" fmla="*/ 0 h 312539"/>
                  <a:gd name="connsiteX7" fmla="*/ 44648 w 535781"/>
                  <a:gd name="connsiteY7" fmla="*/ 0 h 31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781" h="312539">
                    <a:moveTo>
                      <a:pt x="491133" y="0"/>
                    </a:moveTo>
                    <a:cubicBezTo>
                      <a:pt x="515791" y="0"/>
                      <a:pt x="535781" y="0"/>
                      <a:pt x="535781" y="0"/>
                    </a:cubicBezTo>
                    <a:lnTo>
                      <a:pt x="535781" y="312539"/>
                    </a:lnTo>
                    <a:cubicBezTo>
                      <a:pt x="535781" y="312539"/>
                      <a:pt x="515791" y="312539"/>
                      <a:pt x="491133" y="312539"/>
                    </a:cubicBezTo>
                    <a:lnTo>
                      <a:pt x="44648" y="312539"/>
                    </a:lnTo>
                    <a:cubicBezTo>
                      <a:pt x="19990" y="312539"/>
                      <a:pt x="0" y="312539"/>
                      <a:pt x="0" y="312539"/>
                    </a:cubicBezTo>
                    <a:lnTo>
                      <a:pt x="0" y="0"/>
                    </a:lnTo>
                    <a:cubicBezTo>
                      <a:pt x="0" y="0"/>
                      <a:pt x="19990" y="0"/>
                      <a:pt x="44648" y="0"/>
                    </a:cubicBezTo>
                    <a:close/>
                  </a:path>
                </a:pathLst>
              </a:custGeom>
              <a:solidFill>
                <a:srgbClr val="C8E6C9"/>
              </a:solidFill>
              <a:ln w="17859" cap="flat">
                <a:solidFill>
                  <a:srgbClr val="4CAF50"/>
                </a:solidFill>
                <a:prstDash val="solid"/>
                <a:miter/>
              </a:ln>
            </p:spPr>
            <p:txBody>
              <a:bodyPr rtlCol="0" anchor="ctr"/>
              <a:lstStyle/>
              <a:p>
                <a:endParaRPr lang="en-IN" sz="1200"/>
              </a:p>
            </p:txBody>
          </p:sp>
          <p:sp>
            <p:nvSpPr>
              <p:cNvPr id="44" name="TextBox 43">
                <a:extLst>
                  <a:ext uri="{FF2B5EF4-FFF2-40B4-BE49-F238E27FC236}">
                    <a16:creationId xmlns:a16="http://schemas.microsoft.com/office/drawing/2014/main" id="{0F32442B-83FE-598B-3630-E1B93135B341}"/>
                  </a:ext>
                </a:extLst>
              </p:cNvPr>
              <p:cNvSpPr txBox="1"/>
              <p:nvPr/>
            </p:nvSpPr>
            <p:spPr>
              <a:xfrm>
                <a:off x="6964274" y="2587126"/>
                <a:ext cx="519855" cy="265458"/>
              </a:xfrm>
              <a:prstGeom prst="rect">
                <a:avLst/>
              </a:prstGeom>
              <a:noFill/>
            </p:spPr>
            <p:txBody>
              <a:bodyPr wrap="none" rtlCol="0">
                <a:spAutoFit/>
              </a:bodyPr>
              <a:lstStyle/>
              <a:p>
                <a:pPr algn="l"/>
                <a:r>
                  <a:rPr lang="en-IN" sz="550">
                    <a:ln/>
                    <a:solidFill>
                      <a:srgbClr val="2E7D32"/>
                    </a:solidFill>
                    <a:latin typeface="Arial"/>
                    <a:cs typeface="Arial"/>
                    <a:sym typeface="Arial"/>
                    <a:rtl val="0"/>
                  </a:rPr>
                  <a:t>UDM</a:t>
                </a:r>
              </a:p>
            </p:txBody>
          </p:sp>
          <p:sp>
            <p:nvSpPr>
              <p:cNvPr id="45" name="Freeform: Shape 44">
                <a:extLst>
                  <a:ext uri="{FF2B5EF4-FFF2-40B4-BE49-F238E27FC236}">
                    <a16:creationId xmlns:a16="http://schemas.microsoft.com/office/drawing/2014/main" id="{327A9519-D2B7-F2A9-B7EB-5D8DE62D3DE4}"/>
                  </a:ext>
                </a:extLst>
              </p:cNvPr>
              <p:cNvSpPr/>
              <p:nvPr/>
            </p:nvSpPr>
            <p:spPr>
              <a:xfrm>
                <a:off x="7524750" y="2525315"/>
                <a:ext cx="535781" cy="312539"/>
              </a:xfrm>
              <a:custGeom>
                <a:avLst/>
                <a:gdLst>
                  <a:gd name="connsiteX0" fmla="*/ 491133 w 535781"/>
                  <a:gd name="connsiteY0" fmla="*/ 0 h 312539"/>
                  <a:gd name="connsiteX1" fmla="*/ 535781 w 535781"/>
                  <a:gd name="connsiteY1" fmla="*/ 0 h 312539"/>
                  <a:gd name="connsiteX2" fmla="*/ 535781 w 535781"/>
                  <a:gd name="connsiteY2" fmla="*/ 312539 h 312539"/>
                  <a:gd name="connsiteX3" fmla="*/ 491133 w 535781"/>
                  <a:gd name="connsiteY3" fmla="*/ 312539 h 312539"/>
                  <a:gd name="connsiteX4" fmla="*/ 44648 w 535781"/>
                  <a:gd name="connsiteY4" fmla="*/ 312539 h 312539"/>
                  <a:gd name="connsiteX5" fmla="*/ 0 w 535781"/>
                  <a:gd name="connsiteY5" fmla="*/ 312539 h 312539"/>
                  <a:gd name="connsiteX6" fmla="*/ 0 w 535781"/>
                  <a:gd name="connsiteY6" fmla="*/ 0 h 312539"/>
                  <a:gd name="connsiteX7" fmla="*/ 44648 w 535781"/>
                  <a:gd name="connsiteY7" fmla="*/ 0 h 31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781" h="312539">
                    <a:moveTo>
                      <a:pt x="491133" y="0"/>
                    </a:moveTo>
                    <a:cubicBezTo>
                      <a:pt x="515791" y="0"/>
                      <a:pt x="535781" y="0"/>
                      <a:pt x="535781" y="0"/>
                    </a:cubicBezTo>
                    <a:lnTo>
                      <a:pt x="535781" y="312539"/>
                    </a:lnTo>
                    <a:cubicBezTo>
                      <a:pt x="535781" y="312539"/>
                      <a:pt x="515791" y="312539"/>
                      <a:pt x="491133" y="312539"/>
                    </a:cubicBezTo>
                    <a:lnTo>
                      <a:pt x="44648" y="312539"/>
                    </a:lnTo>
                    <a:cubicBezTo>
                      <a:pt x="19990" y="312539"/>
                      <a:pt x="0" y="312539"/>
                      <a:pt x="0" y="312539"/>
                    </a:cubicBezTo>
                    <a:lnTo>
                      <a:pt x="0" y="0"/>
                    </a:lnTo>
                    <a:cubicBezTo>
                      <a:pt x="0" y="0"/>
                      <a:pt x="19990" y="0"/>
                      <a:pt x="44648" y="0"/>
                    </a:cubicBezTo>
                    <a:close/>
                  </a:path>
                </a:pathLst>
              </a:custGeom>
              <a:solidFill>
                <a:srgbClr val="C8E6C9"/>
              </a:solidFill>
              <a:ln w="17859" cap="flat">
                <a:solidFill>
                  <a:srgbClr val="4CAF50"/>
                </a:solidFill>
                <a:prstDash val="solid"/>
                <a:miter/>
              </a:ln>
            </p:spPr>
            <p:txBody>
              <a:bodyPr rtlCol="0" anchor="ctr"/>
              <a:lstStyle/>
              <a:p>
                <a:endParaRPr lang="en-IN" sz="1200"/>
              </a:p>
            </p:txBody>
          </p:sp>
          <p:sp>
            <p:nvSpPr>
              <p:cNvPr id="46" name="TextBox 45">
                <a:extLst>
                  <a:ext uri="{FF2B5EF4-FFF2-40B4-BE49-F238E27FC236}">
                    <a16:creationId xmlns:a16="http://schemas.microsoft.com/office/drawing/2014/main" id="{D6181081-319C-A442-EF5A-F2D178486312}"/>
                  </a:ext>
                </a:extLst>
              </p:cNvPr>
              <p:cNvSpPr txBox="1"/>
              <p:nvPr/>
            </p:nvSpPr>
            <p:spPr>
              <a:xfrm>
                <a:off x="7602974" y="2587126"/>
                <a:ext cx="488595" cy="265458"/>
              </a:xfrm>
              <a:prstGeom prst="rect">
                <a:avLst/>
              </a:prstGeom>
              <a:noFill/>
            </p:spPr>
            <p:txBody>
              <a:bodyPr wrap="none" rtlCol="0">
                <a:spAutoFit/>
              </a:bodyPr>
              <a:lstStyle/>
              <a:p>
                <a:pPr algn="l"/>
                <a:r>
                  <a:rPr lang="en-IN" sz="550">
                    <a:ln/>
                    <a:solidFill>
                      <a:srgbClr val="2E7D32"/>
                    </a:solidFill>
                    <a:latin typeface="Arial"/>
                    <a:cs typeface="Arial"/>
                    <a:sym typeface="Arial"/>
                    <a:rtl val="0"/>
                  </a:rPr>
                  <a:t>PCF</a:t>
                </a:r>
              </a:p>
            </p:txBody>
          </p:sp>
          <p:sp>
            <p:nvSpPr>
              <p:cNvPr id="47" name="Freeform: Shape 46">
                <a:extLst>
                  <a:ext uri="{FF2B5EF4-FFF2-40B4-BE49-F238E27FC236}">
                    <a16:creationId xmlns:a16="http://schemas.microsoft.com/office/drawing/2014/main" id="{36B613D0-CB77-34A1-06B4-D324068643AD}"/>
                  </a:ext>
                </a:extLst>
              </p:cNvPr>
              <p:cNvSpPr/>
              <p:nvPr/>
            </p:nvSpPr>
            <p:spPr>
              <a:xfrm>
                <a:off x="5649515" y="2971800"/>
                <a:ext cx="2411015" cy="223242"/>
              </a:xfrm>
              <a:custGeom>
                <a:avLst/>
                <a:gdLst>
                  <a:gd name="connsiteX0" fmla="*/ 2303860 w 2411015"/>
                  <a:gd name="connsiteY0" fmla="*/ 0 h 223242"/>
                  <a:gd name="connsiteX1" fmla="*/ 2411016 w 2411015"/>
                  <a:gd name="connsiteY1" fmla="*/ 0 h 223242"/>
                  <a:gd name="connsiteX2" fmla="*/ 2411016 w 2411015"/>
                  <a:gd name="connsiteY2" fmla="*/ 223242 h 223242"/>
                  <a:gd name="connsiteX3" fmla="*/ 2303860 w 2411015"/>
                  <a:gd name="connsiteY3" fmla="*/ 223242 h 223242"/>
                  <a:gd name="connsiteX4" fmla="*/ 107156 w 2411015"/>
                  <a:gd name="connsiteY4" fmla="*/ 223242 h 223242"/>
                  <a:gd name="connsiteX5" fmla="*/ 0 w 2411015"/>
                  <a:gd name="connsiteY5" fmla="*/ 223242 h 223242"/>
                  <a:gd name="connsiteX6" fmla="*/ 0 w 2411015"/>
                  <a:gd name="connsiteY6" fmla="*/ 0 h 223242"/>
                  <a:gd name="connsiteX7" fmla="*/ 107156 w 2411015"/>
                  <a:gd name="connsiteY7" fmla="*/ 0 h 22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1015" h="223242">
                    <a:moveTo>
                      <a:pt x="2303860" y="0"/>
                    </a:moveTo>
                    <a:cubicBezTo>
                      <a:pt x="2363040" y="0"/>
                      <a:pt x="2411016" y="0"/>
                      <a:pt x="2411016" y="0"/>
                    </a:cubicBezTo>
                    <a:lnTo>
                      <a:pt x="2411016" y="223242"/>
                    </a:lnTo>
                    <a:cubicBezTo>
                      <a:pt x="2411016" y="223242"/>
                      <a:pt x="2363040" y="223242"/>
                      <a:pt x="2303860" y="223242"/>
                    </a:cubicBezTo>
                    <a:lnTo>
                      <a:pt x="107156" y="223242"/>
                    </a:lnTo>
                    <a:cubicBezTo>
                      <a:pt x="47975" y="223242"/>
                      <a:pt x="0" y="223242"/>
                      <a:pt x="0" y="223242"/>
                    </a:cubicBezTo>
                    <a:lnTo>
                      <a:pt x="0" y="0"/>
                    </a:lnTo>
                    <a:cubicBezTo>
                      <a:pt x="0" y="0"/>
                      <a:pt x="47975" y="0"/>
                      <a:pt x="107156" y="0"/>
                    </a:cubicBezTo>
                    <a:close/>
                  </a:path>
                </a:pathLst>
              </a:custGeom>
              <a:solidFill>
                <a:srgbClr val="1E3A8A"/>
              </a:solidFill>
              <a:ln w="8930" cap="flat">
                <a:noFill/>
                <a:prstDash val="solid"/>
                <a:miter/>
              </a:ln>
            </p:spPr>
            <p:txBody>
              <a:bodyPr rtlCol="0" anchor="ctr"/>
              <a:lstStyle/>
              <a:p>
                <a:endParaRPr lang="en-IN" sz="1200"/>
              </a:p>
            </p:txBody>
          </p:sp>
          <p:sp>
            <p:nvSpPr>
              <p:cNvPr id="48" name="TextBox 47">
                <a:extLst>
                  <a:ext uri="{FF2B5EF4-FFF2-40B4-BE49-F238E27FC236}">
                    <a16:creationId xmlns:a16="http://schemas.microsoft.com/office/drawing/2014/main" id="{308724B8-9450-23E7-6DF0-DD5A32C147B4}"/>
                  </a:ext>
                </a:extLst>
              </p:cNvPr>
              <p:cNvSpPr txBox="1"/>
              <p:nvPr/>
            </p:nvSpPr>
            <p:spPr>
              <a:xfrm>
                <a:off x="5885718" y="2989808"/>
                <a:ext cx="2171748" cy="276999"/>
              </a:xfrm>
              <a:prstGeom prst="rect">
                <a:avLst/>
              </a:prstGeom>
              <a:noFill/>
            </p:spPr>
            <p:txBody>
              <a:bodyPr wrap="none" rtlCol="0">
                <a:spAutoFit/>
              </a:bodyPr>
              <a:lstStyle/>
              <a:p>
                <a:pPr algn="l"/>
                <a:r>
                  <a:rPr lang="en-IN" sz="600" b="1">
                    <a:ln/>
                    <a:solidFill>
                      <a:srgbClr val="FFFFFF"/>
                    </a:solidFill>
                    <a:latin typeface="Arial"/>
                    <a:cs typeface="Arial"/>
                    <a:sym typeface="Arial"/>
                    <a:rtl val="0"/>
                  </a:rPr>
                  <a:t>Service Bus (HTTP/2 + REST APIs)</a:t>
                </a:r>
              </a:p>
            </p:txBody>
          </p:sp>
          <p:sp>
            <p:nvSpPr>
              <p:cNvPr id="49" name="TextBox 48">
                <a:extLst>
                  <a:ext uri="{FF2B5EF4-FFF2-40B4-BE49-F238E27FC236}">
                    <a16:creationId xmlns:a16="http://schemas.microsoft.com/office/drawing/2014/main" id="{B1B38A57-885E-01AE-C084-F1B8192AC6E3}"/>
                  </a:ext>
                </a:extLst>
              </p:cNvPr>
              <p:cNvSpPr txBox="1"/>
              <p:nvPr/>
            </p:nvSpPr>
            <p:spPr>
              <a:xfrm>
                <a:off x="8772764" y="2277125"/>
                <a:ext cx="1137812" cy="300082"/>
              </a:xfrm>
              <a:prstGeom prst="rect">
                <a:avLst/>
              </a:prstGeom>
              <a:noFill/>
            </p:spPr>
            <p:txBody>
              <a:bodyPr wrap="none" rtlCol="0">
                <a:spAutoFit/>
              </a:bodyPr>
              <a:lstStyle/>
              <a:p>
                <a:pPr algn="l"/>
                <a:r>
                  <a:rPr lang="en-IN" sz="700" b="1">
                    <a:ln/>
                    <a:solidFill>
                      <a:srgbClr val="2E7D32"/>
                    </a:solidFill>
                    <a:latin typeface="Arial"/>
                    <a:cs typeface="Arial"/>
                    <a:sym typeface="Arial"/>
                    <a:rtl val="0"/>
                  </a:rPr>
                  <a:t>Key Benefits:</a:t>
                </a:r>
              </a:p>
            </p:txBody>
          </p:sp>
          <p:sp>
            <p:nvSpPr>
              <p:cNvPr id="50" name="TextBox 49">
                <a:extLst>
                  <a:ext uri="{FF2B5EF4-FFF2-40B4-BE49-F238E27FC236}">
                    <a16:creationId xmlns:a16="http://schemas.microsoft.com/office/drawing/2014/main" id="{1DEF98DC-A2FB-A4C4-C76A-3A1DFF05B12E}"/>
                  </a:ext>
                </a:extLst>
              </p:cNvPr>
              <p:cNvSpPr txBox="1"/>
              <p:nvPr/>
            </p:nvSpPr>
            <p:spPr>
              <a:xfrm>
                <a:off x="8772764" y="2471887"/>
                <a:ext cx="1707680" cy="276999"/>
              </a:xfrm>
              <a:prstGeom prst="rect">
                <a:avLst/>
              </a:prstGeom>
              <a:noFill/>
            </p:spPr>
            <p:txBody>
              <a:bodyPr wrap="none" rtlCol="0">
                <a:spAutoFit/>
              </a:bodyPr>
              <a:lstStyle/>
              <a:p>
                <a:pPr algn="l"/>
                <a:r>
                  <a:rPr lang="en-IN" sz="600">
                    <a:ln/>
                    <a:solidFill>
                      <a:srgbClr val="555555"/>
                    </a:solidFill>
                    <a:latin typeface="Arial"/>
                    <a:cs typeface="Arial"/>
                    <a:sym typeface="Arial"/>
                    <a:rtl val="0"/>
                  </a:rPr>
                  <a:t>• Microservices Architecture</a:t>
                </a:r>
              </a:p>
            </p:txBody>
          </p:sp>
          <p:sp>
            <p:nvSpPr>
              <p:cNvPr id="51" name="TextBox 50">
                <a:extLst>
                  <a:ext uri="{FF2B5EF4-FFF2-40B4-BE49-F238E27FC236}">
                    <a16:creationId xmlns:a16="http://schemas.microsoft.com/office/drawing/2014/main" id="{071C41C8-8802-D8D0-936D-B39928C2C1BA}"/>
                  </a:ext>
                </a:extLst>
              </p:cNvPr>
              <p:cNvSpPr txBox="1"/>
              <p:nvPr/>
            </p:nvSpPr>
            <p:spPr>
              <a:xfrm>
                <a:off x="8772764" y="2650480"/>
                <a:ext cx="2251098" cy="276999"/>
              </a:xfrm>
              <a:prstGeom prst="rect">
                <a:avLst/>
              </a:prstGeom>
              <a:noFill/>
            </p:spPr>
            <p:txBody>
              <a:bodyPr wrap="none" rtlCol="0">
                <a:spAutoFit/>
              </a:bodyPr>
              <a:lstStyle/>
              <a:p>
                <a:pPr algn="l"/>
                <a:r>
                  <a:rPr lang="en-IN" sz="600">
                    <a:ln/>
                    <a:solidFill>
                      <a:srgbClr val="555555"/>
                    </a:solidFill>
                    <a:latin typeface="Arial"/>
                    <a:cs typeface="Arial"/>
                    <a:sym typeface="Arial"/>
                    <a:rtl val="0"/>
                  </a:rPr>
                  <a:t>• Standardized APIs (HTTP/2 + JSON)</a:t>
                </a:r>
              </a:p>
            </p:txBody>
          </p:sp>
          <p:sp>
            <p:nvSpPr>
              <p:cNvPr id="52" name="TextBox 51">
                <a:extLst>
                  <a:ext uri="{FF2B5EF4-FFF2-40B4-BE49-F238E27FC236}">
                    <a16:creationId xmlns:a16="http://schemas.microsoft.com/office/drawing/2014/main" id="{40EC516C-C933-5367-B5C2-01F88BAC8B0A}"/>
                  </a:ext>
                </a:extLst>
              </p:cNvPr>
              <p:cNvSpPr txBox="1"/>
              <p:nvPr/>
            </p:nvSpPr>
            <p:spPr>
              <a:xfrm>
                <a:off x="8772764" y="2829074"/>
                <a:ext cx="1356623" cy="276999"/>
              </a:xfrm>
              <a:prstGeom prst="rect">
                <a:avLst/>
              </a:prstGeom>
              <a:noFill/>
            </p:spPr>
            <p:txBody>
              <a:bodyPr wrap="none" rtlCol="0">
                <a:spAutoFit/>
              </a:bodyPr>
              <a:lstStyle/>
              <a:p>
                <a:pPr algn="l"/>
                <a:r>
                  <a:rPr lang="en-IN" sz="600">
                    <a:ln/>
                    <a:solidFill>
                      <a:srgbClr val="555555"/>
                    </a:solidFill>
                    <a:latin typeface="Arial"/>
                    <a:cs typeface="Arial"/>
                    <a:sym typeface="Arial"/>
                    <a:rtl val="0"/>
                  </a:rPr>
                  <a:t>• Modular &amp; Scalable</a:t>
                </a:r>
              </a:p>
            </p:txBody>
          </p:sp>
          <p:sp>
            <p:nvSpPr>
              <p:cNvPr id="53" name="TextBox 52">
                <a:extLst>
                  <a:ext uri="{FF2B5EF4-FFF2-40B4-BE49-F238E27FC236}">
                    <a16:creationId xmlns:a16="http://schemas.microsoft.com/office/drawing/2014/main" id="{DFA6900E-C66B-B9D2-90CE-3211B677537C}"/>
                  </a:ext>
                </a:extLst>
              </p:cNvPr>
              <p:cNvSpPr txBox="1"/>
              <p:nvPr/>
            </p:nvSpPr>
            <p:spPr>
              <a:xfrm>
                <a:off x="8772764" y="3007669"/>
                <a:ext cx="1794242" cy="276999"/>
              </a:xfrm>
              <a:prstGeom prst="rect">
                <a:avLst/>
              </a:prstGeom>
              <a:noFill/>
            </p:spPr>
            <p:txBody>
              <a:bodyPr wrap="none" rtlCol="0">
                <a:spAutoFit/>
              </a:bodyPr>
              <a:lstStyle/>
              <a:p>
                <a:pPr algn="l"/>
                <a:r>
                  <a:rPr lang="en-IN" sz="600" b="1">
                    <a:ln/>
                    <a:solidFill>
                      <a:srgbClr val="FF1744"/>
                    </a:solidFill>
                    <a:latin typeface="Arial"/>
                    <a:cs typeface="Arial"/>
                    <a:sym typeface="Arial"/>
                    <a:rtl val="0"/>
                  </a:rPr>
                  <a:t>• Easy to Add New Services</a:t>
                </a:r>
              </a:p>
            </p:txBody>
          </p:sp>
          <p:sp>
            <p:nvSpPr>
              <p:cNvPr id="54" name="Freeform: Shape 53">
                <a:extLst>
                  <a:ext uri="{FF2B5EF4-FFF2-40B4-BE49-F238E27FC236}">
                    <a16:creationId xmlns:a16="http://schemas.microsoft.com/office/drawing/2014/main" id="{5FDAF97A-DCBE-DC36-AFF8-66EC32FA0126}"/>
                  </a:ext>
                </a:extLst>
              </p:cNvPr>
              <p:cNvSpPr/>
              <p:nvPr/>
            </p:nvSpPr>
            <p:spPr>
              <a:xfrm>
                <a:off x="11989593" y="2346721"/>
                <a:ext cx="4464843" cy="982265"/>
              </a:xfrm>
              <a:custGeom>
                <a:avLst/>
                <a:gdLst>
                  <a:gd name="connsiteX0" fmla="*/ 4393406 w 4464843"/>
                  <a:gd name="connsiteY0" fmla="*/ 0 h 982265"/>
                  <a:gd name="connsiteX1" fmla="*/ 4464844 w 4464843"/>
                  <a:gd name="connsiteY1" fmla="*/ 0 h 982265"/>
                  <a:gd name="connsiteX2" fmla="*/ 4464844 w 4464843"/>
                  <a:gd name="connsiteY2" fmla="*/ 982266 h 982265"/>
                  <a:gd name="connsiteX3" fmla="*/ 4393406 w 4464843"/>
                  <a:gd name="connsiteY3" fmla="*/ 982266 h 982265"/>
                  <a:gd name="connsiteX4" fmla="*/ 71438 w 4464843"/>
                  <a:gd name="connsiteY4" fmla="*/ 982266 h 982265"/>
                  <a:gd name="connsiteX5" fmla="*/ 0 w 4464843"/>
                  <a:gd name="connsiteY5" fmla="*/ 982266 h 982265"/>
                  <a:gd name="connsiteX6" fmla="*/ 0 w 4464843"/>
                  <a:gd name="connsiteY6" fmla="*/ 0 h 982265"/>
                  <a:gd name="connsiteX7" fmla="*/ 71438 w 4464843"/>
                  <a:gd name="connsiteY7" fmla="*/ 0 h 98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4843" h="982265">
                    <a:moveTo>
                      <a:pt x="4393406" y="0"/>
                    </a:moveTo>
                    <a:cubicBezTo>
                      <a:pt x="4432861" y="0"/>
                      <a:pt x="4464844" y="0"/>
                      <a:pt x="4464844" y="0"/>
                    </a:cubicBezTo>
                    <a:lnTo>
                      <a:pt x="4464844" y="982266"/>
                    </a:lnTo>
                    <a:cubicBezTo>
                      <a:pt x="4464844" y="982266"/>
                      <a:pt x="4432861" y="982266"/>
                      <a:pt x="4393406" y="982266"/>
                    </a:cubicBezTo>
                    <a:lnTo>
                      <a:pt x="71438" y="982266"/>
                    </a:lnTo>
                    <a:cubicBezTo>
                      <a:pt x="31983" y="982266"/>
                      <a:pt x="0" y="982266"/>
                      <a:pt x="0" y="982266"/>
                    </a:cubicBezTo>
                    <a:lnTo>
                      <a:pt x="0" y="0"/>
                    </a:lnTo>
                    <a:cubicBezTo>
                      <a:pt x="0" y="0"/>
                      <a:pt x="31983" y="0"/>
                      <a:pt x="71438" y="0"/>
                    </a:cubicBezTo>
                    <a:close/>
                  </a:path>
                </a:pathLst>
              </a:custGeom>
              <a:solidFill>
                <a:srgbClr val="FFF3E0"/>
              </a:solidFill>
              <a:ln w="17859" cap="flat">
                <a:solidFill>
                  <a:srgbClr val="FF9800"/>
                </a:solidFill>
                <a:prstDash val="solid"/>
                <a:miter/>
              </a:ln>
            </p:spPr>
            <p:txBody>
              <a:bodyPr rtlCol="0" anchor="ctr"/>
              <a:lstStyle/>
              <a:p>
                <a:endParaRPr lang="en-IN" sz="1200"/>
              </a:p>
            </p:txBody>
          </p:sp>
          <p:sp>
            <p:nvSpPr>
              <p:cNvPr id="55" name="TextBox 54">
                <a:extLst>
                  <a:ext uri="{FF2B5EF4-FFF2-40B4-BE49-F238E27FC236}">
                    <a16:creationId xmlns:a16="http://schemas.microsoft.com/office/drawing/2014/main" id="{D959CAEC-8482-295F-5C5D-E315AA802C8F}"/>
                  </a:ext>
                </a:extLst>
              </p:cNvPr>
              <p:cNvSpPr txBox="1"/>
              <p:nvPr/>
            </p:nvSpPr>
            <p:spPr>
              <a:xfrm>
                <a:off x="13333761" y="2389339"/>
                <a:ext cx="1984197" cy="300082"/>
              </a:xfrm>
              <a:prstGeom prst="rect">
                <a:avLst/>
              </a:prstGeom>
              <a:noFill/>
            </p:spPr>
            <p:txBody>
              <a:bodyPr wrap="none" rtlCol="0">
                <a:spAutoFit/>
              </a:bodyPr>
              <a:lstStyle/>
              <a:p>
                <a:pPr algn="l"/>
                <a:r>
                  <a:rPr lang="en-IN" sz="700" b="1">
                    <a:ln/>
                    <a:solidFill>
                      <a:srgbClr val="FF9800"/>
                    </a:solidFill>
                    <a:latin typeface="Segoe UI Emoji"/>
                    <a:ea typeface="Segoe UI Emoji"/>
                    <a:sym typeface="Segoe UI Emoji"/>
                    <a:rtl val="0"/>
                  </a:rPr>
                  <a:t>💡</a:t>
                </a:r>
                <a:r>
                  <a:rPr lang="en-IN" sz="700" b="1">
                    <a:ln/>
                    <a:solidFill>
                      <a:srgbClr val="FF9800"/>
                    </a:solidFill>
                    <a:latin typeface="Arial"/>
                    <a:ea typeface="Segoe UI Emoji"/>
                    <a:cs typeface="Arial"/>
                    <a:sym typeface="Arial"/>
                    <a:rtl val="0"/>
                  </a:rPr>
                  <a:t> Analogy: Web Services</a:t>
                </a:r>
              </a:p>
            </p:txBody>
          </p:sp>
          <p:sp>
            <p:nvSpPr>
              <p:cNvPr id="56" name="TextBox 55">
                <a:extLst>
                  <a:ext uri="{FF2B5EF4-FFF2-40B4-BE49-F238E27FC236}">
                    <a16:creationId xmlns:a16="http://schemas.microsoft.com/office/drawing/2014/main" id="{5DFCD92E-C05B-A5E0-8B28-60643DBCB608}"/>
                  </a:ext>
                </a:extLst>
              </p:cNvPr>
              <p:cNvSpPr txBox="1"/>
              <p:nvPr/>
            </p:nvSpPr>
            <p:spPr>
              <a:xfrm>
                <a:off x="12076746" y="2605832"/>
                <a:ext cx="3135956" cy="276999"/>
              </a:xfrm>
              <a:prstGeom prst="rect">
                <a:avLst/>
              </a:prstGeom>
              <a:noFill/>
            </p:spPr>
            <p:txBody>
              <a:bodyPr wrap="none" rtlCol="0">
                <a:spAutoFit/>
              </a:bodyPr>
              <a:lstStyle/>
              <a:p>
                <a:pPr algn="l"/>
                <a:r>
                  <a:rPr lang="en-IN" sz="600">
                    <a:ln/>
                    <a:solidFill>
                      <a:srgbClr val="555555"/>
                    </a:solidFill>
                    <a:latin typeface="Arial"/>
                    <a:cs typeface="Arial"/>
                    <a:sym typeface="Arial"/>
                    <a:rtl val="0"/>
                  </a:rPr>
                  <a:t>NFs communicate like web services - they don't need to</a:t>
                </a:r>
              </a:p>
            </p:txBody>
          </p:sp>
          <p:sp>
            <p:nvSpPr>
              <p:cNvPr id="57" name="TextBox 56">
                <a:extLst>
                  <a:ext uri="{FF2B5EF4-FFF2-40B4-BE49-F238E27FC236}">
                    <a16:creationId xmlns:a16="http://schemas.microsoft.com/office/drawing/2014/main" id="{EE10957B-8734-7584-22C5-D404F438E524}"/>
                  </a:ext>
                </a:extLst>
              </p:cNvPr>
              <p:cNvSpPr txBox="1"/>
              <p:nvPr/>
            </p:nvSpPr>
            <p:spPr>
              <a:xfrm>
                <a:off x="12076746" y="2784425"/>
                <a:ext cx="2933978" cy="276999"/>
              </a:xfrm>
              <a:prstGeom prst="rect">
                <a:avLst/>
              </a:prstGeom>
              <a:noFill/>
            </p:spPr>
            <p:txBody>
              <a:bodyPr wrap="none" rtlCol="0">
                <a:spAutoFit/>
              </a:bodyPr>
              <a:lstStyle/>
              <a:p>
                <a:pPr algn="l"/>
                <a:r>
                  <a:rPr lang="en-IN" sz="600">
                    <a:ln/>
                    <a:solidFill>
                      <a:srgbClr val="555555"/>
                    </a:solidFill>
                    <a:latin typeface="Arial"/>
                    <a:cs typeface="Arial"/>
                    <a:sym typeface="Arial"/>
                    <a:rtl val="0"/>
                  </a:rPr>
                  <a:t>know each other's internal workings, just how to call</a:t>
                </a:r>
              </a:p>
            </p:txBody>
          </p:sp>
          <p:sp>
            <p:nvSpPr>
              <p:cNvPr id="58" name="TextBox 57">
                <a:extLst>
                  <a:ext uri="{FF2B5EF4-FFF2-40B4-BE49-F238E27FC236}">
                    <a16:creationId xmlns:a16="http://schemas.microsoft.com/office/drawing/2014/main" id="{0FCCD7D3-0BF3-B7EB-378E-60CCD90D7B06}"/>
                  </a:ext>
                </a:extLst>
              </p:cNvPr>
              <p:cNvSpPr txBox="1"/>
              <p:nvPr/>
            </p:nvSpPr>
            <p:spPr>
              <a:xfrm>
                <a:off x="12076746" y="2963020"/>
                <a:ext cx="2241480" cy="276999"/>
              </a:xfrm>
              <a:prstGeom prst="rect">
                <a:avLst/>
              </a:prstGeom>
              <a:noFill/>
            </p:spPr>
            <p:txBody>
              <a:bodyPr wrap="none" rtlCol="0">
                <a:spAutoFit/>
              </a:bodyPr>
              <a:lstStyle/>
              <a:p>
                <a:pPr algn="l"/>
                <a:r>
                  <a:rPr lang="en-IN" sz="600">
                    <a:ln/>
                    <a:solidFill>
                      <a:srgbClr val="555555"/>
                    </a:solidFill>
                    <a:latin typeface="Arial"/>
                    <a:cs typeface="Arial"/>
                    <a:sym typeface="Arial"/>
                    <a:rtl val="0"/>
                  </a:rPr>
                  <a:t>the right API for the service they need.</a:t>
                </a:r>
              </a:p>
            </p:txBody>
          </p:sp>
        </p:grpSp>
        <p:grpSp>
          <p:nvGrpSpPr>
            <p:cNvPr id="59" name="Graphic 8">
              <a:extLst>
                <a:ext uri="{FF2B5EF4-FFF2-40B4-BE49-F238E27FC236}">
                  <a16:creationId xmlns:a16="http://schemas.microsoft.com/office/drawing/2014/main" id="{F7A10522-E9EA-28D1-BB04-20AB92213BF8}"/>
                </a:ext>
              </a:extLst>
            </p:cNvPr>
            <p:cNvGrpSpPr/>
            <p:nvPr/>
          </p:nvGrpSpPr>
          <p:grpSpPr>
            <a:xfrm>
              <a:off x="827484" y="3864768"/>
              <a:ext cx="16252031" cy="2500312"/>
              <a:chOff x="827484" y="3864768"/>
              <a:chExt cx="16252031" cy="2500312"/>
            </a:xfrm>
          </p:grpSpPr>
          <p:sp>
            <p:nvSpPr>
              <p:cNvPr id="60" name="Freeform: Shape 59">
                <a:extLst>
                  <a:ext uri="{FF2B5EF4-FFF2-40B4-BE49-F238E27FC236}">
                    <a16:creationId xmlns:a16="http://schemas.microsoft.com/office/drawing/2014/main" id="{AD92AE20-3073-1CAF-DE9F-1B6A20F2B970}"/>
                  </a:ext>
                </a:extLst>
              </p:cNvPr>
              <p:cNvSpPr/>
              <p:nvPr/>
            </p:nvSpPr>
            <p:spPr>
              <a:xfrm>
                <a:off x="827484" y="3864768"/>
                <a:ext cx="16252031" cy="2500312"/>
              </a:xfrm>
              <a:custGeom>
                <a:avLst/>
                <a:gdLst>
                  <a:gd name="connsiteX0" fmla="*/ 16118086 w 16252031"/>
                  <a:gd name="connsiteY0" fmla="*/ 0 h 2500312"/>
                  <a:gd name="connsiteX1" fmla="*/ 16252031 w 16252031"/>
                  <a:gd name="connsiteY1" fmla="*/ 0 h 2500312"/>
                  <a:gd name="connsiteX2" fmla="*/ 16252031 w 16252031"/>
                  <a:gd name="connsiteY2" fmla="*/ 2500313 h 2500312"/>
                  <a:gd name="connsiteX3" fmla="*/ 16118086 w 16252031"/>
                  <a:gd name="connsiteY3" fmla="*/ 2500313 h 2500312"/>
                  <a:gd name="connsiteX4" fmla="*/ 133945 w 16252031"/>
                  <a:gd name="connsiteY4" fmla="*/ 2500313 h 2500312"/>
                  <a:gd name="connsiteX5" fmla="*/ 0 w 16252031"/>
                  <a:gd name="connsiteY5" fmla="*/ 2500313 h 2500312"/>
                  <a:gd name="connsiteX6" fmla="*/ 0 w 16252031"/>
                  <a:gd name="connsiteY6" fmla="*/ 0 h 2500312"/>
                  <a:gd name="connsiteX7" fmla="*/ 133945 w 16252031"/>
                  <a:gd name="connsiteY7" fmla="*/ 0 h 250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52031" h="2500312">
                    <a:moveTo>
                      <a:pt x="16118086" y="0"/>
                    </a:moveTo>
                    <a:cubicBezTo>
                      <a:pt x="16192062" y="0"/>
                      <a:pt x="16252031" y="0"/>
                      <a:pt x="16252031" y="0"/>
                    </a:cubicBezTo>
                    <a:lnTo>
                      <a:pt x="16252031" y="2500313"/>
                    </a:lnTo>
                    <a:cubicBezTo>
                      <a:pt x="16252031" y="2500313"/>
                      <a:pt x="16192062" y="2500313"/>
                      <a:pt x="16118086" y="2500313"/>
                    </a:cubicBezTo>
                    <a:lnTo>
                      <a:pt x="133945" y="2500313"/>
                    </a:lnTo>
                    <a:cubicBezTo>
                      <a:pt x="59969" y="2500313"/>
                      <a:pt x="0" y="2500313"/>
                      <a:pt x="0" y="2500313"/>
                    </a:cubicBezTo>
                    <a:lnTo>
                      <a:pt x="0" y="0"/>
                    </a:lnTo>
                    <a:cubicBezTo>
                      <a:pt x="0" y="0"/>
                      <a:pt x="59969" y="0"/>
                      <a:pt x="133945" y="0"/>
                    </a:cubicBezTo>
                    <a:close/>
                  </a:path>
                </a:pathLst>
              </a:custGeom>
              <a:solidFill>
                <a:srgbClr val="FFFFFF"/>
              </a:solidFill>
              <a:ln w="26789" cap="flat">
                <a:solidFill>
                  <a:srgbClr val="1E3A8A"/>
                </a:solidFill>
                <a:prstDash val="solid"/>
                <a:miter/>
              </a:ln>
            </p:spPr>
            <p:txBody>
              <a:bodyPr rtlCol="0" anchor="ctr"/>
              <a:lstStyle/>
              <a:p>
                <a:endParaRPr lang="en-IN" sz="1200"/>
              </a:p>
            </p:txBody>
          </p:sp>
          <p:sp>
            <p:nvSpPr>
              <p:cNvPr id="61" name="Freeform: Shape 60">
                <a:extLst>
                  <a:ext uri="{FF2B5EF4-FFF2-40B4-BE49-F238E27FC236}">
                    <a16:creationId xmlns:a16="http://schemas.microsoft.com/office/drawing/2014/main" id="{46C80B34-2372-C63F-2FD6-5BC9065291D1}"/>
                  </a:ext>
                </a:extLst>
              </p:cNvPr>
              <p:cNvSpPr/>
              <p:nvPr/>
            </p:nvSpPr>
            <p:spPr>
              <a:xfrm>
                <a:off x="1006078" y="4043362"/>
                <a:ext cx="5242322" cy="446484"/>
              </a:xfrm>
              <a:custGeom>
                <a:avLst/>
                <a:gdLst>
                  <a:gd name="connsiteX0" fmla="*/ 4393406 w 4464843"/>
                  <a:gd name="connsiteY0" fmla="*/ 0 h 446484"/>
                  <a:gd name="connsiteX1" fmla="*/ 4464844 w 4464843"/>
                  <a:gd name="connsiteY1" fmla="*/ 0 h 446484"/>
                  <a:gd name="connsiteX2" fmla="*/ 4464844 w 4464843"/>
                  <a:gd name="connsiteY2" fmla="*/ 446484 h 446484"/>
                  <a:gd name="connsiteX3" fmla="*/ 4393406 w 4464843"/>
                  <a:gd name="connsiteY3" fmla="*/ 446484 h 446484"/>
                  <a:gd name="connsiteX4" fmla="*/ 71438 w 4464843"/>
                  <a:gd name="connsiteY4" fmla="*/ 446484 h 446484"/>
                  <a:gd name="connsiteX5" fmla="*/ 0 w 4464843"/>
                  <a:gd name="connsiteY5" fmla="*/ 446484 h 446484"/>
                  <a:gd name="connsiteX6" fmla="*/ 0 w 4464843"/>
                  <a:gd name="connsiteY6" fmla="*/ 0 h 446484"/>
                  <a:gd name="connsiteX7" fmla="*/ 71438 w 4464843"/>
                  <a:gd name="connsiteY7" fmla="*/ 0 h 44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4843" h="446484">
                    <a:moveTo>
                      <a:pt x="4393406" y="0"/>
                    </a:moveTo>
                    <a:cubicBezTo>
                      <a:pt x="4432860" y="0"/>
                      <a:pt x="4464844" y="0"/>
                      <a:pt x="4464844" y="0"/>
                    </a:cubicBezTo>
                    <a:lnTo>
                      <a:pt x="4464844" y="446484"/>
                    </a:lnTo>
                    <a:cubicBezTo>
                      <a:pt x="4464844" y="446484"/>
                      <a:pt x="4432860" y="446484"/>
                      <a:pt x="4393406" y="446484"/>
                    </a:cubicBezTo>
                    <a:lnTo>
                      <a:pt x="71438" y="446484"/>
                    </a:lnTo>
                    <a:cubicBezTo>
                      <a:pt x="31984" y="446484"/>
                      <a:pt x="0" y="446484"/>
                      <a:pt x="0" y="446484"/>
                    </a:cubicBezTo>
                    <a:lnTo>
                      <a:pt x="0" y="0"/>
                    </a:lnTo>
                    <a:cubicBezTo>
                      <a:pt x="0" y="0"/>
                      <a:pt x="31984" y="0"/>
                      <a:pt x="71438" y="0"/>
                    </a:cubicBezTo>
                    <a:close/>
                  </a:path>
                </a:pathLst>
              </a:custGeom>
              <a:solidFill>
                <a:srgbClr val="1E3A8A"/>
              </a:solidFill>
              <a:ln w="8930" cap="flat">
                <a:noFill/>
                <a:prstDash val="solid"/>
                <a:miter/>
              </a:ln>
            </p:spPr>
            <p:txBody>
              <a:bodyPr rtlCol="0" anchor="ctr"/>
              <a:lstStyle/>
              <a:p>
                <a:endParaRPr lang="en-IN" sz="1200"/>
              </a:p>
            </p:txBody>
          </p:sp>
          <p:sp>
            <p:nvSpPr>
              <p:cNvPr id="62" name="TextBox 61">
                <a:extLst>
                  <a:ext uri="{FF2B5EF4-FFF2-40B4-BE49-F238E27FC236}">
                    <a16:creationId xmlns:a16="http://schemas.microsoft.com/office/drawing/2014/main" id="{D40908D3-467A-557C-F066-F5808700BC4E}"/>
                  </a:ext>
                </a:extLst>
              </p:cNvPr>
              <p:cNvSpPr txBox="1"/>
              <p:nvPr/>
            </p:nvSpPr>
            <p:spPr>
              <a:xfrm>
                <a:off x="1219200" y="4076700"/>
                <a:ext cx="4958570" cy="415498"/>
              </a:xfrm>
              <a:prstGeom prst="rect">
                <a:avLst/>
              </a:prstGeom>
              <a:noFill/>
            </p:spPr>
            <p:txBody>
              <a:bodyPr wrap="none" rtlCol="0">
                <a:spAutoFit/>
              </a:bodyPr>
              <a:lstStyle/>
              <a:p>
                <a:pPr algn="l"/>
                <a:r>
                  <a:rPr lang="en-IN" sz="1200" b="1" dirty="0">
                    <a:ln/>
                    <a:solidFill>
                      <a:srgbClr val="FFFFFF"/>
                    </a:solidFill>
                    <a:latin typeface="Arial"/>
                    <a:cs typeface="Arial"/>
                    <a:sym typeface="Arial"/>
                    <a:rtl val="0"/>
                  </a:rPr>
                  <a:t>2. Control &amp; User Plane Separation (CUPS)</a:t>
                </a:r>
              </a:p>
            </p:txBody>
          </p:sp>
          <p:sp>
            <p:nvSpPr>
              <p:cNvPr id="63" name="Freeform: Shape 62">
                <a:extLst>
                  <a:ext uri="{FF2B5EF4-FFF2-40B4-BE49-F238E27FC236}">
                    <a16:creationId xmlns:a16="http://schemas.microsoft.com/office/drawing/2014/main" id="{3458FBC1-20F1-E67B-871B-D58FBD7875A1}"/>
                  </a:ext>
                </a:extLst>
              </p:cNvPr>
              <p:cNvSpPr/>
              <p:nvPr/>
            </p:nvSpPr>
            <p:spPr>
              <a:xfrm>
                <a:off x="1273968" y="4668440"/>
                <a:ext cx="3571875" cy="1518046"/>
              </a:xfrm>
              <a:custGeom>
                <a:avLst/>
                <a:gdLst>
                  <a:gd name="connsiteX0" fmla="*/ 3482578 w 3571875"/>
                  <a:gd name="connsiteY0" fmla="*/ 0 h 1518046"/>
                  <a:gd name="connsiteX1" fmla="*/ 3571875 w 3571875"/>
                  <a:gd name="connsiteY1" fmla="*/ 0 h 1518046"/>
                  <a:gd name="connsiteX2" fmla="*/ 3571875 w 3571875"/>
                  <a:gd name="connsiteY2" fmla="*/ 1518047 h 1518046"/>
                  <a:gd name="connsiteX3" fmla="*/ 3482578 w 3571875"/>
                  <a:gd name="connsiteY3" fmla="*/ 1518047 h 1518046"/>
                  <a:gd name="connsiteX4" fmla="*/ 89297 w 3571875"/>
                  <a:gd name="connsiteY4" fmla="*/ 1518047 h 1518046"/>
                  <a:gd name="connsiteX5" fmla="*/ 0 w 3571875"/>
                  <a:gd name="connsiteY5" fmla="*/ 1518047 h 1518046"/>
                  <a:gd name="connsiteX6" fmla="*/ 0 w 3571875"/>
                  <a:gd name="connsiteY6" fmla="*/ 0 h 1518046"/>
                  <a:gd name="connsiteX7" fmla="*/ 89297 w 3571875"/>
                  <a:gd name="connsiteY7" fmla="*/ 0 h 151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1875" h="1518046">
                    <a:moveTo>
                      <a:pt x="3482578" y="0"/>
                    </a:moveTo>
                    <a:cubicBezTo>
                      <a:pt x="3531896" y="0"/>
                      <a:pt x="3571875" y="0"/>
                      <a:pt x="3571875" y="0"/>
                    </a:cubicBezTo>
                    <a:lnTo>
                      <a:pt x="3571875" y="1518047"/>
                    </a:lnTo>
                    <a:cubicBezTo>
                      <a:pt x="3571875" y="1518047"/>
                      <a:pt x="3531896" y="1518047"/>
                      <a:pt x="3482578" y="1518047"/>
                    </a:cubicBezTo>
                    <a:lnTo>
                      <a:pt x="89297" y="1518047"/>
                    </a:lnTo>
                    <a:cubicBezTo>
                      <a:pt x="39980" y="1518047"/>
                      <a:pt x="0" y="1518047"/>
                      <a:pt x="0" y="1518047"/>
                    </a:cubicBezTo>
                    <a:lnTo>
                      <a:pt x="0" y="0"/>
                    </a:lnTo>
                    <a:cubicBezTo>
                      <a:pt x="0" y="0"/>
                      <a:pt x="39980" y="0"/>
                      <a:pt x="89297" y="0"/>
                    </a:cubicBezTo>
                    <a:close/>
                  </a:path>
                </a:pathLst>
              </a:custGeom>
              <a:solidFill>
                <a:srgbClr val="E3F2FD"/>
              </a:solidFill>
              <a:ln w="26789" cap="flat">
                <a:solidFill>
                  <a:srgbClr val="1976D2"/>
                </a:solidFill>
                <a:prstDash val="solid"/>
                <a:miter/>
              </a:ln>
            </p:spPr>
            <p:txBody>
              <a:bodyPr rtlCol="0" anchor="ctr"/>
              <a:lstStyle/>
              <a:p>
                <a:endParaRPr lang="en-IN" sz="1200"/>
              </a:p>
            </p:txBody>
          </p:sp>
          <p:sp>
            <p:nvSpPr>
              <p:cNvPr id="64" name="TextBox 63">
                <a:extLst>
                  <a:ext uri="{FF2B5EF4-FFF2-40B4-BE49-F238E27FC236}">
                    <a16:creationId xmlns:a16="http://schemas.microsoft.com/office/drawing/2014/main" id="{CD0DDB45-F91E-54EF-7DCC-38289EF4DAD1}"/>
                  </a:ext>
                </a:extLst>
              </p:cNvPr>
              <p:cNvSpPr txBox="1"/>
              <p:nvPr/>
            </p:nvSpPr>
            <p:spPr>
              <a:xfrm>
                <a:off x="2258543" y="4700454"/>
                <a:ext cx="1806264" cy="346248"/>
              </a:xfrm>
              <a:prstGeom prst="rect">
                <a:avLst/>
              </a:prstGeom>
              <a:noFill/>
            </p:spPr>
            <p:txBody>
              <a:bodyPr wrap="none" rtlCol="0">
                <a:spAutoFit/>
              </a:bodyPr>
              <a:lstStyle/>
              <a:p>
                <a:pPr algn="l"/>
                <a:r>
                  <a:rPr lang="en-IN" sz="900" b="1">
                    <a:ln/>
                    <a:solidFill>
                      <a:srgbClr val="1976D2"/>
                    </a:solidFill>
                    <a:latin typeface="Arial"/>
                    <a:cs typeface="Arial"/>
                    <a:sym typeface="Arial"/>
                    <a:rtl val="0"/>
                  </a:rPr>
                  <a:t>Control Plane (CP)</a:t>
                </a:r>
              </a:p>
            </p:txBody>
          </p:sp>
          <p:sp>
            <p:nvSpPr>
              <p:cNvPr id="65" name="TextBox 64">
                <a:extLst>
                  <a:ext uri="{FF2B5EF4-FFF2-40B4-BE49-F238E27FC236}">
                    <a16:creationId xmlns:a16="http://schemas.microsoft.com/office/drawing/2014/main" id="{720E2C02-9651-ED56-7B1F-40BDA20829FD}"/>
                  </a:ext>
                </a:extLst>
              </p:cNvPr>
              <p:cNvSpPr txBox="1"/>
              <p:nvPr/>
            </p:nvSpPr>
            <p:spPr>
              <a:xfrm>
                <a:off x="2511797" y="4939864"/>
                <a:ext cx="1258037" cy="323166"/>
              </a:xfrm>
              <a:prstGeom prst="rect">
                <a:avLst/>
              </a:prstGeom>
              <a:noFill/>
            </p:spPr>
            <p:txBody>
              <a:bodyPr wrap="none" rtlCol="0">
                <a:spAutoFit/>
              </a:bodyPr>
              <a:lstStyle/>
              <a:p>
                <a:pPr algn="l"/>
                <a:r>
                  <a:rPr lang="en-IN" sz="800" b="1">
                    <a:ln/>
                    <a:solidFill>
                      <a:srgbClr val="FF1744"/>
                    </a:solidFill>
                    <a:latin typeface="Arial"/>
                    <a:cs typeface="Arial"/>
                    <a:sym typeface="Arial"/>
                    <a:rtl val="0"/>
                  </a:rPr>
                  <a:t>"THE BRAIN"</a:t>
                </a:r>
              </a:p>
            </p:txBody>
          </p:sp>
          <p:sp>
            <p:nvSpPr>
              <p:cNvPr id="66" name="Freeform: Shape 65">
                <a:extLst>
                  <a:ext uri="{FF2B5EF4-FFF2-40B4-BE49-F238E27FC236}">
                    <a16:creationId xmlns:a16="http://schemas.microsoft.com/office/drawing/2014/main" id="{E21F9681-57E2-741C-6B52-1FFDDF19FC9C}"/>
                  </a:ext>
                </a:extLst>
              </p:cNvPr>
              <p:cNvSpPr/>
              <p:nvPr/>
            </p:nvSpPr>
            <p:spPr>
              <a:xfrm>
                <a:off x="1452562" y="5248870"/>
                <a:ext cx="714375" cy="267890"/>
              </a:xfrm>
              <a:custGeom>
                <a:avLst/>
                <a:gdLst>
                  <a:gd name="connsiteX0" fmla="*/ 669727 w 714375"/>
                  <a:gd name="connsiteY0" fmla="*/ 0 h 267890"/>
                  <a:gd name="connsiteX1" fmla="*/ 714375 w 714375"/>
                  <a:gd name="connsiteY1" fmla="*/ 0 h 267890"/>
                  <a:gd name="connsiteX2" fmla="*/ 714375 w 714375"/>
                  <a:gd name="connsiteY2" fmla="*/ 267891 h 267890"/>
                  <a:gd name="connsiteX3" fmla="*/ 669727 w 714375"/>
                  <a:gd name="connsiteY3" fmla="*/ 267891 h 267890"/>
                  <a:gd name="connsiteX4" fmla="*/ 44648 w 714375"/>
                  <a:gd name="connsiteY4" fmla="*/ 267891 h 267890"/>
                  <a:gd name="connsiteX5" fmla="*/ 0 w 714375"/>
                  <a:gd name="connsiteY5" fmla="*/ 267891 h 267890"/>
                  <a:gd name="connsiteX6" fmla="*/ 0 w 714375"/>
                  <a:gd name="connsiteY6" fmla="*/ 0 h 267890"/>
                  <a:gd name="connsiteX7" fmla="*/ 44648 w 714375"/>
                  <a:gd name="connsiteY7" fmla="*/ 0 h 26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375" h="267890">
                    <a:moveTo>
                      <a:pt x="669727" y="0"/>
                    </a:moveTo>
                    <a:cubicBezTo>
                      <a:pt x="694385" y="0"/>
                      <a:pt x="714375" y="0"/>
                      <a:pt x="714375" y="0"/>
                    </a:cubicBezTo>
                    <a:lnTo>
                      <a:pt x="714375" y="267891"/>
                    </a:lnTo>
                    <a:cubicBezTo>
                      <a:pt x="714375" y="267891"/>
                      <a:pt x="694385" y="267891"/>
                      <a:pt x="669727" y="267891"/>
                    </a:cubicBezTo>
                    <a:lnTo>
                      <a:pt x="44648" y="267891"/>
                    </a:lnTo>
                    <a:cubicBezTo>
                      <a:pt x="19990" y="267891"/>
                      <a:pt x="0" y="267891"/>
                      <a:pt x="0" y="267891"/>
                    </a:cubicBezTo>
                    <a:lnTo>
                      <a:pt x="0" y="0"/>
                    </a:lnTo>
                    <a:cubicBezTo>
                      <a:pt x="0" y="0"/>
                      <a:pt x="19990" y="0"/>
                      <a:pt x="44648" y="0"/>
                    </a:cubicBezTo>
                    <a:close/>
                  </a:path>
                </a:pathLst>
              </a:custGeom>
              <a:solidFill>
                <a:srgbClr val="BBDEFB"/>
              </a:solidFill>
              <a:ln w="17859" cap="flat">
                <a:solidFill>
                  <a:srgbClr val="1976D2"/>
                </a:solidFill>
                <a:prstDash val="solid"/>
                <a:miter/>
              </a:ln>
            </p:spPr>
            <p:txBody>
              <a:bodyPr rtlCol="0" anchor="ctr"/>
              <a:lstStyle/>
              <a:p>
                <a:endParaRPr lang="en-IN" sz="1200"/>
              </a:p>
            </p:txBody>
          </p:sp>
          <p:sp>
            <p:nvSpPr>
              <p:cNvPr id="67" name="TextBox 66">
                <a:extLst>
                  <a:ext uri="{FF2B5EF4-FFF2-40B4-BE49-F238E27FC236}">
                    <a16:creationId xmlns:a16="http://schemas.microsoft.com/office/drawing/2014/main" id="{40AD9045-A630-4E2F-65D7-BDE143609493}"/>
                  </a:ext>
                </a:extLst>
              </p:cNvPr>
              <p:cNvSpPr txBox="1"/>
              <p:nvPr/>
            </p:nvSpPr>
            <p:spPr>
              <a:xfrm>
                <a:off x="1614639" y="5292822"/>
                <a:ext cx="500619" cy="265458"/>
              </a:xfrm>
              <a:prstGeom prst="rect">
                <a:avLst/>
              </a:prstGeom>
              <a:noFill/>
            </p:spPr>
            <p:txBody>
              <a:bodyPr wrap="none" rtlCol="0">
                <a:spAutoFit/>
              </a:bodyPr>
              <a:lstStyle/>
              <a:p>
                <a:pPr algn="l"/>
                <a:r>
                  <a:rPr lang="en-IN" sz="550">
                    <a:ln/>
                    <a:solidFill>
                      <a:srgbClr val="1976D2"/>
                    </a:solidFill>
                    <a:latin typeface="Arial"/>
                    <a:cs typeface="Arial"/>
                    <a:sym typeface="Arial"/>
                    <a:rtl val="0"/>
                  </a:rPr>
                  <a:t>AMF</a:t>
                </a:r>
              </a:p>
            </p:txBody>
          </p:sp>
          <p:sp>
            <p:nvSpPr>
              <p:cNvPr id="68" name="Freeform: Shape 67">
                <a:extLst>
                  <a:ext uri="{FF2B5EF4-FFF2-40B4-BE49-F238E27FC236}">
                    <a16:creationId xmlns:a16="http://schemas.microsoft.com/office/drawing/2014/main" id="{8AE1005E-0547-D94B-E238-DDEDC8213265}"/>
                  </a:ext>
                </a:extLst>
              </p:cNvPr>
              <p:cNvSpPr/>
              <p:nvPr/>
            </p:nvSpPr>
            <p:spPr>
              <a:xfrm>
                <a:off x="2256234" y="5248870"/>
                <a:ext cx="714375" cy="267890"/>
              </a:xfrm>
              <a:custGeom>
                <a:avLst/>
                <a:gdLst>
                  <a:gd name="connsiteX0" fmla="*/ 669727 w 714375"/>
                  <a:gd name="connsiteY0" fmla="*/ 0 h 267890"/>
                  <a:gd name="connsiteX1" fmla="*/ 714375 w 714375"/>
                  <a:gd name="connsiteY1" fmla="*/ 0 h 267890"/>
                  <a:gd name="connsiteX2" fmla="*/ 714375 w 714375"/>
                  <a:gd name="connsiteY2" fmla="*/ 267891 h 267890"/>
                  <a:gd name="connsiteX3" fmla="*/ 669727 w 714375"/>
                  <a:gd name="connsiteY3" fmla="*/ 267891 h 267890"/>
                  <a:gd name="connsiteX4" fmla="*/ 44648 w 714375"/>
                  <a:gd name="connsiteY4" fmla="*/ 267891 h 267890"/>
                  <a:gd name="connsiteX5" fmla="*/ 0 w 714375"/>
                  <a:gd name="connsiteY5" fmla="*/ 267891 h 267890"/>
                  <a:gd name="connsiteX6" fmla="*/ 0 w 714375"/>
                  <a:gd name="connsiteY6" fmla="*/ 0 h 267890"/>
                  <a:gd name="connsiteX7" fmla="*/ 44648 w 714375"/>
                  <a:gd name="connsiteY7" fmla="*/ 0 h 26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375" h="267890">
                    <a:moveTo>
                      <a:pt x="669727" y="0"/>
                    </a:moveTo>
                    <a:cubicBezTo>
                      <a:pt x="694385" y="0"/>
                      <a:pt x="714375" y="0"/>
                      <a:pt x="714375" y="0"/>
                    </a:cubicBezTo>
                    <a:lnTo>
                      <a:pt x="714375" y="267891"/>
                    </a:lnTo>
                    <a:cubicBezTo>
                      <a:pt x="714375" y="267891"/>
                      <a:pt x="694385" y="267891"/>
                      <a:pt x="669727" y="267891"/>
                    </a:cubicBezTo>
                    <a:lnTo>
                      <a:pt x="44648" y="267891"/>
                    </a:lnTo>
                    <a:cubicBezTo>
                      <a:pt x="19990" y="267891"/>
                      <a:pt x="0" y="267891"/>
                      <a:pt x="0" y="267891"/>
                    </a:cubicBezTo>
                    <a:lnTo>
                      <a:pt x="0" y="0"/>
                    </a:lnTo>
                    <a:cubicBezTo>
                      <a:pt x="0" y="0"/>
                      <a:pt x="19990" y="0"/>
                      <a:pt x="44648" y="0"/>
                    </a:cubicBezTo>
                    <a:close/>
                  </a:path>
                </a:pathLst>
              </a:custGeom>
              <a:solidFill>
                <a:srgbClr val="BBDEFB"/>
              </a:solidFill>
              <a:ln w="17859" cap="flat">
                <a:solidFill>
                  <a:srgbClr val="1976D2"/>
                </a:solidFill>
                <a:prstDash val="solid"/>
                <a:miter/>
              </a:ln>
            </p:spPr>
            <p:txBody>
              <a:bodyPr rtlCol="0" anchor="ctr"/>
              <a:lstStyle/>
              <a:p>
                <a:endParaRPr lang="en-IN" sz="1200"/>
              </a:p>
            </p:txBody>
          </p:sp>
          <p:sp>
            <p:nvSpPr>
              <p:cNvPr id="69" name="TextBox 68">
                <a:extLst>
                  <a:ext uri="{FF2B5EF4-FFF2-40B4-BE49-F238E27FC236}">
                    <a16:creationId xmlns:a16="http://schemas.microsoft.com/office/drawing/2014/main" id="{B1A02870-D117-8DFC-7631-6BF054DAD656}"/>
                  </a:ext>
                </a:extLst>
              </p:cNvPr>
              <p:cNvSpPr txBox="1"/>
              <p:nvPr/>
            </p:nvSpPr>
            <p:spPr>
              <a:xfrm>
                <a:off x="2418311" y="5292822"/>
                <a:ext cx="500619" cy="265458"/>
              </a:xfrm>
              <a:prstGeom prst="rect">
                <a:avLst/>
              </a:prstGeom>
              <a:noFill/>
            </p:spPr>
            <p:txBody>
              <a:bodyPr wrap="none" rtlCol="0">
                <a:spAutoFit/>
              </a:bodyPr>
              <a:lstStyle/>
              <a:p>
                <a:pPr algn="l"/>
                <a:r>
                  <a:rPr lang="en-IN" sz="550">
                    <a:ln/>
                    <a:solidFill>
                      <a:srgbClr val="1976D2"/>
                    </a:solidFill>
                    <a:latin typeface="Arial"/>
                    <a:cs typeface="Arial"/>
                    <a:sym typeface="Arial"/>
                    <a:rtl val="0"/>
                  </a:rPr>
                  <a:t>SMF</a:t>
                </a:r>
              </a:p>
            </p:txBody>
          </p:sp>
          <p:sp>
            <p:nvSpPr>
              <p:cNvPr id="70" name="Freeform: Shape 69">
                <a:extLst>
                  <a:ext uri="{FF2B5EF4-FFF2-40B4-BE49-F238E27FC236}">
                    <a16:creationId xmlns:a16="http://schemas.microsoft.com/office/drawing/2014/main" id="{979FD9CC-80AD-ACAF-9DEC-B030A9AFEE32}"/>
                  </a:ext>
                </a:extLst>
              </p:cNvPr>
              <p:cNvSpPr/>
              <p:nvPr/>
            </p:nvSpPr>
            <p:spPr>
              <a:xfrm>
                <a:off x="3059906" y="5248870"/>
                <a:ext cx="714375" cy="267890"/>
              </a:xfrm>
              <a:custGeom>
                <a:avLst/>
                <a:gdLst>
                  <a:gd name="connsiteX0" fmla="*/ 669727 w 714375"/>
                  <a:gd name="connsiteY0" fmla="*/ 0 h 267890"/>
                  <a:gd name="connsiteX1" fmla="*/ 714375 w 714375"/>
                  <a:gd name="connsiteY1" fmla="*/ 0 h 267890"/>
                  <a:gd name="connsiteX2" fmla="*/ 714375 w 714375"/>
                  <a:gd name="connsiteY2" fmla="*/ 267891 h 267890"/>
                  <a:gd name="connsiteX3" fmla="*/ 669727 w 714375"/>
                  <a:gd name="connsiteY3" fmla="*/ 267891 h 267890"/>
                  <a:gd name="connsiteX4" fmla="*/ 44648 w 714375"/>
                  <a:gd name="connsiteY4" fmla="*/ 267891 h 267890"/>
                  <a:gd name="connsiteX5" fmla="*/ 0 w 714375"/>
                  <a:gd name="connsiteY5" fmla="*/ 267891 h 267890"/>
                  <a:gd name="connsiteX6" fmla="*/ 0 w 714375"/>
                  <a:gd name="connsiteY6" fmla="*/ 0 h 267890"/>
                  <a:gd name="connsiteX7" fmla="*/ 44648 w 714375"/>
                  <a:gd name="connsiteY7" fmla="*/ 0 h 26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375" h="267890">
                    <a:moveTo>
                      <a:pt x="669727" y="0"/>
                    </a:moveTo>
                    <a:cubicBezTo>
                      <a:pt x="694385" y="0"/>
                      <a:pt x="714375" y="0"/>
                      <a:pt x="714375" y="0"/>
                    </a:cubicBezTo>
                    <a:lnTo>
                      <a:pt x="714375" y="267891"/>
                    </a:lnTo>
                    <a:cubicBezTo>
                      <a:pt x="714375" y="267891"/>
                      <a:pt x="694385" y="267891"/>
                      <a:pt x="669727" y="267891"/>
                    </a:cubicBezTo>
                    <a:lnTo>
                      <a:pt x="44648" y="267891"/>
                    </a:lnTo>
                    <a:cubicBezTo>
                      <a:pt x="19990" y="267891"/>
                      <a:pt x="0" y="267891"/>
                      <a:pt x="0" y="267891"/>
                    </a:cubicBezTo>
                    <a:lnTo>
                      <a:pt x="0" y="0"/>
                    </a:lnTo>
                    <a:cubicBezTo>
                      <a:pt x="0" y="0"/>
                      <a:pt x="19990" y="0"/>
                      <a:pt x="44648" y="0"/>
                    </a:cubicBezTo>
                    <a:close/>
                  </a:path>
                </a:pathLst>
              </a:custGeom>
              <a:solidFill>
                <a:srgbClr val="BBDEFB"/>
              </a:solidFill>
              <a:ln w="17859" cap="flat">
                <a:solidFill>
                  <a:srgbClr val="1976D2"/>
                </a:solidFill>
                <a:prstDash val="solid"/>
                <a:miter/>
              </a:ln>
            </p:spPr>
            <p:txBody>
              <a:bodyPr rtlCol="0" anchor="ctr"/>
              <a:lstStyle/>
              <a:p>
                <a:endParaRPr lang="en-IN" sz="1200"/>
              </a:p>
            </p:txBody>
          </p:sp>
          <p:sp>
            <p:nvSpPr>
              <p:cNvPr id="71" name="TextBox 70">
                <a:extLst>
                  <a:ext uri="{FF2B5EF4-FFF2-40B4-BE49-F238E27FC236}">
                    <a16:creationId xmlns:a16="http://schemas.microsoft.com/office/drawing/2014/main" id="{EA46323F-D110-555E-9388-F349C5D1AA5F}"/>
                  </a:ext>
                </a:extLst>
              </p:cNvPr>
              <p:cNvSpPr txBox="1"/>
              <p:nvPr/>
            </p:nvSpPr>
            <p:spPr>
              <a:xfrm>
                <a:off x="3227427" y="5292822"/>
                <a:ext cx="488595" cy="265458"/>
              </a:xfrm>
              <a:prstGeom prst="rect">
                <a:avLst/>
              </a:prstGeom>
              <a:noFill/>
            </p:spPr>
            <p:txBody>
              <a:bodyPr wrap="none" rtlCol="0">
                <a:spAutoFit/>
              </a:bodyPr>
              <a:lstStyle/>
              <a:p>
                <a:pPr algn="l"/>
                <a:r>
                  <a:rPr lang="en-IN" sz="550">
                    <a:ln/>
                    <a:solidFill>
                      <a:srgbClr val="1976D2"/>
                    </a:solidFill>
                    <a:latin typeface="Arial"/>
                    <a:cs typeface="Arial"/>
                    <a:sym typeface="Arial"/>
                    <a:rtl val="0"/>
                  </a:rPr>
                  <a:t>PCF</a:t>
                </a:r>
              </a:p>
            </p:txBody>
          </p:sp>
          <p:sp>
            <p:nvSpPr>
              <p:cNvPr id="72" name="TextBox 71">
                <a:extLst>
                  <a:ext uri="{FF2B5EF4-FFF2-40B4-BE49-F238E27FC236}">
                    <a16:creationId xmlns:a16="http://schemas.microsoft.com/office/drawing/2014/main" id="{EE716519-585E-7B78-B8C6-4EA6ED57435C}"/>
                  </a:ext>
                </a:extLst>
              </p:cNvPr>
              <p:cNvSpPr txBox="1"/>
              <p:nvPr/>
            </p:nvSpPr>
            <p:spPr>
              <a:xfrm>
                <a:off x="2386772" y="5552629"/>
                <a:ext cx="1539365" cy="276999"/>
              </a:xfrm>
              <a:prstGeom prst="rect">
                <a:avLst/>
              </a:prstGeom>
              <a:noFill/>
            </p:spPr>
            <p:txBody>
              <a:bodyPr wrap="none" rtlCol="0">
                <a:spAutoFit/>
              </a:bodyPr>
              <a:lstStyle/>
              <a:p>
                <a:pPr algn="l"/>
                <a:r>
                  <a:rPr lang="en-IN" sz="600">
                    <a:ln/>
                    <a:solidFill>
                      <a:srgbClr val="555555"/>
                    </a:solidFill>
                    <a:latin typeface="Arial"/>
                    <a:cs typeface="Arial"/>
                    <a:sym typeface="Arial"/>
                    <a:rtl val="0"/>
                  </a:rPr>
                  <a:t>Signaling • Management</a:t>
                </a:r>
              </a:p>
            </p:txBody>
          </p:sp>
          <p:sp>
            <p:nvSpPr>
              <p:cNvPr id="73" name="TextBox 72">
                <a:extLst>
                  <a:ext uri="{FF2B5EF4-FFF2-40B4-BE49-F238E27FC236}">
                    <a16:creationId xmlns:a16="http://schemas.microsoft.com/office/drawing/2014/main" id="{D9E0894B-4282-D500-6146-7530BCF3A0D8}"/>
                  </a:ext>
                </a:extLst>
              </p:cNvPr>
              <p:cNvSpPr txBox="1"/>
              <p:nvPr/>
            </p:nvSpPr>
            <p:spPr>
              <a:xfrm>
                <a:off x="2187293" y="5731224"/>
                <a:ext cx="1969770" cy="276999"/>
              </a:xfrm>
              <a:prstGeom prst="rect">
                <a:avLst/>
              </a:prstGeom>
              <a:noFill/>
            </p:spPr>
            <p:txBody>
              <a:bodyPr wrap="none" rtlCol="0">
                <a:spAutoFit/>
              </a:bodyPr>
              <a:lstStyle/>
              <a:p>
                <a:pPr algn="l"/>
                <a:r>
                  <a:rPr lang="en-IN" sz="600">
                    <a:ln/>
                    <a:solidFill>
                      <a:srgbClr val="555555"/>
                    </a:solidFill>
                    <a:latin typeface="Arial"/>
                    <a:cs typeface="Arial"/>
                    <a:sym typeface="Arial"/>
                    <a:rtl val="0"/>
                  </a:rPr>
                  <a:t>Decision Making • Authentication</a:t>
                </a:r>
              </a:p>
            </p:txBody>
          </p:sp>
          <p:sp>
            <p:nvSpPr>
              <p:cNvPr id="74" name="TextBox 73">
                <a:extLst>
                  <a:ext uri="{FF2B5EF4-FFF2-40B4-BE49-F238E27FC236}">
                    <a16:creationId xmlns:a16="http://schemas.microsoft.com/office/drawing/2014/main" id="{ED62EE4E-3E99-C762-72C8-85CB77C418BF}"/>
                  </a:ext>
                </a:extLst>
              </p:cNvPr>
              <p:cNvSpPr txBox="1"/>
              <p:nvPr/>
            </p:nvSpPr>
            <p:spPr>
              <a:xfrm>
                <a:off x="2441553" y="5909817"/>
                <a:ext cx="1601882" cy="300082"/>
              </a:xfrm>
              <a:prstGeom prst="rect">
                <a:avLst/>
              </a:prstGeom>
              <a:noFill/>
            </p:spPr>
            <p:txBody>
              <a:bodyPr wrap="none" rtlCol="0">
                <a:spAutoFit/>
              </a:bodyPr>
              <a:lstStyle/>
              <a:p>
                <a:pPr algn="l"/>
                <a:r>
                  <a:rPr lang="en-IN" sz="700" b="1" dirty="0">
                    <a:ln/>
                    <a:solidFill>
                      <a:srgbClr val="FF1744"/>
                    </a:solidFill>
                    <a:latin typeface="Arial"/>
                    <a:cs typeface="Arial"/>
                    <a:sym typeface="Arial"/>
                    <a:rtl val="0"/>
                  </a:rPr>
                  <a:t>Centralized Location</a:t>
                </a:r>
              </a:p>
            </p:txBody>
          </p:sp>
          <p:sp>
            <p:nvSpPr>
              <p:cNvPr id="75" name="Freeform: Shape 74">
                <a:extLst>
                  <a:ext uri="{FF2B5EF4-FFF2-40B4-BE49-F238E27FC236}">
                    <a16:creationId xmlns:a16="http://schemas.microsoft.com/office/drawing/2014/main" id="{5148DA4C-DD8D-A7A1-D6D7-C2CFD57E23E0}"/>
                  </a:ext>
                </a:extLst>
              </p:cNvPr>
              <p:cNvSpPr/>
              <p:nvPr/>
            </p:nvSpPr>
            <p:spPr>
              <a:xfrm>
                <a:off x="5024437" y="5427464"/>
                <a:ext cx="535781" cy="8929"/>
              </a:xfrm>
              <a:custGeom>
                <a:avLst/>
                <a:gdLst>
                  <a:gd name="connsiteX0" fmla="*/ 0 w 535781"/>
                  <a:gd name="connsiteY0" fmla="*/ 0 h 8929"/>
                  <a:gd name="connsiteX1" fmla="*/ 535781 w 535781"/>
                  <a:gd name="connsiteY1" fmla="*/ 0 h 8929"/>
                </a:gdLst>
                <a:ahLst/>
                <a:cxnLst>
                  <a:cxn ang="0">
                    <a:pos x="connsiteX0" y="connsiteY0"/>
                  </a:cxn>
                  <a:cxn ang="0">
                    <a:pos x="connsiteX1" y="connsiteY1"/>
                  </a:cxn>
                </a:cxnLst>
                <a:rect l="l" t="t" r="r" b="b"/>
                <a:pathLst>
                  <a:path w="535781" h="8929">
                    <a:moveTo>
                      <a:pt x="0" y="0"/>
                    </a:moveTo>
                    <a:lnTo>
                      <a:pt x="535781" y="0"/>
                    </a:lnTo>
                  </a:path>
                </a:pathLst>
              </a:custGeom>
              <a:ln w="44648" cap="flat">
                <a:solidFill>
                  <a:srgbClr val="FF9800"/>
                </a:solidFill>
                <a:prstDash val="solid"/>
                <a:miter/>
                <a:tailEnd type="stealth" w="lg" len="lg"/>
              </a:ln>
            </p:spPr>
            <p:txBody>
              <a:bodyPr rtlCol="0" anchor="ctr"/>
              <a:lstStyle/>
              <a:p>
                <a:endParaRPr lang="en-IN" sz="1200"/>
              </a:p>
            </p:txBody>
          </p:sp>
          <p:sp>
            <p:nvSpPr>
              <p:cNvPr id="76" name="TextBox 75">
                <a:extLst>
                  <a:ext uri="{FF2B5EF4-FFF2-40B4-BE49-F238E27FC236}">
                    <a16:creationId xmlns:a16="http://schemas.microsoft.com/office/drawing/2014/main" id="{BFC65341-099A-032F-C18A-0B9494352FC8}"/>
                  </a:ext>
                </a:extLst>
              </p:cNvPr>
              <p:cNvSpPr txBox="1"/>
              <p:nvPr/>
            </p:nvSpPr>
            <p:spPr>
              <a:xfrm>
                <a:off x="4742645" y="4980367"/>
                <a:ext cx="1099340" cy="300082"/>
              </a:xfrm>
              <a:prstGeom prst="rect">
                <a:avLst/>
              </a:prstGeom>
              <a:noFill/>
            </p:spPr>
            <p:txBody>
              <a:bodyPr wrap="none" rtlCol="0">
                <a:spAutoFit/>
              </a:bodyPr>
              <a:lstStyle/>
              <a:p>
                <a:pPr algn="l"/>
                <a:r>
                  <a:rPr lang="en-IN" sz="700" b="1" dirty="0">
                    <a:ln/>
                    <a:solidFill>
                      <a:srgbClr val="FF9800"/>
                    </a:solidFill>
                    <a:latin typeface="Arial"/>
                    <a:cs typeface="Arial"/>
                    <a:sym typeface="Arial"/>
                    <a:rtl val="0"/>
                  </a:rPr>
                  <a:t>SEPARATED</a:t>
                </a:r>
              </a:p>
            </p:txBody>
          </p:sp>
          <p:sp>
            <p:nvSpPr>
              <p:cNvPr id="77" name="Freeform: Shape 76">
                <a:extLst>
                  <a:ext uri="{FF2B5EF4-FFF2-40B4-BE49-F238E27FC236}">
                    <a16:creationId xmlns:a16="http://schemas.microsoft.com/office/drawing/2014/main" id="{F1F2C21F-7E39-FE2C-F2C9-F85CED49A577}"/>
                  </a:ext>
                </a:extLst>
              </p:cNvPr>
              <p:cNvSpPr/>
              <p:nvPr/>
            </p:nvSpPr>
            <p:spPr>
              <a:xfrm>
                <a:off x="5738812" y="4668440"/>
                <a:ext cx="3571875" cy="1518046"/>
              </a:xfrm>
              <a:custGeom>
                <a:avLst/>
                <a:gdLst>
                  <a:gd name="connsiteX0" fmla="*/ 3482578 w 3571875"/>
                  <a:gd name="connsiteY0" fmla="*/ 0 h 1518046"/>
                  <a:gd name="connsiteX1" fmla="*/ 3571875 w 3571875"/>
                  <a:gd name="connsiteY1" fmla="*/ 0 h 1518046"/>
                  <a:gd name="connsiteX2" fmla="*/ 3571875 w 3571875"/>
                  <a:gd name="connsiteY2" fmla="*/ 1518047 h 1518046"/>
                  <a:gd name="connsiteX3" fmla="*/ 3482578 w 3571875"/>
                  <a:gd name="connsiteY3" fmla="*/ 1518047 h 1518046"/>
                  <a:gd name="connsiteX4" fmla="*/ 89297 w 3571875"/>
                  <a:gd name="connsiteY4" fmla="*/ 1518047 h 1518046"/>
                  <a:gd name="connsiteX5" fmla="*/ 0 w 3571875"/>
                  <a:gd name="connsiteY5" fmla="*/ 1518047 h 1518046"/>
                  <a:gd name="connsiteX6" fmla="*/ 0 w 3571875"/>
                  <a:gd name="connsiteY6" fmla="*/ 0 h 1518046"/>
                  <a:gd name="connsiteX7" fmla="*/ 89297 w 3571875"/>
                  <a:gd name="connsiteY7" fmla="*/ 0 h 151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1875" h="1518046">
                    <a:moveTo>
                      <a:pt x="3482578" y="0"/>
                    </a:moveTo>
                    <a:cubicBezTo>
                      <a:pt x="3531895" y="0"/>
                      <a:pt x="3571875" y="0"/>
                      <a:pt x="3571875" y="0"/>
                    </a:cubicBezTo>
                    <a:lnTo>
                      <a:pt x="3571875" y="1518047"/>
                    </a:lnTo>
                    <a:cubicBezTo>
                      <a:pt x="3571875" y="1518047"/>
                      <a:pt x="3531895" y="1518047"/>
                      <a:pt x="3482578" y="1518047"/>
                    </a:cubicBezTo>
                    <a:lnTo>
                      <a:pt x="89297" y="1518047"/>
                    </a:lnTo>
                    <a:cubicBezTo>
                      <a:pt x="39980" y="1518047"/>
                      <a:pt x="0" y="1518047"/>
                      <a:pt x="0" y="1518047"/>
                    </a:cubicBezTo>
                    <a:lnTo>
                      <a:pt x="0" y="0"/>
                    </a:lnTo>
                    <a:cubicBezTo>
                      <a:pt x="0" y="0"/>
                      <a:pt x="39980" y="0"/>
                      <a:pt x="89297" y="0"/>
                    </a:cubicBezTo>
                    <a:close/>
                  </a:path>
                </a:pathLst>
              </a:custGeom>
              <a:solidFill>
                <a:srgbClr val="E8F5E8"/>
              </a:solidFill>
              <a:ln w="26789" cap="flat">
                <a:solidFill>
                  <a:srgbClr val="388E3C"/>
                </a:solidFill>
                <a:prstDash val="solid"/>
                <a:miter/>
              </a:ln>
            </p:spPr>
            <p:txBody>
              <a:bodyPr rtlCol="0" anchor="ctr"/>
              <a:lstStyle/>
              <a:p>
                <a:endParaRPr lang="en-IN" sz="1200"/>
              </a:p>
            </p:txBody>
          </p:sp>
          <p:sp>
            <p:nvSpPr>
              <p:cNvPr id="78" name="TextBox 77">
                <a:extLst>
                  <a:ext uri="{FF2B5EF4-FFF2-40B4-BE49-F238E27FC236}">
                    <a16:creationId xmlns:a16="http://schemas.microsoft.com/office/drawing/2014/main" id="{C42156D0-893D-FAB6-90CE-CC0D8DFA4611}"/>
                  </a:ext>
                </a:extLst>
              </p:cNvPr>
              <p:cNvSpPr txBox="1"/>
              <p:nvPr/>
            </p:nvSpPr>
            <p:spPr>
              <a:xfrm>
                <a:off x="6830360" y="4700454"/>
                <a:ext cx="1575432" cy="346248"/>
              </a:xfrm>
              <a:prstGeom prst="rect">
                <a:avLst/>
              </a:prstGeom>
              <a:noFill/>
            </p:spPr>
            <p:txBody>
              <a:bodyPr wrap="none" rtlCol="0">
                <a:spAutoFit/>
              </a:bodyPr>
              <a:lstStyle/>
              <a:p>
                <a:pPr algn="l"/>
                <a:r>
                  <a:rPr lang="en-IN" sz="900" b="1">
                    <a:ln/>
                    <a:solidFill>
                      <a:srgbClr val="388E3C"/>
                    </a:solidFill>
                    <a:latin typeface="Arial"/>
                    <a:cs typeface="Arial"/>
                    <a:sym typeface="Arial"/>
                    <a:rtl val="0"/>
                  </a:rPr>
                  <a:t>User Plane (UP)</a:t>
                </a:r>
              </a:p>
            </p:txBody>
          </p:sp>
          <p:sp>
            <p:nvSpPr>
              <p:cNvPr id="79" name="TextBox 78">
                <a:extLst>
                  <a:ext uri="{FF2B5EF4-FFF2-40B4-BE49-F238E27FC236}">
                    <a16:creationId xmlns:a16="http://schemas.microsoft.com/office/drawing/2014/main" id="{5F838ADB-623C-379B-DFCB-A7930591B9CD}"/>
                  </a:ext>
                </a:extLst>
              </p:cNvPr>
              <p:cNvSpPr txBox="1"/>
              <p:nvPr/>
            </p:nvSpPr>
            <p:spPr>
              <a:xfrm>
                <a:off x="6722633" y="4939864"/>
                <a:ext cx="1806264" cy="323166"/>
              </a:xfrm>
              <a:prstGeom prst="rect">
                <a:avLst/>
              </a:prstGeom>
              <a:noFill/>
            </p:spPr>
            <p:txBody>
              <a:bodyPr wrap="none" rtlCol="0">
                <a:spAutoFit/>
              </a:bodyPr>
              <a:lstStyle/>
              <a:p>
                <a:pPr algn="l"/>
                <a:r>
                  <a:rPr lang="en-IN" sz="800" b="1">
                    <a:ln/>
                    <a:solidFill>
                      <a:srgbClr val="FF1744"/>
                    </a:solidFill>
                    <a:latin typeface="Arial"/>
                    <a:cs typeface="Arial"/>
                    <a:sym typeface="Arial"/>
                    <a:rtl val="0"/>
                  </a:rPr>
                  <a:t>"THE WORKHORSE"</a:t>
                </a:r>
              </a:p>
            </p:txBody>
          </p:sp>
          <p:sp>
            <p:nvSpPr>
              <p:cNvPr id="80" name="Freeform: Shape 79">
                <a:extLst>
                  <a:ext uri="{FF2B5EF4-FFF2-40B4-BE49-F238E27FC236}">
                    <a16:creationId xmlns:a16="http://schemas.microsoft.com/office/drawing/2014/main" id="{751048D8-3B81-FC75-8BAC-7E2C5415F2E2}"/>
                  </a:ext>
                </a:extLst>
              </p:cNvPr>
              <p:cNvSpPr/>
              <p:nvPr/>
            </p:nvSpPr>
            <p:spPr>
              <a:xfrm>
                <a:off x="7078265" y="5248870"/>
                <a:ext cx="892968" cy="267890"/>
              </a:xfrm>
              <a:custGeom>
                <a:avLst/>
                <a:gdLst>
                  <a:gd name="connsiteX0" fmla="*/ 848320 w 892968"/>
                  <a:gd name="connsiteY0" fmla="*/ 0 h 267890"/>
                  <a:gd name="connsiteX1" fmla="*/ 892969 w 892968"/>
                  <a:gd name="connsiteY1" fmla="*/ 0 h 267890"/>
                  <a:gd name="connsiteX2" fmla="*/ 892969 w 892968"/>
                  <a:gd name="connsiteY2" fmla="*/ 267891 h 267890"/>
                  <a:gd name="connsiteX3" fmla="*/ 848320 w 892968"/>
                  <a:gd name="connsiteY3" fmla="*/ 267891 h 267890"/>
                  <a:gd name="connsiteX4" fmla="*/ 44648 w 892968"/>
                  <a:gd name="connsiteY4" fmla="*/ 267891 h 267890"/>
                  <a:gd name="connsiteX5" fmla="*/ 0 w 892968"/>
                  <a:gd name="connsiteY5" fmla="*/ 267891 h 267890"/>
                  <a:gd name="connsiteX6" fmla="*/ 0 w 892968"/>
                  <a:gd name="connsiteY6" fmla="*/ 0 h 267890"/>
                  <a:gd name="connsiteX7" fmla="*/ 44648 w 892968"/>
                  <a:gd name="connsiteY7" fmla="*/ 0 h 26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968" h="267890">
                    <a:moveTo>
                      <a:pt x="848320" y="0"/>
                    </a:moveTo>
                    <a:cubicBezTo>
                      <a:pt x="872979" y="0"/>
                      <a:pt x="892969" y="0"/>
                      <a:pt x="892969" y="0"/>
                    </a:cubicBezTo>
                    <a:lnTo>
                      <a:pt x="892969" y="267891"/>
                    </a:lnTo>
                    <a:cubicBezTo>
                      <a:pt x="892969" y="267891"/>
                      <a:pt x="872979" y="267891"/>
                      <a:pt x="848320" y="267891"/>
                    </a:cubicBezTo>
                    <a:lnTo>
                      <a:pt x="44648" y="267891"/>
                    </a:lnTo>
                    <a:cubicBezTo>
                      <a:pt x="19990" y="267891"/>
                      <a:pt x="0" y="267891"/>
                      <a:pt x="0" y="267891"/>
                    </a:cubicBezTo>
                    <a:lnTo>
                      <a:pt x="0" y="0"/>
                    </a:lnTo>
                    <a:cubicBezTo>
                      <a:pt x="0" y="0"/>
                      <a:pt x="19990" y="0"/>
                      <a:pt x="44648" y="0"/>
                    </a:cubicBezTo>
                    <a:close/>
                  </a:path>
                </a:pathLst>
              </a:custGeom>
              <a:solidFill>
                <a:srgbClr val="C8E6C9"/>
              </a:solidFill>
              <a:ln w="17859" cap="flat">
                <a:solidFill>
                  <a:srgbClr val="388E3C"/>
                </a:solidFill>
                <a:prstDash val="solid"/>
                <a:miter/>
              </a:ln>
            </p:spPr>
            <p:txBody>
              <a:bodyPr rtlCol="0" anchor="ctr"/>
              <a:lstStyle/>
              <a:p>
                <a:endParaRPr lang="en-IN" sz="1200"/>
              </a:p>
            </p:txBody>
          </p:sp>
          <p:sp>
            <p:nvSpPr>
              <p:cNvPr id="81" name="TextBox 80">
                <a:extLst>
                  <a:ext uri="{FF2B5EF4-FFF2-40B4-BE49-F238E27FC236}">
                    <a16:creationId xmlns:a16="http://schemas.microsoft.com/office/drawing/2014/main" id="{838534AB-3825-83C3-7ED0-C326CC7522FC}"/>
                  </a:ext>
                </a:extLst>
              </p:cNvPr>
              <p:cNvSpPr txBox="1"/>
              <p:nvPr/>
            </p:nvSpPr>
            <p:spPr>
              <a:xfrm>
                <a:off x="7326153" y="5284738"/>
                <a:ext cx="507831" cy="276999"/>
              </a:xfrm>
              <a:prstGeom prst="rect">
                <a:avLst/>
              </a:prstGeom>
              <a:noFill/>
            </p:spPr>
            <p:txBody>
              <a:bodyPr wrap="none" rtlCol="0">
                <a:spAutoFit/>
              </a:bodyPr>
              <a:lstStyle/>
              <a:p>
                <a:pPr algn="l"/>
                <a:r>
                  <a:rPr lang="en-IN" sz="600" b="1">
                    <a:ln/>
                    <a:solidFill>
                      <a:srgbClr val="388E3C"/>
                    </a:solidFill>
                    <a:latin typeface="Arial"/>
                    <a:cs typeface="Arial"/>
                    <a:sym typeface="Arial"/>
                    <a:rtl val="0"/>
                  </a:rPr>
                  <a:t>UPF</a:t>
                </a:r>
              </a:p>
            </p:txBody>
          </p:sp>
          <p:sp>
            <p:nvSpPr>
              <p:cNvPr id="82" name="TextBox 81">
                <a:extLst>
                  <a:ext uri="{FF2B5EF4-FFF2-40B4-BE49-F238E27FC236}">
                    <a16:creationId xmlns:a16="http://schemas.microsoft.com/office/drawing/2014/main" id="{FF36285C-BCCB-6AC4-4346-FCEA42B38F95}"/>
                  </a:ext>
                </a:extLst>
              </p:cNvPr>
              <p:cNvSpPr txBox="1"/>
              <p:nvPr/>
            </p:nvSpPr>
            <p:spPr>
              <a:xfrm>
                <a:off x="7032338" y="5552629"/>
                <a:ext cx="1149836" cy="276999"/>
              </a:xfrm>
              <a:prstGeom prst="rect">
                <a:avLst/>
              </a:prstGeom>
              <a:noFill/>
            </p:spPr>
            <p:txBody>
              <a:bodyPr wrap="none" rtlCol="0">
                <a:spAutoFit/>
              </a:bodyPr>
              <a:lstStyle/>
              <a:p>
                <a:pPr algn="l"/>
                <a:r>
                  <a:rPr lang="en-IN" sz="600">
                    <a:ln/>
                    <a:solidFill>
                      <a:srgbClr val="555555"/>
                    </a:solidFill>
                    <a:latin typeface="Arial"/>
                    <a:cs typeface="Arial"/>
                    <a:sym typeface="Arial"/>
                    <a:rtl val="0"/>
                  </a:rPr>
                  <a:t>User Data Traffic</a:t>
                </a:r>
              </a:p>
            </p:txBody>
          </p:sp>
          <p:sp>
            <p:nvSpPr>
              <p:cNvPr id="83" name="TextBox 82">
                <a:extLst>
                  <a:ext uri="{FF2B5EF4-FFF2-40B4-BE49-F238E27FC236}">
                    <a16:creationId xmlns:a16="http://schemas.microsoft.com/office/drawing/2014/main" id="{6A39102E-2F25-794B-1B99-17B42F5DBD02}"/>
                  </a:ext>
                </a:extLst>
              </p:cNvPr>
              <p:cNvSpPr txBox="1"/>
              <p:nvPr/>
            </p:nvSpPr>
            <p:spPr>
              <a:xfrm>
                <a:off x="6846803" y="5731224"/>
                <a:ext cx="1548983" cy="276999"/>
              </a:xfrm>
              <a:prstGeom prst="rect">
                <a:avLst/>
              </a:prstGeom>
              <a:noFill/>
            </p:spPr>
            <p:txBody>
              <a:bodyPr wrap="none" rtlCol="0">
                <a:spAutoFit/>
              </a:bodyPr>
              <a:lstStyle/>
              <a:p>
                <a:pPr algn="l"/>
                <a:r>
                  <a:rPr lang="en-IN" sz="600">
                    <a:ln/>
                    <a:solidFill>
                      <a:srgbClr val="555555"/>
                    </a:solidFill>
                    <a:latin typeface="Arial"/>
                    <a:cs typeface="Arial"/>
                    <a:sym typeface="Arial"/>
                    <a:rtl val="0"/>
                  </a:rPr>
                  <a:t>Video • Web • Streaming</a:t>
                </a:r>
              </a:p>
            </p:txBody>
          </p:sp>
          <p:sp>
            <p:nvSpPr>
              <p:cNvPr id="84" name="TextBox 83">
                <a:extLst>
                  <a:ext uri="{FF2B5EF4-FFF2-40B4-BE49-F238E27FC236}">
                    <a16:creationId xmlns:a16="http://schemas.microsoft.com/office/drawing/2014/main" id="{8C1838FB-1398-F043-AF60-6590EF2B7588}"/>
                  </a:ext>
                </a:extLst>
              </p:cNvPr>
              <p:cNvSpPr txBox="1"/>
              <p:nvPr/>
            </p:nvSpPr>
            <p:spPr>
              <a:xfrm>
                <a:off x="6649494" y="5909817"/>
                <a:ext cx="2248692" cy="300082"/>
              </a:xfrm>
              <a:prstGeom prst="rect">
                <a:avLst/>
              </a:prstGeom>
              <a:noFill/>
            </p:spPr>
            <p:txBody>
              <a:bodyPr wrap="none" rtlCol="0">
                <a:spAutoFit/>
              </a:bodyPr>
              <a:lstStyle/>
              <a:p>
                <a:pPr algn="l"/>
                <a:r>
                  <a:rPr lang="en-IN" sz="700" b="1">
                    <a:ln/>
                    <a:solidFill>
                      <a:srgbClr val="FF1744"/>
                    </a:solidFill>
                    <a:latin typeface="Arial"/>
                    <a:cs typeface="Arial"/>
                    <a:sym typeface="Arial"/>
                    <a:rtl val="0"/>
                  </a:rPr>
                  <a:t>Distributed • Edge Deployment</a:t>
                </a:r>
              </a:p>
            </p:txBody>
          </p:sp>
          <p:sp>
            <p:nvSpPr>
              <p:cNvPr id="85" name="Freeform: Shape 84">
                <a:extLst>
                  <a:ext uri="{FF2B5EF4-FFF2-40B4-BE49-F238E27FC236}">
                    <a16:creationId xmlns:a16="http://schemas.microsoft.com/office/drawing/2014/main" id="{B4BC7A38-EE6F-D0CB-CFB0-86D3237ACEF4}"/>
                  </a:ext>
                </a:extLst>
              </p:cNvPr>
              <p:cNvSpPr/>
              <p:nvPr/>
            </p:nvSpPr>
            <p:spPr>
              <a:xfrm>
                <a:off x="9757171" y="4668440"/>
                <a:ext cx="6697265" cy="1518046"/>
              </a:xfrm>
              <a:custGeom>
                <a:avLst/>
                <a:gdLst>
                  <a:gd name="connsiteX0" fmla="*/ 6607969 w 6697265"/>
                  <a:gd name="connsiteY0" fmla="*/ 0 h 1518046"/>
                  <a:gd name="connsiteX1" fmla="*/ 6697266 w 6697265"/>
                  <a:gd name="connsiteY1" fmla="*/ 0 h 1518046"/>
                  <a:gd name="connsiteX2" fmla="*/ 6697266 w 6697265"/>
                  <a:gd name="connsiteY2" fmla="*/ 1518047 h 1518046"/>
                  <a:gd name="connsiteX3" fmla="*/ 6607969 w 6697265"/>
                  <a:gd name="connsiteY3" fmla="*/ 1518047 h 1518046"/>
                  <a:gd name="connsiteX4" fmla="*/ 89297 w 6697265"/>
                  <a:gd name="connsiteY4" fmla="*/ 1518047 h 1518046"/>
                  <a:gd name="connsiteX5" fmla="*/ 0 w 6697265"/>
                  <a:gd name="connsiteY5" fmla="*/ 1518047 h 1518046"/>
                  <a:gd name="connsiteX6" fmla="*/ 0 w 6697265"/>
                  <a:gd name="connsiteY6" fmla="*/ 0 h 1518046"/>
                  <a:gd name="connsiteX7" fmla="*/ 89297 w 6697265"/>
                  <a:gd name="connsiteY7" fmla="*/ 0 h 151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97265" h="1518046">
                    <a:moveTo>
                      <a:pt x="6607969" y="0"/>
                    </a:moveTo>
                    <a:cubicBezTo>
                      <a:pt x="6657286" y="0"/>
                      <a:pt x="6697266" y="0"/>
                      <a:pt x="6697266" y="0"/>
                    </a:cubicBezTo>
                    <a:lnTo>
                      <a:pt x="6697266" y="1518047"/>
                    </a:lnTo>
                    <a:cubicBezTo>
                      <a:pt x="6697266" y="1518047"/>
                      <a:pt x="6657286" y="1518047"/>
                      <a:pt x="6607969" y="1518047"/>
                    </a:cubicBezTo>
                    <a:lnTo>
                      <a:pt x="89297" y="1518047"/>
                    </a:lnTo>
                    <a:cubicBezTo>
                      <a:pt x="39980" y="1518047"/>
                      <a:pt x="0" y="1518047"/>
                      <a:pt x="0" y="1518047"/>
                    </a:cubicBezTo>
                    <a:lnTo>
                      <a:pt x="0" y="0"/>
                    </a:lnTo>
                    <a:cubicBezTo>
                      <a:pt x="0" y="0"/>
                      <a:pt x="39980" y="0"/>
                      <a:pt x="89297" y="0"/>
                    </a:cubicBezTo>
                    <a:close/>
                  </a:path>
                </a:pathLst>
              </a:custGeom>
              <a:solidFill>
                <a:srgbClr val="FFF8E1"/>
              </a:solidFill>
              <a:ln w="17859" cap="flat">
                <a:solidFill>
                  <a:srgbClr val="FBC02D"/>
                </a:solidFill>
                <a:prstDash val="solid"/>
                <a:miter/>
              </a:ln>
            </p:spPr>
            <p:txBody>
              <a:bodyPr rtlCol="0" anchor="ctr"/>
              <a:lstStyle/>
              <a:p>
                <a:endParaRPr lang="en-IN" sz="1200"/>
              </a:p>
            </p:txBody>
          </p:sp>
          <p:sp>
            <p:nvSpPr>
              <p:cNvPr id="86" name="TextBox 85">
                <a:extLst>
                  <a:ext uri="{FF2B5EF4-FFF2-40B4-BE49-F238E27FC236}">
                    <a16:creationId xmlns:a16="http://schemas.microsoft.com/office/drawing/2014/main" id="{9308E19F-BD30-A264-DC7F-03C68265B712}"/>
                  </a:ext>
                </a:extLst>
              </p:cNvPr>
              <p:cNvSpPr txBox="1"/>
              <p:nvPr/>
            </p:nvSpPr>
            <p:spPr>
              <a:xfrm>
                <a:off x="12313262" y="4672513"/>
                <a:ext cx="1770197" cy="346248"/>
              </a:xfrm>
              <a:prstGeom prst="rect">
                <a:avLst/>
              </a:prstGeom>
              <a:noFill/>
            </p:spPr>
            <p:txBody>
              <a:bodyPr wrap="none" rtlCol="0">
                <a:spAutoFit/>
              </a:bodyPr>
              <a:lstStyle/>
              <a:p>
                <a:pPr algn="l"/>
                <a:r>
                  <a:rPr lang="en-IN" sz="900" b="1">
                    <a:ln/>
                    <a:solidFill>
                      <a:srgbClr val="FBC02D"/>
                    </a:solidFill>
                    <a:latin typeface="Segoe UI Emoji"/>
                    <a:ea typeface="Segoe UI Emoji"/>
                    <a:sym typeface="Segoe UI Emoji"/>
                    <a:rtl val="0"/>
                  </a:rPr>
                  <a:t>🎯</a:t>
                </a:r>
                <a:r>
                  <a:rPr lang="en-IN" sz="900" b="1">
                    <a:ln/>
                    <a:solidFill>
                      <a:srgbClr val="FBC02D"/>
                    </a:solidFill>
                    <a:latin typeface="Arial"/>
                    <a:ea typeface="Segoe UI Emoji"/>
                    <a:cs typeface="Arial"/>
                    <a:sym typeface="Arial"/>
                    <a:rtl val="0"/>
                  </a:rPr>
                  <a:t> CUPS Benefits</a:t>
                </a:r>
              </a:p>
            </p:txBody>
          </p:sp>
          <p:sp>
            <p:nvSpPr>
              <p:cNvPr id="87" name="TextBox 86">
                <a:extLst>
                  <a:ext uri="{FF2B5EF4-FFF2-40B4-BE49-F238E27FC236}">
                    <a16:creationId xmlns:a16="http://schemas.microsoft.com/office/drawing/2014/main" id="{95391BC3-8B72-60B5-68A0-D860CD1605E2}"/>
                  </a:ext>
                </a:extLst>
              </p:cNvPr>
              <p:cNvSpPr txBox="1"/>
              <p:nvPr/>
            </p:nvSpPr>
            <p:spPr>
              <a:xfrm>
                <a:off x="9844325" y="4978948"/>
                <a:ext cx="1573028" cy="300082"/>
              </a:xfrm>
              <a:prstGeom prst="rect">
                <a:avLst/>
              </a:prstGeom>
              <a:noFill/>
            </p:spPr>
            <p:txBody>
              <a:bodyPr wrap="none" rtlCol="0">
                <a:spAutoFit/>
              </a:bodyPr>
              <a:lstStyle/>
              <a:p>
                <a:pPr algn="l"/>
                <a:r>
                  <a:rPr lang="en-IN" sz="700" b="1">
                    <a:ln/>
                    <a:solidFill>
                      <a:srgbClr val="555555"/>
                    </a:solidFill>
                    <a:latin typeface="Segoe UI Symbol"/>
                    <a:ea typeface="Segoe UI Symbol"/>
                    <a:sym typeface="Segoe UI Symbol"/>
                    <a:rtl val="0"/>
                  </a:rPr>
                  <a:t>✓</a:t>
                </a:r>
                <a:r>
                  <a:rPr lang="en-IN" sz="700" b="1">
                    <a:ln/>
                    <a:solidFill>
                      <a:srgbClr val="555555"/>
                    </a:solidFill>
                    <a:latin typeface="Arial"/>
                    <a:ea typeface="Segoe UI Symbol"/>
                    <a:cs typeface="Arial"/>
                    <a:sym typeface="Arial"/>
                    <a:rtl val="0"/>
                  </a:rPr>
                  <a:t> Reduced Latency:</a:t>
                </a:r>
              </a:p>
            </p:txBody>
          </p:sp>
          <p:sp>
            <p:nvSpPr>
              <p:cNvPr id="88" name="TextBox 87">
                <a:extLst>
                  <a:ext uri="{FF2B5EF4-FFF2-40B4-BE49-F238E27FC236}">
                    <a16:creationId xmlns:a16="http://schemas.microsoft.com/office/drawing/2014/main" id="{0CCF222B-A417-7D6B-1325-1F4CA88030E1}"/>
                  </a:ext>
                </a:extLst>
              </p:cNvPr>
              <p:cNvSpPr txBox="1"/>
              <p:nvPr/>
            </p:nvSpPr>
            <p:spPr>
              <a:xfrm>
                <a:off x="11407743" y="5016847"/>
                <a:ext cx="3311484" cy="276999"/>
              </a:xfrm>
              <a:prstGeom prst="rect">
                <a:avLst/>
              </a:prstGeom>
              <a:noFill/>
            </p:spPr>
            <p:txBody>
              <a:bodyPr wrap="none" rtlCol="0">
                <a:spAutoFit/>
              </a:bodyPr>
              <a:lstStyle/>
              <a:p>
                <a:pPr algn="l"/>
                <a:r>
                  <a:rPr lang="en-IN" sz="600">
                    <a:ln/>
                    <a:solidFill>
                      <a:srgbClr val="555555"/>
                    </a:solidFill>
                    <a:latin typeface="Arial"/>
                    <a:cs typeface="Arial"/>
                    <a:sym typeface="Arial"/>
                    <a:rtl val="0"/>
                  </a:rPr>
                  <a:t>UPF can be placed at network edge (factories, city centers)</a:t>
                </a:r>
              </a:p>
            </p:txBody>
          </p:sp>
          <p:sp>
            <p:nvSpPr>
              <p:cNvPr id="89" name="TextBox 88">
                <a:extLst>
                  <a:ext uri="{FF2B5EF4-FFF2-40B4-BE49-F238E27FC236}">
                    <a16:creationId xmlns:a16="http://schemas.microsoft.com/office/drawing/2014/main" id="{039E1891-6392-DCA4-E477-69BFD85A41B1}"/>
                  </a:ext>
                </a:extLst>
              </p:cNvPr>
              <p:cNvSpPr txBox="1"/>
              <p:nvPr/>
            </p:nvSpPr>
            <p:spPr>
              <a:xfrm>
                <a:off x="9844325" y="5202192"/>
                <a:ext cx="1481657" cy="300082"/>
              </a:xfrm>
              <a:prstGeom prst="rect">
                <a:avLst/>
              </a:prstGeom>
              <a:noFill/>
            </p:spPr>
            <p:txBody>
              <a:bodyPr wrap="none" rtlCol="0">
                <a:spAutoFit/>
              </a:bodyPr>
              <a:lstStyle/>
              <a:p>
                <a:pPr algn="l"/>
                <a:r>
                  <a:rPr lang="en-IN" sz="700" b="1">
                    <a:ln/>
                    <a:solidFill>
                      <a:srgbClr val="555555"/>
                    </a:solidFill>
                    <a:latin typeface="Segoe UI Symbol"/>
                    <a:ea typeface="Segoe UI Symbol"/>
                    <a:sym typeface="Segoe UI Symbol"/>
                    <a:rtl val="0"/>
                  </a:rPr>
                  <a:t>✓</a:t>
                </a:r>
                <a:r>
                  <a:rPr lang="en-IN" sz="700" b="1">
                    <a:ln/>
                    <a:solidFill>
                      <a:srgbClr val="555555"/>
                    </a:solidFill>
                    <a:latin typeface="Arial"/>
                    <a:ea typeface="Segoe UI Symbol"/>
                    <a:cs typeface="Arial"/>
                    <a:sym typeface="Arial"/>
                    <a:rtl val="0"/>
                  </a:rPr>
                  <a:t> Flexible Scaling:</a:t>
                </a:r>
              </a:p>
            </p:txBody>
          </p:sp>
          <p:sp>
            <p:nvSpPr>
              <p:cNvPr id="90" name="TextBox 89">
                <a:extLst>
                  <a:ext uri="{FF2B5EF4-FFF2-40B4-BE49-F238E27FC236}">
                    <a16:creationId xmlns:a16="http://schemas.microsoft.com/office/drawing/2014/main" id="{77DAA776-8B20-3E07-0D94-3EAFA339A7A6}"/>
                  </a:ext>
                </a:extLst>
              </p:cNvPr>
              <p:cNvSpPr txBox="1"/>
              <p:nvPr/>
            </p:nvSpPr>
            <p:spPr>
              <a:xfrm>
                <a:off x="11407743" y="5240091"/>
                <a:ext cx="3268203" cy="276999"/>
              </a:xfrm>
              <a:prstGeom prst="rect">
                <a:avLst/>
              </a:prstGeom>
              <a:noFill/>
            </p:spPr>
            <p:txBody>
              <a:bodyPr wrap="none" rtlCol="0">
                <a:spAutoFit/>
              </a:bodyPr>
              <a:lstStyle/>
              <a:p>
                <a:pPr algn="l"/>
                <a:r>
                  <a:rPr lang="en-IN" sz="600">
                    <a:ln/>
                    <a:solidFill>
                      <a:srgbClr val="555555"/>
                    </a:solidFill>
                    <a:latin typeface="Arial"/>
                    <a:cs typeface="Arial"/>
                    <a:sym typeface="Arial"/>
                    <a:rtl val="0"/>
                  </a:rPr>
                  <a:t>Scale CP and UP independently based on traffic demands</a:t>
                </a:r>
              </a:p>
            </p:txBody>
          </p:sp>
          <p:sp>
            <p:nvSpPr>
              <p:cNvPr id="91" name="TextBox 90">
                <a:extLst>
                  <a:ext uri="{FF2B5EF4-FFF2-40B4-BE49-F238E27FC236}">
                    <a16:creationId xmlns:a16="http://schemas.microsoft.com/office/drawing/2014/main" id="{7BA44A13-6B58-22CE-8566-F515FDBD6DB4}"/>
                  </a:ext>
                </a:extLst>
              </p:cNvPr>
              <p:cNvSpPr txBox="1"/>
              <p:nvPr/>
            </p:nvSpPr>
            <p:spPr>
              <a:xfrm>
                <a:off x="9844325" y="5425434"/>
                <a:ext cx="1618713" cy="300082"/>
              </a:xfrm>
              <a:prstGeom prst="rect">
                <a:avLst/>
              </a:prstGeom>
              <a:noFill/>
            </p:spPr>
            <p:txBody>
              <a:bodyPr wrap="none" rtlCol="0">
                <a:spAutoFit/>
              </a:bodyPr>
              <a:lstStyle/>
              <a:p>
                <a:pPr algn="l"/>
                <a:r>
                  <a:rPr lang="en-IN" sz="700" b="1">
                    <a:ln/>
                    <a:solidFill>
                      <a:srgbClr val="555555"/>
                    </a:solidFill>
                    <a:latin typeface="Segoe UI Symbol"/>
                    <a:ea typeface="Segoe UI Symbol"/>
                    <a:sym typeface="Segoe UI Symbol"/>
                    <a:rtl val="0"/>
                  </a:rPr>
                  <a:t>✓</a:t>
                </a:r>
                <a:r>
                  <a:rPr lang="en-IN" sz="700" b="1">
                    <a:ln/>
                    <a:solidFill>
                      <a:srgbClr val="555555"/>
                    </a:solidFill>
                    <a:latin typeface="Arial"/>
                    <a:ea typeface="Segoe UI Symbol"/>
                    <a:cs typeface="Arial"/>
                    <a:sym typeface="Arial"/>
                    <a:rtl val="0"/>
                  </a:rPr>
                  <a:t> Cost Optimization:</a:t>
                </a:r>
              </a:p>
            </p:txBody>
          </p:sp>
          <p:sp>
            <p:nvSpPr>
              <p:cNvPr id="92" name="TextBox 91">
                <a:extLst>
                  <a:ext uri="{FF2B5EF4-FFF2-40B4-BE49-F238E27FC236}">
                    <a16:creationId xmlns:a16="http://schemas.microsoft.com/office/drawing/2014/main" id="{9F8B2F7F-5627-74CC-7037-C0F11093C353}"/>
                  </a:ext>
                </a:extLst>
              </p:cNvPr>
              <p:cNvSpPr txBox="1"/>
              <p:nvPr/>
            </p:nvSpPr>
            <p:spPr>
              <a:xfrm>
                <a:off x="11407743" y="5463333"/>
                <a:ext cx="2342469" cy="276999"/>
              </a:xfrm>
              <a:prstGeom prst="rect">
                <a:avLst/>
              </a:prstGeom>
              <a:noFill/>
            </p:spPr>
            <p:txBody>
              <a:bodyPr wrap="none" rtlCol="0">
                <a:spAutoFit/>
              </a:bodyPr>
              <a:lstStyle/>
              <a:p>
                <a:pPr algn="l"/>
                <a:r>
                  <a:rPr lang="en-IN" sz="600" dirty="0">
                    <a:ln/>
                    <a:solidFill>
                      <a:srgbClr val="555555"/>
                    </a:solidFill>
                    <a:latin typeface="Arial"/>
                    <a:cs typeface="Arial"/>
                    <a:sym typeface="Arial"/>
                    <a:rtl val="0"/>
                  </a:rPr>
                  <a:t>Deploy UP functions only where needed</a:t>
                </a:r>
              </a:p>
            </p:txBody>
          </p:sp>
          <p:sp>
            <p:nvSpPr>
              <p:cNvPr id="93" name="TextBox 92">
                <a:extLst>
                  <a:ext uri="{FF2B5EF4-FFF2-40B4-BE49-F238E27FC236}">
                    <a16:creationId xmlns:a16="http://schemas.microsoft.com/office/drawing/2014/main" id="{099F8DE1-B8EA-4E13-FA99-EBE12740492D}"/>
                  </a:ext>
                </a:extLst>
              </p:cNvPr>
              <p:cNvSpPr txBox="1"/>
              <p:nvPr/>
            </p:nvSpPr>
            <p:spPr>
              <a:xfrm>
                <a:off x="9844325" y="5648676"/>
                <a:ext cx="1659590" cy="300082"/>
              </a:xfrm>
              <a:prstGeom prst="rect">
                <a:avLst/>
              </a:prstGeom>
              <a:noFill/>
            </p:spPr>
            <p:txBody>
              <a:bodyPr wrap="none" rtlCol="0">
                <a:spAutoFit/>
              </a:bodyPr>
              <a:lstStyle/>
              <a:p>
                <a:pPr algn="l"/>
                <a:r>
                  <a:rPr lang="en-IN" sz="700" b="1">
                    <a:ln/>
                    <a:solidFill>
                      <a:srgbClr val="555555"/>
                    </a:solidFill>
                    <a:latin typeface="Segoe UI Symbol"/>
                    <a:ea typeface="Segoe UI Symbol"/>
                    <a:sym typeface="Segoe UI Symbol"/>
                    <a:rtl val="0"/>
                  </a:rPr>
                  <a:t>✓</a:t>
                </a:r>
                <a:r>
                  <a:rPr lang="en-IN" sz="700" b="1">
                    <a:ln/>
                    <a:solidFill>
                      <a:srgbClr val="555555"/>
                    </a:solidFill>
                    <a:latin typeface="Arial"/>
                    <a:ea typeface="Segoe UI Symbol"/>
                    <a:cs typeface="Arial"/>
                    <a:sym typeface="Arial"/>
                    <a:rtl val="0"/>
                  </a:rPr>
                  <a:t> Service Innovation:</a:t>
                </a:r>
              </a:p>
            </p:txBody>
          </p:sp>
          <p:sp>
            <p:nvSpPr>
              <p:cNvPr id="94" name="TextBox 93">
                <a:extLst>
                  <a:ext uri="{FF2B5EF4-FFF2-40B4-BE49-F238E27FC236}">
                    <a16:creationId xmlns:a16="http://schemas.microsoft.com/office/drawing/2014/main" id="{93EC5987-4A26-AD70-CBC2-E0C919170137}"/>
                  </a:ext>
                </a:extLst>
              </p:cNvPr>
              <p:cNvSpPr txBox="1"/>
              <p:nvPr/>
            </p:nvSpPr>
            <p:spPr>
              <a:xfrm>
                <a:off x="11407743" y="5686575"/>
                <a:ext cx="3051797" cy="276999"/>
              </a:xfrm>
              <a:prstGeom prst="rect">
                <a:avLst/>
              </a:prstGeom>
              <a:noFill/>
            </p:spPr>
            <p:txBody>
              <a:bodyPr wrap="none" rtlCol="0">
                <a:spAutoFit/>
              </a:bodyPr>
              <a:lstStyle/>
              <a:p>
                <a:pPr algn="l"/>
                <a:r>
                  <a:rPr lang="en-IN" sz="600">
                    <a:ln/>
                    <a:solidFill>
                      <a:srgbClr val="555555"/>
                    </a:solidFill>
                    <a:latin typeface="Arial"/>
                    <a:cs typeface="Arial"/>
                    <a:sym typeface="Arial"/>
                    <a:rtl val="0"/>
                  </a:rPr>
                  <a:t>Enable edge computing and ultra-low latency services</a:t>
                </a:r>
              </a:p>
            </p:txBody>
          </p:sp>
          <p:sp>
            <p:nvSpPr>
              <p:cNvPr id="95" name="TextBox 94">
                <a:extLst>
                  <a:ext uri="{FF2B5EF4-FFF2-40B4-BE49-F238E27FC236}">
                    <a16:creationId xmlns:a16="http://schemas.microsoft.com/office/drawing/2014/main" id="{5891F46C-52C9-3EBD-1777-AE8E0E7F453A}"/>
                  </a:ext>
                </a:extLst>
              </p:cNvPr>
              <p:cNvSpPr txBox="1"/>
              <p:nvPr/>
            </p:nvSpPr>
            <p:spPr>
              <a:xfrm>
                <a:off x="9844325" y="5871918"/>
                <a:ext cx="1145027" cy="300082"/>
              </a:xfrm>
              <a:prstGeom prst="rect">
                <a:avLst/>
              </a:prstGeom>
              <a:noFill/>
            </p:spPr>
            <p:txBody>
              <a:bodyPr wrap="none" rtlCol="0">
                <a:spAutoFit/>
              </a:bodyPr>
              <a:lstStyle/>
              <a:p>
                <a:pPr algn="l"/>
                <a:r>
                  <a:rPr lang="en-IN" sz="700" b="1">
                    <a:ln/>
                    <a:solidFill>
                      <a:srgbClr val="FF1744"/>
                    </a:solidFill>
                    <a:latin typeface="Segoe UI Emoji"/>
                    <a:ea typeface="Segoe UI Emoji"/>
                    <a:sym typeface="Segoe UI Emoji"/>
                    <a:rtl val="0"/>
                  </a:rPr>
                  <a:t>🏭</a:t>
                </a:r>
                <a:r>
                  <a:rPr lang="en-IN" sz="700" b="1">
                    <a:ln/>
                    <a:solidFill>
                      <a:srgbClr val="FF1744"/>
                    </a:solidFill>
                    <a:latin typeface="Arial"/>
                    <a:ea typeface="Segoe UI Emoji"/>
                    <a:cs typeface="Arial"/>
                    <a:sym typeface="Arial"/>
                    <a:rtl val="0"/>
                  </a:rPr>
                  <a:t> Use Case:</a:t>
                </a:r>
              </a:p>
            </p:txBody>
          </p:sp>
          <p:sp>
            <p:nvSpPr>
              <p:cNvPr id="96" name="TextBox 95">
                <a:extLst>
                  <a:ext uri="{FF2B5EF4-FFF2-40B4-BE49-F238E27FC236}">
                    <a16:creationId xmlns:a16="http://schemas.microsoft.com/office/drawing/2014/main" id="{EA5781E5-7BB8-AA95-DCBE-3EE52503B21E}"/>
                  </a:ext>
                </a:extLst>
              </p:cNvPr>
              <p:cNvSpPr txBox="1"/>
              <p:nvPr/>
            </p:nvSpPr>
            <p:spPr>
              <a:xfrm>
                <a:off x="10820400" y="5880184"/>
                <a:ext cx="3472586" cy="300082"/>
              </a:xfrm>
              <a:prstGeom prst="rect">
                <a:avLst/>
              </a:prstGeom>
              <a:noFill/>
            </p:spPr>
            <p:txBody>
              <a:bodyPr wrap="none" rtlCol="0">
                <a:spAutoFit/>
              </a:bodyPr>
              <a:lstStyle/>
              <a:p>
                <a:pPr algn="l"/>
                <a:r>
                  <a:rPr lang="en-IN" sz="700" b="1" dirty="0">
                    <a:ln/>
                    <a:solidFill>
                      <a:srgbClr val="FF1744"/>
                    </a:solidFill>
                    <a:latin typeface="Arial"/>
                    <a:cs typeface="Arial"/>
                    <a:sym typeface="Arial"/>
                    <a:rtl val="0"/>
                  </a:rPr>
                  <a:t>Factory automation, AR/VR, autonomous vehicles</a:t>
                </a:r>
              </a:p>
            </p:txBody>
          </p:sp>
        </p:grpSp>
        <p:grpSp>
          <p:nvGrpSpPr>
            <p:cNvPr id="97" name="Graphic 8">
              <a:extLst>
                <a:ext uri="{FF2B5EF4-FFF2-40B4-BE49-F238E27FC236}">
                  <a16:creationId xmlns:a16="http://schemas.microsoft.com/office/drawing/2014/main" id="{CD4DDF98-0406-0DD1-9729-EE6C04C5EE06}"/>
                </a:ext>
              </a:extLst>
            </p:cNvPr>
            <p:cNvGrpSpPr/>
            <p:nvPr/>
          </p:nvGrpSpPr>
          <p:grpSpPr>
            <a:xfrm>
              <a:off x="827484" y="6543675"/>
              <a:ext cx="16252031" cy="2857500"/>
              <a:chOff x="827484" y="6543675"/>
              <a:chExt cx="16252031" cy="2857500"/>
            </a:xfrm>
          </p:grpSpPr>
          <p:sp>
            <p:nvSpPr>
              <p:cNvPr id="98" name="Freeform: Shape 97">
                <a:extLst>
                  <a:ext uri="{FF2B5EF4-FFF2-40B4-BE49-F238E27FC236}">
                    <a16:creationId xmlns:a16="http://schemas.microsoft.com/office/drawing/2014/main" id="{11217323-0CDD-DC39-F9E8-AA088AFB982B}"/>
                  </a:ext>
                </a:extLst>
              </p:cNvPr>
              <p:cNvSpPr/>
              <p:nvPr/>
            </p:nvSpPr>
            <p:spPr>
              <a:xfrm>
                <a:off x="827484" y="6543675"/>
                <a:ext cx="16252031" cy="2857500"/>
              </a:xfrm>
              <a:custGeom>
                <a:avLst/>
                <a:gdLst>
                  <a:gd name="connsiteX0" fmla="*/ 16118086 w 16252031"/>
                  <a:gd name="connsiteY0" fmla="*/ 0 h 2857500"/>
                  <a:gd name="connsiteX1" fmla="*/ 16252031 w 16252031"/>
                  <a:gd name="connsiteY1" fmla="*/ 0 h 2857500"/>
                  <a:gd name="connsiteX2" fmla="*/ 16252031 w 16252031"/>
                  <a:gd name="connsiteY2" fmla="*/ 2857500 h 2857500"/>
                  <a:gd name="connsiteX3" fmla="*/ 16118086 w 16252031"/>
                  <a:gd name="connsiteY3" fmla="*/ 2857500 h 2857500"/>
                  <a:gd name="connsiteX4" fmla="*/ 133945 w 16252031"/>
                  <a:gd name="connsiteY4" fmla="*/ 2857500 h 2857500"/>
                  <a:gd name="connsiteX5" fmla="*/ 0 w 16252031"/>
                  <a:gd name="connsiteY5" fmla="*/ 2857500 h 2857500"/>
                  <a:gd name="connsiteX6" fmla="*/ 0 w 16252031"/>
                  <a:gd name="connsiteY6" fmla="*/ 0 h 2857500"/>
                  <a:gd name="connsiteX7" fmla="*/ 133945 w 16252031"/>
                  <a:gd name="connsiteY7"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52031" h="2857500">
                    <a:moveTo>
                      <a:pt x="16118086" y="0"/>
                    </a:moveTo>
                    <a:cubicBezTo>
                      <a:pt x="16192062" y="0"/>
                      <a:pt x="16252031" y="0"/>
                      <a:pt x="16252031" y="0"/>
                    </a:cubicBezTo>
                    <a:lnTo>
                      <a:pt x="16252031" y="2857500"/>
                    </a:lnTo>
                    <a:cubicBezTo>
                      <a:pt x="16252031" y="2857500"/>
                      <a:pt x="16192062" y="2857500"/>
                      <a:pt x="16118086" y="2857500"/>
                    </a:cubicBezTo>
                    <a:lnTo>
                      <a:pt x="133945" y="2857500"/>
                    </a:lnTo>
                    <a:cubicBezTo>
                      <a:pt x="59969" y="2857500"/>
                      <a:pt x="0" y="2857500"/>
                      <a:pt x="0" y="2857500"/>
                    </a:cubicBezTo>
                    <a:lnTo>
                      <a:pt x="0" y="0"/>
                    </a:lnTo>
                    <a:cubicBezTo>
                      <a:pt x="0" y="0"/>
                      <a:pt x="59969" y="0"/>
                      <a:pt x="133945" y="0"/>
                    </a:cubicBezTo>
                    <a:close/>
                  </a:path>
                </a:pathLst>
              </a:custGeom>
              <a:solidFill>
                <a:srgbClr val="FFFFFF"/>
              </a:solidFill>
              <a:ln w="26789" cap="flat">
                <a:solidFill>
                  <a:srgbClr val="1E3A8A"/>
                </a:solidFill>
                <a:prstDash val="solid"/>
                <a:miter/>
              </a:ln>
            </p:spPr>
            <p:txBody>
              <a:bodyPr rtlCol="0" anchor="ctr"/>
              <a:lstStyle/>
              <a:p>
                <a:endParaRPr lang="en-IN" sz="1200"/>
              </a:p>
            </p:txBody>
          </p:sp>
          <p:sp>
            <p:nvSpPr>
              <p:cNvPr id="99" name="Freeform: Shape 98">
                <a:extLst>
                  <a:ext uri="{FF2B5EF4-FFF2-40B4-BE49-F238E27FC236}">
                    <a16:creationId xmlns:a16="http://schemas.microsoft.com/office/drawing/2014/main" id="{2E1BF9EB-31BB-597A-AAFB-9E686E5DD721}"/>
                  </a:ext>
                </a:extLst>
              </p:cNvPr>
              <p:cNvSpPr/>
              <p:nvPr/>
            </p:nvSpPr>
            <p:spPr>
              <a:xfrm>
                <a:off x="1006078" y="6722269"/>
                <a:ext cx="3125390" cy="446484"/>
              </a:xfrm>
              <a:custGeom>
                <a:avLst/>
                <a:gdLst>
                  <a:gd name="connsiteX0" fmla="*/ 3053953 w 3125390"/>
                  <a:gd name="connsiteY0" fmla="*/ 0 h 446484"/>
                  <a:gd name="connsiteX1" fmla="*/ 3125391 w 3125390"/>
                  <a:gd name="connsiteY1" fmla="*/ 0 h 446484"/>
                  <a:gd name="connsiteX2" fmla="*/ 3125391 w 3125390"/>
                  <a:gd name="connsiteY2" fmla="*/ 446484 h 446484"/>
                  <a:gd name="connsiteX3" fmla="*/ 3053953 w 3125390"/>
                  <a:gd name="connsiteY3" fmla="*/ 446484 h 446484"/>
                  <a:gd name="connsiteX4" fmla="*/ 71438 w 3125390"/>
                  <a:gd name="connsiteY4" fmla="*/ 446484 h 446484"/>
                  <a:gd name="connsiteX5" fmla="*/ 0 w 3125390"/>
                  <a:gd name="connsiteY5" fmla="*/ 446484 h 446484"/>
                  <a:gd name="connsiteX6" fmla="*/ 0 w 3125390"/>
                  <a:gd name="connsiteY6" fmla="*/ 0 h 446484"/>
                  <a:gd name="connsiteX7" fmla="*/ 71438 w 3125390"/>
                  <a:gd name="connsiteY7" fmla="*/ 0 h 44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5390" h="446484">
                    <a:moveTo>
                      <a:pt x="3053953" y="0"/>
                    </a:moveTo>
                    <a:cubicBezTo>
                      <a:pt x="3093407" y="0"/>
                      <a:pt x="3125391" y="0"/>
                      <a:pt x="3125391" y="0"/>
                    </a:cubicBezTo>
                    <a:lnTo>
                      <a:pt x="3125391" y="446484"/>
                    </a:lnTo>
                    <a:cubicBezTo>
                      <a:pt x="3125391" y="446484"/>
                      <a:pt x="3093407" y="446484"/>
                      <a:pt x="3053953" y="446484"/>
                    </a:cubicBezTo>
                    <a:lnTo>
                      <a:pt x="71438" y="446484"/>
                    </a:lnTo>
                    <a:cubicBezTo>
                      <a:pt x="31984" y="446484"/>
                      <a:pt x="0" y="446484"/>
                      <a:pt x="0" y="446484"/>
                    </a:cubicBezTo>
                    <a:lnTo>
                      <a:pt x="0" y="0"/>
                    </a:lnTo>
                    <a:cubicBezTo>
                      <a:pt x="0" y="0"/>
                      <a:pt x="31984" y="0"/>
                      <a:pt x="71438" y="0"/>
                    </a:cubicBezTo>
                    <a:close/>
                  </a:path>
                </a:pathLst>
              </a:custGeom>
              <a:solidFill>
                <a:srgbClr val="1E3A8A"/>
              </a:solidFill>
              <a:ln w="8930" cap="flat">
                <a:noFill/>
                <a:prstDash val="solid"/>
                <a:miter/>
              </a:ln>
            </p:spPr>
            <p:txBody>
              <a:bodyPr rtlCol="0" anchor="ctr"/>
              <a:lstStyle/>
              <a:p>
                <a:endParaRPr lang="en-IN" sz="1200"/>
              </a:p>
            </p:txBody>
          </p:sp>
          <p:sp>
            <p:nvSpPr>
              <p:cNvPr id="100" name="TextBox 99">
                <a:extLst>
                  <a:ext uri="{FF2B5EF4-FFF2-40B4-BE49-F238E27FC236}">
                    <a16:creationId xmlns:a16="http://schemas.microsoft.com/office/drawing/2014/main" id="{4A83CC29-4D1B-568B-B2AC-7C03DDA6AE1F}"/>
                  </a:ext>
                </a:extLst>
              </p:cNvPr>
              <p:cNvSpPr txBox="1"/>
              <p:nvPr/>
            </p:nvSpPr>
            <p:spPr>
              <a:xfrm>
                <a:off x="1310334" y="6795077"/>
                <a:ext cx="2792111" cy="415499"/>
              </a:xfrm>
              <a:prstGeom prst="rect">
                <a:avLst/>
              </a:prstGeom>
              <a:noFill/>
            </p:spPr>
            <p:txBody>
              <a:bodyPr wrap="none" rtlCol="0">
                <a:spAutoFit/>
              </a:bodyPr>
              <a:lstStyle/>
              <a:p>
                <a:pPr algn="l"/>
                <a:r>
                  <a:rPr lang="en-IN" sz="1200" b="1" dirty="0">
                    <a:ln/>
                    <a:solidFill>
                      <a:srgbClr val="FFFFFF"/>
                    </a:solidFill>
                    <a:latin typeface="Arial"/>
                    <a:cs typeface="Arial"/>
                    <a:sym typeface="Arial"/>
                    <a:rtl val="0"/>
                  </a:rPr>
                  <a:t>3. Cloud-Native Design</a:t>
                </a:r>
              </a:p>
            </p:txBody>
          </p:sp>
          <p:sp>
            <p:nvSpPr>
              <p:cNvPr id="101" name="Freeform: Shape 100">
                <a:extLst>
                  <a:ext uri="{FF2B5EF4-FFF2-40B4-BE49-F238E27FC236}">
                    <a16:creationId xmlns:a16="http://schemas.microsoft.com/office/drawing/2014/main" id="{03F0B0EE-45A7-D59B-46B9-DAE44003E116}"/>
                  </a:ext>
                </a:extLst>
              </p:cNvPr>
              <p:cNvSpPr/>
              <p:nvPr/>
            </p:nvSpPr>
            <p:spPr>
              <a:xfrm>
                <a:off x="1273968" y="7347347"/>
                <a:ext cx="3125390" cy="1875234"/>
              </a:xfrm>
              <a:custGeom>
                <a:avLst/>
                <a:gdLst>
                  <a:gd name="connsiteX0" fmla="*/ 3036094 w 3125390"/>
                  <a:gd name="connsiteY0" fmla="*/ 0 h 1875234"/>
                  <a:gd name="connsiteX1" fmla="*/ 3125391 w 3125390"/>
                  <a:gd name="connsiteY1" fmla="*/ 0 h 1875234"/>
                  <a:gd name="connsiteX2" fmla="*/ 3125391 w 3125390"/>
                  <a:gd name="connsiteY2" fmla="*/ 1875235 h 1875234"/>
                  <a:gd name="connsiteX3" fmla="*/ 3036094 w 3125390"/>
                  <a:gd name="connsiteY3" fmla="*/ 1875235 h 1875234"/>
                  <a:gd name="connsiteX4" fmla="*/ 89297 w 3125390"/>
                  <a:gd name="connsiteY4" fmla="*/ 1875235 h 1875234"/>
                  <a:gd name="connsiteX5" fmla="*/ 0 w 3125390"/>
                  <a:gd name="connsiteY5" fmla="*/ 1875235 h 1875234"/>
                  <a:gd name="connsiteX6" fmla="*/ 0 w 3125390"/>
                  <a:gd name="connsiteY6" fmla="*/ 0 h 1875234"/>
                  <a:gd name="connsiteX7" fmla="*/ 89297 w 3125390"/>
                  <a:gd name="connsiteY7" fmla="*/ 0 h 187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5390" h="1875234">
                    <a:moveTo>
                      <a:pt x="3036094" y="0"/>
                    </a:moveTo>
                    <a:cubicBezTo>
                      <a:pt x="3085411" y="0"/>
                      <a:pt x="3125391" y="0"/>
                      <a:pt x="3125391" y="0"/>
                    </a:cubicBezTo>
                    <a:lnTo>
                      <a:pt x="3125391" y="1875235"/>
                    </a:lnTo>
                    <a:cubicBezTo>
                      <a:pt x="3125391" y="1875235"/>
                      <a:pt x="3085411" y="1875235"/>
                      <a:pt x="3036094" y="1875235"/>
                    </a:cubicBezTo>
                    <a:lnTo>
                      <a:pt x="89297" y="1875235"/>
                    </a:lnTo>
                    <a:cubicBezTo>
                      <a:pt x="39980" y="1875235"/>
                      <a:pt x="0" y="1875235"/>
                      <a:pt x="0" y="1875235"/>
                    </a:cubicBezTo>
                    <a:lnTo>
                      <a:pt x="0" y="0"/>
                    </a:lnTo>
                    <a:cubicBezTo>
                      <a:pt x="0" y="0"/>
                      <a:pt x="39980" y="0"/>
                      <a:pt x="89297" y="0"/>
                    </a:cubicBezTo>
                    <a:close/>
                  </a:path>
                </a:pathLst>
              </a:custGeom>
              <a:solidFill>
                <a:srgbClr val="F3E5F5"/>
              </a:solidFill>
              <a:ln w="17859" cap="flat">
                <a:solidFill>
                  <a:srgbClr val="7B1FA2"/>
                </a:solidFill>
                <a:prstDash val="solid"/>
                <a:miter/>
              </a:ln>
            </p:spPr>
            <p:txBody>
              <a:bodyPr rtlCol="0" anchor="ctr"/>
              <a:lstStyle/>
              <a:p>
                <a:endParaRPr lang="en-IN" sz="1200"/>
              </a:p>
            </p:txBody>
          </p:sp>
          <p:sp>
            <p:nvSpPr>
              <p:cNvPr id="102" name="TextBox 101">
                <a:extLst>
                  <a:ext uri="{FF2B5EF4-FFF2-40B4-BE49-F238E27FC236}">
                    <a16:creationId xmlns:a16="http://schemas.microsoft.com/office/drawing/2014/main" id="{885E73FF-8F2C-6F52-F859-ED0169155281}"/>
                  </a:ext>
                </a:extLst>
              </p:cNvPr>
              <p:cNvSpPr txBox="1"/>
              <p:nvPr/>
            </p:nvSpPr>
            <p:spPr>
              <a:xfrm>
                <a:off x="1371600" y="7429500"/>
                <a:ext cx="2121255" cy="323166"/>
              </a:xfrm>
              <a:prstGeom prst="rect">
                <a:avLst/>
              </a:prstGeom>
              <a:noFill/>
            </p:spPr>
            <p:txBody>
              <a:bodyPr wrap="none" rtlCol="0">
                <a:spAutoFit/>
              </a:bodyPr>
              <a:lstStyle/>
              <a:p>
                <a:pPr algn="l"/>
                <a:r>
                  <a:rPr lang="en-IN" sz="800" b="1" dirty="0">
                    <a:ln/>
                    <a:solidFill>
                      <a:srgbClr val="7B1FA2"/>
                    </a:solidFill>
                    <a:latin typeface="Arial"/>
                    <a:cs typeface="Arial"/>
                    <a:sym typeface="Arial"/>
                    <a:rtl val="0"/>
                  </a:rPr>
                  <a:t>Virtualized/Containerized</a:t>
                </a:r>
              </a:p>
            </p:txBody>
          </p:sp>
          <p:sp>
            <p:nvSpPr>
              <p:cNvPr id="103" name="Freeform: Shape 102">
                <a:extLst>
                  <a:ext uri="{FF2B5EF4-FFF2-40B4-BE49-F238E27FC236}">
                    <a16:creationId xmlns:a16="http://schemas.microsoft.com/office/drawing/2014/main" id="{D982F1BF-24BC-B771-0591-89E2CA5A4127}"/>
                  </a:ext>
                </a:extLst>
              </p:cNvPr>
              <p:cNvSpPr/>
              <p:nvPr/>
            </p:nvSpPr>
            <p:spPr>
              <a:xfrm>
                <a:off x="1452562" y="7704534"/>
                <a:ext cx="535781" cy="357187"/>
              </a:xfrm>
              <a:custGeom>
                <a:avLst/>
                <a:gdLst>
                  <a:gd name="connsiteX0" fmla="*/ 491133 w 535781"/>
                  <a:gd name="connsiteY0" fmla="*/ 0 h 357187"/>
                  <a:gd name="connsiteX1" fmla="*/ 535781 w 535781"/>
                  <a:gd name="connsiteY1" fmla="*/ 0 h 357187"/>
                  <a:gd name="connsiteX2" fmla="*/ 535781 w 535781"/>
                  <a:gd name="connsiteY2" fmla="*/ 357188 h 357187"/>
                  <a:gd name="connsiteX3" fmla="*/ 491133 w 535781"/>
                  <a:gd name="connsiteY3" fmla="*/ 357188 h 357187"/>
                  <a:gd name="connsiteX4" fmla="*/ 44648 w 535781"/>
                  <a:gd name="connsiteY4" fmla="*/ 357188 h 357187"/>
                  <a:gd name="connsiteX5" fmla="*/ 0 w 535781"/>
                  <a:gd name="connsiteY5" fmla="*/ 357188 h 357187"/>
                  <a:gd name="connsiteX6" fmla="*/ 0 w 535781"/>
                  <a:gd name="connsiteY6" fmla="*/ 0 h 357187"/>
                  <a:gd name="connsiteX7" fmla="*/ 44648 w 535781"/>
                  <a:gd name="connsiteY7" fmla="*/ 0 h 35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781" h="357187">
                    <a:moveTo>
                      <a:pt x="491133" y="0"/>
                    </a:moveTo>
                    <a:cubicBezTo>
                      <a:pt x="515792" y="0"/>
                      <a:pt x="535781" y="0"/>
                      <a:pt x="535781" y="0"/>
                    </a:cubicBezTo>
                    <a:lnTo>
                      <a:pt x="535781" y="357188"/>
                    </a:lnTo>
                    <a:cubicBezTo>
                      <a:pt x="535781" y="357188"/>
                      <a:pt x="515792" y="357188"/>
                      <a:pt x="491133" y="357188"/>
                    </a:cubicBezTo>
                    <a:lnTo>
                      <a:pt x="44648" y="357188"/>
                    </a:lnTo>
                    <a:cubicBezTo>
                      <a:pt x="19990" y="357188"/>
                      <a:pt x="0" y="357188"/>
                      <a:pt x="0" y="357188"/>
                    </a:cubicBezTo>
                    <a:lnTo>
                      <a:pt x="0" y="0"/>
                    </a:lnTo>
                    <a:cubicBezTo>
                      <a:pt x="0" y="0"/>
                      <a:pt x="19990" y="0"/>
                      <a:pt x="44648" y="0"/>
                    </a:cubicBezTo>
                    <a:close/>
                  </a:path>
                </a:pathLst>
              </a:custGeom>
              <a:solidFill>
                <a:srgbClr val="E1BEE7"/>
              </a:solidFill>
              <a:ln w="17859" cap="flat">
                <a:solidFill>
                  <a:srgbClr val="7B1FA2"/>
                </a:solidFill>
                <a:prstDash val="solid"/>
                <a:miter/>
              </a:ln>
            </p:spPr>
            <p:txBody>
              <a:bodyPr rtlCol="0" anchor="ctr"/>
              <a:lstStyle/>
              <a:p>
                <a:endParaRPr lang="en-IN" sz="1200"/>
              </a:p>
            </p:txBody>
          </p:sp>
          <p:sp>
            <p:nvSpPr>
              <p:cNvPr id="104" name="TextBox 103">
                <a:extLst>
                  <a:ext uri="{FF2B5EF4-FFF2-40B4-BE49-F238E27FC236}">
                    <a16:creationId xmlns:a16="http://schemas.microsoft.com/office/drawing/2014/main" id="{2C239576-A272-14B7-F24A-0D588524CA8A}"/>
                  </a:ext>
                </a:extLst>
              </p:cNvPr>
              <p:cNvSpPr txBox="1"/>
              <p:nvPr/>
            </p:nvSpPr>
            <p:spPr>
              <a:xfrm>
                <a:off x="1487591" y="7801218"/>
                <a:ext cx="579966" cy="253916"/>
              </a:xfrm>
              <a:prstGeom prst="rect">
                <a:avLst/>
              </a:prstGeom>
              <a:noFill/>
            </p:spPr>
            <p:txBody>
              <a:bodyPr wrap="none" rtlCol="0">
                <a:spAutoFit/>
              </a:bodyPr>
              <a:lstStyle/>
              <a:p>
                <a:pPr algn="l"/>
                <a:r>
                  <a:rPr lang="en-IN" sz="500">
                    <a:ln/>
                    <a:solidFill>
                      <a:srgbClr val="7B1FA2"/>
                    </a:solidFill>
                    <a:latin typeface="Arial"/>
                    <a:cs typeface="Arial"/>
                    <a:sym typeface="Arial"/>
                    <a:rtl val="0"/>
                  </a:rPr>
                  <a:t>Docker</a:t>
                </a:r>
              </a:p>
            </p:txBody>
          </p:sp>
          <p:sp>
            <p:nvSpPr>
              <p:cNvPr id="105" name="Freeform: Shape 104">
                <a:extLst>
                  <a:ext uri="{FF2B5EF4-FFF2-40B4-BE49-F238E27FC236}">
                    <a16:creationId xmlns:a16="http://schemas.microsoft.com/office/drawing/2014/main" id="{159B8BB0-8CCE-34E6-C91B-8794DAE93E04}"/>
                  </a:ext>
                </a:extLst>
              </p:cNvPr>
              <p:cNvSpPr/>
              <p:nvPr/>
            </p:nvSpPr>
            <p:spPr>
              <a:xfrm>
                <a:off x="2077640" y="7704534"/>
                <a:ext cx="535781" cy="357187"/>
              </a:xfrm>
              <a:custGeom>
                <a:avLst/>
                <a:gdLst>
                  <a:gd name="connsiteX0" fmla="*/ 491133 w 535781"/>
                  <a:gd name="connsiteY0" fmla="*/ 0 h 357187"/>
                  <a:gd name="connsiteX1" fmla="*/ 535781 w 535781"/>
                  <a:gd name="connsiteY1" fmla="*/ 0 h 357187"/>
                  <a:gd name="connsiteX2" fmla="*/ 535781 w 535781"/>
                  <a:gd name="connsiteY2" fmla="*/ 357188 h 357187"/>
                  <a:gd name="connsiteX3" fmla="*/ 491133 w 535781"/>
                  <a:gd name="connsiteY3" fmla="*/ 357188 h 357187"/>
                  <a:gd name="connsiteX4" fmla="*/ 44648 w 535781"/>
                  <a:gd name="connsiteY4" fmla="*/ 357188 h 357187"/>
                  <a:gd name="connsiteX5" fmla="*/ 0 w 535781"/>
                  <a:gd name="connsiteY5" fmla="*/ 357188 h 357187"/>
                  <a:gd name="connsiteX6" fmla="*/ 0 w 535781"/>
                  <a:gd name="connsiteY6" fmla="*/ 0 h 357187"/>
                  <a:gd name="connsiteX7" fmla="*/ 44648 w 535781"/>
                  <a:gd name="connsiteY7" fmla="*/ 0 h 35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781" h="357187">
                    <a:moveTo>
                      <a:pt x="491133" y="0"/>
                    </a:moveTo>
                    <a:cubicBezTo>
                      <a:pt x="515792" y="0"/>
                      <a:pt x="535781" y="0"/>
                      <a:pt x="535781" y="0"/>
                    </a:cubicBezTo>
                    <a:lnTo>
                      <a:pt x="535781" y="357188"/>
                    </a:lnTo>
                    <a:cubicBezTo>
                      <a:pt x="535781" y="357188"/>
                      <a:pt x="515792" y="357188"/>
                      <a:pt x="491133" y="357188"/>
                    </a:cubicBezTo>
                    <a:lnTo>
                      <a:pt x="44648" y="357188"/>
                    </a:lnTo>
                    <a:cubicBezTo>
                      <a:pt x="19990" y="357188"/>
                      <a:pt x="0" y="357188"/>
                      <a:pt x="0" y="357188"/>
                    </a:cubicBezTo>
                    <a:lnTo>
                      <a:pt x="0" y="0"/>
                    </a:lnTo>
                    <a:cubicBezTo>
                      <a:pt x="0" y="0"/>
                      <a:pt x="19990" y="0"/>
                      <a:pt x="44648" y="0"/>
                    </a:cubicBezTo>
                    <a:close/>
                  </a:path>
                </a:pathLst>
              </a:custGeom>
              <a:solidFill>
                <a:srgbClr val="E1BEE7"/>
              </a:solidFill>
              <a:ln w="17859" cap="flat">
                <a:solidFill>
                  <a:srgbClr val="7B1FA2"/>
                </a:solidFill>
                <a:prstDash val="solid"/>
                <a:miter/>
              </a:ln>
            </p:spPr>
            <p:txBody>
              <a:bodyPr rtlCol="0" anchor="ctr"/>
              <a:lstStyle/>
              <a:p>
                <a:endParaRPr lang="en-IN" sz="1200"/>
              </a:p>
            </p:txBody>
          </p:sp>
          <p:sp>
            <p:nvSpPr>
              <p:cNvPr id="106" name="TextBox 105">
                <a:extLst>
                  <a:ext uri="{FF2B5EF4-FFF2-40B4-BE49-F238E27FC236}">
                    <a16:creationId xmlns:a16="http://schemas.microsoft.com/office/drawing/2014/main" id="{966E787F-8934-3BB7-2A90-6F0CAB9494D6}"/>
                  </a:ext>
                </a:extLst>
              </p:cNvPr>
              <p:cNvSpPr txBox="1"/>
              <p:nvPr/>
            </p:nvSpPr>
            <p:spPr>
              <a:xfrm>
                <a:off x="2177156" y="7801218"/>
                <a:ext cx="442911" cy="253916"/>
              </a:xfrm>
              <a:prstGeom prst="rect">
                <a:avLst/>
              </a:prstGeom>
              <a:noFill/>
            </p:spPr>
            <p:txBody>
              <a:bodyPr wrap="none" rtlCol="0">
                <a:spAutoFit/>
              </a:bodyPr>
              <a:lstStyle/>
              <a:p>
                <a:pPr algn="l"/>
                <a:r>
                  <a:rPr lang="en-IN" sz="500">
                    <a:ln/>
                    <a:solidFill>
                      <a:srgbClr val="7B1FA2"/>
                    </a:solidFill>
                    <a:latin typeface="Arial"/>
                    <a:cs typeface="Arial"/>
                    <a:sym typeface="Arial"/>
                    <a:rtl val="0"/>
                  </a:rPr>
                  <a:t>K8s</a:t>
                </a:r>
              </a:p>
            </p:txBody>
          </p:sp>
          <p:sp>
            <p:nvSpPr>
              <p:cNvPr id="107" name="Freeform: Shape 106">
                <a:extLst>
                  <a:ext uri="{FF2B5EF4-FFF2-40B4-BE49-F238E27FC236}">
                    <a16:creationId xmlns:a16="http://schemas.microsoft.com/office/drawing/2014/main" id="{2C04E1FD-F5BA-CD78-331C-DDF0E59DBA91}"/>
                  </a:ext>
                </a:extLst>
              </p:cNvPr>
              <p:cNvSpPr/>
              <p:nvPr/>
            </p:nvSpPr>
            <p:spPr>
              <a:xfrm>
                <a:off x="2702718" y="7704534"/>
                <a:ext cx="535781" cy="357187"/>
              </a:xfrm>
              <a:custGeom>
                <a:avLst/>
                <a:gdLst>
                  <a:gd name="connsiteX0" fmla="*/ 491133 w 535781"/>
                  <a:gd name="connsiteY0" fmla="*/ 0 h 357187"/>
                  <a:gd name="connsiteX1" fmla="*/ 535781 w 535781"/>
                  <a:gd name="connsiteY1" fmla="*/ 0 h 357187"/>
                  <a:gd name="connsiteX2" fmla="*/ 535781 w 535781"/>
                  <a:gd name="connsiteY2" fmla="*/ 357188 h 357187"/>
                  <a:gd name="connsiteX3" fmla="*/ 491133 w 535781"/>
                  <a:gd name="connsiteY3" fmla="*/ 357188 h 357187"/>
                  <a:gd name="connsiteX4" fmla="*/ 44648 w 535781"/>
                  <a:gd name="connsiteY4" fmla="*/ 357188 h 357187"/>
                  <a:gd name="connsiteX5" fmla="*/ 0 w 535781"/>
                  <a:gd name="connsiteY5" fmla="*/ 357188 h 357187"/>
                  <a:gd name="connsiteX6" fmla="*/ 0 w 535781"/>
                  <a:gd name="connsiteY6" fmla="*/ 0 h 357187"/>
                  <a:gd name="connsiteX7" fmla="*/ 44648 w 535781"/>
                  <a:gd name="connsiteY7" fmla="*/ 0 h 35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781" h="357187">
                    <a:moveTo>
                      <a:pt x="491133" y="0"/>
                    </a:moveTo>
                    <a:cubicBezTo>
                      <a:pt x="515791" y="0"/>
                      <a:pt x="535781" y="0"/>
                      <a:pt x="535781" y="0"/>
                    </a:cubicBezTo>
                    <a:lnTo>
                      <a:pt x="535781" y="357188"/>
                    </a:lnTo>
                    <a:cubicBezTo>
                      <a:pt x="535781" y="357188"/>
                      <a:pt x="515791" y="357188"/>
                      <a:pt x="491133" y="357188"/>
                    </a:cubicBezTo>
                    <a:lnTo>
                      <a:pt x="44648" y="357188"/>
                    </a:lnTo>
                    <a:cubicBezTo>
                      <a:pt x="19990" y="357188"/>
                      <a:pt x="0" y="357188"/>
                      <a:pt x="0" y="357188"/>
                    </a:cubicBezTo>
                    <a:lnTo>
                      <a:pt x="0" y="0"/>
                    </a:lnTo>
                    <a:cubicBezTo>
                      <a:pt x="0" y="0"/>
                      <a:pt x="19990" y="0"/>
                      <a:pt x="44648" y="0"/>
                    </a:cubicBezTo>
                    <a:close/>
                  </a:path>
                </a:pathLst>
              </a:custGeom>
              <a:solidFill>
                <a:srgbClr val="E1BEE7"/>
              </a:solidFill>
              <a:ln w="17859" cap="flat">
                <a:solidFill>
                  <a:srgbClr val="7B1FA2"/>
                </a:solidFill>
                <a:prstDash val="solid"/>
                <a:miter/>
              </a:ln>
            </p:spPr>
            <p:txBody>
              <a:bodyPr rtlCol="0" anchor="ctr"/>
              <a:lstStyle/>
              <a:p>
                <a:endParaRPr lang="en-IN" sz="1200"/>
              </a:p>
            </p:txBody>
          </p:sp>
          <p:sp>
            <p:nvSpPr>
              <p:cNvPr id="108" name="TextBox 107">
                <a:extLst>
                  <a:ext uri="{FF2B5EF4-FFF2-40B4-BE49-F238E27FC236}">
                    <a16:creationId xmlns:a16="http://schemas.microsoft.com/office/drawing/2014/main" id="{931C3846-C92D-F688-9B75-9DDC074C01D8}"/>
                  </a:ext>
                </a:extLst>
              </p:cNvPr>
              <p:cNvSpPr txBox="1"/>
              <p:nvPr/>
            </p:nvSpPr>
            <p:spPr>
              <a:xfrm>
                <a:off x="2812196" y="7801218"/>
                <a:ext cx="421269" cy="253916"/>
              </a:xfrm>
              <a:prstGeom prst="rect">
                <a:avLst/>
              </a:prstGeom>
              <a:noFill/>
            </p:spPr>
            <p:txBody>
              <a:bodyPr wrap="none" rtlCol="0">
                <a:spAutoFit/>
              </a:bodyPr>
              <a:lstStyle/>
              <a:p>
                <a:pPr algn="l"/>
                <a:r>
                  <a:rPr lang="en-IN" sz="500">
                    <a:ln/>
                    <a:solidFill>
                      <a:srgbClr val="7B1FA2"/>
                    </a:solidFill>
                    <a:latin typeface="Arial"/>
                    <a:cs typeface="Arial"/>
                    <a:sym typeface="Arial"/>
                    <a:rtl val="0"/>
                  </a:rPr>
                  <a:t>VM</a:t>
                </a:r>
              </a:p>
            </p:txBody>
          </p:sp>
          <p:sp>
            <p:nvSpPr>
              <p:cNvPr id="109" name="TextBox 108">
                <a:extLst>
                  <a:ext uri="{FF2B5EF4-FFF2-40B4-BE49-F238E27FC236}">
                    <a16:creationId xmlns:a16="http://schemas.microsoft.com/office/drawing/2014/main" id="{F2E98DED-CE15-3C40-2285-CE2EE143257F}"/>
                  </a:ext>
                </a:extLst>
              </p:cNvPr>
              <p:cNvSpPr txBox="1"/>
              <p:nvPr/>
            </p:nvSpPr>
            <p:spPr>
              <a:xfrm>
                <a:off x="2053418" y="8142239"/>
                <a:ext cx="1772601" cy="276999"/>
              </a:xfrm>
              <a:prstGeom prst="rect">
                <a:avLst/>
              </a:prstGeom>
              <a:noFill/>
            </p:spPr>
            <p:txBody>
              <a:bodyPr wrap="none" rtlCol="0">
                <a:spAutoFit/>
              </a:bodyPr>
              <a:lstStyle/>
              <a:p>
                <a:pPr algn="l"/>
                <a:r>
                  <a:rPr lang="en-IN" sz="600">
                    <a:ln/>
                    <a:solidFill>
                      <a:srgbClr val="555555"/>
                    </a:solidFill>
                    <a:latin typeface="Arial"/>
                    <a:cs typeface="Arial"/>
                    <a:sym typeface="Arial"/>
                    <a:rtl val="0"/>
                  </a:rPr>
                  <a:t>• Run on Cloud Infrastructure</a:t>
                </a:r>
              </a:p>
            </p:txBody>
          </p:sp>
          <p:sp>
            <p:nvSpPr>
              <p:cNvPr id="110" name="TextBox 109">
                <a:extLst>
                  <a:ext uri="{FF2B5EF4-FFF2-40B4-BE49-F238E27FC236}">
                    <a16:creationId xmlns:a16="http://schemas.microsoft.com/office/drawing/2014/main" id="{D337B3B0-21CC-2981-2AF2-E021ABB5BD69}"/>
                  </a:ext>
                </a:extLst>
              </p:cNvPr>
              <p:cNvSpPr txBox="1"/>
              <p:nvPr/>
            </p:nvSpPr>
            <p:spPr>
              <a:xfrm>
                <a:off x="2059434" y="8320832"/>
                <a:ext cx="1762983" cy="276999"/>
              </a:xfrm>
              <a:prstGeom prst="rect">
                <a:avLst/>
              </a:prstGeom>
              <a:noFill/>
            </p:spPr>
            <p:txBody>
              <a:bodyPr wrap="none" rtlCol="0">
                <a:spAutoFit/>
              </a:bodyPr>
              <a:lstStyle/>
              <a:p>
                <a:pPr algn="l"/>
                <a:r>
                  <a:rPr lang="en-IN" sz="600">
                    <a:ln/>
                    <a:solidFill>
                      <a:srgbClr val="555555"/>
                    </a:solidFill>
                    <a:latin typeface="Arial"/>
                    <a:cs typeface="Arial"/>
                    <a:sym typeface="Arial"/>
                    <a:rtl val="0"/>
                  </a:rPr>
                  <a:t>• Private/Public/Hybrid Cloud</a:t>
                </a:r>
              </a:p>
            </p:txBody>
          </p:sp>
          <p:sp>
            <p:nvSpPr>
              <p:cNvPr id="111" name="TextBox 110">
                <a:extLst>
                  <a:ext uri="{FF2B5EF4-FFF2-40B4-BE49-F238E27FC236}">
                    <a16:creationId xmlns:a16="http://schemas.microsoft.com/office/drawing/2014/main" id="{12F07CEB-CE7D-41D1-7E82-5F3840251C5A}"/>
                  </a:ext>
                </a:extLst>
              </p:cNvPr>
              <p:cNvSpPr txBox="1"/>
              <p:nvPr/>
            </p:nvSpPr>
            <p:spPr>
              <a:xfrm>
                <a:off x="2101056" y="8499426"/>
                <a:ext cx="1669208" cy="276999"/>
              </a:xfrm>
              <a:prstGeom prst="rect">
                <a:avLst/>
              </a:prstGeom>
              <a:noFill/>
            </p:spPr>
            <p:txBody>
              <a:bodyPr wrap="none" rtlCol="0">
                <a:spAutoFit/>
              </a:bodyPr>
              <a:lstStyle/>
              <a:p>
                <a:pPr algn="l"/>
                <a:r>
                  <a:rPr lang="en-IN" sz="600">
                    <a:ln/>
                    <a:solidFill>
                      <a:srgbClr val="555555"/>
                    </a:solidFill>
                    <a:latin typeface="Arial"/>
                    <a:cs typeface="Arial"/>
                    <a:sym typeface="Arial"/>
                    <a:rtl val="0"/>
                  </a:rPr>
                  <a:t>• Kubernetes Orchestration</a:t>
                </a:r>
              </a:p>
            </p:txBody>
          </p:sp>
          <p:sp>
            <p:nvSpPr>
              <p:cNvPr id="112" name="TextBox 111">
                <a:extLst>
                  <a:ext uri="{FF2B5EF4-FFF2-40B4-BE49-F238E27FC236}">
                    <a16:creationId xmlns:a16="http://schemas.microsoft.com/office/drawing/2014/main" id="{FD2C9044-B2EE-38D7-E683-62B17C726251}"/>
                  </a:ext>
                </a:extLst>
              </p:cNvPr>
              <p:cNvSpPr txBox="1"/>
              <p:nvPr/>
            </p:nvSpPr>
            <p:spPr>
              <a:xfrm>
                <a:off x="2282798" y="8678021"/>
                <a:ext cx="1272464" cy="276999"/>
              </a:xfrm>
              <a:prstGeom prst="rect">
                <a:avLst/>
              </a:prstGeom>
              <a:noFill/>
            </p:spPr>
            <p:txBody>
              <a:bodyPr wrap="none" rtlCol="0">
                <a:spAutoFit/>
              </a:bodyPr>
              <a:lstStyle/>
              <a:p>
                <a:pPr algn="l"/>
                <a:r>
                  <a:rPr lang="en-IN" sz="600" b="1">
                    <a:ln/>
                    <a:solidFill>
                      <a:srgbClr val="FF1744"/>
                    </a:solidFill>
                    <a:latin typeface="Arial"/>
                    <a:cs typeface="Arial"/>
                    <a:sym typeface="Arial"/>
                    <a:rtl val="0"/>
                  </a:rPr>
                  <a:t>• Dynamic Scaling</a:t>
                </a:r>
              </a:p>
            </p:txBody>
          </p:sp>
          <p:sp>
            <p:nvSpPr>
              <p:cNvPr id="113" name="TextBox 112">
                <a:extLst>
                  <a:ext uri="{FF2B5EF4-FFF2-40B4-BE49-F238E27FC236}">
                    <a16:creationId xmlns:a16="http://schemas.microsoft.com/office/drawing/2014/main" id="{E336D59E-4AE3-01AF-6272-14B746AD53E0}"/>
                  </a:ext>
                </a:extLst>
              </p:cNvPr>
              <p:cNvSpPr txBox="1"/>
              <p:nvPr/>
            </p:nvSpPr>
            <p:spPr>
              <a:xfrm>
                <a:off x="2128082" y="8856614"/>
                <a:ext cx="1604286" cy="276999"/>
              </a:xfrm>
              <a:prstGeom prst="rect">
                <a:avLst/>
              </a:prstGeom>
              <a:noFill/>
            </p:spPr>
            <p:txBody>
              <a:bodyPr wrap="none" rtlCol="0">
                <a:spAutoFit/>
              </a:bodyPr>
              <a:lstStyle/>
              <a:p>
                <a:pPr algn="l"/>
                <a:r>
                  <a:rPr lang="en-IN" sz="600" b="1">
                    <a:ln/>
                    <a:solidFill>
                      <a:srgbClr val="FF1744"/>
                    </a:solidFill>
                    <a:latin typeface="Arial"/>
                    <a:cs typeface="Arial"/>
                    <a:sym typeface="Arial"/>
                    <a:rtl val="0"/>
                  </a:rPr>
                  <a:t>• Resource Optimization</a:t>
                </a:r>
              </a:p>
            </p:txBody>
          </p:sp>
          <p:sp>
            <p:nvSpPr>
              <p:cNvPr id="114" name="Freeform: Shape 113">
                <a:extLst>
                  <a:ext uri="{FF2B5EF4-FFF2-40B4-BE49-F238E27FC236}">
                    <a16:creationId xmlns:a16="http://schemas.microsoft.com/office/drawing/2014/main" id="{B8CEEA30-1F29-9646-555D-AF4847B07064}"/>
                  </a:ext>
                </a:extLst>
              </p:cNvPr>
              <p:cNvSpPr/>
              <p:nvPr/>
            </p:nvSpPr>
            <p:spPr>
              <a:xfrm>
                <a:off x="4577953" y="7347347"/>
                <a:ext cx="3125390" cy="1875234"/>
              </a:xfrm>
              <a:custGeom>
                <a:avLst/>
                <a:gdLst>
                  <a:gd name="connsiteX0" fmla="*/ 3036094 w 3125390"/>
                  <a:gd name="connsiteY0" fmla="*/ 0 h 1875234"/>
                  <a:gd name="connsiteX1" fmla="*/ 3125391 w 3125390"/>
                  <a:gd name="connsiteY1" fmla="*/ 0 h 1875234"/>
                  <a:gd name="connsiteX2" fmla="*/ 3125391 w 3125390"/>
                  <a:gd name="connsiteY2" fmla="*/ 1875235 h 1875234"/>
                  <a:gd name="connsiteX3" fmla="*/ 3036094 w 3125390"/>
                  <a:gd name="connsiteY3" fmla="*/ 1875235 h 1875234"/>
                  <a:gd name="connsiteX4" fmla="*/ 89297 w 3125390"/>
                  <a:gd name="connsiteY4" fmla="*/ 1875235 h 1875234"/>
                  <a:gd name="connsiteX5" fmla="*/ 0 w 3125390"/>
                  <a:gd name="connsiteY5" fmla="*/ 1875235 h 1875234"/>
                  <a:gd name="connsiteX6" fmla="*/ 0 w 3125390"/>
                  <a:gd name="connsiteY6" fmla="*/ 0 h 1875234"/>
                  <a:gd name="connsiteX7" fmla="*/ 89297 w 3125390"/>
                  <a:gd name="connsiteY7" fmla="*/ 0 h 187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5390" h="1875234">
                    <a:moveTo>
                      <a:pt x="3036094" y="0"/>
                    </a:moveTo>
                    <a:cubicBezTo>
                      <a:pt x="3085411" y="0"/>
                      <a:pt x="3125391" y="0"/>
                      <a:pt x="3125391" y="0"/>
                    </a:cubicBezTo>
                    <a:lnTo>
                      <a:pt x="3125391" y="1875235"/>
                    </a:lnTo>
                    <a:cubicBezTo>
                      <a:pt x="3125391" y="1875235"/>
                      <a:pt x="3085411" y="1875235"/>
                      <a:pt x="3036094" y="1875235"/>
                    </a:cubicBezTo>
                    <a:lnTo>
                      <a:pt x="89297" y="1875235"/>
                    </a:lnTo>
                    <a:cubicBezTo>
                      <a:pt x="39979" y="1875235"/>
                      <a:pt x="0" y="1875235"/>
                      <a:pt x="0" y="1875235"/>
                    </a:cubicBezTo>
                    <a:lnTo>
                      <a:pt x="0" y="0"/>
                    </a:lnTo>
                    <a:cubicBezTo>
                      <a:pt x="0" y="0"/>
                      <a:pt x="39979" y="0"/>
                      <a:pt x="89297" y="0"/>
                    </a:cubicBezTo>
                    <a:close/>
                  </a:path>
                </a:pathLst>
              </a:custGeom>
              <a:solidFill>
                <a:srgbClr val="E0F2F1"/>
              </a:solidFill>
              <a:ln w="17859" cap="flat">
                <a:solidFill>
                  <a:srgbClr val="00695C"/>
                </a:solidFill>
                <a:prstDash val="solid"/>
                <a:miter/>
              </a:ln>
            </p:spPr>
            <p:txBody>
              <a:bodyPr rtlCol="0" anchor="ctr"/>
              <a:lstStyle/>
              <a:p>
                <a:endParaRPr lang="en-IN" sz="1200"/>
              </a:p>
            </p:txBody>
          </p:sp>
          <p:sp>
            <p:nvSpPr>
              <p:cNvPr id="115" name="TextBox 114">
                <a:extLst>
                  <a:ext uri="{FF2B5EF4-FFF2-40B4-BE49-F238E27FC236}">
                    <a16:creationId xmlns:a16="http://schemas.microsoft.com/office/drawing/2014/main" id="{4A57DDA9-0112-B11A-99E4-0EAF37C65B1A}"/>
                  </a:ext>
                </a:extLst>
              </p:cNvPr>
              <p:cNvSpPr txBox="1"/>
              <p:nvPr/>
            </p:nvSpPr>
            <p:spPr>
              <a:xfrm>
                <a:off x="5477465" y="7395528"/>
                <a:ext cx="1515320" cy="323166"/>
              </a:xfrm>
              <a:prstGeom prst="rect">
                <a:avLst/>
              </a:prstGeom>
              <a:noFill/>
            </p:spPr>
            <p:txBody>
              <a:bodyPr wrap="none" rtlCol="0">
                <a:spAutoFit/>
              </a:bodyPr>
              <a:lstStyle/>
              <a:p>
                <a:pPr algn="l"/>
                <a:r>
                  <a:rPr lang="en-IN" sz="800" b="1">
                    <a:ln/>
                    <a:solidFill>
                      <a:srgbClr val="00695C"/>
                    </a:solidFill>
                    <a:latin typeface="Arial"/>
                    <a:cs typeface="Arial"/>
                    <a:sym typeface="Arial"/>
                    <a:rtl val="0"/>
                  </a:rPr>
                  <a:t>Stateless Design</a:t>
                </a:r>
              </a:p>
            </p:txBody>
          </p:sp>
          <p:sp>
            <p:nvSpPr>
              <p:cNvPr id="116" name="Freeform: Shape 115">
                <a:extLst>
                  <a:ext uri="{FF2B5EF4-FFF2-40B4-BE49-F238E27FC236}">
                    <a16:creationId xmlns:a16="http://schemas.microsoft.com/office/drawing/2014/main" id="{9F13AA41-2EDC-50F4-2148-62427AB59377}"/>
                  </a:ext>
                </a:extLst>
              </p:cNvPr>
              <p:cNvSpPr/>
              <p:nvPr/>
            </p:nvSpPr>
            <p:spPr>
              <a:xfrm>
                <a:off x="4756546" y="7704534"/>
                <a:ext cx="714375" cy="446484"/>
              </a:xfrm>
              <a:custGeom>
                <a:avLst/>
                <a:gdLst>
                  <a:gd name="connsiteX0" fmla="*/ 669727 w 714375"/>
                  <a:gd name="connsiteY0" fmla="*/ 0 h 446484"/>
                  <a:gd name="connsiteX1" fmla="*/ 714375 w 714375"/>
                  <a:gd name="connsiteY1" fmla="*/ 0 h 446484"/>
                  <a:gd name="connsiteX2" fmla="*/ 714375 w 714375"/>
                  <a:gd name="connsiteY2" fmla="*/ 446484 h 446484"/>
                  <a:gd name="connsiteX3" fmla="*/ 669727 w 714375"/>
                  <a:gd name="connsiteY3" fmla="*/ 446484 h 446484"/>
                  <a:gd name="connsiteX4" fmla="*/ 44648 w 714375"/>
                  <a:gd name="connsiteY4" fmla="*/ 446484 h 446484"/>
                  <a:gd name="connsiteX5" fmla="*/ 0 w 714375"/>
                  <a:gd name="connsiteY5" fmla="*/ 446484 h 446484"/>
                  <a:gd name="connsiteX6" fmla="*/ 0 w 714375"/>
                  <a:gd name="connsiteY6" fmla="*/ 0 h 446484"/>
                  <a:gd name="connsiteX7" fmla="*/ 44648 w 714375"/>
                  <a:gd name="connsiteY7" fmla="*/ 0 h 44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375" h="446484">
                    <a:moveTo>
                      <a:pt x="669727" y="0"/>
                    </a:moveTo>
                    <a:cubicBezTo>
                      <a:pt x="694385" y="0"/>
                      <a:pt x="714375" y="0"/>
                      <a:pt x="714375" y="0"/>
                    </a:cubicBezTo>
                    <a:lnTo>
                      <a:pt x="714375" y="446484"/>
                    </a:lnTo>
                    <a:cubicBezTo>
                      <a:pt x="714375" y="446484"/>
                      <a:pt x="694385" y="446484"/>
                      <a:pt x="669727" y="446484"/>
                    </a:cubicBezTo>
                    <a:lnTo>
                      <a:pt x="44648" y="446484"/>
                    </a:lnTo>
                    <a:cubicBezTo>
                      <a:pt x="19990" y="446484"/>
                      <a:pt x="0" y="446484"/>
                      <a:pt x="0" y="446484"/>
                    </a:cubicBezTo>
                    <a:lnTo>
                      <a:pt x="0" y="0"/>
                    </a:lnTo>
                    <a:cubicBezTo>
                      <a:pt x="0" y="0"/>
                      <a:pt x="19990" y="0"/>
                      <a:pt x="44648" y="0"/>
                    </a:cubicBezTo>
                    <a:close/>
                  </a:path>
                </a:pathLst>
              </a:custGeom>
              <a:solidFill>
                <a:srgbClr val="B2DFDB"/>
              </a:solidFill>
              <a:ln w="17859" cap="flat">
                <a:solidFill>
                  <a:srgbClr val="00695C"/>
                </a:solidFill>
                <a:prstDash val="solid"/>
                <a:miter/>
              </a:ln>
            </p:spPr>
            <p:txBody>
              <a:bodyPr rtlCol="0" anchor="ctr"/>
              <a:lstStyle/>
              <a:p>
                <a:endParaRPr lang="en-IN" sz="1200"/>
              </a:p>
            </p:txBody>
          </p:sp>
          <p:sp>
            <p:nvSpPr>
              <p:cNvPr id="117" name="TextBox 116">
                <a:extLst>
                  <a:ext uri="{FF2B5EF4-FFF2-40B4-BE49-F238E27FC236}">
                    <a16:creationId xmlns:a16="http://schemas.microsoft.com/office/drawing/2014/main" id="{6941FEB4-B382-D83C-9E9F-EF64CF9EB84F}"/>
                  </a:ext>
                </a:extLst>
              </p:cNvPr>
              <p:cNvSpPr txBox="1"/>
              <p:nvPr/>
            </p:nvSpPr>
            <p:spPr>
              <a:xfrm>
                <a:off x="4956825" y="7748486"/>
                <a:ext cx="418866" cy="265458"/>
              </a:xfrm>
              <a:prstGeom prst="rect">
                <a:avLst/>
              </a:prstGeom>
              <a:noFill/>
            </p:spPr>
            <p:txBody>
              <a:bodyPr wrap="none" rtlCol="0">
                <a:spAutoFit/>
              </a:bodyPr>
              <a:lstStyle/>
              <a:p>
                <a:pPr algn="l"/>
                <a:r>
                  <a:rPr lang="en-IN" sz="550">
                    <a:ln/>
                    <a:solidFill>
                      <a:srgbClr val="00695C"/>
                    </a:solidFill>
                    <a:latin typeface="Arial"/>
                    <a:cs typeface="Arial"/>
                    <a:sym typeface="Arial"/>
                    <a:rtl val="0"/>
                  </a:rPr>
                  <a:t>NF</a:t>
                </a:r>
              </a:p>
            </p:txBody>
          </p:sp>
          <p:sp>
            <p:nvSpPr>
              <p:cNvPr id="118" name="TextBox 117">
                <a:extLst>
                  <a:ext uri="{FF2B5EF4-FFF2-40B4-BE49-F238E27FC236}">
                    <a16:creationId xmlns:a16="http://schemas.microsoft.com/office/drawing/2014/main" id="{22392CB7-B4DB-40B6-83AB-E337629219F3}"/>
                  </a:ext>
                </a:extLst>
              </p:cNvPr>
              <p:cNvSpPr txBox="1"/>
              <p:nvPr/>
            </p:nvSpPr>
            <p:spPr>
              <a:xfrm>
                <a:off x="4836632" y="7882431"/>
                <a:ext cx="671337" cy="265458"/>
              </a:xfrm>
              <a:prstGeom prst="rect">
                <a:avLst/>
              </a:prstGeom>
              <a:noFill/>
            </p:spPr>
            <p:txBody>
              <a:bodyPr wrap="none" rtlCol="0">
                <a:spAutoFit/>
              </a:bodyPr>
              <a:lstStyle/>
              <a:p>
                <a:pPr algn="l"/>
                <a:r>
                  <a:rPr lang="en-IN" sz="550">
                    <a:ln/>
                    <a:solidFill>
                      <a:srgbClr val="00695C"/>
                    </a:solidFill>
                    <a:latin typeface="Arial"/>
                    <a:cs typeface="Arial"/>
                    <a:sym typeface="Arial"/>
                    <a:rtl val="0"/>
                  </a:rPr>
                  <a:t>Instance</a:t>
                </a:r>
              </a:p>
            </p:txBody>
          </p:sp>
          <p:sp>
            <p:nvSpPr>
              <p:cNvPr id="119" name="Freeform: Shape 118">
                <a:extLst>
                  <a:ext uri="{FF2B5EF4-FFF2-40B4-BE49-F238E27FC236}">
                    <a16:creationId xmlns:a16="http://schemas.microsoft.com/office/drawing/2014/main" id="{D5F275A3-5137-BA24-86B5-6AF0DAEAAD62}"/>
                  </a:ext>
                </a:extLst>
              </p:cNvPr>
              <p:cNvSpPr/>
              <p:nvPr/>
            </p:nvSpPr>
            <p:spPr>
              <a:xfrm>
                <a:off x="5470921" y="7927776"/>
                <a:ext cx="535781" cy="8929"/>
              </a:xfrm>
              <a:custGeom>
                <a:avLst/>
                <a:gdLst>
                  <a:gd name="connsiteX0" fmla="*/ 0 w 535781"/>
                  <a:gd name="connsiteY0" fmla="*/ 0 h 8929"/>
                  <a:gd name="connsiteX1" fmla="*/ 535781 w 535781"/>
                  <a:gd name="connsiteY1" fmla="*/ 0 h 8929"/>
                </a:gdLst>
                <a:ahLst/>
                <a:cxnLst>
                  <a:cxn ang="0">
                    <a:pos x="connsiteX0" y="connsiteY0"/>
                  </a:cxn>
                  <a:cxn ang="0">
                    <a:pos x="connsiteX1" y="connsiteY1"/>
                  </a:cxn>
                </a:cxnLst>
                <a:rect l="l" t="t" r="r" b="b"/>
                <a:pathLst>
                  <a:path w="535781" h="8929">
                    <a:moveTo>
                      <a:pt x="0" y="0"/>
                    </a:moveTo>
                    <a:lnTo>
                      <a:pt x="535781" y="0"/>
                    </a:lnTo>
                  </a:path>
                </a:pathLst>
              </a:custGeom>
              <a:ln w="26789" cap="flat">
                <a:solidFill>
                  <a:srgbClr val="00695C"/>
                </a:solidFill>
                <a:prstDash val="solid"/>
                <a:miter/>
              </a:ln>
            </p:spPr>
            <p:txBody>
              <a:bodyPr rtlCol="0" anchor="ctr"/>
              <a:lstStyle/>
              <a:p>
                <a:endParaRPr lang="en-IN" sz="1200"/>
              </a:p>
            </p:txBody>
          </p:sp>
          <p:sp>
            <p:nvSpPr>
              <p:cNvPr id="120" name="TextBox 119">
                <a:extLst>
                  <a:ext uri="{FF2B5EF4-FFF2-40B4-BE49-F238E27FC236}">
                    <a16:creationId xmlns:a16="http://schemas.microsoft.com/office/drawing/2014/main" id="{9C3EA7A6-ADE8-5DDF-F1A7-C3CA280F8EFB}"/>
                  </a:ext>
                </a:extLst>
              </p:cNvPr>
              <p:cNvSpPr txBox="1"/>
              <p:nvPr/>
            </p:nvSpPr>
            <p:spPr>
              <a:xfrm>
                <a:off x="5562600" y="7734300"/>
                <a:ext cx="483786" cy="253916"/>
              </a:xfrm>
              <a:prstGeom prst="rect">
                <a:avLst/>
              </a:prstGeom>
              <a:noFill/>
            </p:spPr>
            <p:txBody>
              <a:bodyPr wrap="none" rtlCol="0">
                <a:spAutoFit/>
              </a:bodyPr>
              <a:lstStyle/>
              <a:p>
                <a:pPr algn="l"/>
                <a:r>
                  <a:rPr lang="en-IN" sz="500">
                    <a:ln/>
                    <a:solidFill>
                      <a:srgbClr val="00695C"/>
                    </a:solidFill>
                    <a:latin typeface="Arial"/>
                    <a:cs typeface="Arial"/>
                    <a:sym typeface="Arial"/>
                    <a:rtl val="0"/>
                  </a:rPr>
                  <a:t>state</a:t>
                </a:r>
              </a:p>
            </p:txBody>
          </p:sp>
          <p:sp>
            <p:nvSpPr>
              <p:cNvPr id="121" name="Freeform: Shape 120">
                <a:extLst>
                  <a:ext uri="{FF2B5EF4-FFF2-40B4-BE49-F238E27FC236}">
                    <a16:creationId xmlns:a16="http://schemas.microsoft.com/office/drawing/2014/main" id="{97672119-4D0A-8AA5-78F7-73D43BF73BDE}"/>
                  </a:ext>
                </a:extLst>
              </p:cNvPr>
              <p:cNvSpPr/>
              <p:nvPr/>
            </p:nvSpPr>
            <p:spPr>
              <a:xfrm>
                <a:off x="6096000" y="7704534"/>
                <a:ext cx="714375" cy="446484"/>
              </a:xfrm>
              <a:custGeom>
                <a:avLst/>
                <a:gdLst>
                  <a:gd name="connsiteX0" fmla="*/ 669727 w 714375"/>
                  <a:gd name="connsiteY0" fmla="*/ 0 h 446484"/>
                  <a:gd name="connsiteX1" fmla="*/ 714375 w 714375"/>
                  <a:gd name="connsiteY1" fmla="*/ 0 h 446484"/>
                  <a:gd name="connsiteX2" fmla="*/ 714375 w 714375"/>
                  <a:gd name="connsiteY2" fmla="*/ 446484 h 446484"/>
                  <a:gd name="connsiteX3" fmla="*/ 669727 w 714375"/>
                  <a:gd name="connsiteY3" fmla="*/ 446484 h 446484"/>
                  <a:gd name="connsiteX4" fmla="*/ 44648 w 714375"/>
                  <a:gd name="connsiteY4" fmla="*/ 446484 h 446484"/>
                  <a:gd name="connsiteX5" fmla="*/ 0 w 714375"/>
                  <a:gd name="connsiteY5" fmla="*/ 446484 h 446484"/>
                  <a:gd name="connsiteX6" fmla="*/ 0 w 714375"/>
                  <a:gd name="connsiteY6" fmla="*/ 0 h 446484"/>
                  <a:gd name="connsiteX7" fmla="*/ 44648 w 714375"/>
                  <a:gd name="connsiteY7" fmla="*/ 0 h 44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375" h="446484">
                    <a:moveTo>
                      <a:pt x="669727" y="0"/>
                    </a:moveTo>
                    <a:cubicBezTo>
                      <a:pt x="694385" y="0"/>
                      <a:pt x="714375" y="0"/>
                      <a:pt x="714375" y="0"/>
                    </a:cubicBezTo>
                    <a:lnTo>
                      <a:pt x="714375" y="446484"/>
                    </a:lnTo>
                    <a:cubicBezTo>
                      <a:pt x="714375" y="446484"/>
                      <a:pt x="694385" y="446484"/>
                      <a:pt x="669727" y="446484"/>
                    </a:cubicBezTo>
                    <a:lnTo>
                      <a:pt x="44648" y="446484"/>
                    </a:lnTo>
                    <a:cubicBezTo>
                      <a:pt x="19990" y="446484"/>
                      <a:pt x="0" y="446484"/>
                      <a:pt x="0" y="446484"/>
                    </a:cubicBezTo>
                    <a:lnTo>
                      <a:pt x="0" y="0"/>
                    </a:lnTo>
                    <a:cubicBezTo>
                      <a:pt x="0" y="0"/>
                      <a:pt x="19990" y="0"/>
                      <a:pt x="44648" y="0"/>
                    </a:cubicBezTo>
                    <a:close/>
                  </a:path>
                </a:pathLst>
              </a:custGeom>
              <a:solidFill>
                <a:srgbClr val="4DB6AC"/>
              </a:solidFill>
              <a:ln w="17859" cap="flat">
                <a:solidFill>
                  <a:srgbClr val="00695C"/>
                </a:solidFill>
                <a:prstDash val="solid"/>
                <a:miter/>
              </a:ln>
            </p:spPr>
            <p:txBody>
              <a:bodyPr rtlCol="0" anchor="ctr"/>
              <a:lstStyle/>
              <a:p>
                <a:endParaRPr lang="en-IN" sz="1200"/>
              </a:p>
            </p:txBody>
          </p:sp>
          <p:sp>
            <p:nvSpPr>
              <p:cNvPr id="122" name="TextBox 121">
                <a:extLst>
                  <a:ext uri="{FF2B5EF4-FFF2-40B4-BE49-F238E27FC236}">
                    <a16:creationId xmlns:a16="http://schemas.microsoft.com/office/drawing/2014/main" id="{01A1E120-40CF-3706-94EA-7E517B18B83B}"/>
                  </a:ext>
                </a:extLst>
              </p:cNvPr>
              <p:cNvSpPr txBox="1"/>
              <p:nvPr/>
            </p:nvSpPr>
            <p:spPr>
              <a:xfrm>
                <a:off x="6255344" y="7748486"/>
                <a:ext cx="507831" cy="265458"/>
              </a:xfrm>
              <a:prstGeom prst="rect">
                <a:avLst/>
              </a:prstGeom>
              <a:noFill/>
            </p:spPr>
            <p:txBody>
              <a:bodyPr wrap="none" rtlCol="0">
                <a:spAutoFit/>
              </a:bodyPr>
              <a:lstStyle/>
              <a:p>
                <a:pPr algn="l"/>
                <a:r>
                  <a:rPr lang="en-IN" sz="550" b="1">
                    <a:ln/>
                    <a:solidFill>
                      <a:srgbClr val="FFFFFF"/>
                    </a:solidFill>
                    <a:latin typeface="Arial"/>
                    <a:cs typeface="Arial"/>
                    <a:sym typeface="Arial"/>
                    <a:rtl val="0"/>
                  </a:rPr>
                  <a:t>UDR</a:t>
                </a:r>
              </a:p>
            </p:txBody>
          </p:sp>
          <p:sp>
            <p:nvSpPr>
              <p:cNvPr id="123" name="TextBox 122">
                <a:extLst>
                  <a:ext uri="{FF2B5EF4-FFF2-40B4-BE49-F238E27FC236}">
                    <a16:creationId xmlns:a16="http://schemas.microsoft.com/office/drawing/2014/main" id="{101B8CE1-3681-7460-27E8-0EC93A6C4285}"/>
                  </a:ext>
                </a:extLst>
              </p:cNvPr>
              <p:cNvSpPr txBox="1"/>
              <p:nvPr/>
            </p:nvSpPr>
            <p:spPr>
              <a:xfrm>
                <a:off x="6098696" y="7890515"/>
                <a:ext cx="839654" cy="253916"/>
              </a:xfrm>
              <a:prstGeom prst="rect">
                <a:avLst/>
              </a:prstGeom>
              <a:noFill/>
            </p:spPr>
            <p:txBody>
              <a:bodyPr wrap="none" rtlCol="0">
                <a:spAutoFit/>
              </a:bodyPr>
              <a:lstStyle/>
              <a:p>
                <a:pPr algn="l"/>
                <a:r>
                  <a:rPr lang="en-IN" sz="500">
                    <a:ln/>
                    <a:solidFill>
                      <a:srgbClr val="FFFFFF"/>
                    </a:solidFill>
                    <a:latin typeface="Arial"/>
                    <a:cs typeface="Arial"/>
                    <a:sym typeface="Arial"/>
                    <a:rtl val="0"/>
                  </a:rPr>
                  <a:t>Central Store</a:t>
                </a:r>
              </a:p>
            </p:txBody>
          </p:sp>
          <p:sp>
            <p:nvSpPr>
              <p:cNvPr id="124" name="Freeform: Shape 123">
                <a:extLst>
                  <a:ext uri="{FF2B5EF4-FFF2-40B4-BE49-F238E27FC236}">
                    <a16:creationId xmlns:a16="http://schemas.microsoft.com/office/drawing/2014/main" id="{28C5A5CC-F8CA-24BD-F94D-CD00B93DFA12}"/>
                  </a:ext>
                </a:extLst>
              </p:cNvPr>
              <p:cNvSpPr/>
              <p:nvPr/>
            </p:nvSpPr>
            <p:spPr>
              <a:xfrm>
                <a:off x="4756546" y="8329612"/>
                <a:ext cx="714375" cy="446484"/>
              </a:xfrm>
              <a:custGeom>
                <a:avLst/>
                <a:gdLst>
                  <a:gd name="connsiteX0" fmla="*/ 669727 w 714375"/>
                  <a:gd name="connsiteY0" fmla="*/ 0 h 446484"/>
                  <a:gd name="connsiteX1" fmla="*/ 714375 w 714375"/>
                  <a:gd name="connsiteY1" fmla="*/ 0 h 446484"/>
                  <a:gd name="connsiteX2" fmla="*/ 714375 w 714375"/>
                  <a:gd name="connsiteY2" fmla="*/ 446484 h 446484"/>
                  <a:gd name="connsiteX3" fmla="*/ 669727 w 714375"/>
                  <a:gd name="connsiteY3" fmla="*/ 446484 h 446484"/>
                  <a:gd name="connsiteX4" fmla="*/ 44648 w 714375"/>
                  <a:gd name="connsiteY4" fmla="*/ 446484 h 446484"/>
                  <a:gd name="connsiteX5" fmla="*/ 0 w 714375"/>
                  <a:gd name="connsiteY5" fmla="*/ 446484 h 446484"/>
                  <a:gd name="connsiteX6" fmla="*/ 0 w 714375"/>
                  <a:gd name="connsiteY6" fmla="*/ 0 h 446484"/>
                  <a:gd name="connsiteX7" fmla="*/ 44648 w 714375"/>
                  <a:gd name="connsiteY7" fmla="*/ 0 h 44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375" h="446484">
                    <a:moveTo>
                      <a:pt x="669727" y="0"/>
                    </a:moveTo>
                    <a:cubicBezTo>
                      <a:pt x="694385" y="0"/>
                      <a:pt x="714375" y="0"/>
                      <a:pt x="714375" y="0"/>
                    </a:cubicBezTo>
                    <a:lnTo>
                      <a:pt x="714375" y="446484"/>
                    </a:lnTo>
                    <a:cubicBezTo>
                      <a:pt x="714375" y="446484"/>
                      <a:pt x="694385" y="446484"/>
                      <a:pt x="669727" y="446484"/>
                    </a:cubicBezTo>
                    <a:lnTo>
                      <a:pt x="44648" y="446484"/>
                    </a:lnTo>
                    <a:cubicBezTo>
                      <a:pt x="19990" y="446484"/>
                      <a:pt x="0" y="446484"/>
                      <a:pt x="0" y="446484"/>
                    </a:cubicBezTo>
                    <a:lnTo>
                      <a:pt x="0" y="0"/>
                    </a:lnTo>
                    <a:cubicBezTo>
                      <a:pt x="0" y="0"/>
                      <a:pt x="19990" y="0"/>
                      <a:pt x="44648" y="0"/>
                    </a:cubicBezTo>
                    <a:close/>
                  </a:path>
                </a:pathLst>
              </a:custGeom>
              <a:solidFill>
                <a:srgbClr val="B2DFDB"/>
              </a:solidFill>
              <a:ln w="17859" cap="flat">
                <a:solidFill>
                  <a:srgbClr val="00695C"/>
                </a:solidFill>
                <a:prstDash val="solid"/>
                <a:miter/>
              </a:ln>
            </p:spPr>
            <p:txBody>
              <a:bodyPr rtlCol="0" anchor="ctr"/>
              <a:lstStyle/>
              <a:p>
                <a:endParaRPr lang="en-IN" sz="1200"/>
              </a:p>
            </p:txBody>
          </p:sp>
          <p:sp>
            <p:nvSpPr>
              <p:cNvPr id="125" name="TextBox 124">
                <a:extLst>
                  <a:ext uri="{FF2B5EF4-FFF2-40B4-BE49-F238E27FC236}">
                    <a16:creationId xmlns:a16="http://schemas.microsoft.com/office/drawing/2014/main" id="{7540E702-B2DE-CE5E-AE10-C2310DB68531}"/>
                  </a:ext>
                </a:extLst>
              </p:cNvPr>
              <p:cNvSpPr txBox="1"/>
              <p:nvPr/>
            </p:nvSpPr>
            <p:spPr>
              <a:xfrm>
                <a:off x="4956825" y="8373564"/>
                <a:ext cx="418866" cy="265458"/>
              </a:xfrm>
              <a:prstGeom prst="rect">
                <a:avLst/>
              </a:prstGeom>
              <a:noFill/>
            </p:spPr>
            <p:txBody>
              <a:bodyPr wrap="none" rtlCol="0">
                <a:spAutoFit/>
              </a:bodyPr>
              <a:lstStyle/>
              <a:p>
                <a:pPr algn="l"/>
                <a:r>
                  <a:rPr lang="en-IN" sz="550">
                    <a:ln/>
                    <a:solidFill>
                      <a:srgbClr val="00695C"/>
                    </a:solidFill>
                    <a:latin typeface="Arial"/>
                    <a:cs typeface="Arial"/>
                    <a:sym typeface="Arial"/>
                    <a:rtl val="0"/>
                  </a:rPr>
                  <a:t>NF</a:t>
                </a:r>
              </a:p>
            </p:txBody>
          </p:sp>
          <p:sp>
            <p:nvSpPr>
              <p:cNvPr id="126" name="TextBox 125">
                <a:extLst>
                  <a:ext uri="{FF2B5EF4-FFF2-40B4-BE49-F238E27FC236}">
                    <a16:creationId xmlns:a16="http://schemas.microsoft.com/office/drawing/2014/main" id="{95F8FB9B-9318-04D2-3811-577B4BB2BCF4}"/>
                  </a:ext>
                </a:extLst>
              </p:cNvPr>
              <p:cNvSpPr txBox="1"/>
              <p:nvPr/>
            </p:nvSpPr>
            <p:spPr>
              <a:xfrm>
                <a:off x="4836632" y="8507510"/>
                <a:ext cx="671337" cy="265458"/>
              </a:xfrm>
              <a:prstGeom prst="rect">
                <a:avLst/>
              </a:prstGeom>
              <a:noFill/>
            </p:spPr>
            <p:txBody>
              <a:bodyPr wrap="none" rtlCol="0">
                <a:spAutoFit/>
              </a:bodyPr>
              <a:lstStyle/>
              <a:p>
                <a:pPr algn="l"/>
                <a:r>
                  <a:rPr lang="en-IN" sz="550">
                    <a:ln/>
                    <a:solidFill>
                      <a:srgbClr val="00695C"/>
                    </a:solidFill>
                    <a:latin typeface="Arial"/>
                    <a:cs typeface="Arial"/>
                    <a:sym typeface="Arial"/>
                    <a:rtl val="0"/>
                  </a:rPr>
                  <a:t>Instance</a:t>
                </a:r>
              </a:p>
            </p:txBody>
          </p:sp>
          <p:sp>
            <p:nvSpPr>
              <p:cNvPr id="127" name="Freeform: Shape 126">
                <a:extLst>
                  <a:ext uri="{FF2B5EF4-FFF2-40B4-BE49-F238E27FC236}">
                    <a16:creationId xmlns:a16="http://schemas.microsoft.com/office/drawing/2014/main" id="{E11C2633-DB65-1753-8245-8F76887E0F58}"/>
                  </a:ext>
                </a:extLst>
              </p:cNvPr>
              <p:cNvSpPr/>
              <p:nvPr/>
            </p:nvSpPr>
            <p:spPr>
              <a:xfrm>
                <a:off x="5470921" y="8552855"/>
                <a:ext cx="625078" cy="8929"/>
              </a:xfrm>
              <a:custGeom>
                <a:avLst/>
                <a:gdLst>
                  <a:gd name="connsiteX0" fmla="*/ 625078 w 625078"/>
                  <a:gd name="connsiteY0" fmla="*/ 0 h 8929"/>
                  <a:gd name="connsiteX1" fmla="*/ 0 w 625078"/>
                  <a:gd name="connsiteY1" fmla="*/ 0 h 8929"/>
                </a:gdLst>
                <a:ahLst/>
                <a:cxnLst>
                  <a:cxn ang="0">
                    <a:pos x="connsiteX0" y="connsiteY0"/>
                  </a:cxn>
                  <a:cxn ang="0">
                    <a:pos x="connsiteX1" y="connsiteY1"/>
                  </a:cxn>
                </a:cxnLst>
                <a:rect l="l" t="t" r="r" b="b"/>
                <a:pathLst>
                  <a:path w="625078" h="8929">
                    <a:moveTo>
                      <a:pt x="625078" y="0"/>
                    </a:moveTo>
                    <a:lnTo>
                      <a:pt x="0" y="0"/>
                    </a:lnTo>
                  </a:path>
                </a:pathLst>
              </a:custGeom>
              <a:ln w="26789" cap="flat">
                <a:solidFill>
                  <a:srgbClr val="00695C"/>
                </a:solidFill>
                <a:prstDash val="solid"/>
                <a:miter/>
              </a:ln>
            </p:spPr>
            <p:txBody>
              <a:bodyPr rtlCol="0" anchor="ctr"/>
              <a:lstStyle/>
              <a:p>
                <a:endParaRPr lang="en-IN" sz="1200"/>
              </a:p>
            </p:txBody>
          </p:sp>
          <p:sp>
            <p:nvSpPr>
              <p:cNvPr id="128" name="TextBox 127">
                <a:extLst>
                  <a:ext uri="{FF2B5EF4-FFF2-40B4-BE49-F238E27FC236}">
                    <a16:creationId xmlns:a16="http://schemas.microsoft.com/office/drawing/2014/main" id="{458292F0-4DCA-6B2C-CEAE-F785643C8526}"/>
                  </a:ext>
                </a:extLst>
              </p:cNvPr>
              <p:cNvSpPr txBox="1"/>
              <p:nvPr/>
            </p:nvSpPr>
            <p:spPr>
              <a:xfrm>
                <a:off x="5562600" y="8343900"/>
                <a:ext cx="483786" cy="253916"/>
              </a:xfrm>
              <a:prstGeom prst="rect">
                <a:avLst/>
              </a:prstGeom>
              <a:noFill/>
            </p:spPr>
            <p:txBody>
              <a:bodyPr wrap="none" rtlCol="0">
                <a:spAutoFit/>
              </a:bodyPr>
              <a:lstStyle/>
              <a:p>
                <a:pPr algn="l"/>
                <a:r>
                  <a:rPr lang="en-IN" sz="500">
                    <a:ln/>
                    <a:solidFill>
                      <a:srgbClr val="00695C"/>
                    </a:solidFill>
                    <a:latin typeface="Arial"/>
                    <a:cs typeface="Arial"/>
                    <a:sym typeface="Arial"/>
                    <a:rtl val="0"/>
                  </a:rPr>
                  <a:t>state</a:t>
                </a:r>
              </a:p>
            </p:txBody>
          </p:sp>
          <p:sp>
            <p:nvSpPr>
              <p:cNvPr id="129" name="TextBox 128">
                <a:extLst>
                  <a:ext uri="{FF2B5EF4-FFF2-40B4-BE49-F238E27FC236}">
                    <a16:creationId xmlns:a16="http://schemas.microsoft.com/office/drawing/2014/main" id="{1C831F11-8875-2F7B-8440-11B4DD6A264F}"/>
                  </a:ext>
                </a:extLst>
              </p:cNvPr>
              <p:cNvSpPr txBox="1"/>
              <p:nvPr/>
            </p:nvSpPr>
            <p:spPr>
              <a:xfrm>
                <a:off x="5349371" y="8767316"/>
                <a:ext cx="1789433" cy="276999"/>
              </a:xfrm>
              <a:prstGeom prst="rect">
                <a:avLst/>
              </a:prstGeom>
              <a:noFill/>
            </p:spPr>
            <p:txBody>
              <a:bodyPr wrap="none" rtlCol="0">
                <a:spAutoFit/>
              </a:bodyPr>
              <a:lstStyle/>
              <a:p>
                <a:pPr algn="l"/>
                <a:r>
                  <a:rPr lang="en-IN" sz="600">
                    <a:ln/>
                    <a:solidFill>
                      <a:srgbClr val="555555"/>
                    </a:solidFill>
                    <a:latin typeface="Arial"/>
                    <a:cs typeface="Arial"/>
                    <a:sym typeface="Arial"/>
                    <a:rtl val="0"/>
                  </a:rPr>
                  <a:t>Session state stored centrally</a:t>
                </a:r>
              </a:p>
            </p:txBody>
          </p:sp>
          <p:sp>
            <p:nvSpPr>
              <p:cNvPr id="130" name="TextBox 129">
                <a:extLst>
                  <a:ext uri="{FF2B5EF4-FFF2-40B4-BE49-F238E27FC236}">
                    <a16:creationId xmlns:a16="http://schemas.microsoft.com/office/drawing/2014/main" id="{52BD4116-4F06-C2D5-1642-052113F41D33}"/>
                  </a:ext>
                </a:extLst>
              </p:cNvPr>
              <p:cNvSpPr txBox="1"/>
              <p:nvPr/>
            </p:nvSpPr>
            <p:spPr>
              <a:xfrm>
                <a:off x="5105339" y="8945910"/>
                <a:ext cx="2308806" cy="276999"/>
              </a:xfrm>
              <a:prstGeom prst="rect">
                <a:avLst/>
              </a:prstGeom>
              <a:noFill/>
            </p:spPr>
            <p:txBody>
              <a:bodyPr wrap="none" rtlCol="0">
                <a:spAutoFit/>
              </a:bodyPr>
              <a:lstStyle/>
              <a:p>
                <a:pPr algn="l"/>
                <a:r>
                  <a:rPr lang="en-IN" sz="600" b="1">
                    <a:ln/>
                    <a:solidFill>
                      <a:srgbClr val="FF1744"/>
                    </a:solidFill>
                    <a:latin typeface="Arial"/>
                    <a:cs typeface="Arial"/>
                    <a:sym typeface="Arial"/>
                    <a:rtl val="0"/>
                  </a:rPr>
                  <a:t>Any instance can handle any request</a:t>
                </a:r>
              </a:p>
            </p:txBody>
          </p:sp>
          <p:sp>
            <p:nvSpPr>
              <p:cNvPr id="131" name="Freeform: Shape 130">
                <a:extLst>
                  <a:ext uri="{FF2B5EF4-FFF2-40B4-BE49-F238E27FC236}">
                    <a16:creationId xmlns:a16="http://schemas.microsoft.com/office/drawing/2014/main" id="{306164C0-D257-8BDD-C390-AAB644E61E28}"/>
                  </a:ext>
                </a:extLst>
              </p:cNvPr>
              <p:cNvSpPr/>
              <p:nvPr/>
            </p:nvSpPr>
            <p:spPr>
              <a:xfrm>
                <a:off x="7881937" y="7347347"/>
                <a:ext cx="8483203" cy="1875234"/>
              </a:xfrm>
              <a:custGeom>
                <a:avLst/>
                <a:gdLst>
                  <a:gd name="connsiteX0" fmla="*/ 8393906 w 8483203"/>
                  <a:gd name="connsiteY0" fmla="*/ 0 h 1875234"/>
                  <a:gd name="connsiteX1" fmla="*/ 8483203 w 8483203"/>
                  <a:gd name="connsiteY1" fmla="*/ 0 h 1875234"/>
                  <a:gd name="connsiteX2" fmla="*/ 8483203 w 8483203"/>
                  <a:gd name="connsiteY2" fmla="*/ 1875235 h 1875234"/>
                  <a:gd name="connsiteX3" fmla="*/ 8393906 w 8483203"/>
                  <a:gd name="connsiteY3" fmla="*/ 1875235 h 1875234"/>
                  <a:gd name="connsiteX4" fmla="*/ 89297 w 8483203"/>
                  <a:gd name="connsiteY4" fmla="*/ 1875235 h 1875234"/>
                  <a:gd name="connsiteX5" fmla="*/ 0 w 8483203"/>
                  <a:gd name="connsiteY5" fmla="*/ 1875235 h 1875234"/>
                  <a:gd name="connsiteX6" fmla="*/ 0 w 8483203"/>
                  <a:gd name="connsiteY6" fmla="*/ 0 h 1875234"/>
                  <a:gd name="connsiteX7" fmla="*/ 89297 w 8483203"/>
                  <a:gd name="connsiteY7" fmla="*/ 0 h 187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3203" h="1875234">
                    <a:moveTo>
                      <a:pt x="8393906" y="0"/>
                    </a:moveTo>
                    <a:cubicBezTo>
                      <a:pt x="8443223" y="0"/>
                      <a:pt x="8483203" y="0"/>
                      <a:pt x="8483203" y="0"/>
                    </a:cubicBezTo>
                    <a:lnTo>
                      <a:pt x="8483203" y="1875235"/>
                    </a:lnTo>
                    <a:cubicBezTo>
                      <a:pt x="8483203" y="1875235"/>
                      <a:pt x="8443223" y="1875235"/>
                      <a:pt x="8393906" y="1875235"/>
                    </a:cubicBezTo>
                    <a:lnTo>
                      <a:pt x="89297" y="1875235"/>
                    </a:lnTo>
                    <a:cubicBezTo>
                      <a:pt x="39980" y="1875235"/>
                      <a:pt x="0" y="1875235"/>
                      <a:pt x="0" y="1875235"/>
                    </a:cubicBezTo>
                    <a:lnTo>
                      <a:pt x="0" y="0"/>
                    </a:lnTo>
                    <a:cubicBezTo>
                      <a:pt x="0" y="0"/>
                      <a:pt x="39980" y="0"/>
                      <a:pt x="89297" y="0"/>
                    </a:cubicBezTo>
                    <a:close/>
                  </a:path>
                </a:pathLst>
              </a:custGeom>
              <a:solidFill>
                <a:srgbClr val="FFF3E0"/>
              </a:solidFill>
              <a:ln w="17859" cap="flat">
                <a:solidFill>
                  <a:srgbClr val="F57C00"/>
                </a:solidFill>
                <a:prstDash val="solid"/>
                <a:miter/>
              </a:ln>
            </p:spPr>
            <p:txBody>
              <a:bodyPr rtlCol="0" anchor="ctr"/>
              <a:lstStyle/>
              <a:p>
                <a:endParaRPr lang="en-IN" sz="1200"/>
              </a:p>
            </p:txBody>
          </p:sp>
          <p:sp>
            <p:nvSpPr>
              <p:cNvPr id="132" name="TextBox 131">
                <a:extLst>
                  <a:ext uri="{FF2B5EF4-FFF2-40B4-BE49-F238E27FC236}">
                    <a16:creationId xmlns:a16="http://schemas.microsoft.com/office/drawing/2014/main" id="{02B6BDDE-D76A-4944-FA57-1134A6678F71}"/>
                  </a:ext>
                </a:extLst>
              </p:cNvPr>
              <p:cNvSpPr txBox="1"/>
              <p:nvPr/>
            </p:nvSpPr>
            <p:spPr>
              <a:xfrm>
                <a:off x="10504878" y="7351421"/>
                <a:ext cx="3549530" cy="346248"/>
              </a:xfrm>
              <a:prstGeom prst="rect">
                <a:avLst/>
              </a:prstGeom>
              <a:noFill/>
            </p:spPr>
            <p:txBody>
              <a:bodyPr wrap="none" rtlCol="0">
                <a:spAutoFit/>
              </a:bodyPr>
              <a:lstStyle/>
              <a:p>
                <a:pPr algn="l"/>
                <a:r>
                  <a:rPr lang="en-IN" sz="900" b="1">
                    <a:ln/>
                    <a:solidFill>
                      <a:srgbClr val="F57C00"/>
                    </a:solidFill>
                    <a:latin typeface="Segoe UI Emoji"/>
                    <a:ea typeface="Segoe UI Emoji"/>
                    <a:sym typeface="Segoe UI Emoji"/>
                    <a:rtl val="0"/>
                  </a:rPr>
                  <a:t>🚀</a:t>
                </a:r>
                <a:r>
                  <a:rPr lang="en-IN" sz="900" b="1">
                    <a:ln/>
                    <a:solidFill>
                      <a:srgbClr val="F57C00"/>
                    </a:solidFill>
                    <a:latin typeface="Arial"/>
                    <a:ea typeface="Segoe UI Emoji"/>
                    <a:cs typeface="Arial"/>
                    <a:sym typeface="Arial"/>
                    <a:rtl val="0"/>
                  </a:rPr>
                  <a:t> Cloud-Native Benefits &amp; Capabilities</a:t>
                </a:r>
              </a:p>
            </p:txBody>
          </p:sp>
          <p:sp>
            <p:nvSpPr>
              <p:cNvPr id="133" name="TextBox 132">
                <a:extLst>
                  <a:ext uri="{FF2B5EF4-FFF2-40B4-BE49-F238E27FC236}">
                    <a16:creationId xmlns:a16="http://schemas.microsoft.com/office/drawing/2014/main" id="{2379353F-0123-CB14-B5DD-3D69075220E0}"/>
                  </a:ext>
                </a:extLst>
              </p:cNvPr>
              <p:cNvSpPr txBox="1"/>
              <p:nvPr/>
            </p:nvSpPr>
            <p:spPr>
              <a:xfrm>
                <a:off x="7969091" y="7657856"/>
                <a:ext cx="1544174" cy="300083"/>
              </a:xfrm>
              <a:prstGeom prst="rect">
                <a:avLst/>
              </a:prstGeom>
              <a:noFill/>
            </p:spPr>
            <p:txBody>
              <a:bodyPr wrap="none" rtlCol="0">
                <a:spAutoFit/>
              </a:bodyPr>
              <a:lstStyle/>
              <a:p>
                <a:pPr algn="l"/>
                <a:r>
                  <a:rPr lang="en-IN" sz="700" b="1">
                    <a:ln/>
                    <a:solidFill>
                      <a:srgbClr val="555555"/>
                    </a:solidFill>
                    <a:latin typeface="Segoe UI Emoji"/>
                    <a:ea typeface="Segoe UI Emoji"/>
                    <a:sym typeface="Segoe UI Emoji"/>
                    <a:rtl val="0"/>
                  </a:rPr>
                  <a:t>🔄</a:t>
                </a:r>
                <a:r>
                  <a:rPr lang="en-IN" sz="700" b="1">
                    <a:ln/>
                    <a:solidFill>
                      <a:srgbClr val="555555"/>
                    </a:solidFill>
                    <a:latin typeface="Arial"/>
                    <a:ea typeface="Segoe UI Emoji"/>
                    <a:cs typeface="Arial"/>
                    <a:sym typeface="Arial"/>
                    <a:rtl val="0"/>
                  </a:rPr>
                  <a:t> High Resilience:</a:t>
                </a:r>
              </a:p>
            </p:txBody>
          </p:sp>
          <p:sp>
            <p:nvSpPr>
              <p:cNvPr id="134" name="TextBox 133">
                <a:extLst>
                  <a:ext uri="{FF2B5EF4-FFF2-40B4-BE49-F238E27FC236}">
                    <a16:creationId xmlns:a16="http://schemas.microsoft.com/office/drawing/2014/main" id="{A484CA9C-AE13-2CCD-DE49-CBB92DD7DA25}"/>
                  </a:ext>
                </a:extLst>
              </p:cNvPr>
              <p:cNvSpPr txBox="1"/>
              <p:nvPr/>
            </p:nvSpPr>
            <p:spPr>
              <a:xfrm>
                <a:off x="7969091" y="7874348"/>
                <a:ext cx="2811347" cy="276999"/>
              </a:xfrm>
              <a:prstGeom prst="rect">
                <a:avLst/>
              </a:prstGeom>
              <a:noFill/>
            </p:spPr>
            <p:txBody>
              <a:bodyPr wrap="none" rtlCol="0">
                <a:spAutoFit/>
              </a:bodyPr>
              <a:lstStyle/>
              <a:p>
                <a:pPr algn="l"/>
                <a:r>
                  <a:rPr lang="en-IN" sz="600">
                    <a:ln/>
                    <a:solidFill>
                      <a:srgbClr val="555555"/>
                    </a:solidFill>
                    <a:latin typeface="Arial"/>
                    <a:cs typeface="Arial"/>
                    <a:sym typeface="Arial"/>
                    <a:rtl val="0"/>
                  </a:rPr>
                  <a:t>• NF instance fails → Another takes over instantly</a:t>
                </a:r>
              </a:p>
            </p:txBody>
          </p:sp>
          <p:sp>
            <p:nvSpPr>
              <p:cNvPr id="135" name="TextBox 134">
                <a:extLst>
                  <a:ext uri="{FF2B5EF4-FFF2-40B4-BE49-F238E27FC236}">
                    <a16:creationId xmlns:a16="http://schemas.microsoft.com/office/drawing/2014/main" id="{EE6F8AF3-3F09-D690-8F05-2A0AF2F77562}"/>
                  </a:ext>
                </a:extLst>
              </p:cNvPr>
              <p:cNvSpPr txBox="1"/>
              <p:nvPr/>
            </p:nvSpPr>
            <p:spPr>
              <a:xfrm>
                <a:off x="7969091" y="8052941"/>
                <a:ext cx="2229456" cy="276999"/>
              </a:xfrm>
              <a:prstGeom prst="rect">
                <a:avLst/>
              </a:prstGeom>
              <a:noFill/>
            </p:spPr>
            <p:txBody>
              <a:bodyPr wrap="none" rtlCol="0">
                <a:spAutoFit/>
              </a:bodyPr>
              <a:lstStyle/>
              <a:p>
                <a:pPr algn="l"/>
                <a:r>
                  <a:rPr lang="en-IN" sz="600">
                    <a:ln/>
                    <a:solidFill>
                      <a:srgbClr val="555555"/>
                    </a:solidFill>
                    <a:latin typeface="Arial"/>
                    <a:cs typeface="Arial"/>
                    <a:sym typeface="Arial"/>
                    <a:rtl val="0"/>
                  </a:rPr>
                  <a:t>• No session data lost (stored in UDR)</a:t>
                </a:r>
              </a:p>
            </p:txBody>
          </p:sp>
          <p:sp>
            <p:nvSpPr>
              <p:cNvPr id="136" name="TextBox 135">
                <a:extLst>
                  <a:ext uri="{FF2B5EF4-FFF2-40B4-BE49-F238E27FC236}">
                    <a16:creationId xmlns:a16="http://schemas.microsoft.com/office/drawing/2014/main" id="{B93BE88F-BEA0-D466-ED71-B90C94224E88}"/>
                  </a:ext>
                </a:extLst>
              </p:cNvPr>
              <p:cNvSpPr txBox="1"/>
              <p:nvPr/>
            </p:nvSpPr>
            <p:spPr>
              <a:xfrm>
                <a:off x="7969091" y="8282933"/>
                <a:ext cx="1618713" cy="300083"/>
              </a:xfrm>
              <a:prstGeom prst="rect">
                <a:avLst/>
              </a:prstGeom>
              <a:noFill/>
            </p:spPr>
            <p:txBody>
              <a:bodyPr wrap="none" rtlCol="0">
                <a:spAutoFit/>
              </a:bodyPr>
              <a:lstStyle/>
              <a:p>
                <a:pPr algn="l"/>
                <a:r>
                  <a:rPr lang="en-IN" sz="700" b="1">
                    <a:ln/>
                    <a:solidFill>
                      <a:srgbClr val="555555"/>
                    </a:solidFill>
                    <a:latin typeface="Segoe UI Emoji"/>
                    <a:ea typeface="Segoe UI Emoji"/>
                    <a:sym typeface="Segoe UI Emoji"/>
                    <a:rtl val="0"/>
                  </a:rPr>
                  <a:t>📈</a:t>
                </a:r>
                <a:r>
                  <a:rPr lang="en-IN" sz="700" b="1">
                    <a:ln/>
                    <a:solidFill>
                      <a:srgbClr val="555555"/>
                    </a:solidFill>
                    <a:latin typeface="Arial"/>
                    <a:ea typeface="Segoe UI Emoji"/>
                    <a:cs typeface="Arial"/>
                    <a:sym typeface="Arial"/>
                    <a:rtl val="0"/>
                  </a:rPr>
                  <a:t> Dynamic Scaling:</a:t>
                </a:r>
              </a:p>
            </p:txBody>
          </p:sp>
          <p:sp>
            <p:nvSpPr>
              <p:cNvPr id="137" name="TextBox 136">
                <a:extLst>
                  <a:ext uri="{FF2B5EF4-FFF2-40B4-BE49-F238E27FC236}">
                    <a16:creationId xmlns:a16="http://schemas.microsoft.com/office/drawing/2014/main" id="{43BA23CD-4661-C380-4D68-C5BE13D128F5}"/>
                  </a:ext>
                </a:extLst>
              </p:cNvPr>
              <p:cNvSpPr txBox="1"/>
              <p:nvPr/>
            </p:nvSpPr>
            <p:spPr>
              <a:xfrm>
                <a:off x="7969091" y="8499426"/>
                <a:ext cx="2171748" cy="276999"/>
              </a:xfrm>
              <a:prstGeom prst="rect">
                <a:avLst/>
              </a:prstGeom>
              <a:noFill/>
            </p:spPr>
            <p:txBody>
              <a:bodyPr wrap="none" rtlCol="0">
                <a:spAutoFit/>
              </a:bodyPr>
              <a:lstStyle/>
              <a:p>
                <a:pPr algn="l"/>
                <a:r>
                  <a:rPr lang="en-IN" sz="600">
                    <a:ln/>
                    <a:solidFill>
                      <a:srgbClr val="555555"/>
                    </a:solidFill>
                    <a:latin typeface="Arial"/>
                    <a:cs typeface="Arial"/>
                    <a:sym typeface="Arial"/>
                    <a:rtl val="0"/>
                  </a:rPr>
                  <a:t>• Auto-scale based on traffic demand</a:t>
                </a:r>
              </a:p>
            </p:txBody>
          </p:sp>
          <p:sp>
            <p:nvSpPr>
              <p:cNvPr id="138" name="TextBox 137">
                <a:extLst>
                  <a:ext uri="{FF2B5EF4-FFF2-40B4-BE49-F238E27FC236}">
                    <a16:creationId xmlns:a16="http://schemas.microsoft.com/office/drawing/2014/main" id="{2B18C777-CA91-C887-6685-95ED130F9B6D}"/>
                  </a:ext>
                </a:extLst>
              </p:cNvPr>
              <p:cNvSpPr txBox="1"/>
              <p:nvPr/>
            </p:nvSpPr>
            <p:spPr>
              <a:xfrm>
                <a:off x="7969091" y="8678021"/>
                <a:ext cx="2335254" cy="276999"/>
              </a:xfrm>
              <a:prstGeom prst="rect">
                <a:avLst/>
              </a:prstGeom>
              <a:noFill/>
            </p:spPr>
            <p:txBody>
              <a:bodyPr wrap="none" rtlCol="0">
                <a:spAutoFit/>
              </a:bodyPr>
              <a:lstStyle/>
              <a:p>
                <a:pPr algn="l"/>
                <a:r>
                  <a:rPr lang="en-IN" sz="600">
                    <a:ln/>
                    <a:solidFill>
                      <a:srgbClr val="555555"/>
                    </a:solidFill>
                    <a:latin typeface="Arial"/>
                    <a:cs typeface="Arial"/>
                    <a:sym typeface="Arial"/>
                    <a:rtl val="0"/>
                  </a:rPr>
                  <a:t>• Spin up/down NF instances as needed</a:t>
                </a:r>
              </a:p>
            </p:txBody>
          </p:sp>
          <p:sp>
            <p:nvSpPr>
              <p:cNvPr id="139" name="TextBox 138">
                <a:extLst>
                  <a:ext uri="{FF2B5EF4-FFF2-40B4-BE49-F238E27FC236}">
                    <a16:creationId xmlns:a16="http://schemas.microsoft.com/office/drawing/2014/main" id="{3A8A73CC-C328-1749-C548-ED5CFB08DFFB}"/>
                  </a:ext>
                </a:extLst>
              </p:cNvPr>
              <p:cNvSpPr txBox="1"/>
              <p:nvPr/>
            </p:nvSpPr>
            <p:spPr>
              <a:xfrm>
                <a:off x="12076746" y="7657856"/>
                <a:ext cx="1515320" cy="300083"/>
              </a:xfrm>
              <a:prstGeom prst="rect">
                <a:avLst/>
              </a:prstGeom>
              <a:noFill/>
            </p:spPr>
            <p:txBody>
              <a:bodyPr wrap="none" rtlCol="0">
                <a:spAutoFit/>
              </a:bodyPr>
              <a:lstStyle/>
              <a:p>
                <a:pPr algn="l"/>
                <a:r>
                  <a:rPr lang="en-IN" sz="700" b="1">
                    <a:ln/>
                    <a:solidFill>
                      <a:srgbClr val="555555"/>
                    </a:solidFill>
                    <a:latin typeface="Segoe UI Emoji"/>
                    <a:ea typeface="Segoe UI Emoji"/>
                    <a:sym typeface="Segoe UI Emoji"/>
                    <a:rtl val="0"/>
                  </a:rPr>
                  <a:t>💰</a:t>
                </a:r>
                <a:r>
                  <a:rPr lang="en-IN" sz="700" b="1">
                    <a:ln/>
                    <a:solidFill>
                      <a:srgbClr val="555555"/>
                    </a:solidFill>
                    <a:latin typeface="Arial"/>
                    <a:ea typeface="Segoe UI Emoji"/>
                    <a:cs typeface="Arial"/>
                    <a:sym typeface="Arial"/>
                    <a:rtl val="0"/>
                  </a:rPr>
                  <a:t> Cost Efficiency:</a:t>
                </a:r>
              </a:p>
            </p:txBody>
          </p:sp>
          <p:sp>
            <p:nvSpPr>
              <p:cNvPr id="140" name="TextBox 139">
                <a:extLst>
                  <a:ext uri="{FF2B5EF4-FFF2-40B4-BE49-F238E27FC236}">
                    <a16:creationId xmlns:a16="http://schemas.microsoft.com/office/drawing/2014/main" id="{12688A16-D172-7D21-0885-9B2A75D16E08}"/>
                  </a:ext>
                </a:extLst>
              </p:cNvPr>
              <p:cNvSpPr txBox="1"/>
              <p:nvPr/>
            </p:nvSpPr>
            <p:spPr>
              <a:xfrm>
                <a:off x="12076746" y="7874348"/>
                <a:ext cx="2013051" cy="276999"/>
              </a:xfrm>
              <a:prstGeom prst="rect">
                <a:avLst/>
              </a:prstGeom>
              <a:noFill/>
            </p:spPr>
            <p:txBody>
              <a:bodyPr wrap="none" rtlCol="0">
                <a:spAutoFit/>
              </a:bodyPr>
              <a:lstStyle/>
              <a:p>
                <a:pPr algn="l"/>
                <a:r>
                  <a:rPr lang="en-IN" sz="600">
                    <a:ln/>
                    <a:solidFill>
                      <a:srgbClr val="555555"/>
                    </a:solidFill>
                    <a:latin typeface="Arial"/>
                    <a:cs typeface="Arial"/>
                    <a:sym typeface="Arial"/>
                    <a:rtl val="0"/>
                  </a:rPr>
                  <a:t>• Pay-as-you-use cloud resources</a:t>
                </a:r>
              </a:p>
            </p:txBody>
          </p:sp>
          <p:sp>
            <p:nvSpPr>
              <p:cNvPr id="141" name="TextBox 140">
                <a:extLst>
                  <a:ext uri="{FF2B5EF4-FFF2-40B4-BE49-F238E27FC236}">
                    <a16:creationId xmlns:a16="http://schemas.microsoft.com/office/drawing/2014/main" id="{EF8663B3-4167-3984-09A4-F8BC769DF9C1}"/>
                  </a:ext>
                </a:extLst>
              </p:cNvPr>
              <p:cNvSpPr txBox="1"/>
              <p:nvPr/>
            </p:nvSpPr>
            <p:spPr>
              <a:xfrm>
                <a:off x="12076746" y="8052941"/>
                <a:ext cx="2522807" cy="276999"/>
              </a:xfrm>
              <a:prstGeom prst="rect">
                <a:avLst/>
              </a:prstGeom>
              <a:noFill/>
            </p:spPr>
            <p:txBody>
              <a:bodyPr wrap="none" rtlCol="0">
                <a:spAutoFit/>
              </a:bodyPr>
              <a:lstStyle/>
              <a:p>
                <a:pPr algn="l"/>
                <a:r>
                  <a:rPr lang="en-IN" sz="600">
                    <a:ln/>
                    <a:solidFill>
                      <a:srgbClr val="555555"/>
                    </a:solidFill>
                    <a:latin typeface="Arial"/>
                    <a:cs typeface="Arial"/>
                    <a:sym typeface="Arial"/>
                    <a:rtl val="0"/>
                  </a:rPr>
                  <a:t>• Resource sharing across multiple services</a:t>
                </a:r>
              </a:p>
            </p:txBody>
          </p:sp>
          <p:sp>
            <p:nvSpPr>
              <p:cNvPr id="142" name="TextBox 141">
                <a:extLst>
                  <a:ext uri="{FF2B5EF4-FFF2-40B4-BE49-F238E27FC236}">
                    <a16:creationId xmlns:a16="http://schemas.microsoft.com/office/drawing/2014/main" id="{4B48041B-6250-5F78-2903-1A2EF13F4A90}"/>
                  </a:ext>
                </a:extLst>
              </p:cNvPr>
              <p:cNvSpPr txBox="1"/>
              <p:nvPr/>
            </p:nvSpPr>
            <p:spPr>
              <a:xfrm>
                <a:off x="12076746" y="8282933"/>
                <a:ext cx="1784624" cy="300083"/>
              </a:xfrm>
              <a:prstGeom prst="rect">
                <a:avLst/>
              </a:prstGeom>
              <a:noFill/>
            </p:spPr>
            <p:txBody>
              <a:bodyPr wrap="none" rtlCol="0">
                <a:spAutoFit/>
              </a:bodyPr>
              <a:lstStyle/>
              <a:p>
                <a:pPr algn="l"/>
                <a:r>
                  <a:rPr lang="en-IN" sz="700" b="1">
                    <a:ln/>
                    <a:solidFill>
                      <a:srgbClr val="555555"/>
                    </a:solidFill>
                    <a:latin typeface="Segoe UI Emoji"/>
                    <a:ea typeface="Segoe UI Emoji"/>
                    <a:sym typeface="Segoe UI Emoji"/>
                    <a:rtl val="0"/>
                  </a:rPr>
                  <a:t>🔧</a:t>
                </a:r>
                <a:r>
                  <a:rPr lang="en-IN" sz="700" b="1">
                    <a:ln/>
                    <a:solidFill>
                      <a:srgbClr val="555555"/>
                    </a:solidFill>
                    <a:latin typeface="Arial"/>
                    <a:ea typeface="Segoe UI Emoji"/>
                    <a:cs typeface="Arial"/>
                    <a:sym typeface="Arial"/>
                    <a:rtl val="0"/>
                  </a:rPr>
                  <a:t> DevOps Integration:</a:t>
                </a:r>
              </a:p>
            </p:txBody>
          </p:sp>
          <p:sp>
            <p:nvSpPr>
              <p:cNvPr id="143" name="TextBox 142">
                <a:extLst>
                  <a:ext uri="{FF2B5EF4-FFF2-40B4-BE49-F238E27FC236}">
                    <a16:creationId xmlns:a16="http://schemas.microsoft.com/office/drawing/2014/main" id="{92235AFE-5CE3-49FA-803C-8E6DC29AAC59}"/>
                  </a:ext>
                </a:extLst>
              </p:cNvPr>
              <p:cNvSpPr txBox="1"/>
              <p:nvPr/>
            </p:nvSpPr>
            <p:spPr>
              <a:xfrm>
                <a:off x="12076746" y="8499426"/>
                <a:ext cx="2246289" cy="276999"/>
              </a:xfrm>
              <a:prstGeom prst="rect">
                <a:avLst/>
              </a:prstGeom>
              <a:noFill/>
            </p:spPr>
            <p:txBody>
              <a:bodyPr wrap="none" rtlCol="0">
                <a:spAutoFit/>
              </a:bodyPr>
              <a:lstStyle/>
              <a:p>
                <a:pPr algn="l"/>
                <a:r>
                  <a:rPr lang="en-IN" sz="600">
                    <a:ln/>
                    <a:solidFill>
                      <a:srgbClr val="555555"/>
                    </a:solidFill>
                    <a:latin typeface="Arial"/>
                    <a:cs typeface="Arial"/>
                    <a:sym typeface="Arial"/>
                    <a:rtl val="0"/>
                  </a:rPr>
                  <a:t>• CI/CD pipelines for rapid deployment</a:t>
                </a:r>
              </a:p>
            </p:txBody>
          </p:sp>
          <p:sp>
            <p:nvSpPr>
              <p:cNvPr id="144" name="TextBox 143">
                <a:extLst>
                  <a:ext uri="{FF2B5EF4-FFF2-40B4-BE49-F238E27FC236}">
                    <a16:creationId xmlns:a16="http://schemas.microsoft.com/office/drawing/2014/main" id="{6688D189-18B7-2EBB-F519-B8B36A94A06A}"/>
                  </a:ext>
                </a:extLst>
              </p:cNvPr>
              <p:cNvSpPr txBox="1"/>
              <p:nvPr/>
            </p:nvSpPr>
            <p:spPr>
              <a:xfrm>
                <a:off x="12076746" y="8678021"/>
                <a:ext cx="1782219" cy="276999"/>
              </a:xfrm>
              <a:prstGeom prst="rect">
                <a:avLst/>
              </a:prstGeom>
              <a:noFill/>
            </p:spPr>
            <p:txBody>
              <a:bodyPr wrap="none" rtlCol="0">
                <a:spAutoFit/>
              </a:bodyPr>
              <a:lstStyle/>
              <a:p>
                <a:pPr algn="l"/>
                <a:r>
                  <a:rPr lang="en-IN" sz="600">
                    <a:ln/>
                    <a:solidFill>
                      <a:srgbClr val="555555"/>
                    </a:solidFill>
                    <a:latin typeface="Arial"/>
                    <a:cs typeface="Arial"/>
                    <a:sym typeface="Arial"/>
                    <a:rtl val="0"/>
                  </a:rPr>
                  <a:t>• Infrastructure as Code (IaC)</a:t>
                </a:r>
              </a:p>
            </p:txBody>
          </p:sp>
          <p:sp>
            <p:nvSpPr>
              <p:cNvPr id="145" name="TextBox 144">
                <a:extLst>
                  <a:ext uri="{FF2B5EF4-FFF2-40B4-BE49-F238E27FC236}">
                    <a16:creationId xmlns:a16="http://schemas.microsoft.com/office/drawing/2014/main" id="{C39BDDE0-3F03-E1FE-8F69-9EB0D87ED095}"/>
                  </a:ext>
                </a:extLst>
              </p:cNvPr>
              <p:cNvSpPr txBox="1"/>
              <p:nvPr/>
            </p:nvSpPr>
            <p:spPr>
              <a:xfrm>
                <a:off x="7848600" y="8953500"/>
                <a:ext cx="5744843" cy="300083"/>
              </a:xfrm>
              <a:prstGeom prst="rect">
                <a:avLst/>
              </a:prstGeom>
              <a:noFill/>
            </p:spPr>
            <p:txBody>
              <a:bodyPr wrap="none" rtlCol="0">
                <a:spAutoFit/>
              </a:bodyPr>
              <a:lstStyle/>
              <a:p>
                <a:pPr algn="l"/>
                <a:r>
                  <a:rPr lang="en-IN" sz="700" b="1" dirty="0">
                    <a:ln/>
                    <a:solidFill>
                      <a:srgbClr val="FF1744"/>
                    </a:solidFill>
                    <a:latin typeface="Segoe UI Emoji"/>
                    <a:ea typeface="Segoe UI Emoji"/>
                    <a:sym typeface="Segoe UI Emoji"/>
                    <a:rtl val="0"/>
                  </a:rPr>
                  <a:t>⚡</a:t>
                </a:r>
                <a:r>
                  <a:rPr lang="en-IN" sz="700" b="1" dirty="0">
                    <a:ln/>
                    <a:solidFill>
                      <a:srgbClr val="FF1744"/>
                    </a:solidFill>
                    <a:latin typeface="Arial"/>
                    <a:ea typeface="Segoe UI Emoji"/>
                    <a:cs typeface="Arial"/>
                    <a:sym typeface="Arial"/>
                    <a:rtl val="0"/>
                  </a:rPr>
                  <a:t> Result: Dramatic improvement in resilience, scalability, and operational efficiency</a:t>
                </a:r>
              </a:p>
            </p:txBody>
          </p:sp>
        </p:grpSp>
      </p:grpSp>
    </p:spTree>
    <p:extLst>
      <p:ext uri="{BB962C8B-B14F-4D97-AF65-F5344CB8AC3E}">
        <p14:creationId xmlns:p14="http://schemas.microsoft.com/office/powerpoint/2010/main" val="6573773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2840A-0751-D585-287E-DDAF6B8E6844}"/>
            </a:ext>
          </a:extLst>
        </p:cNvPr>
        <p:cNvGrpSpPr/>
        <p:nvPr/>
      </p:nvGrpSpPr>
      <p:grpSpPr>
        <a:xfrm>
          <a:off x="0" y="0"/>
          <a:ext cx="0" cy="0"/>
          <a:chOff x="0" y="0"/>
          <a:chExt cx="0" cy="0"/>
        </a:xfrm>
      </p:grpSpPr>
      <p:sp>
        <p:nvSpPr>
          <p:cNvPr id="9" name="Freeform: Shape 8">
            <a:extLst>
              <a:ext uri="{FF2B5EF4-FFF2-40B4-BE49-F238E27FC236}">
                <a16:creationId xmlns:a16="http://schemas.microsoft.com/office/drawing/2014/main" id="{4D1D9F78-1B9C-B08B-67B0-BE121C678DAF}"/>
              </a:ext>
            </a:extLst>
          </p:cNvPr>
          <p:cNvSpPr/>
          <p:nvPr/>
        </p:nvSpPr>
        <p:spPr>
          <a:xfrm>
            <a:off x="601865" y="292809"/>
            <a:ext cx="11212617" cy="5827945"/>
          </a:xfrm>
          <a:custGeom>
            <a:avLst/>
            <a:gdLst>
              <a:gd name="connsiteX0" fmla="*/ 0 w 8409463"/>
              <a:gd name="connsiteY0" fmla="*/ 0 h 4370959"/>
              <a:gd name="connsiteX1" fmla="*/ 8409463 w 8409463"/>
              <a:gd name="connsiteY1" fmla="*/ 0 h 4370959"/>
              <a:gd name="connsiteX2" fmla="*/ 8409463 w 8409463"/>
              <a:gd name="connsiteY2" fmla="*/ 4370959 h 4370959"/>
              <a:gd name="connsiteX3" fmla="*/ 0 w 8409463"/>
              <a:gd name="connsiteY3" fmla="*/ 4370959 h 4370959"/>
            </a:gdLst>
            <a:ahLst/>
            <a:cxnLst>
              <a:cxn ang="0">
                <a:pos x="connsiteX0" y="connsiteY0"/>
              </a:cxn>
              <a:cxn ang="0">
                <a:pos x="connsiteX1" y="connsiteY1"/>
              </a:cxn>
              <a:cxn ang="0">
                <a:pos x="connsiteX2" y="connsiteY2"/>
              </a:cxn>
              <a:cxn ang="0">
                <a:pos x="connsiteX3" y="connsiteY3"/>
              </a:cxn>
            </a:cxnLst>
            <a:rect l="l" t="t" r="r" b="b"/>
            <a:pathLst>
              <a:path w="8409463" h="4370959">
                <a:moveTo>
                  <a:pt x="0" y="0"/>
                </a:moveTo>
                <a:lnTo>
                  <a:pt x="8409463" y="0"/>
                </a:lnTo>
                <a:lnTo>
                  <a:pt x="8409463" y="4370959"/>
                </a:lnTo>
                <a:lnTo>
                  <a:pt x="0" y="4370959"/>
                </a:lnTo>
                <a:close/>
              </a:path>
            </a:pathLst>
          </a:custGeom>
          <a:solidFill>
            <a:srgbClr val="FFFFFF"/>
          </a:solidFill>
          <a:ln w="10501" cap="flat">
            <a:noFill/>
            <a:prstDash val="solid"/>
            <a:miter/>
          </a:ln>
        </p:spPr>
        <p:txBody>
          <a:bodyPr rtlCol="0" anchor="ctr"/>
          <a:lstStyle/>
          <a:p>
            <a:endParaRPr lang="en-IN" sz="2400"/>
          </a:p>
        </p:txBody>
      </p:sp>
      <p:sp>
        <p:nvSpPr>
          <p:cNvPr id="10" name="TextBox 9">
            <a:extLst>
              <a:ext uri="{FF2B5EF4-FFF2-40B4-BE49-F238E27FC236}">
                <a16:creationId xmlns:a16="http://schemas.microsoft.com/office/drawing/2014/main" id="{9EDBE38E-9FAE-DDE3-3117-6D24B4AC7695}"/>
              </a:ext>
            </a:extLst>
          </p:cNvPr>
          <p:cNvSpPr txBox="1"/>
          <p:nvPr/>
        </p:nvSpPr>
        <p:spPr>
          <a:xfrm>
            <a:off x="1944593" y="445540"/>
            <a:ext cx="7624203" cy="307777"/>
          </a:xfrm>
          <a:prstGeom prst="rect">
            <a:avLst/>
          </a:prstGeom>
          <a:noFill/>
          <a:ln>
            <a:noFill/>
          </a:ln>
        </p:spPr>
        <p:txBody>
          <a:bodyPr wrap="none" lIns="0" tIns="0" rIns="0" bIns="0" rtlCol="0">
            <a:spAutoFit/>
          </a:bodyPr>
          <a:lstStyle/>
          <a:p>
            <a:pPr defTabSz="239994">
              <a:tabLst>
                <a:tab pos="239994" algn="l"/>
              </a:tabLst>
            </a:pPr>
            <a:r>
              <a:rPr lang="en-IN" sz="2000" b="1" dirty="0">
                <a:ln/>
                <a:solidFill>
                  <a:srgbClr val="333333"/>
                </a:solidFill>
                <a:latin typeface="Arial"/>
                <a:cs typeface="Arial"/>
                <a:sym typeface="Arial"/>
                <a:rtl val="0"/>
              </a:rPr>
              <a:t>Event B2: Serving Cell Becomes Worse Than Threshold 1 AND</a:t>
            </a:r>
          </a:p>
        </p:txBody>
      </p:sp>
      <p:sp>
        <p:nvSpPr>
          <p:cNvPr id="11" name="TextBox 10">
            <a:extLst>
              <a:ext uri="{FF2B5EF4-FFF2-40B4-BE49-F238E27FC236}">
                <a16:creationId xmlns:a16="http://schemas.microsoft.com/office/drawing/2014/main" id="{C540C9C2-824D-C94C-0B6C-EC93520B91D8}"/>
              </a:ext>
            </a:extLst>
          </p:cNvPr>
          <p:cNvSpPr txBox="1"/>
          <p:nvPr/>
        </p:nvSpPr>
        <p:spPr>
          <a:xfrm>
            <a:off x="2505224" y="688370"/>
            <a:ext cx="6578917" cy="307777"/>
          </a:xfrm>
          <a:prstGeom prst="rect">
            <a:avLst/>
          </a:prstGeom>
          <a:noFill/>
          <a:ln>
            <a:noFill/>
          </a:ln>
        </p:spPr>
        <p:txBody>
          <a:bodyPr wrap="none" lIns="0" tIns="0" rIns="0" bIns="0" rtlCol="0">
            <a:spAutoFit/>
          </a:bodyPr>
          <a:lstStyle/>
          <a:p>
            <a:pPr defTabSz="239994">
              <a:tabLst>
                <a:tab pos="239994" algn="l"/>
              </a:tabLst>
            </a:pPr>
            <a:r>
              <a:rPr lang="en-IN" sz="2000" b="1" dirty="0">
                <a:ln/>
                <a:solidFill>
                  <a:srgbClr val="333333"/>
                </a:solidFill>
                <a:latin typeface="Arial"/>
                <a:cs typeface="Arial"/>
                <a:sym typeface="Arial"/>
                <a:rtl val="0"/>
              </a:rPr>
              <a:t>Inter-RAT Neighbor Becomes Better Than Threshold 2</a:t>
            </a:r>
          </a:p>
        </p:txBody>
      </p:sp>
      <p:grpSp>
        <p:nvGrpSpPr>
          <p:cNvPr id="12" name="Graphic 6">
            <a:extLst>
              <a:ext uri="{FF2B5EF4-FFF2-40B4-BE49-F238E27FC236}">
                <a16:creationId xmlns:a16="http://schemas.microsoft.com/office/drawing/2014/main" id="{E92182D6-A514-28DF-CF66-5ACCAF24C9E9}"/>
              </a:ext>
            </a:extLst>
          </p:cNvPr>
          <p:cNvGrpSpPr/>
          <p:nvPr/>
        </p:nvGrpSpPr>
        <p:grpSpPr>
          <a:xfrm>
            <a:off x="230024" y="1264132"/>
            <a:ext cx="11430412" cy="1959509"/>
            <a:chOff x="172518" y="948099"/>
            <a:chExt cx="8572809" cy="1469632"/>
          </a:xfrm>
        </p:grpSpPr>
        <p:sp>
          <p:nvSpPr>
            <p:cNvPr id="13" name="Freeform: Shape 12">
              <a:extLst>
                <a:ext uri="{FF2B5EF4-FFF2-40B4-BE49-F238E27FC236}">
                  <a16:creationId xmlns:a16="http://schemas.microsoft.com/office/drawing/2014/main" id="{3DD6E6EE-D6C9-ACC3-BF21-81E292E19E77}"/>
                </a:ext>
              </a:extLst>
            </p:cNvPr>
            <p:cNvSpPr/>
            <p:nvPr/>
          </p:nvSpPr>
          <p:spPr>
            <a:xfrm>
              <a:off x="976989" y="948099"/>
              <a:ext cx="7358280" cy="1456986"/>
            </a:xfrm>
            <a:custGeom>
              <a:avLst/>
              <a:gdLst>
                <a:gd name="connsiteX0" fmla="*/ 50 w 7358280"/>
                <a:gd name="connsiteY0" fmla="*/ 100 h 1456986"/>
                <a:gd name="connsiteX1" fmla="*/ 7358330 w 7358280"/>
                <a:gd name="connsiteY1" fmla="*/ 100 h 1456986"/>
                <a:gd name="connsiteX2" fmla="*/ 7358330 w 7358280"/>
                <a:gd name="connsiteY2" fmla="*/ 1457086 h 1456986"/>
                <a:gd name="connsiteX3" fmla="*/ 50 w 7358280"/>
                <a:gd name="connsiteY3" fmla="*/ 1457086 h 1456986"/>
              </a:gdLst>
              <a:ahLst/>
              <a:cxnLst>
                <a:cxn ang="0">
                  <a:pos x="connsiteX0" y="connsiteY0"/>
                </a:cxn>
                <a:cxn ang="0">
                  <a:pos x="connsiteX1" y="connsiteY1"/>
                </a:cxn>
                <a:cxn ang="0">
                  <a:pos x="connsiteX2" y="connsiteY2"/>
                </a:cxn>
                <a:cxn ang="0">
                  <a:pos x="connsiteX3" y="connsiteY3"/>
                </a:cxn>
              </a:cxnLst>
              <a:rect l="l" t="t" r="r" b="b"/>
              <a:pathLst>
                <a:path w="7358280" h="1456986">
                  <a:moveTo>
                    <a:pt x="50" y="100"/>
                  </a:moveTo>
                  <a:lnTo>
                    <a:pt x="7358330" y="100"/>
                  </a:lnTo>
                  <a:lnTo>
                    <a:pt x="7358330" y="1457086"/>
                  </a:lnTo>
                  <a:lnTo>
                    <a:pt x="50" y="1457086"/>
                  </a:lnTo>
                  <a:close/>
                </a:path>
              </a:pathLst>
            </a:custGeom>
            <a:solidFill>
              <a:srgbClr val="F8F9FA"/>
            </a:solidFill>
            <a:ln w="10501" cap="flat">
              <a:solidFill>
                <a:srgbClr val="CCCCCC"/>
              </a:solidFill>
              <a:prstDash val="solid"/>
              <a:miter/>
            </a:ln>
          </p:spPr>
          <p:txBody>
            <a:bodyPr rtlCol="0" anchor="ctr"/>
            <a:lstStyle/>
            <a:p>
              <a:endParaRPr lang="en-IN" sz="2400"/>
            </a:p>
          </p:txBody>
        </p:sp>
        <p:sp>
          <p:nvSpPr>
            <p:cNvPr id="14" name="Freeform: Shape 13">
              <a:extLst>
                <a:ext uri="{FF2B5EF4-FFF2-40B4-BE49-F238E27FC236}">
                  <a16:creationId xmlns:a16="http://schemas.microsoft.com/office/drawing/2014/main" id="{CEF813F9-B6DE-1D65-46A4-2739ADD9E239}"/>
                </a:ext>
              </a:extLst>
            </p:cNvPr>
            <p:cNvSpPr/>
            <p:nvPr/>
          </p:nvSpPr>
          <p:spPr>
            <a:xfrm>
              <a:off x="976989" y="2405085"/>
              <a:ext cx="7358280" cy="7284"/>
            </a:xfrm>
            <a:custGeom>
              <a:avLst/>
              <a:gdLst>
                <a:gd name="connsiteX0" fmla="*/ 50 w 7358280"/>
                <a:gd name="connsiteY0" fmla="*/ 100 h 7284"/>
                <a:gd name="connsiteX1" fmla="*/ 7358330 w 7358280"/>
                <a:gd name="connsiteY1" fmla="*/ 100 h 7284"/>
              </a:gdLst>
              <a:ahLst/>
              <a:cxnLst>
                <a:cxn ang="0">
                  <a:pos x="connsiteX0" y="connsiteY0"/>
                </a:cxn>
                <a:cxn ang="0">
                  <a:pos x="connsiteX1" y="connsiteY1"/>
                </a:cxn>
              </a:cxnLst>
              <a:rect l="l" t="t" r="r" b="b"/>
              <a:pathLst>
                <a:path w="7358280" h="7284">
                  <a:moveTo>
                    <a:pt x="50" y="100"/>
                  </a:moveTo>
                  <a:lnTo>
                    <a:pt x="7358330" y="100"/>
                  </a:lnTo>
                </a:path>
              </a:pathLst>
            </a:custGeom>
            <a:ln w="21003" cap="flat">
              <a:solidFill>
                <a:srgbClr val="333333"/>
              </a:solidFill>
              <a:prstDash val="solid"/>
              <a:miter/>
            </a:ln>
          </p:spPr>
          <p:txBody>
            <a:bodyPr rtlCol="0" anchor="ctr"/>
            <a:lstStyle/>
            <a:p>
              <a:endParaRPr lang="en-IN" sz="2400"/>
            </a:p>
          </p:txBody>
        </p:sp>
        <p:sp>
          <p:nvSpPr>
            <p:cNvPr id="15" name="Freeform: Shape 14">
              <a:extLst>
                <a:ext uri="{FF2B5EF4-FFF2-40B4-BE49-F238E27FC236}">
                  <a16:creationId xmlns:a16="http://schemas.microsoft.com/office/drawing/2014/main" id="{5CB7D768-1FEC-C709-6604-84625991ED58}"/>
                </a:ext>
              </a:extLst>
            </p:cNvPr>
            <p:cNvSpPr/>
            <p:nvPr/>
          </p:nvSpPr>
          <p:spPr>
            <a:xfrm>
              <a:off x="976989" y="948099"/>
              <a:ext cx="10511" cy="1456986"/>
            </a:xfrm>
            <a:custGeom>
              <a:avLst/>
              <a:gdLst>
                <a:gd name="connsiteX0" fmla="*/ 50 w 10511"/>
                <a:gd name="connsiteY0" fmla="*/ 100 h 1456986"/>
                <a:gd name="connsiteX1" fmla="*/ 50 w 10511"/>
                <a:gd name="connsiteY1" fmla="*/ 1457086 h 1456986"/>
              </a:gdLst>
              <a:ahLst/>
              <a:cxnLst>
                <a:cxn ang="0">
                  <a:pos x="connsiteX0" y="connsiteY0"/>
                </a:cxn>
                <a:cxn ang="0">
                  <a:pos x="connsiteX1" y="connsiteY1"/>
                </a:cxn>
              </a:cxnLst>
              <a:rect l="l" t="t" r="r" b="b"/>
              <a:pathLst>
                <a:path w="10511" h="1456986">
                  <a:moveTo>
                    <a:pt x="50" y="100"/>
                  </a:moveTo>
                  <a:lnTo>
                    <a:pt x="50" y="1457086"/>
                  </a:lnTo>
                </a:path>
              </a:pathLst>
            </a:custGeom>
            <a:ln w="21003" cap="flat">
              <a:solidFill>
                <a:srgbClr val="333333"/>
              </a:solidFill>
              <a:prstDash val="solid"/>
              <a:miter/>
            </a:ln>
          </p:spPr>
          <p:txBody>
            <a:bodyPr rtlCol="0" anchor="ctr"/>
            <a:lstStyle/>
            <a:p>
              <a:endParaRPr lang="en-IN" sz="2400"/>
            </a:p>
          </p:txBody>
        </p:sp>
        <p:sp>
          <p:nvSpPr>
            <p:cNvPr id="16" name="TextBox 15">
              <a:extLst>
                <a:ext uri="{FF2B5EF4-FFF2-40B4-BE49-F238E27FC236}">
                  <a16:creationId xmlns:a16="http://schemas.microsoft.com/office/drawing/2014/main" id="{C133F331-6F91-9F89-F1A6-C76E5A18F3BE}"/>
                </a:ext>
              </a:extLst>
            </p:cNvPr>
            <p:cNvSpPr txBox="1"/>
            <p:nvPr/>
          </p:nvSpPr>
          <p:spPr>
            <a:xfrm>
              <a:off x="275863" y="2279231"/>
              <a:ext cx="490375"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666666"/>
                  </a:solidFill>
                  <a:latin typeface="Arial"/>
                  <a:cs typeface="Arial"/>
                  <a:sym typeface="Arial"/>
                  <a:rtl val="0"/>
                </a:rPr>
                <a:t>-110 dBm</a:t>
              </a:r>
            </a:p>
          </p:txBody>
        </p:sp>
        <p:sp>
          <p:nvSpPr>
            <p:cNvPr id="17" name="TextBox 16">
              <a:extLst>
                <a:ext uri="{FF2B5EF4-FFF2-40B4-BE49-F238E27FC236}">
                  <a16:creationId xmlns:a16="http://schemas.microsoft.com/office/drawing/2014/main" id="{40034ED1-BFD7-057A-4F38-4F83B091E95A}"/>
                </a:ext>
              </a:extLst>
            </p:cNvPr>
            <p:cNvSpPr txBox="1"/>
            <p:nvPr/>
          </p:nvSpPr>
          <p:spPr>
            <a:xfrm>
              <a:off x="265351" y="1914984"/>
              <a:ext cx="498935"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666666"/>
                  </a:solidFill>
                  <a:latin typeface="Arial"/>
                  <a:cs typeface="Arial"/>
                  <a:sym typeface="Arial"/>
                  <a:rtl val="0"/>
                </a:rPr>
                <a:t>-100 dBm</a:t>
              </a:r>
            </a:p>
          </p:txBody>
        </p:sp>
        <p:sp>
          <p:nvSpPr>
            <p:cNvPr id="18" name="TextBox 17">
              <a:extLst>
                <a:ext uri="{FF2B5EF4-FFF2-40B4-BE49-F238E27FC236}">
                  <a16:creationId xmlns:a16="http://schemas.microsoft.com/office/drawing/2014/main" id="{8D5FC6FA-FD29-9B4D-6018-8C52461C800A}"/>
                </a:ext>
              </a:extLst>
            </p:cNvPr>
            <p:cNvSpPr txBox="1"/>
            <p:nvPr/>
          </p:nvSpPr>
          <p:spPr>
            <a:xfrm>
              <a:off x="338934" y="1550738"/>
              <a:ext cx="435215"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666666"/>
                  </a:solidFill>
                  <a:latin typeface="Arial"/>
                  <a:cs typeface="Arial"/>
                  <a:sym typeface="Arial"/>
                  <a:rtl val="0"/>
                </a:rPr>
                <a:t>-90 dBm</a:t>
              </a:r>
            </a:p>
          </p:txBody>
        </p:sp>
        <p:sp>
          <p:nvSpPr>
            <p:cNvPr id="19" name="TextBox 18">
              <a:extLst>
                <a:ext uri="{FF2B5EF4-FFF2-40B4-BE49-F238E27FC236}">
                  <a16:creationId xmlns:a16="http://schemas.microsoft.com/office/drawing/2014/main" id="{872ACC97-0646-D3F5-CB86-01CC1BE7BECE}"/>
                </a:ext>
              </a:extLst>
            </p:cNvPr>
            <p:cNvSpPr txBox="1"/>
            <p:nvPr/>
          </p:nvSpPr>
          <p:spPr>
            <a:xfrm>
              <a:off x="338934" y="1186491"/>
              <a:ext cx="435215"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666666"/>
                  </a:solidFill>
                  <a:latin typeface="Arial"/>
                  <a:cs typeface="Arial"/>
                  <a:sym typeface="Arial"/>
                  <a:rtl val="0"/>
                </a:rPr>
                <a:t>-80 dBm</a:t>
              </a:r>
            </a:p>
          </p:txBody>
        </p:sp>
        <p:sp>
          <p:nvSpPr>
            <p:cNvPr id="20" name="TextBox 19">
              <a:extLst>
                <a:ext uri="{FF2B5EF4-FFF2-40B4-BE49-F238E27FC236}">
                  <a16:creationId xmlns:a16="http://schemas.microsoft.com/office/drawing/2014/main" id="{BBC62A67-551D-29C4-25E6-F277801B0A68}"/>
                </a:ext>
              </a:extLst>
            </p:cNvPr>
            <p:cNvSpPr txBox="1"/>
            <p:nvPr/>
          </p:nvSpPr>
          <p:spPr>
            <a:xfrm>
              <a:off x="4395885" y="2241844"/>
              <a:ext cx="311336" cy="161583"/>
            </a:xfrm>
            <a:prstGeom prst="rect">
              <a:avLst/>
            </a:prstGeom>
            <a:noFill/>
            <a:ln>
              <a:noFill/>
            </a:ln>
          </p:spPr>
          <p:txBody>
            <a:bodyPr wrap="none" lIns="0" tIns="0" rIns="0" bIns="0" rtlCol="0">
              <a:spAutoFit/>
            </a:bodyPr>
            <a:lstStyle/>
            <a:p>
              <a:pPr defTabSz="239994">
                <a:tabLst>
                  <a:tab pos="239994" algn="l"/>
                </a:tabLst>
              </a:pPr>
              <a:r>
                <a:rPr lang="en-IN" sz="1400" b="1" dirty="0">
                  <a:ln/>
                  <a:solidFill>
                    <a:srgbClr val="333333"/>
                  </a:solidFill>
                  <a:latin typeface="Arial"/>
                  <a:cs typeface="Arial"/>
                  <a:sym typeface="Arial"/>
                  <a:rtl val="0"/>
                </a:rPr>
                <a:t>Time</a:t>
              </a:r>
            </a:p>
          </p:txBody>
        </p:sp>
        <p:sp>
          <p:nvSpPr>
            <p:cNvPr id="21" name="TextBox 20">
              <a:extLst>
                <a:ext uri="{FF2B5EF4-FFF2-40B4-BE49-F238E27FC236}">
                  <a16:creationId xmlns:a16="http://schemas.microsoft.com/office/drawing/2014/main" id="{63CD0659-7CD0-FE92-BC55-D724E499BA90}"/>
                </a:ext>
              </a:extLst>
            </p:cNvPr>
            <p:cNvSpPr txBox="1"/>
            <p:nvPr/>
          </p:nvSpPr>
          <p:spPr>
            <a:xfrm rot="16200000">
              <a:off x="65758" y="1600440"/>
              <a:ext cx="375103" cy="161583"/>
            </a:xfrm>
            <a:prstGeom prst="rect">
              <a:avLst/>
            </a:prstGeom>
            <a:noFill/>
            <a:ln>
              <a:noFill/>
            </a:ln>
          </p:spPr>
          <p:txBody>
            <a:bodyPr wrap="none" lIns="0" tIns="0" rIns="0" bIns="0" rtlCol="0">
              <a:spAutoFit/>
            </a:bodyPr>
            <a:lstStyle/>
            <a:p>
              <a:pPr defTabSz="239994">
                <a:tabLst>
                  <a:tab pos="239994" algn="l"/>
                </a:tabLst>
              </a:pPr>
              <a:r>
                <a:rPr lang="en-IN" sz="1400" b="1" dirty="0">
                  <a:ln/>
                  <a:solidFill>
                    <a:srgbClr val="333333"/>
                  </a:solidFill>
                  <a:latin typeface="Arial"/>
                  <a:cs typeface="Arial"/>
                  <a:sym typeface="Arial"/>
                  <a:rtl val="0"/>
                </a:rPr>
                <a:t>RSRP</a:t>
              </a:r>
            </a:p>
          </p:txBody>
        </p:sp>
        <p:sp>
          <p:nvSpPr>
            <p:cNvPr id="22" name="Freeform: Shape 21">
              <a:extLst>
                <a:ext uri="{FF2B5EF4-FFF2-40B4-BE49-F238E27FC236}">
                  <a16:creationId xmlns:a16="http://schemas.microsoft.com/office/drawing/2014/main" id="{26EF4B2B-BC53-48ED-15B5-5479BBD5D917}"/>
                </a:ext>
              </a:extLst>
            </p:cNvPr>
            <p:cNvSpPr/>
            <p:nvPr/>
          </p:nvSpPr>
          <p:spPr>
            <a:xfrm>
              <a:off x="976989" y="1676592"/>
              <a:ext cx="7358280" cy="7284"/>
            </a:xfrm>
            <a:custGeom>
              <a:avLst/>
              <a:gdLst>
                <a:gd name="connsiteX0" fmla="*/ 50 w 7358280"/>
                <a:gd name="connsiteY0" fmla="*/ 100 h 7284"/>
                <a:gd name="connsiteX1" fmla="*/ 7358330 w 7358280"/>
                <a:gd name="connsiteY1" fmla="*/ 100 h 7284"/>
              </a:gdLst>
              <a:ahLst/>
              <a:cxnLst>
                <a:cxn ang="0">
                  <a:pos x="connsiteX0" y="connsiteY0"/>
                </a:cxn>
                <a:cxn ang="0">
                  <a:pos x="connsiteX1" y="connsiteY1"/>
                </a:cxn>
              </a:cxnLst>
              <a:rect l="l" t="t" r="r" b="b"/>
              <a:pathLst>
                <a:path w="7358280" h="7284">
                  <a:moveTo>
                    <a:pt x="50" y="100"/>
                  </a:moveTo>
                  <a:lnTo>
                    <a:pt x="7358330" y="100"/>
                  </a:lnTo>
                </a:path>
              </a:pathLst>
            </a:custGeom>
            <a:ln w="21003" cap="flat">
              <a:solidFill>
                <a:srgbClr val="D32F2F"/>
              </a:solidFill>
              <a:custDash>
                <a:ds d="375000" sp="375000"/>
              </a:custDash>
              <a:miter/>
            </a:ln>
          </p:spPr>
          <p:txBody>
            <a:bodyPr rtlCol="0" anchor="ctr"/>
            <a:lstStyle/>
            <a:p>
              <a:endParaRPr lang="en-IN" sz="2400"/>
            </a:p>
          </p:txBody>
        </p:sp>
        <p:sp>
          <p:nvSpPr>
            <p:cNvPr id="23" name="TextBox 22">
              <a:extLst>
                <a:ext uri="{FF2B5EF4-FFF2-40B4-BE49-F238E27FC236}">
                  <a16:creationId xmlns:a16="http://schemas.microsoft.com/office/drawing/2014/main" id="{07D44310-3FFC-0256-2B39-7B2C602DF6BE}"/>
                </a:ext>
              </a:extLst>
            </p:cNvPr>
            <p:cNvSpPr txBox="1"/>
            <p:nvPr/>
          </p:nvSpPr>
          <p:spPr>
            <a:xfrm>
              <a:off x="1095786" y="1514313"/>
              <a:ext cx="1410242"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D32F2F"/>
                  </a:solidFill>
                  <a:latin typeface="Arial"/>
                  <a:cs typeface="Arial"/>
                  <a:sym typeface="Arial"/>
                  <a:rtl val="0"/>
                </a:rPr>
                <a:t>Threshold_B2_1 = -90 dBm</a:t>
              </a:r>
            </a:p>
          </p:txBody>
        </p:sp>
        <p:sp>
          <p:nvSpPr>
            <p:cNvPr id="24" name="Freeform: Shape 23">
              <a:extLst>
                <a:ext uri="{FF2B5EF4-FFF2-40B4-BE49-F238E27FC236}">
                  <a16:creationId xmlns:a16="http://schemas.microsoft.com/office/drawing/2014/main" id="{08A96319-9C55-3055-F1A6-03D6BC5CCDFC}"/>
                </a:ext>
              </a:extLst>
            </p:cNvPr>
            <p:cNvSpPr/>
            <p:nvPr/>
          </p:nvSpPr>
          <p:spPr>
            <a:xfrm>
              <a:off x="976989" y="1458044"/>
              <a:ext cx="7358280" cy="7284"/>
            </a:xfrm>
            <a:custGeom>
              <a:avLst/>
              <a:gdLst>
                <a:gd name="connsiteX0" fmla="*/ 50 w 7358280"/>
                <a:gd name="connsiteY0" fmla="*/ 100 h 7284"/>
                <a:gd name="connsiteX1" fmla="*/ 7358330 w 7358280"/>
                <a:gd name="connsiteY1" fmla="*/ 100 h 7284"/>
              </a:gdLst>
              <a:ahLst/>
              <a:cxnLst>
                <a:cxn ang="0">
                  <a:pos x="connsiteX0" y="connsiteY0"/>
                </a:cxn>
                <a:cxn ang="0">
                  <a:pos x="connsiteX1" y="connsiteY1"/>
                </a:cxn>
              </a:cxnLst>
              <a:rect l="l" t="t" r="r" b="b"/>
              <a:pathLst>
                <a:path w="7358280" h="7284">
                  <a:moveTo>
                    <a:pt x="50" y="100"/>
                  </a:moveTo>
                  <a:lnTo>
                    <a:pt x="7358330" y="100"/>
                  </a:lnTo>
                </a:path>
              </a:pathLst>
            </a:custGeom>
            <a:ln w="21003" cap="flat">
              <a:solidFill>
                <a:srgbClr val="388E3C"/>
              </a:solidFill>
              <a:custDash>
                <a:ds d="375000" sp="375000"/>
              </a:custDash>
              <a:miter/>
            </a:ln>
          </p:spPr>
          <p:txBody>
            <a:bodyPr rtlCol="0" anchor="ctr"/>
            <a:lstStyle/>
            <a:p>
              <a:endParaRPr lang="en-IN" sz="2400"/>
            </a:p>
          </p:txBody>
        </p:sp>
        <p:sp>
          <p:nvSpPr>
            <p:cNvPr id="25" name="TextBox 24">
              <a:extLst>
                <a:ext uri="{FF2B5EF4-FFF2-40B4-BE49-F238E27FC236}">
                  <a16:creationId xmlns:a16="http://schemas.microsoft.com/office/drawing/2014/main" id="{2DA67197-0D8D-B506-992A-EDD8A19545AE}"/>
                </a:ext>
              </a:extLst>
            </p:cNvPr>
            <p:cNvSpPr txBox="1"/>
            <p:nvPr/>
          </p:nvSpPr>
          <p:spPr>
            <a:xfrm>
              <a:off x="1081861" y="1170441"/>
              <a:ext cx="1410242"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388E3C"/>
                  </a:solidFill>
                  <a:latin typeface="Arial"/>
                  <a:cs typeface="Arial"/>
                  <a:sym typeface="Arial"/>
                  <a:rtl val="0"/>
                </a:rPr>
                <a:t>Threshold_B2_2 = -85 dBm</a:t>
              </a:r>
            </a:p>
          </p:txBody>
        </p:sp>
        <p:sp>
          <p:nvSpPr>
            <p:cNvPr id="26" name="Freeform: Shape 25">
              <a:extLst>
                <a:ext uri="{FF2B5EF4-FFF2-40B4-BE49-F238E27FC236}">
                  <a16:creationId xmlns:a16="http://schemas.microsoft.com/office/drawing/2014/main" id="{065B4B78-3AAC-739C-3BE3-4425ECAC35BA}"/>
                </a:ext>
              </a:extLst>
            </p:cNvPr>
            <p:cNvSpPr/>
            <p:nvPr/>
          </p:nvSpPr>
          <p:spPr>
            <a:xfrm>
              <a:off x="976989" y="1312345"/>
              <a:ext cx="7358280" cy="874191"/>
            </a:xfrm>
            <a:custGeom>
              <a:avLst/>
              <a:gdLst>
                <a:gd name="connsiteX0" fmla="*/ 50 w 7358280"/>
                <a:gd name="connsiteY0" fmla="*/ 100 h 874191"/>
                <a:gd name="connsiteX1" fmla="*/ 7358330 w 7358280"/>
                <a:gd name="connsiteY1" fmla="*/ 874292 h 874191"/>
              </a:gdLst>
              <a:ahLst/>
              <a:cxnLst>
                <a:cxn ang="0">
                  <a:pos x="connsiteX0" y="connsiteY0"/>
                </a:cxn>
                <a:cxn ang="0">
                  <a:pos x="connsiteX1" y="connsiteY1"/>
                </a:cxn>
              </a:cxnLst>
              <a:rect l="l" t="t" r="r" b="b"/>
              <a:pathLst>
                <a:path w="7358280" h="874191">
                  <a:moveTo>
                    <a:pt x="50" y="100"/>
                  </a:moveTo>
                  <a:cubicBezTo>
                    <a:pt x="2102416" y="218648"/>
                    <a:pt x="4204782" y="437196"/>
                    <a:pt x="7358330" y="874292"/>
                  </a:cubicBezTo>
                </a:path>
              </a:pathLst>
            </a:custGeom>
            <a:noFill/>
            <a:ln w="31504" cap="flat">
              <a:solidFill>
                <a:srgbClr val="673AB7"/>
              </a:solidFill>
              <a:prstDash val="solid"/>
              <a:miter/>
            </a:ln>
          </p:spPr>
          <p:txBody>
            <a:bodyPr rtlCol="0" anchor="ctr"/>
            <a:lstStyle/>
            <a:p>
              <a:endParaRPr lang="en-IN" sz="2400"/>
            </a:p>
          </p:txBody>
        </p:sp>
        <p:sp>
          <p:nvSpPr>
            <p:cNvPr id="27" name="TextBox 26">
              <a:extLst>
                <a:ext uri="{FF2B5EF4-FFF2-40B4-BE49-F238E27FC236}">
                  <a16:creationId xmlns:a16="http://schemas.microsoft.com/office/drawing/2014/main" id="{D62191F3-7C78-8FDF-5E6B-81022C1970B9}"/>
                </a:ext>
              </a:extLst>
            </p:cNvPr>
            <p:cNvSpPr txBox="1"/>
            <p:nvPr/>
          </p:nvSpPr>
          <p:spPr>
            <a:xfrm>
              <a:off x="7741446" y="2211732"/>
              <a:ext cx="1003881"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673AB7"/>
                  </a:solidFill>
                  <a:latin typeface="Arial"/>
                  <a:cs typeface="Arial"/>
                  <a:sym typeface="Arial"/>
                  <a:rtl val="0"/>
                </a:rPr>
                <a:t>5G NR Serving Cell</a:t>
              </a:r>
            </a:p>
          </p:txBody>
        </p:sp>
        <p:sp>
          <p:nvSpPr>
            <p:cNvPr id="28" name="Freeform: Shape 27">
              <a:extLst>
                <a:ext uri="{FF2B5EF4-FFF2-40B4-BE49-F238E27FC236}">
                  <a16:creationId xmlns:a16="http://schemas.microsoft.com/office/drawing/2014/main" id="{D0A2CCB0-8079-3C54-6818-9C0E7A724062}"/>
                </a:ext>
              </a:extLst>
            </p:cNvPr>
            <p:cNvSpPr/>
            <p:nvPr/>
          </p:nvSpPr>
          <p:spPr>
            <a:xfrm>
              <a:off x="976989" y="1239496"/>
              <a:ext cx="7358280" cy="801342"/>
            </a:xfrm>
            <a:custGeom>
              <a:avLst/>
              <a:gdLst>
                <a:gd name="connsiteX0" fmla="*/ 50 w 7358280"/>
                <a:gd name="connsiteY0" fmla="*/ 801443 h 801342"/>
                <a:gd name="connsiteX1" fmla="*/ 7358330 w 7358280"/>
                <a:gd name="connsiteY1" fmla="*/ 100 h 801342"/>
              </a:gdLst>
              <a:ahLst/>
              <a:cxnLst>
                <a:cxn ang="0">
                  <a:pos x="connsiteX0" y="connsiteY0"/>
                </a:cxn>
                <a:cxn ang="0">
                  <a:pos x="connsiteX1" y="connsiteY1"/>
                </a:cxn>
              </a:cxnLst>
              <a:rect l="l" t="t" r="r" b="b"/>
              <a:pathLst>
                <a:path w="7358280" h="801342">
                  <a:moveTo>
                    <a:pt x="50" y="801443"/>
                  </a:moveTo>
                  <a:cubicBezTo>
                    <a:pt x="2102416" y="582895"/>
                    <a:pt x="4204782" y="291497"/>
                    <a:pt x="7358330" y="100"/>
                  </a:cubicBezTo>
                </a:path>
              </a:pathLst>
            </a:custGeom>
            <a:noFill/>
            <a:ln w="31504" cap="flat">
              <a:solidFill>
                <a:srgbClr val="F57C00"/>
              </a:solidFill>
              <a:prstDash val="solid"/>
              <a:miter/>
            </a:ln>
          </p:spPr>
          <p:txBody>
            <a:bodyPr rtlCol="0" anchor="ctr"/>
            <a:lstStyle/>
            <a:p>
              <a:endParaRPr lang="en-IN" sz="2400"/>
            </a:p>
          </p:txBody>
        </p:sp>
        <p:sp>
          <p:nvSpPr>
            <p:cNvPr id="29" name="TextBox 28">
              <a:extLst>
                <a:ext uri="{FF2B5EF4-FFF2-40B4-BE49-F238E27FC236}">
                  <a16:creationId xmlns:a16="http://schemas.microsoft.com/office/drawing/2014/main" id="{ACA543FF-B9FB-B882-4B25-0DD86C11007A}"/>
                </a:ext>
              </a:extLst>
            </p:cNvPr>
            <p:cNvSpPr txBox="1"/>
            <p:nvPr/>
          </p:nvSpPr>
          <p:spPr>
            <a:xfrm>
              <a:off x="7885337" y="1067934"/>
              <a:ext cx="432667"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F57C00"/>
                  </a:solidFill>
                  <a:latin typeface="Arial"/>
                  <a:cs typeface="Arial"/>
                  <a:sym typeface="Arial"/>
                  <a:rtl val="0"/>
                </a:rPr>
                <a:t>LTE Cell</a:t>
              </a:r>
            </a:p>
          </p:txBody>
        </p:sp>
        <p:sp>
          <p:nvSpPr>
            <p:cNvPr id="30" name="Freeform: Shape 29">
              <a:extLst>
                <a:ext uri="{FF2B5EF4-FFF2-40B4-BE49-F238E27FC236}">
                  <a16:creationId xmlns:a16="http://schemas.microsoft.com/office/drawing/2014/main" id="{030C962A-9DEA-65E6-06EC-71D46EBA90E8}"/>
                </a:ext>
              </a:extLst>
            </p:cNvPr>
            <p:cNvSpPr/>
            <p:nvPr/>
          </p:nvSpPr>
          <p:spPr>
            <a:xfrm>
              <a:off x="4067467" y="1632882"/>
              <a:ext cx="126141" cy="87419"/>
            </a:xfrm>
            <a:custGeom>
              <a:avLst/>
              <a:gdLst>
                <a:gd name="connsiteX0" fmla="*/ 126192 w 126141"/>
                <a:gd name="connsiteY0" fmla="*/ 43810 h 87419"/>
                <a:gd name="connsiteX1" fmla="*/ 63121 w 126141"/>
                <a:gd name="connsiteY1" fmla="*/ 87519 h 87419"/>
                <a:gd name="connsiteX2" fmla="*/ 50 w 126141"/>
                <a:gd name="connsiteY2" fmla="*/ 43810 h 87419"/>
                <a:gd name="connsiteX3" fmla="*/ 63121 w 126141"/>
                <a:gd name="connsiteY3" fmla="*/ 100 h 87419"/>
                <a:gd name="connsiteX4" fmla="*/ 126192 w 126141"/>
                <a:gd name="connsiteY4" fmla="*/ 43810 h 87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41" h="87419">
                  <a:moveTo>
                    <a:pt x="126192" y="43810"/>
                  </a:moveTo>
                  <a:cubicBezTo>
                    <a:pt x="126192" y="67950"/>
                    <a:pt x="97954" y="87519"/>
                    <a:pt x="63121" y="87519"/>
                  </a:cubicBezTo>
                  <a:cubicBezTo>
                    <a:pt x="28288" y="87519"/>
                    <a:pt x="50" y="67950"/>
                    <a:pt x="50" y="43810"/>
                  </a:cubicBezTo>
                  <a:cubicBezTo>
                    <a:pt x="50" y="19669"/>
                    <a:pt x="28288" y="100"/>
                    <a:pt x="63121" y="100"/>
                  </a:cubicBezTo>
                  <a:cubicBezTo>
                    <a:pt x="97954" y="100"/>
                    <a:pt x="126192" y="19669"/>
                    <a:pt x="126192" y="43810"/>
                  </a:cubicBezTo>
                  <a:close/>
                </a:path>
              </a:pathLst>
            </a:custGeom>
            <a:solidFill>
              <a:srgbClr val="D32F2F"/>
            </a:solidFill>
            <a:ln w="10501" cap="flat">
              <a:noFill/>
              <a:prstDash val="solid"/>
              <a:miter/>
            </a:ln>
          </p:spPr>
          <p:txBody>
            <a:bodyPr rtlCol="0" anchor="ctr"/>
            <a:lstStyle/>
            <a:p>
              <a:endParaRPr lang="en-IN" sz="2400"/>
            </a:p>
          </p:txBody>
        </p:sp>
        <p:sp>
          <p:nvSpPr>
            <p:cNvPr id="31" name="TextBox 30">
              <a:extLst>
                <a:ext uri="{FF2B5EF4-FFF2-40B4-BE49-F238E27FC236}">
                  <a16:creationId xmlns:a16="http://schemas.microsoft.com/office/drawing/2014/main" id="{A8D768D3-D8E3-10E2-97A1-349FE5F243AD}"/>
                </a:ext>
              </a:extLst>
            </p:cNvPr>
            <p:cNvSpPr txBox="1"/>
            <p:nvPr/>
          </p:nvSpPr>
          <p:spPr>
            <a:xfrm>
              <a:off x="3882652" y="1803838"/>
              <a:ext cx="866825"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D32F2F"/>
                  </a:solidFill>
                  <a:latin typeface="Arial"/>
                  <a:cs typeface="Arial"/>
                  <a:sym typeface="Arial"/>
                  <a:rtl val="0"/>
                </a:rPr>
                <a:t>5G Below Threshold</a:t>
              </a:r>
            </a:p>
          </p:txBody>
        </p:sp>
        <p:sp>
          <p:nvSpPr>
            <p:cNvPr id="32" name="Freeform: Shape 31">
              <a:extLst>
                <a:ext uri="{FF2B5EF4-FFF2-40B4-BE49-F238E27FC236}">
                  <a16:creationId xmlns:a16="http://schemas.microsoft.com/office/drawing/2014/main" id="{D314618C-642B-0F46-3E36-AE17906C339D}"/>
                </a:ext>
              </a:extLst>
            </p:cNvPr>
            <p:cNvSpPr/>
            <p:nvPr/>
          </p:nvSpPr>
          <p:spPr>
            <a:xfrm>
              <a:off x="4593058" y="1414334"/>
              <a:ext cx="126141" cy="87419"/>
            </a:xfrm>
            <a:custGeom>
              <a:avLst/>
              <a:gdLst>
                <a:gd name="connsiteX0" fmla="*/ 126192 w 126141"/>
                <a:gd name="connsiteY0" fmla="*/ 43810 h 87419"/>
                <a:gd name="connsiteX1" fmla="*/ 63121 w 126141"/>
                <a:gd name="connsiteY1" fmla="*/ 87519 h 87419"/>
                <a:gd name="connsiteX2" fmla="*/ 50 w 126141"/>
                <a:gd name="connsiteY2" fmla="*/ 43810 h 87419"/>
                <a:gd name="connsiteX3" fmla="*/ 63121 w 126141"/>
                <a:gd name="connsiteY3" fmla="*/ 100 h 87419"/>
                <a:gd name="connsiteX4" fmla="*/ 126192 w 126141"/>
                <a:gd name="connsiteY4" fmla="*/ 43810 h 87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41" h="87419">
                  <a:moveTo>
                    <a:pt x="126192" y="43810"/>
                  </a:moveTo>
                  <a:cubicBezTo>
                    <a:pt x="126192" y="67950"/>
                    <a:pt x="97954" y="87519"/>
                    <a:pt x="63121" y="87519"/>
                  </a:cubicBezTo>
                  <a:cubicBezTo>
                    <a:pt x="28288" y="87519"/>
                    <a:pt x="50" y="67950"/>
                    <a:pt x="50" y="43810"/>
                  </a:cubicBezTo>
                  <a:cubicBezTo>
                    <a:pt x="50" y="19669"/>
                    <a:pt x="28288" y="100"/>
                    <a:pt x="63121" y="100"/>
                  </a:cubicBezTo>
                  <a:cubicBezTo>
                    <a:pt x="97954" y="100"/>
                    <a:pt x="126192" y="19669"/>
                    <a:pt x="126192" y="43810"/>
                  </a:cubicBezTo>
                  <a:close/>
                </a:path>
              </a:pathLst>
            </a:custGeom>
            <a:solidFill>
              <a:srgbClr val="388E3C"/>
            </a:solidFill>
            <a:ln w="10501" cap="flat">
              <a:noFill/>
              <a:prstDash val="solid"/>
              <a:miter/>
            </a:ln>
          </p:spPr>
          <p:txBody>
            <a:bodyPr rtlCol="0" anchor="ctr"/>
            <a:lstStyle/>
            <a:p>
              <a:endParaRPr lang="en-IN" sz="2400"/>
            </a:p>
          </p:txBody>
        </p:sp>
        <p:sp>
          <p:nvSpPr>
            <p:cNvPr id="33" name="TextBox 32">
              <a:extLst>
                <a:ext uri="{FF2B5EF4-FFF2-40B4-BE49-F238E27FC236}">
                  <a16:creationId xmlns:a16="http://schemas.microsoft.com/office/drawing/2014/main" id="{70A13714-9B22-C3D6-A9ED-3177D2F6440A}"/>
                </a:ext>
              </a:extLst>
            </p:cNvPr>
            <p:cNvSpPr txBox="1"/>
            <p:nvPr/>
          </p:nvSpPr>
          <p:spPr>
            <a:xfrm>
              <a:off x="4191658" y="1228203"/>
              <a:ext cx="924533"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388E3C"/>
                  </a:solidFill>
                  <a:latin typeface="Arial"/>
                  <a:cs typeface="Arial"/>
                  <a:sym typeface="Arial"/>
                  <a:rtl val="0"/>
                </a:rPr>
                <a:t>LTE Above Threshold</a:t>
              </a:r>
            </a:p>
          </p:txBody>
        </p:sp>
        <p:sp>
          <p:nvSpPr>
            <p:cNvPr id="34" name="Freeform: Shape 33">
              <a:extLst>
                <a:ext uri="{FF2B5EF4-FFF2-40B4-BE49-F238E27FC236}">
                  <a16:creationId xmlns:a16="http://schemas.microsoft.com/office/drawing/2014/main" id="{B4CC9B51-5569-A228-C252-BB36228B6423}"/>
                </a:ext>
              </a:extLst>
            </p:cNvPr>
            <p:cNvSpPr/>
            <p:nvPr/>
          </p:nvSpPr>
          <p:spPr>
            <a:xfrm>
              <a:off x="5076602" y="1494469"/>
              <a:ext cx="210236" cy="145698"/>
            </a:xfrm>
            <a:custGeom>
              <a:avLst/>
              <a:gdLst>
                <a:gd name="connsiteX0" fmla="*/ 210287 w 210236"/>
                <a:gd name="connsiteY0" fmla="*/ 72949 h 145698"/>
                <a:gd name="connsiteX1" fmla="*/ 105168 w 210236"/>
                <a:gd name="connsiteY1" fmla="*/ 145799 h 145698"/>
                <a:gd name="connsiteX2" fmla="*/ 50 w 210236"/>
                <a:gd name="connsiteY2" fmla="*/ 72949 h 145698"/>
                <a:gd name="connsiteX3" fmla="*/ 105168 w 210236"/>
                <a:gd name="connsiteY3" fmla="*/ 100 h 145698"/>
                <a:gd name="connsiteX4" fmla="*/ 210287 w 210236"/>
                <a:gd name="connsiteY4" fmla="*/ 72949 h 145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36" h="145698">
                  <a:moveTo>
                    <a:pt x="210287" y="72949"/>
                  </a:moveTo>
                  <a:cubicBezTo>
                    <a:pt x="210287" y="113183"/>
                    <a:pt x="163224" y="145799"/>
                    <a:pt x="105168" y="145799"/>
                  </a:cubicBezTo>
                  <a:cubicBezTo>
                    <a:pt x="47113" y="145799"/>
                    <a:pt x="50" y="113183"/>
                    <a:pt x="50" y="72949"/>
                  </a:cubicBezTo>
                  <a:cubicBezTo>
                    <a:pt x="50" y="32716"/>
                    <a:pt x="47113" y="100"/>
                    <a:pt x="105168" y="100"/>
                  </a:cubicBezTo>
                  <a:cubicBezTo>
                    <a:pt x="163224" y="100"/>
                    <a:pt x="210287" y="32716"/>
                    <a:pt x="210287" y="72949"/>
                  </a:cubicBezTo>
                  <a:close/>
                </a:path>
              </a:pathLst>
            </a:custGeom>
            <a:solidFill>
              <a:srgbClr val="333333"/>
            </a:solidFill>
            <a:ln w="21003" cap="flat">
              <a:solidFill>
                <a:srgbClr val="FFFFFF"/>
              </a:solidFill>
              <a:prstDash val="solid"/>
              <a:miter/>
            </a:ln>
          </p:spPr>
          <p:txBody>
            <a:bodyPr rtlCol="0" anchor="ctr"/>
            <a:lstStyle/>
            <a:p>
              <a:endParaRPr lang="en-IN" sz="2400"/>
            </a:p>
          </p:txBody>
        </p:sp>
        <p:sp>
          <p:nvSpPr>
            <p:cNvPr id="35" name="TextBox 34">
              <a:extLst>
                <a:ext uri="{FF2B5EF4-FFF2-40B4-BE49-F238E27FC236}">
                  <a16:creationId xmlns:a16="http://schemas.microsoft.com/office/drawing/2014/main" id="{64BC2961-802E-6193-25C6-C787FBA7F8FF}"/>
                </a:ext>
              </a:extLst>
            </p:cNvPr>
            <p:cNvSpPr txBox="1"/>
            <p:nvPr/>
          </p:nvSpPr>
          <p:spPr>
            <a:xfrm>
              <a:off x="4867351" y="1637512"/>
              <a:ext cx="1051634" cy="138500"/>
            </a:xfrm>
            <a:prstGeom prst="rect">
              <a:avLst/>
            </a:prstGeom>
            <a:noFill/>
            <a:ln>
              <a:noFill/>
            </a:ln>
          </p:spPr>
          <p:txBody>
            <a:bodyPr wrap="none" lIns="0" tIns="0" rIns="0" bIns="0" rtlCol="0">
              <a:spAutoFit/>
            </a:bodyPr>
            <a:lstStyle/>
            <a:p>
              <a:pPr defTabSz="239994">
                <a:tabLst>
                  <a:tab pos="239994" algn="l"/>
                </a:tabLst>
              </a:pPr>
              <a:r>
                <a:rPr lang="en-IN" sz="1200" b="1" dirty="0">
                  <a:ln/>
                  <a:solidFill>
                    <a:srgbClr val="000000"/>
                  </a:solidFill>
                  <a:latin typeface="Arial"/>
                  <a:cs typeface="Arial"/>
                  <a:sym typeface="Arial"/>
                  <a:rtl val="0"/>
                </a:rPr>
                <a:t>Event B2 Triggered</a:t>
              </a:r>
            </a:p>
          </p:txBody>
        </p:sp>
        <p:sp>
          <p:nvSpPr>
            <p:cNvPr id="36" name="Freeform: Shape 35">
              <a:extLst>
                <a:ext uri="{FF2B5EF4-FFF2-40B4-BE49-F238E27FC236}">
                  <a16:creationId xmlns:a16="http://schemas.microsoft.com/office/drawing/2014/main" id="{41119A99-E652-87AC-80F3-4C455FF7EEDF}"/>
                </a:ext>
              </a:extLst>
            </p:cNvPr>
            <p:cNvSpPr/>
            <p:nvPr/>
          </p:nvSpPr>
          <p:spPr>
            <a:xfrm>
              <a:off x="4985409" y="1377011"/>
              <a:ext cx="420473" cy="145698"/>
            </a:xfrm>
            <a:custGeom>
              <a:avLst/>
              <a:gdLst>
                <a:gd name="connsiteX0" fmla="*/ 315405 w 420473"/>
                <a:gd name="connsiteY0" fmla="*/ 100 h 145698"/>
                <a:gd name="connsiteX1" fmla="*/ 420523 w 420473"/>
                <a:gd name="connsiteY1" fmla="*/ 72949 h 145698"/>
                <a:gd name="connsiteX2" fmla="*/ 420523 w 420473"/>
                <a:gd name="connsiteY2" fmla="*/ 72949 h 145698"/>
                <a:gd name="connsiteX3" fmla="*/ 315405 w 420473"/>
                <a:gd name="connsiteY3" fmla="*/ 145799 h 145698"/>
                <a:gd name="connsiteX4" fmla="*/ 105168 w 420473"/>
                <a:gd name="connsiteY4" fmla="*/ 145799 h 145698"/>
                <a:gd name="connsiteX5" fmla="*/ 50 w 420473"/>
                <a:gd name="connsiteY5" fmla="*/ 72949 h 145698"/>
                <a:gd name="connsiteX6" fmla="*/ 50 w 420473"/>
                <a:gd name="connsiteY6" fmla="*/ 72949 h 145698"/>
                <a:gd name="connsiteX7" fmla="*/ 105168 w 420473"/>
                <a:gd name="connsiteY7" fmla="*/ 100 h 14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473" h="145698">
                  <a:moveTo>
                    <a:pt x="315405" y="100"/>
                  </a:moveTo>
                  <a:cubicBezTo>
                    <a:pt x="373460" y="100"/>
                    <a:pt x="420523" y="32716"/>
                    <a:pt x="420523" y="72949"/>
                  </a:cubicBezTo>
                  <a:lnTo>
                    <a:pt x="420523" y="72949"/>
                  </a:lnTo>
                  <a:cubicBezTo>
                    <a:pt x="420523" y="113183"/>
                    <a:pt x="373460" y="145799"/>
                    <a:pt x="315405" y="145799"/>
                  </a:cubicBezTo>
                  <a:lnTo>
                    <a:pt x="105168" y="145799"/>
                  </a:lnTo>
                  <a:cubicBezTo>
                    <a:pt x="47113" y="145799"/>
                    <a:pt x="50" y="113183"/>
                    <a:pt x="50" y="72949"/>
                  </a:cubicBezTo>
                  <a:lnTo>
                    <a:pt x="50" y="72949"/>
                  </a:lnTo>
                  <a:cubicBezTo>
                    <a:pt x="50" y="32716"/>
                    <a:pt x="47113" y="100"/>
                    <a:pt x="105168" y="100"/>
                  </a:cubicBezTo>
                  <a:close/>
                </a:path>
              </a:pathLst>
            </a:custGeom>
            <a:solidFill>
              <a:srgbClr val="FFFFFF"/>
            </a:solidFill>
            <a:ln w="10501" cap="flat">
              <a:solidFill>
                <a:srgbClr val="333333"/>
              </a:solidFill>
              <a:prstDash val="solid"/>
              <a:miter/>
            </a:ln>
          </p:spPr>
          <p:txBody>
            <a:bodyPr rtlCol="0" anchor="ctr"/>
            <a:lstStyle/>
            <a:p>
              <a:endParaRPr lang="en-IN" sz="2400"/>
            </a:p>
          </p:txBody>
        </p:sp>
        <p:sp>
          <p:nvSpPr>
            <p:cNvPr id="37" name="TextBox 36">
              <a:extLst>
                <a:ext uri="{FF2B5EF4-FFF2-40B4-BE49-F238E27FC236}">
                  <a16:creationId xmlns:a16="http://schemas.microsoft.com/office/drawing/2014/main" id="{0F2B6112-7D92-1AC9-ACB4-93738EFBADF3}"/>
                </a:ext>
              </a:extLst>
            </p:cNvPr>
            <p:cNvSpPr txBox="1"/>
            <p:nvPr/>
          </p:nvSpPr>
          <p:spPr>
            <a:xfrm>
              <a:off x="5072738" y="1375000"/>
              <a:ext cx="209192" cy="115416"/>
            </a:xfrm>
            <a:prstGeom prst="rect">
              <a:avLst/>
            </a:prstGeom>
            <a:noFill/>
            <a:ln>
              <a:noFill/>
            </a:ln>
          </p:spPr>
          <p:txBody>
            <a:bodyPr wrap="none" lIns="0" tIns="0" rIns="0" bIns="0" rtlCol="0">
              <a:spAutoFit/>
            </a:bodyPr>
            <a:lstStyle/>
            <a:p>
              <a:pPr defTabSz="239994">
                <a:tabLst>
                  <a:tab pos="239994" algn="l"/>
                </a:tabLst>
              </a:pPr>
              <a:r>
                <a:rPr lang="en-IN" sz="1000" b="1" dirty="0">
                  <a:ln/>
                  <a:solidFill>
                    <a:srgbClr val="000000"/>
                  </a:solidFill>
                  <a:latin typeface="Arial"/>
                  <a:cs typeface="Arial"/>
                  <a:sym typeface="Arial"/>
                  <a:rtl val="0"/>
                </a:rPr>
                <a:t>AND</a:t>
              </a:r>
            </a:p>
          </p:txBody>
        </p:sp>
      </p:grpSp>
      <p:grpSp>
        <p:nvGrpSpPr>
          <p:cNvPr id="38" name="Graphic 6">
            <a:extLst>
              <a:ext uri="{FF2B5EF4-FFF2-40B4-BE49-F238E27FC236}">
                <a16:creationId xmlns:a16="http://schemas.microsoft.com/office/drawing/2014/main" id="{5257A90F-2574-2078-34E0-3087ECF14AA2}"/>
              </a:ext>
            </a:extLst>
          </p:cNvPr>
          <p:cNvGrpSpPr/>
          <p:nvPr/>
        </p:nvGrpSpPr>
        <p:grpSpPr>
          <a:xfrm>
            <a:off x="3685334" y="3416931"/>
            <a:ext cx="5045676" cy="1273744"/>
            <a:chOff x="2764000" y="2562698"/>
            <a:chExt cx="3784257" cy="955308"/>
          </a:xfrm>
        </p:grpSpPr>
        <p:sp>
          <p:nvSpPr>
            <p:cNvPr id="39" name="Freeform: Shape 38">
              <a:extLst>
                <a:ext uri="{FF2B5EF4-FFF2-40B4-BE49-F238E27FC236}">
                  <a16:creationId xmlns:a16="http://schemas.microsoft.com/office/drawing/2014/main" id="{2C70C7C5-09E8-766B-447B-1C5AC9BDDCB0}"/>
                </a:ext>
              </a:extLst>
            </p:cNvPr>
            <p:cNvSpPr/>
            <p:nvPr/>
          </p:nvSpPr>
          <p:spPr>
            <a:xfrm>
              <a:off x="2764000" y="2769332"/>
              <a:ext cx="630709" cy="437095"/>
            </a:xfrm>
            <a:custGeom>
              <a:avLst/>
              <a:gdLst>
                <a:gd name="connsiteX0" fmla="*/ 631110 w 630709"/>
                <a:gd name="connsiteY0" fmla="*/ 218928 h 437095"/>
                <a:gd name="connsiteX1" fmla="*/ 315755 w 630709"/>
                <a:gd name="connsiteY1" fmla="*/ 437476 h 437095"/>
                <a:gd name="connsiteX2" fmla="*/ 400 w 630709"/>
                <a:gd name="connsiteY2" fmla="*/ 218928 h 437095"/>
                <a:gd name="connsiteX3" fmla="*/ 315755 w 630709"/>
                <a:gd name="connsiteY3" fmla="*/ 380 h 437095"/>
                <a:gd name="connsiteX4" fmla="*/ 631110 w 630709"/>
                <a:gd name="connsiteY4" fmla="*/ 218928 h 437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709" h="437095">
                  <a:moveTo>
                    <a:pt x="631110" y="218928"/>
                  </a:moveTo>
                  <a:cubicBezTo>
                    <a:pt x="631110" y="339629"/>
                    <a:pt x="489921" y="437476"/>
                    <a:pt x="315755" y="437476"/>
                  </a:cubicBezTo>
                  <a:cubicBezTo>
                    <a:pt x="141589" y="437476"/>
                    <a:pt x="400" y="339629"/>
                    <a:pt x="400" y="218928"/>
                  </a:cubicBezTo>
                  <a:cubicBezTo>
                    <a:pt x="400" y="98227"/>
                    <a:pt x="141589" y="380"/>
                    <a:pt x="315755" y="380"/>
                  </a:cubicBezTo>
                  <a:cubicBezTo>
                    <a:pt x="489921" y="380"/>
                    <a:pt x="631110" y="98227"/>
                    <a:pt x="631110" y="218928"/>
                  </a:cubicBezTo>
                  <a:close/>
                </a:path>
              </a:pathLst>
            </a:custGeom>
            <a:solidFill>
              <a:srgbClr val="F3E5F5"/>
            </a:solidFill>
            <a:ln w="21003" cap="flat">
              <a:solidFill>
                <a:srgbClr val="673AB7"/>
              </a:solidFill>
              <a:prstDash val="solid"/>
              <a:miter/>
            </a:ln>
          </p:spPr>
          <p:txBody>
            <a:bodyPr rtlCol="0" anchor="ctr"/>
            <a:lstStyle/>
            <a:p>
              <a:endParaRPr lang="en-IN" sz="2400"/>
            </a:p>
          </p:txBody>
        </p:sp>
        <p:sp>
          <p:nvSpPr>
            <p:cNvPr id="40" name="Freeform: Shape 39">
              <a:extLst>
                <a:ext uri="{FF2B5EF4-FFF2-40B4-BE49-F238E27FC236}">
                  <a16:creationId xmlns:a16="http://schemas.microsoft.com/office/drawing/2014/main" id="{81934A67-67A6-F10C-2273-15F26E052B94}"/>
                </a:ext>
              </a:extLst>
            </p:cNvPr>
            <p:cNvSpPr/>
            <p:nvPr/>
          </p:nvSpPr>
          <p:spPr>
            <a:xfrm>
              <a:off x="2995260" y="2623633"/>
              <a:ext cx="168189" cy="218547"/>
            </a:xfrm>
            <a:custGeom>
              <a:avLst/>
              <a:gdLst>
                <a:gd name="connsiteX0" fmla="*/ 400 w 168189"/>
                <a:gd name="connsiteY0" fmla="*/ 380 h 218547"/>
                <a:gd name="connsiteX1" fmla="*/ 168589 w 168189"/>
                <a:gd name="connsiteY1" fmla="*/ 380 h 218547"/>
                <a:gd name="connsiteX2" fmla="*/ 168589 w 168189"/>
                <a:gd name="connsiteY2" fmla="*/ 218928 h 218547"/>
                <a:gd name="connsiteX3" fmla="*/ 400 w 168189"/>
                <a:gd name="connsiteY3" fmla="*/ 218928 h 218547"/>
              </a:gdLst>
              <a:ahLst/>
              <a:cxnLst>
                <a:cxn ang="0">
                  <a:pos x="connsiteX0" y="connsiteY0"/>
                </a:cxn>
                <a:cxn ang="0">
                  <a:pos x="connsiteX1" y="connsiteY1"/>
                </a:cxn>
                <a:cxn ang="0">
                  <a:pos x="connsiteX2" y="connsiteY2"/>
                </a:cxn>
                <a:cxn ang="0">
                  <a:pos x="connsiteX3" y="connsiteY3"/>
                </a:cxn>
              </a:cxnLst>
              <a:rect l="l" t="t" r="r" b="b"/>
              <a:pathLst>
                <a:path w="168189" h="218547">
                  <a:moveTo>
                    <a:pt x="400" y="380"/>
                  </a:moveTo>
                  <a:lnTo>
                    <a:pt x="168589" y="380"/>
                  </a:lnTo>
                  <a:lnTo>
                    <a:pt x="168589" y="218928"/>
                  </a:lnTo>
                  <a:lnTo>
                    <a:pt x="400" y="218928"/>
                  </a:lnTo>
                  <a:close/>
                </a:path>
              </a:pathLst>
            </a:custGeom>
            <a:solidFill>
              <a:srgbClr val="673AB7"/>
            </a:solidFill>
            <a:ln w="10501" cap="flat">
              <a:noFill/>
              <a:prstDash val="solid"/>
              <a:miter/>
            </a:ln>
          </p:spPr>
          <p:txBody>
            <a:bodyPr rtlCol="0" anchor="ctr"/>
            <a:lstStyle/>
            <a:p>
              <a:endParaRPr lang="en-IN" sz="2400"/>
            </a:p>
          </p:txBody>
        </p:sp>
        <p:sp>
          <p:nvSpPr>
            <p:cNvPr id="41" name="TextBox 40">
              <a:extLst>
                <a:ext uri="{FF2B5EF4-FFF2-40B4-BE49-F238E27FC236}">
                  <a16:creationId xmlns:a16="http://schemas.microsoft.com/office/drawing/2014/main" id="{6ED70888-3B88-AEAC-D7AC-E6088921079F}"/>
                </a:ext>
              </a:extLst>
            </p:cNvPr>
            <p:cNvSpPr txBox="1"/>
            <p:nvPr/>
          </p:nvSpPr>
          <p:spPr>
            <a:xfrm>
              <a:off x="2775905" y="3278747"/>
              <a:ext cx="596317" cy="138500"/>
            </a:xfrm>
            <a:prstGeom prst="rect">
              <a:avLst/>
            </a:prstGeom>
            <a:noFill/>
            <a:ln>
              <a:noFill/>
            </a:ln>
          </p:spPr>
          <p:txBody>
            <a:bodyPr wrap="none" lIns="0" tIns="0" rIns="0" bIns="0" rtlCol="0">
              <a:spAutoFit/>
            </a:bodyPr>
            <a:lstStyle/>
            <a:p>
              <a:pPr defTabSz="239994">
                <a:tabLst>
                  <a:tab pos="239994" algn="l"/>
                </a:tabLst>
              </a:pPr>
              <a:r>
                <a:rPr lang="en-IN" sz="1200" b="1" dirty="0">
                  <a:ln/>
                  <a:solidFill>
                    <a:srgbClr val="673AB7"/>
                  </a:solidFill>
                  <a:latin typeface="Arial"/>
                  <a:cs typeface="Arial"/>
                  <a:sym typeface="Arial"/>
                  <a:rtl val="0"/>
                </a:rPr>
                <a:t>5G NR Cell</a:t>
              </a:r>
            </a:p>
          </p:txBody>
        </p:sp>
        <p:sp>
          <p:nvSpPr>
            <p:cNvPr id="42" name="TextBox 41">
              <a:extLst>
                <a:ext uri="{FF2B5EF4-FFF2-40B4-BE49-F238E27FC236}">
                  <a16:creationId xmlns:a16="http://schemas.microsoft.com/office/drawing/2014/main" id="{626F18FF-0815-55B0-7F57-7A8B463630ED}"/>
                </a:ext>
              </a:extLst>
            </p:cNvPr>
            <p:cNvSpPr txBox="1"/>
            <p:nvPr/>
          </p:nvSpPr>
          <p:spPr>
            <a:xfrm>
              <a:off x="2838976" y="3402590"/>
              <a:ext cx="414778"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673AB7"/>
                  </a:solidFill>
                  <a:latin typeface="Arial"/>
                  <a:cs typeface="Arial"/>
                  <a:sym typeface="Arial"/>
                  <a:rtl val="0"/>
                </a:rPr>
                <a:t>-100 dBm</a:t>
              </a:r>
            </a:p>
          </p:txBody>
        </p:sp>
        <p:sp>
          <p:nvSpPr>
            <p:cNvPr id="43" name="Freeform: Shape 42">
              <a:extLst>
                <a:ext uri="{FF2B5EF4-FFF2-40B4-BE49-F238E27FC236}">
                  <a16:creationId xmlns:a16="http://schemas.microsoft.com/office/drawing/2014/main" id="{C0FCC619-DA2F-1337-438B-2634E730F486}"/>
                </a:ext>
              </a:extLst>
            </p:cNvPr>
            <p:cNvSpPr/>
            <p:nvPr/>
          </p:nvSpPr>
          <p:spPr>
            <a:xfrm>
              <a:off x="5917548" y="2769332"/>
              <a:ext cx="630709" cy="437095"/>
            </a:xfrm>
            <a:custGeom>
              <a:avLst/>
              <a:gdLst>
                <a:gd name="connsiteX0" fmla="*/ 631110 w 630709"/>
                <a:gd name="connsiteY0" fmla="*/ 218928 h 437095"/>
                <a:gd name="connsiteX1" fmla="*/ 315755 w 630709"/>
                <a:gd name="connsiteY1" fmla="*/ 437476 h 437095"/>
                <a:gd name="connsiteX2" fmla="*/ 400 w 630709"/>
                <a:gd name="connsiteY2" fmla="*/ 218928 h 437095"/>
                <a:gd name="connsiteX3" fmla="*/ 315755 w 630709"/>
                <a:gd name="connsiteY3" fmla="*/ 380 h 437095"/>
                <a:gd name="connsiteX4" fmla="*/ 631110 w 630709"/>
                <a:gd name="connsiteY4" fmla="*/ 218928 h 437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709" h="437095">
                  <a:moveTo>
                    <a:pt x="631110" y="218928"/>
                  </a:moveTo>
                  <a:cubicBezTo>
                    <a:pt x="631110" y="339629"/>
                    <a:pt x="489921" y="437476"/>
                    <a:pt x="315755" y="437476"/>
                  </a:cubicBezTo>
                  <a:cubicBezTo>
                    <a:pt x="141589" y="437476"/>
                    <a:pt x="400" y="339629"/>
                    <a:pt x="400" y="218928"/>
                  </a:cubicBezTo>
                  <a:cubicBezTo>
                    <a:pt x="400" y="98227"/>
                    <a:pt x="141589" y="380"/>
                    <a:pt x="315755" y="380"/>
                  </a:cubicBezTo>
                  <a:cubicBezTo>
                    <a:pt x="489921" y="380"/>
                    <a:pt x="631110" y="98227"/>
                    <a:pt x="631110" y="218928"/>
                  </a:cubicBezTo>
                  <a:close/>
                </a:path>
              </a:pathLst>
            </a:custGeom>
            <a:solidFill>
              <a:srgbClr val="FFF3E0"/>
            </a:solidFill>
            <a:ln w="21003" cap="flat">
              <a:solidFill>
                <a:srgbClr val="F57C00"/>
              </a:solidFill>
              <a:prstDash val="solid"/>
              <a:miter/>
            </a:ln>
          </p:spPr>
          <p:txBody>
            <a:bodyPr rtlCol="0" anchor="ctr"/>
            <a:lstStyle/>
            <a:p>
              <a:endParaRPr lang="en-IN" sz="2400"/>
            </a:p>
          </p:txBody>
        </p:sp>
        <p:sp>
          <p:nvSpPr>
            <p:cNvPr id="44" name="Freeform: Shape 43">
              <a:extLst>
                <a:ext uri="{FF2B5EF4-FFF2-40B4-BE49-F238E27FC236}">
                  <a16:creationId xmlns:a16="http://schemas.microsoft.com/office/drawing/2014/main" id="{A4C9AF38-0EFF-FDED-9FB3-7E474FE8EC3A}"/>
                </a:ext>
              </a:extLst>
            </p:cNvPr>
            <p:cNvSpPr/>
            <p:nvPr/>
          </p:nvSpPr>
          <p:spPr>
            <a:xfrm>
              <a:off x="6148809" y="2623633"/>
              <a:ext cx="168189" cy="218547"/>
            </a:xfrm>
            <a:custGeom>
              <a:avLst/>
              <a:gdLst>
                <a:gd name="connsiteX0" fmla="*/ 400 w 168189"/>
                <a:gd name="connsiteY0" fmla="*/ 380 h 218547"/>
                <a:gd name="connsiteX1" fmla="*/ 168589 w 168189"/>
                <a:gd name="connsiteY1" fmla="*/ 380 h 218547"/>
                <a:gd name="connsiteX2" fmla="*/ 168589 w 168189"/>
                <a:gd name="connsiteY2" fmla="*/ 218928 h 218547"/>
                <a:gd name="connsiteX3" fmla="*/ 400 w 168189"/>
                <a:gd name="connsiteY3" fmla="*/ 218928 h 218547"/>
              </a:gdLst>
              <a:ahLst/>
              <a:cxnLst>
                <a:cxn ang="0">
                  <a:pos x="connsiteX0" y="connsiteY0"/>
                </a:cxn>
                <a:cxn ang="0">
                  <a:pos x="connsiteX1" y="connsiteY1"/>
                </a:cxn>
                <a:cxn ang="0">
                  <a:pos x="connsiteX2" y="connsiteY2"/>
                </a:cxn>
                <a:cxn ang="0">
                  <a:pos x="connsiteX3" y="connsiteY3"/>
                </a:cxn>
              </a:cxnLst>
              <a:rect l="l" t="t" r="r" b="b"/>
              <a:pathLst>
                <a:path w="168189" h="218547">
                  <a:moveTo>
                    <a:pt x="400" y="380"/>
                  </a:moveTo>
                  <a:lnTo>
                    <a:pt x="168589" y="380"/>
                  </a:lnTo>
                  <a:lnTo>
                    <a:pt x="168589" y="218928"/>
                  </a:lnTo>
                  <a:lnTo>
                    <a:pt x="400" y="218928"/>
                  </a:lnTo>
                  <a:close/>
                </a:path>
              </a:pathLst>
            </a:custGeom>
            <a:solidFill>
              <a:srgbClr val="F57C00"/>
            </a:solidFill>
            <a:ln w="10501" cap="flat">
              <a:noFill/>
              <a:prstDash val="solid"/>
              <a:miter/>
            </a:ln>
          </p:spPr>
          <p:txBody>
            <a:bodyPr rtlCol="0" anchor="ctr"/>
            <a:lstStyle/>
            <a:p>
              <a:endParaRPr lang="en-IN" sz="2400"/>
            </a:p>
          </p:txBody>
        </p:sp>
        <p:sp>
          <p:nvSpPr>
            <p:cNvPr id="45" name="TextBox 44">
              <a:extLst>
                <a:ext uri="{FF2B5EF4-FFF2-40B4-BE49-F238E27FC236}">
                  <a16:creationId xmlns:a16="http://schemas.microsoft.com/office/drawing/2014/main" id="{CD8C4EEC-92A2-529E-E16D-E8A4C1CB4E82}"/>
                </a:ext>
              </a:extLst>
            </p:cNvPr>
            <p:cNvSpPr txBox="1"/>
            <p:nvPr/>
          </p:nvSpPr>
          <p:spPr>
            <a:xfrm>
              <a:off x="6003036" y="3278747"/>
              <a:ext cx="454307" cy="138500"/>
            </a:xfrm>
            <a:prstGeom prst="rect">
              <a:avLst/>
            </a:prstGeom>
            <a:noFill/>
            <a:ln>
              <a:noFill/>
            </a:ln>
          </p:spPr>
          <p:txBody>
            <a:bodyPr wrap="none" lIns="0" tIns="0" rIns="0" bIns="0" rtlCol="0">
              <a:spAutoFit/>
            </a:bodyPr>
            <a:lstStyle/>
            <a:p>
              <a:pPr defTabSz="239994">
                <a:tabLst>
                  <a:tab pos="239994" algn="l"/>
                </a:tabLst>
              </a:pPr>
              <a:r>
                <a:rPr lang="en-IN" sz="1200" b="1" dirty="0">
                  <a:ln/>
                  <a:solidFill>
                    <a:srgbClr val="F57C00"/>
                  </a:solidFill>
                  <a:latin typeface="Arial"/>
                  <a:cs typeface="Arial"/>
                  <a:sym typeface="Arial"/>
                  <a:rtl val="0"/>
                </a:rPr>
                <a:t>LTE Cell</a:t>
              </a:r>
            </a:p>
          </p:txBody>
        </p:sp>
        <p:sp>
          <p:nvSpPr>
            <p:cNvPr id="46" name="TextBox 45">
              <a:extLst>
                <a:ext uri="{FF2B5EF4-FFF2-40B4-BE49-F238E27FC236}">
                  <a16:creationId xmlns:a16="http://schemas.microsoft.com/office/drawing/2014/main" id="{0DFF181D-EAB3-056A-6371-EE8D8FD0064E}"/>
                </a:ext>
              </a:extLst>
            </p:cNvPr>
            <p:cNvSpPr txBox="1"/>
            <p:nvPr/>
          </p:nvSpPr>
          <p:spPr>
            <a:xfrm>
              <a:off x="6024060" y="3402590"/>
              <a:ext cx="361878"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F57C00"/>
                  </a:solidFill>
                  <a:latin typeface="Arial"/>
                  <a:cs typeface="Arial"/>
                  <a:sym typeface="Arial"/>
                  <a:rtl val="0"/>
                </a:rPr>
                <a:t>-80 dBm</a:t>
              </a:r>
            </a:p>
          </p:txBody>
        </p:sp>
        <p:sp>
          <p:nvSpPr>
            <p:cNvPr id="47" name="Freeform: Shape 46">
              <a:extLst>
                <a:ext uri="{FF2B5EF4-FFF2-40B4-BE49-F238E27FC236}">
                  <a16:creationId xmlns:a16="http://schemas.microsoft.com/office/drawing/2014/main" id="{AE0E8AC8-0E22-5669-2183-4C112814E279}"/>
                </a:ext>
              </a:extLst>
            </p:cNvPr>
            <p:cNvSpPr/>
            <p:nvPr/>
          </p:nvSpPr>
          <p:spPr>
            <a:xfrm>
              <a:off x="4498452" y="2842181"/>
              <a:ext cx="315354" cy="364246"/>
            </a:xfrm>
            <a:custGeom>
              <a:avLst/>
              <a:gdLst>
                <a:gd name="connsiteX0" fmla="*/ 263196 w 315354"/>
                <a:gd name="connsiteY0" fmla="*/ 380 h 364246"/>
                <a:gd name="connsiteX1" fmla="*/ 315755 w 315354"/>
                <a:gd name="connsiteY1" fmla="*/ 36805 h 364246"/>
                <a:gd name="connsiteX2" fmla="*/ 315755 w 315354"/>
                <a:gd name="connsiteY2" fmla="*/ 328202 h 364246"/>
                <a:gd name="connsiteX3" fmla="*/ 263196 w 315354"/>
                <a:gd name="connsiteY3" fmla="*/ 364627 h 364246"/>
                <a:gd name="connsiteX4" fmla="*/ 52959 w 315354"/>
                <a:gd name="connsiteY4" fmla="*/ 364627 h 364246"/>
                <a:gd name="connsiteX5" fmla="*/ 400 w 315354"/>
                <a:gd name="connsiteY5" fmla="*/ 328202 h 364246"/>
                <a:gd name="connsiteX6" fmla="*/ 400 w 315354"/>
                <a:gd name="connsiteY6" fmla="*/ 36805 h 364246"/>
                <a:gd name="connsiteX7" fmla="*/ 52959 w 315354"/>
                <a:gd name="connsiteY7" fmla="*/ 380 h 36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354" h="364246">
                  <a:moveTo>
                    <a:pt x="263196" y="380"/>
                  </a:moveTo>
                  <a:cubicBezTo>
                    <a:pt x="292223" y="380"/>
                    <a:pt x="315755" y="16688"/>
                    <a:pt x="315755" y="36805"/>
                  </a:cubicBezTo>
                  <a:lnTo>
                    <a:pt x="315755" y="328202"/>
                  </a:lnTo>
                  <a:cubicBezTo>
                    <a:pt x="315755" y="348319"/>
                    <a:pt x="292223" y="364627"/>
                    <a:pt x="263196" y="364627"/>
                  </a:cubicBezTo>
                  <a:lnTo>
                    <a:pt x="52959" y="364627"/>
                  </a:lnTo>
                  <a:cubicBezTo>
                    <a:pt x="23932" y="364627"/>
                    <a:pt x="400" y="348319"/>
                    <a:pt x="400" y="328202"/>
                  </a:cubicBezTo>
                  <a:lnTo>
                    <a:pt x="400" y="36805"/>
                  </a:lnTo>
                  <a:cubicBezTo>
                    <a:pt x="400" y="16688"/>
                    <a:pt x="23932" y="380"/>
                    <a:pt x="52959" y="380"/>
                  </a:cubicBezTo>
                  <a:close/>
                </a:path>
              </a:pathLst>
            </a:custGeom>
            <a:solidFill>
              <a:srgbClr val="FFFFFF"/>
            </a:solidFill>
            <a:ln w="21003" cap="flat">
              <a:solidFill>
                <a:srgbClr val="333333"/>
              </a:solidFill>
              <a:prstDash val="solid"/>
              <a:miter/>
            </a:ln>
          </p:spPr>
          <p:txBody>
            <a:bodyPr rtlCol="0" anchor="ctr"/>
            <a:lstStyle/>
            <a:p>
              <a:endParaRPr lang="en-IN" sz="2400"/>
            </a:p>
          </p:txBody>
        </p:sp>
        <p:sp>
          <p:nvSpPr>
            <p:cNvPr id="48" name="TextBox 47">
              <a:extLst>
                <a:ext uri="{FF2B5EF4-FFF2-40B4-BE49-F238E27FC236}">
                  <a16:creationId xmlns:a16="http://schemas.microsoft.com/office/drawing/2014/main" id="{389CDD5D-7AC3-42A4-5371-57784F158DFC}"/>
                </a:ext>
              </a:extLst>
            </p:cNvPr>
            <p:cNvSpPr txBox="1"/>
            <p:nvPr/>
          </p:nvSpPr>
          <p:spPr>
            <a:xfrm>
              <a:off x="4568171" y="3351596"/>
              <a:ext cx="159900"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333333"/>
                  </a:solidFill>
                  <a:latin typeface="Arial"/>
                  <a:cs typeface="Arial"/>
                  <a:sym typeface="Arial"/>
                  <a:rtl val="0"/>
                </a:rPr>
                <a:t>UE</a:t>
              </a:r>
            </a:p>
          </p:txBody>
        </p:sp>
        <p:sp>
          <p:nvSpPr>
            <p:cNvPr id="49" name="Freeform: Shape 48">
              <a:extLst>
                <a:ext uri="{FF2B5EF4-FFF2-40B4-BE49-F238E27FC236}">
                  <a16:creationId xmlns:a16="http://schemas.microsoft.com/office/drawing/2014/main" id="{44550592-1B15-ABF6-23B2-B35A81A5058E}"/>
                </a:ext>
              </a:extLst>
            </p:cNvPr>
            <p:cNvSpPr/>
            <p:nvPr/>
          </p:nvSpPr>
          <p:spPr>
            <a:xfrm>
              <a:off x="3394710" y="2987880"/>
              <a:ext cx="1103742" cy="7284"/>
            </a:xfrm>
            <a:custGeom>
              <a:avLst/>
              <a:gdLst>
                <a:gd name="connsiteX0" fmla="*/ 400 w 1103742"/>
                <a:gd name="connsiteY0" fmla="*/ 380 h 7284"/>
                <a:gd name="connsiteX1" fmla="*/ 1104142 w 1103742"/>
                <a:gd name="connsiteY1" fmla="*/ 380 h 7284"/>
              </a:gdLst>
              <a:ahLst/>
              <a:cxnLst>
                <a:cxn ang="0">
                  <a:pos x="connsiteX0" y="connsiteY0"/>
                </a:cxn>
                <a:cxn ang="0">
                  <a:pos x="connsiteX1" y="connsiteY1"/>
                </a:cxn>
              </a:cxnLst>
              <a:rect l="l" t="t" r="r" b="b"/>
              <a:pathLst>
                <a:path w="1103742" h="7284">
                  <a:moveTo>
                    <a:pt x="400" y="380"/>
                  </a:moveTo>
                  <a:lnTo>
                    <a:pt x="1104142" y="380"/>
                  </a:lnTo>
                </a:path>
              </a:pathLst>
            </a:custGeom>
            <a:ln w="21003" cap="flat">
              <a:solidFill>
                <a:srgbClr val="673AB7"/>
              </a:solidFill>
              <a:custDash>
                <a:ds d="225000" sp="225000"/>
              </a:custDash>
              <a:miter/>
            </a:ln>
          </p:spPr>
          <p:txBody>
            <a:bodyPr rtlCol="0" anchor="ctr"/>
            <a:lstStyle/>
            <a:p>
              <a:endParaRPr lang="en-IN" sz="2400"/>
            </a:p>
          </p:txBody>
        </p:sp>
        <p:sp>
          <p:nvSpPr>
            <p:cNvPr id="50" name="Freeform: Shape 49">
              <a:extLst>
                <a:ext uri="{FF2B5EF4-FFF2-40B4-BE49-F238E27FC236}">
                  <a16:creationId xmlns:a16="http://schemas.microsoft.com/office/drawing/2014/main" id="{B589B19C-3574-8402-E5C5-1D9943653625}"/>
                </a:ext>
              </a:extLst>
            </p:cNvPr>
            <p:cNvSpPr/>
            <p:nvPr/>
          </p:nvSpPr>
          <p:spPr>
            <a:xfrm>
              <a:off x="4813806" y="2987880"/>
              <a:ext cx="1103742" cy="7284"/>
            </a:xfrm>
            <a:custGeom>
              <a:avLst/>
              <a:gdLst>
                <a:gd name="connsiteX0" fmla="*/ 1104142 w 1103742"/>
                <a:gd name="connsiteY0" fmla="*/ 380 h 7284"/>
                <a:gd name="connsiteX1" fmla="*/ 400 w 1103742"/>
                <a:gd name="connsiteY1" fmla="*/ 380 h 7284"/>
              </a:gdLst>
              <a:ahLst/>
              <a:cxnLst>
                <a:cxn ang="0">
                  <a:pos x="connsiteX0" y="connsiteY0"/>
                </a:cxn>
                <a:cxn ang="0">
                  <a:pos x="connsiteX1" y="connsiteY1"/>
                </a:cxn>
              </a:cxnLst>
              <a:rect l="l" t="t" r="r" b="b"/>
              <a:pathLst>
                <a:path w="1103742" h="7284">
                  <a:moveTo>
                    <a:pt x="1104142" y="380"/>
                  </a:moveTo>
                  <a:lnTo>
                    <a:pt x="400" y="380"/>
                  </a:lnTo>
                </a:path>
              </a:pathLst>
            </a:custGeom>
            <a:ln w="21003" cap="flat">
              <a:solidFill>
                <a:srgbClr val="F57C00"/>
              </a:solidFill>
              <a:prstDash val="solid"/>
              <a:miter/>
            </a:ln>
          </p:spPr>
          <p:txBody>
            <a:bodyPr rtlCol="0" anchor="ctr"/>
            <a:lstStyle/>
            <a:p>
              <a:endParaRPr lang="en-IN" sz="2400"/>
            </a:p>
          </p:txBody>
        </p:sp>
        <p:sp>
          <p:nvSpPr>
            <p:cNvPr id="51" name="Freeform: Shape 50">
              <a:extLst>
                <a:ext uri="{FF2B5EF4-FFF2-40B4-BE49-F238E27FC236}">
                  <a16:creationId xmlns:a16="http://schemas.microsoft.com/office/drawing/2014/main" id="{3623C462-FC7A-C332-060E-1FD177EAE9E2}"/>
                </a:ext>
              </a:extLst>
            </p:cNvPr>
            <p:cNvSpPr/>
            <p:nvPr/>
          </p:nvSpPr>
          <p:spPr>
            <a:xfrm>
              <a:off x="4445892" y="2714695"/>
              <a:ext cx="420473" cy="54636"/>
            </a:xfrm>
            <a:custGeom>
              <a:avLst/>
              <a:gdLst>
                <a:gd name="connsiteX0" fmla="*/ 400 w 420473"/>
                <a:gd name="connsiteY0" fmla="*/ 55017 h 54636"/>
                <a:gd name="connsiteX1" fmla="*/ 420873 w 420473"/>
                <a:gd name="connsiteY1" fmla="*/ 55017 h 54636"/>
              </a:gdLst>
              <a:ahLst/>
              <a:cxnLst>
                <a:cxn ang="0">
                  <a:pos x="connsiteX0" y="connsiteY0"/>
                </a:cxn>
                <a:cxn ang="0">
                  <a:pos x="connsiteX1" y="connsiteY1"/>
                </a:cxn>
              </a:cxnLst>
              <a:rect l="l" t="t" r="r" b="b"/>
              <a:pathLst>
                <a:path w="420473" h="54636">
                  <a:moveTo>
                    <a:pt x="400" y="55017"/>
                  </a:moveTo>
                  <a:cubicBezTo>
                    <a:pt x="105518" y="-17832"/>
                    <a:pt x="315755" y="-17832"/>
                    <a:pt x="420873" y="55017"/>
                  </a:cubicBezTo>
                </a:path>
              </a:pathLst>
            </a:custGeom>
            <a:noFill/>
            <a:ln w="21003" cap="flat">
              <a:solidFill>
                <a:srgbClr val="333333"/>
              </a:solidFill>
              <a:custDash>
                <a:ds d="375000" sp="150000"/>
              </a:custDash>
              <a:miter/>
            </a:ln>
          </p:spPr>
          <p:txBody>
            <a:bodyPr rtlCol="0" anchor="ctr"/>
            <a:lstStyle/>
            <a:p>
              <a:endParaRPr lang="en-IN" sz="2400"/>
            </a:p>
          </p:txBody>
        </p:sp>
        <p:sp>
          <p:nvSpPr>
            <p:cNvPr id="52" name="TextBox 51">
              <a:extLst>
                <a:ext uri="{FF2B5EF4-FFF2-40B4-BE49-F238E27FC236}">
                  <a16:creationId xmlns:a16="http://schemas.microsoft.com/office/drawing/2014/main" id="{C8E92160-82AF-6823-4063-A53EDD052573}"/>
                </a:ext>
              </a:extLst>
            </p:cNvPr>
            <p:cNvSpPr txBox="1"/>
            <p:nvPr/>
          </p:nvSpPr>
          <p:spPr>
            <a:xfrm>
              <a:off x="4285376" y="2562698"/>
              <a:ext cx="857207"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000000"/>
                  </a:solidFill>
                  <a:latin typeface="Arial"/>
                  <a:cs typeface="Arial"/>
                  <a:sym typeface="Arial"/>
                  <a:rtl val="0"/>
                </a:rPr>
                <a:t>Inter-RAT Handover</a:t>
              </a:r>
            </a:p>
          </p:txBody>
        </p:sp>
      </p:grpSp>
      <p:grpSp>
        <p:nvGrpSpPr>
          <p:cNvPr id="53" name="Graphic 6">
            <a:extLst>
              <a:ext uri="{FF2B5EF4-FFF2-40B4-BE49-F238E27FC236}">
                <a16:creationId xmlns:a16="http://schemas.microsoft.com/office/drawing/2014/main" id="{D3973BA3-18DA-A412-E10E-97BBDC185965}"/>
              </a:ext>
            </a:extLst>
          </p:cNvPr>
          <p:cNvGrpSpPr/>
          <p:nvPr/>
        </p:nvGrpSpPr>
        <p:grpSpPr>
          <a:xfrm>
            <a:off x="2201483" y="5010696"/>
            <a:ext cx="8409463" cy="406585"/>
            <a:chOff x="1502580" y="3818362"/>
            <a:chExt cx="6307097" cy="304939"/>
          </a:xfrm>
        </p:grpSpPr>
        <p:sp>
          <p:nvSpPr>
            <p:cNvPr id="54" name="Freeform: Shape 53">
              <a:extLst>
                <a:ext uri="{FF2B5EF4-FFF2-40B4-BE49-F238E27FC236}">
                  <a16:creationId xmlns:a16="http://schemas.microsoft.com/office/drawing/2014/main" id="{DAAD1B80-F723-E1CE-4853-95BACCC7B35F}"/>
                </a:ext>
              </a:extLst>
            </p:cNvPr>
            <p:cNvSpPr/>
            <p:nvPr/>
          </p:nvSpPr>
          <p:spPr>
            <a:xfrm>
              <a:off x="1502580" y="3862071"/>
              <a:ext cx="6307097" cy="7284"/>
            </a:xfrm>
            <a:custGeom>
              <a:avLst/>
              <a:gdLst>
                <a:gd name="connsiteX0" fmla="*/ 400 w 6307097"/>
                <a:gd name="connsiteY0" fmla="*/ 500 h 7284"/>
                <a:gd name="connsiteX1" fmla="*/ 6307497 w 6307097"/>
                <a:gd name="connsiteY1" fmla="*/ 500 h 7284"/>
              </a:gdLst>
              <a:ahLst/>
              <a:cxnLst>
                <a:cxn ang="0">
                  <a:pos x="connsiteX0" y="connsiteY0"/>
                </a:cxn>
                <a:cxn ang="0">
                  <a:pos x="connsiteX1" y="connsiteY1"/>
                </a:cxn>
              </a:cxnLst>
              <a:rect l="l" t="t" r="r" b="b"/>
              <a:pathLst>
                <a:path w="6307097" h="7284">
                  <a:moveTo>
                    <a:pt x="400" y="500"/>
                  </a:moveTo>
                  <a:lnTo>
                    <a:pt x="6307497" y="500"/>
                  </a:lnTo>
                </a:path>
              </a:pathLst>
            </a:custGeom>
            <a:ln w="21003" cap="flat">
              <a:solidFill>
                <a:srgbClr val="333333"/>
              </a:solidFill>
              <a:prstDash val="solid"/>
              <a:miter/>
            </a:ln>
          </p:spPr>
          <p:txBody>
            <a:bodyPr rtlCol="0" anchor="ctr"/>
            <a:lstStyle/>
            <a:p>
              <a:endParaRPr lang="en-IN" sz="2400"/>
            </a:p>
          </p:txBody>
        </p:sp>
        <p:sp>
          <p:nvSpPr>
            <p:cNvPr id="55" name="Freeform: Shape 54">
              <a:extLst>
                <a:ext uri="{FF2B5EF4-FFF2-40B4-BE49-F238E27FC236}">
                  <a16:creationId xmlns:a16="http://schemas.microsoft.com/office/drawing/2014/main" id="{6F98112A-0EC5-7ABD-CB39-A0A821B29E4D}"/>
                </a:ext>
              </a:extLst>
            </p:cNvPr>
            <p:cNvSpPr/>
            <p:nvPr/>
          </p:nvSpPr>
          <p:spPr>
            <a:xfrm>
              <a:off x="2070219" y="3818362"/>
              <a:ext cx="126141" cy="87419"/>
            </a:xfrm>
            <a:custGeom>
              <a:avLst/>
              <a:gdLst>
                <a:gd name="connsiteX0" fmla="*/ 126542 w 126141"/>
                <a:gd name="connsiteY0" fmla="*/ 44210 h 87419"/>
                <a:gd name="connsiteX1" fmla="*/ 63471 w 126141"/>
                <a:gd name="connsiteY1" fmla="*/ 87919 h 87419"/>
                <a:gd name="connsiteX2" fmla="*/ 400 w 126141"/>
                <a:gd name="connsiteY2" fmla="*/ 44210 h 87419"/>
                <a:gd name="connsiteX3" fmla="*/ 63471 w 126141"/>
                <a:gd name="connsiteY3" fmla="*/ 500 h 87419"/>
                <a:gd name="connsiteX4" fmla="*/ 126542 w 126141"/>
                <a:gd name="connsiteY4" fmla="*/ 44210 h 87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41" h="87419">
                  <a:moveTo>
                    <a:pt x="126542" y="44210"/>
                  </a:moveTo>
                  <a:cubicBezTo>
                    <a:pt x="126542" y="68350"/>
                    <a:pt x="98304" y="87919"/>
                    <a:pt x="63471" y="87919"/>
                  </a:cubicBezTo>
                  <a:cubicBezTo>
                    <a:pt x="28638" y="87919"/>
                    <a:pt x="400" y="68350"/>
                    <a:pt x="400" y="44210"/>
                  </a:cubicBezTo>
                  <a:cubicBezTo>
                    <a:pt x="400" y="20069"/>
                    <a:pt x="28638" y="500"/>
                    <a:pt x="63471" y="500"/>
                  </a:cubicBezTo>
                  <a:cubicBezTo>
                    <a:pt x="98304" y="500"/>
                    <a:pt x="126542" y="20069"/>
                    <a:pt x="126542" y="44210"/>
                  </a:cubicBezTo>
                  <a:close/>
                </a:path>
              </a:pathLst>
            </a:custGeom>
            <a:solidFill>
              <a:srgbClr val="333333"/>
            </a:solidFill>
            <a:ln w="10501" cap="flat">
              <a:noFill/>
              <a:prstDash val="solid"/>
              <a:miter/>
            </a:ln>
          </p:spPr>
          <p:txBody>
            <a:bodyPr rtlCol="0" anchor="ctr"/>
            <a:lstStyle/>
            <a:p>
              <a:endParaRPr lang="en-IN" sz="2400"/>
            </a:p>
          </p:txBody>
        </p:sp>
        <p:sp>
          <p:nvSpPr>
            <p:cNvPr id="56" name="TextBox 55">
              <a:extLst>
                <a:ext uri="{FF2B5EF4-FFF2-40B4-BE49-F238E27FC236}">
                  <a16:creationId xmlns:a16="http://schemas.microsoft.com/office/drawing/2014/main" id="{B46FA3CB-3FEC-5CC8-8C6D-322AAC6074F8}"/>
                </a:ext>
              </a:extLst>
            </p:cNvPr>
            <p:cNvSpPr txBox="1"/>
            <p:nvPr/>
          </p:nvSpPr>
          <p:spPr>
            <a:xfrm>
              <a:off x="1748474" y="3984677"/>
              <a:ext cx="557845"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000000"/>
                  </a:solidFill>
                  <a:latin typeface="Arial"/>
                  <a:cs typeface="Arial"/>
                  <a:sym typeface="Arial"/>
                  <a:rtl val="0"/>
                </a:rPr>
                <a:t>Configure B2</a:t>
              </a:r>
            </a:p>
          </p:txBody>
        </p:sp>
        <p:sp>
          <p:nvSpPr>
            <p:cNvPr id="57" name="Freeform: Shape 56">
              <a:extLst>
                <a:ext uri="{FF2B5EF4-FFF2-40B4-BE49-F238E27FC236}">
                  <a16:creationId xmlns:a16="http://schemas.microsoft.com/office/drawing/2014/main" id="{7409F66D-99D2-318C-B717-3FD128FFF72F}"/>
                </a:ext>
              </a:extLst>
            </p:cNvPr>
            <p:cNvSpPr/>
            <p:nvPr/>
          </p:nvSpPr>
          <p:spPr>
            <a:xfrm>
              <a:off x="3331639" y="3818362"/>
              <a:ext cx="126141" cy="87419"/>
            </a:xfrm>
            <a:custGeom>
              <a:avLst/>
              <a:gdLst>
                <a:gd name="connsiteX0" fmla="*/ 126542 w 126141"/>
                <a:gd name="connsiteY0" fmla="*/ 44210 h 87419"/>
                <a:gd name="connsiteX1" fmla="*/ 63471 w 126141"/>
                <a:gd name="connsiteY1" fmla="*/ 87919 h 87419"/>
                <a:gd name="connsiteX2" fmla="*/ 400 w 126141"/>
                <a:gd name="connsiteY2" fmla="*/ 44210 h 87419"/>
                <a:gd name="connsiteX3" fmla="*/ 63471 w 126141"/>
                <a:gd name="connsiteY3" fmla="*/ 500 h 87419"/>
                <a:gd name="connsiteX4" fmla="*/ 126542 w 126141"/>
                <a:gd name="connsiteY4" fmla="*/ 44210 h 87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41" h="87419">
                  <a:moveTo>
                    <a:pt x="126542" y="44210"/>
                  </a:moveTo>
                  <a:cubicBezTo>
                    <a:pt x="126542" y="68350"/>
                    <a:pt x="98304" y="87919"/>
                    <a:pt x="63471" y="87919"/>
                  </a:cubicBezTo>
                  <a:cubicBezTo>
                    <a:pt x="28638" y="87919"/>
                    <a:pt x="400" y="68350"/>
                    <a:pt x="400" y="44210"/>
                  </a:cubicBezTo>
                  <a:cubicBezTo>
                    <a:pt x="400" y="20069"/>
                    <a:pt x="28638" y="500"/>
                    <a:pt x="63471" y="500"/>
                  </a:cubicBezTo>
                  <a:cubicBezTo>
                    <a:pt x="98304" y="500"/>
                    <a:pt x="126542" y="20069"/>
                    <a:pt x="126542" y="44210"/>
                  </a:cubicBezTo>
                  <a:close/>
                </a:path>
              </a:pathLst>
            </a:custGeom>
            <a:solidFill>
              <a:srgbClr val="D32F2F"/>
            </a:solidFill>
            <a:ln w="10501" cap="flat">
              <a:noFill/>
              <a:prstDash val="solid"/>
              <a:miter/>
            </a:ln>
          </p:spPr>
          <p:txBody>
            <a:bodyPr rtlCol="0" anchor="ctr"/>
            <a:lstStyle/>
            <a:p>
              <a:endParaRPr lang="en-IN" sz="2400"/>
            </a:p>
          </p:txBody>
        </p:sp>
        <p:sp>
          <p:nvSpPr>
            <p:cNvPr id="58" name="TextBox 57">
              <a:extLst>
                <a:ext uri="{FF2B5EF4-FFF2-40B4-BE49-F238E27FC236}">
                  <a16:creationId xmlns:a16="http://schemas.microsoft.com/office/drawing/2014/main" id="{B7125089-D087-BCCE-6F0D-C27CE5B0D105}"/>
                </a:ext>
              </a:extLst>
            </p:cNvPr>
            <p:cNvSpPr txBox="1"/>
            <p:nvPr/>
          </p:nvSpPr>
          <p:spPr>
            <a:xfrm>
              <a:off x="2812627" y="3998602"/>
              <a:ext cx="866824"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000000"/>
                  </a:solidFill>
                  <a:latin typeface="Arial"/>
                  <a:cs typeface="Arial"/>
                  <a:sym typeface="Arial"/>
                  <a:rtl val="0"/>
                </a:rPr>
                <a:t>5G Below Threshold</a:t>
              </a:r>
            </a:p>
          </p:txBody>
        </p:sp>
        <p:sp>
          <p:nvSpPr>
            <p:cNvPr id="59" name="Freeform: Shape 58">
              <a:extLst>
                <a:ext uri="{FF2B5EF4-FFF2-40B4-BE49-F238E27FC236}">
                  <a16:creationId xmlns:a16="http://schemas.microsoft.com/office/drawing/2014/main" id="{F7E6A33E-AE24-5C28-A1DB-F86AF2FAE810}"/>
                </a:ext>
              </a:extLst>
            </p:cNvPr>
            <p:cNvSpPr/>
            <p:nvPr/>
          </p:nvSpPr>
          <p:spPr>
            <a:xfrm>
              <a:off x="4593058" y="3818362"/>
              <a:ext cx="126141" cy="87419"/>
            </a:xfrm>
            <a:custGeom>
              <a:avLst/>
              <a:gdLst>
                <a:gd name="connsiteX0" fmla="*/ 126542 w 126141"/>
                <a:gd name="connsiteY0" fmla="*/ 44210 h 87419"/>
                <a:gd name="connsiteX1" fmla="*/ 63471 w 126141"/>
                <a:gd name="connsiteY1" fmla="*/ 87919 h 87419"/>
                <a:gd name="connsiteX2" fmla="*/ 400 w 126141"/>
                <a:gd name="connsiteY2" fmla="*/ 44210 h 87419"/>
                <a:gd name="connsiteX3" fmla="*/ 63471 w 126141"/>
                <a:gd name="connsiteY3" fmla="*/ 500 h 87419"/>
                <a:gd name="connsiteX4" fmla="*/ 126542 w 126141"/>
                <a:gd name="connsiteY4" fmla="*/ 44210 h 87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41" h="87419">
                  <a:moveTo>
                    <a:pt x="126542" y="44210"/>
                  </a:moveTo>
                  <a:cubicBezTo>
                    <a:pt x="126542" y="68350"/>
                    <a:pt x="98304" y="87919"/>
                    <a:pt x="63471" y="87919"/>
                  </a:cubicBezTo>
                  <a:cubicBezTo>
                    <a:pt x="28638" y="87919"/>
                    <a:pt x="400" y="68350"/>
                    <a:pt x="400" y="44210"/>
                  </a:cubicBezTo>
                  <a:cubicBezTo>
                    <a:pt x="400" y="20069"/>
                    <a:pt x="28638" y="500"/>
                    <a:pt x="63471" y="500"/>
                  </a:cubicBezTo>
                  <a:cubicBezTo>
                    <a:pt x="98304" y="500"/>
                    <a:pt x="126542" y="20069"/>
                    <a:pt x="126542" y="44210"/>
                  </a:cubicBezTo>
                  <a:close/>
                </a:path>
              </a:pathLst>
            </a:custGeom>
            <a:solidFill>
              <a:srgbClr val="388E3C"/>
            </a:solidFill>
            <a:ln w="10501" cap="flat">
              <a:noFill/>
              <a:prstDash val="solid"/>
              <a:miter/>
            </a:ln>
          </p:spPr>
          <p:txBody>
            <a:bodyPr rtlCol="0" anchor="ctr"/>
            <a:lstStyle/>
            <a:p>
              <a:endParaRPr lang="en-IN" sz="2400"/>
            </a:p>
          </p:txBody>
        </p:sp>
        <p:sp>
          <p:nvSpPr>
            <p:cNvPr id="60" name="TextBox 59">
              <a:extLst>
                <a:ext uri="{FF2B5EF4-FFF2-40B4-BE49-F238E27FC236}">
                  <a16:creationId xmlns:a16="http://schemas.microsoft.com/office/drawing/2014/main" id="{0778B681-B181-B20A-E768-804B8AA8F0E0}"/>
                </a:ext>
              </a:extLst>
            </p:cNvPr>
            <p:cNvSpPr txBox="1"/>
            <p:nvPr/>
          </p:nvSpPr>
          <p:spPr>
            <a:xfrm>
              <a:off x="4047766" y="4007885"/>
              <a:ext cx="924532"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000000"/>
                  </a:solidFill>
                  <a:latin typeface="Arial"/>
                  <a:cs typeface="Arial"/>
                  <a:sym typeface="Arial"/>
                  <a:rtl val="0"/>
                </a:rPr>
                <a:t>LTE Above Threshold</a:t>
              </a:r>
            </a:p>
          </p:txBody>
        </p:sp>
        <p:sp>
          <p:nvSpPr>
            <p:cNvPr id="61" name="Freeform: Shape 60">
              <a:extLst>
                <a:ext uri="{FF2B5EF4-FFF2-40B4-BE49-F238E27FC236}">
                  <a16:creationId xmlns:a16="http://schemas.microsoft.com/office/drawing/2014/main" id="{D1755DE4-F5F9-6A8A-59FE-E7D9BBCC34B2}"/>
                </a:ext>
              </a:extLst>
            </p:cNvPr>
            <p:cNvSpPr/>
            <p:nvPr/>
          </p:nvSpPr>
          <p:spPr>
            <a:xfrm>
              <a:off x="5854477" y="3818362"/>
              <a:ext cx="126141" cy="87419"/>
            </a:xfrm>
            <a:custGeom>
              <a:avLst/>
              <a:gdLst>
                <a:gd name="connsiteX0" fmla="*/ 126542 w 126141"/>
                <a:gd name="connsiteY0" fmla="*/ 44210 h 87419"/>
                <a:gd name="connsiteX1" fmla="*/ 63471 w 126141"/>
                <a:gd name="connsiteY1" fmla="*/ 87919 h 87419"/>
                <a:gd name="connsiteX2" fmla="*/ 400 w 126141"/>
                <a:gd name="connsiteY2" fmla="*/ 44210 h 87419"/>
                <a:gd name="connsiteX3" fmla="*/ 63471 w 126141"/>
                <a:gd name="connsiteY3" fmla="*/ 500 h 87419"/>
                <a:gd name="connsiteX4" fmla="*/ 126542 w 126141"/>
                <a:gd name="connsiteY4" fmla="*/ 44210 h 87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41" h="87419">
                  <a:moveTo>
                    <a:pt x="126542" y="44210"/>
                  </a:moveTo>
                  <a:cubicBezTo>
                    <a:pt x="126542" y="68350"/>
                    <a:pt x="98304" y="87919"/>
                    <a:pt x="63471" y="87919"/>
                  </a:cubicBezTo>
                  <a:cubicBezTo>
                    <a:pt x="28638" y="87919"/>
                    <a:pt x="400" y="68350"/>
                    <a:pt x="400" y="44210"/>
                  </a:cubicBezTo>
                  <a:cubicBezTo>
                    <a:pt x="400" y="20069"/>
                    <a:pt x="28638" y="500"/>
                    <a:pt x="63471" y="500"/>
                  </a:cubicBezTo>
                  <a:cubicBezTo>
                    <a:pt x="98304" y="500"/>
                    <a:pt x="126542" y="20069"/>
                    <a:pt x="126542" y="44210"/>
                  </a:cubicBezTo>
                  <a:close/>
                </a:path>
              </a:pathLst>
            </a:custGeom>
            <a:solidFill>
              <a:srgbClr val="333333"/>
            </a:solidFill>
            <a:ln w="10501" cap="flat">
              <a:noFill/>
              <a:prstDash val="solid"/>
              <a:miter/>
            </a:ln>
          </p:spPr>
          <p:txBody>
            <a:bodyPr rtlCol="0" anchor="ctr"/>
            <a:lstStyle/>
            <a:p>
              <a:endParaRPr lang="en-IN" sz="2400"/>
            </a:p>
          </p:txBody>
        </p:sp>
        <p:sp>
          <p:nvSpPr>
            <p:cNvPr id="62" name="TextBox 61">
              <a:extLst>
                <a:ext uri="{FF2B5EF4-FFF2-40B4-BE49-F238E27FC236}">
                  <a16:creationId xmlns:a16="http://schemas.microsoft.com/office/drawing/2014/main" id="{CAF2B504-4098-D2BB-84B4-14E0ADC59228}"/>
                </a:ext>
              </a:extLst>
            </p:cNvPr>
            <p:cNvSpPr txBox="1"/>
            <p:nvPr/>
          </p:nvSpPr>
          <p:spPr>
            <a:xfrm>
              <a:off x="5523450" y="4003243"/>
              <a:ext cx="553036"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000000"/>
                  </a:solidFill>
                  <a:latin typeface="Arial"/>
                  <a:cs typeface="Arial"/>
                  <a:sym typeface="Arial"/>
                  <a:rtl val="0"/>
                </a:rPr>
                <a:t>B2 Triggered</a:t>
              </a:r>
            </a:p>
          </p:txBody>
        </p:sp>
        <p:sp>
          <p:nvSpPr>
            <p:cNvPr id="63" name="Freeform: Shape 62">
              <a:extLst>
                <a:ext uri="{FF2B5EF4-FFF2-40B4-BE49-F238E27FC236}">
                  <a16:creationId xmlns:a16="http://schemas.microsoft.com/office/drawing/2014/main" id="{7F807DF0-D32B-992D-54BB-D55A5BA006C1}"/>
                </a:ext>
              </a:extLst>
            </p:cNvPr>
            <p:cNvSpPr/>
            <p:nvPr/>
          </p:nvSpPr>
          <p:spPr>
            <a:xfrm>
              <a:off x="7115897" y="3818362"/>
              <a:ext cx="126141" cy="87419"/>
            </a:xfrm>
            <a:custGeom>
              <a:avLst/>
              <a:gdLst>
                <a:gd name="connsiteX0" fmla="*/ 126542 w 126141"/>
                <a:gd name="connsiteY0" fmla="*/ 44210 h 87419"/>
                <a:gd name="connsiteX1" fmla="*/ 63471 w 126141"/>
                <a:gd name="connsiteY1" fmla="*/ 87919 h 87419"/>
                <a:gd name="connsiteX2" fmla="*/ 400 w 126141"/>
                <a:gd name="connsiteY2" fmla="*/ 44210 h 87419"/>
                <a:gd name="connsiteX3" fmla="*/ 63471 w 126141"/>
                <a:gd name="connsiteY3" fmla="*/ 500 h 87419"/>
                <a:gd name="connsiteX4" fmla="*/ 126542 w 126141"/>
                <a:gd name="connsiteY4" fmla="*/ 44210 h 87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41" h="87419">
                  <a:moveTo>
                    <a:pt x="126542" y="44210"/>
                  </a:moveTo>
                  <a:cubicBezTo>
                    <a:pt x="126542" y="68350"/>
                    <a:pt x="98304" y="87919"/>
                    <a:pt x="63471" y="87919"/>
                  </a:cubicBezTo>
                  <a:cubicBezTo>
                    <a:pt x="28638" y="87919"/>
                    <a:pt x="400" y="68350"/>
                    <a:pt x="400" y="44210"/>
                  </a:cubicBezTo>
                  <a:cubicBezTo>
                    <a:pt x="400" y="20069"/>
                    <a:pt x="28638" y="500"/>
                    <a:pt x="63471" y="500"/>
                  </a:cubicBezTo>
                  <a:cubicBezTo>
                    <a:pt x="98304" y="500"/>
                    <a:pt x="126542" y="20069"/>
                    <a:pt x="126542" y="44210"/>
                  </a:cubicBezTo>
                  <a:close/>
                </a:path>
              </a:pathLst>
            </a:custGeom>
            <a:solidFill>
              <a:srgbClr val="333333"/>
            </a:solidFill>
            <a:ln w="10501" cap="flat">
              <a:noFill/>
              <a:prstDash val="solid"/>
              <a:miter/>
            </a:ln>
          </p:spPr>
          <p:txBody>
            <a:bodyPr rtlCol="0" anchor="ctr"/>
            <a:lstStyle/>
            <a:p>
              <a:endParaRPr lang="en-IN" sz="2400"/>
            </a:p>
          </p:txBody>
        </p:sp>
        <p:sp>
          <p:nvSpPr>
            <p:cNvPr id="64" name="TextBox 63">
              <a:extLst>
                <a:ext uri="{FF2B5EF4-FFF2-40B4-BE49-F238E27FC236}">
                  <a16:creationId xmlns:a16="http://schemas.microsoft.com/office/drawing/2014/main" id="{14B05156-8DF6-1C29-54CF-C778F20EF8D7}"/>
                </a:ext>
              </a:extLst>
            </p:cNvPr>
            <p:cNvSpPr txBox="1"/>
            <p:nvPr/>
          </p:nvSpPr>
          <p:spPr>
            <a:xfrm>
              <a:off x="6700161" y="3966110"/>
              <a:ext cx="722554"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000000"/>
                  </a:solidFill>
                  <a:latin typeface="Arial"/>
                  <a:cs typeface="Arial"/>
                  <a:sym typeface="Arial"/>
                  <a:rtl val="0"/>
                </a:rPr>
                <a:t>Handover to LTE</a:t>
              </a:r>
            </a:p>
          </p:txBody>
        </p:sp>
      </p:grpSp>
    </p:spTree>
    <p:extLst>
      <p:ext uri="{BB962C8B-B14F-4D97-AF65-F5344CB8AC3E}">
        <p14:creationId xmlns:p14="http://schemas.microsoft.com/office/powerpoint/2010/main" val="20005140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7B63619-9F4D-5DDE-EEB6-CC9A3445D648}"/>
              </a:ext>
            </a:extLst>
          </p:cNvPr>
          <p:cNvSpPr txBox="1"/>
          <p:nvPr/>
        </p:nvSpPr>
        <p:spPr>
          <a:xfrm>
            <a:off x="716670" y="342700"/>
            <a:ext cx="5264903" cy="369332"/>
          </a:xfrm>
          <a:prstGeom prst="rect">
            <a:avLst/>
          </a:prstGeom>
          <a:noFill/>
          <a:ln>
            <a:noFill/>
          </a:ln>
        </p:spPr>
        <p:txBody>
          <a:bodyPr wrap="none" lIns="0" tIns="0" rIns="0" bIns="0" rtlCol="0">
            <a:spAutoFit/>
          </a:bodyPr>
          <a:lstStyle/>
          <a:p>
            <a:pPr defTabSz="239994">
              <a:tabLst>
                <a:tab pos="239994" algn="l"/>
              </a:tabLst>
            </a:pPr>
            <a:r>
              <a:rPr lang="en-IN" sz="2400" b="1" dirty="0">
                <a:ln/>
                <a:solidFill>
                  <a:srgbClr val="000000"/>
                </a:solidFill>
                <a:latin typeface="Arial"/>
                <a:cs typeface="Arial"/>
                <a:sym typeface="Arial"/>
                <a:rtl val="0"/>
              </a:rPr>
              <a:t>Traffic Profile Collection Framework</a:t>
            </a:r>
          </a:p>
        </p:txBody>
      </p:sp>
      <p:sp>
        <p:nvSpPr>
          <p:cNvPr id="9" name="Freeform: Shape 8">
            <a:extLst>
              <a:ext uri="{FF2B5EF4-FFF2-40B4-BE49-F238E27FC236}">
                <a16:creationId xmlns:a16="http://schemas.microsoft.com/office/drawing/2014/main" id="{6D844193-359C-0A2B-67B2-878F14AC4E3D}"/>
              </a:ext>
            </a:extLst>
          </p:cNvPr>
          <p:cNvSpPr/>
          <p:nvPr/>
        </p:nvSpPr>
        <p:spPr>
          <a:xfrm>
            <a:off x="763428" y="901391"/>
            <a:ext cx="10441763" cy="2009565"/>
          </a:xfrm>
          <a:custGeom>
            <a:avLst/>
            <a:gdLst>
              <a:gd name="connsiteX0" fmla="*/ 7782377 w 7831322"/>
              <a:gd name="connsiteY0" fmla="*/ 0 h 1507174"/>
              <a:gd name="connsiteX1" fmla="*/ 7831323 w 7831322"/>
              <a:gd name="connsiteY1" fmla="*/ 37679 h 1507174"/>
              <a:gd name="connsiteX2" fmla="*/ 7831323 w 7831322"/>
              <a:gd name="connsiteY2" fmla="*/ 1469495 h 1507174"/>
              <a:gd name="connsiteX3" fmla="*/ 7782377 w 7831322"/>
              <a:gd name="connsiteY3" fmla="*/ 1507174 h 1507174"/>
              <a:gd name="connsiteX4" fmla="*/ 48946 w 7831322"/>
              <a:gd name="connsiteY4" fmla="*/ 1507174 h 1507174"/>
              <a:gd name="connsiteX5" fmla="*/ 0 w 7831322"/>
              <a:gd name="connsiteY5" fmla="*/ 1469495 h 1507174"/>
              <a:gd name="connsiteX6" fmla="*/ 0 w 7831322"/>
              <a:gd name="connsiteY6" fmla="*/ 37679 h 1507174"/>
              <a:gd name="connsiteX7" fmla="*/ 48946 w 7831322"/>
              <a:gd name="connsiteY7" fmla="*/ 0 h 150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1322" h="1507174">
                <a:moveTo>
                  <a:pt x="7782377" y="0"/>
                </a:moveTo>
                <a:cubicBezTo>
                  <a:pt x="7809409" y="0"/>
                  <a:pt x="7831323" y="16870"/>
                  <a:pt x="7831323" y="37679"/>
                </a:cubicBezTo>
                <a:lnTo>
                  <a:pt x="7831323" y="1469495"/>
                </a:lnTo>
                <a:cubicBezTo>
                  <a:pt x="7831323" y="1490304"/>
                  <a:pt x="7809409" y="1507174"/>
                  <a:pt x="7782377" y="1507174"/>
                </a:cubicBezTo>
                <a:lnTo>
                  <a:pt x="48946" y="1507174"/>
                </a:lnTo>
                <a:cubicBezTo>
                  <a:pt x="21914" y="1507174"/>
                  <a:pt x="0" y="1490304"/>
                  <a:pt x="0" y="1469495"/>
                </a:cubicBezTo>
                <a:lnTo>
                  <a:pt x="0" y="37679"/>
                </a:lnTo>
                <a:cubicBezTo>
                  <a:pt x="0" y="16870"/>
                  <a:pt x="21914" y="0"/>
                  <a:pt x="48946" y="0"/>
                </a:cubicBezTo>
                <a:close/>
              </a:path>
            </a:pathLst>
          </a:custGeom>
          <a:solidFill>
            <a:srgbClr val="FFFFFF"/>
          </a:solidFill>
          <a:ln w="14669" cap="flat">
            <a:solidFill>
              <a:srgbClr val="333333"/>
            </a:solidFill>
            <a:prstDash val="solid"/>
            <a:miter/>
          </a:ln>
        </p:spPr>
        <p:txBody>
          <a:bodyPr rtlCol="0" anchor="ctr"/>
          <a:lstStyle/>
          <a:p>
            <a:endParaRPr lang="en-IN" sz="2133"/>
          </a:p>
        </p:txBody>
      </p:sp>
      <p:sp>
        <p:nvSpPr>
          <p:cNvPr id="10" name="TextBox 9">
            <a:extLst>
              <a:ext uri="{FF2B5EF4-FFF2-40B4-BE49-F238E27FC236}">
                <a16:creationId xmlns:a16="http://schemas.microsoft.com/office/drawing/2014/main" id="{CFB073AE-9552-F6B4-889C-4909BCB76ACE}"/>
              </a:ext>
            </a:extLst>
          </p:cNvPr>
          <p:cNvSpPr txBox="1"/>
          <p:nvPr/>
        </p:nvSpPr>
        <p:spPr>
          <a:xfrm>
            <a:off x="4196330" y="967267"/>
            <a:ext cx="3125215" cy="246221"/>
          </a:xfrm>
          <a:prstGeom prst="rect">
            <a:avLst/>
          </a:prstGeom>
          <a:noFill/>
          <a:ln>
            <a:noFill/>
          </a:ln>
        </p:spPr>
        <p:txBody>
          <a:bodyPr wrap="none" lIns="0" tIns="0" rIns="0" bIns="0" rtlCol="0">
            <a:spAutoFit/>
          </a:bodyPr>
          <a:lstStyle/>
          <a:p>
            <a:pPr defTabSz="239994">
              <a:tabLst>
                <a:tab pos="239994" algn="l"/>
              </a:tabLst>
            </a:pPr>
            <a:r>
              <a:rPr lang="en-IN" sz="1600" b="1" dirty="0">
                <a:ln/>
                <a:solidFill>
                  <a:srgbClr val="000000"/>
                </a:solidFill>
                <a:latin typeface="Arial"/>
                <a:cs typeface="Arial"/>
                <a:sym typeface="Arial"/>
                <a:rtl val="0"/>
              </a:rPr>
              <a:t>Weekly Traffic Profile Collection</a:t>
            </a:r>
          </a:p>
        </p:txBody>
      </p:sp>
      <p:sp>
        <p:nvSpPr>
          <p:cNvPr id="11" name="Freeform: Shape 10">
            <a:extLst>
              <a:ext uri="{FF2B5EF4-FFF2-40B4-BE49-F238E27FC236}">
                <a16:creationId xmlns:a16="http://schemas.microsoft.com/office/drawing/2014/main" id="{7A7B58DA-5232-A361-90FB-8996127D2947}"/>
              </a:ext>
            </a:extLst>
          </p:cNvPr>
          <p:cNvSpPr/>
          <p:nvPr/>
        </p:nvSpPr>
        <p:spPr>
          <a:xfrm>
            <a:off x="1416039" y="1604739"/>
            <a:ext cx="9136543" cy="10047"/>
          </a:xfrm>
          <a:custGeom>
            <a:avLst/>
            <a:gdLst>
              <a:gd name="connsiteX0" fmla="*/ 0 w 6852407"/>
              <a:gd name="connsiteY0" fmla="*/ 0 h 7535"/>
              <a:gd name="connsiteX1" fmla="*/ 6852408 w 6852407"/>
              <a:gd name="connsiteY1" fmla="*/ 0 h 7535"/>
            </a:gdLst>
            <a:ahLst/>
            <a:cxnLst>
              <a:cxn ang="0">
                <a:pos x="connsiteX0" y="connsiteY0"/>
              </a:cxn>
              <a:cxn ang="0">
                <a:pos x="connsiteX1" y="connsiteY1"/>
              </a:cxn>
            </a:cxnLst>
            <a:rect l="l" t="t" r="r" b="b"/>
            <a:pathLst>
              <a:path w="6852407" h="7535">
                <a:moveTo>
                  <a:pt x="0" y="0"/>
                </a:moveTo>
                <a:lnTo>
                  <a:pt x="6852408" y="0"/>
                </a:lnTo>
              </a:path>
            </a:pathLst>
          </a:custGeom>
          <a:ln w="19558" cap="flat">
            <a:solidFill>
              <a:srgbClr val="333333"/>
            </a:solidFill>
            <a:prstDash val="solid"/>
            <a:miter/>
          </a:ln>
        </p:spPr>
        <p:txBody>
          <a:bodyPr rtlCol="0" anchor="ctr"/>
          <a:lstStyle/>
          <a:p>
            <a:endParaRPr lang="en-IN" sz="2133"/>
          </a:p>
        </p:txBody>
      </p:sp>
      <p:sp>
        <p:nvSpPr>
          <p:cNvPr id="12" name="Freeform: Shape 11">
            <a:extLst>
              <a:ext uri="{FF2B5EF4-FFF2-40B4-BE49-F238E27FC236}">
                <a16:creationId xmlns:a16="http://schemas.microsoft.com/office/drawing/2014/main" id="{DC7EB07F-C7C2-8B13-3F08-88D6E9435512}"/>
              </a:ext>
            </a:extLst>
          </p:cNvPr>
          <p:cNvSpPr/>
          <p:nvPr/>
        </p:nvSpPr>
        <p:spPr>
          <a:xfrm>
            <a:off x="1964231" y="1524357"/>
            <a:ext cx="208835" cy="160764"/>
          </a:xfrm>
          <a:custGeom>
            <a:avLst/>
            <a:gdLst>
              <a:gd name="connsiteX0" fmla="*/ 156626 w 156626"/>
              <a:gd name="connsiteY0" fmla="*/ 60287 h 120573"/>
              <a:gd name="connsiteX1" fmla="*/ 78313 w 156626"/>
              <a:gd name="connsiteY1" fmla="*/ 120574 h 120573"/>
              <a:gd name="connsiteX2" fmla="*/ 0 w 156626"/>
              <a:gd name="connsiteY2" fmla="*/ 60287 h 120573"/>
              <a:gd name="connsiteX3" fmla="*/ 78313 w 156626"/>
              <a:gd name="connsiteY3" fmla="*/ 0 h 120573"/>
              <a:gd name="connsiteX4" fmla="*/ 156626 w 156626"/>
              <a:gd name="connsiteY4" fmla="*/ 60287 h 120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6" h="120573">
                <a:moveTo>
                  <a:pt x="156626" y="60287"/>
                </a:moveTo>
                <a:cubicBezTo>
                  <a:pt x="156626" y="93583"/>
                  <a:pt x="121564" y="120574"/>
                  <a:pt x="78313" y="120574"/>
                </a:cubicBezTo>
                <a:cubicBezTo>
                  <a:pt x="35062" y="120574"/>
                  <a:pt x="0" y="93583"/>
                  <a:pt x="0" y="60287"/>
                </a:cubicBezTo>
                <a:cubicBezTo>
                  <a:pt x="0" y="26991"/>
                  <a:pt x="35062" y="0"/>
                  <a:pt x="78313" y="0"/>
                </a:cubicBezTo>
                <a:cubicBezTo>
                  <a:pt x="121564" y="0"/>
                  <a:pt x="156626" y="26991"/>
                  <a:pt x="156626" y="60287"/>
                </a:cubicBezTo>
                <a:close/>
              </a:path>
            </a:pathLst>
          </a:custGeom>
          <a:solidFill>
            <a:srgbClr val="000000"/>
          </a:solidFill>
          <a:ln w="9779" cap="flat">
            <a:noFill/>
            <a:prstDash val="solid"/>
            <a:miter/>
          </a:ln>
        </p:spPr>
        <p:txBody>
          <a:bodyPr rtlCol="0" anchor="ctr"/>
          <a:lstStyle/>
          <a:p>
            <a:endParaRPr lang="en-IN" sz="2133"/>
          </a:p>
        </p:txBody>
      </p:sp>
      <p:sp>
        <p:nvSpPr>
          <p:cNvPr id="13" name="TextBox 12">
            <a:extLst>
              <a:ext uri="{FF2B5EF4-FFF2-40B4-BE49-F238E27FC236}">
                <a16:creationId xmlns:a16="http://schemas.microsoft.com/office/drawing/2014/main" id="{E9C7E7CA-AF67-499B-488E-8655EA0CD251}"/>
              </a:ext>
            </a:extLst>
          </p:cNvPr>
          <p:cNvSpPr txBox="1"/>
          <p:nvPr/>
        </p:nvSpPr>
        <p:spPr>
          <a:xfrm>
            <a:off x="1698738" y="1292584"/>
            <a:ext cx="484107" cy="164212"/>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000000"/>
                </a:solidFill>
                <a:latin typeface="Arial"/>
                <a:cs typeface="Arial"/>
                <a:sym typeface="Arial"/>
                <a:rtl val="0"/>
              </a:rPr>
              <a:t>Monday</a:t>
            </a:r>
          </a:p>
        </p:txBody>
      </p:sp>
      <p:sp>
        <p:nvSpPr>
          <p:cNvPr id="14" name="Freeform: Shape 13">
            <a:extLst>
              <a:ext uri="{FF2B5EF4-FFF2-40B4-BE49-F238E27FC236}">
                <a16:creationId xmlns:a16="http://schemas.microsoft.com/office/drawing/2014/main" id="{E6EB408B-16AB-B7E4-F242-038571735B0A}"/>
              </a:ext>
            </a:extLst>
          </p:cNvPr>
          <p:cNvSpPr/>
          <p:nvPr/>
        </p:nvSpPr>
        <p:spPr>
          <a:xfrm>
            <a:off x="3269452" y="1524357"/>
            <a:ext cx="208835" cy="160764"/>
          </a:xfrm>
          <a:custGeom>
            <a:avLst/>
            <a:gdLst>
              <a:gd name="connsiteX0" fmla="*/ 156626 w 156626"/>
              <a:gd name="connsiteY0" fmla="*/ 60287 h 120573"/>
              <a:gd name="connsiteX1" fmla="*/ 78313 w 156626"/>
              <a:gd name="connsiteY1" fmla="*/ 120574 h 120573"/>
              <a:gd name="connsiteX2" fmla="*/ 0 w 156626"/>
              <a:gd name="connsiteY2" fmla="*/ 60287 h 120573"/>
              <a:gd name="connsiteX3" fmla="*/ 78313 w 156626"/>
              <a:gd name="connsiteY3" fmla="*/ 0 h 120573"/>
              <a:gd name="connsiteX4" fmla="*/ 156626 w 156626"/>
              <a:gd name="connsiteY4" fmla="*/ 60287 h 120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6" h="120573">
                <a:moveTo>
                  <a:pt x="156626" y="60287"/>
                </a:moveTo>
                <a:cubicBezTo>
                  <a:pt x="156626" y="93583"/>
                  <a:pt x="121564" y="120574"/>
                  <a:pt x="78313" y="120574"/>
                </a:cubicBezTo>
                <a:cubicBezTo>
                  <a:pt x="35062" y="120574"/>
                  <a:pt x="0" y="93583"/>
                  <a:pt x="0" y="60287"/>
                </a:cubicBezTo>
                <a:cubicBezTo>
                  <a:pt x="0" y="26991"/>
                  <a:pt x="35062" y="0"/>
                  <a:pt x="78313" y="0"/>
                </a:cubicBezTo>
                <a:cubicBezTo>
                  <a:pt x="121564" y="0"/>
                  <a:pt x="156626" y="26991"/>
                  <a:pt x="156626" y="60287"/>
                </a:cubicBezTo>
                <a:close/>
              </a:path>
            </a:pathLst>
          </a:custGeom>
          <a:solidFill>
            <a:srgbClr val="000000"/>
          </a:solidFill>
          <a:ln w="9779" cap="flat">
            <a:noFill/>
            <a:prstDash val="solid"/>
            <a:miter/>
          </a:ln>
        </p:spPr>
        <p:txBody>
          <a:bodyPr rtlCol="0" anchor="ctr"/>
          <a:lstStyle/>
          <a:p>
            <a:endParaRPr lang="en-IN" sz="2133"/>
          </a:p>
        </p:txBody>
      </p:sp>
      <p:sp>
        <p:nvSpPr>
          <p:cNvPr id="15" name="TextBox 14">
            <a:extLst>
              <a:ext uri="{FF2B5EF4-FFF2-40B4-BE49-F238E27FC236}">
                <a16:creationId xmlns:a16="http://schemas.microsoft.com/office/drawing/2014/main" id="{47B6BCAA-ADFC-96C5-2392-6A5A7E0E6458}"/>
              </a:ext>
            </a:extLst>
          </p:cNvPr>
          <p:cNvSpPr txBox="1"/>
          <p:nvPr/>
        </p:nvSpPr>
        <p:spPr>
          <a:xfrm>
            <a:off x="2977854" y="1292584"/>
            <a:ext cx="522579" cy="164212"/>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000000"/>
                </a:solidFill>
                <a:latin typeface="Arial"/>
                <a:cs typeface="Arial"/>
                <a:sym typeface="Arial"/>
                <a:rtl val="0"/>
              </a:rPr>
              <a:t>Tuesday</a:t>
            </a:r>
          </a:p>
        </p:txBody>
      </p:sp>
      <p:sp>
        <p:nvSpPr>
          <p:cNvPr id="16" name="Freeform: Shape 15">
            <a:extLst>
              <a:ext uri="{FF2B5EF4-FFF2-40B4-BE49-F238E27FC236}">
                <a16:creationId xmlns:a16="http://schemas.microsoft.com/office/drawing/2014/main" id="{4CF3222F-FD4F-F58D-82F2-9DE97184FBA4}"/>
              </a:ext>
            </a:extLst>
          </p:cNvPr>
          <p:cNvSpPr/>
          <p:nvPr/>
        </p:nvSpPr>
        <p:spPr>
          <a:xfrm>
            <a:off x="4574672" y="1524357"/>
            <a:ext cx="208835" cy="160764"/>
          </a:xfrm>
          <a:custGeom>
            <a:avLst/>
            <a:gdLst>
              <a:gd name="connsiteX0" fmla="*/ 156626 w 156626"/>
              <a:gd name="connsiteY0" fmla="*/ 60287 h 120573"/>
              <a:gd name="connsiteX1" fmla="*/ 78313 w 156626"/>
              <a:gd name="connsiteY1" fmla="*/ 120574 h 120573"/>
              <a:gd name="connsiteX2" fmla="*/ 0 w 156626"/>
              <a:gd name="connsiteY2" fmla="*/ 60287 h 120573"/>
              <a:gd name="connsiteX3" fmla="*/ 78313 w 156626"/>
              <a:gd name="connsiteY3" fmla="*/ 0 h 120573"/>
              <a:gd name="connsiteX4" fmla="*/ 156626 w 156626"/>
              <a:gd name="connsiteY4" fmla="*/ 60287 h 120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6" h="120573">
                <a:moveTo>
                  <a:pt x="156626" y="60287"/>
                </a:moveTo>
                <a:cubicBezTo>
                  <a:pt x="156626" y="93583"/>
                  <a:pt x="121564" y="120574"/>
                  <a:pt x="78313" y="120574"/>
                </a:cubicBezTo>
                <a:cubicBezTo>
                  <a:pt x="35062" y="120574"/>
                  <a:pt x="0" y="93583"/>
                  <a:pt x="0" y="60287"/>
                </a:cubicBezTo>
                <a:cubicBezTo>
                  <a:pt x="0" y="26991"/>
                  <a:pt x="35062" y="0"/>
                  <a:pt x="78313" y="0"/>
                </a:cubicBezTo>
                <a:cubicBezTo>
                  <a:pt x="121564" y="0"/>
                  <a:pt x="156626" y="26991"/>
                  <a:pt x="156626" y="60287"/>
                </a:cubicBezTo>
                <a:close/>
              </a:path>
            </a:pathLst>
          </a:custGeom>
          <a:solidFill>
            <a:srgbClr val="000000"/>
          </a:solidFill>
          <a:ln w="9779" cap="flat">
            <a:noFill/>
            <a:prstDash val="solid"/>
            <a:miter/>
          </a:ln>
        </p:spPr>
        <p:txBody>
          <a:bodyPr rtlCol="0" anchor="ctr"/>
          <a:lstStyle/>
          <a:p>
            <a:endParaRPr lang="en-IN" sz="2133"/>
          </a:p>
        </p:txBody>
      </p:sp>
      <p:sp>
        <p:nvSpPr>
          <p:cNvPr id="17" name="TextBox 16">
            <a:extLst>
              <a:ext uri="{FF2B5EF4-FFF2-40B4-BE49-F238E27FC236}">
                <a16:creationId xmlns:a16="http://schemas.microsoft.com/office/drawing/2014/main" id="{2DB94FB2-9BC5-B954-6E5C-0696C5A2067E}"/>
              </a:ext>
            </a:extLst>
          </p:cNvPr>
          <p:cNvSpPr txBox="1"/>
          <p:nvPr/>
        </p:nvSpPr>
        <p:spPr>
          <a:xfrm>
            <a:off x="4178657" y="1292584"/>
            <a:ext cx="719749" cy="164212"/>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000000"/>
                </a:solidFill>
                <a:latin typeface="Arial"/>
                <a:cs typeface="Arial"/>
                <a:sym typeface="Arial"/>
                <a:rtl val="0"/>
              </a:rPr>
              <a:t>Wednesday</a:t>
            </a:r>
          </a:p>
        </p:txBody>
      </p:sp>
      <p:sp>
        <p:nvSpPr>
          <p:cNvPr id="18" name="Freeform: Shape 17">
            <a:extLst>
              <a:ext uri="{FF2B5EF4-FFF2-40B4-BE49-F238E27FC236}">
                <a16:creationId xmlns:a16="http://schemas.microsoft.com/office/drawing/2014/main" id="{3E08FE2D-603A-F759-54A5-0461F1B7CC04}"/>
              </a:ext>
            </a:extLst>
          </p:cNvPr>
          <p:cNvSpPr/>
          <p:nvPr/>
        </p:nvSpPr>
        <p:spPr>
          <a:xfrm>
            <a:off x="5879892" y="1524357"/>
            <a:ext cx="208835" cy="160764"/>
          </a:xfrm>
          <a:custGeom>
            <a:avLst/>
            <a:gdLst>
              <a:gd name="connsiteX0" fmla="*/ 156626 w 156626"/>
              <a:gd name="connsiteY0" fmla="*/ 60287 h 120573"/>
              <a:gd name="connsiteX1" fmla="*/ 78313 w 156626"/>
              <a:gd name="connsiteY1" fmla="*/ 120574 h 120573"/>
              <a:gd name="connsiteX2" fmla="*/ 0 w 156626"/>
              <a:gd name="connsiteY2" fmla="*/ 60287 h 120573"/>
              <a:gd name="connsiteX3" fmla="*/ 78313 w 156626"/>
              <a:gd name="connsiteY3" fmla="*/ 0 h 120573"/>
              <a:gd name="connsiteX4" fmla="*/ 156626 w 156626"/>
              <a:gd name="connsiteY4" fmla="*/ 60287 h 120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6" h="120573">
                <a:moveTo>
                  <a:pt x="156626" y="60287"/>
                </a:moveTo>
                <a:cubicBezTo>
                  <a:pt x="156626" y="93583"/>
                  <a:pt x="121564" y="120574"/>
                  <a:pt x="78313" y="120574"/>
                </a:cubicBezTo>
                <a:cubicBezTo>
                  <a:pt x="35062" y="120574"/>
                  <a:pt x="0" y="93583"/>
                  <a:pt x="0" y="60287"/>
                </a:cubicBezTo>
                <a:cubicBezTo>
                  <a:pt x="0" y="26991"/>
                  <a:pt x="35062" y="0"/>
                  <a:pt x="78313" y="0"/>
                </a:cubicBezTo>
                <a:cubicBezTo>
                  <a:pt x="121564" y="0"/>
                  <a:pt x="156626" y="26991"/>
                  <a:pt x="156626" y="60287"/>
                </a:cubicBezTo>
                <a:close/>
              </a:path>
            </a:pathLst>
          </a:custGeom>
          <a:solidFill>
            <a:srgbClr val="000000"/>
          </a:solidFill>
          <a:ln w="9779" cap="flat">
            <a:noFill/>
            <a:prstDash val="solid"/>
            <a:miter/>
          </a:ln>
        </p:spPr>
        <p:txBody>
          <a:bodyPr rtlCol="0" anchor="ctr"/>
          <a:lstStyle/>
          <a:p>
            <a:endParaRPr lang="en-IN" sz="2133"/>
          </a:p>
        </p:txBody>
      </p:sp>
      <p:sp>
        <p:nvSpPr>
          <p:cNvPr id="19" name="TextBox 18">
            <a:extLst>
              <a:ext uri="{FF2B5EF4-FFF2-40B4-BE49-F238E27FC236}">
                <a16:creationId xmlns:a16="http://schemas.microsoft.com/office/drawing/2014/main" id="{FDA4D6EC-651C-7EBC-AB1B-95E3C5C95653}"/>
              </a:ext>
            </a:extLst>
          </p:cNvPr>
          <p:cNvSpPr txBox="1"/>
          <p:nvPr/>
        </p:nvSpPr>
        <p:spPr>
          <a:xfrm>
            <a:off x="5562190" y="1292584"/>
            <a:ext cx="567463" cy="164212"/>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000000"/>
                </a:solidFill>
                <a:latin typeface="Arial"/>
                <a:cs typeface="Arial"/>
                <a:sym typeface="Arial"/>
                <a:rtl val="0"/>
              </a:rPr>
              <a:t>Thursday</a:t>
            </a:r>
          </a:p>
        </p:txBody>
      </p:sp>
      <p:sp>
        <p:nvSpPr>
          <p:cNvPr id="20" name="Freeform: Shape 19">
            <a:extLst>
              <a:ext uri="{FF2B5EF4-FFF2-40B4-BE49-F238E27FC236}">
                <a16:creationId xmlns:a16="http://schemas.microsoft.com/office/drawing/2014/main" id="{A16D7DE5-35EC-3B1F-4B61-2C0DEADCF835}"/>
              </a:ext>
            </a:extLst>
          </p:cNvPr>
          <p:cNvSpPr/>
          <p:nvPr/>
        </p:nvSpPr>
        <p:spPr>
          <a:xfrm>
            <a:off x="7185113" y="1524357"/>
            <a:ext cx="208835" cy="160764"/>
          </a:xfrm>
          <a:custGeom>
            <a:avLst/>
            <a:gdLst>
              <a:gd name="connsiteX0" fmla="*/ 156626 w 156626"/>
              <a:gd name="connsiteY0" fmla="*/ 60287 h 120573"/>
              <a:gd name="connsiteX1" fmla="*/ 78313 w 156626"/>
              <a:gd name="connsiteY1" fmla="*/ 120574 h 120573"/>
              <a:gd name="connsiteX2" fmla="*/ 0 w 156626"/>
              <a:gd name="connsiteY2" fmla="*/ 60287 h 120573"/>
              <a:gd name="connsiteX3" fmla="*/ 78313 w 156626"/>
              <a:gd name="connsiteY3" fmla="*/ 0 h 120573"/>
              <a:gd name="connsiteX4" fmla="*/ 156626 w 156626"/>
              <a:gd name="connsiteY4" fmla="*/ 60287 h 120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6" h="120573">
                <a:moveTo>
                  <a:pt x="156626" y="60287"/>
                </a:moveTo>
                <a:cubicBezTo>
                  <a:pt x="156626" y="93583"/>
                  <a:pt x="121564" y="120574"/>
                  <a:pt x="78313" y="120574"/>
                </a:cubicBezTo>
                <a:cubicBezTo>
                  <a:pt x="35062" y="120574"/>
                  <a:pt x="0" y="93583"/>
                  <a:pt x="0" y="60287"/>
                </a:cubicBezTo>
                <a:cubicBezTo>
                  <a:pt x="0" y="26991"/>
                  <a:pt x="35062" y="0"/>
                  <a:pt x="78313" y="0"/>
                </a:cubicBezTo>
                <a:cubicBezTo>
                  <a:pt x="121564" y="0"/>
                  <a:pt x="156626" y="26991"/>
                  <a:pt x="156626" y="60287"/>
                </a:cubicBezTo>
                <a:close/>
              </a:path>
            </a:pathLst>
          </a:custGeom>
          <a:solidFill>
            <a:srgbClr val="000000"/>
          </a:solidFill>
          <a:ln w="9779" cap="flat">
            <a:noFill/>
            <a:prstDash val="solid"/>
            <a:miter/>
          </a:ln>
        </p:spPr>
        <p:txBody>
          <a:bodyPr rtlCol="0" anchor="ctr"/>
          <a:lstStyle/>
          <a:p>
            <a:endParaRPr lang="en-IN" sz="2133"/>
          </a:p>
        </p:txBody>
      </p:sp>
      <p:sp>
        <p:nvSpPr>
          <p:cNvPr id="21" name="TextBox 20">
            <a:extLst>
              <a:ext uri="{FF2B5EF4-FFF2-40B4-BE49-F238E27FC236}">
                <a16:creationId xmlns:a16="http://schemas.microsoft.com/office/drawing/2014/main" id="{6E4CDF0D-4CFF-FF18-A07C-162C295D4E50}"/>
              </a:ext>
            </a:extLst>
          </p:cNvPr>
          <p:cNvSpPr txBox="1"/>
          <p:nvPr/>
        </p:nvSpPr>
        <p:spPr>
          <a:xfrm>
            <a:off x="6971829" y="1292584"/>
            <a:ext cx="378309" cy="164212"/>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000000"/>
                </a:solidFill>
                <a:latin typeface="Arial"/>
                <a:cs typeface="Arial"/>
                <a:sym typeface="Arial"/>
                <a:rtl val="0"/>
              </a:rPr>
              <a:t>Friday</a:t>
            </a:r>
          </a:p>
        </p:txBody>
      </p:sp>
      <p:sp>
        <p:nvSpPr>
          <p:cNvPr id="22" name="Freeform: Shape 21">
            <a:extLst>
              <a:ext uri="{FF2B5EF4-FFF2-40B4-BE49-F238E27FC236}">
                <a16:creationId xmlns:a16="http://schemas.microsoft.com/office/drawing/2014/main" id="{4CDFC9B6-2F11-1D17-EA35-CB43ED26D473}"/>
              </a:ext>
            </a:extLst>
          </p:cNvPr>
          <p:cNvSpPr/>
          <p:nvPr/>
        </p:nvSpPr>
        <p:spPr>
          <a:xfrm>
            <a:off x="8490333" y="1524357"/>
            <a:ext cx="208835" cy="160764"/>
          </a:xfrm>
          <a:custGeom>
            <a:avLst/>
            <a:gdLst>
              <a:gd name="connsiteX0" fmla="*/ 156626 w 156626"/>
              <a:gd name="connsiteY0" fmla="*/ 60287 h 120573"/>
              <a:gd name="connsiteX1" fmla="*/ 78313 w 156626"/>
              <a:gd name="connsiteY1" fmla="*/ 120574 h 120573"/>
              <a:gd name="connsiteX2" fmla="*/ 0 w 156626"/>
              <a:gd name="connsiteY2" fmla="*/ 60287 h 120573"/>
              <a:gd name="connsiteX3" fmla="*/ 78313 w 156626"/>
              <a:gd name="connsiteY3" fmla="*/ 0 h 120573"/>
              <a:gd name="connsiteX4" fmla="*/ 156626 w 156626"/>
              <a:gd name="connsiteY4" fmla="*/ 60287 h 120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6" h="120573">
                <a:moveTo>
                  <a:pt x="156626" y="60287"/>
                </a:moveTo>
                <a:cubicBezTo>
                  <a:pt x="156626" y="93583"/>
                  <a:pt x="121564" y="120574"/>
                  <a:pt x="78313" y="120574"/>
                </a:cubicBezTo>
                <a:cubicBezTo>
                  <a:pt x="35062" y="120574"/>
                  <a:pt x="0" y="93583"/>
                  <a:pt x="0" y="60287"/>
                </a:cubicBezTo>
                <a:cubicBezTo>
                  <a:pt x="0" y="26991"/>
                  <a:pt x="35062" y="0"/>
                  <a:pt x="78313" y="0"/>
                </a:cubicBezTo>
                <a:cubicBezTo>
                  <a:pt x="121564" y="0"/>
                  <a:pt x="156626" y="26991"/>
                  <a:pt x="156626" y="60287"/>
                </a:cubicBezTo>
                <a:close/>
              </a:path>
            </a:pathLst>
          </a:custGeom>
          <a:solidFill>
            <a:srgbClr val="000000"/>
          </a:solidFill>
          <a:ln w="9779" cap="flat">
            <a:noFill/>
            <a:prstDash val="solid"/>
            <a:miter/>
          </a:ln>
        </p:spPr>
        <p:txBody>
          <a:bodyPr rtlCol="0" anchor="ctr"/>
          <a:lstStyle/>
          <a:p>
            <a:endParaRPr lang="en-IN" sz="2133"/>
          </a:p>
        </p:txBody>
      </p:sp>
      <p:sp>
        <p:nvSpPr>
          <p:cNvPr id="23" name="TextBox 22">
            <a:extLst>
              <a:ext uri="{FF2B5EF4-FFF2-40B4-BE49-F238E27FC236}">
                <a16:creationId xmlns:a16="http://schemas.microsoft.com/office/drawing/2014/main" id="{5282D031-B6F6-6E1A-E1C3-6944E6F05B34}"/>
              </a:ext>
            </a:extLst>
          </p:cNvPr>
          <p:cNvSpPr txBox="1"/>
          <p:nvPr/>
        </p:nvSpPr>
        <p:spPr>
          <a:xfrm>
            <a:off x="8185683" y="1292584"/>
            <a:ext cx="545021" cy="164212"/>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000000"/>
                </a:solidFill>
                <a:latin typeface="Arial"/>
                <a:cs typeface="Arial"/>
                <a:sym typeface="Arial"/>
                <a:rtl val="0"/>
              </a:rPr>
              <a:t>Saturday</a:t>
            </a:r>
          </a:p>
        </p:txBody>
      </p:sp>
      <p:sp>
        <p:nvSpPr>
          <p:cNvPr id="24" name="Freeform: Shape 23">
            <a:extLst>
              <a:ext uri="{FF2B5EF4-FFF2-40B4-BE49-F238E27FC236}">
                <a16:creationId xmlns:a16="http://schemas.microsoft.com/office/drawing/2014/main" id="{CA162F71-DF2F-01D8-1E22-940BB507911A}"/>
              </a:ext>
            </a:extLst>
          </p:cNvPr>
          <p:cNvSpPr/>
          <p:nvPr/>
        </p:nvSpPr>
        <p:spPr>
          <a:xfrm>
            <a:off x="9795553" y="1524357"/>
            <a:ext cx="208835" cy="160764"/>
          </a:xfrm>
          <a:custGeom>
            <a:avLst/>
            <a:gdLst>
              <a:gd name="connsiteX0" fmla="*/ 156626 w 156626"/>
              <a:gd name="connsiteY0" fmla="*/ 60287 h 120573"/>
              <a:gd name="connsiteX1" fmla="*/ 78313 w 156626"/>
              <a:gd name="connsiteY1" fmla="*/ 120574 h 120573"/>
              <a:gd name="connsiteX2" fmla="*/ 0 w 156626"/>
              <a:gd name="connsiteY2" fmla="*/ 60287 h 120573"/>
              <a:gd name="connsiteX3" fmla="*/ 78313 w 156626"/>
              <a:gd name="connsiteY3" fmla="*/ 0 h 120573"/>
              <a:gd name="connsiteX4" fmla="*/ 156626 w 156626"/>
              <a:gd name="connsiteY4" fmla="*/ 60287 h 120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26" h="120573">
                <a:moveTo>
                  <a:pt x="156626" y="60287"/>
                </a:moveTo>
                <a:cubicBezTo>
                  <a:pt x="156626" y="93583"/>
                  <a:pt x="121564" y="120574"/>
                  <a:pt x="78313" y="120574"/>
                </a:cubicBezTo>
                <a:cubicBezTo>
                  <a:pt x="35062" y="120574"/>
                  <a:pt x="0" y="93583"/>
                  <a:pt x="0" y="60287"/>
                </a:cubicBezTo>
                <a:cubicBezTo>
                  <a:pt x="0" y="26991"/>
                  <a:pt x="35062" y="0"/>
                  <a:pt x="78313" y="0"/>
                </a:cubicBezTo>
                <a:cubicBezTo>
                  <a:pt x="121564" y="0"/>
                  <a:pt x="156626" y="26991"/>
                  <a:pt x="156626" y="60287"/>
                </a:cubicBezTo>
                <a:close/>
              </a:path>
            </a:pathLst>
          </a:custGeom>
          <a:solidFill>
            <a:srgbClr val="000000"/>
          </a:solidFill>
          <a:ln w="9779" cap="flat">
            <a:noFill/>
            <a:prstDash val="solid"/>
            <a:miter/>
          </a:ln>
        </p:spPr>
        <p:txBody>
          <a:bodyPr rtlCol="0" anchor="ctr"/>
          <a:lstStyle/>
          <a:p>
            <a:endParaRPr lang="en-IN" sz="2133"/>
          </a:p>
        </p:txBody>
      </p:sp>
      <p:sp>
        <p:nvSpPr>
          <p:cNvPr id="25" name="TextBox 24">
            <a:extLst>
              <a:ext uri="{FF2B5EF4-FFF2-40B4-BE49-F238E27FC236}">
                <a16:creationId xmlns:a16="http://schemas.microsoft.com/office/drawing/2014/main" id="{9A272ECC-D162-EC3E-4DC5-82693D16FE50}"/>
              </a:ext>
            </a:extLst>
          </p:cNvPr>
          <p:cNvSpPr txBox="1"/>
          <p:nvPr/>
        </p:nvSpPr>
        <p:spPr>
          <a:xfrm>
            <a:off x="9536586" y="1292584"/>
            <a:ext cx="461665" cy="164212"/>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000000"/>
                </a:solidFill>
                <a:latin typeface="Arial"/>
                <a:cs typeface="Arial"/>
                <a:sym typeface="Arial"/>
                <a:rtl val="0"/>
              </a:rPr>
              <a:t>Sunday</a:t>
            </a:r>
          </a:p>
        </p:txBody>
      </p:sp>
      <p:sp>
        <p:nvSpPr>
          <p:cNvPr id="26" name="Freeform: Shape 25">
            <a:extLst>
              <a:ext uri="{FF2B5EF4-FFF2-40B4-BE49-F238E27FC236}">
                <a16:creationId xmlns:a16="http://schemas.microsoft.com/office/drawing/2014/main" id="{55641F10-2E4D-FCB0-BC3E-BA30A985EFE3}"/>
              </a:ext>
            </a:extLst>
          </p:cNvPr>
          <p:cNvSpPr/>
          <p:nvPr/>
        </p:nvSpPr>
        <p:spPr>
          <a:xfrm>
            <a:off x="1347963" y="1731432"/>
            <a:ext cx="1305220" cy="803825"/>
          </a:xfrm>
          <a:custGeom>
            <a:avLst/>
            <a:gdLst>
              <a:gd name="connsiteX0" fmla="*/ 949548 w 978915"/>
              <a:gd name="connsiteY0" fmla="*/ 0 h 602869"/>
              <a:gd name="connsiteX1" fmla="*/ 978915 w 978915"/>
              <a:gd name="connsiteY1" fmla="*/ 22608 h 602869"/>
              <a:gd name="connsiteX2" fmla="*/ 978915 w 978915"/>
              <a:gd name="connsiteY2" fmla="*/ 580262 h 602869"/>
              <a:gd name="connsiteX3" fmla="*/ 949548 w 978915"/>
              <a:gd name="connsiteY3" fmla="*/ 602870 h 602869"/>
              <a:gd name="connsiteX4" fmla="*/ 29367 w 978915"/>
              <a:gd name="connsiteY4" fmla="*/ 602870 h 602869"/>
              <a:gd name="connsiteX5" fmla="*/ 0 w 978915"/>
              <a:gd name="connsiteY5" fmla="*/ 580262 h 602869"/>
              <a:gd name="connsiteX6" fmla="*/ 0 w 978915"/>
              <a:gd name="connsiteY6" fmla="*/ 22608 h 602869"/>
              <a:gd name="connsiteX7" fmla="*/ 29367 w 978915"/>
              <a:gd name="connsiteY7" fmla="*/ 0 h 6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8915" h="602869">
                <a:moveTo>
                  <a:pt x="949548" y="0"/>
                </a:moveTo>
                <a:cubicBezTo>
                  <a:pt x="965767" y="0"/>
                  <a:pt x="978915" y="10122"/>
                  <a:pt x="978915" y="22608"/>
                </a:cubicBezTo>
                <a:lnTo>
                  <a:pt x="978915" y="580262"/>
                </a:lnTo>
                <a:cubicBezTo>
                  <a:pt x="978915" y="592748"/>
                  <a:pt x="965767" y="602870"/>
                  <a:pt x="949548" y="602870"/>
                </a:cubicBezTo>
                <a:lnTo>
                  <a:pt x="29367" y="602870"/>
                </a:lnTo>
                <a:cubicBezTo>
                  <a:pt x="13148" y="602870"/>
                  <a:pt x="0" y="592748"/>
                  <a:pt x="0" y="580262"/>
                </a:cubicBezTo>
                <a:lnTo>
                  <a:pt x="0" y="22608"/>
                </a:lnTo>
                <a:cubicBezTo>
                  <a:pt x="0" y="10122"/>
                  <a:pt x="13148" y="0"/>
                  <a:pt x="29367" y="0"/>
                </a:cubicBezTo>
                <a:close/>
              </a:path>
            </a:pathLst>
          </a:custGeom>
          <a:solidFill>
            <a:srgbClr val="FFFFFF"/>
          </a:solidFill>
          <a:ln w="9779" cap="flat">
            <a:solidFill>
              <a:srgbClr val="333333"/>
            </a:solidFill>
            <a:prstDash val="solid"/>
            <a:miter/>
          </a:ln>
        </p:spPr>
        <p:txBody>
          <a:bodyPr rtlCol="0" anchor="ctr"/>
          <a:lstStyle/>
          <a:p>
            <a:endParaRPr lang="en-IN" sz="2133"/>
          </a:p>
        </p:txBody>
      </p:sp>
      <p:sp>
        <p:nvSpPr>
          <p:cNvPr id="27" name="TextBox 26">
            <a:extLst>
              <a:ext uri="{FF2B5EF4-FFF2-40B4-BE49-F238E27FC236}">
                <a16:creationId xmlns:a16="http://schemas.microsoft.com/office/drawing/2014/main" id="{06B09D23-CB55-7F6E-2EFE-8CF58229D4FB}"/>
              </a:ext>
            </a:extLst>
          </p:cNvPr>
          <p:cNvSpPr txBox="1"/>
          <p:nvPr/>
        </p:nvSpPr>
        <p:spPr>
          <a:xfrm>
            <a:off x="1496429" y="1805023"/>
            <a:ext cx="841577"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Business Hours</a:t>
            </a:r>
          </a:p>
        </p:txBody>
      </p:sp>
      <p:sp>
        <p:nvSpPr>
          <p:cNvPr id="28" name="TextBox 27">
            <a:extLst>
              <a:ext uri="{FF2B5EF4-FFF2-40B4-BE49-F238E27FC236}">
                <a16:creationId xmlns:a16="http://schemas.microsoft.com/office/drawing/2014/main" id="{5D6ACEF6-29A0-3CEA-FE2F-32C200B50DA1}"/>
              </a:ext>
            </a:extLst>
          </p:cNvPr>
          <p:cNvSpPr txBox="1"/>
          <p:nvPr/>
        </p:nvSpPr>
        <p:spPr>
          <a:xfrm>
            <a:off x="1502954" y="1955741"/>
            <a:ext cx="796693"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Peak: 9-11 AM</a:t>
            </a:r>
          </a:p>
        </p:txBody>
      </p:sp>
      <p:sp>
        <p:nvSpPr>
          <p:cNvPr id="29" name="TextBox 28">
            <a:extLst>
              <a:ext uri="{FF2B5EF4-FFF2-40B4-BE49-F238E27FC236}">
                <a16:creationId xmlns:a16="http://schemas.microsoft.com/office/drawing/2014/main" id="{D86D2168-F286-8724-60AD-0059502FED83}"/>
              </a:ext>
            </a:extLst>
          </p:cNvPr>
          <p:cNvSpPr txBox="1"/>
          <p:nvPr/>
        </p:nvSpPr>
        <p:spPr>
          <a:xfrm>
            <a:off x="1535585" y="2106458"/>
            <a:ext cx="729367"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Peak: 2-5 PM</a:t>
            </a:r>
          </a:p>
        </p:txBody>
      </p:sp>
      <p:sp>
        <p:nvSpPr>
          <p:cNvPr id="30" name="TextBox 29">
            <a:extLst>
              <a:ext uri="{FF2B5EF4-FFF2-40B4-BE49-F238E27FC236}">
                <a16:creationId xmlns:a16="http://schemas.microsoft.com/office/drawing/2014/main" id="{7D40D2F1-9835-4546-33B7-B9C4017F80CC}"/>
              </a:ext>
            </a:extLst>
          </p:cNvPr>
          <p:cNvSpPr txBox="1"/>
          <p:nvPr/>
        </p:nvSpPr>
        <p:spPr>
          <a:xfrm>
            <a:off x="1496429" y="2257175"/>
            <a:ext cx="766235"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24h Collection</a:t>
            </a:r>
          </a:p>
        </p:txBody>
      </p:sp>
      <p:sp>
        <p:nvSpPr>
          <p:cNvPr id="31" name="Freeform: Shape 30">
            <a:extLst>
              <a:ext uri="{FF2B5EF4-FFF2-40B4-BE49-F238E27FC236}">
                <a16:creationId xmlns:a16="http://schemas.microsoft.com/office/drawing/2014/main" id="{E909FE9C-21F4-66CC-A169-1265FC3BF6C6}"/>
              </a:ext>
            </a:extLst>
          </p:cNvPr>
          <p:cNvSpPr/>
          <p:nvPr/>
        </p:nvSpPr>
        <p:spPr>
          <a:xfrm>
            <a:off x="2653183" y="1731432"/>
            <a:ext cx="1305220" cy="803825"/>
          </a:xfrm>
          <a:custGeom>
            <a:avLst/>
            <a:gdLst>
              <a:gd name="connsiteX0" fmla="*/ 949548 w 978915"/>
              <a:gd name="connsiteY0" fmla="*/ 0 h 602869"/>
              <a:gd name="connsiteX1" fmla="*/ 978915 w 978915"/>
              <a:gd name="connsiteY1" fmla="*/ 22608 h 602869"/>
              <a:gd name="connsiteX2" fmla="*/ 978915 w 978915"/>
              <a:gd name="connsiteY2" fmla="*/ 580262 h 602869"/>
              <a:gd name="connsiteX3" fmla="*/ 949548 w 978915"/>
              <a:gd name="connsiteY3" fmla="*/ 602870 h 602869"/>
              <a:gd name="connsiteX4" fmla="*/ 29367 w 978915"/>
              <a:gd name="connsiteY4" fmla="*/ 602870 h 602869"/>
              <a:gd name="connsiteX5" fmla="*/ 0 w 978915"/>
              <a:gd name="connsiteY5" fmla="*/ 580262 h 602869"/>
              <a:gd name="connsiteX6" fmla="*/ 0 w 978915"/>
              <a:gd name="connsiteY6" fmla="*/ 22608 h 602869"/>
              <a:gd name="connsiteX7" fmla="*/ 29367 w 978915"/>
              <a:gd name="connsiteY7" fmla="*/ 0 h 6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8915" h="602869">
                <a:moveTo>
                  <a:pt x="949548" y="0"/>
                </a:moveTo>
                <a:cubicBezTo>
                  <a:pt x="965767" y="0"/>
                  <a:pt x="978915" y="10122"/>
                  <a:pt x="978915" y="22608"/>
                </a:cubicBezTo>
                <a:lnTo>
                  <a:pt x="978915" y="580262"/>
                </a:lnTo>
                <a:cubicBezTo>
                  <a:pt x="978915" y="592748"/>
                  <a:pt x="965767" y="602870"/>
                  <a:pt x="949548" y="602870"/>
                </a:cubicBezTo>
                <a:lnTo>
                  <a:pt x="29367" y="602870"/>
                </a:lnTo>
                <a:cubicBezTo>
                  <a:pt x="13148" y="602870"/>
                  <a:pt x="0" y="592748"/>
                  <a:pt x="0" y="580262"/>
                </a:cubicBezTo>
                <a:lnTo>
                  <a:pt x="0" y="22608"/>
                </a:lnTo>
                <a:cubicBezTo>
                  <a:pt x="0" y="10122"/>
                  <a:pt x="13148" y="0"/>
                  <a:pt x="29367" y="0"/>
                </a:cubicBezTo>
                <a:close/>
              </a:path>
            </a:pathLst>
          </a:custGeom>
          <a:solidFill>
            <a:srgbClr val="FFFFFF"/>
          </a:solidFill>
          <a:ln w="9779" cap="flat">
            <a:solidFill>
              <a:srgbClr val="333333"/>
            </a:solidFill>
            <a:prstDash val="solid"/>
            <a:miter/>
          </a:ln>
        </p:spPr>
        <p:txBody>
          <a:bodyPr rtlCol="0" anchor="ctr"/>
          <a:lstStyle/>
          <a:p>
            <a:endParaRPr lang="en-IN" sz="2133"/>
          </a:p>
        </p:txBody>
      </p:sp>
      <p:sp>
        <p:nvSpPr>
          <p:cNvPr id="32" name="TextBox 31">
            <a:extLst>
              <a:ext uri="{FF2B5EF4-FFF2-40B4-BE49-F238E27FC236}">
                <a16:creationId xmlns:a16="http://schemas.microsoft.com/office/drawing/2014/main" id="{D67E0BE3-A77B-0006-3E62-2B5D2F6415C0}"/>
              </a:ext>
            </a:extLst>
          </p:cNvPr>
          <p:cNvSpPr txBox="1"/>
          <p:nvPr/>
        </p:nvSpPr>
        <p:spPr>
          <a:xfrm>
            <a:off x="2801649" y="1805023"/>
            <a:ext cx="841577"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Business Hours</a:t>
            </a:r>
          </a:p>
        </p:txBody>
      </p:sp>
      <p:sp>
        <p:nvSpPr>
          <p:cNvPr id="33" name="TextBox 32">
            <a:extLst>
              <a:ext uri="{FF2B5EF4-FFF2-40B4-BE49-F238E27FC236}">
                <a16:creationId xmlns:a16="http://schemas.microsoft.com/office/drawing/2014/main" id="{5C151D63-59D0-77E2-1096-BE7EC820C99E}"/>
              </a:ext>
            </a:extLst>
          </p:cNvPr>
          <p:cNvSpPr txBox="1"/>
          <p:nvPr/>
        </p:nvSpPr>
        <p:spPr>
          <a:xfrm>
            <a:off x="2808176" y="1955741"/>
            <a:ext cx="796693"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Peak: 9-11 AM</a:t>
            </a:r>
          </a:p>
        </p:txBody>
      </p:sp>
      <p:sp>
        <p:nvSpPr>
          <p:cNvPr id="34" name="TextBox 33">
            <a:extLst>
              <a:ext uri="{FF2B5EF4-FFF2-40B4-BE49-F238E27FC236}">
                <a16:creationId xmlns:a16="http://schemas.microsoft.com/office/drawing/2014/main" id="{0D0DCA9E-8A33-FA56-52AD-E768DB8D4FCE}"/>
              </a:ext>
            </a:extLst>
          </p:cNvPr>
          <p:cNvSpPr txBox="1"/>
          <p:nvPr/>
        </p:nvSpPr>
        <p:spPr>
          <a:xfrm>
            <a:off x="2840806" y="2106458"/>
            <a:ext cx="729367"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Peak: 2-5 PM</a:t>
            </a:r>
          </a:p>
        </p:txBody>
      </p:sp>
      <p:sp>
        <p:nvSpPr>
          <p:cNvPr id="35" name="TextBox 34">
            <a:extLst>
              <a:ext uri="{FF2B5EF4-FFF2-40B4-BE49-F238E27FC236}">
                <a16:creationId xmlns:a16="http://schemas.microsoft.com/office/drawing/2014/main" id="{79803BA7-1CE8-11A4-AC1A-1B1173DDDF83}"/>
              </a:ext>
            </a:extLst>
          </p:cNvPr>
          <p:cNvSpPr txBox="1"/>
          <p:nvPr/>
        </p:nvSpPr>
        <p:spPr>
          <a:xfrm>
            <a:off x="2801649" y="2257175"/>
            <a:ext cx="766235"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24h Collection</a:t>
            </a:r>
          </a:p>
        </p:txBody>
      </p:sp>
      <p:sp>
        <p:nvSpPr>
          <p:cNvPr id="36" name="Freeform: Shape 35">
            <a:extLst>
              <a:ext uri="{FF2B5EF4-FFF2-40B4-BE49-F238E27FC236}">
                <a16:creationId xmlns:a16="http://schemas.microsoft.com/office/drawing/2014/main" id="{9CF8FC30-E035-5B46-ECF3-595A3A74F4B8}"/>
              </a:ext>
            </a:extLst>
          </p:cNvPr>
          <p:cNvSpPr/>
          <p:nvPr/>
        </p:nvSpPr>
        <p:spPr>
          <a:xfrm>
            <a:off x="3958405" y="1731432"/>
            <a:ext cx="1305220" cy="803825"/>
          </a:xfrm>
          <a:custGeom>
            <a:avLst/>
            <a:gdLst>
              <a:gd name="connsiteX0" fmla="*/ 949548 w 978915"/>
              <a:gd name="connsiteY0" fmla="*/ 0 h 602869"/>
              <a:gd name="connsiteX1" fmla="*/ 978915 w 978915"/>
              <a:gd name="connsiteY1" fmla="*/ 22608 h 602869"/>
              <a:gd name="connsiteX2" fmla="*/ 978915 w 978915"/>
              <a:gd name="connsiteY2" fmla="*/ 580262 h 602869"/>
              <a:gd name="connsiteX3" fmla="*/ 949548 w 978915"/>
              <a:gd name="connsiteY3" fmla="*/ 602870 h 602869"/>
              <a:gd name="connsiteX4" fmla="*/ 29367 w 978915"/>
              <a:gd name="connsiteY4" fmla="*/ 602870 h 602869"/>
              <a:gd name="connsiteX5" fmla="*/ 0 w 978915"/>
              <a:gd name="connsiteY5" fmla="*/ 580262 h 602869"/>
              <a:gd name="connsiteX6" fmla="*/ 0 w 978915"/>
              <a:gd name="connsiteY6" fmla="*/ 22608 h 602869"/>
              <a:gd name="connsiteX7" fmla="*/ 29367 w 978915"/>
              <a:gd name="connsiteY7" fmla="*/ 0 h 6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8915" h="602869">
                <a:moveTo>
                  <a:pt x="949548" y="0"/>
                </a:moveTo>
                <a:cubicBezTo>
                  <a:pt x="965767" y="0"/>
                  <a:pt x="978915" y="10122"/>
                  <a:pt x="978915" y="22608"/>
                </a:cubicBezTo>
                <a:lnTo>
                  <a:pt x="978915" y="580262"/>
                </a:lnTo>
                <a:cubicBezTo>
                  <a:pt x="978915" y="592748"/>
                  <a:pt x="965767" y="602870"/>
                  <a:pt x="949548" y="602870"/>
                </a:cubicBezTo>
                <a:lnTo>
                  <a:pt x="29367" y="602870"/>
                </a:lnTo>
                <a:cubicBezTo>
                  <a:pt x="13148" y="602870"/>
                  <a:pt x="0" y="592748"/>
                  <a:pt x="0" y="580262"/>
                </a:cubicBezTo>
                <a:lnTo>
                  <a:pt x="0" y="22608"/>
                </a:lnTo>
                <a:cubicBezTo>
                  <a:pt x="0" y="10122"/>
                  <a:pt x="13148" y="0"/>
                  <a:pt x="29367" y="0"/>
                </a:cubicBezTo>
                <a:close/>
              </a:path>
            </a:pathLst>
          </a:custGeom>
          <a:solidFill>
            <a:srgbClr val="FFFFFF"/>
          </a:solidFill>
          <a:ln w="9779" cap="flat">
            <a:solidFill>
              <a:srgbClr val="333333"/>
            </a:solidFill>
            <a:prstDash val="solid"/>
            <a:miter/>
          </a:ln>
        </p:spPr>
        <p:txBody>
          <a:bodyPr rtlCol="0" anchor="ctr"/>
          <a:lstStyle/>
          <a:p>
            <a:endParaRPr lang="en-IN" sz="2133"/>
          </a:p>
        </p:txBody>
      </p:sp>
      <p:sp>
        <p:nvSpPr>
          <p:cNvPr id="37" name="TextBox 36">
            <a:extLst>
              <a:ext uri="{FF2B5EF4-FFF2-40B4-BE49-F238E27FC236}">
                <a16:creationId xmlns:a16="http://schemas.microsoft.com/office/drawing/2014/main" id="{52470955-1A13-4288-CFC1-52BC72C818B9}"/>
              </a:ext>
            </a:extLst>
          </p:cNvPr>
          <p:cNvSpPr txBox="1"/>
          <p:nvPr/>
        </p:nvSpPr>
        <p:spPr>
          <a:xfrm>
            <a:off x="4106869" y="1805023"/>
            <a:ext cx="841577"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Business Hours</a:t>
            </a:r>
          </a:p>
        </p:txBody>
      </p:sp>
      <p:sp>
        <p:nvSpPr>
          <p:cNvPr id="38" name="TextBox 37">
            <a:extLst>
              <a:ext uri="{FF2B5EF4-FFF2-40B4-BE49-F238E27FC236}">
                <a16:creationId xmlns:a16="http://schemas.microsoft.com/office/drawing/2014/main" id="{457D9DEF-AB9C-E60D-629E-450184D11ABF}"/>
              </a:ext>
            </a:extLst>
          </p:cNvPr>
          <p:cNvSpPr txBox="1"/>
          <p:nvPr/>
        </p:nvSpPr>
        <p:spPr>
          <a:xfrm>
            <a:off x="4113396" y="1955741"/>
            <a:ext cx="796693"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Peak: 9-11 AM</a:t>
            </a:r>
          </a:p>
        </p:txBody>
      </p:sp>
      <p:sp>
        <p:nvSpPr>
          <p:cNvPr id="39" name="TextBox 38">
            <a:extLst>
              <a:ext uri="{FF2B5EF4-FFF2-40B4-BE49-F238E27FC236}">
                <a16:creationId xmlns:a16="http://schemas.microsoft.com/office/drawing/2014/main" id="{2B0D75E1-1362-A50E-10A6-BC4870DBDF26}"/>
              </a:ext>
            </a:extLst>
          </p:cNvPr>
          <p:cNvSpPr txBox="1"/>
          <p:nvPr/>
        </p:nvSpPr>
        <p:spPr>
          <a:xfrm>
            <a:off x="4146026" y="2106458"/>
            <a:ext cx="729367"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Peak: 2-5 PM</a:t>
            </a:r>
          </a:p>
        </p:txBody>
      </p:sp>
      <p:sp>
        <p:nvSpPr>
          <p:cNvPr id="40" name="TextBox 39">
            <a:extLst>
              <a:ext uri="{FF2B5EF4-FFF2-40B4-BE49-F238E27FC236}">
                <a16:creationId xmlns:a16="http://schemas.microsoft.com/office/drawing/2014/main" id="{D69A9DD0-DEB3-DB06-939E-83CE6686E19E}"/>
              </a:ext>
            </a:extLst>
          </p:cNvPr>
          <p:cNvSpPr txBox="1"/>
          <p:nvPr/>
        </p:nvSpPr>
        <p:spPr>
          <a:xfrm>
            <a:off x="4106869" y="2257175"/>
            <a:ext cx="766235"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24h Collection</a:t>
            </a:r>
          </a:p>
        </p:txBody>
      </p:sp>
      <p:sp>
        <p:nvSpPr>
          <p:cNvPr id="41" name="Freeform: Shape 40">
            <a:extLst>
              <a:ext uri="{FF2B5EF4-FFF2-40B4-BE49-F238E27FC236}">
                <a16:creationId xmlns:a16="http://schemas.microsoft.com/office/drawing/2014/main" id="{53378829-6970-04E0-1053-9A25268F8817}"/>
              </a:ext>
            </a:extLst>
          </p:cNvPr>
          <p:cNvSpPr/>
          <p:nvPr/>
        </p:nvSpPr>
        <p:spPr>
          <a:xfrm>
            <a:off x="5263625" y="1731432"/>
            <a:ext cx="1305220" cy="803825"/>
          </a:xfrm>
          <a:custGeom>
            <a:avLst/>
            <a:gdLst>
              <a:gd name="connsiteX0" fmla="*/ 949548 w 978915"/>
              <a:gd name="connsiteY0" fmla="*/ 0 h 602869"/>
              <a:gd name="connsiteX1" fmla="*/ 978915 w 978915"/>
              <a:gd name="connsiteY1" fmla="*/ 22608 h 602869"/>
              <a:gd name="connsiteX2" fmla="*/ 978915 w 978915"/>
              <a:gd name="connsiteY2" fmla="*/ 580262 h 602869"/>
              <a:gd name="connsiteX3" fmla="*/ 949548 w 978915"/>
              <a:gd name="connsiteY3" fmla="*/ 602870 h 602869"/>
              <a:gd name="connsiteX4" fmla="*/ 29367 w 978915"/>
              <a:gd name="connsiteY4" fmla="*/ 602870 h 602869"/>
              <a:gd name="connsiteX5" fmla="*/ 0 w 978915"/>
              <a:gd name="connsiteY5" fmla="*/ 580262 h 602869"/>
              <a:gd name="connsiteX6" fmla="*/ 0 w 978915"/>
              <a:gd name="connsiteY6" fmla="*/ 22608 h 602869"/>
              <a:gd name="connsiteX7" fmla="*/ 29367 w 978915"/>
              <a:gd name="connsiteY7" fmla="*/ 0 h 6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8915" h="602869">
                <a:moveTo>
                  <a:pt x="949548" y="0"/>
                </a:moveTo>
                <a:cubicBezTo>
                  <a:pt x="965767" y="0"/>
                  <a:pt x="978915" y="10122"/>
                  <a:pt x="978915" y="22608"/>
                </a:cubicBezTo>
                <a:lnTo>
                  <a:pt x="978915" y="580262"/>
                </a:lnTo>
                <a:cubicBezTo>
                  <a:pt x="978915" y="592748"/>
                  <a:pt x="965767" y="602870"/>
                  <a:pt x="949548" y="602870"/>
                </a:cubicBezTo>
                <a:lnTo>
                  <a:pt x="29367" y="602870"/>
                </a:lnTo>
                <a:cubicBezTo>
                  <a:pt x="13148" y="602870"/>
                  <a:pt x="0" y="592748"/>
                  <a:pt x="0" y="580262"/>
                </a:cubicBezTo>
                <a:lnTo>
                  <a:pt x="0" y="22608"/>
                </a:lnTo>
                <a:cubicBezTo>
                  <a:pt x="0" y="10122"/>
                  <a:pt x="13148" y="0"/>
                  <a:pt x="29367" y="0"/>
                </a:cubicBezTo>
                <a:close/>
              </a:path>
            </a:pathLst>
          </a:custGeom>
          <a:solidFill>
            <a:srgbClr val="FFFFFF"/>
          </a:solidFill>
          <a:ln w="9779" cap="flat">
            <a:solidFill>
              <a:srgbClr val="333333"/>
            </a:solidFill>
            <a:prstDash val="solid"/>
            <a:miter/>
          </a:ln>
        </p:spPr>
        <p:txBody>
          <a:bodyPr rtlCol="0" anchor="ctr"/>
          <a:lstStyle/>
          <a:p>
            <a:endParaRPr lang="en-IN" sz="2133"/>
          </a:p>
        </p:txBody>
      </p:sp>
      <p:sp>
        <p:nvSpPr>
          <p:cNvPr id="42" name="TextBox 41">
            <a:extLst>
              <a:ext uri="{FF2B5EF4-FFF2-40B4-BE49-F238E27FC236}">
                <a16:creationId xmlns:a16="http://schemas.microsoft.com/office/drawing/2014/main" id="{F21BAEBD-CF52-3773-E502-9FE74E571317}"/>
              </a:ext>
            </a:extLst>
          </p:cNvPr>
          <p:cNvSpPr txBox="1"/>
          <p:nvPr/>
        </p:nvSpPr>
        <p:spPr>
          <a:xfrm>
            <a:off x="5412090" y="1805023"/>
            <a:ext cx="841577"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Business Hours</a:t>
            </a:r>
          </a:p>
        </p:txBody>
      </p:sp>
      <p:sp>
        <p:nvSpPr>
          <p:cNvPr id="43" name="TextBox 42">
            <a:extLst>
              <a:ext uri="{FF2B5EF4-FFF2-40B4-BE49-F238E27FC236}">
                <a16:creationId xmlns:a16="http://schemas.microsoft.com/office/drawing/2014/main" id="{7DCD24E2-5A4A-60CA-14EF-258414BC16F1}"/>
              </a:ext>
            </a:extLst>
          </p:cNvPr>
          <p:cNvSpPr txBox="1"/>
          <p:nvPr/>
        </p:nvSpPr>
        <p:spPr>
          <a:xfrm>
            <a:off x="5418616" y="1955741"/>
            <a:ext cx="796693"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Peak: 9-11 AM</a:t>
            </a:r>
          </a:p>
        </p:txBody>
      </p:sp>
      <p:sp>
        <p:nvSpPr>
          <p:cNvPr id="44" name="TextBox 43">
            <a:extLst>
              <a:ext uri="{FF2B5EF4-FFF2-40B4-BE49-F238E27FC236}">
                <a16:creationId xmlns:a16="http://schemas.microsoft.com/office/drawing/2014/main" id="{C98C0691-A279-FB2C-5A56-C7482FACB46A}"/>
              </a:ext>
            </a:extLst>
          </p:cNvPr>
          <p:cNvSpPr txBox="1"/>
          <p:nvPr/>
        </p:nvSpPr>
        <p:spPr>
          <a:xfrm>
            <a:off x="5451246" y="2106458"/>
            <a:ext cx="729367"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Peak: 2-5 PM</a:t>
            </a:r>
          </a:p>
        </p:txBody>
      </p:sp>
      <p:sp>
        <p:nvSpPr>
          <p:cNvPr id="45" name="TextBox 44">
            <a:extLst>
              <a:ext uri="{FF2B5EF4-FFF2-40B4-BE49-F238E27FC236}">
                <a16:creationId xmlns:a16="http://schemas.microsoft.com/office/drawing/2014/main" id="{F5D9A283-5E01-AB25-01DF-96B292B36877}"/>
              </a:ext>
            </a:extLst>
          </p:cNvPr>
          <p:cNvSpPr txBox="1"/>
          <p:nvPr/>
        </p:nvSpPr>
        <p:spPr>
          <a:xfrm>
            <a:off x="5412090" y="2257175"/>
            <a:ext cx="766235"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24h Collection</a:t>
            </a:r>
          </a:p>
        </p:txBody>
      </p:sp>
      <p:sp>
        <p:nvSpPr>
          <p:cNvPr id="46" name="Freeform: Shape 45">
            <a:extLst>
              <a:ext uri="{FF2B5EF4-FFF2-40B4-BE49-F238E27FC236}">
                <a16:creationId xmlns:a16="http://schemas.microsoft.com/office/drawing/2014/main" id="{BB7BAC82-35AE-6752-E9C5-F3EDA84B9329}"/>
              </a:ext>
            </a:extLst>
          </p:cNvPr>
          <p:cNvSpPr/>
          <p:nvPr/>
        </p:nvSpPr>
        <p:spPr>
          <a:xfrm>
            <a:off x="6568845" y="1731432"/>
            <a:ext cx="1305220" cy="803825"/>
          </a:xfrm>
          <a:custGeom>
            <a:avLst/>
            <a:gdLst>
              <a:gd name="connsiteX0" fmla="*/ 949548 w 978915"/>
              <a:gd name="connsiteY0" fmla="*/ 0 h 602869"/>
              <a:gd name="connsiteX1" fmla="*/ 978915 w 978915"/>
              <a:gd name="connsiteY1" fmla="*/ 22608 h 602869"/>
              <a:gd name="connsiteX2" fmla="*/ 978915 w 978915"/>
              <a:gd name="connsiteY2" fmla="*/ 580262 h 602869"/>
              <a:gd name="connsiteX3" fmla="*/ 949548 w 978915"/>
              <a:gd name="connsiteY3" fmla="*/ 602870 h 602869"/>
              <a:gd name="connsiteX4" fmla="*/ 29367 w 978915"/>
              <a:gd name="connsiteY4" fmla="*/ 602870 h 602869"/>
              <a:gd name="connsiteX5" fmla="*/ 0 w 978915"/>
              <a:gd name="connsiteY5" fmla="*/ 580262 h 602869"/>
              <a:gd name="connsiteX6" fmla="*/ 0 w 978915"/>
              <a:gd name="connsiteY6" fmla="*/ 22608 h 602869"/>
              <a:gd name="connsiteX7" fmla="*/ 29367 w 978915"/>
              <a:gd name="connsiteY7" fmla="*/ 0 h 6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8915" h="602869">
                <a:moveTo>
                  <a:pt x="949548" y="0"/>
                </a:moveTo>
                <a:cubicBezTo>
                  <a:pt x="965767" y="0"/>
                  <a:pt x="978915" y="10122"/>
                  <a:pt x="978915" y="22608"/>
                </a:cubicBezTo>
                <a:lnTo>
                  <a:pt x="978915" y="580262"/>
                </a:lnTo>
                <a:cubicBezTo>
                  <a:pt x="978915" y="592748"/>
                  <a:pt x="965767" y="602870"/>
                  <a:pt x="949548" y="602870"/>
                </a:cubicBezTo>
                <a:lnTo>
                  <a:pt x="29367" y="602870"/>
                </a:lnTo>
                <a:cubicBezTo>
                  <a:pt x="13148" y="602870"/>
                  <a:pt x="0" y="592748"/>
                  <a:pt x="0" y="580262"/>
                </a:cubicBezTo>
                <a:lnTo>
                  <a:pt x="0" y="22608"/>
                </a:lnTo>
                <a:cubicBezTo>
                  <a:pt x="0" y="10122"/>
                  <a:pt x="13148" y="0"/>
                  <a:pt x="29367" y="0"/>
                </a:cubicBezTo>
                <a:close/>
              </a:path>
            </a:pathLst>
          </a:custGeom>
          <a:solidFill>
            <a:srgbClr val="FFFFFF"/>
          </a:solidFill>
          <a:ln w="9779" cap="flat">
            <a:solidFill>
              <a:srgbClr val="333333"/>
            </a:solidFill>
            <a:prstDash val="solid"/>
            <a:miter/>
          </a:ln>
        </p:spPr>
        <p:txBody>
          <a:bodyPr rtlCol="0" anchor="ctr"/>
          <a:lstStyle/>
          <a:p>
            <a:endParaRPr lang="en-IN" sz="2133"/>
          </a:p>
        </p:txBody>
      </p:sp>
      <p:sp>
        <p:nvSpPr>
          <p:cNvPr id="47" name="TextBox 46">
            <a:extLst>
              <a:ext uri="{FF2B5EF4-FFF2-40B4-BE49-F238E27FC236}">
                <a16:creationId xmlns:a16="http://schemas.microsoft.com/office/drawing/2014/main" id="{CA4370B3-C86D-B95E-A921-19FE887692B1}"/>
              </a:ext>
            </a:extLst>
          </p:cNvPr>
          <p:cNvSpPr txBox="1"/>
          <p:nvPr/>
        </p:nvSpPr>
        <p:spPr>
          <a:xfrm>
            <a:off x="6717310" y="1805023"/>
            <a:ext cx="841577"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Business Hours</a:t>
            </a:r>
          </a:p>
        </p:txBody>
      </p:sp>
      <p:sp>
        <p:nvSpPr>
          <p:cNvPr id="48" name="TextBox 47">
            <a:extLst>
              <a:ext uri="{FF2B5EF4-FFF2-40B4-BE49-F238E27FC236}">
                <a16:creationId xmlns:a16="http://schemas.microsoft.com/office/drawing/2014/main" id="{4FA995A2-A28A-67F1-ACE1-428D1A0CA947}"/>
              </a:ext>
            </a:extLst>
          </p:cNvPr>
          <p:cNvSpPr txBox="1"/>
          <p:nvPr/>
        </p:nvSpPr>
        <p:spPr>
          <a:xfrm>
            <a:off x="6723837" y="1955741"/>
            <a:ext cx="796693"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Peak: 9-11 AM</a:t>
            </a:r>
          </a:p>
        </p:txBody>
      </p:sp>
      <p:sp>
        <p:nvSpPr>
          <p:cNvPr id="49" name="TextBox 48">
            <a:extLst>
              <a:ext uri="{FF2B5EF4-FFF2-40B4-BE49-F238E27FC236}">
                <a16:creationId xmlns:a16="http://schemas.microsoft.com/office/drawing/2014/main" id="{9458BE9B-240C-A9FD-2443-5F9B1D627788}"/>
              </a:ext>
            </a:extLst>
          </p:cNvPr>
          <p:cNvSpPr txBox="1"/>
          <p:nvPr/>
        </p:nvSpPr>
        <p:spPr>
          <a:xfrm>
            <a:off x="6743414" y="2106458"/>
            <a:ext cx="743793"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Evening Peak</a:t>
            </a:r>
          </a:p>
        </p:txBody>
      </p:sp>
      <p:sp>
        <p:nvSpPr>
          <p:cNvPr id="50" name="TextBox 49">
            <a:extLst>
              <a:ext uri="{FF2B5EF4-FFF2-40B4-BE49-F238E27FC236}">
                <a16:creationId xmlns:a16="http://schemas.microsoft.com/office/drawing/2014/main" id="{C3166760-2E66-04A1-7643-E1F0C95B7F46}"/>
              </a:ext>
            </a:extLst>
          </p:cNvPr>
          <p:cNvSpPr txBox="1"/>
          <p:nvPr/>
        </p:nvSpPr>
        <p:spPr>
          <a:xfrm>
            <a:off x="6717310" y="2257175"/>
            <a:ext cx="766235"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24h Collection</a:t>
            </a:r>
          </a:p>
        </p:txBody>
      </p:sp>
      <p:sp>
        <p:nvSpPr>
          <p:cNvPr id="51" name="Freeform: Shape 50">
            <a:extLst>
              <a:ext uri="{FF2B5EF4-FFF2-40B4-BE49-F238E27FC236}">
                <a16:creationId xmlns:a16="http://schemas.microsoft.com/office/drawing/2014/main" id="{D2861DB6-E774-54A4-0E6C-B46959998F57}"/>
              </a:ext>
            </a:extLst>
          </p:cNvPr>
          <p:cNvSpPr/>
          <p:nvPr/>
        </p:nvSpPr>
        <p:spPr>
          <a:xfrm>
            <a:off x="7874066" y="1731432"/>
            <a:ext cx="1305220" cy="803825"/>
          </a:xfrm>
          <a:custGeom>
            <a:avLst/>
            <a:gdLst>
              <a:gd name="connsiteX0" fmla="*/ 949548 w 978915"/>
              <a:gd name="connsiteY0" fmla="*/ 0 h 602869"/>
              <a:gd name="connsiteX1" fmla="*/ 978915 w 978915"/>
              <a:gd name="connsiteY1" fmla="*/ 22608 h 602869"/>
              <a:gd name="connsiteX2" fmla="*/ 978915 w 978915"/>
              <a:gd name="connsiteY2" fmla="*/ 580262 h 602869"/>
              <a:gd name="connsiteX3" fmla="*/ 949548 w 978915"/>
              <a:gd name="connsiteY3" fmla="*/ 602870 h 602869"/>
              <a:gd name="connsiteX4" fmla="*/ 29367 w 978915"/>
              <a:gd name="connsiteY4" fmla="*/ 602870 h 602869"/>
              <a:gd name="connsiteX5" fmla="*/ 0 w 978915"/>
              <a:gd name="connsiteY5" fmla="*/ 580262 h 602869"/>
              <a:gd name="connsiteX6" fmla="*/ 0 w 978915"/>
              <a:gd name="connsiteY6" fmla="*/ 22608 h 602869"/>
              <a:gd name="connsiteX7" fmla="*/ 29367 w 978915"/>
              <a:gd name="connsiteY7" fmla="*/ 0 h 6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8915" h="602869">
                <a:moveTo>
                  <a:pt x="949548" y="0"/>
                </a:moveTo>
                <a:cubicBezTo>
                  <a:pt x="965767" y="0"/>
                  <a:pt x="978915" y="10122"/>
                  <a:pt x="978915" y="22608"/>
                </a:cubicBezTo>
                <a:lnTo>
                  <a:pt x="978915" y="580262"/>
                </a:lnTo>
                <a:cubicBezTo>
                  <a:pt x="978915" y="592748"/>
                  <a:pt x="965767" y="602870"/>
                  <a:pt x="949548" y="602870"/>
                </a:cubicBezTo>
                <a:lnTo>
                  <a:pt x="29367" y="602870"/>
                </a:lnTo>
                <a:cubicBezTo>
                  <a:pt x="13148" y="602870"/>
                  <a:pt x="0" y="592748"/>
                  <a:pt x="0" y="580262"/>
                </a:cubicBezTo>
                <a:lnTo>
                  <a:pt x="0" y="22608"/>
                </a:lnTo>
                <a:cubicBezTo>
                  <a:pt x="0" y="10122"/>
                  <a:pt x="13148" y="0"/>
                  <a:pt x="29367" y="0"/>
                </a:cubicBezTo>
                <a:close/>
              </a:path>
            </a:pathLst>
          </a:custGeom>
          <a:solidFill>
            <a:srgbClr val="FFFFFF"/>
          </a:solidFill>
          <a:ln w="9779" cap="flat">
            <a:solidFill>
              <a:srgbClr val="333333"/>
            </a:solidFill>
            <a:prstDash val="solid"/>
            <a:miter/>
          </a:ln>
        </p:spPr>
        <p:txBody>
          <a:bodyPr rtlCol="0" anchor="ctr"/>
          <a:lstStyle/>
          <a:p>
            <a:endParaRPr lang="en-IN" sz="2133"/>
          </a:p>
        </p:txBody>
      </p:sp>
      <p:sp>
        <p:nvSpPr>
          <p:cNvPr id="52" name="TextBox 51">
            <a:extLst>
              <a:ext uri="{FF2B5EF4-FFF2-40B4-BE49-F238E27FC236}">
                <a16:creationId xmlns:a16="http://schemas.microsoft.com/office/drawing/2014/main" id="{3F7BA944-F156-10DE-5211-F913E8C64F31}"/>
              </a:ext>
            </a:extLst>
          </p:cNvPr>
          <p:cNvSpPr txBox="1"/>
          <p:nvPr/>
        </p:nvSpPr>
        <p:spPr>
          <a:xfrm>
            <a:off x="7983373" y="1805023"/>
            <a:ext cx="865622"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Shopping Hours</a:t>
            </a:r>
          </a:p>
        </p:txBody>
      </p:sp>
      <p:sp>
        <p:nvSpPr>
          <p:cNvPr id="53" name="TextBox 52">
            <a:extLst>
              <a:ext uri="{FF2B5EF4-FFF2-40B4-BE49-F238E27FC236}">
                <a16:creationId xmlns:a16="http://schemas.microsoft.com/office/drawing/2014/main" id="{1CDC9F4D-ECDE-97A2-DDBC-AB9387E4DD14}"/>
              </a:ext>
            </a:extLst>
          </p:cNvPr>
          <p:cNvSpPr txBox="1"/>
          <p:nvPr/>
        </p:nvSpPr>
        <p:spPr>
          <a:xfrm>
            <a:off x="8029057" y="1955741"/>
            <a:ext cx="796693"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Peak: 11-4 PM</a:t>
            </a:r>
          </a:p>
        </p:txBody>
      </p:sp>
      <p:sp>
        <p:nvSpPr>
          <p:cNvPr id="54" name="TextBox 53">
            <a:extLst>
              <a:ext uri="{FF2B5EF4-FFF2-40B4-BE49-F238E27FC236}">
                <a16:creationId xmlns:a16="http://schemas.microsoft.com/office/drawing/2014/main" id="{3C302063-E400-2F1B-4C53-9634782F4CAD}"/>
              </a:ext>
            </a:extLst>
          </p:cNvPr>
          <p:cNvSpPr txBox="1"/>
          <p:nvPr/>
        </p:nvSpPr>
        <p:spPr>
          <a:xfrm>
            <a:off x="7957269" y="2106458"/>
            <a:ext cx="891270"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Evening: 6-9 PM</a:t>
            </a:r>
          </a:p>
        </p:txBody>
      </p:sp>
      <p:sp>
        <p:nvSpPr>
          <p:cNvPr id="55" name="TextBox 54">
            <a:extLst>
              <a:ext uri="{FF2B5EF4-FFF2-40B4-BE49-F238E27FC236}">
                <a16:creationId xmlns:a16="http://schemas.microsoft.com/office/drawing/2014/main" id="{C747B029-84F7-4F50-6253-6730555F3EB2}"/>
              </a:ext>
            </a:extLst>
          </p:cNvPr>
          <p:cNvSpPr txBox="1"/>
          <p:nvPr/>
        </p:nvSpPr>
        <p:spPr>
          <a:xfrm>
            <a:off x="8022530" y="2257175"/>
            <a:ext cx="766235"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24h Collection</a:t>
            </a:r>
          </a:p>
        </p:txBody>
      </p:sp>
      <p:sp>
        <p:nvSpPr>
          <p:cNvPr id="56" name="Freeform: Shape 55">
            <a:extLst>
              <a:ext uri="{FF2B5EF4-FFF2-40B4-BE49-F238E27FC236}">
                <a16:creationId xmlns:a16="http://schemas.microsoft.com/office/drawing/2014/main" id="{A514964E-D5EF-5845-093E-D071A77DBA78}"/>
              </a:ext>
            </a:extLst>
          </p:cNvPr>
          <p:cNvSpPr/>
          <p:nvPr/>
        </p:nvSpPr>
        <p:spPr>
          <a:xfrm>
            <a:off x="9179286" y="1731432"/>
            <a:ext cx="1305220" cy="803825"/>
          </a:xfrm>
          <a:custGeom>
            <a:avLst/>
            <a:gdLst>
              <a:gd name="connsiteX0" fmla="*/ 949548 w 978915"/>
              <a:gd name="connsiteY0" fmla="*/ 0 h 602869"/>
              <a:gd name="connsiteX1" fmla="*/ 978915 w 978915"/>
              <a:gd name="connsiteY1" fmla="*/ 22608 h 602869"/>
              <a:gd name="connsiteX2" fmla="*/ 978915 w 978915"/>
              <a:gd name="connsiteY2" fmla="*/ 580262 h 602869"/>
              <a:gd name="connsiteX3" fmla="*/ 949548 w 978915"/>
              <a:gd name="connsiteY3" fmla="*/ 602870 h 602869"/>
              <a:gd name="connsiteX4" fmla="*/ 29367 w 978915"/>
              <a:gd name="connsiteY4" fmla="*/ 602870 h 602869"/>
              <a:gd name="connsiteX5" fmla="*/ 0 w 978915"/>
              <a:gd name="connsiteY5" fmla="*/ 580262 h 602869"/>
              <a:gd name="connsiteX6" fmla="*/ 0 w 978915"/>
              <a:gd name="connsiteY6" fmla="*/ 22608 h 602869"/>
              <a:gd name="connsiteX7" fmla="*/ 29367 w 978915"/>
              <a:gd name="connsiteY7" fmla="*/ 0 h 6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8915" h="602869">
                <a:moveTo>
                  <a:pt x="949548" y="0"/>
                </a:moveTo>
                <a:cubicBezTo>
                  <a:pt x="965767" y="0"/>
                  <a:pt x="978915" y="10122"/>
                  <a:pt x="978915" y="22608"/>
                </a:cubicBezTo>
                <a:lnTo>
                  <a:pt x="978915" y="580262"/>
                </a:lnTo>
                <a:cubicBezTo>
                  <a:pt x="978915" y="592748"/>
                  <a:pt x="965767" y="602870"/>
                  <a:pt x="949548" y="602870"/>
                </a:cubicBezTo>
                <a:lnTo>
                  <a:pt x="29367" y="602870"/>
                </a:lnTo>
                <a:cubicBezTo>
                  <a:pt x="13148" y="602870"/>
                  <a:pt x="0" y="592748"/>
                  <a:pt x="0" y="580262"/>
                </a:cubicBezTo>
                <a:lnTo>
                  <a:pt x="0" y="22608"/>
                </a:lnTo>
                <a:cubicBezTo>
                  <a:pt x="0" y="10122"/>
                  <a:pt x="13148" y="0"/>
                  <a:pt x="29367" y="0"/>
                </a:cubicBezTo>
                <a:close/>
              </a:path>
            </a:pathLst>
          </a:custGeom>
          <a:solidFill>
            <a:srgbClr val="FFFFFF"/>
          </a:solidFill>
          <a:ln w="9779" cap="flat">
            <a:solidFill>
              <a:srgbClr val="333333"/>
            </a:solidFill>
            <a:prstDash val="solid"/>
            <a:miter/>
          </a:ln>
        </p:spPr>
        <p:txBody>
          <a:bodyPr rtlCol="0" anchor="ctr"/>
          <a:lstStyle/>
          <a:p>
            <a:endParaRPr lang="en-IN" sz="2133"/>
          </a:p>
        </p:txBody>
      </p:sp>
      <p:sp>
        <p:nvSpPr>
          <p:cNvPr id="57" name="TextBox 56">
            <a:extLst>
              <a:ext uri="{FF2B5EF4-FFF2-40B4-BE49-F238E27FC236}">
                <a16:creationId xmlns:a16="http://schemas.microsoft.com/office/drawing/2014/main" id="{5FD56A9F-CB5E-519A-DD43-2E35A6173198}"/>
              </a:ext>
            </a:extLst>
          </p:cNvPr>
          <p:cNvSpPr txBox="1"/>
          <p:nvPr/>
        </p:nvSpPr>
        <p:spPr>
          <a:xfrm>
            <a:off x="9366908" y="1805023"/>
            <a:ext cx="750205"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Leisure Hours</a:t>
            </a:r>
          </a:p>
        </p:txBody>
      </p:sp>
      <p:sp>
        <p:nvSpPr>
          <p:cNvPr id="58" name="TextBox 57">
            <a:extLst>
              <a:ext uri="{FF2B5EF4-FFF2-40B4-BE49-F238E27FC236}">
                <a16:creationId xmlns:a16="http://schemas.microsoft.com/office/drawing/2014/main" id="{D1DC1EEC-FD4F-202C-C46F-85D0B8D89892}"/>
              </a:ext>
            </a:extLst>
          </p:cNvPr>
          <p:cNvSpPr txBox="1"/>
          <p:nvPr/>
        </p:nvSpPr>
        <p:spPr>
          <a:xfrm>
            <a:off x="9327752" y="1955741"/>
            <a:ext cx="796693"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Peak: 10-6 PM</a:t>
            </a:r>
          </a:p>
        </p:txBody>
      </p:sp>
      <p:sp>
        <p:nvSpPr>
          <p:cNvPr id="59" name="TextBox 58">
            <a:extLst>
              <a:ext uri="{FF2B5EF4-FFF2-40B4-BE49-F238E27FC236}">
                <a16:creationId xmlns:a16="http://schemas.microsoft.com/office/drawing/2014/main" id="{23EF73C1-3C4B-2E75-9CBC-676C93EFC122}"/>
              </a:ext>
            </a:extLst>
          </p:cNvPr>
          <p:cNvSpPr txBox="1"/>
          <p:nvPr/>
        </p:nvSpPr>
        <p:spPr>
          <a:xfrm>
            <a:off x="9223332" y="2106458"/>
            <a:ext cx="958596"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Evening: 7-10 PM</a:t>
            </a:r>
          </a:p>
        </p:txBody>
      </p:sp>
      <p:sp>
        <p:nvSpPr>
          <p:cNvPr id="60" name="TextBox 59">
            <a:extLst>
              <a:ext uri="{FF2B5EF4-FFF2-40B4-BE49-F238E27FC236}">
                <a16:creationId xmlns:a16="http://schemas.microsoft.com/office/drawing/2014/main" id="{E0823A69-0256-666D-E3BB-15574032D2DC}"/>
              </a:ext>
            </a:extLst>
          </p:cNvPr>
          <p:cNvSpPr txBox="1"/>
          <p:nvPr/>
        </p:nvSpPr>
        <p:spPr>
          <a:xfrm>
            <a:off x="9327751" y="2257175"/>
            <a:ext cx="766235"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00000"/>
                </a:solidFill>
                <a:latin typeface="Arial"/>
                <a:cs typeface="Arial"/>
                <a:sym typeface="Arial"/>
                <a:rtl val="0"/>
              </a:rPr>
              <a:t>24h Collection</a:t>
            </a:r>
          </a:p>
        </p:txBody>
      </p:sp>
      <p:sp>
        <p:nvSpPr>
          <p:cNvPr id="61" name="Freeform: Shape 60">
            <a:extLst>
              <a:ext uri="{FF2B5EF4-FFF2-40B4-BE49-F238E27FC236}">
                <a16:creationId xmlns:a16="http://schemas.microsoft.com/office/drawing/2014/main" id="{6B8F6785-395A-94DC-F760-FC46FE0556B5}"/>
              </a:ext>
            </a:extLst>
          </p:cNvPr>
          <p:cNvSpPr/>
          <p:nvPr/>
        </p:nvSpPr>
        <p:spPr>
          <a:xfrm>
            <a:off x="763428" y="3111914"/>
            <a:ext cx="4894576" cy="1456935"/>
          </a:xfrm>
          <a:custGeom>
            <a:avLst/>
            <a:gdLst>
              <a:gd name="connsiteX0" fmla="*/ 3621987 w 3670932"/>
              <a:gd name="connsiteY0" fmla="*/ 0 h 1092701"/>
              <a:gd name="connsiteX1" fmla="*/ 3670933 w 3670932"/>
              <a:gd name="connsiteY1" fmla="*/ 37679 h 1092701"/>
              <a:gd name="connsiteX2" fmla="*/ 3670933 w 3670932"/>
              <a:gd name="connsiteY2" fmla="*/ 1055022 h 1092701"/>
              <a:gd name="connsiteX3" fmla="*/ 3621987 w 3670932"/>
              <a:gd name="connsiteY3" fmla="*/ 1092701 h 1092701"/>
              <a:gd name="connsiteX4" fmla="*/ 48946 w 3670932"/>
              <a:gd name="connsiteY4" fmla="*/ 1092701 h 1092701"/>
              <a:gd name="connsiteX5" fmla="*/ 0 w 3670932"/>
              <a:gd name="connsiteY5" fmla="*/ 1055022 h 1092701"/>
              <a:gd name="connsiteX6" fmla="*/ 0 w 3670932"/>
              <a:gd name="connsiteY6" fmla="*/ 37679 h 1092701"/>
              <a:gd name="connsiteX7" fmla="*/ 48946 w 3670932"/>
              <a:gd name="connsiteY7" fmla="*/ 0 h 1092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0932" h="1092701">
                <a:moveTo>
                  <a:pt x="3621987" y="0"/>
                </a:moveTo>
                <a:cubicBezTo>
                  <a:pt x="3649019" y="0"/>
                  <a:pt x="3670933" y="16870"/>
                  <a:pt x="3670933" y="37679"/>
                </a:cubicBezTo>
                <a:lnTo>
                  <a:pt x="3670933" y="1055022"/>
                </a:lnTo>
                <a:cubicBezTo>
                  <a:pt x="3670933" y="1075832"/>
                  <a:pt x="3649019" y="1092701"/>
                  <a:pt x="3621987" y="1092701"/>
                </a:cubicBezTo>
                <a:lnTo>
                  <a:pt x="48946" y="1092701"/>
                </a:lnTo>
                <a:cubicBezTo>
                  <a:pt x="21914" y="1092701"/>
                  <a:pt x="0" y="1075832"/>
                  <a:pt x="0" y="1055022"/>
                </a:cubicBezTo>
                <a:lnTo>
                  <a:pt x="0" y="37679"/>
                </a:lnTo>
                <a:cubicBezTo>
                  <a:pt x="0" y="16870"/>
                  <a:pt x="21914" y="0"/>
                  <a:pt x="48946" y="0"/>
                </a:cubicBezTo>
                <a:close/>
              </a:path>
            </a:pathLst>
          </a:custGeom>
          <a:solidFill>
            <a:srgbClr val="FFFFFF"/>
          </a:solidFill>
          <a:ln w="14669" cap="flat">
            <a:solidFill>
              <a:srgbClr val="333333"/>
            </a:solidFill>
            <a:prstDash val="solid"/>
            <a:miter/>
          </a:ln>
        </p:spPr>
        <p:txBody>
          <a:bodyPr rtlCol="0" anchor="ctr"/>
          <a:lstStyle/>
          <a:p>
            <a:endParaRPr lang="en-IN" sz="2133"/>
          </a:p>
        </p:txBody>
      </p:sp>
      <p:sp>
        <p:nvSpPr>
          <p:cNvPr id="62" name="TextBox 61">
            <a:extLst>
              <a:ext uri="{FF2B5EF4-FFF2-40B4-BE49-F238E27FC236}">
                <a16:creationId xmlns:a16="http://schemas.microsoft.com/office/drawing/2014/main" id="{76BB369B-2426-77AD-A45C-8E348D9BC9C7}"/>
              </a:ext>
            </a:extLst>
          </p:cNvPr>
          <p:cNvSpPr txBox="1"/>
          <p:nvPr/>
        </p:nvSpPr>
        <p:spPr>
          <a:xfrm>
            <a:off x="1666108" y="3111241"/>
            <a:ext cx="2638543" cy="225767"/>
          </a:xfrm>
          <a:prstGeom prst="rect">
            <a:avLst/>
          </a:prstGeom>
          <a:noFill/>
          <a:ln>
            <a:noFill/>
          </a:ln>
        </p:spPr>
        <p:txBody>
          <a:bodyPr wrap="none" lIns="0" tIns="0" rIns="0" bIns="0" rtlCol="0">
            <a:spAutoFit/>
          </a:bodyPr>
          <a:lstStyle/>
          <a:p>
            <a:pPr defTabSz="239994">
              <a:tabLst>
                <a:tab pos="239994" algn="l"/>
              </a:tabLst>
            </a:pPr>
            <a:r>
              <a:rPr lang="en-IN" sz="1467" b="1" dirty="0">
                <a:ln/>
                <a:solidFill>
                  <a:srgbClr val="000000"/>
                </a:solidFill>
                <a:latin typeface="Arial"/>
                <a:cs typeface="Arial"/>
                <a:sym typeface="Arial"/>
                <a:rtl val="0"/>
              </a:rPr>
              <a:t>Hourly Collection Parameters</a:t>
            </a:r>
          </a:p>
        </p:txBody>
      </p:sp>
      <p:sp>
        <p:nvSpPr>
          <p:cNvPr id="63" name="Freeform: Shape 62">
            <a:extLst>
              <a:ext uri="{FF2B5EF4-FFF2-40B4-BE49-F238E27FC236}">
                <a16:creationId xmlns:a16="http://schemas.microsoft.com/office/drawing/2014/main" id="{4271E51F-1EA5-C932-7BF0-1C9A42535F43}"/>
              </a:ext>
            </a:extLst>
          </p:cNvPr>
          <p:cNvSpPr/>
          <p:nvPr/>
        </p:nvSpPr>
        <p:spPr>
          <a:xfrm>
            <a:off x="1024472" y="3513827"/>
            <a:ext cx="4372488" cy="10047"/>
          </a:xfrm>
          <a:custGeom>
            <a:avLst/>
            <a:gdLst>
              <a:gd name="connsiteX0" fmla="*/ 0 w 3279366"/>
              <a:gd name="connsiteY0" fmla="*/ 0 h 7535"/>
              <a:gd name="connsiteX1" fmla="*/ 3279366 w 3279366"/>
              <a:gd name="connsiteY1" fmla="*/ 0 h 7535"/>
            </a:gdLst>
            <a:ahLst/>
            <a:cxnLst>
              <a:cxn ang="0">
                <a:pos x="connsiteX0" y="connsiteY0"/>
              </a:cxn>
              <a:cxn ang="0">
                <a:pos x="connsiteX1" y="connsiteY1"/>
              </a:cxn>
            </a:cxnLst>
            <a:rect l="l" t="t" r="r" b="b"/>
            <a:pathLst>
              <a:path w="3279366" h="7535">
                <a:moveTo>
                  <a:pt x="0" y="0"/>
                </a:moveTo>
                <a:lnTo>
                  <a:pt x="3279366" y="0"/>
                </a:lnTo>
              </a:path>
            </a:pathLst>
          </a:custGeom>
          <a:ln w="9779" cap="flat">
            <a:solidFill>
              <a:srgbClr val="333333"/>
            </a:solidFill>
            <a:prstDash val="solid"/>
            <a:miter/>
          </a:ln>
        </p:spPr>
        <p:txBody>
          <a:bodyPr rtlCol="0" anchor="ctr"/>
          <a:lstStyle/>
          <a:p>
            <a:endParaRPr lang="en-IN" sz="2133"/>
          </a:p>
        </p:txBody>
      </p:sp>
      <p:sp>
        <p:nvSpPr>
          <p:cNvPr id="64" name="TextBox 63">
            <a:extLst>
              <a:ext uri="{FF2B5EF4-FFF2-40B4-BE49-F238E27FC236}">
                <a16:creationId xmlns:a16="http://schemas.microsoft.com/office/drawing/2014/main" id="{B5E2C7C1-2340-EC70-1E9B-555375A9D0EA}"/>
              </a:ext>
            </a:extLst>
          </p:cNvPr>
          <p:cNvSpPr txBox="1"/>
          <p:nvPr/>
        </p:nvSpPr>
        <p:spPr>
          <a:xfrm>
            <a:off x="1033075" y="3543296"/>
            <a:ext cx="1227900" cy="164212"/>
          </a:xfrm>
          <a:prstGeom prst="rect">
            <a:avLst/>
          </a:prstGeom>
          <a:noFill/>
          <a:ln>
            <a:noFill/>
          </a:ln>
        </p:spPr>
        <p:txBody>
          <a:bodyPr wrap="none" lIns="0" tIns="0" rIns="0" bIns="0" rtlCol="0">
            <a:spAutoFit/>
          </a:bodyPr>
          <a:lstStyle/>
          <a:p>
            <a:pPr defTabSz="239994">
              <a:tabLst>
                <a:tab pos="239994" algn="l"/>
              </a:tabLst>
            </a:pPr>
            <a:r>
              <a:rPr lang="en-IN" sz="1067" b="1" dirty="0">
                <a:ln/>
                <a:solidFill>
                  <a:srgbClr val="000000"/>
                </a:solidFill>
                <a:latin typeface="Arial"/>
                <a:cs typeface="Arial"/>
                <a:sym typeface="Arial"/>
                <a:rtl val="0"/>
              </a:rPr>
              <a:t>Collection Interval:</a:t>
            </a:r>
          </a:p>
        </p:txBody>
      </p:sp>
      <p:sp>
        <p:nvSpPr>
          <p:cNvPr id="65" name="TextBox 64">
            <a:extLst>
              <a:ext uri="{FF2B5EF4-FFF2-40B4-BE49-F238E27FC236}">
                <a16:creationId xmlns:a16="http://schemas.microsoft.com/office/drawing/2014/main" id="{407AD043-221B-50B0-7F58-F7E13BFC318D}"/>
              </a:ext>
            </a:extLst>
          </p:cNvPr>
          <p:cNvSpPr txBox="1"/>
          <p:nvPr/>
        </p:nvSpPr>
        <p:spPr>
          <a:xfrm>
            <a:off x="2860383" y="3543296"/>
            <a:ext cx="2399696" cy="164212"/>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000000"/>
                </a:solidFill>
                <a:latin typeface="Arial"/>
                <a:cs typeface="Arial"/>
                <a:sym typeface="Arial"/>
                <a:rtl val="0"/>
              </a:rPr>
              <a:t>Hourly (00:00-23:00, 24 datapoints/day)</a:t>
            </a:r>
          </a:p>
        </p:txBody>
      </p:sp>
      <p:sp>
        <p:nvSpPr>
          <p:cNvPr id="66" name="TextBox 65">
            <a:extLst>
              <a:ext uri="{FF2B5EF4-FFF2-40B4-BE49-F238E27FC236}">
                <a16:creationId xmlns:a16="http://schemas.microsoft.com/office/drawing/2014/main" id="{0832EB64-BDA0-380F-411A-9BF1FEA663C4}"/>
              </a:ext>
            </a:extLst>
          </p:cNvPr>
          <p:cNvSpPr txBox="1"/>
          <p:nvPr/>
        </p:nvSpPr>
        <p:spPr>
          <a:xfrm>
            <a:off x="1033075" y="3794492"/>
            <a:ext cx="847989" cy="164212"/>
          </a:xfrm>
          <a:prstGeom prst="rect">
            <a:avLst/>
          </a:prstGeom>
          <a:noFill/>
          <a:ln>
            <a:noFill/>
          </a:ln>
        </p:spPr>
        <p:txBody>
          <a:bodyPr wrap="none" lIns="0" tIns="0" rIns="0" bIns="0" rtlCol="0">
            <a:spAutoFit/>
          </a:bodyPr>
          <a:lstStyle/>
          <a:p>
            <a:pPr defTabSz="239994">
              <a:tabLst>
                <a:tab pos="239994" algn="l"/>
              </a:tabLst>
            </a:pPr>
            <a:r>
              <a:rPr lang="en-IN" sz="1067" b="1" dirty="0">
                <a:ln/>
                <a:solidFill>
                  <a:srgbClr val="000000"/>
                </a:solidFill>
                <a:latin typeface="Arial"/>
                <a:cs typeface="Arial"/>
                <a:sym typeface="Arial"/>
                <a:rtl val="0"/>
              </a:rPr>
              <a:t>Aggregation:</a:t>
            </a:r>
          </a:p>
        </p:txBody>
      </p:sp>
      <p:sp>
        <p:nvSpPr>
          <p:cNvPr id="67" name="TextBox 66">
            <a:extLst>
              <a:ext uri="{FF2B5EF4-FFF2-40B4-BE49-F238E27FC236}">
                <a16:creationId xmlns:a16="http://schemas.microsoft.com/office/drawing/2014/main" id="{5D8F76A4-E0C0-50D9-0755-C97FCC7E9380}"/>
              </a:ext>
            </a:extLst>
          </p:cNvPr>
          <p:cNvSpPr txBox="1"/>
          <p:nvPr/>
        </p:nvSpPr>
        <p:spPr>
          <a:xfrm>
            <a:off x="2860383" y="3794492"/>
            <a:ext cx="2298706" cy="164212"/>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000000"/>
                </a:solidFill>
                <a:latin typeface="Arial"/>
                <a:cs typeface="Arial"/>
                <a:sym typeface="Arial"/>
                <a:rtl val="0"/>
              </a:rPr>
              <a:t>15-minute samples averaged per hour</a:t>
            </a:r>
          </a:p>
        </p:txBody>
      </p:sp>
      <p:sp>
        <p:nvSpPr>
          <p:cNvPr id="68" name="TextBox 67">
            <a:extLst>
              <a:ext uri="{FF2B5EF4-FFF2-40B4-BE49-F238E27FC236}">
                <a16:creationId xmlns:a16="http://schemas.microsoft.com/office/drawing/2014/main" id="{CB612EB3-0B00-8659-F0A6-7701D9B9BEE6}"/>
              </a:ext>
            </a:extLst>
          </p:cNvPr>
          <p:cNvSpPr txBox="1"/>
          <p:nvPr/>
        </p:nvSpPr>
        <p:spPr>
          <a:xfrm>
            <a:off x="1033076" y="4045688"/>
            <a:ext cx="605935" cy="164212"/>
          </a:xfrm>
          <a:prstGeom prst="rect">
            <a:avLst/>
          </a:prstGeom>
          <a:noFill/>
          <a:ln>
            <a:noFill/>
          </a:ln>
        </p:spPr>
        <p:txBody>
          <a:bodyPr wrap="none" lIns="0" tIns="0" rIns="0" bIns="0" rtlCol="0">
            <a:spAutoFit/>
          </a:bodyPr>
          <a:lstStyle/>
          <a:p>
            <a:pPr defTabSz="239994">
              <a:tabLst>
                <a:tab pos="239994" algn="l"/>
              </a:tabLst>
            </a:pPr>
            <a:r>
              <a:rPr lang="en-IN" sz="1067" b="1" dirty="0">
                <a:ln/>
                <a:solidFill>
                  <a:srgbClr val="000000"/>
                </a:solidFill>
                <a:latin typeface="Arial"/>
                <a:cs typeface="Arial"/>
                <a:sym typeface="Arial"/>
                <a:rtl val="0"/>
              </a:rPr>
              <a:t>Duration:</a:t>
            </a:r>
          </a:p>
        </p:txBody>
      </p:sp>
      <p:sp>
        <p:nvSpPr>
          <p:cNvPr id="69" name="TextBox 68">
            <a:extLst>
              <a:ext uri="{FF2B5EF4-FFF2-40B4-BE49-F238E27FC236}">
                <a16:creationId xmlns:a16="http://schemas.microsoft.com/office/drawing/2014/main" id="{DBD0C062-D521-213C-7949-B90868B86E4B}"/>
              </a:ext>
            </a:extLst>
          </p:cNvPr>
          <p:cNvSpPr txBox="1"/>
          <p:nvPr/>
        </p:nvSpPr>
        <p:spPr>
          <a:xfrm>
            <a:off x="2860383" y="4045688"/>
            <a:ext cx="1979709" cy="164212"/>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000000"/>
                </a:solidFill>
                <a:latin typeface="Arial"/>
                <a:cs typeface="Arial"/>
                <a:sym typeface="Arial"/>
                <a:rtl val="0"/>
              </a:rPr>
              <a:t>Minimum 1 full week for baseline</a:t>
            </a:r>
          </a:p>
        </p:txBody>
      </p:sp>
      <p:sp>
        <p:nvSpPr>
          <p:cNvPr id="70" name="TextBox 69">
            <a:extLst>
              <a:ext uri="{FF2B5EF4-FFF2-40B4-BE49-F238E27FC236}">
                <a16:creationId xmlns:a16="http://schemas.microsoft.com/office/drawing/2014/main" id="{6F6D047F-4528-F903-86DB-9D6995872880}"/>
              </a:ext>
            </a:extLst>
          </p:cNvPr>
          <p:cNvSpPr txBox="1"/>
          <p:nvPr/>
        </p:nvSpPr>
        <p:spPr>
          <a:xfrm>
            <a:off x="1033076" y="4296884"/>
            <a:ext cx="940963" cy="164212"/>
          </a:xfrm>
          <a:prstGeom prst="rect">
            <a:avLst/>
          </a:prstGeom>
          <a:noFill/>
          <a:ln>
            <a:noFill/>
          </a:ln>
        </p:spPr>
        <p:txBody>
          <a:bodyPr wrap="none" lIns="0" tIns="0" rIns="0" bIns="0" rtlCol="0">
            <a:spAutoFit/>
          </a:bodyPr>
          <a:lstStyle/>
          <a:p>
            <a:pPr defTabSz="239994">
              <a:tabLst>
                <a:tab pos="239994" algn="l"/>
              </a:tabLst>
            </a:pPr>
            <a:r>
              <a:rPr lang="en-IN" sz="1067" b="1" dirty="0">
                <a:ln/>
                <a:solidFill>
                  <a:srgbClr val="FF0000"/>
                </a:solidFill>
                <a:latin typeface="Arial"/>
                <a:cs typeface="Arial"/>
                <a:sym typeface="Arial"/>
                <a:rtl val="0"/>
              </a:rPr>
              <a:t>Critical Hours:</a:t>
            </a:r>
          </a:p>
        </p:txBody>
      </p:sp>
      <p:sp>
        <p:nvSpPr>
          <p:cNvPr id="71" name="TextBox 70">
            <a:extLst>
              <a:ext uri="{FF2B5EF4-FFF2-40B4-BE49-F238E27FC236}">
                <a16:creationId xmlns:a16="http://schemas.microsoft.com/office/drawing/2014/main" id="{CAE90DCD-8CB4-5E59-D868-C442B67F4056}"/>
              </a:ext>
            </a:extLst>
          </p:cNvPr>
          <p:cNvSpPr txBox="1"/>
          <p:nvPr/>
        </p:nvSpPr>
        <p:spPr>
          <a:xfrm>
            <a:off x="2860383" y="4296884"/>
            <a:ext cx="2366032" cy="164212"/>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FF0000"/>
                </a:solidFill>
                <a:latin typeface="Arial"/>
                <a:cs typeface="Arial"/>
                <a:sym typeface="Arial"/>
                <a:rtl val="0"/>
              </a:rPr>
              <a:t>Busy Hour per cell identified separately</a:t>
            </a:r>
          </a:p>
        </p:txBody>
      </p:sp>
      <p:sp>
        <p:nvSpPr>
          <p:cNvPr id="72" name="Freeform: Shape 71">
            <a:extLst>
              <a:ext uri="{FF2B5EF4-FFF2-40B4-BE49-F238E27FC236}">
                <a16:creationId xmlns:a16="http://schemas.microsoft.com/office/drawing/2014/main" id="{830E6224-6A30-DCDB-6874-06825C22FD87}"/>
              </a:ext>
            </a:extLst>
          </p:cNvPr>
          <p:cNvSpPr/>
          <p:nvPr/>
        </p:nvSpPr>
        <p:spPr>
          <a:xfrm>
            <a:off x="6310615" y="3111914"/>
            <a:ext cx="4894576" cy="1456935"/>
          </a:xfrm>
          <a:custGeom>
            <a:avLst/>
            <a:gdLst>
              <a:gd name="connsiteX0" fmla="*/ 3621987 w 3670932"/>
              <a:gd name="connsiteY0" fmla="*/ 0 h 1092701"/>
              <a:gd name="connsiteX1" fmla="*/ 3670933 w 3670932"/>
              <a:gd name="connsiteY1" fmla="*/ 37679 h 1092701"/>
              <a:gd name="connsiteX2" fmla="*/ 3670933 w 3670932"/>
              <a:gd name="connsiteY2" fmla="*/ 1055022 h 1092701"/>
              <a:gd name="connsiteX3" fmla="*/ 3621987 w 3670932"/>
              <a:gd name="connsiteY3" fmla="*/ 1092701 h 1092701"/>
              <a:gd name="connsiteX4" fmla="*/ 48946 w 3670932"/>
              <a:gd name="connsiteY4" fmla="*/ 1092701 h 1092701"/>
              <a:gd name="connsiteX5" fmla="*/ 0 w 3670932"/>
              <a:gd name="connsiteY5" fmla="*/ 1055022 h 1092701"/>
              <a:gd name="connsiteX6" fmla="*/ 0 w 3670932"/>
              <a:gd name="connsiteY6" fmla="*/ 37679 h 1092701"/>
              <a:gd name="connsiteX7" fmla="*/ 48946 w 3670932"/>
              <a:gd name="connsiteY7" fmla="*/ 0 h 1092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0932" h="1092701">
                <a:moveTo>
                  <a:pt x="3621987" y="0"/>
                </a:moveTo>
                <a:cubicBezTo>
                  <a:pt x="3649019" y="0"/>
                  <a:pt x="3670933" y="16870"/>
                  <a:pt x="3670933" y="37679"/>
                </a:cubicBezTo>
                <a:lnTo>
                  <a:pt x="3670933" y="1055022"/>
                </a:lnTo>
                <a:cubicBezTo>
                  <a:pt x="3670933" y="1075832"/>
                  <a:pt x="3649019" y="1092701"/>
                  <a:pt x="3621987" y="1092701"/>
                </a:cubicBezTo>
                <a:lnTo>
                  <a:pt x="48946" y="1092701"/>
                </a:lnTo>
                <a:cubicBezTo>
                  <a:pt x="21914" y="1092701"/>
                  <a:pt x="0" y="1075832"/>
                  <a:pt x="0" y="1055022"/>
                </a:cubicBezTo>
                <a:lnTo>
                  <a:pt x="0" y="37679"/>
                </a:lnTo>
                <a:cubicBezTo>
                  <a:pt x="0" y="16870"/>
                  <a:pt x="21914" y="0"/>
                  <a:pt x="48946" y="0"/>
                </a:cubicBezTo>
                <a:close/>
              </a:path>
            </a:pathLst>
          </a:custGeom>
          <a:solidFill>
            <a:srgbClr val="FFFFFF"/>
          </a:solidFill>
          <a:ln w="14669" cap="flat">
            <a:solidFill>
              <a:srgbClr val="333333"/>
            </a:solidFill>
            <a:prstDash val="solid"/>
            <a:miter/>
          </a:ln>
        </p:spPr>
        <p:txBody>
          <a:bodyPr rtlCol="0" anchor="ctr"/>
          <a:lstStyle/>
          <a:p>
            <a:endParaRPr lang="en-IN" sz="2133"/>
          </a:p>
        </p:txBody>
      </p:sp>
      <p:sp>
        <p:nvSpPr>
          <p:cNvPr id="73" name="TextBox 72">
            <a:extLst>
              <a:ext uri="{FF2B5EF4-FFF2-40B4-BE49-F238E27FC236}">
                <a16:creationId xmlns:a16="http://schemas.microsoft.com/office/drawing/2014/main" id="{8609B695-0C7C-3C4F-DC8E-9DEB0010A77A}"/>
              </a:ext>
            </a:extLst>
          </p:cNvPr>
          <p:cNvSpPr txBox="1"/>
          <p:nvPr/>
        </p:nvSpPr>
        <p:spPr>
          <a:xfrm>
            <a:off x="7350342" y="3111241"/>
            <a:ext cx="2294731" cy="225767"/>
          </a:xfrm>
          <a:prstGeom prst="rect">
            <a:avLst/>
          </a:prstGeom>
          <a:noFill/>
          <a:ln>
            <a:noFill/>
          </a:ln>
        </p:spPr>
        <p:txBody>
          <a:bodyPr wrap="none" lIns="0" tIns="0" rIns="0" bIns="0" rtlCol="0">
            <a:spAutoFit/>
          </a:bodyPr>
          <a:lstStyle/>
          <a:p>
            <a:pPr defTabSz="239994">
              <a:tabLst>
                <a:tab pos="239994" algn="l"/>
              </a:tabLst>
            </a:pPr>
            <a:r>
              <a:rPr lang="en-IN" sz="1467" b="1" dirty="0">
                <a:ln/>
                <a:solidFill>
                  <a:srgbClr val="000000"/>
                </a:solidFill>
                <a:latin typeface="Arial"/>
                <a:cs typeface="Arial"/>
                <a:sym typeface="Arial"/>
                <a:rtl val="0"/>
              </a:rPr>
              <a:t>Per-Cell Traffic Collection</a:t>
            </a:r>
          </a:p>
        </p:txBody>
      </p:sp>
      <p:sp>
        <p:nvSpPr>
          <p:cNvPr id="74" name="Freeform: Shape 73">
            <a:extLst>
              <a:ext uri="{FF2B5EF4-FFF2-40B4-BE49-F238E27FC236}">
                <a16:creationId xmlns:a16="http://schemas.microsoft.com/office/drawing/2014/main" id="{479BBB30-509D-C71E-FD66-6036631D613D}"/>
              </a:ext>
            </a:extLst>
          </p:cNvPr>
          <p:cNvSpPr/>
          <p:nvPr/>
        </p:nvSpPr>
        <p:spPr>
          <a:xfrm>
            <a:off x="6571659" y="3513827"/>
            <a:ext cx="4372488" cy="10047"/>
          </a:xfrm>
          <a:custGeom>
            <a:avLst/>
            <a:gdLst>
              <a:gd name="connsiteX0" fmla="*/ 0 w 3279366"/>
              <a:gd name="connsiteY0" fmla="*/ 0 h 7535"/>
              <a:gd name="connsiteX1" fmla="*/ 3279366 w 3279366"/>
              <a:gd name="connsiteY1" fmla="*/ 0 h 7535"/>
            </a:gdLst>
            <a:ahLst/>
            <a:cxnLst>
              <a:cxn ang="0">
                <a:pos x="connsiteX0" y="connsiteY0"/>
              </a:cxn>
              <a:cxn ang="0">
                <a:pos x="connsiteX1" y="connsiteY1"/>
              </a:cxn>
            </a:cxnLst>
            <a:rect l="l" t="t" r="r" b="b"/>
            <a:pathLst>
              <a:path w="3279366" h="7535">
                <a:moveTo>
                  <a:pt x="0" y="0"/>
                </a:moveTo>
                <a:lnTo>
                  <a:pt x="3279366" y="0"/>
                </a:lnTo>
              </a:path>
            </a:pathLst>
          </a:custGeom>
          <a:ln w="9779" cap="flat">
            <a:solidFill>
              <a:srgbClr val="333333"/>
            </a:solidFill>
            <a:prstDash val="solid"/>
            <a:miter/>
          </a:ln>
        </p:spPr>
        <p:txBody>
          <a:bodyPr rtlCol="0" anchor="ctr"/>
          <a:lstStyle/>
          <a:p>
            <a:endParaRPr lang="en-IN" sz="2133"/>
          </a:p>
        </p:txBody>
      </p:sp>
      <p:sp>
        <p:nvSpPr>
          <p:cNvPr id="75" name="TextBox 74">
            <a:extLst>
              <a:ext uri="{FF2B5EF4-FFF2-40B4-BE49-F238E27FC236}">
                <a16:creationId xmlns:a16="http://schemas.microsoft.com/office/drawing/2014/main" id="{E0FE420C-7457-2B72-0DB6-8E83084B3C99}"/>
              </a:ext>
            </a:extLst>
          </p:cNvPr>
          <p:cNvSpPr txBox="1"/>
          <p:nvPr/>
        </p:nvSpPr>
        <p:spPr>
          <a:xfrm>
            <a:off x="6580262" y="3543296"/>
            <a:ext cx="1021113" cy="164212"/>
          </a:xfrm>
          <a:prstGeom prst="rect">
            <a:avLst/>
          </a:prstGeom>
          <a:noFill/>
          <a:ln>
            <a:noFill/>
          </a:ln>
        </p:spPr>
        <p:txBody>
          <a:bodyPr wrap="none" lIns="0" tIns="0" rIns="0" bIns="0" rtlCol="0">
            <a:spAutoFit/>
          </a:bodyPr>
          <a:lstStyle/>
          <a:p>
            <a:pPr defTabSz="239994">
              <a:tabLst>
                <a:tab pos="239994" algn="l"/>
              </a:tabLst>
            </a:pPr>
            <a:r>
              <a:rPr lang="en-IN" sz="1067" b="1" dirty="0">
                <a:ln/>
                <a:solidFill>
                  <a:srgbClr val="000000"/>
                </a:solidFill>
                <a:latin typeface="Arial"/>
                <a:cs typeface="Arial"/>
                <a:sym typeface="Arial"/>
                <a:rtl val="0"/>
              </a:rPr>
              <a:t>Coverage Type:</a:t>
            </a:r>
          </a:p>
        </p:txBody>
      </p:sp>
      <p:sp>
        <p:nvSpPr>
          <p:cNvPr id="76" name="TextBox 75">
            <a:extLst>
              <a:ext uri="{FF2B5EF4-FFF2-40B4-BE49-F238E27FC236}">
                <a16:creationId xmlns:a16="http://schemas.microsoft.com/office/drawing/2014/main" id="{502DA28F-2628-33C4-A306-AAC103DD8D8C}"/>
              </a:ext>
            </a:extLst>
          </p:cNvPr>
          <p:cNvSpPr txBox="1"/>
          <p:nvPr/>
        </p:nvSpPr>
        <p:spPr>
          <a:xfrm>
            <a:off x="7885482" y="3543296"/>
            <a:ext cx="2709075" cy="164212"/>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000000"/>
                </a:solidFill>
                <a:latin typeface="Arial"/>
                <a:cs typeface="Arial"/>
                <a:sym typeface="Arial"/>
                <a:rtl val="0"/>
              </a:rPr>
              <a:t>Urban, Suburban, Rural (separate baselines)</a:t>
            </a:r>
          </a:p>
        </p:txBody>
      </p:sp>
      <p:sp>
        <p:nvSpPr>
          <p:cNvPr id="77" name="TextBox 76">
            <a:extLst>
              <a:ext uri="{FF2B5EF4-FFF2-40B4-BE49-F238E27FC236}">
                <a16:creationId xmlns:a16="http://schemas.microsoft.com/office/drawing/2014/main" id="{012DD2CD-78A1-D9CE-6114-3F57A56E6875}"/>
              </a:ext>
            </a:extLst>
          </p:cNvPr>
          <p:cNvSpPr txBox="1"/>
          <p:nvPr/>
        </p:nvSpPr>
        <p:spPr>
          <a:xfrm>
            <a:off x="6580262" y="3794492"/>
            <a:ext cx="727763" cy="164212"/>
          </a:xfrm>
          <a:prstGeom prst="rect">
            <a:avLst/>
          </a:prstGeom>
          <a:noFill/>
          <a:ln>
            <a:noFill/>
          </a:ln>
        </p:spPr>
        <p:txBody>
          <a:bodyPr wrap="none" lIns="0" tIns="0" rIns="0" bIns="0" rtlCol="0">
            <a:spAutoFit/>
          </a:bodyPr>
          <a:lstStyle/>
          <a:p>
            <a:pPr defTabSz="239994">
              <a:tabLst>
                <a:tab pos="239994" algn="l"/>
              </a:tabLst>
            </a:pPr>
            <a:r>
              <a:rPr lang="en-IN" sz="1067" b="1" dirty="0">
                <a:ln/>
                <a:solidFill>
                  <a:srgbClr val="000000"/>
                </a:solidFill>
                <a:latin typeface="Arial"/>
                <a:cs typeface="Arial"/>
                <a:sym typeface="Arial"/>
                <a:rtl val="0"/>
              </a:rPr>
              <a:t>Cell Types:</a:t>
            </a:r>
          </a:p>
        </p:txBody>
      </p:sp>
      <p:sp>
        <p:nvSpPr>
          <p:cNvPr id="78" name="TextBox 77">
            <a:extLst>
              <a:ext uri="{FF2B5EF4-FFF2-40B4-BE49-F238E27FC236}">
                <a16:creationId xmlns:a16="http://schemas.microsoft.com/office/drawing/2014/main" id="{6F74A592-181A-88E4-5C45-43B1893614EF}"/>
              </a:ext>
            </a:extLst>
          </p:cNvPr>
          <p:cNvSpPr txBox="1"/>
          <p:nvPr/>
        </p:nvSpPr>
        <p:spPr>
          <a:xfrm>
            <a:off x="7885482" y="3794492"/>
            <a:ext cx="1942840" cy="164212"/>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000000"/>
                </a:solidFill>
                <a:latin typeface="Arial"/>
                <a:cs typeface="Arial"/>
                <a:sym typeface="Arial"/>
                <a:rtl val="0"/>
              </a:rPr>
              <a:t>Macro, Micro, Small Cell, Indoor</a:t>
            </a:r>
          </a:p>
        </p:txBody>
      </p:sp>
      <p:sp>
        <p:nvSpPr>
          <p:cNvPr id="79" name="TextBox 78">
            <a:extLst>
              <a:ext uri="{FF2B5EF4-FFF2-40B4-BE49-F238E27FC236}">
                <a16:creationId xmlns:a16="http://schemas.microsoft.com/office/drawing/2014/main" id="{EF5EC45A-1B28-B33E-F94F-67BF5D6D8933}"/>
              </a:ext>
            </a:extLst>
          </p:cNvPr>
          <p:cNvSpPr txBox="1"/>
          <p:nvPr/>
        </p:nvSpPr>
        <p:spPr>
          <a:xfrm>
            <a:off x="6580262" y="4045688"/>
            <a:ext cx="543418" cy="164212"/>
          </a:xfrm>
          <a:prstGeom prst="rect">
            <a:avLst/>
          </a:prstGeom>
          <a:noFill/>
          <a:ln>
            <a:noFill/>
          </a:ln>
        </p:spPr>
        <p:txBody>
          <a:bodyPr wrap="none" lIns="0" tIns="0" rIns="0" bIns="0" rtlCol="0">
            <a:spAutoFit/>
          </a:bodyPr>
          <a:lstStyle/>
          <a:p>
            <a:pPr defTabSz="239994">
              <a:tabLst>
                <a:tab pos="239994" algn="l"/>
              </a:tabLst>
            </a:pPr>
            <a:r>
              <a:rPr lang="en-IN" sz="1067" b="1" dirty="0">
                <a:ln/>
                <a:solidFill>
                  <a:srgbClr val="000000"/>
                </a:solidFill>
                <a:latin typeface="Arial"/>
                <a:cs typeface="Arial"/>
                <a:sym typeface="Arial"/>
                <a:rtl val="0"/>
              </a:rPr>
              <a:t>Sectors:</a:t>
            </a:r>
          </a:p>
        </p:txBody>
      </p:sp>
      <p:sp>
        <p:nvSpPr>
          <p:cNvPr id="80" name="TextBox 79">
            <a:extLst>
              <a:ext uri="{FF2B5EF4-FFF2-40B4-BE49-F238E27FC236}">
                <a16:creationId xmlns:a16="http://schemas.microsoft.com/office/drawing/2014/main" id="{064FE085-102B-4F87-9199-7EA1D4CBBF90}"/>
              </a:ext>
            </a:extLst>
          </p:cNvPr>
          <p:cNvSpPr txBox="1"/>
          <p:nvPr/>
        </p:nvSpPr>
        <p:spPr>
          <a:xfrm>
            <a:off x="7885482" y="4045688"/>
            <a:ext cx="2604880" cy="164212"/>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000000"/>
                </a:solidFill>
                <a:latin typeface="Arial"/>
                <a:cs typeface="Arial"/>
                <a:sym typeface="Arial"/>
                <a:rtl val="0"/>
              </a:rPr>
              <a:t>All sectors in each site collected separately</a:t>
            </a:r>
          </a:p>
        </p:txBody>
      </p:sp>
      <p:sp>
        <p:nvSpPr>
          <p:cNvPr id="81" name="TextBox 80">
            <a:extLst>
              <a:ext uri="{FF2B5EF4-FFF2-40B4-BE49-F238E27FC236}">
                <a16:creationId xmlns:a16="http://schemas.microsoft.com/office/drawing/2014/main" id="{7CDE76CF-E0D1-C3D6-4D24-D4FB110E1D35}"/>
              </a:ext>
            </a:extLst>
          </p:cNvPr>
          <p:cNvSpPr txBox="1"/>
          <p:nvPr/>
        </p:nvSpPr>
        <p:spPr>
          <a:xfrm>
            <a:off x="6580261" y="4296884"/>
            <a:ext cx="862416" cy="164212"/>
          </a:xfrm>
          <a:prstGeom prst="rect">
            <a:avLst/>
          </a:prstGeom>
          <a:noFill/>
          <a:ln>
            <a:noFill/>
          </a:ln>
        </p:spPr>
        <p:txBody>
          <a:bodyPr wrap="none" lIns="0" tIns="0" rIns="0" bIns="0" rtlCol="0">
            <a:spAutoFit/>
          </a:bodyPr>
          <a:lstStyle/>
          <a:p>
            <a:pPr defTabSz="239994">
              <a:tabLst>
                <a:tab pos="239994" algn="l"/>
              </a:tabLst>
            </a:pPr>
            <a:r>
              <a:rPr lang="en-IN" sz="1067" b="1" dirty="0">
                <a:ln/>
                <a:solidFill>
                  <a:srgbClr val="FF0000"/>
                </a:solidFill>
                <a:latin typeface="Arial"/>
                <a:cs typeface="Arial"/>
                <a:sym typeface="Arial"/>
                <a:rtl val="0"/>
              </a:rPr>
              <a:t>Focus Areas:</a:t>
            </a:r>
          </a:p>
        </p:txBody>
      </p:sp>
      <p:sp>
        <p:nvSpPr>
          <p:cNvPr id="82" name="TextBox 81">
            <a:extLst>
              <a:ext uri="{FF2B5EF4-FFF2-40B4-BE49-F238E27FC236}">
                <a16:creationId xmlns:a16="http://schemas.microsoft.com/office/drawing/2014/main" id="{117F2FA3-8059-C317-9923-296F8A4D7059}"/>
              </a:ext>
            </a:extLst>
          </p:cNvPr>
          <p:cNvSpPr txBox="1"/>
          <p:nvPr/>
        </p:nvSpPr>
        <p:spPr>
          <a:xfrm>
            <a:off x="7885481" y="4296884"/>
            <a:ext cx="2455800" cy="164212"/>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FF0000"/>
                </a:solidFill>
                <a:latin typeface="Arial"/>
                <a:cs typeface="Arial"/>
                <a:sym typeface="Arial"/>
                <a:rtl val="0"/>
              </a:rPr>
              <a:t>Cells with high handover rates prioritized</a:t>
            </a:r>
          </a:p>
        </p:txBody>
      </p:sp>
      <p:sp>
        <p:nvSpPr>
          <p:cNvPr id="83" name="Freeform: Shape 82">
            <a:extLst>
              <a:ext uri="{FF2B5EF4-FFF2-40B4-BE49-F238E27FC236}">
                <a16:creationId xmlns:a16="http://schemas.microsoft.com/office/drawing/2014/main" id="{0568E89E-3552-A6A7-1981-BA1EC80372D5}"/>
              </a:ext>
            </a:extLst>
          </p:cNvPr>
          <p:cNvSpPr/>
          <p:nvPr/>
        </p:nvSpPr>
        <p:spPr>
          <a:xfrm>
            <a:off x="763428" y="4769805"/>
            <a:ext cx="4894576" cy="1255977"/>
          </a:xfrm>
          <a:custGeom>
            <a:avLst/>
            <a:gdLst>
              <a:gd name="connsiteX0" fmla="*/ 3621987 w 3670932"/>
              <a:gd name="connsiteY0" fmla="*/ 0 h 941983"/>
              <a:gd name="connsiteX1" fmla="*/ 3670933 w 3670932"/>
              <a:gd name="connsiteY1" fmla="*/ 37679 h 941983"/>
              <a:gd name="connsiteX2" fmla="*/ 3670933 w 3670932"/>
              <a:gd name="connsiteY2" fmla="*/ 904304 h 941983"/>
              <a:gd name="connsiteX3" fmla="*/ 3621987 w 3670932"/>
              <a:gd name="connsiteY3" fmla="*/ 941984 h 941983"/>
              <a:gd name="connsiteX4" fmla="*/ 48946 w 3670932"/>
              <a:gd name="connsiteY4" fmla="*/ 941984 h 941983"/>
              <a:gd name="connsiteX5" fmla="*/ 0 w 3670932"/>
              <a:gd name="connsiteY5" fmla="*/ 904304 h 941983"/>
              <a:gd name="connsiteX6" fmla="*/ 0 w 3670932"/>
              <a:gd name="connsiteY6" fmla="*/ 37679 h 941983"/>
              <a:gd name="connsiteX7" fmla="*/ 48946 w 3670932"/>
              <a:gd name="connsiteY7" fmla="*/ 0 h 94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0932" h="941983">
                <a:moveTo>
                  <a:pt x="3621987" y="0"/>
                </a:moveTo>
                <a:cubicBezTo>
                  <a:pt x="3649019" y="0"/>
                  <a:pt x="3670933" y="16870"/>
                  <a:pt x="3670933" y="37679"/>
                </a:cubicBezTo>
                <a:lnTo>
                  <a:pt x="3670933" y="904304"/>
                </a:lnTo>
                <a:cubicBezTo>
                  <a:pt x="3670933" y="925114"/>
                  <a:pt x="3649019" y="941984"/>
                  <a:pt x="3621987" y="941984"/>
                </a:cubicBezTo>
                <a:lnTo>
                  <a:pt x="48946" y="941984"/>
                </a:lnTo>
                <a:cubicBezTo>
                  <a:pt x="21914" y="941984"/>
                  <a:pt x="0" y="925114"/>
                  <a:pt x="0" y="904304"/>
                </a:cubicBezTo>
                <a:lnTo>
                  <a:pt x="0" y="37679"/>
                </a:lnTo>
                <a:cubicBezTo>
                  <a:pt x="0" y="16870"/>
                  <a:pt x="21914" y="0"/>
                  <a:pt x="48946" y="0"/>
                </a:cubicBezTo>
                <a:close/>
              </a:path>
            </a:pathLst>
          </a:custGeom>
          <a:solidFill>
            <a:srgbClr val="FFFFFF"/>
          </a:solidFill>
          <a:ln w="14669" cap="flat">
            <a:solidFill>
              <a:srgbClr val="333333"/>
            </a:solidFill>
            <a:prstDash val="solid"/>
            <a:miter/>
          </a:ln>
        </p:spPr>
        <p:txBody>
          <a:bodyPr rtlCol="0" anchor="ctr"/>
          <a:lstStyle/>
          <a:p>
            <a:endParaRPr lang="en-IN" sz="2133"/>
          </a:p>
        </p:txBody>
      </p:sp>
      <p:sp>
        <p:nvSpPr>
          <p:cNvPr id="84" name="TextBox 83">
            <a:extLst>
              <a:ext uri="{FF2B5EF4-FFF2-40B4-BE49-F238E27FC236}">
                <a16:creationId xmlns:a16="http://schemas.microsoft.com/office/drawing/2014/main" id="{E2DB2624-EA84-DDA3-DFF8-46FA81230E01}"/>
              </a:ext>
            </a:extLst>
          </p:cNvPr>
          <p:cNvSpPr txBox="1"/>
          <p:nvPr/>
        </p:nvSpPr>
        <p:spPr>
          <a:xfrm>
            <a:off x="1933676" y="4769133"/>
            <a:ext cx="2177712" cy="225767"/>
          </a:xfrm>
          <a:prstGeom prst="rect">
            <a:avLst/>
          </a:prstGeom>
          <a:noFill/>
          <a:ln>
            <a:noFill/>
          </a:ln>
        </p:spPr>
        <p:txBody>
          <a:bodyPr wrap="none" lIns="0" tIns="0" rIns="0" bIns="0" rtlCol="0">
            <a:spAutoFit/>
          </a:bodyPr>
          <a:lstStyle/>
          <a:p>
            <a:pPr defTabSz="239994">
              <a:tabLst>
                <a:tab pos="239994" algn="l"/>
              </a:tabLst>
            </a:pPr>
            <a:r>
              <a:rPr lang="en-IN" sz="1467" b="1" dirty="0">
                <a:ln/>
                <a:solidFill>
                  <a:srgbClr val="000000"/>
                </a:solidFill>
                <a:latin typeface="Arial"/>
                <a:cs typeface="Arial"/>
                <a:sym typeface="Arial"/>
                <a:rtl val="0"/>
              </a:rPr>
              <a:t>Traffic Metrics Collected</a:t>
            </a:r>
          </a:p>
        </p:txBody>
      </p:sp>
      <p:sp>
        <p:nvSpPr>
          <p:cNvPr id="85" name="Freeform: Shape 84">
            <a:extLst>
              <a:ext uri="{FF2B5EF4-FFF2-40B4-BE49-F238E27FC236}">
                <a16:creationId xmlns:a16="http://schemas.microsoft.com/office/drawing/2014/main" id="{7D6587E9-99E8-60BC-EE3D-927AB04F04A6}"/>
              </a:ext>
            </a:extLst>
          </p:cNvPr>
          <p:cNvSpPr/>
          <p:nvPr/>
        </p:nvSpPr>
        <p:spPr>
          <a:xfrm>
            <a:off x="1024472" y="5171718"/>
            <a:ext cx="4372488" cy="10047"/>
          </a:xfrm>
          <a:custGeom>
            <a:avLst/>
            <a:gdLst>
              <a:gd name="connsiteX0" fmla="*/ 0 w 3279366"/>
              <a:gd name="connsiteY0" fmla="*/ 0 h 7535"/>
              <a:gd name="connsiteX1" fmla="*/ 3279366 w 3279366"/>
              <a:gd name="connsiteY1" fmla="*/ 0 h 7535"/>
            </a:gdLst>
            <a:ahLst/>
            <a:cxnLst>
              <a:cxn ang="0">
                <a:pos x="connsiteX0" y="connsiteY0"/>
              </a:cxn>
              <a:cxn ang="0">
                <a:pos x="connsiteX1" y="connsiteY1"/>
              </a:cxn>
            </a:cxnLst>
            <a:rect l="l" t="t" r="r" b="b"/>
            <a:pathLst>
              <a:path w="3279366" h="7535">
                <a:moveTo>
                  <a:pt x="0" y="0"/>
                </a:moveTo>
                <a:lnTo>
                  <a:pt x="3279366" y="0"/>
                </a:lnTo>
              </a:path>
            </a:pathLst>
          </a:custGeom>
          <a:ln w="9779" cap="flat">
            <a:solidFill>
              <a:srgbClr val="333333"/>
            </a:solidFill>
            <a:prstDash val="solid"/>
            <a:miter/>
          </a:ln>
        </p:spPr>
        <p:txBody>
          <a:bodyPr rtlCol="0" anchor="ctr"/>
          <a:lstStyle/>
          <a:p>
            <a:endParaRPr lang="en-IN" sz="2133"/>
          </a:p>
        </p:txBody>
      </p:sp>
      <p:sp>
        <p:nvSpPr>
          <p:cNvPr id="86" name="TextBox 85">
            <a:extLst>
              <a:ext uri="{FF2B5EF4-FFF2-40B4-BE49-F238E27FC236}">
                <a16:creationId xmlns:a16="http://schemas.microsoft.com/office/drawing/2014/main" id="{C503A6B9-DFF4-18B5-3D26-5A11BC208ECE}"/>
              </a:ext>
            </a:extLst>
          </p:cNvPr>
          <p:cNvSpPr txBox="1"/>
          <p:nvPr/>
        </p:nvSpPr>
        <p:spPr>
          <a:xfrm>
            <a:off x="902553" y="5201188"/>
            <a:ext cx="2468625" cy="164212"/>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000000"/>
                </a:solidFill>
                <a:latin typeface="Arial"/>
                <a:cs typeface="Arial"/>
                <a:sym typeface="Arial"/>
                <a:rtl val="0"/>
              </a:rPr>
              <a:t>• RRC Connected Users (average, peak)</a:t>
            </a:r>
          </a:p>
        </p:txBody>
      </p:sp>
      <p:sp>
        <p:nvSpPr>
          <p:cNvPr id="87" name="TextBox 86">
            <a:extLst>
              <a:ext uri="{FF2B5EF4-FFF2-40B4-BE49-F238E27FC236}">
                <a16:creationId xmlns:a16="http://schemas.microsoft.com/office/drawing/2014/main" id="{1DC7095E-F99E-5E1C-4F53-681685C7DBE8}"/>
              </a:ext>
            </a:extLst>
          </p:cNvPr>
          <p:cNvSpPr txBox="1"/>
          <p:nvPr/>
        </p:nvSpPr>
        <p:spPr>
          <a:xfrm>
            <a:off x="902553" y="5402144"/>
            <a:ext cx="1812997" cy="164212"/>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000000"/>
                </a:solidFill>
                <a:latin typeface="Arial"/>
                <a:cs typeface="Arial"/>
                <a:sym typeface="Arial"/>
                <a:rtl val="0"/>
              </a:rPr>
              <a:t>• Throughput (DL/UL in Mbps)</a:t>
            </a:r>
          </a:p>
        </p:txBody>
      </p:sp>
      <p:sp>
        <p:nvSpPr>
          <p:cNvPr id="88" name="TextBox 87">
            <a:extLst>
              <a:ext uri="{FF2B5EF4-FFF2-40B4-BE49-F238E27FC236}">
                <a16:creationId xmlns:a16="http://schemas.microsoft.com/office/drawing/2014/main" id="{0E9B1708-EBC2-A72F-4B06-B3BFFAB1A434}"/>
              </a:ext>
            </a:extLst>
          </p:cNvPr>
          <p:cNvSpPr txBox="1"/>
          <p:nvPr/>
        </p:nvSpPr>
        <p:spPr>
          <a:xfrm>
            <a:off x="902553" y="5603102"/>
            <a:ext cx="1715213" cy="164212"/>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000000"/>
                </a:solidFill>
                <a:latin typeface="Arial"/>
                <a:cs typeface="Arial"/>
                <a:sym typeface="Arial"/>
                <a:rtl val="0"/>
              </a:rPr>
              <a:t>• PRB Utilization (%, DL/UL)</a:t>
            </a:r>
          </a:p>
        </p:txBody>
      </p:sp>
      <p:sp>
        <p:nvSpPr>
          <p:cNvPr id="89" name="TextBox 88">
            <a:extLst>
              <a:ext uri="{FF2B5EF4-FFF2-40B4-BE49-F238E27FC236}">
                <a16:creationId xmlns:a16="http://schemas.microsoft.com/office/drawing/2014/main" id="{C81B6C2F-2AB1-607E-15EF-6907BC09B095}"/>
              </a:ext>
            </a:extLst>
          </p:cNvPr>
          <p:cNvSpPr txBox="1"/>
          <p:nvPr/>
        </p:nvSpPr>
        <p:spPr>
          <a:xfrm>
            <a:off x="902553" y="5804058"/>
            <a:ext cx="2947923" cy="164212"/>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000000"/>
                </a:solidFill>
                <a:latin typeface="Arial"/>
                <a:cs typeface="Arial"/>
                <a:sym typeface="Arial"/>
                <a:rtl val="0"/>
              </a:rPr>
              <a:t>• SINR Distribution (% of samples in each range)</a:t>
            </a:r>
          </a:p>
        </p:txBody>
      </p:sp>
      <p:sp>
        <p:nvSpPr>
          <p:cNvPr id="90" name="Freeform: Shape 89">
            <a:extLst>
              <a:ext uri="{FF2B5EF4-FFF2-40B4-BE49-F238E27FC236}">
                <a16:creationId xmlns:a16="http://schemas.microsoft.com/office/drawing/2014/main" id="{081FD212-B1ED-4867-FC35-37435C697746}"/>
              </a:ext>
            </a:extLst>
          </p:cNvPr>
          <p:cNvSpPr/>
          <p:nvPr/>
        </p:nvSpPr>
        <p:spPr>
          <a:xfrm>
            <a:off x="6310615" y="4769805"/>
            <a:ext cx="4894576" cy="1255977"/>
          </a:xfrm>
          <a:custGeom>
            <a:avLst/>
            <a:gdLst>
              <a:gd name="connsiteX0" fmla="*/ 3621987 w 3670932"/>
              <a:gd name="connsiteY0" fmla="*/ 0 h 941983"/>
              <a:gd name="connsiteX1" fmla="*/ 3670933 w 3670932"/>
              <a:gd name="connsiteY1" fmla="*/ 37679 h 941983"/>
              <a:gd name="connsiteX2" fmla="*/ 3670933 w 3670932"/>
              <a:gd name="connsiteY2" fmla="*/ 904304 h 941983"/>
              <a:gd name="connsiteX3" fmla="*/ 3621987 w 3670932"/>
              <a:gd name="connsiteY3" fmla="*/ 941984 h 941983"/>
              <a:gd name="connsiteX4" fmla="*/ 48946 w 3670932"/>
              <a:gd name="connsiteY4" fmla="*/ 941984 h 941983"/>
              <a:gd name="connsiteX5" fmla="*/ 0 w 3670932"/>
              <a:gd name="connsiteY5" fmla="*/ 904304 h 941983"/>
              <a:gd name="connsiteX6" fmla="*/ 0 w 3670932"/>
              <a:gd name="connsiteY6" fmla="*/ 37679 h 941983"/>
              <a:gd name="connsiteX7" fmla="*/ 48946 w 3670932"/>
              <a:gd name="connsiteY7" fmla="*/ 0 h 94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0932" h="941983">
                <a:moveTo>
                  <a:pt x="3621987" y="0"/>
                </a:moveTo>
                <a:cubicBezTo>
                  <a:pt x="3649019" y="0"/>
                  <a:pt x="3670933" y="16870"/>
                  <a:pt x="3670933" y="37679"/>
                </a:cubicBezTo>
                <a:lnTo>
                  <a:pt x="3670933" y="904304"/>
                </a:lnTo>
                <a:cubicBezTo>
                  <a:pt x="3670933" y="925114"/>
                  <a:pt x="3649019" y="941984"/>
                  <a:pt x="3621987" y="941984"/>
                </a:cubicBezTo>
                <a:lnTo>
                  <a:pt x="48946" y="941984"/>
                </a:lnTo>
                <a:cubicBezTo>
                  <a:pt x="21914" y="941984"/>
                  <a:pt x="0" y="925114"/>
                  <a:pt x="0" y="904304"/>
                </a:cubicBezTo>
                <a:lnTo>
                  <a:pt x="0" y="37679"/>
                </a:lnTo>
                <a:cubicBezTo>
                  <a:pt x="0" y="16870"/>
                  <a:pt x="21914" y="0"/>
                  <a:pt x="48946" y="0"/>
                </a:cubicBezTo>
                <a:close/>
              </a:path>
            </a:pathLst>
          </a:custGeom>
          <a:solidFill>
            <a:srgbClr val="FFFFFF"/>
          </a:solidFill>
          <a:ln w="14669" cap="flat">
            <a:solidFill>
              <a:srgbClr val="333333"/>
            </a:solidFill>
            <a:prstDash val="solid"/>
            <a:miter/>
          </a:ln>
        </p:spPr>
        <p:txBody>
          <a:bodyPr rtlCol="0" anchor="ctr"/>
          <a:lstStyle/>
          <a:p>
            <a:endParaRPr lang="en-IN" sz="2133"/>
          </a:p>
        </p:txBody>
      </p:sp>
      <p:sp>
        <p:nvSpPr>
          <p:cNvPr id="91" name="TextBox 90">
            <a:extLst>
              <a:ext uri="{FF2B5EF4-FFF2-40B4-BE49-F238E27FC236}">
                <a16:creationId xmlns:a16="http://schemas.microsoft.com/office/drawing/2014/main" id="{454A75B3-2894-0CCF-17B5-68710C7FEB94}"/>
              </a:ext>
            </a:extLst>
          </p:cNvPr>
          <p:cNvSpPr txBox="1"/>
          <p:nvPr/>
        </p:nvSpPr>
        <p:spPr>
          <a:xfrm>
            <a:off x="7506968" y="4769133"/>
            <a:ext cx="2024850" cy="225767"/>
          </a:xfrm>
          <a:prstGeom prst="rect">
            <a:avLst/>
          </a:prstGeom>
          <a:noFill/>
          <a:ln>
            <a:noFill/>
          </a:ln>
        </p:spPr>
        <p:txBody>
          <a:bodyPr wrap="none" lIns="0" tIns="0" rIns="0" bIns="0" rtlCol="0">
            <a:spAutoFit/>
          </a:bodyPr>
          <a:lstStyle/>
          <a:p>
            <a:pPr defTabSz="239994">
              <a:tabLst>
                <a:tab pos="239994" algn="l"/>
              </a:tabLst>
            </a:pPr>
            <a:r>
              <a:rPr lang="en-IN" sz="1467" b="1" dirty="0">
                <a:ln/>
                <a:solidFill>
                  <a:srgbClr val="000000"/>
                </a:solidFill>
                <a:latin typeface="Arial"/>
                <a:cs typeface="Arial"/>
                <a:sym typeface="Arial"/>
                <a:rtl val="0"/>
              </a:rPr>
              <a:t>Traffic Profile Analysis</a:t>
            </a:r>
          </a:p>
        </p:txBody>
      </p:sp>
      <p:sp>
        <p:nvSpPr>
          <p:cNvPr id="92" name="Freeform: Shape 91">
            <a:extLst>
              <a:ext uri="{FF2B5EF4-FFF2-40B4-BE49-F238E27FC236}">
                <a16:creationId xmlns:a16="http://schemas.microsoft.com/office/drawing/2014/main" id="{CD6770A0-2479-9654-2C82-B1F033F86F53}"/>
              </a:ext>
            </a:extLst>
          </p:cNvPr>
          <p:cNvSpPr/>
          <p:nvPr/>
        </p:nvSpPr>
        <p:spPr>
          <a:xfrm>
            <a:off x="6571659" y="5171718"/>
            <a:ext cx="4372488" cy="10047"/>
          </a:xfrm>
          <a:custGeom>
            <a:avLst/>
            <a:gdLst>
              <a:gd name="connsiteX0" fmla="*/ 0 w 3279366"/>
              <a:gd name="connsiteY0" fmla="*/ 0 h 7535"/>
              <a:gd name="connsiteX1" fmla="*/ 3279366 w 3279366"/>
              <a:gd name="connsiteY1" fmla="*/ 0 h 7535"/>
            </a:gdLst>
            <a:ahLst/>
            <a:cxnLst>
              <a:cxn ang="0">
                <a:pos x="connsiteX0" y="connsiteY0"/>
              </a:cxn>
              <a:cxn ang="0">
                <a:pos x="connsiteX1" y="connsiteY1"/>
              </a:cxn>
            </a:cxnLst>
            <a:rect l="l" t="t" r="r" b="b"/>
            <a:pathLst>
              <a:path w="3279366" h="7535">
                <a:moveTo>
                  <a:pt x="0" y="0"/>
                </a:moveTo>
                <a:lnTo>
                  <a:pt x="3279366" y="0"/>
                </a:lnTo>
              </a:path>
            </a:pathLst>
          </a:custGeom>
          <a:ln w="9779" cap="flat">
            <a:solidFill>
              <a:srgbClr val="333333"/>
            </a:solidFill>
            <a:prstDash val="solid"/>
            <a:miter/>
          </a:ln>
        </p:spPr>
        <p:txBody>
          <a:bodyPr rtlCol="0" anchor="ctr"/>
          <a:lstStyle/>
          <a:p>
            <a:endParaRPr lang="en-IN" sz="2133"/>
          </a:p>
        </p:txBody>
      </p:sp>
      <p:sp>
        <p:nvSpPr>
          <p:cNvPr id="93" name="TextBox 92">
            <a:extLst>
              <a:ext uri="{FF2B5EF4-FFF2-40B4-BE49-F238E27FC236}">
                <a16:creationId xmlns:a16="http://schemas.microsoft.com/office/drawing/2014/main" id="{65700146-97E7-5DC0-A247-66969D62E11F}"/>
              </a:ext>
            </a:extLst>
          </p:cNvPr>
          <p:cNvSpPr txBox="1"/>
          <p:nvPr/>
        </p:nvSpPr>
        <p:spPr>
          <a:xfrm>
            <a:off x="6449739" y="5201188"/>
            <a:ext cx="2274662" cy="164212"/>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000000"/>
                </a:solidFill>
                <a:latin typeface="Arial"/>
                <a:cs typeface="Arial"/>
                <a:sym typeface="Arial"/>
                <a:rtl val="0"/>
              </a:rPr>
              <a:t>• Hour-by-hour traffic variation pattern</a:t>
            </a:r>
          </a:p>
        </p:txBody>
      </p:sp>
      <p:sp>
        <p:nvSpPr>
          <p:cNvPr id="94" name="TextBox 93">
            <a:extLst>
              <a:ext uri="{FF2B5EF4-FFF2-40B4-BE49-F238E27FC236}">
                <a16:creationId xmlns:a16="http://schemas.microsoft.com/office/drawing/2014/main" id="{4B870709-0905-C8BB-D3E4-53575B428FE1}"/>
              </a:ext>
            </a:extLst>
          </p:cNvPr>
          <p:cNvSpPr txBox="1"/>
          <p:nvPr/>
        </p:nvSpPr>
        <p:spPr>
          <a:xfrm>
            <a:off x="6449739" y="5402144"/>
            <a:ext cx="1867499" cy="164212"/>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000000"/>
                </a:solidFill>
                <a:latin typeface="Arial"/>
                <a:cs typeface="Arial"/>
                <a:sym typeface="Arial"/>
                <a:rtl val="0"/>
              </a:rPr>
              <a:t>• Day-of-week variation pattern</a:t>
            </a:r>
          </a:p>
        </p:txBody>
      </p:sp>
      <p:sp>
        <p:nvSpPr>
          <p:cNvPr id="95" name="TextBox 94">
            <a:extLst>
              <a:ext uri="{FF2B5EF4-FFF2-40B4-BE49-F238E27FC236}">
                <a16:creationId xmlns:a16="http://schemas.microsoft.com/office/drawing/2014/main" id="{C11DA916-A4FD-C340-948A-35CBF2FAA2C4}"/>
              </a:ext>
            </a:extLst>
          </p:cNvPr>
          <p:cNvSpPr txBox="1"/>
          <p:nvPr/>
        </p:nvSpPr>
        <p:spPr>
          <a:xfrm>
            <a:off x="6449739" y="5603102"/>
            <a:ext cx="2374048" cy="164212"/>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000000"/>
                </a:solidFill>
                <a:latin typeface="Arial"/>
                <a:cs typeface="Arial"/>
                <a:sym typeface="Arial"/>
                <a:rtl val="0"/>
              </a:rPr>
              <a:t>• Busy Hour determination per cell/area</a:t>
            </a:r>
          </a:p>
        </p:txBody>
      </p:sp>
      <p:sp>
        <p:nvSpPr>
          <p:cNvPr id="96" name="TextBox 95">
            <a:extLst>
              <a:ext uri="{FF2B5EF4-FFF2-40B4-BE49-F238E27FC236}">
                <a16:creationId xmlns:a16="http://schemas.microsoft.com/office/drawing/2014/main" id="{2B63EE99-43D5-1CC7-3A13-0661064EC8CC}"/>
              </a:ext>
            </a:extLst>
          </p:cNvPr>
          <p:cNvSpPr txBox="1"/>
          <p:nvPr/>
        </p:nvSpPr>
        <p:spPr>
          <a:xfrm>
            <a:off x="6449739" y="5804058"/>
            <a:ext cx="2739533" cy="164212"/>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000000"/>
                </a:solidFill>
                <a:latin typeface="Arial"/>
                <a:cs typeface="Arial"/>
                <a:sym typeface="Arial"/>
                <a:rtl val="0"/>
              </a:rPr>
              <a:t>• Correlation with mobility events (handovers)</a:t>
            </a:r>
          </a:p>
        </p:txBody>
      </p:sp>
    </p:spTree>
    <p:extLst>
      <p:ext uri="{BB962C8B-B14F-4D97-AF65-F5344CB8AC3E}">
        <p14:creationId xmlns:p14="http://schemas.microsoft.com/office/powerpoint/2010/main" val="4046350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A4E76-EAF0-94A9-F847-142B591B2676}"/>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E63DF69B-EDE9-095F-9260-6EC208DA7FA5}"/>
              </a:ext>
            </a:extLst>
          </p:cNvPr>
          <p:cNvSpPr/>
          <p:nvPr/>
        </p:nvSpPr>
        <p:spPr>
          <a:xfrm>
            <a:off x="1411566" y="386378"/>
            <a:ext cx="9148015" cy="439825"/>
          </a:xfrm>
          <a:custGeom>
            <a:avLst/>
            <a:gdLst>
              <a:gd name="connsiteX0" fmla="*/ 6775249 w 6861011"/>
              <a:gd name="connsiteY0" fmla="*/ 0 h 329869"/>
              <a:gd name="connsiteX1" fmla="*/ 6861011 w 6861011"/>
              <a:gd name="connsiteY1" fmla="*/ 54978 h 329869"/>
              <a:gd name="connsiteX2" fmla="*/ 6861011 w 6861011"/>
              <a:gd name="connsiteY2" fmla="*/ 274891 h 329869"/>
              <a:gd name="connsiteX3" fmla="*/ 6775249 w 6861011"/>
              <a:gd name="connsiteY3" fmla="*/ 329869 h 329869"/>
              <a:gd name="connsiteX4" fmla="*/ 85763 w 6861011"/>
              <a:gd name="connsiteY4" fmla="*/ 329869 h 329869"/>
              <a:gd name="connsiteX5" fmla="*/ 0 w 6861011"/>
              <a:gd name="connsiteY5" fmla="*/ 274891 h 329869"/>
              <a:gd name="connsiteX6" fmla="*/ 0 w 6861011"/>
              <a:gd name="connsiteY6" fmla="*/ 54978 h 329869"/>
              <a:gd name="connsiteX7" fmla="*/ 85763 w 6861011"/>
              <a:gd name="connsiteY7" fmla="*/ 0 h 32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1011" h="329869">
                <a:moveTo>
                  <a:pt x="6775249" y="0"/>
                </a:moveTo>
                <a:cubicBezTo>
                  <a:pt x="6822614" y="0"/>
                  <a:pt x="6861011" y="24615"/>
                  <a:pt x="6861011" y="54978"/>
                </a:cubicBezTo>
                <a:lnTo>
                  <a:pt x="6861011" y="274891"/>
                </a:lnTo>
                <a:cubicBezTo>
                  <a:pt x="6861011" y="305255"/>
                  <a:pt x="6822614" y="329869"/>
                  <a:pt x="6775249" y="329869"/>
                </a:cubicBezTo>
                <a:lnTo>
                  <a:pt x="85763" y="329869"/>
                </a:lnTo>
                <a:cubicBezTo>
                  <a:pt x="38397" y="329869"/>
                  <a:pt x="0" y="305255"/>
                  <a:pt x="0" y="274891"/>
                </a:cubicBezTo>
                <a:lnTo>
                  <a:pt x="0" y="54978"/>
                </a:lnTo>
                <a:cubicBezTo>
                  <a:pt x="0" y="24615"/>
                  <a:pt x="38397" y="0"/>
                  <a:pt x="85763" y="0"/>
                </a:cubicBezTo>
                <a:close/>
              </a:path>
            </a:pathLst>
          </a:custGeom>
          <a:solidFill>
            <a:srgbClr val="2C3E50"/>
          </a:solidFill>
          <a:ln w="17145" cap="flat">
            <a:solidFill>
              <a:srgbClr val="1A2530"/>
            </a:solidFill>
            <a:prstDash val="solid"/>
            <a:miter/>
          </a:ln>
        </p:spPr>
        <p:txBody>
          <a:bodyPr rtlCol="0" anchor="ctr"/>
          <a:lstStyle/>
          <a:p>
            <a:pPr algn="ctr"/>
            <a:endParaRPr lang="en-IN" sz="1867"/>
          </a:p>
        </p:txBody>
      </p:sp>
      <p:sp>
        <p:nvSpPr>
          <p:cNvPr id="8" name="TextBox 7">
            <a:extLst>
              <a:ext uri="{FF2B5EF4-FFF2-40B4-BE49-F238E27FC236}">
                <a16:creationId xmlns:a16="http://schemas.microsoft.com/office/drawing/2014/main" id="{612DA790-FBD0-2F3B-26CF-BF815AE0127B}"/>
              </a:ext>
            </a:extLst>
          </p:cNvPr>
          <p:cNvSpPr txBox="1"/>
          <p:nvPr/>
        </p:nvSpPr>
        <p:spPr>
          <a:xfrm>
            <a:off x="2417576" y="435373"/>
            <a:ext cx="6602577" cy="369332"/>
          </a:xfrm>
          <a:prstGeom prst="rect">
            <a:avLst/>
          </a:prstGeom>
          <a:noFill/>
          <a:ln>
            <a:noFill/>
          </a:ln>
        </p:spPr>
        <p:txBody>
          <a:bodyPr wrap="none" lIns="0" tIns="0" rIns="0" bIns="0" rtlCol="0">
            <a:spAutoFit/>
          </a:bodyPr>
          <a:lstStyle/>
          <a:p>
            <a:pPr algn="ctr" defTabSz="239994">
              <a:tabLst>
                <a:tab pos="239994" algn="l"/>
              </a:tabLst>
            </a:pPr>
            <a:r>
              <a:rPr lang="en-IN" sz="2400" b="1" dirty="0">
                <a:ln/>
                <a:solidFill>
                  <a:srgbClr val="FFFFFF"/>
                </a:solidFill>
                <a:latin typeface="Arial"/>
                <a:cs typeface="Arial"/>
                <a:sym typeface="Arial"/>
                <a:rtl val="0"/>
              </a:rPr>
              <a:t>5G Handover Failure Analysis &amp; Optimization</a:t>
            </a:r>
          </a:p>
        </p:txBody>
      </p:sp>
      <p:sp>
        <p:nvSpPr>
          <p:cNvPr id="9" name="Freeform: Shape 8">
            <a:extLst>
              <a:ext uri="{FF2B5EF4-FFF2-40B4-BE49-F238E27FC236}">
                <a16:creationId xmlns:a16="http://schemas.microsoft.com/office/drawing/2014/main" id="{A00CC715-9FC6-D872-A309-6FCB324ED5DC}"/>
              </a:ext>
            </a:extLst>
          </p:cNvPr>
          <p:cNvSpPr/>
          <p:nvPr/>
        </p:nvSpPr>
        <p:spPr>
          <a:xfrm>
            <a:off x="5985573" y="826203"/>
            <a:ext cx="11435" cy="146608"/>
          </a:xfrm>
          <a:custGeom>
            <a:avLst/>
            <a:gdLst>
              <a:gd name="connsiteX0" fmla="*/ 0 w 8576"/>
              <a:gd name="connsiteY0" fmla="*/ 0 h 109956"/>
              <a:gd name="connsiteX1" fmla="*/ 0 w 8576"/>
              <a:gd name="connsiteY1" fmla="*/ 109956 h 109956"/>
            </a:gdLst>
            <a:ahLst/>
            <a:cxnLst>
              <a:cxn ang="0">
                <a:pos x="connsiteX0" y="connsiteY0"/>
              </a:cxn>
              <a:cxn ang="0">
                <a:pos x="connsiteX1" y="connsiteY1"/>
              </a:cxn>
            </a:cxnLst>
            <a:rect l="l" t="t" r="r" b="b"/>
            <a:pathLst>
              <a:path w="8576" h="109956">
                <a:moveTo>
                  <a:pt x="0" y="0"/>
                </a:moveTo>
                <a:lnTo>
                  <a:pt x="0" y="109956"/>
                </a:lnTo>
              </a:path>
            </a:pathLst>
          </a:custGeom>
          <a:ln w="25717" cap="flat">
            <a:solidFill>
              <a:srgbClr val="34495E"/>
            </a:solidFill>
            <a:prstDash val="solid"/>
            <a:miter/>
          </a:ln>
        </p:spPr>
        <p:txBody>
          <a:bodyPr rtlCol="0" anchor="ctr"/>
          <a:lstStyle/>
          <a:p>
            <a:pPr algn="ctr"/>
            <a:endParaRPr lang="en-IN" sz="1867"/>
          </a:p>
        </p:txBody>
      </p:sp>
      <p:sp>
        <p:nvSpPr>
          <p:cNvPr id="10" name="Freeform: Shape 9">
            <a:extLst>
              <a:ext uri="{FF2B5EF4-FFF2-40B4-BE49-F238E27FC236}">
                <a16:creationId xmlns:a16="http://schemas.microsoft.com/office/drawing/2014/main" id="{E4807E67-478C-2E99-49A7-2FED727BB818}"/>
              </a:ext>
            </a:extLst>
          </p:cNvPr>
          <p:cNvSpPr/>
          <p:nvPr/>
        </p:nvSpPr>
        <p:spPr>
          <a:xfrm>
            <a:off x="4270321" y="972813"/>
            <a:ext cx="3430505" cy="366521"/>
          </a:xfrm>
          <a:custGeom>
            <a:avLst/>
            <a:gdLst>
              <a:gd name="connsiteX0" fmla="*/ 2487117 w 2572879"/>
              <a:gd name="connsiteY0" fmla="*/ 0 h 274891"/>
              <a:gd name="connsiteX1" fmla="*/ 2572879 w 2572879"/>
              <a:gd name="connsiteY1" fmla="*/ 54978 h 274891"/>
              <a:gd name="connsiteX2" fmla="*/ 2572879 w 2572879"/>
              <a:gd name="connsiteY2" fmla="*/ 219913 h 274891"/>
              <a:gd name="connsiteX3" fmla="*/ 2487117 w 2572879"/>
              <a:gd name="connsiteY3" fmla="*/ 274891 h 274891"/>
              <a:gd name="connsiteX4" fmla="*/ 85763 w 2572879"/>
              <a:gd name="connsiteY4" fmla="*/ 274891 h 274891"/>
              <a:gd name="connsiteX5" fmla="*/ 0 w 2572879"/>
              <a:gd name="connsiteY5" fmla="*/ 219913 h 274891"/>
              <a:gd name="connsiteX6" fmla="*/ 0 w 2572879"/>
              <a:gd name="connsiteY6" fmla="*/ 54978 h 274891"/>
              <a:gd name="connsiteX7" fmla="*/ 85763 w 2572879"/>
              <a:gd name="connsiteY7" fmla="*/ 0 h 27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2879" h="274891">
                <a:moveTo>
                  <a:pt x="2487117" y="0"/>
                </a:moveTo>
                <a:cubicBezTo>
                  <a:pt x="2534482" y="0"/>
                  <a:pt x="2572879" y="24615"/>
                  <a:pt x="2572879" y="54978"/>
                </a:cubicBezTo>
                <a:lnTo>
                  <a:pt x="2572879" y="219913"/>
                </a:lnTo>
                <a:cubicBezTo>
                  <a:pt x="2572879" y="250276"/>
                  <a:pt x="2534482" y="274891"/>
                  <a:pt x="2487117" y="274891"/>
                </a:cubicBezTo>
                <a:lnTo>
                  <a:pt x="85763" y="274891"/>
                </a:lnTo>
                <a:cubicBezTo>
                  <a:pt x="38397" y="274891"/>
                  <a:pt x="0" y="250276"/>
                  <a:pt x="0" y="219913"/>
                </a:cubicBezTo>
                <a:lnTo>
                  <a:pt x="0" y="54978"/>
                </a:lnTo>
                <a:cubicBezTo>
                  <a:pt x="0" y="24615"/>
                  <a:pt x="38397" y="0"/>
                  <a:pt x="85763" y="0"/>
                </a:cubicBezTo>
                <a:close/>
              </a:path>
            </a:pathLst>
          </a:custGeom>
          <a:solidFill>
            <a:srgbClr val="3498DB"/>
          </a:solidFill>
          <a:ln w="17145" cap="flat">
            <a:solidFill>
              <a:srgbClr val="2980B9"/>
            </a:solidFill>
            <a:prstDash val="solid"/>
            <a:miter/>
          </a:ln>
        </p:spPr>
        <p:txBody>
          <a:bodyPr rtlCol="0" anchor="ctr"/>
          <a:lstStyle/>
          <a:p>
            <a:pPr algn="ctr"/>
            <a:endParaRPr lang="en-IN" sz="1867"/>
          </a:p>
        </p:txBody>
      </p:sp>
      <p:sp>
        <p:nvSpPr>
          <p:cNvPr id="11" name="TextBox 10">
            <a:extLst>
              <a:ext uri="{FF2B5EF4-FFF2-40B4-BE49-F238E27FC236}">
                <a16:creationId xmlns:a16="http://schemas.microsoft.com/office/drawing/2014/main" id="{62ACFED9-3B47-A79E-8DF7-3D601F9F400F}"/>
              </a:ext>
            </a:extLst>
          </p:cNvPr>
          <p:cNvSpPr txBox="1"/>
          <p:nvPr/>
        </p:nvSpPr>
        <p:spPr>
          <a:xfrm>
            <a:off x="4947248" y="1029139"/>
            <a:ext cx="1644681" cy="225767"/>
          </a:xfrm>
          <a:prstGeom prst="rect">
            <a:avLst/>
          </a:prstGeom>
          <a:noFill/>
          <a:ln>
            <a:noFill/>
          </a:ln>
        </p:spPr>
        <p:txBody>
          <a:bodyPr wrap="none" lIns="0" tIns="0" rIns="0" bIns="0" rtlCol="0">
            <a:spAutoFit/>
          </a:bodyPr>
          <a:lstStyle/>
          <a:p>
            <a:pPr algn="ctr" defTabSz="239994">
              <a:tabLst>
                <a:tab pos="239994" algn="l"/>
              </a:tabLst>
            </a:pPr>
            <a:r>
              <a:rPr lang="en-IN" sz="1467" b="1" dirty="0">
                <a:ln/>
                <a:solidFill>
                  <a:srgbClr val="FFFFFF"/>
                </a:solidFill>
                <a:latin typeface="Arial"/>
                <a:cs typeface="Arial"/>
                <a:sym typeface="Arial"/>
                <a:rtl val="0"/>
              </a:rPr>
              <a:t>Handover Failures</a:t>
            </a:r>
          </a:p>
        </p:txBody>
      </p:sp>
      <p:sp>
        <p:nvSpPr>
          <p:cNvPr id="12" name="Freeform: Shape 11">
            <a:extLst>
              <a:ext uri="{FF2B5EF4-FFF2-40B4-BE49-F238E27FC236}">
                <a16:creationId xmlns:a16="http://schemas.microsoft.com/office/drawing/2014/main" id="{86A51826-80AD-48BC-8AC3-47F55E17B133}"/>
              </a:ext>
            </a:extLst>
          </p:cNvPr>
          <p:cNvSpPr/>
          <p:nvPr/>
        </p:nvSpPr>
        <p:spPr>
          <a:xfrm>
            <a:off x="3126819" y="1339333"/>
            <a:ext cx="11435" cy="293216"/>
          </a:xfrm>
          <a:custGeom>
            <a:avLst/>
            <a:gdLst>
              <a:gd name="connsiteX0" fmla="*/ 0 w 8576"/>
              <a:gd name="connsiteY0" fmla="*/ 0 h 219912"/>
              <a:gd name="connsiteX1" fmla="*/ 0 w 8576"/>
              <a:gd name="connsiteY1" fmla="*/ 219913 h 219912"/>
            </a:gdLst>
            <a:ahLst/>
            <a:cxnLst>
              <a:cxn ang="0">
                <a:pos x="connsiteX0" y="connsiteY0"/>
              </a:cxn>
              <a:cxn ang="0">
                <a:pos x="connsiteX1" y="connsiteY1"/>
              </a:cxn>
            </a:cxnLst>
            <a:rect l="l" t="t" r="r" b="b"/>
            <a:pathLst>
              <a:path w="8576" h="219912">
                <a:moveTo>
                  <a:pt x="0" y="0"/>
                </a:moveTo>
                <a:lnTo>
                  <a:pt x="0" y="219913"/>
                </a:lnTo>
              </a:path>
            </a:pathLst>
          </a:custGeom>
          <a:ln w="17145" cap="flat">
            <a:solidFill>
              <a:srgbClr val="34495E"/>
            </a:solidFill>
            <a:prstDash val="solid"/>
            <a:miter/>
          </a:ln>
        </p:spPr>
        <p:txBody>
          <a:bodyPr rtlCol="0" anchor="ctr"/>
          <a:lstStyle/>
          <a:p>
            <a:pPr algn="ctr"/>
            <a:endParaRPr lang="en-IN" sz="1867"/>
          </a:p>
        </p:txBody>
      </p:sp>
      <p:sp>
        <p:nvSpPr>
          <p:cNvPr id="13" name="Freeform: Shape 12">
            <a:extLst>
              <a:ext uri="{FF2B5EF4-FFF2-40B4-BE49-F238E27FC236}">
                <a16:creationId xmlns:a16="http://schemas.microsoft.com/office/drawing/2014/main" id="{C49F7789-8CDF-349D-76EB-3483484E7E31}"/>
              </a:ext>
            </a:extLst>
          </p:cNvPr>
          <p:cNvSpPr/>
          <p:nvPr/>
        </p:nvSpPr>
        <p:spPr>
          <a:xfrm>
            <a:off x="5985573" y="1339333"/>
            <a:ext cx="11435" cy="293216"/>
          </a:xfrm>
          <a:custGeom>
            <a:avLst/>
            <a:gdLst>
              <a:gd name="connsiteX0" fmla="*/ 0 w 8576"/>
              <a:gd name="connsiteY0" fmla="*/ 0 h 219912"/>
              <a:gd name="connsiteX1" fmla="*/ 0 w 8576"/>
              <a:gd name="connsiteY1" fmla="*/ 219913 h 219912"/>
            </a:gdLst>
            <a:ahLst/>
            <a:cxnLst>
              <a:cxn ang="0">
                <a:pos x="connsiteX0" y="connsiteY0"/>
              </a:cxn>
              <a:cxn ang="0">
                <a:pos x="connsiteX1" y="connsiteY1"/>
              </a:cxn>
            </a:cxnLst>
            <a:rect l="l" t="t" r="r" b="b"/>
            <a:pathLst>
              <a:path w="8576" h="219912">
                <a:moveTo>
                  <a:pt x="0" y="0"/>
                </a:moveTo>
                <a:lnTo>
                  <a:pt x="0" y="219913"/>
                </a:lnTo>
              </a:path>
            </a:pathLst>
          </a:custGeom>
          <a:ln w="17145" cap="flat">
            <a:solidFill>
              <a:srgbClr val="34495E"/>
            </a:solidFill>
            <a:prstDash val="solid"/>
            <a:miter/>
          </a:ln>
        </p:spPr>
        <p:txBody>
          <a:bodyPr rtlCol="0" anchor="ctr"/>
          <a:lstStyle/>
          <a:p>
            <a:pPr algn="ctr"/>
            <a:endParaRPr lang="en-IN" sz="1867"/>
          </a:p>
        </p:txBody>
      </p:sp>
      <p:sp>
        <p:nvSpPr>
          <p:cNvPr id="14" name="Freeform: Shape 13">
            <a:extLst>
              <a:ext uri="{FF2B5EF4-FFF2-40B4-BE49-F238E27FC236}">
                <a16:creationId xmlns:a16="http://schemas.microsoft.com/office/drawing/2014/main" id="{CD94BA2C-7151-971E-93BB-E756147A7F68}"/>
              </a:ext>
            </a:extLst>
          </p:cNvPr>
          <p:cNvSpPr/>
          <p:nvPr/>
        </p:nvSpPr>
        <p:spPr>
          <a:xfrm>
            <a:off x="8844327" y="1339333"/>
            <a:ext cx="11435" cy="293216"/>
          </a:xfrm>
          <a:custGeom>
            <a:avLst/>
            <a:gdLst>
              <a:gd name="connsiteX0" fmla="*/ 0 w 8576"/>
              <a:gd name="connsiteY0" fmla="*/ 0 h 219912"/>
              <a:gd name="connsiteX1" fmla="*/ 0 w 8576"/>
              <a:gd name="connsiteY1" fmla="*/ 219913 h 219912"/>
            </a:gdLst>
            <a:ahLst/>
            <a:cxnLst>
              <a:cxn ang="0">
                <a:pos x="connsiteX0" y="connsiteY0"/>
              </a:cxn>
              <a:cxn ang="0">
                <a:pos x="connsiteX1" y="connsiteY1"/>
              </a:cxn>
            </a:cxnLst>
            <a:rect l="l" t="t" r="r" b="b"/>
            <a:pathLst>
              <a:path w="8576" h="219912">
                <a:moveTo>
                  <a:pt x="0" y="0"/>
                </a:moveTo>
                <a:lnTo>
                  <a:pt x="0" y="219913"/>
                </a:lnTo>
              </a:path>
            </a:pathLst>
          </a:custGeom>
          <a:ln w="17145" cap="flat">
            <a:solidFill>
              <a:srgbClr val="34495E"/>
            </a:solidFill>
            <a:prstDash val="solid"/>
            <a:miter/>
          </a:ln>
        </p:spPr>
        <p:txBody>
          <a:bodyPr rtlCol="0" anchor="ctr"/>
          <a:lstStyle/>
          <a:p>
            <a:pPr algn="ctr"/>
            <a:endParaRPr lang="en-IN" sz="1867"/>
          </a:p>
        </p:txBody>
      </p:sp>
      <p:sp>
        <p:nvSpPr>
          <p:cNvPr id="15" name="Freeform: Shape 14">
            <a:extLst>
              <a:ext uri="{FF2B5EF4-FFF2-40B4-BE49-F238E27FC236}">
                <a16:creationId xmlns:a16="http://schemas.microsoft.com/office/drawing/2014/main" id="{606AF2BA-0C8C-350F-31C1-81888EA01F5B}"/>
              </a:ext>
            </a:extLst>
          </p:cNvPr>
          <p:cNvSpPr/>
          <p:nvPr/>
        </p:nvSpPr>
        <p:spPr>
          <a:xfrm>
            <a:off x="1983316" y="1632549"/>
            <a:ext cx="2287003" cy="293216"/>
          </a:xfrm>
          <a:custGeom>
            <a:avLst/>
            <a:gdLst>
              <a:gd name="connsiteX0" fmla="*/ 1672372 w 1715252"/>
              <a:gd name="connsiteY0" fmla="*/ 0 h 219912"/>
              <a:gd name="connsiteX1" fmla="*/ 1715253 w 1715252"/>
              <a:gd name="connsiteY1" fmla="*/ 27489 h 219912"/>
              <a:gd name="connsiteX2" fmla="*/ 1715253 w 1715252"/>
              <a:gd name="connsiteY2" fmla="*/ 192424 h 219912"/>
              <a:gd name="connsiteX3" fmla="*/ 1672372 w 1715252"/>
              <a:gd name="connsiteY3" fmla="*/ 219913 h 219912"/>
              <a:gd name="connsiteX4" fmla="*/ 42881 w 1715252"/>
              <a:gd name="connsiteY4" fmla="*/ 219913 h 219912"/>
              <a:gd name="connsiteX5" fmla="*/ 0 w 1715252"/>
              <a:gd name="connsiteY5" fmla="*/ 192424 h 219912"/>
              <a:gd name="connsiteX6" fmla="*/ 0 w 1715252"/>
              <a:gd name="connsiteY6" fmla="*/ 27489 h 219912"/>
              <a:gd name="connsiteX7" fmla="*/ 42881 w 1715252"/>
              <a:gd name="connsiteY7" fmla="*/ 0 h 21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5252" h="219912">
                <a:moveTo>
                  <a:pt x="1672372" y="0"/>
                </a:moveTo>
                <a:cubicBezTo>
                  <a:pt x="1696054" y="0"/>
                  <a:pt x="1715253" y="12307"/>
                  <a:pt x="1715253" y="27489"/>
                </a:cubicBezTo>
                <a:lnTo>
                  <a:pt x="1715253" y="192424"/>
                </a:lnTo>
                <a:cubicBezTo>
                  <a:pt x="1715253" y="207606"/>
                  <a:pt x="1696054" y="219913"/>
                  <a:pt x="1672372" y="219913"/>
                </a:cubicBezTo>
                <a:lnTo>
                  <a:pt x="42881" y="219913"/>
                </a:lnTo>
                <a:cubicBezTo>
                  <a:pt x="19199" y="219913"/>
                  <a:pt x="0" y="207606"/>
                  <a:pt x="0" y="192424"/>
                </a:cubicBezTo>
                <a:lnTo>
                  <a:pt x="0" y="27489"/>
                </a:lnTo>
                <a:cubicBezTo>
                  <a:pt x="0" y="12307"/>
                  <a:pt x="19199" y="0"/>
                  <a:pt x="42881" y="0"/>
                </a:cubicBezTo>
                <a:close/>
              </a:path>
            </a:pathLst>
          </a:custGeom>
          <a:gradFill>
            <a:gsLst>
              <a:gs pos="0">
                <a:srgbClr val="E74C3C"/>
              </a:gs>
              <a:gs pos="50000">
                <a:srgbClr val="D34233"/>
              </a:gs>
              <a:gs pos="100000">
                <a:srgbClr val="C0392B"/>
              </a:gs>
            </a:gsLst>
            <a:lin ang="0" scaled="1"/>
          </a:gradFill>
          <a:ln w="17145" cap="flat">
            <a:solidFill>
              <a:srgbClr val="E74C3C"/>
            </a:solidFill>
            <a:prstDash val="solid"/>
            <a:miter/>
          </a:ln>
        </p:spPr>
        <p:txBody>
          <a:bodyPr rtlCol="0" anchor="ctr"/>
          <a:lstStyle/>
          <a:p>
            <a:pPr algn="ctr"/>
            <a:endParaRPr lang="en-IN" sz="1867"/>
          </a:p>
        </p:txBody>
      </p:sp>
      <p:sp>
        <p:nvSpPr>
          <p:cNvPr id="16" name="TextBox 15">
            <a:extLst>
              <a:ext uri="{FF2B5EF4-FFF2-40B4-BE49-F238E27FC236}">
                <a16:creationId xmlns:a16="http://schemas.microsoft.com/office/drawing/2014/main" id="{28E1ACB3-0861-C783-CBEB-F6584B6444A8}"/>
              </a:ext>
            </a:extLst>
          </p:cNvPr>
          <p:cNvSpPr txBox="1"/>
          <p:nvPr/>
        </p:nvSpPr>
        <p:spPr>
          <a:xfrm>
            <a:off x="2188802" y="1666885"/>
            <a:ext cx="1639103" cy="215444"/>
          </a:xfrm>
          <a:prstGeom prst="rect">
            <a:avLst/>
          </a:prstGeom>
          <a:noFill/>
          <a:ln>
            <a:noFill/>
          </a:ln>
        </p:spPr>
        <p:txBody>
          <a:bodyPr wrap="none" lIns="0" tIns="0" rIns="0" bIns="0" rtlCol="0">
            <a:spAutoFit/>
          </a:bodyPr>
          <a:lstStyle/>
          <a:p>
            <a:pPr algn="ctr" defTabSz="239994">
              <a:tabLst>
                <a:tab pos="239994" algn="l"/>
              </a:tabLst>
            </a:pPr>
            <a:r>
              <a:rPr lang="en-IN" sz="1400" b="1" dirty="0">
                <a:ln/>
                <a:solidFill>
                  <a:srgbClr val="FFFFFF"/>
                </a:solidFill>
                <a:latin typeface="Arial"/>
                <a:cs typeface="Arial"/>
                <a:sym typeface="Arial"/>
                <a:rtl val="0"/>
              </a:rPr>
              <a:t>Too Many Attempts</a:t>
            </a:r>
          </a:p>
        </p:txBody>
      </p:sp>
      <p:sp>
        <p:nvSpPr>
          <p:cNvPr id="17" name="Freeform: Shape 16">
            <a:extLst>
              <a:ext uri="{FF2B5EF4-FFF2-40B4-BE49-F238E27FC236}">
                <a16:creationId xmlns:a16="http://schemas.microsoft.com/office/drawing/2014/main" id="{F4D0C089-E5E1-04FB-7A66-3482BF0F9D36}"/>
              </a:ext>
            </a:extLst>
          </p:cNvPr>
          <p:cNvSpPr/>
          <p:nvPr/>
        </p:nvSpPr>
        <p:spPr>
          <a:xfrm>
            <a:off x="4842071" y="1632549"/>
            <a:ext cx="2287003" cy="293216"/>
          </a:xfrm>
          <a:custGeom>
            <a:avLst/>
            <a:gdLst>
              <a:gd name="connsiteX0" fmla="*/ 1672372 w 1715252"/>
              <a:gd name="connsiteY0" fmla="*/ 0 h 219912"/>
              <a:gd name="connsiteX1" fmla="*/ 1715253 w 1715252"/>
              <a:gd name="connsiteY1" fmla="*/ 27489 h 219912"/>
              <a:gd name="connsiteX2" fmla="*/ 1715253 w 1715252"/>
              <a:gd name="connsiteY2" fmla="*/ 192424 h 219912"/>
              <a:gd name="connsiteX3" fmla="*/ 1672372 w 1715252"/>
              <a:gd name="connsiteY3" fmla="*/ 219913 h 219912"/>
              <a:gd name="connsiteX4" fmla="*/ 42881 w 1715252"/>
              <a:gd name="connsiteY4" fmla="*/ 219913 h 219912"/>
              <a:gd name="connsiteX5" fmla="*/ 0 w 1715252"/>
              <a:gd name="connsiteY5" fmla="*/ 192424 h 219912"/>
              <a:gd name="connsiteX6" fmla="*/ 0 w 1715252"/>
              <a:gd name="connsiteY6" fmla="*/ 27489 h 219912"/>
              <a:gd name="connsiteX7" fmla="*/ 42881 w 1715252"/>
              <a:gd name="connsiteY7" fmla="*/ 0 h 21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5252" h="219912">
                <a:moveTo>
                  <a:pt x="1672372" y="0"/>
                </a:moveTo>
                <a:cubicBezTo>
                  <a:pt x="1696054" y="0"/>
                  <a:pt x="1715253" y="12307"/>
                  <a:pt x="1715253" y="27489"/>
                </a:cubicBezTo>
                <a:lnTo>
                  <a:pt x="1715253" y="192424"/>
                </a:lnTo>
                <a:cubicBezTo>
                  <a:pt x="1715253" y="207606"/>
                  <a:pt x="1696054" y="219913"/>
                  <a:pt x="1672372" y="219913"/>
                </a:cubicBezTo>
                <a:lnTo>
                  <a:pt x="42881" y="219913"/>
                </a:lnTo>
                <a:cubicBezTo>
                  <a:pt x="19199" y="219913"/>
                  <a:pt x="0" y="207606"/>
                  <a:pt x="0" y="192424"/>
                </a:cubicBezTo>
                <a:lnTo>
                  <a:pt x="0" y="27489"/>
                </a:lnTo>
                <a:cubicBezTo>
                  <a:pt x="0" y="12307"/>
                  <a:pt x="19199" y="0"/>
                  <a:pt x="42881" y="0"/>
                </a:cubicBezTo>
                <a:close/>
              </a:path>
            </a:pathLst>
          </a:custGeom>
          <a:gradFill>
            <a:gsLst>
              <a:gs pos="0">
                <a:srgbClr val="27AE60"/>
              </a:gs>
              <a:gs pos="50000">
                <a:srgbClr val="2ABD68"/>
              </a:gs>
              <a:gs pos="100000">
                <a:srgbClr val="2ECC71"/>
              </a:gs>
            </a:gsLst>
            <a:lin ang="0" scaled="1"/>
          </a:gradFill>
          <a:ln w="17145" cap="flat">
            <a:solidFill>
              <a:srgbClr val="27AE60"/>
            </a:solidFill>
            <a:prstDash val="solid"/>
            <a:miter/>
          </a:ln>
        </p:spPr>
        <p:txBody>
          <a:bodyPr rtlCol="0" anchor="ctr"/>
          <a:lstStyle/>
          <a:p>
            <a:pPr algn="ctr"/>
            <a:endParaRPr lang="en-IN" sz="1867"/>
          </a:p>
        </p:txBody>
      </p:sp>
      <p:sp>
        <p:nvSpPr>
          <p:cNvPr id="18" name="TextBox 17">
            <a:extLst>
              <a:ext uri="{FF2B5EF4-FFF2-40B4-BE49-F238E27FC236}">
                <a16:creationId xmlns:a16="http://schemas.microsoft.com/office/drawing/2014/main" id="{19DD4839-E266-A34C-558E-633607E335D6}"/>
              </a:ext>
            </a:extLst>
          </p:cNvPr>
          <p:cNvSpPr txBox="1"/>
          <p:nvPr/>
        </p:nvSpPr>
        <p:spPr>
          <a:xfrm>
            <a:off x="4985294" y="1666885"/>
            <a:ext cx="1731243" cy="215444"/>
          </a:xfrm>
          <a:prstGeom prst="rect">
            <a:avLst/>
          </a:prstGeom>
          <a:noFill/>
          <a:ln>
            <a:noFill/>
          </a:ln>
        </p:spPr>
        <p:txBody>
          <a:bodyPr wrap="none" lIns="0" tIns="0" rIns="0" bIns="0" rtlCol="0">
            <a:spAutoFit/>
          </a:bodyPr>
          <a:lstStyle/>
          <a:p>
            <a:pPr algn="ctr" defTabSz="239994">
              <a:tabLst>
                <a:tab pos="239994" algn="l"/>
              </a:tabLst>
            </a:pPr>
            <a:r>
              <a:rPr lang="en-IN" sz="1400" b="1" dirty="0">
                <a:ln/>
                <a:solidFill>
                  <a:srgbClr val="FFFFFF"/>
                </a:solidFill>
                <a:latin typeface="Arial"/>
                <a:cs typeface="Arial"/>
                <a:sym typeface="Arial"/>
                <a:rtl val="0"/>
              </a:rPr>
              <a:t>Preparation Failures</a:t>
            </a:r>
          </a:p>
        </p:txBody>
      </p:sp>
      <p:sp>
        <p:nvSpPr>
          <p:cNvPr id="19" name="Freeform: Shape 18">
            <a:extLst>
              <a:ext uri="{FF2B5EF4-FFF2-40B4-BE49-F238E27FC236}">
                <a16:creationId xmlns:a16="http://schemas.microsoft.com/office/drawing/2014/main" id="{7853BFF5-CB8A-0AD7-4654-6FCC268B1D37}"/>
              </a:ext>
            </a:extLst>
          </p:cNvPr>
          <p:cNvSpPr/>
          <p:nvPr/>
        </p:nvSpPr>
        <p:spPr>
          <a:xfrm>
            <a:off x="7700825" y="1632549"/>
            <a:ext cx="2287003" cy="293216"/>
          </a:xfrm>
          <a:custGeom>
            <a:avLst/>
            <a:gdLst>
              <a:gd name="connsiteX0" fmla="*/ 1672372 w 1715252"/>
              <a:gd name="connsiteY0" fmla="*/ 0 h 219912"/>
              <a:gd name="connsiteX1" fmla="*/ 1715253 w 1715252"/>
              <a:gd name="connsiteY1" fmla="*/ 27489 h 219912"/>
              <a:gd name="connsiteX2" fmla="*/ 1715253 w 1715252"/>
              <a:gd name="connsiteY2" fmla="*/ 192424 h 219912"/>
              <a:gd name="connsiteX3" fmla="*/ 1672372 w 1715252"/>
              <a:gd name="connsiteY3" fmla="*/ 219913 h 219912"/>
              <a:gd name="connsiteX4" fmla="*/ 42881 w 1715252"/>
              <a:gd name="connsiteY4" fmla="*/ 219913 h 219912"/>
              <a:gd name="connsiteX5" fmla="*/ 0 w 1715252"/>
              <a:gd name="connsiteY5" fmla="*/ 192424 h 219912"/>
              <a:gd name="connsiteX6" fmla="*/ 0 w 1715252"/>
              <a:gd name="connsiteY6" fmla="*/ 27489 h 219912"/>
              <a:gd name="connsiteX7" fmla="*/ 42881 w 1715252"/>
              <a:gd name="connsiteY7" fmla="*/ 0 h 21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5252" h="219912">
                <a:moveTo>
                  <a:pt x="1672372" y="0"/>
                </a:moveTo>
                <a:cubicBezTo>
                  <a:pt x="1696054" y="0"/>
                  <a:pt x="1715253" y="12307"/>
                  <a:pt x="1715253" y="27489"/>
                </a:cubicBezTo>
                <a:lnTo>
                  <a:pt x="1715253" y="192424"/>
                </a:lnTo>
                <a:cubicBezTo>
                  <a:pt x="1715253" y="207606"/>
                  <a:pt x="1696054" y="219913"/>
                  <a:pt x="1672372" y="219913"/>
                </a:cubicBezTo>
                <a:lnTo>
                  <a:pt x="42881" y="219913"/>
                </a:lnTo>
                <a:cubicBezTo>
                  <a:pt x="19199" y="219913"/>
                  <a:pt x="0" y="207606"/>
                  <a:pt x="0" y="192424"/>
                </a:cubicBezTo>
                <a:lnTo>
                  <a:pt x="0" y="27489"/>
                </a:lnTo>
                <a:cubicBezTo>
                  <a:pt x="0" y="12307"/>
                  <a:pt x="19199" y="0"/>
                  <a:pt x="42881" y="0"/>
                </a:cubicBezTo>
                <a:close/>
              </a:path>
            </a:pathLst>
          </a:custGeom>
          <a:gradFill>
            <a:gsLst>
              <a:gs pos="0">
                <a:srgbClr val="8E44AD"/>
              </a:gs>
              <a:gs pos="50000">
                <a:srgbClr val="944EB1"/>
              </a:gs>
              <a:gs pos="100000">
                <a:srgbClr val="9B59B6"/>
              </a:gs>
            </a:gsLst>
            <a:lin ang="0" scaled="1"/>
          </a:gradFill>
          <a:ln w="17145" cap="flat">
            <a:solidFill>
              <a:srgbClr val="8E44AD"/>
            </a:solidFill>
            <a:prstDash val="solid"/>
            <a:miter/>
          </a:ln>
        </p:spPr>
        <p:txBody>
          <a:bodyPr rtlCol="0" anchor="ctr"/>
          <a:lstStyle/>
          <a:p>
            <a:pPr algn="ctr"/>
            <a:endParaRPr lang="en-IN" sz="1867"/>
          </a:p>
        </p:txBody>
      </p:sp>
      <p:sp>
        <p:nvSpPr>
          <p:cNvPr id="20" name="TextBox 19">
            <a:extLst>
              <a:ext uri="{FF2B5EF4-FFF2-40B4-BE49-F238E27FC236}">
                <a16:creationId xmlns:a16="http://schemas.microsoft.com/office/drawing/2014/main" id="{B26A7077-AEED-75C7-CB52-FA7A37C1CAD2}"/>
              </a:ext>
            </a:extLst>
          </p:cNvPr>
          <p:cNvSpPr txBox="1"/>
          <p:nvPr/>
        </p:nvSpPr>
        <p:spPr>
          <a:xfrm>
            <a:off x="7912658" y="1666885"/>
            <a:ext cx="1590179" cy="215444"/>
          </a:xfrm>
          <a:prstGeom prst="rect">
            <a:avLst/>
          </a:prstGeom>
          <a:noFill/>
          <a:ln>
            <a:noFill/>
          </a:ln>
        </p:spPr>
        <p:txBody>
          <a:bodyPr wrap="none" lIns="0" tIns="0" rIns="0" bIns="0" rtlCol="0">
            <a:spAutoFit/>
          </a:bodyPr>
          <a:lstStyle/>
          <a:p>
            <a:pPr algn="ctr" defTabSz="239994">
              <a:tabLst>
                <a:tab pos="239994" algn="l"/>
              </a:tabLst>
            </a:pPr>
            <a:r>
              <a:rPr lang="en-IN" sz="1400" b="1" dirty="0">
                <a:ln/>
                <a:solidFill>
                  <a:srgbClr val="FFFFFF"/>
                </a:solidFill>
                <a:latin typeface="Arial"/>
                <a:cs typeface="Arial"/>
                <a:sym typeface="Arial"/>
                <a:rtl val="0"/>
              </a:rPr>
              <a:t>Execution Failures</a:t>
            </a:r>
          </a:p>
        </p:txBody>
      </p:sp>
      <p:sp>
        <p:nvSpPr>
          <p:cNvPr id="21" name="Freeform: Shape 20">
            <a:extLst>
              <a:ext uri="{FF2B5EF4-FFF2-40B4-BE49-F238E27FC236}">
                <a16:creationId xmlns:a16="http://schemas.microsoft.com/office/drawing/2014/main" id="{A168B2DB-FA3B-CA95-EF29-0652BFE52BC3}"/>
              </a:ext>
            </a:extLst>
          </p:cNvPr>
          <p:cNvSpPr/>
          <p:nvPr/>
        </p:nvSpPr>
        <p:spPr>
          <a:xfrm>
            <a:off x="3126819" y="1925767"/>
            <a:ext cx="11435" cy="219912"/>
          </a:xfrm>
          <a:custGeom>
            <a:avLst/>
            <a:gdLst>
              <a:gd name="connsiteX0" fmla="*/ 0 w 8576"/>
              <a:gd name="connsiteY0" fmla="*/ 0 h 164934"/>
              <a:gd name="connsiteX1" fmla="*/ 0 w 8576"/>
              <a:gd name="connsiteY1" fmla="*/ 164935 h 164934"/>
            </a:gdLst>
            <a:ahLst/>
            <a:cxnLst>
              <a:cxn ang="0">
                <a:pos x="connsiteX0" y="connsiteY0"/>
              </a:cxn>
              <a:cxn ang="0">
                <a:pos x="connsiteX1" y="connsiteY1"/>
              </a:cxn>
            </a:cxnLst>
            <a:rect l="l" t="t" r="r" b="b"/>
            <a:pathLst>
              <a:path w="8576" h="164934">
                <a:moveTo>
                  <a:pt x="0" y="0"/>
                </a:moveTo>
                <a:lnTo>
                  <a:pt x="0" y="164935"/>
                </a:lnTo>
              </a:path>
            </a:pathLst>
          </a:custGeom>
          <a:ln w="17145" cap="flat">
            <a:solidFill>
              <a:srgbClr val="E74C3C"/>
            </a:solidFill>
            <a:prstDash val="solid"/>
            <a:miter/>
          </a:ln>
        </p:spPr>
        <p:txBody>
          <a:bodyPr rtlCol="0" anchor="ctr"/>
          <a:lstStyle/>
          <a:p>
            <a:pPr algn="ctr"/>
            <a:endParaRPr lang="en-IN" sz="1867"/>
          </a:p>
        </p:txBody>
      </p:sp>
      <p:sp>
        <p:nvSpPr>
          <p:cNvPr id="22" name="Freeform: Shape 21">
            <a:extLst>
              <a:ext uri="{FF2B5EF4-FFF2-40B4-BE49-F238E27FC236}">
                <a16:creationId xmlns:a16="http://schemas.microsoft.com/office/drawing/2014/main" id="{6870980A-1D80-023F-6272-5910E84FE2C9}"/>
              </a:ext>
            </a:extLst>
          </p:cNvPr>
          <p:cNvSpPr/>
          <p:nvPr/>
        </p:nvSpPr>
        <p:spPr>
          <a:xfrm>
            <a:off x="1411566" y="2145681"/>
            <a:ext cx="3430505" cy="659737"/>
          </a:xfrm>
          <a:custGeom>
            <a:avLst/>
            <a:gdLst>
              <a:gd name="connsiteX0" fmla="*/ 2529998 w 2572879"/>
              <a:gd name="connsiteY0" fmla="*/ 0 h 494803"/>
              <a:gd name="connsiteX1" fmla="*/ 2572879 w 2572879"/>
              <a:gd name="connsiteY1" fmla="*/ 27489 h 494803"/>
              <a:gd name="connsiteX2" fmla="*/ 2572879 w 2572879"/>
              <a:gd name="connsiteY2" fmla="*/ 467315 h 494803"/>
              <a:gd name="connsiteX3" fmla="*/ 2529998 w 2572879"/>
              <a:gd name="connsiteY3" fmla="*/ 494804 h 494803"/>
              <a:gd name="connsiteX4" fmla="*/ 42881 w 2572879"/>
              <a:gd name="connsiteY4" fmla="*/ 494804 h 494803"/>
              <a:gd name="connsiteX5" fmla="*/ 0 w 2572879"/>
              <a:gd name="connsiteY5" fmla="*/ 467315 h 494803"/>
              <a:gd name="connsiteX6" fmla="*/ 0 w 2572879"/>
              <a:gd name="connsiteY6" fmla="*/ 27489 h 494803"/>
              <a:gd name="connsiteX7" fmla="*/ 42881 w 2572879"/>
              <a:gd name="connsiteY7" fmla="*/ 0 h 49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2879" h="494803">
                <a:moveTo>
                  <a:pt x="2529998" y="0"/>
                </a:moveTo>
                <a:cubicBezTo>
                  <a:pt x="2553681" y="0"/>
                  <a:pt x="2572879" y="12307"/>
                  <a:pt x="2572879" y="27489"/>
                </a:cubicBezTo>
                <a:lnTo>
                  <a:pt x="2572879" y="467315"/>
                </a:lnTo>
                <a:cubicBezTo>
                  <a:pt x="2572879" y="482497"/>
                  <a:pt x="2553681" y="494804"/>
                  <a:pt x="2529998" y="494804"/>
                </a:cubicBezTo>
                <a:lnTo>
                  <a:pt x="42881" y="494804"/>
                </a:lnTo>
                <a:cubicBezTo>
                  <a:pt x="19199" y="494804"/>
                  <a:pt x="0" y="482497"/>
                  <a:pt x="0" y="467315"/>
                </a:cubicBezTo>
                <a:lnTo>
                  <a:pt x="0" y="27489"/>
                </a:lnTo>
                <a:cubicBezTo>
                  <a:pt x="0" y="12307"/>
                  <a:pt x="19199" y="0"/>
                  <a:pt x="42881" y="0"/>
                </a:cubicBezTo>
                <a:close/>
              </a:path>
            </a:pathLst>
          </a:custGeom>
          <a:solidFill>
            <a:srgbClr val="FEF9E7"/>
          </a:solidFill>
          <a:ln w="17145" cap="flat">
            <a:solidFill>
              <a:srgbClr val="E67E22"/>
            </a:solidFill>
            <a:prstDash val="solid"/>
            <a:miter/>
          </a:ln>
        </p:spPr>
        <p:txBody>
          <a:bodyPr rtlCol="0" anchor="ctr"/>
          <a:lstStyle/>
          <a:p>
            <a:pPr algn="ctr"/>
            <a:endParaRPr lang="en-IN" sz="1867"/>
          </a:p>
        </p:txBody>
      </p:sp>
      <p:sp>
        <p:nvSpPr>
          <p:cNvPr id="23" name="TextBox 22">
            <a:extLst>
              <a:ext uri="{FF2B5EF4-FFF2-40B4-BE49-F238E27FC236}">
                <a16:creationId xmlns:a16="http://schemas.microsoft.com/office/drawing/2014/main" id="{CAEC7CD4-5114-70FE-9937-ADF828CF72DC}"/>
              </a:ext>
            </a:extLst>
          </p:cNvPr>
          <p:cNvSpPr txBox="1"/>
          <p:nvPr/>
        </p:nvSpPr>
        <p:spPr>
          <a:xfrm>
            <a:off x="2662650" y="2150694"/>
            <a:ext cx="690895" cy="184666"/>
          </a:xfrm>
          <a:prstGeom prst="rect">
            <a:avLst/>
          </a:prstGeom>
          <a:noFill/>
          <a:ln>
            <a:noFill/>
          </a:ln>
        </p:spPr>
        <p:txBody>
          <a:bodyPr wrap="none" lIns="0" tIns="0" rIns="0" bIns="0" rtlCol="0">
            <a:spAutoFit/>
          </a:bodyPr>
          <a:lstStyle/>
          <a:p>
            <a:pPr algn="ctr" defTabSz="239994">
              <a:tabLst>
                <a:tab pos="239994" algn="l"/>
              </a:tabLst>
            </a:pPr>
            <a:r>
              <a:rPr lang="en-IN" sz="1200" b="1" dirty="0">
                <a:ln/>
                <a:solidFill>
                  <a:srgbClr val="D35400"/>
                </a:solidFill>
                <a:latin typeface="Arial"/>
                <a:cs typeface="Arial"/>
                <a:sym typeface="Arial"/>
                <a:rtl val="0"/>
              </a:rPr>
              <a:t>CAUSES:</a:t>
            </a:r>
          </a:p>
        </p:txBody>
      </p:sp>
      <p:sp>
        <p:nvSpPr>
          <p:cNvPr id="24" name="TextBox 23">
            <a:extLst>
              <a:ext uri="{FF2B5EF4-FFF2-40B4-BE49-F238E27FC236}">
                <a16:creationId xmlns:a16="http://schemas.microsoft.com/office/drawing/2014/main" id="{1D0966D2-862D-9E15-57C9-E330A8D075CB}"/>
              </a:ext>
            </a:extLst>
          </p:cNvPr>
          <p:cNvSpPr txBox="1"/>
          <p:nvPr/>
        </p:nvSpPr>
        <p:spPr>
          <a:xfrm>
            <a:off x="1962762" y="2341286"/>
            <a:ext cx="1970091" cy="164212"/>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000000"/>
                </a:solidFill>
                <a:latin typeface="Arial"/>
                <a:cs typeface="Arial"/>
                <a:sym typeface="Arial"/>
                <a:rtl val="0"/>
              </a:rPr>
              <a:t>• Aggressive handover triggering</a:t>
            </a:r>
          </a:p>
        </p:txBody>
      </p:sp>
      <p:sp>
        <p:nvSpPr>
          <p:cNvPr id="25" name="TextBox 24">
            <a:extLst>
              <a:ext uri="{FF2B5EF4-FFF2-40B4-BE49-F238E27FC236}">
                <a16:creationId xmlns:a16="http://schemas.microsoft.com/office/drawing/2014/main" id="{C56F973A-100B-5CD3-929B-372C97CA413D}"/>
              </a:ext>
            </a:extLst>
          </p:cNvPr>
          <p:cNvSpPr txBox="1"/>
          <p:nvPr/>
        </p:nvSpPr>
        <p:spPr>
          <a:xfrm>
            <a:off x="1820199" y="2509884"/>
            <a:ext cx="2130391" cy="164212"/>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000000"/>
                </a:solidFill>
                <a:latin typeface="Arial"/>
                <a:cs typeface="Arial"/>
                <a:sym typeface="Arial"/>
                <a:rtl val="0"/>
              </a:rPr>
              <a:t>• Small cell sizes, high user density</a:t>
            </a:r>
          </a:p>
        </p:txBody>
      </p:sp>
      <p:sp>
        <p:nvSpPr>
          <p:cNvPr id="26" name="TextBox 25">
            <a:extLst>
              <a:ext uri="{FF2B5EF4-FFF2-40B4-BE49-F238E27FC236}">
                <a16:creationId xmlns:a16="http://schemas.microsoft.com/office/drawing/2014/main" id="{E1C6563A-0B08-E86D-D8DC-B6852FD7B65D}"/>
              </a:ext>
            </a:extLst>
          </p:cNvPr>
          <p:cNvSpPr txBox="1"/>
          <p:nvPr/>
        </p:nvSpPr>
        <p:spPr>
          <a:xfrm>
            <a:off x="2343868" y="2628974"/>
            <a:ext cx="1208664" cy="164212"/>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000000"/>
                </a:solidFill>
                <a:latin typeface="Arial"/>
                <a:cs typeface="Arial"/>
                <a:sym typeface="Arial"/>
                <a:rtl val="0"/>
              </a:rPr>
              <a:t>• Fast-moving users</a:t>
            </a:r>
          </a:p>
        </p:txBody>
      </p:sp>
      <p:sp>
        <p:nvSpPr>
          <p:cNvPr id="27" name="Freeform: Shape 26">
            <a:extLst>
              <a:ext uri="{FF2B5EF4-FFF2-40B4-BE49-F238E27FC236}">
                <a16:creationId xmlns:a16="http://schemas.microsoft.com/office/drawing/2014/main" id="{E9D901B0-ED98-5DED-1CD4-7A88B5EFAA4F}"/>
              </a:ext>
            </a:extLst>
          </p:cNvPr>
          <p:cNvSpPr/>
          <p:nvPr/>
        </p:nvSpPr>
        <p:spPr>
          <a:xfrm>
            <a:off x="3126819" y="2805419"/>
            <a:ext cx="11435" cy="146608"/>
          </a:xfrm>
          <a:custGeom>
            <a:avLst/>
            <a:gdLst>
              <a:gd name="connsiteX0" fmla="*/ 0 w 8576"/>
              <a:gd name="connsiteY0" fmla="*/ 0 h 109956"/>
              <a:gd name="connsiteX1" fmla="*/ 0 w 8576"/>
              <a:gd name="connsiteY1" fmla="*/ 109956 h 109956"/>
            </a:gdLst>
            <a:ahLst/>
            <a:cxnLst>
              <a:cxn ang="0">
                <a:pos x="connsiteX0" y="connsiteY0"/>
              </a:cxn>
              <a:cxn ang="0">
                <a:pos x="connsiteX1" y="connsiteY1"/>
              </a:cxn>
            </a:cxnLst>
            <a:rect l="l" t="t" r="r" b="b"/>
            <a:pathLst>
              <a:path w="8576" h="109956">
                <a:moveTo>
                  <a:pt x="0" y="0"/>
                </a:moveTo>
                <a:lnTo>
                  <a:pt x="0" y="109956"/>
                </a:lnTo>
              </a:path>
            </a:pathLst>
          </a:custGeom>
          <a:ln w="17145" cap="flat">
            <a:solidFill>
              <a:srgbClr val="E74C3C"/>
            </a:solidFill>
            <a:prstDash val="solid"/>
            <a:miter/>
          </a:ln>
        </p:spPr>
        <p:txBody>
          <a:bodyPr rtlCol="0" anchor="ctr"/>
          <a:lstStyle/>
          <a:p>
            <a:pPr algn="ctr"/>
            <a:endParaRPr lang="en-IN" sz="1867"/>
          </a:p>
        </p:txBody>
      </p:sp>
      <p:sp>
        <p:nvSpPr>
          <p:cNvPr id="28" name="Freeform: Shape 27">
            <a:extLst>
              <a:ext uri="{FF2B5EF4-FFF2-40B4-BE49-F238E27FC236}">
                <a16:creationId xmlns:a16="http://schemas.microsoft.com/office/drawing/2014/main" id="{2C39E500-E5A9-B69A-5306-7C0B20C4D99B}"/>
              </a:ext>
            </a:extLst>
          </p:cNvPr>
          <p:cNvSpPr/>
          <p:nvPr/>
        </p:nvSpPr>
        <p:spPr>
          <a:xfrm>
            <a:off x="1411566" y="2952027"/>
            <a:ext cx="3430505" cy="879651"/>
          </a:xfrm>
          <a:custGeom>
            <a:avLst/>
            <a:gdLst>
              <a:gd name="connsiteX0" fmla="*/ 2529998 w 2572879"/>
              <a:gd name="connsiteY0" fmla="*/ 0 h 659738"/>
              <a:gd name="connsiteX1" fmla="*/ 2572879 w 2572879"/>
              <a:gd name="connsiteY1" fmla="*/ 27489 h 659738"/>
              <a:gd name="connsiteX2" fmla="*/ 2572879 w 2572879"/>
              <a:gd name="connsiteY2" fmla="*/ 632249 h 659738"/>
              <a:gd name="connsiteX3" fmla="*/ 2529998 w 2572879"/>
              <a:gd name="connsiteY3" fmla="*/ 659739 h 659738"/>
              <a:gd name="connsiteX4" fmla="*/ 42881 w 2572879"/>
              <a:gd name="connsiteY4" fmla="*/ 659739 h 659738"/>
              <a:gd name="connsiteX5" fmla="*/ 0 w 2572879"/>
              <a:gd name="connsiteY5" fmla="*/ 632249 h 659738"/>
              <a:gd name="connsiteX6" fmla="*/ 0 w 2572879"/>
              <a:gd name="connsiteY6" fmla="*/ 27489 h 659738"/>
              <a:gd name="connsiteX7" fmla="*/ 42881 w 2572879"/>
              <a:gd name="connsiteY7" fmla="*/ 0 h 65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2879" h="659738">
                <a:moveTo>
                  <a:pt x="2529998" y="0"/>
                </a:moveTo>
                <a:cubicBezTo>
                  <a:pt x="2553681" y="0"/>
                  <a:pt x="2572879" y="12307"/>
                  <a:pt x="2572879" y="27489"/>
                </a:cubicBezTo>
                <a:lnTo>
                  <a:pt x="2572879" y="632249"/>
                </a:lnTo>
                <a:cubicBezTo>
                  <a:pt x="2572879" y="647431"/>
                  <a:pt x="2553681" y="659739"/>
                  <a:pt x="2529998" y="659739"/>
                </a:cubicBezTo>
                <a:lnTo>
                  <a:pt x="42881" y="659739"/>
                </a:lnTo>
                <a:cubicBezTo>
                  <a:pt x="19199" y="659739"/>
                  <a:pt x="0" y="647431"/>
                  <a:pt x="0" y="632249"/>
                </a:cubicBezTo>
                <a:lnTo>
                  <a:pt x="0" y="27489"/>
                </a:lnTo>
                <a:cubicBezTo>
                  <a:pt x="0" y="12307"/>
                  <a:pt x="19199" y="0"/>
                  <a:pt x="42881" y="0"/>
                </a:cubicBezTo>
                <a:close/>
              </a:path>
            </a:pathLst>
          </a:custGeom>
          <a:solidFill>
            <a:srgbClr val="FDEDEC"/>
          </a:solidFill>
          <a:ln w="17145" cap="flat">
            <a:solidFill>
              <a:srgbClr val="E74C3C"/>
            </a:solidFill>
            <a:prstDash val="solid"/>
            <a:miter/>
          </a:ln>
        </p:spPr>
        <p:txBody>
          <a:bodyPr rtlCol="0" anchor="ctr"/>
          <a:lstStyle/>
          <a:p>
            <a:pPr algn="ctr"/>
            <a:endParaRPr lang="en-IN" sz="1867"/>
          </a:p>
        </p:txBody>
      </p:sp>
      <p:sp>
        <p:nvSpPr>
          <p:cNvPr id="29" name="TextBox 28">
            <a:extLst>
              <a:ext uri="{FF2B5EF4-FFF2-40B4-BE49-F238E27FC236}">
                <a16:creationId xmlns:a16="http://schemas.microsoft.com/office/drawing/2014/main" id="{4E796F36-F43D-939E-7162-4F73320DE0F9}"/>
              </a:ext>
            </a:extLst>
          </p:cNvPr>
          <p:cNvSpPr txBox="1"/>
          <p:nvPr/>
        </p:nvSpPr>
        <p:spPr>
          <a:xfrm>
            <a:off x="2425816" y="2957042"/>
            <a:ext cx="1145955" cy="184666"/>
          </a:xfrm>
          <a:prstGeom prst="rect">
            <a:avLst/>
          </a:prstGeom>
          <a:noFill/>
          <a:ln>
            <a:noFill/>
          </a:ln>
        </p:spPr>
        <p:txBody>
          <a:bodyPr wrap="none" lIns="0" tIns="0" rIns="0" bIns="0" rtlCol="0">
            <a:spAutoFit/>
          </a:bodyPr>
          <a:lstStyle/>
          <a:p>
            <a:pPr algn="ctr" defTabSz="239994">
              <a:tabLst>
                <a:tab pos="239994" algn="l"/>
              </a:tabLst>
            </a:pPr>
            <a:r>
              <a:rPr lang="en-IN" sz="1200" b="1" dirty="0">
                <a:ln/>
                <a:solidFill>
                  <a:srgbClr val="C0392B"/>
                </a:solidFill>
                <a:latin typeface="Arial"/>
                <a:cs typeface="Arial"/>
                <a:sym typeface="Arial"/>
                <a:rtl val="0"/>
              </a:rPr>
              <a:t>OPTIMIZATION:</a:t>
            </a:r>
          </a:p>
        </p:txBody>
      </p:sp>
      <p:sp>
        <p:nvSpPr>
          <p:cNvPr id="30" name="TextBox 29">
            <a:extLst>
              <a:ext uri="{FF2B5EF4-FFF2-40B4-BE49-F238E27FC236}">
                <a16:creationId xmlns:a16="http://schemas.microsoft.com/office/drawing/2014/main" id="{8CC0255C-F464-7135-0B48-F81965F6588D}"/>
              </a:ext>
            </a:extLst>
          </p:cNvPr>
          <p:cNvSpPr txBox="1"/>
          <p:nvPr/>
        </p:nvSpPr>
        <p:spPr>
          <a:xfrm>
            <a:off x="2375331" y="3132971"/>
            <a:ext cx="1178207" cy="164212"/>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000000"/>
                </a:solidFill>
                <a:latin typeface="Arial"/>
                <a:cs typeface="Arial"/>
                <a:sym typeface="Arial"/>
                <a:rtl val="0"/>
              </a:rPr>
              <a:t>• Increase a3-offset</a:t>
            </a:r>
          </a:p>
        </p:txBody>
      </p:sp>
      <p:sp>
        <p:nvSpPr>
          <p:cNvPr id="31" name="TextBox 30">
            <a:extLst>
              <a:ext uri="{FF2B5EF4-FFF2-40B4-BE49-F238E27FC236}">
                <a16:creationId xmlns:a16="http://schemas.microsoft.com/office/drawing/2014/main" id="{877756BE-11C5-75BD-895F-1B2DF9B0FF85}"/>
              </a:ext>
            </a:extLst>
          </p:cNvPr>
          <p:cNvSpPr txBox="1"/>
          <p:nvPr/>
        </p:nvSpPr>
        <p:spPr>
          <a:xfrm>
            <a:off x="2209258" y="3301571"/>
            <a:ext cx="1458733" cy="164212"/>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000000"/>
                </a:solidFill>
                <a:latin typeface="Arial"/>
                <a:cs typeface="Arial"/>
                <a:sym typeface="Arial"/>
                <a:rtl val="0"/>
              </a:rPr>
              <a:t>• Increase a3-hysteresis</a:t>
            </a:r>
          </a:p>
        </p:txBody>
      </p:sp>
      <p:sp>
        <p:nvSpPr>
          <p:cNvPr id="32" name="TextBox 31">
            <a:extLst>
              <a:ext uri="{FF2B5EF4-FFF2-40B4-BE49-F238E27FC236}">
                <a16:creationId xmlns:a16="http://schemas.microsoft.com/office/drawing/2014/main" id="{10E9DDC8-E69C-A6BF-E88F-6EBEFA795869}"/>
              </a:ext>
            </a:extLst>
          </p:cNvPr>
          <p:cNvSpPr txBox="1"/>
          <p:nvPr/>
        </p:nvSpPr>
        <p:spPr>
          <a:xfrm>
            <a:off x="2097043" y="3470171"/>
            <a:ext cx="1689565" cy="164212"/>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000000"/>
                </a:solidFill>
                <a:latin typeface="Arial"/>
                <a:cs typeface="Arial"/>
                <a:sym typeface="Arial"/>
                <a:rtl val="0"/>
              </a:rPr>
              <a:t>• Increase a3-time-to-trigger</a:t>
            </a:r>
          </a:p>
        </p:txBody>
      </p:sp>
      <p:sp>
        <p:nvSpPr>
          <p:cNvPr id="33" name="TextBox 32">
            <a:extLst>
              <a:ext uri="{FF2B5EF4-FFF2-40B4-BE49-F238E27FC236}">
                <a16:creationId xmlns:a16="http://schemas.microsoft.com/office/drawing/2014/main" id="{33C61AF9-A418-E1F7-C5FE-6DE0E36492A9}"/>
              </a:ext>
            </a:extLst>
          </p:cNvPr>
          <p:cNvSpPr txBox="1"/>
          <p:nvPr/>
        </p:nvSpPr>
        <p:spPr>
          <a:xfrm>
            <a:off x="1976709" y="3638771"/>
            <a:ext cx="1905970" cy="164212"/>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000000"/>
                </a:solidFill>
                <a:latin typeface="Arial"/>
                <a:cs typeface="Arial"/>
                <a:sym typeface="Arial"/>
                <a:rtl val="0"/>
              </a:rPr>
              <a:t>• Consider cell size and overlap</a:t>
            </a:r>
          </a:p>
        </p:txBody>
      </p:sp>
      <p:sp>
        <p:nvSpPr>
          <p:cNvPr id="34" name="Freeform: Shape 33">
            <a:extLst>
              <a:ext uri="{FF2B5EF4-FFF2-40B4-BE49-F238E27FC236}">
                <a16:creationId xmlns:a16="http://schemas.microsoft.com/office/drawing/2014/main" id="{65F661D3-9175-C9B0-2DA0-FFEE3943ADBA}"/>
              </a:ext>
            </a:extLst>
          </p:cNvPr>
          <p:cNvSpPr/>
          <p:nvPr/>
        </p:nvSpPr>
        <p:spPr>
          <a:xfrm>
            <a:off x="5985573" y="1925767"/>
            <a:ext cx="11435" cy="219912"/>
          </a:xfrm>
          <a:custGeom>
            <a:avLst/>
            <a:gdLst>
              <a:gd name="connsiteX0" fmla="*/ 0 w 8576"/>
              <a:gd name="connsiteY0" fmla="*/ 0 h 164934"/>
              <a:gd name="connsiteX1" fmla="*/ 0 w 8576"/>
              <a:gd name="connsiteY1" fmla="*/ 164935 h 164934"/>
            </a:gdLst>
            <a:ahLst/>
            <a:cxnLst>
              <a:cxn ang="0">
                <a:pos x="connsiteX0" y="connsiteY0"/>
              </a:cxn>
              <a:cxn ang="0">
                <a:pos x="connsiteX1" y="connsiteY1"/>
              </a:cxn>
            </a:cxnLst>
            <a:rect l="l" t="t" r="r" b="b"/>
            <a:pathLst>
              <a:path w="8576" h="164934">
                <a:moveTo>
                  <a:pt x="0" y="0"/>
                </a:moveTo>
                <a:lnTo>
                  <a:pt x="0" y="164935"/>
                </a:lnTo>
              </a:path>
            </a:pathLst>
          </a:custGeom>
          <a:ln w="17145" cap="flat">
            <a:solidFill>
              <a:srgbClr val="27AE60"/>
            </a:solidFill>
            <a:prstDash val="solid"/>
            <a:miter/>
          </a:ln>
        </p:spPr>
        <p:txBody>
          <a:bodyPr rtlCol="0" anchor="ctr"/>
          <a:lstStyle/>
          <a:p>
            <a:pPr algn="ctr"/>
            <a:endParaRPr lang="en-IN" sz="1867"/>
          </a:p>
        </p:txBody>
      </p:sp>
      <p:sp>
        <p:nvSpPr>
          <p:cNvPr id="35" name="Freeform: Shape 34">
            <a:extLst>
              <a:ext uri="{FF2B5EF4-FFF2-40B4-BE49-F238E27FC236}">
                <a16:creationId xmlns:a16="http://schemas.microsoft.com/office/drawing/2014/main" id="{41B15C8B-00B2-31DE-7819-43BB1DE79889}"/>
              </a:ext>
            </a:extLst>
          </p:cNvPr>
          <p:cNvSpPr/>
          <p:nvPr/>
        </p:nvSpPr>
        <p:spPr>
          <a:xfrm>
            <a:off x="4842071" y="2145681"/>
            <a:ext cx="2287003" cy="7329"/>
          </a:xfrm>
          <a:custGeom>
            <a:avLst/>
            <a:gdLst>
              <a:gd name="connsiteX0" fmla="*/ 0 w 1715252"/>
              <a:gd name="connsiteY0" fmla="*/ 0 h 5497"/>
              <a:gd name="connsiteX1" fmla="*/ 1715253 w 1715252"/>
              <a:gd name="connsiteY1" fmla="*/ 0 h 5497"/>
            </a:gdLst>
            <a:ahLst/>
            <a:cxnLst>
              <a:cxn ang="0">
                <a:pos x="connsiteX0" y="connsiteY0"/>
              </a:cxn>
              <a:cxn ang="0">
                <a:pos x="connsiteX1" y="connsiteY1"/>
              </a:cxn>
            </a:cxnLst>
            <a:rect l="l" t="t" r="r" b="b"/>
            <a:pathLst>
              <a:path w="1715252" h="5497">
                <a:moveTo>
                  <a:pt x="0" y="0"/>
                </a:moveTo>
                <a:lnTo>
                  <a:pt x="1715253" y="0"/>
                </a:lnTo>
              </a:path>
            </a:pathLst>
          </a:custGeom>
          <a:ln w="12859" cap="flat">
            <a:solidFill>
              <a:srgbClr val="27AE60"/>
            </a:solidFill>
            <a:prstDash val="solid"/>
            <a:miter/>
          </a:ln>
        </p:spPr>
        <p:txBody>
          <a:bodyPr rtlCol="0" anchor="ctr"/>
          <a:lstStyle/>
          <a:p>
            <a:pPr algn="ctr"/>
            <a:endParaRPr lang="en-IN" sz="1867"/>
          </a:p>
        </p:txBody>
      </p:sp>
      <p:sp>
        <p:nvSpPr>
          <p:cNvPr id="36" name="Freeform: Shape 35">
            <a:extLst>
              <a:ext uri="{FF2B5EF4-FFF2-40B4-BE49-F238E27FC236}">
                <a16:creationId xmlns:a16="http://schemas.microsoft.com/office/drawing/2014/main" id="{A516EF33-E40C-D2AF-9C61-40B3B20CE48D}"/>
              </a:ext>
            </a:extLst>
          </p:cNvPr>
          <p:cNvSpPr/>
          <p:nvPr/>
        </p:nvSpPr>
        <p:spPr>
          <a:xfrm>
            <a:off x="4842071" y="2145680"/>
            <a:ext cx="11435" cy="293216"/>
          </a:xfrm>
          <a:custGeom>
            <a:avLst/>
            <a:gdLst>
              <a:gd name="connsiteX0" fmla="*/ 0 w 8576"/>
              <a:gd name="connsiteY0" fmla="*/ 0 h 219912"/>
              <a:gd name="connsiteX1" fmla="*/ 0 w 8576"/>
              <a:gd name="connsiteY1" fmla="*/ 219913 h 219912"/>
            </a:gdLst>
            <a:ahLst/>
            <a:cxnLst>
              <a:cxn ang="0">
                <a:pos x="connsiteX0" y="connsiteY0"/>
              </a:cxn>
              <a:cxn ang="0">
                <a:pos x="connsiteX1" y="connsiteY1"/>
              </a:cxn>
            </a:cxnLst>
            <a:rect l="l" t="t" r="r" b="b"/>
            <a:pathLst>
              <a:path w="8576" h="219912">
                <a:moveTo>
                  <a:pt x="0" y="0"/>
                </a:moveTo>
                <a:lnTo>
                  <a:pt x="0" y="219913"/>
                </a:lnTo>
              </a:path>
            </a:pathLst>
          </a:custGeom>
          <a:ln w="12859" cap="flat">
            <a:solidFill>
              <a:srgbClr val="27AE60"/>
            </a:solidFill>
            <a:prstDash val="solid"/>
            <a:miter/>
          </a:ln>
        </p:spPr>
        <p:txBody>
          <a:bodyPr rtlCol="0" anchor="ctr"/>
          <a:lstStyle/>
          <a:p>
            <a:pPr algn="ctr"/>
            <a:endParaRPr lang="en-IN" sz="1867"/>
          </a:p>
        </p:txBody>
      </p:sp>
      <p:sp>
        <p:nvSpPr>
          <p:cNvPr id="37" name="Freeform: Shape 36">
            <a:extLst>
              <a:ext uri="{FF2B5EF4-FFF2-40B4-BE49-F238E27FC236}">
                <a16:creationId xmlns:a16="http://schemas.microsoft.com/office/drawing/2014/main" id="{21FC3120-5EF9-2AEC-E762-C0B3503BF1E9}"/>
              </a:ext>
            </a:extLst>
          </p:cNvPr>
          <p:cNvSpPr/>
          <p:nvPr/>
        </p:nvSpPr>
        <p:spPr>
          <a:xfrm>
            <a:off x="5985573" y="2145680"/>
            <a:ext cx="11435" cy="293216"/>
          </a:xfrm>
          <a:custGeom>
            <a:avLst/>
            <a:gdLst>
              <a:gd name="connsiteX0" fmla="*/ 0 w 8576"/>
              <a:gd name="connsiteY0" fmla="*/ 0 h 219912"/>
              <a:gd name="connsiteX1" fmla="*/ 0 w 8576"/>
              <a:gd name="connsiteY1" fmla="*/ 219913 h 219912"/>
            </a:gdLst>
            <a:ahLst/>
            <a:cxnLst>
              <a:cxn ang="0">
                <a:pos x="connsiteX0" y="connsiteY0"/>
              </a:cxn>
              <a:cxn ang="0">
                <a:pos x="connsiteX1" y="connsiteY1"/>
              </a:cxn>
            </a:cxnLst>
            <a:rect l="l" t="t" r="r" b="b"/>
            <a:pathLst>
              <a:path w="8576" h="219912">
                <a:moveTo>
                  <a:pt x="0" y="0"/>
                </a:moveTo>
                <a:lnTo>
                  <a:pt x="0" y="219913"/>
                </a:lnTo>
              </a:path>
            </a:pathLst>
          </a:custGeom>
          <a:ln w="12859" cap="flat">
            <a:solidFill>
              <a:srgbClr val="27AE60"/>
            </a:solidFill>
            <a:prstDash val="solid"/>
            <a:miter/>
          </a:ln>
        </p:spPr>
        <p:txBody>
          <a:bodyPr rtlCol="0" anchor="ctr"/>
          <a:lstStyle/>
          <a:p>
            <a:pPr algn="ctr"/>
            <a:endParaRPr lang="en-IN" sz="1867"/>
          </a:p>
        </p:txBody>
      </p:sp>
      <p:sp>
        <p:nvSpPr>
          <p:cNvPr id="38" name="Freeform: Shape 37">
            <a:extLst>
              <a:ext uri="{FF2B5EF4-FFF2-40B4-BE49-F238E27FC236}">
                <a16:creationId xmlns:a16="http://schemas.microsoft.com/office/drawing/2014/main" id="{2C98CE5F-034D-5F83-AF80-C2C315DA1742}"/>
              </a:ext>
            </a:extLst>
          </p:cNvPr>
          <p:cNvSpPr/>
          <p:nvPr/>
        </p:nvSpPr>
        <p:spPr>
          <a:xfrm>
            <a:off x="7129075" y="2145680"/>
            <a:ext cx="11435" cy="293216"/>
          </a:xfrm>
          <a:custGeom>
            <a:avLst/>
            <a:gdLst>
              <a:gd name="connsiteX0" fmla="*/ 0 w 8576"/>
              <a:gd name="connsiteY0" fmla="*/ 0 h 219912"/>
              <a:gd name="connsiteX1" fmla="*/ 0 w 8576"/>
              <a:gd name="connsiteY1" fmla="*/ 219913 h 219912"/>
            </a:gdLst>
            <a:ahLst/>
            <a:cxnLst>
              <a:cxn ang="0">
                <a:pos x="connsiteX0" y="connsiteY0"/>
              </a:cxn>
              <a:cxn ang="0">
                <a:pos x="connsiteX1" y="connsiteY1"/>
              </a:cxn>
            </a:cxnLst>
            <a:rect l="l" t="t" r="r" b="b"/>
            <a:pathLst>
              <a:path w="8576" h="219912">
                <a:moveTo>
                  <a:pt x="0" y="0"/>
                </a:moveTo>
                <a:lnTo>
                  <a:pt x="0" y="219913"/>
                </a:lnTo>
              </a:path>
            </a:pathLst>
          </a:custGeom>
          <a:ln w="12859" cap="flat">
            <a:solidFill>
              <a:srgbClr val="27AE60"/>
            </a:solidFill>
            <a:prstDash val="solid"/>
            <a:miter/>
          </a:ln>
        </p:spPr>
        <p:txBody>
          <a:bodyPr rtlCol="0" anchor="ctr"/>
          <a:lstStyle/>
          <a:p>
            <a:pPr algn="ctr"/>
            <a:endParaRPr lang="en-IN" sz="1867"/>
          </a:p>
        </p:txBody>
      </p:sp>
      <p:sp>
        <p:nvSpPr>
          <p:cNvPr id="39" name="Freeform: Shape 38">
            <a:extLst>
              <a:ext uri="{FF2B5EF4-FFF2-40B4-BE49-F238E27FC236}">
                <a16:creationId xmlns:a16="http://schemas.microsoft.com/office/drawing/2014/main" id="{973DC190-E610-64DE-3644-0633C22AE4D9}"/>
              </a:ext>
            </a:extLst>
          </p:cNvPr>
          <p:cNvSpPr/>
          <p:nvPr/>
        </p:nvSpPr>
        <p:spPr>
          <a:xfrm>
            <a:off x="4270320" y="2438898"/>
            <a:ext cx="1143501" cy="256564"/>
          </a:xfrm>
          <a:custGeom>
            <a:avLst/>
            <a:gdLst>
              <a:gd name="connsiteX0" fmla="*/ 814745 w 857626"/>
              <a:gd name="connsiteY0" fmla="*/ 0 h 192423"/>
              <a:gd name="connsiteX1" fmla="*/ 857626 w 857626"/>
              <a:gd name="connsiteY1" fmla="*/ 27489 h 192423"/>
              <a:gd name="connsiteX2" fmla="*/ 857626 w 857626"/>
              <a:gd name="connsiteY2" fmla="*/ 164935 h 192423"/>
              <a:gd name="connsiteX3" fmla="*/ 814745 w 857626"/>
              <a:gd name="connsiteY3" fmla="*/ 192424 h 192423"/>
              <a:gd name="connsiteX4" fmla="*/ 42881 w 857626"/>
              <a:gd name="connsiteY4" fmla="*/ 192424 h 192423"/>
              <a:gd name="connsiteX5" fmla="*/ 0 w 857626"/>
              <a:gd name="connsiteY5" fmla="*/ 164935 h 192423"/>
              <a:gd name="connsiteX6" fmla="*/ 0 w 857626"/>
              <a:gd name="connsiteY6" fmla="*/ 27489 h 192423"/>
              <a:gd name="connsiteX7" fmla="*/ 42881 w 857626"/>
              <a:gd name="connsiteY7" fmla="*/ 0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626" h="192423">
                <a:moveTo>
                  <a:pt x="814745" y="0"/>
                </a:moveTo>
                <a:cubicBezTo>
                  <a:pt x="838428" y="0"/>
                  <a:pt x="857626" y="12307"/>
                  <a:pt x="857626" y="27489"/>
                </a:cubicBezTo>
                <a:lnTo>
                  <a:pt x="857626" y="164935"/>
                </a:lnTo>
                <a:cubicBezTo>
                  <a:pt x="857626" y="180116"/>
                  <a:pt x="838428" y="192424"/>
                  <a:pt x="814745" y="192424"/>
                </a:cubicBezTo>
                <a:lnTo>
                  <a:pt x="42881" y="192424"/>
                </a:lnTo>
                <a:cubicBezTo>
                  <a:pt x="19199" y="192424"/>
                  <a:pt x="0" y="180116"/>
                  <a:pt x="0" y="164935"/>
                </a:cubicBezTo>
                <a:lnTo>
                  <a:pt x="0" y="27489"/>
                </a:lnTo>
                <a:cubicBezTo>
                  <a:pt x="0" y="12307"/>
                  <a:pt x="19199" y="0"/>
                  <a:pt x="42881" y="0"/>
                </a:cubicBezTo>
                <a:close/>
              </a:path>
            </a:pathLst>
          </a:custGeom>
          <a:solidFill>
            <a:srgbClr val="E8F8F5"/>
          </a:solidFill>
          <a:ln w="12859" cap="flat">
            <a:solidFill>
              <a:srgbClr val="1ABC9C"/>
            </a:solidFill>
            <a:prstDash val="solid"/>
            <a:miter/>
          </a:ln>
        </p:spPr>
        <p:txBody>
          <a:bodyPr rtlCol="0" anchor="ctr"/>
          <a:lstStyle/>
          <a:p>
            <a:pPr algn="ctr"/>
            <a:endParaRPr lang="en-IN" sz="1867"/>
          </a:p>
        </p:txBody>
      </p:sp>
      <p:sp>
        <p:nvSpPr>
          <p:cNvPr id="40" name="TextBox 39">
            <a:extLst>
              <a:ext uri="{FF2B5EF4-FFF2-40B4-BE49-F238E27FC236}">
                <a16:creationId xmlns:a16="http://schemas.microsoft.com/office/drawing/2014/main" id="{D3DC0988-B6B1-2DE0-A0AA-2D18BB659434}"/>
              </a:ext>
            </a:extLst>
          </p:cNvPr>
          <p:cNvSpPr txBox="1"/>
          <p:nvPr/>
        </p:nvSpPr>
        <p:spPr>
          <a:xfrm>
            <a:off x="4336793" y="2516554"/>
            <a:ext cx="979434" cy="123111"/>
          </a:xfrm>
          <a:prstGeom prst="rect">
            <a:avLst/>
          </a:prstGeom>
          <a:noFill/>
          <a:ln>
            <a:noFill/>
          </a:ln>
        </p:spPr>
        <p:txBody>
          <a:bodyPr wrap="none" lIns="0" tIns="0" rIns="0" bIns="0" rtlCol="0">
            <a:spAutoFit/>
          </a:bodyPr>
          <a:lstStyle/>
          <a:p>
            <a:pPr algn="ctr" defTabSz="239994">
              <a:tabLst>
                <a:tab pos="239994" algn="l"/>
              </a:tabLst>
            </a:pPr>
            <a:r>
              <a:rPr lang="en-IN" sz="800" b="1" dirty="0">
                <a:ln/>
                <a:solidFill>
                  <a:srgbClr val="D35400"/>
                </a:solidFill>
                <a:latin typeface="Arial"/>
                <a:cs typeface="Arial"/>
                <a:sym typeface="Arial"/>
                <a:rtl val="0"/>
              </a:rPr>
              <a:t>*_PrepFail_TimeOut</a:t>
            </a:r>
          </a:p>
        </p:txBody>
      </p:sp>
      <p:sp>
        <p:nvSpPr>
          <p:cNvPr id="41" name="Freeform: Shape 40">
            <a:extLst>
              <a:ext uri="{FF2B5EF4-FFF2-40B4-BE49-F238E27FC236}">
                <a16:creationId xmlns:a16="http://schemas.microsoft.com/office/drawing/2014/main" id="{46B74829-B9A3-D477-8D9B-D0A53842E7E3}"/>
              </a:ext>
            </a:extLst>
          </p:cNvPr>
          <p:cNvSpPr/>
          <p:nvPr/>
        </p:nvSpPr>
        <p:spPr>
          <a:xfrm>
            <a:off x="5413822" y="2438898"/>
            <a:ext cx="1143501" cy="256564"/>
          </a:xfrm>
          <a:custGeom>
            <a:avLst/>
            <a:gdLst>
              <a:gd name="connsiteX0" fmla="*/ 814745 w 857626"/>
              <a:gd name="connsiteY0" fmla="*/ 0 h 192423"/>
              <a:gd name="connsiteX1" fmla="*/ 857626 w 857626"/>
              <a:gd name="connsiteY1" fmla="*/ 27489 h 192423"/>
              <a:gd name="connsiteX2" fmla="*/ 857626 w 857626"/>
              <a:gd name="connsiteY2" fmla="*/ 164935 h 192423"/>
              <a:gd name="connsiteX3" fmla="*/ 814745 w 857626"/>
              <a:gd name="connsiteY3" fmla="*/ 192424 h 192423"/>
              <a:gd name="connsiteX4" fmla="*/ 42881 w 857626"/>
              <a:gd name="connsiteY4" fmla="*/ 192424 h 192423"/>
              <a:gd name="connsiteX5" fmla="*/ 0 w 857626"/>
              <a:gd name="connsiteY5" fmla="*/ 164935 h 192423"/>
              <a:gd name="connsiteX6" fmla="*/ 0 w 857626"/>
              <a:gd name="connsiteY6" fmla="*/ 27489 h 192423"/>
              <a:gd name="connsiteX7" fmla="*/ 42881 w 857626"/>
              <a:gd name="connsiteY7" fmla="*/ 0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626" h="192423">
                <a:moveTo>
                  <a:pt x="814745" y="0"/>
                </a:moveTo>
                <a:cubicBezTo>
                  <a:pt x="838428" y="0"/>
                  <a:pt x="857626" y="12307"/>
                  <a:pt x="857626" y="27489"/>
                </a:cubicBezTo>
                <a:lnTo>
                  <a:pt x="857626" y="164935"/>
                </a:lnTo>
                <a:cubicBezTo>
                  <a:pt x="857626" y="180116"/>
                  <a:pt x="838428" y="192424"/>
                  <a:pt x="814745" y="192424"/>
                </a:cubicBezTo>
                <a:lnTo>
                  <a:pt x="42881" y="192424"/>
                </a:lnTo>
                <a:cubicBezTo>
                  <a:pt x="19199" y="192424"/>
                  <a:pt x="0" y="180116"/>
                  <a:pt x="0" y="164935"/>
                </a:cubicBezTo>
                <a:lnTo>
                  <a:pt x="0" y="27489"/>
                </a:lnTo>
                <a:cubicBezTo>
                  <a:pt x="0" y="12307"/>
                  <a:pt x="19199" y="0"/>
                  <a:pt x="42881" y="0"/>
                </a:cubicBezTo>
                <a:close/>
              </a:path>
            </a:pathLst>
          </a:custGeom>
          <a:solidFill>
            <a:srgbClr val="E8F8F5"/>
          </a:solidFill>
          <a:ln w="12859" cap="flat">
            <a:solidFill>
              <a:srgbClr val="1ABC9C"/>
            </a:solidFill>
            <a:prstDash val="solid"/>
            <a:miter/>
          </a:ln>
        </p:spPr>
        <p:txBody>
          <a:bodyPr rtlCol="0" anchor="ctr"/>
          <a:lstStyle/>
          <a:p>
            <a:pPr algn="ctr"/>
            <a:endParaRPr lang="en-IN" sz="1867"/>
          </a:p>
        </p:txBody>
      </p:sp>
      <p:sp>
        <p:nvSpPr>
          <p:cNvPr id="42" name="TextBox 41">
            <a:extLst>
              <a:ext uri="{FF2B5EF4-FFF2-40B4-BE49-F238E27FC236}">
                <a16:creationId xmlns:a16="http://schemas.microsoft.com/office/drawing/2014/main" id="{528CD4C5-7C21-EEBC-2AD7-B817F590D699}"/>
              </a:ext>
            </a:extLst>
          </p:cNvPr>
          <p:cNvSpPr txBox="1"/>
          <p:nvPr/>
        </p:nvSpPr>
        <p:spPr>
          <a:xfrm>
            <a:off x="5625531" y="2516554"/>
            <a:ext cx="740587" cy="123111"/>
          </a:xfrm>
          <a:prstGeom prst="rect">
            <a:avLst/>
          </a:prstGeom>
          <a:noFill/>
          <a:ln>
            <a:noFill/>
          </a:ln>
        </p:spPr>
        <p:txBody>
          <a:bodyPr wrap="none" lIns="0" tIns="0" rIns="0" bIns="0" rtlCol="0">
            <a:spAutoFit/>
          </a:bodyPr>
          <a:lstStyle/>
          <a:p>
            <a:pPr algn="ctr" defTabSz="239994">
              <a:tabLst>
                <a:tab pos="239994" algn="l"/>
              </a:tabLst>
            </a:pPr>
            <a:r>
              <a:rPr lang="en-IN" sz="800" b="1" dirty="0">
                <a:ln/>
                <a:solidFill>
                  <a:srgbClr val="D35400"/>
                </a:solidFill>
                <a:latin typeface="Arial"/>
                <a:cs typeface="Arial"/>
                <a:sym typeface="Arial"/>
                <a:rtl val="0"/>
              </a:rPr>
              <a:t>*_PrepFail_Fail</a:t>
            </a:r>
          </a:p>
        </p:txBody>
      </p:sp>
      <p:sp>
        <p:nvSpPr>
          <p:cNvPr id="43" name="Freeform: Shape 42">
            <a:extLst>
              <a:ext uri="{FF2B5EF4-FFF2-40B4-BE49-F238E27FC236}">
                <a16:creationId xmlns:a16="http://schemas.microsoft.com/office/drawing/2014/main" id="{B16A213A-3894-4DCF-1E51-73ED6AAF2C22}"/>
              </a:ext>
            </a:extLst>
          </p:cNvPr>
          <p:cNvSpPr/>
          <p:nvPr/>
        </p:nvSpPr>
        <p:spPr>
          <a:xfrm>
            <a:off x="6557324" y="2438898"/>
            <a:ext cx="1143501" cy="256564"/>
          </a:xfrm>
          <a:custGeom>
            <a:avLst/>
            <a:gdLst>
              <a:gd name="connsiteX0" fmla="*/ 814745 w 857626"/>
              <a:gd name="connsiteY0" fmla="*/ 0 h 192423"/>
              <a:gd name="connsiteX1" fmla="*/ 857626 w 857626"/>
              <a:gd name="connsiteY1" fmla="*/ 27489 h 192423"/>
              <a:gd name="connsiteX2" fmla="*/ 857626 w 857626"/>
              <a:gd name="connsiteY2" fmla="*/ 164935 h 192423"/>
              <a:gd name="connsiteX3" fmla="*/ 814745 w 857626"/>
              <a:gd name="connsiteY3" fmla="*/ 192424 h 192423"/>
              <a:gd name="connsiteX4" fmla="*/ 42881 w 857626"/>
              <a:gd name="connsiteY4" fmla="*/ 192424 h 192423"/>
              <a:gd name="connsiteX5" fmla="*/ 0 w 857626"/>
              <a:gd name="connsiteY5" fmla="*/ 164935 h 192423"/>
              <a:gd name="connsiteX6" fmla="*/ 0 w 857626"/>
              <a:gd name="connsiteY6" fmla="*/ 27489 h 192423"/>
              <a:gd name="connsiteX7" fmla="*/ 42881 w 857626"/>
              <a:gd name="connsiteY7" fmla="*/ 0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626" h="192423">
                <a:moveTo>
                  <a:pt x="814745" y="0"/>
                </a:moveTo>
                <a:cubicBezTo>
                  <a:pt x="838428" y="0"/>
                  <a:pt x="857626" y="12307"/>
                  <a:pt x="857626" y="27489"/>
                </a:cubicBezTo>
                <a:lnTo>
                  <a:pt x="857626" y="164935"/>
                </a:lnTo>
                <a:cubicBezTo>
                  <a:pt x="857626" y="180116"/>
                  <a:pt x="838428" y="192424"/>
                  <a:pt x="814745" y="192424"/>
                </a:cubicBezTo>
                <a:lnTo>
                  <a:pt x="42881" y="192424"/>
                </a:lnTo>
                <a:cubicBezTo>
                  <a:pt x="19199" y="192424"/>
                  <a:pt x="0" y="180116"/>
                  <a:pt x="0" y="164935"/>
                </a:cubicBezTo>
                <a:lnTo>
                  <a:pt x="0" y="27489"/>
                </a:lnTo>
                <a:cubicBezTo>
                  <a:pt x="0" y="12307"/>
                  <a:pt x="19199" y="0"/>
                  <a:pt x="42881" y="0"/>
                </a:cubicBezTo>
                <a:close/>
              </a:path>
            </a:pathLst>
          </a:custGeom>
          <a:solidFill>
            <a:srgbClr val="E8F8F5"/>
          </a:solidFill>
          <a:ln w="12859" cap="flat">
            <a:solidFill>
              <a:srgbClr val="1ABC9C"/>
            </a:solidFill>
            <a:prstDash val="solid"/>
            <a:miter/>
          </a:ln>
        </p:spPr>
        <p:txBody>
          <a:bodyPr rtlCol="0" anchor="ctr"/>
          <a:lstStyle/>
          <a:p>
            <a:pPr algn="ctr"/>
            <a:endParaRPr lang="en-IN" sz="1867"/>
          </a:p>
        </p:txBody>
      </p:sp>
      <p:sp>
        <p:nvSpPr>
          <p:cNvPr id="44" name="TextBox 43">
            <a:extLst>
              <a:ext uri="{FF2B5EF4-FFF2-40B4-BE49-F238E27FC236}">
                <a16:creationId xmlns:a16="http://schemas.microsoft.com/office/drawing/2014/main" id="{39FE84F4-B4D9-70D3-1B61-DE966FFA52C0}"/>
              </a:ext>
            </a:extLst>
          </p:cNvPr>
          <p:cNvSpPr txBox="1"/>
          <p:nvPr/>
        </p:nvSpPr>
        <p:spPr>
          <a:xfrm>
            <a:off x="6694223" y="2516554"/>
            <a:ext cx="876843" cy="123111"/>
          </a:xfrm>
          <a:prstGeom prst="rect">
            <a:avLst/>
          </a:prstGeom>
          <a:noFill/>
          <a:ln>
            <a:noFill/>
          </a:ln>
        </p:spPr>
        <p:txBody>
          <a:bodyPr wrap="none" lIns="0" tIns="0" rIns="0" bIns="0" rtlCol="0">
            <a:spAutoFit/>
          </a:bodyPr>
          <a:lstStyle/>
          <a:p>
            <a:pPr algn="ctr" defTabSz="239994">
              <a:tabLst>
                <a:tab pos="239994" algn="l"/>
              </a:tabLst>
            </a:pPr>
            <a:r>
              <a:rPr lang="en-IN" sz="800" b="1" dirty="0">
                <a:ln/>
                <a:solidFill>
                  <a:srgbClr val="D35400"/>
                </a:solidFill>
                <a:latin typeface="Arial"/>
                <a:cs typeface="Arial"/>
                <a:sym typeface="Arial"/>
                <a:rtl val="0"/>
              </a:rPr>
              <a:t>*_PrepFail_CpFail</a:t>
            </a:r>
          </a:p>
        </p:txBody>
      </p:sp>
      <p:sp>
        <p:nvSpPr>
          <p:cNvPr id="45" name="Freeform: Shape 44">
            <a:extLst>
              <a:ext uri="{FF2B5EF4-FFF2-40B4-BE49-F238E27FC236}">
                <a16:creationId xmlns:a16="http://schemas.microsoft.com/office/drawing/2014/main" id="{1111B7A5-8F32-E391-B667-0737252B20B8}"/>
              </a:ext>
            </a:extLst>
          </p:cNvPr>
          <p:cNvSpPr/>
          <p:nvPr/>
        </p:nvSpPr>
        <p:spPr>
          <a:xfrm>
            <a:off x="4842071" y="2695462"/>
            <a:ext cx="11435" cy="109956"/>
          </a:xfrm>
          <a:custGeom>
            <a:avLst/>
            <a:gdLst>
              <a:gd name="connsiteX0" fmla="*/ 0 w 8576"/>
              <a:gd name="connsiteY0" fmla="*/ 0 h 82467"/>
              <a:gd name="connsiteX1" fmla="*/ 0 w 8576"/>
              <a:gd name="connsiteY1" fmla="*/ 82467 h 82467"/>
            </a:gdLst>
            <a:ahLst/>
            <a:cxnLst>
              <a:cxn ang="0">
                <a:pos x="connsiteX0" y="connsiteY0"/>
              </a:cxn>
              <a:cxn ang="0">
                <a:pos x="connsiteX1" y="connsiteY1"/>
              </a:cxn>
            </a:cxnLst>
            <a:rect l="l" t="t" r="r" b="b"/>
            <a:pathLst>
              <a:path w="8576" h="82467">
                <a:moveTo>
                  <a:pt x="0" y="0"/>
                </a:moveTo>
                <a:lnTo>
                  <a:pt x="0" y="82467"/>
                </a:lnTo>
              </a:path>
            </a:pathLst>
          </a:custGeom>
          <a:ln w="12859" cap="flat">
            <a:solidFill>
              <a:srgbClr val="1ABC9C"/>
            </a:solidFill>
            <a:prstDash val="solid"/>
            <a:miter/>
          </a:ln>
        </p:spPr>
        <p:txBody>
          <a:bodyPr rtlCol="0" anchor="ctr"/>
          <a:lstStyle/>
          <a:p>
            <a:pPr algn="ctr"/>
            <a:endParaRPr lang="en-IN" sz="1867"/>
          </a:p>
        </p:txBody>
      </p:sp>
      <p:sp>
        <p:nvSpPr>
          <p:cNvPr id="46" name="Freeform: Shape 45">
            <a:extLst>
              <a:ext uri="{FF2B5EF4-FFF2-40B4-BE49-F238E27FC236}">
                <a16:creationId xmlns:a16="http://schemas.microsoft.com/office/drawing/2014/main" id="{901F2CFB-EABF-5FFB-CF67-923B45732E6D}"/>
              </a:ext>
            </a:extLst>
          </p:cNvPr>
          <p:cNvSpPr/>
          <p:nvPr/>
        </p:nvSpPr>
        <p:spPr>
          <a:xfrm>
            <a:off x="4115573" y="2805419"/>
            <a:ext cx="1298248" cy="1246172"/>
          </a:xfrm>
          <a:custGeom>
            <a:avLst/>
            <a:gdLst>
              <a:gd name="connsiteX0" fmla="*/ 814745 w 857626"/>
              <a:gd name="connsiteY0" fmla="*/ 0 h 934629"/>
              <a:gd name="connsiteX1" fmla="*/ 857626 w 857626"/>
              <a:gd name="connsiteY1" fmla="*/ 27489 h 934629"/>
              <a:gd name="connsiteX2" fmla="*/ 857626 w 857626"/>
              <a:gd name="connsiteY2" fmla="*/ 907140 h 934629"/>
              <a:gd name="connsiteX3" fmla="*/ 814745 w 857626"/>
              <a:gd name="connsiteY3" fmla="*/ 934630 h 934629"/>
              <a:gd name="connsiteX4" fmla="*/ 42881 w 857626"/>
              <a:gd name="connsiteY4" fmla="*/ 934630 h 934629"/>
              <a:gd name="connsiteX5" fmla="*/ 0 w 857626"/>
              <a:gd name="connsiteY5" fmla="*/ 907140 h 934629"/>
              <a:gd name="connsiteX6" fmla="*/ 0 w 857626"/>
              <a:gd name="connsiteY6" fmla="*/ 27489 h 934629"/>
              <a:gd name="connsiteX7" fmla="*/ 42881 w 857626"/>
              <a:gd name="connsiteY7" fmla="*/ 0 h 93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626" h="934629">
                <a:moveTo>
                  <a:pt x="814745" y="0"/>
                </a:moveTo>
                <a:cubicBezTo>
                  <a:pt x="838428" y="0"/>
                  <a:pt x="857626" y="12307"/>
                  <a:pt x="857626" y="27489"/>
                </a:cubicBezTo>
                <a:lnTo>
                  <a:pt x="857626" y="907140"/>
                </a:lnTo>
                <a:cubicBezTo>
                  <a:pt x="857626" y="922322"/>
                  <a:pt x="838428" y="934630"/>
                  <a:pt x="814745" y="934630"/>
                </a:cubicBezTo>
                <a:lnTo>
                  <a:pt x="42881" y="934630"/>
                </a:lnTo>
                <a:cubicBezTo>
                  <a:pt x="19199" y="934630"/>
                  <a:pt x="0" y="922322"/>
                  <a:pt x="0" y="907140"/>
                </a:cubicBezTo>
                <a:lnTo>
                  <a:pt x="0" y="27489"/>
                </a:lnTo>
                <a:cubicBezTo>
                  <a:pt x="0" y="12307"/>
                  <a:pt x="19199" y="0"/>
                  <a:pt x="42881" y="0"/>
                </a:cubicBezTo>
                <a:close/>
              </a:path>
            </a:pathLst>
          </a:custGeom>
          <a:solidFill>
            <a:srgbClr val="E8F8F5"/>
          </a:solidFill>
          <a:ln w="12859" cap="flat">
            <a:solidFill>
              <a:srgbClr val="1ABC9C"/>
            </a:solidFill>
            <a:prstDash val="solid"/>
            <a:miter/>
          </a:ln>
        </p:spPr>
        <p:txBody>
          <a:bodyPr rtlCol="0" anchor="ctr"/>
          <a:lstStyle/>
          <a:p>
            <a:pPr algn="ctr"/>
            <a:endParaRPr lang="en-IN" sz="1867"/>
          </a:p>
        </p:txBody>
      </p:sp>
      <p:sp>
        <p:nvSpPr>
          <p:cNvPr id="47" name="TextBox 46">
            <a:extLst>
              <a:ext uri="{FF2B5EF4-FFF2-40B4-BE49-F238E27FC236}">
                <a16:creationId xmlns:a16="http://schemas.microsoft.com/office/drawing/2014/main" id="{B6D2E575-7971-7C32-AA7C-D82F36A3F695}"/>
              </a:ext>
            </a:extLst>
          </p:cNvPr>
          <p:cNvSpPr txBox="1"/>
          <p:nvPr/>
        </p:nvSpPr>
        <p:spPr>
          <a:xfrm>
            <a:off x="4454207" y="2817763"/>
            <a:ext cx="540212" cy="143565"/>
          </a:xfrm>
          <a:prstGeom prst="rect">
            <a:avLst/>
          </a:prstGeom>
          <a:noFill/>
          <a:ln>
            <a:noFill/>
          </a:ln>
        </p:spPr>
        <p:txBody>
          <a:bodyPr wrap="none" lIns="0" tIns="0" rIns="0" bIns="0" rtlCol="0">
            <a:spAutoFit/>
          </a:bodyPr>
          <a:lstStyle/>
          <a:p>
            <a:pPr algn="ctr" defTabSz="239994">
              <a:tabLst>
                <a:tab pos="239994" algn="l"/>
              </a:tabLst>
            </a:pPr>
            <a:r>
              <a:rPr lang="en-IN" sz="933" b="1" dirty="0">
                <a:ln/>
                <a:solidFill>
                  <a:srgbClr val="16A085"/>
                </a:solidFill>
                <a:latin typeface="Arial"/>
                <a:cs typeface="Arial"/>
                <a:sym typeface="Arial"/>
                <a:rtl val="0"/>
              </a:rPr>
              <a:t>CAUSES:</a:t>
            </a:r>
          </a:p>
        </p:txBody>
      </p:sp>
      <p:sp>
        <p:nvSpPr>
          <p:cNvPr id="48" name="TextBox 47">
            <a:extLst>
              <a:ext uri="{FF2B5EF4-FFF2-40B4-BE49-F238E27FC236}">
                <a16:creationId xmlns:a16="http://schemas.microsoft.com/office/drawing/2014/main" id="{926EA027-F5C5-2A3E-65C8-4F199C5A2D29}"/>
              </a:ext>
            </a:extLst>
          </p:cNvPr>
          <p:cNvSpPr txBox="1"/>
          <p:nvPr/>
        </p:nvSpPr>
        <p:spPr>
          <a:xfrm>
            <a:off x="4165820" y="2957042"/>
            <a:ext cx="969817" cy="123111"/>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000000"/>
                </a:solidFill>
                <a:latin typeface="Arial"/>
                <a:cs typeface="Arial"/>
                <a:sym typeface="Arial"/>
                <a:rtl val="0"/>
              </a:rPr>
              <a:t>• Network congestion</a:t>
            </a:r>
          </a:p>
        </p:txBody>
      </p:sp>
      <p:sp>
        <p:nvSpPr>
          <p:cNvPr id="49" name="TextBox 48">
            <a:extLst>
              <a:ext uri="{FF2B5EF4-FFF2-40B4-BE49-F238E27FC236}">
                <a16:creationId xmlns:a16="http://schemas.microsoft.com/office/drawing/2014/main" id="{8C5C3583-7861-6A74-63AD-F397ED71A762}"/>
              </a:ext>
            </a:extLst>
          </p:cNvPr>
          <p:cNvSpPr txBox="1"/>
          <p:nvPr/>
        </p:nvSpPr>
        <p:spPr>
          <a:xfrm>
            <a:off x="4272851" y="3081659"/>
            <a:ext cx="787074" cy="123111"/>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000000"/>
                </a:solidFill>
                <a:latin typeface="Arial"/>
                <a:cs typeface="Arial"/>
                <a:sym typeface="Arial"/>
                <a:rtl val="0"/>
              </a:rPr>
              <a:t>• Interface issues</a:t>
            </a:r>
          </a:p>
        </p:txBody>
      </p:sp>
      <p:sp>
        <p:nvSpPr>
          <p:cNvPr id="50" name="TextBox 49">
            <a:extLst>
              <a:ext uri="{FF2B5EF4-FFF2-40B4-BE49-F238E27FC236}">
                <a16:creationId xmlns:a16="http://schemas.microsoft.com/office/drawing/2014/main" id="{58C0F055-6E5C-1E14-EE8B-23F97B5E10C1}"/>
              </a:ext>
            </a:extLst>
          </p:cNvPr>
          <p:cNvSpPr txBox="1"/>
          <p:nvPr/>
        </p:nvSpPr>
        <p:spPr>
          <a:xfrm>
            <a:off x="4165820" y="3206275"/>
            <a:ext cx="969817" cy="123111"/>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000000"/>
                </a:solidFill>
                <a:latin typeface="Arial"/>
                <a:cs typeface="Arial"/>
                <a:sym typeface="Arial"/>
                <a:rtl val="0"/>
              </a:rPr>
              <a:t>• Slow gNB response</a:t>
            </a:r>
          </a:p>
        </p:txBody>
      </p:sp>
      <p:sp>
        <p:nvSpPr>
          <p:cNvPr id="51" name="TextBox 50">
            <a:extLst>
              <a:ext uri="{FF2B5EF4-FFF2-40B4-BE49-F238E27FC236}">
                <a16:creationId xmlns:a16="http://schemas.microsoft.com/office/drawing/2014/main" id="{AEF9AD67-92C6-8412-5612-F099DD4312AD}"/>
              </a:ext>
            </a:extLst>
          </p:cNvPr>
          <p:cNvSpPr txBox="1"/>
          <p:nvPr/>
        </p:nvSpPr>
        <p:spPr>
          <a:xfrm>
            <a:off x="4262217" y="3367546"/>
            <a:ext cx="900888" cy="143565"/>
          </a:xfrm>
          <a:prstGeom prst="rect">
            <a:avLst/>
          </a:prstGeom>
          <a:noFill/>
          <a:ln>
            <a:noFill/>
          </a:ln>
        </p:spPr>
        <p:txBody>
          <a:bodyPr wrap="none" lIns="0" tIns="0" rIns="0" bIns="0" rtlCol="0">
            <a:spAutoFit/>
          </a:bodyPr>
          <a:lstStyle/>
          <a:p>
            <a:pPr algn="ctr" defTabSz="239994">
              <a:tabLst>
                <a:tab pos="239994" algn="l"/>
              </a:tabLst>
            </a:pPr>
            <a:r>
              <a:rPr lang="en-IN" sz="933" b="1" dirty="0">
                <a:ln/>
                <a:solidFill>
                  <a:srgbClr val="16A085"/>
                </a:solidFill>
                <a:latin typeface="Arial"/>
                <a:cs typeface="Arial"/>
                <a:sym typeface="Arial"/>
                <a:rtl val="0"/>
              </a:rPr>
              <a:t>OPTIMIZATION:</a:t>
            </a:r>
          </a:p>
        </p:txBody>
      </p:sp>
      <p:sp>
        <p:nvSpPr>
          <p:cNvPr id="52" name="TextBox 51">
            <a:extLst>
              <a:ext uri="{FF2B5EF4-FFF2-40B4-BE49-F238E27FC236}">
                <a16:creationId xmlns:a16="http://schemas.microsoft.com/office/drawing/2014/main" id="{48497C28-0038-19A6-3C1B-B6ED64D334D6}"/>
              </a:ext>
            </a:extLst>
          </p:cNvPr>
          <p:cNvSpPr txBox="1"/>
          <p:nvPr/>
        </p:nvSpPr>
        <p:spPr>
          <a:xfrm>
            <a:off x="4198522" y="3506823"/>
            <a:ext cx="883254" cy="123111"/>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000000"/>
                </a:solidFill>
                <a:latin typeface="Arial"/>
                <a:cs typeface="Arial"/>
                <a:sym typeface="Arial"/>
                <a:rtl val="0"/>
              </a:rPr>
              <a:t>• Increase TimeOut</a:t>
            </a:r>
          </a:p>
        </p:txBody>
      </p:sp>
      <p:sp>
        <p:nvSpPr>
          <p:cNvPr id="53" name="TextBox 52">
            <a:extLst>
              <a:ext uri="{FF2B5EF4-FFF2-40B4-BE49-F238E27FC236}">
                <a16:creationId xmlns:a16="http://schemas.microsoft.com/office/drawing/2014/main" id="{EB471C97-898B-BEDE-FF3E-540F066B3E6D}"/>
              </a:ext>
            </a:extLst>
          </p:cNvPr>
          <p:cNvSpPr txBox="1"/>
          <p:nvPr/>
        </p:nvSpPr>
        <p:spPr>
          <a:xfrm>
            <a:off x="4182171" y="3631441"/>
            <a:ext cx="894476" cy="123111"/>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000000"/>
                </a:solidFill>
                <a:latin typeface="Arial"/>
                <a:cs typeface="Arial"/>
                <a:sym typeface="Arial"/>
                <a:rtl val="0"/>
              </a:rPr>
              <a:t>• Optimize interface</a:t>
            </a:r>
          </a:p>
        </p:txBody>
      </p:sp>
      <p:sp>
        <p:nvSpPr>
          <p:cNvPr id="54" name="TextBox 53">
            <a:extLst>
              <a:ext uri="{FF2B5EF4-FFF2-40B4-BE49-F238E27FC236}">
                <a16:creationId xmlns:a16="http://schemas.microsoft.com/office/drawing/2014/main" id="{EA4E75AB-4883-76EB-33F3-3AD751BDA1CB}"/>
              </a:ext>
            </a:extLst>
          </p:cNvPr>
          <p:cNvSpPr txBox="1"/>
          <p:nvPr/>
        </p:nvSpPr>
        <p:spPr>
          <a:xfrm>
            <a:off x="4257568" y="3756058"/>
            <a:ext cx="766235" cy="123111"/>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000000"/>
                </a:solidFill>
                <a:latin typeface="Arial"/>
                <a:cs typeface="Arial"/>
                <a:sym typeface="Arial"/>
                <a:rtl val="0"/>
              </a:rPr>
              <a:t>• Load balancing</a:t>
            </a:r>
          </a:p>
        </p:txBody>
      </p:sp>
      <p:sp>
        <p:nvSpPr>
          <p:cNvPr id="55" name="TextBox 54">
            <a:extLst>
              <a:ext uri="{FF2B5EF4-FFF2-40B4-BE49-F238E27FC236}">
                <a16:creationId xmlns:a16="http://schemas.microsoft.com/office/drawing/2014/main" id="{A9DC39D7-8265-30E7-6E7C-9FDE04640237}"/>
              </a:ext>
            </a:extLst>
          </p:cNvPr>
          <p:cNvSpPr txBox="1"/>
          <p:nvPr/>
        </p:nvSpPr>
        <p:spPr>
          <a:xfrm>
            <a:off x="4181371" y="3880675"/>
            <a:ext cx="953786" cy="123111"/>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000000"/>
                </a:solidFill>
                <a:latin typeface="Arial"/>
                <a:cs typeface="Arial"/>
                <a:sym typeface="Arial"/>
                <a:rtl val="0"/>
              </a:rPr>
              <a:t>• Address root cause</a:t>
            </a:r>
          </a:p>
        </p:txBody>
      </p:sp>
      <p:sp>
        <p:nvSpPr>
          <p:cNvPr id="56" name="Freeform: Shape 55">
            <a:extLst>
              <a:ext uri="{FF2B5EF4-FFF2-40B4-BE49-F238E27FC236}">
                <a16:creationId xmlns:a16="http://schemas.microsoft.com/office/drawing/2014/main" id="{A2E56229-1576-72F1-BB31-EF6A243460D9}"/>
              </a:ext>
            </a:extLst>
          </p:cNvPr>
          <p:cNvSpPr/>
          <p:nvPr/>
        </p:nvSpPr>
        <p:spPr>
          <a:xfrm>
            <a:off x="5985573" y="2695462"/>
            <a:ext cx="11435" cy="109956"/>
          </a:xfrm>
          <a:custGeom>
            <a:avLst/>
            <a:gdLst>
              <a:gd name="connsiteX0" fmla="*/ 0 w 8576"/>
              <a:gd name="connsiteY0" fmla="*/ 0 h 82467"/>
              <a:gd name="connsiteX1" fmla="*/ 0 w 8576"/>
              <a:gd name="connsiteY1" fmla="*/ 82467 h 82467"/>
            </a:gdLst>
            <a:ahLst/>
            <a:cxnLst>
              <a:cxn ang="0">
                <a:pos x="connsiteX0" y="connsiteY0"/>
              </a:cxn>
              <a:cxn ang="0">
                <a:pos x="connsiteX1" y="connsiteY1"/>
              </a:cxn>
            </a:cxnLst>
            <a:rect l="l" t="t" r="r" b="b"/>
            <a:pathLst>
              <a:path w="8576" h="82467">
                <a:moveTo>
                  <a:pt x="0" y="0"/>
                </a:moveTo>
                <a:lnTo>
                  <a:pt x="0" y="82467"/>
                </a:lnTo>
              </a:path>
            </a:pathLst>
          </a:custGeom>
          <a:ln w="12859" cap="flat">
            <a:solidFill>
              <a:srgbClr val="1ABC9C"/>
            </a:solidFill>
            <a:prstDash val="solid"/>
            <a:miter/>
          </a:ln>
        </p:spPr>
        <p:txBody>
          <a:bodyPr rtlCol="0" anchor="ctr"/>
          <a:lstStyle/>
          <a:p>
            <a:pPr algn="ctr"/>
            <a:endParaRPr lang="en-IN" sz="1867"/>
          </a:p>
        </p:txBody>
      </p:sp>
      <p:sp>
        <p:nvSpPr>
          <p:cNvPr id="57" name="Freeform: Shape 56">
            <a:extLst>
              <a:ext uri="{FF2B5EF4-FFF2-40B4-BE49-F238E27FC236}">
                <a16:creationId xmlns:a16="http://schemas.microsoft.com/office/drawing/2014/main" id="{C59A48D0-BA03-D537-CB9B-0D46F8772429}"/>
              </a:ext>
            </a:extLst>
          </p:cNvPr>
          <p:cNvSpPr/>
          <p:nvPr/>
        </p:nvSpPr>
        <p:spPr>
          <a:xfrm>
            <a:off x="5347151" y="2805419"/>
            <a:ext cx="1210172" cy="1246172"/>
          </a:xfrm>
          <a:custGeom>
            <a:avLst/>
            <a:gdLst>
              <a:gd name="connsiteX0" fmla="*/ 814745 w 857626"/>
              <a:gd name="connsiteY0" fmla="*/ 0 h 934629"/>
              <a:gd name="connsiteX1" fmla="*/ 857626 w 857626"/>
              <a:gd name="connsiteY1" fmla="*/ 27489 h 934629"/>
              <a:gd name="connsiteX2" fmla="*/ 857626 w 857626"/>
              <a:gd name="connsiteY2" fmla="*/ 907140 h 934629"/>
              <a:gd name="connsiteX3" fmla="*/ 814745 w 857626"/>
              <a:gd name="connsiteY3" fmla="*/ 934630 h 934629"/>
              <a:gd name="connsiteX4" fmla="*/ 42881 w 857626"/>
              <a:gd name="connsiteY4" fmla="*/ 934630 h 934629"/>
              <a:gd name="connsiteX5" fmla="*/ 0 w 857626"/>
              <a:gd name="connsiteY5" fmla="*/ 907140 h 934629"/>
              <a:gd name="connsiteX6" fmla="*/ 0 w 857626"/>
              <a:gd name="connsiteY6" fmla="*/ 27489 h 934629"/>
              <a:gd name="connsiteX7" fmla="*/ 42881 w 857626"/>
              <a:gd name="connsiteY7" fmla="*/ 0 h 93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626" h="934629">
                <a:moveTo>
                  <a:pt x="814745" y="0"/>
                </a:moveTo>
                <a:cubicBezTo>
                  <a:pt x="838428" y="0"/>
                  <a:pt x="857626" y="12307"/>
                  <a:pt x="857626" y="27489"/>
                </a:cubicBezTo>
                <a:lnTo>
                  <a:pt x="857626" y="907140"/>
                </a:lnTo>
                <a:cubicBezTo>
                  <a:pt x="857626" y="922322"/>
                  <a:pt x="838428" y="934630"/>
                  <a:pt x="814745" y="934630"/>
                </a:cubicBezTo>
                <a:lnTo>
                  <a:pt x="42881" y="934630"/>
                </a:lnTo>
                <a:cubicBezTo>
                  <a:pt x="19199" y="934630"/>
                  <a:pt x="0" y="922322"/>
                  <a:pt x="0" y="907140"/>
                </a:cubicBezTo>
                <a:lnTo>
                  <a:pt x="0" y="27489"/>
                </a:lnTo>
                <a:cubicBezTo>
                  <a:pt x="0" y="12307"/>
                  <a:pt x="19199" y="0"/>
                  <a:pt x="42881" y="0"/>
                </a:cubicBezTo>
                <a:close/>
              </a:path>
            </a:pathLst>
          </a:custGeom>
          <a:solidFill>
            <a:srgbClr val="E8F8F5"/>
          </a:solidFill>
          <a:ln w="12859" cap="flat">
            <a:solidFill>
              <a:srgbClr val="1ABC9C"/>
            </a:solidFill>
            <a:prstDash val="solid"/>
            <a:miter/>
          </a:ln>
        </p:spPr>
        <p:txBody>
          <a:bodyPr rtlCol="0" anchor="ctr"/>
          <a:lstStyle/>
          <a:p>
            <a:pPr algn="ctr"/>
            <a:endParaRPr lang="en-IN" sz="1867"/>
          </a:p>
        </p:txBody>
      </p:sp>
      <p:sp>
        <p:nvSpPr>
          <p:cNvPr id="58" name="TextBox 57">
            <a:extLst>
              <a:ext uri="{FF2B5EF4-FFF2-40B4-BE49-F238E27FC236}">
                <a16:creationId xmlns:a16="http://schemas.microsoft.com/office/drawing/2014/main" id="{90446516-227D-7D87-B8F7-465B829E19D6}"/>
              </a:ext>
            </a:extLst>
          </p:cNvPr>
          <p:cNvSpPr txBox="1"/>
          <p:nvPr/>
        </p:nvSpPr>
        <p:spPr>
          <a:xfrm>
            <a:off x="5597708" y="2817763"/>
            <a:ext cx="540212" cy="143565"/>
          </a:xfrm>
          <a:prstGeom prst="rect">
            <a:avLst/>
          </a:prstGeom>
          <a:noFill/>
          <a:ln>
            <a:noFill/>
          </a:ln>
        </p:spPr>
        <p:txBody>
          <a:bodyPr wrap="none" lIns="0" tIns="0" rIns="0" bIns="0" rtlCol="0">
            <a:spAutoFit/>
          </a:bodyPr>
          <a:lstStyle/>
          <a:p>
            <a:pPr algn="ctr" defTabSz="239994">
              <a:tabLst>
                <a:tab pos="239994" algn="l"/>
              </a:tabLst>
            </a:pPr>
            <a:r>
              <a:rPr lang="en-IN" sz="933" b="1" dirty="0">
                <a:ln/>
                <a:solidFill>
                  <a:srgbClr val="16A085"/>
                </a:solidFill>
                <a:latin typeface="Arial"/>
                <a:cs typeface="Arial"/>
                <a:sym typeface="Arial"/>
                <a:rtl val="0"/>
              </a:rPr>
              <a:t>CAUSES:</a:t>
            </a:r>
          </a:p>
        </p:txBody>
      </p:sp>
      <p:sp>
        <p:nvSpPr>
          <p:cNvPr id="59" name="TextBox 58">
            <a:extLst>
              <a:ext uri="{FF2B5EF4-FFF2-40B4-BE49-F238E27FC236}">
                <a16:creationId xmlns:a16="http://schemas.microsoft.com/office/drawing/2014/main" id="{DCE3DE06-561D-E495-884E-5780FEAA9E28}"/>
              </a:ext>
            </a:extLst>
          </p:cNvPr>
          <p:cNvSpPr txBox="1"/>
          <p:nvPr/>
        </p:nvSpPr>
        <p:spPr>
          <a:xfrm>
            <a:off x="5519802" y="2957042"/>
            <a:ext cx="591508" cy="123111"/>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000000"/>
                </a:solidFill>
                <a:latin typeface="Arial"/>
                <a:cs typeface="Arial"/>
                <a:sym typeface="Arial"/>
                <a:rtl val="0"/>
              </a:rPr>
              <a:t>• Target gNB</a:t>
            </a:r>
          </a:p>
        </p:txBody>
      </p:sp>
      <p:sp>
        <p:nvSpPr>
          <p:cNvPr id="60" name="TextBox 59">
            <a:extLst>
              <a:ext uri="{FF2B5EF4-FFF2-40B4-BE49-F238E27FC236}">
                <a16:creationId xmlns:a16="http://schemas.microsoft.com/office/drawing/2014/main" id="{57E3662C-102C-DB39-A8B2-8F2ED85F675B}"/>
              </a:ext>
            </a:extLst>
          </p:cNvPr>
          <p:cNvSpPr txBox="1"/>
          <p:nvPr/>
        </p:nvSpPr>
        <p:spPr>
          <a:xfrm>
            <a:off x="5394819" y="3081659"/>
            <a:ext cx="814325" cy="123111"/>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000000"/>
                </a:solidFill>
                <a:latin typeface="Arial"/>
                <a:cs typeface="Arial"/>
                <a:sym typeface="Arial"/>
                <a:rtl val="0"/>
              </a:rPr>
              <a:t>rejecting requests</a:t>
            </a:r>
          </a:p>
        </p:txBody>
      </p:sp>
      <p:sp>
        <p:nvSpPr>
          <p:cNvPr id="61" name="TextBox 60">
            <a:extLst>
              <a:ext uri="{FF2B5EF4-FFF2-40B4-BE49-F238E27FC236}">
                <a16:creationId xmlns:a16="http://schemas.microsoft.com/office/drawing/2014/main" id="{CE052500-AE21-3C1D-12F3-EBB779553438}"/>
              </a:ext>
            </a:extLst>
          </p:cNvPr>
          <p:cNvSpPr txBox="1"/>
          <p:nvPr/>
        </p:nvSpPr>
        <p:spPr>
          <a:xfrm>
            <a:off x="5372482" y="3206275"/>
            <a:ext cx="830356" cy="123111"/>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000000"/>
                </a:solidFill>
                <a:latin typeface="Arial"/>
                <a:cs typeface="Arial"/>
                <a:sym typeface="Arial"/>
                <a:rtl val="0"/>
              </a:rPr>
              <a:t>• Config mismatch</a:t>
            </a:r>
          </a:p>
        </p:txBody>
      </p:sp>
      <p:sp>
        <p:nvSpPr>
          <p:cNvPr id="62" name="TextBox 61">
            <a:extLst>
              <a:ext uri="{FF2B5EF4-FFF2-40B4-BE49-F238E27FC236}">
                <a16:creationId xmlns:a16="http://schemas.microsoft.com/office/drawing/2014/main" id="{C9E424EC-ED26-B186-E2CD-1136C3C26772}"/>
              </a:ext>
            </a:extLst>
          </p:cNvPr>
          <p:cNvSpPr txBox="1"/>
          <p:nvPr/>
        </p:nvSpPr>
        <p:spPr>
          <a:xfrm>
            <a:off x="5405719" y="3367546"/>
            <a:ext cx="900888" cy="143565"/>
          </a:xfrm>
          <a:prstGeom prst="rect">
            <a:avLst/>
          </a:prstGeom>
          <a:noFill/>
          <a:ln>
            <a:noFill/>
          </a:ln>
        </p:spPr>
        <p:txBody>
          <a:bodyPr wrap="none" lIns="0" tIns="0" rIns="0" bIns="0" rtlCol="0">
            <a:spAutoFit/>
          </a:bodyPr>
          <a:lstStyle/>
          <a:p>
            <a:pPr algn="ctr" defTabSz="239994">
              <a:tabLst>
                <a:tab pos="239994" algn="l"/>
              </a:tabLst>
            </a:pPr>
            <a:r>
              <a:rPr lang="en-IN" sz="933" b="1" dirty="0">
                <a:ln/>
                <a:solidFill>
                  <a:srgbClr val="16A085"/>
                </a:solidFill>
                <a:latin typeface="Arial"/>
                <a:cs typeface="Arial"/>
                <a:sym typeface="Arial"/>
                <a:rtl val="0"/>
              </a:rPr>
              <a:t>OPTIMIZATION:</a:t>
            </a:r>
          </a:p>
        </p:txBody>
      </p:sp>
      <p:sp>
        <p:nvSpPr>
          <p:cNvPr id="63" name="TextBox 62">
            <a:extLst>
              <a:ext uri="{FF2B5EF4-FFF2-40B4-BE49-F238E27FC236}">
                <a16:creationId xmlns:a16="http://schemas.microsoft.com/office/drawing/2014/main" id="{AB7DB7E1-961E-BA3C-BDAF-28A91179877D}"/>
              </a:ext>
            </a:extLst>
          </p:cNvPr>
          <p:cNvSpPr txBox="1"/>
          <p:nvPr/>
        </p:nvSpPr>
        <p:spPr>
          <a:xfrm>
            <a:off x="5359443" y="3506823"/>
            <a:ext cx="878446" cy="123111"/>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000000"/>
                </a:solidFill>
                <a:latin typeface="Arial"/>
                <a:cs typeface="Arial"/>
                <a:sym typeface="Arial"/>
                <a:rtl val="0"/>
              </a:rPr>
              <a:t>• Check target gNB</a:t>
            </a:r>
          </a:p>
        </p:txBody>
      </p:sp>
      <p:sp>
        <p:nvSpPr>
          <p:cNvPr id="64" name="TextBox 63">
            <a:extLst>
              <a:ext uri="{FF2B5EF4-FFF2-40B4-BE49-F238E27FC236}">
                <a16:creationId xmlns:a16="http://schemas.microsoft.com/office/drawing/2014/main" id="{5A5F8246-E8DF-A00D-C118-D9B48C0D87D1}"/>
              </a:ext>
            </a:extLst>
          </p:cNvPr>
          <p:cNvSpPr txBox="1"/>
          <p:nvPr/>
        </p:nvSpPr>
        <p:spPr>
          <a:xfrm>
            <a:off x="5451459" y="3631441"/>
            <a:ext cx="734175" cy="123111"/>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000000"/>
                </a:solidFill>
                <a:latin typeface="Arial"/>
                <a:cs typeface="Arial"/>
                <a:sym typeface="Arial"/>
                <a:rtl val="0"/>
              </a:rPr>
              <a:t>logs for reasons</a:t>
            </a:r>
          </a:p>
        </p:txBody>
      </p:sp>
      <p:sp>
        <p:nvSpPr>
          <p:cNvPr id="65" name="TextBox 64">
            <a:extLst>
              <a:ext uri="{FF2B5EF4-FFF2-40B4-BE49-F238E27FC236}">
                <a16:creationId xmlns:a16="http://schemas.microsoft.com/office/drawing/2014/main" id="{575C5494-D6F6-2B36-7AAE-2F0545D2B0DB}"/>
              </a:ext>
            </a:extLst>
          </p:cNvPr>
          <p:cNvSpPr txBox="1"/>
          <p:nvPr/>
        </p:nvSpPr>
        <p:spPr>
          <a:xfrm>
            <a:off x="5429122" y="3756058"/>
            <a:ext cx="756617" cy="123111"/>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000000"/>
                </a:solidFill>
                <a:latin typeface="Arial"/>
                <a:cs typeface="Arial"/>
                <a:sym typeface="Arial"/>
                <a:rtl val="0"/>
              </a:rPr>
              <a:t>• Correct configs</a:t>
            </a:r>
          </a:p>
        </p:txBody>
      </p:sp>
      <p:sp>
        <p:nvSpPr>
          <p:cNvPr id="66" name="TextBox 65">
            <a:extLst>
              <a:ext uri="{FF2B5EF4-FFF2-40B4-BE49-F238E27FC236}">
                <a16:creationId xmlns:a16="http://schemas.microsoft.com/office/drawing/2014/main" id="{12FBEE39-1AA1-540F-F0AB-B1EBA055AC57}"/>
              </a:ext>
            </a:extLst>
          </p:cNvPr>
          <p:cNvSpPr txBox="1"/>
          <p:nvPr/>
        </p:nvSpPr>
        <p:spPr>
          <a:xfrm>
            <a:off x="5372482" y="3880675"/>
            <a:ext cx="843180" cy="123111"/>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000000"/>
                </a:solidFill>
                <a:latin typeface="Arial"/>
                <a:cs typeface="Arial"/>
                <a:sym typeface="Arial"/>
                <a:rtl val="0"/>
              </a:rPr>
              <a:t>• Adjust admission</a:t>
            </a:r>
          </a:p>
        </p:txBody>
      </p:sp>
      <p:sp>
        <p:nvSpPr>
          <p:cNvPr id="67" name="Freeform: Shape 66">
            <a:extLst>
              <a:ext uri="{FF2B5EF4-FFF2-40B4-BE49-F238E27FC236}">
                <a16:creationId xmlns:a16="http://schemas.microsoft.com/office/drawing/2014/main" id="{A7AC19F4-0E90-0C04-28BC-D3A7FBF5051D}"/>
              </a:ext>
            </a:extLst>
          </p:cNvPr>
          <p:cNvSpPr/>
          <p:nvPr/>
        </p:nvSpPr>
        <p:spPr>
          <a:xfrm>
            <a:off x="7129075" y="2695462"/>
            <a:ext cx="11435" cy="109956"/>
          </a:xfrm>
          <a:custGeom>
            <a:avLst/>
            <a:gdLst>
              <a:gd name="connsiteX0" fmla="*/ 0 w 8576"/>
              <a:gd name="connsiteY0" fmla="*/ 0 h 82467"/>
              <a:gd name="connsiteX1" fmla="*/ 0 w 8576"/>
              <a:gd name="connsiteY1" fmla="*/ 82467 h 82467"/>
            </a:gdLst>
            <a:ahLst/>
            <a:cxnLst>
              <a:cxn ang="0">
                <a:pos x="connsiteX0" y="connsiteY0"/>
              </a:cxn>
              <a:cxn ang="0">
                <a:pos x="connsiteX1" y="connsiteY1"/>
              </a:cxn>
            </a:cxnLst>
            <a:rect l="l" t="t" r="r" b="b"/>
            <a:pathLst>
              <a:path w="8576" h="82467">
                <a:moveTo>
                  <a:pt x="0" y="0"/>
                </a:moveTo>
                <a:lnTo>
                  <a:pt x="0" y="82467"/>
                </a:lnTo>
              </a:path>
            </a:pathLst>
          </a:custGeom>
          <a:ln w="12859" cap="flat">
            <a:solidFill>
              <a:srgbClr val="1ABC9C"/>
            </a:solidFill>
            <a:prstDash val="solid"/>
            <a:miter/>
          </a:ln>
        </p:spPr>
        <p:txBody>
          <a:bodyPr rtlCol="0" anchor="ctr"/>
          <a:lstStyle/>
          <a:p>
            <a:pPr algn="ctr"/>
            <a:endParaRPr lang="en-IN" sz="1867"/>
          </a:p>
        </p:txBody>
      </p:sp>
      <p:sp>
        <p:nvSpPr>
          <p:cNvPr id="68" name="Freeform: Shape 67">
            <a:extLst>
              <a:ext uri="{FF2B5EF4-FFF2-40B4-BE49-F238E27FC236}">
                <a16:creationId xmlns:a16="http://schemas.microsoft.com/office/drawing/2014/main" id="{3B03DC31-B2C3-450D-0C4A-76B5D8052108}"/>
              </a:ext>
            </a:extLst>
          </p:cNvPr>
          <p:cNvSpPr/>
          <p:nvPr/>
        </p:nvSpPr>
        <p:spPr>
          <a:xfrm>
            <a:off x="6467329" y="2805419"/>
            <a:ext cx="1233496" cy="1246172"/>
          </a:xfrm>
          <a:custGeom>
            <a:avLst/>
            <a:gdLst>
              <a:gd name="connsiteX0" fmla="*/ 814745 w 857626"/>
              <a:gd name="connsiteY0" fmla="*/ 0 h 934629"/>
              <a:gd name="connsiteX1" fmla="*/ 857626 w 857626"/>
              <a:gd name="connsiteY1" fmla="*/ 27489 h 934629"/>
              <a:gd name="connsiteX2" fmla="*/ 857626 w 857626"/>
              <a:gd name="connsiteY2" fmla="*/ 907140 h 934629"/>
              <a:gd name="connsiteX3" fmla="*/ 814745 w 857626"/>
              <a:gd name="connsiteY3" fmla="*/ 934630 h 934629"/>
              <a:gd name="connsiteX4" fmla="*/ 42881 w 857626"/>
              <a:gd name="connsiteY4" fmla="*/ 934630 h 934629"/>
              <a:gd name="connsiteX5" fmla="*/ 0 w 857626"/>
              <a:gd name="connsiteY5" fmla="*/ 907140 h 934629"/>
              <a:gd name="connsiteX6" fmla="*/ 0 w 857626"/>
              <a:gd name="connsiteY6" fmla="*/ 27489 h 934629"/>
              <a:gd name="connsiteX7" fmla="*/ 42881 w 857626"/>
              <a:gd name="connsiteY7" fmla="*/ 0 h 93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626" h="934629">
                <a:moveTo>
                  <a:pt x="814745" y="0"/>
                </a:moveTo>
                <a:cubicBezTo>
                  <a:pt x="838428" y="0"/>
                  <a:pt x="857626" y="12307"/>
                  <a:pt x="857626" y="27489"/>
                </a:cubicBezTo>
                <a:lnTo>
                  <a:pt x="857626" y="907140"/>
                </a:lnTo>
                <a:cubicBezTo>
                  <a:pt x="857626" y="922322"/>
                  <a:pt x="838428" y="934630"/>
                  <a:pt x="814745" y="934630"/>
                </a:cubicBezTo>
                <a:lnTo>
                  <a:pt x="42881" y="934630"/>
                </a:lnTo>
                <a:cubicBezTo>
                  <a:pt x="19199" y="934630"/>
                  <a:pt x="0" y="922322"/>
                  <a:pt x="0" y="907140"/>
                </a:cubicBezTo>
                <a:lnTo>
                  <a:pt x="0" y="27489"/>
                </a:lnTo>
                <a:cubicBezTo>
                  <a:pt x="0" y="12307"/>
                  <a:pt x="19199" y="0"/>
                  <a:pt x="42881" y="0"/>
                </a:cubicBezTo>
                <a:close/>
              </a:path>
            </a:pathLst>
          </a:custGeom>
          <a:solidFill>
            <a:srgbClr val="E8F8F5"/>
          </a:solidFill>
          <a:ln w="12859" cap="flat">
            <a:solidFill>
              <a:srgbClr val="1ABC9C"/>
            </a:solidFill>
            <a:prstDash val="solid"/>
            <a:miter/>
          </a:ln>
        </p:spPr>
        <p:txBody>
          <a:bodyPr rtlCol="0" anchor="ctr"/>
          <a:lstStyle/>
          <a:p>
            <a:pPr algn="ctr"/>
            <a:endParaRPr lang="en-IN" sz="1867"/>
          </a:p>
        </p:txBody>
      </p:sp>
      <p:sp>
        <p:nvSpPr>
          <p:cNvPr id="69" name="TextBox 68">
            <a:extLst>
              <a:ext uri="{FF2B5EF4-FFF2-40B4-BE49-F238E27FC236}">
                <a16:creationId xmlns:a16="http://schemas.microsoft.com/office/drawing/2014/main" id="{43DD3CE2-58BA-2DD7-7958-38F26C8D6991}"/>
              </a:ext>
            </a:extLst>
          </p:cNvPr>
          <p:cNvSpPr txBox="1"/>
          <p:nvPr/>
        </p:nvSpPr>
        <p:spPr>
          <a:xfrm>
            <a:off x="6741211" y="2817763"/>
            <a:ext cx="540212" cy="143565"/>
          </a:xfrm>
          <a:prstGeom prst="rect">
            <a:avLst/>
          </a:prstGeom>
          <a:noFill/>
          <a:ln>
            <a:noFill/>
          </a:ln>
        </p:spPr>
        <p:txBody>
          <a:bodyPr wrap="none" lIns="0" tIns="0" rIns="0" bIns="0" rtlCol="0">
            <a:spAutoFit/>
          </a:bodyPr>
          <a:lstStyle/>
          <a:p>
            <a:pPr algn="ctr" defTabSz="239994">
              <a:tabLst>
                <a:tab pos="239994" algn="l"/>
              </a:tabLst>
            </a:pPr>
            <a:r>
              <a:rPr lang="en-IN" sz="933" b="1" dirty="0">
                <a:ln/>
                <a:solidFill>
                  <a:srgbClr val="16A085"/>
                </a:solidFill>
                <a:latin typeface="Arial"/>
                <a:cs typeface="Arial"/>
                <a:sym typeface="Arial"/>
                <a:rtl val="0"/>
              </a:rPr>
              <a:t>CAUSES:</a:t>
            </a:r>
          </a:p>
        </p:txBody>
      </p:sp>
      <p:sp>
        <p:nvSpPr>
          <p:cNvPr id="70" name="TextBox 69">
            <a:extLst>
              <a:ext uri="{FF2B5EF4-FFF2-40B4-BE49-F238E27FC236}">
                <a16:creationId xmlns:a16="http://schemas.microsoft.com/office/drawing/2014/main" id="{31C74212-35A0-3E84-DC39-B0CAB8BB9B9F}"/>
              </a:ext>
            </a:extLst>
          </p:cNvPr>
          <p:cNvSpPr txBox="1"/>
          <p:nvPr/>
        </p:nvSpPr>
        <p:spPr>
          <a:xfrm>
            <a:off x="6646685" y="2957042"/>
            <a:ext cx="620362" cy="123111"/>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000000"/>
                </a:solidFill>
                <a:latin typeface="Arial"/>
                <a:cs typeface="Arial"/>
                <a:sym typeface="Arial"/>
                <a:rtl val="0"/>
              </a:rPr>
              <a:t>• Source gNB</a:t>
            </a:r>
          </a:p>
        </p:txBody>
      </p:sp>
      <p:sp>
        <p:nvSpPr>
          <p:cNvPr id="71" name="TextBox 70">
            <a:extLst>
              <a:ext uri="{FF2B5EF4-FFF2-40B4-BE49-F238E27FC236}">
                <a16:creationId xmlns:a16="http://schemas.microsoft.com/office/drawing/2014/main" id="{49D8DED7-D09E-83B1-404E-F60F292CB525}"/>
              </a:ext>
            </a:extLst>
          </p:cNvPr>
          <p:cNvSpPr txBox="1"/>
          <p:nvPr/>
        </p:nvSpPr>
        <p:spPr>
          <a:xfrm>
            <a:off x="6630601" y="3081659"/>
            <a:ext cx="658834" cy="123111"/>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000000"/>
                </a:solidFill>
                <a:latin typeface="Arial"/>
                <a:cs typeface="Arial"/>
                <a:sym typeface="Arial"/>
                <a:rtl val="0"/>
              </a:rPr>
              <a:t>internal issues</a:t>
            </a:r>
          </a:p>
        </p:txBody>
      </p:sp>
      <p:sp>
        <p:nvSpPr>
          <p:cNvPr id="72" name="TextBox 71">
            <a:extLst>
              <a:ext uri="{FF2B5EF4-FFF2-40B4-BE49-F238E27FC236}">
                <a16:creationId xmlns:a16="http://schemas.microsoft.com/office/drawing/2014/main" id="{70424C24-250D-9CEF-E67F-C64D96736698}"/>
              </a:ext>
            </a:extLst>
          </p:cNvPr>
          <p:cNvSpPr txBox="1"/>
          <p:nvPr/>
        </p:nvSpPr>
        <p:spPr>
          <a:xfrm>
            <a:off x="6412801" y="3206275"/>
            <a:ext cx="1033936" cy="123111"/>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000000"/>
                </a:solidFill>
                <a:latin typeface="Arial"/>
                <a:cs typeface="Arial"/>
                <a:sym typeface="Arial"/>
                <a:rtl val="0"/>
              </a:rPr>
              <a:t>• Resource exhaustion</a:t>
            </a:r>
          </a:p>
        </p:txBody>
      </p:sp>
      <p:sp>
        <p:nvSpPr>
          <p:cNvPr id="73" name="TextBox 72">
            <a:extLst>
              <a:ext uri="{FF2B5EF4-FFF2-40B4-BE49-F238E27FC236}">
                <a16:creationId xmlns:a16="http://schemas.microsoft.com/office/drawing/2014/main" id="{887A4129-9A19-8B03-B1F2-FB3B505AA4C1}"/>
              </a:ext>
            </a:extLst>
          </p:cNvPr>
          <p:cNvSpPr txBox="1"/>
          <p:nvPr/>
        </p:nvSpPr>
        <p:spPr>
          <a:xfrm>
            <a:off x="6549220" y="3367546"/>
            <a:ext cx="900888" cy="143565"/>
          </a:xfrm>
          <a:prstGeom prst="rect">
            <a:avLst/>
          </a:prstGeom>
          <a:noFill/>
          <a:ln>
            <a:noFill/>
          </a:ln>
        </p:spPr>
        <p:txBody>
          <a:bodyPr wrap="none" lIns="0" tIns="0" rIns="0" bIns="0" rtlCol="0">
            <a:spAutoFit/>
          </a:bodyPr>
          <a:lstStyle/>
          <a:p>
            <a:pPr algn="ctr" defTabSz="239994">
              <a:tabLst>
                <a:tab pos="239994" algn="l"/>
              </a:tabLst>
            </a:pPr>
            <a:r>
              <a:rPr lang="en-IN" sz="933" b="1" dirty="0">
                <a:ln/>
                <a:solidFill>
                  <a:srgbClr val="16A085"/>
                </a:solidFill>
                <a:latin typeface="Arial"/>
                <a:cs typeface="Arial"/>
                <a:sym typeface="Arial"/>
                <a:rtl val="0"/>
              </a:rPr>
              <a:t>OPTIMIZATION:</a:t>
            </a:r>
          </a:p>
        </p:txBody>
      </p:sp>
      <p:sp>
        <p:nvSpPr>
          <p:cNvPr id="74" name="TextBox 73">
            <a:extLst>
              <a:ext uri="{FF2B5EF4-FFF2-40B4-BE49-F238E27FC236}">
                <a16:creationId xmlns:a16="http://schemas.microsoft.com/office/drawing/2014/main" id="{D571B0C5-B3AA-CD09-FCCD-8FB1C421FD0A}"/>
              </a:ext>
            </a:extLst>
          </p:cNvPr>
          <p:cNvSpPr txBox="1"/>
          <p:nvPr/>
        </p:nvSpPr>
        <p:spPr>
          <a:xfrm>
            <a:off x="6486861" y="3506823"/>
            <a:ext cx="923330" cy="123111"/>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000000"/>
                </a:solidFill>
                <a:latin typeface="Arial"/>
                <a:cs typeface="Arial"/>
                <a:sym typeface="Arial"/>
                <a:rtl val="0"/>
              </a:rPr>
              <a:t>• Check source gNB</a:t>
            </a:r>
          </a:p>
        </p:txBody>
      </p:sp>
      <p:sp>
        <p:nvSpPr>
          <p:cNvPr id="75" name="TextBox 74">
            <a:extLst>
              <a:ext uri="{FF2B5EF4-FFF2-40B4-BE49-F238E27FC236}">
                <a16:creationId xmlns:a16="http://schemas.microsoft.com/office/drawing/2014/main" id="{2988D818-569C-02F0-257A-CC2FDB6A4544}"/>
              </a:ext>
            </a:extLst>
          </p:cNvPr>
          <p:cNvSpPr txBox="1"/>
          <p:nvPr/>
        </p:nvSpPr>
        <p:spPr>
          <a:xfrm>
            <a:off x="6606931" y="3631441"/>
            <a:ext cx="711733" cy="123111"/>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000000"/>
                </a:solidFill>
                <a:latin typeface="Arial"/>
                <a:cs typeface="Arial"/>
                <a:sym typeface="Arial"/>
                <a:rtl val="0"/>
              </a:rPr>
              <a:t>resource usage</a:t>
            </a:r>
          </a:p>
        </p:txBody>
      </p:sp>
      <p:sp>
        <p:nvSpPr>
          <p:cNvPr id="76" name="TextBox 75">
            <a:extLst>
              <a:ext uri="{FF2B5EF4-FFF2-40B4-BE49-F238E27FC236}">
                <a16:creationId xmlns:a16="http://schemas.microsoft.com/office/drawing/2014/main" id="{68C0D69B-367E-537F-4C24-E5A7AC588060}"/>
              </a:ext>
            </a:extLst>
          </p:cNvPr>
          <p:cNvSpPr txBox="1"/>
          <p:nvPr/>
        </p:nvSpPr>
        <p:spPr>
          <a:xfrm>
            <a:off x="6687243" y="3756058"/>
            <a:ext cx="533799" cy="123111"/>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000000"/>
                </a:solidFill>
                <a:latin typeface="Arial"/>
                <a:cs typeface="Arial"/>
                <a:sym typeface="Arial"/>
                <a:rtl val="0"/>
              </a:rPr>
              <a:t>• Adjust call</a:t>
            </a:r>
          </a:p>
        </p:txBody>
      </p:sp>
      <p:sp>
        <p:nvSpPr>
          <p:cNvPr id="77" name="TextBox 76">
            <a:extLst>
              <a:ext uri="{FF2B5EF4-FFF2-40B4-BE49-F238E27FC236}">
                <a16:creationId xmlns:a16="http://schemas.microsoft.com/office/drawing/2014/main" id="{F1855712-0A97-F267-6ABD-4579718C581D}"/>
              </a:ext>
            </a:extLst>
          </p:cNvPr>
          <p:cNvSpPr txBox="1"/>
          <p:nvPr/>
        </p:nvSpPr>
        <p:spPr>
          <a:xfrm>
            <a:off x="6539388" y="3880675"/>
            <a:ext cx="801501" cy="123111"/>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000000"/>
                </a:solidFill>
                <a:latin typeface="Arial"/>
                <a:cs typeface="Arial"/>
                <a:sym typeface="Arial"/>
                <a:rtl val="0"/>
              </a:rPr>
              <a:t>admission control</a:t>
            </a:r>
          </a:p>
        </p:txBody>
      </p:sp>
      <p:sp>
        <p:nvSpPr>
          <p:cNvPr id="78" name="Freeform: Shape 77">
            <a:extLst>
              <a:ext uri="{FF2B5EF4-FFF2-40B4-BE49-F238E27FC236}">
                <a16:creationId xmlns:a16="http://schemas.microsoft.com/office/drawing/2014/main" id="{579DFA3C-1395-A8C3-9652-0090E70F2FD1}"/>
              </a:ext>
            </a:extLst>
          </p:cNvPr>
          <p:cNvSpPr/>
          <p:nvPr/>
        </p:nvSpPr>
        <p:spPr>
          <a:xfrm>
            <a:off x="8844327" y="1925767"/>
            <a:ext cx="11435" cy="219912"/>
          </a:xfrm>
          <a:custGeom>
            <a:avLst/>
            <a:gdLst>
              <a:gd name="connsiteX0" fmla="*/ 0 w 8576"/>
              <a:gd name="connsiteY0" fmla="*/ 0 h 164934"/>
              <a:gd name="connsiteX1" fmla="*/ 0 w 8576"/>
              <a:gd name="connsiteY1" fmla="*/ 164935 h 164934"/>
            </a:gdLst>
            <a:ahLst/>
            <a:cxnLst>
              <a:cxn ang="0">
                <a:pos x="connsiteX0" y="connsiteY0"/>
              </a:cxn>
              <a:cxn ang="0">
                <a:pos x="connsiteX1" y="connsiteY1"/>
              </a:cxn>
            </a:cxnLst>
            <a:rect l="l" t="t" r="r" b="b"/>
            <a:pathLst>
              <a:path w="8576" h="164934">
                <a:moveTo>
                  <a:pt x="0" y="0"/>
                </a:moveTo>
                <a:lnTo>
                  <a:pt x="0" y="164935"/>
                </a:lnTo>
              </a:path>
            </a:pathLst>
          </a:custGeom>
          <a:ln w="17145" cap="flat">
            <a:solidFill>
              <a:srgbClr val="8E44AD"/>
            </a:solidFill>
            <a:prstDash val="solid"/>
            <a:miter/>
          </a:ln>
        </p:spPr>
        <p:txBody>
          <a:bodyPr rtlCol="0" anchor="ctr"/>
          <a:lstStyle/>
          <a:p>
            <a:pPr algn="ctr"/>
            <a:endParaRPr lang="en-IN" sz="1867"/>
          </a:p>
        </p:txBody>
      </p:sp>
      <p:sp>
        <p:nvSpPr>
          <p:cNvPr id="79" name="Freeform: Shape 78">
            <a:extLst>
              <a:ext uri="{FF2B5EF4-FFF2-40B4-BE49-F238E27FC236}">
                <a16:creationId xmlns:a16="http://schemas.microsoft.com/office/drawing/2014/main" id="{6167C63D-129A-C4C4-1D45-97D239EC2FEA}"/>
              </a:ext>
            </a:extLst>
          </p:cNvPr>
          <p:cNvSpPr/>
          <p:nvPr/>
        </p:nvSpPr>
        <p:spPr>
          <a:xfrm>
            <a:off x="7872351" y="2145680"/>
            <a:ext cx="1943952" cy="219912"/>
          </a:xfrm>
          <a:custGeom>
            <a:avLst/>
            <a:gdLst>
              <a:gd name="connsiteX0" fmla="*/ 1415084 w 1457964"/>
              <a:gd name="connsiteY0" fmla="*/ 0 h 164934"/>
              <a:gd name="connsiteX1" fmla="*/ 1457965 w 1457964"/>
              <a:gd name="connsiteY1" fmla="*/ 27489 h 164934"/>
              <a:gd name="connsiteX2" fmla="*/ 1457965 w 1457964"/>
              <a:gd name="connsiteY2" fmla="*/ 137446 h 164934"/>
              <a:gd name="connsiteX3" fmla="*/ 1415084 w 1457964"/>
              <a:gd name="connsiteY3" fmla="*/ 164935 h 164934"/>
              <a:gd name="connsiteX4" fmla="*/ 42881 w 1457964"/>
              <a:gd name="connsiteY4" fmla="*/ 164935 h 164934"/>
              <a:gd name="connsiteX5" fmla="*/ 0 w 1457964"/>
              <a:gd name="connsiteY5" fmla="*/ 137446 h 164934"/>
              <a:gd name="connsiteX6" fmla="*/ 0 w 1457964"/>
              <a:gd name="connsiteY6" fmla="*/ 27489 h 164934"/>
              <a:gd name="connsiteX7" fmla="*/ 42881 w 1457964"/>
              <a:gd name="connsiteY7" fmla="*/ 0 h 16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7964" h="164934">
                <a:moveTo>
                  <a:pt x="1415084" y="0"/>
                </a:moveTo>
                <a:cubicBezTo>
                  <a:pt x="1438766" y="0"/>
                  <a:pt x="1457965" y="12307"/>
                  <a:pt x="1457965" y="27489"/>
                </a:cubicBezTo>
                <a:lnTo>
                  <a:pt x="1457965" y="137446"/>
                </a:lnTo>
                <a:cubicBezTo>
                  <a:pt x="1457965" y="152627"/>
                  <a:pt x="1438766" y="164935"/>
                  <a:pt x="1415084" y="164935"/>
                </a:cubicBezTo>
                <a:lnTo>
                  <a:pt x="42881" y="164935"/>
                </a:lnTo>
                <a:cubicBezTo>
                  <a:pt x="19199" y="164935"/>
                  <a:pt x="0" y="152627"/>
                  <a:pt x="0" y="137446"/>
                </a:cubicBezTo>
                <a:lnTo>
                  <a:pt x="0" y="27489"/>
                </a:lnTo>
                <a:cubicBezTo>
                  <a:pt x="0" y="12307"/>
                  <a:pt x="19199" y="0"/>
                  <a:pt x="42881" y="0"/>
                </a:cubicBezTo>
                <a:close/>
              </a:path>
            </a:pathLst>
          </a:custGeom>
          <a:solidFill>
            <a:srgbClr val="F5EEF8"/>
          </a:solidFill>
          <a:ln w="12859" cap="flat">
            <a:solidFill>
              <a:srgbClr val="8E44AD"/>
            </a:solidFill>
            <a:prstDash val="solid"/>
            <a:miter/>
          </a:ln>
        </p:spPr>
        <p:txBody>
          <a:bodyPr rtlCol="0" anchor="ctr"/>
          <a:lstStyle/>
          <a:p>
            <a:pPr algn="ctr"/>
            <a:endParaRPr lang="en-IN" sz="1867"/>
          </a:p>
        </p:txBody>
      </p:sp>
      <p:sp>
        <p:nvSpPr>
          <p:cNvPr id="80" name="TextBox 79">
            <a:extLst>
              <a:ext uri="{FF2B5EF4-FFF2-40B4-BE49-F238E27FC236}">
                <a16:creationId xmlns:a16="http://schemas.microsoft.com/office/drawing/2014/main" id="{EE30FA0B-A4DA-400F-75E6-F78A5DEED051}"/>
              </a:ext>
            </a:extLst>
          </p:cNvPr>
          <p:cNvSpPr txBox="1"/>
          <p:nvPr/>
        </p:nvSpPr>
        <p:spPr>
          <a:xfrm>
            <a:off x="7860292" y="2143363"/>
            <a:ext cx="1567737" cy="164212"/>
          </a:xfrm>
          <a:prstGeom prst="rect">
            <a:avLst/>
          </a:prstGeom>
          <a:noFill/>
          <a:ln>
            <a:noFill/>
          </a:ln>
        </p:spPr>
        <p:txBody>
          <a:bodyPr wrap="none" lIns="0" tIns="0" rIns="0" bIns="0" rtlCol="0">
            <a:spAutoFit/>
          </a:bodyPr>
          <a:lstStyle/>
          <a:p>
            <a:pPr algn="ctr" defTabSz="239994">
              <a:tabLst>
                <a:tab pos="239994" algn="l"/>
              </a:tabLst>
            </a:pPr>
            <a:r>
              <a:rPr lang="en-IN" sz="1067" b="1" dirty="0">
                <a:ln/>
                <a:solidFill>
                  <a:srgbClr val="8E44AD"/>
                </a:solidFill>
                <a:latin typeface="Arial"/>
                <a:cs typeface="Arial"/>
                <a:sym typeface="Arial"/>
                <a:rtl val="0"/>
              </a:rPr>
              <a:t>Execution Failure Types</a:t>
            </a:r>
          </a:p>
        </p:txBody>
      </p:sp>
      <p:sp>
        <p:nvSpPr>
          <p:cNvPr id="81" name="Freeform: Shape 80">
            <a:extLst>
              <a:ext uri="{FF2B5EF4-FFF2-40B4-BE49-F238E27FC236}">
                <a16:creationId xmlns:a16="http://schemas.microsoft.com/office/drawing/2014/main" id="{0C50CDF6-708E-69F9-F597-E4A18581C48C}"/>
              </a:ext>
            </a:extLst>
          </p:cNvPr>
          <p:cNvSpPr/>
          <p:nvPr/>
        </p:nvSpPr>
        <p:spPr>
          <a:xfrm>
            <a:off x="8844327" y="2365593"/>
            <a:ext cx="11435" cy="146608"/>
          </a:xfrm>
          <a:custGeom>
            <a:avLst/>
            <a:gdLst>
              <a:gd name="connsiteX0" fmla="*/ 0 w 8576"/>
              <a:gd name="connsiteY0" fmla="*/ 0 h 109956"/>
              <a:gd name="connsiteX1" fmla="*/ 0 w 8576"/>
              <a:gd name="connsiteY1" fmla="*/ 109956 h 109956"/>
            </a:gdLst>
            <a:ahLst/>
            <a:cxnLst>
              <a:cxn ang="0">
                <a:pos x="connsiteX0" y="connsiteY0"/>
              </a:cxn>
              <a:cxn ang="0">
                <a:pos x="connsiteX1" y="connsiteY1"/>
              </a:cxn>
            </a:cxnLst>
            <a:rect l="l" t="t" r="r" b="b"/>
            <a:pathLst>
              <a:path w="8576" h="109956">
                <a:moveTo>
                  <a:pt x="0" y="0"/>
                </a:moveTo>
                <a:lnTo>
                  <a:pt x="0" y="109956"/>
                </a:lnTo>
              </a:path>
            </a:pathLst>
          </a:custGeom>
          <a:ln w="12859" cap="flat">
            <a:solidFill>
              <a:srgbClr val="8E44AD"/>
            </a:solidFill>
            <a:prstDash val="solid"/>
            <a:miter/>
          </a:ln>
        </p:spPr>
        <p:txBody>
          <a:bodyPr rtlCol="0" anchor="ctr"/>
          <a:lstStyle/>
          <a:p>
            <a:pPr algn="ctr"/>
            <a:endParaRPr lang="en-IN" sz="1867"/>
          </a:p>
        </p:txBody>
      </p:sp>
      <p:sp>
        <p:nvSpPr>
          <p:cNvPr id="82" name="Freeform: Shape 81">
            <a:extLst>
              <a:ext uri="{FF2B5EF4-FFF2-40B4-BE49-F238E27FC236}">
                <a16:creationId xmlns:a16="http://schemas.microsoft.com/office/drawing/2014/main" id="{A96D496F-098F-306F-7D15-D9659F896B88}"/>
              </a:ext>
            </a:extLst>
          </p:cNvPr>
          <p:cNvSpPr/>
          <p:nvPr/>
        </p:nvSpPr>
        <p:spPr>
          <a:xfrm>
            <a:off x="7700825" y="2512202"/>
            <a:ext cx="2287003" cy="7329"/>
          </a:xfrm>
          <a:custGeom>
            <a:avLst/>
            <a:gdLst>
              <a:gd name="connsiteX0" fmla="*/ 0 w 1715252"/>
              <a:gd name="connsiteY0" fmla="*/ 0 h 5497"/>
              <a:gd name="connsiteX1" fmla="*/ 1715253 w 1715252"/>
              <a:gd name="connsiteY1" fmla="*/ 0 h 5497"/>
            </a:gdLst>
            <a:ahLst/>
            <a:cxnLst>
              <a:cxn ang="0">
                <a:pos x="connsiteX0" y="connsiteY0"/>
              </a:cxn>
              <a:cxn ang="0">
                <a:pos x="connsiteX1" y="connsiteY1"/>
              </a:cxn>
            </a:cxnLst>
            <a:rect l="l" t="t" r="r" b="b"/>
            <a:pathLst>
              <a:path w="1715252" h="5497">
                <a:moveTo>
                  <a:pt x="0" y="0"/>
                </a:moveTo>
                <a:lnTo>
                  <a:pt x="1715253" y="0"/>
                </a:lnTo>
              </a:path>
            </a:pathLst>
          </a:custGeom>
          <a:ln w="12859" cap="flat">
            <a:solidFill>
              <a:srgbClr val="8E44AD"/>
            </a:solidFill>
            <a:prstDash val="solid"/>
            <a:miter/>
          </a:ln>
        </p:spPr>
        <p:txBody>
          <a:bodyPr rtlCol="0" anchor="ctr"/>
          <a:lstStyle/>
          <a:p>
            <a:pPr algn="ctr"/>
            <a:endParaRPr lang="en-IN" sz="1867"/>
          </a:p>
        </p:txBody>
      </p:sp>
      <p:sp>
        <p:nvSpPr>
          <p:cNvPr id="83" name="Freeform: Shape 82">
            <a:extLst>
              <a:ext uri="{FF2B5EF4-FFF2-40B4-BE49-F238E27FC236}">
                <a16:creationId xmlns:a16="http://schemas.microsoft.com/office/drawing/2014/main" id="{10E221A9-C759-90A7-C3DC-B5213A90B0BD}"/>
              </a:ext>
            </a:extLst>
          </p:cNvPr>
          <p:cNvSpPr/>
          <p:nvPr/>
        </p:nvSpPr>
        <p:spPr>
          <a:xfrm>
            <a:off x="7700825" y="2512201"/>
            <a:ext cx="11435" cy="219912"/>
          </a:xfrm>
          <a:custGeom>
            <a:avLst/>
            <a:gdLst>
              <a:gd name="connsiteX0" fmla="*/ 0 w 8576"/>
              <a:gd name="connsiteY0" fmla="*/ 0 h 164934"/>
              <a:gd name="connsiteX1" fmla="*/ 0 w 8576"/>
              <a:gd name="connsiteY1" fmla="*/ 164935 h 164934"/>
            </a:gdLst>
            <a:ahLst/>
            <a:cxnLst>
              <a:cxn ang="0">
                <a:pos x="connsiteX0" y="connsiteY0"/>
              </a:cxn>
              <a:cxn ang="0">
                <a:pos x="connsiteX1" y="connsiteY1"/>
              </a:cxn>
            </a:cxnLst>
            <a:rect l="l" t="t" r="r" b="b"/>
            <a:pathLst>
              <a:path w="8576" h="164934">
                <a:moveTo>
                  <a:pt x="0" y="0"/>
                </a:moveTo>
                <a:lnTo>
                  <a:pt x="0" y="164935"/>
                </a:lnTo>
              </a:path>
            </a:pathLst>
          </a:custGeom>
          <a:ln w="12859" cap="flat">
            <a:solidFill>
              <a:srgbClr val="8E44AD"/>
            </a:solidFill>
            <a:prstDash val="solid"/>
            <a:miter/>
          </a:ln>
        </p:spPr>
        <p:txBody>
          <a:bodyPr rtlCol="0" anchor="ctr"/>
          <a:lstStyle/>
          <a:p>
            <a:pPr algn="ctr"/>
            <a:endParaRPr lang="en-IN" sz="1867"/>
          </a:p>
        </p:txBody>
      </p:sp>
      <p:sp>
        <p:nvSpPr>
          <p:cNvPr id="84" name="Freeform: Shape 83">
            <a:extLst>
              <a:ext uri="{FF2B5EF4-FFF2-40B4-BE49-F238E27FC236}">
                <a16:creationId xmlns:a16="http://schemas.microsoft.com/office/drawing/2014/main" id="{324D9D0A-95E6-239F-3DE9-06A2D1AB2E17}"/>
              </a:ext>
            </a:extLst>
          </p:cNvPr>
          <p:cNvSpPr/>
          <p:nvPr/>
        </p:nvSpPr>
        <p:spPr>
          <a:xfrm>
            <a:off x="8272576" y="2512201"/>
            <a:ext cx="11435" cy="219912"/>
          </a:xfrm>
          <a:custGeom>
            <a:avLst/>
            <a:gdLst>
              <a:gd name="connsiteX0" fmla="*/ 0 w 8576"/>
              <a:gd name="connsiteY0" fmla="*/ 0 h 164934"/>
              <a:gd name="connsiteX1" fmla="*/ 0 w 8576"/>
              <a:gd name="connsiteY1" fmla="*/ 164935 h 164934"/>
            </a:gdLst>
            <a:ahLst/>
            <a:cxnLst>
              <a:cxn ang="0">
                <a:pos x="connsiteX0" y="connsiteY0"/>
              </a:cxn>
              <a:cxn ang="0">
                <a:pos x="connsiteX1" y="connsiteY1"/>
              </a:cxn>
            </a:cxnLst>
            <a:rect l="l" t="t" r="r" b="b"/>
            <a:pathLst>
              <a:path w="8576" h="164934">
                <a:moveTo>
                  <a:pt x="0" y="0"/>
                </a:moveTo>
                <a:lnTo>
                  <a:pt x="0" y="164935"/>
                </a:lnTo>
              </a:path>
            </a:pathLst>
          </a:custGeom>
          <a:ln w="12859" cap="flat">
            <a:solidFill>
              <a:srgbClr val="8E44AD"/>
            </a:solidFill>
            <a:prstDash val="solid"/>
            <a:miter/>
          </a:ln>
        </p:spPr>
        <p:txBody>
          <a:bodyPr rtlCol="0" anchor="ctr"/>
          <a:lstStyle/>
          <a:p>
            <a:pPr algn="ctr"/>
            <a:endParaRPr lang="en-IN" sz="1867"/>
          </a:p>
        </p:txBody>
      </p:sp>
      <p:sp>
        <p:nvSpPr>
          <p:cNvPr id="85" name="Freeform: Shape 84">
            <a:extLst>
              <a:ext uri="{FF2B5EF4-FFF2-40B4-BE49-F238E27FC236}">
                <a16:creationId xmlns:a16="http://schemas.microsoft.com/office/drawing/2014/main" id="{7E1945B1-42D8-7FCF-4A3E-ABF8E66A5863}"/>
              </a:ext>
            </a:extLst>
          </p:cNvPr>
          <p:cNvSpPr/>
          <p:nvPr/>
        </p:nvSpPr>
        <p:spPr>
          <a:xfrm>
            <a:off x="8844327" y="2512201"/>
            <a:ext cx="11435" cy="219912"/>
          </a:xfrm>
          <a:custGeom>
            <a:avLst/>
            <a:gdLst>
              <a:gd name="connsiteX0" fmla="*/ 0 w 8576"/>
              <a:gd name="connsiteY0" fmla="*/ 0 h 164934"/>
              <a:gd name="connsiteX1" fmla="*/ 0 w 8576"/>
              <a:gd name="connsiteY1" fmla="*/ 164935 h 164934"/>
            </a:gdLst>
            <a:ahLst/>
            <a:cxnLst>
              <a:cxn ang="0">
                <a:pos x="connsiteX0" y="connsiteY0"/>
              </a:cxn>
              <a:cxn ang="0">
                <a:pos x="connsiteX1" y="connsiteY1"/>
              </a:cxn>
            </a:cxnLst>
            <a:rect l="l" t="t" r="r" b="b"/>
            <a:pathLst>
              <a:path w="8576" h="164934">
                <a:moveTo>
                  <a:pt x="0" y="0"/>
                </a:moveTo>
                <a:lnTo>
                  <a:pt x="0" y="164935"/>
                </a:lnTo>
              </a:path>
            </a:pathLst>
          </a:custGeom>
          <a:ln w="12859" cap="flat">
            <a:solidFill>
              <a:srgbClr val="8E44AD"/>
            </a:solidFill>
            <a:prstDash val="solid"/>
            <a:miter/>
          </a:ln>
        </p:spPr>
        <p:txBody>
          <a:bodyPr rtlCol="0" anchor="ctr"/>
          <a:lstStyle/>
          <a:p>
            <a:pPr algn="ctr"/>
            <a:endParaRPr lang="en-IN" sz="1867"/>
          </a:p>
        </p:txBody>
      </p:sp>
      <p:sp>
        <p:nvSpPr>
          <p:cNvPr id="86" name="Freeform: Shape 85">
            <a:extLst>
              <a:ext uri="{FF2B5EF4-FFF2-40B4-BE49-F238E27FC236}">
                <a16:creationId xmlns:a16="http://schemas.microsoft.com/office/drawing/2014/main" id="{6054EDEC-E762-4967-83A7-641D1E80637C}"/>
              </a:ext>
            </a:extLst>
          </p:cNvPr>
          <p:cNvSpPr/>
          <p:nvPr/>
        </p:nvSpPr>
        <p:spPr>
          <a:xfrm>
            <a:off x="9416079" y="2512201"/>
            <a:ext cx="11435" cy="219912"/>
          </a:xfrm>
          <a:custGeom>
            <a:avLst/>
            <a:gdLst>
              <a:gd name="connsiteX0" fmla="*/ 0 w 8576"/>
              <a:gd name="connsiteY0" fmla="*/ 0 h 164934"/>
              <a:gd name="connsiteX1" fmla="*/ 0 w 8576"/>
              <a:gd name="connsiteY1" fmla="*/ 164935 h 164934"/>
            </a:gdLst>
            <a:ahLst/>
            <a:cxnLst>
              <a:cxn ang="0">
                <a:pos x="connsiteX0" y="connsiteY0"/>
              </a:cxn>
              <a:cxn ang="0">
                <a:pos x="connsiteX1" y="connsiteY1"/>
              </a:cxn>
            </a:cxnLst>
            <a:rect l="l" t="t" r="r" b="b"/>
            <a:pathLst>
              <a:path w="8576" h="164934">
                <a:moveTo>
                  <a:pt x="0" y="0"/>
                </a:moveTo>
                <a:lnTo>
                  <a:pt x="0" y="164935"/>
                </a:lnTo>
              </a:path>
            </a:pathLst>
          </a:custGeom>
          <a:ln w="12859" cap="flat">
            <a:solidFill>
              <a:srgbClr val="8E44AD"/>
            </a:solidFill>
            <a:prstDash val="solid"/>
            <a:miter/>
          </a:ln>
        </p:spPr>
        <p:txBody>
          <a:bodyPr rtlCol="0" anchor="ctr"/>
          <a:lstStyle/>
          <a:p>
            <a:pPr algn="ctr"/>
            <a:endParaRPr lang="en-IN" sz="1867"/>
          </a:p>
        </p:txBody>
      </p:sp>
      <p:sp>
        <p:nvSpPr>
          <p:cNvPr id="87" name="Freeform: Shape 86">
            <a:extLst>
              <a:ext uri="{FF2B5EF4-FFF2-40B4-BE49-F238E27FC236}">
                <a16:creationId xmlns:a16="http://schemas.microsoft.com/office/drawing/2014/main" id="{3E1C0451-42A4-822D-14D2-17257CCA2565}"/>
              </a:ext>
            </a:extLst>
          </p:cNvPr>
          <p:cNvSpPr/>
          <p:nvPr/>
        </p:nvSpPr>
        <p:spPr>
          <a:xfrm>
            <a:off x="9987829" y="2512201"/>
            <a:ext cx="11435" cy="219912"/>
          </a:xfrm>
          <a:custGeom>
            <a:avLst/>
            <a:gdLst>
              <a:gd name="connsiteX0" fmla="*/ 0 w 8576"/>
              <a:gd name="connsiteY0" fmla="*/ 0 h 164934"/>
              <a:gd name="connsiteX1" fmla="*/ 0 w 8576"/>
              <a:gd name="connsiteY1" fmla="*/ 164935 h 164934"/>
            </a:gdLst>
            <a:ahLst/>
            <a:cxnLst>
              <a:cxn ang="0">
                <a:pos x="connsiteX0" y="connsiteY0"/>
              </a:cxn>
              <a:cxn ang="0">
                <a:pos x="connsiteX1" y="connsiteY1"/>
              </a:cxn>
            </a:cxnLst>
            <a:rect l="l" t="t" r="r" b="b"/>
            <a:pathLst>
              <a:path w="8576" h="164934">
                <a:moveTo>
                  <a:pt x="0" y="0"/>
                </a:moveTo>
                <a:lnTo>
                  <a:pt x="0" y="164935"/>
                </a:lnTo>
              </a:path>
            </a:pathLst>
          </a:custGeom>
          <a:ln w="12859" cap="flat">
            <a:solidFill>
              <a:srgbClr val="8E44AD"/>
            </a:solidFill>
            <a:prstDash val="solid"/>
            <a:miter/>
          </a:ln>
        </p:spPr>
        <p:txBody>
          <a:bodyPr rtlCol="0" anchor="ctr"/>
          <a:lstStyle/>
          <a:p>
            <a:pPr algn="ctr"/>
            <a:endParaRPr lang="en-IN" sz="1867"/>
          </a:p>
        </p:txBody>
      </p:sp>
      <p:sp>
        <p:nvSpPr>
          <p:cNvPr id="88" name="Freeform: Shape 87">
            <a:extLst>
              <a:ext uri="{FF2B5EF4-FFF2-40B4-BE49-F238E27FC236}">
                <a16:creationId xmlns:a16="http://schemas.microsoft.com/office/drawing/2014/main" id="{017E42A5-A95D-D519-A449-206B8B4AC29F}"/>
              </a:ext>
            </a:extLst>
          </p:cNvPr>
          <p:cNvSpPr/>
          <p:nvPr/>
        </p:nvSpPr>
        <p:spPr>
          <a:xfrm>
            <a:off x="7414950" y="2732115"/>
            <a:ext cx="571751" cy="293216"/>
          </a:xfrm>
          <a:custGeom>
            <a:avLst/>
            <a:gdLst>
              <a:gd name="connsiteX0" fmla="*/ 385932 w 428813"/>
              <a:gd name="connsiteY0" fmla="*/ 0 h 219912"/>
              <a:gd name="connsiteX1" fmla="*/ 428813 w 428813"/>
              <a:gd name="connsiteY1" fmla="*/ 27489 h 219912"/>
              <a:gd name="connsiteX2" fmla="*/ 428813 w 428813"/>
              <a:gd name="connsiteY2" fmla="*/ 192424 h 219912"/>
              <a:gd name="connsiteX3" fmla="*/ 385932 w 428813"/>
              <a:gd name="connsiteY3" fmla="*/ 219913 h 219912"/>
              <a:gd name="connsiteX4" fmla="*/ 42881 w 428813"/>
              <a:gd name="connsiteY4" fmla="*/ 219913 h 219912"/>
              <a:gd name="connsiteX5" fmla="*/ 0 w 428813"/>
              <a:gd name="connsiteY5" fmla="*/ 192424 h 219912"/>
              <a:gd name="connsiteX6" fmla="*/ 0 w 428813"/>
              <a:gd name="connsiteY6" fmla="*/ 27489 h 219912"/>
              <a:gd name="connsiteX7" fmla="*/ 42881 w 428813"/>
              <a:gd name="connsiteY7" fmla="*/ 0 h 21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8813" h="219912">
                <a:moveTo>
                  <a:pt x="385932" y="0"/>
                </a:moveTo>
                <a:cubicBezTo>
                  <a:pt x="409615" y="0"/>
                  <a:pt x="428813" y="12307"/>
                  <a:pt x="428813" y="27489"/>
                </a:cubicBezTo>
                <a:lnTo>
                  <a:pt x="428813" y="192424"/>
                </a:lnTo>
                <a:cubicBezTo>
                  <a:pt x="428813" y="207605"/>
                  <a:pt x="409615" y="219913"/>
                  <a:pt x="385932" y="219913"/>
                </a:cubicBezTo>
                <a:lnTo>
                  <a:pt x="42881" y="219913"/>
                </a:lnTo>
                <a:cubicBezTo>
                  <a:pt x="19199" y="219913"/>
                  <a:pt x="0" y="207605"/>
                  <a:pt x="0" y="192424"/>
                </a:cubicBezTo>
                <a:lnTo>
                  <a:pt x="0" y="27489"/>
                </a:lnTo>
                <a:cubicBezTo>
                  <a:pt x="0" y="12307"/>
                  <a:pt x="19199" y="0"/>
                  <a:pt x="42881" y="0"/>
                </a:cubicBezTo>
                <a:close/>
              </a:path>
            </a:pathLst>
          </a:custGeom>
          <a:solidFill>
            <a:srgbClr val="F5EEF8"/>
          </a:solidFill>
          <a:ln w="12859" cap="flat">
            <a:solidFill>
              <a:srgbClr val="8E44AD"/>
            </a:solidFill>
            <a:prstDash val="solid"/>
            <a:miter/>
          </a:ln>
        </p:spPr>
        <p:txBody>
          <a:bodyPr rtlCol="0" anchor="ctr"/>
          <a:lstStyle/>
          <a:p>
            <a:pPr algn="ctr"/>
            <a:endParaRPr lang="en-IN" sz="1867"/>
          </a:p>
        </p:txBody>
      </p:sp>
      <p:sp>
        <p:nvSpPr>
          <p:cNvPr id="89" name="TextBox 88">
            <a:extLst>
              <a:ext uri="{FF2B5EF4-FFF2-40B4-BE49-F238E27FC236}">
                <a16:creationId xmlns:a16="http://schemas.microsoft.com/office/drawing/2014/main" id="{12C4021C-DB0D-63C5-4479-51F4D46DE824}"/>
              </a:ext>
            </a:extLst>
          </p:cNvPr>
          <p:cNvSpPr txBox="1"/>
          <p:nvPr/>
        </p:nvSpPr>
        <p:spPr>
          <a:xfrm>
            <a:off x="7566091" y="2783875"/>
            <a:ext cx="278923" cy="102657"/>
          </a:xfrm>
          <a:prstGeom prst="rect">
            <a:avLst/>
          </a:prstGeom>
          <a:noFill/>
          <a:ln>
            <a:noFill/>
          </a:ln>
        </p:spPr>
        <p:txBody>
          <a:bodyPr wrap="none" lIns="0" tIns="0" rIns="0" bIns="0" rtlCol="0">
            <a:spAutoFit/>
          </a:bodyPr>
          <a:lstStyle/>
          <a:p>
            <a:pPr algn="ctr" defTabSz="239994">
              <a:tabLst>
                <a:tab pos="239994" algn="l"/>
              </a:tabLst>
            </a:pPr>
            <a:r>
              <a:rPr lang="en-IN" sz="667" b="1" dirty="0">
                <a:ln/>
                <a:solidFill>
                  <a:srgbClr val="C0392B"/>
                </a:solidFill>
                <a:latin typeface="Arial"/>
                <a:cs typeface="Arial"/>
                <a:sym typeface="Arial"/>
                <a:rtl val="0"/>
              </a:rPr>
              <a:t>*_Fail_</a:t>
            </a:r>
          </a:p>
        </p:txBody>
      </p:sp>
      <p:sp>
        <p:nvSpPr>
          <p:cNvPr id="90" name="TextBox 89">
            <a:extLst>
              <a:ext uri="{FF2B5EF4-FFF2-40B4-BE49-F238E27FC236}">
                <a16:creationId xmlns:a16="http://schemas.microsoft.com/office/drawing/2014/main" id="{19E72E9D-FA25-DAF5-297C-6B27F70C0B41}"/>
              </a:ext>
            </a:extLst>
          </p:cNvPr>
          <p:cNvSpPr txBox="1"/>
          <p:nvPr/>
        </p:nvSpPr>
        <p:spPr>
          <a:xfrm>
            <a:off x="7439771" y="2893833"/>
            <a:ext cx="493725" cy="102657"/>
          </a:xfrm>
          <a:prstGeom prst="rect">
            <a:avLst/>
          </a:prstGeom>
          <a:noFill/>
          <a:ln>
            <a:noFill/>
          </a:ln>
        </p:spPr>
        <p:txBody>
          <a:bodyPr wrap="none" lIns="0" tIns="0" rIns="0" bIns="0" rtlCol="0">
            <a:spAutoFit/>
          </a:bodyPr>
          <a:lstStyle/>
          <a:p>
            <a:pPr algn="ctr" defTabSz="239994">
              <a:tabLst>
                <a:tab pos="239994" algn="l"/>
              </a:tabLst>
            </a:pPr>
            <a:r>
              <a:rPr lang="en-IN" sz="667" b="1" dirty="0">
                <a:ln/>
                <a:solidFill>
                  <a:srgbClr val="C0392B"/>
                </a:solidFill>
                <a:latin typeface="Arial"/>
                <a:cs typeface="Arial"/>
                <a:sym typeface="Arial"/>
                <a:rtl val="0"/>
              </a:rPr>
              <a:t>RrcTimeOut</a:t>
            </a:r>
          </a:p>
        </p:txBody>
      </p:sp>
      <p:sp>
        <p:nvSpPr>
          <p:cNvPr id="91" name="Freeform: Shape 90">
            <a:extLst>
              <a:ext uri="{FF2B5EF4-FFF2-40B4-BE49-F238E27FC236}">
                <a16:creationId xmlns:a16="http://schemas.microsoft.com/office/drawing/2014/main" id="{03B493FF-9336-9AF6-584E-9D4C6CFD8E9E}"/>
              </a:ext>
            </a:extLst>
          </p:cNvPr>
          <p:cNvSpPr/>
          <p:nvPr/>
        </p:nvSpPr>
        <p:spPr>
          <a:xfrm>
            <a:off x="7986702" y="2732115"/>
            <a:ext cx="571751" cy="293216"/>
          </a:xfrm>
          <a:custGeom>
            <a:avLst/>
            <a:gdLst>
              <a:gd name="connsiteX0" fmla="*/ 385932 w 428813"/>
              <a:gd name="connsiteY0" fmla="*/ 0 h 219912"/>
              <a:gd name="connsiteX1" fmla="*/ 428813 w 428813"/>
              <a:gd name="connsiteY1" fmla="*/ 27489 h 219912"/>
              <a:gd name="connsiteX2" fmla="*/ 428813 w 428813"/>
              <a:gd name="connsiteY2" fmla="*/ 192424 h 219912"/>
              <a:gd name="connsiteX3" fmla="*/ 385932 w 428813"/>
              <a:gd name="connsiteY3" fmla="*/ 219913 h 219912"/>
              <a:gd name="connsiteX4" fmla="*/ 42881 w 428813"/>
              <a:gd name="connsiteY4" fmla="*/ 219913 h 219912"/>
              <a:gd name="connsiteX5" fmla="*/ 0 w 428813"/>
              <a:gd name="connsiteY5" fmla="*/ 192424 h 219912"/>
              <a:gd name="connsiteX6" fmla="*/ 0 w 428813"/>
              <a:gd name="connsiteY6" fmla="*/ 27489 h 219912"/>
              <a:gd name="connsiteX7" fmla="*/ 42881 w 428813"/>
              <a:gd name="connsiteY7" fmla="*/ 0 h 21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8813" h="219912">
                <a:moveTo>
                  <a:pt x="385932" y="0"/>
                </a:moveTo>
                <a:cubicBezTo>
                  <a:pt x="409615" y="0"/>
                  <a:pt x="428813" y="12307"/>
                  <a:pt x="428813" y="27489"/>
                </a:cubicBezTo>
                <a:lnTo>
                  <a:pt x="428813" y="192424"/>
                </a:lnTo>
                <a:cubicBezTo>
                  <a:pt x="428813" y="207605"/>
                  <a:pt x="409615" y="219913"/>
                  <a:pt x="385932" y="219913"/>
                </a:cubicBezTo>
                <a:lnTo>
                  <a:pt x="42881" y="219913"/>
                </a:lnTo>
                <a:cubicBezTo>
                  <a:pt x="19199" y="219913"/>
                  <a:pt x="0" y="207605"/>
                  <a:pt x="0" y="192424"/>
                </a:cubicBezTo>
                <a:lnTo>
                  <a:pt x="0" y="27489"/>
                </a:lnTo>
                <a:cubicBezTo>
                  <a:pt x="0" y="12307"/>
                  <a:pt x="19199" y="0"/>
                  <a:pt x="42881" y="0"/>
                </a:cubicBezTo>
                <a:close/>
              </a:path>
            </a:pathLst>
          </a:custGeom>
          <a:solidFill>
            <a:srgbClr val="F5EEF8"/>
          </a:solidFill>
          <a:ln w="12859" cap="flat">
            <a:solidFill>
              <a:srgbClr val="8E44AD"/>
            </a:solidFill>
            <a:prstDash val="solid"/>
            <a:miter/>
          </a:ln>
        </p:spPr>
        <p:txBody>
          <a:bodyPr rtlCol="0" anchor="ctr"/>
          <a:lstStyle/>
          <a:p>
            <a:pPr algn="ctr"/>
            <a:endParaRPr lang="en-IN" sz="1867"/>
          </a:p>
        </p:txBody>
      </p:sp>
      <p:sp>
        <p:nvSpPr>
          <p:cNvPr id="92" name="TextBox 91">
            <a:extLst>
              <a:ext uri="{FF2B5EF4-FFF2-40B4-BE49-F238E27FC236}">
                <a16:creationId xmlns:a16="http://schemas.microsoft.com/office/drawing/2014/main" id="{375CB8EA-4EB6-7453-C64E-019DAE8091C9}"/>
              </a:ext>
            </a:extLst>
          </p:cNvPr>
          <p:cNvSpPr txBox="1"/>
          <p:nvPr/>
        </p:nvSpPr>
        <p:spPr>
          <a:xfrm>
            <a:off x="8137841" y="2783875"/>
            <a:ext cx="278923" cy="102657"/>
          </a:xfrm>
          <a:prstGeom prst="rect">
            <a:avLst/>
          </a:prstGeom>
          <a:noFill/>
          <a:ln>
            <a:noFill/>
          </a:ln>
        </p:spPr>
        <p:txBody>
          <a:bodyPr wrap="none" lIns="0" tIns="0" rIns="0" bIns="0" rtlCol="0">
            <a:spAutoFit/>
          </a:bodyPr>
          <a:lstStyle/>
          <a:p>
            <a:pPr algn="ctr" defTabSz="239994">
              <a:tabLst>
                <a:tab pos="239994" algn="l"/>
              </a:tabLst>
            </a:pPr>
            <a:r>
              <a:rPr lang="en-IN" sz="667" b="1" dirty="0">
                <a:ln/>
                <a:solidFill>
                  <a:srgbClr val="C0392B"/>
                </a:solidFill>
                <a:latin typeface="Arial"/>
                <a:cs typeface="Arial"/>
                <a:sym typeface="Arial"/>
                <a:rtl val="0"/>
              </a:rPr>
              <a:t>*_Fail_</a:t>
            </a:r>
          </a:p>
        </p:txBody>
      </p:sp>
      <p:sp>
        <p:nvSpPr>
          <p:cNvPr id="93" name="TextBox 92">
            <a:extLst>
              <a:ext uri="{FF2B5EF4-FFF2-40B4-BE49-F238E27FC236}">
                <a16:creationId xmlns:a16="http://schemas.microsoft.com/office/drawing/2014/main" id="{CC26E5DF-E00D-E259-A993-53C253B81EA6}"/>
              </a:ext>
            </a:extLst>
          </p:cNvPr>
          <p:cNvSpPr txBox="1"/>
          <p:nvPr/>
        </p:nvSpPr>
        <p:spPr>
          <a:xfrm>
            <a:off x="8103536" y="2893833"/>
            <a:ext cx="349455" cy="102657"/>
          </a:xfrm>
          <a:prstGeom prst="rect">
            <a:avLst/>
          </a:prstGeom>
          <a:noFill/>
          <a:ln>
            <a:noFill/>
          </a:ln>
        </p:spPr>
        <p:txBody>
          <a:bodyPr wrap="none" lIns="0" tIns="0" rIns="0" bIns="0" rtlCol="0">
            <a:spAutoFit/>
          </a:bodyPr>
          <a:lstStyle/>
          <a:p>
            <a:pPr algn="ctr" defTabSz="239994">
              <a:tabLst>
                <a:tab pos="239994" algn="l"/>
              </a:tabLst>
            </a:pPr>
            <a:r>
              <a:rPr lang="en-IN" sz="667" b="1" dirty="0">
                <a:ln/>
                <a:solidFill>
                  <a:srgbClr val="C0392B"/>
                </a:solidFill>
                <a:latin typeface="Arial"/>
                <a:cs typeface="Arial"/>
                <a:sym typeface="Arial"/>
                <a:rtl val="0"/>
              </a:rPr>
              <a:t>TimeOut</a:t>
            </a:r>
          </a:p>
        </p:txBody>
      </p:sp>
      <p:sp>
        <p:nvSpPr>
          <p:cNvPr id="94" name="Freeform: Shape 93">
            <a:extLst>
              <a:ext uri="{FF2B5EF4-FFF2-40B4-BE49-F238E27FC236}">
                <a16:creationId xmlns:a16="http://schemas.microsoft.com/office/drawing/2014/main" id="{A7548C67-F9D8-52B8-EDDF-B203A904835A}"/>
              </a:ext>
            </a:extLst>
          </p:cNvPr>
          <p:cNvSpPr/>
          <p:nvPr/>
        </p:nvSpPr>
        <p:spPr>
          <a:xfrm>
            <a:off x="8558453" y="2732115"/>
            <a:ext cx="571751" cy="293216"/>
          </a:xfrm>
          <a:custGeom>
            <a:avLst/>
            <a:gdLst>
              <a:gd name="connsiteX0" fmla="*/ 385932 w 428813"/>
              <a:gd name="connsiteY0" fmla="*/ 0 h 219912"/>
              <a:gd name="connsiteX1" fmla="*/ 428813 w 428813"/>
              <a:gd name="connsiteY1" fmla="*/ 27489 h 219912"/>
              <a:gd name="connsiteX2" fmla="*/ 428813 w 428813"/>
              <a:gd name="connsiteY2" fmla="*/ 192424 h 219912"/>
              <a:gd name="connsiteX3" fmla="*/ 385932 w 428813"/>
              <a:gd name="connsiteY3" fmla="*/ 219913 h 219912"/>
              <a:gd name="connsiteX4" fmla="*/ 42881 w 428813"/>
              <a:gd name="connsiteY4" fmla="*/ 219913 h 219912"/>
              <a:gd name="connsiteX5" fmla="*/ 0 w 428813"/>
              <a:gd name="connsiteY5" fmla="*/ 192424 h 219912"/>
              <a:gd name="connsiteX6" fmla="*/ 0 w 428813"/>
              <a:gd name="connsiteY6" fmla="*/ 27489 h 219912"/>
              <a:gd name="connsiteX7" fmla="*/ 42881 w 428813"/>
              <a:gd name="connsiteY7" fmla="*/ 0 h 21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8813" h="219912">
                <a:moveTo>
                  <a:pt x="385932" y="0"/>
                </a:moveTo>
                <a:cubicBezTo>
                  <a:pt x="409615" y="0"/>
                  <a:pt x="428813" y="12307"/>
                  <a:pt x="428813" y="27489"/>
                </a:cubicBezTo>
                <a:lnTo>
                  <a:pt x="428813" y="192424"/>
                </a:lnTo>
                <a:cubicBezTo>
                  <a:pt x="428813" y="207605"/>
                  <a:pt x="409615" y="219913"/>
                  <a:pt x="385932" y="219913"/>
                </a:cubicBezTo>
                <a:lnTo>
                  <a:pt x="42881" y="219913"/>
                </a:lnTo>
                <a:cubicBezTo>
                  <a:pt x="19199" y="219913"/>
                  <a:pt x="0" y="207605"/>
                  <a:pt x="0" y="192424"/>
                </a:cubicBezTo>
                <a:lnTo>
                  <a:pt x="0" y="27489"/>
                </a:lnTo>
                <a:cubicBezTo>
                  <a:pt x="0" y="12307"/>
                  <a:pt x="19199" y="0"/>
                  <a:pt x="42881" y="0"/>
                </a:cubicBezTo>
                <a:close/>
              </a:path>
            </a:pathLst>
          </a:custGeom>
          <a:solidFill>
            <a:srgbClr val="F5EEF8"/>
          </a:solidFill>
          <a:ln w="12859" cap="flat">
            <a:solidFill>
              <a:srgbClr val="8E44AD"/>
            </a:solidFill>
            <a:prstDash val="solid"/>
            <a:miter/>
          </a:ln>
        </p:spPr>
        <p:txBody>
          <a:bodyPr rtlCol="0" anchor="ctr"/>
          <a:lstStyle/>
          <a:p>
            <a:pPr algn="ctr"/>
            <a:endParaRPr lang="en-IN" sz="1867"/>
          </a:p>
        </p:txBody>
      </p:sp>
      <p:sp>
        <p:nvSpPr>
          <p:cNvPr id="95" name="TextBox 94">
            <a:extLst>
              <a:ext uri="{FF2B5EF4-FFF2-40B4-BE49-F238E27FC236}">
                <a16:creationId xmlns:a16="http://schemas.microsoft.com/office/drawing/2014/main" id="{4D5E8E2F-EA05-A49B-760B-BA00946AFF73}"/>
              </a:ext>
            </a:extLst>
          </p:cNvPr>
          <p:cNvSpPr txBox="1"/>
          <p:nvPr/>
        </p:nvSpPr>
        <p:spPr>
          <a:xfrm>
            <a:off x="8709592" y="2783875"/>
            <a:ext cx="278923" cy="102657"/>
          </a:xfrm>
          <a:prstGeom prst="rect">
            <a:avLst/>
          </a:prstGeom>
          <a:noFill/>
          <a:ln>
            <a:noFill/>
          </a:ln>
        </p:spPr>
        <p:txBody>
          <a:bodyPr wrap="none" lIns="0" tIns="0" rIns="0" bIns="0" rtlCol="0">
            <a:spAutoFit/>
          </a:bodyPr>
          <a:lstStyle/>
          <a:p>
            <a:pPr algn="ctr" defTabSz="239994">
              <a:tabLst>
                <a:tab pos="239994" algn="l"/>
              </a:tabLst>
            </a:pPr>
            <a:r>
              <a:rPr lang="en-IN" sz="667" b="1" dirty="0">
                <a:ln/>
                <a:solidFill>
                  <a:srgbClr val="C0392B"/>
                </a:solidFill>
                <a:latin typeface="Arial"/>
                <a:cs typeface="Arial"/>
                <a:sym typeface="Arial"/>
                <a:rtl val="0"/>
              </a:rPr>
              <a:t>*_Fail_</a:t>
            </a:r>
          </a:p>
        </p:txBody>
      </p:sp>
      <p:sp>
        <p:nvSpPr>
          <p:cNvPr id="96" name="TextBox 95">
            <a:extLst>
              <a:ext uri="{FF2B5EF4-FFF2-40B4-BE49-F238E27FC236}">
                <a16:creationId xmlns:a16="http://schemas.microsoft.com/office/drawing/2014/main" id="{B4A06A50-D582-8E78-48A7-655C79C58F0D}"/>
              </a:ext>
            </a:extLst>
          </p:cNvPr>
          <p:cNvSpPr txBox="1"/>
          <p:nvPr/>
        </p:nvSpPr>
        <p:spPr>
          <a:xfrm>
            <a:off x="8715042" y="2893833"/>
            <a:ext cx="264496" cy="102657"/>
          </a:xfrm>
          <a:prstGeom prst="rect">
            <a:avLst/>
          </a:prstGeom>
          <a:noFill/>
          <a:ln>
            <a:noFill/>
          </a:ln>
        </p:spPr>
        <p:txBody>
          <a:bodyPr wrap="none" lIns="0" tIns="0" rIns="0" bIns="0" rtlCol="0">
            <a:spAutoFit/>
          </a:bodyPr>
          <a:lstStyle/>
          <a:p>
            <a:pPr algn="ctr" defTabSz="239994">
              <a:tabLst>
                <a:tab pos="239994" algn="l"/>
              </a:tabLst>
            </a:pPr>
            <a:r>
              <a:rPr lang="en-IN" sz="667" b="1" dirty="0">
                <a:ln/>
                <a:solidFill>
                  <a:srgbClr val="C0392B"/>
                </a:solidFill>
                <a:latin typeface="Arial"/>
                <a:cs typeface="Arial"/>
                <a:sym typeface="Arial"/>
                <a:rtl val="0"/>
              </a:rPr>
              <a:t>CpFail</a:t>
            </a:r>
          </a:p>
        </p:txBody>
      </p:sp>
      <p:sp>
        <p:nvSpPr>
          <p:cNvPr id="97" name="Freeform: Shape 96">
            <a:extLst>
              <a:ext uri="{FF2B5EF4-FFF2-40B4-BE49-F238E27FC236}">
                <a16:creationId xmlns:a16="http://schemas.microsoft.com/office/drawing/2014/main" id="{68AF1FF1-367B-DC87-CD4A-1DD40ACB5B01}"/>
              </a:ext>
            </a:extLst>
          </p:cNvPr>
          <p:cNvSpPr/>
          <p:nvPr/>
        </p:nvSpPr>
        <p:spPr>
          <a:xfrm>
            <a:off x="9130203" y="2732115"/>
            <a:ext cx="571751" cy="293216"/>
          </a:xfrm>
          <a:custGeom>
            <a:avLst/>
            <a:gdLst>
              <a:gd name="connsiteX0" fmla="*/ 385932 w 428813"/>
              <a:gd name="connsiteY0" fmla="*/ 0 h 219912"/>
              <a:gd name="connsiteX1" fmla="*/ 428813 w 428813"/>
              <a:gd name="connsiteY1" fmla="*/ 27489 h 219912"/>
              <a:gd name="connsiteX2" fmla="*/ 428813 w 428813"/>
              <a:gd name="connsiteY2" fmla="*/ 192424 h 219912"/>
              <a:gd name="connsiteX3" fmla="*/ 385932 w 428813"/>
              <a:gd name="connsiteY3" fmla="*/ 219913 h 219912"/>
              <a:gd name="connsiteX4" fmla="*/ 42881 w 428813"/>
              <a:gd name="connsiteY4" fmla="*/ 219913 h 219912"/>
              <a:gd name="connsiteX5" fmla="*/ 0 w 428813"/>
              <a:gd name="connsiteY5" fmla="*/ 192424 h 219912"/>
              <a:gd name="connsiteX6" fmla="*/ 0 w 428813"/>
              <a:gd name="connsiteY6" fmla="*/ 27489 h 219912"/>
              <a:gd name="connsiteX7" fmla="*/ 42881 w 428813"/>
              <a:gd name="connsiteY7" fmla="*/ 0 h 21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8813" h="219912">
                <a:moveTo>
                  <a:pt x="385932" y="0"/>
                </a:moveTo>
                <a:cubicBezTo>
                  <a:pt x="409615" y="0"/>
                  <a:pt x="428813" y="12307"/>
                  <a:pt x="428813" y="27489"/>
                </a:cubicBezTo>
                <a:lnTo>
                  <a:pt x="428813" y="192424"/>
                </a:lnTo>
                <a:cubicBezTo>
                  <a:pt x="428813" y="207605"/>
                  <a:pt x="409615" y="219913"/>
                  <a:pt x="385932" y="219913"/>
                </a:cubicBezTo>
                <a:lnTo>
                  <a:pt x="42881" y="219913"/>
                </a:lnTo>
                <a:cubicBezTo>
                  <a:pt x="19199" y="219913"/>
                  <a:pt x="0" y="207605"/>
                  <a:pt x="0" y="192424"/>
                </a:cubicBezTo>
                <a:lnTo>
                  <a:pt x="0" y="27489"/>
                </a:lnTo>
                <a:cubicBezTo>
                  <a:pt x="0" y="12307"/>
                  <a:pt x="19199" y="0"/>
                  <a:pt x="42881" y="0"/>
                </a:cubicBezTo>
                <a:close/>
              </a:path>
            </a:pathLst>
          </a:custGeom>
          <a:solidFill>
            <a:srgbClr val="F5EEF8"/>
          </a:solidFill>
          <a:ln w="12859" cap="flat">
            <a:solidFill>
              <a:srgbClr val="8E44AD"/>
            </a:solidFill>
            <a:prstDash val="solid"/>
            <a:miter/>
          </a:ln>
        </p:spPr>
        <p:txBody>
          <a:bodyPr rtlCol="0" anchor="ctr"/>
          <a:lstStyle/>
          <a:p>
            <a:pPr algn="ctr"/>
            <a:endParaRPr lang="en-IN" sz="1867"/>
          </a:p>
        </p:txBody>
      </p:sp>
      <p:sp>
        <p:nvSpPr>
          <p:cNvPr id="98" name="TextBox 97">
            <a:extLst>
              <a:ext uri="{FF2B5EF4-FFF2-40B4-BE49-F238E27FC236}">
                <a16:creationId xmlns:a16="http://schemas.microsoft.com/office/drawing/2014/main" id="{335E2CCC-E128-1016-14CD-27E3D0F9C854}"/>
              </a:ext>
            </a:extLst>
          </p:cNvPr>
          <p:cNvSpPr txBox="1"/>
          <p:nvPr/>
        </p:nvSpPr>
        <p:spPr>
          <a:xfrm>
            <a:off x="9153956" y="2783875"/>
            <a:ext cx="480901" cy="102657"/>
          </a:xfrm>
          <a:prstGeom prst="rect">
            <a:avLst/>
          </a:prstGeom>
          <a:noFill/>
          <a:ln>
            <a:noFill/>
          </a:ln>
        </p:spPr>
        <p:txBody>
          <a:bodyPr wrap="none" lIns="0" tIns="0" rIns="0" bIns="0" rtlCol="0">
            <a:spAutoFit/>
          </a:bodyPr>
          <a:lstStyle/>
          <a:p>
            <a:pPr algn="ctr" defTabSz="239994">
              <a:tabLst>
                <a:tab pos="239994" algn="l"/>
              </a:tabLst>
            </a:pPr>
            <a:r>
              <a:rPr lang="en-IN" sz="667" b="1" dirty="0">
                <a:ln/>
                <a:solidFill>
                  <a:srgbClr val="C0392B"/>
                </a:solidFill>
                <a:latin typeface="Arial"/>
                <a:cs typeface="Arial"/>
                <a:sym typeface="Arial"/>
                <a:rtl val="0"/>
              </a:rPr>
              <a:t>*_Handover</a:t>
            </a:r>
          </a:p>
        </p:txBody>
      </p:sp>
      <p:sp>
        <p:nvSpPr>
          <p:cNvPr id="99" name="TextBox 98">
            <a:extLst>
              <a:ext uri="{FF2B5EF4-FFF2-40B4-BE49-F238E27FC236}">
                <a16:creationId xmlns:a16="http://schemas.microsoft.com/office/drawing/2014/main" id="{A45DA7EE-C4A0-50BF-E398-B5CCFDDE5009}"/>
              </a:ext>
            </a:extLst>
          </p:cNvPr>
          <p:cNvSpPr txBox="1"/>
          <p:nvPr/>
        </p:nvSpPr>
        <p:spPr>
          <a:xfrm>
            <a:off x="9281075" y="2893833"/>
            <a:ext cx="283732" cy="102657"/>
          </a:xfrm>
          <a:prstGeom prst="rect">
            <a:avLst/>
          </a:prstGeom>
          <a:noFill/>
          <a:ln>
            <a:noFill/>
          </a:ln>
        </p:spPr>
        <p:txBody>
          <a:bodyPr wrap="none" lIns="0" tIns="0" rIns="0" bIns="0" rtlCol="0">
            <a:spAutoFit/>
          </a:bodyPr>
          <a:lstStyle/>
          <a:p>
            <a:pPr algn="ctr" defTabSz="239994">
              <a:tabLst>
                <a:tab pos="239994" algn="l"/>
              </a:tabLst>
            </a:pPr>
            <a:r>
              <a:rPr lang="en-IN" sz="667" b="1" dirty="0">
                <a:ln/>
                <a:solidFill>
                  <a:srgbClr val="C0392B"/>
                </a:solidFill>
                <a:latin typeface="Arial"/>
                <a:cs typeface="Arial"/>
                <a:sym typeface="Arial"/>
                <a:rtl val="0"/>
              </a:rPr>
              <a:t>Cancel</a:t>
            </a:r>
          </a:p>
        </p:txBody>
      </p:sp>
      <p:sp>
        <p:nvSpPr>
          <p:cNvPr id="100" name="Freeform: Shape 99">
            <a:extLst>
              <a:ext uri="{FF2B5EF4-FFF2-40B4-BE49-F238E27FC236}">
                <a16:creationId xmlns:a16="http://schemas.microsoft.com/office/drawing/2014/main" id="{C11D42B2-36E7-846D-FC3E-640AEBAC70C0}"/>
              </a:ext>
            </a:extLst>
          </p:cNvPr>
          <p:cNvSpPr/>
          <p:nvPr/>
        </p:nvSpPr>
        <p:spPr>
          <a:xfrm>
            <a:off x="9701954" y="2732115"/>
            <a:ext cx="571751" cy="293216"/>
          </a:xfrm>
          <a:custGeom>
            <a:avLst/>
            <a:gdLst>
              <a:gd name="connsiteX0" fmla="*/ 385932 w 428813"/>
              <a:gd name="connsiteY0" fmla="*/ 0 h 219912"/>
              <a:gd name="connsiteX1" fmla="*/ 428813 w 428813"/>
              <a:gd name="connsiteY1" fmla="*/ 27489 h 219912"/>
              <a:gd name="connsiteX2" fmla="*/ 428813 w 428813"/>
              <a:gd name="connsiteY2" fmla="*/ 192424 h 219912"/>
              <a:gd name="connsiteX3" fmla="*/ 385932 w 428813"/>
              <a:gd name="connsiteY3" fmla="*/ 219913 h 219912"/>
              <a:gd name="connsiteX4" fmla="*/ 42881 w 428813"/>
              <a:gd name="connsiteY4" fmla="*/ 219913 h 219912"/>
              <a:gd name="connsiteX5" fmla="*/ 0 w 428813"/>
              <a:gd name="connsiteY5" fmla="*/ 192424 h 219912"/>
              <a:gd name="connsiteX6" fmla="*/ 0 w 428813"/>
              <a:gd name="connsiteY6" fmla="*/ 27489 h 219912"/>
              <a:gd name="connsiteX7" fmla="*/ 42881 w 428813"/>
              <a:gd name="connsiteY7" fmla="*/ 0 h 21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8813" h="219912">
                <a:moveTo>
                  <a:pt x="385932" y="0"/>
                </a:moveTo>
                <a:cubicBezTo>
                  <a:pt x="409615" y="0"/>
                  <a:pt x="428813" y="12307"/>
                  <a:pt x="428813" y="27489"/>
                </a:cubicBezTo>
                <a:lnTo>
                  <a:pt x="428813" y="192424"/>
                </a:lnTo>
                <a:cubicBezTo>
                  <a:pt x="428813" y="207605"/>
                  <a:pt x="409615" y="219913"/>
                  <a:pt x="385932" y="219913"/>
                </a:cubicBezTo>
                <a:lnTo>
                  <a:pt x="42881" y="219913"/>
                </a:lnTo>
                <a:cubicBezTo>
                  <a:pt x="19199" y="219913"/>
                  <a:pt x="0" y="207605"/>
                  <a:pt x="0" y="192424"/>
                </a:cubicBezTo>
                <a:lnTo>
                  <a:pt x="0" y="27489"/>
                </a:lnTo>
                <a:cubicBezTo>
                  <a:pt x="0" y="12307"/>
                  <a:pt x="19199" y="0"/>
                  <a:pt x="42881" y="0"/>
                </a:cubicBezTo>
                <a:close/>
              </a:path>
            </a:pathLst>
          </a:custGeom>
          <a:solidFill>
            <a:srgbClr val="F5EEF8"/>
          </a:solidFill>
          <a:ln w="12859" cap="flat">
            <a:solidFill>
              <a:srgbClr val="8E44AD"/>
            </a:solidFill>
            <a:prstDash val="solid"/>
            <a:miter/>
          </a:ln>
        </p:spPr>
        <p:txBody>
          <a:bodyPr rtlCol="0" anchor="ctr"/>
          <a:lstStyle/>
          <a:p>
            <a:pPr algn="ctr"/>
            <a:endParaRPr lang="en-IN" sz="1867"/>
          </a:p>
        </p:txBody>
      </p:sp>
      <p:sp>
        <p:nvSpPr>
          <p:cNvPr id="101" name="TextBox 100">
            <a:extLst>
              <a:ext uri="{FF2B5EF4-FFF2-40B4-BE49-F238E27FC236}">
                <a16:creationId xmlns:a16="http://schemas.microsoft.com/office/drawing/2014/main" id="{89DD03F6-993A-8ACF-A94B-757EDB677C48}"/>
              </a:ext>
            </a:extLst>
          </p:cNvPr>
          <p:cNvSpPr txBox="1"/>
          <p:nvPr/>
        </p:nvSpPr>
        <p:spPr>
          <a:xfrm>
            <a:off x="9866398" y="2820529"/>
            <a:ext cx="264496" cy="102657"/>
          </a:xfrm>
          <a:prstGeom prst="rect">
            <a:avLst/>
          </a:prstGeom>
          <a:noFill/>
          <a:ln>
            <a:noFill/>
          </a:ln>
        </p:spPr>
        <p:txBody>
          <a:bodyPr wrap="none" lIns="0" tIns="0" rIns="0" bIns="0" rtlCol="0">
            <a:spAutoFit/>
          </a:bodyPr>
          <a:lstStyle/>
          <a:p>
            <a:pPr algn="ctr" defTabSz="239994">
              <a:tabLst>
                <a:tab pos="239994" algn="l"/>
              </a:tabLst>
            </a:pPr>
            <a:r>
              <a:rPr lang="en-IN" sz="667" b="1" dirty="0">
                <a:ln/>
                <a:solidFill>
                  <a:srgbClr val="C0392B"/>
                </a:solidFill>
                <a:latin typeface="Arial"/>
                <a:cs typeface="Arial"/>
                <a:sym typeface="Arial"/>
                <a:rtl val="0"/>
              </a:rPr>
              <a:t>*_RRE</a:t>
            </a:r>
          </a:p>
        </p:txBody>
      </p:sp>
      <p:sp>
        <p:nvSpPr>
          <p:cNvPr id="102" name="Freeform: Shape 101">
            <a:extLst>
              <a:ext uri="{FF2B5EF4-FFF2-40B4-BE49-F238E27FC236}">
                <a16:creationId xmlns:a16="http://schemas.microsoft.com/office/drawing/2014/main" id="{D5890897-09FB-4444-BB9A-EB8DB59D4AE4}"/>
              </a:ext>
            </a:extLst>
          </p:cNvPr>
          <p:cNvSpPr/>
          <p:nvPr/>
        </p:nvSpPr>
        <p:spPr>
          <a:xfrm>
            <a:off x="7700825" y="3025331"/>
            <a:ext cx="11435" cy="146608"/>
          </a:xfrm>
          <a:custGeom>
            <a:avLst/>
            <a:gdLst>
              <a:gd name="connsiteX0" fmla="*/ 0 w 8576"/>
              <a:gd name="connsiteY0" fmla="*/ 0 h 109956"/>
              <a:gd name="connsiteX1" fmla="*/ 0 w 8576"/>
              <a:gd name="connsiteY1" fmla="*/ 109956 h 109956"/>
            </a:gdLst>
            <a:ahLst/>
            <a:cxnLst>
              <a:cxn ang="0">
                <a:pos x="connsiteX0" y="connsiteY0"/>
              </a:cxn>
              <a:cxn ang="0">
                <a:pos x="connsiteX1" y="connsiteY1"/>
              </a:cxn>
            </a:cxnLst>
            <a:rect l="l" t="t" r="r" b="b"/>
            <a:pathLst>
              <a:path w="8576" h="109956">
                <a:moveTo>
                  <a:pt x="0" y="0"/>
                </a:moveTo>
                <a:lnTo>
                  <a:pt x="0" y="109956"/>
                </a:lnTo>
              </a:path>
            </a:pathLst>
          </a:custGeom>
          <a:ln w="12859" cap="flat">
            <a:solidFill>
              <a:srgbClr val="8E44AD"/>
            </a:solidFill>
            <a:prstDash val="solid"/>
            <a:miter/>
          </a:ln>
        </p:spPr>
        <p:txBody>
          <a:bodyPr rtlCol="0" anchor="ctr"/>
          <a:lstStyle/>
          <a:p>
            <a:pPr algn="ctr"/>
            <a:endParaRPr lang="en-IN" sz="1867"/>
          </a:p>
        </p:txBody>
      </p:sp>
      <p:sp>
        <p:nvSpPr>
          <p:cNvPr id="103" name="Freeform: Shape 102">
            <a:extLst>
              <a:ext uri="{FF2B5EF4-FFF2-40B4-BE49-F238E27FC236}">
                <a16:creationId xmlns:a16="http://schemas.microsoft.com/office/drawing/2014/main" id="{98D8A96B-2996-0B9E-1556-F0C69D754A6A}"/>
              </a:ext>
            </a:extLst>
          </p:cNvPr>
          <p:cNvSpPr/>
          <p:nvPr/>
        </p:nvSpPr>
        <p:spPr>
          <a:xfrm>
            <a:off x="7525621" y="3159561"/>
            <a:ext cx="1211119" cy="1209520"/>
          </a:xfrm>
          <a:custGeom>
            <a:avLst/>
            <a:gdLst>
              <a:gd name="connsiteX0" fmla="*/ 814745 w 857626"/>
              <a:gd name="connsiteY0" fmla="*/ 0 h 907140"/>
              <a:gd name="connsiteX1" fmla="*/ 857626 w 857626"/>
              <a:gd name="connsiteY1" fmla="*/ 27489 h 907140"/>
              <a:gd name="connsiteX2" fmla="*/ 857626 w 857626"/>
              <a:gd name="connsiteY2" fmla="*/ 879651 h 907140"/>
              <a:gd name="connsiteX3" fmla="*/ 814745 w 857626"/>
              <a:gd name="connsiteY3" fmla="*/ 907140 h 907140"/>
              <a:gd name="connsiteX4" fmla="*/ 42881 w 857626"/>
              <a:gd name="connsiteY4" fmla="*/ 907140 h 907140"/>
              <a:gd name="connsiteX5" fmla="*/ 0 w 857626"/>
              <a:gd name="connsiteY5" fmla="*/ 879651 h 907140"/>
              <a:gd name="connsiteX6" fmla="*/ 0 w 857626"/>
              <a:gd name="connsiteY6" fmla="*/ 27489 h 907140"/>
              <a:gd name="connsiteX7" fmla="*/ 42881 w 857626"/>
              <a:gd name="connsiteY7" fmla="*/ 0 h 90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626" h="907140">
                <a:moveTo>
                  <a:pt x="814745" y="0"/>
                </a:moveTo>
                <a:cubicBezTo>
                  <a:pt x="838428" y="0"/>
                  <a:pt x="857626" y="12307"/>
                  <a:pt x="857626" y="27489"/>
                </a:cubicBezTo>
                <a:lnTo>
                  <a:pt x="857626" y="879651"/>
                </a:lnTo>
                <a:cubicBezTo>
                  <a:pt x="857626" y="894833"/>
                  <a:pt x="838428" y="907140"/>
                  <a:pt x="814745" y="907140"/>
                </a:cubicBezTo>
                <a:lnTo>
                  <a:pt x="42881" y="907140"/>
                </a:lnTo>
                <a:cubicBezTo>
                  <a:pt x="19199" y="907140"/>
                  <a:pt x="0" y="894833"/>
                  <a:pt x="0" y="879651"/>
                </a:cubicBezTo>
                <a:lnTo>
                  <a:pt x="0" y="27489"/>
                </a:lnTo>
                <a:cubicBezTo>
                  <a:pt x="0" y="12307"/>
                  <a:pt x="19199" y="0"/>
                  <a:pt x="42881" y="0"/>
                </a:cubicBezTo>
                <a:close/>
              </a:path>
            </a:pathLst>
          </a:custGeom>
          <a:solidFill>
            <a:srgbClr val="F5EEF8"/>
          </a:solidFill>
          <a:ln w="12859" cap="flat">
            <a:solidFill>
              <a:srgbClr val="8E44AD"/>
            </a:solidFill>
            <a:prstDash val="solid"/>
            <a:miter/>
          </a:ln>
        </p:spPr>
        <p:txBody>
          <a:bodyPr rtlCol="0" anchor="ctr"/>
          <a:lstStyle/>
          <a:p>
            <a:pPr algn="ctr"/>
            <a:endParaRPr lang="en-IN" sz="1867"/>
          </a:p>
        </p:txBody>
      </p:sp>
      <p:sp>
        <p:nvSpPr>
          <p:cNvPr id="104" name="TextBox 103">
            <a:extLst>
              <a:ext uri="{FF2B5EF4-FFF2-40B4-BE49-F238E27FC236}">
                <a16:creationId xmlns:a16="http://schemas.microsoft.com/office/drawing/2014/main" id="{B513D390-56B8-0856-65DF-EC857235F8E0}"/>
              </a:ext>
            </a:extLst>
          </p:cNvPr>
          <p:cNvSpPr txBox="1"/>
          <p:nvPr/>
        </p:nvSpPr>
        <p:spPr>
          <a:xfrm>
            <a:off x="7736835" y="3186567"/>
            <a:ext cx="493725" cy="102657"/>
          </a:xfrm>
          <a:prstGeom prst="rect">
            <a:avLst/>
          </a:prstGeom>
          <a:noFill/>
          <a:ln>
            <a:noFill/>
          </a:ln>
        </p:spPr>
        <p:txBody>
          <a:bodyPr wrap="none" lIns="0" tIns="0" rIns="0" bIns="0" rtlCol="0">
            <a:spAutoFit/>
          </a:bodyPr>
          <a:lstStyle/>
          <a:p>
            <a:pPr algn="ctr" defTabSz="239994">
              <a:tabLst>
                <a:tab pos="239994" algn="l"/>
              </a:tabLst>
            </a:pPr>
            <a:r>
              <a:rPr lang="en-IN" sz="667" b="1" dirty="0">
                <a:ln/>
                <a:solidFill>
                  <a:srgbClr val="8E44AD"/>
                </a:solidFill>
                <a:latin typeface="Arial"/>
                <a:cs typeface="Arial"/>
                <a:sym typeface="Arial"/>
                <a:rtl val="0"/>
              </a:rPr>
              <a:t>RrcTimeOut</a:t>
            </a:r>
          </a:p>
        </p:txBody>
      </p:sp>
      <p:sp>
        <p:nvSpPr>
          <p:cNvPr id="105" name="TextBox 104">
            <a:extLst>
              <a:ext uri="{FF2B5EF4-FFF2-40B4-BE49-F238E27FC236}">
                <a16:creationId xmlns:a16="http://schemas.microsoft.com/office/drawing/2014/main" id="{51E9444D-6F89-6F5B-1BC2-0C1352C2A646}"/>
              </a:ext>
            </a:extLst>
          </p:cNvPr>
          <p:cNvSpPr txBox="1"/>
          <p:nvPr/>
        </p:nvSpPr>
        <p:spPr>
          <a:xfrm>
            <a:off x="7632317" y="3296523"/>
            <a:ext cx="644407" cy="102657"/>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000000"/>
                </a:solidFill>
                <a:latin typeface="Arial"/>
                <a:cs typeface="Arial"/>
                <a:sym typeface="Arial"/>
                <a:rtl val="0"/>
              </a:rPr>
              <a:t>Cause: UE loses</a:t>
            </a:r>
          </a:p>
        </p:txBody>
      </p:sp>
      <p:sp>
        <p:nvSpPr>
          <p:cNvPr id="106" name="TextBox 105">
            <a:extLst>
              <a:ext uri="{FF2B5EF4-FFF2-40B4-BE49-F238E27FC236}">
                <a16:creationId xmlns:a16="http://schemas.microsoft.com/office/drawing/2014/main" id="{C606C83D-D3C6-F843-AEF8-B1F3E27C9C36}"/>
              </a:ext>
            </a:extLst>
          </p:cNvPr>
          <p:cNvSpPr txBox="1"/>
          <p:nvPr/>
        </p:nvSpPr>
        <p:spPr>
          <a:xfrm>
            <a:off x="7607042" y="3406479"/>
            <a:ext cx="687689" cy="102657"/>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000000"/>
                </a:solidFill>
                <a:latin typeface="Arial"/>
                <a:cs typeface="Arial"/>
                <a:sym typeface="Arial"/>
                <a:rtl val="0"/>
              </a:rPr>
              <a:t>connection before</a:t>
            </a:r>
          </a:p>
        </p:txBody>
      </p:sp>
      <p:sp>
        <p:nvSpPr>
          <p:cNvPr id="107" name="TextBox 106">
            <a:extLst>
              <a:ext uri="{FF2B5EF4-FFF2-40B4-BE49-F238E27FC236}">
                <a16:creationId xmlns:a16="http://schemas.microsoft.com/office/drawing/2014/main" id="{FF3E5841-097C-7567-329B-52043A2139F1}"/>
              </a:ext>
            </a:extLst>
          </p:cNvPr>
          <p:cNvSpPr txBox="1"/>
          <p:nvPr/>
        </p:nvSpPr>
        <p:spPr>
          <a:xfrm>
            <a:off x="7585242" y="3516437"/>
            <a:ext cx="719748" cy="102657"/>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000000"/>
                </a:solidFill>
                <a:latin typeface="Arial"/>
                <a:cs typeface="Arial"/>
                <a:sym typeface="Arial"/>
                <a:rtl val="0"/>
              </a:rPr>
              <a:t>receiving message</a:t>
            </a:r>
          </a:p>
        </p:txBody>
      </p:sp>
      <p:sp>
        <p:nvSpPr>
          <p:cNvPr id="108" name="TextBox 107">
            <a:extLst>
              <a:ext uri="{FF2B5EF4-FFF2-40B4-BE49-F238E27FC236}">
                <a16:creationId xmlns:a16="http://schemas.microsoft.com/office/drawing/2014/main" id="{3B9DA215-AC0B-F07B-7F9D-3BF24DF28ED0}"/>
              </a:ext>
            </a:extLst>
          </p:cNvPr>
          <p:cNvSpPr txBox="1"/>
          <p:nvPr/>
        </p:nvSpPr>
        <p:spPr>
          <a:xfrm>
            <a:off x="7688958" y="3663045"/>
            <a:ext cx="551433" cy="102657"/>
          </a:xfrm>
          <a:prstGeom prst="rect">
            <a:avLst/>
          </a:prstGeom>
          <a:noFill/>
          <a:ln>
            <a:noFill/>
          </a:ln>
        </p:spPr>
        <p:txBody>
          <a:bodyPr wrap="none" lIns="0" tIns="0" rIns="0" bIns="0" rtlCol="0">
            <a:spAutoFit/>
          </a:bodyPr>
          <a:lstStyle/>
          <a:p>
            <a:pPr algn="ctr" defTabSz="239994">
              <a:tabLst>
                <a:tab pos="239994" algn="l"/>
              </a:tabLst>
            </a:pPr>
            <a:r>
              <a:rPr lang="en-IN" sz="667" b="1" dirty="0">
                <a:ln/>
                <a:solidFill>
                  <a:srgbClr val="8E44AD"/>
                </a:solidFill>
                <a:latin typeface="Arial"/>
                <a:cs typeface="Arial"/>
                <a:sym typeface="Arial"/>
                <a:rtl val="0"/>
              </a:rPr>
              <a:t>Optimization:</a:t>
            </a:r>
          </a:p>
        </p:txBody>
      </p:sp>
      <p:sp>
        <p:nvSpPr>
          <p:cNvPr id="109" name="TextBox 108">
            <a:extLst>
              <a:ext uri="{FF2B5EF4-FFF2-40B4-BE49-F238E27FC236}">
                <a16:creationId xmlns:a16="http://schemas.microsoft.com/office/drawing/2014/main" id="{33DB41DD-0657-74B5-47BC-CDBD7B82C648}"/>
              </a:ext>
            </a:extLst>
          </p:cNvPr>
          <p:cNvSpPr txBox="1"/>
          <p:nvPr/>
        </p:nvSpPr>
        <p:spPr>
          <a:xfrm>
            <a:off x="7583371" y="3773001"/>
            <a:ext cx="746999" cy="102657"/>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000000"/>
                </a:solidFill>
                <a:latin typeface="Arial"/>
                <a:cs typeface="Arial"/>
                <a:sym typeface="Arial"/>
                <a:rtl val="0"/>
              </a:rPr>
              <a:t>• Trigger HO earlier</a:t>
            </a:r>
          </a:p>
        </p:txBody>
      </p:sp>
      <p:sp>
        <p:nvSpPr>
          <p:cNvPr id="110" name="TextBox 109">
            <a:extLst>
              <a:ext uri="{FF2B5EF4-FFF2-40B4-BE49-F238E27FC236}">
                <a16:creationId xmlns:a16="http://schemas.microsoft.com/office/drawing/2014/main" id="{181C684D-BD8C-D9F2-874D-26D38123557E}"/>
              </a:ext>
            </a:extLst>
          </p:cNvPr>
          <p:cNvSpPr txBox="1"/>
          <p:nvPr/>
        </p:nvSpPr>
        <p:spPr>
          <a:xfrm>
            <a:off x="7537898" y="3882958"/>
            <a:ext cx="793486" cy="102657"/>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000000"/>
                </a:solidFill>
                <a:latin typeface="Arial"/>
                <a:cs typeface="Arial"/>
                <a:sym typeface="Arial"/>
                <a:rtl val="0"/>
              </a:rPr>
              <a:t>• Increase t304 timer</a:t>
            </a:r>
          </a:p>
        </p:txBody>
      </p:sp>
      <p:sp>
        <p:nvSpPr>
          <p:cNvPr id="111" name="TextBox 110">
            <a:extLst>
              <a:ext uri="{FF2B5EF4-FFF2-40B4-BE49-F238E27FC236}">
                <a16:creationId xmlns:a16="http://schemas.microsoft.com/office/drawing/2014/main" id="{531A56C3-7F0D-D4D2-B8ED-F21A680E4AA5}"/>
              </a:ext>
            </a:extLst>
          </p:cNvPr>
          <p:cNvSpPr txBox="1"/>
          <p:nvPr/>
        </p:nvSpPr>
        <p:spPr>
          <a:xfrm>
            <a:off x="7561302" y="3992914"/>
            <a:ext cx="745397" cy="102657"/>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000000"/>
                </a:solidFill>
                <a:latin typeface="Arial"/>
                <a:cs typeface="Arial"/>
                <a:sym typeface="Arial"/>
                <a:rtl val="0"/>
              </a:rPr>
              <a:t>• Improve coverage</a:t>
            </a:r>
          </a:p>
        </p:txBody>
      </p:sp>
      <p:sp>
        <p:nvSpPr>
          <p:cNvPr id="112" name="TextBox 111">
            <a:extLst>
              <a:ext uri="{FF2B5EF4-FFF2-40B4-BE49-F238E27FC236}">
                <a16:creationId xmlns:a16="http://schemas.microsoft.com/office/drawing/2014/main" id="{1AF01B8F-6F7B-94E5-BFFE-42BEB2E1FA98}"/>
              </a:ext>
            </a:extLst>
          </p:cNvPr>
          <p:cNvSpPr txBox="1"/>
          <p:nvPr/>
        </p:nvSpPr>
        <p:spPr>
          <a:xfrm>
            <a:off x="7514225" y="4102870"/>
            <a:ext cx="833562" cy="102657"/>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000000"/>
                </a:solidFill>
                <a:latin typeface="Arial"/>
                <a:cs typeface="Arial"/>
                <a:sym typeface="Arial"/>
                <a:rtl val="0"/>
              </a:rPr>
              <a:t>• Reduce interference</a:t>
            </a:r>
          </a:p>
        </p:txBody>
      </p:sp>
      <p:sp>
        <p:nvSpPr>
          <p:cNvPr id="113" name="Freeform: Shape 112">
            <a:extLst>
              <a:ext uri="{FF2B5EF4-FFF2-40B4-BE49-F238E27FC236}">
                <a16:creationId xmlns:a16="http://schemas.microsoft.com/office/drawing/2014/main" id="{1A61C118-25DF-C031-FA61-524EC4A46A79}"/>
              </a:ext>
            </a:extLst>
          </p:cNvPr>
          <p:cNvSpPr/>
          <p:nvPr/>
        </p:nvSpPr>
        <p:spPr>
          <a:xfrm>
            <a:off x="8272576" y="3025331"/>
            <a:ext cx="11435" cy="146608"/>
          </a:xfrm>
          <a:custGeom>
            <a:avLst/>
            <a:gdLst>
              <a:gd name="connsiteX0" fmla="*/ 0 w 8576"/>
              <a:gd name="connsiteY0" fmla="*/ 0 h 109956"/>
              <a:gd name="connsiteX1" fmla="*/ 0 w 8576"/>
              <a:gd name="connsiteY1" fmla="*/ 109956 h 109956"/>
            </a:gdLst>
            <a:ahLst/>
            <a:cxnLst>
              <a:cxn ang="0">
                <a:pos x="connsiteX0" y="connsiteY0"/>
              </a:cxn>
              <a:cxn ang="0">
                <a:pos x="connsiteX1" y="connsiteY1"/>
              </a:cxn>
            </a:cxnLst>
            <a:rect l="l" t="t" r="r" b="b"/>
            <a:pathLst>
              <a:path w="8576" h="109956">
                <a:moveTo>
                  <a:pt x="0" y="0"/>
                </a:moveTo>
                <a:lnTo>
                  <a:pt x="0" y="109956"/>
                </a:lnTo>
              </a:path>
            </a:pathLst>
          </a:custGeom>
          <a:ln w="12859" cap="flat">
            <a:solidFill>
              <a:srgbClr val="8E44AD"/>
            </a:solidFill>
            <a:prstDash val="solid"/>
            <a:miter/>
          </a:ln>
        </p:spPr>
        <p:txBody>
          <a:bodyPr rtlCol="0" anchor="ctr"/>
          <a:lstStyle/>
          <a:p>
            <a:pPr algn="ctr"/>
            <a:endParaRPr lang="en-IN" sz="1867"/>
          </a:p>
        </p:txBody>
      </p:sp>
      <p:sp>
        <p:nvSpPr>
          <p:cNvPr id="114" name="Freeform: Shape 113">
            <a:extLst>
              <a:ext uri="{FF2B5EF4-FFF2-40B4-BE49-F238E27FC236}">
                <a16:creationId xmlns:a16="http://schemas.microsoft.com/office/drawing/2014/main" id="{2D73ED6D-55CA-A80E-9575-01BE4518217D}"/>
              </a:ext>
            </a:extLst>
          </p:cNvPr>
          <p:cNvSpPr/>
          <p:nvPr/>
        </p:nvSpPr>
        <p:spPr>
          <a:xfrm>
            <a:off x="8658176" y="3159561"/>
            <a:ext cx="1222064" cy="1209520"/>
          </a:xfrm>
          <a:custGeom>
            <a:avLst/>
            <a:gdLst>
              <a:gd name="connsiteX0" fmla="*/ 814745 w 857626"/>
              <a:gd name="connsiteY0" fmla="*/ 0 h 907140"/>
              <a:gd name="connsiteX1" fmla="*/ 857626 w 857626"/>
              <a:gd name="connsiteY1" fmla="*/ 27489 h 907140"/>
              <a:gd name="connsiteX2" fmla="*/ 857626 w 857626"/>
              <a:gd name="connsiteY2" fmla="*/ 879651 h 907140"/>
              <a:gd name="connsiteX3" fmla="*/ 814745 w 857626"/>
              <a:gd name="connsiteY3" fmla="*/ 907140 h 907140"/>
              <a:gd name="connsiteX4" fmla="*/ 42881 w 857626"/>
              <a:gd name="connsiteY4" fmla="*/ 907140 h 907140"/>
              <a:gd name="connsiteX5" fmla="*/ 0 w 857626"/>
              <a:gd name="connsiteY5" fmla="*/ 879651 h 907140"/>
              <a:gd name="connsiteX6" fmla="*/ 0 w 857626"/>
              <a:gd name="connsiteY6" fmla="*/ 27489 h 907140"/>
              <a:gd name="connsiteX7" fmla="*/ 42881 w 857626"/>
              <a:gd name="connsiteY7" fmla="*/ 0 h 90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626" h="907140">
                <a:moveTo>
                  <a:pt x="814745" y="0"/>
                </a:moveTo>
                <a:cubicBezTo>
                  <a:pt x="838428" y="0"/>
                  <a:pt x="857626" y="12307"/>
                  <a:pt x="857626" y="27489"/>
                </a:cubicBezTo>
                <a:lnTo>
                  <a:pt x="857626" y="879651"/>
                </a:lnTo>
                <a:cubicBezTo>
                  <a:pt x="857626" y="894833"/>
                  <a:pt x="838428" y="907140"/>
                  <a:pt x="814745" y="907140"/>
                </a:cubicBezTo>
                <a:lnTo>
                  <a:pt x="42881" y="907140"/>
                </a:lnTo>
                <a:cubicBezTo>
                  <a:pt x="19199" y="907140"/>
                  <a:pt x="0" y="894833"/>
                  <a:pt x="0" y="879651"/>
                </a:cubicBezTo>
                <a:lnTo>
                  <a:pt x="0" y="27489"/>
                </a:lnTo>
                <a:cubicBezTo>
                  <a:pt x="0" y="12307"/>
                  <a:pt x="19199" y="0"/>
                  <a:pt x="42881" y="0"/>
                </a:cubicBezTo>
                <a:close/>
              </a:path>
            </a:pathLst>
          </a:custGeom>
          <a:solidFill>
            <a:srgbClr val="F5EEF8"/>
          </a:solidFill>
          <a:ln w="12859" cap="flat">
            <a:solidFill>
              <a:srgbClr val="8E44AD"/>
            </a:solidFill>
            <a:prstDash val="solid"/>
            <a:miter/>
          </a:ln>
        </p:spPr>
        <p:txBody>
          <a:bodyPr rtlCol="0" anchor="ctr"/>
          <a:lstStyle/>
          <a:p>
            <a:pPr algn="ctr"/>
            <a:endParaRPr lang="en-IN" sz="1867"/>
          </a:p>
        </p:txBody>
      </p:sp>
      <p:sp>
        <p:nvSpPr>
          <p:cNvPr id="115" name="TextBox 114">
            <a:extLst>
              <a:ext uri="{FF2B5EF4-FFF2-40B4-BE49-F238E27FC236}">
                <a16:creationId xmlns:a16="http://schemas.microsoft.com/office/drawing/2014/main" id="{A9C19E15-AA71-5410-7C9B-FCBDD44F2395}"/>
              </a:ext>
            </a:extLst>
          </p:cNvPr>
          <p:cNvSpPr txBox="1"/>
          <p:nvPr/>
        </p:nvSpPr>
        <p:spPr>
          <a:xfrm>
            <a:off x="8972352" y="3186567"/>
            <a:ext cx="349455" cy="102657"/>
          </a:xfrm>
          <a:prstGeom prst="rect">
            <a:avLst/>
          </a:prstGeom>
          <a:noFill/>
          <a:ln>
            <a:noFill/>
          </a:ln>
        </p:spPr>
        <p:txBody>
          <a:bodyPr wrap="none" lIns="0" tIns="0" rIns="0" bIns="0" rtlCol="0">
            <a:spAutoFit/>
          </a:bodyPr>
          <a:lstStyle/>
          <a:p>
            <a:pPr algn="ctr" defTabSz="239994">
              <a:tabLst>
                <a:tab pos="239994" algn="l"/>
              </a:tabLst>
            </a:pPr>
            <a:r>
              <a:rPr lang="en-IN" sz="667" b="1" dirty="0">
                <a:ln/>
                <a:solidFill>
                  <a:srgbClr val="8E44AD"/>
                </a:solidFill>
                <a:latin typeface="Arial"/>
                <a:cs typeface="Arial"/>
                <a:sym typeface="Arial"/>
                <a:rtl val="0"/>
              </a:rPr>
              <a:t>TimeOut</a:t>
            </a:r>
          </a:p>
        </p:txBody>
      </p:sp>
      <p:sp>
        <p:nvSpPr>
          <p:cNvPr id="116" name="TextBox 115">
            <a:extLst>
              <a:ext uri="{FF2B5EF4-FFF2-40B4-BE49-F238E27FC236}">
                <a16:creationId xmlns:a16="http://schemas.microsoft.com/office/drawing/2014/main" id="{9B42F6FA-D77E-C441-6ABE-E324EF6F5691}"/>
              </a:ext>
            </a:extLst>
          </p:cNvPr>
          <p:cNvSpPr txBox="1"/>
          <p:nvPr/>
        </p:nvSpPr>
        <p:spPr>
          <a:xfrm>
            <a:off x="8798154" y="3296523"/>
            <a:ext cx="615553" cy="102657"/>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000000"/>
                </a:solidFill>
                <a:latin typeface="Arial"/>
                <a:cs typeface="Arial"/>
                <a:sym typeface="Arial"/>
                <a:rtl val="0"/>
              </a:rPr>
              <a:t>Cause: Network</a:t>
            </a:r>
          </a:p>
        </p:txBody>
      </p:sp>
      <p:sp>
        <p:nvSpPr>
          <p:cNvPr id="117" name="TextBox 116">
            <a:extLst>
              <a:ext uri="{FF2B5EF4-FFF2-40B4-BE49-F238E27FC236}">
                <a16:creationId xmlns:a16="http://schemas.microsoft.com/office/drawing/2014/main" id="{6D5FFB6B-E050-5FFD-979F-E1A5CA6C807A}"/>
              </a:ext>
            </a:extLst>
          </p:cNvPr>
          <p:cNvSpPr txBox="1"/>
          <p:nvPr/>
        </p:nvSpPr>
        <p:spPr>
          <a:xfrm>
            <a:off x="8786451" y="3406479"/>
            <a:ext cx="639598" cy="102657"/>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000000"/>
                </a:solidFill>
                <a:latin typeface="Arial"/>
                <a:cs typeface="Arial"/>
                <a:sym typeface="Arial"/>
                <a:rtl val="0"/>
              </a:rPr>
              <a:t>congestion, slow</a:t>
            </a:r>
          </a:p>
        </p:txBody>
      </p:sp>
      <p:sp>
        <p:nvSpPr>
          <p:cNvPr id="118" name="TextBox 117">
            <a:extLst>
              <a:ext uri="{FF2B5EF4-FFF2-40B4-BE49-F238E27FC236}">
                <a16:creationId xmlns:a16="http://schemas.microsoft.com/office/drawing/2014/main" id="{D4FFEA90-85EB-8316-6F5D-DCA44F0773C9}"/>
              </a:ext>
            </a:extLst>
          </p:cNvPr>
          <p:cNvSpPr txBox="1"/>
          <p:nvPr/>
        </p:nvSpPr>
        <p:spPr>
          <a:xfrm>
            <a:off x="8733124" y="3516437"/>
            <a:ext cx="711733" cy="102657"/>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000000"/>
                </a:solidFill>
                <a:latin typeface="Arial"/>
                <a:cs typeface="Arial"/>
                <a:sym typeface="Arial"/>
                <a:rtl val="0"/>
              </a:rPr>
              <a:t>interface response</a:t>
            </a:r>
          </a:p>
        </p:txBody>
      </p:sp>
      <p:sp>
        <p:nvSpPr>
          <p:cNvPr id="119" name="TextBox 118">
            <a:extLst>
              <a:ext uri="{FF2B5EF4-FFF2-40B4-BE49-F238E27FC236}">
                <a16:creationId xmlns:a16="http://schemas.microsoft.com/office/drawing/2014/main" id="{E0B58482-7211-4B1D-15DE-3A8BC14AC05A}"/>
              </a:ext>
            </a:extLst>
          </p:cNvPr>
          <p:cNvSpPr txBox="1"/>
          <p:nvPr/>
        </p:nvSpPr>
        <p:spPr>
          <a:xfrm>
            <a:off x="8832459" y="3663045"/>
            <a:ext cx="551433" cy="102657"/>
          </a:xfrm>
          <a:prstGeom prst="rect">
            <a:avLst/>
          </a:prstGeom>
          <a:noFill/>
          <a:ln>
            <a:noFill/>
          </a:ln>
        </p:spPr>
        <p:txBody>
          <a:bodyPr wrap="none" lIns="0" tIns="0" rIns="0" bIns="0" rtlCol="0">
            <a:spAutoFit/>
          </a:bodyPr>
          <a:lstStyle/>
          <a:p>
            <a:pPr algn="ctr" defTabSz="239994">
              <a:tabLst>
                <a:tab pos="239994" algn="l"/>
              </a:tabLst>
            </a:pPr>
            <a:r>
              <a:rPr lang="en-IN" sz="667" b="1" dirty="0">
                <a:ln/>
                <a:solidFill>
                  <a:srgbClr val="8E44AD"/>
                </a:solidFill>
                <a:latin typeface="Arial"/>
                <a:cs typeface="Arial"/>
                <a:sym typeface="Arial"/>
                <a:rtl val="0"/>
              </a:rPr>
              <a:t>Optimization:</a:t>
            </a:r>
          </a:p>
        </p:txBody>
      </p:sp>
      <p:sp>
        <p:nvSpPr>
          <p:cNvPr id="120" name="TextBox 119">
            <a:extLst>
              <a:ext uri="{FF2B5EF4-FFF2-40B4-BE49-F238E27FC236}">
                <a16:creationId xmlns:a16="http://schemas.microsoft.com/office/drawing/2014/main" id="{7E392056-604E-52DC-EE77-89FE41B5367A}"/>
              </a:ext>
            </a:extLst>
          </p:cNvPr>
          <p:cNvSpPr txBox="1"/>
          <p:nvPr/>
        </p:nvSpPr>
        <p:spPr>
          <a:xfrm>
            <a:off x="8722224" y="3773001"/>
            <a:ext cx="740587" cy="102657"/>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000000"/>
                </a:solidFill>
                <a:latin typeface="Arial"/>
                <a:cs typeface="Arial"/>
                <a:sym typeface="Arial"/>
                <a:rtl val="0"/>
              </a:rPr>
              <a:t>• Increase TimeOut</a:t>
            </a:r>
          </a:p>
        </p:txBody>
      </p:sp>
      <p:sp>
        <p:nvSpPr>
          <p:cNvPr id="121" name="TextBox 120">
            <a:extLst>
              <a:ext uri="{FF2B5EF4-FFF2-40B4-BE49-F238E27FC236}">
                <a16:creationId xmlns:a16="http://schemas.microsoft.com/office/drawing/2014/main" id="{A082E1A5-9439-1CEA-A581-657C22EE5B10}"/>
              </a:ext>
            </a:extLst>
          </p:cNvPr>
          <p:cNvSpPr txBox="1"/>
          <p:nvPr/>
        </p:nvSpPr>
        <p:spPr>
          <a:xfrm>
            <a:off x="8913573" y="3882958"/>
            <a:ext cx="436017" cy="102657"/>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000000"/>
                </a:solidFill>
                <a:latin typeface="Arial"/>
                <a:cs typeface="Arial"/>
                <a:sym typeface="Arial"/>
                <a:rtl val="0"/>
              </a:rPr>
              <a:t>parameters</a:t>
            </a:r>
          </a:p>
        </p:txBody>
      </p:sp>
      <p:sp>
        <p:nvSpPr>
          <p:cNvPr id="122" name="TextBox 121">
            <a:extLst>
              <a:ext uri="{FF2B5EF4-FFF2-40B4-BE49-F238E27FC236}">
                <a16:creationId xmlns:a16="http://schemas.microsoft.com/office/drawing/2014/main" id="{BE194FDA-9825-FA52-DCCB-25A5215BE008}"/>
              </a:ext>
            </a:extLst>
          </p:cNvPr>
          <p:cNvSpPr txBox="1"/>
          <p:nvPr/>
        </p:nvSpPr>
        <p:spPr>
          <a:xfrm>
            <a:off x="8879002" y="3992914"/>
            <a:ext cx="472885" cy="102657"/>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000000"/>
                </a:solidFill>
                <a:latin typeface="Arial"/>
                <a:cs typeface="Arial"/>
                <a:sym typeface="Arial"/>
                <a:rtl val="0"/>
              </a:rPr>
              <a:t>• Investigate</a:t>
            </a:r>
          </a:p>
        </p:txBody>
      </p:sp>
      <p:sp>
        <p:nvSpPr>
          <p:cNvPr id="123" name="TextBox 122">
            <a:extLst>
              <a:ext uri="{FF2B5EF4-FFF2-40B4-BE49-F238E27FC236}">
                <a16:creationId xmlns:a16="http://schemas.microsoft.com/office/drawing/2014/main" id="{2403EDA7-38FF-682B-5E62-9D97F21C527B}"/>
              </a:ext>
            </a:extLst>
          </p:cNvPr>
          <p:cNvSpPr txBox="1"/>
          <p:nvPr/>
        </p:nvSpPr>
        <p:spPr>
          <a:xfrm>
            <a:off x="8930726" y="4102870"/>
            <a:ext cx="403957" cy="102657"/>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000000"/>
                </a:solidFill>
                <a:latin typeface="Arial"/>
                <a:cs typeface="Arial"/>
                <a:sym typeface="Arial"/>
                <a:rtl val="0"/>
              </a:rPr>
              <a:t>root cause</a:t>
            </a:r>
          </a:p>
        </p:txBody>
      </p:sp>
      <p:sp>
        <p:nvSpPr>
          <p:cNvPr id="124" name="Freeform: Shape 123">
            <a:extLst>
              <a:ext uri="{FF2B5EF4-FFF2-40B4-BE49-F238E27FC236}">
                <a16:creationId xmlns:a16="http://schemas.microsoft.com/office/drawing/2014/main" id="{9DFD52D5-80C3-B4A9-DB74-595F94B1CB59}"/>
              </a:ext>
            </a:extLst>
          </p:cNvPr>
          <p:cNvSpPr/>
          <p:nvPr/>
        </p:nvSpPr>
        <p:spPr>
          <a:xfrm>
            <a:off x="9416079" y="3025331"/>
            <a:ext cx="11435" cy="146608"/>
          </a:xfrm>
          <a:custGeom>
            <a:avLst/>
            <a:gdLst>
              <a:gd name="connsiteX0" fmla="*/ 0 w 8576"/>
              <a:gd name="connsiteY0" fmla="*/ 0 h 109956"/>
              <a:gd name="connsiteX1" fmla="*/ 0 w 8576"/>
              <a:gd name="connsiteY1" fmla="*/ 109956 h 109956"/>
            </a:gdLst>
            <a:ahLst/>
            <a:cxnLst>
              <a:cxn ang="0">
                <a:pos x="connsiteX0" y="connsiteY0"/>
              </a:cxn>
              <a:cxn ang="0">
                <a:pos x="connsiteX1" y="connsiteY1"/>
              </a:cxn>
            </a:cxnLst>
            <a:rect l="l" t="t" r="r" b="b"/>
            <a:pathLst>
              <a:path w="8576" h="109956">
                <a:moveTo>
                  <a:pt x="0" y="0"/>
                </a:moveTo>
                <a:lnTo>
                  <a:pt x="0" y="109956"/>
                </a:lnTo>
              </a:path>
            </a:pathLst>
          </a:custGeom>
          <a:ln w="12859" cap="flat">
            <a:solidFill>
              <a:srgbClr val="8E44AD"/>
            </a:solidFill>
            <a:prstDash val="solid"/>
            <a:miter/>
          </a:ln>
        </p:spPr>
        <p:txBody>
          <a:bodyPr rtlCol="0" anchor="ctr"/>
          <a:lstStyle/>
          <a:p>
            <a:pPr algn="ctr"/>
            <a:endParaRPr lang="en-IN" sz="1867"/>
          </a:p>
        </p:txBody>
      </p:sp>
      <p:sp>
        <p:nvSpPr>
          <p:cNvPr id="125" name="Freeform: Shape 124">
            <a:extLst>
              <a:ext uri="{FF2B5EF4-FFF2-40B4-BE49-F238E27FC236}">
                <a16:creationId xmlns:a16="http://schemas.microsoft.com/office/drawing/2014/main" id="{2B814585-5725-4A7B-1F39-6ABF8962A432}"/>
              </a:ext>
            </a:extLst>
          </p:cNvPr>
          <p:cNvSpPr/>
          <p:nvPr/>
        </p:nvSpPr>
        <p:spPr>
          <a:xfrm>
            <a:off x="9778355" y="3159561"/>
            <a:ext cx="1245388" cy="1209520"/>
          </a:xfrm>
          <a:custGeom>
            <a:avLst/>
            <a:gdLst>
              <a:gd name="connsiteX0" fmla="*/ 814745 w 857626"/>
              <a:gd name="connsiteY0" fmla="*/ 0 h 907140"/>
              <a:gd name="connsiteX1" fmla="*/ 857626 w 857626"/>
              <a:gd name="connsiteY1" fmla="*/ 27489 h 907140"/>
              <a:gd name="connsiteX2" fmla="*/ 857626 w 857626"/>
              <a:gd name="connsiteY2" fmla="*/ 879651 h 907140"/>
              <a:gd name="connsiteX3" fmla="*/ 814745 w 857626"/>
              <a:gd name="connsiteY3" fmla="*/ 907140 h 907140"/>
              <a:gd name="connsiteX4" fmla="*/ 42881 w 857626"/>
              <a:gd name="connsiteY4" fmla="*/ 907140 h 907140"/>
              <a:gd name="connsiteX5" fmla="*/ 0 w 857626"/>
              <a:gd name="connsiteY5" fmla="*/ 879651 h 907140"/>
              <a:gd name="connsiteX6" fmla="*/ 0 w 857626"/>
              <a:gd name="connsiteY6" fmla="*/ 27489 h 907140"/>
              <a:gd name="connsiteX7" fmla="*/ 42881 w 857626"/>
              <a:gd name="connsiteY7" fmla="*/ 0 h 90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626" h="907140">
                <a:moveTo>
                  <a:pt x="814745" y="0"/>
                </a:moveTo>
                <a:cubicBezTo>
                  <a:pt x="838428" y="0"/>
                  <a:pt x="857626" y="12307"/>
                  <a:pt x="857626" y="27489"/>
                </a:cubicBezTo>
                <a:lnTo>
                  <a:pt x="857626" y="879651"/>
                </a:lnTo>
                <a:cubicBezTo>
                  <a:pt x="857626" y="894833"/>
                  <a:pt x="838428" y="907140"/>
                  <a:pt x="814745" y="907140"/>
                </a:cubicBezTo>
                <a:lnTo>
                  <a:pt x="42881" y="907140"/>
                </a:lnTo>
                <a:cubicBezTo>
                  <a:pt x="19199" y="907140"/>
                  <a:pt x="0" y="894833"/>
                  <a:pt x="0" y="879651"/>
                </a:cubicBezTo>
                <a:lnTo>
                  <a:pt x="0" y="27489"/>
                </a:lnTo>
                <a:cubicBezTo>
                  <a:pt x="0" y="12307"/>
                  <a:pt x="19199" y="0"/>
                  <a:pt x="42881" y="0"/>
                </a:cubicBezTo>
                <a:close/>
              </a:path>
            </a:pathLst>
          </a:custGeom>
          <a:solidFill>
            <a:srgbClr val="F5EEF8"/>
          </a:solidFill>
          <a:ln w="12859" cap="flat">
            <a:solidFill>
              <a:srgbClr val="8E44AD"/>
            </a:solidFill>
            <a:prstDash val="solid"/>
            <a:miter/>
          </a:ln>
        </p:spPr>
        <p:txBody>
          <a:bodyPr rtlCol="0" anchor="ctr"/>
          <a:lstStyle/>
          <a:p>
            <a:pPr algn="ctr"/>
            <a:endParaRPr lang="en-IN" sz="1867"/>
          </a:p>
        </p:txBody>
      </p:sp>
      <p:sp>
        <p:nvSpPr>
          <p:cNvPr id="126" name="TextBox 125">
            <a:extLst>
              <a:ext uri="{FF2B5EF4-FFF2-40B4-BE49-F238E27FC236}">
                <a16:creationId xmlns:a16="http://schemas.microsoft.com/office/drawing/2014/main" id="{8A2FA1DA-B333-AE8C-ACD3-3AC4768D1DCB}"/>
              </a:ext>
            </a:extLst>
          </p:cNvPr>
          <p:cNvSpPr txBox="1"/>
          <p:nvPr/>
        </p:nvSpPr>
        <p:spPr>
          <a:xfrm>
            <a:off x="9762009" y="3186567"/>
            <a:ext cx="889667" cy="102657"/>
          </a:xfrm>
          <a:prstGeom prst="rect">
            <a:avLst/>
          </a:prstGeom>
          <a:noFill/>
          <a:ln>
            <a:noFill/>
          </a:ln>
        </p:spPr>
        <p:txBody>
          <a:bodyPr wrap="none" lIns="0" tIns="0" rIns="0" bIns="0" rtlCol="0">
            <a:spAutoFit/>
          </a:bodyPr>
          <a:lstStyle/>
          <a:p>
            <a:pPr algn="ctr" defTabSz="239994">
              <a:tabLst>
                <a:tab pos="239994" algn="l"/>
              </a:tabLst>
            </a:pPr>
            <a:r>
              <a:rPr lang="en-IN" sz="667" b="1" dirty="0">
                <a:ln/>
                <a:solidFill>
                  <a:srgbClr val="8E44AD"/>
                </a:solidFill>
                <a:latin typeface="Arial"/>
                <a:cs typeface="Arial"/>
                <a:sym typeface="Arial"/>
                <a:rtl val="0"/>
              </a:rPr>
              <a:t>HandoverCancel/RRE</a:t>
            </a:r>
          </a:p>
        </p:txBody>
      </p:sp>
      <p:sp>
        <p:nvSpPr>
          <p:cNvPr id="127" name="TextBox 126">
            <a:extLst>
              <a:ext uri="{FF2B5EF4-FFF2-40B4-BE49-F238E27FC236}">
                <a16:creationId xmlns:a16="http://schemas.microsoft.com/office/drawing/2014/main" id="{23D13A56-CFE3-7072-37EA-0E76A4B55681}"/>
              </a:ext>
            </a:extLst>
          </p:cNvPr>
          <p:cNvSpPr txBox="1"/>
          <p:nvPr/>
        </p:nvSpPr>
        <p:spPr>
          <a:xfrm>
            <a:off x="9970512" y="3296523"/>
            <a:ext cx="572272" cy="102657"/>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000000"/>
                </a:solidFill>
                <a:latin typeface="Arial"/>
                <a:cs typeface="Arial"/>
                <a:sym typeface="Arial"/>
                <a:rtl val="0"/>
              </a:rPr>
              <a:t>Cause: Source</a:t>
            </a:r>
          </a:p>
        </p:txBody>
      </p:sp>
      <p:sp>
        <p:nvSpPr>
          <p:cNvPr id="128" name="TextBox 127">
            <a:extLst>
              <a:ext uri="{FF2B5EF4-FFF2-40B4-BE49-F238E27FC236}">
                <a16:creationId xmlns:a16="http://schemas.microsoft.com/office/drawing/2014/main" id="{8BDF61C7-0E36-F54A-047F-8E1157492C15}"/>
              </a:ext>
            </a:extLst>
          </p:cNvPr>
          <p:cNvSpPr txBox="1"/>
          <p:nvPr/>
        </p:nvSpPr>
        <p:spPr>
          <a:xfrm>
            <a:off x="9883948" y="3406479"/>
            <a:ext cx="702115" cy="102657"/>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000000"/>
                </a:solidFill>
                <a:latin typeface="Arial"/>
                <a:cs typeface="Arial"/>
                <a:sym typeface="Arial"/>
                <a:rtl val="0"/>
              </a:rPr>
              <a:t>cell cancels HO or</a:t>
            </a:r>
          </a:p>
        </p:txBody>
      </p:sp>
      <p:sp>
        <p:nvSpPr>
          <p:cNvPr id="129" name="TextBox 128">
            <a:extLst>
              <a:ext uri="{FF2B5EF4-FFF2-40B4-BE49-F238E27FC236}">
                <a16:creationId xmlns:a16="http://schemas.microsoft.com/office/drawing/2014/main" id="{EB3AA70F-7BB9-FFFB-E344-53BC6CE3861C}"/>
              </a:ext>
            </a:extLst>
          </p:cNvPr>
          <p:cNvSpPr txBox="1"/>
          <p:nvPr/>
        </p:nvSpPr>
        <p:spPr>
          <a:xfrm>
            <a:off x="9929420" y="3516437"/>
            <a:ext cx="629981" cy="102657"/>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000000"/>
                </a:solidFill>
                <a:latin typeface="Arial"/>
                <a:cs typeface="Arial"/>
                <a:sym typeface="Arial"/>
                <a:rtl val="0"/>
              </a:rPr>
              <a:t>severe radio link</a:t>
            </a:r>
          </a:p>
        </p:txBody>
      </p:sp>
      <p:sp>
        <p:nvSpPr>
          <p:cNvPr id="130" name="TextBox 129">
            <a:extLst>
              <a:ext uri="{FF2B5EF4-FFF2-40B4-BE49-F238E27FC236}">
                <a16:creationId xmlns:a16="http://schemas.microsoft.com/office/drawing/2014/main" id="{ACC8B1C6-F97C-BDDD-9F16-D6137D57CB9D}"/>
              </a:ext>
            </a:extLst>
          </p:cNvPr>
          <p:cNvSpPr txBox="1"/>
          <p:nvPr/>
        </p:nvSpPr>
        <p:spPr>
          <a:xfrm>
            <a:off x="10109868" y="3626393"/>
            <a:ext cx="354264" cy="102657"/>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000000"/>
                </a:solidFill>
                <a:latin typeface="Arial"/>
                <a:cs typeface="Arial"/>
                <a:sym typeface="Arial"/>
                <a:rtl val="0"/>
              </a:rPr>
              <a:t>problems</a:t>
            </a:r>
          </a:p>
        </p:txBody>
      </p:sp>
      <p:sp>
        <p:nvSpPr>
          <p:cNvPr id="131" name="TextBox 130">
            <a:extLst>
              <a:ext uri="{FF2B5EF4-FFF2-40B4-BE49-F238E27FC236}">
                <a16:creationId xmlns:a16="http://schemas.microsoft.com/office/drawing/2014/main" id="{118C0BCA-3244-13E0-C0D4-889C77208C9A}"/>
              </a:ext>
            </a:extLst>
          </p:cNvPr>
          <p:cNvSpPr txBox="1"/>
          <p:nvPr/>
        </p:nvSpPr>
        <p:spPr>
          <a:xfrm>
            <a:off x="9975962" y="3773001"/>
            <a:ext cx="551433" cy="102657"/>
          </a:xfrm>
          <a:prstGeom prst="rect">
            <a:avLst/>
          </a:prstGeom>
          <a:noFill/>
          <a:ln>
            <a:noFill/>
          </a:ln>
        </p:spPr>
        <p:txBody>
          <a:bodyPr wrap="none" lIns="0" tIns="0" rIns="0" bIns="0" rtlCol="0">
            <a:spAutoFit/>
          </a:bodyPr>
          <a:lstStyle/>
          <a:p>
            <a:pPr algn="ctr" defTabSz="239994">
              <a:tabLst>
                <a:tab pos="239994" algn="l"/>
              </a:tabLst>
            </a:pPr>
            <a:r>
              <a:rPr lang="en-IN" sz="667" b="1" dirty="0">
                <a:ln/>
                <a:solidFill>
                  <a:srgbClr val="8E44AD"/>
                </a:solidFill>
                <a:latin typeface="Arial"/>
                <a:cs typeface="Arial"/>
                <a:sym typeface="Arial"/>
                <a:rtl val="0"/>
              </a:rPr>
              <a:t>Optimization:</a:t>
            </a:r>
          </a:p>
        </p:txBody>
      </p:sp>
      <p:sp>
        <p:nvSpPr>
          <p:cNvPr id="132" name="TextBox 131">
            <a:extLst>
              <a:ext uri="{FF2B5EF4-FFF2-40B4-BE49-F238E27FC236}">
                <a16:creationId xmlns:a16="http://schemas.microsoft.com/office/drawing/2014/main" id="{02082E1D-DD2F-B6FE-6D21-968B988D54CB}"/>
              </a:ext>
            </a:extLst>
          </p:cNvPr>
          <p:cNvSpPr txBox="1"/>
          <p:nvPr/>
        </p:nvSpPr>
        <p:spPr>
          <a:xfrm>
            <a:off x="9797650" y="3882958"/>
            <a:ext cx="833562" cy="102657"/>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000000"/>
                </a:solidFill>
                <a:latin typeface="Arial"/>
                <a:cs typeface="Arial"/>
                <a:sym typeface="Arial"/>
                <a:rtl val="0"/>
              </a:rPr>
              <a:t>• Adjust A3/A5 events</a:t>
            </a:r>
          </a:p>
        </p:txBody>
      </p:sp>
      <p:sp>
        <p:nvSpPr>
          <p:cNvPr id="133" name="TextBox 132">
            <a:extLst>
              <a:ext uri="{FF2B5EF4-FFF2-40B4-BE49-F238E27FC236}">
                <a16:creationId xmlns:a16="http://schemas.microsoft.com/office/drawing/2014/main" id="{27DFDCBB-E8D3-3624-0847-683D14DA0213}"/>
              </a:ext>
            </a:extLst>
          </p:cNvPr>
          <p:cNvSpPr txBox="1"/>
          <p:nvPr/>
        </p:nvSpPr>
        <p:spPr>
          <a:xfrm>
            <a:off x="9894848" y="3992914"/>
            <a:ext cx="679673" cy="102657"/>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000000"/>
                </a:solidFill>
                <a:latin typeface="Arial"/>
                <a:cs typeface="Arial"/>
                <a:sym typeface="Arial"/>
                <a:rtl val="0"/>
              </a:rPr>
              <a:t>• Check coverage</a:t>
            </a:r>
          </a:p>
        </p:txBody>
      </p:sp>
      <p:sp>
        <p:nvSpPr>
          <p:cNvPr id="134" name="TextBox 133">
            <a:extLst>
              <a:ext uri="{FF2B5EF4-FFF2-40B4-BE49-F238E27FC236}">
                <a16:creationId xmlns:a16="http://schemas.microsoft.com/office/drawing/2014/main" id="{625D432C-FCEC-D65C-0CA5-E80DD72BCB7C}"/>
              </a:ext>
            </a:extLst>
          </p:cNvPr>
          <p:cNvSpPr txBox="1"/>
          <p:nvPr/>
        </p:nvSpPr>
        <p:spPr>
          <a:xfrm>
            <a:off x="9859741" y="4102870"/>
            <a:ext cx="713336" cy="102657"/>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000000"/>
                </a:solidFill>
                <a:latin typeface="Arial"/>
                <a:cs typeface="Arial"/>
                <a:sym typeface="Arial"/>
                <a:rtl val="0"/>
              </a:rPr>
              <a:t>• Investigate interf.</a:t>
            </a:r>
          </a:p>
        </p:txBody>
      </p:sp>
      <p:sp>
        <p:nvSpPr>
          <p:cNvPr id="135" name="Freeform: Shape 134">
            <a:extLst>
              <a:ext uri="{FF2B5EF4-FFF2-40B4-BE49-F238E27FC236}">
                <a16:creationId xmlns:a16="http://schemas.microsoft.com/office/drawing/2014/main" id="{4D666B13-8632-B5E1-4D1E-0CC00A8A94DC}"/>
              </a:ext>
            </a:extLst>
          </p:cNvPr>
          <p:cNvSpPr/>
          <p:nvPr/>
        </p:nvSpPr>
        <p:spPr>
          <a:xfrm>
            <a:off x="1411566" y="4491418"/>
            <a:ext cx="9148015" cy="1466085"/>
          </a:xfrm>
          <a:custGeom>
            <a:avLst/>
            <a:gdLst>
              <a:gd name="connsiteX0" fmla="*/ 6775249 w 6861011"/>
              <a:gd name="connsiteY0" fmla="*/ 0 h 1099564"/>
              <a:gd name="connsiteX1" fmla="*/ 6861011 w 6861011"/>
              <a:gd name="connsiteY1" fmla="*/ 54978 h 1099564"/>
              <a:gd name="connsiteX2" fmla="*/ 6861011 w 6861011"/>
              <a:gd name="connsiteY2" fmla="*/ 1044586 h 1099564"/>
              <a:gd name="connsiteX3" fmla="*/ 6775249 w 6861011"/>
              <a:gd name="connsiteY3" fmla="*/ 1099564 h 1099564"/>
              <a:gd name="connsiteX4" fmla="*/ 85763 w 6861011"/>
              <a:gd name="connsiteY4" fmla="*/ 1099564 h 1099564"/>
              <a:gd name="connsiteX5" fmla="*/ 0 w 6861011"/>
              <a:gd name="connsiteY5" fmla="*/ 1044586 h 1099564"/>
              <a:gd name="connsiteX6" fmla="*/ 0 w 6861011"/>
              <a:gd name="connsiteY6" fmla="*/ 54978 h 1099564"/>
              <a:gd name="connsiteX7" fmla="*/ 85763 w 6861011"/>
              <a:gd name="connsiteY7" fmla="*/ 0 h 109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1011" h="1099564">
                <a:moveTo>
                  <a:pt x="6775249" y="0"/>
                </a:moveTo>
                <a:cubicBezTo>
                  <a:pt x="6822614" y="0"/>
                  <a:pt x="6861011" y="24615"/>
                  <a:pt x="6861011" y="54978"/>
                </a:cubicBezTo>
                <a:lnTo>
                  <a:pt x="6861011" y="1044586"/>
                </a:lnTo>
                <a:cubicBezTo>
                  <a:pt x="6861011" y="1074950"/>
                  <a:pt x="6822614" y="1099564"/>
                  <a:pt x="6775249" y="1099564"/>
                </a:cubicBezTo>
                <a:lnTo>
                  <a:pt x="85763" y="1099564"/>
                </a:lnTo>
                <a:cubicBezTo>
                  <a:pt x="38397" y="1099564"/>
                  <a:pt x="0" y="1074950"/>
                  <a:pt x="0" y="1044586"/>
                </a:cubicBezTo>
                <a:lnTo>
                  <a:pt x="0" y="54978"/>
                </a:lnTo>
                <a:cubicBezTo>
                  <a:pt x="0" y="24615"/>
                  <a:pt x="38397" y="0"/>
                  <a:pt x="85763" y="0"/>
                </a:cubicBezTo>
                <a:close/>
              </a:path>
            </a:pathLst>
          </a:custGeom>
          <a:gradFill>
            <a:gsLst>
              <a:gs pos="0">
                <a:srgbClr val="2C3E50"/>
              </a:gs>
              <a:gs pos="50000">
                <a:srgbClr val="304357"/>
              </a:gs>
              <a:gs pos="100000">
                <a:srgbClr val="34495E"/>
              </a:gs>
            </a:gsLst>
            <a:lin ang="5400000" scaled="1"/>
          </a:gradFill>
          <a:ln w="17145" cap="flat">
            <a:solidFill>
              <a:srgbClr val="2C3E50"/>
            </a:solidFill>
            <a:prstDash val="solid"/>
            <a:miter/>
          </a:ln>
        </p:spPr>
        <p:txBody>
          <a:bodyPr rtlCol="0" anchor="ctr"/>
          <a:lstStyle/>
          <a:p>
            <a:pPr algn="ctr"/>
            <a:endParaRPr lang="en-IN" sz="1867"/>
          </a:p>
        </p:txBody>
      </p:sp>
      <p:sp>
        <p:nvSpPr>
          <p:cNvPr id="136" name="TextBox 135">
            <a:extLst>
              <a:ext uri="{FF2B5EF4-FFF2-40B4-BE49-F238E27FC236}">
                <a16:creationId xmlns:a16="http://schemas.microsoft.com/office/drawing/2014/main" id="{AF1E30F3-CCB2-8FC1-4E1A-1C0C5C056711}"/>
              </a:ext>
            </a:extLst>
          </p:cNvPr>
          <p:cNvSpPr txBox="1"/>
          <p:nvPr/>
        </p:nvSpPr>
        <p:spPr>
          <a:xfrm>
            <a:off x="4351826" y="4496431"/>
            <a:ext cx="2710678" cy="225767"/>
          </a:xfrm>
          <a:prstGeom prst="rect">
            <a:avLst/>
          </a:prstGeom>
          <a:noFill/>
          <a:ln>
            <a:noFill/>
          </a:ln>
        </p:spPr>
        <p:txBody>
          <a:bodyPr wrap="none" lIns="0" tIns="0" rIns="0" bIns="0" rtlCol="0">
            <a:spAutoFit/>
          </a:bodyPr>
          <a:lstStyle/>
          <a:p>
            <a:pPr algn="ctr" defTabSz="239994">
              <a:tabLst>
                <a:tab pos="239994" algn="l"/>
              </a:tabLst>
            </a:pPr>
            <a:r>
              <a:rPr lang="en-IN" sz="1467" b="1" dirty="0">
                <a:ln/>
                <a:solidFill>
                  <a:srgbClr val="FFFFFF"/>
                </a:solidFill>
                <a:latin typeface="Arial"/>
                <a:cs typeface="Arial"/>
                <a:sym typeface="Arial"/>
                <a:rtl val="0"/>
              </a:rPr>
              <a:t>Key Configuration Parameters</a:t>
            </a:r>
          </a:p>
        </p:txBody>
      </p:sp>
      <p:sp>
        <p:nvSpPr>
          <p:cNvPr id="137" name="Freeform: Shape 136">
            <a:extLst>
              <a:ext uri="{FF2B5EF4-FFF2-40B4-BE49-F238E27FC236}">
                <a16:creationId xmlns:a16="http://schemas.microsoft.com/office/drawing/2014/main" id="{15878ACC-4F01-A672-469A-E428A2B23E23}"/>
              </a:ext>
            </a:extLst>
          </p:cNvPr>
          <p:cNvSpPr/>
          <p:nvPr/>
        </p:nvSpPr>
        <p:spPr>
          <a:xfrm>
            <a:off x="1983316" y="4821286"/>
            <a:ext cx="2287003" cy="989607"/>
          </a:xfrm>
          <a:custGeom>
            <a:avLst/>
            <a:gdLst>
              <a:gd name="connsiteX0" fmla="*/ 1672372 w 1715252"/>
              <a:gd name="connsiteY0" fmla="*/ 0 h 742205"/>
              <a:gd name="connsiteX1" fmla="*/ 1715253 w 1715252"/>
              <a:gd name="connsiteY1" fmla="*/ 27489 h 742205"/>
              <a:gd name="connsiteX2" fmla="*/ 1715253 w 1715252"/>
              <a:gd name="connsiteY2" fmla="*/ 714717 h 742205"/>
              <a:gd name="connsiteX3" fmla="*/ 1672372 w 1715252"/>
              <a:gd name="connsiteY3" fmla="*/ 742206 h 742205"/>
              <a:gd name="connsiteX4" fmla="*/ 42881 w 1715252"/>
              <a:gd name="connsiteY4" fmla="*/ 742206 h 742205"/>
              <a:gd name="connsiteX5" fmla="*/ 0 w 1715252"/>
              <a:gd name="connsiteY5" fmla="*/ 714717 h 742205"/>
              <a:gd name="connsiteX6" fmla="*/ 0 w 1715252"/>
              <a:gd name="connsiteY6" fmla="*/ 27489 h 742205"/>
              <a:gd name="connsiteX7" fmla="*/ 42881 w 1715252"/>
              <a:gd name="connsiteY7" fmla="*/ 0 h 74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5252" h="742205">
                <a:moveTo>
                  <a:pt x="1672372" y="0"/>
                </a:moveTo>
                <a:cubicBezTo>
                  <a:pt x="1696054" y="0"/>
                  <a:pt x="1715253" y="12307"/>
                  <a:pt x="1715253" y="27489"/>
                </a:cubicBezTo>
                <a:lnTo>
                  <a:pt x="1715253" y="714717"/>
                </a:lnTo>
                <a:cubicBezTo>
                  <a:pt x="1715253" y="729898"/>
                  <a:pt x="1696054" y="742206"/>
                  <a:pt x="1672372" y="742206"/>
                </a:cubicBezTo>
                <a:lnTo>
                  <a:pt x="42881" y="742206"/>
                </a:lnTo>
                <a:cubicBezTo>
                  <a:pt x="19199" y="742206"/>
                  <a:pt x="0" y="729898"/>
                  <a:pt x="0" y="714717"/>
                </a:cubicBezTo>
                <a:lnTo>
                  <a:pt x="0" y="27489"/>
                </a:lnTo>
                <a:cubicBezTo>
                  <a:pt x="0" y="12307"/>
                  <a:pt x="19199" y="0"/>
                  <a:pt x="42881" y="0"/>
                </a:cubicBezTo>
                <a:close/>
              </a:path>
            </a:pathLst>
          </a:custGeom>
          <a:solidFill>
            <a:srgbClr val="FFFFFF">
              <a:alpha val="80000"/>
            </a:srgbClr>
          </a:solidFill>
          <a:ln w="12859" cap="flat">
            <a:solidFill>
              <a:srgbClr val="3498DB"/>
            </a:solidFill>
            <a:prstDash val="solid"/>
            <a:miter/>
          </a:ln>
        </p:spPr>
        <p:txBody>
          <a:bodyPr rtlCol="0" anchor="ctr"/>
          <a:lstStyle/>
          <a:p>
            <a:pPr algn="ctr"/>
            <a:endParaRPr lang="en-IN" sz="1867"/>
          </a:p>
        </p:txBody>
      </p:sp>
      <p:sp>
        <p:nvSpPr>
          <p:cNvPr id="138" name="Freeform: Shape 137">
            <a:extLst>
              <a:ext uri="{FF2B5EF4-FFF2-40B4-BE49-F238E27FC236}">
                <a16:creationId xmlns:a16="http://schemas.microsoft.com/office/drawing/2014/main" id="{0419E0F3-A030-30F4-D292-CE045213D16D}"/>
              </a:ext>
            </a:extLst>
          </p:cNvPr>
          <p:cNvSpPr/>
          <p:nvPr/>
        </p:nvSpPr>
        <p:spPr>
          <a:xfrm>
            <a:off x="4270320" y="4821286"/>
            <a:ext cx="2287003" cy="989607"/>
          </a:xfrm>
          <a:custGeom>
            <a:avLst/>
            <a:gdLst>
              <a:gd name="connsiteX0" fmla="*/ 1672372 w 1715252"/>
              <a:gd name="connsiteY0" fmla="*/ 0 h 742205"/>
              <a:gd name="connsiteX1" fmla="*/ 1715253 w 1715252"/>
              <a:gd name="connsiteY1" fmla="*/ 27489 h 742205"/>
              <a:gd name="connsiteX2" fmla="*/ 1715253 w 1715252"/>
              <a:gd name="connsiteY2" fmla="*/ 714717 h 742205"/>
              <a:gd name="connsiteX3" fmla="*/ 1672372 w 1715252"/>
              <a:gd name="connsiteY3" fmla="*/ 742206 h 742205"/>
              <a:gd name="connsiteX4" fmla="*/ 42881 w 1715252"/>
              <a:gd name="connsiteY4" fmla="*/ 742206 h 742205"/>
              <a:gd name="connsiteX5" fmla="*/ 0 w 1715252"/>
              <a:gd name="connsiteY5" fmla="*/ 714717 h 742205"/>
              <a:gd name="connsiteX6" fmla="*/ 0 w 1715252"/>
              <a:gd name="connsiteY6" fmla="*/ 27489 h 742205"/>
              <a:gd name="connsiteX7" fmla="*/ 42881 w 1715252"/>
              <a:gd name="connsiteY7" fmla="*/ 0 h 74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5252" h="742205">
                <a:moveTo>
                  <a:pt x="1672372" y="0"/>
                </a:moveTo>
                <a:cubicBezTo>
                  <a:pt x="1696054" y="0"/>
                  <a:pt x="1715253" y="12307"/>
                  <a:pt x="1715253" y="27489"/>
                </a:cubicBezTo>
                <a:lnTo>
                  <a:pt x="1715253" y="714717"/>
                </a:lnTo>
                <a:cubicBezTo>
                  <a:pt x="1715253" y="729898"/>
                  <a:pt x="1696054" y="742206"/>
                  <a:pt x="1672372" y="742206"/>
                </a:cubicBezTo>
                <a:lnTo>
                  <a:pt x="42881" y="742206"/>
                </a:lnTo>
                <a:cubicBezTo>
                  <a:pt x="19199" y="742206"/>
                  <a:pt x="0" y="729898"/>
                  <a:pt x="0" y="714717"/>
                </a:cubicBezTo>
                <a:lnTo>
                  <a:pt x="0" y="27489"/>
                </a:lnTo>
                <a:cubicBezTo>
                  <a:pt x="0" y="12307"/>
                  <a:pt x="19199" y="0"/>
                  <a:pt x="42881" y="0"/>
                </a:cubicBezTo>
                <a:close/>
              </a:path>
            </a:pathLst>
          </a:custGeom>
          <a:solidFill>
            <a:srgbClr val="FFFFFF">
              <a:alpha val="80000"/>
            </a:srgbClr>
          </a:solidFill>
          <a:ln w="12859" cap="flat">
            <a:solidFill>
              <a:srgbClr val="2ECC71"/>
            </a:solidFill>
            <a:prstDash val="solid"/>
            <a:miter/>
          </a:ln>
        </p:spPr>
        <p:txBody>
          <a:bodyPr rtlCol="0" anchor="ctr"/>
          <a:lstStyle/>
          <a:p>
            <a:pPr algn="ctr"/>
            <a:endParaRPr lang="en-IN" sz="1867"/>
          </a:p>
        </p:txBody>
      </p:sp>
      <p:sp>
        <p:nvSpPr>
          <p:cNvPr id="139" name="Freeform: Shape 138">
            <a:extLst>
              <a:ext uri="{FF2B5EF4-FFF2-40B4-BE49-F238E27FC236}">
                <a16:creationId xmlns:a16="http://schemas.microsoft.com/office/drawing/2014/main" id="{7AA8F7AB-662D-21F3-A14F-14AB8F622E3F}"/>
              </a:ext>
            </a:extLst>
          </p:cNvPr>
          <p:cNvSpPr/>
          <p:nvPr/>
        </p:nvSpPr>
        <p:spPr>
          <a:xfrm>
            <a:off x="6557324" y="4821286"/>
            <a:ext cx="2287003" cy="989607"/>
          </a:xfrm>
          <a:custGeom>
            <a:avLst/>
            <a:gdLst>
              <a:gd name="connsiteX0" fmla="*/ 1672372 w 1715252"/>
              <a:gd name="connsiteY0" fmla="*/ 0 h 742205"/>
              <a:gd name="connsiteX1" fmla="*/ 1715253 w 1715252"/>
              <a:gd name="connsiteY1" fmla="*/ 27489 h 742205"/>
              <a:gd name="connsiteX2" fmla="*/ 1715253 w 1715252"/>
              <a:gd name="connsiteY2" fmla="*/ 714717 h 742205"/>
              <a:gd name="connsiteX3" fmla="*/ 1672372 w 1715252"/>
              <a:gd name="connsiteY3" fmla="*/ 742206 h 742205"/>
              <a:gd name="connsiteX4" fmla="*/ 42881 w 1715252"/>
              <a:gd name="connsiteY4" fmla="*/ 742206 h 742205"/>
              <a:gd name="connsiteX5" fmla="*/ 0 w 1715252"/>
              <a:gd name="connsiteY5" fmla="*/ 714717 h 742205"/>
              <a:gd name="connsiteX6" fmla="*/ 0 w 1715252"/>
              <a:gd name="connsiteY6" fmla="*/ 27489 h 742205"/>
              <a:gd name="connsiteX7" fmla="*/ 42881 w 1715252"/>
              <a:gd name="connsiteY7" fmla="*/ 0 h 74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5252" h="742205">
                <a:moveTo>
                  <a:pt x="1672372" y="0"/>
                </a:moveTo>
                <a:cubicBezTo>
                  <a:pt x="1696054" y="0"/>
                  <a:pt x="1715253" y="12307"/>
                  <a:pt x="1715253" y="27489"/>
                </a:cubicBezTo>
                <a:lnTo>
                  <a:pt x="1715253" y="714717"/>
                </a:lnTo>
                <a:cubicBezTo>
                  <a:pt x="1715253" y="729898"/>
                  <a:pt x="1696054" y="742206"/>
                  <a:pt x="1672372" y="742206"/>
                </a:cubicBezTo>
                <a:lnTo>
                  <a:pt x="42881" y="742206"/>
                </a:lnTo>
                <a:cubicBezTo>
                  <a:pt x="19199" y="742206"/>
                  <a:pt x="0" y="729898"/>
                  <a:pt x="0" y="714717"/>
                </a:cubicBezTo>
                <a:lnTo>
                  <a:pt x="0" y="27489"/>
                </a:lnTo>
                <a:cubicBezTo>
                  <a:pt x="0" y="12307"/>
                  <a:pt x="19199" y="0"/>
                  <a:pt x="42881" y="0"/>
                </a:cubicBezTo>
                <a:close/>
              </a:path>
            </a:pathLst>
          </a:custGeom>
          <a:solidFill>
            <a:srgbClr val="FFFFFF">
              <a:alpha val="80000"/>
            </a:srgbClr>
          </a:solidFill>
          <a:ln w="12859" cap="flat">
            <a:solidFill>
              <a:srgbClr val="9B59B6"/>
            </a:solidFill>
            <a:prstDash val="solid"/>
            <a:miter/>
          </a:ln>
        </p:spPr>
        <p:txBody>
          <a:bodyPr rtlCol="0" anchor="ctr"/>
          <a:lstStyle/>
          <a:p>
            <a:pPr algn="ctr"/>
            <a:endParaRPr lang="en-IN" sz="1867"/>
          </a:p>
        </p:txBody>
      </p:sp>
      <p:sp>
        <p:nvSpPr>
          <p:cNvPr id="140" name="Freeform: Shape 139">
            <a:extLst>
              <a:ext uri="{FF2B5EF4-FFF2-40B4-BE49-F238E27FC236}">
                <a16:creationId xmlns:a16="http://schemas.microsoft.com/office/drawing/2014/main" id="{4C298A09-5B0B-9E09-DF52-BC1B840FAF68}"/>
              </a:ext>
            </a:extLst>
          </p:cNvPr>
          <p:cNvSpPr/>
          <p:nvPr/>
        </p:nvSpPr>
        <p:spPr>
          <a:xfrm>
            <a:off x="8844327" y="4821286"/>
            <a:ext cx="1143501" cy="989607"/>
          </a:xfrm>
          <a:custGeom>
            <a:avLst/>
            <a:gdLst>
              <a:gd name="connsiteX0" fmla="*/ 814745 w 857626"/>
              <a:gd name="connsiteY0" fmla="*/ 0 h 742205"/>
              <a:gd name="connsiteX1" fmla="*/ 857626 w 857626"/>
              <a:gd name="connsiteY1" fmla="*/ 27489 h 742205"/>
              <a:gd name="connsiteX2" fmla="*/ 857626 w 857626"/>
              <a:gd name="connsiteY2" fmla="*/ 714717 h 742205"/>
              <a:gd name="connsiteX3" fmla="*/ 814745 w 857626"/>
              <a:gd name="connsiteY3" fmla="*/ 742206 h 742205"/>
              <a:gd name="connsiteX4" fmla="*/ 42881 w 857626"/>
              <a:gd name="connsiteY4" fmla="*/ 742206 h 742205"/>
              <a:gd name="connsiteX5" fmla="*/ 0 w 857626"/>
              <a:gd name="connsiteY5" fmla="*/ 714717 h 742205"/>
              <a:gd name="connsiteX6" fmla="*/ 0 w 857626"/>
              <a:gd name="connsiteY6" fmla="*/ 27489 h 742205"/>
              <a:gd name="connsiteX7" fmla="*/ 42881 w 857626"/>
              <a:gd name="connsiteY7" fmla="*/ 0 h 74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626" h="742205">
                <a:moveTo>
                  <a:pt x="814745" y="0"/>
                </a:moveTo>
                <a:cubicBezTo>
                  <a:pt x="838428" y="0"/>
                  <a:pt x="857626" y="12307"/>
                  <a:pt x="857626" y="27489"/>
                </a:cubicBezTo>
                <a:lnTo>
                  <a:pt x="857626" y="714717"/>
                </a:lnTo>
                <a:cubicBezTo>
                  <a:pt x="857626" y="729898"/>
                  <a:pt x="838428" y="742206"/>
                  <a:pt x="814745" y="742206"/>
                </a:cubicBezTo>
                <a:lnTo>
                  <a:pt x="42881" y="742206"/>
                </a:lnTo>
                <a:cubicBezTo>
                  <a:pt x="19199" y="742206"/>
                  <a:pt x="0" y="729898"/>
                  <a:pt x="0" y="714717"/>
                </a:cubicBezTo>
                <a:lnTo>
                  <a:pt x="0" y="27489"/>
                </a:lnTo>
                <a:cubicBezTo>
                  <a:pt x="0" y="12307"/>
                  <a:pt x="19199" y="0"/>
                  <a:pt x="42881" y="0"/>
                </a:cubicBezTo>
                <a:close/>
              </a:path>
            </a:pathLst>
          </a:custGeom>
          <a:solidFill>
            <a:srgbClr val="FFFFFF">
              <a:alpha val="80000"/>
            </a:srgbClr>
          </a:solidFill>
          <a:ln w="12859" cap="flat">
            <a:solidFill>
              <a:srgbClr val="E74C3C"/>
            </a:solidFill>
            <a:prstDash val="solid"/>
            <a:miter/>
          </a:ln>
        </p:spPr>
        <p:txBody>
          <a:bodyPr rtlCol="0" anchor="ctr"/>
          <a:lstStyle/>
          <a:p>
            <a:pPr algn="ctr"/>
            <a:endParaRPr lang="en-IN" sz="1867"/>
          </a:p>
        </p:txBody>
      </p:sp>
      <p:sp>
        <p:nvSpPr>
          <p:cNvPr id="141" name="Freeform: Shape 140">
            <a:extLst>
              <a:ext uri="{FF2B5EF4-FFF2-40B4-BE49-F238E27FC236}">
                <a16:creationId xmlns:a16="http://schemas.microsoft.com/office/drawing/2014/main" id="{5891F346-C634-A9BD-E130-92E73E617204}"/>
              </a:ext>
            </a:extLst>
          </p:cNvPr>
          <p:cNvSpPr/>
          <p:nvPr/>
        </p:nvSpPr>
        <p:spPr>
          <a:xfrm>
            <a:off x="1983316" y="4821286"/>
            <a:ext cx="2287003" cy="183260"/>
          </a:xfrm>
          <a:custGeom>
            <a:avLst/>
            <a:gdLst>
              <a:gd name="connsiteX0" fmla="*/ 1672372 w 1715252"/>
              <a:gd name="connsiteY0" fmla="*/ 0 h 137445"/>
              <a:gd name="connsiteX1" fmla="*/ 1715253 w 1715252"/>
              <a:gd name="connsiteY1" fmla="*/ 27489 h 137445"/>
              <a:gd name="connsiteX2" fmla="*/ 1715253 w 1715252"/>
              <a:gd name="connsiteY2" fmla="*/ 109956 h 137445"/>
              <a:gd name="connsiteX3" fmla="*/ 1672372 w 1715252"/>
              <a:gd name="connsiteY3" fmla="*/ 137446 h 137445"/>
              <a:gd name="connsiteX4" fmla="*/ 42881 w 1715252"/>
              <a:gd name="connsiteY4" fmla="*/ 137446 h 137445"/>
              <a:gd name="connsiteX5" fmla="*/ 0 w 1715252"/>
              <a:gd name="connsiteY5" fmla="*/ 109956 h 137445"/>
              <a:gd name="connsiteX6" fmla="*/ 0 w 1715252"/>
              <a:gd name="connsiteY6" fmla="*/ 27489 h 137445"/>
              <a:gd name="connsiteX7" fmla="*/ 42881 w 1715252"/>
              <a:gd name="connsiteY7" fmla="*/ 0 h 137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5252" h="137445">
                <a:moveTo>
                  <a:pt x="1672372" y="0"/>
                </a:moveTo>
                <a:cubicBezTo>
                  <a:pt x="1696054" y="0"/>
                  <a:pt x="1715253" y="12307"/>
                  <a:pt x="1715253" y="27489"/>
                </a:cubicBezTo>
                <a:lnTo>
                  <a:pt x="1715253" y="109956"/>
                </a:lnTo>
                <a:cubicBezTo>
                  <a:pt x="1715253" y="125138"/>
                  <a:pt x="1696054" y="137446"/>
                  <a:pt x="1672372" y="137446"/>
                </a:cubicBezTo>
                <a:lnTo>
                  <a:pt x="42881" y="137446"/>
                </a:lnTo>
                <a:cubicBezTo>
                  <a:pt x="19199" y="137446"/>
                  <a:pt x="0" y="125138"/>
                  <a:pt x="0" y="109956"/>
                </a:cubicBezTo>
                <a:lnTo>
                  <a:pt x="0" y="27489"/>
                </a:lnTo>
                <a:cubicBezTo>
                  <a:pt x="0" y="12307"/>
                  <a:pt x="19199" y="0"/>
                  <a:pt x="42881" y="0"/>
                </a:cubicBezTo>
                <a:close/>
              </a:path>
            </a:pathLst>
          </a:custGeom>
          <a:solidFill>
            <a:srgbClr val="3498DB"/>
          </a:solidFill>
          <a:ln w="8572" cap="flat">
            <a:solidFill>
              <a:srgbClr val="3498DB"/>
            </a:solidFill>
            <a:prstDash val="solid"/>
            <a:miter/>
          </a:ln>
        </p:spPr>
        <p:txBody>
          <a:bodyPr rtlCol="0" anchor="ctr"/>
          <a:lstStyle/>
          <a:p>
            <a:pPr algn="ctr"/>
            <a:endParaRPr lang="en-IN" sz="1867"/>
          </a:p>
        </p:txBody>
      </p:sp>
      <p:sp>
        <p:nvSpPr>
          <p:cNvPr id="142" name="Freeform: Shape 141">
            <a:extLst>
              <a:ext uri="{FF2B5EF4-FFF2-40B4-BE49-F238E27FC236}">
                <a16:creationId xmlns:a16="http://schemas.microsoft.com/office/drawing/2014/main" id="{67588BF4-BAFA-1516-1E77-34E928E7D6D8}"/>
              </a:ext>
            </a:extLst>
          </p:cNvPr>
          <p:cNvSpPr/>
          <p:nvPr/>
        </p:nvSpPr>
        <p:spPr>
          <a:xfrm>
            <a:off x="4270320" y="4821286"/>
            <a:ext cx="2287003" cy="183260"/>
          </a:xfrm>
          <a:custGeom>
            <a:avLst/>
            <a:gdLst>
              <a:gd name="connsiteX0" fmla="*/ 1672372 w 1715252"/>
              <a:gd name="connsiteY0" fmla="*/ 0 h 137445"/>
              <a:gd name="connsiteX1" fmla="*/ 1715253 w 1715252"/>
              <a:gd name="connsiteY1" fmla="*/ 27489 h 137445"/>
              <a:gd name="connsiteX2" fmla="*/ 1715253 w 1715252"/>
              <a:gd name="connsiteY2" fmla="*/ 109956 h 137445"/>
              <a:gd name="connsiteX3" fmla="*/ 1672372 w 1715252"/>
              <a:gd name="connsiteY3" fmla="*/ 137446 h 137445"/>
              <a:gd name="connsiteX4" fmla="*/ 42881 w 1715252"/>
              <a:gd name="connsiteY4" fmla="*/ 137446 h 137445"/>
              <a:gd name="connsiteX5" fmla="*/ 0 w 1715252"/>
              <a:gd name="connsiteY5" fmla="*/ 109956 h 137445"/>
              <a:gd name="connsiteX6" fmla="*/ 0 w 1715252"/>
              <a:gd name="connsiteY6" fmla="*/ 27489 h 137445"/>
              <a:gd name="connsiteX7" fmla="*/ 42881 w 1715252"/>
              <a:gd name="connsiteY7" fmla="*/ 0 h 137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5252" h="137445">
                <a:moveTo>
                  <a:pt x="1672372" y="0"/>
                </a:moveTo>
                <a:cubicBezTo>
                  <a:pt x="1696054" y="0"/>
                  <a:pt x="1715253" y="12307"/>
                  <a:pt x="1715253" y="27489"/>
                </a:cubicBezTo>
                <a:lnTo>
                  <a:pt x="1715253" y="109956"/>
                </a:lnTo>
                <a:cubicBezTo>
                  <a:pt x="1715253" y="125138"/>
                  <a:pt x="1696054" y="137446"/>
                  <a:pt x="1672372" y="137446"/>
                </a:cubicBezTo>
                <a:lnTo>
                  <a:pt x="42881" y="137446"/>
                </a:lnTo>
                <a:cubicBezTo>
                  <a:pt x="19199" y="137446"/>
                  <a:pt x="0" y="125138"/>
                  <a:pt x="0" y="109956"/>
                </a:cubicBezTo>
                <a:lnTo>
                  <a:pt x="0" y="27489"/>
                </a:lnTo>
                <a:cubicBezTo>
                  <a:pt x="0" y="12307"/>
                  <a:pt x="19199" y="0"/>
                  <a:pt x="42881" y="0"/>
                </a:cubicBezTo>
                <a:close/>
              </a:path>
            </a:pathLst>
          </a:custGeom>
          <a:solidFill>
            <a:srgbClr val="2ECC71"/>
          </a:solidFill>
          <a:ln w="8572" cap="flat">
            <a:solidFill>
              <a:srgbClr val="2ECC71"/>
            </a:solidFill>
            <a:prstDash val="solid"/>
            <a:miter/>
          </a:ln>
        </p:spPr>
        <p:txBody>
          <a:bodyPr rtlCol="0" anchor="ctr"/>
          <a:lstStyle/>
          <a:p>
            <a:pPr algn="ctr"/>
            <a:endParaRPr lang="en-IN" sz="1867"/>
          </a:p>
        </p:txBody>
      </p:sp>
      <p:sp>
        <p:nvSpPr>
          <p:cNvPr id="143" name="Freeform: Shape 142">
            <a:extLst>
              <a:ext uri="{FF2B5EF4-FFF2-40B4-BE49-F238E27FC236}">
                <a16:creationId xmlns:a16="http://schemas.microsoft.com/office/drawing/2014/main" id="{571DBA61-F1E3-F228-9CCB-40F9B7DA5DD8}"/>
              </a:ext>
            </a:extLst>
          </p:cNvPr>
          <p:cNvSpPr/>
          <p:nvPr/>
        </p:nvSpPr>
        <p:spPr>
          <a:xfrm>
            <a:off x="6557324" y="4821286"/>
            <a:ext cx="2287003" cy="183260"/>
          </a:xfrm>
          <a:custGeom>
            <a:avLst/>
            <a:gdLst>
              <a:gd name="connsiteX0" fmla="*/ 1672372 w 1715252"/>
              <a:gd name="connsiteY0" fmla="*/ 0 h 137445"/>
              <a:gd name="connsiteX1" fmla="*/ 1715253 w 1715252"/>
              <a:gd name="connsiteY1" fmla="*/ 27489 h 137445"/>
              <a:gd name="connsiteX2" fmla="*/ 1715253 w 1715252"/>
              <a:gd name="connsiteY2" fmla="*/ 109956 h 137445"/>
              <a:gd name="connsiteX3" fmla="*/ 1672372 w 1715252"/>
              <a:gd name="connsiteY3" fmla="*/ 137446 h 137445"/>
              <a:gd name="connsiteX4" fmla="*/ 42881 w 1715252"/>
              <a:gd name="connsiteY4" fmla="*/ 137446 h 137445"/>
              <a:gd name="connsiteX5" fmla="*/ 0 w 1715252"/>
              <a:gd name="connsiteY5" fmla="*/ 109956 h 137445"/>
              <a:gd name="connsiteX6" fmla="*/ 0 w 1715252"/>
              <a:gd name="connsiteY6" fmla="*/ 27489 h 137445"/>
              <a:gd name="connsiteX7" fmla="*/ 42881 w 1715252"/>
              <a:gd name="connsiteY7" fmla="*/ 0 h 137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5252" h="137445">
                <a:moveTo>
                  <a:pt x="1672372" y="0"/>
                </a:moveTo>
                <a:cubicBezTo>
                  <a:pt x="1696054" y="0"/>
                  <a:pt x="1715253" y="12307"/>
                  <a:pt x="1715253" y="27489"/>
                </a:cubicBezTo>
                <a:lnTo>
                  <a:pt x="1715253" y="109956"/>
                </a:lnTo>
                <a:cubicBezTo>
                  <a:pt x="1715253" y="125138"/>
                  <a:pt x="1696054" y="137446"/>
                  <a:pt x="1672372" y="137446"/>
                </a:cubicBezTo>
                <a:lnTo>
                  <a:pt x="42881" y="137446"/>
                </a:lnTo>
                <a:cubicBezTo>
                  <a:pt x="19199" y="137446"/>
                  <a:pt x="0" y="125138"/>
                  <a:pt x="0" y="109956"/>
                </a:cubicBezTo>
                <a:lnTo>
                  <a:pt x="0" y="27489"/>
                </a:lnTo>
                <a:cubicBezTo>
                  <a:pt x="0" y="12307"/>
                  <a:pt x="19199" y="0"/>
                  <a:pt x="42881" y="0"/>
                </a:cubicBezTo>
                <a:close/>
              </a:path>
            </a:pathLst>
          </a:custGeom>
          <a:solidFill>
            <a:srgbClr val="9B59B6"/>
          </a:solidFill>
          <a:ln w="8572" cap="flat">
            <a:solidFill>
              <a:srgbClr val="9B59B6"/>
            </a:solidFill>
            <a:prstDash val="solid"/>
            <a:miter/>
          </a:ln>
        </p:spPr>
        <p:txBody>
          <a:bodyPr rtlCol="0" anchor="ctr"/>
          <a:lstStyle/>
          <a:p>
            <a:pPr algn="ctr"/>
            <a:endParaRPr lang="en-IN" sz="1867"/>
          </a:p>
        </p:txBody>
      </p:sp>
      <p:sp>
        <p:nvSpPr>
          <p:cNvPr id="144" name="Freeform: Shape 143">
            <a:extLst>
              <a:ext uri="{FF2B5EF4-FFF2-40B4-BE49-F238E27FC236}">
                <a16:creationId xmlns:a16="http://schemas.microsoft.com/office/drawing/2014/main" id="{84E6A58E-CA59-82C8-43AE-0396EC435051}"/>
              </a:ext>
            </a:extLst>
          </p:cNvPr>
          <p:cNvSpPr/>
          <p:nvPr/>
        </p:nvSpPr>
        <p:spPr>
          <a:xfrm>
            <a:off x="8844327" y="4821286"/>
            <a:ext cx="1143501" cy="183260"/>
          </a:xfrm>
          <a:custGeom>
            <a:avLst/>
            <a:gdLst>
              <a:gd name="connsiteX0" fmla="*/ 814745 w 857626"/>
              <a:gd name="connsiteY0" fmla="*/ 0 h 137445"/>
              <a:gd name="connsiteX1" fmla="*/ 857626 w 857626"/>
              <a:gd name="connsiteY1" fmla="*/ 27489 h 137445"/>
              <a:gd name="connsiteX2" fmla="*/ 857626 w 857626"/>
              <a:gd name="connsiteY2" fmla="*/ 109956 h 137445"/>
              <a:gd name="connsiteX3" fmla="*/ 814745 w 857626"/>
              <a:gd name="connsiteY3" fmla="*/ 137446 h 137445"/>
              <a:gd name="connsiteX4" fmla="*/ 42881 w 857626"/>
              <a:gd name="connsiteY4" fmla="*/ 137446 h 137445"/>
              <a:gd name="connsiteX5" fmla="*/ 0 w 857626"/>
              <a:gd name="connsiteY5" fmla="*/ 109956 h 137445"/>
              <a:gd name="connsiteX6" fmla="*/ 0 w 857626"/>
              <a:gd name="connsiteY6" fmla="*/ 27489 h 137445"/>
              <a:gd name="connsiteX7" fmla="*/ 42881 w 857626"/>
              <a:gd name="connsiteY7" fmla="*/ 0 h 137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626" h="137445">
                <a:moveTo>
                  <a:pt x="814745" y="0"/>
                </a:moveTo>
                <a:cubicBezTo>
                  <a:pt x="838428" y="0"/>
                  <a:pt x="857626" y="12307"/>
                  <a:pt x="857626" y="27489"/>
                </a:cubicBezTo>
                <a:lnTo>
                  <a:pt x="857626" y="109956"/>
                </a:lnTo>
                <a:cubicBezTo>
                  <a:pt x="857626" y="125138"/>
                  <a:pt x="838428" y="137446"/>
                  <a:pt x="814745" y="137446"/>
                </a:cubicBezTo>
                <a:lnTo>
                  <a:pt x="42881" y="137446"/>
                </a:lnTo>
                <a:cubicBezTo>
                  <a:pt x="19199" y="137446"/>
                  <a:pt x="0" y="125138"/>
                  <a:pt x="0" y="109956"/>
                </a:cubicBezTo>
                <a:lnTo>
                  <a:pt x="0" y="27489"/>
                </a:lnTo>
                <a:cubicBezTo>
                  <a:pt x="0" y="12307"/>
                  <a:pt x="19199" y="0"/>
                  <a:pt x="42881" y="0"/>
                </a:cubicBezTo>
                <a:close/>
              </a:path>
            </a:pathLst>
          </a:custGeom>
          <a:solidFill>
            <a:srgbClr val="E74C3C"/>
          </a:solidFill>
          <a:ln w="8572" cap="flat">
            <a:solidFill>
              <a:srgbClr val="E74C3C"/>
            </a:solidFill>
            <a:prstDash val="solid"/>
            <a:miter/>
          </a:ln>
        </p:spPr>
        <p:txBody>
          <a:bodyPr rtlCol="0" anchor="ctr"/>
          <a:lstStyle/>
          <a:p>
            <a:pPr algn="ctr"/>
            <a:endParaRPr lang="en-IN" sz="1867"/>
          </a:p>
        </p:txBody>
      </p:sp>
      <p:sp>
        <p:nvSpPr>
          <p:cNvPr id="145" name="TextBox 144">
            <a:extLst>
              <a:ext uri="{FF2B5EF4-FFF2-40B4-BE49-F238E27FC236}">
                <a16:creationId xmlns:a16="http://schemas.microsoft.com/office/drawing/2014/main" id="{B7A97A58-45ED-B857-F1B7-650687B01589}"/>
              </a:ext>
            </a:extLst>
          </p:cNvPr>
          <p:cNvSpPr txBox="1"/>
          <p:nvPr/>
        </p:nvSpPr>
        <p:spPr>
          <a:xfrm>
            <a:off x="2425923" y="4822875"/>
            <a:ext cx="1205458" cy="143565"/>
          </a:xfrm>
          <a:prstGeom prst="rect">
            <a:avLst/>
          </a:prstGeom>
          <a:noFill/>
          <a:ln>
            <a:noFill/>
          </a:ln>
        </p:spPr>
        <p:txBody>
          <a:bodyPr wrap="none" lIns="0" tIns="0" rIns="0" bIns="0" rtlCol="0">
            <a:spAutoFit/>
          </a:bodyPr>
          <a:lstStyle/>
          <a:p>
            <a:pPr algn="ctr" defTabSz="239994">
              <a:tabLst>
                <a:tab pos="239994" algn="l"/>
              </a:tabLst>
            </a:pPr>
            <a:r>
              <a:rPr lang="en-IN" sz="933" b="1" dirty="0">
                <a:ln/>
                <a:solidFill>
                  <a:srgbClr val="FFFFFF"/>
                </a:solidFill>
                <a:latin typeface="Arial"/>
                <a:cs typeface="Arial"/>
                <a:sym typeface="Arial"/>
                <a:rtl val="0"/>
              </a:rPr>
              <a:t>A3 Event Parameters</a:t>
            </a:r>
          </a:p>
        </p:txBody>
      </p:sp>
      <p:sp>
        <p:nvSpPr>
          <p:cNvPr id="146" name="TextBox 145">
            <a:extLst>
              <a:ext uri="{FF2B5EF4-FFF2-40B4-BE49-F238E27FC236}">
                <a16:creationId xmlns:a16="http://schemas.microsoft.com/office/drawing/2014/main" id="{3AFA238F-4AC7-D46D-1EEF-C120AA296F5B}"/>
              </a:ext>
            </a:extLst>
          </p:cNvPr>
          <p:cNvSpPr txBox="1"/>
          <p:nvPr/>
        </p:nvSpPr>
        <p:spPr>
          <a:xfrm>
            <a:off x="5174067" y="4822875"/>
            <a:ext cx="394339" cy="143565"/>
          </a:xfrm>
          <a:prstGeom prst="rect">
            <a:avLst/>
          </a:prstGeom>
          <a:noFill/>
          <a:ln>
            <a:noFill/>
          </a:ln>
        </p:spPr>
        <p:txBody>
          <a:bodyPr wrap="none" lIns="0" tIns="0" rIns="0" bIns="0" rtlCol="0">
            <a:spAutoFit/>
          </a:bodyPr>
          <a:lstStyle/>
          <a:p>
            <a:pPr algn="ctr" defTabSz="239994">
              <a:tabLst>
                <a:tab pos="239994" algn="l"/>
              </a:tabLst>
            </a:pPr>
            <a:r>
              <a:rPr lang="en-IN" sz="933" b="1" dirty="0">
                <a:ln/>
                <a:solidFill>
                  <a:srgbClr val="FFFFFF"/>
                </a:solidFill>
                <a:latin typeface="Arial"/>
                <a:cs typeface="Arial"/>
                <a:sym typeface="Arial"/>
                <a:rtl val="0"/>
              </a:rPr>
              <a:t>Timers</a:t>
            </a:r>
          </a:p>
        </p:txBody>
      </p:sp>
      <p:sp>
        <p:nvSpPr>
          <p:cNvPr id="147" name="TextBox 146">
            <a:extLst>
              <a:ext uri="{FF2B5EF4-FFF2-40B4-BE49-F238E27FC236}">
                <a16:creationId xmlns:a16="http://schemas.microsoft.com/office/drawing/2014/main" id="{9BF8E3FC-1CE6-F30D-6328-446704A42BEC}"/>
              </a:ext>
            </a:extLst>
          </p:cNvPr>
          <p:cNvSpPr txBox="1"/>
          <p:nvPr/>
        </p:nvSpPr>
        <p:spPr>
          <a:xfrm>
            <a:off x="6989563" y="4822875"/>
            <a:ext cx="1192634" cy="143565"/>
          </a:xfrm>
          <a:prstGeom prst="rect">
            <a:avLst/>
          </a:prstGeom>
          <a:noFill/>
          <a:ln>
            <a:noFill/>
          </a:ln>
        </p:spPr>
        <p:txBody>
          <a:bodyPr wrap="none" lIns="0" tIns="0" rIns="0" bIns="0" rtlCol="0">
            <a:spAutoFit/>
          </a:bodyPr>
          <a:lstStyle/>
          <a:p>
            <a:pPr algn="ctr" defTabSz="239994">
              <a:tabLst>
                <a:tab pos="239994" algn="l"/>
              </a:tabLst>
            </a:pPr>
            <a:r>
              <a:rPr lang="en-IN" sz="933" b="1" dirty="0">
                <a:ln/>
                <a:solidFill>
                  <a:srgbClr val="FFFFFF"/>
                </a:solidFill>
                <a:latin typeface="Arial"/>
                <a:cs typeface="Arial"/>
                <a:sym typeface="Arial"/>
                <a:rtl val="0"/>
              </a:rPr>
              <a:t>Interface Parameters</a:t>
            </a:r>
          </a:p>
        </p:txBody>
      </p:sp>
      <p:sp>
        <p:nvSpPr>
          <p:cNvPr id="148" name="TextBox 147">
            <a:extLst>
              <a:ext uri="{FF2B5EF4-FFF2-40B4-BE49-F238E27FC236}">
                <a16:creationId xmlns:a16="http://schemas.microsoft.com/office/drawing/2014/main" id="{6942FB5B-2E28-2AB7-C6F2-9E4496596A59}"/>
              </a:ext>
            </a:extLst>
          </p:cNvPr>
          <p:cNvSpPr txBox="1"/>
          <p:nvPr/>
        </p:nvSpPr>
        <p:spPr>
          <a:xfrm>
            <a:off x="9222596" y="4822875"/>
            <a:ext cx="320601" cy="143565"/>
          </a:xfrm>
          <a:prstGeom prst="rect">
            <a:avLst/>
          </a:prstGeom>
          <a:noFill/>
          <a:ln>
            <a:noFill/>
          </a:ln>
        </p:spPr>
        <p:txBody>
          <a:bodyPr wrap="none" lIns="0" tIns="0" rIns="0" bIns="0" rtlCol="0">
            <a:spAutoFit/>
          </a:bodyPr>
          <a:lstStyle/>
          <a:p>
            <a:pPr algn="ctr" defTabSz="239994">
              <a:tabLst>
                <a:tab pos="239994" algn="l"/>
              </a:tabLst>
            </a:pPr>
            <a:r>
              <a:rPr lang="en-IN" sz="933" b="1" dirty="0">
                <a:ln/>
                <a:solidFill>
                  <a:srgbClr val="FFFFFF"/>
                </a:solidFill>
                <a:latin typeface="Arial"/>
                <a:cs typeface="Arial"/>
                <a:sym typeface="Arial"/>
                <a:rtl val="0"/>
              </a:rPr>
              <a:t>Other</a:t>
            </a:r>
          </a:p>
        </p:txBody>
      </p:sp>
      <p:sp>
        <p:nvSpPr>
          <p:cNvPr id="149" name="TextBox 148">
            <a:extLst>
              <a:ext uri="{FF2B5EF4-FFF2-40B4-BE49-F238E27FC236}">
                <a16:creationId xmlns:a16="http://schemas.microsoft.com/office/drawing/2014/main" id="{C0623AE0-1DE9-B5F4-64AA-03B8AA48FBB2}"/>
              </a:ext>
            </a:extLst>
          </p:cNvPr>
          <p:cNvSpPr txBox="1"/>
          <p:nvPr/>
        </p:nvSpPr>
        <p:spPr>
          <a:xfrm>
            <a:off x="2522288" y="5088214"/>
            <a:ext cx="892873" cy="143565"/>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000000"/>
                </a:solidFill>
                <a:latin typeface="Arial"/>
                <a:cs typeface="Arial"/>
                <a:sym typeface="Arial"/>
                <a:rtl val="0"/>
              </a:rPr>
              <a:t>a3-offset: 2-4 dB</a:t>
            </a:r>
          </a:p>
        </p:txBody>
      </p:sp>
      <p:sp>
        <p:nvSpPr>
          <p:cNvPr id="150" name="TextBox 149">
            <a:extLst>
              <a:ext uri="{FF2B5EF4-FFF2-40B4-BE49-F238E27FC236}">
                <a16:creationId xmlns:a16="http://schemas.microsoft.com/office/drawing/2014/main" id="{92F89244-EF0A-619C-761B-A35403AA32D7}"/>
              </a:ext>
            </a:extLst>
          </p:cNvPr>
          <p:cNvSpPr txBox="1"/>
          <p:nvPr/>
        </p:nvSpPr>
        <p:spPr>
          <a:xfrm>
            <a:off x="2395702" y="5234822"/>
            <a:ext cx="1138132" cy="143565"/>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000000"/>
                </a:solidFill>
                <a:latin typeface="Arial"/>
                <a:cs typeface="Arial"/>
                <a:sym typeface="Arial"/>
                <a:rtl val="0"/>
              </a:rPr>
              <a:t>a3-hysteresis: 1-2 dB</a:t>
            </a:r>
          </a:p>
        </p:txBody>
      </p:sp>
      <p:sp>
        <p:nvSpPr>
          <p:cNvPr id="151" name="TextBox 150">
            <a:extLst>
              <a:ext uri="{FF2B5EF4-FFF2-40B4-BE49-F238E27FC236}">
                <a16:creationId xmlns:a16="http://schemas.microsoft.com/office/drawing/2014/main" id="{A22E6302-A5CA-7ADC-FF02-66483C2927D6}"/>
              </a:ext>
            </a:extLst>
          </p:cNvPr>
          <p:cNvSpPr txBox="1"/>
          <p:nvPr/>
        </p:nvSpPr>
        <p:spPr>
          <a:xfrm>
            <a:off x="2159946" y="5381430"/>
            <a:ext cx="1630254" cy="143565"/>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000000"/>
                </a:solidFill>
                <a:latin typeface="Arial"/>
                <a:cs typeface="Arial"/>
                <a:sym typeface="Arial"/>
                <a:rtl val="0"/>
              </a:rPr>
              <a:t>a3-time-to-trigger: 320-640 ms</a:t>
            </a:r>
          </a:p>
        </p:txBody>
      </p:sp>
      <p:sp>
        <p:nvSpPr>
          <p:cNvPr id="152" name="TextBox 151">
            <a:extLst>
              <a:ext uri="{FF2B5EF4-FFF2-40B4-BE49-F238E27FC236}">
                <a16:creationId xmlns:a16="http://schemas.microsoft.com/office/drawing/2014/main" id="{478E4408-AF33-4CEF-307D-47957E6358CD}"/>
              </a:ext>
            </a:extLst>
          </p:cNvPr>
          <p:cNvSpPr txBox="1"/>
          <p:nvPr/>
        </p:nvSpPr>
        <p:spPr>
          <a:xfrm>
            <a:off x="2347824" y="5528039"/>
            <a:ext cx="1272784" cy="143565"/>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000000"/>
                </a:solidFill>
                <a:latin typeface="Arial"/>
                <a:cs typeface="Arial"/>
                <a:sym typeface="Arial"/>
                <a:rtl val="0"/>
              </a:rPr>
              <a:t>a3-MaxReportCells: 4-8</a:t>
            </a:r>
          </a:p>
        </p:txBody>
      </p:sp>
      <p:sp>
        <p:nvSpPr>
          <p:cNvPr id="153" name="TextBox 152">
            <a:extLst>
              <a:ext uri="{FF2B5EF4-FFF2-40B4-BE49-F238E27FC236}">
                <a16:creationId xmlns:a16="http://schemas.microsoft.com/office/drawing/2014/main" id="{FEE67577-9E18-5DFB-5C69-9EB2A4012A77}"/>
              </a:ext>
            </a:extLst>
          </p:cNvPr>
          <p:cNvSpPr txBox="1"/>
          <p:nvPr/>
        </p:nvSpPr>
        <p:spPr>
          <a:xfrm>
            <a:off x="2269114" y="5674647"/>
            <a:ext cx="1415452" cy="143565"/>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000000"/>
                </a:solidFill>
                <a:latin typeface="Arial"/>
                <a:cs typeface="Arial"/>
                <a:sym typeface="Arial"/>
                <a:rtl val="0"/>
              </a:rPr>
              <a:t>reportInterval: 240-480 ms</a:t>
            </a:r>
          </a:p>
        </p:txBody>
      </p:sp>
      <p:sp>
        <p:nvSpPr>
          <p:cNvPr id="154" name="TextBox 153">
            <a:extLst>
              <a:ext uri="{FF2B5EF4-FFF2-40B4-BE49-F238E27FC236}">
                <a16:creationId xmlns:a16="http://schemas.microsoft.com/office/drawing/2014/main" id="{8B2B7CEA-9652-CDB1-708A-3D3E8881F7E7}"/>
              </a:ext>
            </a:extLst>
          </p:cNvPr>
          <p:cNvSpPr txBox="1"/>
          <p:nvPr/>
        </p:nvSpPr>
        <p:spPr>
          <a:xfrm>
            <a:off x="4767932" y="5088214"/>
            <a:ext cx="1006686" cy="143565"/>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000000"/>
                </a:solidFill>
                <a:latin typeface="Arial"/>
                <a:cs typeface="Arial"/>
                <a:sym typeface="Arial"/>
                <a:rtl val="0"/>
              </a:rPr>
              <a:t>t304: 500-2000 ms</a:t>
            </a:r>
          </a:p>
        </p:txBody>
      </p:sp>
      <p:sp>
        <p:nvSpPr>
          <p:cNvPr id="155" name="TextBox 154">
            <a:extLst>
              <a:ext uri="{FF2B5EF4-FFF2-40B4-BE49-F238E27FC236}">
                <a16:creationId xmlns:a16="http://schemas.microsoft.com/office/drawing/2014/main" id="{FC029565-06B7-4E44-04DC-AB15145497DE}"/>
              </a:ext>
            </a:extLst>
          </p:cNvPr>
          <p:cNvSpPr txBox="1"/>
          <p:nvPr/>
        </p:nvSpPr>
        <p:spPr>
          <a:xfrm>
            <a:off x="4385767" y="5234822"/>
            <a:ext cx="1811393" cy="143565"/>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000000"/>
                </a:solidFill>
                <a:latin typeface="Arial"/>
                <a:cs typeface="Arial"/>
                <a:sym typeface="Arial"/>
                <a:rtl val="0"/>
              </a:rPr>
              <a:t>InterXnOut_PrepFail_XnTimeOut:</a:t>
            </a:r>
          </a:p>
        </p:txBody>
      </p:sp>
      <p:sp>
        <p:nvSpPr>
          <p:cNvPr id="156" name="TextBox 155">
            <a:extLst>
              <a:ext uri="{FF2B5EF4-FFF2-40B4-BE49-F238E27FC236}">
                <a16:creationId xmlns:a16="http://schemas.microsoft.com/office/drawing/2014/main" id="{3E3B5CF5-0CA7-6C8A-365F-A2BA5DB28290}"/>
              </a:ext>
            </a:extLst>
          </p:cNvPr>
          <p:cNvSpPr txBox="1"/>
          <p:nvPr/>
        </p:nvSpPr>
        <p:spPr>
          <a:xfrm>
            <a:off x="4853427" y="5344778"/>
            <a:ext cx="838371" cy="143565"/>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000000"/>
                </a:solidFill>
                <a:latin typeface="Arial"/>
                <a:cs typeface="Arial"/>
                <a:sym typeface="Arial"/>
                <a:rtl val="0"/>
              </a:rPr>
              <a:t>5000-10000 ms</a:t>
            </a:r>
          </a:p>
        </p:txBody>
      </p:sp>
      <p:sp>
        <p:nvSpPr>
          <p:cNvPr id="157" name="TextBox 156">
            <a:extLst>
              <a:ext uri="{FF2B5EF4-FFF2-40B4-BE49-F238E27FC236}">
                <a16:creationId xmlns:a16="http://schemas.microsoft.com/office/drawing/2014/main" id="{26879736-343E-5FE9-E9B8-F0219972500B}"/>
              </a:ext>
            </a:extLst>
          </p:cNvPr>
          <p:cNvSpPr txBox="1"/>
          <p:nvPr/>
        </p:nvSpPr>
        <p:spPr>
          <a:xfrm>
            <a:off x="4513690" y="5491387"/>
            <a:ext cx="1529265" cy="143565"/>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000000"/>
                </a:solidFill>
                <a:latin typeface="Arial"/>
                <a:cs typeface="Arial"/>
                <a:sym typeface="Arial"/>
                <a:rtl val="0"/>
              </a:rPr>
              <a:t>PreparationTimer: 10000 ms</a:t>
            </a:r>
          </a:p>
        </p:txBody>
      </p:sp>
      <p:sp>
        <p:nvSpPr>
          <p:cNvPr id="158" name="TextBox 157">
            <a:extLst>
              <a:ext uri="{FF2B5EF4-FFF2-40B4-BE49-F238E27FC236}">
                <a16:creationId xmlns:a16="http://schemas.microsoft.com/office/drawing/2014/main" id="{68ED37E4-954A-C5FF-D6B1-1E52299F775C}"/>
              </a:ext>
            </a:extLst>
          </p:cNvPr>
          <p:cNvSpPr txBox="1"/>
          <p:nvPr/>
        </p:nvSpPr>
        <p:spPr>
          <a:xfrm>
            <a:off x="4669132" y="5637995"/>
            <a:ext cx="1208664" cy="143565"/>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000000"/>
                </a:solidFill>
                <a:latin typeface="Arial"/>
                <a:cs typeface="Arial"/>
                <a:sym typeface="Arial"/>
                <a:rtl val="0"/>
              </a:rPr>
              <a:t>t311: 10000-30000 ms</a:t>
            </a:r>
          </a:p>
        </p:txBody>
      </p:sp>
      <p:sp>
        <p:nvSpPr>
          <p:cNvPr id="159" name="TextBox 158">
            <a:extLst>
              <a:ext uri="{FF2B5EF4-FFF2-40B4-BE49-F238E27FC236}">
                <a16:creationId xmlns:a16="http://schemas.microsoft.com/office/drawing/2014/main" id="{BFD5BE95-97DC-3321-77B5-F84E59F01443}"/>
              </a:ext>
            </a:extLst>
          </p:cNvPr>
          <p:cNvSpPr txBox="1"/>
          <p:nvPr/>
        </p:nvSpPr>
        <p:spPr>
          <a:xfrm>
            <a:off x="6706682" y="5051081"/>
            <a:ext cx="1720022" cy="143565"/>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000000"/>
                </a:solidFill>
                <a:latin typeface="Arial"/>
                <a:cs typeface="Arial"/>
                <a:sym typeface="Arial"/>
                <a:rtl val="0"/>
              </a:rPr>
              <a:t>Xn_AdmissionControl_MaxCalls</a:t>
            </a:r>
          </a:p>
        </p:txBody>
      </p:sp>
      <p:sp>
        <p:nvSpPr>
          <p:cNvPr id="160" name="TextBox 159">
            <a:extLst>
              <a:ext uri="{FF2B5EF4-FFF2-40B4-BE49-F238E27FC236}">
                <a16:creationId xmlns:a16="http://schemas.microsoft.com/office/drawing/2014/main" id="{097D42A9-7D99-FDDA-9A84-AC049B09D800}"/>
              </a:ext>
            </a:extLst>
          </p:cNvPr>
          <p:cNvSpPr txBox="1"/>
          <p:nvPr/>
        </p:nvSpPr>
        <p:spPr>
          <a:xfrm>
            <a:off x="6893649" y="5197689"/>
            <a:ext cx="1308050" cy="143565"/>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000000"/>
                </a:solidFill>
                <a:latin typeface="Arial"/>
                <a:cs typeface="Arial"/>
                <a:sym typeface="Arial"/>
                <a:rtl val="0"/>
              </a:rPr>
              <a:t>Xn_Interface_BufferSize</a:t>
            </a:r>
          </a:p>
        </p:txBody>
      </p:sp>
      <p:sp>
        <p:nvSpPr>
          <p:cNvPr id="161" name="TextBox 160">
            <a:extLst>
              <a:ext uri="{FF2B5EF4-FFF2-40B4-BE49-F238E27FC236}">
                <a16:creationId xmlns:a16="http://schemas.microsoft.com/office/drawing/2014/main" id="{E41EEFE0-40D9-876E-48BC-20213CB00B7F}"/>
              </a:ext>
            </a:extLst>
          </p:cNvPr>
          <p:cNvSpPr txBox="1"/>
          <p:nvPr/>
        </p:nvSpPr>
        <p:spPr>
          <a:xfrm>
            <a:off x="6909734" y="5344297"/>
            <a:ext cx="1327286" cy="143565"/>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000000"/>
                </a:solidFill>
                <a:latin typeface="Arial"/>
                <a:cs typeface="Arial"/>
                <a:sym typeface="Arial"/>
                <a:rtl val="0"/>
              </a:rPr>
              <a:t>E1_MaxLoadPercentage</a:t>
            </a:r>
          </a:p>
        </p:txBody>
      </p:sp>
      <p:sp>
        <p:nvSpPr>
          <p:cNvPr id="162" name="TextBox 161">
            <a:extLst>
              <a:ext uri="{FF2B5EF4-FFF2-40B4-BE49-F238E27FC236}">
                <a16:creationId xmlns:a16="http://schemas.microsoft.com/office/drawing/2014/main" id="{2CBA654C-BDBB-5D41-5AF9-DE233D027C37}"/>
              </a:ext>
            </a:extLst>
          </p:cNvPr>
          <p:cNvSpPr txBox="1"/>
          <p:nvPr/>
        </p:nvSpPr>
        <p:spPr>
          <a:xfrm>
            <a:off x="7004152" y="5490906"/>
            <a:ext cx="1152560" cy="143565"/>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000000"/>
                </a:solidFill>
                <a:latin typeface="Arial"/>
                <a:cs typeface="Arial"/>
                <a:sym typeface="Arial"/>
                <a:rtl val="0"/>
              </a:rPr>
              <a:t>NG_InterfaceTimeout</a:t>
            </a:r>
          </a:p>
        </p:txBody>
      </p:sp>
      <p:sp>
        <p:nvSpPr>
          <p:cNvPr id="163" name="TextBox 162">
            <a:extLst>
              <a:ext uri="{FF2B5EF4-FFF2-40B4-BE49-F238E27FC236}">
                <a16:creationId xmlns:a16="http://schemas.microsoft.com/office/drawing/2014/main" id="{E37EAD87-F07D-AA68-9A53-2D63825AA598}"/>
              </a:ext>
            </a:extLst>
          </p:cNvPr>
          <p:cNvSpPr txBox="1"/>
          <p:nvPr/>
        </p:nvSpPr>
        <p:spPr>
          <a:xfrm>
            <a:off x="7019702" y="5637514"/>
            <a:ext cx="1104469" cy="143565"/>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000000"/>
                </a:solidFill>
                <a:latin typeface="Arial"/>
                <a:cs typeface="Arial"/>
                <a:sym typeface="Arial"/>
                <a:rtl val="0"/>
              </a:rPr>
              <a:t>F1_MaxConnections</a:t>
            </a:r>
          </a:p>
        </p:txBody>
      </p:sp>
      <p:sp>
        <p:nvSpPr>
          <p:cNvPr id="164" name="TextBox 163">
            <a:extLst>
              <a:ext uri="{FF2B5EF4-FFF2-40B4-BE49-F238E27FC236}">
                <a16:creationId xmlns:a16="http://schemas.microsoft.com/office/drawing/2014/main" id="{6CD32308-8736-6649-364C-3FF356A006D8}"/>
              </a:ext>
            </a:extLst>
          </p:cNvPr>
          <p:cNvSpPr txBox="1"/>
          <p:nvPr/>
        </p:nvSpPr>
        <p:spPr>
          <a:xfrm>
            <a:off x="8947966" y="5013947"/>
            <a:ext cx="782265" cy="143565"/>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000000"/>
                </a:solidFill>
                <a:latin typeface="Arial"/>
                <a:cs typeface="Arial"/>
                <a:sym typeface="Arial"/>
                <a:rtl val="0"/>
              </a:rPr>
              <a:t>max-call-count</a:t>
            </a:r>
          </a:p>
        </p:txBody>
      </p:sp>
      <p:sp>
        <p:nvSpPr>
          <p:cNvPr id="165" name="TextBox 164">
            <a:extLst>
              <a:ext uri="{FF2B5EF4-FFF2-40B4-BE49-F238E27FC236}">
                <a16:creationId xmlns:a16="http://schemas.microsoft.com/office/drawing/2014/main" id="{DE75C6AB-1D50-0659-472F-2E58629F0A76}"/>
              </a:ext>
            </a:extLst>
          </p:cNvPr>
          <p:cNvSpPr txBox="1"/>
          <p:nvPr/>
        </p:nvSpPr>
        <p:spPr>
          <a:xfrm>
            <a:off x="8949034" y="5160555"/>
            <a:ext cx="775853" cy="143565"/>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000000"/>
                </a:solidFill>
                <a:latin typeface="Arial"/>
                <a:cs typeface="Arial"/>
                <a:sym typeface="Arial"/>
                <a:rtl val="0"/>
              </a:rPr>
              <a:t>max-drb-count</a:t>
            </a:r>
          </a:p>
        </p:txBody>
      </p:sp>
      <p:sp>
        <p:nvSpPr>
          <p:cNvPr id="166" name="TextBox 165">
            <a:extLst>
              <a:ext uri="{FF2B5EF4-FFF2-40B4-BE49-F238E27FC236}">
                <a16:creationId xmlns:a16="http://schemas.microsoft.com/office/drawing/2014/main" id="{BDB425F1-2E31-10F3-FF26-6AEEF826171A}"/>
              </a:ext>
            </a:extLst>
          </p:cNvPr>
          <p:cNvSpPr txBox="1"/>
          <p:nvPr/>
        </p:nvSpPr>
        <p:spPr>
          <a:xfrm>
            <a:off x="8966029" y="5307163"/>
            <a:ext cx="759823" cy="143565"/>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000000"/>
                </a:solidFill>
                <a:latin typeface="Arial"/>
                <a:cs typeface="Arial"/>
                <a:sym typeface="Arial"/>
                <a:rtl val="0"/>
              </a:rPr>
              <a:t>loadBalancing</a:t>
            </a:r>
          </a:p>
        </p:txBody>
      </p:sp>
      <p:sp>
        <p:nvSpPr>
          <p:cNvPr id="167" name="TextBox 166">
            <a:extLst>
              <a:ext uri="{FF2B5EF4-FFF2-40B4-BE49-F238E27FC236}">
                <a16:creationId xmlns:a16="http://schemas.microsoft.com/office/drawing/2014/main" id="{4C47EF1B-3D24-910B-9B05-320CD0D73A1D}"/>
              </a:ext>
            </a:extLst>
          </p:cNvPr>
          <p:cNvSpPr txBox="1"/>
          <p:nvPr/>
        </p:nvSpPr>
        <p:spPr>
          <a:xfrm>
            <a:off x="9016042" y="5453773"/>
            <a:ext cx="637995" cy="143565"/>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000000"/>
                </a:solidFill>
                <a:latin typeface="Arial"/>
                <a:cs typeface="Arial"/>
                <a:sym typeface="Arial"/>
                <a:rtl val="0"/>
              </a:rPr>
              <a:t>interference</a:t>
            </a:r>
          </a:p>
        </p:txBody>
      </p:sp>
      <p:sp>
        <p:nvSpPr>
          <p:cNvPr id="168" name="TextBox 167">
            <a:extLst>
              <a:ext uri="{FF2B5EF4-FFF2-40B4-BE49-F238E27FC236}">
                <a16:creationId xmlns:a16="http://schemas.microsoft.com/office/drawing/2014/main" id="{A5A5DAAF-F845-1301-23FE-8B645A6EA4D4}"/>
              </a:ext>
            </a:extLst>
          </p:cNvPr>
          <p:cNvSpPr txBox="1"/>
          <p:nvPr/>
        </p:nvSpPr>
        <p:spPr>
          <a:xfrm>
            <a:off x="8964051" y="5600381"/>
            <a:ext cx="743793" cy="143565"/>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000000"/>
                </a:solidFill>
                <a:latin typeface="Arial"/>
                <a:cs typeface="Arial"/>
                <a:sym typeface="Arial"/>
                <a:rtl val="0"/>
              </a:rPr>
              <a:t>rsrpThreshold</a:t>
            </a:r>
          </a:p>
        </p:txBody>
      </p:sp>
      <p:sp>
        <p:nvSpPr>
          <p:cNvPr id="170" name="TextBox 169">
            <a:extLst>
              <a:ext uri="{FF2B5EF4-FFF2-40B4-BE49-F238E27FC236}">
                <a16:creationId xmlns:a16="http://schemas.microsoft.com/office/drawing/2014/main" id="{1F0C36C5-14FF-A5B8-8C96-7B906F6088E1}"/>
              </a:ext>
            </a:extLst>
          </p:cNvPr>
          <p:cNvSpPr txBox="1"/>
          <p:nvPr/>
        </p:nvSpPr>
        <p:spPr>
          <a:xfrm>
            <a:off x="4073646" y="5925865"/>
            <a:ext cx="3162724" cy="143565"/>
          </a:xfrm>
          <a:prstGeom prst="rect">
            <a:avLst/>
          </a:prstGeom>
          <a:noFill/>
          <a:ln>
            <a:noFill/>
          </a:ln>
        </p:spPr>
        <p:txBody>
          <a:bodyPr wrap="none" lIns="0" tIns="0" rIns="0" bIns="0" rtlCol="0">
            <a:spAutoFit/>
          </a:bodyPr>
          <a:lstStyle/>
          <a:p>
            <a:pPr algn="ctr" defTabSz="239994">
              <a:tabLst>
                <a:tab pos="239994" algn="l"/>
              </a:tabLst>
            </a:pPr>
            <a:r>
              <a:rPr lang="en-IN" sz="933" b="1" dirty="0">
                <a:ln/>
                <a:solidFill>
                  <a:srgbClr val="FFFFFF"/>
                </a:solidFill>
                <a:latin typeface="Arial"/>
                <a:cs typeface="Arial"/>
                <a:sym typeface="Arial"/>
                <a:rtl val="0"/>
              </a:rPr>
              <a:t>Always test parameters in controlled environment first!</a:t>
            </a:r>
          </a:p>
        </p:txBody>
      </p:sp>
    </p:spTree>
    <p:extLst>
      <p:ext uri="{BB962C8B-B14F-4D97-AF65-F5344CB8AC3E}">
        <p14:creationId xmlns:p14="http://schemas.microsoft.com/office/powerpoint/2010/main" val="8510219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0F8A3351-4BFC-3C16-5531-EF6028E455EC}"/>
              </a:ext>
            </a:extLst>
          </p:cNvPr>
          <p:cNvSpPr/>
          <p:nvPr/>
        </p:nvSpPr>
        <p:spPr>
          <a:xfrm>
            <a:off x="69715" y="58366"/>
            <a:ext cx="11986098" cy="6699115"/>
          </a:xfrm>
          <a:custGeom>
            <a:avLst/>
            <a:gdLst>
              <a:gd name="connsiteX0" fmla="*/ 0 w 11986098"/>
              <a:gd name="connsiteY0" fmla="*/ 0 h 6699115"/>
              <a:gd name="connsiteX1" fmla="*/ 11986098 w 11986098"/>
              <a:gd name="connsiteY1" fmla="*/ 0 h 6699115"/>
              <a:gd name="connsiteX2" fmla="*/ 11986098 w 11986098"/>
              <a:gd name="connsiteY2" fmla="*/ 6699115 h 6699115"/>
              <a:gd name="connsiteX3" fmla="*/ 0 w 11986098"/>
              <a:gd name="connsiteY3" fmla="*/ 6699115 h 6699115"/>
            </a:gdLst>
            <a:ahLst/>
            <a:cxnLst>
              <a:cxn ang="0">
                <a:pos x="connsiteX0" y="connsiteY0"/>
              </a:cxn>
              <a:cxn ang="0">
                <a:pos x="connsiteX1" y="connsiteY1"/>
              </a:cxn>
              <a:cxn ang="0">
                <a:pos x="connsiteX2" y="connsiteY2"/>
              </a:cxn>
              <a:cxn ang="0">
                <a:pos x="connsiteX3" y="connsiteY3"/>
              </a:cxn>
            </a:cxnLst>
            <a:rect l="l" t="t" r="r" b="b"/>
            <a:pathLst>
              <a:path w="11986098" h="6699115">
                <a:moveTo>
                  <a:pt x="0" y="0"/>
                </a:moveTo>
                <a:lnTo>
                  <a:pt x="11986098" y="0"/>
                </a:lnTo>
                <a:lnTo>
                  <a:pt x="11986098" y="6699115"/>
                </a:lnTo>
                <a:lnTo>
                  <a:pt x="0" y="6699115"/>
                </a:lnTo>
                <a:close/>
              </a:path>
            </a:pathLst>
          </a:custGeom>
          <a:solidFill>
            <a:srgbClr val="F8F9FA"/>
          </a:solidFill>
          <a:ln w="8559"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7415EAAD-231C-A8EA-0538-4269EFBFA8CD}"/>
              </a:ext>
            </a:extLst>
          </p:cNvPr>
          <p:cNvSpPr/>
          <p:nvPr/>
        </p:nvSpPr>
        <p:spPr>
          <a:xfrm>
            <a:off x="69715" y="58366"/>
            <a:ext cx="11986098" cy="401946"/>
          </a:xfrm>
          <a:custGeom>
            <a:avLst/>
            <a:gdLst>
              <a:gd name="connsiteX0" fmla="*/ 0 w 11986098"/>
              <a:gd name="connsiteY0" fmla="*/ 0 h 401946"/>
              <a:gd name="connsiteX1" fmla="*/ 11986098 w 11986098"/>
              <a:gd name="connsiteY1" fmla="*/ 0 h 401946"/>
              <a:gd name="connsiteX2" fmla="*/ 11986098 w 11986098"/>
              <a:gd name="connsiteY2" fmla="*/ 401947 h 401946"/>
              <a:gd name="connsiteX3" fmla="*/ 0 w 11986098"/>
              <a:gd name="connsiteY3" fmla="*/ 401947 h 401946"/>
            </a:gdLst>
            <a:ahLst/>
            <a:cxnLst>
              <a:cxn ang="0">
                <a:pos x="connsiteX0" y="connsiteY0"/>
              </a:cxn>
              <a:cxn ang="0">
                <a:pos x="connsiteX1" y="connsiteY1"/>
              </a:cxn>
              <a:cxn ang="0">
                <a:pos x="connsiteX2" y="connsiteY2"/>
              </a:cxn>
              <a:cxn ang="0">
                <a:pos x="connsiteX3" y="connsiteY3"/>
              </a:cxn>
            </a:cxnLst>
            <a:rect l="l" t="t" r="r" b="b"/>
            <a:pathLst>
              <a:path w="11986098" h="401946">
                <a:moveTo>
                  <a:pt x="0" y="0"/>
                </a:moveTo>
                <a:lnTo>
                  <a:pt x="11986098" y="0"/>
                </a:lnTo>
                <a:lnTo>
                  <a:pt x="11986098" y="401947"/>
                </a:lnTo>
                <a:lnTo>
                  <a:pt x="0" y="401947"/>
                </a:lnTo>
                <a:close/>
              </a:path>
            </a:pathLst>
          </a:custGeom>
          <a:gradFill>
            <a:gsLst>
              <a:gs pos="0">
                <a:srgbClr val="667EEA"/>
              </a:gs>
              <a:gs pos="50000">
                <a:srgbClr val="6E64C6"/>
              </a:gs>
              <a:gs pos="100000">
                <a:srgbClr val="764BA2"/>
              </a:gs>
            </a:gsLst>
            <a:lin ang="0" scaled="1"/>
          </a:gradFill>
          <a:ln w="8559" cap="flat">
            <a:noFill/>
            <a:prstDash val="solid"/>
            <a:miter/>
          </a:ln>
        </p:spPr>
        <p:txBody>
          <a:bodyPr rtlCol="0" anchor="ctr"/>
          <a:lstStyle/>
          <a:p>
            <a:endParaRPr lang="en-IN"/>
          </a:p>
        </p:txBody>
      </p:sp>
      <p:sp>
        <p:nvSpPr>
          <p:cNvPr id="7" name="TextBox 6">
            <a:extLst>
              <a:ext uri="{FF2B5EF4-FFF2-40B4-BE49-F238E27FC236}">
                <a16:creationId xmlns:a16="http://schemas.microsoft.com/office/drawing/2014/main" id="{0EF42171-E7E0-F061-363D-6427BE680008}"/>
              </a:ext>
            </a:extLst>
          </p:cNvPr>
          <p:cNvSpPr txBox="1"/>
          <p:nvPr/>
        </p:nvSpPr>
        <p:spPr>
          <a:xfrm>
            <a:off x="3670755" y="101566"/>
            <a:ext cx="4784016" cy="271060"/>
          </a:xfrm>
          <a:prstGeom prst="rect">
            <a:avLst/>
          </a:prstGeom>
          <a:noFill/>
        </p:spPr>
        <p:txBody>
          <a:bodyPr wrap="none" rtlCol="0">
            <a:spAutoFit/>
          </a:bodyPr>
          <a:lstStyle/>
          <a:p>
            <a:pPr algn="l"/>
            <a:r>
              <a:rPr lang="en-IN" sz="1800" b="1" spc="0" baseline="0">
                <a:ln/>
                <a:solidFill>
                  <a:srgbClr val="FFFFFF"/>
                </a:solidFill>
                <a:latin typeface="Arial"/>
                <a:cs typeface="Arial"/>
                <a:sym typeface="Arial"/>
                <a:rtl val="0"/>
              </a:rPr>
              <a:t>5G NR Intra-Handover Optimization Framework</a:t>
            </a:r>
          </a:p>
        </p:txBody>
      </p:sp>
      <p:sp>
        <p:nvSpPr>
          <p:cNvPr id="8" name="Freeform: Shape 7">
            <a:extLst>
              <a:ext uri="{FF2B5EF4-FFF2-40B4-BE49-F238E27FC236}">
                <a16:creationId xmlns:a16="http://schemas.microsoft.com/office/drawing/2014/main" id="{3C802B1E-7FAC-2EFF-F994-23A9A73689D8}"/>
              </a:ext>
            </a:extLst>
          </p:cNvPr>
          <p:cNvSpPr/>
          <p:nvPr/>
        </p:nvSpPr>
        <p:spPr>
          <a:xfrm>
            <a:off x="240944" y="594295"/>
            <a:ext cx="11643638" cy="803893"/>
          </a:xfrm>
          <a:custGeom>
            <a:avLst/>
            <a:gdLst>
              <a:gd name="connsiteX0" fmla="*/ 11558023 w 11643638"/>
              <a:gd name="connsiteY0" fmla="*/ 0 h 803893"/>
              <a:gd name="connsiteX1" fmla="*/ 11643638 w 11643638"/>
              <a:gd name="connsiteY1" fmla="*/ 0 h 803893"/>
              <a:gd name="connsiteX2" fmla="*/ 11643638 w 11643638"/>
              <a:gd name="connsiteY2" fmla="*/ 803894 h 803893"/>
              <a:gd name="connsiteX3" fmla="*/ 11558023 w 11643638"/>
              <a:gd name="connsiteY3" fmla="*/ 803894 h 803893"/>
              <a:gd name="connsiteX4" fmla="*/ 85615 w 11643638"/>
              <a:gd name="connsiteY4" fmla="*/ 803894 h 803893"/>
              <a:gd name="connsiteX5" fmla="*/ 0 w 11643638"/>
              <a:gd name="connsiteY5" fmla="*/ 803894 h 803893"/>
              <a:gd name="connsiteX6" fmla="*/ 0 w 11643638"/>
              <a:gd name="connsiteY6" fmla="*/ 0 h 803893"/>
              <a:gd name="connsiteX7" fmla="*/ 85615 w 11643638"/>
              <a:gd name="connsiteY7" fmla="*/ 0 h 80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3638" h="803893">
                <a:moveTo>
                  <a:pt x="11558023" y="0"/>
                </a:moveTo>
                <a:cubicBezTo>
                  <a:pt x="11605307" y="0"/>
                  <a:pt x="11643638" y="0"/>
                  <a:pt x="11643638" y="0"/>
                </a:cubicBezTo>
                <a:lnTo>
                  <a:pt x="11643638" y="803894"/>
                </a:lnTo>
                <a:cubicBezTo>
                  <a:pt x="11643638" y="803894"/>
                  <a:pt x="11605307" y="803894"/>
                  <a:pt x="11558023" y="803894"/>
                </a:cubicBezTo>
                <a:lnTo>
                  <a:pt x="85615" y="803894"/>
                </a:lnTo>
                <a:cubicBezTo>
                  <a:pt x="38331" y="803894"/>
                  <a:pt x="0" y="803894"/>
                  <a:pt x="0" y="803894"/>
                </a:cubicBezTo>
                <a:lnTo>
                  <a:pt x="0" y="0"/>
                </a:lnTo>
                <a:cubicBezTo>
                  <a:pt x="0" y="0"/>
                  <a:pt x="38331" y="0"/>
                  <a:pt x="85615" y="0"/>
                </a:cubicBezTo>
                <a:close/>
              </a:path>
            </a:pathLst>
          </a:custGeom>
          <a:gradFill>
            <a:gsLst>
              <a:gs pos="0">
                <a:srgbClr val="11998E"/>
              </a:gs>
              <a:gs pos="50000">
                <a:srgbClr val="24C485"/>
              </a:gs>
              <a:gs pos="100000">
                <a:srgbClr val="38EF7D"/>
              </a:gs>
            </a:gsLst>
            <a:lin ang="0" scaled="1"/>
          </a:gradFill>
          <a:ln w="8559" cap="flat">
            <a:noFill/>
            <a:prstDash val="solid"/>
            <a:miter/>
          </a:ln>
        </p:spPr>
        <p:txBody>
          <a:bodyPr rtlCol="0" anchor="ctr"/>
          <a:lstStyle/>
          <a:p>
            <a:endParaRPr lang="en-IN"/>
          </a:p>
        </p:txBody>
      </p:sp>
      <p:sp>
        <p:nvSpPr>
          <p:cNvPr id="9" name="TextBox 8">
            <a:extLst>
              <a:ext uri="{FF2B5EF4-FFF2-40B4-BE49-F238E27FC236}">
                <a16:creationId xmlns:a16="http://schemas.microsoft.com/office/drawing/2014/main" id="{A2AC9D39-04A1-EF39-62FB-F8FF053A447D}"/>
              </a:ext>
            </a:extLst>
          </p:cNvPr>
          <p:cNvSpPr txBox="1"/>
          <p:nvPr/>
        </p:nvSpPr>
        <p:spPr>
          <a:xfrm>
            <a:off x="4671391" y="548525"/>
            <a:ext cx="2717894" cy="226155"/>
          </a:xfrm>
          <a:prstGeom prst="rect">
            <a:avLst/>
          </a:prstGeom>
          <a:noFill/>
        </p:spPr>
        <p:txBody>
          <a:bodyPr wrap="none" rtlCol="0">
            <a:spAutoFit/>
          </a:bodyPr>
          <a:lstStyle/>
          <a:p>
            <a:pPr algn="l"/>
            <a:r>
              <a:rPr lang="en-IN" sz="1350" b="1" spc="0" baseline="0" dirty="0">
                <a:ln/>
                <a:solidFill>
                  <a:srgbClr val="FFFFFF"/>
                </a:solidFill>
                <a:latin typeface="Arial"/>
                <a:cs typeface="Arial"/>
                <a:sym typeface="Arial"/>
                <a:rtl val="0"/>
              </a:rPr>
              <a:t>Key Performance Indicators (KPIs)</a:t>
            </a:r>
          </a:p>
        </p:txBody>
      </p:sp>
      <p:sp>
        <p:nvSpPr>
          <p:cNvPr id="10" name="Freeform: Shape 9">
            <a:extLst>
              <a:ext uri="{FF2B5EF4-FFF2-40B4-BE49-F238E27FC236}">
                <a16:creationId xmlns:a16="http://schemas.microsoft.com/office/drawing/2014/main" id="{CD8F4449-8662-F3EE-6CAC-ABFFEA81CCEA}"/>
              </a:ext>
            </a:extLst>
          </p:cNvPr>
          <p:cNvSpPr/>
          <p:nvPr/>
        </p:nvSpPr>
        <p:spPr>
          <a:xfrm>
            <a:off x="412174" y="828764"/>
            <a:ext cx="2140374" cy="468938"/>
          </a:xfrm>
          <a:custGeom>
            <a:avLst/>
            <a:gdLst>
              <a:gd name="connsiteX0" fmla="*/ 2097567 w 2140374"/>
              <a:gd name="connsiteY0" fmla="*/ 0 h 468938"/>
              <a:gd name="connsiteX1" fmla="*/ 2140375 w 2140374"/>
              <a:gd name="connsiteY1" fmla="*/ 0 h 468938"/>
              <a:gd name="connsiteX2" fmla="*/ 2140375 w 2140374"/>
              <a:gd name="connsiteY2" fmla="*/ 468938 h 468938"/>
              <a:gd name="connsiteX3" fmla="*/ 2097567 w 2140374"/>
              <a:gd name="connsiteY3" fmla="*/ 468938 h 468938"/>
              <a:gd name="connsiteX4" fmla="*/ 42807 w 2140374"/>
              <a:gd name="connsiteY4" fmla="*/ 468938 h 468938"/>
              <a:gd name="connsiteX5" fmla="*/ 0 w 2140374"/>
              <a:gd name="connsiteY5" fmla="*/ 468938 h 468938"/>
              <a:gd name="connsiteX6" fmla="*/ 0 w 2140374"/>
              <a:gd name="connsiteY6" fmla="*/ 0 h 468938"/>
              <a:gd name="connsiteX7" fmla="*/ 42807 w 2140374"/>
              <a:gd name="connsiteY7" fmla="*/ 0 h 46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0374" h="468938">
                <a:moveTo>
                  <a:pt x="2097567" y="0"/>
                </a:moveTo>
                <a:cubicBezTo>
                  <a:pt x="2121209" y="0"/>
                  <a:pt x="2140375" y="0"/>
                  <a:pt x="2140375" y="0"/>
                </a:cubicBezTo>
                <a:lnTo>
                  <a:pt x="2140375" y="468938"/>
                </a:lnTo>
                <a:cubicBezTo>
                  <a:pt x="2140375" y="468938"/>
                  <a:pt x="2121209" y="468938"/>
                  <a:pt x="2097567" y="468938"/>
                </a:cubicBezTo>
                <a:lnTo>
                  <a:pt x="42807" y="468938"/>
                </a:lnTo>
                <a:cubicBezTo>
                  <a:pt x="19166" y="468938"/>
                  <a:pt x="0" y="468938"/>
                  <a:pt x="0" y="468938"/>
                </a:cubicBezTo>
                <a:lnTo>
                  <a:pt x="0" y="0"/>
                </a:lnTo>
                <a:cubicBezTo>
                  <a:pt x="0" y="0"/>
                  <a:pt x="19166" y="0"/>
                  <a:pt x="42807" y="0"/>
                </a:cubicBezTo>
                <a:close/>
              </a:path>
            </a:pathLst>
          </a:custGeom>
          <a:solidFill>
            <a:srgbClr val="FFFFFF">
              <a:alpha val="90000"/>
            </a:srgbClr>
          </a:solidFill>
          <a:ln w="8559" cap="flat">
            <a:noFill/>
            <a:prstDash val="solid"/>
            <a:miter/>
          </a:ln>
        </p:spPr>
        <p:txBody>
          <a:bodyPr rtlCol="0" anchor="ctr"/>
          <a:lstStyle/>
          <a:p>
            <a:endParaRPr lang="en-IN"/>
          </a:p>
        </p:txBody>
      </p:sp>
      <p:sp>
        <p:nvSpPr>
          <p:cNvPr id="11" name="TextBox 10">
            <a:extLst>
              <a:ext uri="{FF2B5EF4-FFF2-40B4-BE49-F238E27FC236}">
                <a16:creationId xmlns:a16="http://schemas.microsoft.com/office/drawing/2014/main" id="{891F746F-0AEA-8CC3-1ECC-FFFC5DEC2ACD}"/>
              </a:ext>
            </a:extLst>
          </p:cNvPr>
          <p:cNvSpPr txBox="1"/>
          <p:nvPr/>
        </p:nvSpPr>
        <p:spPr>
          <a:xfrm>
            <a:off x="1242509" y="844252"/>
            <a:ext cx="479706" cy="181250"/>
          </a:xfrm>
          <a:prstGeom prst="rect">
            <a:avLst/>
          </a:prstGeom>
          <a:noFill/>
        </p:spPr>
        <p:txBody>
          <a:bodyPr wrap="none" rtlCol="0">
            <a:spAutoFit/>
          </a:bodyPr>
          <a:lstStyle/>
          <a:p>
            <a:pPr algn="l"/>
            <a:r>
              <a:rPr lang="en-IN" sz="900" b="1" spc="0" baseline="0">
                <a:ln/>
                <a:solidFill>
                  <a:srgbClr val="2D3436"/>
                </a:solidFill>
                <a:latin typeface="Arial"/>
                <a:cs typeface="Arial"/>
                <a:sym typeface="Arial"/>
                <a:rtl val="0"/>
              </a:rPr>
              <a:t>HOSR</a:t>
            </a:r>
          </a:p>
        </p:txBody>
      </p:sp>
      <p:sp>
        <p:nvSpPr>
          <p:cNvPr id="12" name="TextBox 11">
            <a:extLst>
              <a:ext uri="{FF2B5EF4-FFF2-40B4-BE49-F238E27FC236}">
                <a16:creationId xmlns:a16="http://schemas.microsoft.com/office/drawing/2014/main" id="{D2295A3A-2D4F-D891-8A89-852B48C490A5}"/>
              </a:ext>
            </a:extLst>
          </p:cNvPr>
          <p:cNvSpPr txBox="1"/>
          <p:nvPr/>
        </p:nvSpPr>
        <p:spPr>
          <a:xfrm>
            <a:off x="883160" y="950803"/>
            <a:ext cx="1198404" cy="173765"/>
          </a:xfrm>
          <a:prstGeom prst="rect">
            <a:avLst/>
          </a:prstGeom>
          <a:noFill/>
        </p:spPr>
        <p:txBody>
          <a:bodyPr wrap="none" rtlCol="0">
            <a:spAutoFit/>
          </a:bodyPr>
          <a:lstStyle/>
          <a:p>
            <a:pPr algn="l"/>
            <a:r>
              <a:rPr lang="en-IN" sz="825" spc="0" baseline="0">
                <a:ln/>
                <a:solidFill>
                  <a:srgbClr val="636E72"/>
                </a:solidFill>
                <a:latin typeface="Arial"/>
                <a:cs typeface="Arial"/>
                <a:sym typeface="Arial"/>
                <a:rtl val="0"/>
              </a:rPr>
              <a:t>Handover Success Rate</a:t>
            </a:r>
          </a:p>
        </p:txBody>
      </p:sp>
      <p:sp>
        <p:nvSpPr>
          <p:cNvPr id="13" name="TextBox 12">
            <a:extLst>
              <a:ext uri="{FF2B5EF4-FFF2-40B4-BE49-F238E27FC236}">
                <a16:creationId xmlns:a16="http://schemas.microsoft.com/office/drawing/2014/main" id="{BEF32EB5-4D83-A846-816D-D9198F30359F}"/>
              </a:ext>
            </a:extLst>
          </p:cNvPr>
          <p:cNvSpPr txBox="1"/>
          <p:nvPr/>
        </p:nvSpPr>
        <p:spPr>
          <a:xfrm>
            <a:off x="1060729" y="1051290"/>
            <a:ext cx="843265" cy="173765"/>
          </a:xfrm>
          <a:prstGeom prst="rect">
            <a:avLst/>
          </a:prstGeom>
          <a:noFill/>
        </p:spPr>
        <p:txBody>
          <a:bodyPr wrap="none" rtlCol="0">
            <a:spAutoFit/>
          </a:bodyPr>
          <a:lstStyle/>
          <a:p>
            <a:pPr algn="l"/>
            <a:r>
              <a:rPr lang="en-IN" sz="825" b="1" spc="0" baseline="0">
                <a:ln/>
                <a:solidFill>
                  <a:srgbClr val="00B894"/>
                </a:solidFill>
                <a:latin typeface="Arial"/>
                <a:cs typeface="Arial"/>
                <a:sym typeface="Arial"/>
                <a:rtl val="0"/>
              </a:rPr>
              <a:t>Target: &gt;99.5%</a:t>
            </a:r>
          </a:p>
        </p:txBody>
      </p:sp>
      <p:sp>
        <p:nvSpPr>
          <p:cNvPr id="14" name="Freeform: Shape 13">
            <a:extLst>
              <a:ext uri="{FF2B5EF4-FFF2-40B4-BE49-F238E27FC236}">
                <a16:creationId xmlns:a16="http://schemas.microsoft.com/office/drawing/2014/main" id="{8ED79105-9C74-DF4A-12B4-847841502EDE}"/>
              </a:ext>
            </a:extLst>
          </p:cNvPr>
          <p:cNvSpPr/>
          <p:nvPr/>
        </p:nvSpPr>
        <p:spPr>
          <a:xfrm>
            <a:off x="2723779" y="828764"/>
            <a:ext cx="2140374" cy="468938"/>
          </a:xfrm>
          <a:custGeom>
            <a:avLst/>
            <a:gdLst>
              <a:gd name="connsiteX0" fmla="*/ 2097567 w 2140374"/>
              <a:gd name="connsiteY0" fmla="*/ 0 h 468938"/>
              <a:gd name="connsiteX1" fmla="*/ 2140375 w 2140374"/>
              <a:gd name="connsiteY1" fmla="*/ 0 h 468938"/>
              <a:gd name="connsiteX2" fmla="*/ 2140375 w 2140374"/>
              <a:gd name="connsiteY2" fmla="*/ 468938 h 468938"/>
              <a:gd name="connsiteX3" fmla="*/ 2097567 w 2140374"/>
              <a:gd name="connsiteY3" fmla="*/ 468938 h 468938"/>
              <a:gd name="connsiteX4" fmla="*/ 42807 w 2140374"/>
              <a:gd name="connsiteY4" fmla="*/ 468938 h 468938"/>
              <a:gd name="connsiteX5" fmla="*/ 0 w 2140374"/>
              <a:gd name="connsiteY5" fmla="*/ 468938 h 468938"/>
              <a:gd name="connsiteX6" fmla="*/ 0 w 2140374"/>
              <a:gd name="connsiteY6" fmla="*/ 0 h 468938"/>
              <a:gd name="connsiteX7" fmla="*/ 42807 w 2140374"/>
              <a:gd name="connsiteY7" fmla="*/ 0 h 46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0374" h="468938">
                <a:moveTo>
                  <a:pt x="2097567" y="0"/>
                </a:moveTo>
                <a:cubicBezTo>
                  <a:pt x="2121209" y="0"/>
                  <a:pt x="2140375" y="0"/>
                  <a:pt x="2140375" y="0"/>
                </a:cubicBezTo>
                <a:lnTo>
                  <a:pt x="2140375" y="468938"/>
                </a:lnTo>
                <a:cubicBezTo>
                  <a:pt x="2140375" y="468938"/>
                  <a:pt x="2121209" y="468938"/>
                  <a:pt x="2097567" y="468938"/>
                </a:cubicBezTo>
                <a:lnTo>
                  <a:pt x="42807" y="468938"/>
                </a:lnTo>
                <a:cubicBezTo>
                  <a:pt x="19166" y="468938"/>
                  <a:pt x="0" y="468938"/>
                  <a:pt x="0" y="468938"/>
                </a:cubicBezTo>
                <a:lnTo>
                  <a:pt x="0" y="0"/>
                </a:lnTo>
                <a:cubicBezTo>
                  <a:pt x="0" y="0"/>
                  <a:pt x="19166" y="0"/>
                  <a:pt x="42807" y="0"/>
                </a:cubicBezTo>
                <a:close/>
              </a:path>
            </a:pathLst>
          </a:custGeom>
          <a:solidFill>
            <a:srgbClr val="FFFFFF">
              <a:alpha val="90000"/>
            </a:srgbClr>
          </a:solidFill>
          <a:ln w="8559" cap="flat">
            <a:noFill/>
            <a:prstDash val="solid"/>
            <a:miter/>
          </a:ln>
        </p:spPr>
        <p:txBody>
          <a:bodyPr rtlCol="0" anchor="ctr"/>
          <a:lstStyle/>
          <a:p>
            <a:endParaRPr lang="en-IN"/>
          </a:p>
        </p:txBody>
      </p:sp>
      <p:sp>
        <p:nvSpPr>
          <p:cNvPr id="15" name="TextBox 14">
            <a:extLst>
              <a:ext uri="{FF2B5EF4-FFF2-40B4-BE49-F238E27FC236}">
                <a16:creationId xmlns:a16="http://schemas.microsoft.com/office/drawing/2014/main" id="{630316DD-FCCA-69C9-6AE1-ED9593CC23DB}"/>
              </a:ext>
            </a:extLst>
          </p:cNvPr>
          <p:cNvSpPr txBox="1"/>
          <p:nvPr/>
        </p:nvSpPr>
        <p:spPr>
          <a:xfrm>
            <a:off x="3619779" y="844252"/>
            <a:ext cx="348374" cy="181250"/>
          </a:xfrm>
          <a:prstGeom prst="rect">
            <a:avLst/>
          </a:prstGeom>
          <a:noFill/>
        </p:spPr>
        <p:txBody>
          <a:bodyPr wrap="none" rtlCol="0">
            <a:spAutoFit/>
          </a:bodyPr>
          <a:lstStyle/>
          <a:p>
            <a:pPr algn="l"/>
            <a:r>
              <a:rPr lang="en-IN" sz="900" b="1" spc="0" baseline="0">
                <a:ln/>
                <a:solidFill>
                  <a:srgbClr val="2D3436"/>
                </a:solidFill>
                <a:latin typeface="Arial"/>
                <a:cs typeface="Arial"/>
                <a:sym typeface="Arial"/>
                <a:rtl val="0"/>
              </a:rPr>
              <a:t>HIT</a:t>
            </a:r>
          </a:p>
        </p:txBody>
      </p:sp>
      <p:sp>
        <p:nvSpPr>
          <p:cNvPr id="16" name="TextBox 15">
            <a:extLst>
              <a:ext uri="{FF2B5EF4-FFF2-40B4-BE49-F238E27FC236}">
                <a16:creationId xmlns:a16="http://schemas.microsoft.com/office/drawing/2014/main" id="{D454AB2D-C955-948F-B73F-4703C0D49EEB}"/>
              </a:ext>
            </a:extLst>
          </p:cNvPr>
          <p:cNvSpPr txBox="1"/>
          <p:nvPr/>
        </p:nvSpPr>
        <p:spPr>
          <a:xfrm>
            <a:off x="3131949" y="950803"/>
            <a:ext cx="1324034" cy="173765"/>
          </a:xfrm>
          <a:prstGeom prst="rect">
            <a:avLst/>
          </a:prstGeom>
          <a:noFill/>
        </p:spPr>
        <p:txBody>
          <a:bodyPr wrap="none" rtlCol="0">
            <a:spAutoFit/>
          </a:bodyPr>
          <a:lstStyle/>
          <a:p>
            <a:pPr algn="l"/>
            <a:r>
              <a:rPr lang="en-IN" sz="825" spc="0" baseline="0">
                <a:ln/>
                <a:solidFill>
                  <a:srgbClr val="636E72"/>
                </a:solidFill>
                <a:latin typeface="Arial"/>
                <a:cs typeface="Arial"/>
                <a:sym typeface="Arial"/>
                <a:rtl val="0"/>
              </a:rPr>
              <a:t>Handover Interruption Time</a:t>
            </a:r>
          </a:p>
        </p:txBody>
      </p:sp>
      <p:sp>
        <p:nvSpPr>
          <p:cNvPr id="17" name="TextBox 16">
            <a:extLst>
              <a:ext uri="{FF2B5EF4-FFF2-40B4-BE49-F238E27FC236}">
                <a16:creationId xmlns:a16="http://schemas.microsoft.com/office/drawing/2014/main" id="{C057E9F4-98D7-B9AE-5B72-8A857DB15E0C}"/>
              </a:ext>
            </a:extLst>
          </p:cNvPr>
          <p:cNvSpPr txBox="1"/>
          <p:nvPr/>
        </p:nvSpPr>
        <p:spPr>
          <a:xfrm>
            <a:off x="3385416" y="1051290"/>
            <a:ext cx="817099" cy="173765"/>
          </a:xfrm>
          <a:prstGeom prst="rect">
            <a:avLst/>
          </a:prstGeom>
          <a:noFill/>
        </p:spPr>
        <p:txBody>
          <a:bodyPr wrap="none" rtlCol="0">
            <a:spAutoFit/>
          </a:bodyPr>
          <a:lstStyle/>
          <a:p>
            <a:pPr algn="l"/>
            <a:r>
              <a:rPr lang="en-IN" sz="825" b="1" spc="0" baseline="0">
                <a:ln/>
                <a:solidFill>
                  <a:srgbClr val="00B894"/>
                </a:solidFill>
                <a:latin typeface="Arial"/>
                <a:cs typeface="Arial"/>
                <a:sym typeface="Arial"/>
                <a:rtl val="0"/>
              </a:rPr>
              <a:t>Target: &lt;20ms</a:t>
            </a:r>
          </a:p>
        </p:txBody>
      </p:sp>
      <p:sp>
        <p:nvSpPr>
          <p:cNvPr id="18" name="Freeform: Shape 17">
            <a:extLst>
              <a:ext uri="{FF2B5EF4-FFF2-40B4-BE49-F238E27FC236}">
                <a16:creationId xmlns:a16="http://schemas.microsoft.com/office/drawing/2014/main" id="{7E63825E-AE11-E8DA-81B2-9D4A6B5EBECB}"/>
              </a:ext>
            </a:extLst>
          </p:cNvPr>
          <p:cNvSpPr/>
          <p:nvPr/>
        </p:nvSpPr>
        <p:spPr>
          <a:xfrm>
            <a:off x="5035384" y="828764"/>
            <a:ext cx="2054759" cy="468938"/>
          </a:xfrm>
          <a:custGeom>
            <a:avLst/>
            <a:gdLst>
              <a:gd name="connsiteX0" fmla="*/ 2011952 w 2054759"/>
              <a:gd name="connsiteY0" fmla="*/ 0 h 468938"/>
              <a:gd name="connsiteX1" fmla="*/ 2054760 w 2054759"/>
              <a:gd name="connsiteY1" fmla="*/ 0 h 468938"/>
              <a:gd name="connsiteX2" fmla="*/ 2054760 w 2054759"/>
              <a:gd name="connsiteY2" fmla="*/ 468938 h 468938"/>
              <a:gd name="connsiteX3" fmla="*/ 2011952 w 2054759"/>
              <a:gd name="connsiteY3" fmla="*/ 468938 h 468938"/>
              <a:gd name="connsiteX4" fmla="*/ 42807 w 2054759"/>
              <a:gd name="connsiteY4" fmla="*/ 468938 h 468938"/>
              <a:gd name="connsiteX5" fmla="*/ 0 w 2054759"/>
              <a:gd name="connsiteY5" fmla="*/ 468938 h 468938"/>
              <a:gd name="connsiteX6" fmla="*/ 0 w 2054759"/>
              <a:gd name="connsiteY6" fmla="*/ 0 h 468938"/>
              <a:gd name="connsiteX7" fmla="*/ 42807 w 2054759"/>
              <a:gd name="connsiteY7" fmla="*/ 0 h 46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4759" h="468938">
                <a:moveTo>
                  <a:pt x="2011952" y="0"/>
                </a:moveTo>
                <a:cubicBezTo>
                  <a:pt x="2035594" y="0"/>
                  <a:pt x="2054760" y="0"/>
                  <a:pt x="2054760" y="0"/>
                </a:cubicBezTo>
                <a:lnTo>
                  <a:pt x="2054760" y="468938"/>
                </a:lnTo>
                <a:cubicBezTo>
                  <a:pt x="2054760" y="468938"/>
                  <a:pt x="2035594" y="468938"/>
                  <a:pt x="2011952" y="468938"/>
                </a:cubicBezTo>
                <a:lnTo>
                  <a:pt x="42807" y="468938"/>
                </a:lnTo>
                <a:cubicBezTo>
                  <a:pt x="19166" y="468938"/>
                  <a:pt x="0" y="468938"/>
                  <a:pt x="0" y="468938"/>
                </a:cubicBezTo>
                <a:lnTo>
                  <a:pt x="0" y="0"/>
                </a:lnTo>
                <a:cubicBezTo>
                  <a:pt x="0" y="0"/>
                  <a:pt x="19166" y="0"/>
                  <a:pt x="42807" y="0"/>
                </a:cubicBezTo>
                <a:close/>
              </a:path>
            </a:pathLst>
          </a:custGeom>
          <a:solidFill>
            <a:srgbClr val="FFFFFF">
              <a:alpha val="90000"/>
            </a:srgbClr>
          </a:solidFill>
          <a:ln w="8559" cap="flat">
            <a:noFill/>
            <a:prstDash val="solid"/>
            <a:miter/>
          </a:ln>
        </p:spPr>
        <p:txBody>
          <a:bodyPr rtlCol="0" anchor="ctr"/>
          <a:lstStyle/>
          <a:p>
            <a:endParaRPr lang="en-IN"/>
          </a:p>
        </p:txBody>
      </p:sp>
      <p:sp>
        <p:nvSpPr>
          <p:cNvPr id="19" name="TextBox 18">
            <a:extLst>
              <a:ext uri="{FF2B5EF4-FFF2-40B4-BE49-F238E27FC236}">
                <a16:creationId xmlns:a16="http://schemas.microsoft.com/office/drawing/2014/main" id="{0CB766B9-B046-5F6B-C1D0-8F2C5B79D15B}"/>
              </a:ext>
            </a:extLst>
          </p:cNvPr>
          <p:cNvSpPr txBox="1"/>
          <p:nvPr/>
        </p:nvSpPr>
        <p:spPr>
          <a:xfrm>
            <a:off x="5588915" y="844252"/>
            <a:ext cx="947696" cy="181250"/>
          </a:xfrm>
          <a:prstGeom prst="rect">
            <a:avLst/>
          </a:prstGeom>
          <a:noFill/>
        </p:spPr>
        <p:txBody>
          <a:bodyPr wrap="none" rtlCol="0">
            <a:spAutoFit/>
          </a:bodyPr>
          <a:lstStyle/>
          <a:p>
            <a:pPr algn="l"/>
            <a:r>
              <a:rPr lang="en-IN" sz="900" b="1" spc="0" baseline="0">
                <a:ln/>
                <a:solidFill>
                  <a:srgbClr val="2D3436"/>
                </a:solidFill>
                <a:latin typeface="Arial"/>
                <a:cs typeface="Arial"/>
                <a:sym typeface="Arial"/>
                <a:rtl val="0"/>
              </a:rPr>
              <a:t>Ping-Pong Rate</a:t>
            </a:r>
          </a:p>
        </p:txBody>
      </p:sp>
      <p:sp>
        <p:nvSpPr>
          <p:cNvPr id="20" name="TextBox 19">
            <a:extLst>
              <a:ext uri="{FF2B5EF4-FFF2-40B4-BE49-F238E27FC236}">
                <a16:creationId xmlns:a16="http://schemas.microsoft.com/office/drawing/2014/main" id="{BB4E587A-1C6A-945C-BAE9-A7E37EA28C04}"/>
              </a:ext>
            </a:extLst>
          </p:cNvPr>
          <p:cNvSpPr txBox="1"/>
          <p:nvPr/>
        </p:nvSpPr>
        <p:spPr>
          <a:xfrm>
            <a:off x="5555232" y="950803"/>
            <a:ext cx="1015063" cy="173765"/>
          </a:xfrm>
          <a:prstGeom prst="rect">
            <a:avLst/>
          </a:prstGeom>
          <a:noFill/>
        </p:spPr>
        <p:txBody>
          <a:bodyPr wrap="none" rtlCol="0">
            <a:spAutoFit/>
          </a:bodyPr>
          <a:lstStyle/>
          <a:p>
            <a:pPr algn="l"/>
            <a:r>
              <a:rPr lang="en-IN" sz="825" spc="0" baseline="0">
                <a:ln/>
                <a:solidFill>
                  <a:srgbClr val="636E72"/>
                </a:solidFill>
                <a:latin typeface="Arial"/>
                <a:cs typeface="Arial"/>
                <a:sym typeface="Arial"/>
                <a:rtl val="0"/>
              </a:rPr>
              <a:t>Back-and-forth HOs</a:t>
            </a:r>
          </a:p>
        </p:txBody>
      </p:sp>
      <p:sp>
        <p:nvSpPr>
          <p:cNvPr id="21" name="TextBox 20">
            <a:extLst>
              <a:ext uri="{FF2B5EF4-FFF2-40B4-BE49-F238E27FC236}">
                <a16:creationId xmlns:a16="http://schemas.microsoft.com/office/drawing/2014/main" id="{87DF7CCD-E6E6-BC60-BF70-FB081C0B730E}"/>
              </a:ext>
            </a:extLst>
          </p:cNvPr>
          <p:cNvSpPr txBox="1"/>
          <p:nvPr/>
        </p:nvSpPr>
        <p:spPr>
          <a:xfrm>
            <a:off x="5772486" y="1051290"/>
            <a:ext cx="580554" cy="173765"/>
          </a:xfrm>
          <a:prstGeom prst="rect">
            <a:avLst/>
          </a:prstGeom>
          <a:noFill/>
        </p:spPr>
        <p:txBody>
          <a:bodyPr wrap="none" rtlCol="0">
            <a:spAutoFit/>
          </a:bodyPr>
          <a:lstStyle/>
          <a:p>
            <a:pPr algn="l"/>
            <a:r>
              <a:rPr lang="en-IN" sz="825" b="1" spc="0" baseline="0">
                <a:ln/>
                <a:solidFill>
                  <a:srgbClr val="E17055"/>
                </a:solidFill>
                <a:latin typeface="Arial"/>
                <a:cs typeface="Arial"/>
                <a:sym typeface="Arial"/>
                <a:rtl val="0"/>
              </a:rPr>
              <a:t>Minimize</a:t>
            </a:r>
          </a:p>
        </p:txBody>
      </p:sp>
      <p:sp>
        <p:nvSpPr>
          <p:cNvPr id="22" name="Freeform: Shape 21">
            <a:extLst>
              <a:ext uri="{FF2B5EF4-FFF2-40B4-BE49-F238E27FC236}">
                <a16:creationId xmlns:a16="http://schemas.microsoft.com/office/drawing/2014/main" id="{3330CB1B-4F96-1225-5DC9-B9B652F84F76}"/>
              </a:ext>
            </a:extLst>
          </p:cNvPr>
          <p:cNvSpPr/>
          <p:nvPr/>
        </p:nvSpPr>
        <p:spPr>
          <a:xfrm>
            <a:off x="7261373" y="828764"/>
            <a:ext cx="2054759" cy="468938"/>
          </a:xfrm>
          <a:custGeom>
            <a:avLst/>
            <a:gdLst>
              <a:gd name="connsiteX0" fmla="*/ 2011952 w 2054759"/>
              <a:gd name="connsiteY0" fmla="*/ 0 h 468938"/>
              <a:gd name="connsiteX1" fmla="*/ 2054760 w 2054759"/>
              <a:gd name="connsiteY1" fmla="*/ 0 h 468938"/>
              <a:gd name="connsiteX2" fmla="*/ 2054760 w 2054759"/>
              <a:gd name="connsiteY2" fmla="*/ 468938 h 468938"/>
              <a:gd name="connsiteX3" fmla="*/ 2011952 w 2054759"/>
              <a:gd name="connsiteY3" fmla="*/ 468938 h 468938"/>
              <a:gd name="connsiteX4" fmla="*/ 42807 w 2054759"/>
              <a:gd name="connsiteY4" fmla="*/ 468938 h 468938"/>
              <a:gd name="connsiteX5" fmla="*/ 0 w 2054759"/>
              <a:gd name="connsiteY5" fmla="*/ 468938 h 468938"/>
              <a:gd name="connsiteX6" fmla="*/ 0 w 2054759"/>
              <a:gd name="connsiteY6" fmla="*/ 0 h 468938"/>
              <a:gd name="connsiteX7" fmla="*/ 42807 w 2054759"/>
              <a:gd name="connsiteY7" fmla="*/ 0 h 46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4759" h="468938">
                <a:moveTo>
                  <a:pt x="2011952" y="0"/>
                </a:moveTo>
                <a:cubicBezTo>
                  <a:pt x="2035595" y="0"/>
                  <a:pt x="2054760" y="0"/>
                  <a:pt x="2054760" y="0"/>
                </a:cubicBezTo>
                <a:lnTo>
                  <a:pt x="2054760" y="468938"/>
                </a:lnTo>
                <a:cubicBezTo>
                  <a:pt x="2054760" y="468938"/>
                  <a:pt x="2035595" y="468938"/>
                  <a:pt x="2011952" y="468938"/>
                </a:cubicBezTo>
                <a:lnTo>
                  <a:pt x="42807" y="468938"/>
                </a:lnTo>
                <a:cubicBezTo>
                  <a:pt x="19166" y="468938"/>
                  <a:pt x="0" y="468938"/>
                  <a:pt x="0" y="468938"/>
                </a:cubicBezTo>
                <a:lnTo>
                  <a:pt x="0" y="0"/>
                </a:lnTo>
                <a:cubicBezTo>
                  <a:pt x="0" y="0"/>
                  <a:pt x="19166" y="0"/>
                  <a:pt x="42807" y="0"/>
                </a:cubicBezTo>
                <a:close/>
              </a:path>
            </a:pathLst>
          </a:custGeom>
          <a:solidFill>
            <a:srgbClr val="FFFFFF">
              <a:alpha val="90000"/>
            </a:srgbClr>
          </a:solidFill>
          <a:ln w="8559" cap="flat">
            <a:noFill/>
            <a:prstDash val="solid"/>
            <a:miter/>
          </a:ln>
        </p:spPr>
        <p:txBody>
          <a:bodyPr rtlCol="0" anchor="ctr"/>
          <a:lstStyle/>
          <a:p>
            <a:endParaRPr lang="en-IN"/>
          </a:p>
        </p:txBody>
      </p:sp>
      <p:sp>
        <p:nvSpPr>
          <p:cNvPr id="23" name="TextBox 22">
            <a:extLst>
              <a:ext uri="{FF2B5EF4-FFF2-40B4-BE49-F238E27FC236}">
                <a16:creationId xmlns:a16="http://schemas.microsoft.com/office/drawing/2014/main" id="{10325E46-0423-2EB7-0E28-E8C5707C8864}"/>
              </a:ext>
            </a:extLst>
          </p:cNvPr>
          <p:cNvSpPr txBox="1"/>
          <p:nvPr/>
        </p:nvSpPr>
        <p:spPr>
          <a:xfrm>
            <a:off x="7770158" y="844252"/>
            <a:ext cx="1037190" cy="181250"/>
          </a:xfrm>
          <a:prstGeom prst="rect">
            <a:avLst/>
          </a:prstGeom>
          <a:noFill/>
        </p:spPr>
        <p:txBody>
          <a:bodyPr wrap="none" rtlCol="0">
            <a:spAutoFit/>
          </a:bodyPr>
          <a:lstStyle/>
          <a:p>
            <a:pPr algn="l"/>
            <a:r>
              <a:rPr lang="en-IN" sz="900" b="1" spc="0" baseline="0">
                <a:ln/>
                <a:solidFill>
                  <a:srgbClr val="2D3436"/>
                </a:solidFill>
                <a:latin typeface="Arial"/>
                <a:cs typeface="Arial"/>
                <a:sym typeface="Arial"/>
                <a:rtl val="0"/>
              </a:rPr>
              <a:t>Too Late HO Rate</a:t>
            </a:r>
          </a:p>
        </p:txBody>
      </p:sp>
      <p:sp>
        <p:nvSpPr>
          <p:cNvPr id="24" name="TextBox 23">
            <a:extLst>
              <a:ext uri="{FF2B5EF4-FFF2-40B4-BE49-F238E27FC236}">
                <a16:creationId xmlns:a16="http://schemas.microsoft.com/office/drawing/2014/main" id="{23A014D3-74C5-28F5-6EF3-BCB02333E3AB}"/>
              </a:ext>
            </a:extLst>
          </p:cNvPr>
          <p:cNvSpPr txBox="1"/>
          <p:nvPr/>
        </p:nvSpPr>
        <p:spPr>
          <a:xfrm>
            <a:off x="7791637" y="950803"/>
            <a:ext cx="994232" cy="173765"/>
          </a:xfrm>
          <a:prstGeom prst="rect">
            <a:avLst/>
          </a:prstGeom>
          <a:noFill/>
        </p:spPr>
        <p:txBody>
          <a:bodyPr wrap="none" rtlCol="0">
            <a:spAutoFit/>
          </a:bodyPr>
          <a:lstStyle/>
          <a:p>
            <a:pPr algn="l"/>
            <a:r>
              <a:rPr lang="en-IN" sz="825" spc="0" baseline="0">
                <a:ln/>
                <a:solidFill>
                  <a:srgbClr val="636E72"/>
                </a:solidFill>
                <a:latin typeface="Arial"/>
                <a:cs typeface="Arial"/>
                <a:sym typeface="Arial"/>
                <a:rtl val="0"/>
              </a:rPr>
              <a:t>RLF due to late HO</a:t>
            </a:r>
          </a:p>
        </p:txBody>
      </p:sp>
      <p:sp>
        <p:nvSpPr>
          <p:cNvPr id="25" name="TextBox 24">
            <a:extLst>
              <a:ext uri="{FF2B5EF4-FFF2-40B4-BE49-F238E27FC236}">
                <a16:creationId xmlns:a16="http://schemas.microsoft.com/office/drawing/2014/main" id="{59467488-7A89-DBDB-4470-00323B71CAF3}"/>
              </a:ext>
            </a:extLst>
          </p:cNvPr>
          <p:cNvSpPr txBox="1"/>
          <p:nvPr/>
        </p:nvSpPr>
        <p:spPr>
          <a:xfrm>
            <a:off x="7998476" y="1051290"/>
            <a:ext cx="580554" cy="173765"/>
          </a:xfrm>
          <a:prstGeom prst="rect">
            <a:avLst/>
          </a:prstGeom>
          <a:noFill/>
        </p:spPr>
        <p:txBody>
          <a:bodyPr wrap="none" rtlCol="0">
            <a:spAutoFit/>
          </a:bodyPr>
          <a:lstStyle/>
          <a:p>
            <a:pPr algn="l"/>
            <a:r>
              <a:rPr lang="en-IN" sz="825" b="1" spc="0" baseline="0">
                <a:ln/>
                <a:solidFill>
                  <a:srgbClr val="E17055"/>
                </a:solidFill>
                <a:latin typeface="Arial"/>
                <a:cs typeface="Arial"/>
                <a:sym typeface="Arial"/>
                <a:rtl val="0"/>
              </a:rPr>
              <a:t>Minimize</a:t>
            </a:r>
          </a:p>
        </p:txBody>
      </p:sp>
      <p:sp>
        <p:nvSpPr>
          <p:cNvPr id="26" name="Freeform: Shape 25">
            <a:extLst>
              <a:ext uri="{FF2B5EF4-FFF2-40B4-BE49-F238E27FC236}">
                <a16:creationId xmlns:a16="http://schemas.microsoft.com/office/drawing/2014/main" id="{C177195F-88C3-AD71-4D8E-90BDD2747376}"/>
              </a:ext>
            </a:extLst>
          </p:cNvPr>
          <p:cNvSpPr/>
          <p:nvPr/>
        </p:nvSpPr>
        <p:spPr>
          <a:xfrm>
            <a:off x="9487363" y="828764"/>
            <a:ext cx="2054759" cy="468938"/>
          </a:xfrm>
          <a:custGeom>
            <a:avLst/>
            <a:gdLst>
              <a:gd name="connsiteX0" fmla="*/ 2011952 w 2054759"/>
              <a:gd name="connsiteY0" fmla="*/ 0 h 468938"/>
              <a:gd name="connsiteX1" fmla="*/ 2054760 w 2054759"/>
              <a:gd name="connsiteY1" fmla="*/ 0 h 468938"/>
              <a:gd name="connsiteX2" fmla="*/ 2054760 w 2054759"/>
              <a:gd name="connsiteY2" fmla="*/ 468938 h 468938"/>
              <a:gd name="connsiteX3" fmla="*/ 2011952 w 2054759"/>
              <a:gd name="connsiteY3" fmla="*/ 468938 h 468938"/>
              <a:gd name="connsiteX4" fmla="*/ 42807 w 2054759"/>
              <a:gd name="connsiteY4" fmla="*/ 468938 h 468938"/>
              <a:gd name="connsiteX5" fmla="*/ 0 w 2054759"/>
              <a:gd name="connsiteY5" fmla="*/ 468938 h 468938"/>
              <a:gd name="connsiteX6" fmla="*/ 0 w 2054759"/>
              <a:gd name="connsiteY6" fmla="*/ 0 h 468938"/>
              <a:gd name="connsiteX7" fmla="*/ 42807 w 2054759"/>
              <a:gd name="connsiteY7" fmla="*/ 0 h 46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4759" h="468938">
                <a:moveTo>
                  <a:pt x="2011952" y="0"/>
                </a:moveTo>
                <a:cubicBezTo>
                  <a:pt x="2035595" y="0"/>
                  <a:pt x="2054760" y="0"/>
                  <a:pt x="2054760" y="0"/>
                </a:cubicBezTo>
                <a:lnTo>
                  <a:pt x="2054760" y="468938"/>
                </a:lnTo>
                <a:cubicBezTo>
                  <a:pt x="2054760" y="468938"/>
                  <a:pt x="2035595" y="468938"/>
                  <a:pt x="2011952" y="468938"/>
                </a:cubicBezTo>
                <a:lnTo>
                  <a:pt x="42807" y="468938"/>
                </a:lnTo>
                <a:cubicBezTo>
                  <a:pt x="19165" y="468938"/>
                  <a:pt x="0" y="468938"/>
                  <a:pt x="0" y="468938"/>
                </a:cubicBezTo>
                <a:lnTo>
                  <a:pt x="0" y="0"/>
                </a:lnTo>
                <a:cubicBezTo>
                  <a:pt x="0" y="0"/>
                  <a:pt x="19165" y="0"/>
                  <a:pt x="42807" y="0"/>
                </a:cubicBezTo>
                <a:close/>
              </a:path>
            </a:pathLst>
          </a:custGeom>
          <a:solidFill>
            <a:srgbClr val="FFFFFF">
              <a:alpha val="90000"/>
            </a:srgbClr>
          </a:solidFill>
          <a:ln w="8559" cap="flat">
            <a:noFill/>
            <a:prstDash val="solid"/>
            <a:miter/>
          </a:ln>
        </p:spPr>
        <p:txBody>
          <a:bodyPr rtlCol="0" anchor="ctr"/>
          <a:lstStyle/>
          <a:p>
            <a:endParaRPr lang="en-IN"/>
          </a:p>
        </p:txBody>
      </p:sp>
      <p:sp>
        <p:nvSpPr>
          <p:cNvPr id="27" name="TextBox 26">
            <a:extLst>
              <a:ext uri="{FF2B5EF4-FFF2-40B4-BE49-F238E27FC236}">
                <a16:creationId xmlns:a16="http://schemas.microsoft.com/office/drawing/2014/main" id="{299F98B1-6BB7-69C6-9275-9C6C581520E8}"/>
              </a:ext>
            </a:extLst>
          </p:cNvPr>
          <p:cNvSpPr txBox="1"/>
          <p:nvPr/>
        </p:nvSpPr>
        <p:spPr>
          <a:xfrm>
            <a:off x="9976107" y="844252"/>
            <a:ext cx="1077272" cy="181250"/>
          </a:xfrm>
          <a:prstGeom prst="rect">
            <a:avLst/>
          </a:prstGeom>
          <a:noFill/>
        </p:spPr>
        <p:txBody>
          <a:bodyPr wrap="none" rtlCol="0">
            <a:spAutoFit/>
          </a:bodyPr>
          <a:lstStyle/>
          <a:p>
            <a:pPr algn="l"/>
            <a:r>
              <a:rPr lang="en-IN" sz="900" b="1" spc="0" baseline="0">
                <a:ln/>
                <a:solidFill>
                  <a:srgbClr val="2D3436"/>
                </a:solidFill>
                <a:latin typeface="Arial"/>
                <a:cs typeface="Arial"/>
                <a:sym typeface="Arial"/>
                <a:rtl val="0"/>
              </a:rPr>
              <a:t>Too Early HO Rate</a:t>
            </a:r>
          </a:p>
        </p:txBody>
      </p:sp>
      <p:sp>
        <p:nvSpPr>
          <p:cNvPr id="28" name="TextBox 27">
            <a:extLst>
              <a:ext uri="{FF2B5EF4-FFF2-40B4-BE49-F238E27FC236}">
                <a16:creationId xmlns:a16="http://schemas.microsoft.com/office/drawing/2014/main" id="{12DA072B-C1AC-D031-6C55-5A6DB31F0563}"/>
              </a:ext>
            </a:extLst>
          </p:cNvPr>
          <p:cNvSpPr txBox="1"/>
          <p:nvPr/>
        </p:nvSpPr>
        <p:spPr>
          <a:xfrm>
            <a:off x="10041240" y="950803"/>
            <a:ext cx="947006" cy="173765"/>
          </a:xfrm>
          <a:prstGeom prst="rect">
            <a:avLst/>
          </a:prstGeom>
          <a:noFill/>
        </p:spPr>
        <p:txBody>
          <a:bodyPr wrap="none" rtlCol="0">
            <a:spAutoFit/>
          </a:bodyPr>
          <a:lstStyle/>
          <a:p>
            <a:pPr algn="l"/>
            <a:r>
              <a:rPr lang="en-IN" sz="825" spc="0" baseline="0">
                <a:ln/>
                <a:solidFill>
                  <a:srgbClr val="636E72"/>
                </a:solidFill>
                <a:latin typeface="Arial"/>
                <a:cs typeface="Arial"/>
                <a:sym typeface="Arial"/>
                <a:rtl val="0"/>
              </a:rPr>
              <a:t>Unnecessary HOs</a:t>
            </a:r>
          </a:p>
        </p:txBody>
      </p:sp>
      <p:sp>
        <p:nvSpPr>
          <p:cNvPr id="29" name="TextBox 28">
            <a:extLst>
              <a:ext uri="{FF2B5EF4-FFF2-40B4-BE49-F238E27FC236}">
                <a16:creationId xmlns:a16="http://schemas.microsoft.com/office/drawing/2014/main" id="{E6DDCCBE-8D35-6B1F-4BFB-079503BFEA94}"/>
              </a:ext>
            </a:extLst>
          </p:cNvPr>
          <p:cNvSpPr txBox="1"/>
          <p:nvPr/>
        </p:nvSpPr>
        <p:spPr>
          <a:xfrm>
            <a:off x="10224465" y="1051290"/>
            <a:ext cx="580554" cy="173765"/>
          </a:xfrm>
          <a:prstGeom prst="rect">
            <a:avLst/>
          </a:prstGeom>
          <a:noFill/>
        </p:spPr>
        <p:txBody>
          <a:bodyPr wrap="none" rtlCol="0">
            <a:spAutoFit/>
          </a:bodyPr>
          <a:lstStyle/>
          <a:p>
            <a:pPr algn="l"/>
            <a:r>
              <a:rPr lang="en-IN" sz="825" b="1" spc="0" baseline="0">
                <a:ln/>
                <a:solidFill>
                  <a:srgbClr val="E17055"/>
                </a:solidFill>
                <a:latin typeface="Arial"/>
                <a:cs typeface="Arial"/>
                <a:sym typeface="Arial"/>
                <a:rtl val="0"/>
              </a:rPr>
              <a:t>Minimize</a:t>
            </a:r>
          </a:p>
        </p:txBody>
      </p:sp>
      <p:sp>
        <p:nvSpPr>
          <p:cNvPr id="30" name="Freeform: Shape 29">
            <a:extLst>
              <a:ext uri="{FF2B5EF4-FFF2-40B4-BE49-F238E27FC236}">
                <a16:creationId xmlns:a16="http://schemas.microsoft.com/office/drawing/2014/main" id="{FAE390EC-73ED-080D-4C3B-5097B41683B6}"/>
              </a:ext>
            </a:extLst>
          </p:cNvPr>
          <p:cNvSpPr/>
          <p:nvPr/>
        </p:nvSpPr>
        <p:spPr>
          <a:xfrm>
            <a:off x="240944" y="1532171"/>
            <a:ext cx="3595829" cy="1607787"/>
          </a:xfrm>
          <a:custGeom>
            <a:avLst/>
            <a:gdLst>
              <a:gd name="connsiteX0" fmla="*/ 3510215 w 3595829"/>
              <a:gd name="connsiteY0" fmla="*/ 0 h 1607787"/>
              <a:gd name="connsiteX1" fmla="*/ 3595830 w 3595829"/>
              <a:gd name="connsiteY1" fmla="*/ 0 h 1607787"/>
              <a:gd name="connsiteX2" fmla="*/ 3595830 w 3595829"/>
              <a:gd name="connsiteY2" fmla="*/ 1607788 h 1607787"/>
              <a:gd name="connsiteX3" fmla="*/ 3510215 w 3595829"/>
              <a:gd name="connsiteY3" fmla="*/ 1607788 h 1607787"/>
              <a:gd name="connsiteX4" fmla="*/ 85615 w 3595829"/>
              <a:gd name="connsiteY4" fmla="*/ 1607788 h 1607787"/>
              <a:gd name="connsiteX5" fmla="*/ 0 w 3595829"/>
              <a:gd name="connsiteY5" fmla="*/ 1607788 h 1607787"/>
              <a:gd name="connsiteX6" fmla="*/ 0 w 3595829"/>
              <a:gd name="connsiteY6" fmla="*/ 0 h 1607787"/>
              <a:gd name="connsiteX7" fmla="*/ 85615 w 3595829"/>
              <a:gd name="connsiteY7" fmla="*/ 0 h 160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5829" h="1607787">
                <a:moveTo>
                  <a:pt x="3510215" y="0"/>
                </a:moveTo>
                <a:cubicBezTo>
                  <a:pt x="3557498" y="0"/>
                  <a:pt x="3595830" y="0"/>
                  <a:pt x="3595830" y="0"/>
                </a:cubicBezTo>
                <a:lnTo>
                  <a:pt x="3595830" y="1607788"/>
                </a:lnTo>
                <a:cubicBezTo>
                  <a:pt x="3595830" y="1607788"/>
                  <a:pt x="3557498" y="1607788"/>
                  <a:pt x="3510215" y="1607788"/>
                </a:cubicBezTo>
                <a:lnTo>
                  <a:pt x="85615" y="1607788"/>
                </a:lnTo>
                <a:cubicBezTo>
                  <a:pt x="38331" y="1607788"/>
                  <a:pt x="0" y="1607788"/>
                  <a:pt x="0" y="1607788"/>
                </a:cubicBezTo>
                <a:lnTo>
                  <a:pt x="0" y="0"/>
                </a:lnTo>
                <a:cubicBezTo>
                  <a:pt x="0" y="0"/>
                  <a:pt x="38331" y="0"/>
                  <a:pt x="85615" y="0"/>
                </a:cubicBezTo>
                <a:close/>
              </a:path>
            </a:pathLst>
          </a:custGeom>
          <a:gradFill>
            <a:gsLst>
              <a:gs pos="0">
                <a:srgbClr val="FD79A8"/>
              </a:gs>
              <a:gs pos="50000">
                <a:srgbClr val="FDA28B"/>
              </a:gs>
              <a:gs pos="100000">
                <a:srgbClr val="FDCB6E"/>
              </a:gs>
            </a:gsLst>
            <a:lin ang="0" scaled="1"/>
          </a:gradFill>
          <a:ln w="8559" cap="flat">
            <a:noFill/>
            <a:prstDash val="solid"/>
            <a:miter/>
          </a:ln>
        </p:spPr>
        <p:txBody>
          <a:bodyPr rtlCol="0" anchor="ctr"/>
          <a:lstStyle/>
          <a:p>
            <a:endParaRPr lang="en-IN"/>
          </a:p>
        </p:txBody>
      </p:sp>
      <p:sp>
        <p:nvSpPr>
          <p:cNvPr id="31" name="TextBox 30">
            <a:extLst>
              <a:ext uri="{FF2B5EF4-FFF2-40B4-BE49-F238E27FC236}">
                <a16:creationId xmlns:a16="http://schemas.microsoft.com/office/drawing/2014/main" id="{D08998CE-4404-CCB2-2A4B-300591A7BB97}"/>
              </a:ext>
            </a:extLst>
          </p:cNvPr>
          <p:cNvSpPr txBox="1"/>
          <p:nvPr/>
        </p:nvSpPr>
        <p:spPr>
          <a:xfrm>
            <a:off x="733526" y="1556896"/>
            <a:ext cx="2610666" cy="211186"/>
          </a:xfrm>
          <a:prstGeom prst="rect">
            <a:avLst/>
          </a:prstGeom>
          <a:noFill/>
        </p:spPr>
        <p:txBody>
          <a:bodyPr wrap="none" rtlCol="0">
            <a:spAutoFit/>
          </a:bodyPr>
          <a:lstStyle/>
          <a:p>
            <a:pPr algn="l"/>
            <a:r>
              <a:rPr lang="en-IN" sz="1200" b="1" spc="0" baseline="0">
                <a:ln/>
                <a:solidFill>
                  <a:srgbClr val="FFFFFF"/>
                </a:solidFill>
                <a:latin typeface="Arial"/>
                <a:cs typeface="Arial"/>
                <a:sym typeface="Arial"/>
                <a:rtl val="0"/>
              </a:rPr>
              <a:t>Group 1: Measurement Configuration</a:t>
            </a:r>
          </a:p>
        </p:txBody>
      </p:sp>
      <p:sp>
        <p:nvSpPr>
          <p:cNvPr id="32" name="Freeform: Shape 31">
            <a:extLst>
              <a:ext uri="{FF2B5EF4-FFF2-40B4-BE49-F238E27FC236}">
                <a16:creationId xmlns:a16="http://schemas.microsoft.com/office/drawing/2014/main" id="{C81AD2D7-E4EA-DC47-9717-242D70116DB8}"/>
              </a:ext>
            </a:extLst>
          </p:cNvPr>
          <p:cNvSpPr/>
          <p:nvPr/>
        </p:nvSpPr>
        <p:spPr>
          <a:xfrm>
            <a:off x="412174" y="1800135"/>
            <a:ext cx="3253369" cy="1205840"/>
          </a:xfrm>
          <a:custGeom>
            <a:avLst/>
            <a:gdLst>
              <a:gd name="connsiteX0" fmla="*/ 3210562 w 3253369"/>
              <a:gd name="connsiteY0" fmla="*/ 0 h 1205840"/>
              <a:gd name="connsiteX1" fmla="*/ 3253370 w 3253369"/>
              <a:gd name="connsiteY1" fmla="*/ 0 h 1205840"/>
              <a:gd name="connsiteX2" fmla="*/ 3253370 w 3253369"/>
              <a:gd name="connsiteY2" fmla="*/ 1205841 h 1205840"/>
              <a:gd name="connsiteX3" fmla="*/ 3210562 w 3253369"/>
              <a:gd name="connsiteY3" fmla="*/ 1205841 h 1205840"/>
              <a:gd name="connsiteX4" fmla="*/ 42807 w 3253369"/>
              <a:gd name="connsiteY4" fmla="*/ 1205841 h 1205840"/>
              <a:gd name="connsiteX5" fmla="*/ 0 w 3253369"/>
              <a:gd name="connsiteY5" fmla="*/ 1205841 h 1205840"/>
              <a:gd name="connsiteX6" fmla="*/ 0 w 3253369"/>
              <a:gd name="connsiteY6" fmla="*/ 0 h 1205840"/>
              <a:gd name="connsiteX7" fmla="*/ 42807 w 3253369"/>
              <a:gd name="connsiteY7" fmla="*/ 0 h 12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369" h="1205840">
                <a:moveTo>
                  <a:pt x="3210562" y="0"/>
                </a:moveTo>
                <a:cubicBezTo>
                  <a:pt x="3234204" y="0"/>
                  <a:pt x="3253370" y="0"/>
                  <a:pt x="3253370" y="0"/>
                </a:cubicBezTo>
                <a:lnTo>
                  <a:pt x="3253370" y="1205841"/>
                </a:lnTo>
                <a:cubicBezTo>
                  <a:pt x="3253370" y="1205841"/>
                  <a:pt x="3234204" y="1205841"/>
                  <a:pt x="3210562" y="1205841"/>
                </a:cubicBezTo>
                <a:lnTo>
                  <a:pt x="42807" y="1205841"/>
                </a:lnTo>
                <a:cubicBezTo>
                  <a:pt x="19166" y="1205841"/>
                  <a:pt x="0" y="1205841"/>
                  <a:pt x="0" y="1205841"/>
                </a:cubicBezTo>
                <a:lnTo>
                  <a:pt x="0" y="0"/>
                </a:lnTo>
                <a:cubicBezTo>
                  <a:pt x="0" y="0"/>
                  <a:pt x="19166" y="0"/>
                  <a:pt x="42807" y="0"/>
                </a:cubicBezTo>
                <a:close/>
              </a:path>
            </a:pathLst>
          </a:custGeom>
          <a:solidFill>
            <a:srgbClr val="FFFFFF">
              <a:alpha val="90000"/>
            </a:srgbClr>
          </a:solidFill>
          <a:ln w="8559" cap="flat">
            <a:noFill/>
            <a:prstDash val="solid"/>
            <a:miter/>
          </a:ln>
        </p:spPr>
        <p:txBody>
          <a:bodyPr rtlCol="0" anchor="ctr"/>
          <a:lstStyle/>
          <a:p>
            <a:endParaRPr lang="en-IN"/>
          </a:p>
        </p:txBody>
      </p:sp>
      <p:sp>
        <p:nvSpPr>
          <p:cNvPr id="33" name="TextBox 32">
            <a:extLst>
              <a:ext uri="{FF2B5EF4-FFF2-40B4-BE49-F238E27FC236}">
                <a16:creationId xmlns:a16="http://schemas.microsoft.com/office/drawing/2014/main" id="{4B0A23B7-D58D-D80E-514B-50A401E0209B}"/>
              </a:ext>
            </a:extLst>
          </p:cNvPr>
          <p:cNvSpPr txBox="1"/>
          <p:nvPr/>
        </p:nvSpPr>
        <p:spPr>
          <a:xfrm>
            <a:off x="1388000" y="1803494"/>
            <a:ext cx="1301719" cy="196218"/>
          </a:xfrm>
          <a:prstGeom prst="rect">
            <a:avLst/>
          </a:prstGeom>
          <a:noFill/>
        </p:spPr>
        <p:txBody>
          <a:bodyPr wrap="none" rtlCol="0">
            <a:spAutoFit/>
          </a:bodyPr>
          <a:lstStyle/>
          <a:p>
            <a:pPr algn="l"/>
            <a:r>
              <a:rPr lang="en-IN" sz="1050" b="1" spc="0" baseline="0">
                <a:ln/>
                <a:solidFill>
                  <a:srgbClr val="2D3436"/>
                </a:solidFill>
                <a:latin typeface="Arial"/>
                <a:cs typeface="Arial"/>
                <a:sym typeface="Arial"/>
                <a:rtl val="0"/>
              </a:rPr>
              <a:t>L3 Filter Coefficient</a:t>
            </a:r>
          </a:p>
        </p:txBody>
      </p:sp>
      <p:sp>
        <p:nvSpPr>
          <p:cNvPr id="34" name="Freeform: Shape 33">
            <a:extLst>
              <a:ext uri="{FF2B5EF4-FFF2-40B4-BE49-F238E27FC236}">
                <a16:creationId xmlns:a16="http://schemas.microsoft.com/office/drawing/2014/main" id="{28598C25-ED44-495D-BDF1-96427F734183}"/>
              </a:ext>
            </a:extLst>
          </p:cNvPr>
          <p:cNvSpPr/>
          <p:nvPr/>
        </p:nvSpPr>
        <p:spPr>
          <a:xfrm>
            <a:off x="540597" y="2034604"/>
            <a:ext cx="428074" cy="334955"/>
          </a:xfrm>
          <a:custGeom>
            <a:avLst/>
            <a:gdLst>
              <a:gd name="connsiteX0" fmla="*/ 428075 w 428074"/>
              <a:gd name="connsiteY0" fmla="*/ 167478 h 334955"/>
              <a:gd name="connsiteX1" fmla="*/ 214037 w 428074"/>
              <a:gd name="connsiteY1" fmla="*/ 334956 h 334955"/>
              <a:gd name="connsiteX2" fmla="*/ 0 w 428074"/>
              <a:gd name="connsiteY2" fmla="*/ 167478 h 334955"/>
              <a:gd name="connsiteX3" fmla="*/ 214037 w 428074"/>
              <a:gd name="connsiteY3" fmla="*/ 0 h 334955"/>
              <a:gd name="connsiteX4" fmla="*/ 428075 w 428074"/>
              <a:gd name="connsiteY4" fmla="*/ 167478 h 334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074" h="334955">
                <a:moveTo>
                  <a:pt x="428075" y="167478"/>
                </a:moveTo>
                <a:cubicBezTo>
                  <a:pt x="428075" y="259973"/>
                  <a:pt x="332247" y="334956"/>
                  <a:pt x="214037" y="334956"/>
                </a:cubicBezTo>
                <a:cubicBezTo>
                  <a:pt x="95828" y="334956"/>
                  <a:pt x="0" y="259973"/>
                  <a:pt x="0" y="167478"/>
                </a:cubicBezTo>
                <a:cubicBezTo>
                  <a:pt x="0" y="74982"/>
                  <a:pt x="95828" y="0"/>
                  <a:pt x="214037" y="0"/>
                </a:cubicBezTo>
                <a:cubicBezTo>
                  <a:pt x="332247" y="0"/>
                  <a:pt x="428075" y="74982"/>
                  <a:pt x="428075" y="167478"/>
                </a:cubicBezTo>
                <a:close/>
              </a:path>
            </a:pathLst>
          </a:custGeom>
          <a:solidFill>
            <a:srgbClr val="FD79A8">
              <a:alpha val="70000"/>
            </a:srgbClr>
          </a:solidFill>
          <a:ln w="8559" cap="flat">
            <a:noFill/>
            <a:prstDash val="solid"/>
            <a:miter/>
          </a:ln>
        </p:spPr>
        <p:txBody>
          <a:bodyPr rtlCol="0" anchor="ctr"/>
          <a:lstStyle/>
          <a:p>
            <a:endParaRPr lang="en-IN"/>
          </a:p>
        </p:txBody>
      </p:sp>
      <p:sp>
        <p:nvSpPr>
          <p:cNvPr id="35" name="TextBox 34">
            <a:extLst>
              <a:ext uri="{FF2B5EF4-FFF2-40B4-BE49-F238E27FC236}">
                <a16:creationId xmlns:a16="http://schemas.microsoft.com/office/drawing/2014/main" id="{D6235416-1CC7-9975-15AB-56DACB918A84}"/>
              </a:ext>
            </a:extLst>
          </p:cNvPr>
          <p:cNvSpPr txBox="1"/>
          <p:nvPr/>
        </p:nvSpPr>
        <p:spPr>
          <a:xfrm>
            <a:off x="525199" y="2129213"/>
            <a:ext cx="458871" cy="166281"/>
          </a:xfrm>
          <a:prstGeom prst="rect">
            <a:avLst/>
          </a:prstGeom>
          <a:noFill/>
        </p:spPr>
        <p:txBody>
          <a:bodyPr wrap="none" rtlCol="0">
            <a:spAutoFit/>
          </a:bodyPr>
          <a:lstStyle/>
          <a:p>
            <a:pPr algn="l"/>
            <a:r>
              <a:rPr lang="en-IN" sz="750" b="1" spc="0" baseline="0">
                <a:ln/>
                <a:solidFill>
                  <a:srgbClr val="FFFFFF"/>
                </a:solidFill>
                <a:latin typeface="Arial"/>
                <a:cs typeface="Arial"/>
                <a:sym typeface="Arial"/>
                <a:rtl val="0"/>
              </a:rPr>
              <a:t>fc2-fc3</a:t>
            </a:r>
          </a:p>
        </p:txBody>
      </p:sp>
      <p:sp>
        <p:nvSpPr>
          <p:cNvPr id="36" name="TextBox 35">
            <a:extLst>
              <a:ext uri="{FF2B5EF4-FFF2-40B4-BE49-F238E27FC236}">
                <a16:creationId xmlns:a16="http://schemas.microsoft.com/office/drawing/2014/main" id="{FC3BAC5B-351F-B54A-D202-D90F734022B0}"/>
              </a:ext>
            </a:extLst>
          </p:cNvPr>
          <p:cNvSpPr txBox="1"/>
          <p:nvPr/>
        </p:nvSpPr>
        <p:spPr>
          <a:xfrm>
            <a:off x="461851" y="2336251"/>
            <a:ext cx="585567" cy="158797"/>
          </a:xfrm>
          <a:prstGeom prst="rect">
            <a:avLst/>
          </a:prstGeom>
          <a:noFill/>
        </p:spPr>
        <p:txBody>
          <a:bodyPr wrap="none" rtlCol="0">
            <a:spAutoFit/>
          </a:bodyPr>
          <a:lstStyle/>
          <a:p>
            <a:pPr algn="l"/>
            <a:r>
              <a:rPr lang="en-IN" sz="675" spc="0" baseline="0">
                <a:ln/>
                <a:solidFill>
                  <a:srgbClr val="636E72"/>
                </a:solidFill>
                <a:latin typeface="Arial"/>
                <a:cs typeface="Arial"/>
                <a:sym typeface="Arial"/>
                <a:rtl val="0"/>
              </a:rPr>
              <a:t>High Speed</a:t>
            </a:r>
          </a:p>
        </p:txBody>
      </p:sp>
      <p:sp>
        <p:nvSpPr>
          <p:cNvPr id="37" name="TextBox 36">
            <a:extLst>
              <a:ext uri="{FF2B5EF4-FFF2-40B4-BE49-F238E27FC236}">
                <a16:creationId xmlns:a16="http://schemas.microsoft.com/office/drawing/2014/main" id="{E10E4B2B-16F4-541B-A774-F93D964A591D}"/>
              </a:ext>
            </a:extLst>
          </p:cNvPr>
          <p:cNvSpPr txBox="1"/>
          <p:nvPr/>
        </p:nvSpPr>
        <p:spPr>
          <a:xfrm>
            <a:off x="590411" y="2416640"/>
            <a:ext cx="328446" cy="158797"/>
          </a:xfrm>
          <a:prstGeom prst="rect">
            <a:avLst/>
          </a:prstGeom>
          <a:noFill/>
        </p:spPr>
        <p:txBody>
          <a:bodyPr wrap="none" rtlCol="0">
            <a:spAutoFit/>
          </a:bodyPr>
          <a:lstStyle/>
          <a:p>
            <a:pPr algn="l"/>
            <a:r>
              <a:rPr lang="en-IN" sz="675" spc="0" baseline="0">
                <a:ln/>
                <a:solidFill>
                  <a:srgbClr val="636E72"/>
                </a:solidFill>
                <a:latin typeface="Arial"/>
                <a:cs typeface="Arial"/>
                <a:sym typeface="Arial"/>
                <a:rtl val="0"/>
              </a:rPr>
              <a:t>UEs</a:t>
            </a:r>
          </a:p>
        </p:txBody>
      </p:sp>
      <p:sp>
        <p:nvSpPr>
          <p:cNvPr id="38" name="Freeform: Shape 37">
            <a:extLst>
              <a:ext uri="{FF2B5EF4-FFF2-40B4-BE49-F238E27FC236}">
                <a16:creationId xmlns:a16="http://schemas.microsoft.com/office/drawing/2014/main" id="{11442FAE-FBFF-8401-326A-112B134221CE}"/>
              </a:ext>
            </a:extLst>
          </p:cNvPr>
          <p:cNvSpPr/>
          <p:nvPr/>
        </p:nvSpPr>
        <p:spPr>
          <a:xfrm>
            <a:off x="1824822" y="2034604"/>
            <a:ext cx="428074" cy="334955"/>
          </a:xfrm>
          <a:custGeom>
            <a:avLst/>
            <a:gdLst>
              <a:gd name="connsiteX0" fmla="*/ 428075 w 428074"/>
              <a:gd name="connsiteY0" fmla="*/ 167478 h 334955"/>
              <a:gd name="connsiteX1" fmla="*/ 214037 w 428074"/>
              <a:gd name="connsiteY1" fmla="*/ 334956 h 334955"/>
              <a:gd name="connsiteX2" fmla="*/ 0 w 428074"/>
              <a:gd name="connsiteY2" fmla="*/ 167478 h 334955"/>
              <a:gd name="connsiteX3" fmla="*/ 214037 w 428074"/>
              <a:gd name="connsiteY3" fmla="*/ 0 h 334955"/>
              <a:gd name="connsiteX4" fmla="*/ 428075 w 428074"/>
              <a:gd name="connsiteY4" fmla="*/ 167478 h 334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074" h="334955">
                <a:moveTo>
                  <a:pt x="428075" y="167478"/>
                </a:moveTo>
                <a:cubicBezTo>
                  <a:pt x="428075" y="259973"/>
                  <a:pt x="332247" y="334956"/>
                  <a:pt x="214037" y="334956"/>
                </a:cubicBezTo>
                <a:cubicBezTo>
                  <a:pt x="95828" y="334956"/>
                  <a:pt x="0" y="259973"/>
                  <a:pt x="0" y="167478"/>
                </a:cubicBezTo>
                <a:cubicBezTo>
                  <a:pt x="0" y="74982"/>
                  <a:pt x="95828" y="0"/>
                  <a:pt x="214037" y="0"/>
                </a:cubicBezTo>
                <a:cubicBezTo>
                  <a:pt x="332247" y="0"/>
                  <a:pt x="428075" y="74982"/>
                  <a:pt x="428075" y="167478"/>
                </a:cubicBezTo>
                <a:close/>
              </a:path>
            </a:pathLst>
          </a:custGeom>
          <a:solidFill>
            <a:srgbClr val="FDCB6E">
              <a:alpha val="70000"/>
            </a:srgbClr>
          </a:solidFill>
          <a:ln w="8559" cap="flat">
            <a:noFill/>
            <a:prstDash val="solid"/>
            <a:miter/>
          </a:ln>
        </p:spPr>
        <p:txBody>
          <a:bodyPr rtlCol="0" anchor="ctr"/>
          <a:lstStyle/>
          <a:p>
            <a:endParaRPr lang="en-IN"/>
          </a:p>
        </p:txBody>
      </p:sp>
      <p:sp>
        <p:nvSpPr>
          <p:cNvPr id="39" name="TextBox 38">
            <a:extLst>
              <a:ext uri="{FF2B5EF4-FFF2-40B4-BE49-F238E27FC236}">
                <a16:creationId xmlns:a16="http://schemas.microsoft.com/office/drawing/2014/main" id="{F8CC17FB-F2C4-FF07-B1D5-E1DFD38AF7F5}"/>
              </a:ext>
            </a:extLst>
          </p:cNvPr>
          <p:cNvSpPr txBox="1"/>
          <p:nvPr/>
        </p:nvSpPr>
        <p:spPr>
          <a:xfrm>
            <a:off x="1885549" y="2129213"/>
            <a:ext cx="306620" cy="166281"/>
          </a:xfrm>
          <a:prstGeom prst="rect">
            <a:avLst/>
          </a:prstGeom>
          <a:noFill/>
        </p:spPr>
        <p:txBody>
          <a:bodyPr wrap="none" rtlCol="0">
            <a:spAutoFit/>
          </a:bodyPr>
          <a:lstStyle/>
          <a:p>
            <a:pPr algn="l"/>
            <a:r>
              <a:rPr lang="en-IN" sz="750" b="1" spc="0" baseline="0">
                <a:ln/>
                <a:solidFill>
                  <a:srgbClr val="FFFFFF"/>
                </a:solidFill>
                <a:latin typeface="Arial"/>
                <a:cs typeface="Arial"/>
                <a:sym typeface="Arial"/>
                <a:rtl val="0"/>
              </a:rPr>
              <a:t>fc4</a:t>
            </a:r>
          </a:p>
        </p:txBody>
      </p:sp>
      <p:sp>
        <p:nvSpPr>
          <p:cNvPr id="40" name="TextBox 39">
            <a:extLst>
              <a:ext uri="{FF2B5EF4-FFF2-40B4-BE49-F238E27FC236}">
                <a16:creationId xmlns:a16="http://schemas.microsoft.com/office/drawing/2014/main" id="{F6AFFDCD-7C1D-944D-B176-EC7C235C80CC}"/>
              </a:ext>
            </a:extLst>
          </p:cNvPr>
          <p:cNvSpPr txBox="1"/>
          <p:nvPr/>
        </p:nvSpPr>
        <p:spPr>
          <a:xfrm>
            <a:off x="1825349" y="2336251"/>
            <a:ext cx="427020" cy="158797"/>
          </a:xfrm>
          <a:prstGeom prst="rect">
            <a:avLst/>
          </a:prstGeom>
          <a:noFill/>
        </p:spPr>
        <p:txBody>
          <a:bodyPr wrap="none" rtlCol="0">
            <a:spAutoFit/>
          </a:bodyPr>
          <a:lstStyle/>
          <a:p>
            <a:pPr algn="l"/>
            <a:r>
              <a:rPr lang="en-IN" sz="675" spc="0" baseline="0">
                <a:ln/>
                <a:solidFill>
                  <a:srgbClr val="636E72"/>
                </a:solidFill>
                <a:latin typeface="Arial"/>
                <a:cs typeface="Arial"/>
                <a:sym typeface="Arial"/>
                <a:rtl val="0"/>
              </a:rPr>
              <a:t>Default</a:t>
            </a:r>
          </a:p>
        </p:txBody>
      </p:sp>
      <p:sp>
        <p:nvSpPr>
          <p:cNvPr id="41" name="Freeform: Shape 40">
            <a:extLst>
              <a:ext uri="{FF2B5EF4-FFF2-40B4-BE49-F238E27FC236}">
                <a16:creationId xmlns:a16="http://schemas.microsoft.com/office/drawing/2014/main" id="{72030BDC-90E3-972D-1D77-2B55D8EE8A06}"/>
              </a:ext>
            </a:extLst>
          </p:cNvPr>
          <p:cNvSpPr/>
          <p:nvPr/>
        </p:nvSpPr>
        <p:spPr>
          <a:xfrm>
            <a:off x="3109046" y="2034604"/>
            <a:ext cx="428074" cy="334955"/>
          </a:xfrm>
          <a:custGeom>
            <a:avLst/>
            <a:gdLst>
              <a:gd name="connsiteX0" fmla="*/ 428075 w 428074"/>
              <a:gd name="connsiteY0" fmla="*/ 167478 h 334955"/>
              <a:gd name="connsiteX1" fmla="*/ 214037 w 428074"/>
              <a:gd name="connsiteY1" fmla="*/ 334956 h 334955"/>
              <a:gd name="connsiteX2" fmla="*/ 0 w 428074"/>
              <a:gd name="connsiteY2" fmla="*/ 167478 h 334955"/>
              <a:gd name="connsiteX3" fmla="*/ 214037 w 428074"/>
              <a:gd name="connsiteY3" fmla="*/ 0 h 334955"/>
              <a:gd name="connsiteX4" fmla="*/ 428075 w 428074"/>
              <a:gd name="connsiteY4" fmla="*/ 167478 h 334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074" h="334955">
                <a:moveTo>
                  <a:pt x="428075" y="167478"/>
                </a:moveTo>
                <a:cubicBezTo>
                  <a:pt x="428075" y="259973"/>
                  <a:pt x="332247" y="334956"/>
                  <a:pt x="214037" y="334956"/>
                </a:cubicBezTo>
                <a:cubicBezTo>
                  <a:pt x="95828" y="334956"/>
                  <a:pt x="0" y="259973"/>
                  <a:pt x="0" y="167478"/>
                </a:cubicBezTo>
                <a:cubicBezTo>
                  <a:pt x="0" y="74982"/>
                  <a:pt x="95828" y="0"/>
                  <a:pt x="214037" y="0"/>
                </a:cubicBezTo>
                <a:cubicBezTo>
                  <a:pt x="332247" y="0"/>
                  <a:pt x="428075" y="74982"/>
                  <a:pt x="428075" y="167478"/>
                </a:cubicBezTo>
                <a:close/>
              </a:path>
            </a:pathLst>
          </a:custGeom>
          <a:solidFill>
            <a:srgbClr val="00B894">
              <a:alpha val="70000"/>
            </a:srgbClr>
          </a:solidFill>
          <a:ln w="8559" cap="flat">
            <a:noFill/>
            <a:prstDash val="solid"/>
            <a:miter/>
          </a:ln>
        </p:spPr>
        <p:txBody>
          <a:bodyPr rtlCol="0" anchor="ctr"/>
          <a:lstStyle/>
          <a:p>
            <a:endParaRPr lang="en-IN"/>
          </a:p>
        </p:txBody>
      </p:sp>
      <p:sp>
        <p:nvSpPr>
          <p:cNvPr id="42" name="TextBox 41">
            <a:extLst>
              <a:ext uri="{FF2B5EF4-FFF2-40B4-BE49-F238E27FC236}">
                <a16:creationId xmlns:a16="http://schemas.microsoft.com/office/drawing/2014/main" id="{5BA28037-31AD-C621-BACD-1659182D346A}"/>
              </a:ext>
            </a:extLst>
          </p:cNvPr>
          <p:cNvSpPr txBox="1"/>
          <p:nvPr/>
        </p:nvSpPr>
        <p:spPr>
          <a:xfrm>
            <a:off x="3093648" y="2129213"/>
            <a:ext cx="458871" cy="166281"/>
          </a:xfrm>
          <a:prstGeom prst="rect">
            <a:avLst/>
          </a:prstGeom>
          <a:noFill/>
        </p:spPr>
        <p:txBody>
          <a:bodyPr wrap="none" rtlCol="0">
            <a:spAutoFit/>
          </a:bodyPr>
          <a:lstStyle/>
          <a:p>
            <a:pPr algn="l"/>
            <a:r>
              <a:rPr lang="en-IN" sz="750" b="1" spc="0" baseline="0">
                <a:ln/>
                <a:solidFill>
                  <a:srgbClr val="FFFFFF"/>
                </a:solidFill>
                <a:latin typeface="Arial"/>
                <a:cs typeface="Arial"/>
                <a:sym typeface="Arial"/>
                <a:rtl val="0"/>
              </a:rPr>
              <a:t>fc6-fc8</a:t>
            </a:r>
          </a:p>
        </p:txBody>
      </p:sp>
      <p:sp>
        <p:nvSpPr>
          <p:cNvPr id="43" name="TextBox 42">
            <a:extLst>
              <a:ext uri="{FF2B5EF4-FFF2-40B4-BE49-F238E27FC236}">
                <a16:creationId xmlns:a16="http://schemas.microsoft.com/office/drawing/2014/main" id="{59FDEA8A-8B31-8B5F-39DF-5518D4D50ABE}"/>
              </a:ext>
            </a:extLst>
          </p:cNvPr>
          <p:cNvSpPr txBox="1"/>
          <p:nvPr/>
        </p:nvSpPr>
        <p:spPr>
          <a:xfrm>
            <a:off x="3038860" y="2336251"/>
            <a:ext cx="568448" cy="158797"/>
          </a:xfrm>
          <a:prstGeom prst="rect">
            <a:avLst/>
          </a:prstGeom>
          <a:noFill/>
        </p:spPr>
        <p:txBody>
          <a:bodyPr wrap="none" rtlCol="0">
            <a:spAutoFit/>
          </a:bodyPr>
          <a:lstStyle/>
          <a:p>
            <a:pPr algn="l"/>
            <a:r>
              <a:rPr lang="en-IN" sz="675" spc="0" baseline="0">
                <a:ln/>
                <a:solidFill>
                  <a:srgbClr val="636E72"/>
                </a:solidFill>
                <a:latin typeface="Arial"/>
                <a:cs typeface="Arial"/>
                <a:sym typeface="Arial"/>
                <a:rtl val="0"/>
              </a:rPr>
              <a:t>Low Speed</a:t>
            </a:r>
          </a:p>
        </p:txBody>
      </p:sp>
      <p:sp>
        <p:nvSpPr>
          <p:cNvPr id="44" name="TextBox 43">
            <a:extLst>
              <a:ext uri="{FF2B5EF4-FFF2-40B4-BE49-F238E27FC236}">
                <a16:creationId xmlns:a16="http://schemas.microsoft.com/office/drawing/2014/main" id="{D13466C2-3DE4-558B-162B-A134ACB53257}"/>
              </a:ext>
            </a:extLst>
          </p:cNvPr>
          <p:cNvSpPr txBox="1"/>
          <p:nvPr/>
        </p:nvSpPr>
        <p:spPr>
          <a:xfrm>
            <a:off x="3158861" y="2416640"/>
            <a:ext cx="328446" cy="158797"/>
          </a:xfrm>
          <a:prstGeom prst="rect">
            <a:avLst/>
          </a:prstGeom>
          <a:noFill/>
        </p:spPr>
        <p:txBody>
          <a:bodyPr wrap="none" rtlCol="0">
            <a:spAutoFit/>
          </a:bodyPr>
          <a:lstStyle/>
          <a:p>
            <a:pPr algn="l"/>
            <a:r>
              <a:rPr lang="en-IN" sz="675" spc="0" baseline="0">
                <a:ln/>
                <a:solidFill>
                  <a:srgbClr val="636E72"/>
                </a:solidFill>
                <a:latin typeface="Arial"/>
                <a:cs typeface="Arial"/>
                <a:sym typeface="Arial"/>
                <a:rtl val="0"/>
              </a:rPr>
              <a:t>UEs</a:t>
            </a:r>
          </a:p>
        </p:txBody>
      </p:sp>
      <p:sp>
        <p:nvSpPr>
          <p:cNvPr id="45" name="Freeform: Shape 44">
            <a:extLst>
              <a:ext uri="{FF2B5EF4-FFF2-40B4-BE49-F238E27FC236}">
                <a16:creationId xmlns:a16="http://schemas.microsoft.com/office/drawing/2014/main" id="{998D501B-66BE-C622-1DD5-0F138B52527A}"/>
              </a:ext>
            </a:extLst>
          </p:cNvPr>
          <p:cNvSpPr/>
          <p:nvPr/>
        </p:nvSpPr>
        <p:spPr>
          <a:xfrm>
            <a:off x="968672" y="2202082"/>
            <a:ext cx="856149" cy="6699"/>
          </a:xfrm>
          <a:custGeom>
            <a:avLst/>
            <a:gdLst>
              <a:gd name="connsiteX0" fmla="*/ 0 w 856149"/>
              <a:gd name="connsiteY0" fmla="*/ 0 h 6699"/>
              <a:gd name="connsiteX1" fmla="*/ 856150 w 856149"/>
              <a:gd name="connsiteY1" fmla="*/ 0 h 6699"/>
            </a:gdLst>
            <a:ahLst/>
            <a:cxnLst>
              <a:cxn ang="0">
                <a:pos x="connsiteX0" y="connsiteY0"/>
              </a:cxn>
              <a:cxn ang="0">
                <a:pos x="connsiteX1" y="connsiteY1"/>
              </a:cxn>
            </a:cxnLst>
            <a:rect l="l" t="t" r="r" b="b"/>
            <a:pathLst>
              <a:path w="856149" h="6699">
                <a:moveTo>
                  <a:pt x="0" y="0"/>
                </a:moveTo>
                <a:lnTo>
                  <a:pt x="856150" y="0"/>
                </a:lnTo>
              </a:path>
            </a:pathLst>
          </a:custGeom>
          <a:ln w="17118" cap="flat">
            <a:solidFill>
              <a:srgbClr val="2D3436"/>
            </a:solid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C1A1C8F3-02C6-8B5C-D7E9-79233AD3AA4C}"/>
              </a:ext>
            </a:extLst>
          </p:cNvPr>
          <p:cNvSpPr/>
          <p:nvPr/>
        </p:nvSpPr>
        <p:spPr>
          <a:xfrm>
            <a:off x="2252897" y="2202082"/>
            <a:ext cx="856149" cy="6699"/>
          </a:xfrm>
          <a:custGeom>
            <a:avLst/>
            <a:gdLst>
              <a:gd name="connsiteX0" fmla="*/ 0 w 856149"/>
              <a:gd name="connsiteY0" fmla="*/ 0 h 6699"/>
              <a:gd name="connsiteX1" fmla="*/ 856150 w 856149"/>
              <a:gd name="connsiteY1" fmla="*/ 0 h 6699"/>
            </a:gdLst>
            <a:ahLst/>
            <a:cxnLst>
              <a:cxn ang="0">
                <a:pos x="connsiteX0" y="connsiteY0"/>
              </a:cxn>
              <a:cxn ang="0">
                <a:pos x="connsiteX1" y="connsiteY1"/>
              </a:cxn>
            </a:cxnLst>
            <a:rect l="l" t="t" r="r" b="b"/>
            <a:pathLst>
              <a:path w="856149" h="6699">
                <a:moveTo>
                  <a:pt x="0" y="0"/>
                </a:moveTo>
                <a:lnTo>
                  <a:pt x="856150" y="0"/>
                </a:lnTo>
              </a:path>
            </a:pathLst>
          </a:custGeom>
          <a:ln w="17118" cap="flat">
            <a:solidFill>
              <a:srgbClr val="2D3436"/>
            </a:solidFill>
            <a:prstDash val="solid"/>
            <a:miter/>
          </a:ln>
        </p:spPr>
        <p:txBody>
          <a:bodyPr rtlCol="0" anchor="ctr"/>
          <a:lstStyle/>
          <a:p>
            <a:endParaRPr lang="en-IN"/>
          </a:p>
        </p:txBody>
      </p:sp>
      <p:sp>
        <p:nvSpPr>
          <p:cNvPr id="47" name="TextBox 46">
            <a:extLst>
              <a:ext uri="{FF2B5EF4-FFF2-40B4-BE49-F238E27FC236}">
                <a16:creationId xmlns:a16="http://schemas.microsoft.com/office/drawing/2014/main" id="{FE7EB0B5-FC84-DC5A-C948-32D9C4434DA5}"/>
              </a:ext>
            </a:extLst>
          </p:cNvPr>
          <p:cNvSpPr txBox="1"/>
          <p:nvPr/>
        </p:nvSpPr>
        <p:spPr>
          <a:xfrm>
            <a:off x="1194168" y="2592086"/>
            <a:ext cx="1689381" cy="173765"/>
          </a:xfrm>
          <a:prstGeom prst="rect">
            <a:avLst/>
          </a:prstGeom>
          <a:noFill/>
        </p:spPr>
        <p:txBody>
          <a:bodyPr wrap="none" rtlCol="0">
            <a:spAutoFit/>
          </a:bodyPr>
          <a:lstStyle/>
          <a:p>
            <a:pPr algn="l"/>
            <a:r>
              <a:rPr lang="en-IN" sz="825" spc="0" baseline="0">
                <a:ln/>
                <a:solidFill>
                  <a:srgbClr val="636E72"/>
                </a:solidFill>
                <a:latin typeface="Arial"/>
                <a:cs typeface="Arial"/>
                <a:sym typeface="Arial"/>
                <a:rtl val="0"/>
              </a:rPr>
              <a:t>F_new = (1-α) × F_old + α × M_new</a:t>
            </a:r>
          </a:p>
        </p:txBody>
      </p:sp>
      <p:sp>
        <p:nvSpPr>
          <p:cNvPr id="48" name="TextBox 47">
            <a:extLst>
              <a:ext uri="{FF2B5EF4-FFF2-40B4-BE49-F238E27FC236}">
                <a16:creationId xmlns:a16="http://schemas.microsoft.com/office/drawing/2014/main" id="{95EA242C-78EC-CB6E-13D3-2E53EBE09F07}"/>
              </a:ext>
            </a:extLst>
          </p:cNvPr>
          <p:cNvSpPr txBox="1"/>
          <p:nvPr/>
        </p:nvSpPr>
        <p:spPr>
          <a:xfrm>
            <a:off x="1017130" y="2698637"/>
            <a:ext cx="2043459" cy="166281"/>
          </a:xfrm>
          <a:prstGeom prst="rect">
            <a:avLst/>
          </a:prstGeom>
          <a:noFill/>
        </p:spPr>
        <p:txBody>
          <a:bodyPr wrap="none" rtlCol="0">
            <a:spAutoFit/>
          </a:bodyPr>
          <a:lstStyle/>
          <a:p>
            <a:pPr algn="l"/>
            <a:r>
              <a:rPr lang="en-IN" sz="750" spc="0" baseline="0">
                <a:ln/>
                <a:solidFill>
                  <a:srgbClr val="636E72"/>
                </a:solidFill>
                <a:latin typeface="Arial"/>
                <a:cs typeface="Arial"/>
                <a:sym typeface="Arial"/>
                <a:rtl val="0"/>
              </a:rPr>
              <a:t>More smoothing → More stable, Less responsive</a:t>
            </a:r>
          </a:p>
        </p:txBody>
      </p:sp>
      <p:sp>
        <p:nvSpPr>
          <p:cNvPr id="49" name="TextBox 48">
            <a:extLst>
              <a:ext uri="{FF2B5EF4-FFF2-40B4-BE49-F238E27FC236}">
                <a16:creationId xmlns:a16="http://schemas.microsoft.com/office/drawing/2014/main" id="{98784BAB-D275-4D15-D07F-22045FFE89B8}"/>
              </a:ext>
            </a:extLst>
          </p:cNvPr>
          <p:cNvSpPr txBox="1"/>
          <p:nvPr/>
        </p:nvSpPr>
        <p:spPr>
          <a:xfrm>
            <a:off x="1024236" y="2799124"/>
            <a:ext cx="2029245" cy="166281"/>
          </a:xfrm>
          <a:prstGeom prst="rect">
            <a:avLst/>
          </a:prstGeom>
          <a:noFill/>
        </p:spPr>
        <p:txBody>
          <a:bodyPr wrap="none" rtlCol="0">
            <a:spAutoFit/>
          </a:bodyPr>
          <a:lstStyle/>
          <a:p>
            <a:pPr algn="l"/>
            <a:r>
              <a:rPr lang="en-IN" sz="750" spc="0" baseline="0">
                <a:ln/>
                <a:solidFill>
                  <a:srgbClr val="636E72"/>
                </a:solidFill>
                <a:latin typeface="Arial"/>
                <a:cs typeface="Arial"/>
                <a:sym typeface="Arial"/>
                <a:rtl val="0"/>
              </a:rPr>
              <a:t>Less smoothing → More responsive, Less stable</a:t>
            </a:r>
          </a:p>
        </p:txBody>
      </p:sp>
      <p:sp>
        <p:nvSpPr>
          <p:cNvPr id="50" name="Freeform: Shape 49">
            <a:extLst>
              <a:ext uri="{FF2B5EF4-FFF2-40B4-BE49-F238E27FC236}">
                <a16:creationId xmlns:a16="http://schemas.microsoft.com/office/drawing/2014/main" id="{8AA7C722-AAB1-0EF0-FAE3-E6792E44D97D}"/>
              </a:ext>
            </a:extLst>
          </p:cNvPr>
          <p:cNvSpPr/>
          <p:nvPr/>
        </p:nvSpPr>
        <p:spPr>
          <a:xfrm>
            <a:off x="4008004" y="1532171"/>
            <a:ext cx="4109519" cy="1607787"/>
          </a:xfrm>
          <a:custGeom>
            <a:avLst/>
            <a:gdLst>
              <a:gd name="connsiteX0" fmla="*/ 4023904 w 4109519"/>
              <a:gd name="connsiteY0" fmla="*/ 0 h 1607787"/>
              <a:gd name="connsiteX1" fmla="*/ 4109519 w 4109519"/>
              <a:gd name="connsiteY1" fmla="*/ 0 h 1607787"/>
              <a:gd name="connsiteX2" fmla="*/ 4109519 w 4109519"/>
              <a:gd name="connsiteY2" fmla="*/ 1607788 h 1607787"/>
              <a:gd name="connsiteX3" fmla="*/ 4023904 w 4109519"/>
              <a:gd name="connsiteY3" fmla="*/ 1607788 h 1607787"/>
              <a:gd name="connsiteX4" fmla="*/ 85615 w 4109519"/>
              <a:gd name="connsiteY4" fmla="*/ 1607788 h 1607787"/>
              <a:gd name="connsiteX5" fmla="*/ 0 w 4109519"/>
              <a:gd name="connsiteY5" fmla="*/ 1607788 h 1607787"/>
              <a:gd name="connsiteX6" fmla="*/ 0 w 4109519"/>
              <a:gd name="connsiteY6" fmla="*/ 0 h 1607787"/>
              <a:gd name="connsiteX7" fmla="*/ 85615 w 4109519"/>
              <a:gd name="connsiteY7" fmla="*/ 0 h 160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9519" h="1607787">
                <a:moveTo>
                  <a:pt x="4023904" y="0"/>
                </a:moveTo>
                <a:cubicBezTo>
                  <a:pt x="4071188" y="0"/>
                  <a:pt x="4109519" y="0"/>
                  <a:pt x="4109519" y="0"/>
                </a:cubicBezTo>
                <a:lnTo>
                  <a:pt x="4109519" y="1607788"/>
                </a:lnTo>
                <a:cubicBezTo>
                  <a:pt x="4109519" y="1607788"/>
                  <a:pt x="4071188" y="1607788"/>
                  <a:pt x="4023904" y="1607788"/>
                </a:cubicBezTo>
                <a:lnTo>
                  <a:pt x="85615" y="1607788"/>
                </a:lnTo>
                <a:cubicBezTo>
                  <a:pt x="38331" y="1607788"/>
                  <a:pt x="0" y="1607788"/>
                  <a:pt x="0" y="1607788"/>
                </a:cubicBezTo>
                <a:lnTo>
                  <a:pt x="0" y="0"/>
                </a:lnTo>
                <a:cubicBezTo>
                  <a:pt x="0" y="0"/>
                  <a:pt x="38331" y="0"/>
                  <a:pt x="85615" y="0"/>
                </a:cubicBezTo>
                <a:close/>
              </a:path>
            </a:pathLst>
          </a:custGeom>
          <a:gradFill>
            <a:gsLst>
              <a:gs pos="0">
                <a:srgbClr val="6C5CE7"/>
              </a:gs>
              <a:gs pos="50000">
                <a:srgbClr val="877BF2"/>
              </a:gs>
              <a:gs pos="100000">
                <a:srgbClr val="A29BFE"/>
              </a:gs>
            </a:gsLst>
            <a:lin ang="0" scaled="1"/>
          </a:gradFill>
          <a:ln w="8559" cap="flat">
            <a:noFill/>
            <a:prstDash val="solid"/>
            <a:miter/>
          </a:ln>
        </p:spPr>
        <p:txBody>
          <a:bodyPr rtlCol="0" anchor="ctr"/>
          <a:lstStyle/>
          <a:p>
            <a:endParaRPr lang="en-IN"/>
          </a:p>
        </p:txBody>
      </p:sp>
      <p:sp>
        <p:nvSpPr>
          <p:cNvPr id="51" name="TextBox 50">
            <a:extLst>
              <a:ext uri="{FF2B5EF4-FFF2-40B4-BE49-F238E27FC236}">
                <a16:creationId xmlns:a16="http://schemas.microsoft.com/office/drawing/2014/main" id="{990F13B7-AE9D-AF72-5918-9CE5E90A40F5}"/>
              </a:ext>
            </a:extLst>
          </p:cNvPr>
          <p:cNvSpPr txBox="1"/>
          <p:nvPr/>
        </p:nvSpPr>
        <p:spPr>
          <a:xfrm>
            <a:off x="4641917" y="1556896"/>
            <a:ext cx="2841693" cy="211186"/>
          </a:xfrm>
          <a:prstGeom prst="rect">
            <a:avLst/>
          </a:prstGeom>
          <a:noFill/>
        </p:spPr>
        <p:txBody>
          <a:bodyPr wrap="none" rtlCol="0">
            <a:spAutoFit/>
          </a:bodyPr>
          <a:lstStyle/>
          <a:p>
            <a:pPr algn="l"/>
            <a:r>
              <a:rPr lang="en-IN" sz="1200" b="1" spc="0" baseline="0">
                <a:ln/>
                <a:solidFill>
                  <a:srgbClr val="FFFFFF"/>
                </a:solidFill>
                <a:latin typeface="Arial"/>
                <a:cs typeface="Arial"/>
                <a:sym typeface="Arial"/>
                <a:rtl val="0"/>
              </a:rPr>
              <a:t>Group 2: Handover Triggering (Event A3)</a:t>
            </a:r>
          </a:p>
        </p:txBody>
      </p:sp>
      <p:sp>
        <p:nvSpPr>
          <p:cNvPr id="52" name="Freeform: Shape 51">
            <a:extLst>
              <a:ext uri="{FF2B5EF4-FFF2-40B4-BE49-F238E27FC236}">
                <a16:creationId xmlns:a16="http://schemas.microsoft.com/office/drawing/2014/main" id="{A0B8C6F7-EB03-2D32-73F0-CE39E2A23111}"/>
              </a:ext>
            </a:extLst>
          </p:cNvPr>
          <p:cNvSpPr/>
          <p:nvPr/>
        </p:nvSpPr>
        <p:spPr>
          <a:xfrm>
            <a:off x="4179234" y="1800135"/>
            <a:ext cx="3767059" cy="1205840"/>
          </a:xfrm>
          <a:custGeom>
            <a:avLst/>
            <a:gdLst>
              <a:gd name="connsiteX0" fmla="*/ 3724252 w 3767059"/>
              <a:gd name="connsiteY0" fmla="*/ 0 h 1205840"/>
              <a:gd name="connsiteX1" fmla="*/ 3767059 w 3767059"/>
              <a:gd name="connsiteY1" fmla="*/ 0 h 1205840"/>
              <a:gd name="connsiteX2" fmla="*/ 3767059 w 3767059"/>
              <a:gd name="connsiteY2" fmla="*/ 1205841 h 1205840"/>
              <a:gd name="connsiteX3" fmla="*/ 3724252 w 3767059"/>
              <a:gd name="connsiteY3" fmla="*/ 1205841 h 1205840"/>
              <a:gd name="connsiteX4" fmla="*/ 42807 w 3767059"/>
              <a:gd name="connsiteY4" fmla="*/ 1205841 h 1205840"/>
              <a:gd name="connsiteX5" fmla="*/ 0 w 3767059"/>
              <a:gd name="connsiteY5" fmla="*/ 1205841 h 1205840"/>
              <a:gd name="connsiteX6" fmla="*/ 0 w 3767059"/>
              <a:gd name="connsiteY6" fmla="*/ 0 h 1205840"/>
              <a:gd name="connsiteX7" fmla="*/ 42807 w 3767059"/>
              <a:gd name="connsiteY7" fmla="*/ 0 h 12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67059" h="1205840">
                <a:moveTo>
                  <a:pt x="3724252" y="0"/>
                </a:moveTo>
                <a:cubicBezTo>
                  <a:pt x="3747894" y="0"/>
                  <a:pt x="3767059" y="0"/>
                  <a:pt x="3767059" y="0"/>
                </a:cubicBezTo>
                <a:lnTo>
                  <a:pt x="3767059" y="1205841"/>
                </a:lnTo>
                <a:cubicBezTo>
                  <a:pt x="3767059" y="1205841"/>
                  <a:pt x="3747894" y="1205841"/>
                  <a:pt x="3724252" y="1205841"/>
                </a:cubicBezTo>
                <a:lnTo>
                  <a:pt x="42807" y="1205841"/>
                </a:lnTo>
                <a:cubicBezTo>
                  <a:pt x="19166" y="1205841"/>
                  <a:pt x="0" y="1205841"/>
                  <a:pt x="0" y="1205841"/>
                </a:cubicBezTo>
                <a:lnTo>
                  <a:pt x="0" y="0"/>
                </a:lnTo>
                <a:cubicBezTo>
                  <a:pt x="0" y="0"/>
                  <a:pt x="19166" y="0"/>
                  <a:pt x="42807" y="0"/>
                </a:cubicBezTo>
                <a:close/>
              </a:path>
            </a:pathLst>
          </a:custGeom>
          <a:solidFill>
            <a:srgbClr val="FFFFFF">
              <a:alpha val="90000"/>
            </a:srgbClr>
          </a:solidFill>
          <a:ln w="8559" cap="flat">
            <a:noFill/>
            <a:prstDash val="solid"/>
            <a:miter/>
          </a:ln>
        </p:spPr>
        <p:txBody>
          <a:bodyPr rtlCol="0" anchor="ctr"/>
          <a:lstStyle/>
          <a:p>
            <a:endParaRPr lang="en-IN"/>
          </a:p>
        </p:txBody>
      </p:sp>
      <p:sp>
        <p:nvSpPr>
          <p:cNvPr id="53" name="TextBox 52">
            <a:extLst>
              <a:ext uri="{FF2B5EF4-FFF2-40B4-BE49-F238E27FC236}">
                <a16:creationId xmlns:a16="http://schemas.microsoft.com/office/drawing/2014/main" id="{AAB9ED83-1281-8BAE-C151-2D21A6AF8AB3}"/>
              </a:ext>
            </a:extLst>
          </p:cNvPr>
          <p:cNvSpPr txBox="1"/>
          <p:nvPr/>
        </p:nvSpPr>
        <p:spPr>
          <a:xfrm>
            <a:off x="4555825" y="1789682"/>
            <a:ext cx="2832295" cy="181250"/>
          </a:xfrm>
          <a:prstGeom prst="rect">
            <a:avLst/>
          </a:prstGeom>
          <a:noFill/>
        </p:spPr>
        <p:txBody>
          <a:bodyPr wrap="none" rtlCol="0">
            <a:spAutoFit/>
          </a:bodyPr>
          <a:lstStyle/>
          <a:p>
            <a:pPr algn="l"/>
            <a:r>
              <a:rPr lang="en-IN" sz="900" b="1" spc="0" baseline="0" dirty="0">
                <a:ln/>
                <a:solidFill>
                  <a:srgbClr val="2D3436"/>
                </a:solidFill>
                <a:latin typeface="Arial"/>
                <a:cs typeface="Arial"/>
                <a:sym typeface="Arial"/>
                <a:rtl val="0"/>
              </a:rPr>
              <a:t>A3 Event: </a:t>
            </a:r>
            <a:r>
              <a:rPr lang="en-IN" sz="900" b="1" spc="0" baseline="0" dirty="0" err="1">
                <a:ln/>
                <a:solidFill>
                  <a:srgbClr val="2D3436"/>
                </a:solidFill>
                <a:latin typeface="Arial"/>
                <a:cs typeface="Arial"/>
                <a:sym typeface="Arial"/>
                <a:rtl val="0"/>
              </a:rPr>
              <a:t>M_n</a:t>
            </a:r>
            <a:r>
              <a:rPr lang="en-IN" sz="900" b="1" spc="0" baseline="0" dirty="0">
                <a:ln/>
                <a:solidFill>
                  <a:srgbClr val="2D3436"/>
                </a:solidFill>
                <a:latin typeface="Arial"/>
                <a:cs typeface="Arial"/>
                <a:sym typeface="Arial"/>
                <a:rtl val="0"/>
              </a:rPr>
              <a:t> + </a:t>
            </a:r>
            <a:r>
              <a:rPr lang="en-IN" sz="900" b="1" spc="0" baseline="0" dirty="0" err="1">
                <a:ln/>
                <a:solidFill>
                  <a:srgbClr val="2D3436"/>
                </a:solidFill>
                <a:latin typeface="Arial"/>
                <a:cs typeface="Arial"/>
                <a:sym typeface="Arial"/>
                <a:rtl val="0"/>
              </a:rPr>
              <a:t>O_cn</a:t>
            </a:r>
            <a:r>
              <a:rPr lang="en-IN" sz="900" b="1" spc="0" baseline="0" dirty="0">
                <a:ln/>
                <a:solidFill>
                  <a:srgbClr val="2D3436"/>
                </a:solidFill>
                <a:latin typeface="Arial"/>
                <a:cs typeface="Arial"/>
                <a:sym typeface="Arial"/>
                <a:rtl val="0"/>
              </a:rPr>
              <a:t> - </a:t>
            </a:r>
            <a:r>
              <a:rPr lang="en-IN" sz="900" b="1" spc="0" baseline="0" dirty="0" err="1">
                <a:ln/>
                <a:solidFill>
                  <a:srgbClr val="2D3436"/>
                </a:solidFill>
                <a:latin typeface="Arial"/>
                <a:cs typeface="Arial"/>
                <a:sym typeface="Arial"/>
                <a:rtl val="0"/>
              </a:rPr>
              <a:t>Hys</a:t>
            </a:r>
            <a:r>
              <a:rPr lang="en-IN" sz="900" b="1" spc="0" baseline="0" dirty="0">
                <a:ln/>
                <a:solidFill>
                  <a:srgbClr val="2D3436"/>
                </a:solidFill>
                <a:latin typeface="Arial"/>
                <a:cs typeface="Arial"/>
                <a:sym typeface="Arial"/>
                <a:rtl val="0"/>
              </a:rPr>
              <a:t> &gt; M_s + </a:t>
            </a:r>
            <a:r>
              <a:rPr lang="en-IN" sz="900" b="1" spc="0" baseline="0" dirty="0" err="1">
                <a:ln/>
                <a:solidFill>
                  <a:srgbClr val="2D3436"/>
                </a:solidFill>
                <a:latin typeface="Arial"/>
                <a:cs typeface="Arial"/>
                <a:sym typeface="Arial"/>
                <a:rtl val="0"/>
              </a:rPr>
              <a:t>O_cs</a:t>
            </a:r>
            <a:r>
              <a:rPr lang="en-IN" sz="900" b="1" spc="0" baseline="0" dirty="0">
                <a:ln/>
                <a:solidFill>
                  <a:srgbClr val="2D3436"/>
                </a:solidFill>
                <a:latin typeface="Arial"/>
                <a:cs typeface="Arial"/>
                <a:sym typeface="Arial"/>
                <a:rtl val="0"/>
              </a:rPr>
              <a:t> + A3_Offset</a:t>
            </a:r>
          </a:p>
        </p:txBody>
      </p:sp>
      <p:sp>
        <p:nvSpPr>
          <p:cNvPr id="54" name="Freeform: Shape 53">
            <a:extLst>
              <a:ext uri="{FF2B5EF4-FFF2-40B4-BE49-F238E27FC236}">
                <a16:creationId xmlns:a16="http://schemas.microsoft.com/office/drawing/2014/main" id="{202AF56F-54D6-8E51-709A-A320F8FC8845}"/>
              </a:ext>
            </a:extLst>
          </p:cNvPr>
          <p:cNvSpPr/>
          <p:nvPr/>
        </p:nvSpPr>
        <p:spPr>
          <a:xfrm>
            <a:off x="4264849" y="2001109"/>
            <a:ext cx="1027379" cy="401946"/>
          </a:xfrm>
          <a:custGeom>
            <a:avLst/>
            <a:gdLst>
              <a:gd name="connsiteX0" fmla="*/ 1001695 w 1027379"/>
              <a:gd name="connsiteY0" fmla="*/ 0 h 401946"/>
              <a:gd name="connsiteX1" fmla="*/ 1027380 w 1027379"/>
              <a:gd name="connsiteY1" fmla="*/ 0 h 401946"/>
              <a:gd name="connsiteX2" fmla="*/ 1027380 w 1027379"/>
              <a:gd name="connsiteY2" fmla="*/ 401947 h 401946"/>
              <a:gd name="connsiteX3" fmla="*/ 1001695 w 1027379"/>
              <a:gd name="connsiteY3" fmla="*/ 401947 h 401946"/>
              <a:gd name="connsiteX4" fmla="*/ 25684 w 1027379"/>
              <a:gd name="connsiteY4" fmla="*/ 401947 h 401946"/>
              <a:gd name="connsiteX5" fmla="*/ 0 w 1027379"/>
              <a:gd name="connsiteY5" fmla="*/ 401947 h 401946"/>
              <a:gd name="connsiteX6" fmla="*/ 0 w 1027379"/>
              <a:gd name="connsiteY6" fmla="*/ 0 h 401946"/>
              <a:gd name="connsiteX7" fmla="*/ 25684 w 1027379"/>
              <a:gd name="connsiteY7" fmla="*/ 0 h 40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7379" h="401946">
                <a:moveTo>
                  <a:pt x="1001695" y="0"/>
                </a:moveTo>
                <a:cubicBezTo>
                  <a:pt x="1015881" y="0"/>
                  <a:pt x="1027380" y="0"/>
                  <a:pt x="1027380" y="0"/>
                </a:cubicBezTo>
                <a:lnTo>
                  <a:pt x="1027380" y="401947"/>
                </a:lnTo>
                <a:cubicBezTo>
                  <a:pt x="1027380" y="401947"/>
                  <a:pt x="1015881" y="401947"/>
                  <a:pt x="1001695" y="401947"/>
                </a:cubicBezTo>
                <a:lnTo>
                  <a:pt x="25684" y="401947"/>
                </a:lnTo>
                <a:cubicBezTo>
                  <a:pt x="11499" y="401947"/>
                  <a:pt x="0" y="401947"/>
                  <a:pt x="0" y="401947"/>
                </a:cubicBezTo>
                <a:lnTo>
                  <a:pt x="0" y="0"/>
                </a:lnTo>
                <a:cubicBezTo>
                  <a:pt x="0" y="0"/>
                  <a:pt x="11499" y="0"/>
                  <a:pt x="25684" y="0"/>
                </a:cubicBezTo>
                <a:close/>
              </a:path>
            </a:pathLst>
          </a:custGeom>
          <a:solidFill>
            <a:srgbClr val="6C5CE7">
              <a:alpha val="80000"/>
            </a:srgbClr>
          </a:solidFill>
          <a:ln w="8559" cap="flat">
            <a:noFill/>
            <a:prstDash val="solid"/>
            <a:miter/>
          </a:ln>
        </p:spPr>
        <p:txBody>
          <a:bodyPr rtlCol="0" anchor="ctr"/>
          <a:lstStyle/>
          <a:p>
            <a:endParaRPr lang="en-IN"/>
          </a:p>
        </p:txBody>
      </p:sp>
      <p:sp>
        <p:nvSpPr>
          <p:cNvPr id="55" name="TextBox 54">
            <a:extLst>
              <a:ext uri="{FF2B5EF4-FFF2-40B4-BE49-F238E27FC236}">
                <a16:creationId xmlns:a16="http://schemas.microsoft.com/office/drawing/2014/main" id="{410F0EA4-A699-9454-B260-EE5987012F7E}"/>
              </a:ext>
            </a:extLst>
          </p:cNvPr>
          <p:cNvSpPr txBox="1"/>
          <p:nvPr/>
        </p:nvSpPr>
        <p:spPr>
          <a:xfrm>
            <a:off x="4477777" y="2022661"/>
            <a:ext cx="601523" cy="173765"/>
          </a:xfrm>
          <a:prstGeom prst="rect">
            <a:avLst/>
          </a:prstGeom>
          <a:noFill/>
        </p:spPr>
        <p:txBody>
          <a:bodyPr wrap="none" rtlCol="0">
            <a:spAutoFit/>
          </a:bodyPr>
          <a:lstStyle/>
          <a:p>
            <a:pPr algn="l"/>
            <a:r>
              <a:rPr lang="en-IN" sz="825" b="1" spc="0" baseline="0">
                <a:ln/>
                <a:solidFill>
                  <a:srgbClr val="FFFFFF"/>
                </a:solidFill>
                <a:latin typeface="Arial"/>
                <a:cs typeface="Arial"/>
                <a:sym typeface="Arial"/>
                <a:rtl val="0"/>
              </a:rPr>
              <a:t>A3 Offset</a:t>
            </a:r>
          </a:p>
        </p:txBody>
      </p:sp>
      <p:sp>
        <p:nvSpPr>
          <p:cNvPr id="56" name="TextBox 55">
            <a:extLst>
              <a:ext uri="{FF2B5EF4-FFF2-40B4-BE49-F238E27FC236}">
                <a16:creationId xmlns:a16="http://schemas.microsoft.com/office/drawing/2014/main" id="{4AD8B515-76BD-4424-6CBA-F5A0D5B79E77}"/>
              </a:ext>
            </a:extLst>
          </p:cNvPr>
          <p:cNvSpPr txBox="1"/>
          <p:nvPr/>
        </p:nvSpPr>
        <p:spPr>
          <a:xfrm>
            <a:off x="4451511" y="2129213"/>
            <a:ext cx="654055" cy="166281"/>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Default: 3dB</a:t>
            </a:r>
          </a:p>
        </p:txBody>
      </p:sp>
      <p:sp>
        <p:nvSpPr>
          <p:cNvPr id="57" name="TextBox 56">
            <a:extLst>
              <a:ext uri="{FF2B5EF4-FFF2-40B4-BE49-F238E27FC236}">
                <a16:creationId xmlns:a16="http://schemas.microsoft.com/office/drawing/2014/main" id="{5ABD85FA-46C0-22D3-E03C-F09936781F72}"/>
              </a:ext>
            </a:extLst>
          </p:cNvPr>
          <p:cNvSpPr txBox="1"/>
          <p:nvPr/>
        </p:nvSpPr>
        <p:spPr>
          <a:xfrm>
            <a:off x="4347262" y="2235764"/>
            <a:ext cx="862553" cy="158797"/>
          </a:xfrm>
          <a:prstGeom prst="rect">
            <a:avLst/>
          </a:prstGeom>
          <a:noFill/>
        </p:spPr>
        <p:txBody>
          <a:bodyPr wrap="none" rtlCol="0">
            <a:spAutoFit/>
          </a:bodyPr>
          <a:lstStyle/>
          <a:p>
            <a:pPr algn="l"/>
            <a:r>
              <a:rPr lang="en-IN" sz="675" spc="0" baseline="0">
                <a:ln/>
                <a:solidFill>
                  <a:srgbClr val="DDD6FE"/>
                </a:solidFill>
                <a:latin typeface="Arial"/>
                <a:cs typeface="Arial"/>
                <a:sym typeface="Arial"/>
                <a:rtl val="0"/>
              </a:rPr>
              <a:t>↓ Reduces Too Late</a:t>
            </a:r>
          </a:p>
        </p:txBody>
      </p:sp>
      <p:sp>
        <p:nvSpPr>
          <p:cNvPr id="58" name="Freeform: Shape 57">
            <a:extLst>
              <a:ext uri="{FF2B5EF4-FFF2-40B4-BE49-F238E27FC236}">
                <a16:creationId xmlns:a16="http://schemas.microsoft.com/office/drawing/2014/main" id="{F85E2874-3805-E5C0-F5EE-05F78F78A78A}"/>
              </a:ext>
            </a:extLst>
          </p:cNvPr>
          <p:cNvSpPr/>
          <p:nvPr/>
        </p:nvSpPr>
        <p:spPr>
          <a:xfrm>
            <a:off x="5377844" y="2001109"/>
            <a:ext cx="1027379" cy="401946"/>
          </a:xfrm>
          <a:custGeom>
            <a:avLst/>
            <a:gdLst>
              <a:gd name="connsiteX0" fmla="*/ 1001695 w 1027379"/>
              <a:gd name="connsiteY0" fmla="*/ 0 h 401946"/>
              <a:gd name="connsiteX1" fmla="*/ 1027380 w 1027379"/>
              <a:gd name="connsiteY1" fmla="*/ 0 h 401946"/>
              <a:gd name="connsiteX2" fmla="*/ 1027380 w 1027379"/>
              <a:gd name="connsiteY2" fmla="*/ 401947 h 401946"/>
              <a:gd name="connsiteX3" fmla="*/ 1001695 w 1027379"/>
              <a:gd name="connsiteY3" fmla="*/ 401947 h 401946"/>
              <a:gd name="connsiteX4" fmla="*/ 25684 w 1027379"/>
              <a:gd name="connsiteY4" fmla="*/ 401947 h 401946"/>
              <a:gd name="connsiteX5" fmla="*/ 0 w 1027379"/>
              <a:gd name="connsiteY5" fmla="*/ 401947 h 401946"/>
              <a:gd name="connsiteX6" fmla="*/ 0 w 1027379"/>
              <a:gd name="connsiteY6" fmla="*/ 0 h 401946"/>
              <a:gd name="connsiteX7" fmla="*/ 25684 w 1027379"/>
              <a:gd name="connsiteY7" fmla="*/ 0 h 40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7379" h="401946">
                <a:moveTo>
                  <a:pt x="1001695" y="0"/>
                </a:moveTo>
                <a:cubicBezTo>
                  <a:pt x="1015881" y="0"/>
                  <a:pt x="1027380" y="0"/>
                  <a:pt x="1027380" y="0"/>
                </a:cubicBezTo>
                <a:lnTo>
                  <a:pt x="1027380" y="401947"/>
                </a:lnTo>
                <a:cubicBezTo>
                  <a:pt x="1027380" y="401947"/>
                  <a:pt x="1015881" y="401947"/>
                  <a:pt x="1001695" y="401947"/>
                </a:cubicBezTo>
                <a:lnTo>
                  <a:pt x="25684" y="401947"/>
                </a:lnTo>
                <a:cubicBezTo>
                  <a:pt x="11499" y="401947"/>
                  <a:pt x="0" y="401947"/>
                  <a:pt x="0" y="401947"/>
                </a:cubicBezTo>
                <a:lnTo>
                  <a:pt x="0" y="0"/>
                </a:lnTo>
                <a:cubicBezTo>
                  <a:pt x="0" y="0"/>
                  <a:pt x="11499" y="0"/>
                  <a:pt x="25684" y="0"/>
                </a:cubicBezTo>
                <a:close/>
              </a:path>
            </a:pathLst>
          </a:custGeom>
          <a:solidFill>
            <a:srgbClr val="A29BFE">
              <a:alpha val="80000"/>
            </a:srgbClr>
          </a:solidFill>
          <a:ln w="8559" cap="flat">
            <a:noFill/>
            <a:prstDash val="solid"/>
            <a:miter/>
          </a:ln>
        </p:spPr>
        <p:txBody>
          <a:bodyPr rtlCol="0" anchor="ctr"/>
          <a:lstStyle/>
          <a:p>
            <a:endParaRPr lang="en-IN"/>
          </a:p>
        </p:txBody>
      </p:sp>
      <p:sp>
        <p:nvSpPr>
          <p:cNvPr id="59" name="TextBox 58">
            <a:extLst>
              <a:ext uri="{FF2B5EF4-FFF2-40B4-BE49-F238E27FC236}">
                <a16:creationId xmlns:a16="http://schemas.microsoft.com/office/drawing/2014/main" id="{BF5A54CD-2FC7-B516-BF78-D84B014DDDBA}"/>
              </a:ext>
            </a:extLst>
          </p:cNvPr>
          <p:cNvSpPr txBox="1"/>
          <p:nvPr/>
        </p:nvSpPr>
        <p:spPr>
          <a:xfrm>
            <a:off x="5561870" y="2022661"/>
            <a:ext cx="659326" cy="173765"/>
          </a:xfrm>
          <a:prstGeom prst="rect">
            <a:avLst/>
          </a:prstGeom>
          <a:noFill/>
        </p:spPr>
        <p:txBody>
          <a:bodyPr wrap="none" rtlCol="0">
            <a:spAutoFit/>
          </a:bodyPr>
          <a:lstStyle/>
          <a:p>
            <a:pPr algn="l"/>
            <a:r>
              <a:rPr lang="en-IN" sz="825" b="1" spc="0" baseline="0">
                <a:ln/>
                <a:solidFill>
                  <a:srgbClr val="FFFFFF"/>
                </a:solidFill>
                <a:latin typeface="Arial"/>
                <a:cs typeface="Arial"/>
                <a:sym typeface="Arial"/>
                <a:rtl val="0"/>
              </a:rPr>
              <a:t>Hysteresis</a:t>
            </a:r>
          </a:p>
        </p:txBody>
      </p:sp>
      <p:sp>
        <p:nvSpPr>
          <p:cNvPr id="60" name="TextBox 59">
            <a:extLst>
              <a:ext uri="{FF2B5EF4-FFF2-40B4-BE49-F238E27FC236}">
                <a16:creationId xmlns:a16="http://schemas.microsoft.com/office/drawing/2014/main" id="{248FAAC6-092D-F799-7BEF-7E7007C6B84A}"/>
              </a:ext>
            </a:extLst>
          </p:cNvPr>
          <p:cNvSpPr txBox="1"/>
          <p:nvPr/>
        </p:nvSpPr>
        <p:spPr>
          <a:xfrm>
            <a:off x="5526443" y="2129213"/>
            <a:ext cx="730180" cy="166281"/>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Default: 1-2dB</a:t>
            </a:r>
          </a:p>
        </p:txBody>
      </p:sp>
      <p:sp>
        <p:nvSpPr>
          <p:cNvPr id="61" name="TextBox 60">
            <a:extLst>
              <a:ext uri="{FF2B5EF4-FFF2-40B4-BE49-F238E27FC236}">
                <a16:creationId xmlns:a16="http://schemas.microsoft.com/office/drawing/2014/main" id="{E129AFE3-B81E-8733-FE7A-3F64C1B0F863}"/>
              </a:ext>
            </a:extLst>
          </p:cNvPr>
          <p:cNvSpPr txBox="1"/>
          <p:nvPr/>
        </p:nvSpPr>
        <p:spPr>
          <a:xfrm>
            <a:off x="5427449" y="2235764"/>
            <a:ext cx="928169" cy="158797"/>
          </a:xfrm>
          <a:prstGeom prst="rect">
            <a:avLst/>
          </a:prstGeom>
          <a:noFill/>
        </p:spPr>
        <p:txBody>
          <a:bodyPr wrap="none" rtlCol="0">
            <a:spAutoFit/>
          </a:bodyPr>
          <a:lstStyle/>
          <a:p>
            <a:pPr algn="l"/>
            <a:r>
              <a:rPr lang="en-IN" sz="675" spc="0" baseline="0">
                <a:ln/>
                <a:solidFill>
                  <a:srgbClr val="DDD6FE"/>
                </a:solidFill>
                <a:latin typeface="Arial"/>
                <a:cs typeface="Arial"/>
                <a:sym typeface="Arial"/>
                <a:rtl val="0"/>
              </a:rPr>
              <a:t>↑ Reduces Ping-Pong</a:t>
            </a:r>
          </a:p>
        </p:txBody>
      </p:sp>
      <p:sp>
        <p:nvSpPr>
          <p:cNvPr id="62" name="Freeform: Shape 61">
            <a:extLst>
              <a:ext uri="{FF2B5EF4-FFF2-40B4-BE49-F238E27FC236}">
                <a16:creationId xmlns:a16="http://schemas.microsoft.com/office/drawing/2014/main" id="{BE2865FC-173B-B538-73FB-4E8FE1B03140}"/>
              </a:ext>
            </a:extLst>
          </p:cNvPr>
          <p:cNvSpPr/>
          <p:nvPr/>
        </p:nvSpPr>
        <p:spPr>
          <a:xfrm>
            <a:off x="6490838" y="2001109"/>
            <a:ext cx="1027379" cy="401946"/>
          </a:xfrm>
          <a:custGeom>
            <a:avLst/>
            <a:gdLst>
              <a:gd name="connsiteX0" fmla="*/ 1001695 w 1027379"/>
              <a:gd name="connsiteY0" fmla="*/ 0 h 401946"/>
              <a:gd name="connsiteX1" fmla="*/ 1027380 w 1027379"/>
              <a:gd name="connsiteY1" fmla="*/ 0 h 401946"/>
              <a:gd name="connsiteX2" fmla="*/ 1027380 w 1027379"/>
              <a:gd name="connsiteY2" fmla="*/ 401947 h 401946"/>
              <a:gd name="connsiteX3" fmla="*/ 1001695 w 1027379"/>
              <a:gd name="connsiteY3" fmla="*/ 401947 h 401946"/>
              <a:gd name="connsiteX4" fmla="*/ 25684 w 1027379"/>
              <a:gd name="connsiteY4" fmla="*/ 401947 h 401946"/>
              <a:gd name="connsiteX5" fmla="*/ 0 w 1027379"/>
              <a:gd name="connsiteY5" fmla="*/ 401947 h 401946"/>
              <a:gd name="connsiteX6" fmla="*/ 0 w 1027379"/>
              <a:gd name="connsiteY6" fmla="*/ 0 h 401946"/>
              <a:gd name="connsiteX7" fmla="*/ 25684 w 1027379"/>
              <a:gd name="connsiteY7" fmla="*/ 0 h 40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7379" h="401946">
                <a:moveTo>
                  <a:pt x="1001695" y="0"/>
                </a:moveTo>
                <a:cubicBezTo>
                  <a:pt x="1015881" y="0"/>
                  <a:pt x="1027380" y="0"/>
                  <a:pt x="1027380" y="0"/>
                </a:cubicBezTo>
                <a:lnTo>
                  <a:pt x="1027380" y="401947"/>
                </a:lnTo>
                <a:cubicBezTo>
                  <a:pt x="1027380" y="401947"/>
                  <a:pt x="1015881" y="401947"/>
                  <a:pt x="1001695" y="401947"/>
                </a:cubicBezTo>
                <a:lnTo>
                  <a:pt x="25684" y="401947"/>
                </a:lnTo>
                <a:cubicBezTo>
                  <a:pt x="11499" y="401947"/>
                  <a:pt x="0" y="401947"/>
                  <a:pt x="0" y="401947"/>
                </a:cubicBezTo>
                <a:lnTo>
                  <a:pt x="0" y="0"/>
                </a:lnTo>
                <a:cubicBezTo>
                  <a:pt x="0" y="0"/>
                  <a:pt x="11499" y="0"/>
                  <a:pt x="25684" y="0"/>
                </a:cubicBezTo>
                <a:close/>
              </a:path>
            </a:pathLst>
          </a:custGeom>
          <a:solidFill>
            <a:srgbClr val="74B9FF">
              <a:alpha val="80000"/>
            </a:srgbClr>
          </a:solidFill>
          <a:ln w="8559" cap="flat">
            <a:noFill/>
            <a:prstDash val="solid"/>
            <a:miter/>
          </a:ln>
        </p:spPr>
        <p:txBody>
          <a:bodyPr rtlCol="0" anchor="ctr"/>
          <a:lstStyle/>
          <a:p>
            <a:endParaRPr lang="en-IN"/>
          </a:p>
        </p:txBody>
      </p:sp>
      <p:sp>
        <p:nvSpPr>
          <p:cNvPr id="63" name="TextBox 62">
            <a:extLst>
              <a:ext uri="{FF2B5EF4-FFF2-40B4-BE49-F238E27FC236}">
                <a16:creationId xmlns:a16="http://schemas.microsoft.com/office/drawing/2014/main" id="{138D5AF1-22CA-D687-6954-F910BDD5F700}"/>
              </a:ext>
            </a:extLst>
          </p:cNvPr>
          <p:cNvSpPr txBox="1"/>
          <p:nvPr/>
        </p:nvSpPr>
        <p:spPr>
          <a:xfrm>
            <a:off x="6573814" y="1989166"/>
            <a:ext cx="861428" cy="173765"/>
          </a:xfrm>
          <a:prstGeom prst="rect">
            <a:avLst/>
          </a:prstGeom>
          <a:noFill/>
        </p:spPr>
        <p:txBody>
          <a:bodyPr wrap="none" rtlCol="0">
            <a:spAutoFit/>
          </a:bodyPr>
          <a:lstStyle/>
          <a:p>
            <a:pPr algn="l"/>
            <a:r>
              <a:rPr lang="en-IN" sz="825" b="1" spc="0" baseline="0">
                <a:ln/>
                <a:solidFill>
                  <a:srgbClr val="FFFFFF"/>
                </a:solidFill>
                <a:latin typeface="Arial"/>
                <a:cs typeface="Arial"/>
                <a:sym typeface="Arial"/>
                <a:rtl val="0"/>
              </a:rPr>
              <a:t>Time to Trigger</a:t>
            </a:r>
          </a:p>
        </p:txBody>
      </p:sp>
      <p:sp>
        <p:nvSpPr>
          <p:cNvPr id="64" name="TextBox 63">
            <a:extLst>
              <a:ext uri="{FF2B5EF4-FFF2-40B4-BE49-F238E27FC236}">
                <a16:creationId xmlns:a16="http://schemas.microsoft.com/office/drawing/2014/main" id="{E7E92258-5D4C-0692-C750-802A21C3EEC9}"/>
              </a:ext>
            </a:extLst>
          </p:cNvPr>
          <p:cNvSpPr txBox="1"/>
          <p:nvPr/>
        </p:nvSpPr>
        <p:spPr>
          <a:xfrm>
            <a:off x="6625183" y="2095717"/>
            <a:ext cx="758690" cy="166281"/>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Default: 320ms</a:t>
            </a:r>
          </a:p>
        </p:txBody>
      </p:sp>
      <p:sp>
        <p:nvSpPr>
          <p:cNvPr id="65" name="TextBox 64">
            <a:extLst>
              <a:ext uri="{FF2B5EF4-FFF2-40B4-BE49-F238E27FC236}">
                <a16:creationId xmlns:a16="http://schemas.microsoft.com/office/drawing/2014/main" id="{2DA07737-0CC5-EDAF-B099-086320224561}"/>
              </a:ext>
            </a:extLst>
          </p:cNvPr>
          <p:cNvSpPr txBox="1"/>
          <p:nvPr/>
        </p:nvSpPr>
        <p:spPr>
          <a:xfrm>
            <a:off x="6724706" y="2202268"/>
            <a:ext cx="559644" cy="158797"/>
          </a:xfrm>
          <a:prstGeom prst="rect">
            <a:avLst/>
          </a:prstGeom>
          <a:noFill/>
        </p:spPr>
        <p:txBody>
          <a:bodyPr wrap="none" rtlCol="0">
            <a:spAutoFit/>
          </a:bodyPr>
          <a:lstStyle/>
          <a:p>
            <a:pPr algn="l"/>
            <a:r>
              <a:rPr lang="en-IN" sz="675" spc="0" baseline="0">
                <a:ln/>
                <a:solidFill>
                  <a:srgbClr val="DDD6FE"/>
                </a:solidFill>
                <a:latin typeface="Arial"/>
                <a:cs typeface="Arial"/>
                <a:sym typeface="Arial"/>
                <a:rtl val="0"/>
              </a:rPr>
              <a:t>↓ Fast UEs</a:t>
            </a:r>
          </a:p>
        </p:txBody>
      </p:sp>
      <p:sp>
        <p:nvSpPr>
          <p:cNvPr id="66" name="TextBox 65">
            <a:extLst>
              <a:ext uri="{FF2B5EF4-FFF2-40B4-BE49-F238E27FC236}">
                <a16:creationId xmlns:a16="http://schemas.microsoft.com/office/drawing/2014/main" id="{C93E53C7-5690-49DB-22DF-94B3C4B3939C}"/>
              </a:ext>
            </a:extLst>
          </p:cNvPr>
          <p:cNvSpPr txBox="1"/>
          <p:nvPr/>
        </p:nvSpPr>
        <p:spPr>
          <a:xfrm>
            <a:off x="6703204" y="2282658"/>
            <a:ext cx="602648" cy="158797"/>
          </a:xfrm>
          <a:prstGeom prst="rect">
            <a:avLst/>
          </a:prstGeom>
          <a:noFill/>
        </p:spPr>
        <p:txBody>
          <a:bodyPr wrap="none" rtlCol="0">
            <a:spAutoFit/>
          </a:bodyPr>
          <a:lstStyle/>
          <a:p>
            <a:pPr algn="l"/>
            <a:r>
              <a:rPr lang="en-IN" sz="675" spc="0" baseline="0">
                <a:ln/>
                <a:solidFill>
                  <a:srgbClr val="DDD6FE"/>
                </a:solidFill>
                <a:latin typeface="Arial"/>
                <a:cs typeface="Arial"/>
                <a:sym typeface="Arial"/>
                <a:rtl val="0"/>
              </a:rPr>
              <a:t>↑ Ping-Pong</a:t>
            </a:r>
          </a:p>
        </p:txBody>
      </p:sp>
      <p:sp>
        <p:nvSpPr>
          <p:cNvPr id="67" name="Freeform: Shape 66">
            <a:extLst>
              <a:ext uri="{FF2B5EF4-FFF2-40B4-BE49-F238E27FC236}">
                <a16:creationId xmlns:a16="http://schemas.microsoft.com/office/drawing/2014/main" id="{C75E8E86-5A3E-5F60-C01F-A3FC78380CAB}"/>
              </a:ext>
            </a:extLst>
          </p:cNvPr>
          <p:cNvSpPr/>
          <p:nvPr/>
        </p:nvSpPr>
        <p:spPr>
          <a:xfrm>
            <a:off x="4264849" y="2503542"/>
            <a:ext cx="1712299" cy="234469"/>
          </a:xfrm>
          <a:custGeom>
            <a:avLst/>
            <a:gdLst>
              <a:gd name="connsiteX0" fmla="*/ 1686615 w 1712299"/>
              <a:gd name="connsiteY0" fmla="*/ 0 h 234469"/>
              <a:gd name="connsiteX1" fmla="*/ 1712300 w 1712299"/>
              <a:gd name="connsiteY1" fmla="*/ 0 h 234469"/>
              <a:gd name="connsiteX2" fmla="*/ 1712300 w 1712299"/>
              <a:gd name="connsiteY2" fmla="*/ 234469 h 234469"/>
              <a:gd name="connsiteX3" fmla="*/ 1686615 w 1712299"/>
              <a:gd name="connsiteY3" fmla="*/ 234469 h 234469"/>
              <a:gd name="connsiteX4" fmla="*/ 25684 w 1712299"/>
              <a:gd name="connsiteY4" fmla="*/ 234469 h 234469"/>
              <a:gd name="connsiteX5" fmla="*/ 0 w 1712299"/>
              <a:gd name="connsiteY5" fmla="*/ 234469 h 234469"/>
              <a:gd name="connsiteX6" fmla="*/ 0 w 1712299"/>
              <a:gd name="connsiteY6" fmla="*/ 0 h 234469"/>
              <a:gd name="connsiteX7" fmla="*/ 25684 w 1712299"/>
              <a:gd name="connsiteY7" fmla="*/ 0 h 23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2299" h="234469">
                <a:moveTo>
                  <a:pt x="1686615" y="0"/>
                </a:moveTo>
                <a:cubicBezTo>
                  <a:pt x="1700800" y="0"/>
                  <a:pt x="1712300" y="0"/>
                  <a:pt x="1712300" y="0"/>
                </a:cubicBezTo>
                <a:lnTo>
                  <a:pt x="1712300" y="234469"/>
                </a:lnTo>
                <a:cubicBezTo>
                  <a:pt x="1712300" y="234469"/>
                  <a:pt x="1700800" y="234469"/>
                  <a:pt x="1686615" y="234469"/>
                </a:cubicBezTo>
                <a:lnTo>
                  <a:pt x="25684" y="234469"/>
                </a:lnTo>
                <a:cubicBezTo>
                  <a:pt x="11499" y="234469"/>
                  <a:pt x="0" y="234469"/>
                  <a:pt x="0" y="234469"/>
                </a:cubicBezTo>
                <a:lnTo>
                  <a:pt x="0" y="0"/>
                </a:lnTo>
                <a:cubicBezTo>
                  <a:pt x="0" y="0"/>
                  <a:pt x="11499" y="0"/>
                  <a:pt x="25684" y="0"/>
                </a:cubicBezTo>
                <a:close/>
              </a:path>
            </a:pathLst>
          </a:custGeom>
          <a:solidFill>
            <a:srgbClr val="E74C3C">
              <a:alpha val="80000"/>
            </a:srgbClr>
          </a:solidFill>
          <a:ln w="8559" cap="flat">
            <a:noFill/>
            <a:prstDash val="solid"/>
            <a:miter/>
          </a:ln>
        </p:spPr>
        <p:txBody>
          <a:bodyPr rtlCol="0" anchor="ctr"/>
          <a:lstStyle/>
          <a:p>
            <a:endParaRPr lang="en-IN"/>
          </a:p>
        </p:txBody>
      </p:sp>
      <p:sp>
        <p:nvSpPr>
          <p:cNvPr id="68" name="TextBox 67">
            <a:extLst>
              <a:ext uri="{FF2B5EF4-FFF2-40B4-BE49-F238E27FC236}">
                <a16:creationId xmlns:a16="http://schemas.microsoft.com/office/drawing/2014/main" id="{FF0DD062-BACF-CFD1-C894-AFFB2C30B327}"/>
              </a:ext>
            </a:extLst>
          </p:cNvPr>
          <p:cNvSpPr txBox="1"/>
          <p:nvPr/>
        </p:nvSpPr>
        <p:spPr>
          <a:xfrm>
            <a:off x="4384326" y="2525095"/>
            <a:ext cx="1473346" cy="173765"/>
          </a:xfrm>
          <a:prstGeom prst="rect">
            <a:avLst/>
          </a:prstGeom>
          <a:noFill/>
        </p:spPr>
        <p:txBody>
          <a:bodyPr wrap="none" rtlCol="0">
            <a:spAutoFit/>
          </a:bodyPr>
          <a:lstStyle/>
          <a:p>
            <a:pPr algn="l"/>
            <a:r>
              <a:rPr lang="en-IN" sz="825" b="1" spc="0" baseline="0">
                <a:ln/>
                <a:solidFill>
                  <a:srgbClr val="FFFFFF"/>
                </a:solidFill>
                <a:latin typeface="Arial"/>
                <a:cs typeface="Arial"/>
                <a:sym typeface="Arial"/>
                <a:rtl val="0"/>
              </a:rPr>
              <a:t>Ping-Pong ← → Too Late HO</a:t>
            </a:r>
          </a:p>
        </p:txBody>
      </p:sp>
      <p:sp>
        <p:nvSpPr>
          <p:cNvPr id="69" name="Freeform: Shape 68">
            <a:extLst>
              <a:ext uri="{FF2B5EF4-FFF2-40B4-BE49-F238E27FC236}">
                <a16:creationId xmlns:a16="http://schemas.microsoft.com/office/drawing/2014/main" id="{C244A187-F5B4-A547-E02C-3294E7E8DF7D}"/>
              </a:ext>
            </a:extLst>
          </p:cNvPr>
          <p:cNvSpPr/>
          <p:nvPr/>
        </p:nvSpPr>
        <p:spPr>
          <a:xfrm>
            <a:off x="6062764" y="2503542"/>
            <a:ext cx="1712299" cy="234469"/>
          </a:xfrm>
          <a:custGeom>
            <a:avLst/>
            <a:gdLst>
              <a:gd name="connsiteX0" fmla="*/ 1686615 w 1712299"/>
              <a:gd name="connsiteY0" fmla="*/ 0 h 234469"/>
              <a:gd name="connsiteX1" fmla="*/ 1712300 w 1712299"/>
              <a:gd name="connsiteY1" fmla="*/ 0 h 234469"/>
              <a:gd name="connsiteX2" fmla="*/ 1712300 w 1712299"/>
              <a:gd name="connsiteY2" fmla="*/ 234469 h 234469"/>
              <a:gd name="connsiteX3" fmla="*/ 1686615 w 1712299"/>
              <a:gd name="connsiteY3" fmla="*/ 234469 h 234469"/>
              <a:gd name="connsiteX4" fmla="*/ 25684 w 1712299"/>
              <a:gd name="connsiteY4" fmla="*/ 234469 h 234469"/>
              <a:gd name="connsiteX5" fmla="*/ 0 w 1712299"/>
              <a:gd name="connsiteY5" fmla="*/ 234469 h 234469"/>
              <a:gd name="connsiteX6" fmla="*/ 0 w 1712299"/>
              <a:gd name="connsiteY6" fmla="*/ 0 h 234469"/>
              <a:gd name="connsiteX7" fmla="*/ 25684 w 1712299"/>
              <a:gd name="connsiteY7" fmla="*/ 0 h 23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2299" h="234469">
                <a:moveTo>
                  <a:pt x="1686615" y="0"/>
                </a:moveTo>
                <a:cubicBezTo>
                  <a:pt x="1700800" y="0"/>
                  <a:pt x="1712300" y="0"/>
                  <a:pt x="1712300" y="0"/>
                </a:cubicBezTo>
                <a:lnTo>
                  <a:pt x="1712300" y="234469"/>
                </a:lnTo>
                <a:cubicBezTo>
                  <a:pt x="1712300" y="234469"/>
                  <a:pt x="1700800" y="234469"/>
                  <a:pt x="1686615" y="234469"/>
                </a:cubicBezTo>
                <a:lnTo>
                  <a:pt x="25684" y="234469"/>
                </a:lnTo>
                <a:cubicBezTo>
                  <a:pt x="11499" y="234469"/>
                  <a:pt x="0" y="234469"/>
                  <a:pt x="0" y="234469"/>
                </a:cubicBezTo>
                <a:lnTo>
                  <a:pt x="0" y="0"/>
                </a:lnTo>
                <a:cubicBezTo>
                  <a:pt x="0" y="0"/>
                  <a:pt x="11499" y="0"/>
                  <a:pt x="25684" y="0"/>
                </a:cubicBezTo>
                <a:close/>
              </a:path>
            </a:pathLst>
          </a:custGeom>
          <a:solidFill>
            <a:srgbClr val="27AE60">
              <a:alpha val="80000"/>
            </a:srgbClr>
          </a:solidFill>
          <a:ln w="8559" cap="flat">
            <a:noFill/>
            <a:prstDash val="solid"/>
            <a:miter/>
          </a:ln>
        </p:spPr>
        <p:txBody>
          <a:bodyPr rtlCol="0" anchor="ctr"/>
          <a:lstStyle/>
          <a:p>
            <a:endParaRPr lang="en-IN"/>
          </a:p>
        </p:txBody>
      </p:sp>
      <p:sp>
        <p:nvSpPr>
          <p:cNvPr id="70" name="TextBox 69">
            <a:extLst>
              <a:ext uri="{FF2B5EF4-FFF2-40B4-BE49-F238E27FC236}">
                <a16:creationId xmlns:a16="http://schemas.microsoft.com/office/drawing/2014/main" id="{503FFB9C-9402-8B8B-1A4F-92157ED0B418}"/>
              </a:ext>
            </a:extLst>
          </p:cNvPr>
          <p:cNvSpPr txBox="1"/>
          <p:nvPr/>
        </p:nvSpPr>
        <p:spPr>
          <a:xfrm>
            <a:off x="6348659" y="2525095"/>
            <a:ext cx="1140509" cy="173765"/>
          </a:xfrm>
          <a:prstGeom prst="rect">
            <a:avLst/>
          </a:prstGeom>
          <a:noFill/>
        </p:spPr>
        <p:txBody>
          <a:bodyPr wrap="none" rtlCol="0">
            <a:spAutoFit/>
          </a:bodyPr>
          <a:lstStyle/>
          <a:p>
            <a:pPr algn="l"/>
            <a:r>
              <a:rPr lang="en-IN" sz="825" b="1" spc="0" baseline="0">
                <a:ln/>
                <a:solidFill>
                  <a:srgbClr val="FFFFFF"/>
                </a:solidFill>
                <a:latin typeface="Arial"/>
                <a:cs typeface="Arial"/>
                <a:sym typeface="Arial"/>
                <a:rtl val="0"/>
              </a:rPr>
              <a:t>Optimization Balance</a:t>
            </a:r>
          </a:p>
        </p:txBody>
      </p:sp>
      <p:sp>
        <p:nvSpPr>
          <p:cNvPr id="71" name="Freeform: Shape 70">
            <a:extLst>
              <a:ext uri="{FF2B5EF4-FFF2-40B4-BE49-F238E27FC236}">
                <a16:creationId xmlns:a16="http://schemas.microsoft.com/office/drawing/2014/main" id="{127B5B22-9517-02FA-C26E-A23D0F35BB77}"/>
              </a:ext>
            </a:extLst>
          </p:cNvPr>
          <p:cNvSpPr/>
          <p:nvPr/>
        </p:nvSpPr>
        <p:spPr>
          <a:xfrm>
            <a:off x="8288753" y="1532171"/>
            <a:ext cx="3595829" cy="1607787"/>
          </a:xfrm>
          <a:custGeom>
            <a:avLst/>
            <a:gdLst>
              <a:gd name="connsiteX0" fmla="*/ 3510215 w 3595829"/>
              <a:gd name="connsiteY0" fmla="*/ 0 h 1607787"/>
              <a:gd name="connsiteX1" fmla="*/ 3595830 w 3595829"/>
              <a:gd name="connsiteY1" fmla="*/ 0 h 1607787"/>
              <a:gd name="connsiteX2" fmla="*/ 3595830 w 3595829"/>
              <a:gd name="connsiteY2" fmla="*/ 1607788 h 1607787"/>
              <a:gd name="connsiteX3" fmla="*/ 3510215 w 3595829"/>
              <a:gd name="connsiteY3" fmla="*/ 1607788 h 1607787"/>
              <a:gd name="connsiteX4" fmla="*/ 85615 w 3595829"/>
              <a:gd name="connsiteY4" fmla="*/ 1607788 h 1607787"/>
              <a:gd name="connsiteX5" fmla="*/ 0 w 3595829"/>
              <a:gd name="connsiteY5" fmla="*/ 1607788 h 1607787"/>
              <a:gd name="connsiteX6" fmla="*/ 0 w 3595829"/>
              <a:gd name="connsiteY6" fmla="*/ 0 h 1607787"/>
              <a:gd name="connsiteX7" fmla="*/ 85615 w 3595829"/>
              <a:gd name="connsiteY7" fmla="*/ 0 h 160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5829" h="1607787">
                <a:moveTo>
                  <a:pt x="3510215" y="0"/>
                </a:moveTo>
                <a:cubicBezTo>
                  <a:pt x="3557498" y="0"/>
                  <a:pt x="3595830" y="0"/>
                  <a:pt x="3595830" y="0"/>
                </a:cubicBezTo>
                <a:lnTo>
                  <a:pt x="3595830" y="1607788"/>
                </a:lnTo>
                <a:cubicBezTo>
                  <a:pt x="3595830" y="1607788"/>
                  <a:pt x="3557498" y="1607788"/>
                  <a:pt x="3510215" y="1607788"/>
                </a:cubicBezTo>
                <a:lnTo>
                  <a:pt x="85615" y="1607788"/>
                </a:lnTo>
                <a:cubicBezTo>
                  <a:pt x="38331" y="1607788"/>
                  <a:pt x="0" y="1607788"/>
                  <a:pt x="0" y="1607788"/>
                </a:cubicBezTo>
                <a:lnTo>
                  <a:pt x="0" y="0"/>
                </a:lnTo>
                <a:cubicBezTo>
                  <a:pt x="0" y="0"/>
                  <a:pt x="38331" y="0"/>
                  <a:pt x="85615" y="0"/>
                </a:cubicBezTo>
                <a:close/>
              </a:path>
            </a:pathLst>
          </a:custGeom>
          <a:gradFill>
            <a:gsLst>
              <a:gs pos="0">
                <a:srgbClr val="E17055"/>
              </a:gs>
              <a:gs pos="50000">
                <a:srgbClr val="ED907A"/>
              </a:gs>
              <a:gs pos="100000">
                <a:srgbClr val="FAB1A0"/>
              </a:gs>
            </a:gsLst>
            <a:lin ang="0" scaled="1"/>
          </a:gradFill>
          <a:ln w="8559" cap="flat">
            <a:noFill/>
            <a:prstDash val="solid"/>
            <a:miter/>
          </a:ln>
        </p:spPr>
        <p:txBody>
          <a:bodyPr rtlCol="0" anchor="ctr"/>
          <a:lstStyle/>
          <a:p>
            <a:endParaRPr lang="en-IN"/>
          </a:p>
        </p:txBody>
      </p:sp>
      <p:sp>
        <p:nvSpPr>
          <p:cNvPr id="72" name="TextBox 71">
            <a:extLst>
              <a:ext uri="{FF2B5EF4-FFF2-40B4-BE49-F238E27FC236}">
                <a16:creationId xmlns:a16="http://schemas.microsoft.com/office/drawing/2014/main" id="{51CFD43D-3675-FC41-9A1E-8B309D2760D2}"/>
              </a:ext>
            </a:extLst>
          </p:cNvPr>
          <p:cNvSpPr txBox="1"/>
          <p:nvPr/>
        </p:nvSpPr>
        <p:spPr>
          <a:xfrm>
            <a:off x="9021090" y="1556896"/>
            <a:ext cx="2131156" cy="211186"/>
          </a:xfrm>
          <a:prstGeom prst="rect">
            <a:avLst/>
          </a:prstGeom>
          <a:noFill/>
        </p:spPr>
        <p:txBody>
          <a:bodyPr wrap="none" rtlCol="0">
            <a:spAutoFit/>
          </a:bodyPr>
          <a:lstStyle/>
          <a:p>
            <a:pPr algn="l"/>
            <a:r>
              <a:rPr lang="en-IN" sz="1200" b="1" spc="0" baseline="0">
                <a:ln/>
                <a:solidFill>
                  <a:srgbClr val="FFFFFF"/>
                </a:solidFill>
                <a:latin typeface="Arial"/>
                <a:cs typeface="Arial"/>
                <a:sym typeface="Arial"/>
                <a:rtl val="0"/>
              </a:rPr>
              <a:t>Group 3: Mobility Robustness</a:t>
            </a:r>
          </a:p>
        </p:txBody>
      </p:sp>
      <p:sp>
        <p:nvSpPr>
          <p:cNvPr id="73" name="Freeform: Shape 72">
            <a:extLst>
              <a:ext uri="{FF2B5EF4-FFF2-40B4-BE49-F238E27FC236}">
                <a16:creationId xmlns:a16="http://schemas.microsoft.com/office/drawing/2014/main" id="{152A7AC1-C229-9F2C-C764-37CAFC3D25DA}"/>
              </a:ext>
            </a:extLst>
          </p:cNvPr>
          <p:cNvSpPr/>
          <p:nvPr/>
        </p:nvSpPr>
        <p:spPr>
          <a:xfrm>
            <a:off x="8459983" y="1800135"/>
            <a:ext cx="3253369" cy="1205840"/>
          </a:xfrm>
          <a:custGeom>
            <a:avLst/>
            <a:gdLst>
              <a:gd name="connsiteX0" fmla="*/ 3210562 w 3253369"/>
              <a:gd name="connsiteY0" fmla="*/ 0 h 1205840"/>
              <a:gd name="connsiteX1" fmla="*/ 3253370 w 3253369"/>
              <a:gd name="connsiteY1" fmla="*/ 0 h 1205840"/>
              <a:gd name="connsiteX2" fmla="*/ 3253370 w 3253369"/>
              <a:gd name="connsiteY2" fmla="*/ 1205841 h 1205840"/>
              <a:gd name="connsiteX3" fmla="*/ 3210562 w 3253369"/>
              <a:gd name="connsiteY3" fmla="*/ 1205841 h 1205840"/>
              <a:gd name="connsiteX4" fmla="*/ 42807 w 3253369"/>
              <a:gd name="connsiteY4" fmla="*/ 1205841 h 1205840"/>
              <a:gd name="connsiteX5" fmla="*/ 0 w 3253369"/>
              <a:gd name="connsiteY5" fmla="*/ 1205841 h 1205840"/>
              <a:gd name="connsiteX6" fmla="*/ 0 w 3253369"/>
              <a:gd name="connsiteY6" fmla="*/ 0 h 1205840"/>
              <a:gd name="connsiteX7" fmla="*/ 42807 w 3253369"/>
              <a:gd name="connsiteY7" fmla="*/ 0 h 12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369" h="1205840">
                <a:moveTo>
                  <a:pt x="3210562" y="0"/>
                </a:moveTo>
                <a:cubicBezTo>
                  <a:pt x="3234204" y="0"/>
                  <a:pt x="3253370" y="0"/>
                  <a:pt x="3253370" y="0"/>
                </a:cubicBezTo>
                <a:lnTo>
                  <a:pt x="3253370" y="1205841"/>
                </a:lnTo>
                <a:cubicBezTo>
                  <a:pt x="3253370" y="1205841"/>
                  <a:pt x="3234204" y="1205841"/>
                  <a:pt x="3210562" y="1205841"/>
                </a:cubicBezTo>
                <a:lnTo>
                  <a:pt x="42807" y="1205841"/>
                </a:lnTo>
                <a:cubicBezTo>
                  <a:pt x="19166" y="1205841"/>
                  <a:pt x="0" y="1205841"/>
                  <a:pt x="0" y="1205841"/>
                </a:cubicBezTo>
                <a:lnTo>
                  <a:pt x="0" y="0"/>
                </a:lnTo>
                <a:cubicBezTo>
                  <a:pt x="0" y="0"/>
                  <a:pt x="19166" y="0"/>
                  <a:pt x="42807" y="0"/>
                </a:cubicBezTo>
                <a:close/>
              </a:path>
            </a:pathLst>
          </a:custGeom>
          <a:solidFill>
            <a:srgbClr val="FFFFFF">
              <a:alpha val="90000"/>
            </a:srgbClr>
          </a:solidFill>
          <a:ln w="8559"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23204C44-664B-AD8F-1FFE-C646D1B77EB7}"/>
              </a:ext>
            </a:extLst>
          </p:cNvPr>
          <p:cNvSpPr/>
          <p:nvPr/>
        </p:nvSpPr>
        <p:spPr>
          <a:xfrm>
            <a:off x="8545598" y="1900622"/>
            <a:ext cx="941764" cy="334955"/>
          </a:xfrm>
          <a:custGeom>
            <a:avLst/>
            <a:gdLst>
              <a:gd name="connsiteX0" fmla="*/ 916080 w 941764"/>
              <a:gd name="connsiteY0" fmla="*/ 0 h 334955"/>
              <a:gd name="connsiteX1" fmla="*/ 941765 w 941764"/>
              <a:gd name="connsiteY1" fmla="*/ 0 h 334955"/>
              <a:gd name="connsiteX2" fmla="*/ 941765 w 941764"/>
              <a:gd name="connsiteY2" fmla="*/ 334956 h 334955"/>
              <a:gd name="connsiteX3" fmla="*/ 916080 w 941764"/>
              <a:gd name="connsiteY3" fmla="*/ 334956 h 334955"/>
              <a:gd name="connsiteX4" fmla="*/ 25684 w 941764"/>
              <a:gd name="connsiteY4" fmla="*/ 334956 h 334955"/>
              <a:gd name="connsiteX5" fmla="*/ 0 w 941764"/>
              <a:gd name="connsiteY5" fmla="*/ 334956 h 334955"/>
              <a:gd name="connsiteX6" fmla="*/ 0 w 941764"/>
              <a:gd name="connsiteY6" fmla="*/ 0 h 334955"/>
              <a:gd name="connsiteX7" fmla="*/ 25684 w 941764"/>
              <a:gd name="connsiteY7" fmla="*/ 0 h 334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1764" h="334955">
                <a:moveTo>
                  <a:pt x="916080" y="0"/>
                </a:moveTo>
                <a:cubicBezTo>
                  <a:pt x="930266" y="0"/>
                  <a:pt x="941765" y="0"/>
                  <a:pt x="941765" y="0"/>
                </a:cubicBezTo>
                <a:lnTo>
                  <a:pt x="941765" y="334956"/>
                </a:lnTo>
                <a:cubicBezTo>
                  <a:pt x="941765" y="334956"/>
                  <a:pt x="930266" y="334956"/>
                  <a:pt x="916080" y="334956"/>
                </a:cubicBezTo>
                <a:lnTo>
                  <a:pt x="25684" y="334956"/>
                </a:lnTo>
                <a:cubicBezTo>
                  <a:pt x="11499" y="334956"/>
                  <a:pt x="0" y="334956"/>
                  <a:pt x="0" y="334956"/>
                </a:cubicBezTo>
                <a:lnTo>
                  <a:pt x="0" y="0"/>
                </a:lnTo>
                <a:cubicBezTo>
                  <a:pt x="0" y="0"/>
                  <a:pt x="11499" y="0"/>
                  <a:pt x="25684" y="0"/>
                </a:cubicBezTo>
                <a:close/>
              </a:path>
            </a:pathLst>
          </a:custGeom>
          <a:solidFill>
            <a:srgbClr val="E17055">
              <a:alpha val="80000"/>
            </a:srgbClr>
          </a:solidFill>
          <a:ln w="8559" cap="flat">
            <a:noFill/>
            <a:prstDash val="solid"/>
            <a:miter/>
          </a:ln>
        </p:spPr>
        <p:txBody>
          <a:bodyPr rtlCol="0" anchor="ctr"/>
          <a:lstStyle/>
          <a:p>
            <a:endParaRPr lang="en-IN"/>
          </a:p>
        </p:txBody>
      </p:sp>
      <p:sp>
        <p:nvSpPr>
          <p:cNvPr id="75" name="TextBox 74">
            <a:extLst>
              <a:ext uri="{FF2B5EF4-FFF2-40B4-BE49-F238E27FC236}">
                <a16:creationId xmlns:a16="http://schemas.microsoft.com/office/drawing/2014/main" id="{3847B3C0-F4AA-15E9-0FC8-86A761BFAF55}"/>
              </a:ext>
            </a:extLst>
          </p:cNvPr>
          <p:cNvSpPr txBox="1"/>
          <p:nvPr/>
        </p:nvSpPr>
        <p:spPr>
          <a:xfrm>
            <a:off x="8711672" y="1928239"/>
            <a:ext cx="609617" cy="166281"/>
          </a:xfrm>
          <a:prstGeom prst="rect">
            <a:avLst/>
          </a:prstGeom>
          <a:noFill/>
        </p:spPr>
        <p:txBody>
          <a:bodyPr wrap="none" rtlCol="0">
            <a:spAutoFit/>
          </a:bodyPr>
          <a:lstStyle/>
          <a:p>
            <a:pPr algn="l"/>
            <a:r>
              <a:rPr lang="en-IN" sz="750" b="1" spc="0" baseline="0">
                <a:ln/>
                <a:solidFill>
                  <a:srgbClr val="FFFFFF"/>
                </a:solidFill>
                <a:latin typeface="Arial"/>
                <a:cs typeface="Arial"/>
                <a:sym typeface="Arial"/>
                <a:rtl val="0"/>
              </a:rPr>
              <a:t>t310 Timer</a:t>
            </a:r>
          </a:p>
        </p:txBody>
      </p:sp>
      <p:sp>
        <p:nvSpPr>
          <p:cNvPr id="76" name="TextBox 75">
            <a:extLst>
              <a:ext uri="{FF2B5EF4-FFF2-40B4-BE49-F238E27FC236}">
                <a16:creationId xmlns:a16="http://schemas.microsoft.com/office/drawing/2014/main" id="{CEDEB3EC-36E9-1E43-31A3-6B6C4689549D}"/>
              </a:ext>
            </a:extLst>
          </p:cNvPr>
          <p:cNvSpPr txBox="1"/>
          <p:nvPr/>
        </p:nvSpPr>
        <p:spPr>
          <a:xfrm>
            <a:off x="8644499" y="2034790"/>
            <a:ext cx="743963" cy="158797"/>
          </a:xfrm>
          <a:prstGeom prst="rect">
            <a:avLst/>
          </a:prstGeom>
          <a:noFill/>
        </p:spPr>
        <p:txBody>
          <a:bodyPr wrap="none" rtlCol="0">
            <a:spAutoFit/>
          </a:bodyPr>
          <a:lstStyle/>
          <a:p>
            <a:pPr algn="l"/>
            <a:r>
              <a:rPr lang="en-IN" sz="675" spc="0" baseline="0">
                <a:ln/>
                <a:solidFill>
                  <a:srgbClr val="FFFFFF"/>
                </a:solidFill>
                <a:latin typeface="Arial"/>
                <a:cs typeface="Arial"/>
                <a:sym typeface="Arial"/>
                <a:rtl val="0"/>
              </a:rPr>
              <a:t>Default: 1000ms</a:t>
            </a:r>
          </a:p>
        </p:txBody>
      </p:sp>
      <p:sp>
        <p:nvSpPr>
          <p:cNvPr id="77" name="TextBox 76">
            <a:extLst>
              <a:ext uri="{FF2B5EF4-FFF2-40B4-BE49-F238E27FC236}">
                <a16:creationId xmlns:a16="http://schemas.microsoft.com/office/drawing/2014/main" id="{A351ECD7-0933-67D3-A15A-C2A5F4E45323}"/>
              </a:ext>
            </a:extLst>
          </p:cNvPr>
          <p:cNvSpPr txBox="1"/>
          <p:nvPr/>
        </p:nvSpPr>
        <p:spPr>
          <a:xfrm>
            <a:off x="8761335" y="2107846"/>
            <a:ext cx="510290" cy="151313"/>
          </a:xfrm>
          <a:prstGeom prst="rect">
            <a:avLst/>
          </a:prstGeom>
          <a:noFill/>
        </p:spPr>
        <p:txBody>
          <a:bodyPr wrap="none" rtlCol="0">
            <a:spAutoFit/>
          </a:bodyPr>
          <a:lstStyle/>
          <a:p>
            <a:pPr algn="l"/>
            <a:r>
              <a:rPr lang="en-IN" sz="600" spc="0" baseline="0">
                <a:ln/>
                <a:solidFill>
                  <a:srgbClr val="DDDDDD"/>
                </a:solidFill>
                <a:latin typeface="Arial"/>
                <a:cs typeface="Arial"/>
                <a:sym typeface="Arial"/>
                <a:rtl val="0"/>
              </a:rPr>
              <a:t>↑ for urban</a:t>
            </a:r>
          </a:p>
        </p:txBody>
      </p:sp>
      <p:sp>
        <p:nvSpPr>
          <p:cNvPr id="78" name="Freeform: Shape 77">
            <a:extLst>
              <a:ext uri="{FF2B5EF4-FFF2-40B4-BE49-F238E27FC236}">
                <a16:creationId xmlns:a16="http://schemas.microsoft.com/office/drawing/2014/main" id="{10E7ADBB-6189-B6ED-291B-DD0E81D2F0B2}"/>
              </a:ext>
            </a:extLst>
          </p:cNvPr>
          <p:cNvSpPr/>
          <p:nvPr/>
        </p:nvSpPr>
        <p:spPr>
          <a:xfrm>
            <a:off x="9572978" y="1900622"/>
            <a:ext cx="941764" cy="334955"/>
          </a:xfrm>
          <a:custGeom>
            <a:avLst/>
            <a:gdLst>
              <a:gd name="connsiteX0" fmla="*/ 916080 w 941764"/>
              <a:gd name="connsiteY0" fmla="*/ 0 h 334955"/>
              <a:gd name="connsiteX1" fmla="*/ 941765 w 941764"/>
              <a:gd name="connsiteY1" fmla="*/ 0 h 334955"/>
              <a:gd name="connsiteX2" fmla="*/ 941765 w 941764"/>
              <a:gd name="connsiteY2" fmla="*/ 334956 h 334955"/>
              <a:gd name="connsiteX3" fmla="*/ 916080 w 941764"/>
              <a:gd name="connsiteY3" fmla="*/ 334956 h 334955"/>
              <a:gd name="connsiteX4" fmla="*/ 25684 w 941764"/>
              <a:gd name="connsiteY4" fmla="*/ 334956 h 334955"/>
              <a:gd name="connsiteX5" fmla="*/ 0 w 941764"/>
              <a:gd name="connsiteY5" fmla="*/ 334956 h 334955"/>
              <a:gd name="connsiteX6" fmla="*/ 0 w 941764"/>
              <a:gd name="connsiteY6" fmla="*/ 0 h 334955"/>
              <a:gd name="connsiteX7" fmla="*/ 25684 w 941764"/>
              <a:gd name="connsiteY7" fmla="*/ 0 h 334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1764" h="334955">
                <a:moveTo>
                  <a:pt x="916080" y="0"/>
                </a:moveTo>
                <a:cubicBezTo>
                  <a:pt x="930266" y="0"/>
                  <a:pt x="941765" y="0"/>
                  <a:pt x="941765" y="0"/>
                </a:cubicBezTo>
                <a:lnTo>
                  <a:pt x="941765" y="334956"/>
                </a:lnTo>
                <a:cubicBezTo>
                  <a:pt x="941765" y="334956"/>
                  <a:pt x="930266" y="334956"/>
                  <a:pt x="916080" y="334956"/>
                </a:cubicBezTo>
                <a:lnTo>
                  <a:pt x="25684" y="334956"/>
                </a:lnTo>
                <a:cubicBezTo>
                  <a:pt x="11499" y="334956"/>
                  <a:pt x="0" y="334956"/>
                  <a:pt x="0" y="334956"/>
                </a:cubicBezTo>
                <a:lnTo>
                  <a:pt x="0" y="0"/>
                </a:lnTo>
                <a:cubicBezTo>
                  <a:pt x="0" y="0"/>
                  <a:pt x="11499" y="0"/>
                  <a:pt x="25684" y="0"/>
                </a:cubicBezTo>
                <a:close/>
              </a:path>
            </a:pathLst>
          </a:custGeom>
          <a:solidFill>
            <a:srgbClr val="FAB1A0">
              <a:alpha val="80000"/>
            </a:srgbClr>
          </a:solidFill>
          <a:ln w="8559" cap="flat">
            <a:noFill/>
            <a:prstDash val="solid"/>
            <a:miter/>
          </a:ln>
        </p:spPr>
        <p:txBody>
          <a:bodyPr rtlCol="0" anchor="ctr"/>
          <a:lstStyle/>
          <a:p>
            <a:endParaRPr lang="en-IN"/>
          </a:p>
        </p:txBody>
      </p:sp>
      <p:sp>
        <p:nvSpPr>
          <p:cNvPr id="79" name="TextBox 78">
            <a:extLst>
              <a:ext uri="{FF2B5EF4-FFF2-40B4-BE49-F238E27FC236}">
                <a16:creationId xmlns:a16="http://schemas.microsoft.com/office/drawing/2014/main" id="{E368FB05-C69C-2C5A-CC06-2262D97E4306}"/>
              </a:ext>
            </a:extLst>
          </p:cNvPr>
          <p:cNvSpPr txBox="1"/>
          <p:nvPr/>
        </p:nvSpPr>
        <p:spPr>
          <a:xfrm>
            <a:off x="9678875" y="1928239"/>
            <a:ext cx="729971" cy="166281"/>
          </a:xfrm>
          <a:prstGeom prst="rect">
            <a:avLst/>
          </a:prstGeom>
          <a:noFill/>
        </p:spPr>
        <p:txBody>
          <a:bodyPr wrap="none" rtlCol="0">
            <a:spAutoFit/>
          </a:bodyPr>
          <a:lstStyle/>
          <a:p>
            <a:pPr algn="l"/>
            <a:r>
              <a:rPr lang="en-IN" sz="750" b="1" spc="0" baseline="0">
                <a:ln/>
                <a:solidFill>
                  <a:srgbClr val="FFFFFF"/>
                </a:solidFill>
                <a:latin typeface="Arial"/>
                <a:cs typeface="Arial"/>
                <a:sym typeface="Arial"/>
                <a:rtl val="0"/>
              </a:rPr>
              <a:t>n310 Counter</a:t>
            </a:r>
          </a:p>
        </p:txBody>
      </p:sp>
      <p:sp>
        <p:nvSpPr>
          <p:cNvPr id="80" name="TextBox 79">
            <a:extLst>
              <a:ext uri="{FF2B5EF4-FFF2-40B4-BE49-F238E27FC236}">
                <a16:creationId xmlns:a16="http://schemas.microsoft.com/office/drawing/2014/main" id="{4F9DF15E-979C-039E-2EBA-7E9A05274E49}"/>
              </a:ext>
            </a:extLst>
          </p:cNvPr>
          <p:cNvSpPr txBox="1"/>
          <p:nvPr/>
        </p:nvSpPr>
        <p:spPr>
          <a:xfrm>
            <a:off x="9766089" y="2034790"/>
            <a:ext cx="555543" cy="158797"/>
          </a:xfrm>
          <a:prstGeom prst="rect">
            <a:avLst/>
          </a:prstGeom>
          <a:noFill/>
        </p:spPr>
        <p:txBody>
          <a:bodyPr wrap="none" rtlCol="0">
            <a:spAutoFit/>
          </a:bodyPr>
          <a:lstStyle/>
          <a:p>
            <a:pPr algn="l"/>
            <a:r>
              <a:rPr lang="en-IN" sz="675" spc="0" baseline="0">
                <a:ln/>
                <a:solidFill>
                  <a:srgbClr val="FFFFFF"/>
                </a:solidFill>
                <a:latin typeface="Arial"/>
                <a:cs typeface="Arial"/>
                <a:sym typeface="Arial"/>
                <a:rtl val="0"/>
              </a:rPr>
              <a:t>Default: n1</a:t>
            </a:r>
          </a:p>
        </p:txBody>
      </p:sp>
      <p:sp>
        <p:nvSpPr>
          <p:cNvPr id="81" name="TextBox 80">
            <a:extLst>
              <a:ext uri="{FF2B5EF4-FFF2-40B4-BE49-F238E27FC236}">
                <a16:creationId xmlns:a16="http://schemas.microsoft.com/office/drawing/2014/main" id="{844C6AFF-BB95-B30B-8FFE-1BAC86CB9D8A}"/>
              </a:ext>
            </a:extLst>
          </p:cNvPr>
          <p:cNvSpPr txBox="1"/>
          <p:nvPr/>
        </p:nvSpPr>
        <p:spPr>
          <a:xfrm>
            <a:off x="9760188" y="2107846"/>
            <a:ext cx="567344" cy="151313"/>
          </a:xfrm>
          <a:prstGeom prst="rect">
            <a:avLst/>
          </a:prstGeom>
          <a:noFill/>
        </p:spPr>
        <p:txBody>
          <a:bodyPr wrap="none" rtlCol="0">
            <a:spAutoFit/>
          </a:bodyPr>
          <a:lstStyle/>
          <a:p>
            <a:pPr algn="l"/>
            <a:r>
              <a:rPr lang="en-IN" sz="600" spc="0" baseline="0">
                <a:ln/>
                <a:solidFill>
                  <a:srgbClr val="DDDDDD"/>
                </a:solidFill>
                <a:latin typeface="Arial"/>
                <a:cs typeface="Arial"/>
                <a:sym typeface="Arial"/>
                <a:rtl val="0"/>
              </a:rPr>
              <a:t>↑ for glitches</a:t>
            </a:r>
          </a:p>
        </p:txBody>
      </p:sp>
      <p:sp>
        <p:nvSpPr>
          <p:cNvPr id="82" name="Freeform: Shape 81">
            <a:extLst>
              <a:ext uri="{FF2B5EF4-FFF2-40B4-BE49-F238E27FC236}">
                <a16:creationId xmlns:a16="http://schemas.microsoft.com/office/drawing/2014/main" id="{0106FBE2-8C17-E6FD-9FDD-D6D6247326F4}"/>
              </a:ext>
            </a:extLst>
          </p:cNvPr>
          <p:cNvSpPr/>
          <p:nvPr/>
        </p:nvSpPr>
        <p:spPr>
          <a:xfrm>
            <a:off x="10600358" y="1900622"/>
            <a:ext cx="941764" cy="334955"/>
          </a:xfrm>
          <a:custGeom>
            <a:avLst/>
            <a:gdLst>
              <a:gd name="connsiteX0" fmla="*/ 916080 w 941764"/>
              <a:gd name="connsiteY0" fmla="*/ 0 h 334955"/>
              <a:gd name="connsiteX1" fmla="*/ 941765 w 941764"/>
              <a:gd name="connsiteY1" fmla="*/ 0 h 334955"/>
              <a:gd name="connsiteX2" fmla="*/ 941765 w 941764"/>
              <a:gd name="connsiteY2" fmla="*/ 334956 h 334955"/>
              <a:gd name="connsiteX3" fmla="*/ 916080 w 941764"/>
              <a:gd name="connsiteY3" fmla="*/ 334956 h 334955"/>
              <a:gd name="connsiteX4" fmla="*/ 25684 w 941764"/>
              <a:gd name="connsiteY4" fmla="*/ 334956 h 334955"/>
              <a:gd name="connsiteX5" fmla="*/ 0 w 941764"/>
              <a:gd name="connsiteY5" fmla="*/ 334956 h 334955"/>
              <a:gd name="connsiteX6" fmla="*/ 0 w 941764"/>
              <a:gd name="connsiteY6" fmla="*/ 0 h 334955"/>
              <a:gd name="connsiteX7" fmla="*/ 25684 w 941764"/>
              <a:gd name="connsiteY7" fmla="*/ 0 h 334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1764" h="334955">
                <a:moveTo>
                  <a:pt x="916080" y="0"/>
                </a:moveTo>
                <a:cubicBezTo>
                  <a:pt x="930266" y="0"/>
                  <a:pt x="941765" y="0"/>
                  <a:pt x="941765" y="0"/>
                </a:cubicBezTo>
                <a:lnTo>
                  <a:pt x="941765" y="334956"/>
                </a:lnTo>
                <a:cubicBezTo>
                  <a:pt x="941765" y="334956"/>
                  <a:pt x="930266" y="334956"/>
                  <a:pt x="916080" y="334956"/>
                </a:cubicBezTo>
                <a:lnTo>
                  <a:pt x="25684" y="334956"/>
                </a:lnTo>
                <a:cubicBezTo>
                  <a:pt x="11499" y="334956"/>
                  <a:pt x="0" y="334956"/>
                  <a:pt x="0" y="334956"/>
                </a:cubicBezTo>
                <a:lnTo>
                  <a:pt x="0" y="0"/>
                </a:lnTo>
                <a:cubicBezTo>
                  <a:pt x="0" y="0"/>
                  <a:pt x="11499" y="0"/>
                  <a:pt x="25684" y="0"/>
                </a:cubicBezTo>
                <a:close/>
              </a:path>
            </a:pathLst>
          </a:custGeom>
          <a:solidFill>
            <a:srgbClr val="FDCB6E">
              <a:alpha val="80000"/>
            </a:srgbClr>
          </a:solidFill>
          <a:ln w="8559" cap="flat">
            <a:noFill/>
            <a:prstDash val="solid"/>
            <a:miter/>
          </a:ln>
        </p:spPr>
        <p:txBody>
          <a:bodyPr rtlCol="0" anchor="ctr"/>
          <a:lstStyle/>
          <a:p>
            <a:endParaRPr lang="en-IN"/>
          </a:p>
        </p:txBody>
      </p:sp>
      <p:sp>
        <p:nvSpPr>
          <p:cNvPr id="83" name="TextBox 82">
            <a:extLst>
              <a:ext uri="{FF2B5EF4-FFF2-40B4-BE49-F238E27FC236}">
                <a16:creationId xmlns:a16="http://schemas.microsoft.com/office/drawing/2014/main" id="{F15F4320-A82F-4BB3-007D-89EC137A060C}"/>
              </a:ext>
            </a:extLst>
          </p:cNvPr>
          <p:cNvSpPr txBox="1"/>
          <p:nvPr/>
        </p:nvSpPr>
        <p:spPr>
          <a:xfrm>
            <a:off x="10708616" y="1928239"/>
            <a:ext cx="725247" cy="166281"/>
          </a:xfrm>
          <a:prstGeom prst="rect">
            <a:avLst/>
          </a:prstGeom>
          <a:noFill/>
        </p:spPr>
        <p:txBody>
          <a:bodyPr wrap="none" rtlCol="0">
            <a:spAutoFit/>
          </a:bodyPr>
          <a:lstStyle/>
          <a:p>
            <a:pPr algn="l"/>
            <a:r>
              <a:rPr lang="en-IN" sz="750" b="1" spc="0" baseline="0">
                <a:ln/>
                <a:solidFill>
                  <a:srgbClr val="FFFFFF"/>
                </a:solidFill>
                <a:latin typeface="Arial"/>
                <a:cs typeface="Arial"/>
                <a:sym typeface="Arial"/>
                <a:rtl val="0"/>
              </a:rPr>
              <a:t>n311 Counter</a:t>
            </a:r>
          </a:p>
        </p:txBody>
      </p:sp>
      <p:sp>
        <p:nvSpPr>
          <p:cNvPr id="84" name="TextBox 83">
            <a:extLst>
              <a:ext uri="{FF2B5EF4-FFF2-40B4-BE49-F238E27FC236}">
                <a16:creationId xmlns:a16="http://schemas.microsoft.com/office/drawing/2014/main" id="{01ECDDAD-40BA-3376-E54C-6768FFD2F171}"/>
              </a:ext>
            </a:extLst>
          </p:cNvPr>
          <p:cNvSpPr txBox="1"/>
          <p:nvPr/>
        </p:nvSpPr>
        <p:spPr>
          <a:xfrm>
            <a:off x="10793468" y="2034790"/>
            <a:ext cx="555543" cy="158797"/>
          </a:xfrm>
          <a:prstGeom prst="rect">
            <a:avLst/>
          </a:prstGeom>
          <a:noFill/>
        </p:spPr>
        <p:txBody>
          <a:bodyPr wrap="none" rtlCol="0">
            <a:spAutoFit/>
          </a:bodyPr>
          <a:lstStyle/>
          <a:p>
            <a:pPr algn="l"/>
            <a:r>
              <a:rPr lang="en-IN" sz="675" spc="0" baseline="0">
                <a:ln/>
                <a:solidFill>
                  <a:srgbClr val="FFFFFF"/>
                </a:solidFill>
                <a:latin typeface="Arial"/>
                <a:cs typeface="Arial"/>
                <a:sym typeface="Arial"/>
                <a:rtl val="0"/>
              </a:rPr>
              <a:t>Default: n1</a:t>
            </a:r>
          </a:p>
        </p:txBody>
      </p:sp>
      <p:sp>
        <p:nvSpPr>
          <p:cNvPr id="85" name="TextBox 84">
            <a:extLst>
              <a:ext uri="{FF2B5EF4-FFF2-40B4-BE49-F238E27FC236}">
                <a16:creationId xmlns:a16="http://schemas.microsoft.com/office/drawing/2014/main" id="{5035F2C7-238C-5183-B468-1E80CF5EA96A}"/>
              </a:ext>
            </a:extLst>
          </p:cNvPr>
          <p:cNvSpPr txBox="1"/>
          <p:nvPr/>
        </p:nvSpPr>
        <p:spPr>
          <a:xfrm>
            <a:off x="10838920" y="2107846"/>
            <a:ext cx="464640" cy="151313"/>
          </a:xfrm>
          <a:prstGeom prst="rect">
            <a:avLst/>
          </a:prstGeom>
          <a:noFill/>
        </p:spPr>
        <p:txBody>
          <a:bodyPr wrap="none" rtlCol="0">
            <a:spAutoFit/>
          </a:bodyPr>
          <a:lstStyle/>
          <a:p>
            <a:pPr algn="l"/>
            <a:r>
              <a:rPr lang="en-IN" sz="600" spc="0" baseline="0">
                <a:ln/>
                <a:solidFill>
                  <a:srgbClr val="DDDDDD"/>
                </a:solidFill>
                <a:latin typeface="Arial"/>
                <a:cs typeface="Arial"/>
                <a:sym typeface="Arial"/>
                <a:rtl val="0"/>
              </a:rPr>
              <a:t>Keep low</a:t>
            </a:r>
          </a:p>
        </p:txBody>
      </p:sp>
      <p:sp>
        <p:nvSpPr>
          <p:cNvPr id="86" name="TextBox 85">
            <a:extLst>
              <a:ext uri="{FF2B5EF4-FFF2-40B4-BE49-F238E27FC236}">
                <a16:creationId xmlns:a16="http://schemas.microsoft.com/office/drawing/2014/main" id="{F803140E-5886-E5AE-AE48-D1D9CD4DEFC7}"/>
              </a:ext>
            </a:extLst>
          </p:cNvPr>
          <p:cNvSpPr txBox="1"/>
          <p:nvPr/>
        </p:nvSpPr>
        <p:spPr>
          <a:xfrm>
            <a:off x="9432878" y="2251066"/>
            <a:ext cx="1307579" cy="181250"/>
          </a:xfrm>
          <a:prstGeom prst="rect">
            <a:avLst/>
          </a:prstGeom>
          <a:noFill/>
        </p:spPr>
        <p:txBody>
          <a:bodyPr wrap="none" rtlCol="0">
            <a:spAutoFit/>
          </a:bodyPr>
          <a:lstStyle/>
          <a:p>
            <a:pPr algn="l"/>
            <a:r>
              <a:rPr lang="en-IN" sz="900" b="1" spc="0" baseline="0">
                <a:ln/>
                <a:solidFill>
                  <a:srgbClr val="2D3436"/>
                </a:solidFill>
                <a:latin typeface="Arial"/>
                <a:cs typeface="Arial"/>
                <a:sym typeface="Arial"/>
                <a:rtl val="0"/>
              </a:rPr>
              <a:t>RLF Detection Process</a:t>
            </a:r>
          </a:p>
        </p:txBody>
      </p:sp>
      <p:sp>
        <p:nvSpPr>
          <p:cNvPr id="87" name="Freeform: Shape 86">
            <a:extLst>
              <a:ext uri="{FF2B5EF4-FFF2-40B4-BE49-F238E27FC236}">
                <a16:creationId xmlns:a16="http://schemas.microsoft.com/office/drawing/2014/main" id="{C34281BA-665A-8240-3157-98338BFAC0C8}"/>
              </a:ext>
            </a:extLst>
          </p:cNvPr>
          <p:cNvSpPr/>
          <p:nvPr/>
        </p:nvSpPr>
        <p:spPr>
          <a:xfrm>
            <a:off x="8631213" y="2436551"/>
            <a:ext cx="684919" cy="167477"/>
          </a:xfrm>
          <a:custGeom>
            <a:avLst/>
            <a:gdLst>
              <a:gd name="connsiteX0" fmla="*/ 582182 w 684919"/>
              <a:gd name="connsiteY0" fmla="*/ 0 h 167477"/>
              <a:gd name="connsiteX1" fmla="*/ 684920 w 684919"/>
              <a:gd name="connsiteY1" fmla="*/ 0 h 167477"/>
              <a:gd name="connsiteX2" fmla="*/ 684920 w 684919"/>
              <a:gd name="connsiteY2" fmla="*/ 167478 h 167477"/>
              <a:gd name="connsiteX3" fmla="*/ 582182 w 684919"/>
              <a:gd name="connsiteY3" fmla="*/ 167478 h 167477"/>
              <a:gd name="connsiteX4" fmla="*/ 102738 w 684919"/>
              <a:gd name="connsiteY4" fmla="*/ 167478 h 167477"/>
              <a:gd name="connsiteX5" fmla="*/ 0 w 684919"/>
              <a:gd name="connsiteY5" fmla="*/ 167478 h 167477"/>
              <a:gd name="connsiteX6" fmla="*/ 0 w 684919"/>
              <a:gd name="connsiteY6" fmla="*/ 0 h 167477"/>
              <a:gd name="connsiteX7" fmla="*/ 102738 w 684919"/>
              <a:gd name="connsiteY7" fmla="*/ 0 h 167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919" h="167477">
                <a:moveTo>
                  <a:pt x="582182" y="0"/>
                </a:moveTo>
                <a:cubicBezTo>
                  <a:pt x="638923" y="0"/>
                  <a:pt x="684920" y="0"/>
                  <a:pt x="684920" y="0"/>
                </a:cubicBezTo>
                <a:lnTo>
                  <a:pt x="684920" y="167478"/>
                </a:lnTo>
                <a:cubicBezTo>
                  <a:pt x="684920" y="167478"/>
                  <a:pt x="638923" y="167478"/>
                  <a:pt x="582182" y="167478"/>
                </a:cubicBezTo>
                <a:lnTo>
                  <a:pt x="102738" y="167478"/>
                </a:lnTo>
                <a:cubicBezTo>
                  <a:pt x="45997" y="167478"/>
                  <a:pt x="0" y="167478"/>
                  <a:pt x="0" y="167478"/>
                </a:cubicBezTo>
                <a:lnTo>
                  <a:pt x="0" y="0"/>
                </a:lnTo>
                <a:cubicBezTo>
                  <a:pt x="0" y="0"/>
                  <a:pt x="45997" y="0"/>
                  <a:pt x="102738" y="0"/>
                </a:cubicBezTo>
                <a:close/>
              </a:path>
            </a:pathLst>
          </a:custGeom>
          <a:solidFill>
            <a:srgbClr val="DDD6FE"/>
          </a:solidFill>
          <a:ln w="8559" cap="flat">
            <a:noFill/>
            <a:prstDash val="solid"/>
            <a:miter/>
          </a:ln>
        </p:spPr>
        <p:txBody>
          <a:bodyPr rtlCol="0" anchor="ctr"/>
          <a:lstStyle/>
          <a:p>
            <a:endParaRPr lang="en-IN"/>
          </a:p>
        </p:txBody>
      </p:sp>
      <p:sp>
        <p:nvSpPr>
          <p:cNvPr id="88" name="TextBox 87">
            <a:extLst>
              <a:ext uri="{FF2B5EF4-FFF2-40B4-BE49-F238E27FC236}">
                <a16:creationId xmlns:a16="http://schemas.microsoft.com/office/drawing/2014/main" id="{89A39FC2-A1E9-FD8C-860E-C093F8AA9C02}"/>
              </a:ext>
            </a:extLst>
          </p:cNvPr>
          <p:cNvSpPr txBox="1"/>
          <p:nvPr/>
        </p:nvSpPr>
        <p:spPr>
          <a:xfrm>
            <a:off x="8676694" y="2436737"/>
            <a:ext cx="593957" cy="158797"/>
          </a:xfrm>
          <a:prstGeom prst="rect">
            <a:avLst/>
          </a:prstGeom>
          <a:noFill/>
        </p:spPr>
        <p:txBody>
          <a:bodyPr wrap="none" rtlCol="0">
            <a:spAutoFit/>
          </a:bodyPr>
          <a:lstStyle/>
          <a:p>
            <a:pPr algn="l"/>
            <a:r>
              <a:rPr lang="en-IN" sz="675" spc="0" baseline="0">
                <a:ln/>
                <a:solidFill>
                  <a:srgbClr val="2D3436"/>
                </a:solidFill>
                <a:latin typeface="Arial"/>
                <a:cs typeface="Arial"/>
                <a:sym typeface="Arial"/>
                <a:rtl val="0"/>
              </a:rPr>
              <a:t>Out-of-Sync</a:t>
            </a:r>
          </a:p>
        </p:txBody>
      </p:sp>
      <p:sp>
        <p:nvSpPr>
          <p:cNvPr id="89" name="Freeform: Shape 88">
            <a:extLst>
              <a:ext uri="{FF2B5EF4-FFF2-40B4-BE49-F238E27FC236}">
                <a16:creationId xmlns:a16="http://schemas.microsoft.com/office/drawing/2014/main" id="{1CB0BDD8-61CE-0545-4484-85DAB24CFFF6}"/>
              </a:ext>
            </a:extLst>
          </p:cNvPr>
          <p:cNvSpPr/>
          <p:nvPr/>
        </p:nvSpPr>
        <p:spPr>
          <a:xfrm>
            <a:off x="9316133" y="2516941"/>
            <a:ext cx="342459" cy="6699"/>
          </a:xfrm>
          <a:custGeom>
            <a:avLst/>
            <a:gdLst>
              <a:gd name="connsiteX0" fmla="*/ 0 w 342459"/>
              <a:gd name="connsiteY0" fmla="*/ 0 h 6699"/>
              <a:gd name="connsiteX1" fmla="*/ 342460 w 342459"/>
              <a:gd name="connsiteY1" fmla="*/ 0 h 6699"/>
            </a:gdLst>
            <a:ahLst/>
            <a:cxnLst>
              <a:cxn ang="0">
                <a:pos x="connsiteX0" y="connsiteY0"/>
              </a:cxn>
              <a:cxn ang="0">
                <a:pos x="connsiteX1" y="connsiteY1"/>
              </a:cxn>
            </a:cxnLst>
            <a:rect l="l" t="t" r="r" b="b"/>
            <a:pathLst>
              <a:path w="342459" h="6699">
                <a:moveTo>
                  <a:pt x="0" y="0"/>
                </a:moveTo>
                <a:lnTo>
                  <a:pt x="342460" y="0"/>
                </a:lnTo>
              </a:path>
            </a:pathLst>
          </a:custGeom>
          <a:ln w="17118" cap="flat">
            <a:solidFill>
              <a:srgbClr val="2D3436"/>
            </a:solid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EB03110C-F4F3-AF7B-4487-DE27AFA53D01}"/>
              </a:ext>
            </a:extLst>
          </p:cNvPr>
          <p:cNvSpPr/>
          <p:nvPr/>
        </p:nvSpPr>
        <p:spPr>
          <a:xfrm>
            <a:off x="9658593" y="2436551"/>
            <a:ext cx="684919" cy="167477"/>
          </a:xfrm>
          <a:custGeom>
            <a:avLst/>
            <a:gdLst>
              <a:gd name="connsiteX0" fmla="*/ 582182 w 684919"/>
              <a:gd name="connsiteY0" fmla="*/ 0 h 167477"/>
              <a:gd name="connsiteX1" fmla="*/ 684920 w 684919"/>
              <a:gd name="connsiteY1" fmla="*/ 0 h 167477"/>
              <a:gd name="connsiteX2" fmla="*/ 684920 w 684919"/>
              <a:gd name="connsiteY2" fmla="*/ 167478 h 167477"/>
              <a:gd name="connsiteX3" fmla="*/ 582182 w 684919"/>
              <a:gd name="connsiteY3" fmla="*/ 167478 h 167477"/>
              <a:gd name="connsiteX4" fmla="*/ 102738 w 684919"/>
              <a:gd name="connsiteY4" fmla="*/ 167478 h 167477"/>
              <a:gd name="connsiteX5" fmla="*/ 0 w 684919"/>
              <a:gd name="connsiteY5" fmla="*/ 167478 h 167477"/>
              <a:gd name="connsiteX6" fmla="*/ 0 w 684919"/>
              <a:gd name="connsiteY6" fmla="*/ 0 h 167477"/>
              <a:gd name="connsiteX7" fmla="*/ 102738 w 684919"/>
              <a:gd name="connsiteY7" fmla="*/ 0 h 167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919" h="167477">
                <a:moveTo>
                  <a:pt x="582182" y="0"/>
                </a:moveTo>
                <a:cubicBezTo>
                  <a:pt x="638923" y="0"/>
                  <a:pt x="684920" y="0"/>
                  <a:pt x="684920" y="0"/>
                </a:cubicBezTo>
                <a:lnTo>
                  <a:pt x="684920" y="167478"/>
                </a:lnTo>
                <a:cubicBezTo>
                  <a:pt x="684920" y="167478"/>
                  <a:pt x="638923" y="167478"/>
                  <a:pt x="582182" y="167478"/>
                </a:cubicBezTo>
                <a:lnTo>
                  <a:pt x="102738" y="167478"/>
                </a:lnTo>
                <a:cubicBezTo>
                  <a:pt x="45997" y="167478"/>
                  <a:pt x="0" y="167478"/>
                  <a:pt x="0" y="167478"/>
                </a:cubicBezTo>
                <a:lnTo>
                  <a:pt x="0" y="0"/>
                </a:lnTo>
                <a:cubicBezTo>
                  <a:pt x="0" y="0"/>
                  <a:pt x="45997" y="0"/>
                  <a:pt x="102738" y="0"/>
                </a:cubicBezTo>
                <a:close/>
              </a:path>
            </a:pathLst>
          </a:custGeom>
          <a:solidFill>
            <a:srgbClr val="FAB1A0"/>
          </a:solidFill>
          <a:ln w="8559" cap="flat">
            <a:noFill/>
            <a:prstDash val="solid"/>
            <a:miter/>
          </a:ln>
        </p:spPr>
        <p:txBody>
          <a:bodyPr rtlCol="0" anchor="ctr"/>
          <a:lstStyle/>
          <a:p>
            <a:endParaRPr lang="en-IN"/>
          </a:p>
        </p:txBody>
      </p:sp>
      <p:sp>
        <p:nvSpPr>
          <p:cNvPr id="91" name="TextBox 90">
            <a:extLst>
              <a:ext uri="{FF2B5EF4-FFF2-40B4-BE49-F238E27FC236}">
                <a16:creationId xmlns:a16="http://schemas.microsoft.com/office/drawing/2014/main" id="{8FDAA3AC-82A8-A163-CACE-817D131E4811}"/>
              </a:ext>
            </a:extLst>
          </p:cNvPr>
          <p:cNvSpPr txBox="1"/>
          <p:nvPr/>
        </p:nvSpPr>
        <p:spPr>
          <a:xfrm>
            <a:off x="9758572" y="2436737"/>
            <a:ext cx="484961" cy="158797"/>
          </a:xfrm>
          <a:prstGeom prst="rect">
            <a:avLst/>
          </a:prstGeom>
          <a:noFill/>
        </p:spPr>
        <p:txBody>
          <a:bodyPr wrap="none" rtlCol="0">
            <a:spAutoFit/>
          </a:bodyPr>
          <a:lstStyle/>
          <a:p>
            <a:pPr algn="l"/>
            <a:r>
              <a:rPr lang="en-IN" sz="675" spc="0" baseline="0">
                <a:ln/>
                <a:solidFill>
                  <a:srgbClr val="FFFFFF"/>
                </a:solidFill>
                <a:latin typeface="Arial"/>
                <a:cs typeface="Arial"/>
                <a:sym typeface="Arial"/>
                <a:rtl val="0"/>
              </a:rPr>
              <a:t>n310 × ?</a:t>
            </a:r>
          </a:p>
        </p:txBody>
      </p:sp>
      <p:sp>
        <p:nvSpPr>
          <p:cNvPr id="92" name="Freeform: Shape 91">
            <a:extLst>
              <a:ext uri="{FF2B5EF4-FFF2-40B4-BE49-F238E27FC236}">
                <a16:creationId xmlns:a16="http://schemas.microsoft.com/office/drawing/2014/main" id="{44FEFAC3-AF33-93BD-4680-82BAE8BD1D26}"/>
              </a:ext>
            </a:extLst>
          </p:cNvPr>
          <p:cNvSpPr/>
          <p:nvPr/>
        </p:nvSpPr>
        <p:spPr>
          <a:xfrm>
            <a:off x="10343513" y="2516941"/>
            <a:ext cx="342459" cy="6699"/>
          </a:xfrm>
          <a:custGeom>
            <a:avLst/>
            <a:gdLst>
              <a:gd name="connsiteX0" fmla="*/ 0 w 342459"/>
              <a:gd name="connsiteY0" fmla="*/ 0 h 6699"/>
              <a:gd name="connsiteX1" fmla="*/ 342460 w 342459"/>
              <a:gd name="connsiteY1" fmla="*/ 0 h 6699"/>
            </a:gdLst>
            <a:ahLst/>
            <a:cxnLst>
              <a:cxn ang="0">
                <a:pos x="connsiteX0" y="connsiteY0"/>
              </a:cxn>
              <a:cxn ang="0">
                <a:pos x="connsiteX1" y="connsiteY1"/>
              </a:cxn>
            </a:cxnLst>
            <a:rect l="l" t="t" r="r" b="b"/>
            <a:pathLst>
              <a:path w="342459" h="6699">
                <a:moveTo>
                  <a:pt x="0" y="0"/>
                </a:moveTo>
                <a:lnTo>
                  <a:pt x="342460" y="0"/>
                </a:lnTo>
              </a:path>
            </a:pathLst>
          </a:custGeom>
          <a:ln w="17118" cap="flat">
            <a:solidFill>
              <a:srgbClr val="2D3436"/>
            </a:solid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9F26E98F-4805-1B53-178D-C107228FF672}"/>
              </a:ext>
            </a:extLst>
          </p:cNvPr>
          <p:cNvSpPr/>
          <p:nvPr/>
        </p:nvSpPr>
        <p:spPr>
          <a:xfrm>
            <a:off x="10685973" y="2436551"/>
            <a:ext cx="684919" cy="167477"/>
          </a:xfrm>
          <a:custGeom>
            <a:avLst/>
            <a:gdLst>
              <a:gd name="connsiteX0" fmla="*/ 582182 w 684919"/>
              <a:gd name="connsiteY0" fmla="*/ 0 h 167477"/>
              <a:gd name="connsiteX1" fmla="*/ 684920 w 684919"/>
              <a:gd name="connsiteY1" fmla="*/ 0 h 167477"/>
              <a:gd name="connsiteX2" fmla="*/ 684920 w 684919"/>
              <a:gd name="connsiteY2" fmla="*/ 167478 h 167477"/>
              <a:gd name="connsiteX3" fmla="*/ 582182 w 684919"/>
              <a:gd name="connsiteY3" fmla="*/ 167478 h 167477"/>
              <a:gd name="connsiteX4" fmla="*/ 102738 w 684919"/>
              <a:gd name="connsiteY4" fmla="*/ 167478 h 167477"/>
              <a:gd name="connsiteX5" fmla="*/ 0 w 684919"/>
              <a:gd name="connsiteY5" fmla="*/ 167478 h 167477"/>
              <a:gd name="connsiteX6" fmla="*/ 0 w 684919"/>
              <a:gd name="connsiteY6" fmla="*/ 0 h 167477"/>
              <a:gd name="connsiteX7" fmla="*/ 102738 w 684919"/>
              <a:gd name="connsiteY7" fmla="*/ 0 h 167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919" h="167477">
                <a:moveTo>
                  <a:pt x="582182" y="0"/>
                </a:moveTo>
                <a:cubicBezTo>
                  <a:pt x="638923" y="0"/>
                  <a:pt x="684920" y="0"/>
                  <a:pt x="684920" y="0"/>
                </a:cubicBezTo>
                <a:lnTo>
                  <a:pt x="684920" y="167478"/>
                </a:lnTo>
                <a:cubicBezTo>
                  <a:pt x="684920" y="167478"/>
                  <a:pt x="638923" y="167478"/>
                  <a:pt x="582182" y="167478"/>
                </a:cubicBezTo>
                <a:lnTo>
                  <a:pt x="102738" y="167478"/>
                </a:lnTo>
                <a:cubicBezTo>
                  <a:pt x="45997" y="167478"/>
                  <a:pt x="0" y="167478"/>
                  <a:pt x="0" y="167478"/>
                </a:cubicBezTo>
                <a:lnTo>
                  <a:pt x="0" y="0"/>
                </a:lnTo>
                <a:cubicBezTo>
                  <a:pt x="0" y="0"/>
                  <a:pt x="45997" y="0"/>
                  <a:pt x="102738" y="0"/>
                </a:cubicBezTo>
                <a:close/>
              </a:path>
            </a:pathLst>
          </a:custGeom>
          <a:solidFill>
            <a:srgbClr val="E17055"/>
          </a:solidFill>
          <a:ln w="8559" cap="flat">
            <a:noFill/>
            <a:prstDash val="solid"/>
            <a:miter/>
          </a:ln>
        </p:spPr>
        <p:txBody>
          <a:bodyPr rtlCol="0" anchor="ctr"/>
          <a:lstStyle/>
          <a:p>
            <a:endParaRPr lang="en-IN"/>
          </a:p>
        </p:txBody>
      </p:sp>
      <p:sp>
        <p:nvSpPr>
          <p:cNvPr id="94" name="TextBox 93">
            <a:extLst>
              <a:ext uri="{FF2B5EF4-FFF2-40B4-BE49-F238E27FC236}">
                <a16:creationId xmlns:a16="http://schemas.microsoft.com/office/drawing/2014/main" id="{CAD91B07-A936-CDC4-D2B8-298D4B9B494D}"/>
              </a:ext>
            </a:extLst>
          </p:cNvPr>
          <p:cNvSpPr txBox="1"/>
          <p:nvPr/>
        </p:nvSpPr>
        <p:spPr>
          <a:xfrm>
            <a:off x="10769943" y="2436737"/>
            <a:ext cx="516979" cy="158797"/>
          </a:xfrm>
          <a:prstGeom prst="rect">
            <a:avLst/>
          </a:prstGeom>
          <a:noFill/>
        </p:spPr>
        <p:txBody>
          <a:bodyPr wrap="none" rtlCol="0">
            <a:spAutoFit/>
          </a:bodyPr>
          <a:lstStyle/>
          <a:p>
            <a:pPr algn="l"/>
            <a:r>
              <a:rPr lang="en-IN" sz="675" spc="0" baseline="0">
                <a:ln/>
                <a:solidFill>
                  <a:srgbClr val="FFFFFF"/>
                </a:solidFill>
                <a:latin typeface="Arial"/>
                <a:cs typeface="Arial"/>
                <a:sym typeface="Arial"/>
                <a:rtl val="0"/>
              </a:rPr>
              <a:t>t310 Start</a:t>
            </a:r>
          </a:p>
        </p:txBody>
      </p:sp>
      <p:sp>
        <p:nvSpPr>
          <p:cNvPr id="95" name="TextBox 94">
            <a:extLst>
              <a:ext uri="{FF2B5EF4-FFF2-40B4-BE49-F238E27FC236}">
                <a16:creationId xmlns:a16="http://schemas.microsoft.com/office/drawing/2014/main" id="{2849164A-3316-3C02-0D9D-FC55D3DFD76D}"/>
              </a:ext>
            </a:extLst>
          </p:cNvPr>
          <p:cNvSpPr txBox="1"/>
          <p:nvPr/>
        </p:nvSpPr>
        <p:spPr>
          <a:xfrm>
            <a:off x="9258345" y="2631646"/>
            <a:ext cx="1656644" cy="166281"/>
          </a:xfrm>
          <a:prstGeom prst="rect">
            <a:avLst/>
          </a:prstGeom>
          <a:noFill/>
        </p:spPr>
        <p:txBody>
          <a:bodyPr wrap="none" rtlCol="0">
            <a:spAutoFit/>
          </a:bodyPr>
          <a:lstStyle/>
          <a:p>
            <a:pPr algn="l"/>
            <a:r>
              <a:rPr lang="en-IN" sz="750" spc="0" baseline="0">
                <a:ln/>
                <a:solidFill>
                  <a:srgbClr val="636E72"/>
                </a:solidFill>
                <a:latin typeface="Arial"/>
                <a:cs typeface="Arial"/>
                <a:sym typeface="Arial"/>
                <a:rtl val="0"/>
              </a:rPr>
              <a:t>n311 consecutive In-Sync → Stop t310</a:t>
            </a:r>
          </a:p>
        </p:txBody>
      </p:sp>
      <p:sp>
        <p:nvSpPr>
          <p:cNvPr id="96" name="TextBox 95">
            <a:extLst>
              <a:ext uri="{FF2B5EF4-FFF2-40B4-BE49-F238E27FC236}">
                <a16:creationId xmlns:a16="http://schemas.microsoft.com/office/drawing/2014/main" id="{360C0FE8-4E74-928E-AFDB-5348B539530D}"/>
              </a:ext>
            </a:extLst>
          </p:cNvPr>
          <p:cNvSpPr txBox="1"/>
          <p:nvPr/>
        </p:nvSpPr>
        <p:spPr>
          <a:xfrm>
            <a:off x="9386141" y="2732133"/>
            <a:ext cx="1401054" cy="166281"/>
          </a:xfrm>
          <a:prstGeom prst="rect">
            <a:avLst/>
          </a:prstGeom>
          <a:noFill/>
        </p:spPr>
        <p:txBody>
          <a:bodyPr wrap="none" rtlCol="0">
            <a:spAutoFit/>
          </a:bodyPr>
          <a:lstStyle/>
          <a:p>
            <a:pPr algn="l"/>
            <a:r>
              <a:rPr lang="en-IN" sz="750" spc="0" baseline="0">
                <a:ln/>
                <a:solidFill>
                  <a:srgbClr val="636E72"/>
                </a:solidFill>
                <a:latin typeface="Arial"/>
                <a:cs typeface="Arial"/>
                <a:sym typeface="Arial"/>
                <a:rtl val="0"/>
              </a:rPr>
              <a:t>t310 expires → RLF Declaration</a:t>
            </a:r>
          </a:p>
        </p:txBody>
      </p:sp>
      <p:sp>
        <p:nvSpPr>
          <p:cNvPr id="97" name="Freeform: Shape 96">
            <a:extLst>
              <a:ext uri="{FF2B5EF4-FFF2-40B4-BE49-F238E27FC236}">
                <a16:creationId xmlns:a16="http://schemas.microsoft.com/office/drawing/2014/main" id="{C7E0C702-9136-D770-C2EE-A1F9221F7F1C}"/>
              </a:ext>
            </a:extLst>
          </p:cNvPr>
          <p:cNvSpPr/>
          <p:nvPr/>
        </p:nvSpPr>
        <p:spPr>
          <a:xfrm>
            <a:off x="240944" y="3273941"/>
            <a:ext cx="11643638" cy="1339823"/>
          </a:xfrm>
          <a:custGeom>
            <a:avLst/>
            <a:gdLst>
              <a:gd name="connsiteX0" fmla="*/ 11558023 w 11643638"/>
              <a:gd name="connsiteY0" fmla="*/ 0 h 1339823"/>
              <a:gd name="connsiteX1" fmla="*/ 11643638 w 11643638"/>
              <a:gd name="connsiteY1" fmla="*/ 0 h 1339823"/>
              <a:gd name="connsiteX2" fmla="*/ 11643638 w 11643638"/>
              <a:gd name="connsiteY2" fmla="*/ 1339823 h 1339823"/>
              <a:gd name="connsiteX3" fmla="*/ 11558023 w 11643638"/>
              <a:gd name="connsiteY3" fmla="*/ 1339823 h 1339823"/>
              <a:gd name="connsiteX4" fmla="*/ 85615 w 11643638"/>
              <a:gd name="connsiteY4" fmla="*/ 1339823 h 1339823"/>
              <a:gd name="connsiteX5" fmla="*/ 0 w 11643638"/>
              <a:gd name="connsiteY5" fmla="*/ 1339823 h 1339823"/>
              <a:gd name="connsiteX6" fmla="*/ 0 w 11643638"/>
              <a:gd name="connsiteY6" fmla="*/ 0 h 1339823"/>
              <a:gd name="connsiteX7" fmla="*/ 85615 w 11643638"/>
              <a:gd name="connsiteY7" fmla="*/ 0 h 133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3638" h="1339823">
                <a:moveTo>
                  <a:pt x="11558023" y="0"/>
                </a:moveTo>
                <a:cubicBezTo>
                  <a:pt x="11605307" y="0"/>
                  <a:pt x="11643638" y="0"/>
                  <a:pt x="11643638" y="0"/>
                </a:cubicBezTo>
                <a:lnTo>
                  <a:pt x="11643638" y="1339823"/>
                </a:lnTo>
                <a:cubicBezTo>
                  <a:pt x="11643638" y="1339823"/>
                  <a:pt x="11605307" y="1339823"/>
                  <a:pt x="11558023" y="1339823"/>
                </a:cubicBezTo>
                <a:lnTo>
                  <a:pt x="85615" y="1339823"/>
                </a:lnTo>
                <a:cubicBezTo>
                  <a:pt x="38331" y="1339823"/>
                  <a:pt x="0" y="1339823"/>
                  <a:pt x="0" y="1339823"/>
                </a:cubicBezTo>
                <a:lnTo>
                  <a:pt x="0" y="0"/>
                </a:lnTo>
                <a:cubicBezTo>
                  <a:pt x="0" y="0"/>
                  <a:pt x="38331" y="0"/>
                  <a:pt x="85615" y="0"/>
                </a:cubicBezTo>
                <a:close/>
              </a:path>
            </a:pathLst>
          </a:custGeom>
          <a:solidFill>
            <a:srgbClr val="2D3436">
              <a:alpha val="90000"/>
            </a:srgbClr>
          </a:solidFill>
          <a:ln w="8559" cap="flat">
            <a:noFill/>
            <a:prstDash val="solid"/>
            <a:miter/>
          </a:ln>
        </p:spPr>
        <p:txBody>
          <a:bodyPr rtlCol="0" anchor="ctr"/>
          <a:lstStyle/>
          <a:p>
            <a:endParaRPr lang="en-IN"/>
          </a:p>
        </p:txBody>
      </p:sp>
      <p:sp>
        <p:nvSpPr>
          <p:cNvPr id="98" name="TextBox 97">
            <a:extLst>
              <a:ext uri="{FF2B5EF4-FFF2-40B4-BE49-F238E27FC236}">
                <a16:creationId xmlns:a16="http://schemas.microsoft.com/office/drawing/2014/main" id="{49AF2647-A375-CCBE-95BF-1E91EEAF4C34}"/>
              </a:ext>
            </a:extLst>
          </p:cNvPr>
          <p:cNvSpPr txBox="1"/>
          <p:nvPr/>
        </p:nvSpPr>
        <p:spPr>
          <a:xfrm>
            <a:off x="4039705" y="3287608"/>
            <a:ext cx="3008500" cy="226155"/>
          </a:xfrm>
          <a:prstGeom prst="rect">
            <a:avLst/>
          </a:prstGeom>
          <a:noFill/>
        </p:spPr>
        <p:txBody>
          <a:bodyPr wrap="none" rtlCol="0">
            <a:spAutoFit/>
          </a:bodyPr>
          <a:lstStyle/>
          <a:p>
            <a:pPr algn="l"/>
            <a:r>
              <a:rPr lang="en-IN" sz="1350" b="1" spc="0" baseline="0" dirty="0">
                <a:ln/>
                <a:solidFill>
                  <a:srgbClr val="FFFFFF"/>
                </a:solidFill>
                <a:latin typeface="Arial"/>
                <a:cs typeface="Arial"/>
                <a:sym typeface="Arial"/>
                <a:rtl val="0"/>
              </a:rPr>
              <a:t>Optimization Strategies by UE Mobility</a:t>
            </a:r>
          </a:p>
        </p:txBody>
      </p:sp>
      <p:sp>
        <p:nvSpPr>
          <p:cNvPr id="99" name="Freeform: Shape 98">
            <a:extLst>
              <a:ext uri="{FF2B5EF4-FFF2-40B4-BE49-F238E27FC236}">
                <a16:creationId xmlns:a16="http://schemas.microsoft.com/office/drawing/2014/main" id="{0B9C20AE-317E-E195-D66D-95315EA5A67F}"/>
              </a:ext>
            </a:extLst>
          </p:cNvPr>
          <p:cNvSpPr/>
          <p:nvPr/>
        </p:nvSpPr>
        <p:spPr>
          <a:xfrm>
            <a:off x="497789" y="3608896"/>
            <a:ext cx="2568449" cy="870884"/>
          </a:xfrm>
          <a:custGeom>
            <a:avLst/>
            <a:gdLst>
              <a:gd name="connsiteX0" fmla="*/ 2499958 w 2568449"/>
              <a:gd name="connsiteY0" fmla="*/ 0 h 870884"/>
              <a:gd name="connsiteX1" fmla="*/ 2568450 w 2568449"/>
              <a:gd name="connsiteY1" fmla="*/ 0 h 870884"/>
              <a:gd name="connsiteX2" fmla="*/ 2568450 w 2568449"/>
              <a:gd name="connsiteY2" fmla="*/ 870885 h 870884"/>
              <a:gd name="connsiteX3" fmla="*/ 2499958 w 2568449"/>
              <a:gd name="connsiteY3" fmla="*/ 870885 h 870884"/>
              <a:gd name="connsiteX4" fmla="*/ 68492 w 2568449"/>
              <a:gd name="connsiteY4" fmla="*/ 870885 h 870884"/>
              <a:gd name="connsiteX5" fmla="*/ 0 w 2568449"/>
              <a:gd name="connsiteY5" fmla="*/ 870885 h 870884"/>
              <a:gd name="connsiteX6" fmla="*/ 0 w 2568449"/>
              <a:gd name="connsiteY6" fmla="*/ 0 h 870884"/>
              <a:gd name="connsiteX7" fmla="*/ 68492 w 2568449"/>
              <a:gd name="connsiteY7" fmla="*/ 0 h 87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8449" h="870884">
                <a:moveTo>
                  <a:pt x="2499958" y="0"/>
                </a:moveTo>
                <a:cubicBezTo>
                  <a:pt x="2537785" y="0"/>
                  <a:pt x="2568450" y="0"/>
                  <a:pt x="2568450" y="0"/>
                </a:cubicBezTo>
                <a:lnTo>
                  <a:pt x="2568450" y="870885"/>
                </a:lnTo>
                <a:cubicBezTo>
                  <a:pt x="2568450" y="870885"/>
                  <a:pt x="2537785" y="870885"/>
                  <a:pt x="2499958" y="870885"/>
                </a:cubicBezTo>
                <a:lnTo>
                  <a:pt x="68492" y="870885"/>
                </a:lnTo>
                <a:cubicBezTo>
                  <a:pt x="30665" y="870885"/>
                  <a:pt x="0" y="870885"/>
                  <a:pt x="0" y="870885"/>
                </a:cubicBezTo>
                <a:lnTo>
                  <a:pt x="0" y="0"/>
                </a:lnTo>
                <a:cubicBezTo>
                  <a:pt x="0" y="0"/>
                  <a:pt x="30665" y="0"/>
                  <a:pt x="68492" y="0"/>
                </a:cubicBezTo>
                <a:close/>
              </a:path>
            </a:pathLst>
          </a:custGeom>
          <a:solidFill>
            <a:srgbClr val="E74C3C">
              <a:alpha val="90000"/>
            </a:srgbClr>
          </a:solidFill>
          <a:ln w="8559" cap="flat">
            <a:noFill/>
            <a:prstDash val="solid"/>
            <a:miter/>
          </a:ln>
        </p:spPr>
        <p:txBody>
          <a:bodyPr rtlCol="0" anchor="ctr"/>
          <a:lstStyle/>
          <a:p>
            <a:endParaRPr lang="en-IN"/>
          </a:p>
        </p:txBody>
      </p:sp>
      <p:sp>
        <p:nvSpPr>
          <p:cNvPr id="100" name="TextBox 99">
            <a:extLst>
              <a:ext uri="{FF2B5EF4-FFF2-40B4-BE49-F238E27FC236}">
                <a16:creationId xmlns:a16="http://schemas.microsoft.com/office/drawing/2014/main" id="{FBC8E961-20CE-9BB4-7AD9-3FC6D6170FFF}"/>
              </a:ext>
            </a:extLst>
          </p:cNvPr>
          <p:cNvSpPr txBox="1"/>
          <p:nvPr/>
        </p:nvSpPr>
        <p:spPr>
          <a:xfrm>
            <a:off x="733371" y="3606840"/>
            <a:ext cx="1708181" cy="196218"/>
          </a:xfrm>
          <a:prstGeom prst="rect">
            <a:avLst/>
          </a:prstGeom>
          <a:noFill/>
        </p:spPr>
        <p:txBody>
          <a:bodyPr wrap="none" rtlCol="0">
            <a:spAutoFit/>
          </a:bodyPr>
          <a:lstStyle/>
          <a:p>
            <a:pPr algn="l"/>
            <a:r>
              <a:rPr lang="en-IN" sz="1050" b="1" spc="0" baseline="0" dirty="0">
                <a:ln/>
                <a:solidFill>
                  <a:srgbClr val="FFFFFF"/>
                </a:solidFill>
                <a:latin typeface="Arial"/>
                <a:cs typeface="Arial"/>
                <a:sym typeface="Arial"/>
                <a:rtl val="0"/>
              </a:rPr>
              <a:t>High-Speed UEs (Vehicles)</a:t>
            </a:r>
          </a:p>
        </p:txBody>
      </p:sp>
      <p:sp>
        <p:nvSpPr>
          <p:cNvPr id="101" name="TextBox 100">
            <a:extLst>
              <a:ext uri="{FF2B5EF4-FFF2-40B4-BE49-F238E27FC236}">
                <a16:creationId xmlns:a16="http://schemas.microsoft.com/office/drawing/2014/main" id="{CF5B8B3B-9511-DBEE-628B-64AA8BCADD4C}"/>
              </a:ext>
            </a:extLst>
          </p:cNvPr>
          <p:cNvSpPr txBox="1"/>
          <p:nvPr/>
        </p:nvSpPr>
        <p:spPr>
          <a:xfrm>
            <a:off x="577579" y="3797927"/>
            <a:ext cx="1391728" cy="259302"/>
          </a:xfrm>
          <a:prstGeom prst="rect">
            <a:avLst/>
          </a:prstGeom>
          <a:noFill/>
        </p:spPr>
        <p:txBody>
          <a:bodyPr wrap="none" rtlCol="0">
            <a:spAutoFit/>
          </a:bodyPr>
          <a:lstStyle/>
          <a:p>
            <a:pPr algn="l">
              <a:lnSpc>
                <a:spcPct val="150000"/>
              </a:lnSpc>
            </a:pPr>
            <a:r>
              <a:rPr lang="en-IN" sz="825" spc="0" baseline="0">
                <a:ln/>
                <a:solidFill>
                  <a:srgbClr val="FFFFFF"/>
                </a:solidFill>
                <a:latin typeface="Arial"/>
                <a:cs typeface="Arial"/>
                <a:sym typeface="Arial"/>
                <a:rtl val="0"/>
              </a:rPr>
              <a:t>• Filter Coefficient: fc2-fc3</a:t>
            </a:r>
          </a:p>
        </p:txBody>
      </p:sp>
      <p:sp>
        <p:nvSpPr>
          <p:cNvPr id="102" name="TextBox 101">
            <a:extLst>
              <a:ext uri="{FF2B5EF4-FFF2-40B4-BE49-F238E27FC236}">
                <a16:creationId xmlns:a16="http://schemas.microsoft.com/office/drawing/2014/main" id="{3C66BA4D-B628-B6F2-AF84-2E25702ED28F}"/>
              </a:ext>
            </a:extLst>
          </p:cNvPr>
          <p:cNvSpPr txBox="1"/>
          <p:nvPr/>
        </p:nvSpPr>
        <p:spPr>
          <a:xfrm>
            <a:off x="577579" y="3898414"/>
            <a:ext cx="1499128" cy="259302"/>
          </a:xfrm>
          <a:prstGeom prst="rect">
            <a:avLst/>
          </a:prstGeom>
          <a:noFill/>
        </p:spPr>
        <p:txBody>
          <a:bodyPr wrap="none" rtlCol="0">
            <a:spAutoFit/>
          </a:bodyPr>
          <a:lstStyle/>
          <a:p>
            <a:pPr algn="l">
              <a:lnSpc>
                <a:spcPct val="150000"/>
              </a:lnSpc>
            </a:pPr>
            <a:r>
              <a:rPr lang="en-IN" sz="825" spc="0" baseline="0">
                <a:ln/>
                <a:solidFill>
                  <a:srgbClr val="FFFFFF"/>
                </a:solidFill>
                <a:latin typeface="Arial"/>
                <a:cs typeface="Arial"/>
                <a:sym typeface="Arial"/>
                <a:rtl val="0"/>
              </a:rPr>
              <a:t>• Time to Trigger: 80-160ms</a:t>
            </a:r>
          </a:p>
        </p:txBody>
      </p:sp>
      <p:sp>
        <p:nvSpPr>
          <p:cNvPr id="103" name="TextBox 102">
            <a:extLst>
              <a:ext uri="{FF2B5EF4-FFF2-40B4-BE49-F238E27FC236}">
                <a16:creationId xmlns:a16="http://schemas.microsoft.com/office/drawing/2014/main" id="{990A6DEE-5EEC-ED88-4C8A-3611101F9AF1}"/>
              </a:ext>
            </a:extLst>
          </p:cNvPr>
          <p:cNvSpPr txBox="1"/>
          <p:nvPr/>
        </p:nvSpPr>
        <p:spPr>
          <a:xfrm>
            <a:off x="577579" y="3998900"/>
            <a:ext cx="1119217" cy="259302"/>
          </a:xfrm>
          <a:prstGeom prst="rect">
            <a:avLst/>
          </a:prstGeom>
          <a:noFill/>
        </p:spPr>
        <p:txBody>
          <a:bodyPr wrap="none" rtlCol="0">
            <a:spAutoFit/>
          </a:bodyPr>
          <a:lstStyle/>
          <a:p>
            <a:pPr algn="l">
              <a:lnSpc>
                <a:spcPct val="150000"/>
              </a:lnSpc>
            </a:pPr>
            <a:r>
              <a:rPr lang="en-IN" sz="825" spc="0" baseline="0">
                <a:ln/>
                <a:solidFill>
                  <a:srgbClr val="FFFFFF"/>
                </a:solidFill>
                <a:latin typeface="Arial"/>
                <a:cs typeface="Arial"/>
                <a:sym typeface="Arial"/>
                <a:rtl val="0"/>
              </a:rPr>
              <a:t>• A3 Offset: 2-2.5dB</a:t>
            </a:r>
          </a:p>
        </p:txBody>
      </p:sp>
      <p:sp>
        <p:nvSpPr>
          <p:cNvPr id="104" name="TextBox 103">
            <a:extLst>
              <a:ext uri="{FF2B5EF4-FFF2-40B4-BE49-F238E27FC236}">
                <a16:creationId xmlns:a16="http://schemas.microsoft.com/office/drawing/2014/main" id="{504DFB55-D610-3D59-B6B5-59547DCCF6BE}"/>
              </a:ext>
            </a:extLst>
          </p:cNvPr>
          <p:cNvSpPr txBox="1"/>
          <p:nvPr/>
        </p:nvSpPr>
        <p:spPr>
          <a:xfrm>
            <a:off x="577579" y="4099387"/>
            <a:ext cx="1087157" cy="259302"/>
          </a:xfrm>
          <a:prstGeom prst="rect">
            <a:avLst/>
          </a:prstGeom>
          <a:noFill/>
        </p:spPr>
        <p:txBody>
          <a:bodyPr wrap="none" rtlCol="0">
            <a:spAutoFit/>
          </a:bodyPr>
          <a:lstStyle/>
          <a:p>
            <a:pPr algn="l">
              <a:lnSpc>
                <a:spcPct val="150000"/>
              </a:lnSpc>
            </a:pPr>
            <a:r>
              <a:rPr lang="en-IN" sz="825" spc="0" baseline="0">
                <a:ln/>
                <a:solidFill>
                  <a:srgbClr val="FFFFFF"/>
                </a:solidFill>
                <a:latin typeface="Arial"/>
                <a:cs typeface="Arial"/>
                <a:sym typeface="Arial"/>
                <a:rtl val="0"/>
              </a:rPr>
              <a:t>• Hysteresis: 1-2dB</a:t>
            </a:r>
          </a:p>
        </p:txBody>
      </p:sp>
      <p:sp>
        <p:nvSpPr>
          <p:cNvPr id="105" name="TextBox 104">
            <a:extLst>
              <a:ext uri="{FF2B5EF4-FFF2-40B4-BE49-F238E27FC236}">
                <a16:creationId xmlns:a16="http://schemas.microsoft.com/office/drawing/2014/main" id="{A38444F0-39EF-E27A-B003-EF884D749A6D}"/>
              </a:ext>
            </a:extLst>
          </p:cNvPr>
          <p:cNvSpPr txBox="1"/>
          <p:nvPr/>
        </p:nvSpPr>
        <p:spPr>
          <a:xfrm>
            <a:off x="577579" y="4199874"/>
            <a:ext cx="1640193" cy="259302"/>
          </a:xfrm>
          <a:prstGeom prst="rect">
            <a:avLst/>
          </a:prstGeom>
          <a:noFill/>
        </p:spPr>
        <p:txBody>
          <a:bodyPr wrap="none" rtlCol="0">
            <a:spAutoFit/>
          </a:bodyPr>
          <a:lstStyle/>
          <a:p>
            <a:pPr algn="l">
              <a:lnSpc>
                <a:spcPct val="150000"/>
              </a:lnSpc>
            </a:pPr>
            <a:r>
              <a:rPr lang="en-IN" sz="825" spc="0" baseline="0">
                <a:ln/>
                <a:solidFill>
                  <a:srgbClr val="FFFFFF"/>
                </a:solidFill>
                <a:latin typeface="Arial"/>
                <a:cs typeface="Arial"/>
                <a:sym typeface="Arial"/>
                <a:rtl val="0"/>
              </a:rPr>
              <a:t>• Priority: Reduce Too Late HO</a:t>
            </a:r>
          </a:p>
        </p:txBody>
      </p:sp>
      <p:sp>
        <p:nvSpPr>
          <p:cNvPr id="106" name="Freeform: Shape 105">
            <a:extLst>
              <a:ext uri="{FF2B5EF4-FFF2-40B4-BE49-F238E27FC236}">
                <a16:creationId xmlns:a16="http://schemas.microsoft.com/office/drawing/2014/main" id="{1B7F7B1D-E753-8C40-E193-200934537022}"/>
              </a:ext>
            </a:extLst>
          </p:cNvPr>
          <p:cNvSpPr/>
          <p:nvPr/>
        </p:nvSpPr>
        <p:spPr>
          <a:xfrm>
            <a:off x="3237469" y="3608896"/>
            <a:ext cx="2568449" cy="870884"/>
          </a:xfrm>
          <a:custGeom>
            <a:avLst/>
            <a:gdLst>
              <a:gd name="connsiteX0" fmla="*/ 2499958 w 2568449"/>
              <a:gd name="connsiteY0" fmla="*/ 0 h 870884"/>
              <a:gd name="connsiteX1" fmla="*/ 2568450 w 2568449"/>
              <a:gd name="connsiteY1" fmla="*/ 0 h 870884"/>
              <a:gd name="connsiteX2" fmla="*/ 2568450 w 2568449"/>
              <a:gd name="connsiteY2" fmla="*/ 870885 h 870884"/>
              <a:gd name="connsiteX3" fmla="*/ 2499958 w 2568449"/>
              <a:gd name="connsiteY3" fmla="*/ 870885 h 870884"/>
              <a:gd name="connsiteX4" fmla="*/ 68492 w 2568449"/>
              <a:gd name="connsiteY4" fmla="*/ 870885 h 870884"/>
              <a:gd name="connsiteX5" fmla="*/ 0 w 2568449"/>
              <a:gd name="connsiteY5" fmla="*/ 870885 h 870884"/>
              <a:gd name="connsiteX6" fmla="*/ 0 w 2568449"/>
              <a:gd name="connsiteY6" fmla="*/ 0 h 870884"/>
              <a:gd name="connsiteX7" fmla="*/ 68492 w 2568449"/>
              <a:gd name="connsiteY7" fmla="*/ 0 h 87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8449" h="870884">
                <a:moveTo>
                  <a:pt x="2499958" y="0"/>
                </a:moveTo>
                <a:cubicBezTo>
                  <a:pt x="2537785" y="0"/>
                  <a:pt x="2568450" y="0"/>
                  <a:pt x="2568450" y="0"/>
                </a:cubicBezTo>
                <a:lnTo>
                  <a:pt x="2568450" y="870885"/>
                </a:lnTo>
                <a:cubicBezTo>
                  <a:pt x="2568450" y="870885"/>
                  <a:pt x="2537785" y="870885"/>
                  <a:pt x="2499958" y="870885"/>
                </a:cubicBezTo>
                <a:lnTo>
                  <a:pt x="68492" y="870885"/>
                </a:lnTo>
                <a:cubicBezTo>
                  <a:pt x="30665" y="870885"/>
                  <a:pt x="0" y="870885"/>
                  <a:pt x="0" y="870885"/>
                </a:cubicBezTo>
                <a:lnTo>
                  <a:pt x="0" y="0"/>
                </a:lnTo>
                <a:cubicBezTo>
                  <a:pt x="0" y="0"/>
                  <a:pt x="30665" y="0"/>
                  <a:pt x="68492" y="0"/>
                </a:cubicBezTo>
                <a:close/>
              </a:path>
            </a:pathLst>
          </a:custGeom>
          <a:solidFill>
            <a:srgbClr val="F39C12">
              <a:alpha val="90000"/>
            </a:srgbClr>
          </a:solidFill>
          <a:ln w="8559" cap="flat">
            <a:noFill/>
            <a:prstDash val="solid"/>
            <a:miter/>
          </a:ln>
        </p:spPr>
        <p:txBody>
          <a:bodyPr rtlCol="0" anchor="ctr"/>
          <a:lstStyle/>
          <a:p>
            <a:endParaRPr lang="en-IN"/>
          </a:p>
        </p:txBody>
      </p:sp>
      <p:sp>
        <p:nvSpPr>
          <p:cNvPr id="107" name="TextBox 106">
            <a:extLst>
              <a:ext uri="{FF2B5EF4-FFF2-40B4-BE49-F238E27FC236}">
                <a16:creationId xmlns:a16="http://schemas.microsoft.com/office/drawing/2014/main" id="{EF7505C3-D5DE-BF51-2974-2BD195CF6D37}"/>
              </a:ext>
            </a:extLst>
          </p:cNvPr>
          <p:cNvSpPr txBox="1"/>
          <p:nvPr/>
        </p:nvSpPr>
        <p:spPr>
          <a:xfrm>
            <a:off x="3676252" y="3606840"/>
            <a:ext cx="1301777" cy="196218"/>
          </a:xfrm>
          <a:prstGeom prst="rect">
            <a:avLst/>
          </a:prstGeom>
          <a:noFill/>
        </p:spPr>
        <p:txBody>
          <a:bodyPr wrap="none" rtlCol="0">
            <a:spAutoFit/>
          </a:bodyPr>
          <a:lstStyle/>
          <a:p>
            <a:pPr algn="l"/>
            <a:r>
              <a:rPr lang="en-IN" sz="1050" b="1" spc="0" baseline="0">
                <a:ln/>
                <a:solidFill>
                  <a:srgbClr val="FFFFFF"/>
                </a:solidFill>
                <a:latin typeface="Arial"/>
                <a:cs typeface="Arial"/>
                <a:sym typeface="Arial"/>
                <a:rtl val="0"/>
              </a:rPr>
              <a:t>Medium-Speed UEs</a:t>
            </a:r>
          </a:p>
        </p:txBody>
      </p:sp>
      <p:sp>
        <p:nvSpPr>
          <p:cNvPr id="108" name="TextBox 107">
            <a:extLst>
              <a:ext uri="{FF2B5EF4-FFF2-40B4-BE49-F238E27FC236}">
                <a16:creationId xmlns:a16="http://schemas.microsoft.com/office/drawing/2014/main" id="{20B0CA74-0F1C-A17F-FD03-CEBBC9E8E560}"/>
              </a:ext>
            </a:extLst>
          </p:cNvPr>
          <p:cNvSpPr txBox="1"/>
          <p:nvPr/>
        </p:nvSpPr>
        <p:spPr>
          <a:xfrm>
            <a:off x="3317259" y="3797927"/>
            <a:ext cx="1215397" cy="259302"/>
          </a:xfrm>
          <a:prstGeom prst="rect">
            <a:avLst/>
          </a:prstGeom>
          <a:noFill/>
        </p:spPr>
        <p:txBody>
          <a:bodyPr wrap="none" rtlCol="0">
            <a:spAutoFit/>
          </a:bodyPr>
          <a:lstStyle/>
          <a:p>
            <a:pPr algn="l">
              <a:lnSpc>
                <a:spcPct val="150000"/>
              </a:lnSpc>
            </a:pPr>
            <a:r>
              <a:rPr lang="en-IN" sz="825" spc="0" baseline="0">
                <a:ln/>
                <a:solidFill>
                  <a:srgbClr val="FFFFFF"/>
                </a:solidFill>
                <a:latin typeface="Arial"/>
                <a:cs typeface="Arial"/>
                <a:sym typeface="Arial"/>
                <a:rtl val="0"/>
              </a:rPr>
              <a:t>• Filter Coefficient: fc4</a:t>
            </a:r>
          </a:p>
        </p:txBody>
      </p:sp>
      <p:sp>
        <p:nvSpPr>
          <p:cNvPr id="109" name="TextBox 108">
            <a:extLst>
              <a:ext uri="{FF2B5EF4-FFF2-40B4-BE49-F238E27FC236}">
                <a16:creationId xmlns:a16="http://schemas.microsoft.com/office/drawing/2014/main" id="{4E421498-B7DE-DB35-70D1-0BDA93BA9511}"/>
              </a:ext>
            </a:extLst>
          </p:cNvPr>
          <p:cNvSpPr txBox="1"/>
          <p:nvPr/>
        </p:nvSpPr>
        <p:spPr>
          <a:xfrm>
            <a:off x="3317259" y="3898414"/>
            <a:ext cx="1345240" cy="259302"/>
          </a:xfrm>
          <a:prstGeom prst="rect">
            <a:avLst/>
          </a:prstGeom>
          <a:noFill/>
        </p:spPr>
        <p:txBody>
          <a:bodyPr wrap="none" rtlCol="0">
            <a:spAutoFit/>
          </a:bodyPr>
          <a:lstStyle/>
          <a:p>
            <a:pPr algn="l">
              <a:lnSpc>
                <a:spcPct val="150000"/>
              </a:lnSpc>
            </a:pPr>
            <a:r>
              <a:rPr lang="en-IN" sz="825" spc="0" baseline="0">
                <a:ln/>
                <a:solidFill>
                  <a:srgbClr val="FFFFFF"/>
                </a:solidFill>
                <a:latin typeface="Arial"/>
                <a:cs typeface="Arial"/>
                <a:sym typeface="Arial"/>
                <a:rtl val="0"/>
              </a:rPr>
              <a:t>• Time to Trigger: 320ms</a:t>
            </a:r>
          </a:p>
        </p:txBody>
      </p:sp>
      <p:sp>
        <p:nvSpPr>
          <p:cNvPr id="110" name="TextBox 109">
            <a:extLst>
              <a:ext uri="{FF2B5EF4-FFF2-40B4-BE49-F238E27FC236}">
                <a16:creationId xmlns:a16="http://schemas.microsoft.com/office/drawing/2014/main" id="{A8D49404-E1CD-D2D1-E848-7BD2DB884723}"/>
              </a:ext>
            </a:extLst>
          </p:cNvPr>
          <p:cNvSpPr txBox="1"/>
          <p:nvPr/>
        </p:nvSpPr>
        <p:spPr>
          <a:xfrm>
            <a:off x="3317259" y="3998900"/>
            <a:ext cx="936475" cy="259302"/>
          </a:xfrm>
          <a:prstGeom prst="rect">
            <a:avLst/>
          </a:prstGeom>
          <a:noFill/>
        </p:spPr>
        <p:txBody>
          <a:bodyPr wrap="none" rtlCol="0">
            <a:spAutoFit/>
          </a:bodyPr>
          <a:lstStyle/>
          <a:p>
            <a:pPr algn="l">
              <a:lnSpc>
                <a:spcPct val="150000"/>
              </a:lnSpc>
            </a:pPr>
            <a:r>
              <a:rPr lang="en-IN" sz="825" spc="0" baseline="0">
                <a:ln/>
                <a:solidFill>
                  <a:srgbClr val="FFFFFF"/>
                </a:solidFill>
                <a:latin typeface="Arial"/>
                <a:cs typeface="Arial"/>
                <a:sym typeface="Arial"/>
                <a:rtl val="0"/>
              </a:rPr>
              <a:t>• A3 Offset: 3dB</a:t>
            </a:r>
          </a:p>
        </p:txBody>
      </p:sp>
      <p:sp>
        <p:nvSpPr>
          <p:cNvPr id="111" name="TextBox 110">
            <a:extLst>
              <a:ext uri="{FF2B5EF4-FFF2-40B4-BE49-F238E27FC236}">
                <a16:creationId xmlns:a16="http://schemas.microsoft.com/office/drawing/2014/main" id="{8BF906B5-5C4B-A533-990F-5E3CD54B0EA7}"/>
              </a:ext>
            </a:extLst>
          </p:cNvPr>
          <p:cNvSpPr txBox="1"/>
          <p:nvPr/>
        </p:nvSpPr>
        <p:spPr>
          <a:xfrm>
            <a:off x="3317259" y="4099387"/>
            <a:ext cx="992579" cy="259302"/>
          </a:xfrm>
          <a:prstGeom prst="rect">
            <a:avLst/>
          </a:prstGeom>
          <a:noFill/>
        </p:spPr>
        <p:txBody>
          <a:bodyPr wrap="none" rtlCol="0">
            <a:spAutoFit/>
          </a:bodyPr>
          <a:lstStyle/>
          <a:p>
            <a:pPr algn="l">
              <a:lnSpc>
                <a:spcPct val="150000"/>
              </a:lnSpc>
            </a:pPr>
            <a:r>
              <a:rPr lang="en-IN" sz="825" spc="0" baseline="0">
                <a:ln/>
                <a:solidFill>
                  <a:srgbClr val="FFFFFF"/>
                </a:solidFill>
                <a:latin typeface="Arial"/>
                <a:cs typeface="Arial"/>
                <a:sym typeface="Arial"/>
                <a:rtl val="0"/>
              </a:rPr>
              <a:t>• Hysteresis: 2dB</a:t>
            </a:r>
          </a:p>
        </p:txBody>
      </p:sp>
      <p:sp>
        <p:nvSpPr>
          <p:cNvPr id="112" name="TextBox 111">
            <a:extLst>
              <a:ext uri="{FF2B5EF4-FFF2-40B4-BE49-F238E27FC236}">
                <a16:creationId xmlns:a16="http://schemas.microsoft.com/office/drawing/2014/main" id="{4E8993FB-F5AD-5515-F980-570064FBD2FC}"/>
              </a:ext>
            </a:extLst>
          </p:cNvPr>
          <p:cNvSpPr txBox="1"/>
          <p:nvPr/>
        </p:nvSpPr>
        <p:spPr>
          <a:xfrm>
            <a:off x="3317259" y="4199874"/>
            <a:ext cx="1555234" cy="259302"/>
          </a:xfrm>
          <a:prstGeom prst="rect">
            <a:avLst/>
          </a:prstGeom>
          <a:noFill/>
        </p:spPr>
        <p:txBody>
          <a:bodyPr wrap="none" rtlCol="0">
            <a:spAutoFit/>
          </a:bodyPr>
          <a:lstStyle/>
          <a:p>
            <a:pPr algn="l">
              <a:lnSpc>
                <a:spcPct val="150000"/>
              </a:lnSpc>
            </a:pPr>
            <a:r>
              <a:rPr lang="en-IN" sz="825" spc="0" baseline="0">
                <a:ln/>
                <a:solidFill>
                  <a:srgbClr val="FFFFFF"/>
                </a:solidFill>
                <a:latin typeface="Arial"/>
                <a:cs typeface="Arial"/>
                <a:sym typeface="Arial"/>
                <a:rtl val="0"/>
              </a:rPr>
              <a:t>• Priority: Balanced approach</a:t>
            </a:r>
          </a:p>
        </p:txBody>
      </p:sp>
      <p:sp>
        <p:nvSpPr>
          <p:cNvPr id="113" name="Freeform: Shape 112">
            <a:extLst>
              <a:ext uri="{FF2B5EF4-FFF2-40B4-BE49-F238E27FC236}">
                <a16:creationId xmlns:a16="http://schemas.microsoft.com/office/drawing/2014/main" id="{D4EB07A0-C5DA-F28B-5EC1-97E0C2C593F8}"/>
              </a:ext>
            </a:extLst>
          </p:cNvPr>
          <p:cNvSpPr/>
          <p:nvPr/>
        </p:nvSpPr>
        <p:spPr>
          <a:xfrm>
            <a:off x="5977149" y="3608896"/>
            <a:ext cx="2568449" cy="870884"/>
          </a:xfrm>
          <a:custGeom>
            <a:avLst/>
            <a:gdLst>
              <a:gd name="connsiteX0" fmla="*/ 2499958 w 2568449"/>
              <a:gd name="connsiteY0" fmla="*/ 0 h 870884"/>
              <a:gd name="connsiteX1" fmla="*/ 2568450 w 2568449"/>
              <a:gd name="connsiteY1" fmla="*/ 0 h 870884"/>
              <a:gd name="connsiteX2" fmla="*/ 2568450 w 2568449"/>
              <a:gd name="connsiteY2" fmla="*/ 870885 h 870884"/>
              <a:gd name="connsiteX3" fmla="*/ 2499958 w 2568449"/>
              <a:gd name="connsiteY3" fmla="*/ 870885 h 870884"/>
              <a:gd name="connsiteX4" fmla="*/ 68492 w 2568449"/>
              <a:gd name="connsiteY4" fmla="*/ 870885 h 870884"/>
              <a:gd name="connsiteX5" fmla="*/ 0 w 2568449"/>
              <a:gd name="connsiteY5" fmla="*/ 870885 h 870884"/>
              <a:gd name="connsiteX6" fmla="*/ 0 w 2568449"/>
              <a:gd name="connsiteY6" fmla="*/ 0 h 870884"/>
              <a:gd name="connsiteX7" fmla="*/ 68492 w 2568449"/>
              <a:gd name="connsiteY7" fmla="*/ 0 h 87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8449" h="870884">
                <a:moveTo>
                  <a:pt x="2499958" y="0"/>
                </a:moveTo>
                <a:cubicBezTo>
                  <a:pt x="2537785" y="0"/>
                  <a:pt x="2568450" y="0"/>
                  <a:pt x="2568450" y="0"/>
                </a:cubicBezTo>
                <a:lnTo>
                  <a:pt x="2568450" y="870885"/>
                </a:lnTo>
                <a:cubicBezTo>
                  <a:pt x="2568450" y="870885"/>
                  <a:pt x="2537785" y="870885"/>
                  <a:pt x="2499958" y="870885"/>
                </a:cubicBezTo>
                <a:lnTo>
                  <a:pt x="68492" y="870885"/>
                </a:lnTo>
                <a:cubicBezTo>
                  <a:pt x="30665" y="870885"/>
                  <a:pt x="0" y="870885"/>
                  <a:pt x="0" y="870885"/>
                </a:cubicBezTo>
                <a:lnTo>
                  <a:pt x="0" y="0"/>
                </a:lnTo>
                <a:cubicBezTo>
                  <a:pt x="0" y="0"/>
                  <a:pt x="30665" y="0"/>
                  <a:pt x="68492" y="0"/>
                </a:cubicBezTo>
                <a:close/>
              </a:path>
            </a:pathLst>
          </a:custGeom>
          <a:solidFill>
            <a:srgbClr val="27AE60">
              <a:alpha val="90000"/>
            </a:srgbClr>
          </a:solidFill>
          <a:ln w="8559" cap="flat">
            <a:noFill/>
            <a:prstDash val="solid"/>
            <a:miter/>
          </a:ln>
        </p:spPr>
        <p:txBody>
          <a:bodyPr rtlCol="0" anchor="ctr"/>
          <a:lstStyle/>
          <a:p>
            <a:endParaRPr lang="en-IN"/>
          </a:p>
        </p:txBody>
      </p:sp>
      <p:sp>
        <p:nvSpPr>
          <p:cNvPr id="114" name="TextBox 113">
            <a:extLst>
              <a:ext uri="{FF2B5EF4-FFF2-40B4-BE49-F238E27FC236}">
                <a16:creationId xmlns:a16="http://schemas.microsoft.com/office/drawing/2014/main" id="{DA0491B4-E610-B552-AA36-2B0C0B6D4768}"/>
              </a:ext>
            </a:extLst>
          </p:cNvPr>
          <p:cNvSpPr txBox="1"/>
          <p:nvPr/>
        </p:nvSpPr>
        <p:spPr>
          <a:xfrm>
            <a:off x="6126170" y="3606840"/>
            <a:ext cx="1881300" cy="196218"/>
          </a:xfrm>
          <a:prstGeom prst="rect">
            <a:avLst/>
          </a:prstGeom>
          <a:noFill/>
        </p:spPr>
        <p:txBody>
          <a:bodyPr wrap="none" rtlCol="0">
            <a:spAutoFit/>
          </a:bodyPr>
          <a:lstStyle/>
          <a:p>
            <a:pPr algn="l"/>
            <a:r>
              <a:rPr lang="en-IN" sz="1050" b="1" spc="0" baseline="0">
                <a:ln/>
                <a:solidFill>
                  <a:srgbClr val="FFFFFF"/>
                </a:solidFill>
                <a:latin typeface="Arial"/>
                <a:cs typeface="Arial"/>
                <a:sym typeface="Arial"/>
                <a:rtl val="0"/>
              </a:rPr>
              <a:t>Low-Speed UEs (Pedestrians)</a:t>
            </a:r>
          </a:p>
        </p:txBody>
      </p:sp>
      <p:sp>
        <p:nvSpPr>
          <p:cNvPr id="115" name="TextBox 114">
            <a:extLst>
              <a:ext uri="{FF2B5EF4-FFF2-40B4-BE49-F238E27FC236}">
                <a16:creationId xmlns:a16="http://schemas.microsoft.com/office/drawing/2014/main" id="{618C1E5B-7B4E-D0FD-801A-44012193D9AA}"/>
              </a:ext>
            </a:extLst>
          </p:cNvPr>
          <p:cNvSpPr txBox="1"/>
          <p:nvPr/>
        </p:nvSpPr>
        <p:spPr>
          <a:xfrm>
            <a:off x="6056938" y="3797927"/>
            <a:ext cx="1391728" cy="259302"/>
          </a:xfrm>
          <a:prstGeom prst="rect">
            <a:avLst/>
          </a:prstGeom>
          <a:noFill/>
        </p:spPr>
        <p:txBody>
          <a:bodyPr wrap="none" rtlCol="0">
            <a:spAutoFit/>
          </a:bodyPr>
          <a:lstStyle/>
          <a:p>
            <a:pPr algn="l">
              <a:lnSpc>
                <a:spcPct val="150000"/>
              </a:lnSpc>
            </a:pPr>
            <a:r>
              <a:rPr lang="en-IN" sz="825" spc="0" baseline="0">
                <a:ln/>
                <a:solidFill>
                  <a:srgbClr val="FFFFFF"/>
                </a:solidFill>
                <a:latin typeface="Arial"/>
                <a:cs typeface="Arial"/>
                <a:sym typeface="Arial"/>
                <a:rtl val="0"/>
              </a:rPr>
              <a:t>• Filter Coefficient: fc6-fc8</a:t>
            </a:r>
          </a:p>
        </p:txBody>
      </p:sp>
      <p:sp>
        <p:nvSpPr>
          <p:cNvPr id="116" name="TextBox 115">
            <a:extLst>
              <a:ext uri="{FF2B5EF4-FFF2-40B4-BE49-F238E27FC236}">
                <a16:creationId xmlns:a16="http://schemas.microsoft.com/office/drawing/2014/main" id="{4C5E3219-6ECB-60F5-CEAD-EE278DDB045B}"/>
              </a:ext>
            </a:extLst>
          </p:cNvPr>
          <p:cNvSpPr txBox="1"/>
          <p:nvPr/>
        </p:nvSpPr>
        <p:spPr>
          <a:xfrm>
            <a:off x="6056938" y="3898414"/>
            <a:ext cx="1558440" cy="259302"/>
          </a:xfrm>
          <a:prstGeom prst="rect">
            <a:avLst/>
          </a:prstGeom>
          <a:noFill/>
        </p:spPr>
        <p:txBody>
          <a:bodyPr wrap="none" rtlCol="0">
            <a:spAutoFit/>
          </a:bodyPr>
          <a:lstStyle/>
          <a:p>
            <a:pPr algn="l">
              <a:lnSpc>
                <a:spcPct val="150000"/>
              </a:lnSpc>
            </a:pPr>
            <a:r>
              <a:rPr lang="en-IN" sz="825" spc="0" baseline="0">
                <a:ln/>
                <a:solidFill>
                  <a:srgbClr val="FFFFFF"/>
                </a:solidFill>
                <a:latin typeface="Arial"/>
                <a:cs typeface="Arial"/>
                <a:sym typeface="Arial"/>
                <a:rtl val="0"/>
              </a:rPr>
              <a:t>• Time to Trigger: 480-640ms</a:t>
            </a:r>
          </a:p>
        </p:txBody>
      </p:sp>
      <p:sp>
        <p:nvSpPr>
          <p:cNvPr id="117" name="TextBox 116">
            <a:extLst>
              <a:ext uri="{FF2B5EF4-FFF2-40B4-BE49-F238E27FC236}">
                <a16:creationId xmlns:a16="http://schemas.microsoft.com/office/drawing/2014/main" id="{D321E274-C3B2-7081-527F-EA308BCF2A0F}"/>
              </a:ext>
            </a:extLst>
          </p:cNvPr>
          <p:cNvSpPr txBox="1"/>
          <p:nvPr/>
        </p:nvSpPr>
        <p:spPr>
          <a:xfrm>
            <a:off x="6056938" y="3998900"/>
            <a:ext cx="1031051" cy="259302"/>
          </a:xfrm>
          <a:prstGeom prst="rect">
            <a:avLst/>
          </a:prstGeom>
          <a:noFill/>
        </p:spPr>
        <p:txBody>
          <a:bodyPr wrap="none" rtlCol="0">
            <a:spAutoFit/>
          </a:bodyPr>
          <a:lstStyle/>
          <a:p>
            <a:pPr algn="l">
              <a:lnSpc>
                <a:spcPct val="150000"/>
              </a:lnSpc>
            </a:pPr>
            <a:r>
              <a:rPr lang="en-IN" sz="825" spc="0" baseline="0">
                <a:ln/>
                <a:solidFill>
                  <a:srgbClr val="FFFFFF"/>
                </a:solidFill>
                <a:latin typeface="Arial"/>
                <a:cs typeface="Arial"/>
                <a:sym typeface="Arial"/>
                <a:rtl val="0"/>
              </a:rPr>
              <a:t>• A3 Offset: 4-5dB</a:t>
            </a:r>
          </a:p>
        </p:txBody>
      </p:sp>
      <p:sp>
        <p:nvSpPr>
          <p:cNvPr id="118" name="TextBox 117">
            <a:extLst>
              <a:ext uri="{FF2B5EF4-FFF2-40B4-BE49-F238E27FC236}">
                <a16:creationId xmlns:a16="http://schemas.microsoft.com/office/drawing/2014/main" id="{B0A50B11-B8D5-5559-7DB6-5C47B578F980}"/>
              </a:ext>
            </a:extLst>
          </p:cNvPr>
          <p:cNvSpPr txBox="1"/>
          <p:nvPr/>
        </p:nvSpPr>
        <p:spPr>
          <a:xfrm>
            <a:off x="6056938" y="4099387"/>
            <a:ext cx="992579" cy="259302"/>
          </a:xfrm>
          <a:prstGeom prst="rect">
            <a:avLst/>
          </a:prstGeom>
          <a:noFill/>
        </p:spPr>
        <p:txBody>
          <a:bodyPr wrap="none" rtlCol="0">
            <a:spAutoFit/>
          </a:bodyPr>
          <a:lstStyle/>
          <a:p>
            <a:pPr algn="l">
              <a:lnSpc>
                <a:spcPct val="150000"/>
              </a:lnSpc>
            </a:pPr>
            <a:r>
              <a:rPr lang="en-IN" sz="825" spc="0" baseline="0">
                <a:ln/>
                <a:solidFill>
                  <a:srgbClr val="FFFFFF"/>
                </a:solidFill>
                <a:latin typeface="Arial"/>
                <a:cs typeface="Arial"/>
                <a:sym typeface="Arial"/>
                <a:rtl val="0"/>
              </a:rPr>
              <a:t>• Hysteresis: 3dB</a:t>
            </a:r>
          </a:p>
        </p:txBody>
      </p:sp>
      <p:sp>
        <p:nvSpPr>
          <p:cNvPr id="119" name="TextBox 118">
            <a:extLst>
              <a:ext uri="{FF2B5EF4-FFF2-40B4-BE49-F238E27FC236}">
                <a16:creationId xmlns:a16="http://schemas.microsoft.com/office/drawing/2014/main" id="{DF3D0766-64D1-F54B-9D53-942B68353C3E}"/>
              </a:ext>
            </a:extLst>
          </p:cNvPr>
          <p:cNvSpPr txBox="1"/>
          <p:nvPr/>
        </p:nvSpPr>
        <p:spPr>
          <a:xfrm>
            <a:off x="6056938" y="4199874"/>
            <a:ext cx="1531188" cy="259302"/>
          </a:xfrm>
          <a:prstGeom prst="rect">
            <a:avLst/>
          </a:prstGeom>
          <a:noFill/>
        </p:spPr>
        <p:txBody>
          <a:bodyPr wrap="none" rtlCol="0">
            <a:spAutoFit/>
          </a:bodyPr>
          <a:lstStyle/>
          <a:p>
            <a:pPr algn="l">
              <a:lnSpc>
                <a:spcPct val="150000"/>
              </a:lnSpc>
            </a:pPr>
            <a:r>
              <a:rPr lang="en-IN" sz="825" spc="0" baseline="0">
                <a:ln/>
                <a:solidFill>
                  <a:srgbClr val="FFFFFF"/>
                </a:solidFill>
                <a:latin typeface="Arial"/>
                <a:cs typeface="Arial"/>
                <a:sym typeface="Arial"/>
                <a:rtl val="0"/>
              </a:rPr>
              <a:t>• Priority: Reduce Ping-Pong</a:t>
            </a:r>
          </a:p>
        </p:txBody>
      </p:sp>
      <p:sp>
        <p:nvSpPr>
          <p:cNvPr id="120" name="Freeform: Shape 119">
            <a:extLst>
              <a:ext uri="{FF2B5EF4-FFF2-40B4-BE49-F238E27FC236}">
                <a16:creationId xmlns:a16="http://schemas.microsoft.com/office/drawing/2014/main" id="{98CADCA2-F1DC-C6B1-C9D5-77284F30FC3E}"/>
              </a:ext>
            </a:extLst>
          </p:cNvPr>
          <p:cNvSpPr/>
          <p:nvPr/>
        </p:nvSpPr>
        <p:spPr>
          <a:xfrm>
            <a:off x="8716828" y="3608896"/>
            <a:ext cx="2739679" cy="870884"/>
          </a:xfrm>
          <a:custGeom>
            <a:avLst/>
            <a:gdLst>
              <a:gd name="connsiteX0" fmla="*/ 2671188 w 2739679"/>
              <a:gd name="connsiteY0" fmla="*/ 0 h 870884"/>
              <a:gd name="connsiteX1" fmla="*/ 2739680 w 2739679"/>
              <a:gd name="connsiteY1" fmla="*/ 0 h 870884"/>
              <a:gd name="connsiteX2" fmla="*/ 2739680 w 2739679"/>
              <a:gd name="connsiteY2" fmla="*/ 870885 h 870884"/>
              <a:gd name="connsiteX3" fmla="*/ 2671188 w 2739679"/>
              <a:gd name="connsiteY3" fmla="*/ 870885 h 870884"/>
              <a:gd name="connsiteX4" fmla="*/ 68492 w 2739679"/>
              <a:gd name="connsiteY4" fmla="*/ 870885 h 870884"/>
              <a:gd name="connsiteX5" fmla="*/ 0 w 2739679"/>
              <a:gd name="connsiteY5" fmla="*/ 870885 h 870884"/>
              <a:gd name="connsiteX6" fmla="*/ 0 w 2739679"/>
              <a:gd name="connsiteY6" fmla="*/ 0 h 870884"/>
              <a:gd name="connsiteX7" fmla="*/ 68492 w 2739679"/>
              <a:gd name="connsiteY7" fmla="*/ 0 h 87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9679" h="870884">
                <a:moveTo>
                  <a:pt x="2671188" y="0"/>
                </a:moveTo>
                <a:cubicBezTo>
                  <a:pt x="2709015" y="0"/>
                  <a:pt x="2739680" y="0"/>
                  <a:pt x="2739680" y="0"/>
                </a:cubicBezTo>
                <a:lnTo>
                  <a:pt x="2739680" y="870885"/>
                </a:lnTo>
                <a:cubicBezTo>
                  <a:pt x="2739680" y="870885"/>
                  <a:pt x="2709015" y="870885"/>
                  <a:pt x="2671188" y="870885"/>
                </a:cubicBezTo>
                <a:lnTo>
                  <a:pt x="68492" y="870885"/>
                </a:lnTo>
                <a:cubicBezTo>
                  <a:pt x="30665" y="870885"/>
                  <a:pt x="0" y="870885"/>
                  <a:pt x="0" y="870885"/>
                </a:cubicBezTo>
                <a:lnTo>
                  <a:pt x="0" y="0"/>
                </a:lnTo>
                <a:cubicBezTo>
                  <a:pt x="0" y="0"/>
                  <a:pt x="30665" y="0"/>
                  <a:pt x="68492" y="0"/>
                </a:cubicBezTo>
                <a:close/>
              </a:path>
            </a:pathLst>
          </a:custGeom>
          <a:solidFill>
            <a:srgbClr val="9B59B6">
              <a:alpha val="90000"/>
            </a:srgbClr>
          </a:solidFill>
          <a:ln w="8559" cap="flat">
            <a:noFill/>
            <a:prstDash val="solid"/>
            <a:miter/>
          </a:ln>
        </p:spPr>
        <p:txBody>
          <a:bodyPr rtlCol="0" anchor="ctr"/>
          <a:lstStyle/>
          <a:p>
            <a:endParaRPr lang="en-IN"/>
          </a:p>
        </p:txBody>
      </p:sp>
      <p:sp>
        <p:nvSpPr>
          <p:cNvPr id="121" name="TextBox 120">
            <a:extLst>
              <a:ext uri="{FF2B5EF4-FFF2-40B4-BE49-F238E27FC236}">
                <a16:creationId xmlns:a16="http://schemas.microsoft.com/office/drawing/2014/main" id="{360455F2-3C52-745E-BEA3-C4EE6ACEE202}"/>
              </a:ext>
            </a:extLst>
          </p:cNvPr>
          <p:cNvSpPr txBox="1"/>
          <p:nvPr/>
        </p:nvSpPr>
        <p:spPr>
          <a:xfrm>
            <a:off x="9147936" y="3606840"/>
            <a:ext cx="1488358" cy="196218"/>
          </a:xfrm>
          <a:prstGeom prst="rect">
            <a:avLst/>
          </a:prstGeom>
          <a:noFill/>
        </p:spPr>
        <p:txBody>
          <a:bodyPr wrap="none" rtlCol="0">
            <a:spAutoFit/>
          </a:bodyPr>
          <a:lstStyle/>
          <a:p>
            <a:pPr algn="l"/>
            <a:r>
              <a:rPr lang="en-IN" sz="1050" b="1" spc="0" baseline="0">
                <a:ln/>
                <a:solidFill>
                  <a:srgbClr val="FFFFFF"/>
                </a:solidFill>
                <a:latin typeface="Arial"/>
                <a:cs typeface="Arial"/>
                <a:sym typeface="Arial"/>
                <a:rtl val="0"/>
              </a:rPr>
              <a:t>Advanced: MSE-Based</a:t>
            </a:r>
          </a:p>
        </p:txBody>
      </p:sp>
      <p:sp>
        <p:nvSpPr>
          <p:cNvPr id="122" name="TextBox 121">
            <a:extLst>
              <a:ext uri="{FF2B5EF4-FFF2-40B4-BE49-F238E27FC236}">
                <a16:creationId xmlns:a16="http://schemas.microsoft.com/office/drawing/2014/main" id="{5C9F1F6F-4B40-8CAC-057C-B8311382A99F}"/>
              </a:ext>
            </a:extLst>
          </p:cNvPr>
          <p:cNvSpPr txBox="1"/>
          <p:nvPr/>
        </p:nvSpPr>
        <p:spPr>
          <a:xfrm>
            <a:off x="8796618" y="3797927"/>
            <a:ext cx="1410964" cy="259302"/>
          </a:xfrm>
          <a:prstGeom prst="rect">
            <a:avLst/>
          </a:prstGeom>
          <a:noFill/>
        </p:spPr>
        <p:txBody>
          <a:bodyPr wrap="none" rtlCol="0">
            <a:spAutoFit/>
          </a:bodyPr>
          <a:lstStyle/>
          <a:p>
            <a:pPr algn="l">
              <a:lnSpc>
                <a:spcPct val="150000"/>
              </a:lnSpc>
            </a:pPr>
            <a:r>
              <a:rPr lang="en-IN" sz="825" spc="0" baseline="0">
                <a:ln/>
                <a:solidFill>
                  <a:srgbClr val="FFFFFF"/>
                </a:solidFill>
                <a:latin typeface="Arial"/>
                <a:cs typeface="Arial"/>
                <a:sym typeface="Arial"/>
                <a:rtl val="0"/>
              </a:rPr>
              <a:t>• Mobility State Estimation</a:t>
            </a:r>
          </a:p>
        </p:txBody>
      </p:sp>
      <p:sp>
        <p:nvSpPr>
          <p:cNvPr id="123" name="TextBox 122">
            <a:extLst>
              <a:ext uri="{FF2B5EF4-FFF2-40B4-BE49-F238E27FC236}">
                <a16:creationId xmlns:a16="http://schemas.microsoft.com/office/drawing/2014/main" id="{79127CB4-7D44-2287-C7DE-46247BEDC2BE}"/>
              </a:ext>
            </a:extLst>
          </p:cNvPr>
          <p:cNvSpPr txBox="1"/>
          <p:nvPr/>
        </p:nvSpPr>
        <p:spPr>
          <a:xfrm>
            <a:off x="8796618" y="3898414"/>
            <a:ext cx="1702710" cy="259302"/>
          </a:xfrm>
          <a:prstGeom prst="rect">
            <a:avLst/>
          </a:prstGeom>
          <a:noFill/>
        </p:spPr>
        <p:txBody>
          <a:bodyPr wrap="none" rtlCol="0">
            <a:spAutoFit/>
          </a:bodyPr>
          <a:lstStyle/>
          <a:p>
            <a:pPr algn="l">
              <a:lnSpc>
                <a:spcPct val="150000"/>
              </a:lnSpc>
            </a:pPr>
            <a:r>
              <a:rPr lang="en-IN" sz="825" spc="0" baseline="0">
                <a:ln/>
                <a:solidFill>
                  <a:srgbClr val="FFFFFF"/>
                </a:solidFill>
                <a:latin typeface="Arial"/>
                <a:cs typeface="Arial"/>
                <a:sym typeface="Arial"/>
                <a:rtl val="0"/>
              </a:rPr>
              <a:t>• Dynamic parameter adaptation</a:t>
            </a:r>
          </a:p>
        </p:txBody>
      </p:sp>
      <p:sp>
        <p:nvSpPr>
          <p:cNvPr id="124" name="TextBox 123">
            <a:extLst>
              <a:ext uri="{FF2B5EF4-FFF2-40B4-BE49-F238E27FC236}">
                <a16:creationId xmlns:a16="http://schemas.microsoft.com/office/drawing/2014/main" id="{E81290AC-CF93-5FF3-D82B-433DA4D60C4C}"/>
              </a:ext>
            </a:extLst>
          </p:cNvPr>
          <p:cNvSpPr txBox="1"/>
          <p:nvPr/>
        </p:nvSpPr>
        <p:spPr>
          <a:xfrm>
            <a:off x="8796618" y="3998900"/>
            <a:ext cx="1669047" cy="259302"/>
          </a:xfrm>
          <a:prstGeom prst="rect">
            <a:avLst/>
          </a:prstGeom>
          <a:noFill/>
        </p:spPr>
        <p:txBody>
          <a:bodyPr wrap="none" rtlCol="0">
            <a:spAutoFit/>
          </a:bodyPr>
          <a:lstStyle/>
          <a:p>
            <a:pPr algn="l">
              <a:lnSpc>
                <a:spcPct val="150000"/>
              </a:lnSpc>
            </a:pPr>
            <a:r>
              <a:rPr lang="en-IN" sz="825" spc="0" baseline="0">
                <a:ln/>
                <a:solidFill>
                  <a:srgbClr val="FFFFFF"/>
                </a:solidFill>
                <a:latin typeface="Arial"/>
                <a:cs typeface="Arial"/>
                <a:sym typeface="Arial"/>
                <a:rtl val="0"/>
              </a:rPr>
              <a:t>• Speed-based profile switching</a:t>
            </a:r>
          </a:p>
        </p:txBody>
      </p:sp>
      <p:sp>
        <p:nvSpPr>
          <p:cNvPr id="125" name="TextBox 124">
            <a:extLst>
              <a:ext uri="{FF2B5EF4-FFF2-40B4-BE49-F238E27FC236}">
                <a16:creationId xmlns:a16="http://schemas.microsoft.com/office/drawing/2014/main" id="{7FB419CF-2523-876A-321E-00E3F7591CF7}"/>
              </a:ext>
            </a:extLst>
          </p:cNvPr>
          <p:cNvSpPr txBox="1"/>
          <p:nvPr/>
        </p:nvSpPr>
        <p:spPr>
          <a:xfrm>
            <a:off x="8796618" y="4099387"/>
            <a:ext cx="1418978" cy="259302"/>
          </a:xfrm>
          <a:prstGeom prst="rect">
            <a:avLst/>
          </a:prstGeom>
          <a:noFill/>
        </p:spPr>
        <p:txBody>
          <a:bodyPr wrap="none" rtlCol="0">
            <a:spAutoFit/>
          </a:bodyPr>
          <a:lstStyle/>
          <a:p>
            <a:pPr algn="l">
              <a:lnSpc>
                <a:spcPct val="150000"/>
              </a:lnSpc>
            </a:pPr>
            <a:r>
              <a:rPr lang="en-IN" sz="825" spc="0" baseline="0">
                <a:ln/>
                <a:solidFill>
                  <a:srgbClr val="FFFFFF"/>
                </a:solidFill>
                <a:latin typeface="Arial"/>
                <a:cs typeface="Arial"/>
                <a:sym typeface="Arial"/>
                <a:rtl val="0"/>
              </a:rPr>
              <a:t>• ML-assisted optimization</a:t>
            </a:r>
          </a:p>
        </p:txBody>
      </p:sp>
      <p:sp>
        <p:nvSpPr>
          <p:cNvPr id="126" name="TextBox 125">
            <a:extLst>
              <a:ext uri="{FF2B5EF4-FFF2-40B4-BE49-F238E27FC236}">
                <a16:creationId xmlns:a16="http://schemas.microsoft.com/office/drawing/2014/main" id="{96DB5CD8-0042-1458-1BEB-5EE44986D4A3}"/>
              </a:ext>
            </a:extLst>
          </p:cNvPr>
          <p:cNvSpPr txBox="1"/>
          <p:nvPr/>
        </p:nvSpPr>
        <p:spPr>
          <a:xfrm>
            <a:off x="8796618" y="4199874"/>
            <a:ext cx="1430200" cy="259302"/>
          </a:xfrm>
          <a:prstGeom prst="rect">
            <a:avLst/>
          </a:prstGeom>
          <a:noFill/>
        </p:spPr>
        <p:txBody>
          <a:bodyPr wrap="none" rtlCol="0">
            <a:spAutoFit/>
          </a:bodyPr>
          <a:lstStyle/>
          <a:p>
            <a:pPr algn="l">
              <a:lnSpc>
                <a:spcPct val="150000"/>
              </a:lnSpc>
            </a:pPr>
            <a:r>
              <a:rPr lang="en-IN" sz="825" spc="0" baseline="0">
                <a:ln/>
                <a:solidFill>
                  <a:srgbClr val="FFFFFF"/>
                </a:solidFill>
                <a:latin typeface="Arial"/>
                <a:cs typeface="Arial"/>
                <a:sym typeface="Arial"/>
                <a:rtl val="0"/>
              </a:rPr>
              <a:t>• Real-time KPI monitoring</a:t>
            </a:r>
          </a:p>
        </p:txBody>
      </p:sp>
      <p:sp>
        <p:nvSpPr>
          <p:cNvPr id="127" name="Freeform: Shape 126">
            <a:extLst>
              <a:ext uri="{FF2B5EF4-FFF2-40B4-BE49-F238E27FC236}">
                <a16:creationId xmlns:a16="http://schemas.microsoft.com/office/drawing/2014/main" id="{B4447A0D-FE80-86F2-32F7-4E1C46149AE8}"/>
              </a:ext>
            </a:extLst>
          </p:cNvPr>
          <p:cNvSpPr/>
          <p:nvPr/>
        </p:nvSpPr>
        <p:spPr>
          <a:xfrm>
            <a:off x="240944" y="4747746"/>
            <a:ext cx="11643638" cy="803893"/>
          </a:xfrm>
          <a:custGeom>
            <a:avLst/>
            <a:gdLst>
              <a:gd name="connsiteX0" fmla="*/ 11558023 w 11643638"/>
              <a:gd name="connsiteY0" fmla="*/ 0 h 803893"/>
              <a:gd name="connsiteX1" fmla="*/ 11643638 w 11643638"/>
              <a:gd name="connsiteY1" fmla="*/ 0 h 803893"/>
              <a:gd name="connsiteX2" fmla="*/ 11643638 w 11643638"/>
              <a:gd name="connsiteY2" fmla="*/ 803894 h 803893"/>
              <a:gd name="connsiteX3" fmla="*/ 11558023 w 11643638"/>
              <a:gd name="connsiteY3" fmla="*/ 803894 h 803893"/>
              <a:gd name="connsiteX4" fmla="*/ 85615 w 11643638"/>
              <a:gd name="connsiteY4" fmla="*/ 803894 h 803893"/>
              <a:gd name="connsiteX5" fmla="*/ 0 w 11643638"/>
              <a:gd name="connsiteY5" fmla="*/ 803894 h 803893"/>
              <a:gd name="connsiteX6" fmla="*/ 0 w 11643638"/>
              <a:gd name="connsiteY6" fmla="*/ 0 h 803893"/>
              <a:gd name="connsiteX7" fmla="*/ 85615 w 11643638"/>
              <a:gd name="connsiteY7" fmla="*/ 0 h 80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3638" h="803893">
                <a:moveTo>
                  <a:pt x="11558023" y="0"/>
                </a:moveTo>
                <a:cubicBezTo>
                  <a:pt x="11605307" y="0"/>
                  <a:pt x="11643638" y="0"/>
                  <a:pt x="11643638" y="0"/>
                </a:cubicBezTo>
                <a:lnTo>
                  <a:pt x="11643638" y="803894"/>
                </a:lnTo>
                <a:cubicBezTo>
                  <a:pt x="11643638" y="803894"/>
                  <a:pt x="11605307" y="803894"/>
                  <a:pt x="11558023" y="803894"/>
                </a:cubicBezTo>
                <a:lnTo>
                  <a:pt x="85615" y="803894"/>
                </a:lnTo>
                <a:cubicBezTo>
                  <a:pt x="38331" y="803894"/>
                  <a:pt x="0" y="803894"/>
                  <a:pt x="0" y="803894"/>
                </a:cubicBezTo>
                <a:lnTo>
                  <a:pt x="0" y="0"/>
                </a:lnTo>
                <a:cubicBezTo>
                  <a:pt x="0" y="0"/>
                  <a:pt x="38331" y="0"/>
                  <a:pt x="85615" y="0"/>
                </a:cubicBezTo>
                <a:close/>
              </a:path>
            </a:pathLst>
          </a:custGeom>
          <a:solidFill>
            <a:srgbClr val="636E72">
              <a:alpha val="90000"/>
            </a:srgbClr>
          </a:solidFill>
          <a:ln w="8559" cap="flat">
            <a:noFill/>
            <a:prstDash val="solid"/>
            <a:miter/>
          </a:ln>
        </p:spPr>
        <p:txBody>
          <a:bodyPr rtlCol="0" anchor="ctr"/>
          <a:lstStyle/>
          <a:p>
            <a:endParaRPr lang="en-IN"/>
          </a:p>
        </p:txBody>
      </p:sp>
      <p:sp>
        <p:nvSpPr>
          <p:cNvPr id="128" name="TextBox 127">
            <a:extLst>
              <a:ext uri="{FF2B5EF4-FFF2-40B4-BE49-F238E27FC236}">
                <a16:creationId xmlns:a16="http://schemas.microsoft.com/office/drawing/2014/main" id="{EA5784B6-ED1A-CA48-E041-D7C103A9655B}"/>
              </a:ext>
            </a:extLst>
          </p:cNvPr>
          <p:cNvSpPr txBox="1"/>
          <p:nvPr/>
        </p:nvSpPr>
        <p:spPr>
          <a:xfrm>
            <a:off x="5065510" y="4805967"/>
            <a:ext cx="1994506" cy="211186"/>
          </a:xfrm>
          <a:prstGeom prst="rect">
            <a:avLst/>
          </a:prstGeom>
          <a:noFill/>
        </p:spPr>
        <p:txBody>
          <a:bodyPr wrap="none" rtlCol="0">
            <a:spAutoFit/>
          </a:bodyPr>
          <a:lstStyle/>
          <a:p>
            <a:pPr algn="l"/>
            <a:r>
              <a:rPr lang="en-IN" sz="1200" b="1" spc="0" baseline="0">
                <a:ln/>
                <a:solidFill>
                  <a:srgbClr val="FFFFFF"/>
                </a:solidFill>
                <a:latin typeface="Arial"/>
                <a:cs typeface="Arial"/>
                <a:sym typeface="Arial"/>
                <a:rtl val="0"/>
              </a:rPr>
              <a:t>Key Optimization Principles</a:t>
            </a:r>
          </a:p>
        </p:txBody>
      </p:sp>
      <p:sp>
        <p:nvSpPr>
          <p:cNvPr id="129" name="Freeform: Shape 128">
            <a:extLst>
              <a:ext uri="{FF2B5EF4-FFF2-40B4-BE49-F238E27FC236}">
                <a16:creationId xmlns:a16="http://schemas.microsoft.com/office/drawing/2014/main" id="{89FFBFE6-ECFC-A333-D2F5-43588DA92D6B}"/>
              </a:ext>
            </a:extLst>
          </p:cNvPr>
          <p:cNvSpPr/>
          <p:nvPr/>
        </p:nvSpPr>
        <p:spPr>
          <a:xfrm>
            <a:off x="497789" y="5049206"/>
            <a:ext cx="2739679" cy="401946"/>
          </a:xfrm>
          <a:custGeom>
            <a:avLst/>
            <a:gdLst>
              <a:gd name="connsiteX0" fmla="*/ 2696872 w 2739679"/>
              <a:gd name="connsiteY0" fmla="*/ 0 h 401946"/>
              <a:gd name="connsiteX1" fmla="*/ 2739680 w 2739679"/>
              <a:gd name="connsiteY1" fmla="*/ 0 h 401946"/>
              <a:gd name="connsiteX2" fmla="*/ 2739680 w 2739679"/>
              <a:gd name="connsiteY2" fmla="*/ 401947 h 401946"/>
              <a:gd name="connsiteX3" fmla="*/ 2696872 w 2739679"/>
              <a:gd name="connsiteY3" fmla="*/ 401947 h 401946"/>
              <a:gd name="connsiteX4" fmla="*/ 42807 w 2739679"/>
              <a:gd name="connsiteY4" fmla="*/ 401947 h 401946"/>
              <a:gd name="connsiteX5" fmla="*/ 0 w 2739679"/>
              <a:gd name="connsiteY5" fmla="*/ 401947 h 401946"/>
              <a:gd name="connsiteX6" fmla="*/ 0 w 2739679"/>
              <a:gd name="connsiteY6" fmla="*/ 0 h 401946"/>
              <a:gd name="connsiteX7" fmla="*/ 42807 w 2739679"/>
              <a:gd name="connsiteY7" fmla="*/ 0 h 40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9679" h="401946">
                <a:moveTo>
                  <a:pt x="2696872" y="0"/>
                </a:moveTo>
                <a:cubicBezTo>
                  <a:pt x="2720514" y="0"/>
                  <a:pt x="2739680" y="0"/>
                  <a:pt x="2739680" y="0"/>
                </a:cubicBezTo>
                <a:lnTo>
                  <a:pt x="2739680" y="401947"/>
                </a:lnTo>
                <a:cubicBezTo>
                  <a:pt x="2739680" y="401947"/>
                  <a:pt x="2720514" y="401947"/>
                  <a:pt x="2696872" y="401947"/>
                </a:cubicBezTo>
                <a:lnTo>
                  <a:pt x="42807" y="401947"/>
                </a:lnTo>
                <a:cubicBezTo>
                  <a:pt x="19166" y="401947"/>
                  <a:pt x="0" y="401947"/>
                  <a:pt x="0" y="401947"/>
                </a:cubicBezTo>
                <a:lnTo>
                  <a:pt x="0" y="0"/>
                </a:lnTo>
                <a:cubicBezTo>
                  <a:pt x="0" y="0"/>
                  <a:pt x="19166" y="0"/>
                  <a:pt x="42807" y="0"/>
                </a:cubicBezTo>
                <a:close/>
              </a:path>
            </a:pathLst>
          </a:custGeom>
          <a:solidFill>
            <a:srgbClr val="FFFFFF">
              <a:alpha val="90000"/>
            </a:srgbClr>
          </a:solidFill>
          <a:ln w="8559" cap="flat">
            <a:noFill/>
            <a:prstDash val="solid"/>
            <a:miter/>
          </a:ln>
        </p:spPr>
        <p:txBody>
          <a:bodyPr rtlCol="0" anchor="ctr"/>
          <a:lstStyle/>
          <a:p>
            <a:endParaRPr lang="en-IN"/>
          </a:p>
        </p:txBody>
      </p:sp>
      <p:sp>
        <p:nvSpPr>
          <p:cNvPr id="130" name="TextBox 129">
            <a:extLst>
              <a:ext uri="{FF2B5EF4-FFF2-40B4-BE49-F238E27FC236}">
                <a16:creationId xmlns:a16="http://schemas.microsoft.com/office/drawing/2014/main" id="{2BFE42E6-CD81-7D08-0739-F046D1DEC2C0}"/>
              </a:ext>
            </a:extLst>
          </p:cNvPr>
          <p:cNvSpPr txBox="1"/>
          <p:nvPr/>
        </p:nvSpPr>
        <p:spPr>
          <a:xfrm>
            <a:off x="1228186" y="5064694"/>
            <a:ext cx="1278885" cy="181250"/>
          </a:xfrm>
          <a:prstGeom prst="rect">
            <a:avLst/>
          </a:prstGeom>
          <a:noFill/>
        </p:spPr>
        <p:txBody>
          <a:bodyPr wrap="none" rtlCol="0">
            <a:spAutoFit/>
          </a:bodyPr>
          <a:lstStyle/>
          <a:p>
            <a:pPr algn="l"/>
            <a:r>
              <a:rPr lang="en-IN" sz="900" b="1" spc="0" baseline="0">
                <a:ln/>
                <a:solidFill>
                  <a:srgbClr val="2D3436"/>
                </a:solidFill>
                <a:latin typeface="Arial"/>
                <a:cs typeface="Arial"/>
                <a:sym typeface="Arial"/>
                <a:rtl val="0"/>
              </a:rPr>
              <a:t>Trade-off Management</a:t>
            </a:r>
          </a:p>
        </p:txBody>
      </p:sp>
      <p:sp>
        <p:nvSpPr>
          <p:cNvPr id="131" name="TextBox 130">
            <a:extLst>
              <a:ext uri="{FF2B5EF4-FFF2-40B4-BE49-F238E27FC236}">
                <a16:creationId xmlns:a16="http://schemas.microsoft.com/office/drawing/2014/main" id="{65AC3D34-5446-F438-B28D-DA8DD0D163E3}"/>
              </a:ext>
            </a:extLst>
          </p:cNvPr>
          <p:cNvSpPr txBox="1"/>
          <p:nvPr/>
        </p:nvSpPr>
        <p:spPr>
          <a:xfrm>
            <a:off x="1103539" y="5177310"/>
            <a:ext cx="1528180" cy="166281"/>
          </a:xfrm>
          <a:prstGeom prst="rect">
            <a:avLst/>
          </a:prstGeom>
          <a:noFill/>
        </p:spPr>
        <p:txBody>
          <a:bodyPr wrap="none" rtlCol="0">
            <a:spAutoFit/>
          </a:bodyPr>
          <a:lstStyle/>
          <a:p>
            <a:pPr algn="l"/>
            <a:r>
              <a:rPr lang="en-IN" sz="750" spc="0" baseline="0">
                <a:ln/>
                <a:solidFill>
                  <a:srgbClr val="636E72"/>
                </a:solidFill>
                <a:latin typeface="Arial"/>
                <a:cs typeface="Arial"/>
                <a:sym typeface="Arial"/>
                <a:rtl val="0"/>
              </a:rPr>
              <a:t>Balance Ping-Pong vs Too Late HO</a:t>
            </a:r>
          </a:p>
        </p:txBody>
      </p:sp>
      <p:sp>
        <p:nvSpPr>
          <p:cNvPr id="132" name="TextBox 131">
            <a:extLst>
              <a:ext uri="{FF2B5EF4-FFF2-40B4-BE49-F238E27FC236}">
                <a16:creationId xmlns:a16="http://schemas.microsoft.com/office/drawing/2014/main" id="{B65552CE-FD7E-C09D-28B3-5BDDE9AD2E43}"/>
              </a:ext>
            </a:extLst>
          </p:cNvPr>
          <p:cNvSpPr txBox="1"/>
          <p:nvPr/>
        </p:nvSpPr>
        <p:spPr>
          <a:xfrm>
            <a:off x="1112318" y="5277797"/>
            <a:ext cx="1510622" cy="166281"/>
          </a:xfrm>
          <a:prstGeom prst="rect">
            <a:avLst/>
          </a:prstGeom>
          <a:noFill/>
        </p:spPr>
        <p:txBody>
          <a:bodyPr wrap="none" rtlCol="0">
            <a:spAutoFit/>
          </a:bodyPr>
          <a:lstStyle/>
          <a:p>
            <a:pPr algn="l"/>
            <a:r>
              <a:rPr lang="en-IN" sz="750" spc="0" baseline="0">
                <a:ln/>
                <a:solidFill>
                  <a:srgbClr val="636E72"/>
                </a:solidFill>
                <a:latin typeface="Arial"/>
                <a:cs typeface="Arial"/>
                <a:sym typeface="Arial"/>
                <a:rtl val="0"/>
              </a:rPr>
              <a:t>Holistic parameter tuning approach</a:t>
            </a:r>
          </a:p>
        </p:txBody>
      </p:sp>
      <p:sp>
        <p:nvSpPr>
          <p:cNvPr id="133" name="Freeform: Shape 132">
            <a:extLst>
              <a:ext uri="{FF2B5EF4-FFF2-40B4-BE49-F238E27FC236}">
                <a16:creationId xmlns:a16="http://schemas.microsoft.com/office/drawing/2014/main" id="{18D1F4B8-1AD2-B2E7-086C-1A6954C787EC}"/>
              </a:ext>
            </a:extLst>
          </p:cNvPr>
          <p:cNvSpPr/>
          <p:nvPr/>
        </p:nvSpPr>
        <p:spPr>
          <a:xfrm>
            <a:off x="3408699" y="5049206"/>
            <a:ext cx="2739679" cy="401946"/>
          </a:xfrm>
          <a:custGeom>
            <a:avLst/>
            <a:gdLst>
              <a:gd name="connsiteX0" fmla="*/ 2696872 w 2739679"/>
              <a:gd name="connsiteY0" fmla="*/ 0 h 401946"/>
              <a:gd name="connsiteX1" fmla="*/ 2739680 w 2739679"/>
              <a:gd name="connsiteY1" fmla="*/ 0 h 401946"/>
              <a:gd name="connsiteX2" fmla="*/ 2739680 w 2739679"/>
              <a:gd name="connsiteY2" fmla="*/ 401947 h 401946"/>
              <a:gd name="connsiteX3" fmla="*/ 2696872 w 2739679"/>
              <a:gd name="connsiteY3" fmla="*/ 401947 h 401946"/>
              <a:gd name="connsiteX4" fmla="*/ 42807 w 2739679"/>
              <a:gd name="connsiteY4" fmla="*/ 401947 h 401946"/>
              <a:gd name="connsiteX5" fmla="*/ 0 w 2739679"/>
              <a:gd name="connsiteY5" fmla="*/ 401947 h 401946"/>
              <a:gd name="connsiteX6" fmla="*/ 0 w 2739679"/>
              <a:gd name="connsiteY6" fmla="*/ 0 h 401946"/>
              <a:gd name="connsiteX7" fmla="*/ 42807 w 2739679"/>
              <a:gd name="connsiteY7" fmla="*/ 0 h 40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9679" h="401946">
                <a:moveTo>
                  <a:pt x="2696872" y="0"/>
                </a:moveTo>
                <a:cubicBezTo>
                  <a:pt x="2720514" y="0"/>
                  <a:pt x="2739680" y="0"/>
                  <a:pt x="2739680" y="0"/>
                </a:cubicBezTo>
                <a:lnTo>
                  <a:pt x="2739680" y="401947"/>
                </a:lnTo>
                <a:cubicBezTo>
                  <a:pt x="2739680" y="401947"/>
                  <a:pt x="2720514" y="401947"/>
                  <a:pt x="2696872" y="401947"/>
                </a:cubicBezTo>
                <a:lnTo>
                  <a:pt x="42807" y="401947"/>
                </a:lnTo>
                <a:cubicBezTo>
                  <a:pt x="19166" y="401947"/>
                  <a:pt x="0" y="401947"/>
                  <a:pt x="0" y="401947"/>
                </a:cubicBezTo>
                <a:lnTo>
                  <a:pt x="0" y="0"/>
                </a:lnTo>
                <a:cubicBezTo>
                  <a:pt x="0" y="0"/>
                  <a:pt x="19166" y="0"/>
                  <a:pt x="42807" y="0"/>
                </a:cubicBezTo>
                <a:close/>
              </a:path>
            </a:pathLst>
          </a:custGeom>
          <a:solidFill>
            <a:srgbClr val="FFFFFF">
              <a:alpha val="90000"/>
            </a:srgbClr>
          </a:solidFill>
          <a:ln w="8559" cap="flat">
            <a:noFill/>
            <a:prstDash val="solid"/>
            <a:miter/>
          </a:ln>
        </p:spPr>
        <p:txBody>
          <a:bodyPr rtlCol="0" anchor="ctr"/>
          <a:lstStyle/>
          <a:p>
            <a:endParaRPr lang="en-IN"/>
          </a:p>
        </p:txBody>
      </p:sp>
      <p:sp>
        <p:nvSpPr>
          <p:cNvPr id="134" name="TextBox 133">
            <a:extLst>
              <a:ext uri="{FF2B5EF4-FFF2-40B4-BE49-F238E27FC236}">
                <a16:creationId xmlns:a16="http://schemas.microsoft.com/office/drawing/2014/main" id="{B5CBA375-356D-6CCB-C99B-D26CD237567A}"/>
              </a:ext>
            </a:extLst>
          </p:cNvPr>
          <p:cNvSpPr txBox="1"/>
          <p:nvPr/>
        </p:nvSpPr>
        <p:spPr>
          <a:xfrm>
            <a:off x="4053514" y="5064694"/>
            <a:ext cx="1450048" cy="181250"/>
          </a:xfrm>
          <a:prstGeom prst="rect">
            <a:avLst/>
          </a:prstGeom>
          <a:noFill/>
        </p:spPr>
        <p:txBody>
          <a:bodyPr wrap="none" rtlCol="0">
            <a:spAutoFit/>
          </a:bodyPr>
          <a:lstStyle/>
          <a:p>
            <a:pPr algn="l"/>
            <a:r>
              <a:rPr lang="en-IN" sz="900" b="1" spc="0" baseline="0">
                <a:ln/>
                <a:solidFill>
                  <a:srgbClr val="2D3436"/>
                </a:solidFill>
                <a:latin typeface="Arial"/>
                <a:cs typeface="Arial"/>
                <a:sym typeface="Arial"/>
                <a:rtl val="0"/>
              </a:rPr>
              <a:t>UE Mobility Segmentation</a:t>
            </a:r>
          </a:p>
        </p:txBody>
      </p:sp>
      <p:sp>
        <p:nvSpPr>
          <p:cNvPr id="135" name="TextBox 134">
            <a:extLst>
              <a:ext uri="{FF2B5EF4-FFF2-40B4-BE49-F238E27FC236}">
                <a16:creationId xmlns:a16="http://schemas.microsoft.com/office/drawing/2014/main" id="{298F3BC3-3C0E-B5E5-5CF8-C577854A0587}"/>
              </a:ext>
            </a:extLst>
          </p:cNvPr>
          <p:cNvSpPr txBox="1"/>
          <p:nvPr/>
        </p:nvSpPr>
        <p:spPr>
          <a:xfrm>
            <a:off x="4135033" y="5177310"/>
            <a:ext cx="1287012" cy="166281"/>
          </a:xfrm>
          <a:prstGeom prst="rect">
            <a:avLst/>
          </a:prstGeom>
          <a:noFill/>
        </p:spPr>
        <p:txBody>
          <a:bodyPr wrap="none" rtlCol="0">
            <a:spAutoFit/>
          </a:bodyPr>
          <a:lstStyle/>
          <a:p>
            <a:pPr algn="l"/>
            <a:r>
              <a:rPr lang="en-IN" sz="750" spc="0" baseline="0">
                <a:ln/>
                <a:solidFill>
                  <a:srgbClr val="636E72"/>
                </a:solidFill>
                <a:latin typeface="Arial"/>
                <a:cs typeface="Arial"/>
                <a:sym typeface="Arial"/>
                <a:rtl val="0"/>
              </a:rPr>
              <a:t>Speed-based parameter sets</a:t>
            </a:r>
          </a:p>
        </p:txBody>
      </p:sp>
      <p:sp>
        <p:nvSpPr>
          <p:cNvPr id="136" name="TextBox 135">
            <a:extLst>
              <a:ext uri="{FF2B5EF4-FFF2-40B4-BE49-F238E27FC236}">
                <a16:creationId xmlns:a16="http://schemas.microsoft.com/office/drawing/2014/main" id="{20297796-BBF5-1E25-C820-822521BFAD23}"/>
              </a:ext>
            </a:extLst>
          </p:cNvPr>
          <p:cNvSpPr txBox="1"/>
          <p:nvPr/>
        </p:nvSpPr>
        <p:spPr>
          <a:xfrm>
            <a:off x="4082715" y="5277797"/>
            <a:ext cx="1391648" cy="166281"/>
          </a:xfrm>
          <a:prstGeom prst="rect">
            <a:avLst/>
          </a:prstGeom>
          <a:noFill/>
        </p:spPr>
        <p:txBody>
          <a:bodyPr wrap="none" rtlCol="0">
            <a:spAutoFit/>
          </a:bodyPr>
          <a:lstStyle/>
          <a:p>
            <a:pPr algn="l"/>
            <a:r>
              <a:rPr lang="en-IN" sz="750" spc="0" baseline="0">
                <a:ln/>
                <a:solidFill>
                  <a:srgbClr val="636E72"/>
                </a:solidFill>
                <a:latin typeface="Arial"/>
                <a:cs typeface="Arial"/>
                <a:sym typeface="Arial"/>
                <a:rtl val="0"/>
              </a:rPr>
              <a:t>Adaptive optimization strategies</a:t>
            </a:r>
          </a:p>
        </p:txBody>
      </p:sp>
      <p:sp>
        <p:nvSpPr>
          <p:cNvPr id="137" name="Freeform: Shape 136">
            <a:extLst>
              <a:ext uri="{FF2B5EF4-FFF2-40B4-BE49-F238E27FC236}">
                <a16:creationId xmlns:a16="http://schemas.microsoft.com/office/drawing/2014/main" id="{88575BC9-97B7-BC85-99F5-D6815729D61C}"/>
              </a:ext>
            </a:extLst>
          </p:cNvPr>
          <p:cNvSpPr/>
          <p:nvPr/>
        </p:nvSpPr>
        <p:spPr>
          <a:xfrm>
            <a:off x="6319608" y="5049206"/>
            <a:ext cx="2739679" cy="401946"/>
          </a:xfrm>
          <a:custGeom>
            <a:avLst/>
            <a:gdLst>
              <a:gd name="connsiteX0" fmla="*/ 2696872 w 2739679"/>
              <a:gd name="connsiteY0" fmla="*/ 0 h 401946"/>
              <a:gd name="connsiteX1" fmla="*/ 2739680 w 2739679"/>
              <a:gd name="connsiteY1" fmla="*/ 0 h 401946"/>
              <a:gd name="connsiteX2" fmla="*/ 2739680 w 2739679"/>
              <a:gd name="connsiteY2" fmla="*/ 401947 h 401946"/>
              <a:gd name="connsiteX3" fmla="*/ 2696872 w 2739679"/>
              <a:gd name="connsiteY3" fmla="*/ 401947 h 401946"/>
              <a:gd name="connsiteX4" fmla="*/ 42807 w 2739679"/>
              <a:gd name="connsiteY4" fmla="*/ 401947 h 401946"/>
              <a:gd name="connsiteX5" fmla="*/ 0 w 2739679"/>
              <a:gd name="connsiteY5" fmla="*/ 401947 h 401946"/>
              <a:gd name="connsiteX6" fmla="*/ 0 w 2739679"/>
              <a:gd name="connsiteY6" fmla="*/ 0 h 401946"/>
              <a:gd name="connsiteX7" fmla="*/ 42807 w 2739679"/>
              <a:gd name="connsiteY7" fmla="*/ 0 h 40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9679" h="401946">
                <a:moveTo>
                  <a:pt x="2696872" y="0"/>
                </a:moveTo>
                <a:cubicBezTo>
                  <a:pt x="2720515" y="0"/>
                  <a:pt x="2739680" y="0"/>
                  <a:pt x="2739680" y="0"/>
                </a:cubicBezTo>
                <a:lnTo>
                  <a:pt x="2739680" y="401947"/>
                </a:lnTo>
                <a:cubicBezTo>
                  <a:pt x="2739680" y="401947"/>
                  <a:pt x="2720515" y="401947"/>
                  <a:pt x="2696872" y="401947"/>
                </a:cubicBezTo>
                <a:lnTo>
                  <a:pt x="42807" y="401947"/>
                </a:lnTo>
                <a:cubicBezTo>
                  <a:pt x="19166" y="401947"/>
                  <a:pt x="0" y="401947"/>
                  <a:pt x="0" y="401947"/>
                </a:cubicBezTo>
                <a:lnTo>
                  <a:pt x="0" y="0"/>
                </a:lnTo>
                <a:cubicBezTo>
                  <a:pt x="0" y="0"/>
                  <a:pt x="19166" y="0"/>
                  <a:pt x="42807" y="0"/>
                </a:cubicBezTo>
                <a:close/>
              </a:path>
            </a:pathLst>
          </a:custGeom>
          <a:solidFill>
            <a:srgbClr val="FFFFFF">
              <a:alpha val="90000"/>
            </a:srgbClr>
          </a:solidFill>
          <a:ln w="8559" cap="flat">
            <a:noFill/>
            <a:prstDash val="solid"/>
            <a:miter/>
          </a:ln>
        </p:spPr>
        <p:txBody>
          <a:bodyPr rtlCol="0" anchor="ctr"/>
          <a:lstStyle/>
          <a:p>
            <a:endParaRPr lang="en-IN"/>
          </a:p>
        </p:txBody>
      </p:sp>
      <p:sp>
        <p:nvSpPr>
          <p:cNvPr id="138" name="TextBox 137">
            <a:extLst>
              <a:ext uri="{FF2B5EF4-FFF2-40B4-BE49-F238E27FC236}">
                <a16:creationId xmlns:a16="http://schemas.microsoft.com/office/drawing/2014/main" id="{82ED792C-C140-2C54-6CAB-11F6928EA179}"/>
              </a:ext>
            </a:extLst>
          </p:cNvPr>
          <p:cNvSpPr txBox="1"/>
          <p:nvPr/>
        </p:nvSpPr>
        <p:spPr>
          <a:xfrm>
            <a:off x="7033100" y="5064694"/>
            <a:ext cx="1312696" cy="181250"/>
          </a:xfrm>
          <a:prstGeom prst="rect">
            <a:avLst/>
          </a:prstGeom>
          <a:noFill/>
        </p:spPr>
        <p:txBody>
          <a:bodyPr wrap="none" rtlCol="0">
            <a:spAutoFit/>
          </a:bodyPr>
          <a:lstStyle/>
          <a:p>
            <a:pPr algn="l"/>
            <a:r>
              <a:rPr lang="en-IN" sz="900" b="1" spc="0" baseline="0">
                <a:ln/>
                <a:solidFill>
                  <a:srgbClr val="2D3436"/>
                </a:solidFill>
                <a:latin typeface="Arial"/>
                <a:cs typeface="Arial"/>
                <a:sym typeface="Arial"/>
                <a:rtl val="0"/>
              </a:rPr>
              <a:t>Continuous Monitoring</a:t>
            </a:r>
          </a:p>
        </p:txBody>
      </p:sp>
      <p:sp>
        <p:nvSpPr>
          <p:cNvPr id="139" name="TextBox 138">
            <a:extLst>
              <a:ext uri="{FF2B5EF4-FFF2-40B4-BE49-F238E27FC236}">
                <a16:creationId xmlns:a16="http://schemas.microsoft.com/office/drawing/2014/main" id="{811CE0A5-CBD6-D31C-73A9-36EB44B410CB}"/>
              </a:ext>
            </a:extLst>
          </p:cNvPr>
          <p:cNvSpPr txBox="1"/>
          <p:nvPr/>
        </p:nvSpPr>
        <p:spPr>
          <a:xfrm>
            <a:off x="7172170" y="5177310"/>
            <a:ext cx="1034556" cy="166281"/>
          </a:xfrm>
          <a:prstGeom prst="rect">
            <a:avLst/>
          </a:prstGeom>
          <a:noFill/>
        </p:spPr>
        <p:txBody>
          <a:bodyPr wrap="none" rtlCol="0">
            <a:spAutoFit/>
          </a:bodyPr>
          <a:lstStyle/>
          <a:p>
            <a:pPr algn="l"/>
            <a:r>
              <a:rPr lang="en-IN" sz="750" spc="0" baseline="0">
                <a:ln/>
                <a:solidFill>
                  <a:srgbClr val="636E72"/>
                </a:solidFill>
                <a:latin typeface="Arial"/>
                <a:cs typeface="Arial"/>
                <a:sym typeface="Arial"/>
                <a:rtl val="0"/>
              </a:rPr>
              <a:t>Real-time KPI tracking</a:t>
            </a:r>
          </a:p>
        </p:txBody>
      </p:sp>
      <p:sp>
        <p:nvSpPr>
          <p:cNvPr id="140" name="TextBox 139">
            <a:extLst>
              <a:ext uri="{FF2B5EF4-FFF2-40B4-BE49-F238E27FC236}">
                <a16:creationId xmlns:a16="http://schemas.microsoft.com/office/drawing/2014/main" id="{650127C3-9AA8-2E1C-53AB-6A6D2B59E3A2}"/>
              </a:ext>
            </a:extLst>
          </p:cNvPr>
          <p:cNvSpPr txBox="1"/>
          <p:nvPr/>
        </p:nvSpPr>
        <p:spPr>
          <a:xfrm>
            <a:off x="7134044" y="5277797"/>
            <a:ext cx="1110807" cy="166281"/>
          </a:xfrm>
          <a:prstGeom prst="rect">
            <a:avLst/>
          </a:prstGeom>
          <a:noFill/>
        </p:spPr>
        <p:txBody>
          <a:bodyPr wrap="none" rtlCol="0">
            <a:spAutoFit/>
          </a:bodyPr>
          <a:lstStyle/>
          <a:p>
            <a:pPr algn="l"/>
            <a:r>
              <a:rPr lang="en-IN" sz="750" spc="0" baseline="0">
                <a:ln/>
                <a:solidFill>
                  <a:srgbClr val="636E72"/>
                </a:solidFill>
                <a:latin typeface="Arial"/>
                <a:cs typeface="Arial"/>
                <a:sym typeface="Arial"/>
                <a:rtl val="0"/>
              </a:rPr>
              <a:t>Data-driven adjustments</a:t>
            </a:r>
          </a:p>
        </p:txBody>
      </p:sp>
      <p:sp>
        <p:nvSpPr>
          <p:cNvPr id="141" name="Freeform: Shape 140">
            <a:extLst>
              <a:ext uri="{FF2B5EF4-FFF2-40B4-BE49-F238E27FC236}">
                <a16:creationId xmlns:a16="http://schemas.microsoft.com/office/drawing/2014/main" id="{02B7C4A4-F766-3B80-0E6F-29273A2A19D7}"/>
              </a:ext>
            </a:extLst>
          </p:cNvPr>
          <p:cNvSpPr/>
          <p:nvPr/>
        </p:nvSpPr>
        <p:spPr>
          <a:xfrm>
            <a:off x="9230518" y="5049206"/>
            <a:ext cx="2482834" cy="401946"/>
          </a:xfrm>
          <a:custGeom>
            <a:avLst/>
            <a:gdLst>
              <a:gd name="connsiteX0" fmla="*/ 2440027 w 2482834"/>
              <a:gd name="connsiteY0" fmla="*/ 0 h 401946"/>
              <a:gd name="connsiteX1" fmla="*/ 2482835 w 2482834"/>
              <a:gd name="connsiteY1" fmla="*/ 0 h 401946"/>
              <a:gd name="connsiteX2" fmla="*/ 2482835 w 2482834"/>
              <a:gd name="connsiteY2" fmla="*/ 401947 h 401946"/>
              <a:gd name="connsiteX3" fmla="*/ 2440027 w 2482834"/>
              <a:gd name="connsiteY3" fmla="*/ 401947 h 401946"/>
              <a:gd name="connsiteX4" fmla="*/ 42807 w 2482834"/>
              <a:gd name="connsiteY4" fmla="*/ 401947 h 401946"/>
              <a:gd name="connsiteX5" fmla="*/ 0 w 2482834"/>
              <a:gd name="connsiteY5" fmla="*/ 401947 h 401946"/>
              <a:gd name="connsiteX6" fmla="*/ 0 w 2482834"/>
              <a:gd name="connsiteY6" fmla="*/ 0 h 401946"/>
              <a:gd name="connsiteX7" fmla="*/ 42807 w 2482834"/>
              <a:gd name="connsiteY7" fmla="*/ 0 h 40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2834" h="401946">
                <a:moveTo>
                  <a:pt x="2440027" y="0"/>
                </a:moveTo>
                <a:cubicBezTo>
                  <a:pt x="2463670" y="0"/>
                  <a:pt x="2482835" y="0"/>
                  <a:pt x="2482835" y="0"/>
                </a:cubicBezTo>
                <a:lnTo>
                  <a:pt x="2482835" y="401947"/>
                </a:lnTo>
                <a:cubicBezTo>
                  <a:pt x="2482835" y="401947"/>
                  <a:pt x="2463670" y="401947"/>
                  <a:pt x="2440027" y="401947"/>
                </a:cubicBezTo>
                <a:lnTo>
                  <a:pt x="42807" y="401947"/>
                </a:lnTo>
                <a:cubicBezTo>
                  <a:pt x="19165" y="401947"/>
                  <a:pt x="0" y="401947"/>
                  <a:pt x="0" y="401947"/>
                </a:cubicBezTo>
                <a:lnTo>
                  <a:pt x="0" y="0"/>
                </a:lnTo>
                <a:cubicBezTo>
                  <a:pt x="0" y="0"/>
                  <a:pt x="19165" y="0"/>
                  <a:pt x="42807" y="0"/>
                </a:cubicBezTo>
                <a:close/>
              </a:path>
            </a:pathLst>
          </a:custGeom>
          <a:solidFill>
            <a:srgbClr val="FFFFFF">
              <a:alpha val="90000"/>
            </a:srgbClr>
          </a:solidFill>
          <a:ln w="8559" cap="flat">
            <a:noFill/>
            <a:prstDash val="solid"/>
            <a:miter/>
          </a:ln>
        </p:spPr>
        <p:txBody>
          <a:bodyPr rtlCol="0" anchor="ctr"/>
          <a:lstStyle/>
          <a:p>
            <a:endParaRPr lang="en-IN"/>
          </a:p>
        </p:txBody>
      </p:sp>
      <p:sp>
        <p:nvSpPr>
          <p:cNvPr id="142" name="TextBox 141">
            <a:extLst>
              <a:ext uri="{FF2B5EF4-FFF2-40B4-BE49-F238E27FC236}">
                <a16:creationId xmlns:a16="http://schemas.microsoft.com/office/drawing/2014/main" id="{7D8B9BDF-D221-7FB9-C523-E8BB974A7805}"/>
              </a:ext>
            </a:extLst>
          </p:cNvPr>
          <p:cNvSpPr txBox="1"/>
          <p:nvPr/>
        </p:nvSpPr>
        <p:spPr>
          <a:xfrm>
            <a:off x="9782102" y="5064694"/>
            <a:ext cx="1379667" cy="181250"/>
          </a:xfrm>
          <a:prstGeom prst="rect">
            <a:avLst/>
          </a:prstGeom>
          <a:noFill/>
        </p:spPr>
        <p:txBody>
          <a:bodyPr wrap="none" rtlCol="0">
            <a:spAutoFit/>
          </a:bodyPr>
          <a:lstStyle/>
          <a:p>
            <a:pPr algn="l"/>
            <a:r>
              <a:rPr lang="en-IN" sz="900" b="1" spc="0" baseline="0">
                <a:ln/>
                <a:solidFill>
                  <a:srgbClr val="2D3436"/>
                </a:solidFill>
                <a:latin typeface="Arial"/>
                <a:cs typeface="Arial"/>
                <a:sym typeface="Arial"/>
                <a:rtl val="0"/>
              </a:rPr>
              <a:t>Network-Specific Tuning</a:t>
            </a:r>
          </a:p>
        </p:txBody>
      </p:sp>
      <p:sp>
        <p:nvSpPr>
          <p:cNvPr id="143" name="TextBox 142">
            <a:extLst>
              <a:ext uri="{FF2B5EF4-FFF2-40B4-BE49-F238E27FC236}">
                <a16:creationId xmlns:a16="http://schemas.microsoft.com/office/drawing/2014/main" id="{545675E4-7D04-F6C2-6C71-E4EA6367616A}"/>
              </a:ext>
            </a:extLst>
          </p:cNvPr>
          <p:cNvSpPr txBox="1"/>
          <p:nvPr/>
        </p:nvSpPr>
        <p:spPr>
          <a:xfrm>
            <a:off x="9849916" y="5177310"/>
            <a:ext cx="1244037" cy="166281"/>
          </a:xfrm>
          <a:prstGeom prst="rect">
            <a:avLst/>
          </a:prstGeom>
          <a:noFill/>
        </p:spPr>
        <p:txBody>
          <a:bodyPr wrap="none" rtlCol="0">
            <a:spAutoFit/>
          </a:bodyPr>
          <a:lstStyle/>
          <a:p>
            <a:pPr algn="l"/>
            <a:r>
              <a:rPr lang="en-IN" sz="750" spc="0" baseline="0">
                <a:ln/>
                <a:solidFill>
                  <a:srgbClr val="636E72"/>
                </a:solidFill>
                <a:latin typeface="Arial"/>
                <a:cs typeface="Arial"/>
                <a:sym typeface="Arial"/>
                <a:rtl val="0"/>
              </a:rPr>
              <a:t>Environment-aware settings</a:t>
            </a:r>
          </a:p>
        </p:txBody>
      </p:sp>
      <p:sp>
        <p:nvSpPr>
          <p:cNvPr id="144" name="TextBox 143">
            <a:extLst>
              <a:ext uri="{FF2B5EF4-FFF2-40B4-BE49-F238E27FC236}">
                <a16:creationId xmlns:a16="http://schemas.microsoft.com/office/drawing/2014/main" id="{35DD4D70-DF90-960F-995D-96509406DA92}"/>
              </a:ext>
            </a:extLst>
          </p:cNvPr>
          <p:cNvSpPr txBox="1"/>
          <p:nvPr/>
        </p:nvSpPr>
        <p:spPr>
          <a:xfrm>
            <a:off x="9826109" y="5277797"/>
            <a:ext cx="1291652" cy="166281"/>
          </a:xfrm>
          <a:prstGeom prst="rect">
            <a:avLst/>
          </a:prstGeom>
          <a:noFill/>
        </p:spPr>
        <p:txBody>
          <a:bodyPr wrap="none" rtlCol="0">
            <a:spAutoFit/>
          </a:bodyPr>
          <a:lstStyle/>
          <a:p>
            <a:pPr algn="l"/>
            <a:r>
              <a:rPr lang="en-IN" sz="750" spc="0" baseline="0">
                <a:ln/>
                <a:solidFill>
                  <a:srgbClr val="636E72"/>
                </a:solidFill>
                <a:latin typeface="Arial"/>
                <a:cs typeface="Arial"/>
                <a:sym typeface="Arial"/>
                <a:rtl val="0"/>
              </a:rPr>
              <a:t>Vendor-specific optimizations</a:t>
            </a:r>
          </a:p>
        </p:txBody>
      </p:sp>
      <p:sp>
        <p:nvSpPr>
          <p:cNvPr id="145" name="Freeform: Shape 144">
            <a:extLst>
              <a:ext uri="{FF2B5EF4-FFF2-40B4-BE49-F238E27FC236}">
                <a16:creationId xmlns:a16="http://schemas.microsoft.com/office/drawing/2014/main" id="{CE5BB491-6F46-72E6-68D3-D28724C522F9}"/>
              </a:ext>
            </a:extLst>
          </p:cNvPr>
          <p:cNvSpPr/>
          <p:nvPr/>
        </p:nvSpPr>
        <p:spPr>
          <a:xfrm>
            <a:off x="240944" y="5685622"/>
            <a:ext cx="11643638" cy="937876"/>
          </a:xfrm>
          <a:custGeom>
            <a:avLst/>
            <a:gdLst>
              <a:gd name="connsiteX0" fmla="*/ 11558023 w 11643638"/>
              <a:gd name="connsiteY0" fmla="*/ 0 h 937876"/>
              <a:gd name="connsiteX1" fmla="*/ 11643638 w 11643638"/>
              <a:gd name="connsiteY1" fmla="*/ 0 h 937876"/>
              <a:gd name="connsiteX2" fmla="*/ 11643638 w 11643638"/>
              <a:gd name="connsiteY2" fmla="*/ 937876 h 937876"/>
              <a:gd name="connsiteX3" fmla="*/ 11558023 w 11643638"/>
              <a:gd name="connsiteY3" fmla="*/ 937876 h 937876"/>
              <a:gd name="connsiteX4" fmla="*/ 85615 w 11643638"/>
              <a:gd name="connsiteY4" fmla="*/ 937876 h 937876"/>
              <a:gd name="connsiteX5" fmla="*/ 0 w 11643638"/>
              <a:gd name="connsiteY5" fmla="*/ 937876 h 937876"/>
              <a:gd name="connsiteX6" fmla="*/ 0 w 11643638"/>
              <a:gd name="connsiteY6" fmla="*/ 0 h 937876"/>
              <a:gd name="connsiteX7" fmla="*/ 85615 w 11643638"/>
              <a:gd name="connsiteY7" fmla="*/ 0 h 93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3638" h="937876">
                <a:moveTo>
                  <a:pt x="11558023" y="0"/>
                </a:moveTo>
                <a:cubicBezTo>
                  <a:pt x="11605307" y="0"/>
                  <a:pt x="11643638" y="0"/>
                  <a:pt x="11643638" y="0"/>
                </a:cubicBezTo>
                <a:lnTo>
                  <a:pt x="11643638" y="937876"/>
                </a:lnTo>
                <a:cubicBezTo>
                  <a:pt x="11643638" y="937876"/>
                  <a:pt x="11605307" y="937876"/>
                  <a:pt x="11558023" y="937876"/>
                </a:cubicBezTo>
                <a:lnTo>
                  <a:pt x="85615" y="937876"/>
                </a:lnTo>
                <a:cubicBezTo>
                  <a:pt x="38331" y="937876"/>
                  <a:pt x="0" y="937876"/>
                  <a:pt x="0" y="937876"/>
                </a:cubicBezTo>
                <a:lnTo>
                  <a:pt x="0" y="0"/>
                </a:lnTo>
                <a:cubicBezTo>
                  <a:pt x="0" y="0"/>
                  <a:pt x="38331" y="0"/>
                  <a:pt x="85615" y="0"/>
                </a:cubicBezTo>
                <a:close/>
              </a:path>
            </a:pathLst>
          </a:custGeom>
          <a:solidFill>
            <a:srgbClr val="2C3E50">
              <a:alpha val="90000"/>
            </a:srgbClr>
          </a:solidFill>
          <a:ln w="8559" cap="flat">
            <a:noFill/>
            <a:prstDash val="solid"/>
            <a:miter/>
          </a:ln>
        </p:spPr>
        <p:txBody>
          <a:bodyPr rtlCol="0" anchor="ctr"/>
          <a:lstStyle/>
          <a:p>
            <a:endParaRPr lang="en-IN"/>
          </a:p>
        </p:txBody>
      </p:sp>
      <p:sp>
        <p:nvSpPr>
          <p:cNvPr id="146" name="TextBox 145">
            <a:extLst>
              <a:ext uri="{FF2B5EF4-FFF2-40B4-BE49-F238E27FC236}">
                <a16:creationId xmlns:a16="http://schemas.microsoft.com/office/drawing/2014/main" id="{042B40DC-BB1B-F0EF-BFD9-E2DDD5A134E6}"/>
              </a:ext>
            </a:extLst>
          </p:cNvPr>
          <p:cNvSpPr txBox="1"/>
          <p:nvPr/>
        </p:nvSpPr>
        <p:spPr>
          <a:xfrm>
            <a:off x="3892715" y="5678992"/>
            <a:ext cx="3159806" cy="211186"/>
          </a:xfrm>
          <a:prstGeom prst="rect">
            <a:avLst/>
          </a:prstGeom>
          <a:noFill/>
        </p:spPr>
        <p:txBody>
          <a:bodyPr wrap="none" rtlCol="0">
            <a:spAutoFit/>
          </a:bodyPr>
          <a:lstStyle/>
          <a:p>
            <a:pPr algn="l"/>
            <a:r>
              <a:rPr lang="en-IN" sz="1200" b="1" spc="0" baseline="0" dirty="0">
                <a:ln/>
                <a:solidFill>
                  <a:srgbClr val="FFFFFF"/>
                </a:solidFill>
                <a:latin typeface="Arial"/>
                <a:cs typeface="Arial"/>
                <a:sym typeface="Arial"/>
                <a:rtl val="0"/>
              </a:rPr>
              <a:t>Quick Reference: Parameter Impact Summary</a:t>
            </a:r>
          </a:p>
        </p:txBody>
      </p:sp>
      <p:sp>
        <p:nvSpPr>
          <p:cNvPr id="147" name="Freeform: Shape 146">
            <a:extLst>
              <a:ext uri="{FF2B5EF4-FFF2-40B4-BE49-F238E27FC236}">
                <a16:creationId xmlns:a16="http://schemas.microsoft.com/office/drawing/2014/main" id="{B25F024A-BFEA-B490-B687-DB3098A0E581}"/>
              </a:ext>
            </a:extLst>
          </p:cNvPr>
          <p:cNvSpPr/>
          <p:nvPr/>
        </p:nvSpPr>
        <p:spPr>
          <a:xfrm>
            <a:off x="497789" y="5987082"/>
            <a:ext cx="1705873" cy="705548"/>
          </a:xfrm>
          <a:custGeom>
            <a:avLst/>
            <a:gdLst>
              <a:gd name="connsiteX0" fmla="*/ 1686615 w 1712299"/>
              <a:gd name="connsiteY0" fmla="*/ 0 h 535929"/>
              <a:gd name="connsiteX1" fmla="*/ 1712300 w 1712299"/>
              <a:gd name="connsiteY1" fmla="*/ 0 h 535929"/>
              <a:gd name="connsiteX2" fmla="*/ 1712300 w 1712299"/>
              <a:gd name="connsiteY2" fmla="*/ 535929 h 535929"/>
              <a:gd name="connsiteX3" fmla="*/ 1686615 w 1712299"/>
              <a:gd name="connsiteY3" fmla="*/ 535929 h 535929"/>
              <a:gd name="connsiteX4" fmla="*/ 25684 w 1712299"/>
              <a:gd name="connsiteY4" fmla="*/ 535929 h 535929"/>
              <a:gd name="connsiteX5" fmla="*/ 0 w 1712299"/>
              <a:gd name="connsiteY5" fmla="*/ 535929 h 535929"/>
              <a:gd name="connsiteX6" fmla="*/ 0 w 1712299"/>
              <a:gd name="connsiteY6" fmla="*/ 0 h 535929"/>
              <a:gd name="connsiteX7" fmla="*/ 25684 w 1712299"/>
              <a:gd name="connsiteY7" fmla="*/ 0 h 535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2299" h="535929">
                <a:moveTo>
                  <a:pt x="1686615" y="0"/>
                </a:moveTo>
                <a:cubicBezTo>
                  <a:pt x="1700800" y="0"/>
                  <a:pt x="1712300" y="0"/>
                  <a:pt x="1712300" y="0"/>
                </a:cubicBezTo>
                <a:lnTo>
                  <a:pt x="1712300" y="535929"/>
                </a:lnTo>
                <a:cubicBezTo>
                  <a:pt x="1712300" y="535929"/>
                  <a:pt x="1700800" y="535929"/>
                  <a:pt x="1686615" y="535929"/>
                </a:cubicBezTo>
                <a:lnTo>
                  <a:pt x="25684" y="535929"/>
                </a:lnTo>
                <a:cubicBezTo>
                  <a:pt x="11499" y="535929"/>
                  <a:pt x="0" y="535929"/>
                  <a:pt x="0" y="535929"/>
                </a:cubicBezTo>
                <a:lnTo>
                  <a:pt x="0" y="0"/>
                </a:lnTo>
                <a:cubicBezTo>
                  <a:pt x="0" y="0"/>
                  <a:pt x="11499" y="0"/>
                  <a:pt x="25684" y="0"/>
                </a:cubicBezTo>
                <a:close/>
              </a:path>
            </a:pathLst>
          </a:custGeom>
          <a:solidFill>
            <a:srgbClr val="3498DB">
              <a:alpha val="80000"/>
            </a:srgbClr>
          </a:solidFill>
          <a:ln w="8559" cap="flat">
            <a:noFill/>
            <a:prstDash val="solid"/>
            <a:miter/>
          </a:ln>
        </p:spPr>
        <p:txBody>
          <a:bodyPr rtlCol="0" anchor="ctr"/>
          <a:lstStyle/>
          <a:p>
            <a:endParaRPr lang="en-IN" sz="2000" dirty="0"/>
          </a:p>
        </p:txBody>
      </p:sp>
      <p:sp>
        <p:nvSpPr>
          <p:cNvPr id="148" name="TextBox 147">
            <a:extLst>
              <a:ext uri="{FF2B5EF4-FFF2-40B4-BE49-F238E27FC236}">
                <a16:creationId xmlns:a16="http://schemas.microsoft.com/office/drawing/2014/main" id="{6F43F7A1-A32B-6791-2AF9-0ED4BDB01C9B}"/>
              </a:ext>
            </a:extLst>
          </p:cNvPr>
          <p:cNvSpPr txBox="1"/>
          <p:nvPr/>
        </p:nvSpPr>
        <p:spPr>
          <a:xfrm>
            <a:off x="662341" y="5995664"/>
            <a:ext cx="1204176" cy="230832"/>
          </a:xfrm>
          <a:prstGeom prst="rect">
            <a:avLst/>
          </a:prstGeom>
          <a:noFill/>
        </p:spPr>
        <p:txBody>
          <a:bodyPr wrap="none" rtlCol="0">
            <a:spAutoFit/>
          </a:bodyPr>
          <a:lstStyle/>
          <a:p>
            <a:pPr algn="l"/>
            <a:r>
              <a:rPr lang="en-IN" sz="900" b="1" spc="0" baseline="0" dirty="0">
                <a:ln/>
                <a:solidFill>
                  <a:srgbClr val="FFFFFF"/>
                </a:solidFill>
                <a:latin typeface="Arial"/>
                <a:cs typeface="Arial"/>
                <a:sym typeface="Arial"/>
                <a:rtl val="0"/>
              </a:rPr>
              <a:t>Reduce Ping-pong</a:t>
            </a:r>
          </a:p>
        </p:txBody>
      </p:sp>
      <p:sp>
        <p:nvSpPr>
          <p:cNvPr id="149" name="TextBox 148">
            <a:extLst>
              <a:ext uri="{FF2B5EF4-FFF2-40B4-BE49-F238E27FC236}">
                <a16:creationId xmlns:a16="http://schemas.microsoft.com/office/drawing/2014/main" id="{0E5F58CD-0CBD-3401-7F10-44033A730A64}"/>
              </a:ext>
            </a:extLst>
          </p:cNvPr>
          <p:cNvSpPr txBox="1"/>
          <p:nvPr/>
        </p:nvSpPr>
        <p:spPr>
          <a:xfrm>
            <a:off x="577579" y="6121251"/>
            <a:ext cx="744114" cy="215444"/>
          </a:xfrm>
          <a:prstGeom prst="rect">
            <a:avLst/>
          </a:prstGeom>
          <a:noFill/>
        </p:spPr>
        <p:txBody>
          <a:bodyPr wrap="none" rtlCol="0">
            <a:spAutoFit/>
          </a:bodyPr>
          <a:lstStyle/>
          <a:p>
            <a:pPr algn="l"/>
            <a:r>
              <a:rPr lang="en-IN" sz="800" spc="0" baseline="0" dirty="0">
                <a:ln/>
                <a:solidFill>
                  <a:srgbClr val="FFFFFF"/>
                </a:solidFill>
                <a:latin typeface="Arial"/>
                <a:cs typeface="Arial"/>
                <a:sym typeface="Arial"/>
                <a:rtl val="0"/>
              </a:rPr>
              <a:t>↑ Hysteresis</a:t>
            </a:r>
          </a:p>
        </p:txBody>
      </p:sp>
      <p:sp>
        <p:nvSpPr>
          <p:cNvPr id="150" name="TextBox 149">
            <a:extLst>
              <a:ext uri="{FF2B5EF4-FFF2-40B4-BE49-F238E27FC236}">
                <a16:creationId xmlns:a16="http://schemas.microsoft.com/office/drawing/2014/main" id="{EB0E2CFA-E96E-1F9D-4882-E97DF1733D36}"/>
              </a:ext>
            </a:extLst>
          </p:cNvPr>
          <p:cNvSpPr txBox="1"/>
          <p:nvPr/>
        </p:nvSpPr>
        <p:spPr>
          <a:xfrm>
            <a:off x="577579" y="6260006"/>
            <a:ext cx="995785" cy="215444"/>
          </a:xfrm>
          <a:prstGeom prst="rect">
            <a:avLst/>
          </a:prstGeom>
          <a:noFill/>
        </p:spPr>
        <p:txBody>
          <a:bodyPr wrap="none" rtlCol="0">
            <a:spAutoFit/>
          </a:bodyPr>
          <a:lstStyle/>
          <a:p>
            <a:pPr algn="l"/>
            <a:r>
              <a:rPr lang="en-IN" sz="800" spc="0" baseline="0" dirty="0">
                <a:ln/>
                <a:solidFill>
                  <a:srgbClr val="FFFFFF"/>
                </a:solidFill>
                <a:latin typeface="Arial"/>
                <a:cs typeface="Arial"/>
                <a:sym typeface="Arial"/>
                <a:rtl val="0"/>
              </a:rPr>
              <a:t>↑ Time To Trigger</a:t>
            </a:r>
          </a:p>
        </p:txBody>
      </p:sp>
      <p:sp>
        <p:nvSpPr>
          <p:cNvPr id="151" name="TextBox 150">
            <a:extLst>
              <a:ext uri="{FF2B5EF4-FFF2-40B4-BE49-F238E27FC236}">
                <a16:creationId xmlns:a16="http://schemas.microsoft.com/office/drawing/2014/main" id="{30F10146-4C26-7473-F21B-F2E8D0049970}"/>
              </a:ext>
            </a:extLst>
          </p:cNvPr>
          <p:cNvSpPr txBox="1"/>
          <p:nvPr/>
        </p:nvSpPr>
        <p:spPr>
          <a:xfrm>
            <a:off x="571093" y="6385790"/>
            <a:ext cx="696024" cy="215444"/>
          </a:xfrm>
          <a:prstGeom prst="rect">
            <a:avLst/>
          </a:prstGeom>
          <a:noFill/>
        </p:spPr>
        <p:txBody>
          <a:bodyPr wrap="none" rtlCol="0">
            <a:spAutoFit/>
          </a:bodyPr>
          <a:lstStyle/>
          <a:p>
            <a:pPr algn="l"/>
            <a:r>
              <a:rPr lang="en-IN" sz="800" spc="0" baseline="0" dirty="0">
                <a:ln/>
                <a:solidFill>
                  <a:srgbClr val="FFFFFF"/>
                </a:solidFill>
                <a:latin typeface="Arial"/>
                <a:cs typeface="Arial"/>
                <a:sym typeface="Arial"/>
                <a:rtl val="0"/>
              </a:rPr>
              <a:t>↑ A3 Offset</a:t>
            </a:r>
          </a:p>
        </p:txBody>
      </p:sp>
      <p:sp>
        <p:nvSpPr>
          <p:cNvPr id="152" name="TextBox 151">
            <a:extLst>
              <a:ext uri="{FF2B5EF4-FFF2-40B4-BE49-F238E27FC236}">
                <a16:creationId xmlns:a16="http://schemas.microsoft.com/office/drawing/2014/main" id="{87C287E9-8DBE-F689-65ED-FB328F0C1D91}"/>
              </a:ext>
            </a:extLst>
          </p:cNvPr>
          <p:cNvSpPr txBox="1"/>
          <p:nvPr/>
        </p:nvSpPr>
        <p:spPr>
          <a:xfrm>
            <a:off x="584064" y="6511577"/>
            <a:ext cx="1008609" cy="215444"/>
          </a:xfrm>
          <a:prstGeom prst="rect">
            <a:avLst/>
          </a:prstGeom>
          <a:noFill/>
        </p:spPr>
        <p:txBody>
          <a:bodyPr wrap="none" rtlCol="0">
            <a:spAutoFit/>
          </a:bodyPr>
          <a:lstStyle/>
          <a:p>
            <a:pPr algn="l"/>
            <a:r>
              <a:rPr lang="en-IN" sz="800" spc="0" baseline="0" dirty="0">
                <a:ln/>
                <a:solidFill>
                  <a:srgbClr val="FFFFFF"/>
                </a:solidFill>
                <a:latin typeface="Arial"/>
                <a:cs typeface="Arial"/>
                <a:sym typeface="Arial"/>
                <a:rtl val="0"/>
              </a:rPr>
              <a:t>↑ Filter Coefficient</a:t>
            </a:r>
          </a:p>
        </p:txBody>
      </p:sp>
      <p:sp>
        <p:nvSpPr>
          <p:cNvPr id="153" name="Freeform: Shape 152">
            <a:extLst>
              <a:ext uri="{FF2B5EF4-FFF2-40B4-BE49-F238E27FC236}">
                <a16:creationId xmlns:a16="http://schemas.microsoft.com/office/drawing/2014/main" id="{5317DA5B-CCE0-A457-4A26-0129C4EA471C}"/>
              </a:ext>
            </a:extLst>
          </p:cNvPr>
          <p:cNvSpPr/>
          <p:nvPr/>
        </p:nvSpPr>
        <p:spPr>
          <a:xfrm>
            <a:off x="2381319" y="5987082"/>
            <a:ext cx="1705873" cy="705548"/>
          </a:xfrm>
          <a:custGeom>
            <a:avLst/>
            <a:gdLst>
              <a:gd name="connsiteX0" fmla="*/ 1686615 w 1712299"/>
              <a:gd name="connsiteY0" fmla="*/ 0 h 535929"/>
              <a:gd name="connsiteX1" fmla="*/ 1712300 w 1712299"/>
              <a:gd name="connsiteY1" fmla="*/ 0 h 535929"/>
              <a:gd name="connsiteX2" fmla="*/ 1712300 w 1712299"/>
              <a:gd name="connsiteY2" fmla="*/ 535929 h 535929"/>
              <a:gd name="connsiteX3" fmla="*/ 1686615 w 1712299"/>
              <a:gd name="connsiteY3" fmla="*/ 535929 h 535929"/>
              <a:gd name="connsiteX4" fmla="*/ 25684 w 1712299"/>
              <a:gd name="connsiteY4" fmla="*/ 535929 h 535929"/>
              <a:gd name="connsiteX5" fmla="*/ 0 w 1712299"/>
              <a:gd name="connsiteY5" fmla="*/ 535929 h 535929"/>
              <a:gd name="connsiteX6" fmla="*/ 0 w 1712299"/>
              <a:gd name="connsiteY6" fmla="*/ 0 h 535929"/>
              <a:gd name="connsiteX7" fmla="*/ 25684 w 1712299"/>
              <a:gd name="connsiteY7" fmla="*/ 0 h 535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2299" h="535929">
                <a:moveTo>
                  <a:pt x="1686615" y="0"/>
                </a:moveTo>
                <a:cubicBezTo>
                  <a:pt x="1700800" y="0"/>
                  <a:pt x="1712300" y="0"/>
                  <a:pt x="1712300" y="0"/>
                </a:cubicBezTo>
                <a:lnTo>
                  <a:pt x="1712300" y="535929"/>
                </a:lnTo>
                <a:cubicBezTo>
                  <a:pt x="1712300" y="535929"/>
                  <a:pt x="1700800" y="535929"/>
                  <a:pt x="1686615" y="535929"/>
                </a:cubicBezTo>
                <a:lnTo>
                  <a:pt x="25684" y="535929"/>
                </a:lnTo>
                <a:cubicBezTo>
                  <a:pt x="11499" y="535929"/>
                  <a:pt x="0" y="535929"/>
                  <a:pt x="0" y="535929"/>
                </a:cubicBezTo>
                <a:lnTo>
                  <a:pt x="0" y="0"/>
                </a:lnTo>
                <a:cubicBezTo>
                  <a:pt x="0" y="0"/>
                  <a:pt x="11499" y="0"/>
                  <a:pt x="25684" y="0"/>
                </a:cubicBezTo>
                <a:close/>
              </a:path>
            </a:pathLst>
          </a:custGeom>
          <a:solidFill>
            <a:srgbClr val="E74C3C">
              <a:alpha val="80000"/>
            </a:srgbClr>
          </a:solidFill>
          <a:ln w="8559" cap="flat">
            <a:noFill/>
            <a:prstDash val="solid"/>
            <a:miter/>
          </a:ln>
        </p:spPr>
        <p:txBody>
          <a:bodyPr rtlCol="0" anchor="ctr"/>
          <a:lstStyle/>
          <a:p>
            <a:endParaRPr lang="en-IN" sz="2000" dirty="0"/>
          </a:p>
        </p:txBody>
      </p:sp>
      <p:sp>
        <p:nvSpPr>
          <p:cNvPr id="154" name="TextBox 153">
            <a:extLst>
              <a:ext uri="{FF2B5EF4-FFF2-40B4-BE49-F238E27FC236}">
                <a16:creationId xmlns:a16="http://schemas.microsoft.com/office/drawing/2014/main" id="{BE50BE85-1A6C-2B9E-AD22-62E4ABA99EE8}"/>
              </a:ext>
            </a:extLst>
          </p:cNvPr>
          <p:cNvSpPr txBox="1"/>
          <p:nvPr/>
        </p:nvSpPr>
        <p:spPr>
          <a:xfrm>
            <a:off x="2504853" y="5995664"/>
            <a:ext cx="1319592" cy="230832"/>
          </a:xfrm>
          <a:prstGeom prst="rect">
            <a:avLst/>
          </a:prstGeom>
          <a:noFill/>
        </p:spPr>
        <p:txBody>
          <a:bodyPr wrap="none" rtlCol="0">
            <a:spAutoFit/>
          </a:bodyPr>
          <a:lstStyle/>
          <a:p>
            <a:pPr algn="l"/>
            <a:r>
              <a:rPr lang="en-IN" sz="900" b="1" spc="0" baseline="0" dirty="0">
                <a:ln/>
                <a:solidFill>
                  <a:srgbClr val="FFFFFF"/>
                </a:solidFill>
                <a:latin typeface="Arial"/>
                <a:cs typeface="Arial"/>
                <a:sym typeface="Arial"/>
                <a:rtl val="0"/>
              </a:rPr>
              <a:t>Reduce Too Late HO</a:t>
            </a:r>
          </a:p>
        </p:txBody>
      </p:sp>
      <p:sp>
        <p:nvSpPr>
          <p:cNvPr id="155" name="TextBox 154">
            <a:extLst>
              <a:ext uri="{FF2B5EF4-FFF2-40B4-BE49-F238E27FC236}">
                <a16:creationId xmlns:a16="http://schemas.microsoft.com/office/drawing/2014/main" id="{09C7F852-9873-C36A-23D7-FFC7381B402E}"/>
              </a:ext>
            </a:extLst>
          </p:cNvPr>
          <p:cNvSpPr txBox="1"/>
          <p:nvPr/>
        </p:nvSpPr>
        <p:spPr>
          <a:xfrm>
            <a:off x="2461109" y="6121251"/>
            <a:ext cx="995785" cy="215444"/>
          </a:xfrm>
          <a:prstGeom prst="rect">
            <a:avLst/>
          </a:prstGeom>
          <a:noFill/>
        </p:spPr>
        <p:txBody>
          <a:bodyPr wrap="none" rtlCol="0">
            <a:spAutoFit/>
          </a:bodyPr>
          <a:lstStyle/>
          <a:p>
            <a:pPr algn="l"/>
            <a:r>
              <a:rPr lang="en-IN" sz="800" spc="0" baseline="0" dirty="0">
                <a:ln/>
                <a:solidFill>
                  <a:srgbClr val="FFFFFF"/>
                </a:solidFill>
                <a:latin typeface="Arial"/>
                <a:cs typeface="Arial"/>
                <a:sym typeface="Arial"/>
                <a:rtl val="0"/>
              </a:rPr>
              <a:t>↓ Time To Trigger</a:t>
            </a:r>
          </a:p>
        </p:txBody>
      </p:sp>
      <p:sp>
        <p:nvSpPr>
          <p:cNvPr id="156" name="TextBox 155">
            <a:extLst>
              <a:ext uri="{FF2B5EF4-FFF2-40B4-BE49-F238E27FC236}">
                <a16:creationId xmlns:a16="http://schemas.microsoft.com/office/drawing/2014/main" id="{B7817CEF-00AB-E210-B5A5-4AB044B90A01}"/>
              </a:ext>
            </a:extLst>
          </p:cNvPr>
          <p:cNvSpPr txBox="1"/>
          <p:nvPr/>
        </p:nvSpPr>
        <p:spPr>
          <a:xfrm>
            <a:off x="2461109" y="6260006"/>
            <a:ext cx="696024" cy="215444"/>
          </a:xfrm>
          <a:prstGeom prst="rect">
            <a:avLst/>
          </a:prstGeom>
          <a:noFill/>
        </p:spPr>
        <p:txBody>
          <a:bodyPr wrap="none" rtlCol="0">
            <a:spAutoFit/>
          </a:bodyPr>
          <a:lstStyle/>
          <a:p>
            <a:pPr algn="l"/>
            <a:r>
              <a:rPr lang="en-IN" sz="800" spc="0" baseline="0" dirty="0">
                <a:ln/>
                <a:solidFill>
                  <a:srgbClr val="FFFFFF"/>
                </a:solidFill>
                <a:latin typeface="Arial"/>
                <a:cs typeface="Arial"/>
                <a:sym typeface="Arial"/>
                <a:rtl val="0"/>
              </a:rPr>
              <a:t>↓ A3 Offset</a:t>
            </a:r>
          </a:p>
        </p:txBody>
      </p:sp>
      <p:sp>
        <p:nvSpPr>
          <p:cNvPr id="157" name="TextBox 156">
            <a:extLst>
              <a:ext uri="{FF2B5EF4-FFF2-40B4-BE49-F238E27FC236}">
                <a16:creationId xmlns:a16="http://schemas.microsoft.com/office/drawing/2014/main" id="{4622E49B-2B3E-3C47-FBEE-FE1F11BEC363}"/>
              </a:ext>
            </a:extLst>
          </p:cNvPr>
          <p:cNvSpPr txBox="1"/>
          <p:nvPr/>
        </p:nvSpPr>
        <p:spPr>
          <a:xfrm>
            <a:off x="2454623" y="6385790"/>
            <a:ext cx="1008609" cy="215444"/>
          </a:xfrm>
          <a:prstGeom prst="rect">
            <a:avLst/>
          </a:prstGeom>
          <a:noFill/>
        </p:spPr>
        <p:txBody>
          <a:bodyPr wrap="none" rtlCol="0">
            <a:spAutoFit/>
          </a:bodyPr>
          <a:lstStyle/>
          <a:p>
            <a:pPr algn="l"/>
            <a:r>
              <a:rPr lang="en-IN" sz="800" spc="0" baseline="0" dirty="0">
                <a:ln/>
                <a:solidFill>
                  <a:srgbClr val="FFFFFF"/>
                </a:solidFill>
                <a:latin typeface="Arial"/>
                <a:cs typeface="Arial"/>
                <a:sym typeface="Arial"/>
                <a:rtl val="0"/>
              </a:rPr>
              <a:t>↓ Filter Coefficient</a:t>
            </a:r>
          </a:p>
        </p:txBody>
      </p:sp>
      <p:sp>
        <p:nvSpPr>
          <p:cNvPr id="158" name="TextBox 157">
            <a:extLst>
              <a:ext uri="{FF2B5EF4-FFF2-40B4-BE49-F238E27FC236}">
                <a16:creationId xmlns:a16="http://schemas.microsoft.com/office/drawing/2014/main" id="{A950578F-EA2A-1F1B-AB46-95F4F28F01A6}"/>
              </a:ext>
            </a:extLst>
          </p:cNvPr>
          <p:cNvSpPr txBox="1"/>
          <p:nvPr/>
        </p:nvSpPr>
        <p:spPr>
          <a:xfrm>
            <a:off x="2467594" y="6511577"/>
            <a:ext cx="790601" cy="215444"/>
          </a:xfrm>
          <a:prstGeom prst="rect">
            <a:avLst/>
          </a:prstGeom>
          <a:noFill/>
        </p:spPr>
        <p:txBody>
          <a:bodyPr wrap="none" rtlCol="0">
            <a:spAutoFit/>
          </a:bodyPr>
          <a:lstStyle/>
          <a:p>
            <a:pPr algn="l"/>
            <a:r>
              <a:rPr lang="en-IN" sz="800" spc="0" baseline="0" dirty="0">
                <a:ln/>
                <a:solidFill>
                  <a:srgbClr val="FFFFFF"/>
                </a:solidFill>
                <a:latin typeface="Arial"/>
                <a:cs typeface="Arial"/>
                <a:sym typeface="Arial"/>
                <a:rtl val="0"/>
              </a:rPr>
              <a:t>↑ T310 Timer</a:t>
            </a:r>
          </a:p>
        </p:txBody>
      </p:sp>
      <p:sp>
        <p:nvSpPr>
          <p:cNvPr id="159" name="Freeform: Shape 158">
            <a:extLst>
              <a:ext uri="{FF2B5EF4-FFF2-40B4-BE49-F238E27FC236}">
                <a16:creationId xmlns:a16="http://schemas.microsoft.com/office/drawing/2014/main" id="{58E972B0-24E7-7708-7E52-7C4E72F0C9EF}"/>
              </a:ext>
            </a:extLst>
          </p:cNvPr>
          <p:cNvSpPr/>
          <p:nvPr/>
        </p:nvSpPr>
        <p:spPr>
          <a:xfrm>
            <a:off x="4264849" y="5987082"/>
            <a:ext cx="1705873" cy="705548"/>
          </a:xfrm>
          <a:custGeom>
            <a:avLst/>
            <a:gdLst>
              <a:gd name="connsiteX0" fmla="*/ 1686615 w 1712299"/>
              <a:gd name="connsiteY0" fmla="*/ 0 h 535929"/>
              <a:gd name="connsiteX1" fmla="*/ 1712300 w 1712299"/>
              <a:gd name="connsiteY1" fmla="*/ 0 h 535929"/>
              <a:gd name="connsiteX2" fmla="*/ 1712300 w 1712299"/>
              <a:gd name="connsiteY2" fmla="*/ 535929 h 535929"/>
              <a:gd name="connsiteX3" fmla="*/ 1686615 w 1712299"/>
              <a:gd name="connsiteY3" fmla="*/ 535929 h 535929"/>
              <a:gd name="connsiteX4" fmla="*/ 25684 w 1712299"/>
              <a:gd name="connsiteY4" fmla="*/ 535929 h 535929"/>
              <a:gd name="connsiteX5" fmla="*/ 0 w 1712299"/>
              <a:gd name="connsiteY5" fmla="*/ 535929 h 535929"/>
              <a:gd name="connsiteX6" fmla="*/ 0 w 1712299"/>
              <a:gd name="connsiteY6" fmla="*/ 0 h 535929"/>
              <a:gd name="connsiteX7" fmla="*/ 25684 w 1712299"/>
              <a:gd name="connsiteY7" fmla="*/ 0 h 535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2299" h="535929">
                <a:moveTo>
                  <a:pt x="1686615" y="0"/>
                </a:moveTo>
                <a:cubicBezTo>
                  <a:pt x="1700800" y="0"/>
                  <a:pt x="1712300" y="0"/>
                  <a:pt x="1712300" y="0"/>
                </a:cubicBezTo>
                <a:lnTo>
                  <a:pt x="1712300" y="535929"/>
                </a:lnTo>
                <a:cubicBezTo>
                  <a:pt x="1712300" y="535929"/>
                  <a:pt x="1700800" y="535929"/>
                  <a:pt x="1686615" y="535929"/>
                </a:cubicBezTo>
                <a:lnTo>
                  <a:pt x="25684" y="535929"/>
                </a:lnTo>
                <a:cubicBezTo>
                  <a:pt x="11499" y="535929"/>
                  <a:pt x="0" y="535929"/>
                  <a:pt x="0" y="535929"/>
                </a:cubicBezTo>
                <a:lnTo>
                  <a:pt x="0" y="0"/>
                </a:lnTo>
                <a:cubicBezTo>
                  <a:pt x="0" y="0"/>
                  <a:pt x="11499" y="0"/>
                  <a:pt x="25684" y="0"/>
                </a:cubicBezTo>
                <a:close/>
              </a:path>
            </a:pathLst>
          </a:custGeom>
          <a:solidFill>
            <a:srgbClr val="27AE60">
              <a:alpha val="80000"/>
            </a:srgbClr>
          </a:solidFill>
          <a:ln w="8559" cap="flat">
            <a:noFill/>
            <a:prstDash val="solid"/>
            <a:miter/>
          </a:ln>
        </p:spPr>
        <p:txBody>
          <a:bodyPr rtlCol="0" anchor="ctr"/>
          <a:lstStyle/>
          <a:p>
            <a:endParaRPr lang="en-IN" sz="2000" dirty="0"/>
          </a:p>
        </p:txBody>
      </p:sp>
      <p:sp>
        <p:nvSpPr>
          <p:cNvPr id="160" name="TextBox 159">
            <a:extLst>
              <a:ext uri="{FF2B5EF4-FFF2-40B4-BE49-F238E27FC236}">
                <a16:creationId xmlns:a16="http://schemas.microsoft.com/office/drawing/2014/main" id="{7FCDA9FB-4809-1B19-F7C7-DEEED2126934}"/>
              </a:ext>
            </a:extLst>
          </p:cNvPr>
          <p:cNvSpPr txBox="1"/>
          <p:nvPr/>
        </p:nvSpPr>
        <p:spPr>
          <a:xfrm>
            <a:off x="4515668" y="5995664"/>
            <a:ext cx="998991" cy="230832"/>
          </a:xfrm>
          <a:prstGeom prst="rect">
            <a:avLst/>
          </a:prstGeom>
          <a:noFill/>
        </p:spPr>
        <p:txBody>
          <a:bodyPr wrap="none" rtlCol="0">
            <a:spAutoFit/>
          </a:bodyPr>
          <a:lstStyle/>
          <a:p>
            <a:pPr algn="l"/>
            <a:r>
              <a:rPr lang="en-IN" sz="900" b="1" spc="0" baseline="0" dirty="0">
                <a:ln/>
                <a:solidFill>
                  <a:srgbClr val="FFFFFF"/>
                </a:solidFill>
                <a:latin typeface="Arial"/>
                <a:cs typeface="Arial"/>
                <a:sym typeface="Arial"/>
                <a:rtl val="0"/>
              </a:rPr>
              <a:t>Improve HOSR</a:t>
            </a:r>
          </a:p>
        </p:txBody>
      </p:sp>
      <p:sp>
        <p:nvSpPr>
          <p:cNvPr id="161" name="TextBox 160">
            <a:extLst>
              <a:ext uri="{FF2B5EF4-FFF2-40B4-BE49-F238E27FC236}">
                <a16:creationId xmlns:a16="http://schemas.microsoft.com/office/drawing/2014/main" id="{636E4051-5FC6-45E0-76A4-E2ACD87420A1}"/>
              </a:ext>
            </a:extLst>
          </p:cNvPr>
          <p:cNvSpPr txBox="1"/>
          <p:nvPr/>
        </p:nvSpPr>
        <p:spPr>
          <a:xfrm>
            <a:off x="4344639" y="6121251"/>
            <a:ext cx="1128835" cy="215444"/>
          </a:xfrm>
          <a:prstGeom prst="rect">
            <a:avLst/>
          </a:prstGeom>
          <a:noFill/>
        </p:spPr>
        <p:txBody>
          <a:bodyPr wrap="none" rtlCol="0">
            <a:spAutoFit/>
          </a:bodyPr>
          <a:lstStyle/>
          <a:p>
            <a:pPr algn="l"/>
            <a:r>
              <a:rPr lang="en-IN" sz="800" spc="0" baseline="0" dirty="0">
                <a:ln/>
                <a:solidFill>
                  <a:srgbClr val="FFFFFF"/>
                </a:solidFill>
                <a:latin typeface="Arial"/>
                <a:cs typeface="Arial"/>
                <a:sym typeface="Arial"/>
                <a:rtl val="0"/>
              </a:rPr>
              <a:t>Optimize A3 Params</a:t>
            </a:r>
          </a:p>
        </p:txBody>
      </p:sp>
      <p:sp>
        <p:nvSpPr>
          <p:cNvPr id="162" name="TextBox 161">
            <a:extLst>
              <a:ext uri="{FF2B5EF4-FFF2-40B4-BE49-F238E27FC236}">
                <a16:creationId xmlns:a16="http://schemas.microsoft.com/office/drawing/2014/main" id="{DCEC49A8-13B1-F235-A756-97290EC3BEDF}"/>
              </a:ext>
            </a:extLst>
          </p:cNvPr>
          <p:cNvSpPr txBox="1"/>
          <p:nvPr/>
        </p:nvSpPr>
        <p:spPr>
          <a:xfrm>
            <a:off x="4344639" y="6260006"/>
            <a:ext cx="790601" cy="215444"/>
          </a:xfrm>
          <a:prstGeom prst="rect">
            <a:avLst/>
          </a:prstGeom>
          <a:noFill/>
        </p:spPr>
        <p:txBody>
          <a:bodyPr wrap="none" rtlCol="0">
            <a:spAutoFit/>
          </a:bodyPr>
          <a:lstStyle/>
          <a:p>
            <a:pPr algn="l"/>
            <a:r>
              <a:rPr lang="en-IN" sz="800" spc="0" baseline="0" dirty="0">
                <a:ln/>
                <a:solidFill>
                  <a:srgbClr val="FFFFFF"/>
                </a:solidFill>
                <a:latin typeface="Arial"/>
                <a:cs typeface="Arial"/>
                <a:sym typeface="Arial"/>
                <a:rtl val="0"/>
              </a:rPr>
              <a:t>↑ T310 Timer</a:t>
            </a:r>
          </a:p>
        </p:txBody>
      </p:sp>
      <p:sp>
        <p:nvSpPr>
          <p:cNvPr id="163" name="TextBox 162">
            <a:extLst>
              <a:ext uri="{FF2B5EF4-FFF2-40B4-BE49-F238E27FC236}">
                <a16:creationId xmlns:a16="http://schemas.microsoft.com/office/drawing/2014/main" id="{D0935672-A418-6CB8-D60B-F7F32B35FE46}"/>
              </a:ext>
            </a:extLst>
          </p:cNvPr>
          <p:cNvSpPr txBox="1"/>
          <p:nvPr/>
        </p:nvSpPr>
        <p:spPr>
          <a:xfrm>
            <a:off x="4338153" y="6385790"/>
            <a:ext cx="971741" cy="215444"/>
          </a:xfrm>
          <a:prstGeom prst="rect">
            <a:avLst/>
          </a:prstGeom>
          <a:noFill/>
        </p:spPr>
        <p:txBody>
          <a:bodyPr wrap="none" rtlCol="0">
            <a:spAutoFit/>
          </a:bodyPr>
          <a:lstStyle/>
          <a:p>
            <a:pPr algn="l"/>
            <a:r>
              <a:rPr lang="en-IN" sz="800" spc="0" baseline="0" dirty="0">
                <a:ln/>
                <a:solidFill>
                  <a:srgbClr val="FFFFFF"/>
                </a:solidFill>
                <a:latin typeface="Arial"/>
                <a:cs typeface="Arial"/>
                <a:sym typeface="Arial"/>
                <a:rtl val="0"/>
              </a:rPr>
              <a:t>Tune N310/N311</a:t>
            </a:r>
          </a:p>
        </p:txBody>
      </p:sp>
      <p:sp>
        <p:nvSpPr>
          <p:cNvPr id="164" name="TextBox 163">
            <a:extLst>
              <a:ext uri="{FF2B5EF4-FFF2-40B4-BE49-F238E27FC236}">
                <a16:creationId xmlns:a16="http://schemas.microsoft.com/office/drawing/2014/main" id="{90ECFAF1-B16C-0AE6-1BA7-3F224639DD98}"/>
              </a:ext>
            </a:extLst>
          </p:cNvPr>
          <p:cNvSpPr txBox="1"/>
          <p:nvPr/>
        </p:nvSpPr>
        <p:spPr>
          <a:xfrm>
            <a:off x="4351124" y="6511577"/>
            <a:ext cx="763351" cy="215444"/>
          </a:xfrm>
          <a:prstGeom prst="rect">
            <a:avLst/>
          </a:prstGeom>
          <a:noFill/>
        </p:spPr>
        <p:txBody>
          <a:bodyPr wrap="none" rtlCol="0">
            <a:spAutoFit/>
          </a:bodyPr>
          <a:lstStyle/>
          <a:p>
            <a:pPr algn="l"/>
            <a:r>
              <a:rPr lang="en-IN" sz="800" spc="0" baseline="0" dirty="0">
                <a:ln/>
                <a:solidFill>
                  <a:srgbClr val="FFFFFF"/>
                </a:solidFill>
                <a:latin typeface="Arial"/>
                <a:cs typeface="Arial"/>
                <a:sym typeface="Arial"/>
                <a:rtl val="0"/>
              </a:rPr>
              <a:t>Prevent RLF</a:t>
            </a:r>
          </a:p>
        </p:txBody>
      </p:sp>
      <p:sp>
        <p:nvSpPr>
          <p:cNvPr id="165" name="Freeform: Shape 164">
            <a:extLst>
              <a:ext uri="{FF2B5EF4-FFF2-40B4-BE49-F238E27FC236}">
                <a16:creationId xmlns:a16="http://schemas.microsoft.com/office/drawing/2014/main" id="{B29AEDBC-BE2F-184A-31C0-DC28C64DFACF}"/>
              </a:ext>
            </a:extLst>
          </p:cNvPr>
          <p:cNvSpPr/>
          <p:nvPr/>
        </p:nvSpPr>
        <p:spPr>
          <a:xfrm>
            <a:off x="6148378" y="5987082"/>
            <a:ext cx="1705873" cy="705548"/>
          </a:xfrm>
          <a:custGeom>
            <a:avLst/>
            <a:gdLst>
              <a:gd name="connsiteX0" fmla="*/ 1686615 w 1712299"/>
              <a:gd name="connsiteY0" fmla="*/ 0 h 535929"/>
              <a:gd name="connsiteX1" fmla="*/ 1712300 w 1712299"/>
              <a:gd name="connsiteY1" fmla="*/ 0 h 535929"/>
              <a:gd name="connsiteX2" fmla="*/ 1712300 w 1712299"/>
              <a:gd name="connsiteY2" fmla="*/ 535929 h 535929"/>
              <a:gd name="connsiteX3" fmla="*/ 1686615 w 1712299"/>
              <a:gd name="connsiteY3" fmla="*/ 535929 h 535929"/>
              <a:gd name="connsiteX4" fmla="*/ 25684 w 1712299"/>
              <a:gd name="connsiteY4" fmla="*/ 535929 h 535929"/>
              <a:gd name="connsiteX5" fmla="*/ 0 w 1712299"/>
              <a:gd name="connsiteY5" fmla="*/ 535929 h 535929"/>
              <a:gd name="connsiteX6" fmla="*/ 0 w 1712299"/>
              <a:gd name="connsiteY6" fmla="*/ 0 h 535929"/>
              <a:gd name="connsiteX7" fmla="*/ 25684 w 1712299"/>
              <a:gd name="connsiteY7" fmla="*/ 0 h 535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2299" h="535929">
                <a:moveTo>
                  <a:pt x="1686615" y="0"/>
                </a:moveTo>
                <a:cubicBezTo>
                  <a:pt x="1700800" y="0"/>
                  <a:pt x="1712300" y="0"/>
                  <a:pt x="1712300" y="0"/>
                </a:cubicBezTo>
                <a:lnTo>
                  <a:pt x="1712300" y="535929"/>
                </a:lnTo>
                <a:cubicBezTo>
                  <a:pt x="1712300" y="535929"/>
                  <a:pt x="1700800" y="535929"/>
                  <a:pt x="1686615" y="535929"/>
                </a:cubicBezTo>
                <a:lnTo>
                  <a:pt x="25684" y="535929"/>
                </a:lnTo>
                <a:cubicBezTo>
                  <a:pt x="11499" y="535929"/>
                  <a:pt x="0" y="535929"/>
                  <a:pt x="0" y="535929"/>
                </a:cubicBezTo>
                <a:lnTo>
                  <a:pt x="0" y="0"/>
                </a:lnTo>
                <a:cubicBezTo>
                  <a:pt x="0" y="0"/>
                  <a:pt x="11499" y="0"/>
                  <a:pt x="25684" y="0"/>
                </a:cubicBezTo>
                <a:close/>
              </a:path>
            </a:pathLst>
          </a:custGeom>
          <a:solidFill>
            <a:srgbClr val="9B59B6">
              <a:alpha val="80000"/>
            </a:srgbClr>
          </a:solidFill>
          <a:ln w="8559" cap="flat">
            <a:noFill/>
            <a:prstDash val="solid"/>
            <a:miter/>
          </a:ln>
        </p:spPr>
        <p:txBody>
          <a:bodyPr rtlCol="0" anchor="ctr"/>
          <a:lstStyle/>
          <a:p>
            <a:endParaRPr lang="en-IN" sz="2000" dirty="0"/>
          </a:p>
        </p:txBody>
      </p:sp>
      <p:sp>
        <p:nvSpPr>
          <p:cNvPr id="166" name="TextBox 165">
            <a:extLst>
              <a:ext uri="{FF2B5EF4-FFF2-40B4-BE49-F238E27FC236}">
                <a16:creationId xmlns:a16="http://schemas.microsoft.com/office/drawing/2014/main" id="{C04E8045-A3E2-81B7-51BD-4ACFBE08E6DD}"/>
              </a:ext>
            </a:extLst>
          </p:cNvPr>
          <p:cNvSpPr txBox="1"/>
          <p:nvPr/>
        </p:nvSpPr>
        <p:spPr>
          <a:xfrm>
            <a:off x="6472474" y="5995664"/>
            <a:ext cx="819455" cy="230832"/>
          </a:xfrm>
          <a:prstGeom prst="rect">
            <a:avLst/>
          </a:prstGeom>
          <a:noFill/>
        </p:spPr>
        <p:txBody>
          <a:bodyPr wrap="none" rtlCol="0">
            <a:spAutoFit/>
          </a:bodyPr>
          <a:lstStyle/>
          <a:p>
            <a:pPr algn="l"/>
            <a:r>
              <a:rPr lang="en-IN" sz="900" b="1" spc="0" baseline="0" dirty="0">
                <a:ln/>
                <a:solidFill>
                  <a:srgbClr val="FFFFFF"/>
                </a:solidFill>
                <a:latin typeface="Arial"/>
                <a:cs typeface="Arial"/>
                <a:sym typeface="Arial"/>
                <a:rtl val="0"/>
              </a:rPr>
              <a:t>Reduce HIT</a:t>
            </a:r>
          </a:p>
        </p:txBody>
      </p:sp>
      <p:sp>
        <p:nvSpPr>
          <p:cNvPr id="167" name="TextBox 166">
            <a:extLst>
              <a:ext uri="{FF2B5EF4-FFF2-40B4-BE49-F238E27FC236}">
                <a16:creationId xmlns:a16="http://schemas.microsoft.com/office/drawing/2014/main" id="{2FA597EA-AACF-95D1-3152-5EC8C532FA2A}"/>
              </a:ext>
            </a:extLst>
          </p:cNvPr>
          <p:cNvSpPr txBox="1"/>
          <p:nvPr/>
        </p:nvSpPr>
        <p:spPr>
          <a:xfrm>
            <a:off x="6228168" y="6121251"/>
            <a:ext cx="763351" cy="215444"/>
          </a:xfrm>
          <a:prstGeom prst="rect">
            <a:avLst/>
          </a:prstGeom>
          <a:noFill/>
        </p:spPr>
        <p:txBody>
          <a:bodyPr wrap="none" rtlCol="0">
            <a:spAutoFit/>
          </a:bodyPr>
          <a:lstStyle/>
          <a:p>
            <a:pPr algn="l"/>
            <a:r>
              <a:rPr lang="en-IN" sz="800" spc="0" baseline="0" dirty="0">
                <a:ln/>
                <a:solidFill>
                  <a:srgbClr val="FFFFFF"/>
                </a:solidFill>
                <a:latin typeface="Arial"/>
                <a:cs typeface="Arial"/>
                <a:sym typeface="Arial"/>
                <a:rtl val="0"/>
              </a:rPr>
              <a:t>Prevent RLF</a:t>
            </a:r>
          </a:p>
        </p:txBody>
      </p:sp>
      <p:sp>
        <p:nvSpPr>
          <p:cNvPr id="168" name="TextBox 167">
            <a:extLst>
              <a:ext uri="{FF2B5EF4-FFF2-40B4-BE49-F238E27FC236}">
                <a16:creationId xmlns:a16="http://schemas.microsoft.com/office/drawing/2014/main" id="{9358BC2F-F3F9-20BE-EA09-257F318EED88}"/>
              </a:ext>
            </a:extLst>
          </p:cNvPr>
          <p:cNvSpPr txBox="1"/>
          <p:nvPr/>
        </p:nvSpPr>
        <p:spPr>
          <a:xfrm>
            <a:off x="6228168" y="6260006"/>
            <a:ext cx="1050288" cy="215444"/>
          </a:xfrm>
          <a:prstGeom prst="rect">
            <a:avLst/>
          </a:prstGeom>
          <a:noFill/>
        </p:spPr>
        <p:txBody>
          <a:bodyPr wrap="none" rtlCol="0">
            <a:spAutoFit/>
          </a:bodyPr>
          <a:lstStyle/>
          <a:p>
            <a:pPr algn="l"/>
            <a:r>
              <a:rPr lang="en-IN" sz="800" spc="0" baseline="0" dirty="0">
                <a:ln/>
                <a:solidFill>
                  <a:srgbClr val="FFFFFF"/>
                </a:solidFill>
                <a:latin typeface="Arial"/>
                <a:cs typeface="Arial"/>
                <a:sym typeface="Arial"/>
                <a:rtl val="0"/>
              </a:rPr>
              <a:t>Fast HO Execution</a:t>
            </a:r>
          </a:p>
        </p:txBody>
      </p:sp>
      <p:sp>
        <p:nvSpPr>
          <p:cNvPr id="169" name="TextBox 168">
            <a:extLst>
              <a:ext uri="{FF2B5EF4-FFF2-40B4-BE49-F238E27FC236}">
                <a16:creationId xmlns:a16="http://schemas.microsoft.com/office/drawing/2014/main" id="{771D801F-83C8-061F-D0A3-E8E42BCCBF88}"/>
              </a:ext>
            </a:extLst>
          </p:cNvPr>
          <p:cNvSpPr txBox="1"/>
          <p:nvPr/>
        </p:nvSpPr>
        <p:spPr>
          <a:xfrm>
            <a:off x="6221682" y="6385790"/>
            <a:ext cx="1162498" cy="215444"/>
          </a:xfrm>
          <a:prstGeom prst="rect">
            <a:avLst/>
          </a:prstGeom>
          <a:noFill/>
        </p:spPr>
        <p:txBody>
          <a:bodyPr wrap="none" rtlCol="0">
            <a:spAutoFit/>
          </a:bodyPr>
          <a:lstStyle/>
          <a:p>
            <a:pPr algn="l"/>
            <a:r>
              <a:rPr lang="en-IN" sz="800" spc="0" baseline="0" dirty="0">
                <a:ln/>
                <a:solidFill>
                  <a:srgbClr val="FFFFFF"/>
                </a:solidFill>
                <a:latin typeface="Arial"/>
                <a:cs typeface="Arial"/>
                <a:sym typeface="Arial"/>
                <a:rtl val="0"/>
              </a:rPr>
              <a:t>Network Optimization</a:t>
            </a:r>
          </a:p>
        </p:txBody>
      </p:sp>
      <p:sp>
        <p:nvSpPr>
          <p:cNvPr id="170" name="TextBox 169">
            <a:extLst>
              <a:ext uri="{FF2B5EF4-FFF2-40B4-BE49-F238E27FC236}">
                <a16:creationId xmlns:a16="http://schemas.microsoft.com/office/drawing/2014/main" id="{C1D93574-2074-9621-3165-83CBA87F10D2}"/>
              </a:ext>
            </a:extLst>
          </p:cNvPr>
          <p:cNvSpPr txBox="1"/>
          <p:nvPr/>
        </p:nvSpPr>
        <p:spPr>
          <a:xfrm>
            <a:off x="6234653" y="6511577"/>
            <a:ext cx="894797" cy="215444"/>
          </a:xfrm>
          <a:prstGeom prst="rect">
            <a:avLst/>
          </a:prstGeom>
          <a:noFill/>
        </p:spPr>
        <p:txBody>
          <a:bodyPr wrap="none" rtlCol="0">
            <a:spAutoFit/>
          </a:bodyPr>
          <a:lstStyle/>
          <a:p>
            <a:pPr algn="l"/>
            <a:r>
              <a:rPr lang="en-IN" sz="800" spc="0" baseline="0" dirty="0">
                <a:ln/>
                <a:solidFill>
                  <a:srgbClr val="FFFFFF"/>
                </a:solidFill>
                <a:latin typeface="Arial"/>
                <a:cs typeface="Arial"/>
                <a:sym typeface="Arial"/>
                <a:rtl val="0"/>
              </a:rPr>
              <a:t>Vendor-specific</a:t>
            </a:r>
          </a:p>
        </p:txBody>
      </p:sp>
      <p:sp>
        <p:nvSpPr>
          <p:cNvPr id="171" name="Freeform: Shape 170">
            <a:extLst>
              <a:ext uri="{FF2B5EF4-FFF2-40B4-BE49-F238E27FC236}">
                <a16:creationId xmlns:a16="http://schemas.microsoft.com/office/drawing/2014/main" id="{CE46EF60-B3C1-F8B6-E752-17A114FB0E0B}"/>
              </a:ext>
            </a:extLst>
          </p:cNvPr>
          <p:cNvSpPr/>
          <p:nvPr/>
        </p:nvSpPr>
        <p:spPr>
          <a:xfrm>
            <a:off x="8031908" y="5987082"/>
            <a:ext cx="1705873" cy="705548"/>
          </a:xfrm>
          <a:custGeom>
            <a:avLst/>
            <a:gdLst>
              <a:gd name="connsiteX0" fmla="*/ 1686615 w 1712299"/>
              <a:gd name="connsiteY0" fmla="*/ 0 h 535929"/>
              <a:gd name="connsiteX1" fmla="*/ 1712300 w 1712299"/>
              <a:gd name="connsiteY1" fmla="*/ 0 h 535929"/>
              <a:gd name="connsiteX2" fmla="*/ 1712300 w 1712299"/>
              <a:gd name="connsiteY2" fmla="*/ 535929 h 535929"/>
              <a:gd name="connsiteX3" fmla="*/ 1686615 w 1712299"/>
              <a:gd name="connsiteY3" fmla="*/ 535929 h 535929"/>
              <a:gd name="connsiteX4" fmla="*/ 25684 w 1712299"/>
              <a:gd name="connsiteY4" fmla="*/ 535929 h 535929"/>
              <a:gd name="connsiteX5" fmla="*/ 0 w 1712299"/>
              <a:gd name="connsiteY5" fmla="*/ 535929 h 535929"/>
              <a:gd name="connsiteX6" fmla="*/ 0 w 1712299"/>
              <a:gd name="connsiteY6" fmla="*/ 0 h 535929"/>
              <a:gd name="connsiteX7" fmla="*/ 25684 w 1712299"/>
              <a:gd name="connsiteY7" fmla="*/ 0 h 535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2299" h="535929">
                <a:moveTo>
                  <a:pt x="1686615" y="0"/>
                </a:moveTo>
                <a:cubicBezTo>
                  <a:pt x="1700800" y="0"/>
                  <a:pt x="1712300" y="0"/>
                  <a:pt x="1712300" y="0"/>
                </a:cubicBezTo>
                <a:lnTo>
                  <a:pt x="1712300" y="535929"/>
                </a:lnTo>
                <a:cubicBezTo>
                  <a:pt x="1712300" y="535929"/>
                  <a:pt x="1700800" y="535929"/>
                  <a:pt x="1686615" y="535929"/>
                </a:cubicBezTo>
                <a:lnTo>
                  <a:pt x="25684" y="535929"/>
                </a:lnTo>
                <a:cubicBezTo>
                  <a:pt x="11499" y="535929"/>
                  <a:pt x="0" y="535929"/>
                  <a:pt x="0" y="535929"/>
                </a:cubicBezTo>
                <a:lnTo>
                  <a:pt x="0" y="0"/>
                </a:lnTo>
                <a:cubicBezTo>
                  <a:pt x="0" y="0"/>
                  <a:pt x="11499" y="0"/>
                  <a:pt x="25684" y="0"/>
                </a:cubicBezTo>
                <a:close/>
              </a:path>
            </a:pathLst>
          </a:custGeom>
          <a:solidFill>
            <a:srgbClr val="F39C12">
              <a:alpha val="80000"/>
            </a:srgbClr>
          </a:solidFill>
          <a:ln w="8559" cap="flat">
            <a:noFill/>
            <a:prstDash val="solid"/>
            <a:miter/>
          </a:ln>
        </p:spPr>
        <p:txBody>
          <a:bodyPr rtlCol="0" anchor="ctr"/>
          <a:lstStyle/>
          <a:p>
            <a:endParaRPr lang="en-IN" sz="2000" dirty="0"/>
          </a:p>
        </p:txBody>
      </p:sp>
      <p:sp>
        <p:nvSpPr>
          <p:cNvPr id="172" name="TextBox 171">
            <a:extLst>
              <a:ext uri="{FF2B5EF4-FFF2-40B4-BE49-F238E27FC236}">
                <a16:creationId xmlns:a16="http://schemas.microsoft.com/office/drawing/2014/main" id="{5AF08138-1AC8-D390-43DF-41CC79E3D5FE}"/>
              </a:ext>
            </a:extLst>
          </p:cNvPr>
          <p:cNvSpPr txBox="1"/>
          <p:nvPr/>
        </p:nvSpPr>
        <p:spPr>
          <a:xfrm>
            <a:off x="8170226" y="5995664"/>
            <a:ext cx="1261884" cy="230832"/>
          </a:xfrm>
          <a:prstGeom prst="rect">
            <a:avLst/>
          </a:prstGeom>
          <a:noFill/>
        </p:spPr>
        <p:txBody>
          <a:bodyPr wrap="none" rtlCol="0">
            <a:spAutoFit/>
          </a:bodyPr>
          <a:lstStyle/>
          <a:p>
            <a:pPr algn="l"/>
            <a:r>
              <a:rPr lang="en-IN" sz="900" b="1" spc="0" baseline="0" dirty="0">
                <a:ln/>
                <a:solidFill>
                  <a:srgbClr val="FFFFFF"/>
                </a:solidFill>
                <a:latin typeface="Arial"/>
                <a:cs typeface="Arial"/>
                <a:sym typeface="Arial"/>
                <a:rtl val="0"/>
              </a:rPr>
              <a:t>Environment-based</a:t>
            </a:r>
          </a:p>
        </p:txBody>
      </p:sp>
      <p:sp>
        <p:nvSpPr>
          <p:cNvPr id="173" name="TextBox 172">
            <a:extLst>
              <a:ext uri="{FF2B5EF4-FFF2-40B4-BE49-F238E27FC236}">
                <a16:creationId xmlns:a16="http://schemas.microsoft.com/office/drawing/2014/main" id="{E3717008-FB2C-27CA-407F-FA25FA9D148D}"/>
              </a:ext>
            </a:extLst>
          </p:cNvPr>
          <p:cNvSpPr txBox="1"/>
          <p:nvPr/>
        </p:nvSpPr>
        <p:spPr>
          <a:xfrm>
            <a:off x="8111698" y="6121251"/>
            <a:ext cx="1223412" cy="215444"/>
          </a:xfrm>
          <a:prstGeom prst="rect">
            <a:avLst/>
          </a:prstGeom>
          <a:noFill/>
        </p:spPr>
        <p:txBody>
          <a:bodyPr wrap="none" rtlCol="0">
            <a:spAutoFit/>
          </a:bodyPr>
          <a:lstStyle/>
          <a:p>
            <a:pPr algn="l"/>
            <a:r>
              <a:rPr lang="en-IN" sz="800" spc="0" baseline="0" dirty="0">
                <a:ln/>
                <a:solidFill>
                  <a:srgbClr val="FFFFFF"/>
                </a:solidFill>
                <a:latin typeface="Arial"/>
                <a:cs typeface="Arial"/>
                <a:sym typeface="Arial"/>
                <a:rtl val="0"/>
              </a:rPr>
              <a:t>Urban: ↑ T310, ↑ N310</a:t>
            </a:r>
          </a:p>
        </p:txBody>
      </p:sp>
      <p:sp>
        <p:nvSpPr>
          <p:cNvPr id="174" name="TextBox 173">
            <a:extLst>
              <a:ext uri="{FF2B5EF4-FFF2-40B4-BE49-F238E27FC236}">
                <a16:creationId xmlns:a16="http://schemas.microsoft.com/office/drawing/2014/main" id="{5608D15D-4E3C-D3B5-FBDF-B35BB149A634}"/>
              </a:ext>
            </a:extLst>
          </p:cNvPr>
          <p:cNvSpPr txBox="1"/>
          <p:nvPr/>
        </p:nvSpPr>
        <p:spPr>
          <a:xfrm>
            <a:off x="8111698" y="6260006"/>
            <a:ext cx="1178528" cy="215444"/>
          </a:xfrm>
          <a:prstGeom prst="rect">
            <a:avLst/>
          </a:prstGeom>
          <a:noFill/>
        </p:spPr>
        <p:txBody>
          <a:bodyPr wrap="none" rtlCol="0">
            <a:spAutoFit/>
          </a:bodyPr>
          <a:lstStyle/>
          <a:p>
            <a:pPr algn="l"/>
            <a:r>
              <a:rPr lang="en-IN" sz="800" spc="0" baseline="0" dirty="0">
                <a:ln/>
                <a:solidFill>
                  <a:srgbClr val="FFFFFF"/>
                </a:solidFill>
                <a:latin typeface="Arial"/>
                <a:cs typeface="Arial"/>
                <a:sym typeface="Arial"/>
                <a:rtl val="0"/>
              </a:rPr>
              <a:t>Highway: ↓ TTT, ↓ FC</a:t>
            </a:r>
          </a:p>
        </p:txBody>
      </p:sp>
      <p:sp>
        <p:nvSpPr>
          <p:cNvPr id="175" name="TextBox 174">
            <a:extLst>
              <a:ext uri="{FF2B5EF4-FFF2-40B4-BE49-F238E27FC236}">
                <a16:creationId xmlns:a16="http://schemas.microsoft.com/office/drawing/2014/main" id="{4EFBE170-3898-5FD1-9784-0125BD16A883}"/>
              </a:ext>
            </a:extLst>
          </p:cNvPr>
          <p:cNvSpPr txBox="1"/>
          <p:nvPr/>
        </p:nvSpPr>
        <p:spPr>
          <a:xfrm>
            <a:off x="8105212" y="6385790"/>
            <a:ext cx="1095172" cy="215444"/>
          </a:xfrm>
          <a:prstGeom prst="rect">
            <a:avLst/>
          </a:prstGeom>
          <a:noFill/>
        </p:spPr>
        <p:txBody>
          <a:bodyPr wrap="none" rtlCol="0">
            <a:spAutoFit/>
          </a:bodyPr>
          <a:lstStyle/>
          <a:p>
            <a:pPr algn="l"/>
            <a:r>
              <a:rPr lang="en-IN" sz="800" spc="0" baseline="0" dirty="0">
                <a:ln/>
                <a:solidFill>
                  <a:srgbClr val="FFFFFF"/>
                </a:solidFill>
                <a:latin typeface="Arial"/>
                <a:cs typeface="Arial"/>
                <a:sym typeface="Arial"/>
                <a:rtl val="0"/>
              </a:rPr>
              <a:t>Indoor: ↑ Hysteresis</a:t>
            </a:r>
          </a:p>
        </p:txBody>
      </p:sp>
      <p:sp>
        <p:nvSpPr>
          <p:cNvPr id="176" name="TextBox 175">
            <a:extLst>
              <a:ext uri="{FF2B5EF4-FFF2-40B4-BE49-F238E27FC236}">
                <a16:creationId xmlns:a16="http://schemas.microsoft.com/office/drawing/2014/main" id="{C7982EB5-CF03-6C80-5374-EC1956830948}"/>
              </a:ext>
            </a:extLst>
          </p:cNvPr>
          <p:cNvSpPr txBox="1"/>
          <p:nvPr/>
        </p:nvSpPr>
        <p:spPr>
          <a:xfrm>
            <a:off x="8118183" y="6511577"/>
            <a:ext cx="1051891" cy="215444"/>
          </a:xfrm>
          <a:prstGeom prst="rect">
            <a:avLst/>
          </a:prstGeom>
          <a:noFill/>
        </p:spPr>
        <p:txBody>
          <a:bodyPr wrap="none" rtlCol="0">
            <a:spAutoFit/>
          </a:bodyPr>
          <a:lstStyle/>
          <a:p>
            <a:pPr algn="l"/>
            <a:r>
              <a:rPr lang="en-IN" sz="800" spc="0" baseline="0" dirty="0">
                <a:ln/>
                <a:solidFill>
                  <a:srgbClr val="FFFFFF"/>
                </a:solidFill>
                <a:latin typeface="Arial"/>
                <a:cs typeface="Arial"/>
                <a:sym typeface="Arial"/>
                <a:rtl val="0"/>
              </a:rPr>
              <a:t>Dense: ↑ A3 Offset</a:t>
            </a:r>
          </a:p>
        </p:txBody>
      </p:sp>
      <p:sp>
        <p:nvSpPr>
          <p:cNvPr id="177" name="Freeform: Shape 176">
            <a:extLst>
              <a:ext uri="{FF2B5EF4-FFF2-40B4-BE49-F238E27FC236}">
                <a16:creationId xmlns:a16="http://schemas.microsoft.com/office/drawing/2014/main" id="{7125DFBA-818B-C882-D794-846B8CD0C2B1}"/>
              </a:ext>
            </a:extLst>
          </p:cNvPr>
          <p:cNvSpPr/>
          <p:nvPr/>
        </p:nvSpPr>
        <p:spPr>
          <a:xfrm>
            <a:off x="9915438" y="5987082"/>
            <a:ext cx="1705873" cy="705548"/>
          </a:xfrm>
          <a:custGeom>
            <a:avLst/>
            <a:gdLst>
              <a:gd name="connsiteX0" fmla="*/ 1686615 w 1712299"/>
              <a:gd name="connsiteY0" fmla="*/ 0 h 535929"/>
              <a:gd name="connsiteX1" fmla="*/ 1712300 w 1712299"/>
              <a:gd name="connsiteY1" fmla="*/ 0 h 535929"/>
              <a:gd name="connsiteX2" fmla="*/ 1712300 w 1712299"/>
              <a:gd name="connsiteY2" fmla="*/ 535929 h 535929"/>
              <a:gd name="connsiteX3" fmla="*/ 1686615 w 1712299"/>
              <a:gd name="connsiteY3" fmla="*/ 535929 h 535929"/>
              <a:gd name="connsiteX4" fmla="*/ 25684 w 1712299"/>
              <a:gd name="connsiteY4" fmla="*/ 535929 h 535929"/>
              <a:gd name="connsiteX5" fmla="*/ 0 w 1712299"/>
              <a:gd name="connsiteY5" fmla="*/ 535929 h 535929"/>
              <a:gd name="connsiteX6" fmla="*/ 0 w 1712299"/>
              <a:gd name="connsiteY6" fmla="*/ 0 h 535929"/>
              <a:gd name="connsiteX7" fmla="*/ 25684 w 1712299"/>
              <a:gd name="connsiteY7" fmla="*/ 0 h 535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2299" h="535929">
                <a:moveTo>
                  <a:pt x="1686615" y="0"/>
                </a:moveTo>
                <a:cubicBezTo>
                  <a:pt x="1700800" y="0"/>
                  <a:pt x="1712300" y="0"/>
                  <a:pt x="1712300" y="0"/>
                </a:cubicBezTo>
                <a:lnTo>
                  <a:pt x="1712300" y="535929"/>
                </a:lnTo>
                <a:cubicBezTo>
                  <a:pt x="1712300" y="535929"/>
                  <a:pt x="1700800" y="535929"/>
                  <a:pt x="1686615" y="535929"/>
                </a:cubicBezTo>
                <a:lnTo>
                  <a:pt x="25684" y="535929"/>
                </a:lnTo>
                <a:cubicBezTo>
                  <a:pt x="11499" y="535929"/>
                  <a:pt x="0" y="535929"/>
                  <a:pt x="0" y="535929"/>
                </a:cubicBezTo>
                <a:lnTo>
                  <a:pt x="0" y="0"/>
                </a:lnTo>
                <a:cubicBezTo>
                  <a:pt x="0" y="0"/>
                  <a:pt x="11499" y="0"/>
                  <a:pt x="25684" y="0"/>
                </a:cubicBezTo>
                <a:close/>
              </a:path>
            </a:pathLst>
          </a:custGeom>
          <a:solidFill>
            <a:srgbClr val="34495E">
              <a:alpha val="80000"/>
            </a:srgbClr>
          </a:solidFill>
          <a:ln w="8559" cap="flat">
            <a:noFill/>
            <a:prstDash val="solid"/>
            <a:miter/>
          </a:ln>
        </p:spPr>
        <p:txBody>
          <a:bodyPr rtlCol="0" anchor="ctr"/>
          <a:lstStyle/>
          <a:p>
            <a:endParaRPr lang="en-IN" sz="2000" dirty="0"/>
          </a:p>
        </p:txBody>
      </p:sp>
      <p:sp>
        <p:nvSpPr>
          <p:cNvPr id="178" name="TextBox 177">
            <a:extLst>
              <a:ext uri="{FF2B5EF4-FFF2-40B4-BE49-F238E27FC236}">
                <a16:creationId xmlns:a16="http://schemas.microsoft.com/office/drawing/2014/main" id="{9026E7F6-6C31-FFBE-B04B-59C1FA24C07A}"/>
              </a:ext>
            </a:extLst>
          </p:cNvPr>
          <p:cNvSpPr txBox="1"/>
          <p:nvPr/>
        </p:nvSpPr>
        <p:spPr>
          <a:xfrm>
            <a:off x="10137586" y="5995664"/>
            <a:ext cx="1063112" cy="230832"/>
          </a:xfrm>
          <a:prstGeom prst="rect">
            <a:avLst/>
          </a:prstGeom>
          <a:noFill/>
        </p:spPr>
        <p:txBody>
          <a:bodyPr wrap="none" rtlCol="0">
            <a:spAutoFit/>
          </a:bodyPr>
          <a:lstStyle/>
          <a:p>
            <a:pPr algn="l"/>
            <a:r>
              <a:rPr lang="en-IN" sz="900" b="1" spc="0" baseline="0" dirty="0">
                <a:ln/>
                <a:solidFill>
                  <a:srgbClr val="FFFFFF"/>
                </a:solidFill>
                <a:latin typeface="Arial"/>
                <a:cs typeface="Arial"/>
                <a:sym typeface="Arial"/>
                <a:rtl val="0"/>
              </a:rPr>
              <a:t>Monitoring </a:t>
            </a:r>
            <a:r>
              <a:rPr lang="en-IN" sz="900" b="1" spc="0" baseline="0" dirty="0" err="1">
                <a:ln/>
                <a:solidFill>
                  <a:srgbClr val="FFFFFF"/>
                </a:solidFill>
                <a:latin typeface="Arial"/>
                <a:cs typeface="Arial"/>
                <a:sym typeface="Arial"/>
                <a:rtl val="0"/>
              </a:rPr>
              <a:t>Kpis</a:t>
            </a:r>
            <a:endParaRPr lang="en-IN" sz="900" b="1" spc="0" baseline="0" dirty="0">
              <a:ln/>
              <a:solidFill>
                <a:srgbClr val="FFFFFF"/>
              </a:solidFill>
              <a:latin typeface="Arial"/>
              <a:cs typeface="Arial"/>
              <a:sym typeface="Arial"/>
              <a:rtl val="0"/>
            </a:endParaRPr>
          </a:p>
        </p:txBody>
      </p:sp>
      <p:sp>
        <p:nvSpPr>
          <p:cNvPr id="179" name="TextBox 178">
            <a:extLst>
              <a:ext uri="{FF2B5EF4-FFF2-40B4-BE49-F238E27FC236}">
                <a16:creationId xmlns:a16="http://schemas.microsoft.com/office/drawing/2014/main" id="{7E2157B8-5A1F-2393-E6B8-3F078A2DE724}"/>
              </a:ext>
            </a:extLst>
          </p:cNvPr>
          <p:cNvSpPr txBox="1"/>
          <p:nvPr/>
        </p:nvSpPr>
        <p:spPr>
          <a:xfrm>
            <a:off x="9995228" y="6121251"/>
            <a:ext cx="811441" cy="215444"/>
          </a:xfrm>
          <a:prstGeom prst="rect">
            <a:avLst/>
          </a:prstGeom>
          <a:noFill/>
        </p:spPr>
        <p:txBody>
          <a:bodyPr wrap="none" rtlCol="0">
            <a:spAutoFit/>
          </a:bodyPr>
          <a:lstStyle/>
          <a:p>
            <a:pPr algn="l"/>
            <a:r>
              <a:rPr lang="en-IN" sz="800" spc="0" baseline="0" dirty="0" err="1">
                <a:ln/>
                <a:solidFill>
                  <a:srgbClr val="FFFFFF"/>
                </a:solidFill>
                <a:latin typeface="Arial"/>
                <a:cs typeface="Arial"/>
                <a:sym typeface="Arial"/>
                <a:rtl val="0"/>
              </a:rPr>
              <a:t>Hosr</a:t>
            </a:r>
            <a:r>
              <a:rPr lang="en-IN" sz="800" spc="0" baseline="0" dirty="0">
                <a:ln/>
                <a:solidFill>
                  <a:srgbClr val="FFFFFF"/>
                </a:solidFill>
                <a:latin typeface="Arial"/>
                <a:cs typeface="Arial"/>
                <a:sym typeface="Arial"/>
                <a:rtl val="0"/>
              </a:rPr>
              <a:t> &gt; 99.5%</a:t>
            </a:r>
          </a:p>
        </p:txBody>
      </p:sp>
      <p:sp>
        <p:nvSpPr>
          <p:cNvPr id="180" name="TextBox 179">
            <a:extLst>
              <a:ext uri="{FF2B5EF4-FFF2-40B4-BE49-F238E27FC236}">
                <a16:creationId xmlns:a16="http://schemas.microsoft.com/office/drawing/2014/main" id="{E1D9C981-8490-202B-D808-B41CB8C184C5}"/>
              </a:ext>
            </a:extLst>
          </p:cNvPr>
          <p:cNvSpPr txBox="1"/>
          <p:nvPr/>
        </p:nvSpPr>
        <p:spPr>
          <a:xfrm>
            <a:off x="9995228" y="6260006"/>
            <a:ext cx="718466" cy="215444"/>
          </a:xfrm>
          <a:prstGeom prst="rect">
            <a:avLst/>
          </a:prstGeom>
          <a:noFill/>
        </p:spPr>
        <p:txBody>
          <a:bodyPr wrap="none" rtlCol="0">
            <a:spAutoFit/>
          </a:bodyPr>
          <a:lstStyle/>
          <a:p>
            <a:pPr algn="l"/>
            <a:r>
              <a:rPr lang="en-IN" sz="800" spc="0" baseline="0" dirty="0">
                <a:ln/>
                <a:solidFill>
                  <a:srgbClr val="FFFFFF"/>
                </a:solidFill>
                <a:latin typeface="Arial"/>
                <a:cs typeface="Arial"/>
                <a:sym typeface="Arial"/>
                <a:rtl val="0"/>
              </a:rPr>
              <a:t>HIT &lt; 20ms</a:t>
            </a:r>
          </a:p>
        </p:txBody>
      </p:sp>
      <p:sp>
        <p:nvSpPr>
          <p:cNvPr id="181" name="TextBox 180">
            <a:extLst>
              <a:ext uri="{FF2B5EF4-FFF2-40B4-BE49-F238E27FC236}">
                <a16:creationId xmlns:a16="http://schemas.microsoft.com/office/drawing/2014/main" id="{8F38C1FF-511B-E275-8FC7-7A14FAF6FC11}"/>
              </a:ext>
            </a:extLst>
          </p:cNvPr>
          <p:cNvSpPr txBox="1"/>
          <p:nvPr/>
        </p:nvSpPr>
        <p:spPr>
          <a:xfrm>
            <a:off x="9988742" y="6385790"/>
            <a:ext cx="922047" cy="215444"/>
          </a:xfrm>
          <a:prstGeom prst="rect">
            <a:avLst/>
          </a:prstGeom>
          <a:noFill/>
        </p:spPr>
        <p:txBody>
          <a:bodyPr wrap="none" rtlCol="0">
            <a:spAutoFit/>
          </a:bodyPr>
          <a:lstStyle/>
          <a:p>
            <a:pPr algn="l"/>
            <a:r>
              <a:rPr lang="en-IN" sz="800" spc="0" baseline="0" dirty="0">
                <a:ln/>
                <a:solidFill>
                  <a:srgbClr val="FFFFFF"/>
                </a:solidFill>
                <a:latin typeface="Arial"/>
                <a:cs typeface="Arial"/>
                <a:sym typeface="Arial"/>
                <a:rtl val="0"/>
              </a:rPr>
              <a:t>Ping-pong &lt; 2%</a:t>
            </a:r>
          </a:p>
        </p:txBody>
      </p:sp>
      <p:sp>
        <p:nvSpPr>
          <p:cNvPr id="182" name="TextBox 181">
            <a:extLst>
              <a:ext uri="{FF2B5EF4-FFF2-40B4-BE49-F238E27FC236}">
                <a16:creationId xmlns:a16="http://schemas.microsoft.com/office/drawing/2014/main" id="{856542DA-1FC5-3819-4B1C-C27798D77F06}"/>
              </a:ext>
            </a:extLst>
          </p:cNvPr>
          <p:cNvSpPr txBox="1"/>
          <p:nvPr/>
        </p:nvSpPr>
        <p:spPr>
          <a:xfrm>
            <a:off x="10001713" y="6511577"/>
            <a:ext cx="978153" cy="215444"/>
          </a:xfrm>
          <a:prstGeom prst="rect">
            <a:avLst/>
          </a:prstGeom>
          <a:noFill/>
        </p:spPr>
        <p:txBody>
          <a:bodyPr wrap="none" rtlCol="0">
            <a:spAutoFit/>
          </a:bodyPr>
          <a:lstStyle/>
          <a:p>
            <a:pPr algn="l"/>
            <a:r>
              <a:rPr lang="en-IN" sz="800" spc="0" baseline="0" dirty="0">
                <a:ln/>
                <a:solidFill>
                  <a:srgbClr val="FFFFFF"/>
                </a:solidFill>
                <a:latin typeface="Arial"/>
                <a:cs typeface="Arial"/>
                <a:sym typeface="Arial"/>
                <a:rtl val="0"/>
              </a:rPr>
              <a:t>RLF Rate &lt; 0.5%</a:t>
            </a:r>
          </a:p>
        </p:txBody>
      </p:sp>
    </p:spTree>
    <p:extLst>
      <p:ext uri="{BB962C8B-B14F-4D97-AF65-F5344CB8AC3E}">
        <p14:creationId xmlns:p14="http://schemas.microsoft.com/office/powerpoint/2010/main" val="23005054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05C442-C4D5-D835-1379-93DBCE216656}"/>
              </a:ext>
            </a:extLst>
          </p:cNvPr>
          <p:cNvSpPr txBox="1"/>
          <p:nvPr/>
        </p:nvSpPr>
        <p:spPr>
          <a:xfrm>
            <a:off x="166150" y="228210"/>
            <a:ext cx="8937447" cy="400110"/>
          </a:xfrm>
          <a:prstGeom prst="rect">
            <a:avLst/>
          </a:prstGeom>
          <a:noFill/>
        </p:spPr>
        <p:txBody>
          <a:bodyPr wrap="none" rtlCol="0">
            <a:spAutoFit/>
          </a:bodyPr>
          <a:lstStyle/>
          <a:p>
            <a:pPr algn="l"/>
            <a:r>
              <a:rPr lang="en-IN" sz="2000" b="1" spc="0" baseline="0" dirty="0">
                <a:ln/>
                <a:solidFill>
                  <a:srgbClr val="2C3E50"/>
                </a:solidFill>
                <a:latin typeface="Arial"/>
                <a:cs typeface="Arial"/>
                <a:sym typeface="Arial"/>
                <a:rtl val="0"/>
              </a:rPr>
              <a:t>Handover Scenario A: n78 (3500 MHz) → n2600 (n7) Coverage-Triggered</a:t>
            </a:r>
          </a:p>
        </p:txBody>
      </p:sp>
      <p:grpSp>
        <p:nvGrpSpPr>
          <p:cNvPr id="7" name="Graphic 2">
            <a:extLst>
              <a:ext uri="{FF2B5EF4-FFF2-40B4-BE49-F238E27FC236}">
                <a16:creationId xmlns:a16="http://schemas.microsoft.com/office/drawing/2014/main" id="{8AFDDC26-B74E-8ABF-687D-C0E936CD2AFF}"/>
              </a:ext>
            </a:extLst>
          </p:cNvPr>
          <p:cNvGrpSpPr/>
          <p:nvPr/>
        </p:nvGrpSpPr>
        <p:grpSpPr>
          <a:xfrm>
            <a:off x="1306666" y="685394"/>
            <a:ext cx="1596308" cy="1329446"/>
            <a:chOff x="1306666" y="685394"/>
            <a:chExt cx="1596308" cy="1329446"/>
          </a:xfrm>
        </p:grpSpPr>
        <p:sp>
          <p:nvSpPr>
            <p:cNvPr id="8" name="Freeform: Shape 7">
              <a:extLst>
                <a:ext uri="{FF2B5EF4-FFF2-40B4-BE49-F238E27FC236}">
                  <a16:creationId xmlns:a16="http://schemas.microsoft.com/office/drawing/2014/main" id="{AC13B7B6-4BC0-E6F1-1CA7-5ACCC690765A}"/>
                </a:ext>
              </a:extLst>
            </p:cNvPr>
            <p:cNvSpPr/>
            <p:nvPr/>
          </p:nvSpPr>
          <p:spPr>
            <a:xfrm>
              <a:off x="1306666" y="685394"/>
              <a:ext cx="1596308" cy="1329446"/>
            </a:xfrm>
            <a:custGeom>
              <a:avLst/>
              <a:gdLst>
                <a:gd name="connsiteX0" fmla="*/ 1596309 w 1596308"/>
                <a:gd name="connsiteY0" fmla="*/ 664723 h 1329446"/>
                <a:gd name="connsiteX1" fmla="*/ 798154 w 1596308"/>
                <a:gd name="connsiteY1" fmla="*/ 1329447 h 1329446"/>
                <a:gd name="connsiteX2" fmla="*/ 0 w 1596308"/>
                <a:gd name="connsiteY2" fmla="*/ 664723 h 1329446"/>
                <a:gd name="connsiteX3" fmla="*/ 798154 w 1596308"/>
                <a:gd name="connsiteY3" fmla="*/ 0 h 1329446"/>
                <a:gd name="connsiteX4" fmla="*/ 1596309 w 1596308"/>
                <a:gd name="connsiteY4" fmla="*/ 664723 h 1329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308" h="1329446">
                  <a:moveTo>
                    <a:pt x="1596309" y="664723"/>
                  </a:moveTo>
                  <a:cubicBezTo>
                    <a:pt x="1596309" y="1031840"/>
                    <a:pt x="1238963" y="1329447"/>
                    <a:pt x="798154" y="1329447"/>
                  </a:cubicBezTo>
                  <a:cubicBezTo>
                    <a:pt x="357346" y="1329447"/>
                    <a:pt x="0" y="1031840"/>
                    <a:pt x="0" y="664723"/>
                  </a:cubicBezTo>
                  <a:cubicBezTo>
                    <a:pt x="0" y="297607"/>
                    <a:pt x="357346" y="0"/>
                    <a:pt x="798154" y="0"/>
                  </a:cubicBezTo>
                  <a:cubicBezTo>
                    <a:pt x="1238963" y="0"/>
                    <a:pt x="1596309" y="297607"/>
                    <a:pt x="1596309" y="664723"/>
                  </a:cubicBezTo>
                  <a:close/>
                </a:path>
              </a:pathLst>
            </a:custGeom>
            <a:gradFill>
              <a:gsLst>
                <a:gs pos="0">
                  <a:srgbClr val="FF6B6B">
                    <a:alpha val="29804"/>
                  </a:srgbClr>
                </a:gs>
                <a:gs pos="50000">
                  <a:srgbClr val="FF6B6B">
                    <a:alpha val="20000"/>
                  </a:srgbClr>
                </a:gs>
                <a:gs pos="100000">
                  <a:srgbClr val="FF6B6B">
                    <a:alpha val="9804"/>
                  </a:srgbClr>
                </a:gs>
              </a:gsLst>
              <a:lin ang="0" scaled="1"/>
            </a:gradFill>
            <a:ln w="29909" cap="flat">
              <a:solidFill>
                <a:srgbClr val="FF6B6B"/>
              </a:solidFill>
              <a:prstDash val="solid"/>
              <a:miter/>
            </a:ln>
          </p:spPr>
          <p:txBody>
            <a:bodyPr rtlCol="0" anchor="ctr"/>
            <a:lstStyle/>
            <a:p>
              <a:endParaRPr lang="en-IN"/>
            </a:p>
          </p:txBody>
        </p:sp>
        <p:sp>
          <p:nvSpPr>
            <p:cNvPr id="9" name="TextBox 8">
              <a:extLst>
                <a:ext uri="{FF2B5EF4-FFF2-40B4-BE49-F238E27FC236}">
                  <a16:creationId xmlns:a16="http://schemas.microsoft.com/office/drawing/2014/main" id="{89E51DF3-DC5D-2C38-F9AE-C65CD107E811}"/>
                </a:ext>
              </a:extLst>
            </p:cNvPr>
            <p:cNvSpPr txBox="1"/>
            <p:nvPr/>
          </p:nvSpPr>
          <p:spPr>
            <a:xfrm>
              <a:off x="1745553" y="1116000"/>
              <a:ext cx="718535" cy="221398"/>
            </a:xfrm>
            <a:prstGeom prst="rect">
              <a:avLst/>
            </a:prstGeom>
            <a:noFill/>
          </p:spPr>
          <p:txBody>
            <a:bodyPr wrap="none" rtlCol="0">
              <a:spAutoFit/>
            </a:bodyPr>
            <a:lstStyle/>
            <a:p>
              <a:pPr algn="l"/>
              <a:r>
                <a:rPr lang="en-IN" sz="1050" b="1" spc="0" baseline="0">
                  <a:ln/>
                  <a:solidFill>
                    <a:srgbClr val="C0392B"/>
                  </a:solidFill>
                  <a:latin typeface="Arial"/>
                  <a:cs typeface="Arial"/>
                  <a:sym typeface="Arial"/>
                  <a:rtl val="0"/>
                </a:rPr>
                <a:t>n78 Cell</a:t>
              </a:r>
            </a:p>
          </p:txBody>
        </p:sp>
        <p:sp>
          <p:nvSpPr>
            <p:cNvPr id="10" name="TextBox 9">
              <a:extLst>
                <a:ext uri="{FF2B5EF4-FFF2-40B4-BE49-F238E27FC236}">
                  <a16:creationId xmlns:a16="http://schemas.microsoft.com/office/drawing/2014/main" id="{AA480D1C-6D6D-E2A2-58D6-B6EFA59A7C8D}"/>
                </a:ext>
              </a:extLst>
            </p:cNvPr>
            <p:cNvSpPr txBox="1"/>
            <p:nvPr/>
          </p:nvSpPr>
          <p:spPr>
            <a:xfrm>
              <a:off x="1740554" y="1255680"/>
              <a:ext cx="728532" cy="202833"/>
            </a:xfrm>
            <a:prstGeom prst="rect">
              <a:avLst/>
            </a:prstGeom>
            <a:noFill/>
          </p:spPr>
          <p:txBody>
            <a:bodyPr wrap="none" rtlCol="0">
              <a:spAutoFit/>
            </a:bodyPr>
            <a:lstStyle/>
            <a:p>
              <a:pPr algn="l"/>
              <a:r>
                <a:rPr lang="en-IN" sz="900" spc="0" baseline="0">
                  <a:ln/>
                  <a:solidFill>
                    <a:srgbClr val="C0392B"/>
                  </a:solidFill>
                  <a:latin typeface="Arial"/>
                  <a:cs typeface="Arial"/>
                  <a:sym typeface="Arial"/>
                  <a:rtl val="0"/>
                </a:rPr>
                <a:t>3500 MHz</a:t>
              </a:r>
            </a:p>
          </p:txBody>
        </p:sp>
        <p:sp>
          <p:nvSpPr>
            <p:cNvPr id="11" name="TextBox 10">
              <a:extLst>
                <a:ext uri="{FF2B5EF4-FFF2-40B4-BE49-F238E27FC236}">
                  <a16:creationId xmlns:a16="http://schemas.microsoft.com/office/drawing/2014/main" id="{F0B95314-C37A-AFB5-071F-1986C1D2D99A}"/>
                </a:ext>
              </a:extLst>
            </p:cNvPr>
            <p:cNvSpPr txBox="1"/>
            <p:nvPr/>
          </p:nvSpPr>
          <p:spPr>
            <a:xfrm>
              <a:off x="1855323" y="1395359"/>
              <a:ext cx="498994" cy="184267"/>
            </a:xfrm>
            <a:prstGeom prst="rect">
              <a:avLst/>
            </a:prstGeom>
            <a:noFill/>
          </p:spPr>
          <p:txBody>
            <a:bodyPr wrap="none" rtlCol="0">
              <a:spAutoFit/>
            </a:bodyPr>
            <a:lstStyle/>
            <a:p>
              <a:pPr algn="l"/>
              <a:r>
                <a:rPr lang="en-IN" sz="750" spc="0" baseline="0">
                  <a:ln/>
                  <a:solidFill>
                    <a:srgbClr val="C0392B"/>
                  </a:solidFill>
                  <a:latin typeface="Arial"/>
                  <a:cs typeface="Arial"/>
                  <a:sym typeface="Arial"/>
                  <a:rtl val="0"/>
                </a:rPr>
                <a:t>Source</a:t>
              </a:r>
            </a:p>
          </p:txBody>
        </p:sp>
        <p:sp>
          <p:nvSpPr>
            <p:cNvPr id="12" name="Freeform: Shape 11">
              <a:extLst>
                <a:ext uri="{FF2B5EF4-FFF2-40B4-BE49-F238E27FC236}">
                  <a16:creationId xmlns:a16="http://schemas.microsoft.com/office/drawing/2014/main" id="{48C8E507-4BD8-E796-A11A-F5DB4025843B}"/>
                </a:ext>
              </a:extLst>
            </p:cNvPr>
            <p:cNvSpPr/>
            <p:nvPr/>
          </p:nvSpPr>
          <p:spPr>
            <a:xfrm>
              <a:off x="1605974" y="1682480"/>
              <a:ext cx="997693" cy="124635"/>
            </a:xfrm>
            <a:custGeom>
              <a:avLst/>
              <a:gdLst>
                <a:gd name="connsiteX0" fmla="*/ 927855 w 997693"/>
                <a:gd name="connsiteY0" fmla="*/ 0 h 124635"/>
                <a:gd name="connsiteX1" fmla="*/ 997693 w 997693"/>
                <a:gd name="connsiteY1" fmla="*/ 0 h 124635"/>
                <a:gd name="connsiteX2" fmla="*/ 997693 w 997693"/>
                <a:gd name="connsiteY2" fmla="*/ 124636 h 124635"/>
                <a:gd name="connsiteX3" fmla="*/ 927855 w 997693"/>
                <a:gd name="connsiteY3" fmla="*/ 124636 h 124635"/>
                <a:gd name="connsiteX4" fmla="*/ 69839 w 997693"/>
                <a:gd name="connsiteY4" fmla="*/ 124636 h 124635"/>
                <a:gd name="connsiteX5" fmla="*/ 0 w 997693"/>
                <a:gd name="connsiteY5" fmla="*/ 124636 h 124635"/>
                <a:gd name="connsiteX6" fmla="*/ 0 w 997693"/>
                <a:gd name="connsiteY6" fmla="*/ 0 h 124635"/>
                <a:gd name="connsiteX7" fmla="*/ 69839 w 997693"/>
                <a:gd name="connsiteY7" fmla="*/ 0 h 12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93" h="124635">
                  <a:moveTo>
                    <a:pt x="927855" y="0"/>
                  </a:moveTo>
                  <a:cubicBezTo>
                    <a:pt x="966425" y="0"/>
                    <a:pt x="997693" y="0"/>
                    <a:pt x="997693" y="0"/>
                  </a:cubicBezTo>
                  <a:lnTo>
                    <a:pt x="997693" y="124636"/>
                  </a:lnTo>
                  <a:cubicBezTo>
                    <a:pt x="997693" y="124636"/>
                    <a:pt x="966425" y="124636"/>
                    <a:pt x="927855" y="124636"/>
                  </a:cubicBezTo>
                  <a:lnTo>
                    <a:pt x="69839" y="124636"/>
                  </a:lnTo>
                  <a:cubicBezTo>
                    <a:pt x="31268" y="124636"/>
                    <a:pt x="0" y="124636"/>
                    <a:pt x="0" y="124636"/>
                  </a:cubicBezTo>
                  <a:lnTo>
                    <a:pt x="0" y="0"/>
                  </a:lnTo>
                  <a:cubicBezTo>
                    <a:pt x="0" y="0"/>
                    <a:pt x="31268" y="0"/>
                    <a:pt x="69839" y="0"/>
                  </a:cubicBezTo>
                  <a:close/>
                </a:path>
              </a:pathLst>
            </a:custGeom>
            <a:solidFill>
              <a:srgbClr val="FF6B6B">
                <a:alpha val="70000"/>
              </a:srgbClr>
            </a:solidFill>
            <a:ln w="9970" cap="flat">
              <a:noFill/>
              <a:prstDash val="solid"/>
              <a:miter/>
            </a:ln>
          </p:spPr>
          <p:txBody>
            <a:bodyPr rtlCol="0" anchor="ctr"/>
            <a:lstStyle/>
            <a:p>
              <a:endParaRPr lang="en-IN"/>
            </a:p>
          </p:txBody>
        </p:sp>
        <p:sp>
          <p:nvSpPr>
            <p:cNvPr id="13" name="TextBox 12">
              <a:extLst>
                <a:ext uri="{FF2B5EF4-FFF2-40B4-BE49-F238E27FC236}">
                  <a16:creationId xmlns:a16="http://schemas.microsoft.com/office/drawing/2014/main" id="{A3C7EBED-E0E6-BDCD-D19E-56DB1F5DC72E}"/>
                </a:ext>
              </a:extLst>
            </p:cNvPr>
            <p:cNvSpPr txBox="1"/>
            <p:nvPr/>
          </p:nvSpPr>
          <p:spPr>
            <a:xfrm>
              <a:off x="1652304" y="1660461"/>
              <a:ext cx="905033" cy="174984"/>
            </a:xfrm>
            <a:prstGeom prst="rect">
              <a:avLst/>
            </a:prstGeom>
            <a:noFill/>
          </p:spPr>
          <p:txBody>
            <a:bodyPr wrap="none" rtlCol="0">
              <a:spAutoFit/>
            </a:bodyPr>
            <a:lstStyle/>
            <a:p>
              <a:pPr algn="l"/>
              <a:r>
                <a:rPr lang="en-IN" sz="675" spc="0" baseline="0">
                  <a:ln/>
                  <a:solidFill>
                    <a:srgbClr val="FFFFFF"/>
                  </a:solidFill>
                  <a:latin typeface="Arial"/>
                  <a:cs typeface="Arial"/>
                  <a:sym typeface="Arial"/>
                  <a:rtl val="0"/>
                </a:rPr>
                <a:t>Signal Weakening</a:t>
              </a:r>
            </a:p>
          </p:txBody>
        </p:sp>
      </p:grpSp>
      <p:grpSp>
        <p:nvGrpSpPr>
          <p:cNvPr id="14" name="Graphic 2">
            <a:extLst>
              <a:ext uri="{FF2B5EF4-FFF2-40B4-BE49-F238E27FC236}">
                <a16:creationId xmlns:a16="http://schemas.microsoft.com/office/drawing/2014/main" id="{96B5E3CC-CF5C-4D61-867B-C49CCB11FEE0}"/>
              </a:ext>
            </a:extLst>
          </p:cNvPr>
          <p:cNvGrpSpPr/>
          <p:nvPr/>
        </p:nvGrpSpPr>
        <p:grpSpPr>
          <a:xfrm>
            <a:off x="4299745" y="685394"/>
            <a:ext cx="1596308" cy="1329446"/>
            <a:chOff x="4299745" y="685394"/>
            <a:chExt cx="1596308" cy="1329446"/>
          </a:xfrm>
        </p:grpSpPr>
        <p:sp>
          <p:nvSpPr>
            <p:cNvPr id="15" name="Freeform: Shape 14">
              <a:extLst>
                <a:ext uri="{FF2B5EF4-FFF2-40B4-BE49-F238E27FC236}">
                  <a16:creationId xmlns:a16="http://schemas.microsoft.com/office/drawing/2014/main" id="{CF73C621-8F19-0713-A549-4723A660C1DE}"/>
                </a:ext>
              </a:extLst>
            </p:cNvPr>
            <p:cNvSpPr/>
            <p:nvPr/>
          </p:nvSpPr>
          <p:spPr>
            <a:xfrm>
              <a:off x="4299745" y="685394"/>
              <a:ext cx="1596308" cy="1329446"/>
            </a:xfrm>
            <a:custGeom>
              <a:avLst/>
              <a:gdLst>
                <a:gd name="connsiteX0" fmla="*/ 1596309 w 1596308"/>
                <a:gd name="connsiteY0" fmla="*/ 664723 h 1329446"/>
                <a:gd name="connsiteX1" fmla="*/ 798154 w 1596308"/>
                <a:gd name="connsiteY1" fmla="*/ 1329447 h 1329446"/>
                <a:gd name="connsiteX2" fmla="*/ 0 w 1596308"/>
                <a:gd name="connsiteY2" fmla="*/ 664723 h 1329446"/>
                <a:gd name="connsiteX3" fmla="*/ 798154 w 1596308"/>
                <a:gd name="connsiteY3" fmla="*/ 0 h 1329446"/>
                <a:gd name="connsiteX4" fmla="*/ 1596309 w 1596308"/>
                <a:gd name="connsiteY4" fmla="*/ 664723 h 1329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308" h="1329446">
                  <a:moveTo>
                    <a:pt x="1596309" y="664723"/>
                  </a:moveTo>
                  <a:cubicBezTo>
                    <a:pt x="1596309" y="1031840"/>
                    <a:pt x="1238963" y="1329447"/>
                    <a:pt x="798154" y="1329447"/>
                  </a:cubicBezTo>
                  <a:cubicBezTo>
                    <a:pt x="357346" y="1329447"/>
                    <a:pt x="0" y="1031840"/>
                    <a:pt x="0" y="664723"/>
                  </a:cubicBezTo>
                  <a:cubicBezTo>
                    <a:pt x="0" y="297607"/>
                    <a:pt x="357346" y="0"/>
                    <a:pt x="798154" y="0"/>
                  </a:cubicBezTo>
                  <a:cubicBezTo>
                    <a:pt x="1238963" y="0"/>
                    <a:pt x="1596309" y="297607"/>
                    <a:pt x="1596309" y="664723"/>
                  </a:cubicBezTo>
                  <a:close/>
                </a:path>
              </a:pathLst>
            </a:custGeom>
            <a:gradFill>
              <a:gsLst>
                <a:gs pos="0">
                  <a:srgbClr val="4ECDC4">
                    <a:alpha val="29804"/>
                  </a:srgbClr>
                </a:gs>
                <a:gs pos="50000">
                  <a:srgbClr val="4ECDC4">
                    <a:alpha val="20000"/>
                  </a:srgbClr>
                </a:gs>
                <a:gs pos="100000">
                  <a:srgbClr val="4ECDC4">
                    <a:alpha val="9804"/>
                  </a:srgbClr>
                </a:gs>
              </a:gsLst>
              <a:lin ang="0" scaled="1"/>
            </a:gradFill>
            <a:ln w="29909" cap="flat">
              <a:solidFill>
                <a:srgbClr val="4ECDC4"/>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0B696DB5-1893-7894-00D6-6BC4920EE01D}"/>
                </a:ext>
              </a:extLst>
            </p:cNvPr>
            <p:cNvSpPr txBox="1"/>
            <p:nvPr/>
          </p:nvSpPr>
          <p:spPr>
            <a:xfrm>
              <a:off x="4660950" y="1116000"/>
              <a:ext cx="873899" cy="221398"/>
            </a:xfrm>
            <a:prstGeom prst="rect">
              <a:avLst/>
            </a:prstGeom>
            <a:noFill/>
          </p:spPr>
          <p:txBody>
            <a:bodyPr wrap="none" rtlCol="0">
              <a:spAutoFit/>
            </a:bodyPr>
            <a:lstStyle/>
            <a:p>
              <a:pPr algn="l"/>
              <a:r>
                <a:rPr lang="en-IN" sz="1050" b="1" spc="0" baseline="0">
                  <a:ln/>
                  <a:solidFill>
                    <a:srgbClr val="16A085"/>
                  </a:solidFill>
                  <a:latin typeface="Arial"/>
                  <a:cs typeface="Arial"/>
                  <a:sym typeface="Arial"/>
                  <a:rtl val="0"/>
                </a:rPr>
                <a:t>n2600 Cell</a:t>
              </a:r>
            </a:p>
          </p:txBody>
        </p:sp>
        <p:sp>
          <p:nvSpPr>
            <p:cNvPr id="17" name="TextBox 16">
              <a:extLst>
                <a:ext uri="{FF2B5EF4-FFF2-40B4-BE49-F238E27FC236}">
                  <a16:creationId xmlns:a16="http://schemas.microsoft.com/office/drawing/2014/main" id="{543F41E5-A88F-6C94-2030-3DDB5F458C13}"/>
                </a:ext>
              </a:extLst>
            </p:cNvPr>
            <p:cNvSpPr txBox="1"/>
            <p:nvPr/>
          </p:nvSpPr>
          <p:spPr>
            <a:xfrm>
              <a:off x="4783440" y="1255680"/>
              <a:ext cx="628918" cy="202833"/>
            </a:xfrm>
            <a:prstGeom prst="rect">
              <a:avLst/>
            </a:prstGeom>
            <a:noFill/>
          </p:spPr>
          <p:txBody>
            <a:bodyPr wrap="none" rtlCol="0">
              <a:spAutoFit/>
            </a:bodyPr>
            <a:lstStyle/>
            <a:p>
              <a:pPr algn="l"/>
              <a:r>
                <a:rPr lang="en-IN" sz="900" spc="0" baseline="0">
                  <a:ln/>
                  <a:solidFill>
                    <a:srgbClr val="16A085"/>
                  </a:solidFill>
                  <a:latin typeface="Arial"/>
                  <a:cs typeface="Arial"/>
                  <a:sym typeface="Arial"/>
                  <a:rtl val="0"/>
                </a:rPr>
                <a:t>n7 Band</a:t>
              </a:r>
            </a:p>
          </p:txBody>
        </p:sp>
        <p:sp>
          <p:nvSpPr>
            <p:cNvPr id="18" name="TextBox 17">
              <a:extLst>
                <a:ext uri="{FF2B5EF4-FFF2-40B4-BE49-F238E27FC236}">
                  <a16:creationId xmlns:a16="http://schemas.microsoft.com/office/drawing/2014/main" id="{AA7809D6-F203-C23B-2268-72122E96C09A}"/>
                </a:ext>
              </a:extLst>
            </p:cNvPr>
            <p:cNvSpPr txBox="1"/>
            <p:nvPr/>
          </p:nvSpPr>
          <p:spPr>
            <a:xfrm>
              <a:off x="4867816" y="1395359"/>
              <a:ext cx="460168" cy="184267"/>
            </a:xfrm>
            <a:prstGeom prst="rect">
              <a:avLst/>
            </a:prstGeom>
            <a:noFill/>
          </p:spPr>
          <p:txBody>
            <a:bodyPr wrap="none" rtlCol="0">
              <a:spAutoFit/>
            </a:bodyPr>
            <a:lstStyle/>
            <a:p>
              <a:pPr algn="l"/>
              <a:r>
                <a:rPr lang="en-IN" sz="750" spc="0" baseline="0">
                  <a:ln/>
                  <a:solidFill>
                    <a:srgbClr val="16A085"/>
                  </a:solidFill>
                  <a:latin typeface="Arial"/>
                  <a:cs typeface="Arial"/>
                  <a:sym typeface="Arial"/>
                  <a:rtl val="0"/>
                </a:rPr>
                <a:t>Target</a:t>
              </a:r>
            </a:p>
          </p:txBody>
        </p:sp>
        <p:sp>
          <p:nvSpPr>
            <p:cNvPr id="19" name="Freeform: Shape 18">
              <a:extLst>
                <a:ext uri="{FF2B5EF4-FFF2-40B4-BE49-F238E27FC236}">
                  <a16:creationId xmlns:a16="http://schemas.microsoft.com/office/drawing/2014/main" id="{ADFF70AA-DD96-2E8D-01C6-8FC3A47A453D}"/>
                </a:ext>
              </a:extLst>
            </p:cNvPr>
            <p:cNvSpPr/>
            <p:nvPr/>
          </p:nvSpPr>
          <p:spPr>
            <a:xfrm>
              <a:off x="4599053" y="1682480"/>
              <a:ext cx="997693" cy="124635"/>
            </a:xfrm>
            <a:custGeom>
              <a:avLst/>
              <a:gdLst>
                <a:gd name="connsiteX0" fmla="*/ 927855 w 997693"/>
                <a:gd name="connsiteY0" fmla="*/ 0 h 124635"/>
                <a:gd name="connsiteX1" fmla="*/ 997693 w 997693"/>
                <a:gd name="connsiteY1" fmla="*/ 0 h 124635"/>
                <a:gd name="connsiteX2" fmla="*/ 997693 w 997693"/>
                <a:gd name="connsiteY2" fmla="*/ 124636 h 124635"/>
                <a:gd name="connsiteX3" fmla="*/ 927855 w 997693"/>
                <a:gd name="connsiteY3" fmla="*/ 124636 h 124635"/>
                <a:gd name="connsiteX4" fmla="*/ 69839 w 997693"/>
                <a:gd name="connsiteY4" fmla="*/ 124636 h 124635"/>
                <a:gd name="connsiteX5" fmla="*/ 0 w 997693"/>
                <a:gd name="connsiteY5" fmla="*/ 124636 h 124635"/>
                <a:gd name="connsiteX6" fmla="*/ 0 w 997693"/>
                <a:gd name="connsiteY6" fmla="*/ 0 h 124635"/>
                <a:gd name="connsiteX7" fmla="*/ 69839 w 997693"/>
                <a:gd name="connsiteY7" fmla="*/ 0 h 12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693" h="124635">
                  <a:moveTo>
                    <a:pt x="927855" y="0"/>
                  </a:moveTo>
                  <a:cubicBezTo>
                    <a:pt x="966425" y="0"/>
                    <a:pt x="997693" y="0"/>
                    <a:pt x="997693" y="0"/>
                  </a:cubicBezTo>
                  <a:lnTo>
                    <a:pt x="997693" y="124636"/>
                  </a:lnTo>
                  <a:cubicBezTo>
                    <a:pt x="997693" y="124636"/>
                    <a:pt x="966425" y="124636"/>
                    <a:pt x="927855" y="124636"/>
                  </a:cubicBezTo>
                  <a:lnTo>
                    <a:pt x="69839" y="124636"/>
                  </a:lnTo>
                  <a:cubicBezTo>
                    <a:pt x="31268" y="124636"/>
                    <a:pt x="0" y="124636"/>
                    <a:pt x="0" y="124636"/>
                  </a:cubicBezTo>
                  <a:lnTo>
                    <a:pt x="0" y="0"/>
                  </a:lnTo>
                  <a:cubicBezTo>
                    <a:pt x="0" y="0"/>
                    <a:pt x="31268" y="0"/>
                    <a:pt x="69839" y="0"/>
                  </a:cubicBezTo>
                  <a:close/>
                </a:path>
              </a:pathLst>
            </a:custGeom>
            <a:solidFill>
              <a:srgbClr val="4ECDC4">
                <a:alpha val="70000"/>
              </a:srgbClr>
            </a:solidFill>
            <a:ln w="9970" cap="flat">
              <a:noFill/>
              <a:prstDash val="solid"/>
              <a:miter/>
            </a:ln>
          </p:spPr>
          <p:txBody>
            <a:bodyPr rtlCol="0" anchor="ctr"/>
            <a:lstStyle/>
            <a:p>
              <a:endParaRPr lang="en-IN"/>
            </a:p>
          </p:txBody>
        </p:sp>
        <p:sp>
          <p:nvSpPr>
            <p:cNvPr id="20" name="TextBox 19">
              <a:extLst>
                <a:ext uri="{FF2B5EF4-FFF2-40B4-BE49-F238E27FC236}">
                  <a16:creationId xmlns:a16="http://schemas.microsoft.com/office/drawing/2014/main" id="{D0BE7D1C-F0C2-0240-9256-88474F7C4A22}"/>
                </a:ext>
              </a:extLst>
            </p:cNvPr>
            <p:cNvSpPr txBox="1"/>
            <p:nvPr/>
          </p:nvSpPr>
          <p:spPr>
            <a:xfrm>
              <a:off x="4736907" y="1660461"/>
              <a:ext cx="721985" cy="174984"/>
            </a:xfrm>
            <a:prstGeom prst="rect">
              <a:avLst/>
            </a:prstGeom>
            <a:noFill/>
          </p:spPr>
          <p:txBody>
            <a:bodyPr wrap="none" rtlCol="0">
              <a:spAutoFit/>
            </a:bodyPr>
            <a:lstStyle/>
            <a:p>
              <a:pPr algn="l"/>
              <a:r>
                <a:rPr lang="en-IN" sz="675" spc="0" baseline="0">
                  <a:ln/>
                  <a:solidFill>
                    <a:srgbClr val="FFFFFF"/>
                  </a:solidFill>
                  <a:latin typeface="Arial"/>
                  <a:cs typeface="Arial"/>
                  <a:sym typeface="Arial"/>
                  <a:rtl val="0"/>
                </a:rPr>
                <a:t>Strong Signal</a:t>
              </a:r>
            </a:p>
          </p:txBody>
        </p:sp>
      </p:grpSp>
      <p:grpSp>
        <p:nvGrpSpPr>
          <p:cNvPr id="21" name="Graphic 2">
            <a:extLst>
              <a:ext uri="{FF2B5EF4-FFF2-40B4-BE49-F238E27FC236}">
                <a16:creationId xmlns:a16="http://schemas.microsoft.com/office/drawing/2014/main" id="{A3266497-2C81-73D5-6F8B-2268CAC0C225}"/>
              </a:ext>
            </a:extLst>
          </p:cNvPr>
          <p:cNvGrpSpPr/>
          <p:nvPr/>
        </p:nvGrpSpPr>
        <p:grpSpPr>
          <a:xfrm>
            <a:off x="3401822" y="1183937"/>
            <a:ext cx="399077" cy="478126"/>
            <a:chOff x="3401822" y="1183937"/>
            <a:chExt cx="399077" cy="478126"/>
          </a:xfrm>
        </p:grpSpPr>
        <p:sp>
          <p:nvSpPr>
            <p:cNvPr id="22" name="Freeform: Shape 21">
              <a:extLst>
                <a:ext uri="{FF2B5EF4-FFF2-40B4-BE49-F238E27FC236}">
                  <a16:creationId xmlns:a16="http://schemas.microsoft.com/office/drawing/2014/main" id="{FFB05BC9-14EA-5866-2EB6-841F6E038D48}"/>
                </a:ext>
              </a:extLst>
            </p:cNvPr>
            <p:cNvSpPr/>
            <p:nvPr/>
          </p:nvSpPr>
          <p:spPr>
            <a:xfrm>
              <a:off x="3401822" y="1183937"/>
              <a:ext cx="399077" cy="332361"/>
            </a:xfrm>
            <a:custGeom>
              <a:avLst/>
              <a:gdLst>
                <a:gd name="connsiteX0" fmla="*/ 349193 w 399077"/>
                <a:gd name="connsiteY0" fmla="*/ 0 h 332361"/>
                <a:gd name="connsiteX1" fmla="*/ 399077 w 399077"/>
                <a:gd name="connsiteY1" fmla="*/ 0 h 332361"/>
                <a:gd name="connsiteX2" fmla="*/ 399077 w 399077"/>
                <a:gd name="connsiteY2" fmla="*/ 332362 h 332361"/>
                <a:gd name="connsiteX3" fmla="*/ 349193 w 399077"/>
                <a:gd name="connsiteY3" fmla="*/ 332362 h 332361"/>
                <a:gd name="connsiteX4" fmla="*/ 49885 w 399077"/>
                <a:gd name="connsiteY4" fmla="*/ 332362 h 332361"/>
                <a:gd name="connsiteX5" fmla="*/ 0 w 399077"/>
                <a:gd name="connsiteY5" fmla="*/ 332362 h 332361"/>
                <a:gd name="connsiteX6" fmla="*/ 0 w 399077"/>
                <a:gd name="connsiteY6" fmla="*/ 0 h 332361"/>
                <a:gd name="connsiteX7" fmla="*/ 49885 w 399077"/>
                <a:gd name="connsiteY7" fmla="*/ 0 h 332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077" h="332361">
                  <a:moveTo>
                    <a:pt x="349193" y="0"/>
                  </a:moveTo>
                  <a:cubicBezTo>
                    <a:pt x="376743" y="0"/>
                    <a:pt x="399077" y="0"/>
                    <a:pt x="399077" y="0"/>
                  </a:cubicBezTo>
                  <a:lnTo>
                    <a:pt x="399077" y="332362"/>
                  </a:lnTo>
                  <a:cubicBezTo>
                    <a:pt x="399077" y="332362"/>
                    <a:pt x="376743" y="332362"/>
                    <a:pt x="349193" y="332362"/>
                  </a:cubicBezTo>
                  <a:lnTo>
                    <a:pt x="49885" y="332362"/>
                  </a:lnTo>
                  <a:cubicBezTo>
                    <a:pt x="22334" y="332362"/>
                    <a:pt x="0" y="332362"/>
                    <a:pt x="0" y="332362"/>
                  </a:cubicBezTo>
                  <a:lnTo>
                    <a:pt x="0" y="0"/>
                  </a:lnTo>
                  <a:cubicBezTo>
                    <a:pt x="0" y="0"/>
                    <a:pt x="22334" y="0"/>
                    <a:pt x="49885" y="0"/>
                  </a:cubicBezTo>
                  <a:close/>
                </a:path>
              </a:pathLst>
            </a:custGeom>
            <a:solidFill>
              <a:srgbClr val="34495E"/>
            </a:solidFill>
            <a:ln w="9970" cap="flat">
              <a:noFill/>
              <a:prstDash val="solid"/>
              <a:miter/>
            </a:ln>
          </p:spPr>
          <p:txBody>
            <a:bodyPr rtlCol="0" anchor="ctr"/>
            <a:lstStyle/>
            <a:p>
              <a:endParaRPr lang="en-IN"/>
            </a:p>
          </p:txBody>
        </p:sp>
        <p:sp>
          <p:nvSpPr>
            <p:cNvPr id="23" name="TextBox 22">
              <a:extLst>
                <a:ext uri="{FF2B5EF4-FFF2-40B4-BE49-F238E27FC236}">
                  <a16:creationId xmlns:a16="http://schemas.microsoft.com/office/drawing/2014/main" id="{325B1DBC-C8DF-1C86-F7A4-A4809E3CEAEB}"/>
                </a:ext>
              </a:extLst>
            </p:cNvPr>
            <p:cNvSpPr txBox="1"/>
            <p:nvPr/>
          </p:nvSpPr>
          <p:spPr>
            <a:xfrm>
              <a:off x="3400330" y="1202482"/>
              <a:ext cx="402060" cy="268266"/>
            </a:xfrm>
            <a:prstGeom prst="rect">
              <a:avLst/>
            </a:prstGeom>
            <a:noFill/>
          </p:spPr>
          <p:txBody>
            <a:bodyPr wrap="none" rtlCol="0">
              <a:spAutoFit/>
            </a:bodyPr>
            <a:lstStyle/>
            <a:p>
              <a:pPr algn="l"/>
              <a:r>
                <a:rPr lang="en-IN" sz="1200" spc="0" baseline="0">
                  <a:ln/>
                  <a:solidFill>
                    <a:srgbClr val="FFFFFF"/>
                  </a:solidFill>
                  <a:latin typeface="Segoe UI Emoji"/>
                  <a:ea typeface="Segoe UI Emoji"/>
                  <a:sym typeface="Segoe UI Emoji"/>
                  <a:rtl val="0"/>
                </a:rPr>
                <a:t>📱</a:t>
              </a:r>
            </a:p>
          </p:txBody>
        </p:sp>
        <p:sp>
          <p:nvSpPr>
            <p:cNvPr id="24" name="TextBox 23">
              <a:extLst>
                <a:ext uri="{FF2B5EF4-FFF2-40B4-BE49-F238E27FC236}">
                  <a16:creationId xmlns:a16="http://schemas.microsoft.com/office/drawing/2014/main" id="{CE5E8F72-B1A9-DA76-3382-65FBFD32B9E8}"/>
                </a:ext>
              </a:extLst>
            </p:cNvPr>
            <p:cNvSpPr txBox="1"/>
            <p:nvPr/>
          </p:nvSpPr>
          <p:spPr>
            <a:xfrm>
              <a:off x="3426763" y="1504951"/>
              <a:ext cx="349194" cy="202833"/>
            </a:xfrm>
            <a:prstGeom prst="rect">
              <a:avLst/>
            </a:prstGeom>
            <a:noFill/>
          </p:spPr>
          <p:txBody>
            <a:bodyPr wrap="none" rtlCol="0">
              <a:spAutoFit/>
            </a:bodyPr>
            <a:lstStyle/>
            <a:p>
              <a:pPr algn="l"/>
              <a:r>
                <a:rPr lang="en-IN" sz="900" b="1" spc="0" baseline="0">
                  <a:ln/>
                  <a:solidFill>
                    <a:srgbClr val="34495E"/>
                  </a:solidFill>
                  <a:latin typeface="Arial"/>
                  <a:cs typeface="Arial"/>
                  <a:sym typeface="Arial"/>
                  <a:rtl val="0"/>
                </a:rPr>
                <a:t>UE</a:t>
              </a:r>
            </a:p>
          </p:txBody>
        </p:sp>
      </p:grpSp>
      <p:sp>
        <p:nvSpPr>
          <p:cNvPr id="25" name="Freeform: Shape 24">
            <a:extLst>
              <a:ext uri="{FF2B5EF4-FFF2-40B4-BE49-F238E27FC236}">
                <a16:creationId xmlns:a16="http://schemas.microsoft.com/office/drawing/2014/main" id="{AD507ADF-9B5E-E741-D8D6-3B58A00961B2}"/>
              </a:ext>
            </a:extLst>
          </p:cNvPr>
          <p:cNvSpPr/>
          <p:nvPr/>
        </p:nvSpPr>
        <p:spPr>
          <a:xfrm>
            <a:off x="2902975" y="1225482"/>
            <a:ext cx="1396770" cy="124635"/>
          </a:xfrm>
          <a:custGeom>
            <a:avLst/>
            <a:gdLst>
              <a:gd name="connsiteX0" fmla="*/ 0 w 1396770"/>
              <a:gd name="connsiteY0" fmla="*/ 124636 h 124635"/>
              <a:gd name="connsiteX1" fmla="*/ 1396770 w 1396770"/>
              <a:gd name="connsiteY1" fmla="*/ 124636 h 124635"/>
            </a:gdLst>
            <a:ahLst/>
            <a:cxnLst>
              <a:cxn ang="0">
                <a:pos x="connsiteX0" y="connsiteY0"/>
              </a:cxn>
              <a:cxn ang="0">
                <a:pos x="connsiteX1" y="connsiteY1"/>
              </a:cxn>
            </a:cxnLst>
            <a:rect l="l" t="t" r="r" b="b"/>
            <a:pathLst>
              <a:path w="1396770" h="124635">
                <a:moveTo>
                  <a:pt x="0" y="124636"/>
                </a:moveTo>
                <a:cubicBezTo>
                  <a:pt x="465593" y="-41545"/>
                  <a:pt x="931177" y="-41545"/>
                  <a:pt x="1396770" y="124636"/>
                </a:cubicBezTo>
              </a:path>
            </a:pathLst>
          </a:custGeom>
          <a:noFill/>
          <a:ln w="39878" cap="flat">
            <a:solidFill>
              <a:srgbClr val="E74C3C"/>
            </a:solidFill>
            <a:prstDash val="solid"/>
            <a:miter/>
            <a:tailEnd type="stealth" w="lg" len="lg"/>
          </a:ln>
        </p:spPr>
        <p:txBody>
          <a:bodyPr rtlCol="0" anchor="ctr"/>
          <a:lstStyle/>
          <a:p>
            <a:endParaRPr lang="en-IN"/>
          </a:p>
        </p:txBody>
      </p:sp>
      <p:sp>
        <p:nvSpPr>
          <p:cNvPr id="26" name="TextBox 25">
            <a:extLst>
              <a:ext uri="{FF2B5EF4-FFF2-40B4-BE49-F238E27FC236}">
                <a16:creationId xmlns:a16="http://schemas.microsoft.com/office/drawing/2014/main" id="{90321523-DA85-5882-5706-6553E96812C2}"/>
              </a:ext>
            </a:extLst>
          </p:cNvPr>
          <p:cNvSpPr txBox="1"/>
          <p:nvPr/>
        </p:nvSpPr>
        <p:spPr>
          <a:xfrm>
            <a:off x="3167353" y="881773"/>
            <a:ext cx="868014" cy="202833"/>
          </a:xfrm>
          <a:prstGeom prst="rect">
            <a:avLst/>
          </a:prstGeom>
          <a:noFill/>
        </p:spPr>
        <p:txBody>
          <a:bodyPr wrap="none" rtlCol="0">
            <a:spAutoFit/>
          </a:bodyPr>
          <a:lstStyle/>
          <a:p>
            <a:pPr algn="l"/>
            <a:r>
              <a:rPr lang="en-IN" sz="900" b="1" spc="0" baseline="0">
                <a:ln/>
                <a:solidFill>
                  <a:srgbClr val="E74C3C"/>
                </a:solidFill>
                <a:latin typeface="Arial"/>
                <a:cs typeface="Arial"/>
                <a:sym typeface="Arial"/>
                <a:rtl val="0"/>
              </a:rPr>
              <a:t>HANDOVER</a:t>
            </a:r>
          </a:p>
        </p:txBody>
      </p:sp>
      <p:sp>
        <p:nvSpPr>
          <p:cNvPr id="27" name="TextBox 26">
            <a:extLst>
              <a:ext uri="{FF2B5EF4-FFF2-40B4-BE49-F238E27FC236}">
                <a16:creationId xmlns:a16="http://schemas.microsoft.com/office/drawing/2014/main" id="{485A7FBA-FF14-4696-CEB7-43788B7E131F}"/>
              </a:ext>
            </a:extLst>
          </p:cNvPr>
          <p:cNvSpPr txBox="1"/>
          <p:nvPr/>
        </p:nvSpPr>
        <p:spPr>
          <a:xfrm>
            <a:off x="3084732" y="1021452"/>
            <a:ext cx="1033257" cy="184267"/>
          </a:xfrm>
          <a:prstGeom prst="rect">
            <a:avLst/>
          </a:prstGeom>
          <a:noFill/>
        </p:spPr>
        <p:txBody>
          <a:bodyPr wrap="none" rtlCol="0">
            <a:spAutoFit/>
          </a:bodyPr>
          <a:lstStyle/>
          <a:p>
            <a:pPr algn="l"/>
            <a:r>
              <a:rPr lang="en-IN" sz="750" spc="0" baseline="0">
                <a:ln/>
                <a:solidFill>
                  <a:srgbClr val="E74C3C"/>
                </a:solidFill>
                <a:latin typeface="Arial"/>
                <a:cs typeface="Arial"/>
                <a:sym typeface="Arial"/>
                <a:rtl val="0"/>
              </a:rPr>
              <a:t>Event A5 Triggered</a:t>
            </a:r>
          </a:p>
        </p:txBody>
      </p:sp>
      <p:grpSp>
        <p:nvGrpSpPr>
          <p:cNvPr id="28" name="Graphic 2">
            <a:extLst>
              <a:ext uri="{FF2B5EF4-FFF2-40B4-BE49-F238E27FC236}">
                <a16:creationId xmlns:a16="http://schemas.microsoft.com/office/drawing/2014/main" id="{B2196142-C67F-4B76-14DA-A0B10196632B}"/>
              </a:ext>
            </a:extLst>
          </p:cNvPr>
          <p:cNvGrpSpPr/>
          <p:nvPr/>
        </p:nvGrpSpPr>
        <p:grpSpPr>
          <a:xfrm>
            <a:off x="608281" y="2430293"/>
            <a:ext cx="5487311" cy="3988340"/>
            <a:chOff x="608281" y="2430293"/>
            <a:chExt cx="5487311" cy="3988340"/>
          </a:xfrm>
        </p:grpSpPr>
        <p:sp>
          <p:nvSpPr>
            <p:cNvPr id="29" name="Freeform: Shape 28">
              <a:extLst>
                <a:ext uri="{FF2B5EF4-FFF2-40B4-BE49-F238E27FC236}">
                  <a16:creationId xmlns:a16="http://schemas.microsoft.com/office/drawing/2014/main" id="{EFF3F0C0-5FB3-7B91-DE96-C6D501879F65}"/>
                </a:ext>
              </a:extLst>
            </p:cNvPr>
            <p:cNvSpPr/>
            <p:nvPr/>
          </p:nvSpPr>
          <p:spPr>
            <a:xfrm>
              <a:off x="608281" y="2430293"/>
              <a:ext cx="5487311" cy="3988340"/>
            </a:xfrm>
            <a:custGeom>
              <a:avLst/>
              <a:gdLst>
                <a:gd name="connsiteX0" fmla="*/ 5387543 w 5487311"/>
                <a:gd name="connsiteY0" fmla="*/ 0 h 3988340"/>
                <a:gd name="connsiteX1" fmla="*/ 5487312 w 5487311"/>
                <a:gd name="connsiteY1" fmla="*/ 0 h 3988340"/>
                <a:gd name="connsiteX2" fmla="*/ 5487312 w 5487311"/>
                <a:gd name="connsiteY2" fmla="*/ 3988341 h 3988340"/>
                <a:gd name="connsiteX3" fmla="*/ 5387543 w 5487311"/>
                <a:gd name="connsiteY3" fmla="*/ 3988341 h 3988340"/>
                <a:gd name="connsiteX4" fmla="*/ 99769 w 5487311"/>
                <a:gd name="connsiteY4" fmla="*/ 3988341 h 3988340"/>
                <a:gd name="connsiteX5" fmla="*/ 0 w 5487311"/>
                <a:gd name="connsiteY5" fmla="*/ 3988341 h 3988340"/>
                <a:gd name="connsiteX6" fmla="*/ 0 w 5487311"/>
                <a:gd name="connsiteY6" fmla="*/ 0 h 3988340"/>
                <a:gd name="connsiteX7" fmla="*/ 99769 w 5487311"/>
                <a:gd name="connsiteY7" fmla="*/ 0 h 398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7311" h="3988340">
                  <a:moveTo>
                    <a:pt x="5387543" y="0"/>
                  </a:moveTo>
                  <a:cubicBezTo>
                    <a:pt x="5442644" y="0"/>
                    <a:pt x="5487312" y="0"/>
                    <a:pt x="5487312" y="0"/>
                  </a:cubicBezTo>
                  <a:lnTo>
                    <a:pt x="5487312" y="3988341"/>
                  </a:lnTo>
                  <a:cubicBezTo>
                    <a:pt x="5487312" y="3988341"/>
                    <a:pt x="5442644" y="3988341"/>
                    <a:pt x="5387543" y="3988341"/>
                  </a:cubicBezTo>
                  <a:lnTo>
                    <a:pt x="99769" y="3988341"/>
                  </a:lnTo>
                  <a:cubicBezTo>
                    <a:pt x="44668" y="3988341"/>
                    <a:pt x="0" y="3988341"/>
                    <a:pt x="0" y="3988341"/>
                  </a:cubicBezTo>
                  <a:lnTo>
                    <a:pt x="0" y="0"/>
                  </a:lnTo>
                  <a:cubicBezTo>
                    <a:pt x="0" y="0"/>
                    <a:pt x="44668" y="0"/>
                    <a:pt x="99769" y="0"/>
                  </a:cubicBezTo>
                  <a:close/>
                </a:path>
              </a:pathLst>
            </a:custGeom>
            <a:solidFill>
              <a:srgbClr val="FFFFFF"/>
            </a:solidFill>
            <a:ln w="19939" cap="flat">
              <a:solidFill>
                <a:srgbClr val="BDC3C7"/>
              </a:solidFill>
              <a:prstDash val="solid"/>
              <a:miter/>
            </a:ln>
          </p:spPr>
          <p:txBody>
            <a:bodyPr rtlCol="0" anchor="ctr"/>
            <a:lstStyle/>
            <a:p>
              <a:endParaRPr lang="en-IN"/>
            </a:p>
          </p:txBody>
        </p:sp>
        <p:sp>
          <p:nvSpPr>
            <p:cNvPr id="30" name="TextBox 29">
              <a:extLst>
                <a:ext uri="{FF2B5EF4-FFF2-40B4-BE49-F238E27FC236}">
                  <a16:creationId xmlns:a16="http://schemas.microsoft.com/office/drawing/2014/main" id="{C6373F06-2ADF-4261-9BDD-B69288120C74}"/>
                </a:ext>
              </a:extLst>
            </p:cNvPr>
            <p:cNvSpPr txBox="1"/>
            <p:nvPr/>
          </p:nvSpPr>
          <p:spPr>
            <a:xfrm>
              <a:off x="1499530" y="2471948"/>
              <a:ext cx="3704814" cy="239964"/>
            </a:xfrm>
            <a:prstGeom prst="rect">
              <a:avLst/>
            </a:prstGeom>
            <a:noFill/>
          </p:spPr>
          <p:txBody>
            <a:bodyPr wrap="none" rtlCol="0">
              <a:spAutoFit/>
            </a:bodyPr>
            <a:lstStyle/>
            <a:p>
              <a:pPr algn="l"/>
              <a:r>
                <a:rPr lang="en-IN" sz="1200" b="1" spc="0" baseline="0">
                  <a:ln/>
                  <a:solidFill>
                    <a:srgbClr val="2C3E50"/>
                  </a:solidFill>
                  <a:latin typeface="Arial"/>
                  <a:cs typeface="Arial"/>
                  <a:sym typeface="Arial"/>
                  <a:rtl val="0"/>
                </a:rPr>
                <a:t>MeasConfig Parameters Design (n78 → n2600)</a:t>
              </a:r>
            </a:p>
          </p:txBody>
        </p:sp>
        <p:grpSp>
          <p:nvGrpSpPr>
            <p:cNvPr id="31" name="Graphic 2">
              <a:extLst>
                <a:ext uri="{FF2B5EF4-FFF2-40B4-BE49-F238E27FC236}">
                  <a16:creationId xmlns:a16="http://schemas.microsoft.com/office/drawing/2014/main" id="{FCAC5520-7FF1-43A3-1C8D-C52B92DB22F2}"/>
                </a:ext>
              </a:extLst>
            </p:cNvPr>
            <p:cNvGrpSpPr/>
            <p:nvPr/>
          </p:nvGrpSpPr>
          <p:grpSpPr>
            <a:xfrm>
              <a:off x="807820" y="2845746"/>
              <a:ext cx="5088234" cy="2534257"/>
              <a:chOff x="807820" y="2845746"/>
              <a:chExt cx="5088234" cy="2534257"/>
            </a:xfrm>
          </p:grpSpPr>
          <p:sp>
            <p:nvSpPr>
              <p:cNvPr id="32" name="Freeform: Shape 31">
                <a:extLst>
                  <a:ext uri="{FF2B5EF4-FFF2-40B4-BE49-F238E27FC236}">
                    <a16:creationId xmlns:a16="http://schemas.microsoft.com/office/drawing/2014/main" id="{4EE41D46-916E-9D7F-477C-33BE7290435A}"/>
                  </a:ext>
                </a:extLst>
              </p:cNvPr>
              <p:cNvSpPr/>
              <p:nvPr/>
            </p:nvSpPr>
            <p:spPr>
              <a:xfrm>
                <a:off x="807820" y="2845746"/>
                <a:ext cx="5088234" cy="249271"/>
              </a:xfrm>
              <a:custGeom>
                <a:avLst/>
                <a:gdLst>
                  <a:gd name="connsiteX0" fmla="*/ 70 w 5088234"/>
                  <a:gd name="connsiteY0" fmla="*/ 330 h 249271"/>
                  <a:gd name="connsiteX1" fmla="*/ 5088305 w 5088234"/>
                  <a:gd name="connsiteY1" fmla="*/ 330 h 249271"/>
                  <a:gd name="connsiteX2" fmla="*/ 5088305 w 5088234"/>
                  <a:gd name="connsiteY2" fmla="*/ 249601 h 249271"/>
                  <a:gd name="connsiteX3" fmla="*/ 70 w 5088234"/>
                  <a:gd name="connsiteY3" fmla="*/ 249601 h 249271"/>
                </a:gdLst>
                <a:ahLst/>
                <a:cxnLst>
                  <a:cxn ang="0">
                    <a:pos x="connsiteX0" y="connsiteY0"/>
                  </a:cxn>
                  <a:cxn ang="0">
                    <a:pos x="connsiteX1" y="connsiteY1"/>
                  </a:cxn>
                  <a:cxn ang="0">
                    <a:pos x="connsiteX2" y="connsiteY2"/>
                  </a:cxn>
                  <a:cxn ang="0">
                    <a:pos x="connsiteX3" y="connsiteY3"/>
                  </a:cxn>
                </a:cxnLst>
                <a:rect l="l" t="t" r="r" b="b"/>
                <a:pathLst>
                  <a:path w="5088234" h="249271">
                    <a:moveTo>
                      <a:pt x="70" y="330"/>
                    </a:moveTo>
                    <a:lnTo>
                      <a:pt x="5088305" y="330"/>
                    </a:lnTo>
                    <a:lnTo>
                      <a:pt x="5088305" y="249601"/>
                    </a:lnTo>
                    <a:lnTo>
                      <a:pt x="70" y="249601"/>
                    </a:lnTo>
                    <a:close/>
                  </a:path>
                </a:pathLst>
              </a:custGeom>
              <a:solidFill>
                <a:srgbClr val="3498DB">
                  <a:alpha val="80000"/>
                </a:srgbClr>
              </a:solidFill>
              <a:ln w="9970" cap="flat">
                <a:noFill/>
                <a:prstDash val="solid"/>
                <a:miter/>
              </a:ln>
            </p:spPr>
            <p:txBody>
              <a:bodyPr rtlCol="0" anchor="ctr"/>
              <a:lstStyle/>
              <a:p>
                <a:endParaRPr lang="en-IN"/>
              </a:p>
            </p:txBody>
          </p:sp>
          <p:sp>
            <p:nvSpPr>
              <p:cNvPr id="33" name="TextBox 32">
                <a:extLst>
                  <a:ext uri="{FF2B5EF4-FFF2-40B4-BE49-F238E27FC236}">
                    <a16:creationId xmlns:a16="http://schemas.microsoft.com/office/drawing/2014/main" id="{D6273E8D-51B0-639D-7A4F-79C1C77DFC2D}"/>
                  </a:ext>
                </a:extLst>
              </p:cNvPr>
              <p:cNvSpPr txBox="1"/>
              <p:nvPr/>
            </p:nvSpPr>
            <p:spPr>
              <a:xfrm>
                <a:off x="816149" y="2875943"/>
                <a:ext cx="1119094" cy="202833"/>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3GPP Parameter</a:t>
                </a:r>
              </a:p>
            </p:txBody>
          </p:sp>
          <p:sp>
            <p:nvSpPr>
              <p:cNvPr id="34" name="TextBox 33">
                <a:extLst>
                  <a:ext uri="{FF2B5EF4-FFF2-40B4-BE49-F238E27FC236}">
                    <a16:creationId xmlns:a16="http://schemas.microsoft.com/office/drawing/2014/main" id="{C2F062CD-7671-1834-81EA-CA17464C01E7}"/>
                  </a:ext>
                </a:extLst>
              </p:cNvPr>
              <p:cNvSpPr txBox="1"/>
              <p:nvPr/>
            </p:nvSpPr>
            <p:spPr>
              <a:xfrm>
                <a:off x="2512227" y="2875943"/>
                <a:ext cx="1187549" cy="202833"/>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Value/Description</a:t>
                </a:r>
              </a:p>
            </p:txBody>
          </p:sp>
          <p:sp>
            <p:nvSpPr>
              <p:cNvPr id="35" name="TextBox 34">
                <a:extLst>
                  <a:ext uri="{FF2B5EF4-FFF2-40B4-BE49-F238E27FC236}">
                    <a16:creationId xmlns:a16="http://schemas.microsoft.com/office/drawing/2014/main" id="{9F884702-EE2E-BE17-070A-4B72261B0534}"/>
                  </a:ext>
                </a:extLst>
              </p:cNvPr>
              <p:cNvSpPr txBox="1"/>
              <p:nvPr/>
            </p:nvSpPr>
            <p:spPr>
              <a:xfrm>
                <a:off x="4208305" y="2875943"/>
                <a:ext cx="661889" cy="202833"/>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Purpose</a:t>
                </a:r>
              </a:p>
            </p:txBody>
          </p:sp>
          <p:grpSp>
            <p:nvGrpSpPr>
              <p:cNvPr id="36" name="Graphic 2">
                <a:extLst>
                  <a:ext uri="{FF2B5EF4-FFF2-40B4-BE49-F238E27FC236}">
                    <a16:creationId xmlns:a16="http://schemas.microsoft.com/office/drawing/2014/main" id="{474119CA-00C2-A49A-D650-9DC5D1DCF6FD}"/>
                  </a:ext>
                </a:extLst>
              </p:cNvPr>
              <p:cNvGrpSpPr/>
              <p:nvPr/>
            </p:nvGrpSpPr>
            <p:grpSpPr>
              <a:xfrm>
                <a:off x="807820" y="3095017"/>
                <a:ext cx="5088234" cy="2284986"/>
                <a:chOff x="807820" y="3095017"/>
                <a:chExt cx="5088234" cy="2284986"/>
              </a:xfrm>
            </p:grpSpPr>
            <p:sp>
              <p:nvSpPr>
                <p:cNvPr id="37" name="Freeform: Shape 36">
                  <a:extLst>
                    <a:ext uri="{FF2B5EF4-FFF2-40B4-BE49-F238E27FC236}">
                      <a16:creationId xmlns:a16="http://schemas.microsoft.com/office/drawing/2014/main" id="{CF8449CC-AEAD-6B66-8B13-B8D2470EC22A}"/>
                    </a:ext>
                  </a:extLst>
                </p:cNvPr>
                <p:cNvSpPr/>
                <p:nvPr/>
              </p:nvSpPr>
              <p:spPr>
                <a:xfrm>
                  <a:off x="807820" y="3095017"/>
                  <a:ext cx="5088234" cy="332361"/>
                </a:xfrm>
                <a:custGeom>
                  <a:avLst/>
                  <a:gdLst>
                    <a:gd name="connsiteX0" fmla="*/ 70 w 5088234"/>
                    <a:gd name="connsiteY0" fmla="*/ 330 h 332361"/>
                    <a:gd name="connsiteX1" fmla="*/ 5088305 w 5088234"/>
                    <a:gd name="connsiteY1" fmla="*/ 330 h 332361"/>
                    <a:gd name="connsiteX2" fmla="*/ 5088305 w 5088234"/>
                    <a:gd name="connsiteY2" fmla="*/ 332692 h 332361"/>
                    <a:gd name="connsiteX3" fmla="*/ 70 w 5088234"/>
                    <a:gd name="connsiteY3" fmla="*/ 332692 h 332361"/>
                  </a:gdLst>
                  <a:ahLst/>
                  <a:cxnLst>
                    <a:cxn ang="0">
                      <a:pos x="connsiteX0" y="connsiteY0"/>
                    </a:cxn>
                    <a:cxn ang="0">
                      <a:pos x="connsiteX1" y="connsiteY1"/>
                    </a:cxn>
                    <a:cxn ang="0">
                      <a:pos x="connsiteX2" y="connsiteY2"/>
                    </a:cxn>
                    <a:cxn ang="0">
                      <a:pos x="connsiteX3" y="connsiteY3"/>
                    </a:cxn>
                  </a:cxnLst>
                  <a:rect l="l" t="t" r="r" b="b"/>
                  <a:pathLst>
                    <a:path w="5088234" h="332361">
                      <a:moveTo>
                        <a:pt x="70" y="330"/>
                      </a:moveTo>
                      <a:lnTo>
                        <a:pt x="5088305" y="330"/>
                      </a:lnTo>
                      <a:lnTo>
                        <a:pt x="5088305" y="332692"/>
                      </a:lnTo>
                      <a:lnTo>
                        <a:pt x="70" y="332692"/>
                      </a:lnTo>
                      <a:close/>
                    </a:path>
                  </a:pathLst>
                </a:custGeom>
                <a:solidFill>
                  <a:srgbClr val="ECF0F1"/>
                </a:solidFill>
                <a:ln w="9970" cap="flat">
                  <a:noFill/>
                  <a:prstDash val="solid"/>
                  <a:miter/>
                </a:ln>
              </p:spPr>
              <p:txBody>
                <a:bodyPr rtlCol="0" anchor="ctr"/>
                <a:lstStyle/>
                <a:p>
                  <a:endParaRPr lang="en-IN"/>
                </a:p>
              </p:txBody>
            </p:sp>
            <p:sp>
              <p:nvSpPr>
                <p:cNvPr id="38" name="TextBox 37">
                  <a:extLst>
                    <a:ext uri="{FF2B5EF4-FFF2-40B4-BE49-F238E27FC236}">
                      <a16:creationId xmlns:a16="http://schemas.microsoft.com/office/drawing/2014/main" id="{4BB9F0B0-3389-68C4-23A4-E0C670717510}"/>
                    </a:ext>
                  </a:extLst>
                </p:cNvPr>
                <p:cNvSpPr txBox="1"/>
                <p:nvPr/>
              </p:nvSpPr>
              <p:spPr>
                <a:xfrm>
                  <a:off x="816149" y="3132736"/>
                  <a:ext cx="957426" cy="193550"/>
                </a:xfrm>
                <a:prstGeom prst="rect">
                  <a:avLst/>
                </a:prstGeom>
                <a:noFill/>
              </p:spPr>
              <p:txBody>
                <a:bodyPr wrap="none" rtlCol="0">
                  <a:spAutoFit/>
                </a:bodyPr>
                <a:lstStyle/>
                <a:p>
                  <a:pPr algn="l"/>
                  <a:r>
                    <a:rPr lang="en-IN" sz="825" b="1" spc="0" baseline="0">
                      <a:ln/>
                      <a:solidFill>
                        <a:srgbClr val="2C3E50"/>
                      </a:solidFill>
                      <a:latin typeface="Arial"/>
                      <a:cs typeface="Arial"/>
                      <a:sym typeface="Arial"/>
                      <a:rtl val="0"/>
                    </a:rPr>
                    <a:t>MeasObjectNR</a:t>
                  </a:r>
                </a:p>
              </p:txBody>
            </p:sp>
            <p:sp>
              <p:nvSpPr>
                <p:cNvPr id="39" name="TextBox 38">
                  <a:extLst>
                    <a:ext uri="{FF2B5EF4-FFF2-40B4-BE49-F238E27FC236}">
                      <a16:creationId xmlns:a16="http://schemas.microsoft.com/office/drawing/2014/main" id="{8AF5533B-8F7F-7394-AA28-2B9C5D2AEC18}"/>
                    </a:ext>
                  </a:extLst>
                </p:cNvPr>
                <p:cNvSpPr txBox="1"/>
                <p:nvPr/>
              </p:nvSpPr>
              <p:spPr>
                <a:xfrm>
                  <a:off x="2512227" y="3106235"/>
                  <a:ext cx="1114607" cy="174984"/>
                </a:xfrm>
                <a:prstGeom prst="rect">
                  <a:avLst/>
                </a:prstGeom>
                <a:noFill/>
              </p:spPr>
              <p:txBody>
                <a:bodyPr wrap="none" rtlCol="0">
                  <a:spAutoFit/>
                </a:bodyPr>
                <a:lstStyle/>
                <a:p>
                  <a:pPr algn="l"/>
                  <a:r>
                    <a:rPr lang="en-IN" sz="675" spc="0" baseline="0">
                      <a:ln/>
                      <a:solidFill>
                        <a:srgbClr val="34495E"/>
                      </a:solidFill>
                      <a:latin typeface="Arial"/>
                      <a:cs typeface="Arial"/>
                      <a:sym typeface="Arial"/>
                      <a:rtl val="0"/>
                    </a:rPr>
                    <a:t>arfcn-ValueNR: 531000</a:t>
                  </a:r>
                </a:p>
              </p:txBody>
            </p:sp>
            <p:sp>
              <p:nvSpPr>
                <p:cNvPr id="40" name="TextBox 39">
                  <a:extLst>
                    <a:ext uri="{FF2B5EF4-FFF2-40B4-BE49-F238E27FC236}">
                      <a16:creationId xmlns:a16="http://schemas.microsoft.com/office/drawing/2014/main" id="{1C629A65-44C0-AD0D-009C-BA42B4646C63}"/>
                    </a:ext>
                  </a:extLst>
                </p:cNvPr>
                <p:cNvSpPr txBox="1"/>
                <p:nvPr/>
              </p:nvSpPr>
              <p:spPr>
                <a:xfrm>
                  <a:off x="2512227" y="3189325"/>
                  <a:ext cx="1395603" cy="174984"/>
                </a:xfrm>
                <a:prstGeom prst="rect">
                  <a:avLst/>
                </a:prstGeom>
                <a:noFill/>
              </p:spPr>
              <p:txBody>
                <a:bodyPr wrap="none" rtlCol="0">
                  <a:spAutoFit/>
                </a:bodyPr>
                <a:lstStyle/>
                <a:p>
                  <a:pPr algn="l"/>
                  <a:r>
                    <a:rPr lang="en-IN" sz="675" spc="0" baseline="0">
                      <a:ln/>
                      <a:solidFill>
                        <a:srgbClr val="34495E"/>
                      </a:solidFill>
                      <a:latin typeface="Arial"/>
                      <a:cs typeface="Arial"/>
                      <a:sym typeface="Arial"/>
                      <a:rtl val="0"/>
                    </a:rPr>
                    <a:t>ssb-SubcarrierSpacing: kHz30</a:t>
                  </a:r>
                </a:p>
              </p:txBody>
            </p:sp>
            <p:sp>
              <p:nvSpPr>
                <p:cNvPr id="41" name="TextBox 40">
                  <a:extLst>
                    <a:ext uri="{FF2B5EF4-FFF2-40B4-BE49-F238E27FC236}">
                      <a16:creationId xmlns:a16="http://schemas.microsoft.com/office/drawing/2014/main" id="{9F06AFB0-14A6-B98A-A8D3-3DF49894E3E4}"/>
                    </a:ext>
                  </a:extLst>
                </p:cNvPr>
                <p:cNvSpPr txBox="1"/>
                <p:nvPr/>
              </p:nvSpPr>
              <p:spPr>
                <a:xfrm>
                  <a:off x="4208305" y="3106235"/>
                  <a:ext cx="981541" cy="174984"/>
                </a:xfrm>
                <a:prstGeom prst="rect">
                  <a:avLst/>
                </a:prstGeom>
                <a:noFill/>
              </p:spPr>
              <p:txBody>
                <a:bodyPr wrap="none" rtlCol="0">
                  <a:spAutoFit/>
                </a:bodyPr>
                <a:lstStyle/>
                <a:p>
                  <a:pPr algn="l"/>
                  <a:r>
                    <a:rPr lang="en-IN" sz="675" spc="0" baseline="0">
                      <a:ln/>
                      <a:solidFill>
                        <a:srgbClr val="27AE60"/>
                      </a:solidFill>
                      <a:latin typeface="Arial"/>
                      <a:cs typeface="Arial"/>
                      <a:sym typeface="Arial"/>
                      <a:rtl val="0"/>
                    </a:rPr>
                    <a:t>Defines n2600 layer</a:t>
                  </a:r>
                </a:p>
              </p:txBody>
            </p:sp>
            <p:sp>
              <p:nvSpPr>
                <p:cNvPr id="42" name="TextBox 41">
                  <a:extLst>
                    <a:ext uri="{FF2B5EF4-FFF2-40B4-BE49-F238E27FC236}">
                      <a16:creationId xmlns:a16="http://schemas.microsoft.com/office/drawing/2014/main" id="{938BFCC7-9D33-825E-9FD7-D95477A8E1B4}"/>
                    </a:ext>
                  </a:extLst>
                </p:cNvPr>
                <p:cNvSpPr txBox="1"/>
                <p:nvPr/>
              </p:nvSpPr>
              <p:spPr>
                <a:xfrm>
                  <a:off x="4208305" y="3189325"/>
                  <a:ext cx="986407" cy="174984"/>
                </a:xfrm>
                <a:prstGeom prst="rect">
                  <a:avLst/>
                </a:prstGeom>
                <a:noFill/>
              </p:spPr>
              <p:txBody>
                <a:bodyPr wrap="none" rtlCol="0">
                  <a:spAutoFit/>
                </a:bodyPr>
                <a:lstStyle/>
                <a:p>
                  <a:pPr algn="l"/>
                  <a:r>
                    <a:rPr lang="en-IN" sz="675" spc="0" baseline="0">
                      <a:ln/>
                      <a:solidFill>
                        <a:srgbClr val="27AE60"/>
                      </a:solidFill>
                      <a:latin typeface="Arial"/>
                      <a:cs typeface="Arial"/>
                      <a:sym typeface="Arial"/>
                      <a:rtl val="0"/>
                    </a:rPr>
                    <a:t>measurement target</a:t>
                  </a:r>
                </a:p>
              </p:txBody>
            </p:sp>
            <p:sp>
              <p:nvSpPr>
                <p:cNvPr id="43" name="Freeform: Shape 42">
                  <a:extLst>
                    <a:ext uri="{FF2B5EF4-FFF2-40B4-BE49-F238E27FC236}">
                      <a16:creationId xmlns:a16="http://schemas.microsoft.com/office/drawing/2014/main" id="{60270FC0-2847-9018-CA51-9C56BD3C1924}"/>
                    </a:ext>
                  </a:extLst>
                </p:cNvPr>
                <p:cNvSpPr/>
                <p:nvPr/>
              </p:nvSpPr>
              <p:spPr>
                <a:xfrm>
                  <a:off x="807820" y="3427379"/>
                  <a:ext cx="5088234" cy="207726"/>
                </a:xfrm>
                <a:custGeom>
                  <a:avLst/>
                  <a:gdLst>
                    <a:gd name="connsiteX0" fmla="*/ 70 w 5088234"/>
                    <a:gd name="connsiteY0" fmla="*/ 330 h 207726"/>
                    <a:gd name="connsiteX1" fmla="*/ 5088305 w 5088234"/>
                    <a:gd name="connsiteY1" fmla="*/ 330 h 207726"/>
                    <a:gd name="connsiteX2" fmla="*/ 5088305 w 5088234"/>
                    <a:gd name="connsiteY2" fmla="*/ 208056 h 207726"/>
                    <a:gd name="connsiteX3" fmla="*/ 70 w 5088234"/>
                    <a:gd name="connsiteY3" fmla="*/ 208056 h 207726"/>
                  </a:gdLst>
                  <a:ahLst/>
                  <a:cxnLst>
                    <a:cxn ang="0">
                      <a:pos x="connsiteX0" y="connsiteY0"/>
                    </a:cxn>
                    <a:cxn ang="0">
                      <a:pos x="connsiteX1" y="connsiteY1"/>
                    </a:cxn>
                    <a:cxn ang="0">
                      <a:pos x="connsiteX2" y="connsiteY2"/>
                    </a:cxn>
                    <a:cxn ang="0">
                      <a:pos x="connsiteX3" y="connsiteY3"/>
                    </a:cxn>
                  </a:cxnLst>
                  <a:rect l="l" t="t" r="r" b="b"/>
                  <a:pathLst>
                    <a:path w="5088234" h="207726">
                      <a:moveTo>
                        <a:pt x="70" y="330"/>
                      </a:moveTo>
                      <a:lnTo>
                        <a:pt x="5088305" y="330"/>
                      </a:lnTo>
                      <a:lnTo>
                        <a:pt x="5088305" y="208056"/>
                      </a:lnTo>
                      <a:lnTo>
                        <a:pt x="70" y="208056"/>
                      </a:lnTo>
                      <a:close/>
                    </a:path>
                  </a:pathLst>
                </a:custGeom>
                <a:solidFill>
                  <a:srgbClr val="FFFFFF"/>
                </a:solidFill>
                <a:ln w="9970" cap="flat">
                  <a:noFill/>
                  <a:prstDash val="solid"/>
                  <a:miter/>
                </a:ln>
              </p:spPr>
              <p:txBody>
                <a:bodyPr rtlCol="0" anchor="ctr"/>
                <a:lstStyle/>
                <a:p>
                  <a:endParaRPr lang="en-IN"/>
                </a:p>
              </p:txBody>
            </p:sp>
            <p:sp>
              <p:nvSpPr>
                <p:cNvPr id="44" name="TextBox 43">
                  <a:extLst>
                    <a:ext uri="{FF2B5EF4-FFF2-40B4-BE49-F238E27FC236}">
                      <a16:creationId xmlns:a16="http://schemas.microsoft.com/office/drawing/2014/main" id="{43681A82-9D87-163B-E3CA-15E564D1D7E7}"/>
                    </a:ext>
                  </a:extLst>
                </p:cNvPr>
                <p:cNvSpPr txBox="1"/>
                <p:nvPr/>
              </p:nvSpPr>
              <p:spPr>
                <a:xfrm>
                  <a:off x="816149" y="3440171"/>
                  <a:ext cx="1042415" cy="193550"/>
                </a:xfrm>
                <a:prstGeom prst="rect">
                  <a:avLst/>
                </a:prstGeom>
                <a:noFill/>
              </p:spPr>
              <p:txBody>
                <a:bodyPr wrap="none" rtlCol="0">
                  <a:spAutoFit/>
                </a:bodyPr>
                <a:lstStyle/>
                <a:p>
                  <a:pPr algn="l"/>
                  <a:r>
                    <a:rPr lang="en-IN" sz="825" b="1" spc="0" baseline="0">
                      <a:ln/>
                      <a:solidFill>
                        <a:srgbClr val="2C3E50"/>
                      </a:solidFill>
                      <a:latin typeface="Arial"/>
                      <a:cs typeface="Arial"/>
                      <a:sym typeface="Arial"/>
                      <a:rtl val="0"/>
                    </a:rPr>
                    <a:t>ReportConfigNR</a:t>
                  </a:r>
                </a:p>
              </p:txBody>
            </p:sp>
            <p:sp>
              <p:nvSpPr>
                <p:cNvPr id="45" name="TextBox 44">
                  <a:extLst>
                    <a:ext uri="{FF2B5EF4-FFF2-40B4-BE49-F238E27FC236}">
                      <a16:creationId xmlns:a16="http://schemas.microsoft.com/office/drawing/2014/main" id="{0AF9F9E2-9A82-47DC-A28E-75E0AA5F3A09}"/>
                    </a:ext>
                  </a:extLst>
                </p:cNvPr>
                <p:cNvSpPr txBox="1"/>
                <p:nvPr/>
              </p:nvSpPr>
              <p:spPr>
                <a:xfrm>
                  <a:off x="2512227" y="3455215"/>
                  <a:ext cx="1986444" cy="174984"/>
                </a:xfrm>
                <a:prstGeom prst="rect">
                  <a:avLst/>
                </a:prstGeom>
                <a:noFill/>
              </p:spPr>
              <p:txBody>
                <a:bodyPr wrap="none" rtlCol="0">
                  <a:spAutoFit/>
                </a:bodyPr>
                <a:lstStyle/>
                <a:p>
                  <a:pPr algn="l"/>
                  <a:r>
                    <a:rPr lang="en-IN" sz="675" spc="0" baseline="0">
                      <a:ln/>
                      <a:solidFill>
                        <a:srgbClr val="34495E"/>
                      </a:solidFill>
                      <a:latin typeface="Arial"/>
                      <a:cs typeface="Arial"/>
                      <a:sym typeface="Arial"/>
                      <a:rtl val="0"/>
                    </a:rPr>
                    <a:t>reportType: eventTriggered, eventId: eventA5</a:t>
                  </a:r>
                </a:p>
              </p:txBody>
            </p:sp>
            <p:sp>
              <p:nvSpPr>
                <p:cNvPr id="46" name="TextBox 45">
                  <a:extLst>
                    <a:ext uri="{FF2B5EF4-FFF2-40B4-BE49-F238E27FC236}">
                      <a16:creationId xmlns:a16="http://schemas.microsoft.com/office/drawing/2014/main" id="{5B5E9214-A0CE-57C1-38B1-A784A70F6AA6}"/>
                    </a:ext>
                  </a:extLst>
                </p:cNvPr>
                <p:cNvSpPr txBox="1"/>
                <p:nvPr/>
              </p:nvSpPr>
              <p:spPr>
                <a:xfrm>
                  <a:off x="4208305" y="3455215"/>
                  <a:ext cx="1206153" cy="174984"/>
                </a:xfrm>
                <a:prstGeom prst="rect">
                  <a:avLst/>
                </a:prstGeom>
                <a:noFill/>
              </p:spPr>
              <p:txBody>
                <a:bodyPr wrap="none" rtlCol="0">
                  <a:spAutoFit/>
                </a:bodyPr>
                <a:lstStyle/>
                <a:p>
                  <a:pPr algn="l"/>
                  <a:r>
                    <a:rPr lang="en-IN" sz="675" spc="0" baseline="0">
                      <a:ln/>
                      <a:solidFill>
                        <a:srgbClr val="27AE60"/>
                      </a:solidFill>
                      <a:latin typeface="Arial"/>
                      <a:cs typeface="Arial"/>
                      <a:sym typeface="Arial"/>
                      <a:rtl val="0"/>
                    </a:rPr>
                    <a:t>Event A5 trigger definition</a:t>
                  </a:r>
                </a:p>
              </p:txBody>
            </p:sp>
            <p:sp>
              <p:nvSpPr>
                <p:cNvPr id="47" name="Freeform: Shape 46">
                  <a:extLst>
                    <a:ext uri="{FF2B5EF4-FFF2-40B4-BE49-F238E27FC236}">
                      <a16:creationId xmlns:a16="http://schemas.microsoft.com/office/drawing/2014/main" id="{5BCD80FF-1DD4-54E8-8D92-AC3ABF164F61}"/>
                    </a:ext>
                  </a:extLst>
                </p:cNvPr>
                <p:cNvSpPr/>
                <p:nvPr/>
              </p:nvSpPr>
              <p:spPr>
                <a:xfrm>
                  <a:off x="807820" y="3635105"/>
                  <a:ext cx="5088234" cy="207726"/>
                </a:xfrm>
                <a:custGeom>
                  <a:avLst/>
                  <a:gdLst>
                    <a:gd name="connsiteX0" fmla="*/ 70 w 5088234"/>
                    <a:gd name="connsiteY0" fmla="*/ 330 h 207726"/>
                    <a:gd name="connsiteX1" fmla="*/ 5088305 w 5088234"/>
                    <a:gd name="connsiteY1" fmla="*/ 330 h 207726"/>
                    <a:gd name="connsiteX2" fmla="*/ 5088305 w 5088234"/>
                    <a:gd name="connsiteY2" fmla="*/ 208056 h 207726"/>
                    <a:gd name="connsiteX3" fmla="*/ 70 w 5088234"/>
                    <a:gd name="connsiteY3" fmla="*/ 208056 h 207726"/>
                  </a:gdLst>
                  <a:ahLst/>
                  <a:cxnLst>
                    <a:cxn ang="0">
                      <a:pos x="connsiteX0" y="connsiteY0"/>
                    </a:cxn>
                    <a:cxn ang="0">
                      <a:pos x="connsiteX1" y="connsiteY1"/>
                    </a:cxn>
                    <a:cxn ang="0">
                      <a:pos x="connsiteX2" y="connsiteY2"/>
                    </a:cxn>
                    <a:cxn ang="0">
                      <a:pos x="connsiteX3" y="connsiteY3"/>
                    </a:cxn>
                  </a:cxnLst>
                  <a:rect l="l" t="t" r="r" b="b"/>
                  <a:pathLst>
                    <a:path w="5088234" h="207726">
                      <a:moveTo>
                        <a:pt x="70" y="330"/>
                      </a:moveTo>
                      <a:lnTo>
                        <a:pt x="5088305" y="330"/>
                      </a:lnTo>
                      <a:lnTo>
                        <a:pt x="5088305" y="208056"/>
                      </a:lnTo>
                      <a:lnTo>
                        <a:pt x="70" y="208056"/>
                      </a:lnTo>
                      <a:close/>
                    </a:path>
                  </a:pathLst>
                </a:custGeom>
                <a:solidFill>
                  <a:srgbClr val="ECF0F1"/>
                </a:solidFill>
                <a:ln w="9970" cap="flat">
                  <a:noFill/>
                  <a:prstDash val="solid"/>
                  <a:miter/>
                </a:ln>
              </p:spPr>
              <p:txBody>
                <a:bodyPr rtlCol="0" anchor="ctr"/>
                <a:lstStyle/>
                <a:p>
                  <a:endParaRPr lang="en-IN"/>
                </a:p>
              </p:txBody>
            </p:sp>
            <p:sp>
              <p:nvSpPr>
                <p:cNvPr id="48" name="TextBox 47">
                  <a:extLst>
                    <a:ext uri="{FF2B5EF4-FFF2-40B4-BE49-F238E27FC236}">
                      <a16:creationId xmlns:a16="http://schemas.microsoft.com/office/drawing/2014/main" id="{735150F4-FA77-7ED5-7E3B-BCB9F1CA9A3E}"/>
                    </a:ext>
                  </a:extLst>
                </p:cNvPr>
                <p:cNvSpPr txBox="1"/>
                <p:nvPr/>
              </p:nvSpPr>
              <p:spPr>
                <a:xfrm>
                  <a:off x="816149" y="3647897"/>
                  <a:ext cx="1390463" cy="193550"/>
                </a:xfrm>
                <a:prstGeom prst="rect">
                  <a:avLst/>
                </a:prstGeom>
                <a:noFill/>
              </p:spPr>
              <p:txBody>
                <a:bodyPr wrap="none" rtlCol="0">
                  <a:spAutoFit/>
                </a:bodyPr>
                <a:lstStyle/>
                <a:p>
                  <a:pPr algn="l"/>
                  <a:r>
                    <a:rPr lang="en-IN" sz="825" b="1" spc="0" baseline="0">
                      <a:ln/>
                      <a:solidFill>
                        <a:srgbClr val="2C3E50"/>
                      </a:solidFill>
                      <a:latin typeface="Arial"/>
                      <a:cs typeface="Arial"/>
                      <a:sym typeface="Arial"/>
                      <a:rtl val="0"/>
                    </a:rPr>
                    <a:t>eventA5.a5-Threshold1</a:t>
                  </a:r>
                </a:p>
              </p:txBody>
            </p:sp>
            <p:sp>
              <p:nvSpPr>
                <p:cNvPr id="49" name="TextBox 48">
                  <a:extLst>
                    <a:ext uri="{FF2B5EF4-FFF2-40B4-BE49-F238E27FC236}">
                      <a16:creationId xmlns:a16="http://schemas.microsoft.com/office/drawing/2014/main" id="{F138A7A1-47AC-BA39-C3DA-25D290131BF2}"/>
                    </a:ext>
                  </a:extLst>
                </p:cNvPr>
                <p:cNvSpPr txBox="1"/>
                <p:nvPr/>
              </p:nvSpPr>
              <p:spPr>
                <a:xfrm>
                  <a:off x="2512227" y="3662941"/>
                  <a:ext cx="1738375" cy="174984"/>
                </a:xfrm>
                <a:prstGeom prst="rect">
                  <a:avLst/>
                </a:prstGeom>
                <a:noFill/>
              </p:spPr>
              <p:txBody>
                <a:bodyPr wrap="none" rtlCol="0">
                  <a:spAutoFit/>
                </a:bodyPr>
                <a:lstStyle/>
                <a:p>
                  <a:pPr algn="l"/>
                  <a:r>
                    <a:rPr lang="en-IN" sz="675" spc="0" baseline="0">
                      <a:ln/>
                      <a:solidFill>
                        <a:srgbClr val="34495E"/>
                      </a:solidFill>
                      <a:latin typeface="Arial"/>
                      <a:cs typeface="Arial"/>
                      <a:sym typeface="Arial"/>
                      <a:rtl val="0"/>
                    </a:rPr>
                    <a:t>rsrp: 30 (Actual: -140 + 30 = -110 dBm)</a:t>
                  </a:r>
                </a:p>
              </p:txBody>
            </p:sp>
            <p:sp>
              <p:nvSpPr>
                <p:cNvPr id="50" name="TextBox 49">
                  <a:extLst>
                    <a:ext uri="{FF2B5EF4-FFF2-40B4-BE49-F238E27FC236}">
                      <a16:creationId xmlns:a16="http://schemas.microsoft.com/office/drawing/2014/main" id="{04AE243F-3FC2-A111-FCFB-D2255EED6B61}"/>
                    </a:ext>
                  </a:extLst>
                </p:cNvPr>
                <p:cNvSpPr txBox="1"/>
                <p:nvPr/>
              </p:nvSpPr>
              <p:spPr>
                <a:xfrm>
                  <a:off x="4208305" y="3662941"/>
                  <a:ext cx="1329223" cy="174984"/>
                </a:xfrm>
                <a:prstGeom prst="rect">
                  <a:avLst/>
                </a:prstGeom>
                <a:noFill/>
              </p:spPr>
              <p:txBody>
                <a:bodyPr wrap="none" rtlCol="0">
                  <a:spAutoFit/>
                </a:bodyPr>
                <a:lstStyle/>
                <a:p>
                  <a:pPr algn="l"/>
                  <a:r>
                    <a:rPr lang="en-IN" sz="675" spc="0" baseline="0">
                      <a:ln/>
                      <a:solidFill>
                        <a:srgbClr val="E74C3C"/>
                      </a:solidFill>
                      <a:latin typeface="Arial"/>
                      <a:cs typeface="Arial"/>
                      <a:sym typeface="Arial"/>
                      <a:rtl val="0"/>
                    </a:rPr>
                    <a:t>Serving n78 RSRP threshold</a:t>
                  </a:r>
                </a:p>
              </p:txBody>
            </p:sp>
            <p:sp>
              <p:nvSpPr>
                <p:cNvPr id="51" name="Freeform: Shape 50">
                  <a:extLst>
                    <a:ext uri="{FF2B5EF4-FFF2-40B4-BE49-F238E27FC236}">
                      <a16:creationId xmlns:a16="http://schemas.microsoft.com/office/drawing/2014/main" id="{01605B2E-E118-2E02-5256-EA45413BA138}"/>
                    </a:ext>
                  </a:extLst>
                </p:cNvPr>
                <p:cNvSpPr/>
                <p:nvPr/>
              </p:nvSpPr>
              <p:spPr>
                <a:xfrm>
                  <a:off x="807820" y="3842831"/>
                  <a:ext cx="5088234" cy="207726"/>
                </a:xfrm>
                <a:custGeom>
                  <a:avLst/>
                  <a:gdLst>
                    <a:gd name="connsiteX0" fmla="*/ 70 w 5088234"/>
                    <a:gd name="connsiteY0" fmla="*/ 330 h 207726"/>
                    <a:gd name="connsiteX1" fmla="*/ 5088305 w 5088234"/>
                    <a:gd name="connsiteY1" fmla="*/ 330 h 207726"/>
                    <a:gd name="connsiteX2" fmla="*/ 5088305 w 5088234"/>
                    <a:gd name="connsiteY2" fmla="*/ 208056 h 207726"/>
                    <a:gd name="connsiteX3" fmla="*/ 70 w 5088234"/>
                    <a:gd name="connsiteY3" fmla="*/ 208056 h 207726"/>
                  </a:gdLst>
                  <a:ahLst/>
                  <a:cxnLst>
                    <a:cxn ang="0">
                      <a:pos x="connsiteX0" y="connsiteY0"/>
                    </a:cxn>
                    <a:cxn ang="0">
                      <a:pos x="connsiteX1" y="connsiteY1"/>
                    </a:cxn>
                    <a:cxn ang="0">
                      <a:pos x="connsiteX2" y="connsiteY2"/>
                    </a:cxn>
                    <a:cxn ang="0">
                      <a:pos x="connsiteX3" y="connsiteY3"/>
                    </a:cxn>
                  </a:cxnLst>
                  <a:rect l="l" t="t" r="r" b="b"/>
                  <a:pathLst>
                    <a:path w="5088234" h="207726">
                      <a:moveTo>
                        <a:pt x="70" y="330"/>
                      </a:moveTo>
                      <a:lnTo>
                        <a:pt x="5088305" y="330"/>
                      </a:lnTo>
                      <a:lnTo>
                        <a:pt x="5088305" y="208056"/>
                      </a:lnTo>
                      <a:lnTo>
                        <a:pt x="70" y="208056"/>
                      </a:lnTo>
                      <a:close/>
                    </a:path>
                  </a:pathLst>
                </a:custGeom>
                <a:solidFill>
                  <a:srgbClr val="FFFFFF"/>
                </a:solidFill>
                <a:ln w="9970" cap="flat">
                  <a:noFill/>
                  <a:prstDash val="solid"/>
                  <a:miter/>
                </a:ln>
              </p:spPr>
              <p:txBody>
                <a:bodyPr rtlCol="0" anchor="ctr"/>
                <a:lstStyle/>
                <a:p>
                  <a:endParaRPr lang="en-IN"/>
                </a:p>
              </p:txBody>
            </p:sp>
            <p:sp>
              <p:nvSpPr>
                <p:cNvPr id="52" name="TextBox 51">
                  <a:extLst>
                    <a:ext uri="{FF2B5EF4-FFF2-40B4-BE49-F238E27FC236}">
                      <a16:creationId xmlns:a16="http://schemas.microsoft.com/office/drawing/2014/main" id="{EDD8E811-E224-D85F-7A1A-D0D5ED3E7576}"/>
                    </a:ext>
                  </a:extLst>
                </p:cNvPr>
                <p:cNvSpPr txBox="1"/>
                <p:nvPr/>
              </p:nvSpPr>
              <p:spPr>
                <a:xfrm>
                  <a:off x="816149" y="3855623"/>
                  <a:ext cx="1390463" cy="193550"/>
                </a:xfrm>
                <a:prstGeom prst="rect">
                  <a:avLst/>
                </a:prstGeom>
                <a:noFill/>
              </p:spPr>
              <p:txBody>
                <a:bodyPr wrap="none" rtlCol="0">
                  <a:spAutoFit/>
                </a:bodyPr>
                <a:lstStyle/>
                <a:p>
                  <a:pPr algn="l"/>
                  <a:r>
                    <a:rPr lang="en-IN" sz="825" b="1" spc="0" baseline="0">
                      <a:ln/>
                      <a:solidFill>
                        <a:srgbClr val="2C3E50"/>
                      </a:solidFill>
                      <a:latin typeface="Arial"/>
                      <a:cs typeface="Arial"/>
                      <a:sym typeface="Arial"/>
                      <a:rtl val="0"/>
                    </a:rPr>
                    <a:t>eventA5.a5-Threshold2</a:t>
                  </a:r>
                </a:p>
              </p:txBody>
            </p:sp>
            <p:sp>
              <p:nvSpPr>
                <p:cNvPr id="53" name="TextBox 52">
                  <a:extLst>
                    <a:ext uri="{FF2B5EF4-FFF2-40B4-BE49-F238E27FC236}">
                      <a16:creationId xmlns:a16="http://schemas.microsoft.com/office/drawing/2014/main" id="{8C2A4F62-CBA8-804C-2628-27938BC170A0}"/>
                    </a:ext>
                  </a:extLst>
                </p:cNvPr>
                <p:cNvSpPr txBox="1"/>
                <p:nvPr/>
              </p:nvSpPr>
              <p:spPr>
                <a:xfrm>
                  <a:off x="2512227" y="3870667"/>
                  <a:ext cx="1745039" cy="174984"/>
                </a:xfrm>
                <a:prstGeom prst="rect">
                  <a:avLst/>
                </a:prstGeom>
                <a:noFill/>
              </p:spPr>
              <p:txBody>
                <a:bodyPr wrap="none" rtlCol="0">
                  <a:spAutoFit/>
                </a:bodyPr>
                <a:lstStyle/>
                <a:p>
                  <a:pPr algn="l"/>
                  <a:r>
                    <a:rPr lang="en-IN" sz="675" spc="0" baseline="0">
                      <a:ln/>
                      <a:solidFill>
                        <a:srgbClr val="34495E"/>
                      </a:solidFill>
                      <a:latin typeface="Arial"/>
                      <a:cs typeface="Arial"/>
                      <a:sym typeface="Arial"/>
                      <a:rtl val="0"/>
                    </a:rPr>
                    <a:t>rsrp: 35 (Actual: -140 + 35 = -105 dBm)</a:t>
                  </a:r>
                </a:p>
              </p:txBody>
            </p:sp>
            <p:sp>
              <p:nvSpPr>
                <p:cNvPr id="54" name="TextBox 53">
                  <a:extLst>
                    <a:ext uri="{FF2B5EF4-FFF2-40B4-BE49-F238E27FC236}">
                      <a16:creationId xmlns:a16="http://schemas.microsoft.com/office/drawing/2014/main" id="{0D52B9A7-5261-9A90-9C12-B1490AAE3ED5}"/>
                    </a:ext>
                  </a:extLst>
                </p:cNvPr>
                <p:cNvSpPr txBox="1"/>
                <p:nvPr/>
              </p:nvSpPr>
              <p:spPr>
                <a:xfrm>
                  <a:off x="4208305" y="3870667"/>
                  <a:ext cx="1489034" cy="174984"/>
                </a:xfrm>
                <a:prstGeom prst="rect">
                  <a:avLst/>
                </a:prstGeom>
                <a:noFill/>
              </p:spPr>
              <p:txBody>
                <a:bodyPr wrap="none" rtlCol="0">
                  <a:spAutoFit/>
                </a:bodyPr>
                <a:lstStyle/>
                <a:p>
                  <a:pPr algn="l"/>
                  <a:r>
                    <a:rPr lang="en-IN" sz="675" spc="0" baseline="0">
                      <a:ln/>
                      <a:solidFill>
                        <a:srgbClr val="27AE60"/>
                      </a:solidFill>
                      <a:latin typeface="Arial"/>
                      <a:cs typeface="Arial"/>
                      <a:sym typeface="Arial"/>
                      <a:rtl val="0"/>
                    </a:rPr>
                    <a:t>Neighbor n2600 RSRP threshold</a:t>
                  </a:r>
                </a:p>
              </p:txBody>
            </p:sp>
            <p:sp>
              <p:nvSpPr>
                <p:cNvPr id="55" name="Freeform: Shape 54">
                  <a:extLst>
                    <a:ext uri="{FF2B5EF4-FFF2-40B4-BE49-F238E27FC236}">
                      <a16:creationId xmlns:a16="http://schemas.microsoft.com/office/drawing/2014/main" id="{97342279-70CD-E2C7-E6BB-5A222DD715B7}"/>
                    </a:ext>
                  </a:extLst>
                </p:cNvPr>
                <p:cNvSpPr/>
                <p:nvPr/>
              </p:nvSpPr>
              <p:spPr>
                <a:xfrm>
                  <a:off x="807820" y="4050557"/>
                  <a:ext cx="5088234" cy="207726"/>
                </a:xfrm>
                <a:custGeom>
                  <a:avLst/>
                  <a:gdLst>
                    <a:gd name="connsiteX0" fmla="*/ 70 w 5088234"/>
                    <a:gd name="connsiteY0" fmla="*/ 330 h 207726"/>
                    <a:gd name="connsiteX1" fmla="*/ 5088305 w 5088234"/>
                    <a:gd name="connsiteY1" fmla="*/ 330 h 207726"/>
                    <a:gd name="connsiteX2" fmla="*/ 5088305 w 5088234"/>
                    <a:gd name="connsiteY2" fmla="*/ 208056 h 207726"/>
                    <a:gd name="connsiteX3" fmla="*/ 70 w 5088234"/>
                    <a:gd name="connsiteY3" fmla="*/ 208056 h 207726"/>
                  </a:gdLst>
                  <a:ahLst/>
                  <a:cxnLst>
                    <a:cxn ang="0">
                      <a:pos x="connsiteX0" y="connsiteY0"/>
                    </a:cxn>
                    <a:cxn ang="0">
                      <a:pos x="connsiteX1" y="connsiteY1"/>
                    </a:cxn>
                    <a:cxn ang="0">
                      <a:pos x="connsiteX2" y="connsiteY2"/>
                    </a:cxn>
                    <a:cxn ang="0">
                      <a:pos x="connsiteX3" y="connsiteY3"/>
                    </a:cxn>
                  </a:cxnLst>
                  <a:rect l="l" t="t" r="r" b="b"/>
                  <a:pathLst>
                    <a:path w="5088234" h="207726">
                      <a:moveTo>
                        <a:pt x="70" y="330"/>
                      </a:moveTo>
                      <a:lnTo>
                        <a:pt x="5088305" y="330"/>
                      </a:lnTo>
                      <a:lnTo>
                        <a:pt x="5088305" y="208056"/>
                      </a:lnTo>
                      <a:lnTo>
                        <a:pt x="70" y="208056"/>
                      </a:lnTo>
                      <a:close/>
                    </a:path>
                  </a:pathLst>
                </a:custGeom>
                <a:solidFill>
                  <a:srgbClr val="ECF0F1"/>
                </a:solidFill>
                <a:ln w="9970" cap="flat">
                  <a:noFill/>
                  <a:prstDash val="solid"/>
                  <a:miter/>
                </a:ln>
              </p:spPr>
              <p:txBody>
                <a:bodyPr rtlCol="0" anchor="ctr"/>
                <a:lstStyle/>
                <a:p>
                  <a:endParaRPr lang="en-IN"/>
                </a:p>
              </p:txBody>
            </p:sp>
            <p:sp>
              <p:nvSpPr>
                <p:cNvPr id="56" name="TextBox 55">
                  <a:extLst>
                    <a:ext uri="{FF2B5EF4-FFF2-40B4-BE49-F238E27FC236}">
                      <a16:creationId xmlns:a16="http://schemas.microsoft.com/office/drawing/2014/main" id="{ABF54A3B-5FC1-C173-E423-A098A96DEB9D}"/>
                    </a:ext>
                  </a:extLst>
                </p:cNvPr>
                <p:cNvSpPr txBox="1"/>
                <p:nvPr/>
              </p:nvSpPr>
              <p:spPr>
                <a:xfrm>
                  <a:off x="816149" y="4063349"/>
                  <a:ext cx="1579358" cy="193550"/>
                </a:xfrm>
                <a:prstGeom prst="rect">
                  <a:avLst/>
                </a:prstGeom>
                <a:noFill/>
              </p:spPr>
              <p:txBody>
                <a:bodyPr wrap="none" rtlCol="0">
                  <a:spAutoFit/>
                </a:bodyPr>
                <a:lstStyle/>
                <a:p>
                  <a:pPr algn="l"/>
                  <a:r>
                    <a:rPr lang="en-IN" sz="825" b="1" spc="0" baseline="0">
                      <a:ln/>
                      <a:solidFill>
                        <a:srgbClr val="2C3E50"/>
                      </a:solidFill>
                      <a:latin typeface="Arial"/>
                      <a:cs typeface="Arial"/>
                      <a:sym typeface="Arial"/>
                      <a:rtl val="0"/>
                    </a:rPr>
                    <a:t>reportConfigNR.hysteresis</a:t>
                  </a:r>
                </a:p>
              </p:txBody>
            </p:sp>
            <p:sp>
              <p:nvSpPr>
                <p:cNvPr id="57" name="TextBox 56">
                  <a:extLst>
                    <a:ext uri="{FF2B5EF4-FFF2-40B4-BE49-F238E27FC236}">
                      <a16:creationId xmlns:a16="http://schemas.microsoft.com/office/drawing/2014/main" id="{1AD5B44A-BC6E-CC20-7109-F51286BBF63C}"/>
                    </a:ext>
                  </a:extLst>
                </p:cNvPr>
                <p:cNvSpPr txBox="1"/>
                <p:nvPr/>
              </p:nvSpPr>
              <p:spPr>
                <a:xfrm>
                  <a:off x="2512227" y="4078393"/>
                  <a:ext cx="612112" cy="174984"/>
                </a:xfrm>
                <a:prstGeom prst="rect">
                  <a:avLst/>
                </a:prstGeom>
                <a:noFill/>
              </p:spPr>
              <p:txBody>
                <a:bodyPr wrap="none" rtlCol="0">
                  <a:spAutoFit/>
                </a:bodyPr>
                <a:lstStyle/>
                <a:p>
                  <a:pPr algn="l"/>
                  <a:r>
                    <a:rPr lang="en-IN" sz="675" spc="0" baseline="0">
                      <a:ln/>
                      <a:solidFill>
                        <a:srgbClr val="34495E"/>
                      </a:solidFill>
                      <a:latin typeface="Arial"/>
                      <a:cs typeface="Arial"/>
                      <a:sym typeface="Arial"/>
                      <a:rtl val="0"/>
                    </a:rPr>
                    <a:t>dB3 (3 dB)</a:t>
                  </a:r>
                </a:p>
              </p:txBody>
            </p:sp>
            <p:sp>
              <p:nvSpPr>
                <p:cNvPr id="58" name="TextBox 57">
                  <a:extLst>
                    <a:ext uri="{FF2B5EF4-FFF2-40B4-BE49-F238E27FC236}">
                      <a16:creationId xmlns:a16="http://schemas.microsoft.com/office/drawing/2014/main" id="{809EBE77-2B86-7BB8-5D23-BC4E9E36FBE7}"/>
                    </a:ext>
                  </a:extLst>
                </p:cNvPr>
                <p:cNvSpPr txBox="1"/>
                <p:nvPr/>
              </p:nvSpPr>
              <p:spPr>
                <a:xfrm>
                  <a:off x="4208305" y="4078393"/>
                  <a:ext cx="961592" cy="174984"/>
                </a:xfrm>
                <a:prstGeom prst="rect">
                  <a:avLst/>
                </a:prstGeom>
                <a:noFill/>
              </p:spPr>
              <p:txBody>
                <a:bodyPr wrap="none" rtlCol="0">
                  <a:spAutoFit/>
                </a:bodyPr>
                <a:lstStyle/>
                <a:p>
                  <a:pPr algn="l"/>
                  <a:r>
                    <a:rPr lang="en-IN" sz="675" spc="0" baseline="0">
                      <a:ln/>
                      <a:solidFill>
                        <a:srgbClr val="9B59B6"/>
                      </a:solidFill>
                      <a:latin typeface="Arial"/>
                      <a:cs typeface="Arial"/>
                      <a:sym typeface="Arial"/>
                      <a:rtl val="0"/>
                    </a:rPr>
                    <a:t>Prevents ping-pong</a:t>
                  </a:r>
                </a:p>
              </p:txBody>
            </p:sp>
            <p:sp>
              <p:nvSpPr>
                <p:cNvPr id="59" name="Freeform: Shape 58">
                  <a:extLst>
                    <a:ext uri="{FF2B5EF4-FFF2-40B4-BE49-F238E27FC236}">
                      <a16:creationId xmlns:a16="http://schemas.microsoft.com/office/drawing/2014/main" id="{E3108DB6-3D91-F2DE-C310-D505533D6A85}"/>
                    </a:ext>
                  </a:extLst>
                </p:cNvPr>
                <p:cNvSpPr/>
                <p:nvPr/>
              </p:nvSpPr>
              <p:spPr>
                <a:xfrm>
                  <a:off x="807820" y="4258283"/>
                  <a:ext cx="5088234" cy="207726"/>
                </a:xfrm>
                <a:custGeom>
                  <a:avLst/>
                  <a:gdLst>
                    <a:gd name="connsiteX0" fmla="*/ 70 w 5088234"/>
                    <a:gd name="connsiteY0" fmla="*/ 330 h 207726"/>
                    <a:gd name="connsiteX1" fmla="*/ 5088305 w 5088234"/>
                    <a:gd name="connsiteY1" fmla="*/ 330 h 207726"/>
                    <a:gd name="connsiteX2" fmla="*/ 5088305 w 5088234"/>
                    <a:gd name="connsiteY2" fmla="*/ 208056 h 207726"/>
                    <a:gd name="connsiteX3" fmla="*/ 70 w 5088234"/>
                    <a:gd name="connsiteY3" fmla="*/ 208056 h 207726"/>
                  </a:gdLst>
                  <a:ahLst/>
                  <a:cxnLst>
                    <a:cxn ang="0">
                      <a:pos x="connsiteX0" y="connsiteY0"/>
                    </a:cxn>
                    <a:cxn ang="0">
                      <a:pos x="connsiteX1" y="connsiteY1"/>
                    </a:cxn>
                    <a:cxn ang="0">
                      <a:pos x="connsiteX2" y="connsiteY2"/>
                    </a:cxn>
                    <a:cxn ang="0">
                      <a:pos x="connsiteX3" y="connsiteY3"/>
                    </a:cxn>
                  </a:cxnLst>
                  <a:rect l="l" t="t" r="r" b="b"/>
                  <a:pathLst>
                    <a:path w="5088234" h="207726">
                      <a:moveTo>
                        <a:pt x="70" y="330"/>
                      </a:moveTo>
                      <a:lnTo>
                        <a:pt x="5088305" y="330"/>
                      </a:lnTo>
                      <a:lnTo>
                        <a:pt x="5088305" y="208056"/>
                      </a:lnTo>
                      <a:lnTo>
                        <a:pt x="70" y="208056"/>
                      </a:lnTo>
                      <a:close/>
                    </a:path>
                  </a:pathLst>
                </a:custGeom>
                <a:solidFill>
                  <a:srgbClr val="FFFFFF"/>
                </a:solidFill>
                <a:ln w="9970" cap="flat">
                  <a:noFill/>
                  <a:prstDash val="solid"/>
                  <a:miter/>
                </a:ln>
              </p:spPr>
              <p:txBody>
                <a:bodyPr rtlCol="0" anchor="ctr"/>
                <a:lstStyle/>
                <a:p>
                  <a:endParaRPr lang="en-IN"/>
                </a:p>
              </p:txBody>
            </p:sp>
            <p:sp>
              <p:nvSpPr>
                <p:cNvPr id="60" name="TextBox 59">
                  <a:extLst>
                    <a:ext uri="{FF2B5EF4-FFF2-40B4-BE49-F238E27FC236}">
                      <a16:creationId xmlns:a16="http://schemas.microsoft.com/office/drawing/2014/main" id="{DA3D40E0-3467-181C-64F8-D05C06E0004A}"/>
                    </a:ext>
                  </a:extLst>
                </p:cNvPr>
                <p:cNvSpPr txBox="1"/>
                <p:nvPr/>
              </p:nvSpPr>
              <p:spPr>
                <a:xfrm>
                  <a:off x="816149" y="4271075"/>
                  <a:ext cx="1759946" cy="193550"/>
                </a:xfrm>
                <a:prstGeom prst="rect">
                  <a:avLst/>
                </a:prstGeom>
                <a:noFill/>
              </p:spPr>
              <p:txBody>
                <a:bodyPr wrap="none" rtlCol="0">
                  <a:spAutoFit/>
                </a:bodyPr>
                <a:lstStyle/>
                <a:p>
                  <a:pPr algn="l"/>
                  <a:r>
                    <a:rPr lang="en-IN" sz="825" b="1" spc="0" baseline="0">
                      <a:ln/>
                      <a:solidFill>
                        <a:srgbClr val="2C3E50"/>
                      </a:solidFill>
                      <a:latin typeface="Arial"/>
                      <a:cs typeface="Arial"/>
                      <a:sym typeface="Arial"/>
                      <a:rtl val="0"/>
                    </a:rPr>
                    <a:t>reportConfigNR.timeToTrigger</a:t>
                  </a:r>
                </a:p>
              </p:txBody>
            </p:sp>
            <p:sp>
              <p:nvSpPr>
                <p:cNvPr id="61" name="TextBox 60">
                  <a:extLst>
                    <a:ext uri="{FF2B5EF4-FFF2-40B4-BE49-F238E27FC236}">
                      <a16:creationId xmlns:a16="http://schemas.microsoft.com/office/drawing/2014/main" id="{996D98BB-71F2-E475-FC9E-740DAD3350F9}"/>
                    </a:ext>
                  </a:extLst>
                </p:cNvPr>
                <p:cNvSpPr txBox="1"/>
                <p:nvPr/>
              </p:nvSpPr>
              <p:spPr>
                <a:xfrm>
                  <a:off x="2512227" y="4286119"/>
                  <a:ext cx="1200936" cy="174984"/>
                </a:xfrm>
                <a:prstGeom prst="rect">
                  <a:avLst/>
                </a:prstGeom>
                <a:noFill/>
              </p:spPr>
              <p:txBody>
                <a:bodyPr wrap="none" rtlCol="0">
                  <a:spAutoFit/>
                </a:bodyPr>
                <a:lstStyle/>
                <a:p>
                  <a:pPr algn="l"/>
                  <a:r>
                    <a:rPr lang="en-IN" sz="675" spc="0" baseline="0">
                      <a:ln/>
                      <a:solidFill>
                        <a:srgbClr val="34495E"/>
                      </a:solidFill>
                      <a:latin typeface="Arial"/>
                      <a:cs typeface="Arial"/>
                      <a:sym typeface="Arial"/>
                      <a:rtl val="0"/>
                    </a:rPr>
                    <a:t>ms320 (320 milliseconds)</a:t>
                  </a:r>
                </a:p>
              </p:txBody>
            </p:sp>
            <p:sp>
              <p:nvSpPr>
                <p:cNvPr id="62" name="TextBox 61">
                  <a:extLst>
                    <a:ext uri="{FF2B5EF4-FFF2-40B4-BE49-F238E27FC236}">
                      <a16:creationId xmlns:a16="http://schemas.microsoft.com/office/drawing/2014/main" id="{57943800-6578-F717-A3FE-C70D4AADA38E}"/>
                    </a:ext>
                  </a:extLst>
                </p:cNvPr>
                <p:cNvSpPr txBox="1"/>
                <p:nvPr/>
              </p:nvSpPr>
              <p:spPr>
                <a:xfrm>
                  <a:off x="4208305" y="4286119"/>
                  <a:ext cx="846721" cy="174984"/>
                </a:xfrm>
                <a:prstGeom prst="rect">
                  <a:avLst/>
                </a:prstGeom>
                <a:noFill/>
              </p:spPr>
              <p:txBody>
                <a:bodyPr wrap="none" rtlCol="0">
                  <a:spAutoFit/>
                </a:bodyPr>
                <a:lstStyle/>
                <a:p>
                  <a:pPr algn="l"/>
                  <a:r>
                    <a:rPr lang="en-IN" sz="675" spc="0" baseline="0">
                      <a:ln/>
                      <a:solidFill>
                        <a:srgbClr val="9B59B6"/>
                      </a:solidFill>
                      <a:latin typeface="Arial"/>
                      <a:cs typeface="Arial"/>
                      <a:sym typeface="Arial"/>
                      <a:rtl val="0"/>
                    </a:rPr>
                    <a:t>Stability duration</a:t>
                  </a:r>
                </a:p>
              </p:txBody>
            </p:sp>
            <p:sp>
              <p:nvSpPr>
                <p:cNvPr id="63" name="Freeform: Shape 62">
                  <a:extLst>
                    <a:ext uri="{FF2B5EF4-FFF2-40B4-BE49-F238E27FC236}">
                      <a16:creationId xmlns:a16="http://schemas.microsoft.com/office/drawing/2014/main" id="{066DCC2E-7EA4-AD5E-0B40-B052473D18B6}"/>
                    </a:ext>
                  </a:extLst>
                </p:cNvPr>
                <p:cNvSpPr/>
                <p:nvPr/>
              </p:nvSpPr>
              <p:spPr>
                <a:xfrm>
                  <a:off x="807820" y="4466009"/>
                  <a:ext cx="5088234" cy="207726"/>
                </a:xfrm>
                <a:custGeom>
                  <a:avLst/>
                  <a:gdLst>
                    <a:gd name="connsiteX0" fmla="*/ 70 w 5088234"/>
                    <a:gd name="connsiteY0" fmla="*/ 330 h 207726"/>
                    <a:gd name="connsiteX1" fmla="*/ 5088305 w 5088234"/>
                    <a:gd name="connsiteY1" fmla="*/ 330 h 207726"/>
                    <a:gd name="connsiteX2" fmla="*/ 5088305 w 5088234"/>
                    <a:gd name="connsiteY2" fmla="*/ 208056 h 207726"/>
                    <a:gd name="connsiteX3" fmla="*/ 70 w 5088234"/>
                    <a:gd name="connsiteY3" fmla="*/ 208056 h 207726"/>
                  </a:gdLst>
                  <a:ahLst/>
                  <a:cxnLst>
                    <a:cxn ang="0">
                      <a:pos x="connsiteX0" y="connsiteY0"/>
                    </a:cxn>
                    <a:cxn ang="0">
                      <a:pos x="connsiteX1" y="connsiteY1"/>
                    </a:cxn>
                    <a:cxn ang="0">
                      <a:pos x="connsiteX2" y="connsiteY2"/>
                    </a:cxn>
                    <a:cxn ang="0">
                      <a:pos x="connsiteX3" y="connsiteY3"/>
                    </a:cxn>
                  </a:cxnLst>
                  <a:rect l="l" t="t" r="r" b="b"/>
                  <a:pathLst>
                    <a:path w="5088234" h="207726">
                      <a:moveTo>
                        <a:pt x="70" y="330"/>
                      </a:moveTo>
                      <a:lnTo>
                        <a:pt x="5088305" y="330"/>
                      </a:lnTo>
                      <a:lnTo>
                        <a:pt x="5088305" y="208056"/>
                      </a:lnTo>
                      <a:lnTo>
                        <a:pt x="70" y="208056"/>
                      </a:lnTo>
                      <a:close/>
                    </a:path>
                  </a:pathLst>
                </a:custGeom>
                <a:solidFill>
                  <a:srgbClr val="ECF0F1"/>
                </a:solidFill>
                <a:ln w="9970" cap="flat">
                  <a:noFill/>
                  <a:prstDash val="solid"/>
                  <a:miter/>
                </a:ln>
              </p:spPr>
              <p:txBody>
                <a:bodyPr rtlCol="0" anchor="ctr"/>
                <a:lstStyle/>
                <a:p>
                  <a:endParaRPr lang="en-IN"/>
                </a:p>
              </p:txBody>
            </p:sp>
            <p:sp>
              <p:nvSpPr>
                <p:cNvPr id="64" name="TextBox 63">
                  <a:extLst>
                    <a:ext uri="{FF2B5EF4-FFF2-40B4-BE49-F238E27FC236}">
                      <a16:creationId xmlns:a16="http://schemas.microsoft.com/office/drawing/2014/main" id="{F3AC30E7-92D8-E14A-0115-2D724C7DD337}"/>
                    </a:ext>
                  </a:extLst>
                </p:cNvPr>
                <p:cNvSpPr txBox="1"/>
                <p:nvPr/>
              </p:nvSpPr>
              <p:spPr>
                <a:xfrm>
                  <a:off x="816149" y="4478801"/>
                  <a:ext cx="1999801" cy="193550"/>
                </a:xfrm>
                <a:prstGeom prst="rect">
                  <a:avLst/>
                </a:prstGeom>
                <a:noFill/>
              </p:spPr>
              <p:txBody>
                <a:bodyPr wrap="none" rtlCol="0">
                  <a:spAutoFit/>
                </a:bodyPr>
                <a:lstStyle/>
                <a:p>
                  <a:pPr algn="l"/>
                  <a:r>
                    <a:rPr lang="en-IN" sz="825" b="1" spc="0" baseline="0">
                      <a:ln/>
                      <a:solidFill>
                        <a:srgbClr val="2C3E50"/>
                      </a:solidFill>
                      <a:latin typeface="Arial"/>
                      <a:cs typeface="Arial"/>
                      <a:sym typeface="Arial"/>
                      <a:rtl val="0"/>
                    </a:rPr>
                    <a:t>reportConfigNR.reportQuantityCell</a:t>
                  </a:r>
                </a:p>
              </p:txBody>
            </p:sp>
            <p:sp>
              <p:nvSpPr>
                <p:cNvPr id="65" name="TextBox 64">
                  <a:extLst>
                    <a:ext uri="{FF2B5EF4-FFF2-40B4-BE49-F238E27FC236}">
                      <a16:creationId xmlns:a16="http://schemas.microsoft.com/office/drawing/2014/main" id="{0F5F7988-71E8-9EDA-62C5-772F3C409A95}"/>
                    </a:ext>
                  </a:extLst>
                </p:cNvPr>
                <p:cNvSpPr txBox="1"/>
                <p:nvPr/>
              </p:nvSpPr>
              <p:spPr>
                <a:xfrm>
                  <a:off x="2894848" y="4493845"/>
                  <a:ext cx="337517" cy="174984"/>
                </a:xfrm>
                <a:prstGeom prst="rect">
                  <a:avLst/>
                </a:prstGeom>
                <a:noFill/>
              </p:spPr>
              <p:txBody>
                <a:bodyPr wrap="none" rtlCol="0">
                  <a:spAutoFit/>
                </a:bodyPr>
                <a:lstStyle/>
                <a:p>
                  <a:pPr algn="l"/>
                  <a:r>
                    <a:rPr lang="en-IN" sz="675" spc="0" baseline="0" dirty="0" err="1">
                      <a:ln/>
                      <a:solidFill>
                        <a:srgbClr val="34495E"/>
                      </a:solidFill>
                      <a:latin typeface="Arial"/>
                      <a:cs typeface="Arial"/>
                      <a:sym typeface="Arial"/>
                      <a:rtl val="0"/>
                    </a:rPr>
                    <a:t>rsrp</a:t>
                  </a:r>
                  <a:endParaRPr lang="en-IN" sz="675" spc="0" baseline="0" dirty="0">
                    <a:ln/>
                    <a:solidFill>
                      <a:srgbClr val="34495E"/>
                    </a:solidFill>
                    <a:latin typeface="Arial"/>
                    <a:cs typeface="Arial"/>
                    <a:sym typeface="Arial"/>
                    <a:rtl val="0"/>
                  </a:endParaRPr>
                </a:p>
              </p:txBody>
            </p:sp>
            <p:sp>
              <p:nvSpPr>
                <p:cNvPr id="66" name="TextBox 65">
                  <a:extLst>
                    <a:ext uri="{FF2B5EF4-FFF2-40B4-BE49-F238E27FC236}">
                      <a16:creationId xmlns:a16="http://schemas.microsoft.com/office/drawing/2014/main" id="{EBED6932-6AA3-9911-EFCB-3BB2256B9F6B}"/>
                    </a:ext>
                  </a:extLst>
                </p:cNvPr>
                <p:cNvSpPr txBox="1"/>
                <p:nvPr/>
              </p:nvSpPr>
              <p:spPr>
                <a:xfrm>
                  <a:off x="4208305" y="4493845"/>
                  <a:ext cx="1009688" cy="174984"/>
                </a:xfrm>
                <a:prstGeom prst="rect">
                  <a:avLst/>
                </a:prstGeom>
                <a:noFill/>
              </p:spPr>
              <p:txBody>
                <a:bodyPr wrap="none" rtlCol="0">
                  <a:spAutoFit/>
                </a:bodyPr>
                <a:lstStyle/>
                <a:p>
                  <a:pPr algn="l"/>
                  <a:r>
                    <a:rPr lang="en-IN" sz="675" spc="0" baseline="0">
                      <a:ln/>
                      <a:solidFill>
                        <a:srgbClr val="27AE60"/>
                      </a:solidFill>
                      <a:latin typeface="Arial"/>
                      <a:cs typeface="Arial"/>
                      <a:sym typeface="Arial"/>
                      <a:rtl val="0"/>
                    </a:rPr>
                    <a:t>Report RSRP values</a:t>
                  </a:r>
                </a:p>
              </p:txBody>
            </p:sp>
            <p:sp>
              <p:nvSpPr>
                <p:cNvPr id="67" name="Freeform: Shape 66">
                  <a:extLst>
                    <a:ext uri="{FF2B5EF4-FFF2-40B4-BE49-F238E27FC236}">
                      <a16:creationId xmlns:a16="http://schemas.microsoft.com/office/drawing/2014/main" id="{F4C2BCF6-FA23-CD0F-D8B2-4B00B60A5F1D}"/>
                    </a:ext>
                  </a:extLst>
                </p:cNvPr>
                <p:cNvSpPr/>
                <p:nvPr/>
              </p:nvSpPr>
              <p:spPr>
                <a:xfrm>
                  <a:off x="807820" y="4673735"/>
                  <a:ext cx="5088234" cy="207726"/>
                </a:xfrm>
                <a:custGeom>
                  <a:avLst/>
                  <a:gdLst>
                    <a:gd name="connsiteX0" fmla="*/ 70 w 5088234"/>
                    <a:gd name="connsiteY0" fmla="*/ 330 h 207726"/>
                    <a:gd name="connsiteX1" fmla="*/ 5088305 w 5088234"/>
                    <a:gd name="connsiteY1" fmla="*/ 330 h 207726"/>
                    <a:gd name="connsiteX2" fmla="*/ 5088305 w 5088234"/>
                    <a:gd name="connsiteY2" fmla="*/ 208056 h 207726"/>
                    <a:gd name="connsiteX3" fmla="*/ 70 w 5088234"/>
                    <a:gd name="connsiteY3" fmla="*/ 208056 h 207726"/>
                  </a:gdLst>
                  <a:ahLst/>
                  <a:cxnLst>
                    <a:cxn ang="0">
                      <a:pos x="connsiteX0" y="connsiteY0"/>
                    </a:cxn>
                    <a:cxn ang="0">
                      <a:pos x="connsiteX1" y="connsiteY1"/>
                    </a:cxn>
                    <a:cxn ang="0">
                      <a:pos x="connsiteX2" y="connsiteY2"/>
                    </a:cxn>
                    <a:cxn ang="0">
                      <a:pos x="connsiteX3" y="connsiteY3"/>
                    </a:cxn>
                  </a:cxnLst>
                  <a:rect l="l" t="t" r="r" b="b"/>
                  <a:pathLst>
                    <a:path w="5088234" h="207726">
                      <a:moveTo>
                        <a:pt x="70" y="330"/>
                      </a:moveTo>
                      <a:lnTo>
                        <a:pt x="5088305" y="330"/>
                      </a:lnTo>
                      <a:lnTo>
                        <a:pt x="5088305" y="208056"/>
                      </a:lnTo>
                      <a:lnTo>
                        <a:pt x="70" y="208056"/>
                      </a:lnTo>
                      <a:close/>
                    </a:path>
                  </a:pathLst>
                </a:custGeom>
                <a:solidFill>
                  <a:srgbClr val="FFFFFF"/>
                </a:solidFill>
                <a:ln w="9970" cap="flat">
                  <a:noFill/>
                  <a:prstDash val="solid"/>
                  <a:miter/>
                </a:ln>
              </p:spPr>
              <p:txBody>
                <a:bodyPr rtlCol="0" anchor="ctr"/>
                <a:lstStyle/>
                <a:p>
                  <a:endParaRPr lang="en-IN"/>
                </a:p>
              </p:txBody>
            </p:sp>
            <p:sp>
              <p:nvSpPr>
                <p:cNvPr id="68" name="TextBox 67">
                  <a:extLst>
                    <a:ext uri="{FF2B5EF4-FFF2-40B4-BE49-F238E27FC236}">
                      <a16:creationId xmlns:a16="http://schemas.microsoft.com/office/drawing/2014/main" id="{76B06BBF-82C7-6DB8-E216-9CE061D6C557}"/>
                    </a:ext>
                  </a:extLst>
                </p:cNvPr>
                <p:cNvSpPr txBox="1"/>
                <p:nvPr/>
              </p:nvSpPr>
              <p:spPr>
                <a:xfrm>
                  <a:off x="816149" y="4686527"/>
                  <a:ext cx="1871943" cy="193550"/>
                </a:xfrm>
                <a:prstGeom prst="rect">
                  <a:avLst/>
                </a:prstGeom>
                <a:noFill/>
              </p:spPr>
              <p:txBody>
                <a:bodyPr wrap="none" rtlCol="0">
                  <a:spAutoFit/>
                </a:bodyPr>
                <a:lstStyle/>
                <a:p>
                  <a:pPr algn="l"/>
                  <a:r>
                    <a:rPr lang="en-IN" sz="825" b="1" spc="0" baseline="0">
                      <a:ln/>
                      <a:solidFill>
                        <a:srgbClr val="2C3E50"/>
                      </a:solidFill>
                      <a:latin typeface="Arial"/>
                      <a:cs typeface="Arial"/>
                      <a:sym typeface="Arial"/>
                      <a:rtl val="0"/>
                    </a:rPr>
                    <a:t>reportConfigNR.maxReportCells</a:t>
                  </a:r>
                </a:p>
              </p:txBody>
            </p:sp>
            <p:sp>
              <p:nvSpPr>
                <p:cNvPr id="69" name="TextBox 68">
                  <a:extLst>
                    <a:ext uri="{FF2B5EF4-FFF2-40B4-BE49-F238E27FC236}">
                      <a16:creationId xmlns:a16="http://schemas.microsoft.com/office/drawing/2014/main" id="{1B01AE8C-38C2-A092-6C19-EE1EF0B7F016}"/>
                    </a:ext>
                  </a:extLst>
                </p:cNvPr>
                <p:cNvSpPr txBox="1"/>
                <p:nvPr/>
              </p:nvSpPr>
              <p:spPr>
                <a:xfrm>
                  <a:off x="2512227" y="4701571"/>
                  <a:ext cx="232818" cy="174984"/>
                </a:xfrm>
                <a:prstGeom prst="rect">
                  <a:avLst/>
                </a:prstGeom>
                <a:noFill/>
              </p:spPr>
              <p:txBody>
                <a:bodyPr wrap="none" rtlCol="0">
                  <a:spAutoFit/>
                </a:bodyPr>
                <a:lstStyle/>
                <a:p>
                  <a:pPr algn="l"/>
                  <a:r>
                    <a:rPr lang="en-IN" sz="675" spc="0" baseline="0">
                      <a:ln/>
                      <a:solidFill>
                        <a:srgbClr val="34495E"/>
                      </a:solidFill>
                      <a:latin typeface="Arial"/>
                      <a:cs typeface="Arial"/>
                      <a:sym typeface="Arial"/>
                      <a:rtl val="0"/>
                    </a:rPr>
                    <a:t>3</a:t>
                  </a:r>
                </a:p>
              </p:txBody>
            </p:sp>
            <p:sp>
              <p:nvSpPr>
                <p:cNvPr id="70" name="TextBox 69">
                  <a:extLst>
                    <a:ext uri="{FF2B5EF4-FFF2-40B4-BE49-F238E27FC236}">
                      <a16:creationId xmlns:a16="http://schemas.microsoft.com/office/drawing/2014/main" id="{576EEA9E-D501-6205-D1B2-AD2D72F65259}"/>
                    </a:ext>
                  </a:extLst>
                </p:cNvPr>
                <p:cNvSpPr txBox="1"/>
                <p:nvPr/>
              </p:nvSpPr>
              <p:spPr>
                <a:xfrm>
                  <a:off x="4208305" y="4701571"/>
                  <a:ext cx="916652" cy="174984"/>
                </a:xfrm>
                <a:prstGeom prst="rect">
                  <a:avLst/>
                </a:prstGeom>
                <a:noFill/>
              </p:spPr>
              <p:txBody>
                <a:bodyPr wrap="none" rtlCol="0">
                  <a:spAutoFit/>
                </a:bodyPr>
                <a:lstStyle/>
                <a:p>
                  <a:pPr algn="l"/>
                  <a:r>
                    <a:rPr lang="en-IN" sz="675" spc="0" baseline="0">
                      <a:ln/>
                      <a:solidFill>
                        <a:srgbClr val="27AE60"/>
                      </a:solidFill>
                      <a:latin typeface="Arial"/>
                      <a:cs typeface="Arial"/>
                      <a:sym typeface="Arial"/>
                      <a:rtl val="0"/>
                    </a:rPr>
                    <a:t>Best 3 n2600 cells</a:t>
                  </a:r>
                </a:p>
              </p:txBody>
            </p:sp>
            <p:sp>
              <p:nvSpPr>
                <p:cNvPr id="71" name="Freeform: Shape 70">
                  <a:extLst>
                    <a:ext uri="{FF2B5EF4-FFF2-40B4-BE49-F238E27FC236}">
                      <a16:creationId xmlns:a16="http://schemas.microsoft.com/office/drawing/2014/main" id="{3140DF80-F277-C128-066C-A91F60E82B41}"/>
                    </a:ext>
                  </a:extLst>
                </p:cNvPr>
                <p:cNvSpPr/>
                <p:nvPr/>
              </p:nvSpPr>
              <p:spPr>
                <a:xfrm>
                  <a:off x="807820" y="4881461"/>
                  <a:ext cx="5088234" cy="207726"/>
                </a:xfrm>
                <a:custGeom>
                  <a:avLst/>
                  <a:gdLst>
                    <a:gd name="connsiteX0" fmla="*/ 70 w 5088234"/>
                    <a:gd name="connsiteY0" fmla="*/ 330 h 207726"/>
                    <a:gd name="connsiteX1" fmla="*/ 5088305 w 5088234"/>
                    <a:gd name="connsiteY1" fmla="*/ 330 h 207726"/>
                    <a:gd name="connsiteX2" fmla="*/ 5088305 w 5088234"/>
                    <a:gd name="connsiteY2" fmla="*/ 208056 h 207726"/>
                    <a:gd name="connsiteX3" fmla="*/ 70 w 5088234"/>
                    <a:gd name="connsiteY3" fmla="*/ 208056 h 207726"/>
                  </a:gdLst>
                  <a:ahLst/>
                  <a:cxnLst>
                    <a:cxn ang="0">
                      <a:pos x="connsiteX0" y="connsiteY0"/>
                    </a:cxn>
                    <a:cxn ang="0">
                      <a:pos x="connsiteX1" y="connsiteY1"/>
                    </a:cxn>
                    <a:cxn ang="0">
                      <a:pos x="connsiteX2" y="connsiteY2"/>
                    </a:cxn>
                    <a:cxn ang="0">
                      <a:pos x="connsiteX3" y="connsiteY3"/>
                    </a:cxn>
                  </a:cxnLst>
                  <a:rect l="l" t="t" r="r" b="b"/>
                  <a:pathLst>
                    <a:path w="5088234" h="207726">
                      <a:moveTo>
                        <a:pt x="70" y="330"/>
                      </a:moveTo>
                      <a:lnTo>
                        <a:pt x="5088305" y="330"/>
                      </a:lnTo>
                      <a:lnTo>
                        <a:pt x="5088305" y="208056"/>
                      </a:lnTo>
                      <a:lnTo>
                        <a:pt x="70" y="208056"/>
                      </a:lnTo>
                      <a:close/>
                    </a:path>
                  </a:pathLst>
                </a:custGeom>
                <a:solidFill>
                  <a:srgbClr val="ECF0F1"/>
                </a:solidFill>
                <a:ln w="9970" cap="flat">
                  <a:noFill/>
                  <a:prstDash val="solid"/>
                  <a:miter/>
                </a:ln>
              </p:spPr>
              <p:txBody>
                <a:bodyPr rtlCol="0" anchor="ctr"/>
                <a:lstStyle/>
                <a:p>
                  <a:endParaRPr lang="en-IN"/>
                </a:p>
              </p:txBody>
            </p:sp>
            <p:sp>
              <p:nvSpPr>
                <p:cNvPr id="72" name="TextBox 71">
                  <a:extLst>
                    <a:ext uri="{FF2B5EF4-FFF2-40B4-BE49-F238E27FC236}">
                      <a16:creationId xmlns:a16="http://schemas.microsoft.com/office/drawing/2014/main" id="{B84909ED-89E3-7BE8-953E-6D8B3F01EFB0}"/>
                    </a:ext>
                  </a:extLst>
                </p:cNvPr>
                <p:cNvSpPr txBox="1"/>
                <p:nvPr/>
              </p:nvSpPr>
              <p:spPr>
                <a:xfrm>
                  <a:off x="816149" y="4894253"/>
                  <a:ext cx="1018248" cy="193550"/>
                </a:xfrm>
                <a:prstGeom prst="rect">
                  <a:avLst/>
                </a:prstGeom>
                <a:noFill/>
              </p:spPr>
              <p:txBody>
                <a:bodyPr wrap="none" rtlCol="0">
                  <a:spAutoFit/>
                </a:bodyPr>
                <a:lstStyle/>
                <a:p>
                  <a:pPr algn="l"/>
                  <a:r>
                    <a:rPr lang="en-IN" sz="825" b="1" spc="0" baseline="0">
                      <a:ln/>
                      <a:solidFill>
                        <a:srgbClr val="2C3E50"/>
                      </a:solidFill>
                      <a:latin typeface="Arial"/>
                      <a:cs typeface="Arial"/>
                      <a:sym typeface="Arial"/>
                      <a:rtl val="0"/>
                    </a:rPr>
                    <a:t>MeasGapConfig</a:t>
                  </a:r>
                </a:p>
              </p:txBody>
            </p:sp>
            <p:sp>
              <p:nvSpPr>
                <p:cNvPr id="73" name="TextBox 72">
                  <a:extLst>
                    <a:ext uri="{FF2B5EF4-FFF2-40B4-BE49-F238E27FC236}">
                      <a16:creationId xmlns:a16="http://schemas.microsoft.com/office/drawing/2014/main" id="{6E3D8233-13C9-7C5E-ED52-9385154F6E97}"/>
                    </a:ext>
                  </a:extLst>
                </p:cNvPr>
                <p:cNvSpPr txBox="1"/>
                <p:nvPr/>
              </p:nvSpPr>
              <p:spPr>
                <a:xfrm>
                  <a:off x="2512227" y="4909297"/>
                  <a:ext cx="1854649" cy="174984"/>
                </a:xfrm>
                <a:prstGeom prst="rect">
                  <a:avLst/>
                </a:prstGeom>
                <a:noFill/>
              </p:spPr>
              <p:txBody>
                <a:bodyPr wrap="none" rtlCol="0">
                  <a:spAutoFit/>
                </a:bodyPr>
                <a:lstStyle/>
                <a:p>
                  <a:pPr algn="l"/>
                  <a:r>
                    <a:rPr lang="en-IN" sz="675" spc="0" baseline="0">
                      <a:ln/>
                      <a:solidFill>
                        <a:srgbClr val="34495E"/>
                      </a:solidFill>
                      <a:latin typeface="Arial"/>
                      <a:cs typeface="Arial"/>
                      <a:sym typeface="Arial"/>
                      <a:rtl val="0"/>
                    </a:rPr>
                    <a:t>gapPattern: gp0 (MGRP 40ms, MGL 6ms)</a:t>
                  </a:r>
                </a:p>
              </p:txBody>
            </p:sp>
            <p:sp>
              <p:nvSpPr>
                <p:cNvPr id="74" name="TextBox 73">
                  <a:extLst>
                    <a:ext uri="{FF2B5EF4-FFF2-40B4-BE49-F238E27FC236}">
                      <a16:creationId xmlns:a16="http://schemas.microsoft.com/office/drawing/2014/main" id="{2DB2F59A-A7E1-40B0-F343-75E9A7523DB8}"/>
                    </a:ext>
                  </a:extLst>
                </p:cNvPr>
                <p:cNvSpPr txBox="1"/>
                <p:nvPr/>
              </p:nvSpPr>
              <p:spPr>
                <a:xfrm>
                  <a:off x="4208305" y="4909297"/>
                  <a:ext cx="1310677" cy="174984"/>
                </a:xfrm>
                <a:prstGeom prst="rect">
                  <a:avLst/>
                </a:prstGeom>
                <a:noFill/>
              </p:spPr>
              <p:txBody>
                <a:bodyPr wrap="none" rtlCol="0">
                  <a:spAutoFit/>
                </a:bodyPr>
                <a:lstStyle/>
                <a:p>
                  <a:pPr algn="l"/>
                  <a:r>
                    <a:rPr lang="en-IN" sz="675" spc="0" baseline="0">
                      <a:ln/>
                      <a:solidFill>
                        <a:srgbClr val="E67E22"/>
                      </a:solidFill>
                      <a:latin typeface="Arial"/>
                      <a:cs typeface="Arial"/>
                      <a:sym typeface="Arial"/>
                      <a:rtl val="0"/>
                    </a:rPr>
                    <a:t>TDD UE measurement gaps</a:t>
                  </a:r>
                </a:p>
              </p:txBody>
            </p:sp>
            <p:sp>
              <p:nvSpPr>
                <p:cNvPr id="75" name="Freeform: Shape 74">
                  <a:extLst>
                    <a:ext uri="{FF2B5EF4-FFF2-40B4-BE49-F238E27FC236}">
                      <a16:creationId xmlns:a16="http://schemas.microsoft.com/office/drawing/2014/main" id="{AB1AB798-5B1A-7841-BBF5-94FA771B18D1}"/>
                    </a:ext>
                  </a:extLst>
                </p:cNvPr>
                <p:cNvSpPr/>
                <p:nvPr/>
              </p:nvSpPr>
              <p:spPr>
                <a:xfrm>
                  <a:off x="807820" y="5089187"/>
                  <a:ext cx="5088234" cy="290816"/>
                </a:xfrm>
                <a:custGeom>
                  <a:avLst/>
                  <a:gdLst>
                    <a:gd name="connsiteX0" fmla="*/ 70 w 5088234"/>
                    <a:gd name="connsiteY0" fmla="*/ 330 h 290816"/>
                    <a:gd name="connsiteX1" fmla="*/ 5088305 w 5088234"/>
                    <a:gd name="connsiteY1" fmla="*/ 330 h 290816"/>
                    <a:gd name="connsiteX2" fmla="*/ 5088305 w 5088234"/>
                    <a:gd name="connsiteY2" fmla="*/ 291147 h 290816"/>
                    <a:gd name="connsiteX3" fmla="*/ 70 w 5088234"/>
                    <a:gd name="connsiteY3" fmla="*/ 291147 h 290816"/>
                  </a:gdLst>
                  <a:ahLst/>
                  <a:cxnLst>
                    <a:cxn ang="0">
                      <a:pos x="connsiteX0" y="connsiteY0"/>
                    </a:cxn>
                    <a:cxn ang="0">
                      <a:pos x="connsiteX1" y="connsiteY1"/>
                    </a:cxn>
                    <a:cxn ang="0">
                      <a:pos x="connsiteX2" y="connsiteY2"/>
                    </a:cxn>
                    <a:cxn ang="0">
                      <a:pos x="connsiteX3" y="connsiteY3"/>
                    </a:cxn>
                  </a:cxnLst>
                  <a:rect l="l" t="t" r="r" b="b"/>
                  <a:pathLst>
                    <a:path w="5088234" h="290816">
                      <a:moveTo>
                        <a:pt x="70" y="330"/>
                      </a:moveTo>
                      <a:lnTo>
                        <a:pt x="5088305" y="330"/>
                      </a:lnTo>
                      <a:lnTo>
                        <a:pt x="5088305" y="291147"/>
                      </a:lnTo>
                      <a:lnTo>
                        <a:pt x="70" y="291147"/>
                      </a:lnTo>
                      <a:close/>
                    </a:path>
                  </a:pathLst>
                </a:custGeom>
                <a:solidFill>
                  <a:srgbClr val="FFFFFF"/>
                </a:solidFill>
                <a:ln w="9970" cap="flat">
                  <a:noFill/>
                  <a:prstDash val="solid"/>
                  <a:miter/>
                </a:ln>
              </p:spPr>
              <p:txBody>
                <a:bodyPr rtlCol="0" anchor="ctr"/>
                <a:lstStyle/>
                <a:p>
                  <a:endParaRPr lang="en-IN"/>
                </a:p>
              </p:txBody>
            </p:sp>
            <p:sp>
              <p:nvSpPr>
                <p:cNvPr id="76" name="TextBox 75">
                  <a:extLst>
                    <a:ext uri="{FF2B5EF4-FFF2-40B4-BE49-F238E27FC236}">
                      <a16:creationId xmlns:a16="http://schemas.microsoft.com/office/drawing/2014/main" id="{1E6DC535-424A-1BC3-8352-A20DF74102E3}"/>
                    </a:ext>
                  </a:extLst>
                </p:cNvPr>
                <p:cNvSpPr txBox="1"/>
                <p:nvPr/>
              </p:nvSpPr>
              <p:spPr>
                <a:xfrm>
                  <a:off x="816149" y="5101979"/>
                  <a:ext cx="1119688" cy="193550"/>
                </a:xfrm>
                <a:prstGeom prst="rect">
                  <a:avLst/>
                </a:prstGeom>
                <a:noFill/>
              </p:spPr>
              <p:txBody>
                <a:bodyPr wrap="none" rtlCol="0">
                  <a:spAutoFit/>
                </a:bodyPr>
                <a:lstStyle/>
                <a:p>
                  <a:pPr algn="l"/>
                  <a:r>
                    <a:rPr lang="en-IN" sz="825" b="1" spc="0" baseline="0">
                      <a:ln/>
                      <a:solidFill>
                        <a:srgbClr val="2C3E50"/>
                      </a:solidFill>
                      <a:latin typeface="Arial"/>
                      <a:cs typeface="Arial"/>
                      <a:sym typeface="Arial"/>
                      <a:rtl val="0"/>
                    </a:rPr>
                    <a:t>MeasIdToAddMod</a:t>
                  </a:r>
                </a:p>
              </p:txBody>
            </p:sp>
            <p:sp>
              <p:nvSpPr>
                <p:cNvPr id="77" name="TextBox 76">
                  <a:extLst>
                    <a:ext uri="{FF2B5EF4-FFF2-40B4-BE49-F238E27FC236}">
                      <a16:creationId xmlns:a16="http://schemas.microsoft.com/office/drawing/2014/main" id="{75C7862C-F4C2-BBA4-0EF8-178673051B0C}"/>
                    </a:ext>
                  </a:extLst>
                </p:cNvPr>
                <p:cNvSpPr txBox="1"/>
                <p:nvPr/>
              </p:nvSpPr>
              <p:spPr>
                <a:xfrm>
                  <a:off x="2512227" y="5075478"/>
                  <a:ext cx="1804974" cy="174984"/>
                </a:xfrm>
                <a:prstGeom prst="rect">
                  <a:avLst/>
                </a:prstGeom>
                <a:noFill/>
              </p:spPr>
              <p:txBody>
                <a:bodyPr wrap="none" rtlCol="0">
                  <a:spAutoFit/>
                </a:bodyPr>
                <a:lstStyle/>
                <a:p>
                  <a:pPr algn="l"/>
                  <a:r>
                    <a:rPr lang="en-IN" sz="675" spc="0" baseline="0">
                      <a:ln/>
                      <a:solidFill>
                        <a:srgbClr val="34495E"/>
                      </a:solidFill>
                      <a:latin typeface="Arial"/>
                      <a:cs typeface="Arial"/>
                      <a:sym typeface="Arial"/>
                      <a:rtl val="0"/>
                    </a:rPr>
                    <a:t>measId: 1, measObjectId: (n2600 object)</a:t>
                  </a:r>
                </a:p>
              </p:txBody>
            </p:sp>
            <p:sp>
              <p:nvSpPr>
                <p:cNvPr id="78" name="TextBox 77">
                  <a:extLst>
                    <a:ext uri="{FF2B5EF4-FFF2-40B4-BE49-F238E27FC236}">
                      <a16:creationId xmlns:a16="http://schemas.microsoft.com/office/drawing/2014/main" id="{CA4B18F5-0A39-8C44-C73E-2F26A6EA301C}"/>
                    </a:ext>
                  </a:extLst>
                </p:cNvPr>
                <p:cNvSpPr txBox="1"/>
                <p:nvPr/>
              </p:nvSpPr>
              <p:spPr>
                <a:xfrm>
                  <a:off x="2512227" y="5183495"/>
                  <a:ext cx="1485570" cy="174984"/>
                </a:xfrm>
                <a:prstGeom prst="rect">
                  <a:avLst/>
                </a:prstGeom>
                <a:noFill/>
              </p:spPr>
              <p:txBody>
                <a:bodyPr wrap="none" rtlCol="0">
                  <a:spAutoFit/>
                </a:bodyPr>
                <a:lstStyle/>
                <a:p>
                  <a:pPr algn="l"/>
                  <a:r>
                    <a:rPr lang="en-IN" sz="675" spc="0" baseline="0">
                      <a:ln/>
                      <a:solidFill>
                        <a:srgbClr val="34495E"/>
                      </a:solidFill>
                      <a:latin typeface="Arial"/>
                      <a:cs typeface="Arial"/>
                      <a:sym typeface="Arial"/>
                      <a:rtl val="0"/>
                    </a:rPr>
                    <a:t>reportConfigId: (Event A5 config)</a:t>
                  </a:r>
                </a:p>
              </p:txBody>
            </p:sp>
            <p:sp>
              <p:nvSpPr>
                <p:cNvPr id="79" name="TextBox 78">
                  <a:extLst>
                    <a:ext uri="{FF2B5EF4-FFF2-40B4-BE49-F238E27FC236}">
                      <a16:creationId xmlns:a16="http://schemas.microsoft.com/office/drawing/2014/main" id="{0008B343-314F-33BD-50A9-C08DB162DAA3}"/>
                    </a:ext>
                  </a:extLst>
                </p:cNvPr>
                <p:cNvSpPr txBox="1"/>
                <p:nvPr/>
              </p:nvSpPr>
              <p:spPr>
                <a:xfrm>
                  <a:off x="4208305" y="5117023"/>
                  <a:ext cx="1430590" cy="174984"/>
                </a:xfrm>
                <a:prstGeom prst="rect">
                  <a:avLst/>
                </a:prstGeom>
                <a:noFill/>
              </p:spPr>
              <p:txBody>
                <a:bodyPr wrap="none" rtlCol="0">
                  <a:spAutoFit/>
                </a:bodyPr>
                <a:lstStyle/>
                <a:p>
                  <a:pPr algn="l"/>
                  <a:r>
                    <a:rPr lang="en-IN" sz="675" spc="0" baseline="0">
                      <a:ln/>
                      <a:solidFill>
                        <a:srgbClr val="8E44AD"/>
                      </a:solidFill>
                      <a:latin typeface="Arial"/>
                      <a:cs typeface="Arial"/>
                      <a:sym typeface="Arial"/>
                      <a:rtl val="0"/>
                    </a:rPr>
                    <a:t>Links measurement &amp; reporting</a:t>
                  </a:r>
                </a:p>
              </p:txBody>
            </p:sp>
          </p:grpSp>
        </p:grpSp>
      </p:grpSp>
      <p:grpSp>
        <p:nvGrpSpPr>
          <p:cNvPr id="80" name="Graphic 2">
            <a:extLst>
              <a:ext uri="{FF2B5EF4-FFF2-40B4-BE49-F238E27FC236}">
                <a16:creationId xmlns:a16="http://schemas.microsoft.com/office/drawing/2014/main" id="{3EDE60DF-F2FF-13E9-5DC2-FECCD3B3DD7A}"/>
              </a:ext>
            </a:extLst>
          </p:cNvPr>
          <p:cNvGrpSpPr/>
          <p:nvPr/>
        </p:nvGrpSpPr>
        <p:grpSpPr>
          <a:xfrm>
            <a:off x="6594440" y="2430293"/>
            <a:ext cx="4988465" cy="2908164"/>
            <a:chOff x="6594440" y="2430293"/>
            <a:chExt cx="4988465" cy="2908164"/>
          </a:xfrm>
        </p:grpSpPr>
        <p:sp>
          <p:nvSpPr>
            <p:cNvPr id="81" name="Freeform: Shape 80">
              <a:extLst>
                <a:ext uri="{FF2B5EF4-FFF2-40B4-BE49-F238E27FC236}">
                  <a16:creationId xmlns:a16="http://schemas.microsoft.com/office/drawing/2014/main" id="{C52F4F51-CA1A-EB2F-37F3-AA820FA2DAFE}"/>
                </a:ext>
              </a:extLst>
            </p:cNvPr>
            <p:cNvSpPr/>
            <p:nvPr/>
          </p:nvSpPr>
          <p:spPr>
            <a:xfrm>
              <a:off x="6594440" y="2430293"/>
              <a:ext cx="4988465" cy="2908164"/>
            </a:xfrm>
            <a:custGeom>
              <a:avLst/>
              <a:gdLst>
                <a:gd name="connsiteX0" fmla="*/ 4888696 w 4988465"/>
                <a:gd name="connsiteY0" fmla="*/ 0 h 2908164"/>
                <a:gd name="connsiteX1" fmla="*/ 4988466 w 4988465"/>
                <a:gd name="connsiteY1" fmla="*/ 0 h 2908164"/>
                <a:gd name="connsiteX2" fmla="*/ 4988466 w 4988465"/>
                <a:gd name="connsiteY2" fmla="*/ 2908165 h 2908164"/>
                <a:gd name="connsiteX3" fmla="*/ 4888696 w 4988465"/>
                <a:gd name="connsiteY3" fmla="*/ 2908165 h 2908164"/>
                <a:gd name="connsiteX4" fmla="*/ 99769 w 4988465"/>
                <a:gd name="connsiteY4" fmla="*/ 2908165 h 2908164"/>
                <a:gd name="connsiteX5" fmla="*/ 0 w 4988465"/>
                <a:gd name="connsiteY5" fmla="*/ 2908165 h 2908164"/>
                <a:gd name="connsiteX6" fmla="*/ 0 w 4988465"/>
                <a:gd name="connsiteY6" fmla="*/ 0 h 2908164"/>
                <a:gd name="connsiteX7" fmla="*/ 99769 w 4988465"/>
                <a:gd name="connsiteY7" fmla="*/ 0 h 290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8465" h="2908164">
                  <a:moveTo>
                    <a:pt x="4888696" y="0"/>
                  </a:moveTo>
                  <a:cubicBezTo>
                    <a:pt x="4943797" y="0"/>
                    <a:pt x="4988466" y="0"/>
                    <a:pt x="4988466" y="0"/>
                  </a:cubicBezTo>
                  <a:lnTo>
                    <a:pt x="4988466" y="2908165"/>
                  </a:lnTo>
                  <a:cubicBezTo>
                    <a:pt x="4988466" y="2908165"/>
                    <a:pt x="4943797" y="2908165"/>
                    <a:pt x="4888696" y="2908165"/>
                  </a:cubicBezTo>
                  <a:lnTo>
                    <a:pt x="99769" y="2908165"/>
                  </a:lnTo>
                  <a:cubicBezTo>
                    <a:pt x="44668" y="2908165"/>
                    <a:pt x="0" y="2908165"/>
                    <a:pt x="0" y="2908165"/>
                  </a:cubicBezTo>
                  <a:lnTo>
                    <a:pt x="0" y="0"/>
                  </a:lnTo>
                  <a:cubicBezTo>
                    <a:pt x="0" y="0"/>
                    <a:pt x="44668" y="0"/>
                    <a:pt x="99769" y="0"/>
                  </a:cubicBezTo>
                  <a:close/>
                </a:path>
              </a:pathLst>
            </a:custGeom>
            <a:solidFill>
              <a:srgbClr val="FFFFFF"/>
            </a:solidFill>
            <a:ln w="19939" cap="flat">
              <a:solidFill>
                <a:srgbClr val="BDC3C7"/>
              </a:solidFill>
              <a:prstDash val="solid"/>
              <a:miter/>
            </a:ln>
          </p:spPr>
          <p:txBody>
            <a:bodyPr rtlCol="0" anchor="ctr"/>
            <a:lstStyle/>
            <a:p>
              <a:endParaRPr lang="en-IN"/>
            </a:p>
          </p:txBody>
        </p:sp>
        <p:sp>
          <p:nvSpPr>
            <p:cNvPr id="82" name="TextBox 81">
              <a:extLst>
                <a:ext uri="{FF2B5EF4-FFF2-40B4-BE49-F238E27FC236}">
                  <a16:creationId xmlns:a16="http://schemas.microsoft.com/office/drawing/2014/main" id="{ADCF2A87-7601-5DA8-2C6D-9C9828658459}"/>
                </a:ext>
              </a:extLst>
            </p:cNvPr>
            <p:cNvSpPr txBox="1"/>
            <p:nvPr/>
          </p:nvSpPr>
          <p:spPr>
            <a:xfrm>
              <a:off x="8130915" y="2471948"/>
              <a:ext cx="1915514" cy="239964"/>
            </a:xfrm>
            <a:prstGeom prst="rect">
              <a:avLst/>
            </a:prstGeom>
            <a:noFill/>
          </p:spPr>
          <p:txBody>
            <a:bodyPr wrap="none" rtlCol="0">
              <a:spAutoFit/>
            </a:bodyPr>
            <a:lstStyle/>
            <a:p>
              <a:pPr algn="l"/>
              <a:r>
                <a:rPr lang="en-IN" sz="1200" b="1" spc="0" baseline="0">
                  <a:ln/>
                  <a:solidFill>
                    <a:srgbClr val="2C3E50"/>
                  </a:solidFill>
                  <a:latin typeface="Arial"/>
                  <a:cs typeface="Arial"/>
                  <a:sym typeface="Arial"/>
                  <a:rtl val="0"/>
                </a:rPr>
                <a:t>Event A5 Trigger Logic</a:t>
              </a:r>
            </a:p>
          </p:txBody>
        </p:sp>
        <p:grpSp>
          <p:nvGrpSpPr>
            <p:cNvPr id="83" name="Graphic 2">
              <a:extLst>
                <a:ext uri="{FF2B5EF4-FFF2-40B4-BE49-F238E27FC236}">
                  <a16:creationId xmlns:a16="http://schemas.microsoft.com/office/drawing/2014/main" id="{AD7F5B76-DB71-10A6-951B-8CE427C63DF8}"/>
                </a:ext>
              </a:extLst>
            </p:cNvPr>
            <p:cNvGrpSpPr/>
            <p:nvPr/>
          </p:nvGrpSpPr>
          <p:grpSpPr>
            <a:xfrm>
              <a:off x="6793978" y="2845746"/>
              <a:ext cx="4589388" cy="2409622"/>
              <a:chOff x="6793978" y="2845746"/>
              <a:chExt cx="4589388" cy="2409622"/>
            </a:xfrm>
          </p:grpSpPr>
          <p:sp>
            <p:nvSpPr>
              <p:cNvPr id="84" name="Freeform: Shape 83">
                <a:extLst>
                  <a:ext uri="{FF2B5EF4-FFF2-40B4-BE49-F238E27FC236}">
                    <a16:creationId xmlns:a16="http://schemas.microsoft.com/office/drawing/2014/main" id="{CC3AC381-35F4-328D-B5CA-B2883769AF90}"/>
                  </a:ext>
                </a:extLst>
              </p:cNvPr>
              <p:cNvSpPr/>
              <p:nvPr/>
            </p:nvSpPr>
            <p:spPr>
              <a:xfrm>
                <a:off x="6793978" y="2845746"/>
                <a:ext cx="4589388" cy="415452"/>
              </a:xfrm>
              <a:custGeom>
                <a:avLst/>
                <a:gdLst>
                  <a:gd name="connsiteX0" fmla="*/ 4540174 w 4589388"/>
                  <a:gd name="connsiteY0" fmla="*/ 330 h 415452"/>
                  <a:gd name="connsiteX1" fmla="*/ 4590058 w 4589388"/>
                  <a:gd name="connsiteY1" fmla="*/ 330 h 415452"/>
                  <a:gd name="connsiteX2" fmla="*/ 4590058 w 4589388"/>
                  <a:gd name="connsiteY2" fmla="*/ 415782 h 415452"/>
                  <a:gd name="connsiteX3" fmla="*/ 4540174 w 4589388"/>
                  <a:gd name="connsiteY3" fmla="*/ 415782 h 415452"/>
                  <a:gd name="connsiteX4" fmla="*/ 50555 w 4589388"/>
                  <a:gd name="connsiteY4" fmla="*/ 415782 h 415452"/>
                  <a:gd name="connsiteX5" fmla="*/ 670 w 4589388"/>
                  <a:gd name="connsiteY5" fmla="*/ 415782 h 415452"/>
                  <a:gd name="connsiteX6" fmla="*/ 670 w 4589388"/>
                  <a:gd name="connsiteY6" fmla="*/ 330 h 415452"/>
                  <a:gd name="connsiteX7" fmla="*/ 50555 w 4589388"/>
                  <a:gd name="connsiteY7" fmla="*/ 330 h 41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9388" h="415452">
                    <a:moveTo>
                      <a:pt x="4540174" y="330"/>
                    </a:moveTo>
                    <a:cubicBezTo>
                      <a:pt x="4567724" y="330"/>
                      <a:pt x="4590058" y="330"/>
                      <a:pt x="4590058" y="330"/>
                    </a:cubicBezTo>
                    <a:lnTo>
                      <a:pt x="4590058" y="415782"/>
                    </a:lnTo>
                    <a:cubicBezTo>
                      <a:pt x="4590058" y="415782"/>
                      <a:pt x="4567724" y="415782"/>
                      <a:pt x="4540174" y="415782"/>
                    </a:cubicBezTo>
                    <a:lnTo>
                      <a:pt x="50555" y="415782"/>
                    </a:lnTo>
                    <a:cubicBezTo>
                      <a:pt x="23004" y="415782"/>
                      <a:pt x="670" y="415782"/>
                      <a:pt x="670" y="415782"/>
                    </a:cubicBezTo>
                    <a:lnTo>
                      <a:pt x="670" y="330"/>
                    </a:lnTo>
                    <a:cubicBezTo>
                      <a:pt x="670" y="330"/>
                      <a:pt x="23004" y="330"/>
                      <a:pt x="50555" y="330"/>
                    </a:cubicBezTo>
                    <a:close/>
                  </a:path>
                </a:pathLst>
              </a:custGeom>
              <a:solidFill>
                <a:srgbClr val="FFEBEE"/>
              </a:solidFill>
              <a:ln w="19939" cap="flat">
                <a:solidFill>
                  <a:srgbClr val="E74C3C"/>
                </a:solidFill>
                <a:prstDash val="solid"/>
                <a:miter/>
              </a:ln>
            </p:spPr>
            <p:txBody>
              <a:bodyPr rtlCol="0" anchor="ctr"/>
              <a:lstStyle/>
              <a:p>
                <a:endParaRPr lang="en-IN"/>
              </a:p>
            </p:txBody>
          </p:sp>
          <p:sp>
            <p:nvSpPr>
              <p:cNvPr id="85" name="TextBox 84">
                <a:extLst>
                  <a:ext uri="{FF2B5EF4-FFF2-40B4-BE49-F238E27FC236}">
                    <a16:creationId xmlns:a16="http://schemas.microsoft.com/office/drawing/2014/main" id="{B12B4793-0FDE-E9A5-BBA2-9583CDB87CA8}"/>
                  </a:ext>
                </a:extLst>
              </p:cNvPr>
              <p:cNvSpPr txBox="1"/>
              <p:nvPr/>
            </p:nvSpPr>
            <p:spPr>
              <a:xfrm>
                <a:off x="6802307" y="2875943"/>
                <a:ext cx="1346907" cy="202833"/>
              </a:xfrm>
              <a:prstGeom prst="rect">
                <a:avLst/>
              </a:prstGeom>
              <a:noFill/>
            </p:spPr>
            <p:txBody>
              <a:bodyPr wrap="none" rtlCol="0">
                <a:spAutoFit/>
              </a:bodyPr>
              <a:lstStyle/>
              <a:p>
                <a:pPr algn="l"/>
                <a:r>
                  <a:rPr lang="en-IN" sz="900" b="1" spc="0" baseline="0">
                    <a:ln/>
                    <a:solidFill>
                      <a:srgbClr val="C0392B"/>
                    </a:solidFill>
                    <a:latin typeface="Arial"/>
                    <a:cs typeface="Arial"/>
                    <a:sym typeface="Arial"/>
                    <a:rtl val="0"/>
                  </a:rPr>
                  <a:t>PRIMARY TRIGGER:</a:t>
                </a:r>
              </a:p>
            </p:txBody>
          </p:sp>
          <p:sp>
            <p:nvSpPr>
              <p:cNvPr id="86" name="TextBox 85">
                <a:extLst>
                  <a:ext uri="{FF2B5EF4-FFF2-40B4-BE49-F238E27FC236}">
                    <a16:creationId xmlns:a16="http://schemas.microsoft.com/office/drawing/2014/main" id="{1D6211BC-2B64-E540-AE57-79F5D62450A2}"/>
                  </a:ext>
                </a:extLst>
              </p:cNvPr>
              <p:cNvSpPr txBox="1"/>
              <p:nvPr/>
            </p:nvSpPr>
            <p:spPr>
              <a:xfrm>
                <a:off x="6802307" y="3008101"/>
                <a:ext cx="2310820" cy="193550"/>
              </a:xfrm>
              <a:prstGeom prst="rect">
                <a:avLst/>
              </a:prstGeom>
              <a:noFill/>
            </p:spPr>
            <p:txBody>
              <a:bodyPr wrap="none" rtlCol="0">
                <a:spAutoFit/>
              </a:bodyPr>
              <a:lstStyle/>
              <a:p>
                <a:pPr algn="l"/>
                <a:r>
                  <a:rPr lang="en-IN" sz="825" spc="0" baseline="0">
                    <a:ln/>
                    <a:solidFill>
                      <a:srgbClr val="C0392B"/>
                    </a:solidFill>
                    <a:latin typeface="Arial"/>
                    <a:cs typeface="Arial"/>
                    <a:sym typeface="Arial"/>
                    <a:rtl val="0"/>
                  </a:rPr>
                  <a:t>Serving n78 RSRP &lt; -110 dBm (threshold1)</a:t>
                </a:r>
              </a:p>
            </p:txBody>
          </p:sp>
          <p:sp>
            <p:nvSpPr>
              <p:cNvPr id="87" name="TextBox 86">
                <a:extLst>
                  <a:ext uri="{FF2B5EF4-FFF2-40B4-BE49-F238E27FC236}">
                    <a16:creationId xmlns:a16="http://schemas.microsoft.com/office/drawing/2014/main" id="{A88C1A77-A094-2B2C-E48C-94742D32AB56}"/>
                  </a:ext>
                </a:extLst>
              </p:cNvPr>
              <p:cNvSpPr txBox="1"/>
              <p:nvPr/>
            </p:nvSpPr>
            <p:spPr>
              <a:xfrm>
                <a:off x="8845927" y="3276351"/>
                <a:ext cx="485490" cy="221398"/>
              </a:xfrm>
              <a:prstGeom prst="rect">
                <a:avLst/>
              </a:prstGeom>
              <a:noFill/>
            </p:spPr>
            <p:txBody>
              <a:bodyPr wrap="none" rtlCol="0">
                <a:spAutoFit/>
              </a:bodyPr>
              <a:lstStyle/>
              <a:p>
                <a:pPr algn="l"/>
                <a:r>
                  <a:rPr lang="en-IN" sz="1050" b="1" spc="0" baseline="0">
                    <a:ln/>
                    <a:solidFill>
                      <a:srgbClr val="34495E"/>
                    </a:solidFill>
                    <a:latin typeface="Arial"/>
                    <a:cs typeface="Arial"/>
                    <a:sym typeface="Arial"/>
                    <a:rtl val="0"/>
                  </a:rPr>
                  <a:t>AND</a:t>
                </a:r>
              </a:p>
            </p:txBody>
          </p:sp>
          <p:sp>
            <p:nvSpPr>
              <p:cNvPr id="88" name="Freeform: Shape 87">
                <a:extLst>
                  <a:ext uri="{FF2B5EF4-FFF2-40B4-BE49-F238E27FC236}">
                    <a16:creationId xmlns:a16="http://schemas.microsoft.com/office/drawing/2014/main" id="{3E37FDE9-3792-F998-05B4-A380468F3C0B}"/>
                  </a:ext>
                </a:extLst>
              </p:cNvPr>
              <p:cNvSpPr/>
              <p:nvPr/>
            </p:nvSpPr>
            <p:spPr>
              <a:xfrm>
                <a:off x="6793978" y="3510469"/>
                <a:ext cx="4589388" cy="415452"/>
              </a:xfrm>
              <a:custGeom>
                <a:avLst/>
                <a:gdLst>
                  <a:gd name="connsiteX0" fmla="*/ 4540174 w 4589388"/>
                  <a:gd name="connsiteY0" fmla="*/ 330 h 415452"/>
                  <a:gd name="connsiteX1" fmla="*/ 4590058 w 4589388"/>
                  <a:gd name="connsiteY1" fmla="*/ 330 h 415452"/>
                  <a:gd name="connsiteX2" fmla="*/ 4590058 w 4589388"/>
                  <a:gd name="connsiteY2" fmla="*/ 415782 h 415452"/>
                  <a:gd name="connsiteX3" fmla="*/ 4540174 w 4589388"/>
                  <a:gd name="connsiteY3" fmla="*/ 415782 h 415452"/>
                  <a:gd name="connsiteX4" fmla="*/ 50555 w 4589388"/>
                  <a:gd name="connsiteY4" fmla="*/ 415782 h 415452"/>
                  <a:gd name="connsiteX5" fmla="*/ 670 w 4589388"/>
                  <a:gd name="connsiteY5" fmla="*/ 415782 h 415452"/>
                  <a:gd name="connsiteX6" fmla="*/ 670 w 4589388"/>
                  <a:gd name="connsiteY6" fmla="*/ 330 h 415452"/>
                  <a:gd name="connsiteX7" fmla="*/ 50555 w 4589388"/>
                  <a:gd name="connsiteY7" fmla="*/ 330 h 41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9388" h="415452">
                    <a:moveTo>
                      <a:pt x="4540174" y="330"/>
                    </a:moveTo>
                    <a:cubicBezTo>
                      <a:pt x="4567724" y="330"/>
                      <a:pt x="4590058" y="330"/>
                      <a:pt x="4590058" y="330"/>
                    </a:cubicBezTo>
                    <a:lnTo>
                      <a:pt x="4590058" y="415782"/>
                    </a:lnTo>
                    <a:cubicBezTo>
                      <a:pt x="4590058" y="415782"/>
                      <a:pt x="4567724" y="415782"/>
                      <a:pt x="4540174" y="415782"/>
                    </a:cubicBezTo>
                    <a:lnTo>
                      <a:pt x="50555" y="415782"/>
                    </a:lnTo>
                    <a:cubicBezTo>
                      <a:pt x="23004" y="415782"/>
                      <a:pt x="670" y="415782"/>
                      <a:pt x="670" y="415782"/>
                    </a:cubicBezTo>
                    <a:lnTo>
                      <a:pt x="670" y="330"/>
                    </a:lnTo>
                    <a:cubicBezTo>
                      <a:pt x="670" y="330"/>
                      <a:pt x="23004" y="330"/>
                      <a:pt x="50555" y="330"/>
                    </a:cubicBezTo>
                    <a:close/>
                  </a:path>
                </a:pathLst>
              </a:custGeom>
              <a:solidFill>
                <a:srgbClr val="E8F5E8"/>
              </a:solidFill>
              <a:ln w="19939" cap="flat">
                <a:solidFill>
                  <a:srgbClr val="27AE60"/>
                </a:solidFill>
                <a:prstDash val="solid"/>
                <a:miter/>
              </a:ln>
            </p:spPr>
            <p:txBody>
              <a:bodyPr rtlCol="0" anchor="ctr"/>
              <a:lstStyle/>
              <a:p>
                <a:endParaRPr lang="en-IN"/>
              </a:p>
            </p:txBody>
          </p:sp>
          <p:sp>
            <p:nvSpPr>
              <p:cNvPr id="89" name="TextBox 88">
                <a:extLst>
                  <a:ext uri="{FF2B5EF4-FFF2-40B4-BE49-F238E27FC236}">
                    <a16:creationId xmlns:a16="http://schemas.microsoft.com/office/drawing/2014/main" id="{A49D2A96-9940-40EB-846C-EADEBC2F75C1}"/>
                  </a:ext>
                </a:extLst>
              </p:cNvPr>
              <p:cNvSpPr txBox="1"/>
              <p:nvPr/>
            </p:nvSpPr>
            <p:spPr>
              <a:xfrm>
                <a:off x="6802307" y="3540666"/>
                <a:ext cx="1686142" cy="202833"/>
              </a:xfrm>
              <a:prstGeom prst="rect">
                <a:avLst/>
              </a:prstGeom>
              <a:noFill/>
            </p:spPr>
            <p:txBody>
              <a:bodyPr wrap="none" rtlCol="0">
                <a:spAutoFit/>
              </a:bodyPr>
              <a:lstStyle/>
              <a:p>
                <a:pPr algn="l"/>
                <a:r>
                  <a:rPr lang="en-IN" sz="900" b="1" spc="0" baseline="0">
                    <a:ln/>
                    <a:solidFill>
                      <a:srgbClr val="27AE60"/>
                    </a:solidFill>
                    <a:latin typeface="Arial"/>
                    <a:cs typeface="Arial"/>
                    <a:sym typeface="Arial"/>
                    <a:rtl val="0"/>
                  </a:rPr>
                  <a:t>SECONDARY CONDITION:</a:t>
                </a:r>
              </a:p>
            </p:txBody>
          </p:sp>
          <p:sp>
            <p:nvSpPr>
              <p:cNvPr id="90" name="TextBox 89">
                <a:extLst>
                  <a:ext uri="{FF2B5EF4-FFF2-40B4-BE49-F238E27FC236}">
                    <a16:creationId xmlns:a16="http://schemas.microsoft.com/office/drawing/2014/main" id="{136A6688-A4A7-B738-E380-E1C25393BAE7}"/>
                  </a:ext>
                </a:extLst>
              </p:cNvPr>
              <p:cNvSpPr txBox="1"/>
              <p:nvPr/>
            </p:nvSpPr>
            <p:spPr>
              <a:xfrm>
                <a:off x="6802307" y="3672824"/>
                <a:ext cx="2514290" cy="193550"/>
              </a:xfrm>
              <a:prstGeom prst="rect">
                <a:avLst/>
              </a:prstGeom>
              <a:noFill/>
            </p:spPr>
            <p:txBody>
              <a:bodyPr wrap="none" rtlCol="0">
                <a:spAutoFit/>
              </a:bodyPr>
              <a:lstStyle/>
              <a:p>
                <a:pPr algn="l"/>
                <a:r>
                  <a:rPr lang="en-IN" sz="825" spc="0" baseline="0">
                    <a:ln/>
                    <a:solidFill>
                      <a:srgbClr val="27AE60"/>
                    </a:solidFill>
                    <a:latin typeface="Arial"/>
                    <a:cs typeface="Arial"/>
                    <a:sym typeface="Arial"/>
                    <a:rtl val="0"/>
                  </a:rPr>
                  <a:t>Neighbor n2600 RSRP &gt; -105 dBm (threshold2)</a:t>
                </a:r>
              </a:p>
            </p:txBody>
          </p:sp>
          <p:sp>
            <p:nvSpPr>
              <p:cNvPr id="91" name="Freeform: Shape 90">
                <a:extLst>
                  <a:ext uri="{FF2B5EF4-FFF2-40B4-BE49-F238E27FC236}">
                    <a16:creationId xmlns:a16="http://schemas.microsoft.com/office/drawing/2014/main" id="{8723DD68-AB25-1D9E-D94F-9C9DA36BE34F}"/>
                  </a:ext>
                </a:extLst>
              </p:cNvPr>
              <p:cNvSpPr/>
              <p:nvPr/>
            </p:nvSpPr>
            <p:spPr>
              <a:xfrm>
                <a:off x="6793978" y="4092102"/>
                <a:ext cx="4589388" cy="290816"/>
              </a:xfrm>
              <a:custGeom>
                <a:avLst/>
                <a:gdLst>
                  <a:gd name="connsiteX0" fmla="*/ 4540174 w 4589388"/>
                  <a:gd name="connsiteY0" fmla="*/ 330 h 290816"/>
                  <a:gd name="connsiteX1" fmla="*/ 4590058 w 4589388"/>
                  <a:gd name="connsiteY1" fmla="*/ 330 h 290816"/>
                  <a:gd name="connsiteX2" fmla="*/ 4590058 w 4589388"/>
                  <a:gd name="connsiteY2" fmla="*/ 291147 h 290816"/>
                  <a:gd name="connsiteX3" fmla="*/ 4540174 w 4589388"/>
                  <a:gd name="connsiteY3" fmla="*/ 291147 h 290816"/>
                  <a:gd name="connsiteX4" fmla="*/ 50555 w 4589388"/>
                  <a:gd name="connsiteY4" fmla="*/ 291147 h 290816"/>
                  <a:gd name="connsiteX5" fmla="*/ 670 w 4589388"/>
                  <a:gd name="connsiteY5" fmla="*/ 291147 h 290816"/>
                  <a:gd name="connsiteX6" fmla="*/ 670 w 4589388"/>
                  <a:gd name="connsiteY6" fmla="*/ 330 h 290816"/>
                  <a:gd name="connsiteX7" fmla="*/ 50555 w 4589388"/>
                  <a:gd name="connsiteY7" fmla="*/ 330 h 290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9388" h="290816">
                    <a:moveTo>
                      <a:pt x="4540174" y="330"/>
                    </a:moveTo>
                    <a:cubicBezTo>
                      <a:pt x="4567724" y="330"/>
                      <a:pt x="4590058" y="330"/>
                      <a:pt x="4590058" y="330"/>
                    </a:cubicBezTo>
                    <a:lnTo>
                      <a:pt x="4590058" y="291147"/>
                    </a:lnTo>
                    <a:cubicBezTo>
                      <a:pt x="4590058" y="291147"/>
                      <a:pt x="4567724" y="291147"/>
                      <a:pt x="4540174" y="291147"/>
                    </a:cubicBezTo>
                    <a:lnTo>
                      <a:pt x="50555" y="291147"/>
                    </a:lnTo>
                    <a:cubicBezTo>
                      <a:pt x="23004" y="291147"/>
                      <a:pt x="670" y="291147"/>
                      <a:pt x="670" y="291147"/>
                    </a:cubicBezTo>
                    <a:lnTo>
                      <a:pt x="670" y="330"/>
                    </a:lnTo>
                    <a:cubicBezTo>
                      <a:pt x="670" y="330"/>
                      <a:pt x="23004" y="330"/>
                      <a:pt x="50555" y="330"/>
                    </a:cubicBezTo>
                    <a:close/>
                  </a:path>
                </a:pathLst>
              </a:custGeom>
              <a:solidFill>
                <a:srgbClr val="F3E5F5"/>
              </a:solidFill>
              <a:ln w="19939" cap="flat">
                <a:solidFill>
                  <a:srgbClr val="9B59B6"/>
                </a:solidFill>
                <a:prstDash val="solid"/>
                <a:miter/>
              </a:ln>
            </p:spPr>
            <p:txBody>
              <a:bodyPr rtlCol="0" anchor="ctr"/>
              <a:lstStyle/>
              <a:p>
                <a:endParaRPr lang="en-IN"/>
              </a:p>
            </p:txBody>
          </p:sp>
          <p:sp>
            <p:nvSpPr>
              <p:cNvPr id="92" name="TextBox 91">
                <a:extLst>
                  <a:ext uri="{FF2B5EF4-FFF2-40B4-BE49-F238E27FC236}">
                    <a16:creationId xmlns:a16="http://schemas.microsoft.com/office/drawing/2014/main" id="{266B4884-4A37-81C2-209E-D949775ADA6B}"/>
                  </a:ext>
                </a:extLst>
              </p:cNvPr>
              <p:cNvSpPr txBox="1"/>
              <p:nvPr/>
            </p:nvSpPr>
            <p:spPr>
              <a:xfrm>
                <a:off x="6802307" y="4129821"/>
                <a:ext cx="2634111" cy="193550"/>
              </a:xfrm>
              <a:prstGeom prst="rect">
                <a:avLst/>
              </a:prstGeom>
              <a:noFill/>
            </p:spPr>
            <p:txBody>
              <a:bodyPr wrap="none" rtlCol="0">
                <a:spAutoFit/>
              </a:bodyPr>
              <a:lstStyle/>
              <a:p>
                <a:pPr algn="l"/>
                <a:r>
                  <a:rPr lang="en-IN" sz="825" b="1" spc="0" baseline="0">
                    <a:ln/>
                    <a:solidFill>
                      <a:srgbClr val="8E44AD"/>
                    </a:solidFill>
                    <a:latin typeface="Arial"/>
                    <a:cs typeface="Arial"/>
                    <a:sym typeface="Arial"/>
                    <a:rtl val="0"/>
                  </a:rPr>
                  <a:t>HYSTERESIS: 3 dB margin prevents ping-pong</a:t>
                </a:r>
              </a:p>
            </p:txBody>
          </p:sp>
          <p:sp>
            <p:nvSpPr>
              <p:cNvPr id="93" name="Freeform: Shape 92">
                <a:extLst>
                  <a:ext uri="{FF2B5EF4-FFF2-40B4-BE49-F238E27FC236}">
                    <a16:creationId xmlns:a16="http://schemas.microsoft.com/office/drawing/2014/main" id="{51177CFA-2349-D84C-CB12-13F17B340F92}"/>
                  </a:ext>
                </a:extLst>
              </p:cNvPr>
              <p:cNvSpPr/>
              <p:nvPr/>
            </p:nvSpPr>
            <p:spPr>
              <a:xfrm>
                <a:off x="6793978" y="4507554"/>
                <a:ext cx="4589388" cy="290816"/>
              </a:xfrm>
              <a:custGeom>
                <a:avLst/>
                <a:gdLst>
                  <a:gd name="connsiteX0" fmla="*/ 4540174 w 4589388"/>
                  <a:gd name="connsiteY0" fmla="*/ 330 h 290816"/>
                  <a:gd name="connsiteX1" fmla="*/ 4590058 w 4589388"/>
                  <a:gd name="connsiteY1" fmla="*/ 330 h 290816"/>
                  <a:gd name="connsiteX2" fmla="*/ 4590058 w 4589388"/>
                  <a:gd name="connsiteY2" fmla="*/ 291147 h 290816"/>
                  <a:gd name="connsiteX3" fmla="*/ 4540174 w 4589388"/>
                  <a:gd name="connsiteY3" fmla="*/ 291147 h 290816"/>
                  <a:gd name="connsiteX4" fmla="*/ 50555 w 4589388"/>
                  <a:gd name="connsiteY4" fmla="*/ 291147 h 290816"/>
                  <a:gd name="connsiteX5" fmla="*/ 670 w 4589388"/>
                  <a:gd name="connsiteY5" fmla="*/ 291147 h 290816"/>
                  <a:gd name="connsiteX6" fmla="*/ 670 w 4589388"/>
                  <a:gd name="connsiteY6" fmla="*/ 330 h 290816"/>
                  <a:gd name="connsiteX7" fmla="*/ 50555 w 4589388"/>
                  <a:gd name="connsiteY7" fmla="*/ 330 h 290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9388" h="290816">
                    <a:moveTo>
                      <a:pt x="4540174" y="330"/>
                    </a:moveTo>
                    <a:cubicBezTo>
                      <a:pt x="4567724" y="330"/>
                      <a:pt x="4590058" y="330"/>
                      <a:pt x="4590058" y="330"/>
                    </a:cubicBezTo>
                    <a:lnTo>
                      <a:pt x="4590058" y="291147"/>
                    </a:lnTo>
                    <a:cubicBezTo>
                      <a:pt x="4590058" y="291147"/>
                      <a:pt x="4567724" y="291147"/>
                      <a:pt x="4540174" y="291147"/>
                    </a:cubicBezTo>
                    <a:lnTo>
                      <a:pt x="50555" y="291147"/>
                    </a:lnTo>
                    <a:cubicBezTo>
                      <a:pt x="23004" y="291147"/>
                      <a:pt x="670" y="291147"/>
                      <a:pt x="670" y="291147"/>
                    </a:cubicBezTo>
                    <a:lnTo>
                      <a:pt x="670" y="330"/>
                    </a:lnTo>
                    <a:cubicBezTo>
                      <a:pt x="670" y="330"/>
                      <a:pt x="23004" y="330"/>
                      <a:pt x="50555" y="330"/>
                    </a:cubicBezTo>
                    <a:close/>
                  </a:path>
                </a:pathLst>
              </a:custGeom>
              <a:solidFill>
                <a:srgbClr val="FFF3E0"/>
              </a:solidFill>
              <a:ln w="19939" cap="flat">
                <a:solidFill>
                  <a:srgbClr val="F39C12"/>
                </a:solidFill>
                <a:prstDash val="solid"/>
                <a:miter/>
              </a:ln>
            </p:spPr>
            <p:txBody>
              <a:bodyPr rtlCol="0" anchor="ctr"/>
              <a:lstStyle/>
              <a:p>
                <a:endParaRPr lang="en-IN"/>
              </a:p>
            </p:txBody>
          </p:sp>
          <p:sp>
            <p:nvSpPr>
              <p:cNvPr id="94" name="TextBox 93">
                <a:extLst>
                  <a:ext uri="{FF2B5EF4-FFF2-40B4-BE49-F238E27FC236}">
                    <a16:creationId xmlns:a16="http://schemas.microsoft.com/office/drawing/2014/main" id="{C531E61E-2486-5D05-B300-FECD4CD35BC3}"/>
                  </a:ext>
                </a:extLst>
              </p:cNvPr>
              <p:cNvSpPr txBox="1"/>
              <p:nvPr/>
            </p:nvSpPr>
            <p:spPr>
              <a:xfrm>
                <a:off x="6802307" y="4545273"/>
                <a:ext cx="3028512" cy="193550"/>
              </a:xfrm>
              <a:prstGeom prst="rect">
                <a:avLst/>
              </a:prstGeom>
              <a:noFill/>
            </p:spPr>
            <p:txBody>
              <a:bodyPr wrap="none" rtlCol="0">
                <a:spAutoFit/>
              </a:bodyPr>
              <a:lstStyle/>
              <a:p>
                <a:pPr algn="l"/>
                <a:r>
                  <a:rPr lang="en-IN" sz="825" b="1" spc="0" baseline="0">
                    <a:ln/>
                    <a:solidFill>
                      <a:srgbClr val="E67E22"/>
                    </a:solidFill>
                    <a:latin typeface="Arial"/>
                    <a:cs typeface="Arial"/>
                    <a:sym typeface="Arial"/>
                    <a:rtl val="0"/>
                  </a:rPr>
                  <a:t>TIME TO TRIGGER: Conditions must persist for 320ms</a:t>
                </a:r>
              </a:p>
            </p:txBody>
          </p:sp>
          <p:sp>
            <p:nvSpPr>
              <p:cNvPr id="95" name="Freeform: Shape 94">
                <a:extLst>
                  <a:ext uri="{FF2B5EF4-FFF2-40B4-BE49-F238E27FC236}">
                    <a16:creationId xmlns:a16="http://schemas.microsoft.com/office/drawing/2014/main" id="{A533306A-4C43-0707-F619-33FD4463609D}"/>
                  </a:ext>
                </a:extLst>
              </p:cNvPr>
              <p:cNvSpPr/>
              <p:nvPr/>
            </p:nvSpPr>
            <p:spPr>
              <a:xfrm>
                <a:off x="6793978" y="4923006"/>
                <a:ext cx="4589388" cy="332361"/>
              </a:xfrm>
              <a:custGeom>
                <a:avLst/>
                <a:gdLst>
                  <a:gd name="connsiteX0" fmla="*/ 4540174 w 4589388"/>
                  <a:gd name="connsiteY0" fmla="*/ 330 h 332361"/>
                  <a:gd name="connsiteX1" fmla="*/ 4590058 w 4589388"/>
                  <a:gd name="connsiteY1" fmla="*/ 330 h 332361"/>
                  <a:gd name="connsiteX2" fmla="*/ 4590058 w 4589388"/>
                  <a:gd name="connsiteY2" fmla="*/ 332692 h 332361"/>
                  <a:gd name="connsiteX3" fmla="*/ 4540174 w 4589388"/>
                  <a:gd name="connsiteY3" fmla="*/ 332692 h 332361"/>
                  <a:gd name="connsiteX4" fmla="*/ 50555 w 4589388"/>
                  <a:gd name="connsiteY4" fmla="*/ 332692 h 332361"/>
                  <a:gd name="connsiteX5" fmla="*/ 670 w 4589388"/>
                  <a:gd name="connsiteY5" fmla="*/ 332692 h 332361"/>
                  <a:gd name="connsiteX6" fmla="*/ 670 w 4589388"/>
                  <a:gd name="connsiteY6" fmla="*/ 330 h 332361"/>
                  <a:gd name="connsiteX7" fmla="*/ 50555 w 4589388"/>
                  <a:gd name="connsiteY7" fmla="*/ 330 h 332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9388" h="332361">
                    <a:moveTo>
                      <a:pt x="4540174" y="330"/>
                    </a:moveTo>
                    <a:cubicBezTo>
                      <a:pt x="4567724" y="330"/>
                      <a:pt x="4590058" y="330"/>
                      <a:pt x="4590058" y="330"/>
                    </a:cubicBezTo>
                    <a:lnTo>
                      <a:pt x="4590058" y="332692"/>
                    </a:lnTo>
                    <a:cubicBezTo>
                      <a:pt x="4590058" y="332692"/>
                      <a:pt x="4567724" y="332692"/>
                      <a:pt x="4540174" y="332692"/>
                    </a:cubicBezTo>
                    <a:lnTo>
                      <a:pt x="50555" y="332692"/>
                    </a:lnTo>
                    <a:cubicBezTo>
                      <a:pt x="23004" y="332692"/>
                      <a:pt x="670" y="332692"/>
                      <a:pt x="670" y="332692"/>
                    </a:cubicBezTo>
                    <a:lnTo>
                      <a:pt x="670" y="330"/>
                    </a:lnTo>
                    <a:cubicBezTo>
                      <a:pt x="670" y="330"/>
                      <a:pt x="23004" y="330"/>
                      <a:pt x="50555" y="330"/>
                    </a:cubicBezTo>
                    <a:close/>
                  </a:path>
                </a:pathLst>
              </a:custGeom>
              <a:solidFill>
                <a:srgbClr val="E1F5FE"/>
              </a:solidFill>
              <a:ln w="29909" cap="flat">
                <a:solidFill>
                  <a:srgbClr val="3498DB"/>
                </a:solidFill>
                <a:prstDash val="solid"/>
                <a:miter/>
              </a:ln>
            </p:spPr>
            <p:txBody>
              <a:bodyPr rtlCol="0" anchor="ctr"/>
              <a:lstStyle/>
              <a:p>
                <a:endParaRPr lang="en-IN"/>
              </a:p>
            </p:txBody>
          </p:sp>
          <p:sp>
            <p:nvSpPr>
              <p:cNvPr id="96" name="TextBox 95">
                <a:extLst>
                  <a:ext uri="{FF2B5EF4-FFF2-40B4-BE49-F238E27FC236}">
                    <a16:creationId xmlns:a16="http://schemas.microsoft.com/office/drawing/2014/main" id="{B129A964-157C-F730-01D6-C9A2B74EBD7D}"/>
                  </a:ext>
                </a:extLst>
              </p:cNvPr>
              <p:cNvSpPr txBox="1"/>
              <p:nvPr/>
            </p:nvSpPr>
            <p:spPr>
              <a:xfrm>
                <a:off x="7983882" y="4953204"/>
                <a:ext cx="2209580" cy="202833"/>
              </a:xfrm>
              <a:prstGeom prst="rect">
                <a:avLst/>
              </a:prstGeom>
              <a:noFill/>
            </p:spPr>
            <p:txBody>
              <a:bodyPr wrap="none" rtlCol="0">
                <a:spAutoFit/>
              </a:bodyPr>
              <a:lstStyle/>
              <a:p>
                <a:pPr algn="l"/>
                <a:r>
                  <a:rPr lang="en-IN" sz="900" b="1" spc="0" baseline="0">
                    <a:ln/>
                    <a:solidFill>
                      <a:srgbClr val="2980B9"/>
                    </a:solidFill>
                    <a:latin typeface="Arial"/>
                    <a:cs typeface="Arial"/>
                    <a:sym typeface="Arial"/>
                    <a:rtl val="0"/>
                  </a:rPr>
                  <a:t>RESULT: Measurement Report Sent</a:t>
                </a:r>
              </a:p>
            </p:txBody>
          </p:sp>
          <p:sp>
            <p:nvSpPr>
              <p:cNvPr id="97" name="TextBox 96">
                <a:extLst>
                  <a:ext uri="{FF2B5EF4-FFF2-40B4-BE49-F238E27FC236}">
                    <a16:creationId xmlns:a16="http://schemas.microsoft.com/office/drawing/2014/main" id="{9749DE52-743F-44F8-1D2B-CBA625D95619}"/>
                  </a:ext>
                </a:extLst>
              </p:cNvPr>
              <p:cNvSpPr txBox="1"/>
              <p:nvPr/>
            </p:nvSpPr>
            <p:spPr>
              <a:xfrm>
                <a:off x="8216442" y="5085361"/>
                <a:ext cx="1744459" cy="193550"/>
              </a:xfrm>
              <a:prstGeom prst="rect">
                <a:avLst/>
              </a:prstGeom>
              <a:noFill/>
            </p:spPr>
            <p:txBody>
              <a:bodyPr wrap="none" rtlCol="0">
                <a:spAutoFit/>
              </a:bodyPr>
              <a:lstStyle/>
              <a:p>
                <a:pPr algn="l"/>
                <a:r>
                  <a:rPr lang="en-IN" sz="825" spc="0" baseline="0">
                    <a:ln/>
                    <a:solidFill>
                      <a:srgbClr val="2980B9"/>
                    </a:solidFill>
                    <a:latin typeface="Arial"/>
                    <a:cs typeface="Arial"/>
                    <a:sym typeface="Arial"/>
                    <a:rtl val="0"/>
                  </a:rPr>
                  <a:t>→ Handover Decision Triggered</a:t>
                </a:r>
              </a:p>
            </p:txBody>
          </p:sp>
        </p:grpSp>
      </p:grpSp>
      <p:grpSp>
        <p:nvGrpSpPr>
          <p:cNvPr id="98" name="Graphic 2">
            <a:extLst>
              <a:ext uri="{FF2B5EF4-FFF2-40B4-BE49-F238E27FC236}">
                <a16:creationId xmlns:a16="http://schemas.microsoft.com/office/drawing/2014/main" id="{B1B28E56-E909-03E6-3123-0F55191B970F}"/>
              </a:ext>
            </a:extLst>
          </p:cNvPr>
          <p:cNvGrpSpPr/>
          <p:nvPr/>
        </p:nvGrpSpPr>
        <p:grpSpPr>
          <a:xfrm>
            <a:off x="6594440" y="5504639"/>
            <a:ext cx="4988465" cy="997085"/>
            <a:chOff x="6594440" y="5504639"/>
            <a:chExt cx="4988465" cy="997085"/>
          </a:xfrm>
        </p:grpSpPr>
        <p:sp>
          <p:nvSpPr>
            <p:cNvPr id="99" name="Freeform: Shape 98">
              <a:extLst>
                <a:ext uri="{FF2B5EF4-FFF2-40B4-BE49-F238E27FC236}">
                  <a16:creationId xmlns:a16="http://schemas.microsoft.com/office/drawing/2014/main" id="{335092B3-62E3-A0C1-45DD-A2D94F5B001F}"/>
                </a:ext>
              </a:extLst>
            </p:cNvPr>
            <p:cNvSpPr/>
            <p:nvPr/>
          </p:nvSpPr>
          <p:spPr>
            <a:xfrm>
              <a:off x="6594440" y="5504639"/>
              <a:ext cx="4988465" cy="997085"/>
            </a:xfrm>
            <a:custGeom>
              <a:avLst/>
              <a:gdLst>
                <a:gd name="connsiteX0" fmla="*/ 4888696 w 4988465"/>
                <a:gd name="connsiteY0" fmla="*/ 0 h 997085"/>
                <a:gd name="connsiteX1" fmla="*/ 4988466 w 4988465"/>
                <a:gd name="connsiteY1" fmla="*/ 0 h 997085"/>
                <a:gd name="connsiteX2" fmla="*/ 4988466 w 4988465"/>
                <a:gd name="connsiteY2" fmla="*/ 997085 h 997085"/>
                <a:gd name="connsiteX3" fmla="*/ 4888696 w 4988465"/>
                <a:gd name="connsiteY3" fmla="*/ 997085 h 997085"/>
                <a:gd name="connsiteX4" fmla="*/ 99769 w 4988465"/>
                <a:gd name="connsiteY4" fmla="*/ 997085 h 997085"/>
                <a:gd name="connsiteX5" fmla="*/ 0 w 4988465"/>
                <a:gd name="connsiteY5" fmla="*/ 997085 h 997085"/>
                <a:gd name="connsiteX6" fmla="*/ 0 w 4988465"/>
                <a:gd name="connsiteY6" fmla="*/ 0 h 997085"/>
                <a:gd name="connsiteX7" fmla="*/ 99769 w 4988465"/>
                <a:gd name="connsiteY7" fmla="*/ 0 h 99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8465" h="997085">
                  <a:moveTo>
                    <a:pt x="4888696" y="0"/>
                  </a:moveTo>
                  <a:cubicBezTo>
                    <a:pt x="4943797" y="0"/>
                    <a:pt x="4988466" y="0"/>
                    <a:pt x="4988466" y="0"/>
                  </a:cubicBezTo>
                  <a:lnTo>
                    <a:pt x="4988466" y="997085"/>
                  </a:lnTo>
                  <a:cubicBezTo>
                    <a:pt x="4988466" y="997085"/>
                    <a:pt x="4943797" y="997085"/>
                    <a:pt x="4888696" y="997085"/>
                  </a:cubicBezTo>
                  <a:lnTo>
                    <a:pt x="99769" y="997085"/>
                  </a:lnTo>
                  <a:cubicBezTo>
                    <a:pt x="44668" y="997085"/>
                    <a:pt x="0" y="997085"/>
                    <a:pt x="0" y="997085"/>
                  </a:cubicBezTo>
                  <a:lnTo>
                    <a:pt x="0" y="0"/>
                  </a:lnTo>
                  <a:cubicBezTo>
                    <a:pt x="0" y="0"/>
                    <a:pt x="44668" y="0"/>
                    <a:pt x="99769" y="0"/>
                  </a:cubicBezTo>
                  <a:close/>
                </a:path>
              </a:pathLst>
            </a:custGeom>
            <a:solidFill>
              <a:srgbClr val="FFF8E1"/>
            </a:solidFill>
            <a:ln w="19939" cap="flat">
              <a:solidFill>
                <a:srgbClr val="FF9800"/>
              </a:solidFill>
              <a:prstDash val="solid"/>
              <a:miter/>
            </a:ln>
          </p:spPr>
          <p:txBody>
            <a:bodyPr rtlCol="0" anchor="ctr"/>
            <a:lstStyle/>
            <a:p>
              <a:endParaRPr lang="en-IN"/>
            </a:p>
          </p:txBody>
        </p:sp>
        <p:sp>
          <p:nvSpPr>
            <p:cNvPr id="100" name="TextBox 99">
              <a:extLst>
                <a:ext uri="{FF2B5EF4-FFF2-40B4-BE49-F238E27FC236}">
                  <a16:creationId xmlns:a16="http://schemas.microsoft.com/office/drawing/2014/main" id="{30435891-555D-0CF0-8F29-5CFFE2C51420}"/>
                </a:ext>
              </a:extLst>
            </p:cNvPr>
            <p:cNvSpPr txBox="1"/>
            <p:nvPr/>
          </p:nvSpPr>
          <p:spPr>
            <a:xfrm>
              <a:off x="7619602" y="5541117"/>
              <a:ext cx="2938140" cy="246163"/>
            </a:xfrm>
            <a:prstGeom prst="rect">
              <a:avLst/>
            </a:prstGeom>
            <a:noFill/>
          </p:spPr>
          <p:txBody>
            <a:bodyPr wrap="none" rtlCol="0">
              <a:spAutoFit/>
            </a:bodyPr>
            <a:lstStyle/>
            <a:p>
              <a:pPr algn="l"/>
              <a:r>
                <a:rPr lang="en-IN" sz="1050" b="1" spc="0" baseline="0">
                  <a:ln/>
                  <a:solidFill>
                    <a:srgbClr val="EF6C00"/>
                  </a:solidFill>
                  <a:latin typeface="Segoe UI Emoji"/>
                  <a:ea typeface="Segoe UI Emoji"/>
                  <a:sym typeface="Segoe UI Emoji"/>
                  <a:rtl val="0"/>
                </a:rPr>
                <a:t>🚨</a:t>
              </a:r>
              <a:r>
                <a:rPr lang="en-IN" sz="1050" b="1" spc="0" baseline="0">
                  <a:ln/>
                  <a:solidFill>
                    <a:srgbClr val="EF6C00"/>
                  </a:solidFill>
                  <a:latin typeface="Arial"/>
                  <a:ea typeface="Segoe UI Emoji"/>
                  <a:cs typeface="Arial"/>
                  <a:sym typeface="Arial"/>
                  <a:rtl val="0"/>
                </a:rPr>
                <a:t> CRITICAL DESIGN CONSIDERATIONS</a:t>
              </a:r>
            </a:p>
          </p:txBody>
        </p:sp>
        <p:sp>
          <p:nvSpPr>
            <p:cNvPr id="101" name="TextBox 100">
              <a:extLst>
                <a:ext uri="{FF2B5EF4-FFF2-40B4-BE49-F238E27FC236}">
                  <a16:creationId xmlns:a16="http://schemas.microsoft.com/office/drawing/2014/main" id="{69C019C5-F77B-FC48-D05A-D6379174774C}"/>
                </a:ext>
              </a:extLst>
            </p:cNvPr>
            <p:cNvSpPr txBox="1"/>
            <p:nvPr/>
          </p:nvSpPr>
          <p:spPr>
            <a:xfrm>
              <a:off x="6702538" y="5791630"/>
              <a:ext cx="3750704" cy="193550"/>
            </a:xfrm>
            <a:prstGeom prst="rect">
              <a:avLst/>
            </a:prstGeom>
            <a:noFill/>
          </p:spPr>
          <p:txBody>
            <a:bodyPr wrap="none" rtlCol="0">
              <a:spAutoFit/>
            </a:bodyPr>
            <a:lstStyle/>
            <a:p>
              <a:pPr algn="l"/>
              <a:r>
                <a:rPr lang="en-IN" sz="825" spc="0" baseline="0">
                  <a:ln/>
                  <a:solidFill>
                    <a:srgbClr val="BF360C"/>
                  </a:solidFill>
                  <a:latin typeface="Arial"/>
                  <a:cs typeface="Arial"/>
                  <a:sym typeface="Arial"/>
                  <a:rtl val="0"/>
                </a:rPr>
                <a:t>• Creates 6ms gap every 40ms for TDD UE FDD frequency measurement</a:t>
              </a:r>
            </a:p>
          </p:txBody>
        </p:sp>
        <p:sp>
          <p:nvSpPr>
            <p:cNvPr id="102" name="TextBox 101">
              <a:extLst>
                <a:ext uri="{FF2B5EF4-FFF2-40B4-BE49-F238E27FC236}">
                  <a16:creationId xmlns:a16="http://schemas.microsoft.com/office/drawing/2014/main" id="{0A1FB5B8-38D7-A55D-8AFE-E0590BD65662}"/>
                </a:ext>
              </a:extLst>
            </p:cNvPr>
            <p:cNvSpPr txBox="1"/>
            <p:nvPr/>
          </p:nvSpPr>
          <p:spPr>
            <a:xfrm>
              <a:off x="6702538" y="5916265"/>
              <a:ext cx="3262473" cy="193550"/>
            </a:xfrm>
            <a:prstGeom prst="rect">
              <a:avLst/>
            </a:prstGeom>
            <a:noFill/>
          </p:spPr>
          <p:txBody>
            <a:bodyPr wrap="none" rtlCol="0">
              <a:spAutoFit/>
            </a:bodyPr>
            <a:lstStyle/>
            <a:p>
              <a:pPr algn="l"/>
              <a:r>
                <a:rPr lang="en-IN" sz="825" spc="0" baseline="0">
                  <a:ln/>
                  <a:solidFill>
                    <a:srgbClr val="BF360C"/>
                  </a:solidFill>
                  <a:latin typeface="Arial"/>
                  <a:cs typeface="Arial"/>
                  <a:sym typeface="Arial"/>
                  <a:rtl val="0"/>
                </a:rPr>
                <a:t>• Event A5 ensures dual condition: weak serving + strong target</a:t>
              </a:r>
            </a:p>
          </p:txBody>
        </p:sp>
        <p:sp>
          <p:nvSpPr>
            <p:cNvPr id="103" name="TextBox 102">
              <a:extLst>
                <a:ext uri="{FF2B5EF4-FFF2-40B4-BE49-F238E27FC236}">
                  <a16:creationId xmlns:a16="http://schemas.microsoft.com/office/drawing/2014/main" id="{B1CBEAB6-AE49-875F-6083-68044F84694E}"/>
                </a:ext>
              </a:extLst>
            </p:cNvPr>
            <p:cNvSpPr txBox="1"/>
            <p:nvPr/>
          </p:nvSpPr>
          <p:spPr>
            <a:xfrm>
              <a:off x="6702538" y="6040901"/>
              <a:ext cx="3631366" cy="193550"/>
            </a:xfrm>
            <a:prstGeom prst="rect">
              <a:avLst/>
            </a:prstGeom>
            <a:noFill/>
          </p:spPr>
          <p:txBody>
            <a:bodyPr wrap="none" rtlCol="0">
              <a:spAutoFit/>
            </a:bodyPr>
            <a:lstStyle/>
            <a:p>
              <a:pPr algn="l"/>
              <a:r>
                <a:rPr lang="en-IN" sz="825" spc="0" baseline="0">
                  <a:ln/>
                  <a:solidFill>
                    <a:srgbClr val="BF360C"/>
                  </a:solidFill>
                  <a:latin typeface="Arial"/>
                  <a:cs typeface="Arial"/>
                  <a:sym typeface="Arial"/>
                  <a:rtl val="0"/>
                </a:rPr>
                <a:t>• 320ms stability prevents unnecessary handovers on temporary fading</a:t>
              </a:r>
            </a:p>
          </p:txBody>
        </p:sp>
        <p:sp>
          <p:nvSpPr>
            <p:cNvPr id="104" name="TextBox 103">
              <a:extLst>
                <a:ext uri="{FF2B5EF4-FFF2-40B4-BE49-F238E27FC236}">
                  <a16:creationId xmlns:a16="http://schemas.microsoft.com/office/drawing/2014/main" id="{4224346E-3448-E5A4-7A56-6C33528429E6}"/>
                </a:ext>
              </a:extLst>
            </p:cNvPr>
            <p:cNvSpPr txBox="1"/>
            <p:nvPr/>
          </p:nvSpPr>
          <p:spPr>
            <a:xfrm>
              <a:off x="6702538" y="6165537"/>
              <a:ext cx="2667603" cy="193550"/>
            </a:xfrm>
            <a:prstGeom prst="rect">
              <a:avLst/>
            </a:prstGeom>
            <a:noFill/>
          </p:spPr>
          <p:txBody>
            <a:bodyPr wrap="none" rtlCol="0">
              <a:spAutoFit/>
            </a:bodyPr>
            <a:lstStyle/>
            <a:p>
              <a:pPr algn="l"/>
              <a:r>
                <a:rPr lang="en-IN" sz="825" spc="0" baseline="0">
                  <a:ln/>
                  <a:solidFill>
                    <a:srgbClr val="BF360C"/>
                  </a:solidFill>
                  <a:latin typeface="Arial"/>
                  <a:cs typeface="Arial"/>
                  <a:sym typeface="Arial"/>
                  <a:rtl val="0"/>
                </a:rPr>
                <a:t>• 3 dB hysteresis prevents ping-pong between cells</a:t>
              </a:r>
            </a:p>
          </p:txBody>
        </p:sp>
        <p:sp>
          <p:nvSpPr>
            <p:cNvPr id="105" name="TextBox 104">
              <a:extLst>
                <a:ext uri="{FF2B5EF4-FFF2-40B4-BE49-F238E27FC236}">
                  <a16:creationId xmlns:a16="http://schemas.microsoft.com/office/drawing/2014/main" id="{DFD084B6-1F30-6B79-6DD5-603A15591450}"/>
                </a:ext>
              </a:extLst>
            </p:cNvPr>
            <p:cNvSpPr txBox="1"/>
            <p:nvPr/>
          </p:nvSpPr>
          <p:spPr>
            <a:xfrm>
              <a:off x="6702538" y="6290172"/>
              <a:ext cx="2868822" cy="193550"/>
            </a:xfrm>
            <a:prstGeom prst="rect">
              <a:avLst/>
            </a:prstGeom>
            <a:noFill/>
          </p:spPr>
          <p:txBody>
            <a:bodyPr wrap="none" rtlCol="0">
              <a:spAutoFit/>
            </a:bodyPr>
            <a:lstStyle/>
            <a:p>
              <a:pPr algn="l"/>
              <a:r>
                <a:rPr lang="en-IN" sz="825" spc="0" baseline="0">
                  <a:ln/>
                  <a:solidFill>
                    <a:srgbClr val="BF360C"/>
                  </a:solidFill>
                  <a:latin typeface="Arial"/>
                  <a:cs typeface="Arial"/>
                  <a:sym typeface="Arial"/>
                  <a:rtl val="0"/>
                </a:rPr>
                <a:t>• Reports best 3 n2600 cells for optimal target selection</a:t>
              </a:r>
            </a:p>
          </p:txBody>
        </p:sp>
      </p:grpSp>
      <p:grpSp>
        <p:nvGrpSpPr>
          <p:cNvPr id="106" name="Graphic 2">
            <a:extLst>
              <a:ext uri="{FF2B5EF4-FFF2-40B4-BE49-F238E27FC236}">
                <a16:creationId xmlns:a16="http://schemas.microsoft.com/office/drawing/2014/main" id="{6472B3E3-70A9-DAF1-0D8F-852AC534570C}"/>
              </a:ext>
            </a:extLst>
          </p:cNvPr>
          <p:cNvGrpSpPr/>
          <p:nvPr/>
        </p:nvGrpSpPr>
        <p:grpSpPr>
          <a:xfrm>
            <a:off x="608281" y="5504639"/>
            <a:ext cx="3491925" cy="997085"/>
            <a:chOff x="608281" y="5504639"/>
            <a:chExt cx="3491925" cy="997085"/>
          </a:xfrm>
        </p:grpSpPr>
        <p:sp>
          <p:nvSpPr>
            <p:cNvPr id="107" name="Freeform: Shape 106">
              <a:extLst>
                <a:ext uri="{FF2B5EF4-FFF2-40B4-BE49-F238E27FC236}">
                  <a16:creationId xmlns:a16="http://schemas.microsoft.com/office/drawing/2014/main" id="{E8193320-1A10-287D-8E2D-65D47FDA02A4}"/>
                </a:ext>
              </a:extLst>
            </p:cNvPr>
            <p:cNvSpPr/>
            <p:nvPr/>
          </p:nvSpPr>
          <p:spPr>
            <a:xfrm>
              <a:off x="608281" y="5504639"/>
              <a:ext cx="3491925" cy="997085"/>
            </a:xfrm>
            <a:custGeom>
              <a:avLst/>
              <a:gdLst>
                <a:gd name="connsiteX0" fmla="*/ 3442041 w 3491925"/>
                <a:gd name="connsiteY0" fmla="*/ 0 h 997085"/>
                <a:gd name="connsiteX1" fmla="*/ 3491926 w 3491925"/>
                <a:gd name="connsiteY1" fmla="*/ 0 h 997085"/>
                <a:gd name="connsiteX2" fmla="*/ 3491926 w 3491925"/>
                <a:gd name="connsiteY2" fmla="*/ 997085 h 997085"/>
                <a:gd name="connsiteX3" fmla="*/ 3442041 w 3491925"/>
                <a:gd name="connsiteY3" fmla="*/ 997085 h 997085"/>
                <a:gd name="connsiteX4" fmla="*/ 49885 w 3491925"/>
                <a:gd name="connsiteY4" fmla="*/ 997085 h 997085"/>
                <a:gd name="connsiteX5" fmla="*/ 0 w 3491925"/>
                <a:gd name="connsiteY5" fmla="*/ 997085 h 997085"/>
                <a:gd name="connsiteX6" fmla="*/ 0 w 3491925"/>
                <a:gd name="connsiteY6" fmla="*/ 0 h 997085"/>
                <a:gd name="connsiteX7" fmla="*/ 49885 w 3491925"/>
                <a:gd name="connsiteY7" fmla="*/ 0 h 99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1925" h="997085">
                  <a:moveTo>
                    <a:pt x="3442041" y="0"/>
                  </a:moveTo>
                  <a:cubicBezTo>
                    <a:pt x="3469592" y="0"/>
                    <a:pt x="3491926" y="0"/>
                    <a:pt x="3491926" y="0"/>
                  </a:cubicBezTo>
                  <a:lnTo>
                    <a:pt x="3491926" y="997085"/>
                  </a:lnTo>
                  <a:cubicBezTo>
                    <a:pt x="3491926" y="997085"/>
                    <a:pt x="3469592" y="997085"/>
                    <a:pt x="3442041" y="997085"/>
                  </a:cubicBezTo>
                  <a:lnTo>
                    <a:pt x="49885" y="997085"/>
                  </a:lnTo>
                  <a:cubicBezTo>
                    <a:pt x="22334" y="997085"/>
                    <a:pt x="0" y="997085"/>
                    <a:pt x="0" y="997085"/>
                  </a:cubicBezTo>
                  <a:lnTo>
                    <a:pt x="0" y="0"/>
                  </a:lnTo>
                  <a:cubicBezTo>
                    <a:pt x="0" y="0"/>
                    <a:pt x="22334" y="0"/>
                    <a:pt x="49885" y="0"/>
                  </a:cubicBezTo>
                  <a:close/>
                </a:path>
              </a:pathLst>
            </a:custGeom>
            <a:solidFill>
              <a:srgbClr val="FFFFFF"/>
            </a:solidFill>
            <a:ln w="9970" cap="flat">
              <a:solidFill>
                <a:srgbClr val="95A5A6"/>
              </a:solidFill>
              <a:prstDash val="solid"/>
              <a:miter/>
            </a:ln>
          </p:spPr>
          <p:txBody>
            <a:bodyPr rtlCol="0" anchor="ctr"/>
            <a:lstStyle/>
            <a:p>
              <a:endParaRPr lang="en-IN"/>
            </a:p>
          </p:txBody>
        </p:sp>
        <p:sp>
          <p:nvSpPr>
            <p:cNvPr id="108" name="TextBox 107">
              <a:extLst>
                <a:ext uri="{FF2B5EF4-FFF2-40B4-BE49-F238E27FC236}">
                  <a16:creationId xmlns:a16="http://schemas.microsoft.com/office/drawing/2014/main" id="{A456021C-A065-FE11-5EA2-0D0A734D82E1}"/>
                </a:ext>
              </a:extLst>
            </p:cNvPr>
            <p:cNvSpPr txBox="1"/>
            <p:nvPr/>
          </p:nvSpPr>
          <p:spPr>
            <a:xfrm>
              <a:off x="2049956" y="5534837"/>
              <a:ext cx="608575" cy="202833"/>
            </a:xfrm>
            <a:prstGeom prst="rect">
              <a:avLst/>
            </a:prstGeom>
            <a:noFill/>
          </p:spPr>
          <p:txBody>
            <a:bodyPr wrap="none" rtlCol="0">
              <a:spAutoFit/>
            </a:bodyPr>
            <a:lstStyle/>
            <a:p>
              <a:pPr algn="l"/>
              <a:r>
                <a:rPr lang="en-IN" sz="900" b="1" spc="0" baseline="0">
                  <a:ln/>
                  <a:solidFill>
                    <a:srgbClr val="2C3E50"/>
                  </a:solidFill>
                  <a:latin typeface="Arial"/>
                  <a:cs typeface="Arial"/>
                  <a:sym typeface="Arial"/>
                  <a:rtl val="0"/>
                </a:rPr>
                <a:t>Legend</a:t>
              </a:r>
            </a:p>
          </p:txBody>
        </p:sp>
        <p:sp>
          <p:nvSpPr>
            <p:cNvPr id="109" name="Freeform: Shape 108">
              <a:extLst>
                <a:ext uri="{FF2B5EF4-FFF2-40B4-BE49-F238E27FC236}">
                  <a16:creationId xmlns:a16="http://schemas.microsoft.com/office/drawing/2014/main" id="{B7F87404-A592-39D8-FECB-AD105092A1F7}"/>
                </a:ext>
              </a:extLst>
            </p:cNvPr>
            <p:cNvSpPr/>
            <p:nvPr/>
          </p:nvSpPr>
          <p:spPr>
            <a:xfrm>
              <a:off x="728004" y="5770528"/>
              <a:ext cx="159630" cy="132944"/>
            </a:xfrm>
            <a:custGeom>
              <a:avLst/>
              <a:gdLst>
                <a:gd name="connsiteX0" fmla="*/ 159631 w 159630"/>
                <a:gd name="connsiteY0" fmla="*/ 66472 h 132944"/>
                <a:gd name="connsiteX1" fmla="*/ 79815 w 159630"/>
                <a:gd name="connsiteY1" fmla="*/ 132945 h 132944"/>
                <a:gd name="connsiteX2" fmla="*/ 0 w 159630"/>
                <a:gd name="connsiteY2" fmla="*/ 66472 h 132944"/>
                <a:gd name="connsiteX3" fmla="*/ 79815 w 159630"/>
                <a:gd name="connsiteY3" fmla="*/ 0 h 132944"/>
                <a:gd name="connsiteX4" fmla="*/ 159631 w 159630"/>
                <a:gd name="connsiteY4" fmla="*/ 66472 h 132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30" h="132944">
                  <a:moveTo>
                    <a:pt x="159631" y="66472"/>
                  </a:moveTo>
                  <a:cubicBezTo>
                    <a:pt x="159631" y="103184"/>
                    <a:pt x="123896" y="132945"/>
                    <a:pt x="79815" y="132945"/>
                  </a:cubicBezTo>
                  <a:cubicBezTo>
                    <a:pt x="35735" y="132945"/>
                    <a:pt x="0" y="103184"/>
                    <a:pt x="0" y="66472"/>
                  </a:cubicBezTo>
                  <a:cubicBezTo>
                    <a:pt x="0" y="29761"/>
                    <a:pt x="35735" y="0"/>
                    <a:pt x="79815" y="0"/>
                  </a:cubicBezTo>
                  <a:cubicBezTo>
                    <a:pt x="123896" y="0"/>
                    <a:pt x="159631" y="29761"/>
                    <a:pt x="159631" y="66472"/>
                  </a:cubicBezTo>
                  <a:close/>
                </a:path>
              </a:pathLst>
            </a:custGeom>
            <a:solidFill>
              <a:srgbClr val="FF6B6B"/>
            </a:solidFill>
            <a:ln w="9970" cap="flat">
              <a:noFill/>
              <a:prstDash val="solid"/>
              <a:miter/>
            </a:ln>
          </p:spPr>
          <p:txBody>
            <a:bodyPr rtlCol="0" anchor="ctr"/>
            <a:lstStyle/>
            <a:p>
              <a:endParaRPr lang="en-IN"/>
            </a:p>
          </p:txBody>
        </p:sp>
        <p:sp>
          <p:nvSpPr>
            <p:cNvPr id="110" name="TextBox 109">
              <a:extLst>
                <a:ext uri="{FF2B5EF4-FFF2-40B4-BE49-F238E27FC236}">
                  <a16:creationId xmlns:a16="http://schemas.microsoft.com/office/drawing/2014/main" id="{397FEBAC-EC14-1299-CF99-658CC480CC2D}"/>
                </a:ext>
              </a:extLst>
            </p:cNvPr>
            <p:cNvSpPr txBox="1"/>
            <p:nvPr/>
          </p:nvSpPr>
          <p:spPr>
            <a:xfrm>
              <a:off x="866034" y="5757606"/>
              <a:ext cx="1502582" cy="184267"/>
            </a:xfrm>
            <a:prstGeom prst="rect">
              <a:avLst/>
            </a:prstGeom>
            <a:noFill/>
          </p:spPr>
          <p:txBody>
            <a:bodyPr wrap="none" rtlCol="0">
              <a:spAutoFit/>
            </a:bodyPr>
            <a:lstStyle/>
            <a:p>
              <a:pPr algn="l"/>
              <a:r>
                <a:rPr lang="en-IN" sz="750" spc="0" baseline="0">
                  <a:ln/>
                  <a:solidFill>
                    <a:srgbClr val="34495E"/>
                  </a:solidFill>
                  <a:latin typeface="Arial"/>
                  <a:cs typeface="Arial"/>
                  <a:sym typeface="Arial"/>
                  <a:rtl val="0"/>
                </a:rPr>
                <a:t>n78 (3500 MHz) - Source Cell</a:t>
              </a:r>
            </a:p>
          </p:txBody>
        </p:sp>
        <p:sp>
          <p:nvSpPr>
            <p:cNvPr id="111" name="Freeform: Shape 110">
              <a:extLst>
                <a:ext uri="{FF2B5EF4-FFF2-40B4-BE49-F238E27FC236}">
                  <a16:creationId xmlns:a16="http://schemas.microsoft.com/office/drawing/2014/main" id="{728B7BC5-DB62-A1E9-457D-41A6C4FF785F}"/>
                </a:ext>
              </a:extLst>
            </p:cNvPr>
            <p:cNvSpPr/>
            <p:nvPr/>
          </p:nvSpPr>
          <p:spPr>
            <a:xfrm>
              <a:off x="728004" y="5936709"/>
              <a:ext cx="159630" cy="132944"/>
            </a:xfrm>
            <a:custGeom>
              <a:avLst/>
              <a:gdLst>
                <a:gd name="connsiteX0" fmla="*/ 159631 w 159630"/>
                <a:gd name="connsiteY0" fmla="*/ 66472 h 132944"/>
                <a:gd name="connsiteX1" fmla="*/ 79815 w 159630"/>
                <a:gd name="connsiteY1" fmla="*/ 132945 h 132944"/>
                <a:gd name="connsiteX2" fmla="*/ 0 w 159630"/>
                <a:gd name="connsiteY2" fmla="*/ 66472 h 132944"/>
                <a:gd name="connsiteX3" fmla="*/ 79815 w 159630"/>
                <a:gd name="connsiteY3" fmla="*/ 0 h 132944"/>
                <a:gd name="connsiteX4" fmla="*/ 159631 w 159630"/>
                <a:gd name="connsiteY4" fmla="*/ 66472 h 132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30" h="132944">
                  <a:moveTo>
                    <a:pt x="159631" y="66472"/>
                  </a:moveTo>
                  <a:cubicBezTo>
                    <a:pt x="159631" y="103184"/>
                    <a:pt x="123896" y="132945"/>
                    <a:pt x="79815" y="132945"/>
                  </a:cubicBezTo>
                  <a:cubicBezTo>
                    <a:pt x="35735" y="132945"/>
                    <a:pt x="0" y="103184"/>
                    <a:pt x="0" y="66472"/>
                  </a:cubicBezTo>
                  <a:cubicBezTo>
                    <a:pt x="0" y="29761"/>
                    <a:pt x="35735" y="0"/>
                    <a:pt x="79815" y="0"/>
                  </a:cubicBezTo>
                  <a:cubicBezTo>
                    <a:pt x="123896" y="0"/>
                    <a:pt x="159631" y="29761"/>
                    <a:pt x="159631" y="66472"/>
                  </a:cubicBezTo>
                  <a:close/>
                </a:path>
              </a:pathLst>
            </a:custGeom>
            <a:solidFill>
              <a:srgbClr val="4ECDC4"/>
            </a:solidFill>
            <a:ln w="9970" cap="flat">
              <a:noFill/>
              <a:prstDash val="solid"/>
              <a:miter/>
            </a:ln>
          </p:spPr>
          <p:txBody>
            <a:bodyPr rtlCol="0" anchor="ctr"/>
            <a:lstStyle/>
            <a:p>
              <a:endParaRPr lang="en-IN"/>
            </a:p>
          </p:txBody>
        </p:sp>
        <p:sp>
          <p:nvSpPr>
            <p:cNvPr id="112" name="TextBox 111">
              <a:extLst>
                <a:ext uri="{FF2B5EF4-FFF2-40B4-BE49-F238E27FC236}">
                  <a16:creationId xmlns:a16="http://schemas.microsoft.com/office/drawing/2014/main" id="{C480D712-2DDB-CFED-F73F-FB60C90D3008}"/>
                </a:ext>
              </a:extLst>
            </p:cNvPr>
            <p:cNvSpPr txBox="1"/>
            <p:nvPr/>
          </p:nvSpPr>
          <p:spPr>
            <a:xfrm>
              <a:off x="866034" y="5923787"/>
              <a:ext cx="1230993" cy="184267"/>
            </a:xfrm>
            <a:prstGeom prst="rect">
              <a:avLst/>
            </a:prstGeom>
            <a:noFill/>
          </p:spPr>
          <p:txBody>
            <a:bodyPr wrap="none" rtlCol="0">
              <a:spAutoFit/>
            </a:bodyPr>
            <a:lstStyle/>
            <a:p>
              <a:pPr algn="l"/>
              <a:r>
                <a:rPr lang="en-IN" sz="750" spc="0" baseline="0">
                  <a:ln/>
                  <a:solidFill>
                    <a:srgbClr val="34495E"/>
                  </a:solidFill>
                  <a:latin typeface="Arial"/>
                  <a:cs typeface="Arial"/>
                  <a:sym typeface="Arial"/>
                  <a:rtl val="0"/>
                </a:rPr>
                <a:t>n2600 (n7) - Target Cell</a:t>
              </a:r>
            </a:p>
          </p:txBody>
        </p:sp>
        <p:sp>
          <p:nvSpPr>
            <p:cNvPr id="113" name="Freeform: Shape 112">
              <a:extLst>
                <a:ext uri="{FF2B5EF4-FFF2-40B4-BE49-F238E27FC236}">
                  <a16:creationId xmlns:a16="http://schemas.microsoft.com/office/drawing/2014/main" id="{FE48D73F-5550-A0C9-8326-580B66CA30EB}"/>
                </a:ext>
              </a:extLst>
            </p:cNvPr>
            <p:cNvSpPr/>
            <p:nvPr/>
          </p:nvSpPr>
          <p:spPr>
            <a:xfrm>
              <a:off x="728004" y="6127817"/>
              <a:ext cx="159630" cy="132944"/>
            </a:xfrm>
            <a:custGeom>
              <a:avLst/>
              <a:gdLst>
                <a:gd name="connsiteX0" fmla="*/ 139677 w 159630"/>
                <a:gd name="connsiteY0" fmla="*/ 0 h 132944"/>
                <a:gd name="connsiteX1" fmla="*/ 159631 w 159630"/>
                <a:gd name="connsiteY1" fmla="*/ 0 h 132944"/>
                <a:gd name="connsiteX2" fmla="*/ 159631 w 159630"/>
                <a:gd name="connsiteY2" fmla="*/ 132945 h 132944"/>
                <a:gd name="connsiteX3" fmla="*/ 139677 w 159630"/>
                <a:gd name="connsiteY3" fmla="*/ 132945 h 132944"/>
                <a:gd name="connsiteX4" fmla="*/ 19954 w 159630"/>
                <a:gd name="connsiteY4" fmla="*/ 132945 h 132944"/>
                <a:gd name="connsiteX5" fmla="*/ 0 w 159630"/>
                <a:gd name="connsiteY5" fmla="*/ 132945 h 132944"/>
                <a:gd name="connsiteX6" fmla="*/ 0 w 159630"/>
                <a:gd name="connsiteY6" fmla="*/ 0 h 132944"/>
                <a:gd name="connsiteX7" fmla="*/ 19954 w 159630"/>
                <a:gd name="connsiteY7" fmla="*/ 0 h 13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630" h="132944">
                  <a:moveTo>
                    <a:pt x="139677" y="0"/>
                  </a:moveTo>
                  <a:cubicBezTo>
                    <a:pt x="150697" y="0"/>
                    <a:pt x="159631" y="0"/>
                    <a:pt x="159631" y="0"/>
                  </a:cubicBezTo>
                  <a:lnTo>
                    <a:pt x="159631" y="132945"/>
                  </a:lnTo>
                  <a:cubicBezTo>
                    <a:pt x="159631" y="132945"/>
                    <a:pt x="150697" y="132945"/>
                    <a:pt x="139677" y="132945"/>
                  </a:cubicBezTo>
                  <a:lnTo>
                    <a:pt x="19954" y="132945"/>
                  </a:lnTo>
                  <a:cubicBezTo>
                    <a:pt x="8934" y="132945"/>
                    <a:pt x="0" y="132945"/>
                    <a:pt x="0" y="132945"/>
                  </a:cubicBezTo>
                  <a:lnTo>
                    <a:pt x="0" y="0"/>
                  </a:lnTo>
                  <a:cubicBezTo>
                    <a:pt x="0" y="0"/>
                    <a:pt x="8934" y="0"/>
                    <a:pt x="19954" y="0"/>
                  </a:cubicBezTo>
                  <a:close/>
                </a:path>
              </a:pathLst>
            </a:custGeom>
            <a:solidFill>
              <a:srgbClr val="34495E"/>
            </a:solidFill>
            <a:ln w="9970" cap="flat">
              <a:noFill/>
              <a:prstDash val="solid"/>
              <a:miter/>
            </a:ln>
          </p:spPr>
          <p:txBody>
            <a:bodyPr rtlCol="0" anchor="ctr"/>
            <a:lstStyle/>
            <a:p>
              <a:endParaRPr lang="en-IN"/>
            </a:p>
          </p:txBody>
        </p:sp>
        <p:sp>
          <p:nvSpPr>
            <p:cNvPr id="114" name="TextBox 113">
              <a:extLst>
                <a:ext uri="{FF2B5EF4-FFF2-40B4-BE49-F238E27FC236}">
                  <a16:creationId xmlns:a16="http://schemas.microsoft.com/office/drawing/2014/main" id="{C577D767-4746-E479-CEE2-CFC04DD2D78C}"/>
                </a:ext>
              </a:extLst>
            </p:cNvPr>
            <p:cNvSpPr txBox="1"/>
            <p:nvPr/>
          </p:nvSpPr>
          <p:spPr>
            <a:xfrm>
              <a:off x="866034" y="6089968"/>
              <a:ext cx="1130980" cy="184267"/>
            </a:xfrm>
            <a:prstGeom prst="rect">
              <a:avLst/>
            </a:prstGeom>
            <a:noFill/>
          </p:spPr>
          <p:txBody>
            <a:bodyPr wrap="none" rtlCol="0">
              <a:spAutoFit/>
            </a:bodyPr>
            <a:lstStyle/>
            <a:p>
              <a:pPr algn="l"/>
              <a:r>
                <a:rPr lang="en-IN" sz="750" spc="0" baseline="0">
                  <a:ln/>
                  <a:solidFill>
                    <a:srgbClr val="34495E"/>
                  </a:solidFill>
                  <a:latin typeface="Arial"/>
                  <a:cs typeface="Arial"/>
                  <a:sym typeface="Arial"/>
                  <a:rtl val="0"/>
                </a:rPr>
                <a:t>User Equipment (UE)</a:t>
              </a:r>
            </a:p>
          </p:txBody>
        </p:sp>
        <p:sp>
          <p:nvSpPr>
            <p:cNvPr id="115" name="Freeform: Shape 114">
              <a:extLst>
                <a:ext uri="{FF2B5EF4-FFF2-40B4-BE49-F238E27FC236}">
                  <a16:creationId xmlns:a16="http://schemas.microsoft.com/office/drawing/2014/main" id="{CCC9B66A-281E-6004-29BC-4A70FE3798A7}"/>
                </a:ext>
              </a:extLst>
            </p:cNvPr>
            <p:cNvSpPr/>
            <p:nvPr/>
          </p:nvSpPr>
          <p:spPr>
            <a:xfrm>
              <a:off x="2603667" y="5837001"/>
              <a:ext cx="299307" cy="8309"/>
            </a:xfrm>
            <a:custGeom>
              <a:avLst/>
              <a:gdLst>
                <a:gd name="connsiteX0" fmla="*/ 0 w 299307"/>
                <a:gd name="connsiteY0" fmla="*/ 0 h 8309"/>
                <a:gd name="connsiteX1" fmla="*/ 299308 w 299307"/>
                <a:gd name="connsiteY1" fmla="*/ 0 h 8309"/>
              </a:gdLst>
              <a:ahLst/>
              <a:cxnLst>
                <a:cxn ang="0">
                  <a:pos x="connsiteX0" y="connsiteY0"/>
                </a:cxn>
                <a:cxn ang="0">
                  <a:pos x="connsiteX1" y="connsiteY1"/>
                </a:cxn>
              </a:cxnLst>
              <a:rect l="l" t="t" r="r" b="b"/>
              <a:pathLst>
                <a:path w="299307" h="8309">
                  <a:moveTo>
                    <a:pt x="0" y="0"/>
                  </a:moveTo>
                  <a:lnTo>
                    <a:pt x="299308" y="0"/>
                  </a:lnTo>
                </a:path>
              </a:pathLst>
            </a:custGeom>
            <a:solidFill>
              <a:srgbClr val="000000"/>
            </a:solidFill>
            <a:ln w="29909" cap="flat">
              <a:solidFill>
                <a:srgbClr val="E74C3C"/>
              </a:solidFill>
              <a:prstDash val="solid"/>
              <a:miter/>
            </a:ln>
          </p:spPr>
          <p:txBody>
            <a:bodyPr rtlCol="0" anchor="ctr"/>
            <a:lstStyle/>
            <a:p>
              <a:endParaRPr lang="en-IN"/>
            </a:p>
          </p:txBody>
        </p:sp>
        <p:sp>
          <p:nvSpPr>
            <p:cNvPr id="116" name="TextBox 115">
              <a:extLst>
                <a:ext uri="{FF2B5EF4-FFF2-40B4-BE49-F238E27FC236}">
                  <a16:creationId xmlns:a16="http://schemas.microsoft.com/office/drawing/2014/main" id="{6F234C9E-4351-CDE7-AF92-AB708603E863}"/>
                </a:ext>
              </a:extLst>
            </p:cNvPr>
            <p:cNvSpPr txBox="1"/>
            <p:nvPr/>
          </p:nvSpPr>
          <p:spPr>
            <a:xfrm>
              <a:off x="2911304" y="5757606"/>
              <a:ext cx="1036862" cy="184267"/>
            </a:xfrm>
            <a:prstGeom prst="rect">
              <a:avLst/>
            </a:prstGeom>
            <a:noFill/>
          </p:spPr>
          <p:txBody>
            <a:bodyPr wrap="none" rtlCol="0">
              <a:spAutoFit/>
            </a:bodyPr>
            <a:lstStyle/>
            <a:p>
              <a:pPr algn="l"/>
              <a:r>
                <a:rPr lang="en-IN" sz="750" spc="0" baseline="0">
                  <a:ln/>
                  <a:solidFill>
                    <a:srgbClr val="34495E"/>
                  </a:solidFill>
                  <a:latin typeface="Arial"/>
                  <a:cs typeface="Arial"/>
                  <a:sym typeface="Arial"/>
                  <a:rtl val="0"/>
                </a:rPr>
                <a:t>Handover Direction</a:t>
              </a:r>
            </a:p>
          </p:txBody>
        </p:sp>
        <p:sp>
          <p:nvSpPr>
            <p:cNvPr id="117" name="TextBox 116">
              <a:extLst>
                <a:ext uri="{FF2B5EF4-FFF2-40B4-BE49-F238E27FC236}">
                  <a16:creationId xmlns:a16="http://schemas.microsoft.com/office/drawing/2014/main" id="{16280958-100C-EEB6-E7E5-32FC8C38D613}"/>
                </a:ext>
              </a:extLst>
            </p:cNvPr>
            <p:cNvSpPr txBox="1"/>
            <p:nvPr/>
          </p:nvSpPr>
          <p:spPr>
            <a:xfrm>
              <a:off x="716380" y="6256149"/>
              <a:ext cx="2761682" cy="184267"/>
            </a:xfrm>
            <a:prstGeom prst="rect">
              <a:avLst/>
            </a:prstGeom>
            <a:noFill/>
          </p:spPr>
          <p:txBody>
            <a:bodyPr wrap="none" rtlCol="0">
              <a:spAutoFit/>
            </a:bodyPr>
            <a:lstStyle/>
            <a:p>
              <a:pPr algn="l"/>
              <a:r>
                <a:rPr lang="en-IN" sz="750" spc="0" baseline="0">
                  <a:ln/>
                  <a:solidFill>
                    <a:srgbClr val="7F8C8D"/>
                  </a:solidFill>
                  <a:latin typeface="Arial"/>
                  <a:cs typeface="Arial"/>
                  <a:sym typeface="Arial"/>
                  <a:rtl val="0"/>
                </a:rPr>
                <a:t>Objective: Coverage-triggered handover before signal loss</a:t>
              </a:r>
            </a:p>
          </p:txBody>
        </p:sp>
      </p:grpSp>
    </p:spTree>
    <p:extLst>
      <p:ext uri="{BB962C8B-B14F-4D97-AF65-F5344CB8AC3E}">
        <p14:creationId xmlns:p14="http://schemas.microsoft.com/office/powerpoint/2010/main" val="8388757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9BBFC-0DB6-80A2-1C67-33903477A5A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18991EA-1C88-642D-7D14-18B1E4BF5398}"/>
              </a:ext>
            </a:extLst>
          </p:cNvPr>
          <p:cNvSpPr txBox="1"/>
          <p:nvPr/>
        </p:nvSpPr>
        <p:spPr>
          <a:xfrm>
            <a:off x="245518" y="85034"/>
            <a:ext cx="7612104" cy="272792"/>
          </a:xfrm>
          <a:prstGeom prst="rect">
            <a:avLst/>
          </a:prstGeom>
          <a:noFill/>
        </p:spPr>
        <p:txBody>
          <a:bodyPr wrap="none" rtlCol="0">
            <a:spAutoFit/>
          </a:bodyPr>
          <a:lstStyle/>
          <a:p>
            <a:pPr algn="l"/>
            <a:r>
              <a:rPr lang="en-IN" sz="1650" b="1" spc="0" baseline="0" dirty="0" err="1">
                <a:ln/>
                <a:solidFill>
                  <a:srgbClr val="2C3E50"/>
                </a:solidFill>
                <a:latin typeface="Arial"/>
                <a:cs typeface="Arial"/>
                <a:sym typeface="Arial"/>
                <a:rtl val="0"/>
              </a:rPr>
              <a:t>MeasConfig</a:t>
            </a:r>
            <a:r>
              <a:rPr lang="en-IN" sz="1650" b="1" spc="0" baseline="0" dirty="0">
                <a:ln/>
                <a:solidFill>
                  <a:srgbClr val="2C3E50"/>
                </a:solidFill>
                <a:latin typeface="Arial"/>
                <a:cs typeface="Arial"/>
                <a:sym typeface="Arial"/>
                <a:rtl val="0"/>
              </a:rPr>
              <a:t> Parameters Design: n78 (3500 MHz) → n2600 Inter-Frequency Handover</a:t>
            </a:r>
          </a:p>
        </p:txBody>
      </p:sp>
      <p:sp>
        <p:nvSpPr>
          <p:cNvPr id="7" name="TextBox 6">
            <a:extLst>
              <a:ext uri="{FF2B5EF4-FFF2-40B4-BE49-F238E27FC236}">
                <a16:creationId xmlns:a16="http://schemas.microsoft.com/office/drawing/2014/main" id="{94115FA5-B05C-1EB8-55C4-AB663A9FBD16}"/>
              </a:ext>
            </a:extLst>
          </p:cNvPr>
          <p:cNvSpPr txBox="1"/>
          <p:nvPr/>
        </p:nvSpPr>
        <p:spPr>
          <a:xfrm>
            <a:off x="6864966" y="1213414"/>
            <a:ext cx="4282451" cy="206846"/>
          </a:xfrm>
          <a:prstGeom prst="rect">
            <a:avLst/>
          </a:prstGeom>
          <a:noFill/>
        </p:spPr>
        <p:txBody>
          <a:bodyPr wrap="none" rtlCol="0">
            <a:spAutoFit/>
          </a:bodyPr>
          <a:lstStyle/>
          <a:p>
            <a:pPr algn="l"/>
            <a:r>
              <a:rPr lang="en-IN" sz="1050" spc="0" baseline="0">
                <a:ln/>
                <a:solidFill>
                  <a:srgbClr val="7F8C8D"/>
                </a:solidFill>
                <a:latin typeface="Arial"/>
                <a:cs typeface="Arial"/>
                <a:sym typeface="Arial"/>
                <a:rtl val="0"/>
              </a:rPr>
              <a:t>Event A5 Coverage-Triggered Handover with Measurement Gap Configuration</a:t>
            </a:r>
          </a:p>
        </p:txBody>
      </p:sp>
      <p:grpSp>
        <p:nvGrpSpPr>
          <p:cNvPr id="8" name="Graphic 2">
            <a:extLst>
              <a:ext uri="{FF2B5EF4-FFF2-40B4-BE49-F238E27FC236}">
                <a16:creationId xmlns:a16="http://schemas.microsoft.com/office/drawing/2014/main" id="{00FADE2F-7106-B181-2B86-C46F9679D1E1}"/>
              </a:ext>
            </a:extLst>
          </p:cNvPr>
          <p:cNvGrpSpPr/>
          <p:nvPr/>
        </p:nvGrpSpPr>
        <p:grpSpPr>
          <a:xfrm>
            <a:off x="627063" y="533508"/>
            <a:ext cx="4479285" cy="1343785"/>
            <a:chOff x="627063" y="533508"/>
            <a:chExt cx="4479285" cy="1343785"/>
          </a:xfrm>
        </p:grpSpPr>
        <p:sp>
          <p:nvSpPr>
            <p:cNvPr id="9" name="Freeform: Shape 8">
              <a:extLst>
                <a:ext uri="{FF2B5EF4-FFF2-40B4-BE49-F238E27FC236}">
                  <a16:creationId xmlns:a16="http://schemas.microsoft.com/office/drawing/2014/main" id="{0891EF59-2961-B0C9-7C88-2D5BE7D26A69}"/>
                </a:ext>
              </a:extLst>
            </p:cNvPr>
            <p:cNvSpPr/>
            <p:nvPr/>
          </p:nvSpPr>
          <p:spPr>
            <a:xfrm>
              <a:off x="627063" y="607294"/>
              <a:ext cx="2028355" cy="1180577"/>
            </a:xfrm>
            <a:custGeom>
              <a:avLst/>
              <a:gdLst>
                <a:gd name="connsiteX0" fmla="*/ 2028356 w 2028355"/>
                <a:gd name="connsiteY0" fmla="*/ 590289 h 1180577"/>
                <a:gd name="connsiteX1" fmla="*/ 1014178 w 2028355"/>
                <a:gd name="connsiteY1" fmla="*/ 1180577 h 1180577"/>
                <a:gd name="connsiteX2" fmla="*/ 0 w 2028355"/>
                <a:gd name="connsiteY2" fmla="*/ 590289 h 1180577"/>
                <a:gd name="connsiteX3" fmla="*/ 1014178 w 2028355"/>
                <a:gd name="connsiteY3" fmla="*/ 0 h 1180577"/>
                <a:gd name="connsiteX4" fmla="*/ 2028356 w 2028355"/>
                <a:gd name="connsiteY4" fmla="*/ 590289 h 1180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8355" h="1180577">
                  <a:moveTo>
                    <a:pt x="2028356" y="590289"/>
                  </a:moveTo>
                  <a:cubicBezTo>
                    <a:pt x="2028356" y="916296"/>
                    <a:pt x="1574293" y="1180577"/>
                    <a:pt x="1014178" y="1180577"/>
                  </a:cubicBezTo>
                  <a:cubicBezTo>
                    <a:pt x="454063" y="1180577"/>
                    <a:pt x="0" y="916296"/>
                    <a:pt x="0" y="590289"/>
                  </a:cubicBezTo>
                  <a:cubicBezTo>
                    <a:pt x="0" y="264281"/>
                    <a:pt x="454063" y="0"/>
                    <a:pt x="1014178" y="0"/>
                  </a:cubicBezTo>
                  <a:cubicBezTo>
                    <a:pt x="1574293" y="0"/>
                    <a:pt x="2028356" y="264281"/>
                    <a:pt x="2028356" y="590289"/>
                  </a:cubicBezTo>
                  <a:close/>
                </a:path>
              </a:pathLst>
            </a:custGeom>
            <a:gradFill>
              <a:gsLst>
                <a:gs pos="0">
                  <a:srgbClr val="FF4757">
                    <a:alpha val="40000"/>
                  </a:srgbClr>
                </a:gs>
                <a:gs pos="50000">
                  <a:srgbClr val="FF4757">
                    <a:alpha val="24706"/>
                  </a:srgbClr>
                </a:gs>
                <a:gs pos="100000">
                  <a:srgbClr val="FF4757">
                    <a:alpha val="9804"/>
                  </a:srgbClr>
                </a:gs>
              </a:gsLst>
              <a:lin ang="0" scaled="1"/>
            </a:gradFill>
            <a:ln w="16900" cap="flat">
              <a:solidFill>
                <a:srgbClr val="FF4757">
                  <a:alpha val="60000"/>
                </a:srgbClr>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07F56B28-F431-F707-A5DA-4CF5EFECEAE9}"/>
                </a:ext>
              </a:extLst>
            </p:cNvPr>
            <p:cNvSpPr/>
            <p:nvPr/>
          </p:nvSpPr>
          <p:spPr>
            <a:xfrm>
              <a:off x="2739934" y="533508"/>
              <a:ext cx="2366415" cy="1328149"/>
            </a:xfrm>
            <a:custGeom>
              <a:avLst/>
              <a:gdLst>
                <a:gd name="connsiteX0" fmla="*/ 2366415 w 2366415"/>
                <a:gd name="connsiteY0" fmla="*/ 664075 h 1328149"/>
                <a:gd name="connsiteX1" fmla="*/ 1183208 w 2366415"/>
                <a:gd name="connsiteY1" fmla="*/ 1328150 h 1328149"/>
                <a:gd name="connsiteX2" fmla="*/ 0 w 2366415"/>
                <a:gd name="connsiteY2" fmla="*/ 664075 h 1328149"/>
                <a:gd name="connsiteX3" fmla="*/ 1183208 w 2366415"/>
                <a:gd name="connsiteY3" fmla="*/ 0 h 1328149"/>
                <a:gd name="connsiteX4" fmla="*/ 2366415 w 2366415"/>
                <a:gd name="connsiteY4" fmla="*/ 664075 h 1328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415" h="1328149">
                  <a:moveTo>
                    <a:pt x="2366415" y="664075"/>
                  </a:moveTo>
                  <a:cubicBezTo>
                    <a:pt x="2366415" y="1030833"/>
                    <a:pt x="1836675" y="1328150"/>
                    <a:pt x="1183208" y="1328150"/>
                  </a:cubicBezTo>
                  <a:cubicBezTo>
                    <a:pt x="529740" y="1328150"/>
                    <a:pt x="0" y="1030833"/>
                    <a:pt x="0" y="664075"/>
                  </a:cubicBezTo>
                  <a:cubicBezTo>
                    <a:pt x="0" y="297316"/>
                    <a:pt x="529740" y="0"/>
                    <a:pt x="1183208" y="0"/>
                  </a:cubicBezTo>
                  <a:cubicBezTo>
                    <a:pt x="1836675" y="0"/>
                    <a:pt x="2366415" y="297316"/>
                    <a:pt x="2366415" y="664075"/>
                  </a:cubicBezTo>
                  <a:close/>
                </a:path>
              </a:pathLst>
            </a:custGeom>
            <a:gradFill>
              <a:gsLst>
                <a:gs pos="0">
                  <a:srgbClr val="2ED573">
                    <a:alpha val="40000"/>
                  </a:srgbClr>
                </a:gs>
                <a:gs pos="50000">
                  <a:srgbClr val="2ED573">
                    <a:alpha val="24706"/>
                  </a:srgbClr>
                </a:gs>
                <a:gs pos="100000">
                  <a:srgbClr val="2ED573">
                    <a:alpha val="9804"/>
                  </a:srgbClr>
                </a:gs>
              </a:gsLst>
              <a:lin ang="0" scaled="1"/>
            </a:gradFill>
            <a:ln w="16900" cap="flat">
              <a:solidFill>
                <a:srgbClr val="2ED573">
                  <a:alpha val="60000"/>
                </a:srgbClr>
              </a:solid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5DD6CBB1-AAA3-6476-064E-27E70F78487C}"/>
                </a:ext>
              </a:extLst>
            </p:cNvPr>
            <p:cNvSpPr/>
            <p:nvPr/>
          </p:nvSpPr>
          <p:spPr>
            <a:xfrm>
              <a:off x="1091895" y="754866"/>
              <a:ext cx="3380593" cy="885433"/>
            </a:xfrm>
            <a:custGeom>
              <a:avLst/>
              <a:gdLst>
                <a:gd name="connsiteX0" fmla="*/ 3380593 w 3380593"/>
                <a:gd name="connsiteY0" fmla="*/ 442717 h 885433"/>
                <a:gd name="connsiteX1" fmla="*/ 1690297 w 3380593"/>
                <a:gd name="connsiteY1" fmla="*/ 885433 h 885433"/>
                <a:gd name="connsiteX2" fmla="*/ 0 w 3380593"/>
                <a:gd name="connsiteY2" fmla="*/ 442717 h 885433"/>
                <a:gd name="connsiteX3" fmla="*/ 1690297 w 3380593"/>
                <a:gd name="connsiteY3" fmla="*/ 0 h 885433"/>
                <a:gd name="connsiteX4" fmla="*/ 3380593 w 3380593"/>
                <a:gd name="connsiteY4" fmla="*/ 442717 h 885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0593" h="885433">
                  <a:moveTo>
                    <a:pt x="3380593" y="442717"/>
                  </a:moveTo>
                  <a:cubicBezTo>
                    <a:pt x="3380593" y="687222"/>
                    <a:pt x="2623822" y="885433"/>
                    <a:pt x="1690297" y="885433"/>
                  </a:cubicBezTo>
                  <a:cubicBezTo>
                    <a:pt x="756772" y="885433"/>
                    <a:pt x="0" y="687222"/>
                    <a:pt x="0" y="442717"/>
                  </a:cubicBezTo>
                  <a:cubicBezTo>
                    <a:pt x="0" y="198211"/>
                    <a:pt x="756772" y="0"/>
                    <a:pt x="1690297" y="0"/>
                  </a:cubicBezTo>
                  <a:cubicBezTo>
                    <a:pt x="2623822" y="0"/>
                    <a:pt x="3380593" y="198211"/>
                    <a:pt x="3380593" y="442717"/>
                  </a:cubicBezTo>
                  <a:close/>
                </a:path>
              </a:pathLst>
            </a:custGeom>
            <a:gradFill>
              <a:gsLst>
                <a:gs pos="0">
                  <a:srgbClr val="5352ED">
                    <a:alpha val="20000"/>
                  </a:srgbClr>
                </a:gs>
                <a:gs pos="50000">
                  <a:srgbClr val="5352ED">
                    <a:alpha val="12157"/>
                  </a:srgbClr>
                </a:gs>
                <a:gs pos="100000">
                  <a:srgbClr val="5352ED">
                    <a:alpha val="4706"/>
                  </a:srgbClr>
                </a:gs>
              </a:gsLst>
              <a:lin ang="0" scaled="1"/>
            </a:gradFill>
            <a:ln w="8450" cap="flat">
              <a:solidFill>
                <a:srgbClr val="5352ED">
                  <a:alpha val="30000"/>
                </a:srgbClr>
              </a:solidFill>
              <a:custDash>
                <a:ds d="375000" sp="375000"/>
              </a:custDash>
              <a:miter/>
            </a:ln>
          </p:spPr>
          <p:txBody>
            <a:bodyPr rtlCol="0" anchor="ctr"/>
            <a:lstStyle/>
            <a:p>
              <a:endParaRPr lang="en-IN"/>
            </a:p>
          </p:txBody>
        </p:sp>
        <p:grpSp>
          <p:nvGrpSpPr>
            <p:cNvPr id="12" name="Graphic 2">
              <a:extLst>
                <a:ext uri="{FF2B5EF4-FFF2-40B4-BE49-F238E27FC236}">
                  <a16:creationId xmlns:a16="http://schemas.microsoft.com/office/drawing/2014/main" id="{2AA31370-9245-AA98-6FF7-60ECE3B75778}"/>
                </a:ext>
              </a:extLst>
            </p:cNvPr>
            <p:cNvGrpSpPr/>
            <p:nvPr/>
          </p:nvGrpSpPr>
          <p:grpSpPr>
            <a:xfrm>
              <a:off x="1300198" y="741817"/>
              <a:ext cx="682085" cy="1046054"/>
              <a:chOff x="1300198" y="741817"/>
              <a:chExt cx="682085" cy="1046054"/>
            </a:xfrm>
          </p:grpSpPr>
          <p:sp>
            <p:nvSpPr>
              <p:cNvPr id="13" name="Freeform: Shape 12">
                <a:extLst>
                  <a:ext uri="{FF2B5EF4-FFF2-40B4-BE49-F238E27FC236}">
                    <a16:creationId xmlns:a16="http://schemas.microsoft.com/office/drawing/2014/main" id="{1CE9F735-E477-A405-ADE7-F00A1AED5C1A}"/>
                  </a:ext>
                </a:extLst>
              </p:cNvPr>
              <p:cNvSpPr/>
              <p:nvPr/>
            </p:nvSpPr>
            <p:spPr>
              <a:xfrm>
                <a:off x="1514469" y="902438"/>
                <a:ext cx="253544" cy="295144"/>
              </a:xfrm>
              <a:custGeom>
                <a:avLst/>
                <a:gdLst>
                  <a:gd name="connsiteX0" fmla="*/ 126772 w 253544"/>
                  <a:gd name="connsiteY0" fmla="*/ 0 h 295144"/>
                  <a:gd name="connsiteX1" fmla="*/ 253544 w 253544"/>
                  <a:gd name="connsiteY1" fmla="*/ 147572 h 295144"/>
                  <a:gd name="connsiteX2" fmla="*/ 126772 w 253544"/>
                  <a:gd name="connsiteY2" fmla="*/ 295144 h 295144"/>
                  <a:gd name="connsiteX3" fmla="*/ 0 w 253544"/>
                  <a:gd name="connsiteY3" fmla="*/ 147572 h 295144"/>
                </a:gdLst>
                <a:ahLst/>
                <a:cxnLst>
                  <a:cxn ang="0">
                    <a:pos x="connsiteX0" y="connsiteY0"/>
                  </a:cxn>
                  <a:cxn ang="0">
                    <a:pos x="connsiteX1" y="connsiteY1"/>
                  </a:cxn>
                  <a:cxn ang="0">
                    <a:pos x="connsiteX2" y="connsiteY2"/>
                  </a:cxn>
                  <a:cxn ang="0">
                    <a:pos x="connsiteX3" y="connsiteY3"/>
                  </a:cxn>
                </a:cxnLst>
                <a:rect l="l" t="t" r="r" b="b"/>
                <a:pathLst>
                  <a:path w="253544" h="295144">
                    <a:moveTo>
                      <a:pt x="126772" y="0"/>
                    </a:moveTo>
                    <a:lnTo>
                      <a:pt x="253544" y="147572"/>
                    </a:lnTo>
                    <a:lnTo>
                      <a:pt x="126772" y="295144"/>
                    </a:lnTo>
                    <a:lnTo>
                      <a:pt x="0" y="147572"/>
                    </a:lnTo>
                    <a:close/>
                  </a:path>
                </a:pathLst>
              </a:custGeom>
              <a:solidFill>
                <a:srgbClr val="FF4757"/>
              </a:solidFill>
              <a:ln w="16900" cap="flat">
                <a:solidFill>
                  <a:srgbClr val="C44569"/>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89BDCF92-8F58-D0D8-35EB-C39A641EA29C}"/>
                  </a:ext>
                </a:extLst>
              </p:cNvPr>
              <p:cNvSpPr/>
              <p:nvPr/>
            </p:nvSpPr>
            <p:spPr>
              <a:xfrm>
                <a:off x="1615887" y="1027875"/>
                <a:ext cx="50708" cy="44271"/>
              </a:xfrm>
              <a:custGeom>
                <a:avLst/>
                <a:gdLst>
                  <a:gd name="connsiteX0" fmla="*/ 50709 w 50708"/>
                  <a:gd name="connsiteY0" fmla="*/ 22136 h 44271"/>
                  <a:gd name="connsiteX1" fmla="*/ 25354 w 50708"/>
                  <a:gd name="connsiteY1" fmla="*/ 44272 h 44271"/>
                  <a:gd name="connsiteX2" fmla="*/ 0 w 50708"/>
                  <a:gd name="connsiteY2" fmla="*/ 22136 h 44271"/>
                  <a:gd name="connsiteX3" fmla="*/ 25354 w 50708"/>
                  <a:gd name="connsiteY3" fmla="*/ 0 h 44271"/>
                  <a:gd name="connsiteX4" fmla="*/ 50709 w 50708"/>
                  <a:gd name="connsiteY4" fmla="*/ 22136 h 44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8" h="44271">
                    <a:moveTo>
                      <a:pt x="50709" y="22136"/>
                    </a:moveTo>
                    <a:cubicBezTo>
                      <a:pt x="50709" y="34361"/>
                      <a:pt x="39357" y="44272"/>
                      <a:pt x="25354" y="44272"/>
                    </a:cubicBezTo>
                    <a:cubicBezTo>
                      <a:pt x="11352" y="44272"/>
                      <a:pt x="0" y="34361"/>
                      <a:pt x="0" y="22136"/>
                    </a:cubicBezTo>
                    <a:cubicBezTo>
                      <a:pt x="0" y="9911"/>
                      <a:pt x="11352" y="0"/>
                      <a:pt x="25354" y="0"/>
                    </a:cubicBezTo>
                    <a:cubicBezTo>
                      <a:pt x="39357" y="0"/>
                      <a:pt x="50709" y="9911"/>
                      <a:pt x="50709" y="22136"/>
                    </a:cubicBezTo>
                    <a:close/>
                  </a:path>
                </a:pathLst>
              </a:custGeom>
              <a:solidFill>
                <a:srgbClr val="FFFFFF"/>
              </a:solidFill>
              <a:ln w="8450" cap="flat">
                <a:noFill/>
                <a:prstDash val="solid"/>
                <a:miter/>
              </a:ln>
            </p:spPr>
            <p:txBody>
              <a:bodyPr rtlCol="0" anchor="ctr"/>
              <a:lstStyle/>
              <a:p>
                <a:endParaRPr lang="en-IN"/>
              </a:p>
            </p:txBody>
          </p:sp>
          <p:sp>
            <p:nvSpPr>
              <p:cNvPr id="15" name="TextBox 14">
                <a:extLst>
                  <a:ext uri="{FF2B5EF4-FFF2-40B4-BE49-F238E27FC236}">
                    <a16:creationId xmlns:a16="http://schemas.microsoft.com/office/drawing/2014/main" id="{53084011-01D8-3C6F-A872-8B122DFBE2BA}"/>
                  </a:ext>
                </a:extLst>
              </p:cNvPr>
              <p:cNvSpPr txBox="1"/>
              <p:nvPr/>
            </p:nvSpPr>
            <p:spPr>
              <a:xfrm>
                <a:off x="1326978" y="696097"/>
                <a:ext cx="628526" cy="198602"/>
              </a:xfrm>
              <a:prstGeom prst="rect">
                <a:avLst/>
              </a:prstGeom>
              <a:noFill/>
            </p:spPr>
            <p:txBody>
              <a:bodyPr wrap="none" rtlCol="0">
                <a:spAutoFit/>
              </a:bodyPr>
              <a:lstStyle/>
              <a:p>
                <a:pPr algn="l"/>
                <a:r>
                  <a:rPr lang="en-IN" sz="975" b="1" spc="0" baseline="0">
                    <a:ln/>
                    <a:solidFill>
                      <a:srgbClr val="C44569"/>
                    </a:solidFill>
                    <a:latin typeface="Arial"/>
                    <a:cs typeface="Arial"/>
                    <a:sym typeface="Arial"/>
                    <a:rtl val="0"/>
                  </a:rPr>
                  <a:t>n78 gNB</a:t>
                </a:r>
              </a:p>
            </p:txBody>
          </p:sp>
          <p:sp>
            <p:nvSpPr>
              <p:cNvPr id="16" name="TextBox 15">
                <a:extLst>
                  <a:ext uri="{FF2B5EF4-FFF2-40B4-BE49-F238E27FC236}">
                    <a16:creationId xmlns:a16="http://schemas.microsoft.com/office/drawing/2014/main" id="{302B7B66-A72A-6FF4-4289-AEDF9D28F30F}"/>
                  </a:ext>
                </a:extLst>
              </p:cNvPr>
              <p:cNvSpPr txBox="1"/>
              <p:nvPr/>
            </p:nvSpPr>
            <p:spPr>
              <a:xfrm>
                <a:off x="1208758" y="1262852"/>
                <a:ext cx="864965" cy="182116"/>
              </a:xfrm>
              <a:prstGeom prst="rect">
                <a:avLst/>
              </a:prstGeom>
              <a:noFill/>
            </p:spPr>
            <p:txBody>
              <a:bodyPr wrap="none" rtlCol="0">
                <a:spAutoFit/>
              </a:bodyPr>
              <a:lstStyle/>
              <a:p>
                <a:pPr algn="l"/>
                <a:r>
                  <a:rPr lang="en-IN" sz="825" spc="0" baseline="0">
                    <a:ln/>
                    <a:solidFill>
                      <a:srgbClr val="C44569"/>
                    </a:solidFill>
                    <a:latin typeface="Arial"/>
                    <a:cs typeface="Arial"/>
                    <a:sym typeface="Arial"/>
                    <a:rtl val="0"/>
                  </a:rPr>
                  <a:t>ARFCN: 647232</a:t>
                </a:r>
              </a:p>
            </p:txBody>
          </p:sp>
          <p:sp>
            <p:nvSpPr>
              <p:cNvPr id="17" name="TextBox 16">
                <a:extLst>
                  <a:ext uri="{FF2B5EF4-FFF2-40B4-BE49-F238E27FC236}">
                    <a16:creationId xmlns:a16="http://schemas.microsoft.com/office/drawing/2014/main" id="{2707D344-FD24-8C28-826D-125CFCB17426}"/>
                  </a:ext>
                </a:extLst>
              </p:cNvPr>
              <p:cNvSpPr txBox="1"/>
              <p:nvPr/>
            </p:nvSpPr>
            <p:spPr>
              <a:xfrm>
                <a:off x="1337949" y="1373531"/>
                <a:ext cx="606584" cy="182116"/>
              </a:xfrm>
              <a:prstGeom prst="rect">
                <a:avLst/>
              </a:prstGeom>
              <a:noFill/>
            </p:spPr>
            <p:txBody>
              <a:bodyPr wrap="none" rtlCol="0">
                <a:spAutoFit/>
              </a:bodyPr>
              <a:lstStyle/>
              <a:p>
                <a:pPr algn="l"/>
                <a:r>
                  <a:rPr lang="en-IN" sz="825" spc="0" baseline="0">
                    <a:ln/>
                    <a:solidFill>
                      <a:srgbClr val="C44569"/>
                    </a:solidFill>
                    <a:latin typeface="Arial"/>
                    <a:cs typeface="Arial"/>
                    <a:sym typeface="Arial"/>
                    <a:rtl val="0"/>
                  </a:rPr>
                  <a:t>3500 MHz</a:t>
                </a:r>
              </a:p>
            </p:txBody>
          </p:sp>
          <p:sp>
            <p:nvSpPr>
              <p:cNvPr id="18" name="TextBox 17">
                <a:extLst>
                  <a:ext uri="{FF2B5EF4-FFF2-40B4-BE49-F238E27FC236}">
                    <a16:creationId xmlns:a16="http://schemas.microsoft.com/office/drawing/2014/main" id="{1784A033-2EC8-C720-CF2C-17D772A0B720}"/>
                  </a:ext>
                </a:extLst>
              </p:cNvPr>
              <p:cNvSpPr txBox="1"/>
              <p:nvPr/>
            </p:nvSpPr>
            <p:spPr>
              <a:xfrm>
                <a:off x="1321987" y="1490890"/>
                <a:ext cx="638509" cy="173872"/>
              </a:xfrm>
              <a:prstGeom prst="rect">
                <a:avLst/>
              </a:prstGeom>
              <a:noFill/>
            </p:spPr>
            <p:txBody>
              <a:bodyPr wrap="none" rtlCol="0">
                <a:spAutoFit/>
              </a:bodyPr>
              <a:lstStyle/>
              <a:p>
                <a:pPr algn="l"/>
                <a:r>
                  <a:rPr lang="en-IN" sz="750" spc="0" baseline="0">
                    <a:ln/>
                    <a:solidFill>
                      <a:srgbClr val="C44569"/>
                    </a:solidFill>
                    <a:latin typeface="Arial"/>
                    <a:cs typeface="Arial"/>
                    <a:sym typeface="Arial"/>
                    <a:rtl val="0"/>
                  </a:rPr>
                  <a:t>Serving Cell</a:t>
                </a:r>
              </a:p>
            </p:txBody>
          </p:sp>
          <p:sp>
            <p:nvSpPr>
              <p:cNvPr id="19" name="Freeform: Shape 18">
                <a:extLst>
                  <a:ext uri="{FF2B5EF4-FFF2-40B4-BE49-F238E27FC236}">
                    <a16:creationId xmlns:a16="http://schemas.microsoft.com/office/drawing/2014/main" id="{BC50B0E1-5122-4721-D3FD-9F0A99AD7CFB}"/>
                  </a:ext>
                </a:extLst>
              </p:cNvPr>
              <p:cNvSpPr/>
              <p:nvPr/>
            </p:nvSpPr>
            <p:spPr>
              <a:xfrm>
                <a:off x="1472212" y="1677192"/>
                <a:ext cx="50708" cy="110679"/>
              </a:xfrm>
              <a:custGeom>
                <a:avLst/>
                <a:gdLst>
                  <a:gd name="connsiteX0" fmla="*/ 0 w 50708"/>
                  <a:gd name="connsiteY0" fmla="*/ 0 h 110679"/>
                  <a:gd name="connsiteX1" fmla="*/ 50709 w 50708"/>
                  <a:gd name="connsiteY1" fmla="*/ 0 h 110679"/>
                  <a:gd name="connsiteX2" fmla="*/ 50709 w 50708"/>
                  <a:gd name="connsiteY2" fmla="*/ 110679 h 110679"/>
                  <a:gd name="connsiteX3" fmla="*/ 0 w 50708"/>
                  <a:gd name="connsiteY3" fmla="*/ 110679 h 110679"/>
                </a:gdLst>
                <a:ahLst/>
                <a:cxnLst>
                  <a:cxn ang="0">
                    <a:pos x="connsiteX0" y="connsiteY0"/>
                  </a:cxn>
                  <a:cxn ang="0">
                    <a:pos x="connsiteX1" y="connsiteY1"/>
                  </a:cxn>
                  <a:cxn ang="0">
                    <a:pos x="connsiteX2" y="connsiteY2"/>
                  </a:cxn>
                  <a:cxn ang="0">
                    <a:pos x="connsiteX3" y="connsiteY3"/>
                  </a:cxn>
                </a:cxnLst>
                <a:rect l="l" t="t" r="r" b="b"/>
                <a:pathLst>
                  <a:path w="50708" h="110679">
                    <a:moveTo>
                      <a:pt x="0" y="0"/>
                    </a:moveTo>
                    <a:lnTo>
                      <a:pt x="50709" y="0"/>
                    </a:lnTo>
                    <a:lnTo>
                      <a:pt x="50709" y="110679"/>
                    </a:lnTo>
                    <a:lnTo>
                      <a:pt x="0" y="110679"/>
                    </a:lnTo>
                    <a:close/>
                  </a:path>
                </a:pathLst>
              </a:custGeom>
              <a:solidFill>
                <a:srgbClr val="FF4757"/>
              </a:solidFill>
              <a:ln w="8450"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73855CFD-D288-9997-6FFA-9B4F52FF5817}"/>
                  </a:ext>
                </a:extLst>
              </p:cNvPr>
              <p:cNvSpPr/>
              <p:nvPr/>
            </p:nvSpPr>
            <p:spPr>
              <a:xfrm>
                <a:off x="1539824" y="1714085"/>
                <a:ext cx="50708" cy="73786"/>
              </a:xfrm>
              <a:custGeom>
                <a:avLst/>
                <a:gdLst>
                  <a:gd name="connsiteX0" fmla="*/ 0 w 50708"/>
                  <a:gd name="connsiteY0" fmla="*/ 0 h 73786"/>
                  <a:gd name="connsiteX1" fmla="*/ 50709 w 50708"/>
                  <a:gd name="connsiteY1" fmla="*/ 0 h 73786"/>
                  <a:gd name="connsiteX2" fmla="*/ 50709 w 50708"/>
                  <a:gd name="connsiteY2" fmla="*/ 73786 h 73786"/>
                  <a:gd name="connsiteX3" fmla="*/ 0 w 50708"/>
                  <a:gd name="connsiteY3" fmla="*/ 73786 h 73786"/>
                </a:gdLst>
                <a:ahLst/>
                <a:cxnLst>
                  <a:cxn ang="0">
                    <a:pos x="connsiteX0" y="connsiteY0"/>
                  </a:cxn>
                  <a:cxn ang="0">
                    <a:pos x="connsiteX1" y="connsiteY1"/>
                  </a:cxn>
                  <a:cxn ang="0">
                    <a:pos x="connsiteX2" y="connsiteY2"/>
                  </a:cxn>
                  <a:cxn ang="0">
                    <a:pos x="connsiteX3" y="connsiteY3"/>
                  </a:cxn>
                </a:cxnLst>
                <a:rect l="l" t="t" r="r" b="b"/>
                <a:pathLst>
                  <a:path w="50708" h="73786">
                    <a:moveTo>
                      <a:pt x="0" y="0"/>
                    </a:moveTo>
                    <a:lnTo>
                      <a:pt x="50709" y="0"/>
                    </a:lnTo>
                    <a:lnTo>
                      <a:pt x="50709" y="73786"/>
                    </a:lnTo>
                    <a:lnTo>
                      <a:pt x="0" y="73786"/>
                    </a:lnTo>
                    <a:close/>
                  </a:path>
                </a:pathLst>
              </a:custGeom>
              <a:solidFill>
                <a:srgbClr val="FF4757"/>
              </a:solidFill>
              <a:ln w="8450"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FAC3BA91-768F-7F6D-D358-24A9DEAF2A2D}"/>
                  </a:ext>
                </a:extLst>
              </p:cNvPr>
              <p:cNvSpPr/>
              <p:nvPr/>
            </p:nvSpPr>
            <p:spPr>
              <a:xfrm>
                <a:off x="1607435" y="1736221"/>
                <a:ext cx="50708" cy="51650"/>
              </a:xfrm>
              <a:custGeom>
                <a:avLst/>
                <a:gdLst>
                  <a:gd name="connsiteX0" fmla="*/ 0 w 50708"/>
                  <a:gd name="connsiteY0" fmla="*/ 0 h 51650"/>
                  <a:gd name="connsiteX1" fmla="*/ 50709 w 50708"/>
                  <a:gd name="connsiteY1" fmla="*/ 0 h 51650"/>
                  <a:gd name="connsiteX2" fmla="*/ 50709 w 50708"/>
                  <a:gd name="connsiteY2" fmla="*/ 51650 h 51650"/>
                  <a:gd name="connsiteX3" fmla="*/ 0 w 50708"/>
                  <a:gd name="connsiteY3" fmla="*/ 51650 h 51650"/>
                </a:gdLst>
                <a:ahLst/>
                <a:cxnLst>
                  <a:cxn ang="0">
                    <a:pos x="connsiteX0" y="connsiteY0"/>
                  </a:cxn>
                  <a:cxn ang="0">
                    <a:pos x="connsiteX1" y="connsiteY1"/>
                  </a:cxn>
                  <a:cxn ang="0">
                    <a:pos x="connsiteX2" y="connsiteY2"/>
                  </a:cxn>
                  <a:cxn ang="0">
                    <a:pos x="connsiteX3" y="connsiteY3"/>
                  </a:cxn>
                </a:cxnLst>
                <a:rect l="l" t="t" r="r" b="b"/>
                <a:pathLst>
                  <a:path w="50708" h="51650">
                    <a:moveTo>
                      <a:pt x="0" y="0"/>
                    </a:moveTo>
                    <a:lnTo>
                      <a:pt x="50709" y="0"/>
                    </a:lnTo>
                    <a:lnTo>
                      <a:pt x="50709" y="51650"/>
                    </a:lnTo>
                    <a:lnTo>
                      <a:pt x="0" y="51650"/>
                    </a:lnTo>
                    <a:close/>
                  </a:path>
                </a:pathLst>
              </a:custGeom>
              <a:solidFill>
                <a:srgbClr val="FF6B35">
                  <a:alpha val="70000"/>
                </a:srgbClr>
              </a:solidFill>
              <a:ln w="8450"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15ADE28F-7836-E39F-7290-77D1CC520DF7}"/>
                  </a:ext>
                </a:extLst>
              </p:cNvPr>
              <p:cNvSpPr/>
              <p:nvPr/>
            </p:nvSpPr>
            <p:spPr>
              <a:xfrm>
                <a:off x="1675047" y="1750979"/>
                <a:ext cx="50708" cy="36893"/>
              </a:xfrm>
              <a:custGeom>
                <a:avLst/>
                <a:gdLst>
                  <a:gd name="connsiteX0" fmla="*/ 0 w 50708"/>
                  <a:gd name="connsiteY0" fmla="*/ 0 h 36893"/>
                  <a:gd name="connsiteX1" fmla="*/ 50709 w 50708"/>
                  <a:gd name="connsiteY1" fmla="*/ 0 h 36893"/>
                  <a:gd name="connsiteX2" fmla="*/ 50709 w 50708"/>
                  <a:gd name="connsiteY2" fmla="*/ 36893 h 36893"/>
                  <a:gd name="connsiteX3" fmla="*/ 0 w 50708"/>
                  <a:gd name="connsiteY3" fmla="*/ 36893 h 36893"/>
                </a:gdLst>
                <a:ahLst/>
                <a:cxnLst>
                  <a:cxn ang="0">
                    <a:pos x="connsiteX0" y="connsiteY0"/>
                  </a:cxn>
                  <a:cxn ang="0">
                    <a:pos x="connsiteX1" y="connsiteY1"/>
                  </a:cxn>
                  <a:cxn ang="0">
                    <a:pos x="connsiteX2" y="connsiteY2"/>
                  </a:cxn>
                  <a:cxn ang="0">
                    <a:pos x="connsiteX3" y="connsiteY3"/>
                  </a:cxn>
                </a:cxnLst>
                <a:rect l="l" t="t" r="r" b="b"/>
                <a:pathLst>
                  <a:path w="50708" h="36893">
                    <a:moveTo>
                      <a:pt x="0" y="0"/>
                    </a:moveTo>
                    <a:lnTo>
                      <a:pt x="50709" y="0"/>
                    </a:lnTo>
                    <a:lnTo>
                      <a:pt x="50709" y="36893"/>
                    </a:lnTo>
                    <a:lnTo>
                      <a:pt x="0" y="36893"/>
                    </a:lnTo>
                    <a:close/>
                  </a:path>
                </a:pathLst>
              </a:custGeom>
              <a:solidFill>
                <a:srgbClr val="FF9FF3">
                  <a:alpha val="50000"/>
                </a:srgbClr>
              </a:solidFill>
              <a:ln w="8450"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EFEC0436-A498-9170-C5FD-0D1BE78D14EA}"/>
                  </a:ext>
                </a:extLst>
              </p:cNvPr>
              <p:cNvSpPr/>
              <p:nvPr/>
            </p:nvSpPr>
            <p:spPr>
              <a:xfrm>
                <a:off x="1742659" y="1765736"/>
                <a:ext cx="50708" cy="22135"/>
              </a:xfrm>
              <a:custGeom>
                <a:avLst/>
                <a:gdLst>
                  <a:gd name="connsiteX0" fmla="*/ 0 w 50708"/>
                  <a:gd name="connsiteY0" fmla="*/ 0 h 22135"/>
                  <a:gd name="connsiteX1" fmla="*/ 50709 w 50708"/>
                  <a:gd name="connsiteY1" fmla="*/ 0 h 22135"/>
                  <a:gd name="connsiteX2" fmla="*/ 50709 w 50708"/>
                  <a:gd name="connsiteY2" fmla="*/ 22136 h 22135"/>
                  <a:gd name="connsiteX3" fmla="*/ 0 w 50708"/>
                  <a:gd name="connsiteY3" fmla="*/ 22136 h 22135"/>
                </a:gdLst>
                <a:ahLst/>
                <a:cxnLst>
                  <a:cxn ang="0">
                    <a:pos x="connsiteX0" y="connsiteY0"/>
                  </a:cxn>
                  <a:cxn ang="0">
                    <a:pos x="connsiteX1" y="connsiteY1"/>
                  </a:cxn>
                  <a:cxn ang="0">
                    <a:pos x="connsiteX2" y="connsiteY2"/>
                  </a:cxn>
                  <a:cxn ang="0">
                    <a:pos x="connsiteX3" y="connsiteY3"/>
                  </a:cxn>
                </a:cxnLst>
                <a:rect l="l" t="t" r="r" b="b"/>
                <a:pathLst>
                  <a:path w="50708" h="22135">
                    <a:moveTo>
                      <a:pt x="0" y="0"/>
                    </a:moveTo>
                    <a:lnTo>
                      <a:pt x="50709" y="0"/>
                    </a:lnTo>
                    <a:lnTo>
                      <a:pt x="50709" y="22136"/>
                    </a:lnTo>
                    <a:lnTo>
                      <a:pt x="0" y="22136"/>
                    </a:lnTo>
                    <a:close/>
                  </a:path>
                </a:pathLst>
              </a:custGeom>
              <a:solidFill>
                <a:srgbClr val="FF9FF3">
                  <a:alpha val="30000"/>
                </a:srgbClr>
              </a:solidFill>
              <a:ln w="8450" cap="flat">
                <a:noFill/>
                <a:prstDash val="solid"/>
                <a:miter/>
              </a:ln>
            </p:spPr>
            <p:txBody>
              <a:bodyPr rtlCol="0" anchor="ctr"/>
              <a:lstStyle/>
              <a:p>
                <a:endParaRPr lang="en-IN"/>
              </a:p>
            </p:txBody>
          </p:sp>
        </p:grpSp>
        <p:grpSp>
          <p:nvGrpSpPr>
            <p:cNvPr id="24" name="Graphic 2">
              <a:extLst>
                <a:ext uri="{FF2B5EF4-FFF2-40B4-BE49-F238E27FC236}">
                  <a16:creationId xmlns:a16="http://schemas.microsoft.com/office/drawing/2014/main" id="{E8DB4725-7527-F638-E47E-8ABFD85A7065}"/>
                </a:ext>
              </a:extLst>
            </p:cNvPr>
            <p:cNvGrpSpPr/>
            <p:nvPr/>
          </p:nvGrpSpPr>
          <p:grpSpPr>
            <a:xfrm>
              <a:off x="3582099" y="741817"/>
              <a:ext cx="682085" cy="1046054"/>
              <a:chOff x="3582099" y="741817"/>
              <a:chExt cx="682085" cy="1046054"/>
            </a:xfrm>
          </p:grpSpPr>
          <p:sp>
            <p:nvSpPr>
              <p:cNvPr id="25" name="Freeform: Shape 24">
                <a:extLst>
                  <a:ext uri="{FF2B5EF4-FFF2-40B4-BE49-F238E27FC236}">
                    <a16:creationId xmlns:a16="http://schemas.microsoft.com/office/drawing/2014/main" id="{A0B3F213-51B2-F6BA-2D68-603E92891550}"/>
                  </a:ext>
                </a:extLst>
              </p:cNvPr>
              <p:cNvSpPr/>
              <p:nvPr/>
            </p:nvSpPr>
            <p:spPr>
              <a:xfrm>
                <a:off x="3796370" y="902438"/>
                <a:ext cx="253544" cy="295144"/>
              </a:xfrm>
              <a:custGeom>
                <a:avLst/>
                <a:gdLst>
                  <a:gd name="connsiteX0" fmla="*/ 126772 w 253544"/>
                  <a:gd name="connsiteY0" fmla="*/ 0 h 295144"/>
                  <a:gd name="connsiteX1" fmla="*/ 253544 w 253544"/>
                  <a:gd name="connsiteY1" fmla="*/ 147572 h 295144"/>
                  <a:gd name="connsiteX2" fmla="*/ 126772 w 253544"/>
                  <a:gd name="connsiteY2" fmla="*/ 295144 h 295144"/>
                  <a:gd name="connsiteX3" fmla="*/ 0 w 253544"/>
                  <a:gd name="connsiteY3" fmla="*/ 147572 h 295144"/>
                </a:gdLst>
                <a:ahLst/>
                <a:cxnLst>
                  <a:cxn ang="0">
                    <a:pos x="connsiteX0" y="connsiteY0"/>
                  </a:cxn>
                  <a:cxn ang="0">
                    <a:pos x="connsiteX1" y="connsiteY1"/>
                  </a:cxn>
                  <a:cxn ang="0">
                    <a:pos x="connsiteX2" y="connsiteY2"/>
                  </a:cxn>
                  <a:cxn ang="0">
                    <a:pos x="connsiteX3" y="connsiteY3"/>
                  </a:cxn>
                </a:cxnLst>
                <a:rect l="l" t="t" r="r" b="b"/>
                <a:pathLst>
                  <a:path w="253544" h="295144">
                    <a:moveTo>
                      <a:pt x="126772" y="0"/>
                    </a:moveTo>
                    <a:lnTo>
                      <a:pt x="253544" y="147572"/>
                    </a:lnTo>
                    <a:lnTo>
                      <a:pt x="126772" y="295144"/>
                    </a:lnTo>
                    <a:lnTo>
                      <a:pt x="0" y="147572"/>
                    </a:lnTo>
                    <a:close/>
                  </a:path>
                </a:pathLst>
              </a:custGeom>
              <a:solidFill>
                <a:srgbClr val="2ED573"/>
              </a:solidFill>
              <a:ln w="16900" cap="flat">
                <a:solidFill>
                  <a:srgbClr val="1DD1A1"/>
                </a:solid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EE1C5EB6-E279-322D-1ECF-1B44079CE412}"/>
                  </a:ext>
                </a:extLst>
              </p:cNvPr>
              <p:cNvSpPr/>
              <p:nvPr/>
            </p:nvSpPr>
            <p:spPr>
              <a:xfrm>
                <a:off x="3897787" y="1027875"/>
                <a:ext cx="50708" cy="44271"/>
              </a:xfrm>
              <a:custGeom>
                <a:avLst/>
                <a:gdLst>
                  <a:gd name="connsiteX0" fmla="*/ 50709 w 50708"/>
                  <a:gd name="connsiteY0" fmla="*/ 22136 h 44271"/>
                  <a:gd name="connsiteX1" fmla="*/ 25354 w 50708"/>
                  <a:gd name="connsiteY1" fmla="*/ 44272 h 44271"/>
                  <a:gd name="connsiteX2" fmla="*/ 0 w 50708"/>
                  <a:gd name="connsiteY2" fmla="*/ 22136 h 44271"/>
                  <a:gd name="connsiteX3" fmla="*/ 25354 w 50708"/>
                  <a:gd name="connsiteY3" fmla="*/ 0 h 44271"/>
                  <a:gd name="connsiteX4" fmla="*/ 50709 w 50708"/>
                  <a:gd name="connsiteY4" fmla="*/ 22136 h 44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8" h="44271">
                    <a:moveTo>
                      <a:pt x="50709" y="22136"/>
                    </a:moveTo>
                    <a:cubicBezTo>
                      <a:pt x="50709" y="34361"/>
                      <a:pt x="39357" y="44272"/>
                      <a:pt x="25354" y="44272"/>
                    </a:cubicBezTo>
                    <a:cubicBezTo>
                      <a:pt x="11352" y="44272"/>
                      <a:pt x="0" y="34361"/>
                      <a:pt x="0" y="22136"/>
                    </a:cubicBezTo>
                    <a:cubicBezTo>
                      <a:pt x="0" y="9911"/>
                      <a:pt x="11352" y="0"/>
                      <a:pt x="25354" y="0"/>
                    </a:cubicBezTo>
                    <a:cubicBezTo>
                      <a:pt x="39357" y="0"/>
                      <a:pt x="50709" y="9911"/>
                      <a:pt x="50709" y="22136"/>
                    </a:cubicBezTo>
                    <a:close/>
                  </a:path>
                </a:pathLst>
              </a:custGeom>
              <a:solidFill>
                <a:srgbClr val="FFFFFF"/>
              </a:solidFill>
              <a:ln w="8450" cap="flat">
                <a:noFill/>
                <a:prstDash val="solid"/>
                <a:miter/>
              </a:ln>
            </p:spPr>
            <p:txBody>
              <a:bodyPr rtlCol="0" anchor="ctr"/>
              <a:lstStyle/>
              <a:p>
                <a:endParaRPr lang="en-IN"/>
              </a:p>
            </p:txBody>
          </p:sp>
          <p:sp>
            <p:nvSpPr>
              <p:cNvPr id="27" name="TextBox 26">
                <a:extLst>
                  <a:ext uri="{FF2B5EF4-FFF2-40B4-BE49-F238E27FC236}">
                    <a16:creationId xmlns:a16="http://schemas.microsoft.com/office/drawing/2014/main" id="{6B8BC0C7-FA7A-E502-CBAF-0F8F0F64F88E}"/>
                  </a:ext>
                </a:extLst>
              </p:cNvPr>
              <p:cNvSpPr txBox="1"/>
              <p:nvPr/>
            </p:nvSpPr>
            <p:spPr>
              <a:xfrm>
                <a:off x="3547774" y="696097"/>
                <a:ext cx="750734" cy="198602"/>
              </a:xfrm>
              <a:prstGeom prst="rect">
                <a:avLst/>
              </a:prstGeom>
              <a:noFill/>
            </p:spPr>
            <p:txBody>
              <a:bodyPr wrap="none" rtlCol="0">
                <a:spAutoFit/>
              </a:bodyPr>
              <a:lstStyle/>
              <a:p>
                <a:pPr algn="l"/>
                <a:r>
                  <a:rPr lang="en-IN" sz="975" b="1" spc="0" baseline="0">
                    <a:ln/>
                    <a:solidFill>
                      <a:srgbClr val="1DD1A1"/>
                    </a:solidFill>
                    <a:latin typeface="Arial"/>
                    <a:cs typeface="Arial"/>
                    <a:sym typeface="Arial"/>
                    <a:rtl val="0"/>
                  </a:rPr>
                  <a:t>n2600 gNB</a:t>
                </a:r>
              </a:p>
            </p:txBody>
          </p:sp>
          <p:sp>
            <p:nvSpPr>
              <p:cNvPr id="28" name="TextBox 27">
                <a:extLst>
                  <a:ext uri="{FF2B5EF4-FFF2-40B4-BE49-F238E27FC236}">
                    <a16:creationId xmlns:a16="http://schemas.microsoft.com/office/drawing/2014/main" id="{A2FADDC8-F304-D6ED-D690-78CD4C0D90F7}"/>
                  </a:ext>
                </a:extLst>
              </p:cNvPr>
              <p:cNvSpPr txBox="1"/>
              <p:nvPr/>
            </p:nvSpPr>
            <p:spPr>
              <a:xfrm>
                <a:off x="3490659" y="1262852"/>
                <a:ext cx="864965" cy="182116"/>
              </a:xfrm>
              <a:prstGeom prst="rect">
                <a:avLst/>
              </a:prstGeom>
              <a:noFill/>
            </p:spPr>
            <p:txBody>
              <a:bodyPr wrap="none" rtlCol="0">
                <a:spAutoFit/>
              </a:bodyPr>
              <a:lstStyle/>
              <a:p>
                <a:pPr algn="l"/>
                <a:r>
                  <a:rPr lang="en-IN" sz="825" spc="0" baseline="0">
                    <a:ln/>
                    <a:solidFill>
                      <a:srgbClr val="1DD1A1"/>
                    </a:solidFill>
                    <a:latin typeface="Arial"/>
                    <a:cs typeface="Arial"/>
                    <a:sym typeface="Arial"/>
                    <a:rtl val="0"/>
                  </a:rPr>
                  <a:t>ARFCN: 531000</a:t>
                </a:r>
              </a:p>
            </p:txBody>
          </p:sp>
          <p:sp>
            <p:nvSpPr>
              <p:cNvPr id="29" name="TextBox 28">
                <a:extLst>
                  <a:ext uri="{FF2B5EF4-FFF2-40B4-BE49-F238E27FC236}">
                    <a16:creationId xmlns:a16="http://schemas.microsoft.com/office/drawing/2014/main" id="{8A3229BF-5EBB-2815-036A-2E6351B02538}"/>
                  </a:ext>
                </a:extLst>
              </p:cNvPr>
              <p:cNvSpPr txBox="1"/>
              <p:nvPr/>
            </p:nvSpPr>
            <p:spPr>
              <a:xfrm>
                <a:off x="3524273" y="1373531"/>
                <a:ext cx="797737" cy="182116"/>
              </a:xfrm>
              <a:prstGeom prst="rect">
                <a:avLst/>
              </a:prstGeom>
              <a:noFill/>
            </p:spPr>
            <p:txBody>
              <a:bodyPr wrap="none" rtlCol="0">
                <a:spAutoFit/>
              </a:bodyPr>
              <a:lstStyle/>
              <a:p>
                <a:pPr algn="l"/>
                <a:r>
                  <a:rPr lang="en-IN" sz="825" spc="0" baseline="0">
                    <a:ln/>
                    <a:solidFill>
                      <a:srgbClr val="1DD1A1"/>
                    </a:solidFill>
                    <a:latin typeface="Arial"/>
                    <a:cs typeface="Arial"/>
                    <a:sym typeface="Arial"/>
                    <a:rtl val="0"/>
                  </a:rPr>
                  <a:t>2655 MHz (n7)</a:t>
                </a:r>
              </a:p>
            </p:txBody>
          </p:sp>
          <p:sp>
            <p:nvSpPr>
              <p:cNvPr id="30" name="TextBox 29">
                <a:extLst>
                  <a:ext uri="{FF2B5EF4-FFF2-40B4-BE49-F238E27FC236}">
                    <a16:creationId xmlns:a16="http://schemas.microsoft.com/office/drawing/2014/main" id="{A7CC5B9D-9541-524D-B3F7-9EA35AEE756C}"/>
                  </a:ext>
                </a:extLst>
              </p:cNvPr>
              <p:cNvSpPr txBox="1"/>
              <p:nvPr/>
            </p:nvSpPr>
            <p:spPr>
              <a:xfrm>
                <a:off x="3629720" y="1490890"/>
                <a:ext cx="586842" cy="173872"/>
              </a:xfrm>
              <a:prstGeom prst="rect">
                <a:avLst/>
              </a:prstGeom>
              <a:noFill/>
            </p:spPr>
            <p:txBody>
              <a:bodyPr wrap="none" rtlCol="0">
                <a:spAutoFit/>
              </a:bodyPr>
              <a:lstStyle/>
              <a:p>
                <a:pPr algn="l"/>
                <a:r>
                  <a:rPr lang="en-IN" sz="750" spc="0" baseline="0">
                    <a:ln/>
                    <a:solidFill>
                      <a:srgbClr val="1DD1A1"/>
                    </a:solidFill>
                    <a:latin typeface="Arial"/>
                    <a:cs typeface="Arial"/>
                    <a:sym typeface="Arial"/>
                    <a:rtl val="0"/>
                  </a:rPr>
                  <a:t>Target Cell</a:t>
                </a:r>
              </a:p>
            </p:txBody>
          </p:sp>
          <p:sp>
            <p:nvSpPr>
              <p:cNvPr id="31" name="Freeform: Shape 30">
                <a:extLst>
                  <a:ext uri="{FF2B5EF4-FFF2-40B4-BE49-F238E27FC236}">
                    <a16:creationId xmlns:a16="http://schemas.microsoft.com/office/drawing/2014/main" id="{B930CAAE-A035-44DF-6D64-A686A944E742}"/>
                  </a:ext>
                </a:extLst>
              </p:cNvPr>
              <p:cNvSpPr/>
              <p:nvPr/>
            </p:nvSpPr>
            <p:spPr>
              <a:xfrm>
                <a:off x="3754112" y="1677192"/>
                <a:ext cx="50708" cy="110679"/>
              </a:xfrm>
              <a:custGeom>
                <a:avLst/>
                <a:gdLst>
                  <a:gd name="connsiteX0" fmla="*/ 0 w 50708"/>
                  <a:gd name="connsiteY0" fmla="*/ 0 h 110679"/>
                  <a:gd name="connsiteX1" fmla="*/ 50709 w 50708"/>
                  <a:gd name="connsiteY1" fmla="*/ 0 h 110679"/>
                  <a:gd name="connsiteX2" fmla="*/ 50709 w 50708"/>
                  <a:gd name="connsiteY2" fmla="*/ 110679 h 110679"/>
                  <a:gd name="connsiteX3" fmla="*/ 0 w 50708"/>
                  <a:gd name="connsiteY3" fmla="*/ 110679 h 110679"/>
                </a:gdLst>
                <a:ahLst/>
                <a:cxnLst>
                  <a:cxn ang="0">
                    <a:pos x="connsiteX0" y="connsiteY0"/>
                  </a:cxn>
                  <a:cxn ang="0">
                    <a:pos x="connsiteX1" y="connsiteY1"/>
                  </a:cxn>
                  <a:cxn ang="0">
                    <a:pos x="connsiteX2" y="connsiteY2"/>
                  </a:cxn>
                  <a:cxn ang="0">
                    <a:pos x="connsiteX3" y="connsiteY3"/>
                  </a:cxn>
                </a:cxnLst>
                <a:rect l="l" t="t" r="r" b="b"/>
                <a:pathLst>
                  <a:path w="50708" h="110679">
                    <a:moveTo>
                      <a:pt x="0" y="0"/>
                    </a:moveTo>
                    <a:lnTo>
                      <a:pt x="50709" y="0"/>
                    </a:lnTo>
                    <a:lnTo>
                      <a:pt x="50709" y="110679"/>
                    </a:lnTo>
                    <a:lnTo>
                      <a:pt x="0" y="110679"/>
                    </a:lnTo>
                    <a:close/>
                  </a:path>
                </a:pathLst>
              </a:custGeom>
              <a:solidFill>
                <a:srgbClr val="2ED573"/>
              </a:solidFill>
              <a:ln w="8450"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7723ACB1-48A2-093C-FCB3-C9ADD9C155DA}"/>
                  </a:ext>
                </a:extLst>
              </p:cNvPr>
              <p:cNvSpPr/>
              <p:nvPr/>
            </p:nvSpPr>
            <p:spPr>
              <a:xfrm>
                <a:off x="3821724" y="1691950"/>
                <a:ext cx="50708" cy="95921"/>
              </a:xfrm>
              <a:custGeom>
                <a:avLst/>
                <a:gdLst>
                  <a:gd name="connsiteX0" fmla="*/ 0 w 50708"/>
                  <a:gd name="connsiteY0" fmla="*/ 0 h 95921"/>
                  <a:gd name="connsiteX1" fmla="*/ 50709 w 50708"/>
                  <a:gd name="connsiteY1" fmla="*/ 0 h 95921"/>
                  <a:gd name="connsiteX2" fmla="*/ 50709 w 50708"/>
                  <a:gd name="connsiteY2" fmla="*/ 95922 h 95921"/>
                  <a:gd name="connsiteX3" fmla="*/ 0 w 50708"/>
                  <a:gd name="connsiteY3" fmla="*/ 95922 h 95921"/>
                </a:gdLst>
                <a:ahLst/>
                <a:cxnLst>
                  <a:cxn ang="0">
                    <a:pos x="connsiteX0" y="connsiteY0"/>
                  </a:cxn>
                  <a:cxn ang="0">
                    <a:pos x="connsiteX1" y="connsiteY1"/>
                  </a:cxn>
                  <a:cxn ang="0">
                    <a:pos x="connsiteX2" y="connsiteY2"/>
                  </a:cxn>
                  <a:cxn ang="0">
                    <a:pos x="connsiteX3" y="connsiteY3"/>
                  </a:cxn>
                </a:cxnLst>
                <a:rect l="l" t="t" r="r" b="b"/>
                <a:pathLst>
                  <a:path w="50708" h="95921">
                    <a:moveTo>
                      <a:pt x="0" y="0"/>
                    </a:moveTo>
                    <a:lnTo>
                      <a:pt x="50709" y="0"/>
                    </a:lnTo>
                    <a:lnTo>
                      <a:pt x="50709" y="95922"/>
                    </a:lnTo>
                    <a:lnTo>
                      <a:pt x="0" y="95922"/>
                    </a:lnTo>
                    <a:close/>
                  </a:path>
                </a:pathLst>
              </a:custGeom>
              <a:solidFill>
                <a:srgbClr val="2ED573"/>
              </a:solidFill>
              <a:ln w="8450"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560C6C5B-B518-81F8-23E4-A5B51EE088ED}"/>
                  </a:ext>
                </a:extLst>
              </p:cNvPr>
              <p:cNvSpPr/>
              <p:nvPr/>
            </p:nvSpPr>
            <p:spPr>
              <a:xfrm>
                <a:off x="3889336" y="1706707"/>
                <a:ext cx="50708" cy="81164"/>
              </a:xfrm>
              <a:custGeom>
                <a:avLst/>
                <a:gdLst>
                  <a:gd name="connsiteX0" fmla="*/ 0 w 50708"/>
                  <a:gd name="connsiteY0" fmla="*/ 0 h 81164"/>
                  <a:gd name="connsiteX1" fmla="*/ 50709 w 50708"/>
                  <a:gd name="connsiteY1" fmla="*/ 0 h 81164"/>
                  <a:gd name="connsiteX2" fmla="*/ 50709 w 50708"/>
                  <a:gd name="connsiteY2" fmla="*/ 81165 h 81164"/>
                  <a:gd name="connsiteX3" fmla="*/ 0 w 50708"/>
                  <a:gd name="connsiteY3" fmla="*/ 81165 h 81164"/>
                </a:gdLst>
                <a:ahLst/>
                <a:cxnLst>
                  <a:cxn ang="0">
                    <a:pos x="connsiteX0" y="connsiteY0"/>
                  </a:cxn>
                  <a:cxn ang="0">
                    <a:pos x="connsiteX1" y="connsiteY1"/>
                  </a:cxn>
                  <a:cxn ang="0">
                    <a:pos x="connsiteX2" y="connsiteY2"/>
                  </a:cxn>
                  <a:cxn ang="0">
                    <a:pos x="connsiteX3" y="connsiteY3"/>
                  </a:cxn>
                </a:cxnLst>
                <a:rect l="l" t="t" r="r" b="b"/>
                <a:pathLst>
                  <a:path w="50708" h="81164">
                    <a:moveTo>
                      <a:pt x="0" y="0"/>
                    </a:moveTo>
                    <a:lnTo>
                      <a:pt x="50709" y="0"/>
                    </a:lnTo>
                    <a:lnTo>
                      <a:pt x="50709" y="81165"/>
                    </a:lnTo>
                    <a:lnTo>
                      <a:pt x="0" y="81165"/>
                    </a:lnTo>
                    <a:close/>
                  </a:path>
                </a:pathLst>
              </a:custGeom>
              <a:solidFill>
                <a:srgbClr val="2ED573"/>
              </a:solidFill>
              <a:ln w="8450"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DCC18770-F977-C370-2AAA-A56CA05710A6}"/>
                  </a:ext>
                </a:extLst>
              </p:cNvPr>
              <p:cNvSpPr/>
              <p:nvPr/>
            </p:nvSpPr>
            <p:spPr>
              <a:xfrm>
                <a:off x="3956948" y="1721464"/>
                <a:ext cx="50708" cy="66407"/>
              </a:xfrm>
              <a:custGeom>
                <a:avLst/>
                <a:gdLst>
                  <a:gd name="connsiteX0" fmla="*/ 0 w 50708"/>
                  <a:gd name="connsiteY0" fmla="*/ 0 h 66407"/>
                  <a:gd name="connsiteX1" fmla="*/ 50709 w 50708"/>
                  <a:gd name="connsiteY1" fmla="*/ 0 h 66407"/>
                  <a:gd name="connsiteX2" fmla="*/ 50709 w 50708"/>
                  <a:gd name="connsiteY2" fmla="*/ 66407 h 66407"/>
                  <a:gd name="connsiteX3" fmla="*/ 0 w 50708"/>
                  <a:gd name="connsiteY3" fmla="*/ 66407 h 66407"/>
                </a:gdLst>
                <a:ahLst/>
                <a:cxnLst>
                  <a:cxn ang="0">
                    <a:pos x="connsiteX0" y="connsiteY0"/>
                  </a:cxn>
                  <a:cxn ang="0">
                    <a:pos x="connsiteX1" y="connsiteY1"/>
                  </a:cxn>
                  <a:cxn ang="0">
                    <a:pos x="connsiteX2" y="connsiteY2"/>
                  </a:cxn>
                  <a:cxn ang="0">
                    <a:pos x="connsiteX3" y="connsiteY3"/>
                  </a:cxn>
                </a:cxnLst>
                <a:rect l="l" t="t" r="r" b="b"/>
                <a:pathLst>
                  <a:path w="50708" h="66407">
                    <a:moveTo>
                      <a:pt x="0" y="0"/>
                    </a:moveTo>
                    <a:lnTo>
                      <a:pt x="50709" y="0"/>
                    </a:lnTo>
                    <a:lnTo>
                      <a:pt x="50709" y="66407"/>
                    </a:lnTo>
                    <a:lnTo>
                      <a:pt x="0" y="66407"/>
                    </a:lnTo>
                    <a:close/>
                  </a:path>
                </a:pathLst>
              </a:custGeom>
              <a:solidFill>
                <a:srgbClr val="2ED573"/>
              </a:solidFill>
              <a:ln w="8450"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386976F2-5A63-C351-F99E-63ADED95D792}"/>
                  </a:ext>
                </a:extLst>
              </p:cNvPr>
              <p:cNvSpPr/>
              <p:nvPr/>
            </p:nvSpPr>
            <p:spPr>
              <a:xfrm>
                <a:off x="4024560" y="1736221"/>
                <a:ext cx="50708" cy="51650"/>
              </a:xfrm>
              <a:custGeom>
                <a:avLst/>
                <a:gdLst>
                  <a:gd name="connsiteX0" fmla="*/ 0 w 50708"/>
                  <a:gd name="connsiteY0" fmla="*/ 0 h 51650"/>
                  <a:gd name="connsiteX1" fmla="*/ 50709 w 50708"/>
                  <a:gd name="connsiteY1" fmla="*/ 0 h 51650"/>
                  <a:gd name="connsiteX2" fmla="*/ 50709 w 50708"/>
                  <a:gd name="connsiteY2" fmla="*/ 51650 h 51650"/>
                  <a:gd name="connsiteX3" fmla="*/ 0 w 50708"/>
                  <a:gd name="connsiteY3" fmla="*/ 51650 h 51650"/>
                </a:gdLst>
                <a:ahLst/>
                <a:cxnLst>
                  <a:cxn ang="0">
                    <a:pos x="connsiteX0" y="connsiteY0"/>
                  </a:cxn>
                  <a:cxn ang="0">
                    <a:pos x="connsiteX1" y="connsiteY1"/>
                  </a:cxn>
                  <a:cxn ang="0">
                    <a:pos x="connsiteX2" y="connsiteY2"/>
                  </a:cxn>
                  <a:cxn ang="0">
                    <a:pos x="connsiteX3" y="connsiteY3"/>
                  </a:cxn>
                </a:cxnLst>
                <a:rect l="l" t="t" r="r" b="b"/>
                <a:pathLst>
                  <a:path w="50708" h="51650">
                    <a:moveTo>
                      <a:pt x="0" y="0"/>
                    </a:moveTo>
                    <a:lnTo>
                      <a:pt x="50709" y="0"/>
                    </a:lnTo>
                    <a:lnTo>
                      <a:pt x="50709" y="51650"/>
                    </a:lnTo>
                    <a:lnTo>
                      <a:pt x="0" y="51650"/>
                    </a:lnTo>
                    <a:close/>
                  </a:path>
                </a:pathLst>
              </a:custGeom>
              <a:solidFill>
                <a:srgbClr val="2ED573"/>
              </a:solidFill>
              <a:ln w="8450" cap="flat">
                <a:noFill/>
                <a:prstDash val="solid"/>
                <a:miter/>
              </a:ln>
            </p:spPr>
            <p:txBody>
              <a:bodyPr rtlCol="0" anchor="ctr"/>
              <a:lstStyle/>
              <a:p>
                <a:endParaRPr lang="en-IN"/>
              </a:p>
            </p:txBody>
          </p:sp>
        </p:grpSp>
        <p:grpSp>
          <p:nvGrpSpPr>
            <p:cNvPr id="36" name="Graphic 2">
              <a:extLst>
                <a:ext uri="{FF2B5EF4-FFF2-40B4-BE49-F238E27FC236}">
                  <a16:creationId xmlns:a16="http://schemas.microsoft.com/office/drawing/2014/main" id="{DA22AA32-9E46-FA7C-FE3B-62EDF6DB7AF6}"/>
                </a:ext>
              </a:extLst>
            </p:cNvPr>
            <p:cNvGrpSpPr/>
            <p:nvPr/>
          </p:nvGrpSpPr>
          <p:grpSpPr>
            <a:xfrm>
              <a:off x="2604624" y="1013118"/>
              <a:ext cx="355135" cy="589604"/>
              <a:chOff x="2604624" y="1013118"/>
              <a:chExt cx="355135" cy="589604"/>
            </a:xfrm>
          </p:grpSpPr>
          <p:sp>
            <p:nvSpPr>
              <p:cNvPr id="37" name="Freeform: Shape 36">
                <a:extLst>
                  <a:ext uri="{FF2B5EF4-FFF2-40B4-BE49-F238E27FC236}">
                    <a16:creationId xmlns:a16="http://schemas.microsoft.com/office/drawing/2014/main" id="{6F73F88F-8503-E8EB-4C5A-A88ABECE30B5}"/>
                  </a:ext>
                </a:extLst>
              </p:cNvPr>
              <p:cNvSpPr/>
              <p:nvPr/>
            </p:nvSpPr>
            <p:spPr>
              <a:xfrm>
                <a:off x="2697677" y="1013118"/>
                <a:ext cx="253544" cy="368930"/>
              </a:xfrm>
              <a:custGeom>
                <a:avLst/>
                <a:gdLst>
                  <a:gd name="connsiteX0" fmla="*/ 202836 w 253544"/>
                  <a:gd name="connsiteY0" fmla="*/ 0 h 368930"/>
                  <a:gd name="connsiteX1" fmla="*/ 253544 w 253544"/>
                  <a:gd name="connsiteY1" fmla="*/ 0 h 368930"/>
                  <a:gd name="connsiteX2" fmla="*/ 253544 w 253544"/>
                  <a:gd name="connsiteY2" fmla="*/ 368930 h 368930"/>
                  <a:gd name="connsiteX3" fmla="*/ 202836 w 253544"/>
                  <a:gd name="connsiteY3" fmla="*/ 368930 h 368930"/>
                  <a:gd name="connsiteX4" fmla="*/ 50709 w 253544"/>
                  <a:gd name="connsiteY4" fmla="*/ 368930 h 368930"/>
                  <a:gd name="connsiteX5" fmla="*/ 0 w 253544"/>
                  <a:gd name="connsiteY5" fmla="*/ 368930 h 368930"/>
                  <a:gd name="connsiteX6" fmla="*/ 0 w 253544"/>
                  <a:gd name="connsiteY6" fmla="*/ 0 h 368930"/>
                  <a:gd name="connsiteX7" fmla="*/ 50709 w 253544"/>
                  <a:gd name="connsiteY7" fmla="*/ 0 h 36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544" h="368930">
                    <a:moveTo>
                      <a:pt x="202836" y="0"/>
                    </a:moveTo>
                    <a:cubicBezTo>
                      <a:pt x="230841" y="0"/>
                      <a:pt x="253544" y="0"/>
                      <a:pt x="253544" y="0"/>
                    </a:cubicBezTo>
                    <a:lnTo>
                      <a:pt x="253544" y="368930"/>
                    </a:lnTo>
                    <a:cubicBezTo>
                      <a:pt x="253544" y="368930"/>
                      <a:pt x="230841" y="368930"/>
                      <a:pt x="202836" y="368930"/>
                    </a:cubicBezTo>
                    <a:lnTo>
                      <a:pt x="50709" y="368930"/>
                    </a:lnTo>
                    <a:cubicBezTo>
                      <a:pt x="22703" y="368930"/>
                      <a:pt x="0" y="368930"/>
                      <a:pt x="0" y="368930"/>
                    </a:cubicBezTo>
                    <a:lnTo>
                      <a:pt x="0" y="0"/>
                    </a:lnTo>
                    <a:cubicBezTo>
                      <a:pt x="0" y="0"/>
                      <a:pt x="22703" y="0"/>
                      <a:pt x="50709" y="0"/>
                    </a:cubicBezTo>
                    <a:close/>
                  </a:path>
                </a:pathLst>
              </a:custGeom>
              <a:solidFill>
                <a:srgbClr val="34495E"/>
              </a:solidFill>
              <a:ln w="8450"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01B10A48-C644-FDA1-D790-EB40FB1529B9}"/>
                  </a:ext>
                </a:extLst>
              </p:cNvPr>
              <p:cNvSpPr/>
              <p:nvPr/>
            </p:nvSpPr>
            <p:spPr>
              <a:xfrm>
                <a:off x="2723031" y="1035253"/>
                <a:ext cx="202835" cy="110679"/>
              </a:xfrm>
              <a:custGeom>
                <a:avLst/>
                <a:gdLst>
                  <a:gd name="connsiteX0" fmla="*/ 185933 w 202835"/>
                  <a:gd name="connsiteY0" fmla="*/ 0 h 110679"/>
                  <a:gd name="connsiteX1" fmla="*/ 202836 w 202835"/>
                  <a:gd name="connsiteY1" fmla="*/ 0 h 110679"/>
                  <a:gd name="connsiteX2" fmla="*/ 202836 w 202835"/>
                  <a:gd name="connsiteY2" fmla="*/ 110679 h 110679"/>
                  <a:gd name="connsiteX3" fmla="*/ 185933 w 202835"/>
                  <a:gd name="connsiteY3" fmla="*/ 110679 h 110679"/>
                  <a:gd name="connsiteX4" fmla="*/ 16903 w 202835"/>
                  <a:gd name="connsiteY4" fmla="*/ 110679 h 110679"/>
                  <a:gd name="connsiteX5" fmla="*/ 0 w 202835"/>
                  <a:gd name="connsiteY5" fmla="*/ 110679 h 110679"/>
                  <a:gd name="connsiteX6" fmla="*/ 0 w 202835"/>
                  <a:gd name="connsiteY6" fmla="*/ 0 h 110679"/>
                  <a:gd name="connsiteX7" fmla="*/ 16903 w 202835"/>
                  <a:gd name="connsiteY7" fmla="*/ 0 h 11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835" h="110679">
                    <a:moveTo>
                      <a:pt x="185933" y="0"/>
                    </a:moveTo>
                    <a:cubicBezTo>
                      <a:pt x="195268" y="0"/>
                      <a:pt x="202836" y="0"/>
                      <a:pt x="202836" y="0"/>
                    </a:cubicBezTo>
                    <a:lnTo>
                      <a:pt x="202836" y="110679"/>
                    </a:lnTo>
                    <a:cubicBezTo>
                      <a:pt x="202836" y="110679"/>
                      <a:pt x="195268" y="110679"/>
                      <a:pt x="185933" y="110679"/>
                    </a:cubicBezTo>
                    <a:lnTo>
                      <a:pt x="16903" y="110679"/>
                    </a:lnTo>
                    <a:cubicBezTo>
                      <a:pt x="7568" y="110679"/>
                      <a:pt x="0" y="110679"/>
                      <a:pt x="0" y="110679"/>
                    </a:cubicBezTo>
                    <a:lnTo>
                      <a:pt x="0" y="0"/>
                    </a:lnTo>
                    <a:cubicBezTo>
                      <a:pt x="0" y="0"/>
                      <a:pt x="7568" y="0"/>
                      <a:pt x="16903" y="0"/>
                    </a:cubicBezTo>
                    <a:close/>
                  </a:path>
                </a:pathLst>
              </a:custGeom>
              <a:solidFill>
                <a:srgbClr val="3498DB"/>
              </a:solidFill>
              <a:ln w="8450"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328E7E64-2E16-5759-1AFB-DA64D55263E0}"/>
                  </a:ext>
                </a:extLst>
              </p:cNvPr>
              <p:cNvSpPr/>
              <p:nvPr/>
            </p:nvSpPr>
            <p:spPr>
              <a:xfrm>
                <a:off x="2807546" y="1256612"/>
                <a:ext cx="33805" cy="29514"/>
              </a:xfrm>
              <a:custGeom>
                <a:avLst/>
                <a:gdLst>
                  <a:gd name="connsiteX0" fmla="*/ 33806 w 33805"/>
                  <a:gd name="connsiteY0" fmla="*/ 14757 h 29514"/>
                  <a:gd name="connsiteX1" fmla="*/ 16903 w 33805"/>
                  <a:gd name="connsiteY1" fmla="*/ 29514 h 29514"/>
                  <a:gd name="connsiteX2" fmla="*/ 0 w 33805"/>
                  <a:gd name="connsiteY2" fmla="*/ 14757 h 29514"/>
                  <a:gd name="connsiteX3" fmla="*/ 16903 w 33805"/>
                  <a:gd name="connsiteY3" fmla="*/ 0 h 29514"/>
                  <a:gd name="connsiteX4" fmla="*/ 33806 w 33805"/>
                  <a:gd name="connsiteY4" fmla="*/ 14757 h 29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05" h="29514">
                    <a:moveTo>
                      <a:pt x="33806" y="14757"/>
                    </a:moveTo>
                    <a:cubicBezTo>
                      <a:pt x="33806" y="22907"/>
                      <a:pt x="26238" y="29514"/>
                      <a:pt x="16903" y="29514"/>
                    </a:cubicBezTo>
                    <a:cubicBezTo>
                      <a:pt x="7568" y="29514"/>
                      <a:pt x="0" y="22907"/>
                      <a:pt x="0" y="14757"/>
                    </a:cubicBezTo>
                    <a:cubicBezTo>
                      <a:pt x="0" y="6607"/>
                      <a:pt x="7568" y="0"/>
                      <a:pt x="16903" y="0"/>
                    </a:cubicBezTo>
                    <a:cubicBezTo>
                      <a:pt x="26238" y="0"/>
                      <a:pt x="33806" y="6607"/>
                      <a:pt x="33806" y="14757"/>
                    </a:cubicBezTo>
                    <a:close/>
                  </a:path>
                </a:pathLst>
              </a:custGeom>
              <a:solidFill>
                <a:srgbClr val="E74C3C"/>
              </a:solidFill>
              <a:ln w="8450" cap="flat">
                <a:noFill/>
                <a:prstDash val="solid"/>
                <a:miter/>
              </a:ln>
            </p:spPr>
            <p:txBody>
              <a:bodyPr rtlCol="0" anchor="ctr"/>
              <a:lstStyle/>
              <a:p>
                <a:endParaRPr lang="en-IN"/>
              </a:p>
            </p:txBody>
          </p:sp>
          <p:sp>
            <p:nvSpPr>
              <p:cNvPr id="40" name="TextBox 39">
                <a:extLst>
                  <a:ext uri="{FF2B5EF4-FFF2-40B4-BE49-F238E27FC236}">
                    <a16:creationId xmlns:a16="http://schemas.microsoft.com/office/drawing/2014/main" id="{37E935DA-03F1-F910-BFA5-3040CC90C460}"/>
                  </a:ext>
                </a:extLst>
              </p:cNvPr>
              <p:cNvSpPr txBox="1"/>
              <p:nvPr/>
            </p:nvSpPr>
            <p:spPr>
              <a:xfrm>
                <a:off x="2626179" y="1373531"/>
                <a:ext cx="312025" cy="182116"/>
              </a:xfrm>
              <a:prstGeom prst="rect">
                <a:avLst/>
              </a:prstGeom>
              <a:noFill/>
            </p:spPr>
            <p:txBody>
              <a:bodyPr wrap="none" rtlCol="0">
                <a:spAutoFit/>
              </a:bodyPr>
              <a:lstStyle/>
              <a:p>
                <a:pPr algn="l"/>
                <a:r>
                  <a:rPr lang="en-IN" sz="825" b="1" spc="0" baseline="0">
                    <a:ln/>
                    <a:solidFill>
                      <a:srgbClr val="2C3E50"/>
                    </a:solidFill>
                    <a:latin typeface="Arial"/>
                    <a:cs typeface="Arial"/>
                    <a:sym typeface="Arial"/>
                    <a:rtl val="0"/>
                  </a:rPr>
                  <a:t>UE</a:t>
                </a:r>
              </a:p>
            </p:txBody>
          </p:sp>
          <p:sp>
            <p:nvSpPr>
              <p:cNvPr id="41" name="TextBox 40">
                <a:extLst>
                  <a:ext uri="{FF2B5EF4-FFF2-40B4-BE49-F238E27FC236}">
                    <a16:creationId xmlns:a16="http://schemas.microsoft.com/office/drawing/2014/main" id="{6E7DDBB0-2A01-D224-4FEE-8130FAFA5D75}"/>
                  </a:ext>
                </a:extLst>
              </p:cNvPr>
              <p:cNvSpPr txBox="1"/>
              <p:nvPr/>
            </p:nvSpPr>
            <p:spPr>
              <a:xfrm>
                <a:off x="2513184" y="1482812"/>
                <a:ext cx="538015" cy="165629"/>
              </a:xfrm>
              <a:prstGeom prst="rect">
                <a:avLst/>
              </a:prstGeom>
              <a:noFill/>
            </p:spPr>
            <p:txBody>
              <a:bodyPr wrap="none" rtlCol="0">
                <a:spAutoFit/>
              </a:bodyPr>
              <a:lstStyle/>
              <a:p>
                <a:pPr algn="l"/>
                <a:r>
                  <a:rPr lang="en-IN" sz="675" spc="0" baseline="0">
                    <a:ln/>
                    <a:solidFill>
                      <a:srgbClr val="7F8C8D"/>
                    </a:solidFill>
                    <a:latin typeface="Arial"/>
                    <a:cs typeface="Arial"/>
                    <a:sym typeface="Arial"/>
                    <a:rtl val="0"/>
                  </a:rPr>
                  <a:t>Measuring</a:t>
                </a:r>
              </a:p>
            </p:txBody>
          </p:sp>
        </p:grpSp>
        <p:sp>
          <p:nvSpPr>
            <p:cNvPr id="42" name="Freeform: Shape 41">
              <a:extLst>
                <a:ext uri="{FF2B5EF4-FFF2-40B4-BE49-F238E27FC236}">
                  <a16:creationId xmlns:a16="http://schemas.microsoft.com/office/drawing/2014/main" id="{FA1E1A31-8D11-5E7F-2CF4-5F61E966A2BA}"/>
                </a:ext>
              </a:extLst>
            </p:cNvPr>
            <p:cNvSpPr/>
            <p:nvPr/>
          </p:nvSpPr>
          <p:spPr>
            <a:xfrm>
              <a:off x="1979301" y="939332"/>
              <a:ext cx="1605781" cy="110679"/>
            </a:xfrm>
            <a:custGeom>
              <a:avLst/>
              <a:gdLst>
                <a:gd name="connsiteX0" fmla="*/ 0 w 1605781"/>
                <a:gd name="connsiteY0" fmla="*/ 110679 h 110679"/>
                <a:gd name="connsiteX1" fmla="*/ 1605782 w 1605781"/>
                <a:gd name="connsiteY1" fmla="*/ 110679 h 110679"/>
              </a:gdLst>
              <a:ahLst/>
              <a:cxnLst>
                <a:cxn ang="0">
                  <a:pos x="connsiteX0" y="connsiteY0"/>
                </a:cxn>
                <a:cxn ang="0">
                  <a:pos x="connsiteX1" y="connsiteY1"/>
                </a:cxn>
              </a:cxnLst>
              <a:rect l="l" t="t" r="r" b="b"/>
              <a:pathLst>
                <a:path w="1605781" h="110679">
                  <a:moveTo>
                    <a:pt x="0" y="110679"/>
                  </a:moveTo>
                  <a:cubicBezTo>
                    <a:pt x="535258" y="-36893"/>
                    <a:pt x="1070524" y="-36893"/>
                    <a:pt x="1605782" y="110679"/>
                  </a:cubicBezTo>
                </a:path>
              </a:pathLst>
            </a:custGeom>
            <a:noFill/>
            <a:ln w="42250" cap="flat">
              <a:solidFill>
                <a:srgbClr val="E74C3C">
                  <a:alpha val="80000"/>
                </a:srgbClr>
              </a:solidFill>
              <a:prstDash val="solid"/>
              <a:miter/>
              <a:tailEnd type="stealth" w="lg" len="lg"/>
            </a:ln>
          </p:spPr>
          <p:txBody>
            <a:bodyPr rtlCol="0" anchor="ctr"/>
            <a:lstStyle/>
            <a:p>
              <a:endParaRPr lang="en-IN"/>
            </a:p>
          </p:txBody>
        </p:sp>
        <p:sp>
          <p:nvSpPr>
            <p:cNvPr id="43" name="TextBox 42">
              <a:extLst>
                <a:ext uri="{FF2B5EF4-FFF2-40B4-BE49-F238E27FC236}">
                  <a16:creationId xmlns:a16="http://schemas.microsoft.com/office/drawing/2014/main" id="{FE20F37E-7B0D-2ADE-762A-B78713878D88}"/>
                </a:ext>
              </a:extLst>
            </p:cNvPr>
            <p:cNvSpPr txBox="1"/>
            <p:nvPr/>
          </p:nvSpPr>
          <p:spPr>
            <a:xfrm>
              <a:off x="2040629" y="622311"/>
              <a:ext cx="1483124" cy="198602"/>
            </a:xfrm>
            <a:prstGeom prst="rect">
              <a:avLst/>
            </a:prstGeom>
            <a:noFill/>
          </p:spPr>
          <p:txBody>
            <a:bodyPr wrap="none" rtlCol="0">
              <a:spAutoFit/>
            </a:bodyPr>
            <a:lstStyle/>
            <a:p>
              <a:pPr algn="l"/>
              <a:r>
                <a:rPr lang="en-IN" sz="975" b="1" spc="0" baseline="0">
                  <a:ln/>
                  <a:solidFill>
                    <a:srgbClr val="E74C3C"/>
                  </a:solidFill>
                  <a:latin typeface="Arial"/>
                  <a:cs typeface="Arial"/>
                  <a:sym typeface="Arial"/>
                  <a:rtl val="0"/>
                </a:rPr>
                <a:t>HANDOVER EXECUTION</a:t>
              </a:r>
            </a:p>
          </p:txBody>
        </p:sp>
        <p:sp>
          <p:nvSpPr>
            <p:cNvPr id="44" name="Freeform: Shape 43">
              <a:extLst>
                <a:ext uri="{FF2B5EF4-FFF2-40B4-BE49-F238E27FC236}">
                  <a16:creationId xmlns:a16="http://schemas.microsoft.com/office/drawing/2014/main" id="{DC5287B3-FA3D-8FC5-0778-34A3B16F4261}"/>
                </a:ext>
              </a:extLst>
            </p:cNvPr>
            <p:cNvSpPr/>
            <p:nvPr/>
          </p:nvSpPr>
          <p:spPr>
            <a:xfrm>
              <a:off x="1641241" y="1050011"/>
              <a:ext cx="1140950" cy="73786"/>
            </a:xfrm>
            <a:custGeom>
              <a:avLst/>
              <a:gdLst>
                <a:gd name="connsiteX0" fmla="*/ 1140950 w 1140950"/>
                <a:gd name="connsiteY0" fmla="*/ 73786 h 73786"/>
                <a:gd name="connsiteX1" fmla="*/ 0 w 1140950"/>
                <a:gd name="connsiteY1" fmla="*/ 0 h 73786"/>
              </a:gdLst>
              <a:ahLst/>
              <a:cxnLst>
                <a:cxn ang="0">
                  <a:pos x="connsiteX0" y="connsiteY0"/>
                </a:cxn>
                <a:cxn ang="0">
                  <a:pos x="connsiteX1" y="connsiteY1"/>
                </a:cxn>
              </a:cxnLst>
              <a:rect l="l" t="t" r="r" b="b"/>
              <a:pathLst>
                <a:path w="1140950" h="73786">
                  <a:moveTo>
                    <a:pt x="1140950" y="73786"/>
                  </a:moveTo>
                  <a:lnTo>
                    <a:pt x="0" y="0"/>
                  </a:lnTo>
                </a:path>
              </a:pathLst>
            </a:custGeom>
            <a:solidFill>
              <a:srgbClr val="000000">
                <a:alpha val="60000"/>
              </a:srgbClr>
            </a:solidFill>
            <a:ln w="16900" cap="flat">
              <a:solidFill>
                <a:srgbClr val="3498DB">
                  <a:alpha val="60000"/>
                </a:srgbClr>
              </a:solidFill>
              <a:custDash>
                <a:ds d="225000" sp="225000"/>
              </a:custDash>
              <a:miter/>
            </a:ln>
          </p:spPr>
          <p:txBody>
            <a:bodyPr rtlCol="0" anchor="ctr"/>
            <a:lstStyle/>
            <a:p>
              <a:endParaRPr lang="en-IN"/>
            </a:p>
          </p:txBody>
        </p:sp>
        <p:sp>
          <p:nvSpPr>
            <p:cNvPr id="45" name="Freeform: Shape 44">
              <a:extLst>
                <a:ext uri="{FF2B5EF4-FFF2-40B4-BE49-F238E27FC236}">
                  <a16:creationId xmlns:a16="http://schemas.microsoft.com/office/drawing/2014/main" id="{7C963EFF-A98E-4196-17A4-EDBD95FF164A}"/>
                </a:ext>
              </a:extLst>
            </p:cNvPr>
            <p:cNvSpPr/>
            <p:nvPr/>
          </p:nvSpPr>
          <p:spPr>
            <a:xfrm>
              <a:off x="2782192" y="1050011"/>
              <a:ext cx="1140950" cy="73786"/>
            </a:xfrm>
            <a:custGeom>
              <a:avLst/>
              <a:gdLst>
                <a:gd name="connsiteX0" fmla="*/ 0 w 1140950"/>
                <a:gd name="connsiteY0" fmla="*/ 73786 h 73786"/>
                <a:gd name="connsiteX1" fmla="*/ 1140950 w 1140950"/>
                <a:gd name="connsiteY1" fmla="*/ 0 h 73786"/>
              </a:gdLst>
              <a:ahLst/>
              <a:cxnLst>
                <a:cxn ang="0">
                  <a:pos x="connsiteX0" y="connsiteY0"/>
                </a:cxn>
                <a:cxn ang="0">
                  <a:pos x="connsiteX1" y="connsiteY1"/>
                </a:cxn>
              </a:cxnLst>
              <a:rect l="l" t="t" r="r" b="b"/>
              <a:pathLst>
                <a:path w="1140950" h="73786">
                  <a:moveTo>
                    <a:pt x="0" y="73786"/>
                  </a:moveTo>
                  <a:lnTo>
                    <a:pt x="1140950" y="0"/>
                  </a:lnTo>
                </a:path>
              </a:pathLst>
            </a:custGeom>
            <a:solidFill>
              <a:srgbClr val="000000">
                <a:alpha val="60000"/>
              </a:srgbClr>
            </a:solidFill>
            <a:ln w="16900" cap="flat">
              <a:solidFill>
                <a:srgbClr val="3498DB">
                  <a:alpha val="60000"/>
                </a:srgbClr>
              </a:solidFill>
              <a:custDash>
                <a:ds d="225000" sp="225000"/>
              </a:custDash>
              <a:miter/>
            </a:ln>
          </p:spPr>
          <p:txBody>
            <a:bodyPr rtlCol="0" anchor="ctr"/>
            <a:lstStyle/>
            <a:p>
              <a:endParaRPr lang="en-IN"/>
            </a:p>
          </p:txBody>
        </p:sp>
        <p:sp>
          <p:nvSpPr>
            <p:cNvPr id="46" name="TextBox 45">
              <a:extLst>
                <a:ext uri="{FF2B5EF4-FFF2-40B4-BE49-F238E27FC236}">
                  <a16:creationId xmlns:a16="http://schemas.microsoft.com/office/drawing/2014/main" id="{892A630A-D89E-8FAA-987F-6D33ADFCBE5A}"/>
                </a:ext>
              </a:extLst>
            </p:cNvPr>
            <p:cNvSpPr txBox="1"/>
            <p:nvPr/>
          </p:nvSpPr>
          <p:spPr>
            <a:xfrm>
              <a:off x="2141405" y="907281"/>
              <a:ext cx="879000" cy="165629"/>
            </a:xfrm>
            <a:prstGeom prst="rect">
              <a:avLst/>
            </a:prstGeom>
            <a:noFill/>
          </p:spPr>
          <p:txBody>
            <a:bodyPr wrap="none" rtlCol="0">
              <a:spAutoFit/>
            </a:bodyPr>
            <a:lstStyle/>
            <a:p>
              <a:pPr algn="l"/>
              <a:r>
                <a:rPr lang="en-IN" sz="675" spc="0" baseline="0">
                  <a:ln/>
                  <a:solidFill>
                    <a:srgbClr val="3498DB"/>
                  </a:solidFill>
                  <a:latin typeface="Arial"/>
                  <a:cs typeface="Arial"/>
                  <a:sym typeface="Arial"/>
                  <a:rtl val="0"/>
                </a:rPr>
                <a:t>RSRP Measurement</a:t>
              </a:r>
            </a:p>
          </p:txBody>
        </p:sp>
        <p:sp>
          <p:nvSpPr>
            <p:cNvPr id="47" name="TextBox 46">
              <a:extLst>
                <a:ext uri="{FF2B5EF4-FFF2-40B4-BE49-F238E27FC236}">
                  <a16:creationId xmlns:a16="http://schemas.microsoft.com/office/drawing/2014/main" id="{B08EC8DE-DAE8-E222-FCB8-5718D31D60A9}"/>
                </a:ext>
              </a:extLst>
            </p:cNvPr>
            <p:cNvSpPr txBox="1"/>
            <p:nvPr/>
          </p:nvSpPr>
          <p:spPr>
            <a:xfrm>
              <a:off x="3240098" y="907281"/>
              <a:ext cx="879000" cy="165629"/>
            </a:xfrm>
            <a:prstGeom prst="rect">
              <a:avLst/>
            </a:prstGeom>
            <a:noFill/>
          </p:spPr>
          <p:txBody>
            <a:bodyPr wrap="none" rtlCol="0">
              <a:spAutoFit/>
            </a:bodyPr>
            <a:lstStyle/>
            <a:p>
              <a:pPr algn="l"/>
              <a:r>
                <a:rPr lang="en-IN" sz="675" spc="0" baseline="0">
                  <a:ln/>
                  <a:solidFill>
                    <a:srgbClr val="3498DB"/>
                  </a:solidFill>
                  <a:latin typeface="Arial"/>
                  <a:cs typeface="Arial"/>
                  <a:sym typeface="Arial"/>
                  <a:rtl val="0"/>
                </a:rPr>
                <a:t>RSRP Measurement</a:t>
              </a:r>
            </a:p>
          </p:txBody>
        </p:sp>
        <p:sp>
          <p:nvSpPr>
            <p:cNvPr id="48" name="TextBox 47">
              <a:extLst>
                <a:ext uri="{FF2B5EF4-FFF2-40B4-BE49-F238E27FC236}">
                  <a16:creationId xmlns:a16="http://schemas.microsoft.com/office/drawing/2014/main" id="{79B548C9-A7EF-978D-B37F-2948950490E0}"/>
                </a:ext>
              </a:extLst>
            </p:cNvPr>
            <p:cNvSpPr txBox="1"/>
            <p:nvPr/>
          </p:nvSpPr>
          <p:spPr>
            <a:xfrm>
              <a:off x="2195300" y="1749141"/>
              <a:ext cx="1173783" cy="173872"/>
            </a:xfrm>
            <a:prstGeom prst="rect">
              <a:avLst/>
            </a:prstGeom>
            <a:noFill/>
          </p:spPr>
          <p:txBody>
            <a:bodyPr wrap="none" rtlCol="0">
              <a:spAutoFit/>
            </a:bodyPr>
            <a:lstStyle/>
            <a:p>
              <a:pPr algn="l"/>
              <a:r>
                <a:rPr lang="en-IN" sz="750" b="1" spc="0" baseline="0">
                  <a:ln/>
                  <a:solidFill>
                    <a:srgbClr val="5352ED"/>
                  </a:solidFill>
                  <a:latin typeface="Arial"/>
                  <a:cs typeface="Arial"/>
                  <a:sym typeface="Arial"/>
                  <a:rtl val="0"/>
                </a:rPr>
                <a:t>Handover Decision Zone</a:t>
              </a:r>
            </a:p>
          </p:txBody>
        </p:sp>
      </p:grpSp>
      <p:grpSp>
        <p:nvGrpSpPr>
          <p:cNvPr id="49" name="Graphic 2">
            <a:extLst>
              <a:ext uri="{FF2B5EF4-FFF2-40B4-BE49-F238E27FC236}">
                <a16:creationId xmlns:a16="http://schemas.microsoft.com/office/drawing/2014/main" id="{9266ABC1-D0C3-FA81-8AA0-BD0B6D218591}"/>
              </a:ext>
            </a:extLst>
          </p:cNvPr>
          <p:cNvGrpSpPr/>
          <p:nvPr/>
        </p:nvGrpSpPr>
        <p:grpSpPr>
          <a:xfrm>
            <a:off x="373519" y="2156802"/>
            <a:ext cx="7183760" cy="4279593"/>
            <a:chOff x="373519" y="2156802"/>
            <a:chExt cx="7183760" cy="4279593"/>
          </a:xfrm>
        </p:grpSpPr>
        <p:sp>
          <p:nvSpPr>
            <p:cNvPr id="50" name="Freeform: Shape 49">
              <a:extLst>
                <a:ext uri="{FF2B5EF4-FFF2-40B4-BE49-F238E27FC236}">
                  <a16:creationId xmlns:a16="http://schemas.microsoft.com/office/drawing/2014/main" id="{5DF0421A-C0C3-B434-27E7-B6984E12D9BF}"/>
                </a:ext>
              </a:extLst>
            </p:cNvPr>
            <p:cNvSpPr/>
            <p:nvPr/>
          </p:nvSpPr>
          <p:spPr>
            <a:xfrm>
              <a:off x="373519" y="2156802"/>
              <a:ext cx="7183760" cy="4279593"/>
            </a:xfrm>
            <a:custGeom>
              <a:avLst/>
              <a:gdLst>
                <a:gd name="connsiteX0" fmla="*/ 7116149 w 7183760"/>
                <a:gd name="connsiteY0" fmla="*/ 0 h 4279593"/>
                <a:gd name="connsiteX1" fmla="*/ 7183761 w 7183760"/>
                <a:gd name="connsiteY1" fmla="*/ 0 h 4279593"/>
                <a:gd name="connsiteX2" fmla="*/ 7183761 w 7183760"/>
                <a:gd name="connsiteY2" fmla="*/ 4279593 h 4279593"/>
                <a:gd name="connsiteX3" fmla="*/ 7116149 w 7183760"/>
                <a:gd name="connsiteY3" fmla="*/ 4279593 h 4279593"/>
                <a:gd name="connsiteX4" fmla="*/ 67612 w 7183760"/>
                <a:gd name="connsiteY4" fmla="*/ 4279593 h 4279593"/>
                <a:gd name="connsiteX5" fmla="*/ 0 w 7183760"/>
                <a:gd name="connsiteY5" fmla="*/ 4279593 h 4279593"/>
                <a:gd name="connsiteX6" fmla="*/ 0 w 7183760"/>
                <a:gd name="connsiteY6" fmla="*/ 0 h 4279593"/>
                <a:gd name="connsiteX7" fmla="*/ 67612 w 7183760"/>
                <a:gd name="connsiteY7" fmla="*/ 0 h 427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3760" h="4279593">
                  <a:moveTo>
                    <a:pt x="7116149" y="0"/>
                  </a:moveTo>
                  <a:cubicBezTo>
                    <a:pt x="7153490" y="0"/>
                    <a:pt x="7183761" y="0"/>
                    <a:pt x="7183761" y="0"/>
                  </a:cubicBezTo>
                  <a:lnTo>
                    <a:pt x="7183761" y="4279593"/>
                  </a:lnTo>
                  <a:cubicBezTo>
                    <a:pt x="7183761" y="4279593"/>
                    <a:pt x="7153490" y="4279593"/>
                    <a:pt x="7116149" y="4279593"/>
                  </a:cubicBezTo>
                  <a:lnTo>
                    <a:pt x="67612" y="4279593"/>
                  </a:lnTo>
                  <a:cubicBezTo>
                    <a:pt x="30271" y="4279593"/>
                    <a:pt x="0" y="4279593"/>
                    <a:pt x="0" y="4279593"/>
                  </a:cubicBezTo>
                  <a:lnTo>
                    <a:pt x="0" y="0"/>
                  </a:lnTo>
                  <a:cubicBezTo>
                    <a:pt x="0" y="0"/>
                    <a:pt x="30271" y="0"/>
                    <a:pt x="67612" y="0"/>
                  </a:cubicBezTo>
                  <a:close/>
                </a:path>
              </a:pathLst>
            </a:custGeom>
            <a:solidFill>
              <a:srgbClr val="FFFFFF"/>
            </a:solidFill>
            <a:ln w="16900" cap="flat">
              <a:solidFill>
                <a:srgbClr val="BDC3C7"/>
              </a:solidFill>
              <a:prstDash val="solid"/>
              <a:miter/>
            </a:ln>
          </p:spPr>
          <p:txBody>
            <a:bodyPr rtlCol="0" anchor="ctr"/>
            <a:lstStyle/>
            <a:p>
              <a:endParaRPr lang="en-IN"/>
            </a:p>
          </p:txBody>
        </p:sp>
        <p:sp>
          <p:nvSpPr>
            <p:cNvPr id="51" name="TextBox 50">
              <a:extLst>
                <a:ext uri="{FF2B5EF4-FFF2-40B4-BE49-F238E27FC236}">
                  <a16:creationId xmlns:a16="http://schemas.microsoft.com/office/drawing/2014/main" id="{FA4C1116-2456-3EEE-F717-8CBFFDB1FA52}"/>
                </a:ext>
              </a:extLst>
            </p:cNvPr>
            <p:cNvSpPr txBox="1"/>
            <p:nvPr/>
          </p:nvSpPr>
          <p:spPr>
            <a:xfrm>
              <a:off x="2195774" y="2175313"/>
              <a:ext cx="3539249" cy="239819"/>
            </a:xfrm>
            <a:prstGeom prst="rect">
              <a:avLst/>
            </a:prstGeom>
            <a:noFill/>
          </p:spPr>
          <p:txBody>
            <a:bodyPr wrap="none" rtlCol="0">
              <a:spAutoFit/>
            </a:bodyPr>
            <a:lstStyle/>
            <a:p>
              <a:pPr algn="l"/>
              <a:r>
                <a:rPr lang="en-IN" sz="1350" b="1" spc="0" baseline="0">
                  <a:ln/>
                  <a:solidFill>
                    <a:srgbClr val="2C3E50"/>
                  </a:solidFill>
                  <a:latin typeface="Arial"/>
                  <a:cs typeface="Arial"/>
                  <a:sym typeface="Arial"/>
                  <a:rtl val="0"/>
                </a:rPr>
                <a:t>MeasConfig Parameters Design (n78 → n2600)</a:t>
              </a:r>
            </a:p>
          </p:txBody>
        </p:sp>
        <p:grpSp>
          <p:nvGrpSpPr>
            <p:cNvPr id="52" name="Graphic 2">
              <a:extLst>
                <a:ext uri="{FF2B5EF4-FFF2-40B4-BE49-F238E27FC236}">
                  <a16:creationId xmlns:a16="http://schemas.microsoft.com/office/drawing/2014/main" id="{6D082333-DAD8-C878-C09C-C58DE422AE51}"/>
                </a:ext>
              </a:extLst>
            </p:cNvPr>
            <p:cNvGrpSpPr/>
            <p:nvPr/>
          </p:nvGrpSpPr>
          <p:grpSpPr>
            <a:xfrm>
              <a:off x="542549" y="2525732"/>
              <a:ext cx="6912801" cy="3541732"/>
              <a:chOff x="542549" y="2525732"/>
              <a:chExt cx="6912801" cy="3541732"/>
            </a:xfrm>
          </p:grpSpPr>
          <p:sp>
            <p:nvSpPr>
              <p:cNvPr id="53" name="Freeform: Shape 52">
                <a:extLst>
                  <a:ext uri="{FF2B5EF4-FFF2-40B4-BE49-F238E27FC236}">
                    <a16:creationId xmlns:a16="http://schemas.microsoft.com/office/drawing/2014/main" id="{EDB59833-B679-37E0-1002-3BF312F0A137}"/>
                  </a:ext>
                </a:extLst>
              </p:cNvPr>
              <p:cNvSpPr/>
              <p:nvPr/>
            </p:nvSpPr>
            <p:spPr>
              <a:xfrm>
                <a:off x="542549" y="2525732"/>
                <a:ext cx="6845701" cy="258251"/>
              </a:xfrm>
              <a:custGeom>
                <a:avLst/>
                <a:gdLst>
                  <a:gd name="connsiteX0" fmla="*/ 50 w 6845701"/>
                  <a:gd name="connsiteY0" fmla="*/ 330 h 258251"/>
                  <a:gd name="connsiteX1" fmla="*/ 6845751 w 6845701"/>
                  <a:gd name="connsiteY1" fmla="*/ 330 h 258251"/>
                  <a:gd name="connsiteX2" fmla="*/ 6845751 w 6845701"/>
                  <a:gd name="connsiteY2" fmla="*/ 258581 h 258251"/>
                  <a:gd name="connsiteX3" fmla="*/ 50 w 6845701"/>
                  <a:gd name="connsiteY3" fmla="*/ 258581 h 258251"/>
                </a:gdLst>
                <a:ahLst/>
                <a:cxnLst>
                  <a:cxn ang="0">
                    <a:pos x="connsiteX0" y="connsiteY0"/>
                  </a:cxn>
                  <a:cxn ang="0">
                    <a:pos x="connsiteX1" y="connsiteY1"/>
                  </a:cxn>
                  <a:cxn ang="0">
                    <a:pos x="connsiteX2" y="connsiteY2"/>
                  </a:cxn>
                  <a:cxn ang="0">
                    <a:pos x="connsiteX3" y="connsiteY3"/>
                  </a:cxn>
                </a:cxnLst>
                <a:rect l="l" t="t" r="r" b="b"/>
                <a:pathLst>
                  <a:path w="6845701" h="258251">
                    <a:moveTo>
                      <a:pt x="50" y="330"/>
                    </a:moveTo>
                    <a:lnTo>
                      <a:pt x="6845751" y="330"/>
                    </a:lnTo>
                    <a:lnTo>
                      <a:pt x="6845751" y="258581"/>
                    </a:lnTo>
                    <a:lnTo>
                      <a:pt x="50" y="258581"/>
                    </a:lnTo>
                    <a:close/>
                  </a:path>
                </a:pathLst>
              </a:custGeom>
              <a:solidFill>
                <a:srgbClr val="34495E"/>
              </a:solidFill>
              <a:ln w="8450" cap="flat">
                <a:noFill/>
                <a:prstDash val="solid"/>
                <a:miter/>
              </a:ln>
            </p:spPr>
            <p:txBody>
              <a:bodyPr rtlCol="0" anchor="ctr"/>
              <a:lstStyle/>
              <a:p>
                <a:endParaRPr lang="en-IN"/>
              </a:p>
            </p:txBody>
          </p:sp>
          <p:sp>
            <p:nvSpPr>
              <p:cNvPr id="54" name="TextBox 53">
                <a:extLst>
                  <a:ext uri="{FF2B5EF4-FFF2-40B4-BE49-F238E27FC236}">
                    <a16:creationId xmlns:a16="http://schemas.microsoft.com/office/drawing/2014/main" id="{34CEE298-3DAD-C79D-9350-5AC0B4B80BD4}"/>
                  </a:ext>
                </a:extLst>
              </p:cNvPr>
              <p:cNvSpPr txBox="1"/>
              <p:nvPr/>
            </p:nvSpPr>
            <p:spPr>
              <a:xfrm>
                <a:off x="577881" y="2562885"/>
                <a:ext cx="1865950" cy="198602"/>
              </a:xfrm>
              <a:prstGeom prst="rect">
                <a:avLst/>
              </a:prstGeom>
              <a:noFill/>
            </p:spPr>
            <p:txBody>
              <a:bodyPr wrap="none" rtlCol="0">
                <a:spAutoFit/>
              </a:bodyPr>
              <a:lstStyle/>
              <a:p>
                <a:pPr algn="l"/>
                <a:r>
                  <a:rPr lang="en-IN" sz="975" b="1" spc="0" baseline="0">
                    <a:ln/>
                    <a:solidFill>
                      <a:srgbClr val="FFFFFF"/>
                    </a:solidFill>
                    <a:latin typeface="Arial"/>
                    <a:cs typeface="Arial"/>
                    <a:sym typeface="Arial"/>
                    <a:rtl val="0"/>
                  </a:rPr>
                  <a:t>3GPP Parameter (within RRC IE)</a:t>
                </a:r>
              </a:p>
            </p:txBody>
          </p:sp>
          <p:sp>
            <p:nvSpPr>
              <p:cNvPr id="55" name="TextBox 54">
                <a:extLst>
                  <a:ext uri="{FF2B5EF4-FFF2-40B4-BE49-F238E27FC236}">
                    <a16:creationId xmlns:a16="http://schemas.microsoft.com/office/drawing/2014/main" id="{7316628E-34C5-4ADC-70F8-F3C757EBB565}"/>
                  </a:ext>
                </a:extLst>
              </p:cNvPr>
              <p:cNvSpPr txBox="1"/>
              <p:nvPr/>
            </p:nvSpPr>
            <p:spPr>
              <a:xfrm>
                <a:off x="2563979" y="2562885"/>
                <a:ext cx="1648358" cy="198602"/>
              </a:xfrm>
              <a:prstGeom prst="rect">
                <a:avLst/>
              </a:prstGeom>
              <a:noFill/>
            </p:spPr>
            <p:txBody>
              <a:bodyPr wrap="none" rtlCol="0">
                <a:spAutoFit/>
              </a:bodyPr>
              <a:lstStyle/>
              <a:p>
                <a:pPr algn="l"/>
                <a:r>
                  <a:rPr lang="en-IN" sz="975" b="1" spc="0" baseline="0">
                    <a:ln/>
                    <a:solidFill>
                      <a:srgbClr val="FFFFFF"/>
                    </a:solidFill>
                    <a:latin typeface="Arial"/>
                    <a:cs typeface="Arial"/>
                    <a:sym typeface="Arial"/>
                    <a:rtl val="0"/>
                  </a:rPr>
                  <a:t>Example Value / Description</a:t>
                </a:r>
              </a:p>
            </p:txBody>
          </p:sp>
          <p:sp>
            <p:nvSpPr>
              <p:cNvPr id="56" name="TextBox 55">
                <a:extLst>
                  <a:ext uri="{FF2B5EF4-FFF2-40B4-BE49-F238E27FC236}">
                    <a16:creationId xmlns:a16="http://schemas.microsoft.com/office/drawing/2014/main" id="{53E2793E-EF47-07C2-974E-6248E7BC2483}"/>
                  </a:ext>
                </a:extLst>
              </p:cNvPr>
              <p:cNvSpPr txBox="1"/>
              <p:nvPr/>
            </p:nvSpPr>
            <p:spPr>
              <a:xfrm>
                <a:off x="5352969" y="2562885"/>
                <a:ext cx="1471108" cy="198602"/>
              </a:xfrm>
              <a:prstGeom prst="rect">
                <a:avLst/>
              </a:prstGeom>
              <a:noFill/>
            </p:spPr>
            <p:txBody>
              <a:bodyPr wrap="none" rtlCol="0">
                <a:spAutoFit/>
              </a:bodyPr>
              <a:lstStyle/>
              <a:p>
                <a:pPr algn="l"/>
                <a:r>
                  <a:rPr lang="en-IN" sz="975" b="1" spc="0" baseline="0">
                    <a:ln/>
                    <a:solidFill>
                      <a:srgbClr val="FFFFFF"/>
                    </a:solidFill>
                    <a:latin typeface="Arial"/>
                    <a:cs typeface="Arial"/>
                    <a:sym typeface="Arial"/>
                    <a:rtl val="0"/>
                  </a:rPr>
                  <a:t>Purpose in this Scenario</a:t>
                </a:r>
              </a:p>
            </p:txBody>
          </p:sp>
          <p:sp>
            <p:nvSpPr>
              <p:cNvPr id="57" name="Freeform: Shape 56">
                <a:extLst>
                  <a:ext uri="{FF2B5EF4-FFF2-40B4-BE49-F238E27FC236}">
                    <a16:creationId xmlns:a16="http://schemas.microsoft.com/office/drawing/2014/main" id="{BC6D3A63-B5CE-6557-5D1A-603AA2660EAB}"/>
                  </a:ext>
                </a:extLst>
              </p:cNvPr>
              <p:cNvSpPr/>
              <p:nvPr/>
            </p:nvSpPr>
            <p:spPr>
              <a:xfrm>
                <a:off x="542549" y="2783984"/>
                <a:ext cx="6845701" cy="479609"/>
              </a:xfrm>
              <a:custGeom>
                <a:avLst/>
                <a:gdLst>
                  <a:gd name="connsiteX0" fmla="*/ 50 w 6845701"/>
                  <a:gd name="connsiteY0" fmla="*/ 330 h 479609"/>
                  <a:gd name="connsiteX1" fmla="*/ 6845751 w 6845701"/>
                  <a:gd name="connsiteY1" fmla="*/ 330 h 479609"/>
                  <a:gd name="connsiteX2" fmla="*/ 6845751 w 6845701"/>
                  <a:gd name="connsiteY2" fmla="*/ 479940 h 479609"/>
                  <a:gd name="connsiteX3" fmla="*/ 50 w 6845701"/>
                  <a:gd name="connsiteY3" fmla="*/ 479940 h 479609"/>
                </a:gdLst>
                <a:ahLst/>
                <a:cxnLst>
                  <a:cxn ang="0">
                    <a:pos x="connsiteX0" y="connsiteY0"/>
                  </a:cxn>
                  <a:cxn ang="0">
                    <a:pos x="connsiteX1" y="connsiteY1"/>
                  </a:cxn>
                  <a:cxn ang="0">
                    <a:pos x="connsiteX2" y="connsiteY2"/>
                  </a:cxn>
                  <a:cxn ang="0">
                    <a:pos x="connsiteX3" y="connsiteY3"/>
                  </a:cxn>
                </a:cxnLst>
                <a:rect l="l" t="t" r="r" b="b"/>
                <a:pathLst>
                  <a:path w="6845701" h="479609">
                    <a:moveTo>
                      <a:pt x="50" y="330"/>
                    </a:moveTo>
                    <a:lnTo>
                      <a:pt x="6845751" y="330"/>
                    </a:lnTo>
                    <a:lnTo>
                      <a:pt x="6845751" y="479940"/>
                    </a:lnTo>
                    <a:lnTo>
                      <a:pt x="50" y="479940"/>
                    </a:lnTo>
                    <a:close/>
                  </a:path>
                </a:pathLst>
              </a:custGeom>
              <a:solidFill>
                <a:srgbClr val="ECF0F1"/>
              </a:solidFill>
              <a:ln w="8450" cap="flat">
                <a:noFill/>
                <a:prstDash val="solid"/>
                <a:miter/>
              </a:ln>
            </p:spPr>
            <p:txBody>
              <a:bodyPr rtlCol="0" anchor="ctr"/>
              <a:lstStyle/>
              <a:p>
                <a:endParaRPr lang="en-IN"/>
              </a:p>
            </p:txBody>
          </p:sp>
          <p:sp>
            <p:nvSpPr>
              <p:cNvPr id="58" name="TextBox 57">
                <a:extLst>
                  <a:ext uri="{FF2B5EF4-FFF2-40B4-BE49-F238E27FC236}">
                    <a16:creationId xmlns:a16="http://schemas.microsoft.com/office/drawing/2014/main" id="{7C4AFF09-9EA2-DBB2-9752-0E53F4F857E9}"/>
                  </a:ext>
                </a:extLst>
              </p:cNvPr>
              <p:cNvSpPr txBox="1"/>
              <p:nvPr/>
            </p:nvSpPr>
            <p:spPr>
              <a:xfrm>
                <a:off x="577881" y="2805680"/>
                <a:ext cx="898647" cy="190359"/>
              </a:xfrm>
              <a:prstGeom prst="rect">
                <a:avLst/>
              </a:prstGeom>
              <a:noFill/>
            </p:spPr>
            <p:txBody>
              <a:bodyPr wrap="none" rtlCol="0">
                <a:spAutoFit/>
              </a:bodyPr>
              <a:lstStyle/>
              <a:p>
                <a:pPr algn="l"/>
                <a:r>
                  <a:rPr lang="en-IN" sz="900" b="1" spc="0" baseline="0">
                    <a:ln/>
                    <a:solidFill>
                      <a:srgbClr val="2C3E50"/>
                    </a:solidFill>
                    <a:latin typeface="Arial"/>
                    <a:cs typeface="Arial"/>
                    <a:sym typeface="Arial"/>
                    <a:rtl val="0"/>
                  </a:rPr>
                  <a:t>MeasObjectNR</a:t>
                </a:r>
              </a:p>
            </p:txBody>
          </p:sp>
          <p:sp>
            <p:nvSpPr>
              <p:cNvPr id="59" name="TextBox 58">
                <a:extLst>
                  <a:ext uri="{FF2B5EF4-FFF2-40B4-BE49-F238E27FC236}">
                    <a16:creationId xmlns:a16="http://schemas.microsoft.com/office/drawing/2014/main" id="{4BCE9F8D-2E6B-7362-3707-CFE68339B431}"/>
                  </a:ext>
                </a:extLst>
              </p:cNvPr>
              <p:cNvSpPr txBox="1"/>
              <p:nvPr/>
            </p:nvSpPr>
            <p:spPr>
              <a:xfrm>
                <a:off x="2563979" y="2782146"/>
                <a:ext cx="2216600" cy="173872"/>
              </a:xfrm>
              <a:prstGeom prst="rect">
                <a:avLst/>
              </a:prstGeom>
              <a:noFill/>
            </p:spPr>
            <p:txBody>
              <a:bodyPr wrap="none" rtlCol="0">
                <a:spAutoFit/>
              </a:bodyPr>
              <a:lstStyle/>
              <a:p>
                <a:pPr algn="l"/>
                <a:r>
                  <a:rPr lang="en-IN" sz="750" spc="0" baseline="0">
                    <a:ln/>
                    <a:solidFill>
                      <a:srgbClr val="34495E"/>
                    </a:solidFill>
                    <a:latin typeface="Arial"/>
                    <a:cs typeface="Arial"/>
                    <a:sym typeface="Arial"/>
                    <a:rtl val="0"/>
                  </a:rPr>
                  <a:t>arfcn-ValueNR: 531000 (example for n7 @ 2655 MHz)</a:t>
                </a:r>
              </a:p>
            </p:txBody>
          </p:sp>
          <p:sp>
            <p:nvSpPr>
              <p:cNvPr id="60" name="TextBox 59">
                <a:extLst>
                  <a:ext uri="{FF2B5EF4-FFF2-40B4-BE49-F238E27FC236}">
                    <a16:creationId xmlns:a16="http://schemas.microsoft.com/office/drawing/2014/main" id="{AD54F697-E44B-9938-6BA6-F7050CAB3C13}"/>
                  </a:ext>
                </a:extLst>
              </p:cNvPr>
              <p:cNvSpPr txBox="1"/>
              <p:nvPr/>
            </p:nvSpPr>
            <p:spPr>
              <a:xfrm>
                <a:off x="2563979" y="2878068"/>
                <a:ext cx="1324325" cy="173872"/>
              </a:xfrm>
              <a:prstGeom prst="rect">
                <a:avLst/>
              </a:prstGeom>
              <a:noFill/>
            </p:spPr>
            <p:txBody>
              <a:bodyPr wrap="none" rtlCol="0">
                <a:spAutoFit/>
              </a:bodyPr>
              <a:lstStyle/>
              <a:p>
                <a:pPr algn="l"/>
                <a:r>
                  <a:rPr lang="en-IN" sz="750" spc="0" baseline="0">
                    <a:ln/>
                    <a:solidFill>
                      <a:srgbClr val="34495E"/>
                    </a:solidFill>
                    <a:latin typeface="Arial"/>
                    <a:cs typeface="Arial"/>
                    <a:sym typeface="Arial"/>
                    <a:rtl val="0"/>
                  </a:rPr>
                  <a:t>ssb-SubcarrierSpacing: kHz30</a:t>
                </a:r>
              </a:p>
            </p:txBody>
          </p:sp>
          <p:sp>
            <p:nvSpPr>
              <p:cNvPr id="61" name="TextBox 60">
                <a:extLst>
                  <a:ext uri="{FF2B5EF4-FFF2-40B4-BE49-F238E27FC236}">
                    <a16:creationId xmlns:a16="http://schemas.microsoft.com/office/drawing/2014/main" id="{734003E7-2102-DD27-56E8-8DF91478D3DC}"/>
                  </a:ext>
                </a:extLst>
              </p:cNvPr>
              <p:cNvSpPr txBox="1"/>
              <p:nvPr/>
            </p:nvSpPr>
            <p:spPr>
              <a:xfrm>
                <a:off x="2563979" y="2973990"/>
                <a:ext cx="2334376" cy="173872"/>
              </a:xfrm>
              <a:prstGeom prst="rect">
                <a:avLst/>
              </a:prstGeom>
              <a:noFill/>
            </p:spPr>
            <p:txBody>
              <a:bodyPr wrap="none" rtlCol="0">
                <a:spAutoFit/>
              </a:bodyPr>
              <a:lstStyle/>
              <a:p>
                <a:pPr algn="l"/>
                <a:r>
                  <a:rPr lang="en-IN" sz="750" spc="0" baseline="0">
                    <a:ln/>
                    <a:solidFill>
                      <a:srgbClr val="34495E"/>
                    </a:solidFill>
                    <a:latin typeface="Arial"/>
                    <a:cs typeface="Arial"/>
                    <a:sym typeface="Arial"/>
                    <a:rtl val="0"/>
                  </a:rPr>
                  <a:t>referenceSignalConfig: Defines SSB measurement timing</a:t>
                </a:r>
              </a:p>
            </p:txBody>
          </p:sp>
          <p:sp>
            <p:nvSpPr>
              <p:cNvPr id="62" name="TextBox 61">
                <a:extLst>
                  <a:ext uri="{FF2B5EF4-FFF2-40B4-BE49-F238E27FC236}">
                    <a16:creationId xmlns:a16="http://schemas.microsoft.com/office/drawing/2014/main" id="{CA6F24D1-EF3D-B485-5195-D2745C8A5BA1}"/>
                  </a:ext>
                </a:extLst>
              </p:cNvPr>
              <p:cNvSpPr txBox="1"/>
              <p:nvPr/>
            </p:nvSpPr>
            <p:spPr>
              <a:xfrm>
                <a:off x="5352969" y="2819039"/>
                <a:ext cx="1378880" cy="173872"/>
              </a:xfrm>
              <a:prstGeom prst="rect">
                <a:avLst/>
              </a:prstGeom>
              <a:noFill/>
            </p:spPr>
            <p:txBody>
              <a:bodyPr wrap="none" rtlCol="0">
                <a:spAutoFit/>
              </a:bodyPr>
              <a:lstStyle/>
              <a:p>
                <a:pPr algn="l"/>
                <a:r>
                  <a:rPr lang="en-IN" sz="750" b="1" spc="0" baseline="0">
                    <a:ln/>
                    <a:solidFill>
                      <a:srgbClr val="27AE60"/>
                    </a:solidFill>
                    <a:latin typeface="Arial"/>
                    <a:cs typeface="Arial"/>
                    <a:sym typeface="Arial"/>
                    <a:rtl val="0"/>
                  </a:rPr>
                  <a:t>Tells the UE what to measure:</a:t>
                </a:r>
              </a:p>
            </p:txBody>
          </p:sp>
          <p:sp>
            <p:nvSpPr>
              <p:cNvPr id="63" name="TextBox 62">
                <a:extLst>
                  <a:ext uri="{FF2B5EF4-FFF2-40B4-BE49-F238E27FC236}">
                    <a16:creationId xmlns:a16="http://schemas.microsoft.com/office/drawing/2014/main" id="{ABA446F9-A883-9F59-86EA-82AB7BCC2821}"/>
                  </a:ext>
                </a:extLst>
              </p:cNvPr>
              <p:cNvSpPr txBox="1"/>
              <p:nvPr/>
            </p:nvSpPr>
            <p:spPr>
              <a:xfrm>
                <a:off x="5352969" y="2914961"/>
                <a:ext cx="1474743" cy="173872"/>
              </a:xfrm>
              <a:prstGeom prst="rect">
                <a:avLst/>
              </a:prstGeom>
              <a:noFill/>
            </p:spPr>
            <p:txBody>
              <a:bodyPr wrap="none" rtlCol="0">
                <a:spAutoFit/>
              </a:bodyPr>
              <a:lstStyle/>
              <a:p>
                <a:pPr algn="l"/>
                <a:r>
                  <a:rPr lang="en-IN" sz="750" spc="0" baseline="0">
                    <a:ln/>
                    <a:solidFill>
                      <a:srgbClr val="27AE60"/>
                    </a:solidFill>
                    <a:latin typeface="Arial"/>
                    <a:cs typeface="Arial"/>
                    <a:sym typeface="Arial"/>
                    <a:rtl val="0"/>
                  </a:rPr>
                  <a:t>specific frequency and parameters</a:t>
                </a:r>
              </a:p>
            </p:txBody>
          </p:sp>
          <p:sp>
            <p:nvSpPr>
              <p:cNvPr id="64" name="TextBox 63">
                <a:extLst>
                  <a:ext uri="{FF2B5EF4-FFF2-40B4-BE49-F238E27FC236}">
                    <a16:creationId xmlns:a16="http://schemas.microsoft.com/office/drawing/2014/main" id="{3BFB0A59-AC8C-2839-0D04-A2A9672D4130}"/>
                  </a:ext>
                </a:extLst>
              </p:cNvPr>
              <p:cNvSpPr txBox="1"/>
              <p:nvPr/>
            </p:nvSpPr>
            <p:spPr>
              <a:xfrm>
                <a:off x="5352969" y="3010883"/>
                <a:ext cx="859493" cy="173872"/>
              </a:xfrm>
              <a:prstGeom prst="rect">
                <a:avLst/>
              </a:prstGeom>
              <a:noFill/>
            </p:spPr>
            <p:txBody>
              <a:bodyPr wrap="none" rtlCol="0">
                <a:spAutoFit/>
              </a:bodyPr>
              <a:lstStyle/>
              <a:p>
                <a:pPr algn="l"/>
                <a:r>
                  <a:rPr lang="en-IN" sz="750" spc="0" baseline="0">
                    <a:ln/>
                    <a:solidFill>
                      <a:srgbClr val="27AE60"/>
                    </a:solidFill>
                    <a:latin typeface="Arial"/>
                    <a:cs typeface="Arial"/>
                    <a:sym typeface="Arial"/>
                    <a:rtl val="0"/>
                  </a:rPr>
                  <a:t>of the n2600 layer</a:t>
                </a:r>
              </a:p>
            </p:txBody>
          </p:sp>
          <p:sp>
            <p:nvSpPr>
              <p:cNvPr id="65" name="Freeform: Shape 64">
                <a:extLst>
                  <a:ext uri="{FF2B5EF4-FFF2-40B4-BE49-F238E27FC236}">
                    <a16:creationId xmlns:a16="http://schemas.microsoft.com/office/drawing/2014/main" id="{FD1DCCA9-E491-4C90-17CA-A57083591BA8}"/>
                  </a:ext>
                </a:extLst>
              </p:cNvPr>
              <p:cNvSpPr/>
              <p:nvPr/>
            </p:nvSpPr>
            <p:spPr>
              <a:xfrm>
                <a:off x="542549" y="3263593"/>
                <a:ext cx="6845701" cy="295144"/>
              </a:xfrm>
              <a:custGeom>
                <a:avLst/>
                <a:gdLst>
                  <a:gd name="connsiteX0" fmla="*/ 50 w 6845701"/>
                  <a:gd name="connsiteY0" fmla="*/ 330 h 295144"/>
                  <a:gd name="connsiteX1" fmla="*/ 6845751 w 6845701"/>
                  <a:gd name="connsiteY1" fmla="*/ 330 h 295144"/>
                  <a:gd name="connsiteX2" fmla="*/ 6845751 w 6845701"/>
                  <a:gd name="connsiteY2" fmla="*/ 295474 h 295144"/>
                  <a:gd name="connsiteX3" fmla="*/ 50 w 6845701"/>
                  <a:gd name="connsiteY3" fmla="*/ 295474 h 295144"/>
                </a:gdLst>
                <a:ahLst/>
                <a:cxnLst>
                  <a:cxn ang="0">
                    <a:pos x="connsiteX0" y="connsiteY0"/>
                  </a:cxn>
                  <a:cxn ang="0">
                    <a:pos x="connsiteX1" y="connsiteY1"/>
                  </a:cxn>
                  <a:cxn ang="0">
                    <a:pos x="connsiteX2" y="connsiteY2"/>
                  </a:cxn>
                  <a:cxn ang="0">
                    <a:pos x="connsiteX3" y="connsiteY3"/>
                  </a:cxn>
                </a:cxnLst>
                <a:rect l="l" t="t" r="r" b="b"/>
                <a:pathLst>
                  <a:path w="6845701" h="295144">
                    <a:moveTo>
                      <a:pt x="50" y="330"/>
                    </a:moveTo>
                    <a:lnTo>
                      <a:pt x="6845751" y="330"/>
                    </a:lnTo>
                    <a:lnTo>
                      <a:pt x="6845751" y="295474"/>
                    </a:lnTo>
                    <a:lnTo>
                      <a:pt x="50" y="295474"/>
                    </a:lnTo>
                    <a:close/>
                  </a:path>
                </a:pathLst>
              </a:custGeom>
              <a:solidFill>
                <a:srgbClr val="FFFFFF"/>
              </a:solidFill>
              <a:ln w="8450" cap="flat">
                <a:noFill/>
                <a:prstDash val="solid"/>
                <a:miter/>
              </a:ln>
            </p:spPr>
            <p:txBody>
              <a:bodyPr rtlCol="0" anchor="ctr"/>
              <a:lstStyle/>
              <a:p>
                <a:endParaRPr lang="en-IN"/>
              </a:p>
            </p:txBody>
          </p:sp>
          <p:sp>
            <p:nvSpPr>
              <p:cNvPr id="66" name="TextBox 65">
                <a:extLst>
                  <a:ext uri="{FF2B5EF4-FFF2-40B4-BE49-F238E27FC236}">
                    <a16:creationId xmlns:a16="http://schemas.microsoft.com/office/drawing/2014/main" id="{C5EF4F40-660D-FCD2-6ED4-AB8FB9DE469C}"/>
                  </a:ext>
                </a:extLst>
              </p:cNvPr>
              <p:cNvSpPr txBox="1"/>
              <p:nvPr/>
            </p:nvSpPr>
            <p:spPr>
              <a:xfrm>
                <a:off x="577881" y="3285290"/>
                <a:ext cx="977187" cy="190359"/>
              </a:xfrm>
              <a:prstGeom prst="rect">
                <a:avLst/>
              </a:prstGeom>
              <a:noFill/>
            </p:spPr>
            <p:txBody>
              <a:bodyPr wrap="none" rtlCol="0">
                <a:spAutoFit/>
              </a:bodyPr>
              <a:lstStyle/>
              <a:p>
                <a:pPr algn="l"/>
                <a:r>
                  <a:rPr lang="en-IN" sz="900" b="1" spc="0" baseline="0">
                    <a:ln/>
                    <a:solidFill>
                      <a:srgbClr val="2C3E50"/>
                    </a:solidFill>
                    <a:latin typeface="Arial"/>
                    <a:cs typeface="Arial"/>
                    <a:sym typeface="Arial"/>
                    <a:rtl val="0"/>
                  </a:rPr>
                  <a:t>ReportConfigNR</a:t>
                </a:r>
              </a:p>
            </p:txBody>
          </p:sp>
          <p:sp>
            <p:nvSpPr>
              <p:cNvPr id="67" name="TextBox 66">
                <a:extLst>
                  <a:ext uri="{FF2B5EF4-FFF2-40B4-BE49-F238E27FC236}">
                    <a16:creationId xmlns:a16="http://schemas.microsoft.com/office/drawing/2014/main" id="{472D3850-4483-E822-A607-A5A6D3695B92}"/>
                  </a:ext>
                </a:extLst>
              </p:cNvPr>
              <p:cNvSpPr txBox="1"/>
              <p:nvPr/>
            </p:nvSpPr>
            <p:spPr>
              <a:xfrm>
                <a:off x="2563979" y="3261756"/>
                <a:ext cx="1199162" cy="173872"/>
              </a:xfrm>
              <a:prstGeom prst="rect">
                <a:avLst/>
              </a:prstGeom>
              <a:noFill/>
            </p:spPr>
            <p:txBody>
              <a:bodyPr wrap="none" rtlCol="0">
                <a:spAutoFit/>
              </a:bodyPr>
              <a:lstStyle/>
              <a:p>
                <a:pPr algn="l"/>
                <a:r>
                  <a:rPr lang="en-IN" sz="750" spc="0" baseline="0">
                    <a:ln/>
                    <a:solidFill>
                      <a:srgbClr val="34495E"/>
                    </a:solidFill>
                    <a:latin typeface="Arial"/>
                    <a:cs typeface="Arial"/>
                    <a:sym typeface="Arial"/>
                    <a:rtl val="0"/>
                  </a:rPr>
                  <a:t>reportType: eventTriggered</a:t>
                </a:r>
              </a:p>
            </p:txBody>
          </p:sp>
          <p:sp>
            <p:nvSpPr>
              <p:cNvPr id="68" name="TextBox 67">
                <a:extLst>
                  <a:ext uri="{FF2B5EF4-FFF2-40B4-BE49-F238E27FC236}">
                    <a16:creationId xmlns:a16="http://schemas.microsoft.com/office/drawing/2014/main" id="{14023861-E647-9C13-165D-489CAF590693}"/>
                  </a:ext>
                </a:extLst>
              </p:cNvPr>
              <p:cNvSpPr txBox="1"/>
              <p:nvPr/>
            </p:nvSpPr>
            <p:spPr>
              <a:xfrm>
                <a:off x="2563979" y="3357678"/>
                <a:ext cx="817195" cy="173872"/>
              </a:xfrm>
              <a:prstGeom prst="rect">
                <a:avLst/>
              </a:prstGeom>
              <a:noFill/>
            </p:spPr>
            <p:txBody>
              <a:bodyPr wrap="none" rtlCol="0">
                <a:spAutoFit/>
              </a:bodyPr>
              <a:lstStyle/>
              <a:p>
                <a:pPr algn="l"/>
                <a:r>
                  <a:rPr lang="en-IN" sz="750" spc="0" baseline="0">
                    <a:ln/>
                    <a:solidFill>
                      <a:srgbClr val="34495E"/>
                    </a:solidFill>
                    <a:latin typeface="Arial"/>
                    <a:cs typeface="Arial"/>
                    <a:sym typeface="Arial"/>
                    <a:rtl val="0"/>
                  </a:rPr>
                  <a:t>eventId: eventA5</a:t>
                </a:r>
              </a:p>
            </p:txBody>
          </p:sp>
          <p:sp>
            <p:nvSpPr>
              <p:cNvPr id="69" name="TextBox 68">
                <a:extLst>
                  <a:ext uri="{FF2B5EF4-FFF2-40B4-BE49-F238E27FC236}">
                    <a16:creationId xmlns:a16="http://schemas.microsoft.com/office/drawing/2014/main" id="{C751F54A-FAE9-DDE0-540F-3C0FACA45948}"/>
                  </a:ext>
                </a:extLst>
              </p:cNvPr>
              <p:cNvSpPr txBox="1"/>
              <p:nvPr/>
            </p:nvSpPr>
            <p:spPr>
              <a:xfrm>
                <a:off x="5352969" y="3298649"/>
                <a:ext cx="1483657" cy="173872"/>
              </a:xfrm>
              <a:prstGeom prst="rect">
                <a:avLst/>
              </a:prstGeom>
              <a:noFill/>
            </p:spPr>
            <p:txBody>
              <a:bodyPr wrap="none" rtlCol="0">
                <a:spAutoFit/>
              </a:bodyPr>
              <a:lstStyle/>
              <a:p>
                <a:pPr algn="l"/>
                <a:r>
                  <a:rPr lang="en-IN" sz="750" b="1" spc="0" baseline="0">
                    <a:ln/>
                    <a:solidFill>
                      <a:srgbClr val="27AE60"/>
                    </a:solidFill>
                    <a:latin typeface="Arial"/>
                    <a:cs typeface="Arial"/>
                    <a:sym typeface="Arial"/>
                    <a:rtl val="0"/>
                  </a:rPr>
                  <a:t>Defines the trigger for sending a</a:t>
                </a:r>
              </a:p>
            </p:txBody>
          </p:sp>
          <p:sp>
            <p:nvSpPr>
              <p:cNvPr id="70" name="TextBox 69">
                <a:extLst>
                  <a:ext uri="{FF2B5EF4-FFF2-40B4-BE49-F238E27FC236}">
                    <a16:creationId xmlns:a16="http://schemas.microsoft.com/office/drawing/2014/main" id="{DF45FBF9-DCEC-D397-D301-357DB7458EAF}"/>
                  </a:ext>
                </a:extLst>
              </p:cNvPr>
              <p:cNvSpPr txBox="1"/>
              <p:nvPr/>
            </p:nvSpPr>
            <p:spPr>
              <a:xfrm>
                <a:off x="5352969" y="3394571"/>
                <a:ext cx="953252" cy="173872"/>
              </a:xfrm>
              <a:prstGeom prst="rect">
                <a:avLst/>
              </a:prstGeom>
              <a:noFill/>
            </p:spPr>
            <p:txBody>
              <a:bodyPr wrap="none" rtlCol="0">
                <a:spAutoFit/>
              </a:bodyPr>
              <a:lstStyle/>
              <a:p>
                <a:pPr algn="l"/>
                <a:r>
                  <a:rPr lang="en-IN" sz="750" spc="0" baseline="0">
                    <a:ln/>
                    <a:solidFill>
                      <a:srgbClr val="27AE60"/>
                    </a:solidFill>
                    <a:latin typeface="Arial"/>
                    <a:cs typeface="Arial"/>
                    <a:sym typeface="Arial"/>
                    <a:rtl val="0"/>
                  </a:rPr>
                  <a:t>MeasurementReport</a:t>
                </a:r>
              </a:p>
            </p:txBody>
          </p:sp>
          <p:sp>
            <p:nvSpPr>
              <p:cNvPr id="71" name="Freeform: Shape 70">
                <a:extLst>
                  <a:ext uri="{FF2B5EF4-FFF2-40B4-BE49-F238E27FC236}">
                    <a16:creationId xmlns:a16="http://schemas.microsoft.com/office/drawing/2014/main" id="{F8CF9C09-72AD-CC2D-240B-04214C174765}"/>
                  </a:ext>
                </a:extLst>
              </p:cNvPr>
              <p:cNvSpPr/>
              <p:nvPr/>
            </p:nvSpPr>
            <p:spPr>
              <a:xfrm>
                <a:off x="542549" y="3558738"/>
                <a:ext cx="6845701" cy="332037"/>
              </a:xfrm>
              <a:custGeom>
                <a:avLst/>
                <a:gdLst>
                  <a:gd name="connsiteX0" fmla="*/ 50 w 6845701"/>
                  <a:gd name="connsiteY0" fmla="*/ 330 h 332037"/>
                  <a:gd name="connsiteX1" fmla="*/ 6845751 w 6845701"/>
                  <a:gd name="connsiteY1" fmla="*/ 330 h 332037"/>
                  <a:gd name="connsiteX2" fmla="*/ 6845751 w 6845701"/>
                  <a:gd name="connsiteY2" fmla="*/ 332367 h 332037"/>
                  <a:gd name="connsiteX3" fmla="*/ 50 w 6845701"/>
                  <a:gd name="connsiteY3" fmla="*/ 332367 h 332037"/>
                </a:gdLst>
                <a:ahLst/>
                <a:cxnLst>
                  <a:cxn ang="0">
                    <a:pos x="connsiteX0" y="connsiteY0"/>
                  </a:cxn>
                  <a:cxn ang="0">
                    <a:pos x="connsiteX1" y="connsiteY1"/>
                  </a:cxn>
                  <a:cxn ang="0">
                    <a:pos x="connsiteX2" y="connsiteY2"/>
                  </a:cxn>
                  <a:cxn ang="0">
                    <a:pos x="connsiteX3" y="connsiteY3"/>
                  </a:cxn>
                </a:cxnLst>
                <a:rect l="l" t="t" r="r" b="b"/>
                <a:pathLst>
                  <a:path w="6845701" h="332037">
                    <a:moveTo>
                      <a:pt x="50" y="330"/>
                    </a:moveTo>
                    <a:lnTo>
                      <a:pt x="6845751" y="330"/>
                    </a:lnTo>
                    <a:lnTo>
                      <a:pt x="6845751" y="332367"/>
                    </a:lnTo>
                    <a:lnTo>
                      <a:pt x="50" y="332367"/>
                    </a:lnTo>
                    <a:close/>
                  </a:path>
                </a:pathLst>
              </a:custGeom>
              <a:solidFill>
                <a:srgbClr val="FFF5F5"/>
              </a:solidFill>
              <a:ln w="8450" cap="flat">
                <a:solidFill>
                  <a:srgbClr val="E74C3C"/>
                </a:solidFill>
                <a:prstDash val="solid"/>
                <a:miter/>
              </a:ln>
            </p:spPr>
            <p:txBody>
              <a:bodyPr rtlCol="0" anchor="ctr"/>
              <a:lstStyle/>
              <a:p>
                <a:endParaRPr lang="en-IN"/>
              </a:p>
            </p:txBody>
          </p:sp>
          <p:sp>
            <p:nvSpPr>
              <p:cNvPr id="72" name="TextBox 71">
                <a:extLst>
                  <a:ext uri="{FF2B5EF4-FFF2-40B4-BE49-F238E27FC236}">
                    <a16:creationId xmlns:a16="http://schemas.microsoft.com/office/drawing/2014/main" id="{071B884D-7720-7888-A758-972AF78D53A1}"/>
                  </a:ext>
                </a:extLst>
              </p:cNvPr>
              <p:cNvSpPr txBox="1"/>
              <p:nvPr/>
            </p:nvSpPr>
            <p:spPr>
              <a:xfrm>
                <a:off x="577881" y="3580434"/>
                <a:ext cx="1298822" cy="190359"/>
              </a:xfrm>
              <a:prstGeom prst="rect">
                <a:avLst/>
              </a:prstGeom>
              <a:noFill/>
            </p:spPr>
            <p:txBody>
              <a:bodyPr wrap="none" rtlCol="0">
                <a:spAutoFit/>
              </a:bodyPr>
              <a:lstStyle/>
              <a:p>
                <a:pPr algn="l"/>
                <a:r>
                  <a:rPr lang="en-IN" sz="900" b="1" spc="0" baseline="0">
                    <a:ln/>
                    <a:solidFill>
                      <a:srgbClr val="C0392B"/>
                    </a:solidFill>
                    <a:latin typeface="Arial"/>
                    <a:cs typeface="Arial"/>
                    <a:sym typeface="Arial"/>
                    <a:rtl val="0"/>
                  </a:rPr>
                  <a:t>eventA5.a5-Threshold1</a:t>
                </a:r>
              </a:p>
            </p:txBody>
          </p:sp>
          <p:sp>
            <p:nvSpPr>
              <p:cNvPr id="73" name="TextBox 72">
                <a:extLst>
                  <a:ext uri="{FF2B5EF4-FFF2-40B4-BE49-F238E27FC236}">
                    <a16:creationId xmlns:a16="http://schemas.microsoft.com/office/drawing/2014/main" id="{4D6FE545-59F4-2848-DD55-3B57FC2C7C01}"/>
                  </a:ext>
                </a:extLst>
              </p:cNvPr>
              <p:cNvSpPr txBox="1"/>
              <p:nvPr/>
            </p:nvSpPr>
            <p:spPr>
              <a:xfrm>
                <a:off x="2563979" y="3556900"/>
                <a:ext cx="1460712" cy="173872"/>
              </a:xfrm>
              <a:prstGeom prst="rect">
                <a:avLst/>
              </a:prstGeom>
              <a:noFill/>
            </p:spPr>
            <p:txBody>
              <a:bodyPr wrap="none" rtlCol="0">
                <a:spAutoFit/>
              </a:bodyPr>
              <a:lstStyle/>
              <a:p>
                <a:pPr algn="l"/>
                <a:r>
                  <a:rPr lang="en-IN" sz="750" spc="0" baseline="0">
                    <a:ln/>
                    <a:solidFill>
                      <a:srgbClr val="34495E"/>
                    </a:solidFill>
                    <a:latin typeface="Arial"/>
                    <a:cs typeface="Arial"/>
                    <a:sym typeface="Arial"/>
                    <a:rtl val="0"/>
                  </a:rPr>
                  <a:t>rsrp: 30 (Actual value: -140 + 30 =</a:t>
                </a:r>
              </a:p>
            </p:txBody>
          </p:sp>
          <p:sp>
            <p:nvSpPr>
              <p:cNvPr id="74" name="TextBox 73">
                <a:extLst>
                  <a:ext uri="{FF2B5EF4-FFF2-40B4-BE49-F238E27FC236}">
                    <a16:creationId xmlns:a16="http://schemas.microsoft.com/office/drawing/2014/main" id="{BE5DC7AC-0253-829F-51D6-2D1752D632BA}"/>
                  </a:ext>
                </a:extLst>
              </p:cNvPr>
              <p:cNvSpPr txBox="1"/>
              <p:nvPr/>
            </p:nvSpPr>
            <p:spPr>
              <a:xfrm>
                <a:off x="2563979" y="3652822"/>
                <a:ext cx="558657" cy="173872"/>
              </a:xfrm>
              <a:prstGeom prst="rect">
                <a:avLst/>
              </a:prstGeom>
              <a:noFill/>
            </p:spPr>
            <p:txBody>
              <a:bodyPr wrap="none" rtlCol="0">
                <a:spAutoFit/>
              </a:bodyPr>
              <a:lstStyle/>
              <a:p>
                <a:pPr algn="l"/>
                <a:r>
                  <a:rPr lang="en-IN" sz="750" b="1" spc="0" baseline="0">
                    <a:ln/>
                    <a:solidFill>
                      <a:srgbClr val="E74C3C"/>
                    </a:solidFill>
                    <a:latin typeface="Arial"/>
                    <a:cs typeface="Arial"/>
                    <a:sym typeface="Arial"/>
                    <a:rtl val="0"/>
                  </a:rPr>
                  <a:t>-110 dBm</a:t>
                </a:r>
              </a:p>
            </p:txBody>
          </p:sp>
          <p:sp>
            <p:nvSpPr>
              <p:cNvPr id="75" name="TextBox 74">
                <a:extLst>
                  <a:ext uri="{FF2B5EF4-FFF2-40B4-BE49-F238E27FC236}">
                    <a16:creationId xmlns:a16="http://schemas.microsoft.com/office/drawing/2014/main" id="{21C53E11-6BAB-55F6-5EFD-E817F2D09550}"/>
                  </a:ext>
                </a:extLst>
              </p:cNvPr>
              <p:cNvSpPr txBox="1"/>
              <p:nvPr/>
            </p:nvSpPr>
            <p:spPr>
              <a:xfrm>
                <a:off x="2563979" y="3726608"/>
                <a:ext cx="211024" cy="173872"/>
              </a:xfrm>
              <a:prstGeom prst="rect">
                <a:avLst/>
              </a:prstGeom>
              <a:noFill/>
            </p:spPr>
            <p:txBody>
              <a:bodyPr wrap="none" rtlCol="0">
                <a:spAutoFit/>
              </a:bodyPr>
              <a:lstStyle/>
              <a:p>
                <a:pPr algn="l"/>
                <a:r>
                  <a:rPr lang="en-IN" sz="750" spc="0" baseline="0">
                    <a:ln/>
                    <a:solidFill>
                      <a:srgbClr val="34495E"/>
                    </a:solidFill>
                    <a:latin typeface="Arial"/>
                    <a:cs typeface="Arial"/>
                    <a:sym typeface="Arial"/>
                    <a:rtl val="0"/>
                  </a:rPr>
                  <a:t>)</a:t>
                </a:r>
              </a:p>
            </p:txBody>
          </p:sp>
          <p:sp>
            <p:nvSpPr>
              <p:cNvPr id="76" name="TextBox 75">
                <a:extLst>
                  <a:ext uri="{FF2B5EF4-FFF2-40B4-BE49-F238E27FC236}">
                    <a16:creationId xmlns:a16="http://schemas.microsoft.com/office/drawing/2014/main" id="{10502D65-BBEE-CE0F-8EBE-8A19EEFF8C68}"/>
                  </a:ext>
                </a:extLst>
              </p:cNvPr>
              <p:cNvSpPr txBox="1"/>
              <p:nvPr/>
            </p:nvSpPr>
            <p:spPr>
              <a:xfrm>
                <a:off x="5352969" y="3556900"/>
                <a:ext cx="835765" cy="173872"/>
              </a:xfrm>
              <a:prstGeom prst="rect">
                <a:avLst/>
              </a:prstGeom>
              <a:noFill/>
            </p:spPr>
            <p:txBody>
              <a:bodyPr wrap="none" rtlCol="0">
                <a:spAutoFit/>
              </a:bodyPr>
              <a:lstStyle/>
              <a:p>
                <a:pPr algn="l"/>
                <a:r>
                  <a:rPr lang="en-IN" sz="750" b="1" spc="0" baseline="0">
                    <a:ln/>
                    <a:solidFill>
                      <a:srgbClr val="C0392B"/>
                    </a:solidFill>
                    <a:latin typeface="Arial"/>
                    <a:cs typeface="Arial"/>
                    <a:sym typeface="Arial"/>
                    <a:rtl val="0"/>
                  </a:rPr>
                  <a:t>Primary Trigger:</a:t>
                </a:r>
              </a:p>
            </p:txBody>
          </p:sp>
          <p:sp>
            <p:nvSpPr>
              <p:cNvPr id="77" name="TextBox 76">
                <a:extLst>
                  <a:ext uri="{FF2B5EF4-FFF2-40B4-BE49-F238E27FC236}">
                    <a16:creationId xmlns:a16="http://schemas.microsoft.com/office/drawing/2014/main" id="{D3BC702A-ECDC-CD22-EB53-851D1D7C2277}"/>
                  </a:ext>
                </a:extLst>
              </p:cNvPr>
              <p:cNvSpPr txBox="1"/>
              <p:nvPr/>
            </p:nvSpPr>
            <p:spPr>
              <a:xfrm>
                <a:off x="5352969" y="3652822"/>
                <a:ext cx="1531568" cy="173872"/>
              </a:xfrm>
              <a:prstGeom prst="rect">
                <a:avLst/>
              </a:prstGeom>
              <a:noFill/>
            </p:spPr>
            <p:txBody>
              <a:bodyPr wrap="none" rtlCol="0">
                <a:spAutoFit/>
              </a:bodyPr>
              <a:lstStyle/>
              <a:p>
                <a:pPr algn="l"/>
                <a:r>
                  <a:rPr lang="en-IN" sz="750" spc="0" baseline="0">
                    <a:ln/>
                    <a:solidFill>
                      <a:srgbClr val="C0392B"/>
                    </a:solidFill>
                    <a:latin typeface="Arial"/>
                    <a:cs typeface="Arial"/>
                    <a:sym typeface="Arial"/>
                    <a:rtl val="0"/>
                  </a:rPr>
                  <a:t>If the serving n78 cell's RSRP drops</a:t>
                </a:r>
              </a:p>
            </p:txBody>
          </p:sp>
          <p:sp>
            <p:nvSpPr>
              <p:cNvPr id="78" name="TextBox 77">
                <a:extLst>
                  <a:ext uri="{FF2B5EF4-FFF2-40B4-BE49-F238E27FC236}">
                    <a16:creationId xmlns:a16="http://schemas.microsoft.com/office/drawing/2014/main" id="{DB2ECA0A-FB09-95D0-6CC4-1E5E4063534F}"/>
                  </a:ext>
                </a:extLst>
              </p:cNvPr>
              <p:cNvSpPr txBox="1"/>
              <p:nvPr/>
            </p:nvSpPr>
            <p:spPr>
              <a:xfrm>
                <a:off x="5352969" y="3726608"/>
                <a:ext cx="1263250" cy="173872"/>
              </a:xfrm>
              <a:prstGeom prst="rect">
                <a:avLst/>
              </a:prstGeom>
              <a:noFill/>
            </p:spPr>
            <p:txBody>
              <a:bodyPr wrap="none" rtlCol="0">
                <a:spAutoFit/>
              </a:bodyPr>
              <a:lstStyle/>
              <a:p>
                <a:pPr algn="l"/>
                <a:r>
                  <a:rPr lang="en-IN" sz="750" spc="0" baseline="0">
                    <a:ln/>
                    <a:solidFill>
                      <a:srgbClr val="C0392B"/>
                    </a:solidFill>
                    <a:latin typeface="Arial"/>
                    <a:cs typeface="Arial"/>
                    <a:sym typeface="Arial"/>
                    <a:rtl val="0"/>
                  </a:rPr>
                  <a:t>below this critical threshold...</a:t>
                </a:r>
              </a:p>
            </p:txBody>
          </p:sp>
          <p:sp>
            <p:nvSpPr>
              <p:cNvPr id="79" name="Freeform: Shape 78">
                <a:extLst>
                  <a:ext uri="{FF2B5EF4-FFF2-40B4-BE49-F238E27FC236}">
                    <a16:creationId xmlns:a16="http://schemas.microsoft.com/office/drawing/2014/main" id="{FDBB3E98-7D14-2716-52E9-9DBD50B57C1F}"/>
                  </a:ext>
                </a:extLst>
              </p:cNvPr>
              <p:cNvSpPr/>
              <p:nvPr/>
            </p:nvSpPr>
            <p:spPr>
              <a:xfrm>
                <a:off x="542549" y="3890775"/>
                <a:ext cx="6845701" cy="332037"/>
              </a:xfrm>
              <a:custGeom>
                <a:avLst/>
                <a:gdLst>
                  <a:gd name="connsiteX0" fmla="*/ 50 w 6845701"/>
                  <a:gd name="connsiteY0" fmla="*/ 330 h 332037"/>
                  <a:gd name="connsiteX1" fmla="*/ 6845751 w 6845701"/>
                  <a:gd name="connsiteY1" fmla="*/ 330 h 332037"/>
                  <a:gd name="connsiteX2" fmla="*/ 6845751 w 6845701"/>
                  <a:gd name="connsiteY2" fmla="*/ 332367 h 332037"/>
                  <a:gd name="connsiteX3" fmla="*/ 50 w 6845701"/>
                  <a:gd name="connsiteY3" fmla="*/ 332367 h 332037"/>
                </a:gdLst>
                <a:ahLst/>
                <a:cxnLst>
                  <a:cxn ang="0">
                    <a:pos x="connsiteX0" y="connsiteY0"/>
                  </a:cxn>
                  <a:cxn ang="0">
                    <a:pos x="connsiteX1" y="connsiteY1"/>
                  </a:cxn>
                  <a:cxn ang="0">
                    <a:pos x="connsiteX2" y="connsiteY2"/>
                  </a:cxn>
                  <a:cxn ang="0">
                    <a:pos x="connsiteX3" y="connsiteY3"/>
                  </a:cxn>
                </a:cxnLst>
                <a:rect l="l" t="t" r="r" b="b"/>
                <a:pathLst>
                  <a:path w="6845701" h="332037">
                    <a:moveTo>
                      <a:pt x="50" y="330"/>
                    </a:moveTo>
                    <a:lnTo>
                      <a:pt x="6845751" y="330"/>
                    </a:lnTo>
                    <a:lnTo>
                      <a:pt x="6845751" y="332367"/>
                    </a:lnTo>
                    <a:lnTo>
                      <a:pt x="50" y="332367"/>
                    </a:lnTo>
                    <a:close/>
                  </a:path>
                </a:pathLst>
              </a:custGeom>
              <a:solidFill>
                <a:srgbClr val="F0FFF4"/>
              </a:solidFill>
              <a:ln w="8450" cap="flat">
                <a:solidFill>
                  <a:srgbClr val="27AE60"/>
                </a:solidFill>
                <a:prstDash val="solid"/>
                <a:miter/>
              </a:ln>
            </p:spPr>
            <p:txBody>
              <a:bodyPr rtlCol="0" anchor="ctr"/>
              <a:lstStyle/>
              <a:p>
                <a:endParaRPr lang="en-IN"/>
              </a:p>
            </p:txBody>
          </p:sp>
          <p:sp>
            <p:nvSpPr>
              <p:cNvPr id="80" name="TextBox 79">
                <a:extLst>
                  <a:ext uri="{FF2B5EF4-FFF2-40B4-BE49-F238E27FC236}">
                    <a16:creationId xmlns:a16="http://schemas.microsoft.com/office/drawing/2014/main" id="{5AC7657F-0785-DE4A-1BB8-21D09FBF4BE3}"/>
                  </a:ext>
                </a:extLst>
              </p:cNvPr>
              <p:cNvSpPr txBox="1"/>
              <p:nvPr/>
            </p:nvSpPr>
            <p:spPr>
              <a:xfrm>
                <a:off x="577881" y="3912471"/>
                <a:ext cx="1298822" cy="190359"/>
              </a:xfrm>
              <a:prstGeom prst="rect">
                <a:avLst/>
              </a:prstGeom>
              <a:noFill/>
            </p:spPr>
            <p:txBody>
              <a:bodyPr wrap="none" rtlCol="0">
                <a:spAutoFit/>
              </a:bodyPr>
              <a:lstStyle/>
              <a:p>
                <a:pPr algn="l"/>
                <a:r>
                  <a:rPr lang="en-IN" sz="900" b="1" spc="0" baseline="0">
                    <a:ln/>
                    <a:solidFill>
                      <a:srgbClr val="27AE60"/>
                    </a:solidFill>
                    <a:latin typeface="Arial"/>
                    <a:cs typeface="Arial"/>
                    <a:sym typeface="Arial"/>
                    <a:rtl val="0"/>
                  </a:rPr>
                  <a:t>eventA5.a5-Threshold2</a:t>
                </a:r>
              </a:p>
            </p:txBody>
          </p:sp>
          <p:sp>
            <p:nvSpPr>
              <p:cNvPr id="81" name="TextBox 80">
                <a:extLst>
                  <a:ext uri="{FF2B5EF4-FFF2-40B4-BE49-F238E27FC236}">
                    <a16:creationId xmlns:a16="http://schemas.microsoft.com/office/drawing/2014/main" id="{0218A2A3-85D7-A034-90B8-E3B8B1A47585}"/>
                  </a:ext>
                </a:extLst>
              </p:cNvPr>
              <p:cNvSpPr txBox="1"/>
              <p:nvPr/>
            </p:nvSpPr>
            <p:spPr>
              <a:xfrm>
                <a:off x="2563979" y="3888938"/>
                <a:ext cx="1460712" cy="173872"/>
              </a:xfrm>
              <a:prstGeom prst="rect">
                <a:avLst/>
              </a:prstGeom>
              <a:noFill/>
            </p:spPr>
            <p:txBody>
              <a:bodyPr wrap="none" rtlCol="0">
                <a:spAutoFit/>
              </a:bodyPr>
              <a:lstStyle/>
              <a:p>
                <a:pPr algn="l"/>
                <a:r>
                  <a:rPr lang="en-IN" sz="750" spc="0" baseline="0">
                    <a:ln/>
                    <a:solidFill>
                      <a:srgbClr val="34495E"/>
                    </a:solidFill>
                    <a:latin typeface="Arial"/>
                    <a:cs typeface="Arial"/>
                    <a:sym typeface="Arial"/>
                    <a:rtl val="0"/>
                  </a:rPr>
                  <a:t>rsrp: 35 (Actual value: -140 + 35 =</a:t>
                </a:r>
              </a:p>
            </p:txBody>
          </p:sp>
          <p:sp>
            <p:nvSpPr>
              <p:cNvPr id="82" name="TextBox 81">
                <a:extLst>
                  <a:ext uri="{FF2B5EF4-FFF2-40B4-BE49-F238E27FC236}">
                    <a16:creationId xmlns:a16="http://schemas.microsoft.com/office/drawing/2014/main" id="{EB2A5D2B-9FA5-B0ED-0FC5-1188E740FFEA}"/>
                  </a:ext>
                </a:extLst>
              </p:cNvPr>
              <p:cNvSpPr txBox="1"/>
              <p:nvPr/>
            </p:nvSpPr>
            <p:spPr>
              <a:xfrm>
                <a:off x="2563979" y="3984860"/>
                <a:ext cx="563320" cy="173872"/>
              </a:xfrm>
              <a:prstGeom prst="rect">
                <a:avLst/>
              </a:prstGeom>
              <a:noFill/>
            </p:spPr>
            <p:txBody>
              <a:bodyPr wrap="none" rtlCol="0">
                <a:spAutoFit/>
              </a:bodyPr>
              <a:lstStyle/>
              <a:p>
                <a:pPr algn="l"/>
                <a:r>
                  <a:rPr lang="en-IN" sz="750" b="1" spc="0" baseline="0">
                    <a:ln/>
                    <a:solidFill>
                      <a:srgbClr val="27AE60"/>
                    </a:solidFill>
                    <a:latin typeface="Arial"/>
                    <a:cs typeface="Arial"/>
                    <a:sym typeface="Arial"/>
                    <a:rtl val="0"/>
                  </a:rPr>
                  <a:t>-105 dBm</a:t>
                </a:r>
              </a:p>
            </p:txBody>
          </p:sp>
          <p:sp>
            <p:nvSpPr>
              <p:cNvPr id="83" name="TextBox 82">
                <a:extLst>
                  <a:ext uri="{FF2B5EF4-FFF2-40B4-BE49-F238E27FC236}">
                    <a16:creationId xmlns:a16="http://schemas.microsoft.com/office/drawing/2014/main" id="{879C34D0-78DB-D503-7234-A5B1FC0C365E}"/>
                  </a:ext>
                </a:extLst>
              </p:cNvPr>
              <p:cNvSpPr txBox="1"/>
              <p:nvPr/>
            </p:nvSpPr>
            <p:spPr>
              <a:xfrm>
                <a:off x="2563979" y="4058646"/>
                <a:ext cx="211024" cy="173872"/>
              </a:xfrm>
              <a:prstGeom prst="rect">
                <a:avLst/>
              </a:prstGeom>
              <a:noFill/>
            </p:spPr>
            <p:txBody>
              <a:bodyPr wrap="none" rtlCol="0">
                <a:spAutoFit/>
              </a:bodyPr>
              <a:lstStyle/>
              <a:p>
                <a:pPr algn="l"/>
                <a:r>
                  <a:rPr lang="en-IN" sz="750" spc="0" baseline="0">
                    <a:ln/>
                    <a:solidFill>
                      <a:srgbClr val="34495E"/>
                    </a:solidFill>
                    <a:latin typeface="Arial"/>
                    <a:cs typeface="Arial"/>
                    <a:sym typeface="Arial"/>
                    <a:rtl val="0"/>
                  </a:rPr>
                  <a:t>)</a:t>
                </a:r>
              </a:p>
            </p:txBody>
          </p:sp>
          <p:sp>
            <p:nvSpPr>
              <p:cNvPr id="84" name="TextBox 83">
                <a:extLst>
                  <a:ext uri="{FF2B5EF4-FFF2-40B4-BE49-F238E27FC236}">
                    <a16:creationId xmlns:a16="http://schemas.microsoft.com/office/drawing/2014/main" id="{28726CF3-BE3F-AE85-8CC7-1326B3647085}"/>
                  </a:ext>
                </a:extLst>
              </p:cNvPr>
              <p:cNvSpPr txBox="1"/>
              <p:nvPr/>
            </p:nvSpPr>
            <p:spPr>
              <a:xfrm>
                <a:off x="5352969" y="3888938"/>
                <a:ext cx="436424" cy="173872"/>
              </a:xfrm>
              <a:prstGeom prst="rect">
                <a:avLst/>
              </a:prstGeom>
              <a:noFill/>
            </p:spPr>
            <p:txBody>
              <a:bodyPr wrap="none" rtlCol="0">
                <a:spAutoFit/>
              </a:bodyPr>
              <a:lstStyle/>
              <a:p>
                <a:pPr algn="l"/>
                <a:r>
                  <a:rPr lang="en-IN" sz="750" b="1" spc="0" baseline="0">
                    <a:ln/>
                    <a:solidFill>
                      <a:srgbClr val="27AE60"/>
                    </a:solidFill>
                    <a:latin typeface="Arial"/>
                    <a:cs typeface="Arial"/>
                    <a:sym typeface="Arial"/>
                    <a:rtl val="0"/>
                  </a:rPr>
                  <a:t>...AND</a:t>
                </a:r>
              </a:p>
            </p:txBody>
          </p:sp>
          <p:sp>
            <p:nvSpPr>
              <p:cNvPr id="85" name="TextBox 84">
                <a:extLst>
                  <a:ext uri="{FF2B5EF4-FFF2-40B4-BE49-F238E27FC236}">
                    <a16:creationId xmlns:a16="http://schemas.microsoft.com/office/drawing/2014/main" id="{F0DB9DBC-3D75-3B04-90C6-07938426743B}"/>
                  </a:ext>
                </a:extLst>
              </p:cNvPr>
              <p:cNvSpPr txBox="1"/>
              <p:nvPr/>
            </p:nvSpPr>
            <p:spPr>
              <a:xfrm>
                <a:off x="5352969" y="3984860"/>
                <a:ext cx="1715000" cy="173872"/>
              </a:xfrm>
              <a:prstGeom prst="rect">
                <a:avLst/>
              </a:prstGeom>
              <a:noFill/>
            </p:spPr>
            <p:txBody>
              <a:bodyPr wrap="none" rtlCol="0">
                <a:spAutoFit/>
              </a:bodyPr>
              <a:lstStyle/>
              <a:p>
                <a:pPr algn="l"/>
                <a:r>
                  <a:rPr lang="en-IN" sz="750" spc="0" baseline="0">
                    <a:ln/>
                    <a:solidFill>
                      <a:srgbClr val="27AE60"/>
                    </a:solidFill>
                    <a:latin typeface="Arial"/>
                    <a:cs typeface="Arial"/>
                    <a:sym typeface="Arial"/>
                    <a:rtl val="0"/>
                  </a:rPr>
                  <a:t>the neighbor n2600 cell's RSRP is above</a:t>
                </a:r>
              </a:p>
            </p:txBody>
          </p:sp>
          <p:sp>
            <p:nvSpPr>
              <p:cNvPr id="86" name="TextBox 85">
                <a:extLst>
                  <a:ext uri="{FF2B5EF4-FFF2-40B4-BE49-F238E27FC236}">
                    <a16:creationId xmlns:a16="http://schemas.microsoft.com/office/drawing/2014/main" id="{DA55A7CD-1E21-7F4C-6924-F01563BD4652}"/>
                  </a:ext>
                </a:extLst>
              </p:cNvPr>
              <p:cNvSpPr txBox="1"/>
              <p:nvPr/>
            </p:nvSpPr>
            <p:spPr>
              <a:xfrm>
                <a:off x="5352969" y="4058646"/>
                <a:ext cx="1648518" cy="173872"/>
              </a:xfrm>
              <a:prstGeom prst="rect">
                <a:avLst/>
              </a:prstGeom>
              <a:noFill/>
            </p:spPr>
            <p:txBody>
              <a:bodyPr wrap="none" rtlCol="0">
                <a:spAutoFit/>
              </a:bodyPr>
              <a:lstStyle/>
              <a:p>
                <a:pPr algn="l"/>
                <a:r>
                  <a:rPr lang="en-IN" sz="750" spc="0" baseline="0">
                    <a:ln/>
                    <a:solidFill>
                      <a:srgbClr val="27AE60"/>
                    </a:solidFill>
                    <a:latin typeface="Arial"/>
                    <a:cs typeface="Arial"/>
                    <a:sym typeface="Arial"/>
                    <a:rtl val="0"/>
                  </a:rPr>
                  <a:t>this minimum acceptable threshold, the</a:t>
                </a:r>
              </a:p>
            </p:txBody>
          </p:sp>
          <p:sp>
            <p:nvSpPr>
              <p:cNvPr id="87" name="TextBox 86">
                <a:extLst>
                  <a:ext uri="{FF2B5EF4-FFF2-40B4-BE49-F238E27FC236}">
                    <a16:creationId xmlns:a16="http://schemas.microsoft.com/office/drawing/2014/main" id="{4882AEFC-0F1F-7C47-3E01-AF61BEE9DA56}"/>
                  </a:ext>
                </a:extLst>
              </p:cNvPr>
              <p:cNvSpPr txBox="1"/>
              <p:nvPr/>
            </p:nvSpPr>
            <p:spPr>
              <a:xfrm>
                <a:off x="5437484" y="4132432"/>
                <a:ext cx="1730475" cy="173872"/>
              </a:xfrm>
              <a:prstGeom prst="rect">
                <a:avLst/>
              </a:prstGeom>
              <a:noFill/>
            </p:spPr>
            <p:txBody>
              <a:bodyPr wrap="none" rtlCol="0">
                <a:spAutoFit/>
              </a:bodyPr>
              <a:lstStyle/>
              <a:p>
                <a:pPr algn="l"/>
                <a:r>
                  <a:rPr lang="en-IN" sz="750" spc="0" baseline="0">
                    <a:ln/>
                    <a:solidFill>
                      <a:srgbClr val="27AE60"/>
                    </a:solidFill>
                    <a:latin typeface="Arial"/>
                    <a:cs typeface="Arial"/>
                    <a:sym typeface="Arial"/>
                    <a:rtl val="0"/>
                  </a:rPr>
                  <a:t>event is triggered. Ensures we don't jump</a:t>
                </a:r>
              </a:p>
            </p:txBody>
          </p:sp>
          <p:sp>
            <p:nvSpPr>
              <p:cNvPr id="88" name="TextBox 87">
                <a:extLst>
                  <a:ext uri="{FF2B5EF4-FFF2-40B4-BE49-F238E27FC236}">
                    <a16:creationId xmlns:a16="http://schemas.microsoft.com/office/drawing/2014/main" id="{84136CCB-610A-8C00-D895-B3E8834D4A10}"/>
                  </a:ext>
                </a:extLst>
              </p:cNvPr>
              <p:cNvSpPr txBox="1"/>
              <p:nvPr/>
            </p:nvSpPr>
            <p:spPr>
              <a:xfrm>
                <a:off x="5437484" y="4206218"/>
                <a:ext cx="901751" cy="173872"/>
              </a:xfrm>
              <a:prstGeom prst="rect">
                <a:avLst/>
              </a:prstGeom>
              <a:noFill/>
            </p:spPr>
            <p:txBody>
              <a:bodyPr wrap="none" rtlCol="0">
                <a:spAutoFit/>
              </a:bodyPr>
              <a:lstStyle/>
              <a:p>
                <a:pPr algn="l"/>
                <a:r>
                  <a:rPr lang="en-IN" sz="750" spc="0" baseline="0">
                    <a:ln/>
                    <a:solidFill>
                      <a:srgbClr val="27AE60"/>
                    </a:solidFill>
                    <a:latin typeface="Arial"/>
                    <a:cs typeface="Arial"/>
                    <a:sym typeface="Arial"/>
                    <a:rtl val="0"/>
                  </a:rPr>
                  <a:t>to another bad cell.</a:t>
                </a:r>
              </a:p>
            </p:txBody>
          </p:sp>
          <p:sp>
            <p:nvSpPr>
              <p:cNvPr id="89" name="Freeform: Shape 88">
                <a:extLst>
                  <a:ext uri="{FF2B5EF4-FFF2-40B4-BE49-F238E27FC236}">
                    <a16:creationId xmlns:a16="http://schemas.microsoft.com/office/drawing/2014/main" id="{B13FD6AC-75E5-571C-A36F-0376D5B9358D}"/>
                  </a:ext>
                </a:extLst>
              </p:cNvPr>
              <p:cNvSpPr/>
              <p:nvPr/>
            </p:nvSpPr>
            <p:spPr>
              <a:xfrm>
                <a:off x="542549" y="4222812"/>
                <a:ext cx="6845701" cy="258251"/>
              </a:xfrm>
              <a:custGeom>
                <a:avLst/>
                <a:gdLst>
                  <a:gd name="connsiteX0" fmla="*/ 50 w 6845701"/>
                  <a:gd name="connsiteY0" fmla="*/ 330 h 258251"/>
                  <a:gd name="connsiteX1" fmla="*/ 6845751 w 6845701"/>
                  <a:gd name="connsiteY1" fmla="*/ 330 h 258251"/>
                  <a:gd name="connsiteX2" fmla="*/ 6845751 w 6845701"/>
                  <a:gd name="connsiteY2" fmla="*/ 258581 h 258251"/>
                  <a:gd name="connsiteX3" fmla="*/ 50 w 6845701"/>
                  <a:gd name="connsiteY3" fmla="*/ 258581 h 258251"/>
                </a:gdLst>
                <a:ahLst/>
                <a:cxnLst>
                  <a:cxn ang="0">
                    <a:pos x="connsiteX0" y="connsiteY0"/>
                  </a:cxn>
                  <a:cxn ang="0">
                    <a:pos x="connsiteX1" y="connsiteY1"/>
                  </a:cxn>
                  <a:cxn ang="0">
                    <a:pos x="connsiteX2" y="connsiteY2"/>
                  </a:cxn>
                  <a:cxn ang="0">
                    <a:pos x="connsiteX3" y="connsiteY3"/>
                  </a:cxn>
                </a:cxnLst>
                <a:rect l="l" t="t" r="r" b="b"/>
                <a:pathLst>
                  <a:path w="6845701" h="258251">
                    <a:moveTo>
                      <a:pt x="50" y="330"/>
                    </a:moveTo>
                    <a:lnTo>
                      <a:pt x="6845751" y="330"/>
                    </a:lnTo>
                    <a:lnTo>
                      <a:pt x="6845751" y="258581"/>
                    </a:lnTo>
                    <a:lnTo>
                      <a:pt x="50" y="258581"/>
                    </a:lnTo>
                    <a:close/>
                  </a:path>
                </a:pathLst>
              </a:custGeom>
              <a:solidFill>
                <a:srgbClr val="F8F4FF"/>
              </a:solidFill>
              <a:ln w="8450" cap="flat">
                <a:solidFill>
                  <a:srgbClr val="9B59B6"/>
                </a:solidFill>
                <a:prstDash val="solid"/>
                <a:miter/>
              </a:ln>
            </p:spPr>
            <p:txBody>
              <a:bodyPr rtlCol="0" anchor="ctr"/>
              <a:lstStyle/>
              <a:p>
                <a:endParaRPr lang="en-IN"/>
              </a:p>
            </p:txBody>
          </p:sp>
          <p:sp>
            <p:nvSpPr>
              <p:cNvPr id="90" name="TextBox 89">
                <a:extLst>
                  <a:ext uri="{FF2B5EF4-FFF2-40B4-BE49-F238E27FC236}">
                    <a16:creationId xmlns:a16="http://schemas.microsoft.com/office/drawing/2014/main" id="{0ABBBA9C-64F8-A23F-DC3C-F4C1F3DADC2E}"/>
                  </a:ext>
                </a:extLst>
              </p:cNvPr>
              <p:cNvSpPr txBox="1"/>
              <p:nvPr/>
            </p:nvSpPr>
            <p:spPr>
              <a:xfrm>
                <a:off x="577881" y="4244509"/>
                <a:ext cx="1473381" cy="190359"/>
              </a:xfrm>
              <a:prstGeom prst="rect">
                <a:avLst/>
              </a:prstGeom>
              <a:noFill/>
            </p:spPr>
            <p:txBody>
              <a:bodyPr wrap="none" rtlCol="0">
                <a:spAutoFit/>
              </a:bodyPr>
              <a:lstStyle/>
              <a:p>
                <a:pPr algn="l"/>
                <a:r>
                  <a:rPr lang="en-IN" sz="900" b="1" spc="0" baseline="0">
                    <a:ln/>
                    <a:solidFill>
                      <a:srgbClr val="8E44AD"/>
                    </a:solidFill>
                    <a:latin typeface="Arial"/>
                    <a:cs typeface="Arial"/>
                    <a:sym typeface="Arial"/>
                    <a:rtl val="0"/>
                  </a:rPr>
                  <a:t>reportConfigNR.hysteresis</a:t>
                </a:r>
              </a:p>
            </p:txBody>
          </p:sp>
          <p:sp>
            <p:nvSpPr>
              <p:cNvPr id="91" name="TextBox 90">
                <a:extLst>
                  <a:ext uri="{FF2B5EF4-FFF2-40B4-BE49-F238E27FC236}">
                    <a16:creationId xmlns:a16="http://schemas.microsoft.com/office/drawing/2014/main" id="{D7407FE4-770E-50E4-AF15-C75AC9A4E1F6}"/>
                  </a:ext>
                </a:extLst>
              </p:cNvPr>
              <p:cNvSpPr txBox="1"/>
              <p:nvPr/>
            </p:nvSpPr>
            <p:spPr>
              <a:xfrm>
                <a:off x="2563979" y="4257868"/>
                <a:ext cx="586883" cy="173872"/>
              </a:xfrm>
              <a:prstGeom prst="rect">
                <a:avLst/>
              </a:prstGeom>
              <a:noFill/>
            </p:spPr>
            <p:txBody>
              <a:bodyPr wrap="none" rtlCol="0">
                <a:spAutoFit/>
              </a:bodyPr>
              <a:lstStyle/>
              <a:p>
                <a:pPr algn="l"/>
                <a:r>
                  <a:rPr lang="en-IN" sz="750" spc="0" baseline="0">
                    <a:ln/>
                    <a:solidFill>
                      <a:srgbClr val="34495E"/>
                    </a:solidFill>
                    <a:latin typeface="Arial"/>
                    <a:cs typeface="Arial"/>
                    <a:sym typeface="Arial"/>
                    <a:rtl val="0"/>
                  </a:rPr>
                  <a:t>dB3 (3 dB)</a:t>
                </a:r>
              </a:p>
            </p:txBody>
          </p:sp>
          <p:sp>
            <p:nvSpPr>
              <p:cNvPr id="92" name="TextBox 91">
                <a:extLst>
                  <a:ext uri="{FF2B5EF4-FFF2-40B4-BE49-F238E27FC236}">
                    <a16:creationId xmlns:a16="http://schemas.microsoft.com/office/drawing/2014/main" id="{BD152425-41B8-C8F5-D414-0F72E54E8F97}"/>
                  </a:ext>
                </a:extLst>
              </p:cNvPr>
              <p:cNvSpPr txBox="1"/>
              <p:nvPr/>
            </p:nvSpPr>
            <p:spPr>
              <a:xfrm>
                <a:off x="5352969" y="4220975"/>
                <a:ext cx="999884" cy="173872"/>
              </a:xfrm>
              <a:prstGeom prst="rect">
                <a:avLst/>
              </a:prstGeom>
              <a:noFill/>
            </p:spPr>
            <p:txBody>
              <a:bodyPr wrap="none" rtlCol="0">
                <a:spAutoFit/>
              </a:bodyPr>
              <a:lstStyle/>
              <a:p>
                <a:pPr algn="l"/>
                <a:r>
                  <a:rPr lang="en-IN" sz="750" b="1" spc="0" baseline="0">
                    <a:ln/>
                    <a:solidFill>
                      <a:srgbClr val="8E44AD"/>
                    </a:solidFill>
                    <a:latin typeface="Arial"/>
                    <a:cs typeface="Arial"/>
                    <a:sym typeface="Arial"/>
                    <a:rtl val="0"/>
                  </a:rPr>
                  <a:t>Prevents ping-pong.</a:t>
                </a:r>
              </a:p>
            </p:txBody>
          </p:sp>
          <p:sp>
            <p:nvSpPr>
              <p:cNvPr id="93" name="TextBox 92">
                <a:extLst>
                  <a:ext uri="{FF2B5EF4-FFF2-40B4-BE49-F238E27FC236}">
                    <a16:creationId xmlns:a16="http://schemas.microsoft.com/office/drawing/2014/main" id="{FD71FDD4-64C4-E57D-D13D-1F0484B926B6}"/>
                  </a:ext>
                </a:extLst>
              </p:cNvPr>
              <p:cNvSpPr txBox="1"/>
              <p:nvPr/>
            </p:nvSpPr>
            <p:spPr>
              <a:xfrm>
                <a:off x="5352969" y="4316897"/>
                <a:ext cx="2014846" cy="173872"/>
              </a:xfrm>
              <a:prstGeom prst="rect">
                <a:avLst/>
              </a:prstGeom>
              <a:noFill/>
            </p:spPr>
            <p:txBody>
              <a:bodyPr wrap="none" rtlCol="0">
                <a:spAutoFit/>
              </a:bodyPr>
              <a:lstStyle/>
              <a:p>
                <a:pPr algn="l"/>
                <a:r>
                  <a:rPr lang="en-IN" sz="750" spc="0" baseline="0">
                    <a:ln/>
                    <a:solidFill>
                      <a:srgbClr val="8E44AD"/>
                    </a:solidFill>
                    <a:latin typeface="Arial"/>
                    <a:cs typeface="Arial"/>
                    <a:sym typeface="Arial"/>
                    <a:rtl val="0"/>
                  </a:rPr>
                  <a:t>The trigger condition must be met by this margin.</a:t>
                </a:r>
              </a:p>
            </p:txBody>
          </p:sp>
          <p:sp>
            <p:nvSpPr>
              <p:cNvPr id="94" name="Freeform: Shape 93">
                <a:extLst>
                  <a:ext uri="{FF2B5EF4-FFF2-40B4-BE49-F238E27FC236}">
                    <a16:creationId xmlns:a16="http://schemas.microsoft.com/office/drawing/2014/main" id="{C174475C-D2C3-F52D-FCFA-C687254D91B3}"/>
                  </a:ext>
                </a:extLst>
              </p:cNvPr>
              <p:cNvSpPr/>
              <p:nvPr/>
            </p:nvSpPr>
            <p:spPr>
              <a:xfrm>
                <a:off x="542549" y="4481064"/>
                <a:ext cx="6845701" cy="332037"/>
              </a:xfrm>
              <a:custGeom>
                <a:avLst/>
                <a:gdLst>
                  <a:gd name="connsiteX0" fmla="*/ 50 w 6845701"/>
                  <a:gd name="connsiteY0" fmla="*/ 330 h 332037"/>
                  <a:gd name="connsiteX1" fmla="*/ 6845751 w 6845701"/>
                  <a:gd name="connsiteY1" fmla="*/ 330 h 332037"/>
                  <a:gd name="connsiteX2" fmla="*/ 6845751 w 6845701"/>
                  <a:gd name="connsiteY2" fmla="*/ 332367 h 332037"/>
                  <a:gd name="connsiteX3" fmla="*/ 50 w 6845701"/>
                  <a:gd name="connsiteY3" fmla="*/ 332367 h 332037"/>
                </a:gdLst>
                <a:ahLst/>
                <a:cxnLst>
                  <a:cxn ang="0">
                    <a:pos x="connsiteX0" y="connsiteY0"/>
                  </a:cxn>
                  <a:cxn ang="0">
                    <a:pos x="connsiteX1" y="connsiteY1"/>
                  </a:cxn>
                  <a:cxn ang="0">
                    <a:pos x="connsiteX2" y="connsiteY2"/>
                  </a:cxn>
                  <a:cxn ang="0">
                    <a:pos x="connsiteX3" y="connsiteY3"/>
                  </a:cxn>
                </a:cxnLst>
                <a:rect l="l" t="t" r="r" b="b"/>
                <a:pathLst>
                  <a:path w="6845701" h="332037">
                    <a:moveTo>
                      <a:pt x="50" y="330"/>
                    </a:moveTo>
                    <a:lnTo>
                      <a:pt x="6845751" y="330"/>
                    </a:lnTo>
                    <a:lnTo>
                      <a:pt x="6845751" y="332367"/>
                    </a:lnTo>
                    <a:lnTo>
                      <a:pt x="50" y="332367"/>
                    </a:lnTo>
                    <a:close/>
                  </a:path>
                </a:pathLst>
              </a:custGeom>
              <a:solidFill>
                <a:srgbClr val="FFF8E1"/>
              </a:solidFill>
              <a:ln w="8450" cap="flat">
                <a:solidFill>
                  <a:srgbClr val="F39C12"/>
                </a:solidFill>
                <a:prstDash val="solid"/>
                <a:miter/>
              </a:ln>
            </p:spPr>
            <p:txBody>
              <a:bodyPr rtlCol="0" anchor="ctr"/>
              <a:lstStyle/>
              <a:p>
                <a:endParaRPr lang="en-IN"/>
              </a:p>
            </p:txBody>
          </p:sp>
          <p:sp>
            <p:nvSpPr>
              <p:cNvPr id="95" name="TextBox 94">
                <a:extLst>
                  <a:ext uri="{FF2B5EF4-FFF2-40B4-BE49-F238E27FC236}">
                    <a16:creationId xmlns:a16="http://schemas.microsoft.com/office/drawing/2014/main" id="{EBDFFC5E-D883-D34A-6A3B-FD49A054FBCA}"/>
                  </a:ext>
                </a:extLst>
              </p:cNvPr>
              <p:cNvSpPr txBox="1"/>
              <p:nvPr/>
            </p:nvSpPr>
            <p:spPr>
              <a:xfrm>
                <a:off x="577881" y="4502760"/>
                <a:ext cx="1640265" cy="190359"/>
              </a:xfrm>
              <a:prstGeom prst="rect">
                <a:avLst/>
              </a:prstGeom>
              <a:noFill/>
            </p:spPr>
            <p:txBody>
              <a:bodyPr wrap="none" rtlCol="0">
                <a:spAutoFit/>
              </a:bodyPr>
              <a:lstStyle/>
              <a:p>
                <a:pPr algn="l"/>
                <a:r>
                  <a:rPr lang="en-IN" sz="900" b="1" spc="0" baseline="0">
                    <a:ln/>
                    <a:solidFill>
                      <a:srgbClr val="D68910"/>
                    </a:solidFill>
                    <a:latin typeface="Arial"/>
                    <a:cs typeface="Arial"/>
                    <a:sym typeface="Arial"/>
                    <a:rtl val="0"/>
                  </a:rPr>
                  <a:t>reportConfigNR.timeToTrigger</a:t>
                </a:r>
              </a:p>
            </p:txBody>
          </p:sp>
          <p:sp>
            <p:nvSpPr>
              <p:cNvPr id="96" name="TextBox 95">
                <a:extLst>
                  <a:ext uri="{FF2B5EF4-FFF2-40B4-BE49-F238E27FC236}">
                    <a16:creationId xmlns:a16="http://schemas.microsoft.com/office/drawing/2014/main" id="{BC9DF3F0-8E57-7EF0-2830-DA1968FDFA93}"/>
                  </a:ext>
                </a:extLst>
              </p:cNvPr>
              <p:cNvSpPr txBox="1"/>
              <p:nvPr/>
            </p:nvSpPr>
            <p:spPr>
              <a:xfrm>
                <a:off x="2563979" y="4516119"/>
                <a:ext cx="1141099" cy="173872"/>
              </a:xfrm>
              <a:prstGeom prst="rect">
                <a:avLst/>
              </a:prstGeom>
              <a:noFill/>
            </p:spPr>
            <p:txBody>
              <a:bodyPr wrap="none" rtlCol="0">
                <a:spAutoFit/>
              </a:bodyPr>
              <a:lstStyle/>
              <a:p>
                <a:pPr algn="l"/>
                <a:r>
                  <a:rPr lang="en-IN" sz="750" spc="0" baseline="0">
                    <a:ln/>
                    <a:solidFill>
                      <a:srgbClr val="34495E"/>
                    </a:solidFill>
                    <a:latin typeface="Arial"/>
                    <a:cs typeface="Arial"/>
                    <a:sym typeface="Arial"/>
                    <a:rtl val="0"/>
                  </a:rPr>
                  <a:t>ms320 (320 milliseconds)</a:t>
                </a:r>
              </a:p>
            </p:txBody>
          </p:sp>
          <p:sp>
            <p:nvSpPr>
              <p:cNvPr id="97" name="TextBox 96">
                <a:extLst>
                  <a:ext uri="{FF2B5EF4-FFF2-40B4-BE49-F238E27FC236}">
                    <a16:creationId xmlns:a16="http://schemas.microsoft.com/office/drawing/2014/main" id="{DE861E54-0F98-CB3B-3541-885412AEE047}"/>
                  </a:ext>
                </a:extLst>
              </p:cNvPr>
              <p:cNvSpPr txBox="1"/>
              <p:nvPr/>
            </p:nvSpPr>
            <p:spPr>
              <a:xfrm>
                <a:off x="5352969" y="4479226"/>
                <a:ext cx="1375496" cy="173872"/>
              </a:xfrm>
              <a:prstGeom prst="rect">
                <a:avLst/>
              </a:prstGeom>
              <a:noFill/>
            </p:spPr>
            <p:txBody>
              <a:bodyPr wrap="none" rtlCol="0">
                <a:spAutoFit/>
              </a:bodyPr>
              <a:lstStyle/>
              <a:p>
                <a:pPr algn="l"/>
                <a:r>
                  <a:rPr lang="en-IN" sz="750" b="1" spc="0" baseline="0">
                    <a:ln/>
                    <a:solidFill>
                      <a:srgbClr val="D68910"/>
                    </a:solidFill>
                    <a:latin typeface="Arial"/>
                    <a:cs typeface="Arial"/>
                    <a:sym typeface="Arial"/>
                    <a:rtl val="0"/>
                  </a:rPr>
                  <a:t>The trigger condition must be</a:t>
                </a:r>
              </a:p>
            </p:txBody>
          </p:sp>
          <p:sp>
            <p:nvSpPr>
              <p:cNvPr id="98" name="TextBox 97">
                <a:extLst>
                  <a:ext uri="{FF2B5EF4-FFF2-40B4-BE49-F238E27FC236}">
                    <a16:creationId xmlns:a16="http://schemas.microsoft.com/office/drawing/2014/main" id="{5F8A2DAE-FFF2-8FC5-DD7A-C90BDC226EB0}"/>
                  </a:ext>
                </a:extLst>
              </p:cNvPr>
              <p:cNvSpPr txBox="1"/>
              <p:nvPr/>
            </p:nvSpPr>
            <p:spPr>
              <a:xfrm>
                <a:off x="5352969" y="4575148"/>
                <a:ext cx="1686195" cy="173872"/>
              </a:xfrm>
              <a:prstGeom prst="rect">
                <a:avLst/>
              </a:prstGeom>
              <a:noFill/>
            </p:spPr>
            <p:txBody>
              <a:bodyPr wrap="none" rtlCol="0">
                <a:spAutoFit/>
              </a:bodyPr>
              <a:lstStyle/>
              <a:p>
                <a:pPr algn="l"/>
                <a:r>
                  <a:rPr lang="en-IN" sz="750" spc="0" baseline="0">
                    <a:ln/>
                    <a:solidFill>
                      <a:srgbClr val="D68910"/>
                    </a:solidFill>
                    <a:latin typeface="Arial"/>
                    <a:cs typeface="Arial"/>
                    <a:sym typeface="Arial"/>
                    <a:rtl val="0"/>
                  </a:rPr>
                  <a:t>continuously met for this duration before</a:t>
                </a:r>
              </a:p>
            </p:txBody>
          </p:sp>
          <p:sp>
            <p:nvSpPr>
              <p:cNvPr id="99" name="TextBox 98">
                <a:extLst>
                  <a:ext uri="{FF2B5EF4-FFF2-40B4-BE49-F238E27FC236}">
                    <a16:creationId xmlns:a16="http://schemas.microsoft.com/office/drawing/2014/main" id="{32869071-32B8-F4A6-5BAE-3B5834C3FF3E}"/>
                  </a:ext>
                </a:extLst>
              </p:cNvPr>
              <p:cNvSpPr txBox="1"/>
              <p:nvPr/>
            </p:nvSpPr>
            <p:spPr>
              <a:xfrm>
                <a:off x="5352969" y="4663692"/>
                <a:ext cx="1596893" cy="173872"/>
              </a:xfrm>
              <a:prstGeom prst="rect">
                <a:avLst/>
              </a:prstGeom>
              <a:noFill/>
            </p:spPr>
            <p:txBody>
              <a:bodyPr wrap="none" rtlCol="0">
                <a:spAutoFit/>
              </a:bodyPr>
              <a:lstStyle/>
              <a:p>
                <a:pPr algn="l"/>
                <a:r>
                  <a:rPr lang="en-IN" sz="750" spc="0" baseline="0">
                    <a:ln/>
                    <a:solidFill>
                      <a:srgbClr val="D68910"/>
                    </a:solidFill>
                    <a:latin typeface="Arial"/>
                    <a:cs typeface="Arial"/>
                    <a:sym typeface="Arial"/>
                    <a:rtl val="0"/>
                  </a:rPr>
                  <a:t>a report is sent. Prevents reporting on</a:t>
                </a:r>
              </a:p>
            </p:txBody>
          </p:sp>
          <p:sp>
            <p:nvSpPr>
              <p:cNvPr id="100" name="TextBox 99">
                <a:extLst>
                  <a:ext uri="{FF2B5EF4-FFF2-40B4-BE49-F238E27FC236}">
                    <a16:creationId xmlns:a16="http://schemas.microsoft.com/office/drawing/2014/main" id="{33A346CD-9315-F7FD-0F94-10EA428DE2A3}"/>
                  </a:ext>
                </a:extLst>
              </p:cNvPr>
              <p:cNvSpPr txBox="1"/>
              <p:nvPr/>
            </p:nvSpPr>
            <p:spPr>
              <a:xfrm>
                <a:off x="5437484" y="4737478"/>
                <a:ext cx="1225821" cy="173872"/>
              </a:xfrm>
              <a:prstGeom prst="rect">
                <a:avLst/>
              </a:prstGeom>
              <a:noFill/>
            </p:spPr>
            <p:txBody>
              <a:bodyPr wrap="none" rtlCol="0">
                <a:spAutoFit/>
              </a:bodyPr>
              <a:lstStyle/>
              <a:p>
                <a:pPr algn="l"/>
                <a:r>
                  <a:rPr lang="en-IN" sz="750" spc="0" baseline="0">
                    <a:ln/>
                    <a:solidFill>
                      <a:srgbClr val="D68910"/>
                    </a:solidFill>
                    <a:latin typeface="Arial"/>
                    <a:cs typeface="Arial"/>
                    <a:sym typeface="Arial"/>
                    <a:rtl val="0"/>
                  </a:rPr>
                  <a:t>transient signal fluctuations.</a:t>
                </a:r>
              </a:p>
            </p:txBody>
          </p:sp>
          <p:sp>
            <p:nvSpPr>
              <p:cNvPr id="101" name="Freeform: Shape 100">
                <a:extLst>
                  <a:ext uri="{FF2B5EF4-FFF2-40B4-BE49-F238E27FC236}">
                    <a16:creationId xmlns:a16="http://schemas.microsoft.com/office/drawing/2014/main" id="{58B2FF5B-4A55-F636-AE1C-98CD39331567}"/>
                  </a:ext>
                </a:extLst>
              </p:cNvPr>
              <p:cNvSpPr/>
              <p:nvPr/>
            </p:nvSpPr>
            <p:spPr>
              <a:xfrm>
                <a:off x="542549" y="4813101"/>
                <a:ext cx="6845701" cy="221358"/>
              </a:xfrm>
              <a:custGeom>
                <a:avLst/>
                <a:gdLst>
                  <a:gd name="connsiteX0" fmla="*/ 50 w 6845701"/>
                  <a:gd name="connsiteY0" fmla="*/ 330 h 221358"/>
                  <a:gd name="connsiteX1" fmla="*/ 6845751 w 6845701"/>
                  <a:gd name="connsiteY1" fmla="*/ 330 h 221358"/>
                  <a:gd name="connsiteX2" fmla="*/ 6845751 w 6845701"/>
                  <a:gd name="connsiteY2" fmla="*/ 221688 h 221358"/>
                  <a:gd name="connsiteX3" fmla="*/ 50 w 6845701"/>
                  <a:gd name="connsiteY3" fmla="*/ 221688 h 221358"/>
                </a:gdLst>
                <a:ahLst/>
                <a:cxnLst>
                  <a:cxn ang="0">
                    <a:pos x="connsiteX0" y="connsiteY0"/>
                  </a:cxn>
                  <a:cxn ang="0">
                    <a:pos x="connsiteX1" y="connsiteY1"/>
                  </a:cxn>
                  <a:cxn ang="0">
                    <a:pos x="connsiteX2" y="connsiteY2"/>
                  </a:cxn>
                  <a:cxn ang="0">
                    <a:pos x="connsiteX3" y="connsiteY3"/>
                  </a:cxn>
                </a:cxnLst>
                <a:rect l="l" t="t" r="r" b="b"/>
                <a:pathLst>
                  <a:path w="6845701" h="221358">
                    <a:moveTo>
                      <a:pt x="50" y="330"/>
                    </a:moveTo>
                    <a:lnTo>
                      <a:pt x="6845751" y="330"/>
                    </a:lnTo>
                    <a:lnTo>
                      <a:pt x="6845751" y="221688"/>
                    </a:lnTo>
                    <a:lnTo>
                      <a:pt x="50" y="221688"/>
                    </a:lnTo>
                    <a:close/>
                  </a:path>
                </a:pathLst>
              </a:custGeom>
              <a:solidFill>
                <a:srgbClr val="FFFFFF"/>
              </a:solidFill>
              <a:ln w="8450" cap="flat">
                <a:noFill/>
                <a:prstDash val="solid"/>
                <a:miter/>
              </a:ln>
            </p:spPr>
            <p:txBody>
              <a:bodyPr rtlCol="0" anchor="ctr"/>
              <a:lstStyle/>
              <a:p>
                <a:endParaRPr lang="en-IN"/>
              </a:p>
            </p:txBody>
          </p:sp>
          <p:sp>
            <p:nvSpPr>
              <p:cNvPr id="102" name="TextBox 101">
                <a:extLst>
                  <a:ext uri="{FF2B5EF4-FFF2-40B4-BE49-F238E27FC236}">
                    <a16:creationId xmlns:a16="http://schemas.microsoft.com/office/drawing/2014/main" id="{A60BF8B1-E09C-3054-5F02-8CF26BA04E3D}"/>
                  </a:ext>
                </a:extLst>
              </p:cNvPr>
              <p:cNvSpPr txBox="1"/>
              <p:nvPr/>
            </p:nvSpPr>
            <p:spPr>
              <a:xfrm>
                <a:off x="577881" y="4834797"/>
                <a:ext cx="1861918" cy="190359"/>
              </a:xfrm>
              <a:prstGeom prst="rect">
                <a:avLst/>
              </a:prstGeom>
              <a:noFill/>
            </p:spPr>
            <p:txBody>
              <a:bodyPr wrap="none" rtlCol="0">
                <a:spAutoFit/>
              </a:bodyPr>
              <a:lstStyle/>
              <a:p>
                <a:pPr algn="l"/>
                <a:r>
                  <a:rPr lang="en-IN" sz="900" b="1" spc="0" baseline="0">
                    <a:ln/>
                    <a:solidFill>
                      <a:srgbClr val="2C3E50"/>
                    </a:solidFill>
                    <a:latin typeface="Arial"/>
                    <a:cs typeface="Arial"/>
                    <a:sym typeface="Arial"/>
                    <a:rtl val="0"/>
                  </a:rPr>
                  <a:t>reportConfigNR.reportQuantityCell</a:t>
                </a:r>
              </a:p>
            </p:txBody>
          </p:sp>
          <p:sp>
            <p:nvSpPr>
              <p:cNvPr id="103" name="TextBox 102">
                <a:extLst>
                  <a:ext uri="{FF2B5EF4-FFF2-40B4-BE49-F238E27FC236}">
                    <a16:creationId xmlns:a16="http://schemas.microsoft.com/office/drawing/2014/main" id="{31F123C9-64A9-201B-089C-AE715FFE75CB}"/>
                  </a:ext>
                </a:extLst>
              </p:cNvPr>
              <p:cNvSpPr txBox="1"/>
              <p:nvPr/>
            </p:nvSpPr>
            <p:spPr>
              <a:xfrm>
                <a:off x="2563979" y="4848157"/>
                <a:ext cx="328428" cy="173872"/>
              </a:xfrm>
              <a:prstGeom prst="rect">
                <a:avLst/>
              </a:prstGeom>
              <a:noFill/>
            </p:spPr>
            <p:txBody>
              <a:bodyPr wrap="none" rtlCol="0">
                <a:spAutoFit/>
              </a:bodyPr>
              <a:lstStyle/>
              <a:p>
                <a:pPr algn="l"/>
                <a:r>
                  <a:rPr lang="en-IN" sz="750" spc="0" baseline="0">
                    <a:ln/>
                    <a:solidFill>
                      <a:srgbClr val="34495E"/>
                    </a:solidFill>
                    <a:latin typeface="Arial"/>
                    <a:cs typeface="Arial"/>
                    <a:sym typeface="Arial"/>
                    <a:rtl val="0"/>
                  </a:rPr>
                  <a:t>rsrp</a:t>
                </a:r>
              </a:p>
            </p:txBody>
          </p:sp>
          <p:sp>
            <p:nvSpPr>
              <p:cNvPr id="104" name="TextBox 103">
                <a:extLst>
                  <a:ext uri="{FF2B5EF4-FFF2-40B4-BE49-F238E27FC236}">
                    <a16:creationId xmlns:a16="http://schemas.microsoft.com/office/drawing/2014/main" id="{686FCFE3-1ABB-DC36-FDD9-EF459F238D69}"/>
                  </a:ext>
                </a:extLst>
              </p:cNvPr>
              <p:cNvSpPr txBox="1"/>
              <p:nvPr/>
            </p:nvSpPr>
            <p:spPr>
              <a:xfrm>
                <a:off x="5352969" y="4848157"/>
                <a:ext cx="1534209" cy="173872"/>
              </a:xfrm>
              <a:prstGeom prst="rect">
                <a:avLst/>
              </a:prstGeom>
              <a:noFill/>
            </p:spPr>
            <p:txBody>
              <a:bodyPr wrap="none" rtlCol="0">
                <a:spAutoFit/>
              </a:bodyPr>
              <a:lstStyle/>
              <a:p>
                <a:pPr algn="l"/>
                <a:r>
                  <a:rPr lang="en-IN" sz="750" spc="0" baseline="0">
                    <a:ln/>
                    <a:solidFill>
                      <a:srgbClr val="27AE60"/>
                    </a:solidFill>
                    <a:latin typeface="Arial"/>
                    <a:cs typeface="Arial"/>
                    <a:sym typeface="Arial"/>
                    <a:rtl val="0"/>
                  </a:rPr>
                  <a:t>The UE should report RSRP values.</a:t>
                </a:r>
              </a:p>
            </p:txBody>
          </p:sp>
          <p:sp>
            <p:nvSpPr>
              <p:cNvPr id="105" name="Freeform: Shape 104">
                <a:extLst>
                  <a:ext uri="{FF2B5EF4-FFF2-40B4-BE49-F238E27FC236}">
                    <a16:creationId xmlns:a16="http://schemas.microsoft.com/office/drawing/2014/main" id="{DC6B58C8-CE70-67A6-F147-480A97102F7B}"/>
                  </a:ext>
                </a:extLst>
              </p:cNvPr>
              <p:cNvSpPr/>
              <p:nvPr/>
            </p:nvSpPr>
            <p:spPr>
              <a:xfrm>
                <a:off x="542549" y="5034459"/>
                <a:ext cx="6845701" cy="221358"/>
              </a:xfrm>
              <a:custGeom>
                <a:avLst/>
                <a:gdLst>
                  <a:gd name="connsiteX0" fmla="*/ 50 w 6845701"/>
                  <a:gd name="connsiteY0" fmla="*/ 330 h 221358"/>
                  <a:gd name="connsiteX1" fmla="*/ 6845751 w 6845701"/>
                  <a:gd name="connsiteY1" fmla="*/ 330 h 221358"/>
                  <a:gd name="connsiteX2" fmla="*/ 6845751 w 6845701"/>
                  <a:gd name="connsiteY2" fmla="*/ 221688 h 221358"/>
                  <a:gd name="connsiteX3" fmla="*/ 50 w 6845701"/>
                  <a:gd name="connsiteY3" fmla="*/ 221688 h 221358"/>
                </a:gdLst>
                <a:ahLst/>
                <a:cxnLst>
                  <a:cxn ang="0">
                    <a:pos x="connsiteX0" y="connsiteY0"/>
                  </a:cxn>
                  <a:cxn ang="0">
                    <a:pos x="connsiteX1" y="connsiteY1"/>
                  </a:cxn>
                  <a:cxn ang="0">
                    <a:pos x="connsiteX2" y="connsiteY2"/>
                  </a:cxn>
                  <a:cxn ang="0">
                    <a:pos x="connsiteX3" y="connsiteY3"/>
                  </a:cxn>
                </a:cxnLst>
                <a:rect l="l" t="t" r="r" b="b"/>
                <a:pathLst>
                  <a:path w="6845701" h="221358">
                    <a:moveTo>
                      <a:pt x="50" y="330"/>
                    </a:moveTo>
                    <a:lnTo>
                      <a:pt x="6845751" y="330"/>
                    </a:lnTo>
                    <a:lnTo>
                      <a:pt x="6845751" y="221688"/>
                    </a:lnTo>
                    <a:lnTo>
                      <a:pt x="50" y="221688"/>
                    </a:lnTo>
                    <a:close/>
                  </a:path>
                </a:pathLst>
              </a:custGeom>
              <a:solidFill>
                <a:srgbClr val="ECF0F1"/>
              </a:solidFill>
              <a:ln w="8450" cap="flat">
                <a:noFill/>
                <a:prstDash val="solid"/>
                <a:miter/>
              </a:ln>
            </p:spPr>
            <p:txBody>
              <a:bodyPr rtlCol="0" anchor="ctr"/>
              <a:lstStyle/>
              <a:p>
                <a:endParaRPr lang="en-IN"/>
              </a:p>
            </p:txBody>
          </p:sp>
          <p:sp>
            <p:nvSpPr>
              <p:cNvPr id="106" name="TextBox 105">
                <a:extLst>
                  <a:ext uri="{FF2B5EF4-FFF2-40B4-BE49-F238E27FC236}">
                    <a16:creationId xmlns:a16="http://schemas.microsoft.com/office/drawing/2014/main" id="{322E234C-EB9B-7999-7941-FB985ABF29D4}"/>
                  </a:ext>
                </a:extLst>
              </p:cNvPr>
              <p:cNvSpPr txBox="1"/>
              <p:nvPr/>
            </p:nvSpPr>
            <p:spPr>
              <a:xfrm>
                <a:off x="577881" y="5056156"/>
                <a:ext cx="1743763" cy="190359"/>
              </a:xfrm>
              <a:prstGeom prst="rect">
                <a:avLst/>
              </a:prstGeom>
              <a:noFill/>
            </p:spPr>
            <p:txBody>
              <a:bodyPr wrap="none" rtlCol="0">
                <a:spAutoFit/>
              </a:bodyPr>
              <a:lstStyle/>
              <a:p>
                <a:pPr algn="l"/>
                <a:r>
                  <a:rPr lang="en-IN" sz="900" b="1" spc="0" baseline="0">
                    <a:ln/>
                    <a:solidFill>
                      <a:srgbClr val="2C3E50"/>
                    </a:solidFill>
                    <a:latin typeface="Arial"/>
                    <a:cs typeface="Arial"/>
                    <a:sym typeface="Arial"/>
                    <a:rtl val="0"/>
                  </a:rPr>
                  <a:t>reportConfigNR.maxReportCells</a:t>
                </a:r>
              </a:p>
            </p:txBody>
          </p:sp>
          <p:sp>
            <p:nvSpPr>
              <p:cNvPr id="107" name="TextBox 106">
                <a:extLst>
                  <a:ext uri="{FF2B5EF4-FFF2-40B4-BE49-F238E27FC236}">
                    <a16:creationId xmlns:a16="http://schemas.microsoft.com/office/drawing/2014/main" id="{933A6A50-80BB-DC74-41BE-410322B5E4CD}"/>
                  </a:ext>
                </a:extLst>
              </p:cNvPr>
              <p:cNvSpPr txBox="1"/>
              <p:nvPr/>
            </p:nvSpPr>
            <p:spPr>
              <a:xfrm>
                <a:off x="2563979" y="5069515"/>
                <a:ext cx="229883" cy="173872"/>
              </a:xfrm>
              <a:prstGeom prst="rect">
                <a:avLst/>
              </a:prstGeom>
              <a:noFill/>
            </p:spPr>
            <p:txBody>
              <a:bodyPr wrap="none" rtlCol="0">
                <a:spAutoFit/>
              </a:bodyPr>
              <a:lstStyle/>
              <a:p>
                <a:pPr algn="l"/>
                <a:r>
                  <a:rPr lang="en-IN" sz="750" spc="0" baseline="0">
                    <a:ln/>
                    <a:solidFill>
                      <a:srgbClr val="34495E"/>
                    </a:solidFill>
                    <a:latin typeface="Arial"/>
                    <a:cs typeface="Arial"/>
                    <a:sym typeface="Arial"/>
                    <a:rtl val="0"/>
                  </a:rPr>
                  <a:t>3</a:t>
                </a:r>
              </a:p>
            </p:txBody>
          </p:sp>
          <p:sp>
            <p:nvSpPr>
              <p:cNvPr id="108" name="TextBox 107">
                <a:extLst>
                  <a:ext uri="{FF2B5EF4-FFF2-40B4-BE49-F238E27FC236}">
                    <a16:creationId xmlns:a16="http://schemas.microsoft.com/office/drawing/2014/main" id="{07D30A01-6D06-EAEF-14CF-72E89ED3F08A}"/>
                  </a:ext>
                </a:extLst>
              </p:cNvPr>
              <p:cNvSpPr txBox="1"/>
              <p:nvPr/>
            </p:nvSpPr>
            <p:spPr>
              <a:xfrm>
                <a:off x="5352969" y="5069515"/>
                <a:ext cx="2193821" cy="173872"/>
              </a:xfrm>
              <a:prstGeom prst="rect">
                <a:avLst/>
              </a:prstGeom>
              <a:noFill/>
            </p:spPr>
            <p:txBody>
              <a:bodyPr wrap="none" rtlCol="0">
                <a:spAutoFit/>
              </a:bodyPr>
              <a:lstStyle/>
              <a:p>
                <a:pPr algn="l"/>
                <a:r>
                  <a:rPr lang="en-IN" sz="750" spc="0" baseline="0">
                    <a:ln/>
                    <a:solidFill>
                      <a:srgbClr val="27AE60"/>
                    </a:solidFill>
                    <a:latin typeface="Arial"/>
                    <a:cs typeface="Arial"/>
                    <a:sym typeface="Arial"/>
                    <a:rtl val="0"/>
                  </a:rPr>
                  <a:t>Report the best 3 cells found on the n2600 frequency.</a:t>
                </a:r>
              </a:p>
            </p:txBody>
          </p:sp>
          <p:sp>
            <p:nvSpPr>
              <p:cNvPr id="109" name="Freeform: Shape 108">
                <a:extLst>
                  <a:ext uri="{FF2B5EF4-FFF2-40B4-BE49-F238E27FC236}">
                    <a16:creationId xmlns:a16="http://schemas.microsoft.com/office/drawing/2014/main" id="{9100966E-119E-5005-C321-E640A9D384AE}"/>
                  </a:ext>
                </a:extLst>
              </p:cNvPr>
              <p:cNvSpPr/>
              <p:nvPr/>
            </p:nvSpPr>
            <p:spPr>
              <a:xfrm>
                <a:off x="542549" y="5255818"/>
                <a:ext cx="6845701" cy="442716"/>
              </a:xfrm>
              <a:custGeom>
                <a:avLst/>
                <a:gdLst>
                  <a:gd name="connsiteX0" fmla="*/ 50 w 6845701"/>
                  <a:gd name="connsiteY0" fmla="*/ 330 h 442716"/>
                  <a:gd name="connsiteX1" fmla="*/ 6845751 w 6845701"/>
                  <a:gd name="connsiteY1" fmla="*/ 330 h 442716"/>
                  <a:gd name="connsiteX2" fmla="*/ 6845751 w 6845701"/>
                  <a:gd name="connsiteY2" fmla="*/ 443047 h 442716"/>
                  <a:gd name="connsiteX3" fmla="*/ 50 w 6845701"/>
                  <a:gd name="connsiteY3" fmla="*/ 443047 h 442716"/>
                </a:gdLst>
                <a:ahLst/>
                <a:cxnLst>
                  <a:cxn ang="0">
                    <a:pos x="connsiteX0" y="connsiteY0"/>
                  </a:cxn>
                  <a:cxn ang="0">
                    <a:pos x="connsiteX1" y="connsiteY1"/>
                  </a:cxn>
                  <a:cxn ang="0">
                    <a:pos x="connsiteX2" y="connsiteY2"/>
                  </a:cxn>
                  <a:cxn ang="0">
                    <a:pos x="connsiteX3" y="connsiteY3"/>
                  </a:cxn>
                </a:cxnLst>
                <a:rect l="l" t="t" r="r" b="b"/>
                <a:pathLst>
                  <a:path w="6845701" h="442716">
                    <a:moveTo>
                      <a:pt x="50" y="330"/>
                    </a:moveTo>
                    <a:lnTo>
                      <a:pt x="6845751" y="330"/>
                    </a:lnTo>
                    <a:lnTo>
                      <a:pt x="6845751" y="443047"/>
                    </a:lnTo>
                    <a:lnTo>
                      <a:pt x="50" y="443047"/>
                    </a:lnTo>
                    <a:close/>
                  </a:path>
                </a:pathLst>
              </a:custGeom>
              <a:solidFill>
                <a:srgbClr val="FFF3E0"/>
              </a:solidFill>
              <a:ln w="16900" cap="flat">
                <a:solidFill>
                  <a:srgbClr val="FF9800"/>
                </a:solidFill>
                <a:prstDash val="solid"/>
                <a:miter/>
              </a:ln>
            </p:spPr>
            <p:txBody>
              <a:bodyPr rtlCol="0" anchor="ctr"/>
              <a:lstStyle/>
              <a:p>
                <a:endParaRPr lang="en-IN"/>
              </a:p>
            </p:txBody>
          </p:sp>
          <p:sp>
            <p:nvSpPr>
              <p:cNvPr id="110" name="TextBox 109">
                <a:extLst>
                  <a:ext uri="{FF2B5EF4-FFF2-40B4-BE49-F238E27FC236}">
                    <a16:creationId xmlns:a16="http://schemas.microsoft.com/office/drawing/2014/main" id="{734F30DC-05D3-F1B6-F6A2-3C1B1AA12C07}"/>
                  </a:ext>
                </a:extLst>
              </p:cNvPr>
              <p:cNvSpPr txBox="1"/>
              <p:nvPr/>
            </p:nvSpPr>
            <p:spPr>
              <a:xfrm>
                <a:off x="577881" y="5277514"/>
                <a:ext cx="954853" cy="190359"/>
              </a:xfrm>
              <a:prstGeom prst="rect">
                <a:avLst/>
              </a:prstGeom>
              <a:noFill/>
            </p:spPr>
            <p:txBody>
              <a:bodyPr wrap="none" rtlCol="0">
                <a:spAutoFit/>
              </a:bodyPr>
              <a:lstStyle/>
              <a:p>
                <a:pPr algn="l"/>
                <a:r>
                  <a:rPr lang="en-IN" sz="900" b="1" spc="0" baseline="0">
                    <a:ln/>
                    <a:solidFill>
                      <a:srgbClr val="EF6C00"/>
                    </a:solidFill>
                    <a:latin typeface="Arial"/>
                    <a:cs typeface="Arial"/>
                    <a:sym typeface="Arial"/>
                    <a:rtl val="0"/>
                  </a:rPr>
                  <a:t>MeasGapConfig</a:t>
                </a:r>
              </a:p>
            </p:txBody>
          </p:sp>
          <p:sp>
            <p:nvSpPr>
              <p:cNvPr id="111" name="TextBox 110">
                <a:extLst>
                  <a:ext uri="{FF2B5EF4-FFF2-40B4-BE49-F238E27FC236}">
                    <a16:creationId xmlns:a16="http://schemas.microsoft.com/office/drawing/2014/main" id="{4C81E843-4169-FD84-90C9-6083DD52FD78}"/>
                  </a:ext>
                </a:extLst>
              </p:cNvPr>
              <p:cNvSpPr txBox="1"/>
              <p:nvPr/>
            </p:nvSpPr>
            <p:spPr>
              <a:xfrm>
                <a:off x="2563979" y="5253980"/>
                <a:ext cx="1756390" cy="173872"/>
              </a:xfrm>
              <a:prstGeom prst="rect">
                <a:avLst/>
              </a:prstGeom>
              <a:noFill/>
            </p:spPr>
            <p:txBody>
              <a:bodyPr wrap="none" rtlCol="0">
                <a:spAutoFit/>
              </a:bodyPr>
              <a:lstStyle/>
              <a:p>
                <a:pPr algn="l"/>
                <a:r>
                  <a:rPr lang="en-IN" sz="750" spc="0" baseline="0">
                    <a:ln/>
                    <a:solidFill>
                      <a:srgbClr val="34495E"/>
                    </a:solidFill>
                    <a:latin typeface="Arial"/>
                    <a:cs typeface="Arial"/>
                    <a:sym typeface="Arial"/>
                    <a:rtl val="0"/>
                  </a:rPr>
                  <a:t>gapPattern: gp0 (MGRP 40ms, MGL 6ms)</a:t>
                </a:r>
              </a:p>
            </p:txBody>
          </p:sp>
          <p:sp>
            <p:nvSpPr>
              <p:cNvPr id="112" name="TextBox 111">
                <a:extLst>
                  <a:ext uri="{FF2B5EF4-FFF2-40B4-BE49-F238E27FC236}">
                    <a16:creationId xmlns:a16="http://schemas.microsoft.com/office/drawing/2014/main" id="{A63D92DA-B985-48E4-6FB5-D19367C46805}"/>
                  </a:ext>
                </a:extLst>
              </p:cNvPr>
              <p:cNvSpPr txBox="1"/>
              <p:nvPr/>
            </p:nvSpPr>
            <p:spPr>
              <a:xfrm>
                <a:off x="2563979" y="5349902"/>
                <a:ext cx="1906479" cy="173872"/>
              </a:xfrm>
              <a:prstGeom prst="rect">
                <a:avLst/>
              </a:prstGeom>
              <a:noFill/>
            </p:spPr>
            <p:txBody>
              <a:bodyPr wrap="none" rtlCol="0">
                <a:spAutoFit/>
              </a:bodyPr>
              <a:lstStyle/>
              <a:p>
                <a:pPr algn="l"/>
                <a:r>
                  <a:rPr lang="en-IN" sz="750" b="1" spc="0" baseline="0">
                    <a:ln/>
                    <a:solidFill>
                      <a:srgbClr val="BF360C"/>
                    </a:solidFill>
                    <a:latin typeface="Arial"/>
                    <a:cs typeface="Arial"/>
                    <a:sym typeface="Arial"/>
                    <a:rtl val="0"/>
                  </a:rPr>
                  <a:t>Measurement Gap Repetition Period: 40ms</a:t>
                </a:r>
              </a:p>
            </p:txBody>
          </p:sp>
          <p:sp>
            <p:nvSpPr>
              <p:cNvPr id="113" name="TextBox 112">
                <a:extLst>
                  <a:ext uri="{FF2B5EF4-FFF2-40B4-BE49-F238E27FC236}">
                    <a16:creationId xmlns:a16="http://schemas.microsoft.com/office/drawing/2014/main" id="{216B7A38-F9F7-ED59-349F-74674C367B20}"/>
                  </a:ext>
                </a:extLst>
              </p:cNvPr>
              <p:cNvSpPr txBox="1"/>
              <p:nvPr/>
            </p:nvSpPr>
            <p:spPr>
              <a:xfrm>
                <a:off x="2563979" y="5445824"/>
                <a:ext cx="1441482" cy="173872"/>
              </a:xfrm>
              <a:prstGeom prst="rect">
                <a:avLst/>
              </a:prstGeom>
              <a:noFill/>
            </p:spPr>
            <p:txBody>
              <a:bodyPr wrap="none" rtlCol="0">
                <a:spAutoFit/>
              </a:bodyPr>
              <a:lstStyle/>
              <a:p>
                <a:pPr algn="l"/>
                <a:r>
                  <a:rPr lang="en-IN" sz="750" b="1" spc="0" baseline="0">
                    <a:ln/>
                    <a:solidFill>
                      <a:srgbClr val="BF360C"/>
                    </a:solidFill>
                    <a:latin typeface="Arial"/>
                    <a:cs typeface="Arial"/>
                    <a:sym typeface="Arial"/>
                    <a:rtl val="0"/>
                  </a:rPr>
                  <a:t>Measurement Gap Length: 6ms</a:t>
                </a:r>
              </a:p>
            </p:txBody>
          </p:sp>
          <p:sp>
            <p:nvSpPr>
              <p:cNvPr id="114" name="TextBox 113">
                <a:extLst>
                  <a:ext uri="{FF2B5EF4-FFF2-40B4-BE49-F238E27FC236}">
                    <a16:creationId xmlns:a16="http://schemas.microsoft.com/office/drawing/2014/main" id="{6A38F2DF-B7EA-5C08-5710-B240F0F26795}"/>
                  </a:ext>
                </a:extLst>
              </p:cNvPr>
              <p:cNvSpPr txBox="1"/>
              <p:nvPr/>
            </p:nvSpPr>
            <p:spPr>
              <a:xfrm>
                <a:off x="5352969" y="5253980"/>
                <a:ext cx="600708" cy="173872"/>
              </a:xfrm>
              <a:prstGeom prst="rect">
                <a:avLst/>
              </a:prstGeom>
              <a:noFill/>
            </p:spPr>
            <p:txBody>
              <a:bodyPr wrap="none" rtlCol="0">
                <a:spAutoFit/>
              </a:bodyPr>
              <a:lstStyle/>
              <a:p>
                <a:pPr algn="l"/>
                <a:r>
                  <a:rPr lang="en-IN" sz="750" b="1" spc="0" baseline="0">
                    <a:ln/>
                    <a:solidFill>
                      <a:srgbClr val="EF6C00"/>
                    </a:solidFill>
                    <a:latin typeface="Arial"/>
                    <a:cs typeface="Arial"/>
                    <a:sym typeface="Arial"/>
                    <a:rtl val="0"/>
                  </a:rPr>
                  <a:t>CRITICAL.</a:t>
                </a:r>
              </a:p>
            </p:txBody>
          </p:sp>
          <p:sp>
            <p:nvSpPr>
              <p:cNvPr id="115" name="TextBox 114">
                <a:extLst>
                  <a:ext uri="{FF2B5EF4-FFF2-40B4-BE49-F238E27FC236}">
                    <a16:creationId xmlns:a16="http://schemas.microsoft.com/office/drawing/2014/main" id="{8D0604AE-DCEE-2EAF-0A97-48FD06BA580D}"/>
                  </a:ext>
                </a:extLst>
              </p:cNvPr>
              <p:cNvSpPr txBox="1"/>
              <p:nvPr/>
            </p:nvSpPr>
            <p:spPr>
              <a:xfrm>
                <a:off x="5352969" y="5349902"/>
                <a:ext cx="1479324" cy="173872"/>
              </a:xfrm>
              <a:prstGeom prst="rect">
                <a:avLst/>
              </a:prstGeom>
              <a:noFill/>
            </p:spPr>
            <p:txBody>
              <a:bodyPr wrap="none" rtlCol="0">
                <a:spAutoFit/>
              </a:bodyPr>
              <a:lstStyle/>
              <a:p>
                <a:pPr algn="l"/>
                <a:r>
                  <a:rPr lang="en-IN" sz="750" spc="0" baseline="0">
                    <a:ln/>
                    <a:solidFill>
                      <a:srgbClr val="EF6C00"/>
                    </a:solidFill>
                    <a:latin typeface="Arial"/>
                    <a:cs typeface="Arial"/>
                    <a:sym typeface="Arial"/>
                    <a:rtl val="0"/>
                  </a:rPr>
                  <a:t>Creates a 6ms gap every 40ms for</a:t>
                </a:r>
              </a:p>
            </p:txBody>
          </p:sp>
          <p:sp>
            <p:nvSpPr>
              <p:cNvPr id="116" name="TextBox 115">
                <a:extLst>
                  <a:ext uri="{FF2B5EF4-FFF2-40B4-BE49-F238E27FC236}">
                    <a16:creationId xmlns:a16="http://schemas.microsoft.com/office/drawing/2014/main" id="{F135D4F8-4287-FC2D-7284-AC6662DE187C}"/>
                  </a:ext>
                </a:extLst>
              </p:cNvPr>
              <p:cNvSpPr txBox="1"/>
              <p:nvPr/>
            </p:nvSpPr>
            <p:spPr>
              <a:xfrm>
                <a:off x="5352969" y="5445824"/>
                <a:ext cx="1421302" cy="173872"/>
              </a:xfrm>
              <a:prstGeom prst="rect">
                <a:avLst/>
              </a:prstGeom>
              <a:noFill/>
            </p:spPr>
            <p:txBody>
              <a:bodyPr wrap="none" rtlCol="0">
                <a:spAutoFit/>
              </a:bodyPr>
              <a:lstStyle/>
              <a:p>
                <a:pPr algn="l"/>
                <a:r>
                  <a:rPr lang="en-IN" sz="750" spc="0" baseline="0">
                    <a:ln/>
                    <a:solidFill>
                      <a:srgbClr val="EF6C00"/>
                    </a:solidFill>
                    <a:latin typeface="Arial"/>
                    <a:cs typeface="Arial"/>
                    <a:sym typeface="Arial"/>
                    <a:rtl val="0"/>
                  </a:rPr>
                  <a:t>the TDD UE to measure the FDD</a:t>
                </a:r>
              </a:p>
            </p:txBody>
          </p:sp>
          <p:sp>
            <p:nvSpPr>
              <p:cNvPr id="117" name="TextBox 116">
                <a:extLst>
                  <a:ext uri="{FF2B5EF4-FFF2-40B4-BE49-F238E27FC236}">
                    <a16:creationId xmlns:a16="http://schemas.microsoft.com/office/drawing/2014/main" id="{AEC4C39F-F86D-52CB-0C3A-B1D25FDBC5E4}"/>
                  </a:ext>
                </a:extLst>
              </p:cNvPr>
              <p:cNvSpPr txBox="1"/>
              <p:nvPr/>
            </p:nvSpPr>
            <p:spPr>
              <a:xfrm>
                <a:off x="5352969" y="5541746"/>
                <a:ext cx="1404342" cy="173872"/>
              </a:xfrm>
              <a:prstGeom prst="rect">
                <a:avLst/>
              </a:prstGeom>
              <a:noFill/>
            </p:spPr>
            <p:txBody>
              <a:bodyPr wrap="none" rtlCol="0">
                <a:spAutoFit/>
              </a:bodyPr>
              <a:lstStyle/>
              <a:p>
                <a:pPr algn="l"/>
                <a:r>
                  <a:rPr lang="en-IN" sz="750" spc="0" baseline="0">
                    <a:ln/>
                    <a:solidFill>
                      <a:srgbClr val="EF6C00"/>
                    </a:solidFill>
                    <a:latin typeface="Arial"/>
                    <a:cs typeface="Arial"/>
                    <a:sym typeface="Arial"/>
                    <a:rtl val="0"/>
                  </a:rPr>
                  <a:t>frequency, preventing call drops.</a:t>
                </a:r>
              </a:p>
            </p:txBody>
          </p:sp>
          <p:sp>
            <p:nvSpPr>
              <p:cNvPr id="118" name="Freeform: Shape 117">
                <a:extLst>
                  <a:ext uri="{FF2B5EF4-FFF2-40B4-BE49-F238E27FC236}">
                    <a16:creationId xmlns:a16="http://schemas.microsoft.com/office/drawing/2014/main" id="{EB27555C-AC82-F33E-433D-852D2049180E}"/>
                  </a:ext>
                </a:extLst>
              </p:cNvPr>
              <p:cNvSpPr/>
              <p:nvPr/>
            </p:nvSpPr>
            <p:spPr>
              <a:xfrm>
                <a:off x="542549" y="5698534"/>
                <a:ext cx="6845701" cy="368930"/>
              </a:xfrm>
              <a:custGeom>
                <a:avLst/>
                <a:gdLst>
                  <a:gd name="connsiteX0" fmla="*/ 50 w 6845701"/>
                  <a:gd name="connsiteY0" fmla="*/ 330 h 368930"/>
                  <a:gd name="connsiteX1" fmla="*/ 6845751 w 6845701"/>
                  <a:gd name="connsiteY1" fmla="*/ 330 h 368930"/>
                  <a:gd name="connsiteX2" fmla="*/ 6845751 w 6845701"/>
                  <a:gd name="connsiteY2" fmla="*/ 369260 h 368930"/>
                  <a:gd name="connsiteX3" fmla="*/ 50 w 6845701"/>
                  <a:gd name="connsiteY3" fmla="*/ 369260 h 368930"/>
                </a:gdLst>
                <a:ahLst/>
                <a:cxnLst>
                  <a:cxn ang="0">
                    <a:pos x="connsiteX0" y="connsiteY0"/>
                  </a:cxn>
                  <a:cxn ang="0">
                    <a:pos x="connsiteX1" y="connsiteY1"/>
                  </a:cxn>
                  <a:cxn ang="0">
                    <a:pos x="connsiteX2" y="connsiteY2"/>
                  </a:cxn>
                  <a:cxn ang="0">
                    <a:pos x="connsiteX3" y="connsiteY3"/>
                  </a:cxn>
                </a:cxnLst>
                <a:rect l="l" t="t" r="r" b="b"/>
                <a:pathLst>
                  <a:path w="6845701" h="368930">
                    <a:moveTo>
                      <a:pt x="50" y="330"/>
                    </a:moveTo>
                    <a:lnTo>
                      <a:pt x="6845751" y="330"/>
                    </a:lnTo>
                    <a:lnTo>
                      <a:pt x="6845751" y="369260"/>
                    </a:lnTo>
                    <a:lnTo>
                      <a:pt x="50" y="369260"/>
                    </a:lnTo>
                    <a:close/>
                  </a:path>
                </a:pathLst>
              </a:custGeom>
              <a:solidFill>
                <a:srgbClr val="E3F2FD"/>
              </a:solidFill>
              <a:ln w="8450" cap="flat">
                <a:solidFill>
                  <a:srgbClr val="2196F3"/>
                </a:solidFill>
                <a:prstDash val="solid"/>
                <a:miter/>
              </a:ln>
            </p:spPr>
            <p:txBody>
              <a:bodyPr rtlCol="0" anchor="ctr"/>
              <a:lstStyle/>
              <a:p>
                <a:endParaRPr lang="en-IN"/>
              </a:p>
            </p:txBody>
          </p:sp>
          <p:sp>
            <p:nvSpPr>
              <p:cNvPr id="119" name="TextBox 118">
                <a:extLst>
                  <a:ext uri="{FF2B5EF4-FFF2-40B4-BE49-F238E27FC236}">
                    <a16:creationId xmlns:a16="http://schemas.microsoft.com/office/drawing/2014/main" id="{24CB3F32-638F-E481-3967-3ED785B1E22B}"/>
                  </a:ext>
                </a:extLst>
              </p:cNvPr>
              <p:cNvSpPr txBox="1"/>
              <p:nvPr/>
            </p:nvSpPr>
            <p:spPr>
              <a:xfrm>
                <a:off x="577881" y="5720231"/>
                <a:ext cx="1048595" cy="190359"/>
              </a:xfrm>
              <a:prstGeom prst="rect">
                <a:avLst/>
              </a:prstGeom>
              <a:noFill/>
            </p:spPr>
            <p:txBody>
              <a:bodyPr wrap="none" rtlCol="0">
                <a:spAutoFit/>
              </a:bodyPr>
              <a:lstStyle/>
              <a:p>
                <a:pPr algn="l"/>
                <a:r>
                  <a:rPr lang="en-IN" sz="900" b="1" spc="0" baseline="0">
                    <a:ln/>
                    <a:solidFill>
                      <a:srgbClr val="1976D2"/>
                    </a:solidFill>
                    <a:latin typeface="Arial"/>
                    <a:cs typeface="Arial"/>
                    <a:sym typeface="Arial"/>
                    <a:rtl val="0"/>
                  </a:rPr>
                  <a:t>MeasIdToAddMod</a:t>
                </a:r>
              </a:p>
            </p:txBody>
          </p:sp>
          <p:sp>
            <p:nvSpPr>
              <p:cNvPr id="120" name="TextBox 119">
                <a:extLst>
                  <a:ext uri="{FF2B5EF4-FFF2-40B4-BE49-F238E27FC236}">
                    <a16:creationId xmlns:a16="http://schemas.microsoft.com/office/drawing/2014/main" id="{DC783361-1D57-1264-FAC9-BCAC24E6A1A6}"/>
                  </a:ext>
                </a:extLst>
              </p:cNvPr>
              <p:cNvSpPr txBox="1"/>
              <p:nvPr/>
            </p:nvSpPr>
            <p:spPr>
              <a:xfrm>
                <a:off x="2563979" y="5696697"/>
                <a:ext cx="553994" cy="173872"/>
              </a:xfrm>
              <a:prstGeom prst="rect">
                <a:avLst/>
              </a:prstGeom>
              <a:noFill/>
            </p:spPr>
            <p:txBody>
              <a:bodyPr wrap="none" rtlCol="0">
                <a:spAutoFit/>
              </a:bodyPr>
              <a:lstStyle/>
              <a:p>
                <a:pPr algn="l"/>
                <a:r>
                  <a:rPr lang="en-IN" sz="750" spc="0" baseline="0">
                    <a:ln/>
                    <a:solidFill>
                      <a:srgbClr val="34495E"/>
                    </a:solidFill>
                    <a:latin typeface="Arial"/>
                    <a:cs typeface="Arial"/>
                    <a:sym typeface="Arial"/>
                    <a:rtl val="0"/>
                  </a:rPr>
                  <a:t>measId: 1</a:t>
                </a:r>
              </a:p>
            </p:txBody>
          </p:sp>
          <p:sp>
            <p:nvSpPr>
              <p:cNvPr id="121" name="TextBox 120">
                <a:extLst>
                  <a:ext uri="{FF2B5EF4-FFF2-40B4-BE49-F238E27FC236}">
                    <a16:creationId xmlns:a16="http://schemas.microsoft.com/office/drawing/2014/main" id="{14D5CCC7-C876-19BA-6039-B80A03FF72C6}"/>
                  </a:ext>
                </a:extLst>
              </p:cNvPr>
              <p:cNvSpPr txBox="1"/>
              <p:nvPr/>
            </p:nvSpPr>
            <p:spPr>
              <a:xfrm>
                <a:off x="2563979" y="5792619"/>
                <a:ext cx="1634529" cy="173872"/>
              </a:xfrm>
              <a:prstGeom prst="rect">
                <a:avLst/>
              </a:prstGeom>
              <a:noFill/>
            </p:spPr>
            <p:txBody>
              <a:bodyPr wrap="none" rtlCol="0">
                <a:spAutoFit/>
              </a:bodyPr>
              <a:lstStyle/>
              <a:p>
                <a:pPr algn="l"/>
                <a:r>
                  <a:rPr lang="en-IN" sz="750" spc="0" baseline="0">
                    <a:ln/>
                    <a:solidFill>
                      <a:srgbClr val="34495E"/>
                    </a:solidFill>
                    <a:latin typeface="Arial"/>
                    <a:cs typeface="Arial"/>
                    <a:sym typeface="Arial"/>
                    <a:rtl val="0"/>
                  </a:rPr>
                  <a:t>measObjectId: (points to n2600 object)</a:t>
                </a:r>
              </a:p>
            </p:txBody>
          </p:sp>
          <p:sp>
            <p:nvSpPr>
              <p:cNvPr id="122" name="TextBox 121">
                <a:extLst>
                  <a:ext uri="{FF2B5EF4-FFF2-40B4-BE49-F238E27FC236}">
                    <a16:creationId xmlns:a16="http://schemas.microsoft.com/office/drawing/2014/main" id="{587C3CA3-1A48-B12F-413E-9AFBF77E2720}"/>
                  </a:ext>
                </a:extLst>
              </p:cNvPr>
              <p:cNvSpPr txBox="1"/>
              <p:nvPr/>
            </p:nvSpPr>
            <p:spPr>
              <a:xfrm>
                <a:off x="2563979" y="5888541"/>
                <a:ext cx="1751975" cy="173872"/>
              </a:xfrm>
              <a:prstGeom prst="rect">
                <a:avLst/>
              </a:prstGeom>
              <a:noFill/>
            </p:spPr>
            <p:txBody>
              <a:bodyPr wrap="none" rtlCol="0">
                <a:spAutoFit/>
              </a:bodyPr>
              <a:lstStyle/>
              <a:p>
                <a:pPr algn="l"/>
                <a:r>
                  <a:rPr lang="en-IN" sz="750" spc="0" baseline="0">
                    <a:ln/>
                    <a:solidFill>
                      <a:srgbClr val="34495E"/>
                    </a:solidFill>
                    <a:latin typeface="Arial"/>
                    <a:cs typeface="Arial"/>
                    <a:sym typeface="Arial"/>
                    <a:rtl val="0"/>
                  </a:rPr>
                  <a:t>reportConfigId: (points to Event A5 config)</a:t>
                </a:r>
              </a:p>
            </p:txBody>
          </p:sp>
          <p:sp>
            <p:nvSpPr>
              <p:cNvPr id="123" name="TextBox 122">
                <a:extLst>
                  <a:ext uri="{FF2B5EF4-FFF2-40B4-BE49-F238E27FC236}">
                    <a16:creationId xmlns:a16="http://schemas.microsoft.com/office/drawing/2014/main" id="{12230650-AF0C-E92F-2157-8290EDBD25E4}"/>
                  </a:ext>
                </a:extLst>
              </p:cNvPr>
              <p:cNvSpPr txBox="1"/>
              <p:nvPr/>
            </p:nvSpPr>
            <p:spPr>
              <a:xfrm>
                <a:off x="5352969" y="5733590"/>
                <a:ext cx="1662425" cy="173872"/>
              </a:xfrm>
              <a:prstGeom prst="rect">
                <a:avLst/>
              </a:prstGeom>
              <a:noFill/>
            </p:spPr>
            <p:txBody>
              <a:bodyPr wrap="none" rtlCol="0">
                <a:spAutoFit/>
              </a:bodyPr>
              <a:lstStyle/>
              <a:p>
                <a:pPr algn="l"/>
                <a:r>
                  <a:rPr lang="en-IN" sz="750" b="1" spc="0" baseline="0">
                    <a:ln/>
                    <a:solidFill>
                      <a:srgbClr val="1976D2"/>
                    </a:solidFill>
                    <a:latin typeface="Arial"/>
                    <a:cs typeface="Arial"/>
                    <a:sym typeface="Arial"/>
                    <a:rtl val="0"/>
                  </a:rPr>
                  <a:t>Links the n2600 measurement object</a:t>
                </a:r>
              </a:p>
            </p:txBody>
          </p:sp>
          <p:sp>
            <p:nvSpPr>
              <p:cNvPr id="124" name="TextBox 123">
                <a:extLst>
                  <a:ext uri="{FF2B5EF4-FFF2-40B4-BE49-F238E27FC236}">
                    <a16:creationId xmlns:a16="http://schemas.microsoft.com/office/drawing/2014/main" id="{2AEAEAC8-D14B-0DCA-F7D1-7583AB2DAC00}"/>
                  </a:ext>
                </a:extLst>
              </p:cNvPr>
              <p:cNvSpPr txBox="1"/>
              <p:nvPr/>
            </p:nvSpPr>
            <p:spPr>
              <a:xfrm>
                <a:off x="5352969" y="5829512"/>
                <a:ext cx="1723872" cy="173872"/>
              </a:xfrm>
              <a:prstGeom prst="rect">
                <a:avLst/>
              </a:prstGeom>
              <a:noFill/>
            </p:spPr>
            <p:txBody>
              <a:bodyPr wrap="none" rtlCol="0">
                <a:spAutoFit/>
              </a:bodyPr>
              <a:lstStyle/>
              <a:p>
                <a:pPr algn="l"/>
                <a:r>
                  <a:rPr lang="en-IN" sz="750" spc="0" baseline="0">
                    <a:ln/>
                    <a:solidFill>
                      <a:srgbClr val="1976D2"/>
                    </a:solidFill>
                    <a:latin typeface="Arial"/>
                    <a:cs typeface="Arial"/>
                    <a:sym typeface="Arial"/>
                    <a:rtl val="0"/>
                  </a:rPr>
                  <a:t>with the Event A5 reporting configuration.</a:t>
                </a:r>
              </a:p>
            </p:txBody>
          </p:sp>
        </p:grpSp>
      </p:grpSp>
      <p:grpSp>
        <p:nvGrpSpPr>
          <p:cNvPr id="125" name="Graphic 2">
            <a:extLst>
              <a:ext uri="{FF2B5EF4-FFF2-40B4-BE49-F238E27FC236}">
                <a16:creationId xmlns:a16="http://schemas.microsoft.com/office/drawing/2014/main" id="{41D713B9-F189-D628-0CCB-02D9E67FA02C}"/>
              </a:ext>
            </a:extLst>
          </p:cNvPr>
          <p:cNvGrpSpPr/>
          <p:nvPr/>
        </p:nvGrpSpPr>
        <p:grpSpPr>
          <a:xfrm>
            <a:off x="7895339" y="2156802"/>
            <a:ext cx="3803167" cy="3099015"/>
            <a:chOff x="7895339" y="2156802"/>
            <a:chExt cx="3803167" cy="3099015"/>
          </a:xfrm>
        </p:grpSpPr>
        <p:sp>
          <p:nvSpPr>
            <p:cNvPr id="126" name="Freeform: Shape 125">
              <a:extLst>
                <a:ext uri="{FF2B5EF4-FFF2-40B4-BE49-F238E27FC236}">
                  <a16:creationId xmlns:a16="http://schemas.microsoft.com/office/drawing/2014/main" id="{74D1CCD2-D8AB-2763-2122-50573BFE79B5}"/>
                </a:ext>
              </a:extLst>
            </p:cNvPr>
            <p:cNvSpPr/>
            <p:nvPr/>
          </p:nvSpPr>
          <p:spPr>
            <a:xfrm>
              <a:off x="7895339" y="2156802"/>
              <a:ext cx="3803167" cy="3099015"/>
            </a:xfrm>
            <a:custGeom>
              <a:avLst/>
              <a:gdLst>
                <a:gd name="connsiteX0" fmla="*/ 3718653 w 3803167"/>
                <a:gd name="connsiteY0" fmla="*/ 0 h 3099015"/>
                <a:gd name="connsiteX1" fmla="*/ 3803167 w 3803167"/>
                <a:gd name="connsiteY1" fmla="*/ 0 h 3099015"/>
                <a:gd name="connsiteX2" fmla="*/ 3803167 w 3803167"/>
                <a:gd name="connsiteY2" fmla="*/ 3099016 h 3099015"/>
                <a:gd name="connsiteX3" fmla="*/ 3718653 w 3803167"/>
                <a:gd name="connsiteY3" fmla="*/ 3099016 h 3099015"/>
                <a:gd name="connsiteX4" fmla="*/ 84515 w 3803167"/>
                <a:gd name="connsiteY4" fmla="*/ 3099016 h 3099015"/>
                <a:gd name="connsiteX5" fmla="*/ 0 w 3803167"/>
                <a:gd name="connsiteY5" fmla="*/ 3099016 h 3099015"/>
                <a:gd name="connsiteX6" fmla="*/ 0 w 3803167"/>
                <a:gd name="connsiteY6" fmla="*/ 0 h 3099015"/>
                <a:gd name="connsiteX7" fmla="*/ 84515 w 3803167"/>
                <a:gd name="connsiteY7" fmla="*/ 0 h 309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3167" h="3099015">
                  <a:moveTo>
                    <a:pt x="3718653" y="0"/>
                  </a:moveTo>
                  <a:cubicBezTo>
                    <a:pt x="3765329" y="0"/>
                    <a:pt x="3803167" y="0"/>
                    <a:pt x="3803167" y="0"/>
                  </a:cubicBezTo>
                  <a:lnTo>
                    <a:pt x="3803167" y="3099016"/>
                  </a:lnTo>
                  <a:cubicBezTo>
                    <a:pt x="3803167" y="3099016"/>
                    <a:pt x="3765329" y="3099016"/>
                    <a:pt x="3718653" y="3099016"/>
                  </a:cubicBezTo>
                  <a:lnTo>
                    <a:pt x="84515" y="3099016"/>
                  </a:lnTo>
                  <a:cubicBezTo>
                    <a:pt x="37839" y="3099016"/>
                    <a:pt x="0" y="3099016"/>
                    <a:pt x="0" y="3099016"/>
                  </a:cubicBezTo>
                  <a:lnTo>
                    <a:pt x="0" y="0"/>
                  </a:lnTo>
                  <a:cubicBezTo>
                    <a:pt x="0" y="0"/>
                    <a:pt x="37839" y="0"/>
                    <a:pt x="84515" y="0"/>
                  </a:cubicBezTo>
                  <a:close/>
                </a:path>
              </a:pathLst>
            </a:custGeom>
            <a:solidFill>
              <a:srgbClr val="FFFFFF"/>
            </a:solidFill>
            <a:ln w="16900" cap="flat">
              <a:solidFill>
                <a:srgbClr val="34495E"/>
              </a:solidFill>
              <a:prstDash val="solid"/>
              <a:miter/>
            </a:ln>
          </p:spPr>
          <p:txBody>
            <a:bodyPr rtlCol="0" anchor="ctr"/>
            <a:lstStyle/>
            <a:p>
              <a:endParaRPr lang="en-IN"/>
            </a:p>
          </p:txBody>
        </p:sp>
        <p:sp>
          <p:nvSpPr>
            <p:cNvPr id="127" name="TextBox 126">
              <a:extLst>
                <a:ext uri="{FF2B5EF4-FFF2-40B4-BE49-F238E27FC236}">
                  <a16:creationId xmlns:a16="http://schemas.microsoft.com/office/drawing/2014/main" id="{4AD12263-E795-8227-2830-F2BBA2D782FC}"/>
                </a:ext>
              </a:extLst>
            </p:cNvPr>
            <p:cNvSpPr txBox="1"/>
            <p:nvPr/>
          </p:nvSpPr>
          <p:spPr>
            <a:xfrm>
              <a:off x="8798863" y="2188673"/>
              <a:ext cx="1996119" cy="223332"/>
            </a:xfrm>
            <a:prstGeom prst="rect">
              <a:avLst/>
            </a:prstGeom>
            <a:noFill/>
          </p:spPr>
          <p:txBody>
            <a:bodyPr wrap="none" rtlCol="0">
              <a:spAutoFit/>
            </a:bodyPr>
            <a:lstStyle/>
            <a:p>
              <a:pPr algn="l"/>
              <a:r>
                <a:rPr lang="en-IN" sz="1200" b="1" spc="0" baseline="0">
                  <a:ln/>
                  <a:solidFill>
                    <a:srgbClr val="2C3E50"/>
                  </a:solidFill>
                  <a:latin typeface="Arial"/>
                  <a:cs typeface="Arial"/>
                  <a:sym typeface="Arial"/>
                  <a:rtl val="0"/>
                </a:rPr>
                <a:t>Event A5 Trigger Logic Flow</a:t>
              </a:r>
            </a:p>
          </p:txBody>
        </p:sp>
        <p:grpSp>
          <p:nvGrpSpPr>
            <p:cNvPr id="128" name="Graphic 2">
              <a:extLst>
                <a:ext uri="{FF2B5EF4-FFF2-40B4-BE49-F238E27FC236}">
                  <a16:creationId xmlns:a16="http://schemas.microsoft.com/office/drawing/2014/main" id="{D0320E53-0492-CCAD-974D-7389CB9C13CC}"/>
                </a:ext>
              </a:extLst>
            </p:cNvPr>
            <p:cNvGrpSpPr/>
            <p:nvPr/>
          </p:nvGrpSpPr>
          <p:grpSpPr>
            <a:xfrm>
              <a:off x="8064368" y="2525732"/>
              <a:ext cx="3465107" cy="2582513"/>
              <a:chOff x="8064368" y="2525732"/>
              <a:chExt cx="3465107" cy="2582513"/>
            </a:xfrm>
          </p:grpSpPr>
          <p:sp>
            <p:nvSpPr>
              <p:cNvPr id="129" name="Freeform: Shape 128">
                <a:extLst>
                  <a:ext uri="{FF2B5EF4-FFF2-40B4-BE49-F238E27FC236}">
                    <a16:creationId xmlns:a16="http://schemas.microsoft.com/office/drawing/2014/main" id="{5412D8D6-D1D6-3AF7-3000-C078822CC5F4}"/>
                  </a:ext>
                </a:extLst>
              </p:cNvPr>
              <p:cNvSpPr/>
              <p:nvPr/>
            </p:nvSpPr>
            <p:spPr>
              <a:xfrm>
                <a:off x="8064368" y="2525732"/>
                <a:ext cx="3465107" cy="368930"/>
              </a:xfrm>
              <a:custGeom>
                <a:avLst/>
                <a:gdLst>
                  <a:gd name="connsiteX0" fmla="*/ 3398436 w 3465107"/>
                  <a:gd name="connsiteY0" fmla="*/ 330 h 368930"/>
                  <a:gd name="connsiteX1" fmla="*/ 3466048 w 3465107"/>
                  <a:gd name="connsiteY1" fmla="*/ 330 h 368930"/>
                  <a:gd name="connsiteX2" fmla="*/ 3466048 w 3465107"/>
                  <a:gd name="connsiteY2" fmla="*/ 369260 h 368930"/>
                  <a:gd name="connsiteX3" fmla="*/ 3398436 w 3465107"/>
                  <a:gd name="connsiteY3" fmla="*/ 369260 h 368930"/>
                  <a:gd name="connsiteX4" fmla="*/ 68552 w 3465107"/>
                  <a:gd name="connsiteY4" fmla="*/ 369260 h 368930"/>
                  <a:gd name="connsiteX5" fmla="*/ 940 w 3465107"/>
                  <a:gd name="connsiteY5" fmla="*/ 369260 h 368930"/>
                  <a:gd name="connsiteX6" fmla="*/ 940 w 3465107"/>
                  <a:gd name="connsiteY6" fmla="*/ 330 h 368930"/>
                  <a:gd name="connsiteX7" fmla="*/ 68552 w 3465107"/>
                  <a:gd name="connsiteY7" fmla="*/ 330 h 36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5107" h="368930">
                    <a:moveTo>
                      <a:pt x="3398436" y="330"/>
                    </a:moveTo>
                    <a:cubicBezTo>
                      <a:pt x="3435777" y="330"/>
                      <a:pt x="3466048" y="330"/>
                      <a:pt x="3466048" y="330"/>
                    </a:cubicBezTo>
                    <a:lnTo>
                      <a:pt x="3466048" y="369260"/>
                    </a:lnTo>
                    <a:cubicBezTo>
                      <a:pt x="3466048" y="369260"/>
                      <a:pt x="3435777" y="369260"/>
                      <a:pt x="3398436" y="369260"/>
                    </a:cubicBezTo>
                    <a:lnTo>
                      <a:pt x="68552" y="369260"/>
                    </a:lnTo>
                    <a:cubicBezTo>
                      <a:pt x="31211" y="369260"/>
                      <a:pt x="940" y="369260"/>
                      <a:pt x="940" y="369260"/>
                    </a:cubicBezTo>
                    <a:lnTo>
                      <a:pt x="940" y="330"/>
                    </a:lnTo>
                    <a:cubicBezTo>
                      <a:pt x="940" y="330"/>
                      <a:pt x="31211" y="330"/>
                      <a:pt x="68552" y="330"/>
                    </a:cubicBezTo>
                    <a:close/>
                  </a:path>
                </a:pathLst>
              </a:custGeom>
              <a:solidFill>
                <a:srgbClr val="FFEBEE"/>
              </a:solidFill>
              <a:ln w="16900" cap="flat">
                <a:solidFill>
                  <a:srgbClr val="F44336"/>
                </a:solidFill>
                <a:prstDash val="solid"/>
                <a:miter/>
              </a:ln>
            </p:spPr>
            <p:txBody>
              <a:bodyPr rtlCol="0" anchor="ctr"/>
              <a:lstStyle/>
              <a:p>
                <a:endParaRPr lang="en-IN"/>
              </a:p>
            </p:txBody>
          </p:sp>
          <p:sp>
            <p:nvSpPr>
              <p:cNvPr id="130" name="TextBox 129">
                <a:extLst>
                  <a:ext uri="{FF2B5EF4-FFF2-40B4-BE49-F238E27FC236}">
                    <a16:creationId xmlns:a16="http://schemas.microsoft.com/office/drawing/2014/main" id="{6524FD90-C4AE-5473-89CE-74D2A137035F}"/>
                  </a:ext>
                </a:extLst>
              </p:cNvPr>
              <p:cNvSpPr txBox="1"/>
              <p:nvPr/>
            </p:nvSpPr>
            <p:spPr>
              <a:xfrm>
                <a:off x="8956418" y="2554108"/>
                <a:ext cx="1681008" cy="182116"/>
              </a:xfrm>
              <a:prstGeom prst="rect">
                <a:avLst/>
              </a:prstGeom>
              <a:noFill/>
            </p:spPr>
            <p:txBody>
              <a:bodyPr wrap="none" rtlCol="0">
                <a:spAutoFit/>
              </a:bodyPr>
              <a:lstStyle/>
              <a:p>
                <a:pPr algn="l"/>
                <a:r>
                  <a:rPr lang="en-IN" sz="825" b="1" spc="0" baseline="0">
                    <a:ln/>
                    <a:solidFill>
                      <a:srgbClr val="D32F2F"/>
                    </a:solidFill>
                    <a:latin typeface="Arial"/>
                    <a:cs typeface="Arial"/>
                    <a:sym typeface="Arial"/>
                    <a:rtl val="0"/>
                  </a:rPr>
                  <a:t>CONDITION 1: Serving Cell Check</a:t>
                </a:r>
              </a:p>
            </p:txBody>
          </p:sp>
          <p:sp>
            <p:nvSpPr>
              <p:cNvPr id="131" name="TextBox 130">
                <a:extLst>
                  <a:ext uri="{FF2B5EF4-FFF2-40B4-BE49-F238E27FC236}">
                    <a16:creationId xmlns:a16="http://schemas.microsoft.com/office/drawing/2014/main" id="{82B63CB8-444E-EBFC-568A-89C59098BFCC}"/>
                  </a:ext>
                </a:extLst>
              </p:cNvPr>
              <p:cNvSpPr txBox="1"/>
              <p:nvPr/>
            </p:nvSpPr>
            <p:spPr>
              <a:xfrm>
                <a:off x="9027073" y="2671467"/>
                <a:ext cx="1539697" cy="173872"/>
              </a:xfrm>
              <a:prstGeom prst="rect">
                <a:avLst/>
              </a:prstGeom>
              <a:noFill/>
            </p:spPr>
            <p:txBody>
              <a:bodyPr wrap="none" rtlCol="0">
                <a:spAutoFit/>
              </a:bodyPr>
              <a:lstStyle/>
              <a:p>
                <a:pPr algn="l"/>
                <a:r>
                  <a:rPr lang="en-IN" sz="750" spc="0" baseline="0">
                    <a:ln/>
                    <a:solidFill>
                      <a:srgbClr val="D32F2F"/>
                    </a:solidFill>
                    <a:latin typeface="Arial"/>
                    <a:cs typeface="Arial"/>
                    <a:sym typeface="Arial"/>
                    <a:rtl val="0"/>
                  </a:rPr>
                  <a:t>n78 RSRP &lt; -110 dBm (Threshold1)</a:t>
                </a:r>
              </a:p>
            </p:txBody>
          </p:sp>
          <p:sp>
            <p:nvSpPr>
              <p:cNvPr id="132" name="TextBox 131">
                <a:extLst>
                  <a:ext uri="{FF2B5EF4-FFF2-40B4-BE49-F238E27FC236}">
                    <a16:creationId xmlns:a16="http://schemas.microsoft.com/office/drawing/2014/main" id="{73D3DB7A-9813-38EF-AE2F-0A7E80005389}"/>
                  </a:ext>
                </a:extLst>
              </p:cNvPr>
              <p:cNvSpPr txBox="1"/>
              <p:nvPr/>
            </p:nvSpPr>
            <p:spPr>
              <a:xfrm>
                <a:off x="9436917" y="2884337"/>
                <a:ext cx="717436" cy="229846"/>
              </a:xfrm>
              <a:prstGeom prst="rect">
                <a:avLst/>
              </a:prstGeom>
              <a:noFill/>
            </p:spPr>
            <p:txBody>
              <a:bodyPr wrap="none" rtlCol="0">
                <a:spAutoFit/>
              </a:bodyPr>
              <a:lstStyle/>
              <a:p>
                <a:pPr algn="l"/>
                <a:r>
                  <a:rPr lang="en-IN" sz="1200" b="1" spc="0" baseline="0">
                    <a:ln/>
                    <a:solidFill>
                      <a:srgbClr val="37474F"/>
                    </a:solidFill>
                    <a:latin typeface="Cambria Math"/>
                    <a:ea typeface="Cambria Math"/>
                    <a:sym typeface="Cambria Math"/>
                    <a:rtl val="0"/>
                  </a:rPr>
                  <a:t>⬇</a:t>
                </a:r>
                <a:r>
                  <a:rPr lang="en-IN" sz="1200" b="1" spc="0" baseline="0">
                    <a:ln/>
                    <a:solidFill>
                      <a:srgbClr val="37474F"/>
                    </a:solidFill>
                    <a:latin typeface="Arial"/>
                    <a:ea typeface="Cambria Math"/>
                    <a:cs typeface="Arial"/>
                    <a:sym typeface="Arial"/>
                    <a:rtl val="0"/>
                  </a:rPr>
                  <a:t> AND </a:t>
                </a:r>
                <a:r>
                  <a:rPr lang="en-IN" sz="1200" b="1" spc="0" baseline="0">
                    <a:ln/>
                    <a:solidFill>
                      <a:srgbClr val="37474F"/>
                    </a:solidFill>
                    <a:latin typeface="Cambria Math"/>
                    <a:ea typeface="Cambria Math"/>
                    <a:cs typeface="Arial"/>
                    <a:sym typeface="Cambria Math"/>
                    <a:rtl val="0"/>
                  </a:rPr>
                  <a:t>⬇</a:t>
                </a:r>
              </a:p>
            </p:txBody>
          </p:sp>
          <p:sp>
            <p:nvSpPr>
              <p:cNvPr id="133" name="Freeform: Shape 132">
                <a:extLst>
                  <a:ext uri="{FF2B5EF4-FFF2-40B4-BE49-F238E27FC236}">
                    <a16:creationId xmlns:a16="http://schemas.microsoft.com/office/drawing/2014/main" id="{2C9B4CF4-A829-7E4B-8BE0-405DEEAA0ADD}"/>
                  </a:ext>
                </a:extLst>
              </p:cNvPr>
              <p:cNvSpPr/>
              <p:nvPr/>
            </p:nvSpPr>
            <p:spPr>
              <a:xfrm>
                <a:off x="8064368" y="3116021"/>
                <a:ext cx="3465107" cy="368930"/>
              </a:xfrm>
              <a:custGeom>
                <a:avLst/>
                <a:gdLst>
                  <a:gd name="connsiteX0" fmla="*/ 3398436 w 3465107"/>
                  <a:gd name="connsiteY0" fmla="*/ 330 h 368930"/>
                  <a:gd name="connsiteX1" fmla="*/ 3466048 w 3465107"/>
                  <a:gd name="connsiteY1" fmla="*/ 330 h 368930"/>
                  <a:gd name="connsiteX2" fmla="*/ 3466048 w 3465107"/>
                  <a:gd name="connsiteY2" fmla="*/ 369260 h 368930"/>
                  <a:gd name="connsiteX3" fmla="*/ 3398436 w 3465107"/>
                  <a:gd name="connsiteY3" fmla="*/ 369260 h 368930"/>
                  <a:gd name="connsiteX4" fmla="*/ 68552 w 3465107"/>
                  <a:gd name="connsiteY4" fmla="*/ 369260 h 368930"/>
                  <a:gd name="connsiteX5" fmla="*/ 940 w 3465107"/>
                  <a:gd name="connsiteY5" fmla="*/ 369260 h 368930"/>
                  <a:gd name="connsiteX6" fmla="*/ 940 w 3465107"/>
                  <a:gd name="connsiteY6" fmla="*/ 330 h 368930"/>
                  <a:gd name="connsiteX7" fmla="*/ 68552 w 3465107"/>
                  <a:gd name="connsiteY7" fmla="*/ 330 h 36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5107" h="368930">
                    <a:moveTo>
                      <a:pt x="3398436" y="330"/>
                    </a:moveTo>
                    <a:cubicBezTo>
                      <a:pt x="3435777" y="330"/>
                      <a:pt x="3466048" y="330"/>
                      <a:pt x="3466048" y="330"/>
                    </a:cubicBezTo>
                    <a:lnTo>
                      <a:pt x="3466048" y="369260"/>
                    </a:lnTo>
                    <a:cubicBezTo>
                      <a:pt x="3466048" y="369260"/>
                      <a:pt x="3435777" y="369260"/>
                      <a:pt x="3398436" y="369260"/>
                    </a:cubicBezTo>
                    <a:lnTo>
                      <a:pt x="68552" y="369260"/>
                    </a:lnTo>
                    <a:cubicBezTo>
                      <a:pt x="31211" y="369260"/>
                      <a:pt x="940" y="369260"/>
                      <a:pt x="940" y="369260"/>
                    </a:cubicBezTo>
                    <a:lnTo>
                      <a:pt x="940" y="330"/>
                    </a:lnTo>
                    <a:cubicBezTo>
                      <a:pt x="940" y="330"/>
                      <a:pt x="31211" y="330"/>
                      <a:pt x="68552" y="330"/>
                    </a:cubicBezTo>
                    <a:close/>
                  </a:path>
                </a:pathLst>
              </a:custGeom>
              <a:solidFill>
                <a:srgbClr val="E8F5E8"/>
              </a:solidFill>
              <a:ln w="16900" cap="flat">
                <a:solidFill>
                  <a:srgbClr val="4CAF50"/>
                </a:solidFill>
                <a:prstDash val="solid"/>
                <a:miter/>
              </a:ln>
            </p:spPr>
            <p:txBody>
              <a:bodyPr rtlCol="0" anchor="ctr"/>
              <a:lstStyle/>
              <a:p>
                <a:endParaRPr lang="en-IN"/>
              </a:p>
            </p:txBody>
          </p:sp>
          <p:sp>
            <p:nvSpPr>
              <p:cNvPr id="134" name="TextBox 133">
                <a:extLst>
                  <a:ext uri="{FF2B5EF4-FFF2-40B4-BE49-F238E27FC236}">
                    <a16:creationId xmlns:a16="http://schemas.microsoft.com/office/drawing/2014/main" id="{CAEA60F0-F6A0-FED7-C8DC-0057DAC2F1F7}"/>
                  </a:ext>
                </a:extLst>
              </p:cNvPr>
              <p:cNvSpPr txBox="1"/>
              <p:nvPr/>
            </p:nvSpPr>
            <p:spPr>
              <a:xfrm>
                <a:off x="8988307" y="3144397"/>
                <a:ext cx="1617230" cy="182116"/>
              </a:xfrm>
              <a:prstGeom prst="rect">
                <a:avLst/>
              </a:prstGeom>
              <a:noFill/>
            </p:spPr>
            <p:txBody>
              <a:bodyPr wrap="none" rtlCol="0">
                <a:spAutoFit/>
              </a:bodyPr>
              <a:lstStyle/>
              <a:p>
                <a:pPr algn="l"/>
                <a:r>
                  <a:rPr lang="en-IN" sz="825" b="1" spc="0" baseline="0">
                    <a:ln/>
                    <a:solidFill>
                      <a:srgbClr val="388E3C"/>
                    </a:solidFill>
                    <a:latin typeface="Arial"/>
                    <a:cs typeface="Arial"/>
                    <a:sym typeface="Arial"/>
                    <a:rtl val="0"/>
                  </a:rPr>
                  <a:t>CONDITION 2: Target Cell Check</a:t>
                </a:r>
              </a:p>
            </p:txBody>
          </p:sp>
          <p:sp>
            <p:nvSpPr>
              <p:cNvPr id="135" name="TextBox 134">
                <a:extLst>
                  <a:ext uri="{FF2B5EF4-FFF2-40B4-BE49-F238E27FC236}">
                    <a16:creationId xmlns:a16="http://schemas.microsoft.com/office/drawing/2014/main" id="{50F7DF40-BF16-3D64-806A-110A92C93FFB}"/>
                  </a:ext>
                </a:extLst>
              </p:cNvPr>
              <p:cNvSpPr txBox="1"/>
              <p:nvPr/>
            </p:nvSpPr>
            <p:spPr>
              <a:xfrm>
                <a:off x="8976934" y="3261756"/>
                <a:ext cx="1639976" cy="173872"/>
              </a:xfrm>
              <a:prstGeom prst="rect">
                <a:avLst/>
              </a:prstGeom>
              <a:noFill/>
            </p:spPr>
            <p:txBody>
              <a:bodyPr wrap="none" rtlCol="0">
                <a:spAutoFit/>
              </a:bodyPr>
              <a:lstStyle/>
              <a:p>
                <a:pPr algn="l"/>
                <a:r>
                  <a:rPr lang="en-IN" sz="750" spc="0" baseline="0">
                    <a:ln/>
                    <a:solidFill>
                      <a:srgbClr val="388E3C"/>
                    </a:solidFill>
                    <a:latin typeface="Arial"/>
                    <a:cs typeface="Arial"/>
                    <a:sym typeface="Arial"/>
                    <a:rtl val="0"/>
                  </a:rPr>
                  <a:t>n2600 RSRP &gt; -105 dBm (Threshold2)</a:t>
                </a:r>
              </a:p>
            </p:txBody>
          </p:sp>
          <p:sp>
            <p:nvSpPr>
              <p:cNvPr id="136" name="Freeform: Shape 135">
                <a:extLst>
                  <a:ext uri="{FF2B5EF4-FFF2-40B4-BE49-F238E27FC236}">
                    <a16:creationId xmlns:a16="http://schemas.microsoft.com/office/drawing/2014/main" id="{9C62D9EA-4807-B872-16F2-BEFD9ADA54AA}"/>
                  </a:ext>
                </a:extLst>
              </p:cNvPr>
              <p:cNvSpPr/>
              <p:nvPr/>
            </p:nvSpPr>
            <p:spPr>
              <a:xfrm>
                <a:off x="8064368" y="3632524"/>
                <a:ext cx="3465107" cy="258251"/>
              </a:xfrm>
              <a:custGeom>
                <a:avLst/>
                <a:gdLst>
                  <a:gd name="connsiteX0" fmla="*/ 3398436 w 3465107"/>
                  <a:gd name="connsiteY0" fmla="*/ 330 h 258251"/>
                  <a:gd name="connsiteX1" fmla="*/ 3466048 w 3465107"/>
                  <a:gd name="connsiteY1" fmla="*/ 330 h 258251"/>
                  <a:gd name="connsiteX2" fmla="*/ 3466048 w 3465107"/>
                  <a:gd name="connsiteY2" fmla="*/ 258581 h 258251"/>
                  <a:gd name="connsiteX3" fmla="*/ 3398436 w 3465107"/>
                  <a:gd name="connsiteY3" fmla="*/ 258581 h 258251"/>
                  <a:gd name="connsiteX4" fmla="*/ 68552 w 3465107"/>
                  <a:gd name="connsiteY4" fmla="*/ 258581 h 258251"/>
                  <a:gd name="connsiteX5" fmla="*/ 940 w 3465107"/>
                  <a:gd name="connsiteY5" fmla="*/ 258581 h 258251"/>
                  <a:gd name="connsiteX6" fmla="*/ 940 w 3465107"/>
                  <a:gd name="connsiteY6" fmla="*/ 330 h 258251"/>
                  <a:gd name="connsiteX7" fmla="*/ 68552 w 3465107"/>
                  <a:gd name="connsiteY7" fmla="*/ 330 h 25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5107" h="258251">
                    <a:moveTo>
                      <a:pt x="3398436" y="330"/>
                    </a:moveTo>
                    <a:cubicBezTo>
                      <a:pt x="3435777" y="330"/>
                      <a:pt x="3466048" y="330"/>
                      <a:pt x="3466048" y="330"/>
                    </a:cubicBezTo>
                    <a:lnTo>
                      <a:pt x="3466048" y="258581"/>
                    </a:lnTo>
                    <a:cubicBezTo>
                      <a:pt x="3466048" y="258581"/>
                      <a:pt x="3435777" y="258581"/>
                      <a:pt x="3398436" y="258581"/>
                    </a:cubicBezTo>
                    <a:lnTo>
                      <a:pt x="68552" y="258581"/>
                    </a:lnTo>
                    <a:cubicBezTo>
                      <a:pt x="31211" y="258581"/>
                      <a:pt x="940" y="258581"/>
                      <a:pt x="940" y="258581"/>
                    </a:cubicBezTo>
                    <a:lnTo>
                      <a:pt x="940" y="330"/>
                    </a:lnTo>
                    <a:cubicBezTo>
                      <a:pt x="940" y="330"/>
                      <a:pt x="31211" y="330"/>
                      <a:pt x="68552" y="330"/>
                    </a:cubicBezTo>
                    <a:close/>
                  </a:path>
                </a:pathLst>
              </a:custGeom>
              <a:solidFill>
                <a:srgbClr val="F3E5F5"/>
              </a:solidFill>
              <a:ln w="16900" cap="flat">
                <a:solidFill>
                  <a:srgbClr val="9C27B0"/>
                </a:solidFill>
                <a:prstDash val="solid"/>
                <a:miter/>
              </a:ln>
            </p:spPr>
            <p:txBody>
              <a:bodyPr rtlCol="0" anchor="ctr"/>
              <a:lstStyle/>
              <a:p>
                <a:endParaRPr lang="en-IN"/>
              </a:p>
            </p:txBody>
          </p:sp>
          <p:sp>
            <p:nvSpPr>
              <p:cNvPr id="137" name="TextBox 136">
                <a:extLst>
                  <a:ext uri="{FF2B5EF4-FFF2-40B4-BE49-F238E27FC236}">
                    <a16:creationId xmlns:a16="http://schemas.microsoft.com/office/drawing/2014/main" id="{C7B89E82-1C4C-E1FC-CB47-9D7F66B64A12}"/>
                  </a:ext>
                </a:extLst>
              </p:cNvPr>
              <p:cNvSpPr txBox="1"/>
              <p:nvPr/>
            </p:nvSpPr>
            <p:spPr>
              <a:xfrm>
                <a:off x="8984919" y="3667579"/>
                <a:ext cx="1624006" cy="173872"/>
              </a:xfrm>
              <a:prstGeom prst="rect">
                <a:avLst/>
              </a:prstGeom>
              <a:noFill/>
            </p:spPr>
            <p:txBody>
              <a:bodyPr wrap="none" rtlCol="0">
                <a:spAutoFit/>
              </a:bodyPr>
              <a:lstStyle/>
              <a:p>
                <a:pPr algn="l"/>
                <a:r>
                  <a:rPr lang="en-IN" sz="750" b="1" spc="0" baseline="0">
                    <a:ln/>
                    <a:solidFill>
                      <a:srgbClr val="7B1FA2"/>
                    </a:solidFill>
                    <a:latin typeface="Arial"/>
                    <a:cs typeface="Arial"/>
                    <a:sym typeface="Arial"/>
                    <a:rtl val="0"/>
                  </a:rPr>
                  <a:t>HYSTERESIS: ±3 dB margin applied</a:t>
                </a:r>
              </a:p>
            </p:txBody>
          </p:sp>
          <p:sp>
            <p:nvSpPr>
              <p:cNvPr id="138" name="Freeform: Shape 137">
                <a:extLst>
                  <a:ext uri="{FF2B5EF4-FFF2-40B4-BE49-F238E27FC236}">
                    <a16:creationId xmlns:a16="http://schemas.microsoft.com/office/drawing/2014/main" id="{3FC225BE-B6B6-5404-2AE5-9D44BB54AD4B}"/>
                  </a:ext>
                </a:extLst>
              </p:cNvPr>
              <p:cNvSpPr/>
              <p:nvPr/>
            </p:nvSpPr>
            <p:spPr>
              <a:xfrm>
                <a:off x="8064368" y="4001454"/>
                <a:ext cx="3465107" cy="258251"/>
              </a:xfrm>
              <a:custGeom>
                <a:avLst/>
                <a:gdLst>
                  <a:gd name="connsiteX0" fmla="*/ 3398436 w 3465107"/>
                  <a:gd name="connsiteY0" fmla="*/ 330 h 258251"/>
                  <a:gd name="connsiteX1" fmla="*/ 3466048 w 3465107"/>
                  <a:gd name="connsiteY1" fmla="*/ 330 h 258251"/>
                  <a:gd name="connsiteX2" fmla="*/ 3466048 w 3465107"/>
                  <a:gd name="connsiteY2" fmla="*/ 258581 h 258251"/>
                  <a:gd name="connsiteX3" fmla="*/ 3398436 w 3465107"/>
                  <a:gd name="connsiteY3" fmla="*/ 258581 h 258251"/>
                  <a:gd name="connsiteX4" fmla="*/ 68552 w 3465107"/>
                  <a:gd name="connsiteY4" fmla="*/ 258581 h 258251"/>
                  <a:gd name="connsiteX5" fmla="*/ 940 w 3465107"/>
                  <a:gd name="connsiteY5" fmla="*/ 258581 h 258251"/>
                  <a:gd name="connsiteX6" fmla="*/ 940 w 3465107"/>
                  <a:gd name="connsiteY6" fmla="*/ 330 h 258251"/>
                  <a:gd name="connsiteX7" fmla="*/ 68552 w 3465107"/>
                  <a:gd name="connsiteY7" fmla="*/ 330 h 25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5107" h="258251">
                    <a:moveTo>
                      <a:pt x="3398436" y="330"/>
                    </a:moveTo>
                    <a:cubicBezTo>
                      <a:pt x="3435777" y="330"/>
                      <a:pt x="3466048" y="330"/>
                      <a:pt x="3466048" y="330"/>
                    </a:cubicBezTo>
                    <a:lnTo>
                      <a:pt x="3466048" y="258581"/>
                    </a:lnTo>
                    <a:cubicBezTo>
                      <a:pt x="3466048" y="258581"/>
                      <a:pt x="3435777" y="258581"/>
                      <a:pt x="3398436" y="258581"/>
                    </a:cubicBezTo>
                    <a:lnTo>
                      <a:pt x="68552" y="258581"/>
                    </a:lnTo>
                    <a:cubicBezTo>
                      <a:pt x="31211" y="258581"/>
                      <a:pt x="940" y="258581"/>
                      <a:pt x="940" y="258581"/>
                    </a:cubicBezTo>
                    <a:lnTo>
                      <a:pt x="940" y="330"/>
                    </a:lnTo>
                    <a:cubicBezTo>
                      <a:pt x="940" y="330"/>
                      <a:pt x="31211" y="330"/>
                      <a:pt x="68552" y="330"/>
                    </a:cubicBezTo>
                    <a:close/>
                  </a:path>
                </a:pathLst>
              </a:custGeom>
              <a:solidFill>
                <a:srgbClr val="FFF3E0"/>
              </a:solidFill>
              <a:ln w="16900" cap="flat">
                <a:solidFill>
                  <a:srgbClr val="FF9800"/>
                </a:solidFill>
                <a:prstDash val="solid"/>
                <a:miter/>
              </a:ln>
            </p:spPr>
            <p:txBody>
              <a:bodyPr rtlCol="0" anchor="ctr"/>
              <a:lstStyle/>
              <a:p>
                <a:endParaRPr lang="en-IN"/>
              </a:p>
            </p:txBody>
          </p:sp>
          <p:sp>
            <p:nvSpPr>
              <p:cNvPr id="139" name="TextBox 138">
                <a:extLst>
                  <a:ext uri="{FF2B5EF4-FFF2-40B4-BE49-F238E27FC236}">
                    <a16:creationId xmlns:a16="http://schemas.microsoft.com/office/drawing/2014/main" id="{99603B3A-B9F8-6896-6B42-0410C15FDEC9}"/>
                  </a:ext>
                </a:extLst>
              </p:cNvPr>
              <p:cNvSpPr txBox="1"/>
              <p:nvPr/>
            </p:nvSpPr>
            <p:spPr>
              <a:xfrm>
                <a:off x="8870259" y="4036510"/>
                <a:ext cx="1853327" cy="173872"/>
              </a:xfrm>
              <a:prstGeom prst="rect">
                <a:avLst/>
              </a:prstGeom>
              <a:noFill/>
            </p:spPr>
            <p:txBody>
              <a:bodyPr wrap="none" rtlCol="0">
                <a:spAutoFit/>
              </a:bodyPr>
              <a:lstStyle/>
              <a:p>
                <a:pPr algn="l"/>
                <a:r>
                  <a:rPr lang="en-IN" sz="750" b="1" spc="0" baseline="0">
                    <a:ln/>
                    <a:solidFill>
                      <a:srgbClr val="F57C00"/>
                    </a:solidFill>
                    <a:latin typeface="Arial"/>
                    <a:cs typeface="Arial"/>
                    <a:sym typeface="Arial"/>
                    <a:rtl val="0"/>
                  </a:rPr>
                  <a:t>TIME TO TRIGGER: 320ms stability check</a:t>
                </a:r>
              </a:p>
            </p:txBody>
          </p:sp>
          <p:sp>
            <p:nvSpPr>
              <p:cNvPr id="140" name="Freeform: Shape 139">
                <a:extLst>
                  <a:ext uri="{FF2B5EF4-FFF2-40B4-BE49-F238E27FC236}">
                    <a16:creationId xmlns:a16="http://schemas.microsoft.com/office/drawing/2014/main" id="{3F5773AD-7AB2-7F0D-CF7D-BEBEF0184535}"/>
                  </a:ext>
                </a:extLst>
              </p:cNvPr>
              <p:cNvSpPr/>
              <p:nvPr/>
            </p:nvSpPr>
            <p:spPr>
              <a:xfrm>
                <a:off x="8064368" y="4370385"/>
                <a:ext cx="3465107" cy="258251"/>
              </a:xfrm>
              <a:custGeom>
                <a:avLst/>
                <a:gdLst>
                  <a:gd name="connsiteX0" fmla="*/ 3398436 w 3465107"/>
                  <a:gd name="connsiteY0" fmla="*/ 330 h 258251"/>
                  <a:gd name="connsiteX1" fmla="*/ 3466048 w 3465107"/>
                  <a:gd name="connsiteY1" fmla="*/ 330 h 258251"/>
                  <a:gd name="connsiteX2" fmla="*/ 3466048 w 3465107"/>
                  <a:gd name="connsiteY2" fmla="*/ 258581 h 258251"/>
                  <a:gd name="connsiteX3" fmla="*/ 3398436 w 3465107"/>
                  <a:gd name="connsiteY3" fmla="*/ 258581 h 258251"/>
                  <a:gd name="connsiteX4" fmla="*/ 68552 w 3465107"/>
                  <a:gd name="connsiteY4" fmla="*/ 258581 h 258251"/>
                  <a:gd name="connsiteX5" fmla="*/ 940 w 3465107"/>
                  <a:gd name="connsiteY5" fmla="*/ 258581 h 258251"/>
                  <a:gd name="connsiteX6" fmla="*/ 940 w 3465107"/>
                  <a:gd name="connsiteY6" fmla="*/ 330 h 258251"/>
                  <a:gd name="connsiteX7" fmla="*/ 68552 w 3465107"/>
                  <a:gd name="connsiteY7" fmla="*/ 330 h 25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5107" h="258251">
                    <a:moveTo>
                      <a:pt x="3398436" y="330"/>
                    </a:moveTo>
                    <a:cubicBezTo>
                      <a:pt x="3435777" y="330"/>
                      <a:pt x="3466048" y="330"/>
                      <a:pt x="3466048" y="330"/>
                    </a:cubicBezTo>
                    <a:lnTo>
                      <a:pt x="3466048" y="258581"/>
                    </a:lnTo>
                    <a:cubicBezTo>
                      <a:pt x="3466048" y="258581"/>
                      <a:pt x="3435777" y="258581"/>
                      <a:pt x="3398436" y="258581"/>
                    </a:cubicBezTo>
                    <a:lnTo>
                      <a:pt x="68552" y="258581"/>
                    </a:lnTo>
                    <a:cubicBezTo>
                      <a:pt x="31211" y="258581"/>
                      <a:pt x="940" y="258581"/>
                      <a:pt x="940" y="258581"/>
                    </a:cubicBezTo>
                    <a:lnTo>
                      <a:pt x="940" y="330"/>
                    </a:lnTo>
                    <a:cubicBezTo>
                      <a:pt x="940" y="330"/>
                      <a:pt x="31211" y="330"/>
                      <a:pt x="68552" y="330"/>
                    </a:cubicBezTo>
                    <a:close/>
                  </a:path>
                </a:pathLst>
              </a:custGeom>
              <a:solidFill>
                <a:srgbClr val="FCE4EC"/>
              </a:solidFill>
              <a:ln w="16900" cap="flat">
                <a:solidFill>
                  <a:srgbClr val="E91E63"/>
                </a:solidFill>
                <a:prstDash val="solid"/>
                <a:miter/>
              </a:ln>
            </p:spPr>
            <p:txBody>
              <a:bodyPr rtlCol="0" anchor="ctr"/>
              <a:lstStyle/>
              <a:p>
                <a:endParaRPr lang="en-IN"/>
              </a:p>
            </p:txBody>
          </p:sp>
          <p:sp>
            <p:nvSpPr>
              <p:cNvPr id="141" name="TextBox 140">
                <a:extLst>
                  <a:ext uri="{FF2B5EF4-FFF2-40B4-BE49-F238E27FC236}">
                    <a16:creationId xmlns:a16="http://schemas.microsoft.com/office/drawing/2014/main" id="{3D17DCFC-2606-95D0-ED4B-73DE5B0834B1}"/>
                  </a:ext>
                </a:extLst>
              </p:cNvPr>
              <p:cNvSpPr txBox="1"/>
              <p:nvPr/>
            </p:nvSpPr>
            <p:spPr>
              <a:xfrm>
                <a:off x="8918748" y="4405440"/>
                <a:ext cx="1756349" cy="173872"/>
              </a:xfrm>
              <a:prstGeom prst="rect">
                <a:avLst/>
              </a:prstGeom>
              <a:noFill/>
            </p:spPr>
            <p:txBody>
              <a:bodyPr wrap="none" rtlCol="0">
                <a:spAutoFit/>
              </a:bodyPr>
              <a:lstStyle/>
              <a:p>
                <a:pPr algn="l"/>
                <a:r>
                  <a:rPr lang="en-IN" sz="750" b="1" spc="0" baseline="0">
                    <a:ln/>
                    <a:solidFill>
                      <a:srgbClr val="C2185B"/>
                    </a:solidFill>
                    <a:latin typeface="Arial"/>
                    <a:cs typeface="Arial"/>
                    <a:sym typeface="Arial"/>
                    <a:rtl val="0"/>
                  </a:rPr>
                  <a:t>MEASUREMENT GAP: 6ms every 40ms</a:t>
                </a:r>
              </a:p>
            </p:txBody>
          </p:sp>
          <p:sp>
            <p:nvSpPr>
              <p:cNvPr id="142" name="Freeform: Shape 141">
                <a:extLst>
                  <a:ext uri="{FF2B5EF4-FFF2-40B4-BE49-F238E27FC236}">
                    <a16:creationId xmlns:a16="http://schemas.microsoft.com/office/drawing/2014/main" id="{94950C72-851C-6AF6-7DE2-ACE1A8090003}"/>
                  </a:ext>
                </a:extLst>
              </p:cNvPr>
              <p:cNvSpPr/>
              <p:nvPr/>
            </p:nvSpPr>
            <p:spPr>
              <a:xfrm>
                <a:off x="8064368" y="4739315"/>
                <a:ext cx="3465107" cy="368930"/>
              </a:xfrm>
              <a:custGeom>
                <a:avLst/>
                <a:gdLst>
                  <a:gd name="connsiteX0" fmla="*/ 3398436 w 3465107"/>
                  <a:gd name="connsiteY0" fmla="*/ 330 h 368930"/>
                  <a:gd name="connsiteX1" fmla="*/ 3466048 w 3465107"/>
                  <a:gd name="connsiteY1" fmla="*/ 330 h 368930"/>
                  <a:gd name="connsiteX2" fmla="*/ 3466048 w 3465107"/>
                  <a:gd name="connsiteY2" fmla="*/ 369260 h 368930"/>
                  <a:gd name="connsiteX3" fmla="*/ 3398436 w 3465107"/>
                  <a:gd name="connsiteY3" fmla="*/ 369260 h 368930"/>
                  <a:gd name="connsiteX4" fmla="*/ 68552 w 3465107"/>
                  <a:gd name="connsiteY4" fmla="*/ 369260 h 368930"/>
                  <a:gd name="connsiteX5" fmla="*/ 940 w 3465107"/>
                  <a:gd name="connsiteY5" fmla="*/ 369260 h 368930"/>
                  <a:gd name="connsiteX6" fmla="*/ 940 w 3465107"/>
                  <a:gd name="connsiteY6" fmla="*/ 330 h 368930"/>
                  <a:gd name="connsiteX7" fmla="*/ 68552 w 3465107"/>
                  <a:gd name="connsiteY7" fmla="*/ 330 h 36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5107" h="368930">
                    <a:moveTo>
                      <a:pt x="3398436" y="330"/>
                    </a:moveTo>
                    <a:cubicBezTo>
                      <a:pt x="3435777" y="330"/>
                      <a:pt x="3466048" y="330"/>
                      <a:pt x="3466048" y="330"/>
                    </a:cubicBezTo>
                    <a:lnTo>
                      <a:pt x="3466048" y="369260"/>
                    </a:lnTo>
                    <a:cubicBezTo>
                      <a:pt x="3466048" y="369260"/>
                      <a:pt x="3435777" y="369260"/>
                      <a:pt x="3398436" y="369260"/>
                    </a:cubicBezTo>
                    <a:lnTo>
                      <a:pt x="68552" y="369260"/>
                    </a:lnTo>
                    <a:cubicBezTo>
                      <a:pt x="31211" y="369260"/>
                      <a:pt x="940" y="369260"/>
                      <a:pt x="940" y="369260"/>
                    </a:cubicBezTo>
                    <a:lnTo>
                      <a:pt x="940" y="330"/>
                    </a:lnTo>
                    <a:cubicBezTo>
                      <a:pt x="940" y="330"/>
                      <a:pt x="31211" y="330"/>
                      <a:pt x="68552" y="330"/>
                    </a:cubicBezTo>
                    <a:close/>
                  </a:path>
                </a:pathLst>
              </a:custGeom>
              <a:solidFill>
                <a:srgbClr val="E1F5FE"/>
              </a:solidFill>
              <a:ln w="25350" cap="flat">
                <a:solidFill>
                  <a:srgbClr val="2196F3"/>
                </a:solidFill>
                <a:prstDash val="solid"/>
                <a:miter/>
              </a:ln>
            </p:spPr>
            <p:txBody>
              <a:bodyPr rtlCol="0" anchor="ctr"/>
              <a:lstStyle/>
              <a:p>
                <a:endParaRPr lang="en-IN"/>
              </a:p>
            </p:txBody>
          </p:sp>
          <p:sp>
            <p:nvSpPr>
              <p:cNvPr id="143" name="TextBox 142">
                <a:extLst>
                  <a:ext uri="{FF2B5EF4-FFF2-40B4-BE49-F238E27FC236}">
                    <a16:creationId xmlns:a16="http://schemas.microsoft.com/office/drawing/2014/main" id="{DBFCF92F-5D6F-B75F-AAF2-D98BFD25508D}"/>
                  </a:ext>
                </a:extLst>
              </p:cNvPr>
              <p:cNvSpPr txBox="1"/>
              <p:nvPr/>
            </p:nvSpPr>
            <p:spPr>
              <a:xfrm>
                <a:off x="8861159" y="4761011"/>
                <a:ext cx="1871525" cy="190359"/>
              </a:xfrm>
              <a:prstGeom prst="rect">
                <a:avLst/>
              </a:prstGeom>
              <a:noFill/>
            </p:spPr>
            <p:txBody>
              <a:bodyPr wrap="none" rtlCol="0">
                <a:spAutoFit/>
              </a:bodyPr>
              <a:lstStyle/>
              <a:p>
                <a:pPr algn="l"/>
                <a:r>
                  <a:rPr lang="en-IN" sz="900" b="1" spc="0" baseline="0">
                    <a:ln/>
                    <a:solidFill>
                      <a:srgbClr val="1976D2"/>
                    </a:solidFill>
                    <a:latin typeface="Arial"/>
                    <a:cs typeface="Arial"/>
                    <a:sym typeface="Arial"/>
                    <a:rtl val="0"/>
                  </a:rPr>
                  <a:t>RESULT: MeasurementReport Sent</a:t>
                </a:r>
              </a:p>
            </p:txBody>
          </p:sp>
          <p:sp>
            <p:nvSpPr>
              <p:cNvPr id="144" name="TextBox 143">
                <a:extLst>
                  <a:ext uri="{FF2B5EF4-FFF2-40B4-BE49-F238E27FC236}">
                    <a16:creationId xmlns:a16="http://schemas.microsoft.com/office/drawing/2014/main" id="{8B093896-B633-3DA6-2EBA-25A2FFEF4400}"/>
                  </a:ext>
                </a:extLst>
              </p:cNvPr>
              <p:cNvSpPr txBox="1"/>
              <p:nvPr/>
            </p:nvSpPr>
            <p:spPr>
              <a:xfrm>
                <a:off x="9041486" y="4878370"/>
                <a:ext cx="1510872" cy="182116"/>
              </a:xfrm>
              <a:prstGeom prst="rect">
                <a:avLst/>
              </a:prstGeom>
              <a:noFill/>
            </p:spPr>
            <p:txBody>
              <a:bodyPr wrap="none" rtlCol="0">
                <a:spAutoFit/>
              </a:bodyPr>
              <a:lstStyle/>
              <a:p>
                <a:pPr algn="l"/>
                <a:r>
                  <a:rPr lang="en-IN" sz="825" spc="0" baseline="0">
                    <a:ln/>
                    <a:solidFill>
                      <a:srgbClr val="1976D2"/>
                    </a:solidFill>
                    <a:latin typeface="Arial"/>
                    <a:cs typeface="Arial"/>
                    <a:sym typeface="Arial"/>
                    <a:rtl val="0"/>
                  </a:rPr>
                  <a:t>→ Handover Command Initiated</a:t>
                </a:r>
              </a:p>
            </p:txBody>
          </p:sp>
        </p:grpSp>
      </p:grpSp>
      <p:grpSp>
        <p:nvGrpSpPr>
          <p:cNvPr id="145" name="Graphic 2">
            <a:extLst>
              <a:ext uri="{FF2B5EF4-FFF2-40B4-BE49-F238E27FC236}">
                <a16:creationId xmlns:a16="http://schemas.microsoft.com/office/drawing/2014/main" id="{2B99CBC3-EE46-3EAE-4134-498FE686CE98}"/>
              </a:ext>
            </a:extLst>
          </p:cNvPr>
          <p:cNvGrpSpPr/>
          <p:nvPr/>
        </p:nvGrpSpPr>
        <p:grpSpPr>
          <a:xfrm>
            <a:off x="7895339" y="5403390"/>
            <a:ext cx="3803167" cy="1033005"/>
            <a:chOff x="7895339" y="5403390"/>
            <a:chExt cx="3803167" cy="1033005"/>
          </a:xfrm>
        </p:grpSpPr>
        <p:sp>
          <p:nvSpPr>
            <p:cNvPr id="146" name="Freeform: Shape 145">
              <a:extLst>
                <a:ext uri="{FF2B5EF4-FFF2-40B4-BE49-F238E27FC236}">
                  <a16:creationId xmlns:a16="http://schemas.microsoft.com/office/drawing/2014/main" id="{DA4A8819-DA25-5974-C8FB-C369336E2D6F}"/>
                </a:ext>
              </a:extLst>
            </p:cNvPr>
            <p:cNvSpPr/>
            <p:nvPr/>
          </p:nvSpPr>
          <p:spPr>
            <a:xfrm>
              <a:off x="7895339" y="5403390"/>
              <a:ext cx="3803167" cy="1033005"/>
            </a:xfrm>
            <a:custGeom>
              <a:avLst/>
              <a:gdLst>
                <a:gd name="connsiteX0" fmla="*/ 3735556 w 3803167"/>
                <a:gd name="connsiteY0" fmla="*/ 0 h 1033005"/>
                <a:gd name="connsiteX1" fmla="*/ 3803167 w 3803167"/>
                <a:gd name="connsiteY1" fmla="*/ 0 h 1033005"/>
                <a:gd name="connsiteX2" fmla="*/ 3803167 w 3803167"/>
                <a:gd name="connsiteY2" fmla="*/ 1033005 h 1033005"/>
                <a:gd name="connsiteX3" fmla="*/ 3735556 w 3803167"/>
                <a:gd name="connsiteY3" fmla="*/ 1033005 h 1033005"/>
                <a:gd name="connsiteX4" fmla="*/ 67612 w 3803167"/>
                <a:gd name="connsiteY4" fmla="*/ 1033005 h 1033005"/>
                <a:gd name="connsiteX5" fmla="*/ 0 w 3803167"/>
                <a:gd name="connsiteY5" fmla="*/ 1033005 h 1033005"/>
                <a:gd name="connsiteX6" fmla="*/ 0 w 3803167"/>
                <a:gd name="connsiteY6" fmla="*/ 0 h 1033005"/>
                <a:gd name="connsiteX7" fmla="*/ 67612 w 3803167"/>
                <a:gd name="connsiteY7" fmla="*/ 0 h 103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3167" h="1033005">
                  <a:moveTo>
                    <a:pt x="3735556" y="0"/>
                  </a:moveTo>
                  <a:cubicBezTo>
                    <a:pt x="3772897" y="0"/>
                    <a:pt x="3803167" y="0"/>
                    <a:pt x="3803167" y="0"/>
                  </a:cubicBezTo>
                  <a:lnTo>
                    <a:pt x="3803167" y="1033005"/>
                  </a:lnTo>
                  <a:cubicBezTo>
                    <a:pt x="3803167" y="1033005"/>
                    <a:pt x="3772897" y="1033005"/>
                    <a:pt x="3735556" y="1033005"/>
                  </a:cubicBezTo>
                  <a:lnTo>
                    <a:pt x="67612" y="1033005"/>
                  </a:lnTo>
                  <a:cubicBezTo>
                    <a:pt x="30271" y="1033005"/>
                    <a:pt x="0" y="1033005"/>
                    <a:pt x="0" y="1033005"/>
                  </a:cubicBezTo>
                  <a:lnTo>
                    <a:pt x="0" y="0"/>
                  </a:lnTo>
                  <a:cubicBezTo>
                    <a:pt x="0" y="0"/>
                    <a:pt x="30271" y="0"/>
                    <a:pt x="67612" y="0"/>
                  </a:cubicBezTo>
                  <a:close/>
                </a:path>
              </a:pathLst>
            </a:custGeom>
            <a:solidFill>
              <a:srgbClr val="263238"/>
            </a:solidFill>
            <a:ln w="16900" cap="flat">
              <a:solidFill>
                <a:srgbClr val="37474F"/>
              </a:solidFill>
              <a:prstDash val="solid"/>
              <a:miter/>
            </a:ln>
          </p:spPr>
          <p:txBody>
            <a:bodyPr rtlCol="0" anchor="ctr"/>
            <a:lstStyle/>
            <a:p>
              <a:endParaRPr lang="en-IN"/>
            </a:p>
          </p:txBody>
        </p:sp>
        <p:sp>
          <p:nvSpPr>
            <p:cNvPr id="147" name="TextBox 146">
              <a:extLst>
                <a:ext uri="{FF2B5EF4-FFF2-40B4-BE49-F238E27FC236}">
                  <a16:creationId xmlns:a16="http://schemas.microsoft.com/office/drawing/2014/main" id="{364E8EBA-0A23-5BC4-E742-F68B1F420F70}"/>
                </a:ext>
              </a:extLst>
            </p:cNvPr>
            <p:cNvSpPr txBox="1"/>
            <p:nvPr/>
          </p:nvSpPr>
          <p:spPr>
            <a:xfrm>
              <a:off x="8642539" y="5430663"/>
              <a:ext cx="2308766" cy="228837"/>
            </a:xfrm>
            <a:prstGeom prst="rect">
              <a:avLst/>
            </a:prstGeom>
            <a:noFill/>
          </p:spPr>
          <p:txBody>
            <a:bodyPr wrap="none" rtlCol="0">
              <a:spAutoFit/>
            </a:bodyPr>
            <a:lstStyle/>
            <a:p>
              <a:pPr algn="l"/>
              <a:r>
                <a:rPr lang="en-IN" sz="1050" b="1" spc="0" baseline="0">
                  <a:ln/>
                  <a:solidFill>
                    <a:srgbClr val="FFFFFF"/>
                  </a:solidFill>
                  <a:latin typeface="Segoe UI Emoji"/>
                  <a:ea typeface="Segoe UI Emoji"/>
                  <a:sym typeface="Segoe UI Emoji"/>
                  <a:rtl val="0"/>
                </a:rPr>
                <a:t>⚡</a:t>
              </a:r>
              <a:r>
                <a:rPr lang="en-IN" sz="1050" b="1" spc="0" baseline="0">
                  <a:ln/>
                  <a:solidFill>
                    <a:srgbClr val="FFFFFF"/>
                  </a:solidFill>
                  <a:latin typeface="Arial"/>
                  <a:ea typeface="Segoe UI Emoji"/>
                  <a:cs typeface="Arial"/>
                  <a:sym typeface="Arial"/>
                  <a:rtl val="0"/>
                </a:rPr>
                <a:t> ENGINEERING CONSIDERATIONS</a:t>
              </a:r>
            </a:p>
          </p:txBody>
        </p:sp>
        <p:sp>
          <p:nvSpPr>
            <p:cNvPr id="148" name="TextBox 147">
              <a:extLst>
                <a:ext uri="{FF2B5EF4-FFF2-40B4-BE49-F238E27FC236}">
                  <a16:creationId xmlns:a16="http://schemas.microsoft.com/office/drawing/2014/main" id="{BD030189-0287-0FCD-AD15-3976326062FD}"/>
                </a:ext>
              </a:extLst>
            </p:cNvPr>
            <p:cNvSpPr txBox="1"/>
            <p:nvPr/>
          </p:nvSpPr>
          <p:spPr>
            <a:xfrm>
              <a:off x="7972928" y="5639015"/>
              <a:ext cx="3178683" cy="199395"/>
            </a:xfrm>
            <a:prstGeom prst="rect">
              <a:avLst/>
            </a:prstGeom>
            <a:noFill/>
          </p:spPr>
          <p:txBody>
            <a:bodyPr wrap="none" rtlCol="0">
              <a:spAutoFit/>
            </a:bodyPr>
            <a:lstStyle/>
            <a:p>
              <a:pPr algn="l"/>
              <a:r>
                <a:rPr lang="en-IN" sz="825" spc="0" baseline="0">
                  <a:ln/>
                  <a:solidFill>
                    <a:srgbClr val="B0BEC5"/>
                  </a:solidFill>
                  <a:latin typeface="Segoe UI Emoji"/>
                  <a:ea typeface="Segoe UI Emoji"/>
                  <a:sym typeface="Segoe UI Emoji"/>
                  <a:rtl val="0"/>
                </a:rPr>
                <a:t>🔸</a:t>
              </a:r>
              <a:r>
                <a:rPr lang="en-IN" sz="825" spc="0" baseline="0">
                  <a:ln/>
                  <a:solidFill>
                    <a:srgbClr val="B0BEC5"/>
                  </a:solidFill>
                  <a:latin typeface="Arial"/>
                  <a:ea typeface="Segoe UI Emoji"/>
                  <a:cs typeface="Arial"/>
                  <a:sym typeface="Arial"/>
                  <a:rtl val="0"/>
                </a:rPr>
                <a:t> ARFCN 531000 corresponds to n7 band center frequency calculation</a:t>
              </a:r>
            </a:p>
          </p:txBody>
        </p:sp>
        <p:sp>
          <p:nvSpPr>
            <p:cNvPr id="149" name="TextBox 148">
              <a:extLst>
                <a:ext uri="{FF2B5EF4-FFF2-40B4-BE49-F238E27FC236}">
                  <a16:creationId xmlns:a16="http://schemas.microsoft.com/office/drawing/2014/main" id="{66038940-4748-C0DE-8F43-67CEC85E4D41}"/>
                </a:ext>
              </a:extLst>
            </p:cNvPr>
            <p:cNvSpPr txBox="1"/>
            <p:nvPr/>
          </p:nvSpPr>
          <p:spPr>
            <a:xfrm>
              <a:off x="7972928" y="5749695"/>
              <a:ext cx="3229977" cy="199395"/>
            </a:xfrm>
            <a:prstGeom prst="rect">
              <a:avLst/>
            </a:prstGeom>
            <a:noFill/>
          </p:spPr>
          <p:txBody>
            <a:bodyPr wrap="none" rtlCol="0">
              <a:spAutoFit/>
            </a:bodyPr>
            <a:lstStyle/>
            <a:p>
              <a:pPr algn="l"/>
              <a:r>
                <a:rPr lang="en-IN" sz="825" spc="0" baseline="0">
                  <a:ln/>
                  <a:solidFill>
                    <a:srgbClr val="B0BEC5"/>
                  </a:solidFill>
                  <a:latin typeface="Segoe UI Emoji"/>
                  <a:ea typeface="Segoe UI Emoji"/>
                  <a:sym typeface="Segoe UI Emoji"/>
                  <a:rtl val="0"/>
                </a:rPr>
                <a:t>🔸</a:t>
              </a:r>
              <a:r>
                <a:rPr lang="en-IN" sz="825" spc="0" baseline="0">
                  <a:ln/>
                  <a:solidFill>
                    <a:srgbClr val="B0BEC5"/>
                  </a:solidFill>
                  <a:latin typeface="Arial"/>
                  <a:ea typeface="Segoe UI Emoji"/>
                  <a:cs typeface="Arial"/>
                  <a:sym typeface="Arial"/>
                  <a:rtl val="0"/>
                </a:rPr>
                <a:t> TDD-FDD measurement requires dedicated gaps to avoid interference</a:t>
              </a:r>
            </a:p>
          </p:txBody>
        </p:sp>
        <p:sp>
          <p:nvSpPr>
            <p:cNvPr id="150" name="TextBox 149">
              <a:extLst>
                <a:ext uri="{FF2B5EF4-FFF2-40B4-BE49-F238E27FC236}">
                  <a16:creationId xmlns:a16="http://schemas.microsoft.com/office/drawing/2014/main" id="{EFBBAB00-77B8-039A-C870-1F3EC1E7DB82}"/>
                </a:ext>
              </a:extLst>
            </p:cNvPr>
            <p:cNvSpPr txBox="1"/>
            <p:nvPr/>
          </p:nvSpPr>
          <p:spPr>
            <a:xfrm>
              <a:off x="7972928" y="5860374"/>
              <a:ext cx="2833917" cy="199395"/>
            </a:xfrm>
            <a:prstGeom prst="rect">
              <a:avLst/>
            </a:prstGeom>
            <a:noFill/>
          </p:spPr>
          <p:txBody>
            <a:bodyPr wrap="none" rtlCol="0">
              <a:spAutoFit/>
            </a:bodyPr>
            <a:lstStyle/>
            <a:p>
              <a:pPr algn="l"/>
              <a:r>
                <a:rPr lang="en-IN" sz="825" spc="0" baseline="0">
                  <a:ln/>
                  <a:solidFill>
                    <a:srgbClr val="B0BEC5"/>
                  </a:solidFill>
                  <a:latin typeface="Segoe UI Emoji"/>
                  <a:ea typeface="Segoe UI Emoji"/>
                  <a:sym typeface="Segoe UI Emoji"/>
                  <a:rtl val="0"/>
                </a:rPr>
                <a:t>🔸</a:t>
              </a:r>
              <a:r>
                <a:rPr lang="en-IN" sz="825" spc="0" baseline="0">
                  <a:ln/>
                  <a:solidFill>
                    <a:srgbClr val="B0BEC5"/>
                  </a:solidFill>
                  <a:latin typeface="Arial"/>
                  <a:ea typeface="Segoe UI Emoji"/>
                  <a:cs typeface="Arial"/>
                  <a:sym typeface="Arial"/>
                  <a:rtl val="0"/>
                </a:rPr>
                <a:t> 320ms TTT balances mobility robustness vs. handover delay</a:t>
              </a:r>
            </a:p>
          </p:txBody>
        </p:sp>
        <p:sp>
          <p:nvSpPr>
            <p:cNvPr id="151" name="TextBox 150">
              <a:extLst>
                <a:ext uri="{FF2B5EF4-FFF2-40B4-BE49-F238E27FC236}">
                  <a16:creationId xmlns:a16="http://schemas.microsoft.com/office/drawing/2014/main" id="{D696E39A-02C2-5BF6-F66C-B5EF86D07AF8}"/>
                </a:ext>
              </a:extLst>
            </p:cNvPr>
            <p:cNvSpPr txBox="1"/>
            <p:nvPr/>
          </p:nvSpPr>
          <p:spPr>
            <a:xfrm>
              <a:off x="7972928" y="5971053"/>
              <a:ext cx="2491195" cy="199395"/>
            </a:xfrm>
            <a:prstGeom prst="rect">
              <a:avLst/>
            </a:prstGeom>
            <a:noFill/>
          </p:spPr>
          <p:txBody>
            <a:bodyPr wrap="none" rtlCol="0">
              <a:spAutoFit/>
            </a:bodyPr>
            <a:lstStyle/>
            <a:p>
              <a:pPr algn="l"/>
              <a:r>
                <a:rPr lang="en-IN" sz="825" spc="0" baseline="0">
                  <a:ln/>
                  <a:solidFill>
                    <a:srgbClr val="B0BEC5"/>
                  </a:solidFill>
                  <a:latin typeface="Segoe UI Emoji"/>
                  <a:ea typeface="Segoe UI Emoji"/>
                  <a:sym typeface="Segoe UI Emoji"/>
                  <a:rtl val="0"/>
                </a:rPr>
                <a:t>🔸</a:t>
              </a:r>
              <a:r>
                <a:rPr lang="en-IN" sz="825" spc="0" baseline="0">
                  <a:ln/>
                  <a:solidFill>
                    <a:srgbClr val="B0BEC5"/>
                  </a:solidFill>
                  <a:latin typeface="Arial"/>
                  <a:ea typeface="Segoe UI Emoji"/>
                  <a:cs typeface="Arial"/>
                  <a:sym typeface="Arial"/>
                  <a:rtl val="0"/>
                </a:rPr>
                <a:t> Dual threshold (A5) prevents handover to weak cells</a:t>
              </a:r>
            </a:p>
          </p:txBody>
        </p:sp>
        <p:sp>
          <p:nvSpPr>
            <p:cNvPr id="152" name="TextBox 151">
              <a:extLst>
                <a:ext uri="{FF2B5EF4-FFF2-40B4-BE49-F238E27FC236}">
                  <a16:creationId xmlns:a16="http://schemas.microsoft.com/office/drawing/2014/main" id="{844DE6D2-3AB7-B7C9-012E-EDEC17B8F573}"/>
                </a:ext>
              </a:extLst>
            </p:cNvPr>
            <p:cNvSpPr txBox="1"/>
            <p:nvPr/>
          </p:nvSpPr>
          <p:spPr>
            <a:xfrm>
              <a:off x="7972928" y="6081732"/>
              <a:ext cx="2759789" cy="199395"/>
            </a:xfrm>
            <a:prstGeom prst="rect">
              <a:avLst/>
            </a:prstGeom>
            <a:noFill/>
          </p:spPr>
          <p:txBody>
            <a:bodyPr wrap="none" rtlCol="0">
              <a:spAutoFit/>
            </a:bodyPr>
            <a:lstStyle/>
            <a:p>
              <a:pPr algn="l"/>
              <a:r>
                <a:rPr lang="en-IN" sz="825" spc="0" baseline="0">
                  <a:ln/>
                  <a:solidFill>
                    <a:srgbClr val="B0BEC5"/>
                  </a:solidFill>
                  <a:latin typeface="Segoe UI Emoji"/>
                  <a:ea typeface="Segoe UI Emoji"/>
                  <a:sym typeface="Segoe UI Emoji"/>
                  <a:rtl val="0"/>
                </a:rPr>
                <a:t>🔸</a:t>
              </a:r>
              <a:r>
                <a:rPr lang="en-IN" sz="825" spc="0" baseline="0">
                  <a:ln/>
                  <a:solidFill>
                    <a:srgbClr val="B0BEC5"/>
                  </a:solidFill>
                  <a:latin typeface="Arial"/>
                  <a:ea typeface="Segoe UI Emoji"/>
                  <a:cs typeface="Arial"/>
                  <a:sym typeface="Arial"/>
                  <a:rtl val="0"/>
                </a:rPr>
                <a:t> 3 dB hysteresis compensates for measurement uncertainty</a:t>
              </a:r>
            </a:p>
          </p:txBody>
        </p:sp>
        <p:sp>
          <p:nvSpPr>
            <p:cNvPr id="153" name="TextBox 152">
              <a:extLst>
                <a:ext uri="{FF2B5EF4-FFF2-40B4-BE49-F238E27FC236}">
                  <a16:creationId xmlns:a16="http://schemas.microsoft.com/office/drawing/2014/main" id="{8E91EB3B-ADD3-B8B0-3E25-BEA892A8A19B}"/>
                </a:ext>
              </a:extLst>
            </p:cNvPr>
            <p:cNvSpPr txBox="1"/>
            <p:nvPr/>
          </p:nvSpPr>
          <p:spPr>
            <a:xfrm>
              <a:off x="7972928" y="6192411"/>
              <a:ext cx="2697736" cy="199395"/>
            </a:xfrm>
            <a:prstGeom prst="rect">
              <a:avLst/>
            </a:prstGeom>
            <a:noFill/>
          </p:spPr>
          <p:txBody>
            <a:bodyPr wrap="none" rtlCol="0">
              <a:spAutoFit/>
            </a:bodyPr>
            <a:lstStyle/>
            <a:p>
              <a:pPr algn="l"/>
              <a:r>
                <a:rPr lang="en-IN" sz="825" spc="0" baseline="0">
                  <a:ln/>
                  <a:solidFill>
                    <a:srgbClr val="B0BEC5"/>
                  </a:solidFill>
                  <a:latin typeface="Segoe UI Emoji"/>
                  <a:ea typeface="Segoe UI Emoji"/>
                  <a:sym typeface="Segoe UI Emoji"/>
                  <a:rtl val="0"/>
                </a:rPr>
                <a:t>🔸</a:t>
              </a:r>
              <a:r>
                <a:rPr lang="en-IN" sz="825" spc="0" baseline="0">
                  <a:ln/>
                  <a:solidFill>
                    <a:srgbClr val="B0BEC5"/>
                  </a:solidFill>
                  <a:latin typeface="Arial"/>
                  <a:ea typeface="Segoe UI Emoji"/>
                  <a:cs typeface="Arial"/>
                  <a:sym typeface="Arial"/>
                  <a:rtl val="0"/>
                </a:rPr>
                <a:t> Max 3 cells reported for optimal target selection algorithm</a:t>
              </a:r>
            </a:p>
          </p:txBody>
        </p:sp>
      </p:grpSp>
      <p:grpSp>
        <p:nvGrpSpPr>
          <p:cNvPr id="154" name="Graphic 2">
            <a:extLst>
              <a:ext uri="{FF2B5EF4-FFF2-40B4-BE49-F238E27FC236}">
                <a16:creationId xmlns:a16="http://schemas.microsoft.com/office/drawing/2014/main" id="{B7449FB3-5944-C291-14C6-5AF203707251}"/>
              </a:ext>
            </a:extLst>
          </p:cNvPr>
          <p:cNvGrpSpPr/>
          <p:nvPr/>
        </p:nvGrpSpPr>
        <p:grpSpPr>
          <a:xfrm>
            <a:off x="204906" y="5987050"/>
            <a:ext cx="7369698" cy="789887"/>
            <a:chOff x="373519" y="5403390"/>
            <a:chExt cx="7183760" cy="1033005"/>
          </a:xfrm>
        </p:grpSpPr>
        <p:sp>
          <p:nvSpPr>
            <p:cNvPr id="155" name="Freeform: Shape 154">
              <a:extLst>
                <a:ext uri="{FF2B5EF4-FFF2-40B4-BE49-F238E27FC236}">
                  <a16:creationId xmlns:a16="http://schemas.microsoft.com/office/drawing/2014/main" id="{71A80CD1-CA73-E5EB-BF6E-DDF213617E5C}"/>
                </a:ext>
              </a:extLst>
            </p:cNvPr>
            <p:cNvSpPr/>
            <p:nvPr/>
          </p:nvSpPr>
          <p:spPr>
            <a:xfrm>
              <a:off x="373519" y="5403390"/>
              <a:ext cx="7183760" cy="1033005"/>
            </a:xfrm>
            <a:custGeom>
              <a:avLst/>
              <a:gdLst>
                <a:gd name="connsiteX0" fmla="*/ 7116149 w 7183760"/>
                <a:gd name="connsiteY0" fmla="*/ 0 h 1033005"/>
                <a:gd name="connsiteX1" fmla="*/ 7183761 w 7183760"/>
                <a:gd name="connsiteY1" fmla="*/ 0 h 1033005"/>
                <a:gd name="connsiteX2" fmla="*/ 7183761 w 7183760"/>
                <a:gd name="connsiteY2" fmla="*/ 1033005 h 1033005"/>
                <a:gd name="connsiteX3" fmla="*/ 7116149 w 7183760"/>
                <a:gd name="connsiteY3" fmla="*/ 1033005 h 1033005"/>
                <a:gd name="connsiteX4" fmla="*/ 67612 w 7183760"/>
                <a:gd name="connsiteY4" fmla="*/ 1033005 h 1033005"/>
                <a:gd name="connsiteX5" fmla="*/ 0 w 7183760"/>
                <a:gd name="connsiteY5" fmla="*/ 1033005 h 1033005"/>
                <a:gd name="connsiteX6" fmla="*/ 0 w 7183760"/>
                <a:gd name="connsiteY6" fmla="*/ 0 h 1033005"/>
                <a:gd name="connsiteX7" fmla="*/ 67612 w 7183760"/>
                <a:gd name="connsiteY7" fmla="*/ 0 h 103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3760" h="1033005">
                  <a:moveTo>
                    <a:pt x="7116149" y="0"/>
                  </a:moveTo>
                  <a:cubicBezTo>
                    <a:pt x="7153490" y="0"/>
                    <a:pt x="7183761" y="0"/>
                    <a:pt x="7183761" y="0"/>
                  </a:cubicBezTo>
                  <a:lnTo>
                    <a:pt x="7183761" y="1033005"/>
                  </a:lnTo>
                  <a:cubicBezTo>
                    <a:pt x="7183761" y="1033005"/>
                    <a:pt x="7153490" y="1033005"/>
                    <a:pt x="7116149" y="1033005"/>
                  </a:cubicBezTo>
                  <a:lnTo>
                    <a:pt x="67612" y="1033005"/>
                  </a:lnTo>
                  <a:cubicBezTo>
                    <a:pt x="30271" y="1033005"/>
                    <a:pt x="0" y="1033005"/>
                    <a:pt x="0" y="1033005"/>
                  </a:cubicBezTo>
                  <a:lnTo>
                    <a:pt x="0" y="0"/>
                  </a:lnTo>
                  <a:cubicBezTo>
                    <a:pt x="0" y="0"/>
                    <a:pt x="30271" y="0"/>
                    <a:pt x="67612" y="0"/>
                  </a:cubicBezTo>
                  <a:close/>
                </a:path>
              </a:pathLst>
            </a:custGeom>
            <a:solidFill>
              <a:srgbClr val="FFFFFF"/>
            </a:solidFill>
            <a:ln w="16900" cap="flat">
              <a:solidFill>
                <a:srgbClr val="607D8B"/>
              </a:solidFill>
              <a:prstDash val="solid"/>
              <a:miter/>
            </a:ln>
          </p:spPr>
          <p:txBody>
            <a:bodyPr rtlCol="0" anchor="ctr"/>
            <a:lstStyle/>
            <a:p>
              <a:endParaRPr lang="en-IN"/>
            </a:p>
          </p:txBody>
        </p:sp>
        <p:sp>
          <p:nvSpPr>
            <p:cNvPr id="156" name="TextBox 155">
              <a:extLst>
                <a:ext uri="{FF2B5EF4-FFF2-40B4-BE49-F238E27FC236}">
                  <a16:creationId xmlns:a16="http://schemas.microsoft.com/office/drawing/2014/main" id="{25A577CA-068E-9728-717B-2B942DCC13C6}"/>
                </a:ext>
              </a:extLst>
            </p:cNvPr>
            <p:cNvSpPr txBox="1"/>
            <p:nvPr/>
          </p:nvSpPr>
          <p:spPr>
            <a:xfrm>
              <a:off x="2608337" y="5448620"/>
              <a:ext cx="2714123" cy="206846"/>
            </a:xfrm>
            <a:prstGeom prst="rect">
              <a:avLst/>
            </a:prstGeom>
            <a:noFill/>
          </p:spPr>
          <p:txBody>
            <a:bodyPr wrap="none" rtlCol="0">
              <a:spAutoFit/>
            </a:bodyPr>
            <a:lstStyle/>
            <a:p>
              <a:pPr algn="l"/>
              <a:r>
                <a:rPr lang="en-IN" sz="1050" b="1" spc="0" baseline="0">
                  <a:ln/>
                  <a:solidFill>
                    <a:srgbClr val="37474F"/>
                  </a:solidFill>
                  <a:latin typeface="Arial"/>
                  <a:cs typeface="Arial"/>
                  <a:sym typeface="Arial"/>
                  <a:rtl val="0"/>
                </a:rPr>
                <a:t>Frequency Allocation &amp; Measurement Timing</a:t>
              </a:r>
            </a:p>
          </p:txBody>
        </p:sp>
        <p:sp>
          <p:nvSpPr>
            <p:cNvPr id="157" name="Freeform: Shape 156">
              <a:extLst>
                <a:ext uri="{FF2B5EF4-FFF2-40B4-BE49-F238E27FC236}">
                  <a16:creationId xmlns:a16="http://schemas.microsoft.com/office/drawing/2014/main" id="{AFF47D3D-5519-105E-05D1-4B9CF9339D99}"/>
                </a:ext>
              </a:extLst>
            </p:cNvPr>
            <p:cNvSpPr/>
            <p:nvPr/>
          </p:nvSpPr>
          <p:spPr>
            <a:xfrm>
              <a:off x="796093" y="5698534"/>
              <a:ext cx="1690296" cy="184465"/>
            </a:xfrm>
            <a:custGeom>
              <a:avLst/>
              <a:gdLst>
                <a:gd name="connsiteX0" fmla="*/ 1656491 w 1690296"/>
                <a:gd name="connsiteY0" fmla="*/ 0 h 184465"/>
                <a:gd name="connsiteX1" fmla="*/ 1690297 w 1690296"/>
                <a:gd name="connsiteY1" fmla="*/ 0 h 184465"/>
                <a:gd name="connsiteX2" fmla="*/ 1690297 w 1690296"/>
                <a:gd name="connsiteY2" fmla="*/ 184465 h 184465"/>
                <a:gd name="connsiteX3" fmla="*/ 1656491 w 1690296"/>
                <a:gd name="connsiteY3" fmla="*/ 184465 h 184465"/>
                <a:gd name="connsiteX4" fmla="*/ 33806 w 1690296"/>
                <a:gd name="connsiteY4" fmla="*/ 184465 h 184465"/>
                <a:gd name="connsiteX5" fmla="*/ 0 w 1690296"/>
                <a:gd name="connsiteY5" fmla="*/ 184465 h 184465"/>
                <a:gd name="connsiteX6" fmla="*/ 0 w 1690296"/>
                <a:gd name="connsiteY6" fmla="*/ 0 h 184465"/>
                <a:gd name="connsiteX7" fmla="*/ 33806 w 1690296"/>
                <a:gd name="connsiteY7" fmla="*/ 0 h 18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0296" h="184465">
                  <a:moveTo>
                    <a:pt x="1656491" y="0"/>
                  </a:moveTo>
                  <a:cubicBezTo>
                    <a:pt x="1675161" y="0"/>
                    <a:pt x="1690297" y="0"/>
                    <a:pt x="1690297" y="0"/>
                  </a:cubicBezTo>
                  <a:lnTo>
                    <a:pt x="1690297" y="184465"/>
                  </a:lnTo>
                  <a:cubicBezTo>
                    <a:pt x="1690297" y="184465"/>
                    <a:pt x="1675161" y="184465"/>
                    <a:pt x="1656491" y="184465"/>
                  </a:cubicBezTo>
                  <a:lnTo>
                    <a:pt x="33806" y="184465"/>
                  </a:lnTo>
                  <a:cubicBezTo>
                    <a:pt x="15135" y="184465"/>
                    <a:pt x="0" y="184465"/>
                    <a:pt x="0" y="184465"/>
                  </a:cubicBezTo>
                  <a:lnTo>
                    <a:pt x="0" y="0"/>
                  </a:lnTo>
                  <a:cubicBezTo>
                    <a:pt x="0" y="0"/>
                    <a:pt x="15135" y="0"/>
                    <a:pt x="33806" y="0"/>
                  </a:cubicBezTo>
                  <a:close/>
                </a:path>
              </a:pathLst>
            </a:custGeom>
            <a:solidFill>
              <a:srgbClr val="FF4757">
                <a:alpha val="70000"/>
              </a:srgbClr>
            </a:solidFill>
            <a:ln w="8450" cap="flat">
              <a:noFill/>
              <a:prstDash val="solid"/>
              <a:miter/>
            </a:ln>
          </p:spPr>
          <p:txBody>
            <a:bodyPr rtlCol="0" anchor="ctr"/>
            <a:lstStyle/>
            <a:p>
              <a:endParaRPr lang="en-IN"/>
            </a:p>
          </p:txBody>
        </p:sp>
        <p:sp>
          <p:nvSpPr>
            <p:cNvPr id="158" name="TextBox 157">
              <a:extLst>
                <a:ext uri="{FF2B5EF4-FFF2-40B4-BE49-F238E27FC236}">
                  <a16:creationId xmlns:a16="http://schemas.microsoft.com/office/drawing/2014/main" id="{2F4489CE-4D77-4B63-C8D9-E9ED7D5E24F6}"/>
                </a:ext>
              </a:extLst>
            </p:cNvPr>
            <p:cNvSpPr txBox="1"/>
            <p:nvPr/>
          </p:nvSpPr>
          <p:spPr>
            <a:xfrm>
              <a:off x="1216815" y="5653886"/>
              <a:ext cx="823566" cy="182116"/>
            </a:xfrm>
            <a:prstGeom prst="rect">
              <a:avLst/>
            </a:prstGeom>
            <a:noFill/>
          </p:spPr>
          <p:txBody>
            <a:bodyPr wrap="none" rtlCol="0">
              <a:spAutoFit/>
            </a:bodyPr>
            <a:lstStyle/>
            <a:p>
              <a:pPr algn="l"/>
              <a:r>
                <a:rPr lang="en-IN" sz="825" b="1" spc="0" baseline="0" dirty="0">
                  <a:ln/>
                  <a:solidFill>
                    <a:srgbClr val="FFFFFF"/>
                  </a:solidFill>
                  <a:latin typeface="Arial"/>
                  <a:cs typeface="Arial"/>
                  <a:sym typeface="Arial"/>
                  <a:rtl val="0"/>
                </a:rPr>
                <a:t>n78: 3500 MHz</a:t>
              </a:r>
            </a:p>
          </p:txBody>
        </p:sp>
        <p:sp>
          <p:nvSpPr>
            <p:cNvPr id="159" name="TextBox 158">
              <a:extLst>
                <a:ext uri="{FF2B5EF4-FFF2-40B4-BE49-F238E27FC236}">
                  <a16:creationId xmlns:a16="http://schemas.microsoft.com/office/drawing/2014/main" id="{9348983D-E6A6-5EB5-2CA7-526363513607}"/>
                </a:ext>
              </a:extLst>
            </p:cNvPr>
            <p:cNvSpPr txBox="1"/>
            <p:nvPr/>
          </p:nvSpPr>
          <p:spPr>
            <a:xfrm>
              <a:off x="1239762" y="5881162"/>
              <a:ext cx="802958" cy="173872"/>
            </a:xfrm>
            <a:prstGeom prst="rect">
              <a:avLst/>
            </a:prstGeom>
            <a:noFill/>
          </p:spPr>
          <p:txBody>
            <a:bodyPr wrap="none" rtlCol="0">
              <a:spAutoFit/>
            </a:bodyPr>
            <a:lstStyle/>
            <a:p>
              <a:pPr algn="l"/>
              <a:r>
                <a:rPr lang="en-IN" sz="750" spc="0" baseline="0">
                  <a:ln/>
                  <a:solidFill>
                    <a:srgbClr val="2C3E50"/>
                  </a:solidFill>
                  <a:latin typeface="Arial"/>
                  <a:cs typeface="Arial"/>
                  <a:sym typeface="Arial"/>
                  <a:rtl val="0"/>
                </a:rPr>
                <a:t>ARFCN: 647232</a:t>
              </a:r>
            </a:p>
          </p:txBody>
        </p:sp>
        <p:sp>
          <p:nvSpPr>
            <p:cNvPr id="160" name="TextBox 159">
              <a:extLst>
                <a:ext uri="{FF2B5EF4-FFF2-40B4-BE49-F238E27FC236}">
                  <a16:creationId xmlns:a16="http://schemas.microsoft.com/office/drawing/2014/main" id="{08BBD12A-7389-8F9D-A2FD-80DF2692B159}"/>
                </a:ext>
              </a:extLst>
            </p:cNvPr>
            <p:cNvSpPr txBox="1"/>
            <p:nvPr/>
          </p:nvSpPr>
          <p:spPr>
            <a:xfrm>
              <a:off x="1279791" y="5991841"/>
              <a:ext cx="722900" cy="173872"/>
            </a:xfrm>
            <a:prstGeom prst="rect">
              <a:avLst/>
            </a:prstGeom>
            <a:noFill/>
          </p:spPr>
          <p:txBody>
            <a:bodyPr wrap="none" rtlCol="0">
              <a:spAutoFit/>
            </a:bodyPr>
            <a:lstStyle/>
            <a:p>
              <a:pPr algn="l"/>
              <a:r>
                <a:rPr lang="en-IN" sz="750" spc="0" baseline="0">
                  <a:ln/>
                  <a:solidFill>
                    <a:srgbClr val="2C3E50"/>
                  </a:solidFill>
                  <a:latin typeface="Arial"/>
                  <a:cs typeface="Arial"/>
                  <a:sym typeface="Arial"/>
                  <a:rtl val="0"/>
                </a:rPr>
                <a:t>Serving (TDD)</a:t>
              </a:r>
            </a:p>
          </p:txBody>
        </p:sp>
        <p:sp>
          <p:nvSpPr>
            <p:cNvPr id="161" name="Freeform: Shape 160">
              <a:extLst>
                <a:ext uri="{FF2B5EF4-FFF2-40B4-BE49-F238E27FC236}">
                  <a16:creationId xmlns:a16="http://schemas.microsoft.com/office/drawing/2014/main" id="{DDD9732D-B437-0132-FE22-365EA1C3E8CB}"/>
                </a:ext>
              </a:extLst>
            </p:cNvPr>
            <p:cNvSpPr/>
            <p:nvPr/>
          </p:nvSpPr>
          <p:spPr>
            <a:xfrm>
              <a:off x="2824449" y="5698534"/>
              <a:ext cx="338059" cy="184465"/>
            </a:xfrm>
            <a:custGeom>
              <a:avLst/>
              <a:gdLst>
                <a:gd name="connsiteX0" fmla="*/ 304253 w 338059"/>
                <a:gd name="connsiteY0" fmla="*/ 0 h 184465"/>
                <a:gd name="connsiteX1" fmla="*/ 338059 w 338059"/>
                <a:gd name="connsiteY1" fmla="*/ 0 h 184465"/>
                <a:gd name="connsiteX2" fmla="*/ 338059 w 338059"/>
                <a:gd name="connsiteY2" fmla="*/ 184465 h 184465"/>
                <a:gd name="connsiteX3" fmla="*/ 304253 w 338059"/>
                <a:gd name="connsiteY3" fmla="*/ 184465 h 184465"/>
                <a:gd name="connsiteX4" fmla="*/ 33806 w 338059"/>
                <a:gd name="connsiteY4" fmla="*/ 184465 h 184465"/>
                <a:gd name="connsiteX5" fmla="*/ 0 w 338059"/>
                <a:gd name="connsiteY5" fmla="*/ 184465 h 184465"/>
                <a:gd name="connsiteX6" fmla="*/ 0 w 338059"/>
                <a:gd name="connsiteY6" fmla="*/ 0 h 184465"/>
                <a:gd name="connsiteX7" fmla="*/ 33806 w 338059"/>
                <a:gd name="connsiteY7" fmla="*/ 0 h 18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059" h="184465">
                  <a:moveTo>
                    <a:pt x="304253" y="0"/>
                  </a:moveTo>
                  <a:cubicBezTo>
                    <a:pt x="322924" y="0"/>
                    <a:pt x="338059" y="0"/>
                    <a:pt x="338059" y="0"/>
                  </a:cubicBezTo>
                  <a:lnTo>
                    <a:pt x="338059" y="184465"/>
                  </a:lnTo>
                  <a:cubicBezTo>
                    <a:pt x="338059" y="184465"/>
                    <a:pt x="322924" y="184465"/>
                    <a:pt x="304253" y="184465"/>
                  </a:cubicBezTo>
                  <a:lnTo>
                    <a:pt x="33806" y="184465"/>
                  </a:lnTo>
                  <a:cubicBezTo>
                    <a:pt x="15135" y="184465"/>
                    <a:pt x="0" y="184465"/>
                    <a:pt x="0" y="184465"/>
                  </a:cubicBezTo>
                  <a:lnTo>
                    <a:pt x="0" y="0"/>
                  </a:lnTo>
                  <a:cubicBezTo>
                    <a:pt x="0" y="0"/>
                    <a:pt x="15135" y="0"/>
                    <a:pt x="33806" y="0"/>
                  </a:cubicBezTo>
                  <a:close/>
                </a:path>
              </a:pathLst>
            </a:custGeom>
            <a:solidFill>
              <a:srgbClr val="FF9800"/>
            </a:solidFill>
            <a:ln w="8450"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48F42109-DA7B-AF7A-8D02-270BF69F09C9}"/>
                </a:ext>
              </a:extLst>
            </p:cNvPr>
            <p:cNvSpPr/>
            <p:nvPr/>
          </p:nvSpPr>
          <p:spPr>
            <a:xfrm>
              <a:off x="3247023" y="5698534"/>
              <a:ext cx="50708" cy="184465"/>
            </a:xfrm>
            <a:custGeom>
              <a:avLst/>
              <a:gdLst>
                <a:gd name="connsiteX0" fmla="*/ 0 w 50708"/>
                <a:gd name="connsiteY0" fmla="*/ 0 h 184465"/>
                <a:gd name="connsiteX1" fmla="*/ 50709 w 50708"/>
                <a:gd name="connsiteY1" fmla="*/ 0 h 184465"/>
                <a:gd name="connsiteX2" fmla="*/ 50709 w 50708"/>
                <a:gd name="connsiteY2" fmla="*/ 184465 h 184465"/>
                <a:gd name="connsiteX3" fmla="*/ 0 w 50708"/>
                <a:gd name="connsiteY3" fmla="*/ 184465 h 184465"/>
              </a:gdLst>
              <a:ahLst/>
              <a:cxnLst>
                <a:cxn ang="0">
                  <a:pos x="connsiteX0" y="connsiteY0"/>
                </a:cxn>
                <a:cxn ang="0">
                  <a:pos x="connsiteX1" y="connsiteY1"/>
                </a:cxn>
                <a:cxn ang="0">
                  <a:pos x="connsiteX2" y="connsiteY2"/>
                </a:cxn>
                <a:cxn ang="0">
                  <a:pos x="connsiteX3" y="connsiteY3"/>
                </a:cxn>
              </a:cxnLst>
              <a:rect l="l" t="t" r="r" b="b"/>
              <a:pathLst>
                <a:path w="50708" h="184465">
                  <a:moveTo>
                    <a:pt x="0" y="0"/>
                  </a:moveTo>
                  <a:lnTo>
                    <a:pt x="50709" y="0"/>
                  </a:lnTo>
                  <a:lnTo>
                    <a:pt x="50709" y="184465"/>
                  </a:lnTo>
                  <a:lnTo>
                    <a:pt x="0" y="184465"/>
                  </a:lnTo>
                  <a:close/>
                </a:path>
              </a:pathLst>
            </a:custGeom>
            <a:solidFill>
              <a:srgbClr val="FFFFFF"/>
            </a:solidFill>
            <a:ln w="8450" cap="flat">
              <a:solidFill>
                <a:srgbClr val="FF9800"/>
              </a:solid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89878F86-BBFC-58A6-3DAE-F520E5DE0C25}"/>
                </a:ext>
              </a:extLst>
            </p:cNvPr>
            <p:cNvSpPr/>
            <p:nvPr/>
          </p:nvSpPr>
          <p:spPr>
            <a:xfrm>
              <a:off x="3382247" y="5698534"/>
              <a:ext cx="287350" cy="184465"/>
            </a:xfrm>
            <a:custGeom>
              <a:avLst/>
              <a:gdLst>
                <a:gd name="connsiteX0" fmla="*/ 253544 w 287350"/>
                <a:gd name="connsiteY0" fmla="*/ 0 h 184465"/>
                <a:gd name="connsiteX1" fmla="*/ 287350 w 287350"/>
                <a:gd name="connsiteY1" fmla="*/ 0 h 184465"/>
                <a:gd name="connsiteX2" fmla="*/ 287350 w 287350"/>
                <a:gd name="connsiteY2" fmla="*/ 184465 h 184465"/>
                <a:gd name="connsiteX3" fmla="*/ 253544 w 287350"/>
                <a:gd name="connsiteY3" fmla="*/ 184465 h 184465"/>
                <a:gd name="connsiteX4" fmla="*/ 33806 w 287350"/>
                <a:gd name="connsiteY4" fmla="*/ 184465 h 184465"/>
                <a:gd name="connsiteX5" fmla="*/ 0 w 287350"/>
                <a:gd name="connsiteY5" fmla="*/ 184465 h 184465"/>
                <a:gd name="connsiteX6" fmla="*/ 0 w 287350"/>
                <a:gd name="connsiteY6" fmla="*/ 0 h 184465"/>
                <a:gd name="connsiteX7" fmla="*/ 33806 w 287350"/>
                <a:gd name="connsiteY7" fmla="*/ 0 h 18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7350" h="184465">
                  <a:moveTo>
                    <a:pt x="253544" y="0"/>
                  </a:moveTo>
                  <a:cubicBezTo>
                    <a:pt x="272215" y="0"/>
                    <a:pt x="287350" y="0"/>
                    <a:pt x="287350" y="0"/>
                  </a:cubicBezTo>
                  <a:lnTo>
                    <a:pt x="287350" y="184465"/>
                  </a:lnTo>
                  <a:cubicBezTo>
                    <a:pt x="287350" y="184465"/>
                    <a:pt x="272215" y="184465"/>
                    <a:pt x="253544" y="184465"/>
                  </a:cubicBezTo>
                  <a:lnTo>
                    <a:pt x="33806" y="184465"/>
                  </a:lnTo>
                  <a:cubicBezTo>
                    <a:pt x="15135" y="184465"/>
                    <a:pt x="0" y="184465"/>
                    <a:pt x="0" y="184465"/>
                  </a:cubicBezTo>
                  <a:lnTo>
                    <a:pt x="0" y="0"/>
                  </a:lnTo>
                  <a:cubicBezTo>
                    <a:pt x="0" y="0"/>
                    <a:pt x="15135" y="0"/>
                    <a:pt x="33806" y="0"/>
                  </a:cubicBezTo>
                  <a:close/>
                </a:path>
              </a:pathLst>
            </a:custGeom>
            <a:solidFill>
              <a:srgbClr val="FF9800"/>
            </a:solidFill>
            <a:ln w="8450" cap="flat">
              <a:noFill/>
              <a:prstDash val="solid"/>
              <a:miter/>
            </a:ln>
          </p:spPr>
          <p:txBody>
            <a:bodyPr rtlCol="0" anchor="ctr"/>
            <a:lstStyle/>
            <a:p>
              <a:endParaRPr lang="en-IN"/>
            </a:p>
          </p:txBody>
        </p:sp>
        <p:sp>
          <p:nvSpPr>
            <p:cNvPr id="164" name="TextBox 163">
              <a:extLst>
                <a:ext uri="{FF2B5EF4-FFF2-40B4-BE49-F238E27FC236}">
                  <a16:creationId xmlns:a16="http://schemas.microsoft.com/office/drawing/2014/main" id="{A07E33F0-5ABE-9EFC-C81C-233061218F45}"/>
                </a:ext>
              </a:extLst>
            </p:cNvPr>
            <p:cNvSpPr txBox="1"/>
            <p:nvPr/>
          </p:nvSpPr>
          <p:spPr>
            <a:xfrm>
              <a:off x="3132329" y="5718134"/>
              <a:ext cx="347708" cy="165629"/>
            </a:xfrm>
            <a:prstGeom prst="rect">
              <a:avLst/>
            </a:prstGeom>
            <a:noFill/>
          </p:spPr>
          <p:txBody>
            <a:bodyPr wrap="none" rtlCol="0">
              <a:spAutoFit/>
            </a:bodyPr>
            <a:lstStyle/>
            <a:p>
              <a:pPr algn="l"/>
              <a:r>
                <a:rPr lang="en-IN" sz="675" b="1" spc="0" baseline="0">
                  <a:ln/>
                  <a:solidFill>
                    <a:srgbClr val="FFFFFF"/>
                  </a:solidFill>
                  <a:latin typeface="Arial"/>
                  <a:cs typeface="Arial"/>
                  <a:sym typeface="Arial"/>
                  <a:rtl val="0"/>
                </a:rPr>
                <a:t>GAP</a:t>
              </a:r>
            </a:p>
          </p:txBody>
        </p:sp>
        <p:sp>
          <p:nvSpPr>
            <p:cNvPr id="165" name="TextBox 164">
              <a:extLst>
                <a:ext uri="{FF2B5EF4-FFF2-40B4-BE49-F238E27FC236}">
                  <a16:creationId xmlns:a16="http://schemas.microsoft.com/office/drawing/2014/main" id="{DCBA37A0-003E-1F47-8A10-2808FE0B5989}"/>
                </a:ext>
              </a:extLst>
            </p:cNvPr>
            <p:cNvSpPr txBox="1"/>
            <p:nvPr/>
          </p:nvSpPr>
          <p:spPr>
            <a:xfrm>
              <a:off x="3039330" y="5887842"/>
              <a:ext cx="533707" cy="165629"/>
            </a:xfrm>
            <a:prstGeom prst="rect">
              <a:avLst/>
            </a:prstGeom>
            <a:noFill/>
          </p:spPr>
          <p:txBody>
            <a:bodyPr wrap="none" rtlCol="0">
              <a:spAutoFit/>
            </a:bodyPr>
            <a:lstStyle/>
            <a:p>
              <a:pPr algn="l"/>
              <a:r>
                <a:rPr lang="en-IN" sz="675" spc="0" baseline="0">
                  <a:ln/>
                  <a:solidFill>
                    <a:srgbClr val="2C3E50"/>
                  </a:solidFill>
                  <a:latin typeface="Arial"/>
                  <a:cs typeface="Arial"/>
                  <a:sym typeface="Arial"/>
                  <a:rtl val="0"/>
                </a:rPr>
                <a:t>6ms/40ms</a:t>
              </a:r>
            </a:p>
          </p:txBody>
        </p:sp>
        <p:sp>
          <p:nvSpPr>
            <p:cNvPr id="166" name="TextBox 165">
              <a:extLst>
                <a:ext uri="{FF2B5EF4-FFF2-40B4-BE49-F238E27FC236}">
                  <a16:creationId xmlns:a16="http://schemas.microsoft.com/office/drawing/2014/main" id="{6173E7EC-9A20-B5EE-5AF1-02784D2A6122}"/>
                </a:ext>
              </a:extLst>
            </p:cNvPr>
            <p:cNvSpPr txBox="1"/>
            <p:nvPr/>
          </p:nvSpPr>
          <p:spPr>
            <a:xfrm>
              <a:off x="3018104" y="5998521"/>
              <a:ext cx="576158" cy="165629"/>
            </a:xfrm>
            <a:prstGeom prst="rect">
              <a:avLst/>
            </a:prstGeom>
            <a:noFill/>
          </p:spPr>
          <p:txBody>
            <a:bodyPr wrap="none" rtlCol="0">
              <a:spAutoFit/>
            </a:bodyPr>
            <a:lstStyle/>
            <a:p>
              <a:pPr algn="l"/>
              <a:r>
                <a:rPr lang="en-IN" sz="675" spc="0" baseline="0">
                  <a:ln/>
                  <a:solidFill>
                    <a:srgbClr val="2C3E50"/>
                  </a:solidFill>
                  <a:latin typeface="Arial"/>
                  <a:cs typeface="Arial"/>
                  <a:sym typeface="Arial"/>
                  <a:rtl val="0"/>
                </a:rPr>
                <a:t>Pattern gp0</a:t>
              </a:r>
            </a:p>
          </p:txBody>
        </p:sp>
        <p:sp>
          <p:nvSpPr>
            <p:cNvPr id="167" name="Freeform: Shape 166">
              <a:extLst>
                <a:ext uri="{FF2B5EF4-FFF2-40B4-BE49-F238E27FC236}">
                  <a16:creationId xmlns:a16="http://schemas.microsoft.com/office/drawing/2014/main" id="{ABA5B8A9-7081-0A0B-1C0A-6DA5578CF9DA}"/>
                </a:ext>
              </a:extLst>
            </p:cNvPr>
            <p:cNvSpPr/>
            <p:nvPr/>
          </p:nvSpPr>
          <p:spPr>
            <a:xfrm>
              <a:off x="4007657" y="5698534"/>
              <a:ext cx="1690296" cy="184465"/>
            </a:xfrm>
            <a:custGeom>
              <a:avLst/>
              <a:gdLst>
                <a:gd name="connsiteX0" fmla="*/ 1656491 w 1690296"/>
                <a:gd name="connsiteY0" fmla="*/ 0 h 184465"/>
                <a:gd name="connsiteX1" fmla="*/ 1690297 w 1690296"/>
                <a:gd name="connsiteY1" fmla="*/ 0 h 184465"/>
                <a:gd name="connsiteX2" fmla="*/ 1690297 w 1690296"/>
                <a:gd name="connsiteY2" fmla="*/ 184465 h 184465"/>
                <a:gd name="connsiteX3" fmla="*/ 1656491 w 1690296"/>
                <a:gd name="connsiteY3" fmla="*/ 184465 h 184465"/>
                <a:gd name="connsiteX4" fmla="*/ 33806 w 1690296"/>
                <a:gd name="connsiteY4" fmla="*/ 184465 h 184465"/>
                <a:gd name="connsiteX5" fmla="*/ 0 w 1690296"/>
                <a:gd name="connsiteY5" fmla="*/ 184465 h 184465"/>
                <a:gd name="connsiteX6" fmla="*/ 0 w 1690296"/>
                <a:gd name="connsiteY6" fmla="*/ 0 h 184465"/>
                <a:gd name="connsiteX7" fmla="*/ 33806 w 1690296"/>
                <a:gd name="connsiteY7" fmla="*/ 0 h 18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0296" h="184465">
                  <a:moveTo>
                    <a:pt x="1656491" y="0"/>
                  </a:moveTo>
                  <a:cubicBezTo>
                    <a:pt x="1675161" y="0"/>
                    <a:pt x="1690297" y="0"/>
                    <a:pt x="1690297" y="0"/>
                  </a:cubicBezTo>
                  <a:lnTo>
                    <a:pt x="1690297" y="184465"/>
                  </a:lnTo>
                  <a:cubicBezTo>
                    <a:pt x="1690297" y="184465"/>
                    <a:pt x="1675161" y="184465"/>
                    <a:pt x="1656491" y="184465"/>
                  </a:cubicBezTo>
                  <a:lnTo>
                    <a:pt x="33806" y="184465"/>
                  </a:lnTo>
                  <a:cubicBezTo>
                    <a:pt x="15135" y="184465"/>
                    <a:pt x="0" y="184465"/>
                    <a:pt x="0" y="184465"/>
                  </a:cubicBezTo>
                  <a:lnTo>
                    <a:pt x="0" y="0"/>
                  </a:lnTo>
                  <a:cubicBezTo>
                    <a:pt x="0" y="0"/>
                    <a:pt x="15135" y="0"/>
                    <a:pt x="33806" y="0"/>
                  </a:cubicBezTo>
                  <a:close/>
                </a:path>
              </a:pathLst>
            </a:custGeom>
            <a:solidFill>
              <a:srgbClr val="2ED573">
                <a:alpha val="70000"/>
              </a:srgbClr>
            </a:solidFill>
            <a:ln w="8450" cap="flat">
              <a:noFill/>
              <a:prstDash val="solid"/>
              <a:miter/>
            </a:ln>
          </p:spPr>
          <p:txBody>
            <a:bodyPr rtlCol="0" anchor="ctr"/>
            <a:lstStyle/>
            <a:p>
              <a:endParaRPr lang="en-IN"/>
            </a:p>
          </p:txBody>
        </p:sp>
        <p:sp>
          <p:nvSpPr>
            <p:cNvPr id="168" name="TextBox 167">
              <a:extLst>
                <a:ext uri="{FF2B5EF4-FFF2-40B4-BE49-F238E27FC236}">
                  <a16:creationId xmlns:a16="http://schemas.microsoft.com/office/drawing/2014/main" id="{FB733359-6288-35DA-3B96-D1549EC5D650}"/>
                </a:ext>
              </a:extLst>
            </p:cNvPr>
            <p:cNvSpPr txBox="1"/>
            <p:nvPr/>
          </p:nvSpPr>
          <p:spPr>
            <a:xfrm>
              <a:off x="4278557" y="5653886"/>
              <a:ext cx="1123210" cy="182116"/>
            </a:xfrm>
            <a:prstGeom prst="rect">
              <a:avLst/>
            </a:prstGeom>
            <a:noFill/>
          </p:spPr>
          <p:txBody>
            <a:bodyPr wrap="none" rtlCol="0">
              <a:spAutoFit/>
            </a:bodyPr>
            <a:lstStyle/>
            <a:p>
              <a:pPr algn="l"/>
              <a:r>
                <a:rPr lang="en-IN" sz="825" b="1" spc="0" baseline="0">
                  <a:ln/>
                  <a:solidFill>
                    <a:srgbClr val="FFFFFF"/>
                  </a:solidFill>
                  <a:latin typeface="Arial"/>
                  <a:cs typeface="Arial"/>
                  <a:sym typeface="Arial"/>
                  <a:rtl val="0"/>
                </a:rPr>
                <a:t>n2600 (n7): 2655 MHz</a:t>
              </a:r>
            </a:p>
          </p:txBody>
        </p:sp>
        <p:sp>
          <p:nvSpPr>
            <p:cNvPr id="169" name="TextBox 168">
              <a:extLst>
                <a:ext uri="{FF2B5EF4-FFF2-40B4-BE49-F238E27FC236}">
                  <a16:creationId xmlns:a16="http://schemas.microsoft.com/office/drawing/2014/main" id="{BCD1CD77-204A-A893-023E-ECA54BD25D7B}"/>
                </a:ext>
              </a:extLst>
            </p:cNvPr>
            <p:cNvSpPr txBox="1"/>
            <p:nvPr/>
          </p:nvSpPr>
          <p:spPr>
            <a:xfrm>
              <a:off x="4451326" y="5881162"/>
              <a:ext cx="802958" cy="173872"/>
            </a:xfrm>
            <a:prstGeom prst="rect">
              <a:avLst/>
            </a:prstGeom>
            <a:noFill/>
          </p:spPr>
          <p:txBody>
            <a:bodyPr wrap="none" rtlCol="0">
              <a:spAutoFit/>
            </a:bodyPr>
            <a:lstStyle/>
            <a:p>
              <a:pPr algn="l"/>
              <a:r>
                <a:rPr lang="en-IN" sz="750" spc="0" baseline="0">
                  <a:ln/>
                  <a:solidFill>
                    <a:srgbClr val="2C3E50"/>
                  </a:solidFill>
                  <a:latin typeface="Arial"/>
                  <a:cs typeface="Arial"/>
                  <a:sym typeface="Arial"/>
                  <a:rtl val="0"/>
                </a:rPr>
                <a:t>ARFCN: 531000</a:t>
              </a:r>
            </a:p>
          </p:txBody>
        </p:sp>
        <p:sp>
          <p:nvSpPr>
            <p:cNvPr id="170" name="TextBox 169">
              <a:extLst>
                <a:ext uri="{FF2B5EF4-FFF2-40B4-BE49-F238E27FC236}">
                  <a16:creationId xmlns:a16="http://schemas.microsoft.com/office/drawing/2014/main" id="{7A0F4BC7-0E78-2EC2-601F-62563A2D677F}"/>
                </a:ext>
              </a:extLst>
            </p:cNvPr>
            <p:cNvSpPr txBox="1"/>
            <p:nvPr/>
          </p:nvSpPr>
          <p:spPr>
            <a:xfrm>
              <a:off x="4517188" y="5991841"/>
              <a:ext cx="671233" cy="173872"/>
            </a:xfrm>
            <a:prstGeom prst="rect">
              <a:avLst/>
            </a:prstGeom>
            <a:noFill/>
          </p:spPr>
          <p:txBody>
            <a:bodyPr wrap="none" rtlCol="0">
              <a:spAutoFit/>
            </a:bodyPr>
            <a:lstStyle/>
            <a:p>
              <a:pPr algn="l"/>
              <a:r>
                <a:rPr lang="en-IN" sz="750" spc="0" baseline="0">
                  <a:ln/>
                  <a:solidFill>
                    <a:srgbClr val="2C3E50"/>
                  </a:solidFill>
                  <a:latin typeface="Arial"/>
                  <a:cs typeface="Arial"/>
                  <a:sym typeface="Arial"/>
                  <a:rtl val="0"/>
                </a:rPr>
                <a:t>Target (FDD)</a:t>
              </a:r>
            </a:p>
          </p:txBody>
        </p:sp>
        <p:sp>
          <p:nvSpPr>
            <p:cNvPr id="171" name="Freeform: Shape 170">
              <a:extLst>
                <a:ext uri="{FF2B5EF4-FFF2-40B4-BE49-F238E27FC236}">
                  <a16:creationId xmlns:a16="http://schemas.microsoft.com/office/drawing/2014/main" id="{2B7790FA-35D6-46DB-7833-5D8E205A02E1}"/>
                </a:ext>
              </a:extLst>
            </p:cNvPr>
            <p:cNvSpPr/>
            <p:nvPr/>
          </p:nvSpPr>
          <p:spPr>
            <a:xfrm>
              <a:off x="6205042" y="5698534"/>
              <a:ext cx="8451" cy="516502"/>
            </a:xfrm>
            <a:custGeom>
              <a:avLst/>
              <a:gdLst>
                <a:gd name="connsiteX0" fmla="*/ 0 w 8451"/>
                <a:gd name="connsiteY0" fmla="*/ 0 h 516502"/>
                <a:gd name="connsiteX1" fmla="*/ 0 w 8451"/>
                <a:gd name="connsiteY1" fmla="*/ 516503 h 516502"/>
              </a:gdLst>
              <a:ahLst/>
              <a:cxnLst>
                <a:cxn ang="0">
                  <a:pos x="connsiteX0" y="connsiteY0"/>
                </a:cxn>
                <a:cxn ang="0">
                  <a:pos x="connsiteX1" y="connsiteY1"/>
                </a:cxn>
              </a:cxnLst>
              <a:rect l="l" t="t" r="r" b="b"/>
              <a:pathLst>
                <a:path w="8451" h="516502">
                  <a:moveTo>
                    <a:pt x="0" y="0"/>
                  </a:moveTo>
                  <a:lnTo>
                    <a:pt x="0" y="516503"/>
                  </a:lnTo>
                </a:path>
              </a:pathLst>
            </a:custGeom>
            <a:ln w="16900" cap="flat">
              <a:solidFill>
                <a:srgbClr val="34495E"/>
              </a:solidFill>
              <a:prstDash val="solid"/>
              <a:miter/>
            </a:ln>
          </p:spPr>
          <p:txBody>
            <a:bodyPr rtlCol="0" anchor="ctr"/>
            <a:lstStyle/>
            <a:p>
              <a:endParaRPr lang="en-IN"/>
            </a:p>
          </p:txBody>
        </p:sp>
        <p:sp>
          <p:nvSpPr>
            <p:cNvPr id="172" name="TextBox 171">
              <a:extLst>
                <a:ext uri="{FF2B5EF4-FFF2-40B4-BE49-F238E27FC236}">
                  <a16:creationId xmlns:a16="http://schemas.microsoft.com/office/drawing/2014/main" id="{FAB9F152-AB52-0203-B51B-D18351081DFF}"/>
                </a:ext>
              </a:extLst>
            </p:cNvPr>
            <p:cNvSpPr txBox="1"/>
            <p:nvPr/>
          </p:nvSpPr>
          <p:spPr>
            <a:xfrm>
              <a:off x="6240374" y="5711454"/>
              <a:ext cx="1227966" cy="173872"/>
            </a:xfrm>
            <a:prstGeom prst="rect">
              <a:avLst/>
            </a:prstGeom>
            <a:noFill/>
          </p:spPr>
          <p:txBody>
            <a:bodyPr wrap="none" rtlCol="0">
              <a:spAutoFit/>
            </a:bodyPr>
            <a:lstStyle/>
            <a:p>
              <a:pPr algn="l"/>
              <a:r>
                <a:rPr lang="en-IN" sz="750" spc="0" baseline="0">
                  <a:ln/>
                  <a:solidFill>
                    <a:srgbClr val="2C3E50"/>
                  </a:solidFill>
                  <a:latin typeface="Arial"/>
                  <a:cs typeface="Arial"/>
                  <a:sym typeface="Arial"/>
                  <a:rtl val="0"/>
                </a:rPr>
                <a:t>t = 0ms: Start measurement</a:t>
              </a:r>
            </a:p>
          </p:txBody>
        </p:sp>
        <p:sp>
          <p:nvSpPr>
            <p:cNvPr id="173" name="TextBox 172">
              <a:extLst>
                <a:ext uri="{FF2B5EF4-FFF2-40B4-BE49-F238E27FC236}">
                  <a16:creationId xmlns:a16="http://schemas.microsoft.com/office/drawing/2014/main" id="{3FCA60DF-309E-5797-3069-F202871400FB}"/>
                </a:ext>
              </a:extLst>
            </p:cNvPr>
            <p:cNvSpPr txBox="1"/>
            <p:nvPr/>
          </p:nvSpPr>
          <p:spPr>
            <a:xfrm>
              <a:off x="6240374" y="5822133"/>
              <a:ext cx="1052582" cy="173872"/>
            </a:xfrm>
            <a:prstGeom prst="rect">
              <a:avLst/>
            </a:prstGeom>
            <a:noFill/>
          </p:spPr>
          <p:txBody>
            <a:bodyPr wrap="none" rtlCol="0">
              <a:spAutoFit/>
            </a:bodyPr>
            <a:lstStyle/>
            <a:p>
              <a:pPr algn="l"/>
              <a:r>
                <a:rPr lang="en-IN" sz="750" spc="0" baseline="0">
                  <a:ln/>
                  <a:solidFill>
                    <a:srgbClr val="2C3E50"/>
                  </a:solidFill>
                  <a:latin typeface="Arial"/>
                  <a:cs typeface="Arial"/>
                  <a:sym typeface="Arial"/>
                  <a:rtl val="0"/>
                </a:rPr>
                <a:t>t = 320ms: TTT expires</a:t>
              </a:r>
            </a:p>
          </p:txBody>
        </p:sp>
        <p:sp>
          <p:nvSpPr>
            <p:cNvPr id="174" name="TextBox 173">
              <a:extLst>
                <a:ext uri="{FF2B5EF4-FFF2-40B4-BE49-F238E27FC236}">
                  <a16:creationId xmlns:a16="http://schemas.microsoft.com/office/drawing/2014/main" id="{8CB43D29-AE5B-A325-ECBA-EE4BCBFBAFFF}"/>
                </a:ext>
              </a:extLst>
            </p:cNvPr>
            <p:cNvSpPr txBox="1"/>
            <p:nvPr/>
          </p:nvSpPr>
          <p:spPr>
            <a:xfrm>
              <a:off x="6240374" y="5932812"/>
              <a:ext cx="1040202" cy="173872"/>
            </a:xfrm>
            <a:prstGeom prst="rect">
              <a:avLst/>
            </a:prstGeom>
            <a:noFill/>
          </p:spPr>
          <p:txBody>
            <a:bodyPr wrap="none" rtlCol="0">
              <a:spAutoFit/>
            </a:bodyPr>
            <a:lstStyle/>
            <a:p>
              <a:pPr algn="l"/>
              <a:r>
                <a:rPr lang="en-IN" sz="750" spc="0" baseline="0">
                  <a:ln/>
                  <a:solidFill>
                    <a:srgbClr val="2C3E50"/>
                  </a:solidFill>
                  <a:latin typeface="Arial"/>
                  <a:cs typeface="Arial"/>
                  <a:sym typeface="Arial"/>
                  <a:rtl val="0"/>
                </a:rPr>
                <a:t>t = 325ms: Report sent</a:t>
              </a:r>
            </a:p>
          </p:txBody>
        </p:sp>
        <p:sp>
          <p:nvSpPr>
            <p:cNvPr id="175" name="TextBox 174">
              <a:extLst>
                <a:ext uri="{FF2B5EF4-FFF2-40B4-BE49-F238E27FC236}">
                  <a16:creationId xmlns:a16="http://schemas.microsoft.com/office/drawing/2014/main" id="{C96438AD-AFA4-F8B0-F013-0D99AEE49CF2}"/>
                </a:ext>
              </a:extLst>
            </p:cNvPr>
            <p:cNvSpPr txBox="1"/>
            <p:nvPr/>
          </p:nvSpPr>
          <p:spPr>
            <a:xfrm>
              <a:off x="6240374" y="6043491"/>
              <a:ext cx="1124634" cy="173872"/>
            </a:xfrm>
            <a:prstGeom prst="rect">
              <a:avLst/>
            </a:prstGeom>
            <a:noFill/>
          </p:spPr>
          <p:txBody>
            <a:bodyPr wrap="none" rtlCol="0">
              <a:spAutoFit/>
            </a:bodyPr>
            <a:lstStyle/>
            <a:p>
              <a:pPr algn="l"/>
              <a:r>
                <a:rPr lang="en-IN" sz="750" spc="0" baseline="0">
                  <a:ln/>
                  <a:solidFill>
                    <a:srgbClr val="2C3E50"/>
                  </a:solidFill>
                  <a:latin typeface="Arial"/>
                  <a:cs typeface="Arial"/>
                  <a:sym typeface="Arial"/>
                  <a:rtl val="0"/>
                </a:rPr>
                <a:t>t = 350ms: HO command</a:t>
              </a:r>
            </a:p>
          </p:txBody>
        </p:sp>
      </p:grpSp>
    </p:spTree>
    <p:extLst>
      <p:ext uri="{BB962C8B-B14F-4D97-AF65-F5344CB8AC3E}">
        <p14:creationId xmlns:p14="http://schemas.microsoft.com/office/powerpoint/2010/main" val="1575197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BA297-1B9A-2BC8-0EBA-17811CA50708}"/>
            </a:ext>
          </a:extLst>
        </p:cNvPr>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D3DC0F2A-9750-ADCA-5360-C7EDF56B835A}"/>
              </a:ext>
            </a:extLst>
          </p:cNvPr>
          <p:cNvGraphicFramePr/>
          <p:nvPr>
            <p:extLst>
              <p:ext uri="{D42A27DB-BD31-4B8C-83A1-F6EECF244321}">
                <p14:modId xmlns:p14="http://schemas.microsoft.com/office/powerpoint/2010/main" val="2616999265"/>
              </p:ext>
            </p:extLst>
          </p:nvPr>
        </p:nvGraphicFramePr>
        <p:xfrm>
          <a:off x="4123801" y="5436428"/>
          <a:ext cx="8068199" cy="686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51124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D8857-ADE9-6A39-BFFC-FECE277C9979}"/>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2DB8E736-AA32-65C1-F16B-B6A668AF1617}"/>
              </a:ext>
            </a:extLst>
          </p:cNvPr>
          <p:cNvSpPr/>
          <p:nvPr/>
        </p:nvSpPr>
        <p:spPr>
          <a:xfrm>
            <a:off x="0" y="116732"/>
            <a:ext cx="11977991" cy="6741267"/>
          </a:xfrm>
          <a:custGeom>
            <a:avLst/>
            <a:gdLst>
              <a:gd name="connsiteX0" fmla="*/ 0 w 11977991"/>
              <a:gd name="connsiteY0" fmla="*/ 0 h 6741267"/>
              <a:gd name="connsiteX1" fmla="*/ 11977991 w 11977991"/>
              <a:gd name="connsiteY1" fmla="*/ 0 h 6741267"/>
              <a:gd name="connsiteX2" fmla="*/ 11977991 w 11977991"/>
              <a:gd name="connsiteY2" fmla="*/ 6741268 h 6741267"/>
              <a:gd name="connsiteX3" fmla="*/ 0 w 11977991"/>
              <a:gd name="connsiteY3" fmla="*/ 6741268 h 6741267"/>
            </a:gdLst>
            <a:ahLst/>
            <a:cxnLst>
              <a:cxn ang="0">
                <a:pos x="connsiteX0" y="connsiteY0"/>
              </a:cxn>
              <a:cxn ang="0">
                <a:pos x="connsiteX1" y="connsiteY1"/>
              </a:cxn>
              <a:cxn ang="0">
                <a:pos x="connsiteX2" y="connsiteY2"/>
              </a:cxn>
              <a:cxn ang="0">
                <a:pos x="connsiteX3" y="connsiteY3"/>
              </a:cxn>
            </a:cxnLst>
            <a:rect l="l" t="t" r="r" b="b"/>
            <a:pathLst>
              <a:path w="11977991" h="6741267">
                <a:moveTo>
                  <a:pt x="0" y="0"/>
                </a:moveTo>
                <a:lnTo>
                  <a:pt x="11977991" y="0"/>
                </a:lnTo>
                <a:lnTo>
                  <a:pt x="11977991" y="6741268"/>
                </a:lnTo>
                <a:lnTo>
                  <a:pt x="0" y="6741268"/>
                </a:lnTo>
                <a:close/>
              </a:path>
            </a:pathLst>
          </a:custGeom>
          <a:solidFill>
            <a:srgbClr val="0A0A0A"/>
          </a:solidFill>
          <a:ln w="9977" cap="flat">
            <a:noFill/>
            <a:prstDash val="solid"/>
            <a:miter/>
          </a:ln>
        </p:spPr>
        <p:txBody>
          <a:bodyPr rtlCol="0" anchor="ctr"/>
          <a:lstStyle/>
          <a:p>
            <a:endParaRPr lang="en-IN"/>
          </a:p>
        </p:txBody>
      </p:sp>
      <p:sp>
        <p:nvSpPr>
          <p:cNvPr id="8" name="TextBox 7">
            <a:extLst>
              <a:ext uri="{FF2B5EF4-FFF2-40B4-BE49-F238E27FC236}">
                <a16:creationId xmlns:a16="http://schemas.microsoft.com/office/drawing/2014/main" id="{3331C23D-83C0-A9E4-001E-EAA0264B13CC}"/>
              </a:ext>
            </a:extLst>
          </p:cNvPr>
          <p:cNvSpPr txBox="1"/>
          <p:nvPr/>
        </p:nvSpPr>
        <p:spPr>
          <a:xfrm>
            <a:off x="275905" y="179598"/>
            <a:ext cx="9948557" cy="523220"/>
          </a:xfrm>
          <a:prstGeom prst="rect">
            <a:avLst/>
          </a:prstGeom>
          <a:noFill/>
        </p:spPr>
        <p:txBody>
          <a:bodyPr wrap="none" rtlCol="0">
            <a:spAutoFit/>
          </a:bodyPr>
          <a:lstStyle/>
          <a:p>
            <a:pPr algn="l"/>
            <a:r>
              <a:rPr lang="en-IN" sz="2800" b="1" spc="0" baseline="0" dirty="0">
                <a:ln/>
                <a:solidFill>
                  <a:srgbClr val="FFFFFF"/>
                </a:solidFill>
                <a:latin typeface="Arial"/>
                <a:cs typeface="Arial"/>
                <a:sym typeface="Arial"/>
                <a:rtl val="0"/>
              </a:rPr>
              <a:t>5G NR Signal Quality Parameters and Throughput Impact</a:t>
            </a:r>
          </a:p>
        </p:txBody>
      </p:sp>
      <p:grpSp>
        <p:nvGrpSpPr>
          <p:cNvPr id="9" name="Graphic 4">
            <a:extLst>
              <a:ext uri="{FF2B5EF4-FFF2-40B4-BE49-F238E27FC236}">
                <a16:creationId xmlns:a16="http://schemas.microsoft.com/office/drawing/2014/main" id="{7547CC9E-3673-698A-F80C-6FFACB940E42}"/>
              </a:ext>
            </a:extLst>
          </p:cNvPr>
          <p:cNvGrpSpPr/>
          <p:nvPr/>
        </p:nvGrpSpPr>
        <p:grpSpPr>
          <a:xfrm>
            <a:off x="863384" y="732371"/>
            <a:ext cx="998165" cy="1327549"/>
            <a:chOff x="798532" y="1043656"/>
            <a:chExt cx="998165" cy="1327549"/>
          </a:xfrm>
        </p:grpSpPr>
        <p:sp>
          <p:nvSpPr>
            <p:cNvPr id="10" name="Freeform: Shape 9">
              <a:extLst>
                <a:ext uri="{FF2B5EF4-FFF2-40B4-BE49-F238E27FC236}">
                  <a16:creationId xmlns:a16="http://schemas.microsoft.com/office/drawing/2014/main" id="{907F51F8-4600-9A14-C042-C1F4ED8195D0}"/>
                </a:ext>
              </a:extLst>
            </p:cNvPr>
            <p:cNvSpPr/>
            <p:nvPr/>
          </p:nvSpPr>
          <p:spPr>
            <a:xfrm>
              <a:off x="1147890" y="1380719"/>
              <a:ext cx="299449" cy="674126"/>
            </a:xfrm>
            <a:custGeom>
              <a:avLst/>
              <a:gdLst>
                <a:gd name="connsiteX0" fmla="*/ 249641 w 299449"/>
                <a:gd name="connsiteY0" fmla="*/ 100 h 674126"/>
                <a:gd name="connsiteX1" fmla="*/ 299550 w 299449"/>
                <a:gd name="connsiteY1" fmla="*/ 100 h 674126"/>
                <a:gd name="connsiteX2" fmla="*/ 299550 w 299449"/>
                <a:gd name="connsiteY2" fmla="*/ 674227 h 674126"/>
                <a:gd name="connsiteX3" fmla="*/ 249641 w 299449"/>
                <a:gd name="connsiteY3" fmla="*/ 674227 h 674126"/>
                <a:gd name="connsiteX4" fmla="*/ 50008 w 299449"/>
                <a:gd name="connsiteY4" fmla="*/ 674227 h 674126"/>
                <a:gd name="connsiteX5" fmla="*/ 100 w 299449"/>
                <a:gd name="connsiteY5" fmla="*/ 674227 h 674126"/>
                <a:gd name="connsiteX6" fmla="*/ 100 w 299449"/>
                <a:gd name="connsiteY6" fmla="*/ 100 h 674126"/>
                <a:gd name="connsiteX7" fmla="*/ 50008 w 299449"/>
                <a:gd name="connsiteY7" fmla="*/ 100 h 67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449" h="674126">
                  <a:moveTo>
                    <a:pt x="249641" y="100"/>
                  </a:moveTo>
                  <a:cubicBezTo>
                    <a:pt x="277205" y="100"/>
                    <a:pt x="299550" y="100"/>
                    <a:pt x="299550" y="100"/>
                  </a:cubicBezTo>
                  <a:lnTo>
                    <a:pt x="299550" y="674227"/>
                  </a:lnTo>
                  <a:cubicBezTo>
                    <a:pt x="299550" y="674227"/>
                    <a:pt x="277205" y="674227"/>
                    <a:pt x="249641" y="674227"/>
                  </a:cubicBezTo>
                  <a:lnTo>
                    <a:pt x="50008" y="674227"/>
                  </a:lnTo>
                  <a:cubicBezTo>
                    <a:pt x="22445" y="674227"/>
                    <a:pt x="100" y="674227"/>
                    <a:pt x="100" y="674227"/>
                  </a:cubicBezTo>
                  <a:lnTo>
                    <a:pt x="100" y="100"/>
                  </a:lnTo>
                  <a:cubicBezTo>
                    <a:pt x="100" y="100"/>
                    <a:pt x="22445" y="100"/>
                    <a:pt x="50008" y="100"/>
                  </a:cubicBezTo>
                  <a:close/>
                </a:path>
              </a:pathLst>
            </a:custGeom>
            <a:solidFill>
              <a:srgbClr val="FFFFFF"/>
            </a:solidFill>
            <a:ln w="9977"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FEA48901-A8A7-5CAA-3736-DD55A60A74F8}"/>
                </a:ext>
              </a:extLst>
            </p:cNvPr>
            <p:cNvSpPr/>
            <p:nvPr/>
          </p:nvSpPr>
          <p:spPr>
            <a:xfrm>
              <a:off x="1267670" y="1043656"/>
              <a:ext cx="59889" cy="421329"/>
            </a:xfrm>
            <a:custGeom>
              <a:avLst/>
              <a:gdLst>
                <a:gd name="connsiteX0" fmla="*/ 100 w 59889"/>
                <a:gd name="connsiteY0" fmla="*/ 100 h 421329"/>
                <a:gd name="connsiteX1" fmla="*/ 59990 w 59889"/>
                <a:gd name="connsiteY1" fmla="*/ 100 h 421329"/>
                <a:gd name="connsiteX2" fmla="*/ 59990 w 59889"/>
                <a:gd name="connsiteY2" fmla="*/ 421429 h 421329"/>
                <a:gd name="connsiteX3" fmla="*/ 100 w 59889"/>
                <a:gd name="connsiteY3" fmla="*/ 421429 h 421329"/>
              </a:gdLst>
              <a:ahLst/>
              <a:cxnLst>
                <a:cxn ang="0">
                  <a:pos x="connsiteX0" y="connsiteY0"/>
                </a:cxn>
                <a:cxn ang="0">
                  <a:pos x="connsiteX1" y="connsiteY1"/>
                </a:cxn>
                <a:cxn ang="0">
                  <a:pos x="connsiteX2" y="connsiteY2"/>
                </a:cxn>
                <a:cxn ang="0">
                  <a:pos x="connsiteX3" y="connsiteY3"/>
                </a:cxn>
              </a:cxnLst>
              <a:rect l="l" t="t" r="r" b="b"/>
              <a:pathLst>
                <a:path w="59889" h="421329">
                  <a:moveTo>
                    <a:pt x="100" y="100"/>
                  </a:moveTo>
                  <a:lnTo>
                    <a:pt x="59990" y="100"/>
                  </a:lnTo>
                  <a:lnTo>
                    <a:pt x="59990" y="421429"/>
                  </a:lnTo>
                  <a:lnTo>
                    <a:pt x="100" y="421429"/>
                  </a:lnTo>
                  <a:close/>
                </a:path>
              </a:pathLst>
            </a:custGeom>
            <a:solidFill>
              <a:srgbClr val="666666"/>
            </a:solidFill>
            <a:ln w="9977"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BD2DA3BD-4219-0596-F258-23FB8BB7ADFE}"/>
                </a:ext>
              </a:extLst>
            </p:cNvPr>
            <p:cNvSpPr/>
            <p:nvPr/>
          </p:nvSpPr>
          <p:spPr>
            <a:xfrm>
              <a:off x="1197799" y="1085789"/>
              <a:ext cx="199633" cy="67412"/>
            </a:xfrm>
            <a:custGeom>
              <a:avLst/>
              <a:gdLst>
                <a:gd name="connsiteX0" fmla="*/ 179770 w 199633"/>
                <a:gd name="connsiteY0" fmla="*/ 100 h 67412"/>
                <a:gd name="connsiteX1" fmla="*/ 199733 w 199633"/>
                <a:gd name="connsiteY1" fmla="*/ 100 h 67412"/>
                <a:gd name="connsiteX2" fmla="*/ 199733 w 199633"/>
                <a:gd name="connsiteY2" fmla="*/ 67513 h 67412"/>
                <a:gd name="connsiteX3" fmla="*/ 179770 w 199633"/>
                <a:gd name="connsiteY3" fmla="*/ 67513 h 67412"/>
                <a:gd name="connsiteX4" fmla="*/ 20063 w 199633"/>
                <a:gd name="connsiteY4" fmla="*/ 67513 h 67412"/>
                <a:gd name="connsiteX5" fmla="*/ 100 w 199633"/>
                <a:gd name="connsiteY5" fmla="*/ 67513 h 67412"/>
                <a:gd name="connsiteX6" fmla="*/ 100 w 199633"/>
                <a:gd name="connsiteY6" fmla="*/ 100 h 67412"/>
                <a:gd name="connsiteX7" fmla="*/ 20063 w 199633"/>
                <a:gd name="connsiteY7" fmla="*/ 100 h 67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633" h="67412">
                  <a:moveTo>
                    <a:pt x="179770" y="100"/>
                  </a:moveTo>
                  <a:cubicBezTo>
                    <a:pt x="190795" y="100"/>
                    <a:pt x="199733" y="100"/>
                    <a:pt x="199733" y="100"/>
                  </a:cubicBezTo>
                  <a:lnTo>
                    <a:pt x="199733" y="67513"/>
                  </a:lnTo>
                  <a:cubicBezTo>
                    <a:pt x="199733" y="67513"/>
                    <a:pt x="190795" y="67513"/>
                    <a:pt x="179770" y="67513"/>
                  </a:cubicBezTo>
                  <a:lnTo>
                    <a:pt x="20063" y="67513"/>
                  </a:lnTo>
                  <a:cubicBezTo>
                    <a:pt x="9038" y="67513"/>
                    <a:pt x="100" y="67513"/>
                    <a:pt x="100" y="67513"/>
                  </a:cubicBezTo>
                  <a:lnTo>
                    <a:pt x="100" y="100"/>
                  </a:lnTo>
                  <a:cubicBezTo>
                    <a:pt x="100" y="100"/>
                    <a:pt x="9038" y="100"/>
                    <a:pt x="20063" y="100"/>
                  </a:cubicBezTo>
                  <a:close/>
                </a:path>
              </a:pathLst>
            </a:custGeom>
            <a:solidFill>
              <a:srgbClr val="FF6B35"/>
            </a:solidFill>
            <a:ln w="9977"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017B655E-E5C6-7F0C-0E49-EA78E424E4BD}"/>
                </a:ext>
              </a:extLst>
            </p:cNvPr>
            <p:cNvSpPr/>
            <p:nvPr/>
          </p:nvSpPr>
          <p:spPr>
            <a:xfrm>
              <a:off x="1177835" y="1170055"/>
              <a:ext cx="239559" cy="67412"/>
            </a:xfrm>
            <a:custGeom>
              <a:avLst/>
              <a:gdLst>
                <a:gd name="connsiteX0" fmla="*/ 219697 w 239559"/>
                <a:gd name="connsiteY0" fmla="*/ 100 h 67412"/>
                <a:gd name="connsiteX1" fmla="*/ 239660 w 239559"/>
                <a:gd name="connsiteY1" fmla="*/ 100 h 67412"/>
                <a:gd name="connsiteX2" fmla="*/ 239660 w 239559"/>
                <a:gd name="connsiteY2" fmla="*/ 67513 h 67412"/>
                <a:gd name="connsiteX3" fmla="*/ 219697 w 239559"/>
                <a:gd name="connsiteY3" fmla="*/ 67513 h 67412"/>
                <a:gd name="connsiteX4" fmla="*/ 20063 w 239559"/>
                <a:gd name="connsiteY4" fmla="*/ 67513 h 67412"/>
                <a:gd name="connsiteX5" fmla="*/ 100 w 239559"/>
                <a:gd name="connsiteY5" fmla="*/ 67513 h 67412"/>
                <a:gd name="connsiteX6" fmla="*/ 100 w 239559"/>
                <a:gd name="connsiteY6" fmla="*/ 100 h 67412"/>
                <a:gd name="connsiteX7" fmla="*/ 20063 w 239559"/>
                <a:gd name="connsiteY7" fmla="*/ 100 h 67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559" h="67412">
                  <a:moveTo>
                    <a:pt x="219697" y="100"/>
                  </a:moveTo>
                  <a:cubicBezTo>
                    <a:pt x="230722" y="100"/>
                    <a:pt x="239660" y="100"/>
                    <a:pt x="239660" y="100"/>
                  </a:cubicBezTo>
                  <a:lnTo>
                    <a:pt x="239660" y="67513"/>
                  </a:lnTo>
                  <a:cubicBezTo>
                    <a:pt x="239660" y="67513"/>
                    <a:pt x="230722" y="67513"/>
                    <a:pt x="219697" y="67513"/>
                  </a:cubicBezTo>
                  <a:lnTo>
                    <a:pt x="20063" y="67513"/>
                  </a:lnTo>
                  <a:cubicBezTo>
                    <a:pt x="9038" y="67513"/>
                    <a:pt x="100" y="67513"/>
                    <a:pt x="100" y="67513"/>
                  </a:cubicBezTo>
                  <a:lnTo>
                    <a:pt x="100" y="100"/>
                  </a:lnTo>
                  <a:cubicBezTo>
                    <a:pt x="100" y="100"/>
                    <a:pt x="9038" y="100"/>
                    <a:pt x="20063" y="100"/>
                  </a:cubicBezTo>
                  <a:close/>
                </a:path>
              </a:pathLst>
            </a:custGeom>
            <a:solidFill>
              <a:srgbClr val="FF6B35"/>
            </a:solidFill>
            <a:ln w="9977"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0D1D932E-D4B3-7DE2-1B46-F0E9140972F3}"/>
                </a:ext>
              </a:extLst>
            </p:cNvPr>
            <p:cNvSpPr/>
            <p:nvPr/>
          </p:nvSpPr>
          <p:spPr>
            <a:xfrm>
              <a:off x="1217762" y="1254320"/>
              <a:ext cx="159706" cy="67412"/>
            </a:xfrm>
            <a:custGeom>
              <a:avLst/>
              <a:gdLst>
                <a:gd name="connsiteX0" fmla="*/ 139843 w 159706"/>
                <a:gd name="connsiteY0" fmla="*/ 100 h 67412"/>
                <a:gd name="connsiteX1" fmla="*/ 159807 w 159706"/>
                <a:gd name="connsiteY1" fmla="*/ 100 h 67412"/>
                <a:gd name="connsiteX2" fmla="*/ 159807 w 159706"/>
                <a:gd name="connsiteY2" fmla="*/ 67513 h 67412"/>
                <a:gd name="connsiteX3" fmla="*/ 139843 w 159706"/>
                <a:gd name="connsiteY3" fmla="*/ 67513 h 67412"/>
                <a:gd name="connsiteX4" fmla="*/ 20063 w 159706"/>
                <a:gd name="connsiteY4" fmla="*/ 67513 h 67412"/>
                <a:gd name="connsiteX5" fmla="*/ 100 w 159706"/>
                <a:gd name="connsiteY5" fmla="*/ 67513 h 67412"/>
                <a:gd name="connsiteX6" fmla="*/ 100 w 159706"/>
                <a:gd name="connsiteY6" fmla="*/ 100 h 67412"/>
                <a:gd name="connsiteX7" fmla="*/ 20063 w 159706"/>
                <a:gd name="connsiteY7" fmla="*/ 100 h 67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706" h="67412">
                  <a:moveTo>
                    <a:pt x="139843" y="100"/>
                  </a:moveTo>
                  <a:cubicBezTo>
                    <a:pt x="150869" y="100"/>
                    <a:pt x="159807" y="100"/>
                    <a:pt x="159807" y="100"/>
                  </a:cubicBezTo>
                  <a:lnTo>
                    <a:pt x="159807" y="67513"/>
                  </a:lnTo>
                  <a:cubicBezTo>
                    <a:pt x="159807" y="67513"/>
                    <a:pt x="150869" y="67513"/>
                    <a:pt x="139843" y="67513"/>
                  </a:cubicBezTo>
                  <a:lnTo>
                    <a:pt x="20063" y="67513"/>
                  </a:lnTo>
                  <a:cubicBezTo>
                    <a:pt x="9038" y="67513"/>
                    <a:pt x="100" y="67513"/>
                    <a:pt x="100" y="67513"/>
                  </a:cubicBezTo>
                  <a:lnTo>
                    <a:pt x="100" y="100"/>
                  </a:lnTo>
                  <a:cubicBezTo>
                    <a:pt x="100" y="100"/>
                    <a:pt x="9038" y="100"/>
                    <a:pt x="20063" y="100"/>
                  </a:cubicBezTo>
                  <a:close/>
                </a:path>
              </a:pathLst>
            </a:custGeom>
            <a:solidFill>
              <a:srgbClr val="FF6B35"/>
            </a:solidFill>
            <a:ln w="9977" cap="flat">
              <a:noFill/>
              <a:prstDash val="solid"/>
              <a:miter/>
            </a:ln>
          </p:spPr>
          <p:txBody>
            <a:bodyPr rtlCol="0" anchor="ctr"/>
            <a:lstStyle/>
            <a:p>
              <a:endParaRPr lang="en-IN"/>
            </a:p>
          </p:txBody>
        </p:sp>
        <p:sp>
          <p:nvSpPr>
            <p:cNvPr id="15" name="TextBox 14">
              <a:extLst>
                <a:ext uri="{FF2B5EF4-FFF2-40B4-BE49-F238E27FC236}">
                  <a16:creationId xmlns:a16="http://schemas.microsoft.com/office/drawing/2014/main" id="{23D3F2DB-D402-21F8-7CCF-ED8DDF5FD5D4}"/>
                </a:ext>
              </a:extLst>
            </p:cNvPr>
            <p:cNvSpPr txBox="1"/>
            <p:nvPr/>
          </p:nvSpPr>
          <p:spPr>
            <a:xfrm>
              <a:off x="1062577" y="2070861"/>
              <a:ext cx="470076" cy="223237"/>
            </a:xfrm>
            <a:prstGeom prst="rect">
              <a:avLst/>
            </a:prstGeom>
            <a:noFill/>
          </p:spPr>
          <p:txBody>
            <a:bodyPr wrap="none" rtlCol="0">
              <a:spAutoFit/>
            </a:bodyPr>
            <a:lstStyle/>
            <a:p>
              <a:pPr algn="l"/>
              <a:r>
                <a:rPr lang="en-IN" sz="1050" b="1" spc="0" baseline="0">
                  <a:ln/>
                  <a:solidFill>
                    <a:srgbClr val="4CAF50"/>
                  </a:solidFill>
                  <a:latin typeface="Arial"/>
                  <a:cs typeface="Arial"/>
                  <a:sym typeface="Arial"/>
                  <a:rtl val="0"/>
                </a:rPr>
                <a:t>gNB</a:t>
              </a:r>
            </a:p>
          </p:txBody>
        </p:sp>
        <p:sp>
          <p:nvSpPr>
            <p:cNvPr id="16" name="TextBox 15">
              <a:extLst>
                <a:ext uri="{FF2B5EF4-FFF2-40B4-BE49-F238E27FC236}">
                  <a16:creationId xmlns:a16="http://schemas.microsoft.com/office/drawing/2014/main" id="{997A0BF1-6EA7-3618-0E62-6398DE5ECC2C}"/>
                </a:ext>
              </a:extLst>
            </p:cNvPr>
            <p:cNvSpPr txBox="1"/>
            <p:nvPr/>
          </p:nvSpPr>
          <p:spPr>
            <a:xfrm>
              <a:off x="770043" y="2212516"/>
              <a:ext cx="1055144" cy="204408"/>
            </a:xfrm>
            <a:prstGeom prst="rect">
              <a:avLst/>
            </a:prstGeom>
            <a:noFill/>
          </p:spPr>
          <p:txBody>
            <a:bodyPr wrap="none" rtlCol="0">
              <a:spAutoFit/>
            </a:bodyPr>
            <a:lstStyle/>
            <a:p>
              <a:pPr algn="l"/>
              <a:r>
                <a:rPr lang="en-IN" sz="900" spc="0" baseline="0">
                  <a:ln/>
                  <a:solidFill>
                    <a:srgbClr val="4CAF50"/>
                  </a:solidFill>
                  <a:latin typeface="Arial"/>
                  <a:cs typeface="Arial"/>
                  <a:sym typeface="Arial"/>
                  <a:rtl val="0"/>
                </a:rPr>
                <a:t>5G Base Station</a:t>
              </a:r>
            </a:p>
          </p:txBody>
        </p:sp>
        <p:grpSp>
          <p:nvGrpSpPr>
            <p:cNvPr id="17" name="Graphic 4">
              <a:extLst>
                <a:ext uri="{FF2B5EF4-FFF2-40B4-BE49-F238E27FC236}">
                  <a16:creationId xmlns:a16="http://schemas.microsoft.com/office/drawing/2014/main" id="{21F5FEDA-95B9-E6F1-D635-E7E1739ED423}"/>
                </a:ext>
              </a:extLst>
            </p:cNvPr>
            <p:cNvGrpSpPr/>
            <p:nvPr/>
          </p:nvGrpSpPr>
          <p:grpSpPr>
            <a:xfrm>
              <a:off x="798532" y="1043656"/>
              <a:ext cx="998165" cy="842658"/>
              <a:chOff x="798532" y="1043656"/>
              <a:chExt cx="998165" cy="842658"/>
            </a:xfrm>
            <a:noFill/>
          </p:grpSpPr>
          <p:sp>
            <p:nvSpPr>
              <p:cNvPr id="18" name="Freeform: Shape 17">
                <a:extLst>
                  <a:ext uri="{FF2B5EF4-FFF2-40B4-BE49-F238E27FC236}">
                    <a16:creationId xmlns:a16="http://schemas.microsoft.com/office/drawing/2014/main" id="{DC0A9056-C077-ECD2-92EB-64B35DB4F0CA}"/>
                  </a:ext>
                </a:extLst>
              </p:cNvPr>
              <p:cNvSpPr/>
              <p:nvPr/>
            </p:nvSpPr>
            <p:spPr>
              <a:xfrm>
                <a:off x="1097982" y="1296453"/>
                <a:ext cx="399266" cy="337063"/>
              </a:xfrm>
              <a:custGeom>
                <a:avLst/>
                <a:gdLst>
                  <a:gd name="connsiteX0" fmla="*/ 399366 w 399266"/>
                  <a:gd name="connsiteY0" fmla="*/ 168632 h 337063"/>
                  <a:gd name="connsiteX1" fmla="*/ 199733 w 399266"/>
                  <a:gd name="connsiteY1" fmla="*/ 337163 h 337063"/>
                  <a:gd name="connsiteX2" fmla="*/ 100 w 399266"/>
                  <a:gd name="connsiteY2" fmla="*/ 168632 h 337063"/>
                  <a:gd name="connsiteX3" fmla="*/ 199733 w 399266"/>
                  <a:gd name="connsiteY3" fmla="*/ 100 h 337063"/>
                  <a:gd name="connsiteX4" fmla="*/ 399366 w 399266"/>
                  <a:gd name="connsiteY4" fmla="*/ 168632 h 337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266" h="337063">
                    <a:moveTo>
                      <a:pt x="399366" y="168632"/>
                    </a:moveTo>
                    <a:cubicBezTo>
                      <a:pt x="399366" y="261709"/>
                      <a:pt x="309988" y="337163"/>
                      <a:pt x="199733" y="337163"/>
                    </a:cubicBezTo>
                    <a:cubicBezTo>
                      <a:pt x="89479" y="337163"/>
                      <a:pt x="100" y="261709"/>
                      <a:pt x="100" y="168632"/>
                    </a:cubicBezTo>
                    <a:cubicBezTo>
                      <a:pt x="100" y="75554"/>
                      <a:pt x="89479" y="100"/>
                      <a:pt x="199733" y="100"/>
                    </a:cubicBezTo>
                    <a:cubicBezTo>
                      <a:pt x="309988" y="100"/>
                      <a:pt x="399366" y="75554"/>
                      <a:pt x="399366" y="168632"/>
                    </a:cubicBezTo>
                    <a:close/>
                  </a:path>
                </a:pathLst>
              </a:custGeom>
              <a:noFill/>
              <a:ln w="19955" cap="flat">
                <a:solidFill>
                  <a:srgbClr val="4CAF50">
                    <a:alpha val="60000"/>
                  </a:srgbClr>
                </a:solid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2141339C-54E8-4DD8-3B61-7F1F184568EC}"/>
                  </a:ext>
                </a:extLst>
              </p:cNvPr>
              <p:cNvSpPr/>
              <p:nvPr/>
            </p:nvSpPr>
            <p:spPr>
              <a:xfrm>
                <a:off x="948257" y="1170055"/>
                <a:ext cx="698716" cy="589860"/>
              </a:xfrm>
              <a:custGeom>
                <a:avLst/>
                <a:gdLst>
                  <a:gd name="connsiteX0" fmla="*/ 698816 w 698716"/>
                  <a:gd name="connsiteY0" fmla="*/ 295030 h 589860"/>
                  <a:gd name="connsiteX1" fmla="*/ 349458 w 698716"/>
                  <a:gd name="connsiteY1" fmla="*/ 589961 h 589860"/>
                  <a:gd name="connsiteX2" fmla="*/ 100 w 698716"/>
                  <a:gd name="connsiteY2" fmla="*/ 295030 h 589860"/>
                  <a:gd name="connsiteX3" fmla="*/ 349458 w 698716"/>
                  <a:gd name="connsiteY3" fmla="*/ 100 h 589860"/>
                  <a:gd name="connsiteX4" fmla="*/ 698816 w 698716"/>
                  <a:gd name="connsiteY4" fmla="*/ 295030 h 58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716" h="589860">
                    <a:moveTo>
                      <a:pt x="698816" y="295030"/>
                    </a:moveTo>
                    <a:cubicBezTo>
                      <a:pt x="698816" y="457916"/>
                      <a:pt x="542403" y="589961"/>
                      <a:pt x="349458" y="589961"/>
                    </a:cubicBezTo>
                    <a:cubicBezTo>
                      <a:pt x="156513" y="589961"/>
                      <a:pt x="100" y="457916"/>
                      <a:pt x="100" y="295030"/>
                    </a:cubicBezTo>
                    <a:cubicBezTo>
                      <a:pt x="100" y="132145"/>
                      <a:pt x="156513" y="100"/>
                      <a:pt x="349458" y="100"/>
                    </a:cubicBezTo>
                    <a:cubicBezTo>
                      <a:pt x="542403" y="100"/>
                      <a:pt x="698816" y="132145"/>
                      <a:pt x="698816" y="295030"/>
                    </a:cubicBezTo>
                    <a:close/>
                  </a:path>
                </a:pathLst>
              </a:custGeom>
              <a:noFill/>
              <a:ln w="19955" cap="flat">
                <a:solidFill>
                  <a:srgbClr val="4CAF50">
                    <a:alpha val="40000"/>
                  </a:srgbClr>
                </a:solid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34829502-9347-3C1C-A8BE-C20F03E31E11}"/>
                  </a:ext>
                </a:extLst>
              </p:cNvPr>
              <p:cNvSpPr/>
              <p:nvPr/>
            </p:nvSpPr>
            <p:spPr>
              <a:xfrm>
                <a:off x="798532" y="1043656"/>
                <a:ext cx="998165" cy="842658"/>
              </a:xfrm>
              <a:custGeom>
                <a:avLst/>
                <a:gdLst>
                  <a:gd name="connsiteX0" fmla="*/ 998266 w 998165"/>
                  <a:gd name="connsiteY0" fmla="*/ 421429 h 842658"/>
                  <a:gd name="connsiteX1" fmla="*/ 499183 w 998165"/>
                  <a:gd name="connsiteY1" fmla="*/ 842759 h 842658"/>
                  <a:gd name="connsiteX2" fmla="*/ 100 w 998165"/>
                  <a:gd name="connsiteY2" fmla="*/ 421429 h 842658"/>
                  <a:gd name="connsiteX3" fmla="*/ 499183 w 998165"/>
                  <a:gd name="connsiteY3" fmla="*/ 100 h 842658"/>
                  <a:gd name="connsiteX4" fmla="*/ 998266 w 998165"/>
                  <a:gd name="connsiteY4" fmla="*/ 421429 h 84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165" h="842658">
                    <a:moveTo>
                      <a:pt x="998266" y="421429"/>
                    </a:moveTo>
                    <a:cubicBezTo>
                      <a:pt x="998266" y="654123"/>
                      <a:pt x="774819" y="842759"/>
                      <a:pt x="499183" y="842759"/>
                    </a:cubicBezTo>
                    <a:cubicBezTo>
                      <a:pt x="223547" y="842759"/>
                      <a:pt x="100" y="654123"/>
                      <a:pt x="100" y="421429"/>
                    </a:cubicBezTo>
                    <a:cubicBezTo>
                      <a:pt x="100" y="188736"/>
                      <a:pt x="223547" y="100"/>
                      <a:pt x="499183" y="100"/>
                    </a:cubicBezTo>
                    <a:cubicBezTo>
                      <a:pt x="774819" y="100"/>
                      <a:pt x="998266" y="188736"/>
                      <a:pt x="998266" y="421429"/>
                    </a:cubicBezTo>
                    <a:close/>
                  </a:path>
                </a:pathLst>
              </a:custGeom>
              <a:noFill/>
              <a:ln w="19955" cap="flat">
                <a:solidFill>
                  <a:srgbClr val="4CAF50">
                    <a:alpha val="20000"/>
                  </a:srgbClr>
                </a:solidFill>
                <a:prstDash val="solid"/>
                <a:miter/>
              </a:ln>
            </p:spPr>
            <p:txBody>
              <a:bodyPr rtlCol="0" anchor="ctr"/>
              <a:lstStyle/>
              <a:p>
                <a:endParaRPr lang="en-IN"/>
              </a:p>
            </p:txBody>
          </p:sp>
        </p:grpSp>
      </p:grpSp>
      <p:grpSp>
        <p:nvGrpSpPr>
          <p:cNvPr id="21" name="Graphic 4">
            <a:extLst>
              <a:ext uri="{FF2B5EF4-FFF2-40B4-BE49-F238E27FC236}">
                <a16:creationId xmlns:a16="http://schemas.microsoft.com/office/drawing/2014/main" id="{9844A501-BA0C-A20C-DD1E-712829364665}"/>
              </a:ext>
            </a:extLst>
          </p:cNvPr>
          <p:cNvGrpSpPr/>
          <p:nvPr/>
        </p:nvGrpSpPr>
        <p:grpSpPr>
          <a:xfrm>
            <a:off x="9399311" y="1127922"/>
            <a:ext cx="911742" cy="779821"/>
            <a:chOff x="9399311" y="1127922"/>
            <a:chExt cx="911742" cy="779821"/>
          </a:xfrm>
        </p:grpSpPr>
        <p:sp>
          <p:nvSpPr>
            <p:cNvPr id="22" name="Freeform: Shape 21">
              <a:extLst>
                <a:ext uri="{FF2B5EF4-FFF2-40B4-BE49-F238E27FC236}">
                  <a16:creationId xmlns:a16="http://schemas.microsoft.com/office/drawing/2014/main" id="{14D08F5B-467A-DB02-26F6-ECAA236CB6E0}"/>
                </a:ext>
              </a:extLst>
            </p:cNvPr>
            <p:cNvSpPr/>
            <p:nvPr/>
          </p:nvSpPr>
          <p:spPr>
            <a:xfrm>
              <a:off x="9482576" y="1127922"/>
              <a:ext cx="399266" cy="589860"/>
            </a:xfrm>
            <a:custGeom>
              <a:avLst/>
              <a:gdLst>
                <a:gd name="connsiteX0" fmla="*/ 320363 w 399266"/>
                <a:gd name="connsiteY0" fmla="*/ 120 h 589860"/>
                <a:gd name="connsiteX1" fmla="*/ 400216 w 399266"/>
                <a:gd name="connsiteY1" fmla="*/ 120 h 589860"/>
                <a:gd name="connsiteX2" fmla="*/ 400216 w 399266"/>
                <a:gd name="connsiteY2" fmla="*/ 589981 h 589860"/>
                <a:gd name="connsiteX3" fmla="*/ 320363 w 399266"/>
                <a:gd name="connsiteY3" fmla="*/ 589981 h 589860"/>
                <a:gd name="connsiteX4" fmla="*/ 80803 w 399266"/>
                <a:gd name="connsiteY4" fmla="*/ 589981 h 589860"/>
                <a:gd name="connsiteX5" fmla="*/ 950 w 399266"/>
                <a:gd name="connsiteY5" fmla="*/ 589981 h 589860"/>
                <a:gd name="connsiteX6" fmla="*/ 950 w 399266"/>
                <a:gd name="connsiteY6" fmla="*/ 120 h 589860"/>
                <a:gd name="connsiteX7" fmla="*/ 80803 w 399266"/>
                <a:gd name="connsiteY7" fmla="*/ 120 h 58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266" h="589860">
                  <a:moveTo>
                    <a:pt x="320363" y="120"/>
                  </a:moveTo>
                  <a:cubicBezTo>
                    <a:pt x="364465" y="120"/>
                    <a:pt x="400216" y="120"/>
                    <a:pt x="400216" y="120"/>
                  </a:cubicBezTo>
                  <a:lnTo>
                    <a:pt x="400216" y="589981"/>
                  </a:lnTo>
                  <a:cubicBezTo>
                    <a:pt x="400216" y="589981"/>
                    <a:pt x="364465" y="589981"/>
                    <a:pt x="320363" y="589981"/>
                  </a:cubicBezTo>
                  <a:lnTo>
                    <a:pt x="80803" y="589981"/>
                  </a:lnTo>
                  <a:cubicBezTo>
                    <a:pt x="36702" y="589981"/>
                    <a:pt x="950" y="589981"/>
                    <a:pt x="950" y="589981"/>
                  </a:cubicBezTo>
                  <a:lnTo>
                    <a:pt x="950" y="120"/>
                  </a:lnTo>
                  <a:cubicBezTo>
                    <a:pt x="950" y="120"/>
                    <a:pt x="36702" y="120"/>
                    <a:pt x="80803" y="120"/>
                  </a:cubicBezTo>
                  <a:close/>
                </a:path>
              </a:pathLst>
            </a:custGeom>
            <a:solidFill>
              <a:srgbClr val="333333"/>
            </a:solidFill>
            <a:ln w="9977"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77005930-D805-218A-7CC8-EA1888442D23}"/>
                </a:ext>
              </a:extLst>
            </p:cNvPr>
            <p:cNvSpPr/>
            <p:nvPr/>
          </p:nvSpPr>
          <p:spPr>
            <a:xfrm>
              <a:off x="9512521" y="1195334"/>
              <a:ext cx="339376" cy="421329"/>
            </a:xfrm>
            <a:custGeom>
              <a:avLst/>
              <a:gdLst>
                <a:gd name="connsiteX0" fmla="*/ 310381 w 339376"/>
                <a:gd name="connsiteY0" fmla="*/ 120 h 421329"/>
                <a:gd name="connsiteX1" fmla="*/ 340326 w 339376"/>
                <a:gd name="connsiteY1" fmla="*/ 120 h 421329"/>
                <a:gd name="connsiteX2" fmla="*/ 340326 w 339376"/>
                <a:gd name="connsiteY2" fmla="*/ 421449 h 421329"/>
                <a:gd name="connsiteX3" fmla="*/ 310381 w 339376"/>
                <a:gd name="connsiteY3" fmla="*/ 421449 h 421329"/>
                <a:gd name="connsiteX4" fmla="*/ 30895 w 339376"/>
                <a:gd name="connsiteY4" fmla="*/ 421449 h 421329"/>
                <a:gd name="connsiteX5" fmla="*/ 950 w 339376"/>
                <a:gd name="connsiteY5" fmla="*/ 421449 h 421329"/>
                <a:gd name="connsiteX6" fmla="*/ 950 w 339376"/>
                <a:gd name="connsiteY6" fmla="*/ 120 h 421329"/>
                <a:gd name="connsiteX7" fmla="*/ 30895 w 339376"/>
                <a:gd name="connsiteY7" fmla="*/ 120 h 42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376" h="421329">
                  <a:moveTo>
                    <a:pt x="310381" y="120"/>
                  </a:moveTo>
                  <a:cubicBezTo>
                    <a:pt x="326920" y="120"/>
                    <a:pt x="340326" y="120"/>
                    <a:pt x="340326" y="120"/>
                  </a:cubicBezTo>
                  <a:lnTo>
                    <a:pt x="340326" y="421449"/>
                  </a:lnTo>
                  <a:cubicBezTo>
                    <a:pt x="340326" y="421449"/>
                    <a:pt x="326920" y="421449"/>
                    <a:pt x="310381" y="421449"/>
                  </a:cubicBezTo>
                  <a:lnTo>
                    <a:pt x="30895" y="421449"/>
                  </a:lnTo>
                  <a:cubicBezTo>
                    <a:pt x="14357" y="421449"/>
                    <a:pt x="950" y="421449"/>
                    <a:pt x="950" y="421449"/>
                  </a:cubicBezTo>
                  <a:lnTo>
                    <a:pt x="950" y="120"/>
                  </a:lnTo>
                  <a:cubicBezTo>
                    <a:pt x="950" y="120"/>
                    <a:pt x="14357" y="120"/>
                    <a:pt x="30895" y="120"/>
                  </a:cubicBezTo>
                  <a:close/>
                </a:path>
              </a:pathLst>
            </a:custGeom>
            <a:solidFill>
              <a:srgbClr val="000000"/>
            </a:solidFill>
            <a:ln w="9977"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B8C18042-87B1-4643-FED9-9FA219995511}"/>
                </a:ext>
              </a:extLst>
            </p:cNvPr>
            <p:cNvSpPr/>
            <p:nvPr/>
          </p:nvSpPr>
          <p:spPr>
            <a:xfrm>
              <a:off x="9652264" y="1633517"/>
              <a:ext cx="59889" cy="50559"/>
            </a:xfrm>
            <a:custGeom>
              <a:avLst/>
              <a:gdLst>
                <a:gd name="connsiteX0" fmla="*/ 60840 w 59889"/>
                <a:gd name="connsiteY0" fmla="*/ 25400 h 50559"/>
                <a:gd name="connsiteX1" fmla="*/ 30895 w 59889"/>
                <a:gd name="connsiteY1" fmla="*/ 50680 h 50559"/>
                <a:gd name="connsiteX2" fmla="*/ 950 w 59889"/>
                <a:gd name="connsiteY2" fmla="*/ 25400 h 50559"/>
                <a:gd name="connsiteX3" fmla="*/ 30895 w 59889"/>
                <a:gd name="connsiteY3" fmla="*/ 120 h 50559"/>
                <a:gd name="connsiteX4" fmla="*/ 60840 w 59889"/>
                <a:gd name="connsiteY4" fmla="*/ 25400 h 50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89" h="50559">
                  <a:moveTo>
                    <a:pt x="60840" y="25400"/>
                  </a:moveTo>
                  <a:cubicBezTo>
                    <a:pt x="60840" y="39361"/>
                    <a:pt x="47433" y="50680"/>
                    <a:pt x="30895" y="50680"/>
                  </a:cubicBezTo>
                  <a:cubicBezTo>
                    <a:pt x="14357" y="50680"/>
                    <a:pt x="950" y="39361"/>
                    <a:pt x="950" y="25400"/>
                  </a:cubicBezTo>
                  <a:cubicBezTo>
                    <a:pt x="950" y="11438"/>
                    <a:pt x="14357" y="120"/>
                    <a:pt x="30895" y="120"/>
                  </a:cubicBezTo>
                  <a:cubicBezTo>
                    <a:pt x="47433" y="120"/>
                    <a:pt x="60840" y="11438"/>
                    <a:pt x="60840" y="25400"/>
                  </a:cubicBezTo>
                  <a:close/>
                </a:path>
              </a:pathLst>
            </a:custGeom>
            <a:solidFill>
              <a:srgbClr val="666666"/>
            </a:solidFill>
            <a:ln w="9977" cap="flat">
              <a:noFill/>
              <a:prstDash val="solid"/>
              <a:miter/>
            </a:ln>
          </p:spPr>
          <p:txBody>
            <a:bodyPr rtlCol="0" anchor="ctr"/>
            <a:lstStyle/>
            <a:p>
              <a:endParaRPr lang="en-IN"/>
            </a:p>
          </p:txBody>
        </p:sp>
        <p:sp>
          <p:nvSpPr>
            <p:cNvPr id="25" name="TextBox 24">
              <a:extLst>
                <a:ext uri="{FF2B5EF4-FFF2-40B4-BE49-F238E27FC236}">
                  <a16:creationId xmlns:a16="http://schemas.microsoft.com/office/drawing/2014/main" id="{87CF3C2F-7FD0-B34C-F9D2-7B8570C92610}"/>
                </a:ext>
              </a:extLst>
            </p:cNvPr>
            <p:cNvSpPr txBox="1"/>
            <p:nvPr/>
          </p:nvSpPr>
          <p:spPr>
            <a:xfrm>
              <a:off x="9307871" y="1749054"/>
              <a:ext cx="748676" cy="204408"/>
            </a:xfrm>
            <a:prstGeom prst="rect">
              <a:avLst/>
            </a:prstGeom>
            <a:noFill/>
          </p:spPr>
          <p:txBody>
            <a:bodyPr wrap="none" rtlCol="0">
              <a:spAutoFit/>
            </a:bodyPr>
            <a:lstStyle/>
            <a:p>
              <a:pPr algn="l"/>
              <a:r>
                <a:rPr lang="en-IN" sz="900" spc="0" baseline="0">
                  <a:ln/>
                  <a:solidFill>
                    <a:srgbClr val="FFFFFF"/>
                  </a:solidFill>
                  <a:latin typeface="Arial"/>
                  <a:cs typeface="Arial"/>
                  <a:sym typeface="Arial"/>
                  <a:rtl val="0"/>
                </a:rPr>
                <a:t>UE Device</a:t>
              </a:r>
            </a:p>
          </p:txBody>
        </p:sp>
        <p:grpSp>
          <p:nvGrpSpPr>
            <p:cNvPr id="26" name="Graphic 4">
              <a:extLst>
                <a:ext uri="{FF2B5EF4-FFF2-40B4-BE49-F238E27FC236}">
                  <a16:creationId xmlns:a16="http://schemas.microsoft.com/office/drawing/2014/main" id="{8583E699-C273-2004-D36D-F94AB835DA8F}"/>
                </a:ext>
              </a:extLst>
            </p:cNvPr>
            <p:cNvGrpSpPr/>
            <p:nvPr/>
          </p:nvGrpSpPr>
          <p:grpSpPr>
            <a:xfrm>
              <a:off x="9931750" y="1254320"/>
              <a:ext cx="379303" cy="210664"/>
              <a:chOff x="9931750" y="1254320"/>
              <a:chExt cx="379303" cy="210664"/>
            </a:xfrm>
          </p:grpSpPr>
          <p:sp>
            <p:nvSpPr>
              <p:cNvPr id="27" name="Freeform: Shape 26">
                <a:extLst>
                  <a:ext uri="{FF2B5EF4-FFF2-40B4-BE49-F238E27FC236}">
                    <a16:creationId xmlns:a16="http://schemas.microsoft.com/office/drawing/2014/main" id="{9357B139-5BDE-9546-E1B7-22A72F2621B5}"/>
                  </a:ext>
                </a:extLst>
              </p:cNvPr>
              <p:cNvSpPr/>
              <p:nvPr/>
            </p:nvSpPr>
            <p:spPr>
              <a:xfrm>
                <a:off x="9931750" y="1380719"/>
                <a:ext cx="79853" cy="84265"/>
              </a:xfrm>
              <a:custGeom>
                <a:avLst/>
                <a:gdLst>
                  <a:gd name="connsiteX0" fmla="*/ 995 w 79853"/>
                  <a:gd name="connsiteY0" fmla="*/ 130 h 84265"/>
                  <a:gd name="connsiteX1" fmla="*/ 80848 w 79853"/>
                  <a:gd name="connsiteY1" fmla="*/ 130 h 84265"/>
                  <a:gd name="connsiteX2" fmla="*/ 80848 w 79853"/>
                  <a:gd name="connsiteY2" fmla="*/ 84396 h 84265"/>
                  <a:gd name="connsiteX3" fmla="*/ 995 w 79853"/>
                  <a:gd name="connsiteY3" fmla="*/ 84396 h 84265"/>
                </a:gdLst>
                <a:ahLst/>
                <a:cxnLst>
                  <a:cxn ang="0">
                    <a:pos x="connsiteX0" y="connsiteY0"/>
                  </a:cxn>
                  <a:cxn ang="0">
                    <a:pos x="connsiteX1" y="connsiteY1"/>
                  </a:cxn>
                  <a:cxn ang="0">
                    <a:pos x="connsiteX2" y="connsiteY2"/>
                  </a:cxn>
                  <a:cxn ang="0">
                    <a:pos x="connsiteX3" y="connsiteY3"/>
                  </a:cxn>
                </a:cxnLst>
                <a:rect l="l" t="t" r="r" b="b"/>
                <a:pathLst>
                  <a:path w="79853" h="84265">
                    <a:moveTo>
                      <a:pt x="995" y="130"/>
                    </a:moveTo>
                    <a:lnTo>
                      <a:pt x="80848" y="130"/>
                    </a:lnTo>
                    <a:lnTo>
                      <a:pt x="80848" y="84396"/>
                    </a:lnTo>
                    <a:lnTo>
                      <a:pt x="995" y="84396"/>
                    </a:lnTo>
                    <a:close/>
                  </a:path>
                </a:pathLst>
              </a:custGeom>
              <a:solidFill>
                <a:srgbClr val="44FF44"/>
              </a:solidFill>
              <a:ln w="9977"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22C85F27-3862-5CA1-3097-698522C7B42A}"/>
                  </a:ext>
                </a:extLst>
              </p:cNvPr>
              <p:cNvSpPr/>
              <p:nvPr/>
            </p:nvSpPr>
            <p:spPr>
              <a:xfrm>
                <a:off x="10031567" y="1338586"/>
                <a:ext cx="79853" cy="126398"/>
              </a:xfrm>
              <a:custGeom>
                <a:avLst/>
                <a:gdLst>
                  <a:gd name="connsiteX0" fmla="*/ 995 w 79853"/>
                  <a:gd name="connsiteY0" fmla="*/ 130 h 126398"/>
                  <a:gd name="connsiteX1" fmla="*/ 80848 w 79853"/>
                  <a:gd name="connsiteY1" fmla="*/ 130 h 126398"/>
                  <a:gd name="connsiteX2" fmla="*/ 80848 w 79853"/>
                  <a:gd name="connsiteY2" fmla="*/ 126529 h 126398"/>
                  <a:gd name="connsiteX3" fmla="*/ 995 w 79853"/>
                  <a:gd name="connsiteY3" fmla="*/ 126529 h 126398"/>
                </a:gdLst>
                <a:ahLst/>
                <a:cxnLst>
                  <a:cxn ang="0">
                    <a:pos x="connsiteX0" y="connsiteY0"/>
                  </a:cxn>
                  <a:cxn ang="0">
                    <a:pos x="connsiteX1" y="connsiteY1"/>
                  </a:cxn>
                  <a:cxn ang="0">
                    <a:pos x="connsiteX2" y="connsiteY2"/>
                  </a:cxn>
                  <a:cxn ang="0">
                    <a:pos x="connsiteX3" y="connsiteY3"/>
                  </a:cxn>
                </a:cxnLst>
                <a:rect l="l" t="t" r="r" b="b"/>
                <a:pathLst>
                  <a:path w="79853" h="126398">
                    <a:moveTo>
                      <a:pt x="995" y="130"/>
                    </a:moveTo>
                    <a:lnTo>
                      <a:pt x="80848" y="130"/>
                    </a:lnTo>
                    <a:lnTo>
                      <a:pt x="80848" y="126529"/>
                    </a:lnTo>
                    <a:lnTo>
                      <a:pt x="995" y="126529"/>
                    </a:lnTo>
                    <a:close/>
                  </a:path>
                </a:pathLst>
              </a:custGeom>
              <a:solidFill>
                <a:srgbClr val="44FF44"/>
              </a:solidFill>
              <a:ln w="9977"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BD753136-858B-6BBB-15A1-E8AA1F44E000}"/>
                  </a:ext>
                </a:extLst>
              </p:cNvPr>
              <p:cNvSpPr/>
              <p:nvPr/>
            </p:nvSpPr>
            <p:spPr>
              <a:xfrm>
                <a:off x="10131384" y="1296453"/>
                <a:ext cx="79853" cy="168531"/>
              </a:xfrm>
              <a:custGeom>
                <a:avLst/>
                <a:gdLst>
                  <a:gd name="connsiteX0" fmla="*/ 995 w 79853"/>
                  <a:gd name="connsiteY0" fmla="*/ 130 h 168531"/>
                  <a:gd name="connsiteX1" fmla="*/ 80848 w 79853"/>
                  <a:gd name="connsiteY1" fmla="*/ 130 h 168531"/>
                  <a:gd name="connsiteX2" fmla="*/ 80848 w 79853"/>
                  <a:gd name="connsiteY2" fmla="*/ 168662 h 168531"/>
                  <a:gd name="connsiteX3" fmla="*/ 995 w 79853"/>
                  <a:gd name="connsiteY3" fmla="*/ 168662 h 168531"/>
                </a:gdLst>
                <a:ahLst/>
                <a:cxnLst>
                  <a:cxn ang="0">
                    <a:pos x="connsiteX0" y="connsiteY0"/>
                  </a:cxn>
                  <a:cxn ang="0">
                    <a:pos x="connsiteX1" y="connsiteY1"/>
                  </a:cxn>
                  <a:cxn ang="0">
                    <a:pos x="connsiteX2" y="connsiteY2"/>
                  </a:cxn>
                  <a:cxn ang="0">
                    <a:pos x="connsiteX3" y="connsiteY3"/>
                  </a:cxn>
                </a:cxnLst>
                <a:rect l="l" t="t" r="r" b="b"/>
                <a:pathLst>
                  <a:path w="79853" h="168531">
                    <a:moveTo>
                      <a:pt x="995" y="130"/>
                    </a:moveTo>
                    <a:lnTo>
                      <a:pt x="80848" y="130"/>
                    </a:lnTo>
                    <a:lnTo>
                      <a:pt x="80848" y="168662"/>
                    </a:lnTo>
                    <a:lnTo>
                      <a:pt x="995" y="168662"/>
                    </a:lnTo>
                    <a:close/>
                  </a:path>
                </a:pathLst>
              </a:custGeom>
              <a:solidFill>
                <a:srgbClr val="FFAA44"/>
              </a:solidFill>
              <a:ln w="9977"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6CC3F157-36BC-0D5F-11CF-75FCD9C0BB34}"/>
                  </a:ext>
                </a:extLst>
              </p:cNvPr>
              <p:cNvSpPr/>
              <p:nvPr/>
            </p:nvSpPr>
            <p:spPr>
              <a:xfrm>
                <a:off x="10231200" y="1254320"/>
                <a:ext cx="79853" cy="210664"/>
              </a:xfrm>
              <a:custGeom>
                <a:avLst/>
                <a:gdLst>
                  <a:gd name="connsiteX0" fmla="*/ 995 w 79853"/>
                  <a:gd name="connsiteY0" fmla="*/ 130 h 210664"/>
                  <a:gd name="connsiteX1" fmla="*/ 80848 w 79853"/>
                  <a:gd name="connsiteY1" fmla="*/ 130 h 210664"/>
                  <a:gd name="connsiteX2" fmla="*/ 80848 w 79853"/>
                  <a:gd name="connsiteY2" fmla="*/ 210795 h 210664"/>
                  <a:gd name="connsiteX3" fmla="*/ 995 w 79853"/>
                  <a:gd name="connsiteY3" fmla="*/ 210795 h 210664"/>
                </a:gdLst>
                <a:ahLst/>
                <a:cxnLst>
                  <a:cxn ang="0">
                    <a:pos x="connsiteX0" y="connsiteY0"/>
                  </a:cxn>
                  <a:cxn ang="0">
                    <a:pos x="connsiteX1" y="connsiteY1"/>
                  </a:cxn>
                  <a:cxn ang="0">
                    <a:pos x="connsiteX2" y="connsiteY2"/>
                  </a:cxn>
                  <a:cxn ang="0">
                    <a:pos x="connsiteX3" y="connsiteY3"/>
                  </a:cxn>
                </a:cxnLst>
                <a:rect l="l" t="t" r="r" b="b"/>
                <a:pathLst>
                  <a:path w="79853" h="210664">
                    <a:moveTo>
                      <a:pt x="995" y="130"/>
                    </a:moveTo>
                    <a:lnTo>
                      <a:pt x="80848" y="130"/>
                    </a:lnTo>
                    <a:lnTo>
                      <a:pt x="80848" y="210795"/>
                    </a:lnTo>
                    <a:lnTo>
                      <a:pt x="995" y="210795"/>
                    </a:lnTo>
                    <a:close/>
                  </a:path>
                </a:pathLst>
              </a:custGeom>
              <a:solidFill>
                <a:srgbClr val="FF4444"/>
              </a:solidFill>
              <a:ln w="9977" cap="flat">
                <a:noFill/>
                <a:prstDash val="solid"/>
                <a:miter/>
              </a:ln>
            </p:spPr>
            <p:txBody>
              <a:bodyPr rtlCol="0" anchor="ctr"/>
              <a:lstStyle/>
              <a:p>
                <a:endParaRPr lang="en-IN"/>
              </a:p>
            </p:txBody>
          </p:sp>
        </p:grpSp>
      </p:grpSp>
      <p:grpSp>
        <p:nvGrpSpPr>
          <p:cNvPr id="31" name="Graphic 4">
            <a:extLst>
              <a:ext uri="{FF2B5EF4-FFF2-40B4-BE49-F238E27FC236}">
                <a16:creationId xmlns:a16="http://schemas.microsoft.com/office/drawing/2014/main" id="{210DF127-519B-9535-2853-7D3DA6249E98}"/>
              </a:ext>
            </a:extLst>
          </p:cNvPr>
          <p:cNvGrpSpPr/>
          <p:nvPr/>
        </p:nvGrpSpPr>
        <p:grpSpPr>
          <a:xfrm>
            <a:off x="499082" y="2223378"/>
            <a:ext cx="2794864" cy="1263987"/>
            <a:chOff x="499082" y="2223378"/>
            <a:chExt cx="2794864" cy="1263987"/>
          </a:xfrm>
        </p:grpSpPr>
        <p:sp>
          <p:nvSpPr>
            <p:cNvPr id="32" name="Freeform: Shape 31">
              <a:extLst>
                <a:ext uri="{FF2B5EF4-FFF2-40B4-BE49-F238E27FC236}">
                  <a16:creationId xmlns:a16="http://schemas.microsoft.com/office/drawing/2014/main" id="{11E5FFB3-BE23-6D3C-C7FC-D0922DED0B18}"/>
                </a:ext>
              </a:extLst>
            </p:cNvPr>
            <p:cNvSpPr/>
            <p:nvPr/>
          </p:nvSpPr>
          <p:spPr>
            <a:xfrm>
              <a:off x="499082" y="2223378"/>
              <a:ext cx="2794864" cy="1263987"/>
            </a:xfrm>
            <a:custGeom>
              <a:avLst/>
              <a:gdLst>
                <a:gd name="connsiteX0" fmla="*/ 2695098 w 2794864"/>
                <a:gd name="connsiteY0" fmla="*/ 250 h 1263987"/>
                <a:gd name="connsiteX1" fmla="*/ 2794915 w 2794864"/>
                <a:gd name="connsiteY1" fmla="*/ 250 h 1263987"/>
                <a:gd name="connsiteX2" fmla="*/ 2794915 w 2794864"/>
                <a:gd name="connsiteY2" fmla="*/ 1264238 h 1263987"/>
                <a:gd name="connsiteX3" fmla="*/ 2695098 w 2794864"/>
                <a:gd name="connsiteY3" fmla="*/ 1264238 h 1263987"/>
                <a:gd name="connsiteX4" fmla="*/ 99867 w 2794864"/>
                <a:gd name="connsiteY4" fmla="*/ 1264238 h 1263987"/>
                <a:gd name="connsiteX5" fmla="*/ 50 w 2794864"/>
                <a:gd name="connsiteY5" fmla="*/ 1264238 h 1263987"/>
                <a:gd name="connsiteX6" fmla="*/ 50 w 2794864"/>
                <a:gd name="connsiteY6" fmla="*/ 250 h 1263987"/>
                <a:gd name="connsiteX7" fmla="*/ 99867 w 2794864"/>
                <a:gd name="connsiteY7" fmla="*/ 250 h 126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4864" h="1263987">
                  <a:moveTo>
                    <a:pt x="2695098" y="250"/>
                  </a:moveTo>
                  <a:cubicBezTo>
                    <a:pt x="2750225" y="250"/>
                    <a:pt x="2794915" y="250"/>
                    <a:pt x="2794915" y="250"/>
                  </a:cubicBezTo>
                  <a:lnTo>
                    <a:pt x="2794915" y="1264238"/>
                  </a:lnTo>
                  <a:cubicBezTo>
                    <a:pt x="2794915" y="1264238"/>
                    <a:pt x="2750225" y="1264238"/>
                    <a:pt x="2695098" y="1264238"/>
                  </a:cubicBezTo>
                  <a:lnTo>
                    <a:pt x="99867" y="1264238"/>
                  </a:lnTo>
                  <a:cubicBezTo>
                    <a:pt x="44739" y="1264238"/>
                    <a:pt x="50" y="1264238"/>
                    <a:pt x="50" y="1264238"/>
                  </a:cubicBezTo>
                  <a:lnTo>
                    <a:pt x="50" y="250"/>
                  </a:lnTo>
                  <a:cubicBezTo>
                    <a:pt x="50" y="250"/>
                    <a:pt x="44739" y="250"/>
                    <a:pt x="99867" y="250"/>
                  </a:cubicBezTo>
                  <a:close/>
                </a:path>
              </a:pathLst>
            </a:custGeom>
            <a:solidFill>
              <a:srgbClr val="1A1A1A"/>
            </a:solidFill>
            <a:ln w="19955" cap="flat">
              <a:solidFill>
                <a:srgbClr val="2196F3"/>
              </a:solidFill>
              <a:prstDash val="solid"/>
              <a:miter/>
            </a:ln>
          </p:spPr>
          <p:txBody>
            <a:bodyPr rtlCol="0" anchor="ctr"/>
            <a:lstStyle/>
            <a:p>
              <a:endParaRPr lang="en-IN"/>
            </a:p>
          </p:txBody>
        </p:sp>
        <p:sp>
          <p:nvSpPr>
            <p:cNvPr id="33" name="TextBox 32">
              <a:extLst>
                <a:ext uri="{FF2B5EF4-FFF2-40B4-BE49-F238E27FC236}">
                  <a16:creationId xmlns:a16="http://schemas.microsoft.com/office/drawing/2014/main" id="{90FAEFC3-D387-759B-FA14-B6FF475B3993}"/>
                </a:ext>
              </a:extLst>
            </p:cNvPr>
            <p:cNvSpPr txBox="1"/>
            <p:nvPr/>
          </p:nvSpPr>
          <p:spPr>
            <a:xfrm>
              <a:off x="1583217" y="2266269"/>
              <a:ext cx="626595" cy="242065"/>
            </a:xfrm>
            <a:prstGeom prst="rect">
              <a:avLst/>
            </a:prstGeom>
            <a:noFill/>
          </p:spPr>
          <p:txBody>
            <a:bodyPr wrap="none" rtlCol="0">
              <a:spAutoFit/>
            </a:bodyPr>
            <a:lstStyle/>
            <a:p>
              <a:pPr algn="l"/>
              <a:r>
                <a:rPr lang="en-IN" sz="1200" b="1" spc="0" baseline="0">
                  <a:ln/>
                  <a:solidFill>
                    <a:srgbClr val="2196F3"/>
                  </a:solidFill>
                  <a:latin typeface="Arial"/>
                  <a:cs typeface="Arial"/>
                  <a:sym typeface="Arial"/>
                  <a:rtl val="0"/>
                </a:rPr>
                <a:t>RSRP</a:t>
              </a:r>
            </a:p>
          </p:txBody>
        </p:sp>
        <p:sp>
          <p:nvSpPr>
            <p:cNvPr id="34" name="TextBox 33">
              <a:extLst>
                <a:ext uri="{FF2B5EF4-FFF2-40B4-BE49-F238E27FC236}">
                  <a16:creationId xmlns:a16="http://schemas.microsoft.com/office/drawing/2014/main" id="{5C28C125-85AB-7C91-8F89-CBEB0625919F}"/>
                </a:ext>
              </a:extLst>
            </p:cNvPr>
            <p:cNvSpPr txBox="1"/>
            <p:nvPr/>
          </p:nvSpPr>
          <p:spPr>
            <a:xfrm>
              <a:off x="892923" y="2465314"/>
              <a:ext cx="2007184" cy="204408"/>
            </a:xfrm>
            <a:prstGeom prst="rect">
              <a:avLst/>
            </a:prstGeom>
            <a:noFill/>
          </p:spPr>
          <p:txBody>
            <a:bodyPr wrap="none" rtlCol="0">
              <a:spAutoFit/>
            </a:bodyPr>
            <a:lstStyle/>
            <a:p>
              <a:pPr algn="l"/>
              <a:r>
                <a:rPr lang="en-IN" sz="900" spc="0" baseline="0">
                  <a:ln/>
                  <a:solidFill>
                    <a:srgbClr val="CCCCCC"/>
                  </a:solidFill>
                  <a:latin typeface="Arial"/>
                  <a:cs typeface="Arial"/>
                  <a:sym typeface="Arial"/>
                  <a:rtl val="0"/>
                </a:rPr>
                <a:t>Reference Signal Received Power</a:t>
              </a:r>
            </a:p>
          </p:txBody>
        </p:sp>
        <p:sp>
          <p:nvSpPr>
            <p:cNvPr id="35" name="Freeform: Shape 34">
              <a:extLst>
                <a:ext uri="{FF2B5EF4-FFF2-40B4-BE49-F238E27FC236}">
                  <a16:creationId xmlns:a16="http://schemas.microsoft.com/office/drawing/2014/main" id="{2A65F871-51B6-D53A-24E7-306221746346}"/>
                </a:ext>
              </a:extLst>
            </p:cNvPr>
            <p:cNvSpPr/>
            <p:nvPr/>
          </p:nvSpPr>
          <p:spPr>
            <a:xfrm>
              <a:off x="698716" y="2728973"/>
              <a:ext cx="2395598" cy="168531"/>
            </a:xfrm>
            <a:custGeom>
              <a:avLst/>
              <a:gdLst>
                <a:gd name="connsiteX0" fmla="*/ 2295832 w 2395598"/>
                <a:gd name="connsiteY0" fmla="*/ 250 h 168531"/>
                <a:gd name="connsiteX1" fmla="*/ 2395648 w 2395598"/>
                <a:gd name="connsiteY1" fmla="*/ 250 h 168531"/>
                <a:gd name="connsiteX2" fmla="*/ 2395648 w 2395598"/>
                <a:gd name="connsiteY2" fmla="*/ 168782 h 168531"/>
                <a:gd name="connsiteX3" fmla="*/ 2295832 w 2395598"/>
                <a:gd name="connsiteY3" fmla="*/ 168782 h 168531"/>
                <a:gd name="connsiteX4" fmla="*/ 99867 w 2395598"/>
                <a:gd name="connsiteY4" fmla="*/ 168782 h 168531"/>
                <a:gd name="connsiteX5" fmla="*/ 50 w 2395598"/>
                <a:gd name="connsiteY5" fmla="*/ 168782 h 168531"/>
                <a:gd name="connsiteX6" fmla="*/ 50 w 2395598"/>
                <a:gd name="connsiteY6" fmla="*/ 250 h 168531"/>
                <a:gd name="connsiteX7" fmla="*/ 99867 w 2395598"/>
                <a:gd name="connsiteY7" fmla="*/ 250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5598" h="168531">
                  <a:moveTo>
                    <a:pt x="2295832" y="250"/>
                  </a:moveTo>
                  <a:cubicBezTo>
                    <a:pt x="2350959" y="250"/>
                    <a:pt x="2395648" y="250"/>
                    <a:pt x="2395648" y="250"/>
                  </a:cubicBezTo>
                  <a:lnTo>
                    <a:pt x="2395648" y="168782"/>
                  </a:lnTo>
                  <a:cubicBezTo>
                    <a:pt x="2395648" y="168782"/>
                    <a:pt x="2350959" y="168782"/>
                    <a:pt x="2295832" y="168782"/>
                  </a:cubicBezTo>
                  <a:lnTo>
                    <a:pt x="99867" y="168782"/>
                  </a:lnTo>
                  <a:cubicBezTo>
                    <a:pt x="44739" y="168782"/>
                    <a:pt x="50" y="168782"/>
                    <a:pt x="50" y="168782"/>
                  </a:cubicBezTo>
                  <a:lnTo>
                    <a:pt x="50" y="250"/>
                  </a:lnTo>
                  <a:cubicBezTo>
                    <a:pt x="50" y="250"/>
                    <a:pt x="44739" y="250"/>
                    <a:pt x="99867" y="250"/>
                  </a:cubicBezTo>
                  <a:close/>
                </a:path>
              </a:pathLst>
            </a:custGeom>
            <a:gradFill>
              <a:gsLst>
                <a:gs pos="0">
                  <a:srgbClr val="FF4444"/>
                </a:gs>
                <a:gs pos="50000">
                  <a:srgbClr val="FFAA44"/>
                </a:gs>
                <a:gs pos="100000">
                  <a:srgbClr val="44FF44"/>
                </a:gs>
              </a:gsLst>
              <a:lin ang="0" scaled="1"/>
            </a:gradFill>
            <a:ln w="9977" cap="flat">
              <a:noFill/>
              <a:prstDash val="solid"/>
              <a:miter/>
            </a:ln>
          </p:spPr>
          <p:txBody>
            <a:bodyPr rtlCol="0" anchor="ctr"/>
            <a:lstStyle/>
            <a:p>
              <a:endParaRPr lang="en-IN"/>
            </a:p>
          </p:txBody>
        </p:sp>
        <p:sp>
          <p:nvSpPr>
            <p:cNvPr id="36" name="TextBox 35">
              <a:extLst>
                <a:ext uri="{FF2B5EF4-FFF2-40B4-BE49-F238E27FC236}">
                  <a16:creationId xmlns:a16="http://schemas.microsoft.com/office/drawing/2014/main" id="{AD991115-8B50-B442-487A-A585BD78E7FE}"/>
                </a:ext>
              </a:extLst>
            </p:cNvPr>
            <p:cNvSpPr txBox="1"/>
            <p:nvPr/>
          </p:nvSpPr>
          <p:spPr>
            <a:xfrm>
              <a:off x="707092" y="2894271"/>
              <a:ext cx="658904" cy="194994"/>
            </a:xfrm>
            <a:prstGeom prst="rect">
              <a:avLst/>
            </a:prstGeom>
            <a:noFill/>
          </p:spPr>
          <p:txBody>
            <a:bodyPr wrap="none" rtlCol="0">
              <a:spAutoFit/>
            </a:bodyPr>
            <a:lstStyle/>
            <a:p>
              <a:pPr algn="l"/>
              <a:r>
                <a:rPr lang="en-IN" sz="825" spc="0" baseline="0">
                  <a:ln/>
                  <a:solidFill>
                    <a:srgbClr val="FF4444"/>
                  </a:solidFill>
                  <a:latin typeface="Arial"/>
                  <a:cs typeface="Arial"/>
                  <a:sym typeface="Arial"/>
                  <a:rtl val="0"/>
                </a:rPr>
                <a:t>-120 dBm</a:t>
              </a:r>
            </a:p>
          </p:txBody>
        </p:sp>
        <p:sp>
          <p:nvSpPr>
            <p:cNvPr id="37" name="TextBox 36">
              <a:extLst>
                <a:ext uri="{FF2B5EF4-FFF2-40B4-BE49-F238E27FC236}">
                  <a16:creationId xmlns:a16="http://schemas.microsoft.com/office/drawing/2014/main" id="{87281473-E709-226C-DB9D-B137DD1EE87D}"/>
                </a:ext>
              </a:extLst>
            </p:cNvPr>
            <p:cNvSpPr txBox="1"/>
            <p:nvPr/>
          </p:nvSpPr>
          <p:spPr>
            <a:xfrm>
              <a:off x="1605442" y="2894271"/>
              <a:ext cx="658904" cy="194994"/>
            </a:xfrm>
            <a:prstGeom prst="rect">
              <a:avLst/>
            </a:prstGeom>
            <a:noFill/>
          </p:spPr>
          <p:txBody>
            <a:bodyPr wrap="none" rtlCol="0">
              <a:spAutoFit/>
            </a:bodyPr>
            <a:lstStyle/>
            <a:p>
              <a:pPr algn="l"/>
              <a:r>
                <a:rPr lang="en-IN" sz="825" spc="0" baseline="0">
                  <a:ln/>
                  <a:solidFill>
                    <a:srgbClr val="FFAA44"/>
                  </a:solidFill>
                  <a:latin typeface="Arial"/>
                  <a:cs typeface="Arial"/>
                  <a:sym typeface="Arial"/>
                  <a:rtl val="0"/>
                </a:rPr>
                <a:t>-100 dBm</a:t>
              </a:r>
            </a:p>
          </p:txBody>
        </p:sp>
        <p:sp>
          <p:nvSpPr>
            <p:cNvPr id="38" name="TextBox 37">
              <a:extLst>
                <a:ext uri="{FF2B5EF4-FFF2-40B4-BE49-F238E27FC236}">
                  <a16:creationId xmlns:a16="http://schemas.microsoft.com/office/drawing/2014/main" id="{98FB9C0D-6D90-1D55-63E6-55A4C691FE22}"/>
                </a:ext>
              </a:extLst>
            </p:cNvPr>
            <p:cNvSpPr txBox="1"/>
            <p:nvPr/>
          </p:nvSpPr>
          <p:spPr>
            <a:xfrm>
              <a:off x="2603607" y="2894271"/>
              <a:ext cx="597840" cy="194994"/>
            </a:xfrm>
            <a:prstGeom prst="rect">
              <a:avLst/>
            </a:prstGeom>
            <a:noFill/>
          </p:spPr>
          <p:txBody>
            <a:bodyPr wrap="none" rtlCol="0">
              <a:spAutoFit/>
            </a:bodyPr>
            <a:lstStyle/>
            <a:p>
              <a:pPr algn="l"/>
              <a:r>
                <a:rPr lang="en-IN" sz="825" spc="0" baseline="0">
                  <a:ln/>
                  <a:solidFill>
                    <a:srgbClr val="44FF44"/>
                  </a:solidFill>
                  <a:latin typeface="Arial"/>
                  <a:cs typeface="Arial"/>
                  <a:sym typeface="Arial"/>
                  <a:rtl val="0"/>
                </a:rPr>
                <a:t>-80 dBm</a:t>
              </a:r>
            </a:p>
          </p:txBody>
        </p:sp>
        <p:sp>
          <p:nvSpPr>
            <p:cNvPr id="39" name="TextBox 38">
              <a:extLst>
                <a:ext uri="{FF2B5EF4-FFF2-40B4-BE49-F238E27FC236}">
                  <a16:creationId xmlns:a16="http://schemas.microsoft.com/office/drawing/2014/main" id="{915F541A-108D-C987-A5FF-7C5946C428FD}"/>
                </a:ext>
              </a:extLst>
            </p:cNvPr>
            <p:cNvSpPr txBox="1"/>
            <p:nvPr/>
          </p:nvSpPr>
          <p:spPr>
            <a:xfrm>
              <a:off x="607276" y="3070431"/>
              <a:ext cx="741424" cy="185580"/>
            </a:xfrm>
            <a:prstGeom prst="rect">
              <a:avLst/>
            </a:prstGeom>
            <a:noFill/>
          </p:spPr>
          <p:txBody>
            <a:bodyPr wrap="none" rtlCol="0">
              <a:spAutoFit/>
            </a:bodyPr>
            <a:lstStyle/>
            <a:p>
              <a:pPr algn="l"/>
              <a:r>
                <a:rPr lang="en-IN" sz="750" spc="0" baseline="0">
                  <a:ln/>
                  <a:solidFill>
                    <a:srgbClr val="CCCCCC"/>
                  </a:solidFill>
                  <a:latin typeface="Arial"/>
                  <a:cs typeface="Arial"/>
                  <a:sym typeface="Arial"/>
                  <a:rtl val="0"/>
                </a:rPr>
                <a:t>Weak Signal</a:t>
              </a:r>
            </a:p>
          </p:txBody>
        </p:sp>
        <p:sp>
          <p:nvSpPr>
            <p:cNvPr id="40" name="TextBox 39">
              <a:extLst>
                <a:ext uri="{FF2B5EF4-FFF2-40B4-BE49-F238E27FC236}">
                  <a16:creationId xmlns:a16="http://schemas.microsoft.com/office/drawing/2014/main" id="{BE77FC9E-AA81-9536-554E-F30EA0215098}"/>
                </a:ext>
              </a:extLst>
            </p:cNvPr>
            <p:cNvSpPr txBox="1"/>
            <p:nvPr/>
          </p:nvSpPr>
          <p:spPr>
            <a:xfrm>
              <a:off x="2403974" y="3070431"/>
              <a:ext cx="782169" cy="185580"/>
            </a:xfrm>
            <a:prstGeom prst="rect">
              <a:avLst/>
            </a:prstGeom>
            <a:noFill/>
          </p:spPr>
          <p:txBody>
            <a:bodyPr wrap="none" rtlCol="0">
              <a:spAutoFit/>
            </a:bodyPr>
            <a:lstStyle/>
            <a:p>
              <a:pPr algn="l"/>
              <a:r>
                <a:rPr lang="en-IN" sz="750" spc="0" baseline="0">
                  <a:ln/>
                  <a:solidFill>
                    <a:srgbClr val="CCCCCC"/>
                  </a:solidFill>
                  <a:latin typeface="Arial"/>
                  <a:cs typeface="Arial"/>
                  <a:sym typeface="Arial"/>
                  <a:rtl val="0"/>
                </a:rPr>
                <a:t>Strong Signal</a:t>
              </a:r>
            </a:p>
          </p:txBody>
        </p:sp>
        <p:sp>
          <p:nvSpPr>
            <p:cNvPr id="41" name="Freeform: Shape 40">
              <a:extLst>
                <a:ext uri="{FF2B5EF4-FFF2-40B4-BE49-F238E27FC236}">
                  <a16:creationId xmlns:a16="http://schemas.microsoft.com/office/drawing/2014/main" id="{6B9B8472-8127-FBBA-C482-CFB6395813B5}"/>
                </a:ext>
              </a:extLst>
            </p:cNvPr>
            <p:cNvSpPr/>
            <p:nvPr/>
          </p:nvSpPr>
          <p:spPr>
            <a:xfrm>
              <a:off x="2914644" y="3251421"/>
              <a:ext cx="159706" cy="134825"/>
            </a:xfrm>
            <a:custGeom>
              <a:avLst/>
              <a:gdLst>
                <a:gd name="connsiteX0" fmla="*/ 159757 w 159706"/>
                <a:gd name="connsiteY0" fmla="*/ 67663 h 134825"/>
                <a:gd name="connsiteX1" fmla="*/ 79903 w 159706"/>
                <a:gd name="connsiteY1" fmla="*/ 135075 h 134825"/>
                <a:gd name="connsiteX2" fmla="*/ 50 w 159706"/>
                <a:gd name="connsiteY2" fmla="*/ 67663 h 134825"/>
                <a:gd name="connsiteX3" fmla="*/ 79903 w 159706"/>
                <a:gd name="connsiteY3" fmla="*/ 250 h 134825"/>
                <a:gd name="connsiteX4" fmla="*/ 159757 w 159706"/>
                <a:gd name="connsiteY4" fmla="*/ 67663 h 134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06" h="134825">
                  <a:moveTo>
                    <a:pt x="159757" y="67663"/>
                  </a:moveTo>
                  <a:cubicBezTo>
                    <a:pt x="159757" y="104894"/>
                    <a:pt x="124005" y="135075"/>
                    <a:pt x="79903" y="135075"/>
                  </a:cubicBezTo>
                  <a:cubicBezTo>
                    <a:pt x="35802" y="135075"/>
                    <a:pt x="50" y="104894"/>
                    <a:pt x="50" y="67663"/>
                  </a:cubicBezTo>
                  <a:cubicBezTo>
                    <a:pt x="50" y="30432"/>
                    <a:pt x="35802" y="250"/>
                    <a:pt x="79903" y="250"/>
                  </a:cubicBezTo>
                  <a:cubicBezTo>
                    <a:pt x="124005" y="250"/>
                    <a:pt x="159757" y="30432"/>
                    <a:pt x="159757" y="67663"/>
                  </a:cubicBezTo>
                  <a:close/>
                </a:path>
              </a:pathLst>
            </a:custGeom>
            <a:solidFill>
              <a:srgbClr val="FF6B35"/>
            </a:solidFill>
            <a:ln w="9977" cap="flat">
              <a:noFill/>
              <a:prstDash val="solid"/>
              <a:miter/>
            </a:ln>
          </p:spPr>
          <p:txBody>
            <a:bodyPr rtlCol="0" anchor="ctr"/>
            <a:lstStyle/>
            <a:p>
              <a:endParaRPr lang="en-IN"/>
            </a:p>
          </p:txBody>
        </p:sp>
        <p:sp>
          <p:nvSpPr>
            <p:cNvPr id="42" name="TextBox 41">
              <a:extLst>
                <a:ext uri="{FF2B5EF4-FFF2-40B4-BE49-F238E27FC236}">
                  <a16:creationId xmlns:a16="http://schemas.microsoft.com/office/drawing/2014/main" id="{05148E5E-C367-7C5A-2610-8D7B77F4D20E}"/>
                </a:ext>
              </a:extLst>
            </p:cNvPr>
            <p:cNvSpPr txBox="1"/>
            <p:nvPr/>
          </p:nvSpPr>
          <p:spPr>
            <a:xfrm>
              <a:off x="2891964" y="3254220"/>
              <a:ext cx="205065" cy="166752"/>
            </a:xfrm>
            <a:prstGeom prst="rect">
              <a:avLst/>
            </a:prstGeom>
            <a:noFill/>
          </p:spPr>
          <p:txBody>
            <a:bodyPr wrap="none" rtlCol="0">
              <a:spAutoFit/>
            </a:bodyPr>
            <a:lstStyle/>
            <a:p>
              <a:pPr algn="l"/>
              <a:r>
                <a:rPr lang="en-IN" sz="600" spc="0" baseline="0">
                  <a:ln/>
                  <a:solidFill>
                    <a:srgbClr val="FFFFFF"/>
                  </a:solidFill>
                  <a:latin typeface="Arial"/>
                  <a:cs typeface="Arial"/>
                  <a:sym typeface="Arial"/>
                  <a:rtl val="0"/>
                </a:rPr>
                <a:t>!</a:t>
              </a:r>
            </a:p>
          </p:txBody>
        </p:sp>
      </p:grpSp>
      <p:grpSp>
        <p:nvGrpSpPr>
          <p:cNvPr id="43" name="Graphic 4">
            <a:extLst>
              <a:ext uri="{FF2B5EF4-FFF2-40B4-BE49-F238E27FC236}">
                <a16:creationId xmlns:a16="http://schemas.microsoft.com/office/drawing/2014/main" id="{C2A92A8C-8AE5-5916-AD9F-4800D8F9DF43}"/>
              </a:ext>
            </a:extLst>
          </p:cNvPr>
          <p:cNvGrpSpPr/>
          <p:nvPr/>
        </p:nvGrpSpPr>
        <p:grpSpPr>
          <a:xfrm>
            <a:off x="3593397" y="2223378"/>
            <a:ext cx="2794864" cy="1263987"/>
            <a:chOff x="3593397" y="2223378"/>
            <a:chExt cx="2794864" cy="1263987"/>
          </a:xfrm>
        </p:grpSpPr>
        <p:sp>
          <p:nvSpPr>
            <p:cNvPr id="44" name="Freeform: Shape 43">
              <a:extLst>
                <a:ext uri="{FF2B5EF4-FFF2-40B4-BE49-F238E27FC236}">
                  <a16:creationId xmlns:a16="http://schemas.microsoft.com/office/drawing/2014/main" id="{06E83F5C-D37D-B43C-473D-FB51D7D9A6B8}"/>
                </a:ext>
              </a:extLst>
            </p:cNvPr>
            <p:cNvSpPr/>
            <p:nvPr/>
          </p:nvSpPr>
          <p:spPr>
            <a:xfrm>
              <a:off x="3593397" y="2223378"/>
              <a:ext cx="2794864" cy="1263987"/>
            </a:xfrm>
            <a:custGeom>
              <a:avLst/>
              <a:gdLst>
                <a:gd name="connsiteX0" fmla="*/ 2695408 w 2794864"/>
                <a:gd name="connsiteY0" fmla="*/ 250 h 1263987"/>
                <a:gd name="connsiteX1" fmla="*/ 2795225 w 2794864"/>
                <a:gd name="connsiteY1" fmla="*/ 250 h 1263987"/>
                <a:gd name="connsiteX2" fmla="*/ 2795225 w 2794864"/>
                <a:gd name="connsiteY2" fmla="*/ 1264238 h 1263987"/>
                <a:gd name="connsiteX3" fmla="*/ 2695408 w 2794864"/>
                <a:gd name="connsiteY3" fmla="*/ 1264238 h 1263987"/>
                <a:gd name="connsiteX4" fmla="*/ 100177 w 2794864"/>
                <a:gd name="connsiteY4" fmla="*/ 1264238 h 1263987"/>
                <a:gd name="connsiteX5" fmla="*/ 360 w 2794864"/>
                <a:gd name="connsiteY5" fmla="*/ 1264238 h 1263987"/>
                <a:gd name="connsiteX6" fmla="*/ 360 w 2794864"/>
                <a:gd name="connsiteY6" fmla="*/ 250 h 1263987"/>
                <a:gd name="connsiteX7" fmla="*/ 100177 w 2794864"/>
                <a:gd name="connsiteY7" fmla="*/ 250 h 126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4864" h="1263987">
                  <a:moveTo>
                    <a:pt x="2695408" y="250"/>
                  </a:moveTo>
                  <a:cubicBezTo>
                    <a:pt x="2750535" y="250"/>
                    <a:pt x="2795225" y="250"/>
                    <a:pt x="2795225" y="250"/>
                  </a:cubicBezTo>
                  <a:lnTo>
                    <a:pt x="2795225" y="1264238"/>
                  </a:lnTo>
                  <a:cubicBezTo>
                    <a:pt x="2795225" y="1264238"/>
                    <a:pt x="2750535" y="1264238"/>
                    <a:pt x="2695408" y="1264238"/>
                  </a:cubicBezTo>
                  <a:lnTo>
                    <a:pt x="100177" y="1264238"/>
                  </a:lnTo>
                  <a:cubicBezTo>
                    <a:pt x="45049" y="1264238"/>
                    <a:pt x="360" y="1264238"/>
                    <a:pt x="360" y="1264238"/>
                  </a:cubicBezTo>
                  <a:lnTo>
                    <a:pt x="360" y="250"/>
                  </a:lnTo>
                  <a:cubicBezTo>
                    <a:pt x="360" y="250"/>
                    <a:pt x="45049" y="250"/>
                    <a:pt x="100177" y="250"/>
                  </a:cubicBezTo>
                  <a:close/>
                </a:path>
              </a:pathLst>
            </a:custGeom>
            <a:solidFill>
              <a:srgbClr val="1A1A1A"/>
            </a:solidFill>
            <a:ln w="19955" cap="flat">
              <a:solidFill>
                <a:srgbClr val="FF9800"/>
              </a:solidFill>
              <a:prstDash val="solid"/>
              <a:miter/>
            </a:ln>
          </p:spPr>
          <p:txBody>
            <a:bodyPr rtlCol="0" anchor="ctr"/>
            <a:lstStyle/>
            <a:p>
              <a:endParaRPr lang="en-IN"/>
            </a:p>
          </p:txBody>
        </p:sp>
        <p:sp>
          <p:nvSpPr>
            <p:cNvPr id="45" name="TextBox 44">
              <a:extLst>
                <a:ext uri="{FF2B5EF4-FFF2-40B4-BE49-F238E27FC236}">
                  <a16:creationId xmlns:a16="http://schemas.microsoft.com/office/drawing/2014/main" id="{32FFD368-5B03-F297-B225-D879F472AB51}"/>
                </a:ext>
              </a:extLst>
            </p:cNvPr>
            <p:cNvSpPr txBox="1"/>
            <p:nvPr/>
          </p:nvSpPr>
          <p:spPr>
            <a:xfrm>
              <a:off x="4668680" y="2266269"/>
              <a:ext cx="644297" cy="242065"/>
            </a:xfrm>
            <a:prstGeom prst="rect">
              <a:avLst/>
            </a:prstGeom>
            <a:noFill/>
          </p:spPr>
          <p:txBody>
            <a:bodyPr wrap="none" rtlCol="0">
              <a:spAutoFit/>
            </a:bodyPr>
            <a:lstStyle/>
            <a:p>
              <a:pPr algn="l"/>
              <a:r>
                <a:rPr lang="en-IN" sz="1200" b="1" spc="0" baseline="0">
                  <a:ln/>
                  <a:solidFill>
                    <a:srgbClr val="FF9800"/>
                  </a:solidFill>
                  <a:latin typeface="Arial"/>
                  <a:cs typeface="Arial"/>
                  <a:sym typeface="Arial"/>
                  <a:rtl val="0"/>
                </a:rPr>
                <a:t>RSRQ</a:t>
              </a:r>
            </a:p>
          </p:txBody>
        </p:sp>
        <p:sp>
          <p:nvSpPr>
            <p:cNvPr id="46" name="TextBox 45">
              <a:extLst>
                <a:ext uri="{FF2B5EF4-FFF2-40B4-BE49-F238E27FC236}">
                  <a16:creationId xmlns:a16="http://schemas.microsoft.com/office/drawing/2014/main" id="{B72DA944-8E79-3705-1F4E-0A9C3B39CD09}"/>
                </a:ext>
              </a:extLst>
            </p:cNvPr>
            <p:cNvSpPr txBox="1"/>
            <p:nvPr/>
          </p:nvSpPr>
          <p:spPr>
            <a:xfrm>
              <a:off x="3970598" y="2465314"/>
              <a:ext cx="2040462" cy="204408"/>
            </a:xfrm>
            <a:prstGeom prst="rect">
              <a:avLst/>
            </a:prstGeom>
            <a:noFill/>
          </p:spPr>
          <p:txBody>
            <a:bodyPr wrap="none" rtlCol="0">
              <a:spAutoFit/>
            </a:bodyPr>
            <a:lstStyle/>
            <a:p>
              <a:pPr algn="l"/>
              <a:r>
                <a:rPr lang="en-IN" sz="900" spc="0" baseline="0">
                  <a:ln/>
                  <a:solidFill>
                    <a:srgbClr val="CCCCCC"/>
                  </a:solidFill>
                  <a:latin typeface="Arial"/>
                  <a:cs typeface="Arial"/>
                  <a:sym typeface="Arial"/>
                  <a:rtl val="0"/>
                </a:rPr>
                <a:t>Reference Signal Received Quality</a:t>
              </a:r>
            </a:p>
          </p:txBody>
        </p:sp>
        <p:sp>
          <p:nvSpPr>
            <p:cNvPr id="47" name="Freeform: Shape 46">
              <a:extLst>
                <a:ext uri="{FF2B5EF4-FFF2-40B4-BE49-F238E27FC236}">
                  <a16:creationId xmlns:a16="http://schemas.microsoft.com/office/drawing/2014/main" id="{8926C877-58FB-6FC9-6932-6D003D161994}"/>
                </a:ext>
              </a:extLst>
            </p:cNvPr>
            <p:cNvSpPr/>
            <p:nvPr/>
          </p:nvSpPr>
          <p:spPr>
            <a:xfrm>
              <a:off x="3793030" y="2728973"/>
              <a:ext cx="2395598" cy="168531"/>
            </a:xfrm>
            <a:custGeom>
              <a:avLst/>
              <a:gdLst>
                <a:gd name="connsiteX0" fmla="*/ 2296142 w 2395598"/>
                <a:gd name="connsiteY0" fmla="*/ 250 h 168531"/>
                <a:gd name="connsiteX1" fmla="*/ 2395958 w 2395598"/>
                <a:gd name="connsiteY1" fmla="*/ 250 h 168531"/>
                <a:gd name="connsiteX2" fmla="*/ 2395958 w 2395598"/>
                <a:gd name="connsiteY2" fmla="*/ 168782 h 168531"/>
                <a:gd name="connsiteX3" fmla="*/ 2296142 w 2395598"/>
                <a:gd name="connsiteY3" fmla="*/ 168782 h 168531"/>
                <a:gd name="connsiteX4" fmla="*/ 100177 w 2395598"/>
                <a:gd name="connsiteY4" fmla="*/ 168782 h 168531"/>
                <a:gd name="connsiteX5" fmla="*/ 360 w 2395598"/>
                <a:gd name="connsiteY5" fmla="*/ 168782 h 168531"/>
                <a:gd name="connsiteX6" fmla="*/ 360 w 2395598"/>
                <a:gd name="connsiteY6" fmla="*/ 250 h 168531"/>
                <a:gd name="connsiteX7" fmla="*/ 100177 w 2395598"/>
                <a:gd name="connsiteY7" fmla="*/ 250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5598" h="168531">
                  <a:moveTo>
                    <a:pt x="2296142" y="250"/>
                  </a:moveTo>
                  <a:cubicBezTo>
                    <a:pt x="2351269" y="250"/>
                    <a:pt x="2395958" y="250"/>
                    <a:pt x="2395958" y="250"/>
                  </a:cubicBezTo>
                  <a:lnTo>
                    <a:pt x="2395958" y="168782"/>
                  </a:lnTo>
                  <a:cubicBezTo>
                    <a:pt x="2395958" y="168782"/>
                    <a:pt x="2351269" y="168782"/>
                    <a:pt x="2296142" y="168782"/>
                  </a:cubicBezTo>
                  <a:lnTo>
                    <a:pt x="100177" y="168782"/>
                  </a:lnTo>
                  <a:cubicBezTo>
                    <a:pt x="45049" y="168782"/>
                    <a:pt x="360" y="168782"/>
                    <a:pt x="360" y="168782"/>
                  </a:cubicBezTo>
                  <a:lnTo>
                    <a:pt x="360" y="250"/>
                  </a:lnTo>
                  <a:cubicBezTo>
                    <a:pt x="360" y="250"/>
                    <a:pt x="45049" y="250"/>
                    <a:pt x="100177" y="250"/>
                  </a:cubicBezTo>
                  <a:close/>
                </a:path>
              </a:pathLst>
            </a:custGeom>
            <a:gradFill>
              <a:gsLst>
                <a:gs pos="0">
                  <a:srgbClr val="FF4444"/>
                </a:gs>
                <a:gs pos="50000">
                  <a:srgbClr val="FFAA44"/>
                </a:gs>
                <a:gs pos="100000">
                  <a:srgbClr val="44FF44"/>
                </a:gs>
              </a:gsLst>
              <a:lin ang="0" scaled="1"/>
            </a:gradFill>
            <a:ln w="9977" cap="flat">
              <a:noFill/>
              <a:prstDash val="solid"/>
              <a:miter/>
            </a:ln>
          </p:spPr>
          <p:txBody>
            <a:bodyPr rtlCol="0" anchor="ctr"/>
            <a:lstStyle/>
            <a:p>
              <a:endParaRPr lang="en-IN"/>
            </a:p>
          </p:txBody>
        </p:sp>
        <p:sp>
          <p:nvSpPr>
            <p:cNvPr id="48" name="TextBox 47">
              <a:extLst>
                <a:ext uri="{FF2B5EF4-FFF2-40B4-BE49-F238E27FC236}">
                  <a16:creationId xmlns:a16="http://schemas.microsoft.com/office/drawing/2014/main" id="{1640D16F-6EFE-41DF-AEE8-24211A243DE3}"/>
                </a:ext>
              </a:extLst>
            </p:cNvPr>
            <p:cNvSpPr txBox="1"/>
            <p:nvPr/>
          </p:nvSpPr>
          <p:spPr>
            <a:xfrm>
              <a:off x="3801407" y="2894271"/>
              <a:ext cx="506377" cy="194994"/>
            </a:xfrm>
            <a:prstGeom prst="rect">
              <a:avLst/>
            </a:prstGeom>
            <a:noFill/>
          </p:spPr>
          <p:txBody>
            <a:bodyPr wrap="none" rtlCol="0">
              <a:spAutoFit/>
            </a:bodyPr>
            <a:lstStyle/>
            <a:p>
              <a:pPr algn="l"/>
              <a:r>
                <a:rPr lang="en-IN" sz="825" spc="0" baseline="0">
                  <a:ln/>
                  <a:solidFill>
                    <a:srgbClr val="FF4444"/>
                  </a:solidFill>
                  <a:latin typeface="Arial"/>
                  <a:cs typeface="Arial"/>
                  <a:sym typeface="Arial"/>
                  <a:rtl val="0"/>
                </a:rPr>
                <a:t>-20 dB</a:t>
              </a:r>
            </a:p>
          </p:txBody>
        </p:sp>
        <p:sp>
          <p:nvSpPr>
            <p:cNvPr id="49" name="TextBox 48">
              <a:extLst>
                <a:ext uri="{FF2B5EF4-FFF2-40B4-BE49-F238E27FC236}">
                  <a16:creationId xmlns:a16="http://schemas.microsoft.com/office/drawing/2014/main" id="{0BA144AE-C3E7-1809-1C28-3A0081F96067}"/>
                </a:ext>
              </a:extLst>
            </p:cNvPr>
            <p:cNvSpPr txBox="1"/>
            <p:nvPr/>
          </p:nvSpPr>
          <p:spPr>
            <a:xfrm>
              <a:off x="4699756" y="2894271"/>
              <a:ext cx="506377" cy="194994"/>
            </a:xfrm>
            <a:prstGeom prst="rect">
              <a:avLst/>
            </a:prstGeom>
            <a:noFill/>
          </p:spPr>
          <p:txBody>
            <a:bodyPr wrap="none" rtlCol="0">
              <a:spAutoFit/>
            </a:bodyPr>
            <a:lstStyle/>
            <a:p>
              <a:pPr algn="l"/>
              <a:r>
                <a:rPr lang="en-IN" sz="825" spc="0" baseline="0">
                  <a:ln/>
                  <a:solidFill>
                    <a:srgbClr val="FFAA44"/>
                  </a:solidFill>
                  <a:latin typeface="Arial"/>
                  <a:cs typeface="Arial"/>
                  <a:sym typeface="Arial"/>
                  <a:rtl val="0"/>
                </a:rPr>
                <a:t>-15 dB</a:t>
              </a:r>
            </a:p>
          </p:txBody>
        </p:sp>
        <p:sp>
          <p:nvSpPr>
            <p:cNvPr id="50" name="TextBox 49">
              <a:extLst>
                <a:ext uri="{FF2B5EF4-FFF2-40B4-BE49-F238E27FC236}">
                  <a16:creationId xmlns:a16="http://schemas.microsoft.com/office/drawing/2014/main" id="{FD83FE82-20A0-F90A-2482-3698184DE424}"/>
                </a:ext>
              </a:extLst>
            </p:cNvPr>
            <p:cNvSpPr txBox="1"/>
            <p:nvPr/>
          </p:nvSpPr>
          <p:spPr>
            <a:xfrm>
              <a:off x="5697922" y="2894271"/>
              <a:ext cx="506377" cy="194994"/>
            </a:xfrm>
            <a:prstGeom prst="rect">
              <a:avLst/>
            </a:prstGeom>
            <a:noFill/>
          </p:spPr>
          <p:txBody>
            <a:bodyPr wrap="none" rtlCol="0">
              <a:spAutoFit/>
            </a:bodyPr>
            <a:lstStyle/>
            <a:p>
              <a:pPr algn="l"/>
              <a:r>
                <a:rPr lang="en-IN" sz="825" spc="0" baseline="0">
                  <a:ln/>
                  <a:solidFill>
                    <a:srgbClr val="44FF44"/>
                  </a:solidFill>
                  <a:latin typeface="Arial"/>
                  <a:cs typeface="Arial"/>
                  <a:sym typeface="Arial"/>
                  <a:rtl val="0"/>
                </a:rPr>
                <a:t>-10 dB</a:t>
              </a:r>
            </a:p>
          </p:txBody>
        </p:sp>
        <p:sp>
          <p:nvSpPr>
            <p:cNvPr id="51" name="TextBox 50">
              <a:extLst>
                <a:ext uri="{FF2B5EF4-FFF2-40B4-BE49-F238E27FC236}">
                  <a16:creationId xmlns:a16="http://schemas.microsoft.com/office/drawing/2014/main" id="{C22C497C-4EC8-DABF-1150-46F92390A385}"/>
                </a:ext>
              </a:extLst>
            </p:cNvPr>
            <p:cNvSpPr txBox="1"/>
            <p:nvPr/>
          </p:nvSpPr>
          <p:spPr>
            <a:xfrm>
              <a:off x="3701590" y="3070431"/>
              <a:ext cx="948562" cy="185580"/>
            </a:xfrm>
            <a:prstGeom prst="rect">
              <a:avLst/>
            </a:prstGeom>
            <a:noFill/>
          </p:spPr>
          <p:txBody>
            <a:bodyPr wrap="none" rtlCol="0">
              <a:spAutoFit/>
            </a:bodyPr>
            <a:lstStyle/>
            <a:p>
              <a:pPr algn="l"/>
              <a:r>
                <a:rPr lang="en-IN" sz="750" spc="0" baseline="0">
                  <a:ln/>
                  <a:solidFill>
                    <a:srgbClr val="CCCCCC"/>
                  </a:solidFill>
                  <a:latin typeface="Arial"/>
                  <a:cs typeface="Arial"/>
                  <a:sym typeface="Arial"/>
                  <a:rtl val="0"/>
                </a:rPr>
                <a:t>High Interference</a:t>
              </a:r>
            </a:p>
          </p:txBody>
        </p:sp>
        <p:sp>
          <p:nvSpPr>
            <p:cNvPr id="52" name="TextBox 51">
              <a:extLst>
                <a:ext uri="{FF2B5EF4-FFF2-40B4-BE49-F238E27FC236}">
                  <a16:creationId xmlns:a16="http://schemas.microsoft.com/office/drawing/2014/main" id="{624F54EB-BA03-0E9E-31E6-C892D050122B}"/>
                </a:ext>
              </a:extLst>
            </p:cNvPr>
            <p:cNvSpPr txBox="1"/>
            <p:nvPr/>
          </p:nvSpPr>
          <p:spPr>
            <a:xfrm>
              <a:off x="5298655" y="3070431"/>
              <a:ext cx="926386" cy="185580"/>
            </a:xfrm>
            <a:prstGeom prst="rect">
              <a:avLst/>
            </a:prstGeom>
            <a:noFill/>
          </p:spPr>
          <p:txBody>
            <a:bodyPr wrap="none" rtlCol="0">
              <a:spAutoFit/>
            </a:bodyPr>
            <a:lstStyle/>
            <a:p>
              <a:pPr algn="l"/>
              <a:r>
                <a:rPr lang="en-IN" sz="750" spc="0" baseline="0">
                  <a:ln/>
                  <a:solidFill>
                    <a:srgbClr val="CCCCCC"/>
                  </a:solidFill>
                  <a:latin typeface="Arial"/>
                  <a:cs typeface="Arial"/>
                  <a:sym typeface="Arial"/>
                  <a:rtl val="0"/>
                </a:rPr>
                <a:t>Low Interference</a:t>
              </a:r>
            </a:p>
          </p:txBody>
        </p:sp>
        <p:sp>
          <p:nvSpPr>
            <p:cNvPr id="53" name="Freeform: Shape 52">
              <a:extLst>
                <a:ext uri="{FF2B5EF4-FFF2-40B4-BE49-F238E27FC236}">
                  <a16:creationId xmlns:a16="http://schemas.microsoft.com/office/drawing/2014/main" id="{FFC21431-C6AB-0559-B87F-B3E2C863845D}"/>
                </a:ext>
              </a:extLst>
            </p:cNvPr>
            <p:cNvSpPr/>
            <p:nvPr/>
          </p:nvSpPr>
          <p:spPr>
            <a:xfrm>
              <a:off x="6008958" y="3251421"/>
              <a:ext cx="159706" cy="134825"/>
            </a:xfrm>
            <a:custGeom>
              <a:avLst/>
              <a:gdLst>
                <a:gd name="connsiteX0" fmla="*/ 160067 w 159706"/>
                <a:gd name="connsiteY0" fmla="*/ 67663 h 134825"/>
                <a:gd name="connsiteX1" fmla="*/ 80213 w 159706"/>
                <a:gd name="connsiteY1" fmla="*/ 135075 h 134825"/>
                <a:gd name="connsiteX2" fmla="*/ 360 w 159706"/>
                <a:gd name="connsiteY2" fmla="*/ 67663 h 134825"/>
                <a:gd name="connsiteX3" fmla="*/ 80213 w 159706"/>
                <a:gd name="connsiteY3" fmla="*/ 250 h 134825"/>
                <a:gd name="connsiteX4" fmla="*/ 160067 w 159706"/>
                <a:gd name="connsiteY4" fmla="*/ 67663 h 134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06" h="134825">
                  <a:moveTo>
                    <a:pt x="160067" y="67663"/>
                  </a:moveTo>
                  <a:cubicBezTo>
                    <a:pt x="160067" y="104894"/>
                    <a:pt x="124315" y="135075"/>
                    <a:pt x="80213" y="135075"/>
                  </a:cubicBezTo>
                  <a:cubicBezTo>
                    <a:pt x="36112" y="135075"/>
                    <a:pt x="360" y="104894"/>
                    <a:pt x="360" y="67663"/>
                  </a:cubicBezTo>
                  <a:cubicBezTo>
                    <a:pt x="360" y="30432"/>
                    <a:pt x="36112" y="250"/>
                    <a:pt x="80213" y="250"/>
                  </a:cubicBezTo>
                  <a:cubicBezTo>
                    <a:pt x="124315" y="250"/>
                    <a:pt x="160067" y="30432"/>
                    <a:pt x="160067" y="67663"/>
                  </a:cubicBezTo>
                  <a:close/>
                </a:path>
              </a:pathLst>
            </a:custGeom>
            <a:solidFill>
              <a:srgbClr val="FF6B35"/>
            </a:solidFill>
            <a:ln w="9977" cap="flat">
              <a:noFill/>
              <a:prstDash val="solid"/>
              <a:miter/>
            </a:ln>
          </p:spPr>
          <p:txBody>
            <a:bodyPr rtlCol="0" anchor="ctr"/>
            <a:lstStyle/>
            <a:p>
              <a:endParaRPr lang="en-IN"/>
            </a:p>
          </p:txBody>
        </p:sp>
        <p:sp>
          <p:nvSpPr>
            <p:cNvPr id="54" name="TextBox 53">
              <a:extLst>
                <a:ext uri="{FF2B5EF4-FFF2-40B4-BE49-F238E27FC236}">
                  <a16:creationId xmlns:a16="http://schemas.microsoft.com/office/drawing/2014/main" id="{C755414A-16DC-D78D-30C6-7B955119E540}"/>
                </a:ext>
              </a:extLst>
            </p:cNvPr>
            <p:cNvSpPr txBox="1"/>
            <p:nvPr/>
          </p:nvSpPr>
          <p:spPr>
            <a:xfrm>
              <a:off x="5986279" y="3254220"/>
              <a:ext cx="205065" cy="166752"/>
            </a:xfrm>
            <a:prstGeom prst="rect">
              <a:avLst/>
            </a:prstGeom>
            <a:noFill/>
          </p:spPr>
          <p:txBody>
            <a:bodyPr wrap="none" rtlCol="0">
              <a:spAutoFit/>
            </a:bodyPr>
            <a:lstStyle/>
            <a:p>
              <a:pPr algn="l"/>
              <a:r>
                <a:rPr lang="en-IN" sz="600" spc="0" baseline="0">
                  <a:ln/>
                  <a:solidFill>
                    <a:srgbClr val="FFFFFF"/>
                  </a:solidFill>
                  <a:latin typeface="Arial"/>
                  <a:cs typeface="Arial"/>
                  <a:sym typeface="Arial"/>
                  <a:rtl val="0"/>
                </a:rPr>
                <a:t>!</a:t>
              </a:r>
            </a:p>
          </p:txBody>
        </p:sp>
      </p:grpSp>
      <p:grpSp>
        <p:nvGrpSpPr>
          <p:cNvPr id="55" name="Graphic 4">
            <a:extLst>
              <a:ext uri="{FF2B5EF4-FFF2-40B4-BE49-F238E27FC236}">
                <a16:creationId xmlns:a16="http://schemas.microsoft.com/office/drawing/2014/main" id="{3CF77F5C-DED3-695A-615D-A9B2E49AEF9D}"/>
              </a:ext>
            </a:extLst>
          </p:cNvPr>
          <p:cNvGrpSpPr/>
          <p:nvPr/>
        </p:nvGrpSpPr>
        <p:grpSpPr>
          <a:xfrm>
            <a:off x="6687711" y="2223378"/>
            <a:ext cx="2794864" cy="1263987"/>
            <a:chOff x="6687711" y="2223378"/>
            <a:chExt cx="2794864" cy="1263987"/>
          </a:xfrm>
        </p:grpSpPr>
        <p:sp>
          <p:nvSpPr>
            <p:cNvPr id="56" name="Freeform: Shape 55">
              <a:extLst>
                <a:ext uri="{FF2B5EF4-FFF2-40B4-BE49-F238E27FC236}">
                  <a16:creationId xmlns:a16="http://schemas.microsoft.com/office/drawing/2014/main" id="{80298220-69E5-467E-50F9-C547D5969C00}"/>
                </a:ext>
              </a:extLst>
            </p:cNvPr>
            <p:cNvSpPr/>
            <p:nvPr/>
          </p:nvSpPr>
          <p:spPr>
            <a:xfrm>
              <a:off x="6687711" y="2223378"/>
              <a:ext cx="2794864" cy="1263987"/>
            </a:xfrm>
            <a:custGeom>
              <a:avLst/>
              <a:gdLst>
                <a:gd name="connsiteX0" fmla="*/ 2695718 w 2794864"/>
                <a:gd name="connsiteY0" fmla="*/ 250 h 1263987"/>
                <a:gd name="connsiteX1" fmla="*/ 2795535 w 2794864"/>
                <a:gd name="connsiteY1" fmla="*/ 250 h 1263987"/>
                <a:gd name="connsiteX2" fmla="*/ 2795535 w 2794864"/>
                <a:gd name="connsiteY2" fmla="*/ 1264238 h 1263987"/>
                <a:gd name="connsiteX3" fmla="*/ 2695718 w 2794864"/>
                <a:gd name="connsiteY3" fmla="*/ 1264238 h 1263987"/>
                <a:gd name="connsiteX4" fmla="*/ 100487 w 2794864"/>
                <a:gd name="connsiteY4" fmla="*/ 1264238 h 1263987"/>
                <a:gd name="connsiteX5" fmla="*/ 670 w 2794864"/>
                <a:gd name="connsiteY5" fmla="*/ 1264238 h 1263987"/>
                <a:gd name="connsiteX6" fmla="*/ 670 w 2794864"/>
                <a:gd name="connsiteY6" fmla="*/ 250 h 1263987"/>
                <a:gd name="connsiteX7" fmla="*/ 100487 w 2794864"/>
                <a:gd name="connsiteY7" fmla="*/ 250 h 126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4864" h="1263987">
                  <a:moveTo>
                    <a:pt x="2695718" y="250"/>
                  </a:moveTo>
                  <a:cubicBezTo>
                    <a:pt x="2750845" y="250"/>
                    <a:pt x="2795535" y="250"/>
                    <a:pt x="2795535" y="250"/>
                  </a:cubicBezTo>
                  <a:lnTo>
                    <a:pt x="2795535" y="1264238"/>
                  </a:lnTo>
                  <a:cubicBezTo>
                    <a:pt x="2795535" y="1264238"/>
                    <a:pt x="2750845" y="1264238"/>
                    <a:pt x="2695718" y="1264238"/>
                  </a:cubicBezTo>
                  <a:lnTo>
                    <a:pt x="100487" y="1264238"/>
                  </a:lnTo>
                  <a:cubicBezTo>
                    <a:pt x="45359" y="1264238"/>
                    <a:pt x="670" y="1264238"/>
                    <a:pt x="670" y="1264238"/>
                  </a:cubicBezTo>
                  <a:lnTo>
                    <a:pt x="670" y="250"/>
                  </a:lnTo>
                  <a:cubicBezTo>
                    <a:pt x="670" y="250"/>
                    <a:pt x="45359" y="250"/>
                    <a:pt x="100487" y="250"/>
                  </a:cubicBezTo>
                  <a:close/>
                </a:path>
              </a:pathLst>
            </a:custGeom>
            <a:solidFill>
              <a:srgbClr val="1A1A1A"/>
            </a:solidFill>
            <a:ln w="29932" cap="flat">
              <a:solidFill>
                <a:srgbClr val="F44336"/>
              </a:solidFill>
              <a:prstDash val="solid"/>
              <a:miter/>
            </a:ln>
          </p:spPr>
          <p:txBody>
            <a:bodyPr rtlCol="0" anchor="ctr"/>
            <a:lstStyle/>
            <a:p>
              <a:endParaRPr lang="en-IN"/>
            </a:p>
          </p:txBody>
        </p:sp>
        <p:sp>
          <p:nvSpPr>
            <p:cNvPr id="57" name="TextBox 56">
              <a:extLst>
                <a:ext uri="{FF2B5EF4-FFF2-40B4-BE49-F238E27FC236}">
                  <a16:creationId xmlns:a16="http://schemas.microsoft.com/office/drawing/2014/main" id="{DB439FC3-DBBB-4D47-8553-D192262D6CE9}"/>
                </a:ext>
              </a:extLst>
            </p:cNvPr>
            <p:cNvSpPr txBox="1"/>
            <p:nvPr/>
          </p:nvSpPr>
          <p:spPr>
            <a:xfrm>
              <a:off x="7354955" y="2266269"/>
              <a:ext cx="1460376" cy="242065"/>
            </a:xfrm>
            <a:prstGeom prst="rect">
              <a:avLst/>
            </a:prstGeom>
            <a:noFill/>
          </p:spPr>
          <p:txBody>
            <a:bodyPr wrap="none" rtlCol="0">
              <a:spAutoFit/>
            </a:bodyPr>
            <a:lstStyle/>
            <a:p>
              <a:pPr algn="l"/>
              <a:r>
                <a:rPr lang="en-IN" sz="1200" b="1" spc="0" baseline="0">
                  <a:ln/>
                  <a:solidFill>
                    <a:srgbClr val="F44336"/>
                  </a:solidFill>
                  <a:latin typeface="Arial"/>
                  <a:cs typeface="Arial"/>
                  <a:sym typeface="Arial"/>
                  <a:rtl val="0"/>
                </a:rPr>
                <a:t>SINR (CRITICAL)</a:t>
              </a:r>
            </a:p>
          </p:txBody>
        </p:sp>
        <p:sp>
          <p:nvSpPr>
            <p:cNvPr id="58" name="TextBox 57">
              <a:extLst>
                <a:ext uri="{FF2B5EF4-FFF2-40B4-BE49-F238E27FC236}">
                  <a16:creationId xmlns:a16="http://schemas.microsoft.com/office/drawing/2014/main" id="{CC3FB4BA-655B-F9A9-6B7D-B95A5B0B9078}"/>
                </a:ext>
              </a:extLst>
            </p:cNvPr>
            <p:cNvSpPr txBox="1"/>
            <p:nvPr/>
          </p:nvSpPr>
          <p:spPr>
            <a:xfrm>
              <a:off x="6958467" y="2465314"/>
              <a:ext cx="2253352" cy="204408"/>
            </a:xfrm>
            <a:prstGeom prst="rect">
              <a:avLst/>
            </a:prstGeom>
            <a:noFill/>
          </p:spPr>
          <p:txBody>
            <a:bodyPr wrap="none" rtlCol="0">
              <a:spAutoFit/>
            </a:bodyPr>
            <a:lstStyle/>
            <a:p>
              <a:pPr algn="l"/>
              <a:r>
                <a:rPr lang="en-IN" sz="900" spc="0" baseline="0">
                  <a:ln/>
                  <a:solidFill>
                    <a:srgbClr val="CCCCCC"/>
                  </a:solidFill>
                  <a:latin typeface="Arial"/>
                  <a:cs typeface="Arial"/>
                  <a:sym typeface="Arial"/>
                  <a:rtl val="0"/>
                </a:rPr>
                <a:t>Signal-to-Interference-plus-Noise Ratio</a:t>
              </a:r>
            </a:p>
          </p:txBody>
        </p:sp>
        <p:sp>
          <p:nvSpPr>
            <p:cNvPr id="59" name="Freeform: Shape 58">
              <a:extLst>
                <a:ext uri="{FF2B5EF4-FFF2-40B4-BE49-F238E27FC236}">
                  <a16:creationId xmlns:a16="http://schemas.microsoft.com/office/drawing/2014/main" id="{85846C1F-2F7E-C2DA-C946-89268C0FD3EC}"/>
                </a:ext>
              </a:extLst>
            </p:cNvPr>
            <p:cNvSpPr/>
            <p:nvPr/>
          </p:nvSpPr>
          <p:spPr>
            <a:xfrm>
              <a:off x="6887344" y="2728973"/>
              <a:ext cx="2395598" cy="168531"/>
            </a:xfrm>
            <a:custGeom>
              <a:avLst/>
              <a:gdLst>
                <a:gd name="connsiteX0" fmla="*/ 2296452 w 2395598"/>
                <a:gd name="connsiteY0" fmla="*/ 250 h 168531"/>
                <a:gd name="connsiteX1" fmla="*/ 2396268 w 2395598"/>
                <a:gd name="connsiteY1" fmla="*/ 250 h 168531"/>
                <a:gd name="connsiteX2" fmla="*/ 2396268 w 2395598"/>
                <a:gd name="connsiteY2" fmla="*/ 168782 h 168531"/>
                <a:gd name="connsiteX3" fmla="*/ 2296452 w 2395598"/>
                <a:gd name="connsiteY3" fmla="*/ 168782 h 168531"/>
                <a:gd name="connsiteX4" fmla="*/ 100487 w 2395598"/>
                <a:gd name="connsiteY4" fmla="*/ 168782 h 168531"/>
                <a:gd name="connsiteX5" fmla="*/ 670 w 2395598"/>
                <a:gd name="connsiteY5" fmla="*/ 168782 h 168531"/>
                <a:gd name="connsiteX6" fmla="*/ 670 w 2395598"/>
                <a:gd name="connsiteY6" fmla="*/ 250 h 168531"/>
                <a:gd name="connsiteX7" fmla="*/ 100487 w 2395598"/>
                <a:gd name="connsiteY7" fmla="*/ 250 h 16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5598" h="168531">
                  <a:moveTo>
                    <a:pt x="2296452" y="250"/>
                  </a:moveTo>
                  <a:cubicBezTo>
                    <a:pt x="2351579" y="250"/>
                    <a:pt x="2396268" y="250"/>
                    <a:pt x="2396268" y="250"/>
                  </a:cubicBezTo>
                  <a:lnTo>
                    <a:pt x="2396268" y="168782"/>
                  </a:lnTo>
                  <a:cubicBezTo>
                    <a:pt x="2396268" y="168782"/>
                    <a:pt x="2351579" y="168782"/>
                    <a:pt x="2296452" y="168782"/>
                  </a:cubicBezTo>
                  <a:lnTo>
                    <a:pt x="100487" y="168782"/>
                  </a:lnTo>
                  <a:cubicBezTo>
                    <a:pt x="45359" y="168782"/>
                    <a:pt x="670" y="168782"/>
                    <a:pt x="670" y="168782"/>
                  </a:cubicBezTo>
                  <a:lnTo>
                    <a:pt x="670" y="250"/>
                  </a:lnTo>
                  <a:cubicBezTo>
                    <a:pt x="670" y="250"/>
                    <a:pt x="45359" y="250"/>
                    <a:pt x="100487" y="250"/>
                  </a:cubicBezTo>
                  <a:close/>
                </a:path>
              </a:pathLst>
            </a:custGeom>
            <a:gradFill>
              <a:gsLst>
                <a:gs pos="0">
                  <a:srgbClr val="FF4444"/>
                </a:gs>
                <a:gs pos="50000">
                  <a:srgbClr val="FFAA44"/>
                </a:gs>
                <a:gs pos="100000">
                  <a:srgbClr val="44FF44"/>
                </a:gs>
              </a:gsLst>
              <a:lin ang="0" scaled="1"/>
            </a:gradFill>
            <a:ln w="9977" cap="flat">
              <a:noFill/>
              <a:prstDash val="solid"/>
              <a:miter/>
            </a:ln>
          </p:spPr>
          <p:txBody>
            <a:bodyPr rtlCol="0" anchor="ctr"/>
            <a:lstStyle/>
            <a:p>
              <a:endParaRPr lang="en-IN"/>
            </a:p>
          </p:txBody>
        </p:sp>
        <p:sp>
          <p:nvSpPr>
            <p:cNvPr id="60" name="TextBox 59">
              <a:extLst>
                <a:ext uri="{FF2B5EF4-FFF2-40B4-BE49-F238E27FC236}">
                  <a16:creationId xmlns:a16="http://schemas.microsoft.com/office/drawing/2014/main" id="{BE6DDC7A-6F6C-7052-A4A1-FD2533CF0AFA}"/>
                </a:ext>
              </a:extLst>
            </p:cNvPr>
            <p:cNvSpPr txBox="1"/>
            <p:nvPr/>
          </p:nvSpPr>
          <p:spPr>
            <a:xfrm>
              <a:off x="6895721" y="2894271"/>
              <a:ext cx="408749" cy="194994"/>
            </a:xfrm>
            <a:prstGeom prst="rect">
              <a:avLst/>
            </a:prstGeom>
            <a:noFill/>
          </p:spPr>
          <p:txBody>
            <a:bodyPr wrap="none" rtlCol="0">
              <a:spAutoFit/>
            </a:bodyPr>
            <a:lstStyle/>
            <a:p>
              <a:pPr algn="l"/>
              <a:r>
                <a:rPr lang="en-IN" sz="825" spc="0" baseline="0">
                  <a:ln/>
                  <a:solidFill>
                    <a:srgbClr val="FF4444"/>
                  </a:solidFill>
                  <a:latin typeface="Arial"/>
                  <a:cs typeface="Arial"/>
                  <a:sym typeface="Arial"/>
                  <a:rtl val="0"/>
                </a:rPr>
                <a:t>0 dB</a:t>
              </a:r>
            </a:p>
          </p:txBody>
        </p:sp>
        <p:sp>
          <p:nvSpPr>
            <p:cNvPr id="61" name="TextBox 60">
              <a:extLst>
                <a:ext uri="{FF2B5EF4-FFF2-40B4-BE49-F238E27FC236}">
                  <a16:creationId xmlns:a16="http://schemas.microsoft.com/office/drawing/2014/main" id="{7F7A3F4F-97C0-1006-62E2-F969A52688F8}"/>
                </a:ext>
              </a:extLst>
            </p:cNvPr>
            <p:cNvSpPr txBox="1"/>
            <p:nvPr/>
          </p:nvSpPr>
          <p:spPr>
            <a:xfrm>
              <a:off x="7794070" y="2894271"/>
              <a:ext cx="469813" cy="194994"/>
            </a:xfrm>
            <a:prstGeom prst="rect">
              <a:avLst/>
            </a:prstGeom>
            <a:noFill/>
          </p:spPr>
          <p:txBody>
            <a:bodyPr wrap="none" rtlCol="0">
              <a:spAutoFit/>
            </a:bodyPr>
            <a:lstStyle/>
            <a:p>
              <a:pPr algn="l"/>
              <a:r>
                <a:rPr lang="en-IN" sz="825" spc="0" baseline="0">
                  <a:ln/>
                  <a:solidFill>
                    <a:srgbClr val="FFAA44"/>
                  </a:solidFill>
                  <a:latin typeface="Arial"/>
                  <a:cs typeface="Arial"/>
                  <a:sym typeface="Arial"/>
                  <a:rtl val="0"/>
                </a:rPr>
                <a:t>15 dB</a:t>
              </a:r>
            </a:p>
          </p:txBody>
        </p:sp>
        <p:sp>
          <p:nvSpPr>
            <p:cNvPr id="62" name="TextBox 61">
              <a:extLst>
                <a:ext uri="{FF2B5EF4-FFF2-40B4-BE49-F238E27FC236}">
                  <a16:creationId xmlns:a16="http://schemas.microsoft.com/office/drawing/2014/main" id="{6B195D78-67D1-E6D9-22D2-D4D4D7923D0F}"/>
                </a:ext>
              </a:extLst>
            </p:cNvPr>
            <p:cNvSpPr txBox="1"/>
            <p:nvPr/>
          </p:nvSpPr>
          <p:spPr>
            <a:xfrm>
              <a:off x="8792236" y="2894271"/>
              <a:ext cx="469813" cy="194994"/>
            </a:xfrm>
            <a:prstGeom prst="rect">
              <a:avLst/>
            </a:prstGeom>
            <a:noFill/>
          </p:spPr>
          <p:txBody>
            <a:bodyPr wrap="none" rtlCol="0">
              <a:spAutoFit/>
            </a:bodyPr>
            <a:lstStyle/>
            <a:p>
              <a:pPr algn="l"/>
              <a:r>
                <a:rPr lang="en-IN" sz="825" spc="0" baseline="0">
                  <a:ln/>
                  <a:solidFill>
                    <a:srgbClr val="44FF44"/>
                  </a:solidFill>
                  <a:latin typeface="Arial"/>
                  <a:cs typeface="Arial"/>
                  <a:sym typeface="Arial"/>
                  <a:rtl val="0"/>
                </a:rPr>
                <a:t>30 dB</a:t>
              </a:r>
            </a:p>
          </p:txBody>
        </p:sp>
        <p:sp>
          <p:nvSpPr>
            <p:cNvPr id="63" name="TextBox 62">
              <a:extLst>
                <a:ext uri="{FF2B5EF4-FFF2-40B4-BE49-F238E27FC236}">
                  <a16:creationId xmlns:a16="http://schemas.microsoft.com/office/drawing/2014/main" id="{42087119-67F6-03BF-659A-E01DCEE3FB6A}"/>
                </a:ext>
              </a:extLst>
            </p:cNvPr>
            <p:cNvSpPr txBox="1"/>
            <p:nvPr/>
          </p:nvSpPr>
          <p:spPr>
            <a:xfrm>
              <a:off x="6795904" y="3070431"/>
              <a:ext cx="732114" cy="185580"/>
            </a:xfrm>
            <a:prstGeom prst="rect">
              <a:avLst/>
            </a:prstGeom>
            <a:noFill/>
          </p:spPr>
          <p:txBody>
            <a:bodyPr wrap="none" rtlCol="0">
              <a:spAutoFit/>
            </a:bodyPr>
            <a:lstStyle/>
            <a:p>
              <a:pPr algn="l"/>
              <a:r>
                <a:rPr lang="en-IN" sz="750" spc="0" baseline="0">
                  <a:ln/>
                  <a:solidFill>
                    <a:srgbClr val="CCCCCC"/>
                  </a:solidFill>
                  <a:latin typeface="Arial"/>
                  <a:cs typeface="Arial"/>
                  <a:sym typeface="Arial"/>
                  <a:rtl val="0"/>
                </a:rPr>
                <a:t>Poor Quality</a:t>
              </a:r>
            </a:p>
          </p:txBody>
        </p:sp>
        <p:sp>
          <p:nvSpPr>
            <p:cNvPr id="64" name="TextBox 63">
              <a:extLst>
                <a:ext uri="{FF2B5EF4-FFF2-40B4-BE49-F238E27FC236}">
                  <a16:creationId xmlns:a16="http://schemas.microsoft.com/office/drawing/2014/main" id="{B1952FE5-182F-8B9B-EFA7-52DE3A796076}"/>
                </a:ext>
              </a:extLst>
            </p:cNvPr>
            <p:cNvSpPr txBox="1"/>
            <p:nvPr/>
          </p:nvSpPr>
          <p:spPr>
            <a:xfrm>
              <a:off x="8492786" y="3070431"/>
              <a:ext cx="926289" cy="185580"/>
            </a:xfrm>
            <a:prstGeom prst="rect">
              <a:avLst/>
            </a:prstGeom>
            <a:noFill/>
          </p:spPr>
          <p:txBody>
            <a:bodyPr wrap="none" rtlCol="0">
              <a:spAutoFit/>
            </a:bodyPr>
            <a:lstStyle/>
            <a:p>
              <a:pPr algn="l"/>
              <a:r>
                <a:rPr lang="en-IN" sz="750" spc="0" baseline="0">
                  <a:ln/>
                  <a:solidFill>
                    <a:srgbClr val="CCCCCC"/>
                  </a:solidFill>
                  <a:latin typeface="Arial"/>
                  <a:cs typeface="Arial"/>
                  <a:sym typeface="Arial"/>
                  <a:rtl val="0"/>
                </a:rPr>
                <a:t>Excellent Quality</a:t>
              </a:r>
            </a:p>
          </p:txBody>
        </p:sp>
        <p:sp>
          <p:nvSpPr>
            <p:cNvPr id="65" name="Freeform: Shape 64">
              <a:extLst>
                <a:ext uri="{FF2B5EF4-FFF2-40B4-BE49-F238E27FC236}">
                  <a16:creationId xmlns:a16="http://schemas.microsoft.com/office/drawing/2014/main" id="{ABF9C420-E911-DA9A-04AC-FA447DE3603E}"/>
                </a:ext>
              </a:extLst>
            </p:cNvPr>
            <p:cNvSpPr/>
            <p:nvPr/>
          </p:nvSpPr>
          <p:spPr>
            <a:xfrm>
              <a:off x="9083309" y="3234568"/>
              <a:ext cx="199633" cy="168531"/>
            </a:xfrm>
            <a:custGeom>
              <a:avLst/>
              <a:gdLst>
                <a:gd name="connsiteX0" fmla="*/ 200303 w 199633"/>
                <a:gd name="connsiteY0" fmla="*/ 84516 h 168531"/>
                <a:gd name="connsiteX1" fmla="*/ 100487 w 199633"/>
                <a:gd name="connsiteY1" fmla="*/ 168782 h 168531"/>
                <a:gd name="connsiteX2" fmla="*/ 670 w 199633"/>
                <a:gd name="connsiteY2" fmla="*/ 84516 h 168531"/>
                <a:gd name="connsiteX3" fmla="*/ 100487 w 199633"/>
                <a:gd name="connsiteY3" fmla="*/ 250 h 168531"/>
                <a:gd name="connsiteX4" fmla="*/ 200303 w 199633"/>
                <a:gd name="connsiteY4" fmla="*/ 84516 h 168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33" h="168531">
                  <a:moveTo>
                    <a:pt x="200303" y="84516"/>
                  </a:moveTo>
                  <a:cubicBezTo>
                    <a:pt x="200303" y="131055"/>
                    <a:pt x="155614" y="168782"/>
                    <a:pt x="100487" y="168782"/>
                  </a:cubicBezTo>
                  <a:cubicBezTo>
                    <a:pt x="45359" y="168782"/>
                    <a:pt x="670" y="131055"/>
                    <a:pt x="670" y="84516"/>
                  </a:cubicBezTo>
                  <a:cubicBezTo>
                    <a:pt x="670" y="37977"/>
                    <a:pt x="45359" y="250"/>
                    <a:pt x="100487" y="250"/>
                  </a:cubicBezTo>
                  <a:cubicBezTo>
                    <a:pt x="155614" y="250"/>
                    <a:pt x="200303" y="37977"/>
                    <a:pt x="200303" y="84516"/>
                  </a:cubicBezTo>
                  <a:close/>
                </a:path>
              </a:pathLst>
            </a:custGeom>
            <a:solidFill>
              <a:srgbClr val="F44336"/>
            </a:solidFill>
            <a:ln w="9977" cap="flat">
              <a:noFill/>
              <a:prstDash val="solid"/>
              <a:miter/>
            </a:ln>
          </p:spPr>
          <p:txBody>
            <a:bodyPr rtlCol="0" anchor="ctr"/>
            <a:lstStyle/>
            <a:p>
              <a:endParaRPr lang="en-IN"/>
            </a:p>
          </p:txBody>
        </p:sp>
        <p:sp>
          <p:nvSpPr>
            <p:cNvPr id="66" name="TextBox 65">
              <a:extLst>
                <a:ext uri="{FF2B5EF4-FFF2-40B4-BE49-F238E27FC236}">
                  <a16:creationId xmlns:a16="http://schemas.microsoft.com/office/drawing/2014/main" id="{2BC7FE6B-1EB9-4A01-86EA-698F67C20128}"/>
                </a:ext>
              </a:extLst>
            </p:cNvPr>
            <p:cNvSpPr txBox="1"/>
            <p:nvPr/>
          </p:nvSpPr>
          <p:spPr>
            <a:xfrm>
              <a:off x="9075066" y="3247390"/>
              <a:ext cx="216119" cy="185580"/>
            </a:xfrm>
            <a:prstGeom prst="rect">
              <a:avLst/>
            </a:prstGeom>
            <a:noFill/>
          </p:spPr>
          <p:txBody>
            <a:bodyPr wrap="none" rtlCol="0">
              <a:spAutoFit/>
            </a:bodyPr>
            <a:lstStyle/>
            <a:p>
              <a:pPr algn="l"/>
              <a:r>
                <a:rPr lang="en-IN" sz="750" b="1" spc="0" baseline="0">
                  <a:ln/>
                  <a:solidFill>
                    <a:srgbClr val="FFFFFF"/>
                  </a:solidFill>
                  <a:latin typeface="Arial"/>
                  <a:cs typeface="Arial"/>
                  <a:sym typeface="Arial"/>
                  <a:rtl val="0"/>
                </a:rPr>
                <a:t>!</a:t>
              </a:r>
            </a:p>
          </p:txBody>
        </p:sp>
      </p:grpSp>
      <p:grpSp>
        <p:nvGrpSpPr>
          <p:cNvPr id="67" name="Graphic 4">
            <a:extLst>
              <a:ext uri="{FF2B5EF4-FFF2-40B4-BE49-F238E27FC236}">
                <a16:creationId xmlns:a16="http://schemas.microsoft.com/office/drawing/2014/main" id="{FFEE225E-4795-0088-9B05-754B7E42D49E}"/>
              </a:ext>
            </a:extLst>
          </p:cNvPr>
          <p:cNvGrpSpPr/>
          <p:nvPr/>
        </p:nvGrpSpPr>
        <p:grpSpPr>
          <a:xfrm>
            <a:off x="3815720" y="3639932"/>
            <a:ext cx="3788829" cy="191062"/>
            <a:chOff x="4094580" y="3464834"/>
            <a:chExt cx="3788829" cy="191062"/>
          </a:xfrm>
        </p:grpSpPr>
        <p:sp>
          <p:nvSpPr>
            <p:cNvPr id="68" name="Freeform: Shape 67">
              <a:extLst>
                <a:ext uri="{FF2B5EF4-FFF2-40B4-BE49-F238E27FC236}">
                  <a16:creationId xmlns:a16="http://schemas.microsoft.com/office/drawing/2014/main" id="{E22F2596-0C3E-F06A-EF32-7DC12FD4224E}"/>
                </a:ext>
              </a:extLst>
            </p:cNvPr>
            <p:cNvSpPr/>
            <p:nvPr/>
          </p:nvSpPr>
          <p:spPr>
            <a:xfrm>
              <a:off x="4990829" y="3655897"/>
              <a:ext cx="1996331" cy="8426"/>
            </a:xfrm>
            <a:custGeom>
              <a:avLst/>
              <a:gdLst>
                <a:gd name="connsiteX0" fmla="*/ 500 w 1996331"/>
                <a:gd name="connsiteY0" fmla="*/ 420 h 8426"/>
                <a:gd name="connsiteX1" fmla="*/ 1996832 w 1996331"/>
                <a:gd name="connsiteY1" fmla="*/ 420 h 8426"/>
              </a:gdLst>
              <a:ahLst/>
              <a:cxnLst>
                <a:cxn ang="0">
                  <a:pos x="connsiteX0" y="connsiteY0"/>
                </a:cxn>
                <a:cxn ang="0">
                  <a:pos x="connsiteX1" y="connsiteY1"/>
                </a:cxn>
              </a:cxnLst>
              <a:rect l="l" t="t" r="r" b="b"/>
              <a:pathLst>
                <a:path w="1996331" h="8426">
                  <a:moveTo>
                    <a:pt x="500" y="420"/>
                  </a:moveTo>
                  <a:lnTo>
                    <a:pt x="1996832" y="420"/>
                  </a:lnTo>
                </a:path>
              </a:pathLst>
            </a:custGeom>
            <a:solidFill>
              <a:srgbClr val="000000"/>
            </a:solidFill>
            <a:ln w="29932" cap="flat">
              <a:solidFill>
                <a:srgbClr val="FFFFFF"/>
              </a:solidFill>
              <a:prstDash val="solid"/>
              <a:miter/>
            </a:ln>
          </p:spPr>
          <p:txBody>
            <a:bodyPr rtlCol="0" anchor="ctr"/>
            <a:lstStyle/>
            <a:p>
              <a:endParaRPr lang="en-IN"/>
            </a:p>
          </p:txBody>
        </p:sp>
        <p:sp>
          <p:nvSpPr>
            <p:cNvPr id="69" name="TextBox 68">
              <a:extLst>
                <a:ext uri="{FF2B5EF4-FFF2-40B4-BE49-F238E27FC236}">
                  <a16:creationId xmlns:a16="http://schemas.microsoft.com/office/drawing/2014/main" id="{11292554-EB36-7160-150A-7E638F53B2B0}"/>
                </a:ext>
              </a:extLst>
            </p:cNvPr>
            <p:cNvSpPr txBox="1"/>
            <p:nvPr/>
          </p:nvSpPr>
          <p:spPr>
            <a:xfrm>
              <a:off x="4003140" y="3419114"/>
              <a:ext cx="3971709" cy="223237"/>
            </a:xfrm>
            <a:prstGeom prst="rect">
              <a:avLst/>
            </a:prstGeom>
            <a:noFill/>
          </p:spPr>
          <p:txBody>
            <a:bodyPr wrap="none" rtlCol="0">
              <a:spAutoFit/>
            </a:bodyPr>
            <a:lstStyle/>
            <a:p>
              <a:pPr algn="l"/>
              <a:r>
                <a:rPr lang="en-IN" sz="1050" b="1" spc="0" baseline="0">
                  <a:ln/>
                  <a:solidFill>
                    <a:srgbClr val="FFFFFF"/>
                  </a:solidFill>
                  <a:latin typeface="Arial"/>
                  <a:cs typeface="Arial"/>
                  <a:sym typeface="Arial"/>
                  <a:rtl val="0"/>
                </a:rPr>
                <a:t>Low SINR forces Lower MCS which Reduces Throughput</a:t>
              </a:r>
            </a:p>
          </p:txBody>
        </p:sp>
      </p:grpSp>
      <p:grpSp>
        <p:nvGrpSpPr>
          <p:cNvPr id="70" name="Graphic 4">
            <a:extLst>
              <a:ext uri="{FF2B5EF4-FFF2-40B4-BE49-F238E27FC236}">
                <a16:creationId xmlns:a16="http://schemas.microsoft.com/office/drawing/2014/main" id="{F137504E-3B1F-94C1-DAE4-62C1910CA95E}"/>
              </a:ext>
            </a:extLst>
          </p:cNvPr>
          <p:cNvGrpSpPr/>
          <p:nvPr/>
        </p:nvGrpSpPr>
        <p:grpSpPr>
          <a:xfrm>
            <a:off x="1497248" y="4161492"/>
            <a:ext cx="5988995" cy="2106646"/>
            <a:chOff x="1497248" y="4161492"/>
            <a:chExt cx="5988995" cy="2106646"/>
          </a:xfrm>
        </p:grpSpPr>
        <p:sp>
          <p:nvSpPr>
            <p:cNvPr id="71" name="Freeform: Shape 70">
              <a:extLst>
                <a:ext uri="{FF2B5EF4-FFF2-40B4-BE49-F238E27FC236}">
                  <a16:creationId xmlns:a16="http://schemas.microsoft.com/office/drawing/2014/main" id="{595379A3-6F02-D893-43E4-B2891914F961}"/>
                </a:ext>
              </a:extLst>
            </p:cNvPr>
            <p:cNvSpPr/>
            <p:nvPr/>
          </p:nvSpPr>
          <p:spPr>
            <a:xfrm>
              <a:off x="1497248" y="4161492"/>
              <a:ext cx="5988995" cy="2106646"/>
            </a:xfrm>
            <a:custGeom>
              <a:avLst/>
              <a:gdLst>
                <a:gd name="connsiteX0" fmla="*/ 5889329 w 5988995"/>
                <a:gd name="connsiteY0" fmla="*/ 480 h 2106646"/>
                <a:gd name="connsiteX1" fmla="*/ 5989146 w 5988995"/>
                <a:gd name="connsiteY1" fmla="*/ 480 h 2106646"/>
                <a:gd name="connsiteX2" fmla="*/ 5989146 w 5988995"/>
                <a:gd name="connsiteY2" fmla="*/ 2107126 h 2106646"/>
                <a:gd name="connsiteX3" fmla="*/ 5889329 w 5988995"/>
                <a:gd name="connsiteY3" fmla="*/ 2107126 h 2106646"/>
                <a:gd name="connsiteX4" fmla="*/ 99967 w 5988995"/>
                <a:gd name="connsiteY4" fmla="*/ 2107126 h 2106646"/>
                <a:gd name="connsiteX5" fmla="*/ 150 w 5988995"/>
                <a:gd name="connsiteY5" fmla="*/ 2107126 h 2106646"/>
                <a:gd name="connsiteX6" fmla="*/ 150 w 5988995"/>
                <a:gd name="connsiteY6" fmla="*/ 480 h 2106646"/>
                <a:gd name="connsiteX7" fmla="*/ 99967 w 5988995"/>
                <a:gd name="connsiteY7" fmla="*/ 480 h 210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8995" h="2106646">
                  <a:moveTo>
                    <a:pt x="5889329" y="480"/>
                  </a:moveTo>
                  <a:cubicBezTo>
                    <a:pt x="5944456" y="480"/>
                    <a:pt x="5989146" y="480"/>
                    <a:pt x="5989146" y="480"/>
                  </a:cubicBezTo>
                  <a:lnTo>
                    <a:pt x="5989146" y="2107126"/>
                  </a:lnTo>
                  <a:cubicBezTo>
                    <a:pt x="5989146" y="2107126"/>
                    <a:pt x="5944456" y="2107126"/>
                    <a:pt x="5889329" y="2107126"/>
                  </a:cubicBezTo>
                  <a:lnTo>
                    <a:pt x="99967" y="2107126"/>
                  </a:lnTo>
                  <a:cubicBezTo>
                    <a:pt x="44839" y="2107126"/>
                    <a:pt x="150" y="2107126"/>
                    <a:pt x="150" y="2107126"/>
                  </a:cubicBezTo>
                  <a:lnTo>
                    <a:pt x="150" y="480"/>
                  </a:lnTo>
                  <a:cubicBezTo>
                    <a:pt x="150" y="480"/>
                    <a:pt x="44839" y="480"/>
                    <a:pt x="99967" y="480"/>
                  </a:cubicBezTo>
                  <a:close/>
                </a:path>
              </a:pathLst>
            </a:custGeom>
            <a:solidFill>
              <a:srgbClr val="1A1A1A"/>
            </a:solidFill>
            <a:ln w="19955" cap="flat">
              <a:solidFill>
                <a:srgbClr val="4CAF50"/>
              </a:solidFill>
              <a:prstDash val="solid"/>
              <a:miter/>
            </a:ln>
          </p:spPr>
          <p:txBody>
            <a:bodyPr rtlCol="0" anchor="ctr"/>
            <a:lstStyle/>
            <a:p>
              <a:endParaRPr lang="en-IN"/>
            </a:p>
          </p:txBody>
        </p:sp>
        <p:sp>
          <p:nvSpPr>
            <p:cNvPr id="72" name="TextBox 71">
              <a:extLst>
                <a:ext uri="{FF2B5EF4-FFF2-40B4-BE49-F238E27FC236}">
                  <a16:creationId xmlns:a16="http://schemas.microsoft.com/office/drawing/2014/main" id="{AA3F0C50-58FA-D4A7-168B-5BEF33DA1BF1}"/>
                </a:ext>
              </a:extLst>
            </p:cNvPr>
            <p:cNvSpPr txBox="1"/>
            <p:nvPr/>
          </p:nvSpPr>
          <p:spPr>
            <a:xfrm>
              <a:off x="3362214" y="4204383"/>
              <a:ext cx="2259065" cy="242065"/>
            </a:xfrm>
            <a:prstGeom prst="rect">
              <a:avLst/>
            </a:prstGeom>
            <a:noFill/>
          </p:spPr>
          <p:txBody>
            <a:bodyPr wrap="none" rtlCol="0">
              <a:spAutoFit/>
            </a:bodyPr>
            <a:lstStyle/>
            <a:p>
              <a:pPr algn="l"/>
              <a:r>
                <a:rPr lang="en-IN" sz="1200" b="1" spc="0" baseline="0">
                  <a:ln/>
                  <a:solidFill>
                    <a:srgbClr val="4CAF50"/>
                  </a:solidFill>
                  <a:latin typeface="Arial"/>
                  <a:cs typeface="Arial"/>
                  <a:sym typeface="Arial"/>
                  <a:rtl val="0"/>
                </a:rPr>
                <a:t>MCS vs Throughput Impact</a:t>
              </a:r>
            </a:p>
          </p:txBody>
        </p:sp>
        <p:sp>
          <p:nvSpPr>
            <p:cNvPr id="73" name="Freeform: Shape 72">
              <a:extLst>
                <a:ext uri="{FF2B5EF4-FFF2-40B4-BE49-F238E27FC236}">
                  <a16:creationId xmlns:a16="http://schemas.microsoft.com/office/drawing/2014/main" id="{A700ED96-D289-3C20-D6DC-8174F1B774DD}"/>
                </a:ext>
              </a:extLst>
            </p:cNvPr>
            <p:cNvSpPr/>
            <p:nvPr/>
          </p:nvSpPr>
          <p:spPr>
            <a:xfrm>
              <a:off x="1996331" y="5846809"/>
              <a:ext cx="4990829" cy="8426"/>
            </a:xfrm>
            <a:custGeom>
              <a:avLst/>
              <a:gdLst>
                <a:gd name="connsiteX0" fmla="*/ 150 w 4990829"/>
                <a:gd name="connsiteY0" fmla="*/ 480 h 8426"/>
                <a:gd name="connsiteX1" fmla="*/ 4990980 w 4990829"/>
                <a:gd name="connsiteY1" fmla="*/ 480 h 8426"/>
              </a:gdLst>
              <a:ahLst/>
              <a:cxnLst>
                <a:cxn ang="0">
                  <a:pos x="connsiteX0" y="connsiteY0"/>
                </a:cxn>
                <a:cxn ang="0">
                  <a:pos x="connsiteX1" y="connsiteY1"/>
                </a:cxn>
              </a:cxnLst>
              <a:rect l="l" t="t" r="r" b="b"/>
              <a:pathLst>
                <a:path w="4990829" h="8426">
                  <a:moveTo>
                    <a:pt x="150" y="480"/>
                  </a:moveTo>
                  <a:lnTo>
                    <a:pt x="4990980" y="480"/>
                  </a:lnTo>
                </a:path>
              </a:pathLst>
            </a:custGeom>
            <a:ln w="9977" cap="flat">
              <a:solidFill>
                <a:srgbClr val="666666"/>
              </a:solid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D860654E-AA46-054C-DE22-4795B15C9980}"/>
                </a:ext>
              </a:extLst>
            </p:cNvPr>
            <p:cNvSpPr/>
            <p:nvPr/>
          </p:nvSpPr>
          <p:spPr>
            <a:xfrm>
              <a:off x="1996331" y="4582822"/>
              <a:ext cx="9981" cy="1263987"/>
            </a:xfrm>
            <a:custGeom>
              <a:avLst/>
              <a:gdLst>
                <a:gd name="connsiteX0" fmla="*/ 150 w 9981"/>
                <a:gd name="connsiteY0" fmla="*/ 480 h 1263987"/>
                <a:gd name="connsiteX1" fmla="*/ 150 w 9981"/>
                <a:gd name="connsiteY1" fmla="*/ 1264468 h 1263987"/>
              </a:gdLst>
              <a:ahLst/>
              <a:cxnLst>
                <a:cxn ang="0">
                  <a:pos x="connsiteX0" y="connsiteY0"/>
                </a:cxn>
                <a:cxn ang="0">
                  <a:pos x="connsiteX1" y="connsiteY1"/>
                </a:cxn>
              </a:cxnLst>
              <a:rect l="l" t="t" r="r" b="b"/>
              <a:pathLst>
                <a:path w="9981" h="1263987">
                  <a:moveTo>
                    <a:pt x="150" y="480"/>
                  </a:moveTo>
                  <a:lnTo>
                    <a:pt x="150" y="1264468"/>
                  </a:lnTo>
                </a:path>
              </a:pathLst>
            </a:custGeom>
            <a:ln w="9977" cap="flat">
              <a:solidFill>
                <a:srgbClr val="666666"/>
              </a:solidFill>
              <a:prstDash val="solid"/>
              <a:miter/>
            </a:ln>
          </p:spPr>
          <p:txBody>
            <a:bodyPr rtlCol="0" anchor="ctr"/>
            <a:lstStyle/>
            <a:p>
              <a:endParaRPr lang="en-IN"/>
            </a:p>
          </p:txBody>
        </p:sp>
        <p:sp>
          <p:nvSpPr>
            <p:cNvPr id="75" name="TextBox 74">
              <a:extLst>
                <a:ext uri="{FF2B5EF4-FFF2-40B4-BE49-F238E27FC236}">
                  <a16:creationId xmlns:a16="http://schemas.microsoft.com/office/drawing/2014/main" id="{23E14855-EB0D-BA0F-0D19-3D33407C18BE}"/>
                </a:ext>
              </a:extLst>
            </p:cNvPr>
            <p:cNvSpPr txBox="1"/>
            <p:nvPr/>
          </p:nvSpPr>
          <p:spPr>
            <a:xfrm>
              <a:off x="1599788" y="4502951"/>
              <a:ext cx="388166" cy="185580"/>
            </a:xfrm>
            <a:prstGeom prst="rect">
              <a:avLst/>
            </a:prstGeom>
            <a:noFill/>
          </p:spPr>
          <p:txBody>
            <a:bodyPr wrap="none" rtlCol="0">
              <a:spAutoFit/>
            </a:bodyPr>
            <a:lstStyle/>
            <a:p>
              <a:pPr algn="l"/>
              <a:r>
                <a:rPr lang="en-IN" sz="750" spc="0" baseline="0">
                  <a:ln/>
                  <a:solidFill>
                    <a:srgbClr val="CCCCCC"/>
                  </a:solidFill>
                  <a:latin typeface="Arial"/>
                  <a:cs typeface="Arial"/>
                  <a:sym typeface="Arial"/>
                  <a:rtl val="0"/>
                </a:rPr>
                <a:t>High</a:t>
              </a:r>
            </a:p>
          </p:txBody>
        </p:sp>
        <p:sp>
          <p:nvSpPr>
            <p:cNvPr id="76" name="TextBox 75">
              <a:extLst>
                <a:ext uri="{FF2B5EF4-FFF2-40B4-BE49-F238E27FC236}">
                  <a16:creationId xmlns:a16="http://schemas.microsoft.com/office/drawing/2014/main" id="{69F20D85-1952-ED49-CC68-FCE62D5EECFE}"/>
                </a:ext>
              </a:extLst>
            </p:cNvPr>
            <p:cNvSpPr txBox="1"/>
            <p:nvPr/>
          </p:nvSpPr>
          <p:spPr>
            <a:xfrm>
              <a:off x="1450063" y="5092812"/>
              <a:ext cx="537891" cy="185580"/>
            </a:xfrm>
            <a:prstGeom prst="rect">
              <a:avLst/>
            </a:prstGeom>
            <a:noFill/>
          </p:spPr>
          <p:txBody>
            <a:bodyPr wrap="none" rtlCol="0">
              <a:spAutoFit/>
            </a:bodyPr>
            <a:lstStyle/>
            <a:p>
              <a:pPr algn="l"/>
              <a:r>
                <a:rPr lang="en-IN" sz="750" spc="0" baseline="0">
                  <a:ln/>
                  <a:solidFill>
                    <a:srgbClr val="CCCCCC"/>
                  </a:solidFill>
                  <a:latin typeface="Arial"/>
                  <a:cs typeface="Arial"/>
                  <a:sym typeface="Arial"/>
                  <a:rtl val="0"/>
                </a:rPr>
                <a:t>Medium</a:t>
              </a:r>
            </a:p>
          </p:txBody>
        </p:sp>
        <p:sp>
          <p:nvSpPr>
            <p:cNvPr id="77" name="TextBox 76">
              <a:extLst>
                <a:ext uri="{FF2B5EF4-FFF2-40B4-BE49-F238E27FC236}">
                  <a16:creationId xmlns:a16="http://schemas.microsoft.com/office/drawing/2014/main" id="{5A20851B-F077-48B7-13F8-24501145A319}"/>
                </a:ext>
              </a:extLst>
            </p:cNvPr>
            <p:cNvSpPr txBox="1"/>
            <p:nvPr/>
          </p:nvSpPr>
          <p:spPr>
            <a:xfrm>
              <a:off x="1621964" y="5682673"/>
              <a:ext cx="365990" cy="185580"/>
            </a:xfrm>
            <a:prstGeom prst="rect">
              <a:avLst/>
            </a:prstGeom>
            <a:noFill/>
          </p:spPr>
          <p:txBody>
            <a:bodyPr wrap="none" rtlCol="0">
              <a:spAutoFit/>
            </a:bodyPr>
            <a:lstStyle/>
            <a:p>
              <a:pPr algn="l"/>
              <a:r>
                <a:rPr lang="en-IN" sz="750" spc="0" baseline="0">
                  <a:ln/>
                  <a:solidFill>
                    <a:srgbClr val="CCCCCC"/>
                  </a:solidFill>
                  <a:latin typeface="Arial"/>
                  <a:cs typeface="Arial"/>
                  <a:sym typeface="Arial"/>
                  <a:rtl val="0"/>
                </a:rPr>
                <a:t>Low</a:t>
              </a:r>
            </a:p>
          </p:txBody>
        </p:sp>
        <p:sp>
          <p:nvSpPr>
            <p:cNvPr id="78" name="TextBox 77">
              <a:extLst>
                <a:ext uri="{FF2B5EF4-FFF2-40B4-BE49-F238E27FC236}">
                  <a16:creationId xmlns:a16="http://schemas.microsoft.com/office/drawing/2014/main" id="{3EB670E8-128E-476E-3399-66BEE51873D5}"/>
                </a:ext>
              </a:extLst>
            </p:cNvPr>
            <p:cNvSpPr txBox="1"/>
            <p:nvPr/>
          </p:nvSpPr>
          <p:spPr>
            <a:xfrm rot="-5400000">
              <a:off x="1307503" y="5112611"/>
              <a:ext cx="795523" cy="204408"/>
            </a:xfrm>
            <a:prstGeom prst="rect">
              <a:avLst/>
            </a:prstGeom>
            <a:noFill/>
          </p:spPr>
          <p:txBody>
            <a:bodyPr wrap="none" rtlCol="0">
              <a:spAutoFit/>
            </a:bodyPr>
            <a:lstStyle/>
            <a:p>
              <a:pPr algn="l"/>
              <a:r>
                <a:rPr lang="en-IN" sz="900" spc="0" baseline="0">
                  <a:ln/>
                  <a:solidFill>
                    <a:srgbClr val="CCCCCC"/>
                  </a:solidFill>
                  <a:latin typeface="Arial"/>
                  <a:cs typeface="Arial"/>
                  <a:sym typeface="Arial"/>
                  <a:rtl val="0"/>
                </a:rPr>
                <a:t>Throughput</a:t>
              </a:r>
            </a:p>
          </p:txBody>
        </p:sp>
        <p:sp>
          <p:nvSpPr>
            <p:cNvPr id="79" name="TextBox 78">
              <a:extLst>
                <a:ext uri="{FF2B5EF4-FFF2-40B4-BE49-F238E27FC236}">
                  <a16:creationId xmlns:a16="http://schemas.microsoft.com/office/drawing/2014/main" id="{0287C752-3602-C2CD-100E-9F9BC892348A}"/>
                </a:ext>
              </a:extLst>
            </p:cNvPr>
            <p:cNvSpPr txBox="1"/>
            <p:nvPr/>
          </p:nvSpPr>
          <p:spPr>
            <a:xfrm>
              <a:off x="2165448" y="5893337"/>
              <a:ext cx="659933" cy="185580"/>
            </a:xfrm>
            <a:prstGeom prst="rect">
              <a:avLst/>
            </a:prstGeom>
            <a:noFill/>
          </p:spPr>
          <p:txBody>
            <a:bodyPr wrap="none" rtlCol="0">
              <a:spAutoFit/>
            </a:bodyPr>
            <a:lstStyle/>
            <a:p>
              <a:pPr algn="l"/>
              <a:r>
                <a:rPr lang="en-IN" sz="750" spc="0" baseline="0">
                  <a:ln/>
                  <a:solidFill>
                    <a:srgbClr val="CCCCCC"/>
                  </a:solidFill>
                  <a:latin typeface="Arial"/>
                  <a:cs typeface="Arial"/>
                  <a:sym typeface="Arial"/>
                  <a:rtl val="0"/>
                </a:rPr>
                <a:t>Poor SINR</a:t>
              </a:r>
            </a:p>
          </p:txBody>
        </p:sp>
        <p:sp>
          <p:nvSpPr>
            <p:cNvPr id="80" name="TextBox 79">
              <a:extLst>
                <a:ext uri="{FF2B5EF4-FFF2-40B4-BE49-F238E27FC236}">
                  <a16:creationId xmlns:a16="http://schemas.microsoft.com/office/drawing/2014/main" id="{B4933D69-EB08-30CB-1A19-FD15D034650E}"/>
                </a:ext>
              </a:extLst>
            </p:cNvPr>
            <p:cNvSpPr txBox="1"/>
            <p:nvPr/>
          </p:nvSpPr>
          <p:spPr>
            <a:xfrm>
              <a:off x="4145111" y="5893337"/>
              <a:ext cx="693270" cy="185580"/>
            </a:xfrm>
            <a:prstGeom prst="rect">
              <a:avLst/>
            </a:prstGeom>
            <a:noFill/>
          </p:spPr>
          <p:txBody>
            <a:bodyPr wrap="none" rtlCol="0">
              <a:spAutoFit/>
            </a:bodyPr>
            <a:lstStyle/>
            <a:p>
              <a:pPr algn="l"/>
              <a:r>
                <a:rPr lang="en-IN" sz="750" spc="0" baseline="0">
                  <a:ln/>
                  <a:solidFill>
                    <a:srgbClr val="CCCCCC"/>
                  </a:solidFill>
                  <a:latin typeface="Arial"/>
                  <a:cs typeface="Arial"/>
                  <a:sym typeface="Arial"/>
                  <a:rtl val="0"/>
                </a:rPr>
                <a:t>Good SINR</a:t>
              </a:r>
            </a:p>
          </p:txBody>
        </p:sp>
        <p:sp>
          <p:nvSpPr>
            <p:cNvPr id="81" name="TextBox 80">
              <a:extLst>
                <a:ext uri="{FF2B5EF4-FFF2-40B4-BE49-F238E27FC236}">
                  <a16:creationId xmlns:a16="http://schemas.microsoft.com/office/drawing/2014/main" id="{76925E19-DBB1-0860-89AD-7BF015059F2C}"/>
                </a:ext>
              </a:extLst>
            </p:cNvPr>
            <p:cNvSpPr txBox="1"/>
            <p:nvPr/>
          </p:nvSpPr>
          <p:spPr>
            <a:xfrm>
              <a:off x="6061024" y="5893337"/>
              <a:ext cx="854107" cy="185580"/>
            </a:xfrm>
            <a:prstGeom prst="rect">
              <a:avLst/>
            </a:prstGeom>
            <a:noFill/>
          </p:spPr>
          <p:txBody>
            <a:bodyPr wrap="none" rtlCol="0">
              <a:spAutoFit/>
            </a:bodyPr>
            <a:lstStyle/>
            <a:p>
              <a:pPr algn="l"/>
              <a:r>
                <a:rPr lang="en-IN" sz="750" spc="0" baseline="0">
                  <a:ln/>
                  <a:solidFill>
                    <a:srgbClr val="CCCCCC"/>
                  </a:solidFill>
                  <a:latin typeface="Arial"/>
                  <a:cs typeface="Arial"/>
                  <a:sym typeface="Arial"/>
                  <a:rtl val="0"/>
                </a:rPr>
                <a:t>Excellent SINR</a:t>
              </a:r>
            </a:p>
          </p:txBody>
        </p:sp>
        <p:sp>
          <p:nvSpPr>
            <p:cNvPr id="82" name="TextBox 81">
              <a:extLst>
                <a:ext uri="{FF2B5EF4-FFF2-40B4-BE49-F238E27FC236}">
                  <a16:creationId xmlns:a16="http://schemas.microsoft.com/office/drawing/2014/main" id="{506CB6F3-0AE7-B454-016D-1DA592227462}"/>
                </a:ext>
              </a:extLst>
            </p:cNvPr>
            <p:cNvSpPr txBox="1"/>
            <p:nvPr/>
          </p:nvSpPr>
          <p:spPr>
            <a:xfrm>
              <a:off x="4030790" y="6046612"/>
              <a:ext cx="921912" cy="204408"/>
            </a:xfrm>
            <a:prstGeom prst="rect">
              <a:avLst/>
            </a:prstGeom>
            <a:noFill/>
          </p:spPr>
          <p:txBody>
            <a:bodyPr wrap="none" rtlCol="0">
              <a:spAutoFit/>
            </a:bodyPr>
            <a:lstStyle/>
            <a:p>
              <a:pPr algn="l"/>
              <a:r>
                <a:rPr lang="en-IN" sz="900" spc="0" baseline="0">
                  <a:ln/>
                  <a:solidFill>
                    <a:srgbClr val="CCCCCC"/>
                  </a:solidFill>
                  <a:latin typeface="Arial"/>
                  <a:cs typeface="Arial"/>
                  <a:sym typeface="Arial"/>
                  <a:rtl val="0"/>
                </a:rPr>
                <a:t>Signal Quality</a:t>
              </a:r>
            </a:p>
          </p:txBody>
        </p:sp>
        <p:sp>
          <p:nvSpPr>
            <p:cNvPr id="83" name="Freeform: Shape 82">
              <a:extLst>
                <a:ext uri="{FF2B5EF4-FFF2-40B4-BE49-F238E27FC236}">
                  <a16:creationId xmlns:a16="http://schemas.microsoft.com/office/drawing/2014/main" id="{1427BC05-2AAB-3942-11D0-4AF131B7D3D5}"/>
                </a:ext>
              </a:extLst>
            </p:cNvPr>
            <p:cNvSpPr/>
            <p:nvPr/>
          </p:nvSpPr>
          <p:spPr>
            <a:xfrm>
              <a:off x="2195965" y="4667087"/>
              <a:ext cx="4591563" cy="1095456"/>
            </a:xfrm>
            <a:custGeom>
              <a:avLst/>
              <a:gdLst>
                <a:gd name="connsiteX0" fmla="*/ 150 w 4591563"/>
                <a:gd name="connsiteY0" fmla="*/ 1095936 h 1095456"/>
                <a:gd name="connsiteX1" fmla="*/ 2295932 w 4591563"/>
                <a:gd name="connsiteY1" fmla="*/ 506075 h 1095456"/>
                <a:gd name="connsiteX2" fmla="*/ 4591713 w 4591563"/>
                <a:gd name="connsiteY2" fmla="*/ 480 h 1095456"/>
              </a:gdLst>
              <a:ahLst/>
              <a:cxnLst>
                <a:cxn ang="0">
                  <a:pos x="connsiteX0" y="connsiteY0"/>
                </a:cxn>
                <a:cxn ang="0">
                  <a:pos x="connsiteX1" y="connsiteY1"/>
                </a:cxn>
                <a:cxn ang="0">
                  <a:pos x="connsiteX2" y="connsiteY2"/>
                </a:cxn>
              </a:cxnLst>
              <a:rect l="l" t="t" r="r" b="b"/>
              <a:pathLst>
                <a:path w="4591563" h="1095456">
                  <a:moveTo>
                    <a:pt x="150" y="1095936"/>
                  </a:moveTo>
                  <a:cubicBezTo>
                    <a:pt x="865231" y="983584"/>
                    <a:pt x="1630484" y="786958"/>
                    <a:pt x="2295932" y="506075"/>
                  </a:cubicBezTo>
                  <a:cubicBezTo>
                    <a:pt x="2961379" y="281366"/>
                    <a:pt x="3726633" y="112834"/>
                    <a:pt x="4591713" y="480"/>
                  </a:cubicBezTo>
                </a:path>
              </a:pathLst>
            </a:custGeom>
            <a:noFill/>
            <a:ln w="39910" cap="flat">
              <a:gradFill>
                <a:gsLst>
                  <a:gs pos="0">
                    <a:srgbClr val="2196F3">
                      <a:alpha val="80000"/>
                    </a:srgbClr>
                  </a:gs>
                  <a:gs pos="50000">
                    <a:srgbClr val="36A2A1">
                      <a:alpha val="80000"/>
                    </a:srgbClr>
                  </a:gs>
                  <a:gs pos="100000">
                    <a:srgbClr val="4CAF50">
                      <a:alpha val="80000"/>
                    </a:srgbClr>
                  </a:gs>
                </a:gsLst>
                <a:lin ang="0" scaled="1"/>
              </a:grad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4EA4A8EF-483B-3326-D7FB-B0B0E4E2C1E8}"/>
                </a:ext>
              </a:extLst>
            </p:cNvPr>
            <p:cNvSpPr/>
            <p:nvPr/>
          </p:nvSpPr>
          <p:spPr>
            <a:xfrm>
              <a:off x="2435524" y="5627718"/>
              <a:ext cx="119779" cy="101119"/>
            </a:xfrm>
            <a:custGeom>
              <a:avLst/>
              <a:gdLst>
                <a:gd name="connsiteX0" fmla="*/ 119930 w 119779"/>
                <a:gd name="connsiteY0" fmla="*/ 51040 h 101119"/>
                <a:gd name="connsiteX1" fmla="*/ 60040 w 119779"/>
                <a:gd name="connsiteY1" fmla="*/ 101599 h 101119"/>
                <a:gd name="connsiteX2" fmla="*/ 150 w 119779"/>
                <a:gd name="connsiteY2" fmla="*/ 51040 h 101119"/>
                <a:gd name="connsiteX3" fmla="*/ 60040 w 119779"/>
                <a:gd name="connsiteY3" fmla="*/ 480 h 101119"/>
                <a:gd name="connsiteX4" fmla="*/ 119930 w 119779"/>
                <a:gd name="connsiteY4" fmla="*/ 51040 h 101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79" h="101119">
                  <a:moveTo>
                    <a:pt x="119930" y="51040"/>
                  </a:moveTo>
                  <a:cubicBezTo>
                    <a:pt x="119930" y="78963"/>
                    <a:pt x="93116" y="101599"/>
                    <a:pt x="60040" y="101599"/>
                  </a:cubicBezTo>
                  <a:cubicBezTo>
                    <a:pt x="26964" y="101599"/>
                    <a:pt x="150" y="78963"/>
                    <a:pt x="150" y="51040"/>
                  </a:cubicBezTo>
                  <a:cubicBezTo>
                    <a:pt x="150" y="23116"/>
                    <a:pt x="26964" y="480"/>
                    <a:pt x="60040" y="480"/>
                  </a:cubicBezTo>
                  <a:cubicBezTo>
                    <a:pt x="93116" y="480"/>
                    <a:pt x="119930" y="23116"/>
                    <a:pt x="119930" y="51040"/>
                  </a:cubicBezTo>
                  <a:close/>
                </a:path>
              </a:pathLst>
            </a:custGeom>
            <a:solidFill>
              <a:srgbClr val="FF4444"/>
            </a:solidFill>
            <a:ln w="9977" cap="flat">
              <a:noFill/>
              <a:prstDash val="solid"/>
              <a:miter/>
            </a:ln>
          </p:spPr>
          <p:txBody>
            <a:bodyPr rtlCol="0" anchor="ctr"/>
            <a:lstStyle/>
            <a:p>
              <a:endParaRPr lang="en-IN"/>
            </a:p>
          </p:txBody>
        </p:sp>
        <p:sp>
          <p:nvSpPr>
            <p:cNvPr id="85" name="TextBox 84">
              <a:extLst>
                <a:ext uri="{FF2B5EF4-FFF2-40B4-BE49-F238E27FC236}">
                  <a16:creationId xmlns:a16="http://schemas.microsoft.com/office/drawing/2014/main" id="{AD5AA822-5E8F-85AF-7850-924A00537AF3}"/>
                </a:ext>
              </a:extLst>
            </p:cNvPr>
            <p:cNvSpPr txBox="1"/>
            <p:nvPr/>
          </p:nvSpPr>
          <p:spPr>
            <a:xfrm>
              <a:off x="2226761" y="5732434"/>
              <a:ext cx="537306" cy="176166"/>
            </a:xfrm>
            <a:prstGeom prst="rect">
              <a:avLst/>
            </a:prstGeom>
            <a:noFill/>
          </p:spPr>
          <p:txBody>
            <a:bodyPr wrap="none" rtlCol="0">
              <a:spAutoFit/>
            </a:bodyPr>
            <a:lstStyle/>
            <a:p>
              <a:pPr algn="l"/>
              <a:r>
                <a:rPr lang="en-IN" sz="675" spc="0" baseline="0">
                  <a:ln/>
                  <a:solidFill>
                    <a:srgbClr val="FF4444"/>
                  </a:solidFill>
                  <a:latin typeface="Arial"/>
                  <a:cs typeface="Arial"/>
                  <a:sym typeface="Arial"/>
                  <a:rtl val="0"/>
                </a:rPr>
                <a:t>MCS 0-9</a:t>
              </a:r>
            </a:p>
          </p:txBody>
        </p:sp>
        <p:sp>
          <p:nvSpPr>
            <p:cNvPr id="86" name="Freeform: Shape 85">
              <a:extLst>
                <a:ext uri="{FF2B5EF4-FFF2-40B4-BE49-F238E27FC236}">
                  <a16:creationId xmlns:a16="http://schemas.microsoft.com/office/drawing/2014/main" id="{3B9F9CBC-8173-9D07-D0AA-3114D34408E9}"/>
                </a:ext>
              </a:extLst>
            </p:cNvPr>
            <p:cNvSpPr/>
            <p:nvPr/>
          </p:nvSpPr>
          <p:spPr>
            <a:xfrm>
              <a:off x="4431856" y="5122123"/>
              <a:ext cx="119779" cy="101119"/>
            </a:xfrm>
            <a:custGeom>
              <a:avLst/>
              <a:gdLst>
                <a:gd name="connsiteX0" fmla="*/ 119930 w 119779"/>
                <a:gd name="connsiteY0" fmla="*/ 51040 h 101119"/>
                <a:gd name="connsiteX1" fmla="*/ 60040 w 119779"/>
                <a:gd name="connsiteY1" fmla="*/ 101599 h 101119"/>
                <a:gd name="connsiteX2" fmla="*/ 150 w 119779"/>
                <a:gd name="connsiteY2" fmla="*/ 51040 h 101119"/>
                <a:gd name="connsiteX3" fmla="*/ 60040 w 119779"/>
                <a:gd name="connsiteY3" fmla="*/ 480 h 101119"/>
                <a:gd name="connsiteX4" fmla="*/ 119930 w 119779"/>
                <a:gd name="connsiteY4" fmla="*/ 51040 h 101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79" h="101119">
                  <a:moveTo>
                    <a:pt x="119930" y="51040"/>
                  </a:moveTo>
                  <a:cubicBezTo>
                    <a:pt x="119930" y="78963"/>
                    <a:pt x="93116" y="101599"/>
                    <a:pt x="60040" y="101599"/>
                  </a:cubicBezTo>
                  <a:cubicBezTo>
                    <a:pt x="26964" y="101599"/>
                    <a:pt x="150" y="78963"/>
                    <a:pt x="150" y="51040"/>
                  </a:cubicBezTo>
                  <a:cubicBezTo>
                    <a:pt x="150" y="23116"/>
                    <a:pt x="26964" y="480"/>
                    <a:pt x="60040" y="480"/>
                  </a:cubicBezTo>
                  <a:cubicBezTo>
                    <a:pt x="93116" y="480"/>
                    <a:pt x="119930" y="23116"/>
                    <a:pt x="119930" y="51040"/>
                  </a:cubicBezTo>
                  <a:close/>
                </a:path>
              </a:pathLst>
            </a:custGeom>
            <a:solidFill>
              <a:srgbClr val="FFAA44"/>
            </a:solidFill>
            <a:ln w="9977" cap="flat">
              <a:noFill/>
              <a:prstDash val="solid"/>
              <a:miter/>
            </a:ln>
          </p:spPr>
          <p:txBody>
            <a:bodyPr rtlCol="0" anchor="ctr"/>
            <a:lstStyle/>
            <a:p>
              <a:endParaRPr lang="en-IN"/>
            </a:p>
          </p:txBody>
        </p:sp>
        <p:sp>
          <p:nvSpPr>
            <p:cNvPr id="87" name="TextBox 86">
              <a:extLst>
                <a:ext uri="{FF2B5EF4-FFF2-40B4-BE49-F238E27FC236}">
                  <a16:creationId xmlns:a16="http://schemas.microsoft.com/office/drawing/2014/main" id="{2A016F49-13E6-BD60-273F-AC9CC6DA4355}"/>
                </a:ext>
              </a:extLst>
            </p:cNvPr>
            <p:cNvSpPr txBox="1"/>
            <p:nvPr/>
          </p:nvSpPr>
          <p:spPr>
            <a:xfrm>
              <a:off x="4173131" y="5226839"/>
              <a:ext cx="637230" cy="176166"/>
            </a:xfrm>
            <a:prstGeom prst="rect">
              <a:avLst/>
            </a:prstGeom>
            <a:noFill/>
          </p:spPr>
          <p:txBody>
            <a:bodyPr wrap="none" rtlCol="0">
              <a:spAutoFit/>
            </a:bodyPr>
            <a:lstStyle/>
            <a:p>
              <a:pPr algn="l"/>
              <a:r>
                <a:rPr lang="en-IN" sz="675" spc="0" baseline="0">
                  <a:ln/>
                  <a:solidFill>
                    <a:srgbClr val="FFAA44"/>
                  </a:solidFill>
                  <a:latin typeface="Arial"/>
                  <a:cs typeface="Arial"/>
                  <a:sym typeface="Arial"/>
                  <a:rtl val="0"/>
                </a:rPr>
                <a:t>MCS 10-16</a:t>
              </a:r>
            </a:p>
          </p:txBody>
        </p:sp>
        <p:sp>
          <p:nvSpPr>
            <p:cNvPr id="88" name="Freeform: Shape 87">
              <a:extLst>
                <a:ext uri="{FF2B5EF4-FFF2-40B4-BE49-F238E27FC236}">
                  <a16:creationId xmlns:a16="http://schemas.microsoft.com/office/drawing/2014/main" id="{0124298D-C13B-0892-1E9F-BAF60F6024FD}"/>
                </a:ext>
              </a:extLst>
            </p:cNvPr>
            <p:cNvSpPr/>
            <p:nvPr/>
          </p:nvSpPr>
          <p:spPr>
            <a:xfrm>
              <a:off x="6428188" y="4700794"/>
              <a:ext cx="119779" cy="101119"/>
            </a:xfrm>
            <a:custGeom>
              <a:avLst/>
              <a:gdLst>
                <a:gd name="connsiteX0" fmla="*/ 119930 w 119779"/>
                <a:gd name="connsiteY0" fmla="*/ 51040 h 101119"/>
                <a:gd name="connsiteX1" fmla="*/ 60040 w 119779"/>
                <a:gd name="connsiteY1" fmla="*/ 101599 h 101119"/>
                <a:gd name="connsiteX2" fmla="*/ 150 w 119779"/>
                <a:gd name="connsiteY2" fmla="*/ 51040 h 101119"/>
                <a:gd name="connsiteX3" fmla="*/ 60040 w 119779"/>
                <a:gd name="connsiteY3" fmla="*/ 480 h 101119"/>
                <a:gd name="connsiteX4" fmla="*/ 119930 w 119779"/>
                <a:gd name="connsiteY4" fmla="*/ 51040 h 101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79" h="101119">
                  <a:moveTo>
                    <a:pt x="119930" y="51040"/>
                  </a:moveTo>
                  <a:cubicBezTo>
                    <a:pt x="119930" y="78963"/>
                    <a:pt x="93116" y="101599"/>
                    <a:pt x="60040" y="101599"/>
                  </a:cubicBezTo>
                  <a:cubicBezTo>
                    <a:pt x="26964" y="101599"/>
                    <a:pt x="150" y="78963"/>
                    <a:pt x="150" y="51040"/>
                  </a:cubicBezTo>
                  <a:cubicBezTo>
                    <a:pt x="150" y="23116"/>
                    <a:pt x="26964" y="480"/>
                    <a:pt x="60040" y="480"/>
                  </a:cubicBezTo>
                  <a:cubicBezTo>
                    <a:pt x="93116" y="480"/>
                    <a:pt x="119930" y="23116"/>
                    <a:pt x="119930" y="51040"/>
                  </a:cubicBezTo>
                  <a:close/>
                </a:path>
              </a:pathLst>
            </a:custGeom>
            <a:solidFill>
              <a:srgbClr val="44FF44"/>
            </a:solidFill>
            <a:ln w="9977" cap="flat">
              <a:noFill/>
              <a:prstDash val="solid"/>
              <a:miter/>
            </a:ln>
          </p:spPr>
          <p:txBody>
            <a:bodyPr rtlCol="0" anchor="ctr"/>
            <a:lstStyle/>
            <a:p>
              <a:endParaRPr lang="en-IN"/>
            </a:p>
          </p:txBody>
        </p:sp>
        <p:sp>
          <p:nvSpPr>
            <p:cNvPr id="89" name="TextBox 88">
              <a:extLst>
                <a:ext uri="{FF2B5EF4-FFF2-40B4-BE49-F238E27FC236}">
                  <a16:creationId xmlns:a16="http://schemas.microsoft.com/office/drawing/2014/main" id="{52A0BF3A-867D-33B3-7C59-D5CE4EDC6D3C}"/>
                </a:ext>
              </a:extLst>
            </p:cNvPr>
            <p:cNvSpPr txBox="1"/>
            <p:nvPr/>
          </p:nvSpPr>
          <p:spPr>
            <a:xfrm>
              <a:off x="6169463" y="4805510"/>
              <a:ext cx="637230" cy="176166"/>
            </a:xfrm>
            <a:prstGeom prst="rect">
              <a:avLst/>
            </a:prstGeom>
            <a:noFill/>
          </p:spPr>
          <p:txBody>
            <a:bodyPr wrap="none" rtlCol="0">
              <a:spAutoFit/>
            </a:bodyPr>
            <a:lstStyle/>
            <a:p>
              <a:pPr algn="l"/>
              <a:r>
                <a:rPr lang="en-IN" sz="675" spc="0" baseline="0">
                  <a:ln/>
                  <a:solidFill>
                    <a:srgbClr val="44FF44"/>
                  </a:solidFill>
                  <a:latin typeface="Arial"/>
                  <a:cs typeface="Arial"/>
                  <a:sym typeface="Arial"/>
                  <a:rtl val="0"/>
                </a:rPr>
                <a:t>MCS 17-28</a:t>
              </a:r>
            </a:p>
          </p:txBody>
        </p:sp>
      </p:grpSp>
      <p:grpSp>
        <p:nvGrpSpPr>
          <p:cNvPr id="90" name="Graphic 4">
            <a:extLst>
              <a:ext uri="{FF2B5EF4-FFF2-40B4-BE49-F238E27FC236}">
                <a16:creationId xmlns:a16="http://schemas.microsoft.com/office/drawing/2014/main" id="{15D8F704-E0A3-B3E8-49D1-5AA9B3B2750D}"/>
              </a:ext>
            </a:extLst>
          </p:cNvPr>
          <p:cNvGrpSpPr/>
          <p:nvPr/>
        </p:nvGrpSpPr>
        <p:grpSpPr>
          <a:xfrm>
            <a:off x="7985327" y="4161492"/>
            <a:ext cx="3493580" cy="2106646"/>
            <a:chOff x="7985327" y="4161492"/>
            <a:chExt cx="3493580" cy="2106646"/>
          </a:xfrm>
        </p:grpSpPr>
        <p:sp>
          <p:nvSpPr>
            <p:cNvPr id="91" name="Freeform: Shape 90">
              <a:extLst>
                <a:ext uri="{FF2B5EF4-FFF2-40B4-BE49-F238E27FC236}">
                  <a16:creationId xmlns:a16="http://schemas.microsoft.com/office/drawing/2014/main" id="{E1D427D2-7999-5A27-AE21-0AF574BACD03}"/>
                </a:ext>
              </a:extLst>
            </p:cNvPr>
            <p:cNvSpPr/>
            <p:nvPr/>
          </p:nvSpPr>
          <p:spPr>
            <a:xfrm>
              <a:off x="7985327" y="4161492"/>
              <a:ext cx="3493580" cy="2106646"/>
            </a:xfrm>
            <a:custGeom>
              <a:avLst/>
              <a:gdLst>
                <a:gd name="connsiteX0" fmla="*/ 3394564 w 3493580"/>
                <a:gd name="connsiteY0" fmla="*/ 480 h 2106646"/>
                <a:gd name="connsiteX1" fmla="*/ 3494381 w 3493580"/>
                <a:gd name="connsiteY1" fmla="*/ 480 h 2106646"/>
                <a:gd name="connsiteX2" fmla="*/ 3494381 w 3493580"/>
                <a:gd name="connsiteY2" fmla="*/ 2107126 h 2106646"/>
                <a:gd name="connsiteX3" fmla="*/ 3394564 w 3493580"/>
                <a:gd name="connsiteY3" fmla="*/ 2107126 h 2106646"/>
                <a:gd name="connsiteX4" fmla="*/ 100617 w 3493580"/>
                <a:gd name="connsiteY4" fmla="*/ 2107126 h 2106646"/>
                <a:gd name="connsiteX5" fmla="*/ 800 w 3493580"/>
                <a:gd name="connsiteY5" fmla="*/ 2107126 h 2106646"/>
                <a:gd name="connsiteX6" fmla="*/ 800 w 3493580"/>
                <a:gd name="connsiteY6" fmla="*/ 480 h 2106646"/>
                <a:gd name="connsiteX7" fmla="*/ 100617 w 3493580"/>
                <a:gd name="connsiteY7" fmla="*/ 480 h 210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3580" h="2106646">
                  <a:moveTo>
                    <a:pt x="3394564" y="480"/>
                  </a:moveTo>
                  <a:cubicBezTo>
                    <a:pt x="3449692" y="480"/>
                    <a:pt x="3494381" y="480"/>
                    <a:pt x="3494381" y="480"/>
                  </a:cubicBezTo>
                  <a:lnTo>
                    <a:pt x="3494381" y="2107126"/>
                  </a:lnTo>
                  <a:cubicBezTo>
                    <a:pt x="3494381" y="2107126"/>
                    <a:pt x="3449692" y="2107126"/>
                    <a:pt x="3394564" y="2107126"/>
                  </a:cubicBezTo>
                  <a:lnTo>
                    <a:pt x="100617" y="2107126"/>
                  </a:lnTo>
                  <a:cubicBezTo>
                    <a:pt x="45489" y="2107126"/>
                    <a:pt x="800" y="2107126"/>
                    <a:pt x="800" y="2107126"/>
                  </a:cubicBezTo>
                  <a:lnTo>
                    <a:pt x="800" y="480"/>
                  </a:lnTo>
                  <a:cubicBezTo>
                    <a:pt x="800" y="480"/>
                    <a:pt x="45489" y="480"/>
                    <a:pt x="100617" y="480"/>
                  </a:cubicBezTo>
                  <a:close/>
                </a:path>
              </a:pathLst>
            </a:custGeom>
            <a:solidFill>
              <a:srgbClr val="1A1A1A"/>
            </a:solidFill>
            <a:ln w="19955" cap="flat">
              <a:solidFill>
                <a:srgbClr val="9C27B0"/>
              </a:solidFill>
              <a:prstDash val="solid"/>
              <a:miter/>
            </a:ln>
          </p:spPr>
          <p:txBody>
            <a:bodyPr rtlCol="0" anchor="ctr"/>
            <a:lstStyle/>
            <a:p>
              <a:endParaRPr lang="en-IN"/>
            </a:p>
          </p:txBody>
        </p:sp>
        <p:sp>
          <p:nvSpPr>
            <p:cNvPr id="92" name="TextBox 91">
              <a:extLst>
                <a:ext uri="{FF2B5EF4-FFF2-40B4-BE49-F238E27FC236}">
                  <a16:creationId xmlns:a16="http://schemas.microsoft.com/office/drawing/2014/main" id="{6DAF8B09-0CBF-3458-5F4F-2959F6DD9427}"/>
                </a:ext>
              </a:extLst>
            </p:cNvPr>
            <p:cNvSpPr txBox="1"/>
            <p:nvPr/>
          </p:nvSpPr>
          <p:spPr>
            <a:xfrm>
              <a:off x="8633660" y="4204383"/>
              <a:ext cx="2196913" cy="242065"/>
            </a:xfrm>
            <a:prstGeom prst="rect">
              <a:avLst/>
            </a:prstGeom>
            <a:noFill/>
          </p:spPr>
          <p:txBody>
            <a:bodyPr wrap="none" rtlCol="0">
              <a:spAutoFit/>
            </a:bodyPr>
            <a:lstStyle/>
            <a:p>
              <a:pPr algn="l"/>
              <a:r>
                <a:rPr lang="en-IN" sz="1200" b="1" spc="0" baseline="0">
                  <a:ln/>
                  <a:solidFill>
                    <a:srgbClr val="9C27B0"/>
                  </a:solidFill>
                  <a:latin typeface="Arial"/>
                  <a:cs typeface="Arial"/>
                  <a:sym typeface="Arial"/>
                  <a:rtl val="0"/>
                </a:rPr>
                <a:t>How to Monitor and Check</a:t>
              </a:r>
            </a:p>
          </p:txBody>
        </p:sp>
        <p:grpSp>
          <p:nvGrpSpPr>
            <p:cNvPr id="93" name="Graphic 4">
              <a:extLst>
                <a:ext uri="{FF2B5EF4-FFF2-40B4-BE49-F238E27FC236}">
                  <a16:creationId xmlns:a16="http://schemas.microsoft.com/office/drawing/2014/main" id="{F5D7B03A-ACEC-06C6-8FC5-DBD8E7498EA1}"/>
                </a:ext>
              </a:extLst>
            </p:cNvPr>
            <p:cNvGrpSpPr/>
            <p:nvPr/>
          </p:nvGrpSpPr>
          <p:grpSpPr>
            <a:xfrm>
              <a:off x="8234868" y="4533414"/>
              <a:ext cx="1538091" cy="488593"/>
              <a:chOff x="8234868" y="4533414"/>
              <a:chExt cx="1538091" cy="488593"/>
            </a:xfrm>
          </p:grpSpPr>
          <p:sp>
            <p:nvSpPr>
              <p:cNvPr id="94" name="Freeform: Shape 93">
                <a:extLst>
                  <a:ext uri="{FF2B5EF4-FFF2-40B4-BE49-F238E27FC236}">
                    <a16:creationId xmlns:a16="http://schemas.microsoft.com/office/drawing/2014/main" id="{85954515-2105-9D44-FB20-50AE05AC8591}"/>
                  </a:ext>
                </a:extLst>
              </p:cNvPr>
              <p:cNvSpPr/>
              <p:nvPr/>
            </p:nvSpPr>
            <p:spPr>
              <a:xfrm>
                <a:off x="8234868" y="4540689"/>
                <a:ext cx="99816" cy="84265"/>
              </a:xfrm>
              <a:custGeom>
                <a:avLst/>
                <a:gdLst>
                  <a:gd name="connsiteX0" fmla="*/ 100637 w 99816"/>
                  <a:gd name="connsiteY0" fmla="*/ 42653 h 84265"/>
                  <a:gd name="connsiteX1" fmla="*/ 50728 w 99816"/>
                  <a:gd name="connsiteY1" fmla="*/ 84786 h 84265"/>
                  <a:gd name="connsiteX2" fmla="*/ 820 w 99816"/>
                  <a:gd name="connsiteY2" fmla="*/ 42653 h 84265"/>
                  <a:gd name="connsiteX3" fmla="*/ 50728 w 99816"/>
                  <a:gd name="connsiteY3" fmla="*/ 520 h 84265"/>
                  <a:gd name="connsiteX4" fmla="*/ 100637 w 99816"/>
                  <a:gd name="connsiteY4" fmla="*/ 42653 h 8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16" h="84265">
                    <a:moveTo>
                      <a:pt x="100637" y="42653"/>
                    </a:moveTo>
                    <a:cubicBezTo>
                      <a:pt x="100637" y="65922"/>
                      <a:pt x="78292" y="84786"/>
                      <a:pt x="50728" y="84786"/>
                    </a:cubicBezTo>
                    <a:cubicBezTo>
                      <a:pt x="23165" y="84786"/>
                      <a:pt x="820" y="65922"/>
                      <a:pt x="820" y="42653"/>
                    </a:cubicBezTo>
                    <a:cubicBezTo>
                      <a:pt x="820" y="19384"/>
                      <a:pt x="23165" y="520"/>
                      <a:pt x="50728" y="520"/>
                    </a:cubicBezTo>
                    <a:cubicBezTo>
                      <a:pt x="78292" y="520"/>
                      <a:pt x="100637" y="19384"/>
                      <a:pt x="100637" y="42653"/>
                    </a:cubicBezTo>
                    <a:close/>
                  </a:path>
                </a:pathLst>
              </a:custGeom>
              <a:solidFill>
                <a:srgbClr val="2196F3"/>
              </a:solidFill>
              <a:ln w="9977" cap="flat">
                <a:noFill/>
                <a:prstDash val="solid"/>
                <a:miter/>
              </a:ln>
            </p:spPr>
            <p:txBody>
              <a:bodyPr rtlCol="0" anchor="ctr"/>
              <a:lstStyle/>
              <a:p>
                <a:endParaRPr lang="en-IN"/>
              </a:p>
            </p:txBody>
          </p:sp>
          <p:sp>
            <p:nvSpPr>
              <p:cNvPr id="95" name="TextBox 94">
                <a:extLst>
                  <a:ext uri="{FF2B5EF4-FFF2-40B4-BE49-F238E27FC236}">
                    <a16:creationId xmlns:a16="http://schemas.microsoft.com/office/drawing/2014/main" id="{4A2E552C-B6F1-14F8-BDC7-8D90F55347E6}"/>
                  </a:ext>
                </a:extLst>
              </p:cNvPr>
              <p:cNvSpPr txBox="1"/>
              <p:nvPr/>
            </p:nvSpPr>
            <p:spPr>
              <a:xfrm>
                <a:off x="8343061" y="4487694"/>
                <a:ext cx="1096962" cy="204408"/>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Drive Test Tools</a:t>
                </a:r>
              </a:p>
            </p:txBody>
          </p:sp>
          <p:sp>
            <p:nvSpPr>
              <p:cNvPr id="96" name="TextBox 95">
                <a:extLst>
                  <a:ext uri="{FF2B5EF4-FFF2-40B4-BE49-F238E27FC236}">
                    <a16:creationId xmlns:a16="http://schemas.microsoft.com/office/drawing/2014/main" id="{88443DB5-D871-3620-84C0-66871297B0B8}"/>
                  </a:ext>
                </a:extLst>
              </p:cNvPr>
              <p:cNvSpPr txBox="1"/>
              <p:nvPr/>
            </p:nvSpPr>
            <p:spPr>
              <a:xfrm>
                <a:off x="8343061" y="4629350"/>
                <a:ext cx="1111008" cy="185580"/>
              </a:xfrm>
              <a:prstGeom prst="rect">
                <a:avLst/>
              </a:prstGeom>
              <a:noFill/>
            </p:spPr>
            <p:txBody>
              <a:bodyPr wrap="none" rtlCol="0">
                <a:spAutoFit/>
              </a:bodyPr>
              <a:lstStyle/>
              <a:p>
                <a:pPr algn="l"/>
                <a:r>
                  <a:rPr lang="en-IN" sz="750" spc="0" baseline="0">
                    <a:ln/>
                    <a:solidFill>
                      <a:srgbClr val="CCCCCC"/>
                    </a:solidFill>
                    <a:latin typeface="Arial"/>
                    <a:cs typeface="Arial"/>
                    <a:sym typeface="Arial"/>
                    <a:rtl val="0"/>
                  </a:rPr>
                  <a:t>• TEMS Investigation</a:t>
                </a:r>
              </a:p>
            </p:txBody>
          </p:sp>
          <p:sp>
            <p:nvSpPr>
              <p:cNvPr id="97" name="TextBox 96">
                <a:extLst>
                  <a:ext uri="{FF2B5EF4-FFF2-40B4-BE49-F238E27FC236}">
                    <a16:creationId xmlns:a16="http://schemas.microsoft.com/office/drawing/2014/main" id="{9013D171-E515-3BAB-6E1F-A5DD684D2D32}"/>
                  </a:ext>
                </a:extLst>
              </p:cNvPr>
              <p:cNvSpPr txBox="1"/>
              <p:nvPr/>
            </p:nvSpPr>
            <p:spPr>
              <a:xfrm>
                <a:off x="8343061" y="4755748"/>
                <a:ext cx="1216478" cy="185580"/>
              </a:xfrm>
              <a:prstGeom prst="rect">
                <a:avLst/>
              </a:prstGeom>
              <a:noFill/>
            </p:spPr>
            <p:txBody>
              <a:bodyPr wrap="none" rtlCol="0">
                <a:spAutoFit/>
              </a:bodyPr>
              <a:lstStyle/>
              <a:p>
                <a:pPr algn="l"/>
                <a:r>
                  <a:rPr lang="en-IN" sz="750" spc="0" baseline="0">
                    <a:ln/>
                    <a:solidFill>
                      <a:srgbClr val="CCCCCC"/>
                    </a:solidFill>
                    <a:latin typeface="Arial"/>
                    <a:cs typeface="Arial"/>
                    <a:sym typeface="Arial"/>
                    <a:rtl val="0"/>
                  </a:rPr>
                  <a:t>• Nemo Handy/Outdoor</a:t>
                </a:r>
              </a:p>
            </p:txBody>
          </p:sp>
          <p:sp>
            <p:nvSpPr>
              <p:cNvPr id="98" name="TextBox 97">
                <a:extLst>
                  <a:ext uri="{FF2B5EF4-FFF2-40B4-BE49-F238E27FC236}">
                    <a16:creationId xmlns:a16="http://schemas.microsoft.com/office/drawing/2014/main" id="{A4CB851F-FCE5-9C82-7CEE-05875B091186}"/>
                  </a:ext>
                </a:extLst>
              </p:cNvPr>
              <p:cNvSpPr txBox="1"/>
              <p:nvPr/>
            </p:nvSpPr>
            <p:spPr>
              <a:xfrm>
                <a:off x="8343061" y="4882147"/>
                <a:ext cx="1521338" cy="185580"/>
              </a:xfrm>
              <a:prstGeom prst="rect">
                <a:avLst/>
              </a:prstGeom>
              <a:noFill/>
            </p:spPr>
            <p:txBody>
              <a:bodyPr wrap="none" rtlCol="0">
                <a:spAutoFit/>
              </a:bodyPr>
              <a:lstStyle/>
              <a:p>
                <a:pPr algn="l"/>
                <a:r>
                  <a:rPr lang="en-IN" sz="750" spc="0" baseline="0">
                    <a:ln/>
                    <a:solidFill>
                      <a:srgbClr val="CCCCCC"/>
                    </a:solidFill>
                    <a:latin typeface="Arial"/>
                    <a:cs typeface="Arial"/>
                    <a:sym typeface="Arial"/>
                    <a:rtl val="0"/>
                  </a:rPr>
                  <a:t>• Real-time RF measurements</a:t>
                </a:r>
              </a:p>
            </p:txBody>
          </p:sp>
        </p:grpSp>
        <p:grpSp>
          <p:nvGrpSpPr>
            <p:cNvPr id="99" name="Graphic 4">
              <a:extLst>
                <a:ext uri="{FF2B5EF4-FFF2-40B4-BE49-F238E27FC236}">
                  <a16:creationId xmlns:a16="http://schemas.microsoft.com/office/drawing/2014/main" id="{DDF6E9B6-0E7F-601C-995F-201A56C239A7}"/>
                </a:ext>
              </a:extLst>
            </p:cNvPr>
            <p:cNvGrpSpPr/>
            <p:nvPr/>
          </p:nvGrpSpPr>
          <p:grpSpPr>
            <a:xfrm>
              <a:off x="8234868" y="5123275"/>
              <a:ext cx="1449631" cy="488593"/>
              <a:chOff x="8234868" y="5123275"/>
              <a:chExt cx="1449631" cy="488593"/>
            </a:xfrm>
          </p:grpSpPr>
          <p:sp>
            <p:nvSpPr>
              <p:cNvPr id="100" name="Freeform: Shape 99">
                <a:extLst>
                  <a:ext uri="{FF2B5EF4-FFF2-40B4-BE49-F238E27FC236}">
                    <a16:creationId xmlns:a16="http://schemas.microsoft.com/office/drawing/2014/main" id="{554A71DD-7040-E587-EA1D-4A07014F20CE}"/>
                  </a:ext>
                </a:extLst>
              </p:cNvPr>
              <p:cNvSpPr/>
              <p:nvPr/>
            </p:nvSpPr>
            <p:spPr>
              <a:xfrm>
                <a:off x="8234868" y="5130550"/>
                <a:ext cx="99816" cy="84265"/>
              </a:xfrm>
              <a:custGeom>
                <a:avLst/>
                <a:gdLst>
                  <a:gd name="connsiteX0" fmla="*/ 100637 w 99816"/>
                  <a:gd name="connsiteY0" fmla="*/ 42723 h 84265"/>
                  <a:gd name="connsiteX1" fmla="*/ 50728 w 99816"/>
                  <a:gd name="connsiteY1" fmla="*/ 84856 h 84265"/>
                  <a:gd name="connsiteX2" fmla="*/ 820 w 99816"/>
                  <a:gd name="connsiteY2" fmla="*/ 42723 h 84265"/>
                  <a:gd name="connsiteX3" fmla="*/ 50728 w 99816"/>
                  <a:gd name="connsiteY3" fmla="*/ 590 h 84265"/>
                  <a:gd name="connsiteX4" fmla="*/ 100637 w 99816"/>
                  <a:gd name="connsiteY4" fmla="*/ 42723 h 8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16" h="84265">
                    <a:moveTo>
                      <a:pt x="100637" y="42723"/>
                    </a:moveTo>
                    <a:cubicBezTo>
                      <a:pt x="100637" y="65992"/>
                      <a:pt x="78292" y="84856"/>
                      <a:pt x="50728" y="84856"/>
                    </a:cubicBezTo>
                    <a:cubicBezTo>
                      <a:pt x="23165" y="84856"/>
                      <a:pt x="820" y="65992"/>
                      <a:pt x="820" y="42723"/>
                    </a:cubicBezTo>
                    <a:cubicBezTo>
                      <a:pt x="820" y="19454"/>
                      <a:pt x="23165" y="590"/>
                      <a:pt x="50728" y="590"/>
                    </a:cubicBezTo>
                    <a:cubicBezTo>
                      <a:pt x="78292" y="590"/>
                      <a:pt x="100637" y="19454"/>
                      <a:pt x="100637" y="42723"/>
                    </a:cubicBezTo>
                    <a:close/>
                  </a:path>
                </a:pathLst>
              </a:custGeom>
              <a:solidFill>
                <a:srgbClr val="FF9800"/>
              </a:solidFill>
              <a:ln w="9977" cap="flat">
                <a:noFill/>
                <a:prstDash val="solid"/>
                <a:miter/>
              </a:ln>
            </p:spPr>
            <p:txBody>
              <a:bodyPr rtlCol="0" anchor="ctr"/>
              <a:lstStyle/>
              <a:p>
                <a:endParaRPr lang="en-IN"/>
              </a:p>
            </p:txBody>
          </p:sp>
          <p:sp>
            <p:nvSpPr>
              <p:cNvPr id="101" name="TextBox 100">
                <a:extLst>
                  <a:ext uri="{FF2B5EF4-FFF2-40B4-BE49-F238E27FC236}">
                    <a16:creationId xmlns:a16="http://schemas.microsoft.com/office/drawing/2014/main" id="{F331702B-EEE2-ABAC-4DF1-B19491B5B2E9}"/>
                  </a:ext>
                </a:extLst>
              </p:cNvPr>
              <p:cNvSpPr txBox="1"/>
              <p:nvPr/>
            </p:nvSpPr>
            <p:spPr>
              <a:xfrm>
                <a:off x="8343061" y="5077555"/>
                <a:ext cx="1327807" cy="204408"/>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UE Traces and Logs</a:t>
                </a:r>
              </a:p>
            </p:txBody>
          </p:sp>
          <p:sp>
            <p:nvSpPr>
              <p:cNvPr id="102" name="TextBox 101">
                <a:extLst>
                  <a:ext uri="{FF2B5EF4-FFF2-40B4-BE49-F238E27FC236}">
                    <a16:creationId xmlns:a16="http://schemas.microsoft.com/office/drawing/2014/main" id="{A795B869-6756-B8F0-DF23-A12C0614CDBE}"/>
                  </a:ext>
                </a:extLst>
              </p:cNvPr>
              <p:cNvSpPr txBox="1"/>
              <p:nvPr/>
            </p:nvSpPr>
            <p:spPr>
              <a:xfrm>
                <a:off x="8343061" y="5219211"/>
                <a:ext cx="1377511" cy="185580"/>
              </a:xfrm>
              <a:prstGeom prst="rect">
                <a:avLst/>
              </a:prstGeom>
              <a:noFill/>
            </p:spPr>
            <p:txBody>
              <a:bodyPr wrap="none" rtlCol="0">
                <a:spAutoFit/>
              </a:bodyPr>
              <a:lstStyle/>
              <a:p>
                <a:pPr algn="l"/>
                <a:r>
                  <a:rPr lang="en-IN" sz="750" spc="0" baseline="0">
                    <a:ln/>
                    <a:solidFill>
                      <a:srgbClr val="CCCCCC"/>
                    </a:solidFill>
                    <a:latin typeface="Arial"/>
                    <a:cs typeface="Arial"/>
                    <a:sym typeface="Arial"/>
                    <a:rtl val="0"/>
                  </a:rPr>
                  <a:t>• Device engineering mode</a:t>
                </a:r>
              </a:p>
            </p:txBody>
          </p:sp>
          <p:sp>
            <p:nvSpPr>
              <p:cNvPr id="103" name="TextBox 102">
                <a:extLst>
                  <a:ext uri="{FF2B5EF4-FFF2-40B4-BE49-F238E27FC236}">
                    <a16:creationId xmlns:a16="http://schemas.microsoft.com/office/drawing/2014/main" id="{A863DB64-A890-96CA-8A25-8CD53678D29F}"/>
                  </a:ext>
                </a:extLst>
              </p:cNvPr>
              <p:cNvSpPr txBox="1"/>
              <p:nvPr/>
            </p:nvSpPr>
            <p:spPr>
              <a:xfrm>
                <a:off x="8343061" y="5345609"/>
                <a:ext cx="1332915" cy="185580"/>
              </a:xfrm>
              <a:prstGeom prst="rect">
                <a:avLst/>
              </a:prstGeom>
              <a:noFill/>
            </p:spPr>
            <p:txBody>
              <a:bodyPr wrap="none" rtlCol="0">
                <a:spAutoFit/>
              </a:bodyPr>
              <a:lstStyle/>
              <a:p>
                <a:pPr algn="l"/>
                <a:r>
                  <a:rPr lang="en-IN" sz="750" spc="0" baseline="0">
                    <a:ln/>
                    <a:solidFill>
                      <a:srgbClr val="CCCCCC"/>
                    </a:solidFill>
                    <a:latin typeface="Arial"/>
                    <a:cs typeface="Arial"/>
                    <a:sym typeface="Arial"/>
                    <a:rtl val="0"/>
                  </a:rPr>
                  <a:t>• Network signaling traces</a:t>
                </a:r>
              </a:p>
            </p:txBody>
          </p:sp>
          <p:sp>
            <p:nvSpPr>
              <p:cNvPr id="104" name="TextBox 103">
                <a:extLst>
                  <a:ext uri="{FF2B5EF4-FFF2-40B4-BE49-F238E27FC236}">
                    <a16:creationId xmlns:a16="http://schemas.microsoft.com/office/drawing/2014/main" id="{19E4B3EF-3B75-1419-3004-CD30C7A5064B}"/>
                  </a:ext>
                </a:extLst>
              </p:cNvPr>
              <p:cNvSpPr txBox="1"/>
              <p:nvPr/>
            </p:nvSpPr>
            <p:spPr>
              <a:xfrm>
                <a:off x="8343061" y="5472008"/>
                <a:ext cx="1432878" cy="185580"/>
              </a:xfrm>
              <a:prstGeom prst="rect">
                <a:avLst/>
              </a:prstGeom>
              <a:noFill/>
            </p:spPr>
            <p:txBody>
              <a:bodyPr wrap="none" rtlCol="0">
                <a:spAutoFit/>
              </a:bodyPr>
              <a:lstStyle/>
              <a:p>
                <a:pPr algn="l"/>
                <a:r>
                  <a:rPr lang="en-IN" sz="750" spc="0" baseline="0">
                    <a:ln/>
                    <a:solidFill>
                      <a:srgbClr val="CCCCCC"/>
                    </a:solidFill>
                    <a:latin typeface="Arial"/>
                    <a:cs typeface="Arial"/>
                    <a:sym typeface="Arial"/>
                    <a:rtl val="0"/>
                  </a:rPr>
                  <a:t>• Layer 1/2/3 measurements</a:t>
                </a:r>
              </a:p>
            </p:txBody>
          </p:sp>
        </p:grpSp>
        <p:grpSp>
          <p:nvGrpSpPr>
            <p:cNvPr id="105" name="Graphic 4">
              <a:extLst>
                <a:ext uri="{FF2B5EF4-FFF2-40B4-BE49-F238E27FC236}">
                  <a16:creationId xmlns:a16="http://schemas.microsoft.com/office/drawing/2014/main" id="{E04EFD1F-C0C4-6C64-8462-51BD89A5B595}"/>
                </a:ext>
              </a:extLst>
            </p:cNvPr>
            <p:cNvGrpSpPr/>
            <p:nvPr/>
          </p:nvGrpSpPr>
          <p:grpSpPr>
            <a:xfrm>
              <a:off x="8234868" y="5713136"/>
              <a:ext cx="1770399" cy="488593"/>
              <a:chOff x="8234868" y="5713136"/>
              <a:chExt cx="1770399" cy="488593"/>
            </a:xfrm>
          </p:grpSpPr>
          <p:sp>
            <p:nvSpPr>
              <p:cNvPr id="106" name="Freeform: Shape 105">
                <a:extLst>
                  <a:ext uri="{FF2B5EF4-FFF2-40B4-BE49-F238E27FC236}">
                    <a16:creationId xmlns:a16="http://schemas.microsoft.com/office/drawing/2014/main" id="{37A5142D-40BF-8C07-943C-510A4EEB68C7}"/>
                  </a:ext>
                </a:extLst>
              </p:cNvPr>
              <p:cNvSpPr/>
              <p:nvPr/>
            </p:nvSpPr>
            <p:spPr>
              <a:xfrm>
                <a:off x="8234868" y="5720411"/>
                <a:ext cx="99816" cy="84265"/>
              </a:xfrm>
              <a:custGeom>
                <a:avLst/>
                <a:gdLst>
                  <a:gd name="connsiteX0" fmla="*/ 100637 w 99816"/>
                  <a:gd name="connsiteY0" fmla="*/ 42793 h 84265"/>
                  <a:gd name="connsiteX1" fmla="*/ 50728 w 99816"/>
                  <a:gd name="connsiteY1" fmla="*/ 84926 h 84265"/>
                  <a:gd name="connsiteX2" fmla="*/ 820 w 99816"/>
                  <a:gd name="connsiteY2" fmla="*/ 42793 h 84265"/>
                  <a:gd name="connsiteX3" fmla="*/ 50728 w 99816"/>
                  <a:gd name="connsiteY3" fmla="*/ 660 h 84265"/>
                  <a:gd name="connsiteX4" fmla="*/ 100637 w 99816"/>
                  <a:gd name="connsiteY4" fmla="*/ 42793 h 8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16" h="84265">
                    <a:moveTo>
                      <a:pt x="100637" y="42793"/>
                    </a:moveTo>
                    <a:cubicBezTo>
                      <a:pt x="100637" y="66062"/>
                      <a:pt x="78292" y="84926"/>
                      <a:pt x="50728" y="84926"/>
                    </a:cubicBezTo>
                    <a:cubicBezTo>
                      <a:pt x="23165" y="84926"/>
                      <a:pt x="820" y="66062"/>
                      <a:pt x="820" y="42793"/>
                    </a:cubicBezTo>
                    <a:cubicBezTo>
                      <a:pt x="820" y="19524"/>
                      <a:pt x="23165" y="660"/>
                      <a:pt x="50728" y="660"/>
                    </a:cubicBezTo>
                    <a:cubicBezTo>
                      <a:pt x="78292" y="660"/>
                      <a:pt x="100637" y="19524"/>
                      <a:pt x="100637" y="42793"/>
                    </a:cubicBezTo>
                    <a:close/>
                  </a:path>
                </a:pathLst>
              </a:custGeom>
              <a:solidFill>
                <a:srgbClr val="4CAF50"/>
              </a:solidFill>
              <a:ln w="9977" cap="flat">
                <a:noFill/>
                <a:prstDash val="solid"/>
                <a:miter/>
              </a:ln>
            </p:spPr>
            <p:txBody>
              <a:bodyPr rtlCol="0" anchor="ctr"/>
              <a:lstStyle/>
              <a:p>
                <a:endParaRPr lang="en-IN"/>
              </a:p>
            </p:txBody>
          </p:sp>
          <p:sp>
            <p:nvSpPr>
              <p:cNvPr id="107" name="TextBox 106">
                <a:extLst>
                  <a:ext uri="{FF2B5EF4-FFF2-40B4-BE49-F238E27FC236}">
                    <a16:creationId xmlns:a16="http://schemas.microsoft.com/office/drawing/2014/main" id="{5FD1C2CF-29F7-3CDE-645B-D6E7735C39A4}"/>
                  </a:ext>
                </a:extLst>
              </p:cNvPr>
              <p:cNvSpPr txBox="1"/>
              <p:nvPr/>
            </p:nvSpPr>
            <p:spPr>
              <a:xfrm>
                <a:off x="8343061" y="5667416"/>
                <a:ext cx="1753646" cy="204408"/>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gNB Performance Counters</a:t>
                </a:r>
              </a:p>
            </p:txBody>
          </p:sp>
          <p:sp>
            <p:nvSpPr>
              <p:cNvPr id="108" name="TextBox 107">
                <a:extLst>
                  <a:ext uri="{FF2B5EF4-FFF2-40B4-BE49-F238E27FC236}">
                    <a16:creationId xmlns:a16="http://schemas.microsoft.com/office/drawing/2014/main" id="{58CC8EE8-14DE-7F24-17A8-DB85C59D52C5}"/>
                  </a:ext>
                </a:extLst>
              </p:cNvPr>
              <p:cNvSpPr txBox="1"/>
              <p:nvPr/>
            </p:nvSpPr>
            <p:spPr>
              <a:xfrm>
                <a:off x="8343061" y="5809072"/>
                <a:ext cx="1364302" cy="185580"/>
              </a:xfrm>
              <a:prstGeom prst="rect">
                <a:avLst/>
              </a:prstGeom>
              <a:noFill/>
            </p:spPr>
            <p:txBody>
              <a:bodyPr wrap="none" rtlCol="0">
                <a:spAutoFit/>
              </a:bodyPr>
              <a:lstStyle/>
              <a:p>
                <a:pPr algn="l"/>
                <a:r>
                  <a:rPr lang="en-IN" sz="750" spc="0" baseline="0">
                    <a:ln/>
                    <a:solidFill>
                      <a:srgbClr val="CCCCCC"/>
                    </a:solidFill>
                    <a:latin typeface="Arial"/>
                    <a:cs typeface="Arial"/>
                    <a:sym typeface="Arial"/>
                    <a:rtl val="0"/>
                  </a:rPr>
                  <a:t>• Average cell RSRP/SINR</a:t>
                </a:r>
              </a:p>
            </p:txBody>
          </p:sp>
          <p:sp>
            <p:nvSpPr>
              <p:cNvPr id="109" name="TextBox 108">
                <a:extLst>
                  <a:ext uri="{FF2B5EF4-FFF2-40B4-BE49-F238E27FC236}">
                    <a16:creationId xmlns:a16="http://schemas.microsoft.com/office/drawing/2014/main" id="{3C711299-D3B1-C71B-480A-2D40553FAADD}"/>
                  </a:ext>
                </a:extLst>
              </p:cNvPr>
              <p:cNvSpPr txBox="1"/>
              <p:nvPr/>
            </p:nvSpPr>
            <p:spPr>
              <a:xfrm>
                <a:off x="8343061" y="5935470"/>
                <a:ext cx="1233001" cy="185580"/>
              </a:xfrm>
              <a:prstGeom prst="rect">
                <a:avLst/>
              </a:prstGeom>
              <a:noFill/>
            </p:spPr>
            <p:txBody>
              <a:bodyPr wrap="none" rtlCol="0">
                <a:spAutoFit/>
              </a:bodyPr>
              <a:lstStyle/>
              <a:p>
                <a:pPr algn="l"/>
                <a:r>
                  <a:rPr lang="en-IN" sz="750" spc="0" baseline="0">
                    <a:ln/>
                    <a:solidFill>
                      <a:srgbClr val="CCCCCC"/>
                    </a:solidFill>
                    <a:latin typeface="Arial"/>
                    <a:cs typeface="Arial"/>
                    <a:sym typeface="Arial"/>
                    <a:rtl val="0"/>
                  </a:rPr>
                  <a:t>• SINR distribution stats</a:t>
                </a:r>
              </a:p>
            </p:txBody>
          </p:sp>
          <p:sp>
            <p:nvSpPr>
              <p:cNvPr id="110" name="TextBox 109">
                <a:extLst>
                  <a:ext uri="{FF2B5EF4-FFF2-40B4-BE49-F238E27FC236}">
                    <a16:creationId xmlns:a16="http://schemas.microsoft.com/office/drawing/2014/main" id="{61702600-9611-8F64-34E2-C801600B9C37}"/>
                  </a:ext>
                </a:extLst>
              </p:cNvPr>
              <p:cNvSpPr txBox="1"/>
              <p:nvPr/>
            </p:nvSpPr>
            <p:spPr>
              <a:xfrm>
                <a:off x="8343061" y="6061869"/>
                <a:ext cx="1177488" cy="185580"/>
              </a:xfrm>
              <a:prstGeom prst="rect">
                <a:avLst/>
              </a:prstGeom>
              <a:noFill/>
            </p:spPr>
            <p:txBody>
              <a:bodyPr wrap="none" rtlCol="0">
                <a:spAutoFit/>
              </a:bodyPr>
              <a:lstStyle/>
              <a:p>
                <a:pPr algn="l"/>
                <a:r>
                  <a:rPr lang="en-IN" sz="750" spc="0" baseline="0">
                    <a:ln/>
                    <a:solidFill>
                      <a:srgbClr val="CCCCCC"/>
                    </a:solidFill>
                    <a:latin typeface="Arial"/>
                    <a:cs typeface="Arial"/>
                    <a:sym typeface="Arial"/>
                    <a:rtl val="0"/>
                  </a:rPr>
                  <a:t>• MCS usage statistics</a:t>
                </a:r>
              </a:p>
            </p:txBody>
          </p:sp>
        </p:grpSp>
      </p:grpSp>
      <p:grpSp>
        <p:nvGrpSpPr>
          <p:cNvPr id="111" name="Graphic 4">
            <a:extLst>
              <a:ext uri="{FF2B5EF4-FFF2-40B4-BE49-F238E27FC236}">
                <a16:creationId xmlns:a16="http://schemas.microsoft.com/office/drawing/2014/main" id="{A4284B3E-024D-9958-E704-A8256D942806}"/>
              </a:ext>
            </a:extLst>
          </p:cNvPr>
          <p:cNvGrpSpPr/>
          <p:nvPr/>
        </p:nvGrpSpPr>
        <p:grpSpPr>
          <a:xfrm>
            <a:off x="2042809" y="6436670"/>
            <a:ext cx="6699158" cy="337063"/>
            <a:chOff x="3992663" y="6436670"/>
            <a:chExt cx="5029008" cy="337063"/>
          </a:xfrm>
        </p:grpSpPr>
        <p:sp>
          <p:nvSpPr>
            <p:cNvPr id="112" name="Freeform: Shape 111">
              <a:extLst>
                <a:ext uri="{FF2B5EF4-FFF2-40B4-BE49-F238E27FC236}">
                  <a16:creationId xmlns:a16="http://schemas.microsoft.com/office/drawing/2014/main" id="{F9176BA6-8D1E-1C23-C8AD-70198970EE59}"/>
                </a:ext>
              </a:extLst>
            </p:cNvPr>
            <p:cNvSpPr/>
            <p:nvPr/>
          </p:nvSpPr>
          <p:spPr>
            <a:xfrm>
              <a:off x="3992663" y="6436670"/>
              <a:ext cx="3992663" cy="337063"/>
            </a:xfrm>
            <a:custGeom>
              <a:avLst/>
              <a:gdLst>
                <a:gd name="connsiteX0" fmla="*/ 3943155 w 3992663"/>
                <a:gd name="connsiteY0" fmla="*/ 750 h 337063"/>
                <a:gd name="connsiteX1" fmla="*/ 3993064 w 3992663"/>
                <a:gd name="connsiteY1" fmla="*/ 750 h 337063"/>
                <a:gd name="connsiteX2" fmla="*/ 3993064 w 3992663"/>
                <a:gd name="connsiteY2" fmla="*/ 337813 h 337063"/>
                <a:gd name="connsiteX3" fmla="*/ 3943155 w 3992663"/>
                <a:gd name="connsiteY3" fmla="*/ 337813 h 337063"/>
                <a:gd name="connsiteX4" fmla="*/ 50308 w 3992663"/>
                <a:gd name="connsiteY4" fmla="*/ 337813 h 337063"/>
                <a:gd name="connsiteX5" fmla="*/ 400 w 3992663"/>
                <a:gd name="connsiteY5" fmla="*/ 337813 h 337063"/>
                <a:gd name="connsiteX6" fmla="*/ 400 w 3992663"/>
                <a:gd name="connsiteY6" fmla="*/ 750 h 337063"/>
                <a:gd name="connsiteX7" fmla="*/ 50308 w 3992663"/>
                <a:gd name="connsiteY7" fmla="*/ 750 h 33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2663" h="337063">
                  <a:moveTo>
                    <a:pt x="3943155" y="750"/>
                  </a:moveTo>
                  <a:cubicBezTo>
                    <a:pt x="3970719" y="750"/>
                    <a:pt x="3993064" y="750"/>
                    <a:pt x="3993064" y="750"/>
                  </a:cubicBezTo>
                  <a:lnTo>
                    <a:pt x="3993064" y="337813"/>
                  </a:lnTo>
                  <a:cubicBezTo>
                    <a:pt x="3993064" y="337813"/>
                    <a:pt x="3970719" y="337813"/>
                    <a:pt x="3943155" y="337813"/>
                  </a:cubicBezTo>
                  <a:lnTo>
                    <a:pt x="50308" y="337813"/>
                  </a:lnTo>
                  <a:cubicBezTo>
                    <a:pt x="22745" y="337813"/>
                    <a:pt x="400" y="337813"/>
                    <a:pt x="400" y="337813"/>
                  </a:cubicBezTo>
                  <a:lnTo>
                    <a:pt x="400" y="750"/>
                  </a:lnTo>
                  <a:cubicBezTo>
                    <a:pt x="400" y="750"/>
                    <a:pt x="22745" y="750"/>
                    <a:pt x="50308" y="750"/>
                  </a:cubicBezTo>
                  <a:close/>
                </a:path>
              </a:pathLst>
            </a:custGeom>
            <a:solidFill>
              <a:srgbClr val="F44336">
                <a:alpha val="90000"/>
              </a:srgbClr>
            </a:solidFill>
            <a:ln w="9977" cap="flat">
              <a:noFill/>
              <a:prstDash val="solid"/>
              <a:miter/>
            </a:ln>
          </p:spPr>
          <p:txBody>
            <a:bodyPr rtlCol="0" anchor="ctr"/>
            <a:lstStyle/>
            <a:p>
              <a:endParaRPr lang="en-IN"/>
            </a:p>
          </p:txBody>
        </p:sp>
        <p:sp>
          <p:nvSpPr>
            <p:cNvPr id="113" name="TextBox 112">
              <a:extLst>
                <a:ext uri="{FF2B5EF4-FFF2-40B4-BE49-F238E27FC236}">
                  <a16:creationId xmlns:a16="http://schemas.microsoft.com/office/drawing/2014/main" id="{F1777008-03A2-B1DA-BB7E-2AD6A8F006B7}"/>
                </a:ext>
              </a:extLst>
            </p:cNvPr>
            <p:cNvSpPr txBox="1"/>
            <p:nvPr/>
          </p:nvSpPr>
          <p:spPr>
            <a:xfrm>
              <a:off x="4268001" y="6479120"/>
              <a:ext cx="4753670" cy="223237"/>
            </a:xfrm>
            <a:prstGeom prst="rect">
              <a:avLst/>
            </a:prstGeom>
            <a:noFill/>
          </p:spPr>
          <p:txBody>
            <a:bodyPr wrap="none" rtlCol="0">
              <a:spAutoFit/>
            </a:bodyPr>
            <a:lstStyle/>
            <a:p>
              <a:pPr algn="l"/>
              <a:r>
                <a:rPr lang="en-IN" sz="1050" b="1" spc="0" baseline="0" dirty="0">
                  <a:ln/>
                  <a:solidFill>
                    <a:srgbClr val="FFFFFF"/>
                  </a:solidFill>
                  <a:latin typeface="Arial"/>
                  <a:cs typeface="Arial"/>
                  <a:sym typeface="Arial"/>
                  <a:rtl val="0"/>
                </a:rPr>
                <a:t>KEY INSIGHT: SINR is the most critical parameter for 5G throughput!</a:t>
              </a:r>
            </a:p>
          </p:txBody>
        </p:sp>
      </p:grpSp>
    </p:spTree>
    <p:extLst>
      <p:ext uri="{BB962C8B-B14F-4D97-AF65-F5344CB8AC3E}">
        <p14:creationId xmlns:p14="http://schemas.microsoft.com/office/powerpoint/2010/main" val="6391745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9F3C6DA-35DE-7FCC-3E15-5F342A742218}"/>
              </a:ext>
            </a:extLst>
          </p:cNvPr>
          <p:cNvSpPr txBox="1"/>
          <p:nvPr/>
        </p:nvSpPr>
        <p:spPr>
          <a:xfrm>
            <a:off x="2754849" y="355330"/>
            <a:ext cx="6481261" cy="369332"/>
          </a:xfrm>
          <a:prstGeom prst="rect">
            <a:avLst/>
          </a:prstGeom>
          <a:noFill/>
        </p:spPr>
        <p:txBody>
          <a:bodyPr wrap="none" rtlCol="0" anchor="ctr">
            <a:spAutoFit/>
          </a:bodyPr>
          <a:lstStyle/>
          <a:p>
            <a:pPr algn="ctr"/>
            <a:r>
              <a:rPr lang="en-IN" sz="1800" b="1" spc="0" baseline="0">
                <a:ln/>
                <a:solidFill>
                  <a:srgbClr val="212529"/>
                </a:solidFill>
                <a:latin typeface="Arial"/>
                <a:cs typeface="Arial"/>
                <a:sym typeface="Arial"/>
                <a:rtl val="0"/>
              </a:rPr>
              <a:t>5G NR: MCS and CQI Impact on Throughput Performance</a:t>
            </a:r>
          </a:p>
        </p:txBody>
      </p:sp>
      <p:sp>
        <p:nvSpPr>
          <p:cNvPr id="10" name="Freeform: Shape 9">
            <a:extLst>
              <a:ext uri="{FF2B5EF4-FFF2-40B4-BE49-F238E27FC236}">
                <a16:creationId xmlns:a16="http://schemas.microsoft.com/office/drawing/2014/main" id="{19C02110-8B20-04A0-3D06-D8F16C95575B}"/>
              </a:ext>
            </a:extLst>
          </p:cNvPr>
          <p:cNvSpPr/>
          <p:nvPr/>
        </p:nvSpPr>
        <p:spPr>
          <a:xfrm>
            <a:off x="582848" y="1063557"/>
            <a:ext cx="1968229" cy="972766"/>
          </a:xfrm>
          <a:custGeom>
            <a:avLst/>
            <a:gdLst>
              <a:gd name="connsiteX0" fmla="*/ 1869818 w 1968229"/>
              <a:gd name="connsiteY0" fmla="*/ 0 h 972766"/>
              <a:gd name="connsiteX1" fmla="*/ 1968230 w 1968229"/>
              <a:gd name="connsiteY1" fmla="*/ 0 h 972766"/>
              <a:gd name="connsiteX2" fmla="*/ 1968230 w 1968229"/>
              <a:gd name="connsiteY2" fmla="*/ 972766 h 972766"/>
              <a:gd name="connsiteX3" fmla="*/ 1869818 w 1968229"/>
              <a:gd name="connsiteY3" fmla="*/ 972766 h 972766"/>
              <a:gd name="connsiteX4" fmla="*/ 98411 w 1968229"/>
              <a:gd name="connsiteY4" fmla="*/ 972766 h 972766"/>
              <a:gd name="connsiteX5" fmla="*/ 0 w 1968229"/>
              <a:gd name="connsiteY5" fmla="*/ 972766 h 972766"/>
              <a:gd name="connsiteX6" fmla="*/ 0 w 1968229"/>
              <a:gd name="connsiteY6" fmla="*/ 0 h 972766"/>
              <a:gd name="connsiteX7" fmla="*/ 98411 w 1968229"/>
              <a:gd name="connsiteY7" fmla="*/ 0 h 97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8229" h="972766">
                <a:moveTo>
                  <a:pt x="1869818" y="0"/>
                </a:moveTo>
                <a:cubicBezTo>
                  <a:pt x="1924170" y="0"/>
                  <a:pt x="1968230" y="0"/>
                  <a:pt x="1968230" y="0"/>
                </a:cubicBezTo>
                <a:lnTo>
                  <a:pt x="1968230" y="972766"/>
                </a:lnTo>
                <a:cubicBezTo>
                  <a:pt x="1968230" y="972766"/>
                  <a:pt x="1924170" y="972766"/>
                  <a:pt x="1869818" y="972766"/>
                </a:cubicBezTo>
                <a:lnTo>
                  <a:pt x="98411" y="972766"/>
                </a:lnTo>
                <a:cubicBezTo>
                  <a:pt x="44060" y="972766"/>
                  <a:pt x="0" y="972766"/>
                  <a:pt x="0" y="972766"/>
                </a:cubicBezTo>
                <a:lnTo>
                  <a:pt x="0" y="0"/>
                </a:lnTo>
                <a:cubicBezTo>
                  <a:pt x="0" y="0"/>
                  <a:pt x="44060" y="0"/>
                  <a:pt x="98411" y="0"/>
                </a:cubicBezTo>
                <a:close/>
              </a:path>
            </a:pathLst>
          </a:custGeom>
          <a:solidFill>
            <a:srgbClr val="E3F2FD"/>
          </a:solidFill>
          <a:ln w="19669" cap="flat">
            <a:solidFill>
              <a:srgbClr val="1976D2"/>
            </a:solidFill>
            <a:prstDash val="solid"/>
            <a:miter/>
          </a:ln>
        </p:spPr>
        <p:txBody>
          <a:bodyPr rtlCol="0" anchor="ctr"/>
          <a:lstStyle/>
          <a:p>
            <a:pPr algn="ctr"/>
            <a:endParaRPr lang="en-IN"/>
          </a:p>
        </p:txBody>
      </p:sp>
      <p:sp>
        <p:nvSpPr>
          <p:cNvPr id="11" name="TextBox 10">
            <a:extLst>
              <a:ext uri="{FF2B5EF4-FFF2-40B4-BE49-F238E27FC236}">
                <a16:creationId xmlns:a16="http://schemas.microsoft.com/office/drawing/2014/main" id="{052EE770-E48D-C924-004E-D2125E66E27C}"/>
              </a:ext>
            </a:extLst>
          </p:cNvPr>
          <p:cNvSpPr txBox="1"/>
          <p:nvPr/>
        </p:nvSpPr>
        <p:spPr>
          <a:xfrm>
            <a:off x="963271" y="1117758"/>
            <a:ext cx="1207382" cy="253916"/>
          </a:xfrm>
          <a:prstGeom prst="rect">
            <a:avLst/>
          </a:prstGeom>
          <a:noFill/>
        </p:spPr>
        <p:txBody>
          <a:bodyPr wrap="none" rtlCol="0" anchor="ctr">
            <a:spAutoFit/>
          </a:bodyPr>
          <a:lstStyle/>
          <a:p>
            <a:pPr algn="ctr"/>
            <a:r>
              <a:rPr lang="en-IN" sz="1050" b="1" spc="0" baseline="0">
                <a:ln/>
                <a:solidFill>
                  <a:srgbClr val="1976D2"/>
                </a:solidFill>
                <a:latin typeface="Arial"/>
                <a:cs typeface="Arial"/>
                <a:sym typeface="Arial"/>
                <a:rtl val="0"/>
              </a:rPr>
              <a:t>Channel Quality</a:t>
            </a:r>
          </a:p>
        </p:txBody>
      </p:sp>
      <p:sp>
        <p:nvSpPr>
          <p:cNvPr id="12" name="TextBox 11">
            <a:extLst>
              <a:ext uri="{FF2B5EF4-FFF2-40B4-BE49-F238E27FC236}">
                <a16:creationId xmlns:a16="http://schemas.microsoft.com/office/drawing/2014/main" id="{13ED851A-0E3E-AFA0-67E8-EBD7F0BF61F6}"/>
              </a:ext>
            </a:extLst>
          </p:cNvPr>
          <p:cNvSpPr txBox="1"/>
          <p:nvPr/>
        </p:nvSpPr>
        <p:spPr>
          <a:xfrm>
            <a:off x="865488" y="1294562"/>
            <a:ext cx="1402948" cy="230832"/>
          </a:xfrm>
          <a:prstGeom prst="rect">
            <a:avLst/>
          </a:prstGeom>
          <a:noFill/>
        </p:spPr>
        <p:txBody>
          <a:bodyPr wrap="none" rtlCol="0" anchor="ctr">
            <a:spAutoFit/>
          </a:bodyPr>
          <a:lstStyle/>
          <a:p>
            <a:pPr algn="ctr"/>
            <a:r>
              <a:rPr lang="en-IN" sz="900" spc="0" baseline="0">
                <a:ln/>
                <a:solidFill>
                  <a:srgbClr val="333333"/>
                </a:solidFill>
                <a:latin typeface="Arial"/>
                <a:cs typeface="Arial"/>
                <a:sym typeface="Arial"/>
                <a:rtl val="0"/>
              </a:rPr>
              <a:t>Signal Strength (RSRP)</a:t>
            </a:r>
          </a:p>
        </p:txBody>
      </p:sp>
      <p:sp>
        <p:nvSpPr>
          <p:cNvPr id="13" name="TextBox 12">
            <a:extLst>
              <a:ext uri="{FF2B5EF4-FFF2-40B4-BE49-F238E27FC236}">
                <a16:creationId xmlns:a16="http://schemas.microsoft.com/office/drawing/2014/main" id="{3C663269-C12C-3895-3EE5-8744D6D3EA27}"/>
              </a:ext>
            </a:extLst>
          </p:cNvPr>
          <p:cNvSpPr txBox="1"/>
          <p:nvPr/>
        </p:nvSpPr>
        <p:spPr>
          <a:xfrm>
            <a:off x="926402" y="1456690"/>
            <a:ext cx="1281120" cy="230832"/>
          </a:xfrm>
          <a:prstGeom prst="rect">
            <a:avLst/>
          </a:prstGeom>
          <a:noFill/>
        </p:spPr>
        <p:txBody>
          <a:bodyPr wrap="none" rtlCol="0" anchor="ctr">
            <a:spAutoFit/>
          </a:bodyPr>
          <a:lstStyle/>
          <a:p>
            <a:pPr algn="ctr"/>
            <a:r>
              <a:rPr lang="en-IN" sz="900" spc="0" baseline="0">
                <a:ln/>
                <a:solidFill>
                  <a:srgbClr val="333333"/>
                </a:solidFill>
                <a:latin typeface="Arial"/>
                <a:cs typeface="Arial"/>
                <a:sym typeface="Arial"/>
                <a:rtl val="0"/>
              </a:rPr>
              <a:t>Signal Quality (SINR)</a:t>
            </a:r>
          </a:p>
        </p:txBody>
      </p:sp>
      <p:sp>
        <p:nvSpPr>
          <p:cNvPr id="14" name="TextBox 13">
            <a:extLst>
              <a:ext uri="{FF2B5EF4-FFF2-40B4-BE49-F238E27FC236}">
                <a16:creationId xmlns:a16="http://schemas.microsoft.com/office/drawing/2014/main" id="{74242392-B6F1-E515-2B72-7900EF192E63}"/>
              </a:ext>
            </a:extLst>
          </p:cNvPr>
          <p:cNvSpPr txBox="1"/>
          <p:nvPr/>
        </p:nvSpPr>
        <p:spPr>
          <a:xfrm>
            <a:off x="1012964" y="1618818"/>
            <a:ext cx="1107996" cy="230832"/>
          </a:xfrm>
          <a:prstGeom prst="rect">
            <a:avLst/>
          </a:prstGeom>
          <a:noFill/>
        </p:spPr>
        <p:txBody>
          <a:bodyPr wrap="none" rtlCol="0" anchor="ctr">
            <a:spAutoFit/>
          </a:bodyPr>
          <a:lstStyle/>
          <a:p>
            <a:pPr algn="ctr"/>
            <a:r>
              <a:rPr lang="en-IN" sz="900" spc="0" baseline="0">
                <a:ln/>
                <a:solidFill>
                  <a:srgbClr val="333333"/>
                </a:solidFill>
                <a:latin typeface="Arial"/>
                <a:cs typeface="Arial"/>
                <a:sym typeface="Arial"/>
                <a:rtl val="0"/>
              </a:rPr>
              <a:t>Interference Level</a:t>
            </a:r>
          </a:p>
        </p:txBody>
      </p:sp>
      <p:sp>
        <p:nvSpPr>
          <p:cNvPr id="15" name="TextBox 14">
            <a:extLst>
              <a:ext uri="{FF2B5EF4-FFF2-40B4-BE49-F238E27FC236}">
                <a16:creationId xmlns:a16="http://schemas.microsoft.com/office/drawing/2014/main" id="{22EF07F1-0F37-E043-326A-4A1F26CFEF10}"/>
              </a:ext>
            </a:extLst>
          </p:cNvPr>
          <p:cNvSpPr txBox="1"/>
          <p:nvPr/>
        </p:nvSpPr>
        <p:spPr>
          <a:xfrm>
            <a:off x="1009759" y="1780945"/>
            <a:ext cx="1114408" cy="230832"/>
          </a:xfrm>
          <a:prstGeom prst="rect">
            <a:avLst/>
          </a:prstGeom>
          <a:noFill/>
        </p:spPr>
        <p:txBody>
          <a:bodyPr wrap="none" rtlCol="0" anchor="ctr">
            <a:spAutoFit/>
          </a:bodyPr>
          <a:lstStyle/>
          <a:p>
            <a:pPr algn="ctr"/>
            <a:r>
              <a:rPr lang="en-IN" sz="900" spc="0" baseline="0">
                <a:ln/>
                <a:solidFill>
                  <a:srgbClr val="333333"/>
                </a:solidFill>
                <a:latin typeface="Arial"/>
                <a:cs typeface="Arial"/>
                <a:sym typeface="Arial"/>
                <a:rtl val="0"/>
              </a:rPr>
              <a:t>Fading Conditions</a:t>
            </a:r>
          </a:p>
        </p:txBody>
      </p:sp>
      <p:sp>
        <p:nvSpPr>
          <p:cNvPr id="16" name="Freeform: Shape 15">
            <a:extLst>
              <a:ext uri="{FF2B5EF4-FFF2-40B4-BE49-F238E27FC236}">
                <a16:creationId xmlns:a16="http://schemas.microsoft.com/office/drawing/2014/main" id="{9B231AA8-C7AE-02C8-0A6E-424B0ED424FD}"/>
              </a:ext>
            </a:extLst>
          </p:cNvPr>
          <p:cNvSpPr/>
          <p:nvPr/>
        </p:nvSpPr>
        <p:spPr>
          <a:xfrm>
            <a:off x="2551078" y="1549940"/>
            <a:ext cx="688880" cy="8106"/>
          </a:xfrm>
          <a:custGeom>
            <a:avLst/>
            <a:gdLst>
              <a:gd name="connsiteX0" fmla="*/ 0 w 688880"/>
              <a:gd name="connsiteY0" fmla="*/ 0 h 8106"/>
              <a:gd name="connsiteX1" fmla="*/ 688880 w 688880"/>
              <a:gd name="connsiteY1" fmla="*/ 0 h 8106"/>
            </a:gdLst>
            <a:ahLst/>
            <a:cxnLst>
              <a:cxn ang="0">
                <a:pos x="connsiteX0" y="connsiteY0"/>
              </a:cxn>
              <a:cxn ang="0">
                <a:pos x="connsiteX1" y="connsiteY1"/>
              </a:cxn>
            </a:cxnLst>
            <a:rect l="l" t="t" r="r" b="b"/>
            <a:pathLst>
              <a:path w="688880" h="8106">
                <a:moveTo>
                  <a:pt x="0" y="0"/>
                </a:moveTo>
                <a:lnTo>
                  <a:pt x="688880" y="0"/>
                </a:lnTo>
              </a:path>
            </a:pathLst>
          </a:custGeom>
          <a:ln w="19669" cap="flat">
            <a:solidFill>
              <a:srgbClr val="495057"/>
            </a:solidFill>
            <a:prstDash val="solid"/>
            <a:miter/>
            <a:tailEnd type="stealth" w="lg" len="lg"/>
          </a:ln>
        </p:spPr>
        <p:txBody>
          <a:bodyPr rtlCol="0" anchor="ctr"/>
          <a:lstStyle/>
          <a:p>
            <a:pPr algn="ctr"/>
            <a:endParaRPr lang="en-IN"/>
          </a:p>
        </p:txBody>
      </p:sp>
      <p:sp>
        <p:nvSpPr>
          <p:cNvPr id="17" name="TextBox 16">
            <a:extLst>
              <a:ext uri="{FF2B5EF4-FFF2-40B4-BE49-F238E27FC236}">
                <a16:creationId xmlns:a16="http://schemas.microsoft.com/office/drawing/2014/main" id="{FA87FC70-A1EC-3C40-3693-7A32B6138407}"/>
              </a:ext>
            </a:extLst>
          </p:cNvPr>
          <p:cNvSpPr txBox="1"/>
          <p:nvPr/>
        </p:nvSpPr>
        <p:spPr>
          <a:xfrm>
            <a:off x="2635671" y="1349771"/>
            <a:ext cx="519694" cy="207749"/>
          </a:xfrm>
          <a:prstGeom prst="rect">
            <a:avLst/>
          </a:prstGeom>
          <a:noFill/>
        </p:spPr>
        <p:txBody>
          <a:bodyPr wrap="none" rtlCol="0" anchor="ctr">
            <a:spAutoFit/>
          </a:bodyPr>
          <a:lstStyle/>
          <a:p>
            <a:pPr algn="ctr"/>
            <a:r>
              <a:rPr lang="en-IN" sz="750" spc="0" baseline="0">
                <a:ln/>
                <a:solidFill>
                  <a:srgbClr val="666666"/>
                </a:solidFill>
                <a:latin typeface="Arial"/>
                <a:cs typeface="Arial"/>
                <a:sym typeface="Arial"/>
                <a:rtl val="0"/>
              </a:rPr>
              <a:t>Reports</a:t>
            </a:r>
          </a:p>
        </p:txBody>
      </p:sp>
      <p:sp>
        <p:nvSpPr>
          <p:cNvPr id="18" name="Freeform: Shape 17">
            <a:extLst>
              <a:ext uri="{FF2B5EF4-FFF2-40B4-BE49-F238E27FC236}">
                <a16:creationId xmlns:a16="http://schemas.microsoft.com/office/drawing/2014/main" id="{8AA48D25-6564-9287-C919-4A3A3EC59A97}"/>
              </a:ext>
            </a:extLst>
          </p:cNvPr>
          <p:cNvSpPr/>
          <p:nvPr/>
        </p:nvSpPr>
        <p:spPr>
          <a:xfrm>
            <a:off x="3338370" y="1063557"/>
            <a:ext cx="1771406" cy="972766"/>
          </a:xfrm>
          <a:custGeom>
            <a:avLst/>
            <a:gdLst>
              <a:gd name="connsiteX0" fmla="*/ 1672995 w 1771406"/>
              <a:gd name="connsiteY0" fmla="*/ 0 h 972766"/>
              <a:gd name="connsiteX1" fmla="*/ 1771407 w 1771406"/>
              <a:gd name="connsiteY1" fmla="*/ 0 h 972766"/>
              <a:gd name="connsiteX2" fmla="*/ 1771407 w 1771406"/>
              <a:gd name="connsiteY2" fmla="*/ 972766 h 972766"/>
              <a:gd name="connsiteX3" fmla="*/ 1672995 w 1771406"/>
              <a:gd name="connsiteY3" fmla="*/ 972766 h 972766"/>
              <a:gd name="connsiteX4" fmla="*/ 98411 w 1771406"/>
              <a:gd name="connsiteY4" fmla="*/ 972766 h 972766"/>
              <a:gd name="connsiteX5" fmla="*/ 0 w 1771406"/>
              <a:gd name="connsiteY5" fmla="*/ 972766 h 972766"/>
              <a:gd name="connsiteX6" fmla="*/ 0 w 1771406"/>
              <a:gd name="connsiteY6" fmla="*/ 0 h 972766"/>
              <a:gd name="connsiteX7" fmla="*/ 98411 w 1771406"/>
              <a:gd name="connsiteY7" fmla="*/ 0 h 97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1406" h="972766">
                <a:moveTo>
                  <a:pt x="1672995" y="0"/>
                </a:moveTo>
                <a:cubicBezTo>
                  <a:pt x="1727347" y="0"/>
                  <a:pt x="1771407" y="0"/>
                  <a:pt x="1771407" y="0"/>
                </a:cubicBezTo>
                <a:lnTo>
                  <a:pt x="1771407" y="972766"/>
                </a:lnTo>
                <a:cubicBezTo>
                  <a:pt x="1771407" y="972766"/>
                  <a:pt x="1727347" y="972766"/>
                  <a:pt x="1672995" y="972766"/>
                </a:cubicBezTo>
                <a:lnTo>
                  <a:pt x="98411" y="972766"/>
                </a:lnTo>
                <a:cubicBezTo>
                  <a:pt x="44060" y="972766"/>
                  <a:pt x="0" y="972766"/>
                  <a:pt x="0" y="972766"/>
                </a:cubicBezTo>
                <a:lnTo>
                  <a:pt x="0" y="0"/>
                </a:lnTo>
                <a:cubicBezTo>
                  <a:pt x="0" y="0"/>
                  <a:pt x="44060" y="0"/>
                  <a:pt x="98411" y="0"/>
                </a:cubicBezTo>
                <a:close/>
              </a:path>
            </a:pathLst>
          </a:custGeom>
          <a:solidFill>
            <a:srgbClr val="FFF3E0"/>
          </a:solidFill>
          <a:ln w="19669" cap="flat">
            <a:solidFill>
              <a:srgbClr val="F57C00"/>
            </a:solidFill>
            <a:prstDash val="solid"/>
            <a:miter/>
          </a:ln>
        </p:spPr>
        <p:txBody>
          <a:bodyPr rtlCol="0" anchor="ctr"/>
          <a:lstStyle/>
          <a:p>
            <a:pPr algn="ctr"/>
            <a:endParaRPr lang="en-IN"/>
          </a:p>
        </p:txBody>
      </p:sp>
      <p:sp>
        <p:nvSpPr>
          <p:cNvPr id="19" name="TextBox 18">
            <a:extLst>
              <a:ext uri="{FF2B5EF4-FFF2-40B4-BE49-F238E27FC236}">
                <a16:creationId xmlns:a16="http://schemas.microsoft.com/office/drawing/2014/main" id="{775DE346-BBCC-BDBC-C65D-7C328DE4F888}"/>
              </a:ext>
            </a:extLst>
          </p:cNvPr>
          <p:cNvSpPr txBox="1"/>
          <p:nvPr/>
        </p:nvSpPr>
        <p:spPr>
          <a:xfrm>
            <a:off x="3676486" y="1117758"/>
            <a:ext cx="1095172" cy="253916"/>
          </a:xfrm>
          <a:prstGeom prst="rect">
            <a:avLst/>
          </a:prstGeom>
          <a:noFill/>
        </p:spPr>
        <p:txBody>
          <a:bodyPr wrap="none" rtlCol="0" anchor="ctr">
            <a:spAutoFit/>
          </a:bodyPr>
          <a:lstStyle/>
          <a:p>
            <a:pPr algn="ctr"/>
            <a:r>
              <a:rPr lang="en-IN" sz="1050" b="1" spc="0" baseline="0">
                <a:ln/>
                <a:solidFill>
                  <a:srgbClr val="F57C00"/>
                </a:solidFill>
                <a:latin typeface="Arial"/>
                <a:cs typeface="Arial"/>
                <a:sym typeface="Arial"/>
                <a:rtl val="0"/>
              </a:rPr>
              <a:t>CQI Reporting</a:t>
            </a:r>
          </a:p>
        </p:txBody>
      </p:sp>
      <p:sp>
        <p:nvSpPr>
          <p:cNvPr id="20" name="TextBox 19">
            <a:extLst>
              <a:ext uri="{FF2B5EF4-FFF2-40B4-BE49-F238E27FC236}">
                <a16:creationId xmlns:a16="http://schemas.microsoft.com/office/drawing/2014/main" id="{FA7B6D0D-A898-5206-EFBB-891E24EBDE4B}"/>
              </a:ext>
            </a:extLst>
          </p:cNvPr>
          <p:cNvSpPr txBox="1"/>
          <p:nvPr/>
        </p:nvSpPr>
        <p:spPr>
          <a:xfrm>
            <a:off x="3859229" y="1294562"/>
            <a:ext cx="729687" cy="230832"/>
          </a:xfrm>
          <a:prstGeom prst="rect">
            <a:avLst/>
          </a:prstGeom>
          <a:noFill/>
        </p:spPr>
        <p:txBody>
          <a:bodyPr wrap="none" rtlCol="0" anchor="ctr">
            <a:spAutoFit/>
          </a:bodyPr>
          <a:lstStyle/>
          <a:p>
            <a:pPr algn="ctr"/>
            <a:r>
              <a:rPr lang="en-IN" sz="900" spc="0" baseline="0">
                <a:ln/>
                <a:solidFill>
                  <a:srgbClr val="333333"/>
                </a:solidFill>
                <a:latin typeface="Arial"/>
                <a:cs typeface="Arial"/>
                <a:sym typeface="Arial"/>
                <a:rtl val="0"/>
              </a:rPr>
              <a:t>UE to gNB</a:t>
            </a:r>
          </a:p>
        </p:txBody>
      </p:sp>
      <p:sp>
        <p:nvSpPr>
          <p:cNvPr id="21" name="TextBox 20">
            <a:extLst>
              <a:ext uri="{FF2B5EF4-FFF2-40B4-BE49-F238E27FC236}">
                <a16:creationId xmlns:a16="http://schemas.microsoft.com/office/drawing/2014/main" id="{EC87E52C-75C0-FC95-8712-4EC736955235}"/>
              </a:ext>
            </a:extLst>
          </p:cNvPr>
          <p:cNvSpPr txBox="1"/>
          <p:nvPr/>
        </p:nvSpPr>
        <p:spPr>
          <a:xfrm>
            <a:off x="3724577" y="1456690"/>
            <a:ext cx="998991" cy="230832"/>
          </a:xfrm>
          <a:prstGeom prst="rect">
            <a:avLst/>
          </a:prstGeom>
          <a:noFill/>
        </p:spPr>
        <p:txBody>
          <a:bodyPr wrap="none" rtlCol="0" anchor="ctr">
            <a:spAutoFit/>
          </a:bodyPr>
          <a:lstStyle/>
          <a:p>
            <a:pPr algn="ctr"/>
            <a:r>
              <a:rPr lang="en-IN" sz="900" spc="0" baseline="0">
                <a:ln/>
                <a:solidFill>
                  <a:srgbClr val="333333"/>
                </a:solidFill>
                <a:latin typeface="Arial"/>
                <a:cs typeface="Arial"/>
                <a:sym typeface="Arial"/>
                <a:rtl val="0"/>
              </a:rPr>
              <a:t>CQI Index: 0-15</a:t>
            </a:r>
          </a:p>
        </p:txBody>
      </p:sp>
      <p:sp>
        <p:nvSpPr>
          <p:cNvPr id="22" name="TextBox 21">
            <a:extLst>
              <a:ext uri="{FF2B5EF4-FFF2-40B4-BE49-F238E27FC236}">
                <a16:creationId xmlns:a16="http://schemas.microsoft.com/office/drawing/2014/main" id="{0C9B1660-A5EA-4CD6-67F3-4F06B8C283C0}"/>
              </a:ext>
            </a:extLst>
          </p:cNvPr>
          <p:cNvSpPr txBox="1"/>
          <p:nvPr/>
        </p:nvSpPr>
        <p:spPr>
          <a:xfrm>
            <a:off x="3666869" y="1618818"/>
            <a:ext cx="1114408" cy="230832"/>
          </a:xfrm>
          <a:prstGeom prst="rect">
            <a:avLst/>
          </a:prstGeom>
          <a:noFill/>
        </p:spPr>
        <p:txBody>
          <a:bodyPr wrap="none" rtlCol="0" anchor="ctr">
            <a:spAutoFit/>
          </a:bodyPr>
          <a:lstStyle/>
          <a:p>
            <a:pPr algn="ctr"/>
            <a:r>
              <a:rPr lang="en-IN" sz="900" spc="0" baseline="0">
                <a:ln/>
                <a:solidFill>
                  <a:srgbClr val="333333"/>
                </a:solidFill>
                <a:latin typeface="Arial"/>
                <a:cs typeface="Arial"/>
                <a:sym typeface="Arial"/>
                <a:rtl val="0"/>
              </a:rPr>
              <a:t>Periodic/Aperiodic</a:t>
            </a:r>
          </a:p>
        </p:txBody>
      </p:sp>
      <p:sp>
        <p:nvSpPr>
          <p:cNvPr id="23" name="TextBox 22">
            <a:extLst>
              <a:ext uri="{FF2B5EF4-FFF2-40B4-BE49-F238E27FC236}">
                <a16:creationId xmlns:a16="http://schemas.microsoft.com/office/drawing/2014/main" id="{AA18C20F-164F-070F-3745-3487C2168F53}"/>
              </a:ext>
            </a:extLst>
          </p:cNvPr>
          <p:cNvSpPr txBox="1"/>
          <p:nvPr/>
        </p:nvSpPr>
        <p:spPr>
          <a:xfrm>
            <a:off x="3625191" y="1780945"/>
            <a:ext cx="1197764" cy="230832"/>
          </a:xfrm>
          <a:prstGeom prst="rect">
            <a:avLst/>
          </a:prstGeom>
          <a:noFill/>
        </p:spPr>
        <p:txBody>
          <a:bodyPr wrap="none" rtlCol="0" anchor="ctr">
            <a:spAutoFit/>
          </a:bodyPr>
          <a:lstStyle/>
          <a:p>
            <a:pPr algn="ctr"/>
            <a:r>
              <a:rPr lang="en-IN" sz="900" spc="0" baseline="0">
                <a:ln/>
                <a:solidFill>
                  <a:srgbClr val="333333"/>
                </a:solidFill>
                <a:latin typeface="Arial"/>
                <a:cs typeface="Arial"/>
                <a:sym typeface="Arial"/>
                <a:rtl val="0"/>
              </a:rPr>
              <a:t>Wideband/Subband</a:t>
            </a:r>
          </a:p>
        </p:txBody>
      </p:sp>
      <p:sp>
        <p:nvSpPr>
          <p:cNvPr id="24" name="Freeform: Shape 23">
            <a:extLst>
              <a:ext uri="{FF2B5EF4-FFF2-40B4-BE49-F238E27FC236}">
                <a16:creationId xmlns:a16="http://schemas.microsoft.com/office/drawing/2014/main" id="{4D71B86E-38ED-23EA-C204-8FEEF3A5EBD1}"/>
              </a:ext>
            </a:extLst>
          </p:cNvPr>
          <p:cNvSpPr/>
          <p:nvPr/>
        </p:nvSpPr>
        <p:spPr>
          <a:xfrm>
            <a:off x="5109777" y="1549940"/>
            <a:ext cx="688880" cy="8106"/>
          </a:xfrm>
          <a:custGeom>
            <a:avLst/>
            <a:gdLst>
              <a:gd name="connsiteX0" fmla="*/ 0 w 688880"/>
              <a:gd name="connsiteY0" fmla="*/ 0 h 8106"/>
              <a:gd name="connsiteX1" fmla="*/ 688880 w 688880"/>
              <a:gd name="connsiteY1" fmla="*/ 0 h 8106"/>
            </a:gdLst>
            <a:ahLst/>
            <a:cxnLst>
              <a:cxn ang="0">
                <a:pos x="connsiteX0" y="connsiteY0"/>
              </a:cxn>
              <a:cxn ang="0">
                <a:pos x="connsiteX1" y="connsiteY1"/>
              </a:cxn>
            </a:cxnLst>
            <a:rect l="l" t="t" r="r" b="b"/>
            <a:pathLst>
              <a:path w="688880" h="8106">
                <a:moveTo>
                  <a:pt x="0" y="0"/>
                </a:moveTo>
                <a:lnTo>
                  <a:pt x="688880" y="0"/>
                </a:lnTo>
              </a:path>
            </a:pathLst>
          </a:custGeom>
          <a:ln w="19669" cap="flat">
            <a:solidFill>
              <a:srgbClr val="495057"/>
            </a:solidFill>
            <a:prstDash val="solid"/>
            <a:miter/>
            <a:tailEnd type="stealth" w="lg" len="lg"/>
          </a:ln>
        </p:spPr>
        <p:txBody>
          <a:bodyPr rtlCol="0" anchor="ctr"/>
          <a:lstStyle/>
          <a:p>
            <a:pPr algn="ctr"/>
            <a:endParaRPr lang="en-IN"/>
          </a:p>
        </p:txBody>
      </p:sp>
      <p:sp>
        <p:nvSpPr>
          <p:cNvPr id="25" name="TextBox 24">
            <a:extLst>
              <a:ext uri="{FF2B5EF4-FFF2-40B4-BE49-F238E27FC236}">
                <a16:creationId xmlns:a16="http://schemas.microsoft.com/office/drawing/2014/main" id="{60335DD0-73FB-741E-3C00-457A9F39361B}"/>
              </a:ext>
            </a:extLst>
          </p:cNvPr>
          <p:cNvSpPr txBox="1"/>
          <p:nvPr/>
        </p:nvSpPr>
        <p:spPr>
          <a:xfrm>
            <a:off x="5204789" y="1349771"/>
            <a:ext cx="498855" cy="207749"/>
          </a:xfrm>
          <a:prstGeom prst="rect">
            <a:avLst/>
          </a:prstGeom>
          <a:noFill/>
        </p:spPr>
        <p:txBody>
          <a:bodyPr wrap="none" rtlCol="0" anchor="ctr">
            <a:spAutoFit/>
          </a:bodyPr>
          <a:lstStyle/>
          <a:p>
            <a:pPr algn="ctr"/>
            <a:r>
              <a:rPr lang="en-IN" sz="750" spc="0" baseline="0">
                <a:ln/>
                <a:solidFill>
                  <a:srgbClr val="666666"/>
                </a:solidFill>
                <a:latin typeface="Arial"/>
                <a:cs typeface="Arial"/>
                <a:sym typeface="Arial"/>
                <a:rtl val="0"/>
              </a:rPr>
              <a:t>Selects</a:t>
            </a:r>
          </a:p>
        </p:txBody>
      </p:sp>
      <p:sp>
        <p:nvSpPr>
          <p:cNvPr id="26" name="Freeform: Shape 25">
            <a:extLst>
              <a:ext uri="{FF2B5EF4-FFF2-40B4-BE49-F238E27FC236}">
                <a16:creationId xmlns:a16="http://schemas.microsoft.com/office/drawing/2014/main" id="{E6C47454-38F6-56AD-F263-66EB95983536}"/>
              </a:ext>
            </a:extLst>
          </p:cNvPr>
          <p:cNvSpPr/>
          <p:nvPr/>
        </p:nvSpPr>
        <p:spPr>
          <a:xfrm>
            <a:off x="5897069" y="1063557"/>
            <a:ext cx="1771406" cy="972766"/>
          </a:xfrm>
          <a:custGeom>
            <a:avLst/>
            <a:gdLst>
              <a:gd name="connsiteX0" fmla="*/ 1672995 w 1771406"/>
              <a:gd name="connsiteY0" fmla="*/ 0 h 972766"/>
              <a:gd name="connsiteX1" fmla="*/ 1771407 w 1771406"/>
              <a:gd name="connsiteY1" fmla="*/ 0 h 972766"/>
              <a:gd name="connsiteX2" fmla="*/ 1771407 w 1771406"/>
              <a:gd name="connsiteY2" fmla="*/ 972766 h 972766"/>
              <a:gd name="connsiteX3" fmla="*/ 1672995 w 1771406"/>
              <a:gd name="connsiteY3" fmla="*/ 972766 h 972766"/>
              <a:gd name="connsiteX4" fmla="*/ 98411 w 1771406"/>
              <a:gd name="connsiteY4" fmla="*/ 972766 h 972766"/>
              <a:gd name="connsiteX5" fmla="*/ 0 w 1771406"/>
              <a:gd name="connsiteY5" fmla="*/ 972766 h 972766"/>
              <a:gd name="connsiteX6" fmla="*/ 0 w 1771406"/>
              <a:gd name="connsiteY6" fmla="*/ 0 h 972766"/>
              <a:gd name="connsiteX7" fmla="*/ 98411 w 1771406"/>
              <a:gd name="connsiteY7" fmla="*/ 0 h 97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1406" h="972766">
                <a:moveTo>
                  <a:pt x="1672995" y="0"/>
                </a:moveTo>
                <a:cubicBezTo>
                  <a:pt x="1727346" y="0"/>
                  <a:pt x="1771407" y="0"/>
                  <a:pt x="1771407" y="0"/>
                </a:cubicBezTo>
                <a:lnTo>
                  <a:pt x="1771407" y="972766"/>
                </a:lnTo>
                <a:cubicBezTo>
                  <a:pt x="1771407" y="972766"/>
                  <a:pt x="1727346" y="972766"/>
                  <a:pt x="1672995" y="972766"/>
                </a:cubicBezTo>
                <a:lnTo>
                  <a:pt x="98411" y="972766"/>
                </a:lnTo>
                <a:cubicBezTo>
                  <a:pt x="44061" y="972766"/>
                  <a:pt x="0" y="972766"/>
                  <a:pt x="0" y="972766"/>
                </a:cubicBezTo>
                <a:lnTo>
                  <a:pt x="0" y="0"/>
                </a:lnTo>
                <a:cubicBezTo>
                  <a:pt x="0" y="0"/>
                  <a:pt x="44061" y="0"/>
                  <a:pt x="98411" y="0"/>
                </a:cubicBezTo>
                <a:close/>
              </a:path>
            </a:pathLst>
          </a:custGeom>
          <a:solidFill>
            <a:srgbClr val="F3E5F5"/>
          </a:solidFill>
          <a:ln w="19669" cap="flat">
            <a:solidFill>
              <a:srgbClr val="7B1FA2"/>
            </a:solidFill>
            <a:prstDash val="solid"/>
            <a:miter/>
          </a:ln>
        </p:spPr>
        <p:txBody>
          <a:bodyPr rtlCol="0" anchor="ctr"/>
          <a:lstStyle/>
          <a:p>
            <a:pPr algn="ctr"/>
            <a:endParaRPr lang="en-IN"/>
          </a:p>
        </p:txBody>
      </p:sp>
      <p:sp>
        <p:nvSpPr>
          <p:cNvPr id="27" name="TextBox 26">
            <a:extLst>
              <a:ext uri="{FF2B5EF4-FFF2-40B4-BE49-F238E27FC236}">
                <a16:creationId xmlns:a16="http://schemas.microsoft.com/office/drawing/2014/main" id="{119F7C85-928D-6ED5-147B-D7218F3E3219}"/>
              </a:ext>
            </a:extLst>
          </p:cNvPr>
          <p:cNvSpPr txBox="1"/>
          <p:nvPr/>
        </p:nvSpPr>
        <p:spPr>
          <a:xfrm>
            <a:off x="6223163" y="1117758"/>
            <a:ext cx="1119216" cy="253916"/>
          </a:xfrm>
          <a:prstGeom prst="rect">
            <a:avLst/>
          </a:prstGeom>
          <a:noFill/>
        </p:spPr>
        <p:txBody>
          <a:bodyPr wrap="none" rtlCol="0" anchor="ctr">
            <a:spAutoFit/>
          </a:bodyPr>
          <a:lstStyle/>
          <a:p>
            <a:pPr algn="ctr"/>
            <a:r>
              <a:rPr lang="en-IN" sz="1050" b="1" spc="0" baseline="0">
                <a:ln/>
                <a:solidFill>
                  <a:srgbClr val="7B1FA2"/>
                </a:solidFill>
                <a:latin typeface="Arial"/>
                <a:cs typeface="Arial"/>
                <a:sym typeface="Arial"/>
                <a:rtl val="0"/>
              </a:rPr>
              <a:t>MCS Selection</a:t>
            </a:r>
          </a:p>
        </p:txBody>
      </p:sp>
      <p:sp>
        <p:nvSpPr>
          <p:cNvPr id="28" name="TextBox 27">
            <a:extLst>
              <a:ext uri="{FF2B5EF4-FFF2-40B4-BE49-F238E27FC236}">
                <a16:creationId xmlns:a16="http://schemas.microsoft.com/office/drawing/2014/main" id="{E9B3673D-A4C3-AA78-DE0A-965291E22EE1}"/>
              </a:ext>
            </a:extLst>
          </p:cNvPr>
          <p:cNvSpPr txBox="1"/>
          <p:nvPr/>
        </p:nvSpPr>
        <p:spPr>
          <a:xfrm>
            <a:off x="6340984" y="1294562"/>
            <a:ext cx="883575" cy="230832"/>
          </a:xfrm>
          <a:prstGeom prst="rect">
            <a:avLst/>
          </a:prstGeom>
          <a:noFill/>
        </p:spPr>
        <p:txBody>
          <a:bodyPr wrap="none" rtlCol="0" anchor="ctr">
            <a:spAutoFit/>
          </a:bodyPr>
          <a:lstStyle/>
          <a:p>
            <a:pPr algn="ctr"/>
            <a:r>
              <a:rPr lang="en-IN" sz="900" spc="0" baseline="0">
                <a:ln/>
                <a:solidFill>
                  <a:srgbClr val="333333"/>
                </a:solidFill>
                <a:latin typeface="Arial"/>
                <a:cs typeface="Arial"/>
                <a:sym typeface="Arial"/>
                <a:rtl val="0"/>
              </a:rPr>
              <a:t>gNB Decision</a:t>
            </a:r>
          </a:p>
        </p:txBody>
      </p:sp>
      <p:sp>
        <p:nvSpPr>
          <p:cNvPr id="29" name="TextBox 28">
            <a:extLst>
              <a:ext uri="{FF2B5EF4-FFF2-40B4-BE49-F238E27FC236}">
                <a16:creationId xmlns:a16="http://schemas.microsoft.com/office/drawing/2014/main" id="{E2E1595E-FF64-57D7-17D3-BB623FC82C29}"/>
              </a:ext>
            </a:extLst>
          </p:cNvPr>
          <p:cNvSpPr txBox="1"/>
          <p:nvPr/>
        </p:nvSpPr>
        <p:spPr>
          <a:xfrm>
            <a:off x="6257627" y="1456690"/>
            <a:ext cx="1050288" cy="230832"/>
          </a:xfrm>
          <a:prstGeom prst="rect">
            <a:avLst/>
          </a:prstGeom>
          <a:noFill/>
        </p:spPr>
        <p:txBody>
          <a:bodyPr wrap="none" rtlCol="0" anchor="ctr">
            <a:spAutoFit/>
          </a:bodyPr>
          <a:lstStyle/>
          <a:p>
            <a:pPr algn="ctr"/>
            <a:r>
              <a:rPr lang="en-IN" sz="900" spc="0" baseline="0">
                <a:ln/>
                <a:solidFill>
                  <a:srgbClr val="333333"/>
                </a:solidFill>
                <a:latin typeface="Arial"/>
                <a:cs typeface="Arial"/>
                <a:sym typeface="Arial"/>
                <a:rtl val="0"/>
              </a:rPr>
              <a:t>MCS Index: 0-28</a:t>
            </a:r>
          </a:p>
        </p:txBody>
      </p:sp>
      <p:sp>
        <p:nvSpPr>
          <p:cNvPr id="30" name="TextBox 29">
            <a:extLst>
              <a:ext uri="{FF2B5EF4-FFF2-40B4-BE49-F238E27FC236}">
                <a16:creationId xmlns:a16="http://schemas.microsoft.com/office/drawing/2014/main" id="{71493432-4DED-87AA-49A8-6D0DB03987FF}"/>
              </a:ext>
            </a:extLst>
          </p:cNvPr>
          <p:cNvSpPr txBox="1"/>
          <p:nvPr/>
        </p:nvSpPr>
        <p:spPr>
          <a:xfrm>
            <a:off x="6414722" y="1618818"/>
            <a:ext cx="736099" cy="230832"/>
          </a:xfrm>
          <a:prstGeom prst="rect">
            <a:avLst/>
          </a:prstGeom>
          <a:noFill/>
        </p:spPr>
        <p:txBody>
          <a:bodyPr wrap="none" rtlCol="0" anchor="ctr">
            <a:spAutoFit/>
          </a:bodyPr>
          <a:lstStyle/>
          <a:p>
            <a:pPr algn="ctr"/>
            <a:r>
              <a:rPr lang="en-IN" sz="900" spc="0" baseline="0">
                <a:ln/>
                <a:solidFill>
                  <a:srgbClr val="333333"/>
                </a:solidFill>
                <a:latin typeface="Arial"/>
                <a:cs typeface="Arial"/>
                <a:sym typeface="Arial"/>
                <a:rtl val="0"/>
              </a:rPr>
              <a:t>DL and UL</a:t>
            </a:r>
          </a:p>
        </p:txBody>
      </p:sp>
      <p:sp>
        <p:nvSpPr>
          <p:cNvPr id="31" name="TextBox 30">
            <a:extLst>
              <a:ext uri="{FF2B5EF4-FFF2-40B4-BE49-F238E27FC236}">
                <a16:creationId xmlns:a16="http://schemas.microsoft.com/office/drawing/2014/main" id="{1BD71568-DCBF-D9DB-94D7-4BD43E6D51D7}"/>
              </a:ext>
            </a:extLst>
          </p:cNvPr>
          <p:cNvSpPr txBox="1"/>
          <p:nvPr/>
        </p:nvSpPr>
        <p:spPr>
          <a:xfrm>
            <a:off x="6466018" y="1780945"/>
            <a:ext cx="633507" cy="230832"/>
          </a:xfrm>
          <a:prstGeom prst="rect">
            <a:avLst/>
          </a:prstGeom>
          <a:noFill/>
        </p:spPr>
        <p:txBody>
          <a:bodyPr wrap="none" rtlCol="0" anchor="ctr">
            <a:spAutoFit/>
          </a:bodyPr>
          <a:lstStyle/>
          <a:p>
            <a:pPr algn="ctr"/>
            <a:r>
              <a:rPr lang="en-IN" sz="900" spc="0" baseline="0">
                <a:ln/>
                <a:solidFill>
                  <a:srgbClr val="333333"/>
                </a:solidFill>
                <a:latin typeface="Arial"/>
                <a:cs typeface="Arial"/>
                <a:sym typeface="Arial"/>
                <a:rtl val="0"/>
              </a:rPr>
              <a:t>Adaptive</a:t>
            </a:r>
          </a:p>
        </p:txBody>
      </p:sp>
      <p:sp>
        <p:nvSpPr>
          <p:cNvPr id="32" name="Freeform: Shape 31">
            <a:extLst>
              <a:ext uri="{FF2B5EF4-FFF2-40B4-BE49-F238E27FC236}">
                <a16:creationId xmlns:a16="http://schemas.microsoft.com/office/drawing/2014/main" id="{4ADFF563-1877-9AE5-4646-0D6F7DCB6F04}"/>
              </a:ext>
            </a:extLst>
          </p:cNvPr>
          <p:cNvSpPr/>
          <p:nvPr/>
        </p:nvSpPr>
        <p:spPr>
          <a:xfrm>
            <a:off x="7668475" y="1549940"/>
            <a:ext cx="688880" cy="8106"/>
          </a:xfrm>
          <a:custGeom>
            <a:avLst/>
            <a:gdLst>
              <a:gd name="connsiteX0" fmla="*/ 0 w 688880"/>
              <a:gd name="connsiteY0" fmla="*/ 0 h 8106"/>
              <a:gd name="connsiteX1" fmla="*/ 688880 w 688880"/>
              <a:gd name="connsiteY1" fmla="*/ 0 h 8106"/>
            </a:gdLst>
            <a:ahLst/>
            <a:cxnLst>
              <a:cxn ang="0">
                <a:pos x="connsiteX0" y="connsiteY0"/>
              </a:cxn>
              <a:cxn ang="0">
                <a:pos x="connsiteX1" y="connsiteY1"/>
              </a:cxn>
            </a:cxnLst>
            <a:rect l="l" t="t" r="r" b="b"/>
            <a:pathLst>
              <a:path w="688880" h="8106">
                <a:moveTo>
                  <a:pt x="0" y="0"/>
                </a:moveTo>
                <a:lnTo>
                  <a:pt x="688880" y="0"/>
                </a:lnTo>
              </a:path>
            </a:pathLst>
          </a:custGeom>
          <a:ln w="19669" cap="flat">
            <a:solidFill>
              <a:srgbClr val="495057"/>
            </a:solidFill>
            <a:prstDash val="solid"/>
            <a:miter/>
            <a:tailEnd type="stealth" w="lg" len="lg"/>
          </a:ln>
        </p:spPr>
        <p:txBody>
          <a:bodyPr rtlCol="0" anchor="ctr"/>
          <a:lstStyle/>
          <a:p>
            <a:pPr algn="ctr"/>
            <a:endParaRPr lang="en-IN"/>
          </a:p>
        </p:txBody>
      </p:sp>
      <p:sp>
        <p:nvSpPr>
          <p:cNvPr id="33" name="TextBox 32">
            <a:extLst>
              <a:ext uri="{FF2B5EF4-FFF2-40B4-BE49-F238E27FC236}">
                <a16:creationId xmlns:a16="http://schemas.microsoft.com/office/drawing/2014/main" id="{7025477F-72E9-FD0D-0327-F6993B0FF756}"/>
              </a:ext>
            </a:extLst>
          </p:cNvPr>
          <p:cNvSpPr txBox="1"/>
          <p:nvPr/>
        </p:nvSpPr>
        <p:spPr>
          <a:xfrm>
            <a:off x="7626506" y="1278887"/>
            <a:ext cx="673581" cy="207749"/>
          </a:xfrm>
          <a:prstGeom prst="rect">
            <a:avLst/>
          </a:prstGeom>
          <a:noFill/>
        </p:spPr>
        <p:txBody>
          <a:bodyPr wrap="none" rtlCol="0" anchor="ctr">
            <a:spAutoFit/>
          </a:bodyPr>
          <a:lstStyle/>
          <a:p>
            <a:pPr algn="ctr"/>
            <a:r>
              <a:rPr lang="en-IN" sz="750" spc="0" baseline="0" dirty="0">
                <a:ln/>
                <a:solidFill>
                  <a:srgbClr val="666666"/>
                </a:solidFill>
                <a:latin typeface="Arial"/>
                <a:cs typeface="Arial"/>
                <a:sym typeface="Arial"/>
                <a:rtl val="0"/>
              </a:rPr>
              <a:t>Determines</a:t>
            </a:r>
          </a:p>
        </p:txBody>
      </p:sp>
      <p:sp>
        <p:nvSpPr>
          <p:cNvPr id="34" name="Freeform: Shape 33">
            <a:extLst>
              <a:ext uri="{FF2B5EF4-FFF2-40B4-BE49-F238E27FC236}">
                <a16:creationId xmlns:a16="http://schemas.microsoft.com/office/drawing/2014/main" id="{86CCFC35-1970-D527-4E4D-EC073F3CF91A}"/>
              </a:ext>
            </a:extLst>
          </p:cNvPr>
          <p:cNvSpPr/>
          <p:nvPr/>
        </p:nvSpPr>
        <p:spPr>
          <a:xfrm>
            <a:off x="8455767" y="1063557"/>
            <a:ext cx="1968229" cy="972766"/>
          </a:xfrm>
          <a:custGeom>
            <a:avLst/>
            <a:gdLst>
              <a:gd name="connsiteX0" fmla="*/ 1869818 w 1968229"/>
              <a:gd name="connsiteY0" fmla="*/ 0 h 972766"/>
              <a:gd name="connsiteX1" fmla="*/ 1968230 w 1968229"/>
              <a:gd name="connsiteY1" fmla="*/ 0 h 972766"/>
              <a:gd name="connsiteX2" fmla="*/ 1968230 w 1968229"/>
              <a:gd name="connsiteY2" fmla="*/ 972766 h 972766"/>
              <a:gd name="connsiteX3" fmla="*/ 1869818 w 1968229"/>
              <a:gd name="connsiteY3" fmla="*/ 972766 h 972766"/>
              <a:gd name="connsiteX4" fmla="*/ 98411 w 1968229"/>
              <a:gd name="connsiteY4" fmla="*/ 972766 h 972766"/>
              <a:gd name="connsiteX5" fmla="*/ 0 w 1968229"/>
              <a:gd name="connsiteY5" fmla="*/ 972766 h 972766"/>
              <a:gd name="connsiteX6" fmla="*/ 0 w 1968229"/>
              <a:gd name="connsiteY6" fmla="*/ 0 h 972766"/>
              <a:gd name="connsiteX7" fmla="*/ 98411 w 1968229"/>
              <a:gd name="connsiteY7" fmla="*/ 0 h 97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8229" h="972766">
                <a:moveTo>
                  <a:pt x="1869818" y="0"/>
                </a:moveTo>
                <a:cubicBezTo>
                  <a:pt x="1924169" y="0"/>
                  <a:pt x="1968230" y="0"/>
                  <a:pt x="1968230" y="0"/>
                </a:cubicBezTo>
                <a:lnTo>
                  <a:pt x="1968230" y="972766"/>
                </a:lnTo>
                <a:cubicBezTo>
                  <a:pt x="1968230" y="972766"/>
                  <a:pt x="1924169" y="972766"/>
                  <a:pt x="1869818" y="972766"/>
                </a:cubicBezTo>
                <a:lnTo>
                  <a:pt x="98411" y="972766"/>
                </a:lnTo>
                <a:cubicBezTo>
                  <a:pt x="44061" y="972766"/>
                  <a:pt x="0" y="972766"/>
                  <a:pt x="0" y="972766"/>
                </a:cubicBezTo>
                <a:lnTo>
                  <a:pt x="0" y="0"/>
                </a:lnTo>
                <a:cubicBezTo>
                  <a:pt x="0" y="0"/>
                  <a:pt x="44061" y="0"/>
                  <a:pt x="98411" y="0"/>
                </a:cubicBezTo>
                <a:close/>
              </a:path>
            </a:pathLst>
          </a:custGeom>
          <a:solidFill>
            <a:srgbClr val="E8F5E8"/>
          </a:solidFill>
          <a:ln w="19669" cap="flat">
            <a:solidFill>
              <a:srgbClr val="388E3C"/>
            </a:solidFill>
            <a:prstDash val="solid"/>
            <a:miter/>
          </a:ln>
        </p:spPr>
        <p:txBody>
          <a:bodyPr rtlCol="0" anchor="ctr"/>
          <a:lstStyle/>
          <a:p>
            <a:pPr algn="ctr"/>
            <a:endParaRPr lang="en-IN"/>
          </a:p>
        </p:txBody>
      </p:sp>
      <p:sp>
        <p:nvSpPr>
          <p:cNvPr id="35" name="TextBox 34">
            <a:extLst>
              <a:ext uri="{FF2B5EF4-FFF2-40B4-BE49-F238E27FC236}">
                <a16:creationId xmlns:a16="http://schemas.microsoft.com/office/drawing/2014/main" id="{4F89E750-5085-128B-0222-5541322559A2}"/>
              </a:ext>
            </a:extLst>
          </p:cNvPr>
          <p:cNvSpPr txBox="1"/>
          <p:nvPr/>
        </p:nvSpPr>
        <p:spPr>
          <a:xfrm>
            <a:off x="8736004" y="1117758"/>
            <a:ext cx="1407757" cy="253916"/>
          </a:xfrm>
          <a:prstGeom prst="rect">
            <a:avLst/>
          </a:prstGeom>
          <a:noFill/>
        </p:spPr>
        <p:txBody>
          <a:bodyPr wrap="none" rtlCol="0" anchor="ctr">
            <a:spAutoFit/>
          </a:bodyPr>
          <a:lstStyle/>
          <a:p>
            <a:pPr algn="ctr"/>
            <a:r>
              <a:rPr lang="en-IN" sz="1050" b="1" spc="0" baseline="0">
                <a:ln/>
                <a:solidFill>
                  <a:srgbClr val="388E3C"/>
                </a:solidFill>
                <a:latin typeface="Arial"/>
                <a:cs typeface="Arial"/>
                <a:sym typeface="Arial"/>
                <a:rtl val="0"/>
              </a:rPr>
              <a:t>Throughput Impact</a:t>
            </a:r>
          </a:p>
        </p:txBody>
      </p:sp>
      <p:sp>
        <p:nvSpPr>
          <p:cNvPr id="36" name="TextBox 35">
            <a:extLst>
              <a:ext uri="{FF2B5EF4-FFF2-40B4-BE49-F238E27FC236}">
                <a16:creationId xmlns:a16="http://schemas.microsoft.com/office/drawing/2014/main" id="{D06CE13E-4490-9C7B-5AFF-889D497FD3AA}"/>
              </a:ext>
            </a:extLst>
          </p:cNvPr>
          <p:cNvSpPr txBox="1"/>
          <p:nvPr/>
        </p:nvSpPr>
        <p:spPr>
          <a:xfrm>
            <a:off x="8943592" y="1294562"/>
            <a:ext cx="992579" cy="230832"/>
          </a:xfrm>
          <a:prstGeom prst="rect">
            <a:avLst/>
          </a:prstGeom>
          <a:noFill/>
        </p:spPr>
        <p:txBody>
          <a:bodyPr wrap="none" rtlCol="0" anchor="ctr">
            <a:spAutoFit/>
          </a:bodyPr>
          <a:lstStyle/>
          <a:p>
            <a:pPr algn="ctr"/>
            <a:r>
              <a:rPr lang="en-IN" sz="900" spc="0" baseline="0">
                <a:ln/>
                <a:solidFill>
                  <a:srgbClr val="333333"/>
                </a:solidFill>
                <a:latin typeface="Arial"/>
                <a:cs typeface="Arial"/>
                <a:sym typeface="Arial"/>
                <a:rtl val="0"/>
              </a:rPr>
              <a:t>Bits per Symbol</a:t>
            </a:r>
          </a:p>
        </p:txBody>
      </p:sp>
      <p:sp>
        <p:nvSpPr>
          <p:cNvPr id="37" name="TextBox 36">
            <a:extLst>
              <a:ext uri="{FF2B5EF4-FFF2-40B4-BE49-F238E27FC236}">
                <a16:creationId xmlns:a16="http://schemas.microsoft.com/office/drawing/2014/main" id="{0C5A855F-BD5F-DDE7-03A0-8D1128D550B5}"/>
              </a:ext>
            </a:extLst>
          </p:cNvPr>
          <p:cNvSpPr txBox="1"/>
          <p:nvPr/>
        </p:nvSpPr>
        <p:spPr>
          <a:xfrm>
            <a:off x="8873060" y="1456690"/>
            <a:ext cx="1133644" cy="230832"/>
          </a:xfrm>
          <a:prstGeom prst="rect">
            <a:avLst/>
          </a:prstGeom>
          <a:noFill/>
        </p:spPr>
        <p:txBody>
          <a:bodyPr wrap="none" rtlCol="0" anchor="ctr">
            <a:spAutoFit/>
          </a:bodyPr>
          <a:lstStyle/>
          <a:p>
            <a:pPr algn="ctr"/>
            <a:r>
              <a:rPr lang="en-IN" sz="900" spc="0" baseline="0">
                <a:ln/>
                <a:solidFill>
                  <a:srgbClr val="333333"/>
                </a:solidFill>
                <a:latin typeface="Arial"/>
                <a:cs typeface="Arial"/>
                <a:sym typeface="Arial"/>
                <a:rtl val="0"/>
              </a:rPr>
              <a:t>Spectral Efficiency</a:t>
            </a:r>
          </a:p>
        </p:txBody>
      </p:sp>
      <p:sp>
        <p:nvSpPr>
          <p:cNvPr id="38" name="TextBox 37">
            <a:extLst>
              <a:ext uri="{FF2B5EF4-FFF2-40B4-BE49-F238E27FC236}">
                <a16:creationId xmlns:a16="http://schemas.microsoft.com/office/drawing/2014/main" id="{BA81039A-EB8F-CB23-24BE-78A284DB7650}"/>
              </a:ext>
            </a:extLst>
          </p:cNvPr>
          <p:cNvSpPr txBox="1"/>
          <p:nvPr/>
        </p:nvSpPr>
        <p:spPr>
          <a:xfrm>
            <a:off x="9087862" y="1618818"/>
            <a:ext cx="704039" cy="230832"/>
          </a:xfrm>
          <a:prstGeom prst="rect">
            <a:avLst/>
          </a:prstGeom>
          <a:noFill/>
        </p:spPr>
        <p:txBody>
          <a:bodyPr wrap="none" rtlCol="0" anchor="ctr">
            <a:spAutoFit/>
          </a:bodyPr>
          <a:lstStyle/>
          <a:p>
            <a:pPr algn="ctr"/>
            <a:r>
              <a:rPr lang="en-IN" sz="900" spc="0" baseline="0">
                <a:ln/>
                <a:solidFill>
                  <a:srgbClr val="333333"/>
                </a:solidFill>
                <a:latin typeface="Arial"/>
                <a:cs typeface="Arial"/>
                <a:sym typeface="Arial"/>
                <a:rtl val="0"/>
              </a:rPr>
              <a:t>Data Rate</a:t>
            </a:r>
          </a:p>
        </p:txBody>
      </p:sp>
      <p:sp>
        <p:nvSpPr>
          <p:cNvPr id="39" name="TextBox 38">
            <a:extLst>
              <a:ext uri="{FF2B5EF4-FFF2-40B4-BE49-F238E27FC236}">
                <a16:creationId xmlns:a16="http://schemas.microsoft.com/office/drawing/2014/main" id="{D6782BA3-424D-D46E-631E-6A5950C42B94}"/>
              </a:ext>
            </a:extLst>
          </p:cNvPr>
          <p:cNvSpPr txBox="1"/>
          <p:nvPr/>
        </p:nvSpPr>
        <p:spPr>
          <a:xfrm>
            <a:off x="8921150" y="1780945"/>
            <a:ext cx="1037463" cy="230832"/>
          </a:xfrm>
          <a:prstGeom prst="rect">
            <a:avLst/>
          </a:prstGeom>
          <a:noFill/>
        </p:spPr>
        <p:txBody>
          <a:bodyPr wrap="none" rtlCol="0" anchor="ctr">
            <a:spAutoFit/>
          </a:bodyPr>
          <a:lstStyle/>
          <a:p>
            <a:pPr algn="ctr"/>
            <a:r>
              <a:rPr lang="en-IN" sz="900" spc="0" baseline="0">
                <a:ln/>
                <a:solidFill>
                  <a:srgbClr val="333333"/>
                </a:solidFill>
                <a:latin typeface="Arial"/>
                <a:cs typeface="Arial"/>
                <a:sym typeface="Arial"/>
                <a:rtl val="0"/>
              </a:rPr>
              <a:t>User Experience</a:t>
            </a:r>
          </a:p>
        </p:txBody>
      </p:sp>
      <p:sp>
        <p:nvSpPr>
          <p:cNvPr id="40" name="Freeform: Shape 39">
            <a:extLst>
              <a:ext uri="{FF2B5EF4-FFF2-40B4-BE49-F238E27FC236}">
                <a16:creationId xmlns:a16="http://schemas.microsoft.com/office/drawing/2014/main" id="{C692B368-4453-2EBE-C598-3C9FBC17ED01}"/>
              </a:ext>
            </a:extLst>
          </p:cNvPr>
          <p:cNvSpPr/>
          <p:nvPr/>
        </p:nvSpPr>
        <p:spPr>
          <a:xfrm>
            <a:off x="582848" y="2522706"/>
            <a:ext cx="10825264" cy="2594042"/>
          </a:xfrm>
          <a:custGeom>
            <a:avLst/>
            <a:gdLst>
              <a:gd name="connsiteX0" fmla="*/ 10726853 w 10825264"/>
              <a:gd name="connsiteY0" fmla="*/ 0 h 2594042"/>
              <a:gd name="connsiteX1" fmla="*/ 10825264 w 10825264"/>
              <a:gd name="connsiteY1" fmla="*/ 0 h 2594042"/>
              <a:gd name="connsiteX2" fmla="*/ 10825264 w 10825264"/>
              <a:gd name="connsiteY2" fmla="*/ 2594043 h 2594042"/>
              <a:gd name="connsiteX3" fmla="*/ 10726853 w 10825264"/>
              <a:gd name="connsiteY3" fmla="*/ 2594043 h 2594042"/>
              <a:gd name="connsiteX4" fmla="*/ 98411 w 10825264"/>
              <a:gd name="connsiteY4" fmla="*/ 2594043 h 2594042"/>
              <a:gd name="connsiteX5" fmla="*/ 0 w 10825264"/>
              <a:gd name="connsiteY5" fmla="*/ 2594043 h 2594042"/>
              <a:gd name="connsiteX6" fmla="*/ 0 w 10825264"/>
              <a:gd name="connsiteY6" fmla="*/ 0 h 2594042"/>
              <a:gd name="connsiteX7" fmla="*/ 98411 w 10825264"/>
              <a:gd name="connsiteY7" fmla="*/ 0 h 259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5264" h="2594042">
                <a:moveTo>
                  <a:pt x="10726853" y="0"/>
                </a:moveTo>
                <a:cubicBezTo>
                  <a:pt x="10781204" y="0"/>
                  <a:pt x="10825264" y="0"/>
                  <a:pt x="10825264" y="0"/>
                </a:cubicBezTo>
                <a:lnTo>
                  <a:pt x="10825264" y="2594043"/>
                </a:lnTo>
                <a:cubicBezTo>
                  <a:pt x="10825264" y="2594043"/>
                  <a:pt x="10781204" y="2594043"/>
                  <a:pt x="10726853" y="2594043"/>
                </a:cubicBezTo>
                <a:lnTo>
                  <a:pt x="98411" y="2594043"/>
                </a:lnTo>
                <a:cubicBezTo>
                  <a:pt x="44060" y="2594043"/>
                  <a:pt x="0" y="2594043"/>
                  <a:pt x="0" y="2594043"/>
                </a:cubicBezTo>
                <a:lnTo>
                  <a:pt x="0" y="0"/>
                </a:lnTo>
                <a:cubicBezTo>
                  <a:pt x="0" y="0"/>
                  <a:pt x="44060" y="0"/>
                  <a:pt x="98411" y="0"/>
                </a:cubicBezTo>
                <a:close/>
              </a:path>
            </a:pathLst>
          </a:custGeom>
          <a:solidFill>
            <a:srgbClr val="FFFFFF"/>
          </a:solidFill>
          <a:ln w="19669" cap="flat">
            <a:solidFill>
              <a:srgbClr val="DEE2E6"/>
            </a:solidFill>
            <a:prstDash val="solid"/>
            <a:miter/>
          </a:ln>
        </p:spPr>
        <p:txBody>
          <a:bodyPr rtlCol="0" anchor="ctr"/>
          <a:lstStyle/>
          <a:p>
            <a:pPr algn="ctr"/>
            <a:endParaRPr lang="en-IN"/>
          </a:p>
        </p:txBody>
      </p:sp>
      <p:sp>
        <p:nvSpPr>
          <p:cNvPr id="41" name="TextBox 40">
            <a:extLst>
              <a:ext uri="{FF2B5EF4-FFF2-40B4-BE49-F238E27FC236}">
                <a16:creationId xmlns:a16="http://schemas.microsoft.com/office/drawing/2014/main" id="{583BEFB3-C6A4-478F-989B-D4B78045A9A4}"/>
              </a:ext>
            </a:extLst>
          </p:cNvPr>
          <p:cNvSpPr txBox="1"/>
          <p:nvPr/>
        </p:nvSpPr>
        <p:spPr>
          <a:xfrm>
            <a:off x="3822448" y="2602762"/>
            <a:ext cx="4346062" cy="276999"/>
          </a:xfrm>
          <a:prstGeom prst="rect">
            <a:avLst/>
          </a:prstGeom>
          <a:noFill/>
        </p:spPr>
        <p:txBody>
          <a:bodyPr wrap="none" rtlCol="0" anchor="ctr">
            <a:spAutoFit/>
          </a:bodyPr>
          <a:lstStyle/>
          <a:p>
            <a:pPr algn="ctr"/>
            <a:r>
              <a:rPr lang="en-IN" sz="1200" b="1" spc="0" baseline="0">
                <a:ln/>
                <a:solidFill>
                  <a:srgbClr val="212529"/>
                </a:solidFill>
                <a:latin typeface="Arial"/>
                <a:cs typeface="Arial"/>
                <a:sym typeface="Arial"/>
                <a:rtl val="0"/>
              </a:rPr>
              <a:t>MCS Index vs Modulation Scheme vs Throughput Impact</a:t>
            </a:r>
          </a:p>
        </p:txBody>
      </p:sp>
      <p:sp>
        <p:nvSpPr>
          <p:cNvPr id="42" name="Freeform: Shape 41">
            <a:extLst>
              <a:ext uri="{FF2B5EF4-FFF2-40B4-BE49-F238E27FC236}">
                <a16:creationId xmlns:a16="http://schemas.microsoft.com/office/drawing/2014/main" id="{BAA1939C-59B3-2947-D35B-DE0D00144AF4}"/>
              </a:ext>
            </a:extLst>
          </p:cNvPr>
          <p:cNvSpPr/>
          <p:nvPr/>
        </p:nvSpPr>
        <p:spPr>
          <a:xfrm>
            <a:off x="779671" y="2928025"/>
            <a:ext cx="1180937" cy="324255"/>
          </a:xfrm>
          <a:custGeom>
            <a:avLst/>
            <a:gdLst>
              <a:gd name="connsiteX0" fmla="*/ 0 w 1180937"/>
              <a:gd name="connsiteY0" fmla="*/ 0 h 324255"/>
              <a:gd name="connsiteX1" fmla="*/ 1180938 w 1180937"/>
              <a:gd name="connsiteY1" fmla="*/ 0 h 324255"/>
              <a:gd name="connsiteX2" fmla="*/ 1180938 w 1180937"/>
              <a:gd name="connsiteY2" fmla="*/ 324255 h 324255"/>
              <a:gd name="connsiteX3" fmla="*/ 0 w 1180937"/>
              <a:gd name="connsiteY3" fmla="*/ 324255 h 324255"/>
            </a:gdLst>
            <a:ahLst/>
            <a:cxnLst>
              <a:cxn ang="0">
                <a:pos x="connsiteX0" y="connsiteY0"/>
              </a:cxn>
              <a:cxn ang="0">
                <a:pos x="connsiteX1" y="connsiteY1"/>
              </a:cxn>
              <a:cxn ang="0">
                <a:pos x="connsiteX2" y="connsiteY2"/>
              </a:cxn>
              <a:cxn ang="0">
                <a:pos x="connsiteX3" y="connsiteY3"/>
              </a:cxn>
            </a:cxnLst>
            <a:rect l="l" t="t" r="r" b="b"/>
            <a:pathLst>
              <a:path w="1180937" h="324255">
                <a:moveTo>
                  <a:pt x="0" y="0"/>
                </a:moveTo>
                <a:lnTo>
                  <a:pt x="1180938" y="0"/>
                </a:lnTo>
                <a:lnTo>
                  <a:pt x="1180938" y="324255"/>
                </a:lnTo>
                <a:lnTo>
                  <a:pt x="0" y="324255"/>
                </a:lnTo>
                <a:close/>
              </a:path>
            </a:pathLst>
          </a:custGeom>
          <a:solidFill>
            <a:srgbClr val="343A40"/>
          </a:solidFill>
          <a:ln w="9835" cap="flat">
            <a:solidFill>
              <a:srgbClr val="DEE2E6"/>
            </a:solidFill>
            <a:prstDash val="solid"/>
            <a:miter/>
          </a:ln>
        </p:spPr>
        <p:txBody>
          <a:bodyPr rtlCol="0" anchor="ctr"/>
          <a:lstStyle/>
          <a:p>
            <a:pPr algn="ctr"/>
            <a:endParaRPr lang="en-IN"/>
          </a:p>
        </p:txBody>
      </p:sp>
      <p:sp>
        <p:nvSpPr>
          <p:cNvPr id="43" name="TextBox 42">
            <a:extLst>
              <a:ext uri="{FF2B5EF4-FFF2-40B4-BE49-F238E27FC236}">
                <a16:creationId xmlns:a16="http://schemas.microsoft.com/office/drawing/2014/main" id="{57EECD57-BC04-DE7D-30A3-D926BE6CE3CE}"/>
              </a:ext>
            </a:extLst>
          </p:cNvPr>
          <p:cNvSpPr txBox="1"/>
          <p:nvPr/>
        </p:nvSpPr>
        <p:spPr>
          <a:xfrm>
            <a:off x="982854" y="2996903"/>
            <a:ext cx="774571" cy="230832"/>
          </a:xfrm>
          <a:prstGeom prst="rect">
            <a:avLst/>
          </a:prstGeom>
          <a:noFill/>
        </p:spPr>
        <p:txBody>
          <a:bodyPr wrap="none" rtlCol="0" anchor="ctr">
            <a:spAutoFit/>
          </a:bodyPr>
          <a:lstStyle/>
          <a:p>
            <a:pPr algn="ctr"/>
            <a:r>
              <a:rPr lang="en-IN" sz="900" b="1" spc="0" baseline="0">
                <a:ln/>
                <a:solidFill>
                  <a:srgbClr val="FFFFFF"/>
                </a:solidFill>
                <a:latin typeface="Arial"/>
                <a:cs typeface="Arial"/>
                <a:sym typeface="Arial"/>
                <a:rtl val="0"/>
              </a:rPr>
              <a:t>MCS Index</a:t>
            </a:r>
          </a:p>
        </p:txBody>
      </p:sp>
      <p:sp>
        <p:nvSpPr>
          <p:cNvPr id="44" name="Freeform: Shape 43">
            <a:extLst>
              <a:ext uri="{FF2B5EF4-FFF2-40B4-BE49-F238E27FC236}">
                <a16:creationId xmlns:a16="http://schemas.microsoft.com/office/drawing/2014/main" id="{98C96EB3-1728-CF87-4B5F-A8552E1A6DE6}"/>
              </a:ext>
            </a:extLst>
          </p:cNvPr>
          <p:cNvSpPr/>
          <p:nvPr/>
        </p:nvSpPr>
        <p:spPr>
          <a:xfrm>
            <a:off x="1960609" y="2928025"/>
            <a:ext cx="1476172" cy="324255"/>
          </a:xfrm>
          <a:custGeom>
            <a:avLst/>
            <a:gdLst>
              <a:gd name="connsiteX0" fmla="*/ 0 w 1476172"/>
              <a:gd name="connsiteY0" fmla="*/ 0 h 324255"/>
              <a:gd name="connsiteX1" fmla="*/ 1476172 w 1476172"/>
              <a:gd name="connsiteY1" fmla="*/ 0 h 324255"/>
              <a:gd name="connsiteX2" fmla="*/ 1476172 w 1476172"/>
              <a:gd name="connsiteY2" fmla="*/ 324255 h 324255"/>
              <a:gd name="connsiteX3" fmla="*/ 0 w 1476172"/>
              <a:gd name="connsiteY3" fmla="*/ 324255 h 324255"/>
            </a:gdLst>
            <a:ahLst/>
            <a:cxnLst>
              <a:cxn ang="0">
                <a:pos x="connsiteX0" y="connsiteY0"/>
              </a:cxn>
              <a:cxn ang="0">
                <a:pos x="connsiteX1" y="connsiteY1"/>
              </a:cxn>
              <a:cxn ang="0">
                <a:pos x="connsiteX2" y="connsiteY2"/>
              </a:cxn>
              <a:cxn ang="0">
                <a:pos x="connsiteX3" y="connsiteY3"/>
              </a:cxn>
            </a:cxnLst>
            <a:rect l="l" t="t" r="r" b="b"/>
            <a:pathLst>
              <a:path w="1476172" h="324255">
                <a:moveTo>
                  <a:pt x="0" y="0"/>
                </a:moveTo>
                <a:lnTo>
                  <a:pt x="1476172" y="0"/>
                </a:lnTo>
                <a:lnTo>
                  <a:pt x="1476172" y="324255"/>
                </a:lnTo>
                <a:lnTo>
                  <a:pt x="0" y="324255"/>
                </a:lnTo>
                <a:close/>
              </a:path>
            </a:pathLst>
          </a:custGeom>
          <a:solidFill>
            <a:srgbClr val="343A40"/>
          </a:solidFill>
          <a:ln w="9835" cap="flat">
            <a:solidFill>
              <a:srgbClr val="DEE2E6"/>
            </a:solidFill>
            <a:prstDash val="solid"/>
            <a:miter/>
          </a:ln>
        </p:spPr>
        <p:txBody>
          <a:bodyPr rtlCol="0" anchor="ctr"/>
          <a:lstStyle/>
          <a:p>
            <a:pPr algn="ctr"/>
            <a:endParaRPr lang="en-IN"/>
          </a:p>
        </p:txBody>
      </p:sp>
      <p:sp>
        <p:nvSpPr>
          <p:cNvPr id="45" name="TextBox 44">
            <a:extLst>
              <a:ext uri="{FF2B5EF4-FFF2-40B4-BE49-F238E27FC236}">
                <a16:creationId xmlns:a16="http://schemas.microsoft.com/office/drawing/2014/main" id="{8688F59E-6090-A542-0662-70D3BA8B2BFE}"/>
              </a:ext>
            </a:extLst>
          </p:cNvPr>
          <p:cNvSpPr txBox="1"/>
          <p:nvPr/>
        </p:nvSpPr>
        <p:spPr>
          <a:xfrm>
            <a:off x="2298585" y="2996903"/>
            <a:ext cx="800219" cy="230832"/>
          </a:xfrm>
          <a:prstGeom prst="rect">
            <a:avLst/>
          </a:prstGeom>
          <a:noFill/>
        </p:spPr>
        <p:txBody>
          <a:bodyPr wrap="none" rtlCol="0" anchor="ctr">
            <a:spAutoFit/>
          </a:bodyPr>
          <a:lstStyle/>
          <a:p>
            <a:pPr algn="ctr"/>
            <a:r>
              <a:rPr lang="en-IN" sz="900" b="1" spc="0" baseline="0">
                <a:ln/>
                <a:solidFill>
                  <a:srgbClr val="FFFFFF"/>
                </a:solidFill>
                <a:latin typeface="Arial"/>
                <a:cs typeface="Arial"/>
                <a:sym typeface="Arial"/>
                <a:rtl val="0"/>
              </a:rPr>
              <a:t>Modulation</a:t>
            </a:r>
          </a:p>
        </p:txBody>
      </p:sp>
      <p:sp>
        <p:nvSpPr>
          <p:cNvPr id="46" name="Freeform: Shape 45">
            <a:extLst>
              <a:ext uri="{FF2B5EF4-FFF2-40B4-BE49-F238E27FC236}">
                <a16:creationId xmlns:a16="http://schemas.microsoft.com/office/drawing/2014/main" id="{7401DF4B-22ED-2C52-DC55-E1566A62ECCD}"/>
              </a:ext>
            </a:extLst>
          </p:cNvPr>
          <p:cNvSpPr/>
          <p:nvPr/>
        </p:nvSpPr>
        <p:spPr>
          <a:xfrm>
            <a:off x="3436781" y="2928025"/>
            <a:ext cx="1180937" cy="324255"/>
          </a:xfrm>
          <a:custGeom>
            <a:avLst/>
            <a:gdLst>
              <a:gd name="connsiteX0" fmla="*/ 0 w 1180937"/>
              <a:gd name="connsiteY0" fmla="*/ 0 h 324255"/>
              <a:gd name="connsiteX1" fmla="*/ 1180938 w 1180937"/>
              <a:gd name="connsiteY1" fmla="*/ 0 h 324255"/>
              <a:gd name="connsiteX2" fmla="*/ 1180938 w 1180937"/>
              <a:gd name="connsiteY2" fmla="*/ 324255 h 324255"/>
              <a:gd name="connsiteX3" fmla="*/ 0 w 1180937"/>
              <a:gd name="connsiteY3" fmla="*/ 324255 h 324255"/>
            </a:gdLst>
            <a:ahLst/>
            <a:cxnLst>
              <a:cxn ang="0">
                <a:pos x="connsiteX0" y="connsiteY0"/>
              </a:cxn>
              <a:cxn ang="0">
                <a:pos x="connsiteX1" y="connsiteY1"/>
              </a:cxn>
              <a:cxn ang="0">
                <a:pos x="connsiteX2" y="connsiteY2"/>
              </a:cxn>
              <a:cxn ang="0">
                <a:pos x="connsiteX3" y="connsiteY3"/>
              </a:cxn>
            </a:cxnLst>
            <a:rect l="l" t="t" r="r" b="b"/>
            <a:pathLst>
              <a:path w="1180937" h="324255">
                <a:moveTo>
                  <a:pt x="0" y="0"/>
                </a:moveTo>
                <a:lnTo>
                  <a:pt x="1180938" y="0"/>
                </a:lnTo>
                <a:lnTo>
                  <a:pt x="1180938" y="324255"/>
                </a:lnTo>
                <a:lnTo>
                  <a:pt x="0" y="324255"/>
                </a:lnTo>
                <a:close/>
              </a:path>
            </a:pathLst>
          </a:custGeom>
          <a:solidFill>
            <a:srgbClr val="343A40"/>
          </a:solidFill>
          <a:ln w="9835" cap="flat">
            <a:solidFill>
              <a:srgbClr val="DEE2E6"/>
            </a:solidFill>
            <a:prstDash val="solid"/>
            <a:miter/>
          </a:ln>
        </p:spPr>
        <p:txBody>
          <a:bodyPr rtlCol="0" anchor="ctr"/>
          <a:lstStyle/>
          <a:p>
            <a:pPr algn="ctr"/>
            <a:endParaRPr lang="en-IN"/>
          </a:p>
        </p:txBody>
      </p:sp>
      <p:sp>
        <p:nvSpPr>
          <p:cNvPr id="47" name="TextBox 46">
            <a:extLst>
              <a:ext uri="{FF2B5EF4-FFF2-40B4-BE49-F238E27FC236}">
                <a16:creationId xmlns:a16="http://schemas.microsoft.com/office/drawing/2014/main" id="{81459AB2-038B-60B7-0838-FB3ED3ABD6D7}"/>
              </a:ext>
            </a:extLst>
          </p:cNvPr>
          <p:cNvSpPr txBox="1"/>
          <p:nvPr/>
        </p:nvSpPr>
        <p:spPr>
          <a:xfrm>
            <a:off x="3601492" y="2996903"/>
            <a:ext cx="851515" cy="230832"/>
          </a:xfrm>
          <a:prstGeom prst="rect">
            <a:avLst/>
          </a:prstGeom>
          <a:noFill/>
        </p:spPr>
        <p:txBody>
          <a:bodyPr wrap="none" rtlCol="0" anchor="ctr">
            <a:spAutoFit/>
          </a:bodyPr>
          <a:lstStyle/>
          <a:p>
            <a:pPr algn="ctr"/>
            <a:r>
              <a:rPr lang="en-IN" sz="900" b="1" spc="0" baseline="0">
                <a:ln/>
                <a:solidFill>
                  <a:srgbClr val="FFFFFF"/>
                </a:solidFill>
                <a:latin typeface="Arial"/>
                <a:cs typeface="Arial"/>
                <a:sym typeface="Arial"/>
                <a:rtl val="0"/>
              </a:rPr>
              <a:t>Bits/Symbol</a:t>
            </a:r>
          </a:p>
        </p:txBody>
      </p:sp>
      <p:sp>
        <p:nvSpPr>
          <p:cNvPr id="48" name="Freeform: Shape 47">
            <a:extLst>
              <a:ext uri="{FF2B5EF4-FFF2-40B4-BE49-F238E27FC236}">
                <a16:creationId xmlns:a16="http://schemas.microsoft.com/office/drawing/2014/main" id="{61D81222-2C0D-B0DF-1FB2-9EA295D6FFD4}"/>
              </a:ext>
            </a:extLst>
          </p:cNvPr>
          <p:cNvSpPr/>
          <p:nvPr/>
        </p:nvSpPr>
        <p:spPr>
          <a:xfrm>
            <a:off x="4617719" y="2928025"/>
            <a:ext cx="1476172" cy="324255"/>
          </a:xfrm>
          <a:custGeom>
            <a:avLst/>
            <a:gdLst>
              <a:gd name="connsiteX0" fmla="*/ 0 w 1476172"/>
              <a:gd name="connsiteY0" fmla="*/ 0 h 324255"/>
              <a:gd name="connsiteX1" fmla="*/ 1476172 w 1476172"/>
              <a:gd name="connsiteY1" fmla="*/ 0 h 324255"/>
              <a:gd name="connsiteX2" fmla="*/ 1476172 w 1476172"/>
              <a:gd name="connsiteY2" fmla="*/ 324255 h 324255"/>
              <a:gd name="connsiteX3" fmla="*/ 0 w 1476172"/>
              <a:gd name="connsiteY3" fmla="*/ 324255 h 324255"/>
            </a:gdLst>
            <a:ahLst/>
            <a:cxnLst>
              <a:cxn ang="0">
                <a:pos x="connsiteX0" y="connsiteY0"/>
              </a:cxn>
              <a:cxn ang="0">
                <a:pos x="connsiteX1" y="connsiteY1"/>
              </a:cxn>
              <a:cxn ang="0">
                <a:pos x="connsiteX2" y="connsiteY2"/>
              </a:cxn>
              <a:cxn ang="0">
                <a:pos x="connsiteX3" y="connsiteY3"/>
              </a:cxn>
            </a:cxnLst>
            <a:rect l="l" t="t" r="r" b="b"/>
            <a:pathLst>
              <a:path w="1476172" h="324255">
                <a:moveTo>
                  <a:pt x="0" y="0"/>
                </a:moveTo>
                <a:lnTo>
                  <a:pt x="1476172" y="0"/>
                </a:lnTo>
                <a:lnTo>
                  <a:pt x="1476172" y="324255"/>
                </a:lnTo>
                <a:lnTo>
                  <a:pt x="0" y="324255"/>
                </a:lnTo>
                <a:close/>
              </a:path>
            </a:pathLst>
          </a:custGeom>
          <a:solidFill>
            <a:srgbClr val="343A40"/>
          </a:solidFill>
          <a:ln w="9835" cap="flat">
            <a:solidFill>
              <a:srgbClr val="DEE2E6"/>
            </a:solidFill>
            <a:prstDash val="solid"/>
            <a:miter/>
          </a:ln>
        </p:spPr>
        <p:txBody>
          <a:bodyPr rtlCol="0" anchor="ctr"/>
          <a:lstStyle/>
          <a:p>
            <a:pPr algn="ctr"/>
            <a:endParaRPr lang="en-IN"/>
          </a:p>
        </p:txBody>
      </p:sp>
      <p:sp>
        <p:nvSpPr>
          <p:cNvPr id="49" name="TextBox 48">
            <a:extLst>
              <a:ext uri="{FF2B5EF4-FFF2-40B4-BE49-F238E27FC236}">
                <a16:creationId xmlns:a16="http://schemas.microsoft.com/office/drawing/2014/main" id="{616E25EB-8E37-F721-2E74-1A05A3A57A81}"/>
              </a:ext>
            </a:extLst>
          </p:cNvPr>
          <p:cNvSpPr txBox="1"/>
          <p:nvPr/>
        </p:nvSpPr>
        <p:spPr>
          <a:xfrm>
            <a:off x="4978137" y="2996903"/>
            <a:ext cx="755335" cy="230832"/>
          </a:xfrm>
          <a:prstGeom prst="rect">
            <a:avLst/>
          </a:prstGeom>
          <a:noFill/>
        </p:spPr>
        <p:txBody>
          <a:bodyPr wrap="none" rtlCol="0" anchor="ctr">
            <a:spAutoFit/>
          </a:bodyPr>
          <a:lstStyle/>
          <a:p>
            <a:pPr algn="ctr"/>
            <a:r>
              <a:rPr lang="en-IN" sz="900" b="1" spc="0" baseline="0">
                <a:ln/>
                <a:solidFill>
                  <a:srgbClr val="FFFFFF"/>
                </a:solidFill>
                <a:latin typeface="Arial"/>
                <a:cs typeface="Arial"/>
                <a:sym typeface="Arial"/>
                <a:rtl val="0"/>
              </a:rPr>
              <a:t>Code Rate</a:t>
            </a:r>
          </a:p>
        </p:txBody>
      </p:sp>
      <p:sp>
        <p:nvSpPr>
          <p:cNvPr id="50" name="Freeform: Shape 49">
            <a:extLst>
              <a:ext uri="{FF2B5EF4-FFF2-40B4-BE49-F238E27FC236}">
                <a16:creationId xmlns:a16="http://schemas.microsoft.com/office/drawing/2014/main" id="{04FB4A5A-9054-729B-42EB-EDAF79DDD476}"/>
              </a:ext>
            </a:extLst>
          </p:cNvPr>
          <p:cNvSpPr/>
          <p:nvPr/>
        </p:nvSpPr>
        <p:spPr>
          <a:xfrm>
            <a:off x="6093891" y="2928025"/>
            <a:ext cx="1771406" cy="324255"/>
          </a:xfrm>
          <a:custGeom>
            <a:avLst/>
            <a:gdLst>
              <a:gd name="connsiteX0" fmla="*/ 0 w 1771406"/>
              <a:gd name="connsiteY0" fmla="*/ 0 h 324255"/>
              <a:gd name="connsiteX1" fmla="*/ 1771407 w 1771406"/>
              <a:gd name="connsiteY1" fmla="*/ 0 h 324255"/>
              <a:gd name="connsiteX2" fmla="*/ 1771407 w 1771406"/>
              <a:gd name="connsiteY2" fmla="*/ 324255 h 324255"/>
              <a:gd name="connsiteX3" fmla="*/ 0 w 1771406"/>
              <a:gd name="connsiteY3" fmla="*/ 324255 h 324255"/>
            </a:gdLst>
            <a:ahLst/>
            <a:cxnLst>
              <a:cxn ang="0">
                <a:pos x="connsiteX0" y="connsiteY0"/>
              </a:cxn>
              <a:cxn ang="0">
                <a:pos x="connsiteX1" y="connsiteY1"/>
              </a:cxn>
              <a:cxn ang="0">
                <a:pos x="connsiteX2" y="connsiteY2"/>
              </a:cxn>
              <a:cxn ang="0">
                <a:pos x="connsiteX3" y="connsiteY3"/>
              </a:cxn>
            </a:cxnLst>
            <a:rect l="l" t="t" r="r" b="b"/>
            <a:pathLst>
              <a:path w="1771406" h="324255">
                <a:moveTo>
                  <a:pt x="0" y="0"/>
                </a:moveTo>
                <a:lnTo>
                  <a:pt x="1771407" y="0"/>
                </a:lnTo>
                <a:lnTo>
                  <a:pt x="1771407" y="324255"/>
                </a:lnTo>
                <a:lnTo>
                  <a:pt x="0" y="324255"/>
                </a:lnTo>
                <a:close/>
              </a:path>
            </a:pathLst>
          </a:custGeom>
          <a:solidFill>
            <a:srgbClr val="343A40"/>
          </a:solidFill>
          <a:ln w="9835" cap="flat">
            <a:solidFill>
              <a:srgbClr val="DEE2E6"/>
            </a:solidFill>
            <a:prstDash val="solid"/>
            <a:miter/>
          </a:ln>
        </p:spPr>
        <p:txBody>
          <a:bodyPr rtlCol="0" anchor="ctr"/>
          <a:lstStyle/>
          <a:p>
            <a:pPr algn="ctr"/>
            <a:endParaRPr lang="en-IN"/>
          </a:p>
        </p:txBody>
      </p:sp>
      <p:sp>
        <p:nvSpPr>
          <p:cNvPr id="51" name="TextBox 50">
            <a:extLst>
              <a:ext uri="{FF2B5EF4-FFF2-40B4-BE49-F238E27FC236}">
                <a16:creationId xmlns:a16="http://schemas.microsoft.com/office/drawing/2014/main" id="{7756C053-1452-9833-530E-CE4E5AEC44C7}"/>
              </a:ext>
            </a:extLst>
          </p:cNvPr>
          <p:cNvSpPr txBox="1"/>
          <p:nvPr/>
        </p:nvSpPr>
        <p:spPr>
          <a:xfrm>
            <a:off x="6374300" y="2996903"/>
            <a:ext cx="1210588" cy="230832"/>
          </a:xfrm>
          <a:prstGeom prst="rect">
            <a:avLst/>
          </a:prstGeom>
          <a:noFill/>
        </p:spPr>
        <p:txBody>
          <a:bodyPr wrap="none" rtlCol="0" anchor="ctr">
            <a:spAutoFit/>
          </a:bodyPr>
          <a:lstStyle/>
          <a:p>
            <a:pPr algn="ctr"/>
            <a:r>
              <a:rPr lang="en-IN" sz="900" b="1" spc="0" baseline="0">
                <a:ln/>
                <a:solidFill>
                  <a:srgbClr val="FFFFFF"/>
                </a:solidFill>
                <a:latin typeface="Arial"/>
                <a:cs typeface="Arial"/>
                <a:sym typeface="Arial"/>
                <a:rtl val="0"/>
              </a:rPr>
              <a:t>Channel Condition</a:t>
            </a:r>
          </a:p>
        </p:txBody>
      </p:sp>
      <p:sp>
        <p:nvSpPr>
          <p:cNvPr id="52" name="Freeform: Shape 51">
            <a:extLst>
              <a:ext uri="{FF2B5EF4-FFF2-40B4-BE49-F238E27FC236}">
                <a16:creationId xmlns:a16="http://schemas.microsoft.com/office/drawing/2014/main" id="{D9D5275B-65BD-FD72-228E-429E4BE7E346}"/>
              </a:ext>
            </a:extLst>
          </p:cNvPr>
          <p:cNvSpPr/>
          <p:nvPr/>
        </p:nvSpPr>
        <p:spPr>
          <a:xfrm>
            <a:off x="7865298" y="2928025"/>
            <a:ext cx="1771406" cy="324255"/>
          </a:xfrm>
          <a:custGeom>
            <a:avLst/>
            <a:gdLst>
              <a:gd name="connsiteX0" fmla="*/ 0 w 1771406"/>
              <a:gd name="connsiteY0" fmla="*/ 0 h 324255"/>
              <a:gd name="connsiteX1" fmla="*/ 1771407 w 1771406"/>
              <a:gd name="connsiteY1" fmla="*/ 0 h 324255"/>
              <a:gd name="connsiteX2" fmla="*/ 1771407 w 1771406"/>
              <a:gd name="connsiteY2" fmla="*/ 324255 h 324255"/>
              <a:gd name="connsiteX3" fmla="*/ 0 w 1771406"/>
              <a:gd name="connsiteY3" fmla="*/ 324255 h 324255"/>
            </a:gdLst>
            <a:ahLst/>
            <a:cxnLst>
              <a:cxn ang="0">
                <a:pos x="connsiteX0" y="connsiteY0"/>
              </a:cxn>
              <a:cxn ang="0">
                <a:pos x="connsiteX1" y="connsiteY1"/>
              </a:cxn>
              <a:cxn ang="0">
                <a:pos x="connsiteX2" y="connsiteY2"/>
              </a:cxn>
              <a:cxn ang="0">
                <a:pos x="connsiteX3" y="connsiteY3"/>
              </a:cxn>
            </a:cxnLst>
            <a:rect l="l" t="t" r="r" b="b"/>
            <a:pathLst>
              <a:path w="1771406" h="324255">
                <a:moveTo>
                  <a:pt x="0" y="0"/>
                </a:moveTo>
                <a:lnTo>
                  <a:pt x="1771407" y="0"/>
                </a:lnTo>
                <a:lnTo>
                  <a:pt x="1771407" y="324255"/>
                </a:lnTo>
                <a:lnTo>
                  <a:pt x="0" y="324255"/>
                </a:lnTo>
                <a:close/>
              </a:path>
            </a:pathLst>
          </a:custGeom>
          <a:solidFill>
            <a:srgbClr val="343A40"/>
          </a:solidFill>
          <a:ln w="9835" cap="flat">
            <a:solidFill>
              <a:srgbClr val="DEE2E6"/>
            </a:solidFill>
            <a:prstDash val="solid"/>
            <a:miter/>
          </a:ln>
        </p:spPr>
        <p:txBody>
          <a:bodyPr rtlCol="0" anchor="ctr"/>
          <a:lstStyle/>
          <a:p>
            <a:pPr algn="ctr"/>
            <a:endParaRPr lang="en-IN"/>
          </a:p>
        </p:txBody>
      </p:sp>
      <p:sp>
        <p:nvSpPr>
          <p:cNvPr id="53" name="TextBox 52">
            <a:extLst>
              <a:ext uri="{FF2B5EF4-FFF2-40B4-BE49-F238E27FC236}">
                <a16:creationId xmlns:a16="http://schemas.microsoft.com/office/drawing/2014/main" id="{AF2D6194-CE7C-6E35-8175-03BD8D56AE8D}"/>
              </a:ext>
            </a:extLst>
          </p:cNvPr>
          <p:cNvSpPr txBox="1"/>
          <p:nvPr/>
        </p:nvSpPr>
        <p:spPr>
          <a:xfrm>
            <a:off x="8097617" y="2996903"/>
            <a:ext cx="1306768" cy="230832"/>
          </a:xfrm>
          <a:prstGeom prst="rect">
            <a:avLst/>
          </a:prstGeom>
          <a:noFill/>
        </p:spPr>
        <p:txBody>
          <a:bodyPr wrap="none" rtlCol="0" anchor="ctr">
            <a:spAutoFit/>
          </a:bodyPr>
          <a:lstStyle/>
          <a:p>
            <a:pPr algn="ctr"/>
            <a:r>
              <a:rPr lang="en-IN" sz="900" b="1" spc="0" baseline="0">
                <a:ln/>
                <a:solidFill>
                  <a:srgbClr val="FFFFFF"/>
                </a:solidFill>
                <a:latin typeface="Arial"/>
                <a:cs typeface="Arial"/>
                <a:sym typeface="Arial"/>
                <a:rtl val="0"/>
              </a:rPr>
              <a:t>Relative Throughput</a:t>
            </a:r>
          </a:p>
        </p:txBody>
      </p:sp>
      <p:sp>
        <p:nvSpPr>
          <p:cNvPr id="54" name="Freeform: Shape 53">
            <a:extLst>
              <a:ext uri="{FF2B5EF4-FFF2-40B4-BE49-F238E27FC236}">
                <a16:creationId xmlns:a16="http://schemas.microsoft.com/office/drawing/2014/main" id="{3A3D1541-554B-125D-07BE-70E9DF5AE7C8}"/>
              </a:ext>
            </a:extLst>
          </p:cNvPr>
          <p:cNvSpPr/>
          <p:nvPr/>
        </p:nvSpPr>
        <p:spPr>
          <a:xfrm>
            <a:off x="9636705" y="2928025"/>
            <a:ext cx="1574583" cy="324255"/>
          </a:xfrm>
          <a:custGeom>
            <a:avLst/>
            <a:gdLst>
              <a:gd name="connsiteX0" fmla="*/ 0 w 1574583"/>
              <a:gd name="connsiteY0" fmla="*/ 0 h 324255"/>
              <a:gd name="connsiteX1" fmla="*/ 1574584 w 1574583"/>
              <a:gd name="connsiteY1" fmla="*/ 0 h 324255"/>
              <a:gd name="connsiteX2" fmla="*/ 1574584 w 1574583"/>
              <a:gd name="connsiteY2" fmla="*/ 324255 h 324255"/>
              <a:gd name="connsiteX3" fmla="*/ 0 w 1574583"/>
              <a:gd name="connsiteY3" fmla="*/ 324255 h 324255"/>
            </a:gdLst>
            <a:ahLst/>
            <a:cxnLst>
              <a:cxn ang="0">
                <a:pos x="connsiteX0" y="connsiteY0"/>
              </a:cxn>
              <a:cxn ang="0">
                <a:pos x="connsiteX1" y="connsiteY1"/>
              </a:cxn>
              <a:cxn ang="0">
                <a:pos x="connsiteX2" y="connsiteY2"/>
              </a:cxn>
              <a:cxn ang="0">
                <a:pos x="connsiteX3" y="connsiteY3"/>
              </a:cxn>
            </a:cxnLst>
            <a:rect l="l" t="t" r="r" b="b"/>
            <a:pathLst>
              <a:path w="1574583" h="324255">
                <a:moveTo>
                  <a:pt x="0" y="0"/>
                </a:moveTo>
                <a:lnTo>
                  <a:pt x="1574584" y="0"/>
                </a:lnTo>
                <a:lnTo>
                  <a:pt x="1574584" y="324255"/>
                </a:lnTo>
                <a:lnTo>
                  <a:pt x="0" y="324255"/>
                </a:lnTo>
                <a:close/>
              </a:path>
            </a:pathLst>
          </a:custGeom>
          <a:solidFill>
            <a:srgbClr val="343A40"/>
          </a:solidFill>
          <a:ln w="9835" cap="flat">
            <a:solidFill>
              <a:srgbClr val="DEE2E6"/>
            </a:solidFill>
            <a:prstDash val="solid"/>
            <a:miter/>
          </a:ln>
        </p:spPr>
        <p:txBody>
          <a:bodyPr rtlCol="0" anchor="ctr"/>
          <a:lstStyle/>
          <a:p>
            <a:pPr algn="ctr"/>
            <a:endParaRPr lang="en-IN"/>
          </a:p>
        </p:txBody>
      </p:sp>
      <p:sp>
        <p:nvSpPr>
          <p:cNvPr id="55" name="TextBox 54">
            <a:extLst>
              <a:ext uri="{FF2B5EF4-FFF2-40B4-BE49-F238E27FC236}">
                <a16:creationId xmlns:a16="http://schemas.microsoft.com/office/drawing/2014/main" id="{7B47290E-1EC3-9D98-6F21-B532F58FFBC8}"/>
              </a:ext>
            </a:extLst>
          </p:cNvPr>
          <p:cNvSpPr txBox="1"/>
          <p:nvPr/>
        </p:nvSpPr>
        <p:spPr>
          <a:xfrm>
            <a:off x="9979003" y="2996903"/>
            <a:ext cx="889987" cy="230832"/>
          </a:xfrm>
          <a:prstGeom prst="rect">
            <a:avLst/>
          </a:prstGeom>
          <a:noFill/>
        </p:spPr>
        <p:txBody>
          <a:bodyPr wrap="none" rtlCol="0" anchor="ctr">
            <a:spAutoFit/>
          </a:bodyPr>
          <a:lstStyle/>
          <a:p>
            <a:pPr algn="ctr"/>
            <a:r>
              <a:rPr lang="en-IN" sz="900" b="1" spc="0" baseline="0">
                <a:ln/>
                <a:solidFill>
                  <a:srgbClr val="FFFFFF"/>
                </a:solidFill>
                <a:latin typeface="Arial"/>
                <a:cs typeface="Arial"/>
                <a:sym typeface="Arial"/>
                <a:rtl val="0"/>
              </a:rPr>
              <a:t>Performance</a:t>
            </a:r>
          </a:p>
        </p:txBody>
      </p:sp>
      <p:sp>
        <p:nvSpPr>
          <p:cNvPr id="56" name="Freeform: Shape 55">
            <a:extLst>
              <a:ext uri="{FF2B5EF4-FFF2-40B4-BE49-F238E27FC236}">
                <a16:creationId xmlns:a16="http://schemas.microsoft.com/office/drawing/2014/main" id="{26ADAE1C-F10F-7769-8006-EDEC1E2F4065}"/>
              </a:ext>
            </a:extLst>
          </p:cNvPr>
          <p:cNvSpPr/>
          <p:nvPr/>
        </p:nvSpPr>
        <p:spPr>
          <a:xfrm>
            <a:off x="779671" y="3252280"/>
            <a:ext cx="1180937" cy="283723"/>
          </a:xfrm>
          <a:custGeom>
            <a:avLst/>
            <a:gdLst>
              <a:gd name="connsiteX0" fmla="*/ 0 w 1180937"/>
              <a:gd name="connsiteY0" fmla="*/ 0 h 283723"/>
              <a:gd name="connsiteX1" fmla="*/ 1180938 w 1180937"/>
              <a:gd name="connsiteY1" fmla="*/ 0 h 283723"/>
              <a:gd name="connsiteX2" fmla="*/ 1180938 w 1180937"/>
              <a:gd name="connsiteY2" fmla="*/ 283723 h 283723"/>
              <a:gd name="connsiteX3" fmla="*/ 0 w 1180937"/>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180937" h="283723">
                <a:moveTo>
                  <a:pt x="0" y="0"/>
                </a:moveTo>
                <a:lnTo>
                  <a:pt x="1180938" y="0"/>
                </a:lnTo>
                <a:lnTo>
                  <a:pt x="1180938" y="283723"/>
                </a:lnTo>
                <a:lnTo>
                  <a:pt x="0" y="283723"/>
                </a:lnTo>
                <a:close/>
              </a:path>
            </a:pathLst>
          </a:custGeom>
          <a:solidFill>
            <a:srgbClr val="FFEBEE"/>
          </a:solidFill>
          <a:ln w="9835" cap="flat">
            <a:solidFill>
              <a:srgbClr val="DEE2E6"/>
            </a:solidFill>
            <a:prstDash val="solid"/>
            <a:miter/>
          </a:ln>
        </p:spPr>
        <p:txBody>
          <a:bodyPr rtlCol="0" anchor="ctr"/>
          <a:lstStyle/>
          <a:p>
            <a:pPr algn="ctr"/>
            <a:endParaRPr lang="en-IN"/>
          </a:p>
        </p:txBody>
      </p:sp>
      <p:sp>
        <p:nvSpPr>
          <p:cNvPr id="57" name="TextBox 56">
            <a:extLst>
              <a:ext uri="{FF2B5EF4-FFF2-40B4-BE49-F238E27FC236}">
                <a16:creationId xmlns:a16="http://schemas.microsoft.com/office/drawing/2014/main" id="{054783AE-7314-1366-CF41-A01F4BE34550}"/>
              </a:ext>
            </a:extLst>
          </p:cNvPr>
          <p:cNvSpPr txBox="1"/>
          <p:nvPr/>
        </p:nvSpPr>
        <p:spPr>
          <a:xfrm>
            <a:off x="1200862" y="3304177"/>
            <a:ext cx="338554" cy="219291"/>
          </a:xfrm>
          <a:prstGeom prst="rect">
            <a:avLst/>
          </a:prstGeom>
          <a:noFill/>
        </p:spPr>
        <p:txBody>
          <a:bodyPr wrap="none" rtlCol="0" anchor="ctr">
            <a:spAutoFit/>
          </a:bodyPr>
          <a:lstStyle/>
          <a:p>
            <a:pPr algn="ctr"/>
            <a:r>
              <a:rPr lang="en-IN" sz="825" spc="0" baseline="0">
                <a:ln/>
                <a:solidFill>
                  <a:srgbClr val="333333"/>
                </a:solidFill>
                <a:latin typeface="Arial"/>
                <a:cs typeface="Arial"/>
                <a:sym typeface="Arial"/>
                <a:rtl val="0"/>
              </a:rPr>
              <a:t>0-9</a:t>
            </a:r>
          </a:p>
        </p:txBody>
      </p:sp>
      <p:sp>
        <p:nvSpPr>
          <p:cNvPr id="58" name="Freeform: Shape 57">
            <a:extLst>
              <a:ext uri="{FF2B5EF4-FFF2-40B4-BE49-F238E27FC236}">
                <a16:creationId xmlns:a16="http://schemas.microsoft.com/office/drawing/2014/main" id="{FB867731-F1D7-1668-67D6-84DF3B049D36}"/>
              </a:ext>
            </a:extLst>
          </p:cNvPr>
          <p:cNvSpPr/>
          <p:nvPr/>
        </p:nvSpPr>
        <p:spPr>
          <a:xfrm>
            <a:off x="1960609" y="3252280"/>
            <a:ext cx="1476172" cy="283723"/>
          </a:xfrm>
          <a:custGeom>
            <a:avLst/>
            <a:gdLst>
              <a:gd name="connsiteX0" fmla="*/ 0 w 1476172"/>
              <a:gd name="connsiteY0" fmla="*/ 0 h 283723"/>
              <a:gd name="connsiteX1" fmla="*/ 1476172 w 1476172"/>
              <a:gd name="connsiteY1" fmla="*/ 0 h 283723"/>
              <a:gd name="connsiteX2" fmla="*/ 1476172 w 1476172"/>
              <a:gd name="connsiteY2" fmla="*/ 283723 h 283723"/>
              <a:gd name="connsiteX3" fmla="*/ 0 w 1476172"/>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476172" h="283723">
                <a:moveTo>
                  <a:pt x="0" y="0"/>
                </a:moveTo>
                <a:lnTo>
                  <a:pt x="1476172" y="0"/>
                </a:lnTo>
                <a:lnTo>
                  <a:pt x="1476172" y="283723"/>
                </a:lnTo>
                <a:lnTo>
                  <a:pt x="0" y="283723"/>
                </a:lnTo>
                <a:close/>
              </a:path>
            </a:pathLst>
          </a:custGeom>
          <a:solidFill>
            <a:srgbClr val="FFEBEE"/>
          </a:solidFill>
          <a:ln w="9835" cap="flat">
            <a:solidFill>
              <a:srgbClr val="DEE2E6"/>
            </a:solidFill>
            <a:prstDash val="solid"/>
            <a:miter/>
          </a:ln>
        </p:spPr>
        <p:txBody>
          <a:bodyPr rtlCol="0" anchor="ctr"/>
          <a:lstStyle/>
          <a:p>
            <a:pPr algn="ctr"/>
            <a:endParaRPr lang="en-IN"/>
          </a:p>
        </p:txBody>
      </p:sp>
      <p:sp>
        <p:nvSpPr>
          <p:cNvPr id="59" name="TextBox 58">
            <a:extLst>
              <a:ext uri="{FF2B5EF4-FFF2-40B4-BE49-F238E27FC236}">
                <a16:creationId xmlns:a16="http://schemas.microsoft.com/office/drawing/2014/main" id="{69FC2D48-AB6C-ED2B-D93E-0341D1D4784D}"/>
              </a:ext>
            </a:extLst>
          </p:cNvPr>
          <p:cNvSpPr txBox="1"/>
          <p:nvPr/>
        </p:nvSpPr>
        <p:spPr>
          <a:xfrm>
            <a:off x="2459687" y="3304177"/>
            <a:ext cx="478015" cy="219291"/>
          </a:xfrm>
          <a:prstGeom prst="rect">
            <a:avLst/>
          </a:prstGeom>
          <a:noFill/>
        </p:spPr>
        <p:txBody>
          <a:bodyPr wrap="none" rtlCol="0" anchor="ctr">
            <a:spAutoFit/>
          </a:bodyPr>
          <a:lstStyle/>
          <a:p>
            <a:pPr algn="ctr"/>
            <a:r>
              <a:rPr lang="en-IN" sz="825" spc="0" baseline="0">
                <a:ln/>
                <a:solidFill>
                  <a:srgbClr val="333333"/>
                </a:solidFill>
                <a:latin typeface="Arial"/>
                <a:cs typeface="Arial"/>
                <a:sym typeface="Arial"/>
                <a:rtl val="0"/>
              </a:rPr>
              <a:t>QPSK</a:t>
            </a:r>
          </a:p>
        </p:txBody>
      </p:sp>
      <p:sp>
        <p:nvSpPr>
          <p:cNvPr id="60" name="Freeform: Shape 59">
            <a:extLst>
              <a:ext uri="{FF2B5EF4-FFF2-40B4-BE49-F238E27FC236}">
                <a16:creationId xmlns:a16="http://schemas.microsoft.com/office/drawing/2014/main" id="{3AF3460A-803A-81AC-C535-A3C380F1882A}"/>
              </a:ext>
            </a:extLst>
          </p:cNvPr>
          <p:cNvSpPr/>
          <p:nvPr/>
        </p:nvSpPr>
        <p:spPr>
          <a:xfrm>
            <a:off x="3436781" y="3252280"/>
            <a:ext cx="1180937" cy="283723"/>
          </a:xfrm>
          <a:custGeom>
            <a:avLst/>
            <a:gdLst>
              <a:gd name="connsiteX0" fmla="*/ 0 w 1180937"/>
              <a:gd name="connsiteY0" fmla="*/ 0 h 283723"/>
              <a:gd name="connsiteX1" fmla="*/ 1180938 w 1180937"/>
              <a:gd name="connsiteY1" fmla="*/ 0 h 283723"/>
              <a:gd name="connsiteX2" fmla="*/ 1180938 w 1180937"/>
              <a:gd name="connsiteY2" fmla="*/ 283723 h 283723"/>
              <a:gd name="connsiteX3" fmla="*/ 0 w 1180937"/>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180937" h="283723">
                <a:moveTo>
                  <a:pt x="0" y="0"/>
                </a:moveTo>
                <a:lnTo>
                  <a:pt x="1180938" y="0"/>
                </a:lnTo>
                <a:lnTo>
                  <a:pt x="1180938" y="283723"/>
                </a:lnTo>
                <a:lnTo>
                  <a:pt x="0" y="283723"/>
                </a:lnTo>
                <a:close/>
              </a:path>
            </a:pathLst>
          </a:custGeom>
          <a:solidFill>
            <a:srgbClr val="FFEBEE"/>
          </a:solidFill>
          <a:ln w="9835" cap="flat">
            <a:solidFill>
              <a:srgbClr val="DEE2E6"/>
            </a:solidFill>
            <a:prstDash val="solid"/>
            <a:miter/>
          </a:ln>
        </p:spPr>
        <p:txBody>
          <a:bodyPr rtlCol="0" anchor="ctr"/>
          <a:lstStyle/>
          <a:p>
            <a:pPr algn="ctr"/>
            <a:endParaRPr lang="en-IN"/>
          </a:p>
        </p:txBody>
      </p:sp>
      <p:sp>
        <p:nvSpPr>
          <p:cNvPr id="61" name="TextBox 60">
            <a:extLst>
              <a:ext uri="{FF2B5EF4-FFF2-40B4-BE49-F238E27FC236}">
                <a16:creationId xmlns:a16="http://schemas.microsoft.com/office/drawing/2014/main" id="{591BE85A-8C28-4C18-94A6-51DA4F6BDC1C}"/>
              </a:ext>
            </a:extLst>
          </p:cNvPr>
          <p:cNvSpPr txBox="1"/>
          <p:nvPr/>
        </p:nvSpPr>
        <p:spPr>
          <a:xfrm>
            <a:off x="3905261" y="3304177"/>
            <a:ext cx="243978" cy="219291"/>
          </a:xfrm>
          <a:prstGeom prst="rect">
            <a:avLst/>
          </a:prstGeom>
          <a:noFill/>
        </p:spPr>
        <p:txBody>
          <a:bodyPr wrap="none" rtlCol="0" anchor="ctr">
            <a:spAutoFit/>
          </a:bodyPr>
          <a:lstStyle/>
          <a:p>
            <a:pPr algn="ctr"/>
            <a:r>
              <a:rPr lang="en-IN" sz="825" spc="0" baseline="0">
                <a:ln/>
                <a:solidFill>
                  <a:srgbClr val="333333"/>
                </a:solidFill>
                <a:latin typeface="Arial"/>
                <a:cs typeface="Arial"/>
                <a:sym typeface="Arial"/>
                <a:rtl val="0"/>
              </a:rPr>
              <a:t>2</a:t>
            </a:r>
          </a:p>
        </p:txBody>
      </p:sp>
      <p:sp>
        <p:nvSpPr>
          <p:cNvPr id="62" name="Freeform: Shape 61">
            <a:extLst>
              <a:ext uri="{FF2B5EF4-FFF2-40B4-BE49-F238E27FC236}">
                <a16:creationId xmlns:a16="http://schemas.microsoft.com/office/drawing/2014/main" id="{A8524864-C306-1D9C-3652-3D18B42A5B40}"/>
              </a:ext>
            </a:extLst>
          </p:cNvPr>
          <p:cNvSpPr/>
          <p:nvPr/>
        </p:nvSpPr>
        <p:spPr>
          <a:xfrm>
            <a:off x="4617719" y="3252280"/>
            <a:ext cx="1476172" cy="283723"/>
          </a:xfrm>
          <a:custGeom>
            <a:avLst/>
            <a:gdLst>
              <a:gd name="connsiteX0" fmla="*/ 0 w 1476172"/>
              <a:gd name="connsiteY0" fmla="*/ 0 h 283723"/>
              <a:gd name="connsiteX1" fmla="*/ 1476172 w 1476172"/>
              <a:gd name="connsiteY1" fmla="*/ 0 h 283723"/>
              <a:gd name="connsiteX2" fmla="*/ 1476172 w 1476172"/>
              <a:gd name="connsiteY2" fmla="*/ 283723 h 283723"/>
              <a:gd name="connsiteX3" fmla="*/ 0 w 1476172"/>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476172" h="283723">
                <a:moveTo>
                  <a:pt x="0" y="0"/>
                </a:moveTo>
                <a:lnTo>
                  <a:pt x="1476172" y="0"/>
                </a:lnTo>
                <a:lnTo>
                  <a:pt x="1476172" y="283723"/>
                </a:lnTo>
                <a:lnTo>
                  <a:pt x="0" y="283723"/>
                </a:lnTo>
                <a:close/>
              </a:path>
            </a:pathLst>
          </a:custGeom>
          <a:solidFill>
            <a:srgbClr val="FFEBEE"/>
          </a:solidFill>
          <a:ln w="9835" cap="flat">
            <a:solidFill>
              <a:srgbClr val="DEE2E6"/>
            </a:solidFill>
            <a:prstDash val="solid"/>
            <a:miter/>
          </a:ln>
        </p:spPr>
        <p:txBody>
          <a:bodyPr rtlCol="0" anchor="ctr"/>
          <a:lstStyle/>
          <a:p>
            <a:pPr algn="ctr"/>
            <a:endParaRPr lang="en-IN"/>
          </a:p>
        </p:txBody>
      </p:sp>
      <p:sp>
        <p:nvSpPr>
          <p:cNvPr id="63" name="TextBox 62">
            <a:extLst>
              <a:ext uri="{FF2B5EF4-FFF2-40B4-BE49-F238E27FC236}">
                <a16:creationId xmlns:a16="http://schemas.microsoft.com/office/drawing/2014/main" id="{226F631E-1A95-61A5-968C-693ACB29A2FA}"/>
              </a:ext>
            </a:extLst>
          </p:cNvPr>
          <p:cNvSpPr txBox="1"/>
          <p:nvPr/>
        </p:nvSpPr>
        <p:spPr>
          <a:xfrm>
            <a:off x="4921230" y="3304177"/>
            <a:ext cx="869149" cy="219291"/>
          </a:xfrm>
          <a:prstGeom prst="rect">
            <a:avLst/>
          </a:prstGeom>
          <a:noFill/>
        </p:spPr>
        <p:txBody>
          <a:bodyPr wrap="none" rtlCol="0" anchor="ctr">
            <a:spAutoFit/>
          </a:bodyPr>
          <a:lstStyle/>
          <a:p>
            <a:pPr algn="ctr"/>
            <a:r>
              <a:rPr lang="en-IN" sz="825" spc="0" baseline="0">
                <a:ln/>
                <a:solidFill>
                  <a:srgbClr val="333333"/>
                </a:solidFill>
                <a:latin typeface="Arial"/>
                <a:cs typeface="Arial"/>
                <a:sym typeface="Arial"/>
                <a:rtl val="0"/>
              </a:rPr>
              <a:t>Low (0.15-0.6)</a:t>
            </a:r>
          </a:p>
        </p:txBody>
      </p:sp>
      <p:sp>
        <p:nvSpPr>
          <p:cNvPr id="64" name="Freeform: Shape 63">
            <a:extLst>
              <a:ext uri="{FF2B5EF4-FFF2-40B4-BE49-F238E27FC236}">
                <a16:creationId xmlns:a16="http://schemas.microsoft.com/office/drawing/2014/main" id="{E9630BD5-66B1-0CB4-AFA9-1CE56825CC84}"/>
              </a:ext>
            </a:extLst>
          </p:cNvPr>
          <p:cNvSpPr/>
          <p:nvPr/>
        </p:nvSpPr>
        <p:spPr>
          <a:xfrm>
            <a:off x="6093891" y="3252280"/>
            <a:ext cx="1771406" cy="283723"/>
          </a:xfrm>
          <a:custGeom>
            <a:avLst/>
            <a:gdLst>
              <a:gd name="connsiteX0" fmla="*/ 0 w 1771406"/>
              <a:gd name="connsiteY0" fmla="*/ 0 h 283723"/>
              <a:gd name="connsiteX1" fmla="*/ 1771407 w 1771406"/>
              <a:gd name="connsiteY1" fmla="*/ 0 h 283723"/>
              <a:gd name="connsiteX2" fmla="*/ 1771407 w 1771406"/>
              <a:gd name="connsiteY2" fmla="*/ 283723 h 283723"/>
              <a:gd name="connsiteX3" fmla="*/ 0 w 1771406"/>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771406" h="283723">
                <a:moveTo>
                  <a:pt x="0" y="0"/>
                </a:moveTo>
                <a:lnTo>
                  <a:pt x="1771407" y="0"/>
                </a:lnTo>
                <a:lnTo>
                  <a:pt x="1771407" y="283723"/>
                </a:lnTo>
                <a:lnTo>
                  <a:pt x="0" y="283723"/>
                </a:lnTo>
                <a:close/>
              </a:path>
            </a:pathLst>
          </a:custGeom>
          <a:solidFill>
            <a:srgbClr val="FFEBEE"/>
          </a:solidFill>
          <a:ln w="9835" cap="flat">
            <a:solidFill>
              <a:srgbClr val="DEE2E6"/>
            </a:solidFill>
            <a:prstDash val="solid"/>
            <a:miter/>
          </a:ln>
        </p:spPr>
        <p:txBody>
          <a:bodyPr rtlCol="0" anchor="ctr"/>
          <a:lstStyle/>
          <a:p>
            <a:pPr algn="ctr"/>
            <a:endParaRPr lang="en-IN"/>
          </a:p>
        </p:txBody>
      </p:sp>
      <p:sp>
        <p:nvSpPr>
          <p:cNvPr id="65" name="TextBox 64">
            <a:extLst>
              <a:ext uri="{FF2B5EF4-FFF2-40B4-BE49-F238E27FC236}">
                <a16:creationId xmlns:a16="http://schemas.microsoft.com/office/drawing/2014/main" id="{0753DA5E-CAD1-7398-0943-8745CA16C525}"/>
              </a:ext>
            </a:extLst>
          </p:cNvPr>
          <p:cNvSpPr txBox="1"/>
          <p:nvPr/>
        </p:nvSpPr>
        <p:spPr>
          <a:xfrm>
            <a:off x="6633987" y="3304177"/>
            <a:ext cx="691215" cy="219291"/>
          </a:xfrm>
          <a:prstGeom prst="rect">
            <a:avLst/>
          </a:prstGeom>
          <a:noFill/>
        </p:spPr>
        <p:txBody>
          <a:bodyPr wrap="none" rtlCol="0" anchor="ctr">
            <a:spAutoFit/>
          </a:bodyPr>
          <a:lstStyle/>
          <a:p>
            <a:pPr algn="ctr"/>
            <a:r>
              <a:rPr lang="en-IN" sz="825" spc="0" baseline="0">
                <a:ln/>
                <a:solidFill>
                  <a:srgbClr val="DC3545"/>
                </a:solidFill>
                <a:latin typeface="Arial"/>
                <a:cs typeface="Arial"/>
                <a:sym typeface="Arial"/>
                <a:rtl val="0"/>
              </a:rPr>
              <a:t>Poor SINR</a:t>
            </a:r>
          </a:p>
        </p:txBody>
      </p:sp>
      <p:sp>
        <p:nvSpPr>
          <p:cNvPr id="66" name="Freeform: Shape 65">
            <a:extLst>
              <a:ext uri="{FF2B5EF4-FFF2-40B4-BE49-F238E27FC236}">
                <a16:creationId xmlns:a16="http://schemas.microsoft.com/office/drawing/2014/main" id="{B6AA2297-15F2-9DA6-85D7-717936BEB610}"/>
              </a:ext>
            </a:extLst>
          </p:cNvPr>
          <p:cNvSpPr/>
          <p:nvPr/>
        </p:nvSpPr>
        <p:spPr>
          <a:xfrm>
            <a:off x="7865298" y="3252280"/>
            <a:ext cx="1771406" cy="283723"/>
          </a:xfrm>
          <a:custGeom>
            <a:avLst/>
            <a:gdLst>
              <a:gd name="connsiteX0" fmla="*/ 0 w 1771406"/>
              <a:gd name="connsiteY0" fmla="*/ 0 h 283723"/>
              <a:gd name="connsiteX1" fmla="*/ 1771407 w 1771406"/>
              <a:gd name="connsiteY1" fmla="*/ 0 h 283723"/>
              <a:gd name="connsiteX2" fmla="*/ 1771407 w 1771406"/>
              <a:gd name="connsiteY2" fmla="*/ 283723 h 283723"/>
              <a:gd name="connsiteX3" fmla="*/ 0 w 1771406"/>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771406" h="283723">
                <a:moveTo>
                  <a:pt x="0" y="0"/>
                </a:moveTo>
                <a:lnTo>
                  <a:pt x="1771407" y="0"/>
                </a:lnTo>
                <a:lnTo>
                  <a:pt x="1771407" y="283723"/>
                </a:lnTo>
                <a:lnTo>
                  <a:pt x="0" y="283723"/>
                </a:lnTo>
                <a:close/>
              </a:path>
            </a:pathLst>
          </a:custGeom>
          <a:solidFill>
            <a:srgbClr val="FFEBEE"/>
          </a:solidFill>
          <a:ln w="9835" cap="flat">
            <a:solidFill>
              <a:srgbClr val="DEE2E6"/>
            </a:solidFill>
            <a:prstDash val="solid"/>
            <a:miter/>
          </a:ln>
        </p:spPr>
        <p:txBody>
          <a:bodyPr rtlCol="0" anchor="ctr"/>
          <a:lstStyle/>
          <a:p>
            <a:pPr algn="ctr"/>
            <a:endParaRPr lang="en-IN"/>
          </a:p>
        </p:txBody>
      </p:sp>
      <p:sp>
        <p:nvSpPr>
          <p:cNvPr id="67" name="TextBox 66">
            <a:extLst>
              <a:ext uri="{FF2B5EF4-FFF2-40B4-BE49-F238E27FC236}">
                <a16:creationId xmlns:a16="http://schemas.microsoft.com/office/drawing/2014/main" id="{0193CC90-01F6-52EF-B9D0-77B9D98ABD33}"/>
              </a:ext>
            </a:extLst>
          </p:cNvPr>
          <p:cNvSpPr txBox="1"/>
          <p:nvPr/>
        </p:nvSpPr>
        <p:spPr>
          <a:xfrm>
            <a:off x="8475124" y="3304177"/>
            <a:ext cx="551753" cy="219291"/>
          </a:xfrm>
          <a:prstGeom prst="rect">
            <a:avLst/>
          </a:prstGeom>
          <a:noFill/>
        </p:spPr>
        <p:txBody>
          <a:bodyPr wrap="none" rtlCol="0" anchor="ctr">
            <a:spAutoFit/>
          </a:bodyPr>
          <a:lstStyle/>
          <a:p>
            <a:pPr algn="ctr"/>
            <a:r>
              <a:rPr lang="en-IN" sz="825" spc="0" baseline="0">
                <a:ln/>
                <a:solidFill>
                  <a:srgbClr val="DC3545"/>
                </a:solidFill>
                <a:latin typeface="Arial"/>
                <a:cs typeface="Arial"/>
                <a:sym typeface="Arial"/>
                <a:rtl val="0"/>
              </a:rPr>
              <a:t>25-50%</a:t>
            </a:r>
          </a:p>
        </p:txBody>
      </p:sp>
      <p:sp>
        <p:nvSpPr>
          <p:cNvPr id="68" name="Freeform: Shape 67">
            <a:extLst>
              <a:ext uri="{FF2B5EF4-FFF2-40B4-BE49-F238E27FC236}">
                <a16:creationId xmlns:a16="http://schemas.microsoft.com/office/drawing/2014/main" id="{673F2D46-68B3-92E8-DA65-478FD0F7BC5C}"/>
              </a:ext>
            </a:extLst>
          </p:cNvPr>
          <p:cNvSpPr/>
          <p:nvPr/>
        </p:nvSpPr>
        <p:spPr>
          <a:xfrm>
            <a:off x="9636705" y="3252280"/>
            <a:ext cx="1574583" cy="283723"/>
          </a:xfrm>
          <a:custGeom>
            <a:avLst/>
            <a:gdLst>
              <a:gd name="connsiteX0" fmla="*/ 0 w 1574583"/>
              <a:gd name="connsiteY0" fmla="*/ 0 h 283723"/>
              <a:gd name="connsiteX1" fmla="*/ 1574584 w 1574583"/>
              <a:gd name="connsiteY1" fmla="*/ 0 h 283723"/>
              <a:gd name="connsiteX2" fmla="*/ 1574584 w 1574583"/>
              <a:gd name="connsiteY2" fmla="*/ 283723 h 283723"/>
              <a:gd name="connsiteX3" fmla="*/ 0 w 1574583"/>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574583" h="283723">
                <a:moveTo>
                  <a:pt x="0" y="0"/>
                </a:moveTo>
                <a:lnTo>
                  <a:pt x="1574584" y="0"/>
                </a:lnTo>
                <a:lnTo>
                  <a:pt x="1574584" y="283723"/>
                </a:lnTo>
                <a:lnTo>
                  <a:pt x="0" y="283723"/>
                </a:lnTo>
                <a:close/>
              </a:path>
            </a:pathLst>
          </a:custGeom>
          <a:solidFill>
            <a:srgbClr val="FFEBEE"/>
          </a:solidFill>
          <a:ln w="9835" cap="flat">
            <a:solidFill>
              <a:srgbClr val="DEE2E6"/>
            </a:solidFill>
            <a:prstDash val="solid"/>
            <a:miter/>
          </a:ln>
        </p:spPr>
        <p:txBody>
          <a:bodyPr rtlCol="0" anchor="ctr"/>
          <a:lstStyle/>
          <a:p>
            <a:pPr algn="ctr"/>
            <a:endParaRPr lang="en-IN"/>
          </a:p>
        </p:txBody>
      </p:sp>
      <p:sp>
        <p:nvSpPr>
          <p:cNvPr id="69" name="TextBox 68">
            <a:extLst>
              <a:ext uri="{FF2B5EF4-FFF2-40B4-BE49-F238E27FC236}">
                <a16:creationId xmlns:a16="http://schemas.microsoft.com/office/drawing/2014/main" id="{9740A92F-D779-8669-F432-E6E422F212B3}"/>
              </a:ext>
            </a:extLst>
          </p:cNvPr>
          <p:cNvSpPr txBox="1"/>
          <p:nvPr/>
        </p:nvSpPr>
        <p:spPr>
          <a:xfrm>
            <a:off x="9947744" y="3304177"/>
            <a:ext cx="952505" cy="219291"/>
          </a:xfrm>
          <a:prstGeom prst="rect">
            <a:avLst/>
          </a:prstGeom>
          <a:noFill/>
        </p:spPr>
        <p:txBody>
          <a:bodyPr wrap="none" rtlCol="0" anchor="ctr">
            <a:spAutoFit/>
          </a:bodyPr>
          <a:lstStyle/>
          <a:p>
            <a:pPr algn="ctr"/>
            <a:r>
              <a:rPr lang="en-IN" sz="825" spc="0" baseline="0">
                <a:ln/>
                <a:solidFill>
                  <a:srgbClr val="DC3545"/>
                </a:solidFill>
                <a:latin typeface="Arial"/>
                <a:cs typeface="Arial"/>
                <a:sym typeface="Arial"/>
                <a:rtl val="0"/>
              </a:rPr>
              <a:t>Low Throughput</a:t>
            </a:r>
          </a:p>
        </p:txBody>
      </p:sp>
      <p:sp>
        <p:nvSpPr>
          <p:cNvPr id="70" name="Freeform: Shape 69">
            <a:extLst>
              <a:ext uri="{FF2B5EF4-FFF2-40B4-BE49-F238E27FC236}">
                <a16:creationId xmlns:a16="http://schemas.microsoft.com/office/drawing/2014/main" id="{7FFCB263-9206-4F78-9B25-86E87ABC3860}"/>
              </a:ext>
            </a:extLst>
          </p:cNvPr>
          <p:cNvSpPr/>
          <p:nvPr/>
        </p:nvSpPr>
        <p:spPr>
          <a:xfrm>
            <a:off x="779671" y="3536004"/>
            <a:ext cx="1180937" cy="283723"/>
          </a:xfrm>
          <a:custGeom>
            <a:avLst/>
            <a:gdLst>
              <a:gd name="connsiteX0" fmla="*/ 0 w 1180937"/>
              <a:gd name="connsiteY0" fmla="*/ 0 h 283723"/>
              <a:gd name="connsiteX1" fmla="*/ 1180938 w 1180937"/>
              <a:gd name="connsiteY1" fmla="*/ 0 h 283723"/>
              <a:gd name="connsiteX2" fmla="*/ 1180938 w 1180937"/>
              <a:gd name="connsiteY2" fmla="*/ 283723 h 283723"/>
              <a:gd name="connsiteX3" fmla="*/ 0 w 1180937"/>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180937" h="283723">
                <a:moveTo>
                  <a:pt x="0" y="0"/>
                </a:moveTo>
                <a:lnTo>
                  <a:pt x="1180938" y="0"/>
                </a:lnTo>
                <a:lnTo>
                  <a:pt x="1180938" y="283723"/>
                </a:lnTo>
                <a:lnTo>
                  <a:pt x="0" y="283723"/>
                </a:lnTo>
                <a:close/>
              </a:path>
            </a:pathLst>
          </a:custGeom>
          <a:solidFill>
            <a:srgbClr val="FFF8E1"/>
          </a:solidFill>
          <a:ln w="9835" cap="flat">
            <a:solidFill>
              <a:srgbClr val="DEE2E6"/>
            </a:solidFill>
            <a:prstDash val="solid"/>
            <a:miter/>
          </a:ln>
        </p:spPr>
        <p:txBody>
          <a:bodyPr rtlCol="0" anchor="ctr"/>
          <a:lstStyle/>
          <a:p>
            <a:pPr algn="ctr"/>
            <a:endParaRPr lang="en-IN"/>
          </a:p>
        </p:txBody>
      </p:sp>
      <p:sp>
        <p:nvSpPr>
          <p:cNvPr id="71" name="TextBox 70">
            <a:extLst>
              <a:ext uri="{FF2B5EF4-FFF2-40B4-BE49-F238E27FC236}">
                <a16:creationId xmlns:a16="http://schemas.microsoft.com/office/drawing/2014/main" id="{2894CB7C-933F-2A3C-E463-BF85B3D9152B}"/>
              </a:ext>
            </a:extLst>
          </p:cNvPr>
          <p:cNvSpPr txBox="1"/>
          <p:nvPr/>
        </p:nvSpPr>
        <p:spPr>
          <a:xfrm>
            <a:off x="1141551" y="3587901"/>
            <a:ext cx="457176" cy="219291"/>
          </a:xfrm>
          <a:prstGeom prst="rect">
            <a:avLst/>
          </a:prstGeom>
          <a:noFill/>
        </p:spPr>
        <p:txBody>
          <a:bodyPr wrap="none" rtlCol="0" anchor="ctr">
            <a:spAutoFit/>
          </a:bodyPr>
          <a:lstStyle/>
          <a:p>
            <a:pPr algn="ctr"/>
            <a:r>
              <a:rPr lang="en-IN" sz="825" spc="0" baseline="0">
                <a:ln/>
                <a:solidFill>
                  <a:srgbClr val="333333"/>
                </a:solidFill>
                <a:latin typeface="Arial"/>
                <a:cs typeface="Arial"/>
                <a:sym typeface="Arial"/>
                <a:rtl val="0"/>
              </a:rPr>
              <a:t>10-16</a:t>
            </a:r>
          </a:p>
        </p:txBody>
      </p:sp>
      <p:sp>
        <p:nvSpPr>
          <p:cNvPr id="72" name="Freeform: Shape 71">
            <a:extLst>
              <a:ext uri="{FF2B5EF4-FFF2-40B4-BE49-F238E27FC236}">
                <a16:creationId xmlns:a16="http://schemas.microsoft.com/office/drawing/2014/main" id="{9376F015-0547-B6A2-F30A-965DBC2B50E3}"/>
              </a:ext>
            </a:extLst>
          </p:cNvPr>
          <p:cNvSpPr/>
          <p:nvPr/>
        </p:nvSpPr>
        <p:spPr>
          <a:xfrm>
            <a:off x="1960609" y="3536004"/>
            <a:ext cx="1476172" cy="283723"/>
          </a:xfrm>
          <a:custGeom>
            <a:avLst/>
            <a:gdLst>
              <a:gd name="connsiteX0" fmla="*/ 0 w 1476172"/>
              <a:gd name="connsiteY0" fmla="*/ 0 h 283723"/>
              <a:gd name="connsiteX1" fmla="*/ 1476172 w 1476172"/>
              <a:gd name="connsiteY1" fmla="*/ 0 h 283723"/>
              <a:gd name="connsiteX2" fmla="*/ 1476172 w 1476172"/>
              <a:gd name="connsiteY2" fmla="*/ 283723 h 283723"/>
              <a:gd name="connsiteX3" fmla="*/ 0 w 1476172"/>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476172" h="283723">
                <a:moveTo>
                  <a:pt x="0" y="0"/>
                </a:moveTo>
                <a:lnTo>
                  <a:pt x="1476172" y="0"/>
                </a:lnTo>
                <a:lnTo>
                  <a:pt x="1476172" y="283723"/>
                </a:lnTo>
                <a:lnTo>
                  <a:pt x="0" y="283723"/>
                </a:lnTo>
                <a:close/>
              </a:path>
            </a:pathLst>
          </a:custGeom>
          <a:solidFill>
            <a:srgbClr val="FFF8E1"/>
          </a:solidFill>
          <a:ln w="9835" cap="flat">
            <a:solidFill>
              <a:srgbClr val="DEE2E6"/>
            </a:solidFill>
            <a:prstDash val="solid"/>
            <a:miter/>
          </a:ln>
        </p:spPr>
        <p:txBody>
          <a:bodyPr rtlCol="0" anchor="ctr"/>
          <a:lstStyle/>
          <a:p>
            <a:pPr algn="ctr"/>
            <a:endParaRPr lang="en-IN"/>
          </a:p>
        </p:txBody>
      </p:sp>
      <p:sp>
        <p:nvSpPr>
          <p:cNvPr id="73" name="TextBox 72">
            <a:extLst>
              <a:ext uri="{FF2B5EF4-FFF2-40B4-BE49-F238E27FC236}">
                <a16:creationId xmlns:a16="http://schemas.microsoft.com/office/drawing/2014/main" id="{C8F3E8CC-7551-4845-88FD-3FBC48FF47FD}"/>
              </a:ext>
            </a:extLst>
          </p:cNvPr>
          <p:cNvSpPr txBox="1"/>
          <p:nvPr/>
        </p:nvSpPr>
        <p:spPr>
          <a:xfrm>
            <a:off x="2426825" y="3587901"/>
            <a:ext cx="543739" cy="219291"/>
          </a:xfrm>
          <a:prstGeom prst="rect">
            <a:avLst/>
          </a:prstGeom>
          <a:noFill/>
        </p:spPr>
        <p:txBody>
          <a:bodyPr wrap="none" rtlCol="0" anchor="ctr">
            <a:spAutoFit/>
          </a:bodyPr>
          <a:lstStyle/>
          <a:p>
            <a:pPr algn="ctr"/>
            <a:r>
              <a:rPr lang="en-IN" sz="825" spc="0" baseline="0">
                <a:ln/>
                <a:solidFill>
                  <a:srgbClr val="333333"/>
                </a:solidFill>
                <a:latin typeface="Arial"/>
                <a:cs typeface="Arial"/>
                <a:sym typeface="Arial"/>
                <a:rtl val="0"/>
              </a:rPr>
              <a:t>16QAM</a:t>
            </a:r>
          </a:p>
        </p:txBody>
      </p:sp>
      <p:sp>
        <p:nvSpPr>
          <p:cNvPr id="74" name="Freeform: Shape 73">
            <a:extLst>
              <a:ext uri="{FF2B5EF4-FFF2-40B4-BE49-F238E27FC236}">
                <a16:creationId xmlns:a16="http://schemas.microsoft.com/office/drawing/2014/main" id="{407E6AC0-4D7A-EAE0-FD6F-474B6F9F5C62}"/>
              </a:ext>
            </a:extLst>
          </p:cNvPr>
          <p:cNvSpPr/>
          <p:nvPr/>
        </p:nvSpPr>
        <p:spPr>
          <a:xfrm>
            <a:off x="3436781" y="3536004"/>
            <a:ext cx="1180937" cy="283723"/>
          </a:xfrm>
          <a:custGeom>
            <a:avLst/>
            <a:gdLst>
              <a:gd name="connsiteX0" fmla="*/ 0 w 1180937"/>
              <a:gd name="connsiteY0" fmla="*/ 0 h 283723"/>
              <a:gd name="connsiteX1" fmla="*/ 1180938 w 1180937"/>
              <a:gd name="connsiteY1" fmla="*/ 0 h 283723"/>
              <a:gd name="connsiteX2" fmla="*/ 1180938 w 1180937"/>
              <a:gd name="connsiteY2" fmla="*/ 283723 h 283723"/>
              <a:gd name="connsiteX3" fmla="*/ 0 w 1180937"/>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180937" h="283723">
                <a:moveTo>
                  <a:pt x="0" y="0"/>
                </a:moveTo>
                <a:lnTo>
                  <a:pt x="1180938" y="0"/>
                </a:lnTo>
                <a:lnTo>
                  <a:pt x="1180938" y="283723"/>
                </a:lnTo>
                <a:lnTo>
                  <a:pt x="0" y="283723"/>
                </a:lnTo>
                <a:close/>
              </a:path>
            </a:pathLst>
          </a:custGeom>
          <a:solidFill>
            <a:srgbClr val="FFF8E1"/>
          </a:solidFill>
          <a:ln w="9835" cap="flat">
            <a:solidFill>
              <a:srgbClr val="DEE2E6"/>
            </a:solidFill>
            <a:prstDash val="solid"/>
            <a:miter/>
          </a:ln>
        </p:spPr>
        <p:txBody>
          <a:bodyPr rtlCol="0" anchor="ctr"/>
          <a:lstStyle/>
          <a:p>
            <a:pPr algn="ctr"/>
            <a:endParaRPr lang="en-IN"/>
          </a:p>
        </p:txBody>
      </p:sp>
      <p:sp>
        <p:nvSpPr>
          <p:cNvPr id="75" name="TextBox 74">
            <a:extLst>
              <a:ext uri="{FF2B5EF4-FFF2-40B4-BE49-F238E27FC236}">
                <a16:creationId xmlns:a16="http://schemas.microsoft.com/office/drawing/2014/main" id="{5A82237D-49F2-EB12-1DC6-1CBC4DC7330C}"/>
              </a:ext>
            </a:extLst>
          </p:cNvPr>
          <p:cNvSpPr txBox="1"/>
          <p:nvPr/>
        </p:nvSpPr>
        <p:spPr>
          <a:xfrm>
            <a:off x="3905261" y="3587901"/>
            <a:ext cx="243978" cy="219291"/>
          </a:xfrm>
          <a:prstGeom prst="rect">
            <a:avLst/>
          </a:prstGeom>
          <a:noFill/>
        </p:spPr>
        <p:txBody>
          <a:bodyPr wrap="none" rtlCol="0" anchor="ctr">
            <a:spAutoFit/>
          </a:bodyPr>
          <a:lstStyle/>
          <a:p>
            <a:pPr algn="ctr"/>
            <a:r>
              <a:rPr lang="en-IN" sz="825" spc="0" baseline="0">
                <a:ln/>
                <a:solidFill>
                  <a:srgbClr val="333333"/>
                </a:solidFill>
                <a:latin typeface="Arial"/>
                <a:cs typeface="Arial"/>
                <a:sym typeface="Arial"/>
                <a:rtl val="0"/>
              </a:rPr>
              <a:t>4</a:t>
            </a:r>
          </a:p>
        </p:txBody>
      </p:sp>
      <p:sp>
        <p:nvSpPr>
          <p:cNvPr id="76" name="Freeform: Shape 75">
            <a:extLst>
              <a:ext uri="{FF2B5EF4-FFF2-40B4-BE49-F238E27FC236}">
                <a16:creationId xmlns:a16="http://schemas.microsoft.com/office/drawing/2014/main" id="{A3E1985A-D1DC-4687-1456-3AC0042107C0}"/>
              </a:ext>
            </a:extLst>
          </p:cNvPr>
          <p:cNvSpPr/>
          <p:nvPr/>
        </p:nvSpPr>
        <p:spPr>
          <a:xfrm>
            <a:off x="4617719" y="3536004"/>
            <a:ext cx="1476172" cy="283723"/>
          </a:xfrm>
          <a:custGeom>
            <a:avLst/>
            <a:gdLst>
              <a:gd name="connsiteX0" fmla="*/ 0 w 1476172"/>
              <a:gd name="connsiteY0" fmla="*/ 0 h 283723"/>
              <a:gd name="connsiteX1" fmla="*/ 1476172 w 1476172"/>
              <a:gd name="connsiteY1" fmla="*/ 0 h 283723"/>
              <a:gd name="connsiteX2" fmla="*/ 1476172 w 1476172"/>
              <a:gd name="connsiteY2" fmla="*/ 283723 h 283723"/>
              <a:gd name="connsiteX3" fmla="*/ 0 w 1476172"/>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476172" h="283723">
                <a:moveTo>
                  <a:pt x="0" y="0"/>
                </a:moveTo>
                <a:lnTo>
                  <a:pt x="1476172" y="0"/>
                </a:lnTo>
                <a:lnTo>
                  <a:pt x="1476172" y="283723"/>
                </a:lnTo>
                <a:lnTo>
                  <a:pt x="0" y="283723"/>
                </a:lnTo>
                <a:close/>
              </a:path>
            </a:pathLst>
          </a:custGeom>
          <a:solidFill>
            <a:srgbClr val="FFF8E1"/>
          </a:solidFill>
          <a:ln w="9835" cap="flat">
            <a:solidFill>
              <a:srgbClr val="DEE2E6"/>
            </a:solidFill>
            <a:prstDash val="solid"/>
            <a:miter/>
          </a:ln>
        </p:spPr>
        <p:txBody>
          <a:bodyPr rtlCol="0" anchor="ctr"/>
          <a:lstStyle/>
          <a:p>
            <a:pPr algn="ctr"/>
            <a:endParaRPr lang="en-IN"/>
          </a:p>
        </p:txBody>
      </p:sp>
      <p:sp>
        <p:nvSpPr>
          <p:cNvPr id="77" name="TextBox 76">
            <a:extLst>
              <a:ext uri="{FF2B5EF4-FFF2-40B4-BE49-F238E27FC236}">
                <a16:creationId xmlns:a16="http://schemas.microsoft.com/office/drawing/2014/main" id="{68291BDD-C364-B7D0-1428-E39E370549B3}"/>
              </a:ext>
            </a:extLst>
          </p:cNvPr>
          <p:cNvSpPr txBox="1"/>
          <p:nvPr/>
        </p:nvSpPr>
        <p:spPr>
          <a:xfrm>
            <a:off x="4859515" y="3587901"/>
            <a:ext cx="992579" cy="219291"/>
          </a:xfrm>
          <a:prstGeom prst="rect">
            <a:avLst/>
          </a:prstGeom>
          <a:noFill/>
        </p:spPr>
        <p:txBody>
          <a:bodyPr wrap="none" rtlCol="0" anchor="ctr">
            <a:spAutoFit/>
          </a:bodyPr>
          <a:lstStyle/>
          <a:p>
            <a:pPr algn="ctr"/>
            <a:r>
              <a:rPr lang="en-IN" sz="825" spc="0" baseline="0">
                <a:ln/>
                <a:solidFill>
                  <a:srgbClr val="333333"/>
                </a:solidFill>
                <a:latin typeface="Arial"/>
                <a:cs typeface="Arial"/>
                <a:sym typeface="Arial"/>
                <a:rtl val="0"/>
              </a:rPr>
              <a:t>Medium (0.4-0.7)</a:t>
            </a:r>
          </a:p>
        </p:txBody>
      </p:sp>
      <p:sp>
        <p:nvSpPr>
          <p:cNvPr id="78" name="Freeform: Shape 77">
            <a:extLst>
              <a:ext uri="{FF2B5EF4-FFF2-40B4-BE49-F238E27FC236}">
                <a16:creationId xmlns:a16="http://schemas.microsoft.com/office/drawing/2014/main" id="{62FE4D55-A58B-56E2-0A1B-5D3A29417009}"/>
              </a:ext>
            </a:extLst>
          </p:cNvPr>
          <p:cNvSpPr/>
          <p:nvPr/>
        </p:nvSpPr>
        <p:spPr>
          <a:xfrm>
            <a:off x="6093891" y="3536004"/>
            <a:ext cx="1771406" cy="283723"/>
          </a:xfrm>
          <a:custGeom>
            <a:avLst/>
            <a:gdLst>
              <a:gd name="connsiteX0" fmla="*/ 0 w 1771406"/>
              <a:gd name="connsiteY0" fmla="*/ 0 h 283723"/>
              <a:gd name="connsiteX1" fmla="*/ 1771407 w 1771406"/>
              <a:gd name="connsiteY1" fmla="*/ 0 h 283723"/>
              <a:gd name="connsiteX2" fmla="*/ 1771407 w 1771406"/>
              <a:gd name="connsiteY2" fmla="*/ 283723 h 283723"/>
              <a:gd name="connsiteX3" fmla="*/ 0 w 1771406"/>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771406" h="283723">
                <a:moveTo>
                  <a:pt x="0" y="0"/>
                </a:moveTo>
                <a:lnTo>
                  <a:pt x="1771407" y="0"/>
                </a:lnTo>
                <a:lnTo>
                  <a:pt x="1771407" y="283723"/>
                </a:lnTo>
                <a:lnTo>
                  <a:pt x="0" y="283723"/>
                </a:lnTo>
                <a:close/>
              </a:path>
            </a:pathLst>
          </a:custGeom>
          <a:solidFill>
            <a:srgbClr val="FFF8E1"/>
          </a:solidFill>
          <a:ln w="9835" cap="flat">
            <a:solidFill>
              <a:srgbClr val="DEE2E6"/>
            </a:solidFill>
            <a:prstDash val="solid"/>
            <a:miter/>
          </a:ln>
        </p:spPr>
        <p:txBody>
          <a:bodyPr rtlCol="0" anchor="ctr"/>
          <a:lstStyle/>
          <a:p>
            <a:pPr algn="ctr"/>
            <a:endParaRPr lang="en-IN"/>
          </a:p>
        </p:txBody>
      </p:sp>
      <p:sp>
        <p:nvSpPr>
          <p:cNvPr id="79" name="TextBox 78">
            <a:extLst>
              <a:ext uri="{FF2B5EF4-FFF2-40B4-BE49-F238E27FC236}">
                <a16:creationId xmlns:a16="http://schemas.microsoft.com/office/drawing/2014/main" id="{E0AF863B-52B9-5943-D202-AC23BFDF972D}"/>
              </a:ext>
            </a:extLst>
          </p:cNvPr>
          <p:cNvSpPr txBox="1"/>
          <p:nvPr/>
        </p:nvSpPr>
        <p:spPr>
          <a:xfrm>
            <a:off x="6521777" y="3587901"/>
            <a:ext cx="915635" cy="219291"/>
          </a:xfrm>
          <a:prstGeom prst="rect">
            <a:avLst/>
          </a:prstGeom>
          <a:noFill/>
        </p:spPr>
        <p:txBody>
          <a:bodyPr wrap="none" rtlCol="0" anchor="ctr">
            <a:spAutoFit/>
          </a:bodyPr>
          <a:lstStyle/>
          <a:p>
            <a:pPr algn="ctr"/>
            <a:r>
              <a:rPr lang="en-IN" sz="825" spc="0" baseline="0">
                <a:ln/>
                <a:solidFill>
                  <a:srgbClr val="F57C00"/>
                </a:solidFill>
                <a:latin typeface="Arial"/>
                <a:cs typeface="Arial"/>
                <a:sym typeface="Arial"/>
                <a:rtl val="0"/>
              </a:rPr>
              <a:t>Moderate SINR</a:t>
            </a:r>
          </a:p>
        </p:txBody>
      </p:sp>
      <p:sp>
        <p:nvSpPr>
          <p:cNvPr id="80" name="Freeform: Shape 79">
            <a:extLst>
              <a:ext uri="{FF2B5EF4-FFF2-40B4-BE49-F238E27FC236}">
                <a16:creationId xmlns:a16="http://schemas.microsoft.com/office/drawing/2014/main" id="{9A78A6EE-2AE6-955D-E01F-D60838DC5E14}"/>
              </a:ext>
            </a:extLst>
          </p:cNvPr>
          <p:cNvSpPr/>
          <p:nvPr/>
        </p:nvSpPr>
        <p:spPr>
          <a:xfrm>
            <a:off x="7865298" y="3536004"/>
            <a:ext cx="1771406" cy="283723"/>
          </a:xfrm>
          <a:custGeom>
            <a:avLst/>
            <a:gdLst>
              <a:gd name="connsiteX0" fmla="*/ 0 w 1771406"/>
              <a:gd name="connsiteY0" fmla="*/ 0 h 283723"/>
              <a:gd name="connsiteX1" fmla="*/ 1771407 w 1771406"/>
              <a:gd name="connsiteY1" fmla="*/ 0 h 283723"/>
              <a:gd name="connsiteX2" fmla="*/ 1771407 w 1771406"/>
              <a:gd name="connsiteY2" fmla="*/ 283723 h 283723"/>
              <a:gd name="connsiteX3" fmla="*/ 0 w 1771406"/>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771406" h="283723">
                <a:moveTo>
                  <a:pt x="0" y="0"/>
                </a:moveTo>
                <a:lnTo>
                  <a:pt x="1771407" y="0"/>
                </a:lnTo>
                <a:lnTo>
                  <a:pt x="1771407" y="283723"/>
                </a:lnTo>
                <a:lnTo>
                  <a:pt x="0" y="283723"/>
                </a:lnTo>
                <a:close/>
              </a:path>
            </a:pathLst>
          </a:custGeom>
          <a:solidFill>
            <a:srgbClr val="FFF8E1"/>
          </a:solidFill>
          <a:ln w="9835" cap="flat">
            <a:solidFill>
              <a:srgbClr val="DEE2E6"/>
            </a:solidFill>
            <a:prstDash val="solid"/>
            <a:miter/>
          </a:ln>
        </p:spPr>
        <p:txBody>
          <a:bodyPr rtlCol="0" anchor="ctr"/>
          <a:lstStyle/>
          <a:p>
            <a:pPr algn="ctr"/>
            <a:endParaRPr lang="en-IN"/>
          </a:p>
        </p:txBody>
      </p:sp>
      <p:sp>
        <p:nvSpPr>
          <p:cNvPr id="81" name="TextBox 80">
            <a:extLst>
              <a:ext uri="{FF2B5EF4-FFF2-40B4-BE49-F238E27FC236}">
                <a16:creationId xmlns:a16="http://schemas.microsoft.com/office/drawing/2014/main" id="{7A50A078-A8BA-49B1-5379-2C1986E7471B}"/>
              </a:ext>
            </a:extLst>
          </p:cNvPr>
          <p:cNvSpPr txBox="1"/>
          <p:nvPr/>
        </p:nvSpPr>
        <p:spPr>
          <a:xfrm>
            <a:off x="8475124" y="3587901"/>
            <a:ext cx="551753" cy="219291"/>
          </a:xfrm>
          <a:prstGeom prst="rect">
            <a:avLst/>
          </a:prstGeom>
          <a:noFill/>
        </p:spPr>
        <p:txBody>
          <a:bodyPr wrap="none" rtlCol="0" anchor="ctr">
            <a:spAutoFit/>
          </a:bodyPr>
          <a:lstStyle/>
          <a:p>
            <a:pPr algn="ctr"/>
            <a:r>
              <a:rPr lang="en-IN" sz="825" spc="0" baseline="0">
                <a:ln/>
                <a:solidFill>
                  <a:srgbClr val="F57C00"/>
                </a:solidFill>
                <a:latin typeface="Arial"/>
                <a:cs typeface="Arial"/>
                <a:sym typeface="Arial"/>
                <a:rtl val="0"/>
              </a:rPr>
              <a:t>60-80%</a:t>
            </a:r>
          </a:p>
        </p:txBody>
      </p:sp>
      <p:sp>
        <p:nvSpPr>
          <p:cNvPr id="82" name="Freeform: Shape 81">
            <a:extLst>
              <a:ext uri="{FF2B5EF4-FFF2-40B4-BE49-F238E27FC236}">
                <a16:creationId xmlns:a16="http://schemas.microsoft.com/office/drawing/2014/main" id="{230F3AFD-CDAC-5253-FDBF-8D18E8CF72EA}"/>
              </a:ext>
            </a:extLst>
          </p:cNvPr>
          <p:cNvSpPr/>
          <p:nvPr/>
        </p:nvSpPr>
        <p:spPr>
          <a:xfrm>
            <a:off x="9636705" y="3536004"/>
            <a:ext cx="1574583" cy="283723"/>
          </a:xfrm>
          <a:custGeom>
            <a:avLst/>
            <a:gdLst>
              <a:gd name="connsiteX0" fmla="*/ 0 w 1574583"/>
              <a:gd name="connsiteY0" fmla="*/ 0 h 283723"/>
              <a:gd name="connsiteX1" fmla="*/ 1574584 w 1574583"/>
              <a:gd name="connsiteY1" fmla="*/ 0 h 283723"/>
              <a:gd name="connsiteX2" fmla="*/ 1574584 w 1574583"/>
              <a:gd name="connsiteY2" fmla="*/ 283723 h 283723"/>
              <a:gd name="connsiteX3" fmla="*/ 0 w 1574583"/>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574583" h="283723">
                <a:moveTo>
                  <a:pt x="0" y="0"/>
                </a:moveTo>
                <a:lnTo>
                  <a:pt x="1574584" y="0"/>
                </a:lnTo>
                <a:lnTo>
                  <a:pt x="1574584" y="283723"/>
                </a:lnTo>
                <a:lnTo>
                  <a:pt x="0" y="283723"/>
                </a:lnTo>
                <a:close/>
              </a:path>
            </a:pathLst>
          </a:custGeom>
          <a:solidFill>
            <a:srgbClr val="FFF8E1"/>
          </a:solidFill>
          <a:ln w="9835" cap="flat">
            <a:solidFill>
              <a:srgbClr val="DEE2E6"/>
            </a:solidFill>
            <a:prstDash val="solid"/>
            <a:miter/>
          </a:ln>
        </p:spPr>
        <p:txBody>
          <a:bodyPr rtlCol="0" anchor="ctr"/>
          <a:lstStyle/>
          <a:p>
            <a:pPr algn="ctr"/>
            <a:endParaRPr lang="en-IN"/>
          </a:p>
        </p:txBody>
      </p:sp>
      <p:sp>
        <p:nvSpPr>
          <p:cNvPr id="83" name="TextBox 82">
            <a:extLst>
              <a:ext uri="{FF2B5EF4-FFF2-40B4-BE49-F238E27FC236}">
                <a16:creationId xmlns:a16="http://schemas.microsoft.com/office/drawing/2014/main" id="{84F51913-C631-1B31-6C4D-AA8593CF1DD1}"/>
              </a:ext>
            </a:extLst>
          </p:cNvPr>
          <p:cNvSpPr txBox="1"/>
          <p:nvPr/>
        </p:nvSpPr>
        <p:spPr>
          <a:xfrm>
            <a:off x="9856373" y="3587901"/>
            <a:ext cx="1135247" cy="219291"/>
          </a:xfrm>
          <a:prstGeom prst="rect">
            <a:avLst/>
          </a:prstGeom>
          <a:noFill/>
        </p:spPr>
        <p:txBody>
          <a:bodyPr wrap="none" rtlCol="0" anchor="ctr">
            <a:spAutoFit/>
          </a:bodyPr>
          <a:lstStyle/>
          <a:p>
            <a:pPr algn="ctr"/>
            <a:r>
              <a:rPr lang="en-IN" sz="825" spc="0" baseline="0">
                <a:ln/>
                <a:solidFill>
                  <a:srgbClr val="F57C00"/>
                </a:solidFill>
                <a:latin typeface="Arial"/>
                <a:cs typeface="Arial"/>
                <a:sym typeface="Arial"/>
                <a:rtl val="0"/>
              </a:rPr>
              <a:t>Medium Throughput</a:t>
            </a:r>
          </a:p>
        </p:txBody>
      </p:sp>
      <p:sp>
        <p:nvSpPr>
          <p:cNvPr id="84" name="Freeform: Shape 83">
            <a:extLst>
              <a:ext uri="{FF2B5EF4-FFF2-40B4-BE49-F238E27FC236}">
                <a16:creationId xmlns:a16="http://schemas.microsoft.com/office/drawing/2014/main" id="{3CA155F3-50C1-4224-58D1-F4BA50BA3B2F}"/>
              </a:ext>
            </a:extLst>
          </p:cNvPr>
          <p:cNvSpPr/>
          <p:nvPr/>
        </p:nvSpPr>
        <p:spPr>
          <a:xfrm>
            <a:off x="779671" y="3819727"/>
            <a:ext cx="1180937" cy="283723"/>
          </a:xfrm>
          <a:custGeom>
            <a:avLst/>
            <a:gdLst>
              <a:gd name="connsiteX0" fmla="*/ 0 w 1180937"/>
              <a:gd name="connsiteY0" fmla="*/ 0 h 283723"/>
              <a:gd name="connsiteX1" fmla="*/ 1180938 w 1180937"/>
              <a:gd name="connsiteY1" fmla="*/ 0 h 283723"/>
              <a:gd name="connsiteX2" fmla="*/ 1180938 w 1180937"/>
              <a:gd name="connsiteY2" fmla="*/ 283723 h 283723"/>
              <a:gd name="connsiteX3" fmla="*/ 0 w 1180937"/>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180937" h="283723">
                <a:moveTo>
                  <a:pt x="0" y="0"/>
                </a:moveTo>
                <a:lnTo>
                  <a:pt x="1180938" y="0"/>
                </a:lnTo>
                <a:lnTo>
                  <a:pt x="1180938" y="283723"/>
                </a:lnTo>
                <a:lnTo>
                  <a:pt x="0" y="283723"/>
                </a:lnTo>
                <a:close/>
              </a:path>
            </a:pathLst>
          </a:custGeom>
          <a:solidFill>
            <a:srgbClr val="E8F5E8"/>
          </a:solidFill>
          <a:ln w="9835" cap="flat">
            <a:solidFill>
              <a:srgbClr val="DEE2E6"/>
            </a:solidFill>
            <a:prstDash val="solid"/>
            <a:miter/>
          </a:ln>
        </p:spPr>
        <p:txBody>
          <a:bodyPr rtlCol="0" anchor="ctr"/>
          <a:lstStyle/>
          <a:p>
            <a:pPr algn="ctr"/>
            <a:endParaRPr lang="en-IN"/>
          </a:p>
        </p:txBody>
      </p:sp>
      <p:sp>
        <p:nvSpPr>
          <p:cNvPr id="85" name="TextBox 84">
            <a:extLst>
              <a:ext uri="{FF2B5EF4-FFF2-40B4-BE49-F238E27FC236}">
                <a16:creationId xmlns:a16="http://schemas.microsoft.com/office/drawing/2014/main" id="{B1B7849C-066E-518E-1171-FECAC6942154}"/>
              </a:ext>
            </a:extLst>
          </p:cNvPr>
          <p:cNvSpPr txBox="1"/>
          <p:nvPr/>
        </p:nvSpPr>
        <p:spPr>
          <a:xfrm>
            <a:off x="1141551" y="3871624"/>
            <a:ext cx="457176" cy="219291"/>
          </a:xfrm>
          <a:prstGeom prst="rect">
            <a:avLst/>
          </a:prstGeom>
          <a:noFill/>
        </p:spPr>
        <p:txBody>
          <a:bodyPr wrap="none" rtlCol="0" anchor="ctr">
            <a:spAutoFit/>
          </a:bodyPr>
          <a:lstStyle/>
          <a:p>
            <a:pPr algn="ctr"/>
            <a:r>
              <a:rPr lang="en-IN" sz="825" spc="0" baseline="0">
                <a:ln/>
                <a:solidFill>
                  <a:srgbClr val="333333"/>
                </a:solidFill>
                <a:latin typeface="Arial"/>
                <a:cs typeface="Arial"/>
                <a:sym typeface="Arial"/>
                <a:rtl val="0"/>
              </a:rPr>
              <a:t>17-22</a:t>
            </a:r>
          </a:p>
        </p:txBody>
      </p:sp>
      <p:sp>
        <p:nvSpPr>
          <p:cNvPr id="86" name="Freeform: Shape 85">
            <a:extLst>
              <a:ext uri="{FF2B5EF4-FFF2-40B4-BE49-F238E27FC236}">
                <a16:creationId xmlns:a16="http://schemas.microsoft.com/office/drawing/2014/main" id="{9CD6743A-27BC-6C8A-FA77-FAE890075DE7}"/>
              </a:ext>
            </a:extLst>
          </p:cNvPr>
          <p:cNvSpPr/>
          <p:nvPr/>
        </p:nvSpPr>
        <p:spPr>
          <a:xfrm>
            <a:off x="1960609" y="3819727"/>
            <a:ext cx="1476172" cy="283723"/>
          </a:xfrm>
          <a:custGeom>
            <a:avLst/>
            <a:gdLst>
              <a:gd name="connsiteX0" fmla="*/ 0 w 1476172"/>
              <a:gd name="connsiteY0" fmla="*/ 0 h 283723"/>
              <a:gd name="connsiteX1" fmla="*/ 1476172 w 1476172"/>
              <a:gd name="connsiteY1" fmla="*/ 0 h 283723"/>
              <a:gd name="connsiteX2" fmla="*/ 1476172 w 1476172"/>
              <a:gd name="connsiteY2" fmla="*/ 283723 h 283723"/>
              <a:gd name="connsiteX3" fmla="*/ 0 w 1476172"/>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476172" h="283723">
                <a:moveTo>
                  <a:pt x="0" y="0"/>
                </a:moveTo>
                <a:lnTo>
                  <a:pt x="1476172" y="0"/>
                </a:lnTo>
                <a:lnTo>
                  <a:pt x="1476172" y="283723"/>
                </a:lnTo>
                <a:lnTo>
                  <a:pt x="0" y="283723"/>
                </a:lnTo>
                <a:close/>
              </a:path>
            </a:pathLst>
          </a:custGeom>
          <a:solidFill>
            <a:srgbClr val="E8F5E8"/>
          </a:solidFill>
          <a:ln w="9835" cap="flat">
            <a:solidFill>
              <a:srgbClr val="DEE2E6"/>
            </a:solidFill>
            <a:prstDash val="solid"/>
            <a:miter/>
          </a:ln>
        </p:spPr>
        <p:txBody>
          <a:bodyPr rtlCol="0" anchor="ctr"/>
          <a:lstStyle/>
          <a:p>
            <a:pPr algn="ctr"/>
            <a:endParaRPr lang="en-IN"/>
          </a:p>
        </p:txBody>
      </p:sp>
      <p:sp>
        <p:nvSpPr>
          <p:cNvPr id="87" name="TextBox 86">
            <a:extLst>
              <a:ext uri="{FF2B5EF4-FFF2-40B4-BE49-F238E27FC236}">
                <a16:creationId xmlns:a16="http://schemas.microsoft.com/office/drawing/2014/main" id="{3AA693B7-752F-37B1-FCC2-041EB58E0CDD}"/>
              </a:ext>
            </a:extLst>
          </p:cNvPr>
          <p:cNvSpPr txBox="1"/>
          <p:nvPr/>
        </p:nvSpPr>
        <p:spPr>
          <a:xfrm>
            <a:off x="2426825" y="3871624"/>
            <a:ext cx="543739" cy="219291"/>
          </a:xfrm>
          <a:prstGeom prst="rect">
            <a:avLst/>
          </a:prstGeom>
          <a:noFill/>
        </p:spPr>
        <p:txBody>
          <a:bodyPr wrap="none" rtlCol="0" anchor="ctr">
            <a:spAutoFit/>
          </a:bodyPr>
          <a:lstStyle/>
          <a:p>
            <a:pPr algn="ctr"/>
            <a:r>
              <a:rPr lang="en-IN" sz="825" spc="0" baseline="0">
                <a:ln/>
                <a:solidFill>
                  <a:srgbClr val="333333"/>
                </a:solidFill>
                <a:latin typeface="Arial"/>
                <a:cs typeface="Arial"/>
                <a:sym typeface="Arial"/>
                <a:rtl val="0"/>
              </a:rPr>
              <a:t>64QAM</a:t>
            </a:r>
          </a:p>
        </p:txBody>
      </p:sp>
      <p:sp>
        <p:nvSpPr>
          <p:cNvPr id="88" name="Freeform: Shape 87">
            <a:extLst>
              <a:ext uri="{FF2B5EF4-FFF2-40B4-BE49-F238E27FC236}">
                <a16:creationId xmlns:a16="http://schemas.microsoft.com/office/drawing/2014/main" id="{0C65BC10-AA38-E8A0-DC4D-91340279BCD1}"/>
              </a:ext>
            </a:extLst>
          </p:cNvPr>
          <p:cNvSpPr/>
          <p:nvPr/>
        </p:nvSpPr>
        <p:spPr>
          <a:xfrm>
            <a:off x="3436781" y="3819727"/>
            <a:ext cx="1180937" cy="283723"/>
          </a:xfrm>
          <a:custGeom>
            <a:avLst/>
            <a:gdLst>
              <a:gd name="connsiteX0" fmla="*/ 0 w 1180937"/>
              <a:gd name="connsiteY0" fmla="*/ 0 h 283723"/>
              <a:gd name="connsiteX1" fmla="*/ 1180938 w 1180937"/>
              <a:gd name="connsiteY1" fmla="*/ 0 h 283723"/>
              <a:gd name="connsiteX2" fmla="*/ 1180938 w 1180937"/>
              <a:gd name="connsiteY2" fmla="*/ 283723 h 283723"/>
              <a:gd name="connsiteX3" fmla="*/ 0 w 1180937"/>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180937" h="283723">
                <a:moveTo>
                  <a:pt x="0" y="0"/>
                </a:moveTo>
                <a:lnTo>
                  <a:pt x="1180938" y="0"/>
                </a:lnTo>
                <a:lnTo>
                  <a:pt x="1180938" y="283723"/>
                </a:lnTo>
                <a:lnTo>
                  <a:pt x="0" y="283723"/>
                </a:lnTo>
                <a:close/>
              </a:path>
            </a:pathLst>
          </a:custGeom>
          <a:solidFill>
            <a:srgbClr val="E8F5E8"/>
          </a:solidFill>
          <a:ln w="9835" cap="flat">
            <a:solidFill>
              <a:srgbClr val="DEE2E6"/>
            </a:solidFill>
            <a:prstDash val="solid"/>
            <a:miter/>
          </a:ln>
        </p:spPr>
        <p:txBody>
          <a:bodyPr rtlCol="0" anchor="ctr"/>
          <a:lstStyle/>
          <a:p>
            <a:pPr algn="ctr"/>
            <a:endParaRPr lang="en-IN"/>
          </a:p>
        </p:txBody>
      </p:sp>
      <p:sp>
        <p:nvSpPr>
          <p:cNvPr id="89" name="TextBox 88">
            <a:extLst>
              <a:ext uri="{FF2B5EF4-FFF2-40B4-BE49-F238E27FC236}">
                <a16:creationId xmlns:a16="http://schemas.microsoft.com/office/drawing/2014/main" id="{6FDE1585-8252-B3BB-0F53-F84CFB34AEF0}"/>
              </a:ext>
            </a:extLst>
          </p:cNvPr>
          <p:cNvSpPr txBox="1"/>
          <p:nvPr/>
        </p:nvSpPr>
        <p:spPr>
          <a:xfrm>
            <a:off x="3905261" y="3871624"/>
            <a:ext cx="243978" cy="219291"/>
          </a:xfrm>
          <a:prstGeom prst="rect">
            <a:avLst/>
          </a:prstGeom>
          <a:noFill/>
        </p:spPr>
        <p:txBody>
          <a:bodyPr wrap="none" rtlCol="0" anchor="ctr">
            <a:spAutoFit/>
          </a:bodyPr>
          <a:lstStyle/>
          <a:p>
            <a:pPr algn="ctr"/>
            <a:r>
              <a:rPr lang="en-IN" sz="825" spc="0" baseline="0">
                <a:ln/>
                <a:solidFill>
                  <a:srgbClr val="333333"/>
                </a:solidFill>
                <a:latin typeface="Arial"/>
                <a:cs typeface="Arial"/>
                <a:sym typeface="Arial"/>
                <a:rtl val="0"/>
              </a:rPr>
              <a:t>6</a:t>
            </a:r>
          </a:p>
        </p:txBody>
      </p:sp>
      <p:sp>
        <p:nvSpPr>
          <p:cNvPr id="90" name="Freeform: Shape 89">
            <a:extLst>
              <a:ext uri="{FF2B5EF4-FFF2-40B4-BE49-F238E27FC236}">
                <a16:creationId xmlns:a16="http://schemas.microsoft.com/office/drawing/2014/main" id="{860B7E56-B064-858E-43C9-0EBD712F3C2F}"/>
              </a:ext>
            </a:extLst>
          </p:cNvPr>
          <p:cNvSpPr/>
          <p:nvPr/>
        </p:nvSpPr>
        <p:spPr>
          <a:xfrm>
            <a:off x="4617719" y="3819727"/>
            <a:ext cx="1476172" cy="283723"/>
          </a:xfrm>
          <a:custGeom>
            <a:avLst/>
            <a:gdLst>
              <a:gd name="connsiteX0" fmla="*/ 0 w 1476172"/>
              <a:gd name="connsiteY0" fmla="*/ 0 h 283723"/>
              <a:gd name="connsiteX1" fmla="*/ 1476172 w 1476172"/>
              <a:gd name="connsiteY1" fmla="*/ 0 h 283723"/>
              <a:gd name="connsiteX2" fmla="*/ 1476172 w 1476172"/>
              <a:gd name="connsiteY2" fmla="*/ 283723 h 283723"/>
              <a:gd name="connsiteX3" fmla="*/ 0 w 1476172"/>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476172" h="283723">
                <a:moveTo>
                  <a:pt x="0" y="0"/>
                </a:moveTo>
                <a:lnTo>
                  <a:pt x="1476172" y="0"/>
                </a:lnTo>
                <a:lnTo>
                  <a:pt x="1476172" y="283723"/>
                </a:lnTo>
                <a:lnTo>
                  <a:pt x="0" y="283723"/>
                </a:lnTo>
                <a:close/>
              </a:path>
            </a:pathLst>
          </a:custGeom>
          <a:solidFill>
            <a:srgbClr val="E8F5E8"/>
          </a:solidFill>
          <a:ln w="9835" cap="flat">
            <a:solidFill>
              <a:srgbClr val="DEE2E6"/>
            </a:solidFill>
            <a:prstDash val="solid"/>
            <a:miter/>
          </a:ln>
        </p:spPr>
        <p:txBody>
          <a:bodyPr rtlCol="0" anchor="ctr"/>
          <a:lstStyle/>
          <a:p>
            <a:pPr algn="ctr"/>
            <a:endParaRPr lang="en-IN"/>
          </a:p>
        </p:txBody>
      </p:sp>
      <p:sp>
        <p:nvSpPr>
          <p:cNvPr id="91" name="TextBox 90">
            <a:extLst>
              <a:ext uri="{FF2B5EF4-FFF2-40B4-BE49-F238E27FC236}">
                <a16:creationId xmlns:a16="http://schemas.microsoft.com/office/drawing/2014/main" id="{060BF9E4-5F68-DF91-D60A-7436A70A61B4}"/>
              </a:ext>
            </a:extLst>
          </p:cNvPr>
          <p:cNvSpPr txBox="1"/>
          <p:nvPr/>
        </p:nvSpPr>
        <p:spPr>
          <a:xfrm>
            <a:off x="4938863" y="3871624"/>
            <a:ext cx="833882" cy="219291"/>
          </a:xfrm>
          <a:prstGeom prst="rect">
            <a:avLst/>
          </a:prstGeom>
          <a:noFill/>
        </p:spPr>
        <p:txBody>
          <a:bodyPr wrap="none" rtlCol="0" anchor="ctr">
            <a:spAutoFit/>
          </a:bodyPr>
          <a:lstStyle/>
          <a:p>
            <a:pPr algn="ctr"/>
            <a:r>
              <a:rPr lang="en-IN" sz="825" spc="0" baseline="0">
                <a:ln/>
                <a:solidFill>
                  <a:srgbClr val="333333"/>
                </a:solidFill>
                <a:latin typeface="Arial"/>
                <a:cs typeface="Arial"/>
                <a:sym typeface="Arial"/>
                <a:rtl val="0"/>
              </a:rPr>
              <a:t>High (0.6-0.8)</a:t>
            </a:r>
          </a:p>
        </p:txBody>
      </p:sp>
      <p:sp>
        <p:nvSpPr>
          <p:cNvPr id="92" name="Freeform: Shape 91">
            <a:extLst>
              <a:ext uri="{FF2B5EF4-FFF2-40B4-BE49-F238E27FC236}">
                <a16:creationId xmlns:a16="http://schemas.microsoft.com/office/drawing/2014/main" id="{F83BE302-7B85-9A5E-EC91-C8F633DAFE9C}"/>
              </a:ext>
            </a:extLst>
          </p:cNvPr>
          <p:cNvSpPr/>
          <p:nvPr/>
        </p:nvSpPr>
        <p:spPr>
          <a:xfrm>
            <a:off x="6093891" y="3819727"/>
            <a:ext cx="1771406" cy="283723"/>
          </a:xfrm>
          <a:custGeom>
            <a:avLst/>
            <a:gdLst>
              <a:gd name="connsiteX0" fmla="*/ 0 w 1771406"/>
              <a:gd name="connsiteY0" fmla="*/ 0 h 283723"/>
              <a:gd name="connsiteX1" fmla="*/ 1771407 w 1771406"/>
              <a:gd name="connsiteY1" fmla="*/ 0 h 283723"/>
              <a:gd name="connsiteX2" fmla="*/ 1771407 w 1771406"/>
              <a:gd name="connsiteY2" fmla="*/ 283723 h 283723"/>
              <a:gd name="connsiteX3" fmla="*/ 0 w 1771406"/>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771406" h="283723">
                <a:moveTo>
                  <a:pt x="0" y="0"/>
                </a:moveTo>
                <a:lnTo>
                  <a:pt x="1771407" y="0"/>
                </a:lnTo>
                <a:lnTo>
                  <a:pt x="1771407" y="283723"/>
                </a:lnTo>
                <a:lnTo>
                  <a:pt x="0" y="283723"/>
                </a:lnTo>
                <a:close/>
              </a:path>
            </a:pathLst>
          </a:custGeom>
          <a:solidFill>
            <a:srgbClr val="E8F5E8"/>
          </a:solidFill>
          <a:ln w="9835" cap="flat">
            <a:solidFill>
              <a:srgbClr val="DEE2E6"/>
            </a:solidFill>
            <a:prstDash val="solid"/>
            <a:miter/>
          </a:ln>
        </p:spPr>
        <p:txBody>
          <a:bodyPr rtlCol="0" anchor="ctr"/>
          <a:lstStyle/>
          <a:p>
            <a:pPr algn="ctr"/>
            <a:endParaRPr lang="en-IN"/>
          </a:p>
        </p:txBody>
      </p:sp>
      <p:sp>
        <p:nvSpPr>
          <p:cNvPr id="93" name="TextBox 92">
            <a:extLst>
              <a:ext uri="{FF2B5EF4-FFF2-40B4-BE49-F238E27FC236}">
                <a16:creationId xmlns:a16="http://schemas.microsoft.com/office/drawing/2014/main" id="{F068122F-F5D6-D0A0-729C-664565BC55FC}"/>
              </a:ext>
            </a:extLst>
          </p:cNvPr>
          <p:cNvSpPr txBox="1"/>
          <p:nvPr/>
        </p:nvSpPr>
        <p:spPr>
          <a:xfrm>
            <a:off x="6616354" y="3871624"/>
            <a:ext cx="726481" cy="219291"/>
          </a:xfrm>
          <a:prstGeom prst="rect">
            <a:avLst/>
          </a:prstGeom>
          <a:noFill/>
        </p:spPr>
        <p:txBody>
          <a:bodyPr wrap="none" rtlCol="0" anchor="ctr">
            <a:spAutoFit/>
          </a:bodyPr>
          <a:lstStyle/>
          <a:p>
            <a:pPr algn="ctr"/>
            <a:r>
              <a:rPr lang="en-IN" sz="825" spc="0" baseline="0">
                <a:ln/>
                <a:solidFill>
                  <a:srgbClr val="28A745"/>
                </a:solidFill>
                <a:latin typeface="Arial"/>
                <a:cs typeface="Arial"/>
                <a:sym typeface="Arial"/>
                <a:rtl val="0"/>
              </a:rPr>
              <a:t>Good SINR</a:t>
            </a:r>
          </a:p>
        </p:txBody>
      </p:sp>
      <p:sp>
        <p:nvSpPr>
          <p:cNvPr id="94" name="Freeform: Shape 93">
            <a:extLst>
              <a:ext uri="{FF2B5EF4-FFF2-40B4-BE49-F238E27FC236}">
                <a16:creationId xmlns:a16="http://schemas.microsoft.com/office/drawing/2014/main" id="{909BA810-5A70-3FEB-6F0F-4D72F56DFC5D}"/>
              </a:ext>
            </a:extLst>
          </p:cNvPr>
          <p:cNvSpPr/>
          <p:nvPr/>
        </p:nvSpPr>
        <p:spPr>
          <a:xfrm>
            <a:off x="7865298" y="3819727"/>
            <a:ext cx="1771406" cy="283723"/>
          </a:xfrm>
          <a:custGeom>
            <a:avLst/>
            <a:gdLst>
              <a:gd name="connsiteX0" fmla="*/ 0 w 1771406"/>
              <a:gd name="connsiteY0" fmla="*/ 0 h 283723"/>
              <a:gd name="connsiteX1" fmla="*/ 1771407 w 1771406"/>
              <a:gd name="connsiteY1" fmla="*/ 0 h 283723"/>
              <a:gd name="connsiteX2" fmla="*/ 1771407 w 1771406"/>
              <a:gd name="connsiteY2" fmla="*/ 283723 h 283723"/>
              <a:gd name="connsiteX3" fmla="*/ 0 w 1771406"/>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771406" h="283723">
                <a:moveTo>
                  <a:pt x="0" y="0"/>
                </a:moveTo>
                <a:lnTo>
                  <a:pt x="1771407" y="0"/>
                </a:lnTo>
                <a:lnTo>
                  <a:pt x="1771407" y="283723"/>
                </a:lnTo>
                <a:lnTo>
                  <a:pt x="0" y="283723"/>
                </a:lnTo>
                <a:close/>
              </a:path>
            </a:pathLst>
          </a:custGeom>
          <a:solidFill>
            <a:srgbClr val="E8F5E8"/>
          </a:solidFill>
          <a:ln w="9835" cap="flat">
            <a:solidFill>
              <a:srgbClr val="DEE2E6"/>
            </a:solidFill>
            <a:prstDash val="solid"/>
            <a:miter/>
          </a:ln>
        </p:spPr>
        <p:txBody>
          <a:bodyPr rtlCol="0" anchor="ctr"/>
          <a:lstStyle/>
          <a:p>
            <a:pPr algn="ctr"/>
            <a:endParaRPr lang="en-IN"/>
          </a:p>
        </p:txBody>
      </p:sp>
      <p:sp>
        <p:nvSpPr>
          <p:cNvPr id="95" name="TextBox 94">
            <a:extLst>
              <a:ext uri="{FF2B5EF4-FFF2-40B4-BE49-F238E27FC236}">
                <a16:creationId xmlns:a16="http://schemas.microsoft.com/office/drawing/2014/main" id="{C5D3C8E2-38D8-4F8F-3A16-FDEB562FDC62}"/>
              </a:ext>
            </a:extLst>
          </p:cNvPr>
          <p:cNvSpPr txBox="1"/>
          <p:nvPr/>
        </p:nvSpPr>
        <p:spPr>
          <a:xfrm>
            <a:off x="8475124" y="3871624"/>
            <a:ext cx="551753" cy="219291"/>
          </a:xfrm>
          <a:prstGeom prst="rect">
            <a:avLst/>
          </a:prstGeom>
          <a:noFill/>
        </p:spPr>
        <p:txBody>
          <a:bodyPr wrap="none" rtlCol="0" anchor="ctr">
            <a:spAutoFit/>
          </a:bodyPr>
          <a:lstStyle/>
          <a:p>
            <a:pPr algn="ctr"/>
            <a:r>
              <a:rPr lang="en-IN" sz="825" spc="0" baseline="0">
                <a:ln/>
                <a:solidFill>
                  <a:srgbClr val="28A745"/>
                </a:solidFill>
                <a:latin typeface="Arial"/>
                <a:cs typeface="Arial"/>
                <a:sym typeface="Arial"/>
                <a:rtl val="0"/>
              </a:rPr>
              <a:t>85-95%</a:t>
            </a:r>
          </a:p>
        </p:txBody>
      </p:sp>
      <p:sp>
        <p:nvSpPr>
          <p:cNvPr id="96" name="Freeform: Shape 95">
            <a:extLst>
              <a:ext uri="{FF2B5EF4-FFF2-40B4-BE49-F238E27FC236}">
                <a16:creationId xmlns:a16="http://schemas.microsoft.com/office/drawing/2014/main" id="{2A2E54E3-0864-5211-CE77-40F14A54DA7D}"/>
              </a:ext>
            </a:extLst>
          </p:cNvPr>
          <p:cNvSpPr/>
          <p:nvPr/>
        </p:nvSpPr>
        <p:spPr>
          <a:xfrm>
            <a:off x="9636705" y="3819727"/>
            <a:ext cx="1574583" cy="283723"/>
          </a:xfrm>
          <a:custGeom>
            <a:avLst/>
            <a:gdLst>
              <a:gd name="connsiteX0" fmla="*/ 0 w 1574583"/>
              <a:gd name="connsiteY0" fmla="*/ 0 h 283723"/>
              <a:gd name="connsiteX1" fmla="*/ 1574584 w 1574583"/>
              <a:gd name="connsiteY1" fmla="*/ 0 h 283723"/>
              <a:gd name="connsiteX2" fmla="*/ 1574584 w 1574583"/>
              <a:gd name="connsiteY2" fmla="*/ 283723 h 283723"/>
              <a:gd name="connsiteX3" fmla="*/ 0 w 1574583"/>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574583" h="283723">
                <a:moveTo>
                  <a:pt x="0" y="0"/>
                </a:moveTo>
                <a:lnTo>
                  <a:pt x="1574584" y="0"/>
                </a:lnTo>
                <a:lnTo>
                  <a:pt x="1574584" y="283723"/>
                </a:lnTo>
                <a:lnTo>
                  <a:pt x="0" y="283723"/>
                </a:lnTo>
                <a:close/>
              </a:path>
            </a:pathLst>
          </a:custGeom>
          <a:solidFill>
            <a:srgbClr val="E8F5E8"/>
          </a:solidFill>
          <a:ln w="9835" cap="flat">
            <a:solidFill>
              <a:srgbClr val="DEE2E6"/>
            </a:solidFill>
            <a:prstDash val="solid"/>
            <a:miter/>
          </a:ln>
        </p:spPr>
        <p:txBody>
          <a:bodyPr rtlCol="0" anchor="ctr"/>
          <a:lstStyle/>
          <a:p>
            <a:pPr algn="ctr"/>
            <a:endParaRPr lang="en-IN"/>
          </a:p>
        </p:txBody>
      </p:sp>
      <p:sp>
        <p:nvSpPr>
          <p:cNvPr id="97" name="TextBox 96">
            <a:extLst>
              <a:ext uri="{FF2B5EF4-FFF2-40B4-BE49-F238E27FC236}">
                <a16:creationId xmlns:a16="http://schemas.microsoft.com/office/drawing/2014/main" id="{0DE8B262-7019-7D11-1FDE-C9D2EA8801D0}"/>
              </a:ext>
            </a:extLst>
          </p:cNvPr>
          <p:cNvSpPr txBox="1"/>
          <p:nvPr/>
        </p:nvSpPr>
        <p:spPr>
          <a:xfrm>
            <a:off x="9935722" y="3871624"/>
            <a:ext cx="976549" cy="219291"/>
          </a:xfrm>
          <a:prstGeom prst="rect">
            <a:avLst/>
          </a:prstGeom>
          <a:noFill/>
        </p:spPr>
        <p:txBody>
          <a:bodyPr wrap="none" rtlCol="0" anchor="ctr">
            <a:spAutoFit/>
          </a:bodyPr>
          <a:lstStyle/>
          <a:p>
            <a:pPr algn="ctr"/>
            <a:r>
              <a:rPr lang="en-IN" sz="825" spc="0" baseline="0">
                <a:ln/>
                <a:solidFill>
                  <a:srgbClr val="28A745"/>
                </a:solidFill>
                <a:latin typeface="Arial"/>
                <a:cs typeface="Arial"/>
                <a:sym typeface="Arial"/>
                <a:rtl val="0"/>
              </a:rPr>
              <a:t>High Throughput</a:t>
            </a:r>
          </a:p>
        </p:txBody>
      </p:sp>
      <p:sp>
        <p:nvSpPr>
          <p:cNvPr id="98" name="Freeform: Shape 97">
            <a:extLst>
              <a:ext uri="{FF2B5EF4-FFF2-40B4-BE49-F238E27FC236}">
                <a16:creationId xmlns:a16="http://schemas.microsoft.com/office/drawing/2014/main" id="{4AC19E6C-968F-DCE6-FE25-F2CD42ACEE32}"/>
              </a:ext>
            </a:extLst>
          </p:cNvPr>
          <p:cNvSpPr/>
          <p:nvPr/>
        </p:nvSpPr>
        <p:spPr>
          <a:xfrm>
            <a:off x="779671" y="4103451"/>
            <a:ext cx="1180937" cy="283723"/>
          </a:xfrm>
          <a:custGeom>
            <a:avLst/>
            <a:gdLst>
              <a:gd name="connsiteX0" fmla="*/ 0 w 1180937"/>
              <a:gd name="connsiteY0" fmla="*/ 0 h 283723"/>
              <a:gd name="connsiteX1" fmla="*/ 1180938 w 1180937"/>
              <a:gd name="connsiteY1" fmla="*/ 0 h 283723"/>
              <a:gd name="connsiteX2" fmla="*/ 1180938 w 1180937"/>
              <a:gd name="connsiteY2" fmla="*/ 283723 h 283723"/>
              <a:gd name="connsiteX3" fmla="*/ 0 w 1180937"/>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180937" h="283723">
                <a:moveTo>
                  <a:pt x="0" y="0"/>
                </a:moveTo>
                <a:lnTo>
                  <a:pt x="1180938" y="0"/>
                </a:lnTo>
                <a:lnTo>
                  <a:pt x="1180938" y="283723"/>
                </a:lnTo>
                <a:lnTo>
                  <a:pt x="0" y="283723"/>
                </a:lnTo>
                <a:close/>
              </a:path>
            </a:pathLst>
          </a:custGeom>
          <a:solidFill>
            <a:srgbClr val="E1F5FE"/>
          </a:solidFill>
          <a:ln w="9835" cap="flat">
            <a:solidFill>
              <a:srgbClr val="DEE2E6"/>
            </a:solidFill>
            <a:prstDash val="solid"/>
            <a:miter/>
          </a:ln>
        </p:spPr>
        <p:txBody>
          <a:bodyPr rtlCol="0" anchor="ctr"/>
          <a:lstStyle/>
          <a:p>
            <a:pPr algn="ctr"/>
            <a:endParaRPr lang="en-IN"/>
          </a:p>
        </p:txBody>
      </p:sp>
      <p:sp>
        <p:nvSpPr>
          <p:cNvPr id="99" name="TextBox 98">
            <a:extLst>
              <a:ext uri="{FF2B5EF4-FFF2-40B4-BE49-F238E27FC236}">
                <a16:creationId xmlns:a16="http://schemas.microsoft.com/office/drawing/2014/main" id="{75C9C828-2E0C-15F0-92D1-DAAD916957BA}"/>
              </a:ext>
            </a:extLst>
          </p:cNvPr>
          <p:cNvSpPr txBox="1"/>
          <p:nvPr/>
        </p:nvSpPr>
        <p:spPr>
          <a:xfrm>
            <a:off x="1141551" y="4155348"/>
            <a:ext cx="457176" cy="219291"/>
          </a:xfrm>
          <a:prstGeom prst="rect">
            <a:avLst/>
          </a:prstGeom>
          <a:noFill/>
        </p:spPr>
        <p:txBody>
          <a:bodyPr wrap="none" rtlCol="0" anchor="ctr">
            <a:spAutoFit/>
          </a:bodyPr>
          <a:lstStyle/>
          <a:p>
            <a:pPr algn="ctr"/>
            <a:r>
              <a:rPr lang="en-IN" sz="825" spc="0" baseline="0">
                <a:ln/>
                <a:solidFill>
                  <a:srgbClr val="333333"/>
                </a:solidFill>
                <a:latin typeface="Arial"/>
                <a:cs typeface="Arial"/>
                <a:sym typeface="Arial"/>
                <a:rtl val="0"/>
              </a:rPr>
              <a:t>23-28</a:t>
            </a:r>
          </a:p>
        </p:txBody>
      </p:sp>
      <p:sp>
        <p:nvSpPr>
          <p:cNvPr id="100" name="Freeform: Shape 99">
            <a:extLst>
              <a:ext uri="{FF2B5EF4-FFF2-40B4-BE49-F238E27FC236}">
                <a16:creationId xmlns:a16="http://schemas.microsoft.com/office/drawing/2014/main" id="{8E3C09D7-F21F-2E32-E372-9CEED8783267}"/>
              </a:ext>
            </a:extLst>
          </p:cNvPr>
          <p:cNvSpPr/>
          <p:nvPr/>
        </p:nvSpPr>
        <p:spPr>
          <a:xfrm>
            <a:off x="1960609" y="4103451"/>
            <a:ext cx="1476172" cy="283723"/>
          </a:xfrm>
          <a:custGeom>
            <a:avLst/>
            <a:gdLst>
              <a:gd name="connsiteX0" fmla="*/ 0 w 1476172"/>
              <a:gd name="connsiteY0" fmla="*/ 0 h 283723"/>
              <a:gd name="connsiteX1" fmla="*/ 1476172 w 1476172"/>
              <a:gd name="connsiteY1" fmla="*/ 0 h 283723"/>
              <a:gd name="connsiteX2" fmla="*/ 1476172 w 1476172"/>
              <a:gd name="connsiteY2" fmla="*/ 283723 h 283723"/>
              <a:gd name="connsiteX3" fmla="*/ 0 w 1476172"/>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476172" h="283723">
                <a:moveTo>
                  <a:pt x="0" y="0"/>
                </a:moveTo>
                <a:lnTo>
                  <a:pt x="1476172" y="0"/>
                </a:lnTo>
                <a:lnTo>
                  <a:pt x="1476172" y="283723"/>
                </a:lnTo>
                <a:lnTo>
                  <a:pt x="0" y="283723"/>
                </a:lnTo>
                <a:close/>
              </a:path>
            </a:pathLst>
          </a:custGeom>
          <a:solidFill>
            <a:srgbClr val="E1F5FE"/>
          </a:solidFill>
          <a:ln w="9835" cap="flat">
            <a:solidFill>
              <a:srgbClr val="DEE2E6"/>
            </a:solidFill>
            <a:prstDash val="solid"/>
            <a:miter/>
          </a:ln>
        </p:spPr>
        <p:txBody>
          <a:bodyPr rtlCol="0" anchor="ctr"/>
          <a:lstStyle/>
          <a:p>
            <a:pPr algn="ctr"/>
            <a:endParaRPr lang="en-IN"/>
          </a:p>
        </p:txBody>
      </p:sp>
      <p:sp>
        <p:nvSpPr>
          <p:cNvPr id="101" name="TextBox 100">
            <a:extLst>
              <a:ext uri="{FF2B5EF4-FFF2-40B4-BE49-F238E27FC236}">
                <a16:creationId xmlns:a16="http://schemas.microsoft.com/office/drawing/2014/main" id="{4E0FDD92-C947-2A44-E5A3-ABB16AC31C56}"/>
              </a:ext>
            </a:extLst>
          </p:cNvPr>
          <p:cNvSpPr txBox="1"/>
          <p:nvPr/>
        </p:nvSpPr>
        <p:spPr>
          <a:xfrm>
            <a:off x="2397170" y="4155348"/>
            <a:ext cx="603050" cy="219291"/>
          </a:xfrm>
          <a:prstGeom prst="rect">
            <a:avLst/>
          </a:prstGeom>
          <a:noFill/>
        </p:spPr>
        <p:txBody>
          <a:bodyPr wrap="none" rtlCol="0" anchor="ctr">
            <a:spAutoFit/>
          </a:bodyPr>
          <a:lstStyle/>
          <a:p>
            <a:pPr algn="ctr"/>
            <a:r>
              <a:rPr lang="en-IN" sz="825" spc="0" baseline="0">
                <a:ln/>
                <a:solidFill>
                  <a:srgbClr val="333333"/>
                </a:solidFill>
                <a:latin typeface="Arial"/>
                <a:cs typeface="Arial"/>
                <a:sym typeface="Arial"/>
                <a:rtl val="0"/>
              </a:rPr>
              <a:t>256QAM</a:t>
            </a:r>
          </a:p>
        </p:txBody>
      </p:sp>
      <p:sp>
        <p:nvSpPr>
          <p:cNvPr id="102" name="Freeform: Shape 101">
            <a:extLst>
              <a:ext uri="{FF2B5EF4-FFF2-40B4-BE49-F238E27FC236}">
                <a16:creationId xmlns:a16="http://schemas.microsoft.com/office/drawing/2014/main" id="{096251CF-21F5-943E-297D-0BDECA243EE0}"/>
              </a:ext>
            </a:extLst>
          </p:cNvPr>
          <p:cNvSpPr/>
          <p:nvPr/>
        </p:nvSpPr>
        <p:spPr>
          <a:xfrm>
            <a:off x="3436781" y="4103451"/>
            <a:ext cx="1180937" cy="283723"/>
          </a:xfrm>
          <a:custGeom>
            <a:avLst/>
            <a:gdLst>
              <a:gd name="connsiteX0" fmla="*/ 0 w 1180937"/>
              <a:gd name="connsiteY0" fmla="*/ 0 h 283723"/>
              <a:gd name="connsiteX1" fmla="*/ 1180938 w 1180937"/>
              <a:gd name="connsiteY1" fmla="*/ 0 h 283723"/>
              <a:gd name="connsiteX2" fmla="*/ 1180938 w 1180937"/>
              <a:gd name="connsiteY2" fmla="*/ 283723 h 283723"/>
              <a:gd name="connsiteX3" fmla="*/ 0 w 1180937"/>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180937" h="283723">
                <a:moveTo>
                  <a:pt x="0" y="0"/>
                </a:moveTo>
                <a:lnTo>
                  <a:pt x="1180938" y="0"/>
                </a:lnTo>
                <a:lnTo>
                  <a:pt x="1180938" y="283723"/>
                </a:lnTo>
                <a:lnTo>
                  <a:pt x="0" y="283723"/>
                </a:lnTo>
                <a:close/>
              </a:path>
            </a:pathLst>
          </a:custGeom>
          <a:solidFill>
            <a:srgbClr val="E1F5FE"/>
          </a:solidFill>
          <a:ln w="9835" cap="flat">
            <a:solidFill>
              <a:srgbClr val="DEE2E6"/>
            </a:solidFill>
            <a:prstDash val="solid"/>
            <a:miter/>
          </a:ln>
        </p:spPr>
        <p:txBody>
          <a:bodyPr rtlCol="0" anchor="ctr"/>
          <a:lstStyle/>
          <a:p>
            <a:pPr algn="ctr"/>
            <a:endParaRPr lang="en-IN"/>
          </a:p>
        </p:txBody>
      </p:sp>
      <p:sp>
        <p:nvSpPr>
          <p:cNvPr id="103" name="TextBox 102">
            <a:extLst>
              <a:ext uri="{FF2B5EF4-FFF2-40B4-BE49-F238E27FC236}">
                <a16:creationId xmlns:a16="http://schemas.microsoft.com/office/drawing/2014/main" id="{DCEDDC6C-BEEF-1D32-BB33-5E31CC119B88}"/>
              </a:ext>
            </a:extLst>
          </p:cNvPr>
          <p:cNvSpPr txBox="1"/>
          <p:nvPr/>
        </p:nvSpPr>
        <p:spPr>
          <a:xfrm>
            <a:off x="3905261" y="4155348"/>
            <a:ext cx="243978" cy="219291"/>
          </a:xfrm>
          <a:prstGeom prst="rect">
            <a:avLst/>
          </a:prstGeom>
          <a:noFill/>
        </p:spPr>
        <p:txBody>
          <a:bodyPr wrap="none" rtlCol="0" anchor="ctr">
            <a:spAutoFit/>
          </a:bodyPr>
          <a:lstStyle/>
          <a:p>
            <a:pPr algn="ctr"/>
            <a:r>
              <a:rPr lang="en-IN" sz="825" spc="0" baseline="0">
                <a:ln/>
                <a:solidFill>
                  <a:srgbClr val="333333"/>
                </a:solidFill>
                <a:latin typeface="Arial"/>
                <a:cs typeface="Arial"/>
                <a:sym typeface="Arial"/>
                <a:rtl val="0"/>
              </a:rPr>
              <a:t>8</a:t>
            </a:r>
          </a:p>
        </p:txBody>
      </p:sp>
      <p:sp>
        <p:nvSpPr>
          <p:cNvPr id="104" name="Freeform: Shape 103">
            <a:extLst>
              <a:ext uri="{FF2B5EF4-FFF2-40B4-BE49-F238E27FC236}">
                <a16:creationId xmlns:a16="http://schemas.microsoft.com/office/drawing/2014/main" id="{3C64695C-16EB-7F78-F24E-3FCFD757EBF5}"/>
              </a:ext>
            </a:extLst>
          </p:cNvPr>
          <p:cNvSpPr/>
          <p:nvPr/>
        </p:nvSpPr>
        <p:spPr>
          <a:xfrm>
            <a:off x="4617719" y="4103451"/>
            <a:ext cx="1476172" cy="283723"/>
          </a:xfrm>
          <a:custGeom>
            <a:avLst/>
            <a:gdLst>
              <a:gd name="connsiteX0" fmla="*/ 0 w 1476172"/>
              <a:gd name="connsiteY0" fmla="*/ 0 h 283723"/>
              <a:gd name="connsiteX1" fmla="*/ 1476172 w 1476172"/>
              <a:gd name="connsiteY1" fmla="*/ 0 h 283723"/>
              <a:gd name="connsiteX2" fmla="*/ 1476172 w 1476172"/>
              <a:gd name="connsiteY2" fmla="*/ 283723 h 283723"/>
              <a:gd name="connsiteX3" fmla="*/ 0 w 1476172"/>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476172" h="283723">
                <a:moveTo>
                  <a:pt x="0" y="0"/>
                </a:moveTo>
                <a:lnTo>
                  <a:pt x="1476172" y="0"/>
                </a:lnTo>
                <a:lnTo>
                  <a:pt x="1476172" y="283723"/>
                </a:lnTo>
                <a:lnTo>
                  <a:pt x="0" y="283723"/>
                </a:lnTo>
                <a:close/>
              </a:path>
            </a:pathLst>
          </a:custGeom>
          <a:solidFill>
            <a:srgbClr val="E1F5FE"/>
          </a:solidFill>
          <a:ln w="9835" cap="flat">
            <a:solidFill>
              <a:srgbClr val="DEE2E6"/>
            </a:solidFill>
            <a:prstDash val="solid"/>
            <a:miter/>
          </a:ln>
        </p:spPr>
        <p:txBody>
          <a:bodyPr rtlCol="0" anchor="ctr"/>
          <a:lstStyle/>
          <a:p>
            <a:pPr algn="ctr"/>
            <a:endParaRPr lang="en-IN"/>
          </a:p>
        </p:txBody>
      </p:sp>
      <p:sp>
        <p:nvSpPr>
          <p:cNvPr id="105" name="TextBox 104">
            <a:extLst>
              <a:ext uri="{FF2B5EF4-FFF2-40B4-BE49-F238E27FC236}">
                <a16:creationId xmlns:a16="http://schemas.microsoft.com/office/drawing/2014/main" id="{88D7190D-3FB9-847B-CA2F-210267A02AE3}"/>
              </a:ext>
            </a:extLst>
          </p:cNvPr>
          <p:cNvSpPr txBox="1"/>
          <p:nvPr/>
        </p:nvSpPr>
        <p:spPr>
          <a:xfrm>
            <a:off x="4785776" y="4155348"/>
            <a:ext cx="1140056" cy="219291"/>
          </a:xfrm>
          <a:prstGeom prst="rect">
            <a:avLst/>
          </a:prstGeom>
          <a:noFill/>
        </p:spPr>
        <p:txBody>
          <a:bodyPr wrap="none" rtlCol="0" anchor="ctr">
            <a:spAutoFit/>
          </a:bodyPr>
          <a:lstStyle/>
          <a:p>
            <a:pPr algn="ctr"/>
            <a:r>
              <a:rPr lang="en-IN" sz="825" spc="0" baseline="0">
                <a:ln/>
                <a:solidFill>
                  <a:srgbClr val="333333"/>
                </a:solidFill>
                <a:latin typeface="Arial"/>
                <a:cs typeface="Arial"/>
                <a:sym typeface="Arial"/>
                <a:rtl val="0"/>
              </a:rPr>
              <a:t>Very High (0.8-0.95)</a:t>
            </a:r>
          </a:p>
        </p:txBody>
      </p:sp>
      <p:sp>
        <p:nvSpPr>
          <p:cNvPr id="106" name="Freeform: Shape 105">
            <a:extLst>
              <a:ext uri="{FF2B5EF4-FFF2-40B4-BE49-F238E27FC236}">
                <a16:creationId xmlns:a16="http://schemas.microsoft.com/office/drawing/2014/main" id="{57D468DB-EC4C-24C6-0663-34EB614A37FB}"/>
              </a:ext>
            </a:extLst>
          </p:cNvPr>
          <p:cNvSpPr/>
          <p:nvPr/>
        </p:nvSpPr>
        <p:spPr>
          <a:xfrm>
            <a:off x="6093891" y="4103451"/>
            <a:ext cx="1771406" cy="283723"/>
          </a:xfrm>
          <a:custGeom>
            <a:avLst/>
            <a:gdLst>
              <a:gd name="connsiteX0" fmla="*/ 0 w 1771406"/>
              <a:gd name="connsiteY0" fmla="*/ 0 h 283723"/>
              <a:gd name="connsiteX1" fmla="*/ 1771407 w 1771406"/>
              <a:gd name="connsiteY1" fmla="*/ 0 h 283723"/>
              <a:gd name="connsiteX2" fmla="*/ 1771407 w 1771406"/>
              <a:gd name="connsiteY2" fmla="*/ 283723 h 283723"/>
              <a:gd name="connsiteX3" fmla="*/ 0 w 1771406"/>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771406" h="283723">
                <a:moveTo>
                  <a:pt x="0" y="0"/>
                </a:moveTo>
                <a:lnTo>
                  <a:pt x="1771407" y="0"/>
                </a:lnTo>
                <a:lnTo>
                  <a:pt x="1771407" y="283723"/>
                </a:lnTo>
                <a:lnTo>
                  <a:pt x="0" y="283723"/>
                </a:lnTo>
                <a:close/>
              </a:path>
            </a:pathLst>
          </a:custGeom>
          <a:solidFill>
            <a:srgbClr val="E1F5FE"/>
          </a:solidFill>
          <a:ln w="9835" cap="flat">
            <a:solidFill>
              <a:srgbClr val="DEE2E6"/>
            </a:solidFill>
            <a:prstDash val="solid"/>
            <a:miter/>
          </a:ln>
        </p:spPr>
        <p:txBody>
          <a:bodyPr rtlCol="0" anchor="ctr"/>
          <a:lstStyle/>
          <a:p>
            <a:pPr algn="ctr"/>
            <a:endParaRPr lang="en-IN"/>
          </a:p>
        </p:txBody>
      </p:sp>
      <p:sp>
        <p:nvSpPr>
          <p:cNvPr id="107" name="TextBox 106">
            <a:extLst>
              <a:ext uri="{FF2B5EF4-FFF2-40B4-BE49-F238E27FC236}">
                <a16:creationId xmlns:a16="http://schemas.microsoft.com/office/drawing/2014/main" id="{DB3F6ACC-CEED-0637-901F-E3CBEA939BC0}"/>
              </a:ext>
            </a:extLst>
          </p:cNvPr>
          <p:cNvSpPr txBox="1"/>
          <p:nvPr/>
        </p:nvSpPr>
        <p:spPr>
          <a:xfrm>
            <a:off x="6530593" y="4155348"/>
            <a:ext cx="898003" cy="219291"/>
          </a:xfrm>
          <a:prstGeom prst="rect">
            <a:avLst/>
          </a:prstGeom>
          <a:noFill/>
        </p:spPr>
        <p:txBody>
          <a:bodyPr wrap="none" rtlCol="0" anchor="ctr">
            <a:spAutoFit/>
          </a:bodyPr>
          <a:lstStyle/>
          <a:p>
            <a:pPr algn="ctr"/>
            <a:r>
              <a:rPr lang="en-IN" sz="825" spc="0" baseline="0">
                <a:ln/>
                <a:solidFill>
                  <a:srgbClr val="0277BD"/>
                </a:solidFill>
                <a:latin typeface="Arial"/>
                <a:cs typeface="Arial"/>
                <a:sym typeface="Arial"/>
                <a:rtl val="0"/>
              </a:rPr>
              <a:t>Excellent SINR</a:t>
            </a:r>
          </a:p>
        </p:txBody>
      </p:sp>
      <p:sp>
        <p:nvSpPr>
          <p:cNvPr id="108" name="Freeform: Shape 107">
            <a:extLst>
              <a:ext uri="{FF2B5EF4-FFF2-40B4-BE49-F238E27FC236}">
                <a16:creationId xmlns:a16="http://schemas.microsoft.com/office/drawing/2014/main" id="{FF5A2607-AAEA-9238-E493-E50BDE37BE48}"/>
              </a:ext>
            </a:extLst>
          </p:cNvPr>
          <p:cNvSpPr/>
          <p:nvPr/>
        </p:nvSpPr>
        <p:spPr>
          <a:xfrm>
            <a:off x="7865298" y="4103451"/>
            <a:ext cx="1771406" cy="283723"/>
          </a:xfrm>
          <a:custGeom>
            <a:avLst/>
            <a:gdLst>
              <a:gd name="connsiteX0" fmla="*/ 0 w 1771406"/>
              <a:gd name="connsiteY0" fmla="*/ 0 h 283723"/>
              <a:gd name="connsiteX1" fmla="*/ 1771407 w 1771406"/>
              <a:gd name="connsiteY1" fmla="*/ 0 h 283723"/>
              <a:gd name="connsiteX2" fmla="*/ 1771407 w 1771406"/>
              <a:gd name="connsiteY2" fmla="*/ 283723 h 283723"/>
              <a:gd name="connsiteX3" fmla="*/ 0 w 1771406"/>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771406" h="283723">
                <a:moveTo>
                  <a:pt x="0" y="0"/>
                </a:moveTo>
                <a:lnTo>
                  <a:pt x="1771407" y="0"/>
                </a:lnTo>
                <a:lnTo>
                  <a:pt x="1771407" y="283723"/>
                </a:lnTo>
                <a:lnTo>
                  <a:pt x="0" y="283723"/>
                </a:lnTo>
                <a:close/>
              </a:path>
            </a:pathLst>
          </a:custGeom>
          <a:solidFill>
            <a:srgbClr val="E1F5FE"/>
          </a:solidFill>
          <a:ln w="9835" cap="flat">
            <a:solidFill>
              <a:srgbClr val="DEE2E6"/>
            </a:solidFill>
            <a:prstDash val="solid"/>
            <a:miter/>
          </a:ln>
        </p:spPr>
        <p:txBody>
          <a:bodyPr rtlCol="0" anchor="ctr"/>
          <a:lstStyle/>
          <a:p>
            <a:pPr algn="ctr"/>
            <a:endParaRPr lang="en-IN"/>
          </a:p>
        </p:txBody>
      </p:sp>
      <p:sp>
        <p:nvSpPr>
          <p:cNvPr id="109" name="TextBox 108">
            <a:extLst>
              <a:ext uri="{FF2B5EF4-FFF2-40B4-BE49-F238E27FC236}">
                <a16:creationId xmlns:a16="http://schemas.microsoft.com/office/drawing/2014/main" id="{202BAC80-F944-C562-2A6A-0ED35497C6A2}"/>
              </a:ext>
            </a:extLst>
          </p:cNvPr>
          <p:cNvSpPr txBox="1"/>
          <p:nvPr/>
        </p:nvSpPr>
        <p:spPr>
          <a:xfrm>
            <a:off x="8445469" y="4155348"/>
            <a:ext cx="611065" cy="219291"/>
          </a:xfrm>
          <a:prstGeom prst="rect">
            <a:avLst/>
          </a:prstGeom>
          <a:noFill/>
        </p:spPr>
        <p:txBody>
          <a:bodyPr wrap="none" rtlCol="0" anchor="ctr">
            <a:spAutoFit/>
          </a:bodyPr>
          <a:lstStyle/>
          <a:p>
            <a:pPr algn="ctr"/>
            <a:r>
              <a:rPr lang="en-IN" sz="825" spc="0" baseline="0">
                <a:ln/>
                <a:solidFill>
                  <a:srgbClr val="0277BD"/>
                </a:solidFill>
                <a:latin typeface="Arial"/>
                <a:cs typeface="Arial"/>
                <a:sym typeface="Arial"/>
                <a:rtl val="0"/>
              </a:rPr>
              <a:t>95-100%</a:t>
            </a:r>
          </a:p>
        </p:txBody>
      </p:sp>
      <p:sp>
        <p:nvSpPr>
          <p:cNvPr id="110" name="Freeform: Shape 109">
            <a:extLst>
              <a:ext uri="{FF2B5EF4-FFF2-40B4-BE49-F238E27FC236}">
                <a16:creationId xmlns:a16="http://schemas.microsoft.com/office/drawing/2014/main" id="{5FE52C1F-F7FB-9AF2-9D6D-8B782C342A48}"/>
              </a:ext>
            </a:extLst>
          </p:cNvPr>
          <p:cNvSpPr/>
          <p:nvPr/>
        </p:nvSpPr>
        <p:spPr>
          <a:xfrm>
            <a:off x="9636705" y="4103451"/>
            <a:ext cx="1574583" cy="283723"/>
          </a:xfrm>
          <a:custGeom>
            <a:avLst/>
            <a:gdLst>
              <a:gd name="connsiteX0" fmla="*/ 0 w 1574583"/>
              <a:gd name="connsiteY0" fmla="*/ 0 h 283723"/>
              <a:gd name="connsiteX1" fmla="*/ 1574584 w 1574583"/>
              <a:gd name="connsiteY1" fmla="*/ 0 h 283723"/>
              <a:gd name="connsiteX2" fmla="*/ 1574584 w 1574583"/>
              <a:gd name="connsiteY2" fmla="*/ 283723 h 283723"/>
              <a:gd name="connsiteX3" fmla="*/ 0 w 1574583"/>
              <a:gd name="connsiteY3" fmla="*/ 283723 h 283723"/>
            </a:gdLst>
            <a:ahLst/>
            <a:cxnLst>
              <a:cxn ang="0">
                <a:pos x="connsiteX0" y="connsiteY0"/>
              </a:cxn>
              <a:cxn ang="0">
                <a:pos x="connsiteX1" y="connsiteY1"/>
              </a:cxn>
              <a:cxn ang="0">
                <a:pos x="connsiteX2" y="connsiteY2"/>
              </a:cxn>
              <a:cxn ang="0">
                <a:pos x="connsiteX3" y="connsiteY3"/>
              </a:cxn>
            </a:cxnLst>
            <a:rect l="l" t="t" r="r" b="b"/>
            <a:pathLst>
              <a:path w="1574583" h="283723">
                <a:moveTo>
                  <a:pt x="0" y="0"/>
                </a:moveTo>
                <a:lnTo>
                  <a:pt x="1574584" y="0"/>
                </a:lnTo>
                <a:lnTo>
                  <a:pt x="1574584" y="283723"/>
                </a:lnTo>
                <a:lnTo>
                  <a:pt x="0" y="283723"/>
                </a:lnTo>
                <a:close/>
              </a:path>
            </a:pathLst>
          </a:custGeom>
          <a:solidFill>
            <a:srgbClr val="E1F5FE"/>
          </a:solidFill>
          <a:ln w="9835" cap="flat">
            <a:solidFill>
              <a:srgbClr val="DEE2E6"/>
            </a:solidFill>
            <a:prstDash val="solid"/>
            <a:miter/>
          </a:ln>
        </p:spPr>
        <p:txBody>
          <a:bodyPr rtlCol="0" anchor="ctr"/>
          <a:lstStyle/>
          <a:p>
            <a:pPr algn="ctr"/>
            <a:endParaRPr lang="en-IN"/>
          </a:p>
        </p:txBody>
      </p:sp>
      <p:sp>
        <p:nvSpPr>
          <p:cNvPr id="111" name="TextBox 110">
            <a:extLst>
              <a:ext uri="{FF2B5EF4-FFF2-40B4-BE49-F238E27FC236}">
                <a16:creationId xmlns:a16="http://schemas.microsoft.com/office/drawing/2014/main" id="{40A16E39-CC48-CF4A-72F5-46D6014DEADD}"/>
              </a:ext>
            </a:extLst>
          </p:cNvPr>
          <p:cNvSpPr txBox="1"/>
          <p:nvPr/>
        </p:nvSpPr>
        <p:spPr>
          <a:xfrm>
            <a:off x="9924501" y="4155348"/>
            <a:ext cx="998991" cy="219291"/>
          </a:xfrm>
          <a:prstGeom prst="rect">
            <a:avLst/>
          </a:prstGeom>
          <a:noFill/>
        </p:spPr>
        <p:txBody>
          <a:bodyPr wrap="none" rtlCol="0" anchor="ctr">
            <a:spAutoFit/>
          </a:bodyPr>
          <a:lstStyle/>
          <a:p>
            <a:pPr algn="ctr"/>
            <a:r>
              <a:rPr lang="en-IN" sz="825" spc="0" baseline="0">
                <a:ln/>
                <a:solidFill>
                  <a:srgbClr val="0277BD"/>
                </a:solidFill>
                <a:latin typeface="Arial"/>
                <a:cs typeface="Arial"/>
                <a:sym typeface="Arial"/>
                <a:rtl val="0"/>
              </a:rPr>
              <a:t>Peak Throughput</a:t>
            </a:r>
          </a:p>
        </p:txBody>
      </p:sp>
      <p:sp>
        <p:nvSpPr>
          <p:cNvPr id="112" name="Freeform: Shape 111">
            <a:extLst>
              <a:ext uri="{FF2B5EF4-FFF2-40B4-BE49-F238E27FC236}">
                <a16:creationId xmlns:a16="http://schemas.microsoft.com/office/drawing/2014/main" id="{A970646D-61C3-DF80-8023-6635FEC9713F}"/>
              </a:ext>
            </a:extLst>
          </p:cNvPr>
          <p:cNvSpPr/>
          <p:nvPr/>
        </p:nvSpPr>
        <p:spPr>
          <a:xfrm>
            <a:off x="582848" y="5359940"/>
            <a:ext cx="10825264" cy="1134893"/>
          </a:xfrm>
          <a:custGeom>
            <a:avLst/>
            <a:gdLst>
              <a:gd name="connsiteX0" fmla="*/ 10726853 w 10825264"/>
              <a:gd name="connsiteY0" fmla="*/ 0 h 1134893"/>
              <a:gd name="connsiteX1" fmla="*/ 10825264 w 10825264"/>
              <a:gd name="connsiteY1" fmla="*/ 0 h 1134893"/>
              <a:gd name="connsiteX2" fmla="*/ 10825264 w 10825264"/>
              <a:gd name="connsiteY2" fmla="*/ 1134894 h 1134893"/>
              <a:gd name="connsiteX3" fmla="*/ 10726853 w 10825264"/>
              <a:gd name="connsiteY3" fmla="*/ 1134894 h 1134893"/>
              <a:gd name="connsiteX4" fmla="*/ 98411 w 10825264"/>
              <a:gd name="connsiteY4" fmla="*/ 1134894 h 1134893"/>
              <a:gd name="connsiteX5" fmla="*/ 0 w 10825264"/>
              <a:gd name="connsiteY5" fmla="*/ 1134894 h 1134893"/>
              <a:gd name="connsiteX6" fmla="*/ 0 w 10825264"/>
              <a:gd name="connsiteY6" fmla="*/ 0 h 1134893"/>
              <a:gd name="connsiteX7" fmla="*/ 98411 w 10825264"/>
              <a:gd name="connsiteY7" fmla="*/ 0 h 113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5264" h="1134893">
                <a:moveTo>
                  <a:pt x="10726853" y="0"/>
                </a:moveTo>
                <a:cubicBezTo>
                  <a:pt x="10781204" y="0"/>
                  <a:pt x="10825264" y="0"/>
                  <a:pt x="10825264" y="0"/>
                </a:cubicBezTo>
                <a:lnTo>
                  <a:pt x="10825264" y="1134894"/>
                </a:lnTo>
                <a:cubicBezTo>
                  <a:pt x="10825264" y="1134894"/>
                  <a:pt x="10781204" y="1134894"/>
                  <a:pt x="10726853" y="1134894"/>
                </a:cubicBezTo>
                <a:lnTo>
                  <a:pt x="98411" y="1134894"/>
                </a:lnTo>
                <a:cubicBezTo>
                  <a:pt x="44060" y="1134894"/>
                  <a:pt x="0" y="1134894"/>
                  <a:pt x="0" y="1134894"/>
                </a:cubicBezTo>
                <a:lnTo>
                  <a:pt x="0" y="0"/>
                </a:lnTo>
                <a:cubicBezTo>
                  <a:pt x="0" y="0"/>
                  <a:pt x="44060" y="0"/>
                  <a:pt x="98411" y="0"/>
                </a:cubicBezTo>
                <a:close/>
              </a:path>
            </a:pathLst>
          </a:custGeom>
          <a:solidFill>
            <a:srgbClr val="F8F9FA"/>
          </a:solidFill>
          <a:ln w="19669" cap="flat">
            <a:solidFill>
              <a:srgbClr val="6C757D"/>
            </a:solidFill>
            <a:prstDash val="solid"/>
            <a:miter/>
          </a:ln>
        </p:spPr>
        <p:txBody>
          <a:bodyPr rtlCol="0" anchor="ctr"/>
          <a:lstStyle/>
          <a:p>
            <a:pPr algn="ctr"/>
            <a:endParaRPr lang="en-IN"/>
          </a:p>
        </p:txBody>
      </p:sp>
      <p:sp>
        <p:nvSpPr>
          <p:cNvPr id="113" name="TextBox 112">
            <a:extLst>
              <a:ext uri="{FF2B5EF4-FFF2-40B4-BE49-F238E27FC236}">
                <a16:creationId xmlns:a16="http://schemas.microsoft.com/office/drawing/2014/main" id="{668D1EA9-83D9-31EC-0420-C5E0003744ED}"/>
              </a:ext>
            </a:extLst>
          </p:cNvPr>
          <p:cNvSpPr txBox="1"/>
          <p:nvPr/>
        </p:nvSpPr>
        <p:spPr>
          <a:xfrm>
            <a:off x="4413155" y="5439996"/>
            <a:ext cx="3164649" cy="276999"/>
          </a:xfrm>
          <a:prstGeom prst="rect">
            <a:avLst/>
          </a:prstGeom>
          <a:noFill/>
        </p:spPr>
        <p:txBody>
          <a:bodyPr wrap="none" rtlCol="0" anchor="ctr">
            <a:spAutoFit/>
          </a:bodyPr>
          <a:lstStyle/>
          <a:p>
            <a:pPr algn="ctr"/>
            <a:r>
              <a:rPr lang="en-IN" sz="1200" b="1" spc="0" baseline="0">
                <a:ln/>
                <a:solidFill>
                  <a:srgbClr val="212529"/>
                </a:solidFill>
                <a:latin typeface="Arial"/>
                <a:cs typeface="Arial"/>
                <a:sym typeface="Arial"/>
                <a:rtl val="0"/>
              </a:rPr>
              <a:t>Key Performance Monitoring Parameters</a:t>
            </a:r>
          </a:p>
        </p:txBody>
      </p:sp>
      <p:sp>
        <p:nvSpPr>
          <p:cNvPr id="114" name="Freeform: Shape 113">
            <a:extLst>
              <a:ext uri="{FF2B5EF4-FFF2-40B4-BE49-F238E27FC236}">
                <a16:creationId xmlns:a16="http://schemas.microsoft.com/office/drawing/2014/main" id="{130456D6-C393-A582-F300-A1E99A8365B9}"/>
              </a:ext>
            </a:extLst>
          </p:cNvPr>
          <p:cNvSpPr/>
          <p:nvPr/>
        </p:nvSpPr>
        <p:spPr>
          <a:xfrm>
            <a:off x="878082" y="5765259"/>
            <a:ext cx="2460287" cy="567446"/>
          </a:xfrm>
          <a:custGeom>
            <a:avLst/>
            <a:gdLst>
              <a:gd name="connsiteX0" fmla="*/ 2411082 w 2460287"/>
              <a:gd name="connsiteY0" fmla="*/ 0 h 567446"/>
              <a:gd name="connsiteX1" fmla="*/ 2460287 w 2460287"/>
              <a:gd name="connsiteY1" fmla="*/ 0 h 567446"/>
              <a:gd name="connsiteX2" fmla="*/ 2460287 w 2460287"/>
              <a:gd name="connsiteY2" fmla="*/ 567447 h 567446"/>
              <a:gd name="connsiteX3" fmla="*/ 2411082 w 2460287"/>
              <a:gd name="connsiteY3" fmla="*/ 567447 h 567446"/>
              <a:gd name="connsiteX4" fmla="*/ 49206 w 2460287"/>
              <a:gd name="connsiteY4" fmla="*/ 567447 h 567446"/>
              <a:gd name="connsiteX5" fmla="*/ 0 w 2460287"/>
              <a:gd name="connsiteY5" fmla="*/ 567447 h 567446"/>
              <a:gd name="connsiteX6" fmla="*/ 0 w 2460287"/>
              <a:gd name="connsiteY6" fmla="*/ 0 h 567446"/>
              <a:gd name="connsiteX7" fmla="*/ 49206 w 2460287"/>
              <a:gd name="connsiteY7" fmla="*/ 0 h 567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0287" h="567446">
                <a:moveTo>
                  <a:pt x="2411082" y="0"/>
                </a:moveTo>
                <a:cubicBezTo>
                  <a:pt x="2438257" y="0"/>
                  <a:pt x="2460287" y="0"/>
                  <a:pt x="2460287" y="0"/>
                </a:cubicBezTo>
                <a:lnTo>
                  <a:pt x="2460287" y="567447"/>
                </a:lnTo>
                <a:cubicBezTo>
                  <a:pt x="2460287" y="567447"/>
                  <a:pt x="2438257" y="567447"/>
                  <a:pt x="2411082" y="567447"/>
                </a:cubicBezTo>
                <a:lnTo>
                  <a:pt x="49206" y="567447"/>
                </a:lnTo>
                <a:cubicBezTo>
                  <a:pt x="22030" y="567447"/>
                  <a:pt x="0" y="567447"/>
                  <a:pt x="0" y="567447"/>
                </a:cubicBezTo>
                <a:lnTo>
                  <a:pt x="0" y="0"/>
                </a:lnTo>
                <a:cubicBezTo>
                  <a:pt x="0" y="0"/>
                  <a:pt x="22030" y="0"/>
                  <a:pt x="49206" y="0"/>
                </a:cubicBezTo>
                <a:close/>
              </a:path>
            </a:pathLst>
          </a:custGeom>
          <a:solidFill>
            <a:srgbClr val="FFFFFF"/>
          </a:solidFill>
          <a:ln w="9835" cap="flat">
            <a:solidFill>
              <a:srgbClr val="6C757D"/>
            </a:solidFill>
            <a:prstDash val="solid"/>
            <a:miter/>
          </a:ln>
        </p:spPr>
        <p:txBody>
          <a:bodyPr rtlCol="0" anchor="ctr"/>
          <a:lstStyle/>
          <a:p>
            <a:pPr algn="ctr"/>
            <a:endParaRPr lang="en-IN"/>
          </a:p>
        </p:txBody>
      </p:sp>
      <p:sp>
        <p:nvSpPr>
          <p:cNvPr id="115" name="TextBox 114">
            <a:extLst>
              <a:ext uri="{FF2B5EF4-FFF2-40B4-BE49-F238E27FC236}">
                <a16:creationId xmlns:a16="http://schemas.microsoft.com/office/drawing/2014/main" id="{F70C35FF-1D82-E49B-4FE2-4C63F9F54131}"/>
              </a:ext>
            </a:extLst>
          </p:cNvPr>
          <p:cNvSpPr txBox="1"/>
          <p:nvPr/>
        </p:nvSpPr>
        <p:spPr>
          <a:xfrm>
            <a:off x="1329807" y="5793605"/>
            <a:ext cx="1556836" cy="230832"/>
          </a:xfrm>
          <a:prstGeom prst="rect">
            <a:avLst/>
          </a:prstGeom>
          <a:noFill/>
        </p:spPr>
        <p:txBody>
          <a:bodyPr wrap="none" rtlCol="0" anchor="ctr">
            <a:spAutoFit/>
          </a:bodyPr>
          <a:lstStyle/>
          <a:p>
            <a:pPr algn="ctr"/>
            <a:r>
              <a:rPr lang="en-IN" sz="900" b="1" spc="0" baseline="0">
                <a:ln/>
                <a:solidFill>
                  <a:srgbClr val="495057"/>
                </a:solidFill>
                <a:latin typeface="Arial"/>
                <a:cs typeface="Arial"/>
                <a:sym typeface="Arial"/>
                <a:rtl val="0"/>
              </a:rPr>
              <a:t>gNB Counters to Monitor</a:t>
            </a:r>
          </a:p>
        </p:txBody>
      </p:sp>
      <p:sp>
        <p:nvSpPr>
          <p:cNvPr id="116" name="TextBox 115">
            <a:extLst>
              <a:ext uri="{FF2B5EF4-FFF2-40B4-BE49-F238E27FC236}">
                <a16:creationId xmlns:a16="http://schemas.microsoft.com/office/drawing/2014/main" id="{D057B61B-500B-4541-4C4B-AB1C79A95FB3}"/>
              </a:ext>
            </a:extLst>
          </p:cNvPr>
          <p:cNvSpPr txBox="1"/>
          <p:nvPr/>
        </p:nvSpPr>
        <p:spPr>
          <a:xfrm>
            <a:off x="899863" y="5970410"/>
            <a:ext cx="1462259" cy="207749"/>
          </a:xfrm>
          <a:prstGeom prst="rect">
            <a:avLst/>
          </a:prstGeom>
          <a:noFill/>
        </p:spPr>
        <p:txBody>
          <a:bodyPr wrap="none" rtlCol="0" anchor="ctr">
            <a:spAutoFit/>
          </a:bodyPr>
          <a:lstStyle/>
          <a:p>
            <a:pPr algn="ctr"/>
            <a:r>
              <a:rPr lang="en-IN" sz="750" spc="0" baseline="0">
                <a:ln/>
                <a:solidFill>
                  <a:srgbClr val="333333"/>
                </a:solidFill>
                <a:latin typeface="Arial"/>
                <a:cs typeface="Arial"/>
                <a:sym typeface="Arial"/>
                <a:rtl val="0"/>
              </a:rPr>
              <a:t>DL/UL MCS Index Distribution</a:t>
            </a:r>
          </a:p>
        </p:txBody>
      </p:sp>
      <p:sp>
        <p:nvSpPr>
          <p:cNvPr id="117" name="TextBox 116">
            <a:extLst>
              <a:ext uri="{FF2B5EF4-FFF2-40B4-BE49-F238E27FC236}">
                <a16:creationId xmlns:a16="http://schemas.microsoft.com/office/drawing/2014/main" id="{2C6E7830-39D7-5918-5B53-56FE5579AB86}"/>
              </a:ext>
            </a:extLst>
          </p:cNvPr>
          <p:cNvSpPr txBox="1"/>
          <p:nvPr/>
        </p:nvSpPr>
        <p:spPr>
          <a:xfrm>
            <a:off x="897541" y="6092006"/>
            <a:ext cx="1255472" cy="207749"/>
          </a:xfrm>
          <a:prstGeom prst="rect">
            <a:avLst/>
          </a:prstGeom>
          <a:noFill/>
        </p:spPr>
        <p:txBody>
          <a:bodyPr wrap="none" rtlCol="0" anchor="ctr">
            <a:spAutoFit/>
          </a:bodyPr>
          <a:lstStyle/>
          <a:p>
            <a:pPr algn="ctr"/>
            <a:r>
              <a:rPr lang="en-IN" sz="750" spc="0" baseline="0">
                <a:ln/>
                <a:solidFill>
                  <a:srgbClr val="333333"/>
                </a:solidFill>
                <a:latin typeface="Arial"/>
                <a:cs typeface="Arial"/>
                <a:sym typeface="Arial"/>
                <a:rtl val="0"/>
              </a:rPr>
              <a:t>Average CQI per Cell/UE</a:t>
            </a:r>
          </a:p>
        </p:txBody>
      </p:sp>
      <p:sp>
        <p:nvSpPr>
          <p:cNvPr id="118" name="Freeform: Shape 117">
            <a:extLst>
              <a:ext uri="{FF2B5EF4-FFF2-40B4-BE49-F238E27FC236}">
                <a16:creationId xmlns:a16="http://schemas.microsoft.com/office/drawing/2014/main" id="{C61F822D-6565-8FD7-A13A-1C836231BD1A}"/>
              </a:ext>
            </a:extLst>
          </p:cNvPr>
          <p:cNvSpPr/>
          <p:nvPr/>
        </p:nvSpPr>
        <p:spPr>
          <a:xfrm>
            <a:off x="3535193" y="5765259"/>
            <a:ext cx="2460287" cy="567446"/>
          </a:xfrm>
          <a:custGeom>
            <a:avLst/>
            <a:gdLst>
              <a:gd name="connsiteX0" fmla="*/ 2411082 w 2460287"/>
              <a:gd name="connsiteY0" fmla="*/ 0 h 567446"/>
              <a:gd name="connsiteX1" fmla="*/ 2460287 w 2460287"/>
              <a:gd name="connsiteY1" fmla="*/ 0 h 567446"/>
              <a:gd name="connsiteX2" fmla="*/ 2460287 w 2460287"/>
              <a:gd name="connsiteY2" fmla="*/ 567447 h 567446"/>
              <a:gd name="connsiteX3" fmla="*/ 2411082 w 2460287"/>
              <a:gd name="connsiteY3" fmla="*/ 567447 h 567446"/>
              <a:gd name="connsiteX4" fmla="*/ 49206 w 2460287"/>
              <a:gd name="connsiteY4" fmla="*/ 567447 h 567446"/>
              <a:gd name="connsiteX5" fmla="*/ 0 w 2460287"/>
              <a:gd name="connsiteY5" fmla="*/ 567447 h 567446"/>
              <a:gd name="connsiteX6" fmla="*/ 0 w 2460287"/>
              <a:gd name="connsiteY6" fmla="*/ 0 h 567446"/>
              <a:gd name="connsiteX7" fmla="*/ 49206 w 2460287"/>
              <a:gd name="connsiteY7" fmla="*/ 0 h 567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0287" h="567446">
                <a:moveTo>
                  <a:pt x="2411082" y="0"/>
                </a:moveTo>
                <a:cubicBezTo>
                  <a:pt x="2438257" y="0"/>
                  <a:pt x="2460287" y="0"/>
                  <a:pt x="2460287" y="0"/>
                </a:cubicBezTo>
                <a:lnTo>
                  <a:pt x="2460287" y="567447"/>
                </a:lnTo>
                <a:cubicBezTo>
                  <a:pt x="2460287" y="567447"/>
                  <a:pt x="2438257" y="567447"/>
                  <a:pt x="2411082" y="567447"/>
                </a:cubicBezTo>
                <a:lnTo>
                  <a:pt x="49206" y="567447"/>
                </a:lnTo>
                <a:cubicBezTo>
                  <a:pt x="22030" y="567447"/>
                  <a:pt x="0" y="567447"/>
                  <a:pt x="0" y="567447"/>
                </a:cubicBezTo>
                <a:lnTo>
                  <a:pt x="0" y="0"/>
                </a:lnTo>
                <a:cubicBezTo>
                  <a:pt x="0" y="0"/>
                  <a:pt x="22030" y="0"/>
                  <a:pt x="49206" y="0"/>
                </a:cubicBezTo>
                <a:close/>
              </a:path>
            </a:pathLst>
          </a:custGeom>
          <a:solidFill>
            <a:srgbClr val="FFFFFF"/>
          </a:solidFill>
          <a:ln w="9835" cap="flat">
            <a:solidFill>
              <a:srgbClr val="6C757D"/>
            </a:solidFill>
            <a:prstDash val="solid"/>
            <a:miter/>
          </a:ln>
        </p:spPr>
        <p:txBody>
          <a:bodyPr rtlCol="0" anchor="ctr"/>
          <a:lstStyle/>
          <a:p>
            <a:pPr algn="ctr"/>
            <a:endParaRPr lang="en-IN"/>
          </a:p>
        </p:txBody>
      </p:sp>
      <p:sp>
        <p:nvSpPr>
          <p:cNvPr id="119" name="TextBox 118">
            <a:extLst>
              <a:ext uri="{FF2B5EF4-FFF2-40B4-BE49-F238E27FC236}">
                <a16:creationId xmlns:a16="http://schemas.microsoft.com/office/drawing/2014/main" id="{CE5A6D6F-8367-8824-A9C5-F664AD1EFA5A}"/>
              </a:ext>
            </a:extLst>
          </p:cNvPr>
          <p:cNvSpPr txBox="1"/>
          <p:nvPr/>
        </p:nvSpPr>
        <p:spPr>
          <a:xfrm>
            <a:off x="4131188" y="5793605"/>
            <a:ext cx="1268296" cy="230832"/>
          </a:xfrm>
          <a:prstGeom prst="rect">
            <a:avLst/>
          </a:prstGeom>
          <a:noFill/>
        </p:spPr>
        <p:txBody>
          <a:bodyPr wrap="none" rtlCol="0" anchor="ctr">
            <a:spAutoFit/>
          </a:bodyPr>
          <a:lstStyle/>
          <a:p>
            <a:pPr algn="ctr"/>
            <a:r>
              <a:rPr lang="en-IN" sz="900" b="1" spc="0" baseline="0">
                <a:ln/>
                <a:solidFill>
                  <a:srgbClr val="495057"/>
                </a:solidFill>
                <a:latin typeface="Arial"/>
                <a:cs typeface="Arial"/>
                <a:sym typeface="Arial"/>
                <a:rtl val="0"/>
              </a:rPr>
              <a:t>UE Traces to Check</a:t>
            </a:r>
          </a:p>
        </p:txBody>
      </p:sp>
      <p:sp>
        <p:nvSpPr>
          <p:cNvPr id="120" name="TextBox 119">
            <a:extLst>
              <a:ext uri="{FF2B5EF4-FFF2-40B4-BE49-F238E27FC236}">
                <a16:creationId xmlns:a16="http://schemas.microsoft.com/office/drawing/2014/main" id="{CD56FA89-561F-73F5-94D4-EDBBCFE4F88D}"/>
              </a:ext>
            </a:extLst>
          </p:cNvPr>
          <p:cNvSpPr txBox="1"/>
          <p:nvPr/>
        </p:nvSpPr>
        <p:spPr>
          <a:xfrm>
            <a:off x="3556100" y="5970410"/>
            <a:ext cx="1276311" cy="207749"/>
          </a:xfrm>
          <a:prstGeom prst="rect">
            <a:avLst/>
          </a:prstGeom>
          <a:noFill/>
        </p:spPr>
        <p:txBody>
          <a:bodyPr wrap="none" rtlCol="0" anchor="ctr">
            <a:spAutoFit/>
          </a:bodyPr>
          <a:lstStyle/>
          <a:p>
            <a:pPr algn="ctr"/>
            <a:r>
              <a:rPr lang="en-IN" sz="750" spc="0" baseline="0">
                <a:ln/>
                <a:solidFill>
                  <a:srgbClr val="333333"/>
                </a:solidFill>
                <a:latin typeface="Arial"/>
                <a:cs typeface="Arial"/>
                <a:sym typeface="Arial"/>
                <a:rtl val="0"/>
              </a:rPr>
              <a:t>CQI Reporting Frequency</a:t>
            </a:r>
          </a:p>
        </p:txBody>
      </p:sp>
      <p:sp>
        <p:nvSpPr>
          <p:cNvPr id="121" name="TextBox 120">
            <a:extLst>
              <a:ext uri="{FF2B5EF4-FFF2-40B4-BE49-F238E27FC236}">
                <a16:creationId xmlns:a16="http://schemas.microsoft.com/office/drawing/2014/main" id="{85A1AC05-D386-6591-0D14-CB3887E829E8}"/>
              </a:ext>
            </a:extLst>
          </p:cNvPr>
          <p:cNvSpPr txBox="1"/>
          <p:nvPr/>
        </p:nvSpPr>
        <p:spPr>
          <a:xfrm>
            <a:off x="3555921" y="6092006"/>
            <a:ext cx="1367682" cy="207749"/>
          </a:xfrm>
          <a:prstGeom prst="rect">
            <a:avLst/>
          </a:prstGeom>
          <a:noFill/>
        </p:spPr>
        <p:txBody>
          <a:bodyPr wrap="none" rtlCol="0" anchor="ctr">
            <a:spAutoFit/>
          </a:bodyPr>
          <a:lstStyle/>
          <a:p>
            <a:pPr algn="ctr"/>
            <a:r>
              <a:rPr lang="en-IN" sz="750" spc="0" baseline="0">
                <a:ln/>
                <a:solidFill>
                  <a:srgbClr val="333333"/>
                </a:solidFill>
                <a:latin typeface="Arial"/>
                <a:cs typeface="Arial"/>
                <a:sym typeface="Arial"/>
                <a:rtl val="0"/>
              </a:rPr>
              <a:t>SINR/RSRP Measurements</a:t>
            </a:r>
          </a:p>
        </p:txBody>
      </p:sp>
      <p:sp>
        <p:nvSpPr>
          <p:cNvPr id="122" name="Freeform: Shape 121">
            <a:extLst>
              <a:ext uri="{FF2B5EF4-FFF2-40B4-BE49-F238E27FC236}">
                <a16:creationId xmlns:a16="http://schemas.microsoft.com/office/drawing/2014/main" id="{F1C3CC0D-9B15-9BA8-2126-CF53C14F063F}"/>
              </a:ext>
            </a:extLst>
          </p:cNvPr>
          <p:cNvSpPr/>
          <p:nvPr/>
        </p:nvSpPr>
        <p:spPr>
          <a:xfrm>
            <a:off x="6192303" y="5765259"/>
            <a:ext cx="2460287" cy="567446"/>
          </a:xfrm>
          <a:custGeom>
            <a:avLst/>
            <a:gdLst>
              <a:gd name="connsiteX0" fmla="*/ 2411082 w 2460287"/>
              <a:gd name="connsiteY0" fmla="*/ 0 h 567446"/>
              <a:gd name="connsiteX1" fmla="*/ 2460287 w 2460287"/>
              <a:gd name="connsiteY1" fmla="*/ 0 h 567446"/>
              <a:gd name="connsiteX2" fmla="*/ 2460287 w 2460287"/>
              <a:gd name="connsiteY2" fmla="*/ 567447 h 567446"/>
              <a:gd name="connsiteX3" fmla="*/ 2411082 w 2460287"/>
              <a:gd name="connsiteY3" fmla="*/ 567447 h 567446"/>
              <a:gd name="connsiteX4" fmla="*/ 49206 w 2460287"/>
              <a:gd name="connsiteY4" fmla="*/ 567447 h 567446"/>
              <a:gd name="connsiteX5" fmla="*/ 0 w 2460287"/>
              <a:gd name="connsiteY5" fmla="*/ 567447 h 567446"/>
              <a:gd name="connsiteX6" fmla="*/ 0 w 2460287"/>
              <a:gd name="connsiteY6" fmla="*/ 0 h 567446"/>
              <a:gd name="connsiteX7" fmla="*/ 49206 w 2460287"/>
              <a:gd name="connsiteY7" fmla="*/ 0 h 567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0287" h="567446">
                <a:moveTo>
                  <a:pt x="2411082" y="0"/>
                </a:moveTo>
                <a:cubicBezTo>
                  <a:pt x="2438257" y="0"/>
                  <a:pt x="2460287" y="0"/>
                  <a:pt x="2460287" y="0"/>
                </a:cubicBezTo>
                <a:lnTo>
                  <a:pt x="2460287" y="567447"/>
                </a:lnTo>
                <a:cubicBezTo>
                  <a:pt x="2460287" y="567447"/>
                  <a:pt x="2438257" y="567447"/>
                  <a:pt x="2411082" y="567447"/>
                </a:cubicBezTo>
                <a:lnTo>
                  <a:pt x="49206" y="567447"/>
                </a:lnTo>
                <a:cubicBezTo>
                  <a:pt x="22030" y="567447"/>
                  <a:pt x="0" y="567447"/>
                  <a:pt x="0" y="567447"/>
                </a:cubicBezTo>
                <a:lnTo>
                  <a:pt x="0" y="0"/>
                </a:lnTo>
                <a:cubicBezTo>
                  <a:pt x="0" y="0"/>
                  <a:pt x="22030" y="0"/>
                  <a:pt x="49206" y="0"/>
                </a:cubicBezTo>
                <a:close/>
              </a:path>
            </a:pathLst>
          </a:custGeom>
          <a:solidFill>
            <a:srgbClr val="FFFFFF"/>
          </a:solidFill>
          <a:ln w="9835" cap="flat">
            <a:solidFill>
              <a:srgbClr val="6C757D"/>
            </a:solidFill>
            <a:prstDash val="solid"/>
            <a:miter/>
          </a:ln>
        </p:spPr>
        <p:txBody>
          <a:bodyPr rtlCol="0" anchor="ctr"/>
          <a:lstStyle/>
          <a:p>
            <a:pPr algn="ctr"/>
            <a:endParaRPr lang="en-IN"/>
          </a:p>
        </p:txBody>
      </p:sp>
      <p:sp>
        <p:nvSpPr>
          <p:cNvPr id="123" name="TextBox 122">
            <a:extLst>
              <a:ext uri="{FF2B5EF4-FFF2-40B4-BE49-F238E27FC236}">
                <a16:creationId xmlns:a16="http://schemas.microsoft.com/office/drawing/2014/main" id="{8F1DCA45-56AB-3968-6E93-8153F775F7B4}"/>
              </a:ext>
            </a:extLst>
          </p:cNvPr>
          <p:cNvSpPr txBox="1"/>
          <p:nvPr/>
        </p:nvSpPr>
        <p:spPr>
          <a:xfrm>
            <a:off x="6753032" y="5793605"/>
            <a:ext cx="1338828" cy="230832"/>
          </a:xfrm>
          <a:prstGeom prst="rect">
            <a:avLst/>
          </a:prstGeom>
          <a:noFill/>
        </p:spPr>
        <p:txBody>
          <a:bodyPr wrap="none" rtlCol="0" anchor="ctr">
            <a:spAutoFit/>
          </a:bodyPr>
          <a:lstStyle/>
          <a:p>
            <a:pPr algn="ctr"/>
            <a:r>
              <a:rPr lang="en-IN" sz="900" b="1" spc="0" baseline="0">
                <a:ln/>
                <a:solidFill>
                  <a:srgbClr val="495057"/>
                </a:solidFill>
                <a:latin typeface="Arial"/>
                <a:cs typeface="Arial"/>
                <a:sym typeface="Arial"/>
                <a:rtl val="0"/>
              </a:rPr>
              <a:t>Optimization Actions</a:t>
            </a:r>
          </a:p>
        </p:txBody>
      </p:sp>
      <p:sp>
        <p:nvSpPr>
          <p:cNvPr id="124" name="TextBox 123">
            <a:extLst>
              <a:ext uri="{FF2B5EF4-FFF2-40B4-BE49-F238E27FC236}">
                <a16:creationId xmlns:a16="http://schemas.microsoft.com/office/drawing/2014/main" id="{973EB49A-23E8-EBB4-97B3-6F2C27475E09}"/>
              </a:ext>
            </a:extLst>
          </p:cNvPr>
          <p:cNvSpPr txBox="1"/>
          <p:nvPr/>
        </p:nvSpPr>
        <p:spPr>
          <a:xfrm>
            <a:off x="6206400" y="5970410"/>
            <a:ext cx="1202573" cy="207749"/>
          </a:xfrm>
          <a:prstGeom prst="rect">
            <a:avLst/>
          </a:prstGeom>
          <a:noFill/>
        </p:spPr>
        <p:txBody>
          <a:bodyPr wrap="none" rtlCol="0" anchor="ctr">
            <a:spAutoFit/>
          </a:bodyPr>
          <a:lstStyle/>
          <a:p>
            <a:pPr algn="ctr"/>
            <a:r>
              <a:rPr lang="en-IN" sz="750" spc="0" baseline="0">
                <a:ln/>
                <a:solidFill>
                  <a:srgbClr val="333333"/>
                </a:solidFill>
                <a:latin typeface="Arial"/>
                <a:cs typeface="Arial"/>
                <a:sym typeface="Arial"/>
                <a:rtl val="0"/>
              </a:rPr>
              <a:t>Antenna Tilt Adjustment</a:t>
            </a:r>
          </a:p>
        </p:txBody>
      </p:sp>
      <p:sp>
        <p:nvSpPr>
          <p:cNvPr id="125" name="TextBox 124">
            <a:extLst>
              <a:ext uri="{FF2B5EF4-FFF2-40B4-BE49-F238E27FC236}">
                <a16:creationId xmlns:a16="http://schemas.microsoft.com/office/drawing/2014/main" id="{CA8E8084-05DE-FA71-2176-304E32C4B307}"/>
              </a:ext>
            </a:extLst>
          </p:cNvPr>
          <p:cNvSpPr txBox="1"/>
          <p:nvPr/>
        </p:nvSpPr>
        <p:spPr>
          <a:xfrm>
            <a:off x="6214591" y="6092006"/>
            <a:ext cx="1350049" cy="207749"/>
          </a:xfrm>
          <a:prstGeom prst="rect">
            <a:avLst/>
          </a:prstGeom>
          <a:noFill/>
        </p:spPr>
        <p:txBody>
          <a:bodyPr wrap="none" rtlCol="0" anchor="ctr">
            <a:spAutoFit/>
          </a:bodyPr>
          <a:lstStyle/>
          <a:p>
            <a:pPr algn="ctr"/>
            <a:r>
              <a:rPr lang="en-IN" sz="750" spc="0" baseline="0">
                <a:ln/>
                <a:solidFill>
                  <a:srgbClr val="333333"/>
                </a:solidFill>
                <a:latin typeface="Arial"/>
                <a:cs typeface="Arial"/>
                <a:sym typeface="Arial"/>
                <a:rtl val="0"/>
              </a:rPr>
              <a:t>Power Control Optimization</a:t>
            </a:r>
          </a:p>
        </p:txBody>
      </p:sp>
      <p:sp>
        <p:nvSpPr>
          <p:cNvPr id="126" name="Freeform: Shape 125">
            <a:extLst>
              <a:ext uri="{FF2B5EF4-FFF2-40B4-BE49-F238E27FC236}">
                <a16:creationId xmlns:a16="http://schemas.microsoft.com/office/drawing/2014/main" id="{2DFE03DE-A915-94C6-89C8-6AAAA6CAC282}"/>
              </a:ext>
            </a:extLst>
          </p:cNvPr>
          <p:cNvSpPr/>
          <p:nvPr/>
        </p:nvSpPr>
        <p:spPr>
          <a:xfrm>
            <a:off x="8849413" y="5765259"/>
            <a:ext cx="2460287" cy="567446"/>
          </a:xfrm>
          <a:custGeom>
            <a:avLst/>
            <a:gdLst>
              <a:gd name="connsiteX0" fmla="*/ 2411082 w 2460287"/>
              <a:gd name="connsiteY0" fmla="*/ 0 h 567446"/>
              <a:gd name="connsiteX1" fmla="*/ 2460287 w 2460287"/>
              <a:gd name="connsiteY1" fmla="*/ 0 h 567446"/>
              <a:gd name="connsiteX2" fmla="*/ 2460287 w 2460287"/>
              <a:gd name="connsiteY2" fmla="*/ 567447 h 567446"/>
              <a:gd name="connsiteX3" fmla="*/ 2411082 w 2460287"/>
              <a:gd name="connsiteY3" fmla="*/ 567447 h 567446"/>
              <a:gd name="connsiteX4" fmla="*/ 49206 w 2460287"/>
              <a:gd name="connsiteY4" fmla="*/ 567447 h 567446"/>
              <a:gd name="connsiteX5" fmla="*/ 0 w 2460287"/>
              <a:gd name="connsiteY5" fmla="*/ 567447 h 567446"/>
              <a:gd name="connsiteX6" fmla="*/ 0 w 2460287"/>
              <a:gd name="connsiteY6" fmla="*/ 0 h 567446"/>
              <a:gd name="connsiteX7" fmla="*/ 49206 w 2460287"/>
              <a:gd name="connsiteY7" fmla="*/ 0 h 567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0287" h="567446">
                <a:moveTo>
                  <a:pt x="2411082" y="0"/>
                </a:moveTo>
                <a:cubicBezTo>
                  <a:pt x="2438258" y="0"/>
                  <a:pt x="2460287" y="0"/>
                  <a:pt x="2460287" y="0"/>
                </a:cubicBezTo>
                <a:lnTo>
                  <a:pt x="2460287" y="567447"/>
                </a:lnTo>
                <a:cubicBezTo>
                  <a:pt x="2460287" y="567447"/>
                  <a:pt x="2438258" y="567447"/>
                  <a:pt x="2411082" y="567447"/>
                </a:cubicBezTo>
                <a:lnTo>
                  <a:pt x="49206" y="567447"/>
                </a:lnTo>
                <a:cubicBezTo>
                  <a:pt x="22030" y="567447"/>
                  <a:pt x="0" y="567447"/>
                  <a:pt x="0" y="567447"/>
                </a:cubicBezTo>
                <a:lnTo>
                  <a:pt x="0" y="0"/>
                </a:lnTo>
                <a:cubicBezTo>
                  <a:pt x="0" y="0"/>
                  <a:pt x="22030" y="0"/>
                  <a:pt x="49206" y="0"/>
                </a:cubicBezTo>
                <a:close/>
              </a:path>
            </a:pathLst>
          </a:custGeom>
          <a:solidFill>
            <a:srgbClr val="FFFFFF"/>
          </a:solidFill>
          <a:ln w="9835" cap="flat">
            <a:solidFill>
              <a:srgbClr val="6C757D"/>
            </a:solidFill>
            <a:prstDash val="solid"/>
            <a:miter/>
          </a:ln>
        </p:spPr>
        <p:txBody>
          <a:bodyPr rtlCol="0" anchor="ctr"/>
          <a:lstStyle/>
          <a:p>
            <a:pPr algn="ctr"/>
            <a:endParaRPr lang="en-IN"/>
          </a:p>
        </p:txBody>
      </p:sp>
      <p:sp>
        <p:nvSpPr>
          <p:cNvPr id="127" name="TextBox 126">
            <a:extLst>
              <a:ext uri="{FF2B5EF4-FFF2-40B4-BE49-F238E27FC236}">
                <a16:creationId xmlns:a16="http://schemas.microsoft.com/office/drawing/2014/main" id="{7660E2E7-F8C3-7313-8FAB-5146CE98F819}"/>
              </a:ext>
            </a:extLst>
          </p:cNvPr>
          <p:cNvSpPr txBox="1"/>
          <p:nvPr/>
        </p:nvSpPr>
        <p:spPr>
          <a:xfrm>
            <a:off x="9432585" y="5793605"/>
            <a:ext cx="1293944" cy="230832"/>
          </a:xfrm>
          <a:prstGeom prst="rect">
            <a:avLst/>
          </a:prstGeom>
          <a:noFill/>
        </p:spPr>
        <p:txBody>
          <a:bodyPr wrap="none" rtlCol="0" anchor="ctr">
            <a:spAutoFit/>
          </a:bodyPr>
          <a:lstStyle/>
          <a:p>
            <a:pPr algn="ctr"/>
            <a:r>
              <a:rPr lang="en-IN" sz="900" b="1" spc="0" baseline="0">
                <a:ln/>
                <a:solidFill>
                  <a:srgbClr val="495057"/>
                </a:solidFill>
                <a:latin typeface="Arial"/>
                <a:cs typeface="Arial"/>
                <a:sym typeface="Arial"/>
                <a:rtl val="0"/>
              </a:rPr>
              <a:t>Expected Outcomes</a:t>
            </a:r>
          </a:p>
        </p:txBody>
      </p:sp>
      <p:sp>
        <p:nvSpPr>
          <p:cNvPr id="128" name="TextBox 127">
            <a:extLst>
              <a:ext uri="{FF2B5EF4-FFF2-40B4-BE49-F238E27FC236}">
                <a16:creationId xmlns:a16="http://schemas.microsoft.com/office/drawing/2014/main" id="{A4036179-E4D6-533B-661B-4987246EE574}"/>
              </a:ext>
            </a:extLst>
          </p:cNvPr>
          <p:cNvSpPr txBox="1"/>
          <p:nvPr/>
        </p:nvSpPr>
        <p:spPr>
          <a:xfrm>
            <a:off x="8867391" y="5970410"/>
            <a:ext cx="1008609" cy="207749"/>
          </a:xfrm>
          <a:prstGeom prst="rect">
            <a:avLst/>
          </a:prstGeom>
          <a:noFill/>
        </p:spPr>
        <p:txBody>
          <a:bodyPr wrap="none" rtlCol="0" anchor="ctr">
            <a:spAutoFit/>
          </a:bodyPr>
          <a:lstStyle/>
          <a:p>
            <a:pPr algn="ctr"/>
            <a:r>
              <a:rPr lang="en-IN" sz="750" spc="0" baseline="0">
                <a:ln/>
                <a:solidFill>
                  <a:srgbClr val="333333"/>
                </a:solidFill>
                <a:latin typeface="Arial"/>
                <a:cs typeface="Arial"/>
                <a:sym typeface="Arial"/>
                <a:rtl val="0"/>
              </a:rPr>
              <a:t>Higher MCS Usage</a:t>
            </a:r>
          </a:p>
        </p:txBody>
      </p:sp>
      <p:sp>
        <p:nvSpPr>
          <p:cNvPr id="129" name="TextBox 128">
            <a:extLst>
              <a:ext uri="{FF2B5EF4-FFF2-40B4-BE49-F238E27FC236}">
                <a16:creationId xmlns:a16="http://schemas.microsoft.com/office/drawing/2014/main" id="{A1BEB550-1A9B-21E4-1D22-63A5743D1746}"/>
              </a:ext>
            </a:extLst>
          </p:cNvPr>
          <p:cNvSpPr txBox="1"/>
          <p:nvPr/>
        </p:nvSpPr>
        <p:spPr>
          <a:xfrm>
            <a:off x="8870349" y="6092006"/>
            <a:ext cx="1329210" cy="207749"/>
          </a:xfrm>
          <a:prstGeom prst="rect">
            <a:avLst/>
          </a:prstGeom>
          <a:noFill/>
        </p:spPr>
        <p:txBody>
          <a:bodyPr wrap="none" rtlCol="0" anchor="ctr">
            <a:spAutoFit/>
          </a:bodyPr>
          <a:lstStyle/>
          <a:p>
            <a:pPr algn="ctr"/>
            <a:r>
              <a:rPr lang="en-IN" sz="750" spc="0" baseline="0">
                <a:ln/>
                <a:solidFill>
                  <a:srgbClr val="333333"/>
                </a:solidFill>
                <a:latin typeface="Arial"/>
                <a:cs typeface="Arial"/>
                <a:sym typeface="Arial"/>
                <a:rtl val="0"/>
              </a:rPr>
              <a:t>Improved User Throughput</a:t>
            </a:r>
          </a:p>
        </p:txBody>
      </p:sp>
      <p:sp>
        <p:nvSpPr>
          <p:cNvPr id="130" name="Freeform: Shape 129">
            <a:extLst>
              <a:ext uri="{FF2B5EF4-FFF2-40B4-BE49-F238E27FC236}">
                <a16:creationId xmlns:a16="http://schemas.microsoft.com/office/drawing/2014/main" id="{24601611-E090-2B63-B961-562AB03BF485}"/>
              </a:ext>
            </a:extLst>
          </p:cNvPr>
          <p:cNvSpPr/>
          <p:nvPr/>
        </p:nvSpPr>
        <p:spPr>
          <a:xfrm>
            <a:off x="2059020" y="6494834"/>
            <a:ext cx="7872919" cy="162127"/>
          </a:xfrm>
          <a:custGeom>
            <a:avLst/>
            <a:gdLst>
              <a:gd name="connsiteX0" fmla="*/ 7774508 w 7872919"/>
              <a:gd name="connsiteY0" fmla="*/ 0 h 162127"/>
              <a:gd name="connsiteX1" fmla="*/ 7872920 w 7872919"/>
              <a:gd name="connsiteY1" fmla="*/ 0 h 162127"/>
              <a:gd name="connsiteX2" fmla="*/ 7872920 w 7872919"/>
              <a:gd name="connsiteY2" fmla="*/ 162128 h 162127"/>
              <a:gd name="connsiteX3" fmla="*/ 7774508 w 7872919"/>
              <a:gd name="connsiteY3" fmla="*/ 162128 h 162127"/>
              <a:gd name="connsiteX4" fmla="*/ 98411 w 7872919"/>
              <a:gd name="connsiteY4" fmla="*/ 162128 h 162127"/>
              <a:gd name="connsiteX5" fmla="*/ 0 w 7872919"/>
              <a:gd name="connsiteY5" fmla="*/ 162128 h 162127"/>
              <a:gd name="connsiteX6" fmla="*/ 0 w 7872919"/>
              <a:gd name="connsiteY6" fmla="*/ 0 h 162127"/>
              <a:gd name="connsiteX7" fmla="*/ 98411 w 7872919"/>
              <a:gd name="connsiteY7" fmla="*/ 0 h 16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2919" h="162127">
                <a:moveTo>
                  <a:pt x="7774508" y="0"/>
                </a:moveTo>
                <a:cubicBezTo>
                  <a:pt x="7828859" y="0"/>
                  <a:pt x="7872920" y="0"/>
                  <a:pt x="7872920" y="0"/>
                </a:cubicBezTo>
                <a:lnTo>
                  <a:pt x="7872920" y="162128"/>
                </a:lnTo>
                <a:cubicBezTo>
                  <a:pt x="7872920" y="162128"/>
                  <a:pt x="7828859" y="162128"/>
                  <a:pt x="7774508" y="162128"/>
                </a:cubicBezTo>
                <a:lnTo>
                  <a:pt x="98411" y="162128"/>
                </a:lnTo>
                <a:cubicBezTo>
                  <a:pt x="44060" y="162128"/>
                  <a:pt x="0" y="162128"/>
                  <a:pt x="0" y="162128"/>
                </a:cubicBezTo>
                <a:lnTo>
                  <a:pt x="0" y="0"/>
                </a:lnTo>
                <a:cubicBezTo>
                  <a:pt x="0" y="0"/>
                  <a:pt x="44060" y="0"/>
                  <a:pt x="98411" y="0"/>
                </a:cubicBezTo>
                <a:close/>
              </a:path>
            </a:pathLst>
          </a:custGeom>
          <a:gradFill>
            <a:gsLst>
              <a:gs pos="0">
                <a:srgbClr val="DC3545"/>
              </a:gs>
              <a:gs pos="50000">
                <a:srgbClr val="FFC107"/>
              </a:gs>
              <a:gs pos="100000">
                <a:srgbClr val="28A745"/>
              </a:gs>
            </a:gsLst>
            <a:lin ang="0" scaled="1"/>
          </a:gradFill>
          <a:ln w="9835" cap="flat">
            <a:solidFill>
              <a:srgbClr val="495057"/>
            </a:solidFill>
            <a:prstDash val="solid"/>
            <a:miter/>
          </a:ln>
        </p:spPr>
        <p:txBody>
          <a:bodyPr rtlCol="0" anchor="ctr"/>
          <a:lstStyle/>
          <a:p>
            <a:pPr algn="ctr"/>
            <a:endParaRPr lang="en-IN"/>
          </a:p>
        </p:txBody>
      </p:sp>
      <p:sp>
        <p:nvSpPr>
          <p:cNvPr id="131" name="TextBox 130">
            <a:extLst>
              <a:ext uri="{FF2B5EF4-FFF2-40B4-BE49-F238E27FC236}">
                <a16:creationId xmlns:a16="http://schemas.microsoft.com/office/drawing/2014/main" id="{0FE7F39C-1E1D-381C-672A-F611017DCF19}"/>
              </a:ext>
            </a:extLst>
          </p:cNvPr>
          <p:cNvSpPr txBox="1"/>
          <p:nvPr/>
        </p:nvSpPr>
        <p:spPr>
          <a:xfrm>
            <a:off x="1477527" y="6482648"/>
            <a:ext cx="428322" cy="230832"/>
          </a:xfrm>
          <a:prstGeom prst="rect">
            <a:avLst/>
          </a:prstGeom>
          <a:noFill/>
        </p:spPr>
        <p:txBody>
          <a:bodyPr wrap="none" rtlCol="0" anchor="ctr">
            <a:spAutoFit/>
          </a:bodyPr>
          <a:lstStyle/>
          <a:p>
            <a:pPr algn="ctr"/>
            <a:r>
              <a:rPr lang="en-IN" sz="900" spc="0" baseline="0">
                <a:ln/>
                <a:solidFill>
                  <a:srgbClr val="333333"/>
                </a:solidFill>
                <a:latin typeface="Arial"/>
                <a:cs typeface="Arial"/>
                <a:sym typeface="Arial"/>
                <a:rtl val="0"/>
              </a:rPr>
              <a:t>Poor</a:t>
            </a:r>
          </a:p>
        </p:txBody>
      </p:sp>
      <p:sp>
        <p:nvSpPr>
          <p:cNvPr id="132" name="TextBox 131">
            <a:extLst>
              <a:ext uri="{FF2B5EF4-FFF2-40B4-BE49-F238E27FC236}">
                <a16:creationId xmlns:a16="http://schemas.microsoft.com/office/drawing/2014/main" id="{61F1A9E9-62CD-51F9-588E-58F221ECA132}"/>
              </a:ext>
            </a:extLst>
          </p:cNvPr>
          <p:cNvSpPr txBox="1"/>
          <p:nvPr/>
        </p:nvSpPr>
        <p:spPr>
          <a:xfrm>
            <a:off x="10041981" y="6482648"/>
            <a:ext cx="652743" cy="230832"/>
          </a:xfrm>
          <a:prstGeom prst="rect">
            <a:avLst/>
          </a:prstGeom>
          <a:noFill/>
        </p:spPr>
        <p:txBody>
          <a:bodyPr wrap="none" rtlCol="0" anchor="ctr">
            <a:spAutoFit/>
          </a:bodyPr>
          <a:lstStyle/>
          <a:p>
            <a:pPr algn="ctr"/>
            <a:r>
              <a:rPr lang="en-IN" sz="900" spc="0" baseline="0">
                <a:ln/>
                <a:solidFill>
                  <a:srgbClr val="333333"/>
                </a:solidFill>
                <a:latin typeface="Arial"/>
                <a:cs typeface="Arial"/>
                <a:sym typeface="Arial"/>
                <a:rtl val="0"/>
              </a:rPr>
              <a:t>Excellent</a:t>
            </a:r>
          </a:p>
        </p:txBody>
      </p:sp>
      <p:sp>
        <p:nvSpPr>
          <p:cNvPr id="133" name="TextBox 132">
            <a:extLst>
              <a:ext uri="{FF2B5EF4-FFF2-40B4-BE49-F238E27FC236}">
                <a16:creationId xmlns:a16="http://schemas.microsoft.com/office/drawing/2014/main" id="{5508AA3C-988F-F15F-432D-A695C2923782}"/>
              </a:ext>
            </a:extLst>
          </p:cNvPr>
          <p:cNvSpPr txBox="1"/>
          <p:nvPr/>
        </p:nvSpPr>
        <p:spPr>
          <a:xfrm>
            <a:off x="4806693" y="6482648"/>
            <a:ext cx="2377574" cy="230832"/>
          </a:xfrm>
          <a:prstGeom prst="rect">
            <a:avLst/>
          </a:prstGeom>
          <a:noFill/>
        </p:spPr>
        <p:txBody>
          <a:bodyPr wrap="none" rtlCol="0" anchor="ctr">
            <a:spAutoFit/>
          </a:bodyPr>
          <a:lstStyle/>
          <a:p>
            <a:pPr algn="ctr"/>
            <a:r>
              <a:rPr lang="en-IN" sz="900" b="1" spc="0" baseline="0">
                <a:ln/>
                <a:solidFill>
                  <a:srgbClr val="333333"/>
                </a:solidFill>
                <a:latin typeface="Arial"/>
                <a:cs typeface="Arial"/>
                <a:sym typeface="Arial"/>
                <a:rtl val="0"/>
              </a:rPr>
              <a:t>Channel Quality Impact on Performance</a:t>
            </a:r>
          </a:p>
        </p:txBody>
      </p:sp>
    </p:spTree>
    <p:extLst>
      <p:ext uri="{BB962C8B-B14F-4D97-AF65-F5344CB8AC3E}">
        <p14:creationId xmlns:p14="http://schemas.microsoft.com/office/powerpoint/2010/main" val="12459107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03277-E0D4-932D-BFED-064E1374F0CD}"/>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CC49410-13D4-3874-A417-2F7F571FC3A2}"/>
              </a:ext>
            </a:extLst>
          </p:cNvPr>
          <p:cNvSpPr txBox="1"/>
          <p:nvPr/>
        </p:nvSpPr>
        <p:spPr>
          <a:xfrm>
            <a:off x="2856940" y="115057"/>
            <a:ext cx="6348416" cy="318247"/>
          </a:xfrm>
          <a:prstGeom prst="rect">
            <a:avLst/>
          </a:prstGeom>
          <a:noFill/>
        </p:spPr>
        <p:txBody>
          <a:bodyPr wrap="none" rtlCol="0">
            <a:spAutoFit/>
          </a:bodyPr>
          <a:lstStyle/>
          <a:p>
            <a:pPr algn="l"/>
            <a:r>
              <a:rPr lang="en-IN" sz="1800" b="1" spc="0" baseline="0">
                <a:ln/>
                <a:solidFill>
                  <a:srgbClr val="2C3E50"/>
                </a:solidFill>
                <a:latin typeface="Arial"/>
                <a:cs typeface="Arial"/>
                <a:sym typeface="Arial"/>
                <a:rtl val="0"/>
              </a:rPr>
              <a:t>5G NR Block Error Rate (BLER) Impact on Throughput</a:t>
            </a:r>
          </a:p>
        </p:txBody>
      </p:sp>
      <p:grpSp>
        <p:nvGrpSpPr>
          <p:cNvPr id="11" name="Graphic 6">
            <a:extLst>
              <a:ext uri="{FF2B5EF4-FFF2-40B4-BE49-F238E27FC236}">
                <a16:creationId xmlns:a16="http://schemas.microsoft.com/office/drawing/2014/main" id="{EE34ABFF-31DF-2A34-589D-FBD85994D449}"/>
              </a:ext>
            </a:extLst>
          </p:cNvPr>
          <p:cNvGrpSpPr/>
          <p:nvPr/>
        </p:nvGrpSpPr>
        <p:grpSpPr>
          <a:xfrm>
            <a:off x="550153" y="936693"/>
            <a:ext cx="1444989" cy="676720"/>
            <a:chOff x="550153" y="936693"/>
            <a:chExt cx="1444989" cy="676720"/>
          </a:xfrm>
        </p:grpSpPr>
        <p:sp>
          <p:nvSpPr>
            <p:cNvPr id="12" name="Freeform: Shape 11">
              <a:extLst>
                <a:ext uri="{FF2B5EF4-FFF2-40B4-BE49-F238E27FC236}">
                  <a16:creationId xmlns:a16="http://schemas.microsoft.com/office/drawing/2014/main" id="{FF90BC34-4381-1DAD-1FB6-878A22A24AC5}"/>
                </a:ext>
              </a:extLst>
            </p:cNvPr>
            <p:cNvSpPr/>
            <p:nvPr/>
          </p:nvSpPr>
          <p:spPr>
            <a:xfrm>
              <a:off x="550153" y="936693"/>
              <a:ext cx="1195853" cy="676720"/>
            </a:xfrm>
            <a:custGeom>
              <a:avLst/>
              <a:gdLst>
                <a:gd name="connsiteX0" fmla="*/ 1096199 w 1195853"/>
                <a:gd name="connsiteY0" fmla="*/ 0 h 676720"/>
                <a:gd name="connsiteX1" fmla="*/ 1195854 w 1195853"/>
                <a:gd name="connsiteY1" fmla="*/ 0 h 676720"/>
                <a:gd name="connsiteX2" fmla="*/ 1195854 w 1195853"/>
                <a:gd name="connsiteY2" fmla="*/ 676721 h 676720"/>
                <a:gd name="connsiteX3" fmla="*/ 1096199 w 1195853"/>
                <a:gd name="connsiteY3" fmla="*/ 676721 h 676720"/>
                <a:gd name="connsiteX4" fmla="*/ 99654 w 1195853"/>
                <a:gd name="connsiteY4" fmla="*/ 676721 h 676720"/>
                <a:gd name="connsiteX5" fmla="*/ 0 w 1195853"/>
                <a:gd name="connsiteY5" fmla="*/ 676721 h 676720"/>
                <a:gd name="connsiteX6" fmla="*/ 0 w 1195853"/>
                <a:gd name="connsiteY6" fmla="*/ 0 h 676720"/>
                <a:gd name="connsiteX7" fmla="*/ 99654 w 1195853"/>
                <a:gd name="connsiteY7" fmla="*/ 0 h 67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853" h="676720">
                  <a:moveTo>
                    <a:pt x="1096199" y="0"/>
                  </a:moveTo>
                  <a:cubicBezTo>
                    <a:pt x="1151237" y="0"/>
                    <a:pt x="1195854" y="0"/>
                    <a:pt x="1195854" y="0"/>
                  </a:cubicBezTo>
                  <a:lnTo>
                    <a:pt x="1195854" y="676721"/>
                  </a:lnTo>
                  <a:cubicBezTo>
                    <a:pt x="1195854" y="676721"/>
                    <a:pt x="1151237" y="676721"/>
                    <a:pt x="1096199" y="676721"/>
                  </a:cubicBezTo>
                  <a:lnTo>
                    <a:pt x="99654" y="676721"/>
                  </a:lnTo>
                  <a:cubicBezTo>
                    <a:pt x="44617" y="676721"/>
                    <a:pt x="0" y="676721"/>
                    <a:pt x="0" y="676721"/>
                  </a:cubicBezTo>
                  <a:lnTo>
                    <a:pt x="0" y="0"/>
                  </a:lnTo>
                  <a:cubicBezTo>
                    <a:pt x="0" y="0"/>
                    <a:pt x="44617" y="0"/>
                    <a:pt x="99654" y="0"/>
                  </a:cubicBezTo>
                  <a:close/>
                </a:path>
              </a:pathLst>
            </a:custGeom>
            <a:solidFill>
              <a:srgbClr val="3498DB"/>
            </a:solidFill>
            <a:ln w="19923" cap="flat">
              <a:solidFill>
                <a:srgbClr val="2980B9"/>
              </a:solidFill>
              <a:prstDash val="solid"/>
              <a:miter/>
            </a:ln>
          </p:spPr>
          <p:txBody>
            <a:bodyPr rtlCol="0" anchor="ctr"/>
            <a:lstStyle/>
            <a:p>
              <a:endParaRPr lang="en-IN"/>
            </a:p>
          </p:txBody>
        </p:sp>
        <p:sp>
          <p:nvSpPr>
            <p:cNvPr id="13" name="TextBox 12">
              <a:extLst>
                <a:ext uri="{FF2B5EF4-FFF2-40B4-BE49-F238E27FC236}">
                  <a16:creationId xmlns:a16="http://schemas.microsoft.com/office/drawing/2014/main" id="{2F323149-16AB-8DF0-6FE0-9199DF6FE2AF}"/>
                </a:ext>
              </a:extLst>
            </p:cNvPr>
            <p:cNvSpPr txBox="1"/>
            <p:nvPr/>
          </p:nvSpPr>
          <p:spPr>
            <a:xfrm>
              <a:off x="913274" y="1037535"/>
              <a:ext cx="469610" cy="223744"/>
            </a:xfrm>
            <a:prstGeom prst="rect">
              <a:avLst/>
            </a:prstGeom>
            <a:noFill/>
          </p:spPr>
          <p:txBody>
            <a:bodyPr wrap="none" rtlCol="0">
              <a:spAutoFit/>
            </a:bodyPr>
            <a:lstStyle/>
            <a:p>
              <a:pPr algn="l"/>
              <a:r>
                <a:rPr lang="en-IN" sz="1050" b="1" spc="0" baseline="0">
                  <a:ln/>
                  <a:solidFill>
                    <a:srgbClr val="FFFFFF"/>
                  </a:solidFill>
                  <a:latin typeface="Arial"/>
                  <a:cs typeface="Arial"/>
                  <a:sym typeface="Arial"/>
                  <a:rtl val="0"/>
                </a:rPr>
                <a:t>gNB</a:t>
              </a:r>
            </a:p>
          </p:txBody>
        </p:sp>
        <p:sp>
          <p:nvSpPr>
            <p:cNvPr id="14" name="TextBox 13">
              <a:extLst>
                <a:ext uri="{FF2B5EF4-FFF2-40B4-BE49-F238E27FC236}">
                  <a16:creationId xmlns:a16="http://schemas.microsoft.com/office/drawing/2014/main" id="{79CFB54F-C4C9-171C-7AB2-B4075719F42F}"/>
                </a:ext>
              </a:extLst>
            </p:cNvPr>
            <p:cNvSpPr txBox="1"/>
            <p:nvPr/>
          </p:nvSpPr>
          <p:spPr>
            <a:xfrm>
              <a:off x="677768" y="1222030"/>
              <a:ext cx="940623" cy="204843"/>
            </a:xfrm>
            <a:prstGeom prst="rect">
              <a:avLst/>
            </a:prstGeom>
            <a:noFill/>
          </p:spPr>
          <p:txBody>
            <a:bodyPr wrap="none" rtlCol="0">
              <a:spAutoFit/>
            </a:bodyPr>
            <a:lstStyle/>
            <a:p>
              <a:pPr algn="l"/>
              <a:r>
                <a:rPr lang="en-IN" sz="900" spc="0" baseline="0">
                  <a:ln/>
                  <a:solidFill>
                    <a:srgbClr val="FFFFFF"/>
                  </a:solidFill>
                  <a:latin typeface="Arial"/>
                  <a:cs typeface="Arial"/>
                  <a:sym typeface="Arial"/>
                  <a:rtl val="0"/>
                </a:rPr>
                <a:t>(Base Station)</a:t>
              </a:r>
            </a:p>
          </p:txBody>
        </p:sp>
        <p:sp>
          <p:nvSpPr>
            <p:cNvPr id="15" name="Freeform: Shape 14">
              <a:extLst>
                <a:ext uri="{FF2B5EF4-FFF2-40B4-BE49-F238E27FC236}">
                  <a16:creationId xmlns:a16="http://schemas.microsoft.com/office/drawing/2014/main" id="{75FC162D-4433-8360-2670-658D3F75798B}"/>
                </a:ext>
              </a:extLst>
            </p:cNvPr>
            <p:cNvSpPr/>
            <p:nvPr/>
          </p:nvSpPr>
          <p:spPr>
            <a:xfrm>
              <a:off x="1746006" y="1105873"/>
              <a:ext cx="199308" cy="8459"/>
            </a:xfrm>
            <a:custGeom>
              <a:avLst/>
              <a:gdLst>
                <a:gd name="connsiteX0" fmla="*/ 0 w 199308"/>
                <a:gd name="connsiteY0" fmla="*/ 0 h 8459"/>
                <a:gd name="connsiteX1" fmla="*/ 199309 w 199308"/>
                <a:gd name="connsiteY1" fmla="*/ 0 h 8459"/>
              </a:gdLst>
              <a:ahLst/>
              <a:cxnLst>
                <a:cxn ang="0">
                  <a:pos x="connsiteX0" y="connsiteY0"/>
                </a:cxn>
                <a:cxn ang="0">
                  <a:pos x="connsiteX1" y="connsiteY1"/>
                </a:cxn>
              </a:cxnLst>
              <a:rect l="l" t="t" r="r" b="b"/>
              <a:pathLst>
                <a:path w="199308" h="8459">
                  <a:moveTo>
                    <a:pt x="0" y="0"/>
                  </a:moveTo>
                  <a:lnTo>
                    <a:pt x="199309" y="0"/>
                  </a:lnTo>
                </a:path>
              </a:pathLst>
            </a:custGeom>
            <a:ln w="29885" cap="flat">
              <a:solidFill>
                <a:srgbClr val="2C3E50"/>
              </a:solid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736BC89D-4ED7-BF2A-5283-1D19D17E9E76}"/>
                </a:ext>
              </a:extLst>
            </p:cNvPr>
            <p:cNvSpPr/>
            <p:nvPr/>
          </p:nvSpPr>
          <p:spPr>
            <a:xfrm>
              <a:off x="1945315" y="1021283"/>
              <a:ext cx="9965" cy="169180"/>
            </a:xfrm>
            <a:custGeom>
              <a:avLst/>
              <a:gdLst>
                <a:gd name="connsiteX0" fmla="*/ 0 w 9965"/>
                <a:gd name="connsiteY0" fmla="*/ 0 h 169180"/>
                <a:gd name="connsiteX1" fmla="*/ 0 w 9965"/>
                <a:gd name="connsiteY1" fmla="*/ 169180 h 169180"/>
              </a:gdLst>
              <a:ahLst/>
              <a:cxnLst>
                <a:cxn ang="0">
                  <a:pos x="connsiteX0" y="connsiteY0"/>
                </a:cxn>
                <a:cxn ang="0">
                  <a:pos x="connsiteX1" y="connsiteY1"/>
                </a:cxn>
              </a:cxnLst>
              <a:rect l="l" t="t" r="r" b="b"/>
              <a:pathLst>
                <a:path w="9965" h="169180">
                  <a:moveTo>
                    <a:pt x="0" y="0"/>
                  </a:moveTo>
                  <a:lnTo>
                    <a:pt x="0" y="169180"/>
                  </a:lnTo>
                </a:path>
              </a:pathLst>
            </a:custGeom>
            <a:ln w="29885" cap="flat">
              <a:solidFill>
                <a:srgbClr val="2C3E50"/>
              </a:solid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C14251E7-A9C7-D54B-EC3D-57D775E9DB0C}"/>
                </a:ext>
              </a:extLst>
            </p:cNvPr>
            <p:cNvSpPr/>
            <p:nvPr/>
          </p:nvSpPr>
          <p:spPr>
            <a:xfrm>
              <a:off x="1895488" y="1063578"/>
              <a:ext cx="99654" cy="8459"/>
            </a:xfrm>
            <a:custGeom>
              <a:avLst/>
              <a:gdLst>
                <a:gd name="connsiteX0" fmla="*/ 0 w 99654"/>
                <a:gd name="connsiteY0" fmla="*/ 0 h 8459"/>
                <a:gd name="connsiteX1" fmla="*/ 99654 w 99654"/>
                <a:gd name="connsiteY1" fmla="*/ 0 h 8459"/>
              </a:gdLst>
              <a:ahLst/>
              <a:cxnLst>
                <a:cxn ang="0">
                  <a:pos x="connsiteX0" y="connsiteY0"/>
                </a:cxn>
                <a:cxn ang="0">
                  <a:pos x="connsiteX1" y="connsiteY1"/>
                </a:cxn>
              </a:cxnLst>
              <a:rect l="l" t="t" r="r" b="b"/>
              <a:pathLst>
                <a:path w="99654" h="8459">
                  <a:moveTo>
                    <a:pt x="0" y="0"/>
                  </a:moveTo>
                  <a:lnTo>
                    <a:pt x="99654" y="0"/>
                  </a:lnTo>
                </a:path>
              </a:pathLst>
            </a:custGeom>
            <a:ln w="19923" cap="flat">
              <a:solidFill>
                <a:srgbClr val="2C3E50"/>
              </a:solid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A1E9F93B-5E0F-F53F-6059-B37073B5FFDC}"/>
                </a:ext>
              </a:extLst>
            </p:cNvPr>
            <p:cNvSpPr/>
            <p:nvPr/>
          </p:nvSpPr>
          <p:spPr>
            <a:xfrm>
              <a:off x="1895488" y="1148168"/>
              <a:ext cx="99654" cy="8459"/>
            </a:xfrm>
            <a:custGeom>
              <a:avLst/>
              <a:gdLst>
                <a:gd name="connsiteX0" fmla="*/ 0 w 99654"/>
                <a:gd name="connsiteY0" fmla="*/ 0 h 8459"/>
                <a:gd name="connsiteX1" fmla="*/ 99654 w 99654"/>
                <a:gd name="connsiteY1" fmla="*/ 0 h 8459"/>
              </a:gdLst>
              <a:ahLst/>
              <a:cxnLst>
                <a:cxn ang="0">
                  <a:pos x="connsiteX0" y="connsiteY0"/>
                </a:cxn>
                <a:cxn ang="0">
                  <a:pos x="connsiteX1" y="connsiteY1"/>
                </a:cxn>
              </a:cxnLst>
              <a:rect l="l" t="t" r="r" b="b"/>
              <a:pathLst>
                <a:path w="99654" h="8459">
                  <a:moveTo>
                    <a:pt x="0" y="0"/>
                  </a:moveTo>
                  <a:lnTo>
                    <a:pt x="99654" y="0"/>
                  </a:lnTo>
                </a:path>
              </a:pathLst>
            </a:custGeom>
            <a:ln w="19923" cap="flat">
              <a:solidFill>
                <a:srgbClr val="2C3E50"/>
              </a:solidFill>
              <a:prstDash val="solid"/>
              <a:miter/>
            </a:ln>
          </p:spPr>
          <p:txBody>
            <a:bodyPr rtlCol="0" anchor="ctr"/>
            <a:lstStyle/>
            <a:p>
              <a:endParaRPr lang="en-IN"/>
            </a:p>
          </p:txBody>
        </p:sp>
      </p:grpSp>
      <p:grpSp>
        <p:nvGrpSpPr>
          <p:cNvPr id="19" name="Graphic 6">
            <a:extLst>
              <a:ext uri="{FF2B5EF4-FFF2-40B4-BE49-F238E27FC236}">
                <a16:creationId xmlns:a16="http://schemas.microsoft.com/office/drawing/2014/main" id="{DFD94478-31E6-C823-2762-E6F5E0D72E24}"/>
              </a:ext>
            </a:extLst>
          </p:cNvPr>
          <p:cNvGrpSpPr/>
          <p:nvPr/>
        </p:nvGrpSpPr>
        <p:grpSpPr>
          <a:xfrm>
            <a:off x="9269919" y="936693"/>
            <a:ext cx="1444989" cy="676720"/>
            <a:chOff x="9269919" y="936693"/>
            <a:chExt cx="1444989" cy="676720"/>
          </a:xfrm>
        </p:grpSpPr>
        <p:sp>
          <p:nvSpPr>
            <p:cNvPr id="20" name="Freeform: Shape 19">
              <a:extLst>
                <a:ext uri="{FF2B5EF4-FFF2-40B4-BE49-F238E27FC236}">
                  <a16:creationId xmlns:a16="http://schemas.microsoft.com/office/drawing/2014/main" id="{7F0C5AA1-AEC4-3060-CAB7-DE15B2ECFFB8}"/>
                </a:ext>
              </a:extLst>
            </p:cNvPr>
            <p:cNvSpPr/>
            <p:nvPr/>
          </p:nvSpPr>
          <p:spPr>
            <a:xfrm>
              <a:off x="9519055" y="936693"/>
              <a:ext cx="1195853" cy="676720"/>
            </a:xfrm>
            <a:custGeom>
              <a:avLst/>
              <a:gdLst>
                <a:gd name="connsiteX0" fmla="*/ 1096199 w 1195853"/>
                <a:gd name="connsiteY0" fmla="*/ 0 h 676720"/>
                <a:gd name="connsiteX1" fmla="*/ 1195854 w 1195853"/>
                <a:gd name="connsiteY1" fmla="*/ 0 h 676720"/>
                <a:gd name="connsiteX2" fmla="*/ 1195854 w 1195853"/>
                <a:gd name="connsiteY2" fmla="*/ 676721 h 676720"/>
                <a:gd name="connsiteX3" fmla="*/ 1096199 w 1195853"/>
                <a:gd name="connsiteY3" fmla="*/ 676721 h 676720"/>
                <a:gd name="connsiteX4" fmla="*/ 99654 w 1195853"/>
                <a:gd name="connsiteY4" fmla="*/ 676721 h 676720"/>
                <a:gd name="connsiteX5" fmla="*/ 0 w 1195853"/>
                <a:gd name="connsiteY5" fmla="*/ 676721 h 676720"/>
                <a:gd name="connsiteX6" fmla="*/ 0 w 1195853"/>
                <a:gd name="connsiteY6" fmla="*/ 0 h 676720"/>
                <a:gd name="connsiteX7" fmla="*/ 99654 w 1195853"/>
                <a:gd name="connsiteY7" fmla="*/ 0 h 67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853" h="676720">
                  <a:moveTo>
                    <a:pt x="1096199" y="0"/>
                  </a:moveTo>
                  <a:cubicBezTo>
                    <a:pt x="1151237" y="0"/>
                    <a:pt x="1195854" y="0"/>
                    <a:pt x="1195854" y="0"/>
                  </a:cubicBezTo>
                  <a:lnTo>
                    <a:pt x="1195854" y="676721"/>
                  </a:lnTo>
                  <a:cubicBezTo>
                    <a:pt x="1195854" y="676721"/>
                    <a:pt x="1151237" y="676721"/>
                    <a:pt x="1096199" y="676721"/>
                  </a:cubicBezTo>
                  <a:lnTo>
                    <a:pt x="99654" y="676721"/>
                  </a:lnTo>
                  <a:cubicBezTo>
                    <a:pt x="44617" y="676721"/>
                    <a:pt x="0" y="676721"/>
                    <a:pt x="0" y="676721"/>
                  </a:cubicBezTo>
                  <a:lnTo>
                    <a:pt x="0" y="0"/>
                  </a:lnTo>
                  <a:cubicBezTo>
                    <a:pt x="0" y="0"/>
                    <a:pt x="44617" y="0"/>
                    <a:pt x="99654" y="0"/>
                  </a:cubicBezTo>
                  <a:close/>
                </a:path>
              </a:pathLst>
            </a:custGeom>
            <a:solidFill>
              <a:srgbClr val="E74C3C"/>
            </a:solidFill>
            <a:ln w="19923" cap="flat">
              <a:solidFill>
                <a:srgbClr val="C0392B"/>
              </a:solidFill>
              <a:prstDash val="solid"/>
              <a:miter/>
            </a:ln>
          </p:spPr>
          <p:txBody>
            <a:bodyPr rtlCol="0" anchor="ctr"/>
            <a:lstStyle/>
            <a:p>
              <a:endParaRPr lang="en-IN"/>
            </a:p>
          </p:txBody>
        </p:sp>
        <p:sp>
          <p:nvSpPr>
            <p:cNvPr id="21" name="TextBox 20">
              <a:extLst>
                <a:ext uri="{FF2B5EF4-FFF2-40B4-BE49-F238E27FC236}">
                  <a16:creationId xmlns:a16="http://schemas.microsoft.com/office/drawing/2014/main" id="{1DE88990-0813-63F3-9770-AB90ACBD83D9}"/>
                </a:ext>
              </a:extLst>
            </p:cNvPr>
            <p:cNvSpPr txBox="1"/>
            <p:nvPr/>
          </p:nvSpPr>
          <p:spPr>
            <a:xfrm>
              <a:off x="9928636" y="1037535"/>
              <a:ext cx="376690" cy="223744"/>
            </a:xfrm>
            <a:prstGeom prst="rect">
              <a:avLst/>
            </a:prstGeom>
            <a:noFill/>
          </p:spPr>
          <p:txBody>
            <a:bodyPr wrap="none" rtlCol="0">
              <a:spAutoFit/>
            </a:bodyPr>
            <a:lstStyle/>
            <a:p>
              <a:pPr algn="l"/>
              <a:r>
                <a:rPr lang="en-IN" sz="1050" b="1" spc="0" baseline="0">
                  <a:ln/>
                  <a:solidFill>
                    <a:srgbClr val="FFFFFF"/>
                  </a:solidFill>
                  <a:latin typeface="Arial"/>
                  <a:cs typeface="Arial"/>
                  <a:sym typeface="Arial"/>
                  <a:rtl val="0"/>
                </a:rPr>
                <a:t>UE</a:t>
              </a:r>
            </a:p>
          </p:txBody>
        </p:sp>
        <p:sp>
          <p:nvSpPr>
            <p:cNvPr id="22" name="TextBox 21">
              <a:extLst>
                <a:ext uri="{FF2B5EF4-FFF2-40B4-BE49-F238E27FC236}">
                  <a16:creationId xmlns:a16="http://schemas.microsoft.com/office/drawing/2014/main" id="{C0894CF1-95ED-FB57-1844-CCBE30B562D7}"/>
                </a:ext>
              </a:extLst>
            </p:cNvPr>
            <p:cNvSpPr txBox="1"/>
            <p:nvPr/>
          </p:nvSpPr>
          <p:spPr>
            <a:xfrm>
              <a:off x="9557010" y="1222030"/>
              <a:ext cx="1119943" cy="204843"/>
            </a:xfrm>
            <a:prstGeom prst="rect">
              <a:avLst/>
            </a:prstGeom>
            <a:noFill/>
          </p:spPr>
          <p:txBody>
            <a:bodyPr wrap="none" rtlCol="0">
              <a:spAutoFit/>
            </a:bodyPr>
            <a:lstStyle/>
            <a:p>
              <a:pPr algn="l"/>
              <a:r>
                <a:rPr lang="en-IN" sz="900" spc="0" baseline="0">
                  <a:ln/>
                  <a:solidFill>
                    <a:srgbClr val="FFFFFF"/>
                  </a:solidFill>
                  <a:latin typeface="Arial"/>
                  <a:cs typeface="Arial"/>
                  <a:sym typeface="Arial"/>
                  <a:rtl val="0"/>
                </a:rPr>
                <a:t>(User Equipment)</a:t>
              </a:r>
            </a:p>
          </p:txBody>
        </p:sp>
        <p:sp>
          <p:nvSpPr>
            <p:cNvPr id="23" name="Freeform: Shape 22">
              <a:extLst>
                <a:ext uri="{FF2B5EF4-FFF2-40B4-BE49-F238E27FC236}">
                  <a16:creationId xmlns:a16="http://schemas.microsoft.com/office/drawing/2014/main" id="{5BCDF15D-C19B-88C5-3524-08C29FF566A5}"/>
                </a:ext>
              </a:extLst>
            </p:cNvPr>
            <p:cNvSpPr/>
            <p:nvPr/>
          </p:nvSpPr>
          <p:spPr>
            <a:xfrm>
              <a:off x="9319746" y="1105873"/>
              <a:ext cx="199308" cy="8459"/>
            </a:xfrm>
            <a:custGeom>
              <a:avLst/>
              <a:gdLst>
                <a:gd name="connsiteX0" fmla="*/ 199309 w 199308"/>
                <a:gd name="connsiteY0" fmla="*/ 0 h 8459"/>
                <a:gd name="connsiteX1" fmla="*/ 0 w 199308"/>
                <a:gd name="connsiteY1" fmla="*/ 0 h 8459"/>
              </a:gdLst>
              <a:ahLst/>
              <a:cxnLst>
                <a:cxn ang="0">
                  <a:pos x="connsiteX0" y="connsiteY0"/>
                </a:cxn>
                <a:cxn ang="0">
                  <a:pos x="connsiteX1" y="connsiteY1"/>
                </a:cxn>
              </a:cxnLst>
              <a:rect l="l" t="t" r="r" b="b"/>
              <a:pathLst>
                <a:path w="199308" h="8459">
                  <a:moveTo>
                    <a:pt x="199309" y="0"/>
                  </a:moveTo>
                  <a:lnTo>
                    <a:pt x="0" y="0"/>
                  </a:lnTo>
                </a:path>
              </a:pathLst>
            </a:custGeom>
            <a:ln w="29885" cap="flat">
              <a:solidFill>
                <a:srgbClr val="2C3E50"/>
              </a:solid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28E83D8B-4B96-B696-C5F2-2F43B17BAA8A}"/>
                </a:ext>
              </a:extLst>
            </p:cNvPr>
            <p:cNvSpPr/>
            <p:nvPr/>
          </p:nvSpPr>
          <p:spPr>
            <a:xfrm>
              <a:off x="9319746" y="1021283"/>
              <a:ext cx="9965" cy="169180"/>
            </a:xfrm>
            <a:custGeom>
              <a:avLst/>
              <a:gdLst>
                <a:gd name="connsiteX0" fmla="*/ 0 w 9965"/>
                <a:gd name="connsiteY0" fmla="*/ 0 h 169180"/>
                <a:gd name="connsiteX1" fmla="*/ 0 w 9965"/>
                <a:gd name="connsiteY1" fmla="*/ 169180 h 169180"/>
              </a:gdLst>
              <a:ahLst/>
              <a:cxnLst>
                <a:cxn ang="0">
                  <a:pos x="connsiteX0" y="connsiteY0"/>
                </a:cxn>
                <a:cxn ang="0">
                  <a:pos x="connsiteX1" y="connsiteY1"/>
                </a:cxn>
              </a:cxnLst>
              <a:rect l="l" t="t" r="r" b="b"/>
              <a:pathLst>
                <a:path w="9965" h="169180">
                  <a:moveTo>
                    <a:pt x="0" y="0"/>
                  </a:moveTo>
                  <a:lnTo>
                    <a:pt x="0" y="169180"/>
                  </a:lnTo>
                </a:path>
              </a:pathLst>
            </a:custGeom>
            <a:ln w="29885" cap="flat">
              <a:solidFill>
                <a:srgbClr val="2C3E50"/>
              </a:solid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4607BE20-A3AF-7E3B-4532-891E7B1F3EF2}"/>
                </a:ext>
              </a:extLst>
            </p:cNvPr>
            <p:cNvSpPr/>
            <p:nvPr/>
          </p:nvSpPr>
          <p:spPr>
            <a:xfrm>
              <a:off x="9269919" y="1063578"/>
              <a:ext cx="99654" cy="8459"/>
            </a:xfrm>
            <a:custGeom>
              <a:avLst/>
              <a:gdLst>
                <a:gd name="connsiteX0" fmla="*/ 0 w 99654"/>
                <a:gd name="connsiteY0" fmla="*/ 0 h 8459"/>
                <a:gd name="connsiteX1" fmla="*/ 99654 w 99654"/>
                <a:gd name="connsiteY1" fmla="*/ 0 h 8459"/>
              </a:gdLst>
              <a:ahLst/>
              <a:cxnLst>
                <a:cxn ang="0">
                  <a:pos x="connsiteX0" y="connsiteY0"/>
                </a:cxn>
                <a:cxn ang="0">
                  <a:pos x="connsiteX1" y="connsiteY1"/>
                </a:cxn>
              </a:cxnLst>
              <a:rect l="l" t="t" r="r" b="b"/>
              <a:pathLst>
                <a:path w="99654" h="8459">
                  <a:moveTo>
                    <a:pt x="0" y="0"/>
                  </a:moveTo>
                  <a:lnTo>
                    <a:pt x="99654" y="0"/>
                  </a:lnTo>
                </a:path>
              </a:pathLst>
            </a:custGeom>
            <a:ln w="19923" cap="flat">
              <a:solidFill>
                <a:srgbClr val="2C3E50"/>
              </a:solid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4E1625F7-BA3D-8E42-CA43-9882568F224D}"/>
                </a:ext>
              </a:extLst>
            </p:cNvPr>
            <p:cNvSpPr/>
            <p:nvPr/>
          </p:nvSpPr>
          <p:spPr>
            <a:xfrm>
              <a:off x="9269919" y="1148168"/>
              <a:ext cx="99654" cy="8459"/>
            </a:xfrm>
            <a:custGeom>
              <a:avLst/>
              <a:gdLst>
                <a:gd name="connsiteX0" fmla="*/ 0 w 99654"/>
                <a:gd name="connsiteY0" fmla="*/ 0 h 8459"/>
                <a:gd name="connsiteX1" fmla="*/ 99654 w 99654"/>
                <a:gd name="connsiteY1" fmla="*/ 0 h 8459"/>
              </a:gdLst>
              <a:ahLst/>
              <a:cxnLst>
                <a:cxn ang="0">
                  <a:pos x="connsiteX0" y="connsiteY0"/>
                </a:cxn>
                <a:cxn ang="0">
                  <a:pos x="connsiteX1" y="connsiteY1"/>
                </a:cxn>
              </a:cxnLst>
              <a:rect l="l" t="t" r="r" b="b"/>
              <a:pathLst>
                <a:path w="99654" h="8459">
                  <a:moveTo>
                    <a:pt x="0" y="0"/>
                  </a:moveTo>
                  <a:lnTo>
                    <a:pt x="99654" y="0"/>
                  </a:lnTo>
                </a:path>
              </a:pathLst>
            </a:custGeom>
            <a:ln w="19923" cap="flat">
              <a:solidFill>
                <a:srgbClr val="2C3E50"/>
              </a:solidFill>
              <a:prstDash val="solid"/>
              <a:miter/>
            </a:ln>
          </p:spPr>
          <p:txBody>
            <a:bodyPr rtlCol="0" anchor="ctr"/>
            <a:lstStyle/>
            <a:p>
              <a:endParaRPr lang="en-IN"/>
            </a:p>
          </p:txBody>
        </p:sp>
      </p:grpSp>
      <p:grpSp>
        <p:nvGrpSpPr>
          <p:cNvPr id="27" name="Graphic 6">
            <a:extLst>
              <a:ext uri="{FF2B5EF4-FFF2-40B4-BE49-F238E27FC236}">
                <a16:creationId xmlns:a16="http://schemas.microsoft.com/office/drawing/2014/main" id="{011D46C2-BE62-4C6E-60C2-1D11D36A0949}"/>
              </a:ext>
            </a:extLst>
          </p:cNvPr>
          <p:cNvGrpSpPr/>
          <p:nvPr/>
        </p:nvGrpSpPr>
        <p:grpSpPr>
          <a:xfrm>
            <a:off x="2044970" y="744894"/>
            <a:ext cx="7175121" cy="1059210"/>
            <a:chOff x="2044970" y="744894"/>
            <a:chExt cx="7175121" cy="1059210"/>
          </a:xfrm>
        </p:grpSpPr>
        <p:sp>
          <p:nvSpPr>
            <p:cNvPr id="28" name="TextBox 27">
              <a:extLst>
                <a:ext uri="{FF2B5EF4-FFF2-40B4-BE49-F238E27FC236}">
                  <a16:creationId xmlns:a16="http://schemas.microsoft.com/office/drawing/2014/main" id="{1A04FD00-7DA2-6834-4919-F0D4A6D02C29}"/>
                </a:ext>
              </a:extLst>
            </p:cNvPr>
            <p:cNvSpPr txBox="1"/>
            <p:nvPr/>
          </p:nvSpPr>
          <p:spPr>
            <a:xfrm>
              <a:off x="5532638" y="699174"/>
              <a:ext cx="997020" cy="223744"/>
            </a:xfrm>
            <a:prstGeom prst="rect">
              <a:avLst/>
            </a:prstGeom>
            <a:noFill/>
          </p:spPr>
          <p:txBody>
            <a:bodyPr wrap="none" rtlCol="0">
              <a:spAutoFit/>
            </a:bodyPr>
            <a:lstStyle/>
            <a:p>
              <a:pPr algn="l"/>
              <a:r>
                <a:rPr lang="en-IN" sz="1050" b="1" spc="0" baseline="0">
                  <a:ln/>
                  <a:solidFill>
                    <a:srgbClr val="7F8C8D"/>
                  </a:solidFill>
                  <a:latin typeface="Arial"/>
                  <a:cs typeface="Arial"/>
                  <a:sym typeface="Arial"/>
                  <a:rtl val="0"/>
                </a:rPr>
                <a:t>Air Interface</a:t>
              </a:r>
            </a:p>
          </p:txBody>
        </p:sp>
        <p:sp>
          <p:nvSpPr>
            <p:cNvPr id="29" name="Freeform: Shape 28">
              <a:extLst>
                <a:ext uri="{FF2B5EF4-FFF2-40B4-BE49-F238E27FC236}">
                  <a16:creationId xmlns:a16="http://schemas.microsoft.com/office/drawing/2014/main" id="{39F08FAE-172C-A750-0D75-578532A30CC6}"/>
                </a:ext>
              </a:extLst>
            </p:cNvPr>
            <p:cNvSpPr/>
            <p:nvPr/>
          </p:nvSpPr>
          <p:spPr>
            <a:xfrm>
              <a:off x="2044970" y="1190465"/>
              <a:ext cx="7175121" cy="169175"/>
            </a:xfrm>
            <a:custGeom>
              <a:avLst/>
              <a:gdLst>
                <a:gd name="connsiteX0" fmla="*/ 0 w 7175121"/>
                <a:gd name="connsiteY0" fmla="*/ 84588 h 169175"/>
                <a:gd name="connsiteX1" fmla="*/ 1993089 w 7175121"/>
                <a:gd name="connsiteY1" fmla="*/ 84588 h 169175"/>
                <a:gd name="connsiteX2" fmla="*/ 3986179 w 7175121"/>
                <a:gd name="connsiteY2" fmla="*/ 84588 h 169175"/>
                <a:gd name="connsiteX3" fmla="*/ 5979268 w 7175121"/>
                <a:gd name="connsiteY3" fmla="*/ 84588 h 169175"/>
                <a:gd name="connsiteX4" fmla="*/ 7175122 w 7175121"/>
                <a:gd name="connsiteY4" fmla="*/ 84588 h 169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5121" h="169175">
                  <a:moveTo>
                    <a:pt x="0" y="84588"/>
                  </a:moveTo>
                  <a:cubicBezTo>
                    <a:pt x="664366" y="-28196"/>
                    <a:pt x="1328723" y="-28196"/>
                    <a:pt x="1993089" y="84588"/>
                  </a:cubicBezTo>
                  <a:cubicBezTo>
                    <a:pt x="2657456" y="197372"/>
                    <a:pt x="3321812" y="197372"/>
                    <a:pt x="3986179" y="84588"/>
                  </a:cubicBezTo>
                  <a:cubicBezTo>
                    <a:pt x="4650545" y="-28196"/>
                    <a:pt x="5314902" y="-28196"/>
                    <a:pt x="5979268" y="84588"/>
                  </a:cubicBezTo>
                  <a:cubicBezTo>
                    <a:pt x="6643635" y="197372"/>
                    <a:pt x="7042252" y="197372"/>
                    <a:pt x="7175122" y="84588"/>
                  </a:cubicBezTo>
                </a:path>
              </a:pathLst>
            </a:custGeom>
            <a:noFill/>
            <a:ln w="29885" cap="flat">
              <a:solidFill>
                <a:srgbClr val="27AE60">
                  <a:alpha val="70000"/>
                </a:srgbClr>
              </a:solid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98EA289E-447B-D166-0B66-F93B32B6A711}"/>
                </a:ext>
              </a:extLst>
            </p:cNvPr>
            <p:cNvSpPr/>
            <p:nvPr/>
          </p:nvSpPr>
          <p:spPr>
            <a:xfrm>
              <a:off x="2244279" y="1416036"/>
              <a:ext cx="5979268" cy="140984"/>
            </a:xfrm>
            <a:custGeom>
              <a:avLst/>
              <a:gdLst>
                <a:gd name="connsiteX0" fmla="*/ 0 w 5979268"/>
                <a:gd name="connsiteY0" fmla="*/ 28197 h 140984"/>
                <a:gd name="connsiteX1" fmla="*/ 1993089 w 5979268"/>
                <a:gd name="connsiteY1" fmla="*/ 112787 h 140984"/>
                <a:gd name="connsiteX2" fmla="*/ 3986179 w 5979268"/>
                <a:gd name="connsiteY2" fmla="*/ 28197 h 140984"/>
                <a:gd name="connsiteX3" fmla="*/ 5979268 w 5979268"/>
                <a:gd name="connsiteY3" fmla="*/ 112787 h 140984"/>
              </a:gdLst>
              <a:ahLst/>
              <a:cxnLst>
                <a:cxn ang="0">
                  <a:pos x="connsiteX0" y="connsiteY0"/>
                </a:cxn>
                <a:cxn ang="0">
                  <a:pos x="connsiteX1" y="connsiteY1"/>
                </a:cxn>
                <a:cxn ang="0">
                  <a:pos x="connsiteX2" y="connsiteY2"/>
                </a:cxn>
                <a:cxn ang="0">
                  <a:pos x="connsiteX3" y="connsiteY3"/>
                </a:cxn>
              </a:cxnLst>
              <a:rect l="l" t="t" r="r" b="b"/>
              <a:pathLst>
                <a:path w="5979268" h="140984">
                  <a:moveTo>
                    <a:pt x="0" y="28197"/>
                  </a:moveTo>
                  <a:cubicBezTo>
                    <a:pt x="664366" y="-28199"/>
                    <a:pt x="1328723" y="4"/>
                    <a:pt x="1993089" y="112787"/>
                  </a:cubicBezTo>
                  <a:cubicBezTo>
                    <a:pt x="2657456" y="169184"/>
                    <a:pt x="3321812" y="140981"/>
                    <a:pt x="3986179" y="28197"/>
                  </a:cubicBezTo>
                  <a:cubicBezTo>
                    <a:pt x="4650545" y="-28199"/>
                    <a:pt x="5314902" y="4"/>
                    <a:pt x="5979268" y="112787"/>
                  </a:cubicBezTo>
                </a:path>
              </a:pathLst>
            </a:custGeom>
            <a:noFill/>
            <a:ln w="19923" cap="flat">
              <a:solidFill>
                <a:srgbClr val="E67E22">
                  <a:alpha val="50000"/>
                </a:srgbClr>
              </a:solidFill>
              <a:custDash>
                <a:ds d="375000" sp="375000"/>
              </a:custDash>
              <a:miter/>
            </a:ln>
          </p:spPr>
          <p:txBody>
            <a:bodyPr rtlCol="0" anchor="ctr"/>
            <a:lstStyle/>
            <a:p>
              <a:endParaRPr lang="en-IN"/>
            </a:p>
          </p:txBody>
        </p:sp>
        <p:sp>
          <p:nvSpPr>
            <p:cNvPr id="31" name="TextBox 30">
              <a:extLst>
                <a:ext uri="{FF2B5EF4-FFF2-40B4-BE49-F238E27FC236}">
                  <a16:creationId xmlns:a16="http://schemas.microsoft.com/office/drawing/2014/main" id="{93E5CF5F-6CDA-F299-22EB-3863E8349A71}"/>
                </a:ext>
              </a:extLst>
            </p:cNvPr>
            <p:cNvSpPr txBox="1"/>
            <p:nvPr/>
          </p:nvSpPr>
          <p:spPr>
            <a:xfrm>
              <a:off x="5334775" y="1644981"/>
              <a:ext cx="1392747" cy="204843"/>
            </a:xfrm>
            <a:prstGeom prst="rect">
              <a:avLst/>
            </a:prstGeom>
            <a:noFill/>
          </p:spPr>
          <p:txBody>
            <a:bodyPr wrap="none" rtlCol="0">
              <a:spAutoFit/>
            </a:bodyPr>
            <a:lstStyle/>
            <a:p>
              <a:pPr algn="l"/>
              <a:r>
                <a:rPr lang="en-IN" sz="900" spc="0" baseline="0">
                  <a:ln/>
                  <a:solidFill>
                    <a:srgbClr val="E67E22"/>
                  </a:solidFill>
                  <a:latin typeface="Arial"/>
                  <a:cs typeface="Arial"/>
                  <a:sym typeface="Arial"/>
                  <a:rtl val="0"/>
                </a:rPr>
                <a:t>Interference and Noise</a:t>
              </a:r>
            </a:p>
          </p:txBody>
        </p:sp>
      </p:grpSp>
      <p:grpSp>
        <p:nvGrpSpPr>
          <p:cNvPr id="32" name="Graphic 6">
            <a:extLst>
              <a:ext uri="{FF2B5EF4-FFF2-40B4-BE49-F238E27FC236}">
                <a16:creationId xmlns:a16="http://schemas.microsoft.com/office/drawing/2014/main" id="{17050130-7443-1BC3-23D9-1B067B533800}"/>
              </a:ext>
            </a:extLst>
          </p:cNvPr>
          <p:cNvGrpSpPr/>
          <p:nvPr/>
        </p:nvGrpSpPr>
        <p:grpSpPr>
          <a:xfrm>
            <a:off x="550153" y="2205544"/>
            <a:ext cx="6477540" cy="1015081"/>
            <a:chOff x="550153" y="2205544"/>
            <a:chExt cx="6477540" cy="1015081"/>
          </a:xfrm>
        </p:grpSpPr>
        <p:grpSp>
          <p:nvGrpSpPr>
            <p:cNvPr id="33" name="Graphic 6">
              <a:extLst>
                <a:ext uri="{FF2B5EF4-FFF2-40B4-BE49-F238E27FC236}">
                  <a16:creationId xmlns:a16="http://schemas.microsoft.com/office/drawing/2014/main" id="{07FE049D-2586-85FE-771F-A99233D303FD}"/>
                </a:ext>
              </a:extLst>
            </p:cNvPr>
            <p:cNvGrpSpPr/>
            <p:nvPr/>
          </p:nvGrpSpPr>
          <p:grpSpPr>
            <a:xfrm>
              <a:off x="550153" y="2205544"/>
              <a:ext cx="2989634" cy="1015081"/>
              <a:chOff x="550153" y="2205544"/>
              <a:chExt cx="2989634" cy="1015081"/>
            </a:xfrm>
          </p:grpSpPr>
          <p:sp>
            <p:nvSpPr>
              <p:cNvPr id="34" name="Freeform: Shape 33">
                <a:extLst>
                  <a:ext uri="{FF2B5EF4-FFF2-40B4-BE49-F238E27FC236}">
                    <a16:creationId xmlns:a16="http://schemas.microsoft.com/office/drawing/2014/main" id="{CC0F39B6-AA82-C297-918D-8211E42C35F5}"/>
                  </a:ext>
                </a:extLst>
              </p:cNvPr>
              <p:cNvSpPr/>
              <p:nvPr/>
            </p:nvSpPr>
            <p:spPr>
              <a:xfrm>
                <a:off x="550153" y="2205544"/>
                <a:ext cx="2989634" cy="1015081"/>
              </a:xfrm>
              <a:custGeom>
                <a:avLst/>
                <a:gdLst>
                  <a:gd name="connsiteX0" fmla="*/ 2889980 w 2989634"/>
                  <a:gd name="connsiteY0" fmla="*/ 0 h 1015081"/>
                  <a:gd name="connsiteX1" fmla="*/ 2989634 w 2989634"/>
                  <a:gd name="connsiteY1" fmla="*/ 0 h 1015081"/>
                  <a:gd name="connsiteX2" fmla="*/ 2989634 w 2989634"/>
                  <a:gd name="connsiteY2" fmla="*/ 1015081 h 1015081"/>
                  <a:gd name="connsiteX3" fmla="*/ 2889980 w 2989634"/>
                  <a:gd name="connsiteY3" fmla="*/ 1015081 h 1015081"/>
                  <a:gd name="connsiteX4" fmla="*/ 99654 w 2989634"/>
                  <a:gd name="connsiteY4" fmla="*/ 1015081 h 1015081"/>
                  <a:gd name="connsiteX5" fmla="*/ 0 w 2989634"/>
                  <a:gd name="connsiteY5" fmla="*/ 1015081 h 1015081"/>
                  <a:gd name="connsiteX6" fmla="*/ 0 w 2989634"/>
                  <a:gd name="connsiteY6" fmla="*/ 0 h 1015081"/>
                  <a:gd name="connsiteX7" fmla="*/ 99654 w 2989634"/>
                  <a:gd name="connsiteY7" fmla="*/ 0 h 101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9634" h="1015081">
                    <a:moveTo>
                      <a:pt x="2889980" y="0"/>
                    </a:moveTo>
                    <a:cubicBezTo>
                      <a:pt x="2945017" y="0"/>
                      <a:pt x="2989634" y="0"/>
                      <a:pt x="2989634" y="0"/>
                    </a:cubicBezTo>
                    <a:lnTo>
                      <a:pt x="2989634" y="1015081"/>
                    </a:lnTo>
                    <a:cubicBezTo>
                      <a:pt x="2989634" y="1015081"/>
                      <a:pt x="2945017" y="1015081"/>
                      <a:pt x="2889980" y="1015081"/>
                    </a:cubicBezTo>
                    <a:lnTo>
                      <a:pt x="99654" y="1015081"/>
                    </a:lnTo>
                    <a:cubicBezTo>
                      <a:pt x="44617" y="1015081"/>
                      <a:pt x="0" y="1015081"/>
                      <a:pt x="0" y="1015081"/>
                    </a:cubicBezTo>
                    <a:lnTo>
                      <a:pt x="0" y="0"/>
                    </a:lnTo>
                    <a:cubicBezTo>
                      <a:pt x="0" y="0"/>
                      <a:pt x="44617" y="0"/>
                      <a:pt x="99654" y="0"/>
                    </a:cubicBezTo>
                    <a:close/>
                  </a:path>
                </a:pathLst>
              </a:custGeom>
              <a:solidFill>
                <a:srgbClr val="D5F4E6"/>
              </a:solidFill>
              <a:ln w="19923" cap="flat">
                <a:solidFill>
                  <a:srgbClr val="27AE60"/>
                </a:solidFill>
                <a:prstDash val="solid"/>
                <a:miter/>
              </a:ln>
            </p:spPr>
            <p:txBody>
              <a:bodyPr rtlCol="0" anchor="ctr"/>
              <a:lstStyle/>
              <a:p>
                <a:endParaRPr lang="en-IN"/>
              </a:p>
            </p:txBody>
          </p:sp>
          <p:sp>
            <p:nvSpPr>
              <p:cNvPr id="35" name="TextBox 34">
                <a:extLst>
                  <a:ext uri="{FF2B5EF4-FFF2-40B4-BE49-F238E27FC236}">
                    <a16:creationId xmlns:a16="http://schemas.microsoft.com/office/drawing/2014/main" id="{3457A693-D72A-268B-9E0F-EA038AFDA504}"/>
                  </a:ext>
                </a:extLst>
              </p:cNvPr>
              <p:cNvSpPr txBox="1"/>
              <p:nvPr/>
            </p:nvSpPr>
            <p:spPr>
              <a:xfrm>
                <a:off x="1293591" y="2248776"/>
                <a:ext cx="1502756" cy="242644"/>
              </a:xfrm>
              <a:prstGeom prst="rect">
                <a:avLst/>
              </a:prstGeom>
              <a:noFill/>
            </p:spPr>
            <p:txBody>
              <a:bodyPr wrap="none" rtlCol="0">
                <a:spAutoFit/>
              </a:bodyPr>
              <a:lstStyle/>
              <a:p>
                <a:pPr algn="l"/>
                <a:r>
                  <a:rPr lang="en-IN" sz="1200" b="1" spc="0" baseline="0">
                    <a:ln/>
                    <a:solidFill>
                      <a:srgbClr val="27AE60"/>
                    </a:solidFill>
                    <a:latin typeface="Arial"/>
                    <a:cs typeface="Arial"/>
                    <a:sym typeface="Arial"/>
                    <a:rtl val="0"/>
                  </a:rPr>
                  <a:t>Low BLER (1-5%)</a:t>
                </a:r>
              </a:p>
            </p:txBody>
          </p:sp>
          <p:grpSp>
            <p:nvGrpSpPr>
              <p:cNvPr id="36" name="Graphic 6">
                <a:extLst>
                  <a:ext uri="{FF2B5EF4-FFF2-40B4-BE49-F238E27FC236}">
                    <a16:creationId xmlns:a16="http://schemas.microsoft.com/office/drawing/2014/main" id="{FFAFF209-5F74-3781-AD7F-76B422CC649C}"/>
                  </a:ext>
                </a:extLst>
              </p:cNvPr>
              <p:cNvGrpSpPr/>
              <p:nvPr/>
            </p:nvGrpSpPr>
            <p:grpSpPr>
              <a:xfrm>
                <a:off x="749462" y="2543904"/>
                <a:ext cx="2640843" cy="571346"/>
                <a:chOff x="749462" y="2543904"/>
                <a:chExt cx="2640843" cy="571346"/>
              </a:xfrm>
            </p:grpSpPr>
            <p:sp>
              <p:nvSpPr>
                <p:cNvPr id="37" name="Freeform: Shape 36">
                  <a:extLst>
                    <a:ext uri="{FF2B5EF4-FFF2-40B4-BE49-F238E27FC236}">
                      <a16:creationId xmlns:a16="http://schemas.microsoft.com/office/drawing/2014/main" id="{A41E3162-CE6B-847D-E765-A4D4BF9904A2}"/>
                    </a:ext>
                  </a:extLst>
                </p:cNvPr>
                <p:cNvSpPr/>
                <p:nvPr/>
              </p:nvSpPr>
              <p:spPr>
                <a:xfrm>
                  <a:off x="749462" y="2543904"/>
                  <a:ext cx="249136" cy="126885"/>
                </a:xfrm>
                <a:custGeom>
                  <a:avLst/>
                  <a:gdLst>
                    <a:gd name="connsiteX0" fmla="*/ 229205 w 249136"/>
                    <a:gd name="connsiteY0" fmla="*/ 0 h 126885"/>
                    <a:gd name="connsiteX1" fmla="*/ 249136 w 249136"/>
                    <a:gd name="connsiteY1" fmla="*/ 0 h 126885"/>
                    <a:gd name="connsiteX2" fmla="*/ 249136 w 249136"/>
                    <a:gd name="connsiteY2" fmla="*/ 126885 h 126885"/>
                    <a:gd name="connsiteX3" fmla="*/ 229205 w 249136"/>
                    <a:gd name="connsiteY3" fmla="*/ 126885 h 126885"/>
                    <a:gd name="connsiteX4" fmla="*/ 19931 w 249136"/>
                    <a:gd name="connsiteY4" fmla="*/ 126885 h 126885"/>
                    <a:gd name="connsiteX5" fmla="*/ 0 w 249136"/>
                    <a:gd name="connsiteY5" fmla="*/ 126885 h 126885"/>
                    <a:gd name="connsiteX6" fmla="*/ 0 w 249136"/>
                    <a:gd name="connsiteY6" fmla="*/ 0 h 126885"/>
                    <a:gd name="connsiteX7" fmla="*/ 19931 w 249136"/>
                    <a:gd name="connsiteY7" fmla="*/ 0 h 1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36" h="126885">
                      <a:moveTo>
                        <a:pt x="229205" y="0"/>
                      </a:moveTo>
                      <a:cubicBezTo>
                        <a:pt x="240213" y="0"/>
                        <a:pt x="249136" y="0"/>
                        <a:pt x="249136" y="0"/>
                      </a:cubicBezTo>
                      <a:lnTo>
                        <a:pt x="249136" y="126885"/>
                      </a:lnTo>
                      <a:cubicBezTo>
                        <a:pt x="249136" y="126885"/>
                        <a:pt x="240213" y="126885"/>
                        <a:pt x="229205" y="126885"/>
                      </a:cubicBezTo>
                      <a:lnTo>
                        <a:pt x="19931" y="126885"/>
                      </a:lnTo>
                      <a:cubicBezTo>
                        <a:pt x="8923" y="126885"/>
                        <a:pt x="0" y="126885"/>
                        <a:pt x="0" y="126885"/>
                      </a:cubicBezTo>
                      <a:lnTo>
                        <a:pt x="0" y="0"/>
                      </a:lnTo>
                      <a:cubicBezTo>
                        <a:pt x="0" y="0"/>
                        <a:pt x="8923" y="0"/>
                        <a:pt x="19931" y="0"/>
                      </a:cubicBezTo>
                      <a:close/>
                    </a:path>
                  </a:pathLst>
                </a:custGeom>
                <a:solidFill>
                  <a:srgbClr val="27AE60"/>
                </a:solidFill>
                <a:ln w="9962"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228A7570-1E25-90FA-7E8D-8DC8BFBCDA16}"/>
                    </a:ext>
                  </a:extLst>
                </p:cNvPr>
                <p:cNvSpPr/>
                <p:nvPr/>
              </p:nvSpPr>
              <p:spPr>
                <a:xfrm>
                  <a:off x="1048425" y="2543904"/>
                  <a:ext cx="249136" cy="126885"/>
                </a:xfrm>
                <a:custGeom>
                  <a:avLst/>
                  <a:gdLst>
                    <a:gd name="connsiteX0" fmla="*/ 229205 w 249136"/>
                    <a:gd name="connsiteY0" fmla="*/ 0 h 126885"/>
                    <a:gd name="connsiteX1" fmla="*/ 249136 w 249136"/>
                    <a:gd name="connsiteY1" fmla="*/ 0 h 126885"/>
                    <a:gd name="connsiteX2" fmla="*/ 249136 w 249136"/>
                    <a:gd name="connsiteY2" fmla="*/ 126885 h 126885"/>
                    <a:gd name="connsiteX3" fmla="*/ 229205 w 249136"/>
                    <a:gd name="connsiteY3" fmla="*/ 126885 h 126885"/>
                    <a:gd name="connsiteX4" fmla="*/ 19931 w 249136"/>
                    <a:gd name="connsiteY4" fmla="*/ 126885 h 126885"/>
                    <a:gd name="connsiteX5" fmla="*/ 0 w 249136"/>
                    <a:gd name="connsiteY5" fmla="*/ 126885 h 126885"/>
                    <a:gd name="connsiteX6" fmla="*/ 0 w 249136"/>
                    <a:gd name="connsiteY6" fmla="*/ 0 h 126885"/>
                    <a:gd name="connsiteX7" fmla="*/ 19931 w 249136"/>
                    <a:gd name="connsiteY7" fmla="*/ 0 h 1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36" h="126885">
                      <a:moveTo>
                        <a:pt x="229205" y="0"/>
                      </a:moveTo>
                      <a:cubicBezTo>
                        <a:pt x="240213" y="0"/>
                        <a:pt x="249136" y="0"/>
                        <a:pt x="249136" y="0"/>
                      </a:cubicBezTo>
                      <a:lnTo>
                        <a:pt x="249136" y="126885"/>
                      </a:lnTo>
                      <a:cubicBezTo>
                        <a:pt x="249136" y="126885"/>
                        <a:pt x="240213" y="126885"/>
                        <a:pt x="229205" y="126885"/>
                      </a:cubicBezTo>
                      <a:lnTo>
                        <a:pt x="19931" y="126885"/>
                      </a:lnTo>
                      <a:cubicBezTo>
                        <a:pt x="8923" y="126885"/>
                        <a:pt x="0" y="126885"/>
                        <a:pt x="0" y="126885"/>
                      </a:cubicBezTo>
                      <a:lnTo>
                        <a:pt x="0" y="0"/>
                      </a:lnTo>
                      <a:cubicBezTo>
                        <a:pt x="0" y="0"/>
                        <a:pt x="8923" y="0"/>
                        <a:pt x="19931" y="0"/>
                      </a:cubicBezTo>
                      <a:close/>
                    </a:path>
                  </a:pathLst>
                </a:custGeom>
                <a:solidFill>
                  <a:srgbClr val="27AE60"/>
                </a:solidFill>
                <a:ln w="9962"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E7DD0614-B98F-A7B0-60EB-7D0577B80363}"/>
                    </a:ext>
                  </a:extLst>
                </p:cNvPr>
                <p:cNvSpPr/>
                <p:nvPr/>
              </p:nvSpPr>
              <p:spPr>
                <a:xfrm>
                  <a:off x="1347389" y="2543904"/>
                  <a:ext cx="249136" cy="126885"/>
                </a:xfrm>
                <a:custGeom>
                  <a:avLst/>
                  <a:gdLst>
                    <a:gd name="connsiteX0" fmla="*/ 229205 w 249136"/>
                    <a:gd name="connsiteY0" fmla="*/ 0 h 126885"/>
                    <a:gd name="connsiteX1" fmla="*/ 249136 w 249136"/>
                    <a:gd name="connsiteY1" fmla="*/ 0 h 126885"/>
                    <a:gd name="connsiteX2" fmla="*/ 249136 w 249136"/>
                    <a:gd name="connsiteY2" fmla="*/ 126885 h 126885"/>
                    <a:gd name="connsiteX3" fmla="*/ 229205 w 249136"/>
                    <a:gd name="connsiteY3" fmla="*/ 126885 h 126885"/>
                    <a:gd name="connsiteX4" fmla="*/ 19931 w 249136"/>
                    <a:gd name="connsiteY4" fmla="*/ 126885 h 126885"/>
                    <a:gd name="connsiteX5" fmla="*/ 0 w 249136"/>
                    <a:gd name="connsiteY5" fmla="*/ 126885 h 126885"/>
                    <a:gd name="connsiteX6" fmla="*/ 0 w 249136"/>
                    <a:gd name="connsiteY6" fmla="*/ 0 h 126885"/>
                    <a:gd name="connsiteX7" fmla="*/ 19931 w 249136"/>
                    <a:gd name="connsiteY7" fmla="*/ 0 h 1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36" h="126885">
                      <a:moveTo>
                        <a:pt x="229205" y="0"/>
                      </a:moveTo>
                      <a:cubicBezTo>
                        <a:pt x="240213" y="0"/>
                        <a:pt x="249136" y="0"/>
                        <a:pt x="249136" y="0"/>
                      </a:cubicBezTo>
                      <a:lnTo>
                        <a:pt x="249136" y="126885"/>
                      </a:lnTo>
                      <a:cubicBezTo>
                        <a:pt x="249136" y="126885"/>
                        <a:pt x="240213" y="126885"/>
                        <a:pt x="229205" y="126885"/>
                      </a:cubicBezTo>
                      <a:lnTo>
                        <a:pt x="19931" y="126885"/>
                      </a:lnTo>
                      <a:cubicBezTo>
                        <a:pt x="8923" y="126885"/>
                        <a:pt x="0" y="126885"/>
                        <a:pt x="0" y="126885"/>
                      </a:cubicBezTo>
                      <a:lnTo>
                        <a:pt x="0" y="0"/>
                      </a:lnTo>
                      <a:cubicBezTo>
                        <a:pt x="0" y="0"/>
                        <a:pt x="8923" y="0"/>
                        <a:pt x="19931" y="0"/>
                      </a:cubicBezTo>
                      <a:close/>
                    </a:path>
                  </a:pathLst>
                </a:custGeom>
                <a:solidFill>
                  <a:srgbClr val="27AE60"/>
                </a:solidFill>
                <a:ln w="9962"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34B9595B-A168-D3A3-2218-70DF1EEEEAE6}"/>
                    </a:ext>
                  </a:extLst>
                </p:cNvPr>
                <p:cNvSpPr/>
                <p:nvPr/>
              </p:nvSpPr>
              <p:spPr>
                <a:xfrm>
                  <a:off x="1646352" y="2543904"/>
                  <a:ext cx="249136" cy="126885"/>
                </a:xfrm>
                <a:custGeom>
                  <a:avLst/>
                  <a:gdLst>
                    <a:gd name="connsiteX0" fmla="*/ 229205 w 249136"/>
                    <a:gd name="connsiteY0" fmla="*/ 0 h 126885"/>
                    <a:gd name="connsiteX1" fmla="*/ 249136 w 249136"/>
                    <a:gd name="connsiteY1" fmla="*/ 0 h 126885"/>
                    <a:gd name="connsiteX2" fmla="*/ 249136 w 249136"/>
                    <a:gd name="connsiteY2" fmla="*/ 126885 h 126885"/>
                    <a:gd name="connsiteX3" fmla="*/ 229205 w 249136"/>
                    <a:gd name="connsiteY3" fmla="*/ 126885 h 126885"/>
                    <a:gd name="connsiteX4" fmla="*/ 19931 w 249136"/>
                    <a:gd name="connsiteY4" fmla="*/ 126885 h 126885"/>
                    <a:gd name="connsiteX5" fmla="*/ 0 w 249136"/>
                    <a:gd name="connsiteY5" fmla="*/ 126885 h 126885"/>
                    <a:gd name="connsiteX6" fmla="*/ 0 w 249136"/>
                    <a:gd name="connsiteY6" fmla="*/ 0 h 126885"/>
                    <a:gd name="connsiteX7" fmla="*/ 19931 w 249136"/>
                    <a:gd name="connsiteY7" fmla="*/ 0 h 1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36" h="126885">
                      <a:moveTo>
                        <a:pt x="229205" y="0"/>
                      </a:moveTo>
                      <a:cubicBezTo>
                        <a:pt x="240213" y="0"/>
                        <a:pt x="249136" y="0"/>
                        <a:pt x="249136" y="0"/>
                      </a:cubicBezTo>
                      <a:lnTo>
                        <a:pt x="249136" y="126885"/>
                      </a:lnTo>
                      <a:cubicBezTo>
                        <a:pt x="249136" y="126885"/>
                        <a:pt x="240213" y="126885"/>
                        <a:pt x="229205" y="126885"/>
                      </a:cubicBezTo>
                      <a:lnTo>
                        <a:pt x="19931" y="126885"/>
                      </a:lnTo>
                      <a:cubicBezTo>
                        <a:pt x="8923" y="126885"/>
                        <a:pt x="0" y="126885"/>
                        <a:pt x="0" y="126885"/>
                      </a:cubicBezTo>
                      <a:lnTo>
                        <a:pt x="0" y="0"/>
                      </a:lnTo>
                      <a:cubicBezTo>
                        <a:pt x="0" y="0"/>
                        <a:pt x="8923" y="0"/>
                        <a:pt x="19931" y="0"/>
                      </a:cubicBezTo>
                      <a:close/>
                    </a:path>
                  </a:pathLst>
                </a:custGeom>
                <a:solidFill>
                  <a:srgbClr val="27AE60"/>
                </a:solidFill>
                <a:ln w="9962"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275F2D30-B0CF-AC6A-FF50-586DFEA31D72}"/>
                    </a:ext>
                  </a:extLst>
                </p:cNvPr>
                <p:cNvSpPr/>
                <p:nvPr/>
              </p:nvSpPr>
              <p:spPr>
                <a:xfrm>
                  <a:off x="1945315" y="2543904"/>
                  <a:ext cx="249136" cy="126885"/>
                </a:xfrm>
                <a:custGeom>
                  <a:avLst/>
                  <a:gdLst>
                    <a:gd name="connsiteX0" fmla="*/ 229205 w 249136"/>
                    <a:gd name="connsiteY0" fmla="*/ 0 h 126885"/>
                    <a:gd name="connsiteX1" fmla="*/ 249136 w 249136"/>
                    <a:gd name="connsiteY1" fmla="*/ 0 h 126885"/>
                    <a:gd name="connsiteX2" fmla="*/ 249136 w 249136"/>
                    <a:gd name="connsiteY2" fmla="*/ 126885 h 126885"/>
                    <a:gd name="connsiteX3" fmla="*/ 229205 w 249136"/>
                    <a:gd name="connsiteY3" fmla="*/ 126885 h 126885"/>
                    <a:gd name="connsiteX4" fmla="*/ 19931 w 249136"/>
                    <a:gd name="connsiteY4" fmla="*/ 126885 h 126885"/>
                    <a:gd name="connsiteX5" fmla="*/ 0 w 249136"/>
                    <a:gd name="connsiteY5" fmla="*/ 126885 h 126885"/>
                    <a:gd name="connsiteX6" fmla="*/ 0 w 249136"/>
                    <a:gd name="connsiteY6" fmla="*/ 0 h 126885"/>
                    <a:gd name="connsiteX7" fmla="*/ 19931 w 249136"/>
                    <a:gd name="connsiteY7" fmla="*/ 0 h 1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36" h="126885">
                      <a:moveTo>
                        <a:pt x="229205" y="0"/>
                      </a:moveTo>
                      <a:cubicBezTo>
                        <a:pt x="240213" y="0"/>
                        <a:pt x="249136" y="0"/>
                        <a:pt x="249136" y="0"/>
                      </a:cubicBezTo>
                      <a:lnTo>
                        <a:pt x="249136" y="126885"/>
                      </a:lnTo>
                      <a:cubicBezTo>
                        <a:pt x="249136" y="126885"/>
                        <a:pt x="240213" y="126885"/>
                        <a:pt x="229205" y="126885"/>
                      </a:cubicBezTo>
                      <a:lnTo>
                        <a:pt x="19931" y="126885"/>
                      </a:lnTo>
                      <a:cubicBezTo>
                        <a:pt x="8923" y="126885"/>
                        <a:pt x="0" y="126885"/>
                        <a:pt x="0" y="126885"/>
                      </a:cubicBezTo>
                      <a:lnTo>
                        <a:pt x="0" y="0"/>
                      </a:lnTo>
                      <a:cubicBezTo>
                        <a:pt x="0" y="0"/>
                        <a:pt x="8923" y="0"/>
                        <a:pt x="19931" y="0"/>
                      </a:cubicBezTo>
                      <a:close/>
                    </a:path>
                  </a:pathLst>
                </a:custGeom>
                <a:solidFill>
                  <a:srgbClr val="27AE60"/>
                </a:solidFill>
                <a:ln w="9962"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0B9CBD7F-B922-E4D3-F8A3-C5D28C46D1AF}"/>
                    </a:ext>
                  </a:extLst>
                </p:cNvPr>
                <p:cNvSpPr/>
                <p:nvPr/>
              </p:nvSpPr>
              <p:spPr>
                <a:xfrm>
                  <a:off x="2244279" y="2543904"/>
                  <a:ext cx="249136" cy="126885"/>
                </a:xfrm>
                <a:custGeom>
                  <a:avLst/>
                  <a:gdLst>
                    <a:gd name="connsiteX0" fmla="*/ 229205 w 249136"/>
                    <a:gd name="connsiteY0" fmla="*/ 0 h 126885"/>
                    <a:gd name="connsiteX1" fmla="*/ 249136 w 249136"/>
                    <a:gd name="connsiteY1" fmla="*/ 0 h 126885"/>
                    <a:gd name="connsiteX2" fmla="*/ 249136 w 249136"/>
                    <a:gd name="connsiteY2" fmla="*/ 126885 h 126885"/>
                    <a:gd name="connsiteX3" fmla="*/ 229205 w 249136"/>
                    <a:gd name="connsiteY3" fmla="*/ 126885 h 126885"/>
                    <a:gd name="connsiteX4" fmla="*/ 19931 w 249136"/>
                    <a:gd name="connsiteY4" fmla="*/ 126885 h 126885"/>
                    <a:gd name="connsiteX5" fmla="*/ 0 w 249136"/>
                    <a:gd name="connsiteY5" fmla="*/ 126885 h 126885"/>
                    <a:gd name="connsiteX6" fmla="*/ 0 w 249136"/>
                    <a:gd name="connsiteY6" fmla="*/ 0 h 126885"/>
                    <a:gd name="connsiteX7" fmla="*/ 19931 w 249136"/>
                    <a:gd name="connsiteY7" fmla="*/ 0 h 1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36" h="126885">
                      <a:moveTo>
                        <a:pt x="229205" y="0"/>
                      </a:moveTo>
                      <a:cubicBezTo>
                        <a:pt x="240213" y="0"/>
                        <a:pt x="249136" y="0"/>
                        <a:pt x="249136" y="0"/>
                      </a:cubicBezTo>
                      <a:lnTo>
                        <a:pt x="249136" y="126885"/>
                      </a:lnTo>
                      <a:cubicBezTo>
                        <a:pt x="249136" y="126885"/>
                        <a:pt x="240213" y="126885"/>
                        <a:pt x="229205" y="126885"/>
                      </a:cubicBezTo>
                      <a:lnTo>
                        <a:pt x="19931" y="126885"/>
                      </a:lnTo>
                      <a:cubicBezTo>
                        <a:pt x="8923" y="126885"/>
                        <a:pt x="0" y="126885"/>
                        <a:pt x="0" y="126885"/>
                      </a:cubicBezTo>
                      <a:lnTo>
                        <a:pt x="0" y="0"/>
                      </a:lnTo>
                      <a:cubicBezTo>
                        <a:pt x="0" y="0"/>
                        <a:pt x="8923" y="0"/>
                        <a:pt x="19931" y="0"/>
                      </a:cubicBezTo>
                      <a:close/>
                    </a:path>
                  </a:pathLst>
                </a:custGeom>
                <a:solidFill>
                  <a:srgbClr val="27AE60"/>
                </a:solidFill>
                <a:ln w="9962"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F46773FB-F9E6-1264-27D6-9CCBD0AF439F}"/>
                    </a:ext>
                  </a:extLst>
                </p:cNvPr>
                <p:cNvSpPr/>
                <p:nvPr/>
              </p:nvSpPr>
              <p:spPr>
                <a:xfrm>
                  <a:off x="2543242" y="2543904"/>
                  <a:ext cx="249136" cy="126885"/>
                </a:xfrm>
                <a:custGeom>
                  <a:avLst/>
                  <a:gdLst>
                    <a:gd name="connsiteX0" fmla="*/ 229205 w 249136"/>
                    <a:gd name="connsiteY0" fmla="*/ 0 h 126885"/>
                    <a:gd name="connsiteX1" fmla="*/ 249136 w 249136"/>
                    <a:gd name="connsiteY1" fmla="*/ 0 h 126885"/>
                    <a:gd name="connsiteX2" fmla="*/ 249136 w 249136"/>
                    <a:gd name="connsiteY2" fmla="*/ 126885 h 126885"/>
                    <a:gd name="connsiteX3" fmla="*/ 229205 w 249136"/>
                    <a:gd name="connsiteY3" fmla="*/ 126885 h 126885"/>
                    <a:gd name="connsiteX4" fmla="*/ 19931 w 249136"/>
                    <a:gd name="connsiteY4" fmla="*/ 126885 h 126885"/>
                    <a:gd name="connsiteX5" fmla="*/ 0 w 249136"/>
                    <a:gd name="connsiteY5" fmla="*/ 126885 h 126885"/>
                    <a:gd name="connsiteX6" fmla="*/ 0 w 249136"/>
                    <a:gd name="connsiteY6" fmla="*/ 0 h 126885"/>
                    <a:gd name="connsiteX7" fmla="*/ 19931 w 249136"/>
                    <a:gd name="connsiteY7" fmla="*/ 0 h 1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36" h="126885">
                      <a:moveTo>
                        <a:pt x="229205" y="0"/>
                      </a:moveTo>
                      <a:cubicBezTo>
                        <a:pt x="240213" y="0"/>
                        <a:pt x="249136" y="0"/>
                        <a:pt x="249136" y="0"/>
                      </a:cubicBezTo>
                      <a:lnTo>
                        <a:pt x="249136" y="126885"/>
                      </a:lnTo>
                      <a:cubicBezTo>
                        <a:pt x="249136" y="126885"/>
                        <a:pt x="240213" y="126885"/>
                        <a:pt x="229205" y="126885"/>
                      </a:cubicBezTo>
                      <a:lnTo>
                        <a:pt x="19931" y="126885"/>
                      </a:lnTo>
                      <a:cubicBezTo>
                        <a:pt x="8923" y="126885"/>
                        <a:pt x="0" y="126885"/>
                        <a:pt x="0" y="126885"/>
                      </a:cubicBezTo>
                      <a:lnTo>
                        <a:pt x="0" y="0"/>
                      </a:lnTo>
                      <a:cubicBezTo>
                        <a:pt x="0" y="0"/>
                        <a:pt x="8923" y="0"/>
                        <a:pt x="19931" y="0"/>
                      </a:cubicBezTo>
                      <a:close/>
                    </a:path>
                  </a:pathLst>
                </a:custGeom>
                <a:solidFill>
                  <a:srgbClr val="27AE60"/>
                </a:solidFill>
                <a:ln w="9962"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18F05ED3-D514-5F3A-AC04-6E39030FBEC3}"/>
                    </a:ext>
                  </a:extLst>
                </p:cNvPr>
                <p:cNvSpPr/>
                <p:nvPr/>
              </p:nvSpPr>
              <p:spPr>
                <a:xfrm>
                  <a:off x="2842206" y="2543904"/>
                  <a:ext cx="249136" cy="126885"/>
                </a:xfrm>
                <a:custGeom>
                  <a:avLst/>
                  <a:gdLst>
                    <a:gd name="connsiteX0" fmla="*/ 229205 w 249136"/>
                    <a:gd name="connsiteY0" fmla="*/ 0 h 126885"/>
                    <a:gd name="connsiteX1" fmla="*/ 249136 w 249136"/>
                    <a:gd name="connsiteY1" fmla="*/ 0 h 126885"/>
                    <a:gd name="connsiteX2" fmla="*/ 249136 w 249136"/>
                    <a:gd name="connsiteY2" fmla="*/ 126885 h 126885"/>
                    <a:gd name="connsiteX3" fmla="*/ 229205 w 249136"/>
                    <a:gd name="connsiteY3" fmla="*/ 126885 h 126885"/>
                    <a:gd name="connsiteX4" fmla="*/ 19931 w 249136"/>
                    <a:gd name="connsiteY4" fmla="*/ 126885 h 126885"/>
                    <a:gd name="connsiteX5" fmla="*/ 0 w 249136"/>
                    <a:gd name="connsiteY5" fmla="*/ 126885 h 126885"/>
                    <a:gd name="connsiteX6" fmla="*/ 0 w 249136"/>
                    <a:gd name="connsiteY6" fmla="*/ 0 h 126885"/>
                    <a:gd name="connsiteX7" fmla="*/ 19931 w 249136"/>
                    <a:gd name="connsiteY7" fmla="*/ 0 h 1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36" h="126885">
                      <a:moveTo>
                        <a:pt x="229205" y="0"/>
                      </a:moveTo>
                      <a:cubicBezTo>
                        <a:pt x="240213" y="0"/>
                        <a:pt x="249136" y="0"/>
                        <a:pt x="249136" y="0"/>
                      </a:cubicBezTo>
                      <a:lnTo>
                        <a:pt x="249136" y="126885"/>
                      </a:lnTo>
                      <a:cubicBezTo>
                        <a:pt x="249136" y="126885"/>
                        <a:pt x="240213" y="126885"/>
                        <a:pt x="229205" y="126885"/>
                      </a:cubicBezTo>
                      <a:lnTo>
                        <a:pt x="19931" y="126885"/>
                      </a:lnTo>
                      <a:cubicBezTo>
                        <a:pt x="8923" y="126885"/>
                        <a:pt x="0" y="126885"/>
                        <a:pt x="0" y="126885"/>
                      </a:cubicBezTo>
                      <a:lnTo>
                        <a:pt x="0" y="0"/>
                      </a:lnTo>
                      <a:cubicBezTo>
                        <a:pt x="0" y="0"/>
                        <a:pt x="8923" y="0"/>
                        <a:pt x="19931" y="0"/>
                      </a:cubicBezTo>
                      <a:close/>
                    </a:path>
                  </a:pathLst>
                </a:custGeom>
                <a:solidFill>
                  <a:srgbClr val="27AE60"/>
                </a:solidFill>
                <a:ln w="9962"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B2B86042-02B1-9026-B90C-FBE42C9F79A3}"/>
                    </a:ext>
                  </a:extLst>
                </p:cNvPr>
                <p:cNvSpPr/>
                <p:nvPr/>
              </p:nvSpPr>
              <p:spPr>
                <a:xfrm>
                  <a:off x="3141169" y="2543904"/>
                  <a:ext cx="249136" cy="126885"/>
                </a:xfrm>
                <a:custGeom>
                  <a:avLst/>
                  <a:gdLst>
                    <a:gd name="connsiteX0" fmla="*/ 229205 w 249136"/>
                    <a:gd name="connsiteY0" fmla="*/ 0 h 126885"/>
                    <a:gd name="connsiteX1" fmla="*/ 249136 w 249136"/>
                    <a:gd name="connsiteY1" fmla="*/ 0 h 126885"/>
                    <a:gd name="connsiteX2" fmla="*/ 249136 w 249136"/>
                    <a:gd name="connsiteY2" fmla="*/ 126885 h 126885"/>
                    <a:gd name="connsiteX3" fmla="*/ 229205 w 249136"/>
                    <a:gd name="connsiteY3" fmla="*/ 126885 h 126885"/>
                    <a:gd name="connsiteX4" fmla="*/ 19931 w 249136"/>
                    <a:gd name="connsiteY4" fmla="*/ 126885 h 126885"/>
                    <a:gd name="connsiteX5" fmla="*/ 0 w 249136"/>
                    <a:gd name="connsiteY5" fmla="*/ 126885 h 126885"/>
                    <a:gd name="connsiteX6" fmla="*/ 0 w 249136"/>
                    <a:gd name="connsiteY6" fmla="*/ 0 h 126885"/>
                    <a:gd name="connsiteX7" fmla="*/ 19931 w 249136"/>
                    <a:gd name="connsiteY7" fmla="*/ 0 h 1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36" h="126885">
                      <a:moveTo>
                        <a:pt x="229205" y="0"/>
                      </a:moveTo>
                      <a:cubicBezTo>
                        <a:pt x="240213" y="0"/>
                        <a:pt x="249136" y="0"/>
                        <a:pt x="249136" y="0"/>
                      </a:cubicBezTo>
                      <a:lnTo>
                        <a:pt x="249136" y="126885"/>
                      </a:lnTo>
                      <a:cubicBezTo>
                        <a:pt x="249136" y="126885"/>
                        <a:pt x="240213" y="126885"/>
                        <a:pt x="229205" y="126885"/>
                      </a:cubicBezTo>
                      <a:lnTo>
                        <a:pt x="19931" y="126885"/>
                      </a:lnTo>
                      <a:cubicBezTo>
                        <a:pt x="8923" y="126885"/>
                        <a:pt x="0" y="126885"/>
                        <a:pt x="0" y="126885"/>
                      </a:cubicBezTo>
                      <a:lnTo>
                        <a:pt x="0" y="0"/>
                      </a:lnTo>
                      <a:cubicBezTo>
                        <a:pt x="0" y="0"/>
                        <a:pt x="8923" y="0"/>
                        <a:pt x="19931" y="0"/>
                      </a:cubicBezTo>
                      <a:close/>
                    </a:path>
                  </a:pathLst>
                </a:custGeom>
                <a:solidFill>
                  <a:srgbClr val="E74C3C"/>
                </a:solidFill>
                <a:ln w="9962" cap="flat">
                  <a:noFill/>
                  <a:prstDash val="solid"/>
                  <a:miter/>
                </a:ln>
              </p:spPr>
              <p:txBody>
                <a:bodyPr rtlCol="0" anchor="ctr"/>
                <a:lstStyle/>
                <a:p>
                  <a:endParaRPr lang="en-IN"/>
                </a:p>
              </p:txBody>
            </p:sp>
            <p:sp>
              <p:nvSpPr>
                <p:cNvPr id="46" name="TextBox 45">
                  <a:extLst>
                    <a:ext uri="{FF2B5EF4-FFF2-40B4-BE49-F238E27FC236}">
                      <a16:creationId xmlns:a16="http://schemas.microsoft.com/office/drawing/2014/main" id="{DAC33EB4-5ED3-01DE-4204-B736151F58B7}"/>
                    </a:ext>
                  </a:extLst>
                </p:cNvPr>
                <p:cNvSpPr txBox="1"/>
                <p:nvPr/>
              </p:nvSpPr>
              <p:spPr>
                <a:xfrm>
                  <a:off x="1052903" y="2702357"/>
                  <a:ext cx="1984134" cy="204843"/>
                </a:xfrm>
                <a:prstGeom prst="rect">
                  <a:avLst/>
                </a:prstGeom>
                <a:noFill/>
              </p:spPr>
              <p:txBody>
                <a:bodyPr wrap="none" rtlCol="0">
                  <a:spAutoFit/>
                </a:bodyPr>
                <a:lstStyle/>
                <a:p>
                  <a:pPr algn="l"/>
                  <a:r>
                    <a:rPr lang="en-IN" sz="900" spc="0" baseline="0">
                      <a:ln/>
                      <a:solidFill>
                        <a:srgbClr val="2C3E50"/>
                      </a:solidFill>
                      <a:latin typeface="Arial"/>
                      <a:cs typeface="Arial"/>
                      <a:sym typeface="Arial"/>
                      <a:rtl val="0"/>
                    </a:rPr>
                    <a:t>Most blocks decoded successfully</a:t>
                  </a:r>
                </a:p>
              </p:txBody>
            </p:sp>
            <p:sp>
              <p:nvSpPr>
                <p:cNvPr id="47" name="TextBox 46">
                  <a:extLst>
                    <a:ext uri="{FF2B5EF4-FFF2-40B4-BE49-F238E27FC236}">
                      <a16:creationId xmlns:a16="http://schemas.microsoft.com/office/drawing/2014/main" id="{4A53D13F-2549-A98B-E617-EBE884EB3AD9}"/>
                    </a:ext>
                  </a:extLst>
                </p:cNvPr>
                <p:cNvSpPr txBox="1"/>
                <p:nvPr/>
              </p:nvSpPr>
              <p:spPr>
                <a:xfrm>
                  <a:off x="1312277" y="2829242"/>
                  <a:ext cx="1465386" cy="204843"/>
                </a:xfrm>
                <a:prstGeom prst="rect">
                  <a:avLst/>
                </a:prstGeom>
                <a:noFill/>
              </p:spPr>
              <p:txBody>
                <a:bodyPr wrap="none" rtlCol="0">
                  <a:spAutoFit/>
                </a:bodyPr>
                <a:lstStyle/>
                <a:p>
                  <a:pPr algn="l"/>
                  <a:r>
                    <a:rPr lang="en-IN" sz="900" spc="0" baseline="0">
                      <a:ln/>
                      <a:solidFill>
                        <a:srgbClr val="2C3E50"/>
                      </a:solidFill>
                      <a:latin typeface="Arial"/>
                      <a:cs typeface="Arial"/>
                      <a:sym typeface="Arial"/>
                      <a:rtl val="0"/>
                    </a:rPr>
                    <a:t>Minimal retransmissions</a:t>
                  </a:r>
                </a:p>
              </p:txBody>
            </p:sp>
            <p:sp>
              <p:nvSpPr>
                <p:cNvPr id="48" name="TextBox 47">
                  <a:extLst>
                    <a:ext uri="{FF2B5EF4-FFF2-40B4-BE49-F238E27FC236}">
                      <a16:creationId xmlns:a16="http://schemas.microsoft.com/office/drawing/2014/main" id="{ED9B7E60-9312-5D8F-0F58-43C56F55AB75}"/>
                    </a:ext>
                  </a:extLst>
                </p:cNvPr>
                <p:cNvSpPr txBox="1"/>
                <p:nvPr/>
              </p:nvSpPr>
              <p:spPr>
                <a:xfrm>
                  <a:off x="1264367" y="2956127"/>
                  <a:ext cx="1561206" cy="204843"/>
                </a:xfrm>
                <a:prstGeom prst="rect">
                  <a:avLst/>
                </a:prstGeom>
                <a:noFill/>
              </p:spPr>
              <p:txBody>
                <a:bodyPr wrap="none" rtlCol="0">
                  <a:spAutoFit/>
                </a:bodyPr>
                <a:lstStyle/>
                <a:p>
                  <a:pPr algn="l"/>
                  <a:r>
                    <a:rPr lang="en-IN" sz="900" spc="0" baseline="0">
                      <a:ln/>
                      <a:solidFill>
                        <a:srgbClr val="27AE60"/>
                      </a:solidFill>
                      <a:latin typeface="Arial"/>
                      <a:cs typeface="Arial"/>
                      <a:sym typeface="Arial"/>
                      <a:rtl val="0"/>
                    </a:rPr>
                    <a:t>High Effective Throughput</a:t>
                  </a:r>
                </a:p>
              </p:txBody>
            </p:sp>
          </p:grpSp>
        </p:grpSp>
        <p:grpSp>
          <p:nvGrpSpPr>
            <p:cNvPr id="49" name="Graphic 6">
              <a:extLst>
                <a:ext uri="{FF2B5EF4-FFF2-40B4-BE49-F238E27FC236}">
                  <a16:creationId xmlns:a16="http://schemas.microsoft.com/office/drawing/2014/main" id="{936BB06B-D055-3DEA-3170-1490B6684769}"/>
                </a:ext>
              </a:extLst>
            </p:cNvPr>
            <p:cNvGrpSpPr/>
            <p:nvPr/>
          </p:nvGrpSpPr>
          <p:grpSpPr>
            <a:xfrm>
              <a:off x="4038059" y="2205544"/>
              <a:ext cx="2989634" cy="1015081"/>
              <a:chOff x="4038059" y="2205544"/>
              <a:chExt cx="2989634" cy="1015081"/>
            </a:xfrm>
          </p:grpSpPr>
          <p:sp>
            <p:nvSpPr>
              <p:cNvPr id="50" name="Freeform: Shape 49">
                <a:extLst>
                  <a:ext uri="{FF2B5EF4-FFF2-40B4-BE49-F238E27FC236}">
                    <a16:creationId xmlns:a16="http://schemas.microsoft.com/office/drawing/2014/main" id="{0F92D9C8-8A56-52AD-FF9A-2911C02832BF}"/>
                  </a:ext>
                </a:extLst>
              </p:cNvPr>
              <p:cNvSpPr/>
              <p:nvPr/>
            </p:nvSpPr>
            <p:spPr>
              <a:xfrm>
                <a:off x="4038059" y="2205544"/>
                <a:ext cx="2989634" cy="1015081"/>
              </a:xfrm>
              <a:custGeom>
                <a:avLst/>
                <a:gdLst>
                  <a:gd name="connsiteX0" fmla="*/ 2889980 w 2989634"/>
                  <a:gd name="connsiteY0" fmla="*/ 0 h 1015081"/>
                  <a:gd name="connsiteX1" fmla="*/ 2989634 w 2989634"/>
                  <a:gd name="connsiteY1" fmla="*/ 0 h 1015081"/>
                  <a:gd name="connsiteX2" fmla="*/ 2989634 w 2989634"/>
                  <a:gd name="connsiteY2" fmla="*/ 1015081 h 1015081"/>
                  <a:gd name="connsiteX3" fmla="*/ 2889980 w 2989634"/>
                  <a:gd name="connsiteY3" fmla="*/ 1015081 h 1015081"/>
                  <a:gd name="connsiteX4" fmla="*/ 99654 w 2989634"/>
                  <a:gd name="connsiteY4" fmla="*/ 1015081 h 1015081"/>
                  <a:gd name="connsiteX5" fmla="*/ 0 w 2989634"/>
                  <a:gd name="connsiteY5" fmla="*/ 1015081 h 1015081"/>
                  <a:gd name="connsiteX6" fmla="*/ 0 w 2989634"/>
                  <a:gd name="connsiteY6" fmla="*/ 0 h 1015081"/>
                  <a:gd name="connsiteX7" fmla="*/ 99654 w 2989634"/>
                  <a:gd name="connsiteY7" fmla="*/ 0 h 101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9634" h="1015081">
                    <a:moveTo>
                      <a:pt x="2889980" y="0"/>
                    </a:moveTo>
                    <a:cubicBezTo>
                      <a:pt x="2945017" y="0"/>
                      <a:pt x="2989634" y="0"/>
                      <a:pt x="2989634" y="0"/>
                    </a:cubicBezTo>
                    <a:lnTo>
                      <a:pt x="2989634" y="1015081"/>
                    </a:lnTo>
                    <a:cubicBezTo>
                      <a:pt x="2989634" y="1015081"/>
                      <a:pt x="2945017" y="1015081"/>
                      <a:pt x="2889980" y="1015081"/>
                    </a:cubicBezTo>
                    <a:lnTo>
                      <a:pt x="99654" y="1015081"/>
                    </a:lnTo>
                    <a:cubicBezTo>
                      <a:pt x="44617" y="1015081"/>
                      <a:pt x="0" y="1015081"/>
                      <a:pt x="0" y="1015081"/>
                    </a:cubicBezTo>
                    <a:lnTo>
                      <a:pt x="0" y="0"/>
                    </a:lnTo>
                    <a:cubicBezTo>
                      <a:pt x="0" y="0"/>
                      <a:pt x="44617" y="0"/>
                      <a:pt x="99654" y="0"/>
                    </a:cubicBezTo>
                    <a:close/>
                  </a:path>
                </a:pathLst>
              </a:custGeom>
              <a:solidFill>
                <a:srgbClr val="FADBD8"/>
              </a:solidFill>
              <a:ln w="19923" cap="flat">
                <a:solidFill>
                  <a:srgbClr val="E74C3C"/>
                </a:solidFill>
                <a:prstDash val="solid"/>
                <a:miter/>
              </a:ln>
            </p:spPr>
            <p:txBody>
              <a:bodyPr rtlCol="0" anchor="ctr"/>
              <a:lstStyle/>
              <a:p>
                <a:endParaRPr lang="en-IN"/>
              </a:p>
            </p:txBody>
          </p:sp>
          <p:sp>
            <p:nvSpPr>
              <p:cNvPr id="51" name="TextBox 50">
                <a:extLst>
                  <a:ext uri="{FF2B5EF4-FFF2-40B4-BE49-F238E27FC236}">
                    <a16:creationId xmlns:a16="http://schemas.microsoft.com/office/drawing/2014/main" id="{096717F0-F7FC-2F78-B3E9-4442727E1ECE}"/>
                  </a:ext>
                </a:extLst>
              </p:cNvPr>
              <p:cNvSpPr txBox="1"/>
              <p:nvPr/>
            </p:nvSpPr>
            <p:spPr>
              <a:xfrm>
                <a:off x="4743777" y="2248776"/>
                <a:ext cx="1578198" cy="242644"/>
              </a:xfrm>
              <a:prstGeom prst="rect">
                <a:avLst/>
              </a:prstGeom>
              <a:noFill/>
            </p:spPr>
            <p:txBody>
              <a:bodyPr wrap="none" rtlCol="0">
                <a:spAutoFit/>
              </a:bodyPr>
              <a:lstStyle/>
              <a:p>
                <a:pPr algn="l"/>
                <a:r>
                  <a:rPr lang="en-IN" sz="1200" b="1" spc="0" baseline="0">
                    <a:ln/>
                    <a:solidFill>
                      <a:srgbClr val="E74C3C"/>
                    </a:solidFill>
                    <a:latin typeface="Arial"/>
                    <a:cs typeface="Arial"/>
                    <a:sym typeface="Arial"/>
                    <a:rtl val="0"/>
                  </a:rPr>
                  <a:t>High BLER (&gt;10%)</a:t>
                </a:r>
              </a:p>
            </p:txBody>
          </p:sp>
          <p:grpSp>
            <p:nvGrpSpPr>
              <p:cNvPr id="52" name="Graphic 6">
                <a:extLst>
                  <a:ext uri="{FF2B5EF4-FFF2-40B4-BE49-F238E27FC236}">
                    <a16:creationId xmlns:a16="http://schemas.microsoft.com/office/drawing/2014/main" id="{B4E955EA-9000-3BAA-0435-4FC5A3E8D99A}"/>
                  </a:ext>
                </a:extLst>
              </p:cNvPr>
              <p:cNvGrpSpPr/>
              <p:nvPr/>
            </p:nvGrpSpPr>
            <p:grpSpPr>
              <a:xfrm>
                <a:off x="4237368" y="2543904"/>
                <a:ext cx="2640843" cy="571346"/>
                <a:chOff x="4237368" y="2543904"/>
                <a:chExt cx="2640843" cy="571346"/>
              </a:xfrm>
            </p:grpSpPr>
            <p:sp>
              <p:nvSpPr>
                <p:cNvPr id="53" name="Freeform: Shape 52">
                  <a:extLst>
                    <a:ext uri="{FF2B5EF4-FFF2-40B4-BE49-F238E27FC236}">
                      <a16:creationId xmlns:a16="http://schemas.microsoft.com/office/drawing/2014/main" id="{B690D1E9-C1D7-9E98-461B-3B0780F9F4DC}"/>
                    </a:ext>
                  </a:extLst>
                </p:cNvPr>
                <p:cNvSpPr/>
                <p:nvPr/>
              </p:nvSpPr>
              <p:spPr>
                <a:xfrm>
                  <a:off x="4237368" y="2543904"/>
                  <a:ext cx="249136" cy="126885"/>
                </a:xfrm>
                <a:custGeom>
                  <a:avLst/>
                  <a:gdLst>
                    <a:gd name="connsiteX0" fmla="*/ 229205 w 249136"/>
                    <a:gd name="connsiteY0" fmla="*/ 0 h 126885"/>
                    <a:gd name="connsiteX1" fmla="*/ 249136 w 249136"/>
                    <a:gd name="connsiteY1" fmla="*/ 0 h 126885"/>
                    <a:gd name="connsiteX2" fmla="*/ 249136 w 249136"/>
                    <a:gd name="connsiteY2" fmla="*/ 126885 h 126885"/>
                    <a:gd name="connsiteX3" fmla="*/ 229205 w 249136"/>
                    <a:gd name="connsiteY3" fmla="*/ 126885 h 126885"/>
                    <a:gd name="connsiteX4" fmla="*/ 19931 w 249136"/>
                    <a:gd name="connsiteY4" fmla="*/ 126885 h 126885"/>
                    <a:gd name="connsiteX5" fmla="*/ 0 w 249136"/>
                    <a:gd name="connsiteY5" fmla="*/ 126885 h 126885"/>
                    <a:gd name="connsiteX6" fmla="*/ 0 w 249136"/>
                    <a:gd name="connsiteY6" fmla="*/ 0 h 126885"/>
                    <a:gd name="connsiteX7" fmla="*/ 19931 w 249136"/>
                    <a:gd name="connsiteY7" fmla="*/ 0 h 1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36" h="126885">
                      <a:moveTo>
                        <a:pt x="229205" y="0"/>
                      </a:moveTo>
                      <a:cubicBezTo>
                        <a:pt x="240213" y="0"/>
                        <a:pt x="249136" y="0"/>
                        <a:pt x="249136" y="0"/>
                      </a:cubicBezTo>
                      <a:lnTo>
                        <a:pt x="249136" y="126885"/>
                      </a:lnTo>
                      <a:cubicBezTo>
                        <a:pt x="249136" y="126885"/>
                        <a:pt x="240213" y="126885"/>
                        <a:pt x="229205" y="126885"/>
                      </a:cubicBezTo>
                      <a:lnTo>
                        <a:pt x="19931" y="126885"/>
                      </a:lnTo>
                      <a:cubicBezTo>
                        <a:pt x="8923" y="126885"/>
                        <a:pt x="0" y="126885"/>
                        <a:pt x="0" y="126885"/>
                      </a:cubicBezTo>
                      <a:lnTo>
                        <a:pt x="0" y="0"/>
                      </a:lnTo>
                      <a:cubicBezTo>
                        <a:pt x="0" y="0"/>
                        <a:pt x="8923" y="0"/>
                        <a:pt x="19931" y="0"/>
                      </a:cubicBezTo>
                      <a:close/>
                    </a:path>
                  </a:pathLst>
                </a:custGeom>
                <a:solidFill>
                  <a:srgbClr val="27AE60"/>
                </a:solidFill>
                <a:ln w="9962"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601F986D-A3F7-0554-4163-93E18EE11289}"/>
                    </a:ext>
                  </a:extLst>
                </p:cNvPr>
                <p:cNvSpPr/>
                <p:nvPr/>
              </p:nvSpPr>
              <p:spPr>
                <a:xfrm>
                  <a:off x="4536332" y="2543904"/>
                  <a:ext cx="249136" cy="126885"/>
                </a:xfrm>
                <a:custGeom>
                  <a:avLst/>
                  <a:gdLst>
                    <a:gd name="connsiteX0" fmla="*/ 229205 w 249136"/>
                    <a:gd name="connsiteY0" fmla="*/ 0 h 126885"/>
                    <a:gd name="connsiteX1" fmla="*/ 249136 w 249136"/>
                    <a:gd name="connsiteY1" fmla="*/ 0 h 126885"/>
                    <a:gd name="connsiteX2" fmla="*/ 249136 w 249136"/>
                    <a:gd name="connsiteY2" fmla="*/ 126885 h 126885"/>
                    <a:gd name="connsiteX3" fmla="*/ 229205 w 249136"/>
                    <a:gd name="connsiteY3" fmla="*/ 126885 h 126885"/>
                    <a:gd name="connsiteX4" fmla="*/ 19931 w 249136"/>
                    <a:gd name="connsiteY4" fmla="*/ 126885 h 126885"/>
                    <a:gd name="connsiteX5" fmla="*/ 0 w 249136"/>
                    <a:gd name="connsiteY5" fmla="*/ 126885 h 126885"/>
                    <a:gd name="connsiteX6" fmla="*/ 0 w 249136"/>
                    <a:gd name="connsiteY6" fmla="*/ 0 h 126885"/>
                    <a:gd name="connsiteX7" fmla="*/ 19931 w 249136"/>
                    <a:gd name="connsiteY7" fmla="*/ 0 h 1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36" h="126885">
                      <a:moveTo>
                        <a:pt x="229205" y="0"/>
                      </a:moveTo>
                      <a:cubicBezTo>
                        <a:pt x="240213" y="0"/>
                        <a:pt x="249136" y="0"/>
                        <a:pt x="249136" y="0"/>
                      </a:cubicBezTo>
                      <a:lnTo>
                        <a:pt x="249136" y="126885"/>
                      </a:lnTo>
                      <a:cubicBezTo>
                        <a:pt x="249136" y="126885"/>
                        <a:pt x="240213" y="126885"/>
                        <a:pt x="229205" y="126885"/>
                      </a:cubicBezTo>
                      <a:lnTo>
                        <a:pt x="19931" y="126885"/>
                      </a:lnTo>
                      <a:cubicBezTo>
                        <a:pt x="8923" y="126885"/>
                        <a:pt x="0" y="126885"/>
                        <a:pt x="0" y="126885"/>
                      </a:cubicBezTo>
                      <a:lnTo>
                        <a:pt x="0" y="0"/>
                      </a:lnTo>
                      <a:cubicBezTo>
                        <a:pt x="0" y="0"/>
                        <a:pt x="8923" y="0"/>
                        <a:pt x="19931" y="0"/>
                      </a:cubicBezTo>
                      <a:close/>
                    </a:path>
                  </a:pathLst>
                </a:custGeom>
                <a:solidFill>
                  <a:srgbClr val="E74C3C"/>
                </a:solidFill>
                <a:ln w="9962"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4F3C5905-2A6B-3B50-EAA5-E84126995BAF}"/>
                    </a:ext>
                  </a:extLst>
                </p:cNvPr>
                <p:cNvSpPr/>
                <p:nvPr/>
              </p:nvSpPr>
              <p:spPr>
                <a:xfrm>
                  <a:off x="4835295" y="2543904"/>
                  <a:ext cx="249136" cy="126885"/>
                </a:xfrm>
                <a:custGeom>
                  <a:avLst/>
                  <a:gdLst>
                    <a:gd name="connsiteX0" fmla="*/ 229205 w 249136"/>
                    <a:gd name="connsiteY0" fmla="*/ 0 h 126885"/>
                    <a:gd name="connsiteX1" fmla="*/ 249136 w 249136"/>
                    <a:gd name="connsiteY1" fmla="*/ 0 h 126885"/>
                    <a:gd name="connsiteX2" fmla="*/ 249136 w 249136"/>
                    <a:gd name="connsiteY2" fmla="*/ 126885 h 126885"/>
                    <a:gd name="connsiteX3" fmla="*/ 229205 w 249136"/>
                    <a:gd name="connsiteY3" fmla="*/ 126885 h 126885"/>
                    <a:gd name="connsiteX4" fmla="*/ 19931 w 249136"/>
                    <a:gd name="connsiteY4" fmla="*/ 126885 h 126885"/>
                    <a:gd name="connsiteX5" fmla="*/ 0 w 249136"/>
                    <a:gd name="connsiteY5" fmla="*/ 126885 h 126885"/>
                    <a:gd name="connsiteX6" fmla="*/ 0 w 249136"/>
                    <a:gd name="connsiteY6" fmla="*/ 0 h 126885"/>
                    <a:gd name="connsiteX7" fmla="*/ 19931 w 249136"/>
                    <a:gd name="connsiteY7" fmla="*/ 0 h 1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36" h="126885">
                      <a:moveTo>
                        <a:pt x="229205" y="0"/>
                      </a:moveTo>
                      <a:cubicBezTo>
                        <a:pt x="240213" y="0"/>
                        <a:pt x="249136" y="0"/>
                        <a:pt x="249136" y="0"/>
                      </a:cubicBezTo>
                      <a:lnTo>
                        <a:pt x="249136" y="126885"/>
                      </a:lnTo>
                      <a:cubicBezTo>
                        <a:pt x="249136" y="126885"/>
                        <a:pt x="240213" y="126885"/>
                        <a:pt x="229205" y="126885"/>
                      </a:cubicBezTo>
                      <a:lnTo>
                        <a:pt x="19931" y="126885"/>
                      </a:lnTo>
                      <a:cubicBezTo>
                        <a:pt x="8923" y="126885"/>
                        <a:pt x="0" y="126885"/>
                        <a:pt x="0" y="126885"/>
                      </a:cubicBezTo>
                      <a:lnTo>
                        <a:pt x="0" y="0"/>
                      </a:lnTo>
                      <a:cubicBezTo>
                        <a:pt x="0" y="0"/>
                        <a:pt x="8923" y="0"/>
                        <a:pt x="19931" y="0"/>
                      </a:cubicBezTo>
                      <a:close/>
                    </a:path>
                  </a:pathLst>
                </a:custGeom>
                <a:solidFill>
                  <a:srgbClr val="27AE60"/>
                </a:solidFill>
                <a:ln w="9962"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FA45D2EE-FEF4-B27B-8D86-C7E987FC5124}"/>
                    </a:ext>
                  </a:extLst>
                </p:cNvPr>
                <p:cNvSpPr/>
                <p:nvPr/>
              </p:nvSpPr>
              <p:spPr>
                <a:xfrm>
                  <a:off x="5134258" y="2543904"/>
                  <a:ext cx="249136" cy="126885"/>
                </a:xfrm>
                <a:custGeom>
                  <a:avLst/>
                  <a:gdLst>
                    <a:gd name="connsiteX0" fmla="*/ 229205 w 249136"/>
                    <a:gd name="connsiteY0" fmla="*/ 0 h 126885"/>
                    <a:gd name="connsiteX1" fmla="*/ 249136 w 249136"/>
                    <a:gd name="connsiteY1" fmla="*/ 0 h 126885"/>
                    <a:gd name="connsiteX2" fmla="*/ 249136 w 249136"/>
                    <a:gd name="connsiteY2" fmla="*/ 126885 h 126885"/>
                    <a:gd name="connsiteX3" fmla="*/ 229205 w 249136"/>
                    <a:gd name="connsiteY3" fmla="*/ 126885 h 126885"/>
                    <a:gd name="connsiteX4" fmla="*/ 19931 w 249136"/>
                    <a:gd name="connsiteY4" fmla="*/ 126885 h 126885"/>
                    <a:gd name="connsiteX5" fmla="*/ 0 w 249136"/>
                    <a:gd name="connsiteY5" fmla="*/ 126885 h 126885"/>
                    <a:gd name="connsiteX6" fmla="*/ 0 w 249136"/>
                    <a:gd name="connsiteY6" fmla="*/ 0 h 126885"/>
                    <a:gd name="connsiteX7" fmla="*/ 19931 w 249136"/>
                    <a:gd name="connsiteY7" fmla="*/ 0 h 1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36" h="126885">
                      <a:moveTo>
                        <a:pt x="229205" y="0"/>
                      </a:moveTo>
                      <a:cubicBezTo>
                        <a:pt x="240213" y="0"/>
                        <a:pt x="249136" y="0"/>
                        <a:pt x="249136" y="0"/>
                      </a:cubicBezTo>
                      <a:lnTo>
                        <a:pt x="249136" y="126885"/>
                      </a:lnTo>
                      <a:cubicBezTo>
                        <a:pt x="249136" y="126885"/>
                        <a:pt x="240213" y="126885"/>
                        <a:pt x="229205" y="126885"/>
                      </a:cubicBezTo>
                      <a:lnTo>
                        <a:pt x="19931" y="126885"/>
                      </a:lnTo>
                      <a:cubicBezTo>
                        <a:pt x="8923" y="126885"/>
                        <a:pt x="0" y="126885"/>
                        <a:pt x="0" y="126885"/>
                      </a:cubicBezTo>
                      <a:lnTo>
                        <a:pt x="0" y="0"/>
                      </a:lnTo>
                      <a:cubicBezTo>
                        <a:pt x="0" y="0"/>
                        <a:pt x="8923" y="0"/>
                        <a:pt x="19931" y="0"/>
                      </a:cubicBezTo>
                      <a:close/>
                    </a:path>
                  </a:pathLst>
                </a:custGeom>
                <a:solidFill>
                  <a:srgbClr val="E74C3C"/>
                </a:solidFill>
                <a:ln w="9962"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B1B2E0F5-2C5F-F15D-64F0-BA3B49499842}"/>
                    </a:ext>
                  </a:extLst>
                </p:cNvPr>
                <p:cNvSpPr/>
                <p:nvPr/>
              </p:nvSpPr>
              <p:spPr>
                <a:xfrm>
                  <a:off x="5433222" y="2543904"/>
                  <a:ext cx="249136" cy="126885"/>
                </a:xfrm>
                <a:custGeom>
                  <a:avLst/>
                  <a:gdLst>
                    <a:gd name="connsiteX0" fmla="*/ 229205 w 249136"/>
                    <a:gd name="connsiteY0" fmla="*/ 0 h 126885"/>
                    <a:gd name="connsiteX1" fmla="*/ 249136 w 249136"/>
                    <a:gd name="connsiteY1" fmla="*/ 0 h 126885"/>
                    <a:gd name="connsiteX2" fmla="*/ 249136 w 249136"/>
                    <a:gd name="connsiteY2" fmla="*/ 126885 h 126885"/>
                    <a:gd name="connsiteX3" fmla="*/ 229205 w 249136"/>
                    <a:gd name="connsiteY3" fmla="*/ 126885 h 126885"/>
                    <a:gd name="connsiteX4" fmla="*/ 19931 w 249136"/>
                    <a:gd name="connsiteY4" fmla="*/ 126885 h 126885"/>
                    <a:gd name="connsiteX5" fmla="*/ 0 w 249136"/>
                    <a:gd name="connsiteY5" fmla="*/ 126885 h 126885"/>
                    <a:gd name="connsiteX6" fmla="*/ 0 w 249136"/>
                    <a:gd name="connsiteY6" fmla="*/ 0 h 126885"/>
                    <a:gd name="connsiteX7" fmla="*/ 19931 w 249136"/>
                    <a:gd name="connsiteY7" fmla="*/ 0 h 1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36" h="126885">
                      <a:moveTo>
                        <a:pt x="229205" y="0"/>
                      </a:moveTo>
                      <a:cubicBezTo>
                        <a:pt x="240213" y="0"/>
                        <a:pt x="249136" y="0"/>
                        <a:pt x="249136" y="0"/>
                      </a:cubicBezTo>
                      <a:lnTo>
                        <a:pt x="249136" y="126885"/>
                      </a:lnTo>
                      <a:cubicBezTo>
                        <a:pt x="249136" y="126885"/>
                        <a:pt x="240213" y="126885"/>
                        <a:pt x="229205" y="126885"/>
                      </a:cubicBezTo>
                      <a:lnTo>
                        <a:pt x="19931" y="126885"/>
                      </a:lnTo>
                      <a:cubicBezTo>
                        <a:pt x="8924" y="126885"/>
                        <a:pt x="0" y="126885"/>
                        <a:pt x="0" y="126885"/>
                      </a:cubicBezTo>
                      <a:lnTo>
                        <a:pt x="0" y="0"/>
                      </a:lnTo>
                      <a:cubicBezTo>
                        <a:pt x="0" y="0"/>
                        <a:pt x="8924" y="0"/>
                        <a:pt x="19931" y="0"/>
                      </a:cubicBezTo>
                      <a:close/>
                    </a:path>
                  </a:pathLst>
                </a:custGeom>
                <a:solidFill>
                  <a:srgbClr val="E74C3C"/>
                </a:solidFill>
                <a:ln w="9962"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49F476CD-E561-3420-D3AB-8AE56BDD9217}"/>
                    </a:ext>
                  </a:extLst>
                </p:cNvPr>
                <p:cNvSpPr/>
                <p:nvPr/>
              </p:nvSpPr>
              <p:spPr>
                <a:xfrm>
                  <a:off x="5732185" y="2543904"/>
                  <a:ext cx="249136" cy="126885"/>
                </a:xfrm>
                <a:custGeom>
                  <a:avLst/>
                  <a:gdLst>
                    <a:gd name="connsiteX0" fmla="*/ 229205 w 249136"/>
                    <a:gd name="connsiteY0" fmla="*/ 0 h 126885"/>
                    <a:gd name="connsiteX1" fmla="*/ 249136 w 249136"/>
                    <a:gd name="connsiteY1" fmla="*/ 0 h 126885"/>
                    <a:gd name="connsiteX2" fmla="*/ 249136 w 249136"/>
                    <a:gd name="connsiteY2" fmla="*/ 126885 h 126885"/>
                    <a:gd name="connsiteX3" fmla="*/ 229205 w 249136"/>
                    <a:gd name="connsiteY3" fmla="*/ 126885 h 126885"/>
                    <a:gd name="connsiteX4" fmla="*/ 19931 w 249136"/>
                    <a:gd name="connsiteY4" fmla="*/ 126885 h 126885"/>
                    <a:gd name="connsiteX5" fmla="*/ 0 w 249136"/>
                    <a:gd name="connsiteY5" fmla="*/ 126885 h 126885"/>
                    <a:gd name="connsiteX6" fmla="*/ 0 w 249136"/>
                    <a:gd name="connsiteY6" fmla="*/ 0 h 126885"/>
                    <a:gd name="connsiteX7" fmla="*/ 19931 w 249136"/>
                    <a:gd name="connsiteY7" fmla="*/ 0 h 1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36" h="126885">
                      <a:moveTo>
                        <a:pt x="229205" y="0"/>
                      </a:moveTo>
                      <a:cubicBezTo>
                        <a:pt x="240213" y="0"/>
                        <a:pt x="249136" y="0"/>
                        <a:pt x="249136" y="0"/>
                      </a:cubicBezTo>
                      <a:lnTo>
                        <a:pt x="249136" y="126885"/>
                      </a:lnTo>
                      <a:cubicBezTo>
                        <a:pt x="249136" y="126885"/>
                        <a:pt x="240213" y="126885"/>
                        <a:pt x="229205" y="126885"/>
                      </a:cubicBezTo>
                      <a:lnTo>
                        <a:pt x="19931" y="126885"/>
                      </a:lnTo>
                      <a:cubicBezTo>
                        <a:pt x="8924" y="126885"/>
                        <a:pt x="0" y="126885"/>
                        <a:pt x="0" y="126885"/>
                      </a:cubicBezTo>
                      <a:lnTo>
                        <a:pt x="0" y="0"/>
                      </a:lnTo>
                      <a:cubicBezTo>
                        <a:pt x="0" y="0"/>
                        <a:pt x="8924" y="0"/>
                        <a:pt x="19931" y="0"/>
                      </a:cubicBezTo>
                      <a:close/>
                    </a:path>
                  </a:pathLst>
                </a:custGeom>
                <a:solidFill>
                  <a:srgbClr val="27AE60"/>
                </a:solidFill>
                <a:ln w="9962"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112D5DFC-316E-1E45-58E0-5A598D7A0139}"/>
                    </a:ext>
                  </a:extLst>
                </p:cNvPr>
                <p:cNvSpPr/>
                <p:nvPr/>
              </p:nvSpPr>
              <p:spPr>
                <a:xfrm>
                  <a:off x="6031149" y="2543904"/>
                  <a:ext cx="249136" cy="126885"/>
                </a:xfrm>
                <a:custGeom>
                  <a:avLst/>
                  <a:gdLst>
                    <a:gd name="connsiteX0" fmla="*/ 229205 w 249136"/>
                    <a:gd name="connsiteY0" fmla="*/ 0 h 126885"/>
                    <a:gd name="connsiteX1" fmla="*/ 249136 w 249136"/>
                    <a:gd name="connsiteY1" fmla="*/ 0 h 126885"/>
                    <a:gd name="connsiteX2" fmla="*/ 249136 w 249136"/>
                    <a:gd name="connsiteY2" fmla="*/ 126885 h 126885"/>
                    <a:gd name="connsiteX3" fmla="*/ 229205 w 249136"/>
                    <a:gd name="connsiteY3" fmla="*/ 126885 h 126885"/>
                    <a:gd name="connsiteX4" fmla="*/ 19931 w 249136"/>
                    <a:gd name="connsiteY4" fmla="*/ 126885 h 126885"/>
                    <a:gd name="connsiteX5" fmla="*/ 0 w 249136"/>
                    <a:gd name="connsiteY5" fmla="*/ 126885 h 126885"/>
                    <a:gd name="connsiteX6" fmla="*/ 0 w 249136"/>
                    <a:gd name="connsiteY6" fmla="*/ 0 h 126885"/>
                    <a:gd name="connsiteX7" fmla="*/ 19931 w 249136"/>
                    <a:gd name="connsiteY7" fmla="*/ 0 h 1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36" h="126885">
                      <a:moveTo>
                        <a:pt x="229205" y="0"/>
                      </a:moveTo>
                      <a:cubicBezTo>
                        <a:pt x="240213" y="0"/>
                        <a:pt x="249136" y="0"/>
                        <a:pt x="249136" y="0"/>
                      </a:cubicBezTo>
                      <a:lnTo>
                        <a:pt x="249136" y="126885"/>
                      </a:lnTo>
                      <a:cubicBezTo>
                        <a:pt x="249136" y="126885"/>
                        <a:pt x="240213" y="126885"/>
                        <a:pt x="229205" y="126885"/>
                      </a:cubicBezTo>
                      <a:lnTo>
                        <a:pt x="19931" y="126885"/>
                      </a:lnTo>
                      <a:cubicBezTo>
                        <a:pt x="8924" y="126885"/>
                        <a:pt x="0" y="126885"/>
                        <a:pt x="0" y="126885"/>
                      </a:cubicBezTo>
                      <a:lnTo>
                        <a:pt x="0" y="0"/>
                      </a:lnTo>
                      <a:cubicBezTo>
                        <a:pt x="0" y="0"/>
                        <a:pt x="8924" y="0"/>
                        <a:pt x="19931" y="0"/>
                      </a:cubicBezTo>
                      <a:close/>
                    </a:path>
                  </a:pathLst>
                </a:custGeom>
                <a:solidFill>
                  <a:srgbClr val="E74C3C"/>
                </a:solidFill>
                <a:ln w="9962"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50328100-EE8C-EE07-C678-79C0AE3C7A18}"/>
                    </a:ext>
                  </a:extLst>
                </p:cNvPr>
                <p:cNvSpPr/>
                <p:nvPr/>
              </p:nvSpPr>
              <p:spPr>
                <a:xfrm>
                  <a:off x="6330112" y="2543904"/>
                  <a:ext cx="249136" cy="126885"/>
                </a:xfrm>
                <a:custGeom>
                  <a:avLst/>
                  <a:gdLst>
                    <a:gd name="connsiteX0" fmla="*/ 229205 w 249136"/>
                    <a:gd name="connsiteY0" fmla="*/ 0 h 126885"/>
                    <a:gd name="connsiteX1" fmla="*/ 249136 w 249136"/>
                    <a:gd name="connsiteY1" fmla="*/ 0 h 126885"/>
                    <a:gd name="connsiteX2" fmla="*/ 249136 w 249136"/>
                    <a:gd name="connsiteY2" fmla="*/ 126885 h 126885"/>
                    <a:gd name="connsiteX3" fmla="*/ 229205 w 249136"/>
                    <a:gd name="connsiteY3" fmla="*/ 126885 h 126885"/>
                    <a:gd name="connsiteX4" fmla="*/ 19931 w 249136"/>
                    <a:gd name="connsiteY4" fmla="*/ 126885 h 126885"/>
                    <a:gd name="connsiteX5" fmla="*/ 0 w 249136"/>
                    <a:gd name="connsiteY5" fmla="*/ 126885 h 126885"/>
                    <a:gd name="connsiteX6" fmla="*/ 0 w 249136"/>
                    <a:gd name="connsiteY6" fmla="*/ 0 h 126885"/>
                    <a:gd name="connsiteX7" fmla="*/ 19931 w 249136"/>
                    <a:gd name="connsiteY7" fmla="*/ 0 h 1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36" h="126885">
                      <a:moveTo>
                        <a:pt x="229205" y="0"/>
                      </a:moveTo>
                      <a:cubicBezTo>
                        <a:pt x="240213" y="0"/>
                        <a:pt x="249136" y="0"/>
                        <a:pt x="249136" y="0"/>
                      </a:cubicBezTo>
                      <a:lnTo>
                        <a:pt x="249136" y="126885"/>
                      </a:lnTo>
                      <a:cubicBezTo>
                        <a:pt x="249136" y="126885"/>
                        <a:pt x="240213" y="126885"/>
                        <a:pt x="229205" y="126885"/>
                      </a:cubicBezTo>
                      <a:lnTo>
                        <a:pt x="19931" y="126885"/>
                      </a:lnTo>
                      <a:cubicBezTo>
                        <a:pt x="8924" y="126885"/>
                        <a:pt x="0" y="126885"/>
                        <a:pt x="0" y="126885"/>
                      </a:cubicBezTo>
                      <a:lnTo>
                        <a:pt x="0" y="0"/>
                      </a:lnTo>
                      <a:cubicBezTo>
                        <a:pt x="0" y="0"/>
                        <a:pt x="8924" y="0"/>
                        <a:pt x="19931" y="0"/>
                      </a:cubicBezTo>
                      <a:close/>
                    </a:path>
                  </a:pathLst>
                </a:custGeom>
                <a:solidFill>
                  <a:srgbClr val="E74C3C"/>
                </a:solidFill>
                <a:ln w="9962"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7C944426-B342-AC22-CB23-AD24584E4A30}"/>
                    </a:ext>
                  </a:extLst>
                </p:cNvPr>
                <p:cNvSpPr/>
                <p:nvPr/>
              </p:nvSpPr>
              <p:spPr>
                <a:xfrm>
                  <a:off x="6629075" y="2543904"/>
                  <a:ext cx="249136" cy="126885"/>
                </a:xfrm>
                <a:custGeom>
                  <a:avLst/>
                  <a:gdLst>
                    <a:gd name="connsiteX0" fmla="*/ 229205 w 249136"/>
                    <a:gd name="connsiteY0" fmla="*/ 0 h 126885"/>
                    <a:gd name="connsiteX1" fmla="*/ 249136 w 249136"/>
                    <a:gd name="connsiteY1" fmla="*/ 0 h 126885"/>
                    <a:gd name="connsiteX2" fmla="*/ 249136 w 249136"/>
                    <a:gd name="connsiteY2" fmla="*/ 126885 h 126885"/>
                    <a:gd name="connsiteX3" fmla="*/ 229205 w 249136"/>
                    <a:gd name="connsiteY3" fmla="*/ 126885 h 126885"/>
                    <a:gd name="connsiteX4" fmla="*/ 19931 w 249136"/>
                    <a:gd name="connsiteY4" fmla="*/ 126885 h 126885"/>
                    <a:gd name="connsiteX5" fmla="*/ 0 w 249136"/>
                    <a:gd name="connsiteY5" fmla="*/ 126885 h 126885"/>
                    <a:gd name="connsiteX6" fmla="*/ 0 w 249136"/>
                    <a:gd name="connsiteY6" fmla="*/ 0 h 126885"/>
                    <a:gd name="connsiteX7" fmla="*/ 19931 w 249136"/>
                    <a:gd name="connsiteY7" fmla="*/ 0 h 1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136" h="126885">
                      <a:moveTo>
                        <a:pt x="229205" y="0"/>
                      </a:moveTo>
                      <a:cubicBezTo>
                        <a:pt x="240213" y="0"/>
                        <a:pt x="249136" y="0"/>
                        <a:pt x="249136" y="0"/>
                      </a:cubicBezTo>
                      <a:lnTo>
                        <a:pt x="249136" y="126885"/>
                      </a:lnTo>
                      <a:cubicBezTo>
                        <a:pt x="249136" y="126885"/>
                        <a:pt x="240213" y="126885"/>
                        <a:pt x="229205" y="126885"/>
                      </a:cubicBezTo>
                      <a:lnTo>
                        <a:pt x="19931" y="126885"/>
                      </a:lnTo>
                      <a:cubicBezTo>
                        <a:pt x="8924" y="126885"/>
                        <a:pt x="0" y="126885"/>
                        <a:pt x="0" y="126885"/>
                      </a:cubicBezTo>
                      <a:lnTo>
                        <a:pt x="0" y="0"/>
                      </a:lnTo>
                      <a:cubicBezTo>
                        <a:pt x="0" y="0"/>
                        <a:pt x="8924" y="0"/>
                        <a:pt x="19931" y="0"/>
                      </a:cubicBezTo>
                      <a:close/>
                    </a:path>
                  </a:pathLst>
                </a:custGeom>
                <a:solidFill>
                  <a:srgbClr val="27AE60"/>
                </a:solidFill>
                <a:ln w="9962" cap="flat">
                  <a:noFill/>
                  <a:prstDash val="solid"/>
                  <a:miter/>
                </a:ln>
              </p:spPr>
              <p:txBody>
                <a:bodyPr rtlCol="0" anchor="ctr"/>
                <a:lstStyle/>
                <a:p>
                  <a:endParaRPr lang="en-IN"/>
                </a:p>
              </p:txBody>
            </p:sp>
            <p:sp>
              <p:nvSpPr>
                <p:cNvPr id="62" name="TextBox 61">
                  <a:extLst>
                    <a:ext uri="{FF2B5EF4-FFF2-40B4-BE49-F238E27FC236}">
                      <a16:creationId xmlns:a16="http://schemas.microsoft.com/office/drawing/2014/main" id="{890E9047-61EA-153E-B8D9-5421160E7FCC}"/>
                    </a:ext>
                  </a:extLst>
                </p:cNvPr>
                <p:cNvSpPr txBox="1"/>
                <p:nvPr/>
              </p:nvSpPr>
              <p:spPr>
                <a:xfrm>
                  <a:off x="4813438" y="2702357"/>
                  <a:ext cx="1438876" cy="204843"/>
                </a:xfrm>
                <a:prstGeom prst="rect">
                  <a:avLst/>
                </a:prstGeom>
                <a:noFill/>
              </p:spPr>
              <p:txBody>
                <a:bodyPr wrap="none" rtlCol="0">
                  <a:spAutoFit/>
                </a:bodyPr>
                <a:lstStyle/>
                <a:p>
                  <a:pPr algn="l"/>
                  <a:r>
                    <a:rPr lang="en-IN" sz="900" spc="0" baseline="0">
                      <a:ln/>
                      <a:solidFill>
                        <a:srgbClr val="2C3E50"/>
                      </a:solidFill>
                      <a:latin typeface="Arial"/>
                      <a:cs typeface="Arial"/>
                      <a:sym typeface="Arial"/>
                      <a:rtl val="0"/>
                    </a:rPr>
                    <a:t>Many blocks with errors</a:t>
                  </a:r>
                </a:p>
              </p:txBody>
            </p:sp>
            <p:sp>
              <p:nvSpPr>
                <p:cNvPr id="63" name="TextBox 62">
                  <a:extLst>
                    <a:ext uri="{FF2B5EF4-FFF2-40B4-BE49-F238E27FC236}">
                      <a16:creationId xmlns:a16="http://schemas.microsoft.com/office/drawing/2014/main" id="{E4417EF4-E7F4-6A4D-587B-47541D5E78F1}"/>
                    </a:ext>
                  </a:extLst>
                </p:cNvPr>
                <p:cNvSpPr txBox="1"/>
                <p:nvPr/>
              </p:nvSpPr>
              <p:spPr>
                <a:xfrm>
                  <a:off x="4766842" y="2829242"/>
                  <a:ext cx="1532069" cy="204843"/>
                </a:xfrm>
                <a:prstGeom prst="rect">
                  <a:avLst/>
                </a:prstGeom>
                <a:noFill/>
              </p:spPr>
              <p:txBody>
                <a:bodyPr wrap="none" rtlCol="0">
                  <a:spAutoFit/>
                </a:bodyPr>
                <a:lstStyle/>
                <a:p>
                  <a:pPr algn="l"/>
                  <a:r>
                    <a:rPr lang="en-IN" sz="900" spc="0" baseline="0">
                      <a:ln/>
                      <a:solidFill>
                        <a:srgbClr val="2C3E50"/>
                      </a:solidFill>
                      <a:latin typeface="Arial"/>
                      <a:cs typeface="Arial"/>
                      <a:sym typeface="Arial"/>
                      <a:rtl val="0"/>
                    </a:rPr>
                    <a:t>Frequent retransmissions</a:t>
                  </a:r>
                </a:p>
              </p:txBody>
            </p:sp>
            <p:sp>
              <p:nvSpPr>
                <p:cNvPr id="64" name="TextBox 63">
                  <a:extLst>
                    <a:ext uri="{FF2B5EF4-FFF2-40B4-BE49-F238E27FC236}">
                      <a16:creationId xmlns:a16="http://schemas.microsoft.com/office/drawing/2014/main" id="{03F0DDFB-2FE2-F6B2-E071-70E007226428}"/>
                    </a:ext>
                  </a:extLst>
                </p:cNvPr>
                <p:cNvSpPr txBox="1"/>
                <p:nvPr/>
              </p:nvSpPr>
              <p:spPr>
                <a:xfrm>
                  <a:off x="4765557" y="2956127"/>
                  <a:ext cx="1534638" cy="204843"/>
                </a:xfrm>
                <a:prstGeom prst="rect">
                  <a:avLst/>
                </a:prstGeom>
                <a:noFill/>
              </p:spPr>
              <p:txBody>
                <a:bodyPr wrap="none" rtlCol="0">
                  <a:spAutoFit/>
                </a:bodyPr>
                <a:lstStyle/>
                <a:p>
                  <a:pPr algn="l"/>
                  <a:r>
                    <a:rPr lang="en-IN" sz="900" spc="0" baseline="0">
                      <a:ln/>
                      <a:solidFill>
                        <a:srgbClr val="E74C3C"/>
                      </a:solidFill>
                      <a:latin typeface="Arial"/>
                      <a:cs typeface="Arial"/>
                      <a:sym typeface="Arial"/>
                      <a:rtl val="0"/>
                    </a:rPr>
                    <a:t>Low Effective Throughput</a:t>
                  </a:r>
                </a:p>
              </p:txBody>
            </p:sp>
          </p:grpSp>
        </p:grpSp>
      </p:grpSp>
      <p:grpSp>
        <p:nvGrpSpPr>
          <p:cNvPr id="65" name="Graphic 6">
            <a:extLst>
              <a:ext uri="{FF2B5EF4-FFF2-40B4-BE49-F238E27FC236}">
                <a16:creationId xmlns:a16="http://schemas.microsoft.com/office/drawing/2014/main" id="{C169DD79-A7AC-1F61-DE2E-6179B8F594F3}"/>
              </a:ext>
            </a:extLst>
          </p:cNvPr>
          <p:cNvGrpSpPr/>
          <p:nvPr/>
        </p:nvGrpSpPr>
        <p:grpSpPr>
          <a:xfrm>
            <a:off x="7525966" y="2205544"/>
            <a:ext cx="3986178" cy="1015081"/>
            <a:chOff x="7525966" y="2205544"/>
            <a:chExt cx="3986178" cy="1015081"/>
          </a:xfrm>
        </p:grpSpPr>
        <p:sp>
          <p:nvSpPr>
            <p:cNvPr id="66" name="Freeform: Shape 65">
              <a:extLst>
                <a:ext uri="{FF2B5EF4-FFF2-40B4-BE49-F238E27FC236}">
                  <a16:creationId xmlns:a16="http://schemas.microsoft.com/office/drawing/2014/main" id="{EAC123AB-41FB-A120-092D-83C907702A3F}"/>
                </a:ext>
              </a:extLst>
            </p:cNvPr>
            <p:cNvSpPr/>
            <p:nvPr/>
          </p:nvSpPr>
          <p:spPr>
            <a:xfrm>
              <a:off x="7525966" y="2205544"/>
              <a:ext cx="3986178" cy="1015081"/>
            </a:xfrm>
            <a:custGeom>
              <a:avLst/>
              <a:gdLst>
                <a:gd name="connsiteX0" fmla="*/ 3886524 w 3986178"/>
                <a:gd name="connsiteY0" fmla="*/ 0 h 1015081"/>
                <a:gd name="connsiteX1" fmla="*/ 3986179 w 3986178"/>
                <a:gd name="connsiteY1" fmla="*/ 0 h 1015081"/>
                <a:gd name="connsiteX2" fmla="*/ 3986179 w 3986178"/>
                <a:gd name="connsiteY2" fmla="*/ 1015081 h 1015081"/>
                <a:gd name="connsiteX3" fmla="*/ 3886524 w 3986178"/>
                <a:gd name="connsiteY3" fmla="*/ 1015081 h 1015081"/>
                <a:gd name="connsiteX4" fmla="*/ 99654 w 3986178"/>
                <a:gd name="connsiteY4" fmla="*/ 1015081 h 1015081"/>
                <a:gd name="connsiteX5" fmla="*/ 0 w 3986178"/>
                <a:gd name="connsiteY5" fmla="*/ 1015081 h 1015081"/>
                <a:gd name="connsiteX6" fmla="*/ 0 w 3986178"/>
                <a:gd name="connsiteY6" fmla="*/ 0 h 1015081"/>
                <a:gd name="connsiteX7" fmla="*/ 99654 w 3986178"/>
                <a:gd name="connsiteY7" fmla="*/ 0 h 101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178" h="1015081">
                  <a:moveTo>
                    <a:pt x="3886524" y="0"/>
                  </a:moveTo>
                  <a:cubicBezTo>
                    <a:pt x="3941562" y="0"/>
                    <a:pt x="3986179" y="0"/>
                    <a:pt x="3986179" y="0"/>
                  </a:cubicBezTo>
                  <a:lnTo>
                    <a:pt x="3986179" y="1015081"/>
                  </a:lnTo>
                  <a:cubicBezTo>
                    <a:pt x="3986179" y="1015081"/>
                    <a:pt x="3941562" y="1015081"/>
                    <a:pt x="3886524" y="1015081"/>
                  </a:cubicBezTo>
                  <a:lnTo>
                    <a:pt x="99654" y="1015081"/>
                  </a:lnTo>
                  <a:cubicBezTo>
                    <a:pt x="44617" y="1015081"/>
                    <a:pt x="0" y="1015081"/>
                    <a:pt x="0" y="1015081"/>
                  </a:cubicBezTo>
                  <a:lnTo>
                    <a:pt x="0" y="0"/>
                  </a:lnTo>
                  <a:cubicBezTo>
                    <a:pt x="0" y="0"/>
                    <a:pt x="44617" y="0"/>
                    <a:pt x="99654" y="0"/>
                  </a:cubicBezTo>
                  <a:close/>
                </a:path>
              </a:pathLst>
            </a:custGeom>
            <a:solidFill>
              <a:srgbClr val="EBF3FD"/>
            </a:solidFill>
            <a:ln w="19923" cap="flat">
              <a:solidFill>
                <a:srgbClr val="3498DB"/>
              </a:solidFill>
              <a:prstDash val="solid"/>
              <a:miter/>
            </a:ln>
          </p:spPr>
          <p:txBody>
            <a:bodyPr rtlCol="0" anchor="ctr"/>
            <a:lstStyle/>
            <a:p>
              <a:endParaRPr lang="en-IN"/>
            </a:p>
          </p:txBody>
        </p:sp>
        <p:sp>
          <p:nvSpPr>
            <p:cNvPr id="67" name="TextBox 66">
              <a:extLst>
                <a:ext uri="{FF2B5EF4-FFF2-40B4-BE49-F238E27FC236}">
                  <a16:creationId xmlns:a16="http://schemas.microsoft.com/office/drawing/2014/main" id="{2F6744B7-D456-C4D5-4B80-D438B635F064}"/>
                </a:ext>
              </a:extLst>
            </p:cNvPr>
            <p:cNvSpPr txBox="1"/>
            <p:nvPr/>
          </p:nvSpPr>
          <p:spPr>
            <a:xfrm>
              <a:off x="8240209" y="2248776"/>
              <a:ext cx="2557692" cy="242644"/>
            </a:xfrm>
            <a:prstGeom prst="rect">
              <a:avLst/>
            </a:prstGeom>
            <a:noFill/>
          </p:spPr>
          <p:txBody>
            <a:bodyPr wrap="none" rtlCol="0">
              <a:spAutoFit/>
            </a:bodyPr>
            <a:lstStyle/>
            <a:p>
              <a:pPr algn="l"/>
              <a:r>
                <a:rPr lang="en-IN" sz="1200" b="1" spc="0" baseline="0">
                  <a:ln/>
                  <a:solidFill>
                    <a:srgbClr val="3498DB"/>
                  </a:solidFill>
                  <a:latin typeface="Arial"/>
                  <a:cs typeface="Arial"/>
                  <a:sym typeface="Arial"/>
                  <a:rtl val="0"/>
                </a:rPr>
                <a:t>HARQ Retransmission Process</a:t>
              </a:r>
            </a:p>
          </p:txBody>
        </p:sp>
        <p:sp>
          <p:nvSpPr>
            <p:cNvPr id="68" name="Freeform: Shape 67">
              <a:extLst>
                <a:ext uri="{FF2B5EF4-FFF2-40B4-BE49-F238E27FC236}">
                  <a16:creationId xmlns:a16="http://schemas.microsoft.com/office/drawing/2014/main" id="{ACA19A1D-8BC6-2FC3-B7FF-26A762112967}"/>
                </a:ext>
              </a:extLst>
            </p:cNvPr>
            <p:cNvSpPr/>
            <p:nvPr/>
          </p:nvSpPr>
          <p:spPr>
            <a:xfrm>
              <a:off x="7824929" y="2628495"/>
              <a:ext cx="3388251" cy="8459"/>
            </a:xfrm>
            <a:custGeom>
              <a:avLst/>
              <a:gdLst>
                <a:gd name="connsiteX0" fmla="*/ 0 w 3388251"/>
                <a:gd name="connsiteY0" fmla="*/ 0 h 8459"/>
                <a:gd name="connsiteX1" fmla="*/ 3388252 w 3388251"/>
                <a:gd name="connsiteY1" fmla="*/ 0 h 8459"/>
              </a:gdLst>
              <a:ahLst/>
              <a:cxnLst>
                <a:cxn ang="0">
                  <a:pos x="connsiteX0" y="connsiteY0"/>
                </a:cxn>
                <a:cxn ang="0">
                  <a:pos x="connsiteX1" y="connsiteY1"/>
                </a:cxn>
              </a:cxnLst>
              <a:rect l="l" t="t" r="r" b="b"/>
              <a:pathLst>
                <a:path w="3388251" h="8459">
                  <a:moveTo>
                    <a:pt x="0" y="0"/>
                  </a:moveTo>
                  <a:lnTo>
                    <a:pt x="3388252" y="0"/>
                  </a:lnTo>
                </a:path>
              </a:pathLst>
            </a:custGeom>
            <a:ln w="19923" cap="flat">
              <a:solidFill>
                <a:srgbClr val="7F8C8D"/>
              </a:solid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34E0B61D-0355-6CA7-1C77-9D755F59CD1C}"/>
                </a:ext>
              </a:extLst>
            </p:cNvPr>
            <p:cNvSpPr/>
            <p:nvPr/>
          </p:nvSpPr>
          <p:spPr>
            <a:xfrm>
              <a:off x="8143823" y="2560822"/>
              <a:ext cx="159447" cy="135344"/>
            </a:xfrm>
            <a:custGeom>
              <a:avLst/>
              <a:gdLst>
                <a:gd name="connsiteX0" fmla="*/ 159447 w 159447"/>
                <a:gd name="connsiteY0" fmla="*/ 67672 h 135344"/>
                <a:gd name="connsiteX1" fmla="*/ 79724 w 159447"/>
                <a:gd name="connsiteY1" fmla="*/ 135344 h 135344"/>
                <a:gd name="connsiteX2" fmla="*/ 0 w 159447"/>
                <a:gd name="connsiteY2" fmla="*/ 67672 h 135344"/>
                <a:gd name="connsiteX3" fmla="*/ 79724 w 159447"/>
                <a:gd name="connsiteY3" fmla="*/ 0 h 135344"/>
                <a:gd name="connsiteX4" fmla="*/ 159447 w 159447"/>
                <a:gd name="connsiteY4" fmla="*/ 67672 h 135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7" h="135344">
                  <a:moveTo>
                    <a:pt x="159447" y="67672"/>
                  </a:moveTo>
                  <a:cubicBezTo>
                    <a:pt x="159447" y="105046"/>
                    <a:pt x="123754" y="135344"/>
                    <a:pt x="79724" y="135344"/>
                  </a:cubicBezTo>
                  <a:cubicBezTo>
                    <a:pt x="35694" y="135344"/>
                    <a:pt x="0" y="105046"/>
                    <a:pt x="0" y="67672"/>
                  </a:cubicBezTo>
                  <a:cubicBezTo>
                    <a:pt x="0" y="30298"/>
                    <a:pt x="35694" y="0"/>
                    <a:pt x="79724" y="0"/>
                  </a:cubicBezTo>
                  <a:cubicBezTo>
                    <a:pt x="123754" y="0"/>
                    <a:pt x="159447" y="30298"/>
                    <a:pt x="159447" y="67672"/>
                  </a:cubicBezTo>
                  <a:close/>
                </a:path>
              </a:pathLst>
            </a:custGeom>
            <a:solidFill>
              <a:srgbClr val="3498DB"/>
            </a:solidFill>
            <a:ln w="9962" cap="flat">
              <a:noFill/>
              <a:prstDash val="solid"/>
              <a:miter/>
            </a:ln>
          </p:spPr>
          <p:txBody>
            <a:bodyPr rtlCol="0" anchor="ctr"/>
            <a:lstStyle/>
            <a:p>
              <a:endParaRPr lang="en-IN"/>
            </a:p>
          </p:txBody>
        </p:sp>
        <p:sp>
          <p:nvSpPr>
            <p:cNvPr id="70" name="TextBox 69">
              <a:extLst>
                <a:ext uri="{FF2B5EF4-FFF2-40B4-BE49-F238E27FC236}">
                  <a16:creationId xmlns:a16="http://schemas.microsoft.com/office/drawing/2014/main" id="{5C244810-CB6F-2443-E644-2FA2D4421CE0}"/>
                </a:ext>
              </a:extLst>
            </p:cNvPr>
            <p:cNvSpPr txBox="1"/>
            <p:nvPr/>
          </p:nvSpPr>
          <p:spPr>
            <a:xfrm>
              <a:off x="7939172" y="2675378"/>
              <a:ext cx="568749" cy="185943"/>
            </a:xfrm>
            <a:prstGeom prst="rect">
              <a:avLst/>
            </a:prstGeom>
            <a:noFill/>
          </p:spPr>
          <p:txBody>
            <a:bodyPr wrap="none" rtlCol="0">
              <a:spAutoFit/>
            </a:bodyPr>
            <a:lstStyle/>
            <a:p>
              <a:pPr algn="l"/>
              <a:r>
                <a:rPr lang="en-IN" sz="750" spc="0" baseline="0">
                  <a:ln/>
                  <a:solidFill>
                    <a:srgbClr val="2C3E50"/>
                  </a:solidFill>
                  <a:latin typeface="Arial"/>
                  <a:cs typeface="Arial"/>
                  <a:sym typeface="Arial"/>
                  <a:rtl val="0"/>
                </a:rPr>
                <a:t>Initial TX</a:t>
              </a:r>
            </a:p>
          </p:txBody>
        </p:sp>
        <p:sp>
          <p:nvSpPr>
            <p:cNvPr id="71" name="Freeform: Shape 70">
              <a:extLst>
                <a:ext uri="{FF2B5EF4-FFF2-40B4-BE49-F238E27FC236}">
                  <a16:creationId xmlns:a16="http://schemas.microsoft.com/office/drawing/2014/main" id="{F9C687DB-9F5E-740E-878E-96FBA4DA1D78}"/>
                </a:ext>
              </a:extLst>
            </p:cNvPr>
            <p:cNvSpPr/>
            <p:nvPr/>
          </p:nvSpPr>
          <p:spPr>
            <a:xfrm>
              <a:off x="8841404" y="2560822"/>
              <a:ext cx="159447" cy="135344"/>
            </a:xfrm>
            <a:custGeom>
              <a:avLst/>
              <a:gdLst>
                <a:gd name="connsiteX0" fmla="*/ 159447 w 159447"/>
                <a:gd name="connsiteY0" fmla="*/ 67672 h 135344"/>
                <a:gd name="connsiteX1" fmla="*/ 79724 w 159447"/>
                <a:gd name="connsiteY1" fmla="*/ 135344 h 135344"/>
                <a:gd name="connsiteX2" fmla="*/ 0 w 159447"/>
                <a:gd name="connsiteY2" fmla="*/ 67672 h 135344"/>
                <a:gd name="connsiteX3" fmla="*/ 79724 w 159447"/>
                <a:gd name="connsiteY3" fmla="*/ 0 h 135344"/>
                <a:gd name="connsiteX4" fmla="*/ 159447 w 159447"/>
                <a:gd name="connsiteY4" fmla="*/ 67672 h 135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7" h="135344">
                  <a:moveTo>
                    <a:pt x="159447" y="67672"/>
                  </a:moveTo>
                  <a:cubicBezTo>
                    <a:pt x="159447" y="105046"/>
                    <a:pt x="123754" y="135344"/>
                    <a:pt x="79724" y="135344"/>
                  </a:cubicBezTo>
                  <a:cubicBezTo>
                    <a:pt x="35694" y="135344"/>
                    <a:pt x="0" y="105046"/>
                    <a:pt x="0" y="67672"/>
                  </a:cubicBezTo>
                  <a:cubicBezTo>
                    <a:pt x="0" y="30298"/>
                    <a:pt x="35694" y="0"/>
                    <a:pt x="79724" y="0"/>
                  </a:cubicBezTo>
                  <a:cubicBezTo>
                    <a:pt x="123754" y="0"/>
                    <a:pt x="159447" y="30298"/>
                    <a:pt x="159447" y="67672"/>
                  </a:cubicBezTo>
                  <a:close/>
                </a:path>
              </a:pathLst>
            </a:custGeom>
            <a:solidFill>
              <a:srgbClr val="E74C3C"/>
            </a:solidFill>
            <a:ln w="9962" cap="flat">
              <a:noFill/>
              <a:prstDash val="solid"/>
              <a:miter/>
            </a:ln>
          </p:spPr>
          <p:txBody>
            <a:bodyPr rtlCol="0" anchor="ctr"/>
            <a:lstStyle/>
            <a:p>
              <a:endParaRPr lang="en-IN"/>
            </a:p>
          </p:txBody>
        </p:sp>
        <p:sp>
          <p:nvSpPr>
            <p:cNvPr id="72" name="TextBox 71">
              <a:extLst>
                <a:ext uri="{FF2B5EF4-FFF2-40B4-BE49-F238E27FC236}">
                  <a16:creationId xmlns:a16="http://schemas.microsoft.com/office/drawing/2014/main" id="{54B9C1C4-D5D0-B36E-560A-E5AF8B76E9F7}"/>
                </a:ext>
              </a:extLst>
            </p:cNvPr>
            <p:cNvSpPr txBox="1"/>
            <p:nvPr/>
          </p:nvSpPr>
          <p:spPr>
            <a:xfrm>
              <a:off x="8691252" y="2675378"/>
              <a:ext cx="459752" cy="185943"/>
            </a:xfrm>
            <a:prstGeom prst="rect">
              <a:avLst/>
            </a:prstGeom>
            <a:noFill/>
          </p:spPr>
          <p:txBody>
            <a:bodyPr wrap="none" rtlCol="0">
              <a:spAutoFit/>
            </a:bodyPr>
            <a:lstStyle/>
            <a:p>
              <a:pPr algn="l"/>
              <a:r>
                <a:rPr lang="en-IN" sz="750" spc="0" baseline="0">
                  <a:ln/>
                  <a:solidFill>
                    <a:srgbClr val="2C3E50"/>
                  </a:solidFill>
                  <a:latin typeface="Arial"/>
                  <a:cs typeface="Arial"/>
                  <a:sym typeface="Arial"/>
                  <a:rtl val="0"/>
                </a:rPr>
                <a:t>NACK</a:t>
              </a:r>
            </a:p>
          </p:txBody>
        </p:sp>
        <p:sp>
          <p:nvSpPr>
            <p:cNvPr id="73" name="Freeform: Shape 72">
              <a:extLst>
                <a:ext uri="{FF2B5EF4-FFF2-40B4-BE49-F238E27FC236}">
                  <a16:creationId xmlns:a16="http://schemas.microsoft.com/office/drawing/2014/main" id="{D2EB4D4F-5F55-6243-C40A-55F48BB7B043}"/>
                </a:ext>
              </a:extLst>
            </p:cNvPr>
            <p:cNvSpPr/>
            <p:nvPr/>
          </p:nvSpPr>
          <p:spPr>
            <a:xfrm>
              <a:off x="9538986" y="2560822"/>
              <a:ext cx="159447" cy="135344"/>
            </a:xfrm>
            <a:custGeom>
              <a:avLst/>
              <a:gdLst>
                <a:gd name="connsiteX0" fmla="*/ 159447 w 159447"/>
                <a:gd name="connsiteY0" fmla="*/ 67672 h 135344"/>
                <a:gd name="connsiteX1" fmla="*/ 79724 w 159447"/>
                <a:gd name="connsiteY1" fmla="*/ 135344 h 135344"/>
                <a:gd name="connsiteX2" fmla="*/ 0 w 159447"/>
                <a:gd name="connsiteY2" fmla="*/ 67672 h 135344"/>
                <a:gd name="connsiteX3" fmla="*/ 79724 w 159447"/>
                <a:gd name="connsiteY3" fmla="*/ 0 h 135344"/>
                <a:gd name="connsiteX4" fmla="*/ 159447 w 159447"/>
                <a:gd name="connsiteY4" fmla="*/ 67672 h 135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7" h="135344">
                  <a:moveTo>
                    <a:pt x="159447" y="67672"/>
                  </a:moveTo>
                  <a:cubicBezTo>
                    <a:pt x="159447" y="105046"/>
                    <a:pt x="123754" y="135344"/>
                    <a:pt x="79724" y="135344"/>
                  </a:cubicBezTo>
                  <a:cubicBezTo>
                    <a:pt x="35694" y="135344"/>
                    <a:pt x="0" y="105046"/>
                    <a:pt x="0" y="67672"/>
                  </a:cubicBezTo>
                  <a:cubicBezTo>
                    <a:pt x="0" y="30298"/>
                    <a:pt x="35694" y="0"/>
                    <a:pt x="79724" y="0"/>
                  </a:cubicBezTo>
                  <a:cubicBezTo>
                    <a:pt x="123754" y="0"/>
                    <a:pt x="159447" y="30298"/>
                    <a:pt x="159447" y="67672"/>
                  </a:cubicBezTo>
                  <a:close/>
                </a:path>
              </a:pathLst>
            </a:custGeom>
            <a:solidFill>
              <a:srgbClr val="F39C12"/>
            </a:solidFill>
            <a:ln w="9962" cap="flat">
              <a:noFill/>
              <a:prstDash val="solid"/>
              <a:miter/>
            </a:ln>
          </p:spPr>
          <p:txBody>
            <a:bodyPr rtlCol="0" anchor="ctr"/>
            <a:lstStyle/>
            <a:p>
              <a:endParaRPr lang="en-IN"/>
            </a:p>
          </p:txBody>
        </p:sp>
        <p:sp>
          <p:nvSpPr>
            <p:cNvPr id="74" name="TextBox 73">
              <a:extLst>
                <a:ext uri="{FF2B5EF4-FFF2-40B4-BE49-F238E27FC236}">
                  <a16:creationId xmlns:a16="http://schemas.microsoft.com/office/drawing/2014/main" id="{42955091-70DB-5F03-E774-84C012EB4CE3}"/>
                </a:ext>
              </a:extLst>
            </p:cNvPr>
            <p:cNvSpPr txBox="1"/>
            <p:nvPr/>
          </p:nvSpPr>
          <p:spPr>
            <a:xfrm>
              <a:off x="9399903" y="2675378"/>
              <a:ext cx="437611" cy="185943"/>
            </a:xfrm>
            <a:prstGeom prst="rect">
              <a:avLst/>
            </a:prstGeom>
            <a:noFill/>
          </p:spPr>
          <p:txBody>
            <a:bodyPr wrap="none" rtlCol="0">
              <a:spAutoFit/>
            </a:bodyPr>
            <a:lstStyle/>
            <a:p>
              <a:pPr algn="l"/>
              <a:r>
                <a:rPr lang="en-IN" sz="750" spc="0" baseline="0">
                  <a:ln/>
                  <a:solidFill>
                    <a:srgbClr val="2C3E50"/>
                  </a:solidFill>
                  <a:latin typeface="Arial"/>
                  <a:cs typeface="Arial"/>
                  <a:sym typeface="Arial"/>
                  <a:rtl val="0"/>
                </a:rPr>
                <a:t>ReTX</a:t>
              </a:r>
            </a:p>
          </p:txBody>
        </p:sp>
        <p:sp>
          <p:nvSpPr>
            <p:cNvPr id="75" name="Freeform: Shape 74">
              <a:extLst>
                <a:ext uri="{FF2B5EF4-FFF2-40B4-BE49-F238E27FC236}">
                  <a16:creationId xmlns:a16="http://schemas.microsoft.com/office/drawing/2014/main" id="{98A31EC8-43CA-CC7C-F9BC-2998A874D645}"/>
                </a:ext>
              </a:extLst>
            </p:cNvPr>
            <p:cNvSpPr/>
            <p:nvPr/>
          </p:nvSpPr>
          <p:spPr>
            <a:xfrm>
              <a:off x="10236567" y="2560822"/>
              <a:ext cx="159447" cy="135344"/>
            </a:xfrm>
            <a:custGeom>
              <a:avLst/>
              <a:gdLst>
                <a:gd name="connsiteX0" fmla="*/ 159447 w 159447"/>
                <a:gd name="connsiteY0" fmla="*/ 67672 h 135344"/>
                <a:gd name="connsiteX1" fmla="*/ 79724 w 159447"/>
                <a:gd name="connsiteY1" fmla="*/ 135344 h 135344"/>
                <a:gd name="connsiteX2" fmla="*/ 0 w 159447"/>
                <a:gd name="connsiteY2" fmla="*/ 67672 h 135344"/>
                <a:gd name="connsiteX3" fmla="*/ 79724 w 159447"/>
                <a:gd name="connsiteY3" fmla="*/ 0 h 135344"/>
                <a:gd name="connsiteX4" fmla="*/ 159447 w 159447"/>
                <a:gd name="connsiteY4" fmla="*/ 67672 h 135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7" h="135344">
                  <a:moveTo>
                    <a:pt x="159447" y="67672"/>
                  </a:moveTo>
                  <a:cubicBezTo>
                    <a:pt x="159447" y="105046"/>
                    <a:pt x="123754" y="135344"/>
                    <a:pt x="79724" y="135344"/>
                  </a:cubicBezTo>
                  <a:cubicBezTo>
                    <a:pt x="35693" y="135344"/>
                    <a:pt x="0" y="105046"/>
                    <a:pt x="0" y="67672"/>
                  </a:cubicBezTo>
                  <a:cubicBezTo>
                    <a:pt x="0" y="30298"/>
                    <a:pt x="35693" y="0"/>
                    <a:pt x="79724" y="0"/>
                  </a:cubicBezTo>
                  <a:cubicBezTo>
                    <a:pt x="123754" y="0"/>
                    <a:pt x="159447" y="30298"/>
                    <a:pt x="159447" y="67672"/>
                  </a:cubicBezTo>
                  <a:close/>
                </a:path>
              </a:pathLst>
            </a:custGeom>
            <a:solidFill>
              <a:srgbClr val="27AE60"/>
            </a:solidFill>
            <a:ln w="9962" cap="flat">
              <a:noFill/>
              <a:prstDash val="solid"/>
              <a:miter/>
            </a:ln>
          </p:spPr>
          <p:txBody>
            <a:bodyPr rtlCol="0" anchor="ctr"/>
            <a:lstStyle/>
            <a:p>
              <a:endParaRPr lang="en-IN"/>
            </a:p>
          </p:txBody>
        </p:sp>
        <p:sp>
          <p:nvSpPr>
            <p:cNvPr id="76" name="TextBox 75">
              <a:extLst>
                <a:ext uri="{FF2B5EF4-FFF2-40B4-BE49-F238E27FC236}">
                  <a16:creationId xmlns:a16="http://schemas.microsoft.com/office/drawing/2014/main" id="{6869914B-EA89-37ED-2642-15AD34A14501}"/>
                </a:ext>
              </a:extLst>
            </p:cNvPr>
            <p:cNvSpPr txBox="1"/>
            <p:nvPr/>
          </p:nvSpPr>
          <p:spPr>
            <a:xfrm>
              <a:off x="10122398" y="2675378"/>
              <a:ext cx="387784" cy="185943"/>
            </a:xfrm>
            <a:prstGeom prst="rect">
              <a:avLst/>
            </a:prstGeom>
            <a:noFill/>
          </p:spPr>
          <p:txBody>
            <a:bodyPr wrap="none" rtlCol="0">
              <a:spAutoFit/>
            </a:bodyPr>
            <a:lstStyle/>
            <a:p>
              <a:pPr algn="l"/>
              <a:r>
                <a:rPr lang="en-IN" sz="750" spc="0" baseline="0">
                  <a:ln/>
                  <a:solidFill>
                    <a:srgbClr val="2C3E50"/>
                  </a:solidFill>
                  <a:latin typeface="Arial"/>
                  <a:cs typeface="Arial"/>
                  <a:sym typeface="Arial"/>
                  <a:rtl val="0"/>
                </a:rPr>
                <a:t>ACK</a:t>
              </a:r>
            </a:p>
          </p:txBody>
        </p:sp>
        <p:sp>
          <p:nvSpPr>
            <p:cNvPr id="77" name="TextBox 76">
              <a:extLst>
                <a:ext uri="{FF2B5EF4-FFF2-40B4-BE49-F238E27FC236}">
                  <a16:creationId xmlns:a16="http://schemas.microsoft.com/office/drawing/2014/main" id="{0B02B298-F678-7F91-D9B9-214950045FD1}"/>
                </a:ext>
              </a:extLst>
            </p:cNvPr>
            <p:cNvSpPr txBox="1"/>
            <p:nvPr/>
          </p:nvSpPr>
          <p:spPr>
            <a:xfrm>
              <a:off x="8357565" y="2871537"/>
              <a:ext cx="2322979" cy="204843"/>
            </a:xfrm>
            <a:prstGeom prst="rect">
              <a:avLst/>
            </a:prstGeom>
            <a:noFill/>
          </p:spPr>
          <p:txBody>
            <a:bodyPr wrap="none" rtlCol="0">
              <a:spAutoFit/>
            </a:bodyPr>
            <a:lstStyle/>
            <a:p>
              <a:pPr algn="l"/>
              <a:r>
                <a:rPr lang="en-IN" sz="900" spc="0" baseline="0">
                  <a:ln/>
                  <a:solidFill>
                    <a:srgbClr val="E74C3C"/>
                  </a:solidFill>
                  <a:latin typeface="Arial"/>
                  <a:cs typeface="Arial"/>
                  <a:sym typeface="Arial"/>
                  <a:rtl val="0"/>
                </a:rPr>
                <a:t>Resources consumed for retransmission</a:t>
              </a:r>
            </a:p>
          </p:txBody>
        </p:sp>
        <p:sp>
          <p:nvSpPr>
            <p:cNvPr id="78" name="TextBox 77">
              <a:extLst>
                <a:ext uri="{FF2B5EF4-FFF2-40B4-BE49-F238E27FC236}">
                  <a16:creationId xmlns:a16="http://schemas.microsoft.com/office/drawing/2014/main" id="{4FBAFDE0-8855-3DBF-342E-25764D25D23A}"/>
                </a:ext>
              </a:extLst>
            </p:cNvPr>
            <p:cNvSpPr txBox="1"/>
            <p:nvPr/>
          </p:nvSpPr>
          <p:spPr>
            <a:xfrm>
              <a:off x="8556826" y="2998422"/>
              <a:ext cx="1924458" cy="204843"/>
            </a:xfrm>
            <a:prstGeom prst="rect">
              <a:avLst/>
            </a:prstGeom>
            <a:noFill/>
          </p:spPr>
          <p:txBody>
            <a:bodyPr wrap="none" rtlCol="0">
              <a:spAutoFit/>
            </a:bodyPr>
            <a:lstStyle/>
            <a:p>
              <a:pPr algn="l"/>
              <a:r>
                <a:rPr lang="en-IN" sz="900" spc="0" baseline="0">
                  <a:ln/>
                  <a:solidFill>
                    <a:srgbClr val="2C3E50"/>
                  </a:solidFill>
                  <a:latin typeface="Arial"/>
                  <a:cs typeface="Arial"/>
                  <a:sym typeface="Arial"/>
                  <a:rtl val="0"/>
                </a:rPr>
                <a:t>instead of new data transmission</a:t>
              </a:r>
            </a:p>
          </p:txBody>
        </p:sp>
      </p:grpSp>
      <p:grpSp>
        <p:nvGrpSpPr>
          <p:cNvPr id="79" name="Graphic 6">
            <a:extLst>
              <a:ext uri="{FF2B5EF4-FFF2-40B4-BE49-F238E27FC236}">
                <a16:creationId xmlns:a16="http://schemas.microsoft.com/office/drawing/2014/main" id="{403109BC-4D4D-550E-D473-978085CF1389}"/>
              </a:ext>
            </a:extLst>
          </p:cNvPr>
          <p:cNvGrpSpPr/>
          <p:nvPr/>
        </p:nvGrpSpPr>
        <p:grpSpPr>
          <a:xfrm>
            <a:off x="1048425" y="3505737"/>
            <a:ext cx="6945877" cy="1720681"/>
            <a:chOff x="1048425" y="3505737"/>
            <a:chExt cx="6945877" cy="1720681"/>
          </a:xfrm>
        </p:grpSpPr>
        <p:sp>
          <p:nvSpPr>
            <p:cNvPr id="80" name="TextBox 79">
              <a:extLst>
                <a:ext uri="{FF2B5EF4-FFF2-40B4-BE49-F238E27FC236}">
                  <a16:creationId xmlns:a16="http://schemas.microsoft.com/office/drawing/2014/main" id="{648167CD-62CB-8097-F95F-09D38FACEA7B}"/>
                </a:ext>
              </a:extLst>
            </p:cNvPr>
            <p:cNvSpPr txBox="1"/>
            <p:nvPr/>
          </p:nvSpPr>
          <p:spPr>
            <a:xfrm>
              <a:off x="4991054" y="3460017"/>
              <a:ext cx="2080188" cy="261545"/>
            </a:xfrm>
            <a:prstGeom prst="rect">
              <a:avLst/>
            </a:prstGeom>
            <a:noFill/>
          </p:spPr>
          <p:txBody>
            <a:bodyPr wrap="none" rtlCol="0">
              <a:spAutoFit/>
            </a:bodyPr>
            <a:lstStyle/>
            <a:p>
              <a:pPr algn="l"/>
              <a:r>
                <a:rPr lang="en-IN" sz="1350" b="1" spc="0" baseline="0">
                  <a:ln/>
                  <a:solidFill>
                    <a:srgbClr val="2C3E50"/>
                  </a:solidFill>
                  <a:latin typeface="Arial"/>
                  <a:cs typeface="Arial"/>
                  <a:sym typeface="Arial"/>
                  <a:rtl val="0"/>
                </a:rPr>
                <a:t>BLER Impact Analysis</a:t>
              </a:r>
            </a:p>
          </p:txBody>
        </p:sp>
        <p:grpSp>
          <p:nvGrpSpPr>
            <p:cNvPr id="81" name="Graphic 6">
              <a:extLst>
                <a:ext uri="{FF2B5EF4-FFF2-40B4-BE49-F238E27FC236}">
                  <a16:creationId xmlns:a16="http://schemas.microsoft.com/office/drawing/2014/main" id="{D83EB6B6-5250-844B-CDF5-33D777D45F06}"/>
                </a:ext>
              </a:extLst>
            </p:cNvPr>
            <p:cNvGrpSpPr/>
            <p:nvPr/>
          </p:nvGrpSpPr>
          <p:grpSpPr>
            <a:xfrm>
              <a:off x="1048425" y="3874728"/>
              <a:ext cx="1993089" cy="1186095"/>
              <a:chOff x="1048425" y="3874728"/>
              <a:chExt cx="1993089" cy="1186095"/>
            </a:xfrm>
          </p:grpSpPr>
          <p:sp>
            <p:nvSpPr>
              <p:cNvPr id="82" name="TextBox 81">
                <a:extLst>
                  <a:ext uri="{FF2B5EF4-FFF2-40B4-BE49-F238E27FC236}">
                    <a16:creationId xmlns:a16="http://schemas.microsoft.com/office/drawing/2014/main" id="{170D7461-AEAA-CB16-ABF6-D5C406315F76}"/>
                  </a:ext>
                </a:extLst>
              </p:cNvPr>
              <p:cNvSpPr txBox="1"/>
              <p:nvPr/>
            </p:nvSpPr>
            <p:spPr>
              <a:xfrm>
                <a:off x="1252100" y="3829008"/>
                <a:ext cx="1585740" cy="223744"/>
              </a:xfrm>
              <a:prstGeom prst="rect">
                <a:avLst/>
              </a:prstGeom>
              <a:noFill/>
            </p:spPr>
            <p:txBody>
              <a:bodyPr wrap="none" rtlCol="0">
                <a:spAutoFit/>
              </a:bodyPr>
              <a:lstStyle/>
              <a:p>
                <a:pPr algn="l"/>
                <a:r>
                  <a:rPr lang="en-IN" sz="1050" b="1" spc="0" baseline="0">
                    <a:ln/>
                    <a:solidFill>
                      <a:srgbClr val="2C3E50"/>
                    </a:solidFill>
                    <a:latin typeface="Arial"/>
                    <a:cs typeface="Arial"/>
                    <a:sym typeface="Arial"/>
                    <a:rtl val="0"/>
                  </a:rPr>
                  <a:t>Effective Throughput</a:t>
                </a:r>
              </a:p>
            </p:txBody>
          </p:sp>
          <p:sp>
            <p:nvSpPr>
              <p:cNvPr id="83" name="Freeform: Shape 82">
                <a:extLst>
                  <a:ext uri="{FF2B5EF4-FFF2-40B4-BE49-F238E27FC236}">
                    <a16:creationId xmlns:a16="http://schemas.microsoft.com/office/drawing/2014/main" id="{E9C3FBCE-262F-581C-9FC9-B7E7BB4C1539}"/>
                  </a:ext>
                </a:extLst>
              </p:cNvPr>
              <p:cNvSpPr/>
              <p:nvPr/>
            </p:nvSpPr>
            <p:spPr>
              <a:xfrm>
                <a:off x="1048425" y="4151116"/>
                <a:ext cx="1993089" cy="253770"/>
              </a:xfrm>
              <a:custGeom>
                <a:avLst/>
                <a:gdLst>
                  <a:gd name="connsiteX0" fmla="*/ 1943262 w 1993089"/>
                  <a:gd name="connsiteY0" fmla="*/ 0 h 253770"/>
                  <a:gd name="connsiteX1" fmla="*/ 1993089 w 1993089"/>
                  <a:gd name="connsiteY1" fmla="*/ 0 h 253770"/>
                  <a:gd name="connsiteX2" fmla="*/ 1993089 w 1993089"/>
                  <a:gd name="connsiteY2" fmla="*/ 253770 h 253770"/>
                  <a:gd name="connsiteX3" fmla="*/ 1943262 w 1993089"/>
                  <a:gd name="connsiteY3" fmla="*/ 253770 h 253770"/>
                  <a:gd name="connsiteX4" fmla="*/ 49827 w 1993089"/>
                  <a:gd name="connsiteY4" fmla="*/ 253770 h 253770"/>
                  <a:gd name="connsiteX5" fmla="*/ 0 w 1993089"/>
                  <a:gd name="connsiteY5" fmla="*/ 253770 h 253770"/>
                  <a:gd name="connsiteX6" fmla="*/ 0 w 1993089"/>
                  <a:gd name="connsiteY6" fmla="*/ 0 h 253770"/>
                  <a:gd name="connsiteX7" fmla="*/ 49827 w 1993089"/>
                  <a:gd name="connsiteY7" fmla="*/ 0 h 25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3089" h="253770">
                    <a:moveTo>
                      <a:pt x="1943262" y="0"/>
                    </a:moveTo>
                    <a:cubicBezTo>
                      <a:pt x="1970781" y="0"/>
                      <a:pt x="1993089" y="0"/>
                      <a:pt x="1993089" y="0"/>
                    </a:cubicBezTo>
                    <a:lnTo>
                      <a:pt x="1993089" y="253770"/>
                    </a:lnTo>
                    <a:cubicBezTo>
                      <a:pt x="1993089" y="253770"/>
                      <a:pt x="1970781" y="253770"/>
                      <a:pt x="1943262" y="253770"/>
                    </a:cubicBezTo>
                    <a:lnTo>
                      <a:pt x="49827" y="253770"/>
                    </a:lnTo>
                    <a:cubicBezTo>
                      <a:pt x="22308" y="253770"/>
                      <a:pt x="0" y="253770"/>
                      <a:pt x="0" y="253770"/>
                    </a:cubicBezTo>
                    <a:lnTo>
                      <a:pt x="0" y="0"/>
                    </a:lnTo>
                    <a:cubicBezTo>
                      <a:pt x="0" y="0"/>
                      <a:pt x="22308" y="0"/>
                      <a:pt x="49827" y="0"/>
                    </a:cubicBezTo>
                    <a:close/>
                  </a:path>
                </a:pathLst>
              </a:custGeom>
              <a:solidFill>
                <a:srgbClr val="27AE60"/>
              </a:solidFill>
              <a:ln w="9962" cap="flat">
                <a:noFill/>
                <a:prstDash val="solid"/>
                <a:miter/>
              </a:ln>
            </p:spPr>
            <p:txBody>
              <a:bodyPr rtlCol="0" anchor="ctr"/>
              <a:lstStyle/>
              <a:p>
                <a:endParaRPr lang="en-IN"/>
              </a:p>
            </p:txBody>
          </p:sp>
          <p:sp>
            <p:nvSpPr>
              <p:cNvPr id="84" name="TextBox 83">
                <a:extLst>
                  <a:ext uri="{FF2B5EF4-FFF2-40B4-BE49-F238E27FC236}">
                    <a16:creationId xmlns:a16="http://schemas.microsoft.com/office/drawing/2014/main" id="{68D94C67-D5F2-6CD0-16D5-5A036D1F9531}"/>
                  </a:ext>
                </a:extLst>
              </p:cNvPr>
              <p:cNvSpPr txBox="1"/>
              <p:nvPr/>
            </p:nvSpPr>
            <p:spPr>
              <a:xfrm>
                <a:off x="1478488" y="4182684"/>
                <a:ext cx="1132964" cy="204843"/>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95% (Low BLER)</a:t>
                </a:r>
              </a:p>
            </p:txBody>
          </p:sp>
          <p:sp>
            <p:nvSpPr>
              <p:cNvPr id="85" name="TextBox 84">
                <a:extLst>
                  <a:ext uri="{FF2B5EF4-FFF2-40B4-BE49-F238E27FC236}">
                    <a16:creationId xmlns:a16="http://schemas.microsoft.com/office/drawing/2014/main" id="{856271CD-608C-2F6C-7C70-23F46695D96A}"/>
                  </a:ext>
                </a:extLst>
              </p:cNvPr>
              <p:cNvSpPr txBox="1"/>
              <p:nvPr/>
            </p:nvSpPr>
            <p:spPr>
              <a:xfrm>
                <a:off x="956985" y="4394159"/>
                <a:ext cx="2141557" cy="204843"/>
              </a:xfrm>
              <a:prstGeom prst="rect">
                <a:avLst/>
              </a:prstGeom>
              <a:noFill/>
            </p:spPr>
            <p:txBody>
              <a:bodyPr wrap="none" rtlCol="0">
                <a:spAutoFit/>
              </a:bodyPr>
              <a:lstStyle/>
              <a:p>
                <a:pPr algn="l"/>
                <a:r>
                  <a:rPr lang="en-IN" sz="900" spc="0" baseline="0">
                    <a:ln/>
                    <a:solidFill>
                      <a:srgbClr val="27AE60"/>
                    </a:solidFill>
                    <a:latin typeface="Arial"/>
                    <a:cs typeface="Arial"/>
                    <a:sym typeface="Arial"/>
                    <a:rtl val="0"/>
                  </a:rPr>
                  <a:t>Peak: 1 Gbps → Effective: 950 Mbps</a:t>
                </a:r>
              </a:p>
            </p:txBody>
          </p:sp>
          <p:sp>
            <p:nvSpPr>
              <p:cNvPr id="86" name="Freeform: Shape 85">
                <a:extLst>
                  <a:ext uri="{FF2B5EF4-FFF2-40B4-BE49-F238E27FC236}">
                    <a16:creationId xmlns:a16="http://schemas.microsoft.com/office/drawing/2014/main" id="{9A354058-EB0C-1743-1244-065E33701AA0}"/>
                  </a:ext>
                </a:extLst>
              </p:cNvPr>
              <p:cNvSpPr/>
              <p:nvPr/>
            </p:nvSpPr>
            <p:spPr>
              <a:xfrm>
                <a:off x="1048425" y="4658657"/>
                <a:ext cx="1195853" cy="253770"/>
              </a:xfrm>
              <a:custGeom>
                <a:avLst/>
                <a:gdLst>
                  <a:gd name="connsiteX0" fmla="*/ 1146026 w 1195853"/>
                  <a:gd name="connsiteY0" fmla="*/ 0 h 253770"/>
                  <a:gd name="connsiteX1" fmla="*/ 1195854 w 1195853"/>
                  <a:gd name="connsiteY1" fmla="*/ 0 h 253770"/>
                  <a:gd name="connsiteX2" fmla="*/ 1195854 w 1195853"/>
                  <a:gd name="connsiteY2" fmla="*/ 253770 h 253770"/>
                  <a:gd name="connsiteX3" fmla="*/ 1146026 w 1195853"/>
                  <a:gd name="connsiteY3" fmla="*/ 253770 h 253770"/>
                  <a:gd name="connsiteX4" fmla="*/ 49827 w 1195853"/>
                  <a:gd name="connsiteY4" fmla="*/ 253770 h 253770"/>
                  <a:gd name="connsiteX5" fmla="*/ 0 w 1195853"/>
                  <a:gd name="connsiteY5" fmla="*/ 253770 h 253770"/>
                  <a:gd name="connsiteX6" fmla="*/ 0 w 1195853"/>
                  <a:gd name="connsiteY6" fmla="*/ 0 h 253770"/>
                  <a:gd name="connsiteX7" fmla="*/ 49827 w 1195853"/>
                  <a:gd name="connsiteY7" fmla="*/ 0 h 25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853" h="253770">
                    <a:moveTo>
                      <a:pt x="1146026" y="0"/>
                    </a:moveTo>
                    <a:cubicBezTo>
                      <a:pt x="1173545" y="0"/>
                      <a:pt x="1195854" y="0"/>
                      <a:pt x="1195854" y="0"/>
                    </a:cubicBezTo>
                    <a:lnTo>
                      <a:pt x="1195854" y="253770"/>
                    </a:lnTo>
                    <a:cubicBezTo>
                      <a:pt x="1195854" y="253770"/>
                      <a:pt x="1173545" y="253770"/>
                      <a:pt x="1146026" y="253770"/>
                    </a:cubicBezTo>
                    <a:lnTo>
                      <a:pt x="49827" y="253770"/>
                    </a:lnTo>
                    <a:cubicBezTo>
                      <a:pt x="22308" y="253770"/>
                      <a:pt x="0" y="253770"/>
                      <a:pt x="0" y="253770"/>
                    </a:cubicBezTo>
                    <a:lnTo>
                      <a:pt x="0" y="0"/>
                    </a:lnTo>
                    <a:cubicBezTo>
                      <a:pt x="0" y="0"/>
                      <a:pt x="22308" y="0"/>
                      <a:pt x="49827" y="0"/>
                    </a:cubicBezTo>
                    <a:close/>
                  </a:path>
                </a:pathLst>
              </a:custGeom>
              <a:solidFill>
                <a:srgbClr val="E74C3C"/>
              </a:solidFill>
              <a:ln w="9962" cap="flat">
                <a:noFill/>
                <a:prstDash val="solid"/>
                <a:miter/>
              </a:ln>
            </p:spPr>
            <p:txBody>
              <a:bodyPr rtlCol="0" anchor="ctr"/>
              <a:lstStyle/>
              <a:p>
                <a:endParaRPr lang="en-IN"/>
              </a:p>
            </p:txBody>
          </p:sp>
          <p:sp>
            <p:nvSpPr>
              <p:cNvPr id="87" name="TextBox 86">
                <a:extLst>
                  <a:ext uri="{FF2B5EF4-FFF2-40B4-BE49-F238E27FC236}">
                    <a16:creationId xmlns:a16="http://schemas.microsoft.com/office/drawing/2014/main" id="{3DB39E3F-A41D-0756-869C-D99389351E97}"/>
                  </a:ext>
                </a:extLst>
              </p:cNvPr>
              <p:cNvSpPr txBox="1"/>
              <p:nvPr/>
            </p:nvSpPr>
            <p:spPr>
              <a:xfrm>
                <a:off x="1066586" y="4690224"/>
                <a:ext cx="1159532" cy="204843"/>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60% (High BLER)</a:t>
                </a:r>
              </a:p>
            </p:txBody>
          </p:sp>
          <p:sp>
            <p:nvSpPr>
              <p:cNvPr id="88" name="TextBox 87">
                <a:extLst>
                  <a:ext uri="{FF2B5EF4-FFF2-40B4-BE49-F238E27FC236}">
                    <a16:creationId xmlns:a16="http://schemas.microsoft.com/office/drawing/2014/main" id="{B34C9F49-F18C-6944-F929-A52CBBBAA83A}"/>
                  </a:ext>
                </a:extLst>
              </p:cNvPr>
              <p:cNvSpPr txBox="1"/>
              <p:nvPr/>
            </p:nvSpPr>
            <p:spPr>
              <a:xfrm>
                <a:off x="956985" y="4901700"/>
                <a:ext cx="2141557" cy="204843"/>
              </a:xfrm>
              <a:prstGeom prst="rect">
                <a:avLst/>
              </a:prstGeom>
              <a:noFill/>
            </p:spPr>
            <p:txBody>
              <a:bodyPr wrap="none" rtlCol="0">
                <a:spAutoFit/>
              </a:bodyPr>
              <a:lstStyle/>
              <a:p>
                <a:pPr algn="l"/>
                <a:r>
                  <a:rPr lang="en-IN" sz="900" spc="0" baseline="0">
                    <a:ln/>
                    <a:solidFill>
                      <a:srgbClr val="E74C3C"/>
                    </a:solidFill>
                    <a:latin typeface="Arial"/>
                    <a:cs typeface="Arial"/>
                    <a:sym typeface="Arial"/>
                    <a:rtl val="0"/>
                  </a:rPr>
                  <a:t>Peak: 1 Gbps → Effective: 600 Mbps</a:t>
                </a:r>
              </a:p>
            </p:txBody>
          </p:sp>
        </p:grpSp>
        <p:grpSp>
          <p:nvGrpSpPr>
            <p:cNvPr id="89" name="Graphic 6">
              <a:extLst>
                <a:ext uri="{FF2B5EF4-FFF2-40B4-BE49-F238E27FC236}">
                  <a16:creationId xmlns:a16="http://schemas.microsoft.com/office/drawing/2014/main" id="{B40B04AB-59D1-5A73-710D-C4F39DE3DF7E}"/>
                </a:ext>
              </a:extLst>
            </p:cNvPr>
            <p:cNvGrpSpPr/>
            <p:nvPr/>
          </p:nvGrpSpPr>
          <p:grpSpPr>
            <a:xfrm>
              <a:off x="6130803" y="3874728"/>
              <a:ext cx="1863499" cy="1351690"/>
              <a:chOff x="6130803" y="3874728"/>
              <a:chExt cx="1863499" cy="1351690"/>
            </a:xfrm>
          </p:grpSpPr>
          <p:sp>
            <p:nvSpPr>
              <p:cNvPr id="90" name="TextBox 89">
                <a:extLst>
                  <a:ext uri="{FF2B5EF4-FFF2-40B4-BE49-F238E27FC236}">
                    <a16:creationId xmlns:a16="http://schemas.microsoft.com/office/drawing/2014/main" id="{76E5B8E3-E34F-C74A-D345-E57541C6DCA7}"/>
                  </a:ext>
                </a:extLst>
              </p:cNvPr>
              <p:cNvSpPr txBox="1"/>
              <p:nvPr/>
            </p:nvSpPr>
            <p:spPr>
              <a:xfrm>
                <a:off x="6265683" y="3829008"/>
                <a:ext cx="1524020" cy="223744"/>
              </a:xfrm>
              <a:prstGeom prst="rect">
                <a:avLst/>
              </a:prstGeom>
              <a:noFill/>
            </p:spPr>
            <p:txBody>
              <a:bodyPr wrap="none" rtlCol="0">
                <a:spAutoFit/>
              </a:bodyPr>
              <a:lstStyle/>
              <a:p>
                <a:pPr algn="l"/>
                <a:r>
                  <a:rPr lang="en-IN" sz="1050" b="1" spc="0" baseline="0">
                    <a:ln/>
                    <a:solidFill>
                      <a:srgbClr val="2C3E50"/>
                    </a:solidFill>
                    <a:latin typeface="Arial"/>
                    <a:cs typeface="Arial"/>
                    <a:sym typeface="Arial"/>
                    <a:rtl val="0"/>
                  </a:rPr>
                  <a:t>Resource Utilization</a:t>
                </a:r>
              </a:p>
            </p:txBody>
          </p:sp>
          <p:grpSp>
            <p:nvGrpSpPr>
              <p:cNvPr id="91" name="Graphic 6">
                <a:extLst>
                  <a:ext uri="{FF2B5EF4-FFF2-40B4-BE49-F238E27FC236}">
                    <a16:creationId xmlns:a16="http://schemas.microsoft.com/office/drawing/2014/main" id="{5FA3A7AD-60D0-208F-A945-FA3E83F5545D}"/>
                  </a:ext>
                </a:extLst>
              </p:cNvPr>
              <p:cNvGrpSpPr/>
              <p:nvPr/>
            </p:nvGrpSpPr>
            <p:grpSpPr>
              <a:xfrm>
                <a:off x="6130803" y="4151116"/>
                <a:ext cx="797235" cy="1075302"/>
                <a:chOff x="6130803" y="4151116"/>
                <a:chExt cx="797235" cy="1075302"/>
              </a:xfrm>
            </p:grpSpPr>
            <p:sp>
              <p:nvSpPr>
                <p:cNvPr id="92" name="Freeform: Shape 91">
                  <a:extLst>
                    <a:ext uri="{FF2B5EF4-FFF2-40B4-BE49-F238E27FC236}">
                      <a16:creationId xmlns:a16="http://schemas.microsoft.com/office/drawing/2014/main" id="{D209D521-A5B1-CC70-3DAC-845686388BB0}"/>
                    </a:ext>
                  </a:extLst>
                </p:cNvPr>
                <p:cNvSpPr/>
                <p:nvPr/>
              </p:nvSpPr>
              <p:spPr>
                <a:xfrm>
                  <a:off x="6130803" y="4151116"/>
                  <a:ext cx="797235" cy="676720"/>
                </a:xfrm>
                <a:custGeom>
                  <a:avLst/>
                  <a:gdLst>
                    <a:gd name="connsiteX0" fmla="*/ 797236 w 797235"/>
                    <a:gd name="connsiteY0" fmla="*/ 338360 h 676720"/>
                    <a:gd name="connsiteX1" fmla="*/ 398618 w 797235"/>
                    <a:gd name="connsiteY1" fmla="*/ 676721 h 676720"/>
                    <a:gd name="connsiteX2" fmla="*/ 0 w 797235"/>
                    <a:gd name="connsiteY2" fmla="*/ 338360 h 676720"/>
                    <a:gd name="connsiteX3" fmla="*/ 398618 w 797235"/>
                    <a:gd name="connsiteY3" fmla="*/ 0 h 676720"/>
                    <a:gd name="connsiteX4" fmla="*/ 797236 w 797235"/>
                    <a:gd name="connsiteY4" fmla="*/ 338360 h 67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35" h="676720">
                      <a:moveTo>
                        <a:pt x="797236" y="338360"/>
                      </a:moveTo>
                      <a:cubicBezTo>
                        <a:pt x="797236" y="525232"/>
                        <a:pt x="618768" y="676721"/>
                        <a:pt x="398618" y="676721"/>
                      </a:cubicBezTo>
                      <a:cubicBezTo>
                        <a:pt x="178468" y="676721"/>
                        <a:pt x="0" y="525232"/>
                        <a:pt x="0" y="338360"/>
                      </a:cubicBezTo>
                      <a:cubicBezTo>
                        <a:pt x="0" y="151489"/>
                        <a:pt x="178468" y="0"/>
                        <a:pt x="398618" y="0"/>
                      </a:cubicBezTo>
                      <a:cubicBezTo>
                        <a:pt x="618768" y="0"/>
                        <a:pt x="797236" y="151489"/>
                        <a:pt x="797236" y="338360"/>
                      </a:cubicBezTo>
                      <a:close/>
                    </a:path>
                  </a:pathLst>
                </a:custGeom>
                <a:solidFill>
                  <a:srgbClr val="27AE60"/>
                </a:solidFill>
                <a:ln w="9962"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C0BC7018-307E-B5F8-553E-8ED49F9E7748}"/>
                    </a:ext>
                  </a:extLst>
                </p:cNvPr>
                <p:cNvSpPr/>
                <p:nvPr/>
              </p:nvSpPr>
              <p:spPr>
                <a:xfrm>
                  <a:off x="6529421" y="4151116"/>
                  <a:ext cx="287004" cy="338360"/>
                </a:xfrm>
                <a:custGeom>
                  <a:avLst/>
                  <a:gdLst>
                    <a:gd name="connsiteX0" fmla="*/ 0 w 287004"/>
                    <a:gd name="connsiteY0" fmla="*/ 338360 h 338360"/>
                    <a:gd name="connsiteX1" fmla="*/ 0 w 287004"/>
                    <a:gd name="connsiteY1" fmla="*/ 0 h 338360"/>
                    <a:gd name="connsiteX2" fmla="*/ 287005 w 287004"/>
                    <a:gd name="connsiteY2" fmla="*/ 169180 h 338360"/>
                  </a:gdLst>
                  <a:ahLst/>
                  <a:cxnLst>
                    <a:cxn ang="0">
                      <a:pos x="connsiteX0" y="connsiteY0"/>
                    </a:cxn>
                    <a:cxn ang="0">
                      <a:pos x="connsiteX1" y="connsiteY1"/>
                    </a:cxn>
                    <a:cxn ang="0">
                      <a:pos x="connsiteX2" y="connsiteY2"/>
                    </a:cxn>
                  </a:cxnLst>
                  <a:rect l="l" t="t" r="r" b="b"/>
                  <a:pathLst>
                    <a:path w="287004" h="338360">
                      <a:moveTo>
                        <a:pt x="0" y="338360"/>
                      </a:moveTo>
                      <a:lnTo>
                        <a:pt x="0" y="0"/>
                      </a:lnTo>
                      <a:cubicBezTo>
                        <a:pt x="121240" y="15903"/>
                        <a:pt x="227103" y="78305"/>
                        <a:pt x="287005" y="169180"/>
                      </a:cubicBezTo>
                      <a:close/>
                    </a:path>
                  </a:pathLst>
                </a:custGeom>
                <a:solidFill>
                  <a:srgbClr val="95A5A6"/>
                </a:solidFill>
                <a:ln w="9962" cap="flat">
                  <a:noFill/>
                  <a:prstDash val="solid"/>
                  <a:miter/>
                </a:ln>
              </p:spPr>
              <p:txBody>
                <a:bodyPr rtlCol="0" anchor="ctr"/>
                <a:lstStyle/>
                <a:p>
                  <a:endParaRPr lang="en-IN"/>
                </a:p>
              </p:txBody>
            </p:sp>
            <p:sp>
              <p:nvSpPr>
                <p:cNvPr id="94" name="TextBox 93">
                  <a:extLst>
                    <a:ext uri="{FF2B5EF4-FFF2-40B4-BE49-F238E27FC236}">
                      <a16:creationId xmlns:a16="http://schemas.microsoft.com/office/drawing/2014/main" id="{9CD8B76B-ACD1-646A-2B95-26D7F213AEB6}"/>
                    </a:ext>
                  </a:extLst>
                </p:cNvPr>
                <p:cNvSpPr txBox="1"/>
                <p:nvPr/>
              </p:nvSpPr>
              <p:spPr>
                <a:xfrm>
                  <a:off x="6155484" y="4817110"/>
                  <a:ext cx="747874" cy="204843"/>
                </a:xfrm>
                <a:prstGeom prst="rect">
                  <a:avLst/>
                </a:prstGeom>
                <a:noFill/>
              </p:spPr>
              <p:txBody>
                <a:bodyPr wrap="none" rtlCol="0">
                  <a:spAutoFit/>
                </a:bodyPr>
                <a:lstStyle/>
                <a:p>
                  <a:pPr algn="l"/>
                  <a:r>
                    <a:rPr lang="en-IN" sz="900" spc="0" baseline="0">
                      <a:ln/>
                      <a:solidFill>
                        <a:srgbClr val="2C3E50"/>
                      </a:solidFill>
                      <a:latin typeface="Arial"/>
                      <a:cs typeface="Arial"/>
                      <a:sym typeface="Arial"/>
                      <a:rtl val="0"/>
                    </a:rPr>
                    <a:t>Low BLER</a:t>
                  </a:r>
                </a:p>
              </p:txBody>
            </p:sp>
            <p:sp>
              <p:nvSpPr>
                <p:cNvPr id="95" name="TextBox 94">
                  <a:extLst>
                    <a:ext uri="{FF2B5EF4-FFF2-40B4-BE49-F238E27FC236}">
                      <a16:creationId xmlns:a16="http://schemas.microsoft.com/office/drawing/2014/main" id="{B4FCE376-3768-6C22-6B00-BDAFF4FB6AE6}"/>
                    </a:ext>
                  </a:extLst>
                </p:cNvPr>
                <p:cNvSpPr txBox="1"/>
                <p:nvPr/>
              </p:nvSpPr>
              <p:spPr>
                <a:xfrm>
                  <a:off x="6105637" y="4959310"/>
                  <a:ext cx="847567" cy="185943"/>
                </a:xfrm>
                <a:prstGeom prst="rect">
                  <a:avLst/>
                </a:prstGeom>
                <a:noFill/>
              </p:spPr>
              <p:txBody>
                <a:bodyPr wrap="none" rtlCol="0">
                  <a:spAutoFit/>
                </a:bodyPr>
                <a:lstStyle/>
                <a:p>
                  <a:pPr algn="l"/>
                  <a:r>
                    <a:rPr lang="en-IN" sz="750" spc="0" baseline="0">
                      <a:ln/>
                      <a:solidFill>
                        <a:srgbClr val="27AE60"/>
                      </a:solidFill>
                      <a:latin typeface="Arial"/>
                      <a:cs typeface="Arial"/>
                      <a:sym typeface="Arial"/>
                      <a:rtl val="0"/>
                    </a:rPr>
                    <a:t>90% New Data</a:t>
                  </a:r>
                </a:p>
              </p:txBody>
            </p:sp>
            <p:sp>
              <p:nvSpPr>
                <p:cNvPr id="96" name="TextBox 95">
                  <a:extLst>
                    <a:ext uri="{FF2B5EF4-FFF2-40B4-BE49-F238E27FC236}">
                      <a16:creationId xmlns:a16="http://schemas.microsoft.com/office/drawing/2014/main" id="{782B2CF3-A19A-98AC-4B0C-2A8543A68712}"/>
                    </a:ext>
                  </a:extLst>
                </p:cNvPr>
                <p:cNvSpPr txBox="1"/>
                <p:nvPr/>
              </p:nvSpPr>
              <p:spPr>
                <a:xfrm>
                  <a:off x="6149941" y="5086195"/>
                  <a:ext cx="758958" cy="185943"/>
                </a:xfrm>
                <a:prstGeom prst="rect">
                  <a:avLst/>
                </a:prstGeom>
                <a:noFill/>
              </p:spPr>
              <p:txBody>
                <a:bodyPr wrap="none" rtlCol="0">
                  <a:spAutoFit/>
                </a:bodyPr>
                <a:lstStyle/>
                <a:p>
                  <a:pPr algn="l"/>
                  <a:r>
                    <a:rPr lang="en-IN" sz="750" spc="0" baseline="0">
                      <a:ln/>
                      <a:solidFill>
                        <a:srgbClr val="95A5A6"/>
                      </a:solidFill>
                      <a:latin typeface="Arial"/>
                      <a:cs typeface="Arial"/>
                      <a:sym typeface="Arial"/>
                      <a:rtl val="0"/>
                    </a:rPr>
                    <a:t>10% Retrans</a:t>
                  </a:r>
                </a:p>
              </p:txBody>
            </p:sp>
          </p:grpSp>
          <p:grpSp>
            <p:nvGrpSpPr>
              <p:cNvPr id="97" name="Graphic 6">
                <a:extLst>
                  <a:ext uri="{FF2B5EF4-FFF2-40B4-BE49-F238E27FC236}">
                    <a16:creationId xmlns:a16="http://schemas.microsoft.com/office/drawing/2014/main" id="{544B44B8-2F10-5CD4-9142-41501AF938E1}"/>
                  </a:ext>
                </a:extLst>
              </p:cNvPr>
              <p:cNvGrpSpPr/>
              <p:nvPr/>
            </p:nvGrpSpPr>
            <p:grpSpPr>
              <a:xfrm>
                <a:off x="7127348" y="4145854"/>
                <a:ext cx="866954" cy="1080564"/>
                <a:chOff x="7127348" y="4145854"/>
                <a:chExt cx="866954" cy="1080564"/>
              </a:xfrm>
            </p:grpSpPr>
            <p:sp>
              <p:nvSpPr>
                <p:cNvPr id="98" name="Freeform: Shape 97">
                  <a:extLst>
                    <a:ext uri="{FF2B5EF4-FFF2-40B4-BE49-F238E27FC236}">
                      <a16:creationId xmlns:a16="http://schemas.microsoft.com/office/drawing/2014/main" id="{E942E716-3118-B8AF-D7FE-8FA2DCB1B515}"/>
                    </a:ext>
                  </a:extLst>
                </p:cNvPr>
                <p:cNvSpPr/>
                <p:nvPr/>
              </p:nvSpPr>
              <p:spPr>
                <a:xfrm>
                  <a:off x="7127348" y="4151116"/>
                  <a:ext cx="797235" cy="676720"/>
                </a:xfrm>
                <a:custGeom>
                  <a:avLst/>
                  <a:gdLst>
                    <a:gd name="connsiteX0" fmla="*/ 797236 w 797235"/>
                    <a:gd name="connsiteY0" fmla="*/ 338360 h 676720"/>
                    <a:gd name="connsiteX1" fmla="*/ 398618 w 797235"/>
                    <a:gd name="connsiteY1" fmla="*/ 676721 h 676720"/>
                    <a:gd name="connsiteX2" fmla="*/ 0 w 797235"/>
                    <a:gd name="connsiteY2" fmla="*/ 338360 h 676720"/>
                    <a:gd name="connsiteX3" fmla="*/ 398618 w 797235"/>
                    <a:gd name="connsiteY3" fmla="*/ 0 h 676720"/>
                    <a:gd name="connsiteX4" fmla="*/ 797236 w 797235"/>
                    <a:gd name="connsiteY4" fmla="*/ 338360 h 67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235" h="676720">
                      <a:moveTo>
                        <a:pt x="797236" y="338360"/>
                      </a:moveTo>
                      <a:cubicBezTo>
                        <a:pt x="797236" y="525232"/>
                        <a:pt x="618768" y="676721"/>
                        <a:pt x="398618" y="676721"/>
                      </a:cubicBezTo>
                      <a:cubicBezTo>
                        <a:pt x="178468" y="676721"/>
                        <a:pt x="0" y="525232"/>
                        <a:pt x="0" y="338360"/>
                      </a:cubicBezTo>
                      <a:cubicBezTo>
                        <a:pt x="0" y="151489"/>
                        <a:pt x="178468" y="0"/>
                        <a:pt x="398618" y="0"/>
                      </a:cubicBezTo>
                      <a:cubicBezTo>
                        <a:pt x="618768" y="0"/>
                        <a:pt x="797236" y="151489"/>
                        <a:pt x="797236" y="338360"/>
                      </a:cubicBezTo>
                      <a:close/>
                    </a:path>
                  </a:pathLst>
                </a:custGeom>
                <a:solidFill>
                  <a:srgbClr val="27AE60"/>
                </a:solidFill>
                <a:ln w="9962"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5C1300AC-4DAC-51DA-7B00-0215B797D7C9}"/>
                    </a:ext>
                  </a:extLst>
                </p:cNvPr>
                <p:cNvSpPr/>
                <p:nvPr/>
              </p:nvSpPr>
              <p:spPr>
                <a:xfrm>
                  <a:off x="7196994" y="4145854"/>
                  <a:ext cx="797308" cy="676831"/>
                </a:xfrm>
                <a:custGeom>
                  <a:avLst/>
                  <a:gdLst>
                    <a:gd name="connsiteX0" fmla="*/ 328971 w 797308"/>
                    <a:gd name="connsiteY0" fmla="*/ 343623 h 676831"/>
                    <a:gd name="connsiteX1" fmla="*/ 328971 w 797308"/>
                    <a:gd name="connsiteY1" fmla="*/ 5262 h 676831"/>
                    <a:gd name="connsiteX2" fmla="*/ 791109 w 797308"/>
                    <a:gd name="connsiteY2" fmla="*/ 279300 h 676831"/>
                    <a:gd name="connsiteX3" fmla="*/ 468269 w 797308"/>
                    <a:gd name="connsiteY3" fmla="*/ 671570 h 676831"/>
                    <a:gd name="connsiteX4" fmla="*/ 6131 w 797308"/>
                    <a:gd name="connsiteY4" fmla="*/ 397540 h 676831"/>
                    <a:gd name="connsiteX5" fmla="*/ 49939 w 797308"/>
                    <a:gd name="connsiteY5" fmla="*/ 174442 h 676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7308" h="676831">
                      <a:moveTo>
                        <a:pt x="328971" y="343623"/>
                      </a:moveTo>
                      <a:lnTo>
                        <a:pt x="328971" y="5262"/>
                      </a:lnTo>
                      <a:cubicBezTo>
                        <a:pt x="545740" y="-27390"/>
                        <a:pt x="752642" y="95300"/>
                        <a:pt x="791109" y="279300"/>
                      </a:cubicBezTo>
                      <a:cubicBezTo>
                        <a:pt x="829576" y="463292"/>
                        <a:pt x="685036" y="638918"/>
                        <a:pt x="468269" y="671570"/>
                      </a:cubicBezTo>
                      <a:cubicBezTo>
                        <a:pt x="251510" y="704222"/>
                        <a:pt x="44597" y="581532"/>
                        <a:pt x="6131" y="397540"/>
                      </a:cubicBezTo>
                      <a:cubicBezTo>
                        <a:pt x="-9844" y="321113"/>
                        <a:pt x="5622" y="242343"/>
                        <a:pt x="49939" y="174442"/>
                      </a:cubicBezTo>
                      <a:close/>
                    </a:path>
                  </a:pathLst>
                </a:custGeom>
                <a:solidFill>
                  <a:srgbClr val="E74C3C"/>
                </a:solidFill>
                <a:ln w="9962" cap="flat">
                  <a:noFill/>
                  <a:prstDash val="solid"/>
                  <a:miter/>
                </a:ln>
              </p:spPr>
              <p:txBody>
                <a:bodyPr rtlCol="0" anchor="ctr"/>
                <a:lstStyle/>
                <a:p>
                  <a:endParaRPr lang="en-IN"/>
                </a:p>
              </p:txBody>
            </p:sp>
            <p:sp>
              <p:nvSpPr>
                <p:cNvPr id="100" name="TextBox 99">
                  <a:extLst>
                    <a:ext uri="{FF2B5EF4-FFF2-40B4-BE49-F238E27FC236}">
                      <a16:creationId xmlns:a16="http://schemas.microsoft.com/office/drawing/2014/main" id="{094D5075-90E1-0433-0401-F5DAD0BCED1D}"/>
                    </a:ext>
                  </a:extLst>
                </p:cNvPr>
                <p:cNvSpPr txBox="1"/>
                <p:nvPr/>
              </p:nvSpPr>
              <p:spPr>
                <a:xfrm>
                  <a:off x="7138744" y="4817110"/>
                  <a:ext cx="774442" cy="204843"/>
                </a:xfrm>
                <a:prstGeom prst="rect">
                  <a:avLst/>
                </a:prstGeom>
                <a:noFill/>
              </p:spPr>
              <p:txBody>
                <a:bodyPr wrap="none" rtlCol="0">
                  <a:spAutoFit/>
                </a:bodyPr>
                <a:lstStyle/>
                <a:p>
                  <a:pPr algn="l"/>
                  <a:r>
                    <a:rPr lang="en-IN" sz="900" spc="0" baseline="0">
                      <a:ln/>
                      <a:solidFill>
                        <a:srgbClr val="2C3E50"/>
                      </a:solidFill>
                      <a:latin typeface="Arial"/>
                      <a:cs typeface="Arial"/>
                      <a:sym typeface="Arial"/>
                      <a:rtl val="0"/>
                    </a:rPr>
                    <a:t>High BLER</a:t>
                  </a:r>
                </a:p>
              </p:txBody>
            </p:sp>
            <p:sp>
              <p:nvSpPr>
                <p:cNvPr id="101" name="TextBox 100">
                  <a:extLst>
                    <a:ext uri="{FF2B5EF4-FFF2-40B4-BE49-F238E27FC236}">
                      <a16:creationId xmlns:a16="http://schemas.microsoft.com/office/drawing/2014/main" id="{C5AF2144-A830-7A92-EEEE-04F8BF282C8B}"/>
                    </a:ext>
                  </a:extLst>
                </p:cNvPr>
                <p:cNvSpPr txBox="1"/>
                <p:nvPr/>
              </p:nvSpPr>
              <p:spPr>
                <a:xfrm>
                  <a:off x="7102182" y="4959310"/>
                  <a:ext cx="847567" cy="185943"/>
                </a:xfrm>
                <a:prstGeom prst="rect">
                  <a:avLst/>
                </a:prstGeom>
                <a:noFill/>
              </p:spPr>
              <p:txBody>
                <a:bodyPr wrap="none" rtlCol="0">
                  <a:spAutoFit/>
                </a:bodyPr>
                <a:lstStyle/>
                <a:p>
                  <a:pPr algn="l"/>
                  <a:r>
                    <a:rPr lang="en-IN" sz="750" spc="0" baseline="0">
                      <a:ln/>
                      <a:solidFill>
                        <a:srgbClr val="27AE60"/>
                      </a:solidFill>
                      <a:latin typeface="Arial"/>
                      <a:cs typeface="Arial"/>
                      <a:sym typeface="Arial"/>
                      <a:rtl val="0"/>
                    </a:rPr>
                    <a:t>60% New Data</a:t>
                  </a:r>
                </a:p>
              </p:txBody>
            </p:sp>
            <p:sp>
              <p:nvSpPr>
                <p:cNvPr id="102" name="TextBox 101">
                  <a:extLst>
                    <a:ext uri="{FF2B5EF4-FFF2-40B4-BE49-F238E27FC236}">
                      <a16:creationId xmlns:a16="http://schemas.microsoft.com/office/drawing/2014/main" id="{129A03F4-AC75-87C2-6EFA-4FE93F5B752C}"/>
                    </a:ext>
                  </a:extLst>
                </p:cNvPr>
                <p:cNvSpPr txBox="1"/>
                <p:nvPr/>
              </p:nvSpPr>
              <p:spPr>
                <a:xfrm>
                  <a:off x="7146486" y="5086195"/>
                  <a:ext cx="758958" cy="185943"/>
                </a:xfrm>
                <a:prstGeom prst="rect">
                  <a:avLst/>
                </a:prstGeom>
                <a:noFill/>
              </p:spPr>
              <p:txBody>
                <a:bodyPr wrap="none" rtlCol="0">
                  <a:spAutoFit/>
                </a:bodyPr>
                <a:lstStyle/>
                <a:p>
                  <a:pPr algn="l"/>
                  <a:r>
                    <a:rPr lang="en-IN" sz="750" spc="0" baseline="0">
                      <a:ln/>
                      <a:solidFill>
                        <a:srgbClr val="E74C3C"/>
                      </a:solidFill>
                      <a:latin typeface="Arial"/>
                      <a:cs typeface="Arial"/>
                      <a:sym typeface="Arial"/>
                      <a:rtl val="0"/>
                    </a:rPr>
                    <a:t>40% Retrans</a:t>
                  </a:r>
                </a:p>
              </p:txBody>
            </p:sp>
          </p:grpSp>
        </p:grpSp>
      </p:grpSp>
      <p:grpSp>
        <p:nvGrpSpPr>
          <p:cNvPr id="103" name="Graphic 6">
            <a:extLst>
              <a:ext uri="{FF2B5EF4-FFF2-40B4-BE49-F238E27FC236}">
                <a16:creationId xmlns:a16="http://schemas.microsoft.com/office/drawing/2014/main" id="{D821FD74-8A7E-9CB4-F0D5-B1F3391DD24D}"/>
              </a:ext>
            </a:extLst>
          </p:cNvPr>
          <p:cNvGrpSpPr/>
          <p:nvPr/>
        </p:nvGrpSpPr>
        <p:grpSpPr>
          <a:xfrm>
            <a:off x="550153" y="5504558"/>
            <a:ext cx="10976623" cy="1099671"/>
            <a:chOff x="550153" y="5504558"/>
            <a:chExt cx="10976623" cy="1099671"/>
          </a:xfrm>
        </p:grpSpPr>
        <p:sp>
          <p:nvSpPr>
            <p:cNvPr id="104" name="Freeform: Shape 103">
              <a:extLst>
                <a:ext uri="{FF2B5EF4-FFF2-40B4-BE49-F238E27FC236}">
                  <a16:creationId xmlns:a16="http://schemas.microsoft.com/office/drawing/2014/main" id="{A002DE34-96FA-8738-9C3E-40110940E02E}"/>
                </a:ext>
              </a:extLst>
            </p:cNvPr>
            <p:cNvSpPr/>
            <p:nvPr/>
          </p:nvSpPr>
          <p:spPr>
            <a:xfrm>
              <a:off x="550153" y="5504558"/>
              <a:ext cx="10961991" cy="1099671"/>
            </a:xfrm>
            <a:custGeom>
              <a:avLst/>
              <a:gdLst>
                <a:gd name="connsiteX0" fmla="*/ 10862337 w 10961991"/>
                <a:gd name="connsiteY0" fmla="*/ 0 h 1099671"/>
                <a:gd name="connsiteX1" fmla="*/ 10961991 w 10961991"/>
                <a:gd name="connsiteY1" fmla="*/ 0 h 1099671"/>
                <a:gd name="connsiteX2" fmla="*/ 10961991 w 10961991"/>
                <a:gd name="connsiteY2" fmla="*/ 1099671 h 1099671"/>
                <a:gd name="connsiteX3" fmla="*/ 10862337 w 10961991"/>
                <a:gd name="connsiteY3" fmla="*/ 1099671 h 1099671"/>
                <a:gd name="connsiteX4" fmla="*/ 99654 w 10961991"/>
                <a:gd name="connsiteY4" fmla="*/ 1099671 h 1099671"/>
                <a:gd name="connsiteX5" fmla="*/ 0 w 10961991"/>
                <a:gd name="connsiteY5" fmla="*/ 1099671 h 1099671"/>
                <a:gd name="connsiteX6" fmla="*/ 0 w 10961991"/>
                <a:gd name="connsiteY6" fmla="*/ 0 h 1099671"/>
                <a:gd name="connsiteX7" fmla="*/ 99654 w 10961991"/>
                <a:gd name="connsiteY7" fmla="*/ 0 h 109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61991" h="1099671">
                  <a:moveTo>
                    <a:pt x="10862337" y="0"/>
                  </a:moveTo>
                  <a:cubicBezTo>
                    <a:pt x="10917374" y="0"/>
                    <a:pt x="10961991" y="0"/>
                    <a:pt x="10961991" y="0"/>
                  </a:cubicBezTo>
                  <a:lnTo>
                    <a:pt x="10961991" y="1099671"/>
                  </a:lnTo>
                  <a:cubicBezTo>
                    <a:pt x="10961991" y="1099671"/>
                    <a:pt x="10917374" y="1099671"/>
                    <a:pt x="10862337" y="1099671"/>
                  </a:cubicBezTo>
                  <a:lnTo>
                    <a:pt x="99654" y="1099671"/>
                  </a:lnTo>
                  <a:cubicBezTo>
                    <a:pt x="44617" y="1099671"/>
                    <a:pt x="0" y="1099671"/>
                    <a:pt x="0" y="1099671"/>
                  </a:cubicBezTo>
                  <a:lnTo>
                    <a:pt x="0" y="0"/>
                  </a:lnTo>
                  <a:cubicBezTo>
                    <a:pt x="0" y="0"/>
                    <a:pt x="44617" y="0"/>
                    <a:pt x="99654" y="0"/>
                  </a:cubicBezTo>
                  <a:close/>
                </a:path>
              </a:pathLst>
            </a:custGeom>
            <a:solidFill>
              <a:srgbClr val="F8F9FA"/>
            </a:solidFill>
            <a:ln w="19923" cap="flat">
              <a:solidFill>
                <a:srgbClr val="BDC3C7"/>
              </a:solidFill>
              <a:prstDash val="solid"/>
              <a:miter/>
            </a:ln>
          </p:spPr>
          <p:txBody>
            <a:bodyPr rtlCol="0" anchor="ctr"/>
            <a:lstStyle/>
            <a:p>
              <a:endParaRPr lang="en-IN"/>
            </a:p>
          </p:txBody>
        </p:sp>
        <p:sp>
          <p:nvSpPr>
            <p:cNvPr id="105" name="TextBox 104">
              <a:extLst>
                <a:ext uri="{FF2B5EF4-FFF2-40B4-BE49-F238E27FC236}">
                  <a16:creationId xmlns:a16="http://schemas.microsoft.com/office/drawing/2014/main" id="{3E29A17F-154C-3114-2D46-CD2D69F6A24B}"/>
                </a:ext>
              </a:extLst>
            </p:cNvPr>
            <p:cNvSpPr txBox="1"/>
            <p:nvPr/>
          </p:nvSpPr>
          <p:spPr>
            <a:xfrm>
              <a:off x="4520722" y="5547790"/>
              <a:ext cx="3020852" cy="242644"/>
            </a:xfrm>
            <a:prstGeom prst="rect">
              <a:avLst/>
            </a:prstGeom>
            <a:noFill/>
          </p:spPr>
          <p:txBody>
            <a:bodyPr wrap="none" rtlCol="0">
              <a:spAutoFit/>
            </a:bodyPr>
            <a:lstStyle/>
            <a:p>
              <a:pPr algn="l"/>
              <a:r>
                <a:rPr lang="en-IN" sz="1200" b="1" spc="0" baseline="0">
                  <a:ln/>
                  <a:solidFill>
                    <a:srgbClr val="2C3E50"/>
                  </a:solidFill>
                  <a:latin typeface="Arial"/>
                  <a:cs typeface="Arial"/>
                  <a:sym typeface="Arial"/>
                  <a:rtl val="0"/>
                </a:rPr>
                <a:t>Key Factors Affecting BLER in 5G NR</a:t>
              </a:r>
            </a:p>
          </p:txBody>
        </p:sp>
        <p:grpSp>
          <p:nvGrpSpPr>
            <p:cNvPr id="106" name="Graphic 6">
              <a:extLst>
                <a:ext uri="{FF2B5EF4-FFF2-40B4-BE49-F238E27FC236}">
                  <a16:creationId xmlns:a16="http://schemas.microsoft.com/office/drawing/2014/main" id="{BE7DE68F-A4EA-D878-C3BF-FE414330D6F0}"/>
                </a:ext>
              </a:extLst>
            </p:cNvPr>
            <p:cNvGrpSpPr/>
            <p:nvPr/>
          </p:nvGrpSpPr>
          <p:grpSpPr>
            <a:xfrm>
              <a:off x="799289" y="5877911"/>
              <a:ext cx="10727487" cy="238496"/>
              <a:chOff x="799289" y="5877911"/>
              <a:chExt cx="10727487" cy="238496"/>
            </a:xfrm>
          </p:grpSpPr>
          <p:grpSp>
            <p:nvGrpSpPr>
              <p:cNvPr id="107" name="Graphic 6">
                <a:extLst>
                  <a:ext uri="{FF2B5EF4-FFF2-40B4-BE49-F238E27FC236}">
                    <a16:creationId xmlns:a16="http://schemas.microsoft.com/office/drawing/2014/main" id="{1DC11CD6-5A98-C234-0863-33FA366F782D}"/>
                  </a:ext>
                </a:extLst>
              </p:cNvPr>
              <p:cNvGrpSpPr/>
              <p:nvPr/>
            </p:nvGrpSpPr>
            <p:grpSpPr>
              <a:xfrm>
                <a:off x="799289" y="5877911"/>
                <a:ext cx="1893118" cy="238496"/>
                <a:chOff x="799289" y="5877911"/>
                <a:chExt cx="1893118" cy="238496"/>
              </a:xfrm>
            </p:grpSpPr>
            <p:sp>
              <p:nvSpPr>
                <p:cNvPr id="108" name="Freeform: Shape 107">
                  <a:extLst>
                    <a:ext uri="{FF2B5EF4-FFF2-40B4-BE49-F238E27FC236}">
                      <a16:creationId xmlns:a16="http://schemas.microsoft.com/office/drawing/2014/main" id="{CBF08BD5-4492-BEFB-FB25-C7140DE88BC7}"/>
                    </a:ext>
                  </a:extLst>
                </p:cNvPr>
                <p:cNvSpPr/>
                <p:nvPr/>
              </p:nvSpPr>
              <p:spPr>
                <a:xfrm>
                  <a:off x="799289" y="5885213"/>
                  <a:ext cx="99654" cy="84590"/>
                </a:xfrm>
                <a:custGeom>
                  <a:avLst/>
                  <a:gdLst>
                    <a:gd name="connsiteX0" fmla="*/ 99654 w 99654"/>
                    <a:gd name="connsiteY0" fmla="*/ 42295 h 84590"/>
                    <a:gd name="connsiteX1" fmla="*/ 49827 w 99654"/>
                    <a:gd name="connsiteY1" fmla="*/ 84590 h 84590"/>
                    <a:gd name="connsiteX2" fmla="*/ 0 w 99654"/>
                    <a:gd name="connsiteY2" fmla="*/ 42295 h 84590"/>
                    <a:gd name="connsiteX3" fmla="*/ 49827 w 99654"/>
                    <a:gd name="connsiteY3" fmla="*/ 0 h 84590"/>
                    <a:gd name="connsiteX4" fmla="*/ 99654 w 99654"/>
                    <a:gd name="connsiteY4" fmla="*/ 42295 h 8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54" h="84590">
                      <a:moveTo>
                        <a:pt x="99654" y="42295"/>
                      </a:moveTo>
                      <a:cubicBezTo>
                        <a:pt x="99654" y="65654"/>
                        <a:pt x="77346" y="84590"/>
                        <a:pt x="49827" y="84590"/>
                      </a:cubicBezTo>
                      <a:cubicBezTo>
                        <a:pt x="22308" y="84590"/>
                        <a:pt x="0" y="65654"/>
                        <a:pt x="0" y="42295"/>
                      </a:cubicBezTo>
                      <a:cubicBezTo>
                        <a:pt x="0" y="18936"/>
                        <a:pt x="22308" y="0"/>
                        <a:pt x="49827" y="0"/>
                      </a:cubicBezTo>
                      <a:cubicBezTo>
                        <a:pt x="77346" y="0"/>
                        <a:pt x="99654" y="18936"/>
                        <a:pt x="99654" y="42295"/>
                      </a:cubicBezTo>
                      <a:close/>
                    </a:path>
                  </a:pathLst>
                </a:custGeom>
                <a:solidFill>
                  <a:srgbClr val="3498DB"/>
                </a:solidFill>
                <a:ln w="9962" cap="flat">
                  <a:noFill/>
                  <a:prstDash val="solid"/>
                  <a:miter/>
                </a:ln>
              </p:spPr>
              <p:txBody>
                <a:bodyPr rtlCol="0" anchor="ctr"/>
                <a:lstStyle/>
                <a:p>
                  <a:endParaRPr lang="en-IN"/>
                </a:p>
              </p:txBody>
            </p:sp>
            <p:sp>
              <p:nvSpPr>
                <p:cNvPr id="109" name="TextBox 108">
                  <a:extLst>
                    <a:ext uri="{FF2B5EF4-FFF2-40B4-BE49-F238E27FC236}">
                      <a16:creationId xmlns:a16="http://schemas.microsoft.com/office/drawing/2014/main" id="{80B46E5C-48DE-130D-5CB0-568D2B2C4744}"/>
                    </a:ext>
                  </a:extLst>
                </p:cNvPr>
                <p:cNvSpPr txBox="1"/>
                <p:nvPr/>
              </p:nvSpPr>
              <p:spPr>
                <a:xfrm>
                  <a:off x="907158" y="5832191"/>
                  <a:ext cx="1664558" cy="204843"/>
                </a:xfrm>
                <a:prstGeom prst="rect">
                  <a:avLst/>
                </a:prstGeom>
                <a:noFill/>
              </p:spPr>
              <p:txBody>
                <a:bodyPr wrap="none" rtlCol="0">
                  <a:spAutoFit/>
                </a:bodyPr>
                <a:lstStyle/>
                <a:p>
                  <a:pPr algn="l"/>
                  <a:r>
                    <a:rPr lang="en-IN" sz="900" b="1" spc="0" baseline="0">
                      <a:ln/>
                      <a:solidFill>
                        <a:srgbClr val="2C3E50"/>
                      </a:solidFill>
                      <a:latin typeface="Arial"/>
                      <a:cs typeface="Arial"/>
                      <a:sym typeface="Arial"/>
                      <a:rtl val="0"/>
                    </a:rPr>
                    <a:t>Signal Quality (SINR/SNR)</a:t>
                  </a:r>
                </a:p>
              </p:txBody>
            </p:sp>
            <p:sp>
              <p:nvSpPr>
                <p:cNvPr id="110" name="TextBox 109">
                  <a:extLst>
                    <a:ext uri="{FF2B5EF4-FFF2-40B4-BE49-F238E27FC236}">
                      <a16:creationId xmlns:a16="http://schemas.microsoft.com/office/drawing/2014/main" id="{050D404F-7160-FCB4-D886-0437CF7E80D4}"/>
                    </a:ext>
                  </a:extLst>
                </p:cNvPr>
                <p:cNvSpPr txBox="1"/>
                <p:nvPr/>
              </p:nvSpPr>
              <p:spPr>
                <a:xfrm>
                  <a:off x="907158" y="5966734"/>
                  <a:ext cx="1876689" cy="195393"/>
                </a:xfrm>
                <a:prstGeom prst="rect">
                  <a:avLst/>
                </a:prstGeom>
                <a:noFill/>
              </p:spPr>
              <p:txBody>
                <a:bodyPr wrap="none" rtlCol="0">
                  <a:spAutoFit/>
                </a:bodyPr>
                <a:lstStyle/>
                <a:p>
                  <a:pPr algn="l"/>
                  <a:r>
                    <a:rPr lang="en-IN" sz="825" spc="0" baseline="0">
                      <a:ln/>
                      <a:solidFill>
                        <a:srgbClr val="7F8C8D"/>
                      </a:solidFill>
                      <a:latin typeface="Arial"/>
                      <a:cs typeface="Arial"/>
                      <a:sym typeface="Arial"/>
                      <a:rtl val="0"/>
                    </a:rPr>
                    <a:t>Poor RF conditions increase BLER</a:t>
                  </a:r>
                </a:p>
              </p:txBody>
            </p:sp>
          </p:grpSp>
          <p:grpSp>
            <p:nvGrpSpPr>
              <p:cNvPr id="111" name="Graphic 6">
                <a:extLst>
                  <a:ext uri="{FF2B5EF4-FFF2-40B4-BE49-F238E27FC236}">
                    <a16:creationId xmlns:a16="http://schemas.microsoft.com/office/drawing/2014/main" id="{7857DB89-E227-4A52-6A3C-55B4583369F1}"/>
                  </a:ext>
                </a:extLst>
              </p:cNvPr>
              <p:cNvGrpSpPr/>
              <p:nvPr/>
            </p:nvGrpSpPr>
            <p:grpSpPr>
              <a:xfrm>
                <a:off x="2792378" y="5877911"/>
                <a:ext cx="2259071" cy="238496"/>
                <a:chOff x="2792378" y="5877911"/>
                <a:chExt cx="2259071" cy="238496"/>
              </a:xfrm>
            </p:grpSpPr>
            <p:sp>
              <p:nvSpPr>
                <p:cNvPr id="112" name="Freeform: Shape 111">
                  <a:extLst>
                    <a:ext uri="{FF2B5EF4-FFF2-40B4-BE49-F238E27FC236}">
                      <a16:creationId xmlns:a16="http://schemas.microsoft.com/office/drawing/2014/main" id="{C8065DF3-7783-349C-C70B-70751AF41510}"/>
                    </a:ext>
                  </a:extLst>
                </p:cNvPr>
                <p:cNvSpPr/>
                <p:nvPr/>
              </p:nvSpPr>
              <p:spPr>
                <a:xfrm>
                  <a:off x="2792378" y="5885213"/>
                  <a:ext cx="99654" cy="84590"/>
                </a:xfrm>
                <a:custGeom>
                  <a:avLst/>
                  <a:gdLst>
                    <a:gd name="connsiteX0" fmla="*/ 99654 w 99654"/>
                    <a:gd name="connsiteY0" fmla="*/ 42295 h 84590"/>
                    <a:gd name="connsiteX1" fmla="*/ 49827 w 99654"/>
                    <a:gd name="connsiteY1" fmla="*/ 84590 h 84590"/>
                    <a:gd name="connsiteX2" fmla="*/ 0 w 99654"/>
                    <a:gd name="connsiteY2" fmla="*/ 42295 h 84590"/>
                    <a:gd name="connsiteX3" fmla="*/ 49827 w 99654"/>
                    <a:gd name="connsiteY3" fmla="*/ 0 h 84590"/>
                    <a:gd name="connsiteX4" fmla="*/ 99654 w 99654"/>
                    <a:gd name="connsiteY4" fmla="*/ 42295 h 8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54" h="84590">
                      <a:moveTo>
                        <a:pt x="99654" y="42295"/>
                      </a:moveTo>
                      <a:cubicBezTo>
                        <a:pt x="99654" y="65654"/>
                        <a:pt x="77346" y="84590"/>
                        <a:pt x="49827" y="84590"/>
                      </a:cubicBezTo>
                      <a:cubicBezTo>
                        <a:pt x="22309" y="84590"/>
                        <a:pt x="0" y="65654"/>
                        <a:pt x="0" y="42295"/>
                      </a:cubicBezTo>
                      <a:cubicBezTo>
                        <a:pt x="0" y="18936"/>
                        <a:pt x="22309" y="0"/>
                        <a:pt x="49827" y="0"/>
                      </a:cubicBezTo>
                      <a:cubicBezTo>
                        <a:pt x="77346" y="0"/>
                        <a:pt x="99654" y="18936"/>
                        <a:pt x="99654" y="42295"/>
                      </a:cubicBezTo>
                      <a:close/>
                    </a:path>
                  </a:pathLst>
                </a:custGeom>
                <a:solidFill>
                  <a:srgbClr val="E67E22"/>
                </a:solidFill>
                <a:ln w="9962" cap="flat">
                  <a:noFill/>
                  <a:prstDash val="solid"/>
                  <a:miter/>
                </a:ln>
              </p:spPr>
              <p:txBody>
                <a:bodyPr rtlCol="0" anchor="ctr"/>
                <a:lstStyle/>
                <a:p>
                  <a:endParaRPr lang="en-IN"/>
                </a:p>
              </p:txBody>
            </p:sp>
            <p:sp>
              <p:nvSpPr>
                <p:cNvPr id="113" name="TextBox 112">
                  <a:extLst>
                    <a:ext uri="{FF2B5EF4-FFF2-40B4-BE49-F238E27FC236}">
                      <a16:creationId xmlns:a16="http://schemas.microsoft.com/office/drawing/2014/main" id="{2B957052-F2C1-ACED-4968-B19D5CDD56F1}"/>
                    </a:ext>
                  </a:extLst>
                </p:cNvPr>
                <p:cNvSpPr txBox="1"/>
                <p:nvPr/>
              </p:nvSpPr>
              <p:spPr>
                <a:xfrm>
                  <a:off x="2900247" y="5832191"/>
                  <a:ext cx="867459" cy="204843"/>
                </a:xfrm>
                <a:prstGeom prst="rect">
                  <a:avLst/>
                </a:prstGeom>
                <a:noFill/>
              </p:spPr>
              <p:txBody>
                <a:bodyPr wrap="none" rtlCol="0">
                  <a:spAutoFit/>
                </a:bodyPr>
                <a:lstStyle/>
                <a:p>
                  <a:pPr algn="l"/>
                  <a:r>
                    <a:rPr lang="en-IN" sz="900" b="1" spc="0" baseline="0">
                      <a:ln/>
                      <a:solidFill>
                        <a:srgbClr val="2C3E50"/>
                      </a:solidFill>
                      <a:latin typeface="Arial"/>
                      <a:cs typeface="Arial"/>
                      <a:sym typeface="Arial"/>
                      <a:rtl val="0"/>
                    </a:rPr>
                    <a:t>Interference</a:t>
                  </a:r>
                </a:p>
              </p:txBody>
            </p:sp>
            <p:sp>
              <p:nvSpPr>
                <p:cNvPr id="114" name="TextBox 113">
                  <a:extLst>
                    <a:ext uri="{FF2B5EF4-FFF2-40B4-BE49-F238E27FC236}">
                      <a16:creationId xmlns:a16="http://schemas.microsoft.com/office/drawing/2014/main" id="{C7D835B9-E39D-E079-1329-14DF25E254B3}"/>
                    </a:ext>
                  </a:extLst>
                </p:cNvPr>
                <p:cNvSpPr txBox="1"/>
                <p:nvPr/>
              </p:nvSpPr>
              <p:spPr>
                <a:xfrm>
                  <a:off x="2900247" y="5966734"/>
                  <a:ext cx="2242642" cy="195393"/>
                </a:xfrm>
                <a:prstGeom prst="rect">
                  <a:avLst/>
                </a:prstGeom>
                <a:noFill/>
              </p:spPr>
              <p:txBody>
                <a:bodyPr wrap="none" rtlCol="0">
                  <a:spAutoFit/>
                </a:bodyPr>
                <a:lstStyle/>
                <a:p>
                  <a:pPr algn="l"/>
                  <a:r>
                    <a:rPr lang="en-IN" sz="825" spc="0" baseline="0">
                      <a:ln/>
                      <a:solidFill>
                        <a:srgbClr val="7F8C8D"/>
                      </a:solidFill>
                      <a:latin typeface="Arial"/>
                      <a:cs typeface="Arial"/>
                      <a:sym typeface="Arial"/>
                      <a:rtl val="0"/>
                    </a:rPr>
                    <a:t>Co-channel, adjacent channel interference</a:t>
                  </a:r>
                </a:p>
              </p:txBody>
            </p:sp>
          </p:grpSp>
          <p:grpSp>
            <p:nvGrpSpPr>
              <p:cNvPr id="115" name="Graphic 6">
                <a:extLst>
                  <a:ext uri="{FF2B5EF4-FFF2-40B4-BE49-F238E27FC236}">
                    <a16:creationId xmlns:a16="http://schemas.microsoft.com/office/drawing/2014/main" id="{74BB4B60-0B44-E5B2-8F68-7EF54BA78A98}"/>
                  </a:ext>
                </a:extLst>
              </p:cNvPr>
              <p:cNvGrpSpPr/>
              <p:nvPr/>
            </p:nvGrpSpPr>
            <p:grpSpPr>
              <a:xfrm>
                <a:off x="4486504" y="5877911"/>
                <a:ext cx="1761874" cy="238496"/>
                <a:chOff x="4486504" y="5877911"/>
                <a:chExt cx="1761874" cy="238496"/>
              </a:xfrm>
            </p:grpSpPr>
            <p:sp>
              <p:nvSpPr>
                <p:cNvPr id="116" name="Freeform: Shape 115">
                  <a:extLst>
                    <a:ext uri="{FF2B5EF4-FFF2-40B4-BE49-F238E27FC236}">
                      <a16:creationId xmlns:a16="http://schemas.microsoft.com/office/drawing/2014/main" id="{2EA226FE-8F07-A010-7BD9-64B1A1A9396C}"/>
                    </a:ext>
                  </a:extLst>
                </p:cNvPr>
                <p:cNvSpPr/>
                <p:nvPr/>
              </p:nvSpPr>
              <p:spPr>
                <a:xfrm>
                  <a:off x="4486504" y="5885213"/>
                  <a:ext cx="99654" cy="84590"/>
                </a:xfrm>
                <a:custGeom>
                  <a:avLst/>
                  <a:gdLst>
                    <a:gd name="connsiteX0" fmla="*/ 99654 w 99654"/>
                    <a:gd name="connsiteY0" fmla="*/ 42295 h 84590"/>
                    <a:gd name="connsiteX1" fmla="*/ 49827 w 99654"/>
                    <a:gd name="connsiteY1" fmla="*/ 84590 h 84590"/>
                    <a:gd name="connsiteX2" fmla="*/ 0 w 99654"/>
                    <a:gd name="connsiteY2" fmla="*/ 42295 h 84590"/>
                    <a:gd name="connsiteX3" fmla="*/ 49827 w 99654"/>
                    <a:gd name="connsiteY3" fmla="*/ 0 h 84590"/>
                    <a:gd name="connsiteX4" fmla="*/ 99654 w 99654"/>
                    <a:gd name="connsiteY4" fmla="*/ 42295 h 8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54" h="84590">
                      <a:moveTo>
                        <a:pt x="99654" y="42295"/>
                      </a:moveTo>
                      <a:cubicBezTo>
                        <a:pt x="99654" y="65654"/>
                        <a:pt x="77346" y="84590"/>
                        <a:pt x="49827" y="84590"/>
                      </a:cubicBezTo>
                      <a:cubicBezTo>
                        <a:pt x="22309" y="84590"/>
                        <a:pt x="0" y="65654"/>
                        <a:pt x="0" y="42295"/>
                      </a:cubicBezTo>
                      <a:cubicBezTo>
                        <a:pt x="0" y="18936"/>
                        <a:pt x="22309" y="0"/>
                        <a:pt x="49827" y="0"/>
                      </a:cubicBezTo>
                      <a:cubicBezTo>
                        <a:pt x="77346" y="0"/>
                        <a:pt x="99654" y="18936"/>
                        <a:pt x="99654" y="42295"/>
                      </a:cubicBezTo>
                      <a:close/>
                    </a:path>
                  </a:pathLst>
                </a:custGeom>
                <a:solidFill>
                  <a:srgbClr val="9B59B6"/>
                </a:solidFill>
                <a:ln w="9962" cap="flat">
                  <a:noFill/>
                  <a:prstDash val="solid"/>
                  <a:miter/>
                </a:ln>
              </p:spPr>
              <p:txBody>
                <a:bodyPr rtlCol="0" anchor="ctr"/>
                <a:lstStyle/>
                <a:p>
                  <a:endParaRPr lang="en-IN"/>
                </a:p>
              </p:txBody>
            </p:sp>
            <p:sp>
              <p:nvSpPr>
                <p:cNvPr id="117" name="TextBox 116">
                  <a:extLst>
                    <a:ext uri="{FF2B5EF4-FFF2-40B4-BE49-F238E27FC236}">
                      <a16:creationId xmlns:a16="http://schemas.microsoft.com/office/drawing/2014/main" id="{4686FAFC-8943-B8AE-087B-88E2673DEBEA}"/>
                    </a:ext>
                  </a:extLst>
                </p:cNvPr>
                <p:cNvSpPr txBox="1"/>
                <p:nvPr/>
              </p:nvSpPr>
              <p:spPr>
                <a:xfrm>
                  <a:off x="4594373" y="5832191"/>
                  <a:ext cx="1013496" cy="204843"/>
                </a:xfrm>
                <a:prstGeom prst="rect">
                  <a:avLst/>
                </a:prstGeom>
                <a:noFill/>
              </p:spPr>
              <p:txBody>
                <a:bodyPr wrap="none" rtlCol="0">
                  <a:spAutoFit/>
                </a:bodyPr>
                <a:lstStyle/>
                <a:p>
                  <a:pPr algn="l"/>
                  <a:r>
                    <a:rPr lang="en-IN" sz="900" b="1" spc="0" baseline="0">
                      <a:ln/>
                      <a:solidFill>
                        <a:srgbClr val="2C3E50"/>
                      </a:solidFill>
                      <a:latin typeface="Arial"/>
                      <a:cs typeface="Arial"/>
                      <a:sym typeface="Arial"/>
                      <a:rtl val="0"/>
                    </a:rPr>
                    <a:t>MCS Selection</a:t>
                  </a:r>
                </a:p>
              </p:txBody>
            </p:sp>
            <p:sp>
              <p:nvSpPr>
                <p:cNvPr id="118" name="TextBox 117">
                  <a:extLst>
                    <a:ext uri="{FF2B5EF4-FFF2-40B4-BE49-F238E27FC236}">
                      <a16:creationId xmlns:a16="http://schemas.microsoft.com/office/drawing/2014/main" id="{44D536AB-86E5-6068-0D06-683451580076}"/>
                    </a:ext>
                  </a:extLst>
                </p:cNvPr>
                <p:cNvSpPr txBox="1"/>
                <p:nvPr/>
              </p:nvSpPr>
              <p:spPr>
                <a:xfrm>
                  <a:off x="4594373" y="5966734"/>
                  <a:ext cx="1745445" cy="195393"/>
                </a:xfrm>
                <a:prstGeom prst="rect">
                  <a:avLst/>
                </a:prstGeom>
                <a:noFill/>
              </p:spPr>
              <p:txBody>
                <a:bodyPr wrap="none" rtlCol="0">
                  <a:spAutoFit/>
                </a:bodyPr>
                <a:lstStyle/>
                <a:p>
                  <a:pPr algn="l"/>
                  <a:r>
                    <a:rPr lang="en-IN" sz="825" spc="0" baseline="0">
                      <a:ln/>
                      <a:solidFill>
                        <a:srgbClr val="7F8C8D"/>
                      </a:solidFill>
                      <a:latin typeface="Arial"/>
                      <a:cs typeface="Arial"/>
                      <a:sym typeface="Arial"/>
                      <a:rtl val="0"/>
                    </a:rPr>
                    <a:t>Higher MCS = Higher BLER risk</a:t>
                  </a:r>
                </a:p>
              </p:txBody>
            </p:sp>
          </p:grpSp>
          <p:grpSp>
            <p:nvGrpSpPr>
              <p:cNvPr id="119" name="Graphic 6">
                <a:extLst>
                  <a:ext uri="{FF2B5EF4-FFF2-40B4-BE49-F238E27FC236}">
                    <a16:creationId xmlns:a16="http://schemas.microsoft.com/office/drawing/2014/main" id="{1A4D661B-A685-DB2D-DE28-D1606278395D}"/>
                  </a:ext>
                </a:extLst>
              </p:cNvPr>
              <p:cNvGrpSpPr/>
              <p:nvPr/>
            </p:nvGrpSpPr>
            <p:grpSpPr>
              <a:xfrm>
                <a:off x="6180630" y="5877911"/>
                <a:ext cx="2250614" cy="238496"/>
                <a:chOff x="6180630" y="5877911"/>
                <a:chExt cx="2250614" cy="238496"/>
              </a:xfrm>
            </p:grpSpPr>
            <p:sp>
              <p:nvSpPr>
                <p:cNvPr id="120" name="Freeform: Shape 119">
                  <a:extLst>
                    <a:ext uri="{FF2B5EF4-FFF2-40B4-BE49-F238E27FC236}">
                      <a16:creationId xmlns:a16="http://schemas.microsoft.com/office/drawing/2014/main" id="{50B03CD2-0CDB-B544-C748-20A2F7C8546D}"/>
                    </a:ext>
                  </a:extLst>
                </p:cNvPr>
                <p:cNvSpPr/>
                <p:nvPr/>
              </p:nvSpPr>
              <p:spPr>
                <a:xfrm>
                  <a:off x="6180630" y="5885213"/>
                  <a:ext cx="99654" cy="84590"/>
                </a:xfrm>
                <a:custGeom>
                  <a:avLst/>
                  <a:gdLst>
                    <a:gd name="connsiteX0" fmla="*/ 99654 w 99654"/>
                    <a:gd name="connsiteY0" fmla="*/ 42295 h 84590"/>
                    <a:gd name="connsiteX1" fmla="*/ 49827 w 99654"/>
                    <a:gd name="connsiteY1" fmla="*/ 84590 h 84590"/>
                    <a:gd name="connsiteX2" fmla="*/ 0 w 99654"/>
                    <a:gd name="connsiteY2" fmla="*/ 42295 h 84590"/>
                    <a:gd name="connsiteX3" fmla="*/ 49827 w 99654"/>
                    <a:gd name="connsiteY3" fmla="*/ 0 h 84590"/>
                    <a:gd name="connsiteX4" fmla="*/ 99654 w 99654"/>
                    <a:gd name="connsiteY4" fmla="*/ 42295 h 8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54" h="84590">
                      <a:moveTo>
                        <a:pt x="99654" y="42295"/>
                      </a:moveTo>
                      <a:cubicBezTo>
                        <a:pt x="99654" y="65654"/>
                        <a:pt x="77346" y="84590"/>
                        <a:pt x="49827" y="84590"/>
                      </a:cubicBezTo>
                      <a:cubicBezTo>
                        <a:pt x="22309" y="84590"/>
                        <a:pt x="0" y="65654"/>
                        <a:pt x="0" y="42295"/>
                      </a:cubicBezTo>
                      <a:cubicBezTo>
                        <a:pt x="0" y="18936"/>
                        <a:pt x="22309" y="0"/>
                        <a:pt x="49827" y="0"/>
                      </a:cubicBezTo>
                      <a:cubicBezTo>
                        <a:pt x="77346" y="0"/>
                        <a:pt x="99654" y="18936"/>
                        <a:pt x="99654" y="42295"/>
                      </a:cubicBezTo>
                      <a:close/>
                    </a:path>
                  </a:pathLst>
                </a:custGeom>
                <a:solidFill>
                  <a:srgbClr val="E74C3C"/>
                </a:solidFill>
                <a:ln w="9962" cap="flat">
                  <a:noFill/>
                  <a:prstDash val="solid"/>
                  <a:miter/>
                </a:ln>
              </p:spPr>
              <p:txBody>
                <a:bodyPr rtlCol="0" anchor="ctr"/>
                <a:lstStyle/>
                <a:p>
                  <a:endParaRPr lang="en-IN"/>
                </a:p>
              </p:txBody>
            </p:sp>
            <p:sp>
              <p:nvSpPr>
                <p:cNvPr id="121" name="TextBox 120">
                  <a:extLst>
                    <a:ext uri="{FF2B5EF4-FFF2-40B4-BE49-F238E27FC236}">
                      <a16:creationId xmlns:a16="http://schemas.microsoft.com/office/drawing/2014/main" id="{C5666286-8A32-C47A-D1E1-6C6A3FDEE5B8}"/>
                    </a:ext>
                  </a:extLst>
                </p:cNvPr>
                <p:cNvSpPr txBox="1"/>
                <p:nvPr/>
              </p:nvSpPr>
              <p:spPr>
                <a:xfrm>
                  <a:off x="6288499" y="5832191"/>
                  <a:ext cx="1119593" cy="204843"/>
                </a:xfrm>
                <a:prstGeom prst="rect">
                  <a:avLst/>
                </a:prstGeom>
                <a:noFill/>
              </p:spPr>
              <p:txBody>
                <a:bodyPr wrap="none" rtlCol="0">
                  <a:spAutoFit/>
                </a:bodyPr>
                <a:lstStyle/>
                <a:p>
                  <a:pPr algn="l"/>
                  <a:r>
                    <a:rPr lang="en-IN" sz="900" b="1" spc="0" baseline="0">
                      <a:ln/>
                      <a:solidFill>
                        <a:srgbClr val="2C3E50"/>
                      </a:solidFill>
                      <a:latin typeface="Arial"/>
                      <a:cs typeface="Arial"/>
                      <a:sym typeface="Arial"/>
                      <a:rtl val="0"/>
                    </a:rPr>
                    <a:t>Mobility/Doppler</a:t>
                  </a:r>
                </a:p>
              </p:txBody>
            </p:sp>
            <p:sp>
              <p:nvSpPr>
                <p:cNvPr id="122" name="TextBox 121">
                  <a:extLst>
                    <a:ext uri="{FF2B5EF4-FFF2-40B4-BE49-F238E27FC236}">
                      <a16:creationId xmlns:a16="http://schemas.microsoft.com/office/drawing/2014/main" id="{F1033E54-CC79-F640-9CFC-F52586BCC17A}"/>
                    </a:ext>
                  </a:extLst>
                </p:cNvPr>
                <p:cNvSpPr txBox="1"/>
                <p:nvPr/>
              </p:nvSpPr>
              <p:spPr>
                <a:xfrm>
                  <a:off x="6288499" y="5966734"/>
                  <a:ext cx="2234185" cy="195393"/>
                </a:xfrm>
                <a:prstGeom prst="rect">
                  <a:avLst/>
                </a:prstGeom>
                <a:noFill/>
              </p:spPr>
              <p:txBody>
                <a:bodyPr wrap="none" rtlCol="0">
                  <a:spAutoFit/>
                </a:bodyPr>
                <a:lstStyle/>
                <a:p>
                  <a:pPr algn="l"/>
                  <a:r>
                    <a:rPr lang="en-IN" sz="825" spc="0" baseline="0">
                      <a:ln/>
                      <a:solidFill>
                        <a:srgbClr val="7F8C8D"/>
                      </a:solidFill>
                      <a:latin typeface="Arial"/>
                      <a:cs typeface="Arial"/>
                      <a:sym typeface="Arial"/>
                      <a:rtl val="0"/>
                    </a:rPr>
                    <a:t>Fast movement affects channel estimation</a:t>
                  </a:r>
                </a:p>
              </p:txBody>
            </p:sp>
          </p:grpSp>
          <p:grpSp>
            <p:nvGrpSpPr>
              <p:cNvPr id="123" name="Graphic 6">
                <a:extLst>
                  <a:ext uri="{FF2B5EF4-FFF2-40B4-BE49-F238E27FC236}">
                    <a16:creationId xmlns:a16="http://schemas.microsoft.com/office/drawing/2014/main" id="{72528846-8CEE-5B6A-10C8-8AA44F6E6D02}"/>
                  </a:ext>
                </a:extLst>
              </p:cNvPr>
              <p:cNvGrpSpPr/>
              <p:nvPr/>
            </p:nvGrpSpPr>
            <p:grpSpPr>
              <a:xfrm>
                <a:off x="7974411" y="5877911"/>
                <a:ext cx="1771401" cy="238496"/>
                <a:chOff x="7974411" y="5877911"/>
                <a:chExt cx="1771401" cy="238496"/>
              </a:xfrm>
            </p:grpSpPr>
            <p:sp>
              <p:nvSpPr>
                <p:cNvPr id="124" name="Freeform: Shape 123">
                  <a:extLst>
                    <a:ext uri="{FF2B5EF4-FFF2-40B4-BE49-F238E27FC236}">
                      <a16:creationId xmlns:a16="http://schemas.microsoft.com/office/drawing/2014/main" id="{FA4D69B9-47F6-789A-E91E-FDC72D931BBB}"/>
                    </a:ext>
                  </a:extLst>
                </p:cNvPr>
                <p:cNvSpPr/>
                <p:nvPr/>
              </p:nvSpPr>
              <p:spPr>
                <a:xfrm>
                  <a:off x="7974411" y="5885213"/>
                  <a:ext cx="99654" cy="84590"/>
                </a:xfrm>
                <a:custGeom>
                  <a:avLst/>
                  <a:gdLst>
                    <a:gd name="connsiteX0" fmla="*/ 99654 w 99654"/>
                    <a:gd name="connsiteY0" fmla="*/ 42295 h 84590"/>
                    <a:gd name="connsiteX1" fmla="*/ 49827 w 99654"/>
                    <a:gd name="connsiteY1" fmla="*/ 84590 h 84590"/>
                    <a:gd name="connsiteX2" fmla="*/ 0 w 99654"/>
                    <a:gd name="connsiteY2" fmla="*/ 42295 h 84590"/>
                    <a:gd name="connsiteX3" fmla="*/ 49827 w 99654"/>
                    <a:gd name="connsiteY3" fmla="*/ 0 h 84590"/>
                    <a:gd name="connsiteX4" fmla="*/ 99654 w 99654"/>
                    <a:gd name="connsiteY4" fmla="*/ 42295 h 8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54" h="84590">
                      <a:moveTo>
                        <a:pt x="99654" y="42295"/>
                      </a:moveTo>
                      <a:cubicBezTo>
                        <a:pt x="99654" y="65654"/>
                        <a:pt x="77346" y="84590"/>
                        <a:pt x="49827" y="84590"/>
                      </a:cubicBezTo>
                      <a:cubicBezTo>
                        <a:pt x="22309" y="84590"/>
                        <a:pt x="0" y="65654"/>
                        <a:pt x="0" y="42295"/>
                      </a:cubicBezTo>
                      <a:cubicBezTo>
                        <a:pt x="0" y="18936"/>
                        <a:pt x="22309" y="0"/>
                        <a:pt x="49827" y="0"/>
                      </a:cubicBezTo>
                      <a:cubicBezTo>
                        <a:pt x="77346" y="0"/>
                        <a:pt x="99654" y="18936"/>
                        <a:pt x="99654" y="42295"/>
                      </a:cubicBezTo>
                      <a:close/>
                    </a:path>
                  </a:pathLst>
                </a:custGeom>
                <a:solidFill>
                  <a:srgbClr val="F39C12"/>
                </a:solidFill>
                <a:ln w="9962" cap="flat">
                  <a:noFill/>
                  <a:prstDash val="solid"/>
                  <a:miter/>
                </a:ln>
              </p:spPr>
              <p:txBody>
                <a:bodyPr rtlCol="0" anchor="ctr"/>
                <a:lstStyle/>
                <a:p>
                  <a:endParaRPr lang="en-IN"/>
                </a:p>
              </p:txBody>
            </p:sp>
            <p:sp>
              <p:nvSpPr>
                <p:cNvPr id="125" name="TextBox 124">
                  <a:extLst>
                    <a:ext uri="{FF2B5EF4-FFF2-40B4-BE49-F238E27FC236}">
                      <a16:creationId xmlns:a16="http://schemas.microsoft.com/office/drawing/2014/main" id="{ED1D3546-E069-2C3F-5E2B-0EF2C6BBF672}"/>
                    </a:ext>
                  </a:extLst>
                </p:cNvPr>
                <p:cNvSpPr txBox="1"/>
                <p:nvPr/>
              </p:nvSpPr>
              <p:spPr>
                <a:xfrm>
                  <a:off x="8082280" y="5832191"/>
                  <a:ext cx="973556" cy="204843"/>
                </a:xfrm>
                <a:prstGeom prst="rect">
                  <a:avLst/>
                </a:prstGeom>
                <a:noFill/>
              </p:spPr>
              <p:txBody>
                <a:bodyPr wrap="none" rtlCol="0">
                  <a:spAutoFit/>
                </a:bodyPr>
                <a:lstStyle/>
                <a:p>
                  <a:pPr algn="l"/>
                  <a:r>
                    <a:rPr lang="en-IN" sz="900" b="1" spc="0" baseline="0">
                      <a:ln/>
                      <a:solidFill>
                        <a:srgbClr val="2C3E50"/>
                      </a:solidFill>
                      <a:latin typeface="Arial"/>
                      <a:cs typeface="Arial"/>
                      <a:sym typeface="Arial"/>
                      <a:rtl val="0"/>
                    </a:rPr>
                    <a:t>Network Load</a:t>
                  </a:r>
                </a:p>
              </p:txBody>
            </p:sp>
            <p:sp>
              <p:nvSpPr>
                <p:cNvPr id="126" name="TextBox 125">
                  <a:extLst>
                    <a:ext uri="{FF2B5EF4-FFF2-40B4-BE49-F238E27FC236}">
                      <a16:creationId xmlns:a16="http://schemas.microsoft.com/office/drawing/2014/main" id="{E03B4C76-AC3A-68B6-566A-B582F5EF66E0}"/>
                    </a:ext>
                  </a:extLst>
                </p:cNvPr>
                <p:cNvSpPr txBox="1"/>
                <p:nvPr/>
              </p:nvSpPr>
              <p:spPr>
                <a:xfrm>
                  <a:off x="8082280" y="5966734"/>
                  <a:ext cx="1754973" cy="195393"/>
                </a:xfrm>
                <a:prstGeom prst="rect">
                  <a:avLst/>
                </a:prstGeom>
                <a:noFill/>
              </p:spPr>
              <p:txBody>
                <a:bodyPr wrap="none" rtlCol="0">
                  <a:spAutoFit/>
                </a:bodyPr>
                <a:lstStyle/>
                <a:p>
                  <a:pPr algn="l"/>
                  <a:r>
                    <a:rPr lang="en-IN" sz="825" spc="0" baseline="0">
                      <a:ln/>
                      <a:solidFill>
                        <a:srgbClr val="7F8C8D"/>
                      </a:solidFill>
                      <a:latin typeface="Arial"/>
                      <a:cs typeface="Arial"/>
                      <a:sym typeface="Arial"/>
                      <a:rtl val="0"/>
                    </a:rPr>
                    <a:t>High load increases interference</a:t>
                  </a:r>
                </a:p>
              </p:txBody>
            </p:sp>
          </p:grpSp>
          <p:grpSp>
            <p:nvGrpSpPr>
              <p:cNvPr id="127" name="Graphic 6">
                <a:extLst>
                  <a:ext uri="{FF2B5EF4-FFF2-40B4-BE49-F238E27FC236}">
                    <a16:creationId xmlns:a16="http://schemas.microsoft.com/office/drawing/2014/main" id="{3D46667D-BEB4-091E-BF62-942501EFA176}"/>
                  </a:ext>
                </a:extLst>
              </p:cNvPr>
              <p:cNvGrpSpPr/>
              <p:nvPr/>
            </p:nvGrpSpPr>
            <p:grpSpPr>
              <a:xfrm>
                <a:off x="9469228" y="5877911"/>
                <a:ext cx="2057548" cy="238496"/>
                <a:chOff x="9469228" y="5877911"/>
                <a:chExt cx="2057548" cy="238496"/>
              </a:xfrm>
            </p:grpSpPr>
            <p:sp>
              <p:nvSpPr>
                <p:cNvPr id="128" name="Freeform: Shape 127">
                  <a:extLst>
                    <a:ext uri="{FF2B5EF4-FFF2-40B4-BE49-F238E27FC236}">
                      <a16:creationId xmlns:a16="http://schemas.microsoft.com/office/drawing/2014/main" id="{DF36CC9C-849C-95B6-D081-FB8053AB6D18}"/>
                    </a:ext>
                  </a:extLst>
                </p:cNvPr>
                <p:cNvSpPr/>
                <p:nvPr/>
              </p:nvSpPr>
              <p:spPr>
                <a:xfrm>
                  <a:off x="9469228" y="5885213"/>
                  <a:ext cx="99654" cy="84590"/>
                </a:xfrm>
                <a:custGeom>
                  <a:avLst/>
                  <a:gdLst>
                    <a:gd name="connsiteX0" fmla="*/ 99654 w 99654"/>
                    <a:gd name="connsiteY0" fmla="*/ 42295 h 84590"/>
                    <a:gd name="connsiteX1" fmla="*/ 49827 w 99654"/>
                    <a:gd name="connsiteY1" fmla="*/ 84590 h 84590"/>
                    <a:gd name="connsiteX2" fmla="*/ 0 w 99654"/>
                    <a:gd name="connsiteY2" fmla="*/ 42295 h 84590"/>
                    <a:gd name="connsiteX3" fmla="*/ 49827 w 99654"/>
                    <a:gd name="connsiteY3" fmla="*/ 0 h 84590"/>
                    <a:gd name="connsiteX4" fmla="*/ 99654 w 99654"/>
                    <a:gd name="connsiteY4" fmla="*/ 42295 h 8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54" h="84590">
                      <a:moveTo>
                        <a:pt x="99654" y="42295"/>
                      </a:moveTo>
                      <a:cubicBezTo>
                        <a:pt x="99654" y="65654"/>
                        <a:pt x="77346" y="84590"/>
                        <a:pt x="49827" y="84590"/>
                      </a:cubicBezTo>
                      <a:cubicBezTo>
                        <a:pt x="22309" y="84590"/>
                        <a:pt x="0" y="65654"/>
                        <a:pt x="0" y="42295"/>
                      </a:cubicBezTo>
                      <a:cubicBezTo>
                        <a:pt x="0" y="18936"/>
                        <a:pt x="22309" y="0"/>
                        <a:pt x="49827" y="0"/>
                      </a:cubicBezTo>
                      <a:cubicBezTo>
                        <a:pt x="77346" y="0"/>
                        <a:pt x="99654" y="18936"/>
                        <a:pt x="99654" y="42295"/>
                      </a:cubicBezTo>
                      <a:close/>
                    </a:path>
                  </a:pathLst>
                </a:custGeom>
                <a:solidFill>
                  <a:srgbClr val="1ABC9C"/>
                </a:solidFill>
                <a:ln w="9962" cap="flat">
                  <a:noFill/>
                  <a:prstDash val="solid"/>
                  <a:miter/>
                </a:ln>
              </p:spPr>
              <p:txBody>
                <a:bodyPr rtlCol="0" anchor="ctr"/>
                <a:lstStyle/>
                <a:p>
                  <a:endParaRPr lang="en-IN"/>
                </a:p>
              </p:txBody>
            </p:sp>
            <p:sp>
              <p:nvSpPr>
                <p:cNvPr id="129" name="TextBox 128">
                  <a:extLst>
                    <a:ext uri="{FF2B5EF4-FFF2-40B4-BE49-F238E27FC236}">
                      <a16:creationId xmlns:a16="http://schemas.microsoft.com/office/drawing/2014/main" id="{87071E34-B1F3-089B-19AA-0DE643B111B9}"/>
                    </a:ext>
                  </a:extLst>
                </p:cNvPr>
                <p:cNvSpPr txBox="1"/>
                <p:nvPr/>
              </p:nvSpPr>
              <p:spPr>
                <a:xfrm>
                  <a:off x="9577097" y="5832191"/>
                  <a:ext cx="1299146" cy="204843"/>
                </a:xfrm>
                <a:prstGeom prst="rect">
                  <a:avLst/>
                </a:prstGeom>
                <a:noFill/>
              </p:spPr>
              <p:txBody>
                <a:bodyPr wrap="none" rtlCol="0">
                  <a:spAutoFit/>
                </a:bodyPr>
                <a:lstStyle/>
                <a:p>
                  <a:pPr algn="l"/>
                  <a:r>
                    <a:rPr lang="en-IN" sz="900" b="1" spc="0" baseline="0">
                      <a:ln/>
                      <a:solidFill>
                        <a:srgbClr val="2C3E50"/>
                      </a:solidFill>
                      <a:latin typeface="Arial"/>
                      <a:cs typeface="Arial"/>
                      <a:sym typeface="Arial"/>
                      <a:rtl val="0"/>
                    </a:rPr>
                    <a:t>Channel Estimation</a:t>
                  </a:r>
                </a:p>
              </p:txBody>
            </p:sp>
            <p:sp>
              <p:nvSpPr>
                <p:cNvPr id="130" name="TextBox 129">
                  <a:extLst>
                    <a:ext uri="{FF2B5EF4-FFF2-40B4-BE49-F238E27FC236}">
                      <a16:creationId xmlns:a16="http://schemas.microsoft.com/office/drawing/2014/main" id="{0C739630-840A-1D1F-838F-12F6A78EF010}"/>
                    </a:ext>
                  </a:extLst>
                </p:cNvPr>
                <p:cNvSpPr txBox="1"/>
                <p:nvPr/>
              </p:nvSpPr>
              <p:spPr>
                <a:xfrm>
                  <a:off x="9577097" y="5966734"/>
                  <a:ext cx="2041119" cy="195393"/>
                </a:xfrm>
                <a:prstGeom prst="rect">
                  <a:avLst/>
                </a:prstGeom>
                <a:noFill/>
              </p:spPr>
              <p:txBody>
                <a:bodyPr wrap="none" rtlCol="0">
                  <a:spAutoFit/>
                </a:bodyPr>
                <a:lstStyle/>
                <a:p>
                  <a:pPr algn="l"/>
                  <a:r>
                    <a:rPr lang="en-IN" sz="825" spc="0" baseline="0">
                      <a:ln/>
                      <a:solidFill>
                        <a:srgbClr val="7F8C8D"/>
                      </a:solidFill>
                      <a:latin typeface="Arial"/>
                      <a:cs typeface="Arial"/>
                      <a:sym typeface="Arial"/>
                      <a:rtl val="0"/>
                    </a:rPr>
                    <a:t>Inaccurate estimation increases errors</a:t>
                  </a:r>
                </a:p>
              </p:txBody>
            </p:sp>
          </p:grpSp>
        </p:grpSp>
        <p:grpSp>
          <p:nvGrpSpPr>
            <p:cNvPr id="131" name="Graphic 6">
              <a:extLst>
                <a:ext uri="{FF2B5EF4-FFF2-40B4-BE49-F238E27FC236}">
                  <a16:creationId xmlns:a16="http://schemas.microsoft.com/office/drawing/2014/main" id="{E1D4F3A1-B0B6-5D1E-0C1B-3ED8A916D7B3}"/>
                </a:ext>
              </a:extLst>
            </p:cNvPr>
            <p:cNvGrpSpPr/>
            <p:nvPr/>
          </p:nvGrpSpPr>
          <p:grpSpPr>
            <a:xfrm>
              <a:off x="1048425" y="6258566"/>
              <a:ext cx="7417932" cy="113403"/>
              <a:chOff x="1048425" y="6258566"/>
              <a:chExt cx="7417932" cy="113403"/>
            </a:xfrm>
          </p:grpSpPr>
          <p:sp>
            <p:nvSpPr>
              <p:cNvPr id="132" name="TextBox 131">
                <a:extLst>
                  <a:ext uri="{FF2B5EF4-FFF2-40B4-BE49-F238E27FC236}">
                    <a16:creationId xmlns:a16="http://schemas.microsoft.com/office/drawing/2014/main" id="{242F27E8-C057-5F1A-6D49-3C97F74562FA}"/>
                  </a:ext>
                </a:extLst>
              </p:cNvPr>
              <p:cNvSpPr txBox="1"/>
              <p:nvPr/>
            </p:nvSpPr>
            <p:spPr>
              <a:xfrm>
                <a:off x="956985" y="6212846"/>
                <a:ext cx="1004562" cy="204843"/>
              </a:xfrm>
              <a:prstGeom prst="rect">
                <a:avLst/>
              </a:prstGeom>
              <a:noFill/>
            </p:spPr>
            <p:txBody>
              <a:bodyPr wrap="none" rtlCol="0">
                <a:spAutoFit/>
              </a:bodyPr>
              <a:lstStyle/>
              <a:p>
                <a:pPr algn="l"/>
                <a:r>
                  <a:rPr lang="en-IN" sz="900" b="1" spc="0" baseline="0">
                    <a:ln/>
                    <a:solidFill>
                      <a:srgbClr val="2C3E50"/>
                    </a:solidFill>
                    <a:latin typeface="Arial"/>
                    <a:cs typeface="Arial"/>
                    <a:sym typeface="Arial"/>
                    <a:rtl val="0"/>
                  </a:rPr>
                  <a:t>BLER Targets:</a:t>
                </a:r>
              </a:p>
            </p:txBody>
          </p:sp>
          <p:sp>
            <p:nvSpPr>
              <p:cNvPr id="133" name="TextBox 132">
                <a:extLst>
                  <a:ext uri="{FF2B5EF4-FFF2-40B4-BE49-F238E27FC236}">
                    <a16:creationId xmlns:a16="http://schemas.microsoft.com/office/drawing/2014/main" id="{885E9818-3549-4C76-2C30-226CC24FFC7F}"/>
                  </a:ext>
                </a:extLst>
              </p:cNvPr>
              <p:cNvSpPr txBox="1"/>
              <p:nvPr/>
            </p:nvSpPr>
            <p:spPr>
              <a:xfrm>
                <a:off x="1953530" y="6212846"/>
                <a:ext cx="2023548" cy="204843"/>
              </a:xfrm>
              <a:prstGeom prst="rect">
                <a:avLst/>
              </a:prstGeom>
              <a:noFill/>
            </p:spPr>
            <p:txBody>
              <a:bodyPr wrap="none" rtlCol="0">
                <a:spAutoFit/>
              </a:bodyPr>
              <a:lstStyle/>
              <a:p>
                <a:pPr algn="l"/>
                <a:r>
                  <a:rPr lang="en-IN" sz="900" spc="0" baseline="0">
                    <a:ln/>
                    <a:solidFill>
                      <a:srgbClr val="27AE60"/>
                    </a:solidFill>
                    <a:latin typeface="Arial"/>
                    <a:cs typeface="Arial"/>
                    <a:sym typeface="Arial"/>
                    <a:rtl val="0"/>
                  </a:rPr>
                  <a:t>PDSCH: 1-10% (first transmission)</a:t>
                </a:r>
              </a:p>
            </p:txBody>
          </p:sp>
          <p:sp>
            <p:nvSpPr>
              <p:cNvPr id="134" name="TextBox 133">
                <a:extLst>
                  <a:ext uri="{FF2B5EF4-FFF2-40B4-BE49-F238E27FC236}">
                    <a16:creationId xmlns:a16="http://schemas.microsoft.com/office/drawing/2014/main" id="{5818969B-0EC4-5260-A1C2-34705A7A58EA}"/>
                  </a:ext>
                </a:extLst>
              </p:cNvPr>
              <p:cNvSpPr txBox="1"/>
              <p:nvPr/>
            </p:nvSpPr>
            <p:spPr>
              <a:xfrm>
                <a:off x="3946619" y="6212846"/>
                <a:ext cx="2023548" cy="204843"/>
              </a:xfrm>
              <a:prstGeom prst="rect">
                <a:avLst/>
              </a:prstGeom>
              <a:noFill/>
            </p:spPr>
            <p:txBody>
              <a:bodyPr wrap="none" rtlCol="0">
                <a:spAutoFit/>
              </a:bodyPr>
              <a:lstStyle/>
              <a:p>
                <a:pPr algn="l"/>
                <a:r>
                  <a:rPr lang="en-IN" sz="900" spc="0" baseline="0">
                    <a:ln/>
                    <a:solidFill>
                      <a:srgbClr val="3498DB"/>
                    </a:solidFill>
                    <a:latin typeface="Arial"/>
                    <a:cs typeface="Arial"/>
                    <a:sym typeface="Arial"/>
                    <a:rtl val="0"/>
                  </a:rPr>
                  <a:t>PUSCH: 1-10% (first transmission)</a:t>
                </a:r>
              </a:p>
            </p:txBody>
          </p:sp>
          <p:sp>
            <p:nvSpPr>
              <p:cNvPr id="135" name="TextBox 134">
                <a:extLst>
                  <a:ext uri="{FF2B5EF4-FFF2-40B4-BE49-F238E27FC236}">
                    <a16:creationId xmlns:a16="http://schemas.microsoft.com/office/drawing/2014/main" id="{694CDBD1-8D6C-E514-1E5A-11DAF0F0DD6E}"/>
                  </a:ext>
                </a:extLst>
              </p:cNvPr>
              <p:cNvSpPr txBox="1"/>
              <p:nvPr/>
            </p:nvSpPr>
            <p:spPr>
              <a:xfrm>
                <a:off x="5939709" y="6212846"/>
                <a:ext cx="953703" cy="204843"/>
              </a:xfrm>
              <a:prstGeom prst="rect">
                <a:avLst/>
              </a:prstGeom>
              <a:noFill/>
            </p:spPr>
            <p:txBody>
              <a:bodyPr wrap="none" rtlCol="0">
                <a:spAutoFit/>
              </a:bodyPr>
              <a:lstStyle/>
              <a:p>
                <a:pPr algn="l"/>
                <a:r>
                  <a:rPr lang="en-IN" sz="900" spc="0" baseline="0">
                    <a:ln/>
                    <a:solidFill>
                      <a:srgbClr val="9B59B6"/>
                    </a:solidFill>
                    <a:latin typeface="Arial"/>
                    <a:cs typeface="Arial"/>
                    <a:sym typeface="Arial"/>
                    <a:rtl val="0"/>
                  </a:rPr>
                  <a:t>PUCCH: 1-5%</a:t>
                </a:r>
              </a:p>
            </p:txBody>
          </p:sp>
          <p:sp>
            <p:nvSpPr>
              <p:cNvPr id="136" name="TextBox 135">
                <a:extLst>
                  <a:ext uri="{FF2B5EF4-FFF2-40B4-BE49-F238E27FC236}">
                    <a16:creationId xmlns:a16="http://schemas.microsoft.com/office/drawing/2014/main" id="{D866D810-5ED9-A9E5-C581-93ADB56EB45B}"/>
                  </a:ext>
                </a:extLst>
              </p:cNvPr>
              <p:cNvSpPr txBox="1"/>
              <p:nvPr/>
            </p:nvSpPr>
            <p:spPr>
              <a:xfrm>
                <a:off x="7434526" y="6212846"/>
                <a:ext cx="1123271" cy="204843"/>
              </a:xfrm>
              <a:prstGeom prst="rect">
                <a:avLst/>
              </a:prstGeom>
              <a:noFill/>
            </p:spPr>
            <p:txBody>
              <a:bodyPr wrap="none" rtlCol="0">
                <a:spAutoFit/>
              </a:bodyPr>
              <a:lstStyle/>
              <a:p>
                <a:pPr algn="l"/>
                <a:r>
                  <a:rPr lang="en-IN" sz="900" spc="0" baseline="0">
                    <a:ln/>
                    <a:solidFill>
                      <a:srgbClr val="E67E22"/>
                    </a:solidFill>
                    <a:latin typeface="Arial"/>
                    <a:cs typeface="Arial"/>
                    <a:sym typeface="Arial"/>
                    <a:rtl val="0"/>
                  </a:rPr>
                  <a:t>After HARQ: &lt;1%</a:t>
                </a:r>
              </a:p>
            </p:txBody>
          </p:sp>
        </p:grpSp>
      </p:grpSp>
      <p:grpSp>
        <p:nvGrpSpPr>
          <p:cNvPr id="137" name="Graphic 6">
            <a:extLst>
              <a:ext uri="{FF2B5EF4-FFF2-40B4-BE49-F238E27FC236}">
                <a16:creationId xmlns:a16="http://schemas.microsoft.com/office/drawing/2014/main" id="{79546CD8-8149-0F4C-DC6E-C65547A8976C}"/>
              </a:ext>
            </a:extLst>
          </p:cNvPr>
          <p:cNvGrpSpPr/>
          <p:nvPr/>
        </p:nvGrpSpPr>
        <p:grpSpPr>
          <a:xfrm>
            <a:off x="8522510" y="3305215"/>
            <a:ext cx="2989634" cy="676720"/>
            <a:chOff x="8522510" y="3305215"/>
            <a:chExt cx="2989634" cy="676720"/>
          </a:xfrm>
        </p:grpSpPr>
        <p:sp>
          <p:nvSpPr>
            <p:cNvPr id="138" name="Freeform: Shape 137">
              <a:extLst>
                <a:ext uri="{FF2B5EF4-FFF2-40B4-BE49-F238E27FC236}">
                  <a16:creationId xmlns:a16="http://schemas.microsoft.com/office/drawing/2014/main" id="{9A5E8D41-6F2D-DE35-DC27-FC29E5852D1A}"/>
                </a:ext>
              </a:extLst>
            </p:cNvPr>
            <p:cNvSpPr/>
            <p:nvPr/>
          </p:nvSpPr>
          <p:spPr>
            <a:xfrm>
              <a:off x="8522510" y="3305215"/>
              <a:ext cx="2989634" cy="676720"/>
            </a:xfrm>
            <a:custGeom>
              <a:avLst/>
              <a:gdLst>
                <a:gd name="connsiteX0" fmla="*/ 2939807 w 2989634"/>
                <a:gd name="connsiteY0" fmla="*/ 0 h 676720"/>
                <a:gd name="connsiteX1" fmla="*/ 2989634 w 2989634"/>
                <a:gd name="connsiteY1" fmla="*/ 0 h 676720"/>
                <a:gd name="connsiteX2" fmla="*/ 2989634 w 2989634"/>
                <a:gd name="connsiteY2" fmla="*/ 676721 h 676720"/>
                <a:gd name="connsiteX3" fmla="*/ 2939807 w 2989634"/>
                <a:gd name="connsiteY3" fmla="*/ 676721 h 676720"/>
                <a:gd name="connsiteX4" fmla="*/ 49827 w 2989634"/>
                <a:gd name="connsiteY4" fmla="*/ 676721 h 676720"/>
                <a:gd name="connsiteX5" fmla="*/ 0 w 2989634"/>
                <a:gd name="connsiteY5" fmla="*/ 676721 h 676720"/>
                <a:gd name="connsiteX6" fmla="*/ 0 w 2989634"/>
                <a:gd name="connsiteY6" fmla="*/ 0 h 676720"/>
                <a:gd name="connsiteX7" fmla="*/ 49827 w 2989634"/>
                <a:gd name="connsiteY7" fmla="*/ 0 h 67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9634" h="676720">
                  <a:moveTo>
                    <a:pt x="2939807" y="0"/>
                  </a:moveTo>
                  <a:cubicBezTo>
                    <a:pt x="2967326" y="0"/>
                    <a:pt x="2989634" y="0"/>
                    <a:pt x="2989634" y="0"/>
                  </a:cubicBezTo>
                  <a:lnTo>
                    <a:pt x="2989634" y="676721"/>
                  </a:lnTo>
                  <a:cubicBezTo>
                    <a:pt x="2989634" y="676721"/>
                    <a:pt x="2967326" y="676721"/>
                    <a:pt x="2939807" y="676721"/>
                  </a:cubicBezTo>
                  <a:lnTo>
                    <a:pt x="49827" y="676721"/>
                  </a:lnTo>
                  <a:cubicBezTo>
                    <a:pt x="22309" y="676721"/>
                    <a:pt x="0" y="676721"/>
                    <a:pt x="0" y="676721"/>
                  </a:cubicBezTo>
                  <a:lnTo>
                    <a:pt x="0" y="0"/>
                  </a:lnTo>
                  <a:cubicBezTo>
                    <a:pt x="0" y="0"/>
                    <a:pt x="22309" y="0"/>
                    <a:pt x="49827" y="0"/>
                  </a:cubicBezTo>
                  <a:close/>
                </a:path>
              </a:pathLst>
            </a:custGeom>
            <a:solidFill>
              <a:srgbClr val="ECF0F1"/>
            </a:solidFill>
            <a:ln w="9962" cap="flat">
              <a:solidFill>
                <a:srgbClr val="BDC3C7"/>
              </a:solidFill>
              <a:prstDash val="solid"/>
              <a:miter/>
            </a:ln>
          </p:spPr>
          <p:txBody>
            <a:bodyPr rtlCol="0" anchor="ctr"/>
            <a:lstStyle/>
            <a:p>
              <a:endParaRPr lang="en-IN"/>
            </a:p>
          </p:txBody>
        </p:sp>
        <p:sp>
          <p:nvSpPr>
            <p:cNvPr id="139" name="TextBox 138">
              <a:extLst>
                <a:ext uri="{FF2B5EF4-FFF2-40B4-BE49-F238E27FC236}">
                  <a16:creationId xmlns:a16="http://schemas.microsoft.com/office/drawing/2014/main" id="{47FEDF86-B7AB-4803-8171-C0D0E2944102}"/>
                </a:ext>
              </a:extLst>
            </p:cNvPr>
            <p:cNvSpPr txBox="1"/>
            <p:nvPr/>
          </p:nvSpPr>
          <p:spPr>
            <a:xfrm>
              <a:off x="9677851" y="3321467"/>
              <a:ext cx="678952" cy="223744"/>
            </a:xfrm>
            <a:prstGeom prst="rect">
              <a:avLst/>
            </a:prstGeom>
            <a:noFill/>
          </p:spPr>
          <p:txBody>
            <a:bodyPr wrap="none" rtlCol="0">
              <a:spAutoFit/>
            </a:bodyPr>
            <a:lstStyle/>
            <a:p>
              <a:pPr algn="l"/>
              <a:r>
                <a:rPr lang="en-IN" sz="1050" b="1" spc="0" baseline="0">
                  <a:ln/>
                  <a:solidFill>
                    <a:srgbClr val="2C3E50"/>
                  </a:solidFill>
                  <a:latin typeface="Arial"/>
                  <a:cs typeface="Arial"/>
                  <a:sym typeface="Arial"/>
                  <a:rtl val="0"/>
                </a:rPr>
                <a:t>Legend</a:t>
              </a:r>
            </a:p>
          </p:txBody>
        </p:sp>
        <p:sp>
          <p:nvSpPr>
            <p:cNvPr id="140" name="Freeform: Shape 139">
              <a:extLst>
                <a:ext uri="{FF2B5EF4-FFF2-40B4-BE49-F238E27FC236}">
                  <a16:creationId xmlns:a16="http://schemas.microsoft.com/office/drawing/2014/main" id="{6055B361-ECE0-5D92-359E-3909875687B6}"/>
                </a:ext>
              </a:extLst>
            </p:cNvPr>
            <p:cNvSpPr/>
            <p:nvPr/>
          </p:nvSpPr>
          <p:spPr>
            <a:xfrm>
              <a:off x="8721819" y="3558986"/>
              <a:ext cx="149481" cy="84590"/>
            </a:xfrm>
            <a:custGeom>
              <a:avLst/>
              <a:gdLst>
                <a:gd name="connsiteX0" fmla="*/ 129551 w 149481"/>
                <a:gd name="connsiteY0" fmla="*/ 0 h 84590"/>
                <a:gd name="connsiteX1" fmla="*/ 149482 w 149481"/>
                <a:gd name="connsiteY1" fmla="*/ 0 h 84590"/>
                <a:gd name="connsiteX2" fmla="*/ 149482 w 149481"/>
                <a:gd name="connsiteY2" fmla="*/ 84590 h 84590"/>
                <a:gd name="connsiteX3" fmla="*/ 129551 w 149481"/>
                <a:gd name="connsiteY3" fmla="*/ 84590 h 84590"/>
                <a:gd name="connsiteX4" fmla="*/ 19931 w 149481"/>
                <a:gd name="connsiteY4" fmla="*/ 84590 h 84590"/>
                <a:gd name="connsiteX5" fmla="*/ 0 w 149481"/>
                <a:gd name="connsiteY5" fmla="*/ 84590 h 84590"/>
                <a:gd name="connsiteX6" fmla="*/ 0 w 149481"/>
                <a:gd name="connsiteY6" fmla="*/ 0 h 84590"/>
                <a:gd name="connsiteX7" fmla="*/ 19931 w 149481"/>
                <a:gd name="connsiteY7" fmla="*/ 0 h 8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481" h="84590">
                  <a:moveTo>
                    <a:pt x="129551" y="0"/>
                  </a:moveTo>
                  <a:cubicBezTo>
                    <a:pt x="140558" y="0"/>
                    <a:pt x="149482" y="0"/>
                    <a:pt x="149482" y="0"/>
                  </a:cubicBezTo>
                  <a:lnTo>
                    <a:pt x="149482" y="84590"/>
                  </a:lnTo>
                  <a:cubicBezTo>
                    <a:pt x="149482" y="84590"/>
                    <a:pt x="140558" y="84590"/>
                    <a:pt x="129551" y="84590"/>
                  </a:cubicBezTo>
                  <a:lnTo>
                    <a:pt x="19931" y="84590"/>
                  </a:lnTo>
                  <a:cubicBezTo>
                    <a:pt x="8924" y="84590"/>
                    <a:pt x="0" y="84590"/>
                    <a:pt x="0" y="84590"/>
                  </a:cubicBezTo>
                  <a:lnTo>
                    <a:pt x="0" y="0"/>
                  </a:lnTo>
                  <a:cubicBezTo>
                    <a:pt x="0" y="0"/>
                    <a:pt x="8924" y="0"/>
                    <a:pt x="19931" y="0"/>
                  </a:cubicBezTo>
                  <a:close/>
                </a:path>
              </a:pathLst>
            </a:custGeom>
            <a:solidFill>
              <a:srgbClr val="27AE60"/>
            </a:solidFill>
            <a:ln w="9962" cap="flat">
              <a:noFill/>
              <a:prstDash val="solid"/>
              <a:miter/>
            </a:ln>
          </p:spPr>
          <p:txBody>
            <a:bodyPr rtlCol="0" anchor="ctr"/>
            <a:lstStyle/>
            <a:p>
              <a:endParaRPr lang="en-IN"/>
            </a:p>
          </p:txBody>
        </p:sp>
        <p:sp>
          <p:nvSpPr>
            <p:cNvPr id="141" name="TextBox 140">
              <a:extLst>
                <a:ext uri="{FF2B5EF4-FFF2-40B4-BE49-F238E27FC236}">
                  <a16:creationId xmlns:a16="http://schemas.microsoft.com/office/drawing/2014/main" id="{E2C56279-8DC8-514D-7120-7E789FE61071}"/>
                </a:ext>
              </a:extLst>
            </p:cNvPr>
            <p:cNvSpPr txBox="1"/>
            <p:nvPr/>
          </p:nvSpPr>
          <p:spPr>
            <a:xfrm>
              <a:off x="8879515" y="3513621"/>
              <a:ext cx="1529524" cy="195393"/>
            </a:xfrm>
            <a:prstGeom prst="rect">
              <a:avLst/>
            </a:prstGeom>
            <a:noFill/>
          </p:spPr>
          <p:txBody>
            <a:bodyPr wrap="none" rtlCol="0">
              <a:spAutoFit/>
            </a:bodyPr>
            <a:lstStyle/>
            <a:p>
              <a:pPr algn="l"/>
              <a:r>
                <a:rPr lang="en-IN" sz="825" spc="0" baseline="0">
                  <a:ln/>
                  <a:solidFill>
                    <a:srgbClr val="2C3E50"/>
                  </a:solidFill>
                  <a:latin typeface="Arial"/>
                  <a:cs typeface="Arial"/>
                  <a:sym typeface="Arial"/>
                  <a:rtl val="0"/>
                </a:rPr>
                <a:t>Successfully decoded block</a:t>
              </a:r>
            </a:p>
          </p:txBody>
        </p:sp>
        <p:sp>
          <p:nvSpPr>
            <p:cNvPr id="142" name="Freeform: Shape 141">
              <a:extLst>
                <a:ext uri="{FF2B5EF4-FFF2-40B4-BE49-F238E27FC236}">
                  <a16:creationId xmlns:a16="http://schemas.microsoft.com/office/drawing/2014/main" id="{EC8C960E-2F57-D8EC-1E48-12C12A3D415D}"/>
                </a:ext>
              </a:extLst>
            </p:cNvPr>
            <p:cNvSpPr/>
            <p:nvPr/>
          </p:nvSpPr>
          <p:spPr>
            <a:xfrm>
              <a:off x="8721819" y="3728166"/>
              <a:ext cx="149481" cy="84590"/>
            </a:xfrm>
            <a:custGeom>
              <a:avLst/>
              <a:gdLst>
                <a:gd name="connsiteX0" fmla="*/ 129551 w 149481"/>
                <a:gd name="connsiteY0" fmla="*/ 0 h 84590"/>
                <a:gd name="connsiteX1" fmla="*/ 149482 w 149481"/>
                <a:gd name="connsiteY1" fmla="*/ 0 h 84590"/>
                <a:gd name="connsiteX2" fmla="*/ 149482 w 149481"/>
                <a:gd name="connsiteY2" fmla="*/ 84590 h 84590"/>
                <a:gd name="connsiteX3" fmla="*/ 129551 w 149481"/>
                <a:gd name="connsiteY3" fmla="*/ 84590 h 84590"/>
                <a:gd name="connsiteX4" fmla="*/ 19931 w 149481"/>
                <a:gd name="connsiteY4" fmla="*/ 84590 h 84590"/>
                <a:gd name="connsiteX5" fmla="*/ 0 w 149481"/>
                <a:gd name="connsiteY5" fmla="*/ 84590 h 84590"/>
                <a:gd name="connsiteX6" fmla="*/ 0 w 149481"/>
                <a:gd name="connsiteY6" fmla="*/ 0 h 84590"/>
                <a:gd name="connsiteX7" fmla="*/ 19931 w 149481"/>
                <a:gd name="connsiteY7" fmla="*/ 0 h 8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481" h="84590">
                  <a:moveTo>
                    <a:pt x="129551" y="0"/>
                  </a:moveTo>
                  <a:cubicBezTo>
                    <a:pt x="140558" y="0"/>
                    <a:pt x="149482" y="0"/>
                    <a:pt x="149482" y="0"/>
                  </a:cubicBezTo>
                  <a:lnTo>
                    <a:pt x="149482" y="84590"/>
                  </a:lnTo>
                  <a:cubicBezTo>
                    <a:pt x="149482" y="84590"/>
                    <a:pt x="140558" y="84590"/>
                    <a:pt x="129551" y="84590"/>
                  </a:cubicBezTo>
                  <a:lnTo>
                    <a:pt x="19931" y="84590"/>
                  </a:lnTo>
                  <a:cubicBezTo>
                    <a:pt x="8924" y="84590"/>
                    <a:pt x="0" y="84590"/>
                    <a:pt x="0" y="84590"/>
                  </a:cubicBezTo>
                  <a:lnTo>
                    <a:pt x="0" y="0"/>
                  </a:lnTo>
                  <a:cubicBezTo>
                    <a:pt x="0" y="0"/>
                    <a:pt x="8924" y="0"/>
                    <a:pt x="19931" y="0"/>
                  </a:cubicBezTo>
                  <a:close/>
                </a:path>
              </a:pathLst>
            </a:custGeom>
            <a:solidFill>
              <a:srgbClr val="E74C3C"/>
            </a:solidFill>
            <a:ln w="9962" cap="flat">
              <a:noFill/>
              <a:prstDash val="solid"/>
              <a:miter/>
            </a:ln>
          </p:spPr>
          <p:txBody>
            <a:bodyPr rtlCol="0" anchor="ctr"/>
            <a:lstStyle/>
            <a:p>
              <a:endParaRPr lang="en-IN"/>
            </a:p>
          </p:txBody>
        </p:sp>
        <p:sp>
          <p:nvSpPr>
            <p:cNvPr id="143" name="TextBox 142">
              <a:extLst>
                <a:ext uri="{FF2B5EF4-FFF2-40B4-BE49-F238E27FC236}">
                  <a16:creationId xmlns:a16="http://schemas.microsoft.com/office/drawing/2014/main" id="{4DD1B067-7938-BD74-2CB0-595BA10E87F4}"/>
                </a:ext>
              </a:extLst>
            </p:cNvPr>
            <p:cNvSpPr txBox="1"/>
            <p:nvPr/>
          </p:nvSpPr>
          <p:spPr>
            <a:xfrm>
              <a:off x="8879515" y="3682801"/>
              <a:ext cx="1346253" cy="195393"/>
            </a:xfrm>
            <a:prstGeom prst="rect">
              <a:avLst/>
            </a:prstGeom>
            <a:noFill/>
          </p:spPr>
          <p:txBody>
            <a:bodyPr wrap="none" rtlCol="0">
              <a:spAutoFit/>
            </a:bodyPr>
            <a:lstStyle/>
            <a:p>
              <a:pPr algn="l"/>
              <a:r>
                <a:rPr lang="en-IN" sz="825" spc="0" baseline="0">
                  <a:ln/>
                  <a:solidFill>
                    <a:srgbClr val="2C3E50"/>
                  </a:solidFill>
                  <a:latin typeface="Arial"/>
                  <a:cs typeface="Arial"/>
                  <a:sym typeface="Arial"/>
                  <a:rtl val="0"/>
                </a:rPr>
                <a:t>Block with error (NACK)</a:t>
              </a:r>
            </a:p>
          </p:txBody>
        </p:sp>
        <p:sp>
          <p:nvSpPr>
            <p:cNvPr id="144" name="Freeform: Shape 143">
              <a:extLst>
                <a:ext uri="{FF2B5EF4-FFF2-40B4-BE49-F238E27FC236}">
                  <a16:creationId xmlns:a16="http://schemas.microsoft.com/office/drawing/2014/main" id="{F122DE63-B2C7-D5FF-EF1E-7CEB7CAA9540}"/>
                </a:ext>
              </a:extLst>
            </p:cNvPr>
            <p:cNvSpPr/>
            <p:nvPr/>
          </p:nvSpPr>
          <p:spPr>
            <a:xfrm>
              <a:off x="10316291" y="3558986"/>
              <a:ext cx="149481" cy="84590"/>
            </a:xfrm>
            <a:custGeom>
              <a:avLst/>
              <a:gdLst>
                <a:gd name="connsiteX0" fmla="*/ 129551 w 149481"/>
                <a:gd name="connsiteY0" fmla="*/ 0 h 84590"/>
                <a:gd name="connsiteX1" fmla="*/ 149482 w 149481"/>
                <a:gd name="connsiteY1" fmla="*/ 0 h 84590"/>
                <a:gd name="connsiteX2" fmla="*/ 149482 w 149481"/>
                <a:gd name="connsiteY2" fmla="*/ 84590 h 84590"/>
                <a:gd name="connsiteX3" fmla="*/ 129551 w 149481"/>
                <a:gd name="connsiteY3" fmla="*/ 84590 h 84590"/>
                <a:gd name="connsiteX4" fmla="*/ 19931 w 149481"/>
                <a:gd name="connsiteY4" fmla="*/ 84590 h 84590"/>
                <a:gd name="connsiteX5" fmla="*/ 0 w 149481"/>
                <a:gd name="connsiteY5" fmla="*/ 84590 h 84590"/>
                <a:gd name="connsiteX6" fmla="*/ 0 w 149481"/>
                <a:gd name="connsiteY6" fmla="*/ 0 h 84590"/>
                <a:gd name="connsiteX7" fmla="*/ 19931 w 149481"/>
                <a:gd name="connsiteY7" fmla="*/ 0 h 8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481" h="84590">
                  <a:moveTo>
                    <a:pt x="129551" y="0"/>
                  </a:moveTo>
                  <a:cubicBezTo>
                    <a:pt x="140559" y="0"/>
                    <a:pt x="149482" y="0"/>
                    <a:pt x="149482" y="0"/>
                  </a:cubicBezTo>
                  <a:lnTo>
                    <a:pt x="149482" y="84590"/>
                  </a:lnTo>
                  <a:cubicBezTo>
                    <a:pt x="149482" y="84590"/>
                    <a:pt x="140559" y="84590"/>
                    <a:pt x="129551" y="84590"/>
                  </a:cubicBezTo>
                  <a:lnTo>
                    <a:pt x="19931" y="84590"/>
                  </a:lnTo>
                  <a:cubicBezTo>
                    <a:pt x="8923" y="84590"/>
                    <a:pt x="0" y="84590"/>
                    <a:pt x="0" y="84590"/>
                  </a:cubicBezTo>
                  <a:lnTo>
                    <a:pt x="0" y="0"/>
                  </a:lnTo>
                  <a:cubicBezTo>
                    <a:pt x="0" y="0"/>
                    <a:pt x="8923" y="0"/>
                    <a:pt x="19931" y="0"/>
                  </a:cubicBezTo>
                  <a:close/>
                </a:path>
              </a:pathLst>
            </a:custGeom>
            <a:solidFill>
              <a:srgbClr val="F39C12"/>
            </a:solidFill>
            <a:ln w="9962" cap="flat">
              <a:noFill/>
              <a:prstDash val="solid"/>
              <a:miter/>
            </a:ln>
          </p:spPr>
          <p:txBody>
            <a:bodyPr rtlCol="0" anchor="ctr"/>
            <a:lstStyle/>
            <a:p>
              <a:endParaRPr lang="en-IN"/>
            </a:p>
          </p:txBody>
        </p:sp>
        <p:sp>
          <p:nvSpPr>
            <p:cNvPr id="145" name="TextBox 144">
              <a:extLst>
                <a:ext uri="{FF2B5EF4-FFF2-40B4-BE49-F238E27FC236}">
                  <a16:creationId xmlns:a16="http://schemas.microsoft.com/office/drawing/2014/main" id="{CCAC8F19-0975-C6D5-1A25-E31561F3BCC4}"/>
                </a:ext>
              </a:extLst>
            </p:cNvPr>
            <p:cNvSpPr txBox="1"/>
            <p:nvPr/>
          </p:nvSpPr>
          <p:spPr>
            <a:xfrm>
              <a:off x="10473987" y="3513621"/>
              <a:ext cx="938283" cy="195393"/>
            </a:xfrm>
            <a:prstGeom prst="rect">
              <a:avLst/>
            </a:prstGeom>
            <a:noFill/>
          </p:spPr>
          <p:txBody>
            <a:bodyPr wrap="none" rtlCol="0">
              <a:spAutoFit/>
            </a:bodyPr>
            <a:lstStyle/>
            <a:p>
              <a:pPr algn="l"/>
              <a:r>
                <a:rPr lang="en-IN" sz="825" spc="0" baseline="0">
                  <a:ln/>
                  <a:solidFill>
                    <a:srgbClr val="2C3E50"/>
                  </a:solidFill>
                  <a:latin typeface="Arial"/>
                  <a:cs typeface="Arial"/>
                  <a:sym typeface="Arial"/>
                  <a:rtl val="0"/>
                </a:rPr>
                <a:t>Retransmission</a:t>
              </a:r>
            </a:p>
          </p:txBody>
        </p:sp>
      </p:grpSp>
    </p:spTree>
    <p:extLst>
      <p:ext uri="{BB962C8B-B14F-4D97-AF65-F5344CB8AC3E}">
        <p14:creationId xmlns:p14="http://schemas.microsoft.com/office/powerpoint/2010/main" val="1518496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Rounded Corners 115">
            <a:extLst>
              <a:ext uri="{FF2B5EF4-FFF2-40B4-BE49-F238E27FC236}">
                <a16:creationId xmlns:a16="http://schemas.microsoft.com/office/drawing/2014/main" id="{FE8D7D35-688E-1151-A210-8E2BA56FBF4B}"/>
              </a:ext>
            </a:extLst>
          </p:cNvPr>
          <p:cNvSpPr/>
          <p:nvPr/>
        </p:nvSpPr>
        <p:spPr>
          <a:xfrm>
            <a:off x="8534400" y="2870200"/>
            <a:ext cx="355600" cy="152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115" name="Oval 114">
            <a:extLst>
              <a:ext uri="{FF2B5EF4-FFF2-40B4-BE49-F238E27FC236}">
                <a16:creationId xmlns:a16="http://schemas.microsoft.com/office/drawing/2014/main" id="{CF1CA1D6-2249-D20F-4EE8-892F4A3CC817}"/>
              </a:ext>
            </a:extLst>
          </p:cNvPr>
          <p:cNvSpPr/>
          <p:nvPr/>
        </p:nvSpPr>
        <p:spPr>
          <a:xfrm>
            <a:off x="8788400" y="4597400"/>
            <a:ext cx="863600" cy="254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9" name="TextBox 8">
            <a:extLst>
              <a:ext uri="{FF2B5EF4-FFF2-40B4-BE49-F238E27FC236}">
                <a16:creationId xmlns:a16="http://schemas.microsoft.com/office/drawing/2014/main" id="{1F90F493-14CA-D5B1-6BA2-E66589D703E6}"/>
              </a:ext>
            </a:extLst>
          </p:cNvPr>
          <p:cNvSpPr txBox="1"/>
          <p:nvPr/>
        </p:nvSpPr>
        <p:spPr>
          <a:xfrm>
            <a:off x="392060" y="279262"/>
            <a:ext cx="5859553" cy="502766"/>
          </a:xfrm>
          <a:prstGeom prst="rect">
            <a:avLst/>
          </a:prstGeom>
          <a:noFill/>
        </p:spPr>
        <p:txBody>
          <a:bodyPr wrap="none" rtlCol="0">
            <a:spAutoFit/>
          </a:bodyPr>
          <a:lstStyle/>
          <a:p>
            <a:pPr algn="l"/>
            <a:r>
              <a:rPr lang="en-IN" sz="2667" b="1" dirty="0">
                <a:ln/>
                <a:solidFill>
                  <a:srgbClr val="AE413D"/>
                </a:solidFill>
                <a:latin typeface="Arial"/>
                <a:cs typeface="Arial"/>
                <a:sym typeface="Arial"/>
                <a:rtl val="0"/>
              </a:rPr>
              <a:t>5G NSA Core Network Architecture</a:t>
            </a:r>
          </a:p>
        </p:txBody>
      </p:sp>
      <p:sp>
        <p:nvSpPr>
          <p:cNvPr id="10" name="TextBox 9">
            <a:extLst>
              <a:ext uri="{FF2B5EF4-FFF2-40B4-BE49-F238E27FC236}">
                <a16:creationId xmlns:a16="http://schemas.microsoft.com/office/drawing/2014/main" id="{4D494B04-F051-C5F2-9228-F226C32061E8}"/>
              </a:ext>
            </a:extLst>
          </p:cNvPr>
          <p:cNvSpPr txBox="1"/>
          <p:nvPr/>
        </p:nvSpPr>
        <p:spPr>
          <a:xfrm>
            <a:off x="508000" y="966821"/>
            <a:ext cx="6314421" cy="338554"/>
          </a:xfrm>
          <a:prstGeom prst="rect">
            <a:avLst/>
          </a:prstGeom>
          <a:noFill/>
        </p:spPr>
        <p:txBody>
          <a:bodyPr wrap="none" rtlCol="0">
            <a:spAutoFit/>
          </a:bodyPr>
          <a:lstStyle/>
          <a:p>
            <a:pPr marL="190510" indent="-190510">
              <a:buFont typeface="Arial" panose="020B0604020202020204" pitchFamily="34" charset="0"/>
              <a:buChar char="•"/>
            </a:pPr>
            <a:r>
              <a:rPr lang="en-IN" sz="1600" dirty="0">
                <a:ln/>
                <a:solidFill>
                  <a:srgbClr val="000000"/>
                </a:solidFill>
                <a:latin typeface="Arial"/>
                <a:cs typeface="Arial"/>
                <a:sym typeface="Arial"/>
                <a:rtl val="0"/>
              </a:rPr>
              <a:t>Non-Standalone Architecture with Separated Control/User Planes</a:t>
            </a:r>
          </a:p>
        </p:txBody>
      </p:sp>
      <p:sp>
        <p:nvSpPr>
          <p:cNvPr id="11" name="Freeform: Shape 10">
            <a:extLst>
              <a:ext uri="{FF2B5EF4-FFF2-40B4-BE49-F238E27FC236}">
                <a16:creationId xmlns:a16="http://schemas.microsoft.com/office/drawing/2014/main" id="{D24C33C9-4F76-6219-ABE4-91B40F483E06}"/>
              </a:ext>
            </a:extLst>
          </p:cNvPr>
          <p:cNvSpPr/>
          <p:nvPr/>
        </p:nvSpPr>
        <p:spPr>
          <a:xfrm>
            <a:off x="666253" y="1482725"/>
            <a:ext cx="1423799" cy="614680"/>
          </a:xfrm>
          <a:custGeom>
            <a:avLst/>
            <a:gdLst>
              <a:gd name="connsiteX0" fmla="*/ 1957725 w 2135699"/>
              <a:gd name="connsiteY0" fmla="*/ 0 h 922020"/>
              <a:gd name="connsiteX1" fmla="*/ 2135700 w 2135699"/>
              <a:gd name="connsiteY1" fmla="*/ 115253 h 922020"/>
              <a:gd name="connsiteX2" fmla="*/ 2135700 w 2135699"/>
              <a:gd name="connsiteY2" fmla="*/ 806768 h 922020"/>
              <a:gd name="connsiteX3" fmla="*/ 1957725 w 2135699"/>
              <a:gd name="connsiteY3" fmla="*/ 922020 h 922020"/>
              <a:gd name="connsiteX4" fmla="*/ 177975 w 2135699"/>
              <a:gd name="connsiteY4" fmla="*/ 922020 h 922020"/>
              <a:gd name="connsiteX5" fmla="*/ 0 w 2135699"/>
              <a:gd name="connsiteY5" fmla="*/ 806768 h 922020"/>
              <a:gd name="connsiteX6" fmla="*/ 0 w 2135699"/>
              <a:gd name="connsiteY6" fmla="*/ 115253 h 922020"/>
              <a:gd name="connsiteX7" fmla="*/ 177975 w 2135699"/>
              <a:gd name="connsiteY7" fmla="*/ 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5699" h="922020">
                <a:moveTo>
                  <a:pt x="1957725" y="0"/>
                </a:moveTo>
                <a:cubicBezTo>
                  <a:pt x="2056017" y="0"/>
                  <a:pt x="2135700" y="51600"/>
                  <a:pt x="2135700" y="115253"/>
                </a:cubicBezTo>
                <a:lnTo>
                  <a:pt x="2135700" y="806768"/>
                </a:lnTo>
                <a:cubicBezTo>
                  <a:pt x="2135700" y="870420"/>
                  <a:pt x="2056017" y="922020"/>
                  <a:pt x="1957725" y="922020"/>
                </a:cubicBezTo>
                <a:lnTo>
                  <a:pt x="177975" y="922020"/>
                </a:lnTo>
                <a:cubicBezTo>
                  <a:pt x="79682" y="922020"/>
                  <a:pt x="0" y="870420"/>
                  <a:pt x="0" y="806768"/>
                </a:cubicBezTo>
                <a:lnTo>
                  <a:pt x="0" y="115253"/>
                </a:lnTo>
                <a:cubicBezTo>
                  <a:pt x="0" y="51600"/>
                  <a:pt x="79682" y="0"/>
                  <a:pt x="177975" y="0"/>
                </a:cubicBezTo>
                <a:close/>
              </a:path>
            </a:pathLst>
          </a:custGeom>
          <a:solidFill>
            <a:srgbClr val="FFFFFF"/>
          </a:solidFill>
          <a:ln w="35585" cap="flat">
            <a:solidFill>
              <a:srgbClr val="000000"/>
            </a:solidFill>
            <a:prstDash val="solid"/>
            <a:miter/>
          </a:ln>
        </p:spPr>
        <p:txBody>
          <a:bodyPr rtlCol="0" anchor="ctr"/>
          <a:lstStyle/>
          <a:p>
            <a:endParaRPr lang="en-IN" sz="1200"/>
          </a:p>
        </p:txBody>
      </p:sp>
      <p:sp>
        <p:nvSpPr>
          <p:cNvPr id="12" name="TextBox 11">
            <a:extLst>
              <a:ext uri="{FF2B5EF4-FFF2-40B4-BE49-F238E27FC236}">
                <a16:creationId xmlns:a16="http://schemas.microsoft.com/office/drawing/2014/main" id="{0203D708-95AE-C7E4-BDED-B7C0D1AB3B1F}"/>
              </a:ext>
            </a:extLst>
          </p:cNvPr>
          <p:cNvSpPr txBox="1"/>
          <p:nvPr/>
        </p:nvSpPr>
        <p:spPr>
          <a:xfrm>
            <a:off x="1180745" y="1536763"/>
            <a:ext cx="385042" cy="264816"/>
          </a:xfrm>
          <a:prstGeom prst="rect">
            <a:avLst/>
          </a:prstGeom>
          <a:noFill/>
        </p:spPr>
        <p:txBody>
          <a:bodyPr wrap="none" rtlCol="0">
            <a:spAutoFit/>
          </a:bodyPr>
          <a:lstStyle/>
          <a:p>
            <a:pPr algn="l"/>
            <a:r>
              <a:rPr lang="en-IN" sz="1121" b="1">
                <a:ln/>
                <a:solidFill>
                  <a:srgbClr val="000000"/>
                </a:solidFill>
                <a:latin typeface="Arial"/>
                <a:cs typeface="Arial"/>
                <a:sym typeface="Arial"/>
                <a:rtl val="0"/>
              </a:rPr>
              <a:t>UE</a:t>
            </a:r>
          </a:p>
        </p:txBody>
      </p:sp>
      <p:sp>
        <p:nvSpPr>
          <p:cNvPr id="13" name="TextBox 12">
            <a:extLst>
              <a:ext uri="{FF2B5EF4-FFF2-40B4-BE49-F238E27FC236}">
                <a16:creationId xmlns:a16="http://schemas.microsoft.com/office/drawing/2014/main" id="{A2862FC1-65EA-DD28-D95E-5414CE13E3F8}"/>
              </a:ext>
            </a:extLst>
          </p:cNvPr>
          <p:cNvSpPr txBox="1"/>
          <p:nvPr/>
        </p:nvSpPr>
        <p:spPr>
          <a:xfrm>
            <a:off x="783268" y="1713484"/>
            <a:ext cx="955711" cy="221727"/>
          </a:xfrm>
          <a:prstGeom prst="rect">
            <a:avLst/>
          </a:prstGeom>
          <a:noFill/>
        </p:spPr>
        <p:txBody>
          <a:bodyPr wrap="none" rtlCol="0">
            <a:spAutoFit/>
          </a:bodyPr>
          <a:lstStyle/>
          <a:p>
            <a:pPr algn="l"/>
            <a:r>
              <a:rPr lang="en-IN" sz="841">
                <a:ln/>
                <a:solidFill>
                  <a:srgbClr val="000000"/>
                </a:solidFill>
                <a:latin typeface="Arial"/>
                <a:cs typeface="Arial"/>
                <a:sym typeface="Arial"/>
                <a:rtl val="0"/>
              </a:rPr>
              <a:t>User Equipment</a:t>
            </a:r>
          </a:p>
        </p:txBody>
      </p:sp>
      <p:sp>
        <p:nvSpPr>
          <p:cNvPr id="14" name="TextBox 13">
            <a:extLst>
              <a:ext uri="{FF2B5EF4-FFF2-40B4-BE49-F238E27FC236}">
                <a16:creationId xmlns:a16="http://schemas.microsoft.com/office/drawing/2014/main" id="{A2A4AA89-9183-3552-44FD-AF2242B604E9}"/>
              </a:ext>
            </a:extLst>
          </p:cNvPr>
          <p:cNvSpPr txBox="1"/>
          <p:nvPr/>
        </p:nvSpPr>
        <p:spPr>
          <a:xfrm>
            <a:off x="824796" y="1882521"/>
            <a:ext cx="880369" cy="200183"/>
          </a:xfrm>
          <a:prstGeom prst="rect">
            <a:avLst/>
          </a:prstGeom>
          <a:noFill/>
        </p:spPr>
        <p:txBody>
          <a:bodyPr wrap="none" rtlCol="0">
            <a:spAutoFit/>
          </a:bodyPr>
          <a:lstStyle/>
          <a:p>
            <a:pPr algn="l"/>
            <a:r>
              <a:rPr lang="en-IN" sz="701">
                <a:ln/>
                <a:solidFill>
                  <a:srgbClr val="FF0000"/>
                </a:solidFill>
                <a:latin typeface="Arial"/>
                <a:cs typeface="Arial"/>
                <a:sym typeface="Arial"/>
                <a:rtl val="0"/>
              </a:rPr>
              <a:t>Dual Connectivity</a:t>
            </a:r>
          </a:p>
        </p:txBody>
      </p:sp>
      <p:sp>
        <p:nvSpPr>
          <p:cNvPr id="15" name="Freeform: Shape 14">
            <a:extLst>
              <a:ext uri="{FF2B5EF4-FFF2-40B4-BE49-F238E27FC236}">
                <a16:creationId xmlns:a16="http://schemas.microsoft.com/office/drawing/2014/main" id="{58A7FC22-97D5-60AF-34D6-B55B588E9041}"/>
              </a:ext>
            </a:extLst>
          </p:cNvPr>
          <p:cNvSpPr/>
          <p:nvPr/>
        </p:nvSpPr>
        <p:spPr>
          <a:xfrm>
            <a:off x="310303" y="2481580"/>
            <a:ext cx="5101948" cy="1920875"/>
          </a:xfrm>
          <a:custGeom>
            <a:avLst/>
            <a:gdLst>
              <a:gd name="connsiteX0" fmla="*/ 0 w 7652922"/>
              <a:gd name="connsiteY0" fmla="*/ 0 h 2881312"/>
              <a:gd name="connsiteX1" fmla="*/ 7652923 w 7652922"/>
              <a:gd name="connsiteY1" fmla="*/ 0 h 2881312"/>
              <a:gd name="connsiteX2" fmla="*/ 7652923 w 7652922"/>
              <a:gd name="connsiteY2" fmla="*/ 2881313 h 2881312"/>
              <a:gd name="connsiteX3" fmla="*/ 0 w 7652922"/>
              <a:gd name="connsiteY3" fmla="*/ 2881313 h 2881312"/>
            </a:gdLst>
            <a:ahLst/>
            <a:cxnLst>
              <a:cxn ang="0">
                <a:pos x="connsiteX0" y="connsiteY0"/>
              </a:cxn>
              <a:cxn ang="0">
                <a:pos x="connsiteX1" y="connsiteY1"/>
              </a:cxn>
              <a:cxn ang="0">
                <a:pos x="connsiteX2" y="connsiteY2"/>
              </a:cxn>
              <a:cxn ang="0">
                <a:pos x="connsiteX3" y="connsiteY3"/>
              </a:cxn>
            </a:cxnLst>
            <a:rect l="l" t="t" r="r" b="b"/>
            <a:pathLst>
              <a:path w="7652922" h="2881312">
                <a:moveTo>
                  <a:pt x="0" y="0"/>
                </a:moveTo>
                <a:lnTo>
                  <a:pt x="7652923" y="0"/>
                </a:lnTo>
                <a:lnTo>
                  <a:pt x="7652923" y="2881313"/>
                </a:lnTo>
                <a:lnTo>
                  <a:pt x="0" y="2881313"/>
                </a:lnTo>
                <a:close/>
              </a:path>
            </a:pathLst>
          </a:custGeom>
          <a:noFill/>
          <a:ln w="35585" cap="flat">
            <a:solidFill>
              <a:srgbClr val="000000"/>
            </a:solidFill>
            <a:custDash>
              <a:ds d="375000" sp="375000"/>
            </a:custDash>
            <a:miter/>
          </a:ln>
        </p:spPr>
        <p:txBody>
          <a:bodyPr rtlCol="0" anchor="ctr"/>
          <a:lstStyle/>
          <a:p>
            <a:endParaRPr lang="en-IN" sz="1200"/>
          </a:p>
        </p:txBody>
      </p:sp>
      <p:sp>
        <p:nvSpPr>
          <p:cNvPr id="16" name="TextBox 15">
            <a:extLst>
              <a:ext uri="{FF2B5EF4-FFF2-40B4-BE49-F238E27FC236}">
                <a16:creationId xmlns:a16="http://schemas.microsoft.com/office/drawing/2014/main" id="{FCC0034F-2025-73D2-C03E-86698B3E31B9}"/>
              </a:ext>
            </a:extLst>
          </p:cNvPr>
          <p:cNvSpPr txBox="1"/>
          <p:nvPr/>
        </p:nvSpPr>
        <p:spPr>
          <a:xfrm>
            <a:off x="1727200" y="4445000"/>
            <a:ext cx="2188420" cy="264816"/>
          </a:xfrm>
          <a:prstGeom prst="rect">
            <a:avLst/>
          </a:prstGeom>
          <a:noFill/>
        </p:spPr>
        <p:txBody>
          <a:bodyPr wrap="none" rtlCol="0">
            <a:spAutoFit/>
          </a:bodyPr>
          <a:lstStyle/>
          <a:p>
            <a:pPr algn="l"/>
            <a:r>
              <a:rPr lang="en-IN" sz="1121" b="1" dirty="0">
                <a:ln/>
                <a:solidFill>
                  <a:srgbClr val="000000"/>
                </a:solidFill>
                <a:latin typeface="Arial"/>
                <a:cs typeface="Arial"/>
                <a:sym typeface="Arial"/>
                <a:rtl val="0"/>
              </a:rPr>
              <a:t>Radio Access Network (RAN)</a:t>
            </a:r>
          </a:p>
        </p:txBody>
      </p:sp>
      <p:sp>
        <p:nvSpPr>
          <p:cNvPr id="17" name="Freeform: Shape 16">
            <a:extLst>
              <a:ext uri="{FF2B5EF4-FFF2-40B4-BE49-F238E27FC236}">
                <a16:creationId xmlns:a16="http://schemas.microsoft.com/office/drawing/2014/main" id="{8B4DF524-3B36-0981-97D1-934D8324EC53}"/>
              </a:ext>
            </a:extLst>
          </p:cNvPr>
          <p:cNvSpPr/>
          <p:nvPr/>
        </p:nvSpPr>
        <p:spPr>
          <a:xfrm>
            <a:off x="547603" y="2865755"/>
            <a:ext cx="2017049" cy="1229360"/>
          </a:xfrm>
          <a:custGeom>
            <a:avLst/>
            <a:gdLst>
              <a:gd name="connsiteX0" fmla="*/ 0 w 3025574"/>
              <a:gd name="connsiteY0" fmla="*/ 0 h 1844040"/>
              <a:gd name="connsiteX1" fmla="*/ 3025574 w 3025574"/>
              <a:gd name="connsiteY1" fmla="*/ 0 h 1844040"/>
              <a:gd name="connsiteX2" fmla="*/ 3025574 w 3025574"/>
              <a:gd name="connsiteY2" fmla="*/ 1844040 h 1844040"/>
              <a:gd name="connsiteX3" fmla="*/ 0 w 3025574"/>
              <a:gd name="connsiteY3" fmla="*/ 1844040 h 1844040"/>
            </a:gdLst>
            <a:ahLst/>
            <a:cxnLst>
              <a:cxn ang="0">
                <a:pos x="connsiteX0" y="connsiteY0"/>
              </a:cxn>
              <a:cxn ang="0">
                <a:pos x="connsiteX1" y="connsiteY1"/>
              </a:cxn>
              <a:cxn ang="0">
                <a:pos x="connsiteX2" y="connsiteY2"/>
              </a:cxn>
              <a:cxn ang="0">
                <a:pos x="connsiteX3" y="connsiteY3"/>
              </a:cxn>
            </a:cxnLst>
            <a:rect l="l" t="t" r="r" b="b"/>
            <a:pathLst>
              <a:path w="3025574" h="1844040">
                <a:moveTo>
                  <a:pt x="0" y="0"/>
                </a:moveTo>
                <a:lnTo>
                  <a:pt x="3025574" y="0"/>
                </a:lnTo>
                <a:lnTo>
                  <a:pt x="3025574" y="1844040"/>
                </a:lnTo>
                <a:lnTo>
                  <a:pt x="0" y="1844040"/>
                </a:lnTo>
                <a:close/>
              </a:path>
            </a:pathLst>
          </a:custGeom>
          <a:noFill/>
          <a:ln w="17793" cap="flat">
            <a:solidFill>
              <a:srgbClr val="000000"/>
            </a:solidFill>
            <a:custDash>
              <a:ds d="225000" sp="225000"/>
            </a:custDash>
            <a:miter/>
          </a:ln>
        </p:spPr>
        <p:txBody>
          <a:bodyPr rtlCol="0" anchor="ctr"/>
          <a:lstStyle/>
          <a:p>
            <a:endParaRPr lang="en-IN" sz="1200"/>
          </a:p>
        </p:txBody>
      </p:sp>
      <p:sp>
        <p:nvSpPr>
          <p:cNvPr id="18" name="TextBox 17">
            <a:extLst>
              <a:ext uri="{FF2B5EF4-FFF2-40B4-BE49-F238E27FC236}">
                <a16:creationId xmlns:a16="http://schemas.microsoft.com/office/drawing/2014/main" id="{2767EFA0-3176-AF16-AE25-F00AD65512B2}"/>
              </a:ext>
            </a:extLst>
          </p:cNvPr>
          <p:cNvSpPr txBox="1"/>
          <p:nvPr/>
        </p:nvSpPr>
        <p:spPr>
          <a:xfrm>
            <a:off x="1422401" y="2921000"/>
            <a:ext cx="934871" cy="243272"/>
          </a:xfrm>
          <a:prstGeom prst="rect">
            <a:avLst/>
          </a:prstGeom>
          <a:noFill/>
        </p:spPr>
        <p:txBody>
          <a:bodyPr wrap="none" rtlCol="0">
            <a:spAutoFit/>
          </a:bodyPr>
          <a:lstStyle/>
          <a:p>
            <a:pPr algn="l"/>
            <a:r>
              <a:rPr lang="en-IN" sz="981" b="1" dirty="0">
                <a:ln/>
                <a:solidFill>
                  <a:srgbClr val="000000"/>
                </a:solidFill>
                <a:latin typeface="Arial"/>
                <a:cs typeface="Arial"/>
                <a:sym typeface="Arial"/>
                <a:rtl val="0"/>
              </a:rPr>
              <a:t>LTE </a:t>
            </a:r>
            <a:r>
              <a:rPr lang="en-IN" sz="981" b="1" dirty="0" err="1">
                <a:ln/>
                <a:solidFill>
                  <a:srgbClr val="000000"/>
                </a:solidFill>
                <a:latin typeface="Arial"/>
                <a:cs typeface="Arial"/>
                <a:sym typeface="Arial"/>
                <a:rtl val="0"/>
              </a:rPr>
              <a:t>eNodeB</a:t>
            </a:r>
            <a:endParaRPr lang="en-IN" sz="981" b="1" dirty="0">
              <a:ln/>
              <a:solidFill>
                <a:srgbClr val="000000"/>
              </a:solidFill>
              <a:latin typeface="Arial"/>
              <a:cs typeface="Arial"/>
              <a:sym typeface="Arial"/>
              <a:rtl val="0"/>
            </a:endParaRPr>
          </a:p>
        </p:txBody>
      </p:sp>
      <p:sp>
        <p:nvSpPr>
          <p:cNvPr id="19" name="Freeform: Shape 18">
            <a:extLst>
              <a:ext uri="{FF2B5EF4-FFF2-40B4-BE49-F238E27FC236}">
                <a16:creationId xmlns:a16="http://schemas.microsoft.com/office/drawing/2014/main" id="{97BB2514-D7C3-F5BA-D56D-013B2D677524}"/>
              </a:ext>
            </a:extLst>
          </p:cNvPr>
          <p:cNvSpPr/>
          <p:nvPr/>
        </p:nvSpPr>
        <p:spPr>
          <a:xfrm>
            <a:off x="784903" y="3173095"/>
            <a:ext cx="1542449" cy="384175"/>
          </a:xfrm>
          <a:custGeom>
            <a:avLst/>
            <a:gdLst>
              <a:gd name="connsiteX0" fmla="*/ 0 w 2313674"/>
              <a:gd name="connsiteY0" fmla="*/ 0 h 576262"/>
              <a:gd name="connsiteX1" fmla="*/ 2313674 w 2313674"/>
              <a:gd name="connsiteY1" fmla="*/ 0 h 576262"/>
              <a:gd name="connsiteX2" fmla="*/ 2313674 w 2313674"/>
              <a:gd name="connsiteY2" fmla="*/ 576263 h 576262"/>
              <a:gd name="connsiteX3" fmla="*/ 0 w 2313674"/>
              <a:gd name="connsiteY3" fmla="*/ 576263 h 576262"/>
            </a:gdLst>
            <a:ahLst/>
            <a:cxnLst>
              <a:cxn ang="0">
                <a:pos x="connsiteX0" y="connsiteY0"/>
              </a:cxn>
              <a:cxn ang="0">
                <a:pos x="connsiteX1" y="connsiteY1"/>
              </a:cxn>
              <a:cxn ang="0">
                <a:pos x="connsiteX2" y="connsiteY2"/>
              </a:cxn>
              <a:cxn ang="0">
                <a:pos x="connsiteX3" y="connsiteY3"/>
              </a:cxn>
            </a:cxnLst>
            <a:rect l="l" t="t" r="r" b="b"/>
            <a:pathLst>
              <a:path w="2313674" h="576262">
                <a:moveTo>
                  <a:pt x="0" y="0"/>
                </a:moveTo>
                <a:lnTo>
                  <a:pt x="2313674" y="0"/>
                </a:lnTo>
                <a:lnTo>
                  <a:pt x="2313674" y="576263"/>
                </a:lnTo>
                <a:lnTo>
                  <a:pt x="0" y="576263"/>
                </a:lnTo>
                <a:close/>
              </a:path>
            </a:pathLst>
          </a:custGeom>
          <a:solidFill>
            <a:srgbClr val="FFFFFF"/>
          </a:solidFill>
          <a:ln w="35585" cap="flat">
            <a:solidFill>
              <a:srgbClr val="000000"/>
            </a:solidFill>
            <a:prstDash val="solid"/>
            <a:miter/>
          </a:ln>
        </p:spPr>
        <p:txBody>
          <a:bodyPr rtlCol="0" anchor="ctr"/>
          <a:lstStyle/>
          <a:p>
            <a:endParaRPr lang="en-IN" sz="1200"/>
          </a:p>
        </p:txBody>
      </p:sp>
      <p:sp>
        <p:nvSpPr>
          <p:cNvPr id="20" name="TextBox 19">
            <a:extLst>
              <a:ext uri="{FF2B5EF4-FFF2-40B4-BE49-F238E27FC236}">
                <a16:creationId xmlns:a16="http://schemas.microsoft.com/office/drawing/2014/main" id="{C9451EA5-7402-25D4-DBA4-DAD96AB8B96C}"/>
              </a:ext>
            </a:extLst>
          </p:cNvPr>
          <p:cNvSpPr txBox="1"/>
          <p:nvPr/>
        </p:nvSpPr>
        <p:spPr>
          <a:xfrm>
            <a:off x="1320800" y="3225800"/>
            <a:ext cx="437940" cy="243272"/>
          </a:xfrm>
          <a:prstGeom prst="rect">
            <a:avLst/>
          </a:prstGeom>
          <a:noFill/>
        </p:spPr>
        <p:txBody>
          <a:bodyPr wrap="none" rtlCol="0">
            <a:spAutoFit/>
          </a:bodyPr>
          <a:lstStyle/>
          <a:p>
            <a:pPr algn="l"/>
            <a:r>
              <a:rPr lang="en-IN" sz="981" b="1" dirty="0" err="1">
                <a:ln/>
                <a:solidFill>
                  <a:srgbClr val="000000"/>
                </a:solidFill>
                <a:latin typeface="Arial"/>
                <a:cs typeface="Arial"/>
                <a:sym typeface="Arial"/>
                <a:rtl val="0"/>
              </a:rPr>
              <a:t>eNB</a:t>
            </a:r>
            <a:endParaRPr lang="en-IN" sz="981" b="1" dirty="0">
              <a:ln/>
              <a:solidFill>
                <a:srgbClr val="000000"/>
              </a:solidFill>
              <a:latin typeface="Arial"/>
              <a:cs typeface="Arial"/>
              <a:sym typeface="Arial"/>
              <a:rtl val="0"/>
            </a:endParaRPr>
          </a:p>
        </p:txBody>
      </p:sp>
      <p:sp>
        <p:nvSpPr>
          <p:cNvPr id="21" name="TextBox 20">
            <a:extLst>
              <a:ext uri="{FF2B5EF4-FFF2-40B4-BE49-F238E27FC236}">
                <a16:creationId xmlns:a16="http://schemas.microsoft.com/office/drawing/2014/main" id="{64C6ECE2-5D86-AB74-8D22-CA348335AF4D}"/>
              </a:ext>
            </a:extLst>
          </p:cNvPr>
          <p:cNvSpPr txBox="1"/>
          <p:nvPr/>
        </p:nvSpPr>
        <p:spPr>
          <a:xfrm>
            <a:off x="1066801" y="3378201"/>
            <a:ext cx="925253" cy="200183"/>
          </a:xfrm>
          <a:prstGeom prst="rect">
            <a:avLst/>
          </a:prstGeom>
          <a:noFill/>
        </p:spPr>
        <p:txBody>
          <a:bodyPr wrap="none" rtlCol="0">
            <a:spAutoFit/>
          </a:bodyPr>
          <a:lstStyle/>
          <a:p>
            <a:pPr algn="l"/>
            <a:r>
              <a:rPr lang="en-IN" sz="701" dirty="0">
                <a:ln/>
                <a:solidFill>
                  <a:srgbClr val="FF0000"/>
                </a:solidFill>
                <a:latin typeface="Arial"/>
                <a:cs typeface="Arial"/>
                <a:sym typeface="Arial"/>
                <a:rtl val="0"/>
              </a:rPr>
              <a:t>Master Node (MN)</a:t>
            </a:r>
          </a:p>
        </p:txBody>
      </p:sp>
      <p:sp>
        <p:nvSpPr>
          <p:cNvPr id="22" name="Freeform: Shape 21">
            <a:extLst>
              <a:ext uri="{FF2B5EF4-FFF2-40B4-BE49-F238E27FC236}">
                <a16:creationId xmlns:a16="http://schemas.microsoft.com/office/drawing/2014/main" id="{9B7B1F6B-0DB9-FE73-CC04-3EF95CA5D20E}"/>
              </a:ext>
            </a:extLst>
          </p:cNvPr>
          <p:cNvSpPr/>
          <p:nvPr/>
        </p:nvSpPr>
        <p:spPr>
          <a:xfrm>
            <a:off x="784903" y="3634105"/>
            <a:ext cx="711899" cy="307340"/>
          </a:xfrm>
          <a:custGeom>
            <a:avLst/>
            <a:gdLst>
              <a:gd name="connsiteX0" fmla="*/ 0 w 1067849"/>
              <a:gd name="connsiteY0" fmla="*/ 0 h 461010"/>
              <a:gd name="connsiteX1" fmla="*/ 1067850 w 1067849"/>
              <a:gd name="connsiteY1" fmla="*/ 0 h 461010"/>
              <a:gd name="connsiteX2" fmla="*/ 1067850 w 1067849"/>
              <a:gd name="connsiteY2" fmla="*/ 461010 h 461010"/>
              <a:gd name="connsiteX3" fmla="*/ 0 w 1067849"/>
              <a:gd name="connsiteY3" fmla="*/ 461010 h 461010"/>
            </a:gdLst>
            <a:ahLst/>
            <a:cxnLst>
              <a:cxn ang="0">
                <a:pos x="connsiteX0" y="connsiteY0"/>
              </a:cxn>
              <a:cxn ang="0">
                <a:pos x="connsiteX1" y="connsiteY1"/>
              </a:cxn>
              <a:cxn ang="0">
                <a:pos x="connsiteX2" y="connsiteY2"/>
              </a:cxn>
              <a:cxn ang="0">
                <a:pos x="connsiteX3" y="connsiteY3"/>
              </a:cxn>
            </a:cxnLst>
            <a:rect l="l" t="t" r="r" b="b"/>
            <a:pathLst>
              <a:path w="1067849" h="461010">
                <a:moveTo>
                  <a:pt x="0" y="0"/>
                </a:moveTo>
                <a:lnTo>
                  <a:pt x="1067850" y="0"/>
                </a:lnTo>
                <a:lnTo>
                  <a:pt x="1067850" y="461010"/>
                </a:lnTo>
                <a:lnTo>
                  <a:pt x="0" y="461010"/>
                </a:lnTo>
                <a:close/>
              </a:path>
            </a:pathLst>
          </a:custGeom>
          <a:solidFill>
            <a:srgbClr val="FFFFFF"/>
          </a:solidFill>
          <a:ln w="17793" cap="flat">
            <a:solidFill>
              <a:srgbClr val="000000"/>
            </a:solidFill>
            <a:prstDash val="solid"/>
            <a:miter/>
          </a:ln>
        </p:spPr>
        <p:txBody>
          <a:bodyPr rtlCol="0" anchor="ctr"/>
          <a:lstStyle/>
          <a:p>
            <a:endParaRPr lang="en-IN" sz="1200"/>
          </a:p>
        </p:txBody>
      </p:sp>
      <p:sp>
        <p:nvSpPr>
          <p:cNvPr id="23" name="TextBox 22">
            <a:extLst>
              <a:ext uri="{FF2B5EF4-FFF2-40B4-BE49-F238E27FC236}">
                <a16:creationId xmlns:a16="http://schemas.microsoft.com/office/drawing/2014/main" id="{0C050B4A-69A4-AEC6-90E1-9CACFEA8E0E7}"/>
              </a:ext>
            </a:extLst>
          </p:cNvPr>
          <p:cNvSpPr txBox="1"/>
          <p:nvPr/>
        </p:nvSpPr>
        <p:spPr>
          <a:xfrm>
            <a:off x="955310" y="3726561"/>
            <a:ext cx="377026" cy="200183"/>
          </a:xfrm>
          <a:prstGeom prst="rect">
            <a:avLst/>
          </a:prstGeom>
          <a:noFill/>
        </p:spPr>
        <p:txBody>
          <a:bodyPr wrap="none" rtlCol="0">
            <a:spAutoFit/>
          </a:bodyPr>
          <a:lstStyle/>
          <a:p>
            <a:pPr algn="l"/>
            <a:r>
              <a:rPr lang="en-IN" sz="701">
                <a:ln/>
                <a:solidFill>
                  <a:srgbClr val="000000"/>
                </a:solidFill>
                <a:latin typeface="Arial"/>
                <a:cs typeface="Arial"/>
                <a:sym typeface="Arial"/>
                <a:rtl val="0"/>
              </a:rPr>
              <a:t>RRC</a:t>
            </a:r>
          </a:p>
        </p:txBody>
      </p:sp>
      <p:sp>
        <p:nvSpPr>
          <p:cNvPr id="24" name="Freeform: Shape 23">
            <a:extLst>
              <a:ext uri="{FF2B5EF4-FFF2-40B4-BE49-F238E27FC236}">
                <a16:creationId xmlns:a16="http://schemas.microsoft.com/office/drawing/2014/main" id="{677EF5B5-076C-BB18-B43D-8A5202EEA39B}"/>
              </a:ext>
            </a:extLst>
          </p:cNvPr>
          <p:cNvSpPr/>
          <p:nvPr/>
        </p:nvSpPr>
        <p:spPr>
          <a:xfrm>
            <a:off x="1615453" y="3634105"/>
            <a:ext cx="711899" cy="307340"/>
          </a:xfrm>
          <a:custGeom>
            <a:avLst/>
            <a:gdLst>
              <a:gd name="connsiteX0" fmla="*/ 0 w 1067849"/>
              <a:gd name="connsiteY0" fmla="*/ 0 h 461010"/>
              <a:gd name="connsiteX1" fmla="*/ 1067850 w 1067849"/>
              <a:gd name="connsiteY1" fmla="*/ 0 h 461010"/>
              <a:gd name="connsiteX2" fmla="*/ 1067850 w 1067849"/>
              <a:gd name="connsiteY2" fmla="*/ 461010 h 461010"/>
              <a:gd name="connsiteX3" fmla="*/ 0 w 1067849"/>
              <a:gd name="connsiteY3" fmla="*/ 461010 h 461010"/>
            </a:gdLst>
            <a:ahLst/>
            <a:cxnLst>
              <a:cxn ang="0">
                <a:pos x="connsiteX0" y="connsiteY0"/>
              </a:cxn>
              <a:cxn ang="0">
                <a:pos x="connsiteX1" y="connsiteY1"/>
              </a:cxn>
              <a:cxn ang="0">
                <a:pos x="connsiteX2" y="connsiteY2"/>
              </a:cxn>
              <a:cxn ang="0">
                <a:pos x="connsiteX3" y="connsiteY3"/>
              </a:cxn>
            </a:cxnLst>
            <a:rect l="l" t="t" r="r" b="b"/>
            <a:pathLst>
              <a:path w="1067849" h="461010">
                <a:moveTo>
                  <a:pt x="0" y="0"/>
                </a:moveTo>
                <a:lnTo>
                  <a:pt x="1067850" y="0"/>
                </a:lnTo>
                <a:lnTo>
                  <a:pt x="1067850" y="461010"/>
                </a:lnTo>
                <a:lnTo>
                  <a:pt x="0" y="461010"/>
                </a:lnTo>
                <a:close/>
              </a:path>
            </a:pathLst>
          </a:custGeom>
          <a:solidFill>
            <a:srgbClr val="FFFFFF"/>
          </a:solidFill>
          <a:ln w="17793" cap="flat">
            <a:solidFill>
              <a:srgbClr val="000000"/>
            </a:solidFill>
            <a:prstDash val="solid"/>
            <a:miter/>
          </a:ln>
        </p:spPr>
        <p:txBody>
          <a:bodyPr rtlCol="0" anchor="ctr"/>
          <a:lstStyle/>
          <a:p>
            <a:endParaRPr lang="en-IN" sz="1200"/>
          </a:p>
        </p:txBody>
      </p:sp>
      <p:sp>
        <p:nvSpPr>
          <p:cNvPr id="25" name="TextBox 24">
            <a:extLst>
              <a:ext uri="{FF2B5EF4-FFF2-40B4-BE49-F238E27FC236}">
                <a16:creationId xmlns:a16="http://schemas.microsoft.com/office/drawing/2014/main" id="{EDFBE1FC-D729-AA95-DCF4-22AE362FDC8D}"/>
              </a:ext>
            </a:extLst>
          </p:cNvPr>
          <p:cNvSpPr txBox="1"/>
          <p:nvPr/>
        </p:nvSpPr>
        <p:spPr>
          <a:xfrm>
            <a:off x="1744333" y="3726561"/>
            <a:ext cx="431528" cy="200183"/>
          </a:xfrm>
          <a:prstGeom prst="rect">
            <a:avLst/>
          </a:prstGeom>
          <a:noFill/>
        </p:spPr>
        <p:txBody>
          <a:bodyPr wrap="none" rtlCol="0">
            <a:spAutoFit/>
          </a:bodyPr>
          <a:lstStyle/>
          <a:p>
            <a:pPr algn="l"/>
            <a:r>
              <a:rPr lang="en-IN" sz="701">
                <a:ln/>
                <a:solidFill>
                  <a:srgbClr val="000000"/>
                </a:solidFill>
                <a:latin typeface="Arial"/>
                <a:cs typeface="Arial"/>
                <a:sym typeface="Arial"/>
                <a:rtl val="0"/>
              </a:rPr>
              <a:t>PDCP</a:t>
            </a:r>
          </a:p>
        </p:txBody>
      </p:sp>
      <p:sp>
        <p:nvSpPr>
          <p:cNvPr id="26" name="Freeform: Shape 25">
            <a:extLst>
              <a:ext uri="{FF2B5EF4-FFF2-40B4-BE49-F238E27FC236}">
                <a16:creationId xmlns:a16="http://schemas.microsoft.com/office/drawing/2014/main" id="{70681548-AFEB-D0E7-09F1-9361EF5E86D6}"/>
              </a:ext>
            </a:extLst>
          </p:cNvPr>
          <p:cNvSpPr/>
          <p:nvPr/>
        </p:nvSpPr>
        <p:spPr>
          <a:xfrm>
            <a:off x="3157902" y="2865755"/>
            <a:ext cx="2017049" cy="1229360"/>
          </a:xfrm>
          <a:custGeom>
            <a:avLst/>
            <a:gdLst>
              <a:gd name="connsiteX0" fmla="*/ 0 w 3025574"/>
              <a:gd name="connsiteY0" fmla="*/ 0 h 1844040"/>
              <a:gd name="connsiteX1" fmla="*/ 3025574 w 3025574"/>
              <a:gd name="connsiteY1" fmla="*/ 0 h 1844040"/>
              <a:gd name="connsiteX2" fmla="*/ 3025574 w 3025574"/>
              <a:gd name="connsiteY2" fmla="*/ 1844040 h 1844040"/>
              <a:gd name="connsiteX3" fmla="*/ 0 w 3025574"/>
              <a:gd name="connsiteY3" fmla="*/ 1844040 h 1844040"/>
            </a:gdLst>
            <a:ahLst/>
            <a:cxnLst>
              <a:cxn ang="0">
                <a:pos x="connsiteX0" y="connsiteY0"/>
              </a:cxn>
              <a:cxn ang="0">
                <a:pos x="connsiteX1" y="connsiteY1"/>
              </a:cxn>
              <a:cxn ang="0">
                <a:pos x="connsiteX2" y="connsiteY2"/>
              </a:cxn>
              <a:cxn ang="0">
                <a:pos x="connsiteX3" y="connsiteY3"/>
              </a:cxn>
            </a:cxnLst>
            <a:rect l="l" t="t" r="r" b="b"/>
            <a:pathLst>
              <a:path w="3025574" h="1844040">
                <a:moveTo>
                  <a:pt x="0" y="0"/>
                </a:moveTo>
                <a:lnTo>
                  <a:pt x="3025574" y="0"/>
                </a:lnTo>
                <a:lnTo>
                  <a:pt x="3025574" y="1844040"/>
                </a:lnTo>
                <a:lnTo>
                  <a:pt x="0" y="1844040"/>
                </a:lnTo>
                <a:close/>
              </a:path>
            </a:pathLst>
          </a:custGeom>
          <a:noFill/>
          <a:ln w="17793" cap="flat">
            <a:solidFill>
              <a:srgbClr val="000000"/>
            </a:solidFill>
            <a:custDash>
              <a:ds d="225000" sp="225000"/>
            </a:custDash>
            <a:miter/>
          </a:ln>
        </p:spPr>
        <p:txBody>
          <a:bodyPr rtlCol="0" anchor="ctr"/>
          <a:lstStyle/>
          <a:p>
            <a:endParaRPr lang="en-IN" sz="1200"/>
          </a:p>
        </p:txBody>
      </p:sp>
      <p:sp>
        <p:nvSpPr>
          <p:cNvPr id="27" name="TextBox 26">
            <a:extLst>
              <a:ext uri="{FF2B5EF4-FFF2-40B4-BE49-F238E27FC236}">
                <a16:creationId xmlns:a16="http://schemas.microsoft.com/office/drawing/2014/main" id="{91561BFD-BB98-CD9E-59B0-87EC8DC85AEB}"/>
              </a:ext>
            </a:extLst>
          </p:cNvPr>
          <p:cNvSpPr txBox="1"/>
          <p:nvPr/>
        </p:nvSpPr>
        <p:spPr>
          <a:xfrm>
            <a:off x="4013200" y="2921000"/>
            <a:ext cx="872355" cy="243272"/>
          </a:xfrm>
          <a:prstGeom prst="rect">
            <a:avLst/>
          </a:prstGeom>
          <a:noFill/>
        </p:spPr>
        <p:txBody>
          <a:bodyPr wrap="none" rtlCol="0">
            <a:spAutoFit/>
          </a:bodyPr>
          <a:lstStyle/>
          <a:p>
            <a:pPr algn="l"/>
            <a:r>
              <a:rPr lang="en-IN" sz="981" b="1" dirty="0">
                <a:ln/>
                <a:solidFill>
                  <a:srgbClr val="000000"/>
                </a:solidFill>
                <a:latin typeface="Arial"/>
                <a:cs typeface="Arial"/>
                <a:sym typeface="Arial"/>
                <a:rtl val="0"/>
              </a:rPr>
              <a:t>5G </a:t>
            </a:r>
            <a:r>
              <a:rPr lang="en-IN" sz="981" b="1" dirty="0" err="1">
                <a:ln/>
                <a:solidFill>
                  <a:srgbClr val="000000"/>
                </a:solidFill>
                <a:latin typeface="Arial"/>
                <a:cs typeface="Arial"/>
                <a:sym typeface="Arial"/>
                <a:rtl val="0"/>
              </a:rPr>
              <a:t>gNodeB</a:t>
            </a:r>
            <a:endParaRPr lang="en-IN" sz="981" b="1" dirty="0">
              <a:ln/>
              <a:solidFill>
                <a:srgbClr val="000000"/>
              </a:solidFill>
              <a:latin typeface="Arial"/>
              <a:cs typeface="Arial"/>
              <a:sym typeface="Arial"/>
              <a:rtl val="0"/>
            </a:endParaRPr>
          </a:p>
        </p:txBody>
      </p:sp>
      <p:sp>
        <p:nvSpPr>
          <p:cNvPr id="28" name="Freeform: Shape 27">
            <a:extLst>
              <a:ext uri="{FF2B5EF4-FFF2-40B4-BE49-F238E27FC236}">
                <a16:creationId xmlns:a16="http://schemas.microsoft.com/office/drawing/2014/main" id="{94011CA9-BF57-B2F7-49B4-9D211D06F4EF}"/>
              </a:ext>
            </a:extLst>
          </p:cNvPr>
          <p:cNvSpPr/>
          <p:nvPr/>
        </p:nvSpPr>
        <p:spPr>
          <a:xfrm>
            <a:off x="3395202" y="3173095"/>
            <a:ext cx="1542449" cy="384175"/>
          </a:xfrm>
          <a:custGeom>
            <a:avLst/>
            <a:gdLst>
              <a:gd name="connsiteX0" fmla="*/ 0 w 2313674"/>
              <a:gd name="connsiteY0" fmla="*/ 0 h 576262"/>
              <a:gd name="connsiteX1" fmla="*/ 2313674 w 2313674"/>
              <a:gd name="connsiteY1" fmla="*/ 0 h 576262"/>
              <a:gd name="connsiteX2" fmla="*/ 2313674 w 2313674"/>
              <a:gd name="connsiteY2" fmla="*/ 576263 h 576262"/>
              <a:gd name="connsiteX3" fmla="*/ 0 w 2313674"/>
              <a:gd name="connsiteY3" fmla="*/ 576263 h 576262"/>
            </a:gdLst>
            <a:ahLst/>
            <a:cxnLst>
              <a:cxn ang="0">
                <a:pos x="connsiteX0" y="connsiteY0"/>
              </a:cxn>
              <a:cxn ang="0">
                <a:pos x="connsiteX1" y="connsiteY1"/>
              </a:cxn>
              <a:cxn ang="0">
                <a:pos x="connsiteX2" y="connsiteY2"/>
              </a:cxn>
              <a:cxn ang="0">
                <a:pos x="connsiteX3" y="connsiteY3"/>
              </a:cxn>
            </a:cxnLst>
            <a:rect l="l" t="t" r="r" b="b"/>
            <a:pathLst>
              <a:path w="2313674" h="576262">
                <a:moveTo>
                  <a:pt x="0" y="0"/>
                </a:moveTo>
                <a:lnTo>
                  <a:pt x="2313674" y="0"/>
                </a:lnTo>
                <a:lnTo>
                  <a:pt x="2313674" y="576263"/>
                </a:lnTo>
                <a:lnTo>
                  <a:pt x="0" y="576263"/>
                </a:lnTo>
                <a:close/>
              </a:path>
            </a:pathLst>
          </a:custGeom>
          <a:solidFill>
            <a:srgbClr val="FFFFFF"/>
          </a:solidFill>
          <a:ln w="35585" cap="flat">
            <a:solidFill>
              <a:srgbClr val="000000"/>
            </a:solidFill>
            <a:prstDash val="solid"/>
            <a:miter/>
          </a:ln>
        </p:spPr>
        <p:txBody>
          <a:bodyPr rtlCol="0" anchor="ctr"/>
          <a:lstStyle/>
          <a:p>
            <a:endParaRPr lang="en-IN" sz="1200"/>
          </a:p>
        </p:txBody>
      </p:sp>
      <p:sp>
        <p:nvSpPr>
          <p:cNvPr id="29" name="TextBox 28">
            <a:extLst>
              <a:ext uri="{FF2B5EF4-FFF2-40B4-BE49-F238E27FC236}">
                <a16:creationId xmlns:a16="http://schemas.microsoft.com/office/drawing/2014/main" id="{B4EDB85C-C9E9-6E88-507F-F33C1356677A}"/>
              </a:ext>
            </a:extLst>
          </p:cNvPr>
          <p:cNvSpPr txBox="1"/>
          <p:nvPr/>
        </p:nvSpPr>
        <p:spPr>
          <a:xfrm>
            <a:off x="3962400" y="3175000"/>
            <a:ext cx="444352" cy="243272"/>
          </a:xfrm>
          <a:prstGeom prst="rect">
            <a:avLst/>
          </a:prstGeom>
          <a:noFill/>
        </p:spPr>
        <p:txBody>
          <a:bodyPr wrap="none" rtlCol="0">
            <a:spAutoFit/>
          </a:bodyPr>
          <a:lstStyle/>
          <a:p>
            <a:pPr algn="l"/>
            <a:r>
              <a:rPr lang="en-IN" sz="981" b="1" dirty="0" err="1">
                <a:ln/>
                <a:solidFill>
                  <a:srgbClr val="000000"/>
                </a:solidFill>
                <a:latin typeface="Arial"/>
                <a:cs typeface="Arial"/>
                <a:sym typeface="Arial"/>
                <a:rtl val="0"/>
              </a:rPr>
              <a:t>gNB</a:t>
            </a:r>
            <a:endParaRPr lang="en-IN" sz="981" b="1" dirty="0">
              <a:ln/>
              <a:solidFill>
                <a:srgbClr val="000000"/>
              </a:solidFill>
              <a:latin typeface="Arial"/>
              <a:cs typeface="Arial"/>
              <a:sym typeface="Arial"/>
              <a:rtl val="0"/>
            </a:endParaRPr>
          </a:p>
        </p:txBody>
      </p:sp>
      <p:sp>
        <p:nvSpPr>
          <p:cNvPr id="30" name="TextBox 29">
            <a:extLst>
              <a:ext uri="{FF2B5EF4-FFF2-40B4-BE49-F238E27FC236}">
                <a16:creationId xmlns:a16="http://schemas.microsoft.com/office/drawing/2014/main" id="{59C94616-7963-DA22-7EC8-BF5775B1E5C5}"/>
              </a:ext>
            </a:extLst>
          </p:cNvPr>
          <p:cNvSpPr txBox="1"/>
          <p:nvPr/>
        </p:nvSpPr>
        <p:spPr>
          <a:xfrm>
            <a:off x="3657600" y="3378201"/>
            <a:ext cx="1061509" cy="200183"/>
          </a:xfrm>
          <a:prstGeom prst="rect">
            <a:avLst/>
          </a:prstGeom>
          <a:noFill/>
        </p:spPr>
        <p:txBody>
          <a:bodyPr wrap="none" rtlCol="0">
            <a:spAutoFit/>
          </a:bodyPr>
          <a:lstStyle/>
          <a:p>
            <a:pPr algn="l"/>
            <a:r>
              <a:rPr lang="en-IN" sz="701" dirty="0">
                <a:ln/>
                <a:solidFill>
                  <a:srgbClr val="FF0000"/>
                </a:solidFill>
                <a:latin typeface="Arial"/>
                <a:cs typeface="Arial"/>
                <a:sym typeface="Arial"/>
                <a:rtl val="0"/>
              </a:rPr>
              <a:t>Secondary Node (SN)</a:t>
            </a:r>
          </a:p>
        </p:txBody>
      </p:sp>
      <p:sp>
        <p:nvSpPr>
          <p:cNvPr id="31" name="Freeform: Shape 30">
            <a:extLst>
              <a:ext uri="{FF2B5EF4-FFF2-40B4-BE49-F238E27FC236}">
                <a16:creationId xmlns:a16="http://schemas.microsoft.com/office/drawing/2014/main" id="{220885A4-D88B-F624-480E-77E460C85CF4}"/>
              </a:ext>
            </a:extLst>
          </p:cNvPr>
          <p:cNvSpPr/>
          <p:nvPr/>
        </p:nvSpPr>
        <p:spPr>
          <a:xfrm>
            <a:off x="3395203" y="3634105"/>
            <a:ext cx="711899" cy="307340"/>
          </a:xfrm>
          <a:custGeom>
            <a:avLst/>
            <a:gdLst>
              <a:gd name="connsiteX0" fmla="*/ 0 w 1067849"/>
              <a:gd name="connsiteY0" fmla="*/ 0 h 461010"/>
              <a:gd name="connsiteX1" fmla="*/ 1067850 w 1067849"/>
              <a:gd name="connsiteY1" fmla="*/ 0 h 461010"/>
              <a:gd name="connsiteX2" fmla="*/ 1067850 w 1067849"/>
              <a:gd name="connsiteY2" fmla="*/ 461010 h 461010"/>
              <a:gd name="connsiteX3" fmla="*/ 0 w 1067849"/>
              <a:gd name="connsiteY3" fmla="*/ 461010 h 461010"/>
            </a:gdLst>
            <a:ahLst/>
            <a:cxnLst>
              <a:cxn ang="0">
                <a:pos x="connsiteX0" y="connsiteY0"/>
              </a:cxn>
              <a:cxn ang="0">
                <a:pos x="connsiteX1" y="connsiteY1"/>
              </a:cxn>
              <a:cxn ang="0">
                <a:pos x="connsiteX2" y="connsiteY2"/>
              </a:cxn>
              <a:cxn ang="0">
                <a:pos x="connsiteX3" y="connsiteY3"/>
              </a:cxn>
            </a:cxnLst>
            <a:rect l="l" t="t" r="r" b="b"/>
            <a:pathLst>
              <a:path w="1067849" h="461010">
                <a:moveTo>
                  <a:pt x="0" y="0"/>
                </a:moveTo>
                <a:lnTo>
                  <a:pt x="1067850" y="0"/>
                </a:lnTo>
                <a:lnTo>
                  <a:pt x="1067850" y="461010"/>
                </a:lnTo>
                <a:lnTo>
                  <a:pt x="0" y="461010"/>
                </a:lnTo>
                <a:close/>
              </a:path>
            </a:pathLst>
          </a:custGeom>
          <a:solidFill>
            <a:srgbClr val="FFFFFF"/>
          </a:solidFill>
          <a:ln w="17793" cap="flat">
            <a:solidFill>
              <a:srgbClr val="000000"/>
            </a:solidFill>
            <a:prstDash val="solid"/>
            <a:miter/>
          </a:ln>
        </p:spPr>
        <p:txBody>
          <a:bodyPr rtlCol="0" anchor="ctr"/>
          <a:lstStyle/>
          <a:p>
            <a:endParaRPr lang="en-IN" sz="1200"/>
          </a:p>
        </p:txBody>
      </p:sp>
      <p:sp>
        <p:nvSpPr>
          <p:cNvPr id="32" name="TextBox 31">
            <a:extLst>
              <a:ext uri="{FF2B5EF4-FFF2-40B4-BE49-F238E27FC236}">
                <a16:creationId xmlns:a16="http://schemas.microsoft.com/office/drawing/2014/main" id="{2424E1D5-7CDA-88AE-37DC-9ADA0F7B0BC8}"/>
              </a:ext>
            </a:extLst>
          </p:cNvPr>
          <p:cNvSpPr txBox="1"/>
          <p:nvPr/>
        </p:nvSpPr>
        <p:spPr>
          <a:xfrm>
            <a:off x="3524082" y="3726561"/>
            <a:ext cx="431528" cy="200183"/>
          </a:xfrm>
          <a:prstGeom prst="rect">
            <a:avLst/>
          </a:prstGeom>
          <a:noFill/>
        </p:spPr>
        <p:txBody>
          <a:bodyPr wrap="none" rtlCol="0">
            <a:spAutoFit/>
          </a:bodyPr>
          <a:lstStyle/>
          <a:p>
            <a:pPr algn="l"/>
            <a:r>
              <a:rPr lang="en-IN" sz="701">
                <a:ln/>
                <a:solidFill>
                  <a:srgbClr val="000000"/>
                </a:solidFill>
                <a:latin typeface="Arial"/>
                <a:cs typeface="Arial"/>
                <a:sym typeface="Arial"/>
                <a:rtl val="0"/>
              </a:rPr>
              <a:t>PDCP</a:t>
            </a:r>
          </a:p>
        </p:txBody>
      </p:sp>
      <p:sp>
        <p:nvSpPr>
          <p:cNvPr id="33" name="Freeform: Shape 32">
            <a:extLst>
              <a:ext uri="{FF2B5EF4-FFF2-40B4-BE49-F238E27FC236}">
                <a16:creationId xmlns:a16="http://schemas.microsoft.com/office/drawing/2014/main" id="{EED46652-800A-146D-CB5F-10008421CBAE}"/>
              </a:ext>
            </a:extLst>
          </p:cNvPr>
          <p:cNvSpPr/>
          <p:nvPr/>
        </p:nvSpPr>
        <p:spPr>
          <a:xfrm>
            <a:off x="4225753" y="3634105"/>
            <a:ext cx="711899" cy="307340"/>
          </a:xfrm>
          <a:custGeom>
            <a:avLst/>
            <a:gdLst>
              <a:gd name="connsiteX0" fmla="*/ 0 w 1067849"/>
              <a:gd name="connsiteY0" fmla="*/ 0 h 461010"/>
              <a:gd name="connsiteX1" fmla="*/ 1067850 w 1067849"/>
              <a:gd name="connsiteY1" fmla="*/ 0 h 461010"/>
              <a:gd name="connsiteX2" fmla="*/ 1067850 w 1067849"/>
              <a:gd name="connsiteY2" fmla="*/ 461010 h 461010"/>
              <a:gd name="connsiteX3" fmla="*/ 0 w 1067849"/>
              <a:gd name="connsiteY3" fmla="*/ 461010 h 461010"/>
            </a:gdLst>
            <a:ahLst/>
            <a:cxnLst>
              <a:cxn ang="0">
                <a:pos x="connsiteX0" y="connsiteY0"/>
              </a:cxn>
              <a:cxn ang="0">
                <a:pos x="connsiteX1" y="connsiteY1"/>
              </a:cxn>
              <a:cxn ang="0">
                <a:pos x="connsiteX2" y="connsiteY2"/>
              </a:cxn>
              <a:cxn ang="0">
                <a:pos x="connsiteX3" y="connsiteY3"/>
              </a:cxn>
            </a:cxnLst>
            <a:rect l="l" t="t" r="r" b="b"/>
            <a:pathLst>
              <a:path w="1067849" h="461010">
                <a:moveTo>
                  <a:pt x="0" y="0"/>
                </a:moveTo>
                <a:lnTo>
                  <a:pt x="1067850" y="0"/>
                </a:lnTo>
                <a:lnTo>
                  <a:pt x="1067850" y="461010"/>
                </a:lnTo>
                <a:lnTo>
                  <a:pt x="0" y="461010"/>
                </a:lnTo>
                <a:close/>
              </a:path>
            </a:pathLst>
          </a:custGeom>
          <a:solidFill>
            <a:srgbClr val="FFFFFF"/>
          </a:solidFill>
          <a:ln w="17793" cap="flat">
            <a:solidFill>
              <a:srgbClr val="000000"/>
            </a:solidFill>
            <a:prstDash val="solid"/>
            <a:miter/>
          </a:ln>
        </p:spPr>
        <p:txBody>
          <a:bodyPr rtlCol="0" anchor="ctr"/>
          <a:lstStyle/>
          <a:p>
            <a:endParaRPr lang="en-IN" sz="1200"/>
          </a:p>
        </p:txBody>
      </p:sp>
      <p:sp>
        <p:nvSpPr>
          <p:cNvPr id="34" name="TextBox 33">
            <a:extLst>
              <a:ext uri="{FF2B5EF4-FFF2-40B4-BE49-F238E27FC236}">
                <a16:creationId xmlns:a16="http://schemas.microsoft.com/office/drawing/2014/main" id="{683DF6DE-6AA8-AC0B-D66B-79214FAAFA81}"/>
              </a:ext>
            </a:extLst>
          </p:cNvPr>
          <p:cNvSpPr txBox="1"/>
          <p:nvPr/>
        </p:nvSpPr>
        <p:spPr>
          <a:xfrm>
            <a:off x="4247847" y="3726561"/>
            <a:ext cx="587020" cy="200183"/>
          </a:xfrm>
          <a:prstGeom prst="rect">
            <a:avLst/>
          </a:prstGeom>
          <a:noFill/>
        </p:spPr>
        <p:txBody>
          <a:bodyPr wrap="none" rtlCol="0">
            <a:spAutoFit/>
          </a:bodyPr>
          <a:lstStyle/>
          <a:p>
            <a:pPr algn="l"/>
            <a:r>
              <a:rPr lang="en-IN" sz="701">
                <a:ln/>
                <a:solidFill>
                  <a:srgbClr val="000000"/>
                </a:solidFill>
                <a:latin typeface="Arial"/>
                <a:cs typeface="Arial"/>
                <a:sym typeface="Arial"/>
                <a:rtl val="0"/>
              </a:rPr>
              <a:t>RLC/MAC</a:t>
            </a:r>
          </a:p>
        </p:txBody>
      </p:sp>
      <p:sp>
        <p:nvSpPr>
          <p:cNvPr id="35" name="Freeform: Shape 34">
            <a:extLst>
              <a:ext uri="{FF2B5EF4-FFF2-40B4-BE49-F238E27FC236}">
                <a16:creationId xmlns:a16="http://schemas.microsoft.com/office/drawing/2014/main" id="{28DA9311-7AEA-6156-EF7A-03B83E0BA758}"/>
              </a:ext>
            </a:extLst>
          </p:cNvPr>
          <p:cNvSpPr/>
          <p:nvPr/>
        </p:nvSpPr>
        <p:spPr>
          <a:xfrm>
            <a:off x="2564652" y="3365183"/>
            <a:ext cx="830549" cy="7683"/>
          </a:xfrm>
          <a:custGeom>
            <a:avLst/>
            <a:gdLst>
              <a:gd name="connsiteX0" fmla="*/ 0 w 1245824"/>
              <a:gd name="connsiteY0" fmla="*/ 0 h 11525"/>
              <a:gd name="connsiteX1" fmla="*/ 1245825 w 1245824"/>
              <a:gd name="connsiteY1" fmla="*/ 0 h 11525"/>
            </a:gdLst>
            <a:ahLst/>
            <a:cxnLst>
              <a:cxn ang="0">
                <a:pos x="connsiteX0" y="connsiteY0"/>
              </a:cxn>
              <a:cxn ang="0">
                <a:pos x="connsiteX1" y="connsiteY1"/>
              </a:cxn>
            </a:cxnLst>
            <a:rect l="l" t="t" r="r" b="b"/>
            <a:pathLst>
              <a:path w="1245824" h="11525">
                <a:moveTo>
                  <a:pt x="0" y="0"/>
                </a:moveTo>
                <a:lnTo>
                  <a:pt x="1245825" y="0"/>
                </a:lnTo>
              </a:path>
            </a:pathLst>
          </a:custGeom>
          <a:ln w="35585" cap="flat">
            <a:solidFill>
              <a:srgbClr val="000000"/>
            </a:solidFill>
            <a:prstDash val="solid"/>
            <a:miter/>
          </a:ln>
        </p:spPr>
        <p:txBody>
          <a:bodyPr rtlCol="0" anchor="ctr"/>
          <a:lstStyle/>
          <a:p>
            <a:endParaRPr lang="en-IN" sz="1200"/>
          </a:p>
        </p:txBody>
      </p:sp>
      <p:sp>
        <p:nvSpPr>
          <p:cNvPr id="36" name="TextBox 35">
            <a:extLst>
              <a:ext uri="{FF2B5EF4-FFF2-40B4-BE49-F238E27FC236}">
                <a16:creationId xmlns:a16="http://schemas.microsoft.com/office/drawing/2014/main" id="{3C2785D1-7EAE-0A23-7784-2B845326CE6D}"/>
              </a:ext>
            </a:extLst>
          </p:cNvPr>
          <p:cNvSpPr txBox="1"/>
          <p:nvPr/>
        </p:nvSpPr>
        <p:spPr>
          <a:xfrm>
            <a:off x="2539288" y="3173349"/>
            <a:ext cx="764953" cy="221727"/>
          </a:xfrm>
          <a:prstGeom prst="rect">
            <a:avLst/>
          </a:prstGeom>
          <a:noFill/>
        </p:spPr>
        <p:txBody>
          <a:bodyPr wrap="none" rtlCol="0">
            <a:spAutoFit/>
          </a:bodyPr>
          <a:lstStyle/>
          <a:p>
            <a:pPr algn="l"/>
            <a:r>
              <a:rPr lang="en-IN" sz="841">
                <a:ln/>
                <a:solidFill>
                  <a:srgbClr val="FF0000"/>
                </a:solidFill>
                <a:latin typeface="Arial"/>
                <a:cs typeface="Arial"/>
                <a:sym typeface="Arial"/>
                <a:rtl val="0"/>
              </a:rPr>
              <a:t>X2 Interface</a:t>
            </a:r>
          </a:p>
        </p:txBody>
      </p:sp>
      <p:sp>
        <p:nvSpPr>
          <p:cNvPr id="37" name="Freeform: Shape 36">
            <a:extLst>
              <a:ext uri="{FF2B5EF4-FFF2-40B4-BE49-F238E27FC236}">
                <a16:creationId xmlns:a16="http://schemas.microsoft.com/office/drawing/2014/main" id="{1EEC90FA-A8D5-7868-90EA-EA29DA3B1146}"/>
              </a:ext>
            </a:extLst>
          </p:cNvPr>
          <p:cNvSpPr/>
          <p:nvPr/>
        </p:nvSpPr>
        <p:spPr>
          <a:xfrm>
            <a:off x="5649551" y="1559560"/>
            <a:ext cx="6051148" cy="3303905"/>
          </a:xfrm>
          <a:custGeom>
            <a:avLst/>
            <a:gdLst>
              <a:gd name="connsiteX0" fmla="*/ 0 w 9076722"/>
              <a:gd name="connsiteY0" fmla="*/ 0 h 4955857"/>
              <a:gd name="connsiteX1" fmla="*/ 9076722 w 9076722"/>
              <a:gd name="connsiteY1" fmla="*/ 0 h 4955857"/>
              <a:gd name="connsiteX2" fmla="*/ 9076722 w 9076722"/>
              <a:gd name="connsiteY2" fmla="*/ 4955858 h 4955857"/>
              <a:gd name="connsiteX3" fmla="*/ 0 w 9076722"/>
              <a:gd name="connsiteY3" fmla="*/ 4955858 h 4955857"/>
            </a:gdLst>
            <a:ahLst/>
            <a:cxnLst>
              <a:cxn ang="0">
                <a:pos x="connsiteX0" y="connsiteY0"/>
              </a:cxn>
              <a:cxn ang="0">
                <a:pos x="connsiteX1" y="connsiteY1"/>
              </a:cxn>
              <a:cxn ang="0">
                <a:pos x="connsiteX2" y="connsiteY2"/>
              </a:cxn>
              <a:cxn ang="0">
                <a:pos x="connsiteX3" y="connsiteY3"/>
              </a:cxn>
            </a:cxnLst>
            <a:rect l="l" t="t" r="r" b="b"/>
            <a:pathLst>
              <a:path w="9076722" h="4955857">
                <a:moveTo>
                  <a:pt x="0" y="0"/>
                </a:moveTo>
                <a:lnTo>
                  <a:pt x="9076722" y="0"/>
                </a:lnTo>
                <a:lnTo>
                  <a:pt x="9076722" y="4955858"/>
                </a:lnTo>
                <a:lnTo>
                  <a:pt x="0" y="4955858"/>
                </a:lnTo>
                <a:close/>
              </a:path>
            </a:pathLst>
          </a:custGeom>
          <a:noFill/>
          <a:ln w="35585" cap="flat">
            <a:solidFill>
              <a:srgbClr val="000000"/>
            </a:solidFill>
            <a:custDash>
              <a:ds d="375000" sp="375000"/>
            </a:custDash>
            <a:miter/>
          </a:ln>
        </p:spPr>
        <p:txBody>
          <a:bodyPr rtlCol="0" anchor="ctr"/>
          <a:lstStyle/>
          <a:p>
            <a:endParaRPr lang="en-IN" sz="1200"/>
          </a:p>
        </p:txBody>
      </p:sp>
      <p:sp>
        <p:nvSpPr>
          <p:cNvPr id="38" name="TextBox 37">
            <a:extLst>
              <a:ext uri="{FF2B5EF4-FFF2-40B4-BE49-F238E27FC236}">
                <a16:creationId xmlns:a16="http://schemas.microsoft.com/office/drawing/2014/main" id="{C922909A-3397-6AAA-7E95-689F3FD7208D}"/>
              </a:ext>
            </a:extLst>
          </p:cNvPr>
          <p:cNvSpPr txBox="1"/>
          <p:nvPr/>
        </p:nvSpPr>
        <p:spPr>
          <a:xfrm>
            <a:off x="10555645" y="1905000"/>
            <a:ext cx="430887" cy="2735685"/>
          </a:xfrm>
          <a:prstGeom prst="rect">
            <a:avLst/>
          </a:prstGeom>
          <a:noFill/>
        </p:spPr>
        <p:txBody>
          <a:bodyPr vert="vert" wrap="none" rtlCol="0">
            <a:spAutoFit/>
          </a:bodyPr>
          <a:lstStyle/>
          <a:p>
            <a:pPr algn="l"/>
            <a:r>
              <a:rPr lang="en-IN" sz="1600" b="1" dirty="0">
                <a:ln/>
                <a:solidFill>
                  <a:srgbClr val="000000"/>
                </a:solidFill>
                <a:latin typeface="Arial"/>
                <a:cs typeface="Arial"/>
                <a:sym typeface="Arial"/>
                <a:rtl val="0"/>
              </a:rPr>
              <a:t>EPC (Evolved Packet Core)</a:t>
            </a:r>
          </a:p>
        </p:txBody>
      </p:sp>
      <p:sp>
        <p:nvSpPr>
          <p:cNvPr id="39" name="Freeform: Shape 38">
            <a:extLst>
              <a:ext uri="{FF2B5EF4-FFF2-40B4-BE49-F238E27FC236}">
                <a16:creationId xmlns:a16="http://schemas.microsoft.com/office/drawing/2014/main" id="{5E36FDDA-0065-AE6F-56DB-EBF5618EA66E}"/>
              </a:ext>
            </a:extLst>
          </p:cNvPr>
          <p:cNvSpPr/>
          <p:nvPr/>
        </p:nvSpPr>
        <p:spPr>
          <a:xfrm>
            <a:off x="5886852" y="1866900"/>
            <a:ext cx="4152749" cy="1383030"/>
          </a:xfrm>
          <a:custGeom>
            <a:avLst/>
            <a:gdLst>
              <a:gd name="connsiteX0" fmla="*/ 0 w 6229123"/>
              <a:gd name="connsiteY0" fmla="*/ 0 h 2074545"/>
              <a:gd name="connsiteX1" fmla="*/ 6229123 w 6229123"/>
              <a:gd name="connsiteY1" fmla="*/ 0 h 2074545"/>
              <a:gd name="connsiteX2" fmla="*/ 6229123 w 6229123"/>
              <a:gd name="connsiteY2" fmla="*/ 2074545 h 2074545"/>
              <a:gd name="connsiteX3" fmla="*/ 0 w 6229123"/>
              <a:gd name="connsiteY3" fmla="*/ 2074545 h 2074545"/>
            </a:gdLst>
            <a:ahLst/>
            <a:cxnLst>
              <a:cxn ang="0">
                <a:pos x="connsiteX0" y="connsiteY0"/>
              </a:cxn>
              <a:cxn ang="0">
                <a:pos x="connsiteX1" y="connsiteY1"/>
              </a:cxn>
              <a:cxn ang="0">
                <a:pos x="connsiteX2" y="connsiteY2"/>
              </a:cxn>
              <a:cxn ang="0">
                <a:pos x="connsiteX3" y="connsiteY3"/>
              </a:cxn>
            </a:cxnLst>
            <a:rect l="l" t="t" r="r" b="b"/>
            <a:pathLst>
              <a:path w="6229123" h="2074545">
                <a:moveTo>
                  <a:pt x="0" y="0"/>
                </a:moveTo>
                <a:lnTo>
                  <a:pt x="6229123" y="0"/>
                </a:lnTo>
                <a:lnTo>
                  <a:pt x="6229123" y="2074545"/>
                </a:lnTo>
                <a:lnTo>
                  <a:pt x="0" y="2074545"/>
                </a:lnTo>
                <a:close/>
              </a:path>
            </a:pathLst>
          </a:custGeom>
          <a:noFill/>
          <a:ln w="17793" cap="flat">
            <a:solidFill>
              <a:srgbClr val="000000"/>
            </a:solidFill>
            <a:custDash>
              <a:ds d="225000" sp="225000"/>
            </a:custDash>
            <a:miter/>
          </a:ln>
        </p:spPr>
        <p:txBody>
          <a:bodyPr rtlCol="0" anchor="ctr"/>
          <a:lstStyle/>
          <a:p>
            <a:endParaRPr lang="en-IN" sz="1200"/>
          </a:p>
        </p:txBody>
      </p:sp>
      <p:sp>
        <p:nvSpPr>
          <p:cNvPr id="40" name="TextBox 39">
            <a:extLst>
              <a:ext uri="{FF2B5EF4-FFF2-40B4-BE49-F238E27FC236}">
                <a16:creationId xmlns:a16="http://schemas.microsoft.com/office/drawing/2014/main" id="{81554AD4-A528-5FBB-EEEA-D42100DA9A4E}"/>
              </a:ext>
            </a:extLst>
          </p:cNvPr>
          <p:cNvSpPr txBox="1"/>
          <p:nvPr/>
        </p:nvSpPr>
        <p:spPr>
          <a:xfrm>
            <a:off x="7338679" y="1890204"/>
            <a:ext cx="1005403" cy="243272"/>
          </a:xfrm>
          <a:prstGeom prst="rect">
            <a:avLst/>
          </a:prstGeom>
          <a:noFill/>
        </p:spPr>
        <p:txBody>
          <a:bodyPr wrap="none" rtlCol="0">
            <a:spAutoFit/>
          </a:bodyPr>
          <a:lstStyle/>
          <a:p>
            <a:pPr algn="l"/>
            <a:r>
              <a:rPr lang="en-IN" sz="981" b="1">
                <a:ln/>
                <a:solidFill>
                  <a:srgbClr val="000000"/>
                </a:solidFill>
                <a:latin typeface="Arial"/>
                <a:cs typeface="Arial"/>
                <a:sym typeface="Arial"/>
                <a:rtl val="0"/>
              </a:rPr>
              <a:t>Control Plane</a:t>
            </a:r>
          </a:p>
        </p:txBody>
      </p:sp>
      <p:sp>
        <p:nvSpPr>
          <p:cNvPr id="41" name="Freeform: Shape 40">
            <a:extLst>
              <a:ext uri="{FF2B5EF4-FFF2-40B4-BE49-F238E27FC236}">
                <a16:creationId xmlns:a16="http://schemas.microsoft.com/office/drawing/2014/main" id="{971E68AD-1C27-C9CD-6EDC-F25503385012}"/>
              </a:ext>
            </a:extLst>
          </p:cNvPr>
          <p:cNvSpPr/>
          <p:nvPr/>
        </p:nvSpPr>
        <p:spPr>
          <a:xfrm>
            <a:off x="6005502" y="2174240"/>
            <a:ext cx="1186499" cy="614680"/>
          </a:xfrm>
          <a:custGeom>
            <a:avLst/>
            <a:gdLst>
              <a:gd name="connsiteX0" fmla="*/ 0 w 1779749"/>
              <a:gd name="connsiteY0" fmla="*/ 0 h 922020"/>
              <a:gd name="connsiteX1" fmla="*/ 1779750 w 1779749"/>
              <a:gd name="connsiteY1" fmla="*/ 0 h 922020"/>
              <a:gd name="connsiteX2" fmla="*/ 1779750 w 1779749"/>
              <a:gd name="connsiteY2" fmla="*/ 922020 h 922020"/>
              <a:gd name="connsiteX3" fmla="*/ 0 w 1779749"/>
              <a:gd name="connsiteY3" fmla="*/ 922020 h 922020"/>
            </a:gdLst>
            <a:ahLst/>
            <a:cxnLst>
              <a:cxn ang="0">
                <a:pos x="connsiteX0" y="connsiteY0"/>
              </a:cxn>
              <a:cxn ang="0">
                <a:pos x="connsiteX1" y="connsiteY1"/>
              </a:cxn>
              <a:cxn ang="0">
                <a:pos x="connsiteX2" y="connsiteY2"/>
              </a:cxn>
              <a:cxn ang="0">
                <a:pos x="connsiteX3" y="connsiteY3"/>
              </a:cxn>
            </a:cxnLst>
            <a:rect l="l" t="t" r="r" b="b"/>
            <a:pathLst>
              <a:path w="1779749" h="922020">
                <a:moveTo>
                  <a:pt x="0" y="0"/>
                </a:moveTo>
                <a:lnTo>
                  <a:pt x="1779750" y="0"/>
                </a:lnTo>
                <a:lnTo>
                  <a:pt x="1779750" y="922020"/>
                </a:lnTo>
                <a:lnTo>
                  <a:pt x="0" y="922020"/>
                </a:lnTo>
                <a:close/>
              </a:path>
            </a:pathLst>
          </a:custGeom>
          <a:solidFill>
            <a:srgbClr val="FFFFFF"/>
          </a:solidFill>
          <a:ln w="35585" cap="flat">
            <a:solidFill>
              <a:srgbClr val="000000"/>
            </a:solidFill>
            <a:prstDash val="solid"/>
            <a:miter/>
          </a:ln>
        </p:spPr>
        <p:txBody>
          <a:bodyPr rtlCol="0" anchor="ctr"/>
          <a:lstStyle/>
          <a:p>
            <a:endParaRPr lang="en-IN" sz="1200"/>
          </a:p>
        </p:txBody>
      </p:sp>
      <p:sp>
        <p:nvSpPr>
          <p:cNvPr id="42" name="TextBox 41">
            <a:extLst>
              <a:ext uri="{FF2B5EF4-FFF2-40B4-BE49-F238E27FC236}">
                <a16:creationId xmlns:a16="http://schemas.microsoft.com/office/drawing/2014/main" id="{AF4E3467-06C6-596D-2731-1B3A7D13463A}"/>
              </a:ext>
            </a:extLst>
          </p:cNvPr>
          <p:cNvSpPr txBox="1"/>
          <p:nvPr/>
        </p:nvSpPr>
        <p:spPr>
          <a:xfrm>
            <a:off x="6350001" y="2260600"/>
            <a:ext cx="521297" cy="264816"/>
          </a:xfrm>
          <a:prstGeom prst="rect">
            <a:avLst/>
          </a:prstGeom>
          <a:noFill/>
        </p:spPr>
        <p:txBody>
          <a:bodyPr wrap="none" rtlCol="0">
            <a:spAutoFit/>
          </a:bodyPr>
          <a:lstStyle/>
          <a:p>
            <a:pPr algn="l"/>
            <a:r>
              <a:rPr lang="en-IN" sz="1121" b="1" dirty="0">
                <a:ln/>
                <a:solidFill>
                  <a:srgbClr val="000000"/>
                </a:solidFill>
                <a:latin typeface="Arial"/>
                <a:cs typeface="Arial"/>
                <a:sym typeface="Arial"/>
                <a:rtl val="0"/>
              </a:rPr>
              <a:t>MME</a:t>
            </a:r>
          </a:p>
        </p:txBody>
      </p:sp>
      <p:sp>
        <p:nvSpPr>
          <p:cNvPr id="43" name="TextBox 42">
            <a:extLst>
              <a:ext uri="{FF2B5EF4-FFF2-40B4-BE49-F238E27FC236}">
                <a16:creationId xmlns:a16="http://schemas.microsoft.com/office/drawing/2014/main" id="{504CFC89-0D52-3CBD-8BA0-FA9E6C20CE88}"/>
              </a:ext>
            </a:extLst>
          </p:cNvPr>
          <p:cNvSpPr txBox="1"/>
          <p:nvPr/>
        </p:nvSpPr>
        <p:spPr>
          <a:xfrm>
            <a:off x="6396712" y="2450149"/>
            <a:ext cx="487634" cy="200183"/>
          </a:xfrm>
          <a:prstGeom prst="rect">
            <a:avLst/>
          </a:prstGeom>
          <a:noFill/>
        </p:spPr>
        <p:txBody>
          <a:bodyPr wrap="none" rtlCol="0">
            <a:spAutoFit/>
          </a:bodyPr>
          <a:lstStyle/>
          <a:p>
            <a:pPr algn="l"/>
            <a:r>
              <a:rPr lang="en-IN" sz="701">
                <a:ln/>
                <a:solidFill>
                  <a:srgbClr val="000000"/>
                </a:solidFill>
                <a:latin typeface="Arial"/>
                <a:cs typeface="Arial"/>
                <a:sym typeface="Arial"/>
                <a:rtl val="0"/>
              </a:rPr>
              <a:t>Mobility</a:t>
            </a:r>
          </a:p>
        </p:txBody>
      </p:sp>
      <p:sp>
        <p:nvSpPr>
          <p:cNvPr id="44" name="TextBox 43">
            <a:extLst>
              <a:ext uri="{FF2B5EF4-FFF2-40B4-BE49-F238E27FC236}">
                <a16:creationId xmlns:a16="http://schemas.microsoft.com/office/drawing/2014/main" id="{CD273809-482D-0F2E-666B-C0CCCE7AE431}"/>
              </a:ext>
            </a:extLst>
          </p:cNvPr>
          <p:cNvSpPr txBox="1"/>
          <p:nvPr/>
        </p:nvSpPr>
        <p:spPr>
          <a:xfrm>
            <a:off x="6248400" y="2565401"/>
            <a:ext cx="708848" cy="200183"/>
          </a:xfrm>
          <a:prstGeom prst="rect">
            <a:avLst/>
          </a:prstGeom>
          <a:noFill/>
        </p:spPr>
        <p:txBody>
          <a:bodyPr wrap="none" rtlCol="0">
            <a:spAutoFit/>
          </a:bodyPr>
          <a:lstStyle/>
          <a:p>
            <a:pPr algn="l"/>
            <a:r>
              <a:rPr lang="en-IN" sz="701" dirty="0">
                <a:ln/>
                <a:solidFill>
                  <a:srgbClr val="000000"/>
                </a:solidFill>
                <a:latin typeface="Arial"/>
                <a:cs typeface="Arial"/>
                <a:sym typeface="Arial"/>
                <a:rtl val="0"/>
              </a:rPr>
              <a:t>Management</a:t>
            </a:r>
          </a:p>
        </p:txBody>
      </p:sp>
      <p:sp>
        <p:nvSpPr>
          <p:cNvPr id="45" name="Freeform: Shape 44">
            <a:extLst>
              <a:ext uri="{FF2B5EF4-FFF2-40B4-BE49-F238E27FC236}">
                <a16:creationId xmlns:a16="http://schemas.microsoft.com/office/drawing/2014/main" id="{67B301C1-BB97-BAE9-6206-5A7EB684890F}"/>
              </a:ext>
            </a:extLst>
          </p:cNvPr>
          <p:cNvSpPr/>
          <p:nvPr/>
        </p:nvSpPr>
        <p:spPr>
          <a:xfrm>
            <a:off x="7429301" y="2174240"/>
            <a:ext cx="1186499" cy="614680"/>
          </a:xfrm>
          <a:custGeom>
            <a:avLst/>
            <a:gdLst>
              <a:gd name="connsiteX0" fmla="*/ 0 w 1779749"/>
              <a:gd name="connsiteY0" fmla="*/ 0 h 922020"/>
              <a:gd name="connsiteX1" fmla="*/ 1779750 w 1779749"/>
              <a:gd name="connsiteY1" fmla="*/ 0 h 922020"/>
              <a:gd name="connsiteX2" fmla="*/ 1779750 w 1779749"/>
              <a:gd name="connsiteY2" fmla="*/ 922020 h 922020"/>
              <a:gd name="connsiteX3" fmla="*/ 0 w 1779749"/>
              <a:gd name="connsiteY3" fmla="*/ 922020 h 922020"/>
            </a:gdLst>
            <a:ahLst/>
            <a:cxnLst>
              <a:cxn ang="0">
                <a:pos x="connsiteX0" y="connsiteY0"/>
              </a:cxn>
              <a:cxn ang="0">
                <a:pos x="connsiteX1" y="connsiteY1"/>
              </a:cxn>
              <a:cxn ang="0">
                <a:pos x="connsiteX2" y="connsiteY2"/>
              </a:cxn>
              <a:cxn ang="0">
                <a:pos x="connsiteX3" y="connsiteY3"/>
              </a:cxn>
            </a:cxnLst>
            <a:rect l="l" t="t" r="r" b="b"/>
            <a:pathLst>
              <a:path w="1779749" h="922020">
                <a:moveTo>
                  <a:pt x="0" y="0"/>
                </a:moveTo>
                <a:lnTo>
                  <a:pt x="1779750" y="0"/>
                </a:lnTo>
                <a:lnTo>
                  <a:pt x="1779750" y="922020"/>
                </a:lnTo>
                <a:lnTo>
                  <a:pt x="0" y="922020"/>
                </a:lnTo>
                <a:close/>
              </a:path>
            </a:pathLst>
          </a:custGeom>
          <a:solidFill>
            <a:srgbClr val="FFFFFF"/>
          </a:solidFill>
          <a:ln w="35585" cap="flat">
            <a:solidFill>
              <a:srgbClr val="000000"/>
            </a:solidFill>
            <a:prstDash val="solid"/>
            <a:miter/>
          </a:ln>
        </p:spPr>
        <p:txBody>
          <a:bodyPr rtlCol="0" anchor="ctr"/>
          <a:lstStyle/>
          <a:p>
            <a:endParaRPr lang="en-IN" sz="1200"/>
          </a:p>
        </p:txBody>
      </p:sp>
      <p:sp>
        <p:nvSpPr>
          <p:cNvPr id="46" name="TextBox 45">
            <a:extLst>
              <a:ext uri="{FF2B5EF4-FFF2-40B4-BE49-F238E27FC236}">
                <a16:creationId xmlns:a16="http://schemas.microsoft.com/office/drawing/2014/main" id="{B2950AD3-24C3-6A89-9341-C28F39FE9493}"/>
              </a:ext>
            </a:extLst>
          </p:cNvPr>
          <p:cNvSpPr txBox="1"/>
          <p:nvPr/>
        </p:nvSpPr>
        <p:spPr>
          <a:xfrm>
            <a:off x="7759886" y="2228278"/>
            <a:ext cx="481222" cy="264816"/>
          </a:xfrm>
          <a:prstGeom prst="rect">
            <a:avLst/>
          </a:prstGeom>
          <a:noFill/>
        </p:spPr>
        <p:txBody>
          <a:bodyPr wrap="none" rtlCol="0">
            <a:spAutoFit/>
          </a:bodyPr>
          <a:lstStyle/>
          <a:p>
            <a:pPr algn="l"/>
            <a:r>
              <a:rPr lang="en-IN" sz="1121" b="1">
                <a:ln/>
                <a:solidFill>
                  <a:srgbClr val="000000"/>
                </a:solidFill>
                <a:latin typeface="Arial"/>
                <a:cs typeface="Arial"/>
                <a:sym typeface="Arial"/>
                <a:rtl val="0"/>
              </a:rPr>
              <a:t>HSS</a:t>
            </a:r>
          </a:p>
        </p:txBody>
      </p:sp>
      <p:sp>
        <p:nvSpPr>
          <p:cNvPr id="47" name="TextBox 46">
            <a:extLst>
              <a:ext uri="{FF2B5EF4-FFF2-40B4-BE49-F238E27FC236}">
                <a16:creationId xmlns:a16="http://schemas.microsoft.com/office/drawing/2014/main" id="{7239D48B-44A4-EDDB-37F5-C3A93252ED57}"/>
              </a:ext>
            </a:extLst>
          </p:cNvPr>
          <p:cNvSpPr txBox="1"/>
          <p:nvPr/>
        </p:nvSpPr>
        <p:spPr>
          <a:xfrm>
            <a:off x="7795481" y="2420367"/>
            <a:ext cx="423514" cy="200183"/>
          </a:xfrm>
          <a:prstGeom prst="rect">
            <a:avLst/>
          </a:prstGeom>
          <a:noFill/>
        </p:spPr>
        <p:txBody>
          <a:bodyPr wrap="none" rtlCol="0">
            <a:spAutoFit/>
          </a:bodyPr>
          <a:lstStyle/>
          <a:p>
            <a:pPr algn="l"/>
            <a:r>
              <a:rPr lang="en-IN" sz="701">
                <a:ln/>
                <a:solidFill>
                  <a:srgbClr val="000000"/>
                </a:solidFill>
                <a:latin typeface="Arial"/>
                <a:cs typeface="Arial"/>
                <a:sym typeface="Arial"/>
                <a:rtl val="0"/>
              </a:rPr>
              <a:t>Home</a:t>
            </a:r>
          </a:p>
        </p:txBody>
      </p:sp>
      <p:sp>
        <p:nvSpPr>
          <p:cNvPr id="48" name="TextBox 47">
            <a:extLst>
              <a:ext uri="{FF2B5EF4-FFF2-40B4-BE49-F238E27FC236}">
                <a16:creationId xmlns:a16="http://schemas.microsoft.com/office/drawing/2014/main" id="{F6265AF4-82CB-759E-C183-134447A8A73F}"/>
              </a:ext>
            </a:extLst>
          </p:cNvPr>
          <p:cNvSpPr txBox="1"/>
          <p:nvPr/>
        </p:nvSpPr>
        <p:spPr>
          <a:xfrm>
            <a:off x="7569200" y="2565401"/>
            <a:ext cx="902811" cy="200183"/>
          </a:xfrm>
          <a:prstGeom prst="rect">
            <a:avLst/>
          </a:prstGeom>
          <a:noFill/>
        </p:spPr>
        <p:txBody>
          <a:bodyPr wrap="none" rtlCol="0">
            <a:spAutoFit/>
          </a:bodyPr>
          <a:lstStyle/>
          <a:p>
            <a:pPr algn="l"/>
            <a:r>
              <a:rPr lang="en-IN" sz="701" dirty="0">
                <a:ln/>
                <a:solidFill>
                  <a:srgbClr val="000000"/>
                </a:solidFill>
                <a:latin typeface="Arial"/>
                <a:cs typeface="Arial"/>
                <a:sym typeface="Arial"/>
                <a:rtl val="0"/>
              </a:rPr>
              <a:t>Subscriber Server</a:t>
            </a:r>
          </a:p>
        </p:txBody>
      </p:sp>
      <p:sp>
        <p:nvSpPr>
          <p:cNvPr id="49" name="Freeform: Shape 48">
            <a:extLst>
              <a:ext uri="{FF2B5EF4-FFF2-40B4-BE49-F238E27FC236}">
                <a16:creationId xmlns:a16="http://schemas.microsoft.com/office/drawing/2014/main" id="{41776A27-02FB-3EB8-791C-D79F79904339}"/>
              </a:ext>
            </a:extLst>
          </p:cNvPr>
          <p:cNvSpPr/>
          <p:nvPr/>
        </p:nvSpPr>
        <p:spPr>
          <a:xfrm>
            <a:off x="8853101" y="2174240"/>
            <a:ext cx="949199" cy="614680"/>
          </a:xfrm>
          <a:custGeom>
            <a:avLst/>
            <a:gdLst>
              <a:gd name="connsiteX0" fmla="*/ 0 w 1423799"/>
              <a:gd name="connsiteY0" fmla="*/ 0 h 922020"/>
              <a:gd name="connsiteX1" fmla="*/ 1423800 w 1423799"/>
              <a:gd name="connsiteY1" fmla="*/ 0 h 922020"/>
              <a:gd name="connsiteX2" fmla="*/ 1423800 w 1423799"/>
              <a:gd name="connsiteY2" fmla="*/ 922020 h 922020"/>
              <a:gd name="connsiteX3" fmla="*/ 0 w 1423799"/>
              <a:gd name="connsiteY3" fmla="*/ 922020 h 922020"/>
            </a:gdLst>
            <a:ahLst/>
            <a:cxnLst>
              <a:cxn ang="0">
                <a:pos x="connsiteX0" y="connsiteY0"/>
              </a:cxn>
              <a:cxn ang="0">
                <a:pos x="connsiteX1" y="connsiteY1"/>
              </a:cxn>
              <a:cxn ang="0">
                <a:pos x="connsiteX2" y="connsiteY2"/>
              </a:cxn>
              <a:cxn ang="0">
                <a:pos x="connsiteX3" y="connsiteY3"/>
              </a:cxn>
            </a:cxnLst>
            <a:rect l="l" t="t" r="r" b="b"/>
            <a:pathLst>
              <a:path w="1423799" h="922020">
                <a:moveTo>
                  <a:pt x="0" y="0"/>
                </a:moveTo>
                <a:lnTo>
                  <a:pt x="1423800" y="0"/>
                </a:lnTo>
                <a:lnTo>
                  <a:pt x="1423800" y="922020"/>
                </a:lnTo>
                <a:lnTo>
                  <a:pt x="0" y="922020"/>
                </a:lnTo>
                <a:close/>
              </a:path>
            </a:pathLst>
          </a:custGeom>
          <a:solidFill>
            <a:srgbClr val="FFFFFF"/>
          </a:solidFill>
          <a:ln w="35585" cap="flat">
            <a:solidFill>
              <a:srgbClr val="000000"/>
            </a:solidFill>
            <a:prstDash val="solid"/>
            <a:miter/>
          </a:ln>
        </p:spPr>
        <p:txBody>
          <a:bodyPr rtlCol="0" anchor="ctr"/>
          <a:lstStyle/>
          <a:p>
            <a:endParaRPr lang="en-IN" sz="1200"/>
          </a:p>
        </p:txBody>
      </p:sp>
      <p:sp>
        <p:nvSpPr>
          <p:cNvPr id="50" name="TextBox 49">
            <a:extLst>
              <a:ext uri="{FF2B5EF4-FFF2-40B4-BE49-F238E27FC236}">
                <a16:creationId xmlns:a16="http://schemas.microsoft.com/office/drawing/2014/main" id="{5B314F2F-88FC-99A6-6788-C42C9F36ED33}"/>
              </a:ext>
            </a:extLst>
          </p:cNvPr>
          <p:cNvSpPr txBox="1"/>
          <p:nvPr/>
        </p:nvSpPr>
        <p:spPr>
          <a:xfrm>
            <a:off x="9041306" y="2235962"/>
            <a:ext cx="527709" cy="243272"/>
          </a:xfrm>
          <a:prstGeom prst="rect">
            <a:avLst/>
          </a:prstGeom>
          <a:noFill/>
        </p:spPr>
        <p:txBody>
          <a:bodyPr wrap="none" rtlCol="0">
            <a:spAutoFit/>
          </a:bodyPr>
          <a:lstStyle/>
          <a:p>
            <a:pPr algn="l"/>
            <a:r>
              <a:rPr lang="en-IN" sz="981" b="1">
                <a:ln/>
                <a:solidFill>
                  <a:srgbClr val="000000"/>
                </a:solidFill>
                <a:latin typeface="Arial"/>
                <a:cs typeface="Arial"/>
                <a:sym typeface="Arial"/>
                <a:rtl val="0"/>
              </a:rPr>
              <a:t>PCRF</a:t>
            </a:r>
          </a:p>
        </p:txBody>
      </p:sp>
      <p:sp>
        <p:nvSpPr>
          <p:cNvPr id="51" name="TextBox 50">
            <a:extLst>
              <a:ext uri="{FF2B5EF4-FFF2-40B4-BE49-F238E27FC236}">
                <a16:creationId xmlns:a16="http://schemas.microsoft.com/office/drawing/2014/main" id="{B3023F61-408F-45A2-C274-FF7DF2766291}"/>
              </a:ext>
            </a:extLst>
          </p:cNvPr>
          <p:cNvSpPr txBox="1"/>
          <p:nvPr/>
        </p:nvSpPr>
        <p:spPr>
          <a:xfrm>
            <a:off x="9042400" y="2413001"/>
            <a:ext cx="596638" cy="200183"/>
          </a:xfrm>
          <a:prstGeom prst="rect">
            <a:avLst/>
          </a:prstGeom>
          <a:noFill/>
        </p:spPr>
        <p:txBody>
          <a:bodyPr wrap="none" rtlCol="0">
            <a:spAutoFit/>
          </a:bodyPr>
          <a:lstStyle/>
          <a:p>
            <a:pPr algn="l"/>
            <a:r>
              <a:rPr lang="en-IN" sz="701">
                <a:ln/>
                <a:solidFill>
                  <a:srgbClr val="000000"/>
                </a:solidFill>
                <a:latin typeface="Arial"/>
                <a:cs typeface="Arial"/>
                <a:sym typeface="Arial"/>
                <a:rtl val="0"/>
              </a:rPr>
              <a:t>Policy and</a:t>
            </a:r>
          </a:p>
        </p:txBody>
      </p:sp>
      <p:sp>
        <p:nvSpPr>
          <p:cNvPr id="52" name="TextBox 51">
            <a:extLst>
              <a:ext uri="{FF2B5EF4-FFF2-40B4-BE49-F238E27FC236}">
                <a16:creationId xmlns:a16="http://schemas.microsoft.com/office/drawing/2014/main" id="{2CD7DDD7-1FF3-A95A-F379-21352227F525}"/>
              </a:ext>
            </a:extLst>
          </p:cNvPr>
          <p:cNvSpPr txBox="1"/>
          <p:nvPr/>
        </p:nvSpPr>
        <p:spPr>
          <a:xfrm>
            <a:off x="9083928" y="2528253"/>
            <a:ext cx="546945" cy="200183"/>
          </a:xfrm>
          <a:prstGeom prst="rect">
            <a:avLst/>
          </a:prstGeom>
          <a:noFill/>
        </p:spPr>
        <p:txBody>
          <a:bodyPr wrap="none" rtlCol="0">
            <a:spAutoFit/>
          </a:bodyPr>
          <a:lstStyle/>
          <a:p>
            <a:pPr algn="l"/>
            <a:r>
              <a:rPr lang="en-IN" sz="701" dirty="0">
                <a:ln/>
                <a:solidFill>
                  <a:srgbClr val="000000"/>
                </a:solidFill>
                <a:latin typeface="Arial"/>
                <a:cs typeface="Arial"/>
                <a:sym typeface="Arial"/>
                <a:rtl val="0"/>
              </a:rPr>
              <a:t>Charging</a:t>
            </a:r>
          </a:p>
        </p:txBody>
      </p:sp>
      <p:sp>
        <p:nvSpPr>
          <p:cNvPr id="53" name="TextBox 52">
            <a:extLst>
              <a:ext uri="{FF2B5EF4-FFF2-40B4-BE49-F238E27FC236}">
                <a16:creationId xmlns:a16="http://schemas.microsoft.com/office/drawing/2014/main" id="{03D87EF0-B1EC-D93D-8B3C-6F387FA27C5A}"/>
              </a:ext>
            </a:extLst>
          </p:cNvPr>
          <p:cNvSpPr txBox="1"/>
          <p:nvPr/>
        </p:nvSpPr>
        <p:spPr>
          <a:xfrm>
            <a:off x="9093201" y="2768600"/>
            <a:ext cx="579005" cy="178639"/>
          </a:xfrm>
          <a:prstGeom prst="rect">
            <a:avLst/>
          </a:prstGeom>
          <a:noFill/>
        </p:spPr>
        <p:txBody>
          <a:bodyPr wrap="none" rtlCol="0">
            <a:spAutoFit/>
          </a:bodyPr>
          <a:lstStyle/>
          <a:p>
            <a:pPr algn="l"/>
            <a:r>
              <a:rPr lang="en-IN" sz="561" dirty="0">
                <a:ln/>
                <a:solidFill>
                  <a:srgbClr val="FF0000"/>
                </a:solidFill>
                <a:latin typeface="Arial"/>
                <a:cs typeface="Arial"/>
                <a:sym typeface="Arial"/>
                <a:rtl val="0"/>
              </a:rPr>
              <a:t>QoS Control</a:t>
            </a:r>
          </a:p>
        </p:txBody>
      </p:sp>
      <p:sp>
        <p:nvSpPr>
          <p:cNvPr id="54" name="Freeform: Shape 53">
            <a:extLst>
              <a:ext uri="{FF2B5EF4-FFF2-40B4-BE49-F238E27FC236}">
                <a16:creationId xmlns:a16="http://schemas.microsoft.com/office/drawing/2014/main" id="{98BA5F1B-E83D-A7E1-D1C1-646241C57E74}"/>
              </a:ext>
            </a:extLst>
          </p:cNvPr>
          <p:cNvSpPr/>
          <p:nvPr/>
        </p:nvSpPr>
        <p:spPr>
          <a:xfrm>
            <a:off x="6005502" y="3019425"/>
            <a:ext cx="1186499" cy="461010"/>
          </a:xfrm>
          <a:custGeom>
            <a:avLst/>
            <a:gdLst>
              <a:gd name="connsiteX0" fmla="*/ 0 w 1779749"/>
              <a:gd name="connsiteY0" fmla="*/ 0 h 691515"/>
              <a:gd name="connsiteX1" fmla="*/ 1779750 w 1779749"/>
              <a:gd name="connsiteY1" fmla="*/ 0 h 691515"/>
              <a:gd name="connsiteX2" fmla="*/ 1779750 w 1779749"/>
              <a:gd name="connsiteY2" fmla="*/ 691515 h 691515"/>
              <a:gd name="connsiteX3" fmla="*/ 0 w 1779749"/>
              <a:gd name="connsiteY3" fmla="*/ 691515 h 691515"/>
            </a:gdLst>
            <a:ahLst/>
            <a:cxnLst>
              <a:cxn ang="0">
                <a:pos x="connsiteX0" y="connsiteY0"/>
              </a:cxn>
              <a:cxn ang="0">
                <a:pos x="connsiteX1" y="connsiteY1"/>
              </a:cxn>
              <a:cxn ang="0">
                <a:pos x="connsiteX2" y="connsiteY2"/>
              </a:cxn>
              <a:cxn ang="0">
                <a:pos x="connsiteX3" y="connsiteY3"/>
              </a:cxn>
            </a:cxnLst>
            <a:rect l="l" t="t" r="r" b="b"/>
            <a:pathLst>
              <a:path w="1779749" h="691515">
                <a:moveTo>
                  <a:pt x="0" y="0"/>
                </a:moveTo>
                <a:lnTo>
                  <a:pt x="1779750" y="0"/>
                </a:lnTo>
                <a:lnTo>
                  <a:pt x="1779750" y="691515"/>
                </a:lnTo>
                <a:lnTo>
                  <a:pt x="0" y="691515"/>
                </a:lnTo>
                <a:close/>
              </a:path>
            </a:pathLst>
          </a:custGeom>
          <a:solidFill>
            <a:srgbClr val="FFFFFF"/>
          </a:solidFill>
          <a:ln w="35585" cap="flat">
            <a:solidFill>
              <a:srgbClr val="000000"/>
            </a:solidFill>
            <a:prstDash val="solid"/>
            <a:miter/>
          </a:ln>
        </p:spPr>
        <p:txBody>
          <a:bodyPr rtlCol="0" anchor="ctr"/>
          <a:lstStyle/>
          <a:p>
            <a:endParaRPr lang="en-IN" sz="1200"/>
          </a:p>
        </p:txBody>
      </p:sp>
      <p:sp>
        <p:nvSpPr>
          <p:cNvPr id="55" name="TextBox 54">
            <a:extLst>
              <a:ext uri="{FF2B5EF4-FFF2-40B4-BE49-F238E27FC236}">
                <a16:creationId xmlns:a16="http://schemas.microsoft.com/office/drawing/2014/main" id="{F0D71EE9-2314-02FE-AED1-4619828DEFC9}"/>
              </a:ext>
            </a:extLst>
          </p:cNvPr>
          <p:cNvSpPr txBox="1"/>
          <p:nvPr/>
        </p:nvSpPr>
        <p:spPr>
          <a:xfrm>
            <a:off x="6299200" y="3022600"/>
            <a:ext cx="681597" cy="264816"/>
          </a:xfrm>
          <a:prstGeom prst="rect">
            <a:avLst/>
          </a:prstGeom>
          <a:noFill/>
        </p:spPr>
        <p:txBody>
          <a:bodyPr wrap="none" rtlCol="0">
            <a:spAutoFit/>
          </a:bodyPr>
          <a:lstStyle/>
          <a:p>
            <a:pPr algn="l"/>
            <a:r>
              <a:rPr lang="en-IN" sz="1121" b="1" dirty="0">
                <a:ln/>
                <a:solidFill>
                  <a:srgbClr val="FF0000"/>
                </a:solidFill>
                <a:latin typeface="Arial"/>
                <a:cs typeface="Arial"/>
                <a:sym typeface="Arial"/>
                <a:rtl val="0"/>
              </a:rPr>
              <a:t>SGW-C</a:t>
            </a:r>
          </a:p>
        </p:txBody>
      </p:sp>
      <p:sp>
        <p:nvSpPr>
          <p:cNvPr id="56" name="TextBox 55">
            <a:extLst>
              <a:ext uri="{FF2B5EF4-FFF2-40B4-BE49-F238E27FC236}">
                <a16:creationId xmlns:a16="http://schemas.microsoft.com/office/drawing/2014/main" id="{DC4EBBB7-D447-DB7F-7245-F924526C4C77}"/>
              </a:ext>
            </a:extLst>
          </p:cNvPr>
          <p:cNvSpPr txBox="1"/>
          <p:nvPr/>
        </p:nvSpPr>
        <p:spPr>
          <a:xfrm>
            <a:off x="6146801" y="3225801"/>
            <a:ext cx="867545" cy="200183"/>
          </a:xfrm>
          <a:prstGeom prst="rect">
            <a:avLst/>
          </a:prstGeom>
          <a:noFill/>
        </p:spPr>
        <p:txBody>
          <a:bodyPr wrap="none" rtlCol="0">
            <a:spAutoFit/>
          </a:bodyPr>
          <a:lstStyle/>
          <a:p>
            <a:pPr algn="l"/>
            <a:r>
              <a:rPr lang="en-IN" sz="701" dirty="0">
                <a:ln/>
                <a:solidFill>
                  <a:srgbClr val="000000"/>
                </a:solidFill>
                <a:latin typeface="Arial"/>
                <a:cs typeface="Arial"/>
                <a:sym typeface="Arial"/>
                <a:rtl val="0"/>
              </a:rPr>
              <a:t>Serving Gateway</a:t>
            </a:r>
          </a:p>
        </p:txBody>
      </p:sp>
      <p:sp>
        <p:nvSpPr>
          <p:cNvPr id="57" name="TextBox 56">
            <a:extLst>
              <a:ext uri="{FF2B5EF4-FFF2-40B4-BE49-F238E27FC236}">
                <a16:creationId xmlns:a16="http://schemas.microsoft.com/office/drawing/2014/main" id="{3902DECA-758D-3E1F-60A2-1652D05AE2DC}"/>
              </a:ext>
            </a:extLst>
          </p:cNvPr>
          <p:cNvSpPr txBox="1"/>
          <p:nvPr/>
        </p:nvSpPr>
        <p:spPr>
          <a:xfrm>
            <a:off x="6197600" y="3334323"/>
            <a:ext cx="726481" cy="200183"/>
          </a:xfrm>
          <a:prstGeom prst="rect">
            <a:avLst/>
          </a:prstGeom>
          <a:noFill/>
        </p:spPr>
        <p:txBody>
          <a:bodyPr wrap="none" rtlCol="0">
            <a:spAutoFit/>
          </a:bodyPr>
          <a:lstStyle/>
          <a:p>
            <a:pPr algn="l"/>
            <a:r>
              <a:rPr lang="en-IN" sz="701" dirty="0">
                <a:ln/>
                <a:solidFill>
                  <a:srgbClr val="000000"/>
                </a:solidFill>
                <a:latin typeface="Arial"/>
                <a:cs typeface="Arial"/>
                <a:sym typeface="Arial"/>
                <a:rtl val="0"/>
              </a:rPr>
              <a:t>Control Plane</a:t>
            </a:r>
          </a:p>
        </p:txBody>
      </p:sp>
      <p:sp>
        <p:nvSpPr>
          <p:cNvPr id="58" name="Freeform: Shape 57">
            <a:extLst>
              <a:ext uri="{FF2B5EF4-FFF2-40B4-BE49-F238E27FC236}">
                <a16:creationId xmlns:a16="http://schemas.microsoft.com/office/drawing/2014/main" id="{E3361A1D-E805-95C7-7904-01B0EB44F933}"/>
              </a:ext>
            </a:extLst>
          </p:cNvPr>
          <p:cNvSpPr/>
          <p:nvPr/>
        </p:nvSpPr>
        <p:spPr>
          <a:xfrm>
            <a:off x="7429301" y="3019425"/>
            <a:ext cx="1186499" cy="461010"/>
          </a:xfrm>
          <a:custGeom>
            <a:avLst/>
            <a:gdLst>
              <a:gd name="connsiteX0" fmla="*/ 0 w 1779749"/>
              <a:gd name="connsiteY0" fmla="*/ 0 h 691515"/>
              <a:gd name="connsiteX1" fmla="*/ 1779750 w 1779749"/>
              <a:gd name="connsiteY1" fmla="*/ 0 h 691515"/>
              <a:gd name="connsiteX2" fmla="*/ 1779750 w 1779749"/>
              <a:gd name="connsiteY2" fmla="*/ 691515 h 691515"/>
              <a:gd name="connsiteX3" fmla="*/ 0 w 1779749"/>
              <a:gd name="connsiteY3" fmla="*/ 691515 h 691515"/>
            </a:gdLst>
            <a:ahLst/>
            <a:cxnLst>
              <a:cxn ang="0">
                <a:pos x="connsiteX0" y="connsiteY0"/>
              </a:cxn>
              <a:cxn ang="0">
                <a:pos x="connsiteX1" y="connsiteY1"/>
              </a:cxn>
              <a:cxn ang="0">
                <a:pos x="connsiteX2" y="connsiteY2"/>
              </a:cxn>
              <a:cxn ang="0">
                <a:pos x="connsiteX3" y="connsiteY3"/>
              </a:cxn>
            </a:cxnLst>
            <a:rect l="l" t="t" r="r" b="b"/>
            <a:pathLst>
              <a:path w="1779749" h="691515">
                <a:moveTo>
                  <a:pt x="0" y="0"/>
                </a:moveTo>
                <a:lnTo>
                  <a:pt x="1779750" y="0"/>
                </a:lnTo>
                <a:lnTo>
                  <a:pt x="1779750" y="691515"/>
                </a:lnTo>
                <a:lnTo>
                  <a:pt x="0" y="691515"/>
                </a:lnTo>
                <a:close/>
              </a:path>
            </a:pathLst>
          </a:custGeom>
          <a:solidFill>
            <a:srgbClr val="FFFFFF"/>
          </a:solidFill>
          <a:ln w="35585" cap="flat">
            <a:solidFill>
              <a:srgbClr val="000000"/>
            </a:solidFill>
            <a:prstDash val="solid"/>
            <a:miter/>
          </a:ln>
        </p:spPr>
        <p:txBody>
          <a:bodyPr rtlCol="0" anchor="ctr"/>
          <a:lstStyle/>
          <a:p>
            <a:endParaRPr lang="en-IN" sz="1200"/>
          </a:p>
        </p:txBody>
      </p:sp>
      <p:sp>
        <p:nvSpPr>
          <p:cNvPr id="59" name="TextBox 58">
            <a:extLst>
              <a:ext uri="{FF2B5EF4-FFF2-40B4-BE49-F238E27FC236}">
                <a16:creationId xmlns:a16="http://schemas.microsoft.com/office/drawing/2014/main" id="{AF512567-35BA-252F-BB63-102B787C9357}"/>
              </a:ext>
            </a:extLst>
          </p:cNvPr>
          <p:cNvSpPr txBox="1"/>
          <p:nvPr/>
        </p:nvSpPr>
        <p:spPr>
          <a:xfrm>
            <a:off x="7772400" y="3022600"/>
            <a:ext cx="681597" cy="264816"/>
          </a:xfrm>
          <a:prstGeom prst="rect">
            <a:avLst/>
          </a:prstGeom>
          <a:noFill/>
        </p:spPr>
        <p:txBody>
          <a:bodyPr wrap="none" rtlCol="0">
            <a:spAutoFit/>
          </a:bodyPr>
          <a:lstStyle/>
          <a:p>
            <a:pPr algn="l"/>
            <a:r>
              <a:rPr lang="en-IN" sz="1121" b="1" dirty="0">
                <a:ln/>
                <a:solidFill>
                  <a:srgbClr val="FF0000"/>
                </a:solidFill>
                <a:latin typeface="Arial"/>
                <a:cs typeface="Arial"/>
                <a:sym typeface="Arial"/>
                <a:rtl val="0"/>
              </a:rPr>
              <a:t>PGW-C</a:t>
            </a:r>
          </a:p>
        </p:txBody>
      </p:sp>
      <p:sp>
        <p:nvSpPr>
          <p:cNvPr id="60" name="TextBox 59">
            <a:extLst>
              <a:ext uri="{FF2B5EF4-FFF2-40B4-BE49-F238E27FC236}">
                <a16:creationId xmlns:a16="http://schemas.microsoft.com/office/drawing/2014/main" id="{948A4788-903A-89A3-8D21-A1E4D3FCCE84}"/>
              </a:ext>
            </a:extLst>
          </p:cNvPr>
          <p:cNvSpPr txBox="1"/>
          <p:nvPr/>
        </p:nvSpPr>
        <p:spPr>
          <a:xfrm>
            <a:off x="7620001" y="3225801"/>
            <a:ext cx="752129" cy="200183"/>
          </a:xfrm>
          <a:prstGeom prst="rect">
            <a:avLst/>
          </a:prstGeom>
          <a:noFill/>
        </p:spPr>
        <p:txBody>
          <a:bodyPr wrap="none" rtlCol="0">
            <a:spAutoFit/>
          </a:bodyPr>
          <a:lstStyle/>
          <a:p>
            <a:pPr algn="l"/>
            <a:r>
              <a:rPr lang="en-IN" sz="701" dirty="0">
                <a:ln/>
                <a:solidFill>
                  <a:srgbClr val="000000"/>
                </a:solidFill>
                <a:latin typeface="Arial"/>
                <a:cs typeface="Arial"/>
                <a:sym typeface="Arial"/>
                <a:rtl val="0"/>
              </a:rPr>
              <a:t>PDN Gateway</a:t>
            </a:r>
          </a:p>
        </p:txBody>
      </p:sp>
      <p:sp>
        <p:nvSpPr>
          <p:cNvPr id="61" name="TextBox 60">
            <a:extLst>
              <a:ext uri="{FF2B5EF4-FFF2-40B4-BE49-F238E27FC236}">
                <a16:creationId xmlns:a16="http://schemas.microsoft.com/office/drawing/2014/main" id="{1FFBEAE3-E774-A9D5-FBFF-A89D83389101}"/>
              </a:ext>
            </a:extLst>
          </p:cNvPr>
          <p:cNvSpPr txBox="1"/>
          <p:nvPr/>
        </p:nvSpPr>
        <p:spPr>
          <a:xfrm>
            <a:off x="7670800" y="3327401"/>
            <a:ext cx="726481" cy="200183"/>
          </a:xfrm>
          <a:prstGeom prst="rect">
            <a:avLst/>
          </a:prstGeom>
          <a:noFill/>
        </p:spPr>
        <p:txBody>
          <a:bodyPr wrap="none" rtlCol="0">
            <a:spAutoFit/>
          </a:bodyPr>
          <a:lstStyle/>
          <a:p>
            <a:pPr algn="l"/>
            <a:r>
              <a:rPr lang="en-IN" sz="701" dirty="0">
                <a:ln/>
                <a:solidFill>
                  <a:srgbClr val="000000"/>
                </a:solidFill>
                <a:latin typeface="Arial"/>
                <a:cs typeface="Arial"/>
                <a:sym typeface="Arial"/>
                <a:rtl val="0"/>
              </a:rPr>
              <a:t>Control Plane</a:t>
            </a:r>
          </a:p>
        </p:txBody>
      </p:sp>
      <p:sp>
        <p:nvSpPr>
          <p:cNvPr id="62" name="Freeform: Shape 61">
            <a:extLst>
              <a:ext uri="{FF2B5EF4-FFF2-40B4-BE49-F238E27FC236}">
                <a16:creationId xmlns:a16="http://schemas.microsoft.com/office/drawing/2014/main" id="{28F34CE0-2AFA-B4A4-AB45-5F11F5C726EA}"/>
              </a:ext>
            </a:extLst>
          </p:cNvPr>
          <p:cNvSpPr/>
          <p:nvPr/>
        </p:nvSpPr>
        <p:spPr>
          <a:xfrm>
            <a:off x="5886852" y="3634105"/>
            <a:ext cx="4152749" cy="1075690"/>
          </a:xfrm>
          <a:custGeom>
            <a:avLst/>
            <a:gdLst>
              <a:gd name="connsiteX0" fmla="*/ 0 w 6229123"/>
              <a:gd name="connsiteY0" fmla="*/ 0 h 1613535"/>
              <a:gd name="connsiteX1" fmla="*/ 6229123 w 6229123"/>
              <a:gd name="connsiteY1" fmla="*/ 0 h 1613535"/>
              <a:gd name="connsiteX2" fmla="*/ 6229123 w 6229123"/>
              <a:gd name="connsiteY2" fmla="*/ 1613535 h 1613535"/>
              <a:gd name="connsiteX3" fmla="*/ 0 w 6229123"/>
              <a:gd name="connsiteY3" fmla="*/ 1613535 h 1613535"/>
            </a:gdLst>
            <a:ahLst/>
            <a:cxnLst>
              <a:cxn ang="0">
                <a:pos x="connsiteX0" y="connsiteY0"/>
              </a:cxn>
              <a:cxn ang="0">
                <a:pos x="connsiteX1" y="connsiteY1"/>
              </a:cxn>
              <a:cxn ang="0">
                <a:pos x="connsiteX2" y="connsiteY2"/>
              </a:cxn>
              <a:cxn ang="0">
                <a:pos x="connsiteX3" y="connsiteY3"/>
              </a:cxn>
            </a:cxnLst>
            <a:rect l="l" t="t" r="r" b="b"/>
            <a:pathLst>
              <a:path w="6229123" h="1613535">
                <a:moveTo>
                  <a:pt x="0" y="0"/>
                </a:moveTo>
                <a:lnTo>
                  <a:pt x="6229123" y="0"/>
                </a:lnTo>
                <a:lnTo>
                  <a:pt x="6229123" y="1613535"/>
                </a:lnTo>
                <a:lnTo>
                  <a:pt x="0" y="1613535"/>
                </a:lnTo>
                <a:close/>
              </a:path>
            </a:pathLst>
          </a:custGeom>
          <a:noFill/>
          <a:ln w="17793" cap="flat">
            <a:solidFill>
              <a:srgbClr val="000000"/>
            </a:solidFill>
            <a:custDash>
              <a:ds d="225000" sp="225000"/>
            </a:custDash>
            <a:miter/>
          </a:ln>
        </p:spPr>
        <p:txBody>
          <a:bodyPr rtlCol="0" anchor="ctr"/>
          <a:lstStyle/>
          <a:p>
            <a:endParaRPr lang="en-IN" sz="1200"/>
          </a:p>
        </p:txBody>
      </p:sp>
      <p:sp>
        <p:nvSpPr>
          <p:cNvPr id="63" name="TextBox 62">
            <a:extLst>
              <a:ext uri="{FF2B5EF4-FFF2-40B4-BE49-F238E27FC236}">
                <a16:creationId xmlns:a16="http://schemas.microsoft.com/office/drawing/2014/main" id="{4BBB7B78-B69B-E11C-A4B5-5794B7F4BC98}"/>
              </a:ext>
            </a:extLst>
          </p:cNvPr>
          <p:cNvSpPr txBox="1"/>
          <p:nvPr/>
        </p:nvSpPr>
        <p:spPr>
          <a:xfrm>
            <a:off x="6959601" y="4445000"/>
            <a:ext cx="838691" cy="243272"/>
          </a:xfrm>
          <a:prstGeom prst="rect">
            <a:avLst/>
          </a:prstGeom>
          <a:noFill/>
        </p:spPr>
        <p:txBody>
          <a:bodyPr wrap="none" rtlCol="0">
            <a:spAutoFit/>
          </a:bodyPr>
          <a:lstStyle/>
          <a:p>
            <a:pPr algn="l"/>
            <a:r>
              <a:rPr lang="en-IN" sz="981" b="1" dirty="0">
                <a:ln/>
                <a:solidFill>
                  <a:srgbClr val="000000"/>
                </a:solidFill>
                <a:latin typeface="Arial"/>
                <a:cs typeface="Arial"/>
                <a:sym typeface="Arial"/>
                <a:rtl val="0"/>
              </a:rPr>
              <a:t>User Plane</a:t>
            </a:r>
          </a:p>
        </p:txBody>
      </p:sp>
      <p:sp>
        <p:nvSpPr>
          <p:cNvPr id="64" name="Freeform: Shape 63">
            <a:extLst>
              <a:ext uri="{FF2B5EF4-FFF2-40B4-BE49-F238E27FC236}">
                <a16:creationId xmlns:a16="http://schemas.microsoft.com/office/drawing/2014/main" id="{1C0171C7-15BB-114C-45C7-CA5B399D36FA}"/>
              </a:ext>
            </a:extLst>
          </p:cNvPr>
          <p:cNvSpPr/>
          <p:nvPr/>
        </p:nvSpPr>
        <p:spPr>
          <a:xfrm>
            <a:off x="6005502" y="3941445"/>
            <a:ext cx="1186499" cy="461010"/>
          </a:xfrm>
          <a:custGeom>
            <a:avLst/>
            <a:gdLst>
              <a:gd name="connsiteX0" fmla="*/ 0 w 1779749"/>
              <a:gd name="connsiteY0" fmla="*/ 0 h 691515"/>
              <a:gd name="connsiteX1" fmla="*/ 1779750 w 1779749"/>
              <a:gd name="connsiteY1" fmla="*/ 0 h 691515"/>
              <a:gd name="connsiteX2" fmla="*/ 1779750 w 1779749"/>
              <a:gd name="connsiteY2" fmla="*/ 691515 h 691515"/>
              <a:gd name="connsiteX3" fmla="*/ 0 w 1779749"/>
              <a:gd name="connsiteY3" fmla="*/ 691515 h 691515"/>
            </a:gdLst>
            <a:ahLst/>
            <a:cxnLst>
              <a:cxn ang="0">
                <a:pos x="connsiteX0" y="connsiteY0"/>
              </a:cxn>
              <a:cxn ang="0">
                <a:pos x="connsiteX1" y="connsiteY1"/>
              </a:cxn>
              <a:cxn ang="0">
                <a:pos x="connsiteX2" y="connsiteY2"/>
              </a:cxn>
              <a:cxn ang="0">
                <a:pos x="connsiteX3" y="connsiteY3"/>
              </a:cxn>
            </a:cxnLst>
            <a:rect l="l" t="t" r="r" b="b"/>
            <a:pathLst>
              <a:path w="1779749" h="691515">
                <a:moveTo>
                  <a:pt x="0" y="0"/>
                </a:moveTo>
                <a:lnTo>
                  <a:pt x="1779750" y="0"/>
                </a:lnTo>
                <a:lnTo>
                  <a:pt x="1779750" y="691515"/>
                </a:lnTo>
                <a:lnTo>
                  <a:pt x="0" y="691515"/>
                </a:lnTo>
                <a:close/>
              </a:path>
            </a:pathLst>
          </a:custGeom>
          <a:solidFill>
            <a:srgbClr val="FFFFFF"/>
          </a:solidFill>
          <a:ln w="35585" cap="flat">
            <a:solidFill>
              <a:srgbClr val="000000"/>
            </a:solidFill>
            <a:prstDash val="solid"/>
            <a:miter/>
          </a:ln>
        </p:spPr>
        <p:txBody>
          <a:bodyPr rtlCol="0" anchor="ctr"/>
          <a:lstStyle/>
          <a:p>
            <a:endParaRPr lang="en-IN" sz="1200"/>
          </a:p>
        </p:txBody>
      </p:sp>
      <p:sp>
        <p:nvSpPr>
          <p:cNvPr id="65" name="TextBox 64">
            <a:extLst>
              <a:ext uri="{FF2B5EF4-FFF2-40B4-BE49-F238E27FC236}">
                <a16:creationId xmlns:a16="http://schemas.microsoft.com/office/drawing/2014/main" id="{7825BD61-6396-8D7F-2712-B6AC926B72F7}"/>
              </a:ext>
            </a:extLst>
          </p:cNvPr>
          <p:cNvSpPr txBox="1"/>
          <p:nvPr/>
        </p:nvSpPr>
        <p:spPr>
          <a:xfrm>
            <a:off x="6211504" y="3995483"/>
            <a:ext cx="681597" cy="264816"/>
          </a:xfrm>
          <a:prstGeom prst="rect">
            <a:avLst/>
          </a:prstGeom>
          <a:noFill/>
        </p:spPr>
        <p:txBody>
          <a:bodyPr wrap="none" rtlCol="0">
            <a:spAutoFit/>
          </a:bodyPr>
          <a:lstStyle/>
          <a:p>
            <a:pPr algn="l"/>
            <a:r>
              <a:rPr lang="en-IN" sz="1121" b="1">
                <a:ln/>
                <a:solidFill>
                  <a:srgbClr val="FF0000"/>
                </a:solidFill>
                <a:latin typeface="Arial"/>
                <a:cs typeface="Arial"/>
                <a:sym typeface="Arial"/>
                <a:rtl val="0"/>
              </a:rPr>
              <a:t>SGW-U</a:t>
            </a:r>
          </a:p>
        </p:txBody>
      </p:sp>
      <p:sp>
        <p:nvSpPr>
          <p:cNvPr id="66" name="TextBox 65">
            <a:extLst>
              <a:ext uri="{FF2B5EF4-FFF2-40B4-BE49-F238E27FC236}">
                <a16:creationId xmlns:a16="http://schemas.microsoft.com/office/drawing/2014/main" id="{DFF64ABC-0755-85B5-42A8-BFA77880AFD3}"/>
              </a:ext>
            </a:extLst>
          </p:cNvPr>
          <p:cNvSpPr txBox="1"/>
          <p:nvPr/>
        </p:nvSpPr>
        <p:spPr>
          <a:xfrm>
            <a:off x="6146801" y="4140201"/>
            <a:ext cx="867545" cy="200183"/>
          </a:xfrm>
          <a:prstGeom prst="rect">
            <a:avLst/>
          </a:prstGeom>
          <a:noFill/>
        </p:spPr>
        <p:txBody>
          <a:bodyPr wrap="none" rtlCol="0">
            <a:spAutoFit/>
          </a:bodyPr>
          <a:lstStyle/>
          <a:p>
            <a:pPr algn="l"/>
            <a:r>
              <a:rPr lang="en-IN" sz="701" dirty="0">
                <a:ln/>
                <a:solidFill>
                  <a:srgbClr val="000000"/>
                </a:solidFill>
                <a:latin typeface="Arial"/>
                <a:cs typeface="Arial"/>
                <a:sym typeface="Arial"/>
                <a:rtl val="0"/>
              </a:rPr>
              <a:t>Serving Gateway</a:t>
            </a:r>
          </a:p>
        </p:txBody>
      </p:sp>
      <p:sp>
        <p:nvSpPr>
          <p:cNvPr id="67" name="TextBox 66">
            <a:extLst>
              <a:ext uri="{FF2B5EF4-FFF2-40B4-BE49-F238E27FC236}">
                <a16:creationId xmlns:a16="http://schemas.microsoft.com/office/drawing/2014/main" id="{016B8EFF-395F-776C-163D-9D9DD35F26E0}"/>
              </a:ext>
            </a:extLst>
          </p:cNvPr>
          <p:cNvSpPr txBox="1"/>
          <p:nvPr/>
        </p:nvSpPr>
        <p:spPr>
          <a:xfrm>
            <a:off x="6235235" y="4264407"/>
            <a:ext cx="627095" cy="200183"/>
          </a:xfrm>
          <a:prstGeom prst="rect">
            <a:avLst/>
          </a:prstGeom>
          <a:noFill/>
        </p:spPr>
        <p:txBody>
          <a:bodyPr wrap="none" rtlCol="0">
            <a:spAutoFit/>
          </a:bodyPr>
          <a:lstStyle/>
          <a:p>
            <a:pPr algn="l"/>
            <a:r>
              <a:rPr lang="en-IN" sz="701">
                <a:ln/>
                <a:solidFill>
                  <a:srgbClr val="000000"/>
                </a:solidFill>
                <a:latin typeface="Arial"/>
                <a:cs typeface="Arial"/>
                <a:sym typeface="Arial"/>
                <a:rtl val="0"/>
              </a:rPr>
              <a:t>User Plane</a:t>
            </a:r>
          </a:p>
        </p:txBody>
      </p:sp>
      <p:sp>
        <p:nvSpPr>
          <p:cNvPr id="68" name="Freeform: Shape 67">
            <a:extLst>
              <a:ext uri="{FF2B5EF4-FFF2-40B4-BE49-F238E27FC236}">
                <a16:creationId xmlns:a16="http://schemas.microsoft.com/office/drawing/2014/main" id="{850D7A1D-5B54-116F-A538-437D948CF148}"/>
              </a:ext>
            </a:extLst>
          </p:cNvPr>
          <p:cNvSpPr/>
          <p:nvPr/>
        </p:nvSpPr>
        <p:spPr>
          <a:xfrm>
            <a:off x="7429301" y="3941445"/>
            <a:ext cx="1186499" cy="461010"/>
          </a:xfrm>
          <a:custGeom>
            <a:avLst/>
            <a:gdLst>
              <a:gd name="connsiteX0" fmla="*/ 0 w 1779749"/>
              <a:gd name="connsiteY0" fmla="*/ 0 h 691515"/>
              <a:gd name="connsiteX1" fmla="*/ 1779750 w 1779749"/>
              <a:gd name="connsiteY1" fmla="*/ 0 h 691515"/>
              <a:gd name="connsiteX2" fmla="*/ 1779750 w 1779749"/>
              <a:gd name="connsiteY2" fmla="*/ 691515 h 691515"/>
              <a:gd name="connsiteX3" fmla="*/ 0 w 1779749"/>
              <a:gd name="connsiteY3" fmla="*/ 691515 h 691515"/>
            </a:gdLst>
            <a:ahLst/>
            <a:cxnLst>
              <a:cxn ang="0">
                <a:pos x="connsiteX0" y="connsiteY0"/>
              </a:cxn>
              <a:cxn ang="0">
                <a:pos x="connsiteX1" y="connsiteY1"/>
              </a:cxn>
              <a:cxn ang="0">
                <a:pos x="connsiteX2" y="connsiteY2"/>
              </a:cxn>
              <a:cxn ang="0">
                <a:pos x="connsiteX3" y="connsiteY3"/>
              </a:cxn>
            </a:cxnLst>
            <a:rect l="l" t="t" r="r" b="b"/>
            <a:pathLst>
              <a:path w="1779749" h="691515">
                <a:moveTo>
                  <a:pt x="0" y="0"/>
                </a:moveTo>
                <a:lnTo>
                  <a:pt x="1779750" y="0"/>
                </a:lnTo>
                <a:lnTo>
                  <a:pt x="1779750" y="691515"/>
                </a:lnTo>
                <a:lnTo>
                  <a:pt x="0" y="691515"/>
                </a:lnTo>
                <a:close/>
              </a:path>
            </a:pathLst>
          </a:custGeom>
          <a:solidFill>
            <a:srgbClr val="FFFFFF"/>
          </a:solidFill>
          <a:ln w="35585" cap="flat">
            <a:solidFill>
              <a:srgbClr val="000000"/>
            </a:solidFill>
            <a:prstDash val="solid"/>
            <a:miter/>
          </a:ln>
        </p:spPr>
        <p:txBody>
          <a:bodyPr rtlCol="0" anchor="ctr"/>
          <a:lstStyle/>
          <a:p>
            <a:endParaRPr lang="en-IN" sz="1200"/>
          </a:p>
        </p:txBody>
      </p:sp>
      <p:sp>
        <p:nvSpPr>
          <p:cNvPr id="69" name="TextBox 68">
            <a:extLst>
              <a:ext uri="{FF2B5EF4-FFF2-40B4-BE49-F238E27FC236}">
                <a16:creationId xmlns:a16="http://schemas.microsoft.com/office/drawing/2014/main" id="{14B08C02-B7F2-2DB4-1972-7B45753B644A}"/>
              </a:ext>
            </a:extLst>
          </p:cNvPr>
          <p:cNvSpPr txBox="1"/>
          <p:nvPr/>
        </p:nvSpPr>
        <p:spPr>
          <a:xfrm>
            <a:off x="7670800" y="3987800"/>
            <a:ext cx="681597" cy="264816"/>
          </a:xfrm>
          <a:prstGeom prst="rect">
            <a:avLst/>
          </a:prstGeom>
          <a:noFill/>
        </p:spPr>
        <p:txBody>
          <a:bodyPr wrap="none" rtlCol="0">
            <a:spAutoFit/>
          </a:bodyPr>
          <a:lstStyle/>
          <a:p>
            <a:pPr algn="l"/>
            <a:r>
              <a:rPr lang="en-IN" sz="1121" b="1" dirty="0">
                <a:ln/>
                <a:solidFill>
                  <a:srgbClr val="FF0000"/>
                </a:solidFill>
                <a:latin typeface="Arial"/>
                <a:cs typeface="Arial"/>
                <a:sym typeface="Arial"/>
                <a:rtl val="0"/>
              </a:rPr>
              <a:t>PGW-U</a:t>
            </a:r>
          </a:p>
        </p:txBody>
      </p:sp>
      <p:sp>
        <p:nvSpPr>
          <p:cNvPr id="70" name="TextBox 69">
            <a:extLst>
              <a:ext uri="{FF2B5EF4-FFF2-40B4-BE49-F238E27FC236}">
                <a16:creationId xmlns:a16="http://schemas.microsoft.com/office/drawing/2014/main" id="{BD3707A0-D143-7C61-2761-619424597928}"/>
              </a:ext>
            </a:extLst>
          </p:cNvPr>
          <p:cNvSpPr txBox="1"/>
          <p:nvPr/>
        </p:nvSpPr>
        <p:spPr>
          <a:xfrm>
            <a:off x="7670801" y="4140201"/>
            <a:ext cx="752129" cy="200183"/>
          </a:xfrm>
          <a:prstGeom prst="rect">
            <a:avLst/>
          </a:prstGeom>
          <a:noFill/>
        </p:spPr>
        <p:txBody>
          <a:bodyPr wrap="none" rtlCol="0">
            <a:spAutoFit/>
          </a:bodyPr>
          <a:lstStyle/>
          <a:p>
            <a:pPr algn="l"/>
            <a:r>
              <a:rPr lang="en-IN" sz="701" dirty="0">
                <a:ln/>
                <a:solidFill>
                  <a:srgbClr val="000000"/>
                </a:solidFill>
                <a:latin typeface="Arial"/>
                <a:cs typeface="Arial"/>
                <a:sym typeface="Arial"/>
                <a:rtl val="0"/>
              </a:rPr>
              <a:t>PDN Gateway</a:t>
            </a:r>
          </a:p>
        </p:txBody>
      </p:sp>
      <p:sp>
        <p:nvSpPr>
          <p:cNvPr id="71" name="TextBox 70">
            <a:extLst>
              <a:ext uri="{FF2B5EF4-FFF2-40B4-BE49-F238E27FC236}">
                <a16:creationId xmlns:a16="http://schemas.microsoft.com/office/drawing/2014/main" id="{5DA54B75-7615-B375-15CF-68A1BA9EEB0A}"/>
              </a:ext>
            </a:extLst>
          </p:cNvPr>
          <p:cNvSpPr txBox="1"/>
          <p:nvPr/>
        </p:nvSpPr>
        <p:spPr>
          <a:xfrm>
            <a:off x="7721601" y="4241801"/>
            <a:ext cx="627095" cy="200183"/>
          </a:xfrm>
          <a:prstGeom prst="rect">
            <a:avLst/>
          </a:prstGeom>
          <a:noFill/>
        </p:spPr>
        <p:txBody>
          <a:bodyPr wrap="none" rtlCol="0">
            <a:spAutoFit/>
          </a:bodyPr>
          <a:lstStyle/>
          <a:p>
            <a:pPr algn="l"/>
            <a:r>
              <a:rPr lang="en-IN" sz="701" dirty="0">
                <a:ln/>
                <a:solidFill>
                  <a:srgbClr val="000000"/>
                </a:solidFill>
                <a:latin typeface="Arial"/>
                <a:cs typeface="Arial"/>
                <a:sym typeface="Arial"/>
                <a:rtl val="0"/>
              </a:rPr>
              <a:t>User Plane</a:t>
            </a:r>
          </a:p>
        </p:txBody>
      </p:sp>
      <p:sp>
        <p:nvSpPr>
          <p:cNvPr id="72" name="Freeform: Shape 71">
            <a:extLst>
              <a:ext uri="{FF2B5EF4-FFF2-40B4-BE49-F238E27FC236}">
                <a16:creationId xmlns:a16="http://schemas.microsoft.com/office/drawing/2014/main" id="{B82F8662-12FF-A4ED-1E97-17E9B926661B}"/>
              </a:ext>
            </a:extLst>
          </p:cNvPr>
          <p:cNvSpPr/>
          <p:nvPr/>
        </p:nvSpPr>
        <p:spPr>
          <a:xfrm>
            <a:off x="8853101" y="3019425"/>
            <a:ext cx="949199" cy="922020"/>
          </a:xfrm>
          <a:custGeom>
            <a:avLst/>
            <a:gdLst>
              <a:gd name="connsiteX0" fmla="*/ 0 w 1423799"/>
              <a:gd name="connsiteY0" fmla="*/ 0 h 1383030"/>
              <a:gd name="connsiteX1" fmla="*/ 1423800 w 1423799"/>
              <a:gd name="connsiteY1" fmla="*/ 0 h 1383030"/>
              <a:gd name="connsiteX2" fmla="*/ 1423800 w 1423799"/>
              <a:gd name="connsiteY2" fmla="*/ 1383030 h 1383030"/>
              <a:gd name="connsiteX3" fmla="*/ 0 w 1423799"/>
              <a:gd name="connsiteY3" fmla="*/ 1383030 h 1383030"/>
            </a:gdLst>
            <a:ahLst/>
            <a:cxnLst>
              <a:cxn ang="0">
                <a:pos x="connsiteX0" y="connsiteY0"/>
              </a:cxn>
              <a:cxn ang="0">
                <a:pos x="connsiteX1" y="connsiteY1"/>
              </a:cxn>
              <a:cxn ang="0">
                <a:pos x="connsiteX2" y="connsiteY2"/>
              </a:cxn>
              <a:cxn ang="0">
                <a:pos x="connsiteX3" y="connsiteY3"/>
              </a:cxn>
            </a:cxnLst>
            <a:rect l="l" t="t" r="r" b="b"/>
            <a:pathLst>
              <a:path w="1423799" h="1383030">
                <a:moveTo>
                  <a:pt x="0" y="0"/>
                </a:moveTo>
                <a:lnTo>
                  <a:pt x="1423800" y="0"/>
                </a:lnTo>
                <a:lnTo>
                  <a:pt x="1423800" y="1383030"/>
                </a:lnTo>
                <a:lnTo>
                  <a:pt x="0" y="1383030"/>
                </a:lnTo>
                <a:close/>
              </a:path>
            </a:pathLst>
          </a:custGeom>
          <a:solidFill>
            <a:schemeClr val="bg1">
              <a:lumMod val="95000"/>
            </a:schemeClr>
          </a:solidFill>
          <a:ln w="35585" cap="flat">
            <a:solidFill>
              <a:srgbClr val="000000"/>
            </a:solidFill>
            <a:prstDash val="solid"/>
            <a:miter/>
          </a:ln>
        </p:spPr>
        <p:txBody>
          <a:bodyPr rtlCol="0" anchor="ctr"/>
          <a:lstStyle/>
          <a:p>
            <a:endParaRPr lang="en-IN" sz="1200"/>
          </a:p>
        </p:txBody>
      </p:sp>
      <p:sp>
        <p:nvSpPr>
          <p:cNvPr id="73" name="TextBox 72">
            <a:extLst>
              <a:ext uri="{FF2B5EF4-FFF2-40B4-BE49-F238E27FC236}">
                <a16:creationId xmlns:a16="http://schemas.microsoft.com/office/drawing/2014/main" id="{68FC9B21-80A3-F183-B6DE-7EA55524C36A}"/>
              </a:ext>
            </a:extLst>
          </p:cNvPr>
          <p:cNvSpPr txBox="1"/>
          <p:nvPr/>
        </p:nvSpPr>
        <p:spPr>
          <a:xfrm>
            <a:off x="9112495" y="3196400"/>
            <a:ext cx="407484" cy="243272"/>
          </a:xfrm>
          <a:prstGeom prst="rect">
            <a:avLst/>
          </a:prstGeom>
          <a:noFill/>
        </p:spPr>
        <p:txBody>
          <a:bodyPr wrap="none" rtlCol="0">
            <a:spAutoFit/>
          </a:bodyPr>
          <a:lstStyle/>
          <a:p>
            <a:pPr algn="l"/>
            <a:r>
              <a:rPr lang="en-IN" sz="981" b="1">
                <a:ln/>
                <a:solidFill>
                  <a:srgbClr val="000000"/>
                </a:solidFill>
                <a:latin typeface="Arial"/>
                <a:cs typeface="Arial"/>
                <a:sym typeface="Arial"/>
                <a:rtl val="0"/>
              </a:rPr>
              <a:t>IMS</a:t>
            </a:r>
          </a:p>
        </p:txBody>
      </p:sp>
      <p:sp>
        <p:nvSpPr>
          <p:cNvPr id="74" name="TextBox 73">
            <a:extLst>
              <a:ext uri="{FF2B5EF4-FFF2-40B4-BE49-F238E27FC236}">
                <a16:creationId xmlns:a16="http://schemas.microsoft.com/office/drawing/2014/main" id="{070229F7-C4FC-2877-5E0E-D850FC35D989}"/>
              </a:ext>
            </a:extLst>
          </p:cNvPr>
          <p:cNvSpPr txBox="1"/>
          <p:nvPr/>
        </p:nvSpPr>
        <p:spPr>
          <a:xfrm>
            <a:off x="9136225" y="3380804"/>
            <a:ext cx="378630" cy="200183"/>
          </a:xfrm>
          <a:prstGeom prst="rect">
            <a:avLst/>
          </a:prstGeom>
          <a:noFill/>
        </p:spPr>
        <p:txBody>
          <a:bodyPr wrap="none" rtlCol="0">
            <a:spAutoFit/>
          </a:bodyPr>
          <a:lstStyle/>
          <a:p>
            <a:pPr algn="l"/>
            <a:r>
              <a:rPr lang="en-IN" sz="701">
                <a:ln/>
                <a:solidFill>
                  <a:srgbClr val="000000"/>
                </a:solidFill>
                <a:latin typeface="Arial"/>
                <a:cs typeface="Arial"/>
                <a:sym typeface="Arial"/>
                <a:rtl val="0"/>
              </a:rPr>
              <a:t>Core</a:t>
            </a:r>
          </a:p>
        </p:txBody>
      </p:sp>
      <p:sp>
        <p:nvSpPr>
          <p:cNvPr id="75" name="TextBox 74">
            <a:extLst>
              <a:ext uri="{FF2B5EF4-FFF2-40B4-BE49-F238E27FC236}">
                <a16:creationId xmlns:a16="http://schemas.microsoft.com/office/drawing/2014/main" id="{AC407A7F-927A-D354-4DC6-5D63D59242BA}"/>
              </a:ext>
            </a:extLst>
          </p:cNvPr>
          <p:cNvSpPr txBox="1"/>
          <p:nvPr/>
        </p:nvSpPr>
        <p:spPr>
          <a:xfrm>
            <a:off x="9082833" y="3534474"/>
            <a:ext cx="457176" cy="200183"/>
          </a:xfrm>
          <a:prstGeom prst="rect">
            <a:avLst/>
          </a:prstGeom>
          <a:noFill/>
        </p:spPr>
        <p:txBody>
          <a:bodyPr wrap="none" rtlCol="0">
            <a:spAutoFit/>
          </a:bodyPr>
          <a:lstStyle/>
          <a:p>
            <a:pPr algn="l"/>
            <a:r>
              <a:rPr lang="en-IN" sz="701">
                <a:ln/>
                <a:solidFill>
                  <a:srgbClr val="FF0000"/>
                </a:solidFill>
                <a:latin typeface="Arial"/>
                <a:cs typeface="Arial"/>
                <a:sym typeface="Arial"/>
                <a:rtl val="0"/>
              </a:rPr>
              <a:t>VoLTE</a:t>
            </a:r>
          </a:p>
        </p:txBody>
      </p:sp>
      <p:sp>
        <p:nvSpPr>
          <p:cNvPr id="76" name="TextBox 75">
            <a:extLst>
              <a:ext uri="{FF2B5EF4-FFF2-40B4-BE49-F238E27FC236}">
                <a16:creationId xmlns:a16="http://schemas.microsoft.com/office/drawing/2014/main" id="{7AE6D84D-9448-5001-8C9C-6D963761BBDA}"/>
              </a:ext>
            </a:extLst>
          </p:cNvPr>
          <p:cNvSpPr txBox="1"/>
          <p:nvPr/>
        </p:nvSpPr>
        <p:spPr>
          <a:xfrm>
            <a:off x="9093200" y="3683001"/>
            <a:ext cx="498855" cy="200183"/>
          </a:xfrm>
          <a:prstGeom prst="rect">
            <a:avLst/>
          </a:prstGeom>
          <a:noFill/>
        </p:spPr>
        <p:txBody>
          <a:bodyPr wrap="none" rtlCol="0">
            <a:spAutoFit/>
          </a:bodyPr>
          <a:lstStyle/>
          <a:p>
            <a:pPr algn="l"/>
            <a:r>
              <a:rPr lang="en-IN" sz="701" dirty="0">
                <a:ln/>
                <a:solidFill>
                  <a:srgbClr val="000000"/>
                </a:solidFill>
                <a:latin typeface="Arial"/>
                <a:cs typeface="Arial"/>
                <a:sym typeface="Arial"/>
                <a:rtl val="0"/>
              </a:rPr>
              <a:t>Support</a:t>
            </a:r>
          </a:p>
        </p:txBody>
      </p:sp>
      <p:sp>
        <p:nvSpPr>
          <p:cNvPr id="78" name="TextBox 77">
            <a:extLst>
              <a:ext uri="{FF2B5EF4-FFF2-40B4-BE49-F238E27FC236}">
                <a16:creationId xmlns:a16="http://schemas.microsoft.com/office/drawing/2014/main" id="{78E44479-8BF4-120F-0299-8F99E96A66FD}"/>
              </a:ext>
            </a:extLst>
          </p:cNvPr>
          <p:cNvSpPr txBox="1"/>
          <p:nvPr/>
        </p:nvSpPr>
        <p:spPr>
          <a:xfrm>
            <a:off x="8922656" y="4610163"/>
            <a:ext cx="713657" cy="264816"/>
          </a:xfrm>
          <a:prstGeom prst="rect">
            <a:avLst/>
          </a:prstGeom>
          <a:noFill/>
        </p:spPr>
        <p:txBody>
          <a:bodyPr wrap="none" rtlCol="0">
            <a:spAutoFit/>
          </a:bodyPr>
          <a:lstStyle/>
          <a:p>
            <a:pPr algn="l"/>
            <a:r>
              <a:rPr lang="en-IN" sz="1121" b="1">
                <a:ln/>
                <a:solidFill>
                  <a:srgbClr val="000000"/>
                </a:solidFill>
                <a:latin typeface="Arial"/>
                <a:cs typeface="Arial"/>
                <a:sym typeface="Arial"/>
                <a:rtl val="0"/>
              </a:rPr>
              <a:t>Internet</a:t>
            </a:r>
          </a:p>
        </p:txBody>
      </p:sp>
      <p:sp>
        <p:nvSpPr>
          <p:cNvPr id="79" name="Freeform: Shape 78">
            <a:extLst>
              <a:ext uri="{FF2B5EF4-FFF2-40B4-BE49-F238E27FC236}">
                <a16:creationId xmlns:a16="http://schemas.microsoft.com/office/drawing/2014/main" id="{D54BF4EB-9D0D-9876-79FA-44BD3879225E}"/>
              </a:ext>
            </a:extLst>
          </p:cNvPr>
          <p:cNvSpPr/>
          <p:nvPr/>
        </p:nvSpPr>
        <p:spPr>
          <a:xfrm>
            <a:off x="1378153" y="2097405"/>
            <a:ext cx="11865" cy="1075690"/>
          </a:xfrm>
          <a:custGeom>
            <a:avLst/>
            <a:gdLst>
              <a:gd name="connsiteX0" fmla="*/ 0 w 17797"/>
              <a:gd name="connsiteY0" fmla="*/ 0 h 1613535"/>
              <a:gd name="connsiteX1" fmla="*/ 0 w 17797"/>
              <a:gd name="connsiteY1" fmla="*/ 1613535 h 1613535"/>
            </a:gdLst>
            <a:ahLst/>
            <a:cxnLst>
              <a:cxn ang="0">
                <a:pos x="connsiteX0" y="connsiteY0"/>
              </a:cxn>
              <a:cxn ang="0">
                <a:pos x="connsiteX1" y="connsiteY1"/>
              </a:cxn>
            </a:cxnLst>
            <a:rect l="l" t="t" r="r" b="b"/>
            <a:pathLst>
              <a:path w="17797" h="1613535">
                <a:moveTo>
                  <a:pt x="0" y="0"/>
                </a:moveTo>
                <a:lnTo>
                  <a:pt x="0" y="1613535"/>
                </a:lnTo>
              </a:path>
            </a:pathLst>
          </a:custGeom>
          <a:ln w="35585" cap="flat">
            <a:solidFill>
              <a:srgbClr val="000000"/>
            </a:solidFill>
            <a:prstDash val="solid"/>
            <a:miter/>
          </a:ln>
        </p:spPr>
        <p:txBody>
          <a:bodyPr rtlCol="0" anchor="ctr"/>
          <a:lstStyle/>
          <a:p>
            <a:endParaRPr lang="en-IN" sz="1200"/>
          </a:p>
        </p:txBody>
      </p:sp>
      <p:sp>
        <p:nvSpPr>
          <p:cNvPr id="80" name="TextBox 79">
            <a:extLst>
              <a:ext uri="{FF2B5EF4-FFF2-40B4-BE49-F238E27FC236}">
                <a16:creationId xmlns:a16="http://schemas.microsoft.com/office/drawing/2014/main" id="{BD0AD24D-3A15-05E1-A18B-8D738A89FBE1}"/>
              </a:ext>
            </a:extLst>
          </p:cNvPr>
          <p:cNvSpPr txBox="1"/>
          <p:nvPr/>
        </p:nvSpPr>
        <p:spPr>
          <a:xfrm>
            <a:off x="1026500" y="2535619"/>
            <a:ext cx="348172" cy="200183"/>
          </a:xfrm>
          <a:prstGeom prst="rect">
            <a:avLst/>
          </a:prstGeom>
          <a:noFill/>
        </p:spPr>
        <p:txBody>
          <a:bodyPr wrap="none" rtlCol="0">
            <a:spAutoFit/>
          </a:bodyPr>
          <a:lstStyle/>
          <a:p>
            <a:pPr algn="l"/>
            <a:r>
              <a:rPr lang="en-IN" sz="701">
                <a:ln/>
                <a:solidFill>
                  <a:srgbClr val="000000"/>
                </a:solidFill>
                <a:latin typeface="Arial"/>
                <a:cs typeface="Arial"/>
                <a:sym typeface="Arial"/>
                <a:rtl val="0"/>
              </a:rPr>
              <a:t>LTE</a:t>
            </a:r>
          </a:p>
        </p:txBody>
      </p:sp>
      <p:sp>
        <p:nvSpPr>
          <p:cNvPr id="81" name="Freeform: Shape 80">
            <a:extLst>
              <a:ext uri="{FF2B5EF4-FFF2-40B4-BE49-F238E27FC236}">
                <a16:creationId xmlns:a16="http://schemas.microsoft.com/office/drawing/2014/main" id="{AD102617-2300-CC72-FA04-36789B8E49CD}"/>
              </a:ext>
            </a:extLst>
          </p:cNvPr>
          <p:cNvSpPr/>
          <p:nvPr/>
        </p:nvSpPr>
        <p:spPr>
          <a:xfrm>
            <a:off x="1378153" y="2097405"/>
            <a:ext cx="2372999" cy="1075690"/>
          </a:xfrm>
          <a:custGeom>
            <a:avLst/>
            <a:gdLst>
              <a:gd name="connsiteX0" fmla="*/ 0 w 3559499"/>
              <a:gd name="connsiteY0" fmla="*/ 0 h 1613535"/>
              <a:gd name="connsiteX1" fmla="*/ 3559499 w 3559499"/>
              <a:gd name="connsiteY1" fmla="*/ 1613535 h 1613535"/>
            </a:gdLst>
            <a:ahLst/>
            <a:cxnLst>
              <a:cxn ang="0">
                <a:pos x="connsiteX0" y="connsiteY0"/>
              </a:cxn>
              <a:cxn ang="0">
                <a:pos x="connsiteX1" y="connsiteY1"/>
              </a:cxn>
            </a:cxnLst>
            <a:rect l="l" t="t" r="r" b="b"/>
            <a:pathLst>
              <a:path w="3559499" h="1613535">
                <a:moveTo>
                  <a:pt x="0" y="0"/>
                </a:moveTo>
                <a:cubicBezTo>
                  <a:pt x="1067850" y="153666"/>
                  <a:pt x="2254356" y="691515"/>
                  <a:pt x="3559499" y="1613535"/>
                </a:cubicBezTo>
              </a:path>
            </a:pathLst>
          </a:custGeom>
          <a:noFill/>
          <a:ln w="35585" cap="flat">
            <a:solidFill>
              <a:srgbClr val="000000"/>
            </a:solidFill>
            <a:custDash>
              <a:ds d="375000" sp="375000"/>
            </a:custDash>
            <a:miter/>
          </a:ln>
        </p:spPr>
        <p:txBody>
          <a:bodyPr rtlCol="0" anchor="ctr"/>
          <a:lstStyle/>
          <a:p>
            <a:endParaRPr lang="en-IN" sz="1200"/>
          </a:p>
        </p:txBody>
      </p:sp>
      <p:sp>
        <p:nvSpPr>
          <p:cNvPr id="82" name="TextBox 81">
            <a:extLst>
              <a:ext uri="{FF2B5EF4-FFF2-40B4-BE49-F238E27FC236}">
                <a16:creationId xmlns:a16="http://schemas.microsoft.com/office/drawing/2014/main" id="{74083C63-A064-1529-85B6-51C0055A8B48}"/>
              </a:ext>
            </a:extLst>
          </p:cNvPr>
          <p:cNvSpPr txBox="1"/>
          <p:nvPr/>
        </p:nvSpPr>
        <p:spPr>
          <a:xfrm>
            <a:off x="2201135" y="2151444"/>
            <a:ext cx="466794" cy="200183"/>
          </a:xfrm>
          <a:prstGeom prst="rect">
            <a:avLst/>
          </a:prstGeom>
          <a:noFill/>
        </p:spPr>
        <p:txBody>
          <a:bodyPr wrap="none" rtlCol="0">
            <a:spAutoFit/>
          </a:bodyPr>
          <a:lstStyle/>
          <a:p>
            <a:pPr algn="l"/>
            <a:r>
              <a:rPr lang="en-IN" sz="701">
                <a:ln/>
                <a:solidFill>
                  <a:srgbClr val="FF0000"/>
                </a:solidFill>
                <a:latin typeface="Arial"/>
                <a:cs typeface="Arial"/>
                <a:sym typeface="Arial"/>
                <a:rtl val="0"/>
              </a:rPr>
              <a:t>EN-DC</a:t>
            </a:r>
          </a:p>
        </p:txBody>
      </p:sp>
      <p:sp>
        <p:nvSpPr>
          <p:cNvPr id="83" name="Freeform: Shape 82">
            <a:extLst>
              <a:ext uri="{FF2B5EF4-FFF2-40B4-BE49-F238E27FC236}">
                <a16:creationId xmlns:a16="http://schemas.microsoft.com/office/drawing/2014/main" id="{27717A72-F84C-53DB-130F-7C91C7D83658}"/>
              </a:ext>
            </a:extLst>
          </p:cNvPr>
          <p:cNvSpPr/>
          <p:nvPr/>
        </p:nvSpPr>
        <p:spPr>
          <a:xfrm>
            <a:off x="2327353" y="2481580"/>
            <a:ext cx="3678149" cy="768350"/>
          </a:xfrm>
          <a:custGeom>
            <a:avLst/>
            <a:gdLst>
              <a:gd name="connsiteX0" fmla="*/ 0 w 5517223"/>
              <a:gd name="connsiteY0" fmla="*/ 1152525 h 1152525"/>
              <a:gd name="connsiteX1" fmla="*/ 5517224 w 5517223"/>
              <a:gd name="connsiteY1" fmla="*/ 0 h 1152525"/>
            </a:gdLst>
            <a:ahLst/>
            <a:cxnLst>
              <a:cxn ang="0">
                <a:pos x="connsiteX0" y="connsiteY0"/>
              </a:cxn>
              <a:cxn ang="0">
                <a:pos x="connsiteX1" y="connsiteY1"/>
              </a:cxn>
            </a:cxnLst>
            <a:rect l="l" t="t" r="r" b="b"/>
            <a:pathLst>
              <a:path w="5517223" h="1152525">
                <a:moveTo>
                  <a:pt x="0" y="1152525"/>
                </a:moveTo>
                <a:lnTo>
                  <a:pt x="5517224" y="0"/>
                </a:lnTo>
              </a:path>
            </a:pathLst>
          </a:custGeom>
          <a:ln w="35585" cap="flat">
            <a:solidFill>
              <a:srgbClr val="000000"/>
            </a:solidFill>
            <a:prstDash val="solid"/>
            <a:miter/>
          </a:ln>
        </p:spPr>
        <p:txBody>
          <a:bodyPr rtlCol="0" anchor="ctr"/>
          <a:lstStyle/>
          <a:p>
            <a:endParaRPr lang="en-IN" sz="1200"/>
          </a:p>
        </p:txBody>
      </p:sp>
      <p:sp>
        <p:nvSpPr>
          <p:cNvPr id="84" name="TextBox 83">
            <a:extLst>
              <a:ext uri="{FF2B5EF4-FFF2-40B4-BE49-F238E27FC236}">
                <a16:creationId xmlns:a16="http://schemas.microsoft.com/office/drawing/2014/main" id="{028F3A90-9FAD-9EF7-B371-F1114D13AD07}"/>
              </a:ext>
            </a:extLst>
          </p:cNvPr>
          <p:cNvSpPr txBox="1"/>
          <p:nvPr/>
        </p:nvSpPr>
        <p:spPr>
          <a:xfrm>
            <a:off x="4622800" y="2616201"/>
            <a:ext cx="534121" cy="200183"/>
          </a:xfrm>
          <a:prstGeom prst="rect">
            <a:avLst/>
          </a:prstGeom>
          <a:solidFill>
            <a:schemeClr val="bg1">
              <a:lumMod val="95000"/>
            </a:schemeClr>
          </a:solidFill>
        </p:spPr>
        <p:txBody>
          <a:bodyPr wrap="none" rtlCol="0">
            <a:spAutoFit/>
          </a:bodyPr>
          <a:lstStyle/>
          <a:p>
            <a:pPr algn="l"/>
            <a:r>
              <a:rPr lang="en-IN" sz="701" dirty="0">
                <a:ln/>
                <a:solidFill>
                  <a:srgbClr val="000000"/>
                </a:solidFill>
                <a:latin typeface="Arial"/>
                <a:cs typeface="Arial"/>
                <a:sym typeface="Arial"/>
                <a:rtl val="0"/>
              </a:rPr>
              <a:t>S1-MME</a:t>
            </a:r>
          </a:p>
        </p:txBody>
      </p:sp>
      <p:sp>
        <p:nvSpPr>
          <p:cNvPr id="85" name="Freeform: Shape 84">
            <a:extLst>
              <a:ext uri="{FF2B5EF4-FFF2-40B4-BE49-F238E27FC236}">
                <a16:creationId xmlns:a16="http://schemas.microsoft.com/office/drawing/2014/main" id="{FA1E44CB-D96A-69BA-7680-0491651B4923}"/>
              </a:ext>
            </a:extLst>
          </p:cNvPr>
          <p:cNvSpPr/>
          <p:nvPr/>
        </p:nvSpPr>
        <p:spPr>
          <a:xfrm>
            <a:off x="1971403" y="3941445"/>
            <a:ext cx="4034099" cy="230505"/>
          </a:xfrm>
          <a:custGeom>
            <a:avLst/>
            <a:gdLst>
              <a:gd name="connsiteX0" fmla="*/ 0 w 6051148"/>
              <a:gd name="connsiteY0" fmla="*/ 0 h 345757"/>
              <a:gd name="connsiteX1" fmla="*/ 6051149 w 6051148"/>
              <a:gd name="connsiteY1" fmla="*/ 345758 h 345757"/>
            </a:gdLst>
            <a:ahLst/>
            <a:cxnLst>
              <a:cxn ang="0">
                <a:pos x="connsiteX0" y="connsiteY0"/>
              </a:cxn>
              <a:cxn ang="0">
                <a:pos x="connsiteX1" y="connsiteY1"/>
              </a:cxn>
            </a:cxnLst>
            <a:rect l="l" t="t" r="r" b="b"/>
            <a:pathLst>
              <a:path w="6051148" h="345757">
                <a:moveTo>
                  <a:pt x="0" y="0"/>
                </a:moveTo>
                <a:lnTo>
                  <a:pt x="6051149" y="345758"/>
                </a:lnTo>
              </a:path>
            </a:pathLst>
          </a:custGeom>
          <a:ln w="35585" cap="flat">
            <a:solidFill>
              <a:srgbClr val="000000"/>
            </a:solidFill>
            <a:prstDash val="solid"/>
            <a:miter/>
          </a:ln>
        </p:spPr>
        <p:txBody>
          <a:bodyPr rtlCol="0" anchor="ctr"/>
          <a:lstStyle/>
          <a:p>
            <a:endParaRPr lang="en-IN" sz="1200"/>
          </a:p>
        </p:txBody>
      </p:sp>
      <p:sp>
        <p:nvSpPr>
          <p:cNvPr id="86" name="TextBox 85">
            <a:extLst>
              <a:ext uri="{FF2B5EF4-FFF2-40B4-BE49-F238E27FC236}">
                <a16:creationId xmlns:a16="http://schemas.microsoft.com/office/drawing/2014/main" id="{5DF0D82E-106E-B657-736E-629531766A60}"/>
              </a:ext>
            </a:extLst>
          </p:cNvPr>
          <p:cNvSpPr txBox="1"/>
          <p:nvPr/>
        </p:nvSpPr>
        <p:spPr>
          <a:xfrm>
            <a:off x="4419600" y="4140201"/>
            <a:ext cx="388248" cy="200183"/>
          </a:xfrm>
          <a:prstGeom prst="rect">
            <a:avLst/>
          </a:prstGeom>
          <a:noFill/>
        </p:spPr>
        <p:txBody>
          <a:bodyPr wrap="none" rtlCol="0">
            <a:spAutoFit/>
          </a:bodyPr>
          <a:lstStyle/>
          <a:p>
            <a:pPr algn="l"/>
            <a:r>
              <a:rPr lang="en-IN" sz="701" dirty="0">
                <a:ln/>
                <a:solidFill>
                  <a:srgbClr val="000000"/>
                </a:solidFill>
                <a:latin typeface="Arial"/>
                <a:cs typeface="Arial"/>
                <a:sym typeface="Arial"/>
                <a:rtl val="0"/>
              </a:rPr>
              <a:t>S1-U</a:t>
            </a:r>
          </a:p>
        </p:txBody>
      </p:sp>
      <p:sp>
        <p:nvSpPr>
          <p:cNvPr id="87" name="Freeform: Shape 86">
            <a:extLst>
              <a:ext uri="{FF2B5EF4-FFF2-40B4-BE49-F238E27FC236}">
                <a16:creationId xmlns:a16="http://schemas.microsoft.com/office/drawing/2014/main" id="{E8673E4E-CCFD-B496-4237-AAAD45653381}"/>
              </a:ext>
            </a:extLst>
          </p:cNvPr>
          <p:cNvSpPr/>
          <p:nvPr/>
        </p:nvSpPr>
        <p:spPr>
          <a:xfrm>
            <a:off x="4581703" y="3941445"/>
            <a:ext cx="1423799" cy="230505"/>
          </a:xfrm>
          <a:custGeom>
            <a:avLst/>
            <a:gdLst>
              <a:gd name="connsiteX0" fmla="*/ 0 w 2135699"/>
              <a:gd name="connsiteY0" fmla="*/ 0 h 345757"/>
              <a:gd name="connsiteX1" fmla="*/ 2135700 w 2135699"/>
              <a:gd name="connsiteY1" fmla="*/ 345758 h 345757"/>
            </a:gdLst>
            <a:ahLst/>
            <a:cxnLst>
              <a:cxn ang="0">
                <a:pos x="connsiteX0" y="connsiteY0"/>
              </a:cxn>
              <a:cxn ang="0">
                <a:pos x="connsiteX1" y="connsiteY1"/>
              </a:cxn>
            </a:cxnLst>
            <a:rect l="l" t="t" r="r" b="b"/>
            <a:pathLst>
              <a:path w="2135699" h="345757">
                <a:moveTo>
                  <a:pt x="0" y="0"/>
                </a:moveTo>
                <a:lnTo>
                  <a:pt x="2135700" y="345758"/>
                </a:lnTo>
              </a:path>
            </a:pathLst>
          </a:custGeom>
          <a:ln w="35585" cap="flat">
            <a:solidFill>
              <a:srgbClr val="000000"/>
            </a:solidFill>
            <a:custDash>
              <a:ds d="375000" sp="375000"/>
            </a:custDash>
            <a:miter/>
          </a:ln>
        </p:spPr>
        <p:txBody>
          <a:bodyPr rtlCol="0" anchor="ctr"/>
          <a:lstStyle/>
          <a:p>
            <a:endParaRPr lang="en-IN" sz="1200"/>
          </a:p>
        </p:txBody>
      </p:sp>
      <p:sp>
        <p:nvSpPr>
          <p:cNvPr id="88" name="Freeform: Shape 87">
            <a:extLst>
              <a:ext uri="{FF2B5EF4-FFF2-40B4-BE49-F238E27FC236}">
                <a16:creationId xmlns:a16="http://schemas.microsoft.com/office/drawing/2014/main" id="{7994740A-17F3-2F90-EE81-A3D062A8DC67}"/>
              </a:ext>
            </a:extLst>
          </p:cNvPr>
          <p:cNvSpPr/>
          <p:nvPr/>
        </p:nvSpPr>
        <p:spPr>
          <a:xfrm>
            <a:off x="7192002" y="2481581"/>
            <a:ext cx="237299" cy="7683"/>
          </a:xfrm>
          <a:custGeom>
            <a:avLst/>
            <a:gdLst>
              <a:gd name="connsiteX0" fmla="*/ 0 w 355949"/>
              <a:gd name="connsiteY0" fmla="*/ 0 h 11525"/>
              <a:gd name="connsiteX1" fmla="*/ 355950 w 355949"/>
              <a:gd name="connsiteY1" fmla="*/ 0 h 11525"/>
            </a:gdLst>
            <a:ahLst/>
            <a:cxnLst>
              <a:cxn ang="0">
                <a:pos x="connsiteX0" y="connsiteY0"/>
              </a:cxn>
              <a:cxn ang="0">
                <a:pos x="connsiteX1" y="connsiteY1"/>
              </a:cxn>
            </a:cxnLst>
            <a:rect l="l" t="t" r="r" b="b"/>
            <a:pathLst>
              <a:path w="355949" h="11525">
                <a:moveTo>
                  <a:pt x="0" y="0"/>
                </a:moveTo>
                <a:lnTo>
                  <a:pt x="355950" y="0"/>
                </a:lnTo>
              </a:path>
            </a:pathLst>
          </a:custGeom>
          <a:ln w="35585" cap="flat">
            <a:solidFill>
              <a:srgbClr val="000000"/>
            </a:solidFill>
            <a:prstDash val="solid"/>
            <a:miter/>
          </a:ln>
        </p:spPr>
        <p:txBody>
          <a:bodyPr rtlCol="0" anchor="ctr"/>
          <a:lstStyle/>
          <a:p>
            <a:endParaRPr lang="en-IN" sz="1200"/>
          </a:p>
        </p:txBody>
      </p:sp>
      <p:sp>
        <p:nvSpPr>
          <p:cNvPr id="89" name="TextBox 88">
            <a:extLst>
              <a:ext uri="{FF2B5EF4-FFF2-40B4-BE49-F238E27FC236}">
                <a16:creationId xmlns:a16="http://schemas.microsoft.com/office/drawing/2014/main" id="{A679EDB9-7809-0645-AF3A-343E56651D82}"/>
              </a:ext>
            </a:extLst>
          </p:cNvPr>
          <p:cNvSpPr txBox="1"/>
          <p:nvPr/>
        </p:nvSpPr>
        <p:spPr>
          <a:xfrm>
            <a:off x="7136974" y="2305114"/>
            <a:ext cx="343364" cy="200183"/>
          </a:xfrm>
          <a:prstGeom prst="rect">
            <a:avLst/>
          </a:prstGeom>
          <a:noFill/>
        </p:spPr>
        <p:txBody>
          <a:bodyPr wrap="none" rtlCol="0">
            <a:spAutoFit/>
          </a:bodyPr>
          <a:lstStyle/>
          <a:p>
            <a:pPr algn="l"/>
            <a:r>
              <a:rPr lang="en-IN" sz="701">
                <a:ln/>
                <a:solidFill>
                  <a:srgbClr val="000000"/>
                </a:solidFill>
                <a:latin typeface="Arial"/>
                <a:cs typeface="Arial"/>
                <a:sym typeface="Arial"/>
                <a:rtl val="0"/>
              </a:rPr>
              <a:t>S6a</a:t>
            </a:r>
          </a:p>
        </p:txBody>
      </p:sp>
      <p:sp>
        <p:nvSpPr>
          <p:cNvPr id="90" name="Freeform: Shape 89">
            <a:extLst>
              <a:ext uri="{FF2B5EF4-FFF2-40B4-BE49-F238E27FC236}">
                <a16:creationId xmlns:a16="http://schemas.microsoft.com/office/drawing/2014/main" id="{822E70C6-A569-B0DF-32AE-B8436C4BE6DC}"/>
              </a:ext>
            </a:extLst>
          </p:cNvPr>
          <p:cNvSpPr/>
          <p:nvPr/>
        </p:nvSpPr>
        <p:spPr>
          <a:xfrm>
            <a:off x="6598752" y="2788920"/>
            <a:ext cx="11865" cy="230505"/>
          </a:xfrm>
          <a:custGeom>
            <a:avLst/>
            <a:gdLst>
              <a:gd name="connsiteX0" fmla="*/ 0 w 17797"/>
              <a:gd name="connsiteY0" fmla="*/ 0 h 345757"/>
              <a:gd name="connsiteX1" fmla="*/ 0 w 17797"/>
              <a:gd name="connsiteY1" fmla="*/ 345758 h 345757"/>
            </a:gdLst>
            <a:ahLst/>
            <a:cxnLst>
              <a:cxn ang="0">
                <a:pos x="connsiteX0" y="connsiteY0"/>
              </a:cxn>
              <a:cxn ang="0">
                <a:pos x="connsiteX1" y="connsiteY1"/>
              </a:cxn>
            </a:cxnLst>
            <a:rect l="l" t="t" r="r" b="b"/>
            <a:pathLst>
              <a:path w="17797" h="345757">
                <a:moveTo>
                  <a:pt x="0" y="0"/>
                </a:moveTo>
                <a:lnTo>
                  <a:pt x="0" y="345758"/>
                </a:lnTo>
              </a:path>
            </a:pathLst>
          </a:custGeom>
          <a:ln w="35585" cap="flat">
            <a:solidFill>
              <a:srgbClr val="000000"/>
            </a:solidFill>
            <a:prstDash val="solid"/>
            <a:miter/>
          </a:ln>
        </p:spPr>
        <p:txBody>
          <a:bodyPr rtlCol="0" anchor="ctr"/>
          <a:lstStyle/>
          <a:p>
            <a:endParaRPr lang="en-IN" sz="1200"/>
          </a:p>
        </p:txBody>
      </p:sp>
      <p:sp>
        <p:nvSpPr>
          <p:cNvPr id="91" name="TextBox 90">
            <a:extLst>
              <a:ext uri="{FF2B5EF4-FFF2-40B4-BE49-F238E27FC236}">
                <a16:creationId xmlns:a16="http://schemas.microsoft.com/office/drawing/2014/main" id="{AFE76E12-391F-FBC1-1FEA-F212CC10FAF9}"/>
              </a:ext>
            </a:extLst>
          </p:cNvPr>
          <p:cNvSpPr txBox="1"/>
          <p:nvPr/>
        </p:nvSpPr>
        <p:spPr>
          <a:xfrm>
            <a:off x="6608982" y="2804541"/>
            <a:ext cx="343364" cy="200183"/>
          </a:xfrm>
          <a:prstGeom prst="rect">
            <a:avLst/>
          </a:prstGeom>
          <a:noFill/>
        </p:spPr>
        <p:txBody>
          <a:bodyPr wrap="none" rtlCol="0">
            <a:spAutoFit/>
          </a:bodyPr>
          <a:lstStyle/>
          <a:p>
            <a:pPr algn="l"/>
            <a:r>
              <a:rPr lang="en-IN" sz="701">
                <a:ln/>
                <a:solidFill>
                  <a:srgbClr val="000000"/>
                </a:solidFill>
                <a:latin typeface="Arial"/>
                <a:cs typeface="Arial"/>
                <a:sym typeface="Arial"/>
                <a:rtl val="0"/>
              </a:rPr>
              <a:t>S11</a:t>
            </a:r>
          </a:p>
        </p:txBody>
      </p:sp>
      <p:sp>
        <p:nvSpPr>
          <p:cNvPr id="92" name="Freeform: Shape 91">
            <a:extLst>
              <a:ext uri="{FF2B5EF4-FFF2-40B4-BE49-F238E27FC236}">
                <a16:creationId xmlns:a16="http://schemas.microsoft.com/office/drawing/2014/main" id="{0B3A4A82-9AED-895A-B5A7-8CF2D60F7793}"/>
              </a:ext>
            </a:extLst>
          </p:cNvPr>
          <p:cNvSpPr/>
          <p:nvPr/>
        </p:nvSpPr>
        <p:spPr>
          <a:xfrm>
            <a:off x="7192002" y="3249931"/>
            <a:ext cx="237299" cy="7683"/>
          </a:xfrm>
          <a:custGeom>
            <a:avLst/>
            <a:gdLst>
              <a:gd name="connsiteX0" fmla="*/ 0 w 355949"/>
              <a:gd name="connsiteY0" fmla="*/ 0 h 11525"/>
              <a:gd name="connsiteX1" fmla="*/ 355950 w 355949"/>
              <a:gd name="connsiteY1" fmla="*/ 0 h 11525"/>
            </a:gdLst>
            <a:ahLst/>
            <a:cxnLst>
              <a:cxn ang="0">
                <a:pos x="connsiteX0" y="connsiteY0"/>
              </a:cxn>
              <a:cxn ang="0">
                <a:pos x="connsiteX1" y="connsiteY1"/>
              </a:cxn>
            </a:cxnLst>
            <a:rect l="l" t="t" r="r" b="b"/>
            <a:pathLst>
              <a:path w="355949" h="11525">
                <a:moveTo>
                  <a:pt x="0" y="0"/>
                </a:moveTo>
                <a:lnTo>
                  <a:pt x="355950" y="0"/>
                </a:lnTo>
              </a:path>
            </a:pathLst>
          </a:custGeom>
          <a:ln w="35585" cap="flat">
            <a:solidFill>
              <a:srgbClr val="000000"/>
            </a:solidFill>
            <a:prstDash val="solid"/>
            <a:miter/>
          </a:ln>
        </p:spPr>
        <p:txBody>
          <a:bodyPr rtlCol="0" anchor="ctr"/>
          <a:lstStyle/>
          <a:p>
            <a:endParaRPr lang="en-IN" sz="1200"/>
          </a:p>
        </p:txBody>
      </p:sp>
      <p:sp>
        <p:nvSpPr>
          <p:cNvPr id="93" name="TextBox 92">
            <a:extLst>
              <a:ext uri="{FF2B5EF4-FFF2-40B4-BE49-F238E27FC236}">
                <a16:creationId xmlns:a16="http://schemas.microsoft.com/office/drawing/2014/main" id="{F65850C8-08F7-1888-408A-451E2A5D512A}"/>
              </a:ext>
            </a:extLst>
          </p:cNvPr>
          <p:cNvSpPr txBox="1"/>
          <p:nvPr/>
        </p:nvSpPr>
        <p:spPr>
          <a:xfrm>
            <a:off x="7152002" y="2819400"/>
            <a:ext cx="292516" cy="430567"/>
          </a:xfrm>
          <a:prstGeom prst="rect">
            <a:avLst/>
          </a:prstGeom>
          <a:noFill/>
        </p:spPr>
        <p:txBody>
          <a:bodyPr vert="vert" wrap="none" rtlCol="0">
            <a:spAutoFit/>
          </a:bodyPr>
          <a:lstStyle/>
          <a:p>
            <a:pPr algn="l"/>
            <a:r>
              <a:rPr lang="en-IN" sz="701" dirty="0">
                <a:ln/>
                <a:solidFill>
                  <a:srgbClr val="000000"/>
                </a:solidFill>
                <a:latin typeface="Arial"/>
                <a:cs typeface="Arial"/>
                <a:sym typeface="Arial"/>
                <a:rtl val="0"/>
              </a:rPr>
              <a:t>S5/S8-C</a:t>
            </a:r>
          </a:p>
        </p:txBody>
      </p:sp>
      <p:sp>
        <p:nvSpPr>
          <p:cNvPr id="94" name="Freeform: Shape 93">
            <a:extLst>
              <a:ext uri="{FF2B5EF4-FFF2-40B4-BE49-F238E27FC236}">
                <a16:creationId xmlns:a16="http://schemas.microsoft.com/office/drawing/2014/main" id="{C31D56CC-ACA0-5182-D093-04C21ED37897}"/>
              </a:ext>
            </a:extLst>
          </p:cNvPr>
          <p:cNvSpPr/>
          <p:nvPr/>
        </p:nvSpPr>
        <p:spPr>
          <a:xfrm>
            <a:off x="6598752" y="3480435"/>
            <a:ext cx="11865" cy="461010"/>
          </a:xfrm>
          <a:custGeom>
            <a:avLst/>
            <a:gdLst>
              <a:gd name="connsiteX0" fmla="*/ 0 w 17797"/>
              <a:gd name="connsiteY0" fmla="*/ 0 h 691515"/>
              <a:gd name="connsiteX1" fmla="*/ 0 w 17797"/>
              <a:gd name="connsiteY1" fmla="*/ 691515 h 691515"/>
            </a:gdLst>
            <a:ahLst/>
            <a:cxnLst>
              <a:cxn ang="0">
                <a:pos x="connsiteX0" y="connsiteY0"/>
              </a:cxn>
              <a:cxn ang="0">
                <a:pos x="connsiteX1" y="connsiteY1"/>
              </a:cxn>
            </a:cxnLst>
            <a:rect l="l" t="t" r="r" b="b"/>
            <a:pathLst>
              <a:path w="17797" h="691515">
                <a:moveTo>
                  <a:pt x="0" y="0"/>
                </a:moveTo>
                <a:lnTo>
                  <a:pt x="0" y="691515"/>
                </a:lnTo>
              </a:path>
            </a:pathLst>
          </a:custGeom>
          <a:ln w="35585" cap="flat">
            <a:solidFill>
              <a:srgbClr val="000000"/>
            </a:solidFill>
            <a:prstDash val="solid"/>
            <a:miter/>
          </a:ln>
        </p:spPr>
        <p:txBody>
          <a:bodyPr rtlCol="0" anchor="ctr"/>
          <a:lstStyle/>
          <a:p>
            <a:endParaRPr lang="en-IN" sz="1200"/>
          </a:p>
        </p:txBody>
      </p:sp>
      <p:sp>
        <p:nvSpPr>
          <p:cNvPr id="95" name="TextBox 94">
            <a:extLst>
              <a:ext uri="{FF2B5EF4-FFF2-40B4-BE49-F238E27FC236}">
                <a16:creationId xmlns:a16="http://schemas.microsoft.com/office/drawing/2014/main" id="{D6A7D03A-B011-B332-A7F2-F9B45BCF75C7}"/>
              </a:ext>
            </a:extLst>
          </p:cNvPr>
          <p:cNvSpPr txBox="1"/>
          <p:nvPr/>
        </p:nvSpPr>
        <p:spPr>
          <a:xfrm>
            <a:off x="6608981" y="3611309"/>
            <a:ext cx="338554" cy="200183"/>
          </a:xfrm>
          <a:prstGeom prst="rect">
            <a:avLst/>
          </a:prstGeom>
          <a:noFill/>
        </p:spPr>
        <p:txBody>
          <a:bodyPr wrap="none" rtlCol="0">
            <a:spAutoFit/>
          </a:bodyPr>
          <a:lstStyle/>
          <a:p>
            <a:pPr algn="l"/>
            <a:r>
              <a:rPr lang="en-IN" sz="701">
                <a:ln/>
                <a:solidFill>
                  <a:srgbClr val="000000"/>
                </a:solidFill>
                <a:latin typeface="Arial"/>
                <a:cs typeface="Arial"/>
                <a:sym typeface="Arial"/>
                <a:rtl val="0"/>
              </a:rPr>
              <a:t>Sxa</a:t>
            </a:r>
          </a:p>
        </p:txBody>
      </p:sp>
      <p:sp>
        <p:nvSpPr>
          <p:cNvPr id="96" name="Freeform: Shape 95">
            <a:extLst>
              <a:ext uri="{FF2B5EF4-FFF2-40B4-BE49-F238E27FC236}">
                <a16:creationId xmlns:a16="http://schemas.microsoft.com/office/drawing/2014/main" id="{D5D5D1A2-E66D-FD1B-2EF1-495AEFBD898E}"/>
              </a:ext>
            </a:extLst>
          </p:cNvPr>
          <p:cNvSpPr/>
          <p:nvPr/>
        </p:nvSpPr>
        <p:spPr>
          <a:xfrm>
            <a:off x="8022551" y="3480435"/>
            <a:ext cx="11865" cy="461010"/>
          </a:xfrm>
          <a:custGeom>
            <a:avLst/>
            <a:gdLst>
              <a:gd name="connsiteX0" fmla="*/ 0 w 17797"/>
              <a:gd name="connsiteY0" fmla="*/ 0 h 691515"/>
              <a:gd name="connsiteX1" fmla="*/ 0 w 17797"/>
              <a:gd name="connsiteY1" fmla="*/ 691515 h 691515"/>
            </a:gdLst>
            <a:ahLst/>
            <a:cxnLst>
              <a:cxn ang="0">
                <a:pos x="connsiteX0" y="connsiteY0"/>
              </a:cxn>
              <a:cxn ang="0">
                <a:pos x="connsiteX1" y="connsiteY1"/>
              </a:cxn>
            </a:cxnLst>
            <a:rect l="l" t="t" r="r" b="b"/>
            <a:pathLst>
              <a:path w="17797" h="691515">
                <a:moveTo>
                  <a:pt x="0" y="0"/>
                </a:moveTo>
                <a:lnTo>
                  <a:pt x="0" y="691515"/>
                </a:lnTo>
              </a:path>
            </a:pathLst>
          </a:custGeom>
          <a:ln w="35585" cap="flat">
            <a:solidFill>
              <a:srgbClr val="000000"/>
            </a:solidFill>
            <a:prstDash val="solid"/>
            <a:miter/>
          </a:ln>
        </p:spPr>
        <p:txBody>
          <a:bodyPr rtlCol="0" anchor="ctr"/>
          <a:lstStyle/>
          <a:p>
            <a:endParaRPr lang="en-IN" sz="1200"/>
          </a:p>
        </p:txBody>
      </p:sp>
      <p:sp>
        <p:nvSpPr>
          <p:cNvPr id="97" name="TextBox 96">
            <a:extLst>
              <a:ext uri="{FF2B5EF4-FFF2-40B4-BE49-F238E27FC236}">
                <a16:creationId xmlns:a16="http://schemas.microsoft.com/office/drawing/2014/main" id="{72E0D74F-3950-1FED-84CE-414270D35983}"/>
              </a:ext>
            </a:extLst>
          </p:cNvPr>
          <p:cNvSpPr txBox="1"/>
          <p:nvPr/>
        </p:nvSpPr>
        <p:spPr>
          <a:xfrm>
            <a:off x="8032781" y="3611309"/>
            <a:ext cx="338554" cy="200183"/>
          </a:xfrm>
          <a:prstGeom prst="rect">
            <a:avLst/>
          </a:prstGeom>
          <a:noFill/>
        </p:spPr>
        <p:txBody>
          <a:bodyPr wrap="none" rtlCol="0">
            <a:spAutoFit/>
          </a:bodyPr>
          <a:lstStyle/>
          <a:p>
            <a:pPr algn="l"/>
            <a:r>
              <a:rPr lang="en-IN" sz="701">
                <a:ln/>
                <a:solidFill>
                  <a:srgbClr val="000000"/>
                </a:solidFill>
                <a:latin typeface="Arial"/>
                <a:cs typeface="Arial"/>
                <a:sym typeface="Arial"/>
                <a:rtl val="0"/>
              </a:rPr>
              <a:t>Sxb</a:t>
            </a:r>
          </a:p>
        </p:txBody>
      </p:sp>
      <p:sp>
        <p:nvSpPr>
          <p:cNvPr id="98" name="Freeform: Shape 97">
            <a:extLst>
              <a:ext uri="{FF2B5EF4-FFF2-40B4-BE49-F238E27FC236}">
                <a16:creationId xmlns:a16="http://schemas.microsoft.com/office/drawing/2014/main" id="{A170ED4C-21D7-A687-D75D-B876EDD118BF}"/>
              </a:ext>
            </a:extLst>
          </p:cNvPr>
          <p:cNvSpPr/>
          <p:nvPr/>
        </p:nvSpPr>
        <p:spPr>
          <a:xfrm>
            <a:off x="7192002" y="4171951"/>
            <a:ext cx="237299" cy="7683"/>
          </a:xfrm>
          <a:custGeom>
            <a:avLst/>
            <a:gdLst>
              <a:gd name="connsiteX0" fmla="*/ 0 w 355949"/>
              <a:gd name="connsiteY0" fmla="*/ 0 h 11525"/>
              <a:gd name="connsiteX1" fmla="*/ 355950 w 355949"/>
              <a:gd name="connsiteY1" fmla="*/ 0 h 11525"/>
            </a:gdLst>
            <a:ahLst/>
            <a:cxnLst>
              <a:cxn ang="0">
                <a:pos x="connsiteX0" y="connsiteY0"/>
              </a:cxn>
              <a:cxn ang="0">
                <a:pos x="connsiteX1" y="connsiteY1"/>
              </a:cxn>
            </a:cxnLst>
            <a:rect l="l" t="t" r="r" b="b"/>
            <a:pathLst>
              <a:path w="355949" h="11525">
                <a:moveTo>
                  <a:pt x="0" y="0"/>
                </a:moveTo>
                <a:lnTo>
                  <a:pt x="355950" y="0"/>
                </a:lnTo>
              </a:path>
            </a:pathLst>
          </a:custGeom>
          <a:ln w="35585" cap="flat">
            <a:solidFill>
              <a:srgbClr val="000000"/>
            </a:solidFill>
            <a:prstDash val="solid"/>
            <a:miter/>
          </a:ln>
        </p:spPr>
        <p:txBody>
          <a:bodyPr rtlCol="0" anchor="ctr"/>
          <a:lstStyle/>
          <a:p>
            <a:endParaRPr lang="en-IN" sz="1200"/>
          </a:p>
        </p:txBody>
      </p:sp>
      <p:sp>
        <p:nvSpPr>
          <p:cNvPr id="99" name="TextBox 98">
            <a:extLst>
              <a:ext uri="{FF2B5EF4-FFF2-40B4-BE49-F238E27FC236}">
                <a16:creationId xmlns:a16="http://schemas.microsoft.com/office/drawing/2014/main" id="{8D212C8E-C24D-CEAE-815A-E147DFE2B737}"/>
              </a:ext>
            </a:extLst>
          </p:cNvPr>
          <p:cNvSpPr txBox="1"/>
          <p:nvPr/>
        </p:nvSpPr>
        <p:spPr>
          <a:xfrm>
            <a:off x="7018323" y="3995484"/>
            <a:ext cx="522900" cy="200183"/>
          </a:xfrm>
          <a:prstGeom prst="rect">
            <a:avLst/>
          </a:prstGeom>
          <a:noFill/>
        </p:spPr>
        <p:txBody>
          <a:bodyPr wrap="none" rtlCol="0">
            <a:spAutoFit/>
          </a:bodyPr>
          <a:lstStyle/>
          <a:p>
            <a:pPr algn="l"/>
            <a:r>
              <a:rPr lang="en-IN" sz="701">
                <a:ln/>
                <a:solidFill>
                  <a:srgbClr val="000000"/>
                </a:solidFill>
                <a:latin typeface="Arial"/>
                <a:cs typeface="Arial"/>
                <a:sym typeface="Arial"/>
                <a:rtl val="0"/>
              </a:rPr>
              <a:t>S5/S8-U</a:t>
            </a:r>
          </a:p>
        </p:txBody>
      </p:sp>
      <p:sp>
        <p:nvSpPr>
          <p:cNvPr id="100" name="Freeform: Shape 99">
            <a:extLst>
              <a:ext uri="{FF2B5EF4-FFF2-40B4-BE49-F238E27FC236}">
                <a16:creationId xmlns:a16="http://schemas.microsoft.com/office/drawing/2014/main" id="{2B510808-C4F0-625D-A811-98E67B4DC028}"/>
              </a:ext>
            </a:extLst>
          </p:cNvPr>
          <p:cNvSpPr/>
          <p:nvPr/>
        </p:nvSpPr>
        <p:spPr>
          <a:xfrm>
            <a:off x="8022551" y="4402455"/>
            <a:ext cx="1070649" cy="194945"/>
          </a:xfrm>
          <a:custGeom>
            <a:avLst/>
            <a:gdLst>
              <a:gd name="connsiteX0" fmla="*/ 0 w 1601774"/>
              <a:gd name="connsiteY0" fmla="*/ 0 h 230505"/>
              <a:gd name="connsiteX1" fmla="*/ 1601775 w 1601774"/>
              <a:gd name="connsiteY1" fmla="*/ 230505 h 230505"/>
            </a:gdLst>
            <a:ahLst/>
            <a:cxnLst>
              <a:cxn ang="0">
                <a:pos x="connsiteX0" y="connsiteY0"/>
              </a:cxn>
              <a:cxn ang="0">
                <a:pos x="connsiteX1" y="connsiteY1"/>
              </a:cxn>
            </a:cxnLst>
            <a:rect l="l" t="t" r="r" b="b"/>
            <a:pathLst>
              <a:path w="1601774" h="230505">
                <a:moveTo>
                  <a:pt x="0" y="0"/>
                </a:moveTo>
                <a:lnTo>
                  <a:pt x="1601775" y="230505"/>
                </a:lnTo>
              </a:path>
            </a:pathLst>
          </a:custGeom>
          <a:ln w="35585" cap="flat">
            <a:solidFill>
              <a:srgbClr val="000000"/>
            </a:solidFill>
            <a:prstDash val="solid"/>
            <a:miter/>
          </a:ln>
        </p:spPr>
        <p:txBody>
          <a:bodyPr rtlCol="0" anchor="ctr"/>
          <a:lstStyle/>
          <a:p>
            <a:endParaRPr lang="en-IN" sz="1200"/>
          </a:p>
        </p:txBody>
      </p:sp>
      <p:sp>
        <p:nvSpPr>
          <p:cNvPr id="101" name="TextBox 100">
            <a:extLst>
              <a:ext uri="{FF2B5EF4-FFF2-40B4-BE49-F238E27FC236}">
                <a16:creationId xmlns:a16="http://schemas.microsoft.com/office/drawing/2014/main" id="{AD47FB40-23A2-4E73-7878-BCEE84E2065E}"/>
              </a:ext>
            </a:extLst>
          </p:cNvPr>
          <p:cNvSpPr txBox="1"/>
          <p:nvPr/>
        </p:nvSpPr>
        <p:spPr>
          <a:xfrm>
            <a:off x="8788400" y="4343401"/>
            <a:ext cx="333746" cy="200183"/>
          </a:xfrm>
          <a:prstGeom prst="rect">
            <a:avLst/>
          </a:prstGeom>
          <a:noFill/>
        </p:spPr>
        <p:txBody>
          <a:bodyPr wrap="none" rtlCol="0">
            <a:spAutoFit/>
          </a:bodyPr>
          <a:lstStyle/>
          <a:p>
            <a:pPr algn="l"/>
            <a:r>
              <a:rPr lang="en-IN" sz="701">
                <a:ln/>
                <a:solidFill>
                  <a:srgbClr val="000000"/>
                </a:solidFill>
                <a:latin typeface="Arial"/>
                <a:cs typeface="Arial"/>
                <a:sym typeface="Arial"/>
                <a:rtl val="0"/>
              </a:rPr>
              <a:t>SGi</a:t>
            </a:r>
          </a:p>
        </p:txBody>
      </p:sp>
      <p:sp>
        <p:nvSpPr>
          <p:cNvPr id="102" name="Freeform: Shape 101">
            <a:extLst>
              <a:ext uri="{FF2B5EF4-FFF2-40B4-BE49-F238E27FC236}">
                <a16:creationId xmlns:a16="http://schemas.microsoft.com/office/drawing/2014/main" id="{6CC76B9E-C5C9-FDE5-D8AA-534AD5B839E5}"/>
              </a:ext>
            </a:extLst>
          </p:cNvPr>
          <p:cNvSpPr/>
          <p:nvPr/>
        </p:nvSpPr>
        <p:spPr>
          <a:xfrm>
            <a:off x="8615801" y="2558415"/>
            <a:ext cx="237299" cy="691515"/>
          </a:xfrm>
          <a:custGeom>
            <a:avLst/>
            <a:gdLst>
              <a:gd name="connsiteX0" fmla="*/ 0 w 355949"/>
              <a:gd name="connsiteY0" fmla="*/ 1037273 h 1037272"/>
              <a:gd name="connsiteX1" fmla="*/ 355950 w 355949"/>
              <a:gd name="connsiteY1" fmla="*/ 0 h 1037272"/>
            </a:gdLst>
            <a:ahLst/>
            <a:cxnLst>
              <a:cxn ang="0">
                <a:pos x="connsiteX0" y="connsiteY0"/>
              </a:cxn>
              <a:cxn ang="0">
                <a:pos x="connsiteX1" y="connsiteY1"/>
              </a:cxn>
            </a:cxnLst>
            <a:rect l="l" t="t" r="r" b="b"/>
            <a:pathLst>
              <a:path w="355949" h="1037272">
                <a:moveTo>
                  <a:pt x="0" y="1037273"/>
                </a:moveTo>
                <a:lnTo>
                  <a:pt x="355950" y="0"/>
                </a:lnTo>
              </a:path>
            </a:pathLst>
          </a:custGeom>
          <a:ln w="35585" cap="flat">
            <a:solidFill>
              <a:srgbClr val="000000"/>
            </a:solidFill>
            <a:prstDash val="solid"/>
            <a:miter/>
          </a:ln>
        </p:spPr>
        <p:txBody>
          <a:bodyPr rtlCol="0" anchor="ctr"/>
          <a:lstStyle/>
          <a:p>
            <a:endParaRPr lang="en-IN" sz="1200"/>
          </a:p>
        </p:txBody>
      </p:sp>
      <p:sp>
        <p:nvSpPr>
          <p:cNvPr id="103" name="TextBox 102">
            <a:extLst>
              <a:ext uri="{FF2B5EF4-FFF2-40B4-BE49-F238E27FC236}">
                <a16:creationId xmlns:a16="http://schemas.microsoft.com/office/drawing/2014/main" id="{4F469F23-F1DE-71C9-EDA1-6614A667188D}"/>
              </a:ext>
            </a:extLst>
          </p:cNvPr>
          <p:cNvSpPr txBox="1"/>
          <p:nvPr/>
        </p:nvSpPr>
        <p:spPr>
          <a:xfrm>
            <a:off x="8596368" y="2842959"/>
            <a:ext cx="300082" cy="200183"/>
          </a:xfrm>
          <a:prstGeom prst="rect">
            <a:avLst/>
          </a:prstGeom>
          <a:noFill/>
        </p:spPr>
        <p:txBody>
          <a:bodyPr wrap="none" rtlCol="0">
            <a:spAutoFit/>
          </a:bodyPr>
          <a:lstStyle/>
          <a:p>
            <a:pPr algn="l"/>
            <a:r>
              <a:rPr lang="en-IN" sz="701" dirty="0">
                <a:ln/>
                <a:solidFill>
                  <a:srgbClr val="000000"/>
                </a:solidFill>
                <a:latin typeface="Arial"/>
                <a:cs typeface="Arial"/>
                <a:sym typeface="Arial"/>
                <a:rtl val="0"/>
              </a:rPr>
              <a:t>Gx</a:t>
            </a:r>
          </a:p>
        </p:txBody>
      </p:sp>
      <p:sp>
        <p:nvSpPr>
          <p:cNvPr id="104" name="Freeform: Shape 103">
            <a:extLst>
              <a:ext uri="{FF2B5EF4-FFF2-40B4-BE49-F238E27FC236}">
                <a16:creationId xmlns:a16="http://schemas.microsoft.com/office/drawing/2014/main" id="{38F99EA1-E49B-2029-A36A-8303C7B44119}"/>
              </a:ext>
            </a:extLst>
          </p:cNvPr>
          <p:cNvSpPr/>
          <p:nvPr/>
        </p:nvSpPr>
        <p:spPr>
          <a:xfrm>
            <a:off x="8615801" y="3249931"/>
            <a:ext cx="237299" cy="7683"/>
          </a:xfrm>
          <a:custGeom>
            <a:avLst/>
            <a:gdLst>
              <a:gd name="connsiteX0" fmla="*/ 0 w 355949"/>
              <a:gd name="connsiteY0" fmla="*/ 0 h 11525"/>
              <a:gd name="connsiteX1" fmla="*/ 355950 w 355949"/>
              <a:gd name="connsiteY1" fmla="*/ 0 h 11525"/>
            </a:gdLst>
            <a:ahLst/>
            <a:cxnLst>
              <a:cxn ang="0">
                <a:pos x="connsiteX0" y="connsiteY0"/>
              </a:cxn>
              <a:cxn ang="0">
                <a:pos x="connsiteX1" y="connsiteY1"/>
              </a:cxn>
            </a:cxnLst>
            <a:rect l="l" t="t" r="r" b="b"/>
            <a:pathLst>
              <a:path w="355949" h="11525">
                <a:moveTo>
                  <a:pt x="0" y="0"/>
                </a:moveTo>
                <a:lnTo>
                  <a:pt x="355950" y="0"/>
                </a:lnTo>
              </a:path>
            </a:pathLst>
          </a:custGeom>
          <a:ln w="35585" cap="flat">
            <a:solidFill>
              <a:srgbClr val="000000"/>
            </a:solidFill>
            <a:prstDash val="solid"/>
            <a:miter/>
          </a:ln>
        </p:spPr>
        <p:txBody>
          <a:bodyPr rtlCol="0" anchor="ctr"/>
          <a:lstStyle/>
          <a:p>
            <a:endParaRPr lang="en-IN" sz="1200"/>
          </a:p>
        </p:txBody>
      </p:sp>
      <p:sp>
        <p:nvSpPr>
          <p:cNvPr id="105" name="Freeform: Shape 104">
            <a:extLst>
              <a:ext uri="{FF2B5EF4-FFF2-40B4-BE49-F238E27FC236}">
                <a16:creationId xmlns:a16="http://schemas.microsoft.com/office/drawing/2014/main" id="{7D793422-DA57-7119-F153-F3E927E5CB16}"/>
              </a:ext>
            </a:extLst>
          </p:cNvPr>
          <p:cNvSpPr/>
          <p:nvPr/>
        </p:nvSpPr>
        <p:spPr>
          <a:xfrm>
            <a:off x="304801" y="5324475"/>
            <a:ext cx="11379200" cy="1101725"/>
          </a:xfrm>
          <a:custGeom>
            <a:avLst/>
            <a:gdLst>
              <a:gd name="connsiteX0" fmla="*/ 0 w 16017745"/>
              <a:gd name="connsiteY0" fmla="*/ 0 h 1383030"/>
              <a:gd name="connsiteX1" fmla="*/ 16017746 w 16017745"/>
              <a:gd name="connsiteY1" fmla="*/ 0 h 1383030"/>
              <a:gd name="connsiteX2" fmla="*/ 16017746 w 16017745"/>
              <a:gd name="connsiteY2" fmla="*/ 1383030 h 1383030"/>
              <a:gd name="connsiteX3" fmla="*/ 0 w 16017745"/>
              <a:gd name="connsiteY3" fmla="*/ 1383030 h 1383030"/>
            </a:gdLst>
            <a:ahLst/>
            <a:cxnLst>
              <a:cxn ang="0">
                <a:pos x="connsiteX0" y="connsiteY0"/>
              </a:cxn>
              <a:cxn ang="0">
                <a:pos x="connsiteX1" y="connsiteY1"/>
              </a:cxn>
              <a:cxn ang="0">
                <a:pos x="connsiteX2" y="connsiteY2"/>
              </a:cxn>
              <a:cxn ang="0">
                <a:pos x="connsiteX3" y="connsiteY3"/>
              </a:cxn>
            </a:cxnLst>
            <a:rect l="l" t="t" r="r" b="b"/>
            <a:pathLst>
              <a:path w="16017745" h="1383030">
                <a:moveTo>
                  <a:pt x="0" y="0"/>
                </a:moveTo>
                <a:lnTo>
                  <a:pt x="16017746" y="0"/>
                </a:lnTo>
                <a:lnTo>
                  <a:pt x="16017746" y="1383030"/>
                </a:lnTo>
                <a:lnTo>
                  <a:pt x="0" y="1383030"/>
                </a:lnTo>
                <a:close/>
              </a:path>
            </a:pathLst>
          </a:custGeom>
          <a:solidFill>
            <a:srgbClr val="FFFFFF"/>
          </a:solidFill>
          <a:ln w="17793" cap="flat">
            <a:solidFill>
              <a:srgbClr val="000000"/>
            </a:solidFill>
            <a:prstDash val="solid"/>
            <a:miter/>
          </a:ln>
        </p:spPr>
        <p:txBody>
          <a:bodyPr rtlCol="0" anchor="ctr"/>
          <a:lstStyle/>
          <a:p>
            <a:endParaRPr lang="en-IN" sz="1200"/>
          </a:p>
        </p:txBody>
      </p:sp>
      <p:sp>
        <p:nvSpPr>
          <p:cNvPr id="106" name="TextBox 105">
            <a:extLst>
              <a:ext uri="{FF2B5EF4-FFF2-40B4-BE49-F238E27FC236}">
                <a16:creationId xmlns:a16="http://schemas.microsoft.com/office/drawing/2014/main" id="{7C4EF864-2167-C988-63A6-B5ED1CF72F90}"/>
              </a:ext>
            </a:extLst>
          </p:cNvPr>
          <p:cNvSpPr txBox="1"/>
          <p:nvPr/>
        </p:nvSpPr>
        <p:spPr>
          <a:xfrm>
            <a:off x="4817367" y="5347780"/>
            <a:ext cx="1872629" cy="243272"/>
          </a:xfrm>
          <a:prstGeom prst="rect">
            <a:avLst/>
          </a:prstGeom>
          <a:noFill/>
        </p:spPr>
        <p:txBody>
          <a:bodyPr wrap="none" rtlCol="0">
            <a:spAutoFit/>
          </a:bodyPr>
          <a:lstStyle/>
          <a:p>
            <a:pPr algn="l"/>
            <a:r>
              <a:rPr lang="en-IN" sz="981" b="1">
                <a:ln/>
                <a:solidFill>
                  <a:srgbClr val="000000"/>
                </a:solidFill>
                <a:latin typeface="Arial"/>
                <a:cs typeface="Arial"/>
                <a:sym typeface="Arial"/>
                <a:rtl val="0"/>
              </a:rPr>
              <a:t>5G NSA Key Characteristics</a:t>
            </a:r>
          </a:p>
        </p:txBody>
      </p:sp>
      <p:sp>
        <p:nvSpPr>
          <p:cNvPr id="107" name="Freeform: Shape 106">
            <a:extLst>
              <a:ext uri="{FF2B5EF4-FFF2-40B4-BE49-F238E27FC236}">
                <a16:creationId xmlns:a16="http://schemas.microsoft.com/office/drawing/2014/main" id="{EF3695BB-17F9-10CD-513B-A8A427A910EA}"/>
              </a:ext>
            </a:extLst>
          </p:cNvPr>
          <p:cNvSpPr/>
          <p:nvPr/>
        </p:nvSpPr>
        <p:spPr>
          <a:xfrm>
            <a:off x="1200178" y="5593397"/>
            <a:ext cx="118649" cy="76835"/>
          </a:xfrm>
          <a:custGeom>
            <a:avLst/>
            <a:gdLst>
              <a:gd name="connsiteX0" fmla="*/ 177975 w 177974"/>
              <a:gd name="connsiteY0" fmla="*/ 57626 h 115252"/>
              <a:gd name="connsiteX1" fmla="*/ 88987 w 177974"/>
              <a:gd name="connsiteY1" fmla="*/ 115253 h 115252"/>
              <a:gd name="connsiteX2" fmla="*/ 0 w 177974"/>
              <a:gd name="connsiteY2" fmla="*/ 57626 h 115252"/>
              <a:gd name="connsiteX3" fmla="*/ 88987 w 177974"/>
              <a:gd name="connsiteY3" fmla="*/ 0 h 115252"/>
              <a:gd name="connsiteX4" fmla="*/ 177975 w 177974"/>
              <a:gd name="connsiteY4" fmla="*/ 57626 h 115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74" h="115252">
                <a:moveTo>
                  <a:pt x="177975" y="57626"/>
                </a:moveTo>
                <a:cubicBezTo>
                  <a:pt x="177975" y="89452"/>
                  <a:pt x="138134" y="115253"/>
                  <a:pt x="88987" y="115253"/>
                </a:cubicBezTo>
                <a:cubicBezTo>
                  <a:pt x="39841" y="115253"/>
                  <a:pt x="0" y="89452"/>
                  <a:pt x="0" y="57626"/>
                </a:cubicBezTo>
                <a:cubicBezTo>
                  <a:pt x="0" y="25800"/>
                  <a:pt x="39841" y="0"/>
                  <a:pt x="88987" y="0"/>
                </a:cubicBezTo>
                <a:cubicBezTo>
                  <a:pt x="138134" y="0"/>
                  <a:pt x="177975" y="25800"/>
                  <a:pt x="177975" y="57626"/>
                </a:cubicBezTo>
                <a:close/>
              </a:path>
            </a:pathLst>
          </a:custGeom>
          <a:solidFill>
            <a:srgbClr val="000000"/>
          </a:solidFill>
          <a:ln w="17793" cap="flat">
            <a:noFill/>
            <a:prstDash val="solid"/>
            <a:miter/>
          </a:ln>
        </p:spPr>
        <p:txBody>
          <a:bodyPr rtlCol="0" anchor="ctr"/>
          <a:lstStyle/>
          <a:p>
            <a:endParaRPr lang="en-IN" sz="1200"/>
          </a:p>
        </p:txBody>
      </p:sp>
      <p:sp>
        <p:nvSpPr>
          <p:cNvPr id="108" name="TextBox 107">
            <a:extLst>
              <a:ext uri="{FF2B5EF4-FFF2-40B4-BE49-F238E27FC236}">
                <a16:creationId xmlns:a16="http://schemas.microsoft.com/office/drawing/2014/main" id="{BAC7AC8A-6E55-FC60-08AF-2FE2D488766D}"/>
              </a:ext>
            </a:extLst>
          </p:cNvPr>
          <p:cNvSpPr txBox="1"/>
          <p:nvPr/>
        </p:nvSpPr>
        <p:spPr>
          <a:xfrm>
            <a:off x="1317193" y="5547550"/>
            <a:ext cx="4616970" cy="221727"/>
          </a:xfrm>
          <a:prstGeom prst="rect">
            <a:avLst/>
          </a:prstGeom>
          <a:noFill/>
        </p:spPr>
        <p:txBody>
          <a:bodyPr wrap="none" rtlCol="0">
            <a:spAutoFit/>
          </a:bodyPr>
          <a:lstStyle/>
          <a:p>
            <a:pPr algn="l"/>
            <a:r>
              <a:rPr lang="en-IN" sz="841">
                <a:ln/>
                <a:solidFill>
                  <a:srgbClr val="000000"/>
                </a:solidFill>
                <a:latin typeface="Arial"/>
                <a:cs typeface="Arial"/>
                <a:sym typeface="Arial"/>
                <a:rtl val="0"/>
              </a:rPr>
              <a:t>Dual Connectivity (EN-DC): UE connects to both LTE eNB (master) and 5G gNB (secondary)</a:t>
            </a:r>
          </a:p>
        </p:txBody>
      </p:sp>
      <p:sp>
        <p:nvSpPr>
          <p:cNvPr id="109" name="Freeform: Shape 108">
            <a:extLst>
              <a:ext uri="{FF2B5EF4-FFF2-40B4-BE49-F238E27FC236}">
                <a16:creationId xmlns:a16="http://schemas.microsoft.com/office/drawing/2014/main" id="{EE84D2B8-9AF0-3B15-04E1-DE123519632F}"/>
              </a:ext>
            </a:extLst>
          </p:cNvPr>
          <p:cNvSpPr/>
          <p:nvPr/>
        </p:nvSpPr>
        <p:spPr>
          <a:xfrm>
            <a:off x="1200178" y="5785485"/>
            <a:ext cx="118649" cy="76835"/>
          </a:xfrm>
          <a:custGeom>
            <a:avLst/>
            <a:gdLst>
              <a:gd name="connsiteX0" fmla="*/ 177975 w 177974"/>
              <a:gd name="connsiteY0" fmla="*/ 57626 h 115252"/>
              <a:gd name="connsiteX1" fmla="*/ 88987 w 177974"/>
              <a:gd name="connsiteY1" fmla="*/ 115253 h 115252"/>
              <a:gd name="connsiteX2" fmla="*/ 0 w 177974"/>
              <a:gd name="connsiteY2" fmla="*/ 57626 h 115252"/>
              <a:gd name="connsiteX3" fmla="*/ 88987 w 177974"/>
              <a:gd name="connsiteY3" fmla="*/ 0 h 115252"/>
              <a:gd name="connsiteX4" fmla="*/ 177975 w 177974"/>
              <a:gd name="connsiteY4" fmla="*/ 57626 h 115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74" h="115252">
                <a:moveTo>
                  <a:pt x="177975" y="57626"/>
                </a:moveTo>
                <a:cubicBezTo>
                  <a:pt x="177975" y="89452"/>
                  <a:pt x="138134" y="115253"/>
                  <a:pt x="88987" y="115253"/>
                </a:cubicBezTo>
                <a:cubicBezTo>
                  <a:pt x="39841" y="115253"/>
                  <a:pt x="0" y="89452"/>
                  <a:pt x="0" y="57626"/>
                </a:cubicBezTo>
                <a:cubicBezTo>
                  <a:pt x="0" y="25800"/>
                  <a:pt x="39841" y="0"/>
                  <a:pt x="88987" y="0"/>
                </a:cubicBezTo>
                <a:cubicBezTo>
                  <a:pt x="138134" y="0"/>
                  <a:pt x="177975" y="25800"/>
                  <a:pt x="177975" y="57626"/>
                </a:cubicBezTo>
                <a:close/>
              </a:path>
            </a:pathLst>
          </a:custGeom>
          <a:solidFill>
            <a:srgbClr val="000000"/>
          </a:solidFill>
          <a:ln w="17793" cap="flat">
            <a:noFill/>
            <a:prstDash val="solid"/>
            <a:miter/>
          </a:ln>
        </p:spPr>
        <p:txBody>
          <a:bodyPr rtlCol="0" anchor="ctr"/>
          <a:lstStyle/>
          <a:p>
            <a:endParaRPr lang="en-IN" sz="1200"/>
          </a:p>
        </p:txBody>
      </p:sp>
      <p:sp>
        <p:nvSpPr>
          <p:cNvPr id="110" name="TextBox 109">
            <a:extLst>
              <a:ext uri="{FF2B5EF4-FFF2-40B4-BE49-F238E27FC236}">
                <a16:creationId xmlns:a16="http://schemas.microsoft.com/office/drawing/2014/main" id="{20947350-0ED7-67E0-A239-621F3D5C8DF1}"/>
              </a:ext>
            </a:extLst>
          </p:cNvPr>
          <p:cNvSpPr txBox="1"/>
          <p:nvPr/>
        </p:nvSpPr>
        <p:spPr>
          <a:xfrm>
            <a:off x="1317193" y="5747322"/>
            <a:ext cx="4389343" cy="221727"/>
          </a:xfrm>
          <a:prstGeom prst="rect">
            <a:avLst/>
          </a:prstGeom>
          <a:noFill/>
        </p:spPr>
        <p:txBody>
          <a:bodyPr wrap="none" rtlCol="0">
            <a:spAutoFit/>
          </a:bodyPr>
          <a:lstStyle/>
          <a:p>
            <a:pPr algn="l"/>
            <a:r>
              <a:rPr lang="en-IN" sz="841">
                <a:ln/>
                <a:solidFill>
                  <a:srgbClr val="FF0000"/>
                </a:solidFill>
                <a:latin typeface="Arial"/>
                <a:cs typeface="Arial"/>
                <a:sym typeface="Arial"/>
                <a:rtl val="0"/>
              </a:rPr>
              <a:t>Control/User Plane Separation (CUPS): SGW-C/SGW-U and PGW-C/PGW-U interfaces</a:t>
            </a:r>
          </a:p>
        </p:txBody>
      </p:sp>
      <p:sp>
        <p:nvSpPr>
          <p:cNvPr id="111" name="Freeform: Shape 110">
            <a:extLst>
              <a:ext uri="{FF2B5EF4-FFF2-40B4-BE49-F238E27FC236}">
                <a16:creationId xmlns:a16="http://schemas.microsoft.com/office/drawing/2014/main" id="{DE5D2BB7-C8B8-488B-67BA-2DB6411C1AED}"/>
              </a:ext>
            </a:extLst>
          </p:cNvPr>
          <p:cNvSpPr/>
          <p:nvPr/>
        </p:nvSpPr>
        <p:spPr>
          <a:xfrm>
            <a:off x="1200178" y="5977572"/>
            <a:ext cx="118649" cy="76835"/>
          </a:xfrm>
          <a:custGeom>
            <a:avLst/>
            <a:gdLst>
              <a:gd name="connsiteX0" fmla="*/ 177975 w 177974"/>
              <a:gd name="connsiteY0" fmla="*/ 57626 h 115252"/>
              <a:gd name="connsiteX1" fmla="*/ 88987 w 177974"/>
              <a:gd name="connsiteY1" fmla="*/ 115253 h 115252"/>
              <a:gd name="connsiteX2" fmla="*/ 0 w 177974"/>
              <a:gd name="connsiteY2" fmla="*/ 57626 h 115252"/>
              <a:gd name="connsiteX3" fmla="*/ 88987 w 177974"/>
              <a:gd name="connsiteY3" fmla="*/ 0 h 115252"/>
              <a:gd name="connsiteX4" fmla="*/ 177975 w 177974"/>
              <a:gd name="connsiteY4" fmla="*/ 57626 h 115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74" h="115252">
                <a:moveTo>
                  <a:pt x="177975" y="57626"/>
                </a:moveTo>
                <a:cubicBezTo>
                  <a:pt x="177975" y="89452"/>
                  <a:pt x="138134" y="115253"/>
                  <a:pt x="88987" y="115253"/>
                </a:cubicBezTo>
                <a:cubicBezTo>
                  <a:pt x="39841" y="115253"/>
                  <a:pt x="0" y="89452"/>
                  <a:pt x="0" y="57626"/>
                </a:cubicBezTo>
                <a:cubicBezTo>
                  <a:pt x="0" y="25800"/>
                  <a:pt x="39841" y="0"/>
                  <a:pt x="88987" y="0"/>
                </a:cubicBezTo>
                <a:cubicBezTo>
                  <a:pt x="138134" y="0"/>
                  <a:pt x="177975" y="25800"/>
                  <a:pt x="177975" y="57626"/>
                </a:cubicBezTo>
                <a:close/>
              </a:path>
            </a:pathLst>
          </a:custGeom>
          <a:solidFill>
            <a:srgbClr val="000000"/>
          </a:solidFill>
          <a:ln w="17793" cap="flat">
            <a:noFill/>
            <a:prstDash val="solid"/>
            <a:miter/>
          </a:ln>
        </p:spPr>
        <p:txBody>
          <a:bodyPr rtlCol="0" anchor="ctr"/>
          <a:lstStyle/>
          <a:p>
            <a:endParaRPr lang="en-IN" sz="1200"/>
          </a:p>
        </p:txBody>
      </p:sp>
      <p:sp>
        <p:nvSpPr>
          <p:cNvPr id="112" name="TextBox 111">
            <a:extLst>
              <a:ext uri="{FF2B5EF4-FFF2-40B4-BE49-F238E27FC236}">
                <a16:creationId xmlns:a16="http://schemas.microsoft.com/office/drawing/2014/main" id="{BC41AFF5-EAEA-9136-89A7-92567271FD34}"/>
              </a:ext>
            </a:extLst>
          </p:cNvPr>
          <p:cNvSpPr txBox="1"/>
          <p:nvPr/>
        </p:nvSpPr>
        <p:spPr>
          <a:xfrm>
            <a:off x="1317193" y="5939409"/>
            <a:ext cx="3749744" cy="221727"/>
          </a:xfrm>
          <a:prstGeom prst="rect">
            <a:avLst/>
          </a:prstGeom>
          <a:noFill/>
        </p:spPr>
        <p:txBody>
          <a:bodyPr wrap="none" rtlCol="0">
            <a:spAutoFit/>
          </a:bodyPr>
          <a:lstStyle/>
          <a:p>
            <a:pPr algn="l"/>
            <a:r>
              <a:rPr lang="en-IN" sz="841">
                <a:ln/>
                <a:solidFill>
                  <a:srgbClr val="FF0000"/>
                </a:solidFill>
                <a:latin typeface="Arial"/>
                <a:cs typeface="Arial"/>
                <a:sym typeface="Arial"/>
                <a:rtl val="0"/>
              </a:rPr>
              <a:t>X2 Interface: Signaling and user-plane coordination between eNB and gNB</a:t>
            </a:r>
          </a:p>
        </p:txBody>
      </p:sp>
      <p:sp>
        <p:nvSpPr>
          <p:cNvPr id="113" name="Freeform: Shape 112">
            <a:extLst>
              <a:ext uri="{FF2B5EF4-FFF2-40B4-BE49-F238E27FC236}">
                <a16:creationId xmlns:a16="http://schemas.microsoft.com/office/drawing/2014/main" id="{2AB71082-FE39-86E9-F196-3B88567F19DC}"/>
              </a:ext>
            </a:extLst>
          </p:cNvPr>
          <p:cNvSpPr/>
          <p:nvPr/>
        </p:nvSpPr>
        <p:spPr>
          <a:xfrm>
            <a:off x="1200178" y="6169660"/>
            <a:ext cx="118649" cy="76835"/>
          </a:xfrm>
          <a:custGeom>
            <a:avLst/>
            <a:gdLst>
              <a:gd name="connsiteX0" fmla="*/ 177975 w 177974"/>
              <a:gd name="connsiteY0" fmla="*/ 57626 h 115252"/>
              <a:gd name="connsiteX1" fmla="*/ 88987 w 177974"/>
              <a:gd name="connsiteY1" fmla="*/ 115253 h 115252"/>
              <a:gd name="connsiteX2" fmla="*/ 0 w 177974"/>
              <a:gd name="connsiteY2" fmla="*/ 57626 h 115252"/>
              <a:gd name="connsiteX3" fmla="*/ 88987 w 177974"/>
              <a:gd name="connsiteY3" fmla="*/ 0 h 115252"/>
              <a:gd name="connsiteX4" fmla="*/ 177975 w 177974"/>
              <a:gd name="connsiteY4" fmla="*/ 57626 h 115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74" h="115252">
                <a:moveTo>
                  <a:pt x="177975" y="57626"/>
                </a:moveTo>
                <a:cubicBezTo>
                  <a:pt x="177975" y="89452"/>
                  <a:pt x="138134" y="115253"/>
                  <a:pt x="88987" y="115253"/>
                </a:cubicBezTo>
                <a:cubicBezTo>
                  <a:pt x="39841" y="115253"/>
                  <a:pt x="0" y="89452"/>
                  <a:pt x="0" y="57626"/>
                </a:cubicBezTo>
                <a:cubicBezTo>
                  <a:pt x="0" y="25800"/>
                  <a:pt x="39841" y="0"/>
                  <a:pt x="88987" y="0"/>
                </a:cubicBezTo>
                <a:cubicBezTo>
                  <a:pt x="138134" y="0"/>
                  <a:pt x="177975" y="25800"/>
                  <a:pt x="177975" y="57626"/>
                </a:cubicBezTo>
                <a:close/>
              </a:path>
            </a:pathLst>
          </a:custGeom>
          <a:solidFill>
            <a:srgbClr val="000000"/>
          </a:solidFill>
          <a:ln w="17793" cap="flat">
            <a:noFill/>
            <a:prstDash val="solid"/>
            <a:miter/>
          </a:ln>
        </p:spPr>
        <p:txBody>
          <a:bodyPr rtlCol="0" anchor="ctr"/>
          <a:lstStyle/>
          <a:p>
            <a:endParaRPr lang="en-IN" sz="1200"/>
          </a:p>
        </p:txBody>
      </p:sp>
      <p:sp>
        <p:nvSpPr>
          <p:cNvPr id="114" name="TextBox 113">
            <a:extLst>
              <a:ext uri="{FF2B5EF4-FFF2-40B4-BE49-F238E27FC236}">
                <a16:creationId xmlns:a16="http://schemas.microsoft.com/office/drawing/2014/main" id="{1C581DD3-6298-FC48-A3E9-E11388158DC4}"/>
              </a:ext>
            </a:extLst>
          </p:cNvPr>
          <p:cNvSpPr txBox="1"/>
          <p:nvPr/>
        </p:nvSpPr>
        <p:spPr>
          <a:xfrm>
            <a:off x="1317193" y="6131496"/>
            <a:ext cx="3711272" cy="221727"/>
          </a:xfrm>
          <a:prstGeom prst="rect">
            <a:avLst/>
          </a:prstGeom>
          <a:noFill/>
        </p:spPr>
        <p:txBody>
          <a:bodyPr wrap="none" rtlCol="0">
            <a:spAutoFit/>
          </a:bodyPr>
          <a:lstStyle/>
          <a:p>
            <a:pPr algn="l"/>
            <a:r>
              <a:rPr lang="en-IN" sz="841">
                <a:ln/>
                <a:solidFill>
                  <a:srgbClr val="000000"/>
                </a:solidFill>
                <a:latin typeface="Arial"/>
                <a:cs typeface="Arial"/>
                <a:sym typeface="Arial"/>
                <a:rtl val="0"/>
              </a:rPr>
              <a:t>VoLTE for Voice: Voice services use VoLTE through IMS core (not VoNR)</a:t>
            </a:r>
          </a:p>
        </p:txBody>
      </p:sp>
    </p:spTree>
    <p:extLst>
      <p:ext uri="{BB962C8B-B14F-4D97-AF65-F5344CB8AC3E}">
        <p14:creationId xmlns:p14="http://schemas.microsoft.com/office/powerpoint/2010/main" val="35799755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82D31-E477-BDF6-F5E5-C7D76B270A3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DABD5A9-B09C-4881-8F18-581734AF38D3}"/>
              </a:ext>
            </a:extLst>
          </p:cNvPr>
          <p:cNvSpPr txBox="1"/>
          <p:nvPr/>
        </p:nvSpPr>
        <p:spPr>
          <a:xfrm>
            <a:off x="3685823" y="86661"/>
            <a:ext cx="4664711" cy="289278"/>
          </a:xfrm>
          <a:prstGeom prst="rect">
            <a:avLst/>
          </a:prstGeom>
          <a:noFill/>
        </p:spPr>
        <p:txBody>
          <a:bodyPr wrap="none" rtlCol="0">
            <a:spAutoFit/>
          </a:bodyPr>
          <a:lstStyle/>
          <a:p>
            <a:pPr algn="l"/>
            <a:r>
              <a:rPr lang="en-IN" sz="1800" b="1" spc="0" baseline="0">
                <a:ln/>
                <a:solidFill>
                  <a:srgbClr val="1E293B"/>
                </a:solidFill>
                <a:latin typeface="Arial"/>
                <a:cs typeface="Arial"/>
                <a:sym typeface="Arial"/>
                <a:rtl val="0"/>
              </a:rPr>
              <a:t>5G MIMO Rank and Spatial Multiplexing</a:t>
            </a:r>
          </a:p>
        </p:txBody>
      </p:sp>
      <p:grpSp>
        <p:nvGrpSpPr>
          <p:cNvPr id="7" name="Graphic 2">
            <a:extLst>
              <a:ext uri="{FF2B5EF4-FFF2-40B4-BE49-F238E27FC236}">
                <a16:creationId xmlns:a16="http://schemas.microsoft.com/office/drawing/2014/main" id="{EE918CCF-BB2E-3DF6-A5C2-F4D4CA444D75}"/>
              </a:ext>
            </a:extLst>
          </p:cNvPr>
          <p:cNvGrpSpPr/>
          <p:nvPr/>
        </p:nvGrpSpPr>
        <p:grpSpPr>
          <a:xfrm>
            <a:off x="549072" y="956768"/>
            <a:ext cx="11236528" cy="5386385"/>
            <a:chOff x="549072" y="956768"/>
            <a:chExt cx="11236528" cy="5386385"/>
          </a:xfrm>
        </p:grpSpPr>
        <p:grpSp>
          <p:nvGrpSpPr>
            <p:cNvPr id="8" name="Graphic 2">
              <a:extLst>
                <a:ext uri="{FF2B5EF4-FFF2-40B4-BE49-F238E27FC236}">
                  <a16:creationId xmlns:a16="http://schemas.microsoft.com/office/drawing/2014/main" id="{D56555F8-0CF0-0A2B-1E6C-FD491A947546}"/>
                </a:ext>
              </a:extLst>
            </p:cNvPr>
            <p:cNvGrpSpPr/>
            <p:nvPr/>
          </p:nvGrpSpPr>
          <p:grpSpPr>
            <a:xfrm>
              <a:off x="946825" y="1295795"/>
              <a:ext cx="1491574" cy="989122"/>
              <a:chOff x="946825" y="1295795"/>
              <a:chExt cx="1491574" cy="989122"/>
            </a:xfrm>
          </p:grpSpPr>
          <p:sp>
            <p:nvSpPr>
              <p:cNvPr id="9" name="Freeform: Shape 8">
                <a:extLst>
                  <a:ext uri="{FF2B5EF4-FFF2-40B4-BE49-F238E27FC236}">
                    <a16:creationId xmlns:a16="http://schemas.microsoft.com/office/drawing/2014/main" id="{3B84A1D9-B7D2-CAFB-F514-F27B09D92EEA}"/>
                  </a:ext>
                </a:extLst>
              </p:cNvPr>
              <p:cNvSpPr/>
              <p:nvPr/>
            </p:nvSpPr>
            <p:spPr>
              <a:xfrm>
                <a:off x="1046264" y="1694629"/>
                <a:ext cx="1193259" cy="590288"/>
              </a:xfrm>
              <a:custGeom>
                <a:avLst/>
                <a:gdLst>
                  <a:gd name="connsiteX0" fmla="*/ 1093871 w 1193259"/>
                  <a:gd name="connsiteY0" fmla="*/ 70 h 590288"/>
                  <a:gd name="connsiteX1" fmla="*/ 1193310 w 1193259"/>
                  <a:gd name="connsiteY1" fmla="*/ 70 h 590288"/>
                  <a:gd name="connsiteX2" fmla="*/ 1193310 w 1193259"/>
                  <a:gd name="connsiteY2" fmla="*/ 590359 h 590288"/>
                  <a:gd name="connsiteX3" fmla="*/ 1093871 w 1193259"/>
                  <a:gd name="connsiteY3" fmla="*/ 590359 h 590288"/>
                  <a:gd name="connsiteX4" fmla="*/ 99488 w 1193259"/>
                  <a:gd name="connsiteY4" fmla="*/ 590359 h 590288"/>
                  <a:gd name="connsiteX5" fmla="*/ 50 w 1193259"/>
                  <a:gd name="connsiteY5" fmla="*/ 590359 h 590288"/>
                  <a:gd name="connsiteX6" fmla="*/ 50 w 1193259"/>
                  <a:gd name="connsiteY6" fmla="*/ 70 h 590288"/>
                  <a:gd name="connsiteX7" fmla="*/ 99488 w 1193259"/>
                  <a:gd name="connsiteY7" fmla="*/ 70 h 59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3259" h="590288">
                    <a:moveTo>
                      <a:pt x="1093871" y="70"/>
                    </a:moveTo>
                    <a:cubicBezTo>
                      <a:pt x="1148790" y="70"/>
                      <a:pt x="1193310" y="70"/>
                      <a:pt x="1193310" y="70"/>
                    </a:cubicBezTo>
                    <a:lnTo>
                      <a:pt x="1193310" y="590359"/>
                    </a:lnTo>
                    <a:cubicBezTo>
                      <a:pt x="1193310" y="590359"/>
                      <a:pt x="1148790" y="590359"/>
                      <a:pt x="1093871" y="590359"/>
                    </a:cubicBezTo>
                    <a:lnTo>
                      <a:pt x="99488" y="590359"/>
                    </a:lnTo>
                    <a:cubicBezTo>
                      <a:pt x="44570" y="590359"/>
                      <a:pt x="50" y="590359"/>
                      <a:pt x="50" y="590359"/>
                    </a:cubicBezTo>
                    <a:lnTo>
                      <a:pt x="50" y="70"/>
                    </a:lnTo>
                    <a:cubicBezTo>
                      <a:pt x="50" y="70"/>
                      <a:pt x="44570" y="70"/>
                      <a:pt x="99488" y="70"/>
                    </a:cubicBezTo>
                    <a:close/>
                  </a:path>
                </a:pathLst>
              </a:custGeom>
              <a:gradFill>
                <a:gsLst>
                  <a:gs pos="0">
                    <a:srgbClr val="1E40AF"/>
                  </a:gs>
                  <a:gs pos="50000">
                    <a:srgbClr val="2C61D2"/>
                  </a:gs>
                  <a:gs pos="100000">
                    <a:srgbClr val="3B82F6"/>
                  </a:gs>
                </a:gsLst>
                <a:lin ang="2700000" scaled="1"/>
              </a:gradFill>
              <a:ln w="19876" cap="flat">
                <a:solidFill>
                  <a:srgbClr val="1E40AF"/>
                </a:solidFill>
                <a:prstDash val="solid"/>
                <a:miter/>
              </a:ln>
            </p:spPr>
            <p:txBody>
              <a:bodyPr rtlCol="0" anchor="ctr"/>
              <a:lstStyle/>
              <a:p>
                <a:endParaRPr lang="en-IN"/>
              </a:p>
            </p:txBody>
          </p:sp>
          <p:sp>
            <p:nvSpPr>
              <p:cNvPr id="10" name="TextBox 9">
                <a:extLst>
                  <a:ext uri="{FF2B5EF4-FFF2-40B4-BE49-F238E27FC236}">
                    <a16:creationId xmlns:a16="http://schemas.microsoft.com/office/drawing/2014/main" id="{089374B5-B620-7C34-6131-2C4A042459B5}"/>
                  </a:ext>
                </a:extLst>
              </p:cNvPr>
              <p:cNvSpPr txBox="1"/>
              <p:nvPr/>
            </p:nvSpPr>
            <p:spPr>
              <a:xfrm>
                <a:off x="1296206" y="1776752"/>
                <a:ext cx="693375" cy="206846"/>
              </a:xfrm>
              <a:prstGeom prst="rect">
                <a:avLst/>
              </a:prstGeom>
              <a:noFill/>
            </p:spPr>
            <p:txBody>
              <a:bodyPr wrap="none" rtlCol="0">
                <a:spAutoFit/>
              </a:bodyPr>
              <a:lstStyle/>
              <a:p>
                <a:pPr algn="l"/>
                <a:r>
                  <a:rPr lang="en-IN" sz="1050" b="1" spc="0" baseline="0">
                    <a:ln/>
                    <a:solidFill>
                      <a:srgbClr val="FFFFFF"/>
                    </a:solidFill>
                    <a:latin typeface="Arial"/>
                    <a:cs typeface="Arial"/>
                    <a:sym typeface="Arial"/>
                    <a:rtl val="0"/>
                  </a:rPr>
                  <a:t>5G gNB</a:t>
                </a:r>
              </a:p>
            </p:txBody>
          </p:sp>
          <p:sp>
            <p:nvSpPr>
              <p:cNvPr id="11" name="TextBox 10">
                <a:extLst>
                  <a:ext uri="{FF2B5EF4-FFF2-40B4-BE49-F238E27FC236}">
                    <a16:creationId xmlns:a16="http://schemas.microsoft.com/office/drawing/2014/main" id="{86D8806D-71E3-F207-9D7B-5D806CAF6F95}"/>
                  </a:ext>
                </a:extLst>
              </p:cNvPr>
              <p:cNvSpPr txBox="1"/>
              <p:nvPr/>
            </p:nvSpPr>
            <p:spPr>
              <a:xfrm>
                <a:off x="1213140" y="1937683"/>
                <a:ext cx="859507" cy="190359"/>
              </a:xfrm>
              <a:prstGeom prst="rect">
                <a:avLst/>
              </a:prstGeom>
              <a:noFill/>
            </p:spPr>
            <p:txBody>
              <a:bodyPr wrap="none" rtlCol="0">
                <a:spAutoFit/>
              </a:bodyPr>
              <a:lstStyle/>
              <a:p>
                <a:pPr algn="l"/>
                <a:r>
                  <a:rPr lang="en-IN" sz="900" spc="0" baseline="0">
                    <a:ln/>
                    <a:solidFill>
                      <a:srgbClr val="FFFFFF"/>
                    </a:solidFill>
                    <a:latin typeface="Arial"/>
                    <a:cs typeface="Arial"/>
                    <a:sym typeface="Arial"/>
                    <a:rtl val="0"/>
                  </a:rPr>
                  <a:t>Base Station</a:t>
                </a:r>
              </a:p>
            </p:txBody>
          </p:sp>
          <p:sp>
            <p:nvSpPr>
              <p:cNvPr id="12" name="Freeform: Shape 11">
                <a:extLst>
                  <a:ext uri="{FF2B5EF4-FFF2-40B4-BE49-F238E27FC236}">
                    <a16:creationId xmlns:a16="http://schemas.microsoft.com/office/drawing/2014/main" id="{9B5D8630-4DE0-657C-2A33-FB8947AC295E}"/>
                  </a:ext>
                </a:extLst>
              </p:cNvPr>
              <p:cNvSpPr/>
              <p:nvPr/>
            </p:nvSpPr>
            <p:spPr>
              <a:xfrm>
                <a:off x="946825" y="1547057"/>
                <a:ext cx="59662" cy="147572"/>
              </a:xfrm>
              <a:custGeom>
                <a:avLst/>
                <a:gdLst>
                  <a:gd name="connsiteX0" fmla="*/ 29881 w 59662"/>
                  <a:gd name="connsiteY0" fmla="*/ 70 h 147572"/>
                  <a:gd name="connsiteX1" fmla="*/ 59713 w 59662"/>
                  <a:gd name="connsiteY1" fmla="*/ 70 h 147572"/>
                  <a:gd name="connsiteX2" fmla="*/ 59713 w 59662"/>
                  <a:gd name="connsiteY2" fmla="*/ 147642 h 147572"/>
                  <a:gd name="connsiteX3" fmla="*/ 29881 w 59662"/>
                  <a:gd name="connsiteY3" fmla="*/ 147642 h 147572"/>
                  <a:gd name="connsiteX4" fmla="*/ 29881 w 59662"/>
                  <a:gd name="connsiteY4" fmla="*/ 147642 h 147572"/>
                  <a:gd name="connsiteX5" fmla="*/ 50 w 59662"/>
                  <a:gd name="connsiteY5" fmla="*/ 147642 h 147572"/>
                  <a:gd name="connsiteX6" fmla="*/ 50 w 59662"/>
                  <a:gd name="connsiteY6" fmla="*/ 70 h 147572"/>
                  <a:gd name="connsiteX7" fmla="*/ 29881 w 59662"/>
                  <a:gd name="connsiteY7" fmla="*/ 70 h 14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62" h="147572">
                    <a:moveTo>
                      <a:pt x="29881" y="70"/>
                    </a:moveTo>
                    <a:cubicBezTo>
                      <a:pt x="46357" y="70"/>
                      <a:pt x="59713" y="70"/>
                      <a:pt x="59713" y="70"/>
                    </a:cubicBezTo>
                    <a:lnTo>
                      <a:pt x="59713" y="147642"/>
                    </a:lnTo>
                    <a:cubicBezTo>
                      <a:pt x="59713" y="147642"/>
                      <a:pt x="46357" y="147642"/>
                      <a:pt x="29881" y="147642"/>
                    </a:cubicBezTo>
                    <a:lnTo>
                      <a:pt x="29881" y="147642"/>
                    </a:lnTo>
                    <a:cubicBezTo>
                      <a:pt x="13406" y="147642"/>
                      <a:pt x="50" y="147642"/>
                      <a:pt x="50" y="147642"/>
                    </a:cubicBezTo>
                    <a:lnTo>
                      <a:pt x="50" y="70"/>
                    </a:lnTo>
                    <a:cubicBezTo>
                      <a:pt x="50" y="70"/>
                      <a:pt x="13406" y="70"/>
                      <a:pt x="29881" y="70"/>
                    </a:cubicBezTo>
                    <a:close/>
                  </a:path>
                </a:pathLst>
              </a:custGeom>
              <a:solidFill>
                <a:srgbClr val="FBBF24"/>
              </a:solidFill>
              <a:ln w="9938"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831F767D-F357-836E-563C-DAA4BA6E740B}"/>
                  </a:ext>
                </a:extLst>
              </p:cNvPr>
              <p:cNvSpPr/>
              <p:nvPr/>
            </p:nvSpPr>
            <p:spPr>
              <a:xfrm>
                <a:off x="1046264" y="1510163"/>
                <a:ext cx="59662" cy="184465"/>
              </a:xfrm>
              <a:custGeom>
                <a:avLst/>
                <a:gdLst>
                  <a:gd name="connsiteX0" fmla="*/ 29881 w 59662"/>
                  <a:gd name="connsiteY0" fmla="*/ 70 h 184465"/>
                  <a:gd name="connsiteX1" fmla="*/ 59713 w 59662"/>
                  <a:gd name="connsiteY1" fmla="*/ 70 h 184465"/>
                  <a:gd name="connsiteX2" fmla="*/ 59713 w 59662"/>
                  <a:gd name="connsiteY2" fmla="*/ 184535 h 184465"/>
                  <a:gd name="connsiteX3" fmla="*/ 29881 w 59662"/>
                  <a:gd name="connsiteY3" fmla="*/ 184535 h 184465"/>
                  <a:gd name="connsiteX4" fmla="*/ 29881 w 59662"/>
                  <a:gd name="connsiteY4" fmla="*/ 184535 h 184465"/>
                  <a:gd name="connsiteX5" fmla="*/ 50 w 59662"/>
                  <a:gd name="connsiteY5" fmla="*/ 184535 h 184465"/>
                  <a:gd name="connsiteX6" fmla="*/ 50 w 59662"/>
                  <a:gd name="connsiteY6" fmla="*/ 70 h 184465"/>
                  <a:gd name="connsiteX7" fmla="*/ 29881 w 59662"/>
                  <a:gd name="connsiteY7" fmla="*/ 70 h 18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62" h="184465">
                    <a:moveTo>
                      <a:pt x="29881" y="70"/>
                    </a:moveTo>
                    <a:cubicBezTo>
                      <a:pt x="46357" y="70"/>
                      <a:pt x="59713" y="70"/>
                      <a:pt x="59713" y="70"/>
                    </a:cubicBezTo>
                    <a:lnTo>
                      <a:pt x="59713" y="184535"/>
                    </a:lnTo>
                    <a:cubicBezTo>
                      <a:pt x="59713" y="184535"/>
                      <a:pt x="46357" y="184535"/>
                      <a:pt x="29881" y="184535"/>
                    </a:cubicBezTo>
                    <a:lnTo>
                      <a:pt x="29881" y="184535"/>
                    </a:lnTo>
                    <a:cubicBezTo>
                      <a:pt x="13406" y="184535"/>
                      <a:pt x="50" y="184535"/>
                      <a:pt x="50" y="184535"/>
                    </a:cubicBezTo>
                    <a:lnTo>
                      <a:pt x="50" y="70"/>
                    </a:lnTo>
                    <a:cubicBezTo>
                      <a:pt x="50" y="70"/>
                      <a:pt x="13406" y="70"/>
                      <a:pt x="29881" y="70"/>
                    </a:cubicBezTo>
                    <a:close/>
                  </a:path>
                </a:pathLst>
              </a:custGeom>
              <a:solidFill>
                <a:srgbClr val="FBBF24"/>
              </a:solidFill>
              <a:ln w="9938"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5C189C07-3793-DC5A-C932-081EE22FBF9C}"/>
                  </a:ext>
                </a:extLst>
              </p:cNvPr>
              <p:cNvSpPr/>
              <p:nvPr/>
            </p:nvSpPr>
            <p:spPr>
              <a:xfrm>
                <a:off x="1145702" y="1473270"/>
                <a:ext cx="59662" cy="221358"/>
              </a:xfrm>
              <a:custGeom>
                <a:avLst/>
                <a:gdLst>
                  <a:gd name="connsiteX0" fmla="*/ 29881 w 59662"/>
                  <a:gd name="connsiteY0" fmla="*/ 70 h 221358"/>
                  <a:gd name="connsiteX1" fmla="*/ 59713 w 59662"/>
                  <a:gd name="connsiteY1" fmla="*/ 70 h 221358"/>
                  <a:gd name="connsiteX2" fmla="*/ 59713 w 59662"/>
                  <a:gd name="connsiteY2" fmla="*/ 221428 h 221358"/>
                  <a:gd name="connsiteX3" fmla="*/ 29881 w 59662"/>
                  <a:gd name="connsiteY3" fmla="*/ 221428 h 221358"/>
                  <a:gd name="connsiteX4" fmla="*/ 29881 w 59662"/>
                  <a:gd name="connsiteY4" fmla="*/ 221428 h 221358"/>
                  <a:gd name="connsiteX5" fmla="*/ 50 w 59662"/>
                  <a:gd name="connsiteY5" fmla="*/ 221428 h 221358"/>
                  <a:gd name="connsiteX6" fmla="*/ 50 w 59662"/>
                  <a:gd name="connsiteY6" fmla="*/ 70 h 221358"/>
                  <a:gd name="connsiteX7" fmla="*/ 29881 w 59662"/>
                  <a:gd name="connsiteY7" fmla="*/ 70 h 22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62" h="221358">
                    <a:moveTo>
                      <a:pt x="29881" y="70"/>
                    </a:moveTo>
                    <a:cubicBezTo>
                      <a:pt x="46357" y="70"/>
                      <a:pt x="59713" y="70"/>
                      <a:pt x="59713" y="70"/>
                    </a:cubicBezTo>
                    <a:lnTo>
                      <a:pt x="59713" y="221428"/>
                    </a:lnTo>
                    <a:cubicBezTo>
                      <a:pt x="59713" y="221428"/>
                      <a:pt x="46357" y="221428"/>
                      <a:pt x="29881" y="221428"/>
                    </a:cubicBezTo>
                    <a:lnTo>
                      <a:pt x="29881" y="221428"/>
                    </a:lnTo>
                    <a:cubicBezTo>
                      <a:pt x="13406" y="221428"/>
                      <a:pt x="50" y="221428"/>
                      <a:pt x="50" y="221428"/>
                    </a:cubicBezTo>
                    <a:lnTo>
                      <a:pt x="50" y="70"/>
                    </a:lnTo>
                    <a:cubicBezTo>
                      <a:pt x="50" y="70"/>
                      <a:pt x="13406" y="70"/>
                      <a:pt x="29881" y="70"/>
                    </a:cubicBezTo>
                    <a:close/>
                  </a:path>
                </a:pathLst>
              </a:custGeom>
              <a:solidFill>
                <a:srgbClr val="FBBF24"/>
              </a:solidFill>
              <a:ln w="9938"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A02C30BF-E425-6F81-8D10-A02B31E60FA2}"/>
                  </a:ext>
                </a:extLst>
              </p:cNvPr>
              <p:cNvSpPr/>
              <p:nvPr/>
            </p:nvSpPr>
            <p:spPr>
              <a:xfrm>
                <a:off x="1245140" y="1436377"/>
                <a:ext cx="59662" cy="258251"/>
              </a:xfrm>
              <a:custGeom>
                <a:avLst/>
                <a:gdLst>
                  <a:gd name="connsiteX0" fmla="*/ 29881 w 59662"/>
                  <a:gd name="connsiteY0" fmla="*/ 70 h 258251"/>
                  <a:gd name="connsiteX1" fmla="*/ 59713 w 59662"/>
                  <a:gd name="connsiteY1" fmla="*/ 70 h 258251"/>
                  <a:gd name="connsiteX2" fmla="*/ 59713 w 59662"/>
                  <a:gd name="connsiteY2" fmla="*/ 258321 h 258251"/>
                  <a:gd name="connsiteX3" fmla="*/ 29881 w 59662"/>
                  <a:gd name="connsiteY3" fmla="*/ 258321 h 258251"/>
                  <a:gd name="connsiteX4" fmla="*/ 29881 w 59662"/>
                  <a:gd name="connsiteY4" fmla="*/ 258321 h 258251"/>
                  <a:gd name="connsiteX5" fmla="*/ 50 w 59662"/>
                  <a:gd name="connsiteY5" fmla="*/ 258321 h 258251"/>
                  <a:gd name="connsiteX6" fmla="*/ 50 w 59662"/>
                  <a:gd name="connsiteY6" fmla="*/ 70 h 258251"/>
                  <a:gd name="connsiteX7" fmla="*/ 29881 w 59662"/>
                  <a:gd name="connsiteY7" fmla="*/ 70 h 25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62" h="258251">
                    <a:moveTo>
                      <a:pt x="29881" y="70"/>
                    </a:moveTo>
                    <a:cubicBezTo>
                      <a:pt x="46357" y="70"/>
                      <a:pt x="59713" y="70"/>
                      <a:pt x="59713" y="70"/>
                    </a:cubicBezTo>
                    <a:lnTo>
                      <a:pt x="59713" y="258321"/>
                    </a:lnTo>
                    <a:cubicBezTo>
                      <a:pt x="59713" y="258321"/>
                      <a:pt x="46357" y="258321"/>
                      <a:pt x="29881" y="258321"/>
                    </a:cubicBezTo>
                    <a:lnTo>
                      <a:pt x="29881" y="258321"/>
                    </a:lnTo>
                    <a:cubicBezTo>
                      <a:pt x="13406" y="258321"/>
                      <a:pt x="50" y="258321"/>
                      <a:pt x="50" y="258321"/>
                    </a:cubicBezTo>
                    <a:lnTo>
                      <a:pt x="50" y="70"/>
                    </a:lnTo>
                    <a:cubicBezTo>
                      <a:pt x="50" y="70"/>
                      <a:pt x="13406" y="70"/>
                      <a:pt x="29881" y="70"/>
                    </a:cubicBezTo>
                    <a:close/>
                  </a:path>
                </a:pathLst>
              </a:custGeom>
              <a:solidFill>
                <a:srgbClr val="FBBF24"/>
              </a:solidFill>
              <a:ln w="9938"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14946AF9-E124-B804-2414-35E2621CBB36}"/>
                  </a:ext>
                </a:extLst>
              </p:cNvPr>
              <p:cNvSpPr/>
              <p:nvPr/>
            </p:nvSpPr>
            <p:spPr>
              <a:xfrm>
                <a:off x="2080422" y="1547057"/>
                <a:ext cx="59662" cy="147572"/>
              </a:xfrm>
              <a:custGeom>
                <a:avLst/>
                <a:gdLst>
                  <a:gd name="connsiteX0" fmla="*/ 29881 w 59662"/>
                  <a:gd name="connsiteY0" fmla="*/ 70 h 147572"/>
                  <a:gd name="connsiteX1" fmla="*/ 59713 w 59662"/>
                  <a:gd name="connsiteY1" fmla="*/ 70 h 147572"/>
                  <a:gd name="connsiteX2" fmla="*/ 59713 w 59662"/>
                  <a:gd name="connsiteY2" fmla="*/ 147642 h 147572"/>
                  <a:gd name="connsiteX3" fmla="*/ 29881 w 59662"/>
                  <a:gd name="connsiteY3" fmla="*/ 147642 h 147572"/>
                  <a:gd name="connsiteX4" fmla="*/ 29881 w 59662"/>
                  <a:gd name="connsiteY4" fmla="*/ 147642 h 147572"/>
                  <a:gd name="connsiteX5" fmla="*/ 50 w 59662"/>
                  <a:gd name="connsiteY5" fmla="*/ 147642 h 147572"/>
                  <a:gd name="connsiteX6" fmla="*/ 50 w 59662"/>
                  <a:gd name="connsiteY6" fmla="*/ 70 h 147572"/>
                  <a:gd name="connsiteX7" fmla="*/ 29881 w 59662"/>
                  <a:gd name="connsiteY7" fmla="*/ 70 h 14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62" h="147572">
                    <a:moveTo>
                      <a:pt x="29881" y="70"/>
                    </a:moveTo>
                    <a:cubicBezTo>
                      <a:pt x="46357" y="70"/>
                      <a:pt x="59713" y="70"/>
                      <a:pt x="59713" y="70"/>
                    </a:cubicBezTo>
                    <a:lnTo>
                      <a:pt x="59713" y="147642"/>
                    </a:lnTo>
                    <a:cubicBezTo>
                      <a:pt x="59713" y="147642"/>
                      <a:pt x="46357" y="147642"/>
                      <a:pt x="29881" y="147642"/>
                    </a:cubicBezTo>
                    <a:lnTo>
                      <a:pt x="29881" y="147642"/>
                    </a:lnTo>
                    <a:cubicBezTo>
                      <a:pt x="13406" y="147642"/>
                      <a:pt x="50" y="147642"/>
                      <a:pt x="50" y="147642"/>
                    </a:cubicBezTo>
                    <a:lnTo>
                      <a:pt x="50" y="70"/>
                    </a:lnTo>
                    <a:cubicBezTo>
                      <a:pt x="50" y="70"/>
                      <a:pt x="13406" y="70"/>
                      <a:pt x="29881" y="70"/>
                    </a:cubicBezTo>
                    <a:close/>
                  </a:path>
                </a:pathLst>
              </a:custGeom>
              <a:solidFill>
                <a:srgbClr val="FBBF24"/>
              </a:solidFill>
              <a:ln w="9938"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AF8A7D47-D579-6106-E136-E116CEDB7E96}"/>
                  </a:ext>
                </a:extLst>
              </p:cNvPr>
              <p:cNvSpPr/>
              <p:nvPr/>
            </p:nvSpPr>
            <p:spPr>
              <a:xfrm>
                <a:off x="2179860" y="1510163"/>
                <a:ext cx="59662" cy="184465"/>
              </a:xfrm>
              <a:custGeom>
                <a:avLst/>
                <a:gdLst>
                  <a:gd name="connsiteX0" fmla="*/ 29881 w 59662"/>
                  <a:gd name="connsiteY0" fmla="*/ 70 h 184465"/>
                  <a:gd name="connsiteX1" fmla="*/ 59713 w 59662"/>
                  <a:gd name="connsiteY1" fmla="*/ 70 h 184465"/>
                  <a:gd name="connsiteX2" fmla="*/ 59713 w 59662"/>
                  <a:gd name="connsiteY2" fmla="*/ 184535 h 184465"/>
                  <a:gd name="connsiteX3" fmla="*/ 29881 w 59662"/>
                  <a:gd name="connsiteY3" fmla="*/ 184535 h 184465"/>
                  <a:gd name="connsiteX4" fmla="*/ 29881 w 59662"/>
                  <a:gd name="connsiteY4" fmla="*/ 184535 h 184465"/>
                  <a:gd name="connsiteX5" fmla="*/ 50 w 59662"/>
                  <a:gd name="connsiteY5" fmla="*/ 184535 h 184465"/>
                  <a:gd name="connsiteX6" fmla="*/ 50 w 59662"/>
                  <a:gd name="connsiteY6" fmla="*/ 70 h 184465"/>
                  <a:gd name="connsiteX7" fmla="*/ 29881 w 59662"/>
                  <a:gd name="connsiteY7" fmla="*/ 70 h 184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62" h="184465">
                    <a:moveTo>
                      <a:pt x="29881" y="70"/>
                    </a:moveTo>
                    <a:cubicBezTo>
                      <a:pt x="46357" y="70"/>
                      <a:pt x="59713" y="70"/>
                      <a:pt x="59713" y="70"/>
                    </a:cubicBezTo>
                    <a:lnTo>
                      <a:pt x="59713" y="184535"/>
                    </a:lnTo>
                    <a:cubicBezTo>
                      <a:pt x="59713" y="184535"/>
                      <a:pt x="46357" y="184535"/>
                      <a:pt x="29881" y="184535"/>
                    </a:cubicBezTo>
                    <a:lnTo>
                      <a:pt x="29881" y="184535"/>
                    </a:lnTo>
                    <a:cubicBezTo>
                      <a:pt x="13406" y="184535"/>
                      <a:pt x="50" y="184535"/>
                      <a:pt x="50" y="184535"/>
                    </a:cubicBezTo>
                    <a:lnTo>
                      <a:pt x="50" y="70"/>
                    </a:lnTo>
                    <a:cubicBezTo>
                      <a:pt x="50" y="70"/>
                      <a:pt x="13406" y="70"/>
                      <a:pt x="29881" y="70"/>
                    </a:cubicBezTo>
                    <a:close/>
                  </a:path>
                </a:pathLst>
              </a:custGeom>
              <a:solidFill>
                <a:srgbClr val="FBBF24"/>
              </a:solidFill>
              <a:ln w="9938"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D2EF552F-66D2-79EB-7D78-E1B8AD8ADDA5}"/>
                  </a:ext>
                </a:extLst>
              </p:cNvPr>
              <p:cNvSpPr/>
              <p:nvPr/>
            </p:nvSpPr>
            <p:spPr>
              <a:xfrm>
                <a:off x="2279298" y="1473270"/>
                <a:ext cx="59662" cy="221358"/>
              </a:xfrm>
              <a:custGeom>
                <a:avLst/>
                <a:gdLst>
                  <a:gd name="connsiteX0" fmla="*/ 29881 w 59662"/>
                  <a:gd name="connsiteY0" fmla="*/ 70 h 221358"/>
                  <a:gd name="connsiteX1" fmla="*/ 59713 w 59662"/>
                  <a:gd name="connsiteY1" fmla="*/ 70 h 221358"/>
                  <a:gd name="connsiteX2" fmla="*/ 59713 w 59662"/>
                  <a:gd name="connsiteY2" fmla="*/ 221428 h 221358"/>
                  <a:gd name="connsiteX3" fmla="*/ 29881 w 59662"/>
                  <a:gd name="connsiteY3" fmla="*/ 221428 h 221358"/>
                  <a:gd name="connsiteX4" fmla="*/ 29881 w 59662"/>
                  <a:gd name="connsiteY4" fmla="*/ 221428 h 221358"/>
                  <a:gd name="connsiteX5" fmla="*/ 50 w 59662"/>
                  <a:gd name="connsiteY5" fmla="*/ 221428 h 221358"/>
                  <a:gd name="connsiteX6" fmla="*/ 50 w 59662"/>
                  <a:gd name="connsiteY6" fmla="*/ 70 h 221358"/>
                  <a:gd name="connsiteX7" fmla="*/ 29881 w 59662"/>
                  <a:gd name="connsiteY7" fmla="*/ 70 h 22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62" h="221358">
                    <a:moveTo>
                      <a:pt x="29881" y="70"/>
                    </a:moveTo>
                    <a:cubicBezTo>
                      <a:pt x="46357" y="70"/>
                      <a:pt x="59713" y="70"/>
                      <a:pt x="59713" y="70"/>
                    </a:cubicBezTo>
                    <a:lnTo>
                      <a:pt x="59713" y="221428"/>
                    </a:lnTo>
                    <a:cubicBezTo>
                      <a:pt x="59713" y="221428"/>
                      <a:pt x="46357" y="221428"/>
                      <a:pt x="29881" y="221428"/>
                    </a:cubicBezTo>
                    <a:lnTo>
                      <a:pt x="29881" y="221428"/>
                    </a:lnTo>
                    <a:cubicBezTo>
                      <a:pt x="13406" y="221428"/>
                      <a:pt x="50" y="221428"/>
                      <a:pt x="50" y="221428"/>
                    </a:cubicBezTo>
                    <a:lnTo>
                      <a:pt x="50" y="70"/>
                    </a:lnTo>
                    <a:cubicBezTo>
                      <a:pt x="50" y="70"/>
                      <a:pt x="13406" y="70"/>
                      <a:pt x="29881" y="70"/>
                    </a:cubicBezTo>
                    <a:close/>
                  </a:path>
                </a:pathLst>
              </a:custGeom>
              <a:solidFill>
                <a:srgbClr val="FBBF24"/>
              </a:solidFill>
              <a:ln w="9938"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EADE5DF8-5037-AFAB-54E9-633D1309617F}"/>
                  </a:ext>
                </a:extLst>
              </p:cNvPr>
              <p:cNvSpPr/>
              <p:nvPr/>
            </p:nvSpPr>
            <p:spPr>
              <a:xfrm>
                <a:off x="2378737" y="1436377"/>
                <a:ext cx="59662" cy="258251"/>
              </a:xfrm>
              <a:custGeom>
                <a:avLst/>
                <a:gdLst>
                  <a:gd name="connsiteX0" fmla="*/ 29881 w 59662"/>
                  <a:gd name="connsiteY0" fmla="*/ 70 h 258251"/>
                  <a:gd name="connsiteX1" fmla="*/ 59713 w 59662"/>
                  <a:gd name="connsiteY1" fmla="*/ 70 h 258251"/>
                  <a:gd name="connsiteX2" fmla="*/ 59713 w 59662"/>
                  <a:gd name="connsiteY2" fmla="*/ 258321 h 258251"/>
                  <a:gd name="connsiteX3" fmla="*/ 29881 w 59662"/>
                  <a:gd name="connsiteY3" fmla="*/ 258321 h 258251"/>
                  <a:gd name="connsiteX4" fmla="*/ 29881 w 59662"/>
                  <a:gd name="connsiteY4" fmla="*/ 258321 h 258251"/>
                  <a:gd name="connsiteX5" fmla="*/ 50 w 59662"/>
                  <a:gd name="connsiteY5" fmla="*/ 258321 h 258251"/>
                  <a:gd name="connsiteX6" fmla="*/ 50 w 59662"/>
                  <a:gd name="connsiteY6" fmla="*/ 70 h 258251"/>
                  <a:gd name="connsiteX7" fmla="*/ 29881 w 59662"/>
                  <a:gd name="connsiteY7" fmla="*/ 70 h 25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62" h="258251">
                    <a:moveTo>
                      <a:pt x="29881" y="70"/>
                    </a:moveTo>
                    <a:cubicBezTo>
                      <a:pt x="46357" y="70"/>
                      <a:pt x="59713" y="70"/>
                      <a:pt x="59713" y="70"/>
                    </a:cubicBezTo>
                    <a:lnTo>
                      <a:pt x="59713" y="258321"/>
                    </a:lnTo>
                    <a:cubicBezTo>
                      <a:pt x="59713" y="258321"/>
                      <a:pt x="46357" y="258321"/>
                      <a:pt x="29881" y="258321"/>
                    </a:cubicBezTo>
                    <a:lnTo>
                      <a:pt x="29881" y="258321"/>
                    </a:lnTo>
                    <a:cubicBezTo>
                      <a:pt x="13406" y="258321"/>
                      <a:pt x="50" y="258321"/>
                      <a:pt x="50" y="258321"/>
                    </a:cubicBezTo>
                    <a:lnTo>
                      <a:pt x="50" y="70"/>
                    </a:lnTo>
                    <a:cubicBezTo>
                      <a:pt x="50" y="70"/>
                      <a:pt x="13406" y="70"/>
                      <a:pt x="29881" y="70"/>
                    </a:cubicBezTo>
                    <a:close/>
                  </a:path>
                </a:pathLst>
              </a:custGeom>
              <a:solidFill>
                <a:srgbClr val="FBBF24"/>
              </a:solidFill>
              <a:ln w="9938" cap="flat">
                <a:noFill/>
                <a:prstDash val="solid"/>
                <a:miter/>
              </a:ln>
            </p:spPr>
            <p:txBody>
              <a:bodyPr rtlCol="0" anchor="ctr"/>
              <a:lstStyle/>
              <a:p>
                <a:endParaRPr lang="en-IN"/>
              </a:p>
            </p:txBody>
          </p:sp>
          <p:sp>
            <p:nvSpPr>
              <p:cNvPr id="20" name="TextBox 19">
                <a:extLst>
                  <a:ext uri="{FF2B5EF4-FFF2-40B4-BE49-F238E27FC236}">
                    <a16:creationId xmlns:a16="http://schemas.microsoft.com/office/drawing/2014/main" id="{4917906B-2C6D-9C55-73D9-294402EDEAB0}"/>
                  </a:ext>
                </a:extLst>
              </p:cNvPr>
              <p:cNvSpPr txBox="1"/>
              <p:nvPr/>
            </p:nvSpPr>
            <p:spPr>
              <a:xfrm>
                <a:off x="1158968" y="1250075"/>
                <a:ext cx="967850" cy="173872"/>
              </a:xfrm>
              <a:prstGeom prst="rect">
                <a:avLst/>
              </a:prstGeom>
              <a:noFill/>
            </p:spPr>
            <p:txBody>
              <a:bodyPr wrap="none" rtlCol="0">
                <a:spAutoFit/>
              </a:bodyPr>
              <a:lstStyle/>
              <a:p>
                <a:pPr algn="l"/>
                <a:r>
                  <a:rPr lang="en-IN" sz="750" spc="0" baseline="0">
                    <a:ln/>
                    <a:solidFill>
                      <a:srgbClr val="374151"/>
                    </a:solidFill>
                    <a:latin typeface="Arial"/>
                    <a:cs typeface="Arial"/>
                    <a:sym typeface="Arial"/>
                    <a:rtl val="0"/>
                  </a:rPr>
                  <a:t>Multiple Antennas</a:t>
                </a:r>
              </a:p>
            </p:txBody>
          </p:sp>
        </p:grpSp>
        <p:grpSp>
          <p:nvGrpSpPr>
            <p:cNvPr id="21" name="Graphic 2">
              <a:extLst>
                <a:ext uri="{FF2B5EF4-FFF2-40B4-BE49-F238E27FC236}">
                  <a16:creationId xmlns:a16="http://schemas.microsoft.com/office/drawing/2014/main" id="{C8158C71-2C60-7D1B-D7CA-6C3F05573EF2}"/>
                </a:ext>
              </a:extLst>
            </p:cNvPr>
            <p:cNvGrpSpPr/>
            <p:nvPr/>
          </p:nvGrpSpPr>
          <p:grpSpPr>
            <a:xfrm>
              <a:off x="7410315" y="1547057"/>
              <a:ext cx="1193259" cy="737861"/>
              <a:chOff x="7410315" y="1547057"/>
              <a:chExt cx="1193259" cy="737861"/>
            </a:xfrm>
          </p:grpSpPr>
          <p:sp>
            <p:nvSpPr>
              <p:cNvPr id="22" name="Freeform: Shape 21">
                <a:extLst>
                  <a:ext uri="{FF2B5EF4-FFF2-40B4-BE49-F238E27FC236}">
                    <a16:creationId xmlns:a16="http://schemas.microsoft.com/office/drawing/2014/main" id="{CBCE7D49-D337-3589-091A-A396F277032A}"/>
                  </a:ext>
                </a:extLst>
              </p:cNvPr>
              <p:cNvSpPr/>
              <p:nvPr/>
            </p:nvSpPr>
            <p:spPr>
              <a:xfrm>
                <a:off x="7509753" y="1694629"/>
                <a:ext cx="994383" cy="590288"/>
              </a:xfrm>
              <a:custGeom>
                <a:avLst/>
                <a:gdLst>
                  <a:gd name="connsiteX0" fmla="*/ 894995 w 994383"/>
                  <a:gd name="connsiteY0" fmla="*/ 70 h 590288"/>
                  <a:gd name="connsiteX1" fmla="*/ 994433 w 994383"/>
                  <a:gd name="connsiteY1" fmla="*/ 70 h 590288"/>
                  <a:gd name="connsiteX2" fmla="*/ 994433 w 994383"/>
                  <a:gd name="connsiteY2" fmla="*/ 590359 h 590288"/>
                  <a:gd name="connsiteX3" fmla="*/ 894995 w 994383"/>
                  <a:gd name="connsiteY3" fmla="*/ 590359 h 590288"/>
                  <a:gd name="connsiteX4" fmla="*/ 99488 w 994383"/>
                  <a:gd name="connsiteY4" fmla="*/ 590359 h 590288"/>
                  <a:gd name="connsiteX5" fmla="*/ 50 w 994383"/>
                  <a:gd name="connsiteY5" fmla="*/ 590359 h 590288"/>
                  <a:gd name="connsiteX6" fmla="*/ 50 w 994383"/>
                  <a:gd name="connsiteY6" fmla="*/ 70 h 590288"/>
                  <a:gd name="connsiteX7" fmla="*/ 99488 w 994383"/>
                  <a:gd name="connsiteY7" fmla="*/ 70 h 59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4383" h="590288">
                    <a:moveTo>
                      <a:pt x="894995" y="70"/>
                    </a:moveTo>
                    <a:cubicBezTo>
                      <a:pt x="949913" y="70"/>
                      <a:pt x="994433" y="70"/>
                      <a:pt x="994433" y="70"/>
                    </a:cubicBezTo>
                    <a:lnTo>
                      <a:pt x="994433" y="590359"/>
                    </a:lnTo>
                    <a:cubicBezTo>
                      <a:pt x="994433" y="590359"/>
                      <a:pt x="949913" y="590359"/>
                      <a:pt x="894995" y="590359"/>
                    </a:cubicBezTo>
                    <a:lnTo>
                      <a:pt x="99488" y="590359"/>
                    </a:lnTo>
                    <a:cubicBezTo>
                      <a:pt x="44570" y="590359"/>
                      <a:pt x="50" y="590359"/>
                      <a:pt x="50" y="590359"/>
                    </a:cubicBezTo>
                    <a:lnTo>
                      <a:pt x="50" y="70"/>
                    </a:lnTo>
                    <a:cubicBezTo>
                      <a:pt x="50" y="70"/>
                      <a:pt x="44570" y="70"/>
                      <a:pt x="99488" y="70"/>
                    </a:cubicBezTo>
                    <a:close/>
                  </a:path>
                </a:pathLst>
              </a:custGeom>
              <a:gradFill>
                <a:gsLst>
                  <a:gs pos="0">
                    <a:srgbClr val="059669"/>
                  </a:gs>
                  <a:gs pos="50000">
                    <a:srgbClr val="0AA775"/>
                  </a:gs>
                  <a:gs pos="100000">
                    <a:srgbClr val="10B981"/>
                  </a:gs>
                </a:gsLst>
                <a:lin ang="2700000" scaled="1"/>
              </a:gradFill>
              <a:ln w="19876" cap="flat">
                <a:solidFill>
                  <a:srgbClr val="059669"/>
                </a:solidFill>
                <a:prstDash val="solid"/>
                <a:miter/>
              </a:ln>
            </p:spPr>
            <p:txBody>
              <a:bodyPr rtlCol="0" anchor="ctr"/>
              <a:lstStyle/>
              <a:p>
                <a:endParaRPr lang="en-IN"/>
              </a:p>
            </p:txBody>
          </p:sp>
          <p:sp>
            <p:nvSpPr>
              <p:cNvPr id="23" name="TextBox 22">
                <a:extLst>
                  <a:ext uri="{FF2B5EF4-FFF2-40B4-BE49-F238E27FC236}">
                    <a16:creationId xmlns:a16="http://schemas.microsoft.com/office/drawing/2014/main" id="{B6C20A0D-8355-88C1-453F-AF61C3314DA5}"/>
                  </a:ext>
                </a:extLst>
              </p:cNvPr>
              <p:cNvSpPr txBox="1"/>
              <p:nvPr/>
            </p:nvSpPr>
            <p:spPr>
              <a:xfrm>
                <a:off x="7818809" y="1776752"/>
                <a:ext cx="376270" cy="206846"/>
              </a:xfrm>
              <a:prstGeom prst="rect">
                <a:avLst/>
              </a:prstGeom>
              <a:noFill/>
            </p:spPr>
            <p:txBody>
              <a:bodyPr wrap="none" rtlCol="0">
                <a:spAutoFit/>
              </a:bodyPr>
              <a:lstStyle/>
              <a:p>
                <a:pPr algn="l"/>
                <a:r>
                  <a:rPr lang="en-IN" sz="1050" b="1" spc="0" baseline="0">
                    <a:ln/>
                    <a:solidFill>
                      <a:srgbClr val="FFFFFF"/>
                    </a:solidFill>
                    <a:latin typeface="Arial"/>
                    <a:cs typeface="Arial"/>
                    <a:sym typeface="Arial"/>
                    <a:rtl val="0"/>
                  </a:rPr>
                  <a:t>UE</a:t>
                </a:r>
              </a:p>
            </p:txBody>
          </p:sp>
          <p:sp>
            <p:nvSpPr>
              <p:cNvPr id="24" name="TextBox 23">
                <a:extLst>
                  <a:ext uri="{FF2B5EF4-FFF2-40B4-BE49-F238E27FC236}">
                    <a16:creationId xmlns:a16="http://schemas.microsoft.com/office/drawing/2014/main" id="{46A31ED6-3E84-7DF6-C106-50AE0A851D46}"/>
                  </a:ext>
                </a:extLst>
              </p:cNvPr>
              <p:cNvSpPr txBox="1"/>
              <p:nvPr/>
            </p:nvSpPr>
            <p:spPr>
              <a:xfrm>
                <a:off x="7733136" y="1937683"/>
                <a:ext cx="547616" cy="190359"/>
              </a:xfrm>
              <a:prstGeom prst="rect">
                <a:avLst/>
              </a:prstGeom>
              <a:noFill/>
            </p:spPr>
            <p:txBody>
              <a:bodyPr wrap="none" rtlCol="0">
                <a:spAutoFit/>
              </a:bodyPr>
              <a:lstStyle/>
              <a:p>
                <a:pPr algn="l"/>
                <a:r>
                  <a:rPr lang="en-IN" sz="900" spc="0" baseline="0">
                    <a:ln/>
                    <a:solidFill>
                      <a:srgbClr val="FFFFFF"/>
                    </a:solidFill>
                    <a:latin typeface="Arial"/>
                    <a:cs typeface="Arial"/>
                    <a:sym typeface="Arial"/>
                    <a:rtl val="0"/>
                  </a:rPr>
                  <a:t>Device</a:t>
                </a:r>
              </a:p>
            </p:txBody>
          </p:sp>
          <p:sp>
            <p:nvSpPr>
              <p:cNvPr id="25" name="Freeform: Shape 24">
                <a:extLst>
                  <a:ext uri="{FF2B5EF4-FFF2-40B4-BE49-F238E27FC236}">
                    <a16:creationId xmlns:a16="http://schemas.microsoft.com/office/drawing/2014/main" id="{56C61C58-FF81-D5A9-8468-6E6929F4F9FF}"/>
                  </a:ext>
                </a:extLst>
              </p:cNvPr>
              <p:cNvSpPr/>
              <p:nvPr/>
            </p:nvSpPr>
            <p:spPr>
              <a:xfrm>
                <a:off x="7410315" y="1583950"/>
                <a:ext cx="39775" cy="110679"/>
              </a:xfrm>
              <a:custGeom>
                <a:avLst/>
                <a:gdLst>
                  <a:gd name="connsiteX0" fmla="*/ 19938 w 39775"/>
                  <a:gd name="connsiteY0" fmla="*/ 70 h 110679"/>
                  <a:gd name="connsiteX1" fmla="*/ 39825 w 39775"/>
                  <a:gd name="connsiteY1" fmla="*/ 70 h 110679"/>
                  <a:gd name="connsiteX2" fmla="*/ 39825 w 39775"/>
                  <a:gd name="connsiteY2" fmla="*/ 110749 h 110679"/>
                  <a:gd name="connsiteX3" fmla="*/ 19938 w 39775"/>
                  <a:gd name="connsiteY3" fmla="*/ 110749 h 110679"/>
                  <a:gd name="connsiteX4" fmla="*/ 19938 w 39775"/>
                  <a:gd name="connsiteY4" fmla="*/ 110749 h 110679"/>
                  <a:gd name="connsiteX5" fmla="*/ 50 w 39775"/>
                  <a:gd name="connsiteY5" fmla="*/ 110749 h 110679"/>
                  <a:gd name="connsiteX6" fmla="*/ 50 w 39775"/>
                  <a:gd name="connsiteY6" fmla="*/ 70 h 110679"/>
                  <a:gd name="connsiteX7" fmla="*/ 19938 w 39775"/>
                  <a:gd name="connsiteY7" fmla="*/ 70 h 11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75" h="110679">
                    <a:moveTo>
                      <a:pt x="19938" y="70"/>
                    </a:moveTo>
                    <a:cubicBezTo>
                      <a:pt x="30921" y="70"/>
                      <a:pt x="39825" y="70"/>
                      <a:pt x="39825" y="70"/>
                    </a:cubicBezTo>
                    <a:lnTo>
                      <a:pt x="39825" y="110749"/>
                    </a:lnTo>
                    <a:cubicBezTo>
                      <a:pt x="39825" y="110749"/>
                      <a:pt x="30921" y="110749"/>
                      <a:pt x="19938" y="110749"/>
                    </a:cubicBezTo>
                    <a:lnTo>
                      <a:pt x="19938" y="110749"/>
                    </a:lnTo>
                    <a:cubicBezTo>
                      <a:pt x="8954" y="110749"/>
                      <a:pt x="50" y="110749"/>
                      <a:pt x="50" y="110749"/>
                    </a:cubicBezTo>
                    <a:lnTo>
                      <a:pt x="50" y="70"/>
                    </a:lnTo>
                    <a:cubicBezTo>
                      <a:pt x="50" y="70"/>
                      <a:pt x="8954" y="70"/>
                      <a:pt x="19938" y="70"/>
                    </a:cubicBezTo>
                    <a:close/>
                  </a:path>
                </a:pathLst>
              </a:custGeom>
              <a:solidFill>
                <a:srgbClr val="10B981"/>
              </a:solidFill>
              <a:ln w="9938"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25920B02-619B-7E96-869B-293AAA0AE620}"/>
                  </a:ext>
                </a:extLst>
              </p:cNvPr>
              <p:cNvSpPr/>
              <p:nvPr/>
            </p:nvSpPr>
            <p:spPr>
              <a:xfrm>
                <a:off x="7469978" y="1547057"/>
                <a:ext cx="39775" cy="147572"/>
              </a:xfrm>
              <a:custGeom>
                <a:avLst/>
                <a:gdLst>
                  <a:gd name="connsiteX0" fmla="*/ 19938 w 39775"/>
                  <a:gd name="connsiteY0" fmla="*/ 70 h 147572"/>
                  <a:gd name="connsiteX1" fmla="*/ 39825 w 39775"/>
                  <a:gd name="connsiteY1" fmla="*/ 70 h 147572"/>
                  <a:gd name="connsiteX2" fmla="*/ 39825 w 39775"/>
                  <a:gd name="connsiteY2" fmla="*/ 147642 h 147572"/>
                  <a:gd name="connsiteX3" fmla="*/ 19938 w 39775"/>
                  <a:gd name="connsiteY3" fmla="*/ 147642 h 147572"/>
                  <a:gd name="connsiteX4" fmla="*/ 19938 w 39775"/>
                  <a:gd name="connsiteY4" fmla="*/ 147642 h 147572"/>
                  <a:gd name="connsiteX5" fmla="*/ 50 w 39775"/>
                  <a:gd name="connsiteY5" fmla="*/ 147642 h 147572"/>
                  <a:gd name="connsiteX6" fmla="*/ 50 w 39775"/>
                  <a:gd name="connsiteY6" fmla="*/ 70 h 147572"/>
                  <a:gd name="connsiteX7" fmla="*/ 19938 w 39775"/>
                  <a:gd name="connsiteY7" fmla="*/ 70 h 14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75" h="147572">
                    <a:moveTo>
                      <a:pt x="19938" y="70"/>
                    </a:moveTo>
                    <a:cubicBezTo>
                      <a:pt x="30921" y="70"/>
                      <a:pt x="39825" y="70"/>
                      <a:pt x="39825" y="70"/>
                    </a:cubicBezTo>
                    <a:lnTo>
                      <a:pt x="39825" y="147642"/>
                    </a:lnTo>
                    <a:cubicBezTo>
                      <a:pt x="39825" y="147642"/>
                      <a:pt x="30921" y="147642"/>
                      <a:pt x="19938" y="147642"/>
                    </a:cubicBezTo>
                    <a:lnTo>
                      <a:pt x="19938" y="147642"/>
                    </a:lnTo>
                    <a:cubicBezTo>
                      <a:pt x="8954" y="147642"/>
                      <a:pt x="50" y="147642"/>
                      <a:pt x="50" y="147642"/>
                    </a:cubicBezTo>
                    <a:lnTo>
                      <a:pt x="50" y="70"/>
                    </a:lnTo>
                    <a:cubicBezTo>
                      <a:pt x="50" y="70"/>
                      <a:pt x="8954" y="70"/>
                      <a:pt x="19938" y="70"/>
                    </a:cubicBezTo>
                    <a:close/>
                  </a:path>
                </a:pathLst>
              </a:custGeom>
              <a:solidFill>
                <a:srgbClr val="10B981"/>
              </a:solidFill>
              <a:ln w="9938"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3B6D2EB0-7952-CFBE-A71E-B47B523D753E}"/>
                  </a:ext>
                </a:extLst>
              </p:cNvPr>
              <p:cNvSpPr/>
              <p:nvPr/>
            </p:nvSpPr>
            <p:spPr>
              <a:xfrm>
                <a:off x="8504136" y="1583950"/>
                <a:ext cx="39775" cy="110679"/>
              </a:xfrm>
              <a:custGeom>
                <a:avLst/>
                <a:gdLst>
                  <a:gd name="connsiteX0" fmla="*/ 19938 w 39775"/>
                  <a:gd name="connsiteY0" fmla="*/ 70 h 110679"/>
                  <a:gd name="connsiteX1" fmla="*/ 39825 w 39775"/>
                  <a:gd name="connsiteY1" fmla="*/ 70 h 110679"/>
                  <a:gd name="connsiteX2" fmla="*/ 39825 w 39775"/>
                  <a:gd name="connsiteY2" fmla="*/ 110749 h 110679"/>
                  <a:gd name="connsiteX3" fmla="*/ 19938 w 39775"/>
                  <a:gd name="connsiteY3" fmla="*/ 110749 h 110679"/>
                  <a:gd name="connsiteX4" fmla="*/ 19938 w 39775"/>
                  <a:gd name="connsiteY4" fmla="*/ 110749 h 110679"/>
                  <a:gd name="connsiteX5" fmla="*/ 50 w 39775"/>
                  <a:gd name="connsiteY5" fmla="*/ 110749 h 110679"/>
                  <a:gd name="connsiteX6" fmla="*/ 50 w 39775"/>
                  <a:gd name="connsiteY6" fmla="*/ 70 h 110679"/>
                  <a:gd name="connsiteX7" fmla="*/ 19938 w 39775"/>
                  <a:gd name="connsiteY7" fmla="*/ 70 h 11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75" h="110679">
                    <a:moveTo>
                      <a:pt x="19938" y="70"/>
                    </a:moveTo>
                    <a:cubicBezTo>
                      <a:pt x="30921" y="70"/>
                      <a:pt x="39825" y="70"/>
                      <a:pt x="39825" y="70"/>
                    </a:cubicBezTo>
                    <a:lnTo>
                      <a:pt x="39825" y="110749"/>
                    </a:lnTo>
                    <a:cubicBezTo>
                      <a:pt x="39825" y="110749"/>
                      <a:pt x="30921" y="110749"/>
                      <a:pt x="19938" y="110749"/>
                    </a:cubicBezTo>
                    <a:lnTo>
                      <a:pt x="19938" y="110749"/>
                    </a:lnTo>
                    <a:cubicBezTo>
                      <a:pt x="8954" y="110749"/>
                      <a:pt x="50" y="110749"/>
                      <a:pt x="50" y="110749"/>
                    </a:cubicBezTo>
                    <a:lnTo>
                      <a:pt x="50" y="70"/>
                    </a:lnTo>
                    <a:cubicBezTo>
                      <a:pt x="50" y="70"/>
                      <a:pt x="8954" y="70"/>
                      <a:pt x="19938" y="70"/>
                    </a:cubicBezTo>
                    <a:close/>
                  </a:path>
                </a:pathLst>
              </a:custGeom>
              <a:solidFill>
                <a:srgbClr val="10B981"/>
              </a:solidFill>
              <a:ln w="9938"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C62AB666-ECDF-05DC-84BD-57B0F6B443A9}"/>
                  </a:ext>
                </a:extLst>
              </p:cNvPr>
              <p:cNvSpPr/>
              <p:nvPr/>
            </p:nvSpPr>
            <p:spPr>
              <a:xfrm>
                <a:off x="8563799" y="1547057"/>
                <a:ext cx="39775" cy="147572"/>
              </a:xfrm>
              <a:custGeom>
                <a:avLst/>
                <a:gdLst>
                  <a:gd name="connsiteX0" fmla="*/ 19938 w 39775"/>
                  <a:gd name="connsiteY0" fmla="*/ 70 h 147572"/>
                  <a:gd name="connsiteX1" fmla="*/ 39825 w 39775"/>
                  <a:gd name="connsiteY1" fmla="*/ 70 h 147572"/>
                  <a:gd name="connsiteX2" fmla="*/ 39825 w 39775"/>
                  <a:gd name="connsiteY2" fmla="*/ 147642 h 147572"/>
                  <a:gd name="connsiteX3" fmla="*/ 19938 w 39775"/>
                  <a:gd name="connsiteY3" fmla="*/ 147642 h 147572"/>
                  <a:gd name="connsiteX4" fmla="*/ 19938 w 39775"/>
                  <a:gd name="connsiteY4" fmla="*/ 147642 h 147572"/>
                  <a:gd name="connsiteX5" fmla="*/ 50 w 39775"/>
                  <a:gd name="connsiteY5" fmla="*/ 147642 h 147572"/>
                  <a:gd name="connsiteX6" fmla="*/ 50 w 39775"/>
                  <a:gd name="connsiteY6" fmla="*/ 70 h 147572"/>
                  <a:gd name="connsiteX7" fmla="*/ 19938 w 39775"/>
                  <a:gd name="connsiteY7" fmla="*/ 70 h 14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75" h="147572">
                    <a:moveTo>
                      <a:pt x="19938" y="70"/>
                    </a:moveTo>
                    <a:cubicBezTo>
                      <a:pt x="30921" y="70"/>
                      <a:pt x="39825" y="70"/>
                      <a:pt x="39825" y="70"/>
                    </a:cubicBezTo>
                    <a:lnTo>
                      <a:pt x="39825" y="147642"/>
                    </a:lnTo>
                    <a:cubicBezTo>
                      <a:pt x="39825" y="147642"/>
                      <a:pt x="30921" y="147642"/>
                      <a:pt x="19938" y="147642"/>
                    </a:cubicBezTo>
                    <a:lnTo>
                      <a:pt x="19938" y="147642"/>
                    </a:lnTo>
                    <a:cubicBezTo>
                      <a:pt x="8954" y="147642"/>
                      <a:pt x="50" y="147642"/>
                      <a:pt x="50" y="147642"/>
                    </a:cubicBezTo>
                    <a:lnTo>
                      <a:pt x="50" y="70"/>
                    </a:lnTo>
                    <a:cubicBezTo>
                      <a:pt x="50" y="70"/>
                      <a:pt x="8954" y="70"/>
                      <a:pt x="19938" y="70"/>
                    </a:cubicBezTo>
                    <a:close/>
                  </a:path>
                </a:pathLst>
              </a:custGeom>
              <a:solidFill>
                <a:srgbClr val="10B981"/>
              </a:solidFill>
              <a:ln w="9938" cap="flat">
                <a:noFill/>
                <a:prstDash val="solid"/>
                <a:miter/>
              </a:ln>
            </p:spPr>
            <p:txBody>
              <a:bodyPr rtlCol="0" anchor="ctr"/>
              <a:lstStyle/>
              <a:p>
                <a:endParaRPr lang="en-IN"/>
              </a:p>
            </p:txBody>
          </p:sp>
        </p:grpSp>
        <p:grpSp>
          <p:nvGrpSpPr>
            <p:cNvPr id="29" name="Graphic 2">
              <a:extLst>
                <a:ext uri="{FF2B5EF4-FFF2-40B4-BE49-F238E27FC236}">
                  <a16:creationId xmlns:a16="http://schemas.microsoft.com/office/drawing/2014/main" id="{F20791A2-B9D2-5D2A-14F5-A76AD35D7CC2}"/>
                </a:ext>
              </a:extLst>
            </p:cNvPr>
            <p:cNvGrpSpPr/>
            <p:nvPr/>
          </p:nvGrpSpPr>
          <p:grpSpPr>
            <a:xfrm>
              <a:off x="2438400" y="1517153"/>
              <a:ext cx="5071353" cy="1189224"/>
              <a:chOff x="2438400" y="1517153"/>
              <a:chExt cx="5071353" cy="1189224"/>
            </a:xfrm>
          </p:grpSpPr>
          <p:sp>
            <p:nvSpPr>
              <p:cNvPr id="30" name="Freeform: Shape 29">
                <a:extLst>
                  <a:ext uri="{FF2B5EF4-FFF2-40B4-BE49-F238E27FC236}">
                    <a16:creationId xmlns:a16="http://schemas.microsoft.com/office/drawing/2014/main" id="{30BC448D-78D7-63D9-7B94-6225AABADD3F}"/>
                  </a:ext>
                </a:extLst>
              </p:cNvPr>
              <p:cNvSpPr/>
              <p:nvPr/>
            </p:nvSpPr>
            <p:spPr>
              <a:xfrm>
                <a:off x="2438400" y="1694631"/>
                <a:ext cx="5071353" cy="73784"/>
              </a:xfrm>
              <a:custGeom>
                <a:avLst/>
                <a:gdLst>
                  <a:gd name="connsiteX0" fmla="*/ 50 w 5071353"/>
                  <a:gd name="connsiteY0" fmla="*/ 73854 h 73784"/>
                  <a:gd name="connsiteX1" fmla="*/ 5071404 w 5071353"/>
                  <a:gd name="connsiteY1" fmla="*/ 73854 h 73784"/>
                </a:gdLst>
                <a:ahLst/>
                <a:cxnLst>
                  <a:cxn ang="0">
                    <a:pos x="connsiteX0" y="connsiteY0"/>
                  </a:cxn>
                  <a:cxn ang="0">
                    <a:pos x="connsiteX1" y="connsiteY1"/>
                  </a:cxn>
                </a:cxnLst>
                <a:rect l="l" t="t" r="r" b="b"/>
                <a:pathLst>
                  <a:path w="5071353" h="73784">
                    <a:moveTo>
                      <a:pt x="50" y="73854"/>
                    </a:moveTo>
                    <a:cubicBezTo>
                      <a:pt x="1392186" y="-24525"/>
                      <a:pt x="3082637" y="-24525"/>
                      <a:pt x="5071404" y="73854"/>
                    </a:cubicBezTo>
                  </a:path>
                </a:pathLst>
              </a:custGeom>
              <a:noFill/>
              <a:ln w="39751" cap="flat">
                <a:gradFill>
                  <a:gsLst>
                    <a:gs pos="0">
                      <a:srgbClr val="F59E0B">
                        <a:alpha val="80000"/>
                      </a:srgbClr>
                    </a:gs>
                    <a:gs pos="50000">
                      <a:srgbClr val="F59E0B">
                        <a:alpha val="54902"/>
                      </a:srgbClr>
                    </a:gs>
                    <a:gs pos="100000">
                      <a:srgbClr val="F59E0B">
                        <a:alpha val="29804"/>
                      </a:srgbClr>
                    </a:gs>
                  </a:gsLst>
                  <a:lin ang="0" scaled="1"/>
                </a:gradFill>
                <a:prstDash val="solid"/>
                <a:miter/>
              </a:ln>
            </p:spPr>
            <p:txBody>
              <a:bodyPr rtlCol="0" anchor="ctr"/>
              <a:lstStyle/>
              <a:p>
                <a:endParaRPr lang="en-IN"/>
              </a:p>
            </p:txBody>
          </p:sp>
          <p:sp>
            <p:nvSpPr>
              <p:cNvPr id="31" name="TextBox 30">
                <a:extLst>
                  <a:ext uri="{FF2B5EF4-FFF2-40B4-BE49-F238E27FC236}">
                    <a16:creationId xmlns:a16="http://schemas.microsoft.com/office/drawing/2014/main" id="{19E11FAF-0C60-2DE6-1D49-6D41D5597302}"/>
                  </a:ext>
                </a:extLst>
              </p:cNvPr>
              <p:cNvSpPr txBox="1"/>
              <p:nvPr/>
            </p:nvSpPr>
            <p:spPr>
              <a:xfrm>
                <a:off x="4722312" y="1471433"/>
                <a:ext cx="602967" cy="173872"/>
              </a:xfrm>
              <a:prstGeom prst="rect">
                <a:avLst/>
              </a:prstGeom>
              <a:noFill/>
            </p:spPr>
            <p:txBody>
              <a:bodyPr wrap="none" rtlCol="0">
                <a:spAutoFit/>
              </a:bodyPr>
              <a:lstStyle/>
              <a:p>
                <a:pPr algn="l"/>
                <a:r>
                  <a:rPr lang="en-IN" sz="750" b="1" spc="0" baseline="0">
                    <a:ln/>
                    <a:solidFill>
                      <a:srgbClr val="F59E0B"/>
                    </a:solidFill>
                    <a:latin typeface="Arial"/>
                    <a:cs typeface="Arial"/>
                    <a:sym typeface="Arial"/>
                    <a:rtl val="0"/>
                  </a:rPr>
                  <a:t>Stream 1</a:t>
                </a:r>
              </a:p>
            </p:txBody>
          </p:sp>
          <p:sp>
            <p:nvSpPr>
              <p:cNvPr id="32" name="Freeform: Shape 31">
                <a:extLst>
                  <a:ext uri="{FF2B5EF4-FFF2-40B4-BE49-F238E27FC236}">
                    <a16:creationId xmlns:a16="http://schemas.microsoft.com/office/drawing/2014/main" id="{A4D20978-5222-9BC5-51C8-C07D8F5AB1F3}"/>
                  </a:ext>
                </a:extLst>
              </p:cNvPr>
              <p:cNvSpPr/>
              <p:nvPr/>
            </p:nvSpPr>
            <p:spPr>
              <a:xfrm>
                <a:off x="2438400" y="1805310"/>
                <a:ext cx="5071353" cy="73784"/>
              </a:xfrm>
              <a:custGeom>
                <a:avLst/>
                <a:gdLst>
                  <a:gd name="connsiteX0" fmla="*/ 50 w 5071353"/>
                  <a:gd name="connsiteY0" fmla="*/ 73854 h 73784"/>
                  <a:gd name="connsiteX1" fmla="*/ 5071404 w 5071353"/>
                  <a:gd name="connsiteY1" fmla="*/ 73854 h 73784"/>
                </a:gdLst>
                <a:ahLst/>
                <a:cxnLst>
                  <a:cxn ang="0">
                    <a:pos x="connsiteX0" y="connsiteY0"/>
                  </a:cxn>
                  <a:cxn ang="0">
                    <a:pos x="connsiteX1" y="connsiteY1"/>
                  </a:cxn>
                </a:cxnLst>
                <a:rect l="l" t="t" r="r" b="b"/>
                <a:pathLst>
                  <a:path w="5071353" h="73784">
                    <a:moveTo>
                      <a:pt x="50" y="73854"/>
                    </a:moveTo>
                    <a:cubicBezTo>
                      <a:pt x="1392186" y="-24525"/>
                      <a:pt x="3082637" y="-24525"/>
                      <a:pt x="5071404" y="73854"/>
                    </a:cubicBezTo>
                  </a:path>
                </a:pathLst>
              </a:custGeom>
              <a:noFill/>
              <a:ln w="39751" cap="flat">
                <a:gradFill>
                  <a:gsLst>
                    <a:gs pos="0">
                      <a:srgbClr val="EF4444">
                        <a:alpha val="80000"/>
                      </a:srgbClr>
                    </a:gs>
                    <a:gs pos="50000">
                      <a:srgbClr val="EF4444">
                        <a:alpha val="54902"/>
                      </a:srgbClr>
                    </a:gs>
                    <a:gs pos="100000">
                      <a:srgbClr val="EF4444">
                        <a:alpha val="29804"/>
                      </a:srgbClr>
                    </a:gs>
                  </a:gsLst>
                  <a:lin ang="0" scaled="1"/>
                </a:gradFill>
                <a:prstDash val="solid"/>
                <a:miter/>
              </a:ln>
            </p:spPr>
            <p:txBody>
              <a:bodyPr rtlCol="0" anchor="ctr"/>
              <a:lstStyle/>
              <a:p>
                <a:endParaRPr lang="en-IN"/>
              </a:p>
            </p:txBody>
          </p:sp>
          <p:sp>
            <p:nvSpPr>
              <p:cNvPr id="33" name="TextBox 32">
                <a:extLst>
                  <a:ext uri="{FF2B5EF4-FFF2-40B4-BE49-F238E27FC236}">
                    <a16:creationId xmlns:a16="http://schemas.microsoft.com/office/drawing/2014/main" id="{E851BAFB-4E90-B82E-DBF0-980039CDB747}"/>
                  </a:ext>
                </a:extLst>
              </p:cNvPr>
              <p:cNvSpPr txBox="1"/>
              <p:nvPr/>
            </p:nvSpPr>
            <p:spPr>
              <a:xfrm>
                <a:off x="4722312" y="1582112"/>
                <a:ext cx="602967" cy="173872"/>
              </a:xfrm>
              <a:prstGeom prst="rect">
                <a:avLst/>
              </a:prstGeom>
              <a:noFill/>
            </p:spPr>
            <p:txBody>
              <a:bodyPr wrap="none" rtlCol="0">
                <a:spAutoFit/>
              </a:bodyPr>
              <a:lstStyle/>
              <a:p>
                <a:pPr algn="l"/>
                <a:r>
                  <a:rPr lang="en-IN" sz="750" b="1" spc="0" baseline="0">
                    <a:ln/>
                    <a:solidFill>
                      <a:srgbClr val="EF4444"/>
                    </a:solidFill>
                    <a:latin typeface="Arial"/>
                    <a:cs typeface="Arial"/>
                    <a:sym typeface="Arial"/>
                    <a:rtl val="0"/>
                  </a:rPr>
                  <a:t>Stream 2</a:t>
                </a:r>
              </a:p>
            </p:txBody>
          </p:sp>
          <p:sp>
            <p:nvSpPr>
              <p:cNvPr id="34" name="Freeform: Shape 33">
                <a:extLst>
                  <a:ext uri="{FF2B5EF4-FFF2-40B4-BE49-F238E27FC236}">
                    <a16:creationId xmlns:a16="http://schemas.microsoft.com/office/drawing/2014/main" id="{24548405-9A32-0D91-171A-375EBA6D5E52}"/>
                  </a:ext>
                </a:extLst>
              </p:cNvPr>
              <p:cNvSpPr/>
              <p:nvPr/>
            </p:nvSpPr>
            <p:spPr>
              <a:xfrm>
                <a:off x="2438400" y="1989773"/>
                <a:ext cx="5071353" cy="73784"/>
              </a:xfrm>
              <a:custGeom>
                <a:avLst/>
                <a:gdLst>
                  <a:gd name="connsiteX0" fmla="*/ 50 w 5071353"/>
                  <a:gd name="connsiteY0" fmla="*/ 70 h 73784"/>
                  <a:gd name="connsiteX1" fmla="*/ 5071404 w 5071353"/>
                  <a:gd name="connsiteY1" fmla="*/ 70 h 73784"/>
                </a:gdLst>
                <a:ahLst/>
                <a:cxnLst>
                  <a:cxn ang="0">
                    <a:pos x="connsiteX0" y="connsiteY0"/>
                  </a:cxn>
                  <a:cxn ang="0">
                    <a:pos x="connsiteX1" y="connsiteY1"/>
                  </a:cxn>
                </a:cxnLst>
                <a:rect l="l" t="t" r="r" b="b"/>
                <a:pathLst>
                  <a:path w="5071353" h="73784">
                    <a:moveTo>
                      <a:pt x="50" y="70"/>
                    </a:moveTo>
                    <a:cubicBezTo>
                      <a:pt x="1392186" y="98449"/>
                      <a:pt x="3082637" y="98449"/>
                      <a:pt x="5071404" y="70"/>
                    </a:cubicBezTo>
                  </a:path>
                </a:pathLst>
              </a:custGeom>
              <a:noFill/>
              <a:ln w="39751" cap="flat">
                <a:gradFill>
                  <a:gsLst>
                    <a:gs pos="0">
                      <a:srgbClr val="8B5CF6">
                        <a:alpha val="80000"/>
                      </a:srgbClr>
                    </a:gs>
                    <a:gs pos="50000">
                      <a:srgbClr val="8B5CF6">
                        <a:alpha val="54902"/>
                      </a:srgbClr>
                    </a:gs>
                    <a:gs pos="100000">
                      <a:srgbClr val="8B5CF6">
                        <a:alpha val="29804"/>
                      </a:srgbClr>
                    </a:gs>
                  </a:gsLst>
                  <a:lin ang="0" scaled="1"/>
                </a:gradFill>
                <a:prstDash val="solid"/>
                <a:miter/>
              </a:ln>
            </p:spPr>
            <p:txBody>
              <a:bodyPr rtlCol="0" anchor="ctr"/>
              <a:lstStyle/>
              <a:p>
                <a:endParaRPr lang="en-IN"/>
              </a:p>
            </p:txBody>
          </p:sp>
          <p:sp>
            <p:nvSpPr>
              <p:cNvPr id="35" name="TextBox 34">
                <a:extLst>
                  <a:ext uri="{FF2B5EF4-FFF2-40B4-BE49-F238E27FC236}">
                    <a16:creationId xmlns:a16="http://schemas.microsoft.com/office/drawing/2014/main" id="{E6D1AB3E-7BC2-5617-F28E-00FFD3D1ED04}"/>
                  </a:ext>
                </a:extLst>
              </p:cNvPr>
              <p:cNvSpPr txBox="1"/>
              <p:nvPr/>
            </p:nvSpPr>
            <p:spPr>
              <a:xfrm>
                <a:off x="4722312" y="2135508"/>
                <a:ext cx="602967" cy="173872"/>
              </a:xfrm>
              <a:prstGeom prst="rect">
                <a:avLst/>
              </a:prstGeom>
              <a:noFill/>
            </p:spPr>
            <p:txBody>
              <a:bodyPr wrap="none" rtlCol="0">
                <a:spAutoFit/>
              </a:bodyPr>
              <a:lstStyle/>
              <a:p>
                <a:pPr algn="l"/>
                <a:r>
                  <a:rPr lang="en-IN" sz="750" b="1" spc="0" baseline="0">
                    <a:ln/>
                    <a:solidFill>
                      <a:srgbClr val="8B5CF6"/>
                    </a:solidFill>
                    <a:latin typeface="Arial"/>
                    <a:cs typeface="Arial"/>
                    <a:sym typeface="Arial"/>
                    <a:rtl val="0"/>
                  </a:rPr>
                  <a:t>Stream 3</a:t>
                </a:r>
              </a:p>
            </p:txBody>
          </p:sp>
          <p:sp>
            <p:nvSpPr>
              <p:cNvPr id="36" name="Freeform: Shape 35">
                <a:extLst>
                  <a:ext uri="{FF2B5EF4-FFF2-40B4-BE49-F238E27FC236}">
                    <a16:creationId xmlns:a16="http://schemas.microsoft.com/office/drawing/2014/main" id="{70DC28EC-9D6F-0FD6-42F4-7D81F7215825}"/>
                  </a:ext>
                </a:extLst>
              </p:cNvPr>
              <p:cNvSpPr/>
              <p:nvPr/>
            </p:nvSpPr>
            <p:spPr>
              <a:xfrm>
                <a:off x="2438400" y="2100452"/>
                <a:ext cx="5071353" cy="73784"/>
              </a:xfrm>
              <a:custGeom>
                <a:avLst/>
                <a:gdLst>
                  <a:gd name="connsiteX0" fmla="*/ 50 w 5071353"/>
                  <a:gd name="connsiteY0" fmla="*/ 70 h 73784"/>
                  <a:gd name="connsiteX1" fmla="*/ 5071404 w 5071353"/>
                  <a:gd name="connsiteY1" fmla="*/ 70 h 73784"/>
                </a:gdLst>
                <a:ahLst/>
                <a:cxnLst>
                  <a:cxn ang="0">
                    <a:pos x="connsiteX0" y="connsiteY0"/>
                  </a:cxn>
                  <a:cxn ang="0">
                    <a:pos x="connsiteX1" y="connsiteY1"/>
                  </a:cxn>
                </a:cxnLst>
                <a:rect l="l" t="t" r="r" b="b"/>
                <a:pathLst>
                  <a:path w="5071353" h="73784">
                    <a:moveTo>
                      <a:pt x="50" y="70"/>
                    </a:moveTo>
                    <a:cubicBezTo>
                      <a:pt x="1392186" y="98449"/>
                      <a:pt x="3082637" y="98449"/>
                      <a:pt x="5071404" y="70"/>
                    </a:cubicBezTo>
                  </a:path>
                </a:pathLst>
              </a:custGeom>
              <a:noFill/>
              <a:ln w="39751" cap="flat">
                <a:gradFill>
                  <a:gsLst>
                    <a:gs pos="0">
                      <a:srgbClr val="06B6D4">
                        <a:alpha val="80000"/>
                      </a:srgbClr>
                    </a:gs>
                    <a:gs pos="50000">
                      <a:srgbClr val="06B6D4">
                        <a:alpha val="54902"/>
                      </a:srgbClr>
                    </a:gs>
                    <a:gs pos="100000">
                      <a:srgbClr val="06B6D4">
                        <a:alpha val="29804"/>
                      </a:srgbClr>
                    </a:gs>
                  </a:gsLst>
                  <a:lin ang="0" scaled="1"/>
                </a:gradFill>
                <a:prstDash val="solid"/>
                <a:miter/>
              </a:ln>
            </p:spPr>
            <p:txBody>
              <a:bodyPr rtlCol="0" anchor="ctr"/>
              <a:lstStyle/>
              <a:p>
                <a:endParaRPr lang="en-IN"/>
              </a:p>
            </p:txBody>
          </p:sp>
          <p:sp>
            <p:nvSpPr>
              <p:cNvPr id="37" name="TextBox 36">
                <a:extLst>
                  <a:ext uri="{FF2B5EF4-FFF2-40B4-BE49-F238E27FC236}">
                    <a16:creationId xmlns:a16="http://schemas.microsoft.com/office/drawing/2014/main" id="{84F7170C-8880-B1D6-1C8B-E5CB1A4D0460}"/>
                  </a:ext>
                </a:extLst>
              </p:cNvPr>
              <p:cNvSpPr txBox="1"/>
              <p:nvPr/>
            </p:nvSpPr>
            <p:spPr>
              <a:xfrm>
                <a:off x="4722312" y="2246187"/>
                <a:ext cx="602967" cy="173872"/>
              </a:xfrm>
              <a:prstGeom prst="rect">
                <a:avLst/>
              </a:prstGeom>
              <a:noFill/>
            </p:spPr>
            <p:txBody>
              <a:bodyPr wrap="none" rtlCol="0">
                <a:spAutoFit/>
              </a:bodyPr>
              <a:lstStyle/>
              <a:p>
                <a:pPr algn="l"/>
                <a:r>
                  <a:rPr lang="en-IN" sz="750" b="1" spc="0" baseline="0">
                    <a:ln/>
                    <a:solidFill>
                      <a:srgbClr val="06B6D4"/>
                    </a:solidFill>
                    <a:latin typeface="Arial"/>
                    <a:cs typeface="Arial"/>
                    <a:sym typeface="Arial"/>
                    <a:rtl val="0"/>
                  </a:rPr>
                  <a:t>Stream 4</a:t>
                </a:r>
              </a:p>
            </p:txBody>
          </p:sp>
          <p:sp>
            <p:nvSpPr>
              <p:cNvPr id="38" name="TextBox 37">
                <a:extLst>
                  <a:ext uri="{FF2B5EF4-FFF2-40B4-BE49-F238E27FC236}">
                    <a16:creationId xmlns:a16="http://schemas.microsoft.com/office/drawing/2014/main" id="{263AA169-6387-F44F-309D-1568AF5890EE}"/>
                  </a:ext>
                </a:extLst>
              </p:cNvPr>
              <p:cNvSpPr txBox="1"/>
              <p:nvPr/>
            </p:nvSpPr>
            <p:spPr>
              <a:xfrm>
                <a:off x="4372141" y="2454186"/>
                <a:ext cx="1303308" cy="190359"/>
              </a:xfrm>
              <a:prstGeom prst="rect">
                <a:avLst/>
              </a:prstGeom>
              <a:noFill/>
            </p:spPr>
            <p:txBody>
              <a:bodyPr wrap="none" rtlCol="0">
                <a:spAutoFit/>
              </a:bodyPr>
              <a:lstStyle/>
              <a:p>
                <a:pPr algn="l"/>
                <a:r>
                  <a:rPr lang="en-IN" sz="900" b="1" spc="0" baseline="0">
                    <a:ln/>
                    <a:solidFill>
                      <a:srgbClr val="374151"/>
                    </a:solidFill>
                    <a:latin typeface="Arial"/>
                    <a:cs typeface="Arial"/>
                    <a:sym typeface="Arial"/>
                    <a:rtl val="0"/>
                  </a:rPr>
                  <a:t>Spatial Multiplexing</a:t>
                </a:r>
              </a:p>
            </p:txBody>
          </p:sp>
          <p:sp>
            <p:nvSpPr>
              <p:cNvPr id="39" name="TextBox 38">
                <a:extLst>
                  <a:ext uri="{FF2B5EF4-FFF2-40B4-BE49-F238E27FC236}">
                    <a16:creationId xmlns:a16="http://schemas.microsoft.com/office/drawing/2014/main" id="{6481CBC7-FD36-35C2-872A-6289D6759CF3}"/>
                  </a:ext>
                </a:extLst>
              </p:cNvPr>
              <p:cNvSpPr txBox="1"/>
              <p:nvPr/>
            </p:nvSpPr>
            <p:spPr>
              <a:xfrm>
                <a:off x="3680564" y="2578224"/>
                <a:ext cx="2686462" cy="173872"/>
              </a:xfrm>
              <a:prstGeom prst="rect">
                <a:avLst/>
              </a:prstGeom>
              <a:noFill/>
            </p:spPr>
            <p:txBody>
              <a:bodyPr wrap="none" rtlCol="0">
                <a:spAutoFit/>
              </a:bodyPr>
              <a:lstStyle/>
              <a:p>
                <a:pPr algn="l"/>
                <a:r>
                  <a:rPr lang="en-IN" sz="750" spc="0" baseline="0">
                    <a:ln/>
                    <a:solidFill>
                      <a:srgbClr val="6B7280"/>
                    </a:solidFill>
                    <a:latin typeface="Arial"/>
                    <a:cs typeface="Arial"/>
                    <a:sym typeface="Arial"/>
                    <a:rtl val="0"/>
                  </a:rPr>
                  <a:t>Multiple data streams on same time-frequency resources</a:t>
                </a:r>
              </a:p>
            </p:txBody>
          </p:sp>
        </p:grpSp>
        <p:grpSp>
          <p:nvGrpSpPr>
            <p:cNvPr id="40" name="Graphic 2">
              <a:extLst>
                <a:ext uri="{FF2B5EF4-FFF2-40B4-BE49-F238E27FC236}">
                  <a16:creationId xmlns:a16="http://schemas.microsoft.com/office/drawing/2014/main" id="{5D9A2A47-97AF-D794-B3B1-B80199A10AA7}"/>
                </a:ext>
              </a:extLst>
            </p:cNvPr>
            <p:cNvGrpSpPr/>
            <p:nvPr/>
          </p:nvGrpSpPr>
          <p:grpSpPr>
            <a:xfrm>
              <a:off x="9001328" y="956768"/>
              <a:ext cx="2784272" cy="1475722"/>
              <a:chOff x="9001328" y="956768"/>
              <a:chExt cx="2784272" cy="1475722"/>
            </a:xfrm>
          </p:grpSpPr>
          <p:sp>
            <p:nvSpPr>
              <p:cNvPr id="41" name="Freeform: Shape 40">
                <a:extLst>
                  <a:ext uri="{FF2B5EF4-FFF2-40B4-BE49-F238E27FC236}">
                    <a16:creationId xmlns:a16="http://schemas.microsoft.com/office/drawing/2014/main" id="{51A6EF41-AF21-DF0D-2FF9-62512696B09E}"/>
                  </a:ext>
                </a:extLst>
              </p:cNvPr>
              <p:cNvSpPr/>
              <p:nvPr/>
            </p:nvSpPr>
            <p:spPr>
              <a:xfrm>
                <a:off x="9001328" y="956768"/>
                <a:ext cx="2784272" cy="1475722"/>
              </a:xfrm>
              <a:custGeom>
                <a:avLst/>
                <a:gdLst>
                  <a:gd name="connsiteX0" fmla="*/ 2685734 w 2784272"/>
                  <a:gd name="connsiteY0" fmla="*/ 120 h 1475722"/>
                  <a:gd name="connsiteX1" fmla="*/ 2785173 w 2784272"/>
                  <a:gd name="connsiteY1" fmla="*/ 120 h 1475722"/>
                  <a:gd name="connsiteX2" fmla="*/ 2785173 w 2784272"/>
                  <a:gd name="connsiteY2" fmla="*/ 1475842 h 1475722"/>
                  <a:gd name="connsiteX3" fmla="*/ 2685734 w 2784272"/>
                  <a:gd name="connsiteY3" fmla="*/ 1475842 h 1475722"/>
                  <a:gd name="connsiteX4" fmla="*/ 100338 w 2784272"/>
                  <a:gd name="connsiteY4" fmla="*/ 1475842 h 1475722"/>
                  <a:gd name="connsiteX5" fmla="*/ 900 w 2784272"/>
                  <a:gd name="connsiteY5" fmla="*/ 1475842 h 1475722"/>
                  <a:gd name="connsiteX6" fmla="*/ 900 w 2784272"/>
                  <a:gd name="connsiteY6" fmla="*/ 120 h 1475722"/>
                  <a:gd name="connsiteX7" fmla="*/ 100338 w 2784272"/>
                  <a:gd name="connsiteY7" fmla="*/ 120 h 147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4272" h="1475722">
                    <a:moveTo>
                      <a:pt x="2685734" y="120"/>
                    </a:moveTo>
                    <a:cubicBezTo>
                      <a:pt x="2740653" y="120"/>
                      <a:pt x="2785173" y="120"/>
                      <a:pt x="2785173" y="120"/>
                    </a:cubicBezTo>
                    <a:lnTo>
                      <a:pt x="2785173" y="1475842"/>
                    </a:lnTo>
                    <a:cubicBezTo>
                      <a:pt x="2785173" y="1475842"/>
                      <a:pt x="2740653" y="1475842"/>
                      <a:pt x="2685734" y="1475842"/>
                    </a:cubicBezTo>
                    <a:lnTo>
                      <a:pt x="100338" y="1475842"/>
                    </a:lnTo>
                    <a:cubicBezTo>
                      <a:pt x="45420" y="1475842"/>
                      <a:pt x="900" y="1475842"/>
                      <a:pt x="900" y="1475842"/>
                    </a:cubicBezTo>
                    <a:lnTo>
                      <a:pt x="900" y="120"/>
                    </a:lnTo>
                    <a:cubicBezTo>
                      <a:pt x="900" y="120"/>
                      <a:pt x="45420" y="120"/>
                      <a:pt x="100338" y="120"/>
                    </a:cubicBezTo>
                    <a:close/>
                  </a:path>
                </a:pathLst>
              </a:custGeom>
              <a:solidFill>
                <a:srgbClr val="F1F5F9"/>
              </a:solidFill>
              <a:ln w="19876" cap="flat">
                <a:solidFill>
                  <a:srgbClr val="CBD5E1"/>
                </a:solidFill>
                <a:prstDash val="solid"/>
                <a:miter/>
              </a:ln>
            </p:spPr>
            <p:txBody>
              <a:bodyPr rtlCol="0" anchor="ctr"/>
              <a:lstStyle/>
              <a:p>
                <a:endParaRPr lang="en-IN"/>
              </a:p>
            </p:txBody>
          </p:sp>
          <p:sp>
            <p:nvSpPr>
              <p:cNvPr id="42" name="TextBox 41">
                <a:extLst>
                  <a:ext uri="{FF2B5EF4-FFF2-40B4-BE49-F238E27FC236}">
                    <a16:creationId xmlns:a16="http://schemas.microsoft.com/office/drawing/2014/main" id="{AB478568-9868-86C8-D271-9F92FA41840D}"/>
                  </a:ext>
                </a:extLst>
              </p:cNvPr>
              <p:cNvSpPr txBox="1"/>
              <p:nvPr/>
            </p:nvSpPr>
            <p:spPr>
              <a:xfrm>
                <a:off x="9409215" y="988638"/>
                <a:ext cx="1968496" cy="223332"/>
              </a:xfrm>
              <a:prstGeom prst="rect">
                <a:avLst/>
              </a:prstGeom>
              <a:noFill/>
            </p:spPr>
            <p:txBody>
              <a:bodyPr wrap="none" rtlCol="0">
                <a:spAutoFit/>
              </a:bodyPr>
              <a:lstStyle/>
              <a:p>
                <a:pPr algn="l"/>
                <a:r>
                  <a:rPr lang="en-IN" sz="1200" b="1" spc="0" baseline="0">
                    <a:ln/>
                    <a:solidFill>
                      <a:srgbClr val="1E293B"/>
                    </a:solidFill>
                    <a:latin typeface="Arial"/>
                    <a:cs typeface="Arial"/>
                    <a:sym typeface="Arial"/>
                    <a:rtl val="0"/>
                  </a:rPr>
                  <a:t>MIMO Rank Indicator RI</a:t>
                </a:r>
              </a:p>
            </p:txBody>
          </p:sp>
          <p:grpSp>
            <p:nvGrpSpPr>
              <p:cNvPr id="43" name="Graphic 2">
                <a:extLst>
                  <a:ext uri="{FF2B5EF4-FFF2-40B4-BE49-F238E27FC236}">
                    <a16:creationId xmlns:a16="http://schemas.microsoft.com/office/drawing/2014/main" id="{20FC5438-8CB8-4D96-C2D6-B5B7B297342E}"/>
                  </a:ext>
                </a:extLst>
              </p:cNvPr>
              <p:cNvGrpSpPr/>
              <p:nvPr/>
            </p:nvGrpSpPr>
            <p:grpSpPr>
              <a:xfrm>
                <a:off x="9200204" y="1251912"/>
                <a:ext cx="1671315" cy="811647"/>
                <a:chOff x="9200204" y="1251912"/>
                <a:chExt cx="1671315" cy="811647"/>
              </a:xfrm>
            </p:grpSpPr>
            <p:sp>
              <p:nvSpPr>
                <p:cNvPr id="44" name="Freeform: Shape 43">
                  <a:extLst>
                    <a:ext uri="{FF2B5EF4-FFF2-40B4-BE49-F238E27FC236}">
                      <a16:creationId xmlns:a16="http://schemas.microsoft.com/office/drawing/2014/main" id="{3835CC90-B929-5C6C-3D59-1F43CA135BC0}"/>
                    </a:ext>
                  </a:extLst>
                </p:cNvPr>
                <p:cNvSpPr/>
                <p:nvPr/>
              </p:nvSpPr>
              <p:spPr>
                <a:xfrm>
                  <a:off x="9200204" y="1251912"/>
                  <a:ext cx="596629" cy="221358"/>
                </a:xfrm>
                <a:custGeom>
                  <a:avLst/>
                  <a:gdLst>
                    <a:gd name="connsiteX0" fmla="*/ 547831 w 596629"/>
                    <a:gd name="connsiteY0" fmla="*/ 160 h 221358"/>
                    <a:gd name="connsiteX1" fmla="*/ 597550 w 596629"/>
                    <a:gd name="connsiteY1" fmla="*/ 160 h 221358"/>
                    <a:gd name="connsiteX2" fmla="*/ 597550 w 596629"/>
                    <a:gd name="connsiteY2" fmla="*/ 221518 h 221358"/>
                    <a:gd name="connsiteX3" fmla="*/ 547831 w 596629"/>
                    <a:gd name="connsiteY3" fmla="*/ 221518 h 221358"/>
                    <a:gd name="connsiteX4" fmla="*/ 50639 w 596629"/>
                    <a:gd name="connsiteY4" fmla="*/ 221518 h 221358"/>
                    <a:gd name="connsiteX5" fmla="*/ 920 w 596629"/>
                    <a:gd name="connsiteY5" fmla="*/ 221518 h 221358"/>
                    <a:gd name="connsiteX6" fmla="*/ 920 w 596629"/>
                    <a:gd name="connsiteY6" fmla="*/ 160 h 221358"/>
                    <a:gd name="connsiteX7" fmla="*/ 50639 w 596629"/>
                    <a:gd name="connsiteY7" fmla="*/ 160 h 22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629" h="221358">
                      <a:moveTo>
                        <a:pt x="547831" y="160"/>
                      </a:moveTo>
                      <a:cubicBezTo>
                        <a:pt x="575290" y="160"/>
                        <a:pt x="597550" y="160"/>
                        <a:pt x="597550" y="160"/>
                      </a:cubicBezTo>
                      <a:lnTo>
                        <a:pt x="597550" y="221518"/>
                      </a:lnTo>
                      <a:cubicBezTo>
                        <a:pt x="597550" y="221518"/>
                        <a:pt x="575290" y="221518"/>
                        <a:pt x="547831" y="221518"/>
                      </a:cubicBezTo>
                      <a:lnTo>
                        <a:pt x="50639" y="221518"/>
                      </a:lnTo>
                      <a:cubicBezTo>
                        <a:pt x="23180" y="221518"/>
                        <a:pt x="920" y="221518"/>
                        <a:pt x="920" y="221518"/>
                      </a:cubicBezTo>
                      <a:lnTo>
                        <a:pt x="920" y="160"/>
                      </a:lnTo>
                      <a:cubicBezTo>
                        <a:pt x="920" y="160"/>
                        <a:pt x="23180" y="160"/>
                        <a:pt x="50639" y="160"/>
                      </a:cubicBezTo>
                      <a:close/>
                    </a:path>
                  </a:pathLst>
                </a:custGeom>
                <a:solidFill>
                  <a:srgbClr val="10B981"/>
                </a:solidFill>
                <a:ln w="9938" cap="flat">
                  <a:noFill/>
                  <a:prstDash val="solid"/>
                  <a:miter/>
                </a:ln>
              </p:spPr>
              <p:txBody>
                <a:bodyPr rtlCol="0" anchor="ctr"/>
                <a:lstStyle/>
                <a:p>
                  <a:endParaRPr lang="en-IN"/>
                </a:p>
              </p:txBody>
            </p:sp>
            <p:sp>
              <p:nvSpPr>
                <p:cNvPr id="45" name="TextBox 44">
                  <a:extLst>
                    <a:ext uri="{FF2B5EF4-FFF2-40B4-BE49-F238E27FC236}">
                      <a16:creationId xmlns:a16="http://schemas.microsoft.com/office/drawing/2014/main" id="{458136E1-66A3-EC8D-7766-39CF20721DDE}"/>
                    </a:ext>
                  </a:extLst>
                </p:cNvPr>
                <p:cNvSpPr txBox="1"/>
                <p:nvPr/>
              </p:nvSpPr>
              <p:spPr>
                <a:xfrm>
                  <a:off x="9211426" y="1273608"/>
                  <a:ext cx="574185" cy="190359"/>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Rank 1</a:t>
                  </a:r>
                </a:p>
              </p:txBody>
            </p:sp>
            <p:sp>
              <p:nvSpPr>
                <p:cNvPr id="46" name="TextBox 45">
                  <a:extLst>
                    <a:ext uri="{FF2B5EF4-FFF2-40B4-BE49-F238E27FC236}">
                      <a16:creationId xmlns:a16="http://schemas.microsoft.com/office/drawing/2014/main" id="{ED30F49B-DAC6-4C08-6D49-0AB89B79254C}"/>
                    </a:ext>
                  </a:extLst>
                </p:cNvPr>
                <p:cNvSpPr txBox="1"/>
                <p:nvPr/>
              </p:nvSpPr>
              <p:spPr>
                <a:xfrm>
                  <a:off x="9904271" y="1280288"/>
                  <a:ext cx="790944" cy="182116"/>
                </a:xfrm>
                <a:prstGeom prst="rect">
                  <a:avLst/>
                </a:prstGeom>
                <a:noFill/>
              </p:spPr>
              <p:txBody>
                <a:bodyPr wrap="none" rtlCol="0">
                  <a:spAutoFit/>
                </a:bodyPr>
                <a:lstStyle/>
                <a:p>
                  <a:pPr algn="l"/>
                  <a:r>
                    <a:rPr lang="en-IN" sz="825" spc="0" baseline="0">
                      <a:ln/>
                      <a:solidFill>
                        <a:srgbClr val="374151"/>
                      </a:solidFill>
                      <a:latin typeface="Arial"/>
                      <a:cs typeface="Arial"/>
                      <a:sym typeface="Arial"/>
                      <a:rtl val="0"/>
                    </a:rPr>
                    <a:t>Single Layer</a:t>
                  </a:r>
                </a:p>
              </p:txBody>
            </p:sp>
            <p:sp>
              <p:nvSpPr>
                <p:cNvPr id="47" name="Freeform: Shape 46">
                  <a:extLst>
                    <a:ext uri="{FF2B5EF4-FFF2-40B4-BE49-F238E27FC236}">
                      <a16:creationId xmlns:a16="http://schemas.microsoft.com/office/drawing/2014/main" id="{B3B88BED-BDEE-54CD-0EA1-2DBB599F4938}"/>
                    </a:ext>
                  </a:extLst>
                </p:cNvPr>
                <p:cNvSpPr/>
                <p:nvPr/>
              </p:nvSpPr>
              <p:spPr>
                <a:xfrm>
                  <a:off x="9200204" y="1547057"/>
                  <a:ext cx="596629" cy="221358"/>
                </a:xfrm>
                <a:custGeom>
                  <a:avLst/>
                  <a:gdLst>
                    <a:gd name="connsiteX0" fmla="*/ 547831 w 596629"/>
                    <a:gd name="connsiteY0" fmla="*/ 160 h 221358"/>
                    <a:gd name="connsiteX1" fmla="*/ 597550 w 596629"/>
                    <a:gd name="connsiteY1" fmla="*/ 160 h 221358"/>
                    <a:gd name="connsiteX2" fmla="*/ 597550 w 596629"/>
                    <a:gd name="connsiteY2" fmla="*/ 221518 h 221358"/>
                    <a:gd name="connsiteX3" fmla="*/ 547831 w 596629"/>
                    <a:gd name="connsiteY3" fmla="*/ 221518 h 221358"/>
                    <a:gd name="connsiteX4" fmla="*/ 50639 w 596629"/>
                    <a:gd name="connsiteY4" fmla="*/ 221518 h 221358"/>
                    <a:gd name="connsiteX5" fmla="*/ 920 w 596629"/>
                    <a:gd name="connsiteY5" fmla="*/ 221518 h 221358"/>
                    <a:gd name="connsiteX6" fmla="*/ 920 w 596629"/>
                    <a:gd name="connsiteY6" fmla="*/ 160 h 221358"/>
                    <a:gd name="connsiteX7" fmla="*/ 50639 w 596629"/>
                    <a:gd name="connsiteY7" fmla="*/ 160 h 22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629" h="221358">
                      <a:moveTo>
                        <a:pt x="547831" y="160"/>
                      </a:moveTo>
                      <a:cubicBezTo>
                        <a:pt x="575290" y="160"/>
                        <a:pt x="597550" y="160"/>
                        <a:pt x="597550" y="160"/>
                      </a:cubicBezTo>
                      <a:lnTo>
                        <a:pt x="597550" y="221518"/>
                      </a:lnTo>
                      <a:cubicBezTo>
                        <a:pt x="597550" y="221518"/>
                        <a:pt x="575290" y="221518"/>
                        <a:pt x="547831" y="221518"/>
                      </a:cubicBezTo>
                      <a:lnTo>
                        <a:pt x="50639" y="221518"/>
                      </a:lnTo>
                      <a:cubicBezTo>
                        <a:pt x="23180" y="221518"/>
                        <a:pt x="920" y="221518"/>
                        <a:pt x="920" y="221518"/>
                      </a:cubicBezTo>
                      <a:lnTo>
                        <a:pt x="920" y="160"/>
                      </a:lnTo>
                      <a:cubicBezTo>
                        <a:pt x="920" y="160"/>
                        <a:pt x="23180" y="160"/>
                        <a:pt x="50639" y="160"/>
                      </a:cubicBezTo>
                      <a:close/>
                    </a:path>
                  </a:pathLst>
                </a:custGeom>
                <a:solidFill>
                  <a:srgbClr val="F59E0B"/>
                </a:solidFill>
                <a:ln w="9938" cap="flat">
                  <a:noFill/>
                  <a:prstDash val="solid"/>
                  <a:miter/>
                </a:ln>
              </p:spPr>
              <p:txBody>
                <a:bodyPr rtlCol="0" anchor="ctr"/>
                <a:lstStyle/>
                <a:p>
                  <a:endParaRPr lang="en-IN"/>
                </a:p>
              </p:txBody>
            </p:sp>
            <p:sp>
              <p:nvSpPr>
                <p:cNvPr id="48" name="TextBox 47">
                  <a:extLst>
                    <a:ext uri="{FF2B5EF4-FFF2-40B4-BE49-F238E27FC236}">
                      <a16:creationId xmlns:a16="http://schemas.microsoft.com/office/drawing/2014/main" id="{C9C89FBB-5F71-A9CA-D761-92D1BD528FF0}"/>
                    </a:ext>
                  </a:extLst>
                </p:cNvPr>
                <p:cNvSpPr txBox="1"/>
                <p:nvPr/>
              </p:nvSpPr>
              <p:spPr>
                <a:xfrm>
                  <a:off x="9211426" y="1568753"/>
                  <a:ext cx="574185" cy="190359"/>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Rank 2</a:t>
                  </a:r>
                </a:p>
              </p:txBody>
            </p:sp>
            <p:sp>
              <p:nvSpPr>
                <p:cNvPr id="49" name="TextBox 48">
                  <a:extLst>
                    <a:ext uri="{FF2B5EF4-FFF2-40B4-BE49-F238E27FC236}">
                      <a16:creationId xmlns:a16="http://schemas.microsoft.com/office/drawing/2014/main" id="{1301D1A9-CE34-0691-5E5D-20A9885656B6}"/>
                    </a:ext>
                  </a:extLst>
                </p:cNvPr>
                <p:cNvSpPr txBox="1"/>
                <p:nvPr/>
              </p:nvSpPr>
              <p:spPr>
                <a:xfrm>
                  <a:off x="9904271" y="1575432"/>
                  <a:ext cx="967248" cy="182116"/>
                </a:xfrm>
                <a:prstGeom prst="rect">
                  <a:avLst/>
                </a:prstGeom>
                <a:noFill/>
              </p:spPr>
              <p:txBody>
                <a:bodyPr wrap="none" rtlCol="0">
                  <a:spAutoFit/>
                </a:bodyPr>
                <a:lstStyle/>
                <a:p>
                  <a:pPr algn="l"/>
                  <a:r>
                    <a:rPr lang="en-IN" sz="825" spc="0" baseline="0">
                      <a:ln/>
                      <a:solidFill>
                        <a:srgbClr val="374151"/>
                      </a:solidFill>
                      <a:latin typeface="Arial"/>
                      <a:cs typeface="Arial"/>
                      <a:sym typeface="Arial"/>
                      <a:rtl val="0"/>
                    </a:rPr>
                    <a:t>2 Spatial Layers</a:t>
                  </a:r>
                </a:p>
              </p:txBody>
            </p:sp>
            <p:sp>
              <p:nvSpPr>
                <p:cNvPr id="50" name="Freeform: Shape 49">
                  <a:extLst>
                    <a:ext uri="{FF2B5EF4-FFF2-40B4-BE49-F238E27FC236}">
                      <a16:creationId xmlns:a16="http://schemas.microsoft.com/office/drawing/2014/main" id="{8A874935-F330-3A46-E91B-BD6DE31BAFFF}"/>
                    </a:ext>
                  </a:extLst>
                </p:cNvPr>
                <p:cNvSpPr/>
                <p:nvPr/>
              </p:nvSpPr>
              <p:spPr>
                <a:xfrm>
                  <a:off x="9200204" y="1842201"/>
                  <a:ext cx="596629" cy="221358"/>
                </a:xfrm>
                <a:custGeom>
                  <a:avLst/>
                  <a:gdLst>
                    <a:gd name="connsiteX0" fmla="*/ 547831 w 596629"/>
                    <a:gd name="connsiteY0" fmla="*/ 160 h 221358"/>
                    <a:gd name="connsiteX1" fmla="*/ 597550 w 596629"/>
                    <a:gd name="connsiteY1" fmla="*/ 160 h 221358"/>
                    <a:gd name="connsiteX2" fmla="*/ 597550 w 596629"/>
                    <a:gd name="connsiteY2" fmla="*/ 221518 h 221358"/>
                    <a:gd name="connsiteX3" fmla="*/ 547831 w 596629"/>
                    <a:gd name="connsiteY3" fmla="*/ 221518 h 221358"/>
                    <a:gd name="connsiteX4" fmla="*/ 50639 w 596629"/>
                    <a:gd name="connsiteY4" fmla="*/ 221518 h 221358"/>
                    <a:gd name="connsiteX5" fmla="*/ 920 w 596629"/>
                    <a:gd name="connsiteY5" fmla="*/ 221518 h 221358"/>
                    <a:gd name="connsiteX6" fmla="*/ 920 w 596629"/>
                    <a:gd name="connsiteY6" fmla="*/ 160 h 221358"/>
                    <a:gd name="connsiteX7" fmla="*/ 50639 w 596629"/>
                    <a:gd name="connsiteY7" fmla="*/ 160 h 22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629" h="221358">
                      <a:moveTo>
                        <a:pt x="547831" y="160"/>
                      </a:moveTo>
                      <a:cubicBezTo>
                        <a:pt x="575290" y="160"/>
                        <a:pt x="597550" y="160"/>
                        <a:pt x="597550" y="160"/>
                      </a:cubicBezTo>
                      <a:lnTo>
                        <a:pt x="597550" y="221518"/>
                      </a:lnTo>
                      <a:cubicBezTo>
                        <a:pt x="597550" y="221518"/>
                        <a:pt x="575290" y="221518"/>
                        <a:pt x="547831" y="221518"/>
                      </a:cubicBezTo>
                      <a:lnTo>
                        <a:pt x="50639" y="221518"/>
                      </a:lnTo>
                      <a:cubicBezTo>
                        <a:pt x="23180" y="221518"/>
                        <a:pt x="920" y="221518"/>
                        <a:pt x="920" y="221518"/>
                      </a:cubicBezTo>
                      <a:lnTo>
                        <a:pt x="920" y="160"/>
                      </a:lnTo>
                      <a:cubicBezTo>
                        <a:pt x="920" y="160"/>
                        <a:pt x="23180" y="160"/>
                        <a:pt x="50639" y="160"/>
                      </a:cubicBezTo>
                      <a:close/>
                    </a:path>
                  </a:pathLst>
                </a:custGeom>
                <a:solidFill>
                  <a:srgbClr val="EF4444"/>
                </a:solidFill>
                <a:ln w="9938" cap="flat">
                  <a:noFill/>
                  <a:prstDash val="solid"/>
                  <a:miter/>
                </a:ln>
              </p:spPr>
              <p:txBody>
                <a:bodyPr rtlCol="0" anchor="ctr"/>
                <a:lstStyle/>
                <a:p>
                  <a:endParaRPr lang="en-IN"/>
                </a:p>
              </p:txBody>
            </p:sp>
            <p:sp>
              <p:nvSpPr>
                <p:cNvPr id="51" name="TextBox 50">
                  <a:extLst>
                    <a:ext uri="{FF2B5EF4-FFF2-40B4-BE49-F238E27FC236}">
                      <a16:creationId xmlns:a16="http://schemas.microsoft.com/office/drawing/2014/main" id="{5552146B-8904-C954-6E3A-2FA39D74699D}"/>
                    </a:ext>
                  </a:extLst>
                </p:cNvPr>
                <p:cNvSpPr txBox="1"/>
                <p:nvPr/>
              </p:nvSpPr>
              <p:spPr>
                <a:xfrm>
                  <a:off x="9211426" y="1863897"/>
                  <a:ext cx="574185" cy="190359"/>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Rank 4</a:t>
                  </a:r>
                </a:p>
              </p:txBody>
            </p:sp>
            <p:sp>
              <p:nvSpPr>
                <p:cNvPr id="52" name="TextBox 51">
                  <a:extLst>
                    <a:ext uri="{FF2B5EF4-FFF2-40B4-BE49-F238E27FC236}">
                      <a16:creationId xmlns:a16="http://schemas.microsoft.com/office/drawing/2014/main" id="{1E6AC828-F037-E61E-7327-20910213D5F4}"/>
                    </a:ext>
                  </a:extLst>
                </p:cNvPr>
                <p:cNvSpPr txBox="1"/>
                <p:nvPr/>
              </p:nvSpPr>
              <p:spPr>
                <a:xfrm>
                  <a:off x="9904271" y="1870577"/>
                  <a:ext cx="967248" cy="182116"/>
                </a:xfrm>
                <a:prstGeom prst="rect">
                  <a:avLst/>
                </a:prstGeom>
                <a:noFill/>
              </p:spPr>
              <p:txBody>
                <a:bodyPr wrap="none" rtlCol="0">
                  <a:spAutoFit/>
                </a:bodyPr>
                <a:lstStyle/>
                <a:p>
                  <a:pPr algn="l"/>
                  <a:r>
                    <a:rPr lang="en-IN" sz="825" spc="0" baseline="0">
                      <a:ln/>
                      <a:solidFill>
                        <a:srgbClr val="374151"/>
                      </a:solidFill>
                      <a:latin typeface="Arial"/>
                      <a:cs typeface="Arial"/>
                      <a:sym typeface="Arial"/>
                      <a:rtl val="0"/>
                    </a:rPr>
                    <a:t>4 Spatial Layers</a:t>
                  </a:r>
                </a:p>
              </p:txBody>
            </p:sp>
          </p:grpSp>
        </p:grpSp>
        <p:grpSp>
          <p:nvGrpSpPr>
            <p:cNvPr id="57" name="Graphic 2">
              <a:extLst>
                <a:ext uri="{FF2B5EF4-FFF2-40B4-BE49-F238E27FC236}">
                  <a16:creationId xmlns:a16="http://schemas.microsoft.com/office/drawing/2014/main" id="{14403CC7-FDB3-0A91-8483-1F91163E9782}"/>
                </a:ext>
              </a:extLst>
            </p:cNvPr>
            <p:cNvGrpSpPr/>
            <p:nvPr/>
          </p:nvGrpSpPr>
          <p:grpSpPr>
            <a:xfrm>
              <a:off x="549072" y="2948992"/>
              <a:ext cx="5469106" cy="1328149"/>
              <a:chOff x="549072" y="2948992"/>
              <a:chExt cx="5469106" cy="1328149"/>
            </a:xfrm>
          </p:grpSpPr>
          <p:sp>
            <p:nvSpPr>
              <p:cNvPr id="58" name="Freeform: Shape 57">
                <a:extLst>
                  <a:ext uri="{FF2B5EF4-FFF2-40B4-BE49-F238E27FC236}">
                    <a16:creationId xmlns:a16="http://schemas.microsoft.com/office/drawing/2014/main" id="{9BF007C6-CEB9-8356-EEC3-871474DBB2A3}"/>
                  </a:ext>
                </a:extLst>
              </p:cNvPr>
              <p:cNvSpPr/>
              <p:nvPr/>
            </p:nvSpPr>
            <p:spPr>
              <a:xfrm>
                <a:off x="549072" y="2948992"/>
                <a:ext cx="5469106" cy="1328149"/>
              </a:xfrm>
              <a:custGeom>
                <a:avLst/>
                <a:gdLst>
                  <a:gd name="connsiteX0" fmla="*/ 5369718 w 5469106"/>
                  <a:gd name="connsiteY0" fmla="*/ 390 h 1328149"/>
                  <a:gd name="connsiteX1" fmla="*/ 5469157 w 5469106"/>
                  <a:gd name="connsiteY1" fmla="*/ 390 h 1328149"/>
                  <a:gd name="connsiteX2" fmla="*/ 5469157 w 5469106"/>
                  <a:gd name="connsiteY2" fmla="*/ 1328540 h 1328149"/>
                  <a:gd name="connsiteX3" fmla="*/ 5369718 w 5469106"/>
                  <a:gd name="connsiteY3" fmla="*/ 1328540 h 1328149"/>
                  <a:gd name="connsiteX4" fmla="*/ 99488 w 5469106"/>
                  <a:gd name="connsiteY4" fmla="*/ 1328540 h 1328149"/>
                  <a:gd name="connsiteX5" fmla="*/ 50 w 5469106"/>
                  <a:gd name="connsiteY5" fmla="*/ 1328540 h 1328149"/>
                  <a:gd name="connsiteX6" fmla="*/ 50 w 5469106"/>
                  <a:gd name="connsiteY6" fmla="*/ 390 h 1328149"/>
                  <a:gd name="connsiteX7" fmla="*/ 99488 w 5469106"/>
                  <a:gd name="connsiteY7" fmla="*/ 390 h 1328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9106" h="1328149">
                    <a:moveTo>
                      <a:pt x="5369718" y="390"/>
                    </a:moveTo>
                    <a:cubicBezTo>
                      <a:pt x="5424637" y="390"/>
                      <a:pt x="5469157" y="390"/>
                      <a:pt x="5469157" y="390"/>
                    </a:cubicBezTo>
                    <a:lnTo>
                      <a:pt x="5469157" y="1328540"/>
                    </a:lnTo>
                    <a:cubicBezTo>
                      <a:pt x="5469157" y="1328540"/>
                      <a:pt x="5424637" y="1328540"/>
                      <a:pt x="5369718" y="1328540"/>
                    </a:cubicBezTo>
                    <a:lnTo>
                      <a:pt x="99488" y="1328540"/>
                    </a:lnTo>
                    <a:cubicBezTo>
                      <a:pt x="44570" y="1328540"/>
                      <a:pt x="50" y="1328540"/>
                      <a:pt x="50" y="1328540"/>
                    </a:cubicBezTo>
                    <a:lnTo>
                      <a:pt x="50" y="390"/>
                    </a:lnTo>
                    <a:cubicBezTo>
                      <a:pt x="50" y="390"/>
                      <a:pt x="44570" y="390"/>
                      <a:pt x="99488" y="390"/>
                    </a:cubicBezTo>
                    <a:close/>
                  </a:path>
                </a:pathLst>
              </a:custGeom>
              <a:solidFill>
                <a:srgbClr val="EFF6FF"/>
              </a:solidFill>
              <a:ln w="19876" cap="flat">
                <a:solidFill>
                  <a:srgbClr val="3B82F6"/>
                </a:solidFill>
                <a:prstDash val="solid"/>
                <a:miter/>
              </a:ln>
            </p:spPr>
            <p:txBody>
              <a:bodyPr rtlCol="0" anchor="ctr"/>
              <a:lstStyle/>
              <a:p>
                <a:endParaRPr lang="en-IN"/>
              </a:p>
            </p:txBody>
          </p:sp>
          <p:sp>
            <p:nvSpPr>
              <p:cNvPr id="59" name="TextBox 58">
                <a:extLst>
                  <a:ext uri="{FF2B5EF4-FFF2-40B4-BE49-F238E27FC236}">
                    <a16:creationId xmlns:a16="http://schemas.microsoft.com/office/drawing/2014/main" id="{F3A229CF-C9ED-DAE9-5847-A5C81E88D747}"/>
                  </a:ext>
                </a:extLst>
              </p:cNvPr>
              <p:cNvSpPr txBox="1"/>
              <p:nvPr/>
            </p:nvSpPr>
            <p:spPr>
              <a:xfrm>
                <a:off x="2586893" y="2980863"/>
                <a:ext cx="1393463" cy="223332"/>
              </a:xfrm>
              <a:prstGeom prst="rect">
                <a:avLst/>
              </a:prstGeom>
              <a:noFill/>
            </p:spPr>
            <p:txBody>
              <a:bodyPr wrap="none" rtlCol="0">
                <a:spAutoFit/>
              </a:bodyPr>
              <a:lstStyle/>
              <a:p>
                <a:pPr algn="l"/>
                <a:r>
                  <a:rPr lang="en-IN" sz="1200" b="1" spc="0" baseline="0">
                    <a:ln/>
                    <a:solidFill>
                      <a:srgbClr val="1E40AF"/>
                    </a:solidFill>
                    <a:latin typeface="Arial"/>
                    <a:cs typeface="Arial"/>
                    <a:sym typeface="Arial"/>
                    <a:rtl val="0"/>
                  </a:rPr>
                  <a:t>What to Monitor</a:t>
                </a:r>
              </a:p>
            </p:txBody>
          </p:sp>
          <p:grpSp>
            <p:nvGrpSpPr>
              <p:cNvPr id="60" name="Graphic 2">
                <a:extLst>
                  <a:ext uri="{FF2B5EF4-FFF2-40B4-BE49-F238E27FC236}">
                    <a16:creationId xmlns:a16="http://schemas.microsoft.com/office/drawing/2014/main" id="{2231CFEA-5937-78AB-857F-ABB025200E94}"/>
                  </a:ext>
                </a:extLst>
              </p:cNvPr>
              <p:cNvGrpSpPr/>
              <p:nvPr/>
            </p:nvGrpSpPr>
            <p:grpSpPr>
              <a:xfrm>
                <a:off x="817555" y="3295787"/>
                <a:ext cx="4372949" cy="924768"/>
                <a:chOff x="817555" y="3295787"/>
                <a:chExt cx="4372949" cy="924768"/>
              </a:xfrm>
            </p:grpSpPr>
            <p:sp>
              <p:nvSpPr>
                <p:cNvPr id="61" name="Freeform: Shape 60">
                  <a:extLst>
                    <a:ext uri="{FF2B5EF4-FFF2-40B4-BE49-F238E27FC236}">
                      <a16:creationId xmlns:a16="http://schemas.microsoft.com/office/drawing/2014/main" id="{8E595C27-7DED-78EF-09DB-E48764AB6B67}"/>
                    </a:ext>
                  </a:extLst>
                </p:cNvPr>
                <p:cNvSpPr/>
                <p:nvPr/>
              </p:nvSpPr>
              <p:spPr>
                <a:xfrm>
                  <a:off x="817555" y="3295787"/>
                  <a:ext cx="159101" cy="118057"/>
                </a:xfrm>
                <a:custGeom>
                  <a:avLst/>
                  <a:gdLst>
                    <a:gd name="connsiteX0" fmla="*/ 159171 w 159101"/>
                    <a:gd name="connsiteY0" fmla="*/ 59459 h 118057"/>
                    <a:gd name="connsiteX1" fmla="*/ 79621 w 159101"/>
                    <a:gd name="connsiteY1" fmla="*/ 118488 h 118057"/>
                    <a:gd name="connsiteX2" fmla="*/ 70 w 159101"/>
                    <a:gd name="connsiteY2" fmla="*/ 59459 h 118057"/>
                    <a:gd name="connsiteX3" fmla="*/ 79621 w 159101"/>
                    <a:gd name="connsiteY3" fmla="*/ 430 h 118057"/>
                    <a:gd name="connsiteX4" fmla="*/ 159171 w 159101"/>
                    <a:gd name="connsiteY4" fmla="*/ 59459 h 11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101" h="118057">
                      <a:moveTo>
                        <a:pt x="159171" y="59459"/>
                      </a:moveTo>
                      <a:cubicBezTo>
                        <a:pt x="159171" y="92060"/>
                        <a:pt x="123555" y="118488"/>
                        <a:pt x="79621" y="118488"/>
                      </a:cubicBezTo>
                      <a:cubicBezTo>
                        <a:pt x="35686" y="118488"/>
                        <a:pt x="70" y="92060"/>
                        <a:pt x="70" y="59459"/>
                      </a:cubicBezTo>
                      <a:cubicBezTo>
                        <a:pt x="70" y="26858"/>
                        <a:pt x="35686" y="430"/>
                        <a:pt x="79621" y="430"/>
                      </a:cubicBezTo>
                      <a:cubicBezTo>
                        <a:pt x="123555" y="430"/>
                        <a:pt x="159171" y="26858"/>
                        <a:pt x="159171" y="59459"/>
                      </a:cubicBezTo>
                      <a:close/>
                    </a:path>
                  </a:pathLst>
                </a:custGeom>
                <a:solidFill>
                  <a:srgbClr val="3B82F6"/>
                </a:solidFill>
                <a:ln w="9938" cap="flat">
                  <a:noFill/>
                  <a:prstDash val="solid"/>
                  <a:miter/>
                </a:ln>
              </p:spPr>
              <p:txBody>
                <a:bodyPr rtlCol="0" anchor="ctr"/>
                <a:lstStyle/>
                <a:p>
                  <a:endParaRPr lang="en-IN"/>
                </a:p>
              </p:txBody>
            </p:sp>
            <p:sp>
              <p:nvSpPr>
                <p:cNvPr id="62" name="TextBox 61">
                  <a:extLst>
                    <a:ext uri="{FF2B5EF4-FFF2-40B4-BE49-F238E27FC236}">
                      <a16:creationId xmlns:a16="http://schemas.microsoft.com/office/drawing/2014/main" id="{60338646-6D83-8FA7-F60D-12858DB2130C}"/>
                    </a:ext>
                  </a:extLst>
                </p:cNvPr>
                <p:cNvSpPr txBox="1"/>
                <p:nvPr/>
              </p:nvSpPr>
              <p:spPr>
                <a:xfrm>
                  <a:off x="778015" y="3279192"/>
                  <a:ext cx="238182" cy="173872"/>
                </a:xfrm>
                <a:prstGeom prst="rect">
                  <a:avLst/>
                </a:prstGeom>
                <a:noFill/>
              </p:spPr>
              <p:txBody>
                <a:bodyPr wrap="none" rtlCol="0">
                  <a:spAutoFit/>
                </a:bodyPr>
                <a:lstStyle/>
                <a:p>
                  <a:pPr algn="l"/>
                  <a:r>
                    <a:rPr lang="en-IN" sz="750" b="1" spc="0" baseline="0">
                      <a:ln/>
                      <a:solidFill>
                        <a:srgbClr val="FFFFFF"/>
                      </a:solidFill>
                      <a:latin typeface="Arial"/>
                      <a:cs typeface="Arial"/>
                      <a:sym typeface="Arial"/>
                      <a:rtl val="0"/>
                    </a:rPr>
                    <a:t>1</a:t>
                  </a:r>
                </a:p>
              </p:txBody>
            </p:sp>
            <p:sp>
              <p:nvSpPr>
                <p:cNvPr id="63" name="TextBox 62">
                  <a:extLst>
                    <a:ext uri="{FF2B5EF4-FFF2-40B4-BE49-F238E27FC236}">
                      <a16:creationId xmlns:a16="http://schemas.microsoft.com/office/drawing/2014/main" id="{FA673D47-3251-2E4A-C6BD-B369BCC1AC16}"/>
                    </a:ext>
                  </a:extLst>
                </p:cNvPr>
                <p:cNvSpPr txBox="1"/>
                <p:nvPr/>
              </p:nvSpPr>
              <p:spPr>
                <a:xfrm>
                  <a:off x="1004543" y="3265833"/>
                  <a:ext cx="1024745" cy="190359"/>
                </a:xfrm>
                <a:prstGeom prst="rect">
                  <a:avLst/>
                </a:prstGeom>
                <a:noFill/>
              </p:spPr>
              <p:txBody>
                <a:bodyPr wrap="none" rtlCol="0">
                  <a:spAutoFit/>
                </a:bodyPr>
                <a:lstStyle/>
                <a:p>
                  <a:pPr algn="l"/>
                  <a:r>
                    <a:rPr lang="en-IN" sz="900" b="1" spc="0" baseline="0">
                      <a:ln/>
                      <a:solidFill>
                        <a:srgbClr val="1E40AF"/>
                      </a:solidFill>
                      <a:latin typeface="Arial"/>
                      <a:cs typeface="Arial"/>
                      <a:sym typeface="Arial"/>
                      <a:rtl val="0"/>
                    </a:rPr>
                    <a:t>gNB Counters:</a:t>
                  </a:r>
                </a:p>
              </p:txBody>
            </p:sp>
            <p:sp>
              <p:nvSpPr>
                <p:cNvPr id="64" name="TextBox 63">
                  <a:extLst>
                    <a:ext uri="{FF2B5EF4-FFF2-40B4-BE49-F238E27FC236}">
                      <a16:creationId xmlns:a16="http://schemas.microsoft.com/office/drawing/2014/main" id="{B2F8F9B2-5FC8-6031-CA38-17623054CB41}"/>
                    </a:ext>
                  </a:extLst>
                </p:cNvPr>
                <p:cNvSpPr txBox="1"/>
                <p:nvPr/>
              </p:nvSpPr>
              <p:spPr>
                <a:xfrm>
                  <a:off x="1004543" y="3383192"/>
                  <a:ext cx="1368298" cy="182116"/>
                </a:xfrm>
                <a:prstGeom prst="rect">
                  <a:avLst/>
                </a:prstGeom>
                <a:noFill/>
              </p:spPr>
              <p:txBody>
                <a:bodyPr wrap="none" rtlCol="0">
                  <a:spAutoFit/>
                </a:bodyPr>
                <a:lstStyle/>
                <a:p>
                  <a:pPr algn="l"/>
                  <a:r>
                    <a:rPr lang="en-IN" sz="825" spc="0" baseline="0">
                      <a:ln/>
                      <a:solidFill>
                        <a:srgbClr val="374151"/>
                      </a:solidFill>
                      <a:latin typeface="Arial"/>
                      <a:cs typeface="Arial"/>
                      <a:sym typeface="Arial"/>
                      <a:rtl val="0"/>
                    </a:rPr>
                    <a:t>Average DL MIMO Rank</a:t>
                  </a:r>
                </a:p>
              </p:txBody>
            </p:sp>
            <p:sp>
              <p:nvSpPr>
                <p:cNvPr id="65" name="TextBox 64">
                  <a:extLst>
                    <a:ext uri="{FF2B5EF4-FFF2-40B4-BE49-F238E27FC236}">
                      <a16:creationId xmlns:a16="http://schemas.microsoft.com/office/drawing/2014/main" id="{ECA6C4EB-19D7-A255-C867-5B88CD313EAD}"/>
                    </a:ext>
                  </a:extLst>
                </p:cNvPr>
                <p:cNvSpPr txBox="1"/>
                <p:nvPr/>
              </p:nvSpPr>
              <p:spPr>
                <a:xfrm>
                  <a:off x="1004543" y="3493871"/>
                  <a:ext cx="1660286" cy="182116"/>
                </a:xfrm>
                <a:prstGeom prst="rect">
                  <a:avLst/>
                </a:prstGeom>
                <a:noFill/>
              </p:spPr>
              <p:txBody>
                <a:bodyPr wrap="none" rtlCol="0">
                  <a:spAutoFit/>
                </a:bodyPr>
                <a:lstStyle/>
                <a:p>
                  <a:pPr algn="l"/>
                  <a:r>
                    <a:rPr lang="en-IN" sz="825" spc="0" baseline="0">
                      <a:ln/>
                      <a:solidFill>
                        <a:srgbClr val="374151"/>
                      </a:solidFill>
                      <a:latin typeface="Arial"/>
                      <a:cs typeface="Arial"/>
                      <a:sym typeface="Arial"/>
                      <a:rtl val="0"/>
                    </a:rPr>
                    <a:t>Rank Distribution Percentages</a:t>
                  </a:r>
                </a:p>
              </p:txBody>
            </p:sp>
            <p:sp>
              <p:nvSpPr>
                <p:cNvPr id="66" name="TextBox 65">
                  <a:extLst>
                    <a:ext uri="{FF2B5EF4-FFF2-40B4-BE49-F238E27FC236}">
                      <a16:creationId xmlns:a16="http://schemas.microsoft.com/office/drawing/2014/main" id="{AD7A3B43-4ECC-EBE3-F955-7E5FE99039B8}"/>
                    </a:ext>
                  </a:extLst>
                </p:cNvPr>
                <p:cNvSpPr txBox="1"/>
                <p:nvPr/>
              </p:nvSpPr>
              <p:spPr>
                <a:xfrm>
                  <a:off x="1004543" y="3604550"/>
                  <a:ext cx="1621778" cy="182116"/>
                </a:xfrm>
                <a:prstGeom prst="rect">
                  <a:avLst/>
                </a:prstGeom>
                <a:noFill/>
              </p:spPr>
              <p:txBody>
                <a:bodyPr wrap="none" rtlCol="0">
                  <a:spAutoFit/>
                </a:bodyPr>
                <a:lstStyle/>
                <a:p>
                  <a:pPr algn="l"/>
                  <a:r>
                    <a:rPr lang="en-IN" sz="825" spc="0" baseline="0">
                      <a:ln/>
                      <a:solidFill>
                        <a:srgbClr val="374151"/>
                      </a:solidFill>
                      <a:latin typeface="Arial"/>
                      <a:cs typeface="Arial"/>
                      <a:sym typeface="Arial"/>
                      <a:rtl val="0"/>
                    </a:rPr>
                    <a:t>Spatial Multiplexing Efficiency</a:t>
                  </a:r>
                </a:p>
              </p:txBody>
            </p:sp>
            <p:sp>
              <p:nvSpPr>
                <p:cNvPr id="67" name="Freeform: Shape 66">
                  <a:extLst>
                    <a:ext uri="{FF2B5EF4-FFF2-40B4-BE49-F238E27FC236}">
                      <a16:creationId xmlns:a16="http://schemas.microsoft.com/office/drawing/2014/main" id="{4B4BE0DB-70A3-392C-49FA-D6ABEE625972}"/>
                    </a:ext>
                  </a:extLst>
                </p:cNvPr>
                <p:cNvSpPr/>
                <p:nvPr/>
              </p:nvSpPr>
              <p:spPr>
                <a:xfrm>
                  <a:off x="3452670" y="3295787"/>
                  <a:ext cx="159101" cy="118057"/>
                </a:xfrm>
                <a:custGeom>
                  <a:avLst/>
                  <a:gdLst>
                    <a:gd name="connsiteX0" fmla="*/ 159171 w 159101"/>
                    <a:gd name="connsiteY0" fmla="*/ 59459 h 118057"/>
                    <a:gd name="connsiteX1" fmla="*/ 79621 w 159101"/>
                    <a:gd name="connsiteY1" fmla="*/ 118488 h 118057"/>
                    <a:gd name="connsiteX2" fmla="*/ 70 w 159101"/>
                    <a:gd name="connsiteY2" fmla="*/ 59459 h 118057"/>
                    <a:gd name="connsiteX3" fmla="*/ 79621 w 159101"/>
                    <a:gd name="connsiteY3" fmla="*/ 430 h 118057"/>
                    <a:gd name="connsiteX4" fmla="*/ 159171 w 159101"/>
                    <a:gd name="connsiteY4" fmla="*/ 59459 h 11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101" h="118057">
                      <a:moveTo>
                        <a:pt x="159171" y="59459"/>
                      </a:moveTo>
                      <a:cubicBezTo>
                        <a:pt x="159171" y="92060"/>
                        <a:pt x="123555" y="118488"/>
                        <a:pt x="79621" y="118488"/>
                      </a:cubicBezTo>
                      <a:cubicBezTo>
                        <a:pt x="35686" y="118488"/>
                        <a:pt x="70" y="92060"/>
                        <a:pt x="70" y="59459"/>
                      </a:cubicBezTo>
                      <a:cubicBezTo>
                        <a:pt x="70" y="26858"/>
                        <a:pt x="35686" y="430"/>
                        <a:pt x="79621" y="430"/>
                      </a:cubicBezTo>
                      <a:cubicBezTo>
                        <a:pt x="123555" y="430"/>
                        <a:pt x="159171" y="26858"/>
                        <a:pt x="159171" y="59459"/>
                      </a:cubicBezTo>
                      <a:close/>
                    </a:path>
                  </a:pathLst>
                </a:custGeom>
                <a:solidFill>
                  <a:srgbClr val="10B981"/>
                </a:solidFill>
                <a:ln w="9938" cap="flat">
                  <a:noFill/>
                  <a:prstDash val="solid"/>
                  <a:miter/>
                </a:ln>
              </p:spPr>
              <p:txBody>
                <a:bodyPr rtlCol="0" anchor="ctr"/>
                <a:lstStyle/>
                <a:p>
                  <a:endParaRPr lang="en-IN"/>
                </a:p>
              </p:txBody>
            </p:sp>
            <p:sp>
              <p:nvSpPr>
                <p:cNvPr id="68" name="TextBox 67">
                  <a:extLst>
                    <a:ext uri="{FF2B5EF4-FFF2-40B4-BE49-F238E27FC236}">
                      <a16:creationId xmlns:a16="http://schemas.microsoft.com/office/drawing/2014/main" id="{BA4C5298-6E83-923C-19C6-D24495573258}"/>
                    </a:ext>
                  </a:extLst>
                </p:cNvPr>
                <p:cNvSpPr txBox="1"/>
                <p:nvPr/>
              </p:nvSpPr>
              <p:spPr>
                <a:xfrm>
                  <a:off x="3413130" y="3279192"/>
                  <a:ext cx="238182" cy="173872"/>
                </a:xfrm>
                <a:prstGeom prst="rect">
                  <a:avLst/>
                </a:prstGeom>
                <a:noFill/>
              </p:spPr>
              <p:txBody>
                <a:bodyPr wrap="none" rtlCol="0">
                  <a:spAutoFit/>
                </a:bodyPr>
                <a:lstStyle/>
                <a:p>
                  <a:pPr algn="l"/>
                  <a:r>
                    <a:rPr lang="en-IN" sz="750" b="1" spc="0" baseline="0">
                      <a:ln/>
                      <a:solidFill>
                        <a:srgbClr val="FFFFFF"/>
                      </a:solidFill>
                      <a:latin typeface="Arial"/>
                      <a:cs typeface="Arial"/>
                      <a:sym typeface="Arial"/>
                      <a:rtl val="0"/>
                    </a:rPr>
                    <a:t>2</a:t>
                  </a:r>
                </a:p>
              </p:txBody>
            </p:sp>
            <p:sp>
              <p:nvSpPr>
                <p:cNvPr id="69" name="TextBox 68">
                  <a:extLst>
                    <a:ext uri="{FF2B5EF4-FFF2-40B4-BE49-F238E27FC236}">
                      <a16:creationId xmlns:a16="http://schemas.microsoft.com/office/drawing/2014/main" id="{6ED37288-B945-FDF9-B0E8-30C43FAB7898}"/>
                    </a:ext>
                  </a:extLst>
                </p:cNvPr>
                <p:cNvSpPr txBox="1"/>
                <p:nvPr/>
              </p:nvSpPr>
              <p:spPr>
                <a:xfrm>
                  <a:off x="3639658" y="3265833"/>
                  <a:ext cx="799727" cy="190359"/>
                </a:xfrm>
                <a:prstGeom prst="rect">
                  <a:avLst/>
                </a:prstGeom>
                <a:noFill/>
              </p:spPr>
              <p:txBody>
                <a:bodyPr wrap="none" rtlCol="0">
                  <a:spAutoFit/>
                </a:bodyPr>
                <a:lstStyle/>
                <a:p>
                  <a:pPr algn="l"/>
                  <a:r>
                    <a:rPr lang="en-IN" sz="900" b="1" spc="0" baseline="0">
                      <a:ln/>
                      <a:solidFill>
                        <a:srgbClr val="059669"/>
                      </a:solidFill>
                      <a:latin typeface="Arial"/>
                      <a:cs typeface="Arial"/>
                      <a:sym typeface="Arial"/>
                      <a:rtl val="0"/>
                    </a:rPr>
                    <a:t>UE Traces:</a:t>
                  </a:r>
                </a:p>
              </p:txBody>
            </p:sp>
            <p:sp>
              <p:nvSpPr>
                <p:cNvPr id="70" name="TextBox 69">
                  <a:extLst>
                    <a:ext uri="{FF2B5EF4-FFF2-40B4-BE49-F238E27FC236}">
                      <a16:creationId xmlns:a16="http://schemas.microsoft.com/office/drawing/2014/main" id="{2E404AA3-F8E3-CC15-415C-E8AE63A70748}"/>
                    </a:ext>
                  </a:extLst>
                </p:cNvPr>
                <p:cNvSpPr txBox="1"/>
                <p:nvPr/>
              </p:nvSpPr>
              <p:spPr>
                <a:xfrm>
                  <a:off x="3639658" y="3383192"/>
                  <a:ext cx="1137142" cy="182116"/>
                </a:xfrm>
                <a:prstGeom prst="rect">
                  <a:avLst/>
                </a:prstGeom>
                <a:noFill/>
              </p:spPr>
              <p:txBody>
                <a:bodyPr wrap="none" rtlCol="0">
                  <a:spAutoFit/>
                </a:bodyPr>
                <a:lstStyle/>
                <a:p>
                  <a:pPr algn="l"/>
                  <a:r>
                    <a:rPr lang="en-IN" sz="825" spc="0" baseline="0">
                      <a:ln/>
                      <a:solidFill>
                        <a:srgbClr val="374151"/>
                      </a:solidFill>
                      <a:latin typeface="Arial"/>
                      <a:cs typeface="Arial"/>
                      <a:sym typeface="Arial"/>
                      <a:rtl val="0"/>
                    </a:rPr>
                    <a:t>RI Reports from UE</a:t>
                  </a:r>
                </a:p>
              </p:txBody>
            </p:sp>
            <p:sp>
              <p:nvSpPr>
                <p:cNvPr id="71" name="TextBox 70">
                  <a:extLst>
                    <a:ext uri="{FF2B5EF4-FFF2-40B4-BE49-F238E27FC236}">
                      <a16:creationId xmlns:a16="http://schemas.microsoft.com/office/drawing/2014/main" id="{F50F6609-3A8F-3FDA-141D-AB55AAB13BA7}"/>
                    </a:ext>
                  </a:extLst>
                </p:cNvPr>
                <p:cNvSpPr txBox="1"/>
                <p:nvPr/>
              </p:nvSpPr>
              <p:spPr>
                <a:xfrm>
                  <a:off x="3639658" y="3493871"/>
                  <a:ext cx="1465770" cy="182116"/>
                </a:xfrm>
                <a:prstGeom prst="rect">
                  <a:avLst/>
                </a:prstGeom>
                <a:noFill/>
              </p:spPr>
              <p:txBody>
                <a:bodyPr wrap="none" rtlCol="0">
                  <a:spAutoFit/>
                </a:bodyPr>
                <a:lstStyle/>
                <a:p>
                  <a:pPr algn="l"/>
                  <a:r>
                    <a:rPr lang="en-IN" sz="825" spc="0" baseline="0">
                      <a:ln/>
                      <a:solidFill>
                        <a:srgbClr val="374151"/>
                      </a:solidFill>
                      <a:latin typeface="Arial"/>
                      <a:cs typeface="Arial"/>
                      <a:sym typeface="Arial"/>
                      <a:rtl val="0"/>
                    </a:rPr>
                    <a:t>Channel Quality Indicators</a:t>
                  </a:r>
                </a:p>
              </p:txBody>
            </p:sp>
            <p:sp>
              <p:nvSpPr>
                <p:cNvPr id="72" name="TextBox 71">
                  <a:extLst>
                    <a:ext uri="{FF2B5EF4-FFF2-40B4-BE49-F238E27FC236}">
                      <a16:creationId xmlns:a16="http://schemas.microsoft.com/office/drawing/2014/main" id="{E448764B-E2AE-D297-E0AD-B4834FE3A371}"/>
                    </a:ext>
                  </a:extLst>
                </p:cNvPr>
                <p:cNvSpPr txBox="1"/>
                <p:nvPr/>
              </p:nvSpPr>
              <p:spPr>
                <a:xfrm>
                  <a:off x="3639658" y="3604550"/>
                  <a:ext cx="1526389" cy="182116"/>
                </a:xfrm>
                <a:prstGeom prst="rect">
                  <a:avLst/>
                </a:prstGeom>
                <a:noFill/>
              </p:spPr>
              <p:txBody>
                <a:bodyPr wrap="none" rtlCol="0">
                  <a:spAutoFit/>
                </a:bodyPr>
                <a:lstStyle/>
                <a:p>
                  <a:pPr algn="l"/>
                  <a:r>
                    <a:rPr lang="en-IN" sz="825" spc="0" baseline="0">
                      <a:ln/>
                      <a:solidFill>
                        <a:srgbClr val="374151"/>
                      </a:solidFill>
                      <a:latin typeface="Arial"/>
                      <a:cs typeface="Arial"/>
                      <a:sym typeface="Arial"/>
                      <a:rtl val="0"/>
                    </a:rPr>
                    <a:t>PMI Precoding Matrix Index</a:t>
                  </a:r>
                </a:p>
              </p:txBody>
            </p:sp>
            <p:sp>
              <p:nvSpPr>
                <p:cNvPr id="73" name="Freeform: Shape 72">
                  <a:extLst>
                    <a:ext uri="{FF2B5EF4-FFF2-40B4-BE49-F238E27FC236}">
                      <a16:creationId xmlns:a16="http://schemas.microsoft.com/office/drawing/2014/main" id="{0CF658A6-C700-E797-3BD6-F20115B6DB69}"/>
                    </a:ext>
                  </a:extLst>
                </p:cNvPr>
                <p:cNvSpPr/>
                <p:nvPr/>
              </p:nvSpPr>
              <p:spPr>
                <a:xfrm>
                  <a:off x="817555" y="3886076"/>
                  <a:ext cx="159101" cy="118057"/>
                </a:xfrm>
                <a:custGeom>
                  <a:avLst/>
                  <a:gdLst>
                    <a:gd name="connsiteX0" fmla="*/ 159171 w 159101"/>
                    <a:gd name="connsiteY0" fmla="*/ 59459 h 118057"/>
                    <a:gd name="connsiteX1" fmla="*/ 79621 w 159101"/>
                    <a:gd name="connsiteY1" fmla="*/ 118488 h 118057"/>
                    <a:gd name="connsiteX2" fmla="*/ 70 w 159101"/>
                    <a:gd name="connsiteY2" fmla="*/ 59459 h 118057"/>
                    <a:gd name="connsiteX3" fmla="*/ 79621 w 159101"/>
                    <a:gd name="connsiteY3" fmla="*/ 430 h 118057"/>
                    <a:gd name="connsiteX4" fmla="*/ 159171 w 159101"/>
                    <a:gd name="connsiteY4" fmla="*/ 59459 h 11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101" h="118057">
                      <a:moveTo>
                        <a:pt x="159171" y="59459"/>
                      </a:moveTo>
                      <a:cubicBezTo>
                        <a:pt x="159171" y="92060"/>
                        <a:pt x="123555" y="118488"/>
                        <a:pt x="79621" y="118488"/>
                      </a:cubicBezTo>
                      <a:cubicBezTo>
                        <a:pt x="35686" y="118488"/>
                        <a:pt x="70" y="92060"/>
                        <a:pt x="70" y="59459"/>
                      </a:cubicBezTo>
                      <a:cubicBezTo>
                        <a:pt x="70" y="26858"/>
                        <a:pt x="35686" y="430"/>
                        <a:pt x="79621" y="430"/>
                      </a:cubicBezTo>
                      <a:cubicBezTo>
                        <a:pt x="123555" y="430"/>
                        <a:pt x="159171" y="26858"/>
                        <a:pt x="159171" y="59459"/>
                      </a:cubicBezTo>
                      <a:close/>
                    </a:path>
                  </a:pathLst>
                </a:custGeom>
                <a:solidFill>
                  <a:srgbClr val="F59E0B"/>
                </a:solidFill>
                <a:ln w="9938" cap="flat">
                  <a:noFill/>
                  <a:prstDash val="solid"/>
                  <a:miter/>
                </a:ln>
              </p:spPr>
              <p:txBody>
                <a:bodyPr rtlCol="0" anchor="ctr"/>
                <a:lstStyle/>
                <a:p>
                  <a:endParaRPr lang="en-IN"/>
                </a:p>
              </p:txBody>
            </p:sp>
            <p:sp>
              <p:nvSpPr>
                <p:cNvPr id="74" name="TextBox 73">
                  <a:extLst>
                    <a:ext uri="{FF2B5EF4-FFF2-40B4-BE49-F238E27FC236}">
                      <a16:creationId xmlns:a16="http://schemas.microsoft.com/office/drawing/2014/main" id="{C5BD4C3D-56A5-93FB-2A24-8BB5F2187350}"/>
                    </a:ext>
                  </a:extLst>
                </p:cNvPr>
                <p:cNvSpPr txBox="1"/>
                <p:nvPr/>
              </p:nvSpPr>
              <p:spPr>
                <a:xfrm>
                  <a:off x="778015" y="3869481"/>
                  <a:ext cx="238182" cy="173872"/>
                </a:xfrm>
                <a:prstGeom prst="rect">
                  <a:avLst/>
                </a:prstGeom>
                <a:noFill/>
              </p:spPr>
              <p:txBody>
                <a:bodyPr wrap="none" rtlCol="0">
                  <a:spAutoFit/>
                </a:bodyPr>
                <a:lstStyle/>
                <a:p>
                  <a:pPr algn="l"/>
                  <a:r>
                    <a:rPr lang="en-IN" sz="750" b="1" spc="0" baseline="0">
                      <a:ln/>
                      <a:solidFill>
                        <a:srgbClr val="FFFFFF"/>
                      </a:solidFill>
                      <a:latin typeface="Arial"/>
                      <a:cs typeface="Arial"/>
                      <a:sym typeface="Arial"/>
                      <a:rtl val="0"/>
                    </a:rPr>
                    <a:t>3</a:t>
                  </a:r>
                </a:p>
              </p:txBody>
            </p:sp>
            <p:sp>
              <p:nvSpPr>
                <p:cNvPr id="75" name="TextBox 74">
                  <a:extLst>
                    <a:ext uri="{FF2B5EF4-FFF2-40B4-BE49-F238E27FC236}">
                      <a16:creationId xmlns:a16="http://schemas.microsoft.com/office/drawing/2014/main" id="{9346CE19-F83D-1390-5E32-DEFBBEBACE27}"/>
                    </a:ext>
                  </a:extLst>
                </p:cNvPr>
                <p:cNvSpPr txBox="1"/>
                <p:nvPr/>
              </p:nvSpPr>
              <p:spPr>
                <a:xfrm>
                  <a:off x="1004543" y="3856122"/>
                  <a:ext cx="1369905" cy="190359"/>
                </a:xfrm>
                <a:prstGeom prst="rect">
                  <a:avLst/>
                </a:prstGeom>
                <a:noFill/>
              </p:spPr>
              <p:txBody>
                <a:bodyPr wrap="none" rtlCol="0">
                  <a:spAutoFit/>
                </a:bodyPr>
                <a:lstStyle/>
                <a:p>
                  <a:pPr algn="l"/>
                  <a:r>
                    <a:rPr lang="en-IN" sz="900" b="1" spc="0" baseline="0">
                      <a:ln/>
                      <a:solidFill>
                        <a:srgbClr val="D97706"/>
                      </a:solidFill>
                      <a:latin typeface="Arial"/>
                      <a:cs typeface="Arial"/>
                      <a:sym typeface="Arial"/>
                      <a:rtl val="0"/>
                    </a:rPr>
                    <a:t>Performance Impact:</a:t>
                  </a:r>
                </a:p>
              </p:txBody>
            </p:sp>
            <p:sp>
              <p:nvSpPr>
                <p:cNvPr id="76" name="TextBox 75">
                  <a:extLst>
                    <a:ext uri="{FF2B5EF4-FFF2-40B4-BE49-F238E27FC236}">
                      <a16:creationId xmlns:a16="http://schemas.microsoft.com/office/drawing/2014/main" id="{64494712-BFA9-18F8-96EF-AFA184E803FC}"/>
                    </a:ext>
                  </a:extLst>
                </p:cNvPr>
                <p:cNvSpPr txBox="1"/>
                <p:nvPr/>
              </p:nvSpPr>
              <p:spPr>
                <a:xfrm>
                  <a:off x="1004543" y="3973481"/>
                  <a:ext cx="1544869" cy="182116"/>
                </a:xfrm>
                <a:prstGeom prst="rect">
                  <a:avLst/>
                </a:prstGeom>
                <a:noFill/>
              </p:spPr>
              <p:txBody>
                <a:bodyPr wrap="none" rtlCol="0">
                  <a:spAutoFit/>
                </a:bodyPr>
                <a:lstStyle/>
                <a:p>
                  <a:pPr algn="l"/>
                  <a:r>
                    <a:rPr lang="en-IN" sz="825" spc="0" baseline="0">
                      <a:ln/>
                      <a:solidFill>
                        <a:srgbClr val="374151"/>
                      </a:solidFill>
                      <a:latin typeface="Arial"/>
                      <a:cs typeface="Arial"/>
                      <a:sym typeface="Arial"/>
                      <a:rtl val="0"/>
                    </a:rPr>
                    <a:t>Throughput per spatial layer</a:t>
                  </a:r>
                </a:p>
              </p:txBody>
            </p:sp>
            <p:sp>
              <p:nvSpPr>
                <p:cNvPr id="77" name="TextBox 76">
                  <a:extLst>
                    <a:ext uri="{FF2B5EF4-FFF2-40B4-BE49-F238E27FC236}">
                      <a16:creationId xmlns:a16="http://schemas.microsoft.com/office/drawing/2014/main" id="{35A21BAD-5D15-1209-E586-3D24EA9E4A1C}"/>
                    </a:ext>
                  </a:extLst>
                </p:cNvPr>
                <p:cNvSpPr txBox="1"/>
                <p:nvPr/>
              </p:nvSpPr>
              <p:spPr>
                <a:xfrm>
                  <a:off x="1004543" y="4084160"/>
                  <a:ext cx="1360393" cy="182116"/>
                </a:xfrm>
                <a:prstGeom prst="rect">
                  <a:avLst/>
                </a:prstGeom>
                <a:noFill/>
              </p:spPr>
              <p:txBody>
                <a:bodyPr wrap="none" rtlCol="0">
                  <a:spAutoFit/>
                </a:bodyPr>
                <a:lstStyle/>
                <a:p>
                  <a:pPr algn="l"/>
                  <a:r>
                    <a:rPr lang="en-IN" sz="825" spc="0" baseline="0">
                      <a:ln/>
                      <a:solidFill>
                        <a:srgbClr val="374151"/>
                      </a:solidFill>
                      <a:latin typeface="Arial"/>
                      <a:cs typeface="Arial"/>
                      <a:sym typeface="Arial"/>
                      <a:rtl val="0"/>
                    </a:rPr>
                    <a:t>Spectral efficiency gains</a:t>
                  </a:r>
                </a:p>
              </p:txBody>
            </p:sp>
            <p:sp>
              <p:nvSpPr>
                <p:cNvPr id="78" name="Freeform: Shape 77">
                  <a:extLst>
                    <a:ext uri="{FF2B5EF4-FFF2-40B4-BE49-F238E27FC236}">
                      <a16:creationId xmlns:a16="http://schemas.microsoft.com/office/drawing/2014/main" id="{B7C2FAE5-385B-D689-CF7E-692BEECA498C}"/>
                    </a:ext>
                  </a:extLst>
                </p:cNvPr>
                <p:cNvSpPr/>
                <p:nvPr/>
              </p:nvSpPr>
              <p:spPr>
                <a:xfrm>
                  <a:off x="3452670" y="3886076"/>
                  <a:ext cx="159101" cy="118057"/>
                </a:xfrm>
                <a:custGeom>
                  <a:avLst/>
                  <a:gdLst>
                    <a:gd name="connsiteX0" fmla="*/ 159171 w 159101"/>
                    <a:gd name="connsiteY0" fmla="*/ 59459 h 118057"/>
                    <a:gd name="connsiteX1" fmla="*/ 79621 w 159101"/>
                    <a:gd name="connsiteY1" fmla="*/ 118488 h 118057"/>
                    <a:gd name="connsiteX2" fmla="*/ 70 w 159101"/>
                    <a:gd name="connsiteY2" fmla="*/ 59459 h 118057"/>
                    <a:gd name="connsiteX3" fmla="*/ 79621 w 159101"/>
                    <a:gd name="connsiteY3" fmla="*/ 430 h 118057"/>
                    <a:gd name="connsiteX4" fmla="*/ 159171 w 159101"/>
                    <a:gd name="connsiteY4" fmla="*/ 59459 h 11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101" h="118057">
                      <a:moveTo>
                        <a:pt x="159171" y="59459"/>
                      </a:moveTo>
                      <a:cubicBezTo>
                        <a:pt x="159171" y="92060"/>
                        <a:pt x="123555" y="118488"/>
                        <a:pt x="79621" y="118488"/>
                      </a:cubicBezTo>
                      <a:cubicBezTo>
                        <a:pt x="35686" y="118488"/>
                        <a:pt x="70" y="92060"/>
                        <a:pt x="70" y="59459"/>
                      </a:cubicBezTo>
                      <a:cubicBezTo>
                        <a:pt x="70" y="26858"/>
                        <a:pt x="35686" y="430"/>
                        <a:pt x="79621" y="430"/>
                      </a:cubicBezTo>
                      <a:cubicBezTo>
                        <a:pt x="123555" y="430"/>
                        <a:pt x="159171" y="26858"/>
                        <a:pt x="159171" y="59459"/>
                      </a:cubicBezTo>
                      <a:close/>
                    </a:path>
                  </a:pathLst>
                </a:custGeom>
                <a:solidFill>
                  <a:srgbClr val="EF4444"/>
                </a:solidFill>
                <a:ln w="9938" cap="flat">
                  <a:noFill/>
                  <a:prstDash val="solid"/>
                  <a:miter/>
                </a:ln>
              </p:spPr>
              <p:txBody>
                <a:bodyPr rtlCol="0" anchor="ctr"/>
                <a:lstStyle/>
                <a:p>
                  <a:endParaRPr lang="en-IN"/>
                </a:p>
              </p:txBody>
            </p:sp>
            <p:sp>
              <p:nvSpPr>
                <p:cNvPr id="79" name="TextBox 78">
                  <a:extLst>
                    <a:ext uri="{FF2B5EF4-FFF2-40B4-BE49-F238E27FC236}">
                      <a16:creationId xmlns:a16="http://schemas.microsoft.com/office/drawing/2014/main" id="{C955D73E-82A8-CE62-6439-DD9BCCBD9F98}"/>
                    </a:ext>
                  </a:extLst>
                </p:cNvPr>
                <p:cNvSpPr txBox="1"/>
                <p:nvPr/>
              </p:nvSpPr>
              <p:spPr>
                <a:xfrm>
                  <a:off x="3413130" y="3869481"/>
                  <a:ext cx="238182" cy="173872"/>
                </a:xfrm>
                <a:prstGeom prst="rect">
                  <a:avLst/>
                </a:prstGeom>
                <a:noFill/>
              </p:spPr>
              <p:txBody>
                <a:bodyPr wrap="none" rtlCol="0">
                  <a:spAutoFit/>
                </a:bodyPr>
                <a:lstStyle/>
                <a:p>
                  <a:pPr algn="l"/>
                  <a:r>
                    <a:rPr lang="en-IN" sz="750" b="1" spc="0" baseline="0">
                      <a:ln/>
                      <a:solidFill>
                        <a:srgbClr val="FFFFFF"/>
                      </a:solidFill>
                      <a:latin typeface="Arial"/>
                      <a:cs typeface="Arial"/>
                      <a:sym typeface="Arial"/>
                      <a:rtl val="0"/>
                    </a:rPr>
                    <a:t>4</a:t>
                  </a:r>
                </a:p>
              </p:txBody>
            </p:sp>
            <p:sp>
              <p:nvSpPr>
                <p:cNvPr id="80" name="TextBox 79">
                  <a:extLst>
                    <a:ext uri="{FF2B5EF4-FFF2-40B4-BE49-F238E27FC236}">
                      <a16:creationId xmlns:a16="http://schemas.microsoft.com/office/drawing/2014/main" id="{32F9E548-6714-6CF9-EC2A-E51465A2A2EB}"/>
                    </a:ext>
                  </a:extLst>
                </p:cNvPr>
                <p:cNvSpPr txBox="1"/>
                <p:nvPr/>
              </p:nvSpPr>
              <p:spPr>
                <a:xfrm>
                  <a:off x="3639658" y="3856122"/>
                  <a:ext cx="1349512" cy="190359"/>
                </a:xfrm>
                <a:prstGeom prst="rect">
                  <a:avLst/>
                </a:prstGeom>
                <a:noFill/>
              </p:spPr>
              <p:txBody>
                <a:bodyPr wrap="none" rtlCol="0">
                  <a:spAutoFit/>
                </a:bodyPr>
                <a:lstStyle/>
                <a:p>
                  <a:pPr algn="l"/>
                  <a:r>
                    <a:rPr lang="en-IN" sz="900" b="1" spc="0" baseline="0">
                      <a:ln/>
                      <a:solidFill>
                        <a:srgbClr val="DC2626"/>
                      </a:solidFill>
                      <a:latin typeface="Arial"/>
                      <a:cs typeface="Arial"/>
                      <a:sym typeface="Arial"/>
                      <a:rtl val="0"/>
                    </a:rPr>
                    <a:t>Channel Conditions:</a:t>
                  </a:r>
                </a:p>
              </p:txBody>
            </p:sp>
            <p:sp>
              <p:nvSpPr>
                <p:cNvPr id="81" name="TextBox 80">
                  <a:extLst>
                    <a:ext uri="{FF2B5EF4-FFF2-40B4-BE49-F238E27FC236}">
                      <a16:creationId xmlns:a16="http://schemas.microsoft.com/office/drawing/2014/main" id="{48002FAB-0184-9A9E-2079-C4BAB86DDBCB}"/>
                    </a:ext>
                  </a:extLst>
                </p:cNvPr>
                <p:cNvSpPr txBox="1"/>
                <p:nvPr/>
              </p:nvSpPr>
              <p:spPr>
                <a:xfrm>
                  <a:off x="3639658" y="3973481"/>
                  <a:ext cx="1277342" cy="182116"/>
                </a:xfrm>
                <a:prstGeom prst="rect">
                  <a:avLst/>
                </a:prstGeom>
                <a:noFill/>
              </p:spPr>
              <p:txBody>
                <a:bodyPr wrap="none" rtlCol="0">
                  <a:spAutoFit/>
                </a:bodyPr>
                <a:lstStyle/>
                <a:p>
                  <a:pPr algn="l"/>
                  <a:r>
                    <a:rPr lang="en-IN" sz="825" spc="0" baseline="0">
                      <a:ln/>
                      <a:solidFill>
                        <a:srgbClr val="374151"/>
                      </a:solidFill>
                      <a:latin typeface="Arial"/>
                      <a:cs typeface="Arial"/>
                      <a:sym typeface="Arial"/>
                      <a:rtl val="0"/>
                    </a:rPr>
                    <a:t>SINR per antenna port</a:t>
                  </a:r>
                </a:p>
              </p:txBody>
            </p:sp>
            <p:sp>
              <p:nvSpPr>
                <p:cNvPr id="82" name="TextBox 81">
                  <a:extLst>
                    <a:ext uri="{FF2B5EF4-FFF2-40B4-BE49-F238E27FC236}">
                      <a16:creationId xmlns:a16="http://schemas.microsoft.com/office/drawing/2014/main" id="{52A535D7-2465-52CD-CAA9-A5EAF3C33B5A}"/>
                    </a:ext>
                  </a:extLst>
                </p:cNvPr>
                <p:cNvSpPr txBox="1"/>
                <p:nvPr/>
              </p:nvSpPr>
              <p:spPr>
                <a:xfrm>
                  <a:off x="3639658" y="4084160"/>
                  <a:ext cx="1642287" cy="182116"/>
                </a:xfrm>
                <a:prstGeom prst="rect">
                  <a:avLst/>
                </a:prstGeom>
                <a:noFill/>
              </p:spPr>
              <p:txBody>
                <a:bodyPr wrap="none" rtlCol="0">
                  <a:spAutoFit/>
                </a:bodyPr>
                <a:lstStyle/>
                <a:p>
                  <a:pPr algn="l"/>
                  <a:r>
                    <a:rPr lang="en-IN" sz="825" spc="0" baseline="0">
                      <a:ln/>
                      <a:solidFill>
                        <a:srgbClr val="374151"/>
                      </a:solidFill>
                      <a:latin typeface="Arial"/>
                      <a:cs typeface="Arial"/>
                      <a:sym typeface="Arial"/>
                      <a:rtl val="0"/>
                    </a:rPr>
                    <a:t>Correlation between antennas</a:t>
                  </a:r>
                </a:p>
              </p:txBody>
            </p:sp>
          </p:grpSp>
        </p:grpSp>
        <p:grpSp>
          <p:nvGrpSpPr>
            <p:cNvPr id="83" name="Graphic 2">
              <a:extLst>
                <a:ext uri="{FF2B5EF4-FFF2-40B4-BE49-F238E27FC236}">
                  <a16:creationId xmlns:a16="http://schemas.microsoft.com/office/drawing/2014/main" id="{C5383410-8CBB-382E-E17A-D6EEF86911EE}"/>
                </a:ext>
              </a:extLst>
            </p:cNvPr>
            <p:cNvGrpSpPr/>
            <p:nvPr/>
          </p:nvGrpSpPr>
          <p:grpSpPr>
            <a:xfrm>
              <a:off x="6316493" y="2948992"/>
              <a:ext cx="5170791" cy="1770866"/>
              <a:chOff x="6316493" y="2948992"/>
              <a:chExt cx="5170791" cy="1770866"/>
            </a:xfrm>
          </p:grpSpPr>
          <p:sp>
            <p:nvSpPr>
              <p:cNvPr id="84" name="Freeform: Shape 83">
                <a:extLst>
                  <a:ext uri="{FF2B5EF4-FFF2-40B4-BE49-F238E27FC236}">
                    <a16:creationId xmlns:a16="http://schemas.microsoft.com/office/drawing/2014/main" id="{E4A027A4-F03B-B2C6-ED64-E3E2DA53239A}"/>
                  </a:ext>
                </a:extLst>
              </p:cNvPr>
              <p:cNvSpPr/>
              <p:nvPr/>
            </p:nvSpPr>
            <p:spPr>
              <a:xfrm>
                <a:off x="6316493" y="2948992"/>
                <a:ext cx="5170791" cy="1770866"/>
              </a:xfrm>
              <a:custGeom>
                <a:avLst/>
                <a:gdLst>
                  <a:gd name="connsiteX0" fmla="*/ 5071984 w 5170791"/>
                  <a:gd name="connsiteY0" fmla="*/ 390 h 1770866"/>
                  <a:gd name="connsiteX1" fmla="*/ 5171422 w 5170791"/>
                  <a:gd name="connsiteY1" fmla="*/ 390 h 1770866"/>
                  <a:gd name="connsiteX2" fmla="*/ 5171422 w 5170791"/>
                  <a:gd name="connsiteY2" fmla="*/ 1771256 h 1770866"/>
                  <a:gd name="connsiteX3" fmla="*/ 5071984 w 5170791"/>
                  <a:gd name="connsiteY3" fmla="*/ 1771256 h 1770866"/>
                  <a:gd name="connsiteX4" fmla="*/ 100068 w 5170791"/>
                  <a:gd name="connsiteY4" fmla="*/ 1771256 h 1770866"/>
                  <a:gd name="connsiteX5" fmla="*/ 630 w 5170791"/>
                  <a:gd name="connsiteY5" fmla="*/ 1771256 h 1770866"/>
                  <a:gd name="connsiteX6" fmla="*/ 630 w 5170791"/>
                  <a:gd name="connsiteY6" fmla="*/ 390 h 1770866"/>
                  <a:gd name="connsiteX7" fmla="*/ 100068 w 5170791"/>
                  <a:gd name="connsiteY7" fmla="*/ 390 h 177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0791" h="1770866">
                    <a:moveTo>
                      <a:pt x="5071984" y="390"/>
                    </a:moveTo>
                    <a:cubicBezTo>
                      <a:pt x="5126902" y="390"/>
                      <a:pt x="5171422" y="390"/>
                      <a:pt x="5171422" y="390"/>
                    </a:cubicBezTo>
                    <a:lnTo>
                      <a:pt x="5171422" y="1771256"/>
                    </a:lnTo>
                    <a:cubicBezTo>
                      <a:pt x="5171422" y="1771256"/>
                      <a:pt x="5126902" y="1771256"/>
                      <a:pt x="5071984" y="1771256"/>
                    </a:cubicBezTo>
                    <a:lnTo>
                      <a:pt x="100068" y="1771256"/>
                    </a:lnTo>
                    <a:cubicBezTo>
                      <a:pt x="45150" y="1771256"/>
                      <a:pt x="630" y="1771256"/>
                      <a:pt x="630" y="1771256"/>
                    </a:cubicBezTo>
                    <a:lnTo>
                      <a:pt x="630" y="390"/>
                    </a:lnTo>
                    <a:cubicBezTo>
                      <a:pt x="630" y="390"/>
                      <a:pt x="45150" y="390"/>
                      <a:pt x="100068" y="390"/>
                    </a:cubicBezTo>
                    <a:close/>
                  </a:path>
                </a:pathLst>
              </a:custGeom>
              <a:solidFill>
                <a:srgbClr val="F0FDF4"/>
              </a:solidFill>
              <a:ln w="19876" cap="flat">
                <a:solidFill>
                  <a:srgbClr val="22C55E"/>
                </a:solidFill>
                <a:prstDash val="solid"/>
                <a:miter/>
              </a:ln>
            </p:spPr>
            <p:txBody>
              <a:bodyPr rtlCol="0" anchor="ctr"/>
              <a:lstStyle/>
              <a:p>
                <a:endParaRPr lang="en-IN"/>
              </a:p>
            </p:txBody>
          </p:sp>
          <p:sp>
            <p:nvSpPr>
              <p:cNvPr id="85" name="TextBox 84">
                <a:extLst>
                  <a:ext uri="{FF2B5EF4-FFF2-40B4-BE49-F238E27FC236}">
                    <a16:creationId xmlns:a16="http://schemas.microsoft.com/office/drawing/2014/main" id="{E20C5916-D014-CC06-127B-E74F9765CF12}"/>
                  </a:ext>
                </a:extLst>
              </p:cNvPr>
              <p:cNvSpPr txBox="1"/>
              <p:nvPr/>
            </p:nvSpPr>
            <p:spPr>
              <a:xfrm>
                <a:off x="7739390" y="2980863"/>
                <a:ext cx="2324998" cy="223332"/>
              </a:xfrm>
              <a:prstGeom prst="rect">
                <a:avLst/>
              </a:prstGeom>
              <a:noFill/>
            </p:spPr>
            <p:txBody>
              <a:bodyPr wrap="none" rtlCol="0">
                <a:spAutoFit/>
              </a:bodyPr>
              <a:lstStyle/>
              <a:p>
                <a:pPr algn="l"/>
                <a:r>
                  <a:rPr lang="en-IN" sz="1200" b="1" spc="0" baseline="0">
                    <a:ln/>
                    <a:solidFill>
                      <a:srgbClr val="15803D"/>
                    </a:solidFill>
                    <a:latin typeface="Arial"/>
                    <a:cs typeface="Arial"/>
                    <a:sym typeface="Arial"/>
                    <a:rtl val="0"/>
                  </a:rPr>
                  <a:t>Throughput Impact Analysis</a:t>
                </a:r>
              </a:p>
            </p:txBody>
          </p:sp>
          <p:grpSp>
            <p:nvGrpSpPr>
              <p:cNvPr id="86" name="Graphic 2">
                <a:extLst>
                  <a:ext uri="{FF2B5EF4-FFF2-40B4-BE49-F238E27FC236}">
                    <a16:creationId xmlns:a16="http://schemas.microsoft.com/office/drawing/2014/main" id="{6EC6BB95-D59F-66E3-8487-571429C687E1}"/>
                  </a:ext>
                </a:extLst>
              </p:cNvPr>
              <p:cNvGrpSpPr/>
              <p:nvPr/>
            </p:nvGrpSpPr>
            <p:grpSpPr>
              <a:xfrm>
                <a:off x="6515370" y="3244137"/>
                <a:ext cx="2187642" cy="590288"/>
                <a:chOff x="6515370" y="3244137"/>
                <a:chExt cx="2187642" cy="590288"/>
              </a:xfrm>
            </p:grpSpPr>
            <p:sp>
              <p:nvSpPr>
                <p:cNvPr id="87" name="Freeform: Shape 86">
                  <a:extLst>
                    <a:ext uri="{FF2B5EF4-FFF2-40B4-BE49-F238E27FC236}">
                      <a16:creationId xmlns:a16="http://schemas.microsoft.com/office/drawing/2014/main" id="{7E7C6C69-8730-36B6-5085-223F59B249B1}"/>
                    </a:ext>
                  </a:extLst>
                </p:cNvPr>
                <p:cNvSpPr/>
                <p:nvPr/>
              </p:nvSpPr>
              <p:spPr>
                <a:xfrm>
                  <a:off x="6515370" y="3244137"/>
                  <a:ext cx="2187642" cy="590288"/>
                </a:xfrm>
                <a:custGeom>
                  <a:avLst/>
                  <a:gdLst>
                    <a:gd name="connsiteX0" fmla="*/ 2138574 w 2187642"/>
                    <a:gd name="connsiteY0" fmla="*/ 430 h 590288"/>
                    <a:gd name="connsiteX1" fmla="*/ 2188293 w 2187642"/>
                    <a:gd name="connsiteY1" fmla="*/ 430 h 590288"/>
                    <a:gd name="connsiteX2" fmla="*/ 2188293 w 2187642"/>
                    <a:gd name="connsiteY2" fmla="*/ 590719 h 590288"/>
                    <a:gd name="connsiteX3" fmla="*/ 2138574 w 2187642"/>
                    <a:gd name="connsiteY3" fmla="*/ 590719 h 590288"/>
                    <a:gd name="connsiteX4" fmla="*/ 50369 w 2187642"/>
                    <a:gd name="connsiteY4" fmla="*/ 590719 h 590288"/>
                    <a:gd name="connsiteX5" fmla="*/ 650 w 2187642"/>
                    <a:gd name="connsiteY5" fmla="*/ 590719 h 590288"/>
                    <a:gd name="connsiteX6" fmla="*/ 650 w 2187642"/>
                    <a:gd name="connsiteY6" fmla="*/ 430 h 590288"/>
                    <a:gd name="connsiteX7" fmla="*/ 50369 w 2187642"/>
                    <a:gd name="connsiteY7" fmla="*/ 430 h 59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642" h="590288">
                      <a:moveTo>
                        <a:pt x="2138574" y="430"/>
                      </a:moveTo>
                      <a:cubicBezTo>
                        <a:pt x="2166033" y="430"/>
                        <a:pt x="2188293" y="430"/>
                        <a:pt x="2188293" y="430"/>
                      </a:cubicBezTo>
                      <a:lnTo>
                        <a:pt x="2188293" y="590719"/>
                      </a:lnTo>
                      <a:cubicBezTo>
                        <a:pt x="2188293" y="590719"/>
                        <a:pt x="2166033" y="590719"/>
                        <a:pt x="2138574" y="590719"/>
                      </a:cubicBezTo>
                      <a:lnTo>
                        <a:pt x="50369" y="590719"/>
                      </a:lnTo>
                      <a:cubicBezTo>
                        <a:pt x="22910" y="590719"/>
                        <a:pt x="650" y="590719"/>
                        <a:pt x="650" y="590719"/>
                      </a:cubicBezTo>
                      <a:lnTo>
                        <a:pt x="650" y="430"/>
                      </a:lnTo>
                      <a:cubicBezTo>
                        <a:pt x="650" y="430"/>
                        <a:pt x="22910" y="430"/>
                        <a:pt x="50369" y="430"/>
                      </a:cubicBezTo>
                      <a:close/>
                    </a:path>
                  </a:pathLst>
                </a:custGeom>
                <a:solidFill>
                  <a:srgbClr val="DCFCE7"/>
                </a:solidFill>
                <a:ln w="9938" cap="flat">
                  <a:solidFill>
                    <a:srgbClr val="22C55E"/>
                  </a:solidFill>
                  <a:prstDash val="solid"/>
                  <a:miter/>
                </a:ln>
              </p:spPr>
              <p:txBody>
                <a:bodyPr rtlCol="0" anchor="ctr"/>
                <a:lstStyle/>
                <a:p>
                  <a:endParaRPr lang="en-IN"/>
                </a:p>
              </p:txBody>
            </p:sp>
            <p:sp>
              <p:nvSpPr>
                <p:cNvPr id="88" name="TextBox 87">
                  <a:extLst>
                    <a:ext uri="{FF2B5EF4-FFF2-40B4-BE49-F238E27FC236}">
                      <a16:creationId xmlns:a16="http://schemas.microsoft.com/office/drawing/2014/main" id="{40347876-C27D-1C5E-3F6D-086933CFF9B1}"/>
                    </a:ext>
                  </a:extLst>
                </p:cNvPr>
                <p:cNvSpPr txBox="1"/>
                <p:nvPr/>
              </p:nvSpPr>
              <p:spPr>
                <a:xfrm>
                  <a:off x="6781986" y="3265833"/>
                  <a:ext cx="1654411" cy="190359"/>
                </a:xfrm>
                <a:prstGeom prst="rect">
                  <a:avLst/>
                </a:prstGeom>
                <a:noFill/>
              </p:spPr>
              <p:txBody>
                <a:bodyPr wrap="none" rtlCol="0">
                  <a:spAutoFit/>
                </a:bodyPr>
                <a:lstStyle/>
                <a:p>
                  <a:pPr algn="l"/>
                  <a:r>
                    <a:rPr lang="en-IN" sz="900" b="1" spc="0" baseline="0">
                      <a:ln/>
                      <a:solidFill>
                        <a:srgbClr val="15803D"/>
                      </a:solidFill>
                      <a:latin typeface="Arial"/>
                      <a:cs typeface="Arial"/>
                      <a:sym typeface="Arial"/>
                      <a:rtl val="0"/>
                    </a:rPr>
                    <a:t>Good Channel Conditions</a:t>
                  </a:r>
                </a:p>
              </p:txBody>
            </p:sp>
            <p:sp>
              <p:nvSpPr>
                <p:cNvPr id="89" name="TextBox 88">
                  <a:extLst>
                    <a:ext uri="{FF2B5EF4-FFF2-40B4-BE49-F238E27FC236}">
                      <a16:creationId xmlns:a16="http://schemas.microsoft.com/office/drawing/2014/main" id="{FCF2AAB3-B903-9139-0CE8-41D0F7EEF052}"/>
                    </a:ext>
                  </a:extLst>
                </p:cNvPr>
                <p:cNvSpPr txBox="1"/>
                <p:nvPr/>
              </p:nvSpPr>
              <p:spPr>
                <a:xfrm>
                  <a:off x="6523368" y="3420085"/>
                  <a:ext cx="1210153" cy="182116"/>
                </a:xfrm>
                <a:prstGeom prst="rect">
                  <a:avLst/>
                </a:prstGeom>
                <a:noFill/>
              </p:spPr>
              <p:txBody>
                <a:bodyPr wrap="none" rtlCol="0">
                  <a:spAutoFit/>
                </a:bodyPr>
                <a:lstStyle/>
                <a:p>
                  <a:pPr algn="l"/>
                  <a:r>
                    <a:rPr lang="en-IN" sz="825" spc="0" baseline="0">
                      <a:ln/>
                      <a:solidFill>
                        <a:srgbClr val="374151"/>
                      </a:solidFill>
                      <a:latin typeface="Arial"/>
                      <a:cs typeface="Arial"/>
                      <a:sym typeface="Arial"/>
                      <a:rtl val="0"/>
                    </a:rPr>
                    <a:t>High MIMO Rank 4-8</a:t>
                  </a:r>
                </a:p>
              </p:txBody>
            </p:sp>
            <p:sp>
              <p:nvSpPr>
                <p:cNvPr id="90" name="TextBox 89">
                  <a:extLst>
                    <a:ext uri="{FF2B5EF4-FFF2-40B4-BE49-F238E27FC236}">
                      <a16:creationId xmlns:a16="http://schemas.microsoft.com/office/drawing/2014/main" id="{72A228D0-2BAB-1633-F887-23D89C235B5B}"/>
                    </a:ext>
                  </a:extLst>
                </p:cNvPr>
                <p:cNvSpPr txBox="1"/>
                <p:nvPr/>
              </p:nvSpPr>
              <p:spPr>
                <a:xfrm>
                  <a:off x="6523368" y="3530764"/>
                  <a:ext cx="1325730" cy="182116"/>
                </a:xfrm>
                <a:prstGeom prst="rect">
                  <a:avLst/>
                </a:prstGeom>
                <a:noFill/>
              </p:spPr>
              <p:txBody>
                <a:bodyPr wrap="none" rtlCol="0">
                  <a:spAutoFit/>
                </a:bodyPr>
                <a:lstStyle/>
                <a:p>
                  <a:pPr algn="l"/>
                  <a:r>
                    <a:rPr lang="en-IN" sz="825" spc="0" baseline="0">
                      <a:ln/>
                      <a:solidFill>
                        <a:srgbClr val="374151"/>
                      </a:solidFill>
                      <a:latin typeface="Arial"/>
                      <a:cs typeface="Arial"/>
                      <a:sym typeface="Arial"/>
                      <a:rtl val="0"/>
                    </a:rPr>
                    <a:t>Multiple spatial streams</a:t>
                  </a:r>
                </a:p>
              </p:txBody>
            </p:sp>
            <p:sp>
              <p:nvSpPr>
                <p:cNvPr id="91" name="TextBox 90">
                  <a:extLst>
                    <a:ext uri="{FF2B5EF4-FFF2-40B4-BE49-F238E27FC236}">
                      <a16:creationId xmlns:a16="http://schemas.microsoft.com/office/drawing/2014/main" id="{85607F70-F751-84A8-9768-A6B682271DD3}"/>
                    </a:ext>
                  </a:extLst>
                </p:cNvPr>
                <p:cNvSpPr txBox="1"/>
                <p:nvPr/>
              </p:nvSpPr>
              <p:spPr>
                <a:xfrm>
                  <a:off x="6523368" y="3641443"/>
                  <a:ext cx="1623861" cy="182116"/>
                </a:xfrm>
                <a:prstGeom prst="rect">
                  <a:avLst/>
                </a:prstGeom>
                <a:noFill/>
              </p:spPr>
              <p:txBody>
                <a:bodyPr wrap="none" rtlCol="0">
                  <a:spAutoFit/>
                </a:bodyPr>
                <a:lstStyle/>
                <a:p>
                  <a:pPr algn="l"/>
                  <a:r>
                    <a:rPr lang="en-IN" sz="825" spc="0" baseline="0">
                      <a:ln/>
                      <a:solidFill>
                        <a:srgbClr val="374151"/>
                      </a:solidFill>
                      <a:latin typeface="Arial"/>
                      <a:cs typeface="Arial"/>
                      <a:sym typeface="Arial"/>
                      <a:rtl val="0"/>
                    </a:rPr>
                    <a:t>Throughput multiplied by rank</a:t>
                  </a:r>
                </a:p>
              </p:txBody>
            </p:sp>
          </p:grpSp>
          <p:grpSp>
            <p:nvGrpSpPr>
              <p:cNvPr id="92" name="Graphic 2">
                <a:extLst>
                  <a:ext uri="{FF2B5EF4-FFF2-40B4-BE49-F238E27FC236}">
                    <a16:creationId xmlns:a16="http://schemas.microsoft.com/office/drawing/2014/main" id="{09764854-9720-5A33-3E4C-139DA123E0B4}"/>
                  </a:ext>
                </a:extLst>
              </p:cNvPr>
              <p:cNvGrpSpPr/>
              <p:nvPr/>
            </p:nvGrpSpPr>
            <p:grpSpPr>
              <a:xfrm>
                <a:off x="8901889" y="3244137"/>
                <a:ext cx="2187642" cy="590288"/>
                <a:chOff x="8901889" y="3244137"/>
                <a:chExt cx="2187642" cy="590288"/>
              </a:xfrm>
            </p:grpSpPr>
            <p:sp>
              <p:nvSpPr>
                <p:cNvPr id="93" name="Freeform: Shape 92">
                  <a:extLst>
                    <a:ext uri="{FF2B5EF4-FFF2-40B4-BE49-F238E27FC236}">
                      <a16:creationId xmlns:a16="http://schemas.microsoft.com/office/drawing/2014/main" id="{D8C3977F-35F9-5A8C-65DC-D82B936A5C1D}"/>
                    </a:ext>
                  </a:extLst>
                </p:cNvPr>
                <p:cNvSpPr/>
                <p:nvPr/>
              </p:nvSpPr>
              <p:spPr>
                <a:xfrm>
                  <a:off x="8901889" y="3244137"/>
                  <a:ext cx="2187642" cy="590288"/>
                </a:xfrm>
                <a:custGeom>
                  <a:avLst/>
                  <a:gdLst>
                    <a:gd name="connsiteX0" fmla="*/ 2138814 w 2187642"/>
                    <a:gd name="connsiteY0" fmla="*/ 430 h 590288"/>
                    <a:gd name="connsiteX1" fmla="*/ 2188533 w 2187642"/>
                    <a:gd name="connsiteY1" fmla="*/ 430 h 590288"/>
                    <a:gd name="connsiteX2" fmla="*/ 2188533 w 2187642"/>
                    <a:gd name="connsiteY2" fmla="*/ 590719 h 590288"/>
                    <a:gd name="connsiteX3" fmla="*/ 2138814 w 2187642"/>
                    <a:gd name="connsiteY3" fmla="*/ 590719 h 590288"/>
                    <a:gd name="connsiteX4" fmla="*/ 50609 w 2187642"/>
                    <a:gd name="connsiteY4" fmla="*/ 590719 h 590288"/>
                    <a:gd name="connsiteX5" fmla="*/ 890 w 2187642"/>
                    <a:gd name="connsiteY5" fmla="*/ 590719 h 590288"/>
                    <a:gd name="connsiteX6" fmla="*/ 890 w 2187642"/>
                    <a:gd name="connsiteY6" fmla="*/ 430 h 590288"/>
                    <a:gd name="connsiteX7" fmla="*/ 50609 w 2187642"/>
                    <a:gd name="connsiteY7" fmla="*/ 430 h 59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642" h="590288">
                      <a:moveTo>
                        <a:pt x="2138814" y="430"/>
                      </a:moveTo>
                      <a:cubicBezTo>
                        <a:pt x="2166273" y="430"/>
                        <a:pt x="2188533" y="430"/>
                        <a:pt x="2188533" y="430"/>
                      </a:cubicBezTo>
                      <a:lnTo>
                        <a:pt x="2188533" y="590719"/>
                      </a:lnTo>
                      <a:cubicBezTo>
                        <a:pt x="2188533" y="590719"/>
                        <a:pt x="2166273" y="590719"/>
                        <a:pt x="2138814" y="590719"/>
                      </a:cubicBezTo>
                      <a:lnTo>
                        <a:pt x="50609" y="590719"/>
                      </a:lnTo>
                      <a:cubicBezTo>
                        <a:pt x="23150" y="590719"/>
                        <a:pt x="890" y="590719"/>
                        <a:pt x="890" y="590719"/>
                      </a:cubicBezTo>
                      <a:lnTo>
                        <a:pt x="890" y="430"/>
                      </a:lnTo>
                      <a:cubicBezTo>
                        <a:pt x="890" y="430"/>
                        <a:pt x="23150" y="430"/>
                        <a:pt x="50609" y="430"/>
                      </a:cubicBezTo>
                      <a:close/>
                    </a:path>
                  </a:pathLst>
                </a:custGeom>
                <a:solidFill>
                  <a:srgbClr val="FEF2F2"/>
                </a:solidFill>
                <a:ln w="9938" cap="flat">
                  <a:solidFill>
                    <a:srgbClr val="EF4444"/>
                  </a:solidFill>
                  <a:prstDash val="solid"/>
                  <a:miter/>
                </a:ln>
              </p:spPr>
              <p:txBody>
                <a:bodyPr rtlCol="0" anchor="ctr"/>
                <a:lstStyle/>
                <a:p>
                  <a:endParaRPr lang="en-IN"/>
                </a:p>
              </p:txBody>
            </p:sp>
            <p:sp>
              <p:nvSpPr>
                <p:cNvPr id="94" name="TextBox 93">
                  <a:extLst>
                    <a:ext uri="{FF2B5EF4-FFF2-40B4-BE49-F238E27FC236}">
                      <a16:creationId xmlns:a16="http://schemas.microsoft.com/office/drawing/2014/main" id="{14291306-B385-9C38-0090-960463C9F330}"/>
                    </a:ext>
                  </a:extLst>
                </p:cNvPr>
                <p:cNvSpPr txBox="1"/>
                <p:nvPr/>
              </p:nvSpPr>
              <p:spPr>
                <a:xfrm>
                  <a:off x="9188344" y="3265833"/>
                  <a:ext cx="1614733" cy="190359"/>
                </a:xfrm>
                <a:prstGeom prst="rect">
                  <a:avLst/>
                </a:prstGeom>
                <a:noFill/>
              </p:spPr>
              <p:txBody>
                <a:bodyPr wrap="none" rtlCol="0">
                  <a:spAutoFit/>
                </a:bodyPr>
                <a:lstStyle/>
                <a:p>
                  <a:pPr algn="l"/>
                  <a:r>
                    <a:rPr lang="en-IN" sz="900" b="1" spc="0" baseline="0">
                      <a:ln/>
                      <a:solidFill>
                        <a:srgbClr val="DC2626"/>
                      </a:solidFill>
                      <a:latin typeface="Arial"/>
                      <a:cs typeface="Arial"/>
                      <a:sym typeface="Arial"/>
                      <a:rtl val="0"/>
                    </a:rPr>
                    <a:t>Poor Channel Conditions</a:t>
                  </a:r>
                </a:p>
              </p:txBody>
            </p:sp>
            <p:sp>
              <p:nvSpPr>
                <p:cNvPr id="95" name="TextBox 94">
                  <a:extLst>
                    <a:ext uri="{FF2B5EF4-FFF2-40B4-BE49-F238E27FC236}">
                      <a16:creationId xmlns:a16="http://schemas.microsoft.com/office/drawing/2014/main" id="{AAA19DF8-B815-D960-92B6-9304EC157E5A}"/>
                    </a:ext>
                  </a:extLst>
                </p:cNvPr>
                <p:cNvSpPr txBox="1"/>
                <p:nvPr/>
              </p:nvSpPr>
              <p:spPr>
                <a:xfrm>
                  <a:off x="8909888" y="3420085"/>
                  <a:ext cx="1185852" cy="182116"/>
                </a:xfrm>
                <a:prstGeom prst="rect">
                  <a:avLst/>
                </a:prstGeom>
                <a:noFill/>
              </p:spPr>
              <p:txBody>
                <a:bodyPr wrap="none" rtlCol="0">
                  <a:spAutoFit/>
                </a:bodyPr>
                <a:lstStyle/>
                <a:p>
                  <a:pPr algn="l"/>
                  <a:r>
                    <a:rPr lang="en-IN" sz="825" spc="0" baseline="0">
                      <a:ln/>
                      <a:solidFill>
                        <a:srgbClr val="374151"/>
                      </a:solidFill>
                      <a:latin typeface="Arial"/>
                      <a:cs typeface="Arial"/>
                      <a:sym typeface="Arial"/>
                      <a:rtl val="0"/>
                    </a:rPr>
                    <a:t>Low MIMO Rank 1-2</a:t>
                  </a:r>
                </a:p>
              </p:txBody>
            </p:sp>
            <p:sp>
              <p:nvSpPr>
                <p:cNvPr id="96" name="TextBox 95">
                  <a:extLst>
                    <a:ext uri="{FF2B5EF4-FFF2-40B4-BE49-F238E27FC236}">
                      <a16:creationId xmlns:a16="http://schemas.microsoft.com/office/drawing/2014/main" id="{4DA24445-3012-C0C2-1E70-FC70810793FA}"/>
                    </a:ext>
                  </a:extLst>
                </p:cNvPr>
                <p:cNvSpPr txBox="1"/>
                <p:nvPr/>
              </p:nvSpPr>
              <p:spPr>
                <a:xfrm>
                  <a:off x="8909888" y="3530764"/>
                  <a:ext cx="1490017" cy="182116"/>
                </a:xfrm>
                <a:prstGeom prst="rect">
                  <a:avLst/>
                </a:prstGeom>
                <a:noFill/>
              </p:spPr>
              <p:txBody>
                <a:bodyPr wrap="none" rtlCol="0">
                  <a:spAutoFit/>
                </a:bodyPr>
                <a:lstStyle/>
                <a:p>
                  <a:pPr algn="l"/>
                  <a:r>
                    <a:rPr lang="en-IN" sz="825" spc="0" baseline="0">
                      <a:ln/>
                      <a:solidFill>
                        <a:srgbClr val="374151"/>
                      </a:solidFill>
                      <a:latin typeface="Arial"/>
                      <a:cs typeface="Arial"/>
                      <a:sym typeface="Arial"/>
                      <a:rtl val="0"/>
                    </a:rPr>
                    <a:t>Limited spatial multiplexing</a:t>
                  </a:r>
                </a:p>
              </p:txBody>
            </p:sp>
            <p:sp>
              <p:nvSpPr>
                <p:cNvPr id="97" name="TextBox 96">
                  <a:extLst>
                    <a:ext uri="{FF2B5EF4-FFF2-40B4-BE49-F238E27FC236}">
                      <a16:creationId xmlns:a16="http://schemas.microsoft.com/office/drawing/2014/main" id="{041955EB-D715-6055-A117-28F94A2DA692}"/>
                    </a:ext>
                  </a:extLst>
                </p:cNvPr>
                <p:cNvSpPr txBox="1"/>
                <p:nvPr/>
              </p:nvSpPr>
              <p:spPr>
                <a:xfrm>
                  <a:off x="8909888" y="3641443"/>
                  <a:ext cx="1411346" cy="182116"/>
                </a:xfrm>
                <a:prstGeom prst="rect">
                  <a:avLst/>
                </a:prstGeom>
                <a:noFill/>
              </p:spPr>
              <p:txBody>
                <a:bodyPr wrap="none" rtlCol="0">
                  <a:spAutoFit/>
                </a:bodyPr>
                <a:lstStyle/>
                <a:p>
                  <a:pPr algn="l"/>
                  <a:r>
                    <a:rPr lang="en-IN" sz="825" spc="0" baseline="0">
                      <a:ln/>
                      <a:solidFill>
                        <a:srgbClr val="374151"/>
                      </a:solidFill>
                      <a:latin typeface="Arial"/>
                      <a:cs typeface="Arial"/>
                      <a:sym typeface="Arial"/>
                      <a:rtl val="0"/>
                    </a:rPr>
                    <a:t>Reduced throughput gain</a:t>
                  </a:r>
                </a:p>
              </p:txBody>
            </p:sp>
          </p:grpSp>
          <p:grpSp>
            <p:nvGrpSpPr>
              <p:cNvPr id="98" name="Graphic 2">
                <a:extLst>
                  <a:ext uri="{FF2B5EF4-FFF2-40B4-BE49-F238E27FC236}">
                    <a16:creationId xmlns:a16="http://schemas.microsoft.com/office/drawing/2014/main" id="{44AEBC0F-A277-69A9-05CC-B3218FED2101}"/>
                  </a:ext>
                </a:extLst>
              </p:cNvPr>
              <p:cNvGrpSpPr/>
              <p:nvPr/>
            </p:nvGrpSpPr>
            <p:grpSpPr>
              <a:xfrm>
                <a:off x="6515370" y="3888483"/>
                <a:ext cx="2657056" cy="701003"/>
                <a:chOff x="6515370" y="3888483"/>
                <a:chExt cx="2657056" cy="701003"/>
              </a:xfrm>
            </p:grpSpPr>
            <p:sp>
              <p:nvSpPr>
                <p:cNvPr id="99" name="TextBox 98">
                  <a:extLst>
                    <a:ext uri="{FF2B5EF4-FFF2-40B4-BE49-F238E27FC236}">
                      <a16:creationId xmlns:a16="http://schemas.microsoft.com/office/drawing/2014/main" id="{F0804ADC-EEBF-38E4-4474-B5410CD378B9}"/>
                    </a:ext>
                  </a:extLst>
                </p:cNvPr>
                <p:cNvSpPr txBox="1"/>
                <p:nvPr/>
              </p:nvSpPr>
              <p:spPr>
                <a:xfrm>
                  <a:off x="6423930" y="3842763"/>
                  <a:ext cx="1784040" cy="206846"/>
                </a:xfrm>
                <a:prstGeom prst="rect">
                  <a:avLst/>
                </a:prstGeom>
                <a:noFill/>
              </p:spPr>
              <p:txBody>
                <a:bodyPr wrap="none" rtlCol="0">
                  <a:spAutoFit/>
                </a:bodyPr>
                <a:lstStyle/>
                <a:p>
                  <a:pPr algn="l"/>
                  <a:r>
                    <a:rPr lang="en-IN" sz="1050" b="1" spc="0" baseline="0">
                      <a:ln/>
                      <a:solidFill>
                        <a:srgbClr val="15803D"/>
                      </a:solidFill>
                      <a:latin typeface="Arial"/>
                      <a:cs typeface="Arial"/>
                      <a:sym typeface="Arial"/>
                      <a:rtl val="0"/>
                    </a:rPr>
                    <a:t>Optimization Strategies:</a:t>
                  </a:r>
                </a:p>
              </p:txBody>
            </p:sp>
            <p:sp>
              <p:nvSpPr>
                <p:cNvPr id="100" name="TextBox 99">
                  <a:extLst>
                    <a:ext uri="{FF2B5EF4-FFF2-40B4-BE49-F238E27FC236}">
                      <a16:creationId xmlns:a16="http://schemas.microsoft.com/office/drawing/2014/main" id="{0C527673-C9A6-9318-E854-541C8D426BF4}"/>
                    </a:ext>
                  </a:extLst>
                </p:cNvPr>
                <p:cNvSpPr txBox="1"/>
                <p:nvPr/>
              </p:nvSpPr>
              <p:spPr>
                <a:xfrm>
                  <a:off x="6423930" y="4010374"/>
                  <a:ext cx="2839936" cy="182116"/>
                </a:xfrm>
                <a:prstGeom prst="rect">
                  <a:avLst/>
                </a:prstGeom>
                <a:noFill/>
              </p:spPr>
              <p:txBody>
                <a:bodyPr wrap="none" rtlCol="0">
                  <a:spAutoFit/>
                </a:bodyPr>
                <a:lstStyle/>
                <a:p>
                  <a:pPr algn="l"/>
                  <a:r>
                    <a:rPr lang="en-IN" sz="825" spc="0" baseline="0">
                      <a:ln/>
                      <a:solidFill>
                        <a:srgbClr val="374151"/>
                      </a:solidFill>
                      <a:latin typeface="Arial"/>
                      <a:cs typeface="Arial"/>
                      <a:sym typeface="Arial"/>
                      <a:rtl val="0"/>
                    </a:rPr>
                    <a:t>1. Antenna Diversity: Use spatially separated antennas</a:t>
                  </a:r>
                </a:p>
              </p:txBody>
            </p:sp>
            <p:sp>
              <p:nvSpPr>
                <p:cNvPr id="101" name="TextBox 100">
                  <a:extLst>
                    <a:ext uri="{FF2B5EF4-FFF2-40B4-BE49-F238E27FC236}">
                      <a16:creationId xmlns:a16="http://schemas.microsoft.com/office/drawing/2014/main" id="{AC3C54B1-28AA-45CB-C174-67013BD25B98}"/>
                    </a:ext>
                  </a:extLst>
                </p:cNvPr>
                <p:cNvSpPr txBox="1"/>
                <p:nvPr/>
              </p:nvSpPr>
              <p:spPr>
                <a:xfrm>
                  <a:off x="6423930" y="4121053"/>
                  <a:ext cx="2401767" cy="182116"/>
                </a:xfrm>
                <a:prstGeom prst="rect">
                  <a:avLst/>
                </a:prstGeom>
                <a:noFill/>
              </p:spPr>
              <p:txBody>
                <a:bodyPr wrap="none" rtlCol="0">
                  <a:spAutoFit/>
                </a:bodyPr>
                <a:lstStyle/>
                <a:p>
                  <a:pPr algn="l"/>
                  <a:r>
                    <a:rPr lang="en-IN" sz="825" spc="0" baseline="0">
                      <a:ln/>
                      <a:solidFill>
                        <a:srgbClr val="374151"/>
                      </a:solidFill>
                      <a:latin typeface="Arial"/>
                      <a:cs typeface="Arial"/>
                      <a:sym typeface="Arial"/>
                      <a:rtl val="0"/>
                    </a:rPr>
                    <a:t>2. Beamforming: Optimize precoding matrices</a:t>
                  </a:r>
                </a:p>
              </p:txBody>
            </p:sp>
            <p:sp>
              <p:nvSpPr>
                <p:cNvPr id="102" name="TextBox 101">
                  <a:extLst>
                    <a:ext uri="{FF2B5EF4-FFF2-40B4-BE49-F238E27FC236}">
                      <a16:creationId xmlns:a16="http://schemas.microsoft.com/office/drawing/2014/main" id="{BA2874D2-67DE-C412-8E69-A31471AFFFEE}"/>
                    </a:ext>
                  </a:extLst>
                </p:cNvPr>
                <p:cNvSpPr txBox="1"/>
                <p:nvPr/>
              </p:nvSpPr>
              <p:spPr>
                <a:xfrm>
                  <a:off x="6423930" y="4231732"/>
                  <a:ext cx="2384088" cy="182116"/>
                </a:xfrm>
                <a:prstGeom prst="rect">
                  <a:avLst/>
                </a:prstGeom>
                <a:noFill/>
              </p:spPr>
              <p:txBody>
                <a:bodyPr wrap="none" rtlCol="0">
                  <a:spAutoFit/>
                </a:bodyPr>
                <a:lstStyle/>
                <a:p>
                  <a:pPr algn="l"/>
                  <a:r>
                    <a:rPr lang="en-IN" sz="825" spc="0" baseline="0">
                      <a:ln/>
                      <a:solidFill>
                        <a:srgbClr val="374151"/>
                      </a:solidFill>
                      <a:latin typeface="Arial"/>
                      <a:cs typeface="Arial"/>
                      <a:sym typeface="Arial"/>
                      <a:rtl val="0"/>
                    </a:rPr>
                    <a:t>3. Adaptive Rank: Adjust based on conditions</a:t>
                  </a:r>
                </a:p>
              </p:txBody>
            </p:sp>
            <p:sp>
              <p:nvSpPr>
                <p:cNvPr id="103" name="TextBox 102">
                  <a:extLst>
                    <a:ext uri="{FF2B5EF4-FFF2-40B4-BE49-F238E27FC236}">
                      <a16:creationId xmlns:a16="http://schemas.microsoft.com/office/drawing/2014/main" id="{DB7BF03A-EB13-503C-2227-005CD84D440E}"/>
                    </a:ext>
                  </a:extLst>
                </p:cNvPr>
                <p:cNvSpPr txBox="1"/>
                <p:nvPr/>
              </p:nvSpPr>
              <p:spPr>
                <a:xfrm>
                  <a:off x="6423930" y="4342411"/>
                  <a:ext cx="2402140" cy="182116"/>
                </a:xfrm>
                <a:prstGeom prst="rect">
                  <a:avLst/>
                </a:prstGeom>
                <a:noFill/>
              </p:spPr>
              <p:txBody>
                <a:bodyPr wrap="none" rtlCol="0">
                  <a:spAutoFit/>
                </a:bodyPr>
                <a:lstStyle/>
                <a:p>
                  <a:pPr algn="l"/>
                  <a:r>
                    <a:rPr lang="en-IN" sz="825" spc="0" baseline="0">
                      <a:ln/>
                      <a:solidFill>
                        <a:srgbClr val="374151"/>
                      </a:solidFill>
                      <a:latin typeface="Arial"/>
                      <a:cs typeface="Arial"/>
                      <a:sym typeface="Arial"/>
                      <a:rtl val="0"/>
                    </a:rPr>
                    <a:t>4. Interference Management: Coordinate cells</a:t>
                  </a:r>
                </a:p>
              </p:txBody>
            </p:sp>
            <p:sp>
              <p:nvSpPr>
                <p:cNvPr id="104" name="TextBox 103">
                  <a:extLst>
                    <a:ext uri="{FF2B5EF4-FFF2-40B4-BE49-F238E27FC236}">
                      <a16:creationId xmlns:a16="http://schemas.microsoft.com/office/drawing/2014/main" id="{069ECA96-6D02-A6B7-5B18-96E31627640E}"/>
                    </a:ext>
                  </a:extLst>
                </p:cNvPr>
                <p:cNvSpPr txBox="1"/>
                <p:nvPr/>
              </p:nvSpPr>
              <p:spPr>
                <a:xfrm>
                  <a:off x="6423930" y="4453090"/>
                  <a:ext cx="2347236" cy="182116"/>
                </a:xfrm>
                <a:prstGeom prst="rect">
                  <a:avLst/>
                </a:prstGeom>
                <a:noFill/>
              </p:spPr>
              <p:txBody>
                <a:bodyPr wrap="none" rtlCol="0">
                  <a:spAutoFit/>
                </a:bodyPr>
                <a:lstStyle/>
                <a:p>
                  <a:pPr algn="l"/>
                  <a:r>
                    <a:rPr lang="en-IN" sz="825" spc="0" baseline="0">
                      <a:ln/>
                      <a:solidFill>
                        <a:srgbClr val="374151"/>
                      </a:solidFill>
                      <a:latin typeface="Arial"/>
                      <a:cs typeface="Arial"/>
                      <a:sym typeface="Arial"/>
                      <a:rtl val="0"/>
                    </a:rPr>
                    <a:t>5. UE Positioning: Consider mobility patterns</a:t>
                  </a:r>
                </a:p>
              </p:txBody>
            </p:sp>
          </p:grpSp>
        </p:grpSp>
        <p:grpSp>
          <p:nvGrpSpPr>
            <p:cNvPr id="105" name="Graphic 2">
              <a:extLst>
                <a:ext uri="{FF2B5EF4-FFF2-40B4-BE49-F238E27FC236}">
                  <a16:creationId xmlns:a16="http://schemas.microsoft.com/office/drawing/2014/main" id="{C57190AD-51D7-E67C-9446-D1B806FE31E8}"/>
                </a:ext>
              </a:extLst>
            </p:cNvPr>
            <p:cNvGrpSpPr/>
            <p:nvPr/>
          </p:nvGrpSpPr>
          <p:grpSpPr>
            <a:xfrm>
              <a:off x="747949" y="4867431"/>
              <a:ext cx="10739336" cy="442716"/>
              <a:chOff x="747949" y="4867431"/>
              <a:chExt cx="10739336" cy="442716"/>
            </a:xfrm>
          </p:grpSpPr>
          <p:sp>
            <p:nvSpPr>
              <p:cNvPr id="106" name="Freeform: Shape 105">
                <a:extLst>
                  <a:ext uri="{FF2B5EF4-FFF2-40B4-BE49-F238E27FC236}">
                    <a16:creationId xmlns:a16="http://schemas.microsoft.com/office/drawing/2014/main" id="{4FE7820A-4CEA-1BDE-DF0F-43192B43B1A9}"/>
                  </a:ext>
                </a:extLst>
              </p:cNvPr>
              <p:cNvSpPr/>
              <p:nvPr/>
            </p:nvSpPr>
            <p:spPr>
              <a:xfrm>
                <a:off x="747949" y="4867431"/>
                <a:ext cx="10739336" cy="442716"/>
              </a:xfrm>
              <a:custGeom>
                <a:avLst/>
                <a:gdLst>
                  <a:gd name="connsiteX0" fmla="*/ 10639968 w 10739336"/>
                  <a:gd name="connsiteY0" fmla="*/ 650 h 442716"/>
                  <a:gd name="connsiteX1" fmla="*/ 10739406 w 10739336"/>
                  <a:gd name="connsiteY1" fmla="*/ 650 h 442716"/>
                  <a:gd name="connsiteX2" fmla="*/ 10739406 w 10739336"/>
                  <a:gd name="connsiteY2" fmla="*/ 443367 h 442716"/>
                  <a:gd name="connsiteX3" fmla="*/ 10639968 w 10739336"/>
                  <a:gd name="connsiteY3" fmla="*/ 443367 h 442716"/>
                  <a:gd name="connsiteX4" fmla="*/ 99508 w 10739336"/>
                  <a:gd name="connsiteY4" fmla="*/ 443367 h 442716"/>
                  <a:gd name="connsiteX5" fmla="*/ 70 w 10739336"/>
                  <a:gd name="connsiteY5" fmla="*/ 443367 h 442716"/>
                  <a:gd name="connsiteX6" fmla="*/ 70 w 10739336"/>
                  <a:gd name="connsiteY6" fmla="*/ 650 h 442716"/>
                  <a:gd name="connsiteX7" fmla="*/ 99508 w 10739336"/>
                  <a:gd name="connsiteY7" fmla="*/ 650 h 44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39336" h="442716">
                    <a:moveTo>
                      <a:pt x="10639968" y="650"/>
                    </a:moveTo>
                    <a:cubicBezTo>
                      <a:pt x="10694886" y="650"/>
                      <a:pt x="10739406" y="650"/>
                      <a:pt x="10739406" y="650"/>
                    </a:cubicBezTo>
                    <a:lnTo>
                      <a:pt x="10739406" y="443367"/>
                    </a:lnTo>
                    <a:cubicBezTo>
                      <a:pt x="10739406" y="443367"/>
                      <a:pt x="10694886" y="443367"/>
                      <a:pt x="10639968" y="443367"/>
                    </a:cubicBezTo>
                    <a:lnTo>
                      <a:pt x="99508" y="443367"/>
                    </a:lnTo>
                    <a:cubicBezTo>
                      <a:pt x="44590" y="443367"/>
                      <a:pt x="70" y="443367"/>
                      <a:pt x="70" y="443367"/>
                    </a:cubicBezTo>
                    <a:lnTo>
                      <a:pt x="70" y="650"/>
                    </a:lnTo>
                    <a:cubicBezTo>
                      <a:pt x="70" y="650"/>
                      <a:pt x="44590" y="650"/>
                      <a:pt x="99508" y="650"/>
                    </a:cubicBezTo>
                    <a:close/>
                  </a:path>
                </a:pathLst>
              </a:custGeom>
              <a:solidFill>
                <a:srgbClr val="FEF3C7"/>
              </a:solidFill>
              <a:ln w="19876" cap="flat">
                <a:solidFill>
                  <a:srgbClr val="F59E0B"/>
                </a:solidFill>
                <a:prstDash val="solid"/>
                <a:miter/>
              </a:ln>
            </p:spPr>
            <p:txBody>
              <a:bodyPr rtlCol="0" anchor="ctr"/>
              <a:lstStyle/>
              <a:p>
                <a:endParaRPr lang="en-IN"/>
              </a:p>
            </p:txBody>
          </p:sp>
          <p:sp>
            <p:nvSpPr>
              <p:cNvPr id="107" name="TextBox 106">
                <a:extLst>
                  <a:ext uri="{FF2B5EF4-FFF2-40B4-BE49-F238E27FC236}">
                    <a16:creationId xmlns:a16="http://schemas.microsoft.com/office/drawing/2014/main" id="{6145132C-50F7-689E-6253-28DF1F31BE94}"/>
                  </a:ext>
                </a:extLst>
              </p:cNvPr>
              <p:cNvSpPr txBox="1"/>
              <p:nvPr/>
            </p:nvSpPr>
            <p:spPr>
              <a:xfrm>
                <a:off x="5581380" y="4912661"/>
                <a:ext cx="1072474" cy="206846"/>
              </a:xfrm>
              <a:prstGeom prst="rect">
                <a:avLst/>
              </a:prstGeom>
              <a:noFill/>
            </p:spPr>
            <p:txBody>
              <a:bodyPr wrap="none" rtlCol="0">
                <a:spAutoFit/>
              </a:bodyPr>
              <a:lstStyle/>
              <a:p>
                <a:pPr algn="l"/>
                <a:r>
                  <a:rPr lang="en-IN" sz="1050" b="1" spc="0" baseline="0">
                    <a:ln/>
                    <a:solidFill>
                      <a:srgbClr val="92400E"/>
                    </a:solidFill>
                    <a:latin typeface="Arial"/>
                    <a:cs typeface="Arial"/>
                    <a:sym typeface="Arial"/>
                    <a:rtl val="0"/>
                  </a:rPr>
                  <a:t>Key Formula:</a:t>
                </a:r>
              </a:p>
            </p:txBody>
          </p:sp>
          <p:sp>
            <p:nvSpPr>
              <p:cNvPr id="108" name="TextBox 107">
                <a:extLst>
                  <a:ext uri="{FF2B5EF4-FFF2-40B4-BE49-F238E27FC236}">
                    <a16:creationId xmlns:a16="http://schemas.microsoft.com/office/drawing/2014/main" id="{0C6792DE-0659-41D5-21D6-D9D0830262A7}"/>
                  </a:ext>
                </a:extLst>
              </p:cNvPr>
              <p:cNvSpPr txBox="1"/>
              <p:nvPr/>
            </p:nvSpPr>
            <p:spPr>
              <a:xfrm>
                <a:off x="3838282" y="5073593"/>
                <a:ext cx="4558670" cy="190359"/>
              </a:xfrm>
              <a:prstGeom prst="rect">
                <a:avLst/>
              </a:prstGeom>
              <a:noFill/>
            </p:spPr>
            <p:txBody>
              <a:bodyPr wrap="none" rtlCol="0">
                <a:spAutoFit/>
              </a:bodyPr>
              <a:lstStyle/>
              <a:p>
                <a:pPr algn="l"/>
                <a:r>
                  <a:rPr lang="en-IN" sz="900" b="1" spc="0" baseline="0">
                    <a:ln/>
                    <a:solidFill>
                      <a:srgbClr val="374151"/>
                    </a:solidFill>
                    <a:latin typeface="Arial"/>
                    <a:cs typeface="Arial"/>
                    <a:sym typeface="Arial"/>
                    <a:rtl val="0"/>
                  </a:rPr>
                  <a:t>Throughput = Base Rate × MIMO Rank × Coding Rate × Modulation Efficiency</a:t>
                </a:r>
              </a:p>
            </p:txBody>
          </p:sp>
        </p:grpSp>
        <p:grpSp>
          <p:nvGrpSpPr>
            <p:cNvPr id="109" name="Graphic 2">
              <a:extLst>
                <a:ext uri="{FF2B5EF4-FFF2-40B4-BE49-F238E27FC236}">
                  <a16:creationId xmlns:a16="http://schemas.microsoft.com/office/drawing/2014/main" id="{E141839B-DBAC-4870-2DE3-715FA37CABDB}"/>
                </a:ext>
              </a:extLst>
            </p:cNvPr>
            <p:cNvGrpSpPr/>
            <p:nvPr/>
          </p:nvGrpSpPr>
          <p:grpSpPr>
            <a:xfrm>
              <a:off x="747949" y="5457720"/>
              <a:ext cx="10739336" cy="885433"/>
              <a:chOff x="747949" y="5457720"/>
              <a:chExt cx="10739336" cy="885433"/>
            </a:xfrm>
          </p:grpSpPr>
          <p:sp>
            <p:nvSpPr>
              <p:cNvPr id="110" name="Freeform: Shape 109">
                <a:extLst>
                  <a:ext uri="{FF2B5EF4-FFF2-40B4-BE49-F238E27FC236}">
                    <a16:creationId xmlns:a16="http://schemas.microsoft.com/office/drawing/2014/main" id="{460B3536-4875-66FB-17FB-980D64314C41}"/>
                  </a:ext>
                </a:extLst>
              </p:cNvPr>
              <p:cNvSpPr/>
              <p:nvPr/>
            </p:nvSpPr>
            <p:spPr>
              <a:xfrm>
                <a:off x="747949" y="5457720"/>
                <a:ext cx="10739336" cy="885433"/>
              </a:xfrm>
              <a:custGeom>
                <a:avLst/>
                <a:gdLst>
                  <a:gd name="connsiteX0" fmla="*/ 10639968 w 10739336"/>
                  <a:gd name="connsiteY0" fmla="*/ 730 h 885433"/>
                  <a:gd name="connsiteX1" fmla="*/ 10739406 w 10739336"/>
                  <a:gd name="connsiteY1" fmla="*/ 730 h 885433"/>
                  <a:gd name="connsiteX2" fmla="*/ 10739406 w 10739336"/>
                  <a:gd name="connsiteY2" fmla="*/ 886163 h 885433"/>
                  <a:gd name="connsiteX3" fmla="*/ 10639968 w 10739336"/>
                  <a:gd name="connsiteY3" fmla="*/ 886163 h 885433"/>
                  <a:gd name="connsiteX4" fmla="*/ 99508 w 10739336"/>
                  <a:gd name="connsiteY4" fmla="*/ 886163 h 885433"/>
                  <a:gd name="connsiteX5" fmla="*/ 70 w 10739336"/>
                  <a:gd name="connsiteY5" fmla="*/ 886163 h 885433"/>
                  <a:gd name="connsiteX6" fmla="*/ 70 w 10739336"/>
                  <a:gd name="connsiteY6" fmla="*/ 730 h 885433"/>
                  <a:gd name="connsiteX7" fmla="*/ 99508 w 10739336"/>
                  <a:gd name="connsiteY7" fmla="*/ 730 h 885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39336" h="885433">
                    <a:moveTo>
                      <a:pt x="10639968" y="730"/>
                    </a:moveTo>
                    <a:cubicBezTo>
                      <a:pt x="10694886" y="730"/>
                      <a:pt x="10739406" y="730"/>
                      <a:pt x="10739406" y="730"/>
                    </a:cubicBezTo>
                    <a:lnTo>
                      <a:pt x="10739406" y="886163"/>
                    </a:lnTo>
                    <a:cubicBezTo>
                      <a:pt x="10739406" y="886163"/>
                      <a:pt x="10694886" y="886163"/>
                      <a:pt x="10639968" y="886163"/>
                    </a:cubicBezTo>
                    <a:lnTo>
                      <a:pt x="99508" y="886163"/>
                    </a:lnTo>
                    <a:cubicBezTo>
                      <a:pt x="44590" y="886163"/>
                      <a:pt x="70" y="886163"/>
                      <a:pt x="70" y="886163"/>
                    </a:cubicBezTo>
                    <a:lnTo>
                      <a:pt x="70" y="730"/>
                    </a:lnTo>
                    <a:cubicBezTo>
                      <a:pt x="70" y="730"/>
                      <a:pt x="44590" y="730"/>
                      <a:pt x="99508" y="730"/>
                    </a:cubicBezTo>
                    <a:close/>
                  </a:path>
                </a:pathLst>
              </a:custGeom>
              <a:solidFill>
                <a:srgbClr val="F8FAFC"/>
              </a:solidFill>
              <a:ln w="19876" cap="flat">
                <a:solidFill>
                  <a:srgbClr val="64748B"/>
                </a:solidFill>
                <a:prstDash val="solid"/>
                <a:miter/>
              </a:ln>
            </p:spPr>
            <p:txBody>
              <a:bodyPr rtlCol="0" anchor="ctr"/>
              <a:lstStyle/>
              <a:p>
                <a:endParaRPr lang="en-IN"/>
              </a:p>
            </p:txBody>
          </p:sp>
          <p:sp>
            <p:nvSpPr>
              <p:cNvPr id="111" name="TextBox 110">
                <a:extLst>
                  <a:ext uri="{FF2B5EF4-FFF2-40B4-BE49-F238E27FC236}">
                    <a16:creationId xmlns:a16="http://schemas.microsoft.com/office/drawing/2014/main" id="{9EC93AF7-B651-E4B5-46AB-23E306CDBEBE}"/>
                  </a:ext>
                </a:extLst>
              </p:cNvPr>
              <p:cNvSpPr txBox="1"/>
              <p:nvPr/>
            </p:nvSpPr>
            <p:spPr>
              <a:xfrm>
                <a:off x="4770574" y="5489590"/>
                <a:ext cx="2694085" cy="223332"/>
              </a:xfrm>
              <a:prstGeom prst="rect">
                <a:avLst/>
              </a:prstGeom>
              <a:noFill/>
            </p:spPr>
            <p:txBody>
              <a:bodyPr wrap="none" rtlCol="0">
                <a:spAutoFit/>
              </a:bodyPr>
              <a:lstStyle/>
              <a:p>
                <a:pPr algn="l"/>
                <a:r>
                  <a:rPr lang="en-IN" sz="1200" b="1" spc="0" baseline="0">
                    <a:ln/>
                    <a:solidFill>
                      <a:srgbClr val="1E293B"/>
                    </a:solidFill>
                    <a:latin typeface="Arial"/>
                    <a:cs typeface="Arial"/>
                    <a:sym typeface="Arial"/>
                    <a:rtl val="0"/>
                  </a:rPr>
                  <a:t>Key Performance Indicators KPIs</a:t>
                </a:r>
              </a:p>
            </p:txBody>
          </p:sp>
          <p:grpSp>
            <p:nvGrpSpPr>
              <p:cNvPr id="112" name="Graphic 2">
                <a:extLst>
                  <a:ext uri="{FF2B5EF4-FFF2-40B4-BE49-F238E27FC236}">
                    <a16:creationId xmlns:a16="http://schemas.microsoft.com/office/drawing/2014/main" id="{88484F69-3445-36E8-EE69-7A876A7AD9B8}"/>
                  </a:ext>
                </a:extLst>
              </p:cNvPr>
              <p:cNvGrpSpPr/>
              <p:nvPr/>
            </p:nvGrpSpPr>
            <p:grpSpPr>
              <a:xfrm>
                <a:off x="1245140" y="5752864"/>
                <a:ext cx="8551693" cy="442716"/>
                <a:chOff x="1245140" y="5752864"/>
                <a:chExt cx="8551693" cy="442716"/>
              </a:xfrm>
            </p:grpSpPr>
            <p:sp>
              <p:nvSpPr>
                <p:cNvPr id="113" name="Freeform: Shape 112">
                  <a:extLst>
                    <a:ext uri="{FF2B5EF4-FFF2-40B4-BE49-F238E27FC236}">
                      <a16:creationId xmlns:a16="http://schemas.microsoft.com/office/drawing/2014/main" id="{40AC338D-DA33-0846-76AE-699243EE0111}"/>
                    </a:ext>
                  </a:extLst>
                </p:cNvPr>
                <p:cNvSpPr/>
                <p:nvPr/>
              </p:nvSpPr>
              <p:spPr>
                <a:xfrm>
                  <a:off x="1245140" y="5752864"/>
                  <a:ext cx="1988766" cy="442716"/>
                </a:xfrm>
                <a:custGeom>
                  <a:avLst/>
                  <a:gdLst>
                    <a:gd name="connsiteX0" fmla="*/ 1939167 w 1988766"/>
                    <a:gd name="connsiteY0" fmla="*/ 770 h 442716"/>
                    <a:gd name="connsiteX1" fmla="*/ 1988886 w 1988766"/>
                    <a:gd name="connsiteY1" fmla="*/ 770 h 442716"/>
                    <a:gd name="connsiteX2" fmla="*/ 1988886 w 1988766"/>
                    <a:gd name="connsiteY2" fmla="*/ 443487 h 442716"/>
                    <a:gd name="connsiteX3" fmla="*/ 1939167 w 1988766"/>
                    <a:gd name="connsiteY3" fmla="*/ 443487 h 442716"/>
                    <a:gd name="connsiteX4" fmla="*/ 49839 w 1988766"/>
                    <a:gd name="connsiteY4" fmla="*/ 443487 h 442716"/>
                    <a:gd name="connsiteX5" fmla="*/ 120 w 1988766"/>
                    <a:gd name="connsiteY5" fmla="*/ 443487 h 442716"/>
                    <a:gd name="connsiteX6" fmla="*/ 120 w 1988766"/>
                    <a:gd name="connsiteY6" fmla="*/ 770 h 442716"/>
                    <a:gd name="connsiteX7" fmla="*/ 49839 w 1988766"/>
                    <a:gd name="connsiteY7" fmla="*/ 770 h 44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8766" h="442716">
                      <a:moveTo>
                        <a:pt x="1939167" y="770"/>
                      </a:moveTo>
                      <a:cubicBezTo>
                        <a:pt x="1966626" y="770"/>
                        <a:pt x="1988886" y="770"/>
                        <a:pt x="1988886" y="770"/>
                      </a:cubicBezTo>
                      <a:lnTo>
                        <a:pt x="1988886" y="443487"/>
                      </a:lnTo>
                      <a:cubicBezTo>
                        <a:pt x="1988886" y="443487"/>
                        <a:pt x="1966626" y="443487"/>
                        <a:pt x="1939167" y="443487"/>
                      </a:cubicBezTo>
                      <a:lnTo>
                        <a:pt x="49839" y="443487"/>
                      </a:lnTo>
                      <a:cubicBezTo>
                        <a:pt x="22380" y="443487"/>
                        <a:pt x="120" y="443487"/>
                        <a:pt x="120" y="443487"/>
                      </a:cubicBezTo>
                      <a:lnTo>
                        <a:pt x="120" y="770"/>
                      </a:lnTo>
                      <a:cubicBezTo>
                        <a:pt x="120" y="770"/>
                        <a:pt x="22380" y="770"/>
                        <a:pt x="49839" y="770"/>
                      </a:cubicBezTo>
                      <a:close/>
                    </a:path>
                  </a:pathLst>
                </a:custGeom>
                <a:solidFill>
                  <a:srgbClr val="DBEAFE"/>
                </a:solidFill>
                <a:ln w="9938" cap="flat">
                  <a:solidFill>
                    <a:srgbClr val="3B82F6"/>
                  </a:solidFill>
                  <a:prstDash val="solid"/>
                  <a:miter/>
                </a:ln>
              </p:spPr>
              <p:txBody>
                <a:bodyPr rtlCol="0" anchor="ctr"/>
                <a:lstStyle/>
                <a:p>
                  <a:endParaRPr lang="en-IN"/>
                </a:p>
              </p:txBody>
            </p:sp>
            <p:sp>
              <p:nvSpPr>
                <p:cNvPr id="114" name="TextBox 113">
                  <a:extLst>
                    <a:ext uri="{FF2B5EF4-FFF2-40B4-BE49-F238E27FC236}">
                      <a16:creationId xmlns:a16="http://schemas.microsoft.com/office/drawing/2014/main" id="{1ED8FF09-CBBA-F6A5-1DA1-2A58152DB5B0}"/>
                    </a:ext>
                  </a:extLst>
                </p:cNvPr>
                <p:cNvSpPr txBox="1"/>
                <p:nvPr/>
              </p:nvSpPr>
              <p:spPr>
                <a:xfrm>
                  <a:off x="1573390" y="5774560"/>
                  <a:ext cx="1332266" cy="190359"/>
                </a:xfrm>
                <a:prstGeom prst="rect">
                  <a:avLst/>
                </a:prstGeom>
                <a:noFill/>
              </p:spPr>
              <p:txBody>
                <a:bodyPr wrap="none" rtlCol="0">
                  <a:spAutoFit/>
                </a:bodyPr>
                <a:lstStyle/>
                <a:p>
                  <a:pPr algn="l"/>
                  <a:r>
                    <a:rPr lang="en-IN" sz="900" b="1" spc="0" baseline="0">
                      <a:ln/>
                      <a:solidFill>
                        <a:srgbClr val="1E40AF"/>
                      </a:solidFill>
                      <a:latin typeface="Arial"/>
                      <a:cs typeface="Arial"/>
                      <a:sym typeface="Arial"/>
                      <a:rtl val="0"/>
                    </a:rPr>
                    <a:t>Average MIMO Rank</a:t>
                  </a:r>
                </a:p>
              </p:txBody>
            </p:sp>
            <p:sp>
              <p:nvSpPr>
                <p:cNvPr id="115" name="TextBox 114">
                  <a:extLst>
                    <a:ext uri="{FF2B5EF4-FFF2-40B4-BE49-F238E27FC236}">
                      <a16:creationId xmlns:a16="http://schemas.microsoft.com/office/drawing/2014/main" id="{5CAD3707-9146-766F-040F-DEEC705A92A2}"/>
                    </a:ext>
                  </a:extLst>
                </p:cNvPr>
                <p:cNvSpPr txBox="1"/>
                <p:nvPr/>
              </p:nvSpPr>
              <p:spPr>
                <a:xfrm>
                  <a:off x="1620206" y="5898599"/>
                  <a:ext cx="1238635" cy="173872"/>
                </a:xfrm>
                <a:prstGeom prst="rect">
                  <a:avLst/>
                </a:prstGeom>
                <a:noFill/>
              </p:spPr>
              <p:txBody>
                <a:bodyPr wrap="none" rtlCol="0">
                  <a:spAutoFit/>
                </a:bodyPr>
                <a:lstStyle/>
                <a:p>
                  <a:pPr algn="l"/>
                  <a:r>
                    <a:rPr lang="en-IN" sz="750" spc="0" baseline="0">
                      <a:ln/>
                      <a:solidFill>
                        <a:srgbClr val="374151"/>
                      </a:solidFill>
                      <a:latin typeface="Arial"/>
                      <a:cs typeface="Arial"/>
                      <a:sym typeface="Arial"/>
                      <a:rtl val="0"/>
                    </a:rPr>
                    <a:t>Target: Greater than 2.5</a:t>
                  </a:r>
                </a:p>
              </p:txBody>
            </p:sp>
            <p:sp>
              <p:nvSpPr>
                <p:cNvPr id="116" name="TextBox 115">
                  <a:extLst>
                    <a:ext uri="{FF2B5EF4-FFF2-40B4-BE49-F238E27FC236}">
                      <a16:creationId xmlns:a16="http://schemas.microsoft.com/office/drawing/2014/main" id="{C1507D3C-2DED-663B-A230-C31ECEF6956F}"/>
                    </a:ext>
                  </a:extLst>
                </p:cNvPr>
                <p:cNvSpPr txBox="1"/>
                <p:nvPr/>
              </p:nvSpPr>
              <p:spPr>
                <a:xfrm>
                  <a:off x="1636762" y="6009278"/>
                  <a:ext cx="1205521" cy="173872"/>
                </a:xfrm>
                <a:prstGeom prst="rect">
                  <a:avLst/>
                </a:prstGeom>
                <a:noFill/>
              </p:spPr>
              <p:txBody>
                <a:bodyPr wrap="none" rtlCol="0">
                  <a:spAutoFit/>
                </a:bodyPr>
                <a:lstStyle/>
                <a:p>
                  <a:pPr algn="l"/>
                  <a:r>
                    <a:rPr lang="en-IN" sz="750" spc="0" baseline="0">
                      <a:ln/>
                      <a:solidFill>
                        <a:srgbClr val="374151"/>
                      </a:solidFill>
                      <a:latin typeface="Arial"/>
                      <a:cs typeface="Arial"/>
                      <a:sym typeface="Arial"/>
                      <a:rtl val="0"/>
                    </a:rPr>
                    <a:t>Good: Greater than 3.0</a:t>
                  </a:r>
                </a:p>
              </p:txBody>
            </p:sp>
            <p:sp>
              <p:nvSpPr>
                <p:cNvPr id="117" name="Freeform: Shape 116">
                  <a:extLst>
                    <a:ext uri="{FF2B5EF4-FFF2-40B4-BE49-F238E27FC236}">
                      <a16:creationId xmlns:a16="http://schemas.microsoft.com/office/drawing/2014/main" id="{B074DC9D-1C47-E736-A027-82EC2E9C5346}"/>
                    </a:ext>
                  </a:extLst>
                </p:cNvPr>
                <p:cNvSpPr/>
                <p:nvPr/>
              </p:nvSpPr>
              <p:spPr>
                <a:xfrm>
                  <a:off x="3432783" y="5752864"/>
                  <a:ext cx="1988766" cy="442716"/>
                </a:xfrm>
                <a:custGeom>
                  <a:avLst/>
                  <a:gdLst>
                    <a:gd name="connsiteX0" fmla="*/ 1939167 w 1988766"/>
                    <a:gd name="connsiteY0" fmla="*/ 770 h 442716"/>
                    <a:gd name="connsiteX1" fmla="*/ 1988886 w 1988766"/>
                    <a:gd name="connsiteY1" fmla="*/ 770 h 442716"/>
                    <a:gd name="connsiteX2" fmla="*/ 1988886 w 1988766"/>
                    <a:gd name="connsiteY2" fmla="*/ 443487 h 442716"/>
                    <a:gd name="connsiteX3" fmla="*/ 1939167 w 1988766"/>
                    <a:gd name="connsiteY3" fmla="*/ 443487 h 442716"/>
                    <a:gd name="connsiteX4" fmla="*/ 49839 w 1988766"/>
                    <a:gd name="connsiteY4" fmla="*/ 443487 h 442716"/>
                    <a:gd name="connsiteX5" fmla="*/ 120 w 1988766"/>
                    <a:gd name="connsiteY5" fmla="*/ 443487 h 442716"/>
                    <a:gd name="connsiteX6" fmla="*/ 120 w 1988766"/>
                    <a:gd name="connsiteY6" fmla="*/ 770 h 442716"/>
                    <a:gd name="connsiteX7" fmla="*/ 49839 w 1988766"/>
                    <a:gd name="connsiteY7" fmla="*/ 770 h 44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8766" h="442716">
                      <a:moveTo>
                        <a:pt x="1939167" y="770"/>
                      </a:moveTo>
                      <a:cubicBezTo>
                        <a:pt x="1966626" y="770"/>
                        <a:pt x="1988886" y="770"/>
                        <a:pt x="1988886" y="770"/>
                      </a:cubicBezTo>
                      <a:lnTo>
                        <a:pt x="1988886" y="443487"/>
                      </a:lnTo>
                      <a:cubicBezTo>
                        <a:pt x="1988886" y="443487"/>
                        <a:pt x="1966626" y="443487"/>
                        <a:pt x="1939167" y="443487"/>
                      </a:cubicBezTo>
                      <a:lnTo>
                        <a:pt x="49839" y="443487"/>
                      </a:lnTo>
                      <a:cubicBezTo>
                        <a:pt x="22380" y="443487"/>
                        <a:pt x="120" y="443487"/>
                        <a:pt x="120" y="443487"/>
                      </a:cubicBezTo>
                      <a:lnTo>
                        <a:pt x="120" y="770"/>
                      </a:lnTo>
                      <a:cubicBezTo>
                        <a:pt x="120" y="770"/>
                        <a:pt x="22380" y="770"/>
                        <a:pt x="49839" y="770"/>
                      </a:cubicBezTo>
                      <a:close/>
                    </a:path>
                  </a:pathLst>
                </a:custGeom>
                <a:solidFill>
                  <a:srgbClr val="DCFCE7"/>
                </a:solidFill>
                <a:ln w="9938" cap="flat">
                  <a:solidFill>
                    <a:srgbClr val="22C55E"/>
                  </a:solidFill>
                  <a:prstDash val="solid"/>
                  <a:miter/>
                </a:ln>
              </p:spPr>
              <p:txBody>
                <a:bodyPr rtlCol="0" anchor="ctr"/>
                <a:lstStyle/>
                <a:p>
                  <a:endParaRPr lang="en-IN"/>
                </a:p>
              </p:txBody>
            </p:sp>
            <p:sp>
              <p:nvSpPr>
                <p:cNvPr id="118" name="TextBox 117">
                  <a:extLst>
                    <a:ext uri="{FF2B5EF4-FFF2-40B4-BE49-F238E27FC236}">
                      <a16:creationId xmlns:a16="http://schemas.microsoft.com/office/drawing/2014/main" id="{EFADFE61-0401-419F-498A-E1DDFD1E036C}"/>
                    </a:ext>
                  </a:extLst>
                </p:cNvPr>
                <p:cNvSpPr txBox="1"/>
                <p:nvPr/>
              </p:nvSpPr>
              <p:spPr>
                <a:xfrm>
                  <a:off x="3909578" y="5774560"/>
                  <a:ext cx="1035174" cy="190359"/>
                </a:xfrm>
                <a:prstGeom prst="rect">
                  <a:avLst/>
                </a:prstGeom>
                <a:noFill/>
              </p:spPr>
              <p:txBody>
                <a:bodyPr wrap="none" rtlCol="0">
                  <a:spAutoFit/>
                </a:bodyPr>
                <a:lstStyle/>
                <a:p>
                  <a:pPr algn="l"/>
                  <a:r>
                    <a:rPr lang="en-IN" sz="900" b="1" spc="0" baseline="0">
                      <a:ln/>
                      <a:solidFill>
                        <a:srgbClr val="15803D"/>
                      </a:solidFill>
                      <a:latin typeface="Arial"/>
                      <a:cs typeface="Arial"/>
                      <a:sym typeface="Arial"/>
                      <a:rtl val="0"/>
                    </a:rPr>
                    <a:t>Rank 4+ Usage</a:t>
                  </a:r>
                </a:p>
              </p:txBody>
            </p:sp>
            <p:sp>
              <p:nvSpPr>
                <p:cNvPr id="119" name="TextBox 118">
                  <a:extLst>
                    <a:ext uri="{FF2B5EF4-FFF2-40B4-BE49-F238E27FC236}">
                      <a16:creationId xmlns:a16="http://schemas.microsoft.com/office/drawing/2014/main" id="{78D29803-B7BB-8548-BD55-449F092A926B}"/>
                    </a:ext>
                  </a:extLst>
                </p:cNvPr>
                <p:cNvSpPr txBox="1"/>
                <p:nvPr/>
              </p:nvSpPr>
              <p:spPr>
                <a:xfrm>
                  <a:off x="3777453" y="5898599"/>
                  <a:ext cx="1299424" cy="173872"/>
                </a:xfrm>
                <a:prstGeom prst="rect">
                  <a:avLst/>
                </a:prstGeom>
                <a:noFill/>
              </p:spPr>
              <p:txBody>
                <a:bodyPr wrap="none" rtlCol="0">
                  <a:spAutoFit/>
                </a:bodyPr>
                <a:lstStyle/>
                <a:p>
                  <a:pPr algn="l"/>
                  <a:r>
                    <a:rPr lang="en-IN" sz="750" spc="0" baseline="0">
                      <a:ln/>
                      <a:solidFill>
                        <a:srgbClr val="374151"/>
                      </a:solidFill>
                      <a:latin typeface="Arial"/>
                      <a:cs typeface="Arial"/>
                      <a:sym typeface="Arial"/>
                      <a:rtl val="0"/>
                    </a:rPr>
                    <a:t>Target: Greater than 30%</a:t>
                  </a:r>
                </a:p>
              </p:txBody>
            </p:sp>
            <p:sp>
              <p:nvSpPr>
                <p:cNvPr id="120" name="TextBox 119">
                  <a:extLst>
                    <a:ext uri="{FF2B5EF4-FFF2-40B4-BE49-F238E27FC236}">
                      <a16:creationId xmlns:a16="http://schemas.microsoft.com/office/drawing/2014/main" id="{5D30F905-8FA8-2CE4-E55B-8325C3B13648}"/>
                    </a:ext>
                  </a:extLst>
                </p:cNvPr>
                <p:cNvSpPr txBox="1"/>
                <p:nvPr/>
              </p:nvSpPr>
              <p:spPr>
                <a:xfrm>
                  <a:off x="3713896" y="6009278"/>
                  <a:ext cx="1426538" cy="173872"/>
                </a:xfrm>
                <a:prstGeom prst="rect">
                  <a:avLst/>
                </a:prstGeom>
                <a:noFill/>
              </p:spPr>
              <p:txBody>
                <a:bodyPr wrap="none" rtlCol="0">
                  <a:spAutoFit/>
                </a:bodyPr>
                <a:lstStyle/>
                <a:p>
                  <a:pPr algn="l"/>
                  <a:r>
                    <a:rPr lang="en-IN" sz="750" spc="0" baseline="0">
                      <a:ln/>
                      <a:solidFill>
                        <a:srgbClr val="374151"/>
                      </a:solidFill>
                      <a:latin typeface="Arial"/>
                      <a:cs typeface="Arial"/>
                      <a:sym typeface="Arial"/>
                      <a:rtl val="0"/>
                    </a:rPr>
                    <a:t>Excellent: Greater than 50%</a:t>
                  </a:r>
                </a:p>
              </p:txBody>
            </p:sp>
            <p:sp>
              <p:nvSpPr>
                <p:cNvPr id="121" name="Freeform: Shape 120">
                  <a:extLst>
                    <a:ext uri="{FF2B5EF4-FFF2-40B4-BE49-F238E27FC236}">
                      <a16:creationId xmlns:a16="http://schemas.microsoft.com/office/drawing/2014/main" id="{F30DADE0-4D26-AC8B-0935-104284DB1CB1}"/>
                    </a:ext>
                  </a:extLst>
                </p:cNvPr>
                <p:cNvSpPr/>
                <p:nvPr/>
              </p:nvSpPr>
              <p:spPr>
                <a:xfrm>
                  <a:off x="5620425" y="5752864"/>
                  <a:ext cx="1988766" cy="442716"/>
                </a:xfrm>
                <a:custGeom>
                  <a:avLst/>
                  <a:gdLst>
                    <a:gd name="connsiteX0" fmla="*/ 1939167 w 1988766"/>
                    <a:gd name="connsiteY0" fmla="*/ 770 h 442716"/>
                    <a:gd name="connsiteX1" fmla="*/ 1988886 w 1988766"/>
                    <a:gd name="connsiteY1" fmla="*/ 770 h 442716"/>
                    <a:gd name="connsiteX2" fmla="*/ 1988886 w 1988766"/>
                    <a:gd name="connsiteY2" fmla="*/ 443487 h 442716"/>
                    <a:gd name="connsiteX3" fmla="*/ 1939167 w 1988766"/>
                    <a:gd name="connsiteY3" fmla="*/ 443487 h 442716"/>
                    <a:gd name="connsiteX4" fmla="*/ 49839 w 1988766"/>
                    <a:gd name="connsiteY4" fmla="*/ 443487 h 442716"/>
                    <a:gd name="connsiteX5" fmla="*/ 120 w 1988766"/>
                    <a:gd name="connsiteY5" fmla="*/ 443487 h 442716"/>
                    <a:gd name="connsiteX6" fmla="*/ 120 w 1988766"/>
                    <a:gd name="connsiteY6" fmla="*/ 770 h 442716"/>
                    <a:gd name="connsiteX7" fmla="*/ 49839 w 1988766"/>
                    <a:gd name="connsiteY7" fmla="*/ 770 h 44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8766" h="442716">
                      <a:moveTo>
                        <a:pt x="1939167" y="770"/>
                      </a:moveTo>
                      <a:cubicBezTo>
                        <a:pt x="1966626" y="770"/>
                        <a:pt x="1988886" y="770"/>
                        <a:pt x="1988886" y="770"/>
                      </a:cubicBezTo>
                      <a:lnTo>
                        <a:pt x="1988886" y="443487"/>
                      </a:lnTo>
                      <a:cubicBezTo>
                        <a:pt x="1988886" y="443487"/>
                        <a:pt x="1966626" y="443487"/>
                        <a:pt x="1939167" y="443487"/>
                      </a:cubicBezTo>
                      <a:lnTo>
                        <a:pt x="49839" y="443487"/>
                      </a:lnTo>
                      <a:cubicBezTo>
                        <a:pt x="22380" y="443487"/>
                        <a:pt x="120" y="443487"/>
                        <a:pt x="120" y="443487"/>
                      </a:cubicBezTo>
                      <a:lnTo>
                        <a:pt x="120" y="770"/>
                      </a:lnTo>
                      <a:cubicBezTo>
                        <a:pt x="120" y="770"/>
                        <a:pt x="22380" y="770"/>
                        <a:pt x="49839" y="770"/>
                      </a:cubicBezTo>
                      <a:close/>
                    </a:path>
                  </a:pathLst>
                </a:custGeom>
                <a:solidFill>
                  <a:srgbClr val="FEF2F2"/>
                </a:solidFill>
                <a:ln w="9938" cap="flat">
                  <a:solidFill>
                    <a:srgbClr val="EF4444"/>
                  </a:solidFill>
                  <a:prstDash val="solid"/>
                  <a:miter/>
                </a:ln>
              </p:spPr>
              <p:txBody>
                <a:bodyPr rtlCol="0" anchor="ctr"/>
                <a:lstStyle/>
                <a:p>
                  <a:endParaRPr lang="en-IN"/>
                </a:p>
              </p:txBody>
            </p:sp>
            <p:sp>
              <p:nvSpPr>
                <p:cNvPr id="122" name="TextBox 121">
                  <a:extLst>
                    <a:ext uri="{FF2B5EF4-FFF2-40B4-BE49-F238E27FC236}">
                      <a16:creationId xmlns:a16="http://schemas.microsoft.com/office/drawing/2014/main" id="{11B7B136-7574-04E7-0193-4D90E9714610}"/>
                    </a:ext>
                  </a:extLst>
                </p:cNvPr>
                <p:cNvSpPr txBox="1"/>
                <p:nvPr/>
              </p:nvSpPr>
              <p:spPr>
                <a:xfrm>
                  <a:off x="6132063" y="5774560"/>
                  <a:ext cx="965490" cy="190359"/>
                </a:xfrm>
                <a:prstGeom prst="rect">
                  <a:avLst/>
                </a:prstGeom>
                <a:noFill/>
              </p:spPr>
              <p:txBody>
                <a:bodyPr wrap="none" rtlCol="0">
                  <a:spAutoFit/>
                </a:bodyPr>
                <a:lstStyle/>
                <a:p>
                  <a:pPr algn="l"/>
                  <a:r>
                    <a:rPr lang="en-IN" sz="900" b="1" spc="0" baseline="0">
                      <a:ln/>
                      <a:solidFill>
                        <a:srgbClr val="DC2626"/>
                      </a:solidFill>
                      <a:latin typeface="Arial"/>
                      <a:cs typeface="Arial"/>
                      <a:sym typeface="Arial"/>
                      <a:rtl val="0"/>
                    </a:rPr>
                    <a:t>Rank 1 Usage</a:t>
                  </a:r>
                </a:p>
              </p:txBody>
            </p:sp>
            <p:sp>
              <p:nvSpPr>
                <p:cNvPr id="123" name="TextBox 122">
                  <a:extLst>
                    <a:ext uri="{FF2B5EF4-FFF2-40B4-BE49-F238E27FC236}">
                      <a16:creationId xmlns:a16="http://schemas.microsoft.com/office/drawing/2014/main" id="{FA588951-243A-06CE-806B-5D0C78A74BC5}"/>
                    </a:ext>
                  </a:extLst>
                </p:cNvPr>
                <p:cNvSpPr txBox="1"/>
                <p:nvPr/>
              </p:nvSpPr>
              <p:spPr>
                <a:xfrm>
                  <a:off x="6028629" y="5898599"/>
                  <a:ext cx="1172359" cy="173872"/>
                </a:xfrm>
                <a:prstGeom prst="rect">
                  <a:avLst/>
                </a:prstGeom>
                <a:noFill/>
              </p:spPr>
              <p:txBody>
                <a:bodyPr wrap="none" rtlCol="0">
                  <a:spAutoFit/>
                </a:bodyPr>
                <a:lstStyle/>
                <a:p>
                  <a:pPr algn="l"/>
                  <a:r>
                    <a:rPr lang="en-IN" sz="750" spc="0" baseline="0">
                      <a:ln/>
                      <a:solidFill>
                        <a:srgbClr val="374151"/>
                      </a:solidFill>
                      <a:latin typeface="Arial"/>
                      <a:cs typeface="Arial"/>
                      <a:sym typeface="Arial"/>
                      <a:rtl val="0"/>
                    </a:rPr>
                    <a:t>Target: Less than 20%</a:t>
                  </a:r>
                </a:p>
              </p:txBody>
            </p:sp>
            <p:sp>
              <p:nvSpPr>
                <p:cNvPr id="124" name="TextBox 123">
                  <a:extLst>
                    <a:ext uri="{FF2B5EF4-FFF2-40B4-BE49-F238E27FC236}">
                      <a16:creationId xmlns:a16="http://schemas.microsoft.com/office/drawing/2014/main" id="{CFC8017B-7CF4-82FC-C936-3690900953A5}"/>
                    </a:ext>
                  </a:extLst>
                </p:cNvPr>
                <p:cNvSpPr txBox="1"/>
                <p:nvPr/>
              </p:nvSpPr>
              <p:spPr>
                <a:xfrm>
                  <a:off x="6001050" y="6009278"/>
                  <a:ext cx="1227516" cy="173872"/>
                </a:xfrm>
                <a:prstGeom prst="rect">
                  <a:avLst/>
                </a:prstGeom>
                <a:noFill/>
              </p:spPr>
              <p:txBody>
                <a:bodyPr wrap="none" rtlCol="0">
                  <a:spAutoFit/>
                </a:bodyPr>
                <a:lstStyle/>
                <a:p>
                  <a:pPr algn="l"/>
                  <a:r>
                    <a:rPr lang="en-IN" sz="750" spc="0" baseline="0">
                      <a:ln/>
                      <a:solidFill>
                        <a:srgbClr val="374151"/>
                      </a:solidFill>
                      <a:latin typeface="Arial"/>
                      <a:cs typeface="Arial"/>
                      <a:sym typeface="Arial"/>
                      <a:rtl val="0"/>
                    </a:rPr>
                    <a:t>Alert: Greater than 40%</a:t>
                  </a:r>
                </a:p>
              </p:txBody>
            </p:sp>
            <p:sp>
              <p:nvSpPr>
                <p:cNvPr id="125" name="Freeform: Shape 124">
                  <a:extLst>
                    <a:ext uri="{FF2B5EF4-FFF2-40B4-BE49-F238E27FC236}">
                      <a16:creationId xmlns:a16="http://schemas.microsoft.com/office/drawing/2014/main" id="{B66F370C-049A-A9EF-A2CF-C7A057DD1C08}"/>
                    </a:ext>
                  </a:extLst>
                </p:cNvPr>
                <p:cNvSpPr/>
                <p:nvPr/>
              </p:nvSpPr>
              <p:spPr>
                <a:xfrm>
                  <a:off x="7808068" y="5752864"/>
                  <a:ext cx="1988766" cy="442716"/>
                </a:xfrm>
                <a:custGeom>
                  <a:avLst/>
                  <a:gdLst>
                    <a:gd name="connsiteX0" fmla="*/ 1939167 w 1988766"/>
                    <a:gd name="connsiteY0" fmla="*/ 770 h 442716"/>
                    <a:gd name="connsiteX1" fmla="*/ 1988886 w 1988766"/>
                    <a:gd name="connsiteY1" fmla="*/ 770 h 442716"/>
                    <a:gd name="connsiteX2" fmla="*/ 1988886 w 1988766"/>
                    <a:gd name="connsiteY2" fmla="*/ 443487 h 442716"/>
                    <a:gd name="connsiteX3" fmla="*/ 1939167 w 1988766"/>
                    <a:gd name="connsiteY3" fmla="*/ 443487 h 442716"/>
                    <a:gd name="connsiteX4" fmla="*/ 49839 w 1988766"/>
                    <a:gd name="connsiteY4" fmla="*/ 443487 h 442716"/>
                    <a:gd name="connsiteX5" fmla="*/ 120 w 1988766"/>
                    <a:gd name="connsiteY5" fmla="*/ 443487 h 442716"/>
                    <a:gd name="connsiteX6" fmla="*/ 120 w 1988766"/>
                    <a:gd name="connsiteY6" fmla="*/ 770 h 442716"/>
                    <a:gd name="connsiteX7" fmla="*/ 49839 w 1988766"/>
                    <a:gd name="connsiteY7" fmla="*/ 770 h 44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8766" h="442716">
                      <a:moveTo>
                        <a:pt x="1939167" y="770"/>
                      </a:moveTo>
                      <a:cubicBezTo>
                        <a:pt x="1966626" y="770"/>
                        <a:pt x="1988886" y="770"/>
                        <a:pt x="1988886" y="770"/>
                      </a:cubicBezTo>
                      <a:lnTo>
                        <a:pt x="1988886" y="443487"/>
                      </a:lnTo>
                      <a:cubicBezTo>
                        <a:pt x="1988886" y="443487"/>
                        <a:pt x="1966626" y="443487"/>
                        <a:pt x="1939167" y="443487"/>
                      </a:cubicBezTo>
                      <a:lnTo>
                        <a:pt x="49839" y="443487"/>
                      </a:lnTo>
                      <a:cubicBezTo>
                        <a:pt x="22380" y="443487"/>
                        <a:pt x="120" y="443487"/>
                        <a:pt x="120" y="443487"/>
                      </a:cubicBezTo>
                      <a:lnTo>
                        <a:pt x="120" y="770"/>
                      </a:lnTo>
                      <a:cubicBezTo>
                        <a:pt x="120" y="770"/>
                        <a:pt x="22380" y="770"/>
                        <a:pt x="49839" y="770"/>
                      </a:cubicBezTo>
                      <a:close/>
                    </a:path>
                  </a:pathLst>
                </a:custGeom>
                <a:solidFill>
                  <a:srgbClr val="F3E8FF"/>
                </a:solidFill>
                <a:ln w="9938" cap="flat">
                  <a:solidFill>
                    <a:srgbClr val="8B5CF6"/>
                  </a:solidFill>
                  <a:prstDash val="solid"/>
                  <a:miter/>
                </a:ln>
              </p:spPr>
              <p:txBody>
                <a:bodyPr rtlCol="0" anchor="ctr"/>
                <a:lstStyle/>
                <a:p>
                  <a:endParaRPr lang="en-IN"/>
                </a:p>
              </p:txBody>
            </p:sp>
            <p:sp>
              <p:nvSpPr>
                <p:cNvPr id="126" name="TextBox 125">
                  <a:extLst>
                    <a:ext uri="{FF2B5EF4-FFF2-40B4-BE49-F238E27FC236}">
                      <a16:creationId xmlns:a16="http://schemas.microsoft.com/office/drawing/2014/main" id="{637A7D08-18A4-BF6C-34D0-38780A445813}"/>
                    </a:ext>
                  </a:extLst>
                </p:cNvPr>
                <p:cNvSpPr txBox="1"/>
                <p:nvPr/>
              </p:nvSpPr>
              <p:spPr>
                <a:xfrm>
                  <a:off x="8177132" y="5774560"/>
                  <a:ext cx="1250637" cy="190359"/>
                </a:xfrm>
                <a:prstGeom prst="rect">
                  <a:avLst/>
                </a:prstGeom>
                <a:noFill/>
              </p:spPr>
              <p:txBody>
                <a:bodyPr wrap="none" rtlCol="0">
                  <a:spAutoFit/>
                </a:bodyPr>
                <a:lstStyle/>
                <a:p>
                  <a:pPr algn="l"/>
                  <a:r>
                    <a:rPr lang="en-IN" sz="900" b="1" spc="0" baseline="0">
                      <a:ln/>
                      <a:solidFill>
                        <a:srgbClr val="7C3AED"/>
                      </a:solidFill>
                      <a:latin typeface="Arial"/>
                      <a:cs typeface="Arial"/>
                      <a:sym typeface="Arial"/>
                      <a:rtl val="0"/>
                    </a:rPr>
                    <a:t>Spectral Efficiency</a:t>
                  </a:r>
                </a:p>
              </p:txBody>
            </p:sp>
            <p:sp>
              <p:nvSpPr>
                <p:cNvPr id="127" name="TextBox 126">
                  <a:extLst>
                    <a:ext uri="{FF2B5EF4-FFF2-40B4-BE49-F238E27FC236}">
                      <a16:creationId xmlns:a16="http://schemas.microsoft.com/office/drawing/2014/main" id="{F653A97C-0661-C211-4600-1BBC81474B5E}"/>
                    </a:ext>
                  </a:extLst>
                </p:cNvPr>
                <p:cNvSpPr txBox="1"/>
                <p:nvPr/>
              </p:nvSpPr>
              <p:spPr>
                <a:xfrm>
                  <a:off x="8056044" y="5898599"/>
                  <a:ext cx="1492814" cy="173872"/>
                </a:xfrm>
                <a:prstGeom prst="rect">
                  <a:avLst/>
                </a:prstGeom>
                <a:noFill/>
              </p:spPr>
              <p:txBody>
                <a:bodyPr wrap="none" rtlCol="0">
                  <a:spAutoFit/>
                </a:bodyPr>
                <a:lstStyle/>
                <a:p>
                  <a:pPr algn="l"/>
                  <a:r>
                    <a:rPr lang="en-IN" sz="750" spc="0" baseline="0">
                      <a:ln/>
                      <a:solidFill>
                        <a:srgbClr val="374151"/>
                      </a:solidFill>
                      <a:latin typeface="Arial"/>
                      <a:cs typeface="Arial"/>
                      <a:sym typeface="Arial"/>
                      <a:rtl val="0"/>
                    </a:rPr>
                    <a:t>Target: Greater than 4 bps/Hz</a:t>
                  </a:r>
                </a:p>
              </p:txBody>
            </p:sp>
            <p:sp>
              <p:nvSpPr>
                <p:cNvPr id="128" name="TextBox 127">
                  <a:extLst>
                    <a:ext uri="{FF2B5EF4-FFF2-40B4-BE49-F238E27FC236}">
                      <a16:creationId xmlns:a16="http://schemas.microsoft.com/office/drawing/2014/main" id="{E0DD27D5-0645-D1EF-B671-F3A0F2965352}"/>
                    </a:ext>
                  </a:extLst>
                </p:cNvPr>
                <p:cNvSpPr txBox="1"/>
                <p:nvPr/>
              </p:nvSpPr>
              <p:spPr>
                <a:xfrm>
                  <a:off x="7992487" y="6009278"/>
                  <a:ext cx="1619928" cy="173872"/>
                </a:xfrm>
                <a:prstGeom prst="rect">
                  <a:avLst/>
                </a:prstGeom>
                <a:noFill/>
              </p:spPr>
              <p:txBody>
                <a:bodyPr wrap="none" rtlCol="0">
                  <a:spAutoFit/>
                </a:bodyPr>
                <a:lstStyle/>
                <a:p>
                  <a:pPr algn="l"/>
                  <a:r>
                    <a:rPr lang="en-IN" sz="750" spc="0" baseline="0">
                      <a:ln/>
                      <a:solidFill>
                        <a:srgbClr val="374151"/>
                      </a:solidFill>
                      <a:latin typeface="Arial"/>
                      <a:cs typeface="Arial"/>
                      <a:sym typeface="Arial"/>
                      <a:rtl val="0"/>
                    </a:rPr>
                    <a:t>Excellent: Greater than 6 bps/Hz</a:t>
                  </a:r>
                </a:p>
              </p:txBody>
            </p:sp>
          </p:grpSp>
        </p:grpSp>
      </p:grpSp>
    </p:spTree>
    <p:extLst>
      <p:ext uri="{BB962C8B-B14F-4D97-AF65-F5344CB8AC3E}">
        <p14:creationId xmlns:p14="http://schemas.microsoft.com/office/powerpoint/2010/main" val="32756416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B5EB1-9100-9E6B-85EB-5D7C33E2934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ACB1E55-E469-01FD-579B-B2060B7E20DC}"/>
              </a:ext>
            </a:extLst>
          </p:cNvPr>
          <p:cNvSpPr txBox="1"/>
          <p:nvPr/>
        </p:nvSpPr>
        <p:spPr>
          <a:xfrm>
            <a:off x="148345" y="248215"/>
            <a:ext cx="10620173" cy="461665"/>
          </a:xfrm>
          <a:prstGeom prst="rect">
            <a:avLst/>
          </a:prstGeom>
          <a:noFill/>
        </p:spPr>
        <p:txBody>
          <a:bodyPr wrap="square">
            <a:spAutoFit/>
          </a:bodyPr>
          <a:lstStyle/>
          <a:p>
            <a:r>
              <a:rPr lang="en-US" sz="2400" b="1" dirty="0"/>
              <a:t>Throughput Check and Diagnosis (What to Check)</a:t>
            </a:r>
            <a:endParaRPr lang="en-IN" sz="2400" b="1" dirty="0"/>
          </a:p>
        </p:txBody>
      </p:sp>
      <p:graphicFrame>
        <p:nvGraphicFramePr>
          <p:cNvPr id="10" name="Table 9">
            <a:extLst>
              <a:ext uri="{FF2B5EF4-FFF2-40B4-BE49-F238E27FC236}">
                <a16:creationId xmlns:a16="http://schemas.microsoft.com/office/drawing/2014/main" id="{00DED6E7-893F-5447-B599-AC34B39952E1}"/>
              </a:ext>
            </a:extLst>
          </p:cNvPr>
          <p:cNvGraphicFramePr>
            <a:graphicFrameLocks noGrp="1"/>
          </p:cNvGraphicFramePr>
          <p:nvPr>
            <p:extLst>
              <p:ext uri="{D42A27DB-BD31-4B8C-83A1-F6EECF244321}">
                <p14:modId xmlns:p14="http://schemas.microsoft.com/office/powerpoint/2010/main" val="2039958376"/>
              </p:ext>
            </p:extLst>
          </p:nvPr>
        </p:nvGraphicFramePr>
        <p:xfrm>
          <a:off x="233463" y="836579"/>
          <a:ext cx="11731554" cy="5428033"/>
        </p:xfrm>
        <a:graphic>
          <a:graphicData uri="http://schemas.openxmlformats.org/drawingml/2006/table">
            <a:tbl>
              <a:tblPr/>
              <a:tblGrid>
                <a:gridCol w="1955259">
                  <a:extLst>
                    <a:ext uri="{9D8B030D-6E8A-4147-A177-3AD203B41FA5}">
                      <a16:colId xmlns:a16="http://schemas.microsoft.com/office/drawing/2014/main" val="2264821818"/>
                    </a:ext>
                  </a:extLst>
                </a:gridCol>
                <a:gridCol w="1955259">
                  <a:extLst>
                    <a:ext uri="{9D8B030D-6E8A-4147-A177-3AD203B41FA5}">
                      <a16:colId xmlns:a16="http://schemas.microsoft.com/office/drawing/2014/main" val="936051705"/>
                    </a:ext>
                  </a:extLst>
                </a:gridCol>
                <a:gridCol w="1955259">
                  <a:extLst>
                    <a:ext uri="{9D8B030D-6E8A-4147-A177-3AD203B41FA5}">
                      <a16:colId xmlns:a16="http://schemas.microsoft.com/office/drawing/2014/main" val="1481463944"/>
                    </a:ext>
                  </a:extLst>
                </a:gridCol>
                <a:gridCol w="1955259">
                  <a:extLst>
                    <a:ext uri="{9D8B030D-6E8A-4147-A177-3AD203B41FA5}">
                      <a16:colId xmlns:a16="http://schemas.microsoft.com/office/drawing/2014/main" val="4290109308"/>
                    </a:ext>
                  </a:extLst>
                </a:gridCol>
                <a:gridCol w="1955259">
                  <a:extLst>
                    <a:ext uri="{9D8B030D-6E8A-4147-A177-3AD203B41FA5}">
                      <a16:colId xmlns:a16="http://schemas.microsoft.com/office/drawing/2014/main" val="2843914393"/>
                    </a:ext>
                  </a:extLst>
                </a:gridCol>
                <a:gridCol w="1955259">
                  <a:extLst>
                    <a:ext uri="{9D8B030D-6E8A-4147-A177-3AD203B41FA5}">
                      <a16:colId xmlns:a16="http://schemas.microsoft.com/office/drawing/2014/main" val="1794045041"/>
                    </a:ext>
                  </a:extLst>
                </a:gridCol>
              </a:tblGrid>
              <a:tr h="541045">
                <a:tc>
                  <a:txBody>
                    <a:bodyPr/>
                    <a:lstStyle/>
                    <a:p>
                      <a:pPr algn="ctr" fontAlgn="ctr">
                        <a:buNone/>
                      </a:pPr>
                      <a:r>
                        <a:rPr lang="en-IN" sz="900" b="1" i="0" u="none" strike="noStrike">
                          <a:solidFill>
                            <a:srgbClr val="1A1C1E"/>
                          </a:solidFill>
                          <a:effectLst/>
                          <a:latin typeface="Arial" panose="020B0604020202020204" pitchFamily="34" charset="0"/>
                        </a:rPr>
                        <a:t>Parameter Name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1A1C1E"/>
                          </a:solidFill>
                          <a:effectLst/>
                          <a:latin typeface="Arial" panose="020B0604020202020204" pitchFamily="34" charset="0"/>
                        </a:rPr>
                        <a:t>Layer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1A1C1E"/>
                          </a:solidFill>
                          <a:effectLst/>
                          <a:latin typeface="Arial" panose="020B0604020202020204" pitchFamily="34" charset="0"/>
                        </a:rPr>
                        <a:t>Primary KPI Impact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1" i="0" u="none" strike="noStrike">
                          <a:solidFill>
                            <a:srgbClr val="1A1C1E"/>
                          </a:solidFill>
                          <a:effectLst/>
                          <a:latin typeface="Arial" panose="020B0604020202020204" pitchFamily="34" charset="0"/>
                        </a:rPr>
                        <a:t>3GPP Reference (IE Path in SIB/RRC)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1A1C1E"/>
                          </a:solidFill>
                          <a:effectLst/>
                          <a:latin typeface="Arial" panose="020B0604020202020204" pitchFamily="34" charset="0"/>
                        </a:rPr>
                        <a:t>Default/Typical Setting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1A1C1E"/>
                          </a:solidFill>
                          <a:effectLst/>
                          <a:latin typeface="Arial" panose="020B0604020202020204" pitchFamily="34" charset="0"/>
                        </a:rPr>
                        <a:t>Recommended Setting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60691858"/>
                  </a:ext>
                </a:extLst>
              </a:tr>
              <a:tr h="543557">
                <a:tc>
                  <a:txBody>
                    <a:bodyPr/>
                    <a:lstStyle/>
                    <a:p>
                      <a:pPr algn="ctr" fontAlgn="ctr">
                        <a:buNone/>
                      </a:pPr>
                      <a:r>
                        <a:rPr lang="en-IN" sz="900" b="1" i="0" u="none" strike="noStrike">
                          <a:solidFill>
                            <a:srgbClr val="1A1C1E"/>
                          </a:solidFill>
                          <a:effectLst/>
                          <a:latin typeface="Arial" panose="020B0604020202020204" pitchFamily="34" charset="0"/>
                        </a:rPr>
                        <a:t>I. Modulation &amp; Coding Scheme (MCS) / Signal Quality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20193948"/>
                  </a:ext>
                </a:extLst>
              </a:tr>
              <a:tr h="541045">
                <a:tc>
                  <a:txBody>
                    <a:bodyPr/>
                    <a:lstStyle/>
                    <a:p>
                      <a:pPr algn="ctr" fontAlgn="ctr">
                        <a:buNone/>
                      </a:pPr>
                      <a:r>
                        <a:rPr lang="en-IN" sz="900" b="0" i="0" u="none" strike="noStrike">
                          <a:solidFill>
                            <a:srgbClr val="1A1C1E"/>
                          </a:solidFill>
                          <a:effectLst/>
                          <a:latin typeface="Courier New" panose="02070309020205020404" pitchFamily="49" charset="0"/>
                        </a:rPr>
                        <a:t>mcs-Table</a:t>
                      </a:r>
                      <a:r>
                        <a:rPr lang="en-IN" sz="900" b="0" i="0" u="none" strike="noStrike">
                          <a:solidFill>
                            <a:srgbClr val="1A1C1E"/>
                          </a:solidFill>
                          <a:effectLst/>
                          <a:latin typeface="Arial" panose="020B0604020202020204" pitchFamily="34" charset="0"/>
                        </a:rPr>
                        <a:t> (for PDSCH)</a:t>
                      </a:r>
                      <a:endParaRPr lang="en-IN" sz="9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L1/L3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DL Throughput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pdsch-ConfigCommon</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mcs-Table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qam64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Courier New" panose="02070309020205020404" pitchFamily="49" charset="0"/>
                        </a:rPr>
                        <a:t>qam256</a:t>
                      </a:r>
                      <a:r>
                        <a:rPr lang="en-US" sz="900" b="0" i="0" u="none" strike="noStrike">
                          <a:solidFill>
                            <a:srgbClr val="1A1C1E"/>
                          </a:solidFill>
                          <a:effectLst/>
                          <a:latin typeface="Arial" panose="020B0604020202020204" pitchFamily="34" charset="0"/>
                        </a:rPr>
                        <a:t> (if channel quality and UE support allow)</a:t>
                      </a:r>
                      <a:endParaRPr lang="en-US" sz="9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39035265"/>
                  </a:ext>
                </a:extLst>
              </a:tr>
              <a:tr h="543557">
                <a:tc>
                  <a:txBody>
                    <a:bodyPr/>
                    <a:lstStyle/>
                    <a:p>
                      <a:pPr algn="ctr" fontAlgn="ctr">
                        <a:buNone/>
                      </a:pPr>
                      <a:r>
                        <a:rPr lang="en-IN" sz="900" b="0" i="0" u="none" strike="noStrike">
                          <a:solidFill>
                            <a:srgbClr val="1A1C1E"/>
                          </a:solidFill>
                          <a:effectLst/>
                          <a:latin typeface="Courier New" panose="02070309020205020404" pitchFamily="49" charset="0"/>
                        </a:rPr>
                        <a:t>ssb-transmittedPower</a:t>
                      </a:r>
                      <a:r>
                        <a:rPr lang="en-IN" sz="900" b="0" i="0" u="none" strike="noStrike">
                          <a:solidFill>
                            <a:srgbClr val="1A1C1E"/>
                          </a:solidFill>
                          <a:effectLst/>
                          <a:latin typeface="Arial" panose="020B0604020202020204" pitchFamily="34" charset="0"/>
                        </a:rPr>
                        <a:t> (dBm)</a:t>
                      </a:r>
                      <a:endParaRPr lang="en-IN" sz="9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L1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DL Throughput, Coverage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servingCellConfigCommon</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ssb-transmittedPower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Varies (e.g., 20-24 dBm)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Adjust to optimize SINR, balancing coverage and inter-cell interference.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74386820"/>
                  </a:ext>
                </a:extLst>
              </a:tr>
              <a:tr h="1087114">
                <a:tc>
                  <a:txBody>
                    <a:bodyPr/>
                    <a:lstStyle/>
                    <a:p>
                      <a:pPr algn="ctr" fontAlgn="ctr">
                        <a:buNone/>
                      </a:pPr>
                      <a:r>
                        <a:rPr lang="en-IN" sz="900" b="0" i="0" u="none" strike="noStrike">
                          <a:solidFill>
                            <a:srgbClr val="1A1C1E"/>
                          </a:solidFill>
                          <a:effectLst/>
                          <a:latin typeface="Courier New" panose="02070309020205020404" pitchFamily="49" charset="0"/>
                        </a:rPr>
                        <a:t>reportQuantity</a:t>
                      </a:r>
                      <a:r>
                        <a:rPr lang="en-IN" sz="900" b="0" i="0" u="none" strike="noStrike">
                          <a:solidFill>
                            <a:srgbClr val="1A1C1E"/>
                          </a:solidFill>
                          <a:effectLst/>
                          <a:latin typeface="Arial" panose="020B0604020202020204" pitchFamily="34" charset="0"/>
                        </a:rPr>
                        <a:t> (for CSI-RS measurements)</a:t>
                      </a:r>
                      <a:endParaRPr lang="en-IN" sz="9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L3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DL Throughput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MeasObjectNR</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reportConfigNR</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reportConfigType</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csi-RS-RLM</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reportQuantity</a:t>
                      </a:r>
                      <a:r>
                        <a:rPr lang="en-IN" sz="900" b="0" i="0" u="none" strike="noStrike">
                          <a:solidFill>
                            <a:srgbClr val="1A1C1E"/>
                          </a:solidFill>
                          <a:effectLst/>
                          <a:latin typeface="Arial" panose="020B0604020202020204" pitchFamily="34" charset="0"/>
                        </a:rPr>
                        <a:t> (e.g., </a:t>
                      </a:r>
                      <a:r>
                        <a:rPr lang="en-IN" sz="900" b="0" i="0" u="none" strike="noStrike">
                          <a:solidFill>
                            <a:srgbClr val="1A1C1E"/>
                          </a:solidFill>
                          <a:effectLst/>
                          <a:latin typeface="Courier New" panose="02070309020205020404" pitchFamily="49" charset="0"/>
                        </a:rPr>
                        <a:t>ssb-rsrp</a:t>
                      </a:r>
                      <a:r>
                        <a:rPr lang="en-IN" sz="900" b="0" i="0" u="none" strike="noStrike">
                          <a:solidFill>
                            <a:srgbClr val="1A1C1E"/>
                          </a:solidFill>
                          <a:effectLst/>
                          <a:latin typeface="Arial" panose="020B0604020202020204" pitchFamily="34" charset="0"/>
                        </a:rPr>
                        <a:t>, </a:t>
                      </a:r>
                      <a:r>
                        <a:rPr lang="en-IN" sz="900" b="0" i="0" u="none" strike="noStrike">
                          <a:solidFill>
                            <a:srgbClr val="1A1C1E"/>
                          </a:solidFill>
                          <a:effectLst/>
                          <a:latin typeface="Courier New" panose="02070309020205020404" pitchFamily="49" charset="0"/>
                        </a:rPr>
                        <a:t>ssb-rsrq</a:t>
                      </a:r>
                      <a:r>
                        <a:rPr lang="en-IN" sz="900" b="0" i="0" u="none" strike="noStrike">
                          <a:solidFill>
                            <a:srgbClr val="1A1C1E"/>
                          </a:solidFill>
                          <a:effectLst/>
                          <a:latin typeface="Arial" panose="020B0604020202020204" pitchFamily="34" charset="0"/>
                        </a:rPr>
                        <a:t>, </a:t>
                      </a:r>
                      <a:r>
                        <a:rPr lang="en-IN" sz="900" b="0" i="0" u="none" strike="noStrike">
                          <a:solidFill>
                            <a:srgbClr val="1A1C1E"/>
                          </a:solidFill>
                          <a:effectLst/>
                          <a:latin typeface="Courier New" panose="02070309020205020404" pitchFamily="49" charset="0"/>
                        </a:rPr>
                        <a:t>csi-rs-rsrp</a:t>
                      </a:r>
                      <a:r>
                        <a:rPr lang="en-IN" sz="900" b="0" i="0" u="none" strike="noStrike">
                          <a:solidFill>
                            <a:srgbClr val="1A1C1E"/>
                          </a:solidFill>
                          <a:effectLst/>
                          <a:latin typeface="Arial" panose="020B0604020202020204" pitchFamily="34" charset="0"/>
                        </a:rPr>
                        <a:t>)</a:t>
                      </a:r>
                      <a:endParaRPr lang="en-IN" sz="9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ssb-rsrp</a:t>
                      </a:r>
                      <a:r>
                        <a:rPr lang="en-IN" sz="900" b="0" i="0" u="none" strike="noStrike">
                          <a:solidFill>
                            <a:srgbClr val="1A1C1E"/>
                          </a:solidFill>
                          <a:effectLst/>
                          <a:latin typeface="Arial" panose="020B0604020202020204" pitchFamily="34" charset="0"/>
                        </a:rPr>
                        <a:t> or </a:t>
                      </a:r>
                      <a:r>
                        <a:rPr lang="en-IN" sz="900" b="0" i="0" u="none" strike="noStrike">
                          <a:solidFill>
                            <a:srgbClr val="1A1C1E"/>
                          </a:solidFill>
                          <a:effectLst/>
                          <a:latin typeface="Courier New" panose="02070309020205020404" pitchFamily="49" charset="0"/>
                        </a:rPr>
                        <a:t>csi-rs-rsrp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Ensure UE reports accurate CSI-RS based RSRP/RSRQ/SINR for optimal scheduling.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04922533"/>
                  </a:ext>
                </a:extLst>
              </a:tr>
              <a:tr h="815335">
                <a:tc>
                  <a:txBody>
                    <a:bodyPr/>
                    <a:lstStyle/>
                    <a:p>
                      <a:pPr algn="ctr" fontAlgn="ctr">
                        <a:buNone/>
                      </a:pPr>
                      <a:r>
                        <a:rPr lang="en-IN" sz="900" b="0" i="0" u="none" strike="noStrike">
                          <a:solidFill>
                            <a:srgbClr val="1A1C1E"/>
                          </a:solidFill>
                          <a:effectLst/>
                          <a:latin typeface="Courier New" panose="02070309020205020404" pitchFamily="49" charset="0"/>
                        </a:rPr>
                        <a:t>periodicityAndOffset</a:t>
                      </a:r>
                      <a:r>
                        <a:rPr lang="en-IN" sz="900" b="0" i="0" u="none" strike="noStrike">
                          <a:solidFill>
                            <a:srgbClr val="1A1C1E"/>
                          </a:solidFill>
                          <a:effectLst/>
                          <a:latin typeface="Arial" panose="020B0604020202020204" pitchFamily="34" charset="0"/>
                        </a:rPr>
                        <a:t> (for CSI-RS reporting)</a:t>
                      </a:r>
                      <a:endParaRPr lang="en-IN" sz="9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L3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DL Throughput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MeasObjectNR</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reportConfigNR</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reportConfigType</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csi-RS-RLM</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periodicityAndOffset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Varies (e.g., </a:t>
                      </a:r>
                      <a:r>
                        <a:rPr lang="en-IN" sz="900" b="0" i="0" u="none" strike="noStrike">
                          <a:solidFill>
                            <a:srgbClr val="1A1C1E"/>
                          </a:solidFill>
                          <a:effectLst/>
                          <a:latin typeface="Courier New" panose="02070309020205020404" pitchFamily="49" charset="0"/>
                        </a:rPr>
                        <a:t>sl160</a:t>
                      </a:r>
                      <a:r>
                        <a:rPr lang="en-IN" sz="900" b="0" i="0" u="none" strike="noStrike">
                          <a:solidFill>
                            <a:srgbClr val="1A1C1E"/>
                          </a:solidFill>
                          <a:effectLst/>
                          <a:latin typeface="Arial" panose="020B0604020202020204" pitchFamily="34"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Shorter periodicities (e.g., </a:t>
                      </a:r>
                      <a:r>
                        <a:rPr lang="en-US" sz="900" b="0" i="0" u="none" strike="noStrike">
                          <a:solidFill>
                            <a:srgbClr val="1A1C1E"/>
                          </a:solidFill>
                          <a:effectLst/>
                          <a:latin typeface="Courier New" panose="02070309020205020404" pitchFamily="49" charset="0"/>
                        </a:rPr>
                        <a:t>sl20</a:t>
                      </a:r>
                      <a:r>
                        <a:rPr lang="en-US" sz="900" b="0" i="0" u="none" strike="noStrike">
                          <a:solidFill>
                            <a:srgbClr val="1A1C1E"/>
                          </a:solidFill>
                          <a:effectLst/>
                          <a:latin typeface="Arial" panose="020B0604020202020204" pitchFamily="34" charset="0"/>
                        </a:rPr>
                        <a:t>, </a:t>
                      </a:r>
                      <a:r>
                        <a:rPr lang="en-US" sz="900" b="0" i="0" u="none" strike="noStrike">
                          <a:solidFill>
                            <a:srgbClr val="1A1C1E"/>
                          </a:solidFill>
                          <a:effectLst/>
                          <a:latin typeface="Courier New" panose="02070309020205020404" pitchFamily="49" charset="0"/>
                        </a:rPr>
                        <a:t>sl40</a:t>
                      </a:r>
                      <a:r>
                        <a:rPr lang="en-US" sz="900" b="0" i="0" u="none" strike="noStrike">
                          <a:solidFill>
                            <a:srgbClr val="1A1C1E"/>
                          </a:solidFill>
                          <a:effectLst/>
                          <a:latin typeface="Arial" panose="020B0604020202020204" pitchFamily="34" charset="0"/>
                        </a:rPr>
                        <a:t>) for faster channel adaptation in high-mobility/dynamic channels.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51298382"/>
                  </a:ext>
                </a:extLst>
              </a:tr>
              <a:tr h="541045">
                <a:tc>
                  <a:txBody>
                    <a:bodyPr/>
                    <a:lstStyle/>
                    <a:p>
                      <a:pPr algn="ctr" fontAlgn="ctr">
                        <a:buNone/>
                      </a:pPr>
                      <a:r>
                        <a:rPr lang="en-IN" sz="900" b="1" i="0" u="none" strike="noStrike">
                          <a:solidFill>
                            <a:srgbClr val="1A1C1E"/>
                          </a:solidFill>
                          <a:effectLst/>
                          <a:latin typeface="Arial" panose="020B0604020202020204" pitchFamily="34" charset="0"/>
                        </a:rPr>
                        <a:t>II. Bandwidth &amp; Resource Allocation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9709531"/>
                  </a:ext>
                </a:extLst>
              </a:tr>
              <a:tr h="815335">
                <a:tc>
                  <a:txBody>
                    <a:bodyPr/>
                    <a:lstStyle/>
                    <a:p>
                      <a:pPr algn="ctr" fontAlgn="ctr">
                        <a:buNone/>
                      </a:pPr>
                      <a:r>
                        <a:rPr lang="en-IN" sz="900" b="0" i="0" u="none" strike="noStrike" dirty="0" err="1">
                          <a:solidFill>
                            <a:srgbClr val="1A1C1E"/>
                          </a:solidFill>
                          <a:effectLst/>
                          <a:latin typeface="Courier New" panose="02070309020205020404" pitchFamily="49" charset="0"/>
                        </a:rPr>
                        <a:t>scellConfig</a:t>
                      </a:r>
                      <a:r>
                        <a:rPr lang="en-IN" sz="900" b="0" i="0" u="none" strike="noStrike" dirty="0">
                          <a:solidFill>
                            <a:srgbClr val="1A1C1E"/>
                          </a:solidFill>
                          <a:effectLst/>
                          <a:latin typeface="Arial" panose="020B0604020202020204" pitchFamily="34" charset="0"/>
                        </a:rPr>
                        <a:t> (for Carrier Aggregation)</a:t>
                      </a:r>
                      <a:endParaRPr lang="en-IN" sz="900" b="0" i="0" u="none" strike="noStrike" dirty="0">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L3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DL Throughput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RRCReconfiguration</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scellConfig</a:t>
                      </a:r>
                      <a:r>
                        <a:rPr lang="en-IN" sz="900" b="0" i="0" u="none" strike="noStrike">
                          <a:solidFill>
                            <a:srgbClr val="1A1C1E"/>
                          </a:solidFill>
                          <a:effectLst/>
                          <a:latin typeface="Arial" panose="020B0604020202020204" pitchFamily="34" charset="0"/>
                        </a:rPr>
                        <a:t> (configured per SCell)</a:t>
                      </a:r>
                      <a:endParaRPr lang="en-IN" sz="9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N/A (requires explicit configuration)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dirty="0">
                          <a:solidFill>
                            <a:srgbClr val="1A1C1E"/>
                          </a:solidFill>
                          <a:effectLst/>
                          <a:latin typeface="Arial" panose="020B0604020202020204" pitchFamily="34" charset="0"/>
                        </a:rPr>
                        <a:t>Configure max supported component carriers (CCs) and frequency bands based on spectrum availability and UE capabilities.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92147306"/>
                  </a:ext>
                </a:extLst>
              </a:tr>
            </a:tbl>
          </a:graphicData>
        </a:graphic>
      </p:graphicFrame>
    </p:spTree>
    <p:extLst>
      <p:ext uri="{BB962C8B-B14F-4D97-AF65-F5344CB8AC3E}">
        <p14:creationId xmlns:p14="http://schemas.microsoft.com/office/powerpoint/2010/main" val="37828666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BB778-F715-E873-AD68-AE520B1E009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69FA11E-0A0E-1685-04AC-AF8670B3BBF3}"/>
              </a:ext>
            </a:extLst>
          </p:cNvPr>
          <p:cNvSpPr txBox="1"/>
          <p:nvPr/>
        </p:nvSpPr>
        <p:spPr>
          <a:xfrm>
            <a:off x="148345" y="248215"/>
            <a:ext cx="10620173" cy="461665"/>
          </a:xfrm>
          <a:prstGeom prst="rect">
            <a:avLst/>
          </a:prstGeom>
          <a:noFill/>
        </p:spPr>
        <p:txBody>
          <a:bodyPr wrap="square">
            <a:spAutoFit/>
          </a:bodyPr>
          <a:lstStyle/>
          <a:p>
            <a:r>
              <a:rPr lang="en-US" sz="2400" b="1" dirty="0"/>
              <a:t>Throughput Check and Diagnosis (What to Check)</a:t>
            </a:r>
            <a:endParaRPr lang="en-IN" sz="2400" b="1" dirty="0"/>
          </a:p>
        </p:txBody>
      </p:sp>
      <p:graphicFrame>
        <p:nvGraphicFramePr>
          <p:cNvPr id="10" name="Table 9">
            <a:extLst>
              <a:ext uri="{FF2B5EF4-FFF2-40B4-BE49-F238E27FC236}">
                <a16:creationId xmlns:a16="http://schemas.microsoft.com/office/drawing/2014/main" id="{AE550A25-65D8-ED6E-6FFB-22E361A6604B}"/>
              </a:ext>
            </a:extLst>
          </p:cNvPr>
          <p:cNvGraphicFramePr>
            <a:graphicFrameLocks noGrp="1"/>
          </p:cNvGraphicFramePr>
          <p:nvPr>
            <p:extLst>
              <p:ext uri="{D42A27DB-BD31-4B8C-83A1-F6EECF244321}">
                <p14:modId xmlns:p14="http://schemas.microsoft.com/office/powerpoint/2010/main" val="3135915812"/>
              </p:ext>
            </p:extLst>
          </p:nvPr>
        </p:nvGraphicFramePr>
        <p:xfrm>
          <a:off x="233463" y="836579"/>
          <a:ext cx="11673192" cy="5535037"/>
        </p:xfrm>
        <a:graphic>
          <a:graphicData uri="http://schemas.openxmlformats.org/drawingml/2006/table">
            <a:tbl>
              <a:tblPr/>
              <a:tblGrid>
                <a:gridCol w="1945532">
                  <a:extLst>
                    <a:ext uri="{9D8B030D-6E8A-4147-A177-3AD203B41FA5}">
                      <a16:colId xmlns:a16="http://schemas.microsoft.com/office/drawing/2014/main" val="2264821818"/>
                    </a:ext>
                  </a:extLst>
                </a:gridCol>
                <a:gridCol w="1945532">
                  <a:extLst>
                    <a:ext uri="{9D8B030D-6E8A-4147-A177-3AD203B41FA5}">
                      <a16:colId xmlns:a16="http://schemas.microsoft.com/office/drawing/2014/main" val="936051705"/>
                    </a:ext>
                  </a:extLst>
                </a:gridCol>
                <a:gridCol w="1945532">
                  <a:extLst>
                    <a:ext uri="{9D8B030D-6E8A-4147-A177-3AD203B41FA5}">
                      <a16:colId xmlns:a16="http://schemas.microsoft.com/office/drawing/2014/main" val="1481463944"/>
                    </a:ext>
                  </a:extLst>
                </a:gridCol>
                <a:gridCol w="1945532">
                  <a:extLst>
                    <a:ext uri="{9D8B030D-6E8A-4147-A177-3AD203B41FA5}">
                      <a16:colId xmlns:a16="http://schemas.microsoft.com/office/drawing/2014/main" val="4290109308"/>
                    </a:ext>
                  </a:extLst>
                </a:gridCol>
                <a:gridCol w="1945532">
                  <a:extLst>
                    <a:ext uri="{9D8B030D-6E8A-4147-A177-3AD203B41FA5}">
                      <a16:colId xmlns:a16="http://schemas.microsoft.com/office/drawing/2014/main" val="2843914393"/>
                    </a:ext>
                  </a:extLst>
                </a:gridCol>
                <a:gridCol w="1945532">
                  <a:extLst>
                    <a:ext uri="{9D8B030D-6E8A-4147-A177-3AD203B41FA5}">
                      <a16:colId xmlns:a16="http://schemas.microsoft.com/office/drawing/2014/main" val="1794045041"/>
                    </a:ext>
                  </a:extLst>
                </a:gridCol>
              </a:tblGrid>
              <a:tr h="470100">
                <a:tc>
                  <a:txBody>
                    <a:bodyPr/>
                    <a:lstStyle/>
                    <a:p>
                      <a:pPr algn="ctr" fontAlgn="ctr">
                        <a:buNone/>
                      </a:pPr>
                      <a:r>
                        <a:rPr lang="en-IN" sz="900" b="1" i="0" u="none" strike="noStrike">
                          <a:solidFill>
                            <a:srgbClr val="1A1C1E"/>
                          </a:solidFill>
                          <a:effectLst/>
                          <a:latin typeface="Arial" panose="020B0604020202020204" pitchFamily="34" charset="0"/>
                        </a:rPr>
                        <a:t>Parameter Name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1A1C1E"/>
                          </a:solidFill>
                          <a:effectLst/>
                          <a:latin typeface="Arial" panose="020B0604020202020204" pitchFamily="34" charset="0"/>
                        </a:rPr>
                        <a:t>Layer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1A1C1E"/>
                          </a:solidFill>
                          <a:effectLst/>
                          <a:latin typeface="Arial" panose="020B0604020202020204" pitchFamily="34" charset="0"/>
                        </a:rPr>
                        <a:t>Primary KPI Impact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1" i="0" u="none" strike="noStrike">
                          <a:solidFill>
                            <a:srgbClr val="1A1C1E"/>
                          </a:solidFill>
                          <a:effectLst/>
                          <a:latin typeface="Arial" panose="020B0604020202020204" pitchFamily="34" charset="0"/>
                        </a:rPr>
                        <a:t>3GPP Reference (IE Path in SIB/RRC)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1A1C1E"/>
                          </a:solidFill>
                          <a:effectLst/>
                          <a:latin typeface="Arial" panose="020B0604020202020204" pitchFamily="34" charset="0"/>
                        </a:rPr>
                        <a:t>Default/Typical Setting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1A1C1E"/>
                          </a:solidFill>
                          <a:effectLst/>
                          <a:latin typeface="Arial" panose="020B0604020202020204" pitchFamily="34" charset="0"/>
                        </a:rPr>
                        <a:t>Recommended Setting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60691858"/>
                  </a:ext>
                </a:extLst>
              </a:tr>
              <a:tr h="940199">
                <a:tc>
                  <a:txBody>
                    <a:bodyPr/>
                    <a:lstStyle/>
                    <a:p>
                      <a:pPr algn="ctr" fontAlgn="ctr">
                        <a:buNone/>
                      </a:pPr>
                      <a:r>
                        <a:rPr lang="en-IN" sz="900" b="0" i="0" u="none" strike="noStrike">
                          <a:solidFill>
                            <a:srgbClr val="1A1C1E"/>
                          </a:solidFill>
                          <a:effectLst/>
                          <a:latin typeface="Courier New" panose="02070309020205020404" pitchFamily="49" charset="0"/>
                        </a:rPr>
                        <a:t>scellConfig</a:t>
                      </a:r>
                      <a:r>
                        <a:rPr lang="en-IN" sz="900" b="0" i="0" u="none" strike="noStrike">
                          <a:solidFill>
                            <a:srgbClr val="1A1C1E"/>
                          </a:solidFill>
                          <a:effectLst/>
                          <a:latin typeface="Arial" panose="020B0604020202020204" pitchFamily="34" charset="0"/>
                        </a:rPr>
                        <a:t> (for Carrier Aggregation)</a:t>
                      </a:r>
                      <a:endParaRPr lang="en-IN" sz="9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L3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DL Throughput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RRCReconfiguration</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scellConfig</a:t>
                      </a:r>
                      <a:r>
                        <a:rPr lang="en-IN" sz="900" b="0" i="0" u="none" strike="noStrike">
                          <a:solidFill>
                            <a:srgbClr val="1A1C1E"/>
                          </a:solidFill>
                          <a:effectLst/>
                          <a:latin typeface="Arial" panose="020B0604020202020204" pitchFamily="34" charset="0"/>
                        </a:rPr>
                        <a:t> (configured per SCell)</a:t>
                      </a:r>
                      <a:endParaRPr lang="en-IN" sz="9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N/A (requires explicit configuration)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dirty="0">
                          <a:solidFill>
                            <a:srgbClr val="1A1C1E"/>
                          </a:solidFill>
                          <a:effectLst/>
                          <a:latin typeface="Arial" panose="020B0604020202020204" pitchFamily="34" charset="0"/>
                        </a:rPr>
                        <a:t>Configure max supported component carriers (CCs) and frequency bands based on spectrum availability and UE capabilities.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92147306"/>
                  </a:ext>
                </a:extLst>
              </a:tr>
              <a:tr h="940199">
                <a:tc>
                  <a:txBody>
                    <a:bodyPr/>
                    <a:lstStyle/>
                    <a:p>
                      <a:pPr algn="ctr" fontAlgn="ctr">
                        <a:buNone/>
                      </a:pPr>
                      <a:r>
                        <a:rPr lang="en-IN" sz="900" b="0" i="0" u="none" strike="noStrike">
                          <a:solidFill>
                            <a:srgbClr val="1A1C1E"/>
                          </a:solidFill>
                          <a:effectLst/>
                          <a:latin typeface="Courier New" panose="02070309020205020404" pitchFamily="49" charset="0"/>
                        </a:rPr>
                        <a:t>initialDownlinkBWP</a:t>
                      </a:r>
                      <a:r>
                        <a:rPr lang="en-IN" sz="900" b="0" i="0" u="none" strike="noStrike">
                          <a:solidFill>
                            <a:srgbClr val="1A1C1E"/>
                          </a:solidFill>
                          <a:effectLst/>
                          <a:latin typeface="Arial" panose="020B0604020202020204" pitchFamily="34" charset="0"/>
                        </a:rPr>
                        <a:t> (and subsequent </a:t>
                      </a:r>
                      <a:r>
                        <a:rPr lang="en-IN" sz="900" b="0" i="0" u="none" strike="noStrike">
                          <a:solidFill>
                            <a:srgbClr val="1A1C1E"/>
                          </a:solidFill>
                          <a:effectLst/>
                          <a:latin typeface="Courier New" panose="02070309020205020404" pitchFamily="49" charset="0"/>
                        </a:rPr>
                        <a:t>BWP-Downlink</a:t>
                      </a:r>
                      <a:r>
                        <a:rPr lang="en-IN" sz="900" b="0" i="0" u="none" strike="noStrike">
                          <a:solidFill>
                            <a:srgbClr val="1A1C1E"/>
                          </a:solidFill>
                          <a:effectLst/>
                          <a:latin typeface="Arial" panose="020B0604020202020204" pitchFamily="34" charset="0"/>
                        </a:rPr>
                        <a:t>)</a:t>
                      </a:r>
                      <a:endParaRPr lang="en-IN" sz="9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L1/L3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DL Throughput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Courier New" panose="02070309020205020404" pitchFamily="49" charset="0"/>
                        </a:rPr>
                        <a:t>sib1</a:t>
                      </a:r>
                      <a:r>
                        <a:rPr lang="en-US" sz="900" b="0" i="0" u="none" strike="noStrike">
                          <a:solidFill>
                            <a:srgbClr val="1A1C1E"/>
                          </a:solidFill>
                          <a:effectLst/>
                          <a:latin typeface="Arial" panose="020B0604020202020204" pitchFamily="34" charset="0"/>
                        </a:rPr>
                        <a:t> -&gt; </a:t>
                      </a:r>
                      <a:r>
                        <a:rPr lang="en-US" sz="900" b="0" i="0" u="none" strike="noStrike">
                          <a:solidFill>
                            <a:srgbClr val="1A1C1E"/>
                          </a:solidFill>
                          <a:effectLst/>
                          <a:latin typeface="Courier New" panose="02070309020205020404" pitchFamily="49" charset="0"/>
                        </a:rPr>
                        <a:t>initialDownlinkBWP</a:t>
                      </a:r>
                      <a:r>
                        <a:rPr lang="en-US" sz="900" b="0" i="0" u="none" strike="noStrike">
                          <a:solidFill>
                            <a:srgbClr val="1A1C1E"/>
                          </a:solidFill>
                          <a:effectLst/>
                          <a:latin typeface="Arial" panose="020B0604020202020204" pitchFamily="34" charset="0"/>
                        </a:rPr>
                        <a:t> (and </a:t>
                      </a:r>
                      <a:r>
                        <a:rPr lang="en-US" sz="900" b="0" i="0" u="none" strike="noStrike">
                          <a:solidFill>
                            <a:srgbClr val="1A1C1E"/>
                          </a:solidFill>
                          <a:effectLst/>
                          <a:latin typeface="Courier New" panose="02070309020205020404" pitchFamily="49" charset="0"/>
                        </a:rPr>
                        <a:t>RRCReconfiguration</a:t>
                      </a:r>
                      <a:r>
                        <a:rPr lang="en-US" sz="900" b="0" i="0" u="none" strike="noStrike">
                          <a:solidFill>
                            <a:srgbClr val="1A1C1E"/>
                          </a:solidFill>
                          <a:effectLst/>
                          <a:latin typeface="Arial" panose="020B0604020202020204" pitchFamily="34" charset="0"/>
                        </a:rPr>
                        <a:t> for </a:t>
                      </a:r>
                      <a:r>
                        <a:rPr lang="en-US" sz="900" b="0" i="0" u="none" strike="noStrike">
                          <a:solidFill>
                            <a:srgbClr val="1A1C1E"/>
                          </a:solidFill>
                          <a:effectLst/>
                          <a:latin typeface="Courier New" panose="02070309020205020404" pitchFamily="49" charset="0"/>
                        </a:rPr>
                        <a:t>BWP-Downlink</a:t>
                      </a:r>
                      <a:r>
                        <a:rPr lang="en-US" sz="900" b="0" i="0" u="none" strike="noStrike">
                          <a:solidFill>
                            <a:srgbClr val="1A1C1E"/>
                          </a:solidFill>
                          <a:effectLst/>
                          <a:latin typeface="Arial" panose="020B0604020202020204" pitchFamily="34" charset="0"/>
                        </a:rPr>
                        <a:t>)</a:t>
                      </a:r>
                      <a:endParaRPr lang="en-US" sz="9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Varies (e.g., initial BWP matching full carrier BW, SCS 30kHz)</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Configure wider BWPs with higher SCS (e.g., 60kHz, 120kHz for FR2) and enable BWP switching for data-hungry users.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02712650"/>
                  </a:ext>
                </a:extLst>
              </a:tr>
              <a:tr h="705149">
                <a:tc>
                  <a:txBody>
                    <a:bodyPr/>
                    <a:lstStyle/>
                    <a:p>
                      <a:pPr algn="ctr" fontAlgn="ctr">
                        <a:buNone/>
                      </a:pPr>
                      <a:r>
                        <a:rPr lang="en-IN" sz="900" b="0" i="0" u="none" strike="noStrike">
                          <a:solidFill>
                            <a:srgbClr val="1A1C1E"/>
                          </a:solidFill>
                          <a:effectLst/>
                          <a:latin typeface="Courier New" panose="02070309020205020404" pitchFamily="49" charset="0"/>
                        </a:rPr>
                        <a:t>subcarrierSpacing</a:t>
                      </a:r>
                      <a:r>
                        <a:rPr lang="en-IN" sz="900" b="0" i="0" u="none" strike="noStrike">
                          <a:solidFill>
                            <a:srgbClr val="1A1C1E"/>
                          </a:solidFill>
                          <a:effectLst/>
                          <a:latin typeface="Arial" panose="020B0604020202020204" pitchFamily="34" charset="0"/>
                        </a:rPr>
                        <a:t> (within BWP configuration)</a:t>
                      </a:r>
                      <a:endParaRPr lang="en-IN" sz="9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L1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DL Throughput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BWP-Downlink</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subcarrierSpacing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Varies (e.g., 30kHz for FR1, 120kHz for FR2)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Use higher SCS for wider bandwidths to achieve higher peak throughput (e.g., 60kHz in FR1, 120kHz in FR2).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97285311"/>
                  </a:ext>
                </a:extLst>
              </a:tr>
              <a:tr h="705149">
                <a:tc>
                  <a:txBody>
                    <a:bodyPr/>
                    <a:lstStyle/>
                    <a:p>
                      <a:pPr algn="ctr" fontAlgn="ctr">
                        <a:buNone/>
                      </a:pPr>
                      <a:r>
                        <a:rPr lang="en-IN" sz="900" b="0" i="0" u="none" strike="noStrike">
                          <a:solidFill>
                            <a:srgbClr val="1A1C1E"/>
                          </a:solidFill>
                          <a:effectLst/>
                          <a:latin typeface="Courier New" panose="02070309020205020404" pitchFamily="49" charset="0"/>
                        </a:rPr>
                        <a:t>controlResourceSetZero</a:t>
                      </a:r>
                      <a:r>
                        <a:rPr lang="en-IN" sz="900" b="0" i="0" u="none" strike="noStrike">
                          <a:solidFill>
                            <a:srgbClr val="1A1C1E"/>
                          </a:solidFill>
                          <a:effectLst/>
                          <a:latin typeface="Arial" panose="020B0604020202020204" pitchFamily="34" charset="0"/>
                        </a:rPr>
                        <a:t> (PDCCH configuration)</a:t>
                      </a:r>
                      <a:endParaRPr lang="en-IN" sz="9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L1/L3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DL Throughput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sib1</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controlResourceSetZero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Varies by vendor/PCI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Ensure sufficient CCE capacity and robust PDCCH transmission power for efficient scheduling.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35550335"/>
                  </a:ext>
                </a:extLst>
              </a:tr>
              <a:tr h="705149">
                <a:tc>
                  <a:txBody>
                    <a:bodyPr/>
                    <a:lstStyle/>
                    <a:p>
                      <a:pPr algn="ctr" fontAlgn="ctr">
                        <a:buNone/>
                      </a:pPr>
                      <a:r>
                        <a:rPr lang="en-IN" sz="900" b="0" i="0" u="none" strike="noStrike">
                          <a:solidFill>
                            <a:srgbClr val="1A1C1E"/>
                          </a:solidFill>
                          <a:effectLst/>
                          <a:latin typeface="Courier New" panose="02070309020205020404" pitchFamily="49" charset="0"/>
                        </a:rPr>
                        <a:t>searchSpaceZero</a:t>
                      </a:r>
                      <a:r>
                        <a:rPr lang="en-IN" sz="900" b="0" i="0" u="none" strike="noStrike">
                          <a:solidFill>
                            <a:srgbClr val="1A1C1E"/>
                          </a:solidFill>
                          <a:effectLst/>
                          <a:latin typeface="Arial" panose="020B0604020202020204" pitchFamily="34" charset="0"/>
                        </a:rPr>
                        <a:t> (PDCCH configuration)</a:t>
                      </a:r>
                      <a:endParaRPr lang="en-IN" sz="9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L1/L3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DL Throughput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sib1</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searchSpaceZero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Varies by vendor/PCI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Ensure sufficient candidates and monitoring occasions for timely DL grants.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61361482"/>
                  </a:ext>
                </a:extLst>
              </a:tr>
              <a:tr h="363943">
                <a:tc>
                  <a:txBody>
                    <a:bodyPr/>
                    <a:lstStyle/>
                    <a:p>
                      <a:pPr algn="ctr" fontAlgn="ctr">
                        <a:buNone/>
                      </a:pPr>
                      <a:r>
                        <a:rPr lang="en-IN" sz="900" b="1" i="0" u="none" strike="noStrike">
                          <a:solidFill>
                            <a:srgbClr val="1A1C1E"/>
                          </a:solidFill>
                          <a:effectLst/>
                          <a:latin typeface="Arial" panose="020B0604020202020204" pitchFamily="34" charset="0"/>
                        </a:rPr>
                        <a:t>III. MIMO &amp; Beamforming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dirty="0">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24435347"/>
                  </a:ext>
                </a:extLst>
              </a:tr>
              <a:tr h="705149">
                <a:tc>
                  <a:txBody>
                    <a:bodyPr/>
                    <a:lstStyle/>
                    <a:p>
                      <a:pPr algn="ctr" fontAlgn="ctr">
                        <a:buNone/>
                      </a:pPr>
                      <a:r>
                        <a:rPr lang="en-IN" sz="900" b="0" i="0" u="none" strike="noStrike">
                          <a:solidFill>
                            <a:srgbClr val="1A1C1E"/>
                          </a:solidFill>
                          <a:effectLst/>
                          <a:latin typeface="Courier New" panose="02070309020205020404" pitchFamily="49" charset="0"/>
                        </a:rPr>
                        <a:t>dmrs-TypeA-Position</a:t>
                      </a:r>
                      <a:r>
                        <a:rPr lang="en-IN" sz="900" b="0" i="0" u="none" strike="noStrike">
                          <a:solidFill>
                            <a:srgbClr val="1A1C1E"/>
                          </a:solidFill>
                          <a:effectLst/>
                          <a:latin typeface="Arial" panose="020B0604020202020204" pitchFamily="34" charset="0"/>
                        </a:rPr>
                        <a:t> (PDSCH)</a:t>
                      </a:r>
                      <a:endParaRPr lang="en-IN" sz="9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L1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DL Throughput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pdsch-ConfigCommon</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dmrs-TypeA-Position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pos2</a:t>
                      </a:r>
                      <a:r>
                        <a:rPr lang="en-IN" sz="900" b="0" i="0" u="none" strike="noStrike">
                          <a:solidFill>
                            <a:srgbClr val="1A1C1E"/>
                          </a:solidFill>
                          <a:effectLst/>
                          <a:latin typeface="Arial" panose="020B0604020202020204" pitchFamily="34" charset="0"/>
                        </a:rPr>
                        <a:t> (Symbol 2)</a:t>
                      </a:r>
                      <a:endParaRPr lang="en-IN" sz="9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dirty="0">
                          <a:solidFill>
                            <a:srgbClr val="1A1C1E"/>
                          </a:solidFill>
                          <a:effectLst/>
                          <a:latin typeface="Arial" panose="020B0604020202020204" pitchFamily="34" charset="0"/>
                        </a:rPr>
                        <a:t>Depends on channel characteristics; </a:t>
                      </a:r>
                      <a:r>
                        <a:rPr lang="en-IN" sz="900" b="0" i="0" u="none" strike="noStrike" dirty="0">
                          <a:solidFill>
                            <a:srgbClr val="1A1C1E"/>
                          </a:solidFill>
                          <a:effectLst/>
                          <a:latin typeface="Courier New" panose="02070309020205020404" pitchFamily="49" charset="0"/>
                        </a:rPr>
                        <a:t>pos2</a:t>
                      </a:r>
                      <a:r>
                        <a:rPr lang="en-IN" sz="900" b="0" i="0" u="none" strike="noStrike" dirty="0">
                          <a:solidFill>
                            <a:srgbClr val="1A1C1E"/>
                          </a:solidFill>
                          <a:effectLst/>
                          <a:latin typeface="Arial" panose="020B0604020202020204" pitchFamily="34" charset="0"/>
                        </a:rPr>
                        <a:t> generally efficient. Ensure consistency.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84416383"/>
                  </a:ext>
                </a:extLst>
              </a:tr>
            </a:tbl>
          </a:graphicData>
        </a:graphic>
      </p:graphicFrame>
    </p:spTree>
    <p:extLst>
      <p:ext uri="{BB962C8B-B14F-4D97-AF65-F5344CB8AC3E}">
        <p14:creationId xmlns:p14="http://schemas.microsoft.com/office/powerpoint/2010/main" val="16112503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A5B4D-A904-82B6-016E-8FF4DDE096D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98381C-0846-B15F-178E-2DAC8C8C096C}"/>
              </a:ext>
            </a:extLst>
          </p:cNvPr>
          <p:cNvSpPr txBox="1"/>
          <p:nvPr/>
        </p:nvSpPr>
        <p:spPr>
          <a:xfrm>
            <a:off x="148345" y="248215"/>
            <a:ext cx="10620173" cy="461665"/>
          </a:xfrm>
          <a:prstGeom prst="rect">
            <a:avLst/>
          </a:prstGeom>
          <a:noFill/>
        </p:spPr>
        <p:txBody>
          <a:bodyPr wrap="square">
            <a:spAutoFit/>
          </a:bodyPr>
          <a:lstStyle/>
          <a:p>
            <a:r>
              <a:rPr lang="en-US" sz="2400" b="1" dirty="0"/>
              <a:t>Throughput Check and Diagnosis (What to Check)</a:t>
            </a:r>
            <a:endParaRPr lang="en-IN" sz="2400" b="1" dirty="0"/>
          </a:p>
        </p:txBody>
      </p:sp>
      <p:graphicFrame>
        <p:nvGraphicFramePr>
          <p:cNvPr id="10" name="Table 9">
            <a:extLst>
              <a:ext uri="{FF2B5EF4-FFF2-40B4-BE49-F238E27FC236}">
                <a16:creationId xmlns:a16="http://schemas.microsoft.com/office/drawing/2014/main" id="{C42393E0-45A2-6FCA-2DA1-354A7729A3EB}"/>
              </a:ext>
            </a:extLst>
          </p:cNvPr>
          <p:cNvGraphicFramePr>
            <a:graphicFrameLocks noGrp="1"/>
          </p:cNvGraphicFramePr>
          <p:nvPr>
            <p:extLst>
              <p:ext uri="{D42A27DB-BD31-4B8C-83A1-F6EECF244321}">
                <p14:modId xmlns:p14="http://schemas.microsoft.com/office/powerpoint/2010/main" val="2664575798"/>
              </p:ext>
            </p:extLst>
          </p:nvPr>
        </p:nvGraphicFramePr>
        <p:xfrm>
          <a:off x="233464" y="836579"/>
          <a:ext cx="11712102" cy="5603135"/>
        </p:xfrm>
        <a:graphic>
          <a:graphicData uri="http://schemas.openxmlformats.org/drawingml/2006/table">
            <a:tbl>
              <a:tblPr/>
              <a:tblGrid>
                <a:gridCol w="1952017">
                  <a:extLst>
                    <a:ext uri="{9D8B030D-6E8A-4147-A177-3AD203B41FA5}">
                      <a16:colId xmlns:a16="http://schemas.microsoft.com/office/drawing/2014/main" val="2264821818"/>
                    </a:ext>
                  </a:extLst>
                </a:gridCol>
                <a:gridCol w="1952017">
                  <a:extLst>
                    <a:ext uri="{9D8B030D-6E8A-4147-A177-3AD203B41FA5}">
                      <a16:colId xmlns:a16="http://schemas.microsoft.com/office/drawing/2014/main" val="936051705"/>
                    </a:ext>
                  </a:extLst>
                </a:gridCol>
                <a:gridCol w="1952017">
                  <a:extLst>
                    <a:ext uri="{9D8B030D-6E8A-4147-A177-3AD203B41FA5}">
                      <a16:colId xmlns:a16="http://schemas.microsoft.com/office/drawing/2014/main" val="1481463944"/>
                    </a:ext>
                  </a:extLst>
                </a:gridCol>
                <a:gridCol w="1952017">
                  <a:extLst>
                    <a:ext uri="{9D8B030D-6E8A-4147-A177-3AD203B41FA5}">
                      <a16:colId xmlns:a16="http://schemas.microsoft.com/office/drawing/2014/main" val="4290109308"/>
                    </a:ext>
                  </a:extLst>
                </a:gridCol>
                <a:gridCol w="1952017">
                  <a:extLst>
                    <a:ext uri="{9D8B030D-6E8A-4147-A177-3AD203B41FA5}">
                      <a16:colId xmlns:a16="http://schemas.microsoft.com/office/drawing/2014/main" val="2843914393"/>
                    </a:ext>
                  </a:extLst>
                </a:gridCol>
                <a:gridCol w="1952017">
                  <a:extLst>
                    <a:ext uri="{9D8B030D-6E8A-4147-A177-3AD203B41FA5}">
                      <a16:colId xmlns:a16="http://schemas.microsoft.com/office/drawing/2014/main" val="1794045041"/>
                    </a:ext>
                  </a:extLst>
                </a:gridCol>
              </a:tblGrid>
              <a:tr h="429845">
                <a:tc>
                  <a:txBody>
                    <a:bodyPr/>
                    <a:lstStyle/>
                    <a:p>
                      <a:pPr algn="ctr" fontAlgn="ctr">
                        <a:buNone/>
                      </a:pPr>
                      <a:r>
                        <a:rPr lang="en-IN" sz="800" b="1" i="0" u="none" strike="noStrike">
                          <a:solidFill>
                            <a:srgbClr val="1A1C1E"/>
                          </a:solidFill>
                          <a:effectLst/>
                          <a:latin typeface="Arial" panose="020B0604020202020204" pitchFamily="34" charset="0"/>
                        </a:rPr>
                        <a:t>Parameter Name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1A1C1E"/>
                          </a:solidFill>
                          <a:effectLst/>
                          <a:latin typeface="Arial" panose="020B0604020202020204" pitchFamily="34" charset="0"/>
                        </a:rPr>
                        <a:t>Layer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1A1C1E"/>
                          </a:solidFill>
                          <a:effectLst/>
                          <a:latin typeface="Arial" panose="020B0604020202020204" pitchFamily="34" charset="0"/>
                        </a:rPr>
                        <a:t>Primary KPI Impact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1" i="0" u="none" strike="noStrike">
                          <a:solidFill>
                            <a:srgbClr val="1A1C1E"/>
                          </a:solidFill>
                          <a:effectLst/>
                          <a:latin typeface="Arial" panose="020B0604020202020204" pitchFamily="34" charset="0"/>
                        </a:rPr>
                        <a:t>3GPP Reference (IE Path in SIB/RRC)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1A1C1E"/>
                          </a:solidFill>
                          <a:effectLst/>
                          <a:latin typeface="Arial" panose="020B0604020202020204" pitchFamily="34" charset="0"/>
                        </a:rPr>
                        <a:t>Default/Typical Setting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1A1C1E"/>
                          </a:solidFill>
                          <a:effectLst/>
                          <a:latin typeface="Arial" panose="020B0604020202020204" pitchFamily="34" charset="0"/>
                        </a:rPr>
                        <a:t>Recommended Setting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60691858"/>
                  </a:ext>
                </a:extLst>
              </a:tr>
              <a:tr h="987064">
                <a:tc>
                  <a:txBody>
                    <a:bodyPr/>
                    <a:lstStyle/>
                    <a:p>
                      <a:pPr algn="ctr" fontAlgn="ctr">
                        <a:buNone/>
                      </a:pPr>
                      <a:r>
                        <a:rPr lang="en-IN" sz="800" b="0" i="0" u="none" strike="noStrike">
                          <a:solidFill>
                            <a:srgbClr val="1A1C1E"/>
                          </a:solidFill>
                          <a:effectLst/>
                          <a:latin typeface="Courier New" panose="02070309020205020404" pitchFamily="49" charset="0"/>
                        </a:rPr>
                        <a:t>tci-State</a:t>
                      </a:r>
                      <a:r>
                        <a:rPr lang="en-IN" sz="800" b="0" i="0" u="none" strike="noStrike">
                          <a:solidFill>
                            <a:srgbClr val="1A1C1E"/>
                          </a:solidFill>
                          <a:effectLst/>
                          <a:latin typeface="Arial" panose="020B0604020202020204" pitchFamily="34" charset="0"/>
                        </a:rPr>
                        <a:t> (TCI-State IE)</a:t>
                      </a:r>
                      <a:endParaRPr lang="en-IN" sz="8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L1/L3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DL Throughput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Courier New" panose="02070309020205020404" pitchFamily="49" charset="0"/>
                        </a:rPr>
                        <a:t>PDSCH-Config</a:t>
                      </a:r>
                      <a:r>
                        <a:rPr lang="en-US" sz="800" b="0" i="0" u="none" strike="noStrike">
                          <a:solidFill>
                            <a:srgbClr val="1A1C1E"/>
                          </a:solidFill>
                          <a:effectLst/>
                          <a:latin typeface="Arial" panose="020B0604020202020204" pitchFamily="34" charset="0"/>
                        </a:rPr>
                        <a:t> -&gt; </a:t>
                      </a:r>
                      <a:r>
                        <a:rPr lang="en-US" sz="800" b="0" i="0" u="none" strike="noStrike">
                          <a:solidFill>
                            <a:srgbClr val="1A1C1E"/>
                          </a:solidFill>
                          <a:effectLst/>
                          <a:latin typeface="Courier New" panose="02070309020205020404" pitchFamily="49" charset="0"/>
                        </a:rPr>
                        <a:t>tci-StatePDCCH-r16</a:t>
                      </a:r>
                      <a:r>
                        <a:rPr lang="en-US" sz="800" b="0" i="0" u="none" strike="noStrike">
                          <a:solidFill>
                            <a:srgbClr val="1A1C1E"/>
                          </a:solidFill>
                          <a:effectLst/>
                          <a:latin typeface="Arial" panose="020B0604020202020204" pitchFamily="34" charset="0"/>
                        </a:rPr>
                        <a:t> (and other TCI-related IEs)</a:t>
                      </a:r>
                      <a:endParaRPr lang="en-US" sz="8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Dynamically configured/Vendor-specific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dirty="0">
                          <a:solidFill>
                            <a:srgbClr val="1A1C1E"/>
                          </a:solidFill>
                          <a:effectLst/>
                          <a:latin typeface="Arial" panose="020B0604020202020204" pitchFamily="34" charset="0"/>
                        </a:rPr>
                        <a:t>Configure sufficient TCI states and enable efficient beam management (especially for FR2) to maximize spatial multiplexing and beamforming gain.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5077852"/>
                  </a:ext>
                </a:extLst>
              </a:tr>
              <a:tr h="740298">
                <a:tc>
                  <a:txBody>
                    <a:bodyPr/>
                    <a:lstStyle/>
                    <a:p>
                      <a:pPr algn="ctr" fontAlgn="ctr">
                        <a:buNone/>
                      </a:pPr>
                      <a:r>
                        <a:rPr lang="en-IN" sz="800" b="0" i="0" u="none" strike="noStrike">
                          <a:solidFill>
                            <a:srgbClr val="1A1C1E"/>
                          </a:solidFill>
                          <a:effectLst/>
                          <a:latin typeface="Courier New" panose="02070309020205020404" pitchFamily="49" charset="0"/>
                        </a:rPr>
                        <a:t>csi-RS-Resource</a:t>
                      </a:r>
                      <a:r>
                        <a:rPr lang="en-IN" sz="800" b="0" i="0" u="none" strike="noStrike">
                          <a:solidFill>
                            <a:srgbClr val="1A1C1E"/>
                          </a:solidFill>
                          <a:effectLst/>
                          <a:latin typeface="Arial" panose="020B0604020202020204" pitchFamily="34" charset="0"/>
                        </a:rPr>
                        <a:t> (CSI-RS configuration)</a:t>
                      </a:r>
                      <a:endParaRPr lang="en-IN" sz="8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L1/L3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DL Throughput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Courier New" panose="02070309020205020404" pitchFamily="49" charset="0"/>
                        </a:rPr>
                        <a:t>CSI-RS-ResourceMapping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Varies by deployment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rPr>
                        <a:t>Optimize CSI-RS density and periodicity to provide accurate channel state information for beamforming and precoding.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14327331"/>
                  </a:ext>
                </a:extLst>
              </a:tr>
              <a:tr h="987064">
                <a:tc>
                  <a:txBody>
                    <a:bodyPr/>
                    <a:lstStyle/>
                    <a:p>
                      <a:pPr algn="ctr" fontAlgn="ctr">
                        <a:buNone/>
                      </a:pPr>
                      <a:r>
                        <a:rPr lang="en-IN" sz="800" b="0" i="0" u="none" strike="noStrike">
                          <a:solidFill>
                            <a:srgbClr val="1A1C1E"/>
                          </a:solidFill>
                          <a:effectLst/>
                          <a:latin typeface="Courier New" panose="02070309020205020404" pitchFamily="49" charset="0"/>
                        </a:rPr>
                        <a:t>reportConfigNR</a:t>
                      </a:r>
                      <a:r>
                        <a:rPr lang="en-IN" sz="800" b="0" i="0" u="none" strike="noStrike">
                          <a:solidFill>
                            <a:srgbClr val="1A1C1E"/>
                          </a:solidFill>
                          <a:effectLst/>
                          <a:latin typeface="Arial" panose="020B0604020202020204" pitchFamily="34" charset="0"/>
                        </a:rPr>
                        <a:t> (PMI/RI reporting)</a:t>
                      </a:r>
                      <a:endParaRPr lang="en-IN" sz="8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L3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DL Throughput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Courier New" panose="02070309020205020404" pitchFamily="49" charset="0"/>
                        </a:rPr>
                        <a:t>MeasObjectNR</a:t>
                      </a:r>
                      <a:r>
                        <a:rPr lang="en-IN" sz="800" b="0" i="0" u="none" strike="noStrike">
                          <a:solidFill>
                            <a:srgbClr val="1A1C1E"/>
                          </a:solidFill>
                          <a:effectLst/>
                          <a:latin typeface="Arial" panose="020B0604020202020204" pitchFamily="34" charset="0"/>
                        </a:rPr>
                        <a:t> -&gt; </a:t>
                      </a:r>
                      <a:r>
                        <a:rPr lang="en-IN" sz="800" b="0" i="0" u="none" strike="noStrike">
                          <a:solidFill>
                            <a:srgbClr val="1A1C1E"/>
                          </a:solidFill>
                          <a:effectLst/>
                          <a:latin typeface="Courier New" panose="02070309020205020404" pitchFamily="49" charset="0"/>
                        </a:rPr>
                        <a:t>reportConfigNR</a:t>
                      </a:r>
                      <a:r>
                        <a:rPr lang="en-IN" sz="800" b="0" i="0" u="none" strike="noStrike">
                          <a:solidFill>
                            <a:srgbClr val="1A1C1E"/>
                          </a:solidFill>
                          <a:effectLst/>
                          <a:latin typeface="Arial" panose="020B0604020202020204" pitchFamily="34" charset="0"/>
                        </a:rPr>
                        <a:t> -&gt; </a:t>
                      </a:r>
                      <a:r>
                        <a:rPr lang="en-IN" sz="800" b="0" i="0" u="none" strike="noStrike">
                          <a:solidFill>
                            <a:srgbClr val="1A1C1E"/>
                          </a:solidFill>
                          <a:effectLst/>
                          <a:latin typeface="Courier New" panose="02070309020205020404" pitchFamily="49" charset="0"/>
                        </a:rPr>
                        <a:t>reportConfigType</a:t>
                      </a:r>
                      <a:r>
                        <a:rPr lang="en-IN" sz="800" b="0" i="0" u="none" strike="noStrike">
                          <a:solidFill>
                            <a:srgbClr val="1A1C1E"/>
                          </a:solidFill>
                          <a:effectLst/>
                          <a:latin typeface="Arial" panose="020B0604020202020204" pitchFamily="34" charset="0"/>
                        </a:rPr>
                        <a:t> -&gt; </a:t>
                      </a:r>
                      <a:r>
                        <a:rPr lang="en-IN" sz="800" b="0" i="0" u="none" strike="noStrike">
                          <a:solidFill>
                            <a:srgbClr val="1A1C1E"/>
                          </a:solidFill>
                          <a:effectLst/>
                          <a:latin typeface="Courier New" panose="02070309020205020404" pitchFamily="49" charset="0"/>
                        </a:rPr>
                        <a:t>semiPersistentOnPUSCH</a:t>
                      </a:r>
                      <a:r>
                        <a:rPr lang="en-IN" sz="800" b="0" i="0" u="none" strike="noStrike">
                          <a:solidFill>
                            <a:srgbClr val="1A1C1E"/>
                          </a:solidFill>
                          <a:effectLst/>
                          <a:latin typeface="Arial" panose="020B0604020202020204" pitchFamily="34" charset="0"/>
                        </a:rPr>
                        <a:t> or </a:t>
                      </a:r>
                      <a:r>
                        <a:rPr lang="en-IN" sz="800" b="0" i="0" u="none" strike="noStrike">
                          <a:solidFill>
                            <a:srgbClr val="1A1C1E"/>
                          </a:solidFill>
                          <a:effectLst/>
                          <a:latin typeface="Courier New" panose="02070309020205020404" pitchFamily="49" charset="0"/>
                        </a:rPr>
                        <a:t>periodic</a:t>
                      </a:r>
                      <a:r>
                        <a:rPr lang="en-IN" sz="800" b="0" i="0" u="none" strike="noStrike">
                          <a:solidFill>
                            <a:srgbClr val="1A1C1E"/>
                          </a:solidFill>
                          <a:effectLst/>
                          <a:latin typeface="Arial" panose="020B0604020202020204" pitchFamily="34" charset="0"/>
                        </a:rPr>
                        <a:t> CSI-RS reporting</a:t>
                      </a:r>
                      <a:endParaRPr lang="en-IN" sz="8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rPr>
                        <a:t>Varies (e.g., periodic CSI-RS with moderate periodicity)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rPr>
                        <a:t>Ensure UEs provide necessary PMI (Precoding Matrix Indicator) and RI (Rank Indicator) feedback for optimal MIMO layer selection and precoding.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04673469"/>
                  </a:ext>
                </a:extLst>
              </a:tr>
              <a:tr h="429845">
                <a:tc>
                  <a:txBody>
                    <a:bodyPr/>
                    <a:lstStyle/>
                    <a:p>
                      <a:pPr algn="ctr" fontAlgn="ctr">
                        <a:buNone/>
                      </a:pPr>
                      <a:r>
                        <a:rPr lang="en-IN" sz="800" b="1" i="0" u="none" strike="noStrike">
                          <a:solidFill>
                            <a:srgbClr val="1A1C1E"/>
                          </a:solidFill>
                          <a:effectLst/>
                          <a:latin typeface="Arial" panose="020B0604020202020204" pitchFamily="34" charset="0"/>
                        </a:rPr>
                        <a:t>IV. Efficiency &amp; Reliability (DL)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49968028"/>
                  </a:ext>
                </a:extLst>
              </a:tr>
              <a:tr h="548423">
                <a:tc>
                  <a:txBody>
                    <a:bodyPr/>
                    <a:lstStyle/>
                    <a:p>
                      <a:pPr algn="ctr" fontAlgn="ctr">
                        <a:buNone/>
                      </a:pPr>
                      <a:r>
                        <a:rPr lang="en-IN" sz="800" b="0" i="0" u="none" strike="noStrike">
                          <a:solidFill>
                            <a:srgbClr val="1A1C1E"/>
                          </a:solidFill>
                          <a:effectLst/>
                          <a:latin typeface="Courier New" panose="02070309020205020404" pitchFamily="49" charset="0"/>
                        </a:rPr>
                        <a:t>maxRetxThreshold</a:t>
                      </a:r>
                      <a:r>
                        <a:rPr lang="en-IN" sz="800" b="0" i="0" u="none" strike="noStrike">
                          <a:solidFill>
                            <a:srgbClr val="1A1C1E"/>
                          </a:solidFill>
                          <a:effectLst/>
                          <a:latin typeface="Arial" panose="020B0604020202020204" pitchFamily="34" charset="0"/>
                        </a:rPr>
                        <a:t> (for DL RLC)</a:t>
                      </a:r>
                      <a:endParaRPr lang="en-IN" sz="8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L2 (RLC)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DL Throughput, Call Drop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Courier New" panose="02070309020205020404" pitchFamily="49" charset="0"/>
                        </a:rPr>
                        <a:t>RLC-Config</a:t>
                      </a:r>
                      <a:r>
                        <a:rPr lang="en-IN" sz="800" b="0" i="0" u="none" strike="noStrike">
                          <a:solidFill>
                            <a:srgbClr val="1A1C1E"/>
                          </a:solidFill>
                          <a:effectLst/>
                          <a:latin typeface="Arial" panose="020B0604020202020204" pitchFamily="34" charset="0"/>
                        </a:rPr>
                        <a:t> -&gt; </a:t>
                      </a:r>
                      <a:r>
                        <a:rPr lang="en-IN" sz="800" b="0" i="0" u="none" strike="noStrike">
                          <a:solidFill>
                            <a:srgbClr val="1A1C1E"/>
                          </a:solidFill>
                          <a:effectLst/>
                          <a:latin typeface="Courier New" panose="02070309020205020404" pitchFamily="49" charset="0"/>
                        </a:rPr>
                        <a:t>am-Config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Courier New" panose="02070309020205020404" pitchFamily="49" charset="0"/>
                        </a:rPr>
                        <a:t>t16</a:t>
                      </a:r>
                      <a:r>
                        <a:rPr lang="en-IN" sz="800" b="0" i="0" u="none" strike="noStrike">
                          <a:solidFill>
                            <a:srgbClr val="1A1C1E"/>
                          </a:solidFill>
                          <a:effectLst/>
                          <a:latin typeface="Arial" panose="020B0604020202020204" pitchFamily="34" charset="0"/>
                        </a:rPr>
                        <a:t> (16 retransmissions)</a:t>
                      </a:r>
                      <a:endParaRPr lang="en-IN" sz="8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Courier New" panose="02070309020205020404" pitchFamily="49" charset="0"/>
                        </a:rPr>
                        <a:t>t16</a:t>
                      </a:r>
                      <a:r>
                        <a:rPr lang="en-US" sz="800" b="0" i="0" u="none" strike="noStrike">
                          <a:solidFill>
                            <a:srgbClr val="1A1C1E"/>
                          </a:solidFill>
                          <a:effectLst/>
                          <a:latin typeface="Arial" panose="020B0604020202020204" pitchFamily="34" charset="0"/>
                        </a:rPr>
                        <a:t> or </a:t>
                      </a:r>
                      <a:r>
                        <a:rPr lang="en-US" sz="800" b="0" i="0" u="none" strike="noStrike">
                          <a:solidFill>
                            <a:srgbClr val="1A1C1E"/>
                          </a:solidFill>
                          <a:effectLst/>
                          <a:latin typeface="Courier New" panose="02070309020205020404" pitchFamily="49" charset="0"/>
                        </a:rPr>
                        <a:t>t32</a:t>
                      </a:r>
                      <a:r>
                        <a:rPr lang="en-US" sz="800" b="0" i="0" u="none" strike="noStrike">
                          <a:solidFill>
                            <a:srgbClr val="1A1C1E"/>
                          </a:solidFill>
                          <a:effectLst/>
                          <a:latin typeface="Arial" panose="020B0604020202020204" pitchFamily="34" charset="0"/>
                        </a:rPr>
                        <a:t> (Higher for more robustness, lower for faster error reporting)</a:t>
                      </a:r>
                      <a:endParaRPr lang="en-US" sz="8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58713619"/>
                  </a:ext>
                </a:extLst>
              </a:tr>
              <a:tr h="493532">
                <a:tc>
                  <a:txBody>
                    <a:bodyPr/>
                    <a:lstStyle/>
                    <a:p>
                      <a:pPr algn="ctr" fontAlgn="ctr">
                        <a:buNone/>
                      </a:pPr>
                      <a:r>
                        <a:rPr lang="en-IN" sz="800" b="0" i="0" u="none" strike="noStrike">
                          <a:solidFill>
                            <a:srgbClr val="1A1C1E"/>
                          </a:solidFill>
                          <a:effectLst/>
                          <a:latin typeface="Courier New" panose="02070309020205020404" pitchFamily="49" charset="0"/>
                        </a:rPr>
                        <a:t>t-PollRetransmit</a:t>
                      </a:r>
                      <a:r>
                        <a:rPr lang="en-IN" sz="800" b="0" i="0" u="none" strike="noStrike">
                          <a:solidFill>
                            <a:srgbClr val="1A1C1E"/>
                          </a:solidFill>
                          <a:effectLst/>
                          <a:latin typeface="Arial" panose="020B0604020202020204" pitchFamily="34" charset="0"/>
                        </a:rPr>
                        <a:t> (for DL RLC)</a:t>
                      </a:r>
                      <a:endParaRPr lang="en-IN" sz="8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L2 (RLC)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DL Throughput, Call Drop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Courier New" panose="02070309020205020404" pitchFamily="49" charset="0"/>
                        </a:rPr>
                        <a:t>RLC-Config</a:t>
                      </a:r>
                      <a:r>
                        <a:rPr lang="en-IN" sz="800" b="0" i="0" u="none" strike="noStrike">
                          <a:solidFill>
                            <a:srgbClr val="1A1C1E"/>
                          </a:solidFill>
                          <a:effectLst/>
                          <a:latin typeface="Arial" panose="020B0604020202020204" pitchFamily="34" charset="0"/>
                        </a:rPr>
                        <a:t> -&gt; </a:t>
                      </a:r>
                      <a:r>
                        <a:rPr lang="en-IN" sz="800" b="0" i="0" u="none" strike="noStrike">
                          <a:solidFill>
                            <a:srgbClr val="1A1C1E"/>
                          </a:solidFill>
                          <a:effectLst/>
                          <a:latin typeface="Courier New" panose="02070309020205020404" pitchFamily="49" charset="0"/>
                        </a:rPr>
                        <a:t>am-Config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Courier New" panose="02070309020205020404" pitchFamily="49" charset="0"/>
                        </a:rPr>
                        <a:t>ms100</a:t>
                      </a:r>
                      <a:r>
                        <a:rPr lang="en-IN" sz="800" b="0" i="0" u="none" strike="noStrike">
                          <a:solidFill>
                            <a:srgbClr val="1A1C1E"/>
                          </a:solidFill>
                          <a:effectLst/>
                          <a:latin typeface="Arial" panose="020B0604020202020204" pitchFamily="34" charset="0"/>
                        </a:rPr>
                        <a:t> to </a:t>
                      </a:r>
                      <a:r>
                        <a:rPr lang="en-IN" sz="800" b="0" i="0" u="none" strike="noStrike">
                          <a:solidFill>
                            <a:srgbClr val="1A1C1E"/>
                          </a:solidFill>
                          <a:effectLst/>
                          <a:latin typeface="Courier New" panose="02070309020205020404" pitchFamily="49" charset="0"/>
                        </a:rPr>
                        <a:t>ms200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Courier New" panose="02070309020205020404" pitchFamily="49" charset="0"/>
                        </a:rPr>
                        <a:t>ms80</a:t>
                      </a:r>
                      <a:r>
                        <a:rPr lang="en-US" sz="800" b="0" i="0" u="none" strike="noStrike">
                          <a:solidFill>
                            <a:srgbClr val="1A1C1E"/>
                          </a:solidFill>
                          <a:effectLst/>
                          <a:latin typeface="Arial" panose="020B0604020202020204" pitchFamily="34" charset="0"/>
                        </a:rPr>
                        <a:t> to </a:t>
                      </a:r>
                      <a:r>
                        <a:rPr lang="en-US" sz="800" b="0" i="0" u="none" strike="noStrike">
                          <a:solidFill>
                            <a:srgbClr val="1A1C1E"/>
                          </a:solidFill>
                          <a:effectLst/>
                          <a:latin typeface="Courier New" panose="02070309020205020404" pitchFamily="49" charset="0"/>
                        </a:rPr>
                        <a:t>ms150</a:t>
                      </a:r>
                      <a:r>
                        <a:rPr lang="en-US" sz="800" b="0" i="0" u="none" strike="noStrike">
                          <a:solidFill>
                            <a:srgbClr val="1A1C1E"/>
                          </a:solidFill>
                          <a:effectLst/>
                          <a:latin typeface="Arial" panose="020B0604020202020204" pitchFamily="34" charset="0"/>
                        </a:rPr>
                        <a:t> (Faster re-polling for quick error recovery)</a:t>
                      </a:r>
                      <a:endParaRPr lang="en-US" sz="8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19150775"/>
                  </a:ext>
                </a:extLst>
              </a:tr>
              <a:tr h="493532">
                <a:tc>
                  <a:txBody>
                    <a:bodyPr/>
                    <a:lstStyle/>
                    <a:p>
                      <a:pPr algn="ctr" fontAlgn="ctr">
                        <a:buNone/>
                      </a:pPr>
                      <a:r>
                        <a:rPr lang="nb-NO" sz="800" b="0" i="0" u="none" strike="noStrike">
                          <a:solidFill>
                            <a:srgbClr val="1A1C1E"/>
                          </a:solidFill>
                          <a:effectLst/>
                          <a:latin typeface="Courier New" panose="02070309020205020404" pitchFamily="49" charset="0"/>
                        </a:rPr>
                        <a:t>pollPDU</a:t>
                      </a:r>
                      <a:r>
                        <a:rPr lang="nb-NO" sz="800" b="0" i="0" u="none" strike="noStrike">
                          <a:solidFill>
                            <a:srgbClr val="1A1C1E"/>
                          </a:solidFill>
                          <a:effectLst/>
                          <a:latin typeface="Arial" panose="020B0604020202020204" pitchFamily="34" charset="0"/>
                        </a:rPr>
                        <a:t> / </a:t>
                      </a:r>
                      <a:r>
                        <a:rPr lang="nb-NO" sz="800" b="0" i="0" u="none" strike="noStrike">
                          <a:solidFill>
                            <a:srgbClr val="1A1C1E"/>
                          </a:solidFill>
                          <a:effectLst/>
                          <a:latin typeface="Courier New" panose="02070309020205020404" pitchFamily="49" charset="0"/>
                        </a:rPr>
                        <a:t>pollByte</a:t>
                      </a:r>
                      <a:r>
                        <a:rPr lang="nb-NO" sz="800" b="0" i="0" u="none" strike="noStrike">
                          <a:solidFill>
                            <a:srgbClr val="1A1C1E"/>
                          </a:solidFill>
                          <a:effectLst/>
                          <a:latin typeface="Arial" panose="020B0604020202020204" pitchFamily="34" charset="0"/>
                        </a:rPr>
                        <a:t> (for DL RLC)</a:t>
                      </a:r>
                      <a:endParaRPr lang="nb-NO" sz="8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L2 (RLC)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DL Throughput, Call Drop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Courier New" panose="02070309020205020404" pitchFamily="49" charset="0"/>
                        </a:rPr>
                        <a:t>RLC-Config</a:t>
                      </a:r>
                      <a:r>
                        <a:rPr lang="en-IN" sz="800" b="0" i="0" u="none" strike="noStrike">
                          <a:solidFill>
                            <a:srgbClr val="1A1C1E"/>
                          </a:solidFill>
                          <a:effectLst/>
                          <a:latin typeface="Arial" panose="020B0604020202020204" pitchFamily="34" charset="0"/>
                        </a:rPr>
                        <a:t> -&gt; </a:t>
                      </a:r>
                      <a:r>
                        <a:rPr lang="en-IN" sz="800" b="0" i="0" u="none" strike="noStrike">
                          <a:solidFill>
                            <a:srgbClr val="1A1C1E"/>
                          </a:solidFill>
                          <a:effectLst/>
                          <a:latin typeface="Courier New" panose="02070309020205020404" pitchFamily="49" charset="0"/>
                        </a:rPr>
                        <a:t>am-Config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Courier New" panose="02070309020205020404" pitchFamily="49" charset="0"/>
                        </a:rPr>
                        <a:t>p8</a:t>
                      </a:r>
                      <a:r>
                        <a:rPr lang="en-IN" sz="800" b="0" i="0" u="none" strike="noStrike">
                          <a:solidFill>
                            <a:srgbClr val="1A1C1E"/>
                          </a:solidFill>
                          <a:effectLst/>
                          <a:latin typeface="Arial" panose="020B0604020202020204" pitchFamily="34" charset="0"/>
                        </a:rPr>
                        <a:t>/</a:t>
                      </a:r>
                      <a:r>
                        <a:rPr lang="en-IN" sz="800" b="0" i="0" u="none" strike="noStrike">
                          <a:solidFill>
                            <a:srgbClr val="1A1C1E"/>
                          </a:solidFill>
                          <a:effectLst/>
                          <a:latin typeface="Courier New" panose="02070309020205020404" pitchFamily="49" charset="0"/>
                        </a:rPr>
                        <a:t>kB4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dirty="0">
                          <a:solidFill>
                            <a:srgbClr val="1A1C1E"/>
                          </a:solidFill>
                          <a:effectLst/>
                          <a:latin typeface="Courier New" panose="02070309020205020404" pitchFamily="49" charset="0"/>
                        </a:rPr>
                        <a:t>p4</a:t>
                      </a:r>
                      <a:r>
                        <a:rPr lang="en-US" sz="800" b="0" i="0" u="none" strike="noStrike" dirty="0">
                          <a:solidFill>
                            <a:srgbClr val="1A1C1E"/>
                          </a:solidFill>
                          <a:effectLst/>
                          <a:latin typeface="Arial" panose="020B0604020202020204" pitchFamily="34" charset="0"/>
                        </a:rPr>
                        <a:t>/</a:t>
                      </a:r>
                      <a:r>
                        <a:rPr lang="en-US" sz="800" b="0" i="0" u="none" strike="noStrike" dirty="0">
                          <a:solidFill>
                            <a:srgbClr val="1A1C1E"/>
                          </a:solidFill>
                          <a:effectLst/>
                          <a:latin typeface="Courier New" panose="02070309020205020404" pitchFamily="49" charset="0"/>
                        </a:rPr>
                        <a:t>kB2</a:t>
                      </a:r>
                      <a:r>
                        <a:rPr lang="en-US" sz="800" b="0" i="0" u="none" strike="noStrike" dirty="0">
                          <a:solidFill>
                            <a:srgbClr val="1A1C1E"/>
                          </a:solidFill>
                          <a:effectLst/>
                          <a:latin typeface="Arial" panose="020B0604020202020204" pitchFamily="34" charset="0"/>
                        </a:rPr>
                        <a:t> (More frequent polling for faster error detection)</a:t>
                      </a:r>
                      <a:endParaRPr lang="en-US" sz="800" b="0" i="0" u="none" strike="noStrike" dirty="0">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20741702"/>
                  </a:ext>
                </a:extLst>
              </a:tr>
              <a:tr h="493532">
                <a:tc>
                  <a:txBody>
                    <a:bodyPr/>
                    <a:lstStyle/>
                    <a:p>
                      <a:pPr algn="ctr" fontAlgn="ctr">
                        <a:buNone/>
                      </a:pPr>
                      <a:r>
                        <a:rPr lang="en-IN" sz="800" b="0" i="0" u="none" strike="noStrike">
                          <a:solidFill>
                            <a:srgbClr val="1A1C1E"/>
                          </a:solidFill>
                          <a:effectLst/>
                          <a:latin typeface="Courier New" panose="02070309020205020404" pitchFamily="49" charset="0"/>
                        </a:rPr>
                        <a:t>headerCompression</a:t>
                      </a:r>
                      <a:r>
                        <a:rPr lang="en-IN" sz="800" b="0" i="0" u="none" strike="noStrike">
                          <a:solidFill>
                            <a:srgbClr val="1A1C1E"/>
                          </a:solidFill>
                          <a:effectLst/>
                          <a:latin typeface="Arial" panose="020B0604020202020204" pitchFamily="34" charset="0"/>
                        </a:rPr>
                        <a:t> (for DRBs)</a:t>
                      </a:r>
                      <a:endParaRPr lang="en-IN" sz="8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L2 (PDCP)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DL Throughput (Effective)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Courier New" panose="02070309020205020404" pitchFamily="49" charset="0"/>
                        </a:rPr>
                        <a:t>pdcp-Config</a:t>
                      </a:r>
                      <a:r>
                        <a:rPr lang="en-US" sz="800" b="0" i="0" u="none" strike="noStrike">
                          <a:solidFill>
                            <a:srgbClr val="1A1C1E"/>
                          </a:solidFill>
                          <a:effectLst/>
                          <a:latin typeface="Arial" panose="020B0604020202020204" pitchFamily="34" charset="0"/>
                        </a:rPr>
                        <a:t> for Data Radio Bearers (DRBs)</a:t>
                      </a:r>
                      <a:endParaRPr lang="en-US" sz="8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Enabled/Disabled by default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dirty="0">
                          <a:solidFill>
                            <a:srgbClr val="1A1C1E"/>
                          </a:solidFill>
                          <a:effectLst/>
                          <a:latin typeface="Arial" panose="020B0604020202020204" pitchFamily="34" charset="0"/>
                        </a:rPr>
                        <a:t>Enabled (e.g., ROHC - Robust Header Compression)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34033712"/>
                  </a:ext>
                </a:extLst>
              </a:tr>
            </a:tbl>
          </a:graphicData>
        </a:graphic>
      </p:graphicFrame>
    </p:spTree>
    <p:extLst>
      <p:ext uri="{BB962C8B-B14F-4D97-AF65-F5344CB8AC3E}">
        <p14:creationId xmlns:p14="http://schemas.microsoft.com/office/powerpoint/2010/main" val="34519839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B14BEB-66FD-F7C4-224B-2C3B455E3F7F}"/>
              </a:ext>
            </a:extLst>
          </p:cNvPr>
          <p:cNvSpPr txBox="1"/>
          <p:nvPr/>
        </p:nvSpPr>
        <p:spPr>
          <a:xfrm>
            <a:off x="201038" y="282261"/>
            <a:ext cx="6096000" cy="369332"/>
          </a:xfrm>
          <a:prstGeom prst="rect">
            <a:avLst/>
          </a:prstGeom>
          <a:noFill/>
        </p:spPr>
        <p:txBody>
          <a:bodyPr wrap="square">
            <a:spAutoFit/>
          </a:bodyPr>
          <a:lstStyle/>
          <a:p>
            <a:r>
              <a:rPr lang="en-US" dirty="0"/>
              <a:t>PDCCH Parameters for Downlink Throughput Optimization</a:t>
            </a:r>
            <a:endParaRPr lang="en-IN" dirty="0"/>
          </a:p>
        </p:txBody>
      </p:sp>
      <p:graphicFrame>
        <p:nvGraphicFramePr>
          <p:cNvPr id="5" name="Table 4">
            <a:extLst>
              <a:ext uri="{FF2B5EF4-FFF2-40B4-BE49-F238E27FC236}">
                <a16:creationId xmlns:a16="http://schemas.microsoft.com/office/drawing/2014/main" id="{F220ED11-C2F2-2792-76FA-DAB5CE6B92D0}"/>
              </a:ext>
            </a:extLst>
          </p:cNvPr>
          <p:cNvGraphicFramePr>
            <a:graphicFrameLocks noGrp="1"/>
          </p:cNvGraphicFramePr>
          <p:nvPr>
            <p:extLst>
              <p:ext uri="{D42A27DB-BD31-4B8C-83A1-F6EECF244321}">
                <p14:modId xmlns:p14="http://schemas.microsoft.com/office/powerpoint/2010/main" val="2272528201"/>
              </p:ext>
            </p:extLst>
          </p:nvPr>
        </p:nvGraphicFramePr>
        <p:xfrm>
          <a:off x="291830" y="778212"/>
          <a:ext cx="11537001" cy="5775941"/>
        </p:xfrm>
        <a:graphic>
          <a:graphicData uri="http://schemas.openxmlformats.org/drawingml/2006/table">
            <a:tbl>
              <a:tblPr/>
              <a:tblGrid>
                <a:gridCol w="1648143">
                  <a:extLst>
                    <a:ext uri="{9D8B030D-6E8A-4147-A177-3AD203B41FA5}">
                      <a16:colId xmlns:a16="http://schemas.microsoft.com/office/drawing/2014/main" val="3764875058"/>
                    </a:ext>
                  </a:extLst>
                </a:gridCol>
                <a:gridCol w="1648143">
                  <a:extLst>
                    <a:ext uri="{9D8B030D-6E8A-4147-A177-3AD203B41FA5}">
                      <a16:colId xmlns:a16="http://schemas.microsoft.com/office/drawing/2014/main" val="2514772652"/>
                    </a:ext>
                  </a:extLst>
                </a:gridCol>
                <a:gridCol w="1648143">
                  <a:extLst>
                    <a:ext uri="{9D8B030D-6E8A-4147-A177-3AD203B41FA5}">
                      <a16:colId xmlns:a16="http://schemas.microsoft.com/office/drawing/2014/main" val="880735583"/>
                    </a:ext>
                  </a:extLst>
                </a:gridCol>
                <a:gridCol w="1648143">
                  <a:extLst>
                    <a:ext uri="{9D8B030D-6E8A-4147-A177-3AD203B41FA5}">
                      <a16:colId xmlns:a16="http://schemas.microsoft.com/office/drawing/2014/main" val="967708936"/>
                    </a:ext>
                  </a:extLst>
                </a:gridCol>
                <a:gridCol w="1648143">
                  <a:extLst>
                    <a:ext uri="{9D8B030D-6E8A-4147-A177-3AD203B41FA5}">
                      <a16:colId xmlns:a16="http://schemas.microsoft.com/office/drawing/2014/main" val="4119378146"/>
                    </a:ext>
                  </a:extLst>
                </a:gridCol>
                <a:gridCol w="1648143">
                  <a:extLst>
                    <a:ext uri="{9D8B030D-6E8A-4147-A177-3AD203B41FA5}">
                      <a16:colId xmlns:a16="http://schemas.microsoft.com/office/drawing/2014/main" val="320772483"/>
                    </a:ext>
                  </a:extLst>
                </a:gridCol>
                <a:gridCol w="1648143">
                  <a:extLst>
                    <a:ext uri="{9D8B030D-6E8A-4147-A177-3AD203B41FA5}">
                      <a16:colId xmlns:a16="http://schemas.microsoft.com/office/drawing/2014/main" val="3554222008"/>
                    </a:ext>
                  </a:extLst>
                </a:gridCol>
              </a:tblGrid>
              <a:tr h="251043">
                <a:tc>
                  <a:txBody>
                    <a:bodyPr/>
                    <a:lstStyle/>
                    <a:p>
                      <a:pPr algn="ctr" fontAlgn="ctr">
                        <a:buNone/>
                      </a:pPr>
                      <a:r>
                        <a:rPr lang="en-IN" sz="900" b="1" i="0" u="none" strike="noStrike">
                          <a:solidFill>
                            <a:srgbClr val="1A1C1E"/>
                          </a:solidFill>
                          <a:effectLst/>
                          <a:latin typeface="Arial" panose="020B0604020202020204" pitchFamily="34" charset="0"/>
                        </a:rPr>
                        <a:t>Parameter Name</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1A1C1E"/>
                          </a:solidFill>
                          <a:effectLst/>
                          <a:latin typeface="Arial" panose="020B0604020202020204" pitchFamily="34" charset="0"/>
                        </a:rPr>
                        <a:t>Layer</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1A1C1E"/>
                          </a:solidFill>
                          <a:effectLst/>
                          <a:latin typeface="Arial" panose="020B0604020202020204" pitchFamily="34" charset="0"/>
                        </a:rPr>
                        <a:t>Primary KPI Impact</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1" i="0" u="none" strike="noStrike">
                          <a:solidFill>
                            <a:srgbClr val="1A1C1E"/>
                          </a:solidFill>
                          <a:effectLst/>
                          <a:latin typeface="Arial" panose="020B0604020202020204" pitchFamily="34" charset="0"/>
                        </a:rPr>
                        <a:t>3GPP Reference (IE Path in SIB/RRC)</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1A1C1E"/>
                          </a:solidFill>
                          <a:effectLst/>
                          <a:latin typeface="Arial" panose="020B0604020202020204" pitchFamily="34" charset="0"/>
                        </a:rPr>
                        <a:t>Default/Typical Setting</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1A1C1E"/>
                          </a:solidFill>
                          <a:effectLst/>
                          <a:latin typeface="Arial" panose="020B0604020202020204" pitchFamily="34" charset="0"/>
                        </a:rPr>
                        <a:t>Recommended Setting</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1" i="0" u="none" strike="noStrike">
                          <a:solidFill>
                            <a:srgbClr val="1A1C1E"/>
                          </a:solidFill>
                          <a:effectLst/>
                          <a:latin typeface="Arial" panose="020B0604020202020204" pitchFamily="34" charset="0"/>
                        </a:rPr>
                        <a:t>How it Helps Improve Downlink Throughput</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70196250"/>
                  </a:ext>
                </a:extLst>
              </a:tr>
              <a:tr h="450142">
                <a:tc>
                  <a:txBody>
                    <a:bodyPr/>
                    <a:lstStyle/>
                    <a:p>
                      <a:pPr algn="ctr" fontAlgn="ctr">
                        <a:buNone/>
                      </a:pPr>
                      <a:r>
                        <a:rPr lang="en-US" sz="900" b="1" i="0" u="none" strike="noStrike">
                          <a:solidFill>
                            <a:srgbClr val="1A1C1E"/>
                          </a:solidFill>
                          <a:effectLst/>
                          <a:latin typeface="Arial" panose="020B0604020202020204" pitchFamily="34" charset="0"/>
                        </a:rPr>
                        <a:t>I. CORESET Configuration (Capacity &amp; Diversity)</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99848875"/>
                  </a:ext>
                </a:extLst>
              </a:tr>
              <a:tr h="1315801">
                <a:tc>
                  <a:txBody>
                    <a:bodyPr/>
                    <a:lstStyle/>
                    <a:p>
                      <a:pPr algn="ctr" fontAlgn="ctr">
                        <a:buNone/>
                      </a:pPr>
                      <a:r>
                        <a:rPr lang="en-IN" sz="900" b="0" i="0" u="none" strike="noStrike">
                          <a:solidFill>
                            <a:srgbClr val="1A1C1E"/>
                          </a:solidFill>
                          <a:effectLst/>
                          <a:latin typeface="Courier New" panose="02070309020205020404" pitchFamily="49" charset="0"/>
                        </a:rPr>
                        <a:t>frequencyDomainResources</a:t>
                      </a:r>
                      <a:r>
                        <a:rPr lang="en-IN" sz="900" b="0" i="0" u="none" strike="noStrike">
                          <a:solidFill>
                            <a:srgbClr val="1A1C1E"/>
                          </a:solidFill>
                          <a:effectLst/>
                          <a:latin typeface="Arial" panose="020B0604020202020204" pitchFamily="34" charset="0"/>
                        </a:rPr>
                        <a:t> (bitmask)</a:t>
                      </a:r>
                      <a:endParaRPr lang="en-IN" sz="900" b="0" i="0" u="none" strike="noStrike">
                        <a:solidFill>
                          <a:srgbClr val="1A1C1E"/>
                        </a:solidFill>
                        <a:effectLst/>
                        <a:latin typeface="Courier New" panose="02070309020205020404" pitchFamily="49" charset="0"/>
                      </a:endParaRP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L1/L3</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DL Throughput, PDCCH Capacity</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Courier New" panose="02070309020205020404" pitchFamily="49" charset="0"/>
                        </a:rPr>
                        <a:t>controlResourceSetZero</a:t>
                      </a:r>
                      <a:r>
                        <a:rPr lang="en-US" sz="900" b="0" i="0" u="none" strike="noStrike">
                          <a:solidFill>
                            <a:srgbClr val="1A1C1E"/>
                          </a:solidFill>
                          <a:effectLst/>
                          <a:latin typeface="Arial" panose="020B0604020202020204" pitchFamily="34" charset="0"/>
                        </a:rPr>
                        <a:t> (in SIB1) / </a:t>
                      </a:r>
                      <a:r>
                        <a:rPr lang="en-US" sz="900" b="0" i="0" u="none" strike="noStrike">
                          <a:solidFill>
                            <a:srgbClr val="1A1C1E"/>
                          </a:solidFill>
                          <a:effectLst/>
                          <a:latin typeface="Courier New" panose="02070309020205020404" pitchFamily="49" charset="0"/>
                        </a:rPr>
                        <a:t>ControlResourceSet</a:t>
                      </a:r>
                      <a:r>
                        <a:rPr lang="en-US" sz="900" b="0" i="0" u="none" strike="noStrike">
                          <a:solidFill>
                            <a:srgbClr val="1A1C1E"/>
                          </a:solidFill>
                          <a:effectLst/>
                          <a:latin typeface="Arial" panose="020B0604020202020204" pitchFamily="34" charset="0"/>
                        </a:rPr>
                        <a:t> (in </a:t>
                      </a:r>
                      <a:r>
                        <a:rPr lang="en-US" sz="900" b="0" i="0" u="none" strike="noStrike">
                          <a:solidFill>
                            <a:srgbClr val="1A1C1E"/>
                          </a:solidFill>
                          <a:effectLst/>
                          <a:latin typeface="Courier New" panose="02070309020205020404" pitchFamily="49" charset="0"/>
                        </a:rPr>
                        <a:t>PDCCH-Config</a:t>
                      </a:r>
                      <a:r>
                        <a:rPr lang="en-US" sz="900" b="0" i="0" u="none" strike="noStrike">
                          <a:solidFill>
                            <a:srgbClr val="1A1C1E"/>
                          </a:solidFill>
                          <a:effectLst/>
                          <a:latin typeface="Arial" panose="020B0604020202020204" pitchFamily="34" charset="0"/>
                        </a:rPr>
                        <a:t>)</a:t>
                      </a:r>
                      <a:endParaRPr lang="en-US" sz="900" b="0" i="0" u="none" strike="noStrike">
                        <a:solidFill>
                          <a:srgbClr val="1A1C1E"/>
                        </a:solidFill>
                        <a:effectLst/>
                        <a:latin typeface="Courier New" panose="02070309020205020404" pitchFamily="49" charset="0"/>
                      </a:endParaRP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Varies (e.g., typically a high % of BW for CORESET0)</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Increase the number of Resource Blocks (RBs) allocated for CORESETs (especially for CORESETs used for dedicated scheduling).</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1" i="0" u="none" strike="noStrike">
                          <a:solidFill>
                            <a:srgbClr val="1A1C1E"/>
                          </a:solidFill>
                          <a:effectLst/>
                          <a:latin typeface="Arial" panose="020B0604020202020204" pitchFamily="34" charset="0"/>
                        </a:rPr>
                        <a:t>Direct.</a:t>
                      </a:r>
                      <a:r>
                        <a:rPr lang="en-US" sz="900" b="0" i="0" u="none" strike="noStrike">
                          <a:solidFill>
                            <a:srgbClr val="1A1C1E"/>
                          </a:solidFill>
                          <a:effectLst/>
                          <a:latin typeface="Arial" panose="020B0604020202020204" pitchFamily="34" charset="0"/>
                        </a:rPr>
                        <a:t> More RBs in a CORESET directly translate to more available CCEs, thus increasing the </a:t>
                      </a:r>
                      <a:r>
                        <a:rPr lang="en-US" sz="900" b="1" i="0" u="none" strike="noStrike">
                          <a:solidFill>
                            <a:srgbClr val="1A1C1E"/>
                          </a:solidFill>
                          <a:effectLst/>
                          <a:latin typeface="Arial" panose="020B0604020202020204" pitchFamily="34" charset="0"/>
                        </a:rPr>
                        <a:t>PDCCH capacity</a:t>
                      </a:r>
                      <a:r>
                        <a:rPr lang="en-US" sz="900" b="0" i="0" u="none" strike="noStrike">
                          <a:solidFill>
                            <a:srgbClr val="1A1C1E"/>
                          </a:solidFill>
                          <a:effectLst/>
                          <a:latin typeface="Arial" panose="020B0604020202020204" pitchFamily="34" charset="0"/>
                        </a:rPr>
                        <a:t>. Higher capacity means more DL/UL scheduling grants can be sent simultaneously, enabling higher throughput for more UEs.</a:t>
                      </a:r>
                      <a:endParaRPr lang="en-US" sz="900" b="1" i="0" u="none" strike="noStrike">
                        <a:solidFill>
                          <a:srgbClr val="1A1C1E"/>
                        </a:solidFill>
                        <a:effectLst/>
                        <a:latin typeface="Arial" panose="020B0604020202020204" pitchFamily="34" charset="0"/>
                      </a:endParaRP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97953385"/>
                  </a:ext>
                </a:extLst>
              </a:tr>
              <a:tr h="1307146">
                <a:tc>
                  <a:txBody>
                    <a:bodyPr/>
                    <a:lstStyle/>
                    <a:p>
                      <a:pPr algn="ctr" fontAlgn="ctr">
                        <a:buNone/>
                      </a:pPr>
                      <a:r>
                        <a:rPr lang="en-IN" sz="900" b="0" i="0" u="none" strike="noStrike">
                          <a:solidFill>
                            <a:srgbClr val="1A1C1E"/>
                          </a:solidFill>
                          <a:effectLst/>
                          <a:latin typeface="Courier New" panose="02070309020205020404" pitchFamily="49" charset="0"/>
                        </a:rPr>
                        <a:t>duration</a:t>
                      </a:r>
                      <a:r>
                        <a:rPr lang="en-IN" sz="900" b="0" i="0" u="none" strike="noStrike">
                          <a:solidFill>
                            <a:srgbClr val="1A1C1E"/>
                          </a:solidFill>
                          <a:effectLst/>
                          <a:latin typeface="Arial" panose="020B0604020202020204" pitchFamily="34" charset="0"/>
                        </a:rPr>
                        <a:t> (OFDM symbols)</a:t>
                      </a:r>
                      <a:endParaRPr lang="en-IN" sz="900" b="0" i="0" u="none" strike="noStrike">
                        <a:solidFill>
                          <a:srgbClr val="1A1C1E"/>
                        </a:solidFill>
                        <a:effectLst/>
                        <a:latin typeface="Courier New" panose="02070309020205020404" pitchFamily="49" charset="0"/>
                      </a:endParaRP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L1/L3</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DL Throughput, PDCCH Capacity</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Courier New" panose="02070309020205020404" pitchFamily="49" charset="0"/>
                        </a:rPr>
                        <a:t>controlResourceSetZero</a:t>
                      </a:r>
                      <a:r>
                        <a:rPr lang="en-US" sz="900" b="0" i="0" u="none" strike="noStrike">
                          <a:solidFill>
                            <a:srgbClr val="1A1C1E"/>
                          </a:solidFill>
                          <a:effectLst/>
                          <a:latin typeface="Arial" panose="020B0604020202020204" pitchFamily="34" charset="0"/>
                        </a:rPr>
                        <a:t> (in SIB1) / </a:t>
                      </a:r>
                      <a:r>
                        <a:rPr lang="en-US" sz="900" b="0" i="0" u="none" strike="noStrike">
                          <a:solidFill>
                            <a:srgbClr val="1A1C1E"/>
                          </a:solidFill>
                          <a:effectLst/>
                          <a:latin typeface="Courier New" panose="02070309020205020404" pitchFamily="49" charset="0"/>
                        </a:rPr>
                        <a:t>ControlResourceSet</a:t>
                      </a:r>
                      <a:r>
                        <a:rPr lang="en-US" sz="900" b="0" i="0" u="none" strike="noStrike">
                          <a:solidFill>
                            <a:srgbClr val="1A1C1E"/>
                          </a:solidFill>
                          <a:effectLst/>
                          <a:latin typeface="Arial" panose="020B0604020202020204" pitchFamily="34" charset="0"/>
                        </a:rPr>
                        <a:t> (in </a:t>
                      </a:r>
                      <a:r>
                        <a:rPr lang="en-US" sz="900" b="0" i="0" u="none" strike="noStrike">
                          <a:solidFill>
                            <a:srgbClr val="1A1C1E"/>
                          </a:solidFill>
                          <a:effectLst/>
                          <a:latin typeface="Courier New" panose="02070309020205020404" pitchFamily="49" charset="0"/>
                        </a:rPr>
                        <a:t>PDCCH-Config</a:t>
                      </a:r>
                      <a:r>
                        <a:rPr lang="en-US" sz="900" b="0" i="0" u="none" strike="noStrike">
                          <a:solidFill>
                            <a:srgbClr val="1A1C1E"/>
                          </a:solidFill>
                          <a:effectLst/>
                          <a:latin typeface="Arial" panose="020B0604020202020204" pitchFamily="34" charset="0"/>
                        </a:rPr>
                        <a:t>)</a:t>
                      </a:r>
                      <a:endParaRPr lang="en-US" sz="900" b="0" i="0" u="none" strike="noStrike">
                        <a:solidFill>
                          <a:srgbClr val="1A1C1E"/>
                        </a:solidFill>
                        <a:effectLst/>
                        <a:latin typeface="Courier New" panose="02070309020205020404" pitchFamily="49" charset="0"/>
                      </a:endParaRP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1 or 2 symbols</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2 or 3 symbols</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1" i="0" u="none" strike="noStrike">
                          <a:solidFill>
                            <a:srgbClr val="1A1C1E"/>
                          </a:solidFill>
                          <a:effectLst/>
                          <a:latin typeface="Arial" panose="020B0604020202020204" pitchFamily="34" charset="0"/>
                        </a:rPr>
                        <a:t>Direct.</a:t>
                      </a:r>
                      <a:r>
                        <a:rPr lang="en-US" sz="900" b="0" i="0" u="none" strike="noStrike">
                          <a:solidFill>
                            <a:srgbClr val="1A1C1E"/>
                          </a:solidFill>
                          <a:effectLst/>
                          <a:latin typeface="Arial" panose="020B0604020202020204" pitchFamily="34" charset="0"/>
                        </a:rPr>
                        <a:t> Longer CORESET duration (more OFDM symbols) also increases PDCCH capacity (more CCEs available per slot). This allows for scheduling of more users or larger grants, boosting throughput. (Trade-off: consumes more data symbols).</a:t>
                      </a:r>
                      <a:endParaRPr lang="en-US" sz="900" b="1" i="0" u="none" strike="noStrike">
                        <a:solidFill>
                          <a:srgbClr val="1A1C1E"/>
                        </a:solidFill>
                        <a:effectLst/>
                        <a:latin typeface="Arial" panose="020B0604020202020204" pitchFamily="34" charset="0"/>
                      </a:endParaRP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13775540"/>
                  </a:ext>
                </a:extLst>
              </a:tr>
              <a:tr h="1324458">
                <a:tc>
                  <a:txBody>
                    <a:bodyPr/>
                    <a:lstStyle/>
                    <a:p>
                      <a:pPr algn="ctr" fontAlgn="ctr">
                        <a:buNone/>
                      </a:pPr>
                      <a:r>
                        <a:rPr lang="en-IN" sz="900" b="0" i="0" u="none" strike="noStrike">
                          <a:solidFill>
                            <a:srgbClr val="1A1C1E"/>
                          </a:solidFill>
                          <a:effectLst/>
                          <a:latin typeface="Courier New" panose="02070309020205020404" pitchFamily="49" charset="0"/>
                        </a:rPr>
                        <a:t>cce-REG-MappingType</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L1/L3</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DL Throughput, PDCCH Reliability</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Courier New" panose="02070309020205020404" pitchFamily="49" charset="0"/>
                        </a:rPr>
                        <a:t>controlResourceSetZero</a:t>
                      </a:r>
                      <a:r>
                        <a:rPr lang="en-US" sz="900" b="0" i="0" u="none" strike="noStrike">
                          <a:solidFill>
                            <a:srgbClr val="1A1C1E"/>
                          </a:solidFill>
                          <a:effectLst/>
                          <a:latin typeface="Arial" panose="020B0604020202020204" pitchFamily="34" charset="0"/>
                        </a:rPr>
                        <a:t> (in SIB1) / </a:t>
                      </a:r>
                      <a:r>
                        <a:rPr lang="en-US" sz="900" b="0" i="0" u="none" strike="noStrike">
                          <a:solidFill>
                            <a:srgbClr val="1A1C1E"/>
                          </a:solidFill>
                          <a:effectLst/>
                          <a:latin typeface="Courier New" panose="02070309020205020404" pitchFamily="49" charset="0"/>
                        </a:rPr>
                        <a:t>ControlResourceSet</a:t>
                      </a:r>
                      <a:r>
                        <a:rPr lang="en-US" sz="900" b="0" i="0" u="none" strike="noStrike">
                          <a:solidFill>
                            <a:srgbClr val="1A1C1E"/>
                          </a:solidFill>
                          <a:effectLst/>
                          <a:latin typeface="Arial" panose="020B0604020202020204" pitchFamily="34" charset="0"/>
                        </a:rPr>
                        <a:t> (in </a:t>
                      </a:r>
                      <a:r>
                        <a:rPr lang="en-US" sz="900" b="0" i="0" u="none" strike="noStrike">
                          <a:solidFill>
                            <a:srgbClr val="1A1C1E"/>
                          </a:solidFill>
                          <a:effectLst/>
                          <a:latin typeface="Courier New" panose="02070309020205020404" pitchFamily="49" charset="0"/>
                        </a:rPr>
                        <a:t>PDCCH-Config</a:t>
                      </a:r>
                      <a:r>
                        <a:rPr lang="en-US" sz="900" b="0" i="0" u="none" strike="noStrike">
                          <a:solidFill>
                            <a:srgbClr val="1A1C1E"/>
                          </a:solidFill>
                          <a:effectLst/>
                          <a:latin typeface="Arial" panose="020B0604020202020204" pitchFamily="34" charset="0"/>
                        </a:rPr>
                        <a:t>)</a:t>
                      </a:r>
                      <a:endParaRPr lang="en-US" sz="900" b="0" i="0" u="none" strike="noStrike">
                        <a:solidFill>
                          <a:srgbClr val="1A1C1E"/>
                        </a:solidFill>
                        <a:effectLst/>
                        <a:latin typeface="Courier New" panose="02070309020205020404" pitchFamily="49" charset="0"/>
                      </a:endParaRP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interleaved</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interleaved</a:t>
                      </a:r>
                      <a:r>
                        <a:rPr lang="en-IN" sz="900" b="0" i="0" u="none" strike="noStrike">
                          <a:solidFill>
                            <a:srgbClr val="1A1C1E"/>
                          </a:solidFill>
                          <a:effectLst/>
                          <a:latin typeface="Arial" panose="020B0604020202020204" pitchFamily="34" charset="0"/>
                        </a:rPr>
                        <a:t> (for diversity), </a:t>
                      </a:r>
                      <a:r>
                        <a:rPr lang="en-IN" sz="900" b="0" i="0" u="none" strike="noStrike">
                          <a:solidFill>
                            <a:srgbClr val="1A1C1E"/>
                          </a:solidFill>
                          <a:effectLst/>
                          <a:latin typeface="Courier New" panose="02070309020205020404" pitchFamily="49" charset="0"/>
                        </a:rPr>
                        <a:t>non-interleaved</a:t>
                      </a:r>
                      <a:r>
                        <a:rPr lang="en-IN" sz="900" b="0" i="0" u="none" strike="noStrike">
                          <a:solidFill>
                            <a:srgbClr val="1A1C1E"/>
                          </a:solidFill>
                          <a:effectLst/>
                          <a:latin typeface="Arial" panose="020B0604020202020204" pitchFamily="34" charset="0"/>
                        </a:rPr>
                        <a:t> (for beamforming)</a:t>
                      </a:r>
                      <a:endParaRPr lang="en-IN" sz="900" b="0" i="0" u="none" strike="noStrike">
                        <a:solidFill>
                          <a:srgbClr val="1A1C1E"/>
                        </a:solidFill>
                        <a:effectLst/>
                        <a:latin typeface="Courier New" panose="02070309020205020404" pitchFamily="49" charset="0"/>
                      </a:endParaRP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1" i="0" u="none" strike="noStrike">
                          <a:solidFill>
                            <a:srgbClr val="1A1C1E"/>
                          </a:solidFill>
                          <a:effectLst/>
                          <a:latin typeface="Arial" panose="020B0604020202020204" pitchFamily="34" charset="0"/>
                        </a:rPr>
                        <a:t>Indirect.</a:t>
                      </a:r>
                      <a:r>
                        <a:rPr lang="en-US" sz="900" b="0" i="0" u="none" strike="noStrike">
                          <a:solidFill>
                            <a:srgbClr val="1A1C1E"/>
                          </a:solidFill>
                          <a:effectLst/>
                          <a:latin typeface="Arial" panose="020B0604020202020204" pitchFamily="34" charset="0"/>
                        </a:rPr>
                        <a:t> </a:t>
                      </a:r>
                      <a:r>
                        <a:rPr lang="en-US" sz="900" b="0" i="0" u="none" strike="noStrike">
                          <a:solidFill>
                            <a:srgbClr val="1A1C1E"/>
                          </a:solidFill>
                          <a:effectLst/>
                          <a:latin typeface="Courier New" panose="02070309020205020404" pitchFamily="49" charset="0"/>
                        </a:rPr>
                        <a:t>interleaved</a:t>
                      </a:r>
                      <a:r>
                        <a:rPr lang="en-US" sz="900" b="0" i="0" u="none" strike="noStrike">
                          <a:solidFill>
                            <a:srgbClr val="1A1C1E"/>
                          </a:solidFill>
                          <a:effectLst/>
                          <a:latin typeface="Arial" panose="020B0604020202020204" pitchFamily="34" charset="0"/>
                        </a:rPr>
                        <a:t> provides frequency diversity, improving PDCCH reliability in channels with frequency-selective fading. </a:t>
                      </a:r>
                      <a:r>
                        <a:rPr lang="en-US" sz="900" b="0" i="0" u="none" strike="noStrike">
                          <a:solidFill>
                            <a:srgbClr val="1A1C1E"/>
                          </a:solidFill>
                          <a:effectLst/>
                          <a:latin typeface="Courier New" panose="02070309020205020404" pitchFamily="49" charset="0"/>
                        </a:rPr>
                        <a:t>non-interleaved</a:t>
                      </a:r>
                      <a:r>
                        <a:rPr lang="en-US" sz="900" b="0" i="0" u="none" strike="noStrike">
                          <a:solidFill>
                            <a:srgbClr val="1A1C1E"/>
                          </a:solidFill>
                          <a:effectLst/>
                          <a:latin typeface="Arial" panose="020B0604020202020204" pitchFamily="34" charset="0"/>
                        </a:rPr>
                        <a:t> is better for dedicated beamforming, allowing targeted PDCCH for higher SINR. Choose based on scenario.</a:t>
                      </a:r>
                      <a:endParaRPr lang="en-US" sz="900" b="1" i="0" u="none" strike="noStrike">
                        <a:solidFill>
                          <a:srgbClr val="1A1C1E"/>
                        </a:solidFill>
                        <a:effectLst/>
                        <a:latin typeface="Arial" panose="020B0604020202020204" pitchFamily="34" charset="0"/>
                      </a:endParaRP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06277142"/>
                  </a:ext>
                </a:extLst>
              </a:tr>
              <a:tr h="1090729">
                <a:tc>
                  <a:txBody>
                    <a:bodyPr/>
                    <a:lstStyle/>
                    <a:p>
                      <a:pPr algn="ctr" fontAlgn="ctr">
                        <a:buNone/>
                      </a:pPr>
                      <a:r>
                        <a:rPr lang="en-IN" sz="900" b="0" i="0" u="none" strike="noStrike">
                          <a:solidFill>
                            <a:srgbClr val="1A1C1E"/>
                          </a:solidFill>
                          <a:effectLst/>
                          <a:latin typeface="Courier New" panose="02070309020205020404" pitchFamily="49" charset="0"/>
                        </a:rPr>
                        <a:t>precoderGranularity</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L1/L3</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DL Throughput, PDCCH Reliability</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ControlResourceSet</a:t>
                      </a:r>
                      <a:r>
                        <a:rPr lang="en-IN" sz="900" b="0" i="0" u="none" strike="noStrike">
                          <a:solidFill>
                            <a:srgbClr val="1A1C1E"/>
                          </a:solidFill>
                          <a:effectLst/>
                          <a:latin typeface="Arial" panose="020B0604020202020204" pitchFamily="34" charset="0"/>
                        </a:rPr>
                        <a:t> (in </a:t>
                      </a:r>
                      <a:r>
                        <a:rPr lang="en-IN" sz="900" b="0" i="0" u="none" strike="noStrike">
                          <a:solidFill>
                            <a:srgbClr val="1A1C1E"/>
                          </a:solidFill>
                          <a:effectLst/>
                          <a:latin typeface="Courier New" panose="02070309020205020404" pitchFamily="49" charset="0"/>
                        </a:rPr>
                        <a:t>PDCCH-Config</a:t>
                      </a:r>
                      <a:r>
                        <a:rPr lang="en-IN" sz="900" b="0" i="0" u="none" strike="noStrike">
                          <a:solidFill>
                            <a:srgbClr val="1A1C1E"/>
                          </a:solidFill>
                          <a:effectLst/>
                          <a:latin typeface="Arial" panose="020B0604020202020204" pitchFamily="34" charset="0"/>
                        </a:rPr>
                        <a:t>)</a:t>
                      </a:r>
                      <a:endParaRPr lang="en-IN" sz="900" b="0" i="0" u="none" strike="noStrike">
                        <a:solidFill>
                          <a:srgbClr val="1A1C1E"/>
                        </a:solidFill>
                        <a:effectLst/>
                        <a:latin typeface="Courier New" panose="02070309020205020404" pitchFamily="49" charset="0"/>
                      </a:endParaRP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sameAsREG-bundle</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sameAsREG-bundle</a:t>
                      </a:r>
                      <a:r>
                        <a:rPr lang="en-IN" sz="900" b="0" i="0" u="none" strike="noStrike">
                          <a:solidFill>
                            <a:srgbClr val="1A1C1E"/>
                          </a:solidFill>
                          <a:effectLst/>
                          <a:latin typeface="Arial" panose="020B0604020202020204" pitchFamily="34" charset="0"/>
                        </a:rPr>
                        <a:t> (default); </a:t>
                      </a:r>
                      <a:r>
                        <a:rPr lang="en-IN" sz="900" b="0" i="0" u="none" strike="noStrike">
                          <a:solidFill>
                            <a:srgbClr val="1A1C1E"/>
                          </a:solidFill>
                          <a:effectLst/>
                          <a:latin typeface="Courier New" panose="02070309020205020404" pitchFamily="49" charset="0"/>
                        </a:rPr>
                        <a:t>allContiguousRBs</a:t>
                      </a:r>
                      <a:r>
                        <a:rPr lang="en-IN" sz="900" b="0" i="0" u="none" strike="noStrike">
                          <a:solidFill>
                            <a:srgbClr val="1A1C1E"/>
                          </a:solidFill>
                          <a:effectLst/>
                          <a:latin typeface="Arial" panose="020B0604020202020204" pitchFamily="34" charset="0"/>
                        </a:rPr>
                        <a:t> (for wider beams/less precise precoding)</a:t>
                      </a:r>
                      <a:endParaRPr lang="en-IN" sz="900" b="0" i="0" u="none" strike="noStrike">
                        <a:solidFill>
                          <a:srgbClr val="1A1C1E"/>
                        </a:solidFill>
                        <a:effectLst/>
                        <a:latin typeface="Courier New" panose="02070309020205020404" pitchFamily="49" charset="0"/>
                      </a:endParaRP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1" i="0" u="none" strike="noStrike" dirty="0">
                          <a:solidFill>
                            <a:srgbClr val="1A1C1E"/>
                          </a:solidFill>
                          <a:effectLst/>
                          <a:latin typeface="Arial" panose="020B0604020202020204" pitchFamily="34" charset="0"/>
                        </a:rPr>
                        <a:t>Indirect.</a:t>
                      </a:r>
                      <a:r>
                        <a:rPr lang="en-US" sz="900" b="0" i="0" u="none" strike="noStrike" dirty="0">
                          <a:solidFill>
                            <a:srgbClr val="1A1C1E"/>
                          </a:solidFill>
                          <a:effectLst/>
                          <a:latin typeface="Arial" panose="020B0604020202020204" pitchFamily="34" charset="0"/>
                        </a:rPr>
                        <a:t> Impacts how precisely beamforming can be applied to PDCCH. Optimal setting ensures PDCCH is reliably received by the UE's specific beam, increasing its </a:t>
                      </a:r>
                      <a:r>
                        <a:rPr lang="en-US" sz="900" b="0" i="0" u="none" strike="noStrike" dirty="0" err="1">
                          <a:solidFill>
                            <a:srgbClr val="1A1C1E"/>
                          </a:solidFill>
                          <a:effectLst/>
                          <a:latin typeface="Arial" panose="020B0604020202020204" pitchFamily="34" charset="0"/>
                        </a:rPr>
                        <a:t>decodability</a:t>
                      </a:r>
                      <a:r>
                        <a:rPr lang="en-US" sz="900" b="0" i="0" u="none" strike="noStrike" dirty="0">
                          <a:solidFill>
                            <a:srgbClr val="1A1C1E"/>
                          </a:solidFill>
                          <a:effectLst/>
                          <a:latin typeface="Arial" panose="020B0604020202020204" pitchFamily="34" charset="0"/>
                        </a:rPr>
                        <a:t> and speeding up scheduling.</a:t>
                      </a:r>
                      <a:endParaRPr lang="en-US" sz="900" b="1" i="0" u="none" strike="noStrike" dirty="0">
                        <a:solidFill>
                          <a:srgbClr val="1A1C1E"/>
                        </a:solidFill>
                        <a:effectLst/>
                        <a:latin typeface="Arial" panose="020B0604020202020204" pitchFamily="34" charset="0"/>
                      </a:endParaRP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16769735"/>
                  </a:ext>
                </a:extLst>
              </a:tr>
            </a:tbl>
          </a:graphicData>
        </a:graphic>
      </p:graphicFrame>
    </p:spTree>
    <p:extLst>
      <p:ext uri="{BB962C8B-B14F-4D97-AF65-F5344CB8AC3E}">
        <p14:creationId xmlns:p14="http://schemas.microsoft.com/office/powerpoint/2010/main" val="2622264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7FF10-E4FF-765F-EDF2-E2DDC9ABAC89}"/>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DE9CCA4-3024-2C45-5963-B8E4E257AECD}"/>
              </a:ext>
            </a:extLst>
          </p:cNvPr>
          <p:cNvGraphicFramePr>
            <a:graphicFrameLocks noGrp="1"/>
          </p:cNvGraphicFramePr>
          <p:nvPr>
            <p:extLst>
              <p:ext uri="{D42A27DB-BD31-4B8C-83A1-F6EECF244321}">
                <p14:modId xmlns:p14="http://schemas.microsoft.com/office/powerpoint/2010/main" val="2801289249"/>
              </p:ext>
            </p:extLst>
          </p:nvPr>
        </p:nvGraphicFramePr>
        <p:xfrm>
          <a:off x="252920" y="603116"/>
          <a:ext cx="11644010" cy="5914415"/>
        </p:xfrm>
        <a:graphic>
          <a:graphicData uri="http://schemas.openxmlformats.org/drawingml/2006/table">
            <a:tbl>
              <a:tblPr/>
              <a:tblGrid>
                <a:gridCol w="1663430">
                  <a:extLst>
                    <a:ext uri="{9D8B030D-6E8A-4147-A177-3AD203B41FA5}">
                      <a16:colId xmlns:a16="http://schemas.microsoft.com/office/drawing/2014/main" val="2861999551"/>
                    </a:ext>
                  </a:extLst>
                </a:gridCol>
                <a:gridCol w="1663430">
                  <a:extLst>
                    <a:ext uri="{9D8B030D-6E8A-4147-A177-3AD203B41FA5}">
                      <a16:colId xmlns:a16="http://schemas.microsoft.com/office/drawing/2014/main" val="1190652615"/>
                    </a:ext>
                  </a:extLst>
                </a:gridCol>
                <a:gridCol w="1663430">
                  <a:extLst>
                    <a:ext uri="{9D8B030D-6E8A-4147-A177-3AD203B41FA5}">
                      <a16:colId xmlns:a16="http://schemas.microsoft.com/office/drawing/2014/main" val="4028527018"/>
                    </a:ext>
                  </a:extLst>
                </a:gridCol>
                <a:gridCol w="1663430">
                  <a:extLst>
                    <a:ext uri="{9D8B030D-6E8A-4147-A177-3AD203B41FA5}">
                      <a16:colId xmlns:a16="http://schemas.microsoft.com/office/drawing/2014/main" val="2344660411"/>
                    </a:ext>
                  </a:extLst>
                </a:gridCol>
                <a:gridCol w="1663430">
                  <a:extLst>
                    <a:ext uri="{9D8B030D-6E8A-4147-A177-3AD203B41FA5}">
                      <a16:colId xmlns:a16="http://schemas.microsoft.com/office/drawing/2014/main" val="109336899"/>
                    </a:ext>
                  </a:extLst>
                </a:gridCol>
                <a:gridCol w="1663430">
                  <a:extLst>
                    <a:ext uri="{9D8B030D-6E8A-4147-A177-3AD203B41FA5}">
                      <a16:colId xmlns:a16="http://schemas.microsoft.com/office/drawing/2014/main" val="3077784039"/>
                    </a:ext>
                  </a:extLst>
                </a:gridCol>
                <a:gridCol w="1663430">
                  <a:extLst>
                    <a:ext uri="{9D8B030D-6E8A-4147-A177-3AD203B41FA5}">
                      <a16:colId xmlns:a16="http://schemas.microsoft.com/office/drawing/2014/main" val="1667667418"/>
                    </a:ext>
                  </a:extLst>
                </a:gridCol>
              </a:tblGrid>
              <a:tr h="291203">
                <a:tc>
                  <a:txBody>
                    <a:bodyPr/>
                    <a:lstStyle/>
                    <a:p>
                      <a:pPr algn="ctr" fontAlgn="ctr">
                        <a:buNone/>
                      </a:pPr>
                      <a:r>
                        <a:rPr lang="en-IN" sz="900" b="1" i="0" u="none" strike="noStrike">
                          <a:solidFill>
                            <a:srgbClr val="1A1C1E"/>
                          </a:solidFill>
                          <a:effectLst/>
                          <a:latin typeface="Arial" panose="020B0604020202020204" pitchFamily="34" charset="0"/>
                        </a:rPr>
                        <a:t>Parameter Name</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1A1C1E"/>
                          </a:solidFill>
                          <a:effectLst/>
                          <a:latin typeface="Arial" panose="020B0604020202020204" pitchFamily="34" charset="0"/>
                        </a:rPr>
                        <a:t>Layer</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1A1C1E"/>
                          </a:solidFill>
                          <a:effectLst/>
                          <a:latin typeface="Arial" panose="020B0604020202020204" pitchFamily="34" charset="0"/>
                        </a:rPr>
                        <a:t>Primary KPI Impact</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1" i="0" u="none" strike="noStrike">
                          <a:solidFill>
                            <a:srgbClr val="1A1C1E"/>
                          </a:solidFill>
                          <a:effectLst/>
                          <a:latin typeface="Arial" panose="020B0604020202020204" pitchFamily="34" charset="0"/>
                        </a:rPr>
                        <a:t>3GPP Reference (IE Path in SIB/RRC)</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1A1C1E"/>
                          </a:solidFill>
                          <a:effectLst/>
                          <a:latin typeface="Arial" panose="020B0604020202020204" pitchFamily="34" charset="0"/>
                        </a:rPr>
                        <a:t>Default/Typical Setting</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1A1C1E"/>
                          </a:solidFill>
                          <a:effectLst/>
                          <a:latin typeface="Arial" panose="020B0604020202020204" pitchFamily="34" charset="0"/>
                        </a:rPr>
                        <a:t>Recommended Setting</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1" i="0" u="none" strike="noStrike">
                          <a:solidFill>
                            <a:srgbClr val="1A1C1E"/>
                          </a:solidFill>
                          <a:effectLst/>
                          <a:latin typeface="Arial" panose="020B0604020202020204" pitchFamily="34" charset="0"/>
                        </a:rPr>
                        <a:t>How it Helps Improve Downlink Throughput</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05609572"/>
                  </a:ext>
                </a:extLst>
              </a:tr>
              <a:tr h="522155">
                <a:tc>
                  <a:txBody>
                    <a:bodyPr/>
                    <a:lstStyle/>
                    <a:p>
                      <a:pPr algn="ctr" fontAlgn="ctr">
                        <a:buNone/>
                      </a:pPr>
                      <a:r>
                        <a:rPr lang="en-US" sz="900" b="1" i="0" u="none" strike="noStrike">
                          <a:solidFill>
                            <a:srgbClr val="1A1C1E"/>
                          </a:solidFill>
                          <a:effectLst/>
                          <a:latin typeface="Arial" panose="020B0604020202020204" pitchFamily="34" charset="0"/>
                        </a:rPr>
                        <a:t>II. Search Space Configuration (Timeliness &amp; Reliability)</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99963205"/>
                  </a:ext>
                </a:extLst>
              </a:tr>
              <a:tr h="1275265">
                <a:tc>
                  <a:txBody>
                    <a:bodyPr/>
                    <a:lstStyle/>
                    <a:p>
                      <a:pPr algn="ctr" fontAlgn="ctr">
                        <a:buNone/>
                      </a:pPr>
                      <a:r>
                        <a:rPr lang="en-IN" sz="900" b="0" i="0" u="none" strike="noStrike">
                          <a:solidFill>
                            <a:srgbClr val="1A1C1E"/>
                          </a:solidFill>
                          <a:effectLst/>
                          <a:latin typeface="Courier New" panose="02070309020205020404" pitchFamily="49" charset="0"/>
                        </a:rPr>
                        <a:t>monitoringSlotPeriodicityAndOffset</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L1/L3</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DL Throughput, Scheduling Latency</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searchSpaceZero</a:t>
                      </a:r>
                      <a:r>
                        <a:rPr lang="en-IN" sz="900" b="0" i="0" u="none" strike="noStrike">
                          <a:solidFill>
                            <a:srgbClr val="1A1C1E"/>
                          </a:solidFill>
                          <a:effectLst/>
                          <a:latin typeface="Arial" panose="020B0604020202020204" pitchFamily="34" charset="0"/>
                        </a:rPr>
                        <a:t> (in SIB1) / </a:t>
                      </a:r>
                      <a:r>
                        <a:rPr lang="en-IN" sz="900" b="0" i="0" u="none" strike="noStrike">
                          <a:solidFill>
                            <a:srgbClr val="1A1C1E"/>
                          </a:solidFill>
                          <a:effectLst/>
                          <a:latin typeface="Courier New" panose="02070309020205020404" pitchFamily="49" charset="0"/>
                        </a:rPr>
                        <a:t>SearchSpace</a:t>
                      </a:r>
                      <a:r>
                        <a:rPr lang="en-IN" sz="900" b="0" i="0" u="none" strike="noStrike">
                          <a:solidFill>
                            <a:srgbClr val="1A1C1E"/>
                          </a:solidFill>
                          <a:effectLst/>
                          <a:latin typeface="Arial" panose="020B0604020202020204" pitchFamily="34" charset="0"/>
                        </a:rPr>
                        <a:t> (in </a:t>
                      </a:r>
                      <a:r>
                        <a:rPr lang="en-IN" sz="900" b="0" i="0" u="none" strike="noStrike">
                          <a:solidFill>
                            <a:srgbClr val="1A1C1E"/>
                          </a:solidFill>
                          <a:effectLst/>
                          <a:latin typeface="Courier New" panose="02070309020205020404" pitchFamily="49" charset="0"/>
                        </a:rPr>
                        <a:t>PDCCH-Config</a:t>
                      </a:r>
                      <a:r>
                        <a:rPr lang="en-IN" sz="900" b="0" i="0" u="none" strike="noStrike">
                          <a:solidFill>
                            <a:srgbClr val="1A1C1E"/>
                          </a:solidFill>
                          <a:effectLst/>
                          <a:latin typeface="Arial" panose="020B0604020202020204" pitchFamily="34" charset="0"/>
                        </a:rPr>
                        <a:t>)</a:t>
                      </a:r>
                      <a:endParaRPr lang="en-IN" sz="900" b="0" i="0" u="none" strike="noStrike">
                        <a:solidFill>
                          <a:srgbClr val="1A1C1E"/>
                        </a:solidFill>
                        <a:effectLst/>
                        <a:latin typeface="Courier New" panose="02070309020205020404" pitchFamily="49" charset="0"/>
                      </a:endParaRP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Varies (e.g., </a:t>
                      </a:r>
                      <a:r>
                        <a:rPr lang="en-US" sz="900" b="0" i="0" u="none" strike="noStrike">
                          <a:solidFill>
                            <a:srgbClr val="1A1C1E"/>
                          </a:solidFill>
                          <a:effectLst/>
                          <a:latin typeface="Courier New" panose="02070309020205020404" pitchFamily="49" charset="0"/>
                        </a:rPr>
                        <a:t>n1</a:t>
                      </a:r>
                      <a:r>
                        <a:rPr lang="en-US" sz="900" b="0" i="0" u="none" strike="noStrike">
                          <a:solidFill>
                            <a:srgbClr val="1A1C1E"/>
                          </a:solidFill>
                          <a:effectLst/>
                          <a:latin typeface="Arial" panose="020B0604020202020204" pitchFamily="34" charset="0"/>
                        </a:rPr>
                        <a:t>, </a:t>
                      </a:r>
                      <a:r>
                        <a:rPr lang="en-US" sz="900" b="0" i="0" u="none" strike="noStrike">
                          <a:solidFill>
                            <a:srgbClr val="1A1C1E"/>
                          </a:solidFill>
                          <a:effectLst/>
                          <a:latin typeface="Courier New" panose="02070309020205020404" pitchFamily="49" charset="0"/>
                        </a:rPr>
                        <a:t>n2</a:t>
                      </a:r>
                      <a:r>
                        <a:rPr lang="en-US" sz="900" b="0" i="0" u="none" strike="noStrike">
                          <a:solidFill>
                            <a:srgbClr val="1A1C1E"/>
                          </a:solidFill>
                          <a:effectLst/>
                          <a:latin typeface="Arial" panose="020B0604020202020204" pitchFamily="34" charset="0"/>
                        </a:rPr>
                        <a:t> - every 1st or 2nd slot)</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Courier New" panose="02070309020205020404" pitchFamily="49" charset="0"/>
                        </a:rPr>
                        <a:t>n1</a:t>
                      </a:r>
                      <a:r>
                        <a:rPr lang="en-US" sz="900" b="0" i="0" u="none" strike="noStrike">
                          <a:solidFill>
                            <a:srgbClr val="1A1C1E"/>
                          </a:solidFill>
                          <a:effectLst/>
                          <a:latin typeface="Arial" panose="020B0604020202020204" pitchFamily="34" charset="0"/>
                        </a:rPr>
                        <a:t> or </a:t>
                      </a:r>
                      <a:r>
                        <a:rPr lang="en-US" sz="900" b="0" i="0" u="none" strike="noStrike">
                          <a:solidFill>
                            <a:srgbClr val="1A1C1E"/>
                          </a:solidFill>
                          <a:effectLst/>
                          <a:latin typeface="Courier New" panose="02070309020205020404" pitchFamily="49" charset="0"/>
                        </a:rPr>
                        <a:t>n2</a:t>
                      </a:r>
                      <a:r>
                        <a:rPr lang="en-US" sz="900" b="0" i="0" u="none" strike="noStrike">
                          <a:solidFill>
                            <a:srgbClr val="1A1C1E"/>
                          </a:solidFill>
                          <a:effectLst/>
                          <a:latin typeface="Arial" panose="020B0604020202020204" pitchFamily="34" charset="0"/>
                        </a:rPr>
                        <a:t> (more frequent monitoring)</a:t>
                      </a:r>
                      <a:endParaRPr lang="en-US" sz="900" b="0" i="0" u="none" strike="noStrike">
                        <a:solidFill>
                          <a:srgbClr val="1A1C1E"/>
                        </a:solidFill>
                        <a:effectLst/>
                        <a:latin typeface="Courier New" panose="02070309020205020404" pitchFamily="49" charset="0"/>
                      </a:endParaRP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1" i="0" u="none" strike="noStrike">
                          <a:solidFill>
                            <a:srgbClr val="1A1C1E"/>
                          </a:solidFill>
                          <a:effectLst/>
                          <a:latin typeface="Arial" panose="020B0604020202020204" pitchFamily="34" charset="0"/>
                        </a:rPr>
                        <a:t>Direct.</a:t>
                      </a:r>
                      <a:r>
                        <a:rPr lang="en-US" sz="900" b="0" i="0" u="none" strike="noStrike">
                          <a:solidFill>
                            <a:srgbClr val="1A1C1E"/>
                          </a:solidFill>
                          <a:effectLst/>
                          <a:latin typeface="Arial" panose="020B0604020202020204" pitchFamily="34" charset="0"/>
                        </a:rPr>
                        <a:t> Defines how often the UE monitors for PDCCH. More frequent monitoring (</a:t>
                      </a:r>
                      <a:r>
                        <a:rPr lang="en-US" sz="900" b="0" i="0" u="none" strike="noStrike">
                          <a:solidFill>
                            <a:srgbClr val="1A1C1E"/>
                          </a:solidFill>
                          <a:effectLst/>
                          <a:latin typeface="Courier New" panose="02070309020205020404" pitchFamily="49" charset="0"/>
                        </a:rPr>
                        <a:t>n1</a:t>
                      </a:r>
                      <a:r>
                        <a:rPr lang="en-US" sz="900" b="0" i="0" u="none" strike="noStrike">
                          <a:solidFill>
                            <a:srgbClr val="1A1C1E"/>
                          </a:solidFill>
                          <a:effectLst/>
                          <a:latin typeface="Arial" panose="020B0604020202020204" pitchFamily="34" charset="0"/>
                        </a:rPr>
                        <a:t>) means the gNB can send scheduling grants more quickly, reducing latency and allowing for faster data transfer, thus boosting throughput.</a:t>
                      </a:r>
                      <a:endParaRPr lang="en-US" sz="900" b="1" i="0" u="none" strike="noStrike">
                        <a:solidFill>
                          <a:srgbClr val="1A1C1E"/>
                        </a:solidFill>
                        <a:effectLst/>
                        <a:latin typeface="Arial" panose="020B0604020202020204" pitchFamily="34" charset="0"/>
                      </a:endParaRP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88785166"/>
                  </a:ext>
                </a:extLst>
              </a:tr>
              <a:tr h="1265221">
                <a:tc>
                  <a:txBody>
                    <a:bodyPr/>
                    <a:lstStyle/>
                    <a:p>
                      <a:pPr algn="ctr" fontAlgn="ctr">
                        <a:buNone/>
                      </a:pPr>
                      <a:r>
                        <a:rPr lang="en-IN" sz="900" b="0" i="0" u="none" strike="noStrike">
                          <a:solidFill>
                            <a:srgbClr val="1A1C1E"/>
                          </a:solidFill>
                          <a:effectLst/>
                          <a:latin typeface="Courier New" panose="02070309020205020404" pitchFamily="49" charset="0"/>
                        </a:rPr>
                        <a:t>monitoringSymbolsWithinSlot</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L1/L3</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DL Throughput, Scheduling Latency</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searchSpaceZero</a:t>
                      </a:r>
                      <a:r>
                        <a:rPr lang="en-IN" sz="900" b="0" i="0" u="none" strike="noStrike">
                          <a:solidFill>
                            <a:srgbClr val="1A1C1E"/>
                          </a:solidFill>
                          <a:effectLst/>
                          <a:latin typeface="Arial" panose="020B0604020202020204" pitchFamily="34" charset="0"/>
                        </a:rPr>
                        <a:t> (in SIB1) / </a:t>
                      </a:r>
                      <a:r>
                        <a:rPr lang="en-IN" sz="900" b="0" i="0" u="none" strike="noStrike">
                          <a:solidFill>
                            <a:srgbClr val="1A1C1E"/>
                          </a:solidFill>
                          <a:effectLst/>
                          <a:latin typeface="Courier New" panose="02070309020205020404" pitchFamily="49" charset="0"/>
                        </a:rPr>
                        <a:t>SearchSpace</a:t>
                      </a:r>
                      <a:r>
                        <a:rPr lang="en-IN" sz="900" b="0" i="0" u="none" strike="noStrike">
                          <a:solidFill>
                            <a:srgbClr val="1A1C1E"/>
                          </a:solidFill>
                          <a:effectLst/>
                          <a:latin typeface="Arial" panose="020B0604020202020204" pitchFamily="34" charset="0"/>
                        </a:rPr>
                        <a:t> (in </a:t>
                      </a:r>
                      <a:r>
                        <a:rPr lang="en-IN" sz="900" b="0" i="0" u="none" strike="noStrike">
                          <a:solidFill>
                            <a:srgbClr val="1A1C1E"/>
                          </a:solidFill>
                          <a:effectLst/>
                          <a:latin typeface="Courier New" panose="02070309020205020404" pitchFamily="49" charset="0"/>
                        </a:rPr>
                        <a:t>PDCCH-Config</a:t>
                      </a:r>
                      <a:r>
                        <a:rPr lang="en-IN" sz="900" b="0" i="0" u="none" strike="noStrike">
                          <a:solidFill>
                            <a:srgbClr val="1A1C1E"/>
                          </a:solidFill>
                          <a:effectLst/>
                          <a:latin typeface="Arial" panose="020B0604020202020204" pitchFamily="34" charset="0"/>
                        </a:rPr>
                        <a:t>)</a:t>
                      </a:r>
                      <a:endParaRPr lang="en-IN" sz="900" b="0" i="0" u="none" strike="noStrike">
                        <a:solidFill>
                          <a:srgbClr val="1A1C1E"/>
                        </a:solidFill>
                        <a:effectLst/>
                        <a:latin typeface="Courier New" panose="02070309020205020404" pitchFamily="49" charset="0"/>
                      </a:endParaRP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Varies (e.g., </a:t>
                      </a:r>
                      <a:r>
                        <a:rPr lang="en-US" sz="900" b="0" i="0" u="none" strike="noStrike">
                          <a:solidFill>
                            <a:srgbClr val="1A1C1E"/>
                          </a:solidFill>
                          <a:effectLst/>
                          <a:latin typeface="Courier New" panose="02070309020205020404" pitchFamily="49" charset="0"/>
                        </a:rPr>
                        <a:t>s0Ands1</a:t>
                      </a:r>
                      <a:r>
                        <a:rPr lang="en-US" sz="900" b="0" i="0" u="none" strike="noStrike">
                          <a:solidFill>
                            <a:srgbClr val="1A1C1E"/>
                          </a:solidFill>
                          <a:effectLst/>
                          <a:latin typeface="Arial" panose="020B0604020202020204" pitchFamily="34" charset="0"/>
                        </a:rPr>
                        <a:t> - symbols 0 and 1)</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Ensure symbols align with CORESET duration (e.g., </a:t>
                      </a:r>
                      <a:r>
                        <a:rPr lang="en-US" sz="900" b="0" i="0" u="none" strike="noStrike">
                          <a:solidFill>
                            <a:srgbClr val="1A1C1E"/>
                          </a:solidFill>
                          <a:effectLst/>
                          <a:latin typeface="Courier New" panose="02070309020205020404" pitchFamily="49" charset="0"/>
                        </a:rPr>
                        <a:t>s0Ands1Ands2Ands3</a:t>
                      </a:r>
                      <a:r>
                        <a:rPr lang="en-US" sz="900" b="0" i="0" u="none" strike="noStrike">
                          <a:solidFill>
                            <a:srgbClr val="1A1C1E"/>
                          </a:solidFill>
                          <a:effectLst/>
                          <a:latin typeface="Arial" panose="020B0604020202020204" pitchFamily="34" charset="0"/>
                        </a:rPr>
                        <a:t> if CORESET duration is 4 symbols).</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1" i="0" u="none" strike="noStrike">
                          <a:solidFill>
                            <a:srgbClr val="1A1C1E"/>
                          </a:solidFill>
                          <a:effectLst/>
                          <a:latin typeface="Arial" panose="020B0604020202020204" pitchFamily="34" charset="0"/>
                        </a:rPr>
                        <a:t>Direct.</a:t>
                      </a:r>
                      <a:r>
                        <a:rPr lang="en-US" sz="900" b="0" i="0" u="none" strike="noStrike">
                          <a:solidFill>
                            <a:srgbClr val="1A1C1E"/>
                          </a:solidFill>
                          <a:effectLst/>
                          <a:latin typeface="Arial" panose="020B0604020202020204" pitchFamily="34" charset="0"/>
                        </a:rPr>
                        <a:t> Defines which OFDM symbols within a slot the UE monitors. More monitoring symbols (aligned with CORESET duration) provide more opportunities for PDCCH detection, especially in dynamic channels.</a:t>
                      </a:r>
                      <a:endParaRPr lang="en-US" sz="900" b="1" i="0" u="none" strike="noStrike">
                        <a:solidFill>
                          <a:srgbClr val="1A1C1E"/>
                        </a:solidFill>
                        <a:effectLst/>
                        <a:latin typeface="Arial" panose="020B0604020202020204" pitchFamily="34" charset="0"/>
                      </a:endParaRP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11814940"/>
                  </a:ext>
                </a:extLst>
              </a:tr>
              <a:tr h="1546385">
                <a:tc>
                  <a:txBody>
                    <a:bodyPr/>
                    <a:lstStyle/>
                    <a:p>
                      <a:pPr algn="ctr" fontAlgn="ctr">
                        <a:buNone/>
                      </a:pPr>
                      <a:r>
                        <a:rPr lang="en-IN" sz="900" b="0" i="0" u="none" strike="noStrike">
                          <a:solidFill>
                            <a:srgbClr val="1A1C1E"/>
                          </a:solidFill>
                          <a:effectLst/>
                          <a:latin typeface="Courier New" panose="02070309020205020404" pitchFamily="49" charset="0"/>
                        </a:rPr>
                        <a:t>aggregationLevel</a:t>
                      </a:r>
                      <a:r>
                        <a:rPr lang="en-IN" sz="900" b="0" i="0" u="none" strike="noStrike">
                          <a:solidFill>
                            <a:srgbClr val="1A1C1E"/>
                          </a:solidFill>
                          <a:effectLst/>
                          <a:latin typeface="Arial" panose="020B0604020202020204" pitchFamily="34" charset="0"/>
                        </a:rPr>
                        <a:t> (AL) &amp; </a:t>
                      </a:r>
                      <a:r>
                        <a:rPr lang="en-IN" sz="900" b="0" i="0" u="none" strike="noStrike">
                          <a:solidFill>
                            <a:srgbClr val="1A1C1E"/>
                          </a:solidFill>
                          <a:effectLst/>
                          <a:latin typeface="Courier New" panose="02070309020205020404" pitchFamily="49" charset="0"/>
                        </a:rPr>
                        <a:t>numCandidates</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L1/L3</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DL Throughput, PDCCH Capacity/Reliability</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searchSpaceZero</a:t>
                      </a:r>
                      <a:r>
                        <a:rPr lang="en-IN" sz="900" b="0" i="0" u="none" strike="noStrike">
                          <a:solidFill>
                            <a:srgbClr val="1A1C1E"/>
                          </a:solidFill>
                          <a:effectLst/>
                          <a:latin typeface="Arial" panose="020B0604020202020204" pitchFamily="34" charset="0"/>
                        </a:rPr>
                        <a:t> (in SIB1) / </a:t>
                      </a:r>
                      <a:r>
                        <a:rPr lang="en-IN" sz="900" b="0" i="0" u="none" strike="noStrike">
                          <a:solidFill>
                            <a:srgbClr val="1A1C1E"/>
                          </a:solidFill>
                          <a:effectLst/>
                          <a:latin typeface="Courier New" panose="02070309020205020404" pitchFamily="49" charset="0"/>
                        </a:rPr>
                        <a:t>SearchSpace</a:t>
                      </a:r>
                      <a:r>
                        <a:rPr lang="en-IN" sz="900" b="0" i="0" u="none" strike="noStrike">
                          <a:solidFill>
                            <a:srgbClr val="1A1C1E"/>
                          </a:solidFill>
                          <a:effectLst/>
                          <a:latin typeface="Arial" panose="020B0604020202020204" pitchFamily="34" charset="0"/>
                        </a:rPr>
                        <a:t> (in </a:t>
                      </a:r>
                      <a:r>
                        <a:rPr lang="en-IN" sz="900" b="0" i="0" u="none" strike="noStrike">
                          <a:solidFill>
                            <a:srgbClr val="1A1C1E"/>
                          </a:solidFill>
                          <a:effectLst/>
                          <a:latin typeface="Courier New" panose="02070309020205020404" pitchFamily="49" charset="0"/>
                        </a:rPr>
                        <a:t>PDCCH-Config</a:t>
                      </a:r>
                      <a:r>
                        <a:rPr lang="en-IN" sz="900" b="0" i="0" u="none" strike="noStrike">
                          <a:solidFill>
                            <a:srgbClr val="1A1C1E"/>
                          </a:solidFill>
                          <a:effectLst/>
                          <a:latin typeface="Arial" panose="020B0604020202020204" pitchFamily="34" charset="0"/>
                        </a:rPr>
                        <a:t>)</a:t>
                      </a:r>
                      <a:endParaRPr lang="en-IN" sz="900" b="0" i="0" u="none" strike="noStrike">
                        <a:solidFill>
                          <a:srgbClr val="1A1C1E"/>
                        </a:solidFill>
                        <a:effectLst/>
                        <a:latin typeface="Courier New" panose="02070309020205020404" pitchFamily="49" charset="0"/>
                      </a:endParaRP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ALs: </a:t>
                      </a:r>
                      <a:r>
                        <a:rPr lang="en-IN" sz="900" b="0" i="0" u="none" strike="noStrike">
                          <a:solidFill>
                            <a:srgbClr val="1A1C1E"/>
                          </a:solidFill>
                          <a:effectLst/>
                          <a:latin typeface="Courier New" panose="02070309020205020404" pitchFamily="49" charset="0"/>
                        </a:rPr>
                        <a:t>al4</a:t>
                      </a:r>
                      <a:r>
                        <a:rPr lang="en-IN" sz="900" b="0" i="0" u="none" strike="noStrike">
                          <a:solidFill>
                            <a:srgbClr val="1A1C1E"/>
                          </a:solidFill>
                          <a:effectLst/>
                          <a:latin typeface="Arial" panose="020B0604020202020204" pitchFamily="34" charset="0"/>
                        </a:rPr>
                        <a:t>, </a:t>
                      </a:r>
                      <a:r>
                        <a:rPr lang="en-IN" sz="900" b="0" i="0" u="none" strike="noStrike">
                          <a:solidFill>
                            <a:srgbClr val="1A1C1E"/>
                          </a:solidFill>
                          <a:effectLst/>
                          <a:latin typeface="Courier New" panose="02070309020205020404" pitchFamily="49" charset="0"/>
                        </a:rPr>
                        <a:t>al8</a:t>
                      </a:r>
                      <a:r>
                        <a:rPr lang="en-IN" sz="900" b="0" i="0" u="none" strike="noStrike">
                          <a:solidFill>
                            <a:srgbClr val="1A1C1E"/>
                          </a:solidFill>
                          <a:effectLst/>
                          <a:latin typeface="Arial" panose="020B0604020202020204" pitchFamily="34" charset="0"/>
                        </a:rPr>
                        <a:t>, </a:t>
                      </a:r>
                      <a:r>
                        <a:rPr lang="en-IN" sz="900" b="0" i="0" u="none" strike="noStrike">
                          <a:solidFill>
                            <a:srgbClr val="1A1C1E"/>
                          </a:solidFill>
                          <a:effectLst/>
                          <a:latin typeface="Courier New" panose="02070309020205020404" pitchFamily="49" charset="0"/>
                        </a:rPr>
                        <a:t>al16</a:t>
                      </a:r>
                      <a:r>
                        <a:rPr lang="en-IN" sz="900" b="0" i="0" u="none" strike="noStrike">
                          <a:solidFill>
                            <a:srgbClr val="1A1C1E"/>
                          </a:solidFill>
                          <a:effectLst/>
                          <a:latin typeface="Arial" panose="020B0604020202020204" pitchFamily="34" charset="0"/>
                        </a:rPr>
                        <a:t> for common SS; ALs: </a:t>
                      </a:r>
                      <a:r>
                        <a:rPr lang="en-IN" sz="900" b="0" i="0" u="none" strike="noStrike">
                          <a:solidFill>
                            <a:srgbClr val="1A1C1E"/>
                          </a:solidFill>
                          <a:effectLst/>
                          <a:latin typeface="Courier New" panose="02070309020205020404" pitchFamily="49" charset="0"/>
                        </a:rPr>
                        <a:t>al1</a:t>
                      </a:r>
                      <a:r>
                        <a:rPr lang="en-IN" sz="900" b="0" i="0" u="none" strike="noStrike">
                          <a:solidFill>
                            <a:srgbClr val="1A1C1E"/>
                          </a:solidFill>
                          <a:effectLst/>
                          <a:latin typeface="Arial" panose="020B0604020202020204" pitchFamily="34" charset="0"/>
                        </a:rPr>
                        <a:t>, </a:t>
                      </a:r>
                      <a:r>
                        <a:rPr lang="en-IN" sz="900" b="0" i="0" u="none" strike="noStrike">
                          <a:solidFill>
                            <a:srgbClr val="1A1C1E"/>
                          </a:solidFill>
                          <a:effectLst/>
                          <a:latin typeface="Courier New" panose="02070309020205020404" pitchFamily="49" charset="0"/>
                        </a:rPr>
                        <a:t>al2</a:t>
                      </a:r>
                      <a:r>
                        <a:rPr lang="en-IN" sz="900" b="0" i="0" u="none" strike="noStrike">
                          <a:solidFill>
                            <a:srgbClr val="1A1C1E"/>
                          </a:solidFill>
                          <a:effectLst/>
                          <a:latin typeface="Arial" panose="020B0604020202020204" pitchFamily="34" charset="0"/>
                        </a:rPr>
                        <a:t>, </a:t>
                      </a:r>
                      <a:r>
                        <a:rPr lang="en-IN" sz="900" b="0" i="0" u="none" strike="noStrike">
                          <a:solidFill>
                            <a:srgbClr val="1A1C1E"/>
                          </a:solidFill>
                          <a:effectLst/>
                          <a:latin typeface="Courier New" panose="02070309020205020404" pitchFamily="49" charset="0"/>
                        </a:rPr>
                        <a:t>al4</a:t>
                      </a:r>
                      <a:r>
                        <a:rPr lang="en-IN" sz="900" b="0" i="0" u="none" strike="noStrike">
                          <a:solidFill>
                            <a:srgbClr val="1A1C1E"/>
                          </a:solidFill>
                          <a:effectLst/>
                          <a:latin typeface="Arial" panose="020B0604020202020204" pitchFamily="34" charset="0"/>
                        </a:rPr>
                        <a:t>, </a:t>
                      </a:r>
                      <a:r>
                        <a:rPr lang="en-IN" sz="900" b="0" i="0" u="none" strike="noStrike">
                          <a:solidFill>
                            <a:srgbClr val="1A1C1E"/>
                          </a:solidFill>
                          <a:effectLst/>
                          <a:latin typeface="Courier New" panose="02070309020205020404" pitchFamily="49" charset="0"/>
                        </a:rPr>
                        <a:t>al8</a:t>
                      </a:r>
                      <a:r>
                        <a:rPr lang="en-IN" sz="900" b="0" i="0" u="none" strike="noStrike">
                          <a:solidFill>
                            <a:srgbClr val="1A1C1E"/>
                          </a:solidFill>
                          <a:effectLst/>
                          <a:latin typeface="Arial" panose="020B0604020202020204" pitchFamily="34" charset="0"/>
                        </a:rPr>
                        <a:t>, </a:t>
                      </a:r>
                      <a:r>
                        <a:rPr lang="en-IN" sz="900" b="0" i="0" u="none" strike="noStrike">
                          <a:solidFill>
                            <a:srgbClr val="1A1C1E"/>
                          </a:solidFill>
                          <a:effectLst/>
                          <a:latin typeface="Courier New" panose="02070309020205020404" pitchFamily="49" charset="0"/>
                        </a:rPr>
                        <a:t>al16</a:t>
                      </a:r>
                      <a:r>
                        <a:rPr lang="en-IN" sz="900" b="0" i="0" u="none" strike="noStrike">
                          <a:solidFill>
                            <a:srgbClr val="1A1C1E"/>
                          </a:solidFill>
                          <a:effectLst/>
                          <a:latin typeface="Arial" panose="020B0604020202020204" pitchFamily="34" charset="0"/>
                        </a:rPr>
                        <a:t> for dedicated SS. </a:t>
                      </a:r>
                      <a:r>
                        <a:rPr lang="en-IN" sz="900" b="0" i="0" u="none" strike="noStrike">
                          <a:solidFill>
                            <a:srgbClr val="1A1C1E"/>
                          </a:solidFill>
                          <a:effectLst/>
                          <a:latin typeface="Courier New" panose="02070309020205020404" pitchFamily="49" charset="0"/>
                        </a:rPr>
                        <a:t>numCandidates</a:t>
                      </a:r>
                      <a:r>
                        <a:rPr lang="en-IN" sz="900" b="0" i="0" u="none" strike="noStrike">
                          <a:solidFill>
                            <a:srgbClr val="1A1C1E"/>
                          </a:solidFill>
                          <a:effectLst/>
                          <a:latin typeface="Arial" panose="020B0604020202020204" pitchFamily="34" charset="0"/>
                        </a:rPr>
                        <a:t> typically 1, 2, 4.</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1" i="0" u="none" strike="noStrike">
                          <a:solidFill>
                            <a:srgbClr val="1A1C1E"/>
                          </a:solidFill>
                          <a:effectLst/>
                          <a:latin typeface="Arial" panose="020B0604020202020204" pitchFamily="34" charset="0"/>
                        </a:rPr>
                        <a:t>Balance.</a:t>
                      </a:r>
                      <a:r>
                        <a:rPr lang="en-US" sz="900" b="0" i="0" u="none" strike="noStrike">
                          <a:solidFill>
                            <a:srgbClr val="1A1C1E"/>
                          </a:solidFill>
                          <a:effectLst/>
                          <a:latin typeface="Arial" panose="020B0604020202020204" pitchFamily="34" charset="0"/>
                        </a:rPr>
                        <a:t> For </a:t>
                      </a:r>
                      <a:r>
                        <a:rPr lang="en-US" sz="900" b="1" i="0" u="none" strike="noStrike">
                          <a:solidFill>
                            <a:srgbClr val="1A1C1E"/>
                          </a:solidFill>
                          <a:effectLst/>
                          <a:latin typeface="Arial" panose="020B0604020202020204" pitchFamily="34" charset="0"/>
                        </a:rPr>
                        <a:t>common search spaces</a:t>
                      </a:r>
                      <a:r>
                        <a:rPr lang="en-US" sz="900" b="0" i="0" u="none" strike="noStrike">
                          <a:solidFill>
                            <a:srgbClr val="1A1C1E"/>
                          </a:solidFill>
                          <a:effectLst/>
                          <a:latin typeface="Arial" panose="020B0604020202020204" pitchFamily="34" charset="0"/>
                        </a:rPr>
                        <a:t> (SIB1), use higher ALs (e.g., </a:t>
                      </a:r>
                      <a:r>
                        <a:rPr lang="en-US" sz="900" b="0" i="0" u="none" strike="noStrike">
                          <a:solidFill>
                            <a:srgbClr val="1A1C1E"/>
                          </a:solidFill>
                          <a:effectLst/>
                          <a:latin typeface="Courier New" panose="02070309020205020404" pitchFamily="49" charset="0"/>
                        </a:rPr>
                        <a:t>al8</a:t>
                      </a:r>
                      <a:r>
                        <a:rPr lang="en-US" sz="900" b="0" i="0" u="none" strike="noStrike">
                          <a:solidFill>
                            <a:srgbClr val="1A1C1E"/>
                          </a:solidFill>
                          <a:effectLst/>
                          <a:latin typeface="Arial" panose="020B0604020202020204" pitchFamily="34" charset="0"/>
                        </a:rPr>
                        <a:t>, </a:t>
                      </a:r>
                      <a:r>
                        <a:rPr lang="en-US" sz="900" b="0" i="0" u="none" strike="noStrike">
                          <a:solidFill>
                            <a:srgbClr val="1A1C1E"/>
                          </a:solidFill>
                          <a:effectLst/>
                          <a:latin typeface="Courier New" panose="02070309020205020404" pitchFamily="49" charset="0"/>
                        </a:rPr>
                        <a:t>al16</a:t>
                      </a:r>
                      <a:r>
                        <a:rPr lang="en-US" sz="900" b="0" i="0" u="none" strike="noStrike">
                          <a:solidFill>
                            <a:srgbClr val="1A1C1E"/>
                          </a:solidFill>
                          <a:effectLst/>
                          <a:latin typeface="Arial" panose="020B0604020202020204" pitchFamily="34" charset="0"/>
                        </a:rPr>
                        <a:t>) for robustness in wider coverage. For </a:t>
                      </a:r>
                      <a:r>
                        <a:rPr lang="en-US" sz="900" b="1" i="0" u="none" strike="noStrike">
                          <a:solidFill>
                            <a:srgbClr val="1A1C1E"/>
                          </a:solidFill>
                          <a:effectLst/>
                          <a:latin typeface="Arial" panose="020B0604020202020204" pitchFamily="34" charset="0"/>
                        </a:rPr>
                        <a:t>dedicated search spaces</a:t>
                      </a:r>
                      <a:r>
                        <a:rPr lang="en-US" sz="900" b="0" i="0" u="none" strike="noStrike">
                          <a:solidFill>
                            <a:srgbClr val="1A1C1E"/>
                          </a:solidFill>
                          <a:effectLst/>
                          <a:latin typeface="Arial" panose="020B0604020202020204" pitchFamily="34" charset="0"/>
                        </a:rPr>
                        <a:t>, allow lower ALs (e.g., </a:t>
                      </a:r>
                      <a:r>
                        <a:rPr lang="en-US" sz="900" b="0" i="0" u="none" strike="noStrike">
                          <a:solidFill>
                            <a:srgbClr val="1A1C1E"/>
                          </a:solidFill>
                          <a:effectLst/>
                          <a:latin typeface="Courier New" panose="02070309020205020404" pitchFamily="49" charset="0"/>
                        </a:rPr>
                        <a:t>al1</a:t>
                      </a:r>
                      <a:r>
                        <a:rPr lang="en-US" sz="900" b="0" i="0" u="none" strike="noStrike">
                          <a:solidFill>
                            <a:srgbClr val="1A1C1E"/>
                          </a:solidFill>
                          <a:effectLst/>
                          <a:latin typeface="Arial" panose="020B0604020202020204" pitchFamily="34" charset="0"/>
                        </a:rPr>
                        <a:t>, </a:t>
                      </a:r>
                      <a:r>
                        <a:rPr lang="en-US" sz="900" b="0" i="0" u="none" strike="noStrike">
                          <a:solidFill>
                            <a:srgbClr val="1A1C1E"/>
                          </a:solidFill>
                          <a:effectLst/>
                          <a:latin typeface="Courier New" panose="02070309020205020404" pitchFamily="49" charset="0"/>
                        </a:rPr>
                        <a:t>al2</a:t>
                      </a:r>
                      <a:r>
                        <a:rPr lang="en-US" sz="900" b="0" i="0" u="none" strike="noStrike">
                          <a:solidFill>
                            <a:srgbClr val="1A1C1E"/>
                          </a:solidFill>
                          <a:effectLst/>
                          <a:latin typeface="Arial" panose="020B0604020202020204" pitchFamily="34" charset="0"/>
                        </a:rPr>
                        <a:t>) for UEs in good conditions to save CCEs, and higher ALs for UEs at cell edge.</a:t>
                      </a:r>
                      <a:endParaRPr lang="en-US" sz="900" b="1" i="0" u="none" strike="noStrike">
                        <a:solidFill>
                          <a:srgbClr val="1A1C1E"/>
                        </a:solidFill>
                        <a:effectLst/>
                        <a:latin typeface="Arial" panose="020B0604020202020204" pitchFamily="34" charset="0"/>
                      </a:endParaRP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34863208"/>
                  </a:ext>
                </a:extLst>
              </a:tr>
              <a:tr h="1014186">
                <a:tc>
                  <a:txBody>
                    <a:bodyPr/>
                    <a:lstStyle/>
                    <a:p>
                      <a:pPr algn="ctr" fontAlgn="ctr">
                        <a:buNone/>
                      </a:pPr>
                      <a:r>
                        <a:rPr lang="en-IN" sz="900" b="0" i="0" u="none" strike="noStrike">
                          <a:solidFill>
                            <a:srgbClr val="1A1C1E"/>
                          </a:solidFill>
                          <a:effectLst/>
                          <a:latin typeface="Courier New" panose="02070309020205020404" pitchFamily="49" charset="0"/>
                        </a:rPr>
                        <a:t>dci-Formats</a:t>
                      </a:r>
                      <a:r>
                        <a:rPr lang="en-IN" sz="900" b="0" i="0" u="none" strike="noStrike">
                          <a:solidFill>
                            <a:srgbClr val="1A1C1E"/>
                          </a:solidFill>
                          <a:effectLst/>
                          <a:latin typeface="Arial" panose="020B0604020202020204" pitchFamily="34" charset="0"/>
                        </a:rPr>
                        <a:t> (e.g., </a:t>
                      </a:r>
                      <a:r>
                        <a:rPr lang="en-IN" sz="900" b="0" i="0" u="none" strike="noStrike">
                          <a:solidFill>
                            <a:srgbClr val="1A1C1E"/>
                          </a:solidFill>
                          <a:effectLst/>
                          <a:latin typeface="Courier New" panose="02070309020205020404" pitchFamily="49" charset="0"/>
                        </a:rPr>
                        <a:t>dci-0-1</a:t>
                      </a:r>
                      <a:r>
                        <a:rPr lang="en-IN" sz="900" b="0" i="0" u="none" strike="noStrike">
                          <a:solidFill>
                            <a:srgbClr val="1A1C1E"/>
                          </a:solidFill>
                          <a:effectLst/>
                          <a:latin typeface="Arial" panose="020B0604020202020204" pitchFamily="34" charset="0"/>
                        </a:rPr>
                        <a:t>, </a:t>
                      </a:r>
                      <a:r>
                        <a:rPr lang="en-IN" sz="900" b="0" i="0" u="none" strike="noStrike">
                          <a:solidFill>
                            <a:srgbClr val="1A1C1E"/>
                          </a:solidFill>
                          <a:effectLst/>
                          <a:latin typeface="Courier New" panose="02070309020205020404" pitchFamily="49" charset="0"/>
                        </a:rPr>
                        <a:t>dci-1-1</a:t>
                      </a:r>
                      <a:r>
                        <a:rPr lang="en-IN" sz="900" b="0" i="0" u="none" strike="noStrike">
                          <a:solidFill>
                            <a:srgbClr val="1A1C1E"/>
                          </a:solidFill>
                          <a:effectLst/>
                          <a:latin typeface="Arial" panose="020B0604020202020204" pitchFamily="34" charset="0"/>
                        </a:rPr>
                        <a:t>)</a:t>
                      </a:r>
                      <a:endParaRPr lang="en-IN" sz="900" b="0" i="0" u="none" strike="noStrike">
                        <a:solidFill>
                          <a:srgbClr val="1A1C1E"/>
                        </a:solidFill>
                        <a:effectLst/>
                        <a:latin typeface="Courier New" panose="02070309020205020404" pitchFamily="49" charset="0"/>
                      </a:endParaRP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L1/L3</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DL Throughput (Efficiency)</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searchSpaceZero</a:t>
                      </a:r>
                      <a:r>
                        <a:rPr lang="en-IN" sz="900" b="0" i="0" u="none" strike="noStrike">
                          <a:solidFill>
                            <a:srgbClr val="1A1C1E"/>
                          </a:solidFill>
                          <a:effectLst/>
                          <a:latin typeface="Arial" panose="020B0604020202020204" pitchFamily="34" charset="0"/>
                        </a:rPr>
                        <a:t> (in SIB1) / </a:t>
                      </a:r>
                      <a:r>
                        <a:rPr lang="en-IN" sz="900" b="0" i="0" u="none" strike="noStrike">
                          <a:solidFill>
                            <a:srgbClr val="1A1C1E"/>
                          </a:solidFill>
                          <a:effectLst/>
                          <a:latin typeface="Courier New" panose="02070309020205020404" pitchFamily="49" charset="0"/>
                        </a:rPr>
                        <a:t>SearchSpace</a:t>
                      </a:r>
                      <a:r>
                        <a:rPr lang="en-IN" sz="900" b="0" i="0" u="none" strike="noStrike">
                          <a:solidFill>
                            <a:srgbClr val="1A1C1E"/>
                          </a:solidFill>
                          <a:effectLst/>
                          <a:latin typeface="Arial" panose="020B0604020202020204" pitchFamily="34" charset="0"/>
                        </a:rPr>
                        <a:t> (in </a:t>
                      </a:r>
                      <a:r>
                        <a:rPr lang="en-IN" sz="900" b="0" i="0" u="none" strike="noStrike">
                          <a:solidFill>
                            <a:srgbClr val="1A1C1E"/>
                          </a:solidFill>
                          <a:effectLst/>
                          <a:latin typeface="Courier New" panose="02070309020205020404" pitchFamily="49" charset="0"/>
                        </a:rPr>
                        <a:t>PDCCH-Config</a:t>
                      </a:r>
                      <a:r>
                        <a:rPr lang="en-IN" sz="900" b="0" i="0" u="none" strike="noStrike">
                          <a:solidFill>
                            <a:srgbClr val="1A1C1E"/>
                          </a:solidFill>
                          <a:effectLst/>
                          <a:latin typeface="Arial" panose="020B0604020202020204" pitchFamily="34" charset="0"/>
                        </a:rPr>
                        <a:t>)</a:t>
                      </a:r>
                      <a:endParaRPr lang="en-IN" sz="900" b="0" i="0" u="none" strike="noStrike">
                        <a:solidFill>
                          <a:srgbClr val="1A1C1E"/>
                        </a:solidFill>
                        <a:effectLst/>
                        <a:latin typeface="Courier New" panose="02070309020205020404" pitchFamily="49" charset="0"/>
                      </a:endParaRP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dci-0-1</a:t>
                      </a:r>
                      <a:r>
                        <a:rPr lang="en-IN" sz="900" b="0" i="0" u="none" strike="noStrike">
                          <a:solidFill>
                            <a:srgbClr val="1A1C1E"/>
                          </a:solidFill>
                          <a:effectLst/>
                          <a:latin typeface="Arial" panose="020B0604020202020204" pitchFamily="34" charset="0"/>
                        </a:rPr>
                        <a:t>, </a:t>
                      </a:r>
                      <a:r>
                        <a:rPr lang="en-IN" sz="900" b="0" i="0" u="none" strike="noStrike">
                          <a:solidFill>
                            <a:srgbClr val="1A1C1E"/>
                          </a:solidFill>
                          <a:effectLst/>
                          <a:latin typeface="Courier New" panose="02070309020205020404" pitchFamily="49" charset="0"/>
                        </a:rPr>
                        <a:t>dci-1-1</a:t>
                      </a:r>
                      <a:r>
                        <a:rPr lang="en-IN" sz="900" b="0" i="0" u="none" strike="noStrike">
                          <a:solidFill>
                            <a:srgbClr val="1A1C1E"/>
                          </a:solidFill>
                          <a:effectLst/>
                          <a:latin typeface="Arial" panose="020B0604020202020204" pitchFamily="34" charset="0"/>
                        </a:rPr>
                        <a:t> are common.</a:t>
                      </a:r>
                      <a:endParaRPr lang="en-IN" sz="900" b="0" i="0" u="none" strike="noStrike">
                        <a:solidFill>
                          <a:srgbClr val="1A1C1E"/>
                        </a:solidFill>
                        <a:effectLst/>
                        <a:latin typeface="Courier New" panose="02070309020205020404" pitchFamily="49" charset="0"/>
                      </a:endParaRP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Ensure the scheduler primarily uses efficient DCI formats (e.g., </a:t>
                      </a:r>
                      <a:r>
                        <a:rPr lang="en-US" sz="900" b="0" i="0" u="none" strike="noStrike">
                          <a:solidFill>
                            <a:srgbClr val="1A1C1E"/>
                          </a:solidFill>
                          <a:effectLst/>
                          <a:latin typeface="Courier New" panose="02070309020205020404" pitchFamily="49" charset="0"/>
                        </a:rPr>
                        <a:t>dci-1-1</a:t>
                      </a:r>
                      <a:r>
                        <a:rPr lang="en-US" sz="900" b="0" i="0" u="none" strike="noStrike">
                          <a:solidFill>
                            <a:srgbClr val="1A1C1E"/>
                          </a:solidFill>
                          <a:effectLst/>
                          <a:latin typeface="Arial" panose="020B0604020202020204" pitchFamily="34" charset="0"/>
                        </a:rPr>
                        <a:t> for DL, </a:t>
                      </a:r>
                      <a:r>
                        <a:rPr lang="en-US" sz="900" b="0" i="0" u="none" strike="noStrike">
                          <a:solidFill>
                            <a:srgbClr val="1A1C1E"/>
                          </a:solidFill>
                          <a:effectLst/>
                          <a:latin typeface="Courier New" panose="02070309020205020404" pitchFamily="49" charset="0"/>
                        </a:rPr>
                        <a:t>dci-0-1</a:t>
                      </a:r>
                      <a:r>
                        <a:rPr lang="en-US" sz="900" b="0" i="0" u="none" strike="noStrike">
                          <a:solidFill>
                            <a:srgbClr val="1A1C1E"/>
                          </a:solidFill>
                          <a:effectLst/>
                          <a:latin typeface="Arial" panose="020B0604020202020204" pitchFamily="34" charset="0"/>
                        </a:rPr>
                        <a:t> for UL) that are optimized for common traffic patterns to minimize overhead.</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dirty="0">
                          <a:solidFill>
                            <a:srgbClr val="1A1C1E"/>
                          </a:solidFill>
                          <a:effectLst/>
                          <a:latin typeface="Arial" panose="020B0604020202020204" pitchFamily="34" charset="0"/>
                        </a:rPr>
                        <a:t> </a:t>
                      </a:r>
                    </a:p>
                  </a:txBody>
                  <a:tcPr marL="3397" marR="3397" marT="33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3790774"/>
                  </a:ext>
                </a:extLst>
              </a:tr>
            </a:tbl>
          </a:graphicData>
        </a:graphic>
      </p:graphicFrame>
      <p:sp>
        <p:nvSpPr>
          <p:cNvPr id="3" name="TextBox 2">
            <a:extLst>
              <a:ext uri="{FF2B5EF4-FFF2-40B4-BE49-F238E27FC236}">
                <a16:creationId xmlns:a16="http://schemas.microsoft.com/office/drawing/2014/main" id="{796E5DEE-BED4-D552-B800-B43D585E4175}"/>
              </a:ext>
            </a:extLst>
          </p:cNvPr>
          <p:cNvSpPr txBox="1"/>
          <p:nvPr/>
        </p:nvSpPr>
        <p:spPr>
          <a:xfrm>
            <a:off x="181583" y="136347"/>
            <a:ext cx="6096000" cy="369332"/>
          </a:xfrm>
          <a:prstGeom prst="rect">
            <a:avLst/>
          </a:prstGeom>
          <a:noFill/>
        </p:spPr>
        <p:txBody>
          <a:bodyPr wrap="square">
            <a:spAutoFit/>
          </a:bodyPr>
          <a:lstStyle/>
          <a:p>
            <a:r>
              <a:rPr lang="en-US" dirty="0"/>
              <a:t>PDCCH Parameters for Downlink Throughput Optimization</a:t>
            </a:r>
            <a:endParaRPr lang="en-IN" dirty="0"/>
          </a:p>
        </p:txBody>
      </p:sp>
    </p:spTree>
    <p:extLst>
      <p:ext uri="{BB962C8B-B14F-4D97-AF65-F5344CB8AC3E}">
        <p14:creationId xmlns:p14="http://schemas.microsoft.com/office/powerpoint/2010/main" val="17526894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F40022-7EA8-C93F-4FE7-6412749E7875}"/>
              </a:ext>
            </a:extLst>
          </p:cNvPr>
          <p:cNvSpPr>
            <a:spLocks noGrp="1"/>
          </p:cNvSpPr>
          <p:nvPr>
            <p:ph type="body" sz="quarter" idx="10"/>
          </p:nvPr>
        </p:nvSpPr>
        <p:spPr>
          <a:xfrm>
            <a:off x="187341" y="171649"/>
            <a:ext cx="11573197" cy="554126"/>
          </a:xfrm>
        </p:spPr>
        <p:txBody>
          <a:bodyPr/>
          <a:lstStyle/>
          <a:p>
            <a:r>
              <a:rPr lang="en-US" sz="2800" dirty="0"/>
              <a:t>5G NR Carrier Aggregation (CA) Throughput Optimization Parameters</a:t>
            </a:r>
            <a:endParaRPr lang="en-IN" sz="2800" dirty="0"/>
          </a:p>
        </p:txBody>
      </p:sp>
      <p:graphicFrame>
        <p:nvGraphicFramePr>
          <p:cNvPr id="4" name="Table 3">
            <a:extLst>
              <a:ext uri="{FF2B5EF4-FFF2-40B4-BE49-F238E27FC236}">
                <a16:creationId xmlns:a16="http://schemas.microsoft.com/office/drawing/2014/main" id="{C0342610-FF52-78F8-3CC3-174E5AA3111B}"/>
              </a:ext>
            </a:extLst>
          </p:cNvPr>
          <p:cNvGraphicFramePr>
            <a:graphicFrameLocks noGrp="1"/>
          </p:cNvGraphicFramePr>
          <p:nvPr>
            <p:extLst>
              <p:ext uri="{D42A27DB-BD31-4B8C-83A1-F6EECF244321}">
                <p14:modId xmlns:p14="http://schemas.microsoft.com/office/powerpoint/2010/main" val="2006888331"/>
              </p:ext>
            </p:extLst>
          </p:nvPr>
        </p:nvGraphicFramePr>
        <p:xfrm>
          <a:off x="103762" y="713363"/>
          <a:ext cx="11802895" cy="5987622"/>
        </p:xfrm>
        <a:graphic>
          <a:graphicData uri="http://schemas.openxmlformats.org/drawingml/2006/table">
            <a:tbl>
              <a:tblPr/>
              <a:tblGrid>
                <a:gridCol w="2360579">
                  <a:extLst>
                    <a:ext uri="{9D8B030D-6E8A-4147-A177-3AD203B41FA5}">
                      <a16:colId xmlns:a16="http://schemas.microsoft.com/office/drawing/2014/main" val="2095618226"/>
                    </a:ext>
                  </a:extLst>
                </a:gridCol>
                <a:gridCol w="2360579">
                  <a:extLst>
                    <a:ext uri="{9D8B030D-6E8A-4147-A177-3AD203B41FA5}">
                      <a16:colId xmlns:a16="http://schemas.microsoft.com/office/drawing/2014/main" val="3117103635"/>
                    </a:ext>
                  </a:extLst>
                </a:gridCol>
                <a:gridCol w="2360579">
                  <a:extLst>
                    <a:ext uri="{9D8B030D-6E8A-4147-A177-3AD203B41FA5}">
                      <a16:colId xmlns:a16="http://schemas.microsoft.com/office/drawing/2014/main" val="1599272949"/>
                    </a:ext>
                  </a:extLst>
                </a:gridCol>
                <a:gridCol w="2360579">
                  <a:extLst>
                    <a:ext uri="{9D8B030D-6E8A-4147-A177-3AD203B41FA5}">
                      <a16:colId xmlns:a16="http://schemas.microsoft.com/office/drawing/2014/main" val="35319469"/>
                    </a:ext>
                  </a:extLst>
                </a:gridCol>
                <a:gridCol w="2360579">
                  <a:extLst>
                    <a:ext uri="{9D8B030D-6E8A-4147-A177-3AD203B41FA5}">
                      <a16:colId xmlns:a16="http://schemas.microsoft.com/office/drawing/2014/main" val="3687279957"/>
                    </a:ext>
                  </a:extLst>
                </a:gridCol>
              </a:tblGrid>
              <a:tr h="216965">
                <a:tc>
                  <a:txBody>
                    <a:bodyPr/>
                    <a:lstStyle/>
                    <a:p>
                      <a:pPr algn="ctr" fontAlgn="ctr">
                        <a:buNone/>
                      </a:pPr>
                      <a:r>
                        <a:rPr lang="en-IN" sz="800" b="1" i="0" u="none" strike="noStrike">
                          <a:solidFill>
                            <a:srgbClr val="1A1C1E"/>
                          </a:solidFill>
                          <a:effectLst/>
                          <a:latin typeface="Arial" panose="020B0604020202020204" pitchFamily="34" charset="0"/>
                        </a:rPr>
                        <a:t>Parameter Name</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1A1C1E"/>
                          </a:solidFill>
                          <a:effectLst/>
                          <a:latin typeface="Arial" panose="020B0604020202020204" pitchFamily="34" charset="0"/>
                        </a:rPr>
                        <a:t>3GPP Reference</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1A1C1E"/>
                          </a:solidFill>
                          <a:effectLst/>
                          <a:latin typeface="Arial" panose="020B0604020202020204" pitchFamily="34" charset="0"/>
                        </a:rPr>
                        <a:t>Default/Typical Value</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1" i="0" u="none" strike="noStrike">
                          <a:solidFill>
                            <a:srgbClr val="1A1C1E"/>
                          </a:solidFill>
                          <a:effectLst/>
                          <a:latin typeface="Arial" panose="020B0604020202020204" pitchFamily="34" charset="0"/>
                        </a:rPr>
                        <a:t>Recommended Setting for CA Throughput</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1A1C1E"/>
                          </a:solidFill>
                          <a:effectLst/>
                          <a:latin typeface="Arial" panose="020B0604020202020204" pitchFamily="34" charset="0"/>
                        </a:rPr>
                        <a:t>Optimization Tips</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40140225"/>
                  </a:ext>
                </a:extLst>
              </a:tr>
              <a:tr h="882824">
                <a:tc>
                  <a:txBody>
                    <a:bodyPr/>
                    <a:lstStyle/>
                    <a:p>
                      <a:pPr algn="ctr" fontAlgn="ctr">
                        <a:buNone/>
                      </a:pPr>
                      <a:r>
                        <a:rPr lang="en-IN" sz="800" b="1" i="0" u="none" strike="noStrike">
                          <a:solidFill>
                            <a:srgbClr val="1A1C1E"/>
                          </a:solidFill>
                          <a:effectLst/>
                          <a:latin typeface="Arial" panose="020B0604020202020204" pitchFamily="34" charset="0"/>
                        </a:rPr>
                        <a:t>1. UE Capabilities (Implicit)</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TS 38.306, 38.331</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Varies per UE model</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rPr>
                        <a:t>Maximize (Utilize highest supported capabilities)</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 </a:t>
                      </a:r>
                      <a:r>
                        <a:rPr lang="en-IN" sz="800" b="1" i="0" u="none" strike="noStrike">
                          <a:solidFill>
                            <a:srgbClr val="1A1C1E"/>
                          </a:solidFill>
                          <a:effectLst/>
                          <a:latin typeface="Courier New" panose="02070309020205020404" pitchFamily="49" charset="0"/>
                        </a:rPr>
                        <a:t>maxNumberServingCells</a:t>
                      </a:r>
                      <a:r>
                        <a:rPr lang="en-IN" sz="800" b="0" i="0" u="none" strike="noStrike">
                          <a:solidFill>
                            <a:srgbClr val="1A1C1E"/>
                          </a:solidFill>
                          <a:effectLst/>
                          <a:latin typeface="Arial" panose="020B0604020202020204" pitchFamily="34" charset="0"/>
                        </a:rPr>
                        <a:t>: Configure as many SCells as the UE supports.&lt;br&gt;- </a:t>
                      </a:r>
                      <a:r>
                        <a:rPr lang="en-IN" sz="800" b="1" i="0" u="none" strike="noStrike">
                          <a:solidFill>
                            <a:srgbClr val="1A1C1E"/>
                          </a:solidFill>
                          <a:effectLst/>
                          <a:latin typeface="Courier New" panose="02070309020205020404" pitchFamily="49" charset="0"/>
                        </a:rPr>
                        <a:t>supportedBandCombination</a:t>
                      </a:r>
                      <a:r>
                        <a:rPr lang="en-IN" sz="800" b="0" i="0" u="none" strike="noStrike">
                          <a:solidFill>
                            <a:srgbClr val="1A1C1E"/>
                          </a:solidFill>
                          <a:effectLst/>
                          <a:latin typeface="Arial" panose="020B0604020202020204" pitchFamily="34" charset="0"/>
                        </a:rPr>
                        <a:t>: Prioritize UEs supporting wider and higher-order band combinations (e.g., 2FR1+FR2, 3+CA).&lt;br&gt;- </a:t>
                      </a:r>
                      <a:r>
                        <a:rPr lang="en-IN" sz="800" b="1" i="0" u="none" strike="noStrike">
                          <a:solidFill>
                            <a:srgbClr val="1A1C1E"/>
                          </a:solidFill>
                          <a:effectLst/>
                          <a:latin typeface="Courier New" panose="02070309020205020404" pitchFamily="49" charset="0"/>
                        </a:rPr>
                        <a:t>maxNumberMIMO-Layers</a:t>
                      </a:r>
                      <a:r>
                        <a:rPr lang="en-IN" sz="800" b="0" i="0" u="none" strike="noStrike">
                          <a:solidFill>
                            <a:srgbClr val="1A1C1E"/>
                          </a:solidFill>
                          <a:effectLst/>
                          <a:latin typeface="Arial" panose="020B0604020202020204" pitchFamily="34" charset="0"/>
                        </a:rPr>
                        <a:t>: Utilize the maximum supported MIMO layers per CC.</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6613288"/>
                  </a:ext>
                </a:extLst>
              </a:tr>
              <a:tr h="867860">
                <a:tc>
                  <a:txBody>
                    <a:bodyPr/>
                    <a:lstStyle/>
                    <a:p>
                      <a:pPr algn="ctr" fontAlgn="ctr">
                        <a:buNone/>
                      </a:pPr>
                      <a:r>
                        <a:rPr lang="en-IN" sz="800" b="1" i="0" u="none" strike="noStrike">
                          <a:solidFill>
                            <a:srgbClr val="1A1C1E"/>
                          </a:solidFill>
                          <a:effectLst/>
                          <a:latin typeface="Arial" panose="020B0604020202020204" pitchFamily="34" charset="0"/>
                        </a:rPr>
                        <a:t>2. SCell Activation Timer (</a:t>
                      </a:r>
                      <a:r>
                        <a:rPr lang="en-IN" sz="800" b="1" i="0" u="none" strike="noStrike">
                          <a:solidFill>
                            <a:srgbClr val="1A1C1E"/>
                          </a:solidFill>
                          <a:effectLst/>
                          <a:latin typeface="Courier New" panose="02070309020205020404" pitchFamily="49" charset="0"/>
                        </a:rPr>
                        <a:t>sCellActivationTimer</a:t>
                      </a:r>
                      <a:r>
                        <a:rPr lang="en-IN" sz="800" b="1" i="0" u="none" strike="noStrike">
                          <a:solidFill>
                            <a:srgbClr val="1A1C1E"/>
                          </a:solidFill>
                          <a:effectLst/>
                          <a:latin typeface="Arial" panose="020B0604020202020204" pitchFamily="34" charset="0"/>
                        </a:rPr>
                        <a:t>)</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TS 38.331 (RRC), 38.321 (MAC)</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Typically 200-500 ms</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rPr>
                        <a:t>Shorter (e.g., 50-200 ms)</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rPr>
                        <a:t>- Faster SCell activation reduces latency when new data arrives, quickly bringing additional capacity online.&lt;br&gt;- Too short can lead to frequent, unnecessary activations and increased control overhead/power consumption. Balance with </a:t>
                      </a:r>
                      <a:r>
                        <a:rPr lang="en-US" sz="800" b="0" i="0" u="none" strike="noStrike">
                          <a:solidFill>
                            <a:srgbClr val="1A1C1E"/>
                          </a:solidFill>
                          <a:effectLst/>
                          <a:latin typeface="Courier New" panose="02070309020205020404" pitchFamily="49" charset="0"/>
                        </a:rPr>
                        <a:t>sCellDeactivationTimer</a:t>
                      </a:r>
                      <a:r>
                        <a:rPr lang="en-US" sz="800" b="0" i="0" u="none" strike="noStrike">
                          <a:solidFill>
                            <a:srgbClr val="1A1C1E"/>
                          </a:solidFill>
                          <a:effectLst/>
                          <a:latin typeface="Arial" panose="020B0604020202020204" pitchFamily="34" charset="0"/>
                        </a:rPr>
                        <a:t>.</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55981696"/>
                  </a:ext>
                </a:extLst>
              </a:tr>
              <a:tr h="860379">
                <a:tc>
                  <a:txBody>
                    <a:bodyPr/>
                    <a:lstStyle/>
                    <a:p>
                      <a:pPr algn="ctr" fontAlgn="ctr">
                        <a:buNone/>
                      </a:pPr>
                      <a:r>
                        <a:rPr lang="en-IN" sz="800" b="1" i="0" u="none" strike="noStrike">
                          <a:solidFill>
                            <a:srgbClr val="1A1C1E"/>
                          </a:solidFill>
                          <a:effectLst/>
                          <a:latin typeface="Arial" panose="020B0604020202020204" pitchFamily="34" charset="0"/>
                        </a:rPr>
                        <a:t>3. SCell Deactivation Timer (</a:t>
                      </a:r>
                      <a:r>
                        <a:rPr lang="en-IN" sz="800" b="1" i="0" u="none" strike="noStrike">
                          <a:solidFill>
                            <a:srgbClr val="1A1C1E"/>
                          </a:solidFill>
                          <a:effectLst/>
                          <a:latin typeface="Courier New" panose="02070309020205020404" pitchFamily="49" charset="0"/>
                        </a:rPr>
                        <a:t>sCellDeactivationTimer</a:t>
                      </a:r>
                      <a:r>
                        <a:rPr lang="en-IN" sz="800" b="1" i="0" u="none" strike="noStrike">
                          <a:solidFill>
                            <a:srgbClr val="1A1C1E"/>
                          </a:solidFill>
                          <a:effectLst/>
                          <a:latin typeface="Arial" panose="020B0604020202020204" pitchFamily="34" charset="0"/>
                        </a:rPr>
                        <a:t>)</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TS 38.331 (RRC), 38.321 (MAC)</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Typically 1000-5000 ms</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Longer (e.g., 3000-5000 ms)</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rPr>
                        <a:t>- Keeps SCells active for longer periods, reducing the need for re-activation for bursty traffic, thus lowering latency and signaling overhead for subsequent data.&lt;br&gt;- Too long can lead to wasted power consumption at the UE if SCells remain active without data.</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35456488"/>
                  </a:ext>
                </a:extLst>
              </a:tr>
              <a:tr h="688304">
                <a:tc>
                  <a:txBody>
                    <a:bodyPr/>
                    <a:lstStyle/>
                    <a:p>
                      <a:pPr algn="ctr" fontAlgn="ctr">
                        <a:buNone/>
                      </a:pPr>
                      <a:r>
                        <a:rPr lang="en-IN" sz="800" b="1" i="0" u="none" strike="noStrike">
                          <a:solidFill>
                            <a:srgbClr val="1A1C1E"/>
                          </a:solidFill>
                          <a:effectLst/>
                          <a:latin typeface="Arial" panose="020B0604020202020204" pitchFamily="34" charset="0"/>
                        </a:rPr>
                        <a:t>4. Bandwidth Part (BWP) Configuration</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TS 38.331 (RRC)</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rPr>
                        <a:t>Active BWP covers full CC bandwidth</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rPr>
                        <a:t>Ensure Active BWP utilizes the full configured bandwidth of the Component Carrier.</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rPr>
                        <a:t>- For throughput, the active BWP should encompass the widest possible contiguous frequency range within the CC.&lt;br&gt;- BWP switching introduces latency; minimize unnecessary switches by keeping a wide BWP active during high-throughput sessions.</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72125667"/>
                  </a:ext>
                </a:extLst>
              </a:tr>
              <a:tr h="860379">
                <a:tc>
                  <a:txBody>
                    <a:bodyPr/>
                    <a:lstStyle/>
                    <a:p>
                      <a:pPr algn="ctr" fontAlgn="ctr">
                        <a:buNone/>
                      </a:pPr>
                      <a:r>
                        <a:rPr lang="en-IN" sz="800" b="1" i="0" u="none" strike="noStrike">
                          <a:solidFill>
                            <a:srgbClr val="1A1C1E"/>
                          </a:solidFill>
                          <a:effectLst/>
                          <a:latin typeface="Arial" panose="020B0604020202020204" pitchFamily="34" charset="0"/>
                        </a:rPr>
                        <a:t>5. MCS Table Selection (</a:t>
                      </a:r>
                      <a:r>
                        <a:rPr lang="en-IN" sz="800" b="1" i="0" u="none" strike="noStrike">
                          <a:solidFill>
                            <a:srgbClr val="1A1C1E"/>
                          </a:solidFill>
                          <a:effectLst/>
                          <a:latin typeface="Courier New" panose="02070309020205020404" pitchFamily="49" charset="0"/>
                        </a:rPr>
                        <a:t>mcs-Table</a:t>
                      </a:r>
                      <a:r>
                        <a:rPr lang="en-IN" sz="800" b="1" i="0" u="none" strike="noStrike">
                          <a:solidFill>
                            <a:srgbClr val="1A1C1E"/>
                          </a:solidFill>
                          <a:effectLst/>
                          <a:latin typeface="Arial" panose="020B0604020202020204" pitchFamily="34" charset="0"/>
                        </a:rPr>
                        <a:t>)</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TS 38.214 (PDSCH)</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Courier New" panose="02070309020205020404" pitchFamily="49" charset="0"/>
                        </a:rPr>
                        <a:t>qam64</a:t>
                      </a:r>
                      <a:r>
                        <a:rPr lang="en-US" sz="800" b="0" i="0" u="none" strike="noStrike">
                          <a:solidFill>
                            <a:srgbClr val="1A1C1E"/>
                          </a:solidFill>
                          <a:effectLst/>
                          <a:latin typeface="Arial" panose="020B0604020202020204" pitchFamily="34" charset="0"/>
                        </a:rPr>
                        <a:t> (default in many cases)</a:t>
                      </a:r>
                      <a:endParaRPr lang="en-US" sz="800" b="0" i="0" u="none" strike="noStrike">
                        <a:solidFill>
                          <a:srgbClr val="1A1C1E"/>
                        </a:solidFill>
                        <a:effectLst/>
                        <a:latin typeface="Courier New" panose="02070309020205020404" pitchFamily="49" charset="0"/>
                      </a:endParaRP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Courier New" panose="02070309020205020404" pitchFamily="49" charset="0"/>
                        </a:rPr>
                        <a:t>qam256</a:t>
                      </a:r>
                      <a:r>
                        <a:rPr lang="en-US" sz="800" b="0" i="0" u="none" strike="noStrike">
                          <a:solidFill>
                            <a:srgbClr val="1A1C1E"/>
                          </a:solidFill>
                          <a:effectLst/>
                          <a:latin typeface="Arial" panose="020B0604020202020204" pitchFamily="34" charset="0"/>
                        </a:rPr>
                        <a:t> for good channel conditions, </a:t>
                      </a:r>
                      <a:r>
                        <a:rPr lang="en-US" sz="800" b="0" i="0" u="none" strike="noStrike">
                          <a:solidFill>
                            <a:srgbClr val="1A1C1E"/>
                          </a:solidFill>
                          <a:effectLst/>
                          <a:latin typeface="Courier New" panose="02070309020205020404" pitchFamily="49" charset="0"/>
                        </a:rPr>
                        <a:t>qam64</a:t>
                      </a:r>
                      <a:r>
                        <a:rPr lang="en-US" sz="800" b="0" i="0" u="none" strike="noStrike">
                          <a:solidFill>
                            <a:srgbClr val="1A1C1E"/>
                          </a:solidFill>
                          <a:effectLst/>
                          <a:latin typeface="Arial" panose="020B0604020202020204" pitchFamily="34" charset="0"/>
                        </a:rPr>
                        <a:t> for moderate, </a:t>
                      </a:r>
                      <a:r>
                        <a:rPr lang="en-US" sz="800" b="0" i="0" u="none" strike="noStrike">
                          <a:solidFill>
                            <a:srgbClr val="1A1C1E"/>
                          </a:solidFill>
                          <a:effectLst/>
                          <a:latin typeface="Courier New" panose="02070309020205020404" pitchFamily="49" charset="0"/>
                        </a:rPr>
                        <a:t>qam16</a:t>
                      </a:r>
                      <a:r>
                        <a:rPr lang="en-US" sz="800" b="0" i="0" u="none" strike="noStrike">
                          <a:solidFill>
                            <a:srgbClr val="1A1C1E"/>
                          </a:solidFill>
                          <a:effectLst/>
                          <a:latin typeface="Arial" panose="020B0604020202020204" pitchFamily="34" charset="0"/>
                        </a:rPr>
                        <a:t> for poor.</a:t>
                      </a:r>
                      <a:endParaRPr lang="en-US" sz="800" b="0" i="0" u="none" strike="noStrike">
                        <a:solidFill>
                          <a:srgbClr val="1A1C1E"/>
                        </a:solidFill>
                        <a:effectLst/>
                        <a:latin typeface="Courier New" panose="02070309020205020404" pitchFamily="49" charset="0"/>
                      </a:endParaRP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rPr>
                        <a:t>- Higher order modulation (e.g., 256QAM) allows more bits per symbol, directly increasing spectral efficiency and throughput.&lt;br&gt;- Requires good SINR. Monitor BLER; if high, revert to a lower modulation order.&lt;br&gt;- Dynamic MCS adaptation is key.</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71175389"/>
                  </a:ext>
                </a:extLst>
              </a:tr>
              <a:tr h="688304">
                <a:tc>
                  <a:txBody>
                    <a:bodyPr/>
                    <a:lstStyle/>
                    <a:p>
                      <a:pPr algn="ctr" fontAlgn="ctr">
                        <a:buNone/>
                      </a:pPr>
                      <a:r>
                        <a:rPr lang="en-IN" sz="800" b="1" i="0" u="none" strike="noStrike">
                          <a:solidFill>
                            <a:srgbClr val="1A1C1E"/>
                          </a:solidFill>
                          <a:effectLst/>
                          <a:latin typeface="Arial" panose="020B0604020202020204" pitchFamily="34" charset="0"/>
                        </a:rPr>
                        <a:t>6. HARQ Processes (</a:t>
                      </a:r>
                      <a:r>
                        <a:rPr lang="en-IN" sz="800" b="1" i="0" u="none" strike="noStrike">
                          <a:solidFill>
                            <a:srgbClr val="1A1C1E"/>
                          </a:solidFill>
                          <a:effectLst/>
                          <a:latin typeface="Courier New" panose="02070309020205020404" pitchFamily="49" charset="0"/>
                        </a:rPr>
                        <a:t>harq-NumProcess</a:t>
                      </a:r>
                      <a:r>
                        <a:rPr lang="en-IN" sz="800" b="1" i="0" u="none" strike="noStrike">
                          <a:solidFill>
                            <a:srgbClr val="1A1C1E"/>
                          </a:solidFill>
                          <a:effectLst/>
                          <a:latin typeface="Arial" panose="020B0604020202020204" pitchFamily="34" charset="0"/>
                        </a:rPr>
                        <a:t>)</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TS 38.321 (MAC)</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16 (DL), 16 (UL)</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Maximize (16 for NR)</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rPr>
                        <a:t>- More HARQ processes allow for more parallel transmissions and retransmissions, improving the effective data rate by reducing the impact of errors.&lt;br&gt;- NR supports up to 16 processes, which is generally used.</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87898064"/>
                  </a:ext>
                </a:extLst>
              </a:tr>
              <a:tr h="875342">
                <a:tc>
                  <a:txBody>
                    <a:bodyPr/>
                    <a:lstStyle/>
                    <a:p>
                      <a:pPr algn="ctr" fontAlgn="ctr">
                        <a:buNone/>
                      </a:pPr>
                      <a:r>
                        <a:rPr lang="en-IN" sz="800" b="1" i="0" u="none" strike="noStrike">
                          <a:solidFill>
                            <a:srgbClr val="1A1C1E"/>
                          </a:solidFill>
                          <a:effectLst/>
                          <a:latin typeface="Arial" panose="020B0604020202020204" pitchFamily="34" charset="0"/>
                        </a:rPr>
                        <a:t>7. DMRS Configuration (</a:t>
                      </a:r>
                      <a:r>
                        <a:rPr lang="en-IN" sz="800" b="1" i="0" u="none" strike="noStrike">
                          <a:solidFill>
                            <a:srgbClr val="1A1C1E"/>
                          </a:solidFill>
                          <a:effectLst/>
                          <a:latin typeface="Courier New" panose="02070309020205020404" pitchFamily="49" charset="0"/>
                        </a:rPr>
                        <a:t>dmrs-Type</a:t>
                      </a:r>
                      <a:r>
                        <a:rPr lang="en-IN" sz="800" b="1" i="0" u="none" strike="noStrike">
                          <a:solidFill>
                            <a:srgbClr val="1A1C1E"/>
                          </a:solidFill>
                          <a:effectLst/>
                          <a:latin typeface="Arial" panose="020B0604020202020204" pitchFamily="34" charset="0"/>
                        </a:rPr>
                        <a:t>, </a:t>
                      </a:r>
                      <a:r>
                        <a:rPr lang="en-IN" sz="800" b="1" i="0" u="none" strike="noStrike">
                          <a:solidFill>
                            <a:srgbClr val="1A1C1E"/>
                          </a:solidFill>
                          <a:effectLst/>
                          <a:latin typeface="Courier New" panose="02070309020205020404" pitchFamily="49" charset="0"/>
                        </a:rPr>
                        <a:t>dmrs-AdditionalPos</a:t>
                      </a:r>
                      <a:r>
                        <a:rPr lang="en-IN" sz="800" b="1" i="0" u="none" strike="noStrike">
                          <a:solidFill>
                            <a:srgbClr val="1A1C1E"/>
                          </a:solidFill>
                          <a:effectLst/>
                          <a:latin typeface="Arial" panose="020B0604020202020204" pitchFamily="34" charset="0"/>
                        </a:rPr>
                        <a:t>, </a:t>
                      </a:r>
                      <a:r>
                        <a:rPr lang="en-IN" sz="800" b="1" i="0" u="none" strike="noStrike">
                          <a:solidFill>
                            <a:srgbClr val="1A1C1E"/>
                          </a:solidFill>
                          <a:effectLst/>
                          <a:latin typeface="Courier New" panose="02070309020205020404" pitchFamily="49" charset="0"/>
                        </a:rPr>
                        <a:t>nrofDMRS-Symbol</a:t>
                      </a:r>
                      <a:r>
                        <a:rPr lang="en-IN" sz="800" b="1" i="0" u="none" strike="noStrike">
                          <a:solidFill>
                            <a:srgbClr val="1A1C1E"/>
                          </a:solidFill>
                          <a:effectLst/>
                          <a:latin typeface="Arial" panose="020B0604020202020204" pitchFamily="34" charset="0"/>
                        </a:rPr>
                        <a:t>)</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de-DE" sz="800" b="0" i="0" u="none" strike="noStrike">
                          <a:solidFill>
                            <a:srgbClr val="1A1C1E"/>
                          </a:solidFill>
                          <a:effectLst/>
                          <a:latin typeface="Arial" panose="020B0604020202020204" pitchFamily="34" charset="0"/>
                        </a:rPr>
                        <a:t>TS 38.211, 38.214 (PDSCH/PUSCH)</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Courier New" panose="02070309020205020404" pitchFamily="49" charset="0"/>
                        </a:rPr>
                        <a:t>Type1</a:t>
                      </a:r>
                      <a:r>
                        <a:rPr lang="en-IN" sz="800" b="0" i="0" u="none" strike="noStrike">
                          <a:solidFill>
                            <a:srgbClr val="1A1C1E"/>
                          </a:solidFill>
                          <a:effectLst/>
                          <a:latin typeface="Arial" panose="020B0604020202020204" pitchFamily="34" charset="0"/>
                        </a:rPr>
                        <a:t> (2 ports)</a:t>
                      </a:r>
                      <a:endParaRPr lang="en-IN" sz="800" b="0" i="0" u="none" strike="noStrike">
                        <a:solidFill>
                          <a:srgbClr val="1A1C1E"/>
                        </a:solidFill>
                        <a:effectLst/>
                        <a:latin typeface="Courier New" panose="02070309020205020404" pitchFamily="49" charset="0"/>
                      </a:endParaRP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Courier New" panose="02070309020205020404" pitchFamily="49" charset="0"/>
                        </a:rPr>
                        <a:t>Type2</a:t>
                      </a:r>
                      <a:r>
                        <a:rPr lang="en-US" sz="800" b="0" i="0" u="none" strike="noStrike">
                          <a:solidFill>
                            <a:srgbClr val="1A1C1E"/>
                          </a:solidFill>
                          <a:effectLst/>
                          <a:latin typeface="Arial" panose="020B0604020202020204" pitchFamily="34" charset="0"/>
                        </a:rPr>
                        <a:t> if supporting 8+ layers MIMO, </a:t>
                      </a:r>
                      <a:r>
                        <a:rPr lang="en-US" sz="800" b="0" i="0" u="none" strike="noStrike">
                          <a:solidFill>
                            <a:srgbClr val="1A1C1E"/>
                          </a:solidFill>
                          <a:effectLst/>
                          <a:latin typeface="Courier New" panose="02070309020205020404" pitchFamily="49" charset="0"/>
                        </a:rPr>
                        <a:t>Type1</a:t>
                      </a:r>
                      <a:r>
                        <a:rPr lang="en-US" sz="800" b="0" i="0" u="none" strike="noStrike">
                          <a:solidFill>
                            <a:srgbClr val="1A1C1E"/>
                          </a:solidFill>
                          <a:effectLst/>
                          <a:latin typeface="Arial" panose="020B0604020202020204" pitchFamily="34" charset="0"/>
                        </a:rPr>
                        <a:t> otherwise. Use more DMRS symbols for challenging channels.</a:t>
                      </a:r>
                      <a:endParaRPr lang="en-US" sz="800" b="0" i="0" u="none" strike="noStrike">
                        <a:solidFill>
                          <a:srgbClr val="1A1C1E"/>
                        </a:solidFill>
                        <a:effectLst/>
                        <a:latin typeface="Courier New" panose="02070309020205020404" pitchFamily="49" charset="0"/>
                      </a:endParaRP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dirty="0">
                          <a:solidFill>
                            <a:srgbClr val="1A1C1E"/>
                          </a:solidFill>
                          <a:effectLst/>
                          <a:latin typeface="Arial" panose="020B0604020202020204" pitchFamily="34" charset="0"/>
                        </a:rPr>
                        <a:t>- </a:t>
                      </a:r>
                      <a:r>
                        <a:rPr lang="en-US" sz="800" b="1" i="0" u="none" strike="noStrike" dirty="0">
                          <a:solidFill>
                            <a:srgbClr val="1A1C1E"/>
                          </a:solidFill>
                          <a:effectLst/>
                          <a:latin typeface="Courier New" panose="02070309020205020404" pitchFamily="49" charset="0"/>
                        </a:rPr>
                        <a:t>dmrs-Type2</a:t>
                      </a:r>
                      <a:r>
                        <a:rPr lang="en-US" sz="800" b="0" i="0" u="none" strike="noStrike" dirty="0">
                          <a:solidFill>
                            <a:srgbClr val="1A1C1E"/>
                          </a:solidFill>
                          <a:effectLst/>
                          <a:latin typeface="Arial" panose="020B0604020202020204" pitchFamily="34" charset="0"/>
                        </a:rPr>
                        <a:t> offers more DMRS ports (up to 12), enabling higher rank MIMO (more spatial layers), which directly increases throughput.&lt;</a:t>
                      </a:r>
                      <a:r>
                        <a:rPr lang="en-US" sz="800" b="0" i="0" u="none" strike="noStrike" dirty="0" err="1">
                          <a:solidFill>
                            <a:srgbClr val="1A1C1E"/>
                          </a:solidFill>
                          <a:effectLst/>
                          <a:latin typeface="Arial" panose="020B0604020202020204" pitchFamily="34" charset="0"/>
                        </a:rPr>
                        <a:t>br</a:t>
                      </a:r>
                      <a:r>
                        <a:rPr lang="en-US" sz="800" b="0" i="0" u="none" strike="noStrike" dirty="0">
                          <a:solidFill>
                            <a:srgbClr val="1A1C1E"/>
                          </a:solidFill>
                          <a:effectLst/>
                          <a:latin typeface="Arial" panose="020B0604020202020204" pitchFamily="34" charset="0"/>
                        </a:rPr>
                        <a:t>&gt;- </a:t>
                      </a:r>
                      <a:r>
                        <a:rPr lang="en-US" sz="800" b="1" i="0" u="none" strike="noStrike" dirty="0" err="1">
                          <a:solidFill>
                            <a:srgbClr val="1A1C1E"/>
                          </a:solidFill>
                          <a:effectLst/>
                          <a:latin typeface="Courier New" panose="02070309020205020404" pitchFamily="49" charset="0"/>
                        </a:rPr>
                        <a:t>dmrs-AdditionalPos</a:t>
                      </a:r>
                      <a:r>
                        <a:rPr lang="en-US" sz="800" b="0" i="0" u="none" strike="noStrike" dirty="0">
                          <a:solidFill>
                            <a:srgbClr val="1A1C1E"/>
                          </a:solidFill>
                          <a:effectLst/>
                          <a:latin typeface="Arial" panose="020B0604020202020204" pitchFamily="34" charset="0"/>
                        </a:rPr>
                        <a:t>: Can add more DMRS symbols for improved channel estimation in challenging scenarios, but increases overhead.</a:t>
                      </a:r>
                    </a:p>
                  </a:txBody>
                  <a:tcPr marL="4049" marR="4049" marT="404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14354157"/>
                  </a:ext>
                </a:extLst>
              </a:tr>
            </a:tbl>
          </a:graphicData>
        </a:graphic>
      </p:graphicFrame>
    </p:spTree>
    <p:extLst>
      <p:ext uri="{BB962C8B-B14F-4D97-AF65-F5344CB8AC3E}">
        <p14:creationId xmlns:p14="http://schemas.microsoft.com/office/powerpoint/2010/main" val="12799996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2AE961-B19B-8FBB-A742-701041A39755}"/>
              </a:ext>
            </a:extLst>
          </p:cNvPr>
          <p:cNvSpPr>
            <a:spLocks noGrp="1"/>
          </p:cNvSpPr>
          <p:nvPr>
            <p:ph type="body" sz="quarter" idx="10"/>
          </p:nvPr>
        </p:nvSpPr>
        <p:spPr>
          <a:xfrm>
            <a:off x="213282" y="178699"/>
            <a:ext cx="11573197" cy="488147"/>
          </a:xfrm>
        </p:spPr>
        <p:txBody>
          <a:bodyPr/>
          <a:lstStyle/>
          <a:p>
            <a:pPr algn="l"/>
            <a:r>
              <a:rPr lang="en-US" sz="2400" dirty="0"/>
              <a:t> EN_DC 3GPP Parameter Design for Throughput</a:t>
            </a:r>
            <a:endParaRPr lang="en-IN" sz="2400" dirty="0"/>
          </a:p>
        </p:txBody>
      </p:sp>
      <p:graphicFrame>
        <p:nvGraphicFramePr>
          <p:cNvPr id="3" name="Table 2">
            <a:extLst>
              <a:ext uri="{FF2B5EF4-FFF2-40B4-BE49-F238E27FC236}">
                <a16:creationId xmlns:a16="http://schemas.microsoft.com/office/drawing/2014/main" id="{DD722EF5-872B-3BDA-4D80-104CA47BD57D}"/>
              </a:ext>
            </a:extLst>
          </p:cNvPr>
          <p:cNvGraphicFramePr>
            <a:graphicFrameLocks noGrp="1"/>
          </p:cNvGraphicFramePr>
          <p:nvPr>
            <p:extLst>
              <p:ext uri="{D42A27DB-BD31-4B8C-83A1-F6EECF244321}">
                <p14:modId xmlns:p14="http://schemas.microsoft.com/office/powerpoint/2010/main" val="3106823790"/>
              </p:ext>
            </p:extLst>
          </p:nvPr>
        </p:nvGraphicFramePr>
        <p:xfrm>
          <a:off x="116732" y="778213"/>
          <a:ext cx="11861262" cy="5713375"/>
        </p:xfrm>
        <a:graphic>
          <a:graphicData uri="http://schemas.openxmlformats.org/drawingml/2006/table">
            <a:tbl>
              <a:tblPr>
                <a:tableStyleId>{073A0DAA-6AF3-43AB-8588-CEC1D06C72B9}</a:tableStyleId>
              </a:tblPr>
              <a:tblGrid>
                <a:gridCol w="1976877">
                  <a:extLst>
                    <a:ext uri="{9D8B030D-6E8A-4147-A177-3AD203B41FA5}">
                      <a16:colId xmlns:a16="http://schemas.microsoft.com/office/drawing/2014/main" val="2821338766"/>
                    </a:ext>
                  </a:extLst>
                </a:gridCol>
                <a:gridCol w="1976877">
                  <a:extLst>
                    <a:ext uri="{9D8B030D-6E8A-4147-A177-3AD203B41FA5}">
                      <a16:colId xmlns:a16="http://schemas.microsoft.com/office/drawing/2014/main" val="388546536"/>
                    </a:ext>
                  </a:extLst>
                </a:gridCol>
                <a:gridCol w="1976877">
                  <a:extLst>
                    <a:ext uri="{9D8B030D-6E8A-4147-A177-3AD203B41FA5}">
                      <a16:colId xmlns:a16="http://schemas.microsoft.com/office/drawing/2014/main" val="3692519384"/>
                    </a:ext>
                  </a:extLst>
                </a:gridCol>
                <a:gridCol w="1976877">
                  <a:extLst>
                    <a:ext uri="{9D8B030D-6E8A-4147-A177-3AD203B41FA5}">
                      <a16:colId xmlns:a16="http://schemas.microsoft.com/office/drawing/2014/main" val="1158815493"/>
                    </a:ext>
                  </a:extLst>
                </a:gridCol>
                <a:gridCol w="1976877">
                  <a:extLst>
                    <a:ext uri="{9D8B030D-6E8A-4147-A177-3AD203B41FA5}">
                      <a16:colId xmlns:a16="http://schemas.microsoft.com/office/drawing/2014/main" val="3004398580"/>
                    </a:ext>
                  </a:extLst>
                </a:gridCol>
                <a:gridCol w="1976877">
                  <a:extLst>
                    <a:ext uri="{9D8B030D-6E8A-4147-A177-3AD203B41FA5}">
                      <a16:colId xmlns:a16="http://schemas.microsoft.com/office/drawing/2014/main" val="2504983281"/>
                    </a:ext>
                  </a:extLst>
                </a:gridCol>
              </a:tblGrid>
              <a:tr h="458661">
                <a:tc>
                  <a:txBody>
                    <a:bodyPr/>
                    <a:lstStyle/>
                    <a:p>
                      <a:pPr algn="ctr">
                        <a:lnSpc>
                          <a:spcPts val="1500"/>
                        </a:lnSpc>
                        <a:buNone/>
                      </a:pPr>
                      <a:r>
                        <a:rPr lang="en-IN" sz="900" b="1" dirty="0">
                          <a:effectLst/>
                        </a:rPr>
                        <a:t>Parameter Name (3GPP IE)</a:t>
                      </a:r>
                      <a:endParaRPr lang="en-IN" sz="900" b="1" dirty="0">
                        <a:effectLst/>
                        <a:latin typeface="Google Sans Text"/>
                      </a:endParaRPr>
                    </a:p>
                  </a:txBody>
                  <a:tcPr marL="25583" marR="25583" marT="12792" marB="12792" anchor="ctr">
                    <a:solidFill>
                      <a:schemeClr val="accent5">
                        <a:lumMod val="60000"/>
                        <a:lumOff val="40000"/>
                      </a:schemeClr>
                    </a:solidFill>
                  </a:tcPr>
                </a:tc>
                <a:tc>
                  <a:txBody>
                    <a:bodyPr/>
                    <a:lstStyle/>
                    <a:p>
                      <a:pPr algn="ctr">
                        <a:lnSpc>
                          <a:spcPts val="1500"/>
                        </a:lnSpc>
                        <a:buNone/>
                      </a:pPr>
                      <a:r>
                        <a:rPr lang="en-IN" sz="900" b="1" dirty="0">
                          <a:effectLst/>
                        </a:rPr>
                        <a:t>Belongs To</a:t>
                      </a:r>
                      <a:endParaRPr lang="en-IN" sz="900" b="1" dirty="0">
                        <a:effectLst/>
                        <a:latin typeface="Google Sans Text"/>
                      </a:endParaRPr>
                    </a:p>
                  </a:txBody>
                  <a:tcPr marL="25583" marR="25583" marT="12792" marB="12792" anchor="ctr">
                    <a:solidFill>
                      <a:schemeClr val="accent5">
                        <a:lumMod val="60000"/>
                        <a:lumOff val="40000"/>
                      </a:schemeClr>
                    </a:solidFill>
                  </a:tcPr>
                </a:tc>
                <a:tc>
                  <a:txBody>
                    <a:bodyPr/>
                    <a:lstStyle/>
                    <a:p>
                      <a:pPr algn="ctr">
                        <a:lnSpc>
                          <a:spcPts val="1500"/>
                        </a:lnSpc>
                        <a:buNone/>
                      </a:pPr>
                      <a:r>
                        <a:rPr lang="en-IN" sz="900" b="1" dirty="0">
                          <a:effectLst/>
                        </a:rPr>
                        <a:t>RRC Message Container</a:t>
                      </a:r>
                      <a:endParaRPr lang="en-IN" sz="900" b="1" dirty="0">
                        <a:effectLst/>
                        <a:latin typeface="Google Sans Text"/>
                      </a:endParaRPr>
                    </a:p>
                  </a:txBody>
                  <a:tcPr marL="25583" marR="25583" marT="12792" marB="12792" anchor="ctr">
                    <a:solidFill>
                      <a:schemeClr val="accent5">
                        <a:lumMod val="60000"/>
                        <a:lumOff val="40000"/>
                      </a:schemeClr>
                    </a:solidFill>
                  </a:tcPr>
                </a:tc>
                <a:tc>
                  <a:txBody>
                    <a:bodyPr/>
                    <a:lstStyle/>
                    <a:p>
                      <a:pPr algn="ctr">
                        <a:lnSpc>
                          <a:spcPts val="1500"/>
                        </a:lnSpc>
                        <a:buNone/>
                      </a:pPr>
                      <a:r>
                        <a:rPr lang="en-IN" sz="900" b="1" dirty="0">
                          <a:effectLst/>
                        </a:rPr>
                        <a:t>Function / Impact</a:t>
                      </a:r>
                      <a:endParaRPr lang="en-IN" sz="900" b="1" dirty="0">
                        <a:effectLst/>
                        <a:latin typeface="Google Sans Text"/>
                      </a:endParaRPr>
                    </a:p>
                  </a:txBody>
                  <a:tcPr marL="25583" marR="25583" marT="12792" marB="12792" anchor="ctr">
                    <a:solidFill>
                      <a:schemeClr val="accent5">
                        <a:lumMod val="60000"/>
                        <a:lumOff val="40000"/>
                      </a:schemeClr>
                    </a:solidFill>
                  </a:tcPr>
                </a:tc>
                <a:tc>
                  <a:txBody>
                    <a:bodyPr/>
                    <a:lstStyle/>
                    <a:p>
                      <a:pPr algn="ctr">
                        <a:lnSpc>
                          <a:spcPts val="1500"/>
                        </a:lnSpc>
                        <a:buNone/>
                      </a:pPr>
                      <a:r>
                        <a:rPr lang="en-IN" sz="900" b="1" dirty="0">
                          <a:effectLst/>
                        </a:rPr>
                        <a:t>Default / Typical</a:t>
                      </a:r>
                      <a:endParaRPr lang="en-IN" sz="900" b="1" dirty="0">
                        <a:effectLst/>
                        <a:latin typeface="Google Sans Text"/>
                      </a:endParaRPr>
                    </a:p>
                  </a:txBody>
                  <a:tcPr marL="25583" marR="25583" marT="12792" marB="12792" anchor="ctr">
                    <a:solidFill>
                      <a:schemeClr val="accent5">
                        <a:lumMod val="60000"/>
                        <a:lumOff val="40000"/>
                      </a:schemeClr>
                    </a:solidFill>
                  </a:tcPr>
                </a:tc>
                <a:tc>
                  <a:txBody>
                    <a:bodyPr/>
                    <a:lstStyle/>
                    <a:p>
                      <a:pPr algn="ctr">
                        <a:lnSpc>
                          <a:spcPts val="1500"/>
                        </a:lnSpc>
                        <a:buNone/>
                      </a:pPr>
                      <a:r>
                        <a:rPr lang="en-US" sz="900" b="1" dirty="0">
                          <a:effectLst/>
                        </a:rPr>
                        <a:t>Recommended Setting for High Throughput</a:t>
                      </a:r>
                      <a:endParaRPr lang="en-US" sz="900" b="1" dirty="0">
                        <a:effectLst/>
                        <a:latin typeface="Google Sans Text"/>
                      </a:endParaRPr>
                    </a:p>
                  </a:txBody>
                  <a:tcPr marL="25583" marR="25583" marT="12792" marB="12792" anchor="ctr">
                    <a:solidFill>
                      <a:schemeClr val="accent5">
                        <a:lumMod val="60000"/>
                        <a:lumOff val="40000"/>
                      </a:schemeClr>
                    </a:solidFill>
                  </a:tcPr>
                </a:tc>
                <a:extLst>
                  <a:ext uri="{0D108BD9-81ED-4DB2-BD59-A6C34878D82A}">
                    <a16:rowId xmlns:a16="http://schemas.microsoft.com/office/drawing/2014/main" val="2579672652"/>
                  </a:ext>
                </a:extLst>
              </a:tr>
              <a:tr h="684014">
                <a:tc>
                  <a:txBody>
                    <a:bodyPr/>
                    <a:lstStyle/>
                    <a:p>
                      <a:pPr algn="ctr">
                        <a:lnSpc>
                          <a:spcPts val="1500"/>
                        </a:lnSpc>
                        <a:buNone/>
                      </a:pPr>
                      <a:r>
                        <a:rPr lang="en-IN" sz="900" b="1" dirty="0">
                          <a:effectLst/>
                        </a:rPr>
                        <a:t>ul-</a:t>
                      </a:r>
                      <a:r>
                        <a:rPr lang="en-IN" sz="900" b="1" dirty="0" err="1">
                          <a:effectLst/>
                        </a:rPr>
                        <a:t>DataSplitThreshold</a:t>
                      </a:r>
                      <a:endParaRPr lang="en-IN" sz="900" b="0" dirty="0">
                        <a:effectLst/>
                        <a:latin typeface="Google Sans Text"/>
                      </a:endParaRPr>
                    </a:p>
                  </a:txBody>
                  <a:tcPr marL="25583" marR="25583" marT="12792" marB="12792" anchor="ctr"/>
                </a:tc>
                <a:tc>
                  <a:txBody>
                    <a:bodyPr/>
                    <a:lstStyle/>
                    <a:p>
                      <a:pPr algn="ctr">
                        <a:lnSpc>
                          <a:spcPts val="1500"/>
                        </a:lnSpc>
                        <a:buNone/>
                      </a:pPr>
                      <a:r>
                        <a:rPr lang="en-IN" sz="900" b="0">
                          <a:effectLst/>
                        </a:rPr>
                        <a:t>DRB-ToAddMod</a:t>
                      </a:r>
                      <a:endParaRPr lang="en-IN" sz="900" b="0">
                        <a:effectLst/>
                        <a:latin typeface="Google Sans Text"/>
                      </a:endParaRPr>
                    </a:p>
                  </a:txBody>
                  <a:tcPr marL="25583" marR="25583" marT="12792" marB="12792" anchor="ctr"/>
                </a:tc>
                <a:tc>
                  <a:txBody>
                    <a:bodyPr/>
                    <a:lstStyle/>
                    <a:p>
                      <a:pPr algn="ctr">
                        <a:lnSpc>
                          <a:spcPts val="1500"/>
                        </a:lnSpc>
                        <a:buNone/>
                      </a:pPr>
                      <a:r>
                        <a:rPr lang="en-IN" sz="900" b="0">
                          <a:effectLst/>
                        </a:rPr>
                        <a:t>secondaryCellGroupConfig</a:t>
                      </a:r>
                      <a:endParaRPr lang="en-IN" sz="900" b="0">
                        <a:effectLst/>
                        <a:latin typeface="Google Sans Text"/>
                      </a:endParaRPr>
                    </a:p>
                  </a:txBody>
                  <a:tcPr marL="25583" marR="25583" marT="12792" marB="12792" anchor="ctr"/>
                </a:tc>
                <a:tc>
                  <a:txBody>
                    <a:bodyPr/>
                    <a:lstStyle/>
                    <a:p>
                      <a:pPr algn="ctr">
                        <a:lnSpc>
                          <a:spcPts val="1500"/>
                        </a:lnSpc>
                        <a:buNone/>
                      </a:pPr>
                      <a:r>
                        <a:rPr lang="en-US" sz="900" b="1">
                          <a:effectLst/>
                        </a:rPr>
                        <a:t>CRITICAL:</a:t>
                      </a:r>
                      <a:r>
                        <a:rPr lang="en-US" sz="900" b="0">
                          <a:effectLst/>
                        </a:rPr>
                        <a:t> Threshold to start sending data to the SN (gNB). Lower value = more data over NR.</a:t>
                      </a:r>
                      <a:endParaRPr lang="en-US" sz="900" b="0">
                        <a:effectLst/>
                        <a:latin typeface="Google Sans Text"/>
                      </a:endParaRPr>
                    </a:p>
                  </a:txBody>
                  <a:tcPr marL="25583" marR="25583" marT="12792" marB="12792" anchor="ctr"/>
                </a:tc>
                <a:tc>
                  <a:txBody>
                    <a:bodyPr/>
                    <a:lstStyle/>
                    <a:p>
                      <a:pPr algn="ctr">
                        <a:lnSpc>
                          <a:spcPts val="1500"/>
                        </a:lnSpc>
                        <a:buNone/>
                      </a:pPr>
                      <a:r>
                        <a:rPr lang="en-IN" sz="900" b="0">
                          <a:effectLst/>
                        </a:rPr>
                        <a:t>infinity (off)</a:t>
                      </a:r>
                      <a:endParaRPr lang="en-IN" sz="900" b="0">
                        <a:effectLst/>
                        <a:latin typeface="Google Sans Text"/>
                      </a:endParaRPr>
                    </a:p>
                  </a:txBody>
                  <a:tcPr marL="25583" marR="25583" marT="12792" marB="12792" anchor="ctr"/>
                </a:tc>
                <a:tc>
                  <a:txBody>
                    <a:bodyPr/>
                    <a:lstStyle/>
                    <a:p>
                      <a:pPr algn="ctr">
                        <a:lnSpc>
                          <a:spcPts val="1500"/>
                        </a:lnSpc>
                        <a:buNone/>
                      </a:pPr>
                      <a:r>
                        <a:rPr lang="en-US" sz="900" b="1">
                          <a:effectLst/>
                        </a:rPr>
                        <a:t>b0 (0 Bytes)</a:t>
                      </a:r>
                      <a:r>
                        <a:rPr lang="en-US" sz="900" b="0">
                          <a:effectLst/>
                        </a:rPr>
                        <a:t>. Send all data to NR immediately.</a:t>
                      </a:r>
                      <a:endParaRPr lang="en-US" sz="900" b="0">
                        <a:effectLst/>
                        <a:latin typeface="Google Sans Text"/>
                      </a:endParaRPr>
                    </a:p>
                  </a:txBody>
                  <a:tcPr marL="25583" marR="25583" marT="12792" marB="12792" anchor="ctr"/>
                </a:tc>
                <a:extLst>
                  <a:ext uri="{0D108BD9-81ED-4DB2-BD59-A6C34878D82A}">
                    <a16:rowId xmlns:a16="http://schemas.microsoft.com/office/drawing/2014/main" val="1041894535"/>
                  </a:ext>
                </a:extLst>
              </a:tr>
              <a:tr h="684014">
                <a:tc>
                  <a:txBody>
                    <a:bodyPr/>
                    <a:lstStyle/>
                    <a:p>
                      <a:pPr algn="ctr">
                        <a:lnSpc>
                          <a:spcPts val="1500"/>
                        </a:lnSpc>
                        <a:buNone/>
                      </a:pPr>
                      <a:r>
                        <a:rPr lang="en-IN" sz="900" b="1">
                          <a:effectLst/>
                        </a:rPr>
                        <a:t>maxNumberMIMO-LayersPDSCH</a:t>
                      </a:r>
                      <a:endParaRPr lang="en-IN" sz="900" b="0">
                        <a:effectLst/>
                        <a:latin typeface="Google Sans Text"/>
                      </a:endParaRPr>
                    </a:p>
                  </a:txBody>
                  <a:tcPr marL="25583" marR="25583" marT="12792" marB="12792" anchor="ctr"/>
                </a:tc>
                <a:tc>
                  <a:txBody>
                    <a:bodyPr/>
                    <a:lstStyle/>
                    <a:p>
                      <a:pPr algn="ctr">
                        <a:lnSpc>
                          <a:spcPts val="1500"/>
                        </a:lnSpc>
                        <a:buNone/>
                      </a:pPr>
                      <a:r>
                        <a:rPr lang="en-IN" sz="900" b="0">
                          <a:effectLst/>
                        </a:rPr>
                        <a:t>PDSCH-Config</a:t>
                      </a:r>
                      <a:endParaRPr lang="en-IN" sz="900" b="0">
                        <a:effectLst/>
                        <a:latin typeface="Google Sans Text"/>
                      </a:endParaRPr>
                    </a:p>
                  </a:txBody>
                  <a:tcPr marL="25583" marR="25583" marT="12792" marB="12792" anchor="ctr"/>
                </a:tc>
                <a:tc>
                  <a:txBody>
                    <a:bodyPr/>
                    <a:lstStyle/>
                    <a:p>
                      <a:pPr algn="ctr">
                        <a:lnSpc>
                          <a:spcPts val="1500"/>
                        </a:lnSpc>
                        <a:buNone/>
                      </a:pPr>
                      <a:r>
                        <a:rPr lang="en-IN" sz="900" b="0">
                          <a:effectLst/>
                        </a:rPr>
                        <a:t>spCellConfig -&gt; physicalCellGroupConfig</a:t>
                      </a:r>
                      <a:endParaRPr lang="en-IN" sz="900" b="0">
                        <a:effectLst/>
                        <a:latin typeface="Google Sans Text"/>
                      </a:endParaRPr>
                    </a:p>
                  </a:txBody>
                  <a:tcPr marL="25583" marR="25583" marT="12792" marB="12792" anchor="ctr"/>
                </a:tc>
                <a:tc>
                  <a:txBody>
                    <a:bodyPr/>
                    <a:lstStyle/>
                    <a:p>
                      <a:pPr algn="ctr">
                        <a:lnSpc>
                          <a:spcPts val="1500"/>
                        </a:lnSpc>
                        <a:buNone/>
                      </a:pPr>
                      <a:r>
                        <a:rPr lang="en-US" sz="900" b="0">
                          <a:effectLst/>
                        </a:rPr>
                        <a:t>Sets the max number of DL MIMO spatial layers. Directly multiplies throughput.</a:t>
                      </a:r>
                      <a:endParaRPr lang="en-US" sz="900" b="0">
                        <a:effectLst/>
                        <a:latin typeface="Google Sans Text"/>
                      </a:endParaRPr>
                    </a:p>
                  </a:txBody>
                  <a:tcPr marL="25583" marR="25583" marT="12792" marB="12792" anchor="ctr"/>
                </a:tc>
                <a:tc>
                  <a:txBody>
                    <a:bodyPr/>
                    <a:lstStyle/>
                    <a:p>
                      <a:pPr algn="ctr">
                        <a:lnSpc>
                          <a:spcPts val="1500"/>
                        </a:lnSpc>
                        <a:buNone/>
                      </a:pPr>
                      <a:r>
                        <a:rPr lang="en-IN" sz="900" b="0">
                          <a:effectLst/>
                        </a:rPr>
                        <a:t>two</a:t>
                      </a:r>
                      <a:endParaRPr lang="en-IN" sz="900" b="0">
                        <a:effectLst/>
                        <a:latin typeface="Google Sans Text"/>
                      </a:endParaRPr>
                    </a:p>
                  </a:txBody>
                  <a:tcPr marL="25583" marR="25583" marT="12792" marB="12792" anchor="ctr"/>
                </a:tc>
                <a:tc>
                  <a:txBody>
                    <a:bodyPr/>
                    <a:lstStyle/>
                    <a:p>
                      <a:pPr algn="ctr">
                        <a:lnSpc>
                          <a:spcPts val="1500"/>
                        </a:lnSpc>
                        <a:buNone/>
                      </a:pPr>
                      <a:r>
                        <a:rPr lang="en-US" sz="900" b="1">
                          <a:effectLst/>
                        </a:rPr>
                        <a:t>four</a:t>
                      </a:r>
                      <a:r>
                        <a:rPr lang="en-US" sz="900" b="0">
                          <a:effectLst/>
                        </a:rPr>
                        <a:t> or </a:t>
                      </a:r>
                      <a:r>
                        <a:rPr lang="en-US" sz="900" b="1">
                          <a:effectLst/>
                        </a:rPr>
                        <a:t>eight</a:t>
                      </a:r>
                      <a:r>
                        <a:rPr lang="en-US" sz="900" b="0">
                          <a:effectLst/>
                        </a:rPr>
                        <a:t>, matching gNB/UE capability.</a:t>
                      </a:r>
                      <a:endParaRPr lang="en-US" sz="900" b="0">
                        <a:effectLst/>
                        <a:latin typeface="Google Sans Text"/>
                      </a:endParaRPr>
                    </a:p>
                  </a:txBody>
                  <a:tcPr marL="25583" marR="25583" marT="12792" marB="12792" anchor="ctr"/>
                </a:tc>
                <a:extLst>
                  <a:ext uri="{0D108BD9-81ED-4DB2-BD59-A6C34878D82A}">
                    <a16:rowId xmlns:a16="http://schemas.microsoft.com/office/drawing/2014/main" val="506597972"/>
                  </a:ext>
                </a:extLst>
              </a:tr>
              <a:tr h="684014">
                <a:tc>
                  <a:txBody>
                    <a:bodyPr/>
                    <a:lstStyle/>
                    <a:p>
                      <a:pPr algn="ctr">
                        <a:lnSpc>
                          <a:spcPts val="1500"/>
                        </a:lnSpc>
                        <a:buNone/>
                      </a:pPr>
                      <a:r>
                        <a:rPr lang="en-IN" sz="900" b="1">
                          <a:effectLst/>
                        </a:rPr>
                        <a:t>mcs-Table</a:t>
                      </a:r>
                      <a:endParaRPr lang="en-IN" sz="900" b="0">
                        <a:effectLst/>
                        <a:latin typeface="Google Sans Text"/>
                      </a:endParaRPr>
                    </a:p>
                  </a:txBody>
                  <a:tcPr marL="25583" marR="25583" marT="12792" marB="12792" anchor="ctr"/>
                </a:tc>
                <a:tc>
                  <a:txBody>
                    <a:bodyPr/>
                    <a:lstStyle/>
                    <a:p>
                      <a:pPr algn="ctr">
                        <a:lnSpc>
                          <a:spcPts val="1500"/>
                        </a:lnSpc>
                        <a:buNone/>
                      </a:pPr>
                      <a:r>
                        <a:rPr lang="en-IN" sz="900" b="0">
                          <a:effectLst/>
                        </a:rPr>
                        <a:t>PDSCH-Config</a:t>
                      </a:r>
                      <a:endParaRPr lang="en-IN" sz="900" b="0">
                        <a:effectLst/>
                        <a:latin typeface="Google Sans Text"/>
                      </a:endParaRPr>
                    </a:p>
                  </a:txBody>
                  <a:tcPr marL="25583" marR="25583" marT="12792" marB="12792" anchor="ctr"/>
                </a:tc>
                <a:tc>
                  <a:txBody>
                    <a:bodyPr/>
                    <a:lstStyle/>
                    <a:p>
                      <a:pPr algn="ctr">
                        <a:lnSpc>
                          <a:spcPts val="1500"/>
                        </a:lnSpc>
                        <a:buNone/>
                      </a:pPr>
                      <a:r>
                        <a:rPr lang="en-IN" sz="900" b="0">
                          <a:effectLst/>
                        </a:rPr>
                        <a:t>spCellConfig -&gt; physicalCellGroupConfig</a:t>
                      </a:r>
                      <a:endParaRPr lang="en-IN" sz="900" b="0">
                        <a:effectLst/>
                        <a:latin typeface="Google Sans Text"/>
                      </a:endParaRPr>
                    </a:p>
                  </a:txBody>
                  <a:tcPr marL="25583" marR="25583" marT="12792" marB="12792" anchor="ctr"/>
                </a:tc>
                <a:tc>
                  <a:txBody>
                    <a:bodyPr/>
                    <a:lstStyle/>
                    <a:p>
                      <a:pPr algn="ctr">
                        <a:lnSpc>
                          <a:spcPts val="1500"/>
                        </a:lnSpc>
                        <a:buNone/>
                      </a:pPr>
                      <a:r>
                        <a:rPr lang="en-US" sz="900" b="0">
                          <a:effectLst/>
                        </a:rPr>
                        <a:t>Selects the MCS table. qam256 table is essential for high spectral efficiency.</a:t>
                      </a:r>
                      <a:endParaRPr lang="en-US" sz="900" b="0">
                        <a:effectLst/>
                        <a:latin typeface="Google Sans Text"/>
                      </a:endParaRPr>
                    </a:p>
                  </a:txBody>
                  <a:tcPr marL="25583" marR="25583" marT="12792" marB="12792" anchor="ctr"/>
                </a:tc>
                <a:tc>
                  <a:txBody>
                    <a:bodyPr/>
                    <a:lstStyle/>
                    <a:p>
                      <a:pPr algn="ctr">
                        <a:lnSpc>
                          <a:spcPts val="1500"/>
                        </a:lnSpc>
                        <a:buNone/>
                      </a:pPr>
                      <a:r>
                        <a:rPr lang="en-IN" sz="900" b="0">
                          <a:effectLst/>
                        </a:rPr>
                        <a:t>qam64</a:t>
                      </a:r>
                      <a:endParaRPr lang="en-IN" sz="900" b="0">
                        <a:effectLst/>
                        <a:latin typeface="Google Sans Text"/>
                      </a:endParaRPr>
                    </a:p>
                  </a:txBody>
                  <a:tcPr marL="25583" marR="25583" marT="12792" marB="12792" anchor="ctr"/>
                </a:tc>
                <a:tc>
                  <a:txBody>
                    <a:bodyPr/>
                    <a:lstStyle/>
                    <a:p>
                      <a:pPr algn="ctr">
                        <a:lnSpc>
                          <a:spcPts val="1500"/>
                        </a:lnSpc>
                        <a:buNone/>
                      </a:pPr>
                      <a:r>
                        <a:rPr lang="en-US" sz="900" b="1">
                          <a:effectLst/>
                        </a:rPr>
                        <a:t>qam256</a:t>
                      </a:r>
                      <a:r>
                        <a:rPr lang="en-US" sz="900" b="0">
                          <a:effectLst/>
                        </a:rPr>
                        <a:t>. Enable the 256QAM table.</a:t>
                      </a:r>
                      <a:endParaRPr lang="en-US" sz="900" b="0">
                        <a:effectLst/>
                        <a:latin typeface="Google Sans Text"/>
                      </a:endParaRPr>
                    </a:p>
                  </a:txBody>
                  <a:tcPr marL="25583" marR="25583" marT="12792" marB="12792" anchor="ctr"/>
                </a:tc>
                <a:extLst>
                  <a:ext uri="{0D108BD9-81ED-4DB2-BD59-A6C34878D82A}">
                    <a16:rowId xmlns:a16="http://schemas.microsoft.com/office/drawing/2014/main" val="385445888"/>
                  </a:ext>
                </a:extLst>
              </a:tr>
              <a:tr h="458661">
                <a:tc>
                  <a:txBody>
                    <a:bodyPr/>
                    <a:lstStyle/>
                    <a:p>
                      <a:pPr algn="ctr">
                        <a:lnSpc>
                          <a:spcPts val="1500"/>
                        </a:lnSpc>
                        <a:buNone/>
                      </a:pPr>
                      <a:r>
                        <a:rPr lang="en-IN" sz="900" b="1">
                          <a:effectLst/>
                        </a:rPr>
                        <a:t>sCellToAddModListNR</a:t>
                      </a:r>
                      <a:endParaRPr lang="en-IN" sz="900" b="0">
                        <a:effectLst/>
                        <a:latin typeface="Google Sans Text"/>
                      </a:endParaRPr>
                    </a:p>
                  </a:txBody>
                  <a:tcPr marL="25583" marR="25583" marT="12792" marB="12792" anchor="ctr"/>
                </a:tc>
                <a:tc>
                  <a:txBody>
                    <a:bodyPr/>
                    <a:lstStyle/>
                    <a:p>
                      <a:pPr algn="ctr">
                        <a:lnSpc>
                          <a:spcPts val="1500"/>
                        </a:lnSpc>
                        <a:buNone/>
                      </a:pPr>
                      <a:r>
                        <a:rPr lang="en-IN" sz="900" b="0">
                          <a:effectLst/>
                        </a:rPr>
                        <a:t>NR-Config</a:t>
                      </a:r>
                      <a:endParaRPr lang="en-IN" sz="900" b="0">
                        <a:effectLst/>
                        <a:latin typeface="Google Sans Text"/>
                      </a:endParaRPr>
                    </a:p>
                  </a:txBody>
                  <a:tcPr marL="25583" marR="25583" marT="12792" marB="12792" anchor="ctr"/>
                </a:tc>
                <a:tc>
                  <a:txBody>
                    <a:bodyPr/>
                    <a:lstStyle/>
                    <a:p>
                      <a:pPr algn="ctr">
                        <a:lnSpc>
                          <a:spcPts val="1500"/>
                        </a:lnSpc>
                        <a:buNone/>
                      </a:pPr>
                      <a:r>
                        <a:rPr lang="en-IN" sz="900" b="0">
                          <a:effectLst/>
                        </a:rPr>
                        <a:t>secondaryCellGroupConfig</a:t>
                      </a:r>
                      <a:endParaRPr lang="en-IN" sz="900" b="0">
                        <a:effectLst/>
                        <a:latin typeface="Google Sans Text"/>
                      </a:endParaRPr>
                    </a:p>
                  </a:txBody>
                  <a:tcPr marL="25583" marR="25583" marT="12792" marB="12792" anchor="ctr"/>
                </a:tc>
                <a:tc>
                  <a:txBody>
                    <a:bodyPr/>
                    <a:lstStyle/>
                    <a:p>
                      <a:pPr algn="ctr">
                        <a:lnSpc>
                          <a:spcPts val="1500"/>
                        </a:lnSpc>
                        <a:buNone/>
                      </a:pPr>
                      <a:r>
                        <a:rPr lang="en-IN" sz="900" b="0">
                          <a:effectLst/>
                        </a:rPr>
                        <a:t>Configures NR Secondary Cells (SCs) for Carrier Aggregation.</a:t>
                      </a:r>
                      <a:endParaRPr lang="en-IN" sz="900" b="0">
                        <a:effectLst/>
                        <a:latin typeface="Google Sans Text"/>
                      </a:endParaRPr>
                    </a:p>
                  </a:txBody>
                  <a:tcPr marL="25583" marR="25583" marT="12792" marB="12792" anchor="ctr"/>
                </a:tc>
                <a:tc>
                  <a:txBody>
                    <a:bodyPr/>
                    <a:lstStyle/>
                    <a:p>
                      <a:pPr algn="ctr">
                        <a:lnSpc>
                          <a:spcPts val="1500"/>
                        </a:lnSpc>
                        <a:buNone/>
                      </a:pPr>
                      <a:r>
                        <a:rPr lang="en-IN" sz="900" b="0">
                          <a:effectLst/>
                        </a:rPr>
                        <a:t>Not present</a:t>
                      </a:r>
                      <a:endParaRPr lang="en-IN" sz="900" b="0">
                        <a:effectLst/>
                        <a:latin typeface="Google Sans Text"/>
                      </a:endParaRPr>
                    </a:p>
                  </a:txBody>
                  <a:tcPr marL="25583" marR="25583" marT="12792" marB="12792" anchor="ctr"/>
                </a:tc>
                <a:tc>
                  <a:txBody>
                    <a:bodyPr/>
                    <a:lstStyle/>
                    <a:p>
                      <a:pPr algn="ctr">
                        <a:lnSpc>
                          <a:spcPts val="1500"/>
                        </a:lnSpc>
                        <a:buNone/>
                      </a:pPr>
                      <a:r>
                        <a:rPr lang="en-US" sz="900" b="1">
                          <a:effectLst/>
                        </a:rPr>
                        <a:t>Add all supported NR carriers</a:t>
                      </a:r>
                      <a:r>
                        <a:rPr lang="en-US" sz="900" b="0">
                          <a:effectLst/>
                        </a:rPr>
                        <a:t> for the band combination.</a:t>
                      </a:r>
                      <a:endParaRPr lang="en-US" sz="900" b="0">
                        <a:effectLst/>
                        <a:latin typeface="Google Sans Text"/>
                      </a:endParaRPr>
                    </a:p>
                  </a:txBody>
                  <a:tcPr marL="25583" marR="25583" marT="12792" marB="12792" anchor="ctr"/>
                </a:tc>
                <a:extLst>
                  <a:ext uri="{0D108BD9-81ED-4DB2-BD59-A6C34878D82A}">
                    <a16:rowId xmlns:a16="http://schemas.microsoft.com/office/drawing/2014/main" val="2946190147"/>
                  </a:ext>
                </a:extLst>
              </a:tr>
              <a:tr h="458661">
                <a:tc>
                  <a:txBody>
                    <a:bodyPr/>
                    <a:lstStyle/>
                    <a:p>
                      <a:pPr algn="ctr">
                        <a:lnSpc>
                          <a:spcPts val="1500"/>
                        </a:lnSpc>
                        <a:buNone/>
                      </a:pPr>
                      <a:r>
                        <a:rPr lang="en-IN" sz="900" b="1">
                          <a:effectLst/>
                        </a:rPr>
                        <a:t>channelBandwidth</a:t>
                      </a:r>
                      <a:endParaRPr lang="en-IN" sz="900" b="0">
                        <a:effectLst/>
                        <a:latin typeface="Google Sans Text"/>
                      </a:endParaRPr>
                    </a:p>
                  </a:txBody>
                  <a:tcPr marL="25583" marR="25583" marT="12792" marB="12792" anchor="ctr"/>
                </a:tc>
                <a:tc>
                  <a:txBody>
                    <a:bodyPr/>
                    <a:lstStyle/>
                    <a:p>
                      <a:pPr algn="ctr">
                        <a:lnSpc>
                          <a:spcPts val="1500"/>
                        </a:lnSpc>
                        <a:buNone/>
                      </a:pPr>
                      <a:r>
                        <a:rPr lang="en-IN" sz="900" b="0">
                          <a:effectLst/>
                        </a:rPr>
                        <a:t>SCS-SpecificCarrier in FrequencyInfoDL</a:t>
                      </a:r>
                      <a:endParaRPr lang="en-IN" sz="900" b="0">
                        <a:effectLst/>
                        <a:latin typeface="Google Sans Text"/>
                      </a:endParaRPr>
                    </a:p>
                  </a:txBody>
                  <a:tcPr marL="25583" marR="25583" marT="12792" marB="12792" anchor="ctr"/>
                </a:tc>
                <a:tc>
                  <a:txBody>
                    <a:bodyPr/>
                    <a:lstStyle/>
                    <a:p>
                      <a:pPr algn="ctr">
                        <a:lnSpc>
                          <a:spcPts val="1500"/>
                        </a:lnSpc>
                        <a:buNone/>
                      </a:pPr>
                      <a:r>
                        <a:rPr lang="en-IN" sz="900" b="0">
                          <a:effectLst/>
                        </a:rPr>
                        <a:t>spCellConfig -&gt; reconfigurationWithSync</a:t>
                      </a:r>
                      <a:endParaRPr lang="en-IN" sz="900" b="0">
                        <a:effectLst/>
                        <a:latin typeface="Google Sans Text"/>
                      </a:endParaRPr>
                    </a:p>
                  </a:txBody>
                  <a:tcPr marL="25583" marR="25583" marT="12792" marB="12792" anchor="ctr"/>
                </a:tc>
                <a:tc>
                  <a:txBody>
                    <a:bodyPr/>
                    <a:lstStyle/>
                    <a:p>
                      <a:pPr algn="ctr">
                        <a:lnSpc>
                          <a:spcPts val="1500"/>
                        </a:lnSpc>
                        <a:buNone/>
                      </a:pPr>
                      <a:r>
                        <a:rPr lang="en-US" sz="900" b="0">
                          <a:effectLst/>
                        </a:rPr>
                        <a:t>Sets the carrier bandwidth. The single biggest factor for throughput.</a:t>
                      </a:r>
                      <a:endParaRPr lang="en-US" sz="900" b="0">
                        <a:effectLst/>
                        <a:latin typeface="Google Sans Text"/>
                      </a:endParaRPr>
                    </a:p>
                  </a:txBody>
                  <a:tcPr marL="25583" marR="25583" marT="12792" marB="12792" anchor="ctr"/>
                </a:tc>
                <a:tc>
                  <a:txBody>
                    <a:bodyPr/>
                    <a:lstStyle/>
                    <a:p>
                      <a:pPr algn="ctr">
                        <a:lnSpc>
                          <a:spcPts val="1500"/>
                        </a:lnSpc>
                        <a:buNone/>
                      </a:pPr>
                      <a:r>
                        <a:rPr lang="en-IN" sz="900" b="0">
                          <a:effectLst/>
                        </a:rPr>
                        <a:t>Vendor specific</a:t>
                      </a:r>
                      <a:endParaRPr lang="en-IN" sz="900" b="0">
                        <a:effectLst/>
                        <a:latin typeface="Google Sans Text"/>
                      </a:endParaRPr>
                    </a:p>
                  </a:txBody>
                  <a:tcPr marL="25583" marR="25583" marT="12792" marB="12792" anchor="ctr"/>
                </a:tc>
                <a:tc>
                  <a:txBody>
                    <a:bodyPr/>
                    <a:lstStyle/>
                    <a:p>
                      <a:pPr algn="ctr">
                        <a:lnSpc>
                          <a:spcPts val="1500"/>
                        </a:lnSpc>
                        <a:buNone/>
                      </a:pPr>
                      <a:r>
                        <a:rPr lang="en-US" sz="900" b="1">
                          <a:effectLst/>
                        </a:rPr>
                        <a:t>Use the maximum supported BW</a:t>
                      </a:r>
                      <a:r>
                        <a:rPr lang="en-US" sz="900" b="0">
                          <a:effectLst/>
                        </a:rPr>
                        <a:t> (e.g., fr1 -&gt; mhz100).</a:t>
                      </a:r>
                      <a:endParaRPr lang="en-US" sz="900" b="0">
                        <a:effectLst/>
                        <a:latin typeface="Google Sans Text"/>
                      </a:endParaRPr>
                    </a:p>
                  </a:txBody>
                  <a:tcPr marL="25583" marR="25583" marT="12792" marB="12792" anchor="ctr"/>
                </a:tc>
                <a:extLst>
                  <a:ext uri="{0D108BD9-81ED-4DB2-BD59-A6C34878D82A}">
                    <a16:rowId xmlns:a16="http://schemas.microsoft.com/office/drawing/2014/main" val="928756209"/>
                  </a:ext>
                </a:extLst>
              </a:tr>
              <a:tr h="684014">
                <a:tc>
                  <a:txBody>
                    <a:bodyPr/>
                    <a:lstStyle/>
                    <a:p>
                      <a:pPr algn="ctr">
                        <a:lnSpc>
                          <a:spcPts val="1500"/>
                        </a:lnSpc>
                        <a:buNone/>
                      </a:pPr>
                      <a:r>
                        <a:rPr lang="en-IN" sz="900" b="1">
                          <a:effectLst/>
                        </a:rPr>
                        <a:t>BWP-Downlink</a:t>
                      </a:r>
                      <a:endParaRPr lang="en-IN" sz="900" b="0">
                        <a:effectLst/>
                        <a:latin typeface="Google Sans Text"/>
                      </a:endParaRPr>
                    </a:p>
                  </a:txBody>
                  <a:tcPr marL="25583" marR="25583" marT="12792" marB="12792" anchor="ctr"/>
                </a:tc>
                <a:tc>
                  <a:txBody>
                    <a:bodyPr/>
                    <a:lstStyle/>
                    <a:p>
                      <a:pPr algn="ctr">
                        <a:lnSpc>
                          <a:spcPts val="1500"/>
                        </a:lnSpc>
                        <a:buNone/>
                      </a:pPr>
                      <a:r>
                        <a:rPr lang="en-IN" sz="900" b="0">
                          <a:effectLst/>
                        </a:rPr>
                        <a:t>ServingCellConfig</a:t>
                      </a:r>
                      <a:endParaRPr lang="en-IN" sz="900" b="0">
                        <a:effectLst/>
                        <a:latin typeface="Google Sans Text"/>
                      </a:endParaRPr>
                    </a:p>
                  </a:txBody>
                  <a:tcPr marL="25583" marR="25583" marT="12792" marB="12792" anchor="ctr"/>
                </a:tc>
                <a:tc>
                  <a:txBody>
                    <a:bodyPr/>
                    <a:lstStyle/>
                    <a:p>
                      <a:pPr algn="ctr">
                        <a:lnSpc>
                          <a:spcPts val="1500"/>
                        </a:lnSpc>
                        <a:buNone/>
                      </a:pPr>
                      <a:r>
                        <a:rPr lang="en-IN" sz="900" b="0">
                          <a:effectLst/>
                        </a:rPr>
                        <a:t>spCellConfig -&gt; reconfigurationWithSync</a:t>
                      </a:r>
                      <a:endParaRPr lang="en-IN" sz="900" b="0">
                        <a:effectLst/>
                        <a:latin typeface="Google Sans Text"/>
                      </a:endParaRPr>
                    </a:p>
                  </a:txBody>
                  <a:tcPr marL="25583" marR="25583" marT="12792" marB="12792" anchor="ctr"/>
                </a:tc>
                <a:tc>
                  <a:txBody>
                    <a:bodyPr/>
                    <a:lstStyle/>
                    <a:p>
                      <a:pPr algn="ctr">
                        <a:lnSpc>
                          <a:spcPts val="1500"/>
                        </a:lnSpc>
                        <a:buNone/>
                      </a:pPr>
                      <a:r>
                        <a:rPr lang="en-US" sz="900" b="0">
                          <a:effectLst/>
                        </a:rPr>
                        <a:t>Defines the active DL Bandwidth Part.</a:t>
                      </a:r>
                      <a:endParaRPr lang="en-US" sz="900" b="0">
                        <a:effectLst/>
                        <a:latin typeface="Google Sans Text"/>
                      </a:endParaRPr>
                    </a:p>
                  </a:txBody>
                  <a:tcPr marL="25583" marR="25583" marT="12792" marB="12792" anchor="ctr"/>
                </a:tc>
                <a:tc>
                  <a:txBody>
                    <a:bodyPr/>
                    <a:lstStyle/>
                    <a:p>
                      <a:pPr algn="ctr">
                        <a:lnSpc>
                          <a:spcPts val="1500"/>
                        </a:lnSpc>
                        <a:buNone/>
                      </a:pPr>
                      <a:r>
                        <a:rPr lang="en-IN" sz="900" b="0">
                          <a:effectLst/>
                        </a:rPr>
                        <a:t>Vendor specific</a:t>
                      </a:r>
                      <a:endParaRPr lang="en-IN" sz="900" b="0">
                        <a:effectLst/>
                        <a:latin typeface="Google Sans Text"/>
                      </a:endParaRPr>
                    </a:p>
                  </a:txBody>
                  <a:tcPr marL="25583" marR="25583" marT="12792" marB="12792" anchor="ctr"/>
                </a:tc>
                <a:tc>
                  <a:txBody>
                    <a:bodyPr/>
                    <a:lstStyle/>
                    <a:p>
                      <a:pPr algn="ctr">
                        <a:lnSpc>
                          <a:spcPts val="1500"/>
                        </a:lnSpc>
                        <a:buNone/>
                      </a:pPr>
                      <a:r>
                        <a:rPr lang="en-US" sz="900" b="0">
                          <a:effectLst/>
                        </a:rPr>
                        <a:t>Configure a </a:t>
                      </a:r>
                      <a:r>
                        <a:rPr lang="en-US" sz="900" b="1">
                          <a:effectLst/>
                        </a:rPr>
                        <a:t>single, wide BWP</a:t>
                      </a:r>
                      <a:r>
                        <a:rPr lang="en-US" sz="900" b="0">
                          <a:effectLst/>
                        </a:rPr>
                        <a:t> covering the entire channel bandwidth.</a:t>
                      </a:r>
                      <a:endParaRPr lang="en-US" sz="900" b="0">
                        <a:effectLst/>
                        <a:latin typeface="Google Sans Text"/>
                      </a:endParaRPr>
                    </a:p>
                  </a:txBody>
                  <a:tcPr marL="25583" marR="25583" marT="12792" marB="12792" anchor="ctr"/>
                </a:tc>
                <a:extLst>
                  <a:ext uri="{0D108BD9-81ED-4DB2-BD59-A6C34878D82A}">
                    <a16:rowId xmlns:a16="http://schemas.microsoft.com/office/drawing/2014/main" val="527635350"/>
                  </a:ext>
                </a:extLst>
              </a:tr>
              <a:tr h="458661">
                <a:tc>
                  <a:txBody>
                    <a:bodyPr/>
                    <a:lstStyle/>
                    <a:p>
                      <a:pPr algn="ctr">
                        <a:lnSpc>
                          <a:spcPts val="1500"/>
                        </a:lnSpc>
                        <a:buNone/>
                      </a:pPr>
                      <a:r>
                        <a:rPr lang="en-IN" sz="900" b="1">
                          <a:effectLst/>
                        </a:rPr>
                        <a:t>dmrs-TypeA-Position</a:t>
                      </a:r>
                      <a:endParaRPr lang="en-IN" sz="900" b="0">
                        <a:effectLst/>
                        <a:latin typeface="Google Sans Text"/>
                      </a:endParaRPr>
                    </a:p>
                  </a:txBody>
                  <a:tcPr marL="25583" marR="25583" marT="12792" marB="12792" anchor="ctr"/>
                </a:tc>
                <a:tc>
                  <a:txBody>
                    <a:bodyPr/>
                    <a:lstStyle/>
                    <a:p>
                      <a:pPr algn="ctr">
                        <a:lnSpc>
                          <a:spcPts val="1500"/>
                        </a:lnSpc>
                        <a:buNone/>
                      </a:pPr>
                      <a:r>
                        <a:rPr lang="en-IN" sz="900" b="0">
                          <a:effectLst/>
                        </a:rPr>
                        <a:t>PDSCH-Config</a:t>
                      </a:r>
                      <a:endParaRPr lang="en-IN" sz="900" b="0">
                        <a:effectLst/>
                        <a:latin typeface="Google Sans Text"/>
                      </a:endParaRPr>
                    </a:p>
                  </a:txBody>
                  <a:tcPr marL="25583" marR="25583" marT="12792" marB="12792" anchor="ctr"/>
                </a:tc>
                <a:tc>
                  <a:txBody>
                    <a:bodyPr/>
                    <a:lstStyle/>
                    <a:p>
                      <a:pPr algn="ctr">
                        <a:lnSpc>
                          <a:spcPts val="1500"/>
                        </a:lnSpc>
                        <a:buNone/>
                      </a:pPr>
                      <a:r>
                        <a:rPr lang="en-IN" sz="900" b="0">
                          <a:effectLst/>
                        </a:rPr>
                        <a:t>spCellConfig -&gt; physicalCellGroupConfig</a:t>
                      </a:r>
                      <a:endParaRPr lang="en-IN" sz="900" b="0">
                        <a:effectLst/>
                        <a:latin typeface="Google Sans Text"/>
                      </a:endParaRPr>
                    </a:p>
                  </a:txBody>
                  <a:tcPr marL="25583" marR="25583" marT="12792" marB="12792" anchor="ctr"/>
                </a:tc>
                <a:tc>
                  <a:txBody>
                    <a:bodyPr/>
                    <a:lstStyle/>
                    <a:p>
                      <a:pPr algn="ctr">
                        <a:lnSpc>
                          <a:spcPts val="1500"/>
                        </a:lnSpc>
                        <a:buNone/>
                      </a:pPr>
                      <a:r>
                        <a:rPr lang="en-US" sz="900" b="0">
                          <a:effectLst/>
                        </a:rPr>
                        <a:t>Position of DMRS symbols. pos2 is standard.</a:t>
                      </a:r>
                      <a:endParaRPr lang="en-US" sz="900" b="0">
                        <a:effectLst/>
                        <a:latin typeface="Google Sans Text"/>
                      </a:endParaRPr>
                    </a:p>
                  </a:txBody>
                  <a:tcPr marL="25583" marR="25583" marT="12792" marB="12792" anchor="ctr"/>
                </a:tc>
                <a:tc>
                  <a:txBody>
                    <a:bodyPr/>
                    <a:lstStyle/>
                    <a:p>
                      <a:pPr algn="ctr">
                        <a:lnSpc>
                          <a:spcPts val="1500"/>
                        </a:lnSpc>
                        <a:buNone/>
                      </a:pPr>
                      <a:r>
                        <a:rPr lang="en-IN" sz="900" b="0">
                          <a:effectLst/>
                        </a:rPr>
                        <a:t>pos2</a:t>
                      </a:r>
                      <a:endParaRPr lang="en-IN" sz="900" b="0">
                        <a:effectLst/>
                        <a:latin typeface="Google Sans Text"/>
                      </a:endParaRPr>
                    </a:p>
                  </a:txBody>
                  <a:tcPr marL="25583" marR="25583" marT="12792" marB="12792" anchor="ctr"/>
                </a:tc>
                <a:tc>
                  <a:txBody>
                    <a:bodyPr/>
                    <a:lstStyle/>
                    <a:p>
                      <a:pPr algn="ctr">
                        <a:lnSpc>
                          <a:spcPts val="1500"/>
                        </a:lnSpc>
                        <a:buNone/>
                      </a:pPr>
                      <a:r>
                        <a:rPr lang="en-IN" sz="900" b="0">
                          <a:effectLst/>
                        </a:rPr>
                        <a:t>pos2.</a:t>
                      </a:r>
                      <a:endParaRPr lang="en-IN" sz="900" b="0">
                        <a:effectLst/>
                        <a:latin typeface="Google Sans Text"/>
                      </a:endParaRPr>
                    </a:p>
                  </a:txBody>
                  <a:tcPr marL="25583" marR="25583" marT="12792" marB="12792" anchor="ctr"/>
                </a:tc>
                <a:extLst>
                  <a:ext uri="{0D108BD9-81ED-4DB2-BD59-A6C34878D82A}">
                    <a16:rowId xmlns:a16="http://schemas.microsoft.com/office/drawing/2014/main" val="392493930"/>
                  </a:ext>
                </a:extLst>
              </a:tr>
              <a:tr h="684014">
                <a:tc>
                  <a:txBody>
                    <a:bodyPr/>
                    <a:lstStyle/>
                    <a:p>
                      <a:pPr algn="ctr">
                        <a:lnSpc>
                          <a:spcPts val="1500"/>
                        </a:lnSpc>
                        <a:buNone/>
                      </a:pPr>
                      <a:r>
                        <a:rPr lang="en-IN" sz="900" b="1">
                          <a:effectLst/>
                        </a:rPr>
                        <a:t>maxLength</a:t>
                      </a:r>
                      <a:endParaRPr lang="en-IN" sz="900" b="0">
                        <a:effectLst/>
                        <a:latin typeface="Google Sans Text"/>
                      </a:endParaRPr>
                    </a:p>
                  </a:txBody>
                  <a:tcPr marL="25583" marR="25583" marT="12792" marB="12792" anchor="ctr"/>
                </a:tc>
                <a:tc>
                  <a:txBody>
                    <a:bodyPr/>
                    <a:lstStyle/>
                    <a:p>
                      <a:pPr algn="ctr">
                        <a:lnSpc>
                          <a:spcPts val="1500"/>
                        </a:lnSpc>
                        <a:buNone/>
                      </a:pPr>
                      <a:r>
                        <a:rPr lang="en-IN" sz="900" b="0">
                          <a:effectLst/>
                        </a:rPr>
                        <a:t>DMRS-DownlinkConfig</a:t>
                      </a:r>
                      <a:endParaRPr lang="en-IN" sz="900" b="0">
                        <a:effectLst/>
                        <a:latin typeface="Google Sans Text"/>
                      </a:endParaRPr>
                    </a:p>
                  </a:txBody>
                  <a:tcPr marL="25583" marR="25583" marT="12792" marB="12792" anchor="ctr"/>
                </a:tc>
                <a:tc>
                  <a:txBody>
                    <a:bodyPr/>
                    <a:lstStyle/>
                    <a:p>
                      <a:pPr algn="ctr">
                        <a:lnSpc>
                          <a:spcPts val="1500"/>
                        </a:lnSpc>
                        <a:buNone/>
                      </a:pPr>
                      <a:r>
                        <a:rPr lang="en-IN" sz="900" b="0">
                          <a:effectLst/>
                        </a:rPr>
                        <a:t>PDSCH-Config</a:t>
                      </a:r>
                      <a:endParaRPr lang="en-IN" sz="900" b="0">
                        <a:effectLst/>
                        <a:latin typeface="Google Sans Text"/>
                      </a:endParaRPr>
                    </a:p>
                  </a:txBody>
                  <a:tcPr marL="25583" marR="25583" marT="12792" marB="12792" anchor="ctr"/>
                </a:tc>
                <a:tc>
                  <a:txBody>
                    <a:bodyPr/>
                    <a:lstStyle/>
                    <a:p>
                      <a:pPr algn="ctr">
                        <a:lnSpc>
                          <a:spcPts val="1500"/>
                        </a:lnSpc>
                        <a:buNone/>
                      </a:pPr>
                      <a:r>
                        <a:rPr lang="en-US" sz="900" b="0">
                          <a:effectLst/>
                        </a:rPr>
                        <a:t>DMRS length. len2 adds overhead but improves channel estimation for high mobility.</a:t>
                      </a:r>
                      <a:endParaRPr lang="en-US" sz="900" b="0">
                        <a:effectLst/>
                        <a:latin typeface="Google Sans Text"/>
                      </a:endParaRPr>
                    </a:p>
                  </a:txBody>
                  <a:tcPr marL="25583" marR="25583" marT="12792" marB="12792" anchor="ctr"/>
                </a:tc>
                <a:tc>
                  <a:txBody>
                    <a:bodyPr/>
                    <a:lstStyle/>
                    <a:p>
                      <a:pPr algn="ctr">
                        <a:lnSpc>
                          <a:spcPts val="1500"/>
                        </a:lnSpc>
                        <a:buNone/>
                      </a:pPr>
                      <a:r>
                        <a:rPr lang="en-IN" sz="900" b="0">
                          <a:effectLst/>
                        </a:rPr>
                        <a:t>len1</a:t>
                      </a:r>
                      <a:endParaRPr lang="en-IN" sz="900" b="0">
                        <a:effectLst/>
                        <a:latin typeface="Google Sans Text"/>
                      </a:endParaRPr>
                    </a:p>
                  </a:txBody>
                  <a:tcPr marL="25583" marR="25583" marT="12792" marB="12792" anchor="ctr"/>
                </a:tc>
                <a:tc>
                  <a:txBody>
                    <a:bodyPr/>
                    <a:lstStyle/>
                    <a:p>
                      <a:pPr algn="ctr">
                        <a:lnSpc>
                          <a:spcPts val="1500"/>
                        </a:lnSpc>
                        <a:buNone/>
                      </a:pPr>
                      <a:r>
                        <a:rPr lang="en-US" sz="900" b="1">
                          <a:effectLst/>
                        </a:rPr>
                        <a:t>len1</a:t>
                      </a:r>
                      <a:r>
                        <a:rPr lang="en-US" sz="900" b="0">
                          <a:effectLst/>
                        </a:rPr>
                        <a:t> for low/medium mobility to reduce overhead.</a:t>
                      </a:r>
                      <a:endParaRPr lang="en-US" sz="900" b="0">
                        <a:effectLst/>
                        <a:latin typeface="Google Sans Text"/>
                      </a:endParaRPr>
                    </a:p>
                  </a:txBody>
                  <a:tcPr marL="25583" marR="25583" marT="12792" marB="12792" anchor="ctr"/>
                </a:tc>
                <a:extLst>
                  <a:ext uri="{0D108BD9-81ED-4DB2-BD59-A6C34878D82A}">
                    <a16:rowId xmlns:a16="http://schemas.microsoft.com/office/drawing/2014/main" val="439305519"/>
                  </a:ext>
                </a:extLst>
              </a:tr>
              <a:tr h="458661">
                <a:tc>
                  <a:txBody>
                    <a:bodyPr/>
                    <a:lstStyle/>
                    <a:p>
                      <a:pPr algn="ctr">
                        <a:lnSpc>
                          <a:spcPts val="1500"/>
                        </a:lnSpc>
                        <a:buNone/>
                      </a:pPr>
                      <a:r>
                        <a:rPr lang="en-IN" sz="900" b="1">
                          <a:effectLst/>
                        </a:rPr>
                        <a:t>crossCarrierSchedulingConfig</a:t>
                      </a:r>
                      <a:endParaRPr lang="en-IN" sz="900" b="0">
                        <a:effectLst/>
                        <a:latin typeface="Google Sans Text"/>
                      </a:endParaRPr>
                    </a:p>
                  </a:txBody>
                  <a:tcPr marL="25583" marR="25583" marT="12792" marB="12792" anchor="ctr"/>
                </a:tc>
                <a:tc>
                  <a:txBody>
                    <a:bodyPr/>
                    <a:lstStyle/>
                    <a:p>
                      <a:pPr algn="ctr">
                        <a:lnSpc>
                          <a:spcPts val="1500"/>
                        </a:lnSpc>
                        <a:buNone/>
                      </a:pPr>
                      <a:r>
                        <a:rPr lang="en-IN" sz="900" b="0">
                          <a:effectLst/>
                        </a:rPr>
                        <a:t>ServingCellConfig</a:t>
                      </a:r>
                      <a:endParaRPr lang="en-IN" sz="900" b="0">
                        <a:effectLst/>
                        <a:latin typeface="Google Sans Text"/>
                      </a:endParaRPr>
                    </a:p>
                  </a:txBody>
                  <a:tcPr marL="25583" marR="25583" marT="12792" marB="12792" anchor="ctr"/>
                </a:tc>
                <a:tc>
                  <a:txBody>
                    <a:bodyPr/>
                    <a:lstStyle/>
                    <a:p>
                      <a:pPr algn="ctr">
                        <a:lnSpc>
                          <a:spcPts val="1500"/>
                        </a:lnSpc>
                        <a:buNone/>
                      </a:pPr>
                      <a:r>
                        <a:rPr lang="en-IN" sz="900" b="0">
                          <a:effectLst/>
                        </a:rPr>
                        <a:t>spCellConfig</a:t>
                      </a:r>
                      <a:endParaRPr lang="en-IN" sz="900" b="0">
                        <a:effectLst/>
                        <a:latin typeface="Google Sans Text"/>
                      </a:endParaRPr>
                    </a:p>
                  </a:txBody>
                  <a:tcPr marL="25583" marR="25583" marT="12792" marB="12792" anchor="ctr"/>
                </a:tc>
                <a:tc>
                  <a:txBody>
                    <a:bodyPr/>
                    <a:lstStyle/>
                    <a:p>
                      <a:pPr algn="ctr">
                        <a:lnSpc>
                          <a:spcPts val="1500"/>
                        </a:lnSpc>
                        <a:buNone/>
                      </a:pPr>
                      <a:r>
                        <a:rPr lang="en-US" sz="900" b="0">
                          <a:effectLst/>
                        </a:rPr>
                        <a:t>Enables scheduling of an SCell from the PSCell's PDCCH.</a:t>
                      </a:r>
                      <a:endParaRPr lang="en-US" sz="900" b="0">
                        <a:effectLst/>
                        <a:latin typeface="Google Sans Text"/>
                      </a:endParaRPr>
                    </a:p>
                  </a:txBody>
                  <a:tcPr marL="25583" marR="25583" marT="12792" marB="12792" anchor="ctr"/>
                </a:tc>
                <a:tc>
                  <a:txBody>
                    <a:bodyPr/>
                    <a:lstStyle/>
                    <a:p>
                      <a:pPr algn="ctr">
                        <a:lnSpc>
                          <a:spcPts val="1500"/>
                        </a:lnSpc>
                        <a:buNone/>
                      </a:pPr>
                      <a:r>
                        <a:rPr lang="en-IN" sz="900" b="0">
                          <a:effectLst/>
                        </a:rPr>
                        <a:t>Disabled</a:t>
                      </a:r>
                      <a:endParaRPr lang="en-IN" sz="900" b="0">
                        <a:effectLst/>
                        <a:latin typeface="Google Sans Text"/>
                      </a:endParaRPr>
                    </a:p>
                  </a:txBody>
                  <a:tcPr marL="25583" marR="25583" marT="12792" marB="12792" anchor="ctr"/>
                </a:tc>
                <a:tc>
                  <a:txBody>
                    <a:bodyPr/>
                    <a:lstStyle/>
                    <a:p>
                      <a:pPr algn="ctr">
                        <a:lnSpc>
                          <a:spcPts val="1500"/>
                        </a:lnSpc>
                        <a:buNone/>
                      </a:pPr>
                      <a:r>
                        <a:rPr lang="en-US" sz="900" b="1" dirty="0">
                          <a:effectLst/>
                        </a:rPr>
                        <a:t>Enable</a:t>
                      </a:r>
                      <a:r>
                        <a:rPr lang="en-US" sz="900" b="0" dirty="0">
                          <a:effectLst/>
                        </a:rPr>
                        <a:t> if multiple NR carriers are aggregated.</a:t>
                      </a:r>
                      <a:endParaRPr lang="en-US" sz="900" b="0" dirty="0">
                        <a:effectLst/>
                        <a:latin typeface="Google Sans Text"/>
                      </a:endParaRPr>
                    </a:p>
                  </a:txBody>
                  <a:tcPr marL="25583" marR="25583" marT="12792" marB="12792" anchor="ctr"/>
                </a:tc>
                <a:extLst>
                  <a:ext uri="{0D108BD9-81ED-4DB2-BD59-A6C34878D82A}">
                    <a16:rowId xmlns:a16="http://schemas.microsoft.com/office/drawing/2014/main" val="3874383522"/>
                  </a:ext>
                </a:extLst>
              </a:tr>
            </a:tbl>
          </a:graphicData>
        </a:graphic>
      </p:graphicFrame>
    </p:spTree>
    <p:extLst>
      <p:ext uri="{BB962C8B-B14F-4D97-AF65-F5344CB8AC3E}">
        <p14:creationId xmlns:p14="http://schemas.microsoft.com/office/powerpoint/2010/main" val="6551926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156B5-5C8C-4505-CB1C-646BB75BBF7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9DF7314-9031-3346-8CF9-8DF335B4B997}"/>
              </a:ext>
            </a:extLst>
          </p:cNvPr>
          <p:cNvSpPr>
            <a:spLocks noGrp="1"/>
          </p:cNvSpPr>
          <p:nvPr>
            <p:ph type="body" sz="quarter" idx="10"/>
          </p:nvPr>
        </p:nvSpPr>
        <p:spPr>
          <a:xfrm>
            <a:off x="291103" y="217609"/>
            <a:ext cx="11573197" cy="488147"/>
          </a:xfrm>
        </p:spPr>
        <p:txBody>
          <a:bodyPr/>
          <a:lstStyle/>
          <a:p>
            <a:pPr algn="l"/>
            <a:r>
              <a:rPr lang="en-US" sz="2400" dirty="0"/>
              <a:t> EN_DC UL 3GPP Parameter Design for Throughput</a:t>
            </a:r>
            <a:endParaRPr lang="en-IN" sz="2400" dirty="0"/>
          </a:p>
        </p:txBody>
      </p:sp>
      <p:graphicFrame>
        <p:nvGraphicFramePr>
          <p:cNvPr id="3" name="Table 2">
            <a:extLst>
              <a:ext uri="{FF2B5EF4-FFF2-40B4-BE49-F238E27FC236}">
                <a16:creationId xmlns:a16="http://schemas.microsoft.com/office/drawing/2014/main" id="{57C0B3DA-28D1-6820-18F4-726C3462FE6B}"/>
              </a:ext>
            </a:extLst>
          </p:cNvPr>
          <p:cNvGraphicFramePr>
            <a:graphicFrameLocks noGrp="1"/>
          </p:cNvGraphicFramePr>
          <p:nvPr>
            <p:extLst>
              <p:ext uri="{D42A27DB-BD31-4B8C-83A1-F6EECF244321}">
                <p14:modId xmlns:p14="http://schemas.microsoft.com/office/powerpoint/2010/main" val="718206616"/>
              </p:ext>
            </p:extLst>
          </p:nvPr>
        </p:nvGraphicFramePr>
        <p:xfrm>
          <a:off x="233463" y="804154"/>
          <a:ext cx="11543490" cy="5492884"/>
        </p:xfrm>
        <a:graphic>
          <a:graphicData uri="http://schemas.openxmlformats.org/drawingml/2006/table">
            <a:tbl>
              <a:tblPr>
                <a:tableStyleId>{073A0DAA-6AF3-43AB-8588-CEC1D06C72B9}</a:tableStyleId>
              </a:tblPr>
              <a:tblGrid>
                <a:gridCol w="1923915">
                  <a:extLst>
                    <a:ext uri="{9D8B030D-6E8A-4147-A177-3AD203B41FA5}">
                      <a16:colId xmlns:a16="http://schemas.microsoft.com/office/drawing/2014/main" val="2752456230"/>
                    </a:ext>
                  </a:extLst>
                </a:gridCol>
                <a:gridCol w="1923915">
                  <a:extLst>
                    <a:ext uri="{9D8B030D-6E8A-4147-A177-3AD203B41FA5}">
                      <a16:colId xmlns:a16="http://schemas.microsoft.com/office/drawing/2014/main" val="2887239569"/>
                    </a:ext>
                  </a:extLst>
                </a:gridCol>
                <a:gridCol w="1923915">
                  <a:extLst>
                    <a:ext uri="{9D8B030D-6E8A-4147-A177-3AD203B41FA5}">
                      <a16:colId xmlns:a16="http://schemas.microsoft.com/office/drawing/2014/main" val="1623440470"/>
                    </a:ext>
                  </a:extLst>
                </a:gridCol>
                <a:gridCol w="1923915">
                  <a:extLst>
                    <a:ext uri="{9D8B030D-6E8A-4147-A177-3AD203B41FA5}">
                      <a16:colId xmlns:a16="http://schemas.microsoft.com/office/drawing/2014/main" val="2828004428"/>
                    </a:ext>
                  </a:extLst>
                </a:gridCol>
                <a:gridCol w="1923915">
                  <a:extLst>
                    <a:ext uri="{9D8B030D-6E8A-4147-A177-3AD203B41FA5}">
                      <a16:colId xmlns:a16="http://schemas.microsoft.com/office/drawing/2014/main" val="3185798372"/>
                    </a:ext>
                  </a:extLst>
                </a:gridCol>
                <a:gridCol w="1923915">
                  <a:extLst>
                    <a:ext uri="{9D8B030D-6E8A-4147-A177-3AD203B41FA5}">
                      <a16:colId xmlns:a16="http://schemas.microsoft.com/office/drawing/2014/main" val="427785347"/>
                    </a:ext>
                  </a:extLst>
                </a:gridCol>
              </a:tblGrid>
              <a:tr h="440046">
                <a:tc>
                  <a:txBody>
                    <a:bodyPr/>
                    <a:lstStyle/>
                    <a:p>
                      <a:pPr algn="ctr">
                        <a:lnSpc>
                          <a:spcPts val="1500"/>
                        </a:lnSpc>
                        <a:buNone/>
                      </a:pPr>
                      <a:r>
                        <a:rPr lang="en-IN" sz="1000" b="1" dirty="0">
                          <a:effectLst/>
                        </a:rPr>
                        <a:t>Parameter Name (3GPP IE)</a:t>
                      </a:r>
                      <a:endParaRPr lang="en-IN" sz="1000" b="1" dirty="0">
                        <a:effectLst/>
                        <a:latin typeface="Google Sans Text"/>
                      </a:endParaRPr>
                    </a:p>
                  </a:txBody>
                  <a:tcPr marL="33311" marR="33311" marT="16656" marB="16656" anchor="ctr">
                    <a:solidFill>
                      <a:schemeClr val="accent5">
                        <a:lumMod val="60000"/>
                        <a:lumOff val="40000"/>
                      </a:schemeClr>
                    </a:solidFill>
                  </a:tcPr>
                </a:tc>
                <a:tc>
                  <a:txBody>
                    <a:bodyPr/>
                    <a:lstStyle/>
                    <a:p>
                      <a:pPr algn="ctr">
                        <a:lnSpc>
                          <a:spcPts val="1500"/>
                        </a:lnSpc>
                        <a:buNone/>
                      </a:pPr>
                      <a:r>
                        <a:rPr lang="en-IN" sz="1000" b="1">
                          <a:effectLst/>
                        </a:rPr>
                        <a:t>Belongs To</a:t>
                      </a:r>
                      <a:endParaRPr lang="en-IN" sz="1000" b="1">
                        <a:effectLst/>
                        <a:latin typeface="Google Sans Text"/>
                      </a:endParaRPr>
                    </a:p>
                  </a:txBody>
                  <a:tcPr marL="33311" marR="33311" marT="16656" marB="16656" anchor="ctr">
                    <a:solidFill>
                      <a:schemeClr val="accent5">
                        <a:lumMod val="60000"/>
                        <a:lumOff val="40000"/>
                      </a:schemeClr>
                    </a:solidFill>
                  </a:tcPr>
                </a:tc>
                <a:tc>
                  <a:txBody>
                    <a:bodyPr/>
                    <a:lstStyle/>
                    <a:p>
                      <a:pPr algn="ctr">
                        <a:lnSpc>
                          <a:spcPts val="1500"/>
                        </a:lnSpc>
                        <a:buNone/>
                      </a:pPr>
                      <a:r>
                        <a:rPr lang="en-IN" sz="1000" b="1" dirty="0">
                          <a:effectLst/>
                        </a:rPr>
                        <a:t>RRC Message Container</a:t>
                      </a:r>
                      <a:endParaRPr lang="en-IN" sz="1000" b="1" dirty="0">
                        <a:effectLst/>
                        <a:latin typeface="Google Sans Text"/>
                      </a:endParaRPr>
                    </a:p>
                  </a:txBody>
                  <a:tcPr marL="33311" marR="33311" marT="16656" marB="16656" anchor="ctr">
                    <a:solidFill>
                      <a:schemeClr val="accent5">
                        <a:lumMod val="60000"/>
                        <a:lumOff val="40000"/>
                      </a:schemeClr>
                    </a:solidFill>
                  </a:tcPr>
                </a:tc>
                <a:tc>
                  <a:txBody>
                    <a:bodyPr/>
                    <a:lstStyle/>
                    <a:p>
                      <a:pPr algn="ctr">
                        <a:lnSpc>
                          <a:spcPts val="1500"/>
                        </a:lnSpc>
                        <a:buNone/>
                      </a:pPr>
                      <a:r>
                        <a:rPr lang="en-IN" sz="1000" b="1" dirty="0">
                          <a:effectLst/>
                        </a:rPr>
                        <a:t>Function / Impact</a:t>
                      </a:r>
                      <a:endParaRPr lang="en-IN" sz="1000" b="1" dirty="0">
                        <a:effectLst/>
                        <a:latin typeface="Google Sans Text"/>
                      </a:endParaRPr>
                    </a:p>
                  </a:txBody>
                  <a:tcPr marL="33311" marR="33311" marT="16656" marB="16656" anchor="ctr">
                    <a:solidFill>
                      <a:schemeClr val="accent5">
                        <a:lumMod val="60000"/>
                        <a:lumOff val="40000"/>
                      </a:schemeClr>
                    </a:solidFill>
                  </a:tcPr>
                </a:tc>
                <a:tc>
                  <a:txBody>
                    <a:bodyPr/>
                    <a:lstStyle/>
                    <a:p>
                      <a:pPr algn="ctr">
                        <a:lnSpc>
                          <a:spcPts val="1500"/>
                        </a:lnSpc>
                        <a:buNone/>
                      </a:pPr>
                      <a:r>
                        <a:rPr lang="en-IN" sz="1000" b="1">
                          <a:effectLst/>
                        </a:rPr>
                        <a:t>Default / Typical</a:t>
                      </a:r>
                      <a:endParaRPr lang="en-IN" sz="1000" b="1">
                        <a:effectLst/>
                        <a:latin typeface="Google Sans Text"/>
                      </a:endParaRPr>
                    </a:p>
                  </a:txBody>
                  <a:tcPr marL="33311" marR="33311" marT="16656" marB="16656" anchor="ctr">
                    <a:solidFill>
                      <a:schemeClr val="accent5">
                        <a:lumMod val="60000"/>
                        <a:lumOff val="40000"/>
                      </a:schemeClr>
                    </a:solidFill>
                  </a:tcPr>
                </a:tc>
                <a:tc>
                  <a:txBody>
                    <a:bodyPr/>
                    <a:lstStyle/>
                    <a:p>
                      <a:pPr algn="ctr">
                        <a:lnSpc>
                          <a:spcPts val="1500"/>
                        </a:lnSpc>
                        <a:buNone/>
                      </a:pPr>
                      <a:r>
                        <a:rPr lang="en-US" sz="1000" b="1" dirty="0">
                          <a:effectLst/>
                        </a:rPr>
                        <a:t>Recommended Setting for High Throughput</a:t>
                      </a:r>
                      <a:endParaRPr lang="en-US" sz="1000" b="1" dirty="0">
                        <a:effectLst/>
                        <a:latin typeface="Google Sans Text"/>
                      </a:endParaRPr>
                    </a:p>
                  </a:txBody>
                  <a:tcPr marL="33311" marR="33311" marT="16656" marB="16656" anchor="ctr">
                    <a:solidFill>
                      <a:schemeClr val="accent5">
                        <a:lumMod val="60000"/>
                        <a:lumOff val="40000"/>
                      </a:schemeClr>
                    </a:solidFill>
                  </a:tcPr>
                </a:tc>
                <a:extLst>
                  <a:ext uri="{0D108BD9-81ED-4DB2-BD59-A6C34878D82A}">
                    <a16:rowId xmlns:a16="http://schemas.microsoft.com/office/drawing/2014/main" val="602132897"/>
                  </a:ext>
                </a:extLst>
              </a:tr>
              <a:tr h="659903">
                <a:tc>
                  <a:txBody>
                    <a:bodyPr/>
                    <a:lstStyle/>
                    <a:p>
                      <a:pPr algn="ctr">
                        <a:lnSpc>
                          <a:spcPts val="1500"/>
                        </a:lnSpc>
                        <a:buNone/>
                      </a:pPr>
                      <a:r>
                        <a:rPr lang="en-IN" sz="1000" b="1">
                          <a:effectLst/>
                        </a:rPr>
                        <a:t>maxNumberMIMO-LayersPUSCH</a:t>
                      </a:r>
                      <a:endParaRPr lang="en-IN" sz="1000" b="0">
                        <a:effectLst/>
                        <a:latin typeface="Google Sans Text"/>
                      </a:endParaRPr>
                    </a:p>
                  </a:txBody>
                  <a:tcPr marL="33311" marR="33311" marT="16656" marB="16656" anchor="ctr"/>
                </a:tc>
                <a:tc>
                  <a:txBody>
                    <a:bodyPr/>
                    <a:lstStyle/>
                    <a:p>
                      <a:pPr algn="ctr">
                        <a:lnSpc>
                          <a:spcPts val="1500"/>
                        </a:lnSpc>
                        <a:buNone/>
                      </a:pPr>
                      <a:r>
                        <a:rPr lang="en-IN" sz="1000" b="0" dirty="0">
                          <a:effectLst/>
                        </a:rPr>
                        <a:t>PUSCH-Config</a:t>
                      </a:r>
                      <a:endParaRPr lang="en-IN" sz="1000" b="0" dirty="0">
                        <a:effectLst/>
                        <a:latin typeface="Google Sans Text"/>
                      </a:endParaRPr>
                    </a:p>
                  </a:txBody>
                  <a:tcPr marL="33311" marR="33311" marT="16656" marB="16656" anchor="ctr"/>
                </a:tc>
                <a:tc>
                  <a:txBody>
                    <a:bodyPr/>
                    <a:lstStyle/>
                    <a:p>
                      <a:pPr algn="ctr">
                        <a:lnSpc>
                          <a:spcPts val="1500"/>
                        </a:lnSpc>
                        <a:buNone/>
                      </a:pPr>
                      <a:r>
                        <a:rPr lang="en-IN" sz="1000" b="0">
                          <a:effectLst/>
                        </a:rPr>
                        <a:t>spCellConfig -&gt; physicalCellGroupConfig</a:t>
                      </a:r>
                      <a:endParaRPr lang="en-IN" sz="1000" b="0">
                        <a:effectLst/>
                        <a:latin typeface="Google Sans Text"/>
                      </a:endParaRPr>
                    </a:p>
                  </a:txBody>
                  <a:tcPr marL="33311" marR="33311" marT="16656" marB="16656" anchor="ctr"/>
                </a:tc>
                <a:tc>
                  <a:txBody>
                    <a:bodyPr/>
                    <a:lstStyle/>
                    <a:p>
                      <a:pPr algn="ctr">
                        <a:lnSpc>
                          <a:spcPts val="1500"/>
                        </a:lnSpc>
                        <a:buNone/>
                      </a:pPr>
                      <a:r>
                        <a:rPr lang="en-US" sz="1000" b="0" dirty="0">
                          <a:effectLst/>
                        </a:rPr>
                        <a:t>Sets max UL MIMO layers. Major UL throughput booster.</a:t>
                      </a:r>
                      <a:endParaRPr lang="en-US" sz="1000" b="0" dirty="0">
                        <a:effectLst/>
                        <a:latin typeface="Google Sans Text"/>
                      </a:endParaRPr>
                    </a:p>
                  </a:txBody>
                  <a:tcPr marL="33311" marR="33311" marT="16656" marB="16656" anchor="ctr"/>
                </a:tc>
                <a:tc>
                  <a:txBody>
                    <a:bodyPr/>
                    <a:lstStyle/>
                    <a:p>
                      <a:pPr algn="ctr">
                        <a:lnSpc>
                          <a:spcPts val="1500"/>
                        </a:lnSpc>
                        <a:buNone/>
                      </a:pPr>
                      <a:r>
                        <a:rPr lang="en-IN" sz="1000" b="0">
                          <a:effectLst/>
                        </a:rPr>
                        <a:t>Not present (SISO)</a:t>
                      </a:r>
                      <a:endParaRPr lang="en-IN" sz="1000" b="0">
                        <a:effectLst/>
                        <a:latin typeface="Google Sans Text"/>
                      </a:endParaRPr>
                    </a:p>
                  </a:txBody>
                  <a:tcPr marL="33311" marR="33311" marT="16656" marB="16656" anchor="ctr"/>
                </a:tc>
                <a:tc>
                  <a:txBody>
                    <a:bodyPr/>
                    <a:lstStyle/>
                    <a:p>
                      <a:pPr algn="ctr">
                        <a:lnSpc>
                          <a:spcPts val="1500"/>
                        </a:lnSpc>
                        <a:buNone/>
                      </a:pPr>
                      <a:r>
                        <a:rPr lang="en-US" sz="1000" b="1">
                          <a:effectLst/>
                        </a:rPr>
                        <a:t>two</a:t>
                      </a:r>
                      <a:r>
                        <a:rPr lang="en-US" sz="1000" b="0">
                          <a:effectLst/>
                        </a:rPr>
                        <a:t> or </a:t>
                      </a:r>
                      <a:r>
                        <a:rPr lang="en-US" sz="1000" b="1">
                          <a:effectLst/>
                        </a:rPr>
                        <a:t>four</a:t>
                      </a:r>
                      <a:r>
                        <a:rPr lang="en-US" sz="1000" b="0">
                          <a:effectLst/>
                        </a:rPr>
                        <a:t> if UE/gNB supports UL MIMO.</a:t>
                      </a:r>
                      <a:endParaRPr lang="en-US" sz="1000" b="0">
                        <a:effectLst/>
                        <a:latin typeface="Google Sans Text"/>
                      </a:endParaRPr>
                    </a:p>
                  </a:txBody>
                  <a:tcPr marL="33311" marR="33311" marT="16656" marB="16656" anchor="ctr"/>
                </a:tc>
                <a:extLst>
                  <a:ext uri="{0D108BD9-81ED-4DB2-BD59-A6C34878D82A}">
                    <a16:rowId xmlns:a16="http://schemas.microsoft.com/office/drawing/2014/main" val="3158240289"/>
                  </a:ext>
                </a:extLst>
              </a:tr>
              <a:tr h="659903">
                <a:tc>
                  <a:txBody>
                    <a:bodyPr/>
                    <a:lstStyle/>
                    <a:p>
                      <a:pPr algn="ctr">
                        <a:lnSpc>
                          <a:spcPts val="1500"/>
                        </a:lnSpc>
                        <a:buNone/>
                      </a:pPr>
                      <a:r>
                        <a:rPr lang="en-IN" sz="1000" b="1">
                          <a:effectLst/>
                        </a:rPr>
                        <a:t>mcs-Table</a:t>
                      </a:r>
                      <a:endParaRPr lang="en-IN" sz="1000" b="0">
                        <a:effectLst/>
                        <a:latin typeface="Google Sans Text"/>
                      </a:endParaRPr>
                    </a:p>
                  </a:txBody>
                  <a:tcPr marL="33311" marR="33311" marT="16656" marB="16656" anchor="ctr"/>
                </a:tc>
                <a:tc>
                  <a:txBody>
                    <a:bodyPr/>
                    <a:lstStyle/>
                    <a:p>
                      <a:pPr algn="ctr">
                        <a:lnSpc>
                          <a:spcPts val="1500"/>
                        </a:lnSpc>
                        <a:buNone/>
                      </a:pPr>
                      <a:r>
                        <a:rPr lang="en-IN" sz="1000" b="0">
                          <a:effectLst/>
                        </a:rPr>
                        <a:t>PUSCH-Config</a:t>
                      </a:r>
                      <a:endParaRPr lang="en-IN" sz="1000" b="0">
                        <a:effectLst/>
                        <a:latin typeface="Google Sans Text"/>
                      </a:endParaRPr>
                    </a:p>
                  </a:txBody>
                  <a:tcPr marL="33311" marR="33311" marT="16656" marB="16656" anchor="ctr"/>
                </a:tc>
                <a:tc>
                  <a:txBody>
                    <a:bodyPr/>
                    <a:lstStyle/>
                    <a:p>
                      <a:pPr algn="ctr">
                        <a:lnSpc>
                          <a:spcPts val="1500"/>
                        </a:lnSpc>
                        <a:buNone/>
                      </a:pPr>
                      <a:r>
                        <a:rPr lang="en-IN" sz="1000" b="0">
                          <a:effectLst/>
                        </a:rPr>
                        <a:t>spCellConfig -&gt; physicalCellGroupConfig</a:t>
                      </a:r>
                      <a:endParaRPr lang="en-IN" sz="1000" b="0">
                        <a:effectLst/>
                        <a:latin typeface="Google Sans Text"/>
                      </a:endParaRPr>
                    </a:p>
                  </a:txBody>
                  <a:tcPr marL="33311" marR="33311" marT="16656" marB="16656" anchor="ctr"/>
                </a:tc>
                <a:tc>
                  <a:txBody>
                    <a:bodyPr/>
                    <a:lstStyle/>
                    <a:p>
                      <a:pPr algn="ctr">
                        <a:lnSpc>
                          <a:spcPts val="1500"/>
                        </a:lnSpc>
                        <a:buNone/>
                      </a:pPr>
                      <a:r>
                        <a:rPr lang="en-US" sz="1000" b="0">
                          <a:effectLst/>
                        </a:rPr>
                        <a:t>Selects the UL MCS table. Essential for high UL rates.</a:t>
                      </a:r>
                      <a:endParaRPr lang="en-US" sz="1000" b="0">
                        <a:effectLst/>
                        <a:latin typeface="Google Sans Text"/>
                      </a:endParaRPr>
                    </a:p>
                  </a:txBody>
                  <a:tcPr marL="33311" marR="33311" marT="16656" marB="16656" anchor="ctr"/>
                </a:tc>
                <a:tc>
                  <a:txBody>
                    <a:bodyPr/>
                    <a:lstStyle/>
                    <a:p>
                      <a:pPr algn="ctr">
                        <a:lnSpc>
                          <a:spcPts val="1500"/>
                        </a:lnSpc>
                        <a:buNone/>
                      </a:pPr>
                      <a:r>
                        <a:rPr lang="en-IN" sz="1000" b="0">
                          <a:effectLst/>
                        </a:rPr>
                        <a:t>qam64</a:t>
                      </a:r>
                      <a:endParaRPr lang="en-IN" sz="1000" b="0">
                        <a:effectLst/>
                        <a:latin typeface="Google Sans Text"/>
                      </a:endParaRPr>
                    </a:p>
                  </a:txBody>
                  <a:tcPr marL="33311" marR="33311" marT="16656" marB="16656" anchor="ctr"/>
                </a:tc>
                <a:tc>
                  <a:txBody>
                    <a:bodyPr/>
                    <a:lstStyle/>
                    <a:p>
                      <a:pPr algn="ctr">
                        <a:lnSpc>
                          <a:spcPts val="1500"/>
                        </a:lnSpc>
                        <a:buNone/>
                      </a:pPr>
                      <a:r>
                        <a:rPr lang="en-IN" sz="1000" b="1">
                          <a:effectLst/>
                        </a:rPr>
                        <a:t>qam256</a:t>
                      </a:r>
                      <a:r>
                        <a:rPr lang="en-IN" sz="1000" b="0">
                          <a:effectLst/>
                        </a:rPr>
                        <a:t>. Enable UL 256QAM.</a:t>
                      </a:r>
                      <a:endParaRPr lang="en-IN" sz="1000" b="0">
                        <a:effectLst/>
                        <a:latin typeface="Google Sans Text"/>
                      </a:endParaRPr>
                    </a:p>
                  </a:txBody>
                  <a:tcPr marL="33311" marR="33311" marT="16656" marB="16656" anchor="ctr"/>
                </a:tc>
                <a:extLst>
                  <a:ext uri="{0D108BD9-81ED-4DB2-BD59-A6C34878D82A}">
                    <a16:rowId xmlns:a16="http://schemas.microsoft.com/office/drawing/2014/main" val="2253230453"/>
                  </a:ext>
                </a:extLst>
              </a:tr>
              <a:tr h="877281">
                <a:tc>
                  <a:txBody>
                    <a:bodyPr/>
                    <a:lstStyle/>
                    <a:p>
                      <a:pPr algn="ctr">
                        <a:lnSpc>
                          <a:spcPts val="1500"/>
                        </a:lnSpc>
                        <a:buNone/>
                      </a:pPr>
                      <a:r>
                        <a:rPr lang="en-IN" sz="1000" b="1">
                          <a:effectLst/>
                        </a:rPr>
                        <a:t>transformPrecoder</a:t>
                      </a:r>
                      <a:endParaRPr lang="en-IN" sz="1000" b="0">
                        <a:effectLst/>
                        <a:latin typeface="Google Sans Text"/>
                      </a:endParaRPr>
                    </a:p>
                  </a:txBody>
                  <a:tcPr marL="33311" marR="33311" marT="16656" marB="16656" anchor="ctr"/>
                </a:tc>
                <a:tc>
                  <a:txBody>
                    <a:bodyPr/>
                    <a:lstStyle/>
                    <a:p>
                      <a:pPr algn="ctr">
                        <a:lnSpc>
                          <a:spcPts val="1500"/>
                        </a:lnSpc>
                        <a:buNone/>
                      </a:pPr>
                      <a:r>
                        <a:rPr lang="en-IN" sz="1000" b="0" dirty="0">
                          <a:effectLst/>
                        </a:rPr>
                        <a:t>PUSCH-Config</a:t>
                      </a:r>
                      <a:endParaRPr lang="en-IN" sz="1000" b="0" dirty="0">
                        <a:effectLst/>
                        <a:latin typeface="Google Sans Text"/>
                      </a:endParaRPr>
                    </a:p>
                  </a:txBody>
                  <a:tcPr marL="33311" marR="33311" marT="16656" marB="16656" anchor="ctr"/>
                </a:tc>
                <a:tc>
                  <a:txBody>
                    <a:bodyPr/>
                    <a:lstStyle/>
                    <a:p>
                      <a:pPr algn="ctr">
                        <a:lnSpc>
                          <a:spcPts val="1500"/>
                        </a:lnSpc>
                        <a:buNone/>
                      </a:pPr>
                      <a:r>
                        <a:rPr lang="en-IN" sz="1000" b="0">
                          <a:effectLst/>
                        </a:rPr>
                        <a:t>spCellConfig -&gt; physicalCellGroupConfig</a:t>
                      </a:r>
                      <a:endParaRPr lang="en-IN" sz="1000" b="0">
                        <a:effectLst/>
                        <a:latin typeface="Google Sans Text"/>
                      </a:endParaRPr>
                    </a:p>
                  </a:txBody>
                  <a:tcPr marL="33311" marR="33311" marT="16656" marB="16656" anchor="ctr"/>
                </a:tc>
                <a:tc>
                  <a:txBody>
                    <a:bodyPr/>
                    <a:lstStyle/>
                    <a:p>
                      <a:pPr algn="ctr">
                        <a:lnSpc>
                          <a:spcPts val="1500"/>
                        </a:lnSpc>
                        <a:buNone/>
                      </a:pPr>
                      <a:r>
                        <a:rPr lang="en-US" sz="1000" b="0">
                          <a:effectLst/>
                        </a:rPr>
                        <a:t>Toggles between CP-OFDM (higher throughput) and DFT-S-OFDM (better for cell edge).</a:t>
                      </a:r>
                      <a:endParaRPr lang="en-US" sz="1000" b="0">
                        <a:effectLst/>
                        <a:latin typeface="Google Sans Text"/>
                      </a:endParaRPr>
                    </a:p>
                  </a:txBody>
                  <a:tcPr marL="33311" marR="33311" marT="16656" marB="16656" anchor="ctr"/>
                </a:tc>
                <a:tc>
                  <a:txBody>
                    <a:bodyPr/>
                    <a:lstStyle/>
                    <a:p>
                      <a:pPr algn="ctr">
                        <a:lnSpc>
                          <a:spcPts val="1500"/>
                        </a:lnSpc>
                        <a:buNone/>
                      </a:pPr>
                      <a:r>
                        <a:rPr lang="en-IN" sz="1000" b="0">
                          <a:effectLst/>
                        </a:rPr>
                        <a:t>enabled (DFT-S-OFDM)</a:t>
                      </a:r>
                      <a:endParaRPr lang="en-IN" sz="1000" b="0">
                        <a:effectLst/>
                        <a:latin typeface="Google Sans Text"/>
                      </a:endParaRPr>
                    </a:p>
                  </a:txBody>
                  <a:tcPr marL="33311" marR="33311" marT="16656" marB="16656" anchor="ctr"/>
                </a:tc>
                <a:tc>
                  <a:txBody>
                    <a:bodyPr/>
                    <a:lstStyle/>
                    <a:p>
                      <a:pPr algn="ctr">
                        <a:lnSpc>
                          <a:spcPts val="1500"/>
                        </a:lnSpc>
                        <a:buNone/>
                      </a:pPr>
                      <a:r>
                        <a:rPr lang="en-US" sz="1000" b="1">
                          <a:effectLst/>
                        </a:rPr>
                        <a:t>disabled</a:t>
                      </a:r>
                      <a:r>
                        <a:rPr lang="en-US" sz="1000" b="0">
                          <a:effectLst/>
                        </a:rPr>
                        <a:t>. Allow gNB to dynamically schedule CP-OFDM for high throughput UEs.</a:t>
                      </a:r>
                      <a:endParaRPr lang="en-US" sz="1000" b="0">
                        <a:effectLst/>
                        <a:latin typeface="Google Sans Text"/>
                      </a:endParaRPr>
                    </a:p>
                  </a:txBody>
                  <a:tcPr marL="33311" marR="33311" marT="16656" marB="16656" anchor="ctr"/>
                </a:tc>
                <a:extLst>
                  <a:ext uri="{0D108BD9-81ED-4DB2-BD59-A6C34878D82A}">
                    <a16:rowId xmlns:a16="http://schemas.microsoft.com/office/drawing/2014/main" val="4150392964"/>
                  </a:ext>
                </a:extLst>
              </a:tr>
              <a:tr h="659903">
                <a:tc>
                  <a:txBody>
                    <a:bodyPr/>
                    <a:lstStyle/>
                    <a:p>
                      <a:pPr algn="ctr">
                        <a:lnSpc>
                          <a:spcPts val="1500"/>
                        </a:lnSpc>
                        <a:buNone/>
                      </a:pPr>
                      <a:r>
                        <a:rPr lang="en-IN" sz="1000" b="1">
                          <a:effectLst/>
                        </a:rPr>
                        <a:t>BWP-Uplink</a:t>
                      </a:r>
                      <a:endParaRPr lang="en-IN" sz="1000" b="0">
                        <a:effectLst/>
                        <a:latin typeface="Google Sans Text"/>
                      </a:endParaRPr>
                    </a:p>
                  </a:txBody>
                  <a:tcPr marL="33311" marR="33311" marT="16656" marB="16656" anchor="ctr"/>
                </a:tc>
                <a:tc>
                  <a:txBody>
                    <a:bodyPr/>
                    <a:lstStyle/>
                    <a:p>
                      <a:pPr algn="ctr">
                        <a:lnSpc>
                          <a:spcPts val="1500"/>
                        </a:lnSpc>
                        <a:buNone/>
                      </a:pPr>
                      <a:r>
                        <a:rPr lang="en-IN" sz="1000" b="0">
                          <a:effectLst/>
                        </a:rPr>
                        <a:t>ServingCellConfig</a:t>
                      </a:r>
                      <a:endParaRPr lang="en-IN" sz="1000" b="0">
                        <a:effectLst/>
                        <a:latin typeface="Google Sans Text"/>
                      </a:endParaRPr>
                    </a:p>
                  </a:txBody>
                  <a:tcPr marL="33311" marR="33311" marT="16656" marB="16656" anchor="ctr"/>
                </a:tc>
                <a:tc>
                  <a:txBody>
                    <a:bodyPr/>
                    <a:lstStyle/>
                    <a:p>
                      <a:pPr algn="ctr">
                        <a:lnSpc>
                          <a:spcPts val="1500"/>
                        </a:lnSpc>
                        <a:buNone/>
                      </a:pPr>
                      <a:r>
                        <a:rPr lang="en-IN" sz="1000" b="0">
                          <a:effectLst/>
                        </a:rPr>
                        <a:t>spCellConfig -&gt; reconfigurationWithSync</a:t>
                      </a:r>
                      <a:endParaRPr lang="en-IN" sz="1000" b="0">
                        <a:effectLst/>
                        <a:latin typeface="Google Sans Text"/>
                      </a:endParaRPr>
                    </a:p>
                  </a:txBody>
                  <a:tcPr marL="33311" marR="33311" marT="16656" marB="16656" anchor="ctr"/>
                </a:tc>
                <a:tc>
                  <a:txBody>
                    <a:bodyPr/>
                    <a:lstStyle/>
                    <a:p>
                      <a:pPr algn="ctr">
                        <a:lnSpc>
                          <a:spcPts val="1500"/>
                        </a:lnSpc>
                        <a:buNone/>
                      </a:pPr>
                      <a:r>
                        <a:rPr lang="en-US" sz="1000" b="0">
                          <a:effectLst/>
                        </a:rPr>
                        <a:t>Defines the active UL Bandwidth Part.</a:t>
                      </a:r>
                      <a:endParaRPr lang="en-US" sz="1000" b="0">
                        <a:effectLst/>
                        <a:latin typeface="Google Sans Text"/>
                      </a:endParaRPr>
                    </a:p>
                  </a:txBody>
                  <a:tcPr marL="33311" marR="33311" marT="16656" marB="16656" anchor="ctr"/>
                </a:tc>
                <a:tc>
                  <a:txBody>
                    <a:bodyPr/>
                    <a:lstStyle/>
                    <a:p>
                      <a:pPr algn="ctr">
                        <a:lnSpc>
                          <a:spcPts val="1500"/>
                        </a:lnSpc>
                        <a:buNone/>
                      </a:pPr>
                      <a:r>
                        <a:rPr lang="en-IN" sz="1000" b="0">
                          <a:effectLst/>
                        </a:rPr>
                        <a:t>Vendor specific</a:t>
                      </a:r>
                      <a:endParaRPr lang="en-IN" sz="1000" b="0">
                        <a:effectLst/>
                        <a:latin typeface="Google Sans Text"/>
                      </a:endParaRPr>
                    </a:p>
                  </a:txBody>
                  <a:tcPr marL="33311" marR="33311" marT="16656" marB="16656" anchor="ctr"/>
                </a:tc>
                <a:tc>
                  <a:txBody>
                    <a:bodyPr/>
                    <a:lstStyle/>
                    <a:p>
                      <a:pPr algn="ctr">
                        <a:lnSpc>
                          <a:spcPts val="1500"/>
                        </a:lnSpc>
                        <a:buNone/>
                      </a:pPr>
                      <a:r>
                        <a:rPr lang="en-US" sz="1000" b="0">
                          <a:effectLst/>
                        </a:rPr>
                        <a:t>Configure a </a:t>
                      </a:r>
                      <a:r>
                        <a:rPr lang="en-US" sz="1000" b="1">
                          <a:effectLst/>
                        </a:rPr>
                        <a:t>single, wide BWP</a:t>
                      </a:r>
                      <a:r>
                        <a:rPr lang="en-US" sz="1000" b="0">
                          <a:effectLst/>
                        </a:rPr>
                        <a:t> covering the entire UL channel bandwidth.</a:t>
                      </a:r>
                      <a:endParaRPr lang="en-US" sz="1000" b="0">
                        <a:effectLst/>
                        <a:latin typeface="Google Sans Text"/>
                      </a:endParaRPr>
                    </a:p>
                  </a:txBody>
                  <a:tcPr marL="33311" marR="33311" marT="16656" marB="16656" anchor="ctr"/>
                </a:tc>
                <a:extLst>
                  <a:ext uri="{0D108BD9-81ED-4DB2-BD59-A6C34878D82A}">
                    <a16:rowId xmlns:a16="http://schemas.microsoft.com/office/drawing/2014/main" val="3442520509"/>
                  </a:ext>
                </a:extLst>
              </a:tr>
              <a:tr h="659903">
                <a:tc>
                  <a:txBody>
                    <a:bodyPr/>
                    <a:lstStyle/>
                    <a:p>
                      <a:pPr algn="ctr">
                        <a:lnSpc>
                          <a:spcPts val="1500"/>
                        </a:lnSpc>
                        <a:buNone/>
                      </a:pPr>
                      <a:r>
                        <a:rPr lang="en-IN" sz="1000" b="1">
                          <a:effectLst/>
                        </a:rPr>
                        <a:t>p0-NominalWithGrant</a:t>
                      </a:r>
                      <a:endParaRPr lang="en-IN" sz="1000" b="0">
                        <a:effectLst/>
                        <a:latin typeface="Google Sans Text"/>
                      </a:endParaRPr>
                    </a:p>
                  </a:txBody>
                  <a:tcPr marL="33311" marR="33311" marT="16656" marB="16656" anchor="ctr"/>
                </a:tc>
                <a:tc>
                  <a:txBody>
                    <a:bodyPr/>
                    <a:lstStyle/>
                    <a:p>
                      <a:pPr algn="ctr">
                        <a:lnSpc>
                          <a:spcPts val="1500"/>
                        </a:lnSpc>
                        <a:buNone/>
                      </a:pPr>
                      <a:r>
                        <a:rPr lang="en-IN" sz="1000" b="0" dirty="0">
                          <a:effectLst/>
                        </a:rPr>
                        <a:t>PUSCH-</a:t>
                      </a:r>
                      <a:r>
                        <a:rPr lang="en-IN" sz="1000" b="0" dirty="0" err="1">
                          <a:effectLst/>
                        </a:rPr>
                        <a:t>PowerControl</a:t>
                      </a:r>
                      <a:endParaRPr lang="en-IN" sz="1000" b="0" dirty="0">
                        <a:effectLst/>
                        <a:latin typeface="Google Sans Text"/>
                      </a:endParaRPr>
                    </a:p>
                  </a:txBody>
                  <a:tcPr marL="33311" marR="33311" marT="16656" marB="16656" anchor="ctr"/>
                </a:tc>
                <a:tc>
                  <a:txBody>
                    <a:bodyPr/>
                    <a:lstStyle/>
                    <a:p>
                      <a:pPr algn="ctr">
                        <a:lnSpc>
                          <a:spcPts val="1500"/>
                        </a:lnSpc>
                        <a:buNone/>
                      </a:pPr>
                      <a:r>
                        <a:rPr lang="en-IN" sz="1000" b="0">
                          <a:effectLst/>
                        </a:rPr>
                        <a:t>spCellConfig -&gt; physicalCellGroupConfig</a:t>
                      </a:r>
                      <a:endParaRPr lang="en-IN" sz="1000" b="0">
                        <a:effectLst/>
                        <a:latin typeface="Google Sans Text"/>
                      </a:endParaRPr>
                    </a:p>
                  </a:txBody>
                  <a:tcPr marL="33311" marR="33311" marT="16656" marB="16656" anchor="ctr"/>
                </a:tc>
                <a:tc>
                  <a:txBody>
                    <a:bodyPr/>
                    <a:lstStyle/>
                    <a:p>
                      <a:pPr algn="ctr">
                        <a:lnSpc>
                          <a:spcPts val="1500"/>
                        </a:lnSpc>
                        <a:buNone/>
                      </a:pPr>
                      <a:r>
                        <a:rPr lang="en-US" sz="1000" b="0">
                          <a:effectLst/>
                        </a:rPr>
                        <a:t>Baseline PUSCH power. Tune to ensure UEs can reach high MCS targets.</a:t>
                      </a:r>
                      <a:endParaRPr lang="en-US" sz="1000" b="0">
                        <a:effectLst/>
                        <a:latin typeface="Google Sans Text"/>
                      </a:endParaRPr>
                    </a:p>
                  </a:txBody>
                  <a:tcPr marL="33311" marR="33311" marT="16656" marB="16656" anchor="ctr"/>
                </a:tc>
                <a:tc>
                  <a:txBody>
                    <a:bodyPr/>
                    <a:lstStyle/>
                    <a:p>
                      <a:pPr algn="ctr">
                        <a:lnSpc>
                          <a:spcPts val="1500"/>
                        </a:lnSpc>
                        <a:buNone/>
                      </a:pPr>
                      <a:r>
                        <a:rPr lang="en-IN" sz="1000" b="0">
                          <a:effectLst/>
                        </a:rPr>
                        <a:t>Vendor specific</a:t>
                      </a:r>
                      <a:endParaRPr lang="en-IN" sz="1000" b="0">
                        <a:effectLst/>
                        <a:latin typeface="Google Sans Text"/>
                      </a:endParaRPr>
                    </a:p>
                  </a:txBody>
                  <a:tcPr marL="33311" marR="33311" marT="16656" marB="16656" anchor="ctr"/>
                </a:tc>
                <a:tc>
                  <a:txBody>
                    <a:bodyPr/>
                    <a:lstStyle/>
                    <a:p>
                      <a:pPr algn="ctr">
                        <a:lnSpc>
                          <a:spcPts val="1500"/>
                        </a:lnSpc>
                        <a:buNone/>
                      </a:pPr>
                      <a:r>
                        <a:rPr lang="en-US" sz="1000" b="1">
                          <a:effectLst/>
                        </a:rPr>
                        <a:t>Tune based on RF analysis</a:t>
                      </a:r>
                      <a:r>
                        <a:rPr lang="en-US" sz="1000" b="0">
                          <a:effectLst/>
                        </a:rPr>
                        <a:t>. Increase slightly if UEs are power-limited for 256QAM.</a:t>
                      </a:r>
                      <a:endParaRPr lang="en-US" sz="1000" b="0">
                        <a:effectLst/>
                        <a:latin typeface="Google Sans Text"/>
                      </a:endParaRPr>
                    </a:p>
                  </a:txBody>
                  <a:tcPr marL="33311" marR="33311" marT="16656" marB="16656" anchor="ctr"/>
                </a:tc>
                <a:extLst>
                  <a:ext uri="{0D108BD9-81ED-4DB2-BD59-A6C34878D82A}">
                    <a16:rowId xmlns:a16="http://schemas.microsoft.com/office/drawing/2014/main" val="1637519457"/>
                  </a:ext>
                </a:extLst>
              </a:tr>
              <a:tr h="877281">
                <a:tc>
                  <a:txBody>
                    <a:bodyPr/>
                    <a:lstStyle/>
                    <a:p>
                      <a:pPr algn="ctr">
                        <a:lnSpc>
                          <a:spcPts val="1500"/>
                        </a:lnSpc>
                        <a:buNone/>
                      </a:pPr>
                      <a:r>
                        <a:rPr lang="en-IN" sz="1000" b="1" dirty="0" err="1">
                          <a:effectLst/>
                        </a:rPr>
                        <a:t>periodicBSR</a:t>
                      </a:r>
                      <a:r>
                        <a:rPr lang="en-IN" sz="1000" b="1" dirty="0">
                          <a:effectLst/>
                        </a:rPr>
                        <a:t>-Timer</a:t>
                      </a:r>
                      <a:endParaRPr lang="en-IN" sz="1000" b="0" dirty="0">
                        <a:effectLst/>
                        <a:latin typeface="Google Sans Text"/>
                      </a:endParaRPr>
                    </a:p>
                  </a:txBody>
                  <a:tcPr marL="33311" marR="33311" marT="16656" marB="16656" anchor="ctr"/>
                </a:tc>
                <a:tc>
                  <a:txBody>
                    <a:bodyPr/>
                    <a:lstStyle/>
                    <a:p>
                      <a:pPr algn="ctr">
                        <a:lnSpc>
                          <a:spcPts val="1500"/>
                        </a:lnSpc>
                        <a:buNone/>
                      </a:pPr>
                      <a:r>
                        <a:rPr lang="en-IN" sz="1000" b="0">
                          <a:effectLst/>
                        </a:rPr>
                        <a:t>BSR-Config</a:t>
                      </a:r>
                      <a:endParaRPr lang="en-IN" sz="1000" b="0">
                        <a:effectLst/>
                        <a:latin typeface="Google Sans Text"/>
                      </a:endParaRPr>
                    </a:p>
                  </a:txBody>
                  <a:tcPr marL="33311" marR="33311" marT="16656" marB="16656" anchor="ctr"/>
                </a:tc>
                <a:tc>
                  <a:txBody>
                    <a:bodyPr/>
                    <a:lstStyle/>
                    <a:p>
                      <a:pPr algn="ctr">
                        <a:lnSpc>
                          <a:spcPts val="1500"/>
                        </a:lnSpc>
                        <a:buNone/>
                      </a:pPr>
                      <a:r>
                        <a:rPr lang="en-IN" sz="1000" b="0">
                          <a:effectLst/>
                        </a:rPr>
                        <a:t>MAC-CellGroupConfig</a:t>
                      </a:r>
                      <a:endParaRPr lang="en-IN" sz="1000" b="0">
                        <a:effectLst/>
                        <a:latin typeface="Google Sans Text"/>
                      </a:endParaRPr>
                    </a:p>
                  </a:txBody>
                  <a:tcPr marL="33311" marR="33311" marT="16656" marB="16656" anchor="ctr"/>
                </a:tc>
                <a:tc>
                  <a:txBody>
                    <a:bodyPr/>
                    <a:lstStyle/>
                    <a:p>
                      <a:pPr algn="ctr">
                        <a:lnSpc>
                          <a:spcPts val="1500"/>
                        </a:lnSpc>
                        <a:buNone/>
                      </a:pPr>
                      <a:r>
                        <a:rPr lang="en-US" sz="1000" b="0">
                          <a:effectLst/>
                        </a:rPr>
                        <a:t>How often the UE sends a BSR. A shorter timer means faster response to new UL data.</a:t>
                      </a:r>
                      <a:endParaRPr lang="en-US" sz="1000" b="0">
                        <a:effectLst/>
                        <a:latin typeface="Google Sans Text"/>
                      </a:endParaRPr>
                    </a:p>
                  </a:txBody>
                  <a:tcPr marL="33311" marR="33311" marT="16656" marB="16656" anchor="ctr"/>
                </a:tc>
                <a:tc>
                  <a:txBody>
                    <a:bodyPr/>
                    <a:lstStyle/>
                    <a:p>
                      <a:pPr algn="ctr">
                        <a:lnSpc>
                          <a:spcPts val="1500"/>
                        </a:lnSpc>
                        <a:buNone/>
                      </a:pPr>
                      <a:r>
                        <a:rPr lang="en-IN" sz="1000" b="0">
                          <a:effectLst/>
                        </a:rPr>
                        <a:t>sf20 (20 slots)</a:t>
                      </a:r>
                      <a:endParaRPr lang="en-IN" sz="1000" b="0">
                        <a:effectLst/>
                        <a:latin typeface="Google Sans Text"/>
                      </a:endParaRPr>
                    </a:p>
                  </a:txBody>
                  <a:tcPr marL="33311" marR="33311" marT="16656" marB="16656" anchor="ctr"/>
                </a:tc>
                <a:tc>
                  <a:txBody>
                    <a:bodyPr/>
                    <a:lstStyle/>
                    <a:p>
                      <a:pPr algn="ctr">
                        <a:lnSpc>
                          <a:spcPts val="1500"/>
                        </a:lnSpc>
                        <a:buNone/>
                      </a:pPr>
                      <a:r>
                        <a:rPr lang="en-US" sz="1000" b="1">
                          <a:effectLst/>
                        </a:rPr>
                        <a:t>sf5 or sf10</a:t>
                      </a:r>
                      <a:r>
                        <a:rPr lang="en-US" sz="1000" b="0">
                          <a:effectLst/>
                        </a:rPr>
                        <a:t>. Make it more aggressive.</a:t>
                      </a:r>
                      <a:endParaRPr lang="en-US" sz="1000" b="0">
                        <a:effectLst/>
                        <a:latin typeface="Google Sans Text"/>
                      </a:endParaRPr>
                    </a:p>
                  </a:txBody>
                  <a:tcPr marL="33311" marR="33311" marT="16656" marB="16656" anchor="ctr"/>
                </a:tc>
                <a:extLst>
                  <a:ext uri="{0D108BD9-81ED-4DB2-BD59-A6C34878D82A}">
                    <a16:rowId xmlns:a16="http://schemas.microsoft.com/office/drawing/2014/main" val="4201488304"/>
                  </a:ext>
                </a:extLst>
              </a:tr>
              <a:tr h="658664">
                <a:tc>
                  <a:txBody>
                    <a:bodyPr/>
                    <a:lstStyle/>
                    <a:p>
                      <a:pPr algn="ctr">
                        <a:lnSpc>
                          <a:spcPts val="1500"/>
                        </a:lnSpc>
                        <a:buNone/>
                      </a:pPr>
                      <a:r>
                        <a:rPr lang="en-IN" sz="1000" b="1">
                          <a:effectLst/>
                        </a:rPr>
                        <a:t>sr-ProhibitTimer</a:t>
                      </a:r>
                      <a:endParaRPr lang="en-IN" sz="1000" b="0">
                        <a:effectLst/>
                        <a:latin typeface="Google Sans Text"/>
                      </a:endParaRPr>
                    </a:p>
                  </a:txBody>
                  <a:tcPr marL="33311" marR="33311" marT="16656" marB="16656" anchor="ctr"/>
                </a:tc>
                <a:tc>
                  <a:txBody>
                    <a:bodyPr/>
                    <a:lstStyle/>
                    <a:p>
                      <a:pPr algn="ctr">
                        <a:lnSpc>
                          <a:spcPts val="1500"/>
                        </a:lnSpc>
                        <a:buNone/>
                      </a:pPr>
                      <a:r>
                        <a:rPr lang="en-IN" sz="1000" b="0">
                          <a:effectLst/>
                        </a:rPr>
                        <a:t>SchedulingRequestConfig</a:t>
                      </a:r>
                      <a:endParaRPr lang="en-IN" sz="1000" b="0">
                        <a:effectLst/>
                        <a:latin typeface="Google Sans Text"/>
                      </a:endParaRPr>
                    </a:p>
                  </a:txBody>
                  <a:tcPr marL="33311" marR="33311" marT="16656" marB="16656" anchor="ctr"/>
                </a:tc>
                <a:tc>
                  <a:txBody>
                    <a:bodyPr/>
                    <a:lstStyle/>
                    <a:p>
                      <a:pPr algn="ctr">
                        <a:lnSpc>
                          <a:spcPts val="1500"/>
                        </a:lnSpc>
                        <a:buNone/>
                      </a:pPr>
                      <a:r>
                        <a:rPr lang="en-IN" sz="1000" b="0">
                          <a:effectLst/>
                        </a:rPr>
                        <a:t>physicalCellGroupConfig</a:t>
                      </a:r>
                      <a:endParaRPr lang="en-IN" sz="1000" b="0">
                        <a:effectLst/>
                        <a:latin typeface="Google Sans Text"/>
                      </a:endParaRPr>
                    </a:p>
                  </a:txBody>
                  <a:tcPr marL="33311" marR="33311" marT="16656" marB="16656" anchor="ctr"/>
                </a:tc>
                <a:tc>
                  <a:txBody>
                    <a:bodyPr/>
                    <a:lstStyle/>
                    <a:p>
                      <a:pPr algn="ctr">
                        <a:lnSpc>
                          <a:spcPts val="1500"/>
                        </a:lnSpc>
                        <a:buNone/>
                      </a:pPr>
                      <a:r>
                        <a:rPr lang="en-US" sz="1000" b="0">
                          <a:effectLst/>
                        </a:rPr>
                        <a:t>Prevents UE from sending SRs too frequently.</a:t>
                      </a:r>
                      <a:endParaRPr lang="en-US" sz="1000" b="0">
                        <a:effectLst/>
                        <a:latin typeface="Google Sans Text"/>
                      </a:endParaRPr>
                    </a:p>
                  </a:txBody>
                  <a:tcPr marL="33311" marR="33311" marT="16656" marB="16656" anchor="ctr"/>
                </a:tc>
                <a:tc>
                  <a:txBody>
                    <a:bodyPr/>
                    <a:lstStyle/>
                    <a:p>
                      <a:pPr algn="ctr">
                        <a:lnSpc>
                          <a:spcPts val="1500"/>
                        </a:lnSpc>
                        <a:buNone/>
                      </a:pPr>
                      <a:r>
                        <a:rPr lang="en-IN" sz="1000" b="0">
                          <a:effectLst/>
                        </a:rPr>
                        <a:t>Vendor specific</a:t>
                      </a:r>
                      <a:endParaRPr lang="en-IN" sz="1000" b="0">
                        <a:effectLst/>
                        <a:latin typeface="Google Sans Text"/>
                      </a:endParaRPr>
                    </a:p>
                  </a:txBody>
                  <a:tcPr marL="33311" marR="33311" marT="16656" marB="16656" anchor="ctr"/>
                </a:tc>
                <a:tc>
                  <a:txBody>
                    <a:bodyPr/>
                    <a:lstStyle/>
                    <a:p>
                      <a:pPr algn="ctr">
                        <a:lnSpc>
                          <a:spcPts val="1500"/>
                        </a:lnSpc>
                        <a:buNone/>
                      </a:pPr>
                      <a:r>
                        <a:rPr lang="en-US" sz="1000" b="1" dirty="0">
                          <a:effectLst/>
                        </a:rPr>
                        <a:t>Set to a low value</a:t>
                      </a:r>
                      <a:r>
                        <a:rPr lang="en-US" sz="1000" b="0" dirty="0">
                          <a:effectLst/>
                        </a:rPr>
                        <a:t> (e.g., 1-4ms) to allow rapid requests.</a:t>
                      </a:r>
                      <a:endParaRPr lang="en-US" sz="1000" b="0" dirty="0">
                        <a:effectLst/>
                        <a:latin typeface="Google Sans Text"/>
                      </a:endParaRPr>
                    </a:p>
                  </a:txBody>
                  <a:tcPr marL="33311" marR="33311" marT="16656" marB="16656" anchor="ctr"/>
                </a:tc>
                <a:extLst>
                  <a:ext uri="{0D108BD9-81ED-4DB2-BD59-A6C34878D82A}">
                    <a16:rowId xmlns:a16="http://schemas.microsoft.com/office/drawing/2014/main" val="2764177644"/>
                  </a:ext>
                </a:extLst>
              </a:tr>
            </a:tbl>
          </a:graphicData>
        </a:graphic>
      </p:graphicFrame>
      <p:sp>
        <p:nvSpPr>
          <p:cNvPr id="4" name="Rectangle 1">
            <a:extLst>
              <a:ext uri="{FF2B5EF4-FFF2-40B4-BE49-F238E27FC236}">
                <a16:creationId xmlns:a16="http://schemas.microsoft.com/office/drawing/2014/main" id="{BC7FDECD-2FA4-1B70-ECBE-5C319F6AFE92}"/>
              </a:ext>
            </a:extLst>
          </p:cNvPr>
          <p:cNvSpPr>
            <a:spLocks noChangeArrowheads="1"/>
          </p:cNvSpPr>
          <p:nvPr/>
        </p:nvSpPr>
        <p:spPr bwMode="auto">
          <a:xfrm>
            <a:off x="3705225" y="458788"/>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7741145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955237" y="1062768"/>
            <a:ext cx="4036766" cy="4523996"/>
            <a:chOff x="3953255" y="1063751"/>
            <a:chExt cx="4040504" cy="4528185"/>
          </a:xfrm>
        </p:grpSpPr>
        <p:pic>
          <p:nvPicPr>
            <p:cNvPr id="3" name="object 3"/>
            <p:cNvPicPr/>
            <p:nvPr/>
          </p:nvPicPr>
          <p:blipFill>
            <a:blip r:embed="rId2" cstate="print"/>
            <a:stretch>
              <a:fillRect/>
            </a:stretch>
          </p:blipFill>
          <p:spPr>
            <a:xfrm>
              <a:off x="3953255" y="1063751"/>
              <a:ext cx="4040124" cy="4527804"/>
            </a:xfrm>
            <a:prstGeom prst="rect">
              <a:avLst/>
            </a:prstGeom>
          </p:spPr>
        </p:pic>
        <p:sp>
          <p:nvSpPr>
            <p:cNvPr id="4" name="object 4"/>
            <p:cNvSpPr/>
            <p:nvPr/>
          </p:nvSpPr>
          <p:spPr>
            <a:xfrm>
              <a:off x="4002023" y="1092707"/>
              <a:ext cx="3942715" cy="4430395"/>
            </a:xfrm>
            <a:custGeom>
              <a:avLst/>
              <a:gdLst/>
              <a:ahLst/>
              <a:cxnLst/>
              <a:rect l="l" t="t" r="r" b="b"/>
              <a:pathLst>
                <a:path w="3942715" h="4430395">
                  <a:moveTo>
                    <a:pt x="3504310" y="2793"/>
                  </a:moveTo>
                  <a:lnTo>
                    <a:pt x="3897376" y="0"/>
                  </a:lnTo>
                  <a:lnTo>
                    <a:pt x="3914995" y="5240"/>
                  </a:lnTo>
                  <a:lnTo>
                    <a:pt x="3929364" y="19542"/>
                  </a:lnTo>
                  <a:lnTo>
                    <a:pt x="3939041" y="40772"/>
                  </a:lnTo>
                  <a:lnTo>
                    <a:pt x="3942587" y="66801"/>
                  </a:lnTo>
                  <a:lnTo>
                    <a:pt x="3942587" y="4363466"/>
                  </a:lnTo>
                  <a:lnTo>
                    <a:pt x="3939041" y="4389495"/>
                  </a:lnTo>
                  <a:lnTo>
                    <a:pt x="3929364" y="4410725"/>
                  </a:lnTo>
                  <a:lnTo>
                    <a:pt x="3914995" y="4425027"/>
                  </a:lnTo>
                  <a:lnTo>
                    <a:pt x="3897376" y="4430268"/>
                  </a:lnTo>
                  <a:lnTo>
                    <a:pt x="45212" y="4430268"/>
                  </a:lnTo>
                  <a:lnTo>
                    <a:pt x="27592" y="4425027"/>
                  </a:lnTo>
                  <a:lnTo>
                    <a:pt x="13223" y="4410725"/>
                  </a:lnTo>
                  <a:lnTo>
                    <a:pt x="3546" y="4389495"/>
                  </a:lnTo>
                  <a:lnTo>
                    <a:pt x="0" y="4363466"/>
                  </a:lnTo>
                  <a:lnTo>
                    <a:pt x="0" y="66801"/>
                  </a:lnTo>
                  <a:lnTo>
                    <a:pt x="3546" y="40772"/>
                  </a:lnTo>
                  <a:lnTo>
                    <a:pt x="13223" y="19542"/>
                  </a:lnTo>
                  <a:lnTo>
                    <a:pt x="27592" y="5240"/>
                  </a:lnTo>
                  <a:lnTo>
                    <a:pt x="45212" y="0"/>
                  </a:lnTo>
                  <a:lnTo>
                    <a:pt x="397255" y="2793"/>
                  </a:lnTo>
                </a:path>
              </a:pathLst>
            </a:custGeom>
            <a:ln w="12192">
              <a:solidFill>
                <a:srgbClr val="7E7E7E"/>
              </a:solidFill>
            </a:ln>
          </p:spPr>
          <p:txBody>
            <a:bodyPr wrap="square" lIns="0" tIns="0" rIns="0" bIns="0" rtlCol="0"/>
            <a:lstStyle/>
            <a:p>
              <a:endParaRPr sz="2398"/>
            </a:p>
          </p:txBody>
        </p:sp>
      </p:grpSp>
      <p:sp>
        <p:nvSpPr>
          <p:cNvPr id="5" name="object 5"/>
          <p:cNvSpPr txBox="1">
            <a:spLocks noGrp="1"/>
          </p:cNvSpPr>
          <p:nvPr>
            <p:ph type="title"/>
          </p:nvPr>
        </p:nvSpPr>
        <p:spPr>
          <a:xfrm>
            <a:off x="641668" y="1605738"/>
            <a:ext cx="10890929" cy="629006"/>
          </a:xfrm>
          <a:prstGeom prst="rect">
            <a:avLst/>
          </a:prstGeom>
        </p:spPr>
        <p:txBody>
          <a:bodyPr vert="horz" wrap="square" lIns="0" tIns="13323" rIns="0" bIns="0" rtlCol="0" anchor="ctr">
            <a:spAutoFit/>
          </a:bodyPr>
          <a:lstStyle/>
          <a:p>
            <a:pPr marL="12689">
              <a:spcBef>
                <a:spcPts val="105"/>
              </a:spcBef>
            </a:pPr>
            <a:r>
              <a:rPr spc="-70" dirty="0"/>
              <a:t>Baseline </a:t>
            </a:r>
            <a:r>
              <a:rPr spc="-35" dirty="0"/>
              <a:t>Parameter</a:t>
            </a:r>
          </a:p>
        </p:txBody>
      </p:sp>
      <p:sp>
        <p:nvSpPr>
          <p:cNvPr id="9" name="object 9"/>
          <p:cNvSpPr txBox="1">
            <a:spLocks noGrp="1"/>
          </p:cNvSpPr>
          <p:nvPr>
            <p:ph type="sldNum" sz="quarter" idx="12"/>
          </p:nvPr>
        </p:nvSpPr>
        <p:spPr>
          <a:xfrm>
            <a:off x="10809583" y="6385025"/>
            <a:ext cx="723014" cy="307777"/>
          </a:xfrm>
          <a:prstGeom prst="rect">
            <a:avLst/>
          </a:prstGeom>
        </p:spPr>
        <p:txBody>
          <a:bodyPr vert="horz" wrap="square" lIns="0" tIns="0" rIns="0" bIns="0" rtlCol="0" anchor="ctr">
            <a:spAutoFit/>
          </a:bodyPr>
          <a:lstStyle>
            <a:defPPr>
              <a:defRPr kern="0"/>
            </a:defPPr>
            <a:lvl1pPr>
              <a:defRPr sz="1000" b="0" i="0">
                <a:solidFill>
                  <a:schemeClr val="tx1"/>
                </a:solidFill>
                <a:latin typeface="Arial MT"/>
                <a:cs typeface="Arial MT"/>
              </a:defRPr>
            </a:lvl1pPr>
          </a:lstStyle>
          <a:p>
            <a:pPr marL="12700"/>
            <a:r>
              <a:rPr lang="en-IN"/>
              <a:t>Page</a:t>
            </a:r>
            <a:r>
              <a:rPr lang="en-IN" spc="-20"/>
              <a:t> </a:t>
            </a:r>
            <a:fld id="{81D60167-4931-47E6-BA6A-407CBD079E47}" type="slidenum">
              <a:rPr spc="-50"/>
              <a:pPr marL="12700"/>
              <a:t>119</a:t>
            </a:fld>
            <a:endParaRPr spc="-50" dirty="0"/>
          </a:p>
        </p:txBody>
      </p:sp>
      <p:sp>
        <p:nvSpPr>
          <p:cNvPr id="6" name="object 6"/>
          <p:cNvSpPr txBox="1"/>
          <p:nvPr/>
        </p:nvSpPr>
        <p:spPr>
          <a:xfrm>
            <a:off x="4102168" y="1422431"/>
            <a:ext cx="3463893" cy="3948584"/>
          </a:xfrm>
          <a:prstGeom prst="rect">
            <a:avLst/>
          </a:prstGeom>
        </p:spPr>
        <p:txBody>
          <a:bodyPr vert="horz" wrap="square" lIns="0" tIns="118635" rIns="0" bIns="0" rtlCol="0">
            <a:spAutoFit/>
          </a:bodyPr>
          <a:lstStyle/>
          <a:p>
            <a:pPr marL="298816" indent="-286127">
              <a:spcBef>
                <a:spcPts val="934"/>
              </a:spcBef>
              <a:buClr>
                <a:srgbClr val="7E7E7E"/>
              </a:buClr>
              <a:buFont typeface="Arial MT"/>
              <a:buChar char="•"/>
              <a:tabLst>
                <a:tab pos="298816" algn="l"/>
              </a:tabLst>
            </a:pPr>
            <a:r>
              <a:rPr sz="1399" b="1" dirty="0">
                <a:latin typeface="Arial"/>
                <a:cs typeface="Arial"/>
              </a:rPr>
              <a:t>5G</a:t>
            </a:r>
            <a:r>
              <a:rPr sz="1399" b="1" spc="-25" dirty="0">
                <a:latin typeface="Arial"/>
                <a:cs typeface="Arial"/>
              </a:rPr>
              <a:t> </a:t>
            </a:r>
            <a:r>
              <a:rPr sz="1399" b="1" dirty="0">
                <a:latin typeface="Arial"/>
                <a:cs typeface="Arial"/>
              </a:rPr>
              <a:t>Baseline</a:t>
            </a:r>
            <a:r>
              <a:rPr sz="1399" b="1" spc="-45" dirty="0">
                <a:latin typeface="Arial"/>
                <a:cs typeface="Arial"/>
              </a:rPr>
              <a:t> </a:t>
            </a:r>
            <a:r>
              <a:rPr sz="1399" b="1" dirty="0">
                <a:latin typeface="Arial"/>
                <a:cs typeface="Arial"/>
              </a:rPr>
              <a:t>Parameter</a:t>
            </a:r>
            <a:r>
              <a:rPr sz="1399" b="1" spc="-30" dirty="0">
                <a:latin typeface="Arial"/>
                <a:cs typeface="Arial"/>
              </a:rPr>
              <a:t> </a:t>
            </a:r>
            <a:r>
              <a:rPr sz="1399" b="1" spc="-10" dirty="0">
                <a:latin typeface="Arial"/>
                <a:cs typeface="Arial"/>
              </a:rPr>
              <a:t>Overview</a:t>
            </a:r>
            <a:endParaRPr sz="1399">
              <a:latin typeface="Arial"/>
              <a:cs typeface="Arial"/>
            </a:endParaRPr>
          </a:p>
          <a:p>
            <a:pPr marL="298816" indent="-286127">
              <a:spcBef>
                <a:spcPts val="839"/>
              </a:spcBef>
              <a:buClr>
                <a:srgbClr val="7E7E7E"/>
              </a:buClr>
              <a:buFont typeface="Arial MT"/>
              <a:buChar char="•"/>
              <a:tabLst>
                <a:tab pos="298816" algn="l"/>
              </a:tabLst>
            </a:pPr>
            <a:r>
              <a:rPr sz="1399" b="1" dirty="0">
                <a:latin typeface="Arial"/>
                <a:cs typeface="Arial"/>
              </a:rPr>
              <a:t>MCG</a:t>
            </a:r>
            <a:r>
              <a:rPr sz="1399" b="1" spc="-45" dirty="0">
                <a:latin typeface="Arial"/>
                <a:cs typeface="Arial"/>
              </a:rPr>
              <a:t> </a:t>
            </a:r>
            <a:r>
              <a:rPr sz="1399" b="1" dirty="0">
                <a:latin typeface="Arial"/>
                <a:cs typeface="Arial"/>
              </a:rPr>
              <a:t>Carrier</a:t>
            </a:r>
            <a:r>
              <a:rPr sz="1399" b="1" spc="-30" dirty="0">
                <a:latin typeface="Arial"/>
                <a:cs typeface="Arial"/>
              </a:rPr>
              <a:t> </a:t>
            </a:r>
            <a:r>
              <a:rPr sz="1399" b="1" spc="-10" dirty="0">
                <a:latin typeface="Arial"/>
                <a:cs typeface="Arial"/>
              </a:rPr>
              <a:t>Management</a:t>
            </a:r>
            <a:endParaRPr sz="1399">
              <a:latin typeface="Arial"/>
              <a:cs typeface="Arial"/>
            </a:endParaRPr>
          </a:p>
          <a:p>
            <a:pPr marL="907867" lvl="1" indent="-286127">
              <a:spcBef>
                <a:spcPts val="839"/>
              </a:spcBef>
              <a:buClr>
                <a:srgbClr val="7E7E7E"/>
              </a:buClr>
              <a:buFont typeface="Arial MT"/>
              <a:buChar char="•"/>
              <a:tabLst>
                <a:tab pos="907867" algn="l"/>
              </a:tabLst>
            </a:pPr>
            <a:r>
              <a:rPr sz="1399" b="1" dirty="0">
                <a:latin typeface="Arial"/>
                <a:cs typeface="Arial"/>
              </a:rPr>
              <a:t>NSA</a:t>
            </a:r>
            <a:r>
              <a:rPr sz="1399" b="1" spc="-80" dirty="0">
                <a:latin typeface="Arial"/>
                <a:cs typeface="Arial"/>
              </a:rPr>
              <a:t> </a:t>
            </a:r>
            <a:r>
              <a:rPr sz="1399" b="1" dirty="0">
                <a:latin typeface="Arial"/>
                <a:cs typeface="Arial"/>
              </a:rPr>
              <a:t>DC</a:t>
            </a:r>
            <a:r>
              <a:rPr sz="1399" b="1" spc="-35" dirty="0">
                <a:latin typeface="Arial"/>
                <a:cs typeface="Arial"/>
              </a:rPr>
              <a:t> </a:t>
            </a:r>
            <a:r>
              <a:rPr sz="1399" b="1" dirty="0">
                <a:latin typeface="Arial"/>
                <a:cs typeface="Arial"/>
              </a:rPr>
              <a:t>Vs</a:t>
            </a:r>
            <a:r>
              <a:rPr sz="1399" b="1" spc="-80" dirty="0">
                <a:latin typeface="Arial"/>
                <a:cs typeface="Arial"/>
              </a:rPr>
              <a:t> </a:t>
            </a:r>
            <a:r>
              <a:rPr sz="1399" b="1" dirty="0">
                <a:latin typeface="Arial"/>
                <a:cs typeface="Arial"/>
              </a:rPr>
              <a:t>Anchoring</a:t>
            </a:r>
            <a:r>
              <a:rPr sz="1399" b="1" spc="-35" dirty="0">
                <a:latin typeface="Arial"/>
                <a:cs typeface="Arial"/>
              </a:rPr>
              <a:t> </a:t>
            </a:r>
            <a:r>
              <a:rPr sz="1399" b="1" spc="-10" dirty="0">
                <a:latin typeface="Arial"/>
                <a:cs typeface="Arial"/>
              </a:rPr>
              <a:t>Priority</a:t>
            </a:r>
            <a:endParaRPr sz="1399">
              <a:latin typeface="Arial"/>
              <a:cs typeface="Arial"/>
            </a:endParaRPr>
          </a:p>
          <a:p>
            <a:pPr marL="907867" lvl="1" indent="-286127">
              <a:spcBef>
                <a:spcPts val="839"/>
              </a:spcBef>
              <a:buClr>
                <a:srgbClr val="7E7E7E"/>
              </a:buClr>
              <a:buFont typeface="Arial MT"/>
              <a:buChar char="•"/>
              <a:tabLst>
                <a:tab pos="907867" algn="l"/>
              </a:tabLst>
            </a:pPr>
            <a:r>
              <a:rPr sz="1399" b="1" dirty="0">
                <a:latin typeface="Arial"/>
                <a:cs typeface="Arial"/>
              </a:rPr>
              <a:t>SgNB</a:t>
            </a:r>
            <a:r>
              <a:rPr sz="1399" b="1" spc="-70" dirty="0">
                <a:latin typeface="Arial"/>
                <a:cs typeface="Arial"/>
              </a:rPr>
              <a:t> </a:t>
            </a:r>
            <a:r>
              <a:rPr sz="1399" b="1" spc="-10" dirty="0">
                <a:latin typeface="Arial"/>
                <a:cs typeface="Arial"/>
              </a:rPr>
              <a:t>Addition</a:t>
            </a:r>
            <a:endParaRPr sz="1399">
              <a:latin typeface="Arial"/>
              <a:cs typeface="Arial"/>
            </a:endParaRPr>
          </a:p>
          <a:p>
            <a:pPr marL="907867" lvl="1" indent="-286127">
              <a:spcBef>
                <a:spcPts val="839"/>
              </a:spcBef>
              <a:buClr>
                <a:srgbClr val="7E7E7E"/>
              </a:buClr>
              <a:buFont typeface="Arial MT"/>
              <a:buChar char="•"/>
              <a:tabLst>
                <a:tab pos="907867" algn="l"/>
              </a:tabLst>
            </a:pPr>
            <a:r>
              <a:rPr sz="1399" b="1" spc="-10" dirty="0">
                <a:latin typeface="Arial"/>
                <a:cs typeface="Arial"/>
              </a:rPr>
              <a:t>Flexible</a:t>
            </a:r>
            <a:r>
              <a:rPr sz="1399" b="1" spc="-45" dirty="0">
                <a:latin typeface="Arial"/>
                <a:cs typeface="Arial"/>
              </a:rPr>
              <a:t> </a:t>
            </a:r>
            <a:r>
              <a:rPr sz="1399" b="1" spc="-10" dirty="0">
                <a:latin typeface="Arial"/>
                <a:cs typeface="Arial"/>
              </a:rPr>
              <a:t>Anchoring</a:t>
            </a:r>
            <a:endParaRPr sz="1399">
              <a:latin typeface="Arial"/>
              <a:cs typeface="Arial"/>
            </a:endParaRPr>
          </a:p>
          <a:p>
            <a:pPr marL="907867" lvl="1" indent="-286127">
              <a:spcBef>
                <a:spcPts val="839"/>
              </a:spcBef>
              <a:buClr>
                <a:srgbClr val="7E7E7E"/>
              </a:buClr>
              <a:buFont typeface="Arial MT"/>
              <a:buChar char="•"/>
              <a:tabLst>
                <a:tab pos="907867" algn="l"/>
              </a:tabLst>
            </a:pPr>
            <a:r>
              <a:rPr sz="1399" b="1" dirty="0">
                <a:latin typeface="Arial"/>
                <a:cs typeface="Arial"/>
              </a:rPr>
              <a:t>Anchoring</a:t>
            </a:r>
            <a:r>
              <a:rPr sz="1399" b="1" spc="-85" dirty="0">
                <a:latin typeface="Arial"/>
                <a:cs typeface="Arial"/>
              </a:rPr>
              <a:t> </a:t>
            </a:r>
            <a:r>
              <a:rPr sz="1399" b="1" spc="-10" dirty="0">
                <a:latin typeface="Arial"/>
                <a:cs typeface="Arial"/>
              </a:rPr>
              <a:t>Policy</a:t>
            </a:r>
            <a:endParaRPr sz="1399">
              <a:latin typeface="Arial"/>
              <a:cs typeface="Arial"/>
            </a:endParaRPr>
          </a:p>
          <a:p>
            <a:pPr marL="907867" lvl="1" indent="-286127">
              <a:spcBef>
                <a:spcPts val="844"/>
              </a:spcBef>
              <a:buClr>
                <a:srgbClr val="7E7E7E"/>
              </a:buClr>
              <a:buFont typeface="Arial MT"/>
              <a:buChar char="•"/>
              <a:tabLst>
                <a:tab pos="907867" algn="l"/>
              </a:tabLst>
            </a:pPr>
            <a:r>
              <a:rPr sz="1399" b="1" dirty="0">
                <a:latin typeface="Arial"/>
                <a:cs typeface="Arial"/>
              </a:rPr>
              <a:t>NSA</a:t>
            </a:r>
            <a:r>
              <a:rPr sz="1399" b="1" spc="-60" dirty="0">
                <a:latin typeface="Arial"/>
                <a:cs typeface="Arial"/>
              </a:rPr>
              <a:t> </a:t>
            </a:r>
            <a:r>
              <a:rPr sz="1399" b="1" spc="-25" dirty="0">
                <a:latin typeface="Arial"/>
                <a:cs typeface="Arial"/>
              </a:rPr>
              <a:t>MLB</a:t>
            </a:r>
            <a:endParaRPr sz="1399">
              <a:latin typeface="Arial"/>
              <a:cs typeface="Arial"/>
            </a:endParaRPr>
          </a:p>
          <a:p>
            <a:pPr marL="369237" indent="-286127">
              <a:spcBef>
                <a:spcPts val="1509"/>
              </a:spcBef>
              <a:buClr>
                <a:srgbClr val="7E7E7E"/>
              </a:buClr>
              <a:buFont typeface="Arial MT"/>
              <a:buChar char="•"/>
              <a:tabLst>
                <a:tab pos="369237" algn="l"/>
              </a:tabLst>
            </a:pPr>
            <a:r>
              <a:rPr sz="1399" b="1" dirty="0">
                <a:latin typeface="Arial"/>
                <a:cs typeface="Arial"/>
              </a:rPr>
              <a:t>NSA</a:t>
            </a:r>
            <a:r>
              <a:rPr sz="1399" b="1" spc="-50" dirty="0">
                <a:latin typeface="Arial"/>
                <a:cs typeface="Arial"/>
              </a:rPr>
              <a:t> </a:t>
            </a:r>
            <a:r>
              <a:rPr sz="1399" b="1" dirty="0">
                <a:latin typeface="Arial"/>
                <a:cs typeface="Arial"/>
              </a:rPr>
              <a:t>Default</a:t>
            </a:r>
            <a:r>
              <a:rPr sz="1399" b="1" spc="-30" dirty="0">
                <a:latin typeface="Arial"/>
                <a:cs typeface="Arial"/>
              </a:rPr>
              <a:t> </a:t>
            </a:r>
            <a:r>
              <a:rPr sz="1399" b="1" dirty="0">
                <a:latin typeface="Arial"/>
                <a:cs typeface="Arial"/>
              </a:rPr>
              <a:t>QCI</a:t>
            </a:r>
            <a:r>
              <a:rPr sz="1399" b="1" spc="-15" dirty="0">
                <a:latin typeface="Arial"/>
                <a:cs typeface="Arial"/>
              </a:rPr>
              <a:t> </a:t>
            </a:r>
            <a:r>
              <a:rPr sz="1399" b="1" spc="-10" dirty="0">
                <a:latin typeface="Arial"/>
                <a:cs typeface="Arial"/>
              </a:rPr>
              <a:t>Bearer</a:t>
            </a:r>
            <a:endParaRPr sz="1399">
              <a:latin typeface="Arial"/>
              <a:cs typeface="Arial"/>
            </a:endParaRPr>
          </a:p>
          <a:p>
            <a:pPr marL="369237" indent="-286127">
              <a:spcBef>
                <a:spcPts val="839"/>
              </a:spcBef>
              <a:buClr>
                <a:srgbClr val="7E7E7E"/>
              </a:buClr>
              <a:buFont typeface="Arial MT"/>
              <a:buChar char="•"/>
              <a:tabLst>
                <a:tab pos="369237" algn="l"/>
              </a:tabLst>
            </a:pPr>
            <a:r>
              <a:rPr sz="1399" b="1" spc="-10" dirty="0">
                <a:latin typeface="Arial"/>
                <a:cs typeface="Arial"/>
              </a:rPr>
              <a:t>Throughput</a:t>
            </a:r>
            <a:endParaRPr sz="1399">
              <a:latin typeface="Arial"/>
              <a:cs typeface="Arial"/>
            </a:endParaRPr>
          </a:p>
          <a:p>
            <a:pPr marL="369237" indent="-286127">
              <a:spcBef>
                <a:spcPts val="844"/>
              </a:spcBef>
              <a:buClr>
                <a:srgbClr val="7E7E7E"/>
              </a:buClr>
              <a:buFont typeface="Arial MT"/>
              <a:buChar char="•"/>
              <a:tabLst>
                <a:tab pos="369237" algn="l"/>
              </a:tabLst>
            </a:pPr>
            <a:r>
              <a:rPr sz="1399" b="1" dirty="0">
                <a:latin typeface="Arial"/>
                <a:cs typeface="Arial"/>
              </a:rPr>
              <a:t>Baseline</a:t>
            </a:r>
            <a:r>
              <a:rPr sz="1399" b="1" spc="-60" dirty="0">
                <a:latin typeface="Arial"/>
                <a:cs typeface="Arial"/>
              </a:rPr>
              <a:t> </a:t>
            </a:r>
            <a:r>
              <a:rPr sz="1399" b="1" dirty="0">
                <a:latin typeface="Arial"/>
                <a:cs typeface="Arial"/>
              </a:rPr>
              <a:t>Parameter</a:t>
            </a:r>
            <a:r>
              <a:rPr sz="1399" b="1" spc="-25" dirty="0">
                <a:latin typeface="Arial"/>
                <a:cs typeface="Arial"/>
              </a:rPr>
              <a:t> </a:t>
            </a:r>
            <a:r>
              <a:rPr sz="1399" b="1" spc="-10" dirty="0">
                <a:latin typeface="Arial"/>
                <a:cs typeface="Arial"/>
              </a:rPr>
              <a:t>Checking</a:t>
            </a:r>
            <a:endParaRPr sz="1399">
              <a:latin typeface="Arial"/>
              <a:cs typeface="Arial"/>
            </a:endParaRPr>
          </a:p>
          <a:p>
            <a:pPr marL="978288" lvl="1" indent="-286127">
              <a:spcBef>
                <a:spcPts val="839"/>
              </a:spcBef>
              <a:buClr>
                <a:srgbClr val="7E7E7E"/>
              </a:buClr>
              <a:buFont typeface="Arial MT"/>
              <a:buChar char="•"/>
              <a:tabLst>
                <a:tab pos="978288" algn="l"/>
              </a:tabLst>
            </a:pPr>
            <a:r>
              <a:rPr sz="1399" b="1" dirty="0">
                <a:latin typeface="Arial"/>
                <a:cs typeface="Arial"/>
              </a:rPr>
              <a:t>Anchoring</a:t>
            </a:r>
            <a:r>
              <a:rPr sz="1399" b="1" spc="-85" dirty="0">
                <a:latin typeface="Arial"/>
                <a:cs typeface="Arial"/>
              </a:rPr>
              <a:t> </a:t>
            </a:r>
            <a:r>
              <a:rPr sz="1399" b="1" spc="-20" dirty="0">
                <a:latin typeface="Arial"/>
                <a:cs typeface="Arial"/>
              </a:rPr>
              <a:t>Side</a:t>
            </a:r>
            <a:endParaRPr sz="1399">
              <a:latin typeface="Arial"/>
              <a:cs typeface="Arial"/>
            </a:endParaRPr>
          </a:p>
          <a:p>
            <a:pPr marL="978288" lvl="1" indent="-286127">
              <a:spcBef>
                <a:spcPts val="839"/>
              </a:spcBef>
              <a:buClr>
                <a:srgbClr val="7E7E7E"/>
              </a:buClr>
              <a:buFont typeface="Arial MT"/>
              <a:buChar char="•"/>
              <a:tabLst>
                <a:tab pos="978288" algn="l"/>
              </a:tabLst>
            </a:pPr>
            <a:r>
              <a:rPr sz="1399" b="1" dirty="0">
                <a:latin typeface="Arial"/>
                <a:cs typeface="Arial"/>
              </a:rPr>
              <a:t>NR</a:t>
            </a:r>
            <a:r>
              <a:rPr sz="1399" b="1" spc="-25" dirty="0">
                <a:latin typeface="Arial"/>
                <a:cs typeface="Arial"/>
              </a:rPr>
              <a:t> </a:t>
            </a:r>
            <a:r>
              <a:rPr sz="1399" b="1" spc="-20" dirty="0">
                <a:latin typeface="Arial"/>
                <a:cs typeface="Arial"/>
              </a:rPr>
              <a:t>Side</a:t>
            </a:r>
            <a:endParaRPr sz="1399">
              <a:latin typeface="Arial"/>
              <a:cs typeface="Arial"/>
            </a:endParaRPr>
          </a:p>
        </p:txBody>
      </p:sp>
      <p:pic>
        <p:nvPicPr>
          <p:cNvPr id="7" name="object 7"/>
          <p:cNvPicPr/>
          <p:nvPr/>
        </p:nvPicPr>
        <p:blipFill>
          <a:blip r:embed="rId3" cstate="print"/>
          <a:stretch>
            <a:fillRect/>
          </a:stretch>
        </p:blipFill>
        <p:spPr>
          <a:xfrm>
            <a:off x="4597772" y="948573"/>
            <a:ext cx="353240" cy="2649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19763BD-F66D-5BA9-AA7D-5050672BEECB}"/>
              </a:ext>
            </a:extLst>
          </p:cNvPr>
          <p:cNvSpPr txBox="1"/>
          <p:nvPr/>
        </p:nvSpPr>
        <p:spPr>
          <a:xfrm>
            <a:off x="1528298" y="349975"/>
            <a:ext cx="5533053" cy="328231"/>
          </a:xfrm>
          <a:prstGeom prst="rect">
            <a:avLst/>
          </a:prstGeom>
          <a:noFill/>
          <a:ln>
            <a:noFill/>
          </a:ln>
        </p:spPr>
        <p:txBody>
          <a:bodyPr wrap="none" lIns="0" tIns="0" rIns="0" bIns="0" rtlCol="0">
            <a:spAutoFit/>
          </a:bodyPr>
          <a:lstStyle/>
          <a:p>
            <a:pPr algn="ctr" defTabSz="240012">
              <a:tabLst>
                <a:tab pos="240012" algn="l"/>
              </a:tabLst>
            </a:pPr>
            <a:r>
              <a:rPr lang="en-IN" sz="2133" b="1" dirty="0">
                <a:ln/>
                <a:solidFill>
                  <a:srgbClr val="AE413D"/>
                </a:solidFill>
                <a:latin typeface="Arial"/>
                <a:cs typeface="Arial"/>
                <a:sym typeface="Arial"/>
                <a:rtl val="0"/>
              </a:rPr>
              <a:t>5G Core Service-Based Architecture (SBA)</a:t>
            </a:r>
          </a:p>
        </p:txBody>
      </p:sp>
      <p:sp>
        <p:nvSpPr>
          <p:cNvPr id="10" name="TextBox 9">
            <a:extLst>
              <a:ext uri="{FF2B5EF4-FFF2-40B4-BE49-F238E27FC236}">
                <a16:creationId xmlns:a16="http://schemas.microsoft.com/office/drawing/2014/main" id="{A0F08530-61B2-12BD-E594-38E443BF344C}"/>
              </a:ext>
            </a:extLst>
          </p:cNvPr>
          <p:cNvSpPr txBox="1"/>
          <p:nvPr/>
        </p:nvSpPr>
        <p:spPr>
          <a:xfrm>
            <a:off x="9626717" y="821446"/>
            <a:ext cx="2279856" cy="205121"/>
          </a:xfrm>
          <a:prstGeom prst="rect">
            <a:avLst/>
          </a:prstGeom>
          <a:noFill/>
          <a:ln>
            <a:noFill/>
          </a:ln>
        </p:spPr>
        <p:txBody>
          <a:bodyPr wrap="none" lIns="0" tIns="0" rIns="0" bIns="0" rtlCol="0">
            <a:spAutoFit/>
          </a:bodyPr>
          <a:lstStyle/>
          <a:p>
            <a:pPr algn="ctr" defTabSz="240012">
              <a:tabLst>
                <a:tab pos="240012" algn="l"/>
              </a:tabLst>
            </a:pPr>
            <a:r>
              <a:rPr lang="en-IN" sz="1333" dirty="0">
                <a:ln/>
                <a:solidFill>
                  <a:srgbClr val="000000"/>
                </a:solidFill>
                <a:latin typeface="Arial"/>
                <a:cs typeface="Arial"/>
                <a:sym typeface="Arial"/>
                <a:rtl val="0"/>
              </a:rPr>
              <a:t>(3GPP TS 23.501, TS 23.502)</a:t>
            </a:r>
          </a:p>
        </p:txBody>
      </p:sp>
      <p:sp>
        <p:nvSpPr>
          <p:cNvPr id="11" name="Freeform: Shape 10">
            <a:extLst>
              <a:ext uri="{FF2B5EF4-FFF2-40B4-BE49-F238E27FC236}">
                <a16:creationId xmlns:a16="http://schemas.microsoft.com/office/drawing/2014/main" id="{E3AD4397-B6DA-5D36-B38F-EF093EFAABB7}"/>
              </a:ext>
            </a:extLst>
          </p:cNvPr>
          <p:cNvSpPr/>
          <p:nvPr/>
        </p:nvSpPr>
        <p:spPr>
          <a:xfrm>
            <a:off x="2283792" y="3114923"/>
            <a:ext cx="7756939" cy="354495"/>
          </a:xfrm>
          <a:custGeom>
            <a:avLst/>
            <a:gdLst>
              <a:gd name="connsiteX0" fmla="*/ 5635901 w 5817704"/>
              <a:gd name="connsiteY0" fmla="*/ 0 h 265871"/>
              <a:gd name="connsiteX1" fmla="*/ 5817704 w 5817704"/>
              <a:gd name="connsiteY1" fmla="*/ 0 h 265871"/>
              <a:gd name="connsiteX2" fmla="*/ 5817704 w 5817704"/>
              <a:gd name="connsiteY2" fmla="*/ 265872 h 265871"/>
              <a:gd name="connsiteX3" fmla="*/ 5635901 w 5817704"/>
              <a:gd name="connsiteY3" fmla="*/ 265872 h 265871"/>
              <a:gd name="connsiteX4" fmla="*/ 181803 w 5817704"/>
              <a:gd name="connsiteY4" fmla="*/ 265872 h 265871"/>
              <a:gd name="connsiteX5" fmla="*/ 0 w 5817704"/>
              <a:gd name="connsiteY5" fmla="*/ 265872 h 265871"/>
              <a:gd name="connsiteX6" fmla="*/ 0 w 5817704"/>
              <a:gd name="connsiteY6" fmla="*/ 0 h 265871"/>
              <a:gd name="connsiteX7" fmla="*/ 181803 w 5817704"/>
              <a:gd name="connsiteY7" fmla="*/ 0 h 265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7704" h="265871">
                <a:moveTo>
                  <a:pt x="5635901" y="0"/>
                </a:moveTo>
                <a:cubicBezTo>
                  <a:pt x="5736308" y="0"/>
                  <a:pt x="5817704" y="0"/>
                  <a:pt x="5817704" y="0"/>
                </a:cubicBezTo>
                <a:lnTo>
                  <a:pt x="5817704" y="265872"/>
                </a:lnTo>
                <a:cubicBezTo>
                  <a:pt x="5817704" y="265872"/>
                  <a:pt x="5736308" y="265872"/>
                  <a:pt x="5635901" y="265872"/>
                </a:cubicBezTo>
                <a:lnTo>
                  <a:pt x="181803" y="265872"/>
                </a:lnTo>
                <a:cubicBezTo>
                  <a:pt x="81396" y="265872"/>
                  <a:pt x="0" y="265872"/>
                  <a:pt x="0" y="265872"/>
                </a:cubicBezTo>
                <a:lnTo>
                  <a:pt x="0" y="0"/>
                </a:lnTo>
                <a:cubicBezTo>
                  <a:pt x="0" y="0"/>
                  <a:pt x="81396" y="0"/>
                  <a:pt x="181803" y="0"/>
                </a:cubicBezTo>
                <a:close/>
              </a:path>
            </a:pathLst>
          </a:custGeom>
          <a:gradFill>
            <a:gsLst>
              <a:gs pos="0">
                <a:srgbClr val="000000"/>
              </a:gs>
              <a:gs pos="50000">
                <a:srgbClr val="191919"/>
              </a:gs>
              <a:gs pos="100000">
                <a:srgbClr val="333333"/>
              </a:gs>
            </a:gsLst>
            <a:lin ang="0" scaled="1"/>
          </a:gradFill>
          <a:ln w="7271" cap="flat">
            <a:noFill/>
            <a:prstDash val="solid"/>
            <a:miter/>
          </a:ln>
        </p:spPr>
        <p:txBody>
          <a:bodyPr rtlCol="0" anchor="ctr"/>
          <a:lstStyle/>
          <a:p>
            <a:pPr algn="ctr"/>
            <a:endParaRPr lang="en-IN" sz="1600"/>
          </a:p>
        </p:txBody>
      </p:sp>
      <p:sp>
        <p:nvSpPr>
          <p:cNvPr id="12" name="TextBox 11">
            <a:extLst>
              <a:ext uri="{FF2B5EF4-FFF2-40B4-BE49-F238E27FC236}">
                <a16:creationId xmlns:a16="http://schemas.microsoft.com/office/drawing/2014/main" id="{6B4F3045-E066-A0E9-0725-6157EA83F998}"/>
              </a:ext>
            </a:extLst>
          </p:cNvPr>
          <p:cNvSpPr txBox="1"/>
          <p:nvPr/>
        </p:nvSpPr>
        <p:spPr>
          <a:xfrm>
            <a:off x="4645819" y="3139043"/>
            <a:ext cx="3032883" cy="225767"/>
          </a:xfrm>
          <a:prstGeom prst="rect">
            <a:avLst/>
          </a:prstGeom>
          <a:noFill/>
          <a:ln>
            <a:noFill/>
          </a:ln>
        </p:spPr>
        <p:txBody>
          <a:bodyPr wrap="none" lIns="0" tIns="0" rIns="0" bIns="0" rtlCol="0">
            <a:spAutoFit/>
          </a:bodyPr>
          <a:lstStyle/>
          <a:p>
            <a:pPr algn="ctr" defTabSz="240012">
              <a:tabLst>
                <a:tab pos="240012" algn="l"/>
              </a:tabLst>
            </a:pPr>
            <a:r>
              <a:rPr lang="en-IN" sz="1467" b="1" dirty="0">
                <a:ln/>
                <a:solidFill>
                  <a:srgbClr val="FFFF00"/>
                </a:solidFill>
                <a:latin typeface="Arial"/>
                <a:cs typeface="Arial"/>
                <a:sym typeface="Arial"/>
                <a:rtl val="0"/>
              </a:rPr>
              <a:t>Service-Based Interface (SBI) Bus</a:t>
            </a:r>
          </a:p>
        </p:txBody>
      </p:sp>
      <p:sp>
        <p:nvSpPr>
          <p:cNvPr id="13" name="TextBox 12">
            <a:extLst>
              <a:ext uri="{FF2B5EF4-FFF2-40B4-BE49-F238E27FC236}">
                <a16:creationId xmlns:a16="http://schemas.microsoft.com/office/drawing/2014/main" id="{A4935C1A-FCB8-9F13-8122-F00CCE2EEEA2}"/>
              </a:ext>
            </a:extLst>
          </p:cNvPr>
          <p:cNvSpPr txBox="1"/>
          <p:nvPr/>
        </p:nvSpPr>
        <p:spPr>
          <a:xfrm>
            <a:off x="5500964" y="3318610"/>
            <a:ext cx="1269579" cy="143565"/>
          </a:xfrm>
          <a:prstGeom prst="rect">
            <a:avLst/>
          </a:prstGeom>
          <a:noFill/>
          <a:ln>
            <a:noFill/>
          </a:ln>
        </p:spPr>
        <p:txBody>
          <a:bodyPr wrap="none" lIns="0" tIns="0" rIns="0" bIns="0" rtlCol="0">
            <a:spAutoFit/>
          </a:bodyPr>
          <a:lstStyle/>
          <a:p>
            <a:pPr algn="ctr" defTabSz="240012">
              <a:tabLst>
                <a:tab pos="240012" algn="l"/>
              </a:tabLst>
            </a:pPr>
            <a:r>
              <a:rPr lang="en-IN" sz="933" dirty="0">
                <a:ln/>
                <a:solidFill>
                  <a:srgbClr val="FFFF00"/>
                </a:solidFill>
                <a:latin typeface="Arial"/>
                <a:cs typeface="Arial"/>
                <a:sym typeface="Arial"/>
                <a:rtl val="0"/>
              </a:rPr>
              <a:t>HTTP/2 - REST - JSON</a:t>
            </a:r>
          </a:p>
        </p:txBody>
      </p:sp>
      <p:sp>
        <p:nvSpPr>
          <p:cNvPr id="14" name="Freeform: Shape 13">
            <a:extLst>
              <a:ext uri="{FF2B5EF4-FFF2-40B4-BE49-F238E27FC236}">
                <a16:creationId xmlns:a16="http://schemas.microsoft.com/office/drawing/2014/main" id="{854C758E-EC66-68D7-1AF6-FDBF1080A946}"/>
              </a:ext>
            </a:extLst>
          </p:cNvPr>
          <p:cNvSpPr/>
          <p:nvPr/>
        </p:nvSpPr>
        <p:spPr>
          <a:xfrm>
            <a:off x="2283792" y="2051437"/>
            <a:ext cx="1357464" cy="708991"/>
          </a:xfrm>
          <a:custGeom>
            <a:avLst/>
            <a:gdLst>
              <a:gd name="connsiteX0" fmla="*/ 945377 w 1018098"/>
              <a:gd name="connsiteY0" fmla="*/ 0 h 531743"/>
              <a:gd name="connsiteX1" fmla="*/ 1018098 w 1018098"/>
              <a:gd name="connsiteY1" fmla="*/ 0 h 531743"/>
              <a:gd name="connsiteX2" fmla="*/ 1018098 w 1018098"/>
              <a:gd name="connsiteY2" fmla="*/ 531743 h 531743"/>
              <a:gd name="connsiteX3" fmla="*/ 945377 w 1018098"/>
              <a:gd name="connsiteY3" fmla="*/ 531743 h 531743"/>
              <a:gd name="connsiteX4" fmla="*/ 72721 w 1018098"/>
              <a:gd name="connsiteY4" fmla="*/ 531743 h 531743"/>
              <a:gd name="connsiteX5" fmla="*/ 0 w 1018098"/>
              <a:gd name="connsiteY5" fmla="*/ 531743 h 531743"/>
              <a:gd name="connsiteX6" fmla="*/ 0 w 1018098"/>
              <a:gd name="connsiteY6" fmla="*/ 0 h 531743"/>
              <a:gd name="connsiteX7" fmla="*/ 72721 w 1018098"/>
              <a:gd name="connsiteY7" fmla="*/ 0 h 53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8098" h="531743">
                <a:moveTo>
                  <a:pt x="945377" y="0"/>
                </a:moveTo>
                <a:cubicBezTo>
                  <a:pt x="985540" y="0"/>
                  <a:pt x="1018098" y="0"/>
                  <a:pt x="1018098" y="0"/>
                </a:cubicBezTo>
                <a:lnTo>
                  <a:pt x="1018098" y="531743"/>
                </a:lnTo>
                <a:cubicBezTo>
                  <a:pt x="1018098" y="531743"/>
                  <a:pt x="985540" y="531743"/>
                  <a:pt x="945377" y="531743"/>
                </a:cubicBezTo>
                <a:lnTo>
                  <a:pt x="72721" y="531743"/>
                </a:lnTo>
                <a:cubicBezTo>
                  <a:pt x="32558" y="531743"/>
                  <a:pt x="0" y="531743"/>
                  <a:pt x="0" y="531743"/>
                </a:cubicBezTo>
                <a:lnTo>
                  <a:pt x="0" y="0"/>
                </a:lnTo>
                <a:cubicBezTo>
                  <a:pt x="0" y="0"/>
                  <a:pt x="32558" y="0"/>
                  <a:pt x="72721" y="0"/>
                </a:cubicBezTo>
                <a:close/>
              </a:path>
            </a:pathLst>
          </a:custGeom>
          <a:solidFill>
            <a:srgbClr val="FFFFFF"/>
          </a:solidFill>
          <a:ln w="14542" cap="flat">
            <a:solidFill>
              <a:srgbClr val="000000"/>
            </a:solidFill>
            <a:prstDash val="solid"/>
            <a:miter/>
          </a:ln>
        </p:spPr>
        <p:txBody>
          <a:bodyPr rtlCol="0" anchor="ctr"/>
          <a:lstStyle/>
          <a:p>
            <a:pPr algn="ctr"/>
            <a:endParaRPr lang="en-IN" sz="1600"/>
          </a:p>
        </p:txBody>
      </p:sp>
      <p:sp>
        <p:nvSpPr>
          <p:cNvPr id="15" name="TextBox 14">
            <a:extLst>
              <a:ext uri="{FF2B5EF4-FFF2-40B4-BE49-F238E27FC236}">
                <a16:creationId xmlns:a16="http://schemas.microsoft.com/office/drawing/2014/main" id="{B9DACF32-06D6-2E14-F997-01DF74FCC6EF}"/>
              </a:ext>
            </a:extLst>
          </p:cNvPr>
          <p:cNvSpPr txBox="1"/>
          <p:nvPr/>
        </p:nvSpPr>
        <p:spPr>
          <a:xfrm>
            <a:off x="2758141" y="2075555"/>
            <a:ext cx="408766" cy="225767"/>
          </a:xfrm>
          <a:prstGeom prst="rect">
            <a:avLst/>
          </a:prstGeom>
          <a:noFill/>
          <a:ln>
            <a:noFill/>
          </a:ln>
        </p:spPr>
        <p:txBody>
          <a:bodyPr wrap="none" lIns="0" tIns="0" rIns="0" bIns="0" rtlCol="0">
            <a:spAutoFit/>
          </a:bodyPr>
          <a:lstStyle/>
          <a:p>
            <a:pPr algn="ctr" defTabSz="240012">
              <a:tabLst>
                <a:tab pos="240012" algn="l"/>
              </a:tabLst>
            </a:pPr>
            <a:r>
              <a:rPr lang="en-IN" sz="1467" b="1" dirty="0">
                <a:ln/>
                <a:solidFill>
                  <a:srgbClr val="FF0000"/>
                </a:solidFill>
                <a:latin typeface="Arial"/>
                <a:cs typeface="Arial"/>
                <a:sym typeface="Arial"/>
                <a:rtl val="0"/>
              </a:rPr>
              <a:t>AMF</a:t>
            </a:r>
          </a:p>
        </p:txBody>
      </p:sp>
      <p:sp>
        <p:nvSpPr>
          <p:cNvPr id="16" name="TextBox 15">
            <a:extLst>
              <a:ext uri="{FF2B5EF4-FFF2-40B4-BE49-F238E27FC236}">
                <a16:creationId xmlns:a16="http://schemas.microsoft.com/office/drawing/2014/main" id="{190C767A-7BC7-2A03-EB33-9F5D2B67927B}"/>
              </a:ext>
            </a:extLst>
          </p:cNvPr>
          <p:cNvSpPr txBox="1"/>
          <p:nvPr/>
        </p:nvSpPr>
        <p:spPr>
          <a:xfrm>
            <a:off x="2560280" y="2434026"/>
            <a:ext cx="910507" cy="123111"/>
          </a:xfrm>
          <a:prstGeom prst="rect">
            <a:avLst/>
          </a:prstGeom>
          <a:solidFill>
            <a:schemeClr val="bg1">
              <a:lumMod val="95000"/>
            </a:schemeClr>
          </a:solidFill>
          <a:ln>
            <a:noFill/>
          </a:ln>
        </p:spPr>
        <p:txBody>
          <a:bodyPr wrap="none" lIns="0" tIns="0" rIns="0" bIns="0" rtlCol="0">
            <a:spAutoFit/>
          </a:bodyPr>
          <a:lstStyle/>
          <a:p>
            <a:pPr algn="ctr" defTabSz="240012">
              <a:tabLst>
                <a:tab pos="240012" algn="l"/>
              </a:tabLst>
            </a:pPr>
            <a:r>
              <a:rPr lang="en-IN" sz="800" dirty="0">
                <a:ln/>
                <a:solidFill>
                  <a:srgbClr val="000000"/>
                </a:solidFill>
                <a:latin typeface="Arial"/>
                <a:cs typeface="Arial"/>
                <a:sym typeface="Arial"/>
                <a:rtl val="0"/>
              </a:rPr>
              <a:t>Access and Mobility</a:t>
            </a:r>
          </a:p>
        </p:txBody>
      </p:sp>
      <p:sp>
        <p:nvSpPr>
          <p:cNvPr id="17" name="TextBox 16">
            <a:extLst>
              <a:ext uri="{FF2B5EF4-FFF2-40B4-BE49-F238E27FC236}">
                <a16:creationId xmlns:a16="http://schemas.microsoft.com/office/drawing/2014/main" id="{8B8D7805-D0B1-3613-9DE8-6C07811CC50E}"/>
              </a:ext>
            </a:extLst>
          </p:cNvPr>
          <p:cNvSpPr txBox="1"/>
          <p:nvPr/>
        </p:nvSpPr>
        <p:spPr>
          <a:xfrm>
            <a:off x="2388701" y="2569199"/>
            <a:ext cx="1200650" cy="143565"/>
          </a:xfrm>
          <a:prstGeom prst="rect">
            <a:avLst/>
          </a:prstGeom>
          <a:solidFill>
            <a:schemeClr val="bg1">
              <a:lumMod val="95000"/>
            </a:schemeClr>
          </a:solidFill>
          <a:ln>
            <a:noFill/>
          </a:ln>
        </p:spPr>
        <p:txBody>
          <a:bodyPr wrap="none" lIns="0" tIns="0" rIns="0" bIns="0" rtlCol="0">
            <a:spAutoFit/>
          </a:bodyPr>
          <a:lstStyle/>
          <a:p>
            <a:pPr algn="ctr" defTabSz="240012">
              <a:tabLst>
                <a:tab pos="240012" algn="l"/>
              </a:tabLst>
            </a:pPr>
            <a:r>
              <a:rPr lang="en-IN" sz="933" dirty="0">
                <a:ln/>
                <a:solidFill>
                  <a:srgbClr val="000000"/>
                </a:solidFill>
                <a:latin typeface="Arial"/>
                <a:cs typeface="Arial"/>
                <a:sym typeface="Arial"/>
                <a:rtl val="0"/>
              </a:rPr>
              <a:t>Management Function</a:t>
            </a:r>
          </a:p>
        </p:txBody>
      </p:sp>
      <p:sp>
        <p:nvSpPr>
          <p:cNvPr id="18" name="Freeform: Shape 17">
            <a:extLst>
              <a:ext uri="{FF2B5EF4-FFF2-40B4-BE49-F238E27FC236}">
                <a16:creationId xmlns:a16="http://schemas.microsoft.com/office/drawing/2014/main" id="{7866A087-6D0D-44E0-539A-92D335B4BC18}"/>
              </a:ext>
            </a:extLst>
          </p:cNvPr>
          <p:cNvSpPr/>
          <p:nvPr/>
        </p:nvSpPr>
        <p:spPr>
          <a:xfrm>
            <a:off x="2962524" y="2760429"/>
            <a:ext cx="9696" cy="354495"/>
          </a:xfrm>
          <a:custGeom>
            <a:avLst/>
            <a:gdLst>
              <a:gd name="connsiteX0" fmla="*/ 0 w 7272"/>
              <a:gd name="connsiteY0" fmla="*/ 0 h 265871"/>
              <a:gd name="connsiteX1" fmla="*/ 0 w 7272"/>
              <a:gd name="connsiteY1" fmla="*/ 265872 h 265871"/>
            </a:gdLst>
            <a:ahLst/>
            <a:cxnLst>
              <a:cxn ang="0">
                <a:pos x="connsiteX0" y="connsiteY0"/>
              </a:cxn>
              <a:cxn ang="0">
                <a:pos x="connsiteX1" y="connsiteY1"/>
              </a:cxn>
            </a:cxnLst>
            <a:rect l="l" t="t" r="r" b="b"/>
            <a:pathLst>
              <a:path w="7272" h="265871">
                <a:moveTo>
                  <a:pt x="0" y="0"/>
                </a:moveTo>
                <a:lnTo>
                  <a:pt x="0" y="265872"/>
                </a:lnTo>
              </a:path>
            </a:pathLst>
          </a:custGeom>
          <a:ln w="14542" cap="flat">
            <a:solidFill>
              <a:srgbClr val="000000"/>
            </a:solidFill>
            <a:prstDash val="solid"/>
            <a:miter/>
          </a:ln>
        </p:spPr>
        <p:txBody>
          <a:bodyPr rtlCol="0" anchor="ctr"/>
          <a:lstStyle/>
          <a:p>
            <a:pPr algn="ctr"/>
            <a:endParaRPr lang="en-IN" sz="1600"/>
          </a:p>
        </p:txBody>
      </p:sp>
      <p:sp>
        <p:nvSpPr>
          <p:cNvPr id="19" name="Freeform: Shape 18">
            <a:extLst>
              <a:ext uri="{FF2B5EF4-FFF2-40B4-BE49-F238E27FC236}">
                <a16:creationId xmlns:a16="http://schemas.microsoft.com/office/drawing/2014/main" id="{AA1B99A9-20A4-7ACF-BE4B-2DBD2DBB8739}"/>
              </a:ext>
            </a:extLst>
          </p:cNvPr>
          <p:cNvSpPr/>
          <p:nvPr/>
        </p:nvSpPr>
        <p:spPr>
          <a:xfrm>
            <a:off x="2904348" y="3072385"/>
            <a:ext cx="116353" cy="85079"/>
          </a:xfrm>
          <a:custGeom>
            <a:avLst/>
            <a:gdLst>
              <a:gd name="connsiteX0" fmla="*/ 87266 w 87265"/>
              <a:gd name="connsiteY0" fmla="*/ 31905 h 63809"/>
              <a:gd name="connsiteX1" fmla="*/ 43633 w 87265"/>
              <a:gd name="connsiteY1" fmla="*/ 63809 h 63809"/>
              <a:gd name="connsiteX2" fmla="*/ 0 w 87265"/>
              <a:gd name="connsiteY2" fmla="*/ 31905 h 63809"/>
              <a:gd name="connsiteX3" fmla="*/ 43633 w 87265"/>
              <a:gd name="connsiteY3" fmla="*/ 0 h 63809"/>
              <a:gd name="connsiteX4" fmla="*/ 87266 w 87265"/>
              <a:gd name="connsiteY4" fmla="*/ 31905 h 63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65" h="63809">
                <a:moveTo>
                  <a:pt x="87266" y="31905"/>
                </a:moveTo>
                <a:cubicBezTo>
                  <a:pt x="87266" y="49525"/>
                  <a:pt x="67731" y="63809"/>
                  <a:pt x="43633" y="63809"/>
                </a:cubicBezTo>
                <a:cubicBezTo>
                  <a:pt x="19535" y="63809"/>
                  <a:pt x="0" y="49525"/>
                  <a:pt x="0" y="31905"/>
                </a:cubicBezTo>
                <a:cubicBezTo>
                  <a:pt x="0" y="14284"/>
                  <a:pt x="19535" y="0"/>
                  <a:pt x="43633" y="0"/>
                </a:cubicBezTo>
                <a:cubicBezTo>
                  <a:pt x="67731" y="0"/>
                  <a:pt x="87266" y="14284"/>
                  <a:pt x="87266" y="31905"/>
                </a:cubicBezTo>
                <a:close/>
              </a:path>
            </a:pathLst>
          </a:custGeom>
          <a:solidFill>
            <a:srgbClr val="000000"/>
          </a:solidFill>
          <a:ln w="7271" cap="flat">
            <a:noFill/>
            <a:prstDash val="solid"/>
            <a:miter/>
          </a:ln>
        </p:spPr>
        <p:txBody>
          <a:bodyPr rtlCol="0" anchor="ctr"/>
          <a:lstStyle/>
          <a:p>
            <a:pPr algn="ctr"/>
            <a:endParaRPr lang="en-IN" sz="1600"/>
          </a:p>
        </p:txBody>
      </p:sp>
      <p:sp>
        <p:nvSpPr>
          <p:cNvPr id="20" name="Freeform: Shape 19">
            <a:extLst>
              <a:ext uri="{FF2B5EF4-FFF2-40B4-BE49-F238E27FC236}">
                <a16:creationId xmlns:a16="http://schemas.microsoft.com/office/drawing/2014/main" id="{2B5FFC3E-DC1D-0F23-73C7-E9E42C475902}"/>
              </a:ext>
            </a:extLst>
          </p:cNvPr>
          <p:cNvSpPr/>
          <p:nvPr/>
        </p:nvSpPr>
        <p:spPr>
          <a:xfrm>
            <a:off x="3932141" y="2051437"/>
            <a:ext cx="1357464" cy="708991"/>
          </a:xfrm>
          <a:custGeom>
            <a:avLst/>
            <a:gdLst>
              <a:gd name="connsiteX0" fmla="*/ 945377 w 1018098"/>
              <a:gd name="connsiteY0" fmla="*/ 0 h 531743"/>
              <a:gd name="connsiteX1" fmla="*/ 1018098 w 1018098"/>
              <a:gd name="connsiteY1" fmla="*/ 0 h 531743"/>
              <a:gd name="connsiteX2" fmla="*/ 1018098 w 1018098"/>
              <a:gd name="connsiteY2" fmla="*/ 531743 h 531743"/>
              <a:gd name="connsiteX3" fmla="*/ 945377 w 1018098"/>
              <a:gd name="connsiteY3" fmla="*/ 531743 h 531743"/>
              <a:gd name="connsiteX4" fmla="*/ 72721 w 1018098"/>
              <a:gd name="connsiteY4" fmla="*/ 531743 h 531743"/>
              <a:gd name="connsiteX5" fmla="*/ 0 w 1018098"/>
              <a:gd name="connsiteY5" fmla="*/ 531743 h 531743"/>
              <a:gd name="connsiteX6" fmla="*/ 0 w 1018098"/>
              <a:gd name="connsiteY6" fmla="*/ 0 h 531743"/>
              <a:gd name="connsiteX7" fmla="*/ 72721 w 1018098"/>
              <a:gd name="connsiteY7" fmla="*/ 0 h 53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8098" h="531743">
                <a:moveTo>
                  <a:pt x="945377" y="0"/>
                </a:moveTo>
                <a:cubicBezTo>
                  <a:pt x="985540" y="0"/>
                  <a:pt x="1018098" y="0"/>
                  <a:pt x="1018098" y="0"/>
                </a:cubicBezTo>
                <a:lnTo>
                  <a:pt x="1018098" y="531743"/>
                </a:lnTo>
                <a:cubicBezTo>
                  <a:pt x="1018098" y="531743"/>
                  <a:pt x="985540" y="531743"/>
                  <a:pt x="945377" y="531743"/>
                </a:cubicBezTo>
                <a:lnTo>
                  <a:pt x="72721" y="531743"/>
                </a:lnTo>
                <a:cubicBezTo>
                  <a:pt x="32558" y="531743"/>
                  <a:pt x="0" y="531743"/>
                  <a:pt x="0" y="531743"/>
                </a:cubicBezTo>
                <a:lnTo>
                  <a:pt x="0" y="0"/>
                </a:lnTo>
                <a:cubicBezTo>
                  <a:pt x="0" y="0"/>
                  <a:pt x="32558" y="0"/>
                  <a:pt x="72721" y="0"/>
                </a:cubicBezTo>
                <a:close/>
              </a:path>
            </a:pathLst>
          </a:custGeom>
          <a:solidFill>
            <a:srgbClr val="FFFFFF"/>
          </a:solidFill>
          <a:ln w="14542" cap="flat">
            <a:solidFill>
              <a:srgbClr val="000000"/>
            </a:solidFill>
            <a:prstDash val="solid"/>
            <a:miter/>
          </a:ln>
        </p:spPr>
        <p:txBody>
          <a:bodyPr rtlCol="0" anchor="ctr"/>
          <a:lstStyle/>
          <a:p>
            <a:pPr algn="ctr"/>
            <a:endParaRPr lang="en-IN" sz="1600"/>
          </a:p>
        </p:txBody>
      </p:sp>
      <p:sp>
        <p:nvSpPr>
          <p:cNvPr id="21" name="TextBox 20">
            <a:extLst>
              <a:ext uri="{FF2B5EF4-FFF2-40B4-BE49-F238E27FC236}">
                <a16:creationId xmlns:a16="http://schemas.microsoft.com/office/drawing/2014/main" id="{DEE90B6F-F1BB-3269-6FA3-25AA74130B00}"/>
              </a:ext>
            </a:extLst>
          </p:cNvPr>
          <p:cNvSpPr txBox="1"/>
          <p:nvPr/>
        </p:nvSpPr>
        <p:spPr>
          <a:xfrm>
            <a:off x="4412100" y="2075555"/>
            <a:ext cx="397546" cy="225767"/>
          </a:xfrm>
          <a:prstGeom prst="rect">
            <a:avLst/>
          </a:prstGeom>
          <a:noFill/>
          <a:ln>
            <a:noFill/>
          </a:ln>
        </p:spPr>
        <p:txBody>
          <a:bodyPr wrap="none" lIns="0" tIns="0" rIns="0" bIns="0" rtlCol="0">
            <a:spAutoFit/>
          </a:bodyPr>
          <a:lstStyle/>
          <a:p>
            <a:pPr algn="ctr" defTabSz="240012">
              <a:tabLst>
                <a:tab pos="240012" algn="l"/>
              </a:tabLst>
            </a:pPr>
            <a:r>
              <a:rPr lang="en-IN" sz="1467" b="1" dirty="0">
                <a:ln/>
                <a:solidFill>
                  <a:srgbClr val="FF0000"/>
                </a:solidFill>
                <a:latin typeface="Arial"/>
                <a:cs typeface="Arial"/>
                <a:sym typeface="Arial"/>
                <a:rtl val="0"/>
              </a:rPr>
              <a:t>SMF</a:t>
            </a:r>
          </a:p>
        </p:txBody>
      </p:sp>
      <p:sp>
        <p:nvSpPr>
          <p:cNvPr id="22" name="TextBox 21">
            <a:extLst>
              <a:ext uri="{FF2B5EF4-FFF2-40B4-BE49-F238E27FC236}">
                <a16:creationId xmlns:a16="http://schemas.microsoft.com/office/drawing/2014/main" id="{AC639DAF-FAA8-78CC-03F5-BBE7A074BD82}"/>
              </a:ext>
            </a:extLst>
          </p:cNvPr>
          <p:cNvSpPr txBox="1"/>
          <p:nvPr/>
        </p:nvSpPr>
        <p:spPr>
          <a:xfrm>
            <a:off x="3952041" y="2288253"/>
            <a:ext cx="1317668"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Session Management</a:t>
            </a:r>
          </a:p>
        </p:txBody>
      </p:sp>
      <p:sp>
        <p:nvSpPr>
          <p:cNvPr id="23" name="TextBox 22">
            <a:extLst>
              <a:ext uri="{FF2B5EF4-FFF2-40B4-BE49-F238E27FC236}">
                <a16:creationId xmlns:a16="http://schemas.microsoft.com/office/drawing/2014/main" id="{A218D188-6BB3-1B2F-0DA1-30136542DEEC}"/>
              </a:ext>
            </a:extLst>
          </p:cNvPr>
          <p:cNvSpPr txBox="1"/>
          <p:nvPr/>
        </p:nvSpPr>
        <p:spPr>
          <a:xfrm>
            <a:off x="4349582" y="2430051"/>
            <a:ext cx="522580"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Function</a:t>
            </a:r>
          </a:p>
        </p:txBody>
      </p:sp>
      <p:sp>
        <p:nvSpPr>
          <p:cNvPr id="24" name="Freeform: Shape 23">
            <a:extLst>
              <a:ext uri="{FF2B5EF4-FFF2-40B4-BE49-F238E27FC236}">
                <a16:creationId xmlns:a16="http://schemas.microsoft.com/office/drawing/2014/main" id="{03C1CA35-7F77-C781-90A2-959D51C328AE}"/>
              </a:ext>
            </a:extLst>
          </p:cNvPr>
          <p:cNvSpPr/>
          <p:nvPr/>
        </p:nvSpPr>
        <p:spPr>
          <a:xfrm>
            <a:off x="4610873" y="2760429"/>
            <a:ext cx="9696" cy="354495"/>
          </a:xfrm>
          <a:custGeom>
            <a:avLst/>
            <a:gdLst>
              <a:gd name="connsiteX0" fmla="*/ 0 w 7272"/>
              <a:gd name="connsiteY0" fmla="*/ 0 h 265871"/>
              <a:gd name="connsiteX1" fmla="*/ 0 w 7272"/>
              <a:gd name="connsiteY1" fmla="*/ 265872 h 265871"/>
            </a:gdLst>
            <a:ahLst/>
            <a:cxnLst>
              <a:cxn ang="0">
                <a:pos x="connsiteX0" y="connsiteY0"/>
              </a:cxn>
              <a:cxn ang="0">
                <a:pos x="connsiteX1" y="connsiteY1"/>
              </a:cxn>
            </a:cxnLst>
            <a:rect l="l" t="t" r="r" b="b"/>
            <a:pathLst>
              <a:path w="7272" h="265871">
                <a:moveTo>
                  <a:pt x="0" y="0"/>
                </a:moveTo>
                <a:lnTo>
                  <a:pt x="0" y="265872"/>
                </a:lnTo>
              </a:path>
            </a:pathLst>
          </a:custGeom>
          <a:ln w="14542" cap="flat">
            <a:solidFill>
              <a:srgbClr val="000000"/>
            </a:solidFill>
            <a:prstDash val="solid"/>
            <a:miter/>
          </a:ln>
        </p:spPr>
        <p:txBody>
          <a:bodyPr rtlCol="0" anchor="ctr"/>
          <a:lstStyle/>
          <a:p>
            <a:pPr algn="ctr"/>
            <a:endParaRPr lang="en-IN" sz="1600"/>
          </a:p>
        </p:txBody>
      </p:sp>
      <p:sp>
        <p:nvSpPr>
          <p:cNvPr id="25" name="Freeform: Shape 24">
            <a:extLst>
              <a:ext uri="{FF2B5EF4-FFF2-40B4-BE49-F238E27FC236}">
                <a16:creationId xmlns:a16="http://schemas.microsoft.com/office/drawing/2014/main" id="{F9CA4520-F552-8060-A45D-96121708C3C9}"/>
              </a:ext>
            </a:extLst>
          </p:cNvPr>
          <p:cNvSpPr/>
          <p:nvPr/>
        </p:nvSpPr>
        <p:spPr>
          <a:xfrm>
            <a:off x="4552697" y="3072385"/>
            <a:ext cx="116353" cy="85079"/>
          </a:xfrm>
          <a:custGeom>
            <a:avLst/>
            <a:gdLst>
              <a:gd name="connsiteX0" fmla="*/ 87266 w 87265"/>
              <a:gd name="connsiteY0" fmla="*/ 31905 h 63809"/>
              <a:gd name="connsiteX1" fmla="*/ 43633 w 87265"/>
              <a:gd name="connsiteY1" fmla="*/ 63809 h 63809"/>
              <a:gd name="connsiteX2" fmla="*/ 0 w 87265"/>
              <a:gd name="connsiteY2" fmla="*/ 31905 h 63809"/>
              <a:gd name="connsiteX3" fmla="*/ 43633 w 87265"/>
              <a:gd name="connsiteY3" fmla="*/ 0 h 63809"/>
              <a:gd name="connsiteX4" fmla="*/ 87266 w 87265"/>
              <a:gd name="connsiteY4" fmla="*/ 31905 h 63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65" h="63809">
                <a:moveTo>
                  <a:pt x="87266" y="31905"/>
                </a:moveTo>
                <a:cubicBezTo>
                  <a:pt x="87266" y="49525"/>
                  <a:pt x="67731" y="63809"/>
                  <a:pt x="43633" y="63809"/>
                </a:cubicBezTo>
                <a:cubicBezTo>
                  <a:pt x="19535" y="63809"/>
                  <a:pt x="0" y="49525"/>
                  <a:pt x="0" y="31905"/>
                </a:cubicBezTo>
                <a:cubicBezTo>
                  <a:pt x="0" y="14284"/>
                  <a:pt x="19535" y="0"/>
                  <a:pt x="43633" y="0"/>
                </a:cubicBezTo>
                <a:cubicBezTo>
                  <a:pt x="67731" y="0"/>
                  <a:pt x="87266" y="14284"/>
                  <a:pt x="87266" y="31905"/>
                </a:cubicBezTo>
                <a:close/>
              </a:path>
            </a:pathLst>
          </a:custGeom>
          <a:solidFill>
            <a:srgbClr val="000000"/>
          </a:solidFill>
          <a:ln w="7271" cap="flat">
            <a:noFill/>
            <a:prstDash val="solid"/>
            <a:miter/>
          </a:ln>
        </p:spPr>
        <p:txBody>
          <a:bodyPr rtlCol="0" anchor="ctr"/>
          <a:lstStyle/>
          <a:p>
            <a:pPr algn="ctr"/>
            <a:endParaRPr lang="en-IN" sz="1600"/>
          </a:p>
        </p:txBody>
      </p:sp>
      <p:sp>
        <p:nvSpPr>
          <p:cNvPr id="26" name="Freeform: Shape 25">
            <a:extLst>
              <a:ext uri="{FF2B5EF4-FFF2-40B4-BE49-F238E27FC236}">
                <a16:creationId xmlns:a16="http://schemas.microsoft.com/office/drawing/2014/main" id="{5320AC14-3AAC-837F-81C7-FD6D9C4187EC}"/>
              </a:ext>
            </a:extLst>
          </p:cNvPr>
          <p:cNvSpPr/>
          <p:nvPr/>
        </p:nvSpPr>
        <p:spPr>
          <a:xfrm>
            <a:off x="5580491" y="2051437"/>
            <a:ext cx="1357464" cy="708991"/>
          </a:xfrm>
          <a:custGeom>
            <a:avLst/>
            <a:gdLst>
              <a:gd name="connsiteX0" fmla="*/ 945377 w 1018098"/>
              <a:gd name="connsiteY0" fmla="*/ 0 h 531743"/>
              <a:gd name="connsiteX1" fmla="*/ 1018098 w 1018098"/>
              <a:gd name="connsiteY1" fmla="*/ 0 h 531743"/>
              <a:gd name="connsiteX2" fmla="*/ 1018098 w 1018098"/>
              <a:gd name="connsiteY2" fmla="*/ 531743 h 531743"/>
              <a:gd name="connsiteX3" fmla="*/ 945377 w 1018098"/>
              <a:gd name="connsiteY3" fmla="*/ 531743 h 531743"/>
              <a:gd name="connsiteX4" fmla="*/ 72721 w 1018098"/>
              <a:gd name="connsiteY4" fmla="*/ 531743 h 531743"/>
              <a:gd name="connsiteX5" fmla="*/ 0 w 1018098"/>
              <a:gd name="connsiteY5" fmla="*/ 531743 h 531743"/>
              <a:gd name="connsiteX6" fmla="*/ 0 w 1018098"/>
              <a:gd name="connsiteY6" fmla="*/ 0 h 531743"/>
              <a:gd name="connsiteX7" fmla="*/ 72721 w 1018098"/>
              <a:gd name="connsiteY7" fmla="*/ 0 h 53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8098" h="531743">
                <a:moveTo>
                  <a:pt x="945377" y="0"/>
                </a:moveTo>
                <a:cubicBezTo>
                  <a:pt x="985540" y="0"/>
                  <a:pt x="1018098" y="0"/>
                  <a:pt x="1018098" y="0"/>
                </a:cubicBezTo>
                <a:lnTo>
                  <a:pt x="1018098" y="531743"/>
                </a:lnTo>
                <a:cubicBezTo>
                  <a:pt x="1018098" y="531743"/>
                  <a:pt x="985540" y="531743"/>
                  <a:pt x="945377" y="531743"/>
                </a:cubicBezTo>
                <a:lnTo>
                  <a:pt x="72721" y="531743"/>
                </a:lnTo>
                <a:cubicBezTo>
                  <a:pt x="32559" y="531743"/>
                  <a:pt x="0" y="531743"/>
                  <a:pt x="0" y="531743"/>
                </a:cubicBezTo>
                <a:lnTo>
                  <a:pt x="0" y="0"/>
                </a:lnTo>
                <a:cubicBezTo>
                  <a:pt x="0" y="0"/>
                  <a:pt x="32559" y="0"/>
                  <a:pt x="72721" y="0"/>
                </a:cubicBezTo>
                <a:close/>
              </a:path>
            </a:pathLst>
          </a:custGeom>
          <a:solidFill>
            <a:srgbClr val="FFFFFF"/>
          </a:solidFill>
          <a:ln w="14542" cap="flat">
            <a:solidFill>
              <a:srgbClr val="000000"/>
            </a:solidFill>
            <a:prstDash val="solid"/>
            <a:miter/>
          </a:ln>
        </p:spPr>
        <p:txBody>
          <a:bodyPr rtlCol="0" anchor="ctr"/>
          <a:lstStyle/>
          <a:p>
            <a:pPr algn="ctr"/>
            <a:endParaRPr lang="en-IN" sz="1600"/>
          </a:p>
        </p:txBody>
      </p:sp>
      <p:sp>
        <p:nvSpPr>
          <p:cNvPr id="27" name="TextBox 26">
            <a:extLst>
              <a:ext uri="{FF2B5EF4-FFF2-40B4-BE49-F238E27FC236}">
                <a16:creationId xmlns:a16="http://schemas.microsoft.com/office/drawing/2014/main" id="{94AAD1C4-40EC-EFCC-3267-4A98E7BB114D}"/>
              </a:ext>
            </a:extLst>
          </p:cNvPr>
          <p:cNvSpPr txBox="1"/>
          <p:nvPr/>
        </p:nvSpPr>
        <p:spPr>
          <a:xfrm>
            <a:off x="6070868" y="2075555"/>
            <a:ext cx="376706" cy="225767"/>
          </a:xfrm>
          <a:prstGeom prst="rect">
            <a:avLst/>
          </a:prstGeom>
          <a:noFill/>
          <a:ln>
            <a:noFill/>
          </a:ln>
        </p:spPr>
        <p:txBody>
          <a:bodyPr wrap="none" lIns="0" tIns="0" rIns="0" bIns="0" rtlCol="0">
            <a:spAutoFit/>
          </a:bodyPr>
          <a:lstStyle/>
          <a:p>
            <a:pPr algn="ctr" defTabSz="240012">
              <a:tabLst>
                <a:tab pos="240012" algn="l"/>
              </a:tabLst>
            </a:pPr>
            <a:r>
              <a:rPr lang="en-IN" sz="1467" b="1" dirty="0">
                <a:ln/>
                <a:solidFill>
                  <a:srgbClr val="000000"/>
                </a:solidFill>
                <a:latin typeface="Arial"/>
                <a:cs typeface="Arial"/>
                <a:sym typeface="Arial"/>
                <a:rtl val="0"/>
              </a:rPr>
              <a:t>PCF</a:t>
            </a:r>
          </a:p>
        </p:txBody>
      </p:sp>
      <p:sp>
        <p:nvSpPr>
          <p:cNvPr id="28" name="TextBox 27">
            <a:extLst>
              <a:ext uri="{FF2B5EF4-FFF2-40B4-BE49-F238E27FC236}">
                <a16:creationId xmlns:a16="http://schemas.microsoft.com/office/drawing/2014/main" id="{52C1F108-72CC-16E1-50B2-CC5788809418}"/>
              </a:ext>
            </a:extLst>
          </p:cNvPr>
          <p:cNvSpPr txBox="1"/>
          <p:nvPr/>
        </p:nvSpPr>
        <p:spPr>
          <a:xfrm>
            <a:off x="5837633" y="2288253"/>
            <a:ext cx="843180"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Policy Control</a:t>
            </a:r>
          </a:p>
        </p:txBody>
      </p:sp>
      <p:sp>
        <p:nvSpPr>
          <p:cNvPr id="29" name="TextBox 28">
            <a:extLst>
              <a:ext uri="{FF2B5EF4-FFF2-40B4-BE49-F238E27FC236}">
                <a16:creationId xmlns:a16="http://schemas.microsoft.com/office/drawing/2014/main" id="{6594FB4C-F18D-E7B2-3A7B-2027B4F5F117}"/>
              </a:ext>
            </a:extLst>
          </p:cNvPr>
          <p:cNvSpPr txBox="1"/>
          <p:nvPr/>
        </p:nvSpPr>
        <p:spPr>
          <a:xfrm>
            <a:off x="5997931" y="2430051"/>
            <a:ext cx="522580"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Function</a:t>
            </a:r>
          </a:p>
        </p:txBody>
      </p:sp>
      <p:sp>
        <p:nvSpPr>
          <p:cNvPr id="30" name="Freeform: Shape 29">
            <a:extLst>
              <a:ext uri="{FF2B5EF4-FFF2-40B4-BE49-F238E27FC236}">
                <a16:creationId xmlns:a16="http://schemas.microsoft.com/office/drawing/2014/main" id="{9FB6D3E4-98B0-4A4B-A173-0A6FFA52AED6}"/>
              </a:ext>
            </a:extLst>
          </p:cNvPr>
          <p:cNvSpPr/>
          <p:nvPr/>
        </p:nvSpPr>
        <p:spPr>
          <a:xfrm>
            <a:off x="6259223" y="2760429"/>
            <a:ext cx="9696" cy="354495"/>
          </a:xfrm>
          <a:custGeom>
            <a:avLst/>
            <a:gdLst>
              <a:gd name="connsiteX0" fmla="*/ 0 w 7272"/>
              <a:gd name="connsiteY0" fmla="*/ 0 h 265871"/>
              <a:gd name="connsiteX1" fmla="*/ 0 w 7272"/>
              <a:gd name="connsiteY1" fmla="*/ 265872 h 265871"/>
            </a:gdLst>
            <a:ahLst/>
            <a:cxnLst>
              <a:cxn ang="0">
                <a:pos x="connsiteX0" y="connsiteY0"/>
              </a:cxn>
              <a:cxn ang="0">
                <a:pos x="connsiteX1" y="connsiteY1"/>
              </a:cxn>
            </a:cxnLst>
            <a:rect l="l" t="t" r="r" b="b"/>
            <a:pathLst>
              <a:path w="7272" h="265871">
                <a:moveTo>
                  <a:pt x="0" y="0"/>
                </a:moveTo>
                <a:lnTo>
                  <a:pt x="0" y="265872"/>
                </a:lnTo>
              </a:path>
            </a:pathLst>
          </a:custGeom>
          <a:ln w="14542" cap="flat">
            <a:solidFill>
              <a:srgbClr val="000000"/>
            </a:solidFill>
            <a:prstDash val="solid"/>
            <a:miter/>
          </a:ln>
        </p:spPr>
        <p:txBody>
          <a:bodyPr rtlCol="0" anchor="ctr"/>
          <a:lstStyle/>
          <a:p>
            <a:pPr algn="ctr"/>
            <a:endParaRPr lang="en-IN" sz="1600"/>
          </a:p>
        </p:txBody>
      </p:sp>
      <p:sp>
        <p:nvSpPr>
          <p:cNvPr id="31" name="Freeform: Shape 30">
            <a:extLst>
              <a:ext uri="{FF2B5EF4-FFF2-40B4-BE49-F238E27FC236}">
                <a16:creationId xmlns:a16="http://schemas.microsoft.com/office/drawing/2014/main" id="{8BCFB9F6-518A-F903-29EC-B81A0A967A6E}"/>
              </a:ext>
            </a:extLst>
          </p:cNvPr>
          <p:cNvSpPr/>
          <p:nvPr/>
        </p:nvSpPr>
        <p:spPr>
          <a:xfrm>
            <a:off x="6201046" y="3072385"/>
            <a:ext cx="116353" cy="85079"/>
          </a:xfrm>
          <a:custGeom>
            <a:avLst/>
            <a:gdLst>
              <a:gd name="connsiteX0" fmla="*/ 87266 w 87265"/>
              <a:gd name="connsiteY0" fmla="*/ 31905 h 63809"/>
              <a:gd name="connsiteX1" fmla="*/ 43633 w 87265"/>
              <a:gd name="connsiteY1" fmla="*/ 63809 h 63809"/>
              <a:gd name="connsiteX2" fmla="*/ 0 w 87265"/>
              <a:gd name="connsiteY2" fmla="*/ 31905 h 63809"/>
              <a:gd name="connsiteX3" fmla="*/ 43633 w 87265"/>
              <a:gd name="connsiteY3" fmla="*/ 0 h 63809"/>
              <a:gd name="connsiteX4" fmla="*/ 87266 w 87265"/>
              <a:gd name="connsiteY4" fmla="*/ 31905 h 63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65" h="63809">
                <a:moveTo>
                  <a:pt x="87266" y="31905"/>
                </a:moveTo>
                <a:cubicBezTo>
                  <a:pt x="87266" y="49525"/>
                  <a:pt x="67731" y="63809"/>
                  <a:pt x="43633" y="63809"/>
                </a:cubicBezTo>
                <a:cubicBezTo>
                  <a:pt x="19535" y="63809"/>
                  <a:pt x="0" y="49525"/>
                  <a:pt x="0" y="31905"/>
                </a:cubicBezTo>
                <a:cubicBezTo>
                  <a:pt x="0" y="14284"/>
                  <a:pt x="19535" y="0"/>
                  <a:pt x="43633" y="0"/>
                </a:cubicBezTo>
                <a:cubicBezTo>
                  <a:pt x="67731" y="0"/>
                  <a:pt x="87266" y="14284"/>
                  <a:pt x="87266" y="31905"/>
                </a:cubicBezTo>
                <a:close/>
              </a:path>
            </a:pathLst>
          </a:custGeom>
          <a:solidFill>
            <a:srgbClr val="000000"/>
          </a:solidFill>
          <a:ln w="7271" cap="flat">
            <a:noFill/>
            <a:prstDash val="solid"/>
            <a:miter/>
          </a:ln>
        </p:spPr>
        <p:txBody>
          <a:bodyPr rtlCol="0" anchor="ctr"/>
          <a:lstStyle/>
          <a:p>
            <a:pPr algn="ctr"/>
            <a:endParaRPr lang="en-IN" sz="1600"/>
          </a:p>
        </p:txBody>
      </p:sp>
      <p:sp>
        <p:nvSpPr>
          <p:cNvPr id="32" name="Freeform: Shape 31">
            <a:extLst>
              <a:ext uri="{FF2B5EF4-FFF2-40B4-BE49-F238E27FC236}">
                <a16:creationId xmlns:a16="http://schemas.microsoft.com/office/drawing/2014/main" id="{0C26B186-3E96-719E-77D4-E8D3FFB03072}"/>
              </a:ext>
            </a:extLst>
          </p:cNvPr>
          <p:cNvSpPr/>
          <p:nvPr/>
        </p:nvSpPr>
        <p:spPr>
          <a:xfrm>
            <a:off x="7228840" y="2051437"/>
            <a:ext cx="1357464" cy="708991"/>
          </a:xfrm>
          <a:custGeom>
            <a:avLst/>
            <a:gdLst>
              <a:gd name="connsiteX0" fmla="*/ 945377 w 1018098"/>
              <a:gd name="connsiteY0" fmla="*/ 0 h 531743"/>
              <a:gd name="connsiteX1" fmla="*/ 1018098 w 1018098"/>
              <a:gd name="connsiteY1" fmla="*/ 0 h 531743"/>
              <a:gd name="connsiteX2" fmla="*/ 1018098 w 1018098"/>
              <a:gd name="connsiteY2" fmla="*/ 531743 h 531743"/>
              <a:gd name="connsiteX3" fmla="*/ 945377 w 1018098"/>
              <a:gd name="connsiteY3" fmla="*/ 531743 h 531743"/>
              <a:gd name="connsiteX4" fmla="*/ 72721 w 1018098"/>
              <a:gd name="connsiteY4" fmla="*/ 531743 h 531743"/>
              <a:gd name="connsiteX5" fmla="*/ 0 w 1018098"/>
              <a:gd name="connsiteY5" fmla="*/ 531743 h 531743"/>
              <a:gd name="connsiteX6" fmla="*/ 0 w 1018098"/>
              <a:gd name="connsiteY6" fmla="*/ 0 h 531743"/>
              <a:gd name="connsiteX7" fmla="*/ 72721 w 1018098"/>
              <a:gd name="connsiteY7" fmla="*/ 0 h 53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8098" h="531743">
                <a:moveTo>
                  <a:pt x="945377" y="0"/>
                </a:moveTo>
                <a:cubicBezTo>
                  <a:pt x="985540" y="0"/>
                  <a:pt x="1018098" y="0"/>
                  <a:pt x="1018098" y="0"/>
                </a:cubicBezTo>
                <a:lnTo>
                  <a:pt x="1018098" y="531743"/>
                </a:lnTo>
                <a:cubicBezTo>
                  <a:pt x="1018098" y="531743"/>
                  <a:pt x="985540" y="531743"/>
                  <a:pt x="945377" y="531743"/>
                </a:cubicBezTo>
                <a:lnTo>
                  <a:pt x="72721" y="531743"/>
                </a:lnTo>
                <a:cubicBezTo>
                  <a:pt x="32559" y="531743"/>
                  <a:pt x="0" y="531743"/>
                  <a:pt x="0" y="531743"/>
                </a:cubicBezTo>
                <a:lnTo>
                  <a:pt x="0" y="0"/>
                </a:lnTo>
                <a:cubicBezTo>
                  <a:pt x="0" y="0"/>
                  <a:pt x="32559" y="0"/>
                  <a:pt x="72721" y="0"/>
                </a:cubicBezTo>
                <a:close/>
              </a:path>
            </a:pathLst>
          </a:custGeom>
          <a:solidFill>
            <a:srgbClr val="FFFFFF"/>
          </a:solidFill>
          <a:ln w="14542" cap="flat">
            <a:solidFill>
              <a:srgbClr val="000000"/>
            </a:solidFill>
            <a:prstDash val="solid"/>
            <a:miter/>
          </a:ln>
        </p:spPr>
        <p:txBody>
          <a:bodyPr rtlCol="0" anchor="ctr"/>
          <a:lstStyle/>
          <a:p>
            <a:pPr algn="ctr"/>
            <a:endParaRPr lang="en-IN" sz="1600"/>
          </a:p>
        </p:txBody>
      </p:sp>
      <p:sp>
        <p:nvSpPr>
          <p:cNvPr id="33" name="TextBox 32">
            <a:extLst>
              <a:ext uri="{FF2B5EF4-FFF2-40B4-BE49-F238E27FC236}">
                <a16:creationId xmlns:a16="http://schemas.microsoft.com/office/drawing/2014/main" id="{A78B78F1-5568-CA67-0B02-2F56E4184A8E}"/>
              </a:ext>
            </a:extLst>
          </p:cNvPr>
          <p:cNvSpPr txBox="1"/>
          <p:nvPr/>
        </p:nvSpPr>
        <p:spPr>
          <a:xfrm>
            <a:off x="7719218" y="2075555"/>
            <a:ext cx="376706" cy="225767"/>
          </a:xfrm>
          <a:prstGeom prst="rect">
            <a:avLst/>
          </a:prstGeom>
          <a:noFill/>
          <a:ln>
            <a:noFill/>
          </a:ln>
        </p:spPr>
        <p:txBody>
          <a:bodyPr wrap="none" lIns="0" tIns="0" rIns="0" bIns="0" rtlCol="0">
            <a:spAutoFit/>
          </a:bodyPr>
          <a:lstStyle/>
          <a:p>
            <a:pPr algn="ctr" defTabSz="240012">
              <a:tabLst>
                <a:tab pos="240012" algn="l"/>
              </a:tabLst>
            </a:pPr>
            <a:r>
              <a:rPr lang="en-IN" sz="1467" b="1" dirty="0">
                <a:ln/>
                <a:solidFill>
                  <a:srgbClr val="000000"/>
                </a:solidFill>
                <a:latin typeface="Arial"/>
                <a:cs typeface="Arial"/>
                <a:sym typeface="Arial"/>
                <a:rtl val="0"/>
              </a:rPr>
              <a:t>NEF</a:t>
            </a:r>
          </a:p>
        </p:txBody>
      </p:sp>
      <p:sp>
        <p:nvSpPr>
          <p:cNvPr id="34" name="TextBox 33">
            <a:extLst>
              <a:ext uri="{FF2B5EF4-FFF2-40B4-BE49-F238E27FC236}">
                <a16:creationId xmlns:a16="http://schemas.microsoft.com/office/drawing/2014/main" id="{8F434F38-6ADA-0BC8-A202-2E7D35049A62}"/>
              </a:ext>
            </a:extLst>
          </p:cNvPr>
          <p:cNvSpPr txBox="1"/>
          <p:nvPr/>
        </p:nvSpPr>
        <p:spPr>
          <a:xfrm>
            <a:off x="7349727" y="2288253"/>
            <a:ext cx="1115690"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Network Exposure</a:t>
            </a:r>
          </a:p>
        </p:txBody>
      </p:sp>
      <p:sp>
        <p:nvSpPr>
          <p:cNvPr id="35" name="TextBox 34">
            <a:extLst>
              <a:ext uri="{FF2B5EF4-FFF2-40B4-BE49-F238E27FC236}">
                <a16:creationId xmlns:a16="http://schemas.microsoft.com/office/drawing/2014/main" id="{2078B495-C07D-2494-C2D6-CBF761247E91}"/>
              </a:ext>
            </a:extLst>
          </p:cNvPr>
          <p:cNvSpPr txBox="1"/>
          <p:nvPr/>
        </p:nvSpPr>
        <p:spPr>
          <a:xfrm>
            <a:off x="7646281" y="2430051"/>
            <a:ext cx="522580"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Function</a:t>
            </a:r>
          </a:p>
        </p:txBody>
      </p:sp>
      <p:sp>
        <p:nvSpPr>
          <p:cNvPr id="36" name="Freeform: Shape 35">
            <a:extLst>
              <a:ext uri="{FF2B5EF4-FFF2-40B4-BE49-F238E27FC236}">
                <a16:creationId xmlns:a16="http://schemas.microsoft.com/office/drawing/2014/main" id="{6BCA8578-93A1-8935-4DC6-B6A2DBA33428}"/>
              </a:ext>
            </a:extLst>
          </p:cNvPr>
          <p:cNvSpPr/>
          <p:nvPr/>
        </p:nvSpPr>
        <p:spPr>
          <a:xfrm>
            <a:off x="7907572" y="2760429"/>
            <a:ext cx="9696" cy="354495"/>
          </a:xfrm>
          <a:custGeom>
            <a:avLst/>
            <a:gdLst>
              <a:gd name="connsiteX0" fmla="*/ 0 w 7272"/>
              <a:gd name="connsiteY0" fmla="*/ 0 h 265871"/>
              <a:gd name="connsiteX1" fmla="*/ 0 w 7272"/>
              <a:gd name="connsiteY1" fmla="*/ 265872 h 265871"/>
            </a:gdLst>
            <a:ahLst/>
            <a:cxnLst>
              <a:cxn ang="0">
                <a:pos x="connsiteX0" y="connsiteY0"/>
              </a:cxn>
              <a:cxn ang="0">
                <a:pos x="connsiteX1" y="connsiteY1"/>
              </a:cxn>
            </a:cxnLst>
            <a:rect l="l" t="t" r="r" b="b"/>
            <a:pathLst>
              <a:path w="7272" h="265871">
                <a:moveTo>
                  <a:pt x="0" y="0"/>
                </a:moveTo>
                <a:lnTo>
                  <a:pt x="0" y="265872"/>
                </a:lnTo>
              </a:path>
            </a:pathLst>
          </a:custGeom>
          <a:ln w="14542" cap="flat">
            <a:solidFill>
              <a:srgbClr val="000000"/>
            </a:solidFill>
            <a:prstDash val="solid"/>
            <a:miter/>
          </a:ln>
        </p:spPr>
        <p:txBody>
          <a:bodyPr rtlCol="0" anchor="ctr"/>
          <a:lstStyle/>
          <a:p>
            <a:pPr algn="ctr"/>
            <a:endParaRPr lang="en-IN" sz="1600"/>
          </a:p>
        </p:txBody>
      </p:sp>
      <p:sp>
        <p:nvSpPr>
          <p:cNvPr id="37" name="Freeform: Shape 36">
            <a:extLst>
              <a:ext uri="{FF2B5EF4-FFF2-40B4-BE49-F238E27FC236}">
                <a16:creationId xmlns:a16="http://schemas.microsoft.com/office/drawing/2014/main" id="{FF63EB02-BCFC-046C-30EB-F896E1834535}"/>
              </a:ext>
            </a:extLst>
          </p:cNvPr>
          <p:cNvSpPr/>
          <p:nvPr/>
        </p:nvSpPr>
        <p:spPr>
          <a:xfrm>
            <a:off x="7849396" y="3072385"/>
            <a:ext cx="116353" cy="85079"/>
          </a:xfrm>
          <a:custGeom>
            <a:avLst/>
            <a:gdLst>
              <a:gd name="connsiteX0" fmla="*/ 87266 w 87265"/>
              <a:gd name="connsiteY0" fmla="*/ 31905 h 63809"/>
              <a:gd name="connsiteX1" fmla="*/ 43633 w 87265"/>
              <a:gd name="connsiteY1" fmla="*/ 63809 h 63809"/>
              <a:gd name="connsiteX2" fmla="*/ 0 w 87265"/>
              <a:gd name="connsiteY2" fmla="*/ 31905 h 63809"/>
              <a:gd name="connsiteX3" fmla="*/ 43633 w 87265"/>
              <a:gd name="connsiteY3" fmla="*/ 0 h 63809"/>
              <a:gd name="connsiteX4" fmla="*/ 87266 w 87265"/>
              <a:gd name="connsiteY4" fmla="*/ 31905 h 63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65" h="63809">
                <a:moveTo>
                  <a:pt x="87266" y="31905"/>
                </a:moveTo>
                <a:cubicBezTo>
                  <a:pt x="87266" y="49525"/>
                  <a:pt x="67731" y="63809"/>
                  <a:pt x="43633" y="63809"/>
                </a:cubicBezTo>
                <a:cubicBezTo>
                  <a:pt x="19535" y="63809"/>
                  <a:pt x="0" y="49525"/>
                  <a:pt x="0" y="31905"/>
                </a:cubicBezTo>
                <a:cubicBezTo>
                  <a:pt x="0" y="14284"/>
                  <a:pt x="19535" y="0"/>
                  <a:pt x="43633" y="0"/>
                </a:cubicBezTo>
                <a:cubicBezTo>
                  <a:pt x="67731" y="0"/>
                  <a:pt x="87266" y="14284"/>
                  <a:pt x="87266" y="31905"/>
                </a:cubicBezTo>
                <a:close/>
              </a:path>
            </a:pathLst>
          </a:custGeom>
          <a:solidFill>
            <a:srgbClr val="000000"/>
          </a:solidFill>
          <a:ln w="7271" cap="flat">
            <a:noFill/>
            <a:prstDash val="solid"/>
            <a:miter/>
          </a:ln>
        </p:spPr>
        <p:txBody>
          <a:bodyPr rtlCol="0" anchor="ctr"/>
          <a:lstStyle/>
          <a:p>
            <a:pPr algn="ctr"/>
            <a:endParaRPr lang="en-IN" sz="1600"/>
          </a:p>
        </p:txBody>
      </p:sp>
      <p:sp>
        <p:nvSpPr>
          <p:cNvPr id="38" name="Freeform: Shape 37">
            <a:extLst>
              <a:ext uri="{FF2B5EF4-FFF2-40B4-BE49-F238E27FC236}">
                <a16:creationId xmlns:a16="http://schemas.microsoft.com/office/drawing/2014/main" id="{1CE70E19-7B80-78F2-0C4C-B6C3F3B39269}"/>
              </a:ext>
            </a:extLst>
          </p:cNvPr>
          <p:cNvSpPr/>
          <p:nvPr/>
        </p:nvSpPr>
        <p:spPr>
          <a:xfrm>
            <a:off x="8877189" y="2051437"/>
            <a:ext cx="1357464" cy="708991"/>
          </a:xfrm>
          <a:custGeom>
            <a:avLst/>
            <a:gdLst>
              <a:gd name="connsiteX0" fmla="*/ 945377 w 1018098"/>
              <a:gd name="connsiteY0" fmla="*/ 0 h 531743"/>
              <a:gd name="connsiteX1" fmla="*/ 1018098 w 1018098"/>
              <a:gd name="connsiteY1" fmla="*/ 0 h 531743"/>
              <a:gd name="connsiteX2" fmla="*/ 1018098 w 1018098"/>
              <a:gd name="connsiteY2" fmla="*/ 531743 h 531743"/>
              <a:gd name="connsiteX3" fmla="*/ 945377 w 1018098"/>
              <a:gd name="connsiteY3" fmla="*/ 531743 h 531743"/>
              <a:gd name="connsiteX4" fmla="*/ 72721 w 1018098"/>
              <a:gd name="connsiteY4" fmla="*/ 531743 h 531743"/>
              <a:gd name="connsiteX5" fmla="*/ 0 w 1018098"/>
              <a:gd name="connsiteY5" fmla="*/ 531743 h 531743"/>
              <a:gd name="connsiteX6" fmla="*/ 0 w 1018098"/>
              <a:gd name="connsiteY6" fmla="*/ 0 h 531743"/>
              <a:gd name="connsiteX7" fmla="*/ 72721 w 1018098"/>
              <a:gd name="connsiteY7" fmla="*/ 0 h 53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8098" h="531743">
                <a:moveTo>
                  <a:pt x="945377" y="0"/>
                </a:moveTo>
                <a:cubicBezTo>
                  <a:pt x="985540" y="0"/>
                  <a:pt x="1018098" y="0"/>
                  <a:pt x="1018098" y="0"/>
                </a:cubicBezTo>
                <a:lnTo>
                  <a:pt x="1018098" y="531743"/>
                </a:lnTo>
                <a:cubicBezTo>
                  <a:pt x="1018098" y="531743"/>
                  <a:pt x="985540" y="531743"/>
                  <a:pt x="945377" y="531743"/>
                </a:cubicBezTo>
                <a:lnTo>
                  <a:pt x="72721" y="531743"/>
                </a:lnTo>
                <a:cubicBezTo>
                  <a:pt x="32559" y="531743"/>
                  <a:pt x="0" y="531743"/>
                  <a:pt x="0" y="531743"/>
                </a:cubicBezTo>
                <a:lnTo>
                  <a:pt x="0" y="0"/>
                </a:lnTo>
                <a:cubicBezTo>
                  <a:pt x="0" y="0"/>
                  <a:pt x="32559" y="0"/>
                  <a:pt x="72721" y="0"/>
                </a:cubicBezTo>
                <a:close/>
              </a:path>
            </a:pathLst>
          </a:custGeom>
          <a:solidFill>
            <a:srgbClr val="FFFFFF"/>
          </a:solidFill>
          <a:ln w="14542" cap="flat">
            <a:solidFill>
              <a:srgbClr val="000000"/>
            </a:solidFill>
            <a:prstDash val="solid"/>
            <a:miter/>
          </a:ln>
        </p:spPr>
        <p:txBody>
          <a:bodyPr rtlCol="0" anchor="ctr"/>
          <a:lstStyle/>
          <a:p>
            <a:pPr algn="ctr"/>
            <a:endParaRPr lang="en-IN" sz="1600"/>
          </a:p>
        </p:txBody>
      </p:sp>
      <p:sp>
        <p:nvSpPr>
          <p:cNvPr id="39" name="TextBox 38">
            <a:extLst>
              <a:ext uri="{FF2B5EF4-FFF2-40B4-BE49-F238E27FC236}">
                <a16:creationId xmlns:a16="http://schemas.microsoft.com/office/drawing/2014/main" id="{4A7CF35C-FC75-67D0-EE6E-49CAA9624117}"/>
              </a:ext>
            </a:extLst>
          </p:cNvPr>
          <p:cNvSpPr txBox="1"/>
          <p:nvPr/>
        </p:nvSpPr>
        <p:spPr>
          <a:xfrm>
            <a:off x="9361958" y="2075555"/>
            <a:ext cx="387927" cy="225767"/>
          </a:xfrm>
          <a:prstGeom prst="rect">
            <a:avLst/>
          </a:prstGeom>
          <a:noFill/>
          <a:ln>
            <a:noFill/>
          </a:ln>
        </p:spPr>
        <p:txBody>
          <a:bodyPr wrap="none" lIns="0" tIns="0" rIns="0" bIns="0" rtlCol="0">
            <a:spAutoFit/>
          </a:bodyPr>
          <a:lstStyle/>
          <a:p>
            <a:pPr algn="ctr" defTabSz="240012">
              <a:tabLst>
                <a:tab pos="240012" algn="l"/>
              </a:tabLst>
            </a:pPr>
            <a:r>
              <a:rPr lang="en-IN" sz="1467" b="1" dirty="0">
                <a:ln/>
                <a:solidFill>
                  <a:srgbClr val="FF0000"/>
                </a:solidFill>
                <a:latin typeface="Arial"/>
                <a:cs typeface="Arial"/>
                <a:sym typeface="Arial"/>
                <a:rtl val="0"/>
              </a:rPr>
              <a:t>NRF</a:t>
            </a:r>
          </a:p>
        </p:txBody>
      </p:sp>
      <p:sp>
        <p:nvSpPr>
          <p:cNvPr id="40" name="TextBox 39">
            <a:extLst>
              <a:ext uri="{FF2B5EF4-FFF2-40B4-BE49-F238E27FC236}">
                <a16:creationId xmlns:a16="http://schemas.microsoft.com/office/drawing/2014/main" id="{FAFFA489-6A40-69BD-82BD-33ABDA1134C0}"/>
              </a:ext>
            </a:extLst>
          </p:cNvPr>
          <p:cNvSpPr txBox="1"/>
          <p:nvPr/>
        </p:nvSpPr>
        <p:spPr>
          <a:xfrm>
            <a:off x="8959604" y="2288253"/>
            <a:ext cx="1192634"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Network Repository</a:t>
            </a:r>
          </a:p>
        </p:txBody>
      </p:sp>
      <p:sp>
        <p:nvSpPr>
          <p:cNvPr id="41" name="TextBox 40">
            <a:extLst>
              <a:ext uri="{FF2B5EF4-FFF2-40B4-BE49-F238E27FC236}">
                <a16:creationId xmlns:a16="http://schemas.microsoft.com/office/drawing/2014/main" id="{86AC6399-78C9-2562-74A5-A9195C21B7D5}"/>
              </a:ext>
            </a:extLst>
          </p:cNvPr>
          <p:cNvSpPr txBox="1"/>
          <p:nvPr/>
        </p:nvSpPr>
        <p:spPr>
          <a:xfrm>
            <a:off x="9294630" y="2430051"/>
            <a:ext cx="522580"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Function</a:t>
            </a:r>
          </a:p>
        </p:txBody>
      </p:sp>
      <p:sp>
        <p:nvSpPr>
          <p:cNvPr id="42" name="Freeform: Shape 41">
            <a:extLst>
              <a:ext uri="{FF2B5EF4-FFF2-40B4-BE49-F238E27FC236}">
                <a16:creationId xmlns:a16="http://schemas.microsoft.com/office/drawing/2014/main" id="{AFFCD1DA-DCA8-FB53-11B6-9D9CF78C8F70}"/>
              </a:ext>
            </a:extLst>
          </p:cNvPr>
          <p:cNvSpPr/>
          <p:nvPr/>
        </p:nvSpPr>
        <p:spPr>
          <a:xfrm>
            <a:off x="9555921" y="2760429"/>
            <a:ext cx="9696" cy="354495"/>
          </a:xfrm>
          <a:custGeom>
            <a:avLst/>
            <a:gdLst>
              <a:gd name="connsiteX0" fmla="*/ 0 w 7272"/>
              <a:gd name="connsiteY0" fmla="*/ 0 h 265871"/>
              <a:gd name="connsiteX1" fmla="*/ 0 w 7272"/>
              <a:gd name="connsiteY1" fmla="*/ 265872 h 265871"/>
            </a:gdLst>
            <a:ahLst/>
            <a:cxnLst>
              <a:cxn ang="0">
                <a:pos x="connsiteX0" y="connsiteY0"/>
              </a:cxn>
              <a:cxn ang="0">
                <a:pos x="connsiteX1" y="connsiteY1"/>
              </a:cxn>
            </a:cxnLst>
            <a:rect l="l" t="t" r="r" b="b"/>
            <a:pathLst>
              <a:path w="7272" h="265871">
                <a:moveTo>
                  <a:pt x="0" y="0"/>
                </a:moveTo>
                <a:lnTo>
                  <a:pt x="0" y="265872"/>
                </a:lnTo>
              </a:path>
            </a:pathLst>
          </a:custGeom>
          <a:ln w="14542" cap="flat">
            <a:solidFill>
              <a:srgbClr val="000000"/>
            </a:solidFill>
            <a:prstDash val="solid"/>
            <a:miter/>
          </a:ln>
        </p:spPr>
        <p:txBody>
          <a:bodyPr rtlCol="0" anchor="ctr"/>
          <a:lstStyle/>
          <a:p>
            <a:pPr algn="ctr"/>
            <a:endParaRPr lang="en-IN" sz="1600"/>
          </a:p>
        </p:txBody>
      </p:sp>
      <p:sp>
        <p:nvSpPr>
          <p:cNvPr id="43" name="Freeform: Shape 42">
            <a:extLst>
              <a:ext uri="{FF2B5EF4-FFF2-40B4-BE49-F238E27FC236}">
                <a16:creationId xmlns:a16="http://schemas.microsoft.com/office/drawing/2014/main" id="{619B215F-20DF-A16F-5128-5B41F0ED25ED}"/>
              </a:ext>
            </a:extLst>
          </p:cNvPr>
          <p:cNvSpPr/>
          <p:nvPr/>
        </p:nvSpPr>
        <p:spPr>
          <a:xfrm>
            <a:off x="9497745" y="3072385"/>
            <a:ext cx="116353" cy="85079"/>
          </a:xfrm>
          <a:custGeom>
            <a:avLst/>
            <a:gdLst>
              <a:gd name="connsiteX0" fmla="*/ 87266 w 87265"/>
              <a:gd name="connsiteY0" fmla="*/ 31905 h 63809"/>
              <a:gd name="connsiteX1" fmla="*/ 43633 w 87265"/>
              <a:gd name="connsiteY1" fmla="*/ 63809 h 63809"/>
              <a:gd name="connsiteX2" fmla="*/ 0 w 87265"/>
              <a:gd name="connsiteY2" fmla="*/ 31905 h 63809"/>
              <a:gd name="connsiteX3" fmla="*/ 43633 w 87265"/>
              <a:gd name="connsiteY3" fmla="*/ 0 h 63809"/>
              <a:gd name="connsiteX4" fmla="*/ 87266 w 87265"/>
              <a:gd name="connsiteY4" fmla="*/ 31905 h 63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65" h="63809">
                <a:moveTo>
                  <a:pt x="87266" y="31905"/>
                </a:moveTo>
                <a:cubicBezTo>
                  <a:pt x="87266" y="49525"/>
                  <a:pt x="67731" y="63809"/>
                  <a:pt x="43633" y="63809"/>
                </a:cubicBezTo>
                <a:cubicBezTo>
                  <a:pt x="19535" y="63809"/>
                  <a:pt x="0" y="49525"/>
                  <a:pt x="0" y="31905"/>
                </a:cubicBezTo>
                <a:cubicBezTo>
                  <a:pt x="0" y="14284"/>
                  <a:pt x="19535" y="0"/>
                  <a:pt x="43633" y="0"/>
                </a:cubicBezTo>
                <a:cubicBezTo>
                  <a:pt x="67731" y="0"/>
                  <a:pt x="87266" y="14284"/>
                  <a:pt x="87266" y="31905"/>
                </a:cubicBezTo>
                <a:close/>
              </a:path>
            </a:pathLst>
          </a:custGeom>
          <a:solidFill>
            <a:srgbClr val="000000"/>
          </a:solidFill>
          <a:ln w="7271" cap="flat">
            <a:noFill/>
            <a:prstDash val="solid"/>
            <a:miter/>
          </a:ln>
        </p:spPr>
        <p:txBody>
          <a:bodyPr rtlCol="0" anchor="ctr"/>
          <a:lstStyle/>
          <a:p>
            <a:pPr algn="ctr"/>
            <a:endParaRPr lang="en-IN" sz="1600"/>
          </a:p>
        </p:txBody>
      </p:sp>
      <p:sp>
        <p:nvSpPr>
          <p:cNvPr id="44" name="Freeform: Shape 43">
            <a:extLst>
              <a:ext uri="{FF2B5EF4-FFF2-40B4-BE49-F238E27FC236}">
                <a16:creationId xmlns:a16="http://schemas.microsoft.com/office/drawing/2014/main" id="{8B957FB4-8459-223A-7956-1835C41A54DD}"/>
              </a:ext>
            </a:extLst>
          </p:cNvPr>
          <p:cNvSpPr/>
          <p:nvPr/>
        </p:nvSpPr>
        <p:spPr>
          <a:xfrm>
            <a:off x="2283792" y="3823915"/>
            <a:ext cx="1357464" cy="708991"/>
          </a:xfrm>
          <a:custGeom>
            <a:avLst/>
            <a:gdLst>
              <a:gd name="connsiteX0" fmla="*/ 945377 w 1018098"/>
              <a:gd name="connsiteY0" fmla="*/ 0 h 531743"/>
              <a:gd name="connsiteX1" fmla="*/ 1018098 w 1018098"/>
              <a:gd name="connsiteY1" fmla="*/ 0 h 531743"/>
              <a:gd name="connsiteX2" fmla="*/ 1018098 w 1018098"/>
              <a:gd name="connsiteY2" fmla="*/ 531743 h 531743"/>
              <a:gd name="connsiteX3" fmla="*/ 945377 w 1018098"/>
              <a:gd name="connsiteY3" fmla="*/ 531743 h 531743"/>
              <a:gd name="connsiteX4" fmla="*/ 72721 w 1018098"/>
              <a:gd name="connsiteY4" fmla="*/ 531743 h 531743"/>
              <a:gd name="connsiteX5" fmla="*/ 0 w 1018098"/>
              <a:gd name="connsiteY5" fmla="*/ 531743 h 531743"/>
              <a:gd name="connsiteX6" fmla="*/ 0 w 1018098"/>
              <a:gd name="connsiteY6" fmla="*/ 0 h 531743"/>
              <a:gd name="connsiteX7" fmla="*/ 72721 w 1018098"/>
              <a:gd name="connsiteY7" fmla="*/ 0 h 53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8098" h="531743">
                <a:moveTo>
                  <a:pt x="945377" y="0"/>
                </a:moveTo>
                <a:cubicBezTo>
                  <a:pt x="985540" y="0"/>
                  <a:pt x="1018098" y="0"/>
                  <a:pt x="1018098" y="0"/>
                </a:cubicBezTo>
                <a:lnTo>
                  <a:pt x="1018098" y="531743"/>
                </a:lnTo>
                <a:cubicBezTo>
                  <a:pt x="1018098" y="531743"/>
                  <a:pt x="985540" y="531743"/>
                  <a:pt x="945377" y="531743"/>
                </a:cubicBezTo>
                <a:lnTo>
                  <a:pt x="72721" y="531743"/>
                </a:lnTo>
                <a:cubicBezTo>
                  <a:pt x="32558" y="531743"/>
                  <a:pt x="0" y="531743"/>
                  <a:pt x="0" y="531743"/>
                </a:cubicBezTo>
                <a:lnTo>
                  <a:pt x="0" y="0"/>
                </a:lnTo>
                <a:cubicBezTo>
                  <a:pt x="0" y="0"/>
                  <a:pt x="32558" y="0"/>
                  <a:pt x="72721" y="0"/>
                </a:cubicBezTo>
                <a:close/>
              </a:path>
            </a:pathLst>
          </a:custGeom>
          <a:solidFill>
            <a:srgbClr val="FFFFFF"/>
          </a:solidFill>
          <a:ln w="14542" cap="flat">
            <a:solidFill>
              <a:srgbClr val="000000"/>
            </a:solidFill>
            <a:prstDash val="solid"/>
            <a:miter/>
          </a:ln>
        </p:spPr>
        <p:txBody>
          <a:bodyPr rtlCol="0" anchor="ctr"/>
          <a:lstStyle/>
          <a:p>
            <a:pPr algn="ctr"/>
            <a:endParaRPr lang="en-IN" sz="1600"/>
          </a:p>
        </p:txBody>
      </p:sp>
      <p:sp>
        <p:nvSpPr>
          <p:cNvPr id="45" name="TextBox 44">
            <a:extLst>
              <a:ext uri="{FF2B5EF4-FFF2-40B4-BE49-F238E27FC236}">
                <a16:creationId xmlns:a16="http://schemas.microsoft.com/office/drawing/2014/main" id="{ACBD6D81-4362-B8E3-7A60-AD672495DA41}"/>
              </a:ext>
            </a:extLst>
          </p:cNvPr>
          <p:cNvSpPr txBox="1"/>
          <p:nvPr/>
        </p:nvSpPr>
        <p:spPr>
          <a:xfrm>
            <a:off x="2747720" y="3848034"/>
            <a:ext cx="429605" cy="225767"/>
          </a:xfrm>
          <a:prstGeom prst="rect">
            <a:avLst/>
          </a:prstGeom>
          <a:noFill/>
          <a:ln>
            <a:noFill/>
          </a:ln>
        </p:spPr>
        <p:txBody>
          <a:bodyPr wrap="none" lIns="0" tIns="0" rIns="0" bIns="0" rtlCol="0">
            <a:spAutoFit/>
          </a:bodyPr>
          <a:lstStyle/>
          <a:p>
            <a:pPr algn="ctr" defTabSz="240012">
              <a:tabLst>
                <a:tab pos="240012" algn="l"/>
              </a:tabLst>
            </a:pPr>
            <a:r>
              <a:rPr lang="en-IN" sz="1467" b="1" dirty="0">
                <a:ln/>
                <a:solidFill>
                  <a:srgbClr val="000000"/>
                </a:solidFill>
                <a:latin typeface="Arial"/>
                <a:cs typeface="Arial"/>
                <a:sym typeface="Arial"/>
                <a:rtl val="0"/>
              </a:rPr>
              <a:t>UDM</a:t>
            </a:r>
          </a:p>
        </p:txBody>
      </p:sp>
      <p:sp>
        <p:nvSpPr>
          <p:cNvPr id="46" name="TextBox 45">
            <a:extLst>
              <a:ext uri="{FF2B5EF4-FFF2-40B4-BE49-F238E27FC236}">
                <a16:creationId xmlns:a16="http://schemas.microsoft.com/office/drawing/2014/main" id="{35719E06-3B95-BD01-AD9B-9A8E3B5B6144}"/>
              </a:ext>
            </a:extLst>
          </p:cNvPr>
          <p:cNvSpPr txBox="1"/>
          <p:nvPr/>
        </p:nvSpPr>
        <p:spPr>
          <a:xfrm>
            <a:off x="2586621" y="4060731"/>
            <a:ext cx="751809"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Unified Data</a:t>
            </a:r>
          </a:p>
        </p:txBody>
      </p:sp>
      <p:sp>
        <p:nvSpPr>
          <p:cNvPr id="47" name="TextBox 46">
            <a:extLst>
              <a:ext uri="{FF2B5EF4-FFF2-40B4-BE49-F238E27FC236}">
                <a16:creationId xmlns:a16="http://schemas.microsoft.com/office/drawing/2014/main" id="{4ECB147D-F179-AC16-95F5-4C76473591AE}"/>
              </a:ext>
            </a:extLst>
          </p:cNvPr>
          <p:cNvSpPr txBox="1"/>
          <p:nvPr/>
        </p:nvSpPr>
        <p:spPr>
          <a:xfrm>
            <a:off x="2565779" y="4202530"/>
            <a:ext cx="793487"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Management</a:t>
            </a:r>
          </a:p>
        </p:txBody>
      </p:sp>
      <p:sp>
        <p:nvSpPr>
          <p:cNvPr id="48" name="Freeform: Shape 47">
            <a:extLst>
              <a:ext uri="{FF2B5EF4-FFF2-40B4-BE49-F238E27FC236}">
                <a16:creationId xmlns:a16="http://schemas.microsoft.com/office/drawing/2014/main" id="{5A0C84D5-DAFD-6EE6-640A-A3C7F0C70731}"/>
              </a:ext>
            </a:extLst>
          </p:cNvPr>
          <p:cNvSpPr/>
          <p:nvPr/>
        </p:nvSpPr>
        <p:spPr>
          <a:xfrm>
            <a:off x="2962524" y="3469419"/>
            <a:ext cx="9696" cy="354495"/>
          </a:xfrm>
          <a:custGeom>
            <a:avLst/>
            <a:gdLst>
              <a:gd name="connsiteX0" fmla="*/ 0 w 7272"/>
              <a:gd name="connsiteY0" fmla="*/ 265872 h 265871"/>
              <a:gd name="connsiteX1" fmla="*/ 0 w 7272"/>
              <a:gd name="connsiteY1" fmla="*/ 0 h 265871"/>
            </a:gdLst>
            <a:ahLst/>
            <a:cxnLst>
              <a:cxn ang="0">
                <a:pos x="connsiteX0" y="connsiteY0"/>
              </a:cxn>
              <a:cxn ang="0">
                <a:pos x="connsiteX1" y="connsiteY1"/>
              </a:cxn>
            </a:cxnLst>
            <a:rect l="l" t="t" r="r" b="b"/>
            <a:pathLst>
              <a:path w="7272" h="265871">
                <a:moveTo>
                  <a:pt x="0" y="265872"/>
                </a:moveTo>
                <a:lnTo>
                  <a:pt x="0" y="0"/>
                </a:lnTo>
              </a:path>
            </a:pathLst>
          </a:custGeom>
          <a:ln w="14542" cap="flat">
            <a:solidFill>
              <a:srgbClr val="000000"/>
            </a:solidFill>
            <a:prstDash val="solid"/>
            <a:miter/>
          </a:ln>
        </p:spPr>
        <p:txBody>
          <a:bodyPr rtlCol="0" anchor="ctr"/>
          <a:lstStyle/>
          <a:p>
            <a:pPr algn="ctr"/>
            <a:endParaRPr lang="en-IN" sz="1600"/>
          </a:p>
        </p:txBody>
      </p:sp>
      <p:sp>
        <p:nvSpPr>
          <p:cNvPr id="49" name="Freeform: Shape 48">
            <a:extLst>
              <a:ext uri="{FF2B5EF4-FFF2-40B4-BE49-F238E27FC236}">
                <a16:creationId xmlns:a16="http://schemas.microsoft.com/office/drawing/2014/main" id="{320C0353-9073-38CC-1B9A-87E725ADE8DA}"/>
              </a:ext>
            </a:extLst>
          </p:cNvPr>
          <p:cNvSpPr/>
          <p:nvPr/>
        </p:nvSpPr>
        <p:spPr>
          <a:xfrm>
            <a:off x="2904348" y="3426879"/>
            <a:ext cx="116353" cy="85079"/>
          </a:xfrm>
          <a:custGeom>
            <a:avLst/>
            <a:gdLst>
              <a:gd name="connsiteX0" fmla="*/ 87266 w 87265"/>
              <a:gd name="connsiteY0" fmla="*/ 31905 h 63809"/>
              <a:gd name="connsiteX1" fmla="*/ 43633 w 87265"/>
              <a:gd name="connsiteY1" fmla="*/ 63809 h 63809"/>
              <a:gd name="connsiteX2" fmla="*/ 0 w 87265"/>
              <a:gd name="connsiteY2" fmla="*/ 31905 h 63809"/>
              <a:gd name="connsiteX3" fmla="*/ 43633 w 87265"/>
              <a:gd name="connsiteY3" fmla="*/ 0 h 63809"/>
              <a:gd name="connsiteX4" fmla="*/ 87266 w 87265"/>
              <a:gd name="connsiteY4" fmla="*/ 31905 h 63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65" h="63809">
                <a:moveTo>
                  <a:pt x="87266" y="31905"/>
                </a:moveTo>
                <a:cubicBezTo>
                  <a:pt x="87266" y="49525"/>
                  <a:pt x="67731" y="63809"/>
                  <a:pt x="43633" y="63809"/>
                </a:cubicBezTo>
                <a:cubicBezTo>
                  <a:pt x="19535" y="63809"/>
                  <a:pt x="0" y="49525"/>
                  <a:pt x="0" y="31905"/>
                </a:cubicBezTo>
                <a:cubicBezTo>
                  <a:pt x="0" y="14284"/>
                  <a:pt x="19535" y="0"/>
                  <a:pt x="43633" y="0"/>
                </a:cubicBezTo>
                <a:cubicBezTo>
                  <a:pt x="67731" y="0"/>
                  <a:pt x="87266" y="14284"/>
                  <a:pt x="87266" y="31905"/>
                </a:cubicBezTo>
                <a:close/>
              </a:path>
            </a:pathLst>
          </a:custGeom>
          <a:solidFill>
            <a:srgbClr val="000000"/>
          </a:solidFill>
          <a:ln w="7271" cap="flat">
            <a:noFill/>
            <a:prstDash val="solid"/>
            <a:miter/>
          </a:ln>
        </p:spPr>
        <p:txBody>
          <a:bodyPr rtlCol="0" anchor="ctr"/>
          <a:lstStyle/>
          <a:p>
            <a:pPr algn="ctr"/>
            <a:endParaRPr lang="en-IN" sz="1600"/>
          </a:p>
        </p:txBody>
      </p:sp>
      <p:sp>
        <p:nvSpPr>
          <p:cNvPr id="50" name="Freeform: Shape 49">
            <a:extLst>
              <a:ext uri="{FF2B5EF4-FFF2-40B4-BE49-F238E27FC236}">
                <a16:creationId xmlns:a16="http://schemas.microsoft.com/office/drawing/2014/main" id="{ABAA7B9E-1F7B-79A6-37AB-C9195D053F67}"/>
              </a:ext>
            </a:extLst>
          </p:cNvPr>
          <p:cNvSpPr/>
          <p:nvPr/>
        </p:nvSpPr>
        <p:spPr>
          <a:xfrm>
            <a:off x="3932141" y="3823915"/>
            <a:ext cx="1357464" cy="708991"/>
          </a:xfrm>
          <a:custGeom>
            <a:avLst/>
            <a:gdLst>
              <a:gd name="connsiteX0" fmla="*/ 945377 w 1018098"/>
              <a:gd name="connsiteY0" fmla="*/ 0 h 531743"/>
              <a:gd name="connsiteX1" fmla="*/ 1018098 w 1018098"/>
              <a:gd name="connsiteY1" fmla="*/ 0 h 531743"/>
              <a:gd name="connsiteX2" fmla="*/ 1018098 w 1018098"/>
              <a:gd name="connsiteY2" fmla="*/ 531743 h 531743"/>
              <a:gd name="connsiteX3" fmla="*/ 945377 w 1018098"/>
              <a:gd name="connsiteY3" fmla="*/ 531743 h 531743"/>
              <a:gd name="connsiteX4" fmla="*/ 72721 w 1018098"/>
              <a:gd name="connsiteY4" fmla="*/ 531743 h 531743"/>
              <a:gd name="connsiteX5" fmla="*/ 0 w 1018098"/>
              <a:gd name="connsiteY5" fmla="*/ 531743 h 531743"/>
              <a:gd name="connsiteX6" fmla="*/ 0 w 1018098"/>
              <a:gd name="connsiteY6" fmla="*/ 0 h 531743"/>
              <a:gd name="connsiteX7" fmla="*/ 72721 w 1018098"/>
              <a:gd name="connsiteY7" fmla="*/ 0 h 53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8098" h="531743">
                <a:moveTo>
                  <a:pt x="945377" y="0"/>
                </a:moveTo>
                <a:cubicBezTo>
                  <a:pt x="985540" y="0"/>
                  <a:pt x="1018098" y="0"/>
                  <a:pt x="1018098" y="0"/>
                </a:cubicBezTo>
                <a:lnTo>
                  <a:pt x="1018098" y="531743"/>
                </a:lnTo>
                <a:cubicBezTo>
                  <a:pt x="1018098" y="531743"/>
                  <a:pt x="985540" y="531743"/>
                  <a:pt x="945377" y="531743"/>
                </a:cubicBezTo>
                <a:lnTo>
                  <a:pt x="72721" y="531743"/>
                </a:lnTo>
                <a:cubicBezTo>
                  <a:pt x="32558" y="531743"/>
                  <a:pt x="0" y="531743"/>
                  <a:pt x="0" y="531743"/>
                </a:cubicBezTo>
                <a:lnTo>
                  <a:pt x="0" y="0"/>
                </a:lnTo>
                <a:cubicBezTo>
                  <a:pt x="0" y="0"/>
                  <a:pt x="32558" y="0"/>
                  <a:pt x="72721" y="0"/>
                </a:cubicBezTo>
                <a:close/>
              </a:path>
            </a:pathLst>
          </a:custGeom>
          <a:solidFill>
            <a:srgbClr val="FFFFFF"/>
          </a:solidFill>
          <a:ln w="14542" cap="flat">
            <a:solidFill>
              <a:srgbClr val="000000"/>
            </a:solidFill>
            <a:prstDash val="solid"/>
            <a:miter/>
          </a:ln>
        </p:spPr>
        <p:txBody>
          <a:bodyPr rtlCol="0" anchor="ctr"/>
          <a:lstStyle/>
          <a:p>
            <a:pPr algn="ctr"/>
            <a:endParaRPr lang="en-IN" sz="1600"/>
          </a:p>
        </p:txBody>
      </p:sp>
      <p:sp>
        <p:nvSpPr>
          <p:cNvPr id="51" name="TextBox 50">
            <a:extLst>
              <a:ext uri="{FF2B5EF4-FFF2-40B4-BE49-F238E27FC236}">
                <a16:creationId xmlns:a16="http://schemas.microsoft.com/office/drawing/2014/main" id="{0296DE09-3A47-C630-561A-74FAF65BCA10}"/>
              </a:ext>
            </a:extLst>
          </p:cNvPr>
          <p:cNvSpPr txBox="1"/>
          <p:nvPr/>
        </p:nvSpPr>
        <p:spPr>
          <a:xfrm>
            <a:off x="4354391" y="3848034"/>
            <a:ext cx="512961" cy="225767"/>
          </a:xfrm>
          <a:prstGeom prst="rect">
            <a:avLst/>
          </a:prstGeom>
          <a:noFill/>
          <a:ln>
            <a:noFill/>
          </a:ln>
        </p:spPr>
        <p:txBody>
          <a:bodyPr wrap="none" lIns="0" tIns="0" rIns="0" bIns="0" rtlCol="0">
            <a:spAutoFit/>
          </a:bodyPr>
          <a:lstStyle/>
          <a:p>
            <a:pPr algn="ctr" defTabSz="240012">
              <a:tabLst>
                <a:tab pos="240012" algn="l"/>
              </a:tabLst>
            </a:pPr>
            <a:r>
              <a:rPr lang="en-IN" sz="1467" b="1" dirty="0">
                <a:ln/>
                <a:solidFill>
                  <a:srgbClr val="000000"/>
                </a:solidFill>
                <a:latin typeface="Arial"/>
                <a:cs typeface="Arial"/>
                <a:sym typeface="Arial"/>
                <a:rtl val="0"/>
              </a:rPr>
              <a:t>AUSF</a:t>
            </a:r>
          </a:p>
        </p:txBody>
      </p:sp>
      <p:sp>
        <p:nvSpPr>
          <p:cNvPr id="52" name="TextBox 51">
            <a:extLst>
              <a:ext uri="{FF2B5EF4-FFF2-40B4-BE49-F238E27FC236}">
                <a16:creationId xmlns:a16="http://schemas.microsoft.com/office/drawing/2014/main" id="{7A229B88-A61B-6994-2885-66E1430AA80F}"/>
              </a:ext>
            </a:extLst>
          </p:cNvPr>
          <p:cNvSpPr txBox="1"/>
          <p:nvPr/>
        </p:nvSpPr>
        <p:spPr>
          <a:xfrm>
            <a:off x="4178864" y="4060731"/>
            <a:ext cx="864019"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Authentication</a:t>
            </a:r>
          </a:p>
        </p:txBody>
      </p:sp>
      <p:sp>
        <p:nvSpPr>
          <p:cNvPr id="53" name="TextBox 52">
            <a:extLst>
              <a:ext uri="{FF2B5EF4-FFF2-40B4-BE49-F238E27FC236}">
                <a16:creationId xmlns:a16="http://schemas.microsoft.com/office/drawing/2014/main" id="{675EB4DF-3AE7-BF01-017D-7B6A2909BBDD}"/>
              </a:ext>
            </a:extLst>
          </p:cNvPr>
          <p:cNvSpPr txBox="1"/>
          <p:nvPr/>
        </p:nvSpPr>
        <p:spPr>
          <a:xfrm>
            <a:off x="4129973" y="4202530"/>
            <a:ext cx="961802"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Server Function</a:t>
            </a:r>
          </a:p>
        </p:txBody>
      </p:sp>
      <p:sp>
        <p:nvSpPr>
          <p:cNvPr id="54" name="Freeform: Shape 53">
            <a:extLst>
              <a:ext uri="{FF2B5EF4-FFF2-40B4-BE49-F238E27FC236}">
                <a16:creationId xmlns:a16="http://schemas.microsoft.com/office/drawing/2014/main" id="{65A35BD1-C242-E0B1-AAA6-4F80AC5E2937}"/>
              </a:ext>
            </a:extLst>
          </p:cNvPr>
          <p:cNvSpPr/>
          <p:nvPr/>
        </p:nvSpPr>
        <p:spPr>
          <a:xfrm>
            <a:off x="4610873" y="3469419"/>
            <a:ext cx="9696" cy="354495"/>
          </a:xfrm>
          <a:custGeom>
            <a:avLst/>
            <a:gdLst>
              <a:gd name="connsiteX0" fmla="*/ 0 w 7272"/>
              <a:gd name="connsiteY0" fmla="*/ 265872 h 265871"/>
              <a:gd name="connsiteX1" fmla="*/ 0 w 7272"/>
              <a:gd name="connsiteY1" fmla="*/ 0 h 265871"/>
            </a:gdLst>
            <a:ahLst/>
            <a:cxnLst>
              <a:cxn ang="0">
                <a:pos x="connsiteX0" y="connsiteY0"/>
              </a:cxn>
              <a:cxn ang="0">
                <a:pos x="connsiteX1" y="connsiteY1"/>
              </a:cxn>
            </a:cxnLst>
            <a:rect l="l" t="t" r="r" b="b"/>
            <a:pathLst>
              <a:path w="7272" h="265871">
                <a:moveTo>
                  <a:pt x="0" y="265872"/>
                </a:moveTo>
                <a:lnTo>
                  <a:pt x="0" y="0"/>
                </a:lnTo>
              </a:path>
            </a:pathLst>
          </a:custGeom>
          <a:ln w="14542" cap="flat">
            <a:solidFill>
              <a:srgbClr val="000000"/>
            </a:solidFill>
            <a:prstDash val="solid"/>
            <a:miter/>
          </a:ln>
        </p:spPr>
        <p:txBody>
          <a:bodyPr rtlCol="0" anchor="ctr"/>
          <a:lstStyle/>
          <a:p>
            <a:pPr algn="ctr"/>
            <a:endParaRPr lang="en-IN" sz="1600"/>
          </a:p>
        </p:txBody>
      </p:sp>
      <p:sp>
        <p:nvSpPr>
          <p:cNvPr id="55" name="Freeform: Shape 54">
            <a:extLst>
              <a:ext uri="{FF2B5EF4-FFF2-40B4-BE49-F238E27FC236}">
                <a16:creationId xmlns:a16="http://schemas.microsoft.com/office/drawing/2014/main" id="{9CDF6409-4BF2-67BD-73EA-686E7B9D8EB7}"/>
              </a:ext>
            </a:extLst>
          </p:cNvPr>
          <p:cNvSpPr/>
          <p:nvPr/>
        </p:nvSpPr>
        <p:spPr>
          <a:xfrm>
            <a:off x="4552697" y="3426879"/>
            <a:ext cx="116353" cy="85079"/>
          </a:xfrm>
          <a:custGeom>
            <a:avLst/>
            <a:gdLst>
              <a:gd name="connsiteX0" fmla="*/ 87266 w 87265"/>
              <a:gd name="connsiteY0" fmla="*/ 31905 h 63809"/>
              <a:gd name="connsiteX1" fmla="*/ 43633 w 87265"/>
              <a:gd name="connsiteY1" fmla="*/ 63809 h 63809"/>
              <a:gd name="connsiteX2" fmla="*/ 0 w 87265"/>
              <a:gd name="connsiteY2" fmla="*/ 31905 h 63809"/>
              <a:gd name="connsiteX3" fmla="*/ 43633 w 87265"/>
              <a:gd name="connsiteY3" fmla="*/ 0 h 63809"/>
              <a:gd name="connsiteX4" fmla="*/ 87266 w 87265"/>
              <a:gd name="connsiteY4" fmla="*/ 31905 h 63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65" h="63809">
                <a:moveTo>
                  <a:pt x="87266" y="31905"/>
                </a:moveTo>
                <a:cubicBezTo>
                  <a:pt x="87266" y="49525"/>
                  <a:pt x="67731" y="63809"/>
                  <a:pt x="43633" y="63809"/>
                </a:cubicBezTo>
                <a:cubicBezTo>
                  <a:pt x="19535" y="63809"/>
                  <a:pt x="0" y="49525"/>
                  <a:pt x="0" y="31905"/>
                </a:cubicBezTo>
                <a:cubicBezTo>
                  <a:pt x="0" y="14284"/>
                  <a:pt x="19535" y="0"/>
                  <a:pt x="43633" y="0"/>
                </a:cubicBezTo>
                <a:cubicBezTo>
                  <a:pt x="67731" y="0"/>
                  <a:pt x="87266" y="14284"/>
                  <a:pt x="87266" y="31905"/>
                </a:cubicBezTo>
                <a:close/>
              </a:path>
            </a:pathLst>
          </a:custGeom>
          <a:solidFill>
            <a:srgbClr val="000000"/>
          </a:solidFill>
          <a:ln w="7271" cap="flat">
            <a:noFill/>
            <a:prstDash val="solid"/>
            <a:miter/>
          </a:ln>
        </p:spPr>
        <p:txBody>
          <a:bodyPr rtlCol="0" anchor="ctr"/>
          <a:lstStyle/>
          <a:p>
            <a:pPr algn="ctr"/>
            <a:endParaRPr lang="en-IN" sz="1600"/>
          </a:p>
        </p:txBody>
      </p:sp>
      <p:sp>
        <p:nvSpPr>
          <p:cNvPr id="56" name="Freeform: Shape 55">
            <a:extLst>
              <a:ext uri="{FF2B5EF4-FFF2-40B4-BE49-F238E27FC236}">
                <a16:creationId xmlns:a16="http://schemas.microsoft.com/office/drawing/2014/main" id="{FB52DF31-F921-81C7-9257-2B8F9D17FE11}"/>
              </a:ext>
            </a:extLst>
          </p:cNvPr>
          <p:cNvSpPr/>
          <p:nvPr/>
        </p:nvSpPr>
        <p:spPr>
          <a:xfrm>
            <a:off x="5580491" y="3823915"/>
            <a:ext cx="1357464" cy="708991"/>
          </a:xfrm>
          <a:custGeom>
            <a:avLst/>
            <a:gdLst>
              <a:gd name="connsiteX0" fmla="*/ 945377 w 1018098"/>
              <a:gd name="connsiteY0" fmla="*/ 0 h 531743"/>
              <a:gd name="connsiteX1" fmla="*/ 1018098 w 1018098"/>
              <a:gd name="connsiteY1" fmla="*/ 0 h 531743"/>
              <a:gd name="connsiteX2" fmla="*/ 1018098 w 1018098"/>
              <a:gd name="connsiteY2" fmla="*/ 531743 h 531743"/>
              <a:gd name="connsiteX3" fmla="*/ 945377 w 1018098"/>
              <a:gd name="connsiteY3" fmla="*/ 531743 h 531743"/>
              <a:gd name="connsiteX4" fmla="*/ 72721 w 1018098"/>
              <a:gd name="connsiteY4" fmla="*/ 531743 h 531743"/>
              <a:gd name="connsiteX5" fmla="*/ 0 w 1018098"/>
              <a:gd name="connsiteY5" fmla="*/ 531743 h 531743"/>
              <a:gd name="connsiteX6" fmla="*/ 0 w 1018098"/>
              <a:gd name="connsiteY6" fmla="*/ 0 h 531743"/>
              <a:gd name="connsiteX7" fmla="*/ 72721 w 1018098"/>
              <a:gd name="connsiteY7" fmla="*/ 0 h 53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8098" h="531743">
                <a:moveTo>
                  <a:pt x="945377" y="0"/>
                </a:moveTo>
                <a:cubicBezTo>
                  <a:pt x="985540" y="0"/>
                  <a:pt x="1018098" y="0"/>
                  <a:pt x="1018098" y="0"/>
                </a:cubicBezTo>
                <a:lnTo>
                  <a:pt x="1018098" y="531743"/>
                </a:lnTo>
                <a:cubicBezTo>
                  <a:pt x="1018098" y="531743"/>
                  <a:pt x="985540" y="531743"/>
                  <a:pt x="945377" y="531743"/>
                </a:cubicBezTo>
                <a:lnTo>
                  <a:pt x="72721" y="531743"/>
                </a:lnTo>
                <a:cubicBezTo>
                  <a:pt x="32559" y="531743"/>
                  <a:pt x="0" y="531743"/>
                  <a:pt x="0" y="531743"/>
                </a:cubicBezTo>
                <a:lnTo>
                  <a:pt x="0" y="0"/>
                </a:lnTo>
                <a:cubicBezTo>
                  <a:pt x="0" y="0"/>
                  <a:pt x="32559" y="0"/>
                  <a:pt x="72721" y="0"/>
                </a:cubicBezTo>
                <a:close/>
              </a:path>
            </a:pathLst>
          </a:custGeom>
          <a:solidFill>
            <a:srgbClr val="FFFFFF"/>
          </a:solidFill>
          <a:ln w="14542" cap="flat">
            <a:solidFill>
              <a:srgbClr val="000000"/>
            </a:solidFill>
            <a:prstDash val="solid"/>
            <a:miter/>
          </a:ln>
        </p:spPr>
        <p:txBody>
          <a:bodyPr rtlCol="0" anchor="ctr"/>
          <a:lstStyle/>
          <a:p>
            <a:pPr algn="ctr"/>
            <a:endParaRPr lang="en-IN" sz="1600"/>
          </a:p>
        </p:txBody>
      </p:sp>
      <p:sp>
        <p:nvSpPr>
          <p:cNvPr id="57" name="TextBox 56">
            <a:extLst>
              <a:ext uri="{FF2B5EF4-FFF2-40B4-BE49-F238E27FC236}">
                <a16:creationId xmlns:a16="http://schemas.microsoft.com/office/drawing/2014/main" id="{889AF440-2DE2-079D-32A0-87CA0805D73B}"/>
              </a:ext>
            </a:extLst>
          </p:cNvPr>
          <p:cNvSpPr txBox="1"/>
          <p:nvPr/>
        </p:nvSpPr>
        <p:spPr>
          <a:xfrm>
            <a:off x="6054838" y="3848034"/>
            <a:ext cx="408766" cy="225767"/>
          </a:xfrm>
          <a:prstGeom prst="rect">
            <a:avLst/>
          </a:prstGeom>
          <a:noFill/>
          <a:ln>
            <a:noFill/>
          </a:ln>
        </p:spPr>
        <p:txBody>
          <a:bodyPr wrap="none" lIns="0" tIns="0" rIns="0" bIns="0" rtlCol="0">
            <a:spAutoFit/>
          </a:bodyPr>
          <a:lstStyle/>
          <a:p>
            <a:pPr algn="ctr" defTabSz="240012">
              <a:tabLst>
                <a:tab pos="240012" algn="l"/>
              </a:tabLst>
            </a:pPr>
            <a:r>
              <a:rPr lang="en-IN" sz="1467" b="1" dirty="0">
                <a:ln/>
                <a:solidFill>
                  <a:srgbClr val="000000"/>
                </a:solidFill>
                <a:latin typeface="Arial"/>
                <a:cs typeface="Arial"/>
                <a:sym typeface="Arial"/>
                <a:rtl val="0"/>
              </a:rPr>
              <a:t>UDR</a:t>
            </a:r>
          </a:p>
        </p:txBody>
      </p:sp>
      <p:sp>
        <p:nvSpPr>
          <p:cNvPr id="58" name="TextBox 57">
            <a:extLst>
              <a:ext uri="{FF2B5EF4-FFF2-40B4-BE49-F238E27FC236}">
                <a16:creationId xmlns:a16="http://schemas.microsoft.com/office/drawing/2014/main" id="{3E117E31-5248-AB68-6108-6E0707E00B8E}"/>
              </a:ext>
            </a:extLst>
          </p:cNvPr>
          <p:cNvSpPr txBox="1"/>
          <p:nvPr/>
        </p:nvSpPr>
        <p:spPr>
          <a:xfrm>
            <a:off x="5883320" y="4060731"/>
            <a:ext cx="751809"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Unified Data</a:t>
            </a:r>
          </a:p>
        </p:txBody>
      </p:sp>
      <p:sp>
        <p:nvSpPr>
          <p:cNvPr id="59" name="TextBox 58">
            <a:extLst>
              <a:ext uri="{FF2B5EF4-FFF2-40B4-BE49-F238E27FC236}">
                <a16:creationId xmlns:a16="http://schemas.microsoft.com/office/drawing/2014/main" id="{0960F0B2-25D0-5E17-83C0-FFCEBB13E153}"/>
              </a:ext>
            </a:extLst>
          </p:cNvPr>
          <p:cNvSpPr txBox="1"/>
          <p:nvPr/>
        </p:nvSpPr>
        <p:spPr>
          <a:xfrm>
            <a:off x="5933010" y="4202530"/>
            <a:ext cx="652423"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Repository</a:t>
            </a:r>
          </a:p>
        </p:txBody>
      </p:sp>
      <p:sp>
        <p:nvSpPr>
          <p:cNvPr id="60" name="Freeform: Shape 59">
            <a:extLst>
              <a:ext uri="{FF2B5EF4-FFF2-40B4-BE49-F238E27FC236}">
                <a16:creationId xmlns:a16="http://schemas.microsoft.com/office/drawing/2014/main" id="{B6FE4C11-AC0D-4373-7E16-0DA5895B2882}"/>
              </a:ext>
            </a:extLst>
          </p:cNvPr>
          <p:cNvSpPr/>
          <p:nvPr/>
        </p:nvSpPr>
        <p:spPr>
          <a:xfrm>
            <a:off x="6259223" y="3469419"/>
            <a:ext cx="9696" cy="354495"/>
          </a:xfrm>
          <a:custGeom>
            <a:avLst/>
            <a:gdLst>
              <a:gd name="connsiteX0" fmla="*/ 0 w 7272"/>
              <a:gd name="connsiteY0" fmla="*/ 265872 h 265871"/>
              <a:gd name="connsiteX1" fmla="*/ 0 w 7272"/>
              <a:gd name="connsiteY1" fmla="*/ 0 h 265871"/>
            </a:gdLst>
            <a:ahLst/>
            <a:cxnLst>
              <a:cxn ang="0">
                <a:pos x="connsiteX0" y="connsiteY0"/>
              </a:cxn>
              <a:cxn ang="0">
                <a:pos x="connsiteX1" y="connsiteY1"/>
              </a:cxn>
            </a:cxnLst>
            <a:rect l="l" t="t" r="r" b="b"/>
            <a:pathLst>
              <a:path w="7272" h="265871">
                <a:moveTo>
                  <a:pt x="0" y="265872"/>
                </a:moveTo>
                <a:lnTo>
                  <a:pt x="0" y="0"/>
                </a:lnTo>
              </a:path>
            </a:pathLst>
          </a:custGeom>
          <a:ln w="14542" cap="flat">
            <a:solidFill>
              <a:srgbClr val="000000"/>
            </a:solidFill>
            <a:prstDash val="solid"/>
            <a:miter/>
          </a:ln>
        </p:spPr>
        <p:txBody>
          <a:bodyPr rtlCol="0" anchor="ctr"/>
          <a:lstStyle/>
          <a:p>
            <a:pPr algn="ctr"/>
            <a:endParaRPr lang="en-IN" sz="1600"/>
          </a:p>
        </p:txBody>
      </p:sp>
      <p:sp>
        <p:nvSpPr>
          <p:cNvPr id="61" name="Freeform: Shape 60">
            <a:extLst>
              <a:ext uri="{FF2B5EF4-FFF2-40B4-BE49-F238E27FC236}">
                <a16:creationId xmlns:a16="http://schemas.microsoft.com/office/drawing/2014/main" id="{B8C048E4-4285-15BE-05BA-62C18556FEE6}"/>
              </a:ext>
            </a:extLst>
          </p:cNvPr>
          <p:cNvSpPr/>
          <p:nvPr/>
        </p:nvSpPr>
        <p:spPr>
          <a:xfrm>
            <a:off x="6201046" y="3426879"/>
            <a:ext cx="116353" cy="85079"/>
          </a:xfrm>
          <a:custGeom>
            <a:avLst/>
            <a:gdLst>
              <a:gd name="connsiteX0" fmla="*/ 87266 w 87265"/>
              <a:gd name="connsiteY0" fmla="*/ 31905 h 63809"/>
              <a:gd name="connsiteX1" fmla="*/ 43633 w 87265"/>
              <a:gd name="connsiteY1" fmla="*/ 63809 h 63809"/>
              <a:gd name="connsiteX2" fmla="*/ 0 w 87265"/>
              <a:gd name="connsiteY2" fmla="*/ 31905 h 63809"/>
              <a:gd name="connsiteX3" fmla="*/ 43633 w 87265"/>
              <a:gd name="connsiteY3" fmla="*/ 0 h 63809"/>
              <a:gd name="connsiteX4" fmla="*/ 87266 w 87265"/>
              <a:gd name="connsiteY4" fmla="*/ 31905 h 63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65" h="63809">
                <a:moveTo>
                  <a:pt x="87266" y="31905"/>
                </a:moveTo>
                <a:cubicBezTo>
                  <a:pt x="87266" y="49525"/>
                  <a:pt x="67731" y="63809"/>
                  <a:pt x="43633" y="63809"/>
                </a:cubicBezTo>
                <a:cubicBezTo>
                  <a:pt x="19535" y="63809"/>
                  <a:pt x="0" y="49525"/>
                  <a:pt x="0" y="31905"/>
                </a:cubicBezTo>
                <a:cubicBezTo>
                  <a:pt x="0" y="14284"/>
                  <a:pt x="19535" y="0"/>
                  <a:pt x="43633" y="0"/>
                </a:cubicBezTo>
                <a:cubicBezTo>
                  <a:pt x="67731" y="0"/>
                  <a:pt x="87266" y="14284"/>
                  <a:pt x="87266" y="31905"/>
                </a:cubicBezTo>
                <a:close/>
              </a:path>
            </a:pathLst>
          </a:custGeom>
          <a:solidFill>
            <a:srgbClr val="000000"/>
          </a:solidFill>
          <a:ln w="7271" cap="flat">
            <a:noFill/>
            <a:prstDash val="solid"/>
            <a:miter/>
          </a:ln>
        </p:spPr>
        <p:txBody>
          <a:bodyPr rtlCol="0" anchor="ctr"/>
          <a:lstStyle/>
          <a:p>
            <a:pPr algn="ctr"/>
            <a:endParaRPr lang="en-IN" sz="1600"/>
          </a:p>
        </p:txBody>
      </p:sp>
      <p:sp>
        <p:nvSpPr>
          <p:cNvPr id="62" name="Freeform: Shape 61">
            <a:extLst>
              <a:ext uri="{FF2B5EF4-FFF2-40B4-BE49-F238E27FC236}">
                <a16:creationId xmlns:a16="http://schemas.microsoft.com/office/drawing/2014/main" id="{5C1A8D21-5D9B-C8A9-D1B7-072D929E7915}"/>
              </a:ext>
            </a:extLst>
          </p:cNvPr>
          <p:cNvSpPr/>
          <p:nvPr/>
        </p:nvSpPr>
        <p:spPr>
          <a:xfrm>
            <a:off x="7228840" y="3823915"/>
            <a:ext cx="1357464" cy="708991"/>
          </a:xfrm>
          <a:custGeom>
            <a:avLst/>
            <a:gdLst>
              <a:gd name="connsiteX0" fmla="*/ 945377 w 1018098"/>
              <a:gd name="connsiteY0" fmla="*/ 0 h 531743"/>
              <a:gd name="connsiteX1" fmla="*/ 1018098 w 1018098"/>
              <a:gd name="connsiteY1" fmla="*/ 0 h 531743"/>
              <a:gd name="connsiteX2" fmla="*/ 1018098 w 1018098"/>
              <a:gd name="connsiteY2" fmla="*/ 531743 h 531743"/>
              <a:gd name="connsiteX3" fmla="*/ 945377 w 1018098"/>
              <a:gd name="connsiteY3" fmla="*/ 531743 h 531743"/>
              <a:gd name="connsiteX4" fmla="*/ 72721 w 1018098"/>
              <a:gd name="connsiteY4" fmla="*/ 531743 h 531743"/>
              <a:gd name="connsiteX5" fmla="*/ 0 w 1018098"/>
              <a:gd name="connsiteY5" fmla="*/ 531743 h 531743"/>
              <a:gd name="connsiteX6" fmla="*/ 0 w 1018098"/>
              <a:gd name="connsiteY6" fmla="*/ 0 h 531743"/>
              <a:gd name="connsiteX7" fmla="*/ 72721 w 1018098"/>
              <a:gd name="connsiteY7" fmla="*/ 0 h 53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8098" h="531743">
                <a:moveTo>
                  <a:pt x="945377" y="0"/>
                </a:moveTo>
                <a:cubicBezTo>
                  <a:pt x="985540" y="0"/>
                  <a:pt x="1018098" y="0"/>
                  <a:pt x="1018098" y="0"/>
                </a:cubicBezTo>
                <a:lnTo>
                  <a:pt x="1018098" y="531743"/>
                </a:lnTo>
                <a:cubicBezTo>
                  <a:pt x="1018098" y="531743"/>
                  <a:pt x="985540" y="531743"/>
                  <a:pt x="945377" y="531743"/>
                </a:cubicBezTo>
                <a:lnTo>
                  <a:pt x="72721" y="531743"/>
                </a:lnTo>
                <a:cubicBezTo>
                  <a:pt x="32559" y="531743"/>
                  <a:pt x="0" y="531743"/>
                  <a:pt x="0" y="531743"/>
                </a:cubicBezTo>
                <a:lnTo>
                  <a:pt x="0" y="0"/>
                </a:lnTo>
                <a:cubicBezTo>
                  <a:pt x="0" y="0"/>
                  <a:pt x="32559" y="0"/>
                  <a:pt x="72721" y="0"/>
                </a:cubicBezTo>
                <a:close/>
              </a:path>
            </a:pathLst>
          </a:custGeom>
          <a:solidFill>
            <a:srgbClr val="FFFFFF"/>
          </a:solidFill>
          <a:ln w="14542" cap="flat">
            <a:solidFill>
              <a:srgbClr val="000000"/>
            </a:solidFill>
            <a:prstDash val="solid"/>
            <a:miter/>
          </a:ln>
        </p:spPr>
        <p:txBody>
          <a:bodyPr rtlCol="0" anchor="ctr"/>
          <a:lstStyle/>
          <a:p>
            <a:pPr algn="ctr"/>
            <a:endParaRPr lang="en-IN" sz="1600"/>
          </a:p>
        </p:txBody>
      </p:sp>
      <p:sp>
        <p:nvSpPr>
          <p:cNvPr id="63" name="TextBox 62">
            <a:extLst>
              <a:ext uri="{FF2B5EF4-FFF2-40B4-BE49-F238E27FC236}">
                <a16:creationId xmlns:a16="http://schemas.microsoft.com/office/drawing/2014/main" id="{09200653-2603-0BD7-9665-04729FD1ADBE}"/>
              </a:ext>
            </a:extLst>
          </p:cNvPr>
          <p:cNvSpPr txBox="1"/>
          <p:nvPr/>
        </p:nvSpPr>
        <p:spPr>
          <a:xfrm>
            <a:off x="7656701" y="3848034"/>
            <a:ext cx="501740" cy="225767"/>
          </a:xfrm>
          <a:prstGeom prst="rect">
            <a:avLst/>
          </a:prstGeom>
          <a:noFill/>
          <a:ln>
            <a:noFill/>
          </a:ln>
        </p:spPr>
        <p:txBody>
          <a:bodyPr wrap="none" lIns="0" tIns="0" rIns="0" bIns="0" rtlCol="0">
            <a:spAutoFit/>
          </a:bodyPr>
          <a:lstStyle/>
          <a:p>
            <a:pPr algn="ctr" defTabSz="240012">
              <a:tabLst>
                <a:tab pos="240012" algn="l"/>
              </a:tabLst>
            </a:pPr>
            <a:r>
              <a:rPr lang="en-IN" sz="1467" b="1" dirty="0">
                <a:ln/>
                <a:solidFill>
                  <a:srgbClr val="000000"/>
                </a:solidFill>
                <a:latin typeface="Arial"/>
                <a:cs typeface="Arial"/>
                <a:sym typeface="Arial"/>
                <a:rtl val="0"/>
              </a:rPr>
              <a:t>NSSF</a:t>
            </a:r>
          </a:p>
        </p:txBody>
      </p:sp>
      <p:sp>
        <p:nvSpPr>
          <p:cNvPr id="64" name="TextBox 63">
            <a:extLst>
              <a:ext uri="{FF2B5EF4-FFF2-40B4-BE49-F238E27FC236}">
                <a16:creationId xmlns:a16="http://schemas.microsoft.com/office/drawing/2014/main" id="{3D766626-97E0-1C66-98EC-FD6ADA3C1A11}"/>
              </a:ext>
            </a:extLst>
          </p:cNvPr>
          <p:cNvSpPr txBox="1"/>
          <p:nvPr/>
        </p:nvSpPr>
        <p:spPr>
          <a:xfrm>
            <a:off x="7489188" y="4060731"/>
            <a:ext cx="836769"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Network Slice</a:t>
            </a:r>
          </a:p>
        </p:txBody>
      </p:sp>
      <p:sp>
        <p:nvSpPr>
          <p:cNvPr id="65" name="TextBox 64">
            <a:extLst>
              <a:ext uri="{FF2B5EF4-FFF2-40B4-BE49-F238E27FC236}">
                <a16:creationId xmlns:a16="http://schemas.microsoft.com/office/drawing/2014/main" id="{CB78849E-8EC4-611F-E6CF-3654ACBF9CF4}"/>
              </a:ext>
            </a:extLst>
          </p:cNvPr>
          <p:cNvSpPr txBox="1"/>
          <p:nvPr/>
        </p:nvSpPr>
        <p:spPr>
          <a:xfrm>
            <a:off x="7346522" y="4202530"/>
            <a:ext cx="1122102"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Selection Function</a:t>
            </a:r>
          </a:p>
        </p:txBody>
      </p:sp>
      <p:sp>
        <p:nvSpPr>
          <p:cNvPr id="66" name="Freeform: Shape 65">
            <a:extLst>
              <a:ext uri="{FF2B5EF4-FFF2-40B4-BE49-F238E27FC236}">
                <a16:creationId xmlns:a16="http://schemas.microsoft.com/office/drawing/2014/main" id="{76AF0951-945E-0088-AEF1-4C6D462F4103}"/>
              </a:ext>
            </a:extLst>
          </p:cNvPr>
          <p:cNvSpPr/>
          <p:nvPr/>
        </p:nvSpPr>
        <p:spPr>
          <a:xfrm>
            <a:off x="7907572" y="3469419"/>
            <a:ext cx="9696" cy="354495"/>
          </a:xfrm>
          <a:custGeom>
            <a:avLst/>
            <a:gdLst>
              <a:gd name="connsiteX0" fmla="*/ 0 w 7272"/>
              <a:gd name="connsiteY0" fmla="*/ 265872 h 265871"/>
              <a:gd name="connsiteX1" fmla="*/ 0 w 7272"/>
              <a:gd name="connsiteY1" fmla="*/ 0 h 265871"/>
            </a:gdLst>
            <a:ahLst/>
            <a:cxnLst>
              <a:cxn ang="0">
                <a:pos x="connsiteX0" y="connsiteY0"/>
              </a:cxn>
              <a:cxn ang="0">
                <a:pos x="connsiteX1" y="connsiteY1"/>
              </a:cxn>
            </a:cxnLst>
            <a:rect l="l" t="t" r="r" b="b"/>
            <a:pathLst>
              <a:path w="7272" h="265871">
                <a:moveTo>
                  <a:pt x="0" y="265872"/>
                </a:moveTo>
                <a:lnTo>
                  <a:pt x="0" y="0"/>
                </a:lnTo>
              </a:path>
            </a:pathLst>
          </a:custGeom>
          <a:ln w="14542" cap="flat">
            <a:solidFill>
              <a:srgbClr val="000000"/>
            </a:solidFill>
            <a:prstDash val="solid"/>
            <a:miter/>
          </a:ln>
        </p:spPr>
        <p:txBody>
          <a:bodyPr rtlCol="0" anchor="ctr"/>
          <a:lstStyle/>
          <a:p>
            <a:pPr algn="ctr"/>
            <a:endParaRPr lang="en-IN" sz="1600"/>
          </a:p>
        </p:txBody>
      </p:sp>
      <p:sp>
        <p:nvSpPr>
          <p:cNvPr id="67" name="Freeform: Shape 66">
            <a:extLst>
              <a:ext uri="{FF2B5EF4-FFF2-40B4-BE49-F238E27FC236}">
                <a16:creationId xmlns:a16="http://schemas.microsoft.com/office/drawing/2014/main" id="{5B49DE0E-E53B-B88D-C4C3-445067C69936}"/>
              </a:ext>
            </a:extLst>
          </p:cNvPr>
          <p:cNvSpPr/>
          <p:nvPr/>
        </p:nvSpPr>
        <p:spPr>
          <a:xfrm>
            <a:off x="7849396" y="3426879"/>
            <a:ext cx="116353" cy="85079"/>
          </a:xfrm>
          <a:custGeom>
            <a:avLst/>
            <a:gdLst>
              <a:gd name="connsiteX0" fmla="*/ 87266 w 87265"/>
              <a:gd name="connsiteY0" fmla="*/ 31905 h 63809"/>
              <a:gd name="connsiteX1" fmla="*/ 43633 w 87265"/>
              <a:gd name="connsiteY1" fmla="*/ 63809 h 63809"/>
              <a:gd name="connsiteX2" fmla="*/ 0 w 87265"/>
              <a:gd name="connsiteY2" fmla="*/ 31905 h 63809"/>
              <a:gd name="connsiteX3" fmla="*/ 43633 w 87265"/>
              <a:gd name="connsiteY3" fmla="*/ 0 h 63809"/>
              <a:gd name="connsiteX4" fmla="*/ 87266 w 87265"/>
              <a:gd name="connsiteY4" fmla="*/ 31905 h 63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65" h="63809">
                <a:moveTo>
                  <a:pt x="87266" y="31905"/>
                </a:moveTo>
                <a:cubicBezTo>
                  <a:pt x="87266" y="49525"/>
                  <a:pt x="67731" y="63809"/>
                  <a:pt x="43633" y="63809"/>
                </a:cubicBezTo>
                <a:cubicBezTo>
                  <a:pt x="19535" y="63809"/>
                  <a:pt x="0" y="49525"/>
                  <a:pt x="0" y="31905"/>
                </a:cubicBezTo>
                <a:cubicBezTo>
                  <a:pt x="0" y="14284"/>
                  <a:pt x="19535" y="0"/>
                  <a:pt x="43633" y="0"/>
                </a:cubicBezTo>
                <a:cubicBezTo>
                  <a:pt x="67731" y="0"/>
                  <a:pt x="87266" y="14284"/>
                  <a:pt x="87266" y="31905"/>
                </a:cubicBezTo>
                <a:close/>
              </a:path>
            </a:pathLst>
          </a:custGeom>
          <a:solidFill>
            <a:srgbClr val="000000"/>
          </a:solidFill>
          <a:ln w="7271" cap="flat">
            <a:noFill/>
            <a:prstDash val="solid"/>
            <a:miter/>
          </a:ln>
        </p:spPr>
        <p:txBody>
          <a:bodyPr rtlCol="0" anchor="ctr"/>
          <a:lstStyle/>
          <a:p>
            <a:pPr algn="ctr"/>
            <a:endParaRPr lang="en-IN" sz="1600"/>
          </a:p>
        </p:txBody>
      </p:sp>
      <p:sp>
        <p:nvSpPr>
          <p:cNvPr id="68" name="Freeform: Shape 67">
            <a:extLst>
              <a:ext uri="{FF2B5EF4-FFF2-40B4-BE49-F238E27FC236}">
                <a16:creationId xmlns:a16="http://schemas.microsoft.com/office/drawing/2014/main" id="{F939631A-1BD5-44B1-691A-6037123B87C1}"/>
              </a:ext>
            </a:extLst>
          </p:cNvPr>
          <p:cNvSpPr/>
          <p:nvPr/>
        </p:nvSpPr>
        <p:spPr>
          <a:xfrm>
            <a:off x="8877189" y="3823915"/>
            <a:ext cx="1357464" cy="708991"/>
          </a:xfrm>
          <a:custGeom>
            <a:avLst/>
            <a:gdLst>
              <a:gd name="connsiteX0" fmla="*/ 945377 w 1018098"/>
              <a:gd name="connsiteY0" fmla="*/ 0 h 531743"/>
              <a:gd name="connsiteX1" fmla="*/ 1018098 w 1018098"/>
              <a:gd name="connsiteY1" fmla="*/ 0 h 531743"/>
              <a:gd name="connsiteX2" fmla="*/ 1018098 w 1018098"/>
              <a:gd name="connsiteY2" fmla="*/ 531743 h 531743"/>
              <a:gd name="connsiteX3" fmla="*/ 945377 w 1018098"/>
              <a:gd name="connsiteY3" fmla="*/ 531743 h 531743"/>
              <a:gd name="connsiteX4" fmla="*/ 72721 w 1018098"/>
              <a:gd name="connsiteY4" fmla="*/ 531743 h 531743"/>
              <a:gd name="connsiteX5" fmla="*/ 0 w 1018098"/>
              <a:gd name="connsiteY5" fmla="*/ 531743 h 531743"/>
              <a:gd name="connsiteX6" fmla="*/ 0 w 1018098"/>
              <a:gd name="connsiteY6" fmla="*/ 0 h 531743"/>
              <a:gd name="connsiteX7" fmla="*/ 72721 w 1018098"/>
              <a:gd name="connsiteY7" fmla="*/ 0 h 53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8098" h="531743">
                <a:moveTo>
                  <a:pt x="945377" y="0"/>
                </a:moveTo>
                <a:cubicBezTo>
                  <a:pt x="985540" y="0"/>
                  <a:pt x="1018098" y="0"/>
                  <a:pt x="1018098" y="0"/>
                </a:cubicBezTo>
                <a:lnTo>
                  <a:pt x="1018098" y="531743"/>
                </a:lnTo>
                <a:cubicBezTo>
                  <a:pt x="1018098" y="531743"/>
                  <a:pt x="985540" y="531743"/>
                  <a:pt x="945377" y="531743"/>
                </a:cubicBezTo>
                <a:lnTo>
                  <a:pt x="72721" y="531743"/>
                </a:lnTo>
                <a:cubicBezTo>
                  <a:pt x="32559" y="531743"/>
                  <a:pt x="0" y="531743"/>
                  <a:pt x="0" y="531743"/>
                </a:cubicBezTo>
                <a:lnTo>
                  <a:pt x="0" y="0"/>
                </a:lnTo>
                <a:cubicBezTo>
                  <a:pt x="0" y="0"/>
                  <a:pt x="32559" y="0"/>
                  <a:pt x="72721" y="0"/>
                </a:cubicBezTo>
                <a:close/>
              </a:path>
            </a:pathLst>
          </a:custGeom>
          <a:solidFill>
            <a:srgbClr val="FFFFFF"/>
          </a:solidFill>
          <a:ln w="14542" cap="flat">
            <a:solidFill>
              <a:srgbClr val="000000"/>
            </a:solidFill>
            <a:prstDash val="solid"/>
            <a:miter/>
          </a:ln>
        </p:spPr>
        <p:txBody>
          <a:bodyPr rtlCol="0" anchor="ctr"/>
          <a:lstStyle/>
          <a:p>
            <a:pPr algn="ctr"/>
            <a:endParaRPr lang="en-IN" sz="1600"/>
          </a:p>
        </p:txBody>
      </p:sp>
      <p:sp>
        <p:nvSpPr>
          <p:cNvPr id="69" name="TextBox 68">
            <a:extLst>
              <a:ext uri="{FF2B5EF4-FFF2-40B4-BE49-F238E27FC236}">
                <a16:creationId xmlns:a16="http://schemas.microsoft.com/office/drawing/2014/main" id="{217B8D76-FFA3-E514-3BEC-DD4E3E48345A}"/>
              </a:ext>
            </a:extLst>
          </p:cNvPr>
          <p:cNvSpPr txBox="1"/>
          <p:nvPr/>
        </p:nvSpPr>
        <p:spPr>
          <a:xfrm>
            <a:off x="9294630" y="3848034"/>
            <a:ext cx="522580" cy="225767"/>
          </a:xfrm>
          <a:prstGeom prst="rect">
            <a:avLst/>
          </a:prstGeom>
          <a:noFill/>
          <a:ln>
            <a:noFill/>
          </a:ln>
        </p:spPr>
        <p:txBody>
          <a:bodyPr wrap="none" lIns="0" tIns="0" rIns="0" bIns="0" rtlCol="0">
            <a:spAutoFit/>
          </a:bodyPr>
          <a:lstStyle/>
          <a:p>
            <a:pPr algn="ctr" defTabSz="240012">
              <a:tabLst>
                <a:tab pos="240012" algn="l"/>
              </a:tabLst>
            </a:pPr>
            <a:r>
              <a:rPr lang="en-IN" sz="1467" b="1" dirty="0">
                <a:ln/>
                <a:solidFill>
                  <a:srgbClr val="000000"/>
                </a:solidFill>
                <a:latin typeface="Arial"/>
                <a:cs typeface="Arial"/>
                <a:sym typeface="Arial"/>
                <a:rtl val="0"/>
              </a:rPr>
              <a:t>SMSF</a:t>
            </a:r>
          </a:p>
        </p:txBody>
      </p:sp>
      <p:sp>
        <p:nvSpPr>
          <p:cNvPr id="70" name="TextBox 69">
            <a:extLst>
              <a:ext uri="{FF2B5EF4-FFF2-40B4-BE49-F238E27FC236}">
                <a16:creationId xmlns:a16="http://schemas.microsoft.com/office/drawing/2014/main" id="{C10E88B7-95DE-4B6D-FBDB-413DE9DA7F2E}"/>
              </a:ext>
            </a:extLst>
          </p:cNvPr>
          <p:cNvSpPr txBox="1"/>
          <p:nvPr/>
        </p:nvSpPr>
        <p:spPr>
          <a:xfrm>
            <a:off x="9407643" y="4060731"/>
            <a:ext cx="296556"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SMS</a:t>
            </a:r>
          </a:p>
        </p:txBody>
      </p:sp>
      <p:sp>
        <p:nvSpPr>
          <p:cNvPr id="71" name="TextBox 70">
            <a:extLst>
              <a:ext uri="{FF2B5EF4-FFF2-40B4-BE49-F238E27FC236}">
                <a16:creationId xmlns:a16="http://schemas.microsoft.com/office/drawing/2014/main" id="{7B05FA32-CB25-771E-E35D-9142481F0FD9}"/>
              </a:ext>
            </a:extLst>
          </p:cNvPr>
          <p:cNvSpPr txBox="1"/>
          <p:nvPr/>
        </p:nvSpPr>
        <p:spPr>
          <a:xfrm>
            <a:off x="9294630" y="4202530"/>
            <a:ext cx="522580"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Function</a:t>
            </a:r>
          </a:p>
        </p:txBody>
      </p:sp>
      <p:sp>
        <p:nvSpPr>
          <p:cNvPr id="72" name="Freeform: Shape 71">
            <a:extLst>
              <a:ext uri="{FF2B5EF4-FFF2-40B4-BE49-F238E27FC236}">
                <a16:creationId xmlns:a16="http://schemas.microsoft.com/office/drawing/2014/main" id="{7F9CF731-294A-94AD-7738-33EA5A7E10A9}"/>
              </a:ext>
            </a:extLst>
          </p:cNvPr>
          <p:cNvSpPr/>
          <p:nvPr/>
        </p:nvSpPr>
        <p:spPr>
          <a:xfrm>
            <a:off x="9555921" y="3469419"/>
            <a:ext cx="9696" cy="354495"/>
          </a:xfrm>
          <a:custGeom>
            <a:avLst/>
            <a:gdLst>
              <a:gd name="connsiteX0" fmla="*/ 0 w 7272"/>
              <a:gd name="connsiteY0" fmla="*/ 265872 h 265871"/>
              <a:gd name="connsiteX1" fmla="*/ 0 w 7272"/>
              <a:gd name="connsiteY1" fmla="*/ 0 h 265871"/>
            </a:gdLst>
            <a:ahLst/>
            <a:cxnLst>
              <a:cxn ang="0">
                <a:pos x="connsiteX0" y="connsiteY0"/>
              </a:cxn>
              <a:cxn ang="0">
                <a:pos x="connsiteX1" y="connsiteY1"/>
              </a:cxn>
            </a:cxnLst>
            <a:rect l="l" t="t" r="r" b="b"/>
            <a:pathLst>
              <a:path w="7272" h="265871">
                <a:moveTo>
                  <a:pt x="0" y="265872"/>
                </a:moveTo>
                <a:lnTo>
                  <a:pt x="0" y="0"/>
                </a:lnTo>
              </a:path>
            </a:pathLst>
          </a:custGeom>
          <a:ln w="14542" cap="flat">
            <a:solidFill>
              <a:srgbClr val="000000"/>
            </a:solidFill>
            <a:prstDash val="solid"/>
            <a:miter/>
          </a:ln>
        </p:spPr>
        <p:txBody>
          <a:bodyPr rtlCol="0" anchor="ctr"/>
          <a:lstStyle/>
          <a:p>
            <a:pPr algn="ctr"/>
            <a:endParaRPr lang="en-IN" sz="1600"/>
          </a:p>
        </p:txBody>
      </p:sp>
      <p:sp>
        <p:nvSpPr>
          <p:cNvPr id="73" name="Freeform: Shape 72">
            <a:extLst>
              <a:ext uri="{FF2B5EF4-FFF2-40B4-BE49-F238E27FC236}">
                <a16:creationId xmlns:a16="http://schemas.microsoft.com/office/drawing/2014/main" id="{D2AECA1C-A028-332D-17EF-5D2E9DE8B9AE}"/>
              </a:ext>
            </a:extLst>
          </p:cNvPr>
          <p:cNvSpPr/>
          <p:nvPr/>
        </p:nvSpPr>
        <p:spPr>
          <a:xfrm>
            <a:off x="9497745" y="3426879"/>
            <a:ext cx="116353" cy="85079"/>
          </a:xfrm>
          <a:custGeom>
            <a:avLst/>
            <a:gdLst>
              <a:gd name="connsiteX0" fmla="*/ 87266 w 87265"/>
              <a:gd name="connsiteY0" fmla="*/ 31905 h 63809"/>
              <a:gd name="connsiteX1" fmla="*/ 43633 w 87265"/>
              <a:gd name="connsiteY1" fmla="*/ 63809 h 63809"/>
              <a:gd name="connsiteX2" fmla="*/ 0 w 87265"/>
              <a:gd name="connsiteY2" fmla="*/ 31905 h 63809"/>
              <a:gd name="connsiteX3" fmla="*/ 43633 w 87265"/>
              <a:gd name="connsiteY3" fmla="*/ 0 h 63809"/>
              <a:gd name="connsiteX4" fmla="*/ 87266 w 87265"/>
              <a:gd name="connsiteY4" fmla="*/ 31905 h 63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65" h="63809">
                <a:moveTo>
                  <a:pt x="87266" y="31905"/>
                </a:moveTo>
                <a:cubicBezTo>
                  <a:pt x="87266" y="49525"/>
                  <a:pt x="67731" y="63809"/>
                  <a:pt x="43633" y="63809"/>
                </a:cubicBezTo>
                <a:cubicBezTo>
                  <a:pt x="19535" y="63809"/>
                  <a:pt x="0" y="49525"/>
                  <a:pt x="0" y="31905"/>
                </a:cubicBezTo>
                <a:cubicBezTo>
                  <a:pt x="0" y="14284"/>
                  <a:pt x="19535" y="0"/>
                  <a:pt x="43633" y="0"/>
                </a:cubicBezTo>
                <a:cubicBezTo>
                  <a:pt x="67731" y="0"/>
                  <a:pt x="87266" y="14284"/>
                  <a:pt x="87266" y="31905"/>
                </a:cubicBezTo>
                <a:close/>
              </a:path>
            </a:pathLst>
          </a:custGeom>
          <a:solidFill>
            <a:srgbClr val="000000"/>
          </a:solidFill>
          <a:ln w="7271" cap="flat">
            <a:noFill/>
            <a:prstDash val="solid"/>
            <a:miter/>
          </a:ln>
        </p:spPr>
        <p:txBody>
          <a:bodyPr rtlCol="0" anchor="ctr"/>
          <a:lstStyle/>
          <a:p>
            <a:pPr algn="ctr"/>
            <a:endParaRPr lang="en-IN" sz="1600"/>
          </a:p>
        </p:txBody>
      </p:sp>
      <p:sp>
        <p:nvSpPr>
          <p:cNvPr id="74" name="Freeform: Shape 73">
            <a:extLst>
              <a:ext uri="{FF2B5EF4-FFF2-40B4-BE49-F238E27FC236}">
                <a16:creationId xmlns:a16="http://schemas.microsoft.com/office/drawing/2014/main" id="{84BA4D37-31E7-7C59-6924-813EB777D0B2}"/>
              </a:ext>
            </a:extLst>
          </p:cNvPr>
          <p:cNvSpPr/>
          <p:nvPr/>
        </p:nvSpPr>
        <p:spPr>
          <a:xfrm>
            <a:off x="1071770" y="3114923"/>
            <a:ext cx="775693" cy="921688"/>
          </a:xfrm>
          <a:custGeom>
            <a:avLst/>
            <a:gdLst>
              <a:gd name="connsiteX0" fmla="*/ 509049 w 581770"/>
              <a:gd name="connsiteY0" fmla="*/ 0 h 691266"/>
              <a:gd name="connsiteX1" fmla="*/ 581770 w 581770"/>
              <a:gd name="connsiteY1" fmla="*/ 0 h 691266"/>
              <a:gd name="connsiteX2" fmla="*/ 581770 w 581770"/>
              <a:gd name="connsiteY2" fmla="*/ 691267 h 691266"/>
              <a:gd name="connsiteX3" fmla="*/ 509049 w 581770"/>
              <a:gd name="connsiteY3" fmla="*/ 691267 h 691266"/>
              <a:gd name="connsiteX4" fmla="*/ 72721 w 581770"/>
              <a:gd name="connsiteY4" fmla="*/ 691267 h 691266"/>
              <a:gd name="connsiteX5" fmla="*/ 0 w 581770"/>
              <a:gd name="connsiteY5" fmla="*/ 691267 h 691266"/>
              <a:gd name="connsiteX6" fmla="*/ 0 w 581770"/>
              <a:gd name="connsiteY6" fmla="*/ 0 h 691266"/>
              <a:gd name="connsiteX7" fmla="*/ 72721 w 581770"/>
              <a:gd name="connsiteY7" fmla="*/ 0 h 69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770" h="691266">
                <a:moveTo>
                  <a:pt x="509049" y="0"/>
                </a:moveTo>
                <a:cubicBezTo>
                  <a:pt x="549212" y="0"/>
                  <a:pt x="581770" y="0"/>
                  <a:pt x="581770" y="0"/>
                </a:cubicBezTo>
                <a:lnTo>
                  <a:pt x="581770" y="691267"/>
                </a:lnTo>
                <a:cubicBezTo>
                  <a:pt x="581770" y="691267"/>
                  <a:pt x="549212" y="691267"/>
                  <a:pt x="509049" y="691267"/>
                </a:cubicBezTo>
                <a:lnTo>
                  <a:pt x="72721" y="691267"/>
                </a:lnTo>
                <a:cubicBezTo>
                  <a:pt x="32558" y="691267"/>
                  <a:pt x="0" y="691267"/>
                  <a:pt x="0" y="691267"/>
                </a:cubicBezTo>
                <a:lnTo>
                  <a:pt x="0" y="0"/>
                </a:lnTo>
                <a:cubicBezTo>
                  <a:pt x="0" y="0"/>
                  <a:pt x="32558" y="0"/>
                  <a:pt x="72721" y="0"/>
                </a:cubicBezTo>
                <a:close/>
              </a:path>
            </a:pathLst>
          </a:custGeom>
          <a:solidFill>
            <a:srgbClr val="FFFFFF"/>
          </a:solidFill>
          <a:ln w="14542" cap="flat">
            <a:solidFill>
              <a:srgbClr val="000000"/>
            </a:solidFill>
            <a:prstDash val="solid"/>
            <a:miter/>
          </a:ln>
        </p:spPr>
        <p:txBody>
          <a:bodyPr rtlCol="0" anchor="ctr"/>
          <a:lstStyle/>
          <a:p>
            <a:pPr algn="ctr"/>
            <a:endParaRPr lang="en-IN" sz="1600"/>
          </a:p>
        </p:txBody>
      </p:sp>
      <p:sp>
        <p:nvSpPr>
          <p:cNvPr id="75" name="TextBox 74">
            <a:extLst>
              <a:ext uri="{FF2B5EF4-FFF2-40B4-BE49-F238E27FC236}">
                <a16:creationId xmlns:a16="http://schemas.microsoft.com/office/drawing/2014/main" id="{6E1F9D62-2B1C-F0E1-8012-CDEC6FDCC84C}"/>
              </a:ext>
            </a:extLst>
          </p:cNvPr>
          <p:cNvSpPr txBox="1"/>
          <p:nvPr/>
        </p:nvSpPr>
        <p:spPr>
          <a:xfrm>
            <a:off x="1277888" y="3499502"/>
            <a:ext cx="376706" cy="225767"/>
          </a:xfrm>
          <a:prstGeom prst="rect">
            <a:avLst/>
          </a:prstGeom>
          <a:noFill/>
          <a:ln>
            <a:noFill/>
          </a:ln>
        </p:spPr>
        <p:txBody>
          <a:bodyPr wrap="none" lIns="0" tIns="0" rIns="0" bIns="0" rtlCol="0">
            <a:spAutoFit/>
          </a:bodyPr>
          <a:lstStyle/>
          <a:p>
            <a:pPr algn="ctr" defTabSz="240012">
              <a:tabLst>
                <a:tab pos="240012" algn="l"/>
              </a:tabLst>
            </a:pPr>
            <a:r>
              <a:rPr lang="en-IN" sz="1467" b="1" dirty="0">
                <a:ln/>
                <a:solidFill>
                  <a:srgbClr val="FF0000"/>
                </a:solidFill>
                <a:latin typeface="Arial"/>
                <a:cs typeface="Arial"/>
                <a:sym typeface="Arial"/>
                <a:rtl val="0"/>
              </a:rPr>
              <a:t>UPF</a:t>
            </a:r>
          </a:p>
        </p:txBody>
      </p:sp>
      <p:sp>
        <p:nvSpPr>
          <p:cNvPr id="76" name="TextBox 75">
            <a:extLst>
              <a:ext uri="{FF2B5EF4-FFF2-40B4-BE49-F238E27FC236}">
                <a16:creationId xmlns:a16="http://schemas.microsoft.com/office/drawing/2014/main" id="{3CD28B16-1F1F-62D7-EAA9-FEF2254533CF}"/>
              </a:ext>
            </a:extLst>
          </p:cNvPr>
          <p:cNvSpPr txBox="1"/>
          <p:nvPr/>
        </p:nvSpPr>
        <p:spPr>
          <a:xfrm rot="16200000">
            <a:off x="476169" y="3435358"/>
            <a:ext cx="934551" cy="123111"/>
          </a:xfrm>
          <a:prstGeom prst="rect">
            <a:avLst/>
          </a:prstGeom>
          <a:noFill/>
          <a:ln>
            <a:noFill/>
          </a:ln>
        </p:spPr>
        <p:txBody>
          <a:bodyPr wrap="none" lIns="0" tIns="0" rIns="0" bIns="0" rtlCol="0">
            <a:spAutoFit/>
          </a:bodyPr>
          <a:lstStyle/>
          <a:p>
            <a:pPr algn="ctr" defTabSz="240012">
              <a:tabLst>
                <a:tab pos="240012" algn="l"/>
              </a:tabLst>
            </a:pPr>
            <a:r>
              <a:rPr lang="en-IN" sz="800" dirty="0">
                <a:ln/>
                <a:solidFill>
                  <a:srgbClr val="000000"/>
                </a:solidFill>
                <a:latin typeface="Arial"/>
                <a:cs typeface="Arial"/>
                <a:sym typeface="Arial"/>
                <a:rtl val="0"/>
              </a:rPr>
              <a:t>User Plane Function</a:t>
            </a:r>
          </a:p>
        </p:txBody>
      </p:sp>
      <p:sp>
        <p:nvSpPr>
          <p:cNvPr id="77" name="Freeform: Shape 76">
            <a:extLst>
              <a:ext uri="{FF2B5EF4-FFF2-40B4-BE49-F238E27FC236}">
                <a16:creationId xmlns:a16="http://schemas.microsoft.com/office/drawing/2014/main" id="{E703A87B-8B71-A00D-3214-7FF4FF917603}"/>
              </a:ext>
            </a:extLst>
          </p:cNvPr>
          <p:cNvSpPr/>
          <p:nvPr/>
        </p:nvSpPr>
        <p:spPr>
          <a:xfrm>
            <a:off x="1847465" y="3292172"/>
            <a:ext cx="436327" cy="7089"/>
          </a:xfrm>
          <a:custGeom>
            <a:avLst/>
            <a:gdLst>
              <a:gd name="connsiteX0" fmla="*/ 0 w 327245"/>
              <a:gd name="connsiteY0" fmla="*/ 0 h 5317"/>
              <a:gd name="connsiteX1" fmla="*/ 327246 w 327245"/>
              <a:gd name="connsiteY1" fmla="*/ 0 h 5317"/>
            </a:gdLst>
            <a:ahLst/>
            <a:cxnLst>
              <a:cxn ang="0">
                <a:pos x="connsiteX0" y="connsiteY0"/>
              </a:cxn>
              <a:cxn ang="0">
                <a:pos x="connsiteX1" y="connsiteY1"/>
              </a:cxn>
            </a:cxnLst>
            <a:rect l="l" t="t" r="r" b="b"/>
            <a:pathLst>
              <a:path w="327245" h="5317">
                <a:moveTo>
                  <a:pt x="0" y="0"/>
                </a:moveTo>
                <a:lnTo>
                  <a:pt x="327246" y="0"/>
                </a:lnTo>
              </a:path>
            </a:pathLst>
          </a:custGeom>
          <a:ln w="14542" cap="flat">
            <a:solidFill>
              <a:srgbClr val="000000"/>
            </a:solidFill>
            <a:prstDash val="solid"/>
            <a:miter/>
          </a:ln>
        </p:spPr>
        <p:txBody>
          <a:bodyPr rtlCol="0" anchor="ctr"/>
          <a:lstStyle/>
          <a:p>
            <a:pPr algn="ctr"/>
            <a:endParaRPr lang="en-IN" sz="1600"/>
          </a:p>
        </p:txBody>
      </p:sp>
      <p:sp>
        <p:nvSpPr>
          <p:cNvPr id="78" name="Freeform: Shape 77">
            <a:extLst>
              <a:ext uri="{FF2B5EF4-FFF2-40B4-BE49-F238E27FC236}">
                <a16:creationId xmlns:a16="http://schemas.microsoft.com/office/drawing/2014/main" id="{B6552F40-DC63-394C-6CA9-50DF37687986}"/>
              </a:ext>
            </a:extLst>
          </p:cNvPr>
          <p:cNvSpPr/>
          <p:nvPr/>
        </p:nvSpPr>
        <p:spPr>
          <a:xfrm>
            <a:off x="2225616" y="3249633"/>
            <a:ext cx="116353" cy="85079"/>
          </a:xfrm>
          <a:custGeom>
            <a:avLst/>
            <a:gdLst>
              <a:gd name="connsiteX0" fmla="*/ 87266 w 87265"/>
              <a:gd name="connsiteY0" fmla="*/ 31905 h 63809"/>
              <a:gd name="connsiteX1" fmla="*/ 43633 w 87265"/>
              <a:gd name="connsiteY1" fmla="*/ 63809 h 63809"/>
              <a:gd name="connsiteX2" fmla="*/ 0 w 87265"/>
              <a:gd name="connsiteY2" fmla="*/ 31905 h 63809"/>
              <a:gd name="connsiteX3" fmla="*/ 43633 w 87265"/>
              <a:gd name="connsiteY3" fmla="*/ 0 h 63809"/>
              <a:gd name="connsiteX4" fmla="*/ 87266 w 87265"/>
              <a:gd name="connsiteY4" fmla="*/ 31905 h 63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65" h="63809">
                <a:moveTo>
                  <a:pt x="87266" y="31905"/>
                </a:moveTo>
                <a:cubicBezTo>
                  <a:pt x="87266" y="49525"/>
                  <a:pt x="67730" y="63809"/>
                  <a:pt x="43633" y="63809"/>
                </a:cubicBezTo>
                <a:cubicBezTo>
                  <a:pt x="19535" y="63809"/>
                  <a:pt x="0" y="49525"/>
                  <a:pt x="0" y="31905"/>
                </a:cubicBezTo>
                <a:cubicBezTo>
                  <a:pt x="0" y="14284"/>
                  <a:pt x="19535" y="0"/>
                  <a:pt x="43633" y="0"/>
                </a:cubicBezTo>
                <a:cubicBezTo>
                  <a:pt x="67730" y="0"/>
                  <a:pt x="87266" y="14284"/>
                  <a:pt x="87266" y="31905"/>
                </a:cubicBezTo>
                <a:close/>
              </a:path>
            </a:pathLst>
          </a:custGeom>
          <a:solidFill>
            <a:srgbClr val="000000"/>
          </a:solidFill>
          <a:ln w="7271" cap="flat">
            <a:noFill/>
            <a:prstDash val="solid"/>
            <a:miter/>
          </a:ln>
        </p:spPr>
        <p:txBody>
          <a:bodyPr rtlCol="0" anchor="ctr"/>
          <a:lstStyle/>
          <a:p>
            <a:pPr algn="ctr"/>
            <a:endParaRPr lang="en-IN" sz="1600"/>
          </a:p>
        </p:txBody>
      </p:sp>
      <p:sp>
        <p:nvSpPr>
          <p:cNvPr id="79" name="Freeform: Shape 78">
            <a:extLst>
              <a:ext uri="{FF2B5EF4-FFF2-40B4-BE49-F238E27FC236}">
                <a16:creationId xmlns:a16="http://schemas.microsoft.com/office/drawing/2014/main" id="{7B2BEE0A-EA44-15F4-E072-DB992B13ABE0}"/>
              </a:ext>
            </a:extLst>
          </p:cNvPr>
          <p:cNvSpPr/>
          <p:nvPr/>
        </p:nvSpPr>
        <p:spPr>
          <a:xfrm>
            <a:off x="10477058" y="3114923"/>
            <a:ext cx="775693" cy="921688"/>
          </a:xfrm>
          <a:custGeom>
            <a:avLst/>
            <a:gdLst>
              <a:gd name="connsiteX0" fmla="*/ 509049 w 581770"/>
              <a:gd name="connsiteY0" fmla="*/ 0 h 691266"/>
              <a:gd name="connsiteX1" fmla="*/ 581770 w 581770"/>
              <a:gd name="connsiteY1" fmla="*/ 0 h 691266"/>
              <a:gd name="connsiteX2" fmla="*/ 581770 w 581770"/>
              <a:gd name="connsiteY2" fmla="*/ 691267 h 691266"/>
              <a:gd name="connsiteX3" fmla="*/ 509049 w 581770"/>
              <a:gd name="connsiteY3" fmla="*/ 691267 h 691266"/>
              <a:gd name="connsiteX4" fmla="*/ 72721 w 581770"/>
              <a:gd name="connsiteY4" fmla="*/ 691267 h 691266"/>
              <a:gd name="connsiteX5" fmla="*/ 0 w 581770"/>
              <a:gd name="connsiteY5" fmla="*/ 691267 h 691266"/>
              <a:gd name="connsiteX6" fmla="*/ 0 w 581770"/>
              <a:gd name="connsiteY6" fmla="*/ 0 h 691266"/>
              <a:gd name="connsiteX7" fmla="*/ 72721 w 581770"/>
              <a:gd name="connsiteY7" fmla="*/ 0 h 69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770" h="691266">
                <a:moveTo>
                  <a:pt x="509049" y="0"/>
                </a:moveTo>
                <a:cubicBezTo>
                  <a:pt x="549212" y="0"/>
                  <a:pt x="581770" y="0"/>
                  <a:pt x="581770" y="0"/>
                </a:cubicBezTo>
                <a:lnTo>
                  <a:pt x="581770" y="691267"/>
                </a:lnTo>
                <a:cubicBezTo>
                  <a:pt x="581770" y="691267"/>
                  <a:pt x="549212" y="691267"/>
                  <a:pt x="509049" y="691267"/>
                </a:cubicBezTo>
                <a:lnTo>
                  <a:pt x="72721" y="691267"/>
                </a:lnTo>
                <a:cubicBezTo>
                  <a:pt x="32559" y="691267"/>
                  <a:pt x="0" y="691267"/>
                  <a:pt x="0" y="691267"/>
                </a:cubicBezTo>
                <a:lnTo>
                  <a:pt x="0" y="0"/>
                </a:lnTo>
                <a:cubicBezTo>
                  <a:pt x="0" y="0"/>
                  <a:pt x="32559" y="0"/>
                  <a:pt x="72721" y="0"/>
                </a:cubicBezTo>
                <a:close/>
              </a:path>
            </a:pathLst>
          </a:custGeom>
          <a:solidFill>
            <a:srgbClr val="FFFFFF"/>
          </a:solidFill>
          <a:ln w="14542" cap="flat">
            <a:solidFill>
              <a:srgbClr val="000000"/>
            </a:solidFill>
            <a:prstDash val="solid"/>
            <a:miter/>
          </a:ln>
        </p:spPr>
        <p:txBody>
          <a:bodyPr rtlCol="0" anchor="ctr"/>
          <a:lstStyle/>
          <a:p>
            <a:pPr algn="ctr"/>
            <a:endParaRPr lang="en-IN" sz="1600"/>
          </a:p>
        </p:txBody>
      </p:sp>
      <p:sp>
        <p:nvSpPr>
          <p:cNvPr id="80" name="TextBox 79">
            <a:extLst>
              <a:ext uri="{FF2B5EF4-FFF2-40B4-BE49-F238E27FC236}">
                <a16:creationId xmlns:a16="http://schemas.microsoft.com/office/drawing/2014/main" id="{C01DD04D-8F7A-1AE6-3FAD-F850030908A9}"/>
              </a:ext>
            </a:extLst>
          </p:cNvPr>
          <p:cNvSpPr txBox="1"/>
          <p:nvPr/>
        </p:nvSpPr>
        <p:spPr>
          <a:xfrm>
            <a:off x="10739068" y="3280841"/>
            <a:ext cx="251672" cy="225767"/>
          </a:xfrm>
          <a:prstGeom prst="rect">
            <a:avLst/>
          </a:prstGeom>
          <a:noFill/>
          <a:ln>
            <a:noFill/>
          </a:ln>
        </p:spPr>
        <p:txBody>
          <a:bodyPr wrap="none" lIns="0" tIns="0" rIns="0" bIns="0" rtlCol="0">
            <a:spAutoFit/>
          </a:bodyPr>
          <a:lstStyle/>
          <a:p>
            <a:pPr algn="ctr" defTabSz="240012">
              <a:tabLst>
                <a:tab pos="240012" algn="l"/>
              </a:tabLst>
            </a:pPr>
            <a:r>
              <a:rPr lang="en-IN" sz="1467" b="1" dirty="0">
                <a:ln/>
                <a:solidFill>
                  <a:srgbClr val="000000"/>
                </a:solidFill>
                <a:latin typeface="Arial"/>
                <a:cs typeface="Arial"/>
                <a:sym typeface="Arial"/>
                <a:rtl val="0"/>
              </a:rPr>
              <a:t>AF</a:t>
            </a:r>
          </a:p>
        </p:txBody>
      </p:sp>
      <p:sp>
        <p:nvSpPr>
          <p:cNvPr id="81" name="TextBox 80">
            <a:extLst>
              <a:ext uri="{FF2B5EF4-FFF2-40B4-BE49-F238E27FC236}">
                <a16:creationId xmlns:a16="http://schemas.microsoft.com/office/drawing/2014/main" id="{F6B413ED-BE46-0B99-A5AC-5BD2C9E4C4A0}"/>
              </a:ext>
            </a:extLst>
          </p:cNvPr>
          <p:cNvSpPr txBox="1"/>
          <p:nvPr/>
        </p:nvSpPr>
        <p:spPr>
          <a:xfrm rot="5400000">
            <a:off x="10800257" y="3487698"/>
            <a:ext cx="1227901"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Application Function</a:t>
            </a:r>
          </a:p>
        </p:txBody>
      </p:sp>
      <p:sp>
        <p:nvSpPr>
          <p:cNvPr id="82" name="Freeform: Shape 81">
            <a:extLst>
              <a:ext uri="{FF2B5EF4-FFF2-40B4-BE49-F238E27FC236}">
                <a16:creationId xmlns:a16="http://schemas.microsoft.com/office/drawing/2014/main" id="{B13AC42A-DE05-833C-895E-2B5DC0913AA8}"/>
              </a:ext>
            </a:extLst>
          </p:cNvPr>
          <p:cNvSpPr/>
          <p:nvPr/>
        </p:nvSpPr>
        <p:spPr>
          <a:xfrm>
            <a:off x="10040731" y="3292172"/>
            <a:ext cx="436327" cy="7089"/>
          </a:xfrm>
          <a:custGeom>
            <a:avLst/>
            <a:gdLst>
              <a:gd name="connsiteX0" fmla="*/ 327246 w 327245"/>
              <a:gd name="connsiteY0" fmla="*/ 0 h 5317"/>
              <a:gd name="connsiteX1" fmla="*/ 0 w 327245"/>
              <a:gd name="connsiteY1" fmla="*/ 0 h 5317"/>
            </a:gdLst>
            <a:ahLst/>
            <a:cxnLst>
              <a:cxn ang="0">
                <a:pos x="connsiteX0" y="connsiteY0"/>
              </a:cxn>
              <a:cxn ang="0">
                <a:pos x="connsiteX1" y="connsiteY1"/>
              </a:cxn>
            </a:cxnLst>
            <a:rect l="l" t="t" r="r" b="b"/>
            <a:pathLst>
              <a:path w="327245" h="5317">
                <a:moveTo>
                  <a:pt x="327246" y="0"/>
                </a:moveTo>
                <a:lnTo>
                  <a:pt x="0" y="0"/>
                </a:lnTo>
              </a:path>
            </a:pathLst>
          </a:custGeom>
          <a:ln w="14542" cap="flat">
            <a:solidFill>
              <a:srgbClr val="000000"/>
            </a:solidFill>
            <a:prstDash val="solid"/>
            <a:miter/>
          </a:ln>
        </p:spPr>
        <p:txBody>
          <a:bodyPr rtlCol="0" anchor="ctr"/>
          <a:lstStyle/>
          <a:p>
            <a:pPr algn="ctr"/>
            <a:endParaRPr lang="en-IN" sz="1600"/>
          </a:p>
        </p:txBody>
      </p:sp>
      <p:sp>
        <p:nvSpPr>
          <p:cNvPr id="83" name="Freeform: Shape 82">
            <a:extLst>
              <a:ext uri="{FF2B5EF4-FFF2-40B4-BE49-F238E27FC236}">
                <a16:creationId xmlns:a16="http://schemas.microsoft.com/office/drawing/2014/main" id="{75183D04-1E9F-3305-FFCB-93654DB8DCB9}"/>
              </a:ext>
            </a:extLst>
          </p:cNvPr>
          <p:cNvSpPr/>
          <p:nvPr/>
        </p:nvSpPr>
        <p:spPr>
          <a:xfrm>
            <a:off x="9982554" y="3249633"/>
            <a:ext cx="116353" cy="85079"/>
          </a:xfrm>
          <a:custGeom>
            <a:avLst/>
            <a:gdLst>
              <a:gd name="connsiteX0" fmla="*/ 87266 w 87265"/>
              <a:gd name="connsiteY0" fmla="*/ 31905 h 63809"/>
              <a:gd name="connsiteX1" fmla="*/ 43633 w 87265"/>
              <a:gd name="connsiteY1" fmla="*/ 63809 h 63809"/>
              <a:gd name="connsiteX2" fmla="*/ 0 w 87265"/>
              <a:gd name="connsiteY2" fmla="*/ 31905 h 63809"/>
              <a:gd name="connsiteX3" fmla="*/ 43633 w 87265"/>
              <a:gd name="connsiteY3" fmla="*/ 0 h 63809"/>
              <a:gd name="connsiteX4" fmla="*/ 87266 w 87265"/>
              <a:gd name="connsiteY4" fmla="*/ 31905 h 63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65" h="63809">
                <a:moveTo>
                  <a:pt x="87266" y="31905"/>
                </a:moveTo>
                <a:cubicBezTo>
                  <a:pt x="87266" y="49525"/>
                  <a:pt x="67731" y="63809"/>
                  <a:pt x="43633" y="63809"/>
                </a:cubicBezTo>
                <a:cubicBezTo>
                  <a:pt x="19535" y="63809"/>
                  <a:pt x="0" y="49525"/>
                  <a:pt x="0" y="31905"/>
                </a:cubicBezTo>
                <a:cubicBezTo>
                  <a:pt x="0" y="14284"/>
                  <a:pt x="19535" y="0"/>
                  <a:pt x="43633" y="0"/>
                </a:cubicBezTo>
                <a:cubicBezTo>
                  <a:pt x="67731" y="0"/>
                  <a:pt x="87266" y="14284"/>
                  <a:pt x="87266" y="31905"/>
                </a:cubicBezTo>
                <a:close/>
              </a:path>
            </a:pathLst>
          </a:custGeom>
          <a:solidFill>
            <a:srgbClr val="000000"/>
          </a:solidFill>
          <a:ln w="7271" cap="flat">
            <a:noFill/>
            <a:prstDash val="solid"/>
            <a:miter/>
          </a:ln>
        </p:spPr>
        <p:txBody>
          <a:bodyPr rtlCol="0" anchor="ctr"/>
          <a:lstStyle/>
          <a:p>
            <a:pPr algn="ctr"/>
            <a:endParaRPr lang="en-IN" sz="1600"/>
          </a:p>
        </p:txBody>
      </p:sp>
      <p:sp>
        <p:nvSpPr>
          <p:cNvPr id="84" name="Freeform: Shape 83">
            <a:extLst>
              <a:ext uri="{FF2B5EF4-FFF2-40B4-BE49-F238E27FC236}">
                <a16:creationId xmlns:a16="http://schemas.microsoft.com/office/drawing/2014/main" id="{0B7607B6-6B9D-7C88-F536-F0448D9D5E45}"/>
              </a:ext>
            </a:extLst>
          </p:cNvPr>
          <p:cNvSpPr/>
          <p:nvPr/>
        </p:nvSpPr>
        <p:spPr>
          <a:xfrm>
            <a:off x="1314175" y="1129748"/>
            <a:ext cx="1163540" cy="567192"/>
          </a:xfrm>
          <a:custGeom>
            <a:avLst/>
            <a:gdLst>
              <a:gd name="connsiteX0" fmla="*/ 799934 w 872655"/>
              <a:gd name="connsiteY0" fmla="*/ 0 h 425394"/>
              <a:gd name="connsiteX1" fmla="*/ 872656 w 872655"/>
              <a:gd name="connsiteY1" fmla="*/ 0 h 425394"/>
              <a:gd name="connsiteX2" fmla="*/ 872656 w 872655"/>
              <a:gd name="connsiteY2" fmla="*/ 425395 h 425394"/>
              <a:gd name="connsiteX3" fmla="*/ 799934 w 872655"/>
              <a:gd name="connsiteY3" fmla="*/ 425395 h 425394"/>
              <a:gd name="connsiteX4" fmla="*/ 72721 w 872655"/>
              <a:gd name="connsiteY4" fmla="*/ 425395 h 425394"/>
              <a:gd name="connsiteX5" fmla="*/ 0 w 872655"/>
              <a:gd name="connsiteY5" fmla="*/ 425395 h 425394"/>
              <a:gd name="connsiteX6" fmla="*/ 0 w 872655"/>
              <a:gd name="connsiteY6" fmla="*/ 0 h 425394"/>
              <a:gd name="connsiteX7" fmla="*/ 72721 w 872655"/>
              <a:gd name="connsiteY7" fmla="*/ 0 h 4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2655" h="425394">
                <a:moveTo>
                  <a:pt x="799934" y="0"/>
                </a:moveTo>
                <a:cubicBezTo>
                  <a:pt x="840097" y="0"/>
                  <a:pt x="872656" y="0"/>
                  <a:pt x="872656" y="0"/>
                </a:cubicBezTo>
                <a:lnTo>
                  <a:pt x="872656" y="425395"/>
                </a:lnTo>
                <a:cubicBezTo>
                  <a:pt x="872656" y="425395"/>
                  <a:pt x="840097" y="425395"/>
                  <a:pt x="799934" y="425395"/>
                </a:cubicBezTo>
                <a:lnTo>
                  <a:pt x="72721" y="425395"/>
                </a:lnTo>
                <a:cubicBezTo>
                  <a:pt x="32558" y="425395"/>
                  <a:pt x="0" y="425395"/>
                  <a:pt x="0" y="425395"/>
                </a:cubicBezTo>
                <a:lnTo>
                  <a:pt x="0" y="0"/>
                </a:lnTo>
                <a:cubicBezTo>
                  <a:pt x="0" y="0"/>
                  <a:pt x="32558" y="0"/>
                  <a:pt x="72721" y="0"/>
                </a:cubicBezTo>
                <a:close/>
              </a:path>
            </a:pathLst>
          </a:custGeom>
          <a:solidFill>
            <a:srgbClr val="FFFFFF"/>
          </a:solidFill>
          <a:ln w="14542" cap="flat">
            <a:solidFill>
              <a:srgbClr val="000000"/>
            </a:solidFill>
            <a:prstDash val="solid"/>
            <a:miter/>
          </a:ln>
        </p:spPr>
        <p:txBody>
          <a:bodyPr rtlCol="0" anchor="ctr"/>
          <a:lstStyle/>
          <a:p>
            <a:pPr algn="ctr"/>
            <a:endParaRPr lang="en-IN" sz="1600"/>
          </a:p>
        </p:txBody>
      </p:sp>
      <p:sp>
        <p:nvSpPr>
          <p:cNvPr id="85" name="TextBox 84">
            <a:extLst>
              <a:ext uri="{FF2B5EF4-FFF2-40B4-BE49-F238E27FC236}">
                <a16:creationId xmlns:a16="http://schemas.microsoft.com/office/drawing/2014/main" id="{D0F1F645-2E6B-3EA7-BE92-05D1C4556A0F}"/>
              </a:ext>
            </a:extLst>
          </p:cNvPr>
          <p:cNvSpPr txBox="1"/>
          <p:nvPr/>
        </p:nvSpPr>
        <p:spPr>
          <a:xfrm>
            <a:off x="1701982" y="1224766"/>
            <a:ext cx="387927" cy="225767"/>
          </a:xfrm>
          <a:prstGeom prst="rect">
            <a:avLst/>
          </a:prstGeom>
          <a:noFill/>
          <a:ln>
            <a:noFill/>
          </a:ln>
        </p:spPr>
        <p:txBody>
          <a:bodyPr wrap="none" lIns="0" tIns="0" rIns="0" bIns="0" rtlCol="0">
            <a:spAutoFit/>
          </a:bodyPr>
          <a:lstStyle/>
          <a:p>
            <a:pPr algn="ctr" defTabSz="240012">
              <a:tabLst>
                <a:tab pos="240012" algn="l"/>
              </a:tabLst>
            </a:pPr>
            <a:r>
              <a:rPr lang="en-IN" sz="1467" b="1" dirty="0">
                <a:ln/>
                <a:solidFill>
                  <a:srgbClr val="FF0000"/>
                </a:solidFill>
                <a:latin typeface="Arial"/>
                <a:cs typeface="Arial"/>
                <a:sym typeface="Arial"/>
                <a:rtl val="0"/>
              </a:rPr>
              <a:t>gNB</a:t>
            </a:r>
          </a:p>
        </p:txBody>
      </p:sp>
      <p:sp>
        <p:nvSpPr>
          <p:cNvPr id="86" name="TextBox 85">
            <a:extLst>
              <a:ext uri="{FF2B5EF4-FFF2-40B4-BE49-F238E27FC236}">
                <a16:creationId xmlns:a16="http://schemas.microsoft.com/office/drawing/2014/main" id="{97DC59D3-C63B-AF64-7420-BDF790199808}"/>
              </a:ext>
            </a:extLst>
          </p:cNvPr>
          <p:cNvSpPr txBox="1"/>
          <p:nvPr/>
        </p:nvSpPr>
        <p:spPr>
          <a:xfrm>
            <a:off x="1641868" y="1402014"/>
            <a:ext cx="508152"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(5G NR)</a:t>
            </a:r>
          </a:p>
        </p:txBody>
      </p:sp>
      <p:sp>
        <p:nvSpPr>
          <p:cNvPr id="87" name="Freeform: Shape 86">
            <a:extLst>
              <a:ext uri="{FF2B5EF4-FFF2-40B4-BE49-F238E27FC236}">
                <a16:creationId xmlns:a16="http://schemas.microsoft.com/office/drawing/2014/main" id="{B0E689B9-62E1-ECFD-C090-11930549CA77}"/>
              </a:ext>
            </a:extLst>
          </p:cNvPr>
          <p:cNvSpPr/>
          <p:nvPr/>
        </p:nvSpPr>
        <p:spPr>
          <a:xfrm>
            <a:off x="1895945" y="1696941"/>
            <a:ext cx="581769" cy="354495"/>
          </a:xfrm>
          <a:custGeom>
            <a:avLst/>
            <a:gdLst>
              <a:gd name="connsiteX0" fmla="*/ 0 w 436327"/>
              <a:gd name="connsiteY0" fmla="*/ 0 h 265871"/>
              <a:gd name="connsiteX1" fmla="*/ 436328 w 436327"/>
              <a:gd name="connsiteY1" fmla="*/ 265872 h 265871"/>
            </a:gdLst>
            <a:ahLst/>
            <a:cxnLst>
              <a:cxn ang="0">
                <a:pos x="connsiteX0" y="connsiteY0"/>
              </a:cxn>
              <a:cxn ang="0">
                <a:pos x="connsiteX1" y="connsiteY1"/>
              </a:cxn>
            </a:cxnLst>
            <a:rect l="l" t="t" r="r" b="b"/>
            <a:pathLst>
              <a:path w="436327" h="265871">
                <a:moveTo>
                  <a:pt x="0" y="0"/>
                </a:moveTo>
                <a:cubicBezTo>
                  <a:pt x="0" y="88626"/>
                  <a:pt x="145443" y="177246"/>
                  <a:pt x="436328" y="265872"/>
                </a:cubicBezTo>
              </a:path>
            </a:pathLst>
          </a:custGeom>
          <a:noFill/>
          <a:ln w="14542" cap="flat">
            <a:solidFill>
              <a:srgbClr val="000000"/>
            </a:solidFill>
            <a:custDash>
              <a:ds d="600000" sp="300000"/>
            </a:custDash>
            <a:miter/>
          </a:ln>
        </p:spPr>
        <p:txBody>
          <a:bodyPr rtlCol="0" anchor="ctr"/>
          <a:lstStyle/>
          <a:p>
            <a:pPr algn="ctr"/>
            <a:endParaRPr lang="en-IN" sz="1600"/>
          </a:p>
        </p:txBody>
      </p:sp>
      <p:sp>
        <p:nvSpPr>
          <p:cNvPr id="88" name="TextBox 87">
            <a:extLst>
              <a:ext uri="{FF2B5EF4-FFF2-40B4-BE49-F238E27FC236}">
                <a16:creationId xmlns:a16="http://schemas.microsoft.com/office/drawing/2014/main" id="{4ED15392-EA3A-EE6E-060B-644CEEC67A4E}"/>
              </a:ext>
            </a:extLst>
          </p:cNvPr>
          <p:cNvSpPr txBox="1"/>
          <p:nvPr/>
        </p:nvSpPr>
        <p:spPr>
          <a:xfrm>
            <a:off x="2190465" y="1756510"/>
            <a:ext cx="174728"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FF0000"/>
                </a:solidFill>
                <a:latin typeface="Arial"/>
                <a:cs typeface="Arial"/>
                <a:sym typeface="Arial"/>
                <a:rtl val="0"/>
              </a:rPr>
              <a:t>N2</a:t>
            </a:r>
          </a:p>
        </p:txBody>
      </p:sp>
      <p:sp>
        <p:nvSpPr>
          <p:cNvPr id="89" name="Freeform: Shape 88">
            <a:extLst>
              <a:ext uri="{FF2B5EF4-FFF2-40B4-BE49-F238E27FC236}">
                <a16:creationId xmlns:a16="http://schemas.microsoft.com/office/drawing/2014/main" id="{263EA694-679C-BADB-42FF-B091DB93105E}"/>
              </a:ext>
            </a:extLst>
          </p:cNvPr>
          <p:cNvSpPr/>
          <p:nvPr/>
        </p:nvSpPr>
        <p:spPr>
          <a:xfrm>
            <a:off x="1071770" y="1696940"/>
            <a:ext cx="824175" cy="1417981"/>
          </a:xfrm>
          <a:custGeom>
            <a:avLst/>
            <a:gdLst>
              <a:gd name="connsiteX0" fmla="*/ 618131 w 618131"/>
              <a:gd name="connsiteY0" fmla="*/ 0 h 1063486"/>
              <a:gd name="connsiteX1" fmla="*/ 0 w 618131"/>
              <a:gd name="connsiteY1" fmla="*/ 1063487 h 1063486"/>
            </a:gdLst>
            <a:ahLst/>
            <a:cxnLst>
              <a:cxn ang="0">
                <a:pos x="connsiteX0" y="connsiteY0"/>
              </a:cxn>
              <a:cxn ang="0">
                <a:pos x="connsiteX1" y="connsiteY1"/>
              </a:cxn>
            </a:cxnLst>
            <a:rect l="l" t="t" r="r" b="b"/>
            <a:pathLst>
              <a:path w="618131" h="1063486">
                <a:moveTo>
                  <a:pt x="618131" y="0"/>
                </a:moveTo>
                <a:cubicBezTo>
                  <a:pt x="618131" y="496292"/>
                  <a:pt x="412090" y="850790"/>
                  <a:pt x="0" y="1063487"/>
                </a:cubicBezTo>
              </a:path>
            </a:pathLst>
          </a:custGeom>
          <a:noFill/>
          <a:ln w="14542" cap="flat">
            <a:solidFill>
              <a:srgbClr val="000000"/>
            </a:solidFill>
            <a:custDash>
              <a:ds d="600000" sp="300000"/>
            </a:custDash>
            <a:miter/>
          </a:ln>
        </p:spPr>
        <p:txBody>
          <a:bodyPr rtlCol="0" anchor="ctr"/>
          <a:lstStyle/>
          <a:p>
            <a:pPr algn="ctr"/>
            <a:endParaRPr lang="en-IN" sz="1600"/>
          </a:p>
        </p:txBody>
      </p:sp>
      <p:sp>
        <p:nvSpPr>
          <p:cNvPr id="90" name="TextBox 89">
            <a:extLst>
              <a:ext uri="{FF2B5EF4-FFF2-40B4-BE49-F238E27FC236}">
                <a16:creationId xmlns:a16="http://schemas.microsoft.com/office/drawing/2014/main" id="{FD7F1F42-ADB0-CA8D-2C74-BBEE9D313B00}"/>
              </a:ext>
            </a:extLst>
          </p:cNvPr>
          <p:cNvSpPr txBox="1"/>
          <p:nvPr/>
        </p:nvSpPr>
        <p:spPr>
          <a:xfrm>
            <a:off x="1226810" y="2252803"/>
            <a:ext cx="174728"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FF0000"/>
                </a:solidFill>
                <a:latin typeface="Arial"/>
                <a:cs typeface="Arial"/>
                <a:sym typeface="Arial"/>
                <a:rtl val="0"/>
              </a:rPr>
              <a:t>N3</a:t>
            </a:r>
          </a:p>
        </p:txBody>
      </p:sp>
      <p:sp>
        <p:nvSpPr>
          <p:cNvPr id="91" name="Freeform: Shape 90">
            <a:extLst>
              <a:ext uri="{FF2B5EF4-FFF2-40B4-BE49-F238E27FC236}">
                <a16:creationId xmlns:a16="http://schemas.microsoft.com/office/drawing/2014/main" id="{D53F7351-2B30-A69D-68C0-CF7B73B117BB}"/>
              </a:ext>
            </a:extLst>
          </p:cNvPr>
          <p:cNvSpPr/>
          <p:nvPr/>
        </p:nvSpPr>
        <p:spPr>
          <a:xfrm>
            <a:off x="538480" y="4320208"/>
            <a:ext cx="1357464" cy="567192"/>
          </a:xfrm>
          <a:custGeom>
            <a:avLst/>
            <a:gdLst>
              <a:gd name="connsiteX0" fmla="*/ 945377 w 1018098"/>
              <a:gd name="connsiteY0" fmla="*/ 0 h 425394"/>
              <a:gd name="connsiteX1" fmla="*/ 1018098 w 1018098"/>
              <a:gd name="connsiteY1" fmla="*/ 0 h 425394"/>
              <a:gd name="connsiteX2" fmla="*/ 1018098 w 1018098"/>
              <a:gd name="connsiteY2" fmla="*/ 425395 h 425394"/>
              <a:gd name="connsiteX3" fmla="*/ 945377 w 1018098"/>
              <a:gd name="connsiteY3" fmla="*/ 425395 h 425394"/>
              <a:gd name="connsiteX4" fmla="*/ 72721 w 1018098"/>
              <a:gd name="connsiteY4" fmla="*/ 425395 h 425394"/>
              <a:gd name="connsiteX5" fmla="*/ 0 w 1018098"/>
              <a:gd name="connsiteY5" fmla="*/ 425395 h 425394"/>
              <a:gd name="connsiteX6" fmla="*/ 0 w 1018098"/>
              <a:gd name="connsiteY6" fmla="*/ 0 h 425394"/>
              <a:gd name="connsiteX7" fmla="*/ 72721 w 1018098"/>
              <a:gd name="connsiteY7" fmla="*/ 0 h 4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8098" h="425394">
                <a:moveTo>
                  <a:pt x="945377" y="0"/>
                </a:moveTo>
                <a:cubicBezTo>
                  <a:pt x="985540" y="0"/>
                  <a:pt x="1018098" y="0"/>
                  <a:pt x="1018098" y="0"/>
                </a:cubicBezTo>
                <a:lnTo>
                  <a:pt x="1018098" y="425395"/>
                </a:lnTo>
                <a:cubicBezTo>
                  <a:pt x="1018098" y="425395"/>
                  <a:pt x="985540" y="425395"/>
                  <a:pt x="945377" y="425395"/>
                </a:cubicBezTo>
                <a:lnTo>
                  <a:pt x="72721" y="425395"/>
                </a:lnTo>
                <a:cubicBezTo>
                  <a:pt x="32558" y="425395"/>
                  <a:pt x="0" y="425395"/>
                  <a:pt x="0" y="425395"/>
                </a:cubicBezTo>
                <a:lnTo>
                  <a:pt x="0" y="0"/>
                </a:lnTo>
                <a:cubicBezTo>
                  <a:pt x="0" y="0"/>
                  <a:pt x="32558" y="0"/>
                  <a:pt x="72721" y="0"/>
                </a:cubicBezTo>
                <a:close/>
              </a:path>
            </a:pathLst>
          </a:custGeom>
          <a:solidFill>
            <a:srgbClr val="FFFFFF"/>
          </a:solidFill>
          <a:ln w="14542" cap="flat">
            <a:solidFill>
              <a:srgbClr val="000000"/>
            </a:solidFill>
            <a:prstDash val="solid"/>
            <a:miter/>
          </a:ln>
        </p:spPr>
        <p:txBody>
          <a:bodyPr rtlCol="0" anchor="ctr"/>
          <a:lstStyle/>
          <a:p>
            <a:pPr algn="ctr"/>
            <a:endParaRPr lang="en-IN" sz="1600"/>
          </a:p>
        </p:txBody>
      </p:sp>
      <p:sp>
        <p:nvSpPr>
          <p:cNvPr id="92" name="TextBox 91">
            <a:extLst>
              <a:ext uri="{FF2B5EF4-FFF2-40B4-BE49-F238E27FC236}">
                <a16:creationId xmlns:a16="http://schemas.microsoft.com/office/drawing/2014/main" id="{A86449B9-C73B-265C-A9CF-B09A18941423}"/>
              </a:ext>
            </a:extLst>
          </p:cNvPr>
          <p:cNvSpPr txBox="1"/>
          <p:nvPr/>
        </p:nvSpPr>
        <p:spPr>
          <a:xfrm>
            <a:off x="1080957" y="4415227"/>
            <a:ext cx="272510" cy="225767"/>
          </a:xfrm>
          <a:prstGeom prst="rect">
            <a:avLst/>
          </a:prstGeom>
          <a:noFill/>
          <a:ln>
            <a:noFill/>
          </a:ln>
        </p:spPr>
        <p:txBody>
          <a:bodyPr wrap="none" lIns="0" tIns="0" rIns="0" bIns="0" rtlCol="0">
            <a:spAutoFit/>
          </a:bodyPr>
          <a:lstStyle/>
          <a:p>
            <a:pPr algn="ctr" defTabSz="240012">
              <a:tabLst>
                <a:tab pos="240012" algn="l"/>
              </a:tabLst>
            </a:pPr>
            <a:r>
              <a:rPr lang="en-IN" sz="1467" b="1" dirty="0">
                <a:ln/>
                <a:solidFill>
                  <a:srgbClr val="000000"/>
                </a:solidFill>
                <a:latin typeface="Arial"/>
                <a:cs typeface="Arial"/>
                <a:sym typeface="Arial"/>
                <a:rtl val="0"/>
              </a:rPr>
              <a:t>DN</a:t>
            </a:r>
          </a:p>
        </p:txBody>
      </p:sp>
      <p:sp>
        <p:nvSpPr>
          <p:cNvPr id="93" name="TextBox 92">
            <a:extLst>
              <a:ext uri="{FF2B5EF4-FFF2-40B4-BE49-F238E27FC236}">
                <a16:creationId xmlns:a16="http://schemas.microsoft.com/office/drawing/2014/main" id="{6950C4DF-D103-C4EE-EAEC-46FD78DFB214}"/>
              </a:ext>
            </a:extLst>
          </p:cNvPr>
          <p:cNvSpPr txBox="1"/>
          <p:nvPr/>
        </p:nvSpPr>
        <p:spPr>
          <a:xfrm>
            <a:off x="757952" y="4592475"/>
            <a:ext cx="918521"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(Data Network)</a:t>
            </a:r>
          </a:p>
        </p:txBody>
      </p:sp>
      <p:sp>
        <p:nvSpPr>
          <p:cNvPr id="94" name="Freeform: Shape 93">
            <a:extLst>
              <a:ext uri="{FF2B5EF4-FFF2-40B4-BE49-F238E27FC236}">
                <a16:creationId xmlns:a16="http://schemas.microsoft.com/office/drawing/2014/main" id="{10768E13-2BC9-563F-2707-29148105FC61}"/>
              </a:ext>
            </a:extLst>
          </p:cNvPr>
          <p:cNvSpPr/>
          <p:nvPr/>
        </p:nvSpPr>
        <p:spPr>
          <a:xfrm>
            <a:off x="1071770" y="4036613"/>
            <a:ext cx="145441" cy="283596"/>
          </a:xfrm>
          <a:custGeom>
            <a:avLst/>
            <a:gdLst>
              <a:gd name="connsiteX0" fmla="*/ 109082 w 109081"/>
              <a:gd name="connsiteY0" fmla="*/ 212697 h 212697"/>
              <a:gd name="connsiteX1" fmla="*/ 0 w 109081"/>
              <a:gd name="connsiteY1" fmla="*/ 0 h 212697"/>
            </a:gdLst>
            <a:ahLst/>
            <a:cxnLst>
              <a:cxn ang="0">
                <a:pos x="connsiteX0" y="connsiteY0"/>
              </a:cxn>
              <a:cxn ang="0">
                <a:pos x="connsiteX1" y="connsiteY1"/>
              </a:cxn>
            </a:cxnLst>
            <a:rect l="l" t="t" r="r" b="b"/>
            <a:pathLst>
              <a:path w="109081" h="212697">
                <a:moveTo>
                  <a:pt x="109082" y="212697"/>
                </a:moveTo>
                <a:cubicBezTo>
                  <a:pt x="109082" y="88626"/>
                  <a:pt x="72721" y="17723"/>
                  <a:pt x="0" y="0"/>
                </a:cubicBezTo>
              </a:path>
            </a:pathLst>
          </a:custGeom>
          <a:noFill/>
          <a:ln w="14542" cap="flat">
            <a:solidFill>
              <a:srgbClr val="000000"/>
            </a:solidFill>
            <a:custDash>
              <a:ds d="600000" sp="300000"/>
            </a:custDash>
            <a:miter/>
          </a:ln>
        </p:spPr>
        <p:txBody>
          <a:bodyPr rtlCol="0" anchor="ctr"/>
          <a:lstStyle/>
          <a:p>
            <a:pPr algn="ctr"/>
            <a:endParaRPr lang="en-IN" sz="1600"/>
          </a:p>
        </p:txBody>
      </p:sp>
      <p:sp>
        <p:nvSpPr>
          <p:cNvPr id="95" name="TextBox 94">
            <a:extLst>
              <a:ext uri="{FF2B5EF4-FFF2-40B4-BE49-F238E27FC236}">
                <a16:creationId xmlns:a16="http://schemas.microsoft.com/office/drawing/2014/main" id="{BBEB4964-4A40-E4B0-7AE1-DC3901621625}"/>
              </a:ext>
            </a:extLst>
          </p:cNvPr>
          <p:cNvSpPr txBox="1"/>
          <p:nvPr/>
        </p:nvSpPr>
        <p:spPr>
          <a:xfrm>
            <a:off x="838963" y="4025282"/>
            <a:ext cx="174728"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FF0000"/>
                </a:solidFill>
                <a:latin typeface="Arial"/>
                <a:cs typeface="Arial"/>
                <a:sym typeface="Arial"/>
                <a:rtl val="0"/>
              </a:rPr>
              <a:t>N6</a:t>
            </a:r>
          </a:p>
        </p:txBody>
      </p:sp>
      <p:sp>
        <p:nvSpPr>
          <p:cNvPr id="96" name="Freeform: Shape 95">
            <a:extLst>
              <a:ext uri="{FF2B5EF4-FFF2-40B4-BE49-F238E27FC236}">
                <a16:creationId xmlns:a16="http://schemas.microsoft.com/office/drawing/2014/main" id="{A1755E4F-3C19-C86A-75EB-4E097D0CCB3C}"/>
              </a:ext>
            </a:extLst>
          </p:cNvPr>
          <p:cNvSpPr/>
          <p:nvPr/>
        </p:nvSpPr>
        <p:spPr>
          <a:xfrm>
            <a:off x="10428577" y="4320208"/>
            <a:ext cx="1357464" cy="567192"/>
          </a:xfrm>
          <a:custGeom>
            <a:avLst/>
            <a:gdLst>
              <a:gd name="connsiteX0" fmla="*/ 945377 w 1018098"/>
              <a:gd name="connsiteY0" fmla="*/ 0 h 425394"/>
              <a:gd name="connsiteX1" fmla="*/ 1018098 w 1018098"/>
              <a:gd name="connsiteY1" fmla="*/ 0 h 425394"/>
              <a:gd name="connsiteX2" fmla="*/ 1018098 w 1018098"/>
              <a:gd name="connsiteY2" fmla="*/ 425395 h 425394"/>
              <a:gd name="connsiteX3" fmla="*/ 945377 w 1018098"/>
              <a:gd name="connsiteY3" fmla="*/ 425395 h 425394"/>
              <a:gd name="connsiteX4" fmla="*/ 72721 w 1018098"/>
              <a:gd name="connsiteY4" fmla="*/ 425395 h 425394"/>
              <a:gd name="connsiteX5" fmla="*/ 0 w 1018098"/>
              <a:gd name="connsiteY5" fmla="*/ 425395 h 425394"/>
              <a:gd name="connsiteX6" fmla="*/ 0 w 1018098"/>
              <a:gd name="connsiteY6" fmla="*/ 0 h 425394"/>
              <a:gd name="connsiteX7" fmla="*/ 72721 w 1018098"/>
              <a:gd name="connsiteY7" fmla="*/ 0 h 4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8098" h="425394">
                <a:moveTo>
                  <a:pt x="945377" y="0"/>
                </a:moveTo>
                <a:cubicBezTo>
                  <a:pt x="985540" y="0"/>
                  <a:pt x="1018098" y="0"/>
                  <a:pt x="1018098" y="0"/>
                </a:cubicBezTo>
                <a:lnTo>
                  <a:pt x="1018098" y="425395"/>
                </a:lnTo>
                <a:cubicBezTo>
                  <a:pt x="1018098" y="425395"/>
                  <a:pt x="985540" y="425395"/>
                  <a:pt x="945377" y="425395"/>
                </a:cubicBezTo>
                <a:lnTo>
                  <a:pt x="72721" y="425395"/>
                </a:lnTo>
                <a:cubicBezTo>
                  <a:pt x="32559" y="425395"/>
                  <a:pt x="0" y="425395"/>
                  <a:pt x="0" y="425395"/>
                </a:cubicBezTo>
                <a:lnTo>
                  <a:pt x="0" y="0"/>
                </a:lnTo>
                <a:cubicBezTo>
                  <a:pt x="0" y="0"/>
                  <a:pt x="32559" y="0"/>
                  <a:pt x="72721" y="0"/>
                </a:cubicBezTo>
                <a:close/>
              </a:path>
            </a:pathLst>
          </a:custGeom>
          <a:solidFill>
            <a:srgbClr val="FFFFFF"/>
          </a:solidFill>
          <a:ln w="14542" cap="flat">
            <a:solidFill>
              <a:srgbClr val="000000"/>
            </a:solidFill>
            <a:prstDash val="solid"/>
            <a:miter/>
          </a:ln>
        </p:spPr>
        <p:txBody>
          <a:bodyPr rtlCol="0" anchor="ctr"/>
          <a:lstStyle/>
          <a:p>
            <a:pPr algn="ctr"/>
            <a:endParaRPr lang="en-IN" sz="1600"/>
          </a:p>
        </p:txBody>
      </p:sp>
      <p:sp>
        <p:nvSpPr>
          <p:cNvPr id="97" name="TextBox 96">
            <a:extLst>
              <a:ext uri="{FF2B5EF4-FFF2-40B4-BE49-F238E27FC236}">
                <a16:creationId xmlns:a16="http://schemas.microsoft.com/office/drawing/2014/main" id="{68C5871F-9621-2AA0-5F58-4F76BF2ED142}"/>
              </a:ext>
            </a:extLst>
          </p:cNvPr>
          <p:cNvSpPr txBox="1"/>
          <p:nvPr/>
        </p:nvSpPr>
        <p:spPr>
          <a:xfrm>
            <a:off x="10736213" y="4415227"/>
            <a:ext cx="742191" cy="225767"/>
          </a:xfrm>
          <a:prstGeom prst="rect">
            <a:avLst/>
          </a:prstGeom>
          <a:noFill/>
          <a:ln>
            <a:noFill/>
          </a:ln>
        </p:spPr>
        <p:txBody>
          <a:bodyPr wrap="none" lIns="0" tIns="0" rIns="0" bIns="0" rtlCol="0">
            <a:spAutoFit/>
          </a:bodyPr>
          <a:lstStyle/>
          <a:p>
            <a:pPr algn="ctr" defTabSz="240012">
              <a:tabLst>
                <a:tab pos="240012" algn="l"/>
              </a:tabLst>
            </a:pPr>
            <a:r>
              <a:rPr lang="en-IN" sz="1467" b="1" dirty="0">
                <a:ln/>
                <a:solidFill>
                  <a:srgbClr val="000000"/>
                </a:solidFill>
                <a:latin typeface="Arial"/>
                <a:cs typeface="Arial"/>
                <a:sym typeface="Arial"/>
                <a:rtl val="0"/>
              </a:rPr>
              <a:t>External</a:t>
            </a:r>
          </a:p>
        </p:txBody>
      </p:sp>
      <p:sp>
        <p:nvSpPr>
          <p:cNvPr id="98" name="TextBox 97">
            <a:extLst>
              <a:ext uri="{FF2B5EF4-FFF2-40B4-BE49-F238E27FC236}">
                <a16:creationId xmlns:a16="http://schemas.microsoft.com/office/drawing/2014/main" id="{28DD1E6A-206C-1498-06C5-AF86057CC728}"/>
              </a:ext>
            </a:extLst>
          </p:cNvPr>
          <p:cNvSpPr txBox="1"/>
          <p:nvPr/>
        </p:nvSpPr>
        <p:spPr>
          <a:xfrm>
            <a:off x="10773884" y="4592475"/>
            <a:ext cx="666849"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Application</a:t>
            </a:r>
          </a:p>
        </p:txBody>
      </p:sp>
      <p:sp>
        <p:nvSpPr>
          <p:cNvPr id="99" name="Freeform: Shape 98">
            <a:extLst>
              <a:ext uri="{FF2B5EF4-FFF2-40B4-BE49-F238E27FC236}">
                <a16:creationId xmlns:a16="http://schemas.microsoft.com/office/drawing/2014/main" id="{9E255BD1-CCE3-463B-7A94-EDC852DD9C6D}"/>
              </a:ext>
            </a:extLst>
          </p:cNvPr>
          <p:cNvSpPr/>
          <p:nvPr/>
        </p:nvSpPr>
        <p:spPr>
          <a:xfrm>
            <a:off x="10864906" y="4036613"/>
            <a:ext cx="242404" cy="283596"/>
          </a:xfrm>
          <a:custGeom>
            <a:avLst/>
            <a:gdLst>
              <a:gd name="connsiteX0" fmla="*/ 181803 w 181803"/>
              <a:gd name="connsiteY0" fmla="*/ 212697 h 212697"/>
              <a:gd name="connsiteX1" fmla="*/ 0 w 181803"/>
              <a:gd name="connsiteY1" fmla="*/ 0 h 212697"/>
            </a:gdLst>
            <a:ahLst/>
            <a:cxnLst>
              <a:cxn ang="0">
                <a:pos x="connsiteX0" y="connsiteY0"/>
              </a:cxn>
              <a:cxn ang="0">
                <a:pos x="connsiteX1" y="connsiteY1"/>
              </a:cxn>
            </a:cxnLst>
            <a:rect l="l" t="t" r="r" b="b"/>
            <a:pathLst>
              <a:path w="181803" h="212697">
                <a:moveTo>
                  <a:pt x="181803" y="212697"/>
                </a:moveTo>
                <a:cubicBezTo>
                  <a:pt x="181803" y="88626"/>
                  <a:pt x="121227" y="17723"/>
                  <a:pt x="0" y="0"/>
                </a:cubicBezTo>
              </a:path>
            </a:pathLst>
          </a:custGeom>
          <a:noFill/>
          <a:ln w="14542" cap="flat">
            <a:solidFill>
              <a:srgbClr val="000000"/>
            </a:solidFill>
            <a:custDash>
              <a:ds d="600000" sp="300000"/>
            </a:custDash>
            <a:miter/>
          </a:ln>
        </p:spPr>
        <p:txBody>
          <a:bodyPr rtlCol="0" anchor="ctr"/>
          <a:lstStyle/>
          <a:p>
            <a:pPr algn="ctr"/>
            <a:endParaRPr lang="en-IN" sz="1600"/>
          </a:p>
        </p:txBody>
      </p:sp>
      <p:sp>
        <p:nvSpPr>
          <p:cNvPr id="100" name="Freeform: Shape 99">
            <a:extLst>
              <a:ext uri="{FF2B5EF4-FFF2-40B4-BE49-F238E27FC236}">
                <a16:creationId xmlns:a16="http://schemas.microsoft.com/office/drawing/2014/main" id="{5622F3CF-BE21-7A87-690C-748D990F8E8A}"/>
              </a:ext>
            </a:extLst>
          </p:cNvPr>
          <p:cNvSpPr/>
          <p:nvPr/>
        </p:nvSpPr>
        <p:spPr>
          <a:xfrm>
            <a:off x="1702022" y="2405933"/>
            <a:ext cx="2230119" cy="708991"/>
          </a:xfrm>
          <a:custGeom>
            <a:avLst/>
            <a:gdLst>
              <a:gd name="connsiteX0" fmla="*/ 1672590 w 1672589"/>
              <a:gd name="connsiteY0" fmla="*/ 0 h 531743"/>
              <a:gd name="connsiteX1" fmla="*/ 0 w 1672589"/>
              <a:gd name="connsiteY1" fmla="*/ 531743 h 531743"/>
            </a:gdLst>
            <a:ahLst/>
            <a:cxnLst>
              <a:cxn ang="0">
                <a:pos x="connsiteX0" y="connsiteY0"/>
              </a:cxn>
              <a:cxn ang="0">
                <a:pos x="connsiteX1" y="connsiteY1"/>
              </a:cxn>
            </a:cxnLst>
            <a:rect l="l" t="t" r="r" b="b"/>
            <a:pathLst>
              <a:path w="1672589" h="531743">
                <a:moveTo>
                  <a:pt x="1672590" y="0"/>
                </a:moveTo>
                <a:cubicBezTo>
                  <a:pt x="848418" y="0"/>
                  <a:pt x="290885" y="177246"/>
                  <a:pt x="0" y="531743"/>
                </a:cubicBezTo>
              </a:path>
            </a:pathLst>
          </a:custGeom>
          <a:noFill/>
          <a:ln w="14542" cap="flat">
            <a:solidFill>
              <a:srgbClr val="000000"/>
            </a:solidFill>
            <a:custDash>
              <a:ds d="600000" sp="300000"/>
            </a:custDash>
            <a:miter/>
          </a:ln>
        </p:spPr>
        <p:txBody>
          <a:bodyPr rtlCol="0" anchor="ctr"/>
          <a:lstStyle/>
          <a:p>
            <a:pPr algn="ctr"/>
            <a:endParaRPr lang="en-IN" sz="1600"/>
          </a:p>
        </p:txBody>
      </p:sp>
      <p:sp>
        <p:nvSpPr>
          <p:cNvPr id="101" name="TextBox 100">
            <a:extLst>
              <a:ext uri="{FF2B5EF4-FFF2-40B4-BE49-F238E27FC236}">
                <a16:creationId xmlns:a16="http://schemas.microsoft.com/office/drawing/2014/main" id="{15D5340D-6A10-AB22-7943-1613FE878C21}"/>
              </a:ext>
            </a:extLst>
          </p:cNvPr>
          <p:cNvSpPr txBox="1"/>
          <p:nvPr/>
        </p:nvSpPr>
        <p:spPr>
          <a:xfrm>
            <a:off x="1997645" y="2555285"/>
            <a:ext cx="174728"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FF0000"/>
                </a:solidFill>
                <a:latin typeface="Arial"/>
                <a:cs typeface="Arial"/>
                <a:sym typeface="Arial"/>
                <a:rtl val="0"/>
              </a:rPr>
              <a:t>N4</a:t>
            </a:r>
          </a:p>
        </p:txBody>
      </p:sp>
      <p:sp>
        <p:nvSpPr>
          <p:cNvPr id="102" name="Freeform: Shape 101">
            <a:extLst>
              <a:ext uri="{FF2B5EF4-FFF2-40B4-BE49-F238E27FC236}">
                <a16:creationId xmlns:a16="http://schemas.microsoft.com/office/drawing/2014/main" id="{959DCD47-A216-A738-32D1-CA02812E725C}"/>
              </a:ext>
            </a:extLst>
          </p:cNvPr>
          <p:cNvSpPr/>
          <p:nvPr/>
        </p:nvSpPr>
        <p:spPr>
          <a:xfrm>
            <a:off x="3447333" y="1129748"/>
            <a:ext cx="2908852" cy="567192"/>
          </a:xfrm>
          <a:custGeom>
            <a:avLst/>
            <a:gdLst>
              <a:gd name="connsiteX0" fmla="*/ 2108918 w 2181639"/>
              <a:gd name="connsiteY0" fmla="*/ 0 h 425394"/>
              <a:gd name="connsiteX1" fmla="*/ 2181639 w 2181639"/>
              <a:gd name="connsiteY1" fmla="*/ 0 h 425394"/>
              <a:gd name="connsiteX2" fmla="*/ 2181639 w 2181639"/>
              <a:gd name="connsiteY2" fmla="*/ 425395 h 425394"/>
              <a:gd name="connsiteX3" fmla="*/ 2108918 w 2181639"/>
              <a:gd name="connsiteY3" fmla="*/ 425395 h 425394"/>
              <a:gd name="connsiteX4" fmla="*/ 72721 w 2181639"/>
              <a:gd name="connsiteY4" fmla="*/ 425395 h 425394"/>
              <a:gd name="connsiteX5" fmla="*/ 0 w 2181639"/>
              <a:gd name="connsiteY5" fmla="*/ 425395 h 425394"/>
              <a:gd name="connsiteX6" fmla="*/ 0 w 2181639"/>
              <a:gd name="connsiteY6" fmla="*/ 0 h 425394"/>
              <a:gd name="connsiteX7" fmla="*/ 72721 w 2181639"/>
              <a:gd name="connsiteY7" fmla="*/ 0 h 4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1639" h="425394">
                <a:moveTo>
                  <a:pt x="2108918" y="0"/>
                </a:moveTo>
                <a:cubicBezTo>
                  <a:pt x="2149081" y="0"/>
                  <a:pt x="2181639" y="0"/>
                  <a:pt x="2181639" y="0"/>
                </a:cubicBezTo>
                <a:lnTo>
                  <a:pt x="2181639" y="425395"/>
                </a:lnTo>
                <a:cubicBezTo>
                  <a:pt x="2181639" y="425395"/>
                  <a:pt x="2149081" y="425395"/>
                  <a:pt x="2108918" y="425395"/>
                </a:cubicBezTo>
                <a:lnTo>
                  <a:pt x="72721" y="425395"/>
                </a:lnTo>
                <a:cubicBezTo>
                  <a:pt x="32558" y="425395"/>
                  <a:pt x="0" y="425395"/>
                  <a:pt x="0" y="425395"/>
                </a:cubicBezTo>
                <a:lnTo>
                  <a:pt x="0" y="0"/>
                </a:lnTo>
                <a:cubicBezTo>
                  <a:pt x="0" y="0"/>
                  <a:pt x="32558" y="0"/>
                  <a:pt x="72721" y="0"/>
                </a:cubicBezTo>
                <a:close/>
              </a:path>
            </a:pathLst>
          </a:custGeom>
          <a:solidFill>
            <a:srgbClr val="FFFFFF"/>
          </a:solidFill>
          <a:ln w="7271" cap="flat">
            <a:solidFill>
              <a:srgbClr val="000000"/>
            </a:solidFill>
            <a:custDash>
              <a:ds d="300000" sp="150000"/>
            </a:custDash>
            <a:miter/>
          </a:ln>
        </p:spPr>
        <p:txBody>
          <a:bodyPr rtlCol="0" anchor="ctr"/>
          <a:lstStyle/>
          <a:p>
            <a:pPr algn="ctr"/>
            <a:endParaRPr lang="en-IN" sz="1600"/>
          </a:p>
        </p:txBody>
      </p:sp>
      <p:sp>
        <p:nvSpPr>
          <p:cNvPr id="103" name="TextBox 102">
            <a:extLst>
              <a:ext uri="{FF2B5EF4-FFF2-40B4-BE49-F238E27FC236}">
                <a16:creationId xmlns:a16="http://schemas.microsoft.com/office/drawing/2014/main" id="{BE03BA96-23FA-57AA-1016-A593EA7706E9}"/>
              </a:ext>
            </a:extLst>
          </p:cNvPr>
          <p:cNvSpPr txBox="1"/>
          <p:nvPr/>
        </p:nvSpPr>
        <p:spPr>
          <a:xfrm>
            <a:off x="3725922" y="1182228"/>
            <a:ext cx="2351669" cy="205121"/>
          </a:xfrm>
          <a:prstGeom prst="rect">
            <a:avLst/>
          </a:prstGeom>
          <a:noFill/>
          <a:ln>
            <a:noFill/>
          </a:ln>
        </p:spPr>
        <p:txBody>
          <a:bodyPr wrap="none" lIns="0" tIns="0" rIns="0" bIns="0" rtlCol="0">
            <a:spAutoFit/>
          </a:bodyPr>
          <a:lstStyle/>
          <a:p>
            <a:pPr algn="ctr" defTabSz="240012">
              <a:tabLst>
                <a:tab pos="240012" algn="l"/>
              </a:tabLst>
            </a:pPr>
            <a:r>
              <a:rPr lang="en-IN" sz="1333" b="1" dirty="0">
                <a:ln/>
                <a:solidFill>
                  <a:srgbClr val="000000"/>
                </a:solidFill>
                <a:latin typeface="Arial"/>
                <a:cs typeface="Arial"/>
                <a:sym typeface="Arial"/>
                <a:rtl val="0"/>
              </a:rPr>
              <a:t>Reference Point Architecture</a:t>
            </a:r>
          </a:p>
        </p:txBody>
      </p:sp>
      <p:sp>
        <p:nvSpPr>
          <p:cNvPr id="104" name="TextBox 103">
            <a:extLst>
              <a:ext uri="{FF2B5EF4-FFF2-40B4-BE49-F238E27FC236}">
                <a16:creationId xmlns:a16="http://schemas.microsoft.com/office/drawing/2014/main" id="{6F3E1612-A7AF-6B6D-A5AE-7A814929D08A}"/>
              </a:ext>
            </a:extLst>
          </p:cNvPr>
          <p:cNvSpPr txBox="1"/>
          <p:nvPr/>
        </p:nvSpPr>
        <p:spPr>
          <a:xfrm>
            <a:off x="4066594" y="1345295"/>
            <a:ext cx="1670329" cy="123111"/>
          </a:xfrm>
          <a:prstGeom prst="rect">
            <a:avLst/>
          </a:prstGeom>
          <a:noFill/>
          <a:ln>
            <a:noFill/>
          </a:ln>
        </p:spPr>
        <p:txBody>
          <a:bodyPr wrap="none" lIns="0" tIns="0" rIns="0" bIns="0" rtlCol="0">
            <a:spAutoFit/>
          </a:bodyPr>
          <a:lstStyle/>
          <a:p>
            <a:pPr algn="ctr" defTabSz="240012">
              <a:tabLst>
                <a:tab pos="240012" algn="l"/>
              </a:tabLst>
            </a:pPr>
            <a:r>
              <a:rPr lang="en-IN" sz="800" dirty="0">
                <a:ln/>
                <a:solidFill>
                  <a:srgbClr val="000000"/>
                </a:solidFill>
                <a:latin typeface="Arial"/>
                <a:cs typeface="Arial"/>
                <a:sym typeface="Arial"/>
                <a:rtl val="0"/>
              </a:rPr>
              <a:t>Outside the bus: N1, N2, N3, N4, N6</a:t>
            </a:r>
          </a:p>
        </p:txBody>
      </p:sp>
      <p:sp>
        <p:nvSpPr>
          <p:cNvPr id="105" name="TextBox 104">
            <a:extLst>
              <a:ext uri="{FF2B5EF4-FFF2-40B4-BE49-F238E27FC236}">
                <a16:creationId xmlns:a16="http://schemas.microsoft.com/office/drawing/2014/main" id="{083D9960-A211-2B4A-4090-BD4249AD02C5}"/>
              </a:ext>
            </a:extLst>
          </p:cNvPr>
          <p:cNvSpPr txBox="1"/>
          <p:nvPr/>
        </p:nvSpPr>
        <p:spPr>
          <a:xfrm>
            <a:off x="3697903" y="1487092"/>
            <a:ext cx="2407711" cy="123111"/>
          </a:xfrm>
          <a:prstGeom prst="rect">
            <a:avLst/>
          </a:prstGeom>
          <a:noFill/>
          <a:ln>
            <a:noFill/>
          </a:ln>
        </p:spPr>
        <p:txBody>
          <a:bodyPr wrap="none" lIns="0" tIns="0" rIns="0" bIns="0" rtlCol="0">
            <a:spAutoFit/>
          </a:bodyPr>
          <a:lstStyle/>
          <a:p>
            <a:pPr algn="ctr" defTabSz="240012">
              <a:tabLst>
                <a:tab pos="240012" algn="l"/>
              </a:tabLst>
            </a:pPr>
            <a:r>
              <a:rPr lang="en-IN" sz="800" dirty="0">
                <a:ln/>
                <a:solidFill>
                  <a:srgbClr val="000000"/>
                </a:solidFill>
                <a:latin typeface="Arial"/>
                <a:cs typeface="Arial"/>
                <a:sym typeface="Arial"/>
                <a:rtl val="0"/>
              </a:rPr>
              <a:t>Inside the bus: Namf, Nsmf, Npcf, etc. service-based</a:t>
            </a:r>
          </a:p>
        </p:txBody>
      </p:sp>
      <p:sp>
        <p:nvSpPr>
          <p:cNvPr id="106" name="Freeform: Shape 105">
            <a:extLst>
              <a:ext uri="{FF2B5EF4-FFF2-40B4-BE49-F238E27FC236}">
                <a16:creationId xmlns:a16="http://schemas.microsoft.com/office/drawing/2014/main" id="{2FE99EAE-7C0B-11DD-9DF9-E782B0E60200}"/>
              </a:ext>
            </a:extLst>
          </p:cNvPr>
          <p:cNvSpPr/>
          <p:nvPr/>
        </p:nvSpPr>
        <p:spPr>
          <a:xfrm>
            <a:off x="7131879" y="1129748"/>
            <a:ext cx="2908852" cy="567192"/>
          </a:xfrm>
          <a:custGeom>
            <a:avLst/>
            <a:gdLst>
              <a:gd name="connsiteX0" fmla="*/ 2108918 w 2181639"/>
              <a:gd name="connsiteY0" fmla="*/ 0 h 425394"/>
              <a:gd name="connsiteX1" fmla="*/ 2181639 w 2181639"/>
              <a:gd name="connsiteY1" fmla="*/ 0 h 425394"/>
              <a:gd name="connsiteX2" fmla="*/ 2181639 w 2181639"/>
              <a:gd name="connsiteY2" fmla="*/ 425395 h 425394"/>
              <a:gd name="connsiteX3" fmla="*/ 2108918 w 2181639"/>
              <a:gd name="connsiteY3" fmla="*/ 425395 h 425394"/>
              <a:gd name="connsiteX4" fmla="*/ 72721 w 2181639"/>
              <a:gd name="connsiteY4" fmla="*/ 425395 h 425394"/>
              <a:gd name="connsiteX5" fmla="*/ 0 w 2181639"/>
              <a:gd name="connsiteY5" fmla="*/ 425395 h 425394"/>
              <a:gd name="connsiteX6" fmla="*/ 0 w 2181639"/>
              <a:gd name="connsiteY6" fmla="*/ 0 h 425394"/>
              <a:gd name="connsiteX7" fmla="*/ 72721 w 2181639"/>
              <a:gd name="connsiteY7" fmla="*/ 0 h 4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1639" h="425394">
                <a:moveTo>
                  <a:pt x="2108918" y="0"/>
                </a:moveTo>
                <a:cubicBezTo>
                  <a:pt x="2149081" y="0"/>
                  <a:pt x="2181639" y="0"/>
                  <a:pt x="2181639" y="0"/>
                </a:cubicBezTo>
                <a:lnTo>
                  <a:pt x="2181639" y="425395"/>
                </a:lnTo>
                <a:cubicBezTo>
                  <a:pt x="2181639" y="425395"/>
                  <a:pt x="2149081" y="425395"/>
                  <a:pt x="2108918" y="425395"/>
                </a:cubicBezTo>
                <a:lnTo>
                  <a:pt x="72721" y="425395"/>
                </a:lnTo>
                <a:cubicBezTo>
                  <a:pt x="32559" y="425395"/>
                  <a:pt x="0" y="425395"/>
                  <a:pt x="0" y="425395"/>
                </a:cubicBezTo>
                <a:lnTo>
                  <a:pt x="0" y="0"/>
                </a:lnTo>
                <a:cubicBezTo>
                  <a:pt x="0" y="0"/>
                  <a:pt x="32559" y="0"/>
                  <a:pt x="72721" y="0"/>
                </a:cubicBezTo>
                <a:close/>
              </a:path>
            </a:pathLst>
          </a:custGeom>
          <a:solidFill>
            <a:srgbClr val="FFFFFF"/>
          </a:solidFill>
          <a:ln w="7271" cap="flat">
            <a:solidFill>
              <a:srgbClr val="000000"/>
            </a:solidFill>
            <a:custDash>
              <a:ds d="300000" sp="150000"/>
            </a:custDash>
            <a:miter/>
          </a:ln>
        </p:spPr>
        <p:txBody>
          <a:bodyPr rtlCol="0" anchor="ctr"/>
          <a:lstStyle/>
          <a:p>
            <a:pPr algn="ctr"/>
            <a:endParaRPr lang="en-IN" sz="1600"/>
          </a:p>
        </p:txBody>
      </p:sp>
      <p:sp>
        <p:nvSpPr>
          <p:cNvPr id="107" name="TextBox 106">
            <a:extLst>
              <a:ext uri="{FF2B5EF4-FFF2-40B4-BE49-F238E27FC236}">
                <a16:creationId xmlns:a16="http://schemas.microsoft.com/office/drawing/2014/main" id="{BD852D49-9D86-9ABF-965E-2D5375E9328E}"/>
              </a:ext>
            </a:extLst>
          </p:cNvPr>
          <p:cNvSpPr txBox="1"/>
          <p:nvPr/>
        </p:nvSpPr>
        <p:spPr>
          <a:xfrm>
            <a:off x="7592441" y="1182228"/>
            <a:ext cx="1987725" cy="205121"/>
          </a:xfrm>
          <a:prstGeom prst="rect">
            <a:avLst/>
          </a:prstGeom>
          <a:noFill/>
          <a:ln>
            <a:noFill/>
          </a:ln>
        </p:spPr>
        <p:txBody>
          <a:bodyPr wrap="none" lIns="0" tIns="0" rIns="0" bIns="0" rtlCol="0">
            <a:spAutoFit/>
          </a:bodyPr>
          <a:lstStyle/>
          <a:p>
            <a:pPr algn="ctr" defTabSz="240012">
              <a:tabLst>
                <a:tab pos="240012" algn="l"/>
              </a:tabLst>
            </a:pPr>
            <a:r>
              <a:rPr lang="en-IN" sz="1333" b="1" dirty="0">
                <a:ln/>
                <a:solidFill>
                  <a:srgbClr val="FF0000"/>
                </a:solidFill>
                <a:latin typeface="Arial"/>
                <a:cs typeface="Arial"/>
                <a:sym typeface="Arial"/>
                <a:rtl val="0"/>
              </a:rPr>
              <a:t>Network Slicing Support</a:t>
            </a:r>
          </a:p>
        </p:txBody>
      </p:sp>
      <p:sp>
        <p:nvSpPr>
          <p:cNvPr id="108" name="TextBox 107">
            <a:extLst>
              <a:ext uri="{FF2B5EF4-FFF2-40B4-BE49-F238E27FC236}">
                <a16:creationId xmlns:a16="http://schemas.microsoft.com/office/drawing/2014/main" id="{CD1C34F5-6BC7-7465-8D4C-54F27BC9C21A}"/>
              </a:ext>
            </a:extLst>
          </p:cNvPr>
          <p:cNvSpPr txBox="1"/>
          <p:nvPr/>
        </p:nvSpPr>
        <p:spPr>
          <a:xfrm>
            <a:off x="7855334" y="1345295"/>
            <a:ext cx="1461940" cy="123111"/>
          </a:xfrm>
          <a:prstGeom prst="rect">
            <a:avLst/>
          </a:prstGeom>
          <a:noFill/>
          <a:ln>
            <a:noFill/>
          </a:ln>
        </p:spPr>
        <p:txBody>
          <a:bodyPr wrap="none" lIns="0" tIns="0" rIns="0" bIns="0" rtlCol="0">
            <a:spAutoFit/>
          </a:bodyPr>
          <a:lstStyle/>
          <a:p>
            <a:pPr algn="ctr" defTabSz="240012">
              <a:tabLst>
                <a:tab pos="240012" algn="l"/>
              </a:tabLst>
            </a:pPr>
            <a:r>
              <a:rPr lang="en-IN" sz="800" dirty="0">
                <a:ln/>
                <a:solidFill>
                  <a:srgbClr val="000000"/>
                </a:solidFill>
                <a:latin typeface="Arial"/>
                <a:cs typeface="Arial"/>
                <a:sym typeface="Arial"/>
                <a:rtl val="0"/>
              </a:rPr>
              <a:t>• NSSF manages slice selection</a:t>
            </a:r>
          </a:p>
        </p:txBody>
      </p:sp>
      <p:sp>
        <p:nvSpPr>
          <p:cNvPr id="109" name="TextBox 108">
            <a:extLst>
              <a:ext uri="{FF2B5EF4-FFF2-40B4-BE49-F238E27FC236}">
                <a16:creationId xmlns:a16="http://schemas.microsoft.com/office/drawing/2014/main" id="{D1295796-5DED-D7CE-8720-8316EC5C784A}"/>
              </a:ext>
            </a:extLst>
          </p:cNvPr>
          <p:cNvSpPr txBox="1"/>
          <p:nvPr/>
        </p:nvSpPr>
        <p:spPr>
          <a:xfrm>
            <a:off x="7584427" y="1487092"/>
            <a:ext cx="2003754" cy="123111"/>
          </a:xfrm>
          <a:prstGeom prst="rect">
            <a:avLst/>
          </a:prstGeom>
          <a:noFill/>
          <a:ln>
            <a:noFill/>
          </a:ln>
        </p:spPr>
        <p:txBody>
          <a:bodyPr wrap="none" lIns="0" tIns="0" rIns="0" bIns="0" rtlCol="0">
            <a:spAutoFit/>
          </a:bodyPr>
          <a:lstStyle/>
          <a:p>
            <a:pPr algn="ctr" defTabSz="240012">
              <a:tabLst>
                <a:tab pos="240012" algn="l"/>
              </a:tabLst>
            </a:pPr>
            <a:r>
              <a:rPr lang="en-IN" sz="800" dirty="0">
                <a:ln/>
                <a:solidFill>
                  <a:srgbClr val="000000"/>
                </a:solidFill>
                <a:latin typeface="Arial"/>
                <a:cs typeface="Arial"/>
                <a:sym typeface="Arial"/>
                <a:rtl val="0"/>
              </a:rPr>
              <a:t>• Multiple instances of NFs can be deployed</a:t>
            </a:r>
          </a:p>
        </p:txBody>
      </p:sp>
      <p:sp>
        <p:nvSpPr>
          <p:cNvPr id="110" name="Freeform: Shape 109">
            <a:extLst>
              <a:ext uri="{FF2B5EF4-FFF2-40B4-BE49-F238E27FC236}">
                <a16:creationId xmlns:a16="http://schemas.microsoft.com/office/drawing/2014/main" id="{DDC182B8-85C5-3EE9-E05E-A1F2735184AA}"/>
              </a:ext>
            </a:extLst>
          </p:cNvPr>
          <p:cNvSpPr/>
          <p:nvPr/>
        </p:nvSpPr>
        <p:spPr>
          <a:xfrm>
            <a:off x="441519" y="1200647"/>
            <a:ext cx="387847" cy="425395"/>
          </a:xfrm>
          <a:custGeom>
            <a:avLst/>
            <a:gdLst>
              <a:gd name="connsiteX0" fmla="*/ 290885 w 290885"/>
              <a:gd name="connsiteY0" fmla="*/ 159523 h 319046"/>
              <a:gd name="connsiteX1" fmla="*/ 145443 w 290885"/>
              <a:gd name="connsiteY1" fmla="*/ 319046 h 319046"/>
              <a:gd name="connsiteX2" fmla="*/ 0 w 290885"/>
              <a:gd name="connsiteY2" fmla="*/ 159523 h 319046"/>
              <a:gd name="connsiteX3" fmla="*/ 145443 w 290885"/>
              <a:gd name="connsiteY3" fmla="*/ 0 h 319046"/>
              <a:gd name="connsiteX4" fmla="*/ 290885 w 290885"/>
              <a:gd name="connsiteY4" fmla="*/ 159523 h 319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885" h="319046">
                <a:moveTo>
                  <a:pt x="290885" y="159523"/>
                </a:moveTo>
                <a:cubicBezTo>
                  <a:pt x="290885" y="247625"/>
                  <a:pt x="225768" y="319046"/>
                  <a:pt x="145443" y="319046"/>
                </a:cubicBezTo>
                <a:cubicBezTo>
                  <a:pt x="65117" y="319046"/>
                  <a:pt x="0" y="247625"/>
                  <a:pt x="0" y="159523"/>
                </a:cubicBezTo>
                <a:cubicBezTo>
                  <a:pt x="0" y="71421"/>
                  <a:pt x="65117" y="0"/>
                  <a:pt x="145443" y="0"/>
                </a:cubicBezTo>
                <a:cubicBezTo>
                  <a:pt x="225768" y="0"/>
                  <a:pt x="290885" y="71421"/>
                  <a:pt x="290885" y="159523"/>
                </a:cubicBezTo>
                <a:close/>
              </a:path>
            </a:pathLst>
          </a:custGeom>
          <a:solidFill>
            <a:srgbClr val="FFFFFF"/>
          </a:solidFill>
          <a:ln w="14542" cap="flat">
            <a:solidFill>
              <a:srgbClr val="000000"/>
            </a:solidFill>
            <a:prstDash val="solid"/>
            <a:miter/>
          </a:ln>
        </p:spPr>
        <p:txBody>
          <a:bodyPr rtlCol="0" anchor="ctr"/>
          <a:lstStyle/>
          <a:p>
            <a:pPr algn="ctr"/>
            <a:endParaRPr lang="en-IN" sz="1600"/>
          </a:p>
        </p:txBody>
      </p:sp>
      <p:sp>
        <p:nvSpPr>
          <p:cNvPr id="111" name="TextBox 110">
            <a:extLst>
              <a:ext uri="{FF2B5EF4-FFF2-40B4-BE49-F238E27FC236}">
                <a16:creationId xmlns:a16="http://schemas.microsoft.com/office/drawing/2014/main" id="{5AB66795-3EC3-713C-CA89-268E8F7CFB11}"/>
              </a:ext>
            </a:extLst>
          </p:cNvPr>
          <p:cNvSpPr txBox="1"/>
          <p:nvPr/>
        </p:nvSpPr>
        <p:spPr>
          <a:xfrm>
            <a:off x="516819" y="1253127"/>
            <a:ext cx="237244" cy="205121"/>
          </a:xfrm>
          <a:prstGeom prst="rect">
            <a:avLst/>
          </a:prstGeom>
          <a:noFill/>
          <a:ln>
            <a:noFill/>
          </a:ln>
        </p:spPr>
        <p:txBody>
          <a:bodyPr wrap="none" lIns="0" tIns="0" rIns="0" bIns="0" rtlCol="0">
            <a:spAutoFit/>
          </a:bodyPr>
          <a:lstStyle/>
          <a:p>
            <a:pPr algn="ctr" defTabSz="240012">
              <a:tabLst>
                <a:tab pos="240012" algn="l"/>
              </a:tabLst>
            </a:pPr>
            <a:r>
              <a:rPr lang="en-IN" sz="1333" b="1" dirty="0">
                <a:ln/>
                <a:solidFill>
                  <a:srgbClr val="FF0000"/>
                </a:solidFill>
                <a:latin typeface="Arial"/>
                <a:cs typeface="Arial"/>
                <a:sym typeface="Arial"/>
                <a:rtl val="0"/>
              </a:rPr>
              <a:t>UE</a:t>
            </a:r>
          </a:p>
        </p:txBody>
      </p:sp>
      <p:sp>
        <p:nvSpPr>
          <p:cNvPr id="112" name="Freeform: Shape 111">
            <a:extLst>
              <a:ext uri="{FF2B5EF4-FFF2-40B4-BE49-F238E27FC236}">
                <a16:creationId xmlns:a16="http://schemas.microsoft.com/office/drawing/2014/main" id="{9D8EAEF1-EF8C-50D4-BF5D-FDD3A6BE20AB}"/>
              </a:ext>
            </a:extLst>
          </p:cNvPr>
          <p:cNvSpPr/>
          <p:nvPr/>
        </p:nvSpPr>
        <p:spPr>
          <a:xfrm>
            <a:off x="829365" y="1413345"/>
            <a:ext cx="484808" cy="7089"/>
          </a:xfrm>
          <a:custGeom>
            <a:avLst/>
            <a:gdLst>
              <a:gd name="connsiteX0" fmla="*/ 0 w 363606"/>
              <a:gd name="connsiteY0" fmla="*/ 0 h 5317"/>
              <a:gd name="connsiteX1" fmla="*/ 363607 w 363606"/>
              <a:gd name="connsiteY1" fmla="*/ 0 h 5317"/>
            </a:gdLst>
            <a:ahLst/>
            <a:cxnLst>
              <a:cxn ang="0">
                <a:pos x="connsiteX0" y="connsiteY0"/>
              </a:cxn>
              <a:cxn ang="0">
                <a:pos x="connsiteX1" y="connsiteY1"/>
              </a:cxn>
            </a:cxnLst>
            <a:rect l="l" t="t" r="r" b="b"/>
            <a:pathLst>
              <a:path w="363606" h="5317">
                <a:moveTo>
                  <a:pt x="0" y="0"/>
                </a:moveTo>
                <a:lnTo>
                  <a:pt x="363607" y="0"/>
                </a:lnTo>
              </a:path>
            </a:pathLst>
          </a:custGeom>
          <a:solidFill>
            <a:srgbClr val="000000"/>
          </a:solidFill>
          <a:ln w="14542" cap="flat">
            <a:solidFill>
              <a:srgbClr val="000000"/>
            </a:solidFill>
            <a:prstDash val="solid"/>
            <a:miter/>
          </a:ln>
        </p:spPr>
        <p:txBody>
          <a:bodyPr rtlCol="0" anchor="ctr"/>
          <a:lstStyle/>
          <a:p>
            <a:pPr algn="ctr"/>
            <a:endParaRPr lang="en-IN" sz="1600"/>
          </a:p>
        </p:txBody>
      </p:sp>
      <p:sp>
        <p:nvSpPr>
          <p:cNvPr id="113" name="TextBox 112">
            <a:extLst>
              <a:ext uri="{FF2B5EF4-FFF2-40B4-BE49-F238E27FC236}">
                <a16:creationId xmlns:a16="http://schemas.microsoft.com/office/drawing/2014/main" id="{760255BF-9BD9-F95D-9B23-4D5551C6492E}"/>
              </a:ext>
            </a:extLst>
          </p:cNvPr>
          <p:cNvSpPr txBox="1"/>
          <p:nvPr/>
        </p:nvSpPr>
        <p:spPr>
          <a:xfrm>
            <a:off x="984406" y="1189317"/>
            <a:ext cx="174728"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FF0000"/>
                </a:solidFill>
                <a:latin typeface="Arial"/>
                <a:cs typeface="Arial"/>
                <a:sym typeface="Arial"/>
                <a:rtl val="0"/>
              </a:rPr>
              <a:t>N1</a:t>
            </a:r>
          </a:p>
        </p:txBody>
      </p:sp>
      <p:sp>
        <p:nvSpPr>
          <p:cNvPr id="114" name="Freeform: Shape 113">
            <a:extLst>
              <a:ext uri="{FF2B5EF4-FFF2-40B4-BE49-F238E27FC236}">
                <a16:creationId xmlns:a16="http://schemas.microsoft.com/office/drawing/2014/main" id="{0812DC33-7767-0F99-CB2D-DBE42888D438}"/>
              </a:ext>
            </a:extLst>
          </p:cNvPr>
          <p:cNvSpPr/>
          <p:nvPr/>
        </p:nvSpPr>
        <p:spPr>
          <a:xfrm>
            <a:off x="829366" y="5170997"/>
            <a:ext cx="4848087" cy="921688"/>
          </a:xfrm>
          <a:custGeom>
            <a:avLst/>
            <a:gdLst>
              <a:gd name="connsiteX0" fmla="*/ 3563344 w 3636065"/>
              <a:gd name="connsiteY0" fmla="*/ 0 h 691266"/>
              <a:gd name="connsiteX1" fmla="*/ 3636065 w 3636065"/>
              <a:gd name="connsiteY1" fmla="*/ 0 h 691266"/>
              <a:gd name="connsiteX2" fmla="*/ 3636065 w 3636065"/>
              <a:gd name="connsiteY2" fmla="*/ 691267 h 691266"/>
              <a:gd name="connsiteX3" fmla="*/ 3563344 w 3636065"/>
              <a:gd name="connsiteY3" fmla="*/ 691267 h 691266"/>
              <a:gd name="connsiteX4" fmla="*/ 72721 w 3636065"/>
              <a:gd name="connsiteY4" fmla="*/ 691267 h 691266"/>
              <a:gd name="connsiteX5" fmla="*/ 0 w 3636065"/>
              <a:gd name="connsiteY5" fmla="*/ 691267 h 691266"/>
              <a:gd name="connsiteX6" fmla="*/ 0 w 3636065"/>
              <a:gd name="connsiteY6" fmla="*/ 0 h 691266"/>
              <a:gd name="connsiteX7" fmla="*/ 72721 w 3636065"/>
              <a:gd name="connsiteY7" fmla="*/ 0 h 69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6065" h="691266">
                <a:moveTo>
                  <a:pt x="3563344" y="0"/>
                </a:moveTo>
                <a:cubicBezTo>
                  <a:pt x="3603507" y="0"/>
                  <a:pt x="3636065" y="0"/>
                  <a:pt x="3636065" y="0"/>
                </a:cubicBezTo>
                <a:lnTo>
                  <a:pt x="3636065" y="691267"/>
                </a:lnTo>
                <a:cubicBezTo>
                  <a:pt x="3636065" y="691267"/>
                  <a:pt x="3603507" y="691267"/>
                  <a:pt x="3563344" y="691267"/>
                </a:cubicBezTo>
                <a:lnTo>
                  <a:pt x="72721" y="691267"/>
                </a:lnTo>
                <a:cubicBezTo>
                  <a:pt x="32558" y="691267"/>
                  <a:pt x="0" y="691267"/>
                  <a:pt x="0" y="691267"/>
                </a:cubicBezTo>
                <a:lnTo>
                  <a:pt x="0" y="0"/>
                </a:lnTo>
                <a:cubicBezTo>
                  <a:pt x="0" y="0"/>
                  <a:pt x="32558" y="0"/>
                  <a:pt x="72721" y="0"/>
                </a:cubicBezTo>
                <a:close/>
              </a:path>
            </a:pathLst>
          </a:custGeom>
          <a:solidFill>
            <a:srgbClr val="FFFFFF"/>
          </a:solidFill>
          <a:ln w="7271" cap="flat">
            <a:solidFill>
              <a:srgbClr val="000000"/>
            </a:solidFill>
            <a:prstDash val="solid"/>
            <a:miter/>
          </a:ln>
        </p:spPr>
        <p:txBody>
          <a:bodyPr rtlCol="0" anchor="ctr"/>
          <a:lstStyle/>
          <a:p>
            <a:pPr algn="ctr"/>
            <a:endParaRPr lang="en-IN" sz="1600"/>
          </a:p>
        </p:txBody>
      </p:sp>
      <p:sp>
        <p:nvSpPr>
          <p:cNvPr id="115" name="TextBox 114">
            <a:extLst>
              <a:ext uri="{FF2B5EF4-FFF2-40B4-BE49-F238E27FC236}">
                <a16:creationId xmlns:a16="http://schemas.microsoft.com/office/drawing/2014/main" id="{AEE38A0D-283E-B004-2E11-7BD774415E40}"/>
              </a:ext>
            </a:extLst>
          </p:cNvPr>
          <p:cNvSpPr txBox="1"/>
          <p:nvPr/>
        </p:nvSpPr>
        <p:spPr>
          <a:xfrm>
            <a:off x="962975" y="5188028"/>
            <a:ext cx="1478097" cy="205121"/>
          </a:xfrm>
          <a:prstGeom prst="rect">
            <a:avLst/>
          </a:prstGeom>
          <a:noFill/>
          <a:ln>
            <a:noFill/>
          </a:ln>
        </p:spPr>
        <p:txBody>
          <a:bodyPr wrap="none" lIns="0" tIns="0" rIns="0" bIns="0" rtlCol="0">
            <a:spAutoFit/>
          </a:bodyPr>
          <a:lstStyle/>
          <a:p>
            <a:pPr algn="ctr" defTabSz="240012">
              <a:tabLst>
                <a:tab pos="240012" algn="l"/>
              </a:tabLst>
            </a:pPr>
            <a:r>
              <a:rPr lang="en-IN" sz="1333" b="1" dirty="0">
                <a:ln/>
                <a:solidFill>
                  <a:srgbClr val="000000"/>
                </a:solidFill>
                <a:latin typeface="Arial"/>
                <a:cs typeface="Arial"/>
                <a:sym typeface="Arial"/>
                <a:rtl val="0"/>
              </a:rPr>
              <a:t>3GPP References:</a:t>
            </a:r>
          </a:p>
        </p:txBody>
      </p:sp>
      <p:sp>
        <p:nvSpPr>
          <p:cNvPr id="116" name="TextBox 115">
            <a:extLst>
              <a:ext uri="{FF2B5EF4-FFF2-40B4-BE49-F238E27FC236}">
                <a16:creationId xmlns:a16="http://schemas.microsoft.com/office/drawing/2014/main" id="{FF250DE4-DEAA-D8A5-0BBF-5DE50936AF1E}"/>
              </a:ext>
            </a:extLst>
          </p:cNvPr>
          <p:cNvSpPr txBox="1"/>
          <p:nvPr/>
        </p:nvSpPr>
        <p:spPr>
          <a:xfrm>
            <a:off x="1023869" y="5372365"/>
            <a:ext cx="2927083"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 TS 23.501: System Architecture for 5G System</a:t>
            </a:r>
          </a:p>
        </p:txBody>
      </p:sp>
      <p:sp>
        <p:nvSpPr>
          <p:cNvPr id="117" name="TextBox 116">
            <a:extLst>
              <a:ext uri="{FF2B5EF4-FFF2-40B4-BE49-F238E27FC236}">
                <a16:creationId xmlns:a16="http://schemas.microsoft.com/office/drawing/2014/main" id="{2239441E-59ED-A696-020B-3B6D5BB582F7}"/>
              </a:ext>
            </a:extLst>
          </p:cNvPr>
          <p:cNvSpPr txBox="1"/>
          <p:nvPr/>
        </p:nvSpPr>
        <p:spPr>
          <a:xfrm>
            <a:off x="1035463" y="5549613"/>
            <a:ext cx="2399696"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 TS 23.502: Procedures for 5G System</a:t>
            </a:r>
          </a:p>
        </p:txBody>
      </p:sp>
      <p:sp>
        <p:nvSpPr>
          <p:cNvPr id="118" name="TextBox 117">
            <a:extLst>
              <a:ext uri="{FF2B5EF4-FFF2-40B4-BE49-F238E27FC236}">
                <a16:creationId xmlns:a16="http://schemas.microsoft.com/office/drawing/2014/main" id="{F3D80C08-BC78-42DA-BC59-2B030AD8A2CC}"/>
              </a:ext>
            </a:extLst>
          </p:cNvPr>
          <p:cNvSpPr txBox="1"/>
          <p:nvPr/>
        </p:nvSpPr>
        <p:spPr>
          <a:xfrm>
            <a:off x="1014058" y="5726861"/>
            <a:ext cx="2500686"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 TS 29.500: Technical Realization of SBI</a:t>
            </a:r>
          </a:p>
        </p:txBody>
      </p:sp>
      <p:sp>
        <p:nvSpPr>
          <p:cNvPr id="119" name="TextBox 118">
            <a:extLst>
              <a:ext uri="{FF2B5EF4-FFF2-40B4-BE49-F238E27FC236}">
                <a16:creationId xmlns:a16="http://schemas.microsoft.com/office/drawing/2014/main" id="{DFA79B4C-E4BF-C4DF-1907-31F82185704B}"/>
              </a:ext>
            </a:extLst>
          </p:cNvPr>
          <p:cNvSpPr txBox="1"/>
          <p:nvPr/>
        </p:nvSpPr>
        <p:spPr>
          <a:xfrm>
            <a:off x="1031376" y="5904109"/>
            <a:ext cx="2786019"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 TS 29.501: Principles and Guidelines for SBI</a:t>
            </a:r>
          </a:p>
        </p:txBody>
      </p:sp>
      <p:sp>
        <p:nvSpPr>
          <p:cNvPr id="120" name="Freeform: Shape 119">
            <a:extLst>
              <a:ext uri="{FF2B5EF4-FFF2-40B4-BE49-F238E27FC236}">
                <a16:creationId xmlns:a16="http://schemas.microsoft.com/office/drawing/2014/main" id="{31B28B19-863C-E0EA-1E8C-7743139595A2}"/>
              </a:ext>
            </a:extLst>
          </p:cNvPr>
          <p:cNvSpPr/>
          <p:nvPr/>
        </p:nvSpPr>
        <p:spPr>
          <a:xfrm>
            <a:off x="6647070" y="5170997"/>
            <a:ext cx="4848087" cy="921688"/>
          </a:xfrm>
          <a:custGeom>
            <a:avLst/>
            <a:gdLst>
              <a:gd name="connsiteX0" fmla="*/ 3563344 w 3636065"/>
              <a:gd name="connsiteY0" fmla="*/ 0 h 691266"/>
              <a:gd name="connsiteX1" fmla="*/ 3636065 w 3636065"/>
              <a:gd name="connsiteY1" fmla="*/ 0 h 691266"/>
              <a:gd name="connsiteX2" fmla="*/ 3636065 w 3636065"/>
              <a:gd name="connsiteY2" fmla="*/ 691267 h 691266"/>
              <a:gd name="connsiteX3" fmla="*/ 3563344 w 3636065"/>
              <a:gd name="connsiteY3" fmla="*/ 691267 h 691266"/>
              <a:gd name="connsiteX4" fmla="*/ 72721 w 3636065"/>
              <a:gd name="connsiteY4" fmla="*/ 691267 h 691266"/>
              <a:gd name="connsiteX5" fmla="*/ 0 w 3636065"/>
              <a:gd name="connsiteY5" fmla="*/ 691267 h 691266"/>
              <a:gd name="connsiteX6" fmla="*/ 0 w 3636065"/>
              <a:gd name="connsiteY6" fmla="*/ 0 h 691266"/>
              <a:gd name="connsiteX7" fmla="*/ 72721 w 3636065"/>
              <a:gd name="connsiteY7" fmla="*/ 0 h 69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6065" h="691266">
                <a:moveTo>
                  <a:pt x="3563344" y="0"/>
                </a:moveTo>
                <a:cubicBezTo>
                  <a:pt x="3603507" y="0"/>
                  <a:pt x="3636065" y="0"/>
                  <a:pt x="3636065" y="0"/>
                </a:cubicBezTo>
                <a:lnTo>
                  <a:pt x="3636065" y="691267"/>
                </a:lnTo>
                <a:cubicBezTo>
                  <a:pt x="3636065" y="691267"/>
                  <a:pt x="3603507" y="691267"/>
                  <a:pt x="3563344" y="691267"/>
                </a:cubicBezTo>
                <a:lnTo>
                  <a:pt x="72721" y="691267"/>
                </a:lnTo>
                <a:cubicBezTo>
                  <a:pt x="32559" y="691267"/>
                  <a:pt x="0" y="691267"/>
                  <a:pt x="0" y="691267"/>
                </a:cubicBezTo>
                <a:lnTo>
                  <a:pt x="0" y="0"/>
                </a:lnTo>
                <a:cubicBezTo>
                  <a:pt x="0" y="0"/>
                  <a:pt x="32559" y="0"/>
                  <a:pt x="72721" y="0"/>
                </a:cubicBezTo>
                <a:close/>
              </a:path>
            </a:pathLst>
          </a:custGeom>
          <a:solidFill>
            <a:srgbClr val="FFFFFF"/>
          </a:solidFill>
          <a:ln w="7271" cap="flat">
            <a:solidFill>
              <a:srgbClr val="000000"/>
            </a:solidFill>
            <a:prstDash val="solid"/>
            <a:miter/>
          </a:ln>
        </p:spPr>
        <p:txBody>
          <a:bodyPr rtlCol="0" anchor="ctr"/>
          <a:lstStyle/>
          <a:p>
            <a:pPr algn="ctr"/>
            <a:endParaRPr lang="en-IN" sz="1600"/>
          </a:p>
        </p:txBody>
      </p:sp>
      <p:sp>
        <p:nvSpPr>
          <p:cNvPr id="121" name="TextBox 120">
            <a:extLst>
              <a:ext uri="{FF2B5EF4-FFF2-40B4-BE49-F238E27FC236}">
                <a16:creationId xmlns:a16="http://schemas.microsoft.com/office/drawing/2014/main" id="{BB23E32D-F70A-F82D-0AAD-A8E596363063}"/>
              </a:ext>
            </a:extLst>
          </p:cNvPr>
          <p:cNvSpPr txBox="1"/>
          <p:nvPr/>
        </p:nvSpPr>
        <p:spPr>
          <a:xfrm>
            <a:off x="6692063" y="5188028"/>
            <a:ext cx="3119444" cy="205121"/>
          </a:xfrm>
          <a:prstGeom prst="rect">
            <a:avLst/>
          </a:prstGeom>
          <a:noFill/>
          <a:ln>
            <a:noFill/>
          </a:ln>
        </p:spPr>
        <p:txBody>
          <a:bodyPr wrap="none" lIns="0" tIns="0" rIns="0" bIns="0" rtlCol="0">
            <a:spAutoFit/>
          </a:bodyPr>
          <a:lstStyle/>
          <a:p>
            <a:pPr algn="ctr" defTabSz="240012">
              <a:tabLst>
                <a:tab pos="240012" algn="l"/>
              </a:tabLst>
            </a:pPr>
            <a:r>
              <a:rPr lang="en-IN" sz="1333" b="1" dirty="0">
                <a:ln/>
                <a:solidFill>
                  <a:srgbClr val="000000"/>
                </a:solidFill>
                <a:latin typeface="Arial"/>
                <a:cs typeface="Arial"/>
                <a:sym typeface="Arial"/>
                <a:rtl val="0"/>
              </a:rPr>
              <a:t>Service-Based Interface (SBI) Naming:</a:t>
            </a:r>
          </a:p>
        </p:txBody>
      </p:sp>
      <p:sp>
        <p:nvSpPr>
          <p:cNvPr id="122" name="TextBox 121">
            <a:extLst>
              <a:ext uri="{FF2B5EF4-FFF2-40B4-BE49-F238E27FC236}">
                <a16:creationId xmlns:a16="http://schemas.microsoft.com/office/drawing/2014/main" id="{B4E90ACB-1A6A-D414-6683-53534F5780EF}"/>
              </a:ext>
            </a:extLst>
          </p:cNvPr>
          <p:cNvSpPr txBox="1"/>
          <p:nvPr/>
        </p:nvSpPr>
        <p:spPr>
          <a:xfrm>
            <a:off x="6817134" y="5372365"/>
            <a:ext cx="4071628"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 Each NF exposes services with its name prefix (e.g., Namf, Nsmf)</a:t>
            </a:r>
          </a:p>
        </p:txBody>
      </p:sp>
      <p:sp>
        <p:nvSpPr>
          <p:cNvPr id="123" name="TextBox 122">
            <a:extLst>
              <a:ext uri="{FF2B5EF4-FFF2-40B4-BE49-F238E27FC236}">
                <a16:creationId xmlns:a16="http://schemas.microsoft.com/office/drawing/2014/main" id="{97C78F5F-8152-653D-CB95-2EE6136DE244}"/>
              </a:ext>
            </a:extLst>
          </p:cNvPr>
          <p:cNvSpPr txBox="1"/>
          <p:nvPr/>
        </p:nvSpPr>
        <p:spPr>
          <a:xfrm>
            <a:off x="6830548" y="5549613"/>
            <a:ext cx="2997615"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 RESTful APIs with HTTP/2 as transport protocol</a:t>
            </a:r>
          </a:p>
        </p:txBody>
      </p:sp>
      <p:sp>
        <p:nvSpPr>
          <p:cNvPr id="124" name="TextBox 123">
            <a:extLst>
              <a:ext uri="{FF2B5EF4-FFF2-40B4-BE49-F238E27FC236}">
                <a16:creationId xmlns:a16="http://schemas.microsoft.com/office/drawing/2014/main" id="{30A81312-0744-3439-BBD2-034F484D3DD7}"/>
              </a:ext>
            </a:extLst>
          </p:cNvPr>
          <p:cNvSpPr txBox="1"/>
          <p:nvPr/>
        </p:nvSpPr>
        <p:spPr>
          <a:xfrm>
            <a:off x="6841946" y="5726861"/>
            <a:ext cx="2422138"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 JSON is used for information encoding</a:t>
            </a:r>
          </a:p>
        </p:txBody>
      </p:sp>
      <p:sp>
        <p:nvSpPr>
          <p:cNvPr id="125" name="TextBox 124">
            <a:extLst>
              <a:ext uri="{FF2B5EF4-FFF2-40B4-BE49-F238E27FC236}">
                <a16:creationId xmlns:a16="http://schemas.microsoft.com/office/drawing/2014/main" id="{AD0A1686-AFEC-1F30-EAAF-EB0DC1C4E153}"/>
              </a:ext>
            </a:extLst>
          </p:cNvPr>
          <p:cNvSpPr txBox="1"/>
          <p:nvPr/>
        </p:nvSpPr>
        <p:spPr>
          <a:xfrm>
            <a:off x="6841142" y="5904109"/>
            <a:ext cx="3616376"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 OpenAPI 3.0.0 specifications available in TS 29.5xx series</a:t>
            </a:r>
          </a:p>
        </p:txBody>
      </p:sp>
      <p:sp>
        <p:nvSpPr>
          <p:cNvPr id="126" name="TextBox 125">
            <a:extLst>
              <a:ext uri="{FF2B5EF4-FFF2-40B4-BE49-F238E27FC236}">
                <a16:creationId xmlns:a16="http://schemas.microsoft.com/office/drawing/2014/main" id="{CE3E8AD9-918D-D7E1-B5CD-F417FD1B408C}"/>
              </a:ext>
            </a:extLst>
          </p:cNvPr>
          <p:cNvSpPr txBox="1"/>
          <p:nvPr/>
        </p:nvSpPr>
        <p:spPr>
          <a:xfrm>
            <a:off x="4194573" y="4890251"/>
            <a:ext cx="3935373" cy="123111"/>
          </a:xfrm>
          <a:prstGeom prst="rect">
            <a:avLst/>
          </a:prstGeom>
          <a:noFill/>
          <a:ln>
            <a:noFill/>
          </a:ln>
        </p:spPr>
        <p:txBody>
          <a:bodyPr wrap="none" lIns="0" tIns="0" rIns="0" bIns="0" rtlCol="0">
            <a:spAutoFit/>
          </a:bodyPr>
          <a:lstStyle/>
          <a:p>
            <a:pPr algn="ctr" defTabSz="240012">
              <a:tabLst>
                <a:tab pos="240012" algn="l"/>
              </a:tabLst>
            </a:pPr>
            <a:r>
              <a:rPr lang="en-IN" sz="800" dirty="0">
                <a:ln/>
                <a:solidFill>
                  <a:srgbClr val="000000"/>
                </a:solidFill>
                <a:latin typeface="Arial"/>
                <a:cs typeface="Arial"/>
                <a:sym typeface="Arial"/>
                <a:rtl val="0"/>
              </a:rPr>
              <a:t>Items in </a:t>
            </a:r>
            <a:r>
              <a:rPr lang="en-IN" sz="800" dirty="0">
                <a:ln/>
                <a:solidFill>
                  <a:srgbClr val="FF0000"/>
                </a:solidFill>
                <a:latin typeface="Arial"/>
                <a:cs typeface="Arial"/>
                <a:sym typeface="Arial"/>
                <a:rtl val="0"/>
              </a:rPr>
              <a:t>red</a:t>
            </a:r>
            <a:r>
              <a:rPr lang="en-IN" sz="800" dirty="0">
                <a:ln/>
                <a:solidFill>
                  <a:srgbClr val="000000"/>
                </a:solidFill>
                <a:latin typeface="Arial"/>
                <a:cs typeface="Arial"/>
                <a:sym typeface="Arial"/>
                <a:rtl val="0"/>
              </a:rPr>
              <a:t> indicate key components and interfaces in 5G Service-Based Architecture</a:t>
            </a:r>
          </a:p>
        </p:txBody>
      </p:sp>
    </p:spTree>
    <p:extLst>
      <p:ext uri="{BB962C8B-B14F-4D97-AF65-F5344CB8AC3E}">
        <p14:creationId xmlns:p14="http://schemas.microsoft.com/office/powerpoint/2010/main" val="21143945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91344" y="873978"/>
          <a:ext cx="11473998" cy="5539671"/>
        </p:xfrm>
        <a:graphic>
          <a:graphicData uri="http://schemas.openxmlformats.org/drawingml/2006/table">
            <a:tbl>
              <a:tblPr firstRow="1" bandRow="1">
                <a:tableStyleId>{2D5ABB26-0587-4C30-8999-92F81FD0307C}</a:tableStyleId>
              </a:tblPr>
              <a:tblGrid>
                <a:gridCol w="1929453">
                  <a:extLst>
                    <a:ext uri="{9D8B030D-6E8A-4147-A177-3AD203B41FA5}">
                      <a16:colId xmlns:a16="http://schemas.microsoft.com/office/drawing/2014/main" val="20000"/>
                    </a:ext>
                  </a:extLst>
                </a:gridCol>
                <a:gridCol w="3590929">
                  <a:extLst>
                    <a:ext uri="{9D8B030D-6E8A-4147-A177-3AD203B41FA5}">
                      <a16:colId xmlns:a16="http://schemas.microsoft.com/office/drawing/2014/main" val="20001"/>
                    </a:ext>
                  </a:extLst>
                </a:gridCol>
                <a:gridCol w="5953616">
                  <a:extLst>
                    <a:ext uri="{9D8B030D-6E8A-4147-A177-3AD203B41FA5}">
                      <a16:colId xmlns:a16="http://schemas.microsoft.com/office/drawing/2014/main" val="20002"/>
                    </a:ext>
                  </a:extLst>
                </a:gridCol>
              </a:tblGrid>
              <a:tr h="191449">
                <a:tc>
                  <a:txBody>
                    <a:bodyPr/>
                    <a:lstStyle/>
                    <a:p>
                      <a:pPr marL="1905" algn="ctr">
                        <a:lnSpc>
                          <a:spcPts val="1620"/>
                        </a:lnSpc>
                      </a:pPr>
                      <a:r>
                        <a:rPr sz="1400" b="1" spc="-20" dirty="0">
                          <a:latin typeface="Arial"/>
                          <a:cs typeface="Arial"/>
                        </a:rPr>
                        <a:t>Tech</a:t>
                      </a:r>
                      <a:endParaRPr sz="14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E0F1"/>
                    </a:solidFill>
                  </a:tcPr>
                </a:tc>
                <a:tc>
                  <a:txBody>
                    <a:bodyPr/>
                    <a:lstStyle/>
                    <a:p>
                      <a:pPr marL="7620" algn="ctr">
                        <a:lnSpc>
                          <a:spcPts val="1620"/>
                        </a:lnSpc>
                      </a:pPr>
                      <a:r>
                        <a:rPr sz="1400" b="1" spc="-10" dirty="0">
                          <a:latin typeface="Arial"/>
                          <a:cs typeface="Arial"/>
                        </a:rPr>
                        <a:t>Category</a:t>
                      </a:r>
                      <a:endParaRPr sz="14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E0F1"/>
                    </a:solidFill>
                  </a:tcPr>
                </a:tc>
                <a:tc>
                  <a:txBody>
                    <a:bodyPr/>
                    <a:lstStyle/>
                    <a:p>
                      <a:pPr marL="4445" algn="ctr">
                        <a:lnSpc>
                          <a:spcPts val="1620"/>
                        </a:lnSpc>
                      </a:pPr>
                      <a:r>
                        <a:rPr sz="1400" b="1" spc="-25" dirty="0">
                          <a:latin typeface="Arial"/>
                          <a:cs typeface="Arial"/>
                        </a:rPr>
                        <a:t>MO</a:t>
                      </a:r>
                      <a:endParaRPr sz="14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E0F1"/>
                    </a:solidFill>
                  </a:tcPr>
                </a:tc>
                <a:extLst>
                  <a:ext uri="{0D108BD9-81ED-4DB2-BD59-A6C34878D82A}">
                    <a16:rowId xmlns:a16="http://schemas.microsoft.com/office/drawing/2014/main" val="10000"/>
                  </a:ext>
                </a:extLst>
              </a:tr>
              <a:tr h="167518">
                <a:tc rowSpan="12">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1215"/>
                        </a:spcBef>
                      </a:pPr>
                      <a:endParaRPr sz="1200">
                        <a:latin typeface="Times New Roman"/>
                        <a:cs typeface="Times New Roman"/>
                      </a:endParaRPr>
                    </a:p>
                    <a:p>
                      <a:pPr marL="140970">
                        <a:lnSpc>
                          <a:spcPct val="100000"/>
                        </a:lnSpc>
                        <a:spcBef>
                          <a:spcPts val="5"/>
                        </a:spcBef>
                      </a:pPr>
                      <a:r>
                        <a:rPr sz="1200" spc="-35" dirty="0">
                          <a:latin typeface="Arial MT"/>
                          <a:cs typeface="Arial MT"/>
                        </a:rPr>
                        <a:t>LTE</a:t>
                      </a:r>
                      <a:r>
                        <a:rPr sz="1200" spc="-80" dirty="0">
                          <a:latin typeface="Arial MT"/>
                          <a:cs typeface="Arial MT"/>
                        </a:rPr>
                        <a:t> </a:t>
                      </a:r>
                      <a:r>
                        <a:rPr sz="1200" dirty="0">
                          <a:latin typeface="Arial MT"/>
                          <a:cs typeface="Arial MT"/>
                        </a:rPr>
                        <a:t>Anchor</a:t>
                      </a:r>
                      <a:r>
                        <a:rPr sz="1200" spc="-40" dirty="0">
                          <a:latin typeface="Arial MT"/>
                          <a:cs typeface="Arial MT"/>
                        </a:rPr>
                        <a:t> </a:t>
                      </a:r>
                      <a:r>
                        <a:rPr sz="1200" spc="-20" dirty="0">
                          <a:latin typeface="Arial MT"/>
                          <a:cs typeface="Arial MT"/>
                        </a:rPr>
                        <a:t>Cell</a:t>
                      </a:r>
                      <a:endParaRPr sz="12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spcBef>
                          <a:spcPts val="80"/>
                        </a:spcBef>
                      </a:pPr>
                      <a:endParaRPr sz="1200">
                        <a:latin typeface="Times New Roman"/>
                        <a:cs typeface="Times New Roman"/>
                      </a:endParaRPr>
                    </a:p>
                    <a:p>
                      <a:pPr algn="ctr">
                        <a:lnSpc>
                          <a:spcPct val="100000"/>
                        </a:lnSpc>
                      </a:pPr>
                      <a:r>
                        <a:rPr sz="1200" spc="-10" dirty="0">
                          <a:latin typeface="Arial MT"/>
                          <a:cs typeface="Arial MT"/>
                        </a:rPr>
                        <a:t>Anchoring</a:t>
                      </a:r>
                      <a:endParaRPr sz="1200">
                        <a:latin typeface="Arial MT"/>
                        <a:cs typeface="Arial MT"/>
                      </a:endParaRPr>
                    </a:p>
                  </a:txBody>
                  <a:tcPr marL="0" marR="0" marT="101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ts val="1380"/>
                        </a:lnSpc>
                      </a:pPr>
                      <a:r>
                        <a:rPr sz="1200" spc="-10" dirty="0">
                          <a:latin typeface="Arial MT"/>
                          <a:cs typeface="Arial MT"/>
                        </a:rPr>
                        <a:t>NRSCGFREQCONFIG</a:t>
                      </a:r>
                      <a:endParaRPr sz="12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167518">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101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380"/>
                        </a:lnSpc>
                      </a:pPr>
                      <a:r>
                        <a:rPr sz="1200" spc="-10" dirty="0">
                          <a:latin typeface="Arial MT"/>
                          <a:cs typeface="Arial MT"/>
                        </a:rPr>
                        <a:t>NSADCMGMTCONFIG</a:t>
                      </a:r>
                      <a:endParaRPr sz="12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167518">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101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ts val="1380"/>
                        </a:lnSpc>
                      </a:pPr>
                      <a:r>
                        <a:rPr sz="1200" spc="-10" dirty="0">
                          <a:latin typeface="Arial MT"/>
                          <a:cs typeface="Arial MT"/>
                        </a:rPr>
                        <a:t>PCCFREQCFG</a:t>
                      </a:r>
                      <a:endParaRPr sz="12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167518">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spcBef>
                          <a:spcPts val="80"/>
                        </a:spcBef>
                      </a:pPr>
                      <a:endParaRPr sz="1200">
                        <a:latin typeface="Times New Roman"/>
                        <a:cs typeface="Times New Roman"/>
                      </a:endParaRPr>
                    </a:p>
                    <a:p>
                      <a:pPr marL="705485">
                        <a:lnSpc>
                          <a:spcPct val="100000"/>
                        </a:lnSpc>
                      </a:pPr>
                      <a:r>
                        <a:rPr sz="1200" spc="-30" dirty="0">
                          <a:latin typeface="Arial MT"/>
                          <a:cs typeface="Arial MT"/>
                        </a:rPr>
                        <a:t>LTE-</a:t>
                      </a:r>
                      <a:r>
                        <a:rPr sz="1200" dirty="0">
                          <a:latin typeface="Arial MT"/>
                          <a:cs typeface="Arial MT"/>
                        </a:rPr>
                        <a:t>NR</a:t>
                      </a:r>
                      <a:r>
                        <a:rPr sz="1200" spc="-10" dirty="0">
                          <a:latin typeface="Arial MT"/>
                          <a:cs typeface="Arial MT"/>
                        </a:rPr>
                        <a:t> Relation</a:t>
                      </a:r>
                      <a:endParaRPr sz="1200">
                        <a:latin typeface="Arial MT"/>
                        <a:cs typeface="Arial MT"/>
                      </a:endParaRPr>
                    </a:p>
                  </a:txBody>
                  <a:tcPr marL="0" marR="0" marT="101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1380"/>
                        </a:lnSpc>
                      </a:pPr>
                      <a:r>
                        <a:rPr sz="1200" spc="-10" dirty="0">
                          <a:latin typeface="Arial MT"/>
                          <a:cs typeface="Arial MT"/>
                        </a:rPr>
                        <a:t>NREXTERNALCELL</a:t>
                      </a:r>
                      <a:endParaRPr sz="12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67518">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101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1380"/>
                        </a:lnSpc>
                      </a:pPr>
                      <a:r>
                        <a:rPr sz="1200" spc="-10" dirty="0">
                          <a:latin typeface="Arial MT"/>
                          <a:cs typeface="Arial MT"/>
                        </a:rPr>
                        <a:t>NRNFREQ</a:t>
                      </a:r>
                      <a:endParaRPr sz="12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167518">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101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380"/>
                        </a:lnSpc>
                      </a:pPr>
                      <a:r>
                        <a:rPr sz="1200" spc="-10" dirty="0">
                          <a:latin typeface="Arial MT"/>
                          <a:cs typeface="Arial MT"/>
                        </a:rPr>
                        <a:t>NRNRELATIONSHIP</a:t>
                      </a:r>
                      <a:endParaRPr sz="12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167518">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2">
                  <a:txBody>
                    <a:bodyPr/>
                    <a:lstStyle/>
                    <a:p>
                      <a:pPr marL="716280">
                        <a:lnSpc>
                          <a:spcPct val="100000"/>
                        </a:lnSpc>
                        <a:spcBef>
                          <a:spcPts val="720"/>
                        </a:spcBef>
                      </a:pPr>
                      <a:r>
                        <a:rPr sz="1200" dirty="0">
                          <a:latin typeface="Arial MT"/>
                          <a:cs typeface="Arial MT"/>
                        </a:rPr>
                        <a:t>NSA</a:t>
                      </a:r>
                      <a:r>
                        <a:rPr sz="1200" spc="-75" dirty="0">
                          <a:latin typeface="Arial MT"/>
                          <a:cs typeface="Arial MT"/>
                        </a:rPr>
                        <a:t> </a:t>
                      </a:r>
                      <a:r>
                        <a:rPr sz="1200" dirty="0">
                          <a:latin typeface="Arial MT"/>
                          <a:cs typeface="Arial MT"/>
                        </a:rPr>
                        <a:t>QCI</a:t>
                      </a:r>
                      <a:r>
                        <a:rPr sz="1200" spc="-15" dirty="0">
                          <a:latin typeface="Arial MT"/>
                          <a:cs typeface="Arial MT"/>
                        </a:rPr>
                        <a:t> </a:t>
                      </a:r>
                      <a:r>
                        <a:rPr sz="1200" spc="-10" dirty="0">
                          <a:latin typeface="Arial MT"/>
                          <a:cs typeface="Arial MT"/>
                        </a:rPr>
                        <a:t>Bearer</a:t>
                      </a:r>
                      <a:endParaRPr sz="1200">
                        <a:latin typeface="Arial MT"/>
                        <a:cs typeface="Arial MT"/>
                      </a:endParaRPr>
                    </a:p>
                  </a:txBody>
                  <a:tcPr marL="0" marR="0" marT="913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ts val="1380"/>
                        </a:lnSpc>
                      </a:pPr>
                      <a:r>
                        <a:rPr sz="1200" spc="-10" dirty="0">
                          <a:latin typeface="Arial MT"/>
                          <a:cs typeface="Arial MT"/>
                        </a:rPr>
                        <a:t>CellQciPara</a:t>
                      </a:r>
                      <a:endParaRPr sz="12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167518">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914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ts val="1380"/>
                        </a:lnSpc>
                      </a:pPr>
                      <a:r>
                        <a:rPr sz="1200" spc="-10" dirty="0">
                          <a:latin typeface="Arial MT"/>
                          <a:cs typeface="Arial MT"/>
                        </a:rPr>
                        <a:t>RlcPdcpParaGroup</a:t>
                      </a:r>
                      <a:endParaRPr sz="12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167518">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spcBef>
                          <a:spcPts val="80"/>
                        </a:spcBef>
                      </a:pPr>
                      <a:endParaRPr sz="1200">
                        <a:latin typeface="Times New Roman"/>
                        <a:cs typeface="Times New Roman"/>
                      </a:endParaRPr>
                    </a:p>
                    <a:p>
                      <a:pPr marL="798195">
                        <a:lnSpc>
                          <a:spcPct val="100000"/>
                        </a:lnSpc>
                        <a:spcBef>
                          <a:spcPts val="5"/>
                        </a:spcBef>
                      </a:pPr>
                      <a:r>
                        <a:rPr sz="1200" dirty="0">
                          <a:latin typeface="Arial MT"/>
                          <a:cs typeface="Arial MT"/>
                        </a:rPr>
                        <a:t>WBB</a:t>
                      </a:r>
                      <a:r>
                        <a:rPr sz="1200" spc="-20" dirty="0">
                          <a:latin typeface="Arial MT"/>
                          <a:cs typeface="Arial MT"/>
                        </a:rPr>
                        <a:t> </a:t>
                      </a:r>
                      <a:r>
                        <a:rPr sz="1200" spc="-10" dirty="0">
                          <a:latin typeface="Arial MT"/>
                          <a:cs typeface="Arial MT"/>
                        </a:rPr>
                        <a:t>Strategy</a:t>
                      </a:r>
                      <a:endParaRPr sz="1200">
                        <a:latin typeface="Arial MT"/>
                        <a:cs typeface="Arial MT"/>
                      </a:endParaRPr>
                    </a:p>
                  </a:txBody>
                  <a:tcPr marL="0" marR="0" marT="101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1380"/>
                        </a:lnSpc>
                      </a:pPr>
                      <a:r>
                        <a:rPr sz="1200" spc="-20" dirty="0">
                          <a:latin typeface="Arial MT"/>
                          <a:cs typeface="Arial MT"/>
                        </a:rPr>
                        <a:t>Cell</a:t>
                      </a:r>
                      <a:endParaRPr sz="12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167518">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101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1380"/>
                        </a:lnSpc>
                      </a:pPr>
                      <a:r>
                        <a:rPr sz="1200" spc="-10" dirty="0">
                          <a:latin typeface="Arial MT"/>
                          <a:cs typeface="Arial MT"/>
                        </a:rPr>
                        <a:t>CellAlgoSwitch</a:t>
                      </a:r>
                      <a:endParaRPr sz="12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r h="167518">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101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380"/>
                        </a:lnSpc>
                      </a:pPr>
                      <a:r>
                        <a:rPr sz="1200" spc="-10" dirty="0">
                          <a:latin typeface="Arial MT"/>
                          <a:cs typeface="Arial MT"/>
                        </a:rPr>
                        <a:t>SPIDCFG</a:t>
                      </a:r>
                      <a:endParaRPr sz="12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1"/>
                  </a:ext>
                </a:extLst>
              </a:tr>
              <a:tr h="167518">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380"/>
                        </a:lnSpc>
                      </a:pPr>
                      <a:r>
                        <a:rPr sz="1200" spc="-25" dirty="0">
                          <a:latin typeface="Arial MT"/>
                          <a:cs typeface="Arial MT"/>
                        </a:rPr>
                        <a:t>X2</a:t>
                      </a:r>
                      <a:endParaRPr sz="12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380"/>
                        </a:lnSpc>
                      </a:pPr>
                      <a:r>
                        <a:rPr sz="1200" spc="-10" dirty="0">
                          <a:latin typeface="Arial MT"/>
                          <a:cs typeface="Arial MT"/>
                        </a:rPr>
                        <a:t>GlobalProcSwitch</a:t>
                      </a:r>
                      <a:endParaRPr sz="12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2"/>
                  </a:ext>
                </a:extLst>
              </a:tr>
              <a:tr h="159737">
                <a:tc rowSpan="18">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145"/>
                        </a:spcBef>
                      </a:pPr>
                      <a:endParaRPr sz="1200">
                        <a:latin typeface="Times New Roman"/>
                        <a:cs typeface="Times New Roman"/>
                      </a:endParaRPr>
                    </a:p>
                    <a:p>
                      <a:pPr algn="ctr">
                        <a:lnSpc>
                          <a:spcPct val="100000"/>
                        </a:lnSpc>
                      </a:pPr>
                      <a:r>
                        <a:rPr sz="1200" spc="-25" dirty="0">
                          <a:latin typeface="Arial MT"/>
                          <a:cs typeface="Arial MT"/>
                        </a:rPr>
                        <a:t>NR</a:t>
                      </a:r>
                      <a:endParaRPr sz="12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spcBef>
                          <a:spcPts val="80"/>
                        </a:spcBef>
                      </a:pPr>
                      <a:endParaRPr sz="1200">
                        <a:latin typeface="Times New Roman"/>
                        <a:cs typeface="Times New Roman"/>
                      </a:endParaRPr>
                    </a:p>
                    <a:p>
                      <a:pPr marL="2540" algn="ctr">
                        <a:lnSpc>
                          <a:spcPct val="100000"/>
                        </a:lnSpc>
                        <a:spcBef>
                          <a:spcPts val="5"/>
                        </a:spcBef>
                      </a:pPr>
                      <a:r>
                        <a:rPr sz="1200" spc="-25" dirty="0">
                          <a:latin typeface="Arial MT"/>
                          <a:cs typeface="Arial MT"/>
                        </a:rPr>
                        <a:t>LLD</a:t>
                      </a:r>
                      <a:endParaRPr sz="1200">
                        <a:latin typeface="Arial MT"/>
                        <a:cs typeface="Arial MT"/>
                      </a:endParaRPr>
                    </a:p>
                  </a:txBody>
                  <a:tcPr marL="0" marR="0" marT="1015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0485" algn="ctr">
                        <a:lnSpc>
                          <a:spcPts val="1345"/>
                        </a:lnSpc>
                        <a:spcBef>
                          <a:spcPts val="35"/>
                        </a:spcBef>
                      </a:pPr>
                      <a:r>
                        <a:rPr sz="1200" spc="-10" dirty="0">
                          <a:latin typeface="Arial MT"/>
                          <a:cs typeface="Arial MT"/>
                        </a:rPr>
                        <a:t>GNBTRACKINGAREA</a:t>
                      </a:r>
                      <a:endParaRPr sz="1200">
                        <a:latin typeface="Arial MT"/>
                        <a:cs typeface="Arial MT"/>
                      </a:endParaRPr>
                    </a:p>
                  </a:txBody>
                  <a:tcPr marL="0" marR="0" marT="44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3"/>
                  </a:ext>
                </a:extLst>
              </a:tr>
              <a:tr h="159138">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101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9850" algn="ctr">
                        <a:lnSpc>
                          <a:spcPts val="1345"/>
                        </a:lnSpc>
                        <a:spcBef>
                          <a:spcPts val="30"/>
                        </a:spcBef>
                      </a:pPr>
                      <a:r>
                        <a:rPr sz="1200" spc="-10" dirty="0">
                          <a:latin typeface="Arial MT"/>
                          <a:cs typeface="Arial MT"/>
                        </a:rPr>
                        <a:t>NRDUCELL</a:t>
                      </a:r>
                      <a:endParaRPr sz="1200">
                        <a:latin typeface="Arial MT"/>
                        <a:cs typeface="Arial MT"/>
                      </a:endParaRPr>
                    </a:p>
                  </a:txBody>
                  <a:tcPr marL="0" marR="0" marT="38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4"/>
                  </a:ext>
                </a:extLst>
              </a:tr>
              <a:tr h="159737">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101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120" algn="ctr">
                        <a:lnSpc>
                          <a:spcPts val="1345"/>
                        </a:lnSpc>
                        <a:spcBef>
                          <a:spcPts val="35"/>
                        </a:spcBef>
                      </a:pPr>
                      <a:r>
                        <a:rPr sz="1200" spc="-10" dirty="0">
                          <a:latin typeface="Arial MT"/>
                          <a:cs typeface="Arial MT"/>
                        </a:rPr>
                        <a:t>NRDUCELLTRP</a:t>
                      </a:r>
                      <a:endParaRPr sz="1200">
                        <a:latin typeface="Arial MT"/>
                        <a:cs typeface="Arial MT"/>
                      </a:endParaRPr>
                    </a:p>
                  </a:txBody>
                  <a:tcPr marL="0" marR="0" marT="44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5"/>
                  </a:ext>
                </a:extLst>
              </a:tr>
              <a:tr h="159737">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345"/>
                        </a:lnSpc>
                        <a:spcBef>
                          <a:spcPts val="35"/>
                        </a:spcBef>
                      </a:pPr>
                      <a:r>
                        <a:rPr sz="1200" spc="-10" dirty="0">
                          <a:latin typeface="Arial MT"/>
                          <a:cs typeface="Arial MT"/>
                        </a:rPr>
                        <a:t>Coverage</a:t>
                      </a:r>
                      <a:endParaRPr sz="1200">
                        <a:latin typeface="Arial MT"/>
                        <a:cs typeface="Arial MT"/>
                      </a:endParaRPr>
                    </a:p>
                  </a:txBody>
                  <a:tcPr marL="0" marR="0" marT="44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0485" algn="ctr">
                        <a:lnSpc>
                          <a:spcPts val="1345"/>
                        </a:lnSpc>
                        <a:spcBef>
                          <a:spcPts val="35"/>
                        </a:spcBef>
                      </a:pPr>
                      <a:r>
                        <a:rPr sz="1200" spc="-10" dirty="0">
                          <a:latin typeface="Arial MT"/>
                          <a:cs typeface="Arial MT"/>
                        </a:rPr>
                        <a:t>NRDUCELLTRPBEAM</a:t>
                      </a:r>
                      <a:endParaRPr sz="1200">
                        <a:latin typeface="Arial MT"/>
                        <a:cs typeface="Arial MT"/>
                      </a:endParaRPr>
                    </a:p>
                  </a:txBody>
                  <a:tcPr marL="0" marR="0" marT="44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6"/>
                  </a:ext>
                </a:extLst>
              </a:tr>
              <a:tr h="159138">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4">
                  <a:txBody>
                    <a:bodyPr/>
                    <a:lstStyle/>
                    <a:p>
                      <a:pPr>
                        <a:lnSpc>
                          <a:spcPct val="100000"/>
                        </a:lnSpc>
                        <a:spcBef>
                          <a:spcPts val="825"/>
                        </a:spcBef>
                      </a:pPr>
                      <a:endParaRPr sz="1200">
                        <a:latin typeface="Times New Roman"/>
                        <a:cs typeface="Times New Roman"/>
                      </a:endParaRPr>
                    </a:p>
                    <a:p>
                      <a:pPr algn="ctr">
                        <a:lnSpc>
                          <a:spcPct val="100000"/>
                        </a:lnSpc>
                      </a:pPr>
                      <a:r>
                        <a:rPr sz="1200" dirty="0">
                          <a:latin typeface="Arial MT"/>
                          <a:cs typeface="Arial MT"/>
                        </a:rPr>
                        <a:t>NSA</a:t>
                      </a:r>
                      <a:r>
                        <a:rPr sz="1200" spc="-65" dirty="0">
                          <a:latin typeface="Arial MT"/>
                          <a:cs typeface="Arial MT"/>
                        </a:rPr>
                        <a:t> </a:t>
                      </a:r>
                      <a:r>
                        <a:rPr sz="1200" spc="-10" dirty="0">
                          <a:latin typeface="Arial MT"/>
                          <a:cs typeface="Arial MT"/>
                        </a:rPr>
                        <a:t>Bearer</a:t>
                      </a:r>
                      <a:endParaRPr sz="1200">
                        <a:latin typeface="Arial MT"/>
                        <a:cs typeface="Arial MT"/>
                      </a:endParaRPr>
                    </a:p>
                  </a:txBody>
                  <a:tcPr marL="0" marR="0" marT="10467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150620" algn="r">
                        <a:lnSpc>
                          <a:spcPts val="1345"/>
                        </a:lnSpc>
                        <a:spcBef>
                          <a:spcPts val="30"/>
                        </a:spcBef>
                      </a:pPr>
                      <a:r>
                        <a:rPr sz="1200" spc="-10" dirty="0">
                          <a:latin typeface="Arial MT"/>
                          <a:cs typeface="Arial MT"/>
                        </a:rPr>
                        <a:t>GNBPDCPPARAMGROUP</a:t>
                      </a:r>
                      <a:endParaRPr sz="1200">
                        <a:latin typeface="Arial MT"/>
                        <a:cs typeface="Arial MT"/>
                      </a:endParaRPr>
                    </a:p>
                  </a:txBody>
                  <a:tcPr marL="0" marR="0" marT="38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7"/>
                  </a:ext>
                </a:extLst>
              </a:tr>
              <a:tr h="159737">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1047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9850" algn="ctr">
                        <a:lnSpc>
                          <a:spcPts val="1345"/>
                        </a:lnSpc>
                        <a:spcBef>
                          <a:spcPts val="35"/>
                        </a:spcBef>
                      </a:pPr>
                      <a:r>
                        <a:rPr sz="1200" spc="-10" dirty="0">
                          <a:latin typeface="Arial MT"/>
                          <a:cs typeface="Arial MT"/>
                        </a:rPr>
                        <a:t>GNBRLCPARAMGROUP</a:t>
                      </a:r>
                      <a:endParaRPr sz="1200">
                        <a:latin typeface="Arial MT"/>
                        <a:cs typeface="Arial MT"/>
                      </a:endParaRPr>
                    </a:p>
                  </a:txBody>
                  <a:tcPr marL="0" marR="0" marT="44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8"/>
                  </a:ext>
                </a:extLst>
              </a:tr>
              <a:tr h="159737">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1047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0485" algn="ctr">
                        <a:lnSpc>
                          <a:spcPts val="1345"/>
                        </a:lnSpc>
                        <a:spcBef>
                          <a:spcPts val="35"/>
                        </a:spcBef>
                      </a:pPr>
                      <a:r>
                        <a:rPr sz="1200" spc="-10" dirty="0">
                          <a:latin typeface="Arial MT"/>
                          <a:cs typeface="Arial MT"/>
                        </a:rPr>
                        <a:t>NRDUCELLCSIRS</a:t>
                      </a:r>
                      <a:endParaRPr sz="1200">
                        <a:latin typeface="Arial MT"/>
                        <a:cs typeface="Arial MT"/>
                      </a:endParaRPr>
                    </a:p>
                  </a:txBody>
                  <a:tcPr marL="0" marR="0" marT="44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9"/>
                  </a:ext>
                </a:extLst>
              </a:tr>
              <a:tr h="159737">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1047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755" algn="ctr">
                        <a:lnSpc>
                          <a:spcPts val="1345"/>
                        </a:lnSpc>
                        <a:spcBef>
                          <a:spcPts val="35"/>
                        </a:spcBef>
                      </a:pPr>
                      <a:r>
                        <a:rPr sz="1200" spc="-10" dirty="0">
                          <a:latin typeface="Arial MT"/>
                          <a:cs typeface="Arial MT"/>
                        </a:rPr>
                        <a:t>NRDUCellQciBearer</a:t>
                      </a:r>
                      <a:endParaRPr sz="1200">
                        <a:latin typeface="Arial MT"/>
                        <a:cs typeface="Arial MT"/>
                      </a:endParaRPr>
                    </a:p>
                  </a:txBody>
                  <a:tcPr marL="0" marR="0" marT="44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0"/>
                  </a:ext>
                </a:extLst>
              </a:tr>
              <a:tr h="159737">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2">
                  <a:txBody>
                    <a:bodyPr/>
                    <a:lstStyle/>
                    <a:p>
                      <a:pPr>
                        <a:lnSpc>
                          <a:spcPct val="100000"/>
                        </a:lnSpc>
                        <a:spcBef>
                          <a:spcPts val="135"/>
                        </a:spcBef>
                      </a:pPr>
                      <a:endParaRPr sz="1200">
                        <a:latin typeface="Times New Roman"/>
                        <a:cs typeface="Times New Roman"/>
                      </a:endParaRPr>
                    </a:p>
                    <a:p>
                      <a:pPr marL="1905" algn="ctr">
                        <a:lnSpc>
                          <a:spcPts val="1345"/>
                        </a:lnSpc>
                      </a:pPr>
                      <a:r>
                        <a:rPr sz="1200" dirty="0">
                          <a:latin typeface="Arial MT"/>
                          <a:cs typeface="Arial MT"/>
                        </a:rPr>
                        <a:t>NSA</a:t>
                      </a:r>
                      <a:r>
                        <a:rPr sz="1200" spc="-65" dirty="0">
                          <a:latin typeface="Arial MT"/>
                          <a:cs typeface="Arial MT"/>
                        </a:rPr>
                        <a:t> </a:t>
                      </a:r>
                      <a:r>
                        <a:rPr sz="1200" spc="-25" dirty="0">
                          <a:latin typeface="Arial MT"/>
                          <a:cs typeface="Arial MT"/>
                        </a:rPr>
                        <a:t>DC</a:t>
                      </a:r>
                      <a:endParaRPr sz="1200">
                        <a:latin typeface="Arial MT"/>
                        <a:cs typeface="Arial MT"/>
                      </a:endParaRPr>
                    </a:p>
                  </a:txBody>
                  <a:tcPr marL="0" marR="0" marT="1712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9850" algn="ctr">
                        <a:lnSpc>
                          <a:spcPts val="1345"/>
                        </a:lnSpc>
                        <a:spcBef>
                          <a:spcPts val="35"/>
                        </a:spcBef>
                      </a:pPr>
                      <a:r>
                        <a:rPr sz="1200" spc="-10" dirty="0">
                          <a:latin typeface="Arial MT"/>
                          <a:cs typeface="Arial MT"/>
                        </a:rPr>
                        <a:t>NRCELLALGOSWITCH</a:t>
                      </a:r>
                      <a:endParaRPr sz="1200">
                        <a:latin typeface="Arial MT"/>
                        <a:cs typeface="Arial MT"/>
                      </a:endParaRPr>
                    </a:p>
                  </a:txBody>
                  <a:tcPr marL="0" marR="0" marT="44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1"/>
                  </a:ext>
                </a:extLst>
              </a:tr>
              <a:tr h="184259">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171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2390" algn="ctr">
                        <a:lnSpc>
                          <a:spcPts val="1345"/>
                        </a:lnSpc>
                        <a:spcBef>
                          <a:spcPts val="35"/>
                        </a:spcBef>
                      </a:pPr>
                      <a:r>
                        <a:rPr sz="1200" spc="-10" dirty="0">
                          <a:latin typeface="Arial MT"/>
                          <a:cs typeface="Arial MT"/>
                        </a:rPr>
                        <a:t>NRCellNsaDcConfig</a:t>
                      </a:r>
                      <a:endParaRPr sz="1200">
                        <a:latin typeface="Arial MT"/>
                        <a:cs typeface="Arial MT"/>
                      </a:endParaRPr>
                    </a:p>
                  </a:txBody>
                  <a:tcPr marL="0" marR="0" marT="44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2"/>
                  </a:ext>
                </a:extLst>
              </a:tr>
              <a:tr h="159737">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5">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434"/>
                        </a:spcBef>
                      </a:pPr>
                      <a:endParaRPr sz="1200">
                        <a:latin typeface="Times New Roman"/>
                        <a:cs typeface="Times New Roman"/>
                      </a:endParaRPr>
                    </a:p>
                    <a:p>
                      <a:pPr marL="635" algn="ctr">
                        <a:lnSpc>
                          <a:spcPts val="1340"/>
                        </a:lnSpc>
                      </a:pPr>
                      <a:r>
                        <a:rPr sz="1200" spc="-10" dirty="0">
                          <a:latin typeface="Arial MT"/>
                          <a:cs typeface="Arial MT"/>
                        </a:rPr>
                        <a:t>Throughput</a:t>
                      </a:r>
                      <a:endParaRPr sz="12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1147445" algn="r">
                        <a:lnSpc>
                          <a:spcPts val="1345"/>
                        </a:lnSpc>
                        <a:spcBef>
                          <a:spcPts val="35"/>
                        </a:spcBef>
                      </a:pPr>
                      <a:r>
                        <a:rPr sz="1200" spc="-10" dirty="0">
                          <a:latin typeface="Arial MT"/>
                          <a:cs typeface="Arial MT"/>
                        </a:rPr>
                        <a:t>NRDUCELLALGOSWITCH</a:t>
                      </a:r>
                      <a:endParaRPr sz="1200">
                        <a:latin typeface="Arial MT"/>
                        <a:cs typeface="Arial MT"/>
                      </a:endParaRPr>
                    </a:p>
                  </a:txBody>
                  <a:tcPr marL="0" marR="0" marT="44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3"/>
                  </a:ext>
                </a:extLst>
              </a:tr>
              <a:tr h="159737">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2390" algn="ctr">
                        <a:lnSpc>
                          <a:spcPts val="1345"/>
                        </a:lnSpc>
                        <a:spcBef>
                          <a:spcPts val="35"/>
                        </a:spcBef>
                      </a:pPr>
                      <a:r>
                        <a:rPr sz="1200" spc="-10" dirty="0">
                          <a:latin typeface="Arial MT"/>
                          <a:cs typeface="Arial MT"/>
                        </a:rPr>
                        <a:t>NRDUCELLPDCCH</a:t>
                      </a:r>
                      <a:endParaRPr sz="1200">
                        <a:latin typeface="Arial MT"/>
                        <a:cs typeface="Arial MT"/>
                      </a:endParaRPr>
                    </a:p>
                  </a:txBody>
                  <a:tcPr marL="0" marR="0" marT="44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4"/>
                  </a:ext>
                </a:extLst>
              </a:tr>
              <a:tr h="159737">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3660" algn="ctr">
                        <a:lnSpc>
                          <a:spcPts val="1345"/>
                        </a:lnSpc>
                        <a:spcBef>
                          <a:spcPts val="35"/>
                        </a:spcBef>
                      </a:pPr>
                      <a:r>
                        <a:rPr sz="1200" spc="-10" dirty="0">
                          <a:latin typeface="Arial MT"/>
                          <a:cs typeface="Arial MT"/>
                        </a:rPr>
                        <a:t>NRDUCELLPDSCH</a:t>
                      </a:r>
                      <a:endParaRPr sz="1200">
                        <a:latin typeface="Arial MT"/>
                        <a:cs typeface="Arial MT"/>
                      </a:endParaRPr>
                    </a:p>
                  </a:txBody>
                  <a:tcPr marL="0" marR="0" marT="44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5"/>
                  </a:ext>
                </a:extLst>
              </a:tr>
              <a:tr h="159737">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2390" algn="ctr">
                        <a:lnSpc>
                          <a:spcPts val="1345"/>
                        </a:lnSpc>
                        <a:spcBef>
                          <a:spcPts val="35"/>
                        </a:spcBef>
                      </a:pPr>
                      <a:r>
                        <a:rPr sz="1200" spc="-10" dirty="0">
                          <a:latin typeface="Arial MT"/>
                          <a:cs typeface="Arial MT"/>
                        </a:rPr>
                        <a:t>NRDUCELLPUCCH</a:t>
                      </a:r>
                      <a:endParaRPr sz="1200">
                        <a:latin typeface="Arial MT"/>
                        <a:cs typeface="Arial MT"/>
                      </a:endParaRPr>
                    </a:p>
                  </a:txBody>
                  <a:tcPr marL="0" marR="0" marT="44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6"/>
                  </a:ext>
                </a:extLst>
              </a:tr>
              <a:tr h="253685">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3660" algn="ctr">
                        <a:lnSpc>
                          <a:spcPts val="1340"/>
                        </a:lnSpc>
                        <a:spcBef>
                          <a:spcPts val="35"/>
                        </a:spcBef>
                      </a:pPr>
                      <a:r>
                        <a:rPr sz="1200" spc="-10" dirty="0">
                          <a:latin typeface="Arial MT"/>
                          <a:cs typeface="Arial MT"/>
                        </a:rPr>
                        <a:t>NRDUCELLPUSCH</a:t>
                      </a:r>
                      <a:endParaRPr sz="1200">
                        <a:latin typeface="Arial MT"/>
                        <a:cs typeface="Arial MT"/>
                      </a:endParaRPr>
                    </a:p>
                  </a:txBody>
                  <a:tcPr marL="0" marR="0" marT="44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7"/>
                  </a:ext>
                </a:extLst>
              </a:tr>
              <a:tr h="159737">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2">
                  <a:txBody>
                    <a:bodyPr/>
                    <a:lstStyle/>
                    <a:p>
                      <a:pPr>
                        <a:lnSpc>
                          <a:spcPct val="100000"/>
                        </a:lnSpc>
                        <a:spcBef>
                          <a:spcPts val="135"/>
                        </a:spcBef>
                      </a:pPr>
                      <a:endParaRPr sz="1200">
                        <a:latin typeface="Times New Roman"/>
                        <a:cs typeface="Times New Roman"/>
                      </a:endParaRPr>
                    </a:p>
                    <a:p>
                      <a:pPr marL="729615">
                        <a:lnSpc>
                          <a:spcPts val="1340"/>
                        </a:lnSpc>
                      </a:pPr>
                      <a:r>
                        <a:rPr sz="1200" spc="-10" dirty="0">
                          <a:latin typeface="Arial MT"/>
                          <a:cs typeface="Arial MT"/>
                        </a:rPr>
                        <a:t>NR-</a:t>
                      </a:r>
                      <a:r>
                        <a:rPr sz="1200" dirty="0">
                          <a:latin typeface="Arial MT"/>
                          <a:cs typeface="Arial MT"/>
                        </a:rPr>
                        <a:t>NR</a:t>
                      </a:r>
                      <a:r>
                        <a:rPr sz="1200" spc="5" dirty="0">
                          <a:latin typeface="Arial MT"/>
                          <a:cs typeface="Arial MT"/>
                        </a:rPr>
                        <a:t> </a:t>
                      </a:r>
                      <a:r>
                        <a:rPr sz="1200" spc="-10" dirty="0">
                          <a:latin typeface="Arial MT"/>
                          <a:cs typeface="Arial MT"/>
                        </a:rPr>
                        <a:t>Relation</a:t>
                      </a:r>
                      <a:endParaRPr sz="1200">
                        <a:latin typeface="Arial MT"/>
                        <a:cs typeface="Arial MT"/>
                      </a:endParaRPr>
                    </a:p>
                  </a:txBody>
                  <a:tcPr marL="0" marR="0" marT="17129"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1755" algn="ctr">
                        <a:lnSpc>
                          <a:spcPts val="1345"/>
                        </a:lnSpc>
                        <a:spcBef>
                          <a:spcPts val="35"/>
                        </a:spcBef>
                      </a:pPr>
                      <a:r>
                        <a:rPr sz="1200" spc="-10" dirty="0">
                          <a:latin typeface="Arial MT"/>
                          <a:cs typeface="Arial MT"/>
                        </a:rPr>
                        <a:t>NRCELLRELATION</a:t>
                      </a:r>
                      <a:endParaRPr sz="1200">
                        <a:latin typeface="Arial MT"/>
                        <a:cs typeface="Arial MT"/>
                      </a:endParaRPr>
                    </a:p>
                  </a:txBody>
                  <a:tcPr marL="0" marR="0" marT="44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8"/>
                  </a:ext>
                </a:extLst>
              </a:tr>
              <a:tr h="184259">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171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9215" algn="ctr">
                        <a:lnSpc>
                          <a:spcPts val="1340"/>
                        </a:lnSpc>
                        <a:spcBef>
                          <a:spcPts val="35"/>
                        </a:spcBef>
                      </a:pPr>
                      <a:r>
                        <a:rPr sz="1200" spc="-10" dirty="0">
                          <a:latin typeface="Arial MT"/>
                          <a:cs typeface="Arial MT"/>
                        </a:rPr>
                        <a:t>NREXTERNALNCELL</a:t>
                      </a:r>
                      <a:endParaRPr sz="1200">
                        <a:latin typeface="Arial MT"/>
                        <a:cs typeface="Arial MT"/>
                      </a:endParaRPr>
                    </a:p>
                  </a:txBody>
                  <a:tcPr marL="0" marR="0" marT="44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29"/>
                  </a:ext>
                </a:extLst>
              </a:tr>
              <a:tr h="160334">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340"/>
                        </a:lnSpc>
                        <a:spcBef>
                          <a:spcPts val="40"/>
                        </a:spcBef>
                      </a:pPr>
                      <a:r>
                        <a:rPr sz="1200" spc="-25" dirty="0">
                          <a:latin typeface="Arial MT"/>
                          <a:cs typeface="Arial MT"/>
                        </a:rPr>
                        <a:t>X2</a:t>
                      </a:r>
                      <a:endParaRPr sz="1200">
                        <a:latin typeface="Arial MT"/>
                        <a:cs typeface="Arial MT"/>
                      </a:endParaRPr>
                    </a:p>
                  </a:txBody>
                  <a:tcPr marL="0" marR="0" marT="50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70485" algn="ctr">
                        <a:lnSpc>
                          <a:spcPts val="1340"/>
                        </a:lnSpc>
                        <a:spcBef>
                          <a:spcPts val="40"/>
                        </a:spcBef>
                      </a:pPr>
                      <a:r>
                        <a:rPr sz="1200" spc="-10" dirty="0">
                          <a:latin typeface="Arial MT"/>
                          <a:cs typeface="Arial MT"/>
                        </a:rPr>
                        <a:t>gNBX2SonConfig</a:t>
                      </a:r>
                      <a:endParaRPr sz="1200">
                        <a:latin typeface="Arial MT"/>
                        <a:cs typeface="Arial MT"/>
                      </a:endParaRPr>
                    </a:p>
                  </a:txBody>
                  <a:tcPr marL="0" marR="0" marT="507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30"/>
                  </a:ext>
                </a:extLst>
              </a:tr>
            </a:tbl>
          </a:graphicData>
        </a:graphic>
      </p:graphicFrame>
      <p:sp>
        <p:nvSpPr>
          <p:cNvPr id="3" name="object 3"/>
          <p:cNvSpPr txBox="1">
            <a:spLocks noGrp="1"/>
          </p:cNvSpPr>
          <p:nvPr>
            <p:ph type="title"/>
          </p:nvPr>
        </p:nvSpPr>
        <p:spPr>
          <a:xfrm>
            <a:off x="213479" y="130171"/>
            <a:ext cx="10969943" cy="628365"/>
          </a:xfrm>
          <a:prstGeom prst="rect">
            <a:avLst/>
          </a:prstGeom>
        </p:spPr>
        <p:txBody>
          <a:bodyPr vert="horz" wrap="square" lIns="0" tIns="12688" rIns="0" bIns="0" rtlCol="0" anchor="ctr">
            <a:spAutoFit/>
          </a:bodyPr>
          <a:lstStyle/>
          <a:p>
            <a:pPr marL="12689">
              <a:spcBef>
                <a:spcPts val="100"/>
              </a:spcBef>
            </a:pPr>
            <a:r>
              <a:rPr b="1" dirty="0"/>
              <a:t>5G</a:t>
            </a:r>
            <a:r>
              <a:rPr spc="-45" dirty="0"/>
              <a:t> </a:t>
            </a:r>
            <a:r>
              <a:rPr b="1" dirty="0"/>
              <a:t>Baseline</a:t>
            </a:r>
            <a:r>
              <a:rPr spc="-55" dirty="0"/>
              <a:t> </a:t>
            </a:r>
            <a:r>
              <a:rPr b="1" dirty="0"/>
              <a:t>Parameter</a:t>
            </a:r>
            <a:r>
              <a:rPr spc="-70" dirty="0"/>
              <a:t> </a:t>
            </a:r>
            <a:r>
              <a:rPr spc="-10" dirty="0"/>
              <a:t>Overview</a:t>
            </a:r>
          </a:p>
        </p:txBody>
      </p:sp>
      <p:sp>
        <p:nvSpPr>
          <p:cNvPr id="6" name="object 6"/>
          <p:cNvSpPr txBox="1">
            <a:spLocks noGrp="1"/>
          </p:cNvSpPr>
          <p:nvPr>
            <p:ph type="sldNum" sz="quarter" idx="12"/>
          </p:nvPr>
        </p:nvSpPr>
        <p:spPr>
          <a:xfrm>
            <a:off x="10809583" y="6385025"/>
            <a:ext cx="723014" cy="307777"/>
          </a:xfrm>
          <a:prstGeom prst="rect">
            <a:avLst/>
          </a:prstGeom>
        </p:spPr>
        <p:txBody>
          <a:bodyPr vert="horz" wrap="square" lIns="0" tIns="0" rIns="0" bIns="0" rtlCol="0" anchor="ctr">
            <a:spAutoFit/>
          </a:bodyPr>
          <a:lstStyle>
            <a:defPPr>
              <a:defRPr kern="0"/>
            </a:defPPr>
            <a:lvl1pPr>
              <a:defRPr sz="1000" b="0" i="0">
                <a:solidFill>
                  <a:schemeClr val="tx1"/>
                </a:solidFill>
                <a:latin typeface="Arial MT"/>
                <a:cs typeface="Arial MT"/>
              </a:defRPr>
            </a:lvl1pPr>
          </a:lstStyle>
          <a:p>
            <a:pPr marL="12700"/>
            <a:r>
              <a:rPr lang="en-IN"/>
              <a:t>Page</a:t>
            </a:r>
            <a:r>
              <a:rPr lang="en-IN" spc="-20"/>
              <a:t> </a:t>
            </a:r>
            <a:fld id="{81D60167-4931-47E6-BA6A-407CBD079E47}" type="slidenum">
              <a:rPr spc="-50"/>
              <a:pPr marL="12700"/>
              <a:t>120</a:t>
            </a:fld>
            <a:endParaRPr spc="-50"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948" y="117362"/>
            <a:ext cx="10969943" cy="505254"/>
          </a:xfrm>
          <a:prstGeom prst="rect">
            <a:avLst/>
          </a:prstGeom>
        </p:spPr>
        <p:txBody>
          <a:bodyPr vert="horz" wrap="square" lIns="0" tIns="12688" rIns="0" bIns="0" rtlCol="0" anchor="ctr">
            <a:spAutoFit/>
          </a:bodyPr>
          <a:lstStyle/>
          <a:p>
            <a:pPr marL="12689">
              <a:spcBef>
                <a:spcPts val="100"/>
              </a:spcBef>
            </a:pPr>
            <a:r>
              <a:rPr sz="3200" dirty="0"/>
              <a:t>5G</a:t>
            </a:r>
            <a:r>
              <a:rPr sz="3200" spc="-40" dirty="0"/>
              <a:t> </a:t>
            </a:r>
            <a:r>
              <a:rPr sz="3200" dirty="0"/>
              <a:t>Baseline</a:t>
            </a:r>
            <a:r>
              <a:rPr sz="3200" spc="-50" dirty="0"/>
              <a:t> </a:t>
            </a:r>
            <a:r>
              <a:rPr sz="3200" dirty="0"/>
              <a:t>Parameter</a:t>
            </a:r>
            <a:r>
              <a:rPr sz="3200" spc="-65" dirty="0"/>
              <a:t> </a:t>
            </a:r>
            <a:r>
              <a:rPr sz="3200" dirty="0"/>
              <a:t>:</a:t>
            </a:r>
            <a:r>
              <a:rPr sz="3200" spc="-35" dirty="0"/>
              <a:t> </a:t>
            </a:r>
            <a:r>
              <a:rPr sz="3200" dirty="0"/>
              <a:t>MCG</a:t>
            </a:r>
            <a:r>
              <a:rPr sz="3200" spc="-40" dirty="0"/>
              <a:t> </a:t>
            </a:r>
            <a:r>
              <a:rPr sz="3200" dirty="0"/>
              <a:t>Carrier</a:t>
            </a:r>
            <a:r>
              <a:rPr sz="3200" spc="-65" dirty="0"/>
              <a:t> </a:t>
            </a:r>
            <a:r>
              <a:rPr sz="3200" spc="-10" dirty="0"/>
              <a:t>Management</a:t>
            </a:r>
          </a:p>
        </p:txBody>
      </p:sp>
      <p:sp>
        <p:nvSpPr>
          <p:cNvPr id="7" name="object 7"/>
          <p:cNvSpPr txBox="1">
            <a:spLocks noGrp="1"/>
          </p:cNvSpPr>
          <p:nvPr>
            <p:ph type="sldNum" sz="quarter" idx="12"/>
          </p:nvPr>
        </p:nvSpPr>
        <p:spPr>
          <a:xfrm>
            <a:off x="10809583" y="6385025"/>
            <a:ext cx="723014" cy="307777"/>
          </a:xfrm>
          <a:prstGeom prst="rect">
            <a:avLst/>
          </a:prstGeom>
        </p:spPr>
        <p:txBody>
          <a:bodyPr vert="horz" wrap="square" lIns="0" tIns="0" rIns="0" bIns="0" rtlCol="0" anchor="ctr">
            <a:spAutoFit/>
          </a:bodyPr>
          <a:lstStyle>
            <a:defPPr>
              <a:defRPr kern="0"/>
            </a:defPPr>
            <a:lvl1pPr>
              <a:defRPr sz="1000" b="0" i="0">
                <a:solidFill>
                  <a:schemeClr val="tx1"/>
                </a:solidFill>
                <a:latin typeface="Arial MT"/>
                <a:cs typeface="Arial MT"/>
              </a:defRPr>
            </a:lvl1pPr>
          </a:lstStyle>
          <a:p>
            <a:pPr marL="12700"/>
            <a:r>
              <a:rPr lang="en-IN"/>
              <a:t>Page</a:t>
            </a:r>
            <a:r>
              <a:rPr lang="en-IN" spc="-20"/>
              <a:t> </a:t>
            </a:r>
            <a:fld id="{81D60167-4931-47E6-BA6A-407CBD079E47}" type="slidenum">
              <a:rPr spc="-50"/>
              <a:pPr marL="12700"/>
              <a:t>121</a:t>
            </a:fld>
            <a:endParaRPr spc="-50" dirty="0"/>
          </a:p>
        </p:txBody>
      </p:sp>
      <p:sp>
        <p:nvSpPr>
          <p:cNvPr id="3" name="object 3"/>
          <p:cNvSpPr txBox="1"/>
          <p:nvPr/>
        </p:nvSpPr>
        <p:spPr>
          <a:xfrm>
            <a:off x="175947" y="709752"/>
            <a:ext cx="5692584" cy="1336251"/>
          </a:xfrm>
          <a:prstGeom prst="rect">
            <a:avLst/>
          </a:prstGeom>
        </p:spPr>
        <p:txBody>
          <a:bodyPr vert="horz" wrap="square" lIns="0" tIns="12688" rIns="0" bIns="0" rtlCol="0">
            <a:spAutoFit/>
          </a:bodyPr>
          <a:lstStyle/>
          <a:p>
            <a:pPr marL="12689">
              <a:spcBef>
                <a:spcPts val="100"/>
              </a:spcBef>
            </a:pPr>
            <a:r>
              <a:rPr sz="1600" spc="-95" dirty="0">
                <a:solidFill>
                  <a:srgbClr val="3333FF"/>
                </a:solidFill>
                <a:latin typeface="Arial MT"/>
                <a:cs typeface="Arial MT"/>
              </a:rPr>
              <a:t>To</a:t>
            </a:r>
            <a:r>
              <a:rPr sz="1600" spc="-40" dirty="0">
                <a:solidFill>
                  <a:srgbClr val="3333FF"/>
                </a:solidFill>
                <a:latin typeface="Arial MT"/>
                <a:cs typeface="Arial MT"/>
              </a:rPr>
              <a:t> </a:t>
            </a:r>
            <a:r>
              <a:rPr sz="1600" dirty="0">
                <a:solidFill>
                  <a:srgbClr val="3333FF"/>
                </a:solidFill>
                <a:latin typeface="Arial MT"/>
                <a:cs typeface="Arial MT"/>
              </a:rPr>
              <a:t>become</a:t>
            </a:r>
            <a:r>
              <a:rPr sz="1600" spc="-30" dirty="0">
                <a:solidFill>
                  <a:srgbClr val="3333FF"/>
                </a:solidFill>
                <a:latin typeface="Arial MT"/>
                <a:cs typeface="Arial MT"/>
              </a:rPr>
              <a:t> </a:t>
            </a:r>
            <a:r>
              <a:rPr sz="1600" dirty="0">
                <a:solidFill>
                  <a:srgbClr val="3333FF"/>
                </a:solidFill>
                <a:latin typeface="Arial MT"/>
                <a:cs typeface="Arial MT"/>
              </a:rPr>
              <a:t>an</a:t>
            </a:r>
            <a:r>
              <a:rPr sz="1600" spc="-125" dirty="0">
                <a:solidFill>
                  <a:srgbClr val="3333FF"/>
                </a:solidFill>
                <a:latin typeface="Arial MT"/>
                <a:cs typeface="Arial MT"/>
              </a:rPr>
              <a:t> </a:t>
            </a:r>
            <a:r>
              <a:rPr sz="1600" dirty="0">
                <a:solidFill>
                  <a:srgbClr val="3333FF"/>
                </a:solidFill>
                <a:latin typeface="Arial MT"/>
                <a:cs typeface="Arial MT"/>
              </a:rPr>
              <a:t>Anchor</a:t>
            </a:r>
            <a:r>
              <a:rPr sz="1600" spc="-15" dirty="0">
                <a:solidFill>
                  <a:srgbClr val="3333FF"/>
                </a:solidFill>
                <a:latin typeface="Arial MT"/>
                <a:cs typeface="Arial MT"/>
              </a:rPr>
              <a:t> </a:t>
            </a:r>
            <a:r>
              <a:rPr sz="1600" dirty="0">
                <a:solidFill>
                  <a:srgbClr val="3333FF"/>
                </a:solidFill>
                <a:latin typeface="Arial MT"/>
                <a:cs typeface="Arial MT"/>
              </a:rPr>
              <a:t>Cell</a:t>
            </a:r>
            <a:r>
              <a:rPr sz="1600" spc="-20" dirty="0">
                <a:solidFill>
                  <a:srgbClr val="3333FF"/>
                </a:solidFill>
                <a:latin typeface="Arial MT"/>
                <a:cs typeface="Arial MT"/>
              </a:rPr>
              <a:t> </a:t>
            </a:r>
            <a:r>
              <a:rPr sz="1600" dirty="0">
                <a:solidFill>
                  <a:srgbClr val="3333FF"/>
                </a:solidFill>
                <a:latin typeface="Arial MT"/>
                <a:cs typeface="Arial MT"/>
              </a:rPr>
              <a:t>,</a:t>
            </a:r>
            <a:r>
              <a:rPr sz="1600" spc="-25" dirty="0">
                <a:solidFill>
                  <a:srgbClr val="3333FF"/>
                </a:solidFill>
                <a:latin typeface="Arial MT"/>
                <a:cs typeface="Arial MT"/>
              </a:rPr>
              <a:t> </a:t>
            </a:r>
            <a:r>
              <a:rPr sz="1600" dirty="0">
                <a:solidFill>
                  <a:srgbClr val="3333FF"/>
                </a:solidFill>
                <a:latin typeface="Arial MT"/>
                <a:cs typeface="Arial MT"/>
              </a:rPr>
              <a:t>the</a:t>
            </a:r>
            <a:r>
              <a:rPr sz="1600" spc="-25" dirty="0">
                <a:solidFill>
                  <a:srgbClr val="3333FF"/>
                </a:solidFill>
                <a:latin typeface="Arial MT"/>
                <a:cs typeface="Arial MT"/>
              </a:rPr>
              <a:t> </a:t>
            </a:r>
            <a:r>
              <a:rPr sz="1600" spc="-20" dirty="0">
                <a:solidFill>
                  <a:srgbClr val="3333FF"/>
                </a:solidFill>
                <a:latin typeface="Arial MT"/>
                <a:cs typeface="Arial MT"/>
              </a:rPr>
              <a:t>LTE</a:t>
            </a:r>
            <a:r>
              <a:rPr sz="1600" spc="-35" dirty="0">
                <a:solidFill>
                  <a:srgbClr val="3333FF"/>
                </a:solidFill>
                <a:latin typeface="Arial MT"/>
                <a:cs typeface="Arial MT"/>
              </a:rPr>
              <a:t> </a:t>
            </a:r>
            <a:r>
              <a:rPr sz="1600" dirty="0">
                <a:solidFill>
                  <a:srgbClr val="3333FF"/>
                </a:solidFill>
                <a:latin typeface="Arial MT"/>
                <a:cs typeface="Arial MT"/>
              </a:rPr>
              <a:t>cell</a:t>
            </a:r>
            <a:r>
              <a:rPr sz="1600" spc="-25" dirty="0">
                <a:solidFill>
                  <a:srgbClr val="3333FF"/>
                </a:solidFill>
                <a:latin typeface="Arial MT"/>
                <a:cs typeface="Arial MT"/>
              </a:rPr>
              <a:t> </a:t>
            </a:r>
            <a:r>
              <a:rPr sz="1600" dirty="0">
                <a:solidFill>
                  <a:srgbClr val="3333FF"/>
                </a:solidFill>
                <a:latin typeface="Arial MT"/>
                <a:cs typeface="Arial MT"/>
              </a:rPr>
              <a:t>have</a:t>
            </a:r>
            <a:r>
              <a:rPr sz="1600" spc="-20" dirty="0">
                <a:solidFill>
                  <a:srgbClr val="3333FF"/>
                </a:solidFill>
                <a:latin typeface="Arial MT"/>
                <a:cs typeface="Arial MT"/>
              </a:rPr>
              <a:t> </a:t>
            </a:r>
            <a:r>
              <a:rPr sz="1600" dirty="0">
                <a:solidFill>
                  <a:srgbClr val="3333FF"/>
                </a:solidFill>
                <a:latin typeface="Arial MT"/>
                <a:cs typeface="Arial MT"/>
              </a:rPr>
              <a:t>to</a:t>
            </a:r>
            <a:r>
              <a:rPr sz="1600" spc="-25" dirty="0">
                <a:solidFill>
                  <a:srgbClr val="3333FF"/>
                </a:solidFill>
                <a:latin typeface="Arial MT"/>
                <a:cs typeface="Arial MT"/>
              </a:rPr>
              <a:t> </a:t>
            </a:r>
            <a:r>
              <a:rPr sz="1600" dirty="0">
                <a:solidFill>
                  <a:srgbClr val="3333FF"/>
                </a:solidFill>
                <a:latin typeface="Arial MT"/>
                <a:cs typeface="Arial MT"/>
              </a:rPr>
              <a:t>define</a:t>
            </a:r>
            <a:r>
              <a:rPr sz="1600" spc="-15" dirty="0">
                <a:solidFill>
                  <a:srgbClr val="3333FF"/>
                </a:solidFill>
                <a:latin typeface="Arial MT"/>
                <a:cs typeface="Arial MT"/>
              </a:rPr>
              <a:t> </a:t>
            </a:r>
            <a:r>
              <a:rPr sz="1600" spc="-50" dirty="0">
                <a:solidFill>
                  <a:srgbClr val="3333FF"/>
                </a:solidFill>
                <a:latin typeface="Arial MT"/>
                <a:cs typeface="Arial MT"/>
              </a:rPr>
              <a:t>:</a:t>
            </a:r>
            <a:endParaRPr sz="1600">
              <a:latin typeface="Arial MT"/>
              <a:cs typeface="Arial MT"/>
            </a:endParaRPr>
          </a:p>
          <a:p>
            <a:pPr marL="181447" indent="-171296">
              <a:spcBef>
                <a:spcPts val="5"/>
              </a:spcBef>
              <a:buSzPct val="93750"/>
              <a:buAutoNum type="arabicPeriod"/>
              <a:tabLst>
                <a:tab pos="181447" algn="l"/>
              </a:tabLst>
            </a:pPr>
            <a:r>
              <a:rPr sz="1400" dirty="0">
                <a:latin typeface="Arial MT"/>
                <a:cs typeface="Arial MT"/>
              </a:rPr>
              <a:t>Frequency</a:t>
            </a:r>
            <a:r>
              <a:rPr sz="1400" spc="-40" dirty="0">
                <a:latin typeface="Arial MT"/>
                <a:cs typeface="Arial MT"/>
              </a:rPr>
              <a:t> </a:t>
            </a:r>
            <a:r>
              <a:rPr sz="1400" dirty="0">
                <a:latin typeface="Arial MT"/>
                <a:cs typeface="Arial MT"/>
              </a:rPr>
              <a:t>at</a:t>
            </a:r>
            <a:r>
              <a:rPr sz="1400" spc="-40" dirty="0">
                <a:latin typeface="Arial MT"/>
                <a:cs typeface="Arial MT"/>
              </a:rPr>
              <a:t> </a:t>
            </a:r>
            <a:r>
              <a:rPr sz="1400" dirty="0">
                <a:latin typeface="Arial MT"/>
                <a:cs typeface="Arial MT"/>
              </a:rPr>
              <a:t>PCC</a:t>
            </a:r>
            <a:r>
              <a:rPr sz="1400" spc="-55" dirty="0">
                <a:latin typeface="Arial MT"/>
                <a:cs typeface="Arial MT"/>
              </a:rPr>
              <a:t> </a:t>
            </a:r>
            <a:r>
              <a:rPr sz="1400" dirty="0">
                <a:latin typeface="Arial MT"/>
                <a:cs typeface="Arial MT"/>
              </a:rPr>
              <a:t>Configurations</a:t>
            </a:r>
            <a:r>
              <a:rPr sz="1400" spc="-50" dirty="0">
                <a:latin typeface="Arial MT"/>
                <a:cs typeface="Arial MT"/>
              </a:rPr>
              <a:t> </a:t>
            </a:r>
            <a:r>
              <a:rPr sz="1400" spc="-10" dirty="0">
                <a:latin typeface="Arial MT"/>
                <a:cs typeface="Arial MT"/>
              </a:rPr>
              <a:t>(DLARFCN@PccFreqCfg)</a:t>
            </a:r>
            <a:endParaRPr sz="1400">
              <a:latin typeface="Arial MT"/>
              <a:cs typeface="Arial MT"/>
            </a:endParaRPr>
          </a:p>
          <a:p>
            <a:pPr marL="181447" indent="-171296">
              <a:buSzPct val="93750"/>
              <a:buAutoNum type="arabicPeriod"/>
              <a:tabLst>
                <a:tab pos="181447" algn="l"/>
              </a:tabLst>
            </a:pPr>
            <a:r>
              <a:rPr sz="1400" dirty="0">
                <a:latin typeface="Arial MT"/>
                <a:cs typeface="Arial MT"/>
              </a:rPr>
              <a:t>Activate</a:t>
            </a:r>
            <a:r>
              <a:rPr sz="1400" spc="-30" dirty="0">
                <a:latin typeface="Arial MT"/>
                <a:cs typeface="Arial MT"/>
              </a:rPr>
              <a:t> </a:t>
            </a:r>
            <a:r>
              <a:rPr sz="1400" dirty="0">
                <a:latin typeface="Arial MT"/>
                <a:cs typeface="Arial MT"/>
              </a:rPr>
              <a:t>the</a:t>
            </a:r>
            <a:r>
              <a:rPr sz="1400" spc="-10" dirty="0">
                <a:latin typeface="Arial MT"/>
                <a:cs typeface="Arial MT"/>
              </a:rPr>
              <a:t> </a:t>
            </a:r>
            <a:r>
              <a:rPr sz="1400" dirty="0">
                <a:latin typeface="Arial MT"/>
                <a:cs typeface="Arial MT"/>
              </a:rPr>
              <a:t>NSA</a:t>
            </a:r>
            <a:r>
              <a:rPr sz="1400" spc="-110" dirty="0">
                <a:latin typeface="Arial MT"/>
                <a:cs typeface="Arial MT"/>
              </a:rPr>
              <a:t> </a:t>
            </a:r>
            <a:r>
              <a:rPr sz="1400" dirty="0">
                <a:latin typeface="Arial MT"/>
                <a:cs typeface="Arial MT"/>
              </a:rPr>
              <a:t>DC</a:t>
            </a:r>
            <a:r>
              <a:rPr sz="1400" spc="-25" dirty="0">
                <a:latin typeface="Arial MT"/>
                <a:cs typeface="Arial MT"/>
              </a:rPr>
              <a:t> </a:t>
            </a:r>
            <a:r>
              <a:rPr sz="1400" dirty="0">
                <a:latin typeface="Arial MT"/>
                <a:cs typeface="Arial MT"/>
              </a:rPr>
              <a:t>Capability</a:t>
            </a:r>
            <a:r>
              <a:rPr sz="1400" spc="-45" dirty="0">
                <a:latin typeface="Arial MT"/>
                <a:cs typeface="Arial MT"/>
              </a:rPr>
              <a:t> </a:t>
            </a:r>
            <a:r>
              <a:rPr sz="1400" spc="-10" dirty="0">
                <a:latin typeface="Arial MT"/>
                <a:cs typeface="Arial MT"/>
              </a:rPr>
              <a:t>Switch</a:t>
            </a:r>
            <a:endParaRPr sz="1400">
              <a:latin typeface="Arial MT"/>
              <a:cs typeface="Arial MT"/>
            </a:endParaRPr>
          </a:p>
          <a:p>
            <a:pPr marL="181447" indent="-171296">
              <a:spcBef>
                <a:spcPts val="5"/>
              </a:spcBef>
              <a:buSzPct val="93750"/>
              <a:buAutoNum type="arabicPeriod"/>
              <a:tabLst>
                <a:tab pos="181447" algn="l"/>
              </a:tabLst>
            </a:pPr>
            <a:r>
              <a:rPr sz="1400" dirty="0">
                <a:latin typeface="Arial MT"/>
                <a:cs typeface="Arial MT"/>
              </a:rPr>
              <a:t>Activate</a:t>
            </a:r>
            <a:r>
              <a:rPr sz="1400" spc="-50" dirty="0">
                <a:latin typeface="Arial MT"/>
                <a:cs typeface="Arial MT"/>
              </a:rPr>
              <a:t> </a:t>
            </a:r>
            <a:r>
              <a:rPr sz="1400" dirty="0">
                <a:latin typeface="Arial MT"/>
                <a:cs typeface="Arial MT"/>
              </a:rPr>
              <a:t>the</a:t>
            </a:r>
            <a:r>
              <a:rPr sz="1400" spc="-20" dirty="0">
                <a:latin typeface="Arial MT"/>
                <a:cs typeface="Arial MT"/>
              </a:rPr>
              <a:t> </a:t>
            </a:r>
            <a:r>
              <a:rPr sz="1400" dirty="0">
                <a:latin typeface="Arial MT"/>
                <a:cs typeface="Arial MT"/>
              </a:rPr>
              <a:t>NSA</a:t>
            </a:r>
            <a:r>
              <a:rPr sz="1400" spc="-114" dirty="0">
                <a:latin typeface="Arial MT"/>
                <a:cs typeface="Arial MT"/>
              </a:rPr>
              <a:t> </a:t>
            </a:r>
            <a:r>
              <a:rPr sz="1400" dirty="0">
                <a:latin typeface="Arial MT"/>
                <a:cs typeface="Arial MT"/>
              </a:rPr>
              <a:t>PCC</a:t>
            </a:r>
            <a:r>
              <a:rPr sz="1400" spc="-110" dirty="0">
                <a:latin typeface="Arial MT"/>
                <a:cs typeface="Arial MT"/>
              </a:rPr>
              <a:t> </a:t>
            </a:r>
            <a:r>
              <a:rPr sz="1400" dirty="0">
                <a:latin typeface="Arial MT"/>
                <a:cs typeface="Arial MT"/>
              </a:rPr>
              <a:t>Anchoring</a:t>
            </a:r>
            <a:r>
              <a:rPr sz="1400" spc="-30" dirty="0">
                <a:latin typeface="Arial MT"/>
                <a:cs typeface="Arial MT"/>
              </a:rPr>
              <a:t> </a:t>
            </a:r>
            <a:r>
              <a:rPr sz="1400" spc="-10" dirty="0">
                <a:latin typeface="Arial MT"/>
                <a:cs typeface="Arial MT"/>
              </a:rPr>
              <a:t>Switch</a:t>
            </a:r>
            <a:endParaRPr sz="1400">
              <a:latin typeface="Arial MT"/>
              <a:cs typeface="Arial MT"/>
            </a:endParaRPr>
          </a:p>
          <a:p>
            <a:pPr marL="180178" indent="-171296">
              <a:buSzPct val="93750"/>
              <a:buAutoNum type="arabicPeriod"/>
              <a:tabLst>
                <a:tab pos="180178" algn="l"/>
              </a:tabLst>
            </a:pPr>
            <a:r>
              <a:rPr sz="1400" dirty="0">
                <a:latin typeface="Arial MT"/>
                <a:cs typeface="Arial MT"/>
              </a:rPr>
              <a:t>Set</a:t>
            </a:r>
            <a:r>
              <a:rPr sz="1400" spc="-45" dirty="0">
                <a:latin typeface="Arial MT"/>
                <a:cs typeface="Arial MT"/>
              </a:rPr>
              <a:t> </a:t>
            </a:r>
            <a:r>
              <a:rPr sz="1400" dirty="0">
                <a:latin typeface="Arial MT"/>
                <a:cs typeface="Arial MT"/>
              </a:rPr>
              <a:t>the</a:t>
            </a:r>
            <a:r>
              <a:rPr sz="1400" spc="-25" dirty="0">
                <a:latin typeface="Arial MT"/>
                <a:cs typeface="Arial MT"/>
              </a:rPr>
              <a:t> </a:t>
            </a:r>
            <a:r>
              <a:rPr sz="1400" dirty="0">
                <a:latin typeface="Arial MT"/>
                <a:cs typeface="Arial MT"/>
              </a:rPr>
              <a:t>NSA</a:t>
            </a:r>
            <a:r>
              <a:rPr sz="1400" spc="-175" dirty="0">
                <a:latin typeface="Arial MT"/>
                <a:cs typeface="Arial MT"/>
              </a:rPr>
              <a:t> </a:t>
            </a:r>
            <a:r>
              <a:rPr sz="1400" dirty="0">
                <a:latin typeface="Arial MT"/>
                <a:cs typeface="Arial MT"/>
              </a:rPr>
              <a:t>Anchoring</a:t>
            </a:r>
            <a:r>
              <a:rPr sz="1400" spc="-40" dirty="0">
                <a:latin typeface="Arial MT"/>
                <a:cs typeface="Arial MT"/>
              </a:rPr>
              <a:t> </a:t>
            </a:r>
            <a:r>
              <a:rPr sz="1400" dirty="0">
                <a:latin typeface="Arial MT"/>
                <a:cs typeface="Arial MT"/>
              </a:rPr>
              <a:t>Priority</a:t>
            </a:r>
            <a:r>
              <a:rPr sz="1400" spc="-30" dirty="0">
                <a:latin typeface="Arial MT"/>
                <a:cs typeface="Arial MT"/>
              </a:rPr>
              <a:t> </a:t>
            </a:r>
            <a:r>
              <a:rPr sz="1400" spc="-10" dirty="0">
                <a:latin typeface="Arial MT"/>
                <a:cs typeface="Arial MT"/>
              </a:rPr>
              <a:t>accordingly</a:t>
            </a:r>
            <a:endParaRPr sz="1400">
              <a:latin typeface="Arial MT"/>
              <a:cs typeface="Arial MT"/>
            </a:endParaRPr>
          </a:p>
          <a:p>
            <a:pPr marL="180178" indent="-171296">
              <a:buSzPct val="93750"/>
              <a:buAutoNum type="arabicPeriod"/>
              <a:tabLst>
                <a:tab pos="180178" algn="l"/>
              </a:tabLst>
            </a:pPr>
            <a:r>
              <a:rPr sz="1400" dirty="0">
                <a:latin typeface="Arial MT"/>
                <a:cs typeface="Arial MT"/>
              </a:rPr>
              <a:t>Define</a:t>
            </a:r>
            <a:r>
              <a:rPr sz="1400" spc="-45" dirty="0">
                <a:latin typeface="Arial MT"/>
                <a:cs typeface="Arial MT"/>
              </a:rPr>
              <a:t> </a:t>
            </a:r>
            <a:r>
              <a:rPr sz="1400" spc="-10" dirty="0">
                <a:latin typeface="Arial MT"/>
                <a:cs typeface="Arial MT"/>
              </a:rPr>
              <a:t>LTE</a:t>
            </a:r>
            <a:r>
              <a:rPr sz="1400" spc="-25" dirty="0">
                <a:latin typeface="Arial MT"/>
                <a:cs typeface="Arial MT"/>
              </a:rPr>
              <a:t> </a:t>
            </a:r>
            <a:r>
              <a:rPr sz="1400" dirty="0">
                <a:latin typeface="Arial MT"/>
                <a:cs typeface="Arial MT"/>
              </a:rPr>
              <a:t>to</a:t>
            </a:r>
            <a:r>
              <a:rPr sz="1400" spc="-30" dirty="0">
                <a:latin typeface="Arial MT"/>
                <a:cs typeface="Arial MT"/>
              </a:rPr>
              <a:t> </a:t>
            </a:r>
            <a:r>
              <a:rPr sz="1400" dirty="0">
                <a:latin typeface="Arial MT"/>
                <a:cs typeface="Arial MT"/>
              </a:rPr>
              <a:t>NR</a:t>
            </a:r>
            <a:r>
              <a:rPr sz="1400" spc="-40" dirty="0">
                <a:latin typeface="Arial MT"/>
                <a:cs typeface="Arial MT"/>
              </a:rPr>
              <a:t> </a:t>
            </a:r>
            <a:r>
              <a:rPr sz="1400" dirty="0">
                <a:latin typeface="Arial MT"/>
                <a:cs typeface="Arial MT"/>
              </a:rPr>
              <a:t>Neighbor</a:t>
            </a:r>
            <a:r>
              <a:rPr sz="1400" spc="-40" dirty="0">
                <a:latin typeface="Arial MT"/>
                <a:cs typeface="Arial MT"/>
              </a:rPr>
              <a:t> </a:t>
            </a:r>
            <a:r>
              <a:rPr sz="1400" spc="-10" dirty="0">
                <a:latin typeface="Arial MT"/>
                <a:cs typeface="Arial MT"/>
              </a:rPr>
              <a:t>Relation</a:t>
            </a:r>
            <a:endParaRPr sz="1400">
              <a:latin typeface="Arial MT"/>
              <a:cs typeface="Arial MT"/>
            </a:endParaRPr>
          </a:p>
        </p:txBody>
      </p:sp>
      <p:graphicFrame>
        <p:nvGraphicFramePr>
          <p:cNvPr id="4" name="object 4"/>
          <p:cNvGraphicFramePr>
            <a:graphicFrameLocks noGrp="1"/>
          </p:cNvGraphicFramePr>
          <p:nvPr/>
        </p:nvGraphicFramePr>
        <p:xfrm>
          <a:off x="5640" y="2149008"/>
          <a:ext cx="12102051" cy="3286888"/>
        </p:xfrm>
        <a:graphic>
          <a:graphicData uri="http://schemas.openxmlformats.org/drawingml/2006/table">
            <a:tbl>
              <a:tblPr firstRow="1" bandRow="1">
                <a:tableStyleId>{2D5ABB26-0587-4C30-8999-92F81FD0307C}</a:tableStyleId>
              </a:tblPr>
              <a:tblGrid>
                <a:gridCol w="947812">
                  <a:extLst>
                    <a:ext uri="{9D8B030D-6E8A-4147-A177-3AD203B41FA5}">
                      <a16:colId xmlns:a16="http://schemas.microsoft.com/office/drawing/2014/main" val="20000"/>
                    </a:ext>
                  </a:extLst>
                </a:gridCol>
                <a:gridCol w="1245352">
                  <a:extLst>
                    <a:ext uri="{9D8B030D-6E8A-4147-A177-3AD203B41FA5}">
                      <a16:colId xmlns:a16="http://schemas.microsoft.com/office/drawing/2014/main" val="20001"/>
                    </a:ext>
                  </a:extLst>
                </a:gridCol>
                <a:gridCol w="2068185">
                  <a:extLst>
                    <a:ext uri="{9D8B030D-6E8A-4147-A177-3AD203B41FA5}">
                      <a16:colId xmlns:a16="http://schemas.microsoft.com/office/drawing/2014/main" val="20002"/>
                    </a:ext>
                  </a:extLst>
                </a:gridCol>
                <a:gridCol w="1600622">
                  <a:extLst>
                    <a:ext uri="{9D8B030D-6E8A-4147-A177-3AD203B41FA5}">
                      <a16:colId xmlns:a16="http://schemas.microsoft.com/office/drawing/2014/main" val="20003"/>
                    </a:ext>
                  </a:extLst>
                </a:gridCol>
                <a:gridCol w="1899431">
                  <a:extLst>
                    <a:ext uri="{9D8B030D-6E8A-4147-A177-3AD203B41FA5}">
                      <a16:colId xmlns:a16="http://schemas.microsoft.com/office/drawing/2014/main" val="20004"/>
                    </a:ext>
                  </a:extLst>
                </a:gridCol>
                <a:gridCol w="1667235">
                  <a:extLst>
                    <a:ext uri="{9D8B030D-6E8A-4147-A177-3AD203B41FA5}">
                      <a16:colId xmlns:a16="http://schemas.microsoft.com/office/drawing/2014/main" val="20005"/>
                    </a:ext>
                  </a:extLst>
                </a:gridCol>
                <a:gridCol w="1336707">
                  <a:extLst>
                    <a:ext uri="{9D8B030D-6E8A-4147-A177-3AD203B41FA5}">
                      <a16:colId xmlns:a16="http://schemas.microsoft.com/office/drawing/2014/main" val="20006"/>
                    </a:ext>
                  </a:extLst>
                </a:gridCol>
                <a:gridCol w="1336707">
                  <a:extLst>
                    <a:ext uri="{9D8B030D-6E8A-4147-A177-3AD203B41FA5}">
                      <a16:colId xmlns:a16="http://schemas.microsoft.com/office/drawing/2014/main" val="20007"/>
                    </a:ext>
                  </a:extLst>
                </a:gridCol>
              </a:tblGrid>
              <a:tr h="277238">
                <a:tc rowSpan="2">
                  <a:txBody>
                    <a:bodyPr/>
                    <a:lstStyle/>
                    <a:p>
                      <a:pPr>
                        <a:lnSpc>
                          <a:spcPct val="100000"/>
                        </a:lnSpc>
                        <a:spcBef>
                          <a:spcPts val="620"/>
                        </a:spcBef>
                      </a:pPr>
                      <a:endParaRPr sz="1400">
                        <a:latin typeface="Times New Roman"/>
                        <a:cs typeface="Times New Roman"/>
                      </a:endParaRPr>
                    </a:p>
                    <a:p>
                      <a:pPr marL="285750">
                        <a:lnSpc>
                          <a:spcPct val="100000"/>
                        </a:lnSpc>
                      </a:pPr>
                      <a:r>
                        <a:rPr sz="1400" spc="-20" dirty="0">
                          <a:latin typeface="Arial MT"/>
                          <a:cs typeface="Arial MT"/>
                        </a:rPr>
                        <a:t>Tech</a:t>
                      </a:r>
                      <a:endParaRPr sz="1400">
                        <a:latin typeface="Arial MT"/>
                        <a:cs typeface="Arial MT"/>
                      </a:endParaRPr>
                    </a:p>
                  </a:txBody>
                  <a:tcPr marL="0" marR="0" marT="7866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5DFB4"/>
                    </a:solidFill>
                  </a:tcPr>
                </a:tc>
                <a:tc rowSpan="2">
                  <a:txBody>
                    <a:bodyPr/>
                    <a:lstStyle/>
                    <a:p>
                      <a:pPr>
                        <a:lnSpc>
                          <a:spcPct val="100000"/>
                        </a:lnSpc>
                        <a:spcBef>
                          <a:spcPts val="620"/>
                        </a:spcBef>
                      </a:pPr>
                      <a:endParaRPr sz="1400">
                        <a:latin typeface="Times New Roman"/>
                        <a:cs typeface="Times New Roman"/>
                      </a:endParaRPr>
                    </a:p>
                    <a:p>
                      <a:pPr marL="414655">
                        <a:lnSpc>
                          <a:spcPct val="100000"/>
                        </a:lnSpc>
                      </a:pPr>
                      <a:r>
                        <a:rPr sz="1400" spc="-20" dirty="0">
                          <a:latin typeface="Arial MT"/>
                          <a:cs typeface="Arial MT"/>
                        </a:rPr>
                        <a:t>Band</a:t>
                      </a:r>
                      <a:endParaRPr sz="1400">
                        <a:latin typeface="Arial MT"/>
                        <a:cs typeface="Arial MT"/>
                      </a:endParaRPr>
                    </a:p>
                  </a:txBody>
                  <a:tcPr marL="0" marR="0" marT="7866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5DFB4"/>
                    </a:solidFill>
                  </a:tcPr>
                </a:tc>
                <a:tc gridSpan="2">
                  <a:txBody>
                    <a:bodyPr/>
                    <a:lstStyle/>
                    <a:p>
                      <a:pPr marL="635" algn="ctr">
                        <a:lnSpc>
                          <a:spcPts val="1595"/>
                        </a:lnSpc>
                        <a:spcBef>
                          <a:spcPts val="490"/>
                        </a:spcBef>
                      </a:pPr>
                      <a:r>
                        <a:rPr sz="1400" spc="-10" dirty="0">
                          <a:latin typeface="Arial MT"/>
                          <a:cs typeface="Arial MT"/>
                        </a:rPr>
                        <a:t>NSA_DC_CAPABILITY_SWITCH</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5DFB4"/>
                    </a:solidFill>
                  </a:tcPr>
                </a:tc>
                <a:tc hMerge="1">
                  <a:txBody>
                    <a:bodyPr/>
                    <a:lstStyle/>
                    <a:p>
                      <a:endParaRPr/>
                    </a:p>
                  </a:txBody>
                  <a:tcPr marL="0" marR="0" marT="0" marB="0"/>
                </a:tc>
                <a:tc gridSpan="2">
                  <a:txBody>
                    <a:bodyPr/>
                    <a:lstStyle/>
                    <a:p>
                      <a:pPr marL="371475">
                        <a:lnSpc>
                          <a:spcPts val="1595"/>
                        </a:lnSpc>
                        <a:spcBef>
                          <a:spcPts val="490"/>
                        </a:spcBef>
                      </a:pPr>
                      <a:r>
                        <a:rPr sz="1400" spc="-10" dirty="0">
                          <a:latin typeface="Arial MT"/>
                          <a:cs typeface="Arial MT"/>
                        </a:rPr>
                        <a:t>NSA_PCC_ANCHORING_SWITCH</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5DFB4"/>
                    </a:solidFill>
                  </a:tcPr>
                </a:tc>
                <a:tc hMerge="1">
                  <a:txBody>
                    <a:bodyPr/>
                    <a:lstStyle/>
                    <a:p>
                      <a:endParaRPr/>
                    </a:p>
                  </a:txBody>
                  <a:tcPr marL="0" marR="0" marT="0" marB="0"/>
                </a:tc>
                <a:tc gridSpan="2">
                  <a:txBody>
                    <a:bodyPr/>
                    <a:lstStyle/>
                    <a:p>
                      <a:pPr marL="356870">
                        <a:lnSpc>
                          <a:spcPts val="1595"/>
                        </a:lnSpc>
                        <a:spcBef>
                          <a:spcPts val="490"/>
                        </a:spcBef>
                      </a:pPr>
                      <a:r>
                        <a:rPr sz="1400" spc="-10" dirty="0">
                          <a:latin typeface="Arial MT"/>
                          <a:cs typeface="Arial MT"/>
                        </a:rPr>
                        <a:t>NsaPccAnchoringPriority</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5DFB4"/>
                    </a:solidFill>
                  </a:tcPr>
                </a:tc>
                <a:tc hMerge="1">
                  <a:txBody>
                    <a:bodyPr/>
                    <a:lstStyle/>
                    <a:p>
                      <a:endParaRPr/>
                    </a:p>
                  </a:txBody>
                  <a:tcPr marL="0" marR="0" marT="0" marB="0"/>
                </a:tc>
                <a:extLst>
                  <a:ext uri="{0D108BD9-81ED-4DB2-BD59-A6C34878D82A}">
                    <a16:rowId xmlns:a16="http://schemas.microsoft.com/office/drawing/2014/main" val="10000"/>
                  </a:ext>
                </a:extLst>
              </a:tr>
              <a:tr h="514508">
                <a:tc vMerge="1">
                  <a:txBody>
                    <a:bodyPr/>
                    <a:lstStyle/>
                    <a:p>
                      <a:endParaRPr/>
                    </a:p>
                  </a:txBody>
                  <a:tcPr marL="0" marR="0" marT="787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5DFB4"/>
                    </a:solidFill>
                  </a:tcPr>
                </a:tc>
                <a:tc vMerge="1">
                  <a:txBody>
                    <a:bodyPr/>
                    <a:lstStyle/>
                    <a:p>
                      <a:endParaRPr/>
                    </a:p>
                  </a:txBody>
                  <a:tcPr marL="0" marR="0" marT="787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5DFB4"/>
                    </a:solidFill>
                  </a:tcPr>
                </a:tc>
                <a:tc>
                  <a:txBody>
                    <a:bodyPr/>
                    <a:lstStyle/>
                    <a:p>
                      <a:pPr>
                        <a:lnSpc>
                          <a:spcPct val="100000"/>
                        </a:lnSpc>
                        <a:spcBef>
                          <a:spcPts val="750"/>
                        </a:spcBef>
                      </a:pPr>
                      <a:endParaRPr sz="1400">
                        <a:latin typeface="Times New Roman"/>
                        <a:cs typeface="Times New Roman"/>
                      </a:endParaRPr>
                    </a:p>
                    <a:p>
                      <a:pPr algn="ctr">
                        <a:lnSpc>
                          <a:spcPts val="1595"/>
                        </a:lnSpc>
                      </a:pPr>
                      <a:r>
                        <a:rPr sz="1400" dirty="0">
                          <a:latin typeface="Arial MT"/>
                          <a:cs typeface="Arial MT"/>
                        </a:rPr>
                        <a:t>Default</a:t>
                      </a:r>
                      <a:r>
                        <a:rPr sz="1400" spc="-40" dirty="0">
                          <a:latin typeface="Arial MT"/>
                          <a:cs typeface="Arial MT"/>
                        </a:rPr>
                        <a:t> </a:t>
                      </a:r>
                      <a:r>
                        <a:rPr sz="1400" spc="-10" dirty="0">
                          <a:latin typeface="Arial MT"/>
                          <a:cs typeface="Arial MT"/>
                        </a:rPr>
                        <a:t>Value</a:t>
                      </a:r>
                      <a:endParaRPr sz="1400">
                        <a:latin typeface="Arial MT"/>
                        <a:cs typeface="Arial MT"/>
                      </a:endParaRPr>
                    </a:p>
                  </a:txBody>
                  <a:tcPr marL="0" marR="0" marT="9516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5DFB4"/>
                    </a:solidFill>
                  </a:tcPr>
                </a:tc>
                <a:tc>
                  <a:txBody>
                    <a:bodyPr/>
                    <a:lstStyle/>
                    <a:p>
                      <a:pPr>
                        <a:lnSpc>
                          <a:spcPct val="100000"/>
                        </a:lnSpc>
                        <a:spcBef>
                          <a:spcPts val="750"/>
                        </a:spcBef>
                      </a:pPr>
                      <a:endParaRPr sz="1400">
                        <a:latin typeface="Times New Roman"/>
                        <a:cs typeface="Times New Roman"/>
                      </a:endParaRPr>
                    </a:p>
                    <a:p>
                      <a:pPr algn="ctr">
                        <a:lnSpc>
                          <a:spcPts val="1595"/>
                        </a:lnSpc>
                      </a:pPr>
                      <a:r>
                        <a:rPr sz="1400" dirty="0">
                          <a:latin typeface="Arial MT"/>
                          <a:cs typeface="Arial MT"/>
                        </a:rPr>
                        <a:t>G</a:t>
                      </a:r>
                      <a:r>
                        <a:rPr sz="1400" spc="-5" dirty="0">
                          <a:latin typeface="Arial MT"/>
                          <a:cs typeface="Arial MT"/>
                        </a:rPr>
                        <a:t> </a:t>
                      </a:r>
                      <a:r>
                        <a:rPr sz="1400" spc="-10" dirty="0">
                          <a:latin typeface="Arial MT"/>
                          <a:cs typeface="Arial MT"/>
                        </a:rPr>
                        <a:t>Baseline</a:t>
                      </a:r>
                      <a:endParaRPr sz="1400">
                        <a:latin typeface="Arial MT"/>
                        <a:cs typeface="Arial MT"/>
                      </a:endParaRPr>
                    </a:p>
                  </a:txBody>
                  <a:tcPr marL="0" marR="0" marT="9516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a:lnSpc>
                          <a:spcPct val="100000"/>
                        </a:lnSpc>
                        <a:spcBef>
                          <a:spcPts val="750"/>
                        </a:spcBef>
                      </a:pPr>
                      <a:endParaRPr sz="1400">
                        <a:latin typeface="Times New Roman"/>
                        <a:cs typeface="Times New Roman"/>
                      </a:endParaRPr>
                    </a:p>
                    <a:p>
                      <a:pPr marL="1905" algn="ctr">
                        <a:lnSpc>
                          <a:spcPts val="1595"/>
                        </a:lnSpc>
                      </a:pPr>
                      <a:r>
                        <a:rPr sz="1400" dirty="0">
                          <a:latin typeface="Arial MT"/>
                          <a:cs typeface="Arial MT"/>
                        </a:rPr>
                        <a:t>Default</a:t>
                      </a:r>
                      <a:r>
                        <a:rPr sz="1400" spc="-40" dirty="0">
                          <a:latin typeface="Arial MT"/>
                          <a:cs typeface="Arial MT"/>
                        </a:rPr>
                        <a:t> </a:t>
                      </a:r>
                      <a:r>
                        <a:rPr sz="1400" spc="-10" dirty="0">
                          <a:latin typeface="Arial MT"/>
                          <a:cs typeface="Arial MT"/>
                        </a:rPr>
                        <a:t>Value</a:t>
                      </a:r>
                      <a:endParaRPr sz="1400">
                        <a:latin typeface="Arial MT"/>
                        <a:cs typeface="Arial MT"/>
                      </a:endParaRPr>
                    </a:p>
                  </a:txBody>
                  <a:tcPr marL="0" marR="0" marT="9516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5DFB4"/>
                    </a:solidFill>
                  </a:tcPr>
                </a:tc>
                <a:tc>
                  <a:txBody>
                    <a:bodyPr/>
                    <a:lstStyle/>
                    <a:p>
                      <a:pPr>
                        <a:lnSpc>
                          <a:spcPct val="100000"/>
                        </a:lnSpc>
                        <a:spcBef>
                          <a:spcPts val="750"/>
                        </a:spcBef>
                      </a:pPr>
                      <a:endParaRPr sz="1400">
                        <a:latin typeface="Times New Roman"/>
                        <a:cs typeface="Times New Roman"/>
                      </a:endParaRPr>
                    </a:p>
                    <a:p>
                      <a:pPr marL="1270" algn="ctr">
                        <a:lnSpc>
                          <a:spcPts val="1595"/>
                        </a:lnSpc>
                      </a:pPr>
                      <a:r>
                        <a:rPr sz="1400" dirty="0">
                          <a:latin typeface="Arial MT"/>
                          <a:cs typeface="Arial MT"/>
                        </a:rPr>
                        <a:t>G</a:t>
                      </a:r>
                      <a:r>
                        <a:rPr sz="1400" spc="-10" dirty="0">
                          <a:latin typeface="Arial MT"/>
                          <a:cs typeface="Arial MT"/>
                        </a:rPr>
                        <a:t> Baseline</a:t>
                      </a:r>
                      <a:endParaRPr sz="1400">
                        <a:latin typeface="Arial MT"/>
                        <a:cs typeface="Arial MT"/>
                      </a:endParaRPr>
                    </a:p>
                  </a:txBody>
                  <a:tcPr marL="0" marR="0" marT="9516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a:lnSpc>
                          <a:spcPct val="100000"/>
                        </a:lnSpc>
                        <a:spcBef>
                          <a:spcPts val="750"/>
                        </a:spcBef>
                      </a:pPr>
                      <a:endParaRPr sz="1400">
                        <a:latin typeface="Times New Roman"/>
                        <a:cs typeface="Times New Roman"/>
                      </a:endParaRPr>
                    </a:p>
                    <a:p>
                      <a:pPr marL="1270" algn="ctr">
                        <a:lnSpc>
                          <a:spcPts val="1595"/>
                        </a:lnSpc>
                      </a:pPr>
                      <a:r>
                        <a:rPr sz="1400" dirty="0">
                          <a:latin typeface="Arial MT"/>
                          <a:cs typeface="Arial MT"/>
                        </a:rPr>
                        <a:t>Default</a:t>
                      </a:r>
                      <a:r>
                        <a:rPr sz="1400" spc="-40" dirty="0">
                          <a:latin typeface="Arial MT"/>
                          <a:cs typeface="Arial MT"/>
                        </a:rPr>
                        <a:t> </a:t>
                      </a:r>
                      <a:r>
                        <a:rPr sz="1400" spc="-10" dirty="0">
                          <a:latin typeface="Arial MT"/>
                          <a:cs typeface="Arial MT"/>
                        </a:rPr>
                        <a:t>Value</a:t>
                      </a:r>
                      <a:endParaRPr sz="1400">
                        <a:latin typeface="Arial MT"/>
                        <a:cs typeface="Arial MT"/>
                      </a:endParaRPr>
                    </a:p>
                  </a:txBody>
                  <a:tcPr marL="0" marR="0" marT="9516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5DFB4"/>
                    </a:solidFill>
                  </a:tcPr>
                </a:tc>
                <a:tc>
                  <a:txBody>
                    <a:bodyPr/>
                    <a:lstStyle/>
                    <a:p>
                      <a:pPr>
                        <a:lnSpc>
                          <a:spcPct val="100000"/>
                        </a:lnSpc>
                        <a:spcBef>
                          <a:spcPts val="750"/>
                        </a:spcBef>
                      </a:pPr>
                      <a:endParaRPr sz="1400">
                        <a:latin typeface="Times New Roman"/>
                        <a:cs typeface="Times New Roman"/>
                      </a:endParaRPr>
                    </a:p>
                    <a:p>
                      <a:pPr marL="3175" algn="ctr">
                        <a:lnSpc>
                          <a:spcPts val="1595"/>
                        </a:lnSpc>
                      </a:pPr>
                      <a:r>
                        <a:rPr sz="1400" dirty="0">
                          <a:latin typeface="Arial MT"/>
                          <a:cs typeface="Arial MT"/>
                        </a:rPr>
                        <a:t>G</a:t>
                      </a:r>
                      <a:r>
                        <a:rPr sz="1400" spc="-10" dirty="0">
                          <a:latin typeface="Arial MT"/>
                          <a:cs typeface="Arial MT"/>
                        </a:rPr>
                        <a:t> Baseline</a:t>
                      </a:r>
                      <a:endParaRPr sz="1400">
                        <a:latin typeface="Arial MT"/>
                        <a:cs typeface="Arial MT"/>
                      </a:endParaRPr>
                    </a:p>
                  </a:txBody>
                  <a:tcPr marL="0" marR="0" marT="9516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1"/>
                  </a:ext>
                </a:extLst>
              </a:tr>
              <a:tr h="277238">
                <a:tc>
                  <a:txBody>
                    <a:bodyPr/>
                    <a:lstStyle/>
                    <a:p>
                      <a:pPr algn="ctr">
                        <a:lnSpc>
                          <a:spcPts val="1595"/>
                        </a:lnSpc>
                        <a:spcBef>
                          <a:spcPts val="490"/>
                        </a:spcBef>
                      </a:pPr>
                      <a:r>
                        <a:rPr sz="1400" spc="-25" dirty="0">
                          <a:latin typeface="Arial MT"/>
                          <a:cs typeface="Arial MT"/>
                        </a:rPr>
                        <a:t>FDD</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595"/>
                        </a:lnSpc>
                        <a:spcBef>
                          <a:spcPts val="490"/>
                        </a:spcBef>
                      </a:pPr>
                      <a:r>
                        <a:rPr sz="1400" dirty="0">
                          <a:latin typeface="Arial MT"/>
                          <a:cs typeface="Arial MT"/>
                        </a:rPr>
                        <a:t>L1800</a:t>
                      </a:r>
                      <a:r>
                        <a:rPr sz="1400" spc="-35" dirty="0">
                          <a:latin typeface="Arial MT"/>
                          <a:cs typeface="Arial MT"/>
                        </a:rPr>
                        <a:t> </a:t>
                      </a:r>
                      <a:r>
                        <a:rPr sz="1400" spc="-25" dirty="0">
                          <a:latin typeface="Arial MT"/>
                          <a:cs typeface="Arial MT"/>
                        </a:rPr>
                        <a:t>F1</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595"/>
                        </a:lnSpc>
                        <a:spcBef>
                          <a:spcPts val="490"/>
                        </a:spcBef>
                      </a:pPr>
                      <a:r>
                        <a:rPr sz="1400" spc="-25" dirty="0">
                          <a:latin typeface="Arial MT"/>
                          <a:cs typeface="Arial MT"/>
                        </a:rPr>
                        <a:t>OFF</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ts val="1595"/>
                        </a:lnSpc>
                        <a:spcBef>
                          <a:spcPts val="490"/>
                        </a:spcBef>
                      </a:pPr>
                      <a:r>
                        <a:rPr sz="1400" spc="-25" dirty="0">
                          <a:latin typeface="Arial MT"/>
                          <a:cs typeface="Arial MT"/>
                        </a:rPr>
                        <a:t>ON</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75" algn="ctr">
                        <a:lnSpc>
                          <a:spcPts val="1595"/>
                        </a:lnSpc>
                        <a:spcBef>
                          <a:spcPts val="490"/>
                        </a:spcBef>
                      </a:pPr>
                      <a:r>
                        <a:rPr sz="1400" spc="-25" dirty="0">
                          <a:latin typeface="Arial MT"/>
                          <a:cs typeface="Arial MT"/>
                        </a:rPr>
                        <a:t>OFF</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1595"/>
                        </a:lnSpc>
                        <a:spcBef>
                          <a:spcPts val="490"/>
                        </a:spcBef>
                      </a:pPr>
                      <a:r>
                        <a:rPr sz="1400" spc="-25" dirty="0">
                          <a:latin typeface="Arial MT"/>
                          <a:cs typeface="Arial MT"/>
                        </a:rPr>
                        <a:t>ON</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1595"/>
                        </a:lnSpc>
                        <a:spcBef>
                          <a:spcPts val="490"/>
                        </a:spcBef>
                      </a:pPr>
                      <a:r>
                        <a:rPr sz="1400" spc="-50" dirty="0">
                          <a:latin typeface="Arial MT"/>
                          <a:cs typeface="Arial MT"/>
                        </a:rPr>
                        <a:t>1</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1595"/>
                        </a:lnSpc>
                        <a:spcBef>
                          <a:spcPts val="490"/>
                        </a:spcBef>
                      </a:pPr>
                      <a:r>
                        <a:rPr sz="1400" spc="-50" dirty="0">
                          <a:latin typeface="Arial MT"/>
                          <a:cs typeface="Arial MT"/>
                        </a:rPr>
                        <a:t>7</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77238">
                <a:tc>
                  <a:txBody>
                    <a:bodyPr/>
                    <a:lstStyle/>
                    <a:p>
                      <a:pPr algn="ctr">
                        <a:lnSpc>
                          <a:spcPts val="1595"/>
                        </a:lnSpc>
                        <a:spcBef>
                          <a:spcPts val="490"/>
                        </a:spcBef>
                      </a:pPr>
                      <a:r>
                        <a:rPr sz="1400" spc="-25" dirty="0">
                          <a:latin typeface="Arial MT"/>
                          <a:cs typeface="Arial MT"/>
                        </a:rPr>
                        <a:t>FDD</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595"/>
                        </a:lnSpc>
                        <a:spcBef>
                          <a:spcPts val="490"/>
                        </a:spcBef>
                      </a:pPr>
                      <a:r>
                        <a:rPr sz="1400" dirty="0">
                          <a:latin typeface="Arial MT"/>
                          <a:cs typeface="Arial MT"/>
                        </a:rPr>
                        <a:t>L2100</a:t>
                      </a:r>
                      <a:r>
                        <a:rPr sz="1400" spc="-35" dirty="0">
                          <a:latin typeface="Arial MT"/>
                          <a:cs typeface="Arial MT"/>
                        </a:rPr>
                        <a:t> </a:t>
                      </a:r>
                      <a:r>
                        <a:rPr sz="1400" spc="-25" dirty="0">
                          <a:latin typeface="Arial MT"/>
                          <a:cs typeface="Arial MT"/>
                        </a:rPr>
                        <a:t>F1</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595"/>
                        </a:lnSpc>
                        <a:spcBef>
                          <a:spcPts val="490"/>
                        </a:spcBef>
                      </a:pPr>
                      <a:r>
                        <a:rPr sz="1400" spc="-25" dirty="0">
                          <a:latin typeface="Arial MT"/>
                          <a:cs typeface="Arial MT"/>
                        </a:rPr>
                        <a:t>OFF</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ts val="1595"/>
                        </a:lnSpc>
                        <a:spcBef>
                          <a:spcPts val="490"/>
                        </a:spcBef>
                      </a:pPr>
                      <a:r>
                        <a:rPr sz="1400" spc="-25" dirty="0">
                          <a:latin typeface="Arial MT"/>
                          <a:cs typeface="Arial MT"/>
                        </a:rPr>
                        <a:t>ON</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75" algn="ctr">
                        <a:lnSpc>
                          <a:spcPts val="1595"/>
                        </a:lnSpc>
                        <a:spcBef>
                          <a:spcPts val="490"/>
                        </a:spcBef>
                      </a:pPr>
                      <a:r>
                        <a:rPr sz="1400" spc="-25" dirty="0">
                          <a:latin typeface="Arial MT"/>
                          <a:cs typeface="Arial MT"/>
                        </a:rPr>
                        <a:t>OFF</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1595"/>
                        </a:lnSpc>
                        <a:spcBef>
                          <a:spcPts val="490"/>
                        </a:spcBef>
                      </a:pPr>
                      <a:r>
                        <a:rPr sz="1400" spc="-25" dirty="0">
                          <a:latin typeface="Arial MT"/>
                          <a:cs typeface="Arial MT"/>
                        </a:rPr>
                        <a:t>ON</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1595"/>
                        </a:lnSpc>
                        <a:spcBef>
                          <a:spcPts val="490"/>
                        </a:spcBef>
                      </a:pPr>
                      <a:r>
                        <a:rPr sz="1400" spc="-50" dirty="0">
                          <a:latin typeface="Arial MT"/>
                          <a:cs typeface="Arial MT"/>
                        </a:rPr>
                        <a:t>1</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1595"/>
                        </a:lnSpc>
                        <a:spcBef>
                          <a:spcPts val="490"/>
                        </a:spcBef>
                      </a:pPr>
                      <a:r>
                        <a:rPr sz="1400" spc="-50" dirty="0">
                          <a:latin typeface="Arial MT"/>
                          <a:cs typeface="Arial MT"/>
                        </a:rPr>
                        <a:t>7</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277238">
                <a:tc>
                  <a:txBody>
                    <a:bodyPr/>
                    <a:lstStyle/>
                    <a:p>
                      <a:pPr algn="ctr">
                        <a:lnSpc>
                          <a:spcPts val="1595"/>
                        </a:lnSpc>
                        <a:spcBef>
                          <a:spcPts val="490"/>
                        </a:spcBef>
                      </a:pPr>
                      <a:r>
                        <a:rPr sz="1400" spc="-25" dirty="0">
                          <a:latin typeface="Arial MT"/>
                          <a:cs typeface="Arial MT"/>
                        </a:rPr>
                        <a:t>FDD</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595"/>
                        </a:lnSpc>
                        <a:spcBef>
                          <a:spcPts val="490"/>
                        </a:spcBef>
                      </a:pPr>
                      <a:r>
                        <a:rPr sz="1400" dirty="0">
                          <a:latin typeface="Arial MT"/>
                          <a:cs typeface="Arial MT"/>
                        </a:rPr>
                        <a:t>L700</a:t>
                      </a:r>
                      <a:r>
                        <a:rPr sz="1400" spc="-20" dirty="0">
                          <a:latin typeface="Arial MT"/>
                          <a:cs typeface="Arial MT"/>
                        </a:rPr>
                        <a:t> </a:t>
                      </a:r>
                      <a:r>
                        <a:rPr sz="1400" spc="-25" dirty="0">
                          <a:latin typeface="Arial MT"/>
                          <a:cs typeface="Arial MT"/>
                        </a:rPr>
                        <a:t>F1</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595"/>
                        </a:lnSpc>
                        <a:spcBef>
                          <a:spcPts val="490"/>
                        </a:spcBef>
                      </a:pPr>
                      <a:r>
                        <a:rPr sz="1400" spc="-25" dirty="0">
                          <a:latin typeface="Arial MT"/>
                          <a:cs typeface="Arial MT"/>
                        </a:rPr>
                        <a:t>OFF</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ts val="1595"/>
                        </a:lnSpc>
                        <a:spcBef>
                          <a:spcPts val="490"/>
                        </a:spcBef>
                      </a:pPr>
                      <a:r>
                        <a:rPr sz="1400" spc="-25" dirty="0">
                          <a:latin typeface="Arial MT"/>
                          <a:cs typeface="Arial MT"/>
                        </a:rPr>
                        <a:t>ON</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75" algn="ctr">
                        <a:lnSpc>
                          <a:spcPts val="1595"/>
                        </a:lnSpc>
                        <a:spcBef>
                          <a:spcPts val="490"/>
                        </a:spcBef>
                      </a:pPr>
                      <a:r>
                        <a:rPr sz="1400" spc="-25" dirty="0">
                          <a:latin typeface="Arial MT"/>
                          <a:cs typeface="Arial MT"/>
                        </a:rPr>
                        <a:t>OFF</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1595"/>
                        </a:lnSpc>
                        <a:spcBef>
                          <a:spcPts val="490"/>
                        </a:spcBef>
                      </a:pPr>
                      <a:r>
                        <a:rPr sz="1400" spc="-25" dirty="0">
                          <a:latin typeface="Arial MT"/>
                          <a:cs typeface="Arial MT"/>
                        </a:rPr>
                        <a:t>ON</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1595"/>
                        </a:lnSpc>
                        <a:spcBef>
                          <a:spcPts val="490"/>
                        </a:spcBef>
                      </a:pPr>
                      <a:r>
                        <a:rPr sz="1400" spc="-50" dirty="0">
                          <a:latin typeface="Arial MT"/>
                          <a:cs typeface="Arial MT"/>
                        </a:rPr>
                        <a:t>1</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1595"/>
                        </a:lnSpc>
                        <a:spcBef>
                          <a:spcPts val="490"/>
                        </a:spcBef>
                      </a:pPr>
                      <a:r>
                        <a:rPr sz="1400" spc="-50" dirty="0">
                          <a:latin typeface="Arial MT"/>
                          <a:cs typeface="Arial MT"/>
                        </a:rPr>
                        <a:t>6</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277238">
                <a:tc>
                  <a:txBody>
                    <a:bodyPr/>
                    <a:lstStyle/>
                    <a:p>
                      <a:pPr algn="ctr">
                        <a:lnSpc>
                          <a:spcPts val="1595"/>
                        </a:lnSpc>
                        <a:spcBef>
                          <a:spcPts val="490"/>
                        </a:spcBef>
                      </a:pPr>
                      <a:r>
                        <a:rPr sz="1400" spc="-25" dirty="0">
                          <a:latin typeface="Arial MT"/>
                          <a:cs typeface="Arial MT"/>
                        </a:rPr>
                        <a:t>TDD</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595"/>
                        </a:lnSpc>
                        <a:spcBef>
                          <a:spcPts val="490"/>
                        </a:spcBef>
                      </a:pPr>
                      <a:r>
                        <a:rPr sz="1400" dirty="0">
                          <a:latin typeface="Arial MT"/>
                          <a:cs typeface="Arial MT"/>
                        </a:rPr>
                        <a:t>L2600</a:t>
                      </a:r>
                      <a:r>
                        <a:rPr sz="1400" spc="-35" dirty="0">
                          <a:latin typeface="Arial MT"/>
                          <a:cs typeface="Arial MT"/>
                        </a:rPr>
                        <a:t> </a:t>
                      </a:r>
                      <a:r>
                        <a:rPr sz="1400" spc="-25" dirty="0">
                          <a:latin typeface="Arial MT"/>
                          <a:cs typeface="Arial MT"/>
                        </a:rPr>
                        <a:t>F1</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595"/>
                        </a:lnSpc>
                        <a:spcBef>
                          <a:spcPts val="490"/>
                        </a:spcBef>
                      </a:pPr>
                      <a:r>
                        <a:rPr sz="1400" spc="-25" dirty="0">
                          <a:latin typeface="Arial MT"/>
                          <a:cs typeface="Arial MT"/>
                        </a:rPr>
                        <a:t>OFF</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ts val="1595"/>
                        </a:lnSpc>
                        <a:spcBef>
                          <a:spcPts val="490"/>
                        </a:spcBef>
                      </a:pPr>
                      <a:r>
                        <a:rPr sz="1400" spc="-25" dirty="0">
                          <a:latin typeface="Arial MT"/>
                          <a:cs typeface="Arial MT"/>
                        </a:rPr>
                        <a:t>ON</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75" algn="ctr">
                        <a:lnSpc>
                          <a:spcPts val="1595"/>
                        </a:lnSpc>
                        <a:spcBef>
                          <a:spcPts val="490"/>
                        </a:spcBef>
                      </a:pPr>
                      <a:r>
                        <a:rPr sz="1400" spc="-25" dirty="0">
                          <a:latin typeface="Arial MT"/>
                          <a:cs typeface="Arial MT"/>
                        </a:rPr>
                        <a:t>OFF</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1595"/>
                        </a:lnSpc>
                        <a:spcBef>
                          <a:spcPts val="490"/>
                        </a:spcBef>
                      </a:pPr>
                      <a:r>
                        <a:rPr sz="1400" spc="-25" dirty="0">
                          <a:latin typeface="Arial MT"/>
                          <a:cs typeface="Arial MT"/>
                        </a:rPr>
                        <a:t>ON</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1595"/>
                        </a:lnSpc>
                        <a:spcBef>
                          <a:spcPts val="490"/>
                        </a:spcBef>
                      </a:pPr>
                      <a:r>
                        <a:rPr sz="1400" spc="-50" dirty="0">
                          <a:latin typeface="Arial MT"/>
                          <a:cs typeface="Arial MT"/>
                        </a:rPr>
                        <a:t>1</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1595"/>
                        </a:lnSpc>
                        <a:spcBef>
                          <a:spcPts val="490"/>
                        </a:spcBef>
                      </a:pPr>
                      <a:r>
                        <a:rPr sz="1400" spc="-50" dirty="0">
                          <a:latin typeface="Arial MT"/>
                          <a:cs typeface="Arial MT"/>
                        </a:rPr>
                        <a:t>0</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277238">
                <a:tc>
                  <a:txBody>
                    <a:bodyPr/>
                    <a:lstStyle/>
                    <a:p>
                      <a:pPr algn="ctr">
                        <a:lnSpc>
                          <a:spcPts val="1595"/>
                        </a:lnSpc>
                        <a:spcBef>
                          <a:spcPts val="490"/>
                        </a:spcBef>
                      </a:pPr>
                      <a:r>
                        <a:rPr sz="1400" spc="-25" dirty="0">
                          <a:latin typeface="Arial MT"/>
                          <a:cs typeface="Arial MT"/>
                        </a:rPr>
                        <a:t>TDD</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595"/>
                        </a:lnSpc>
                        <a:spcBef>
                          <a:spcPts val="490"/>
                        </a:spcBef>
                      </a:pPr>
                      <a:r>
                        <a:rPr sz="1400" dirty="0">
                          <a:latin typeface="Arial MT"/>
                          <a:cs typeface="Arial MT"/>
                        </a:rPr>
                        <a:t>L2600</a:t>
                      </a:r>
                      <a:r>
                        <a:rPr sz="1400" spc="-35" dirty="0">
                          <a:latin typeface="Arial MT"/>
                          <a:cs typeface="Arial MT"/>
                        </a:rPr>
                        <a:t> </a:t>
                      </a:r>
                      <a:r>
                        <a:rPr sz="1400" spc="-25" dirty="0">
                          <a:latin typeface="Arial MT"/>
                          <a:cs typeface="Arial MT"/>
                        </a:rPr>
                        <a:t>F2</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595"/>
                        </a:lnSpc>
                        <a:spcBef>
                          <a:spcPts val="490"/>
                        </a:spcBef>
                      </a:pPr>
                      <a:r>
                        <a:rPr sz="1400" spc="-25" dirty="0">
                          <a:latin typeface="Arial MT"/>
                          <a:cs typeface="Arial MT"/>
                        </a:rPr>
                        <a:t>OFF</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ts val="1595"/>
                        </a:lnSpc>
                        <a:spcBef>
                          <a:spcPts val="490"/>
                        </a:spcBef>
                      </a:pPr>
                      <a:r>
                        <a:rPr sz="1400" spc="-25" dirty="0">
                          <a:latin typeface="Arial MT"/>
                          <a:cs typeface="Arial MT"/>
                        </a:rPr>
                        <a:t>ON</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75" algn="ctr">
                        <a:lnSpc>
                          <a:spcPts val="1595"/>
                        </a:lnSpc>
                        <a:spcBef>
                          <a:spcPts val="490"/>
                        </a:spcBef>
                      </a:pPr>
                      <a:r>
                        <a:rPr sz="1400" spc="-25" dirty="0">
                          <a:latin typeface="Arial MT"/>
                          <a:cs typeface="Arial MT"/>
                        </a:rPr>
                        <a:t>OFF</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1595"/>
                        </a:lnSpc>
                        <a:spcBef>
                          <a:spcPts val="490"/>
                        </a:spcBef>
                      </a:pPr>
                      <a:r>
                        <a:rPr sz="1400" spc="-25" dirty="0">
                          <a:latin typeface="Arial MT"/>
                          <a:cs typeface="Arial MT"/>
                        </a:rPr>
                        <a:t>ON</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1595"/>
                        </a:lnSpc>
                        <a:spcBef>
                          <a:spcPts val="490"/>
                        </a:spcBef>
                      </a:pPr>
                      <a:r>
                        <a:rPr sz="1400" spc="-50" dirty="0">
                          <a:latin typeface="Arial MT"/>
                          <a:cs typeface="Arial MT"/>
                        </a:rPr>
                        <a:t>1</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1595"/>
                        </a:lnSpc>
                        <a:spcBef>
                          <a:spcPts val="490"/>
                        </a:spcBef>
                      </a:pPr>
                      <a:r>
                        <a:rPr sz="1400" spc="-50" dirty="0">
                          <a:latin typeface="Arial MT"/>
                          <a:cs typeface="Arial MT"/>
                        </a:rPr>
                        <a:t>0</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277238">
                <a:tc>
                  <a:txBody>
                    <a:bodyPr/>
                    <a:lstStyle/>
                    <a:p>
                      <a:pPr algn="ctr">
                        <a:lnSpc>
                          <a:spcPts val="1590"/>
                        </a:lnSpc>
                        <a:spcBef>
                          <a:spcPts val="495"/>
                        </a:spcBef>
                      </a:pPr>
                      <a:r>
                        <a:rPr sz="1400" spc="-25" dirty="0">
                          <a:latin typeface="Arial MT"/>
                          <a:cs typeface="Arial MT"/>
                        </a:rPr>
                        <a:t>TDD</a:t>
                      </a:r>
                      <a:endParaRPr sz="1400">
                        <a:latin typeface="Arial MT"/>
                        <a:cs typeface="Arial MT"/>
                      </a:endParaRPr>
                    </a:p>
                  </a:txBody>
                  <a:tcPr marL="0" marR="0" marT="6280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590"/>
                        </a:lnSpc>
                        <a:spcBef>
                          <a:spcPts val="495"/>
                        </a:spcBef>
                      </a:pPr>
                      <a:r>
                        <a:rPr sz="1400" dirty="0">
                          <a:latin typeface="Arial MT"/>
                          <a:cs typeface="Arial MT"/>
                        </a:rPr>
                        <a:t>L2600</a:t>
                      </a:r>
                      <a:r>
                        <a:rPr sz="1400" spc="-35" dirty="0">
                          <a:latin typeface="Arial MT"/>
                          <a:cs typeface="Arial MT"/>
                        </a:rPr>
                        <a:t> </a:t>
                      </a:r>
                      <a:r>
                        <a:rPr sz="1400" spc="-25" dirty="0">
                          <a:latin typeface="Arial MT"/>
                          <a:cs typeface="Arial MT"/>
                        </a:rPr>
                        <a:t>F4</a:t>
                      </a:r>
                      <a:endParaRPr sz="1400">
                        <a:latin typeface="Arial MT"/>
                        <a:cs typeface="Arial MT"/>
                      </a:endParaRPr>
                    </a:p>
                  </a:txBody>
                  <a:tcPr marL="0" marR="0" marT="6280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590"/>
                        </a:lnSpc>
                        <a:spcBef>
                          <a:spcPts val="495"/>
                        </a:spcBef>
                      </a:pPr>
                      <a:r>
                        <a:rPr sz="1400" spc="-25" dirty="0">
                          <a:latin typeface="Arial MT"/>
                          <a:cs typeface="Arial MT"/>
                        </a:rPr>
                        <a:t>OFF</a:t>
                      </a:r>
                      <a:endParaRPr sz="1400">
                        <a:latin typeface="Arial MT"/>
                        <a:cs typeface="Arial MT"/>
                      </a:endParaRPr>
                    </a:p>
                  </a:txBody>
                  <a:tcPr marL="0" marR="0" marT="6280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ts val="1590"/>
                        </a:lnSpc>
                        <a:spcBef>
                          <a:spcPts val="495"/>
                        </a:spcBef>
                      </a:pPr>
                      <a:r>
                        <a:rPr sz="1400" spc="-25" dirty="0">
                          <a:latin typeface="Arial MT"/>
                          <a:cs typeface="Arial MT"/>
                        </a:rPr>
                        <a:t>ON</a:t>
                      </a:r>
                      <a:endParaRPr sz="1400">
                        <a:latin typeface="Arial MT"/>
                        <a:cs typeface="Arial MT"/>
                      </a:endParaRPr>
                    </a:p>
                  </a:txBody>
                  <a:tcPr marL="0" marR="0" marT="6280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75" algn="ctr">
                        <a:lnSpc>
                          <a:spcPts val="1590"/>
                        </a:lnSpc>
                        <a:spcBef>
                          <a:spcPts val="495"/>
                        </a:spcBef>
                      </a:pPr>
                      <a:r>
                        <a:rPr sz="1400" spc="-25" dirty="0">
                          <a:latin typeface="Arial MT"/>
                          <a:cs typeface="Arial MT"/>
                        </a:rPr>
                        <a:t>OFF</a:t>
                      </a:r>
                      <a:endParaRPr sz="1400">
                        <a:latin typeface="Arial MT"/>
                        <a:cs typeface="Arial MT"/>
                      </a:endParaRPr>
                    </a:p>
                  </a:txBody>
                  <a:tcPr marL="0" marR="0" marT="6280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1590"/>
                        </a:lnSpc>
                        <a:spcBef>
                          <a:spcPts val="495"/>
                        </a:spcBef>
                      </a:pPr>
                      <a:r>
                        <a:rPr sz="1400" spc="-25" dirty="0">
                          <a:latin typeface="Arial MT"/>
                          <a:cs typeface="Arial MT"/>
                        </a:rPr>
                        <a:t>ON</a:t>
                      </a:r>
                      <a:endParaRPr sz="1400">
                        <a:latin typeface="Arial MT"/>
                        <a:cs typeface="Arial MT"/>
                      </a:endParaRPr>
                    </a:p>
                  </a:txBody>
                  <a:tcPr marL="0" marR="0" marT="6280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1590"/>
                        </a:lnSpc>
                        <a:spcBef>
                          <a:spcPts val="495"/>
                        </a:spcBef>
                      </a:pPr>
                      <a:r>
                        <a:rPr sz="1400" spc="-50" dirty="0">
                          <a:latin typeface="Arial MT"/>
                          <a:cs typeface="Arial MT"/>
                        </a:rPr>
                        <a:t>1</a:t>
                      </a:r>
                      <a:endParaRPr sz="1400">
                        <a:latin typeface="Arial MT"/>
                        <a:cs typeface="Arial MT"/>
                      </a:endParaRPr>
                    </a:p>
                  </a:txBody>
                  <a:tcPr marL="0" marR="0" marT="6280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1590"/>
                        </a:lnSpc>
                        <a:spcBef>
                          <a:spcPts val="495"/>
                        </a:spcBef>
                      </a:pPr>
                      <a:r>
                        <a:rPr sz="1400" spc="-50" dirty="0">
                          <a:latin typeface="Arial MT"/>
                          <a:cs typeface="Arial MT"/>
                        </a:rPr>
                        <a:t>0</a:t>
                      </a:r>
                      <a:endParaRPr sz="1400">
                        <a:latin typeface="Arial MT"/>
                        <a:cs typeface="Arial MT"/>
                      </a:endParaRPr>
                    </a:p>
                  </a:txBody>
                  <a:tcPr marL="0" marR="0" marT="6280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r h="277238">
                <a:tc>
                  <a:txBody>
                    <a:bodyPr/>
                    <a:lstStyle/>
                    <a:p>
                      <a:pPr algn="ctr">
                        <a:lnSpc>
                          <a:spcPts val="1590"/>
                        </a:lnSpc>
                        <a:spcBef>
                          <a:spcPts val="490"/>
                        </a:spcBef>
                      </a:pPr>
                      <a:r>
                        <a:rPr sz="1400" spc="-25" dirty="0">
                          <a:latin typeface="Arial MT"/>
                          <a:cs typeface="Arial MT"/>
                        </a:rPr>
                        <a:t>TDD</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590"/>
                        </a:lnSpc>
                        <a:spcBef>
                          <a:spcPts val="490"/>
                        </a:spcBef>
                      </a:pPr>
                      <a:r>
                        <a:rPr sz="1400" dirty="0">
                          <a:latin typeface="Arial MT"/>
                          <a:cs typeface="Arial MT"/>
                        </a:rPr>
                        <a:t>L2600</a:t>
                      </a:r>
                      <a:r>
                        <a:rPr sz="1400" spc="-35" dirty="0">
                          <a:latin typeface="Arial MT"/>
                          <a:cs typeface="Arial MT"/>
                        </a:rPr>
                        <a:t> </a:t>
                      </a:r>
                      <a:r>
                        <a:rPr sz="1400" spc="-25" dirty="0">
                          <a:latin typeface="Arial MT"/>
                          <a:cs typeface="Arial MT"/>
                        </a:rPr>
                        <a:t>F5</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590"/>
                        </a:lnSpc>
                        <a:spcBef>
                          <a:spcPts val="490"/>
                        </a:spcBef>
                      </a:pPr>
                      <a:r>
                        <a:rPr sz="1400" spc="-25" dirty="0">
                          <a:latin typeface="Arial MT"/>
                          <a:cs typeface="Arial MT"/>
                        </a:rPr>
                        <a:t>OFF</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ts val="1590"/>
                        </a:lnSpc>
                        <a:spcBef>
                          <a:spcPts val="490"/>
                        </a:spcBef>
                      </a:pPr>
                      <a:r>
                        <a:rPr sz="1400" spc="-25" dirty="0">
                          <a:latin typeface="Arial MT"/>
                          <a:cs typeface="Arial MT"/>
                        </a:rPr>
                        <a:t>ON</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75" algn="ctr">
                        <a:lnSpc>
                          <a:spcPts val="1590"/>
                        </a:lnSpc>
                        <a:spcBef>
                          <a:spcPts val="490"/>
                        </a:spcBef>
                      </a:pPr>
                      <a:r>
                        <a:rPr sz="1400" spc="-25" dirty="0">
                          <a:latin typeface="Arial MT"/>
                          <a:cs typeface="Arial MT"/>
                        </a:rPr>
                        <a:t>OFF</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1590"/>
                        </a:lnSpc>
                        <a:spcBef>
                          <a:spcPts val="490"/>
                        </a:spcBef>
                      </a:pPr>
                      <a:r>
                        <a:rPr sz="1400" spc="-25" dirty="0">
                          <a:latin typeface="Arial MT"/>
                          <a:cs typeface="Arial MT"/>
                        </a:rPr>
                        <a:t>ON</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1590"/>
                        </a:lnSpc>
                        <a:spcBef>
                          <a:spcPts val="490"/>
                        </a:spcBef>
                      </a:pPr>
                      <a:r>
                        <a:rPr sz="1400" spc="-50" dirty="0">
                          <a:latin typeface="Arial MT"/>
                          <a:cs typeface="Arial MT"/>
                        </a:rPr>
                        <a:t>1</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1590"/>
                        </a:lnSpc>
                        <a:spcBef>
                          <a:spcPts val="490"/>
                        </a:spcBef>
                      </a:pPr>
                      <a:r>
                        <a:rPr sz="1400" spc="-50" dirty="0">
                          <a:latin typeface="Arial MT"/>
                          <a:cs typeface="Arial MT"/>
                        </a:rPr>
                        <a:t>0</a:t>
                      </a:r>
                      <a:endParaRPr sz="1400">
                        <a:latin typeface="Arial MT"/>
                        <a:cs typeface="Arial MT"/>
                      </a:endParaRPr>
                    </a:p>
                  </a:txBody>
                  <a:tcPr marL="0" marR="0" marT="6217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8"/>
                  </a:ext>
                </a:extLst>
              </a:tr>
              <a:tr h="277238">
                <a:tc>
                  <a:txBody>
                    <a:bodyPr/>
                    <a:lstStyle/>
                    <a:p>
                      <a:pPr algn="ctr">
                        <a:lnSpc>
                          <a:spcPts val="1590"/>
                        </a:lnSpc>
                        <a:spcBef>
                          <a:spcPts val="495"/>
                        </a:spcBef>
                      </a:pPr>
                      <a:r>
                        <a:rPr sz="1400" spc="-25" dirty="0">
                          <a:latin typeface="Arial MT"/>
                          <a:cs typeface="Arial MT"/>
                        </a:rPr>
                        <a:t>TDD</a:t>
                      </a:r>
                      <a:endParaRPr sz="1400">
                        <a:latin typeface="Arial MT"/>
                        <a:cs typeface="Arial MT"/>
                      </a:endParaRPr>
                    </a:p>
                  </a:txBody>
                  <a:tcPr marL="0" marR="0" marT="6280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590"/>
                        </a:lnSpc>
                        <a:spcBef>
                          <a:spcPts val="495"/>
                        </a:spcBef>
                      </a:pPr>
                      <a:r>
                        <a:rPr sz="1400" dirty="0">
                          <a:latin typeface="Arial MT"/>
                          <a:cs typeface="Arial MT"/>
                        </a:rPr>
                        <a:t>L2300</a:t>
                      </a:r>
                      <a:r>
                        <a:rPr sz="1400" spc="-35" dirty="0">
                          <a:latin typeface="Arial MT"/>
                          <a:cs typeface="Arial MT"/>
                        </a:rPr>
                        <a:t> </a:t>
                      </a:r>
                      <a:r>
                        <a:rPr sz="1400" spc="-25" dirty="0">
                          <a:latin typeface="Arial MT"/>
                          <a:cs typeface="Arial MT"/>
                        </a:rPr>
                        <a:t>F1</a:t>
                      </a:r>
                      <a:endParaRPr sz="1400">
                        <a:latin typeface="Arial MT"/>
                        <a:cs typeface="Arial MT"/>
                      </a:endParaRPr>
                    </a:p>
                  </a:txBody>
                  <a:tcPr marL="0" marR="0" marT="6280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590"/>
                        </a:lnSpc>
                        <a:spcBef>
                          <a:spcPts val="495"/>
                        </a:spcBef>
                      </a:pPr>
                      <a:r>
                        <a:rPr sz="1400" spc="-25" dirty="0">
                          <a:latin typeface="Arial MT"/>
                          <a:cs typeface="Arial MT"/>
                        </a:rPr>
                        <a:t>OFF</a:t>
                      </a:r>
                      <a:endParaRPr sz="1400">
                        <a:latin typeface="Arial MT"/>
                        <a:cs typeface="Arial MT"/>
                      </a:endParaRPr>
                    </a:p>
                  </a:txBody>
                  <a:tcPr marL="0" marR="0" marT="6280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ts val="1590"/>
                        </a:lnSpc>
                        <a:spcBef>
                          <a:spcPts val="495"/>
                        </a:spcBef>
                      </a:pPr>
                      <a:r>
                        <a:rPr sz="1400" spc="-25" dirty="0">
                          <a:latin typeface="Arial MT"/>
                          <a:cs typeface="Arial MT"/>
                        </a:rPr>
                        <a:t>ON</a:t>
                      </a:r>
                      <a:endParaRPr sz="1400">
                        <a:latin typeface="Arial MT"/>
                        <a:cs typeface="Arial MT"/>
                      </a:endParaRPr>
                    </a:p>
                  </a:txBody>
                  <a:tcPr marL="0" marR="0" marT="6280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75" algn="ctr">
                        <a:lnSpc>
                          <a:spcPts val="1590"/>
                        </a:lnSpc>
                        <a:spcBef>
                          <a:spcPts val="495"/>
                        </a:spcBef>
                      </a:pPr>
                      <a:r>
                        <a:rPr sz="1400" spc="-25" dirty="0">
                          <a:latin typeface="Arial MT"/>
                          <a:cs typeface="Arial MT"/>
                        </a:rPr>
                        <a:t>OFF</a:t>
                      </a:r>
                      <a:endParaRPr sz="1400">
                        <a:latin typeface="Arial MT"/>
                        <a:cs typeface="Arial MT"/>
                      </a:endParaRPr>
                    </a:p>
                  </a:txBody>
                  <a:tcPr marL="0" marR="0" marT="6280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1590"/>
                        </a:lnSpc>
                        <a:spcBef>
                          <a:spcPts val="495"/>
                        </a:spcBef>
                      </a:pPr>
                      <a:r>
                        <a:rPr sz="1400" spc="-25" dirty="0">
                          <a:latin typeface="Arial MT"/>
                          <a:cs typeface="Arial MT"/>
                        </a:rPr>
                        <a:t>ON</a:t>
                      </a:r>
                      <a:endParaRPr sz="1400">
                        <a:latin typeface="Arial MT"/>
                        <a:cs typeface="Arial MT"/>
                      </a:endParaRPr>
                    </a:p>
                  </a:txBody>
                  <a:tcPr marL="0" marR="0" marT="6280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1590"/>
                        </a:lnSpc>
                        <a:spcBef>
                          <a:spcPts val="495"/>
                        </a:spcBef>
                      </a:pPr>
                      <a:r>
                        <a:rPr sz="1400" spc="-50" dirty="0">
                          <a:latin typeface="Arial MT"/>
                          <a:cs typeface="Arial MT"/>
                        </a:rPr>
                        <a:t>1</a:t>
                      </a:r>
                      <a:endParaRPr sz="1400">
                        <a:latin typeface="Arial MT"/>
                        <a:cs typeface="Arial MT"/>
                      </a:endParaRPr>
                    </a:p>
                  </a:txBody>
                  <a:tcPr marL="0" marR="0" marT="6280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1590"/>
                        </a:lnSpc>
                        <a:spcBef>
                          <a:spcPts val="495"/>
                        </a:spcBef>
                      </a:pPr>
                      <a:r>
                        <a:rPr sz="1400" spc="-50" dirty="0">
                          <a:latin typeface="Arial MT"/>
                          <a:cs typeface="Arial MT"/>
                        </a:rPr>
                        <a:t>0</a:t>
                      </a:r>
                      <a:endParaRPr sz="1400">
                        <a:latin typeface="Arial MT"/>
                        <a:cs typeface="Arial MT"/>
                      </a:endParaRPr>
                    </a:p>
                  </a:txBody>
                  <a:tcPr marL="0" marR="0" marT="6280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9"/>
                  </a:ext>
                </a:extLst>
              </a:tr>
              <a:tr h="277238">
                <a:tc>
                  <a:txBody>
                    <a:bodyPr/>
                    <a:lstStyle/>
                    <a:p>
                      <a:pPr algn="ctr">
                        <a:lnSpc>
                          <a:spcPts val="1590"/>
                        </a:lnSpc>
                        <a:spcBef>
                          <a:spcPts val="495"/>
                        </a:spcBef>
                      </a:pPr>
                      <a:r>
                        <a:rPr sz="1400" spc="-25" dirty="0">
                          <a:latin typeface="Arial MT"/>
                          <a:cs typeface="Arial MT"/>
                        </a:rPr>
                        <a:t>TDD</a:t>
                      </a:r>
                      <a:endParaRPr sz="1400">
                        <a:latin typeface="Arial MT"/>
                        <a:cs typeface="Arial MT"/>
                      </a:endParaRPr>
                    </a:p>
                  </a:txBody>
                  <a:tcPr marL="0" marR="0" marT="6280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590"/>
                        </a:lnSpc>
                        <a:spcBef>
                          <a:spcPts val="495"/>
                        </a:spcBef>
                      </a:pPr>
                      <a:r>
                        <a:rPr sz="1400" dirty="0">
                          <a:latin typeface="Arial MT"/>
                          <a:cs typeface="Arial MT"/>
                        </a:rPr>
                        <a:t>L2300</a:t>
                      </a:r>
                      <a:r>
                        <a:rPr sz="1400" spc="-35" dirty="0">
                          <a:latin typeface="Arial MT"/>
                          <a:cs typeface="Arial MT"/>
                        </a:rPr>
                        <a:t> </a:t>
                      </a:r>
                      <a:r>
                        <a:rPr sz="1400" spc="-25" dirty="0">
                          <a:latin typeface="Arial MT"/>
                          <a:cs typeface="Arial MT"/>
                        </a:rPr>
                        <a:t>F2</a:t>
                      </a:r>
                      <a:endParaRPr sz="1400">
                        <a:latin typeface="Arial MT"/>
                        <a:cs typeface="Arial MT"/>
                      </a:endParaRPr>
                    </a:p>
                  </a:txBody>
                  <a:tcPr marL="0" marR="0" marT="6280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ts val="1590"/>
                        </a:lnSpc>
                        <a:spcBef>
                          <a:spcPts val="495"/>
                        </a:spcBef>
                      </a:pPr>
                      <a:r>
                        <a:rPr sz="1400" spc="-25" dirty="0">
                          <a:latin typeface="Arial MT"/>
                          <a:cs typeface="Arial MT"/>
                        </a:rPr>
                        <a:t>OFF</a:t>
                      </a:r>
                      <a:endParaRPr sz="1400">
                        <a:latin typeface="Arial MT"/>
                        <a:cs typeface="Arial MT"/>
                      </a:endParaRPr>
                    </a:p>
                  </a:txBody>
                  <a:tcPr marL="0" marR="0" marT="6280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ts val="1590"/>
                        </a:lnSpc>
                        <a:spcBef>
                          <a:spcPts val="495"/>
                        </a:spcBef>
                      </a:pPr>
                      <a:r>
                        <a:rPr sz="1400" spc="-25" dirty="0">
                          <a:latin typeface="Arial MT"/>
                          <a:cs typeface="Arial MT"/>
                        </a:rPr>
                        <a:t>ON</a:t>
                      </a:r>
                      <a:endParaRPr sz="1400">
                        <a:latin typeface="Arial MT"/>
                        <a:cs typeface="Arial MT"/>
                      </a:endParaRPr>
                    </a:p>
                  </a:txBody>
                  <a:tcPr marL="0" marR="0" marT="6280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75" algn="ctr">
                        <a:lnSpc>
                          <a:spcPts val="1590"/>
                        </a:lnSpc>
                        <a:spcBef>
                          <a:spcPts val="495"/>
                        </a:spcBef>
                      </a:pPr>
                      <a:r>
                        <a:rPr sz="1400" spc="-25" dirty="0">
                          <a:latin typeface="Arial MT"/>
                          <a:cs typeface="Arial MT"/>
                        </a:rPr>
                        <a:t>OFF</a:t>
                      </a:r>
                      <a:endParaRPr sz="1400">
                        <a:latin typeface="Arial MT"/>
                        <a:cs typeface="Arial MT"/>
                      </a:endParaRPr>
                    </a:p>
                  </a:txBody>
                  <a:tcPr marL="0" marR="0" marT="6280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ts val="1590"/>
                        </a:lnSpc>
                        <a:spcBef>
                          <a:spcPts val="495"/>
                        </a:spcBef>
                      </a:pPr>
                      <a:r>
                        <a:rPr sz="1400" spc="-25" dirty="0">
                          <a:latin typeface="Arial MT"/>
                          <a:cs typeface="Arial MT"/>
                        </a:rPr>
                        <a:t>ON</a:t>
                      </a:r>
                      <a:endParaRPr sz="1400">
                        <a:latin typeface="Arial MT"/>
                        <a:cs typeface="Arial MT"/>
                      </a:endParaRPr>
                    </a:p>
                  </a:txBody>
                  <a:tcPr marL="0" marR="0" marT="6280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1590"/>
                        </a:lnSpc>
                        <a:spcBef>
                          <a:spcPts val="495"/>
                        </a:spcBef>
                      </a:pPr>
                      <a:r>
                        <a:rPr sz="1400" spc="-50" dirty="0">
                          <a:latin typeface="Arial MT"/>
                          <a:cs typeface="Arial MT"/>
                        </a:rPr>
                        <a:t>1</a:t>
                      </a:r>
                      <a:endParaRPr sz="1400">
                        <a:latin typeface="Arial MT"/>
                        <a:cs typeface="Arial MT"/>
                      </a:endParaRPr>
                    </a:p>
                  </a:txBody>
                  <a:tcPr marL="0" marR="0" marT="6280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1590"/>
                        </a:lnSpc>
                        <a:spcBef>
                          <a:spcPts val="495"/>
                        </a:spcBef>
                      </a:pPr>
                      <a:r>
                        <a:rPr sz="1400" spc="-50" dirty="0">
                          <a:latin typeface="Arial MT"/>
                          <a:cs typeface="Arial MT"/>
                        </a:rPr>
                        <a:t>0</a:t>
                      </a:r>
                      <a:endParaRPr sz="1400">
                        <a:latin typeface="Arial MT"/>
                        <a:cs typeface="Arial MT"/>
                      </a:endParaRPr>
                    </a:p>
                  </a:txBody>
                  <a:tcPr marL="0" marR="0" marT="6280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10"/>
                  </a:ext>
                </a:extLst>
              </a:tr>
            </a:tbl>
          </a:graphicData>
        </a:graphic>
      </p:graphicFrame>
      <p:sp>
        <p:nvSpPr>
          <p:cNvPr id="5" name="object 5"/>
          <p:cNvSpPr txBox="1"/>
          <p:nvPr/>
        </p:nvSpPr>
        <p:spPr>
          <a:xfrm>
            <a:off x="200023" y="5641908"/>
            <a:ext cx="11649718" cy="666133"/>
          </a:xfrm>
          <a:prstGeom prst="rect">
            <a:avLst/>
          </a:prstGeom>
        </p:spPr>
        <p:txBody>
          <a:bodyPr vert="horz" wrap="square" lIns="0" tIns="12688" rIns="0" bIns="0" rtlCol="0">
            <a:spAutoFit/>
          </a:bodyPr>
          <a:lstStyle/>
          <a:p>
            <a:pPr marL="12689" marR="5075">
              <a:spcBef>
                <a:spcPts val="100"/>
              </a:spcBef>
            </a:pPr>
            <a:r>
              <a:rPr sz="1399" dirty="0">
                <a:latin typeface="Arial MT"/>
                <a:cs typeface="Arial MT"/>
              </a:rPr>
              <a:t>**G</a:t>
            </a:r>
            <a:r>
              <a:rPr sz="1399" spc="-45" dirty="0">
                <a:latin typeface="Arial MT"/>
                <a:cs typeface="Arial MT"/>
              </a:rPr>
              <a:t> </a:t>
            </a:r>
            <a:r>
              <a:rPr sz="1399" dirty="0">
                <a:latin typeface="Arial MT"/>
                <a:cs typeface="Arial MT"/>
              </a:rPr>
              <a:t>Project</a:t>
            </a:r>
            <a:r>
              <a:rPr sz="1399" spc="330" dirty="0">
                <a:latin typeface="Arial MT"/>
                <a:cs typeface="Arial MT"/>
              </a:rPr>
              <a:t> </a:t>
            </a:r>
            <a:r>
              <a:rPr sz="1399" dirty="0">
                <a:latin typeface="Arial MT"/>
                <a:cs typeface="Arial MT"/>
              </a:rPr>
              <a:t>End</a:t>
            </a:r>
            <a:r>
              <a:rPr sz="1399" spc="-25" dirty="0">
                <a:latin typeface="Arial MT"/>
                <a:cs typeface="Arial MT"/>
              </a:rPr>
              <a:t> </a:t>
            </a:r>
            <a:r>
              <a:rPr sz="1399" dirty="0">
                <a:latin typeface="Arial MT"/>
                <a:cs typeface="Arial MT"/>
              </a:rPr>
              <a:t>State</a:t>
            </a:r>
            <a:r>
              <a:rPr sz="1399" spc="-105" dirty="0">
                <a:latin typeface="Arial MT"/>
                <a:cs typeface="Arial MT"/>
              </a:rPr>
              <a:t> </a:t>
            </a:r>
            <a:r>
              <a:rPr sz="1399" dirty="0">
                <a:latin typeface="Arial MT"/>
                <a:cs typeface="Arial MT"/>
              </a:rPr>
              <a:t>Anchoring</a:t>
            </a:r>
            <a:r>
              <a:rPr sz="1399" spc="-55" dirty="0">
                <a:latin typeface="Arial MT"/>
                <a:cs typeface="Arial MT"/>
              </a:rPr>
              <a:t> </a:t>
            </a:r>
            <a:r>
              <a:rPr sz="1399" dirty="0">
                <a:latin typeface="Arial MT"/>
                <a:cs typeface="Arial MT"/>
              </a:rPr>
              <a:t>Strategy</a:t>
            </a:r>
            <a:r>
              <a:rPr sz="1399" spc="-50" dirty="0">
                <a:latin typeface="Arial MT"/>
                <a:cs typeface="Arial MT"/>
              </a:rPr>
              <a:t> </a:t>
            </a:r>
            <a:r>
              <a:rPr sz="1399" dirty="0">
                <a:latin typeface="Arial MT"/>
                <a:cs typeface="Arial MT"/>
              </a:rPr>
              <a:t>is</a:t>
            </a:r>
            <a:r>
              <a:rPr sz="1399" spc="-15" dirty="0">
                <a:latin typeface="Arial MT"/>
                <a:cs typeface="Arial MT"/>
              </a:rPr>
              <a:t> </a:t>
            </a:r>
            <a:r>
              <a:rPr sz="1399" spc="-10" dirty="0">
                <a:latin typeface="Arial MT"/>
                <a:cs typeface="Arial MT"/>
              </a:rPr>
              <a:t>Full</a:t>
            </a:r>
            <a:r>
              <a:rPr sz="1399" spc="-90" dirty="0">
                <a:latin typeface="Arial MT"/>
                <a:cs typeface="Arial MT"/>
              </a:rPr>
              <a:t> </a:t>
            </a:r>
            <a:r>
              <a:rPr sz="1399" dirty="0">
                <a:latin typeface="Arial MT"/>
                <a:cs typeface="Arial MT"/>
              </a:rPr>
              <a:t>Anchoring</a:t>
            </a:r>
            <a:r>
              <a:rPr sz="1399" spc="-55" dirty="0">
                <a:latin typeface="Arial MT"/>
                <a:cs typeface="Arial MT"/>
              </a:rPr>
              <a:t> </a:t>
            </a:r>
            <a:r>
              <a:rPr sz="1399" dirty="0">
                <a:latin typeface="Arial MT"/>
                <a:cs typeface="Arial MT"/>
              </a:rPr>
              <a:t>for</a:t>
            </a:r>
            <a:r>
              <a:rPr sz="1399" spc="-25" dirty="0">
                <a:latin typeface="Arial MT"/>
                <a:cs typeface="Arial MT"/>
              </a:rPr>
              <a:t> </a:t>
            </a:r>
            <a:r>
              <a:rPr sz="1399" dirty="0">
                <a:latin typeface="Arial MT"/>
                <a:cs typeface="Arial MT"/>
              </a:rPr>
              <a:t>FDD</a:t>
            </a:r>
            <a:r>
              <a:rPr sz="1399" spc="-15" dirty="0">
                <a:latin typeface="Arial MT"/>
                <a:cs typeface="Arial MT"/>
              </a:rPr>
              <a:t> </a:t>
            </a:r>
            <a:r>
              <a:rPr sz="1399" dirty="0">
                <a:latin typeface="Arial MT"/>
                <a:cs typeface="Arial MT"/>
              </a:rPr>
              <a:t>and</a:t>
            </a:r>
            <a:r>
              <a:rPr sz="1399" spc="-55" dirty="0">
                <a:latin typeface="Arial MT"/>
                <a:cs typeface="Arial MT"/>
              </a:rPr>
              <a:t> </a:t>
            </a:r>
            <a:r>
              <a:rPr sz="1399" dirty="0">
                <a:latin typeface="Arial MT"/>
                <a:cs typeface="Arial MT"/>
              </a:rPr>
              <a:t>TDD,</a:t>
            </a:r>
            <a:r>
              <a:rPr sz="1399" spc="-15" dirty="0">
                <a:latin typeface="Arial MT"/>
                <a:cs typeface="Arial MT"/>
              </a:rPr>
              <a:t> </a:t>
            </a:r>
            <a:r>
              <a:rPr sz="1399" dirty="0">
                <a:latin typeface="Arial MT"/>
                <a:cs typeface="Arial MT"/>
              </a:rPr>
              <a:t>is</a:t>
            </a:r>
            <a:r>
              <a:rPr sz="1399" spc="-15" dirty="0">
                <a:latin typeface="Arial MT"/>
                <a:cs typeface="Arial MT"/>
              </a:rPr>
              <a:t> </a:t>
            </a:r>
            <a:r>
              <a:rPr sz="1399" dirty="0">
                <a:latin typeface="Arial MT"/>
                <a:cs typeface="Arial MT"/>
              </a:rPr>
              <a:t>just</a:t>
            </a:r>
            <a:r>
              <a:rPr sz="1399" spc="-40" dirty="0">
                <a:latin typeface="Arial MT"/>
                <a:cs typeface="Arial MT"/>
              </a:rPr>
              <a:t> </a:t>
            </a:r>
            <a:r>
              <a:rPr sz="1399" dirty="0">
                <a:latin typeface="Arial MT"/>
                <a:cs typeface="Arial MT"/>
              </a:rPr>
              <a:t>that</a:t>
            </a:r>
            <a:r>
              <a:rPr sz="1399" spc="-35" dirty="0">
                <a:latin typeface="Arial MT"/>
                <a:cs typeface="Arial MT"/>
              </a:rPr>
              <a:t> </a:t>
            </a:r>
            <a:r>
              <a:rPr sz="1399" dirty="0">
                <a:latin typeface="Arial MT"/>
                <a:cs typeface="Arial MT"/>
              </a:rPr>
              <a:t>preferable</a:t>
            </a:r>
            <a:r>
              <a:rPr sz="1399" spc="-55" dirty="0">
                <a:latin typeface="Arial MT"/>
                <a:cs typeface="Arial MT"/>
              </a:rPr>
              <a:t> </a:t>
            </a:r>
            <a:r>
              <a:rPr sz="1399" dirty="0">
                <a:latin typeface="Arial MT"/>
                <a:cs typeface="Arial MT"/>
              </a:rPr>
              <a:t>using</a:t>
            </a:r>
            <a:r>
              <a:rPr sz="1399" spc="-30" dirty="0">
                <a:latin typeface="Arial MT"/>
                <a:cs typeface="Arial MT"/>
              </a:rPr>
              <a:t> </a:t>
            </a:r>
            <a:r>
              <a:rPr sz="1399" dirty="0">
                <a:latin typeface="Arial MT"/>
                <a:cs typeface="Arial MT"/>
              </a:rPr>
              <a:t>FDD</a:t>
            </a:r>
            <a:r>
              <a:rPr sz="1399" spc="-15" dirty="0">
                <a:latin typeface="Arial MT"/>
                <a:cs typeface="Arial MT"/>
              </a:rPr>
              <a:t> </a:t>
            </a:r>
            <a:r>
              <a:rPr sz="1399" dirty="0">
                <a:latin typeface="Arial MT"/>
                <a:cs typeface="Arial MT"/>
              </a:rPr>
              <a:t>as</a:t>
            </a:r>
            <a:r>
              <a:rPr sz="1399" spc="-100" dirty="0">
                <a:latin typeface="Arial MT"/>
                <a:cs typeface="Arial MT"/>
              </a:rPr>
              <a:t> </a:t>
            </a:r>
            <a:r>
              <a:rPr sz="1399" dirty="0">
                <a:latin typeface="Arial MT"/>
                <a:cs typeface="Arial MT"/>
              </a:rPr>
              <a:t>Anchor</a:t>
            </a:r>
            <a:r>
              <a:rPr sz="1399" spc="-40" dirty="0">
                <a:latin typeface="Arial MT"/>
                <a:cs typeface="Arial MT"/>
              </a:rPr>
              <a:t> </a:t>
            </a:r>
            <a:r>
              <a:rPr sz="1399" dirty="0">
                <a:latin typeface="Arial MT"/>
                <a:cs typeface="Arial MT"/>
              </a:rPr>
              <a:t>Cell</a:t>
            </a:r>
            <a:r>
              <a:rPr sz="1399" spc="35" dirty="0">
                <a:latin typeface="Arial MT"/>
                <a:cs typeface="Arial MT"/>
              </a:rPr>
              <a:t> </a:t>
            </a:r>
            <a:r>
              <a:rPr sz="1399" dirty="0">
                <a:latin typeface="Arial MT"/>
                <a:cs typeface="Arial MT"/>
              </a:rPr>
              <a:t>with</a:t>
            </a:r>
            <a:r>
              <a:rPr sz="1399" spc="-20" dirty="0">
                <a:latin typeface="Arial MT"/>
                <a:cs typeface="Arial MT"/>
              </a:rPr>
              <a:t> </a:t>
            </a:r>
            <a:r>
              <a:rPr sz="1399" dirty="0">
                <a:latin typeface="Arial MT"/>
                <a:cs typeface="Arial MT"/>
              </a:rPr>
              <a:t>set</a:t>
            </a:r>
            <a:r>
              <a:rPr sz="1399" spc="-25" dirty="0">
                <a:latin typeface="Arial MT"/>
                <a:cs typeface="Arial MT"/>
              </a:rPr>
              <a:t> </a:t>
            </a:r>
            <a:r>
              <a:rPr sz="1399" dirty="0">
                <a:latin typeface="Arial MT"/>
                <a:cs typeface="Arial MT"/>
              </a:rPr>
              <a:t>High</a:t>
            </a:r>
            <a:r>
              <a:rPr sz="1399" spc="-20" dirty="0">
                <a:latin typeface="Arial MT"/>
                <a:cs typeface="Arial MT"/>
              </a:rPr>
              <a:t> </a:t>
            </a:r>
            <a:r>
              <a:rPr sz="1399" spc="-10" dirty="0">
                <a:latin typeface="Arial MT"/>
                <a:cs typeface="Arial MT"/>
              </a:rPr>
              <a:t>Priority </a:t>
            </a:r>
            <a:r>
              <a:rPr sz="1399" dirty="0">
                <a:latin typeface="Arial MT"/>
                <a:cs typeface="Arial MT"/>
              </a:rPr>
              <a:t>since</a:t>
            </a:r>
            <a:r>
              <a:rPr sz="1399" spc="-45" dirty="0">
                <a:latin typeface="Arial MT"/>
                <a:cs typeface="Arial MT"/>
              </a:rPr>
              <a:t> </a:t>
            </a:r>
            <a:r>
              <a:rPr sz="1399" dirty="0">
                <a:latin typeface="Arial MT"/>
                <a:cs typeface="Arial MT"/>
              </a:rPr>
              <a:t>the</a:t>
            </a:r>
            <a:r>
              <a:rPr sz="1399" spc="-35" dirty="0">
                <a:latin typeface="Arial MT"/>
                <a:cs typeface="Arial MT"/>
              </a:rPr>
              <a:t> </a:t>
            </a:r>
            <a:r>
              <a:rPr sz="1399" dirty="0">
                <a:latin typeface="Arial MT"/>
                <a:cs typeface="Arial MT"/>
              </a:rPr>
              <a:t>coverage</a:t>
            </a:r>
            <a:r>
              <a:rPr sz="1399" spc="-40" dirty="0">
                <a:latin typeface="Arial MT"/>
                <a:cs typeface="Arial MT"/>
              </a:rPr>
              <a:t> </a:t>
            </a:r>
            <a:r>
              <a:rPr sz="1399" dirty="0">
                <a:latin typeface="Arial MT"/>
                <a:cs typeface="Arial MT"/>
              </a:rPr>
              <a:t>is</a:t>
            </a:r>
            <a:r>
              <a:rPr sz="1399" spc="-15" dirty="0">
                <a:latin typeface="Arial MT"/>
                <a:cs typeface="Arial MT"/>
              </a:rPr>
              <a:t> </a:t>
            </a:r>
            <a:r>
              <a:rPr sz="1399" dirty="0">
                <a:latin typeface="Arial MT"/>
                <a:cs typeface="Arial MT"/>
              </a:rPr>
              <a:t>continuous</a:t>
            </a:r>
            <a:r>
              <a:rPr sz="1399" spc="-45" dirty="0">
                <a:latin typeface="Arial MT"/>
                <a:cs typeface="Arial MT"/>
              </a:rPr>
              <a:t> </a:t>
            </a:r>
            <a:r>
              <a:rPr sz="1399" dirty="0">
                <a:latin typeface="Arial MT"/>
                <a:cs typeface="Arial MT"/>
              </a:rPr>
              <a:t>.</a:t>
            </a:r>
            <a:r>
              <a:rPr sz="1399" spc="-25" dirty="0">
                <a:latin typeface="Arial MT"/>
                <a:cs typeface="Arial MT"/>
              </a:rPr>
              <a:t> </a:t>
            </a:r>
            <a:r>
              <a:rPr sz="1399" dirty="0">
                <a:latin typeface="Arial MT"/>
                <a:cs typeface="Arial MT"/>
              </a:rPr>
              <a:t>For</a:t>
            </a:r>
            <a:r>
              <a:rPr sz="1399" spc="-40" dirty="0">
                <a:latin typeface="Arial MT"/>
                <a:cs typeface="Arial MT"/>
              </a:rPr>
              <a:t> </a:t>
            </a:r>
            <a:r>
              <a:rPr sz="1399" dirty="0">
                <a:latin typeface="Arial MT"/>
                <a:cs typeface="Arial MT"/>
              </a:rPr>
              <a:t>TDD</a:t>
            </a:r>
            <a:r>
              <a:rPr sz="1399" spc="-25" dirty="0">
                <a:latin typeface="Arial MT"/>
                <a:cs typeface="Arial MT"/>
              </a:rPr>
              <a:t> </a:t>
            </a:r>
            <a:r>
              <a:rPr sz="1399" dirty="0">
                <a:latin typeface="Arial MT"/>
                <a:cs typeface="Arial MT"/>
              </a:rPr>
              <a:t>Cell</a:t>
            </a:r>
            <a:r>
              <a:rPr sz="1399" spc="-10" dirty="0">
                <a:latin typeface="Arial MT"/>
                <a:cs typeface="Arial MT"/>
              </a:rPr>
              <a:t> </a:t>
            </a:r>
            <a:r>
              <a:rPr sz="1399" dirty="0">
                <a:latin typeface="Arial MT"/>
                <a:cs typeface="Arial MT"/>
              </a:rPr>
              <a:t>,</a:t>
            </a:r>
            <a:r>
              <a:rPr sz="1399" spc="-20" dirty="0">
                <a:latin typeface="Arial MT"/>
                <a:cs typeface="Arial MT"/>
              </a:rPr>
              <a:t> </a:t>
            </a:r>
            <a:r>
              <a:rPr sz="1399" dirty="0">
                <a:latin typeface="Arial MT"/>
                <a:cs typeface="Arial MT"/>
              </a:rPr>
              <a:t>is</a:t>
            </a:r>
            <a:r>
              <a:rPr sz="1399" spc="-15" dirty="0">
                <a:latin typeface="Arial MT"/>
                <a:cs typeface="Arial MT"/>
              </a:rPr>
              <a:t> </a:t>
            </a:r>
            <a:r>
              <a:rPr sz="1399" dirty="0">
                <a:latin typeface="Arial MT"/>
                <a:cs typeface="Arial MT"/>
              </a:rPr>
              <a:t>set</a:t>
            </a:r>
            <a:r>
              <a:rPr sz="1399" spc="-35" dirty="0">
                <a:latin typeface="Arial MT"/>
                <a:cs typeface="Arial MT"/>
              </a:rPr>
              <a:t> </a:t>
            </a:r>
            <a:r>
              <a:rPr sz="1399" dirty="0">
                <a:latin typeface="Arial MT"/>
                <a:cs typeface="Arial MT"/>
              </a:rPr>
              <a:t>to</a:t>
            </a:r>
            <a:r>
              <a:rPr sz="1399" spc="-20" dirty="0">
                <a:latin typeface="Arial MT"/>
                <a:cs typeface="Arial MT"/>
              </a:rPr>
              <a:t> </a:t>
            </a:r>
            <a:r>
              <a:rPr sz="1399" dirty="0">
                <a:latin typeface="Arial MT"/>
                <a:cs typeface="Arial MT"/>
              </a:rPr>
              <a:t>0</a:t>
            </a:r>
            <a:r>
              <a:rPr sz="1399" spc="-20" dirty="0">
                <a:latin typeface="Arial MT"/>
                <a:cs typeface="Arial MT"/>
              </a:rPr>
              <a:t> </a:t>
            </a:r>
            <a:r>
              <a:rPr sz="1399" dirty="0">
                <a:latin typeface="Arial MT"/>
                <a:cs typeface="Arial MT"/>
              </a:rPr>
              <a:t>is</a:t>
            </a:r>
            <a:r>
              <a:rPr sz="1399" spc="-20" dirty="0">
                <a:latin typeface="Arial MT"/>
                <a:cs typeface="Arial MT"/>
              </a:rPr>
              <a:t> </a:t>
            </a:r>
            <a:r>
              <a:rPr sz="1399" dirty="0">
                <a:latin typeface="Arial MT"/>
                <a:cs typeface="Arial MT"/>
              </a:rPr>
              <a:t>just</a:t>
            </a:r>
            <a:r>
              <a:rPr sz="1399" spc="-25" dirty="0">
                <a:latin typeface="Arial MT"/>
                <a:cs typeface="Arial MT"/>
              </a:rPr>
              <a:t> </a:t>
            </a:r>
            <a:r>
              <a:rPr sz="1399" dirty="0">
                <a:latin typeface="Arial MT"/>
                <a:cs typeface="Arial MT"/>
              </a:rPr>
              <a:t>that</a:t>
            </a:r>
            <a:r>
              <a:rPr sz="1399" spc="-35" dirty="0">
                <a:latin typeface="Arial MT"/>
                <a:cs typeface="Arial MT"/>
              </a:rPr>
              <a:t> </a:t>
            </a:r>
            <a:r>
              <a:rPr sz="1399" dirty="0">
                <a:latin typeface="Arial MT"/>
                <a:cs typeface="Arial MT"/>
              </a:rPr>
              <a:t>this</a:t>
            </a:r>
            <a:r>
              <a:rPr sz="1399" spc="-40" dirty="0">
                <a:latin typeface="Arial MT"/>
                <a:cs typeface="Arial MT"/>
              </a:rPr>
              <a:t> </a:t>
            </a:r>
            <a:r>
              <a:rPr sz="1399" dirty="0">
                <a:latin typeface="Arial MT"/>
                <a:cs typeface="Arial MT"/>
              </a:rPr>
              <a:t>cell</a:t>
            </a:r>
            <a:r>
              <a:rPr sz="1399" spc="-15" dirty="0">
                <a:latin typeface="Arial MT"/>
                <a:cs typeface="Arial MT"/>
              </a:rPr>
              <a:t> </a:t>
            </a:r>
            <a:r>
              <a:rPr sz="1399" dirty="0">
                <a:latin typeface="Arial MT"/>
                <a:cs typeface="Arial MT"/>
              </a:rPr>
              <a:t>is</a:t>
            </a:r>
            <a:r>
              <a:rPr sz="1399" spc="-25" dirty="0">
                <a:latin typeface="Arial MT"/>
                <a:cs typeface="Arial MT"/>
              </a:rPr>
              <a:t> </a:t>
            </a:r>
            <a:r>
              <a:rPr sz="1399" dirty="0">
                <a:latin typeface="Arial MT"/>
                <a:cs typeface="Arial MT"/>
              </a:rPr>
              <a:t>unlikely</a:t>
            </a:r>
            <a:r>
              <a:rPr sz="1399" spc="-40" dirty="0">
                <a:latin typeface="Arial MT"/>
                <a:cs typeface="Arial MT"/>
              </a:rPr>
              <a:t> </a:t>
            </a:r>
            <a:r>
              <a:rPr sz="1399" dirty="0">
                <a:latin typeface="Arial MT"/>
                <a:cs typeface="Arial MT"/>
              </a:rPr>
              <a:t>to</a:t>
            </a:r>
            <a:r>
              <a:rPr sz="1399" spc="-25" dirty="0">
                <a:latin typeface="Arial MT"/>
                <a:cs typeface="Arial MT"/>
              </a:rPr>
              <a:t> </a:t>
            </a:r>
            <a:r>
              <a:rPr sz="1399" dirty="0">
                <a:latin typeface="Arial MT"/>
                <a:cs typeface="Arial MT"/>
              </a:rPr>
              <a:t>consider</a:t>
            </a:r>
            <a:r>
              <a:rPr sz="1399" spc="-55" dirty="0">
                <a:latin typeface="Arial MT"/>
                <a:cs typeface="Arial MT"/>
              </a:rPr>
              <a:t> </a:t>
            </a:r>
            <a:r>
              <a:rPr sz="1399" dirty="0">
                <a:latin typeface="Arial MT"/>
                <a:cs typeface="Arial MT"/>
              </a:rPr>
              <a:t>as</a:t>
            </a:r>
            <a:r>
              <a:rPr sz="1399" spc="-20" dirty="0">
                <a:latin typeface="Arial MT"/>
                <a:cs typeface="Arial MT"/>
              </a:rPr>
              <a:t> </a:t>
            </a:r>
            <a:r>
              <a:rPr sz="1399" spc="-10" dirty="0">
                <a:latin typeface="Arial MT"/>
                <a:cs typeface="Arial MT"/>
              </a:rPr>
              <a:t>an</a:t>
            </a:r>
            <a:r>
              <a:rPr sz="1399" spc="-95" dirty="0">
                <a:latin typeface="Arial MT"/>
                <a:cs typeface="Arial MT"/>
              </a:rPr>
              <a:t> </a:t>
            </a:r>
            <a:r>
              <a:rPr sz="1399" dirty="0">
                <a:latin typeface="Arial MT"/>
                <a:cs typeface="Arial MT"/>
              </a:rPr>
              <a:t>Anchoring</a:t>
            </a:r>
            <a:r>
              <a:rPr sz="1399" spc="-35" dirty="0">
                <a:latin typeface="Arial MT"/>
                <a:cs typeface="Arial MT"/>
              </a:rPr>
              <a:t> </a:t>
            </a:r>
            <a:r>
              <a:rPr sz="1399" spc="-25" dirty="0">
                <a:latin typeface="Arial MT"/>
                <a:cs typeface="Arial MT"/>
              </a:rPr>
              <a:t>Target</a:t>
            </a:r>
            <a:r>
              <a:rPr sz="1399" spc="-45" dirty="0">
                <a:latin typeface="Arial MT"/>
                <a:cs typeface="Arial MT"/>
              </a:rPr>
              <a:t> </a:t>
            </a:r>
            <a:r>
              <a:rPr sz="1399" dirty="0">
                <a:latin typeface="Arial MT"/>
                <a:cs typeface="Arial MT"/>
              </a:rPr>
              <a:t>Cell</a:t>
            </a:r>
            <a:r>
              <a:rPr sz="1399" spc="-10" dirty="0">
                <a:latin typeface="Arial MT"/>
                <a:cs typeface="Arial MT"/>
              </a:rPr>
              <a:t> </a:t>
            </a:r>
            <a:r>
              <a:rPr sz="1399" dirty="0">
                <a:latin typeface="Arial MT"/>
                <a:cs typeface="Arial MT"/>
              </a:rPr>
              <a:t>,</a:t>
            </a:r>
            <a:r>
              <a:rPr sz="1399" spc="-20" dirty="0">
                <a:latin typeface="Arial MT"/>
                <a:cs typeface="Arial MT"/>
              </a:rPr>
              <a:t> </a:t>
            </a:r>
            <a:r>
              <a:rPr sz="1399" dirty="0">
                <a:latin typeface="Arial MT"/>
                <a:cs typeface="Arial MT"/>
              </a:rPr>
              <a:t>doesn’t</a:t>
            </a:r>
            <a:r>
              <a:rPr sz="1399" spc="-40" dirty="0">
                <a:latin typeface="Arial MT"/>
                <a:cs typeface="Arial MT"/>
              </a:rPr>
              <a:t> </a:t>
            </a:r>
            <a:r>
              <a:rPr sz="1399" dirty="0">
                <a:latin typeface="Arial MT"/>
                <a:cs typeface="Arial MT"/>
              </a:rPr>
              <a:t>mean</a:t>
            </a:r>
            <a:r>
              <a:rPr sz="1399" spc="-40" dirty="0">
                <a:latin typeface="Arial MT"/>
                <a:cs typeface="Arial MT"/>
              </a:rPr>
              <a:t> </a:t>
            </a:r>
            <a:r>
              <a:rPr sz="1399" spc="-20" dirty="0">
                <a:latin typeface="Arial MT"/>
                <a:cs typeface="Arial MT"/>
              </a:rPr>
              <a:t>this </a:t>
            </a:r>
            <a:r>
              <a:rPr sz="1399" dirty="0">
                <a:latin typeface="Arial MT"/>
                <a:cs typeface="Arial MT"/>
              </a:rPr>
              <a:t>cell</a:t>
            </a:r>
            <a:r>
              <a:rPr sz="1399" spc="-30" dirty="0">
                <a:latin typeface="Arial MT"/>
                <a:cs typeface="Arial MT"/>
              </a:rPr>
              <a:t> </a:t>
            </a:r>
            <a:r>
              <a:rPr sz="1399" dirty="0">
                <a:latin typeface="Arial MT"/>
                <a:cs typeface="Arial MT"/>
              </a:rPr>
              <a:t>is</a:t>
            </a:r>
            <a:r>
              <a:rPr sz="1399" spc="-10" dirty="0">
                <a:latin typeface="Arial MT"/>
                <a:cs typeface="Arial MT"/>
              </a:rPr>
              <a:t> </a:t>
            </a:r>
            <a:r>
              <a:rPr sz="1399" dirty="0">
                <a:latin typeface="Arial MT"/>
                <a:cs typeface="Arial MT"/>
              </a:rPr>
              <a:t>unable</a:t>
            </a:r>
            <a:r>
              <a:rPr sz="1399" spc="-40" dirty="0">
                <a:latin typeface="Arial MT"/>
                <a:cs typeface="Arial MT"/>
              </a:rPr>
              <a:t> </a:t>
            </a:r>
            <a:r>
              <a:rPr sz="1399" dirty="0">
                <a:latin typeface="Arial MT"/>
                <a:cs typeface="Arial MT"/>
              </a:rPr>
              <a:t>to</a:t>
            </a:r>
            <a:r>
              <a:rPr sz="1399" spc="-30" dirty="0">
                <a:latin typeface="Arial MT"/>
                <a:cs typeface="Arial MT"/>
              </a:rPr>
              <a:t> </a:t>
            </a:r>
            <a:r>
              <a:rPr sz="1399" dirty="0">
                <a:latin typeface="Arial MT"/>
                <a:cs typeface="Arial MT"/>
              </a:rPr>
              <a:t>setup</a:t>
            </a:r>
            <a:r>
              <a:rPr sz="1399" spc="-35" dirty="0">
                <a:latin typeface="Arial MT"/>
                <a:cs typeface="Arial MT"/>
              </a:rPr>
              <a:t> </a:t>
            </a:r>
            <a:r>
              <a:rPr sz="1399" spc="-10" dirty="0">
                <a:latin typeface="Arial MT"/>
                <a:cs typeface="Arial MT"/>
              </a:rPr>
              <a:t>NSA</a:t>
            </a:r>
            <a:r>
              <a:rPr sz="1399" spc="-75" dirty="0">
                <a:latin typeface="Arial MT"/>
                <a:cs typeface="Arial MT"/>
              </a:rPr>
              <a:t> </a:t>
            </a:r>
            <a:r>
              <a:rPr sz="1399" spc="-10" dirty="0">
                <a:latin typeface="Arial MT"/>
                <a:cs typeface="Arial MT"/>
              </a:rPr>
              <a:t>Service</a:t>
            </a:r>
            <a:endParaRPr sz="1399">
              <a:latin typeface="Arial MT"/>
              <a:cs typeface="Arial MT"/>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307" y="81026"/>
            <a:ext cx="10969943" cy="443699"/>
          </a:xfrm>
          <a:prstGeom prst="rect">
            <a:avLst/>
          </a:prstGeom>
        </p:spPr>
        <p:txBody>
          <a:bodyPr vert="horz" wrap="square" lIns="0" tIns="12688" rIns="0" bIns="0" rtlCol="0" anchor="ctr">
            <a:spAutoFit/>
          </a:bodyPr>
          <a:lstStyle/>
          <a:p>
            <a:pPr marL="12689">
              <a:spcBef>
                <a:spcPts val="100"/>
              </a:spcBef>
            </a:pPr>
            <a:r>
              <a:rPr sz="2800" dirty="0"/>
              <a:t>5G</a:t>
            </a:r>
            <a:r>
              <a:rPr sz="2800" spc="-40" dirty="0"/>
              <a:t> </a:t>
            </a:r>
            <a:r>
              <a:rPr sz="2800" dirty="0"/>
              <a:t>Baseline</a:t>
            </a:r>
            <a:r>
              <a:rPr sz="2800" spc="-50" dirty="0"/>
              <a:t> </a:t>
            </a:r>
            <a:r>
              <a:rPr sz="2800" dirty="0"/>
              <a:t>Parameter</a:t>
            </a:r>
            <a:r>
              <a:rPr sz="2800" spc="-65" dirty="0"/>
              <a:t> </a:t>
            </a:r>
            <a:r>
              <a:rPr sz="2800" dirty="0"/>
              <a:t>:</a:t>
            </a:r>
            <a:r>
              <a:rPr sz="2800" spc="-35" dirty="0"/>
              <a:t> </a:t>
            </a:r>
            <a:r>
              <a:rPr sz="2800" dirty="0"/>
              <a:t>MCG</a:t>
            </a:r>
            <a:r>
              <a:rPr sz="2800" spc="-40" dirty="0"/>
              <a:t> </a:t>
            </a:r>
            <a:r>
              <a:rPr sz="2800" dirty="0"/>
              <a:t>Carrier</a:t>
            </a:r>
            <a:r>
              <a:rPr sz="2800" spc="-65" dirty="0"/>
              <a:t> </a:t>
            </a:r>
            <a:r>
              <a:rPr sz="2800" spc="-10" dirty="0"/>
              <a:t>Management</a:t>
            </a:r>
          </a:p>
        </p:txBody>
      </p:sp>
      <p:graphicFrame>
        <p:nvGraphicFramePr>
          <p:cNvPr id="4" name="object 4"/>
          <p:cNvGraphicFramePr>
            <a:graphicFrameLocks noGrp="1"/>
          </p:cNvGraphicFramePr>
          <p:nvPr/>
        </p:nvGraphicFramePr>
        <p:xfrm>
          <a:off x="569340" y="904543"/>
          <a:ext cx="11142985" cy="2252099"/>
        </p:xfrm>
        <a:graphic>
          <a:graphicData uri="http://schemas.openxmlformats.org/drawingml/2006/table">
            <a:tbl>
              <a:tblPr firstRow="1" bandRow="1">
                <a:tableStyleId>{2D5ABB26-0587-4C30-8999-92F81FD0307C}</a:tableStyleId>
              </a:tblPr>
              <a:tblGrid>
                <a:gridCol w="473379">
                  <a:extLst>
                    <a:ext uri="{9D8B030D-6E8A-4147-A177-3AD203B41FA5}">
                      <a16:colId xmlns:a16="http://schemas.microsoft.com/office/drawing/2014/main" val="20000"/>
                    </a:ext>
                  </a:extLst>
                </a:gridCol>
                <a:gridCol w="1615060">
                  <a:extLst>
                    <a:ext uri="{9D8B030D-6E8A-4147-A177-3AD203B41FA5}">
                      <a16:colId xmlns:a16="http://schemas.microsoft.com/office/drawing/2014/main" val="20001"/>
                    </a:ext>
                  </a:extLst>
                </a:gridCol>
                <a:gridCol w="2665081">
                  <a:extLst>
                    <a:ext uri="{9D8B030D-6E8A-4147-A177-3AD203B41FA5}">
                      <a16:colId xmlns:a16="http://schemas.microsoft.com/office/drawing/2014/main" val="20002"/>
                    </a:ext>
                  </a:extLst>
                </a:gridCol>
                <a:gridCol w="1570971">
                  <a:extLst>
                    <a:ext uri="{9D8B030D-6E8A-4147-A177-3AD203B41FA5}">
                      <a16:colId xmlns:a16="http://schemas.microsoft.com/office/drawing/2014/main" val="20003"/>
                    </a:ext>
                  </a:extLst>
                </a:gridCol>
                <a:gridCol w="1503676">
                  <a:extLst>
                    <a:ext uri="{9D8B030D-6E8A-4147-A177-3AD203B41FA5}">
                      <a16:colId xmlns:a16="http://schemas.microsoft.com/office/drawing/2014/main" val="20004"/>
                    </a:ext>
                  </a:extLst>
                </a:gridCol>
                <a:gridCol w="3314818">
                  <a:extLst>
                    <a:ext uri="{9D8B030D-6E8A-4147-A177-3AD203B41FA5}">
                      <a16:colId xmlns:a16="http://schemas.microsoft.com/office/drawing/2014/main" val="20005"/>
                    </a:ext>
                  </a:extLst>
                </a:gridCol>
              </a:tblGrid>
              <a:tr h="168230">
                <a:tc>
                  <a:txBody>
                    <a:bodyPr/>
                    <a:lstStyle/>
                    <a:p>
                      <a:pPr marL="6350">
                        <a:lnSpc>
                          <a:spcPts val="1350"/>
                        </a:lnSpc>
                        <a:spcBef>
                          <a:spcPts val="105"/>
                        </a:spcBef>
                      </a:pPr>
                      <a:r>
                        <a:rPr sz="1200" spc="-25" dirty="0">
                          <a:latin typeface="Arial MT"/>
                          <a:cs typeface="Arial MT"/>
                        </a:rPr>
                        <a:t>NE</a:t>
                      </a:r>
                      <a:endParaRPr sz="1200">
                        <a:latin typeface="Arial MT"/>
                        <a:cs typeface="Arial MT"/>
                      </a:endParaRPr>
                    </a:p>
                  </a:txBody>
                  <a:tcPr marL="0" marR="0" marT="13323"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5DFB4"/>
                    </a:solidFill>
                  </a:tcPr>
                </a:tc>
                <a:tc>
                  <a:txBody>
                    <a:bodyPr/>
                    <a:lstStyle/>
                    <a:p>
                      <a:pPr marL="5715">
                        <a:lnSpc>
                          <a:spcPts val="1350"/>
                        </a:lnSpc>
                        <a:spcBef>
                          <a:spcPts val="105"/>
                        </a:spcBef>
                      </a:pPr>
                      <a:r>
                        <a:rPr sz="1200" dirty="0">
                          <a:latin typeface="Arial MT"/>
                          <a:cs typeface="Arial MT"/>
                        </a:rPr>
                        <a:t>MML</a:t>
                      </a:r>
                      <a:r>
                        <a:rPr sz="1200" spc="-85" dirty="0">
                          <a:latin typeface="Arial MT"/>
                          <a:cs typeface="Arial MT"/>
                        </a:rPr>
                        <a:t> </a:t>
                      </a:r>
                      <a:r>
                        <a:rPr sz="1200" spc="-10" dirty="0">
                          <a:latin typeface="Arial MT"/>
                          <a:cs typeface="Arial MT"/>
                        </a:rPr>
                        <a:t>Object</a:t>
                      </a:r>
                      <a:endParaRPr sz="1200">
                        <a:latin typeface="Arial MT"/>
                        <a:cs typeface="Arial MT"/>
                      </a:endParaRPr>
                    </a:p>
                  </a:txBody>
                  <a:tcPr marL="0" marR="0" marT="13323"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5DFB4"/>
                    </a:solidFill>
                  </a:tcPr>
                </a:tc>
                <a:tc>
                  <a:txBody>
                    <a:bodyPr/>
                    <a:lstStyle/>
                    <a:p>
                      <a:pPr algn="ctr">
                        <a:lnSpc>
                          <a:spcPts val="1350"/>
                        </a:lnSpc>
                        <a:spcBef>
                          <a:spcPts val="105"/>
                        </a:spcBef>
                      </a:pPr>
                      <a:r>
                        <a:rPr sz="1200" dirty="0">
                          <a:latin typeface="Arial MT"/>
                          <a:cs typeface="Arial MT"/>
                        </a:rPr>
                        <a:t>Parameter</a:t>
                      </a:r>
                      <a:r>
                        <a:rPr sz="1200" spc="-35" dirty="0">
                          <a:latin typeface="Arial MT"/>
                          <a:cs typeface="Arial MT"/>
                        </a:rPr>
                        <a:t> </a:t>
                      </a:r>
                      <a:r>
                        <a:rPr sz="1200" spc="-25" dirty="0">
                          <a:latin typeface="Arial MT"/>
                          <a:cs typeface="Arial MT"/>
                        </a:rPr>
                        <a:t>ID</a:t>
                      </a:r>
                      <a:endParaRPr sz="1200">
                        <a:latin typeface="Arial MT"/>
                        <a:cs typeface="Arial MT"/>
                      </a:endParaRPr>
                    </a:p>
                  </a:txBody>
                  <a:tcPr marL="0" marR="0" marT="13323"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5DFB4"/>
                    </a:solidFill>
                  </a:tcPr>
                </a:tc>
                <a:tc>
                  <a:txBody>
                    <a:bodyPr/>
                    <a:lstStyle/>
                    <a:p>
                      <a:pPr marL="1905" algn="ctr">
                        <a:lnSpc>
                          <a:spcPts val="1350"/>
                        </a:lnSpc>
                        <a:spcBef>
                          <a:spcPts val="105"/>
                        </a:spcBef>
                      </a:pPr>
                      <a:r>
                        <a:rPr sz="1200" dirty="0">
                          <a:latin typeface="Arial MT"/>
                          <a:cs typeface="Arial MT"/>
                        </a:rPr>
                        <a:t>Default</a:t>
                      </a:r>
                      <a:r>
                        <a:rPr sz="1200" spc="-25" dirty="0">
                          <a:latin typeface="Arial MT"/>
                          <a:cs typeface="Arial MT"/>
                        </a:rPr>
                        <a:t> </a:t>
                      </a:r>
                      <a:r>
                        <a:rPr sz="1200" spc="-10" dirty="0">
                          <a:latin typeface="Arial MT"/>
                          <a:cs typeface="Arial MT"/>
                        </a:rPr>
                        <a:t>Value</a:t>
                      </a:r>
                      <a:endParaRPr sz="1200">
                        <a:latin typeface="Arial MT"/>
                        <a:cs typeface="Arial MT"/>
                      </a:endParaRPr>
                    </a:p>
                  </a:txBody>
                  <a:tcPr marL="0" marR="0" marT="13323"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5DFB4"/>
                    </a:solidFill>
                  </a:tcPr>
                </a:tc>
                <a:tc>
                  <a:txBody>
                    <a:bodyPr/>
                    <a:lstStyle/>
                    <a:p>
                      <a:pPr marL="635" algn="ctr">
                        <a:lnSpc>
                          <a:spcPts val="1350"/>
                        </a:lnSpc>
                        <a:spcBef>
                          <a:spcPts val="105"/>
                        </a:spcBef>
                      </a:pPr>
                      <a:r>
                        <a:rPr sz="1200" dirty="0">
                          <a:latin typeface="Arial MT"/>
                          <a:cs typeface="Arial MT"/>
                        </a:rPr>
                        <a:t>G</a:t>
                      </a:r>
                      <a:r>
                        <a:rPr sz="1200" spc="-5" dirty="0">
                          <a:latin typeface="Arial MT"/>
                          <a:cs typeface="Arial MT"/>
                        </a:rPr>
                        <a:t> </a:t>
                      </a:r>
                      <a:r>
                        <a:rPr sz="1200" spc="-10" dirty="0">
                          <a:latin typeface="Arial MT"/>
                          <a:cs typeface="Arial MT"/>
                        </a:rPr>
                        <a:t>Baseline</a:t>
                      </a:r>
                      <a:endParaRPr sz="1200">
                        <a:latin typeface="Arial MT"/>
                        <a:cs typeface="Arial MT"/>
                      </a:endParaRPr>
                    </a:p>
                  </a:txBody>
                  <a:tcPr marL="0" marR="0" marT="13323"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00"/>
                    </a:solidFill>
                  </a:tcPr>
                </a:tc>
                <a:tc>
                  <a:txBody>
                    <a:bodyPr/>
                    <a:lstStyle/>
                    <a:p>
                      <a:pPr marL="6985">
                        <a:lnSpc>
                          <a:spcPts val="1350"/>
                        </a:lnSpc>
                        <a:spcBef>
                          <a:spcPts val="105"/>
                        </a:spcBef>
                      </a:pPr>
                      <a:r>
                        <a:rPr sz="1200" spc="-10" dirty="0">
                          <a:latin typeface="Arial MT"/>
                          <a:cs typeface="Arial MT"/>
                        </a:rPr>
                        <a:t>Remarks</a:t>
                      </a:r>
                      <a:endParaRPr sz="1200">
                        <a:latin typeface="Arial MT"/>
                        <a:cs typeface="Arial MT"/>
                      </a:endParaRPr>
                    </a:p>
                  </a:txBody>
                  <a:tcPr marL="0" marR="0" marT="13323"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5DFB4"/>
                    </a:solidFill>
                  </a:tcPr>
                </a:tc>
                <a:extLst>
                  <a:ext uri="{0D108BD9-81ED-4DB2-BD59-A6C34878D82A}">
                    <a16:rowId xmlns:a16="http://schemas.microsoft.com/office/drawing/2014/main" val="10000"/>
                  </a:ext>
                </a:extLst>
              </a:tr>
              <a:tr h="472236">
                <a:tc>
                  <a:txBody>
                    <a:bodyPr/>
                    <a:lstStyle/>
                    <a:p>
                      <a:pPr>
                        <a:lnSpc>
                          <a:spcPct val="100000"/>
                        </a:lnSpc>
                        <a:spcBef>
                          <a:spcPts val="50"/>
                        </a:spcBef>
                      </a:pPr>
                      <a:endParaRPr sz="1200">
                        <a:latin typeface="Times New Roman"/>
                        <a:cs typeface="Times New Roman"/>
                      </a:endParaRPr>
                    </a:p>
                    <a:p>
                      <a:pPr marL="6350">
                        <a:lnSpc>
                          <a:spcPct val="100000"/>
                        </a:lnSpc>
                      </a:pPr>
                      <a:r>
                        <a:rPr sz="1200" spc="-25" dirty="0">
                          <a:latin typeface="Arial MT"/>
                          <a:cs typeface="Arial MT"/>
                        </a:rPr>
                        <a:t>LTE</a:t>
                      </a:r>
                      <a:endParaRPr sz="1200">
                        <a:latin typeface="Arial MT"/>
                        <a:cs typeface="Arial MT"/>
                      </a:endParaRPr>
                    </a:p>
                  </a:txBody>
                  <a:tcPr marL="0" marR="0" marT="634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50"/>
                        </a:spcBef>
                      </a:pPr>
                      <a:endParaRPr sz="1200">
                        <a:latin typeface="Times New Roman"/>
                        <a:cs typeface="Times New Roman"/>
                      </a:endParaRPr>
                    </a:p>
                    <a:p>
                      <a:pPr marL="5715">
                        <a:lnSpc>
                          <a:spcPct val="100000"/>
                        </a:lnSpc>
                      </a:pPr>
                      <a:r>
                        <a:rPr sz="1200" spc="-10" dirty="0">
                          <a:latin typeface="Arial MT"/>
                          <a:cs typeface="Arial MT"/>
                        </a:rPr>
                        <a:t>NsaDcMgmtConfig</a:t>
                      </a:r>
                      <a:endParaRPr sz="1200">
                        <a:latin typeface="Arial MT"/>
                        <a:cs typeface="Arial MT"/>
                      </a:endParaRPr>
                    </a:p>
                  </a:txBody>
                  <a:tcPr marL="0" marR="0" marT="634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77190">
                        <a:lnSpc>
                          <a:spcPct val="100000"/>
                        </a:lnSpc>
                        <a:spcBef>
                          <a:spcPts val="710"/>
                        </a:spcBef>
                      </a:pPr>
                      <a:r>
                        <a:rPr sz="1200" spc="-10" dirty="0">
                          <a:latin typeface="Arial MT"/>
                          <a:cs typeface="Arial MT"/>
                        </a:rPr>
                        <a:t>NSA_BLIND_SCG_ADDITION_</a:t>
                      </a:r>
                      <a:endParaRPr sz="1200">
                        <a:latin typeface="Arial MT"/>
                        <a:cs typeface="Arial MT"/>
                      </a:endParaRPr>
                    </a:p>
                    <a:p>
                      <a:pPr marL="453390">
                        <a:lnSpc>
                          <a:spcPct val="100000"/>
                        </a:lnSpc>
                      </a:pPr>
                      <a:r>
                        <a:rPr sz="1200" dirty="0">
                          <a:latin typeface="Arial MT"/>
                          <a:cs typeface="Arial MT"/>
                        </a:rPr>
                        <a:t>SWITCH@</a:t>
                      </a:r>
                      <a:r>
                        <a:rPr sz="1200" spc="-25" dirty="0">
                          <a:latin typeface="Arial MT"/>
                          <a:cs typeface="Arial MT"/>
                        </a:rPr>
                        <a:t> </a:t>
                      </a:r>
                      <a:r>
                        <a:rPr sz="1200" spc="-10" dirty="0">
                          <a:latin typeface="Arial MT"/>
                          <a:cs typeface="Arial MT"/>
                        </a:rPr>
                        <a:t>NsaDcAlgoSwitch</a:t>
                      </a:r>
                      <a:endParaRPr sz="1200">
                        <a:latin typeface="Arial MT"/>
                        <a:cs typeface="Arial MT"/>
                      </a:endParaRPr>
                    </a:p>
                  </a:txBody>
                  <a:tcPr marL="0" marR="0" marT="90087"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50"/>
                        </a:spcBef>
                      </a:pPr>
                      <a:endParaRPr sz="1200">
                        <a:latin typeface="Times New Roman"/>
                        <a:cs typeface="Times New Roman"/>
                      </a:endParaRPr>
                    </a:p>
                    <a:p>
                      <a:pPr algn="ctr">
                        <a:lnSpc>
                          <a:spcPct val="100000"/>
                        </a:lnSpc>
                      </a:pPr>
                      <a:r>
                        <a:rPr sz="1200" spc="-25" dirty="0">
                          <a:latin typeface="Arial MT"/>
                          <a:cs typeface="Arial MT"/>
                        </a:rPr>
                        <a:t>Off</a:t>
                      </a:r>
                      <a:endParaRPr sz="1200">
                        <a:latin typeface="Arial MT"/>
                        <a:cs typeface="Arial MT"/>
                      </a:endParaRPr>
                    </a:p>
                  </a:txBody>
                  <a:tcPr marL="0" marR="0" marT="634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50"/>
                        </a:spcBef>
                      </a:pPr>
                      <a:endParaRPr sz="1200">
                        <a:latin typeface="Times New Roman"/>
                        <a:cs typeface="Times New Roman"/>
                      </a:endParaRPr>
                    </a:p>
                    <a:p>
                      <a:pPr algn="ctr">
                        <a:lnSpc>
                          <a:spcPct val="100000"/>
                        </a:lnSpc>
                      </a:pPr>
                      <a:r>
                        <a:rPr sz="1200" spc="-25" dirty="0">
                          <a:latin typeface="Arial MT"/>
                          <a:cs typeface="Arial MT"/>
                        </a:rPr>
                        <a:t>Off</a:t>
                      </a:r>
                      <a:endParaRPr sz="1200">
                        <a:latin typeface="Arial MT"/>
                        <a:cs typeface="Arial MT"/>
                      </a:endParaRPr>
                    </a:p>
                  </a:txBody>
                  <a:tcPr marL="0" marR="0" marT="634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 marR="683260">
                        <a:lnSpc>
                          <a:spcPts val="1440"/>
                        </a:lnSpc>
                      </a:pPr>
                      <a:r>
                        <a:rPr sz="1200" dirty="0">
                          <a:latin typeface="Arial MT"/>
                          <a:cs typeface="Arial MT"/>
                        </a:rPr>
                        <a:t>When</a:t>
                      </a:r>
                      <a:r>
                        <a:rPr sz="1200" spc="-5" dirty="0">
                          <a:latin typeface="Arial MT"/>
                          <a:cs typeface="Arial MT"/>
                        </a:rPr>
                        <a:t> </a:t>
                      </a:r>
                      <a:r>
                        <a:rPr sz="1200" dirty="0">
                          <a:latin typeface="Arial MT"/>
                          <a:cs typeface="Arial MT"/>
                        </a:rPr>
                        <a:t>is</a:t>
                      </a:r>
                      <a:r>
                        <a:rPr sz="1200" spc="-20" dirty="0">
                          <a:latin typeface="Arial MT"/>
                          <a:cs typeface="Arial MT"/>
                        </a:rPr>
                        <a:t> </a:t>
                      </a:r>
                      <a:r>
                        <a:rPr sz="1200" dirty="0">
                          <a:latin typeface="Arial MT"/>
                          <a:cs typeface="Arial MT"/>
                        </a:rPr>
                        <a:t>OFF</a:t>
                      </a:r>
                      <a:r>
                        <a:rPr sz="1200" spc="15" dirty="0">
                          <a:latin typeface="Arial MT"/>
                          <a:cs typeface="Arial MT"/>
                        </a:rPr>
                        <a:t> </a:t>
                      </a:r>
                      <a:r>
                        <a:rPr sz="1200" dirty="0">
                          <a:latin typeface="Arial MT"/>
                          <a:cs typeface="Arial MT"/>
                        </a:rPr>
                        <a:t>,</a:t>
                      </a:r>
                      <a:r>
                        <a:rPr sz="1200" spc="10" dirty="0">
                          <a:latin typeface="Arial MT"/>
                          <a:cs typeface="Arial MT"/>
                        </a:rPr>
                        <a:t> </a:t>
                      </a:r>
                      <a:r>
                        <a:rPr sz="1200" spc="-10" dirty="0">
                          <a:latin typeface="Arial MT"/>
                          <a:cs typeface="Arial MT"/>
                        </a:rPr>
                        <a:t>Measurement-</a:t>
                      </a:r>
                      <a:r>
                        <a:rPr sz="1200" dirty="0">
                          <a:latin typeface="Arial MT"/>
                          <a:cs typeface="Arial MT"/>
                        </a:rPr>
                        <a:t>based</a:t>
                      </a:r>
                      <a:r>
                        <a:rPr sz="1200" spc="-25" dirty="0">
                          <a:latin typeface="Arial MT"/>
                          <a:cs typeface="Arial MT"/>
                        </a:rPr>
                        <a:t> </a:t>
                      </a:r>
                      <a:r>
                        <a:rPr sz="1200" spc="-10" dirty="0">
                          <a:latin typeface="Arial MT"/>
                          <a:cs typeface="Arial MT"/>
                        </a:rPr>
                        <a:t>PSCell configuration</a:t>
                      </a:r>
                      <a:r>
                        <a:rPr sz="1200" spc="-45" dirty="0">
                          <a:latin typeface="Arial MT"/>
                          <a:cs typeface="Arial MT"/>
                        </a:rPr>
                        <a:t> </a:t>
                      </a:r>
                      <a:r>
                        <a:rPr sz="1200" dirty="0">
                          <a:latin typeface="Arial MT"/>
                          <a:cs typeface="Arial MT"/>
                        </a:rPr>
                        <a:t>is performed</a:t>
                      </a:r>
                      <a:r>
                        <a:rPr sz="1200" spc="-40" dirty="0">
                          <a:latin typeface="Arial MT"/>
                          <a:cs typeface="Arial MT"/>
                        </a:rPr>
                        <a:t> </a:t>
                      </a:r>
                      <a:r>
                        <a:rPr sz="1200" dirty="0">
                          <a:latin typeface="Arial MT"/>
                          <a:cs typeface="Arial MT"/>
                        </a:rPr>
                        <a:t>with Event</a:t>
                      </a:r>
                      <a:r>
                        <a:rPr sz="1200" spc="5" dirty="0">
                          <a:latin typeface="Arial MT"/>
                          <a:cs typeface="Arial MT"/>
                        </a:rPr>
                        <a:t> </a:t>
                      </a:r>
                      <a:r>
                        <a:rPr sz="1200" spc="-25" dirty="0">
                          <a:latin typeface="Arial MT"/>
                          <a:cs typeface="Arial MT"/>
                        </a:rPr>
                        <a:t>B1 </a:t>
                      </a:r>
                      <a:r>
                        <a:rPr sz="1200" spc="-10" dirty="0">
                          <a:latin typeface="Arial MT"/>
                          <a:cs typeface="Arial MT"/>
                        </a:rPr>
                        <a:t>Measurement</a:t>
                      </a:r>
                      <a:endParaRPr sz="12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458712">
                <a:tc>
                  <a:txBody>
                    <a:bodyPr/>
                    <a:lstStyle/>
                    <a:p>
                      <a:pPr marL="6350">
                        <a:lnSpc>
                          <a:spcPct val="100000"/>
                        </a:lnSpc>
                        <a:spcBef>
                          <a:spcPts val="1370"/>
                        </a:spcBef>
                      </a:pPr>
                      <a:r>
                        <a:rPr sz="1200" spc="-25" dirty="0">
                          <a:latin typeface="Arial MT"/>
                          <a:cs typeface="Arial MT"/>
                        </a:rPr>
                        <a:t>LTE</a:t>
                      </a:r>
                      <a:endParaRPr sz="1200">
                        <a:latin typeface="Arial MT"/>
                        <a:cs typeface="Arial MT"/>
                      </a:endParaRPr>
                    </a:p>
                  </a:txBody>
                  <a:tcPr marL="0" marR="0" marT="17382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715">
                        <a:lnSpc>
                          <a:spcPct val="100000"/>
                        </a:lnSpc>
                        <a:spcBef>
                          <a:spcPts val="1370"/>
                        </a:spcBef>
                      </a:pPr>
                      <a:r>
                        <a:rPr sz="1200" spc="-10" dirty="0">
                          <a:latin typeface="Arial MT"/>
                          <a:cs typeface="Arial MT"/>
                        </a:rPr>
                        <a:t>NrScgFreqConfig</a:t>
                      </a:r>
                      <a:endParaRPr sz="1200">
                        <a:latin typeface="Arial MT"/>
                        <a:cs typeface="Arial MT"/>
                      </a:endParaRPr>
                    </a:p>
                  </a:txBody>
                  <a:tcPr marL="0" marR="0" marT="17382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ct val="100000"/>
                        </a:lnSpc>
                        <a:spcBef>
                          <a:spcPts val="1370"/>
                        </a:spcBef>
                      </a:pPr>
                      <a:r>
                        <a:rPr sz="1200" spc="-10" dirty="0">
                          <a:latin typeface="Arial MT"/>
                          <a:cs typeface="Arial MT"/>
                        </a:rPr>
                        <a:t>NsaDcB1ThldRsrp</a:t>
                      </a:r>
                      <a:endParaRPr sz="1200">
                        <a:latin typeface="Arial MT"/>
                        <a:cs typeface="Arial MT"/>
                      </a:endParaRPr>
                    </a:p>
                  </a:txBody>
                  <a:tcPr marL="0" marR="0" marT="17382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905" algn="ctr">
                        <a:lnSpc>
                          <a:spcPct val="100000"/>
                        </a:lnSpc>
                        <a:spcBef>
                          <a:spcPts val="1370"/>
                        </a:spcBef>
                      </a:pPr>
                      <a:r>
                        <a:rPr sz="1200" spc="-10" dirty="0">
                          <a:latin typeface="Arial MT"/>
                          <a:cs typeface="Arial MT"/>
                        </a:rPr>
                        <a:t>-</a:t>
                      </a:r>
                      <a:r>
                        <a:rPr sz="1200" spc="-25" dirty="0">
                          <a:latin typeface="Arial MT"/>
                          <a:cs typeface="Arial MT"/>
                        </a:rPr>
                        <a:t>105</a:t>
                      </a:r>
                      <a:endParaRPr sz="1200">
                        <a:latin typeface="Arial MT"/>
                        <a:cs typeface="Arial MT"/>
                      </a:endParaRPr>
                    </a:p>
                  </a:txBody>
                  <a:tcPr marL="0" marR="0" marT="17382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ct val="100000"/>
                        </a:lnSpc>
                        <a:spcBef>
                          <a:spcPts val="1370"/>
                        </a:spcBef>
                      </a:pPr>
                      <a:r>
                        <a:rPr sz="1200" spc="-10" dirty="0">
                          <a:latin typeface="Arial MT"/>
                          <a:cs typeface="Arial MT"/>
                        </a:rPr>
                        <a:t>-</a:t>
                      </a:r>
                      <a:r>
                        <a:rPr sz="1200" spc="-25" dirty="0">
                          <a:latin typeface="Arial MT"/>
                          <a:cs typeface="Arial MT"/>
                        </a:rPr>
                        <a:t>120</a:t>
                      </a:r>
                      <a:endParaRPr sz="1200">
                        <a:latin typeface="Arial MT"/>
                        <a:cs typeface="Arial MT"/>
                      </a:endParaRPr>
                    </a:p>
                  </a:txBody>
                  <a:tcPr marL="0" marR="0" marT="17382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 marR="82550">
                        <a:lnSpc>
                          <a:spcPct val="100000"/>
                        </a:lnSpc>
                        <a:spcBef>
                          <a:spcPts val="1265"/>
                        </a:spcBef>
                      </a:pPr>
                      <a:r>
                        <a:rPr sz="1200" dirty="0">
                          <a:latin typeface="Arial MT"/>
                          <a:cs typeface="Arial MT"/>
                        </a:rPr>
                        <a:t>Set</a:t>
                      </a:r>
                      <a:r>
                        <a:rPr sz="1200" spc="-30" dirty="0">
                          <a:latin typeface="Arial MT"/>
                          <a:cs typeface="Arial MT"/>
                        </a:rPr>
                        <a:t> </a:t>
                      </a:r>
                      <a:r>
                        <a:rPr sz="1200" dirty="0">
                          <a:latin typeface="Arial MT"/>
                          <a:cs typeface="Arial MT"/>
                        </a:rPr>
                        <a:t>lower</a:t>
                      </a:r>
                      <a:r>
                        <a:rPr sz="1200" spc="-20" dirty="0">
                          <a:latin typeface="Arial MT"/>
                          <a:cs typeface="Arial MT"/>
                        </a:rPr>
                        <a:t> </a:t>
                      </a:r>
                      <a:r>
                        <a:rPr sz="1200" dirty="0">
                          <a:latin typeface="Arial MT"/>
                          <a:cs typeface="Arial MT"/>
                        </a:rPr>
                        <a:t>value</a:t>
                      </a:r>
                      <a:r>
                        <a:rPr sz="1200" spc="-35" dirty="0">
                          <a:latin typeface="Arial MT"/>
                          <a:cs typeface="Arial MT"/>
                        </a:rPr>
                        <a:t> </a:t>
                      </a:r>
                      <a:r>
                        <a:rPr sz="1200" dirty="0">
                          <a:latin typeface="Arial MT"/>
                          <a:cs typeface="Arial MT"/>
                        </a:rPr>
                        <a:t>for</a:t>
                      </a:r>
                      <a:r>
                        <a:rPr sz="1200" spc="-30" dirty="0">
                          <a:latin typeface="Arial MT"/>
                          <a:cs typeface="Arial MT"/>
                        </a:rPr>
                        <a:t> </a:t>
                      </a:r>
                      <a:r>
                        <a:rPr sz="1200" dirty="0">
                          <a:latin typeface="Arial MT"/>
                          <a:cs typeface="Arial MT"/>
                        </a:rPr>
                        <a:t>faster</a:t>
                      </a:r>
                      <a:r>
                        <a:rPr sz="1200" spc="-45" dirty="0">
                          <a:latin typeface="Arial MT"/>
                          <a:cs typeface="Arial MT"/>
                        </a:rPr>
                        <a:t> </a:t>
                      </a:r>
                      <a:r>
                        <a:rPr sz="1200" dirty="0">
                          <a:latin typeface="Arial MT"/>
                          <a:cs typeface="Arial MT"/>
                        </a:rPr>
                        <a:t>trigger</a:t>
                      </a:r>
                      <a:r>
                        <a:rPr sz="1200" spc="-10" dirty="0">
                          <a:latin typeface="Arial MT"/>
                          <a:cs typeface="Arial MT"/>
                        </a:rPr>
                        <a:t> </a:t>
                      </a:r>
                      <a:r>
                        <a:rPr sz="1200" dirty="0">
                          <a:latin typeface="Arial MT"/>
                          <a:cs typeface="Arial MT"/>
                        </a:rPr>
                        <a:t>Event</a:t>
                      </a:r>
                      <a:r>
                        <a:rPr sz="1200" spc="-30" dirty="0">
                          <a:latin typeface="Arial MT"/>
                          <a:cs typeface="Arial MT"/>
                        </a:rPr>
                        <a:t> </a:t>
                      </a:r>
                      <a:r>
                        <a:rPr sz="1200" dirty="0">
                          <a:latin typeface="Arial MT"/>
                          <a:cs typeface="Arial MT"/>
                        </a:rPr>
                        <a:t>B1</a:t>
                      </a:r>
                      <a:r>
                        <a:rPr sz="1200" spc="-25" dirty="0">
                          <a:latin typeface="Arial MT"/>
                          <a:cs typeface="Arial MT"/>
                        </a:rPr>
                        <a:t> to </a:t>
                      </a:r>
                      <a:r>
                        <a:rPr sz="1200" dirty="0">
                          <a:latin typeface="Arial MT"/>
                          <a:cs typeface="Arial MT"/>
                        </a:rPr>
                        <a:t>measure</a:t>
                      </a:r>
                      <a:r>
                        <a:rPr sz="1200" spc="-25" dirty="0">
                          <a:latin typeface="Arial MT"/>
                          <a:cs typeface="Arial MT"/>
                        </a:rPr>
                        <a:t> </a:t>
                      </a:r>
                      <a:r>
                        <a:rPr sz="1200" dirty="0">
                          <a:latin typeface="Arial MT"/>
                          <a:cs typeface="Arial MT"/>
                        </a:rPr>
                        <a:t>NR</a:t>
                      </a:r>
                      <a:r>
                        <a:rPr sz="1200" spc="-50" dirty="0">
                          <a:latin typeface="Arial MT"/>
                          <a:cs typeface="Arial MT"/>
                        </a:rPr>
                        <a:t> </a:t>
                      </a:r>
                      <a:r>
                        <a:rPr sz="1200" spc="-10" dirty="0">
                          <a:latin typeface="Arial MT"/>
                          <a:cs typeface="Arial MT"/>
                        </a:rPr>
                        <a:t>Neighbor,</a:t>
                      </a:r>
                      <a:r>
                        <a:rPr sz="1200" spc="-40" dirty="0">
                          <a:latin typeface="Arial MT"/>
                          <a:cs typeface="Arial MT"/>
                        </a:rPr>
                        <a:t> </a:t>
                      </a:r>
                      <a:r>
                        <a:rPr sz="1200" dirty="0">
                          <a:latin typeface="Arial MT"/>
                          <a:cs typeface="Arial MT"/>
                        </a:rPr>
                        <a:t>more</a:t>
                      </a:r>
                      <a:r>
                        <a:rPr sz="1200" spc="-20" dirty="0">
                          <a:latin typeface="Arial MT"/>
                          <a:cs typeface="Arial MT"/>
                        </a:rPr>
                        <a:t> </a:t>
                      </a:r>
                      <a:r>
                        <a:rPr sz="1200" dirty="0">
                          <a:latin typeface="Arial MT"/>
                          <a:cs typeface="Arial MT"/>
                        </a:rPr>
                        <a:t>chances</a:t>
                      </a:r>
                      <a:r>
                        <a:rPr sz="1200" spc="-35" dirty="0">
                          <a:latin typeface="Arial MT"/>
                          <a:cs typeface="Arial MT"/>
                        </a:rPr>
                        <a:t> </a:t>
                      </a:r>
                      <a:r>
                        <a:rPr sz="1200" dirty="0">
                          <a:latin typeface="Arial MT"/>
                          <a:cs typeface="Arial MT"/>
                        </a:rPr>
                        <a:t>to</a:t>
                      </a:r>
                      <a:r>
                        <a:rPr sz="1200" spc="-10" dirty="0">
                          <a:latin typeface="Arial MT"/>
                          <a:cs typeface="Arial MT"/>
                        </a:rPr>
                        <a:t> </a:t>
                      </a:r>
                      <a:r>
                        <a:rPr sz="1200" dirty="0">
                          <a:latin typeface="Arial MT"/>
                          <a:cs typeface="Arial MT"/>
                        </a:rPr>
                        <a:t>latch</a:t>
                      </a:r>
                      <a:r>
                        <a:rPr sz="1200" spc="-20" dirty="0">
                          <a:latin typeface="Arial MT"/>
                          <a:cs typeface="Arial MT"/>
                        </a:rPr>
                        <a:t> </a:t>
                      </a:r>
                      <a:r>
                        <a:rPr sz="1200" dirty="0">
                          <a:latin typeface="Arial MT"/>
                          <a:cs typeface="Arial MT"/>
                        </a:rPr>
                        <a:t>on</a:t>
                      </a:r>
                      <a:r>
                        <a:rPr sz="1200" spc="-30" dirty="0">
                          <a:latin typeface="Arial MT"/>
                          <a:cs typeface="Arial MT"/>
                        </a:rPr>
                        <a:t> </a:t>
                      </a:r>
                      <a:r>
                        <a:rPr sz="1200" spc="-25" dirty="0">
                          <a:latin typeface="Arial MT"/>
                          <a:cs typeface="Arial MT"/>
                        </a:rPr>
                        <a:t>5G</a:t>
                      </a:r>
                      <a:endParaRPr sz="1200">
                        <a:latin typeface="Arial MT"/>
                        <a:cs typeface="Arial MT"/>
                      </a:endParaRPr>
                    </a:p>
                  </a:txBody>
                  <a:tcPr marL="0" marR="0" marT="16050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168230">
                <a:tc>
                  <a:txBody>
                    <a:bodyPr/>
                    <a:lstStyle/>
                    <a:p>
                      <a:pPr marL="6350">
                        <a:lnSpc>
                          <a:spcPts val="1430"/>
                        </a:lnSpc>
                        <a:spcBef>
                          <a:spcPts val="25"/>
                        </a:spcBef>
                      </a:pPr>
                      <a:r>
                        <a:rPr sz="1200" spc="-25" dirty="0">
                          <a:latin typeface="Arial MT"/>
                          <a:cs typeface="Arial MT"/>
                        </a:rPr>
                        <a:t>LTE</a:t>
                      </a:r>
                      <a:endParaRPr sz="1200">
                        <a:latin typeface="Arial MT"/>
                        <a:cs typeface="Arial MT"/>
                      </a:endParaRPr>
                    </a:p>
                  </a:txBody>
                  <a:tcPr marL="0" marR="0" marT="3172"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715">
                        <a:lnSpc>
                          <a:spcPts val="1430"/>
                        </a:lnSpc>
                        <a:spcBef>
                          <a:spcPts val="25"/>
                        </a:spcBef>
                      </a:pPr>
                      <a:r>
                        <a:rPr sz="1200" spc="-10" dirty="0">
                          <a:latin typeface="Arial MT"/>
                          <a:cs typeface="Arial MT"/>
                        </a:rPr>
                        <a:t>NrScgFreqConfig</a:t>
                      </a:r>
                      <a:endParaRPr sz="1200">
                        <a:latin typeface="Arial MT"/>
                        <a:cs typeface="Arial MT"/>
                      </a:endParaRPr>
                    </a:p>
                  </a:txBody>
                  <a:tcPr marL="0" marR="0" marT="3172"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175" algn="ctr">
                        <a:lnSpc>
                          <a:spcPts val="1430"/>
                        </a:lnSpc>
                        <a:spcBef>
                          <a:spcPts val="25"/>
                        </a:spcBef>
                      </a:pPr>
                      <a:r>
                        <a:rPr sz="1200" spc="-10" dirty="0">
                          <a:latin typeface="Arial MT"/>
                          <a:cs typeface="Arial MT"/>
                        </a:rPr>
                        <a:t>NrB1TimeToTrigger</a:t>
                      </a:r>
                      <a:endParaRPr sz="1200">
                        <a:latin typeface="Arial MT"/>
                        <a:cs typeface="Arial MT"/>
                      </a:endParaRPr>
                    </a:p>
                  </a:txBody>
                  <a:tcPr marL="0" marR="0" marT="3172"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430"/>
                        </a:lnSpc>
                        <a:spcBef>
                          <a:spcPts val="25"/>
                        </a:spcBef>
                      </a:pPr>
                      <a:r>
                        <a:rPr sz="1200" spc="-20" dirty="0">
                          <a:latin typeface="Arial MT"/>
                          <a:cs typeface="Arial MT"/>
                        </a:rPr>
                        <a:t>40MS</a:t>
                      </a:r>
                      <a:endParaRPr sz="1200">
                        <a:latin typeface="Arial MT"/>
                        <a:cs typeface="Arial MT"/>
                      </a:endParaRPr>
                    </a:p>
                  </a:txBody>
                  <a:tcPr marL="0" marR="0" marT="3172"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430"/>
                        </a:lnSpc>
                        <a:spcBef>
                          <a:spcPts val="25"/>
                        </a:spcBef>
                      </a:pPr>
                      <a:r>
                        <a:rPr sz="1200" spc="-20" dirty="0">
                          <a:latin typeface="Arial MT"/>
                          <a:cs typeface="Arial MT"/>
                        </a:rPr>
                        <a:t>40MS</a:t>
                      </a:r>
                      <a:endParaRPr sz="1200">
                        <a:latin typeface="Arial MT"/>
                        <a:cs typeface="Arial MT"/>
                      </a:endParaRPr>
                    </a:p>
                  </a:txBody>
                  <a:tcPr marL="0" marR="0" marT="3172"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458712">
                <a:tc>
                  <a:txBody>
                    <a:bodyPr/>
                    <a:lstStyle/>
                    <a:p>
                      <a:pPr marL="6350">
                        <a:lnSpc>
                          <a:spcPct val="100000"/>
                        </a:lnSpc>
                        <a:spcBef>
                          <a:spcPts val="1370"/>
                        </a:spcBef>
                      </a:pPr>
                      <a:r>
                        <a:rPr sz="1200" spc="-25" dirty="0">
                          <a:latin typeface="Arial MT"/>
                          <a:cs typeface="Arial MT"/>
                        </a:rPr>
                        <a:t>NR</a:t>
                      </a:r>
                      <a:endParaRPr sz="1200">
                        <a:latin typeface="Arial MT"/>
                        <a:cs typeface="Arial MT"/>
                      </a:endParaRPr>
                    </a:p>
                  </a:txBody>
                  <a:tcPr marL="0" marR="0" marT="17382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94310">
                        <a:lnSpc>
                          <a:spcPct val="100000"/>
                        </a:lnSpc>
                        <a:spcBef>
                          <a:spcPts val="1370"/>
                        </a:spcBef>
                      </a:pPr>
                      <a:r>
                        <a:rPr sz="1200" spc="-10" dirty="0">
                          <a:latin typeface="Arial MT"/>
                          <a:cs typeface="Arial MT"/>
                        </a:rPr>
                        <a:t>NRCellNsaDcConfig</a:t>
                      </a:r>
                      <a:endParaRPr sz="1200">
                        <a:latin typeface="Arial MT"/>
                        <a:cs typeface="Arial MT"/>
                      </a:endParaRPr>
                    </a:p>
                  </a:txBody>
                  <a:tcPr marL="0" marR="0" marT="17382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ct val="100000"/>
                        </a:lnSpc>
                        <a:spcBef>
                          <a:spcPts val="1370"/>
                        </a:spcBef>
                      </a:pPr>
                      <a:r>
                        <a:rPr sz="1200" spc="-10" dirty="0">
                          <a:latin typeface="Arial MT"/>
                          <a:cs typeface="Arial MT"/>
                        </a:rPr>
                        <a:t>PscellA2RsrpThld</a:t>
                      </a:r>
                      <a:endParaRPr sz="1200">
                        <a:latin typeface="Arial MT"/>
                        <a:cs typeface="Arial MT"/>
                      </a:endParaRPr>
                    </a:p>
                  </a:txBody>
                  <a:tcPr marL="0" marR="0" marT="17382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905" algn="ctr">
                        <a:lnSpc>
                          <a:spcPct val="100000"/>
                        </a:lnSpc>
                        <a:spcBef>
                          <a:spcPts val="1370"/>
                        </a:spcBef>
                      </a:pPr>
                      <a:r>
                        <a:rPr sz="1200" spc="-10" dirty="0">
                          <a:latin typeface="Arial MT"/>
                          <a:cs typeface="Arial MT"/>
                        </a:rPr>
                        <a:t>-</a:t>
                      </a:r>
                      <a:r>
                        <a:rPr sz="1200" spc="-25" dirty="0">
                          <a:latin typeface="Arial MT"/>
                          <a:cs typeface="Arial MT"/>
                        </a:rPr>
                        <a:t>121</a:t>
                      </a:r>
                      <a:endParaRPr sz="1200">
                        <a:latin typeface="Arial MT"/>
                        <a:cs typeface="Arial MT"/>
                      </a:endParaRPr>
                    </a:p>
                  </a:txBody>
                  <a:tcPr marL="0" marR="0" marT="17382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ct val="100000"/>
                        </a:lnSpc>
                        <a:spcBef>
                          <a:spcPts val="1370"/>
                        </a:spcBef>
                      </a:pPr>
                      <a:r>
                        <a:rPr sz="1200" spc="-10" dirty="0">
                          <a:latin typeface="Arial MT"/>
                          <a:cs typeface="Arial MT"/>
                        </a:rPr>
                        <a:t>-</a:t>
                      </a:r>
                      <a:r>
                        <a:rPr sz="1200" spc="-25" dirty="0">
                          <a:latin typeface="Arial MT"/>
                          <a:cs typeface="Arial MT"/>
                        </a:rPr>
                        <a:t>125</a:t>
                      </a:r>
                      <a:endParaRPr sz="1200">
                        <a:latin typeface="Arial MT"/>
                        <a:cs typeface="Arial MT"/>
                      </a:endParaRPr>
                    </a:p>
                  </a:txBody>
                  <a:tcPr marL="0" marR="0" marT="17382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 marR="154940">
                        <a:lnSpc>
                          <a:spcPct val="100000"/>
                        </a:lnSpc>
                        <a:spcBef>
                          <a:spcPts val="700"/>
                        </a:spcBef>
                      </a:pPr>
                      <a:r>
                        <a:rPr sz="1200" spc="-10" dirty="0">
                          <a:latin typeface="Arial MT"/>
                          <a:cs typeface="Arial MT"/>
                        </a:rPr>
                        <a:t>Event</a:t>
                      </a:r>
                      <a:r>
                        <a:rPr sz="1200" spc="-75" dirty="0">
                          <a:latin typeface="Arial MT"/>
                          <a:cs typeface="Arial MT"/>
                        </a:rPr>
                        <a:t> </a:t>
                      </a:r>
                      <a:r>
                        <a:rPr sz="1200" dirty="0">
                          <a:latin typeface="Arial MT"/>
                          <a:cs typeface="Arial MT"/>
                        </a:rPr>
                        <a:t>A2</a:t>
                      </a:r>
                      <a:r>
                        <a:rPr sz="1200" spc="-10" dirty="0">
                          <a:latin typeface="Arial MT"/>
                          <a:cs typeface="Arial MT"/>
                        </a:rPr>
                        <a:t> </a:t>
                      </a:r>
                      <a:r>
                        <a:rPr sz="1200" dirty="0">
                          <a:latin typeface="Arial MT"/>
                          <a:cs typeface="Arial MT"/>
                        </a:rPr>
                        <a:t>to</a:t>
                      </a:r>
                      <a:r>
                        <a:rPr sz="1200" spc="-10" dirty="0">
                          <a:latin typeface="Arial MT"/>
                          <a:cs typeface="Arial MT"/>
                        </a:rPr>
                        <a:t> </a:t>
                      </a:r>
                      <a:r>
                        <a:rPr sz="1200" dirty="0">
                          <a:latin typeface="Arial MT"/>
                          <a:cs typeface="Arial MT"/>
                        </a:rPr>
                        <a:t>release</a:t>
                      </a:r>
                      <a:r>
                        <a:rPr sz="1200" spc="-20" dirty="0">
                          <a:latin typeface="Arial MT"/>
                          <a:cs typeface="Arial MT"/>
                        </a:rPr>
                        <a:t> </a:t>
                      </a:r>
                      <a:r>
                        <a:rPr sz="1200" dirty="0">
                          <a:latin typeface="Arial MT"/>
                          <a:cs typeface="Arial MT"/>
                        </a:rPr>
                        <a:t>PSCell</a:t>
                      </a:r>
                      <a:r>
                        <a:rPr sz="1200" spc="-15" dirty="0">
                          <a:latin typeface="Arial MT"/>
                          <a:cs typeface="Arial MT"/>
                        </a:rPr>
                        <a:t> </a:t>
                      </a:r>
                      <a:r>
                        <a:rPr sz="1200" dirty="0">
                          <a:latin typeface="Arial MT"/>
                          <a:cs typeface="Arial MT"/>
                        </a:rPr>
                        <a:t>of</a:t>
                      </a:r>
                      <a:r>
                        <a:rPr sz="1200" spc="-15" dirty="0">
                          <a:latin typeface="Arial MT"/>
                          <a:cs typeface="Arial MT"/>
                        </a:rPr>
                        <a:t> </a:t>
                      </a:r>
                      <a:r>
                        <a:rPr sz="1200" dirty="0">
                          <a:latin typeface="Arial MT"/>
                          <a:cs typeface="Arial MT"/>
                        </a:rPr>
                        <a:t>the</a:t>
                      </a:r>
                      <a:r>
                        <a:rPr sz="1200" spc="-10" dirty="0">
                          <a:latin typeface="Arial MT"/>
                          <a:cs typeface="Arial MT"/>
                        </a:rPr>
                        <a:t> </a:t>
                      </a:r>
                      <a:r>
                        <a:rPr sz="1200" dirty="0">
                          <a:latin typeface="Arial MT"/>
                          <a:cs typeface="Arial MT"/>
                        </a:rPr>
                        <a:t>NSA</a:t>
                      </a:r>
                      <a:r>
                        <a:rPr sz="1200" spc="-65" dirty="0">
                          <a:latin typeface="Arial MT"/>
                          <a:cs typeface="Arial MT"/>
                        </a:rPr>
                        <a:t> </a:t>
                      </a:r>
                      <a:r>
                        <a:rPr sz="1200" dirty="0">
                          <a:latin typeface="Arial MT"/>
                          <a:cs typeface="Arial MT"/>
                        </a:rPr>
                        <a:t>User</a:t>
                      </a:r>
                      <a:r>
                        <a:rPr sz="1200" spc="-20" dirty="0">
                          <a:latin typeface="Arial MT"/>
                          <a:cs typeface="Arial MT"/>
                        </a:rPr>
                        <a:t> </a:t>
                      </a:r>
                      <a:r>
                        <a:rPr sz="1200" dirty="0">
                          <a:latin typeface="Arial MT"/>
                          <a:cs typeface="Arial MT"/>
                        </a:rPr>
                        <a:t>;</a:t>
                      </a:r>
                      <a:r>
                        <a:rPr sz="1200" spc="10" dirty="0">
                          <a:latin typeface="Arial MT"/>
                          <a:cs typeface="Arial MT"/>
                        </a:rPr>
                        <a:t> </a:t>
                      </a:r>
                      <a:r>
                        <a:rPr sz="1200" spc="-25" dirty="0">
                          <a:latin typeface="Arial MT"/>
                          <a:cs typeface="Arial MT"/>
                        </a:rPr>
                        <a:t>Set </a:t>
                      </a:r>
                      <a:r>
                        <a:rPr sz="1200" dirty="0">
                          <a:latin typeface="Arial MT"/>
                          <a:cs typeface="Arial MT"/>
                        </a:rPr>
                        <a:t>5dBm</a:t>
                      </a:r>
                      <a:r>
                        <a:rPr sz="1200" spc="-30" dirty="0">
                          <a:latin typeface="Arial MT"/>
                          <a:cs typeface="Arial MT"/>
                        </a:rPr>
                        <a:t> </a:t>
                      </a:r>
                      <a:r>
                        <a:rPr sz="1200" dirty="0">
                          <a:latin typeface="Arial MT"/>
                          <a:cs typeface="Arial MT"/>
                        </a:rPr>
                        <a:t>gap</a:t>
                      </a:r>
                      <a:r>
                        <a:rPr sz="1200" spc="-35" dirty="0">
                          <a:latin typeface="Arial MT"/>
                          <a:cs typeface="Arial MT"/>
                        </a:rPr>
                        <a:t> </a:t>
                      </a:r>
                      <a:r>
                        <a:rPr sz="1200" dirty="0">
                          <a:latin typeface="Arial MT"/>
                          <a:cs typeface="Arial MT"/>
                        </a:rPr>
                        <a:t>with</a:t>
                      </a:r>
                      <a:r>
                        <a:rPr sz="1200" spc="-5" dirty="0">
                          <a:latin typeface="Arial MT"/>
                          <a:cs typeface="Arial MT"/>
                        </a:rPr>
                        <a:t> </a:t>
                      </a:r>
                      <a:r>
                        <a:rPr sz="1200" dirty="0">
                          <a:latin typeface="Arial MT"/>
                          <a:cs typeface="Arial MT"/>
                        </a:rPr>
                        <a:t>SgNB</a:t>
                      </a:r>
                      <a:r>
                        <a:rPr sz="1200" spc="-65" dirty="0">
                          <a:latin typeface="Arial MT"/>
                          <a:cs typeface="Arial MT"/>
                        </a:rPr>
                        <a:t> </a:t>
                      </a:r>
                      <a:r>
                        <a:rPr sz="1200" dirty="0">
                          <a:latin typeface="Arial MT"/>
                          <a:cs typeface="Arial MT"/>
                        </a:rPr>
                        <a:t>Addition</a:t>
                      </a:r>
                      <a:r>
                        <a:rPr sz="1200" spc="-55" dirty="0">
                          <a:latin typeface="Arial MT"/>
                          <a:cs typeface="Arial MT"/>
                        </a:rPr>
                        <a:t> </a:t>
                      </a:r>
                      <a:r>
                        <a:rPr sz="1200" dirty="0">
                          <a:latin typeface="Arial MT"/>
                          <a:cs typeface="Arial MT"/>
                        </a:rPr>
                        <a:t>to</a:t>
                      </a:r>
                      <a:r>
                        <a:rPr sz="1200" spc="-5" dirty="0">
                          <a:latin typeface="Arial MT"/>
                          <a:cs typeface="Arial MT"/>
                        </a:rPr>
                        <a:t> </a:t>
                      </a:r>
                      <a:r>
                        <a:rPr sz="1200" dirty="0">
                          <a:latin typeface="Arial MT"/>
                          <a:cs typeface="Arial MT"/>
                        </a:rPr>
                        <a:t>prevent</a:t>
                      </a:r>
                      <a:r>
                        <a:rPr sz="1200" spc="-35" dirty="0">
                          <a:latin typeface="Arial MT"/>
                          <a:cs typeface="Arial MT"/>
                        </a:rPr>
                        <a:t> </a:t>
                      </a:r>
                      <a:r>
                        <a:rPr sz="1200" dirty="0">
                          <a:latin typeface="Arial MT"/>
                          <a:cs typeface="Arial MT"/>
                        </a:rPr>
                        <a:t>ping</a:t>
                      </a:r>
                      <a:r>
                        <a:rPr sz="1200" spc="-30" dirty="0">
                          <a:latin typeface="Arial MT"/>
                          <a:cs typeface="Arial MT"/>
                        </a:rPr>
                        <a:t> </a:t>
                      </a:r>
                      <a:r>
                        <a:rPr sz="1200" spc="-20" dirty="0">
                          <a:latin typeface="Arial MT"/>
                          <a:cs typeface="Arial MT"/>
                        </a:rPr>
                        <a:t>pong</a:t>
                      </a:r>
                      <a:endParaRPr sz="1200">
                        <a:latin typeface="Arial MT"/>
                        <a:cs typeface="Arial MT"/>
                      </a:endParaRPr>
                    </a:p>
                  </a:txBody>
                  <a:tcPr marL="0" marR="0" marT="8881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bl>
          </a:graphicData>
        </a:graphic>
      </p:graphicFrame>
      <p:grpSp>
        <p:nvGrpSpPr>
          <p:cNvPr id="5" name="object 5"/>
          <p:cNvGrpSpPr/>
          <p:nvPr/>
        </p:nvGrpSpPr>
        <p:grpSpPr>
          <a:xfrm>
            <a:off x="3883898" y="3145370"/>
            <a:ext cx="4005046" cy="3677690"/>
            <a:chOff x="3881850" y="3148282"/>
            <a:chExt cx="4008754" cy="3681095"/>
          </a:xfrm>
        </p:grpSpPr>
        <p:sp>
          <p:nvSpPr>
            <p:cNvPr id="6" name="object 6"/>
            <p:cNvSpPr/>
            <p:nvPr/>
          </p:nvSpPr>
          <p:spPr>
            <a:xfrm>
              <a:off x="3886177" y="6812260"/>
              <a:ext cx="4003040" cy="15875"/>
            </a:xfrm>
            <a:custGeom>
              <a:avLst/>
              <a:gdLst/>
              <a:ahLst/>
              <a:cxnLst/>
              <a:rect l="l" t="t" r="r" b="b"/>
              <a:pathLst>
                <a:path w="4003040" h="15875">
                  <a:moveTo>
                    <a:pt x="0" y="15733"/>
                  </a:moveTo>
                  <a:lnTo>
                    <a:pt x="4002729" y="15733"/>
                  </a:lnTo>
                  <a:lnTo>
                    <a:pt x="4002729" y="0"/>
                  </a:lnTo>
                  <a:lnTo>
                    <a:pt x="0" y="0"/>
                  </a:lnTo>
                  <a:lnTo>
                    <a:pt x="0" y="15733"/>
                  </a:lnTo>
                  <a:close/>
                </a:path>
              </a:pathLst>
            </a:custGeom>
            <a:solidFill>
              <a:srgbClr val="464646">
                <a:alpha val="21960"/>
              </a:srgbClr>
            </a:solidFill>
          </p:spPr>
          <p:txBody>
            <a:bodyPr wrap="square" lIns="0" tIns="0" rIns="0" bIns="0" rtlCol="0"/>
            <a:lstStyle/>
            <a:p>
              <a:endParaRPr sz="2398"/>
            </a:p>
          </p:txBody>
        </p:sp>
        <p:sp>
          <p:nvSpPr>
            <p:cNvPr id="7" name="object 7"/>
            <p:cNvSpPr/>
            <p:nvPr/>
          </p:nvSpPr>
          <p:spPr>
            <a:xfrm>
              <a:off x="3886177" y="6308047"/>
              <a:ext cx="4003040" cy="520065"/>
            </a:xfrm>
            <a:custGeom>
              <a:avLst/>
              <a:gdLst/>
              <a:ahLst/>
              <a:cxnLst/>
              <a:rect l="l" t="t" r="r" b="b"/>
              <a:pathLst>
                <a:path w="4003040" h="520065">
                  <a:moveTo>
                    <a:pt x="0" y="519946"/>
                  </a:moveTo>
                  <a:lnTo>
                    <a:pt x="4002729" y="519946"/>
                  </a:lnTo>
                </a:path>
                <a:path w="4003040" h="520065">
                  <a:moveTo>
                    <a:pt x="4002729" y="3"/>
                  </a:moveTo>
                  <a:lnTo>
                    <a:pt x="0" y="0"/>
                  </a:lnTo>
                  <a:lnTo>
                    <a:pt x="0" y="519946"/>
                  </a:lnTo>
                </a:path>
                <a:path w="4003040" h="520065">
                  <a:moveTo>
                    <a:pt x="4002676" y="519946"/>
                  </a:moveTo>
                  <a:lnTo>
                    <a:pt x="4002729" y="519946"/>
                  </a:lnTo>
                  <a:lnTo>
                    <a:pt x="4002729" y="3"/>
                  </a:lnTo>
                </a:path>
              </a:pathLst>
            </a:custGeom>
            <a:ln w="3175">
              <a:solidFill>
                <a:srgbClr val="464646"/>
              </a:solidFill>
            </a:ln>
          </p:spPr>
          <p:txBody>
            <a:bodyPr wrap="square" lIns="0" tIns="0" rIns="0" bIns="0" rtlCol="0"/>
            <a:lstStyle/>
            <a:p>
              <a:endParaRPr sz="2398"/>
            </a:p>
          </p:txBody>
        </p:sp>
        <p:sp>
          <p:nvSpPr>
            <p:cNvPr id="8" name="object 8"/>
            <p:cNvSpPr/>
            <p:nvPr/>
          </p:nvSpPr>
          <p:spPr>
            <a:xfrm>
              <a:off x="3883120" y="6292314"/>
              <a:ext cx="4003040" cy="520065"/>
            </a:xfrm>
            <a:custGeom>
              <a:avLst/>
              <a:gdLst/>
              <a:ahLst/>
              <a:cxnLst/>
              <a:rect l="l" t="t" r="r" b="b"/>
              <a:pathLst>
                <a:path w="4003040" h="520065">
                  <a:moveTo>
                    <a:pt x="4002729" y="0"/>
                  </a:moveTo>
                  <a:lnTo>
                    <a:pt x="0" y="0"/>
                  </a:lnTo>
                  <a:lnTo>
                    <a:pt x="0" y="519946"/>
                  </a:lnTo>
                  <a:lnTo>
                    <a:pt x="4002729" y="519946"/>
                  </a:lnTo>
                  <a:lnTo>
                    <a:pt x="4002729" y="0"/>
                  </a:lnTo>
                  <a:close/>
                </a:path>
              </a:pathLst>
            </a:custGeom>
            <a:solidFill>
              <a:srgbClr val="CAFFFF"/>
            </a:solidFill>
          </p:spPr>
          <p:txBody>
            <a:bodyPr wrap="square" lIns="0" tIns="0" rIns="0" bIns="0" rtlCol="0"/>
            <a:lstStyle/>
            <a:p>
              <a:endParaRPr sz="2398"/>
            </a:p>
          </p:txBody>
        </p:sp>
        <p:sp>
          <p:nvSpPr>
            <p:cNvPr id="9" name="object 9"/>
            <p:cNvSpPr/>
            <p:nvPr/>
          </p:nvSpPr>
          <p:spPr>
            <a:xfrm>
              <a:off x="3883120" y="6292314"/>
              <a:ext cx="4003040" cy="520065"/>
            </a:xfrm>
            <a:custGeom>
              <a:avLst/>
              <a:gdLst/>
              <a:ahLst/>
              <a:cxnLst/>
              <a:rect l="l" t="t" r="r" b="b"/>
              <a:pathLst>
                <a:path w="4003040" h="520065">
                  <a:moveTo>
                    <a:pt x="0" y="519946"/>
                  </a:moveTo>
                  <a:lnTo>
                    <a:pt x="4002729" y="519946"/>
                  </a:lnTo>
                  <a:lnTo>
                    <a:pt x="4002729" y="0"/>
                  </a:lnTo>
                  <a:lnTo>
                    <a:pt x="0" y="0"/>
                  </a:lnTo>
                  <a:lnTo>
                    <a:pt x="0" y="519946"/>
                  </a:lnTo>
                  <a:close/>
                </a:path>
              </a:pathLst>
            </a:custGeom>
            <a:ln w="3175">
              <a:solidFill>
                <a:srgbClr val="C7C7C7"/>
              </a:solidFill>
            </a:ln>
          </p:spPr>
          <p:txBody>
            <a:bodyPr wrap="square" lIns="0" tIns="0" rIns="0" bIns="0" rtlCol="0"/>
            <a:lstStyle/>
            <a:p>
              <a:endParaRPr sz="2398"/>
            </a:p>
          </p:txBody>
        </p:sp>
        <p:sp>
          <p:nvSpPr>
            <p:cNvPr id="10" name="object 10"/>
            <p:cNvSpPr/>
            <p:nvPr/>
          </p:nvSpPr>
          <p:spPr>
            <a:xfrm>
              <a:off x="3886177" y="6269708"/>
              <a:ext cx="4003040" cy="15875"/>
            </a:xfrm>
            <a:custGeom>
              <a:avLst/>
              <a:gdLst/>
              <a:ahLst/>
              <a:cxnLst/>
              <a:rect l="l" t="t" r="r" b="b"/>
              <a:pathLst>
                <a:path w="4003040" h="15875">
                  <a:moveTo>
                    <a:pt x="0" y="15734"/>
                  </a:moveTo>
                  <a:lnTo>
                    <a:pt x="4002729" y="15734"/>
                  </a:lnTo>
                  <a:lnTo>
                    <a:pt x="4002729" y="0"/>
                  </a:lnTo>
                  <a:lnTo>
                    <a:pt x="0" y="0"/>
                  </a:lnTo>
                  <a:lnTo>
                    <a:pt x="0" y="15734"/>
                  </a:lnTo>
                  <a:close/>
                </a:path>
              </a:pathLst>
            </a:custGeom>
            <a:solidFill>
              <a:srgbClr val="464646">
                <a:alpha val="21960"/>
              </a:srgbClr>
            </a:solidFill>
          </p:spPr>
          <p:txBody>
            <a:bodyPr wrap="square" lIns="0" tIns="0" rIns="0" bIns="0" rtlCol="0"/>
            <a:lstStyle/>
            <a:p>
              <a:endParaRPr sz="2398"/>
            </a:p>
          </p:txBody>
        </p:sp>
        <p:sp>
          <p:nvSpPr>
            <p:cNvPr id="11" name="object 11"/>
            <p:cNvSpPr/>
            <p:nvPr/>
          </p:nvSpPr>
          <p:spPr>
            <a:xfrm>
              <a:off x="3886177" y="5426375"/>
              <a:ext cx="4003040" cy="859155"/>
            </a:xfrm>
            <a:custGeom>
              <a:avLst/>
              <a:gdLst/>
              <a:ahLst/>
              <a:cxnLst/>
              <a:rect l="l" t="t" r="r" b="b"/>
              <a:pathLst>
                <a:path w="4003040" h="859154">
                  <a:moveTo>
                    <a:pt x="0" y="859067"/>
                  </a:moveTo>
                  <a:lnTo>
                    <a:pt x="4002729" y="859067"/>
                  </a:lnTo>
                </a:path>
                <a:path w="4003040" h="859154">
                  <a:moveTo>
                    <a:pt x="4002729" y="39"/>
                  </a:moveTo>
                  <a:lnTo>
                    <a:pt x="0" y="0"/>
                  </a:lnTo>
                  <a:lnTo>
                    <a:pt x="0" y="859067"/>
                  </a:lnTo>
                </a:path>
                <a:path w="4003040" h="859154">
                  <a:moveTo>
                    <a:pt x="4002676" y="859067"/>
                  </a:moveTo>
                  <a:lnTo>
                    <a:pt x="4002729" y="859067"/>
                  </a:lnTo>
                  <a:lnTo>
                    <a:pt x="4002729" y="39"/>
                  </a:lnTo>
                </a:path>
              </a:pathLst>
            </a:custGeom>
            <a:ln w="3175">
              <a:solidFill>
                <a:srgbClr val="464646"/>
              </a:solidFill>
            </a:ln>
          </p:spPr>
          <p:txBody>
            <a:bodyPr wrap="square" lIns="0" tIns="0" rIns="0" bIns="0" rtlCol="0"/>
            <a:lstStyle/>
            <a:p>
              <a:endParaRPr sz="2398"/>
            </a:p>
          </p:txBody>
        </p:sp>
        <p:sp>
          <p:nvSpPr>
            <p:cNvPr id="12" name="object 12"/>
            <p:cNvSpPr/>
            <p:nvPr/>
          </p:nvSpPr>
          <p:spPr>
            <a:xfrm>
              <a:off x="3883120" y="5410641"/>
              <a:ext cx="4003040" cy="859155"/>
            </a:xfrm>
            <a:custGeom>
              <a:avLst/>
              <a:gdLst/>
              <a:ahLst/>
              <a:cxnLst/>
              <a:rect l="l" t="t" r="r" b="b"/>
              <a:pathLst>
                <a:path w="4003040" h="859154">
                  <a:moveTo>
                    <a:pt x="4002729" y="0"/>
                  </a:moveTo>
                  <a:lnTo>
                    <a:pt x="0" y="0"/>
                  </a:lnTo>
                  <a:lnTo>
                    <a:pt x="0" y="859067"/>
                  </a:lnTo>
                  <a:lnTo>
                    <a:pt x="4002729" y="859067"/>
                  </a:lnTo>
                  <a:lnTo>
                    <a:pt x="4002729" y="0"/>
                  </a:lnTo>
                  <a:close/>
                </a:path>
              </a:pathLst>
            </a:custGeom>
            <a:solidFill>
              <a:srgbClr val="FFF1CC"/>
            </a:solidFill>
          </p:spPr>
          <p:txBody>
            <a:bodyPr wrap="square" lIns="0" tIns="0" rIns="0" bIns="0" rtlCol="0"/>
            <a:lstStyle/>
            <a:p>
              <a:endParaRPr sz="2398"/>
            </a:p>
          </p:txBody>
        </p:sp>
        <p:sp>
          <p:nvSpPr>
            <p:cNvPr id="13" name="object 13"/>
            <p:cNvSpPr/>
            <p:nvPr/>
          </p:nvSpPr>
          <p:spPr>
            <a:xfrm>
              <a:off x="3883120" y="5410641"/>
              <a:ext cx="4003040" cy="859155"/>
            </a:xfrm>
            <a:custGeom>
              <a:avLst/>
              <a:gdLst/>
              <a:ahLst/>
              <a:cxnLst/>
              <a:rect l="l" t="t" r="r" b="b"/>
              <a:pathLst>
                <a:path w="4003040" h="859154">
                  <a:moveTo>
                    <a:pt x="0" y="859067"/>
                  </a:moveTo>
                  <a:lnTo>
                    <a:pt x="4002729" y="859067"/>
                  </a:lnTo>
                  <a:lnTo>
                    <a:pt x="4002729" y="0"/>
                  </a:lnTo>
                  <a:lnTo>
                    <a:pt x="0" y="0"/>
                  </a:lnTo>
                  <a:lnTo>
                    <a:pt x="0" y="859067"/>
                  </a:lnTo>
                  <a:close/>
                </a:path>
              </a:pathLst>
            </a:custGeom>
            <a:ln w="3175">
              <a:solidFill>
                <a:srgbClr val="C7C7C7"/>
              </a:solidFill>
            </a:ln>
          </p:spPr>
          <p:txBody>
            <a:bodyPr wrap="square" lIns="0" tIns="0" rIns="0" bIns="0" rtlCol="0"/>
            <a:lstStyle/>
            <a:p>
              <a:endParaRPr sz="2398"/>
            </a:p>
          </p:txBody>
        </p:sp>
        <p:sp>
          <p:nvSpPr>
            <p:cNvPr id="14" name="object 14"/>
            <p:cNvSpPr/>
            <p:nvPr/>
          </p:nvSpPr>
          <p:spPr>
            <a:xfrm>
              <a:off x="3886177" y="5410704"/>
              <a:ext cx="4003040" cy="15875"/>
            </a:xfrm>
            <a:custGeom>
              <a:avLst/>
              <a:gdLst/>
              <a:ahLst/>
              <a:cxnLst/>
              <a:rect l="l" t="t" r="r" b="b"/>
              <a:pathLst>
                <a:path w="4003040" h="15875">
                  <a:moveTo>
                    <a:pt x="0" y="15710"/>
                  </a:moveTo>
                  <a:lnTo>
                    <a:pt x="4002729" y="15710"/>
                  </a:lnTo>
                  <a:lnTo>
                    <a:pt x="4002729" y="0"/>
                  </a:lnTo>
                  <a:lnTo>
                    <a:pt x="0" y="0"/>
                  </a:lnTo>
                  <a:lnTo>
                    <a:pt x="0" y="15710"/>
                  </a:lnTo>
                  <a:close/>
                </a:path>
              </a:pathLst>
            </a:custGeom>
            <a:solidFill>
              <a:srgbClr val="464646">
                <a:alpha val="21960"/>
              </a:srgbClr>
            </a:solidFill>
          </p:spPr>
          <p:txBody>
            <a:bodyPr wrap="square" lIns="0" tIns="0" rIns="0" bIns="0" rtlCol="0"/>
            <a:lstStyle/>
            <a:p>
              <a:endParaRPr sz="2398"/>
            </a:p>
          </p:txBody>
        </p:sp>
        <p:sp>
          <p:nvSpPr>
            <p:cNvPr id="15" name="object 15"/>
            <p:cNvSpPr/>
            <p:nvPr/>
          </p:nvSpPr>
          <p:spPr>
            <a:xfrm>
              <a:off x="3886177" y="5426415"/>
              <a:ext cx="4003040" cy="0"/>
            </a:xfrm>
            <a:custGeom>
              <a:avLst/>
              <a:gdLst/>
              <a:ahLst/>
              <a:cxnLst/>
              <a:rect l="l" t="t" r="r" b="b"/>
              <a:pathLst>
                <a:path w="4003040">
                  <a:moveTo>
                    <a:pt x="0" y="0"/>
                  </a:moveTo>
                  <a:lnTo>
                    <a:pt x="4002729" y="0"/>
                  </a:lnTo>
                </a:path>
              </a:pathLst>
            </a:custGeom>
            <a:ln w="3175">
              <a:solidFill>
                <a:srgbClr val="464646"/>
              </a:solidFill>
            </a:ln>
          </p:spPr>
          <p:txBody>
            <a:bodyPr wrap="square" lIns="0" tIns="0" rIns="0" bIns="0" rtlCol="0"/>
            <a:lstStyle/>
            <a:p>
              <a:endParaRPr sz="2398"/>
            </a:p>
          </p:txBody>
        </p:sp>
        <p:sp>
          <p:nvSpPr>
            <p:cNvPr id="16" name="object 16"/>
            <p:cNvSpPr/>
            <p:nvPr/>
          </p:nvSpPr>
          <p:spPr>
            <a:xfrm>
              <a:off x="3886177" y="5410704"/>
              <a:ext cx="0" cy="15875"/>
            </a:xfrm>
            <a:custGeom>
              <a:avLst/>
              <a:gdLst/>
              <a:ahLst/>
              <a:cxnLst/>
              <a:rect l="l" t="t" r="r" b="b"/>
              <a:pathLst>
                <a:path h="15875">
                  <a:moveTo>
                    <a:pt x="0" y="0"/>
                  </a:moveTo>
                  <a:lnTo>
                    <a:pt x="0" y="15710"/>
                  </a:lnTo>
                </a:path>
              </a:pathLst>
            </a:custGeom>
            <a:ln w="3175">
              <a:solidFill>
                <a:srgbClr val="464646"/>
              </a:solidFill>
            </a:ln>
          </p:spPr>
          <p:txBody>
            <a:bodyPr wrap="square" lIns="0" tIns="0" rIns="0" bIns="0" rtlCol="0"/>
            <a:lstStyle/>
            <a:p>
              <a:endParaRPr sz="2398"/>
            </a:p>
          </p:txBody>
        </p:sp>
        <p:sp>
          <p:nvSpPr>
            <p:cNvPr id="17" name="object 17"/>
            <p:cNvSpPr/>
            <p:nvPr/>
          </p:nvSpPr>
          <p:spPr>
            <a:xfrm>
              <a:off x="7888854" y="5019499"/>
              <a:ext cx="635" cy="407034"/>
            </a:xfrm>
            <a:custGeom>
              <a:avLst/>
              <a:gdLst/>
              <a:ahLst/>
              <a:cxnLst/>
              <a:rect l="l" t="t" r="r" b="b"/>
              <a:pathLst>
                <a:path w="634" h="407035">
                  <a:moveTo>
                    <a:pt x="0" y="406916"/>
                  </a:moveTo>
                  <a:lnTo>
                    <a:pt x="53" y="0"/>
                  </a:lnTo>
                </a:path>
              </a:pathLst>
            </a:custGeom>
            <a:ln w="3175">
              <a:solidFill>
                <a:srgbClr val="464646"/>
              </a:solidFill>
            </a:ln>
          </p:spPr>
          <p:txBody>
            <a:bodyPr wrap="square" lIns="0" tIns="0" rIns="0" bIns="0" rtlCol="0"/>
            <a:lstStyle/>
            <a:p>
              <a:endParaRPr sz="2398"/>
            </a:p>
          </p:txBody>
        </p:sp>
        <p:sp>
          <p:nvSpPr>
            <p:cNvPr id="18" name="object 18"/>
            <p:cNvSpPr/>
            <p:nvPr/>
          </p:nvSpPr>
          <p:spPr>
            <a:xfrm>
              <a:off x="3883120" y="5003788"/>
              <a:ext cx="4003040" cy="407034"/>
            </a:xfrm>
            <a:custGeom>
              <a:avLst/>
              <a:gdLst/>
              <a:ahLst/>
              <a:cxnLst/>
              <a:rect l="l" t="t" r="r" b="b"/>
              <a:pathLst>
                <a:path w="4003040" h="407035">
                  <a:moveTo>
                    <a:pt x="4002729" y="0"/>
                  </a:moveTo>
                  <a:lnTo>
                    <a:pt x="0" y="0"/>
                  </a:lnTo>
                  <a:lnTo>
                    <a:pt x="0" y="406916"/>
                  </a:lnTo>
                  <a:lnTo>
                    <a:pt x="4002729" y="406916"/>
                  </a:lnTo>
                  <a:lnTo>
                    <a:pt x="4002729" y="0"/>
                  </a:lnTo>
                  <a:close/>
                </a:path>
              </a:pathLst>
            </a:custGeom>
            <a:solidFill>
              <a:srgbClr val="ECECEC"/>
            </a:solidFill>
          </p:spPr>
          <p:txBody>
            <a:bodyPr wrap="square" lIns="0" tIns="0" rIns="0" bIns="0" rtlCol="0"/>
            <a:lstStyle/>
            <a:p>
              <a:endParaRPr sz="2398"/>
            </a:p>
          </p:txBody>
        </p:sp>
        <p:sp>
          <p:nvSpPr>
            <p:cNvPr id="19" name="object 19"/>
            <p:cNvSpPr/>
            <p:nvPr/>
          </p:nvSpPr>
          <p:spPr>
            <a:xfrm>
              <a:off x="3883120" y="5003788"/>
              <a:ext cx="4003040" cy="407034"/>
            </a:xfrm>
            <a:custGeom>
              <a:avLst/>
              <a:gdLst/>
              <a:ahLst/>
              <a:cxnLst/>
              <a:rect l="l" t="t" r="r" b="b"/>
              <a:pathLst>
                <a:path w="4003040" h="407035">
                  <a:moveTo>
                    <a:pt x="0" y="406916"/>
                  </a:moveTo>
                  <a:lnTo>
                    <a:pt x="4002729" y="406916"/>
                  </a:lnTo>
                  <a:lnTo>
                    <a:pt x="4002729" y="0"/>
                  </a:lnTo>
                  <a:lnTo>
                    <a:pt x="0" y="0"/>
                  </a:lnTo>
                  <a:lnTo>
                    <a:pt x="0" y="406916"/>
                  </a:lnTo>
                  <a:close/>
                </a:path>
              </a:pathLst>
            </a:custGeom>
            <a:ln w="3175">
              <a:solidFill>
                <a:srgbClr val="C7C7C7"/>
              </a:solidFill>
            </a:ln>
          </p:spPr>
          <p:txBody>
            <a:bodyPr wrap="square" lIns="0" tIns="0" rIns="0" bIns="0" rtlCol="0"/>
            <a:lstStyle/>
            <a:p>
              <a:endParaRPr sz="2398"/>
            </a:p>
          </p:txBody>
        </p:sp>
        <p:sp>
          <p:nvSpPr>
            <p:cNvPr id="20" name="object 20"/>
            <p:cNvSpPr/>
            <p:nvPr/>
          </p:nvSpPr>
          <p:spPr>
            <a:xfrm>
              <a:off x="3886177" y="4975509"/>
              <a:ext cx="4003040" cy="15875"/>
            </a:xfrm>
            <a:custGeom>
              <a:avLst/>
              <a:gdLst/>
              <a:ahLst/>
              <a:cxnLst/>
              <a:rect l="l" t="t" r="r" b="b"/>
              <a:pathLst>
                <a:path w="4003040" h="15875">
                  <a:moveTo>
                    <a:pt x="0" y="15710"/>
                  </a:moveTo>
                  <a:lnTo>
                    <a:pt x="4002729" y="15710"/>
                  </a:lnTo>
                  <a:lnTo>
                    <a:pt x="4002729" y="0"/>
                  </a:lnTo>
                  <a:lnTo>
                    <a:pt x="0" y="0"/>
                  </a:lnTo>
                  <a:lnTo>
                    <a:pt x="0" y="15710"/>
                  </a:lnTo>
                  <a:close/>
                </a:path>
              </a:pathLst>
            </a:custGeom>
            <a:solidFill>
              <a:srgbClr val="464646">
                <a:alpha val="21960"/>
              </a:srgbClr>
            </a:solidFill>
          </p:spPr>
          <p:txBody>
            <a:bodyPr wrap="square" lIns="0" tIns="0" rIns="0" bIns="0" rtlCol="0"/>
            <a:lstStyle/>
            <a:p>
              <a:endParaRPr sz="2398"/>
            </a:p>
          </p:txBody>
        </p:sp>
        <p:sp>
          <p:nvSpPr>
            <p:cNvPr id="21" name="object 21"/>
            <p:cNvSpPr/>
            <p:nvPr/>
          </p:nvSpPr>
          <p:spPr>
            <a:xfrm>
              <a:off x="3886177" y="3456909"/>
              <a:ext cx="4003040" cy="1534795"/>
            </a:xfrm>
            <a:custGeom>
              <a:avLst/>
              <a:gdLst/>
              <a:ahLst/>
              <a:cxnLst/>
              <a:rect l="l" t="t" r="r" b="b"/>
              <a:pathLst>
                <a:path w="4003040" h="1534795">
                  <a:moveTo>
                    <a:pt x="0" y="1534310"/>
                  </a:moveTo>
                  <a:lnTo>
                    <a:pt x="4002729" y="1534310"/>
                  </a:lnTo>
                </a:path>
                <a:path w="4003040" h="1534795">
                  <a:moveTo>
                    <a:pt x="4002729" y="0"/>
                  </a:moveTo>
                  <a:lnTo>
                    <a:pt x="0" y="0"/>
                  </a:lnTo>
                  <a:lnTo>
                    <a:pt x="0" y="1534310"/>
                  </a:lnTo>
                </a:path>
                <a:path w="4003040" h="1534795">
                  <a:moveTo>
                    <a:pt x="4002676" y="1534310"/>
                  </a:moveTo>
                  <a:lnTo>
                    <a:pt x="4002729" y="0"/>
                  </a:lnTo>
                </a:path>
              </a:pathLst>
            </a:custGeom>
            <a:ln w="3175">
              <a:solidFill>
                <a:srgbClr val="464646"/>
              </a:solidFill>
            </a:ln>
          </p:spPr>
          <p:txBody>
            <a:bodyPr wrap="square" lIns="0" tIns="0" rIns="0" bIns="0" rtlCol="0"/>
            <a:lstStyle/>
            <a:p>
              <a:endParaRPr sz="2398"/>
            </a:p>
          </p:txBody>
        </p:sp>
        <p:sp>
          <p:nvSpPr>
            <p:cNvPr id="22" name="object 22"/>
            <p:cNvSpPr/>
            <p:nvPr/>
          </p:nvSpPr>
          <p:spPr>
            <a:xfrm>
              <a:off x="3883120" y="3441198"/>
              <a:ext cx="4003040" cy="1534795"/>
            </a:xfrm>
            <a:custGeom>
              <a:avLst/>
              <a:gdLst/>
              <a:ahLst/>
              <a:cxnLst/>
              <a:rect l="l" t="t" r="r" b="b"/>
              <a:pathLst>
                <a:path w="4003040" h="1534795">
                  <a:moveTo>
                    <a:pt x="4002729" y="0"/>
                  </a:moveTo>
                  <a:lnTo>
                    <a:pt x="0" y="0"/>
                  </a:lnTo>
                  <a:lnTo>
                    <a:pt x="0" y="1534310"/>
                  </a:lnTo>
                  <a:lnTo>
                    <a:pt x="4002729" y="1534310"/>
                  </a:lnTo>
                  <a:lnTo>
                    <a:pt x="4002729" y="0"/>
                  </a:lnTo>
                  <a:close/>
                </a:path>
              </a:pathLst>
            </a:custGeom>
            <a:solidFill>
              <a:srgbClr val="DEEBF6"/>
            </a:solidFill>
          </p:spPr>
          <p:txBody>
            <a:bodyPr wrap="square" lIns="0" tIns="0" rIns="0" bIns="0" rtlCol="0"/>
            <a:lstStyle/>
            <a:p>
              <a:endParaRPr sz="2398"/>
            </a:p>
          </p:txBody>
        </p:sp>
        <p:sp>
          <p:nvSpPr>
            <p:cNvPr id="23" name="object 23"/>
            <p:cNvSpPr/>
            <p:nvPr/>
          </p:nvSpPr>
          <p:spPr>
            <a:xfrm>
              <a:off x="3883120" y="3441198"/>
              <a:ext cx="4003040" cy="1534795"/>
            </a:xfrm>
            <a:custGeom>
              <a:avLst/>
              <a:gdLst/>
              <a:ahLst/>
              <a:cxnLst/>
              <a:rect l="l" t="t" r="r" b="b"/>
              <a:pathLst>
                <a:path w="4003040" h="1534795">
                  <a:moveTo>
                    <a:pt x="0" y="1534310"/>
                  </a:moveTo>
                  <a:lnTo>
                    <a:pt x="4002729" y="1534310"/>
                  </a:lnTo>
                  <a:lnTo>
                    <a:pt x="4002729" y="0"/>
                  </a:lnTo>
                  <a:lnTo>
                    <a:pt x="0" y="0"/>
                  </a:lnTo>
                  <a:lnTo>
                    <a:pt x="0" y="1534310"/>
                  </a:lnTo>
                  <a:close/>
                </a:path>
              </a:pathLst>
            </a:custGeom>
            <a:ln w="3175">
              <a:solidFill>
                <a:srgbClr val="C7C7C7"/>
              </a:solidFill>
            </a:ln>
          </p:spPr>
          <p:txBody>
            <a:bodyPr wrap="square" lIns="0" tIns="0" rIns="0" bIns="0" rtlCol="0"/>
            <a:lstStyle/>
            <a:p>
              <a:endParaRPr sz="2398"/>
            </a:p>
          </p:txBody>
        </p:sp>
        <p:sp>
          <p:nvSpPr>
            <p:cNvPr id="24" name="object 24"/>
            <p:cNvSpPr/>
            <p:nvPr/>
          </p:nvSpPr>
          <p:spPr>
            <a:xfrm>
              <a:off x="4190513" y="3381226"/>
              <a:ext cx="451484" cy="15875"/>
            </a:xfrm>
            <a:custGeom>
              <a:avLst/>
              <a:gdLst/>
              <a:ahLst/>
              <a:cxnLst/>
              <a:rect l="l" t="t" r="r" b="b"/>
              <a:pathLst>
                <a:path w="451485" h="15875">
                  <a:moveTo>
                    <a:pt x="0" y="15790"/>
                  </a:moveTo>
                  <a:lnTo>
                    <a:pt x="450870" y="15790"/>
                  </a:lnTo>
                  <a:lnTo>
                    <a:pt x="450870" y="0"/>
                  </a:lnTo>
                  <a:lnTo>
                    <a:pt x="0" y="0"/>
                  </a:lnTo>
                  <a:lnTo>
                    <a:pt x="0" y="15790"/>
                  </a:lnTo>
                  <a:close/>
                </a:path>
              </a:pathLst>
            </a:custGeom>
            <a:solidFill>
              <a:srgbClr val="5B9BD4">
                <a:alpha val="21960"/>
              </a:srgbClr>
            </a:solidFill>
          </p:spPr>
          <p:txBody>
            <a:bodyPr wrap="square" lIns="0" tIns="0" rIns="0" bIns="0" rtlCol="0"/>
            <a:lstStyle/>
            <a:p>
              <a:endParaRPr sz="2398"/>
            </a:p>
          </p:txBody>
        </p:sp>
        <p:sp>
          <p:nvSpPr>
            <p:cNvPr id="25" name="object 25"/>
            <p:cNvSpPr/>
            <p:nvPr/>
          </p:nvSpPr>
          <p:spPr>
            <a:xfrm>
              <a:off x="4190513" y="3193558"/>
              <a:ext cx="451484" cy="203835"/>
            </a:xfrm>
            <a:custGeom>
              <a:avLst/>
              <a:gdLst/>
              <a:ahLst/>
              <a:cxnLst/>
              <a:rect l="l" t="t" r="r" b="b"/>
              <a:pathLst>
                <a:path w="451485" h="203835">
                  <a:moveTo>
                    <a:pt x="0" y="203458"/>
                  </a:moveTo>
                  <a:lnTo>
                    <a:pt x="450870" y="203458"/>
                  </a:lnTo>
                </a:path>
                <a:path w="451485" h="203835">
                  <a:moveTo>
                    <a:pt x="450870" y="15"/>
                  </a:moveTo>
                  <a:lnTo>
                    <a:pt x="0" y="0"/>
                  </a:lnTo>
                  <a:lnTo>
                    <a:pt x="0" y="203458"/>
                  </a:lnTo>
                </a:path>
                <a:path w="451485" h="203835">
                  <a:moveTo>
                    <a:pt x="450861" y="203458"/>
                  </a:moveTo>
                  <a:lnTo>
                    <a:pt x="450870" y="203458"/>
                  </a:lnTo>
                  <a:lnTo>
                    <a:pt x="450870" y="15"/>
                  </a:lnTo>
                </a:path>
              </a:pathLst>
            </a:custGeom>
            <a:ln w="3175">
              <a:solidFill>
                <a:srgbClr val="5B9BD4"/>
              </a:solidFill>
            </a:ln>
          </p:spPr>
          <p:txBody>
            <a:bodyPr wrap="square" lIns="0" tIns="0" rIns="0" bIns="0" rtlCol="0"/>
            <a:lstStyle/>
            <a:p>
              <a:endParaRPr sz="2398"/>
            </a:p>
          </p:txBody>
        </p:sp>
        <p:sp>
          <p:nvSpPr>
            <p:cNvPr id="26" name="object 26"/>
            <p:cNvSpPr/>
            <p:nvPr/>
          </p:nvSpPr>
          <p:spPr>
            <a:xfrm>
              <a:off x="4415957" y="3165263"/>
              <a:ext cx="0" cy="0"/>
            </a:xfrm>
            <a:custGeom>
              <a:avLst/>
              <a:gdLst/>
              <a:ahLst/>
              <a:cxnLst/>
              <a:rect l="l" t="t" r="r" b="b"/>
              <a:pathLst>
                <a:path>
                  <a:moveTo>
                    <a:pt x="0" y="0"/>
                  </a:moveTo>
                  <a:lnTo>
                    <a:pt x="0" y="0"/>
                  </a:lnTo>
                  <a:lnTo>
                    <a:pt x="0" y="0"/>
                  </a:lnTo>
                  <a:close/>
                </a:path>
              </a:pathLst>
            </a:custGeom>
            <a:ln w="3175">
              <a:solidFill>
                <a:srgbClr val="5B9BD4"/>
              </a:solidFill>
            </a:ln>
          </p:spPr>
          <p:txBody>
            <a:bodyPr wrap="square" lIns="0" tIns="0" rIns="0" bIns="0" rtlCol="0"/>
            <a:lstStyle/>
            <a:p>
              <a:endParaRPr sz="2398"/>
            </a:p>
          </p:txBody>
        </p:sp>
        <p:sp>
          <p:nvSpPr>
            <p:cNvPr id="27" name="object 27"/>
            <p:cNvSpPr/>
            <p:nvPr/>
          </p:nvSpPr>
          <p:spPr>
            <a:xfrm>
              <a:off x="4412864" y="3149552"/>
              <a:ext cx="0" cy="0"/>
            </a:xfrm>
            <a:custGeom>
              <a:avLst/>
              <a:gdLst/>
              <a:ahLst/>
              <a:cxnLst/>
              <a:rect l="l" t="t" r="r" b="b"/>
              <a:pathLst>
                <a:path>
                  <a:moveTo>
                    <a:pt x="0" y="0"/>
                  </a:moveTo>
                  <a:lnTo>
                    <a:pt x="0" y="0"/>
                  </a:lnTo>
                  <a:lnTo>
                    <a:pt x="0" y="0"/>
                  </a:lnTo>
                  <a:close/>
                </a:path>
              </a:pathLst>
            </a:custGeom>
            <a:ln w="3175">
              <a:solidFill>
                <a:srgbClr val="C7C7C7"/>
              </a:solidFill>
            </a:ln>
          </p:spPr>
          <p:txBody>
            <a:bodyPr wrap="square" lIns="0" tIns="0" rIns="0" bIns="0" rtlCol="0"/>
            <a:lstStyle/>
            <a:p>
              <a:endParaRPr sz="2398"/>
            </a:p>
          </p:txBody>
        </p:sp>
        <p:sp>
          <p:nvSpPr>
            <p:cNvPr id="28" name="object 28"/>
            <p:cNvSpPr/>
            <p:nvPr/>
          </p:nvSpPr>
          <p:spPr>
            <a:xfrm>
              <a:off x="4412864" y="3381226"/>
              <a:ext cx="0" cy="3425825"/>
            </a:xfrm>
            <a:custGeom>
              <a:avLst/>
              <a:gdLst/>
              <a:ahLst/>
              <a:cxnLst/>
              <a:rect l="l" t="t" r="r" b="b"/>
              <a:pathLst>
                <a:path h="3425825">
                  <a:moveTo>
                    <a:pt x="0" y="0"/>
                  </a:moveTo>
                  <a:lnTo>
                    <a:pt x="0" y="3425373"/>
                  </a:lnTo>
                </a:path>
              </a:pathLst>
            </a:custGeom>
            <a:ln w="8836">
              <a:solidFill>
                <a:srgbClr val="5B9BD4"/>
              </a:solidFill>
              <a:prstDash val="lgDash"/>
            </a:ln>
          </p:spPr>
          <p:txBody>
            <a:bodyPr wrap="square" lIns="0" tIns="0" rIns="0" bIns="0" rtlCol="0"/>
            <a:lstStyle/>
            <a:p>
              <a:endParaRPr sz="2398"/>
            </a:p>
          </p:txBody>
        </p:sp>
        <p:sp>
          <p:nvSpPr>
            <p:cNvPr id="29" name="object 29"/>
            <p:cNvSpPr/>
            <p:nvPr/>
          </p:nvSpPr>
          <p:spPr>
            <a:xfrm>
              <a:off x="4190513" y="3381226"/>
              <a:ext cx="451484" cy="15875"/>
            </a:xfrm>
            <a:custGeom>
              <a:avLst/>
              <a:gdLst/>
              <a:ahLst/>
              <a:cxnLst/>
              <a:rect l="l" t="t" r="r" b="b"/>
              <a:pathLst>
                <a:path w="451485" h="15875">
                  <a:moveTo>
                    <a:pt x="0" y="15790"/>
                  </a:moveTo>
                  <a:lnTo>
                    <a:pt x="450870" y="15790"/>
                  </a:lnTo>
                  <a:lnTo>
                    <a:pt x="450870" y="0"/>
                  </a:lnTo>
                  <a:lnTo>
                    <a:pt x="0" y="0"/>
                  </a:lnTo>
                  <a:lnTo>
                    <a:pt x="0" y="15790"/>
                  </a:lnTo>
                  <a:close/>
                </a:path>
              </a:pathLst>
            </a:custGeom>
            <a:solidFill>
              <a:srgbClr val="5B9BD4">
                <a:alpha val="21960"/>
              </a:srgbClr>
            </a:solidFill>
          </p:spPr>
          <p:txBody>
            <a:bodyPr wrap="square" lIns="0" tIns="0" rIns="0" bIns="0" rtlCol="0"/>
            <a:lstStyle/>
            <a:p>
              <a:endParaRPr sz="2398"/>
            </a:p>
          </p:txBody>
        </p:sp>
        <p:sp>
          <p:nvSpPr>
            <p:cNvPr id="30" name="object 30"/>
            <p:cNvSpPr/>
            <p:nvPr/>
          </p:nvSpPr>
          <p:spPr>
            <a:xfrm>
              <a:off x="4190513" y="3193558"/>
              <a:ext cx="451484" cy="203835"/>
            </a:xfrm>
            <a:custGeom>
              <a:avLst/>
              <a:gdLst/>
              <a:ahLst/>
              <a:cxnLst/>
              <a:rect l="l" t="t" r="r" b="b"/>
              <a:pathLst>
                <a:path w="451485" h="203835">
                  <a:moveTo>
                    <a:pt x="0" y="203458"/>
                  </a:moveTo>
                  <a:lnTo>
                    <a:pt x="450870" y="203458"/>
                  </a:lnTo>
                </a:path>
                <a:path w="451485" h="203835">
                  <a:moveTo>
                    <a:pt x="450870" y="15"/>
                  </a:moveTo>
                  <a:lnTo>
                    <a:pt x="0" y="0"/>
                  </a:lnTo>
                  <a:lnTo>
                    <a:pt x="0" y="203458"/>
                  </a:lnTo>
                </a:path>
                <a:path w="451485" h="203835">
                  <a:moveTo>
                    <a:pt x="450861" y="203458"/>
                  </a:moveTo>
                  <a:lnTo>
                    <a:pt x="450870" y="203458"/>
                  </a:lnTo>
                  <a:lnTo>
                    <a:pt x="450870" y="15"/>
                  </a:lnTo>
                </a:path>
              </a:pathLst>
            </a:custGeom>
            <a:ln w="3175">
              <a:solidFill>
                <a:srgbClr val="5B9BD4"/>
              </a:solidFill>
            </a:ln>
          </p:spPr>
          <p:txBody>
            <a:bodyPr wrap="square" lIns="0" tIns="0" rIns="0" bIns="0" rtlCol="0"/>
            <a:lstStyle/>
            <a:p>
              <a:endParaRPr sz="2398"/>
            </a:p>
          </p:txBody>
        </p:sp>
        <p:sp>
          <p:nvSpPr>
            <p:cNvPr id="31" name="object 31"/>
            <p:cNvSpPr/>
            <p:nvPr/>
          </p:nvSpPr>
          <p:spPr>
            <a:xfrm>
              <a:off x="4187455" y="3177768"/>
              <a:ext cx="451484" cy="203835"/>
            </a:xfrm>
            <a:custGeom>
              <a:avLst/>
              <a:gdLst/>
              <a:ahLst/>
              <a:cxnLst/>
              <a:rect l="l" t="t" r="r" b="b"/>
              <a:pathLst>
                <a:path w="451485" h="203835">
                  <a:moveTo>
                    <a:pt x="450870" y="0"/>
                  </a:moveTo>
                  <a:lnTo>
                    <a:pt x="0" y="0"/>
                  </a:lnTo>
                  <a:lnTo>
                    <a:pt x="0" y="203458"/>
                  </a:lnTo>
                  <a:lnTo>
                    <a:pt x="450870" y="203458"/>
                  </a:lnTo>
                  <a:lnTo>
                    <a:pt x="450870" y="0"/>
                  </a:lnTo>
                  <a:close/>
                </a:path>
              </a:pathLst>
            </a:custGeom>
            <a:solidFill>
              <a:srgbClr val="5B9BD4"/>
            </a:solidFill>
          </p:spPr>
          <p:txBody>
            <a:bodyPr wrap="square" lIns="0" tIns="0" rIns="0" bIns="0" rtlCol="0"/>
            <a:lstStyle/>
            <a:p>
              <a:endParaRPr sz="2398"/>
            </a:p>
          </p:txBody>
        </p:sp>
        <p:sp>
          <p:nvSpPr>
            <p:cNvPr id="32" name="object 32"/>
            <p:cNvSpPr/>
            <p:nvPr/>
          </p:nvSpPr>
          <p:spPr>
            <a:xfrm>
              <a:off x="4187455" y="3177768"/>
              <a:ext cx="451484" cy="203835"/>
            </a:xfrm>
            <a:custGeom>
              <a:avLst/>
              <a:gdLst/>
              <a:ahLst/>
              <a:cxnLst/>
              <a:rect l="l" t="t" r="r" b="b"/>
              <a:pathLst>
                <a:path w="451485" h="203835">
                  <a:moveTo>
                    <a:pt x="0" y="203458"/>
                  </a:moveTo>
                  <a:lnTo>
                    <a:pt x="450870" y="203458"/>
                  </a:lnTo>
                  <a:lnTo>
                    <a:pt x="450870" y="0"/>
                  </a:lnTo>
                  <a:lnTo>
                    <a:pt x="0" y="0"/>
                  </a:lnTo>
                  <a:lnTo>
                    <a:pt x="0" y="203458"/>
                  </a:lnTo>
                  <a:close/>
                </a:path>
              </a:pathLst>
            </a:custGeom>
            <a:ln w="3175">
              <a:solidFill>
                <a:srgbClr val="C7C7C7"/>
              </a:solidFill>
            </a:ln>
          </p:spPr>
          <p:txBody>
            <a:bodyPr wrap="square" lIns="0" tIns="0" rIns="0" bIns="0" rtlCol="0"/>
            <a:lstStyle/>
            <a:p>
              <a:endParaRPr sz="2398"/>
            </a:p>
          </p:txBody>
        </p:sp>
      </p:grpSp>
      <p:sp>
        <p:nvSpPr>
          <p:cNvPr id="33" name="object 33"/>
          <p:cNvSpPr txBox="1"/>
          <p:nvPr/>
        </p:nvSpPr>
        <p:spPr>
          <a:xfrm>
            <a:off x="4341349" y="3196894"/>
            <a:ext cx="146549" cy="127993"/>
          </a:xfrm>
          <a:prstGeom prst="rect">
            <a:avLst/>
          </a:prstGeom>
        </p:spPr>
        <p:txBody>
          <a:bodyPr vert="horz" wrap="square" lIns="0" tIns="12688" rIns="0" bIns="0" rtlCol="0">
            <a:spAutoFit/>
          </a:bodyPr>
          <a:lstStyle/>
          <a:p>
            <a:pPr marL="12689">
              <a:spcBef>
                <a:spcPts val="100"/>
              </a:spcBef>
            </a:pPr>
            <a:r>
              <a:rPr sz="749" b="1" spc="-25" dirty="0">
                <a:latin typeface="Calibri"/>
                <a:cs typeface="Calibri"/>
              </a:rPr>
              <a:t>UE</a:t>
            </a:r>
            <a:endParaRPr sz="749">
              <a:latin typeface="Calibri"/>
              <a:cs typeface="Calibri"/>
            </a:endParaRPr>
          </a:p>
        </p:txBody>
      </p:sp>
      <p:grpSp>
        <p:nvGrpSpPr>
          <p:cNvPr id="34" name="object 34"/>
          <p:cNvGrpSpPr/>
          <p:nvPr/>
        </p:nvGrpSpPr>
        <p:grpSpPr>
          <a:xfrm>
            <a:off x="5273997" y="3145370"/>
            <a:ext cx="456143" cy="3659926"/>
            <a:chOff x="5273235" y="3148282"/>
            <a:chExt cx="456565" cy="3663315"/>
          </a:xfrm>
        </p:grpSpPr>
        <p:sp>
          <p:nvSpPr>
            <p:cNvPr id="35" name="object 35"/>
            <p:cNvSpPr/>
            <p:nvPr/>
          </p:nvSpPr>
          <p:spPr>
            <a:xfrm>
              <a:off x="5277598" y="3381226"/>
              <a:ext cx="451484" cy="15875"/>
            </a:xfrm>
            <a:custGeom>
              <a:avLst/>
              <a:gdLst/>
              <a:ahLst/>
              <a:cxnLst/>
              <a:rect l="l" t="t" r="r" b="b"/>
              <a:pathLst>
                <a:path w="451485" h="15875">
                  <a:moveTo>
                    <a:pt x="0" y="15790"/>
                  </a:moveTo>
                  <a:lnTo>
                    <a:pt x="450870" y="15790"/>
                  </a:lnTo>
                  <a:lnTo>
                    <a:pt x="450870" y="0"/>
                  </a:lnTo>
                  <a:lnTo>
                    <a:pt x="0" y="0"/>
                  </a:lnTo>
                  <a:lnTo>
                    <a:pt x="0" y="15790"/>
                  </a:lnTo>
                  <a:close/>
                </a:path>
              </a:pathLst>
            </a:custGeom>
            <a:solidFill>
              <a:srgbClr val="5B9BD4">
                <a:alpha val="21960"/>
              </a:srgbClr>
            </a:solidFill>
          </p:spPr>
          <p:txBody>
            <a:bodyPr wrap="square" lIns="0" tIns="0" rIns="0" bIns="0" rtlCol="0"/>
            <a:lstStyle/>
            <a:p>
              <a:endParaRPr sz="2398"/>
            </a:p>
          </p:txBody>
        </p:sp>
        <p:sp>
          <p:nvSpPr>
            <p:cNvPr id="36" name="object 36"/>
            <p:cNvSpPr/>
            <p:nvPr/>
          </p:nvSpPr>
          <p:spPr>
            <a:xfrm>
              <a:off x="5277598" y="3193558"/>
              <a:ext cx="451484" cy="203835"/>
            </a:xfrm>
            <a:custGeom>
              <a:avLst/>
              <a:gdLst/>
              <a:ahLst/>
              <a:cxnLst/>
              <a:rect l="l" t="t" r="r" b="b"/>
              <a:pathLst>
                <a:path w="451485" h="203835">
                  <a:moveTo>
                    <a:pt x="0" y="203458"/>
                  </a:moveTo>
                  <a:lnTo>
                    <a:pt x="450870" y="203458"/>
                  </a:lnTo>
                </a:path>
                <a:path w="451485" h="203835">
                  <a:moveTo>
                    <a:pt x="450870" y="15"/>
                  </a:moveTo>
                  <a:lnTo>
                    <a:pt x="0" y="0"/>
                  </a:lnTo>
                  <a:lnTo>
                    <a:pt x="0" y="203458"/>
                  </a:lnTo>
                </a:path>
                <a:path w="451485" h="203835">
                  <a:moveTo>
                    <a:pt x="450835" y="203458"/>
                  </a:moveTo>
                  <a:lnTo>
                    <a:pt x="450870" y="203458"/>
                  </a:lnTo>
                  <a:lnTo>
                    <a:pt x="450870" y="15"/>
                  </a:lnTo>
                </a:path>
              </a:pathLst>
            </a:custGeom>
            <a:ln w="3175">
              <a:solidFill>
                <a:srgbClr val="5B9BD4"/>
              </a:solidFill>
            </a:ln>
          </p:spPr>
          <p:txBody>
            <a:bodyPr wrap="square" lIns="0" tIns="0" rIns="0" bIns="0" rtlCol="0"/>
            <a:lstStyle/>
            <a:p>
              <a:endParaRPr sz="2398"/>
            </a:p>
          </p:txBody>
        </p:sp>
        <p:sp>
          <p:nvSpPr>
            <p:cNvPr id="37" name="object 37"/>
            <p:cNvSpPr/>
            <p:nvPr/>
          </p:nvSpPr>
          <p:spPr>
            <a:xfrm>
              <a:off x="5503015" y="3165263"/>
              <a:ext cx="0" cy="0"/>
            </a:xfrm>
            <a:custGeom>
              <a:avLst/>
              <a:gdLst/>
              <a:ahLst/>
              <a:cxnLst/>
              <a:rect l="l" t="t" r="r" b="b"/>
              <a:pathLst>
                <a:path>
                  <a:moveTo>
                    <a:pt x="0" y="0"/>
                  </a:moveTo>
                  <a:lnTo>
                    <a:pt x="0" y="0"/>
                  </a:lnTo>
                  <a:lnTo>
                    <a:pt x="0" y="0"/>
                  </a:lnTo>
                  <a:close/>
                </a:path>
              </a:pathLst>
            </a:custGeom>
            <a:ln w="3175">
              <a:solidFill>
                <a:srgbClr val="5B9BD4"/>
              </a:solidFill>
            </a:ln>
          </p:spPr>
          <p:txBody>
            <a:bodyPr wrap="square" lIns="0" tIns="0" rIns="0" bIns="0" rtlCol="0"/>
            <a:lstStyle/>
            <a:p>
              <a:endParaRPr sz="2398"/>
            </a:p>
          </p:txBody>
        </p:sp>
        <p:sp>
          <p:nvSpPr>
            <p:cNvPr id="38" name="object 38"/>
            <p:cNvSpPr/>
            <p:nvPr/>
          </p:nvSpPr>
          <p:spPr>
            <a:xfrm>
              <a:off x="5500011" y="3149552"/>
              <a:ext cx="0" cy="0"/>
            </a:xfrm>
            <a:custGeom>
              <a:avLst/>
              <a:gdLst/>
              <a:ahLst/>
              <a:cxnLst/>
              <a:rect l="l" t="t" r="r" b="b"/>
              <a:pathLst>
                <a:path>
                  <a:moveTo>
                    <a:pt x="0" y="0"/>
                  </a:moveTo>
                  <a:lnTo>
                    <a:pt x="0" y="0"/>
                  </a:lnTo>
                  <a:lnTo>
                    <a:pt x="0" y="0"/>
                  </a:lnTo>
                  <a:close/>
                </a:path>
              </a:pathLst>
            </a:custGeom>
            <a:ln w="3175">
              <a:solidFill>
                <a:srgbClr val="C7C7C7"/>
              </a:solidFill>
            </a:ln>
          </p:spPr>
          <p:txBody>
            <a:bodyPr wrap="square" lIns="0" tIns="0" rIns="0" bIns="0" rtlCol="0"/>
            <a:lstStyle/>
            <a:p>
              <a:endParaRPr sz="2398"/>
            </a:p>
          </p:txBody>
        </p:sp>
        <p:sp>
          <p:nvSpPr>
            <p:cNvPr id="39" name="object 39"/>
            <p:cNvSpPr/>
            <p:nvPr/>
          </p:nvSpPr>
          <p:spPr>
            <a:xfrm>
              <a:off x="5500011" y="3381226"/>
              <a:ext cx="0" cy="3425825"/>
            </a:xfrm>
            <a:custGeom>
              <a:avLst/>
              <a:gdLst/>
              <a:ahLst/>
              <a:cxnLst/>
              <a:rect l="l" t="t" r="r" b="b"/>
              <a:pathLst>
                <a:path h="3425825">
                  <a:moveTo>
                    <a:pt x="0" y="2866861"/>
                  </a:moveTo>
                  <a:lnTo>
                    <a:pt x="0" y="3425373"/>
                  </a:lnTo>
                </a:path>
                <a:path h="3425825">
                  <a:moveTo>
                    <a:pt x="0" y="0"/>
                  </a:moveTo>
                  <a:lnTo>
                    <a:pt x="0" y="2790302"/>
                  </a:lnTo>
                </a:path>
              </a:pathLst>
            </a:custGeom>
            <a:ln w="8836">
              <a:solidFill>
                <a:srgbClr val="5B9BD4"/>
              </a:solidFill>
              <a:prstDash val="lgDash"/>
            </a:ln>
          </p:spPr>
          <p:txBody>
            <a:bodyPr wrap="square" lIns="0" tIns="0" rIns="0" bIns="0" rtlCol="0"/>
            <a:lstStyle/>
            <a:p>
              <a:endParaRPr sz="2398"/>
            </a:p>
          </p:txBody>
        </p:sp>
        <p:sp>
          <p:nvSpPr>
            <p:cNvPr id="40" name="object 40"/>
            <p:cNvSpPr/>
            <p:nvPr/>
          </p:nvSpPr>
          <p:spPr>
            <a:xfrm>
              <a:off x="5277598" y="3381226"/>
              <a:ext cx="451484" cy="15875"/>
            </a:xfrm>
            <a:custGeom>
              <a:avLst/>
              <a:gdLst/>
              <a:ahLst/>
              <a:cxnLst/>
              <a:rect l="l" t="t" r="r" b="b"/>
              <a:pathLst>
                <a:path w="451485" h="15875">
                  <a:moveTo>
                    <a:pt x="0" y="15790"/>
                  </a:moveTo>
                  <a:lnTo>
                    <a:pt x="450870" y="15790"/>
                  </a:lnTo>
                  <a:lnTo>
                    <a:pt x="450870" y="0"/>
                  </a:lnTo>
                  <a:lnTo>
                    <a:pt x="0" y="0"/>
                  </a:lnTo>
                  <a:lnTo>
                    <a:pt x="0" y="15790"/>
                  </a:lnTo>
                  <a:close/>
                </a:path>
              </a:pathLst>
            </a:custGeom>
            <a:solidFill>
              <a:srgbClr val="5B9BD4">
                <a:alpha val="21960"/>
              </a:srgbClr>
            </a:solidFill>
          </p:spPr>
          <p:txBody>
            <a:bodyPr wrap="square" lIns="0" tIns="0" rIns="0" bIns="0" rtlCol="0"/>
            <a:lstStyle/>
            <a:p>
              <a:endParaRPr sz="2398"/>
            </a:p>
          </p:txBody>
        </p:sp>
        <p:sp>
          <p:nvSpPr>
            <p:cNvPr id="41" name="object 41"/>
            <p:cNvSpPr/>
            <p:nvPr/>
          </p:nvSpPr>
          <p:spPr>
            <a:xfrm>
              <a:off x="5277598" y="3193558"/>
              <a:ext cx="451484" cy="203835"/>
            </a:xfrm>
            <a:custGeom>
              <a:avLst/>
              <a:gdLst/>
              <a:ahLst/>
              <a:cxnLst/>
              <a:rect l="l" t="t" r="r" b="b"/>
              <a:pathLst>
                <a:path w="451485" h="203835">
                  <a:moveTo>
                    <a:pt x="0" y="203458"/>
                  </a:moveTo>
                  <a:lnTo>
                    <a:pt x="450870" y="203458"/>
                  </a:lnTo>
                </a:path>
                <a:path w="451485" h="203835">
                  <a:moveTo>
                    <a:pt x="450870" y="15"/>
                  </a:moveTo>
                  <a:lnTo>
                    <a:pt x="0" y="0"/>
                  </a:lnTo>
                  <a:lnTo>
                    <a:pt x="0" y="203458"/>
                  </a:lnTo>
                </a:path>
                <a:path w="451485" h="203835">
                  <a:moveTo>
                    <a:pt x="450835" y="203458"/>
                  </a:moveTo>
                  <a:lnTo>
                    <a:pt x="450870" y="203458"/>
                  </a:lnTo>
                  <a:lnTo>
                    <a:pt x="450870" y="15"/>
                  </a:lnTo>
                </a:path>
              </a:pathLst>
            </a:custGeom>
            <a:ln w="3175">
              <a:solidFill>
                <a:srgbClr val="5B9BD4"/>
              </a:solidFill>
            </a:ln>
          </p:spPr>
          <p:txBody>
            <a:bodyPr wrap="square" lIns="0" tIns="0" rIns="0" bIns="0" rtlCol="0"/>
            <a:lstStyle/>
            <a:p>
              <a:endParaRPr sz="2398"/>
            </a:p>
          </p:txBody>
        </p:sp>
        <p:sp>
          <p:nvSpPr>
            <p:cNvPr id="42" name="object 42"/>
            <p:cNvSpPr/>
            <p:nvPr/>
          </p:nvSpPr>
          <p:spPr>
            <a:xfrm>
              <a:off x="5274505" y="3177768"/>
              <a:ext cx="451484" cy="203835"/>
            </a:xfrm>
            <a:custGeom>
              <a:avLst/>
              <a:gdLst/>
              <a:ahLst/>
              <a:cxnLst/>
              <a:rect l="l" t="t" r="r" b="b"/>
              <a:pathLst>
                <a:path w="451485" h="203835">
                  <a:moveTo>
                    <a:pt x="450870" y="0"/>
                  </a:moveTo>
                  <a:lnTo>
                    <a:pt x="0" y="0"/>
                  </a:lnTo>
                  <a:lnTo>
                    <a:pt x="0" y="203458"/>
                  </a:lnTo>
                  <a:lnTo>
                    <a:pt x="450870" y="203458"/>
                  </a:lnTo>
                  <a:lnTo>
                    <a:pt x="450870" y="0"/>
                  </a:lnTo>
                  <a:close/>
                </a:path>
              </a:pathLst>
            </a:custGeom>
            <a:solidFill>
              <a:srgbClr val="5B9BD4"/>
            </a:solidFill>
          </p:spPr>
          <p:txBody>
            <a:bodyPr wrap="square" lIns="0" tIns="0" rIns="0" bIns="0" rtlCol="0"/>
            <a:lstStyle/>
            <a:p>
              <a:endParaRPr sz="2398"/>
            </a:p>
          </p:txBody>
        </p:sp>
        <p:sp>
          <p:nvSpPr>
            <p:cNvPr id="43" name="object 43"/>
            <p:cNvSpPr/>
            <p:nvPr/>
          </p:nvSpPr>
          <p:spPr>
            <a:xfrm>
              <a:off x="5274505" y="3177768"/>
              <a:ext cx="451484" cy="203835"/>
            </a:xfrm>
            <a:custGeom>
              <a:avLst/>
              <a:gdLst/>
              <a:ahLst/>
              <a:cxnLst/>
              <a:rect l="l" t="t" r="r" b="b"/>
              <a:pathLst>
                <a:path w="451485" h="203835">
                  <a:moveTo>
                    <a:pt x="0" y="203458"/>
                  </a:moveTo>
                  <a:lnTo>
                    <a:pt x="450870" y="203458"/>
                  </a:lnTo>
                  <a:lnTo>
                    <a:pt x="450870" y="0"/>
                  </a:lnTo>
                  <a:lnTo>
                    <a:pt x="0" y="0"/>
                  </a:lnTo>
                  <a:lnTo>
                    <a:pt x="0" y="203458"/>
                  </a:lnTo>
                  <a:close/>
                </a:path>
              </a:pathLst>
            </a:custGeom>
            <a:ln w="3175">
              <a:solidFill>
                <a:srgbClr val="C7C7C7"/>
              </a:solidFill>
            </a:ln>
          </p:spPr>
          <p:txBody>
            <a:bodyPr wrap="square" lIns="0" tIns="0" rIns="0" bIns="0" rtlCol="0"/>
            <a:lstStyle/>
            <a:p>
              <a:endParaRPr sz="2398"/>
            </a:p>
          </p:txBody>
        </p:sp>
      </p:grpSp>
      <p:sp>
        <p:nvSpPr>
          <p:cNvPr id="44" name="object 44"/>
          <p:cNvSpPr txBox="1"/>
          <p:nvPr/>
        </p:nvSpPr>
        <p:spPr>
          <a:xfrm>
            <a:off x="5312986" y="3196894"/>
            <a:ext cx="375572" cy="127993"/>
          </a:xfrm>
          <a:prstGeom prst="rect">
            <a:avLst/>
          </a:prstGeom>
        </p:spPr>
        <p:txBody>
          <a:bodyPr vert="horz" wrap="square" lIns="0" tIns="12688" rIns="0" bIns="0" rtlCol="0">
            <a:spAutoFit/>
          </a:bodyPr>
          <a:lstStyle/>
          <a:p>
            <a:pPr marL="12689">
              <a:spcBef>
                <a:spcPts val="100"/>
              </a:spcBef>
            </a:pPr>
            <a:r>
              <a:rPr sz="749" b="1" spc="-10" dirty="0">
                <a:latin typeface="Calibri"/>
                <a:cs typeface="Calibri"/>
              </a:rPr>
              <a:t>eNodeB</a:t>
            </a:r>
            <a:endParaRPr sz="749">
              <a:latin typeface="Calibri"/>
              <a:cs typeface="Calibri"/>
            </a:endParaRPr>
          </a:p>
        </p:txBody>
      </p:sp>
      <p:grpSp>
        <p:nvGrpSpPr>
          <p:cNvPr id="45" name="object 45"/>
          <p:cNvGrpSpPr/>
          <p:nvPr/>
        </p:nvGrpSpPr>
        <p:grpSpPr>
          <a:xfrm>
            <a:off x="6124336" y="3145370"/>
            <a:ext cx="456143" cy="3659926"/>
            <a:chOff x="6124361" y="3148282"/>
            <a:chExt cx="456565" cy="3663315"/>
          </a:xfrm>
        </p:grpSpPr>
        <p:sp>
          <p:nvSpPr>
            <p:cNvPr id="46" name="object 46"/>
            <p:cNvSpPr/>
            <p:nvPr/>
          </p:nvSpPr>
          <p:spPr>
            <a:xfrm>
              <a:off x="6128635" y="3381226"/>
              <a:ext cx="451484" cy="15875"/>
            </a:xfrm>
            <a:custGeom>
              <a:avLst/>
              <a:gdLst/>
              <a:ahLst/>
              <a:cxnLst/>
              <a:rect l="l" t="t" r="r" b="b"/>
              <a:pathLst>
                <a:path w="451484" h="15875">
                  <a:moveTo>
                    <a:pt x="0" y="15790"/>
                  </a:moveTo>
                  <a:lnTo>
                    <a:pt x="450870" y="15790"/>
                  </a:lnTo>
                  <a:lnTo>
                    <a:pt x="450870" y="0"/>
                  </a:lnTo>
                  <a:lnTo>
                    <a:pt x="0" y="0"/>
                  </a:lnTo>
                  <a:lnTo>
                    <a:pt x="0" y="15790"/>
                  </a:lnTo>
                  <a:close/>
                </a:path>
              </a:pathLst>
            </a:custGeom>
            <a:solidFill>
              <a:srgbClr val="5B9BD4">
                <a:alpha val="21960"/>
              </a:srgbClr>
            </a:solidFill>
          </p:spPr>
          <p:txBody>
            <a:bodyPr wrap="square" lIns="0" tIns="0" rIns="0" bIns="0" rtlCol="0"/>
            <a:lstStyle/>
            <a:p>
              <a:endParaRPr sz="2398"/>
            </a:p>
          </p:txBody>
        </p:sp>
        <p:sp>
          <p:nvSpPr>
            <p:cNvPr id="47" name="object 47"/>
            <p:cNvSpPr/>
            <p:nvPr/>
          </p:nvSpPr>
          <p:spPr>
            <a:xfrm>
              <a:off x="6128635" y="3193558"/>
              <a:ext cx="451484" cy="203835"/>
            </a:xfrm>
            <a:custGeom>
              <a:avLst/>
              <a:gdLst/>
              <a:ahLst/>
              <a:cxnLst/>
              <a:rect l="l" t="t" r="r" b="b"/>
              <a:pathLst>
                <a:path w="451484" h="203835">
                  <a:moveTo>
                    <a:pt x="0" y="203458"/>
                  </a:moveTo>
                  <a:lnTo>
                    <a:pt x="450870" y="203458"/>
                  </a:lnTo>
                </a:path>
                <a:path w="451484" h="203835">
                  <a:moveTo>
                    <a:pt x="450870" y="15"/>
                  </a:moveTo>
                  <a:lnTo>
                    <a:pt x="0" y="0"/>
                  </a:lnTo>
                  <a:lnTo>
                    <a:pt x="0" y="203458"/>
                  </a:lnTo>
                </a:path>
              </a:pathLst>
            </a:custGeom>
            <a:ln w="3175">
              <a:solidFill>
                <a:srgbClr val="5B9BD4"/>
              </a:solidFill>
            </a:ln>
          </p:spPr>
          <p:txBody>
            <a:bodyPr wrap="square" lIns="0" tIns="0" rIns="0" bIns="0" rtlCol="0"/>
            <a:lstStyle/>
            <a:p>
              <a:endParaRPr sz="2398"/>
            </a:p>
          </p:txBody>
        </p:sp>
        <p:sp>
          <p:nvSpPr>
            <p:cNvPr id="48" name="object 48"/>
            <p:cNvSpPr/>
            <p:nvPr/>
          </p:nvSpPr>
          <p:spPr>
            <a:xfrm>
              <a:off x="6354141" y="3165263"/>
              <a:ext cx="0" cy="0"/>
            </a:xfrm>
            <a:custGeom>
              <a:avLst/>
              <a:gdLst/>
              <a:ahLst/>
              <a:cxnLst/>
              <a:rect l="l" t="t" r="r" b="b"/>
              <a:pathLst>
                <a:path>
                  <a:moveTo>
                    <a:pt x="0" y="0"/>
                  </a:moveTo>
                  <a:lnTo>
                    <a:pt x="0" y="0"/>
                  </a:lnTo>
                  <a:lnTo>
                    <a:pt x="0" y="0"/>
                  </a:lnTo>
                  <a:close/>
                </a:path>
              </a:pathLst>
            </a:custGeom>
            <a:ln w="3175">
              <a:solidFill>
                <a:srgbClr val="5B9BD4"/>
              </a:solidFill>
            </a:ln>
          </p:spPr>
          <p:txBody>
            <a:bodyPr wrap="square" lIns="0" tIns="0" rIns="0" bIns="0" rtlCol="0"/>
            <a:lstStyle/>
            <a:p>
              <a:endParaRPr sz="2398"/>
            </a:p>
          </p:txBody>
        </p:sp>
        <p:sp>
          <p:nvSpPr>
            <p:cNvPr id="49" name="object 49"/>
            <p:cNvSpPr/>
            <p:nvPr/>
          </p:nvSpPr>
          <p:spPr>
            <a:xfrm>
              <a:off x="6351048" y="3149552"/>
              <a:ext cx="0" cy="0"/>
            </a:xfrm>
            <a:custGeom>
              <a:avLst/>
              <a:gdLst/>
              <a:ahLst/>
              <a:cxnLst/>
              <a:rect l="l" t="t" r="r" b="b"/>
              <a:pathLst>
                <a:path>
                  <a:moveTo>
                    <a:pt x="0" y="0"/>
                  </a:moveTo>
                  <a:lnTo>
                    <a:pt x="0" y="0"/>
                  </a:lnTo>
                  <a:lnTo>
                    <a:pt x="0" y="0"/>
                  </a:lnTo>
                  <a:close/>
                </a:path>
              </a:pathLst>
            </a:custGeom>
            <a:ln w="3175">
              <a:solidFill>
                <a:srgbClr val="C7C7C7"/>
              </a:solidFill>
            </a:ln>
          </p:spPr>
          <p:txBody>
            <a:bodyPr wrap="square" lIns="0" tIns="0" rIns="0" bIns="0" rtlCol="0"/>
            <a:lstStyle/>
            <a:p>
              <a:endParaRPr sz="2398"/>
            </a:p>
          </p:txBody>
        </p:sp>
        <p:sp>
          <p:nvSpPr>
            <p:cNvPr id="50" name="object 50"/>
            <p:cNvSpPr/>
            <p:nvPr/>
          </p:nvSpPr>
          <p:spPr>
            <a:xfrm>
              <a:off x="6351049" y="3381226"/>
              <a:ext cx="0" cy="3425825"/>
            </a:xfrm>
            <a:custGeom>
              <a:avLst/>
              <a:gdLst/>
              <a:ahLst/>
              <a:cxnLst/>
              <a:rect l="l" t="t" r="r" b="b"/>
              <a:pathLst>
                <a:path h="3425825">
                  <a:moveTo>
                    <a:pt x="0" y="2991677"/>
                  </a:moveTo>
                  <a:lnTo>
                    <a:pt x="0" y="3425373"/>
                  </a:lnTo>
                </a:path>
                <a:path h="3425825">
                  <a:moveTo>
                    <a:pt x="0" y="1553450"/>
                  </a:moveTo>
                  <a:lnTo>
                    <a:pt x="0" y="2915118"/>
                  </a:lnTo>
                </a:path>
                <a:path h="3425825">
                  <a:moveTo>
                    <a:pt x="0" y="739601"/>
                  </a:moveTo>
                  <a:lnTo>
                    <a:pt x="0" y="1476891"/>
                  </a:lnTo>
                </a:path>
                <a:path h="3425825">
                  <a:moveTo>
                    <a:pt x="0" y="615271"/>
                  </a:moveTo>
                  <a:lnTo>
                    <a:pt x="0" y="663042"/>
                  </a:lnTo>
                </a:path>
                <a:path h="3425825">
                  <a:moveTo>
                    <a:pt x="0" y="0"/>
                  </a:moveTo>
                  <a:lnTo>
                    <a:pt x="0" y="538712"/>
                  </a:lnTo>
                </a:path>
              </a:pathLst>
            </a:custGeom>
            <a:ln w="8836">
              <a:solidFill>
                <a:srgbClr val="5B9BD4"/>
              </a:solidFill>
              <a:prstDash val="lgDash"/>
            </a:ln>
          </p:spPr>
          <p:txBody>
            <a:bodyPr wrap="square" lIns="0" tIns="0" rIns="0" bIns="0" rtlCol="0"/>
            <a:lstStyle/>
            <a:p>
              <a:endParaRPr sz="2398"/>
            </a:p>
          </p:txBody>
        </p:sp>
        <p:sp>
          <p:nvSpPr>
            <p:cNvPr id="51" name="object 51"/>
            <p:cNvSpPr/>
            <p:nvPr/>
          </p:nvSpPr>
          <p:spPr>
            <a:xfrm>
              <a:off x="6128635" y="3381226"/>
              <a:ext cx="451484" cy="15875"/>
            </a:xfrm>
            <a:custGeom>
              <a:avLst/>
              <a:gdLst/>
              <a:ahLst/>
              <a:cxnLst/>
              <a:rect l="l" t="t" r="r" b="b"/>
              <a:pathLst>
                <a:path w="451484" h="15875">
                  <a:moveTo>
                    <a:pt x="0" y="15790"/>
                  </a:moveTo>
                  <a:lnTo>
                    <a:pt x="450870" y="15790"/>
                  </a:lnTo>
                  <a:lnTo>
                    <a:pt x="450870" y="0"/>
                  </a:lnTo>
                  <a:lnTo>
                    <a:pt x="0" y="0"/>
                  </a:lnTo>
                  <a:lnTo>
                    <a:pt x="0" y="15790"/>
                  </a:lnTo>
                  <a:close/>
                </a:path>
              </a:pathLst>
            </a:custGeom>
            <a:solidFill>
              <a:srgbClr val="5B9BD4">
                <a:alpha val="21960"/>
              </a:srgbClr>
            </a:solidFill>
          </p:spPr>
          <p:txBody>
            <a:bodyPr wrap="square" lIns="0" tIns="0" rIns="0" bIns="0" rtlCol="0"/>
            <a:lstStyle/>
            <a:p>
              <a:endParaRPr sz="2398"/>
            </a:p>
          </p:txBody>
        </p:sp>
        <p:sp>
          <p:nvSpPr>
            <p:cNvPr id="52" name="object 52"/>
            <p:cNvSpPr/>
            <p:nvPr/>
          </p:nvSpPr>
          <p:spPr>
            <a:xfrm>
              <a:off x="6128635" y="3193558"/>
              <a:ext cx="451484" cy="203835"/>
            </a:xfrm>
            <a:custGeom>
              <a:avLst/>
              <a:gdLst/>
              <a:ahLst/>
              <a:cxnLst/>
              <a:rect l="l" t="t" r="r" b="b"/>
              <a:pathLst>
                <a:path w="451484" h="203835">
                  <a:moveTo>
                    <a:pt x="0" y="203458"/>
                  </a:moveTo>
                  <a:lnTo>
                    <a:pt x="450870" y="203458"/>
                  </a:lnTo>
                </a:path>
                <a:path w="451484" h="203835">
                  <a:moveTo>
                    <a:pt x="450870" y="15"/>
                  </a:moveTo>
                  <a:lnTo>
                    <a:pt x="0" y="0"/>
                  </a:lnTo>
                  <a:lnTo>
                    <a:pt x="0" y="203458"/>
                  </a:lnTo>
                </a:path>
              </a:pathLst>
            </a:custGeom>
            <a:ln w="3175">
              <a:solidFill>
                <a:srgbClr val="5B9BD4"/>
              </a:solidFill>
            </a:ln>
          </p:spPr>
          <p:txBody>
            <a:bodyPr wrap="square" lIns="0" tIns="0" rIns="0" bIns="0" rtlCol="0"/>
            <a:lstStyle/>
            <a:p>
              <a:endParaRPr sz="2398"/>
            </a:p>
          </p:txBody>
        </p:sp>
        <p:sp>
          <p:nvSpPr>
            <p:cNvPr id="53" name="object 53"/>
            <p:cNvSpPr/>
            <p:nvPr/>
          </p:nvSpPr>
          <p:spPr>
            <a:xfrm>
              <a:off x="6125631" y="3177768"/>
              <a:ext cx="451484" cy="203835"/>
            </a:xfrm>
            <a:custGeom>
              <a:avLst/>
              <a:gdLst/>
              <a:ahLst/>
              <a:cxnLst/>
              <a:rect l="l" t="t" r="r" b="b"/>
              <a:pathLst>
                <a:path w="451484" h="203835">
                  <a:moveTo>
                    <a:pt x="450870" y="0"/>
                  </a:moveTo>
                  <a:lnTo>
                    <a:pt x="0" y="0"/>
                  </a:lnTo>
                  <a:lnTo>
                    <a:pt x="0" y="203458"/>
                  </a:lnTo>
                  <a:lnTo>
                    <a:pt x="450870" y="203458"/>
                  </a:lnTo>
                  <a:lnTo>
                    <a:pt x="450870" y="0"/>
                  </a:lnTo>
                  <a:close/>
                </a:path>
              </a:pathLst>
            </a:custGeom>
            <a:solidFill>
              <a:srgbClr val="5B9BD4"/>
            </a:solidFill>
          </p:spPr>
          <p:txBody>
            <a:bodyPr wrap="square" lIns="0" tIns="0" rIns="0" bIns="0" rtlCol="0"/>
            <a:lstStyle/>
            <a:p>
              <a:endParaRPr sz="2398"/>
            </a:p>
          </p:txBody>
        </p:sp>
        <p:sp>
          <p:nvSpPr>
            <p:cNvPr id="54" name="object 54"/>
            <p:cNvSpPr/>
            <p:nvPr/>
          </p:nvSpPr>
          <p:spPr>
            <a:xfrm>
              <a:off x="6125631" y="3177768"/>
              <a:ext cx="451484" cy="203835"/>
            </a:xfrm>
            <a:custGeom>
              <a:avLst/>
              <a:gdLst/>
              <a:ahLst/>
              <a:cxnLst/>
              <a:rect l="l" t="t" r="r" b="b"/>
              <a:pathLst>
                <a:path w="451484" h="203835">
                  <a:moveTo>
                    <a:pt x="0" y="203458"/>
                  </a:moveTo>
                  <a:lnTo>
                    <a:pt x="450870" y="203458"/>
                  </a:lnTo>
                  <a:lnTo>
                    <a:pt x="450870" y="0"/>
                  </a:lnTo>
                  <a:lnTo>
                    <a:pt x="0" y="0"/>
                  </a:lnTo>
                  <a:lnTo>
                    <a:pt x="0" y="203458"/>
                  </a:lnTo>
                  <a:close/>
                </a:path>
              </a:pathLst>
            </a:custGeom>
            <a:ln w="3175">
              <a:solidFill>
                <a:srgbClr val="C7C7C7"/>
              </a:solidFill>
            </a:ln>
          </p:spPr>
          <p:txBody>
            <a:bodyPr wrap="square" lIns="0" tIns="0" rIns="0" bIns="0" rtlCol="0"/>
            <a:lstStyle/>
            <a:p>
              <a:endParaRPr sz="2398"/>
            </a:p>
          </p:txBody>
        </p:sp>
      </p:grpSp>
      <p:sp>
        <p:nvSpPr>
          <p:cNvPr id="55" name="object 55"/>
          <p:cNvSpPr txBox="1"/>
          <p:nvPr/>
        </p:nvSpPr>
        <p:spPr>
          <a:xfrm>
            <a:off x="6164914" y="3196894"/>
            <a:ext cx="372400" cy="127993"/>
          </a:xfrm>
          <a:prstGeom prst="rect">
            <a:avLst/>
          </a:prstGeom>
        </p:spPr>
        <p:txBody>
          <a:bodyPr vert="horz" wrap="square" lIns="0" tIns="12688" rIns="0" bIns="0" rtlCol="0">
            <a:spAutoFit/>
          </a:bodyPr>
          <a:lstStyle/>
          <a:p>
            <a:pPr marL="12689">
              <a:spcBef>
                <a:spcPts val="100"/>
              </a:spcBef>
            </a:pPr>
            <a:r>
              <a:rPr sz="749" b="1" spc="-10" dirty="0">
                <a:latin typeface="Calibri"/>
                <a:cs typeface="Calibri"/>
              </a:rPr>
              <a:t>gNodeB</a:t>
            </a:r>
            <a:endParaRPr sz="749">
              <a:latin typeface="Calibri"/>
              <a:cs typeface="Calibri"/>
            </a:endParaRPr>
          </a:p>
        </p:txBody>
      </p:sp>
      <p:grpSp>
        <p:nvGrpSpPr>
          <p:cNvPr id="56" name="object 56"/>
          <p:cNvGrpSpPr/>
          <p:nvPr/>
        </p:nvGrpSpPr>
        <p:grpSpPr>
          <a:xfrm>
            <a:off x="7450694" y="3134535"/>
            <a:ext cx="456143" cy="3704335"/>
            <a:chOff x="7451947" y="3137436"/>
            <a:chExt cx="456565" cy="3707765"/>
          </a:xfrm>
        </p:grpSpPr>
        <p:sp>
          <p:nvSpPr>
            <p:cNvPr id="57" name="object 57"/>
            <p:cNvSpPr/>
            <p:nvPr/>
          </p:nvSpPr>
          <p:spPr>
            <a:xfrm>
              <a:off x="7456221" y="3370460"/>
              <a:ext cx="451484" cy="15875"/>
            </a:xfrm>
            <a:custGeom>
              <a:avLst/>
              <a:gdLst/>
              <a:ahLst/>
              <a:cxnLst/>
              <a:rect l="l" t="t" r="r" b="b"/>
              <a:pathLst>
                <a:path w="451484" h="15875">
                  <a:moveTo>
                    <a:pt x="0" y="15710"/>
                  </a:moveTo>
                  <a:lnTo>
                    <a:pt x="450870" y="15710"/>
                  </a:lnTo>
                  <a:lnTo>
                    <a:pt x="450870" y="0"/>
                  </a:lnTo>
                  <a:lnTo>
                    <a:pt x="0" y="0"/>
                  </a:lnTo>
                  <a:lnTo>
                    <a:pt x="0" y="15710"/>
                  </a:lnTo>
                  <a:close/>
                </a:path>
              </a:pathLst>
            </a:custGeom>
            <a:solidFill>
              <a:srgbClr val="5B9BD4">
                <a:alpha val="21960"/>
              </a:srgbClr>
            </a:solidFill>
          </p:spPr>
          <p:txBody>
            <a:bodyPr wrap="square" lIns="0" tIns="0" rIns="0" bIns="0" rtlCol="0"/>
            <a:lstStyle/>
            <a:p>
              <a:endParaRPr sz="2398"/>
            </a:p>
          </p:txBody>
        </p:sp>
        <p:sp>
          <p:nvSpPr>
            <p:cNvPr id="58" name="object 58"/>
            <p:cNvSpPr/>
            <p:nvPr/>
          </p:nvSpPr>
          <p:spPr>
            <a:xfrm>
              <a:off x="7456221" y="3182712"/>
              <a:ext cx="451484" cy="203835"/>
            </a:xfrm>
            <a:custGeom>
              <a:avLst/>
              <a:gdLst/>
              <a:ahLst/>
              <a:cxnLst/>
              <a:rect l="l" t="t" r="r" b="b"/>
              <a:pathLst>
                <a:path w="451484" h="203835">
                  <a:moveTo>
                    <a:pt x="0" y="203458"/>
                  </a:moveTo>
                  <a:lnTo>
                    <a:pt x="450870" y="203458"/>
                  </a:lnTo>
                </a:path>
                <a:path w="451484" h="203835">
                  <a:moveTo>
                    <a:pt x="450870" y="15"/>
                  </a:moveTo>
                  <a:lnTo>
                    <a:pt x="0" y="0"/>
                  </a:lnTo>
                  <a:lnTo>
                    <a:pt x="0" y="203458"/>
                  </a:lnTo>
                </a:path>
                <a:path w="451484" h="203835">
                  <a:moveTo>
                    <a:pt x="450835" y="203458"/>
                  </a:moveTo>
                  <a:lnTo>
                    <a:pt x="450870" y="203458"/>
                  </a:lnTo>
                  <a:lnTo>
                    <a:pt x="450870" y="15"/>
                  </a:lnTo>
                </a:path>
              </a:pathLst>
            </a:custGeom>
            <a:ln w="3175">
              <a:solidFill>
                <a:srgbClr val="5B9BD4"/>
              </a:solidFill>
            </a:ln>
          </p:spPr>
          <p:txBody>
            <a:bodyPr wrap="square" lIns="0" tIns="0" rIns="0" bIns="0" rtlCol="0"/>
            <a:lstStyle/>
            <a:p>
              <a:endParaRPr sz="2398"/>
            </a:p>
          </p:txBody>
        </p:sp>
        <p:sp>
          <p:nvSpPr>
            <p:cNvPr id="59" name="object 59"/>
            <p:cNvSpPr/>
            <p:nvPr/>
          </p:nvSpPr>
          <p:spPr>
            <a:xfrm>
              <a:off x="7681639" y="3154497"/>
              <a:ext cx="0" cy="0"/>
            </a:xfrm>
            <a:custGeom>
              <a:avLst/>
              <a:gdLst/>
              <a:ahLst/>
              <a:cxnLst/>
              <a:rect l="l" t="t" r="r" b="b"/>
              <a:pathLst>
                <a:path>
                  <a:moveTo>
                    <a:pt x="0" y="0"/>
                  </a:moveTo>
                  <a:lnTo>
                    <a:pt x="0" y="0"/>
                  </a:lnTo>
                  <a:lnTo>
                    <a:pt x="0" y="0"/>
                  </a:lnTo>
                  <a:close/>
                </a:path>
              </a:pathLst>
            </a:custGeom>
            <a:ln w="3175">
              <a:solidFill>
                <a:srgbClr val="5B9BD4"/>
              </a:solidFill>
            </a:ln>
          </p:spPr>
          <p:txBody>
            <a:bodyPr wrap="square" lIns="0" tIns="0" rIns="0" bIns="0" rtlCol="0"/>
            <a:lstStyle/>
            <a:p>
              <a:endParaRPr sz="2398"/>
            </a:p>
          </p:txBody>
        </p:sp>
        <p:sp>
          <p:nvSpPr>
            <p:cNvPr id="60" name="object 60"/>
            <p:cNvSpPr/>
            <p:nvPr/>
          </p:nvSpPr>
          <p:spPr>
            <a:xfrm>
              <a:off x="7678634" y="3138706"/>
              <a:ext cx="0" cy="0"/>
            </a:xfrm>
            <a:custGeom>
              <a:avLst/>
              <a:gdLst/>
              <a:ahLst/>
              <a:cxnLst/>
              <a:rect l="l" t="t" r="r" b="b"/>
              <a:pathLst>
                <a:path>
                  <a:moveTo>
                    <a:pt x="0" y="0"/>
                  </a:moveTo>
                  <a:lnTo>
                    <a:pt x="0" y="0"/>
                  </a:lnTo>
                  <a:lnTo>
                    <a:pt x="0" y="0"/>
                  </a:lnTo>
                  <a:close/>
                </a:path>
              </a:pathLst>
            </a:custGeom>
            <a:ln w="3175">
              <a:solidFill>
                <a:srgbClr val="C7C7C7"/>
              </a:solidFill>
            </a:ln>
          </p:spPr>
          <p:txBody>
            <a:bodyPr wrap="square" lIns="0" tIns="0" rIns="0" bIns="0" rtlCol="0"/>
            <a:lstStyle/>
            <a:p>
              <a:endParaRPr sz="2398"/>
            </a:p>
          </p:txBody>
        </p:sp>
        <p:sp>
          <p:nvSpPr>
            <p:cNvPr id="61" name="object 61"/>
            <p:cNvSpPr/>
            <p:nvPr/>
          </p:nvSpPr>
          <p:spPr>
            <a:xfrm>
              <a:off x="7678635" y="3370460"/>
              <a:ext cx="0" cy="3470275"/>
            </a:xfrm>
            <a:custGeom>
              <a:avLst/>
              <a:gdLst/>
              <a:ahLst/>
              <a:cxnLst/>
              <a:rect l="l" t="t" r="r" b="b"/>
              <a:pathLst>
                <a:path h="3470275">
                  <a:moveTo>
                    <a:pt x="0" y="0"/>
                  </a:moveTo>
                  <a:lnTo>
                    <a:pt x="0" y="3470049"/>
                  </a:lnTo>
                </a:path>
              </a:pathLst>
            </a:custGeom>
            <a:ln w="8836">
              <a:solidFill>
                <a:srgbClr val="5B9BD4"/>
              </a:solidFill>
              <a:prstDash val="lgDash"/>
            </a:ln>
          </p:spPr>
          <p:txBody>
            <a:bodyPr wrap="square" lIns="0" tIns="0" rIns="0" bIns="0" rtlCol="0"/>
            <a:lstStyle/>
            <a:p>
              <a:endParaRPr sz="2398"/>
            </a:p>
          </p:txBody>
        </p:sp>
        <p:sp>
          <p:nvSpPr>
            <p:cNvPr id="62" name="object 62"/>
            <p:cNvSpPr/>
            <p:nvPr/>
          </p:nvSpPr>
          <p:spPr>
            <a:xfrm>
              <a:off x="7456221" y="3370460"/>
              <a:ext cx="451484" cy="15875"/>
            </a:xfrm>
            <a:custGeom>
              <a:avLst/>
              <a:gdLst/>
              <a:ahLst/>
              <a:cxnLst/>
              <a:rect l="l" t="t" r="r" b="b"/>
              <a:pathLst>
                <a:path w="451484" h="15875">
                  <a:moveTo>
                    <a:pt x="0" y="15710"/>
                  </a:moveTo>
                  <a:lnTo>
                    <a:pt x="450870" y="15710"/>
                  </a:lnTo>
                  <a:lnTo>
                    <a:pt x="450870" y="0"/>
                  </a:lnTo>
                  <a:lnTo>
                    <a:pt x="0" y="0"/>
                  </a:lnTo>
                  <a:lnTo>
                    <a:pt x="0" y="15710"/>
                  </a:lnTo>
                  <a:close/>
                </a:path>
              </a:pathLst>
            </a:custGeom>
            <a:solidFill>
              <a:srgbClr val="5B9BD4">
                <a:alpha val="21960"/>
              </a:srgbClr>
            </a:solidFill>
          </p:spPr>
          <p:txBody>
            <a:bodyPr wrap="square" lIns="0" tIns="0" rIns="0" bIns="0" rtlCol="0"/>
            <a:lstStyle/>
            <a:p>
              <a:endParaRPr sz="2398"/>
            </a:p>
          </p:txBody>
        </p:sp>
        <p:sp>
          <p:nvSpPr>
            <p:cNvPr id="63" name="object 63"/>
            <p:cNvSpPr/>
            <p:nvPr/>
          </p:nvSpPr>
          <p:spPr>
            <a:xfrm>
              <a:off x="7456221" y="3182712"/>
              <a:ext cx="451484" cy="203835"/>
            </a:xfrm>
            <a:custGeom>
              <a:avLst/>
              <a:gdLst/>
              <a:ahLst/>
              <a:cxnLst/>
              <a:rect l="l" t="t" r="r" b="b"/>
              <a:pathLst>
                <a:path w="451484" h="203835">
                  <a:moveTo>
                    <a:pt x="0" y="203458"/>
                  </a:moveTo>
                  <a:lnTo>
                    <a:pt x="450870" y="203458"/>
                  </a:lnTo>
                </a:path>
                <a:path w="451484" h="203835">
                  <a:moveTo>
                    <a:pt x="450870" y="15"/>
                  </a:moveTo>
                  <a:lnTo>
                    <a:pt x="0" y="0"/>
                  </a:lnTo>
                  <a:lnTo>
                    <a:pt x="0" y="203458"/>
                  </a:lnTo>
                </a:path>
                <a:path w="451484" h="203835">
                  <a:moveTo>
                    <a:pt x="450835" y="203458"/>
                  </a:moveTo>
                  <a:lnTo>
                    <a:pt x="450870" y="203458"/>
                  </a:lnTo>
                  <a:lnTo>
                    <a:pt x="450870" y="15"/>
                  </a:lnTo>
                </a:path>
              </a:pathLst>
            </a:custGeom>
            <a:ln w="3175">
              <a:solidFill>
                <a:srgbClr val="5B9BD4"/>
              </a:solidFill>
            </a:ln>
          </p:spPr>
          <p:txBody>
            <a:bodyPr wrap="square" lIns="0" tIns="0" rIns="0" bIns="0" rtlCol="0"/>
            <a:lstStyle/>
            <a:p>
              <a:endParaRPr sz="2398"/>
            </a:p>
          </p:txBody>
        </p:sp>
        <p:sp>
          <p:nvSpPr>
            <p:cNvPr id="64" name="object 64"/>
            <p:cNvSpPr/>
            <p:nvPr/>
          </p:nvSpPr>
          <p:spPr>
            <a:xfrm>
              <a:off x="7453217" y="3167002"/>
              <a:ext cx="451484" cy="203835"/>
            </a:xfrm>
            <a:custGeom>
              <a:avLst/>
              <a:gdLst/>
              <a:ahLst/>
              <a:cxnLst/>
              <a:rect l="l" t="t" r="r" b="b"/>
              <a:pathLst>
                <a:path w="451484" h="203835">
                  <a:moveTo>
                    <a:pt x="450870" y="0"/>
                  </a:moveTo>
                  <a:lnTo>
                    <a:pt x="0" y="0"/>
                  </a:lnTo>
                  <a:lnTo>
                    <a:pt x="0" y="203458"/>
                  </a:lnTo>
                  <a:lnTo>
                    <a:pt x="450870" y="203458"/>
                  </a:lnTo>
                  <a:lnTo>
                    <a:pt x="450870" y="0"/>
                  </a:lnTo>
                  <a:close/>
                </a:path>
              </a:pathLst>
            </a:custGeom>
            <a:solidFill>
              <a:srgbClr val="5B9BD4"/>
            </a:solidFill>
          </p:spPr>
          <p:txBody>
            <a:bodyPr wrap="square" lIns="0" tIns="0" rIns="0" bIns="0" rtlCol="0"/>
            <a:lstStyle/>
            <a:p>
              <a:endParaRPr sz="2398"/>
            </a:p>
          </p:txBody>
        </p:sp>
        <p:sp>
          <p:nvSpPr>
            <p:cNvPr id="65" name="object 65"/>
            <p:cNvSpPr/>
            <p:nvPr/>
          </p:nvSpPr>
          <p:spPr>
            <a:xfrm>
              <a:off x="7453217" y="3167002"/>
              <a:ext cx="451484" cy="203835"/>
            </a:xfrm>
            <a:custGeom>
              <a:avLst/>
              <a:gdLst/>
              <a:ahLst/>
              <a:cxnLst/>
              <a:rect l="l" t="t" r="r" b="b"/>
              <a:pathLst>
                <a:path w="451484" h="203835">
                  <a:moveTo>
                    <a:pt x="0" y="203458"/>
                  </a:moveTo>
                  <a:lnTo>
                    <a:pt x="450870" y="203458"/>
                  </a:lnTo>
                  <a:lnTo>
                    <a:pt x="450870" y="0"/>
                  </a:lnTo>
                  <a:lnTo>
                    <a:pt x="0" y="0"/>
                  </a:lnTo>
                  <a:lnTo>
                    <a:pt x="0" y="203458"/>
                  </a:lnTo>
                  <a:close/>
                </a:path>
              </a:pathLst>
            </a:custGeom>
            <a:ln w="3175">
              <a:solidFill>
                <a:srgbClr val="C7C7C7"/>
              </a:solidFill>
            </a:ln>
          </p:spPr>
          <p:txBody>
            <a:bodyPr wrap="square" lIns="0" tIns="0" rIns="0" bIns="0" rtlCol="0"/>
            <a:lstStyle/>
            <a:p>
              <a:endParaRPr sz="2398"/>
            </a:p>
          </p:txBody>
        </p:sp>
      </p:grpSp>
      <p:sp>
        <p:nvSpPr>
          <p:cNvPr id="66" name="object 66"/>
          <p:cNvSpPr txBox="1"/>
          <p:nvPr/>
        </p:nvSpPr>
        <p:spPr>
          <a:xfrm>
            <a:off x="7546008" y="3186058"/>
            <a:ext cx="262647" cy="127993"/>
          </a:xfrm>
          <a:prstGeom prst="rect">
            <a:avLst/>
          </a:prstGeom>
        </p:spPr>
        <p:txBody>
          <a:bodyPr vert="horz" wrap="square" lIns="0" tIns="12688" rIns="0" bIns="0" rtlCol="0">
            <a:spAutoFit/>
          </a:bodyPr>
          <a:lstStyle/>
          <a:p>
            <a:pPr marL="12689">
              <a:spcBef>
                <a:spcPts val="100"/>
              </a:spcBef>
            </a:pPr>
            <a:r>
              <a:rPr sz="749" b="1" spc="40" dirty="0">
                <a:latin typeface="Calibri"/>
                <a:cs typeface="Calibri"/>
              </a:rPr>
              <a:t>MME</a:t>
            </a:r>
            <a:endParaRPr sz="749">
              <a:latin typeface="Calibri"/>
              <a:cs typeface="Calibri"/>
            </a:endParaRPr>
          </a:p>
        </p:txBody>
      </p:sp>
      <p:grpSp>
        <p:nvGrpSpPr>
          <p:cNvPr id="67" name="object 67"/>
          <p:cNvGrpSpPr/>
          <p:nvPr/>
        </p:nvGrpSpPr>
        <p:grpSpPr>
          <a:xfrm>
            <a:off x="4410299" y="3475385"/>
            <a:ext cx="1090555" cy="76764"/>
            <a:chOff x="4408737" y="3478602"/>
            <a:chExt cx="1091565" cy="76835"/>
          </a:xfrm>
        </p:grpSpPr>
        <p:sp>
          <p:nvSpPr>
            <p:cNvPr id="68" name="object 68"/>
            <p:cNvSpPr/>
            <p:nvPr/>
          </p:nvSpPr>
          <p:spPr>
            <a:xfrm>
              <a:off x="4412864" y="3516881"/>
              <a:ext cx="1021715" cy="0"/>
            </a:xfrm>
            <a:custGeom>
              <a:avLst/>
              <a:gdLst/>
              <a:ahLst/>
              <a:cxnLst/>
              <a:rect l="l" t="t" r="r" b="b"/>
              <a:pathLst>
                <a:path w="1021714">
                  <a:moveTo>
                    <a:pt x="0" y="0"/>
                  </a:moveTo>
                  <a:lnTo>
                    <a:pt x="322264" y="0"/>
                  </a:lnTo>
                </a:path>
                <a:path w="1021714">
                  <a:moveTo>
                    <a:pt x="764917" y="0"/>
                  </a:moveTo>
                  <a:lnTo>
                    <a:pt x="1021580" y="0"/>
                  </a:lnTo>
                </a:path>
              </a:pathLst>
            </a:custGeom>
            <a:ln w="7975">
              <a:solidFill>
                <a:srgbClr val="5B9BD4"/>
              </a:solidFill>
            </a:ln>
          </p:spPr>
          <p:txBody>
            <a:bodyPr wrap="square" lIns="0" tIns="0" rIns="0" bIns="0" rtlCol="0"/>
            <a:lstStyle/>
            <a:p>
              <a:endParaRPr sz="2398"/>
            </a:p>
          </p:txBody>
        </p:sp>
        <p:sp>
          <p:nvSpPr>
            <p:cNvPr id="69" name="object 69"/>
            <p:cNvSpPr/>
            <p:nvPr/>
          </p:nvSpPr>
          <p:spPr>
            <a:xfrm>
              <a:off x="5425078" y="3483067"/>
              <a:ext cx="74930" cy="67945"/>
            </a:xfrm>
            <a:custGeom>
              <a:avLst/>
              <a:gdLst/>
              <a:ahLst/>
              <a:cxnLst/>
              <a:rect l="l" t="t" r="r" b="b"/>
              <a:pathLst>
                <a:path w="74929" h="67945">
                  <a:moveTo>
                    <a:pt x="0" y="0"/>
                  </a:moveTo>
                  <a:lnTo>
                    <a:pt x="0" y="67628"/>
                  </a:lnTo>
                  <a:lnTo>
                    <a:pt x="74932" y="33814"/>
                  </a:lnTo>
                  <a:lnTo>
                    <a:pt x="0" y="0"/>
                  </a:lnTo>
                  <a:close/>
                </a:path>
              </a:pathLst>
            </a:custGeom>
            <a:solidFill>
              <a:srgbClr val="5B9BD4"/>
            </a:solidFill>
          </p:spPr>
          <p:txBody>
            <a:bodyPr wrap="square" lIns="0" tIns="0" rIns="0" bIns="0" rtlCol="0"/>
            <a:lstStyle/>
            <a:p>
              <a:endParaRPr sz="2398"/>
            </a:p>
          </p:txBody>
        </p:sp>
        <p:sp>
          <p:nvSpPr>
            <p:cNvPr id="70" name="object 70"/>
            <p:cNvSpPr/>
            <p:nvPr/>
          </p:nvSpPr>
          <p:spPr>
            <a:xfrm>
              <a:off x="4735129" y="3478602"/>
              <a:ext cx="443230" cy="76835"/>
            </a:xfrm>
            <a:custGeom>
              <a:avLst/>
              <a:gdLst/>
              <a:ahLst/>
              <a:cxnLst/>
              <a:rect l="l" t="t" r="r" b="b"/>
              <a:pathLst>
                <a:path w="443229" h="76835">
                  <a:moveTo>
                    <a:pt x="442652" y="0"/>
                  </a:moveTo>
                  <a:lnTo>
                    <a:pt x="0" y="0"/>
                  </a:lnTo>
                  <a:lnTo>
                    <a:pt x="0" y="76559"/>
                  </a:lnTo>
                  <a:lnTo>
                    <a:pt x="442652" y="76559"/>
                  </a:lnTo>
                  <a:lnTo>
                    <a:pt x="442652" y="0"/>
                  </a:lnTo>
                  <a:close/>
                </a:path>
              </a:pathLst>
            </a:custGeom>
            <a:solidFill>
              <a:srgbClr val="FFFFFF"/>
            </a:solidFill>
          </p:spPr>
          <p:txBody>
            <a:bodyPr wrap="square" lIns="0" tIns="0" rIns="0" bIns="0" rtlCol="0"/>
            <a:lstStyle/>
            <a:p>
              <a:endParaRPr sz="2398"/>
            </a:p>
          </p:txBody>
        </p:sp>
      </p:grpSp>
      <p:sp>
        <p:nvSpPr>
          <p:cNvPr id="71" name="object 71"/>
          <p:cNvSpPr txBox="1"/>
          <p:nvPr/>
        </p:nvSpPr>
        <p:spPr>
          <a:xfrm>
            <a:off x="4723700" y="3456323"/>
            <a:ext cx="468196" cy="89685"/>
          </a:xfrm>
          <a:prstGeom prst="rect">
            <a:avLst/>
          </a:prstGeom>
        </p:spPr>
        <p:txBody>
          <a:bodyPr vert="horz" wrap="square" lIns="0" tIns="12688" rIns="0" bIns="0" rtlCol="0">
            <a:spAutoFit/>
          </a:bodyPr>
          <a:lstStyle/>
          <a:p>
            <a:pPr marL="12689">
              <a:spcBef>
                <a:spcPts val="100"/>
              </a:spcBef>
            </a:pPr>
            <a:r>
              <a:rPr sz="500" spc="10" dirty="0">
                <a:latin typeface="Calibri"/>
                <a:cs typeface="Calibri"/>
              </a:rPr>
              <a:t>RRC</a:t>
            </a:r>
            <a:r>
              <a:rPr sz="500" spc="85" dirty="0">
                <a:latin typeface="Calibri"/>
                <a:cs typeface="Calibri"/>
              </a:rPr>
              <a:t> </a:t>
            </a:r>
            <a:r>
              <a:rPr sz="500" spc="10" dirty="0">
                <a:latin typeface="Calibri"/>
                <a:cs typeface="Calibri"/>
              </a:rPr>
              <a:t>CONN</a:t>
            </a:r>
            <a:r>
              <a:rPr sz="500" spc="90" dirty="0">
                <a:latin typeface="Calibri"/>
                <a:cs typeface="Calibri"/>
              </a:rPr>
              <a:t> </a:t>
            </a:r>
            <a:r>
              <a:rPr sz="500" spc="-25" dirty="0">
                <a:latin typeface="Calibri"/>
                <a:cs typeface="Calibri"/>
              </a:rPr>
              <a:t>REQ</a:t>
            </a:r>
            <a:endParaRPr sz="500">
              <a:latin typeface="Calibri"/>
              <a:cs typeface="Calibri"/>
            </a:endParaRPr>
          </a:p>
        </p:txBody>
      </p:sp>
      <p:grpSp>
        <p:nvGrpSpPr>
          <p:cNvPr id="72" name="object 72"/>
          <p:cNvGrpSpPr/>
          <p:nvPr/>
        </p:nvGrpSpPr>
        <p:grpSpPr>
          <a:xfrm>
            <a:off x="4409980" y="3610913"/>
            <a:ext cx="1094996" cy="76764"/>
            <a:chOff x="4408419" y="3614256"/>
            <a:chExt cx="1096010" cy="76835"/>
          </a:xfrm>
        </p:grpSpPr>
        <p:sp>
          <p:nvSpPr>
            <p:cNvPr id="73" name="object 73"/>
            <p:cNvSpPr/>
            <p:nvPr/>
          </p:nvSpPr>
          <p:spPr>
            <a:xfrm>
              <a:off x="4412864" y="3652536"/>
              <a:ext cx="1087755" cy="0"/>
            </a:xfrm>
            <a:custGeom>
              <a:avLst/>
              <a:gdLst/>
              <a:ahLst/>
              <a:cxnLst/>
              <a:rect l="l" t="t" r="r" b="b"/>
              <a:pathLst>
                <a:path w="1087754">
                  <a:moveTo>
                    <a:pt x="0" y="0"/>
                  </a:moveTo>
                  <a:lnTo>
                    <a:pt x="290807" y="0"/>
                  </a:lnTo>
                </a:path>
                <a:path w="1087754">
                  <a:moveTo>
                    <a:pt x="796313" y="0"/>
                  </a:moveTo>
                  <a:lnTo>
                    <a:pt x="1087146" y="0"/>
                  </a:lnTo>
                </a:path>
              </a:pathLst>
            </a:custGeom>
            <a:ln w="7975">
              <a:solidFill>
                <a:srgbClr val="5B9BD4"/>
              </a:solidFill>
              <a:prstDash val="lgDash"/>
            </a:ln>
          </p:spPr>
          <p:txBody>
            <a:bodyPr wrap="square" lIns="0" tIns="0" rIns="0" bIns="0" rtlCol="0"/>
            <a:lstStyle/>
            <a:p>
              <a:endParaRPr sz="2398"/>
            </a:p>
          </p:txBody>
        </p:sp>
        <p:sp>
          <p:nvSpPr>
            <p:cNvPr id="74" name="object 74"/>
            <p:cNvSpPr/>
            <p:nvPr/>
          </p:nvSpPr>
          <p:spPr>
            <a:xfrm>
              <a:off x="4412864" y="3618722"/>
              <a:ext cx="74930" cy="67945"/>
            </a:xfrm>
            <a:custGeom>
              <a:avLst/>
              <a:gdLst/>
              <a:ahLst/>
              <a:cxnLst/>
              <a:rect l="l" t="t" r="r" b="b"/>
              <a:pathLst>
                <a:path w="74929" h="67945">
                  <a:moveTo>
                    <a:pt x="74932" y="0"/>
                  </a:moveTo>
                  <a:lnTo>
                    <a:pt x="0" y="33814"/>
                  </a:lnTo>
                  <a:lnTo>
                    <a:pt x="74932" y="67628"/>
                  </a:lnTo>
                </a:path>
              </a:pathLst>
            </a:custGeom>
            <a:ln w="8361">
              <a:solidFill>
                <a:srgbClr val="5B9BD4"/>
              </a:solidFill>
            </a:ln>
          </p:spPr>
          <p:txBody>
            <a:bodyPr wrap="square" lIns="0" tIns="0" rIns="0" bIns="0" rtlCol="0"/>
            <a:lstStyle/>
            <a:p>
              <a:endParaRPr sz="2398"/>
            </a:p>
          </p:txBody>
        </p:sp>
        <p:sp>
          <p:nvSpPr>
            <p:cNvPr id="75" name="object 75"/>
            <p:cNvSpPr/>
            <p:nvPr/>
          </p:nvSpPr>
          <p:spPr>
            <a:xfrm>
              <a:off x="4703671" y="3614256"/>
              <a:ext cx="506095" cy="76835"/>
            </a:xfrm>
            <a:custGeom>
              <a:avLst/>
              <a:gdLst/>
              <a:ahLst/>
              <a:cxnLst/>
              <a:rect l="l" t="t" r="r" b="b"/>
              <a:pathLst>
                <a:path w="506095" h="76835">
                  <a:moveTo>
                    <a:pt x="505506" y="0"/>
                  </a:moveTo>
                  <a:lnTo>
                    <a:pt x="0" y="0"/>
                  </a:lnTo>
                  <a:lnTo>
                    <a:pt x="0" y="76559"/>
                  </a:lnTo>
                  <a:lnTo>
                    <a:pt x="505506" y="76559"/>
                  </a:lnTo>
                  <a:lnTo>
                    <a:pt x="505506" y="0"/>
                  </a:lnTo>
                  <a:close/>
                </a:path>
              </a:pathLst>
            </a:custGeom>
            <a:solidFill>
              <a:srgbClr val="FFFFFF"/>
            </a:solidFill>
          </p:spPr>
          <p:txBody>
            <a:bodyPr wrap="square" lIns="0" tIns="0" rIns="0" bIns="0" rtlCol="0"/>
            <a:lstStyle/>
            <a:p>
              <a:endParaRPr sz="2398"/>
            </a:p>
          </p:txBody>
        </p:sp>
      </p:grpSp>
      <p:sp>
        <p:nvSpPr>
          <p:cNvPr id="76" name="object 76"/>
          <p:cNvSpPr txBox="1"/>
          <p:nvPr/>
        </p:nvSpPr>
        <p:spPr>
          <a:xfrm>
            <a:off x="4692272" y="3591852"/>
            <a:ext cx="531003" cy="89685"/>
          </a:xfrm>
          <a:prstGeom prst="rect">
            <a:avLst/>
          </a:prstGeom>
        </p:spPr>
        <p:txBody>
          <a:bodyPr vert="horz" wrap="square" lIns="0" tIns="12688" rIns="0" bIns="0" rtlCol="0">
            <a:spAutoFit/>
          </a:bodyPr>
          <a:lstStyle/>
          <a:p>
            <a:pPr marL="12689">
              <a:spcBef>
                <a:spcPts val="100"/>
              </a:spcBef>
            </a:pPr>
            <a:r>
              <a:rPr sz="500" spc="10" dirty="0">
                <a:latin typeface="Calibri"/>
                <a:cs typeface="Calibri"/>
              </a:rPr>
              <a:t>RRC</a:t>
            </a:r>
            <a:r>
              <a:rPr sz="500" spc="75" dirty="0">
                <a:latin typeface="Calibri"/>
                <a:cs typeface="Calibri"/>
              </a:rPr>
              <a:t> </a:t>
            </a:r>
            <a:r>
              <a:rPr sz="500" spc="10" dirty="0">
                <a:latin typeface="Calibri"/>
                <a:cs typeface="Calibri"/>
              </a:rPr>
              <a:t>CONN</a:t>
            </a:r>
            <a:r>
              <a:rPr sz="500" spc="90" dirty="0">
                <a:latin typeface="Calibri"/>
                <a:cs typeface="Calibri"/>
              </a:rPr>
              <a:t> </a:t>
            </a:r>
            <a:r>
              <a:rPr sz="500" spc="-10" dirty="0">
                <a:latin typeface="Calibri"/>
                <a:cs typeface="Calibri"/>
              </a:rPr>
              <a:t>SETUP</a:t>
            </a:r>
            <a:endParaRPr sz="500">
              <a:latin typeface="Calibri"/>
              <a:cs typeface="Calibri"/>
            </a:endParaRPr>
          </a:p>
        </p:txBody>
      </p:sp>
      <p:grpSp>
        <p:nvGrpSpPr>
          <p:cNvPr id="77" name="object 77"/>
          <p:cNvGrpSpPr/>
          <p:nvPr/>
        </p:nvGrpSpPr>
        <p:grpSpPr>
          <a:xfrm>
            <a:off x="4410299" y="3724293"/>
            <a:ext cx="1090555" cy="76764"/>
            <a:chOff x="4408737" y="3727741"/>
            <a:chExt cx="1091565" cy="76835"/>
          </a:xfrm>
        </p:grpSpPr>
        <p:sp>
          <p:nvSpPr>
            <p:cNvPr id="78" name="object 78"/>
            <p:cNvSpPr/>
            <p:nvPr/>
          </p:nvSpPr>
          <p:spPr>
            <a:xfrm>
              <a:off x="4412864" y="3766020"/>
              <a:ext cx="1021715" cy="0"/>
            </a:xfrm>
            <a:custGeom>
              <a:avLst/>
              <a:gdLst/>
              <a:ahLst/>
              <a:cxnLst/>
              <a:rect l="l" t="t" r="r" b="b"/>
              <a:pathLst>
                <a:path w="1021714">
                  <a:moveTo>
                    <a:pt x="0" y="0"/>
                  </a:moveTo>
                  <a:lnTo>
                    <a:pt x="215520" y="0"/>
                  </a:lnTo>
                </a:path>
                <a:path w="1021714">
                  <a:moveTo>
                    <a:pt x="871661" y="0"/>
                  </a:moveTo>
                  <a:lnTo>
                    <a:pt x="1021580" y="0"/>
                  </a:lnTo>
                </a:path>
              </a:pathLst>
            </a:custGeom>
            <a:ln w="7975">
              <a:solidFill>
                <a:srgbClr val="5B9BD4"/>
              </a:solidFill>
            </a:ln>
          </p:spPr>
          <p:txBody>
            <a:bodyPr wrap="square" lIns="0" tIns="0" rIns="0" bIns="0" rtlCol="0"/>
            <a:lstStyle/>
            <a:p>
              <a:endParaRPr sz="2398"/>
            </a:p>
          </p:txBody>
        </p:sp>
        <p:sp>
          <p:nvSpPr>
            <p:cNvPr id="79" name="object 79"/>
            <p:cNvSpPr/>
            <p:nvPr/>
          </p:nvSpPr>
          <p:spPr>
            <a:xfrm>
              <a:off x="5425078" y="3732206"/>
              <a:ext cx="74930" cy="67945"/>
            </a:xfrm>
            <a:custGeom>
              <a:avLst/>
              <a:gdLst/>
              <a:ahLst/>
              <a:cxnLst/>
              <a:rect l="l" t="t" r="r" b="b"/>
              <a:pathLst>
                <a:path w="74929" h="67945">
                  <a:moveTo>
                    <a:pt x="0" y="0"/>
                  </a:moveTo>
                  <a:lnTo>
                    <a:pt x="0" y="67628"/>
                  </a:lnTo>
                  <a:lnTo>
                    <a:pt x="74932" y="33814"/>
                  </a:lnTo>
                  <a:lnTo>
                    <a:pt x="0" y="0"/>
                  </a:lnTo>
                  <a:close/>
                </a:path>
              </a:pathLst>
            </a:custGeom>
            <a:solidFill>
              <a:srgbClr val="5B9BD4"/>
            </a:solidFill>
          </p:spPr>
          <p:txBody>
            <a:bodyPr wrap="square" lIns="0" tIns="0" rIns="0" bIns="0" rtlCol="0"/>
            <a:lstStyle/>
            <a:p>
              <a:endParaRPr sz="2398"/>
            </a:p>
          </p:txBody>
        </p:sp>
        <p:sp>
          <p:nvSpPr>
            <p:cNvPr id="80" name="object 80"/>
            <p:cNvSpPr/>
            <p:nvPr/>
          </p:nvSpPr>
          <p:spPr>
            <a:xfrm>
              <a:off x="4628385" y="3727741"/>
              <a:ext cx="656590" cy="76835"/>
            </a:xfrm>
            <a:custGeom>
              <a:avLst/>
              <a:gdLst/>
              <a:ahLst/>
              <a:cxnLst/>
              <a:rect l="l" t="t" r="r" b="b"/>
              <a:pathLst>
                <a:path w="656589" h="76835">
                  <a:moveTo>
                    <a:pt x="656140" y="0"/>
                  </a:moveTo>
                  <a:lnTo>
                    <a:pt x="0" y="0"/>
                  </a:lnTo>
                  <a:lnTo>
                    <a:pt x="0" y="76559"/>
                  </a:lnTo>
                  <a:lnTo>
                    <a:pt x="656140" y="76559"/>
                  </a:lnTo>
                  <a:lnTo>
                    <a:pt x="656140" y="0"/>
                  </a:lnTo>
                  <a:close/>
                </a:path>
              </a:pathLst>
            </a:custGeom>
            <a:solidFill>
              <a:srgbClr val="FFFFFF"/>
            </a:solidFill>
          </p:spPr>
          <p:txBody>
            <a:bodyPr wrap="square" lIns="0" tIns="0" rIns="0" bIns="0" rtlCol="0"/>
            <a:lstStyle/>
            <a:p>
              <a:endParaRPr sz="2398"/>
            </a:p>
          </p:txBody>
        </p:sp>
      </p:grpSp>
      <p:sp>
        <p:nvSpPr>
          <p:cNvPr id="81" name="object 81"/>
          <p:cNvSpPr txBox="1"/>
          <p:nvPr/>
        </p:nvSpPr>
        <p:spPr>
          <a:xfrm>
            <a:off x="4617055" y="3705231"/>
            <a:ext cx="681359" cy="89685"/>
          </a:xfrm>
          <a:prstGeom prst="rect">
            <a:avLst/>
          </a:prstGeom>
        </p:spPr>
        <p:txBody>
          <a:bodyPr vert="horz" wrap="square" lIns="0" tIns="12688" rIns="0" bIns="0" rtlCol="0">
            <a:spAutoFit/>
          </a:bodyPr>
          <a:lstStyle/>
          <a:p>
            <a:pPr marL="12689">
              <a:spcBef>
                <a:spcPts val="100"/>
              </a:spcBef>
            </a:pPr>
            <a:r>
              <a:rPr sz="500" spc="10" dirty="0">
                <a:latin typeface="Calibri"/>
                <a:cs typeface="Calibri"/>
              </a:rPr>
              <a:t>RRC</a:t>
            </a:r>
            <a:r>
              <a:rPr sz="500" spc="90" dirty="0">
                <a:latin typeface="Calibri"/>
                <a:cs typeface="Calibri"/>
              </a:rPr>
              <a:t> </a:t>
            </a:r>
            <a:r>
              <a:rPr sz="500" spc="10" dirty="0">
                <a:latin typeface="Calibri"/>
                <a:cs typeface="Calibri"/>
              </a:rPr>
              <a:t>CONN</a:t>
            </a:r>
            <a:r>
              <a:rPr sz="500" spc="90" dirty="0">
                <a:latin typeface="Calibri"/>
                <a:cs typeface="Calibri"/>
              </a:rPr>
              <a:t> </a:t>
            </a:r>
            <a:r>
              <a:rPr sz="500" spc="10" dirty="0">
                <a:latin typeface="Calibri"/>
                <a:cs typeface="Calibri"/>
              </a:rPr>
              <a:t>SETUP</a:t>
            </a:r>
            <a:r>
              <a:rPr sz="500" spc="90" dirty="0">
                <a:latin typeface="Calibri"/>
                <a:cs typeface="Calibri"/>
              </a:rPr>
              <a:t> </a:t>
            </a:r>
            <a:r>
              <a:rPr sz="500" spc="-25" dirty="0">
                <a:latin typeface="Calibri"/>
                <a:cs typeface="Calibri"/>
              </a:rPr>
              <a:t>CMP</a:t>
            </a:r>
            <a:endParaRPr sz="500">
              <a:latin typeface="Calibri"/>
              <a:cs typeface="Calibri"/>
            </a:endParaRPr>
          </a:p>
        </p:txBody>
      </p:sp>
      <p:grpSp>
        <p:nvGrpSpPr>
          <p:cNvPr id="82" name="object 82"/>
          <p:cNvGrpSpPr/>
          <p:nvPr/>
        </p:nvGrpSpPr>
        <p:grpSpPr>
          <a:xfrm>
            <a:off x="4410299" y="3837274"/>
            <a:ext cx="1090555" cy="76764"/>
            <a:chOff x="4408737" y="3840827"/>
            <a:chExt cx="1091565" cy="76835"/>
          </a:xfrm>
        </p:grpSpPr>
        <p:sp>
          <p:nvSpPr>
            <p:cNvPr id="83" name="object 83"/>
            <p:cNvSpPr/>
            <p:nvPr/>
          </p:nvSpPr>
          <p:spPr>
            <a:xfrm>
              <a:off x="4412864" y="3879105"/>
              <a:ext cx="1021715" cy="0"/>
            </a:xfrm>
            <a:custGeom>
              <a:avLst/>
              <a:gdLst/>
              <a:ahLst/>
              <a:cxnLst/>
              <a:rect l="l" t="t" r="r" b="b"/>
              <a:pathLst>
                <a:path w="1021714">
                  <a:moveTo>
                    <a:pt x="0" y="0"/>
                  </a:moveTo>
                  <a:lnTo>
                    <a:pt x="334635" y="0"/>
                  </a:lnTo>
                </a:path>
                <a:path w="1021714">
                  <a:moveTo>
                    <a:pt x="752537" y="0"/>
                  </a:moveTo>
                  <a:lnTo>
                    <a:pt x="1021580" y="0"/>
                  </a:lnTo>
                </a:path>
              </a:pathLst>
            </a:custGeom>
            <a:ln w="7975">
              <a:solidFill>
                <a:srgbClr val="5B9BD4"/>
              </a:solidFill>
            </a:ln>
          </p:spPr>
          <p:txBody>
            <a:bodyPr wrap="square" lIns="0" tIns="0" rIns="0" bIns="0" rtlCol="0"/>
            <a:lstStyle/>
            <a:p>
              <a:endParaRPr sz="2398"/>
            </a:p>
          </p:txBody>
        </p:sp>
        <p:sp>
          <p:nvSpPr>
            <p:cNvPr id="84" name="object 84"/>
            <p:cNvSpPr/>
            <p:nvPr/>
          </p:nvSpPr>
          <p:spPr>
            <a:xfrm>
              <a:off x="5425078" y="3845291"/>
              <a:ext cx="74930" cy="67945"/>
            </a:xfrm>
            <a:custGeom>
              <a:avLst/>
              <a:gdLst/>
              <a:ahLst/>
              <a:cxnLst/>
              <a:rect l="l" t="t" r="r" b="b"/>
              <a:pathLst>
                <a:path w="74929" h="67945">
                  <a:moveTo>
                    <a:pt x="0" y="0"/>
                  </a:moveTo>
                  <a:lnTo>
                    <a:pt x="0" y="67628"/>
                  </a:lnTo>
                  <a:lnTo>
                    <a:pt x="74932" y="33814"/>
                  </a:lnTo>
                  <a:lnTo>
                    <a:pt x="0" y="0"/>
                  </a:lnTo>
                  <a:close/>
                </a:path>
              </a:pathLst>
            </a:custGeom>
            <a:solidFill>
              <a:srgbClr val="5B9BD4"/>
            </a:solidFill>
          </p:spPr>
          <p:txBody>
            <a:bodyPr wrap="square" lIns="0" tIns="0" rIns="0" bIns="0" rtlCol="0"/>
            <a:lstStyle/>
            <a:p>
              <a:endParaRPr sz="2398"/>
            </a:p>
          </p:txBody>
        </p:sp>
        <p:sp>
          <p:nvSpPr>
            <p:cNvPr id="85" name="object 85"/>
            <p:cNvSpPr/>
            <p:nvPr/>
          </p:nvSpPr>
          <p:spPr>
            <a:xfrm>
              <a:off x="4747500" y="3840827"/>
              <a:ext cx="418465" cy="76835"/>
            </a:xfrm>
            <a:custGeom>
              <a:avLst/>
              <a:gdLst/>
              <a:ahLst/>
              <a:cxnLst/>
              <a:rect l="l" t="t" r="r" b="b"/>
              <a:pathLst>
                <a:path w="418464" h="76835">
                  <a:moveTo>
                    <a:pt x="417901" y="0"/>
                  </a:moveTo>
                  <a:lnTo>
                    <a:pt x="0" y="0"/>
                  </a:lnTo>
                  <a:lnTo>
                    <a:pt x="0" y="76558"/>
                  </a:lnTo>
                  <a:lnTo>
                    <a:pt x="417901" y="76558"/>
                  </a:lnTo>
                  <a:lnTo>
                    <a:pt x="417901" y="0"/>
                  </a:lnTo>
                  <a:close/>
                </a:path>
              </a:pathLst>
            </a:custGeom>
            <a:solidFill>
              <a:srgbClr val="FFFFFF"/>
            </a:solidFill>
          </p:spPr>
          <p:txBody>
            <a:bodyPr wrap="square" lIns="0" tIns="0" rIns="0" bIns="0" rtlCol="0"/>
            <a:lstStyle/>
            <a:p>
              <a:endParaRPr sz="2398"/>
            </a:p>
          </p:txBody>
        </p:sp>
      </p:grpSp>
      <p:sp>
        <p:nvSpPr>
          <p:cNvPr id="86" name="object 86"/>
          <p:cNvSpPr txBox="1"/>
          <p:nvPr/>
        </p:nvSpPr>
        <p:spPr>
          <a:xfrm>
            <a:off x="4736060" y="3818212"/>
            <a:ext cx="443454" cy="89685"/>
          </a:xfrm>
          <a:prstGeom prst="rect">
            <a:avLst/>
          </a:prstGeom>
        </p:spPr>
        <p:txBody>
          <a:bodyPr vert="horz" wrap="square" lIns="0" tIns="12688" rIns="0" bIns="0" rtlCol="0">
            <a:spAutoFit/>
          </a:bodyPr>
          <a:lstStyle/>
          <a:p>
            <a:pPr marL="12689">
              <a:spcBef>
                <a:spcPts val="100"/>
              </a:spcBef>
            </a:pPr>
            <a:r>
              <a:rPr sz="500" dirty="0">
                <a:latin typeface="Calibri"/>
                <a:cs typeface="Calibri"/>
              </a:rPr>
              <a:t>UL</a:t>
            </a:r>
            <a:r>
              <a:rPr sz="500" spc="80" dirty="0">
                <a:latin typeface="Calibri"/>
                <a:cs typeface="Calibri"/>
              </a:rPr>
              <a:t> </a:t>
            </a:r>
            <a:r>
              <a:rPr sz="500" dirty="0">
                <a:latin typeface="Calibri"/>
                <a:cs typeface="Calibri"/>
              </a:rPr>
              <a:t>NAS</a:t>
            </a:r>
            <a:r>
              <a:rPr sz="500" spc="85" dirty="0">
                <a:latin typeface="Calibri"/>
                <a:cs typeface="Calibri"/>
              </a:rPr>
              <a:t> </a:t>
            </a:r>
            <a:r>
              <a:rPr sz="500" spc="-10" dirty="0">
                <a:latin typeface="Calibri"/>
                <a:cs typeface="Calibri"/>
              </a:rPr>
              <a:t>TRANS</a:t>
            </a:r>
            <a:endParaRPr sz="500">
              <a:latin typeface="Calibri"/>
              <a:cs typeface="Calibri"/>
            </a:endParaRPr>
          </a:p>
        </p:txBody>
      </p:sp>
      <p:grpSp>
        <p:nvGrpSpPr>
          <p:cNvPr id="87" name="object 87"/>
          <p:cNvGrpSpPr/>
          <p:nvPr/>
        </p:nvGrpSpPr>
        <p:grpSpPr>
          <a:xfrm>
            <a:off x="5496438" y="3916312"/>
            <a:ext cx="2176670" cy="76764"/>
            <a:chOff x="5495883" y="3919938"/>
            <a:chExt cx="2178685" cy="76835"/>
          </a:xfrm>
        </p:grpSpPr>
        <p:sp>
          <p:nvSpPr>
            <p:cNvPr id="88" name="object 88"/>
            <p:cNvSpPr/>
            <p:nvPr/>
          </p:nvSpPr>
          <p:spPr>
            <a:xfrm>
              <a:off x="5500011" y="3958217"/>
              <a:ext cx="2108835" cy="0"/>
            </a:xfrm>
            <a:custGeom>
              <a:avLst/>
              <a:gdLst/>
              <a:ahLst/>
              <a:cxnLst/>
              <a:rect l="l" t="t" r="r" b="b"/>
              <a:pathLst>
                <a:path w="2108834">
                  <a:moveTo>
                    <a:pt x="0" y="0"/>
                  </a:moveTo>
                  <a:lnTo>
                    <a:pt x="833364" y="0"/>
                  </a:lnTo>
                </a:path>
                <a:path w="2108834">
                  <a:moveTo>
                    <a:pt x="1340841" y="0"/>
                  </a:moveTo>
                  <a:lnTo>
                    <a:pt x="2108550" y="0"/>
                  </a:lnTo>
                </a:path>
              </a:pathLst>
            </a:custGeom>
            <a:ln w="7975">
              <a:solidFill>
                <a:srgbClr val="5B9BD4"/>
              </a:solidFill>
            </a:ln>
          </p:spPr>
          <p:txBody>
            <a:bodyPr wrap="square" lIns="0" tIns="0" rIns="0" bIns="0" rtlCol="0"/>
            <a:lstStyle/>
            <a:p>
              <a:endParaRPr sz="2398"/>
            </a:p>
          </p:txBody>
        </p:sp>
        <p:sp>
          <p:nvSpPr>
            <p:cNvPr id="89" name="object 89"/>
            <p:cNvSpPr/>
            <p:nvPr/>
          </p:nvSpPr>
          <p:spPr>
            <a:xfrm>
              <a:off x="7599195" y="3924403"/>
              <a:ext cx="74930" cy="67945"/>
            </a:xfrm>
            <a:custGeom>
              <a:avLst/>
              <a:gdLst/>
              <a:ahLst/>
              <a:cxnLst/>
              <a:rect l="l" t="t" r="r" b="b"/>
              <a:pathLst>
                <a:path w="74929" h="67945">
                  <a:moveTo>
                    <a:pt x="0" y="0"/>
                  </a:moveTo>
                  <a:lnTo>
                    <a:pt x="0" y="67628"/>
                  </a:lnTo>
                  <a:lnTo>
                    <a:pt x="74932" y="33814"/>
                  </a:lnTo>
                  <a:lnTo>
                    <a:pt x="0" y="0"/>
                  </a:lnTo>
                  <a:close/>
                </a:path>
              </a:pathLst>
            </a:custGeom>
            <a:solidFill>
              <a:srgbClr val="5B9BD4"/>
            </a:solidFill>
          </p:spPr>
          <p:txBody>
            <a:bodyPr wrap="square" lIns="0" tIns="0" rIns="0" bIns="0" rtlCol="0"/>
            <a:lstStyle/>
            <a:p>
              <a:endParaRPr sz="2398"/>
            </a:p>
          </p:txBody>
        </p:sp>
        <p:sp>
          <p:nvSpPr>
            <p:cNvPr id="90" name="object 90"/>
            <p:cNvSpPr/>
            <p:nvPr/>
          </p:nvSpPr>
          <p:spPr>
            <a:xfrm>
              <a:off x="6333375" y="3919938"/>
              <a:ext cx="508000" cy="76835"/>
            </a:xfrm>
            <a:custGeom>
              <a:avLst/>
              <a:gdLst/>
              <a:ahLst/>
              <a:cxnLst/>
              <a:rect l="l" t="t" r="r" b="b"/>
              <a:pathLst>
                <a:path w="508000" h="76835">
                  <a:moveTo>
                    <a:pt x="507476" y="0"/>
                  </a:moveTo>
                  <a:lnTo>
                    <a:pt x="0" y="0"/>
                  </a:lnTo>
                  <a:lnTo>
                    <a:pt x="0" y="76559"/>
                  </a:lnTo>
                  <a:lnTo>
                    <a:pt x="507476" y="76559"/>
                  </a:lnTo>
                  <a:lnTo>
                    <a:pt x="507476" y="0"/>
                  </a:lnTo>
                  <a:close/>
                </a:path>
              </a:pathLst>
            </a:custGeom>
            <a:solidFill>
              <a:srgbClr val="FFFFFF"/>
            </a:solidFill>
          </p:spPr>
          <p:txBody>
            <a:bodyPr wrap="square" lIns="0" tIns="0" rIns="0" bIns="0" rtlCol="0"/>
            <a:lstStyle/>
            <a:p>
              <a:endParaRPr sz="2398"/>
            </a:p>
          </p:txBody>
        </p:sp>
      </p:grpSp>
      <p:sp>
        <p:nvSpPr>
          <p:cNvPr id="91" name="object 91"/>
          <p:cNvSpPr txBox="1"/>
          <p:nvPr/>
        </p:nvSpPr>
        <p:spPr>
          <a:xfrm>
            <a:off x="6320468" y="3897250"/>
            <a:ext cx="532907" cy="89685"/>
          </a:xfrm>
          <a:prstGeom prst="rect">
            <a:avLst/>
          </a:prstGeom>
        </p:spPr>
        <p:txBody>
          <a:bodyPr vert="horz" wrap="square" lIns="0" tIns="12688" rIns="0" bIns="0" rtlCol="0">
            <a:spAutoFit/>
          </a:bodyPr>
          <a:lstStyle/>
          <a:p>
            <a:pPr marL="12689">
              <a:spcBef>
                <a:spcPts val="100"/>
              </a:spcBef>
            </a:pPr>
            <a:r>
              <a:rPr sz="500" dirty="0">
                <a:latin typeface="Calibri"/>
                <a:cs typeface="Calibri"/>
              </a:rPr>
              <a:t>INIT</a:t>
            </a:r>
            <a:r>
              <a:rPr sz="500" spc="80" dirty="0">
                <a:latin typeface="Calibri"/>
                <a:cs typeface="Calibri"/>
              </a:rPr>
              <a:t> </a:t>
            </a:r>
            <a:r>
              <a:rPr sz="500" dirty="0">
                <a:latin typeface="Calibri"/>
                <a:cs typeface="Calibri"/>
              </a:rPr>
              <a:t>UE</a:t>
            </a:r>
            <a:r>
              <a:rPr sz="500" spc="85" dirty="0">
                <a:latin typeface="Calibri"/>
                <a:cs typeface="Calibri"/>
              </a:rPr>
              <a:t> </a:t>
            </a:r>
            <a:r>
              <a:rPr sz="500" spc="-10" dirty="0">
                <a:latin typeface="Calibri"/>
                <a:cs typeface="Calibri"/>
              </a:rPr>
              <a:t>MESSAGE</a:t>
            </a:r>
            <a:endParaRPr sz="500">
              <a:latin typeface="Calibri"/>
              <a:cs typeface="Calibri"/>
            </a:endParaRPr>
          </a:p>
        </p:txBody>
      </p:sp>
      <p:grpSp>
        <p:nvGrpSpPr>
          <p:cNvPr id="92" name="object 92"/>
          <p:cNvGrpSpPr/>
          <p:nvPr/>
        </p:nvGrpSpPr>
        <p:grpSpPr>
          <a:xfrm>
            <a:off x="5496122" y="4040528"/>
            <a:ext cx="2181110" cy="76764"/>
            <a:chOff x="5495566" y="4044269"/>
            <a:chExt cx="2183130" cy="76835"/>
          </a:xfrm>
        </p:grpSpPr>
        <p:sp>
          <p:nvSpPr>
            <p:cNvPr id="93" name="object 93"/>
            <p:cNvSpPr/>
            <p:nvPr/>
          </p:nvSpPr>
          <p:spPr>
            <a:xfrm>
              <a:off x="5500011" y="4082548"/>
              <a:ext cx="2174240" cy="0"/>
            </a:xfrm>
            <a:custGeom>
              <a:avLst/>
              <a:gdLst/>
              <a:ahLst/>
              <a:cxnLst/>
              <a:rect l="l" t="t" r="r" b="b"/>
              <a:pathLst>
                <a:path w="2174240">
                  <a:moveTo>
                    <a:pt x="0" y="0"/>
                  </a:moveTo>
                  <a:lnTo>
                    <a:pt x="670332" y="0"/>
                  </a:lnTo>
                </a:path>
                <a:path w="2174240">
                  <a:moveTo>
                    <a:pt x="1503855" y="0"/>
                  </a:moveTo>
                  <a:lnTo>
                    <a:pt x="2174117" y="0"/>
                  </a:lnTo>
                </a:path>
              </a:pathLst>
            </a:custGeom>
            <a:ln w="7975">
              <a:solidFill>
                <a:srgbClr val="5B9BD4"/>
              </a:solidFill>
              <a:prstDash val="lgDash"/>
            </a:ln>
          </p:spPr>
          <p:txBody>
            <a:bodyPr wrap="square" lIns="0" tIns="0" rIns="0" bIns="0" rtlCol="0"/>
            <a:lstStyle/>
            <a:p>
              <a:endParaRPr sz="2398"/>
            </a:p>
          </p:txBody>
        </p:sp>
        <p:sp>
          <p:nvSpPr>
            <p:cNvPr id="94" name="object 94"/>
            <p:cNvSpPr/>
            <p:nvPr/>
          </p:nvSpPr>
          <p:spPr>
            <a:xfrm>
              <a:off x="5500011" y="4048734"/>
              <a:ext cx="74930" cy="67945"/>
            </a:xfrm>
            <a:custGeom>
              <a:avLst/>
              <a:gdLst/>
              <a:ahLst/>
              <a:cxnLst/>
              <a:rect l="l" t="t" r="r" b="b"/>
              <a:pathLst>
                <a:path w="74929" h="67945">
                  <a:moveTo>
                    <a:pt x="74932" y="0"/>
                  </a:moveTo>
                  <a:lnTo>
                    <a:pt x="0" y="33814"/>
                  </a:lnTo>
                  <a:lnTo>
                    <a:pt x="74932" y="67628"/>
                  </a:lnTo>
                </a:path>
              </a:pathLst>
            </a:custGeom>
            <a:ln w="8361">
              <a:solidFill>
                <a:srgbClr val="5B9BD4"/>
              </a:solidFill>
            </a:ln>
          </p:spPr>
          <p:txBody>
            <a:bodyPr wrap="square" lIns="0" tIns="0" rIns="0" bIns="0" rtlCol="0"/>
            <a:lstStyle/>
            <a:p>
              <a:endParaRPr sz="2398"/>
            </a:p>
          </p:txBody>
        </p:sp>
        <p:sp>
          <p:nvSpPr>
            <p:cNvPr id="95" name="object 95"/>
            <p:cNvSpPr/>
            <p:nvPr/>
          </p:nvSpPr>
          <p:spPr>
            <a:xfrm>
              <a:off x="6170343" y="4044269"/>
              <a:ext cx="833755" cy="76835"/>
            </a:xfrm>
            <a:custGeom>
              <a:avLst/>
              <a:gdLst/>
              <a:ahLst/>
              <a:cxnLst/>
              <a:rect l="l" t="t" r="r" b="b"/>
              <a:pathLst>
                <a:path w="833754" h="76835">
                  <a:moveTo>
                    <a:pt x="833523" y="0"/>
                  </a:moveTo>
                  <a:lnTo>
                    <a:pt x="0" y="0"/>
                  </a:lnTo>
                  <a:lnTo>
                    <a:pt x="0" y="76559"/>
                  </a:lnTo>
                  <a:lnTo>
                    <a:pt x="833523" y="76559"/>
                  </a:lnTo>
                  <a:lnTo>
                    <a:pt x="833523" y="0"/>
                  </a:lnTo>
                  <a:close/>
                </a:path>
              </a:pathLst>
            </a:custGeom>
            <a:solidFill>
              <a:srgbClr val="FFFFFF"/>
            </a:solidFill>
          </p:spPr>
          <p:txBody>
            <a:bodyPr wrap="square" lIns="0" tIns="0" rIns="0" bIns="0" rtlCol="0"/>
            <a:lstStyle/>
            <a:p>
              <a:endParaRPr sz="2398"/>
            </a:p>
          </p:txBody>
        </p:sp>
      </p:grpSp>
      <p:sp>
        <p:nvSpPr>
          <p:cNvPr id="96" name="object 96"/>
          <p:cNvSpPr txBox="1"/>
          <p:nvPr/>
        </p:nvSpPr>
        <p:spPr>
          <a:xfrm>
            <a:off x="6157587" y="4021465"/>
            <a:ext cx="858360" cy="89685"/>
          </a:xfrm>
          <a:prstGeom prst="rect">
            <a:avLst/>
          </a:prstGeom>
        </p:spPr>
        <p:txBody>
          <a:bodyPr vert="horz" wrap="square" lIns="0" tIns="12688" rIns="0" bIns="0" rtlCol="0">
            <a:spAutoFit/>
          </a:bodyPr>
          <a:lstStyle/>
          <a:p>
            <a:pPr marL="12689">
              <a:spcBef>
                <a:spcPts val="100"/>
              </a:spcBef>
            </a:pPr>
            <a:r>
              <a:rPr sz="500" spc="20" dirty="0">
                <a:latin typeface="Calibri"/>
                <a:cs typeface="Calibri"/>
              </a:rPr>
              <a:t>INIT</a:t>
            </a:r>
            <a:r>
              <a:rPr sz="500" spc="45" dirty="0">
                <a:latin typeface="Calibri"/>
                <a:cs typeface="Calibri"/>
              </a:rPr>
              <a:t> </a:t>
            </a:r>
            <a:r>
              <a:rPr sz="500" spc="20" dirty="0">
                <a:latin typeface="Calibri"/>
                <a:cs typeface="Calibri"/>
              </a:rPr>
              <a:t>UE</a:t>
            </a:r>
            <a:r>
              <a:rPr sz="500" spc="45" dirty="0">
                <a:latin typeface="Calibri"/>
                <a:cs typeface="Calibri"/>
              </a:rPr>
              <a:t> </a:t>
            </a:r>
            <a:r>
              <a:rPr sz="500" spc="20" dirty="0">
                <a:latin typeface="Calibri"/>
                <a:cs typeface="Calibri"/>
              </a:rPr>
              <a:t>CONTEXT</a:t>
            </a:r>
            <a:r>
              <a:rPr sz="500" spc="45" dirty="0">
                <a:latin typeface="Calibri"/>
                <a:cs typeface="Calibri"/>
              </a:rPr>
              <a:t> </a:t>
            </a:r>
            <a:r>
              <a:rPr sz="500" spc="20" dirty="0">
                <a:latin typeface="Calibri"/>
                <a:cs typeface="Calibri"/>
              </a:rPr>
              <a:t>SETUP</a:t>
            </a:r>
            <a:r>
              <a:rPr sz="500" spc="45" dirty="0">
                <a:latin typeface="Calibri"/>
                <a:cs typeface="Calibri"/>
              </a:rPr>
              <a:t> </a:t>
            </a:r>
            <a:r>
              <a:rPr sz="500" spc="-25" dirty="0">
                <a:latin typeface="Calibri"/>
                <a:cs typeface="Calibri"/>
              </a:rPr>
              <a:t>REQ</a:t>
            </a:r>
            <a:endParaRPr sz="500">
              <a:latin typeface="Calibri"/>
              <a:cs typeface="Calibri"/>
            </a:endParaRPr>
          </a:p>
        </p:txBody>
      </p:sp>
      <p:grpSp>
        <p:nvGrpSpPr>
          <p:cNvPr id="97" name="object 97"/>
          <p:cNvGrpSpPr/>
          <p:nvPr/>
        </p:nvGrpSpPr>
        <p:grpSpPr>
          <a:xfrm>
            <a:off x="4409980" y="4142135"/>
            <a:ext cx="1094996" cy="76764"/>
            <a:chOff x="4408419" y="4145970"/>
            <a:chExt cx="1096010" cy="76835"/>
          </a:xfrm>
        </p:grpSpPr>
        <p:sp>
          <p:nvSpPr>
            <p:cNvPr id="98" name="object 98"/>
            <p:cNvSpPr/>
            <p:nvPr/>
          </p:nvSpPr>
          <p:spPr>
            <a:xfrm>
              <a:off x="4412864" y="4184229"/>
              <a:ext cx="1087755" cy="0"/>
            </a:xfrm>
            <a:custGeom>
              <a:avLst/>
              <a:gdLst/>
              <a:ahLst/>
              <a:cxnLst/>
              <a:rect l="l" t="t" r="r" b="b"/>
              <a:pathLst>
                <a:path w="1087754">
                  <a:moveTo>
                    <a:pt x="0" y="0"/>
                  </a:moveTo>
                  <a:lnTo>
                    <a:pt x="298229" y="0"/>
                  </a:lnTo>
                </a:path>
                <a:path w="1087754">
                  <a:moveTo>
                    <a:pt x="788961" y="0"/>
                  </a:moveTo>
                  <a:lnTo>
                    <a:pt x="1087146" y="0"/>
                  </a:lnTo>
                </a:path>
              </a:pathLst>
            </a:custGeom>
            <a:ln w="7975">
              <a:solidFill>
                <a:srgbClr val="5B9BD4"/>
              </a:solidFill>
              <a:prstDash val="lgDash"/>
            </a:ln>
          </p:spPr>
          <p:txBody>
            <a:bodyPr wrap="square" lIns="0" tIns="0" rIns="0" bIns="0" rtlCol="0"/>
            <a:lstStyle/>
            <a:p>
              <a:endParaRPr sz="2398"/>
            </a:p>
          </p:txBody>
        </p:sp>
        <p:sp>
          <p:nvSpPr>
            <p:cNvPr id="99" name="object 99"/>
            <p:cNvSpPr/>
            <p:nvPr/>
          </p:nvSpPr>
          <p:spPr>
            <a:xfrm>
              <a:off x="4412864" y="4150415"/>
              <a:ext cx="74930" cy="67945"/>
            </a:xfrm>
            <a:custGeom>
              <a:avLst/>
              <a:gdLst/>
              <a:ahLst/>
              <a:cxnLst/>
              <a:rect l="l" t="t" r="r" b="b"/>
              <a:pathLst>
                <a:path w="74929" h="67945">
                  <a:moveTo>
                    <a:pt x="74932" y="0"/>
                  </a:moveTo>
                  <a:lnTo>
                    <a:pt x="0" y="33814"/>
                  </a:lnTo>
                  <a:lnTo>
                    <a:pt x="74932" y="67628"/>
                  </a:lnTo>
                </a:path>
              </a:pathLst>
            </a:custGeom>
            <a:ln w="8361">
              <a:solidFill>
                <a:srgbClr val="5B9BD4"/>
              </a:solidFill>
            </a:ln>
          </p:spPr>
          <p:txBody>
            <a:bodyPr wrap="square" lIns="0" tIns="0" rIns="0" bIns="0" rtlCol="0"/>
            <a:lstStyle/>
            <a:p>
              <a:endParaRPr sz="2398"/>
            </a:p>
          </p:txBody>
        </p:sp>
        <p:sp>
          <p:nvSpPr>
            <p:cNvPr id="100" name="object 100"/>
            <p:cNvSpPr/>
            <p:nvPr/>
          </p:nvSpPr>
          <p:spPr>
            <a:xfrm>
              <a:off x="4711094" y="4146030"/>
              <a:ext cx="490855" cy="76835"/>
            </a:xfrm>
            <a:custGeom>
              <a:avLst/>
              <a:gdLst/>
              <a:ahLst/>
              <a:cxnLst/>
              <a:rect l="l" t="t" r="r" b="b"/>
              <a:pathLst>
                <a:path w="490854" h="76835">
                  <a:moveTo>
                    <a:pt x="490731" y="0"/>
                  </a:moveTo>
                  <a:lnTo>
                    <a:pt x="0" y="0"/>
                  </a:lnTo>
                  <a:lnTo>
                    <a:pt x="0" y="76558"/>
                  </a:lnTo>
                  <a:lnTo>
                    <a:pt x="490731" y="76558"/>
                  </a:lnTo>
                  <a:lnTo>
                    <a:pt x="490731" y="0"/>
                  </a:lnTo>
                  <a:close/>
                </a:path>
              </a:pathLst>
            </a:custGeom>
            <a:solidFill>
              <a:srgbClr val="FFFFFF"/>
            </a:solidFill>
          </p:spPr>
          <p:txBody>
            <a:bodyPr wrap="square" lIns="0" tIns="0" rIns="0" bIns="0" rtlCol="0"/>
            <a:lstStyle/>
            <a:p>
              <a:endParaRPr sz="2398"/>
            </a:p>
          </p:txBody>
        </p:sp>
      </p:grpSp>
      <p:sp>
        <p:nvSpPr>
          <p:cNvPr id="101" name="object 101"/>
          <p:cNvSpPr txBox="1"/>
          <p:nvPr/>
        </p:nvSpPr>
        <p:spPr>
          <a:xfrm>
            <a:off x="4699689" y="4123133"/>
            <a:ext cx="515777" cy="89685"/>
          </a:xfrm>
          <a:prstGeom prst="rect">
            <a:avLst/>
          </a:prstGeom>
        </p:spPr>
        <p:txBody>
          <a:bodyPr vert="horz" wrap="square" lIns="0" tIns="12688" rIns="0" bIns="0" rtlCol="0">
            <a:spAutoFit/>
          </a:bodyPr>
          <a:lstStyle/>
          <a:p>
            <a:pPr marL="12689">
              <a:spcBef>
                <a:spcPts val="100"/>
              </a:spcBef>
            </a:pPr>
            <a:r>
              <a:rPr sz="500" dirty="0">
                <a:latin typeface="Calibri"/>
                <a:cs typeface="Calibri"/>
              </a:rPr>
              <a:t>UE</a:t>
            </a:r>
            <a:r>
              <a:rPr sz="500" spc="80" dirty="0">
                <a:latin typeface="Calibri"/>
                <a:cs typeface="Calibri"/>
              </a:rPr>
              <a:t> </a:t>
            </a:r>
            <a:r>
              <a:rPr sz="500" dirty="0">
                <a:latin typeface="Calibri"/>
                <a:cs typeface="Calibri"/>
              </a:rPr>
              <a:t>CAP</a:t>
            </a:r>
            <a:r>
              <a:rPr sz="500" spc="80" dirty="0">
                <a:latin typeface="Calibri"/>
                <a:cs typeface="Calibri"/>
              </a:rPr>
              <a:t> </a:t>
            </a:r>
            <a:r>
              <a:rPr sz="500" spc="-10" dirty="0">
                <a:latin typeface="Calibri"/>
                <a:cs typeface="Calibri"/>
              </a:rPr>
              <a:t>ENQUIRE</a:t>
            </a:r>
            <a:endParaRPr sz="500">
              <a:latin typeface="Calibri"/>
              <a:cs typeface="Calibri"/>
            </a:endParaRPr>
          </a:p>
        </p:txBody>
      </p:sp>
      <p:grpSp>
        <p:nvGrpSpPr>
          <p:cNvPr id="102" name="object 102"/>
          <p:cNvGrpSpPr/>
          <p:nvPr/>
        </p:nvGrpSpPr>
        <p:grpSpPr>
          <a:xfrm>
            <a:off x="4410299" y="4266410"/>
            <a:ext cx="1090555" cy="76764"/>
            <a:chOff x="4408737" y="4270360"/>
            <a:chExt cx="1091565" cy="76835"/>
          </a:xfrm>
        </p:grpSpPr>
        <p:sp>
          <p:nvSpPr>
            <p:cNvPr id="103" name="object 103"/>
            <p:cNvSpPr/>
            <p:nvPr/>
          </p:nvSpPr>
          <p:spPr>
            <a:xfrm>
              <a:off x="4412864" y="4308639"/>
              <a:ext cx="1021715" cy="0"/>
            </a:xfrm>
            <a:custGeom>
              <a:avLst/>
              <a:gdLst/>
              <a:ahLst/>
              <a:cxnLst/>
              <a:rect l="l" t="t" r="r" b="b"/>
              <a:pathLst>
                <a:path w="1021714">
                  <a:moveTo>
                    <a:pt x="0" y="0"/>
                  </a:moveTo>
                  <a:lnTo>
                    <a:pt x="438110" y="0"/>
                  </a:lnTo>
                </a:path>
                <a:path w="1021714">
                  <a:moveTo>
                    <a:pt x="649080" y="0"/>
                  </a:moveTo>
                  <a:lnTo>
                    <a:pt x="1021580" y="0"/>
                  </a:lnTo>
                </a:path>
              </a:pathLst>
            </a:custGeom>
            <a:ln w="7975">
              <a:solidFill>
                <a:srgbClr val="5B9BD4"/>
              </a:solidFill>
            </a:ln>
          </p:spPr>
          <p:txBody>
            <a:bodyPr wrap="square" lIns="0" tIns="0" rIns="0" bIns="0" rtlCol="0"/>
            <a:lstStyle/>
            <a:p>
              <a:endParaRPr sz="2398"/>
            </a:p>
          </p:txBody>
        </p:sp>
        <p:sp>
          <p:nvSpPr>
            <p:cNvPr id="104" name="object 104"/>
            <p:cNvSpPr/>
            <p:nvPr/>
          </p:nvSpPr>
          <p:spPr>
            <a:xfrm>
              <a:off x="5425078" y="4274825"/>
              <a:ext cx="74930" cy="67945"/>
            </a:xfrm>
            <a:custGeom>
              <a:avLst/>
              <a:gdLst/>
              <a:ahLst/>
              <a:cxnLst/>
              <a:rect l="l" t="t" r="r" b="b"/>
              <a:pathLst>
                <a:path w="74929" h="67945">
                  <a:moveTo>
                    <a:pt x="0" y="0"/>
                  </a:moveTo>
                  <a:lnTo>
                    <a:pt x="0" y="67628"/>
                  </a:lnTo>
                  <a:lnTo>
                    <a:pt x="74932" y="33814"/>
                  </a:lnTo>
                  <a:lnTo>
                    <a:pt x="0" y="0"/>
                  </a:lnTo>
                  <a:close/>
                </a:path>
              </a:pathLst>
            </a:custGeom>
            <a:solidFill>
              <a:srgbClr val="5B9BD4"/>
            </a:solidFill>
          </p:spPr>
          <p:txBody>
            <a:bodyPr wrap="square" lIns="0" tIns="0" rIns="0" bIns="0" rtlCol="0"/>
            <a:lstStyle/>
            <a:p>
              <a:endParaRPr sz="2398"/>
            </a:p>
          </p:txBody>
        </p:sp>
        <p:sp>
          <p:nvSpPr>
            <p:cNvPr id="105" name="object 105"/>
            <p:cNvSpPr/>
            <p:nvPr/>
          </p:nvSpPr>
          <p:spPr>
            <a:xfrm>
              <a:off x="4850975" y="4270360"/>
              <a:ext cx="211454" cy="76835"/>
            </a:xfrm>
            <a:custGeom>
              <a:avLst/>
              <a:gdLst/>
              <a:ahLst/>
              <a:cxnLst/>
              <a:rect l="l" t="t" r="r" b="b"/>
              <a:pathLst>
                <a:path w="211454" h="76835">
                  <a:moveTo>
                    <a:pt x="210969" y="0"/>
                  </a:moveTo>
                  <a:lnTo>
                    <a:pt x="0" y="0"/>
                  </a:lnTo>
                  <a:lnTo>
                    <a:pt x="0" y="76559"/>
                  </a:lnTo>
                  <a:lnTo>
                    <a:pt x="210969" y="76559"/>
                  </a:lnTo>
                  <a:lnTo>
                    <a:pt x="210969" y="0"/>
                  </a:lnTo>
                  <a:close/>
                </a:path>
              </a:pathLst>
            </a:custGeom>
            <a:solidFill>
              <a:srgbClr val="FFFFFF"/>
            </a:solidFill>
          </p:spPr>
          <p:txBody>
            <a:bodyPr wrap="square" lIns="0" tIns="0" rIns="0" bIns="0" rtlCol="0"/>
            <a:lstStyle/>
            <a:p>
              <a:endParaRPr sz="2398"/>
            </a:p>
          </p:txBody>
        </p:sp>
      </p:grpSp>
      <p:sp>
        <p:nvSpPr>
          <p:cNvPr id="106" name="object 106"/>
          <p:cNvSpPr txBox="1"/>
          <p:nvPr/>
        </p:nvSpPr>
        <p:spPr>
          <a:xfrm>
            <a:off x="4839439" y="4247348"/>
            <a:ext cx="236635" cy="89685"/>
          </a:xfrm>
          <a:prstGeom prst="rect">
            <a:avLst/>
          </a:prstGeom>
        </p:spPr>
        <p:txBody>
          <a:bodyPr vert="horz" wrap="square" lIns="0" tIns="12688" rIns="0" bIns="0" rtlCol="0">
            <a:spAutoFit/>
          </a:bodyPr>
          <a:lstStyle/>
          <a:p>
            <a:pPr marL="12689">
              <a:spcBef>
                <a:spcPts val="100"/>
              </a:spcBef>
            </a:pPr>
            <a:r>
              <a:rPr sz="500" dirty="0">
                <a:latin typeface="Calibri"/>
                <a:cs typeface="Calibri"/>
              </a:rPr>
              <a:t>UE</a:t>
            </a:r>
            <a:r>
              <a:rPr sz="500" spc="55" dirty="0">
                <a:latin typeface="Calibri"/>
                <a:cs typeface="Calibri"/>
              </a:rPr>
              <a:t> </a:t>
            </a:r>
            <a:r>
              <a:rPr sz="500" spc="-25" dirty="0">
                <a:latin typeface="Calibri"/>
                <a:cs typeface="Calibri"/>
              </a:rPr>
              <a:t>CAP</a:t>
            </a:r>
            <a:endParaRPr sz="500">
              <a:latin typeface="Calibri"/>
              <a:cs typeface="Calibri"/>
            </a:endParaRPr>
          </a:p>
        </p:txBody>
      </p:sp>
      <p:grpSp>
        <p:nvGrpSpPr>
          <p:cNvPr id="107" name="object 107"/>
          <p:cNvGrpSpPr/>
          <p:nvPr/>
        </p:nvGrpSpPr>
        <p:grpSpPr>
          <a:xfrm>
            <a:off x="4409980" y="4435801"/>
            <a:ext cx="1094996" cy="76764"/>
            <a:chOff x="4408419" y="4439908"/>
            <a:chExt cx="1096010" cy="76835"/>
          </a:xfrm>
        </p:grpSpPr>
        <p:sp>
          <p:nvSpPr>
            <p:cNvPr id="108" name="object 108"/>
            <p:cNvSpPr/>
            <p:nvPr/>
          </p:nvSpPr>
          <p:spPr>
            <a:xfrm>
              <a:off x="4412864" y="4478188"/>
              <a:ext cx="1087755" cy="0"/>
            </a:xfrm>
            <a:custGeom>
              <a:avLst/>
              <a:gdLst/>
              <a:ahLst/>
              <a:cxnLst/>
              <a:rect l="l" t="t" r="r" b="b"/>
              <a:pathLst>
                <a:path w="1087754">
                  <a:moveTo>
                    <a:pt x="0" y="0"/>
                  </a:moveTo>
                  <a:lnTo>
                    <a:pt x="412396" y="0"/>
                  </a:lnTo>
                </a:path>
                <a:path w="1087754">
                  <a:moveTo>
                    <a:pt x="674697" y="0"/>
                  </a:moveTo>
                  <a:lnTo>
                    <a:pt x="1087146" y="0"/>
                  </a:lnTo>
                </a:path>
              </a:pathLst>
            </a:custGeom>
            <a:ln w="7975">
              <a:solidFill>
                <a:srgbClr val="5B9BD4"/>
              </a:solidFill>
              <a:prstDash val="lgDash"/>
            </a:ln>
          </p:spPr>
          <p:txBody>
            <a:bodyPr wrap="square" lIns="0" tIns="0" rIns="0" bIns="0" rtlCol="0"/>
            <a:lstStyle/>
            <a:p>
              <a:endParaRPr sz="2398"/>
            </a:p>
          </p:txBody>
        </p:sp>
        <p:sp>
          <p:nvSpPr>
            <p:cNvPr id="109" name="object 109"/>
            <p:cNvSpPr/>
            <p:nvPr/>
          </p:nvSpPr>
          <p:spPr>
            <a:xfrm>
              <a:off x="4412864" y="4444374"/>
              <a:ext cx="74930" cy="67945"/>
            </a:xfrm>
            <a:custGeom>
              <a:avLst/>
              <a:gdLst/>
              <a:ahLst/>
              <a:cxnLst/>
              <a:rect l="l" t="t" r="r" b="b"/>
              <a:pathLst>
                <a:path w="74929" h="67945">
                  <a:moveTo>
                    <a:pt x="74932" y="0"/>
                  </a:moveTo>
                  <a:lnTo>
                    <a:pt x="0" y="33814"/>
                  </a:lnTo>
                  <a:lnTo>
                    <a:pt x="74932" y="67628"/>
                  </a:lnTo>
                </a:path>
              </a:pathLst>
            </a:custGeom>
            <a:ln w="8361">
              <a:solidFill>
                <a:srgbClr val="5B9BD4"/>
              </a:solidFill>
            </a:ln>
          </p:spPr>
          <p:txBody>
            <a:bodyPr wrap="square" lIns="0" tIns="0" rIns="0" bIns="0" rtlCol="0"/>
            <a:lstStyle/>
            <a:p>
              <a:endParaRPr sz="2398"/>
            </a:p>
          </p:txBody>
        </p:sp>
        <p:sp>
          <p:nvSpPr>
            <p:cNvPr id="110" name="object 110"/>
            <p:cNvSpPr/>
            <p:nvPr/>
          </p:nvSpPr>
          <p:spPr>
            <a:xfrm>
              <a:off x="4825261" y="4439908"/>
              <a:ext cx="262890" cy="76835"/>
            </a:xfrm>
            <a:custGeom>
              <a:avLst/>
              <a:gdLst/>
              <a:ahLst/>
              <a:cxnLst/>
              <a:rect l="l" t="t" r="r" b="b"/>
              <a:pathLst>
                <a:path w="262889" h="76835">
                  <a:moveTo>
                    <a:pt x="262300" y="0"/>
                  </a:moveTo>
                  <a:lnTo>
                    <a:pt x="0" y="0"/>
                  </a:lnTo>
                  <a:lnTo>
                    <a:pt x="0" y="76559"/>
                  </a:lnTo>
                  <a:lnTo>
                    <a:pt x="262300" y="76559"/>
                  </a:lnTo>
                  <a:lnTo>
                    <a:pt x="262300" y="0"/>
                  </a:lnTo>
                  <a:close/>
                </a:path>
              </a:pathLst>
            </a:custGeom>
            <a:solidFill>
              <a:srgbClr val="FFFFFF"/>
            </a:solidFill>
          </p:spPr>
          <p:txBody>
            <a:bodyPr wrap="square" lIns="0" tIns="0" rIns="0" bIns="0" rtlCol="0"/>
            <a:lstStyle/>
            <a:p>
              <a:endParaRPr sz="2398"/>
            </a:p>
          </p:txBody>
        </p:sp>
      </p:grpSp>
      <p:sp>
        <p:nvSpPr>
          <p:cNvPr id="111" name="object 111"/>
          <p:cNvSpPr txBox="1"/>
          <p:nvPr/>
        </p:nvSpPr>
        <p:spPr>
          <a:xfrm>
            <a:off x="4813749" y="4416739"/>
            <a:ext cx="288023" cy="89685"/>
          </a:xfrm>
          <a:prstGeom prst="rect">
            <a:avLst/>
          </a:prstGeom>
        </p:spPr>
        <p:txBody>
          <a:bodyPr vert="horz" wrap="square" lIns="0" tIns="12688" rIns="0" bIns="0" rtlCol="0">
            <a:spAutoFit/>
          </a:bodyPr>
          <a:lstStyle/>
          <a:p>
            <a:pPr marL="12689">
              <a:spcBef>
                <a:spcPts val="100"/>
              </a:spcBef>
            </a:pPr>
            <a:r>
              <a:rPr sz="500" dirty="0">
                <a:latin typeface="Calibri"/>
                <a:cs typeface="Calibri"/>
              </a:rPr>
              <a:t>SEC</a:t>
            </a:r>
            <a:r>
              <a:rPr sz="500" spc="90" dirty="0">
                <a:latin typeface="Calibri"/>
                <a:cs typeface="Calibri"/>
              </a:rPr>
              <a:t> </a:t>
            </a:r>
            <a:r>
              <a:rPr sz="500" spc="-25" dirty="0">
                <a:latin typeface="Calibri"/>
                <a:cs typeface="Calibri"/>
              </a:rPr>
              <a:t>CMD</a:t>
            </a:r>
            <a:endParaRPr sz="500">
              <a:latin typeface="Calibri"/>
              <a:cs typeface="Calibri"/>
            </a:endParaRPr>
          </a:p>
        </p:txBody>
      </p:sp>
      <p:grpSp>
        <p:nvGrpSpPr>
          <p:cNvPr id="112" name="object 112"/>
          <p:cNvGrpSpPr/>
          <p:nvPr/>
        </p:nvGrpSpPr>
        <p:grpSpPr>
          <a:xfrm>
            <a:off x="4410299" y="4548703"/>
            <a:ext cx="1090555" cy="76764"/>
            <a:chOff x="4408737" y="4552914"/>
            <a:chExt cx="1091565" cy="76835"/>
          </a:xfrm>
        </p:grpSpPr>
        <p:sp>
          <p:nvSpPr>
            <p:cNvPr id="113" name="object 113"/>
            <p:cNvSpPr/>
            <p:nvPr/>
          </p:nvSpPr>
          <p:spPr>
            <a:xfrm>
              <a:off x="4412864" y="4591193"/>
              <a:ext cx="1021715" cy="0"/>
            </a:xfrm>
            <a:custGeom>
              <a:avLst/>
              <a:gdLst/>
              <a:ahLst/>
              <a:cxnLst/>
              <a:rect l="l" t="t" r="r" b="b"/>
              <a:pathLst>
                <a:path w="1021714">
                  <a:moveTo>
                    <a:pt x="0" y="0"/>
                  </a:moveTo>
                  <a:lnTo>
                    <a:pt x="415931" y="0"/>
                  </a:lnTo>
                </a:path>
                <a:path w="1021714">
                  <a:moveTo>
                    <a:pt x="671259" y="0"/>
                  </a:moveTo>
                  <a:lnTo>
                    <a:pt x="1021580" y="0"/>
                  </a:lnTo>
                </a:path>
              </a:pathLst>
            </a:custGeom>
            <a:ln w="7975">
              <a:solidFill>
                <a:srgbClr val="5B9BD4"/>
              </a:solidFill>
            </a:ln>
          </p:spPr>
          <p:txBody>
            <a:bodyPr wrap="square" lIns="0" tIns="0" rIns="0" bIns="0" rtlCol="0"/>
            <a:lstStyle/>
            <a:p>
              <a:endParaRPr sz="2398"/>
            </a:p>
          </p:txBody>
        </p:sp>
        <p:sp>
          <p:nvSpPr>
            <p:cNvPr id="114" name="object 114"/>
            <p:cNvSpPr/>
            <p:nvPr/>
          </p:nvSpPr>
          <p:spPr>
            <a:xfrm>
              <a:off x="5425078" y="4557379"/>
              <a:ext cx="74930" cy="67945"/>
            </a:xfrm>
            <a:custGeom>
              <a:avLst/>
              <a:gdLst/>
              <a:ahLst/>
              <a:cxnLst/>
              <a:rect l="l" t="t" r="r" b="b"/>
              <a:pathLst>
                <a:path w="74929" h="67945">
                  <a:moveTo>
                    <a:pt x="0" y="0"/>
                  </a:moveTo>
                  <a:lnTo>
                    <a:pt x="0" y="67628"/>
                  </a:lnTo>
                  <a:lnTo>
                    <a:pt x="74932" y="33814"/>
                  </a:lnTo>
                  <a:lnTo>
                    <a:pt x="0" y="0"/>
                  </a:lnTo>
                  <a:close/>
                </a:path>
              </a:pathLst>
            </a:custGeom>
            <a:solidFill>
              <a:srgbClr val="5B9BD4"/>
            </a:solidFill>
          </p:spPr>
          <p:txBody>
            <a:bodyPr wrap="square" lIns="0" tIns="0" rIns="0" bIns="0" rtlCol="0"/>
            <a:lstStyle/>
            <a:p>
              <a:endParaRPr sz="2398"/>
            </a:p>
          </p:txBody>
        </p:sp>
        <p:sp>
          <p:nvSpPr>
            <p:cNvPr id="115" name="object 115"/>
            <p:cNvSpPr/>
            <p:nvPr/>
          </p:nvSpPr>
          <p:spPr>
            <a:xfrm>
              <a:off x="4828795" y="4552914"/>
              <a:ext cx="255904" cy="76835"/>
            </a:xfrm>
            <a:custGeom>
              <a:avLst/>
              <a:gdLst/>
              <a:ahLst/>
              <a:cxnLst/>
              <a:rect l="l" t="t" r="r" b="b"/>
              <a:pathLst>
                <a:path w="255904" h="76835">
                  <a:moveTo>
                    <a:pt x="255328" y="0"/>
                  </a:moveTo>
                  <a:lnTo>
                    <a:pt x="0" y="0"/>
                  </a:lnTo>
                  <a:lnTo>
                    <a:pt x="0" y="76559"/>
                  </a:lnTo>
                  <a:lnTo>
                    <a:pt x="255328" y="76559"/>
                  </a:lnTo>
                  <a:lnTo>
                    <a:pt x="255328" y="0"/>
                  </a:lnTo>
                  <a:close/>
                </a:path>
              </a:pathLst>
            </a:custGeom>
            <a:solidFill>
              <a:srgbClr val="FFFFFF"/>
            </a:solidFill>
          </p:spPr>
          <p:txBody>
            <a:bodyPr wrap="square" lIns="0" tIns="0" rIns="0" bIns="0" rtlCol="0"/>
            <a:lstStyle/>
            <a:p>
              <a:endParaRPr sz="2398"/>
            </a:p>
          </p:txBody>
        </p:sp>
      </p:grpSp>
      <p:sp>
        <p:nvSpPr>
          <p:cNvPr id="116" name="object 116"/>
          <p:cNvSpPr txBox="1"/>
          <p:nvPr/>
        </p:nvSpPr>
        <p:spPr>
          <a:xfrm>
            <a:off x="4817280" y="4529641"/>
            <a:ext cx="281045" cy="89685"/>
          </a:xfrm>
          <a:prstGeom prst="rect">
            <a:avLst/>
          </a:prstGeom>
        </p:spPr>
        <p:txBody>
          <a:bodyPr vert="horz" wrap="square" lIns="0" tIns="12688" rIns="0" bIns="0" rtlCol="0">
            <a:spAutoFit/>
          </a:bodyPr>
          <a:lstStyle/>
          <a:p>
            <a:pPr marL="12689">
              <a:spcBef>
                <a:spcPts val="100"/>
              </a:spcBef>
            </a:pPr>
            <a:r>
              <a:rPr sz="500" dirty="0">
                <a:latin typeface="Calibri"/>
                <a:cs typeface="Calibri"/>
              </a:rPr>
              <a:t>SEC</a:t>
            </a:r>
            <a:r>
              <a:rPr sz="500" spc="90" dirty="0">
                <a:latin typeface="Calibri"/>
                <a:cs typeface="Calibri"/>
              </a:rPr>
              <a:t> </a:t>
            </a:r>
            <a:r>
              <a:rPr sz="500" spc="-25" dirty="0">
                <a:latin typeface="Calibri"/>
                <a:cs typeface="Calibri"/>
              </a:rPr>
              <a:t>CMP</a:t>
            </a:r>
            <a:endParaRPr sz="500">
              <a:latin typeface="Calibri"/>
              <a:cs typeface="Calibri"/>
            </a:endParaRPr>
          </a:p>
        </p:txBody>
      </p:sp>
      <p:grpSp>
        <p:nvGrpSpPr>
          <p:cNvPr id="117" name="object 117"/>
          <p:cNvGrpSpPr/>
          <p:nvPr/>
        </p:nvGrpSpPr>
        <p:grpSpPr>
          <a:xfrm>
            <a:off x="4410299" y="6165819"/>
            <a:ext cx="1940667" cy="76764"/>
            <a:chOff x="4408737" y="6171528"/>
            <a:chExt cx="1942464" cy="76835"/>
          </a:xfrm>
        </p:grpSpPr>
        <p:sp>
          <p:nvSpPr>
            <p:cNvPr id="118" name="object 118"/>
            <p:cNvSpPr/>
            <p:nvPr/>
          </p:nvSpPr>
          <p:spPr>
            <a:xfrm>
              <a:off x="4412864" y="6209799"/>
              <a:ext cx="1872614" cy="0"/>
            </a:xfrm>
            <a:custGeom>
              <a:avLst/>
              <a:gdLst/>
              <a:ahLst/>
              <a:cxnLst/>
              <a:rect l="l" t="t" r="r" b="b"/>
              <a:pathLst>
                <a:path w="1872614">
                  <a:moveTo>
                    <a:pt x="0" y="0"/>
                  </a:moveTo>
                  <a:lnTo>
                    <a:pt x="715397" y="0"/>
                  </a:lnTo>
                </a:path>
                <a:path w="1872614">
                  <a:moveTo>
                    <a:pt x="1222803" y="0"/>
                  </a:moveTo>
                  <a:lnTo>
                    <a:pt x="1872617" y="0"/>
                  </a:lnTo>
                </a:path>
              </a:pathLst>
            </a:custGeom>
            <a:ln w="7975">
              <a:solidFill>
                <a:srgbClr val="5B9BD4"/>
              </a:solidFill>
            </a:ln>
          </p:spPr>
          <p:txBody>
            <a:bodyPr wrap="square" lIns="0" tIns="0" rIns="0" bIns="0" rtlCol="0"/>
            <a:lstStyle/>
            <a:p>
              <a:endParaRPr sz="2398"/>
            </a:p>
          </p:txBody>
        </p:sp>
        <p:sp>
          <p:nvSpPr>
            <p:cNvPr id="119" name="object 119"/>
            <p:cNvSpPr/>
            <p:nvPr/>
          </p:nvSpPr>
          <p:spPr>
            <a:xfrm>
              <a:off x="6276116" y="6175985"/>
              <a:ext cx="74930" cy="67945"/>
            </a:xfrm>
            <a:custGeom>
              <a:avLst/>
              <a:gdLst/>
              <a:ahLst/>
              <a:cxnLst/>
              <a:rect l="l" t="t" r="r" b="b"/>
              <a:pathLst>
                <a:path w="74929" h="67945">
                  <a:moveTo>
                    <a:pt x="0" y="0"/>
                  </a:moveTo>
                  <a:lnTo>
                    <a:pt x="0" y="67628"/>
                  </a:lnTo>
                  <a:lnTo>
                    <a:pt x="74932" y="33814"/>
                  </a:lnTo>
                  <a:lnTo>
                    <a:pt x="0" y="0"/>
                  </a:lnTo>
                  <a:close/>
                </a:path>
              </a:pathLst>
            </a:custGeom>
            <a:solidFill>
              <a:srgbClr val="5B9BD4"/>
            </a:solidFill>
          </p:spPr>
          <p:txBody>
            <a:bodyPr wrap="square" lIns="0" tIns="0" rIns="0" bIns="0" rtlCol="0"/>
            <a:lstStyle/>
            <a:p>
              <a:endParaRPr sz="2398"/>
            </a:p>
          </p:txBody>
        </p:sp>
        <p:sp>
          <p:nvSpPr>
            <p:cNvPr id="120" name="object 120"/>
            <p:cNvSpPr/>
            <p:nvPr/>
          </p:nvSpPr>
          <p:spPr>
            <a:xfrm>
              <a:off x="5128262" y="6171528"/>
              <a:ext cx="508000" cy="76835"/>
            </a:xfrm>
            <a:custGeom>
              <a:avLst/>
              <a:gdLst/>
              <a:ahLst/>
              <a:cxnLst/>
              <a:rect l="l" t="t" r="r" b="b"/>
              <a:pathLst>
                <a:path w="508000" h="76835">
                  <a:moveTo>
                    <a:pt x="507405" y="0"/>
                  </a:moveTo>
                  <a:lnTo>
                    <a:pt x="0" y="0"/>
                  </a:lnTo>
                  <a:lnTo>
                    <a:pt x="0" y="76559"/>
                  </a:lnTo>
                  <a:lnTo>
                    <a:pt x="507405" y="76559"/>
                  </a:lnTo>
                  <a:lnTo>
                    <a:pt x="507405" y="0"/>
                  </a:lnTo>
                  <a:close/>
                </a:path>
              </a:pathLst>
            </a:custGeom>
            <a:solidFill>
              <a:srgbClr val="FFFFFF"/>
            </a:solidFill>
          </p:spPr>
          <p:txBody>
            <a:bodyPr wrap="square" lIns="0" tIns="0" rIns="0" bIns="0" rtlCol="0"/>
            <a:lstStyle/>
            <a:p>
              <a:endParaRPr sz="2398"/>
            </a:p>
          </p:txBody>
        </p:sp>
      </p:grpSp>
      <p:sp>
        <p:nvSpPr>
          <p:cNvPr id="121" name="object 121"/>
          <p:cNvSpPr txBox="1"/>
          <p:nvPr/>
        </p:nvSpPr>
        <p:spPr>
          <a:xfrm>
            <a:off x="5116470" y="6146758"/>
            <a:ext cx="532907" cy="89685"/>
          </a:xfrm>
          <a:prstGeom prst="rect">
            <a:avLst/>
          </a:prstGeom>
        </p:spPr>
        <p:txBody>
          <a:bodyPr vert="horz" wrap="square" lIns="0" tIns="12688" rIns="0" bIns="0" rtlCol="0">
            <a:spAutoFit/>
          </a:bodyPr>
          <a:lstStyle/>
          <a:p>
            <a:pPr marL="12689">
              <a:spcBef>
                <a:spcPts val="100"/>
              </a:spcBef>
            </a:pPr>
            <a:r>
              <a:rPr sz="500" spc="20" dirty="0">
                <a:latin typeface="Calibri"/>
                <a:cs typeface="Calibri"/>
              </a:rPr>
              <a:t>RANDOM</a:t>
            </a:r>
            <a:r>
              <a:rPr sz="500" spc="95" dirty="0">
                <a:latin typeface="Calibri"/>
                <a:cs typeface="Calibri"/>
              </a:rPr>
              <a:t> </a:t>
            </a:r>
            <a:r>
              <a:rPr sz="500" spc="-10" dirty="0">
                <a:latin typeface="Calibri"/>
                <a:cs typeface="Calibri"/>
              </a:rPr>
              <a:t>ACCESS</a:t>
            </a:r>
            <a:endParaRPr sz="500">
              <a:latin typeface="Calibri"/>
              <a:cs typeface="Calibri"/>
            </a:endParaRPr>
          </a:p>
        </p:txBody>
      </p:sp>
      <p:grpSp>
        <p:nvGrpSpPr>
          <p:cNvPr id="122" name="object 122"/>
          <p:cNvGrpSpPr/>
          <p:nvPr/>
        </p:nvGrpSpPr>
        <p:grpSpPr>
          <a:xfrm>
            <a:off x="4409980" y="4661604"/>
            <a:ext cx="1094996" cy="76764"/>
            <a:chOff x="4408419" y="4665920"/>
            <a:chExt cx="1096010" cy="76835"/>
          </a:xfrm>
        </p:grpSpPr>
        <p:sp>
          <p:nvSpPr>
            <p:cNvPr id="123" name="object 123"/>
            <p:cNvSpPr/>
            <p:nvPr/>
          </p:nvSpPr>
          <p:spPr>
            <a:xfrm>
              <a:off x="4412864" y="4704199"/>
              <a:ext cx="1087755" cy="0"/>
            </a:xfrm>
            <a:custGeom>
              <a:avLst/>
              <a:gdLst/>
              <a:ahLst/>
              <a:cxnLst/>
              <a:rect l="l" t="t" r="r" b="b"/>
              <a:pathLst>
                <a:path w="1087754">
                  <a:moveTo>
                    <a:pt x="0" y="0"/>
                  </a:moveTo>
                  <a:lnTo>
                    <a:pt x="384473" y="0"/>
                  </a:lnTo>
                </a:path>
                <a:path w="1087754">
                  <a:moveTo>
                    <a:pt x="702585" y="0"/>
                  </a:moveTo>
                  <a:lnTo>
                    <a:pt x="1087146" y="0"/>
                  </a:lnTo>
                </a:path>
              </a:pathLst>
            </a:custGeom>
            <a:ln w="7975">
              <a:solidFill>
                <a:srgbClr val="5B9BD4"/>
              </a:solidFill>
              <a:prstDash val="lgDash"/>
            </a:ln>
          </p:spPr>
          <p:txBody>
            <a:bodyPr wrap="square" lIns="0" tIns="0" rIns="0" bIns="0" rtlCol="0"/>
            <a:lstStyle/>
            <a:p>
              <a:endParaRPr sz="2398"/>
            </a:p>
          </p:txBody>
        </p:sp>
        <p:sp>
          <p:nvSpPr>
            <p:cNvPr id="124" name="object 124"/>
            <p:cNvSpPr/>
            <p:nvPr/>
          </p:nvSpPr>
          <p:spPr>
            <a:xfrm>
              <a:off x="4412864" y="4670385"/>
              <a:ext cx="74930" cy="67945"/>
            </a:xfrm>
            <a:custGeom>
              <a:avLst/>
              <a:gdLst/>
              <a:ahLst/>
              <a:cxnLst/>
              <a:rect l="l" t="t" r="r" b="b"/>
              <a:pathLst>
                <a:path w="74929" h="67945">
                  <a:moveTo>
                    <a:pt x="74932" y="0"/>
                  </a:moveTo>
                  <a:lnTo>
                    <a:pt x="0" y="33814"/>
                  </a:lnTo>
                  <a:lnTo>
                    <a:pt x="74932" y="67628"/>
                  </a:lnTo>
                </a:path>
              </a:pathLst>
            </a:custGeom>
            <a:ln w="8361">
              <a:solidFill>
                <a:srgbClr val="5B9BD4"/>
              </a:solidFill>
            </a:ln>
          </p:spPr>
          <p:txBody>
            <a:bodyPr wrap="square" lIns="0" tIns="0" rIns="0" bIns="0" rtlCol="0"/>
            <a:lstStyle/>
            <a:p>
              <a:endParaRPr sz="2398"/>
            </a:p>
          </p:txBody>
        </p:sp>
        <p:sp>
          <p:nvSpPr>
            <p:cNvPr id="125" name="object 125"/>
            <p:cNvSpPr/>
            <p:nvPr/>
          </p:nvSpPr>
          <p:spPr>
            <a:xfrm>
              <a:off x="4797338" y="4665920"/>
              <a:ext cx="318135" cy="76835"/>
            </a:xfrm>
            <a:custGeom>
              <a:avLst/>
              <a:gdLst/>
              <a:ahLst/>
              <a:cxnLst/>
              <a:rect l="l" t="t" r="r" b="b"/>
              <a:pathLst>
                <a:path w="318135" h="76835">
                  <a:moveTo>
                    <a:pt x="318111" y="0"/>
                  </a:moveTo>
                  <a:lnTo>
                    <a:pt x="0" y="0"/>
                  </a:lnTo>
                  <a:lnTo>
                    <a:pt x="0" y="76559"/>
                  </a:lnTo>
                  <a:lnTo>
                    <a:pt x="318111" y="76559"/>
                  </a:lnTo>
                  <a:lnTo>
                    <a:pt x="318111" y="0"/>
                  </a:lnTo>
                  <a:close/>
                </a:path>
              </a:pathLst>
            </a:custGeom>
            <a:solidFill>
              <a:srgbClr val="FFFFFF"/>
            </a:solidFill>
          </p:spPr>
          <p:txBody>
            <a:bodyPr wrap="square" lIns="0" tIns="0" rIns="0" bIns="0" rtlCol="0"/>
            <a:lstStyle/>
            <a:p>
              <a:endParaRPr sz="2398"/>
            </a:p>
          </p:txBody>
        </p:sp>
      </p:grpSp>
      <p:sp>
        <p:nvSpPr>
          <p:cNvPr id="126" name="object 126"/>
          <p:cNvSpPr txBox="1"/>
          <p:nvPr/>
        </p:nvSpPr>
        <p:spPr>
          <a:xfrm>
            <a:off x="4785853" y="4642542"/>
            <a:ext cx="343217" cy="89685"/>
          </a:xfrm>
          <a:prstGeom prst="rect">
            <a:avLst/>
          </a:prstGeom>
        </p:spPr>
        <p:txBody>
          <a:bodyPr vert="horz" wrap="square" lIns="0" tIns="12688" rIns="0" bIns="0" rtlCol="0">
            <a:spAutoFit/>
          </a:bodyPr>
          <a:lstStyle/>
          <a:p>
            <a:pPr marL="12689">
              <a:spcBef>
                <a:spcPts val="100"/>
              </a:spcBef>
            </a:pPr>
            <a:r>
              <a:rPr sz="500" dirty="0">
                <a:latin typeface="Calibri"/>
                <a:cs typeface="Calibri"/>
              </a:rPr>
              <a:t>RRC</a:t>
            </a:r>
            <a:r>
              <a:rPr sz="500" spc="90" dirty="0">
                <a:latin typeface="Calibri"/>
                <a:cs typeface="Calibri"/>
              </a:rPr>
              <a:t> </a:t>
            </a:r>
            <a:r>
              <a:rPr sz="500" spc="-10" dirty="0">
                <a:latin typeface="Calibri"/>
                <a:cs typeface="Calibri"/>
              </a:rPr>
              <a:t>RECFG</a:t>
            </a:r>
            <a:endParaRPr sz="500">
              <a:latin typeface="Calibri"/>
              <a:cs typeface="Calibri"/>
            </a:endParaRPr>
          </a:p>
        </p:txBody>
      </p:sp>
      <p:grpSp>
        <p:nvGrpSpPr>
          <p:cNvPr id="127" name="object 127"/>
          <p:cNvGrpSpPr/>
          <p:nvPr/>
        </p:nvGrpSpPr>
        <p:grpSpPr>
          <a:xfrm>
            <a:off x="4410299" y="4774585"/>
            <a:ext cx="1090555" cy="76764"/>
            <a:chOff x="4408737" y="4779005"/>
            <a:chExt cx="1091565" cy="76835"/>
          </a:xfrm>
        </p:grpSpPr>
        <p:sp>
          <p:nvSpPr>
            <p:cNvPr id="128" name="object 128"/>
            <p:cNvSpPr/>
            <p:nvPr/>
          </p:nvSpPr>
          <p:spPr>
            <a:xfrm>
              <a:off x="4412864" y="4817284"/>
              <a:ext cx="1021715" cy="0"/>
            </a:xfrm>
            <a:custGeom>
              <a:avLst/>
              <a:gdLst/>
              <a:ahLst/>
              <a:cxnLst/>
              <a:rect l="l" t="t" r="r" b="b"/>
              <a:pathLst>
                <a:path w="1021714">
                  <a:moveTo>
                    <a:pt x="0" y="0"/>
                  </a:moveTo>
                  <a:lnTo>
                    <a:pt x="309186" y="0"/>
                  </a:lnTo>
                </a:path>
                <a:path w="1021714">
                  <a:moveTo>
                    <a:pt x="777933" y="0"/>
                  </a:moveTo>
                  <a:lnTo>
                    <a:pt x="1021580" y="0"/>
                  </a:lnTo>
                </a:path>
              </a:pathLst>
            </a:custGeom>
            <a:ln w="7975">
              <a:solidFill>
                <a:srgbClr val="5B9BD4"/>
              </a:solidFill>
            </a:ln>
          </p:spPr>
          <p:txBody>
            <a:bodyPr wrap="square" lIns="0" tIns="0" rIns="0" bIns="0" rtlCol="0"/>
            <a:lstStyle/>
            <a:p>
              <a:endParaRPr sz="2398"/>
            </a:p>
          </p:txBody>
        </p:sp>
        <p:sp>
          <p:nvSpPr>
            <p:cNvPr id="129" name="object 129"/>
            <p:cNvSpPr/>
            <p:nvPr/>
          </p:nvSpPr>
          <p:spPr>
            <a:xfrm>
              <a:off x="5425078" y="4783470"/>
              <a:ext cx="74930" cy="67945"/>
            </a:xfrm>
            <a:custGeom>
              <a:avLst/>
              <a:gdLst/>
              <a:ahLst/>
              <a:cxnLst/>
              <a:rect l="l" t="t" r="r" b="b"/>
              <a:pathLst>
                <a:path w="74929" h="67945">
                  <a:moveTo>
                    <a:pt x="0" y="0"/>
                  </a:moveTo>
                  <a:lnTo>
                    <a:pt x="0" y="67628"/>
                  </a:lnTo>
                  <a:lnTo>
                    <a:pt x="74932" y="33814"/>
                  </a:lnTo>
                  <a:lnTo>
                    <a:pt x="0" y="0"/>
                  </a:lnTo>
                  <a:close/>
                </a:path>
              </a:pathLst>
            </a:custGeom>
            <a:solidFill>
              <a:srgbClr val="5B9BD4"/>
            </a:solidFill>
          </p:spPr>
          <p:txBody>
            <a:bodyPr wrap="square" lIns="0" tIns="0" rIns="0" bIns="0" rtlCol="0"/>
            <a:lstStyle/>
            <a:p>
              <a:endParaRPr sz="2398"/>
            </a:p>
          </p:txBody>
        </p:sp>
        <p:sp>
          <p:nvSpPr>
            <p:cNvPr id="130" name="object 130"/>
            <p:cNvSpPr/>
            <p:nvPr/>
          </p:nvSpPr>
          <p:spPr>
            <a:xfrm>
              <a:off x="4722051" y="4779005"/>
              <a:ext cx="469265" cy="76835"/>
            </a:xfrm>
            <a:custGeom>
              <a:avLst/>
              <a:gdLst/>
              <a:ahLst/>
              <a:cxnLst/>
              <a:rect l="l" t="t" r="r" b="b"/>
              <a:pathLst>
                <a:path w="469264" h="76835">
                  <a:moveTo>
                    <a:pt x="468746" y="0"/>
                  </a:moveTo>
                  <a:lnTo>
                    <a:pt x="0" y="0"/>
                  </a:lnTo>
                  <a:lnTo>
                    <a:pt x="0" y="76559"/>
                  </a:lnTo>
                  <a:lnTo>
                    <a:pt x="468746" y="76559"/>
                  </a:lnTo>
                  <a:lnTo>
                    <a:pt x="468746" y="0"/>
                  </a:lnTo>
                  <a:close/>
                </a:path>
              </a:pathLst>
            </a:custGeom>
            <a:solidFill>
              <a:srgbClr val="FFFFFF"/>
            </a:solidFill>
          </p:spPr>
          <p:txBody>
            <a:bodyPr wrap="square" lIns="0" tIns="0" rIns="0" bIns="0" rtlCol="0"/>
            <a:lstStyle/>
            <a:p>
              <a:endParaRPr sz="2398"/>
            </a:p>
          </p:txBody>
        </p:sp>
      </p:grpSp>
      <p:sp>
        <p:nvSpPr>
          <p:cNvPr id="131" name="object 131"/>
          <p:cNvSpPr txBox="1"/>
          <p:nvPr/>
        </p:nvSpPr>
        <p:spPr>
          <a:xfrm>
            <a:off x="4710635" y="4755523"/>
            <a:ext cx="494207" cy="89685"/>
          </a:xfrm>
          <a:prstGeom prst="rect">
            <a:avLst/>
          </a:prstGeom>
        </p:spPr>
        <p:txBody>
          <a:bodyPr vert="horz" wrap="square" lIns="0" tIns="12688" rIns="0" bIns="0" rtlCol="0">
            <a:spAutoFit/>
          </a:bodyPr>
          <a:lstStyle/>
          <a:p>
            <a:pPr marL="12689">
              <a:spcBef>
                <a:spcPts val="100"/>
              </a:spcBef>
            </a:pPr>
            <a:r>
              <a:rPr sz="500" spc="10" dirty="0">
                <a:latin typeface="Calibri"/>
                <a:cs typeface="Calibri"/>
              </a:rPr>
              <a:t>RRC</a:t>
            </a:r>
            <a:r>
              <a:rPr sz="500" spc="80" dirty="0">
                <a:latin typeface="Calibri"/>
                <a:cs typeface="Calibri"/>
              </a:rPr>
              <a:t> </a:t>
            </a:r>
            <a:r>
              <a:rPr sz="500" spc="10" dirty="0">
                <a:latin typeface="Calibri"/>
                <a:cs typeface="Calibri"/>
              </a:rPr>
              <a:t>RECFG</a:t>
            </a:r>
            <a:r>
              <a:rPr sz="500" spc="85" dirty="0">
                <a:latin typeface="Calibri"/>
                <a:cs typeface="Calibri"/>
              </a:rPr>
              <a:t> </a:t>
            </a:r>
            <a:r>
              <a:rPr sz="500" spc="-25" dirty="0">
                <a:latin typeface="Calibri"/>
                <a:cs typeface="Calibri"/>
              </a:rPr>
              <a:t>CMP</a:t>
            </a:r>
            <a:endParaRPr sz="500">
              <a:latin typeface="Calibri"/>
              <a:cs typeface="Calibri"/>
            </a:endParaRPr>
          </a:p>
        </p:txBody>
      </p:sp>
      <p:grpSp>
        <p:nvGrpSpPr>
          <p:cNvPr id="132" name="object 132"/>
          <p:cNvGrpSpPr/>
          <p:nvPr/>
        </p:nvGrpSpPr>
        <p:grpSpPr>
          <a:xfrm>
            <a:off x="5496439" y="4853623"/>
            <a:ext cx="2176670" cy="76764"/>
            <a:chOff x="5495884" y="4858117"/>
            <a:chExt cx="2178685" cy="76835"/>
          </a:xfrm>
        </p:grpSpPr>
        <p:sp>
          <p:nvSpPr>
            <p:cNvPr id="133" name="object 133"/>
            <p:cNvSpPr/>
            <p:nvPr/>
          </p:nvSpPr>
          <p:spPr>
            <a:xfrm>
              <a:off x="5500011" y="4896397"/>
              <a:ext cx="2108835" cy="0"/>
            </a:xfrm>
            <a:custGeom>
              <a:avLst/>
              <a:gdLst/>
              <a:ahLst/>
              <a:cxnLst/>
              <a:rect l="l" t="t" r="r" b="b"/>
              <a:pathLst>
                <a:path w="2108834">
                  <a:moveTo>
                    <a:pt x="0" y="0"/>
                  </a:moveTo>
                  <a:lnTo>
                    <a:pt x="676871" y="0"/>
                  </a:lnTo>
                </a:path>
                <a:path w="2108834">
                  <a:moveTo>
                    <a:pt x="1497316" y="0"/>
                  </a:moveTo>
                  <a:lnTo>
                    <a:pt x="2108550" y="0"/>
                  </a:lnTo>
                </a:path>
              </a:pathLst>
            </a:custGeom>
            <a:ln w="7975">
              <a:solidFill>
                <a:srgbClr val="5B9BD4"/>
              </a:solidFill>
            </a:ln>
          </p:spPr>
          <p:txBody>
            <a:bodyPr wrap="square" lIns="0" tIns="0" rIns="0" bIns="0" rtlCol="0"/>
            <a:lstStyle/>
            <a:p>
              <a:endParaRPr sz="2398"/>
            </a:p>
          </p:txBody>
        </p:sp>
        <p:sp>
          <p:nvSpPr>
            <p:cNvPr id="134" name="object 134"/>
            <p:cNvSpPr/>
            <p:nvPr/>
          </p:nvSpPr>
          <p:spPr>
            <a:xfrm>
              <a:off x="7599195" y="4862583"/>
              <a:ext cx="74930" cy="67945"/>
            </a:xfrm>
            <a:custGeom>
              <a:avLst/>
              <a:gdLst/>
              <a:ahLst/>
              <a:cxnLst/>
              <a:rect l="l" t="t" r="r" b="b"/>
              <a:pathLst>
                <a:path w="74929" h="67945">
                  <a:moveTo>
                    <a:pt x="0" y="0"/>
                  </a:moveTo>
                  <a:lnTo>
                    <a:pt x="0" y="67628"/>
                  </a:lnTo>
                  <a:lnTo>
                    <a:pt x="74932" y="33814"/>
                  </a:lnTo>
                  <a:lnTo>
                    <a:pt x="0" y="0"/>
                  </a:lnTo>
                  <a:close/>
                </a:path>
              </a:pathLst>
            </a:custGeom>
            <a:solidFill>
              <a:srgbClr val="5B9BD4"/>
            </a:solidFill>
          </p:spPr>
          <p:txBody>
            <a:bodyPr wrap="square" lIns="0" tIns="0" rIns="0" bIns="0" rtlCol="0"/>
            <a:lstStyle/>
            <a:p>
              <a:endParaRPr sz="2398"/>
            </a:p>
          </p:txBody>
        </p:sp>
        <p:sp>
          <p:nvSpPr>
            <p:cNvPr id="135" name="object 135"/>
            <p:cNvSpPr/>
            <p:nvPr/>
          </p:nvSpPr>
          <p:spPr>
            <a:xfrm>
              <a:off x="6176882" y="4858117"/>
              <a:ext cx="821055" cy="76835"/>
            </a:xfrm>
            <a:custGeom>
              <a:avLst/>
              <a:gdLst/>
              <a:ahLst/>
              <a:cxnLst/>
              <a:rect l="l" t="t" r="r" b="b"/>
              <a:pathLst>
                <a:path w="821054" h="76835">
                  <a:moveTo>
                    <a:pt x="820445" y="0"/>
                  </a:moveTo>
                  <a:lnTo>
                    <a:pt x="0" y="0"/>
                  </a:lnTo>
                  <a:lnTo>
                    <a:pt x="0" y="76559"/>
                  </a:lnTo>
                  <a:lnTo>
                    <a:pt x="820445" y="76559"/>
                  </a:lnTo>
                  <a:lnTo>
                    <a:pt x="820445" y="0"/>
                  </a:lnTo>
                  <a:close/>
                </a:path>
              </a:pathLst>
            </a:custGeom>
            <a:solidFill>
              <a:srgbClr val="FFFFFF"/>
            </a:solidFill>
          </p:spPr>
          <p:txBody>
            <a:bodyPr wrap="square" lIns="0" tIns="0" rIns="0" bIns="0" rtlCol="0"/>
            <a:lstStyle/>
            <a:p>
              <a:endParaRPr sz="2398"/>
            </a:p>
          </p:txBody>
        </p:sp>
      </p:grpSp>
      <p:sp>
        <p:nvSpPr>
          <p:cNvPr id="136" name="object 136"/>
          <p:cNvSpPr txBox="1"/>
          <p:nvPr/>
        </p:nvSpPr>
        <p:spPr>
          <a:xfrm>
            <a:off x="6164119" y="4834562"/>
            <a:ext cx="845672" cy="89685"/>
          </a:xfrm>
          <a:prstGeom prst="rect">
            <a:avLst/>
          </a:prstGeom>
        </p:spPr>
        <p:txBody>
          <a:bodyPr vert="horz" wrap="square" lIns="0" tIns="12688" rIns="0" bIns="0" rtlCol="0">
            <a:spAutoFit/>
          </a:bodyPr>
          <a:lstStyle/>
          <a:p>
            <a:pPr marL="12689">
              <a:spcBef>
                <a:spcPts val="100"/>
              </a:spcBef>
            </a:pPr>
            <a:r>
              <a:rPr sz="500" spc="20" dirty="0">
                <a:latin typeface="Calibri"/>
                <a:cs typeface="Calibri"/>
              </a:rPr>
              <a:t>INIT</a:t>
            </a:r>
            <a:r>
              <a:rPr sz="500" spc="45" dirty="0">
                <a:latin typeface="Calibri"/>
                <a:cs typeface="Calibri"/>
              </a:rPr>
              <a:t> </a:t>
            </a:r>
            <a:r>
              <a:rPr sz="500" spc="20" dirty="0">
                <a:latin typeface="Calibri"/>
                <a:cs typeface="Calibri"/>
              </a:rPr>
              <a:t>UE</a:t>
            </a:r>
            <a:r>
              <a:rPr sz="500" spc="45" dirty="0">
                <a:latin typeface="Calibri"/>
                <a:cs typeface="Calibri"/>
              </a:rPr>
              <a:t> </a:t>
            </a:r>
            <a:r>
              <a:rPr sz="500" spc="20" dirty="0">
                <a:latin typeface="Calibri"/>
                <a:cs typeface="Calibri"/>
              </a:rPr>
              <a:t>CONTEXT</a:t>
            </a:r>
            <a:r>
              <a:rPr sz="500" spc="45" dirty="0">
                <a:latin typeface="Calibri"/>
                <a:cs typeface="Calibri"/>
              </a:rPr>
              <a:t> </a:t>
            </a:r>
            <a:r>
              <a:rPr sz="500" spc="20" dirty="0">
                <a:latin typeface="Calibri"/>
                <a:cs typeface="Calibri"/>
              </a:rPr>
              <a:t>SETUP</a:t>
            </a:r>
            <a:r>
              <a:rPr sz="500" spc="45" dirty="0">
                <a:latin typeface="Calibri"/>
                <a:cs typeface="Calibri"/>
              </a:rPr>
              <a:t> </a:t>
            </a:r>
            <a:r>
              <a:rPr sz="500" spc="-25" dirty="0">
                <a:latin typeface="Calibri"/>
                <a:cs typeface="Calibri"/>
              </a:rPr>
              <a:t>RSP</a:t>
            </a:r>
            <a:endParaRPr sz="500">
              <a:latin typeface="Calibri"/>
              <a:cs typeface="Calibri"/>
            </a:endParaRPr>
          </a:p>
        </p:txBody>
      </p:sp>
      <p:sp>
        <p:nvSpPr>
          <p:cNvPr id="137" name="object 137"/>
          <p:cNvSpPr txBox="1"/>
          <p:nvPr/>
        </p:nvSpPr>
        <p:spPr>
          <a:xfrm>
            <a:off x="4445940" y="5046122"/>
            <a:ext cx="1023307" cy="289927"/>
          </a:xfrm>
          <a:prstGeom prst="rect">
            <a:avLst/>
          </a:prstGeom>
        </p:spPr>
        <p:txBody>
          <a:bodyPr vert="horz" wrap="square" lIns="0" tIns="0" rIns="0" bIns="0" rtlCol="0">
            <a:spAutoFit/>
          </a:bodyPr>
          <a:lstStyle/>
          <a:p>
            <a:pPr algn="ctr">
              <a:lnSpc>
                <a:spcPts val="475"/>
              </a:lnSpc>
            </a:pPr>
            <a:r>
              <a:rPr sz="500" spc="20" dirty="0">
                <a:latin typeface="Calibri"/>
                <a:cs typeface="Calibri"/>
              </a:rPr>
              <a:t>RRC</a:t>
            </a:r>
            <a:r>
              <a:rPr sz="500" spc="35" dirty="0">
                <a:latin typeface="Calibri"/>
                <a:cs typeface="Calibri"/>
              </a:rPr>
              <a:t> </a:t>
            </a:r>
            <a:r>
              <a:rPr sz="500" spc="20" dirty="0">
                <a:latin typeface="Calibri"/>
                <a:cs typeface="Calibri"/>
              </a:rPr>
              <a:t>RECFG(5G</a:t>
            </a:r>
            <a:r>
              <a:rPr sz="500" spc="40" dirty="0">
                <a:latin typeface="Calibri"/>
                <a:cs typeface="Calibri"/>
              </a:rPr>
              <a:t> </a:t>
            </a:r>
            <a:r>
              <a:rPr sz="500" spc="20" dirty="0">
                <a:latin typeface="Calibri"/>
                <a:cs typeface="Calibri"/>
              </a:rPr>
              <a:t>Cell</a:t>
            </a:r>
            <a:r>
              <a:rPr sz="500" spc="40" dirty="0">
                <a:latin typeface="Calibri"/>
                <a:cs typeface="Calibri"/>
              </a:rPr>
              <a:t> </a:t>
            </a:r>
            <a:r>
              <a:rPr sz="500" spc="20" dirty="0">
                <a:latin typeface="Calibri"/>
                <a:cs typeface="Calibri"/>
              </a:rPr>
              <a:t>Measure</a:t>
            </a:r>
            <a:r>
              <a:rPr sz="500" spc="35" dirty="0">
                <a:latin typeface="Calibri"/>
                <a:cs typeface="Calibri"/>
              </a:rPr>
              <a:t> </a:t>
            </a:r>
            <a:r>
              <a:rPr sz="500" spc="20" dirty="0">
                <a:latin typeface="Calibri"/>
                <a:cs typeface="Calibri"/>
              </a:rPr>
              <a:t>by</a:t>
            </a:r>
            <a:r>
              <a:rPr sz="500" spc="40" dirty="0">
                <a:latin typeface="Calibri"/>
                <a:cs typeface="Calibri"/>
              </a:rPr>
              <a:t> </a:t>
            </a:r>
            <a:r>
              <a:rPr sz="500" spc="20" dirty="0">
                <a:latin typeface="Calibri"/>
                <a:cs typeface="Calibri"/>
              </a:rPr>
              <a:t>B1</a:t>
            </a:r>
            <a:r>
              <a:rPr sz="500" spc="40" dirty="0">
                <a:latin typeface="Calibri"/>
                <a:cs typeface="Calibri"/>
              </a:rPr>
              <a:t> </a:t>
            </a:r>
            <a:r>
              <a:rPr sz="500" spc="-50" dirty="0">
                <a:latin typeface="Calibri"/>
                <a:cs typeface="Calibri"/>
              </a:rPr>
              <a:t>)</a:t>
            </a:r>
            <a:endParaRPr sz="500">
              <a:latin typeface="Calibri"/>
              <a:cs typeface="Calibri"/>
            </a:endParaRPr>
          </a:p>
          <a:p>
            <a:pPr marL="277245" marR="269632" algn="ctr">
              <a:lnSpc>
                <a:spcPct val="148300"/>
              </a:lnSpc>
            </a:pPr>
            <a:r>
              <a:rPr sz="500" spc="10" dirty="0">
                <a:latin typeface="Calibri"/>
                <a:cs typeface="Calibri"/>
              </a:rPr>
              <a:t>RRC</a:t>
            </a:r>
            <a:r>
              <a:rPr sz="500" spc="80" dirty="0">
                <a:latin typeface="Calibri"/>
                <a:cs typeface="Calibri"/>
              </a:rPr>
              <a:t> </a:t>
            </a:r>
            <a:r>
              <a:rPr sz="500" spc="10" dirty="0">
                <a:latin typeface="Calibri"/>
                <a:cs typeface="Calibri"/>
              </a:rPr>
              <a:t>RECFG</a:t>
            </a:r>
            <a:r>
              <a:rPr sz="500" spc="85" dirty="0">
                <a:latin typeface="Calibri"/>
                <a:cs typeface="Calibri"/>
              </a:rPr>
              <a:t> </a:t>
            </a:r>
            <a:r>
              <a:rPr sz="500" spc="-25" dirty="0">
                <a:latin typeface="Calibri"/>
                <a:cs typeface="Calibri"/>
              </a:rPr>
              <a:t>CMP</a:t>
            </a:r>
            <a:r>
              <a:rPr sz="500" spc="500" dirty="0">
                <a:latin typeface="Calibri"/>
                <a:cs typeface="Calibri"/>
              </a:rPr>
              <a:t> </a:t>
            </a:r>
            <a:r>
              <a:rPr sz="500" spc="10" dirty="0">
                <a:latin typeface="Calibri"/>
                <a:cs typeface="Calibri"/>
              </a:rPr>
              <a:t>B1</a:t>
            </a:r>
            <a:r>
              <a:rPr sz="500" spc="70" dirty="0">
                <a:latin typeface="Calibri"/>
                <a:cs typeface="Calibri"/>
              </a:rPr>
              <a:t> </a:t>
            </a:r>
            <a:r>
              <a:rPr sz="500" spc="10" dirty="0">
                <a:latin typeface="Calibri"/>
                <a:cs typeface="Calibri"/>
              </a:rPr>
              <a:t>MEAS</a:t>
            </a:r>
            <a:r>
              <a:rPr sz="500" spc="70" dirty="0">
                <a:latin typeface="Calibri"/>
                <a:cs typeface="Calibri"/>
              </a:rPr>
              <a:t> </a:t>
            </a:r>
            <a:r>
              <a:rPr sz="500" spc="-20" dirty="0">
                <a:latin typeface="Calibri"/>
                <a:cs typeface="Calibri"/>
              </a:rPr>
              <a:t>RPRT</a:t>
            </a:r>
            <a:endParaRPr sz="500">
              <a:latin typeface="Calibri"/>
              <a:cs typeface="Calibri"/>
            </a:endParaRPr>
          </a:p>
        </p:txBody>
      </p:sp>
      <p:grpSp>
        <p:nvGrpSpPr>
          <p:cNvPr id="138" name="object 138"/>
          <p:cNvGrpSpPr/>
          <p:nvPr/>
        </p:nvGrpSpPr>
        <p:grpSpPr>
          <a:xfrm>
            <a:off x="4409980" y="5036561"/>
            <a:ext cx="1094996" cy="302615"/>
            <a:chOff x="4408419" y="5041223"/>
            <a:chExt cx="1096010" cy="302895"/>
          </a:xfrm>
        </p:grpSpPr>
        <p:sp>
          <p:nvSpPr>
            <p:cNvPr id="139" name="object 139"/>
            <p:cNvSpPr/>
            <p:nvPr/>
          </p:nvSpPr>
          <p:spPr>
            <a:xfrm>
              <a:off x="4412864" y="5079502"/>
              <a:ext cx="1087755" cy="0"/>
            </a:xfrm>
            <a:custGeom>
              <a:avLst/>
              <a:gdLst/>
              <a:ahLst/>
              <a:cxnLst/>
              <a:rect l="l" t="t" r="r" b="b"/>
              <a:pathLst>
                <a:path w="1087754">
                  <a:moveTo>
                    <a:pt x="0" y="0"/>
                  </a:moveTo>
                  <a:lnTo>
                    <a:pt x="31546" y="0"/>
                  </a:lnTo>
                </a:path>
                <a:path w="1087754">
                  <a:moveTo>
                    <a:pt x="1055689" y="0"/>
                  </a:moveTo>
                  <a:lnTo>
                    <a:pt x="1087146" y="0"/>
                  </a:lnTo>
                </a:path>
              </a:pathLst>
            </a:custGeom>
            <a:ln w="7975">
              <a:solidFill>
                <a:srgbClr val="5B9BD4"/>
              </a:solidFill>
              <a:prstDash val="lgDash"/>
            </a:ln>
          </p:spPr>
          <p:txBody>
            <a:bodyPr wrap="square" lIns="0" tIns="0" rIns="0" bIns="0" rtlCol="0"/>
            <a:lstStyle/>
            <a:p>
              <a:endParaRPr sz="2398"/>
            </a:p>
          </p:txBody>
        </p:sp>
        <p:sp>
          <p:nvSpPr>
            <p:cNvPr id="140" name="object 140"/>
            <p:cNvSpPr/>
            <p:nvPr/>
          </p:nvSpPr>
          <p:spPr>
            <a:xfrm>
              <a:off x="4412864" y="5045688"/>
              <a:ext cx="74930" cy="67945"/>
            </a:xfrm>
            <a:custGeom>
              <a:avLst/>
              <a:gdLst/>
              <a:ahLst/>
              <a:cxnLst/>
              <a:rect l="l" t="t" r="r" b="b"/>
              <a:pathLst>
                <a:path w="74929" h="67945">
                  <a:moveTo>
                    <a:pt x="74932" y="0"/>
                  </a:moveTo>
                  <a:lnTo>
                    <a:pt x="0" y="33814"/>
                  </a:lnTo>
                  <a:lnTo>
                    <a:pt x="74932" y="67628"/>
                  </a:lnTo>
                </a:path>
              </a:pathLst>
            </a:custGeom>
            <a:ln w="8361">
              <a:solidFill>
                <a:srgbClr val="5B9BD4"/>
              </a:solidFill>
            </a:ln>
          </p:spPr>
          <p:txBody>
            <a:bodyPr wrap="square" lIns="0" tIns="0" rIns="0" bIns="0" rtlCol="0"/>
            <a:lstStyle/>
            <a:p>
              <a:endParaRPr sz="2398"/>
            </a:p>
          </p:txBody>
        </p:sp>
        <p:sp>
          <p:nvSpPr>
            <p:cNvPr id="141" name="object 141"/>
            <p:cNvSpPr/>
            <p:nvPr/>
          </p:nvSpPr>
          <p:spPr>
            <a:xfrm>
              <a:off x="4444410" y="5041223"/>
              <a:ext cx="1024255" cy="76835"/>
            </a:xfrm>
            <a:custGeom>
              <a:avLst/>
              <a:gdLst/>
              <a:ahLst/>
              <a:cxnLst/>
              <a:rect l="l" t="t" r="r" b="b"/>
              <a:pathLst>
                <a:path w="1024254" h="76835">
                  <a:moveTo>
                    <a:pt x="1024143" y="0"/>
                  </a:moveTo>
                  <a:lnTo>
                    <a:pt x="0" y="0"/>
                  </a:lnTo>
                  <a:lnTo>
                    <a:pt x="0" y="76559"/>
                  </a:lnTo>
                  <a:lnTo>
                    <a:pt x="1024143" y="76559"/>
                  </a:lnTo>
                  <a:lnTo>
                    <a:pt x="1024143" y="0"/>
                  </a:lnTo>
                  <a:close/>
                </a:path>
              </a:pathLst>
            </a:custGeom>
            <a:solidFill>
              <a:srgbClr val="FFFFFF"/>
            </a:solidFill>
          </p:spPr>
          <p:txBody>
            <a:bodyPr wrap="square" lIns="0" tIns="0" rIns="0" bIns="0" rtlCol="0"/>
            <a:lstStyle/>
            <a:p>
              <a:endParaRPr sz="2398"/>
            </a:p>
          </p:txBody>
        </p:sp>
        <p:sp>
          <p:nvSpPr>
            <p:cNvPr id="142" name="object 142"/>
            <p:cNvSpPr/>
            <p:nvPr/>
          </p:nvSpPr>
          <p:spPr>
            <a:xfrm>
              <a:off x="4412864" y="5192508"/>
              <a:ext cx="1021715" cy="0"/>
            </a:xfrm>
            <a:custGeom>
              <a:avLst/>
              <a:gdLst/>
              <a:ahLst/>
              <a:cxnLst/>
              <a:rect l="l" t="t" r="r" b="b"/>
              <a:pathLst>
                <a:path w="1021714">
                  <a:moveTo>
                    <a:pt x="0" y="0"/>
                  </a:moveTo>
                  <a:lnTo>
                    <a:pt x="309186" y="0"/>
                  </a:lnTo>
                </a:path>
                <a:path w="1021714">
                  <a:moveTo>
                    <a:pt x="777933" y="0"/>
                  </a:moveTo>
                  <a:lnTo>
                    <a:pt x="1021580" y="0"/>
                  </a:lnTo>
                </a:path>
              </a:pathLst>
            </a:custGeom>
            <a:ln w="7975">
              <a:solidFill>
                <a:srgbClr val="5B9BD4"/>
              </a:solidFill>
            </a:ln>
          </p:spPr>
          <p:txBody>
            <a:bodyPr wrap="square" lIns="0" tIns="0" rIns="0" bIns="0" rtlCol="0"/>
            <a:lstStyle/>
            <a:p>
              <a:endParaRPr sz="2398"/>
            </a:p>
          </p:txBody>
        </p:sp>
        <p:sp>
          <p:nvSpPr>
            <p:cNvPr id="143" name="object 143"/>
            <p:cNvSpPr/>
            <p:nvPr/>
          </p:nvSpPr>
          <p:spPr>
            <a:xfrm>
              <a:off x="5425078" y="5158694"/>
              <a:ext cx="74930" cy="67945"/>
            </a:xfrm>
            <a:custGeom>
              <a:avLst/>
              <a:gdLst/>
              <a:ahLst/>
              <a:cxnLst/>
              <a:rect l="l" t="t" r="r" b="b"/>
              <a:pathLst>
                <a:path w="74929" h="67945">
                  <a:moveTo>
                    <a:pt x="0" y="0"/>
                  </a:moveTo>
                  <a:lnTo>
                    <a:pt x="0" y="67628"/>
                  </a:lnTo>
                  <a:lnTo>
                    <a:pt x="74932" y="33814"/>
                  </a:lnTo>
                  <a:lnTo>
                    <a:pt x="0" y="0"/>
                  </a:lnTo>
                  <a:close/>
                </a:path>
              </a:pathLst>
            </a:custGeom>
            <a:solidFill>
              <a:srgbClr val="5B9BD4"/>
            </a:solidFill>
          </p:spPr>
          <p:txBody>
            <a:bodyPr wrap="square" lIns="0" tIns="0" rIns="0" bIns="0" rtlCol="0"/>
            <a:lstStyle/>
            <a:p>
              <a:endParaRPr sz="2398"/>
            </a:p>
          </p:txBody>
        </p:sp>
        <p:sp>
          <p:nvSpPr>
            <p:cNvPr id="144" name="object 144"/>
            <p:cNvSpPr/>
            <p:nvPr/>
          </p:nvSpPr>
          <p:spPr>
            <a:xfrm>
              <a:off x="4722051" y="5154229"/>
              <a:ext cx="469265" cy="76835"/>
            </a:xfrm>
            <a:custGeom>
              <a:avLst/>
              <a:gdLst/>
              <a:ahLst/>
              <a:cxnLst/>
              <a:rect l="l" t="t" r="r" b="b"/>
              <a:pathLst>
                <a:path w="469264" h="76835">
                  <a:moveTo>
                    <a:pt x="468746" y="0"/>
                  </a:moveTo>
                  <a:lnTo>
                    <a:pt x="0" y="0"/>
                  </a:lnTo>
                  <a:lnTo>
                    <a:pt x="0" y="76559"/>
                  </a:lnTo>
                  <a:lnTo>
                    <a:pt x="468746" y="76559"/>
                  </a:lnTo>
                  <a:lnTo>
                    <a:pt x="468746" y="0"/>
                  </a:lnTo>
                  <a:close/>
                </a:path>
              </a:pathLst>
            </a:custGeom>
            <a:solidFill>
              <a:srgbClr val="FFFFFF"/>
            </a:solidFill>
          </p:spPr>
          <p:txBody>
            <a:bodyPr wrap="square" lIns="0" tIns="0" rIns="0" bIns="0" rtlCol="0"/>
            <a:lstStyle/>
            <a:p>
              <a:endParaRPr sz="2398"/>
            </a:p>
          </p:txBody>
        </p:sp>
        <p:sp>
          <p:nvSpPr>
            <p:cNvPr id="145" name="object 145"/>
            <p:cNvSpPr/>
            <p:nvPr/>
          </p:nvSpPr>
          <p:spPr>
            <a:xfrm>
              <a:off x="4412864" y="5305514"/>
              <a:ext cx="1021715" cy="0"/>
            </a:xfrm>
            <a:custGeom>
              <a:avLst/>
              <a:gdLst/>
              <a:ahLst/>
              <a:cxnLst/>
              <a:rect l="l" t="t" r="r" b="b"/>
              <a:pathLst>
                <a:path w="1021714">
                  <a:moveTo>
                    <a:pt x="0" y="0"/>
                  </a:moveTo>
                  <a:lnTo>
                    <a:pt x="332426" y="0"/>
                  </a:lnTo>
                </a:path>
                <a:path w="1021714">
                  <a:moveTo>
                    <a:pt x="754746" y="0"/>
                  </a:moveTo>
                  <a:lnTo>
                    <a:pt x="1021580" y="0"/>
                  </a:lnTo>
                </a:path>
              </a:pathLst>
            </a:custGeom>
            <a:ln w="7975">
              <a:solidFill>
                <a:srgbClr val="5B9BD4"/>
              </a:solidFill>
            </a:ln>
          </p:spPr>
          <p:txBody>
            <a:bodyPr wrap="square" lIns="0" tIns="0" rIns="0" bIns="0" rtlCol="0"/>
            <a:lstStyle/>
            <a:p>
              <a:endParaRPr sz="2398"/>
            </a:p>
          </p:txBody>
        </p:sp>
        <p:sp>
          <p:nvSpPr>
            <p:cNvPr id="146" name="object 146"/>
            <p:cNvSpPr/>
            <p:nvPr/>
          </p:nvSpPr>
          <p:spPr>
            <a:xfrm>
              <a:off x="5425078" y="5271700"/>
              <a:ext cx="74930" cy="67945"/>
            </a:xfrm>
            <a:custGeom>
              <a:avLst/>
              <a:gdLst/>
              <a:ahLst/>
              <a:cxnLst/>
              <a:rect l="l" t="t" r="r" b="b"/>
              <a:pathLst>
                <a:path w="74929" h="67945">
                  <a:moveTo>
                    <a:pt x="0" y="0"/>
                  </a:moveTo>
                  <a:lnTo>
                    <a:pt x="0" y="67628"/>
                  </a:lnTo>
                  <a:lnTo>
                    <a:pt x="74932" y="33814"/>
                  </a:lnTo>
                  <a:lnTo>
                    <a:pt x="0" y="0"/>
                  </a:lnTo>
                  <a:close/>
                </a:path>
              </a:pathLst>
            </a:custGeom>
            <a:solidFill>
              <a:srgbClr val="5B9BD4"/>
            </a:solidFill>
          </p:spPr>
          <p:txBody>
            <a:bodyPr wrap="square" lIns="0" tIns="0" rIns="0" bIns="0" rtlCol="0"/>
            <a:lstStyle/>
            <a:p>
              <a:endParaRPr sz="2398"/>
            </a:p>
          </p:txBody>
        </p:sp>
        <p:sp>
          <p:nvSpPr>
            <p:cNvPr id="147" name="object 147"/>
            <p:cNvSpPr/>
            <p:nvPr/>
          </p:nvSpPr>
          <p:spPr>
            <a:xfrm>
              <a:off x="4745291" y="5267235"/>
              <a:ext cx="422909" cy="76835"/>
            </a:xfrm>
            <a:custGeom>
              <a:avLst/>
              <a:gdLst/>
              <a:ahLst/>
              <a:cxnLst/>
              <a:rect l="l" t="t" r="r" b="b"/>
              <a:pathLst>
                <a:path w="422910" h="76835">
                  <a:moveTo>
                    <a:pt x="422319" y="0"/>
                  </a:moveTo>
                  <a:lnTo>
                    <a:pt x="0" y="0"/>
                  </a:lnTo>
                  <a:lnTo>
                    <a:pt x="0" y="76559"/>
                  </a:lnTo>
                  <a:lnTo>
                    <a:pt x="422319" y="76559"/>
                  </a:lnTo>
                  <a:lnTo>
                    <a:pt x="422319" y="0"/>
                  </a:lnTo>
                  <a:close/>
                </a:path>
              </a:pathLst>
            </a:custGeom>
            <a:solidFill>
              <a:srgbClr val="FFFFFF"/>
            </a:solidFill>
          </p:spPr>
          <p:txBody>
            <a:bodyPr wrap="square" lIns="0" tIns="0" rIns="0" bIns="0" rtlCol="0"/>
            <a:lstStyle/>
            <a:p>
              <a:endParaRPr sz="2398"/>
            </a:p>
          </p:txBody>
        </p:sp>
      </p:grpSp>
      <p:grpSp>
        <p:nvGrpSpPr>
          <p:cNvPr id="148" name="object 148"/>
          <p:cNvGrpSpPr/>
          <p:nvPr/>
        </p:nvGrpSpPr>
        <p:grpSpPr>
          <a:xfrm>
            <a:off x="5496122" y="5782329"/>
            <a:ext cx="858995" cy="76764"/>
            <a:chOff x="5495566" y="5787683"/>
            <a:chExt cx="859790" cy="76835"/>
          </a:xfrm>
        </p:grpSpPr>
        <p:sp>
          <p:nvSpPr>
            <p:cNvPr id="149" name="object 149"/>
            <p:cNvSpPr/>
            <p:nvPr/>
          </p:nvSpPr>
          <p:spPr>
            <a:xfrm>
              <a:off x="5500011" y="5825963"/>
              <a:ext cx="851535" cy="0"/>
            </a:xfrm>
            <a:custGeom>
              <a:avLst/>
              <a:gdLst/>
              <a:ahLst/>
              <a:cxnLst/>
              <a:rect l="l" t="t" r="r" b="b"/>
              <a:pathLst>
                <a:path w="851535">
                  <a:moveTo>
                    <a:pt x="0" y="0"/>
                  </a:moveTo>
                  <a:lnTo>
                    <a:pt x="160204" y="0"/>
                  </a:lnTo>
                </a:path>
                <a:path w="851535">
                  <a:moveTo>
                    <a:pt x="690903" y="0"/>
                  </a:moveTo>
                  <a:lnTo>
                    <a:pt x="851037" y="0"/>
                  </a:lnTo>
                </a:path>
              </a:pathLst>
            </a:custGeom>
            <a:ln w="7975">
              <a:solidFill>
                <a:srgbClr val="5B9BD4"/>
              </a:solidFill>
              <a:prstDash val="lgDash"/>
            </a:ln>
          </p:spPr>
          <p:txBody>
            <a:bodyPr wrap="square" lIns="0" tIns="0" rIns="0" bIns="0" rtlCol="0"/>
            <a:lstStyle/>
            <a:p>
              <a:endParaRPr sz="2398"/>
            </a:p>
          </p:txBody>
        </p:sp>
        <p:sp>
          <p:nvSpPr>
            <p:cNvPr id="150" name="object 150"/>
            <p:cNvSpPr/>
            <p:nvPr/>
          </p:nvSpPr>
          <p:spPr>
            <a:xfrm>
              <a:off x="5500011" y="5792149"/>
              <a:ext cx="74930" cy="67945"/>
            </a:xfrm>
            <a:custGeom>
              <a:avLst/>
              <a:gdLst/>
              <a:ahLst/>
              <a:cxnLst/>
              <a:rect l="l" t="t" r="r" b="b"/>
              <a:pathLst>
                <a:path w="74929" h="67945">
                  <a:moveTo>
                    <a:pt x="74932" y="0"/>
                  </a:moveTo>
                  <a:lnTo>
                    <a:pt x="0" y="33814"/>
                  </a:lnTo>
                  <a:lnTo>
                    <a:pt x="74932" y="67628"/>
                  </a:lnTo>
                </a:path>
              </a:pathLst>
            </a:custGeom>
            <a:ln w="8361">
              <a:solidFill>
                <a:srgbClr val="5B9BD4"/>
              </a:solidFill>
            </a:ln>
          </p:spPr>
          <p:txBody>
            <a:bodyPr wrap="square" lIns="0" tIns="0" rIns="0" bIns="0" rtlCol="0"/>
            <a:lstStyle/>
            <a:p>
              <a:endParaRPr sz="2398"/>
            </a:p>
          </p:txBody>
        </p:sp>
        <p:sp>
          <p:nvSpPr>
            <p:cNvPr id="151" name="object 151"/>
            <p:cNvSpPr/>
            <p:nvPr/>
          </p:nvSpPr>
          <p:spPr>
            <a:xfrm>
              <a:off x="5660216" y="5787683"/>
              <a:ext cx="530860" cy="76835"/>
            </a:xfrm>
            <a:custGeom>
              <a:avLst/>
              <a:gdLst/>
              <a:ahLst/>
              <a:cxnLst/>
              <a:rect l="l" t="t" r="r" b="b"/>
              <a:pathLst>
                <a:path w="530860" h="76835">
                  <a:moveTo>
                    <a:pt x="530698" y="0"/>
                  </a:moveTo>
                  <a:lnTo>
                    <a:pt x="0" y="0"/>
                  </a:lnTo>
                  <a:lnTo>
                    <a:pt x="0" y="76559"/>
                  </a:lnTo>
                  <a:lnTo>
                    <a:pt x="530698" y="76559"/>
                  </a:lnTo>
                  <a:lnTo>
                    <a:pt x="530698" y="0"/>
                  </a:lnTo>
                  <a:close/>
                </a:path>
              </a:pathLst>
            </a:custGeom>
            <a:solidFill>
              <a:srgbClr val="FFFFFF"/>
            </a:solidFill>
          </p:spPr>
          <p:txBody>
            <a:bodyPr wrap="square" lIns="0" tIns="0" rIns="0" bIns="0" rtlCol="0"/>
            <a:lstStyle/>
            <a:p>
              <a:endParaRPr sz="2398"/>
            </a:p>
          </p:txBody>
        </p:sp>
      </p:grpSp>
      <p:sp>
        <p:nvSpPr>
          <p:cNvPr id="152" name="object 152"/>
          <p:cNvSpPr txBox="1"/>
          <p:nvPr/>
        </p:nvSpPr>
        <p:spPr>
          <a:xfrm>
            <a:off x="5647932" y="5763268"/>
            <a:ext cx="555745" cy="89685"/>
          </a:xfrm>
          <a:prstGeom prst="rect">
            <a:avLst/>
          </a:prstGeom>
        </p:spPr>
        <p:txBody>
          <a:bodyPr vert="horz" wrap="square" lIns="0" tIns="12688" rIns="0" bIns="0" rtlCol="0">
            <a:spAutoFit/>
          </a:bodyPr>
          <a:lstStyle/>
          <a:p>
            <a:pPr marL="12689">
              <a:spcBef>
                <a:spcPts val="100"/>
              </a:spcBef>
            </a:pPr>
            <a:r>
              <a:rPr sz="500" spc="10" dirty="0">
                <a:latin typeface="Calibri"/>
                <a:cs typeface="Calibri"/>
              </a:rPr>
              <a:t>SgNB</a:t>
            </a:r>
            <a:r>
              <a:rPr sz="500" spc="95" dirty="0">
                <a:latin typeface="Calibri"/>
                <a:cs typeface="Calibri"/>
              </a:rPr>
              <a:t> </a:t>
            </a:r>
            <a:r>
              <a:rPr sz="500" spc="10" dirty="0">
                <a:latin typeface="Calibri"/>
                <a:cs typeface="Calibri"/>
              </a:rPr>
              <a:t>Addition</a:t>
            </a:r>
            <a:r>
              <a:rPr sz="500" spc="110" dirty="0">
                <a:latin typeface="Calibri"/>
                <a:cs typeface="Calibri"/>
              </a:rPr>
              <a:t> </a:t>
            </a:r>
            <a:r>
              <a:rPr sz="500" spc="-25" dirty="0">
                <a:latin typeface="Calibri"/>
                <a:cs typeface="Calibri"/>
              </a:rPr>
              <a:t>Rsp</a:t>
            </a:r>
            <a:endParaRPr sz="500">
              <a:latin typeface="Calibri"/>
              <a:cs typeface="Calibri"/>
            </a:endParaRPr>
          </a:p>
        </p:txBody>
      </p:sp>
      <p:grpSp>
        <p:nvGrpSpPr>
          <p:cNvPr id="153" name="object 153"/>
          <p:cNvGrpSpPr/>
          <p:nvPr/>
        </p:nvGrpSpPr>
        <p:grpSpPr>
          <a:xfrm>
            <a:off x="4409980" y="5861388"/>
            <a:ext cx="1094996" cy="76764"/>
            <a:chOff x="4408419" y="5866815"/>
            <a:chExt cx="1096010" cy="76835"/>
          </a:xfrm>
        </p:grpSpPr>
        <p:sp>
          <p:nvSpPr>
            <p:cNvPr id="154" name="object 154"/>
            <p:cNvSpPr/>
            <p:nvPr/>
          </p:nvSpPr>
          <p:spPr>
            <a:xfrm>
              <a:off x="4412864" y="5905074"/>
              <a:ext cx="1087755" cy="0"/>
            </a:xfrm>
            <a:custGeom>
              <a:avLst/>
              <a:gdLst/>
              <a:ahLst/>
              <a:cxnLst/>
              <a:rect l="l" t="t" r="r" b="b"/>
              <a:pathLst>
                <a:path w="1087754">
                  <a:moveTo>
                    <a:pt x="0" y="0"/>
                  </a:moveTo>
                  <a:lnTo>
                    <a:pt x="299731" y="0"/>
                  </a:lnTo>
                </a:path>
                <a:path w="1087754">
                  <a:moveTo>
                    <a:pt x="787353" y="0"/>
                  </a:moveTo>
                  <a:lnTo>
                    <a:pt x="1087146" y="0"/>
                  </a:lnTo>
                </a:path>
              </a:pathLst>
            </a:custGeom>
            <a:ln w="7975">
              <a:solidFill>
                <a:srgbClr val="5B9BD4"/>
              </a:solidFill>
              <a:prstDash val="lgDash"/>
            </a:ln>
          </p:spPr>
          <p:txBody>
            <a:bodyPr wrap="square" lIns="0" tIns="0" rIns="0" bIns="0" rtlCol="0"/>
            <a:lstStyle/>
            <a:p>
              <a:endParaRPr sz="2398"/>
            </a:p>
          </p:txBody>
        </p:sp>
        <p:sp>
          <p:nvSpPr>
            <p:cNvPr id="155" name="object 155"/>
            <p:cNvSpPr/>
            <p:nvPr/>
          </p:nvSpPr>
          <p:spPr>
            <a:xfrm>
              <a:off x="4412864" y="5871260"/>
              <a:ext cx="74930" cy="67945"/>
            </a:xfrm>
            <a:custGeom>
              <a:avLst/>
              <a:gdLst/>
              <a:ahLst/>
              <a:cxnLst/>
              <a:rect l="l" t="t" r="r" b="b"/>
              <a:pathLst>
                <a:path w="74929" h="67945">
                  <a:moveTo>
                    <a:pt x="74932" y="0"/>
                  </a:moveTo>
                  <a:lnTo>
                    <a:pt x="0" y="33814"/>
                  </a:lnTo>
                  <a:lnTo>
                    <a:pt x="74932" y="67628"/>
                  </a:lnTo>
                </a:path>
              </a:pathLst>
            </a:custGeom>
            <a:ln w="8361">
              <a:solidFill>
                <a:srgbClr val="5B9BD4"/>
              </a:solidFill>
            </a:ln>
          </p:spPr>
          <p:txBody>
            <a:bodyPr wrap="square" lIns="0" tIns="0" rIns="0" bIns="0" rtlCol="0"/>
            <a:lstStyle/>
            <a:p>
              <a:endParaRPr sz="2398"/>
            </a:p>
          </p:txBody>
        </p:sp>
      </p:grpSp>
      <p:sp>
        <p:nvSpPr>
          <p:cNvPr id="156" name="object 156"/>
          <p:cNvSpPr txBox="1"/>
          <p:nvPr/>
        </p:nvSpPr>
        <p:spPr>
          <a:xfrm>
            <a:off x="4713877" y="5818980"/>
            <a:ext cx="499917" cy="166558"/>
          </a:xfrm>
          <a:prstGeom prst="rect">
            <a:avLst/>
          </a:prstGeom>
          <a:solidFill>
            <a:srgbClr val="FFFFFF"/>
          </a:solidFill>
        </p:spPr>
        <p:txBody>
          <a:bodyPr vert="horz" wrap="square" lIns="0" tIns="0" rIns="0" bIns="0" rtlCol="0">
            <a:spAutoFit/>
          </a:bodyPr>
          <a:lstStyle/>
          <a:p>
            <a:pPr marR="3172" algn="ctr">
              <a:lnSpc>
                <a:spcPts val="550"/>
              </a:lnSpc>
            </a:pPr>
            <a:r>
              <a:rPr sz="500" dirty="0">
                <a:latin typeface="Calibri"/>
                <a:cs typeface="Calibri"/>
              </a:rPr>
              <a:t>RRC</a:t>
            </a:r>
            <a:r>
              <a:rPr sz="500" spc="90" dirty="0">
                <a:latin typeface="Calibri"/>
                <a:cs typeface="Calibri"/>
              </a:rPr>
              <a:t> </a:t>
            </a:r>
            <a:r>
              <a:rPr sz="500" spc="-10" dirty="0">
                <a:latin typeface="Calibri"/>
                <a:cs typeface="Calibri"/>
              </a:rPr>
              <a:t>RECFG</a:t>
            </a:r>
            <a:endParaRPr sz="500">
              <a:latin typeface="Calibri"/>
              <a:cs typeface="Calibri"/>
            </a:endParaRPr>
          </a:p>
          <a:p>
            <a:pPr algn="ctr">
              <a:spcBef>
                <a:spcPts val="50"/>
              </a:spcBef>
            </a:pPr>
            <a:r>
              <a:rPr sz="500" dirty="0">
                <a:latin typeface="SimSun"/>
                <a:cs typeface="SimSun"/>
              </a:rPr>
              <a:t>（</a:t>
            </a:r>
            <a:r>
              <a:rPr sz="500" dirty="0">
                <a:latin typeface="Calibri"/>
                <a:cs typeface="Calibri"/>
              </a:rPr>
              <a:t>5g</a:t>
            </a:r>
            <a:r>
              <a:rPr sz="500" spc="114" dirty="0">
                <a:latin typeface="Calibri"/>
                <a:cs typeface="Calibri"/>
              </a:rPr>
              <a:t> </a:t>
            </a:r>
            <a:r>
              <a:rPr sz="500" dirty="0">
                <a:latin typeface="Calibri"/>
                <a:cs typeface="Calibri"/>
              </a:rPr>
              <a:t>Scell</a:t>
            </a:r>
            <a:r>
              <a:rPr sz="500" spc="114" dirty="0">
                <a:latin typeface="Calibri"/>
                <a:cs typeface="Calibri"/>
              </a:rPr>
              <a:t> </a:t>
            </a:r>
            <a:r>
              <a:rPr sz="500" spc="-20" dirty="0">
                <a:latin typeface="Calibri"/>
                <a:cs typeface="Calibri"/>
              </a:rPr>
              <a:t>Add</a:t>
            </a:r>
            <a:r>
              <a:rPr sz="500" spc="-20" dirty="0">
                <a:latin typeface="SimSun"/>
                <a:cs typeface="SimSun"/>
              </a:rPr>
              <a:t>）</a:t>
            </a:r>
            <a:endParaRPr sz="500">
              <a:latin typeface="SimSun"/>
              <a:cs typeface="SimSun"/>
            </a:endParaRPr>
          </a:p>
        </p:txBody>
      </p:sp>
      <p:grpSp>
        <p:nvGrpSpPr>
          <p:cNvPr id="157" name="object 157"/>
          <p:cNvGrpSpPr/>
          <p:nvPr/>
        </p:nvGrpSpPr>
        <p:grpSpPr>
          <a:xfrm>
            <a:off x="4410299" y="5996906"/>
            <a:ext cx="1090555" cy="76764"/>
            <a:chOff x="4408737" y="6002458"/>
            <a:chExt cx="1091565" cy="76835"/>
          </a:xfrm>
        </p:grpSpPr>
        <p:sp>
          <p:nvSpPr>
            <p:cNvPr id="158" name="object 158"/>
            <p:cNvSpPr/>
            <p:nvPr/>
          </p:nvSpPr>
          <p:spPr>
            <a:xfrm>
              <a:off x="4412864" y="6040729"/>
              <a:ext cx="1021715" cy="0"/>
            </a:xfrm>
            <a:custGeom>
              <a:avLst/>
              <a:gdLst/>
              <a:ahLst/>
              <a:cxnLst/>
              <a:rect l="l" t="t" r="r" b="b"/>
              <a:pathLst>
                <a:path w="1021714">
                  <a:moveTo>
                    <a:pt x="0" y="0"/>
                  </a:moveTo>
                  <a:lnTo>
                    <a:pt x="309186" y="0"/>
                  </a:lnTo>
                </a:path>
                <a:path w="1021714">
                  <a:moveTo>
                    <a:pt x="777933" y="0"/>
                  </a:moveTo>
                  <a:lnTo>
                    <a:pt x="1021580" y="0"/>
                  </a:lnTo>
                </a:path>
              </a:pathLst>
            </a:custGeom>
            <a:ln w="7975">
              <a:solidFill>
                <a:srgbClr val="5B9BD4"/>
              </a:solidFill>
            </a:ln>
          </p:spPr>
          <p:txBody>
            <a:bodyPr wrap="square" lIns="0" tIns="0" rIns="0" bIns="0" rtlCol="0"/>
            <a:lstStyle/>
            <a:p>
              <a:endParaRPr sz="2398"/>
            </a:p>
          </p:txBody>
        </p:sp>
        <p:sp>
          <p:nvSpPr>
            <p:cNvPr id="159" name="object 159"/>
            <p:cNvSpPr/>
            <p:nvPr/>
          </p:nvSpPr>
          <p:spPr>
            <a:xfrm>
              <a:off x="5425078" y="6006915"/>
              <a:ext cx="74930" cy="67945"/>
            </a:xfrm>
            <a:custGeom>
              <a:avLst/>
              <a:gdLst/>
              <a:ahLst/>
              <a:cxnLst/>
              <a:rect l="l" t="t" r="r" b="b"/>
              <a:pathLst>
                <a:path w="74929" h="67945">
                  <a:moveTo>
                    <a:pt x="0" y="0"/>
                  </a:moveTo>
                  <a:lnTo>
                    <a:pt x="0" y="67635"/>
                  </a:lnTo>
                  <a:lnTo>
                    <a:pt x="74932" y="33814"/>
                  </a:lnTo>
                  <a:lnTo>
                    <a:pt x="0" y="0"/>
                  </a:lnTo>
                  <a:close/>
                </a:path>
              </a:pathLst>
            </a:custGeom>
            <a:solidFill>
              <a:srgbClr val="5B9BD4"/>
            </a:solidFill>
          </p:spPr>
          <p:txBody>
            <a:bodyPr wrap="square" lIns="0" tIns="0" rIns="0" bIns="0" rtlCol="0"/>
            <a:lstStyle/>
            <a:p>
              <a:endParaRPr sz="2398"/>
            </a:p>
          </p:txBody>
        </p:sp>
        <p:sp>
          <p:nvSpPr>
            <p:cNvPr id="160" name="object 160"/>
            <p:cNvSpPr/>
            <p:nvPr/>
          </p:nvSpPr>
          <p:spPr>
            <a:xfrm>
              <a:off x="4722051" y="6002458"/>
              <a:ext cx="469265" cy="76835"/>
            </a:xfrm>
            <a:custGeom>
              <a:avLst/>
              <a:gdLst/>
              <a:ahLst/>
              <a:cxnLst/>
              <a:rect l="l" t="t" r="r" b="b"/>
              <a:pathLst>
                <a:path w="469264" h="76835">
                  <a:moveTo>
                    <a:pt x="468746" y="0"/>
                  </a:moveTo>
                  <a:lnTo>
                    <a:pt x="0" y="0"/>
                  </a:lnTo>
                  <a:lnTo>
                    <a:pt x="0" y="76559"/>
                  </a:lnTo>
                  <a:lnTo>
                    <a:pt x="468746" y="76559"/>
                  </a:lnTo>
                  <a:lnTo>
                    <a:pt x="468746" y="0"/>
                  </a:lnTo>
                  <a:close/>
                </a:path>
              </a:pathLst>
            </a:custGeom>
            <a:solidFill>
              <a:srgbClr val="FFFFFF"/>
            </a:solidFill>
          </p:spPr>
          <p:txBody>
            <a:bodyPr wrap="square" lIns="0" tIns="0" rIns="0" bIns="0" rtlCol="0"/>
            <a:lstStyle/>
            <a:p>
              <a:endParaRPr sz="2398"/>
            </a:p>
          </p:txBody>
        </p:sp>
      </p:grpSp>
      <p:sp>
        <p:nvSpPr>
          <p:cNvPr id="161" name="object 161"/>
          <p:cNvSpPr txBox="1"/>
          <p:nvPr/>
        </p:nvSpPr>
        <p:spPr>
          <a:xfrm>
            <a:off x="4710635" y="5977836"/>
            <a:ext cx="494207" cy="89685"/>
          </a:xfrm>
          <a:prstGeom prst="rect">
            <a:avLst/>
          </a:prstGeom>
        </p:spPr>
        <p:txBody>
          <a:bodyPr vert="horz" wrap="square" lIns="0" tIns="12688" rIns="0" bIns="0" rtlCol="0">
            <a:spAutoFit/>
          </a:bodyPr>
          <a:lstStyle/>
          <a:p>
            <a:pPr marL="12689">
              <a:spcBef>
                <a:spcPts val="100"/>
              </a:spcBef>
            </a:pPr>
            <a:r>
              <a:rPr sz="500" spc="10" dirty="0">
                <a:latin typeface="Calibri"/>
                <a:cs typeface="Calibri"/>
              </a:rPr>
              <a:t>RRC</a:t>
            </a:r>
            <a:r>
              <a:rPr sz="500" spc="80" dirty="0">
                <a:latin typeface="Calibri"/>
                <a:cs typeface="Calibri"/>
              </a:rPr>
              <a:t> </a:t>
            </a:r>
            <a:r>
              <a:rPr sz="500" spc="10" dirty="0">
                <a:latin typeface="Calibri"/>
                <a:cs typeface="Calibri"/>
              </a:rPr>
              <a:t>RECFG</a:t>
            </a:r>
            <a:r>
              <a:rPr sz="500" spc="85" dirty="0">
                <a:latin typeface="Calibri"/>
                <a:cs typeface="Calibri"/>
              </a:rPr>
              <a:t> </a:t>
            </a:r>
            <a:r>
              <a:rPr sz="500" spc="-25" dirty="0">
                <a:latin typeface="Calibri"/>
                <a:cs typeface="Calibri"/>
              </a:rPr>
              <a:t>CMP</a:t>
            </a:r>
            <a:endParaRPr sz="500">
              <a:latin typeface="Calibri"/>
              <a:cs typeface="Calibri"/>
            </a:endParaRPr>
          </a:p>
        </p:txBody>
      </p:sp>
      <p:grpSp>
        <p:nvGrpSpPr>
          <p:cNvPr id="162" name="object 162"/>
          <p:cNvGrpSpPr/>
          <p:nvPr/>
        </p:nvGrpSpPr>
        <p:grpSpPr>
          <a:xfrm>
            <a:off x="5496440" y="6064662"/>
            <a:ext cx="854553" cy="76764"/>
            <a:chOff x="5495884" y="6070277"/>
            <a:chExt cx="855344" cy="76835"/>
          </a:xfrm>
        </p:grpSpPr>
        <p:sp>
          <p:nvSpPr>
            <p:cNvPr id="163" name="object 163"/>
            <p:cNvSpPr/>
            <p:nvPr/>
          </p:nvSpPr>
          <p:spPr>
            <a:xfrm>
              <a:off x="5500011" y="6108557"/>
              <a:ext cx="785495" cy="0"/>
            </a:xfrm>
            <a:custGeom>
              <a:avLst/>
              <a:gdLst/>
              <a:ahLst/>
              <a:cxnLst/>
              <a:rect l="l" t="t" r="r" b="b"/>
              <a:pathLst>
                <a:path w="785495">
                  <a:moveTo>
                    <a:pt x="0" y="0"/>
                  </a:moveTo>
                  <a:lnTo>
                    <a:pt x="173459" y="0"/>
                  </a:lnTo>
                </a:path>
                <a:path w="785495">
                  <a:moveTo>
                    <a:pt x="677586" y="0"/>
                  </a:moveTo>
                  <a:lnTo>
                    <a:pt x="785470" y="0"/>
                  </a:lnTo>
                </a:path>
              </a:pathLst>
            </a:custGeom>
            <a:ln w="7975">
              <a:solidFill>
                <a:srgbClr val="5B9BD4"/>
              </a:solidFill>
            </a:ln>
          </p:spPr>
          <p:txBody>
            <a:bodyPr wrap="square" lIns="0" tIns="0" rIns="0" bIns="0" rtlCol="0"/>
            <a:lstStyle/>
            <a:p>
              <a:endParaRPr sz="2398"/>
            </a:p>
          </p:txBody>
        </p:sp>
        <p:sp>
          <p:nvSpPr>
            <p:cNvPr id="164" name="object 164"/>
            <p:cNvSpPr/>
            <p:nvPr/>
          </p:nvSpPr>
          <p:spPr>
            <a:xfrm>
              <a:off x="6276116" y="6074743"/>
              <a:ext cx="74930" cy="67945"/>
            </a:xfrm>
            <a:custGeom>
              <a:avLst/>
              <a:gdLst/>
              <a:ahLst/>
              <a:cxnLst/>
              <a:rect l="l" t="t" r="r" b="b"/>
              <a:pathLst>
                <a:path w="74929" h="67945">
                  <a:moveTo>
                    <a:pt x="0" y="0"/>
                  </a:moveTo>
                  <a:lnTo>
                    <a:pt x="0" y="67628"/>
                  </a:lnTo>
                  <a:lnTo>
                    <a:pt x="74932" y="33814"/>
                  </a:lnTo>
                  <a:lnTo>
                    <a:pt x="0" y="0"/>
                  </a:lnTo>
                  <a:close/>
                </a:path>
              </a:pathLst>
            </a:custGeom>
            <a:solidFill>
              <a:srgbClr val="5B9BD4"/>
            </a:solidFill>
          </p:spPr>
          <p:txBody>
            <a:bodyPr wrap="square" lIns="0" tIns="0" rIns="0" bIns="0" rtlCol="0"/>
            <a:lstStyle/>
            <a:p>
              <a:endParaRPr sz="2398"/>
            </a:p>
          </p:txBody>
        </p:sp>
        <p:sp>
          <p:nvSpPr>
            <p:cNvPr id="165" name="object 165"/>
            <p:cNvSpPr/>
            <p:nvPr/>
          </p:nvSpPr>
          <p:spPr>
            <a:xfrm>
              <a:off x="5673471" y="6070277"/>
              <a:ext cx="504190" cy="76835"/>
            </a:xfrm>
            <a:custGeom>
              <a:avLst/>
              <a:gdLst/>
              <a:ahLst/>
              <a:cxnLst/>
              <a:rect l="l" t="t" r="r" b="b"/>
              <a:pathLst>
                <a:path w="504189" h="76835">
                  <a:moveTo>
                    <a:pt x="504127" y="0"/>
                  </a:moveTo>
                  <a:lnTo>
                    <a:pt x="0" y="0"/>
                  </a:lnTo>
                  <a:lnTo>
                    <a:pt x="0" y="76559"/>
                  </a:lnTo>
                  <a:lnTo>
                    <a:pt x="504127" y="76559"/>
                  </a:lnTo>
                  <a:lnTo>
                    <a:pt x="504127" y="0"/>
                  </a:lnTo>
                  <a:close/>
                </a:path>
              </a:pathLst>
            </a:custGeom>
            <a:solidFill>
              <a:srgbClr val="FFFFFF"/>
            </a:solidFill>
          </p:spPr>
          <p:txBody>
            <a:bodyPr wrap="square" lIns="0" tIns="0" rIns="0" bIns="0" rtlCol="0"/>
            <a:lstStyle/>
            <a:p>
              <a:endParaRPr sz="2398"/>
            </a:p>
          </p:txBody>
        </p:sp>
      </p:grpSp>
      <p:sp>
        <p:nvSpPr>
          <p:cNvPr id="166" name="object 166"/>
          <p:cNvSpPr txBox="1"/>
          <p:nvPr/>
        </p:nvSpPr>
        <p:spPr>
          <a:xfrm>
            <a:off x="5661174" y="6045600"/>
            <a:ext cx="529100" cy="89685"/>
          </a:xfrm>
          <a:prstGeom prst="rect">
            <a:avLst/>
          </a:prstGeom>
        </p:spPr>
        <p:txBody>
          <a:bodyPr vert="horz" wrap="square" lIns="0" tIns="12688" rIns="0" bIns="0" rtlCol="0">
            <a:spAutoFit/>
          </a:bodyPr>
          <a:lstStyle/>
          <a:p>
            <a:pPr marL="12689">
              <a:spcBef>
                <a:spcPts val="100"/>
              </a:spcBef>
            </a:pPr>
            <a:r>
              <a:rPr sz="500" spc="10" dirty="0">
                <a:latin typeface="Calibri"/>
                <a:cs typeface="Calibri"/>
              </a:rPr>
              <a:t>SgNB</a:t>
            </a:r>
            <a:r>
              <a:rPr sz="500" spc="90" dirty="0">
                <a:latin typeface="Calibri"/>
                <a:cs typeface="Calibri"/>
              </a:rPr>
              <a:t> </a:t>
            </a:r>
            <a:r>
              <a:rPr sz="500" spc="10" dirty="0">
                <a:latin typeface="Calibri"/>
                <a:cs typeface="Calibri"/>
              </a:rPr>
              <a:t>RECFG</a:t>
            </a:r>
            <a:r>
              <a:rPr sz="500" spc="95" dirty="0">
                <a:latin typeface="Calibri"/>
                <a:cs typeface="Calibri"/>
              </a:rPr>
              <a:t> </a:t>
            </a:r>
            <a:r>
              <a:rPr sz="500" spc="-25" dirty="0">
                <a:latin typeface="Calibri"/>
                <a:cs typeface="Calibri"/>
              </a:rPr>
              <a:t>CMP</a:t>
            </a:r>
            <a:endParaRPr sz="500">
              <a:latin typeface="Calibri"/>
              <a:cs typeface="Calibri"/>
            </a:endParaRPr>
          </a:p>
        </p:txBody>
      </p:sp>
      <p:grpSp>
        <p:nvGrpSpPr>
          <p:cNvPr id="167" name="object 167"/>
          <p:cNvGrpSpPr/>
          <p:nvPr/>
        </p:nvGrpSpPr>
        <p:grpSpPr>
          <a:xfrm>
            <a:off x="5496439" y="6493791"/>
            <a:ext cx="2176670" cy="76764"/>
            <a:chOff x="5495884" y="6499803"/>
            <a:chExt cx="2178685" cy="76835"/>
          </a:xfrm>
        </p:grpSpPr>
        <p:sp>
          <p:nvSpPr>
            <p:cNvPr id="168" name="object 168"/>
            <p:cNvSpPr/>
            <p:nvPr/>
          </p:nvSpPr>
          <p:spPr>
            <a:xfrm>
              <a:off x="5500011" y="6538074"/>
              <a:ext cx="2108835" cy="0"/>
            </a:xfrm>
            <a:custGeom>
              <a:avLst/>
              <a:gdLst/>
              <a:ahLst/>
              <a:cxnLst/>
              <a:rect l="l" t="t" r="r" b="b"/>
              <a:pathLst>
                <a:path w="2108834">
                  <a:moveTo>
                    <a:pt x="0" y="0"/>
                  </a:moveTo>
                  <a:lnTo>
                    <a:pt x="866147" y="0"/>
                  </a:lnTo>
                </a:path>
                <a:path w="2108834">
                  <a:moveTo>
                    <a:pt x="1308040" y="0"/>
                  </a:moveTo>
                  <a:lnTo>
                    <a:pt x="2108550" y="0"/>
                  </a:lnTo>
                </a:path>
              </a:pathLst>
            </a:custGeom>
            <a:ln w="7975">
              <a:solidFill>
                <a:srgbClr val="5B9BD4"/>
              </a:solidFill>
            </a:ln>
          </p:spPr>
          <p:txBody>
            <a:bodyPr wrap="square" lIns="0" tIns="0" rIns="0" bIns="0" rtlCol="0"/>
            <a:lstStyle/>
            <a:p>
              <a:endParaRPr sz="2398"/>
            </a:p>
          </p:txBody>
        </p:sp>
        <p:sp>
          <p:nvSpPr>
            <p:cNvPr id="169" name="object 169"/>
            <p:cNvSpPr/>
            <p:nvPr/>
          </p:nvSpPr>
          <p:spPr>
            <a:xfrm>
              <a:off x="7599195" y="6504260"/>
              <a:ext cx="74930" cy="67945"/>
            </a:xfrm>
            <a:custGeom>
              <a:avLst/>
              <a:gdLst/>
              <a:ahLst/>
              <a:cxnLst/>
              <a:rect l="l" t="t" r="r" b="b"/>
              <a:pathLst>
                <a:path w="74929" h="67945">
                  <a:moveTo>
                    <a:pt x="0" y="0"/>
                  </a:moveTo>
                  <a:lnTo>
                    <a:pt x="0" y="67628"/>
                  </a:lnTo>
                  <a:lnTo>
                    <a:pt x="74932" y="33814"/>
                  </a:lnTo>
                  <a:lnTo>
                    <a:pt x="0" y="0"/>
                  </a:lnTo>
                  <a:close/>
                </a:path>
              </a:pathLst>
            </a:custGeom>
            <a:solidFill>
              <a:srgbClr val="5B9BD4"/>
            </a:solidFill>
          </p:spPr>
          <p:txBody>
            <a:bodyPr wrap="square" lIns="0" tIns="0" rIns="0" bIns="0" rtlCol="0"/>
            <a:lstStyle/>
            <a:p>
              <a:endParaRPr sz="2398"/>
            </a:p>
          </p:txBody>
        </p:sp>
        <p:sp>
          <p:nvSpPr>
            <p:cNvPr id="170" name="object 170"/>
            <p:cNvSpPr/>
            <p:nvPr/>
          </p:nvSpPr>
          <p:spPr>
            <a:xfrm>
              <a:off x="6366159" y="6499803"/>
              <a:ext cx="441959" cy="76835"/>
            </a:xfrm>
            <a:custGeom>
              <a:avLst/>
              <a:gdLst/>
              <a:ahLst/>
              <a:cxnLst/>
              <a:rect l="l" t="t" r="r" b="b"/>
              <a:pathLst>
                <a:path w="441959" h="76834">
                  <a:moveTo>
                    <a:pt x="441892" y="0"/>
                  </a:moveTo>
                  <a:lnTo>
                    <a:pt x="0" y="0"/>
                  </a:lnTo>
                  <a:lnTo>
                    <a:pt x="0" y="76559"/>
                  </a:lnTo>
                  <a:lnTo>
                    <a:pt x="441892" y="76559"/>
                  </a:lnTo>
                  <a:lnTo>
                    <a:pt x="441892" y="0"/>
                  </a:lnTo>
                  <a:close/>
                </a:path>
              </a:pathLst>
            </a:custGeom>
            <a:solidFill>
              <a:srgbClr val="FFFFFF"/>
            </a:solidFill>
          </p:spPr>
          <p:txBody>
            <a:bodyPr wrap="square" lIns="0" tIns="0" rIns="0" bIns="0" rtlCol="0"/>
            <a:lstStyle/>
            <a:p>
              <a:endParaRPr sz="2398"/>
            </a:p>
          </p:txBody>
        </p:sp>
      </p:grpSp>
      <p:sp>
        <p:nvSpPr>
          <p:cNvPr id="171" name="object 171"/>
          <p:cNvSpPr txBox="1"/>
          <p:nvPr/>
        </p:nvSpPr>
        <p:spPr>
          <a:xfrm>
            <a:off x="6353222" y="6474729"/>
            <a:ext cx="466927" cy="89685"/>
          </a:xfrm>
          <a:prstGeom prst="rect">
            <a:avLst/>
          </a:prstGeom>
        </p:spPr>
        <p:txBody>
          <a:bodyPr vert="horz" wrap="square" lIns="0" tIns="12688" rIns="0" bIns="0" rtlCol="0">
            <a:spAutoFit/>
          </a:bodyPr>
          <a:lstStyle/>
          <a:p>
            <a:pPr marL="12689">
              <a:spcBef>
                <a:spcPts val="100"/>
              </a:spcBef>
            </a:pPr>
            <a:r>
              <a:rPr sz="500" dirty="0">
                <a:latin typeface="Calibri"/>
                <a:cs typeface="Calibri"/>
              </a:rPr>
              <a:t>ERAB</a:t>
            </a:r>
            <a:r>
              <a:rPr sz="500" spc="120" dirty="0">
                <a:latin typeface="Calibri"/>
                <a:cs typeface="Calibri"/>
              </a:rPr>
              <a:t> </a:t>
            </a:r>
            <a:r>
              <a:rPr sz="500" dirty="0">
                <a:latin typeface="Calibri"/>
                <a:cs typeface="Calibri"/>
              </a:rPr>
              <a:t>MOD</a:t>
            </a:r>
            <a:r>
              <a:rPr sz="500" spc="120" dirty="0">
                <a:latin typeface="Calibri"/>
                <a:cs typeface="Calibri"/>
              </a:rPr>
              <a:t> </a:t>
            </a:r>
            <a:r>
              <a:rPr sz="500" spc="-25" dirty="0">
                <a:latin typeface="Calibri"/>
                <a:cs typeface="Calibri"/>
              </a:rPr>
              <a:t>IND</a:t>
            </a:r>
            <a:endParaRPr sz="500">
              <a:latin typeface="Calibri"/>
              <a:cs typeface="Calibri"/>
            </a:endParaRPr>
          </a:p>
        </p:txBody>
      </p:sp>
      <p:grpSp>
        <p:nvGrpSpPr>
          <p:cNvPr id="172" name="object 172"/>
          <p:cNvGrpSpPr/>
          <p:nvPr/>
        </p:nvGrpSpPr>
        <p:grpSpPr>
          <a:xfrm>
            <a:off x="5496122" y="6697054"/>
            <a:ext cx="2181110" cy="76764"/>
            <a:chOff x="5495566" y="6703255"/>
            <a:chExt cx="2183130" cy="76835"/>
          </a:xfrm>
        </p:grpSpPr>
        <p:sp>
          <p:nvSpPr>
            <p:cNvPr id="173" name="object 173"/>
            <p:cNvSpPr/>
            <p:nvPr/>
          </p:nvSpPr>
          <p:spPr>
            <a:xfrm>
              <a:off x="5500011" y="6741532"/>
              <a:ext cx="2174240" cy="0"/>
            </a:xfrm>
            <a:custGeom>
              <a:avLst/>
              <a:gdLst/>
              <a:ahLst/>
              <a:cxnLst/>
              <a:rect l="l" t="t" r="r" b="b"/>
              <a:pathLst>
                <a:path w="2174240">
                  <a:moveTo>
                    <a:pt x="0" y="0"/>
                  </a:moveTo>
                  <a:lnTo>
                    <a:pt x="861641" y="0"/>
                  </a:lnTo>
                </a:path>
                <a:path w="2174240">
                  <a:moveTo>
                    <a:pt x="1312396" y="0"/>
                  </a:moveTo>
                  <a:lnTo>
                    <a:pt x="2174117" y="0"/>
                  </a:lnTo>
                </a:path>
              </a:pathLst>
            </a:custGeom>
            <a:ln w="7975">
              <a:solidFill>
                <a:srgbClr val="5B9BD4"/>
              </a:solidFill>
              <a:prstDash val="lgDash"/>
            </a:ln>
          </p:spPr>
          <p:txBody>
            <a:bodyPr wrap="square" lIns="0" tIns="0" rIns="0" bIns="0" rtlCol="0"/>
            <a:lstStyle/>
            <a:p>
              <a:endParaRPr sz="2398"/>
            </a:p>
          </p:txBody>
        </p:sp>
        <p:sp>
          <p:nvSpPr>
            <p:cNvPr id="174" name="object 174"/>
            <p:cNvSpPr/>
            <p:nvPr/>
          </p:nvSpPr>
          <p:spPr>
            <a:xfrm>
              <a:off x="5500011" y="6707718"/>
              <a:ext cx="74930" cy="67945"/>
            </a:xfrm>
            <a:custGeom>
              <a:avLst/>
              <a:gdLst/>
              <a:ahLst/>
              <a:cxnLst/>
              <a:rect l="l" t="t" r="r" b="b"/>
              <a:pathLst>
                <a:path w="74929" h="67945">
                  <a:moveTo>
                    <a:pt x="74932" y="0"/>
                  </a:moveTo>
                  <a:lnTo>
                    <a:pt x="0" y="33814"/>
                  </a:lnTo>
                  <a:lnTo>
                    <a:pt x="74932" y="67628"/>
                  </a:lnTo>
                </a:path>
              </a:pathLst>
            </a:custGeom>
            <a:ln w="8361">
              <a:solidFill>
                <a:srgbClr val="5B9BD4"/>
              </a:solidFill>
            </a:ln>
          </p:spPr>
          <p:txBody>
            <a:bodyPr wrap="square" lIns="0" tIns="0" rIns="0" bIns="0" rtlCol="0"/>
            <a:lstStyle/>
            <a:p>
              <a:endParaRPr sz="2398"/>
            </a:p>
          </p:txBody>
        </p:sp>
        <p:sp>
          <p:nvSpPr>
            <p:cNvPr id="175" name="object 175"/>
            <p:cNvSpPr/>
            <p:nvPr/>
          </p:nvSpPr>
          <p:spPr>
            <a:xfrm>
              <a:off x="6361652" y="6703255"/>
              <a:ext cx="450850" cy="76835"/>
            </a:xfrm>
            <a:custGeom>
              <a:avLst/>
              <a:gdLst/>
              <a:ahLst/>
              <a:cxnLst/>
              <a:rect l="l" t="t" r="r" b="b"/>
              <a:pathLst>
                <a:path w="450850" h="76834">
                  <a:moveTo>
                    <a:pt x="450755" y="0"/>
                  </a:moveTo>
                  <a:lnTo>
                    <a:pt x="0" y="0"/>
                  </a:lnTo>
                  <a:lnTo>
                    <a:pt x="0" y="76559"/>
                  </a:lnTo>
                  <a:lnTo>
                    <a:pt x="450755" y="76559"/>
                  </a:lnTo>
                  <a:lnTo>
                    <a:pt x="450755" y="0"/>
                  </a:lnTo>
                  <a:close/>
                </a:path>
              </a:pathLst>
            </a:custGeom>
            <a:solidFill>
              <a:srgbClr val="FFFFFF"/>
            </a:solidFill>
          </p:spPr>
          <p:txBody>
            <a:bodyPr wrap="square" lIns="0" tIns="0" rIns="0" bIns="0" rtlCol="0"/>
            <a:lstStyle/>
            <a:p>
              <a:endParaRPr sz="2398"/>
            </a:p>
          </p:txBody>
        </p:sp>
      </p:grpSp>
      <p:sp>
        <p:nvSpPr>
          <p:cNvPr id="176" name="object 176"/>
          <p:cNvSpPr txBox="1"/>
          <p:nvPr/>
        </p:nvSpPr>
        <p:spPr>
          <a:xfrm>
            <a:off x="6348719" y="6677991"/>
            <a:ext cx="475809" cy="89685"/>
          </a:xfrm>
          <a:prstGeom prst="rect">
            <a:avLst/>
          </a:prstGeom>
        </p:spPr>
        <p:txBody>
          <a:bodyPr vert="horz" wrap="square" lIns="0" tIns="12688" rIns="0" bIns="0" rtlCol="0">
            <a:spAutoFit/>
          </a:bodyPr>
          <a:lstStyle/>
          <a:p>
            <a:pPr marL="12689">
              <a:spcBef>
                <a:spcPts val="100"/>
              </a:spcBef>
            </a:pPr>
            <a:r>
              <a:rPr sz="500" dirty="0">
                <a:latin typeface="Calibri"/>
                <a:cs typeface="Calibri"/>
              </a:rPr>
              <a:t>ERAB</a:t>
            </a:r>
            <a:r>
              <a:rPr sz="500" spc="120" dirty="0">
                <a:latin typeface="Calibri"/>
                <a:cs typeface="Calibri"/>
              </a:rPr>
              <a:t> </a:t>
            </a:r>
            <a:r>
              <a:rPr sz="500" dirty="0">
                <a:latin typeface="Calibri"/>
                <a:cs typeface="Calibri"/>
              </a:rPr>
              <a:t>MOD</a:t>
            </a:r>
            <a:r>
              <a:rPr sz="500" spc="120" dirty="0">
                <a:latin typeface="Calibri"/>
                <a:cs typeface="Calibri"/>
              </a:rPr>
              <a:t> </a:t>
            </a:r>
            <a:r>
              <a:rPr sz="500" spc="-25" dirty="0">
                <a:latin typeface="Calibri"/>
                <a:cs typeface="Calibri"/>
              </a:rPr>
              <a:t>CNF</a:t>
            </a:r>
            <a:endParaRPr sz="500">
              <a:latin typeface="Calibri"/>
              <a:cs typeface="Calibri"/>
            </a:endParaRPr>
          </a:p>
        </p:txBody>
      </p:sp>
      <p:pic>
        <p:nvPicPr>
          <p:cNvPr id="177" name="object 177"/>
          <p:cNvPicPr/>
          <p:nvPr/>
        </p:nvPicPr>
        <p:blipFill>
          <a:blip r:embed="rId2" cstate="print"/>
          <a:stretch>
            <a:fillRect/>
          </a:stretch>
        </p:blipFill>
        <p:spPr>
          <a:xfrm>
            <a:off x="8045525" y="6298790"/>
            <a:ext cx="173478" cy="101869"/>
          </a:xfrm>
          <a:prstGeom prst="rect">
            <a:avLst/>
          </a:prstGeom>
        </p:spPr>
      </p:pic>
      <p:sp>
        <p:nvSpPr>
          <p:cNvPr id="178" name="object 178"/>
          <p:cNvSpPr txBox="1"/>
          <p:nvPr/>
        </p:nvSpPr>
        <p:spPr>
          <a:xfrm>
            <a:off x="8077293" y="6295712"/>
            <a:ext cx="107215" cy="69826"/>
          </a:xfrm>
          <a:prstGeom prst="rect">
            <a:avLst/>
          </a:prstGeom>
        </p:spPr>
        <p:txBody>
          <a:bodyPr vert="horz" wrap="square" lIns="0" tIns="15860" rIns="0" bIns="0" rtlCol="0">
            <a:spAutoFit/>
          </a:bodyPr>
          <a:lstStyle/>
          <a:p>
            <a:pPr marL="12689">
              <a:spcBef>
                <a:spcPts val="125"/>
              </a:spcBef>
            </a:pPr>
            <a:r>
              <a:rPr sz="350" spc="-25" dirty="0">
                <a:latin typeface="Calibri"/>
                <a:cs typeface="Calibri"/>
              </a:rPr>
              <a:t>EPC</a:t>
            </a:r>
            <a:endParaRPr sz="350">
              <a:latin typeface="Calibri"/>
              <a:cs typeface="Calibri"/>
            </a:endParaRPr>
          </a:p>
        </p:txBody>
      </p:sp>
      <p:grpSp>
        <p:nvGrpSpPr>
          <p:cNvPr id="179" name="object 179"/>
          <p:cNvGrpSpPr/>
          <p:nvPr/>
        </p:nvGrpSpPr>
        <p:grpSpPr>
          <a:xfrm>
            <a:off x="7972267" y="6501923"/>
            <a:ext cx="320378" cy="123710"/>
            <a:chOff x="7974004" y="6507943"/>
            <a:chExt cx="320675" cy="123825"/>
          </a:xfrm>
        </p:grpSpPr>
        <p:sp>
          <p:nvSpPr>
            <p:cNvPr id="180" name="object 180"/>
            <p:cNvSpPr/>
            <p:nvPr/>
          </p:nvSpPr>
          <p:spPr>
            <a:xfrm>
              <a:off x="7978279" y="6524939"/>
              <a:ext cx="314960" cy="106045"/>
            </a:xfrm>
            <a:custGeom>
              <a:avLst/>
              <a:gdLst/>
              <a:ahLst/>
              <a:cxnLst/>
              <a:rect l="l" t="t" r="r" b="b"/>
              <a:pathLst>
                <a:path w="314959" h="106045">
                  <a:moveTo>
                    <a:pt x="157376" y="0"/>
                  </a:moveTo>
                  <a:lnTo>
                    <a:pt x="96141" y="4146"/>
                  </a:lnTo>
                  <a:lnTo>
                    <a:pt x="46115" y="15452"/>
                  </a:lnTo>
                  <a:lnTo>
                    <a:pt x="12375" y="32221"/>
                  </a:lnTo>
                  <a:lnTo>
                    <a:pt x="0" y="52754"/>
                  </a:lnTo>
                  <a:lnTo>
                    <a:pt x="12375" y="73283"/>
                  </a:lnTo>
                  <a:lnTo>
                    <a:pt x="46115" y="90049"/>
                  </a:lnTo>
                  <a:lnTo>
                    <a:pt x="96141" y="101355"/>
                  </a:lnTo>
                  <a:lnTo>
                    <a:pt x="157376" y="105501"/>
                  </a:lnTo>
                  <a:lnTo>
                    <a:pt x="218649" y="101355"/>
                  </a:lnTo>
                  <a:lnTo>
                    <a:pt x="268671" y="90049"/>
                  </a:lnTo>
                  <a:lnTo>
                    <a:pt x="302391" y="73283"/>
                  </a:lnTo>
                  <a:lnTo>
                    <a:pt x="314753" y="52754"/>
                  </a:lnTo>
                  <a:lnTo>
                    <a:pt x="302391" y="32221"/>
                  </a:lnTo>
                  <a:lnTo>
                    <a:pt x="268671" y="15452"/>
                  </a:lnTo>
                  <a:lnTo>
                    <a:pt x="218649" y="4146"/>
                  </a:lnTo>
                  <a:lnTo>
                    <a:pt x="157376" y="0"/>
                  </a:lnTo>
                  <a:close/>
                </a:path>
              </a:pathLst>
            </a:custGeom>
            <a:solidFill>
              <a:srgbClr val="464646">
                <a:alpha val="21960"/>
              </a:srgbClr>
            </a:solidFill>
          </p:spPr>
          <p:txBody>
            <a:bodyPr wrap="square" lIns="0" tIns="0" rIns="0" bIns="0" rtlCol="0"/>
            <a:lstStyle/>
            <a:p>
              <a:endParaRPr sz="2398"/>
            </a:p>
          </p:txBody>
        </p:sp>
        <p:sp>
          <p:nvSpPr>
            <p:cNvPr id="181" name="object 181"/>
            <p:cNvSpPr/>
            <p:nvPr/>
          </p:nvSpPr>
          <p:spPr>
            <a:xfrm>
              <a:off x="7978279" y="6577690"/>
              <a:ext cx="314960" cy="53340"/>
            </a:xfrm>
            <a:custGeom>
              <a:avLst/>
              <a:gdLst/>
              <a:ahLst/>
              <a:cxnLst/>
              <a:rect l="l" t="t" r="r" b="b"/>
              <a:pathLst>
                <a:path w="314959" h="53340">
                  <a:moveTo>
                    <a:pt x="2" y="0"/>
                  </a:moveTo>
                  <a:lnTo>
                    <a:pt x="12375" y="20532"/>
                  </a:lnTo>
                  <a:lnTo>
                    <a:pt x="46115" y="37299"/>
                  </a:lnTo>
                  <a:lnTo>
                    <a:pt x="96141" y="48604"/>
                  </a:lnTo>
                  <a:lnTo>
                    <a:pt x="157376" y="52750"/>
                  </a:lnTo>
                </a:path>
                <a:path w="314959" h="53340">
                  <a:moveTo>
                    <a:pt x="314753" y="3"/>
                  </a:moveTo>
                  <a:lnTo>
                    <a:pt x="314751" y="0"/>
                  </a:lnTo>
                </a:path>
                <a:path w="314959" h="53340">
                  <a:moveTo>
                    <a:pt x="157376" y="52750"/>
                  </a:moveTo>
                  <a:lnTo>
                    <a:pt x="218649" y="48604"/>
                  </a:lnTo>
                  <a:lnTo>
                    <a:pt x="268671" y="37299"/>
                  </a:lnTo>
                  <a:lnTo>
                    <a:pt x="302391" y="20532"/>
                  </a:lnTo>
                  <a:lnTo>
                    <a:pt x="314753" y="3"/>
                  </a:lnTo>
                </a:path>
              </a:pathLst>
            </a:custGeom>
            <a:ln w="3175">
              <a:solidFill>
                <a:srgbClr val="464646"/>
              </a:solidFill>
            </a:ln>
          </p:spPr>
          <p:txBody>
            <a:bodyPr wrap="square" lIns="0" tIns="0" rIns="0" bIns="0" rtlCol="0"/>
            <a:lstStyle/>
            <a:p>
              <a:endParaRPr sz="2398"/>
            </a:p>
          </p:txBody>
        </p:sp>
        <p:sp>
          <p:nvSpPr>
            <p:cNvPr id="182" name="object 182"/>
            <p:cNvSpPr/>
            <p:nvPr/>
          </p:nvSpPr>
          <p:spPr>
            <a:xfrm>
              <a:off x="7975274" y="6509213"/>
              <a:ext cx="314960" cy="106045"/>
            </a:xfrm>
            <a:custGeom>
              <a:avLst/>
              <a:gdLst/>
              <a:ahLst/>
              <a:cxnLst/>
              <a:rect l="l" t="t" r="r" b="b"/>
              <a:pathLst>
                <a:path w="314959" h="106045">
                  <a:moveTo>
                    <a:pt x="157376" y="0"/>
                  </a:moveTo>
                  <a:lnTo>
                    <a:pt x="96104" y="4144"/>
                  </a:lnTo>
                  <a:lnTo>
                    <a:pt x="46082" y="15448"/>
                  </a:lnTo>
                  <a:lnTo>
                    <a:pt x="12362" y="32214"/>
                  </a:lnTo>
                  <a:lnTo>
                    <a:pt x="0" y="52746"/>
                  </a:lnTo>
                  <a:lnTo>
                    <a:pt x="12362" y="73278"/>
                  </a:lnTo>
                  <a:lnTo>
                    <a:pt x="46082" y="90044"/>
                  </a:lnTo>
                  <a:lnTo>
                    <a:pt x="96104" y="101348"/>
                  </a:lnTo>
                  <a:lnTo>
                    <a:pt x="157376" y="105493"/>
                  </a:lnTo>
                  <a:lnTo>
                    <a:pt x="218598" y="101348"/>
                  </a:lnTo>
                  <a:lnTo>
                    <a:pt x="268594" y="90044"/>
                  </a:lnTo>
                  <a:lnTo>
                    <a:pt x="302304" y="73278"/>
                  </a:lnTo>
                  <a:lnTo>
                    <a:pt x="314665" y="52746"/>
                  </a:lnTo>
                  <a:lnTo>
                    <a:pt x="302304" y="32214"/>
                  </a:lnTo>
                  <a:lnTo>
                    <a:pt x="268594" y="15448"/>
                  </a:lnTo>
                  <a:lnTo>
                    <a:pt x="218598" y="4144"/>
                  </a:lnTo>
                  <a:lnTo>
                    <a:pt x="157376" y="0"/>
                  </a:lnTo>
                  <a:close/>
                </a:path>
              </a:pathLst>
            </a:custGeom>
            <a:solidFill>
              <a:srgbClr val="FC3384"/>
            </a:solidFill>
          </p:spPr>
          <p:txBody>
            <a:bodyPr wrap="square" lIns="0" tIns="0" rIns="0" bIns="0" rtlCol="0"/>
            <a:lstStyle/>
            <a:p>
              <a:endParaRPr sz="2398"/>
            </a:p>
          </p:txBody>
        </p:sp>
        <p:sp>
          <p:nvSpPr>
            <p:cNvPr id="183" name="object 183"/>
            <p:cNvSpPr/>
            <p:nvPr/>
          </p:nvSpPr>
          <p:spPr>
            <a:xfrm>
              <a:off x="7975274" y="6509213"/>
              <a:ext cx="314960" cy="106045"/>
            </a:xfrm>
            <a:custGeom>
              <a:avLst/>
              <a:gdLst/>
              <a:ahLst/>
              <a:cxnLst/>
              <a:rect l="l" t="t" r="r" b="b"/>
              <a:pathLst>
                <a:path w="314959" h="106045">
                  <a:moveTo>
                    <a:pt x="314665" y="52746"/>
                  </a:moveTo>
                  <a:lnTo>
                    <a:pt x="302304" y="32214"/>
                  </a:lnTo>
                  <a:lnTo>
                    <a:pt x="268594" y="15448"/>
                  </a:lnTo>
                  <a:lnTo>
                    <a:pt x="218598" y="4144"/>
                  </a:lnTo>
                  <a:lnTo>
                    <a:pt x="157376" y="0"/>
                  </a:lnTo>
                  <a:lnTo>
                    <a:pt x="96104" y="4144"/>
                  </a:lnTo>
                  <a:lnTo>
                    <a:pt x="46082" y="15448"/>
                  </a:lnTo>
                  <a:lnTo>
                    <a:pt x="12362" y="32214"/>
                  </a:lnTo>
                  <a:lnTo>
                    <a:pt x="0" y="52746"/>
                  </a:lnTo>
                  <a:lnTo>
                    <a:pt x="12362" y="73278"/>
                  </a:lnTo>
                  <a:lnTo>
                    <a:pt x="46082" y="90044"/>
                  </a:lnTo>
                  <a:lnTo>
                    <a:pt x="96104" y="101348"/>
                  </a:lnTo>
                  <a:lnTo>
                    <a:pt x="157376" y="105493"/>
                  </a:lnTo>
                  <a:lnTo>
                    <a:pt x="218598" y="101348"/>
                  </a:lnTo>
                  <a:lnTo>
                    <a:pt x="268594" y="90044"/>
                  </a:lnTo>
                  <a:lnTo>
                    <a:pt x="302304" y="73278"/>
                  </a:lnTo>
                  <a:lnTo>
                    <a:pt x="314665" y="52746"/>
                  </a:lnTo>
                  <a:close/>
                </a:path>
              </a:pathLst>
            </a:custGeom>
            <a:ln w="3175">
              <a:solidFill>
                <a:srgbClr val="C7C7C7"/>
              </a:solidFill>
            </a:ln>
          </p:spPr>
          <p:txBody>
            <a:bodyPr wrap="square" lIns="0" tIns="0" rIns="0" bIns="0" rtlCol="0"/>
            <a:lstStyle/>
            <a:p>
              <a:endParaRPr sz="2398"/>
            </a:p>
          </p:txBody>
        </p:sp>
      </p:grpSp>
      <p:sp>
        <p:nvSpPr>
          <p:cNvPr id="184" name="object 184"/>
          <p:cNvSpPr txBox="1"/>
          <p:nvPr/>
        </p:nvSpPr>
        <p:spPr>
          <a:xfrm>
            <a:off x="8081089" y="6509738"/>
            <a:ext cx="99603" cy="69826"/>
          </a:xfrm>
          <a:prstGeom prst="rect">
            <a:avLst/>
          </a:prstGeom>
        </p:spPr>
        <p:txBody>
          <a:bodyPr vert="horz" wrap="square" lIns="0" tIns="15860" rIns="0" bIns="0" rtlCol="0">
            <a:spAutoFit/>
          </a:bodyPr>
          <a:lstStyle/>
          <a:p>
            <a:pPr marL="12689">
              <a:spcBef>
                <a:spcPts val="125"/>
              </a:spcBef>
            </a:pPr>
            <a:r>
              <a:rPr sz="350" spc="-25" dirty="0">
                <a:latin typeface="Calibri"/>
                <a:cs typeface="Calibri"/>
              </a:rPr>
              <a:t>LTE</a:t>
            </a:r>
            <a:endParaRPr sz="350">
              <a:latin typeface="Calibri"/>
              <a:cs typeface="Calibri"/>
            </a:endParaRPr>
          </a:p>
        </p:txBody>
      </p:sp>
      <p:grpSp>
        <p:nvGrpSpPr>
          <p:cNvPr id="185" name="object 185"/>
          <p:cNvGrpSpPr/>
          <p:nvPr/>
        </p:nvGrpSpPr>
        <p:grpSpPr>
          <a:xfrm>
            <a:off x="8122163" y="6376387"/>
            <a:ext cx="636316" cy="249323"/>
            <a:chOff x="8124039" y="6382290"/>
            <a:chExt cx="636905" cy="249554"/>
          </a:xfrm>
        </p:grpSpPr>
        <p:sp>
          <p:nvSpPr>
            <p:cNvPr id="186" name="object 186"/>
            <p:cNvSpPr/>
            <p:nvPr/>
          </p:nvSpPr>
          <p:spPr>
            <a:xfrm>
              <a:off x="8130707" y="6388958"/>
              <a:ext cx="635" cy="120650"/>
            </a:xfrm>
            <a:custGeom>
              <a:avLst/>
              <a:gdLst/>
              <a:ahLst/>
              <a:cxnLst/>
              <a:rect l="l" t="t" r="r" b="b"/>
              <a:pathLst>
                <a:path w="634" h="120650">
                  <a:moveTo>
                    <a:pt x="441" y="0"/>
                  </a:moveTo>
                  <a:lnTo>
                    <a:pt x="0" y="120255"/>
                  </a:lnTo>
                </a:path>
              </a:pathLst>
            </a:custGeom>
            <a:ln w="13254">
              <a:solidFill>
                <a:srgbClr val="FC3384"/>
              </a:solidFill>
              <a:prstDash val="dot"/>
            </a:ln>
          </p:spPr>
          <p:txBody>
            <a:bodyPr wrap="square" lIns="0" tIns="0" rIns="0" bIns="0" rtlCol="0"/>
            <a:lstStyle/>
            <a:p>
              <a:endParaRPr sz="2398"/>
            </a:p>
          </p:txBody>
        </p:sp>
        <p:sp>
          <p:nvSpPr>
            <p:cNvPr id="187" name="object 187"/>
            <p:cNvSpPr/>
            <p:nvPr/>
          </p:nvSpPr>
          <p:spPr>
            <a:xfrm>
              <a:off x="8444754" y="6524939"/>
              <a:ext cx="314960" cy="106045"/>
            </a:xfrm>
            <a:custGeom>
              <a:avLst/>
              <a:gdLst/>
              <a:ahLst/>
              <a:cxnLst/>
              <a:rect l="l" t="t" r="r" b="b"/>
              <a:pathLst>
                <a:path w="314959" h="106045">
                  <a:moveTo>
                    <a:pt x="157376" y="0"/>
                  </a:moveTo>
                  <a:lnTo>
                    <a:pt x="96104" y="4146"/>
                  </a:lnTo>
                  <a:lnTo>
                    <a:pt x="46082" y="15452"/>
                  </a:lnTo>
                  <a:lnTo>
                    <a:pt x="12362" y="32221"/>
                  </a:lnTo>
                  <a:lnTo>
                    <a:pt x="0" y="52754"/>
                  </a:lnTo>
                  <a:lnTo>
                    <a:pt x="12362" y="73283"/>
                  </a:lnTo>
                  <a:lnTo>
                    <a:pt x="46082" y="90049"/>
                  </a:lnTo>
                  <a:lnTo>
                    <a:pt x="96104" y="101355"/>
                  </a:lnTo>
                  <a:lnTo>
                    <a:pt x="157376" y="105501"/>
                  </a:lnTo>
                  <a:lnTo>
                    <a:pt x="218598" y="101355"/>
                  </a:lnTo>
                  <a:lnTo>
                    <a:pt x="268594" y="90049"/>
                  </a:lnTo>
                  <a:lnTo>
                    <a:pt x="302304" y="73283"/>
                  </a:lnTo>
                  <a:lnTo>
                    <a:pt x="314665" y="52754"/>
                  </a:lnTo>
                  <a:lnTo>
                    <a:pt x="302304" y="32221"/>
                  </a:lnTo>
                  <a:lnTo>
                    <a:pt x="268594" y="15452"/>
                  </a:lnTo>
                  <a:lnTo>
                    <a:pt x="218598" y="4146"/>
                  </a:lnTo>
                  <a:lnTo>
                    <a:pt x="157376" y="0"/>
                  </a:lnTo>
                  <a:close/>
                </a:path>
              </a:pathLst>
            </a:custGeom>
            <a:solidFill>
              <a:srgbClr val="464646">
                <a:alpha val="21960"/>
              </a:srgbClr>
            </a:solidFill>
          </p:spPr>
          <p:txBody>
            <a:bodyPr wrap="square" lIns="0" tIns="0" rIns="0" bIns="0" rtlCol="0"/>
            <a:lstStyle/>
            <a:p>
              <a:endParaRPr sz="2398"/>
            </a:p>
          </p:txBody>
        </p:sp>
        <p:sp>
          <p:nvSpPr>
            <p:cNvPr id="188" name="object 188"/>
            <p:cNvSpPr/>
            <p:nvPr/>
          </p:nvSpPr>
          <p:spPr>
            <a:xfrm>
              <a:off x="8444754" y="6577690"/>
              <a:ext cx="314960" cy="53340"/>
            </a:xfrm>
            <a:custGeom>
              <a:avLst/>
              <a:gdLst/>
              <a:ahLst/>
              <a:cxnLst/>
              <a:rect l="l" t="t" r="r" b="b"/>
              <a:pathLst>
                <a:path w="314959" h="53340">
                  <a:moveTo>
                    <a:pt x="2" y="0"/>
                  </a:moveTo>
                  <a:lnTo>
                    <a:pt x="12362" y="20532"/>
                  </a:lnTo>
                  <a:lnTo>
                    <a:pt x="46082" y="37299"/>
                  </a:lnTo>
                  <a:lnTo>
                    <a:pt x="96104" y="48604"/>
                  </a:lnTo>
                  <a:lnTo>
                    <a:pt x="157376" y="52750"/>
                  </a:lnTo>
                </a:path>
                <a:path w="314959" h="53340">
                  <a:moveTo>
                    <a:pt x="314665" y="3"/>
                  </a:moveTo>
                  <a:lnTo>
                    <a:pt x="314663" y="0"/>
                  </a:lnTo>
                </a:path>
                <a:path w="314959" h="53340">
                  <a:moveTo>
                    <a:pt x="157376" y="52750"/>
                  </a:moveTo>
                  <a:lnTo>
                    <a:pt x="218598" y="48604"/>
                  </a:lnTo>
                  <a:lnTo>
                    <a:pt x="268594" y="37299"/>
                  </a:lnTo>
                  <a:lnTo>
                    <a:pt x="302304" y="20532"/>
                  </a:lnTo>
                  <a:lnTo>
                    <a:pt x="314665" y="3"/>
                  </a:lnTo>
                </a:path>
              </a:pathLst>
            </a:custGeom>
            <a:ln w="3175">
              <a:solidFill>
                <a:srgbClr val="464646"/>
              </a:solidFill>
            </a:ln>
          </p:spPr>
          <p:txBody>
            <a:bodyPr wrap="square" lIns="0" tIns="0" rIns="0" bIns="0" rtlCol="0"/>
            <a:lstStyle/>
            <a:p>
              <a:endParaRPr sz="2398"/>
            </a:p>
          </p:txBody>
        </p:sp>
        <p:sp>
          <p:nvSpPr>
            <p:cNvPr id="189" name="object 189"/>
            <p:cNvSpPr/>
            <p:nvPr/>
          </p:nvSpPr>
          <p:spPr>
            <a:xfrm>
              <a:off x="8441661" y="6509213"/>
              <a:ext cx="314960" cy="106045"/>
            </a:xfrm>
            <a:custGeom>
              <a:avLst/>
              <a:gdLst/>
              <a:ahLst/>
              <a:cxnLst/>
              <a:rect l="l" t="t" r="r" b="b"/>
              <a:pathLst>
                <a:path w="314959" h="106045">
                  <a:moveTo>
                    <a:pt x="157376" y="0"/>
                  </a:moveTo>
                  <a:lnTo>
                    <a:pt x="96141" y="4144"/>
                  </a:lnTo>
                  <a:lnTo>
                    <a:pt x="46115" y="15448"/>
                  </a:lnTo>
                  <a:lnTo>
                    <a:pt x="12375" y="32214"/>
                  </a:lnTo>
                  <a:lnTo>
                    <a:pt x="0" y="52746"/>
                  </a:lnTo>
                  <a:lnTo>
                    <a:pt x="12375" y="73278"/>
                  </a:lnTo>
                  <a:lnTo>
                    <a:pt x="46115" y="90044"/>
                  </a:lnTo>
                  <a:lnTo>
                    <a:pt x="96141" y="101348"/>
                  </a:lnTo>
                  <a:lnTo>
                    <a:pt x="157376" y="105493"/>
                  </a:lnTo>
                  <a:lnTo>
                    <a:pt x="218649" y="101348"/>
                  </a:lnTo>
                  <a:lnTo>
                    <a:pt x="268671" y="90044"/>
                  </a:lnTo>
                  <a:lnTo>
                    <a:pt x="302391" y="73278"/>
                  </a:lnTo>
                  <a:lnTo>
                    <a:pt x="314753" y="52746"/>
                  </a:lnTo>
                  <a:lnTo>
                    <a:pt x="302391" y="32214"/>
                  </a:lnTo>
                  <a:lnTo>
                    <a:pt x="268671" y="15448"/>
                  </a:lnTo>
                  <a:lnTo>
                    <a:pt x="218649" y="4144"/>
                  </a:lnTo>
                  <a:lnTo>
                    <a:pt x="157376" y="0"/>
                  </a:lnTo>
                  <a:close/>
                </a:path>
              </a:pathLst>
            </a:custGeom>
            <a:solidFill>
              <a:srgbClr val="5B9BD4"/>
            </a:solidFill>
          </p:spPr>
          <p:txBody>
            <a:bodyPr wrap="square" lIns="0" tIns="0" rIns="0" bIns="0" rtlCol="0"/>
            <a:lstStyle/>
            <a:p>
              <a:endParaRPr sz="2398"/>
            </a:p>
          </p:txBody>
        </p:sp>
        <p:sp>
          <p:nvSpPr>
            <p:cNvPr id="190" name="object 190"/>
            <p:cNvSpPr/>
            <p:nvPr/>
          </p:nvSpPr>
          <p:spPr>
            <a:xfrm>
              <a:off x="8441661" y="6509213"/>
              <a:ext cx="314960" cy="106045"/>
            </a:xfrm>
            <a:custGeom>
              <a:avLst/>
              <a:gdLst/>
              <a:ahLst/>
              <a:cxnLst/>
              <a:rect l="l" t="t" r="r" b="b"/>
              <a:pathLst>
                <a:path w="314959" h="106045">
                  <a:moveTo>
                    <a:pt x="314753" y="52746"/>
                  </a:moveTo>
                  <a:lnTo>
                    <a:pt x="302391" y="32214"/>
                  </a:lnTo>
                  <a:lnTo>
                    <a:pt x="268671" y="15448"/>
                  </a:lnTo>
                  <a:lnTo>
                    <a:pt x="218649" y="4144"/>
                  </a:lnTo>
                  <a:lnTo>
                    <a:pt x="157376" y="0"/>
                  </a:lnTo>
                  <a:lnTo>
                    <a:pt x="96141" y="4144"/>
                  </a:lnTo>
                  <a:lnTo>
                    <a:pt x="46115" y="15448"/>
                  </a:lnTo>
                  <a:lnTo>
                    <a:pt x="12375" y="32214"/>
                  </a:lnTo>
                  <a:lnTo>
                    <a:pt x="0" y="52746"/>
                  </a:lnTo>
                  <a:lnTo>
                    <a:pt x="12375" y="73278"/>
                  </a:lnTo>
                  <a:lnTo>
                    <a:pt x="46115" y="90044"/>
                  </a:lnTo>
                  <a:lnTo>
                    <a:pt x="96141" y="101348"/>
                  </a:lnTo>
                  <a:lnTo>
                    <a:pt x="157376" y="105493"/>
                  </a:lnTo>
                  <a:lnTo>
                    <a:pt x="218649" y="101348"/>
                  </a:lnTo>
                  <a:lnTo>
                    <a:pt x="268671" y="90044"/>
                  </a:lnTo>
                  <a:lnTo>
                    <a:pt x="302391" y="73278"/>
                  </a:lnTo>
                  <a:lnTo>
                    <a:pt x="314753" y="52746"/>
                  </a:lnTo>
                  <a:close/>
                </a:path>
              </a:pathLst>
            </a:custGeom>
            <a:ln w="3175">
              <a:solidFill>
                <a:srgbClr val="C7C7C7"/>
              </a:solidFill>
            </a:ln>
          </p:spPr>
          <p:txBody>
            <a:bodyPr wrap="square" lIns="0" tIns="0" rIns="0" bIns="0" rtlCol="0"/>
            <a:lstStyle/>
            <a:p>
              <a:endParaRPr sz="2398"/>
            </a:p>
          </p:txBody>
        </p:sp>
      </p:grpSp>
      <p:sp>
        <p:nvSpPr>
          <p:cNvPr id="191" name="object 191"/>
          <p:cNvSpPr txBox="1"/>
          <p:nvPr/>
        </p:nvSpPr>
        <p:spPr>
          <a:xfrm>
            <a:off x="8275045" y="6509738"/>
            <a:ext cx="45678" cy="69826"/>
          </a:xfrm>
          <a:prstGeom prst="rect">
            <a:avLst/>
          </a:prstGeom>
        </p:spPr>
        <p:txBody>
          <a:bodyPr vert="horz" wrap="square" lIns="0" tIns="15860" rIns="0" bIns="0" rtlCol="0">
            <a:spAutoFit/>
          </a:bodyPr>
          <a:lstStyle/>
          <a:p>
            <a:pPr marL="12689">
              <a:spcBef>
                <a:spcPts val="125"/>
              </a:spcBef>
            </a:pPr>
            <a:r>
              <a:rPr sz="350" u="sng" spc="500" dirty="0">
                <a:uFill>
                  <a:solidFill>
                    <a:srgbClr val="FC3384"/>
                  </a:solidFill>
                </a:uFill>
                <a:latin typeface="Calibri"/>
                <a:cs typeface="Calibri"/>
              </a:rPr>
              <a:t> </a:t>
            </a:r>
            <a:endParaRPr sz="350">
              <a:latin typeface="Calibri"/>
              <a:cs typeface="Calibri"/>
            </a:endParaRPr>
          </a:p>
        </p:txBody>
      </p:sp>
      <p:sp>
        <p:nvSpPr>
          <p:cNvPr id="192" name="object 192"/>
          <p:cNvSpPr txBox="1"/>
          <p:nvPr/>
        </p:nvSpPr>
        <p:spPr>
          <a:xfrm>
            <a:off x="8552605" y="6509738"/>
            <a:ext cx="88818" cy="69826"/>
          </a:xfrm>
          <a:prstGeom prst="rect">
            <a:avLst/>
          </a:prstGeom>
        </p:spPr>
        <p:txBody>
          <a:bodyPr vert="horz" wrap="square" lIns="0" tIns="15860" rIns="0" bIns="0" rtlCol="0">
            <a:spAutoFit/>
          </a:bodyPr>
          <a:lstStyle/>
          <a:p>
            <a:pPr marL="12689">
              <a:spcBef>
                <a:spcPts val="125"/>
              </a:spcBef>
            </a:pPr>
            <a:r>
              <a:rPr sz="350" spc="-25" dirty="0">
                <a:latin typeface="Calibri"/>
                <a:cs typeface="Calibri"/>
              </a:rPr>
              <a:t>NR</a:t>
            </a:r>
            <a:endParaRPr sz="350">
              <a:latin typeface="Calibri"/>
              <a:cs typeface="Calibri"/>
            </a:endParaRPr>
          </a:p>
        </p:txBody>
      </p:sp>
      <p:grpSp>
        <p:nvGrpSpPr>
          <p:cNvPr id="193" name="object 193"/>
          <p:cNvGrpSpPr/>
          <p:nvPr/>
        </p:nvGrpSpPr>
        <p:grpSpPr>
          <a:xfrm>
            <a:off x="7932982" y="6183435"/>
            <a:ext cx="881833" cy="645198"/>
            <a:chOff x="7934682" y="6189160"/>
            <a:chExt cx="882650" cy="645795"/>
          </a:xfrm>
        </p:grpSpPr>
        <p:sp>
          <p:nvSpPr>
            <p:cNvPr id="194" name="object 194"/>
            <p:cNvSpPr/>
            <p:nvPr/>
          </p:nvSpPr>
          <p:spPr>
            <a:xfrm>
              <a:off x="8193269" y="6389835"/>
              <a:ext cx="361950" cy="121920"/>
            </a:xfrm>
            <a:custGeom>
              <a:avLst/>
              <a:gdLst/>
              <a:ahLst/>
              <a:cxnLst/>
              <a:rect l="l" t="t" r="r" b="b"/>
              <a:pathLst>
                <a:path w="361950" h="121920">
                  <a:moveTo>
                    <a:pt x="0" y="0"/>
                  </a:moveTo>
                  <a:lnTo>
                    <a:pt x="361852" y="121467"/>
                  </a:lnTo>
                </a:path>
              </a:pathLst>
            </a:custGeom>
            <a:ln w="12093">
              <a:solidFill>
                <a:srgbClr val="FC3384"/>
              </a:solidFill>
            </a:ln>
          </p:spPr>
          <p:txBody>
            <a:bodyPr wrap="square" lIns="0" tIns="0" rIns="0" bIns="0" rtlCol="0"/>
            <a:lstStyle/>
            <a:p>
              <a:endParaRPr sz="2398"/>
            </a:p>
          </p:txBody>
        </p:sp>
        <p:pic>
          <p:nvPicPr>
            <p:cNvPr id="195" name="object 195"/>
            <p:cNvPicPr/>
            <p:nvPr/>
          </p:nvPicPr>
          <p:blipFill>
            <a:blip r:embed="rId3" cstate="print"/>
            <a:stretch>
              <a:fillRect/>
            </a:stretch>
          </p:blipFill>
          <p:spPr>
            <a:xfrm>
              <a:off x="8306817" y="6696402"/>
              <a:ext cx="44958" cy="64666"/>
            </a:xfrm>
            <a:prstGeom prst="rect">
              <a:avLst/>
            </a:prstGeom>
          </p:spPr>
        </p:pic>
        <p:sp>
          <p:nvSpPr>
            <p:cNvPr id="196" name="object 196"/>
            <p:cNvSpPr/>
            <p:nvPr/>
          </p:nvSpPr>
          <p:spPr>
            <a:xfrm>
              <a:off x="8136009" y="6614690"/>
              <a:ext cx="160020" cy="81915"/>
            </a:xfrm>
            <a:custGeom>
              <a:avLst/>
              <a:gdLst/>
              <a:ahLst/>
              <a:cxnLst/>
              <a:rect l="l" t="t" r="r" b="b"/>
              <a:pathLst>
                <a:path w="160020" h="81915">
                  <a:moveTo>
                    <a:pt x="0" y="0"/>
                  </a:moveTo>
                  <a:lnTo>
                    <a:pt x="159586" y="81488"/>
                  </a:lnTo>
                </a:path>
              </a:pathLst>
            </a:custGeom>
            <a:ln w="12229">
              <a:solidFill>
                <a:srgbClr val="FC3384"/>
              </a:solidFill>
            </a:ln>
          </p:spPr>
          <p:txBody>
            <a:bodyPr wrap="square" lIns="0" tIns="0" rIns="0" bIns="0" rtlCol="0"/>
            <a:lstStyle/>
            <a:p>
              <a:endParaRPr sz="2398"/>
            </a:p>
          </p:txBody>
        </p:sp>
        <p:sp>
          <p:nvSpPr>
            <p:cNvPr id="197" name="object 197"/>
            <p:cNvSpPr/>
            <p:nvPr/>
          </p:nvSpPr>
          <p:spPr>
            <a:xfrm>
              <a:off x="8091296" y="6612856"/>
              <a:ext cx="204470" cy="114300"/>
            </a:xfrm>
            <a:custGeom>
              <a:avLst/>
              <a:gdLst/>
              <a:ahLst/>
              <a:cxnLst/>
              <a:rect l="l" t="t" r="r" b="b"/>
              <a:pathLst>
                <a:path w="204470" h="114300">
                  <a:moveTo>
                    <a:pt x="0" y="0"/>
                  </a:moveTo>
                  <a:lnTo>
                    <a:pt x="204298" y="113755"/>
                  </a:lnTo>
                </a:path>
              </a:pathLst>
            </a:custGeom>
            <a:ln w="12268">
              <a:solidFill>
                <a:srgbClr val="FC3384"/>
              </a:solidFill>
              <a:prstDash val="dot"/>
            </a:ln>
          </p:spPr>
          <p:txBody>
            <a:bodyPr wrap="square" lIns="0" tIns="0" rIns="0" bIns="0" rtlCol="0"/>
            <a:lstStyle/>
            <a:p>
              <a:endParaRPr sz="2398"/>
            </a:p>
          </p:txBody>
        </p:sp>
        <p:sp>
          <p:nvSpPr>
            <p:cNvPr id="198" name="object 198"/>
            <p:cNvSpPr/>
            <p:nvPr/>
          </p:nvSpPr>
          <p:spPr>
            <a:xfrm>
              <a:off x="8383871" y="6614618"/>
              <a:ext cx="206375" cy="82550"/>
            </a:xfrm>
            <a:custGeom>
              <a:avLst/>
              <a:gdLst/>
              <a:ahLst/>
              <a:cxnLst/>
              <a:rect l="l" t="t" r="r" b="b"/>
              <a:pathLst>
                <a:path w="206375" h="82550">
                  <a:moveTo>
                    <a:pt x="206330" y="0"/>
                  </a:moveTo>
                  <a:lnTo>
                    <a:pt x="0" y="82222"/>
                  </a:lnTo>
                </a:path>
              </a:pathLst>
            </a:custGeom>
            <a:ln w="12139">
              <a:solidFill>
                <a:srgbClr val="5B9BD4"/>
              </a:solidFill>
            </a:ln>
          </p:spPr>
          <p:txBody>
            <a:bodyPr wrap="square" lIns="0" tIns="0" rIns="0" bIns="0" rtlCol="0"/>
            <a:lstStyle/>
            <a:p>
              <a:endParaRPr sz="2398"/>
            </a:p>
          </p:txBody>
        </p:sp>
        <p:sp>
          <p:nvSpPr>
            <p:cNvPr id="199" name="object 199"/>
            <p:cNvSpPr/>
            <p:nvPr/>
          </p:nvSpPr>
          <p:spPr>
            <a:xfrm>
              <a:off x="7938956" y="6263551"/>
              <a:ext cx="876935" cy="570230"/>
            </a:xfrm>
            <a:custGeom>
              <a:avLst/>
              <a:gdLst/>
              <a:ahLst/>
              <a:cxnLst/>
              <a:rect l="l" t="t" r="r" b="b"/>
              <a:pathLst>
                <a:path w="876934" h="570229">
                  <a:moveTo>
                    <a:pt x="0" y="570084"/>
                  </a:moveTo>
                  <a:lnTo>
                    <a:pt x="876689" y="570084"/>
                  </a:lnTo>
                  <a:lnTo>
                    <a:pt x="876689" y="0"/>
                  </a:lnTo>
                  <a:lnTo>
                    <a:pt x="0" y="0"/>
                  </a:lnTo>
                  <a:lnTo>
                    <a:pt x="0" y="570084"/>
                  </a:lnTo>
                  <a:close/>
                </a:path>
              </a:pathLst>
            </a:custGeom>
            <a:ln w="3175">
              <a:solidFill>
                <a:srgbClr val="5B9BD4"/>
              </a:solidFill>
            </a:ln>
          </p:spPr>
          <p:txBody>
            <a:bodyPr wrap="square" lIns="0" tIns="0" rIns="0" bIns="0" rtlCol="0"/>
            <a:lstStyle/>
            <a:p>
              <a:endParaRPr sz="2398"/>
            </a:p>
          </p:txBody>
        </p:sp>
        <p:sp>
          <p:nvSpPr>
            <p:cNvPr id="200" name="object 200"/>
            <p:cNvSpPr/>
            <p:nvPr/>
          </p:nvSpPr>
          <p:spPr>
            <a:xfrm>
              <a:off x="7935952" y="6247818"/>
              <a:ext cx="876935" cy="570230"/>
            </a:xfrm>
            <a:custGeom>
              <a:avLst/>
              <a:gdLst/>
              <a:ahLst/>
              <a:cxnLst/>
              <a:rect l="l" t="t" r="r" b="b"/>
              <a:pathLst>
                <a:path w="876934" h="570229">
                  <a:moveTo>
                    <a:pt x="0" y="570084"/>
                  </a:moveTo>
                  <a:lnTo>
                    <a:pt x="876689" y="570084"/>
                  </a:lnTo>
                  <a:lnTo>
                    <a:pt x="876689" y="0"/>
                  </a:lnTo>
                  <a:lnTo>
                    <a:pt x="0" y="0"/>
                  </a:lnTo>
                  <a:lnTo>
                    <a:pt x="0" y="570084"/>
                  </a:lnTo>
                  <a:close/>
                </a:path>
              </a:pathLst>
            </a:custGeom>
            <a:ln w="3175">
              <a:solidFill>
                <a:srgbClr val="FC3384"/>
              </a:solidFill>
            </a:ln>
          </p:spPr>
          <p:txBody>
            <a:bodyPr wrap="square" lIns="0" tIns="0" rIns="0" bIns="0" rtlCol="0"/>
            <a:lstStyle/>
            <a:p>
              <a:endParaRPr sz="2398"/>
            </a:p>
          </p:txBody>
        </p:sp>
        <p:sp>
          <p:nvSpPr>
            <p:cNvPr id="201" name="object 201"/>
            <p:cNvSpPr/>
            <p:nvPr/>
          </p:nvSpPr>
          <p:spPr>
            <a:xfrm>
              <a:off x="7938956" y="6251293"/>
              <a:ext cx="876935" cy="15875"/>
            </a:xfrm>
            <a:custGeom>
              <a:avLst/>
              <a:gdLst/>
              <a:ahLst/>
              <a:cxnLst/>
              <a:rect l="l" t="t" r="r" b="b"/>
              <a:pathLst>
                <a:path w="876934" h="15875">
                  <a:moveTo>
                    <a:pt x="0" y="15734"/>
                  </a:moveTo>
                  <a:lnTo>
                    <a:pt x="876689" y="15734"/>
                  </a:lnTo>
                  <a:lnTo>
                    <a:pt x="876689" y="0"/>
                  </a:lnTo>
                  <a:lnTo>
                    <a:pt x="0" y="0"/>
                  </a:lnTo>
                  <a:lnTo>
                    <a:pt x="0" y="15734"/>
                  </a:lnTo>
                  <a:close/>
                </a:path>
              </a:pathLst>
            </a:custGeom>
            <a:solidFill>
              <a:srgbClr val="464646">
                <a:alpha val="21960"/>
              </a:srgbClr>
            </a:solidFill>
          </p:spPr>
          <p:txBody>
            <a:bodyPr wrap="square" lIns="0" tIns="0" rIns="0" bIns="0" rtlCol="0"/>
            <a:lstStyle/>
            <a:p>
              <a:endParaRPr sz="2398"/>
            </a:p>
          </p:txBody>
        </p:sp>
        <p:sp>
          <p:nvSpPr>
            <p:cNvPr id="202" name="object 202"/>
            <p:cNvSpPr/>
            <p:nvPr/>
          </p:nvSpPr>
          <p:spPr>
            <a:xfrm>
              <a:off x="7938956" y="6267028"/>
              <a:ext cx="876935" cy="0"/>
            </a:xfrm>
            <a:custGeom>
              <a:avLst/>
              <a:gdLst/>
              <a:ahLst/>
              <a:cxnLst/>
              <a:rect l="l" t="t" r="r" b="b"/>
              <a:pathLst>
                <a:path w="876934">
                  <a:moveTo>
                    <a:pt x="0" y="0"/>
                  </a:moveTo>
                  <a:lnTo>
                    <a:pt x="876689" y="0"/>
                  </a:lnTo>
                </a:path>
              </a:pathLst>
            </a:custGeom>
            <a:ln w="3175">
              <a:solidFill>
                <a:srgbClr val="464646"/>
              </a:solidFill>
            </a:ln>
          </p:spPr>
          <p:txBody>
            <a:bodyPr wrap="square" lIns="0" tIns="0" rIns="0" bIns="0" rtlCol="0"/>
            <a:lstStyle/>
            <a:p>
              <a:endParaRPr sz="2398"/>
            </a:p>
          </p:txBody>
        </p:sp>
        <p:sp>
          <p:nvSpPr>
            <p:cNvPr id="203" name="object 203"/>
            <p:cNvSpPr/>
            <p:nvPr/>
          </p:nvSpPr>
          <p:spPr>
            <a:xfrm>
              <a:off x="7938956" y="6251293"/>
              <a:ext cx="0" cy="15875"/>
            </a:xfrm>
            <a:custGeom>
              <a:avLst/>
              <a:gdLst/>
              <a:ahLst/>
              <a:cxnLst/>
              <a:rect l="l" t="t" r="r" b="b"/>
              <a:pathLst>
                <a:path h="15875">
                  <a:moveTo>
                    <a:pt x="0" y="0"/>
                  </a:moveTo>
                  <a:lnTo>
                    <a:pt x="0" y="15734"/>
                  </a:lnTo>
                </a:path>
              </a:pathLst>
            </a:custGeom>
            <a:ln w="3175">
              <a:solidFill>
                <a:srgbClr val="464646"/>
              </a:solidFill>
            </a:ln>
          </p:spPr>
          <p:txBody>
            <a:bodyPr wrap="square" lIns="0" tIns="0" rIns="0" bIns="0" rtlCol="0"/>
            <a:lstStyle/>
            <a:p>
              <a:endParaRPr sz="2398"/>
            </a:p>
          </p:txBody>
        </p:sp>
        <p:sp>
          <p:nvSpPr>
            <p:cNvPr id="204" name="object 204"/>
            <p:cNvSpPr/>
            <p:nvPr/>
          </p:nvSpPr>
          <p:spPr>
            <a:xfrm>
              <a:off x="8815619" y="6206165"/>
              <a:ext cx="635" cy="60960"/>
            </a:xfrm>
            <a:custGeom>
              <a:avLst/>
              <a:gdLst/>
              <a:ahLst/>
              <a:cxnLst/>
              <a:rect l="l" t="t" r="r" b="b"/>
              <a:pathLst>
                <a:path w="634" h="60960">
                  <a:moveTo>
                    <a:pt x="0" y="60862"/>
                  </a:moveTo>
                  <a:lnTo>
                    <a:pt x="26" y="0"/>
                  </a:lnTo>
                </a:path>
              </a:pathLst>
            </a:custGeom>
            <a:ln w="3175">
              <a:solidFill>
                <a:srgbClr val="464646"/>
              </a:solidFill>
            </a:ln>
          </p:spPr>
          <p:txBody>
            <a:bodyPr wrap="square" lIns="0" tIns="0" rIns="0" bIns="0" rtlCol="0"/>
            <a:lstStyle/>
            <a:p>
              <a:endParaRPr sz="2398"/>
            </a:p>
          </p:txBody>
        </p:sp>
        <p:sp>
          <p:nvSpPr>
            <p:cNvPr id="205" name="object 205"/>
            <p:cNvSpPr/>
            <p:nvPr/>
          </p:nvSpPr>
          <p:spPr>
            <a:xfrm>
              <a:off x="7935952" y="6190430"/>
              <a:ext cx="876935" cy="60960"/>
            </a:xfrm>
            <a:custGeom>
              <a:avLst/>
              <a:gdLst/>
              <a:ahLst/>
              <a:cxnLst/>
              <a:rect l="l" t="t" r="r" b="b"/>
              <a:pathLst>
                <a:path w="876934" h="60960">
                  <a:moveTo>
                    <a:pt x="876689" y="0"/>
                  </a:moveTo>
                  <a:lnTo>
                    <a:pt x="0" y="0"/>
                  </a:lnTo>
                  <a:lnTo>
                    <a:pt x="0" y="60862"/>
                  </a:lnTo>
                  <a:lnTo>
                    <a:pt x="876689" y="60862"/>
                  </a:lnTo>
                  <a:lnTo>
                    <a:pt x="876689" y="0"/>
                  </a:lnTo>
                  <a:close/>
                </a:path>
              </a:pathLst>
            </a:custGeom>
            <a:solidFill>
              <a:srgbClr val="FC3384"/>
            </a:solidFill>
          </p:spPr>
          <p:txBody>
            <a:bodyPr wrap="square" lIns="0" tIns="0" rIns="0" bIns="0" rtlCol="0"/>
            <a:lstStyle/>
            <a:p>
              <a:endParaRPr sz="2398"/>
            </a:p>
          </p:txBody>
        </p:sp>
        <p:sp>
          <p:nvSpPr>
            <p:cNvPr id="206" name="object 206"/>
            <p:cNvSpPr/>
            <p:nvPr/>
          </p:nvSpPr>
          <p:spPr>
            <a:xfrm>
              <a:off x="7935952" y="6190430"/>
              <a:ext cx="876935" cy="60960"/>
            </a:xfrm>
            <a:custGeom>
              <a:avLst/>
              <a:gdLst/>
              <a:ahLst/>
              <a:cxnLst/>
              <a:rect l="l" t="t" r="r" b="b"/>
              <a:pathLst>
                <a:path w="876934" h="60960">
                  <a:moveTo>
                    <a:pt x="0" y="60862"/>
                  </a:moveTo>
                  <a:lnTo>
                    <a:pt x="876689" y="60862"/>
                  </a:lnTo>
                  <a:lnTo>
                    <a:pt x="876689" y="0"/>
                  </a:lnTo>
                  <a:lnTo>
                    <a:pt x="0" y="0"/>
                  </a:lnTo>
                  <a:lnTo>
                    <a:pt x="0" y="60862"/>
                  </a:lnTo>
                  <a:close/>
                </a:path>
              </a:pathLst>
            </a:custGeom>
            <a:ln w="3175">
              <a:solidFill>
                <a:srgbClr val="FC3384"/>
              </a:solidFill>
            </a:ln>
          </p:spPr>
          <p:txBody>
            <a:bodyPr wrap="square" lIns="0" tIns="0" rIns="0" bIns="0" rtlCol="0"/>
            <a:lstStyle/>
            <a:p>
              <a:endParaRPr sz="2398"/>
            </a:p>
          </p:txBody>
        </p:sp>
      </p:grpSp>
      <p:sp>
        <p:nvSpPr>
          <p:cNvPr id="207" name="object 207"/>
          <p:cNvSpPr txBox="1"/>
          <p:nvPr/>
        </p:nvSpPr>
        <p:spPr>
          <a:xfrm>
            <a:off x="8254300" y="6168964"/>
            <a:ext cx="236001" cy="69826"/>
          </a:xfrm>
          <a:prstGeom prst="rect">
            <a:avLst/>
          </a:prstGeom>
        </p:spPr>
        <p:txBody>
          <a:bodyPr vert="horz" wrap="square" lIns="0" tIns="15860" rIns="0" bIns="0" rtlCol="0">
            <a:spAutoFit/>
          </a:bodyPr>
          <a:lstStyle/>
          <a:p>
            <a:pPr marL="12689">
              <a:spcBef>
                <a:spcPts val="125"/>
              </a:spcBef>
            </a:pPr>
            <a:r>
              <a:rPr sz="350" spc="20" dirty="0">
                <a:latin typeface="Calibri"/>
                <a:cs typeface="Calibri"/>
              </a:rPr>
              <a:t>Option</a:t>
            </a:r>
            <a:r>
              <a:rPr sz="350" spc="70" dirty="0">
                <a:latin typeface="Calibri"/>
                <a:cs typeface="Calibri"/>
              </a:rPr>
              <a:t> </a:t>
            </a:r>
            <a:r>
              <a:rPr sz="350" spc="-25" dirty="0">
                <a:latin typeface="Calibri"/>
                <a:cs typeface="Calibri"/>
              </a:rPr>
              <a:t>3x</a:t>
            </a:r>
            <a:endParaRPr sz="350">
              <a:latin typeface="Calibri"/>
              <a:cs typeface="Calibri"/>
            </a:endParaRPr>
          </a:p>
        </p:txBody>
      </p:sp>
      <p:pic>
        <p:nvPicPr>
          <p:cNvPr id="208" name="object 208"/>
          <p:cNvPicPr/>
          <p:nvPr/>
        </p:nvPicPr>
        <p:blipFill>
          <a:blip r:embed="rId4" cstate="print"/>
          <a:stretch>
            <a:fillRect/>
          </a:stretch>
        </p:blipFill>
        <p:spPr>
          <a:xfrm>
            <a:off x="8045525" y="3506895"/>
            <a:ext cx="173478" cy="101853"/>
          </a:xfrm>
          <a:prstGeom prst="rect">
            <a:avLst/>
          </a:prstGeom>
        </p:spPr>
      </p:pic>
      <p:sp>
        <p:nvSpPr>
          <p:cNvPr id="209" name="object 209"/>
          <p:cNvSpPr txBox="1"/>
          <p:nvPr/>
        </p:nvSpPr>
        <p:spPr>
          <a:xfrm>
            <a:off x="8077293" y="3503808"/>
            <a:ext cx="107215" cy="69826"/>
          </a:xfrm>
          <a:prstGeom prst="rect">
            <a:avLst/>
          </a:prstGeom>
        </p:spPr>
        <p:txBody>
          <a:bodyPr vert="horz" wrap="square" lIns="0" tIns="15860" rIns="0" bIns="0" rtlCol="0">
            <a:spAutoFit/>
          </a:bodyPr>
          <a:lstStyle/>
          <a:p>
            <a:pPr marL="12689">
              <a:spcBef>
                <a:spcPts val="125"/>
              </a:spcBef>
            </a:pPr>
            <a:r>
              <a:rPr sz="350" spc="-25" dirty="0">
                <a:latin typeface="Calibri"/>
                <a:cs typeface="Calibri"/>
              </a:rPr>
              <a:t>EPC</a:t>
            </a:r>
            <a:endParaRPr sz="350">
              <a:latin typeface="Calibri"/>
              <a:cs typeface="Calibri"/>
            </a:endParaRPr>
          </a:p>
        </p:txBody>
      </p:sp>
      <p:grpSp>
        <p:nvGrpSpPr>
          <p:cNvPr id="210" name="object 210"/>
          <p:cNvGrpSpPr/>
          <p:nvPr/>
        </p:nvGrpSpPr>
        <p:grpSpPr>
          <a:xfrm>
            <a:off x="7972267" y="3710037"/>
            <a:ext cx="319744" cy="123710"/>
            <a:chOff x="7974004" y="3713471"/>
            <a:chExt cx="320040" cy="123825"/>
          </a:xfrm>
        </p:grpSpPr>
        <p:sp>
          <p:nvSpPr>
            <p:cNvPr id="211" name="object 211"/>
            <p:cNvSpPr/>
            <p:nvPr/>
          </p:nvSpPr>
          <p:spPr>
            <a:xfrm>
              <a:off x="7978279" y="3730451"/>
              <a:ext cx="314960" cy="106045"/>
            </a:xfrm>
            <a:custGeom>
              <a:avLst/>
              <a:gdLst/>
              <a:ahLst/>
              <a:cxnLst/>
              <a:rect l="l" t="t" r="r" b="b"/>
              <a:pathLst>
                <a:path w="314959" h="106045">
                  <a:moveTo>
                    <a:pt x="157376" y="0"/>
                  </a:moveTo>
                  <a:lnTo>
                    <a:pt x="96141" y="4144"/>
                  </a:lnTo>
                  <a:lnTo>
                    <a:pt x="46115" y="15451"/>
                  </a:lnTo>
                  <a:lnTo>
                    <a:pt x="12375" y="32231"/>
                  </a:lnTo>
                  <a:lnTo>
                    <a:pt x="0" y="52794"/>
                  </a:lnTo>
                  <a:lnTo>
                    <a:pt x="12375" y="73311"/>
                  </a:lnTo>
                  <a:lnTo>
                    <a:pt x="46115" y="90067"/>
                  </a:lnTo>
                  <a:lnTo>
                    <a:pt x="96141" y="101365"/>
                  </a:lnTo>
                  <a:lnTo>
                    <a:pt x="157376" y="105509"/>
                  </a:lnTo>
                  <a:lnTo>
                    <a:pt x="218649" y="101365"/>
                  </a:lnTo>
                  <a:lnTo>
                    <a:pt x="268671" y="90067"/>
                  </a:lnTo>
                  <a:lnTo>
                    <a:pt x="302391" y="73311"/>
                  </a:lnTo>
                  <a:lnTo>
                    <a:pt x="314753" y="52794"/>
                  </a:lnTo>
                  <a:lnTo>
                    <a:pt x="302391" y="32231"/>
                  </a:lnTo>
                  <a:lnTo>
                    <a:pt x="268671" y="15451"/>
                  </a:lnTo>
                  <a:lnTo>
                    <a:pt x="218649" y="4144"/>
                  </a:lnTo>
                  <a:lnTo>
                    <a:pt x="157376" y="0"/>
                  </a:lnTo>
                  <a:close/>
                </a:path>
              </a:pathLst>
            </a:custGeom>
            <a:solidFill>
              <a:srgbClr val="464646">
                <a:alpha val="21960"/>
              </a:srgbClr>
            </a:solidFill>
          </p:spPr>
          <p:txBody>
            <a:bodyPr wrap="square" lIns="0" tIns="0" rIns="0" bIns="0" rtlCol="0"/>
            <a:lstStyle/>
            <a:p>
              <a:endParaRPr sz="2398"/>
            </a:p>
          </p:txBody>
        </p:sp>
        <p:pic>
          <p:nvPicPr>
            <p:cNvPr id="212" name="object 212"/>
            <p:cNvPicPr/>
            <p:nvPr/>
          </p:nvPicPr>
          <p:blipFill>
            <a:blip r:embed="rId5" cstate="print"/>
            <a:stretch>
              <a:fillRect/>
            </a:stretch>
          </p:blipFill>
          <p:spPr>
            <a:xfrm>
              <a:off x="7977244" y="3729416"/>
              <a:ext cx="316799" cy="107579"/>
            </a:xfrm>
            <a:prstGeom prst="rect">
              <a:avLst/>
            </a:prstGeom>
          </p:spPr>
        </p:pic>
        <p:sp>
          <p:nvSpPr>
            <p:cNvPr id="213" name="object 213"/>
            <p:cNvSpPr/>
            <p:nvPr/>
          </p:nvSpPr>
          <p:spPr>
            <a:xfrm>
              <a:off x="7975274" y="3714741"/>
              <a:ext cx="314960" cy="106045"/>
            </a:xfrm>
            <a:custGeom>
              <a:avLst/>
              <a:gdLst/>
              <a:ahLst/>
              <a:cxnLst/>
              <a:rect l="l" t="t" r="r" b="b"/>
              <a:pathLst>
                <a:path w="314959" h="106045">
                  <a:moveTo>
                    <a:pt x="157376" y="0"/>
                  </a:moveTo>
                  <a:lnTo>
                    <a:pt x="96104" y="4143"/>
                  </a:lnTo>
                  <a:lnTo>
                    <a:pt x="46082" y="15441"/>
                  </a:lnTo>
                  <a:lnTo>
                    <a:pt x="12362" y="32197"/>
                  </a:lnTo>
                  <a:lnTo>
                    <a:pt x="0" y="52714"/>
                  </a:lnTo>
                  <a:lnTo>
                    <a:pt x="12362" y="73277"/>
                  </a:lnTo>
                  <a:lnTo>
                    <a:pt x="46082" y="90057"/>
                  </a:lnTo>
                  <a:lnTo>
                    <a:pt x="96104" y="101364"/>
                  </a:lnTo>
                  <a:lnTo>
                    <a:pt x="157376" y="105509"/>
                  </a:lnTo>
                  <a:lnTo>
                    <a:pt x="218598" y="101364"/>
                  </a:lnTo>
                  <a:lnTo>
                    <a:pt x="268594" y="90057"/>
                  </a:lnTo>
                  <a:lnTo>
                    <a:pt x="302304" y="73277"/>
                  </a:lnTo>
                  <a:lnTo>
                    <a:pt x="314665" y="52714"/>
                  </a:lnTo>
                  <a:lnTo>
                    <a:pt x="302304" y="32197"/>
                  </a:lnTo>
                  <a:lnTo>
                    <a:pt x="268594" y="15441"/>
                  </a:lnTo>
                  <a:lnTo>
                    <a:pt x="218598" y="4143"/>
                  </a:lnTo>
                  <a:lnTo>
                    <a:pt x="157376" y="0"/>
                  </a:lnTo>
                  <a:close/>
                </a:path>
              </a:pathLst>
            </a:custGeom>
            <a:solidFill>
              <a:srgbClr val="FC3384"/>
            </a:solidFill>
          </p:spPr>
          <p:txBody>
            <a:bodyPr wrap="square" lIns="0" tIns="0" rIns="0" bIns="0" rtlCol="0"/>
            <a:lstStyle/>
            <a:p>
              <a:endParaRPr sz="2398"/>
            </a:p>
          </p:txBody>
        </p:sp>
        <p:sp>
          <p:nvSpPr>
            <p:cNvPr id="214" name="object 214"/>
            <p:cNvSpPr/>
            <p:nvPr/>
          </p:nvSpPr>
          <p:spPr>
            <a:xfrm>
              <a:off x="7975274" y="3714741"/>
              <a:ext cx="314960" cy="106045"/>
            </a:xfrm>
            <a:custGeom>
              <a:avLst/>
              <a:gdLst/>
              <a:ahLst/>
              <a:cxnLst/>
              <a:rect l="l" t="t" r="r" b="b"/>
              <a:pathLst>
                <a:path w="314959" h="106045">
                  <a:moveTo>
                    <a:pt x="314665" y="52714"/>
                  </a:moveTo>
                  <a:lnTo>
                    <a:pt x="302304" y="32197"/>
                  </a:lnTo>
                  <a:lnTo>
                    <a:pt x="268594" y="15441"/>
                  </a:lnTo>
                  <a:lnTo>
                    <a:pt x="218598" y="4143"/>
                  </a:lnTo>
                  <a:lnTo>
                    <a:pt x="157376" y="0"/>
                  </a:lnTo>
                  <a:lnTo>
                    <a:pt x="96104" y="4143"/>
                  </a:lnTo>
                  <a:lnTo>
                    <a:pt x="46082" y="15441"/>
                  </a:lnTo>
                  <a:lnTo>
                    <a:pt x="12362" y="32197"/>
                  </a:lnTo>
                  <a:lnTo>
                    <a:pt x="0" y="52714"/>
                  </a:lnTo>
                  <a:lnTo>
                    <a:pt x="12362" y="73277"/>
                  </a:lnTo>
                  <a:lnTo>
                    <a:pt x="46082" y="90057"/>
                  </a:lnTo>
                  <a:lnTo>
                    <a:pt x="96104" y="101364"/>
                  </a:lnTo>
                  <a:lnTo>
                    <a:pt x="157376" y="105509"/>
                  </a:lnTo>
                  <a:lnTo>
                    <a:pt x="218598" y="101364"/>
                  </a:lnTo>
                  <a:lnTo>
                    <a:pt x="268594" y="90057"/>
                  </a:lnTo>
                  <a:lnTo>
                    <a:pt x="302304" y="73277"/>
                  </a:lnTo>
                  <a:lnTo>
                    <a:pt x="314665" y="52714"/>
                  </a:lnTo>
                  <a:close/>
                </a:path>
              </a:pathLst>
            </a:custGeom>
            <a:ln w="3175">
              <a:solidFill>
                <a:srgbClr val="C7C7C7"/>
              </a:solidFill>
            </a:ln>
          </p:spPr>
          <p:txBody>
            <a:bodyPr wrap="square" lIns="0" tIns="0" rIns="0" bIns="0" rtlCol="0"/>
            <a:lstStyle/>
            <a:p>
              <a:endParaRPr sz="2398"/>
            </a:p>
          </p:txBody>
        </p:sp>
      </p:grpSp>
      <p:sp>
        <p:nvSpPr>
          <p:cNvPr id="215" name="object 215"/>
          <p:cNvSpPr txBox="1"/>
          <p:nvPr/>
        </p:nvSpPr>
        <p:spPr>
          <a:xfrm>
            <a:off x="8081089" y="3717819"/>
            <a:ext cx="99603" cy="69826"/>
          </a:xfrm>
          <a:prstGeom prst="rect">
            <a:avLst/>
          </a:prstGeom>
        </p:spPr>
        <p:txBody>
          <a:bodyPr vert="horz" wrap="square" lIns="0" tIns="15860" rIns="0" bIns="0" rtlCol="0">
            <a:spAutoFit/>
          </a:bodyPr>
          <a:lstStyle/>
          <a:p>
            <a:pPr marL="12689">
              <a:spcBef>
                <a:spcPts val="125"/>
              </a:spcBef>
            </a:pPr>
            <a:r>
              <a:rPr sz="350" spc="-25" dirty="0">
                <a:latin typeface="Calibri"/>
                <a:cs typeface="Calibri"/>
              </a:rPr>
              <a:t>LTE</a:t>
            </a:r>
            <a:endParaRPr sz="350">
              <a:latin typeface="Calibri"/>
              <a:cs typeface="Calibri"/>
            </a:endParaRPr>
          </a:p>
        </p:txBody>
      </p:sp>
      <p:grpSp>
        <p:nvGrpSpPr>
          <p:cNvPr id="216" name="object 216"/>
          <p:cNvGrpSpPr/>
          <p:nvPr/>
        </p:nvGrpSpPr>
        <p:grpSpPr>
          <a:xfrm>
            <a:off x="8122163" y="3584492"/>
            <a:ext cx="636316" cy="249323"/>
            <a:chOff x="8124039" y="3587810"/>
            <a:chExt cx="636905" cy="249554"/>
          </a:xfrm>
        </p:grpSpPr>
        <p:sp>
          <p:nvSpPr>
            <p:cNvPr id="217" name="object 217"/>
            <p:cNvSpPr/>
            <p:nvPr/>
          </p:nvSpPr>
          <p:spPr>
            <a:xfrm>
              <a:off x="8130707" y="3594477"/>
              <a:ext cx="635" cy="120650"/>
            </a:xfrm>
            <a:custGeom>
              <a:avLst/>
              <a:gdLst/>
              <a:ahLst/>
              <a:cxnLst/>
              <a:rect l="l" t="t" r="r" b="b"/>
              <a:pathLst>
                <a:path w="634" h="120650">
                  <a:moveTo>
                    <a:pt x="441" y="0"/>
                  </a:moveTo>
                  <a:lnTo>
                    <a:pt x="0" y="120263"/>
                  </a:lnTo>
                </a:path>
              </a:pathLst>
            </a:custGeom>
            <a:ln w="13254">
              <a:solidFill>
                <a:srgbClr val="FC3384"/>
              </a:solidFill>
              <a:prstDash val="dot"/>
            </a:ln>
          </p:spPr>
          <p:txBody>
            <a:bodyPr wrap="square" lIns="0" tIns="0" rIns="0" bIns="0" rtlCol="0"/>
            <a:lstStyle/>
            <a:p>
              <a:endParaRPr sz="2398"/>
            </a:p>
          </p:txBody>
        </p:sp>
        <p:sp>
          <p:nvSpPr>
            <p:cNvPr id="218" name="object 218"/>
            <p:cNvSpPr/>
            <p:nvPr/>
          </p:nvSpPr>
          <p:spPr>
            <a:xfrm>
              <a:off x="8444754" y="3730451"/>
              <a:ext cx="314960" cy="106045"/>
            </a:xfrm>
            <a:custGeom>
              <a:avLst/>
              <a:gdLst/>
              <a:ahLst/>
              <a:cxnLst/>
              <a:rect l="l" t="t" r="r" b="b"/>
              <a:pathLst>
                <a:path w="314959" h="106045">
                  <a:moveTo>
                    <a:pt x="157376" y="0"/>
                  </a:moveTo>
                  <a:lnTo>
                    <a:pt x="96104" y="4144"/>
                  </a:lnTo>
                  <a:lnTo>
                    <a:pt x="46082" y="15451"/>
                  </a:lnTo>
                  <a:lnTo>
                    <a:pt x="12362" y="32231"/>
                  </a:lnTo>
                  <a:lnTo>
                    <a:pt x="0" y="52794"/>
                  </a:lnTo>
                  <a:lnTo>
                    <a:pt x="12362" y="73311"/>
                  </a:lnTo>
                  <a:lnTo>
                    <a:pt x="46082" y="90067"/>
                  </a:lnTo>
                  <a:lnTo>
                    <a:pt x="96104" y="101365"/>
                  </a:lnTo>
                  <a:lnTo>
                    <a:pt x="157376" y="105509"/>
                  </a:lnTo>
                  <a:lnTo>
                    <a:pt x="218598" y="101365"/>
                  </a:lnTo>
                  <a:lnTo>
                    <a:pt x="268594" y="90067"/>
                  </a:lnTo>
                  <a:lnTo>
                    <a:pt x="302304" y="73311"/>
                  </a:lnTo>
                  <a:lnTo>
                    <a:pt x="314665" y="52794"/>
                  </a:lnTo>
                  <a:lnTo>
                    <a:pt x="302304" y="32231"/>
                  </a:lnTo>
                  <a:lnTo>
                    <a:pt x="268594" y="15451"/>
                  </a:lnTo>
                  <a:lnTo>
                    <a:pt x="218598" y="4144"/>
                  </a:lnTo>
                  <a:lnTo>
                    <a:pt x="157376" y="0"/>
                  </a:lnTo>
                  <a:close/>
                </a:path>
              </a:pathLst>
            </a:custGeom>
            <a:solidFill>
              <a:srgbClr val="464646">
                <a:alpha val="21960"/>
              </a:srgbClr>
            </a:solidFill>
          </p:spPr>
          <p:txBody>
            <a:bodyPr wrap="square" lIns="0" tIns="0" rIns="0" bIns="0" rtlCol="0"/>
            <a:lstStyle/>
            <a:p>
              <a:endParaRPr sz="2398"/>
            </a:p>
          </p:txBody>
        </p:sp>
        <p:pic>
          <p:nvPicPr>
            <p:cNvPr id="219" name="object 219"/>
            <p:cNvPicPr/>
            <p:nvPr/>
          </p:nvPicPr>
          <p:blipFill>
            <a:blip r:embed="rId6" cstate="print"/>
            <a:stretch>
              <a:fillRect/>
            </a:stretch>
          </p:blipFill>
          <p:spPr>
            <a:xfrm>
              <a:off x="8443719" y="3729416"/>
              <a:ext cx="316710" cy="107579"/>
            </a:xfrm>
            <a:prstGeom prst="rect">
              <a:avLst/>
            </a:prstGeom>
          </p:spPr>
        </p:pic>
        <p:sp>
          <p:nvSpPr>
            <p:cNvPr id="220" name="object 220"/>
            <p:cNvSpPr/>
            <p:nvPr/>
          </p:nvSpPr>
          <p:spPr>
            <a:xfrm>
              <a:off x="8441661" y="3714740"/>
              <a:ext cx="314960" cy="106045"/>
            </a:xfrm>
            <a:custGeom>
              <a:avLst/>
              <a:gdLst/>
              <a:ahLst/>
              <a:cxnLst/>
              <a:rect l="l" t="t" r="r" b="b"/>
              <a:pathLst>
                <a:path w="314959" h="106045">
                  <a:moveTo>
                    <a:pt x="157376" y="0"/>
                  </a:moveTo>
                  <a:lnTo>
                    <a:pt x="96141" y="4143"/>
                  </a:lnTo>
                  <a:lnTo>
                    <a:pt x="46115" y="15441"/>
                  </a:lnTo>
                  <a:lnTo>
                    <a:pt x="12375" y="32197"/>
                  </a:lnTo>
                  <a:lnTo>
                    <a:pt x="0" y="52714"/>
                  </a:lnTo>
                  <a:lnTo>
                    <a:pt x="12375" y="73277"/>
                  </a:lnTo>
                  <a:lnTo>
                    <a:pt x="46115" y="90057"/>
                  </a:lnTo>
                  <a:lnTo>
                    <a:pt x="96141" y="101364"/>
                  </a:lnTo>
                  <a:lnTo>
                    <a:pt x="157376" y="105509"/>
                  </a:lnTo>
                  <a:lnTo>
                    <a:pt x="218649" y="101364"/>
                  </a:lnTo>
                  <a:lnTo>
                    <a:pt x="268671" y="90057"/>
                  </a:lnTo>
                  <a:lnTo>
                    <a:pt x="302391" y="73277"/>
                  </a:lnTo>
                  <a:lnTo>
                    <a:pt x="314753" y="52714"/>
                  </a:lnTo>
                  <a:lnTo>
                    <a:pt x="302391" y="32197"/>
                  </a:lnTo>
                  <a:lnTo>
                    <a:pt x="268671" y="15441"/>
                  </a:lnTo>
                  <a:lnTo>
                    <a:pt x="218649" y="4143"/>
                  </a:lnTo>
                  <a:lnTo>
                    <a:pt x="157376" y="0"/>
                  </a:lnTo>
                  <a:close/>
                </a:path>
              </a:pathLst>
            </a:custGeom>
            <a:solidFill>
              <a:srgbClr val="5B9BD4"/>
            </a:solidFill>
          </p:spPr>
          <p:txBody>
            <a:bodyPr wrap="square" lIns="0" tIns="0" rIns="0" bIns="0" rtlCol="0"/>
            <a:lstStyle/>
            <a:p>
              <a:endParaRPr sz="2398"/>
            </a:p>
          </p:txBody>
        </p:sp>
        <p:sp>
          <p:nvSpPr>
            <p:cNvPr id="221" name="object 221"/>
            <p:cNvSpPr/>
            <p:nvPr/>
          </p:nvSpPr>
          <p:spPr>
            <a:xfrm>
              <a:off x="8441661" y="3714740"/>
              <a:ext cx="314960" cy="106045"/>
            </a:xfrm>
            <a:custGeom>
              <a:avLst/>
              <a:gdLst/>
              <a:ahLst/>
              <a:cxnLst/>
              <a:rect l="l" t="t" r="r" b="b"/>
              <a:pathLst>
                <a:path w="314959" h="106045">
                  <a:moveTo>
                    <a:pt x="314753" y="52714"/>
                  </a:moveTo>
                  <a:lnTo>
                    <a:pt x="302391" y="32197"/>
                  </a:lnTo>
                  <a:lnTo>
                    <a:pt x="268671" y="15441"/>
                  </a:lnTo>
                  <a:lnTo>
                    <a:pt x="218649" y="4143"/>
                  </a:lnTo>
                  <a:lnTo>
                    <a:pt x="157376" y="0"/>
                  </a:lnTo>
                  <a:lnTo>
                    <a:pt x="96141" y="4143"/>
                  </a:lnTo>
                  <a:lnTo>
                    <a:pt x="46115" y="15441"/>
                  </a:lnTo>
                  <a:lnTo>
                    <a:pt x="12375" y="32197"/>
                  </a:lnTo>
                  <a:lnTo>
                    <a:pt x="0" y="52714"/>
                  </a:lnTo>
                  <a:lnTo>
                    <a:pt x="12375" y="73277"/>
                  </a:lnTo>
                  <a:lnTo>
                    <a:pt x="46115" y="90057"/>
                  </a:lnTo>
                  <a:lnTo>
                    <a:pt x="96141" y="101364"/>
                  </a:lnTo>
                  <a:lnTo>
                    <a:pt x="157376" y="105509"/>
                  </a:lnTo>
                  <a:lnTo>
                    <a:pt x="218649" y="101364"/>
                  </a:lnTo>
                  <a:lnTo>
                    <a:pt x="268671" y="90057"/>
                  </a:lnTo>
                  <a:lnTo>
                    <a:pt x="302391" y="73277"/>
                  </a:lnTo>
                  <a:lnTo>
                    <a:pt x="314753" y="52714"/>
                  </a:lnTo>
                  <a:close/>
                </a:path>
              </a:pathLst>
            </a:custGeom>
            <a:ln w="3175">
              <a:solidFill>
                <a:srgbClr val="C7C7C7"/>
              </a:solidFill>
            </a:ln>
          </p:spPr>
          <p:txBody>
            <a:bodyPr wrap="square" lIns="0" tIns="0" rIns="0" bIns="0" rtlCol="0"/>
            <a:lstStyle/>
            <a:p>
              <a:endParaRPr sz="2398"/>
            </a:p>
          </p:txBody>
        </p:sp>
      </p:grpSp>
      <p:sp>
        <p:nvSpPr>
          <p:cNvPr id="222" name="object 222"/>
          <p:cNvSpPr txBox="1"/>
          <p:nvPr/>
        </p:nvSpPr>
        <p:spPr>
          <a:xfrm>
            <a:off x="8552605" y="3717819"/>
            <a:ext cx="88818" cy="69826"/>
          </a:xfrm>
          <a:prstGeom prst="rect">
            <a:avLst/>
          </a:prstGeom>
        </p:spPr>
        <p:txBody>
          <a:bodyPr vert="horz" wrap="square" lIns="0" tIns="15860" rIns="0" bIns="0" rtlCol="0">
            <a:spAutoFit/>
          </a:bodyPr>
          <a:lstStyle/>
          <a:p>
            <a:pPr marL="12689">
              <a:spcBef>
                <a:spcPts val="125"/>
              </a:spcBef>
            </a:pPr>
            <a:r>
              <a:rPr sz="350" spc="-25" dirty="0">
                <a:latin typeface="Calibri"/>
                <a:cs typeface="Calibri"/>
              </a:rPr>
              <a:t>NR</a:t>
            </a:r>
            <a:endParaRPr sz="350">
              <a:latin typeface="Calibri"/>
              <a:cs typeface="Calibri"/>
            </a:endParaRPr>
          </a:p>
        </p:txBody>
      </p:sp>
      <p:grpSp>
        <p:nvGrpSpPr>
          <p:cNvPr id="223" name="object 223"/>
          <p:cNvGrpSpPr/>
          <p:nvPr/>
        </p:nvGrpSpPr>
        <p:grpSpPr>
          <a:xfrm>
            <a:off x="7932982" y="3391556"/>
            <a:ext cx="881833" cy="645198"/>
            <a:chOff x="7934682" y="3394696"/>
            <a:chExt cx="882650" cy="645795"/>
          </a:xfrm>
        </p:grpSpPr>
        <p:pic>
          <p:nvPicPr>
            <p:cNvPr id="224" name="object 224"/>
            <p:cNvPicPr/>
            <p:nvPr/>
          </p:nvPicPr>
          <p:blipFill>
            <a:blip r:embed="rId3" cstate="print"/>
            <a:stretch>
              <a:fillRect/>
            </a:stretch>
          </p:blipFill>
          <p:spPr>
            <a:xfrm>
              <a:off x="8306817" y="3901914"/>
              <a:ext cx="44958" cy="64666"/>
            </a:xfrm>
            <a:prstGeom prst="rect">
              <a:avLst/>
            </a:prstGeom>
          </p:spPr>
        </p:pic>
        <p:sp>
          <p:nvSpPr>
            <p:cNvPr id="225" name="object 225"/>
            <p:cNvSpPr/>
            <p:nvPr/>
          </p:nvSpPr>
          <p:spPr>
            <a:xfrm>
              <a:off x="8091296" y="3818336"/>
              <a:ext cx="204470" cy="114300"/>
            </a:xfrm>
            <a:custGeom>
              <a:avLst/>
              <a:gdLst/>
              <a:ahLst/>
              <a:cxnLst/>
              <a:rect l="l" t="t" r="r" b="b"/>
              <a:pathLst>
                <a:path w="204470" h="114300">
                  <a:moveTo>
                    <a:pt x="0" y="0"/>
                  </a:moveTo>
                  <a:lnTo>
                    <a:pt x="204298" y="113803"/>
                  </a:lnTo>
                </a:path>
              </a:pathLst>
            </a:custGeom>
            <a:ln w="12268">
              <a:solidFill>
                <a:srgbClr val="FC3384"/>
              </a:solidFill>
              <a:prstDash val="dot"/>
            </a:ln>
          </p:spPr>
          <p:txBody>
            <a:bodyPr wrap="square" lIns="0" tIns="0" rIns="0" bIns="0" rtlCol="0"/>
            <a:lstStyle/>
            <a:p>
              <a:endParaRPr sz="2398"/>
            </a:p>
          </p:txBody>
        </p:sp>
        <p:sp>
          <p:nvSpPr>
            <p:cNvPr id="226" name="object 226"/>
            <p:cNvSpPr/>
            <p:nvPr/>
          </p:nvSpPr>
          <p:spPr>
            <a:xfrm>
              <a:off x="7938956" y="3469079"/>
              <a:ext cx="876935" cy="570230"/>
            </a:xfrm>
            <a:custGeom>
              <a:avLst/>
              <a:gdLst/>
              <a:ahLst/>
              <a:cxnLst/>
              <a:rect l="l" t="t" r="r" b="b"/>
              <a:pathLst>
                <a:path w="876934" h="570229">
                  <a:moveTo>
                    <a:pt x="0" y="570084"/>
                  </a:moveTo>
                  <a:lnTo>
                    <a:pt x="876689" y="570084"/>
                  </a:lnTo>
                  <a:lnTo>
                    <a:pt x="876689" y="0"/>
                  </a:lnTo>
                  <a:lnTo>
                    <a:pt x="0" y="0"/>
                  </a:lnTo>
                  <a:lnTo>
                    <a:pt x="0" y="570084"/>
                  </a:lnTo>
                  <a:close/>
                </a:path>
              </a:pathLst>
            </a:custGeom>
            <a:ln w="3175">
              <a:solidFill>
                <a:srgbClr val="5B9BD4"/>
              </a:solidFill>
            </a:ln>
          </p:spPr>
          <p:txBody>
            <a:bodyPr wrap="square" lIns="0" tIns="0" rIns="0" bIns="0" rtlCol="0"/>
            <a:lstStyle/>
            <a:p>
              <a:endParaRPr sz="2398"/>
            </a:p>
          </p:txBody>
        </p:sp>
        <p:sp>
          <p:nvSpPr>
            <p:cNvPr id="227" name="object 227"/>
            <p:cNvSpPr/>
            <p:nvPr/>
          </p:nvSpPr>
          <p:spPr>
            <a:xfrm>
              <a:off x="7935952" y="3453368"/>
              <a:ext cx="876935" cy="570230"/>
            </a:xfrm>
            <a:custGeom>
              <a:avLst/>
              <a:gdLst/>
              <a:ahLst/>
              <a:cxnLst/>
              <a:rect l="l" t="t" r="r" b="b"/>
              <a:pathLst>
                <a:path w="876934" h="570229">
                  <a:moveTo>
                    <a:pt x="0" y="570084"/>
                  </a:moveTo>
                  <a:lnTo>
                    <a:pt x="876689" y="570084"/>
                  </a:lnTo>
                  <a:lnTo>
                    <a:pt x="876689" y="0"/>
                  </a:lnTo>
                  <a:lnTo>
                    <a:pt x="0" y="0"/>
                  </a:lnTo>
                  <a:lnTo>
                    <a:pt x="0" y="570084"/>
                  </a:lnTo>
                  <a:close/>
                </a:path>
              </a:pathLst>
            </a:custGeom>
            <a:ln w="3175">
              <a:solidFill>
                <a:srgbClr val="FC3384"/>
              </a:solidFill>
            </a:ln>
          </p:spPr>
          <p:txBody>
            <a:bodyPr wrap="square" lIns="0" tIns="0" rIns="0" bIns="0" rtlCol="0"/>
            <a:lstStyle/>
            <a:p>
              <a:endParaRPr sz="2398"/>
            </a:p>
          </p:txBody>
        </p:sp>
        <p:sp>
          <p:nvSpPr>
            <p:cNvPr id="228" name="object 228"/>
            <p:cNvSpPr/>
            <p:nvPr/>
          </p:nvSpPr>
          <p:spPr>
            <a:xfrm>
              <a:off x="7938956" y="3456829"/>
              <a:ext cx="876935" cy="15875"/>
            </a:xfrm>
            <a:custGeom>
              <a:avLst/>
              <a:gdLst/>
              <a:ahLst/>
              <a:cxnLst/>
              <a:rect l="l" t="t" r="r" b="b"/>
              <a:pathLst>
                <a:path w="876934" h="15875">
                  <a:moveTo>
                    <a:pt x="0" y="15710"/>
                  </a:moveTo>
                  <a:lnTo>
                    <a:pt x="876689" y="15710"/>
                  </a:lnTo>
                  <a:lnTo>
                    <a:pt x="876689" y="0"/>
                  </a:lnTo>
                  <a:lnTo>
                    <a:pt x="0" y="0"/>
                  </a:lnTo>
                  <a:lnTo>
                    <a:pt x="0" y="15710"/>
                  </a:lnTo>
                  <a:close/>
                </a:path>
              </a:pathLst>
            </a:custGeom>
            <a:solidFill>
              <a:srgbClr val="464646">
                <a:alpha val="21960"/>
              </a:srgbClr>
            </a:solidFill>
          </p:spPr>
          <p:txBody>
            <a:bodyPr wrap="square" lIns="0" tIns="0" rIns="0" bIns="0" rtlCol="0"/>
            <a:lstStyle/>
            <a:p>
              <a:endParaRPr sz="2398"/>
            </a:p>
          </p:txBody>
        </p:sp>
        <p:sp>
          <p:nvSpPr>
            <p:cNvPr id="229" name="object 229"/>
            <p:cNvSpPr/>
            <p:nvPr/>
          </p:nvSpPr>
          <p:spPr>
            <a:xfrm>
              <a:off x="7938956" y="3411677"/>
              <a:ext cx="876935" cy="60960"/>
            </a:xfrm>
            <a:custGeom>
              <a:avLst/>
              <a:gdLst/>
              <a:ahLst/>
              <a:cxnLst/>
              <a:rect l="l" t="t" r="r" b="b"/>
              <a:pathLst>
                <a:path w="876934" h="60960">
                  <a:moveTo>
                    <a:pt x="0" y="60862"/>
                  </a:moveTo>
                  <a:lnTo>
                    <a:pt x="876689" y="60862"/>
                  </a:lnTo>
                </a:path>
                <a:path w="876934" h="60960">
                  <a:moveTo>
                    <a:pt x="876689" y="13"/>
                  </a:moveTo>
                  <a:lnTo>
                    <a:pt x="0" y="0"/>
                  </a:lnTo>
                  <a:lnTo>
                    <a:pt x="0" y="60862"/>
                  </a:lnTo>
                </a:path>
                <a:path w="876934" h="60960">
                  <a:moveTo>
                    <a:pt x="876663" y="60862"/>
                  </a:moveTo>
                  <a:lnTo>
                    <a:pt x="876689" y="60862"/>
                  </a:lnTo>
                  <a:lnTo>
                    <a:pt x="876689" y="13"/>
                  </a:lnTo>
                </a:path>
              </a:pathLst>
            </a:custGeom>
            <a:ln w="3175">
              <a:solidFill>
                <a:srgbClr val="464646"/>
              </a:solidFill>
            </a:ln>
          </p:spPr>
          <p:txBody>
            <a:bodyPr wrap="square" lIns="0" tIns="0" rIns="0" bIns="0" rtlCol="0"/>
            <a:lstStyle/>
            <a:p>
              <a:endParaRPr sz="2398"/>
            </a:p>
          </p:txBody>
        </p:sp>
        <p:sp>
          <p:nvSpPr>
            <p:cNvPr id="230" name="object 230"/>
            <p:cNvSpPr/>
            <p:nvPr/>
          </p:nvSpPr>
          <p:spPr>
            <a:xfrm>
              <a:off x="7935952" y="3395966"/>
              <a:ext cx="876935" cy="60960"/>
            </a:xfrm>
            <a:custGeom>
              <a:avLst/>
              <a:gdLst/>
              <a:ahLst/>
              <a:cxnLst/>
              <a:rect l="l" t="t" r="r" b="b"/>
              <a:pathLst>
                <a:path w="876934" h="60960">
                  <a:moveTo>
                    <a:pt x="876689" y="0"/>
                  </a:moveTo>
                  <a:lnTo>
                    <a:pt x="0" y="0"/>
                  </a:lnTo>
                  <a:lnTo>
                    <a:pt x="0" y="60862"/>
                  </a:lnTo>
                  <a:lnTo>
                    <a:pt x="876689" y="60862"/>
                  </a:lnTo>
                  <a:lnTo>
                    <a:pt x="876689" y="0"/>
                  </a:lnTo>
                  <a:close/>
                </a:path>
              </a:pathLst>
            </a:custGeom>
            <a:solidFill>
              <a:srgbClr val="FC3384"/>
            </a:solidFill>
          </p:spPr>
          <p:txBody>
            <a:bodyPr wrap="square" lIns="0" tIns="0" rIns="0" bIns="0" rtlCol="0"/>
            <a:lstStyle/>
            <a:p>
              <a:endParaRPr sz="2398"/>
            </a:p>
          </p:txBody>
        </p:sp>
        <p:sp>
          <p:nvSpPr>
            <p:cNvPr id="231" name="object 231"/>
            <p:cNvSpPr/>
            <p:nvPr/>
          </p:nvSpPr>
          <p:spPr>
            <a:xfrm>
              <a:off x="7935952" y="3395966"/>
              <a:ext cx="876935" cy="60960"/>
            </a:xfrm>
            <a:custGeom>
              <a:avLst/>
              <a:gdLst/>
              <a:ahLst/>
              <a:cxnLst/>
              <a:rect l="l" t="t" r="r" b="b"/>
              <a:pathLst>
                <a:path w="876934" h="60960">
                  <a:moveTo>
                    <a:pt x="0" y="60862"/>
                  </a:moveTo>
                  <a:lnTo>
                    <a:pt x="876689" y="60862"/>
                  </a:lnTo>
                  <a:lnTo>
                    <a:pt x="876689" y="0"/>
                  </a:lnTo>
                  <a:lnTo>
                    <a:pt x="0" y="0"/>
                  </a:lnTo>
                  <a:lnTo>
                    <a:pt x="0" y="60862"/>
                  </a:lnTo>
                  <a:close/>
                </a:path>
              </a:pathLst>
            </a:custGeom>
            <a:ln w="3175">
              <a:solidFill>
                <a:srgbClr val="FC3384"/>
              </a:solidFill>
            </a:ln>
          </p:spPr>
          <p:txBody>
            <a:bodyPr wrap="square" lIns="0" tIns="0" rIns="0" bIns="0" rtlCol="0"/>
            <a:lstStyle/>
            <a:p>
              <a:endParaRPr sz="2398"/>
            </a:p>
          </p:txBody>
        </p:sp>
      </p:grpSp>
      <p:sp>
        <p:nvSpPr>
          <p:cNvPr id="232" name="object 232"/>
          <p:cNvSpPr txBox="1"/>
          <p:nvPr/>
        </p:nvSpPr>
        <p:spPr>
          <a:xfrm>
            <a:off x="8254300" y="3377044"/>
            <a:ext cx="236001" cy="69826"/>
          </a:xfrm>
          <a:prstGeom prst="rect">
            <a:avLst/>
          </a:prstGeom>
        </p:spPr>
        <p:txBody>
          <a:bodyPr vert="horz" wrap="square" lIns="0" tIns="15860" rIns="0" bIns="0" rtlCol="0">
            <a:spAutoFit/>
          </a:bodyPr>
          <a:lstStyle/>
          <a:p>
            <a:pPr marL="12689">
              <a:spcBef>
                <a:spcPts val="125"/>
              </a:spcBef>
            </a:pPr>
            <a:r>
              <a:rPr sz="350" spc="20" dirty="0">
                <a:latin typeface="Calibri"/>
                <a:cs typeface="Calibri"/>
              </a:rPr>
              <a:t>Option</a:t>
            </a:r>
            <a:r>
              <a:rPr sz="350" spc="70" dirty="0">
                <a:latin typeface="Calibri"/>
                <a:cs typeface="Calibri"/>
              </a:rPr>
              <a:t> </a:t>
            </a:r>
            <a:r>
              <a:rPr sz="350" spc="-25" dirty="0">
                <a:latin typeface="Calibri"/>
                <a:cs typeface="Calibri"/>
              </a:rPr>
              <a:t>3x</a:t>
            </a:r>
            <a:endParaRPr sz="350">
              <a:latin typeface="Calibri"/>
              <a:cs typeface="Calibri"/>
            </a:endParaRPr>
          </a:p>
        </p:txBody>
      </p:sp>
      <p:pic>
        <p:nvPicPr>
          <p:cNvPr id="233" name="object 233"/>
          <p:cNvPicPr/>
          <p:nvPr/>
        </p:nvPicPr>
        <p:blipFill>
          <a:blip r:embed="rId7" cstate="print"/>
          <a:stretch>
            <a:fillRect/>
          </a:stretch>
        </p:blipFill>
        <p:spPr>
          <a:xfrm>
            <a:off x="8045524" y="4446756"/>
            <a:ext cx="172456" cy="101907"/>
          </a:xfrm>
          <a:prstGeom prst="rect">
            <a:avLst/>
          </a:prstGeom>
        </p:spPr>
      </p:pic>
      <p:sp>
        <p:nvSpPr>
          <p:cNvPr id="234" name="object 234"/>
          <p:cNvSpPr txBox="1"/>
          <p:nvPr/>
        </p:nvSpPr>
        <p:spPr>
          <a:xfrm>
            <a:off x="8077293" y="4443750"/>
            <a:ext cx="107215" cy="69826"/>
          </a:xfrm>
          <a:prstGeom prst="rect">
            <a:avLst/>
          </a:prstGeom>
        </p:spPr>
        <p:txBody>
          <a:bodyPr vert="horz" wrap="square" lIns="0" tIns="15860" rIns="0" bIns="0" rtlCol="0">
            <a:spAutoFit/>
          </a:bodyPr>
          <a:lstStyle/>
          <a:p>
            <a:pPr marL="12689">
              <a:spcBef>
                <a:spcPts val="125"/>
              </a:spcBef>
            </a:pPr>
            <a:r>
              <a:rPr sz="350" spc="-25" dirty="0">
                <a:latin typeface="Calibri"/>
                <a:cs typeface="Calibri"/>
              </a:rPr>
              <a:t>EPC</a:t>
            </a:r>
            <a:endParaRPr sz="350">
              <a:latin typeface="Calibri"/>
              <a:cs typeface="Calibri"/>
            </a:endParaRPr>
          </a:p>
        </p:txBody>
      </p:sp>
      <p:grpSp>
        <p:nvGrpSpPr>
          <p:cNvPr id="235" name="object 235"/>
          <p:cNvGrpSpPr/>
          <p:nvPr/>
        </p:nvGrpSpPr>
        <p:grpSpPr>
          <a:xfrm>
            <a:off x="7972267" y="4649897"/>
            <a:ext cx="319744" cy="123710"/>
            <a:chOff x="7974004" y="4654202"/>
            <a:chExt cx="320040" cy="123825"/>
          </a:xfrm>
        </p:grpSpPr>
        <p:sp>
          <p:nvSpPr>
            <p:cNvPr id="236" name="object 236"/>
            <p:cNvSpPr/>
            <p:nvPr/>
          </p:nvSpPr>
          <p:spPr>
            <a:xfrm>
              <a:off x="7978279" y="4671262"/>
              <a:ext cx="314960" cy="106045"/>
            </a:xfrm>
            <a:custGeom>
              <a:avLst/>
              <a:gdLst/>
              <a:ahLst/>
              <a:cxnLst/>
              <a:rect l="l" t="t" r="r" b="b"/>
              <a:pathLst>
                <a:path w="314959" h="106045">
                  <a:moveTo>
                    <a:pt x="157376" y="0"/>
                  </a:moveTo>
                  <a:lnTo>
                    <a:pt x="96141" y="4143"/>
                  </a:lnTo>
                  <a:lnTo>
                    <a:pt x="46115" y="15441"/>
                  </a:lnTo>
                  <a:lnTo>
                    <a:pt x="12375" y="32197"/>
                  </a:lnTo>
                  <a:lnTo>
                    <a:pt x="0" y="52714"/>
                  </a:lnTo>
                  <a:lnTo>
                    <a:pt x="12375" y="73231"/>
                  </a:lnTo>
                  <a:lnTo>
                    <a:pt x="46115" y="89987"/>
                  </a:lnTo>
                  <a:lnTo>
                    <a:pt x="96141" y="101286"/>
                  </a:lnTo>
                  <a:lnTo>
                    <a:pt x="157376" y="105429"/>
                  </a:lnTo>
                  <a:lnTo>
                    <a:pt x="218649" y="101286"/>
                  </a:lnTo>
                  <a:lnTo>
                    <a:pt x="268671" y="89987"/>
                  </a:lnTo>
                  <a:lnTo>
                    <a:pt x="302391" y="73231"/>
                  </a:lnTo>
                  <a:lnTo>
                    <a:pt x="314753" y="52714"/>
                  </a:lnTo>
                  <a:lnTo>
                    <a:pt x="302391" y="32197"/>
                  </a:lnTo>
                  <a:lnTo>
                    <a:pt x="268671" y="15441"/>
                  </a:lnTo>
                  <a:lnTo>
                    <a:pt x="218649" y="4143"/>
                  </a:lnTo>
                  <a:lnTo>
                    <a:pt x="157376" y="0"/>
                  </a:lnTo>
                  <a:close/>
                </a:path>
              </a:pathLst>
            </a:custGeom>
            <a:solidFill>
              <a:srgbClr val="464646">
                <a:alpha val="21960"/>
              </a:srgbClr>
            </a:solidFill>
          </p:spPr>
          <p:txBody>
            <a:bodyPr wrap="square" lIns="0" tIns="0" rIns="0" bIns="0" rtlCol="0"/>
            <a:lstStyle/>
            <a:p>
              <a:endParaRPr sz="2398"/>
            </a:p>
          </p:txBody>
        </p:sp>
        <p:pic>
          <p:nvPicPr>
            <p:cNvPr id="237" name="object 237"/>
            <p:cNvPicPr/>
            <p:nvPr/>
          </p:nvPicPr>
          <p:blipFill>
            <a:blip r:embed="rId8" cstate="print"/>
            <a:stretch>
              <a:fillRect/>
            </a:stretch>
          </p:blipFill>
          <p:spPr>
            <a:xfrm>
              <a:off x="7977244" y="4670227"/>
              <a:ext cx="316798" cy="107499"/>
            </a:xfrm>
            <a:prstGeom prst="rect">
              <a:avLst/>
            </a:prstGeom>
          </p:spPr>
        </p:pic>
        <p:sp>
          <p:nvSpPr>
            <p:cNvPr id="238" name="object 238"/>
            <p:cNvSpPr/>
            <p:nvPr/>
          </p:nvSpPr>
          <p:spPr>
            <a:xfrm>
              <a:off x="7975274" y="4655472"/>
              <a:ext cx="314960" cy="106045"/>
            </a:xfrm>
            <a:custGeom>
              <a:avLst/>
              <a:gdLst/>
              <a:ahLst/>
              <a:cxnLst/>
              <a:rect l="l" t="t" r="r" b="b"/>
              <a:pathLst>
                <a:path w="314959" h="106045">
                  <a:moveTo>
                    <a:pt x="157376" y="0"/>
                  </a:moveTo>
                  <a:lnTo>
                    <a:pt x="96104" y="4144"/>
                  </a:lnTo>
                  <a:lnTo>
                    <a:pt x="46082" y="15451"/>
                  </a:lnTo>
                  <a:lnTo>
                    <a:pt x="12362" y="32231"/>
                  </a:lnTo>
                  <a:lnTo>
                    <a:pt x="0" y="52794"/>
                  </a:lnTo>
                  <a:lnTo>
                    <a:pt x="12362" y="73311"/>
                  </a:lnTo>
                  <a:lnTo>
                    <a:pt x="46082" y="90067"/>
                  </a:lnTo>
                  <a:lnTo>
                    <a:pt x="96104" y="101365"/>
                  </a:lnTo>
                  <a:lnTo>
                    <a:pt x="157376" y="105509"/>
                  </a:lnTo>
                  <a:lnTo>
                    <a:pt x="218598" y="101365"/>
                  </a:lnTo>
                  <a:lnTo>
                    <a:pt x="268594" y="90067"/>
                  </a:lnTo>
                  <a:lnTo>
                    <a:pt x="302304" y="73311"/>
                  </a:lnTo>
                  <a:lnTo>
                    <a:pt x="314665" y="52794"/>
                  </a:lnTo>
                  <a:lnTo>
                    <a:pt x="302304" y="32231"/>
                  </a:lnTo>
                  <a:lnTo>
                    <a:pt x="268594" y="15451"/>
                  </a:lnTo>
                  <a:lnTo>
                    <a:pt x="218598" y="4144"/>
                  </a:lnTo>
                  <a:lnTo>
                    <a:pt x="157376" y="0"/>
                  </a:lnTo>
                  <a:close/>
                </a:path>
              </a:pathLst>
            </a:custGeom>
            <a:solidFill>
              <a:srgbClr val="FC3384"/>
            </a:solidFill>
          </p:spPr>
          <p:txBody>
            <a:bodyPr wrap="square" lIns="0" tIns="0" rIns="0" bIns="0" rtlCol="0"/>
            <a:lstStyle/>
            <a:p>
              <a:endParaRPr sz="2398"/>
            </a:p>
          </p:txBody>
        </p:sp>
        <p:sp>
          <p:nvSpPr>
            <p:cNvPr id="239" name="object 239"/>
            <p:cNvSpPr/>
            <p:nvPr/>
          </p:nvSpPr>
          <p:spPr>
            <a:xfrm>
              <a:off x="7975274" y="4655472"/>
              <a:ext cx="314960" cy="106045"/>
            </a:xfrm>
            <a:custGeom>
              <a:avLst/>
              <a:gdLst/>
              <a:ahLst/>
              <a:cxnLst/>
              <a:rect l="l" t="t" r="r" b="b"/>
              <a:pathLst>
                <a:path w="314959" h="106045">
                  <a:moveTo>
                    <a:pt x="314665" y="52794"/>
                  </a:moveTo>
                  <a:lnTo>
                    <a:pt x="302304" y="32231"/>
                  </a:lnTo>
                  <a:lnTo>
                    <a:pt x="268594" y="15451"/>
                  </a:lnTo>
                  <a:lnTo>
                    <a:pt x="218598" y="4144"/>
                  </a:lnTo>
                  <a:lnTo>
                    <a:pt x="157376" y="0"/>
                  </a:lnTo>
                  <a:lnTo>
                    <a:pt x="96104" y="4144"/>
                  </a:lnTo>
                  <a:lnTo>
                    <a:pt x="46082" y="15451"/>
                  </a:lnTo>
                  <a:lnTo>
                    <a:pt x="12362" y="32231"/>
                  </a:lnTo>
                  <a:lnTo>
                    <a:pt x="0" y="52794"/>
                  </a:lnTo>
                  <a:lnTo>
                    <a:pt x="12362" y="73311"/>
                  </a:lnTo>
                  <a:lnTo>
                    <a:pt x="46082" y="90067"/>
                  </a:lnTo>
                  <a:lnTo>
                    <a:pt x="96104" y="101365"/>
                  </a:lnTo>
                  <a:lnTo>
                    <a:pt x="157376" y="105509"/>
                  </a:lnTo>
                  <a:lnTo>
                    <a:pt x="218598" y="101365"/>
                  </a:lnTo>
                  <a:lnTo>
                    <a:pt x="268594" y="90067"/>
                  </a:lnTo>
                  <a:lnTo>
                    <a:pt x="302304" y="73311"/>
                  </a:lnTo>
                  <a:lnTo>
                    <a:pt x="314665" y="52794"/>
                  </a:lnTo>
                  <a:close/>
                </a:path>
              </a:pathLst>
            </a:custGeom>
            <a:ln w="3175">
              <a:solidFill>
                <a:srgbClr val="C7C7C7"/>
              </a:solidFill>
            </a:ln>
          </p:spPr>
          <p:txBody>
            <a:bodyPr wrap="square" lIns="0" tIns="0" rIns="0" bIns="0" rtlCol="0"/>
            <a:lstStyle/>
            <a:p>
              <a:endParaRPr sz="2398"/>
            </a:p>
          </p:txBody>
        </p:sp>
      </p:grpSp>
      <p:sp>
        <p:nvSpPr>
          <p:cNvPr id="240" name="object 240"/>
          <p:cNvSpPr txBox="1"/>
          <p:nvPr/>
        </p:nvSpPr>
        <p:spPr>
          <a:xfrm>
            <a:off x="8081089" y="4657760"/>
            <a:ext cx="99603" cy="69826"/>
          </a:xfrm>
          <a:prstGeom prst="rect">
            <a:avLst/>
          </a:prstGeom>
        </p:spPr>
        <p:txBody>
          <a:bodyPr vert="horz" wrap="square" lIns="0" tIns="15860" rIns="0" bIns="0" rtlCol="0">
            <a:spAutoFit/>
          </a:bodyPr>
          <a:lstStyle/>
          <a:p>
            <a:pPr marL="12689">
              <a:spcBef>
                <a:spcPts val="125"/>
              </a:spcBef>
            </a:pPr>
            <a:r>
              <a:rPr sz="350" spc="-25" dirty="0">
                <a:latin typeface="Calibri"/>
                <a:cs typeface="Calibri"/>
              </a:rPr>
              <a:t>LTE</a:t>
            </a:r>
            <a:endParaRPr sz="350">
              <a:latin typeface="Calibri"/>
              <a:cs typeface="Calibri"/>
            </a:endParaRPr>
          </a:p>
        </p:txBody>
      </p:sp>
      <p:grpSp>
        <p:nvGrpSpPr>
          <p:cNvPr id="241" name="object 241"/>
          <p:cNvGrpSpPr/>
          <p:nvPr/>
        </p:nvGrpSpPr>
        <p:grpSpPr>
          <a:xfrm>
            <a:off x="8122163" y="4524353"/>
            <a:ext cx="636316" cy="249323"/>
            <a:chOff x="8124039" y="4528541"/>
            <a:chExt cx="636905" cy="249554"/>
          </a:xfrm>
        </p:grpSpPr>
        <p:sp>
          <p:nvSpPr>
            <p:cNvPr id="242" name="object 242"/>
            <p:cNvSpPr/>
            <p:nvPr/>
          </p:nvSpPr>
          <p:spPr>
            <a:xfrm>
              <a:off x="8130707" y="4535209"/>
              <a:ext cx="635" cy="120650"/>
            </a:xfrm>
            <a:custGeom>
              <a:avLst/>
              <a:gdLst/>
              <a:ahLst/>
              <a:cxnLst/>
              <a:rect l="l" t="t" r="r" b="b"/>
              <a:pathLst>
                <a:path w="634" h="120650">
                  <a:moveTo>
                    <a:pt x="441" y="0"/>
                  </a:moveTo>
                  <a:lnTo>
                    <a:pt x="0" y="120263"/>
                  </a:lnTo>
                </a:path>
              </a:pathLst>
            </a:custGeom>
            <a:ln w="13254">
              <a:solidFill>
                <a:srgbClr val="FC3384"/>
              </a:solidFill>
              <a:prstDash val="dot"/>
            </a:ln>
          </p:spPr>
          <p:txBody>
            <a:bodyPr wrap="square" lIns="0" tIns="0" rIns="0" bIns="0" rtlCol="0"/>
            <a:lstStyle/>
            <a:p>
              <a:endParaRPr sz="2398"/>
            </a:p>
          </p:txBody>
        </p:sp>
        <p:sp>
          <p:nvSpPr>
            <p:cNvPr id="243" name="object 243"/>
            <p:cNvSpPr/>
            <p:nvPr/>
          </p:nvSpPr>
          <p:spPr>
            <a:xfrm>
              <a:off x="8444754" y="4671262"/>
              <a:ext cx="314960" cy="106045"/>
            </a:xfrm>
            <a:custGeom>
              <a:avLst/>
              <a:gdLst/>
              <a:ahLst/>
              <a:cxnLst/>
              <a:rect l="l" t="t" r="r" b="b"/>
              <a:pathLst>
                <a:path w="314959" h="106045">
                  <a:moveTo>
                    <a:pt x="157376" y="0"/>
                  </a:moveTo>
                  <a:lnTo>
                    <a:pt x="96104" y="4143"/>
                  </a:lnTo>
                  <a:lnTo>
                    <a:pt x="46082" y="15441"/>
                  </a:lnTo>
                  <a:lnTo>
                    <a:pt x="12362" y="32197"/>
                  </a:lnTo>
                  <a:lnTo>
                    <a:pt x="0" y="52714"/>
                  </a:lnTo>
                  <a:lnTo>
                    <a:pt x="12362" y="73231"/>
                  </a:lnTo>
                  <a:lnTo>
                    <a:pt x="46082" y="89987"/>
                  </a:lnTo>
                  <a:lnTo>
                    <a:pt x="96104" y="101286"/>
                  </a:lnTo>
                  <a:lnTo>
                    <a:pt x="157376" y="105429"/>
                  </a:lnTo>
                  <a:lnTo>
                    <a:pt x="218598" y="101286"/>
                  </a:lnTo>
                  <a:lnTo>
                    <a:pt x="268594" y="89987"/>
                  </a:lnTo>
                  <a:lnTo>
                    <a:pt x="302304" y="73231"/>
                  </a:lnTo>
                  <a:lnTo>
                    <a:pt x="314665" y="52714"/>
                  </a:lnTo>
                  <a:lnTo>
                    <a:pt x="302304" y="32197"/>
                  </a:lnTo>
                  <a:lnTo>
                    <a:pt x="268594" y="15441"/>
                  </a:lnTo>
                  <a:lnTo>
                    <a:pt x="218598" y="4143"/>
                  </a:lnTo>
                  <a:lnTo>
                    <a:pt x="157376" y="0"/>
                  </a:lnTo>
                  <a:close/>
                </a:path>
              </a:pathLst>
            </a:custGeom>
            <a:solidFill>
              <a:srgbClr val="464646">
                <a:alpha val="21960"/>
              </a:srgbClr>
            </a:solidFill>
          </p:spPr>
          <p:txBody>
            <a:bodyPr wrap="square" lIns="0" tIns="0" rIns="0" bIns="0" rtlCol="0"/>
            <a:lstStyle/>
            <a:p>
              <a:endParaRPr sz="2398"/>
            </a:p>
          </p:txBody>
        </p:sp>
        <p:pic>
          <p:nvPicPr>
            <p:cNvPr id="244" name="object 244"/>
            <p:cNvPicPr/>
            <p:nvPr/>
          </p:nvPicPr>
          <p:blipFill>
            <a:blip r:embed="rId9" cstate="print"/>
            <a:stretch>
              <a:fillRect/>
            </a:stretch>
          </p:blipFill>
          <p:spPr>
            <a:xfrm>
              <a:off x="8443719" y="4670227"/>
              <a:ext cx="316710" cy="107499"/>
            </a:xfrm>
            <a:prstGeom prst="rect">
              <a:avLst/>
            </a:prstGeom>
          </p:spPr>
        </p:pic>
        <p:sp>
          <p:nvSpPr>
            <p:cNvPr id="245" name="object 245"/>
            <p:cNvSpPr/>
            <p:nvPr/>
          </p:nvSpPr>
          <p:spPr>
            <a:xfrm>
              <a:off x="8441661" y="4655472"/>
              <a:ext cx="314960" cy="106045"/>
            </a:xfrm>
            <a:custGeom>
              <a:avLst/>
              <a:gdLst/>
              <a:ahLst/>
              <a:cxnLst/>
              <a:rect l="l" t="t" r="r" b="b"/>
              <a:pathLst>
                <a:path w="314959" h="106045">
                  <a:moveTo>
                    <a:pt x="157376" y="0"/>
                  </a:moveTo>
                  <a:lnTo>
                    <a:pt x="96141" y="4144"/>
                  </a:lnTo>
                  <a:lnTo>
                    <a:pt x="46115" y="15451"/>
                  </a:lnTo>
                  <a:lnTo>
                    <a:pt x="12375" y="32231"/>
                  </a:lnTo>
                  <a:lnTo>
                    <a:pt x="0" y="52794"/>
                  </a:lnTo>
                  <a:lnTo>
                    <a:pt x="12375" y="73311"/>
                  </a:lnTo>
                  <a:lnTo>
                    <a:pt x="46115" y="90067"/>
                  </a:lnTo>
                  <a:lnTo>
                    <a:pt x="96141" y="101365"/>
                  </a:lnTo>
                  <a:lnTo>
                    <a:pt x="157376" y="105509"/>
                  </a:lnTo>
                  <a:lnTo>
                    <a:pt x="218649" y="101365"/>
                  </a:lnTo>
                  <a:lnTo>
                    <a:pt x="268671" y="90067"/>
                  </a:lnTo>
                  <a:lnTo>
                    <a:pt x="302391" y="73311"/>
                  </a:lnTo>
                  <a:lnTo>
                    <a:pt x="314753" y="52794"/>
                  </a:lnTo>
                  <a:lnTo>
                    <a:pt x="302391" y="32231"/>
                  </a:lnTo>
                  <a:lnTo>
                    <a:pt x="268671" y="15451"/>
                  </a:lnTo>
                  <a:lnTo>
                    <a:pt x="218649" y="4144"/>
                  </a:lnTo>
                  <a:lnTo>
                    <a:pt x="157376" y="0"/>
                  </a:lnTo>
                  <a:close/>
                </a:path>
              </a:pathLst>
            </a:custGeom>
            <a:solidFill>
              <a:srgbClr val="5B9BD4"/>
            </a:solidFill>
          </p:spPr>
          <p:txBody>
            <a:bodyPr wrap="square" lIns="0" tIns="0" rIns="0" bIns="0" rtlCol="0"/>
            <a:lstStyle/>
            <a:p>
              <a:endParaRPr sz="2398"/>
            </a:p>
          </p:txBody>
        </p:sp>
        <p:sp>
          <p:nvSpPr>
            <p:cNvPr id="246" name="object 246"/>
            <p:cNvSpPr/>
            <p:nvPr/>
          </p:nvSpPr>
          <p:spPr>
            <a:xfrm>
              <a:off x="8441661" y="4655472"/>
              <a:ext cx="314960" cy="106045"/>
            </a:xfrm>
            <a:custGeom>
              <a:avLst/>
              <a:gdLst/>
              <a:ahLst/>
              <a:cxnLst/>
              <a:rect l="l" t="t" r="r" b="b"/>
              <a:pathLst>
                <a:path w="314959" h="106045">
                  <a:moveTo>
                    <a:pt x="314753" y="52794"/>
                  </a:moveTo>
                  <a:lnTo>
                    <a:pt x="302391" y="32231"/>
                  </a:lnTo>
                  <a:lnTo>
                    <a:pt x="268671" y="15451"/>
                  </a:lnTo>
                  <a:lnTo>
                    <a:pt x="218649" y="4144"/>
                  </a:lnTo>
                  <a:lnTo>
                    <a:pt x="157376" y="0"/>
                  </a:lnTo>
                  <a:lnTo>
                    <a:pt x="96141" y="4144"/>
                  </a:lnTo>
                  <a:lnTo>
                    <a:pt x="46115" y="15451"/>
                  </a:lnTo>
                  <a:lnTo>
                    <a:pt x="12375" y="32231"/>
                  </a:lnTo>
                  <a:lnTo>
                    <a:pt x="0" y="52794"/>
                  </a:lnTo>
                  <a:lnTo>
                    <a:pt x="12375" y="73311"/>
                  </a:lnTo>
                  <a:lnTo>
                    <a:pt x="46115" y="90067"/>
                  </a:lnTo>
                  <a:lnTo>
                    <a:pt x="96141" y="101365"/>
                  </a:lnTo>
                  <a:lnTo>
                    <a:pt x="157376" y="105509"/>
                  </a:lnTo>
                  <a:lnTo>
                    <a:pt x="218649" y="101365"/>
                  </a:lnTo>
                  <a:lnTo>
                    <a:pt x="268671" y="90067"/>
                  </a:lnTo>
                  <a:lnTo>
                    <a:pt x="302391" y="73311"/>
                  </a:lnTo>
                  <a:lnTo>
                    <a:pt x="314753" y="52794"/>
                  </a:lnTo>
                  <a:close/>
                </a:path>
              </a:pathLst>
            </a:custGeom>
            <a:ln w="3175">
              <a:solidFill>
                <a:srgbClr val="C7C7C7"/>
              </a:solidFill>
            </a:ln>
          </p:spPr>
          <p:txBody>
            <a:bodyPr wrap="square" lIns="0" tIns="0" rIns="0" bIns="0" rtlCol="0"/>
            <a:lstStyle/>
            <a:p>
              <a:endParaRPr sz="2398"/>
            </a:p>
          </p:txBody>
        </p:sp>
      </p:grpSp>
      <p:sp>
        <p:nvSpPr>
          <p:cNvPr id="247" name="object 247"/>
          <p:cNvSpPr txBox="1"/>
          <p:nvPr/>
        </p:nvSpPr>
        <p:spPr>
          <a:xfrm>
            <a:off x="8552605" y="4657760"/>
            <a:ext cx="88818" cy="69826"/>
          </a:xfrm>
          <a:prstGeom prst="rect">
            <a:avLst/>
          </a:prstGeom>
        </p:spPr>
        <p:txBody>
          <a:bodyPr vert="horz" wrap="square" lIns="0" tIns="15860" rIns="0" bIns="0" rtlCol="0">
            <a:spAutoFit/>
          </a:bodyPr>
          <a:lstStyle/>
          <a:p>
            <a:pPr marL="12689">
              <a:spcBef>
                <a:spcPts val="125"/>
              </a:spcBef>
            </a:pPr>
            <a:r>
              <a:rPr sz="350" spc="-25" dirty="0">
                <a:latin typeface="Calibri"/>
                <a:cs typeface="Calibri"/>
              </a:rPr>
              <a:t>NR</a:t>
            </a:r>
            <a:endParaRPr sz="350">
              <a:latin typeface="Calibri"/>
              <a:cs typeface="Calibri"/>
            </a:endParaRPr>
          </a:p>
        </p:txBody>
      </p:sp>
      <p:grpSp>
        <p:nvGrpSpPr>
          <p:cNvPr id="248" name="object 248"/>
          <p:cNvGrpSpPr/>
          <p:nvPr/>
        </p:nvGrpSpPr>
        <p:grpSpPr>
          <a:xfrm>
            <a:off x="7932982" y="4331418"/>
            <a:ext cx="881833" cy="645198"/>
            <a:chOff x="7934682" y="4335428"/>
            <a:chExt cx="882650" cy="645795"/>
          </a:xfrm>
        </p:grpSpPr>
        <p:pic>
          <p:nvPicPr>
            <p:cNvPr id="249" name="object 249"/>
            <p:cNvPicPr/>
            <p:nvPr/>
          </p:nvPicPr>
          <p:blipFill>
            <a:blip r:embed="rId3" cstate="print"/>
            <a:stretch>
              <a:fillRect/>
            </a:stretch>
          </p:blipFill>
          <p:spPr>
            <a:xfrm>
              <a:off x="8306817" y="4842725"/>
              <a:ext cx="44958" cy="64666"/>
            </a:xfrm>
            <a:prstGeom prst="rect">
              <a:avLst/>
            </a:prstGeom>
          </p:spPr>
        </p:pic>
        <p:sp>
          <p:nvSpPr>
            <p:cNvPr id="250" name="object 250"/>
            <p:cNvSpPr/>
            <p:nvPr/>
          </p:nvSpPr>
          <p:spPr>
            <a:xfrm>
              <a:off x="8091296" y="4759147"/>
              <a:ext cx="204470" cy="114300"/>
            </a:xfrm>
            <a:custGeom>
              <a:avLst/>
              <a:gdLst/>
              <a:ahLst/>
              <a:cxnLst/>
              <a:rect l="l" t="t" r="r" b="b"/>
              <a:pathLst>
                <a:path w="204470" h="114300">
                  <a:moveTo>
                    <a:pt x="0" y="0"/>
                  </a:moveTo>
                  <a:lnTo>
                    <a:pt x="204298" y="113723"/>
                  </a:lnTo>
                </a:path>
              </a:pathLst>
            </a:custGeom>
            <a:ln w="12268">
              <a:solidFill>
                <a:srgbClr val="FC3384"/>
              </a:solidFill>
              <a:prstDash val="dot"/>
            </a:ln>
          </p:spPr>
          <p:txBody>
            <a:bodyPr wrap="square" lIns="0" tIns="0" rIns="0" bIns="0" rtlCol="0"/>
            <a:lstStyle/>
            <a:p>
              <a:endParaRPr sz="2398"/>
            </a:p>
          </p:txBody>
        </p:sp>
        <p:sp>
          <p:nvSpPr>
            <p:cNvPr id="251" name="object 251"/>
            <p:cNvSpPr/>
            <p:nvPr/>
          </p:nvSpPr>
          <p:spPr>
            <a:xfrm>
              <a:off x="7938956" y="4409810"/>
              <a:ext cx="876935" cy="570230"/>
            </a:xfrm>
            <a:custGeom>
              <a:avLst/>
              <a:gdLst/>
              <a:ahLst/>
              <a:cxnLst/>
              <a:rect l="l" t="t" r="r" b="b"/>
              <a:pathLst>
                <a:path w="876934" h="570229">
                  <a:moveTo>
                    <a:pt x="0" y="570084"/>
                  </a:moveTo>
                  <a:lnTo>
                    <a:pt x="876689" y="570084"/>
                  </a:lnTo>
                  <a:lnTo>
                    <a:pt x="876689" y="0"/>
                  </a:lnTo>
                  <a:lnTo>
                    <a:pt x="0" y="0"/>
                  </a:lnTo>
                  <a:lnTo>
                    <a:pt x="0" y="570084"/>
                  </a:lnTo>
                  <a:close/>
                </a:path>
              </a:pathLst>
            </a:custGeom>
            <a:ln w="3175">
              <a:solidFill>
                <a:srgbClr val="5B9BD4"/>
              </a:solidFill>
            </a:ln>
          </p:spPr>
          <p:txBody>
            <a:bodyPr wrap="square" lIns="0" tIns="0" rIns="0" bIns="0" rtlCol="0"/>
            <a:lstStyle/>
            <a:p>
              <a:endParaRPr sz="2398"/>
            </a:p>
          </p:txBody>
        </p:sp>
        <p:sp>
          <p:nvSpPr>
            <p:cNvPr id="252" name="object 252"/>
            <p:cNvSpPr/>
            <p:nvPr/>
          </p:nvSpPr>
          <p:spPr>
            <a:xfrm>
              <a:off x="7935952" y="4394099"/>
              <a:ext cx="876935" cy="570230"/>
            </a:xfrm>
            <a:custGeom>
              <a:avLst/>
              <a:gdLst/>
              <a:ahLst/>
              <a:cxnLst/>
              <a:rect l="l" t="t" r="r" b="b"/>
              <a:pathLst>
                <a:path w="876934" h="570229">
                  <a:moveTo>
                    <a:pt x="0" y="570084"/>
                  </a:moveTo>
                  <a:lnTo>
                    <a:pt x="876689" y="570084"/>
                  </a:lnTo>
                  <a:lnTo>
                    <a:pt x="876689" y="0"/>
                  </a:lnTo>
                  <a:lnTo>
                    <a:pt x="0" y="0"/>
                  </a:lnTo>
                  <a:lnTo>
                    <a:pt x="0" y="570084"/>
                  </a:lnTo>
                  <a:close/>
                </a:path>
              </a:pathLst>
            </a:custGeom>
            <a:ln w="3175">
              <a:solidFill>
                <a:srgbClr val="FC3384"/>
              </a:solidFill>
            </a:ln>
          </p:spPr>
          <p:txBody>
            <a:bodyPr wrap="square" lIns="0" tIns="0" rIns="0" bIns="0" rtlCol="0"/>
            <a:lstStyle/>
            <a:p>
              <a:endParaRPr sz="2398"/>
            </a:p>
          </p:txBody>
        </p:sp>
        <p:sp>
          <p:nvSpPr>
            <p:cNvPr id="253" name="object 253"/>
            <p:cNvSpPr/>
            <p:nvPr/>
          </p:nvSpPr>
          <p:spPr>
            <a:xfrm>
              <a:off x="7938956" y="4397560"/>
              <a:ext cx="876935" cy="15875"/>
            </a:xfrm>
            <a:custGeom>
              <a:avLst/>
              <a:gdLst/>
              <a:ahLst/>
              <a:cxnLst/>
              <a:rect l="l" t="t" r="r" b="b"/>
              <a:pathLst>
                <a:path w="876934" h="15875">
                  <a:moveTo>
                    <a:pt x="0" y="15790"/>
                  </a:moveTo>
                  <a:lnTo>
                    <a:pt x="876689" y="15790"/>
                  </a:lnTo>
                  <a:lnTo>
                    <a:pt x="876689" y="0"/>
                  </a:lnTo>
                  <a:lnTo>
                    <a:pt x="0" y="0"/>
                  </a:lnTo>
                  <a:lnTo>
                    <a:pt x="0" y="15790"/>
                  </a:lnTo>
                  <a:close/>
                </a:path>
              </a:pathLst>
            </a:custGeom>
            <a:solidFill>
              <a:srgbClr val="464646">
                <a:alpha val="21960"/>
              </a:srgbClr>
            </a:solidFill>
          </p:spPr>
          <p:txBody>
            <a:bodyPr wrap="square" lIns="0" tIns="0" rIns="0" bIns="0" rtlCol="0"/>
            <a:lstStyle/>
            <a:p>
              <a:endParaRPr sz="2398"/>
            </a:p>
          </p:txBody>
        </p:sp>
        <p:sp>
          <p:nvSpPr>
            <p:cNvPr id="254" name="object 254"/>
            <p:cNvSpPr/>
            <p:nvPr/>
          </p:nvSpPr>
          <p:spPr>
            <a:xfrm>
              <a:off x="7938956" y="4413351"/>
              <a:ext cx="876935" cy="0"/>
            </a:xfrm>
            <a:custGeom>
              <a:avLst/>
              <a:gdLst/>
              <a:ahLst/>
              <a:cxnLst/>
              <a:rect l="l" t="t" r="r" b="b"/>
              <a:pathLst>
                <a:path w="876934">
                  <a:moveTo>
                    <a:pt x="0" y="0"/>
                  </a:moveTo>
                  <a:lnTo>
                    <a:pt x="876689" y="0"/>
                  </a:lnTo>
                </a:path>
              </a:pathLst>
            </a:custGeom>
            <a:ln w="3175">
              <a:solidFill>
                <a:srgbClr val="464646"/>
              </a:solidFill>
            </a:ln>
          </p:spPr>
          <p:txBody>
            <a:bodyPr wrap="square" lIns="0" tIns="0" rIns="0" bIns="0" rtlCol="0"/>
            <a:lstStyle/>
            <a:p>
              <a:endParaRPr sz="2398"/>
            </a:p>
          </p:txBody>
        </p:sp>
        <p:sp>
          <p:nvSpPr>
            <p:cNvPr id="255" name="object 255"/>
            <p:cNvSpPr/>
            <p:nvPr/>
          </p:nvSpPr>
          <p:spPr>
            <a:xfrm>
              <a:off x="7938956" y="4397560"/>
              <a:ext cx="0" cy="15875"/>
            </a:xfrm>
            <a:custGeom>
              <a:avLst/>
              <a:gdLst/>
              <a:ahLst/>
              <a:cxnLst/>
              <a:rect l="l" t="t" r="r" b="b"/>
              <a:pathLst>
                <a:path h="15875">
                  <a:moveTo>
                    <a:pt x="0" y="0"/>
                  </a:moveTo>
                  <a:lnTo>
                    <a:pt x="0" y="15790"/>
                  </a:lnTo>
                </a:path>
              </a:pathLst>
            </a:custGeom>
            <a:ln w="3175">
              <a:solidFill>
                <a:srgbClr val="464646"/>
              </a:solidFill>
            </a:ln>
          </p:spPr>
          <p:txBody>
            <a:bodyPr wrap="square" lIns="0" tIns="0" rIns="0" bIns="0" rtlCol="0"/>
            <a:lstStyle/>
            <a:p>
              <a:endParaRPr sz="2398"/>
            </a:p>
          </p:txBody>
        </p:sp>
        <p:sp>
          <p:nvSpPr>
            <p:cNvPr id="256" name="object 256"/>
            <p:cNvSpPr/>
            <p:nvPr/>
          </p:nvSpPr>
          <p:spPr>
            <a:xfrm>
              <a:off x="8815619" y="4352488"/>
              <a:ext cx="635" cy="60960"/>
            </a:xfrm>
            <a:custGeom>
              <a:avLst/>
              <a:gdLst/>
              <a:ahLst/>
              <a:cxnLst/>
              <a:rect l="l" t="t" r="r" b="b"/>
              <a:pathLst>
                <a:path w="634" h="60960">
                  <a:moveTo>
                    <a:pt x="0" y="60862"/>
                  </a:moveTo>
                  <a:lnTo>
                    <a:pt x="26" y="0"/>
                  </a:lnTo>
                </a:path>
              </a:pathLst>
            </a:custGeom>
            <a:ln w="3175">
              <a:solidFill>
                <a:srgbClr val="464646"/>
              </a:solidFill>
            </a:ln>
          </p:spPr>
          <p:txBody>
            <a:bodyPr wrap="square" lIns="0" tIns="0" rIns="0" bIns="0" rtlCol="0"/>
            <a:lstStyle/>
            <a:p>
              <a:endParaRPr sz="2398"/>
            </a:p>
          </p:txBody>
        </p:sp>
        <p:sp>
          <p:nvSpPr>
            <p:cNvPr id="257" name="object 257"/>
            <p:cNvSpPr/>
            <p:nvPr/>
          </p:nvSpPr>
          <p:spPr>
            <a:xfrm>
              <a:off x="7935952" y="4336698"/>
              <a:ext cx="876935" cy="60960"/>
            </a:xfrm>
            <a:custGeom>
              <a:avLst/>
              <a:gdLst/>
              <a:ahLst/>
              <a:cxnLst/>
              <a:rect l="l" t="t" r="r" b="b"/>
              <a:pathLst>
                <a:path w="876934" h="60960">
                  <a:moveTo>
                    <a:pt x="876689" y="0"/>
                  </a:moveTo>
                  <a:lnTo>
                    <a:pt x="0" y="0"/>
                  </a:lnTo>
                  <a:lnTo>
                    <a:pt x="0" y="60862"/>
                  </a:lnTo>
                  <a:lnTo>
                    <a:pt x="876689" y="60862"/>
                  </a:lnTo>
                  <a:lnTo>
                    <a:pt x="876689" y="0"/>
                  </a:lnTo>
                  <a:close/>
                </a:path>
              </a:pathLst>
            </a:custGeom>
            <a:solidFill>
              <a:srgbClr val="FC3384"/>
            </a:solidFill>
          </p:spPr>
          <p:txBody>
            <a:bodyPr wrap="square" lIns="0" tIns="0" rIns="0" bIns="0" rtlCol="0"/>
            <a:lstStyle/>
            <a:p>
              <a:endParaRPr sz="2398"/>
            </a:p>
          </p:txBody>
        </p:sp>
        <p:sp>
          <p:nvSpPr>
            <p:cNvPr id="258" name="object 258"/>
            <p:cNvSpPr/>
            <p:nvPr/>
          </p:nvSpPr>
          <p:spPr>
            <a:xfrm>
              <a:off x="7935952" y="4336698"/>
              <a:ext cx="876935" cy="60960"/>
            </a:xfrm>
            <a:custGeom>
              <a:avLst/>
              <a:gdLst/>
              <a:ahLst/>
              <a:cxnLst/>
              <a:rect l="l" t="t" r="r" b="b"/>
              <a:pathLst>
                <a:path w="876934" h="60960">
                  <a:moveTo>
                    <a:pt x="0" y="60862"/>
                  </a:moveTo>
                  <a:lnTo>
                    <a:pt x="876689" y="60862"/>
                  </a:lnTo>
                  <a:lnTo>
                    <a:pt x="876689" y="0"/>
                  </a:lnTo>
                  <a:lnTo>
                    <a:pt x="0" y="0"/>
                  </a:lnTo>
                  <a:lnTo>
                    <a:pt x="0" y="60862"/>
                  </a:lnTo>
                  <a:close/>
                </a:path>
              </a:pathLst>
            </a:custGeom>
            <a:ln w="3175">
              <a:solidFill>
                <a:srgbClr val="FC3384"/>
              </a:solidFill>
            </a:ln>
          </p:spPr>
          <p:txBody>
            <a:bodyPr wrap="square" lIns="0" tIns="0" rIns="0" bIns="0" rtlCol="0"/>
            <a:lstStyle/>
            <a:p>
              <a:endParaRPr sz="2398"/>
            </a:p>
          </p:txBody>
        </p:sp>
      </p:grpSp>
      <p:sp>
        <p:nvSpPr>
          <p:cNvPr id="259" name="object 259"/>
          <p:cNvSpPr txBox="1"/>
          <p:nvPr/>
        </p:nvSpPr>
        <p:spPr>
          <a:xfrm>
            <a:off x="8254300" y="4316984"/>
            <a:ext cx="236001" cy="69826"/>
          </a:xfrm>
          <a:prstGeom prst="rect">
            <a:avLst/>
          </a:prstGeom>
        </p:spPr>
        <p:txBody>
          <a:bodyPr vert="horz" wrap="square" lIns="0" tIns="15860" rIns="0" bIns="0" rtlCol="0">
            <a:spAutoFit/>
          </a:bodyPr>
          <a:lstStyle/>
          <a:p>
            <a:pPr marL="12689">
              <a:spcBef>
                <a:spcPts val="125"/>
              </a:spcBef>
            </a:pPr>
            <a:r>
              <a:rPr sz="350" spc="20" dirty="0">
                <a:latin typeface="Calibri"/>
                <a:cs typeface="Calibri"/>
              </a:rPr>
              <a:t>Option</a:t>
            </a:r>
            <a:r>
              <a:rPr sz="350" spc="70" dirty="0">
                <a:latin typeface="Calibri"/>
                <a:cs typeface="Calibri"/>
              </a:rPr>
              <a:t> </a:t>
            </a:r>
            <a:r>
              <a:rPr sz="350" spc="-25" dirty="0">
                <a:latin typeface="Calibri"/>
                <a:cs typeface="Calibri"/>
              </a:rPr>
              <a:t>3x</a:t>
            </a:r>
            <a:endParaRPr sz="350">
              <a:latin typeface="Calibri"/>
              <a:cs typeface="Calibri"/>
            </a:endParaRPr>
          </a:p>
        </p:txBody>
      </p:sp>
      <p:grpSp>
        <p:nvGrpSpPr>
          <p:cNvPr id="260" name="object 260"/>
          <p:cNvGrpSpPr/>
          <p:nvPr/>
        </p:nvGrpSpPr>
        <p:grpSpPr>
          <a:xfrm>
            <a:off x="7972268" y="4525228"/>
            <a:ext cx="339411" cy="1411568"/>
            <a:chOff x="7974004" y="4529418"/>
            <a:chExt cx="339725" cy="1412875"/>
          </a:xfrm>
        </p:grpSpPr>
        <p:sp>
          <p:nvSpPr>
            <p:cNvPr id="261" name="object 261"/>
            <p:cNvSpPr/>
            <p:nvPr/>
          </p:nvSpPr>
          <p:spPr>
            <a:xfrm>
              <a:off x="8156509" y="4536086"/>
              <a:ext cx="150495" cy="306705"/>
            </a:xfrm>
            <a:custGeom>
              <a:avLst/>
              <a:gdLst/>
              <a:ahLst/>
              <a:cxnLst/>
              <a:rect l="l" t="t" r="r" b="b"/>
              <a:pathLst>
                <a:path w="150495" h="306704">
                  <a:moveTo>
                    <a:pt x="441" y="0"/>
                  </a:moveTo>
                  <a:lnTo>
                    <a:pt x="0" y="120263"/>
                  </a:lnTo>
                </a:path>
                <a:path w="150495" h="306704">
                  <a:moveTo>
                    <a:pt x="8482" y="223778"/>
                  </a:moveTo>
                  <a:lnTo>
                    <a:pt x="150307" y="306638"/>
                  </a:lnTo>
                </a:path>
              </a:pathLst>
            </a:custGeom>
            <a:ln w="12608">
              <a:solidFill>
                <a:srgbClr val="FC3384"/>
              </a:solidFill>
            </a:ln>
          </p:spPr>
          <p:txBody>
            <a:bodyPr wrap="square" lIns="0" tIns="0" rIns="0" bIns="0" rtlCol="0"/>
            <a:lstStyle/>
            <a:p>
              <a:endParaRPr sz="2398"/>
            </a:p>
          </p:txBody>
        </p:sp>
        <p:pic>
          <p:nvPicPr>
            <p:cNvPr id="262" name="object 262"/>
            <p:cNvPicPr/>
            <p:nvPr/>
          </p:nvPicPr>
          <p:blipFill>
            <a:blip r:embed="rId10" cstate="print"/>
            <a:stretch>
              <a:fillRect/>
            </a:stretch>
          </p:blipFill>
          <p:spPr>
            <a:xfrm>
              <a:off x="8047329" y="5615302"/>
              <a:ext cx="172616" cy="101921"/>
            </a:xfrm>
            <a:prstGeom prst="rect">
              <a:avLst/>
            </a:prstGeom>
          </p:spPr>
        </p:pic>
        <p:sp>
          <p:nvSpPr>
            <p:cNvPr id="263" name="object 263"/>
            <p:cNvSpPr/>
            <p:nvPr/>
          </p:nvSpPr>
          <p:spPr>
            <a:xfrm>
              <a:off x="7978279" y="5835612"/>
              <a:ext cx="314960" cy="106045"/>
            </a:xfrm>
            <a:custGeom>
              <a:avLst/>
              <a:gdLst/>
              <a:ahLst/>
              <a:cxnLst/>
              <a:rect l="l" t="t" r="r" b="b"/>
              <a:pathLst>
                <a:path w="314959" h="106045">
                  <a:moveTo>
                    <a:pt x="157376" y="0"/>
                  </a:moveTo>
                  <a:lnTo>
                    <a:pt x="96141" y="4143"/>
                  </a:lnTo>
                  <a:lnTo>
                    <a:pt x="46115" y="15441"/>
                  </a:lnTo>
                  <a:lnTo>
                    <a:pt x="12375" y="32197"/>
                  </a:lnTo>
                  <a:lnTo>
                    <a:pt x="0" y="52714"/>
                  </a:lnTo>
                  <a:lnTo>
                    <a:pt x="12375" y="73277"/>
                  </a:lnTo>
                  <a:lnTo>
                    <a:pt x="46115" y="90057"/>
                  </a:lnTo>
                  <a:lnTo>
                    <a:pt x="96141" y="101364"/>
                  </a:lnTo>
                  <a:lnTo>
                    <a:pt x="157376" y="105509"/>
                  </a:lnTo>
                  <a:lnTo>
                    <a:pt x="218649" y="101364"/>
                  </a:lnTo>
                  <a:lnTo>
                    <a:pt x="268671" y="90057"/>
                  </a:lnTo>
                  <a:lnTo>
                    <a:pt x="302391" y="73277"/>
                  </a:lnTo>
                  <a:lnTo>
                    <a:pt x="314753" y="52714"/>
                  </a:lnTo>
                  <a:lnTo>
                    <a:pt x="302391" y="32197"/>
                  </a:lnTo>
                  <a:lnTo>
                    <a:pt x="268671" y="15441"/>
                  </a:lnTo>
                  <a:lnTo>
                    <a:pt x="218649" y="4143"/>
                  </a:lnTo>
                  <a:lnTo>
                    <a:pt x="157376" y="0"/>
                  </a:lnTo>
                  <a:close/>
                </a:path>
              </a:pathLst>
            </a:custGeom>
            <a:solidFill>
              <a:srgbClr val="464646">
                <a:alpha val="21960"/>
              </a:srgbClr>
            </a:solidFill>
          </p:spPr>
          <p:txBody>
            <a:bodyPr wrap="square" lIns="0" tIns="0" rIns="0" bIns="0" rtlCol="0"/>
            <a:lstStyle/>
            <a:p>
              <a:endParaRPr sz="2398"/>
            </a:p>
          </p:txBody>
        </p:sp>
        <p:pic>
          <p:nvPicPr>
            <p:cNvPr id="264" name="object 264"/>
            <p:cNvPicPr/>
            <p:nvPr/>
          </p:nvPicPr>
          <p:blipFill>
            <a:blip r:embed="rId11" cstate="print"/>
            <a:stretch>
              <a:fillRect/>
            </a:stretch>
          </p:blipFill>
          <p:spPr>
            <a:xfrm>
              <a:off x="7977244" y="5834577"/>
              <a:ext cx="316799" cy="107579"/>
            </a:xfrm>
            <a:prstGeom prst="rect">
              <a:avLst/>
            </a:prstGeom>
          </p:spPr>
        </p:pic>
        <p:sp>
          <p:nvSpPr>
            <p:cNvPr id="265" name="object 265"/>
            <p:cNvSpPr/>
            <p:nvPr/>
          </p:nvSpPr>
          <p:spPr>
            <a:xfrm>
              <a:off x="7975274" y="5819902"/>
              <a:ext cx="314960" cy="106045"/>
            </a:xfrm>
            <a:custGeom>
              <a:avLst/>
              <a:gdLst/>
              <a:ahLst/>
              <a:cxnLst/>
              <a:rect l="l" t="t" r="r" b="b"/>
              <a:pathLst>
                <a:path w="314959" h="106045">
                  <a:moveTo>
                    <a:pt x="157376" y="0"/>
                  </a:moveTo>
                  <a:lnTo>
                    <a:pt x="96104" y="4143"/>
                  </a:lnTo>
                  <a:lnTo>
                    <a:pt x="46082" y="15441"/>
                  </a:lnTo>
                  <a:lnTo>
                    <a:pt x="12362" y="32197"/>
                  </a:lnTo>
                  <a:lnTo>
                    <a:pt x="0" y="52714"/>
                  </a:lnTo>
                  <a:lnTo>
                    <a:pt x="12362" y="73231"/>
                  </a:lnTo>
                  <a:lnTo>
                    <a:pt x="46082" y="89987"/>
                  </a:lnTo>
                  <a:lnTo>
                    <a:pt x="96104" y="101286"/>
                  </a:lnTo>
                  <a:lnTo>
                    <a:pt x="157376" y="105429"/>
                  </a:lnTo>
                  <a:lnTo>
                    <a:pt x="218598" y="101286"/>
                  </a:lnTo>
                  <a:lnTo>
                    <a:pt x="268594" y="89987"/>
                  </a:lnTo>
                  <a:lnTo>
                    <a:pt x="302304" y="73231"/>
                  </a:lnTo>
                  <a:lnTo>
                    <a:pt x="314665" y="52714"/>
                  </a:lnTo>
                  <a:lnTo>
                    <a:pt x="302304" y="32197"/>
                  </a:lnTo>
                  <a:lnTo>
                    <a:pt x="268594" y="15441"/>
                  </a:lnTo>
                  <a:lnTo>
                    <a:pt x="218598" y="4143"/>
                  </a:lnTo>
                  <a:lnTo>
                    <a:pt x="157376" y="0"/>
                  </a:lnTo>
                  <a:close/>
                </a:path>
              </a:pathLst>
            </a:custGeom>
            <a:solidFill>
              <a:srgbClr val="FC3384"/>
            </a:solidFill>
          </p:spPr>
          <p:txBody>
            <a:bodyPr wrap="square" lIns="0" tIns="0" rIns="0" bIns="0" rtlCol="0"/>
            <a:lstStyle/>
            <a:p>
              <a:endParaRPr sz="2398"/>
            </a:p>
          </p:txBody>
        </p:sp>
        <p:sp>
          <p:nvSpPr>
            <p:cNvPr id="266" name="object 266"/>
            <p:cNvSpPr/>
            <p:nvPr/>
          </p:nvSpPr>
          <p:spPr>
            <a:xfrm>
              <a:off x="7975274" y="5819902"/>
              <a:ext cx="314960" cy="106045"/>
            </a:xfrm>
            <a:custGeom>
              <a:avLst/>
              <a:gdLst/>
              <a:ahLst/>
              <a:cxnLst/>
              <a:rect l="l" t="t" r="r" b="b"/>
              <a:pathLst>
                <a:path w="314959" h="106045">
                  <a:moveTo>
                    <a:pt x="314665" y="52714"/>
                  </a:moveTo>
                  <a:lnTo>
                    <a:pt x="302304" y="32197"/>
                  </a:lnTo>
                  <a:lnTo>
                    <a:pt x="268594" y="15441"/>
                  </a:lnTo>
                  <a:lnTo>
                    <a:pt x="218598" y="4143"/>
                  </a:lnTo>
                  <a:lnTo>
                    <a:pt x="157376" y="0"/>
                  </a:lnTo>
                  <a:lnTo>
                    <a:pt x="96104" y="4143"/>
                  </a:lnTo>
                  <a:lnTo>
                    <a:pt x="46082" y="15441"/>
                  </a:lnTo>
                  <a:lnTo>
                    <a:pt x="12362" y="32197"/>
                  </a:lnTo>
                  <a:lnTo>
                    <a:pt x="0" y="52714"/>
                  </a:lnTo>
                  <a:lnTo>
                    <a:pt x="12362" y="73231"/>
                  </a:lnTo>
                  <a:lnTo>
                    <a:pt x="46082" y="89987"/>
                  </a:lnTo>
                  <a:lnTo>
                    <a:pt x="96104" y="101286"/>
                  </a:lnTo>
                  <a:lnTo>
                    <a:pt x="157376" y="105429"/>
                  </a:lnTo>
                  <a:lnTo>
                    <a:pt x="218598" y="101286"/>
                  </a:lnTo>
                  <a:lnTo>
                    <a:pt x="268594" y="89987"/>
                  </a:lnTo>
                  <a:lnTo>
                    <a:pt x="302304" y="73231"/>
                  </a:lnTo>
                  <a:lnTo>
                    <a:pt x="314665" y="52714"/>
                  </a:lnTo>
                  <a:close/>
                </a:path>
              </a:pathLst>
            </a:custGeom>
            <a:ln w="3175">
              <a:solidFill>
                <a:srgbClr val="C7C7C7"/>
              </a:solidFill>
            </a:ln>
          </p:spPr>
          <p:txBody>
            <a:bodyPr wrap="square" lIns="0" tIns="0" rIns="0" bIns="0" rtlCol="0"/>
            <a:lstStyle/>
            <a:p>
              <a:endParaRPr sz="2398"/>
            </a:p>
          </p:txBody>
        </p:sp>
      </p:grpSp>
      <p:sp>
        <p:nvSpPr>
          <p:cNvPr id="267" name="object 267"/>
          <p:cNvSpPr txBox="1"/>
          <p:nvPr/>
        </p:nvSpPr>
        <p:spPr>
          <a:xfrm>
            <a:off x="8089982" y="5607023"/>
            <a:ext cx="94527" cy="282508"/>
          </a:xfrm>
          <a:prstGeom prst="rect">
            <a:avLst/>
          </a:prstGeom>
        </p:spPr>
        <p:txBody>
          <a:bodyPr vert="horz" wrap="square" lIns="0" tIns="15860" rIns="0" bIns="0" rtlCol="0">
            <a:spAutoFit/>
          </a:bodyPr>
          <a:lstStyle/>
          <a:p>
            <a:pPr>
              <a:spcBef>
                <a:spcPts val="125"/>
              </a:spcBef>
            </a:pPr>
            <a:r>
              <a:rPr sz="350" spc="-25" dirty="0">
                <a:latin typeface="Calibri"/>
                <a:cs typeface="Calibri"/>
              </a:rPr>
              <a:t>EPC</a:t>
            </a:r>
            <a:endParaRPr sz="350">
              <a:latin typeface="Calibri"/>
              <a:cs typeface="Calibri"/>
            </a:endParaRPr>
          </a:p>
          <a:p>
            <a:pPr>
              <a:lnSpc>
                <a:spcPct val="100000"/>
              </a:lnSpc>
            </a:pPr>
            <a:endParaRPr sz="350">
              <a:latin typeface="Calibri"/>
              <a:cs typeface="Calibri"/>
            </a:endParaRPr>
          </a:p>
          <a:p>
            <a:pPr>
              <a:spcBef>
                <a:spcPts val="409"/>
              </a:spcBef>
            </a:pPr>
            <a:endParaRPr sz="350">
              <a:latin typeface="Calibri"/>
              <a:cs typeface="Calibri"/>
            </a:endParaRPr>
          </a:p>
          <a:p>
            <a:pPr marL="3172"/>
            <a:r>
              <a:rPr sz="350" spc="-25" dirty="0">
                <a:latin typeface="Calibri"/>
                <a:cs typeface="Calibri"/>
              </a:rPr>
              <a:t>LTE</a:t>
            </a:r>
            <a:endParaRPr sz="350">
              <a:latin typeface="Calibri"/>
              <a:cs typeface="Calibri"/>
            </a:endParaRPr>
          </a:p>
        </p:txBody>
      </p:sp>
      <p:grpSp>
        <p:nvGrpSpPr>
          <p:cNvPr id="268" name="object 268"/>
          <p:cNvGrpSpPr/>
          <p:nvPr/>
        </p:nvGrpSpPr>
        <p:grpSpPr>
          <a:xfrm>
            <a:off x="8122163" y="5687706"/>
            <a:ext cx="636316" cy="249323"/>
            <a:chOff x="8124039" y="5692971"/>
            <a:chExt cx="636905" cy="249554"/>
          </a:xfrm>
        </p:grpSpPr>
        <p:sp>
          <p:nvSpPr>
            <p:cNvPr id="269" name="object 269"/>
            <p:cNvSpPr/>
            <p:nvPr/>
          </p:nvSpPr>
          <p:spPr>
            <a:xfrm>
              <a:off x="8130707" y="5699638"/>
              <a:ext cx="635" cy="120650"/>
            </a:xfrm>
            <a:custGeom>
              <a:avLst/>
              <a:gdLst/>
              <a:ahLst/>
              <a:cxnLst/>
              <a:rect l="l" t="t" r="r" b="b"/>
              <a:pathLst>
                <a:path w="634" h="120650">
                  <a:moveTo>
                    <a:pt x="441" y="0"/>
                  </a:moveTo>
                  <a:lnTo>
                    <a:pt x="0" y="120263"/>
                  </a:lnTo>
                </a:path>
              </a:pathLst>
            </a:custGeom>
            <a:ln w="13254">
              <a:solidFill>
                <a:srgbClr val="FC3384"/>
              </a:solidFill>
              <a:prstDash val="dot"/>
            </a:ln>
          </p:spPr>
          <p:txBody>
            <a:bodyPr wrap="square" lIns="0" tIns="0" rIns="0" bIns="0" rtlCol="0"/>
            <a:lstStyle/>
            <a:p>
              <a:endParaRPr sz="2398"/>
            </a:p>
          </p:txBody>
        </p:sp>
        <p:sp>
          <p:nvSpPr>
            <p:cNvPr id="270" name="object 270"/>
            <p:cNvSpPr/>
            <p:nvPr/>
          </p:nvSpPr>
          <p:spPr>
            <a:xfrm>
              <a:off x="8444754" y="5835612"/>
              <a:ext cx="314960" cy="106045"/>
            </a:xfrm>
            <a:custGeom>
              <a:avLst/>
              <a:gdLst/>
              <a:ahLst/>
              <a:cxnLst/>
              <a:rect l="l" t="t" r="r" b="b"/>
              <a:pathLst>
                <a:path w="314959" h="106045">
                  <a:moveTo>
                    <a:pt x="157376" y="0"/>
                  </a:moveTo>
                  <a:lnTo>
                    <a:pt x="96104" y="4143"/>
                  </a:lnTo>
                  <a:lnTo>
                    <a:pt x="46082" y="15441"/>
                  </a:lnTo>
                  <a:lnTo>
                    <a:pt x="12362" y="32197"/>
                  </a:lnTo>
                  <a:lnTo>
                    <a:pt x="0" y="52714"/>
                  </a:lnTo>
                  <a:lnTo>
                    <a:pt x="12362" y="73277"/>
                  </a:lnTo>
                  <a:lnTo>
                    <a:pt x="46082" y="90057"/>
                  </a:lnTo>
                  <a:lnTo>
                    <a:pt x="96104" y="101364"/>
                  </a:lnTo>
                  <a:lnTo>
                    <a:pt x="157376" y="105509"/>
                  </a:lnTo>
                  <a:lnTo>
                    <a:pt x="218598" y="101364"/>
                  </a:lnTo>
                  <a:lnTo>
                    <a:pt x="268594" y="90057"/>
                  </a:lnTo>
                  <a:lnTo>
                    <a:pt x="302304" y="73277"/>
                  </a:lnTo>
                  <a:lnTo>
                    <a:pt x="314665" y="52714"/>
                  </a:lnTo>
                  <a:lnTo>
                    <a:pt x="302304" y="32197"/>
                  </a:lnTo>
                  <a:lnTo>
                    <a:pt x="268594" y="15441"/>
                  </a:lnTo>
                  <a:lnTo>
                    <a:pt x="218598" y="4143"/>
                  </a:lnTo>
                  <a:lnTo>
                    <a:pt x="157376" y="0"/>
                  </a:lnTo>
                  <a:close/>
                </a:path>
              </a:pathLst>
            </a:custGeom>
            <a:solidFill>
              <a:srgbClr val="464646">
                <a:alpha val="21960"/>
              </a:srgbClr>
            </a:solidFill>
          </p:spPr>
          <p:txBody>
            <a:bodyPr wrap="square" lIns="0" tIns="0" rIns="0" bIns="0" rtlCol="0"/>
            <a:lstStyle/>
            <a:p>
              <a:endParaRPr sz="2398"/>
            </a:p>
          </p:txBody>
        </p:sp>
        <p:pic>
          <p:nvPicPr>
            <p:cNvPr id="271" name="object 271"/>
            <p:cNvPicPr/>
            <p:nvPr/>
          </p:nvPicPr>
          <p:blipFill>
            <a:blip r:embed="rId12" cstate="print"/>
            <a:stretch>
              <a:fillRect/>
            </a:stretch>
          </p:blipFill>
          <p:spPr>
            <a:xfrm>
              <a:off x="8443719" y="5834577"/>
              <a:ext cx="316710" cy="107579"/>
            </a:xfrm>
            <a:prstGeom prst="rect">
              <a:avLst/>
            </a:prstGeom>
          </p:spPr>
        </p:pic>
        <p:sp>
          <p:nvSpPr>
            <p:cNvPr id="272" name="object 272"/>
            <p:cNvSpPr/>
            <p:nvPr/>
          </p:nvSpPr>
          <p:spPr>
            <a:xfrm>
              <a:off x="8441661" y="5819902"/>
              <a:ext cx="314960" cy="106045"/>
            </a:xfrm>
            <a:custGeom>
              <a:avLst/>
              <a:gdLst/>
              <a:ahLst/>
              <a:cxnLst/>
              <a:rect l="l" t="t" r="r" b="b"/>
              <a:pathLst>
                <a:path w="314959" h="106045">
                  <a:moveTo>
                    <a:pt x="157376" y="0"/>
                  </a:moveTo>
                  <a:lnTo>
                    <a:pt x="96141" y="4143"/>
                  </a:lnTo>
                  <a:lnTo>
                    <a:pt x="46115" y="15441"/>
                  </a:lnTo>
                  <a:lnTo>
                    <a:pt x="12375" y="32197"/>
                  </a:lnTo>
                  <a:lnTo>
                    <a:pt x="0" y="52714"/>
                  </a:lnTo>
                  <a:lnTo>
                    <a:pt x="12375" y="73231"/>
                  </a:lnTo>
                  <a:lnTo>
                    <a:pt x="46115" y="89987"/>
                  </a:lnTo>
                  <a:lnTo>
                    <a:pt x="96141" y="101286"/>
                  </a:lnTo>
                  <a:lnTo>
                    <a:pt x="157376" y="105429"/>
                  </a:lnTo>
                  <a:lnTo>
                    <a:pt x="218649" y="101286"/>
                  </a:lnTo>
                  <a:lnTo>
                    <a:pt x="268671" y="89987"/>
                  </a:lnTo>
                  <a:lnTo>
                    <a:pt x="302391" y="73231"/>
                  </a:lnTo>
                  <a:lnTo>
                    <a:pt x="314753" y="52714"/>
                  </a:lnTo>
                  <a:lnTo>
                    <a:pt x="302391" y="32197"/>
                  </a:lnTo>
                  <a:lnTo>
                    <a:pt x="268671" y="15441"/>
                  </a:lnTo>
                  <a:lnTo>
                    <a:pt x="218649" y="4143"/>
                  </a:lnTo>
                  <a:lnTo>
                    <a:pt x="157376" y="0"/>
                  </a:lnTo>
                  <a:close/>
                </a:path>
              </a:pathLst>
            </a:custGeom>
            <a:solidFill>
              <a:srgbClr val="5B9BD4"/>
            </a:solidFill>
          </p:spPr>
          <p:txBody>
            <a:bodyPr wrap="square" lIns="0" tIns="0" rIns="0" bIns="0" rtlCol="0"/>
            <a:lstStyle/>
            <a:p>
              <a:endParaRPr sz="2398"/>
            </a:p>
          </p:txBody>
        </p:sp>
        <p:sp>
          <p:nvSpPr>
            <p:cNvPr id="273" name="object 273"/>
            <p:cNvSpPr/>
            <p:nvPr/>
          </p:nvSpPr>
          <p:spPr>
            <a:xfrm>
              <a:off x="8441661" y="5819902"/>
              <a:ext cx="314960" cy="106045"/>
            </a:xfrm>
            <a:custGeom>
              <a:avLst/>
              <a:gdLst/>
              <a:ahLst/>
              <a:cxnLst/>
              <a:rect l="l" t="t" r="r" b="b"/>
              <a:pathLst>
                <a:path w="314959" h="106045">
                  <a:moveTo>
                    <a:pt x="314753" y="52714"/>
                  </a:moveTo>
                  <a:lnTo>
                    <a:pt x="302391" y="32197"/>
                  </a:lnTo>
                  <a:lnTo>
                    <a:pt x="268671" y="15441"/>
                  </a:lnTo>
                  <a:lnTo>
                    <a:pt x="218649" y="4143"/>
                  </a:lnTo>
                  <a:lnTo>
                    <a:pt x="157376" y="0"/>
                  </a:lnTo>
                  <a:lnTo>
                    <a:pt x="96141" y="4143"/>
                  </a:lnTo>
                  <a:lnTo>
                    <a:pt x="46115" y="15441"/>
                  </a:lnTo>
                  <a:lnTo>
                    <a:pt x="12375" y="32197"/>
                  </a:lnTo>
                  <a:lnTo>
                    <a:pt x="0" y="52714"/>
                  </a:lnTo>
                  <a:lnTo>
                    <a:pt x="12375" y="73231"/>
                  </a:lnTo>
                  <a:lnTo>
                    <a:pt x="46115" y="89987"/>
                  </a:lnTo>
                  <a:lnTo>
                    <a:pt x="96141" y="101286"/>
                  </a:lnTo>
                  <a:lnTo>
                    <a:pt x="157376" y="105429"/>
                  </a:lnTo>
                  <a:lnTo>
                    <a:pt x="218649" y="101286"/>
                  </a:lnTo>
                  <a:lnTo>
                    <a:pt x="268671" y="89987"/>
                  </a:lnTo>
                  <a:lnTo>
                    <a:pt x="302391" y="73231"/>
                  </a:lnTo>
                  <a:lnTo>
                    <a:pt x="314753" y="52714"/>
                  </a:lnTo>
                  <a:close/>
                </a:path>
              </a:pathLst>
            </a:custGeom>
            <a:ln w="3175">
              <a:solidFill>
                <a:srgbClr val="C7C7C7"/>
              </a:solidFill>
            </a:ln>
          </p:spPr>
          <p:txBody>
            <a:bodyPr wrap="square" lIns="0" tIns="0" rIns="0" bIns="0" rtlCol="0"/>
            <a:lstStyle/>
            <a:p>
              <a:endParaRPr sz="2398"/>
            </a:p>
          </p:txBody>
        </p:sp>
      </p:grpSp>
      <p:sp>
        <p:nvSpPr>
          <p:cNvPr id="274" name="object 274"/>
          <p:cNvSpPr txBox="1"/>
          <p:nvPr/>
        </p:nvSpPr>
        <p:spPr>
          <a:xfrm>
            <a:off x="8565293" y="5821033"/>
            <a:ext cx="76130" cy="69826"/>
          </a:xfrm>
          <a:prstGeom prst="rect">
            <a:avLst/>
          </a:prstGeom>
        </p:spPr>
        <p:txBody>
          <a:bodyPr vert="horz" wrap="square" lIns="0" tIns="15860" rIns="0" bIns="0" rtlCol="0">
            <a:spAutoFit/>
          </a:bodyPr>
          <a:lstStyle/>
          <a:p>
            <a:pPr>
              <a:spcBef>
                <a:spcPts val="125"/>
              </a:spcBef>
            </a:pPr>
            <a:r>
              <a:rPr sz="350" spc="-25" dirty="0">
                <a:latin typeface="Calibri"/>
                <a:cs typeface="Calibri"/>
              </a:rPr>
              <a:t>NR</a:t>
            </a:r>
            <a:endParaRPr sz="350">
              <a:latin typeface="Calibri"/>
              <a:cs typeface="Calibri"/>
            </a:endParaRPr>
          </a:p>
        </p:txBody>
      </p:sp>
      <p:grpSp>
        <p:nvGrpSpPr>
          <p:cNvPr id="275" name="object 275"/>
          <p:cNvGrpSpPr/>
          <p:nvPr/>
        </p:nvGrpSpPr>
        <p:grpSpPr>
          <a:xfrm>
            <a:off x="7932982" y="5494770"/>
            <a:ext cx="881833" cy="645198"/>
            <a:chOff x="7934682" y="5499857"/>
            <a:chExt cx="882650" cy="645795"/>
          </a:xfrm>
        </p:grpSpPr>
        <p:pic>
          <p:nvPicPr>
            <p:cNvPr id="276" name="object 276"/>
            <p:cNvPicPr/>
            <p:nvPr/>
          </p:nvPicPr>
          <p:blipFill>
            <a:blip r:embed="rId3" cstate="print"/>
            <a:stretch>
              <a:fillRect/>
            </a:stretch>
          </p:blipFill>
          <p:spPr>
            <a:xfrm>
              <a:off x="8306817" y="6007075"/>
              <a:ext cx="44958" cy="64666"/>
            </a:xfrm>
            <a:prstGeom prst="rect">
              <a:avLst/>
            </a:prstGeom>
          </p:spPr>
        </p:pic>
        <p:sp>
          <p:nvSpPr>
            <p:cNvPr id="277" name="object 277"/>
            <p:cNvSpPr/>
            <p:nvPr/>
          </p:nvSpPr>
          <p:spPr>
            <a:xfrm>
              <a:off x="8091296" y="5923497"/>
              <a:ext cx="204470" cy="114300"/>
            </a:xfrm>
            <a:custGeom>
              <a:avLst/>
              <a:gdLst/>
              <a:ahLst/>
              <a:cxnLst/>
              <a:rect l="l" t="t" r="r" b="b"/>
              <a:pathLst>
                <a:path w="204470" h="114300">
                  <a:moveTo>
                    <a:pt x="0" y="0"/>
                  </a:moveTo>
                  <a:lnTo>
                    <a:pt x="204298" y="113803"/>
                  </a:lnTo>
                </a:path>
              </a:pathLst>
            </a:custGeom>
            <a:ln w="12268">
              <a:solidFill>
                <a:srgbClr val="FC3384"/>
              </a:solidFill>
              <a:prstDash val="dot"/>
            </a:ln>
          </p:spPr>
          <p:txBody>
            <a:bodyPr wrap="square" lIns="0" tIns="0" rIns="0" bIns="0" rtlCol="0"/>
            <a:lstStyle/>
            <a:p>
              <a:endParaRPr sz="2398"/>
            </a:p>
          </p:txBody>
        </p:sp>
        <p:sp>
          <p:nvSpPr>
            <p:cNvPr id="278" name="object 278"/>
            <p:cNvSpPr/>
            <p:nvPr/>
          </p:nvSpPr>
          <p:spPr>
            <a:xfrm>
              <a:off x="7938956" y="5574216"/>
              <a:ext cx="876935" cy="570230"/>
            </a:xfrm>
            <a:custGeom>
              <a:avLst/>
              <a:gdLst/>
              <a:ahLst/>
              <a:cxnLst/>
              <a:rect l="l" t="t" r="r" b="b"/>
              <a:pathLst>
                <a:path w="876934" h="570229">
                  <a:moveTo>
                    <a:pt x="0" y="570084"/>
                  </a:moveTo>
                  <a:lnTo>
                    <a:pt x="876689" y="570084"/>
                  </a:lnTo>
                  <a:lnTo>
                    <a:pt x="876689" y="0"/>
                  </a:lnTo>
                  <a:lnTo>
                    <a:pt x="0" y="0"/>
                  </a:lnTo>
                  <a:lnTo>
                    <a:pt x="0" y="570084"/>
                  </a:lnTo>
                  <a:close/>
                </a:path>
              </a:pathLst>
            </a:custGeom>
            <a:ln w="3175">
              <a:solidFill>
                <a:srgbClr val="5B9BD4"/>
              </a:solidFill>
            </a:ln>
          </p:spPr>
          <p:txBody>
            <a:bodyPr wrap="square" lIns="0" tIns="0" rIns="0" bIns="0" rtlCol="0"/>
            <a:lstStyle/>
            <a:p>
              <a:endParaRPr sz="2398"/>
            </a:p>
          </p:txBody>
        </p:sp>
        <p:sp>
          <p:nvSpPr>
            <p:cNvPr id="279" name="object 279"/>
            <p:cNvSpPr/>
            <p:nvPr/>
          </p:nvSpPr>
          <p:spPr>
            <a:xfrm>
              <a:off x="7935952" y="5558481"/>
              <a:ext cx="876935" cy="570230"/>
            </a:xfrm>
            <a:custGeom>
              <a:avLst/>
              <a:gdLst/>
              <a:ahLst/>
              <a:cxnLst/>
              <a:rect l="l" t="t" r="r" b="b"/>
              <a:pathLst>
                <a:path w="876934" h="570229">
                  <a:moveTo>
                    <a:pt x="0" y="570084"/>
                  </a:moveTo>
                  <a:lnTo>
                    <a:pt x="876689" y="570084"/>
                  </a:lnTo>
                  <a:lnTo>
                    <a:pt x="876689" y="0"/>
                  </a:lnTo>
                  <a:lnTo>
                    <a:pt x="0" y="0"/>
                  </a:lnTo>
                  <a:lnTo>
                    <a:pt x="0" y="570084"/>
                  </a:lnTo>
                  <a:close/>
                </a:path>
              </a:pathLst>
            </a:custGeom>
            <a:ln w="3175">
              <a:solidFill>
                <a:srgbClr val="FC3384"/>
              </a:solidFill>
            </a:ln>
          </p:spPr>
          <p:txBody>
            <a:bodyPr wrap="square" lIns="0" tIns="0" rIns="0" bIns="0" rtlCol="0"/>
            <a:lstStyle/>
            <a:p>
              <a:endParaRPr sz="2398"/>
            </a:p>
          </p:txBody>
        </p:sp>
        <p:sp>
          <p:nvSpPr>
            <p:cNvPr id="280" name="object 280"/>
            <p:cNvSpPr/>
            <p:nvPr/>
          </p:nvSpPr>
          <p:spPr>
            <a:xfrm>
              <a:off x="7938956" y="5561990"/>
              <a:ext cx="876935" cy="15875"/>
            </a:xfrm>
            <a:custGeom>
              <a:avLst/>
              <a:gdLst/>
              <a:ahLst/>
              <a:cxnLst/>
              <a:rect l="l" t="t" r="r" b="b"/>
              <a:pathLst>
                <a:path w="876934" h="15875">
                  <a:moveTo>
                    <a:pt x="0" y="15710"/>
                  </a:moveTo>
                  <a:lnTo>
                    <a:pt x="876689" y="15710"/>
                  </a:lnTo>
                  <a:lnTo>
                    <a:pt x="876689" y="0"/>
                  </a:lnTo>
                  <a:lnTo>
                    <a:pt x="0" y="0"/>
                  </a:lnTo>
                  <a:lnTo>
                    <a:pt x="0" y="15710"/>
                  </a:lnTo>
                  <a:close/>
                </a:path>
              </a:pathLst>
            </a:custGeom>
            <a:solidFill>
              <a:srgbClr val="464646">
                <a:alpha val="21960"/>
              </a:srgbClr>
            </a:solidFill>
          </p:spPr>
          <p:txBody>
            <a:bodyPr wrap="square" lIns="0" tIns="0" rIns="0" bIns="0" rtlCol="0"/>
            <a:lstStyle/>
            <a:p>
              <a:endParaRPr sz="2398"/>
            </a:p>
          </p:txBody>
        </p:sp>
        <p:sp>
          <p:nvSpPr>
            <p:cNvPr id="281" name="object 281"/>
            <p:cNvSpPr/>
            <p:nvPr/>
          </p:nvSpPr>
          <p:spPr>
            <a:xfrm>
              <a:off x="7938956" y="5516838"/>
              <a:ext cx="876935" cy="60960"/>
            </a:xfrm>
            <a:custGeom>
              <a:avLst/>
              <a:gdLst/>
              <a:ahLst/>
              <a:cxnLst/>
              <a:rect l="l" t="t" r="r" b="b"/>
              <a:pathLst>
                <a:path w="876934" h="60960">
                  <a:moveTo>
                    <a:pt x="0" y="60862"/>
                  </a:moveTo>
                  <a:lnTo>
                    <a:pt x="876689" y="60862"/>
                  </a:lnTo>
                </a:path>
                <a:path w="876934" h="60960">
                  <a:moveTo>
                    <a:pt x="876689" y="13"/>
                  </a:moveTo>
                  <a:lnTo>
                    <a:pt x="0" y="0"/>
                  </a:lnTo>
                  <a:lnTo>
                    <a:pt x="0" y="60862"/>
                  </a:lnTo>
                </a:path>
                <a:path w="876934" h="60960">
                  <a:moveTo>
                    <a:pt x="876663" y="60862"/>
                  </a:moveTo>
                  <a:lnTo>
                    <a:pt x="876689" y="60862"/>
                  </a:lnTo>
                  <a:lnTo>
                    <a:pt x="876689" y="13"/>
                  </a:lnTo>
                </a:path>
              </a:pathLst>
            </a:custGeom>
            <a:ln w="3175">
              <a:solidFill>
                <a:srgbClr val="464646"/>
              </a:solidFill>
            </a:ln>
          </p:spPr>
          <p:txBody>
            <a:bodyPr wrap="square" lIns="0" tIns="0" rIns="0" bIns="0" rtlCol="0"/>
            <a:lstStyle/>
            <a:p>
              <a:endParaRPr sz="2398"/>
            </a:p>
          </p:txBody>
        </p:sp>
        <p:sp>
          <p:nvSpPr>
            <p:cNvPr id="282" name="object 282"/>
            <p:cNvSpPr/>
            <p:nvPr/>
          </p:nvSpPr>
          <p:spPr>
            <a:xfrm>
              <a:off x="7935952" y="5501127"/>
              <a:ext cx="876935" cy="60960"/>
            </a:xfrm>
            <a:custGeom>
              <a:avLst/>
              <a:gdLst/>
              <a:ahLst/>
              <a:cxnLst/>
              <a:rect l="l" t="t" r="r" b="b"/>
              <a:pathLst>
                <a:path w="876934" h="60960">
                  <a:moveTo>
                    <a:pt x="876689" y="0"/>
                  </a:moveTo>
                  <a:lnTo>
                    <a:pt x="0" y="0"/>
                  </a:lnTo>
                  <a:lnTo>
                    <a:pt x="0" y="60862"/>
                  </a:lnTo>
                  <a:lnTo>
                    <a:pt x="876689" y="60862"/>
                  </a:lnTo>
                  <a:lnTo>
                    <a:pt x="876689" y="0"/>
                  </a:lnTo>
                  <a:close/>
                </a:path>
              </a:pathLst>
            </a:custGeom>
            <a:solidFill>
              <a:srgbClr val="FC3384"/>
            </a:solidFill>
          </p:spPr>
          <p:txBody>
            <a:bodyPr wrap="square" lIns="0" tIns="0" rIns="0" bIns="0" rtlCol="0"/>
            <a:lstStyle/>
            <a:p>
              <a:endParaRPr sz="2398"/>
            </a:p>
          </p:txBody>
        </p:sp>
        <p:sp>
          <p:nvSpPr>
            <p:cNvPr id="283" name="object 283"/>
            <p:cNvSpPr/>
            <p:nvPr/>
          </p:nvSpPr>
          <p:spPr>
            <a:xfrm>
              <a:off x="7935952" y="5501127"/>
              <a:ext cx="876935" cy="60960"/>
            </a:xfrm>
            <a:custGeom>
              <a:avLst/>
              <a:gdLst/>
              <a:ahLst/>
              <a:cxnLst/>
              <a:rect l="l" t="t" r="r" b="b"/>
              <a:pathLst>
                <a:path w="876934" h="60960">
                  <a:moveTo>
                    <a:pt x="0" y="60862"/>
                  </a:moveTo>
                  <a:lnTo>
                    <a:pt x="876689" y="60862"/>
                  </a:lnTo>
                  <a:lnTo>
                    <a:pt x="876689" y="0"/>
                  </a:lnTo>
                  <a:lnTo>
                    <a:pt x="0" y="0"/>
                  </a:lnTo>
                  <a:lnTo>
                    <a:pt x="0" y="60862"/>
                  </a:lnTo>
                  <a:close/>
                </a:path>
              </a:pathLst>
            </a:custGeom>
            <a:ln w="3175">
              <a:solidFill>
                <a:srgbClr val="FC3384"/>
              </a:solidFill>
            </a:ln>
          </p:spPr>
          <p:txBody>
            <a:bodyPr wrap="square" lIns="0" tIns="0" rIns="0" bIns="0" rtlCol="0"/>
            <a:lstStyle/>
            <a:p>
              <a:endParaRPr sz="2398"/>
            </a:p>
          </p:txBody>
        </p:sp>
      </p:grpSp>
      <p:sp>
        <p:nvSpPr>
          <p:cNvPr id="284" name="object 284"/>
          <p:cNvSpPr txBox="1"/>
          <p:nvPr/>
        </p:nvSpPr>
        <p:spPr>
          <a:xfrm>
            <a:off x="8254300" y="5480257"/>
            <a:ext cx="236001" cy="69826"/>
          </a:xfrm>
          <a:prstGeom prst="rect">
            <a:avLst/>
          </a:prstGeom>
        </p:spPr>
        <p:txBody>
          <a:bodyPr vert="horz" wrap="square" lIns="0" tIns="15860" rIns="0" bIns="0" rtlCol="0">
            <a:spAutoFit/>
          </a:bodyPr>
          <a:lstStyle/>
          <a:p>
            <a:pPr marL="12689">
              <a:spcBef>
                <a:spcPts val="125"/>
              </a:spcBef>
            </a:pPr>
            <a:r>
              <a:rPr sz="350" spc="20" dirty="0">
                <a:latin typeface="Calibri"/>
                <a:cs typeface="Calibri"/>
              </a:rPr>
              <a:t>Option</a:t>
            </a:r>
            <a:r>
              <a:rPr sz="350" spc="70" dirty="0">
                <a:latin typeface="Calibri"/>
                <a:cs typeface="Calibri"/>
              </a:rPr>
              <a:t> </a:t>
            </a:r>
            <a:r>
              <a:rPr sz="350" spc="-25" dirty="0">
                <a:latin typeface="Calibri"/>
                <a:cs typeface="Calibri"/>
              </a:rPr>
              <a:t>3x</a:t>
            </a:r>
            <a:endParaRPr sz="350">
              <a:latin typeface="Calibri"/>
              <a:cs typeface="Calibri"/>
            </a:endParaRPr>
          </a:p>
        </p:txBody>
      </p:sp>
      <p:grpSp>
        <p:nvGrpSpPr>
          <p:cNvPr id="285" name="object 285"/>
          <p:cNvGrpSpPr/>
          <p:nvPr/>
        </p:nvGrpSpPr>
        <p:grpSpPr>
          <a:xfrm>
            <a:off x="5475266" y="4352541"/>
            <a:ext cx="3087052" cy="1655817"/>
            <a:chOff x="5474691" y="4356570"/>
            <a:chExt cx="3089910" cy="1657350"/>
          </a:xfrm>
        </p:grpSpPr>
        <p:sp>
          <p:nvSpPr>
            <p:cNvPr id="286" name="object 286"/>
            <p:cNvSpPr/>
            <p:nvPr/>
          </p:nvSpPr>
          <p:spPr>
            <a:xfrm>
              <a:off x="8156509" y="5700516"/>
              <a:ext cx="288290" cy="306705"/>
            </a:xfrm>
            <a:custGeom>
              <a:avLst/>
              <a:gdLst/>
              <a:ahLst/>
              <a:cxnLst/>
              <a:rect l="l" t="t" r="r" b="b"/>
              <a:pathLst>
                <a:path w="288290" h="306704">
                  <a:moveTo>
                    <a:pt x="441" y="0"/>
                  </a:moveTo>
                  <a:lnTo>
                    <a:pt x="0" y="120263"/>
                  </a:lnTo>
                </a:path>
                <a:path w="288290" h="306704">
                  <a:moveTo>
                    <a:pt x="8482" y="223698"/>
                  </a:moveTo>
                  <a:lnTo>
                    <a:pt x="150307" y="306559"/>
                  </a:lnTo>
                </a:path>
                <a:path w="288290" h="306704">
                  <a:moveTo>
                    <a:pt x="287979" y="162211"/>
                  </a:moveTo>
                  <a:lnTo>
                    <a:pt x="130602" y="162211"/>
                  </a:lnTo>
                </a:path>
              </a:pathLst>
            </a:custGeom>
            <a:ln w="12608">
              <a:solidFill>
                <a:srgbClr val="FC3384"/>
              </a:solidFill>
            </a:ln>
          </p:spPr>
          <p:txBody>
            <a:bodyPr wrap="square" lIns="0" tIns="0" rIns="0" bIns="0" rtlCol="0"/>
            <a:lstStyle/>
            <a:p>
              <a:endParaRPr sz="2398"/>
            </a:p>
          </p:txBody>
        </p:sp>
        <p:sp>
          <p:nvSpPr>
            <p:cNvPr id="287" name="object 287"/>
            <p:cNvSpPr/>
            <p:nvPr/>
          </p:nvSpPr>
          <p:spPr>
            <a:xfrm>
              <a:off x="8351795" y="5924853"/>
              <a:ext cx="206375" cy="82550"/>
            </a:xfrm>
            <a:custGeom>
              <a:avLst/>
              <a:gdLst/>
              <a:ahLst/>
              <a:cxnLst/>
              <a:rect l="l" t="t" r="r" b="b"/>
              <a:pathLst>
                <a:path w="206375" h="82550">
                  <a:moveTo>
                    <a:pt x="206330" y="0"/>
                  </a:moveTo>
                  <a:lnTo>
                    <a:pt x="0" y="82222"/>
                  </a:lnTo>
                </a:path>
              </a:pathLst>
            </a:custGeom>
            <a:ln w="12139">
              <a:solidFill>
                <a:srgbClr val="5B9BD4"/>
              </a:solidFill>
            </a:ln>
          </p:spPr>
          <p:txBody>
            <a:bodyPr wrap="square" lIns="0" tIns="0" rIns="0" bIns="0" rtlCol="0"/>
            <a:lstStyle/>
            <a:p>
              <a:endParaRPr sz="2398"/>
            </a:p>
          </p:txBody>
        </p:sp>
        <p:sp>
          <p:nvSpPr>
            <p:cNvPr id="288" name="object 288"/>
            <p:cNvSpPr/>
            <p:nvPr/>
          </p:nvSpPr>
          <p:spPr>
            <a:xfrm>
              <a:off x="5482946" y="4394929"/>
              <a:ext cx="2141220" cy="0"/>
            </a:xfrm>
            <a:custGeom>
              <a:avLst/>
              <a:gdLst/>
              <a:ahLst/>
              <a:cxnLst/>
              <a:rect l="l" t="t" r="r" b="b"/>
              <a:pathLst>
                <a:path w="2141220">
                  <a:moveTo>
                    <a:pt x="0" y="0"/>
                  </a:moveTo>
                  <a:lnTo>
                    <a:pt x="936320" y="0"/>
                  </a:lnTo>
                </a:path>
                <a:path w="2141220">
                  <a:moveTo>
                    <a:pt x="1270204" y="0"/>
                  </a:moveTo>
                  <a:lnTo>
                    <a:pt x="2140914" y="0"/>
                  </a:lnTo>
                </a:path>
              </a:pathLst>
            </a:custGeom>
            <a:ln w="16109">
              <a:solidFill>
                <a:srgbClr val="5B9BD4"/>
              </a:solidFill>
            </a:ln>
          </p:spPr>
          <p:txBody>
            <a:bodyPr wrap="square" lIns="0" tIns="0" rIns="0" bIns="0" rtlCol="0"/>
            <a:lstStyle/>
            <a:p>
              <a:endParaRPr sz="2398"/>
            </a:p>
          </p:txBody>
        </p:sp>
        <p:sp>
          <p:nvSpPr>
            <p:cNvPr id="289" name="object 289"/>
            <p:cNvSpPr/>
            <p:nvPr/>
          </p:nvSpPr>
          <p:spPr>
            <a:xfrm>
              <a:off x="7610329" y="4357127"/>
              <a:ext cx="75565" cy="67945"/>
            </a:xfrm>
            <a:custGeom>
              <a:avLst/>
              <a:gdLst/>
              <a:ahLst/>
              <a:cxnLst/>
              <a:rect l="l" t="t" r="r" b="b"/>
              <a:pathLst>
                <a:path w="75565" h="67945">
                  <a:moveTo>
                    <a:pt x="0" y="0"/>
                  </a:moveTo>
                  <a:lnTo>
                    <a:pt x="353" y="67628"/>
                  </a:lnTo>
                  <a:lnTo>
                    <a:pt x="75109" y="33495"/>
                  </a:lnTo>
                  <a:lnTo>
                    <a:pt x="0" y="0"/>
                  </a:lnTo>
                  <a:close/>
                </a:path>
              </a:pathLst>
            </a:custGeom>
            <a:solidFill>
              <a:srgbClr val="5B9BD4"/>
            </a:solidFill>
          </p:spPr>
          <p:txBody>
            <a:bodyPr wrap="square" lIns="0" tIns="0" rIns="0" bIns="0" rtlCol="0"/>
            <a:lstStyle/>
            <a:p>
              <a:endParaRPr sz="2398"/>
            </a:p>
          </p:txBody>
        </p:sp>
        <p:sp>
          <p:nvSpPr>
            <p:cNvPr id="290" name="object 290"/>
            <p:cNvSpPr/>
            <p:nvPr/>
          </p:nvSpPr>
          <p:spPr>
            <a:xfrm>
              <a:off x="6419266" y="4356570"/>
              <a:ext cx="334010" cy="76835"/>
            </a:xfrm>
            <a:custGeom>
              <a:avLst/>
              <a:gdLst/>
              <a:ahLst/>
              <a:cxnLst/>
              <a:rect l="l" t="t" r="r" b="b"/>
              <a:pathLst>
                <a:path w="334009" h="76835">
                  <a:moveTo>
                    <a:pt x="333884" y="0"/>
                  </a:moveTo>
                  <a:lnTo>
                    <a:pt x="0" y="0"/>
                  </a:lnTo>
                  <a:lnTo>
                    <a:pt x="0" y="76559"/>
                  </a:lnTo>
                  <a:lnTo>
                    <a:pt x="333884" y="76559"/>
                  </a:lnTo>
                  <a:lnTo>
                    <a:pt x="333884" y="0"/>
                  </a:lnTo>
                  <a:close/>
                </a:path>
              </a:pathLst>
            </a:custGeom>
            <a:solidFill>
              <a:srgbClr val="FFFFFF"/>
            </a:solidFill>
          </p:spPr>
          <p:txBody>
            <a:bodyPr wrap="square" lIns="0" tIns="0" rIns="0" bIns="0" rtlCol="0"/>
            <a:lstStyle/>
            <a:p>
              <a:endParaRPr sz="2398"/>
            </a:p>
          </p:txBody>
        </p:sp>
      </p:grpSp>
      <p:sp>
        <p:nvSpPr>
          <p:cNvPr id="291" name="object 291"/>
          <p:cNvSpPr txBox="1"/>
          <p:nvPr/>
        </p:nvSpPr>
        <p:spPr>
          <a:xfrm>
            <a:off x="6406278" y="4333478"/>
            <a:ext cx="359078" cy="89685"/>
          </a:xfrm>
          <a:prstGeom prst="rect">
            <a:avLst/>
          </a:prstGeom>
        </p:spPr>
        <p:txBody>
          <a:bodyPr vert="horz" wrap="square" lIns="0" tIns="12688" rIns="0" bIns="0" rtlCol="0">
            <a:spAutoFit/>
          </a:bodyPr>
          <a:lstStyle/>
          <a:p>
            <a:pPr marL="12689">
              <a:spcBef>
                <a:spcPts val="100"/>
              </a:spcBef>
            </a:pPr>
            <a:r>
              <a:rPr sz="500" dirty="0">
                <a:latin typeface="Calibri"/>
                <a:cs typeface="Calibri"/>
              </a:rPr>
              <a:t>UE</a:t>
            </a:r>
            <a:r>
              <a:rPr sz="500" spc="80" dirty="0">
                <a:latin typeface="Calibri"/>
                <a:cs typeface="Calibri"/>
              </a:rPr>
              <a:t> </a:t>
            </a:r>
            <a:r>
              <a:rPr sz="500" dirty="0">
                <a:latin typeface="Calibri"/>
                <a:cs typeface="Calibri"/>
              </a:rPr>
              <a:t>CAP</a:t>
            </a:r>
            <a:r>
              <a:rPr sz="500" spc="80" dirty="0">
                <a:latin typeface="Calibri"/>
                <a:cs typeface="Calibri"/>
              </a:rPr>
              <a:t> </a:t>
            </a:r>
            <a:r>
              <a:rPr sz="500" spc="-25" dirty="0">
                <a:latin typeface="Calibri"/>
                <a:cs typeface="Calibri"/>
              </a:rPr>
              <a:t>IND</a:t>
            </a:r>
            <a:endParaRPr sz="500">
              <a:latin typeface="Calibri"/>
              <a:cs typeface="Calibri"/>
            </a:endParaRPr>
          </a:p>
        </p:txBody>
      </p:sp>
      <p:sp>
        <p:nvSpPr>
          <p:cNvPr id="292" name="object 292"/>
          <p:cNvSpPr txBox="1"/>
          <p:nvPr/>
        </p:nvSpPr>
        <p:spPr>
          <a:xfrm>
            <a:off x="3360061" y="5062911"/>
            <a:ext cx="557014" cy="127993"/>
          </a:xfrm>
          <a:prstGeom prst="rect">
            <a:avLst/>
          </a:prstGeom>
        </p:spPr>
        <p:txBody>
          <a:bodyPr vert="horz" wrap="square" lIns="0" tIns="12688" rIns="0" bIns="0" rtlCol="0">
            <a:spAutoFit/>
          </a:bodyPr>
          <a:lstStyle/>
          <a:p>
            <a:pPr marL="12689">
              <a:spcBef>
                <a:spcPts val="100"/>
              </a:spcBef>
            </a:pPr>
            <a:r>
              <a:rPr sz="749" dirty="0">
                <a:latin typeface="Calibri"/>
                <a:cs typeface="Calibri"/>
              </a:rPr>
              <a:t>5G</a:t>
            </a:r>
            <a:r>
              <a:rPr sz="749" spc="105" dirty="0">
                <a:latin typeface="Calibri"/>
                <a:cs typeface="Calibri"/>
              </a:rPr>
              <a:t> </a:t>
            </a:r>
            <a:r>
              <a:rPr sz="749" spc="-10" dirty="0">
                <a:latin typeface="Calibri"/>
                <a:cs typeface="Calibri"/>
              </a:rPr>
              <a:t>neigbour</a:t>
            </a:r>
            <a:endParaRPr sz="749">
              <a:latin typeface="Calibri"/>
              <a:cs typeface="Calibri"/>
            </a:endParaRPr>
          </a:p>
        </p:txBody>
      </p:sp>
      <p:sp>
        <p:nvSpPr>
          <p:cNvPr id="293" name="object 293"/>
          <p:cNvSpPr txBox="1"/>
          <p:nvPr/>
        </p:nvSpPr>
        <p:spPr>
          <a:xfrm>
            <a:off x="3435251" y="5177645"/>
            <a:ext cx="406657" cy="127993"/>
          </a:xfrm>
          <a:prstGeom prst="rect">
            <a:avLst/>
          </a:prstGeom>
        </p:spPr>
        <p:txBody>
          <a:bodyPr vert="horz" wrap="square" lIns="0" tIns="12688" rIns="0" bIns="0" rtlCol="0">
            <a:spAutoFit/>
          </a:bodyPr>
          <a:lstStyle/>
          <a:p>
            <a:pPr marL="12689">
              <a:spcBef>
                <a:spcPts val="100"/>
              </a:spcBef>
            </a:pPr>
            <a:r>
              <a:rPr sz="749" spc="-10" dirty="0">
                <a:latin typeface="Calibri"/>
                <a:cs typeface="Calibri"/>
              </a:rPr>
              <a:t>Measure</a:t>
            </a:r>
            <a:endParaRPr sz="749">
              <a:latin typeface="Calibri"/>
              <a:cs typeface="Calibri"/>
            </a:endParaRPr>
          </a:p>
        </p:txBody>
      </p:sp>
      <p:sp>
        <p:nvSpPr>
          <p:cNvPr id="294" name="object 294"/>
          <p:cNvSpPr txBox="1"/>
          <p:nvPr/>
        </p:nvSpPr>
        <p:spPr>
          <a:xfrm>
            <a:off x="3359596" y="5681756"/>
            <a:ext cx="557649" cy="127993"/>
          </a:xfrm>
          <a:prstGeom prst="rect">
            <a:avLst/>
          </a:prstGeom>
        </p:spPr>
        <p:txBody>
          <a:bodyPr vert="horz" wrap="square" lIns="0" tIns="12688" rIns="0" bIns="0" rtlCol="0">
            <a:spAutoFit/>
          </a:bodyPr>
          <a:lstStyle/>
          <a:p>
            <a:pPr marL="12689">
              <a:spcBef>
                <a:spcPts val="100"/>
              </a:spcBef>
            </a:pPr>
            <a:r>
              <a:rPr sz="749" dirty="0">
                <a:latin typeface="Calibri"/>
                <a:cs typeface="Calibri"/>
              </a:rPr>
              <a:t>5G</a:t>
            </a:r>
            <a:r>
              <a:rPr sz="749" spc="120" dirty="0">
                <a:latin typeface="Calibri"/>
                <a:cs typeface="Calibri"/>
              </a:rPr>
              <a:t> </a:t>
            </a:r>
            <a:r>
              <a:rPr sz="749" dirty="0">
                <a:latin typeface="Calibri"/>
                <a:cs typeface="Calibri"/>
              </a:rPr>
              <a:t>SCG</a:t>
            </a:r>
            <a:r>
              <a:rPr sz="749" spc="125" dirty="0">
                <a:latin typeface="Calibri"/>
                <a:cs typeface="Calibri"/>
              </a:rPr>
              <a:t> </a:t>
            </a:r>
            <a:r>
              <a:rPr sz="749" spc="-25" dirty="0">
                <a:latin typeface="Calibri"/>
                <a:cs typeface="Calibri"/>
              </a:rPr>
              <a:t>ADD</a:t>
            </a:r>
            <a:endParaRPr sz="749">
              <a:latin typeface="Calibri"/>
              <a:cs typeface="Calibri"/>
            </a:endParaRPr>
          </a:p>
        </p:txBody>
      </p:sp>
      <p:sp>
        <p:nvSpPr>
          <p:cNvPr id="295" name="object 295"/>
          <p:cNvSpPr txBox="1"/>
          <p:nvPr/>
        </p:nvSpPr>
        <p:spPr>
          <a:xfrm>
            <a:off x="3343446" y="6354400"/>
            <a:ext cx="564627" cy="127993"/>
          </a:xfrm>
          <a:prstGeom prst="rect">
            <a:avLst/>
          </a:prstGeom>
        </p:spPr>
        <p:txBody>
          <a:bodyPr vert="horz" wrap="square" lIns="0" tIns="12688" rIns="0" bIns="0" rtlCol="0">
            <a:spAutoFit/>
          </a:bodyPr>
          <a:lstStyle/>
          <a:p>
            <a:pPr marL="12689">
              <a:spcBef>
                <a:spcPts val="100"/>
              </a:spcBef>
            </a:pPr>
            <a:r>
              <a:rPr sz="749" dirty="0">
                <a:latin typeface="Calibri"/>
                <a:cs typeface="Calibri"/>
              </a:rPr>
              <a:t>Path</a:t>
            </a:r>
            <a:r>
              <a:rPr sz="749" spc="155" dirty="0">
                <a:latin typeface="Calibri"/>
                <a:cs typeface="Calibri"/>
              </a:rPr>
              <a:t> </a:t>
            </a:r>
            <a:r>
              <a:rPr sz="749" spc="-10" dirty="0">
                <a:latin typeface="Calibri"/>
                <a:cs typeface="Calibri"/>
              </a:rPr>
              <a:t>Update</a:t>
            </a:r>
            <a:endParaRPr sz="749">
              <a:latin typeface="Calibri"/>
              <a:cs typeface="Calibri"/>
            </a:endParaRPr>
          </a:p>
        </p:txBody>
      </p:sp>
      <p:sp>
        <p:nvSpPr>
          <p:cNvPr id="297" name="object 297"/>
          <p:cNvSpPr txBox="1"/>
          <p:nvPr/>
        </p:nvSpPr>
        <p:spPr>
          <a:xfrm>
            <a:off x="3364500" y="6593276"/>
            <a:ext cx="522122" cy="127993"/>
          </a:xfrm>
          <a:prstGeom prst="rect">
            <a:avLst/>
          </a:prstGeom>
        </p:spPr>
        <p:txBody>
          <a:bodyPr vert="horz" wrap="square" lIns="0" tIns="12688" rIns="0" bIns="0" rtlCol="0">
            <a:spAutoFit/>
          </a:bodyPr>
          <a:lstStyle/>
          <a:p>
            <a:pPr marL="12689">
              <a:spcBef>
                <a:spcPts val="100"/>
              </a:spcBef>
            </a:pPr>
            <a:r>
              <a:rPr sz="749" spc="10" dirty="0">
                <a:latin typeface="SimSun"/>
                <a:cs typeface="SimSun"/>
              </a:rPr>
              <a:t>（</a:t>
            </a:r>
            <a:r>
              <a:rPr sz="749" spc="10" dirty="0">
                <a:latin typeface="Calibri"/>
                <a:cs typeface="Calibri"/>
              </a:rPr>
              <a:t>Opt</a:t>
            </a:r>
            <a:r>
              <a:rPr sz="749" spc="170" dirty="0">
                <a:latin typeface="Calibri"/>
                <a:cs typeface="Calibri"/>
              </a:rPr>
              <a:t> </a:t>
            </a:r>
            <a:r>
              <a:rPr sz="749" spc="25" dirty="0">
                <a:latin typeface="Calibri"/>
                <a:cs typeface="Calibri"/>
              </a:rPr>
              <a:t>3x</a:t>
            </a:r>
            <a:r>
              <a:rPr sz="749" spc="25" dirty="0">
                <a:latin typeface="SimSun"/>
                <a:cs typeface="SimSun"/>
              </a:rPr>
              <a:t>）</a:t>
            </a:r>
            <a:endParaRPr sz="749">
              <a:latin typeface="SimSun"/>
              <a:cs typeface="SimSun"/>
            </a:endParaRPr>
          </a:p>
        </p:txBody>
      </p:sp>
      <p:grpSp>
        <p:nvGrpSpPr>
          <p:cNvPr id="298" name="object 298"/>
          <p:cNvGrpSpPr/>
          <p:nvPr/>
        </p:nvGrpSpPr>
        <p:grpSpPr>
          <a:xfrm>
            <a:off x="5496440" y="5669429"/>
            <a:ext cx="854553" cy="76764"/>
            <a:chOff x="5495884" y="5674678"/>
            <a:chExt cx="855344" cy="76835"/>
          </a:xfrm>
        </p:grpSpPr>
        <p:sp>
          <p:nvSpPr>
            <p:cNvPr id="299" name="object 299"/>
            <p:cNvSpPr/>
            <p:nvPr/>
          </p:nvSpPr>
          <p:spPr>
            <a:xfrm>
              <a:off x="5500011" y="5712957"/>
              <a:ext cx="785495" cy="0"/>
            </a:xfrm>
            <a:custGeom>
              <a:avLst/>
              <a:gdLst/>
              <a:ahLst/>
              <a:cxnLst/>
              <a:rect l="l" t="t" r="r" b="b"/>
              <a:pathLst>
                <a:path w="785495">
                  <a:moveTo>
                    <a:pt x="0" y="0"/>
                  </a:moveTo>
                  <a:lnTo>
                    <a:pt x="148452" y="0"/>
                  </a:lnTo>
                </a:path>
                <a:path w="785495">
                  <a:moveTo>
                    <a:pt x="702655" y="0"/>
                  </a:moveTo>
                  <a:lnTo>
                    <a:pt x="785470" y="0"/>
                  </a:lnTo>
                </a:path>
              </a:pathLst>
            </a:custGeom>
            <a:ln w="7975">
              <a:solidFill>
                <a:srgbClr val="5B9BD4"/>
              </a:solidFill>
            </a:ln>
          </p:spPr>
          <p:txBody>
            <a:bodyPr wrap="square" lIns="0" tIns="0" rIns="0" bIns="0" rtlCol="0"/>
            <a:lstStyle/>
            <a:p>
              <a:endParaRPr sz="2398"/>
            </a:p>
          </p:txBody>
        </p:sp>
        <p:sp>
          <p:nvSpPr>
            <p:cNvPr id="300" name="object 300"/>
            <p:cNvSpPr/>
            <p:nvPr/>
          </p:nvSpPr>
          <p:spPr>
            <a:xfrm>
              <a:off x="6276116" y="5679143"/>
              <a:ext cx="74930" cy="67945"/>
            </a:xfrm>
            <a:custGeom>
              <a:avLst/>
              <a:gdLst/>
              <a:ahLst/>
              <a:cxnLst/>
              <a:rect l="l" t="t" r="r" b="b"/>
              <a:pathLst>
                <a:path w="74929" h="67945">
                  <a:moveTo>
                    <a:pt x="0" y="0"/>
                  </a:moveTo>
                  <a:lnTo>
                    <a:pt x="0" y="67628"/>
                  </a:lnTo>
                  <a:lnTo>
                    <a:pt x="74932" y="33814"/>
                  </a:lnTo>
                  <a:lnTo>
                    <a:pt x="0" y="0"/>
                  </a:lnTo>
                  <a:close/>
                </a:path>
              </a:pathLst>
            </a:custGeom>
            <a:solidFill>
              <a:srgbClr val="5B9BD4"/>
            </a:solidFill>
          </p:spPr>
          <p:txBody>
            <a:bodyPr wrap="square" lIns="0" tIns="0" rIns="0" bIns="0" rtlCol="0"/>
            <a:lstStyle/>
            <a:p>
              <a:endParaRPr sz="2398"/>
            </a:p>
          </p:txBody>
        </p:sp>
        <p:sp>
          <p:nvSpPr>
            <p:cNvPr id="301" name="object 301"/>
            <p:cNvSpPr/>
            <p:nvPr/>
          </p:nvSpPr>
          <p:spPr>
            <a:xfrm>
              <a:off x="5648463" y="5674678"/>
              <a:ext cx="554355" cy="76835"/>
            </a:xfrm>
            <a:custGeom>
              <a:avLst/>
              <a:gdLst/>
              <a:ahLst/>
              <a:cxnLst/>
              <a:rect l="l" t="t" r="r" b="b"/>
              <a:pathLst>
                <a:path w="554354" h="76835">
                  <a:moveTo>
                    <a:pt x="554203" y="0"/>
                  </a:moveTo>
                  <a:lnTo>
                    <a:pt x="0" y="0"/>
                  </a:lnTo>
                  <a:lnTo>
                    <a:pt x="0" y="76559"/>
                  </a:lnTo>
                  <a:lnTo>
                    <a:pt x="554203" y="76559"/>
                  </a:lnTo>
                  <a:lnTo>
                    <a:pt x="554203" y="0"/>
                  </a:lnTo>
                  <a:close/>
                </a:path>
              </a:pathLst>
            </a:custGeom>
            <a:solidFill>
              <a:srgbClr val="FFFFFF"/>
            </a:solidFill>
          </p:spPr>
          <p:txBody>
            <a:bodyPr wrap="square" lIns="0" tIns="0" rIns="0" bIns="0" rtlCol="0"/>
            <a:lstStyle/>
            <a:p>
              <a:endParaRPr sz="2398"/>
            </a:p>
          </p:txBody>
        </p:sp>
      </p:grpSp>
      <p:sp>
        <p:nvSpPr>
          <p:cNvPr id="302" name="object 302"/>
          <p:cNvSpPr txBox="1"/>
          <p:nvPr/>
        </p:nvSpPr>
        <p:spPr>
          <a:xfrm>
            <a:off x="5636190" y="5650367"/>
            <a:ext cx="579219" cy="89685"/>
          </a:xfrm>
          <a:prstGeom prst="rect">
            <a:avLst/>
          </a:prstGeom>
        </p:spPr>
        <p:txBody>
          <a:bodyPr vert="horz" wrap="square" lIns="0" tIns="12688" rIns="0" bIns="0" rtlCol="0">
            <a:spAutoFit/>
          </a:bodyPr>
          <a:lstStyle/>
          <a:p>
            <a:pPr marL="12689">
              <a:spcBef>
                <a:spcPts val="100"/>
              </a:spcBef>
            </a:pPr>
            <a:r>
              <a:rPr sz="500" dirty="0">
                <a:latin typeface="Calibri"/>
                <a:cs typeface="Calibri"/>
              </a:rPr>
              <a:t>SgNB</a:t>
            </a:r>
            <a:r>
              <a:rPr sz="500" spc="100" dirty="0">
                <a:latin typeface="Calibri"/>
                <a:cs typeface="Calibri"/>
              </a:rPr>
              <a:t> </a:t>
            </a:r>
            <a:r>
              <a:rPr sz="500" dirty="0">
                <a:latin typeface="Calibri"/>
                <a:cs typeface="Calibri"/>
              </a:rPr>
              <a:t>Addition</a:t>
            </a:r>
            <a:r>
              <a:rPr sz="500" spc="350" dirty="0">
                <a:latin typeface="Calibri"/>
                <a:cs typeface="Calibri"/>
              </a:rPr>
              <a:t> </a:t>
            </a:r>
            <a:r>
              <a:rPr sz="500" spc="-25" dirty="0">
                <a:latin typeface="Calibri"/>
                <a:cs typeface="Calibri"/>
              </a:rPr>
              <a:t>Req</a:t>
            </a:r>
            <a:endParaRPr sz="500">
              <a:latin typeface="Calibri"/>
              <a:cs typeface="Calibri"/>
            </a:endParaRPr>
          </a:p>
        </p:txBody>
      </p:sp>
      <p:grpSp>
        <p:nvGrpSpPr>
          <p:cNvPr id="303" name="object 303"/>
          <p:cNvGrpSpPr/>
          <p:nvPr/>
        </p:nvGrpSpPr>
        <p:grpSpPr>
          <a:xfrm>
            <a:off x="5496122" y="6290521"/>
            <a:ext cx="2181110" cy="381282"/>
            <a:chOff x="5495566" y="6296345"/>
            <a:chExt cx="2183130" cy="381635"/>
          </a:xfrm>
        </p:grpSpPr>
        <p:sp>
          <p:nvSpPr>
            <p:cNvPr id="304" name="object 304"/>
            <p:cNvSpPr/>
            <p:nvPr/>
          </p:nvSpPr>
          <p:spPr>
            <a:xfrm>
              <a:off x="6989746" y="6639325"/>
              <a:ext cx="684530" cy="0"/>
            </a:xfrm>
            <a:custGeom>
              <a:avLst/>
              <a:gdLst/>
              <a:ahLst/>
              <a:cxnLst/>
              <a:rect l="l" t="t" r="r" b="b"/>
              <a:pathLst>
                <a:path w="684529">
                  <a:moveTo>
                    <a:pt x="0" y="0"/>
                  </a:moveTo>
                  <a:lnTo>
                    <a:pt x="103563" y="0"/>
                  </a:lnTo>
                </a:path>
                <a:path w="684529">
                  <a:moveTo>
                    <a:pt x="580827" y="0"/>
                  </a:moveTo>
                  <a:lnTo>
                    <a:pt x="684382" y="0"/>
                  </a:lnTo>
                </a:path>
              </a:pathLst>
            </a:custGeom>
            <a:ln w="7975">
              <a:solidFill>
                <a:srgbClr val="5B9BD4"/>
              </a:solidFill>
              <a:prstDash val="lgDash"/>
            </a:ln>
          </p:spPr>
          <p:txBody>
            <a:bodyPr wrap="square" lIns="0" tIns="0" rIns="0" bIns="0" rtlCol="0"/>
            <a:lstStyle/>
            <a:p>
              <a:endParaRPr sz="2398"/>
            </a:p>
          </p:txBody>
        </p:sp>
        <p:sp>
          <p:nvSpPr>
            <p:cNvPr id="305" name="object 305"/>
            <p:cNvSpPr/>
            <p:nvPr/>
          </p:nvSpPr>
          <p:spPr>
            <a:xfrm>
              <a:off x="6989746" y="6605511"/>
              <a:ext cx="74930" cy="67945"/>
            </a:xfrm>
            <a:custGeom>
              <a:avLst/>
              <a:gdLst/>
              <a:ahLst/>
              <a:cxnLst/>
              <a:rect l="l" t="t" r="r" b="b"/>
              <a:pathLst>
                <a:path w="74929" h="67945">
                  <a:moveTo>
                    <a:pt x="74932" y="0"/>
                  </a:moveTo>
                  <a:lnTo>
                    <a:pt x="0" y="33814"/>
                  </a:lnTo>
                  <a:lnTo>
                    <a:pt x="74932" y="67628"/>
                  </a:lnTo>
                </a:path>
              </a:pathLst>
            </a:custGeom>
            <a:ln w="8361">
              <a:solidFill>
                <a:srgbClr val="5B9BD4"/>
              </a:solidFill>
            </a:ln>
          </p:spPr>
          <p:txBody>
            <a:bodyPr wrap="square" lIns="0" tIns="0" rIns="0" bIns="0" rtlCol="0"/>
            <a:lstStyle/>
            <a:p>
              <a:endParaRPr sz="2398"/>
            </a:p>
          </p:txBody>
        </p:sp>
        <p:sp>
          <p:nvSpPr>
            <p:cNvPr id="306" name="object 306"/>
            <p:cNvSpPr/>
            <p:nvPr/>
          </p:nvSpPr>
          <p:spPr>
            <a:xfrm>
              <a:off x="5500011" y="6334624"/>
              <a:ext cx="1490345" cy="0"/>
            </a:xfrm>
            <a:custGeom>
              <a:avLst/>
              <a:gdLst/>
              <a:ahLst/>
              <a:cxnLst/>
              <a:rect l="l" t="t" r="r" b="b"/>
              <a:pathLst>
                <a:path w="1490345">
                  <a:moveTo>
                    <a:pt x="0" y="0"/>
                  </a:moveTo>
                  <a:lnTo>
                    <a:pt x="497844" y="0"/>
                  </a:lnTo>
                </a:path>
                <a:path w="1490345">
                  <a:moveTo>
                    <a:pt x="991925" y="0"/>
                  </a:moveTo>
                  <a:lnTo>
                    <a:pt x="1489735" y="0"/>
                  </a:lnTo>
                </a:path>
              </a:pathLst>
            </a:custGeom>
            <a:ln w="7975">
              <a:solidFill>
                <a:srgbClr val="5B9BD4"/>
              </a:solidFill>
              <a:prstDash val="lgDash"/>
            </a:ln>
          </p:spPr>
          <p:txBody>
            <a:bodyPr wrap="square" lIns="0" tIns="0" rIns="0" bIns="0" rtlCol="0"/>
            <a:lstStyle/>
            <a:p>
              <a:endParaRPr sz="2398"/>
            </a:p>
          </p:txBody>
        </p:sp>
        <p:sp>
          <p:nvSpPr>
            <p:cNvPr id="307" name="object 307"/>
            <p:cNvSpPr/>
            <p:nvPr/>
          </p:nvSpPr>
          <p:spPr>
            <a:xfrm>
              <a:off x="5500011" y="6300810"/>
              <a:ext cx="74930" cy="67945"/>
            </a:xfrm>
            <a:custGeom>
              <a:avLst/>
              <a:gdLst/>
              <a:ahLst/>
              <a:cxnLst/>
              <a:rect l="l" t="t" r="r" b="b"/>
              <a:pathLst>
                <a:path w="74929" h="67945">
                  <a:moveTo>
                    <a:pt x="74932" y="0"/>
                  </a:moveTo>
                  <a:lnTo>
                    <a:pt x="0" y="33814"/>
                  </a:lnTo>
                  <a:lnTo>
                    <a:pt x="74932" y="67628"/>
                  </a:lnTo>
                </a:path>
              </a:pathLst>
            </a:custGeom>
            <a:ln w="8361">
              <a:solidFill>
                <a:srgbClr val="5B9BD4"/>
              </a:solidFill>
            </a:ln>
          </p:spPr>
          <p:txBody>
            <a:bodyPr wrap="square" lIns="0" tIns="0" rIns="0" bIns="0" rtlCol="0"/>
            <a:lstStyle/>
            <a:p>
              <a:endParaRPr sz="2398"/>
            </a:p>
          </p:txBody>
        </p:sp>
        <p:sp>
          <p:nvSpPr>
            <p:cNvPr id="308" name="object 308"/>
            <p:cNvSpPr/>
            <p:nvPr/>
          </p:nvSpPr>
          <p:spPr>
            <a:xfrm>
              <a:off x="5997856" y="6296345"/>
              <a:ext cx="494665" cy="76835"/>
            </a:xfrm>
            <a:custGeom>
              <a:avLst/>
              <a:gdLst/>
              <a:ahLst/>
              <a:cxnLst/>
              <a:rect l="l" t="t" r="r" b="b"/>
              <a:pathLst>
                <a:path w="494664" h="76835">
                  <a:moveTo>
                    <a:pt x="494080" y="0"/>
                  </a:moveTo>
                  <a:lnTo>
                    <a:pt x="0" y="0"/>
                  </a:lnTo>
                  <a:lnTo>
                    <a:pt x="0" y="76559"/>
                  </a:lnTo>
                  <a:lnTo>
                    <a:pt x="494080" y="76559"/>
                  </a:lnTo>
                  <a:lnTo>
                    <a:pt x="494080" y="0"/>
                  </a:lnTo>
                  <a:close/>
                </a:path>
              </a:pathLst>
            </a:custGeom>
            <a:solidFill>
              <a:srgbClr val="FFFFFF"/>
            </a:solidFill>
          </p:spPr>
          <p:txBody>
            <a:bodyPr wrap="square" lIns="0" tIns="0" rIns="0" bIns="0" rtlCol="0"/>
            <a:lstStyle/>
            <a:p>
              <a:endParaRPr sz="2398"/>
            </a:p>
          </p:txBody>
        </p:sp>
      </p:grpSp>
      <p:sp>
        <p:nvSpPr>
          <p:cNvPr id="309" name="object 309"/>
          <p:cNvSpPr txBox="1"/>
          <p:nvPr/>
        </p:nvSpPr>
        <p:spPr>
          <a:xfrm>
            <a:off x="3421076" y="4043374"/>
            <a:ext cx="434573" cy="243175"/>
          </a:xfrm>
          <a:prstGeom prst="rect">
            <a:avLst/>
          </a:prstGeom>
        </p:spPr>
        <p:txBody>
          <a:bodyPr vert="horz" wrap="square" lIns="0" tIns="12688" rIns="0" bIns="0" rtlCol="0">
            <a:spAutoFit/>
          </a:bodyPr>
          <a:lstStyle/>
          <a:p>
            <a:pPr marL="73594" marR="5075" indent="-61539">
              <a:spcBef>
                <a:spcPts val="100"/>
              </a:spcBef>
            </a:pPr>
            <a:r>
              <a:rPr sz="749" spc="50" dirty="0">
                <a:latin typeface="Calibri"/>
                <a:cs typeface="Calibri"/>
              </a:rPr>
              <a:t>UE</a:t>
            </a:r>
            <a:r>
              <a:rPr sz="749" spc="210" dirty="0">
                <a:latin typeface="Calibri"/>
                <a:cs typeface="Calibri"/>
              </a:rPr>
              <a:t> </a:t>
            </a:r>
            <a:r>
              <a:rPr sz="749" spc="-10" dirty="0">
                <a:latin typeface="Calibri"/>
                <a:cs typeface="Calibri"/>
              </a:rPr>
              <a:t>Initial</a:t>
            </a:r>
            <a:r>
              <a:rPr sz="749" spc="500" dirty="0">
                <a:latin typeface="Calibri"/>
                <a:cs typeface="Calibri"/>
              </a:rPr>
              <a:t> </a:t>
            </a:r>
            <a:r>
              <a:rPr sz="749" spc="-10" dirty="0">
                <a:latin typeface="Calibri"/>
                <a:cs typeface="Calibri"/>
              </a:rPr>
              <a:t>Access</a:t>
            </a:r>
            <a:endParaRPr sz="749">
              <a:latin typeface="Calibri"/>
              <a:cs typeface="Calibri"/>
            </a:endParaRPr>
          </a:p>
        </p:txBody>
      </p:sp>
      <p:sp>
        <p:nvSpPr>
          <p:cNvPr id="310" name="object 310"/>
          <p:cNvSpPr txBox="1"/>
          <p:nvPr/>
        </p:nvSpPr>
        <p:spPr>
          <a:xfrm>
            <a:off x="5985259" y="6271459"/>
            <a:ext cx="519584" cy="89685"/>
          </a:xfrm>
          <a:prstGeom prst="rect">
            <a:avLst/>
          </a:prstGeom>
        </p:spPr>
        <p:txBody>
          <a:bodyPr vert="horz" wrap="square" lIns="0" tIns="12688" rIns="0" bIns="0" rtlCol="0">
            <a:spAutoFit/>
          </a:bodyPr>
          <a:lstStyle/>
          <a:p>
            <a:pPr marL="12689">
              <a:spcBef>
                <a:spcPts val="100"/>
              </a:spcBef>
            </a:pPr>
            <a:r>
              <a:rPr sz="500" dirty="0">
                <a:latin typeface="Calibri"/>
                <a:cs typeface="Calibri"/>
              </a:rPr>
              <a:t>Data</a:t>
            </a:r>
            <a:r>
              <a:rPr sz="500" spc="240" dirty="0">
                <a:latin typeface="Calibri"/>
                <a:cs typeface="Calibri"/>
              </a:rPr>
              <a:t> </a:t>
            </a:r>
            <a:r>
              <a:rPr sz="500" spc="-10" dirty="0">
                <a:latin typeface="Calibri"/>
                <a:cs typeface="Calibri"/>
              </a:rPr>
              <a:t>Forwarding</a:t>
            </a:r>
            <a:endParaRPr sz="500">
              <a:latin typeface="Calibri"/>
              <a:cs typeface="Calibri"/>
            </a:endParaRPr>
          </a:p>
        </p:txBody>
      </p:sp>
      <p:grpSp>
        <p:nvGrpSpPr>
          <p:cNvPr id="311" name="object 311"/>
          <p:cNvGrpSpPr/>
          <p:nvPr/>
        </p:nvGrpSpPr>
        <p:grpSpPr>
          <a:xfrm>
            <a:off x="6762443" y="3145371"/>
            <a:ext cx="456143" cy="3670711"/>
            <a:chOff x="6763059" y="3148282"/>
            <a:chExt cx="456565" cy="3674110"/>
          </a:xfrm>
        </p:grpSpPr>
        <p:sp>
          <p:nvSpPr>
            <p:cNvPr id="312" name="object 312"/>
            <p:cNvSpPr/>
            <p:nvPr/>
          </p:nvSpPr>
          <p:spPr>
            <a:xfrm>
              <a:off x="6767422" y="3381226"/>
              <a:ext cx="451484" cy="15875"/>
            </a:xfrm>
            <a:custGeom>
              <a:avLst/>
              <a:gdLst/>
              <a:ahLst/>
              <a:cxnLst/>
              <a:rect l="l" t="t" r="r" b="b"/>
              <a:pathLst>
                <a:path w="451484" h="15875">
                  <a:moveTo>
                    <a:pt x="0" y="15790"/>
                  </a:moveTo>
                  <a:lnTo>
                    <a:pt x="450870" y="15790"/>
                  </a:lnTo>
                  <a:lnTo>
                    <a:pt x="450870" y="0"/>
                  </a:lnTo>
                  <a:lnTo>
                    <a:pt x="0" y="0"/>
                  </a:lnTo>
                  <a:lnTo>
                    <a:pt x="0" y="15790"/>
                  </a:lnTo>
                  <a:close/>
                </a:path>
              </a:pathLst>
            </a:custGeom>
            <a:solidFill>
              <a:srgbClr val="5B9BD4">
                <a:alpha val="21960"/>
              </a:srgbClr>
            </a:solidFill>
          </p:spPr>
          <p:txBody>
            <a:bodyPr wrap="square" lIns="0" tIns="0" rIns="0" bIns="0" rtlCol="0"/>
            <a:lstStyle/>
            <a:p>
              <a:endParaRPr sz="2398"/>
            </a:p>
          </p:txBody>
        </p:sp>
        <p:sp>
          <p:nvSpPr>
            <p:cNvPr id="313" name="object 313"/>
            <p:cNvSpPr/>
            <p:nvPr/>
          </p:nvSpPr>
          <p:spPr>
            <a:xfrm>
              <a:off x="6767422" y="3193558"/>
              <a:ext cx="451484" cy="203835"/>
            </a:xfrm>
            <a:custGeom>
              <a:avLst/>
              <a:gdLst/>
              <a:ahLst/>
              <a:cxnLst/>
              <a:rect l="l" t="t" r="r" b="b"/>
              <a:pathLst>
                <a:path w="451484" h="203835">
                  <a:moveTo>
                    <a:pt x="0" y="203458"/>
                  </a:moveTo>
                  <a:lnTo>
                    <a:pt x="450870" y="203458"/>
                  </a:lnTo>
                </a:path>
                <a:path w="451484" h="203835">
                  <a:moveTo>
                    <a:pt x="450870" y="15"/>
                  </a:moveTo>
                  <a:lnTo>
                    <a:pt x="0" y="0"/>
                  </a:lnTo>
                  <a:lnTo>
                    <a:pt x="0" y="203458"/>
                  </a:lnTo>
                </a:path>
                <a:path w="451484" h="203835">
                  <a:moveTo>
                    <a:pt x="450835" y="203458"/>
                  </a:moveTo>
                  <a:lnTo>
                    <a:pt x="450870" y="203458"/>
                  </a:lnTo>
                  <a:lnTo>
                    <a:pt x="450870" y="15"/>
                  </a:lnTo>
                </a:path>
              </a:pathLst>
            </a:custGeom>
            <a:ln w="3175">
              <a:solidFill>
                <a:srgbClr val="5B9BD4"/>
              </a:solidFill>
            </a:ln>
          </p:spPr>
          <p:txBody>
            <a:bodyPr wrap="square" lIns="0" tIns="0" rIns="0" bIns="0" rtlCol="0"/>
            <a:lstStyle/>
            <a:p>
              <a:endParaRPr sz="2398"/>
            </a:p>
          </p:txBody>
        </p:sp>
        <p:sp>
          <p:nvSpPr>
            <p:cNvPr id="314" name="object 314"/>
            <p:cNvSpPr/>
            <p:nvPr/>
          </p:nvSpPr>
          <p:spPr>
            <a:xfrm>
              <a:off x="6992839" y="3165263"/>
              <a:ext cx="0" cy="0"/>
            </a:xfrm>
            <a:custGeom>
              <a:avLst/>
              <a:gdLst/>
              <a:ahLst/>
              <a:cxnLst/>
              <a:rect l="l" t="t" r="r" b="b"/>
              <a:pathLst>
                <a:path>
                  <a:moveTo>
                    <a:pt x="0" y="0"/>
                  </a:moveTo>
                  <a:lnTo>
                    <a:pt x="0" y="0"/>
                  </a:lnTo>
                  <a:lnTo>
                    <a:pt x="0" y="0"/>
                  </a:lnTo>
                  <a:close/>
                </a:path>
              </a:pathLst>
            </a:custGeom>
            <a:ln w="3175">
              <a:solidFill>
                <a:srgbClr val="5B9BD4"/>
              </a:solidFill>
            </a:ln>
          </p:spPr>
          <p:txBody>
            <a:bodyPr wrap="square" lIns="0" tIns="0" rIns="0" bIns="0" rtlCol="0"/>
            <a:lstStyle/>
            <a:p>
              <a:endParaRPr sz="2398"/>
            </a:p>
          </p:txBody>
        </p:sp>
        <p:sp>
          <p:nvSpPr>
            <p:cNvPr id="315" name="object 315"/>
            <p:cNvSpPr/>
            <p:nvPr/>
          </p:nvSpPr>
          <p:spPr>
            <a:xfrm>
              <a:off x="6989746" y="3149552"/>
              <a:ext cx="0" cy="0"/>
            </a:xfrm>
            <a:custGeom>
              <a:avLst/>
              <a:gdLst/>
              <a:ahLst/>
              <a:cxnLst/>
              <a:rect l="l" t="t" r="r" b="b"/>
              <a:pathLst>
                <a:path>
                  <a:moveTo>
                    <a:pt x="0" y="0"/>
                  </a:moveTo>
                  <a:lnTo>
                    <a:pt x="0" y="0"/>
                  </a:lnTo>
                  <a:lnTo>
                    <a:pt x="0" y="0"/>
                  </a:lnTo>
                  <a:close/>
                </a:path>
              </a:pathLst>
            </a:custGeom>
            <a:ln w="3175">
              <a:solidFill>
                <a:srgbClr val="C7C7C7"/>
              </a:solidFill>
            </a:ln>
          </p:spPr>
          <p:txBody>
            <a:bodyPr wrap="square" lIns="0" tIns="0" rIns="0" bIns="0" rtlCol="0"/>
            <a:lstStyle/>
            <a:p>
              <a:endParaRPr sz="2398"/>
            </a:p>
          </p:txBody>
        </p:sp>
        <p:sp>
          <p:nvSpPr>
            <p:cNvPr id="316" name="object 316"/>
            <p:cNvSpPr/>
            <p:nvPr/>
          </p:nvSpPr>
          <p:spPr>
            <a:xfrm>
              <a:off x="6989746" y="3381226"/>
              <a:ext cx="0" cy="3437254"/>
            </a:xfrm>
            <a:custGeom>
              <a:avLst/>
              <a:gdLst/>
              <a:ahLst/>
              <a:cxnLst/>
              <a:rect l="l" t="t" r="r" b="b"/>
              <a:pathLst>
                <a:path h="3437254">
                  <a:moveTo>
                    <a:pt x="0" y="0"/>
                  </a:moveTo>
                  <a:lnTo>
                    <a:pt x="0" y="3436676"/>
                  </a:lnTo>
                </a:path>
              </a:pathLst>
            </a:custGeom>
            <a:ln w="8836">
              <a:solidFill>
                <a:srgbClr val="5B9BD4"/>
              </a:solidFill>
              <a:prstDash val="lgDash"/>
            </a:ln>
          </p:spPr>
          <p:txBody>
            <a:bodyPr wrap="square" lIns="0" tIns="0" rIns="0" bIns="0" rtlCol="0"/>
            <a:lstStyle/>
            <a:p>
              <a:endParaRPr sz="2398"/>
            </a:p>
          </p:txBody>
        </p:sp>
        <p:sp>
          <p:nvSpPr>
            <p:cNvPr id="317" name="object 317"/>
            <p:cNvSpPr/>
            <p:nvPr/>
          </p:nvSpPr>
          <p:spPr>
            <a:xfrm>
              <a:off x="6767422" y="3381226"/>
              <a:ext cx="451484" cy="15875"/>
            </a:xfrm>
            <a:custGeom>
              <a:avLst/>
              <a:gdLst/>
              <a:ahLst/>
              <a:cxnLst/>
              <a:rect l="l" t="t" r="r" b="b"/>
              <a:pathLst>
                <a:path w="451484" h="15875">
                  <a:moveTo>
                    <a:pt x="0" y="15790"/>
                  </a:moveTo>
                  <a:lnTo>
                    <a:pt x="450870" y="15790"/>
                  </a:lnTo>
                  <a:lnTo>
                    <a:pt x="450870" y="0"/>
                  </a:lnTo>
                  <a:lnTo>
                    <a:pt x="0" y="0"/>
                  </a:lnTo>
                  <a:lnTo>
                    <a:pt x="0" y="15790"/>
                  </a:lnTo>
                  <a:close/>
                </a:path>
              </a:pathLst>
            </a:custGeom>
            <a:solidFill>
              <a:srgbClr val="5B9BD4">
                <a:alpha val="21960"/>
              </a:srgbClr>
            </a:solidFill>
          </p:spPr>
          <p:txBody>
            <a:bodyPr wrap="square" lIns="0" tIns="0" rIns="0" bIns="0" rtlCol="0"/>
            <a:lstStyle/>
            <a:p>
              <a:endParaRPr sz="2398"/>
            </a:p>
          </p:txBody>
        </p:sp>
        <p:sp>
          <p:nvSpPr>
            <p:cNvPr id="318" name="object 318"/>
            <p:cNvSpPr/>
            <p:nvPr/>
          </p:nvSpPr>
          <p:spPr>
            <a:xfrm>
              <a:off x="6767422" y="3193558"/>
              <a:ext cx="451484" cy="203835"/>
            </a:xfrm>
            <a:custGeom>
              <a:avLst/>
              <a:gdLst/>
              <a:ahLst/>
              <a:cxnLst/>
              <a:rect l="l" t="t" r="r" b="b"/>
              <a:pathLst>
                <a:path w="451484" h="203835">
                  <a:moveTo>
                    <a:pt x="0" y="203458"/>
                  </a:moveTo>
                  <a:lnTo>
                    <a:pt x="450870" y="203458"/>
                  </a:lnTo>
                </a:path>
                <a:path w="451484" h="203835">
                  <a:moveTo>
                    <a:pt x="450870" y="15"/>
                  </a:moveTo>
                  <a:lnTo>
                    <a:pt x="0" y="0"/>
                  </a:lnTo>
                  <a:lnTo>
                    <a:pt x="0" y="203458"/>
                  </a:lnTo>
                </a:path>
                <a:path w="451484" h="203835">
                  <a:moveTo>
                    <a:pt x="450835" y="203458"/>
                  </a:moveTo>
                  <a:lnTo>
                    <a:pt x="450870" y="203458"/>
                  </a:lnTo>
                  <a:lnTo>
                    <a:pt x="450870" y="15"/>
                  </a:lnTo>
                </a:path>
              </a:pathLst>
            </a:custGeom>
            <a:ln w="3175">
              <a:solidFill>
                <a:srgbClr val="5B9BD4"/>
              </a:solidFill>
            </a:ln>
          </p:spPr>
          <p:txBody>
            <a:bodyPr wrap="square" lIns="0" tIns="0" rIns="0" bIns="0" rtlCol="0"/>
            <a:lstStyle/>
            <a:p>
              <a:endParaRPr sz="2398"/>
            </a:p>
          </p:txBody>
        </p:sp>
        <p:sp>
          <p:nvSpPr>
            <p:cNvPr id="319" name="object 319"/>
            <p:cNvSpPr/>
            <p:nvPr/>
          </p:nvSpPr>
          <p:spPr>
            <a:xfrm>
              <a:off x="6764329" y="3177768"/>
              <a:ext cx="451484" cy="203835"/>
            </a:xfrm>
            <a:custGeom>
              <a:avLst/>
              <a:gdLst/>
              <a:ahLst/>
              <a:cxnLst/>
              <a:rect l="l" t="t" r="r" b="b"/>
              <a:pathLst>
                <a:path w="451484" h="203835">
                  <a:moveTo>
                    <a:pt x="450870" y="0"/>
                  </a:moveTo>
                  <a:lnTo>
                    <a:pt x="0" y="0"/>
                  </a:lnTo>
                  <a:lnTo>
                    <a:pt x="0" y="203458"/>
                  </a:lnTo>
                  <a:lnTo>
                    <a:pt x="450870" y="203458"/>
                  </a:lnTo>
                  <a:lnTo>
                    <a:pt x="450870" y="0"/>
                  </a:lnTo>
                  <a:close/>
                </a:path>
              </a:pathLst>
            </a:custGeom>
            <a:solidFill>
              <a:srgbClr val="5B9BD4"/>
            </a:solidFill>
          </p:spPr>
          <p:txBody>
            <a:bodyPr wrap="square" lIns="0" tIns="0" rIns="0" bIns="0" rtlCol="0"/>
            <a:lstStyle/>
            <a:p>
              <a:endParaRPr sz="2398"/>
            </a:p>
          </p:txBody>
        </p:sp>
        <p:sp>
          <p:nvSpPr>
            <p:cNvPr id="320" name="object 320"/>
            <p:cNvSpPr/>
            <p:nvPr/>
          </p:nvSpPr>
          <p:spPr>
            <a:xfrm>
              <a:off x="6764329" y="3177768"/>
              <a:ext cx="451484" cy="203835"/>
            </a:xfrm>
            <a:custGeom>
              <a:avLst/>
              <a:gdLst/>
              <a:ahLst/>
              <a:cxnLst/>
              <a:rect l="l" t="t" r="r" b="b"/>
              <a:pathLst>
                <a:path w="451484" h="203835">
                  <a:moveTo>
                    <a:pt x="0" y="203458"/>
                  </a:moveTo>
                  <a:lnTo>
                    <a:pt x="450870" y="203458"/>
                  </a:lnTo>
                  <a:lnTo>
                    <a:pt x="450870" y="0"/>
                  </a:lnTo>
                  <a:lnTo>
                    <a:pt x="0" y="0"/>
                  </a:lnTo>
                  <a:lnTo>
                    <a:pt x="0" y="203458"/>
                  </a:lnTo>
                  <a:close/>
                </a:path>
              </a:pathLst>
            </a:custGeom>
            <a:ln w="3175">
              <a:solidFill>
                <a:srgbClr val="C7C7C7"/>
              </a:solidFill>
            </a:ln>
          </p:spPr>
          <p:txBody>
            <a:bodyPr wrap="square" lIns="0" tIns="0" rIns="0" bIns="0" rtlCol="0"/>
            <a:lstStyle/>
            <a:p>
              <a:endParaRPr sz="2398"/>
            </a:p>
          </p:txBody>
        </p:sp>
      </p:grpSp>
      <p:sp>
        <p:nvSpPr>
          <p:cNvPr id="321" name="object 321"/>
          <p:cNvSpPr txBox="1"/>
          <p:nvPr/>
        </p:nvSpPr>
        <p:spPr>
          <a:xfrm>
            <a:off x="6853255" y="3196894"/>
            <a:ext cx="271529" cy="127993"/>
          </a:xfrm>
          <a:prstGeom prst="rect">
            <a:avLst/>
          </a:prstGeom>
        </p:spPr>
        <p:txBody>
          <a:bodyPr vert="horz" wrap="square" lIns="0" tIns="12688" rIns="0" bIns="0" rtlCol="0">
            <a:spAutoFit/>
          </a:bodyPr>
          <a:lstStyle/>
          <a:p>
            <a:pPr marL="12689">
              <a:spcBef>
                <a:spcPts val="100"/>
              </a:spcBef>
            </a:pPr>
            <a:r>
              <a:rPr sz="749" b="1" dirty="0">
                <a:latin typeface="Calibri"/>
                <a:cs typeface="Calibri"/>
              </a:rPr>
              <a:t>S-</a:t>
            </a:r>
            <a:r>
              <a:rPr sz="749" b="1" spc="40" dirty="0">
                <a:latin typeface="Calibri"/>
                <a:cs typeface="Calibri"/>
              </a:rPr>
              <a:t>GW</a:t>
            </a:r>
            <a:endParaRPr sz="749">
              <a:latin typeface="Calibri"/>
              <a:cs typeface="Calibri"/>
            </a:endParaRPr>
          </a:p>
        </p:txBody>
      </p:sp>
      <p:grpSp>
        <p:nvGrpSpPr>
          <p:cNvPr id="322" name="object 322"/>
          <p:cNvGrpSpPr/>
          <p:nvPr/>
        </p:nvGrpSpPr>
        <p:grpSpPr>
          <a:xfrm>
            <a:off x="5496440" y="6391670"/>
            <a:ext cx="854553" cy="76764"/>
            <a:chOff x="5495884" y="6397588"/>
            <a:chExt cx="855344" cy="76835"/>
          </a:xfrm>
        </p:grpSpPr>
        <p:sp>
          <p:nvSpPr>
            <p:cNvPr id="323" name="object 323"/>
            <p:cNvSpPr/>
            <p:nvPr/>
          </p:nvSpPr>
          <p:spPr>
            <a:xfrm>
              <a:off x="5500011" y="6435867"/>
              <a:ext cx="785495" cy="0"/>
            </a:xfrm>
            <a:custGeom>
              <a:avLst/>
              <a:gdLst/>
              <a:ahLst/>
              <a:cxnLst/>
              <a:rect l="l" t="t" r="r" b="b"/>
              <a:pathLst>
                <a:path w="785495">
                  <a:moveTo>
                    <a:pt x="0" y="0"/>
                  </a:moveTo>
                  <a:lnTo>
                    <a:pt x="178496" y="0"/>
                  </a:lnTo>
                </a:path>
                <a:path w="785495">
                  <a:moveTo>
                    <a:pt x="672576" y="0"/>
                  </a:moveTo>
                  <a:lnTo>
                    <a:pt x="785470" y="0"/>
                  </a:lnTo>
                </a:path>
              </a:pathLst>
            </a:custGeom>
            <a:ln w="7975">
              <a:solidFill>
                <a:srgbClr val="5B9BD4"/>
              </a:solidFill>
            </a:ln>
          </p:spPr>
          <p:txBody>
            <a:bodyPr wrap="square" lIns="0" tIns="0" rIns="0" bIns="0" rtlCol="0"/>
            <a:lstStyle/>
            <a:p>
              <a:endParaRPr sz="2398"/>
            </a:p>
          </p:txBody>
        </p:sp>
        <p:sp>
          <p:nvSpPr>
            <p:cNvPr id="324" name="object 324"/>
            <p:cNvSpPr/>
            <p:nvPr/>
          </p:nvSpPr>
          <p:spPr>
            <a:xfrm>
              <a:off x="6276116" y="6402053"/>
              <a:ext cx="74930" cy="67945"/>
            </a:xfrm>
            <a:custGeom>
              <a:avLst/>
              <a:gdLst/>
              <a:ahLst/>
              <a:cxnLst/>
              <a:rect l="l" t="t" r="r" b="b"/>
              <a:pathLst>
                <a:path w="74929" h="67945">
                  <a:moveTo>
                    <a:pt x="0" y="0"/>
                  </a:moveTo>
                  <a:lnTo>
                    <a:pt x="0" y="67628"/>
                  </a:lnTo>
                  <a:lnTo>
                    <a:pt x="74932" y="33814"/>
                  </a:lnTo>
                  <a:lnTo>
                    <a:pt x="0" y="0"/>
                  </a:lnTo>
                  <a:close/>
                </a:path>
              </a:pathLst>
            </a:custGeom>
            <a:solidFill>
              <a:srgbClr val="5B9BD4"/>
            </a:solidFill>
          </p:spPr>
          <p:txBody>
            <a:bodyPr wrap="square" lIns="0" tIns="0" rIns="0" bIns="0" rtlCol="0"/>
            <a:lstStyle/>
            <a:p>
              <a:endParaRPr sz="2398"/>
            </a:p>
          </p:txBody>
        </p:sp>
        <p:sp>
          <p:nvSpPr>
            <p:cNvPr id="325" name="object 325"/>
            <p:cNvSpPr/>
            <p:nvPr/>
          </p:nvSpPr>
          <p:spPr>
            <a:xfrm>
              <a:off x="5678507" y="6397588"/>
              <a:ext cx="494665" cy="76835"/>
            </a:xfrm>
            <a:custGeom>
              <a:avLst/>
              <a:gdLst/>
              <a:ahLst/>
              <a:cxnLst/>
              <a:rect l="l" t="t" r="r" b="b"/>
              <a:pathLst>
                <a:path w="494664" h="76835">
                  <a:moveTo>
                    <a:pt x="494080" y="0"/>
                  </a:moveTo>
                  <a:lnTo>
                    <a:pt x="0" y="0"/>
                  </a:lnTo>
                  <a:lnTo>
                    <a:pt x="0" y="76559"/>
                  </a:lnTo>
                  <a:lnTo>
                    <a:pt x="494080" y="76559"/>
                  </a:lnTo>
                  <a:lnTo>
                    <a:pt x="494080" y="0"/>
                  </a:lnTo>
                  <a:close/>
                </a:path>
              </a:pathLst>
            </a:custGeom>
            <a:solidFill>
              <a:srgbClr val="FFFFFF"/>
            </a:solidFill>
          </p:spPr>
          <p:txBody>
            <a:bodyPr wrap="square" lIns="0" tIns="0" rIns="0" bIns="0" rtlCol="0"/>
            <a:lstStyle/>
            <a:p>
              <a:endParaRPr sz="2398"/>
            </a:p>
          </p:txBody>
        </p:sp>
      </p:grpSp>
      <p:sp>
        <p:nvSpPr>
          <p:cNvPr id="326" name="object 326"/>
          <p:cNvSpPr txBox="1"/>
          <p:nvPr/>
        </p:nvSpPr>
        <p:spPr>
          <a:xfrm>
            <a:off x="5666206" y="6372607"/>
            <a:ext cx="519584" cy="89685"/>
          </a:xfrm>
          <a:prstGeom prst="rect">
            <a:avLst/>
          </a:prstGeom>
        </p:spPr>
        <p:txBody>
          <a:bodyPr vert="horz" wrap="square" lIns="0" tIns="12688" rIns="0" bIns="0" rtlCol="0">
            <a:spAutoFit/>
          </a:bodyPr>
          <a:lstStyle/>
          <a:p>
            <a:pPr marL="12689">
              <a:spcBef>
                <a:spcPts val="100"/>
              </a:spcBef>
            </a:pPr>
            <a:r>
              <a:rPr sz="500" dirty="0">
                <a:latin typeface="Calibri"/>
                <a:cs typeface="Calibri"/>
              </a:rPr>
              <a:t>Data</a:t>
            </a:r>
            <a:r>
              <a:rPr sz="500" spc="240" dirty="0">
                <a:latin typeface="Calibri"/>
                <a:cs typeface="Calibri"/>
              </a:rPr>
              <a:t> </a:t>
            </a:r>
            <a:r>
              <a:rPr sz="500" spc="-10" dirty="0">
                <a:latin typeface="Calibri"/>
                <a:cs typeface="Calibri"/>
              </a:rPr>
              <a:t>Forwarding</a:t>
            </a:r>
            <a:endParaRPr sz="500">
              <a:latin typeface="Calibri"/>
              <a:cs typeface="Calibri"/>
            </a:endParaRPr>
          </a:p>
        </p:txBody>
      </p:sp>
      <p:grpSp>
        <p:nvGrpSpPr>
          <p:cNvPr id="327" name="object 327"/>
          <p:cNvGrpSpPr/>
          <p:nvPr/>
        </p:nvGrpSpPr>
        <p:grpSpPr>
          <a:xfrm>
            <a:off x="6984796" y="6594939"/>
            <a:ext cx="688338" cy="76764"/>
            <a:chOff x="6985619" y="6601045"/>
            <a:chExt cx="688975" cy="76835"/>
          </a:xfrm>
        </p:grpSpPr>
        <p:sp>
          <p:nvSpPr>
            <p:cNvPr id="328" name="object 328"/>
            <p:cNvSpPr/>
            <p:nvPr/>
          </p:nvSpPr>
          <p:spPr>
            <a:xfrm>
              <a:off x="6989746" y="6639325"/>
              <a:ext cx="619125" cy="0"/>
            </a:xfrm>
            <a:custGeom>
              <a:avLst/>
              <a:gdLst/>
              <a:ahLst/>
              <a:cxnLst/>
              <a:rect l="l" t="t" r="r" b="b"/>
              <a:pathLst>
                <a:path w="619125">
                  <a:moveTo>
                    <a:pt x="0" y="0"/>
                  </a:moveTo>
                  <a:lnTo>
                    <a:pt x="103563" y="0"/>
                  </a:lnTo>
                </a:path>
                <a:path w="619125">
                  <a:moveTo>
                    <a:pt x="580827" y="0"/>
                  </a:moveTo>
                  <a:lnTo>
                    <a:pt x="618815" y="0"/>
                  </a:lnTo>
                </a:path>
              </a:pathLst>
            </a:custGeom>
            <a:ln w="7975">
              <a:solidFill>
                <a:srgbClr val="5B9BD4"/>
              </a:solidFill>
            </a:ln>
          </p:spPr>
          <p:txBody>
            <a:bodyPr wrap="square" lIns="0" tIns="0" rIns="0" bIns="0" rtlCol="0"/>
            <a:lstStyle/>
            <a:p>
              <a:endParaRPr sz="2398"/>
            </a:p>
          </p:txBody>
        </p:sp>
        <p:sp>
          <p:nvSpPr>
            <p:cNvPr id="329" name="object 329"/>
            <p:cNvSpPr/>
            <p:nvPr/>
          </p:nvSpPr>
          <p:spPr>
            <a:xfrm>
              <a:off x="7599195" y="6605511"/>
              <a:ext cx="74930" cy="67945"/>
            </a:xfrm>
            <a:custGeom>
              <a:avLst/>
              <a:gdLst/>
              <a:ahLst/>
              <a:cxnLst/>
              <a:rect l="l" t="t" r="r" b="b"/>
              <a:pathLst>
                <a:path w="74929" h="67945">
                  <a:moveTo>
                    <a:pt x="0" y="0"/>
                  </a:moveTo>
                  <a:lnTo>
                    <a:pt x="0" y="67628"/>
                  </a:lnTo>
                  <a:lnTo>
                    <a:pt x="74932" y="33814"/>
                  </a:lnTo>
                  <a:lnTo>
                    <a:pt x="0" y="0"/>
                  </a:lnTo>
                  <a:close/>
                </a:path>
              </a:pathLst>
            </a:custGeom>
            <a:solidFill>
              <a:srgbClr val="5B9BD4"/>
            </a:solidFill>
          </p:spPr>
          <p:txBody>
            <a:bodyPr wrap="square" lIns="0" tIns="0" rIns="0" bIns="0" rtlCol="0"/>
            <a:lstStyle/>
            <a:p>
              <a:endParaRPr sz="2398"/>
            </a:p>
          </p:txBody>
        </p:sp>
        <p:sp>
          <p:nvSpPr>
            <p:cNvPr id="330" name="object 330"/>
            <p:cNvSpPr/>
            <p:nvPr/>
          </p:nvSpPr>
          <p:spPr>
            <a:xfrm>
              <a:off x="7093309" y="6601045"/>
              <a:ext cx="477520" cy="76835"/>
            </a:xfrm>
            <a:custGeom>
              <a:avLst/>
              <a:gdLst/>
              <a:ahLst/>
              <a:cxnLst/>
              <a:rect l="l" t="t" r="r" b="b"/>
              <a:pathLst>
                <a:path w="477520" h="76834">
                  <a:moveTo>
                    <a:pt x="477264" y="0"/>
                  </a:moveTo>
                  <a:lnTo>
                    <a:pt x="0" y="0"/>
                  </a:lnTo>
                  <a:lnTo>
                    <a:pt x="0" y="76559"/>
                  </a:lnTo>
                  <a:lnTo>
                    <a:pt x="477264" y="76559"/>
                  </a:lnTo>
                  <a:lnTo>
                    <a:pt x="477264" y="0"/>
                  </a:lnTo>
                  <a:close/>
                </a:path>
              </a:pathLst>
            </a:custGeom>
            <a:solidFill>
              <a:srgbClr val="FFFFFF"/>
            </a:solidFill>
          </p:spPr>
          <p:txBody>
            <a:bodyPr wrap="square" lIns="0" tIns="0" rIns="0" bIns="0" rtlCol="0"/>
            <a:lstStyle/>
            <a:p>
              <a:endParaRPr sz="2398"/>
            </a:p>
          </p:txBody>
        </p:sp>
      </p:grpSp>
      <p:sp>
        <p:nvSpPr>
          <p:cNvPr id="331" name="object 331"/>
          <p:cNvSpPr txBox="1"/>
          <p:nvPr/>
        </p:nvSpPr>
        <p:spPr>
          <a:xfrm>
            <a:off x="7079699" y="6575877"/>
            <a:ext cx="502455" cy="89685"/>
          </a:xfrm>
          <a:prstGeom prst="rect">
            <a:avLst/>
          </a:prstGeom>
        </p:spPr>
        <p:txBody>
          <a:bodyPr vert="horz" wrap="square" lIns="0" tIns="12688" rIns="0" bIns="0" rtlCol="0">
            <a:spAutoFit/>
          </a:bodyPr>
          <a:lstStyle/>
          <a:p>
            <a:pPr marL="12689">
              <a:spcBef>
                <a:spcPts val="100"/>
              </a:spcBef>
            </a:pPr>
            <a:r>
              <a:rPr sz="500" dirty="0">
                <a:latin typeface="Calibri"/>
                <a:cs typeface="Calibri"/>
              </a:rPr>
              <a:t>Bear</a:t>
            </a:r>
            <a:r>
              <a:rPr sz="500" spc="105" dirty="0">
                <a:latin typeface="Calibri"/>
                <a:cs typeface="Calibri"/>
              </a:rPr>
              <a:t> </a:t>
            </a:r>
            <a:r>
              <a:rPr sz="500" spc="-10" dirty="0">
                <a:latin typeface="Calibri"/>
                <a:cs typeface="Calibri"/>
              </a:rPr>
              <a:t>Modication</a:t>
            </a:r>
            <a:endParaRPr sz="500">
              <a:latin typeface="Calibri"/>
              <a:cs typeface="Calibri"/>
            </a:endParaRPr>
          </a:p>
        </p:txBody>
      </p:sp>
      <p:grpSp>
        <p:nvGrpSpPr>
          <p:cNvPr id="332" name="object 332"/>
          <p:cNvGrpSpPr/>
          <p:nvPr/>
        </p:nvGrpSpPr>
        <p:grpSpPr>
          <a:xfrm>
            <a:off x="4409981" y="5432314"/>
            <a:ext cx="1941302" cy="810145"/>
            <a:chOff x="4408420" y="5437342"/>
            <a:chExt cx="1943100" cy="810895"/>
          </a:xfrm>
        </p:grpSpPr>
        <p:sp>
          <p:nvSpPr>
            <p:cNvPr id="333" name="object 333"/>
            <p:cNvSpPr/>
            <p:nvPr/>
          </p:nvSpPr>
          <p:spPr>
            <a:xfrm>
              <a:off x="4412865" y="6209799"/>
              <a:ext cx="798830" cy="0"/>
            </a:xfrm>
            <a:custGeom>
              <a:avLst/>
              <a:gdLst/>
              <a:ahLst/>
              <a:cxnLst/>
              <a:rect l="l" t="t" r="r" b="b"/>
              <a:pathLst>
                <a:path w="798829">
                  <a:moveTo>
                    <a:pt x="798460" y="0"/>
                  </a:moveTo>
                  <a:lnTo>
                    <a:pt x="0" y="0"/>
                  </a:lnTo>
                </a:path>
              </a:pathLst>
            </a:custGeom>
            <a:ln w="7975">
              <a:solidFill>
                <a:srgbClr val="5B9BD4"/>
              </a:solidFill>
              <a:prstDash val="lgDash"/>
            </a:ln>
          </p:spPr>
          <p:txBody>
            <a:bodyPr wrap="square" lIns="0" tIns="0" rIns="0" bIns="0" rtlCol="0"/>
            <a:lstStyle/>
            <a:p>
              <a:endParaRPr sz="2398"/>
            </a:p>
          </p:txBody>
        </p:sp>
        <p:sp>
          <p:nvSpPr>
            <p:cNvPr id="334" name="object 334"/>
            <p:cNvSpPr/>
            <p:nvPr/>
          </p:nvSpPr>
          <p:spPr>
            <a:xfrm>
              <a:off x="4412865" y="6175985"/>
              <a:ext cx="74930" cy="67945"/>
            </a:xfrm>
            <a:custGeom>
              <a:avLst/>
              <a:gdLst/>
              <a:ahLst/>
              <a:cxnLst/>
              <a:rect l="l" t="t" r="r" b="b"/>
              <a:pathLst>
                <a:path w="74929" h="67945">
                  <a:moveTo>
                    <a:pt x="74932" y="0"/>
                  </a:moveTo>
                  <a:lnTo>
                    <a:pt x="0" y="33814"/>
                  </a:lnTo>
                  <a:lnTo>
                    <a:pt x="74932" y="67628"/>
                  </a:lnTo>
                </a:path>
              </a:pathLst>
            </a:custGeom>
            <a:ln w="8361">
              <a:solidFill>
                <a:srgbClr val="5B9BD4"/>
              </a:solidFill>
            </a:ln>
          </p:spPr>
          <p:txBody>
            <a:bodyPr wrap="square" lIns="0" tIns="0" rIns="0" bIns="0" rtlCol="0"/>
            <a:lstStyle/>
            <a:p>
              <a:endParaRPr sz="2398"/>
            </a:p>
          </p:txBody>
        </p:sp>
        <p:sp>
          <p:nvSpPr>
            <p:cNvPr id="335" name="object 335"/>
            <p:cNvSpPr/>
            <p:nvPr/>
          </p:nvSpPr>
          <p:spPr>
            <a:xfrm>
              <a:off x="5500011" y="5475621"/>
              <a:ext cx="785495" cy="0"/>
            </a:xfrm>
            <a:custGeom>
              <a:avLst/>
              <a:gdLst/>
              <a:ahLst/>
              <a:cxnLst/>
              <a:rect l="l" t="t" r="r" b="b"/>
              <a:pathLst>
                <a:path w="785495">
                  <a:moveTo>
                    <a:pt x="0" y="0"/>
                  </a:moveTo>
                  <a:lnTo>
                    <a:pt x="223031" y="0"/>
                  </a:lnTo>
                </a:path>
                <a:path w="785495">
                  <a:moveTo>
                    <a:pt x="628023" y="0"/>
                  </a:moveTo>
                  <a:lnTo>
                    <a:pt x="785470" y="0"/>
                  </a:lnTo>
                </a:path>
              </a:pathLst>
            </a:custGeom>
            <a:ln w="7975">
              <a:solidFill>
                <a:srgbClr val="5B9BD4"/>
              </a:solidFill>
            </a:ln>
          </p:spPr>
          <p:txBody>
            <a:bodyPr wrap="square" lIns="0" tIns="0" rIns="0" bIns="0" rtlCol="0"/>
            <a:lstStyle/>
            <a:p>
              <a:endParaRPr sz="2398"/>
            </a:p>
          </p:txBody>
        </p:sp>
        <p:sp>
          <p:nvSpPr>
            <p:cNvPr id="336" name="object 336"/>
            <p:cNvSpPr/>
            <p:nvPr/>
          </p:nvSpPr>
          <p:spPr>
            <a:xfrm>
              <a:off x="6276116" y="5441807"/>
              <a:ext cx="74930" cy="67945"/>
            </a:xfrm>
            <a:custGeom>
              <a:avLst/>
              <a:gdLst/>
              <a:ahLst/>
              <a:cxnLst/>
              <a:rect l="l" t="t" r="r" b="b"/>
              <a:pathLst>
                <a:path w="74929" h="67945">
                  <a:moveTo>
                    <a:pt x="0" y="0"/>
                  </a:moveTo>
                  <a:lnTo>
                    <a:pt x="0" y="67628"/>
                  </a:lnTo>
                  <a:lnTo>
                    <a:pt x="74932" y="33814"/>
                  </a:lnTo>
                  <a:lnTo>
                    <a:pt x="0" y="0"/>
                  </a:lnTo>
                  <a:close/>
                </a:path>
              </a:pathLst>
            </a:custGeom>
            <a:solidFill>
              <a:srgbClr val="5B9BD4"/>
            </a:solidFill>
          </p:spPr>
          <p:txBody>
            <a:bodyPr wrap="square" lIns="0" tIns="0" rIns="0" bIns="0" rtlCol="0"/>
            <a:lstStyle/>
            <a:p>
              <a:endParaRPr sz="2398"/>
            </a:p>
          </p:txBody>
        </p:sp>
        <p:sp>
          <p:nvSpPr>
            <p:cNvPr id="337" name="object 337"/>
            <p:cNvSpPr/>
            <p:nvPr/>
          </p:nvSpPr>
          <p:spPr>
            <a:xfrm>
              <a:off x="5723043" y="5437342"/>
              <a:ext cx="405130" cy="76835"/>
            </a:xfrm>
            <a:custGeom>
              <a:avLst/>
              <a:gdLst/>
              <a:ahLst/>
              <a:cxnLst/>
              <a:rect l="l" t="t" r="r" b="b"/>
              <a:pathLst>
                <a:path w="405129" h="76835">
                  <a:moveTo>
                    <a:pt x="404991" y="0"/>
                  </a:moveTo>
                  <a:lnTo>
                    <a:pt x="0" y="0"/>
                  </a:lnTo>
                  <a:lnTo>
                    <a:pt x="0" y="76559"/>
                  </a:lnTo>
                  <a:lnTo>
                    <a:pt x="404991" y="76559"/>
                  </a:lnTo>
                  <a:lnTo>
                    <a:pt x="404991" y="0"/>
                  </a:lnTo>
                  <a:close/>
                </a:path>
              </a:pathLst>
            </a:custGeom>
            <a:solidFill>
              <a:srgbClr val="FFFFFF"/>
            </a:solidFill>
          </p:spPr>
          <p:txBody>
            <a:bodyPr wrap="square" lIns="0" tIns="0" rIns="0" bIns="0" rtlCol="0"/>
            <a:lstStyle/>
            <a:p>
              <a:endParaRPr sz="2398"/>
            </a:p>
          </p:txBody>
        </p:sp>
      </p:grpSp>
      <p:sp>
        <p:nvSpPr>
          <p:cNvPr id="338" name="object 338"/>
          <p:cNvSpPr txBox="1"/>
          <p:nvPr/>
        </p:nvSpPr>
        <p:spPr>
          <a:xfrm>
            <a:off x="5710700" y="5413250"/>
            <a:ext cx="430132" cy="89685"/>
          </a:xfrm>
          <a:prstGeom prst="rect">
            <a:avLst/>
          </a:prstGeom>
        </p:spPr>
        <p:txBody>
          <a:bodyPr vert="horz" wrap="square" lIns="0" tIns="12688" rIns="0" bIns="0" rtlCol="0">
            <a:spAutoFit/>
          </a:bodyPr>
          <a:lstStyle/>
          <a:p>
            <a:pPr marL="12689">
              <a:spcBef>
                <a:spcPts val="100"/>
              </a:spcBef>
            </a:pPr>
            <a:r>
              <a:rPr sz="500" dirty="0">
                <a:latin typeface="Calibri"/>
                <a:cs typeface="Calibri"/>
              </a:rPr>
              <a:t>X2</a:t>
            </a:r>
            <a:r>
              <a:rPr sz="500" spc="70" dirty="0">
                <a:latin typeface="Calibri"/>
                <a:cs typeface="Calibri"/>
              </a:rPr>
              <a:t> </a:t>
            </a:r>
            <a:r>
              <a:rPr sz="500" dirty="0">
                <a:latin typeface="Calibri"/>
                <a:cs typeface="Calibri"/>
              </a:rPr>
              <a:t>SetUp</a:t>
            </a:r>
            <a:r>
              <a:rPr sz="500" spc="260" dirty="0">
                <a:latin typeface="Calibri"/>
                <a:cs typeface="Calibri"/>
              </a:rPr>
              <a:t> </a:t>
            </a:r>
            <a:r>
              <a:rPr sz="500" spc="-25" dirty="0">
                <a:latin typeface="Calibri"/>
                <a:cs typeface="Calibri"/>
              </a:rPr>
              <a:t>Req</a:t>
            </a:r>
            <a:endParaRPr sz="500">
              <a:latin typeface="Calibri"/>
              <a:cs typeface="Calibri"/>
            </a:endParaRPr>
          </a:p>
        </p:txBody>
      </p:sp>
      <p:grpSp>
        <p:nvGrpSpPr>
          <p:cNvPr id="339" name="object 339"/>
          <p:cNvGrpSpPr/>
          <p:nvPr/>
        </p:nvGrpSpPr>
        <p:grpSpPr>
          <a:xfrm>
            <a:off x="5483586" y="5556528"/>
            <a:ext cx="858995" cy="76764"/>
            <a:chOff x="5483018" y="5561672"/>
            <a:chExt cx="859790" cy="76835"/>
          </a:xfrm>
        </p:grpSpPr>
        <p:sp>
          <p:nvSpPr>
            <p:cNvPr id="340" name="object 340"/>
            <p:cNvSpPr/>
            <p:nvPr/>
          </p:nvSpPr>
          <p:spPr>
            <a:xfrm>
              <a:off x="5487463" y="5599951"/>
              <a:ext cx="851535" cy="0"/>
            </a:xfrm>
            <a:custGeom>
              <a:avLst/>
              <a:gdLst/>
              <a:ahLst/>
              <a:cxnLst/>
              <a:rect l="l" t="t" r="r" b="b"/>
              <a:pathLst>
                <a:path w="851535">
                  <a:moveTo>
                    <a:pt x="0" y="0"/>
                  </a:moveTo>
                  <a:lnTo>
                    <a:pt x="238937" y="0"/>
                  </a:lnTo>
                </a:path>
                <a:path w="851535">
                  <a:moveTo>
                    <a:pt x="612206" y="0"/>
                  </a:moveTo>
                  <a:lnTo>
                    <a:pt x="851037" y="0"/>
                  </a:lnTo>
                </a:path>
              </a:pathLst>
            </a:custGeom>
            <a:ln w="7975">
              <a:solidFill>
                <a:srgbClr val="5B9BD4"/>
              </a:solidFill>
              <a:prstDash val="lgDash"/>
            </a:ln>
          </p:spPr>
          <p:txBody>
            <a:bodyPr wrap="square" lIns="0" tIns="0" rIns="0" bIns="0" rtlCol="0"/>
            <a:lstStyle/>
            <a:p>
              <a:endParaRPr sz="2398"/>
            </a:p>
          </p:txBody>
        </p:sp>
        <p:sp>
          <p:nvSpPr>
            <p:cNvPr id="341" name="object 341"/>
            <p:cNvSpPr/>
            <p:nvPr/>
          </p:nvSpPr>
          <p:spPr>
            <a:xfrm>
              <a:off x="5487463" y="5566137"/>
              <a:ext cx="74930" cy="67945"/>
            </a:xfrm>
            <a:custGeom>
              <a:avLst/>
              <a:gdLst/>
              <a:ahLst/>
              <a:cxnLst/>
              <a:rect l="l" t="t" r="r" b="b"/>
              <a:pathLst>
                <a:path w="74929" h="67945">
                  <a:moveTo>
                    <a:pt x="74932" y="0"/>
                  </a:moveTo>
                  <a:lnTo>
                    <a:pt x="0" y="33814"/>
                  </a:lnTo>
                  <a:lnTo>
                    <a:pt x="74932" y="67628"/>
                  </a:lnTo>
                </a:path>
              </a:pathLst>
            </a:custGeom>
            <a:ln w="8361">
              <a:solidFill>
                <a:srgbClr val="5B9BD4"/>
              </a:solidFill>
            </a:ln>
          </p:spPr>
          <p:txBody>
            <a:bodyPr wrap="square" lIns="0" tIns="0" rIns="0" bIns="0" rtlCol="0"/>
            <a:lstStyle/>
            <a:p>
              <a:endParaRPr sz="2398"/>
            </a:p>
          </p:txBody>
        </p:sp>
        <p:sp>
          <p:nvSpPr>
            <p:cNvPr id="342" name="object 342"/>
            <p:cNvSpPr/>
            <p:nvPr/>
          </p:nvSpPr>
          <p:spPr>
            <a:xfrm>
              <a:off x="5726401" y="5561672"/>
              <a:ext cx="373380" cy="76835"/>
            </a:xfrm>
            <a:custGeom>
              <a:avLst/>
              <a:gdLst/>
              <a:ahLst/>
              <a:cxnLst/>
              <a:rect l="l" t="t" r="r" b="b"/>
              <a:pathLst>
                <a:path w="373379" h="76835">
                  <a:moveTo>
                    <a:pt x="373268" y="0"/>
                  </a:moveTo>
                  <a:lnTo>
                    <a:pt x="0" y="0"/>
                  </a:lnTo>
                  <a:lnTo>
                    <a:pt x="0" y="76559"/>
                  </a:lnTo>
                  <a:lnTo>
                    <a:pt x="373268" y="76559"/>
                  </a:lnTo>
                  <a:lnTo>
                    <a:pt x="373268" y="0"/>
                  </a:lnTo>
                  <a:close/>
                </a:path>
              </a:pathLst>
            </a:custGeom>
            <a:solidFill>
              <a:srgbClr val="FFFFFF"/>
            </a:solidFill>
          </p:spPr>
          <p:txBody>
            <a:bodyPr wrap="square" lIns="0" tIns="0" rIns="0" bIns="0" rtlCol="0"/>
            <a:lstStyle/>
            <a:p>
              <a:endParaRPr sz="2398"/>
            </a:p>
          </p:txBody>
        </p:sp>
      </p:grpSp>
      <p:sp>
        <p:nvSpPr>
          <p:cNvPr id="343" name="object 343"/>
          <p:cNvSpPr txBox="1"/>
          <p:nvPr/>
        </p:nvSpPr>
        <p:spPr>
          <a:xfrm>
            <a:off x="5714056" y="5537466"/>
            <a:ext cx="398411" cy="89685"/>
          </a:xfrm>
          <a:prstGeom prst="rect">
            <a:avLst/>
          </a:prstGeom>
        </p:spPr>
        <p:txBody>
          <a:bodyPr vert="horz" wrap="square" lIns="0" tIns="12688" rIns="0" bIns="0" rtlCol="0">
            <a:spAutoFit/>
          </a:bodyPr>
          <a:lstStyle/>
          <a:p>
            <a:pPr marL="12689">
              <a:spcBef>
                <a:spcPts val="100"/>
              </a:spcBef>
            </a:pPr>
            <a:r>
              <a:rPr sz="500" spc="10" dirty="0">
                <a:latin typeface="Calibri"/>
                <a:cs typeface="Calibri"/>
              </a:rPr>
              <a:t>X2</a:t>
            </a:r>
            <a:r>
              <a:rPr sz="500" spc="65" dirty="0">
                <a:latin typeface="Calibri"/>
                <a:cs typeface="Calibri"/>
              </a:rPr>
              <a:t> </a:t>
            </a:r>
            <a:r>
              <a:rPr sz="500" spc="10" dirty="0">
                <a:latin typeface="Calibri"/>
                <a:cs typeface="Calibri"/>
              </a:rPr>
              <a:t>Setup</a:t>
            </a:r>
            <a:r>
              <a:rPr sz="500" spc="70" dirty="0">
                <a:latin typeface="Calibri"/>
                <a:cs typeface="Calibri"/>
              </a:rPr>
              <a:t> </a:t>
            </a:r>
            <a:r>
              <a:rPr sz="500" spc="-25" dirty="0">
                <a:latin typeface="Calibri"/>
                <a:cs typeface="Calibri"/>
              </a:rPr>
              <a:t>Rsp</a:t>
            </a:r>
            <a:endParaRPr sz="500">
              <a:latin typeface="Calibri"/>
              <a:cs typeface="Calibri"/>
            </a:endParaRPr>
          </a:p>
        </p:txBody>
      </p:sp>
      <p:sp>
        <p:nvSpPr>
          <p:cNvPr id="344" name="object 344"/>
          <p:cNvSpPr/>
          <p:nvPr/>
        </p:nvSpPr>
        <p:spPr>
          <a:xfrm>
            <a:off x="3861598" y="4990289"/>
            <a:ext cx="4038036" cy="456777"/>
          </a:xfrm>
          <a:custGeom>
            <a:avLst/>
            <a:gdLst/>
            <a:ahLst/>
            <a:cxnLst/>
            <a:rect l="l" t="t" r="r" b="b"/>
            <a:pathLst>
              <a:path w="4041775" h="457200">
                <a:moveTo>
                  <a:pt x="0" y="457200"/>
                </a:moveTo>
                <a:lnTo>
                  <a:pt x="4041648" y="457200"/>
                </a:lnTo>
                <a:lnTo>
                  <a:pt x="4041648" y="0"/>
                </a:lnTo>
                <a:lnTo>
                  <a:pt x="0" y="0"/>
                </a:lnTo>
                <a:lnTo>
                  <a:pt x="0" y="457200"/>
                </a:lnTo>
                <a:close/>
              </a:path>
            </a:pathLst>
          </a:custGeom>
          <a:ln w="19812">
            <a:solidFill>
              <a:srgbClr val="FF0000"/>
            </a:solidFill>
            <a:prstDash val="sysDash"/>
          </a:ln>
        </p:spPr>
        <p:txBody>
          <a:bodyPr wrap="square" lIns="0" tIns="0" rIns="0" bIns="0" rtlCol="0"/>
          <a:lstStyle/>
          <a:p>
            <a:endParaRPr sz="2398"/>
          </a:p>
        </p:txBody>
      </p:sp>
      <p:sp>
        <p:nvSpPr>
          <p:cNvPr id="345" name="object 345"/>
          <p:cNvSpPr txBox="1"/>
          <p:nvPr/>
        </p:nvSpPr>
        <p:spPr>
          <a:xfrm>
            <a:off x="5985611" y="5015869"/>
            <a:ext cx="1700226" cy="165789"/>
          </a:xfrm>
          <a:prstGeom prst="rect">
            <a:avLst/>
          </a:prstGeom>
        </p:spPr>
        <p:txBody>
          <a:bodyPr vert="horz" wrap="square" lIns="0" tIns="12054" rIns="0" bIns="0" rtlCol="0">
            <a:spAutoFit/>
          </a:bodyPr>
          <a:lstStyle/>
          <a:p>
            <a:pPr marL="12689">
              <a:spcBef>
                <a:spcPts val="95"/>
              </a:spcBef>
            </a:pPr>
            <a:r>
              <a:rPr sz="999" dirty="0">
                <a:solidFill>
                  <a:srgbClr val="FF0000"/>
                </a:solidFill>
                <a:latin typeface="Arial MT"/>
                <a:cs typeface="Arial MT"/>
              </a:rPr>
              <a:t>The</a:t>
            </a:r>
            <a:r>
              <a:rPr sz="999" spc="-50" dirty="0">
                <a:solidFill>
                  <a:srgbClr val="FF0000"/>
                </a:solidFill>
                <a:latin typeface="Arial MT"/>
                <a:cs typeface="Arial MT"/>
              </a:rPr>
              <a:t> </a:t>
            </a:r>
            <a:r>
              <a:rPr sz="999" dirty="0">
                <a:solidFill>
                  <a:srgbClr val="FF0000"/>
                </a:solidFill>
                <a:latin typeface="Arial MT"/>
                <a:cs typeface="Arial MT"/>
              </a:rPr>
              <a:t>SCG</a:t>
            </a:r>
            <a:r>
              <a:rPr sz="999" spc="-30" dirty="0">
                <a:solidFill>
                  <a:srgbClr val="FF0000"/>
                </a:solidFill>
                <a:latin typeface="Arial MT"/>
                <a:cs typeface="Arial MT"/>
              </a:rPr>
              <a:t> </a:t>
            </a:r>
            <a:r>
              <a:rPr sz="999" dirty="0">
                <a:solidFill>
                  <a:srgbClr val="FF0000"/>
                </a:solidFill>
                <a:latin typeface="Arial MT"/>
                <a:cs typeface="Arial MT"/>
              </a:rPr>
              <a:t>is</a:t>
            </a:r>
            <a:r>
              <a:rPr sz="999" spc="-30" dirty="0">
                <a:solidFill>
                  <a:srgbClr val="FF0000"/>
                </a:solidFill>
                <a:latin typeface="Arial MT"/>
                <a:cs typeface="Arial MT"/>
              </a:rPr>
              <a:t> </a:t>
            </a:r>
            <a:r>
              <a:rPr sz="999" dirty="0">
                <a:solidFill>
                  <a:srgbClr val="FF0000"/>
                </a:solidFill>
                <a:latin typeface="Arial MT"/>
                <a:cs typeface="Arial MT"/>
              </a:rPr>
              <a:t>added</a:t>
            </a:r>
            <a:r>
              <a:rPr sz="999" spc="-45" dirty="0">
                <a:solidFill>
                  <a:srgbClr val="FF0000"/>
                </a:solidFill>
                <a:latin typeface="Arial MT"/>
                <a:cs typeface="Arial MT"/>
              </a:rPr>
              <a:t> </a:t>
            </a:r>
            <a:r>
              <a:rPr sz="999" dirty="0">
                <a:solidFill>
                  <a:srgbClr val="FF0000"/>
                </a:solidFill>
                <a:latin typeface="Arial MT"/>
                <a:cs typeface="Arial MT"/>
              </a:rPr>
              <a:t>blindly</a:t>
            </a:r>
            <a:r>
              <a:rPr sz="999" spc="-15" dirty="0">
                <a:solidFill>
                  <a:srgbClr val="FF0000"/>
                </a:solidFill>
                <a:latin typeface="Arial MT"/>
                <a:cs typeface="Arial MT"/>
              </a:rPr>
              <a:t> </a:t>
            </a:r>
            <a:r>
              <a:rPr sz="999" spc="-25" dirty="0">
                <a:solidFill>
                  <a:srgbClr val="FF0000"/>
                </a:solidFill>
                <a:latin typeface="Arial MT"/>
                <a:cs typeface="Arial MT"/>
              </a:rPr>
              <a:t>and</a:t>
            </a:r>
            <a:endParaRPr sz="999">
              <a:latin typeface="Arial MT"/>
              <a:cs typeface="Arial MT"/>
            </a:endParaRPr>
          </a:p>
        </p:txBody>
      </p:sp>
      <p:sp>
        <p:nvSpPr>
          <p:cNvPr id="346" name="object 346"/>
          <p:cNvSpPr txBox="1"/>
          <p:nvPr/>
        </p:nvSpPr>
        <p:spPr>
          <a:xfrm>
            <a:off x="6183548" y="5168687"/>
            <a:ext cx="1304352" cy="165789"/>
          </a:xfrm>
          <a:prstGeom prst="rect">
            <a:avLst/>
          </a:prstGeom>
        </p:spPr>
        <p:txBody>
          <a:bodyPr vert="horz" wrap="square" lIns="0" tIns="12054" rIns="0" bIns="0" rtlCol="0">
            <a:spAutoFit/>
          </a:bodyPr>
          <a:lstStyle/>
          <a:p>
            <a:pPr marL="12689">
              <a:spcBef>
                <a:spcPts val="95"/>
              </a:spcBef>
            </a:pPr>
            <a:r>
              <a:rPr sz="999" dirty="0">
                <a:solidFill>
                  <a:srgbClr val="FF0000"/>
                </a:solidFill>
                <a:latin typeface="Arial MT"/>
                <a:cs typeface="Arial MT"/>
              </a:rPr>
              <a:t>the</a:t>
            </a:r>
            <a:r>
              <a:rPr sz="999" spc="-35" dirty="0">
                <a:solidFill>
                  <a:srgbClr val="FF0000"/>
                </a:solidFill>
                <a:latin typeface="Arial MT"/>
                <a:cs typeface="Arial MT"/>
              </a:rPr>
              <a:t> </a:t>
            </a:r>
            <a:r>
              <a:rPr sz="999" dirty="0">
                <a:solidFill>
                  <a:srgbClr val="FF0000"/>
                </a:solidFill>
                <a:latin typeface="Arial MT"/>
                <a:cs typeface="Arial MT"/>
              </a:rPr>
              <a:t>B1</a:t>
            </a:r>
            <a:r>
              <a:rPr sz="999" spc="-15" dirty="0">
                <a:solidFill>
                  <a:srgbClr val="FF0000"/>
                </a:solidFill>
                <a:latin typeface="Arial MT"/>
                <a:cs typeface="Arial MT"/>
              </a:rPr>
              <a:t> </a:t>
            </a:r>
            <a:r>
              <a:rPr sz="999" dirty="0">
                <a:solidFill>
                  <a:srgbClr val="FF0000"/>
                </a:solidFill>
                <a:latin typeface="Arial MT"/>
                <a:cs typeface="Arial MT"/>
              </a:rPr>
              <a:t>is not</a:t>
            </a:r>
            <a:r>
              <a:rPr sz="999" spc="-25" dirty="0">
                <a:solidFill>
                  <a:srgbClr val="FF0000"/>
                </a:solidFill>
                <a:latin typeface="Arial MT"/>
                <a:cs typeface="Arial MT"/>
              </a:rPr>
              <a:t> </a:t>
            </a:r>
            <a:r>
              <a:rPr sz="999" spc="-10" dirty="0">
                <a:solidFill>
                  <a:srgbClr val="FF0000"/>
                </a:solidFill>
                <a:latin typeface="Arial MT"/>
                <a:cs typeface="Arial MT"/>
              </a:rPr>
              <a:t>delivered.</a:t>
            </a:r>
            <a:endParaRPr sz="999">
              <a:latin typeface="Arial MT"/>
              <a:cs typeface="Arial MT"/>
            </a:endParaRPr>
          </a:p>
        </p:txBody>
      </p:sp>
      <p:grpSp>
        <p:nvGrpSpPr>
          <p:cNvPr id="347" name="object 347"/>
          <p:cNvGrpSpPr/>
          <p:nvPr/>
        </p:nvGrpSpPr>
        <p:grpSpPr>
          <a:xfrm>
            <a:off x="4276506" y="4989527"/>
            <a:ext cx="1346223" cy="402218"/>
            <a:chOff x="4274820" y="4994147"/>
            <a:chExt cx="1347470" cy="402590"/>
          </a:xfrm>
        </p:grpSpPr>
        <p:sp>
          <p:nvSpPr>
            <p:cNvPr id="348" name="object 348"/>
            <p:cNvSpPr/>
            <p:nvPr/>
          </p:nvSpPr>
          <p:spPr>
            <a:xfrm>
              <a:off x="4287774" y="5007101"/>
              <a:ext cx="1321435" cy="376555"/>
            </a:xfrm>
            <a:custGeom>
              <a:avLst/>
              <a:gdLst/>
              <a:ahLst/>
              <a:cxnLst/>
              <a:rect l="l" t="t" r="r" b="b"/>
              <a:pathLst>
                <a:path w="1321435" h="376554">
                  <a:moveTo>
                    <a:pt x="1321308" y="0"/>
                  </a:moveTo>
                  <a:lnTo>
                    <a:pt x="0" y="0"/>
                  </a:lnTo>
                  <a:lnTo>
                    <a:pt x="0" y="376428"/>
                  </a:lnTo>
                  <a:lnTo>
                    <a:pt x="1321308" y="376428"/>
                  </a:lnTo>
                  <a:lnTo>
                    <a:pt x="1321308" y="0"/>
                  </a:lnTo>
                  <a:close/>
                </a:path>
              </a:pathLst>
            </a:custGeom>
            <a:solidFill>
              <a:srgbClr val="EFAC00">
                <a:alpha val="58038"/>
              </a:srgbClr>
            </a:solidFill>
          </p:spPr>
          <p:txBody>
            <a:bodyPr wrap="square" lIns="0" tIns="0" rIns="0" bIns="0" rtlCol="0"/>
            <a:lstStyle/>
            <a:p>
              <a:endParaRPr sz="2398"/>
            </a:p>
          </p:txBody>
        </p:sp>
        <p:sp>
          <p:nvSpPr>
            <p:cNvPr id="349" name="object 349"/>
            <p:cNvSpPr/>
            <p:nvPr/>
          </p:nvSpPr>
          <p:spPr>
            <a:xfrm>
              <a:off x="4287774" y="5007101"/>
              <a:ext cx="1321435" cy="376555"/>
            </a:xfrm>
            <a:custGeom>
              <a:avLst/>
              <a:gdLst/>
              <a:ahLst/>
              <a:cxnLst/>
              <a:rect l="l" t="t" r="r" b="b"/>
              <a:pathLst>
                <a:path w="1321435" h="376554">
                  <a:moveTo>
                    <a:pt x="0" y="376428"/>
                  </a:moveTo>
                  <a:lnTo>
                    <a:pt x="1321308" y="376428"/>
                  </a:lnTo>
                  <a:lnTo>
                    <a:pt x="1321308" y="0"/>
                  </a:lnTo>
                  <a:lnTo>
                    <a:pt x="0" y="0"/>
                  </a:lnTo>
                  <a:lnTo>
                    <a:pt x="0" y="376428"/>
                  </a:lnTo>
                  <a:close/>
                </a:path>
              </a:pathLst>
            </a:custGeom>
            <a:ln w="25907">
              <a:solidFill>
                <a:srgbClr val="AF7D00"/>
              </a:solidFill>
            </a:ln>
          </p:spPr>
          <p:txBody>
            <a:bodyPr wrap="square" lIns="0" tIns="0" rIns="0" bIns="0" rtlCol="0"/>
            <a:lstStyle/>
            <a:p>
              <a:endParaRPr sz="2398"/>
            </a:p>
          </p:txBody>
        </p:sp>
      </p:grpSp>
      <p:sp>
        <p:nvSpPr>
          <p:cNvPr id="350" name="object 350"/>
          <p:cNvSpPr txBox="1"/>
          <p:nvPr/>
        </p:nvSpPr>
        <p:spPr>
          <a:xfrm>
            <a:off x="316225" y="4970835"/>
            <a:ext cx="2712650" cy="579249"/>
          </a:xfrm>
          <a:prstGeom prst="rect">
            <a:avLst/>
          </a:prstGeom>
        </p:spPr>
        <p:txBody>
          <a:bodyPr vert="horz" wrap="square" lIns="0" tIns="12688" rIns="0" bIns="0" rtlCol="0">
            <a:spAutoFit/>
          </a:bodyPr>
          <a:lstStyle/>
          <a:p>
            <a:pPr marL="12689">
              <a:spcBef>
                <a:spcPts val="100"/>
              </a:spcBef>
            </a:pPr>
            <a:r>
              <a:rPr sz="1199" dirty="0">
                <a:latin typeface="Arial MT"/>
                <a:cs typeface="Arial MT"/>
              </a:rPr>
              <a:t>For Blind</a:t>
            </a:r>
            <a:r>
              <a:rPr sz="1199" spc="-10" dirty="0">
                <a:latin typeface="Arial MT"/>
                <a:cs typeface="Arial MT"/>
              </a:rPr>
              <a:t> </a:t>
            </a:r>
            <a:r>
              <a:rPr sz="1199" dirty="0">
                <a:latin typeface="Arial MT"/>
                <a:cs typeface="Arial MT"/>
              </a:rPr>
              <a:t>Pscell</a:t>
            </a:r>
            <a:r>
              <a:rPr sz="1199" spc="-10" dirty="0">
                <a:latin typeface="Arial MT"/>
                <a:cs typeface="Arial MT"/>
              </a:rPr>
              <a:t> </a:t>
            </a:r>
            <a:r>
              <a:rPr sz="1199" spc="-10">
                <a:latin typeface="Arial MT"/>
                <a:cs typeface="Arial MT"/>
              </a:rPr>
              <a:t>Configuration</a:t>
            </a:r>
            <a:r>
              <a:rPr sz="1199" spc="-35">
                <a:latin typeface="Arial MT"/>
                <a:cs typeface="Arial MT"/>
              </a:rPr>
              <a:t> </a:t>
            </a:r>
            <a:r>
              <a:rPr sz="1199">
                <a:latin typeface="Arial MT"/>
                <a:cs typeface="Arial MT"/>
              </a:rPr>
              <a:t>Scenario</a:t>
            </a:r>
            <a:endParaRPr lang="en-IN" sz="1199">
              <a:latin typeface="Arial MT"/>
              <a:cs typeface="Arial MT"/>
            </a:endParaRPr>
          </a:p>
          <a:p>
            <a:pPr marL="12689">
              <a:spcBef>
                <a:spcPts val="100"/>
              </a:spcBef>
            </a:pPr>
            <a:r>
              <a:rPr sz="1199" spc="-40">
                <a:latin typeface="Arial MT"/>
                <a:cs typeface="Arial MT"/>
              </a:rPr>
              <a:t> </a:t>
            </a:r>
            <a:r>
              <a:rPr sz="1199" spc="-50" dirty="0">
                <a:latin typeface="Arial MT"/>
                <a:cs typeface="Arial MT"/>
              </a:rPr>
              <a:t>:</a:t>
            </a:r>
            <a:endParaRPr sz="1199">
              <a:latin typeface="Arial MT"/>
              <a:cs typeface="Arial MT"/>
            </a:endParaRPr>
          </a:p>
          <a:p>
            <a:pPr marL="12689">
              <a:spcBef>
                <a:spcPts val="5"/>
              </a:spcBef>
            </a:pPr>
            <a:r>
              <a:rPr sz="1199" dirty="0">
                <a:latin typeface="Arial MT"/>
                <a:cs typeface="Arial MT"/>
              </a:rPr>
              <a:t>4G</a:t>
            </a:r>
            <a:r>
              <a:rPr sz="1199" spc="-30" dirty="0">
                <a:latin typeface="Arial MT"/>
                <a:cs typeface="Arial MT"/>
              </a:rPr>
              <a:t> </a:t>
            </a:r>
            <a:r>
              <a:rPr sz="1199" dirty="0">
                <a:latin typeface="Arial MT"/>
                <a:cs typeface="Arial MT"/>
              </a:rPr>
              <a:t>measure</a:t>
            </a:r>
            <a:r>
              <a:rPr sz="1199" spc="-45" dirty="0">
                <a:latin typeface="Arial MT"/>
                <a:cs typeface="Arial MT"/>
              </a:rPr>
              <a:t> </a:t>
            </a:r>
            <a:r>
              <a:rPr sz="1199" dirty="0">
                <a:latin typeface="Arial MT"/>
                <a:cs typeface="Arial MT"/>
              </a:rPr>
              <a:t>5G</a:t>
            </a:r>
            <a:r>
              <a:rPr sz="1199" spc="-15" dirty="0">
                <a:latin typeface="Arial MT"/>
                <a:cs typeface="Arial MT"/>
              </a:rPr>
              <a:t> </a:t>
            </a:r>
            <a:r>
              <a:rPr sz="1199" dirty="0">
                <a:latin typeface="Arial MT"/>
                <a:cs typeface="Arial MT"/>
              </a:rPr>
              <a:t>neighbor</a:t>
            </a:r>
            <a:r>
              <a:rPr sz="1199" spc="-55" dirty="0">
                <a:latin typeface="Arial MT"/>
                <a:cs typeface="Arial MT"/>
              </a:rPr>
              <a:t> </a:t>
            </a:r>
            <a:r>
              <a:rPr sz="1199" dirty="0">
                <a:latin typeface="Arial MT"/>
                <a:cs typeface="Arial MT"/>
              </a:rPr>
              <a:t>by</a:t>
            </a:r>
            <a:r>
              <a:rPr sz="1199" spc="-30" dirty="0">
                <a:latin typeface="Arial MT"/>
                <a:cs typeface="Arial MT"/>
              </a:rPr>
              <a:t> </a:t>
            </a:r>
            <a:r>
              <a:rPr sz="1199" dirty="0">
                <a:latin typeface="Arial MT"/>
                <a:cs typeface="Arial MT"/>
              </a:rPr>
              <a:t>Event</a:t>
            </a:r>
            <a:r>
              <a:rPr sz="1199" spc="-15" dirty="0">
                <a:latin typeface="Arial MT"/>
                <a:cs typeface="Arial MT"/>
              </a:rPr>
              <a:t> </a:t>
            </a:r>
            <a:r>
              <a:rPr sz="1199" spc="-25" dirty="0">
                <a:latin typeface="Arial MT"/>
                <a:cs typeface="Arial MT"/>
              </a:rPr>
              <a:t>B1</a:t>
            </a:r>
            <a:endParaRPr sz="1199">
              <a:latin typeface="Arial MT"/>
              <a:cs typeface="Arial MT"/>
            </a:endParaRPr>
          </a:p>
        </p:txBody>
      </p:sp>
      <p:sp>
        <p:nvSpPr>
          <p:cNvPr id="351" name="object 351"/>
          <p:cNvSpPr txBox="1"/>
          <p:nvPr/>
        </p:nvSpPr>
        <p:spPr>
          <a:xfrm>
            <a:off x="84307" y="499790"/>
            <a:ext cx="8143319" cy="299443"/>
          </a:xfrm>
          <a:prstGeom prst="rect">
            <a:avLst/>
          </a:prstGeom>
        </p:spPr>
        <p:txBody>
          <a:bodyPr vert="horz" wrap="square" lIns="0" tIns="12688" rIns="0" bIns="0" rtlCol="0">
            <a:spAutoFit/>
          </a:bodyPr>
          <a:lstStyle/>
          <a:p>
            <a:pPr marL="12689">
              <a:spcBef>
                <a:spcPts val="100"/>
              </a:spcBef>
            </a:pPr>
            <a:r>
              <a:rPr sz="1798" b="1" dirty="0">
                <a:solidFill>
                  <a:srgbClr val="3333FF"/>
                </a:solidFill>
                <a:latin typeface="Arial"/>
                <a:cs typeface="Arial"/>
              </a:rPr>
              <a:t>SgNB</a:t>
            </a:r>
            <a:r>
              <a:rPr sz="1798" b="1" spc="-105" dirty="0">
                <a:solidFill>
                  <a:srgbClr val="3333FF"/>
                </a:solidFill>
                <a:latin typeface="Arial"/>
                <a:cs typeface="Arial"/>
              </a:rPr>
              <a:t> </a:t>
            </a:r>
            <a:r>
              <a:rPr sz="1798" b="1" dirty="0">
                <a:solidFill>
                  <a:srgbClr val="3333FF"/>
                </a:solidFill>
                <a:latin typeface="Arial"/>
                <a:cs typeface="Arial"/>
              </a:rPr>
              <a:t>Addition </a:t>
            </a:r>
            <a:r>
              <a:rPr sz="1798" dirty="0">
                <a:solidFill>
                  <a:srgbClr val="3333FF"/>
                </a:solidFill>
                <a:latin typeface="Arial MT"/>
                <a:cs typeface="Arial MT"/>
              </a:rPr>
              <a:t>with</a:t>
            </a:r>
            <a:r>
              <a:rPr sz="1798" spc="5" dirty="0">
                <a:solidFill>
                  <a:srgbClr val="3333FF"/>
                </a:solidFill>
                <a:latin typeface="Arial MT"/>
                <a:cs typeface="Arial MT"/>
              </a:rPr>
              <a:t> </a:t>
            </a:r>
            <a:r>
              <a:rPr sz="1798" dirty="0">
                <a:solidFill>
                  <a:srgbClr val="3333FF"/>
                </a:solidFill>
                <a:latin typeface="Arial MT"/>
                <a:cs typeface="Arial MT"/>
              </a:rPr>
              <a:t>Event</a:t>
            </a:r>
            <a:r>
              <a:rPr sz="1798" spc="-35" dirty="0">
                <a:solidFill>
                  <a:srgbClr val="3333FF"/>
                </a:solidFill>
                <a:latin typeface="Arial MT"/>
                <a:cs typeface="Arial MT"/>
              </a:rPr>
              <a:t> </a:t>
            </a:r>
            <a:r>
              <a:rPr sz="1798" dirty="0">
                <a:solidFill>
                  <a:srgbClr val="3333FF"/>
                </a:solidFill>
                <a:latin typeface="Arial MT"/>
                <a:cs typeface="Arial MT"/>
              </a:rPr>
              <a:t>B1</a:t>
            </a:r>
            <a:r>
              <a:rPr sz="1798" spc="-35" dirty="0">
                <a:solidFill>
                  <a:srgbClr val="3333FF"/>
                </a:solidFill>
                <a:latin typeface="Arial MT"/>
                <a:cs typeface="Arial MT"/>
              </a:rPr>
              <a:t> </a:t>
            </a:r>
            <a:r>
              <a:rPr sz="1798" dirty="0">
                <a:solidFill>
                  <a:srgbClr val="3333FF"/>
                </a:solidFill>
                <a:latin typeface="Arial MT"/>
                <a:cs typeface="Arial MT"/>
              </a:rPr>
              <a:t>Measurement</a:t>
            </a:r>
            <a:r>
              <a:rPr sz="1798" spc="-20" dirty="0">
                <a:solidFill>
                  <a:srgbClr val="3333FF"/>
                </a:solidFill>
                <a:latin typeface="Arial MT"/>
                <a:cs typeface="Arial MT"/>
              </a:rPr>
              <a:t> </a:t>
            </a:r>
            <a:r>
              <a:rPr sz="1798" dirty="0">
                <a:solidFill>
                  <a:srgbClr val="3333FF"/>
                </a:solidFill>
                <a:latin typeface="Arial MT"/>
                <a:cs typeface="Arial MT"/>
              </a:rPr>
              <a:t>based</a:t>
            </a:r>
            <a:r>
              <a:rPr sz="1798" spc="-30" dirty="0">
                <a:solidFill>
                  <a:srgbClr val="3333FF"/>
                </a:solidFill>
                <a:latin typeface="Arial MT"/>
                <a:cs typeface="Arial MT"/>
              </a:rPr>
              <a:t> </a:t>
            </a:r>
            <a:r>
              <a:rPr sz="1798" dirty="0">
                <a:solidFill>
                  <a:srgbClr val="3333FF"/>
                </a:solidFill>
                <a:latin typeface="Arial MT"/>
                <a:cs typeface="Arial MT"/>
              </a:rPr>
              <a:t>if</a:t>
            </a:r>
            <a:r>
              <a:rPr sz="1798" spc="-35" dirty="0">
                <a:solidFill>
                  <a:srgbClr val="3333FF"/>
                </a:solidFill>
                <a:latin typeface="Arial MT"/>
                <a:cs typeface="Arial MT"/>
              </a:rPr>
              <a:t> </a:t>
            </a:r>
            <a:r>
              <a:rPr sz="1798" dirty="0">
                <a:solidFill>
                  <a:srgbClr val="3333FF"/>
                </a:solidFill>
                <a:latin typeface="Arial MT"/>
                <a:cs typeface="Arial MT"/>
              </a:rPr>
              <a:t>NR</a:t>
            </a:r>
            <a:r>
              <a:rPr sz="1798" spc="-35" dirty="0">
                <a:solidFill>
                  <a:srgbClr val="3333FF"/>
                </a:solidFill>
                <a:latin typeface="Arial MT"/>
                <a:cs typeface="Arial MT"/>
              </a:rPr>
              <a:t> </a:t>
            </a:r>
            <a:r>
              <a:rPr sz="1798" dirty="0">
                <a:solidFill>
                  <a:srgbClr val="3333FF"/>
                </a:solidFill>
                <a:latin typeface="Arial MT"/>
                <a:cs typeface="Arial MT"/>
              </a:rPr>
              <a:t>Neighbor</a:t>
            </a:r>
            <a:r>
              <a:rPr sz="1798" spc="-15" dirty="0">
                <a:solidFill>
                  <a:srgbClr val="3333FF"/>
                </a:solidFill>
                <a:latin typeface="Arial MT"/>
                <a:cs typeface="Arial MT"/>
              </a:rPr>
              <a:t> </a:t>
            </a:r>
            <a:r>
              <a:rPr sz="1798" dirty="0">
                <a:solidFill>
                  <a:srgbClr val="3333FF"/>
                </a:solidFill>
                <a:latin typeface="Arial MT"/>
                <a:cs typeface="Arial MT"/>
              </a:rPr>
              <a:t>is</a:t>
            </a:r>
            <a:r>
              <a:rPr sz="1798" spc="-35" dirty="0">
                <a:solidFill>
                  <a:srgbClr val="3333FF"/>
                </a:solidFill>
                <a:latin typeface="Arial MT"/>
                <a:cs typeface="Arial MT"/>
              </a:rPr>
              <a:t> </a:t>
            </a:r>
            <a:r>
              <a:rPr sz="1798" dirty="0">
                <a:solidFill>
                  <a:srgbClr val="3333FF"/>
                </a:solidFill>
                <a:latin typeface="Arial MT"/>
                <a:cs typeface="Arial MT"/>
              </a:rPr>
              <a:t>&gt;-</a:t>
            </a:r>
            <a:r>
              <a:rPr sz="1798" spc="-10" dirty="0">
                <a:solidFill>
                  <a:srgbClr val="3333FF"/>
                </a:solidFill>
                <a:latin typeface="Arial MT"/>
                <a:cs typeface="Arial MT"/>
              </a:rPr>
              <a:t>120dBm</a:t>
            </a:r>
            <a:endParaRPr sz="1798">
              <a:latin typeface="Arial MT"/>
              <a:cs typeface="Arial MT"/>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54514" y="312550"/>
            <a:ext cx="8809839" cy="452154"/>
          </a:xfrm>
          <a:prstGeom prst="rect">
            <a:avLst/>
          </a:prstGeom>
        </p:spPr>
        <p:txBody>
          <a:bodyPr vert="horz" wrap="square" lIns="0" tIns="12688" rIns="0" bIns="0" rtlCol="0" anchor="ctr">
            <a:spAutoFit/>
          </a:bodyPr>
          <a:lstStyle/>
          <a:p>
            <a:pPr marL="12689">
              <a:spcBef>
                <a:spcPts val="100"/>
              </a:spcBef>
            </a:pPr>
            <a:r>
              <a:rPr sz="2800" dirty="0"/>
              <a:t>5G</a:t>
            </a:r>
            <a:r>
              <a:rPr sz="2800" spc="-35" dirty="0"/>
              <a:t> </a:t>
            </a:r>
            <a:r>
              <a:rPr sz="2800" dirty="0"/>
              <a:t>Baseline</a:t>
            </a:r>
            <a:r>
              <a:rPr sz="2800" spc="-50" dirty="0"/>
              <a:t> </a:t>
            </a:r>
            <a:r>
              <a:rPr sz="2800" dirty="0"/>
              <a:t>Parameter</a:t>
            </a:r>
            <a:r>
              <a:rPr sz="2800" spc="-55" dirty="0"/>
              <a:t> </a:t>
            </a:r>
            <a:r>
              <a:rPr sz="2800" dirty="0"/>
              <a:t>:</a:t>
            </a:r>
            <a:r>
              <a:rPr sz="2800" spc="-35" dirty="0"/>
              <a:t> </a:t>
            </a:r>
            <a:r>
              <a:rPr sz="2800" dirty="0"/>
              <a:t>SCG</a:t>
            </a:r>
            <a:r>
              <a:rPr sz="2800" spc="-20" dirty="0"/>
              <a:t> </a:t>
            </a:r>
            <a:r>
              <a:rPr sz="2800" dirty="0"/>
              <a:t>Carrier</a:t>
            </a:r>
            <a:r>
              <a:rPr sz="2800" spc="-60" dirty="0"/>
              <a:t> </a:t>
            </a:r>
            <a:r>
              <a:rPr sz="2800" spc="-10" dirty="0"/>
              <a:t>Management</a:t>
            </a:r>
          </a:p>
        </p:txBody>
      </p:sp>
      <p:sp>
        <p:nvSpPr>
          <p:cNvPr id="5" name="object 5"/>
          <p:cNvSpPr txBox="1"/>
          <p:nvPr/>
        </p:nvSpPr>
        <p:spPr>
          <a:xfrm>
            <a:off x="462068" y="1222100"/>
            <a:ext cx="9927922" cy="818392"/>
          </a:xfrm>
          <a:prstGeom prst="rect">
            <a:avLst/>
          </a:prstGeom>
        </p:spPr>
        <p:txBody>
          <a:bodyPr vert="horz" wrap="square" lIns="0" tIns="12688" rIns="0" bIns="0" rtlCol="0">
            <a:spAutoFit/>
          </a:bodyPr>
          <a:lstStyle/>
          <a:p>
            <a:pPr marL="12689">
              <a:spcBef>
                <a:spcPts val="100"/>
              </a:spcBef>
            </a:pPr>
            <a:r>
              <a:rPr sz="1798" dirty="0">
                <a:solidFill>
                  <a:srgbClr val="3333FF"/>
                </a:solidFill>
                <a:latin typeface="Arial MT"/>
                <a:cs typeface="Arial MT"/>
              </a:rPr>
              <a:t>During</a:t>
            </a:r>
            <a:r>
              <a:rPr sz="1798" spc="-40" dirty="0">
                <a:solidFill>
                  <a:srgbClr val="3333FF"/>
                </a:solidFill>
                <a:latin typeface="Arial MT"/>
                <a:cs typeface="Arial MT"/>
              </a:rPr>
              <a:t> </a:t>
            </a:r>
            <a:r>
              <a:rPr sz="1798" b="1" dirty="0">
                <a:solidFill>
                  <a:srgbClr val="3333FF"/>
                </a:solidFill>
                <a:latin typeface="Arial"/>
                <a:cs typeface="Arial"/>
              </a:rPr>
              <a:t>SgNB</a:t>
            </a:r>
            <a:r>
              <a:rPr sz="1798" b="1" spc="-100" dirty="0">
                <a:solidFill>
                  <a:srgbClr val="3333FF"/>
                </a:solidFill>
                <a:latin typeface="Arial"/>
                <a:cs typeface="Arial"/>
              </a:rPr>
              <a:t> </a:t>
            </a:r>
            <a:r>
              <a:rPr sz="1798" b="1" dirty="0">
                <a:solidFill>
                  <a:srgbClr val="3333FF"/>
                </a:solidFill>
                <a:latin typeface="Arial"/>
                <a:cs typeface="Arial"/>
              </a:rPr>
              <a:t>Addition</a:t>
            </a:r>
            <a:r>
              <a:rPr sz="1798" b="1" spc="-20" dirty="0">
                <a:solidFill>
                  <a:srgbClr val="3333FF"/>
                </a:solidFill>
                <a:latin typeface="Arial"/>
                <a:cs typeface="Arial"/>
              </a:rPr>
              <a:t> </a:t>
            </a:r>
            <a:r>
              <a:rPr sz="1798" b="1" dirty="0">
                <a:solidFill>
                  <a:srgbClr val="3333FF"/>
                </a:solidFill>
                <a:latin typeface="Arial"/>
                <a:cs typeface="Arial"/>
              </a:rPr>
              <a:t>or</a:t>
            </a:r>
            <a:r>
              <a:rPr sz="1798" b="1" spc="-55" dirty="0">
                <a:solidFill>
                  <a:srgbClr val="3333FF"/>
                </a:solidFill>
                <a:latin typeface="Arial"/>
                <a:cs typeface="Arial"/>
              </a:rPr>
              <a:t> </a:t>
            </a:r>
            <a:r>
              <a:rPr sz="1798" b="1" dirty="0">
                <a:solidFill>
                  <a:srgbClr val="3333FF"/>
                </a:solidFill>
                <a:latin typeface="Arial"/>
                <a:cs typeface="Arial"/>
              </a:rPr>
              <a:t>PCC</a:t>
            </a:r>
            <a:r>
              <a:rPr sz="1798" b="1" spc="-110" dirty="0">
                <a:solidFill>
                  <a:srgbClr val="3333FF"/>
                </a:solidFill>
                <a:latin typeface="Arial"/>
                <a:cs typeface="Arial"/>
              </a:rPr>
              <a:t> </a:t>
            </a:r>
            <a:r>
              <a:rPr sz="1798" b="1" dirty="0">
                <a:solidFill>
                  <a:srgbClr val="3333FF"/>
                </a:solidFill>
                <a:latin typeface="Arial"/>
                <a:cs typeface="Arial"/>
              </a:rPr>
              <a:t>Anchoring</a:t>
            </a:r>
            <a:r>
              <a:rPr sz="1798" b="1" spc="-15" dirty="0">
                <a:solidFill>
                  <a:srgbClr val="3333FF"/>
                </a:solidFill>
                <a:latin typeface="Arial"/>
                <a:cs typeface="Arial"/>
              </a:rPr>
              <a:t> </a:t>
            </a:r>
            <a:r>
              <a:rPr sz="1798" b="1" dirty="0">
                <a:solidFill>
                  <a:srgbClr val="3333FF"/>
                </a:solidFill>
                <a:latin typeface="Arial"/>
                <a:cs typeface="Arial"/>
              </a:rPr>
              <a:t>Selection</a:t>
            </a:r>
            <a:r>
              <a:rPr sz="1798" b="1" spc="-30" dirty="0">
                <a:solidFill>
                  <a:srgbClr val="3333FF"/>
                </a:solidFill>
                <a:latin typeface="Arial"/>
                <a:cs typeface="Arial"/>
              </a:rPr>
              <a:t> </a:t>
            </a:r>
            <a:r>
              <a:rPr sz="1798" dirty="0">
                <a:solidFill>
                  <a:srgbClr val="3333FF"/>
                </a:solidFill>
                <a:latin typeface="Arial MT"/>
                <a:cs typeface="Arial MT"/>
              </a:rPr>
              <a:t>would also</a:t>
            </a:r>
            <a:r>
              <a:rPr sz="1798" spc="-50" dirty="0">
                <a:solidFill>
                  <a:srgbClr val="3333FF"/>
                </a:solidFill>
                <a:latin typeface="Arial MT"/>
                <a:cs typeface="Arial MT"/>
              </a:rPr>
              <a:t> </a:t>
            </a:r>
            <a:r>
              <a:rPr sz="1798" dirty="0">
                <a:solidFill>
                  <a:srgbClr val="3333FF"/>
                </a:solidFill>
                <a:latin typeface="Arial MT"/>
                <a:cs typeface="Arial MT"/>
              </a:rPr>
              <a:t>need</a:t>
            </a:r>
            <a:r>
              <a:rPr sz="1798" spc="-40" dirty="0">
                <a:solidFill>
                  <a:srgbClr val="3333FF"/>
                </a:solidFill>
                <a:latin typeface="Arial MT"/>
                <a:cs typeface="Arial MT"/>
              </a:rPr>
              <a:t> </a:t>
            </a:r>
            <a:r>
              <a:rPr sz="1798" dirty="0">
                <a:solidFill>
                  <a:srgbClr val="3333FF"/>
                </a:solidFill>
                <a:latin typeface="Arial MT"/>
                <a:cs typeface="Arial MT"/>
              </a:rPr>
              <a:t>to</a:t>
            </a:r>
            <a:r>
              <a:rPr sz="1798" spc="-50" dirty="0">
                <a:solidFill>
                  <a:srgbClr val="3333FF"/>
                </a:solidFill>
                <a:latin typeface="Arial MT"/>
                <a:cs typeface="Arial MT"/>
              </a:rPr>
              <a:t> </a:t>
            </a:r>
            <a:r>
              <a:rPr sz="1798" dirty="0">
                <a:solidFill>
                  <a:srgbClr val="3333FF"/>
                </a:solidFill>
                <a:latin typeface="Arial MT"/>
                <a:cs typeface="Arial MT"/>
              </a:rPr>
              <a:t>consider</a:t>
            </a:r>
            <a:r>
              <a:rPr sz="1798" spc="-25" dirty="0">
                <a:solidFill>
                  <a:srgbClr val="3333FF"/>
                </a:solidFill>
                <a:latin typeface="Arial MT"/>
                <a:cs typeface="Arial MT"/>
              </a:rPr>
              <a:t> </a:t>
            </a:r>
            <a:r>
              <a:rPr sz="1798" b="1" u="sng" dirty="0">
                <a:solidFill>
                  <a:srgbClr val="3333FF"/>
                </a:solidFill>
                <a:uFill>
                  <a:solidFill>
                    <a:srgbClr val="3333FF"/>
                  </a:solidFill>
                </a:uFill>
                <a:latin typeface="Arial"/>
                <a:cs typeface="Arial"/>
              </a:rPr>
              <a:t>traffic</a:t>
            </a:r>
            <a:r>
              <a:rPr sz="1798" b="1" u="sng" spc="-40" dirty="0">
                <a:solidFill>
                  <a:srgbClr val="3333FF"/>
                </a:solidFill>
                <a:uFill>
                  <a:solidFill>
                    <a:srgbClr val="3333FF"/>
                  </a:solidFill>
                </a:uFill>
                <a:latin typeface="Arial"/>
                <a:cs typeface="Arial"/>
              </a:rPr>
              <a:t> </a:t>
            </a:r>
            <a:r>
              <a:rPr sz="1798" b="1" u="sng" spc="-10" dirty="0">
                <a:solidFill>
                  <a:srgbClr val="3333FF"/>
                </a:solidFill>
                <a:uFill>
                  <a:solidFill>
                    <a:srgbClr val="3333FF"/>
                  </a:solidFill>
                </a:uFill>
                <a:latin typeface="Arial"/>
                <a:cs typeface="Arial"/>
              </a:rPr>
              <a:t>volume</a:t>
            </a:r>
            <a:endParaRPr sz="1798">
              <a:latin typeface="Arial"/>
              <a:cs typeface="Arial"/>
            </a:endParaRPr>
          </a:p>
          <a:p>
            <a:pPr>
              <a:spcBef>
                <a:spcPts val="95"/>
              </a:spcBef>
            </a:pPr>
            <a:endParaRPr sz="1798">
              <a:latin typeface="Arial"/>
              <a:cs typeface="Arial"/>
            </a:endParaRPr>
          </a:p>
          <a:p>
            <a:pPr marL="12689"/>
            <a:r>
              <a:rPr sz="1599" dirty="0">
                <a:latin typeface="Arial MT"/>
                <a:cs typeface="Arial MT"/>
              </a:rPr>
              <a:t>As</a:t>
            </a:r>
            <a:r>
              <a:rPr sz="1599" spc="-25" dirty="0">
                <a:latin typeface="Arial MT"/>
                <a:cs typeface="Arial MT"/>
              </a:rPr>
              <a:t> </a:t>
            </a:r>
            <a:r>
              <a:rPr sz="1599" dirty="0">
                <a:latin typeface="Arial MT"/>
                <a:cs typeface="Arial MT"/>
              </a:rPr>
              <a:t>to</a:t>
            </a:r>
            <a:r>
              <a:rPr sz="1599" spc="-20" dirty="0">
                <a:latin typeface="Arial MT"/>
                <a:cs typeface="Arial MT"/>
              </a:rPr>
              <a:t> </a:t>
            </a:r>
            <a:r>
              <a:rPr sz="1599" dirty="0">
                <a:latin typeface="Arial MT"/>
                <a:cs typeface="Arial MT"/>
              </a:rPr>
              <a:t>consider</a:t>
            </a:r>
            <a:r>
              <a:rPr sz="1599" spc="-40" dirty="0">
                <a:latin typeface="Arial MT"/>
                <a:cs typeface="Arial MT"/>
              </a:rPr>
              <a:t> </a:t>
            </a:r>
            <a:r>
              <a:rPr sz="1599" dirty="0">
                <a:latin typeface="Arial MT"/>
                <a:cs typeface="Arial MT"/>
              </a:rPr>
              <a:t>to</a:t>
            </a:r>
            <a:r>
              <a:rPr sz="1599" spc="-20" dirty="0">
                <a:latin typeface="Arial MT"/>
                <a:cs typeface="Arial MT"/>
              </a:rPr>
              <a:t> </a:t>
            </a:r>
            <a:r>
              <a:rPr sz="1599" dirty="0">
                <a:latin typeface="Arial MT"/>
                <a:cs typeface="Arial MT"/>
              </a:rPr>
              <a:t>balance</a:t>
            </a:r>
            <a:r>
              <a:rPr sz="1599" spc="-40" dirty="0">
                <a:latin typeface="Arial MT"/>
                <a:cs typeface="Arial MT"/>
              </a:rPr>
              <a:t> </a:t>
            </a:r>
            <a:r>
              <a:rPr sz="1599" dirty="0">
                <a:latin typeface="Arial MT"/>
                <a:cs typeface="Arial MT"/>
              </a:rPr>
              <a:t>between</a:t>
            </a:r>
            <a:r>
              <a:rPr sz="1599" spc="-10" dirty="0">
                <a:latin typeface="Arial MT"/>
                <a:cs typeface="Arial MT"/>
              </a:rPr>
              <a:t> </a:t>
            </a:r>
            <a:r>
              <a:rPr sz="1599" dirty="0">
                <a:latin typeface="Arial MT"/>
                <a:cs typeface="Arial MT"/>
              </a:rPr>
              <a:t>SCG</a:t>
            </a:r>
            <a:r>
              <a:rPr sz="1599" spc="-100" dirty="0">
                <a:latin typeface="Arial MT"/>
                <a:cs typeface="Arial MT"/>
              </a:rPr>
              <a:t> </a:t>
            </a:r>
            <a:r>
              <a:rPr sz="1599" dirty="0">
                <a:latin typeface="Arial MT"/>
                <a:cs typeface="Arial MT"/>
              </a:rPr>
              <a:t>Addition</a:t>
            </a:r>
            <a:r>
              <a:rPr sz="1599" spc="-55" dirty="0">
                <a:latin typeface="Arial MT"/>
                <a:cs typeface="Arial MT"/>
              </a:rPr>
              <a:t> </a:t>
            </a:r>
            <a:r>
              <a:rPr sz="1599" dirty="0">
                <a:latin typeface="Arial MT"/>
                <a:cs typeface="Arial MT"/>
              </a:rPr>
              <a:t>and</a:t>
            </a:r>
            <a:r>
              <a:rPr sz="1599" spc="-20" dirty="0">
                <a:latin typeface="Arial MT"/>
                <a:cs typeface="Arial MT"/>
              </a:rPr>
              <a:t> </a:t>
            </a:r>
            <a:r>
              <a:rPr sz="1599" dirty="0">
                <a:latin typeface="Arial MT"/>
                <a:cs typeface="Arial MT"/>
              </a:rPr>
              <a:t>UE</a:t>
            </a:r>
            <a:r>
              <a:rPr sz="1599" spc="-25" dirty="0">
                <a:latin typeface="Arial MT"/>
                <a:cs typeface="Arial MT"/>
              </a:rPr>
              <a:t> </a:t>
            </a:r>
            <a:r>
              <a:rPr sz="1599" dirty="0">
                <a:latin typeface="Arial MT"/>
                <a:cs typeface="Arial MT"/>
              </a:rPr>
              <a:t>Power</a:t>
            </a:r>
            <a:r>
              <a:rPr sz="1599" spc="-25" dirty="0">
                <a:latin typeface="Arial MT"/>
                <a:cs typeface="Arial MT"/>
              </a:rPr>
              <a:t> </a:t>
            </a:r>
            <a:r>
              <a:rPr sz="1599" dirty="0">
                <a:latin typeface="Arial MT"/>
                <a:cs typeface="Arial MT"/>
              </a:rPr>
              <a:t>Consume</a:t>
            </a:r>
            <a:r>
              <a:rPr sz="1599" spc="-15" dirty="0">
                <a:latin typeface="Arial MT"/>
                <a:cs typeface="Arial MT"/>
              </a:rPr>
              <a:t> </a:t>
            </a:r>
            <a:r>
              <a:rPr sz="1599" dirty="0">
                <a:latin typeface="Arial MT"/>
                <a:cs typeface="Arial MT"/>
              </a:rPr>
              <a:t>,</a:t>
            </a:r>
            <a:r>
              <a:rPr sz="1599" spc="-20" dirty="0">
                <a:latin typeface="Arial MT"/>
                <a:cs typeface="Arial MT"/>
              </a:rPr>
              <a:t> </a:t>
            </a:r>
            <a:r>
              <a:rPr sz="1599" dirty="0">
                <a:latin typeface="Arial MT"/>
                <a:cs typeface="Arial MT"/>
              </a:rPr>
              <a:t>below</a:t>
            </a:r>
            <a:r>
              <a:rPr sz="1599" spc="-35" dirty="0">
                <a:latin typeface="Arial MT"/>
                <a:cs typeface="Arial MT"/>
              </a:rPr>
              <a:t> </a:t>
            </a:r>
            <a:r>
              <a:rPr sz="1599" dirty="0">
                <a:latin typeface="Arial MT"/>
                <a:cs typeface="Arial MT"/>
              </a:rPr>
              <a:t>is</a:t>
            </a:r>
            <a:r>
              <a:rPr sz="1599" spc="-35" dirty="0">
                <a:latin typeface="Arial MT"/>
                <a:cs typeface="Arial MT"/>
              </a:rPr>
              <a:t> </a:t>
            </a:r>
            <a:r>
              <a:rPr sz="1599" dirty="0">
                <a:latin typeface="Arial MT"/>
                <a:cs typeface="Arial MT"/>
              </a:rPr>
              <a:t>the</a:t>
            </a:r>
            <a:r>
              <a:rPr sz="1599" spc="-15" dirty="0">
                <a:latin typeface="Arial MT"/>
                <a:cs typeface="Arial MT"/>
              </a:rPr>
              <a:t> </a:t>
            </a:r>
            <a:r>
              <a:rPr sz="1599" dirty="0">
                <a:latin typeface="Arial MT"/>
                <a:cs typeface="Arial MT"/>
              </a:rPr>
              <a:t>proposed</a:t>
            </a:r>
            <a:r>
              <a:rPr sz="1599" spc="-15" dirty="0">
                <a:latin typeface="Arial MT"/>
                <a:cs typeface="Arial MT"/>
              </a:rPr>
              <a:t> </a:t>
            </a:r>
            <a:r>
              <a:rPr sz="1599" dirty="0">
                <a:latin typeface="Arial MT"/>
                <a:cs typeface="Arial MT"/>
              </a:rPr>
              <a:t>setting</a:t>
            </a:r>
            <a:r>
              <a:rPr sz="1599" spc="-30" dirty="0">
                <a:latin typeface="Arial MT"/>
                <a:cs typeface="Arial MT"/>
              </a:rPr>
              <a:t> </a:t>
            </a:r>
            <a:r>
              <a:rPr sz="1599" spc="-50" dirty="0">
                <a:latin typeface="Arial MT"/>
                <a:cs typeface="Arial MT"/>
              </a:rPr>
              <a:t>.</a:t>
            </a:r>
            <a:endParaRPr sz="1599">
              <a:latin typeface="Arial MT"/>
              <a:cs typeface="Arial MT"/>
            </a:endParaRPr>
          </a:p>
        </p:txBody>
      </p:sp>
      <p:graphicFrame>
        <p:nvGraphicFramePr>
          <p:cNvPr id="6" name="object 6"/>
          <p:cNvGraphicFramePr>
            <a:graphicFrameLocks noGrp="1"/>
          </p:cNvGraphicFramePr>
          <p:nvPr/>
        </p:nvGraphicFramePr>
        <p:xfrm>
          <a:off x="462068" y="2276872"/>
          <a:ext cx="11341520" cy="3254044"/>
        </p:xfrm>
        <a:graphic>
          <a:graphicData uri="http://schemas.openxmlformats.org/drawingml/2006/table">
            <a:tbl>
              <a:tblPr firstRow="1" bandRow="1">
                <a:tableStyleId>{2D5ABB26-0587-4C30-8999-92F81FD0307C}</a:tableStyleId>
              </a:tblPr>
              <a:tblGrid>
                <a:gridCol w="1692429">
                  <a:extLst>
                    <a:ext uri="{9D8B030D-6E8A-4147-A177-3AD203B41FA5}">
                      <a16:colId xmlns:a16="http://schemas.microsoft.com/office/drawing/2014/main" val="20000"/>
                    </a:ext>
                  </a:extLst>
                </a:gridCol>
                <a:gridCol w="3248449">
                  <a:extLst>
                    <a:ext uri="{9D8B030D-6E8A-4147-A177-3AD203B41FA5}">
                      <a16:colId xmlns:a16="http://schemas.microsoft.com/office/drawing/2014/main" val="20001"/>
                    </a:ext>
                  </a:extLst>
                </a:gridCol>
                <a:gridCol w="1505235">
                  <a:extLst>
                    <a:ext uri="{9D8B030D-6E8A-4147-A177-3AD203B41FA5}">
                      <a16:colId xmlns:a16="http://schemas.microsoft.com/office/drawing/2014/main" val="20002"/>
                    </a:ext>
                  </a:extLst>
                </a:gridCol>
                <a:gridCol w="1190487">
                  <a:extLst>
                    <a:ext uri="{9D8B030D-6E8A-4147-A177-3AD203B41FA5}">
                      <a16:colId xmlns:a16="http://schemas.microsoft.com/office/drawing/2014/main" val="20003"/>
                    </a:ext>
                  </a:extLst>
                </a:gridCol>
                <a:gridCol w="3704920">
                  <a:extLst>
                    <a:ext uri="{9D8B030D-6E8A-4147-A177-3AD203B41FA5}">
                      <a16:colId xmlns:a16="http://schemas.microsoft.com/office/drawing/2014/main" val="20004"/>
                    </a:ext>
                  </a:extLst>
                </a:gridCol>
              </a:tblGrid>
              <a:tr h="282914">
                <a:tc>
                  <a:txBody>
                    <a:bodyPr/>
                    <a:lstStyle/>
                    <a:p>
                      <a:pPr marL="6350">
                        <a:lnSpc>
                          <a:spcPts val="1595"/>
                        </a:lnSpc>
                        <a:spcBef>
                          <a:spcPts val="114"/>
                        </a:spcBef>
                      </a:pPr>
                      <a:r>
                        <a:rPr sz="1400" dirty="0">
                          <a:latin typeface="Arial MT"/>
                          <a:cs typeface="Arial MT"/>
                        </a:rPr>
                        <a:t>MML</a:t>
                      </a:r>
                      <a:r>
                        <a:rPr sz="1400" spc="-90" dirty="0">
                          <a:latin typeface="Arial MT"/>
                          <a:cs typeface="Arial MT"/>
                        </a:rPr>
                        <a:t> </a:t>
                      </a:r>
                      <a:r>
                        <a:rPr sz="1400" spc="-10" dirty="0">
                          <a:latin typeface="Arial MT"/>
                          <a:cs typeface="Arial MT"/>
                        </a:rPr>
                        <a:t>Object</a:t>
                      </a:r>
                      <a:endParaRPr sz="1400">
                        <a:latin typeface="Arial MT"/>
                        <a:cs typeface="Arial MT"/>
                      </a:endParaRPr>
                    </a:p>
                  </a:txBody>
                  <a:tcPr marL="0" marR="0" marT="145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5DFB4"/>
                    </a:solidFill>
                  </a:tcPr>
                </a:tc>
                <a:tc>
                  <a:txBody>
                    <a:bodyPr/>
                    <a:lstStyle/>
                    <a:p>
                      <a:pPr algn="ctr">
                        <a:lnSpc>
                          <a:spcPts val="1595"/>
                        </a:lnSpc>
                        <a:spcBef>
                          <a:spcPts val="114"/>
                        </a:spcBef>
                      </a:pPr>
                      <a:r>
                        <a:rPr sz="1400" dirty="0">
                          <a:latin typeface="Arial MT"/>
                          <a:cs typeface="Arial MT"/>
                        </a:rPr>
                        <a:t>Parameter</a:t>
                      </a:r>
                      <a:r>
                        <a:rPr sz="1400" spc="-70" dirty="0">
                          <a:latin typeface="Arial MT"/>
                          <a:cs typeface="Arial MT"/>
                        </a:rPr>
                        <a:t> </a:t>
                      </a:r>
                      <a:r>
                        <a:rPr sz="1400" spc="-25" dirty="0">
                          <a:latin typeface="Arial MT"/>
                          <a:cs typeface="Arial MT"/>
                        </a:rPr>
                        <a:t>ID</a:t>
                      </a:r>
                      <a:endParaRPr sz="1400">
                        <a:latin typeface="Arial MT"/>
                        <a:cs typeface="Arial MT"/>
                      </a:endParaRPr>
                    </a:p>
                  </a:txBody>
                  <a:tcPr marL="0" marR="0" marT="145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5DFB4"/>
                    </a:solidFill>
                  </a:tcPr>
                </a:tc>
                <a:tc>
                  <a:txBody>
                    <a:bodyPr/>
                    <a:lstStyle/>
                    <a:p>
                      <a:pPr marL="2540" algn="ctr">
                        <a:lnSpc>
                          <a:spcPts val="1595"/>
                        </a:lnSpc>
                        <a:spcBef>
                          <a:spcPts val="114"/>
                        </a:spcBef>
                      </a:pPr>
                      <a:r>
                        <a:rPr sz="1400" dirty="0">
                          <a:latin typeface="Arial MT"/>
                          <a:cs typeface="Arial MT"/>
                        </a:rPr>
                        <a:t>Default</a:t>
                      </a:r>
                      <a:r>
                        <a:rPr sz="1400" spc="-35" dirty="0">
                          <a:latin typeface="Arial MT"/>
                          <a:cs typeface="Arial MT"/>
                        </a:rPr>
                        <a:t> </a:t>
                      </a:r>
                      <a:r>
                        <a:rPr sz="1400" spc="-10" dirty="0">
                          <a:latin typeface="Arial MT"/>
                          <a:cs typeface="Arial MT"/>
                        </a:rPr>
                        <a:t>Value</a:t>
                      </a:r>
                      <a:endParaRPr sz="1400">
                        <a:latin typeface="Arial MT"/>
                        <a:cs typeface="Arial MT"/>
                      </a:endParaRPr>
                    </a:p>
                  </a:txBody>
                  <a:tcPr marL="0" marR="0" marT="145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5DFB4"/>
                    </a:solidFill>
                  </a:tcPr>
                </a:tc>
                <a:tc>
                  <a:txBody>
                    <a:bodyPr/>
                    <a:lstStyle/>
                    <a:p>
                      <a:pPr marL="635" algn="ctr">
                        <a:lnSpc>
                          <a:spcPts val="1595"/>
                        </a:lnSpc>
                        <a:spcBef>
                          <a:spcPts val="114"/>
                        </a:spcBef>
                      </a:pPr>
                      <a:r>
                        <a:rPr sz="1400" dirty="0">
                          <a:latin typeface="Arial MT"/>
                          <a:cs typeface="Arial MT"/>
                        </a:rPr>
                        <a:t>G</a:t>
                      </a:r>
                      <a:r>
                        <a:rPr sz="1400" spc="-10" dirty="0">
                          <a:latin typeface="Arial MT"/>
                          <a:cs typeface="Arial MT"/>
                        </a:rPr>
                        <a:t> Baseline</a:t>
                      </a:r>
                      <a:endParaRPr sz="1400">
                        <a:latin typeface="Arial MT"/>
                        <a:cs typeface="Arial MT"/>
                      </a:endParaRPr>
                    </a:p>
                  </a:txBody>
                  <a:tcPr marL="0" marR="0" marT="145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00"/>
                    </a:solidFill>
                  </a:tcPr>
                </a:tc>
                <a:tc>
                  <a:txBody>
                    <a:bodyPr/>
                    <a:lstStyle/>
                    <a:p>
                      <a:pPr marL="7620">
                        <a:lnSpc>
                          <a:spcPts val="1595"/>
                        </a:lnSpc>
                        <a:spcBef>
                          <a:spcPts val="114"/>
                        </a:spcBef>
                      </a:pPr>
                      <a:r>
                        <a:rPr sz="1400" spc="-10" dirty="0">
                          <a:latin typeface="Arial MT"/>
                          <a:cs typeface="Arial MT"/>
                        </a:rPr>
                        <a:t>Remarks</a:t>
                      </a:r>
                      <a:endParaRPr sz="1400">
                        <a:latin typeface="Arial MT"/>
                        <a:cs typeface="Arial MT"/>
                      </a:endParaRPr>
                    </a:p>
                  </a:txBody>
                  <a:tcPr marL="0" marR="0" marT="145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5DFB4"/>
                    </a:solidFill>
                  </a:tcPr>
                </a:tc>
                <a:extLst>
                  <a:ext uri="{0D108BD9-81ED-4DB2-BD59-A6C34878D82A}">
                    <a16:rowId xmlns:a16="http://schemas.microsoft.com/office/drawing/2014/main" val="10000"/>
                  </a:ext>
                </a:extLst>
              </a:tr>
              <a:tr h="282914">
                <a:tc>
                  <a:txBody>
                    <a:bodyPr/>
                    <a:lstStyle/>
                    <a:p>
                      <a:pPr marL="6350">
                        <a:lnSpc>
                          <a:spcPts val="1595"/>
                        </a:lnSpc>
                        <a:spcBef>
                          <a:spcPts val="114"/>
                        </a:spcBef>
                      </a:pPr>
                      <a:r>
                        <a:rPr sz="1400" spc="-10" dirty="0">
                          <a:latin typeface="Arial MT"/>
                          <a:cs typeface="Arial MT"/>
                        </a:rPr>
                        <a:t>NsaDcMgmtConfig</a:t>
                      </a:r>
                      <a:endParaRPr sz="1400">
                        <a:latin typeface="Arial MT"/>
                        <a:cs typeface="Arial MT"/>
                      </a:endParaRPr>
                    </a:p>
                  </a:txBody>
                  <a:tcPr marL="0" marR="0" marT="145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nSpc>
                          <a:spcPts val="1595"/>
                        </a:lnSpc>
                        <a:spcBef>
                          <a:spcPts val="114"/>
                        </a:spcBef>
                      </a:pPr>
                      <a:r>
                        <a:rPr sz="1400" spc="-10" dirty="0">
                          <a:latin typeface="Arial MT"/>
                          <a:cs typeface="Arial MT"/>
                        </a:rPr>
                        <a:t>VOLUME_BASED_PERIODIC_TRIG_SW</a:t>
                      </a:r>
                      <a:endParaRPr sz="1400">
                        <a:latin typeface="Arial MT"/>
                        <a:cs typeface="Arial MT"/>
                      </a:endParaRPr>
                    </a:p>
                  </a:txBody>
                  <a:tcPr marL="0" marR="0" marT="145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595"/>
                        </a:lnSpc>
                        <a:spcBef>
                          <a:spcPts val="114"/>
                        </a:spcBef>
                      </a:pPr>
                      <a:r>
                        <a:rPr sz="1400" spc="-25" dirty="0">
                          <a:latin typeface="Arial MT"/>
                          <a:cs typeface="Arial MT"/>
                        </a:rPr>
                        <a:t>On</a:t>
                      </a:r>
                      <a:endParaRPr sz="1400">
                        <a:latin typeface="Arial MT"/>
                        <a:cs typeface="Arial MT"/>
                      </a:endParaRPr>
                    </a:p>
                  </a:txBody>
                  <a:tcPr marL="0" marR="0" marT="145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595"/>
                        </a:lnSpc>
                        <a:spcBef>
                          <a:spcPts val="114"/>
                        </a:spcBef>
                      </a:pPr>
                      <a:r>
                        <a:rPr sz="1400" spc="-25" dirty="0">
                          <a:latin typeface="Arial MT"/>
                          <a:cs typeface="Arial MT"/>
                        </a:rPr>
                        <a:t>On</a:t>
                      </a:r>
                      <a:endParaRPr sz="1400">
                        <a:latin typeface="Arial MT"/>
                        <a:cs typeface="Arial MT"/>
                      </a:endParaRPr>
                    </a:p>
                  </a:txBody>
                  <a:tcPr marL="0" marR="0" marT="145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1134004">
                <a:tc>
                  <a:txBody>
                    <a:bodyPr/>
                    <a:lstStyle/>
                    <a:p>
                      <a:pPr>
                        <a:lnSpc>
                          <a:spcPct val="100000"/>
                        </a:lnSpc>
                        <a:spcBef>
                          <a:spcPts val="1125"/>
                        </a:spcBef>
                      </a:pPr>
                      <a:endParaRPr sz="1400">
                        <a:latin typeface="Times New Roman"/>
                        <a:cs typeface="Times New Roman"/>
                      </a:endParaRPr>
                    </a:p>
                    <a:p>
                      <a:pPr marL="6350">
                        <a:lnSpc>
                          <a:spcPct val="100000"/>
                        </a:lnSpc>
                      </a:pPr>
                      <a:r>
                        <a:rPr sz="1400" spc="-10" dirty="0">
                          <a:latin typeface="Arial MT"/>
                          <a:cs typeface="Arial MT"/>
                        </a:rPr>
                        <a:t>NsaDcMgmtConfig</a:t>
                      </a:r>
                      <a:endParaRPr sz="1400">
                        <a:latin typeface="Arial MT"/>
                        <a:cs typeface="Arial MT"/>
                      </a:endParaRPr>
                    </a:p>
                  </a:txBody>
                  <a:tcPr marL="0" marR="0" marT="142743"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1125"/>
                        </a:spcBef>
                      </a:pPr>
                      <a:endParaRPr sz="1400">
                        <a:latin typeface="Times New Roman"/>
                        <a:cs typeface="Times New Roman"/>
                      </a:endParaRPr>
                    </a:p>
                    <a:p>
                      <a:pPr marL="6350">
                        <a:lnSpc>
                          <a:spcPct val="100000"/>
                        </a:lnSpc>
                      </a:pPr>
                      <a:r>
                        <a:rPr sz="1400" spc="-10" dirty="0">
                          <a:latin typeface="Arial MT"/>
                          <a:cs typeface="Arial MT"/>
                        </a:rPr>
                        <a:t>ScgAdditionBufferDelayThld</a:t>
                      </a:r>
                      <a:endParaRPr sz="1400">
                        <a:latin typeface="Arial MT"/>
                        <a:cs typeface="Arial MT"/>
                      </a:endParaRPr>
                    </a:p>
                  </a:txBody>
                  <a:tcPr marL="0" marR="0" marT="142743"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1125"/>
                        </a:spcBef>
                      </a:pPr>
                      <a:endParaRPr sz="1400">
                        <a:latin typeface="Times New Roman"/>
                        <a:cs typeface="Times New Roman"/>
                      </a:endParaRPr>
                    </a:p>
                    <a:p>
                      <a:pPr marL="635" algn="ctr">
                        <a:lnSpc>
                          <a:spcPct val="100000"/>
                        </a:lnSpc>
                      </a:pPr>
                      <a:r>
                        <a:rPr sz="1400" spc="-25" dirty="0">
                          <a:latin typeface="Arial MT"/>
                          <a:cs typeface="Arial MT"/>
                        </a:rPr>
                        <a:t>5ms</a:t>
                      </a:r>
                      <a:endParaRPr sz="1400">
                        <a:latin typeface="Arial MT"/>
                        <a:cs typeface="Arial MT"/>
                      </a:endParaRPr>
                    </a:p>
                  </a:txBody>
                  <a:tcPr marL="0" marR="0" marT="142743"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1125"/>
                        </a:spcBef>
                      </a:pPr>
                      <a:endParaRPr sz="1400">
                        <a:latin typeface="Times New Roman"/>
                        <a:cs typeface="Times New Roman"/>
                      </a:endParaRPr>
                    </a:p>
                    <a:p>
                      <a:pPr algn="ctr">
                        <a:lnSpc>
                          <a:spcPct val="100000"/>
                        </a:lnSpc>
                      </a:pPr>
                      <a:r>
                        <a:rPr sz="1400" spc="-20" dirty="0">
                          <a:latin typeface="Arial MT"/>
                          <a:cs typeface="Arial MT"/>
                        </a:rPr>
                        <a:t>10ms</a:t>
                      </a:r>
                      <a:endParaRPr sz="1400">
                        <a:latin typeface="Arial MT"/>
                        <a:cs typeface="Arial MT"/>
                      </a:endParaRPr>
                    </a:p>
                  </a:txBody>
                  <a:tcPr marL="0" marR="0" marT="142743"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620" marR="61594">
                        <a:lnSpc>
                          <a:spcPct val="100000"/>
                        </a:lnSpc>
                        <a:spcBef>
                          <a:spcPts val="215"/>
                        </a:spcBef>
                      </a:pPr>
                      <a:r>
                        <a:rPr sz="1400" dirty="0">
                          <a:latin typeface="Arial MT"/>
                          <a:cs typeface="Arial MT"/>
                        </a:rPr>
                        <a:t>NR</a:t>
                      </a:r>
                      <a:r>
                        <a:rPr sz="1400" spc="-20" dirty="0">
                          <a:latin typeface="Arial MT"/>
                          <a:cs typeface="Arial MT"/>
                        </a:rPr>
                        <a:t> </a:t>
                      </a:r>
                      <a:r>
                        <a:rPr sz="1400" dirty="0">
                          <a:latin typeface="Arial MT"/>
                          <a:cs typeface="Arial MT"/>
                        </a:rPr>
                        <a:t>SCG</a:t>
                      </a:r>
                      <a:r>
                        <a:rPr sz="1400" spc="-20" dirty="0">
                          <a:latin typeface="Arial MT"/>
                          <a:cs typeface="Arial MT"/>
                        </a:rPr>
                        <a:t> </a:t>
                      </a:r>
                      <a:r>
                        <a:rPr sz="1400" dirty="0">
                          <a:latin typeface="Arial MT"/>
                          <a:cs typeface="Arial MT"/>
                        </a:rPr>
                        <a:t>can</a:t>
                      </a:r>
                      <a:r>
                        <a:rPr sz="1400" spc="-30" dirty="0">
                          <a:latin typeface="Arial MT"/>
                          <a:cs typeface="Arial MT"/>
                        </a:rPr>
                        <a:t> </a:t>
                      </a:r>
                      <a:r>
                        <a:rPr sz="1400" dirty="0">
                          <a:latin typeface="Arial MT"/>
                          <a:cs typeface="Arial MT"/>
                        </a:rPr>
                        <a:t>be</a:t>
                      </a:r>
                      <a:r>
                        <a:rPr sz="1400" spc="-25" dirty="0">
                          <a:latin typeface="Arial MT"/>
                          <a:cs typeface="Arial MT"/>
                        </a:rPr>
                        <a:t> </a:t>
                      </a:r>
                      <a:r>
                        <a:rPr sz="1400" dirty="0">
                          <a:latin typeface="Arial MT"/>
                          <a:cs typeface="Arial MT"/>
                        </a:rPr>
                        <a:t>added</a:t>
                      </a:r>
                      <a:r>
                        <a:rPr sz="1400" spc="-45" dirty="0">
                          <a:latin typeface="Arial MT"/>
                          <a:cs typeface="Arial MT"/>
                        </a:rPr>
                        <a:t> </a:t>
                      </a:r>
                      <a:r>
                        <a:rPr sz="1400" dirty="0">
                          <a:latin typeface="Arial MT"/>
                          <a:cs typeface="Arial MT"/>
                        </a:rPr>
                        <a:t>or</a:t>
                      </a:r>
                      <a:r>
                        <a:rPr sz="1400" spc="-30" dirty="0">
                          <a:latin typeface="Arial MT"/>
                          <a:cs typeface="Arial MT"/>
                        </a:rPr>
                        <a:t> </a:t>
                      </a:r>
                      <a:r>
                        <a:rPr sz="1400" dirty="0">
                          <a:latin typeface="Arial MT"/>
                          <a:cs typeface="Arial MT"/>
                        </a:rPr>
                        <a:t>PCC anchoring</a:t>
                      </a:r>
                      <a:r>
                        <a:rPr sz="1400" spc="-55" dirty="0">
                          <a:latin typeface="Arial MT"/>
                          <a:cs typeface="Arial MT"/>
                        </a:rPr>
                        <a:t> </a:t>
                      </a:r>
                      <a:r>
                        <a:rPr sz="1400" dirty="0">
                          <a:latin typeface="Arial MT"/>
                          <a:cs typeface="Arial MT"/>
                        </a:rPr>
                        <a:t>can</a:t>
                      </a:r>
                      <a:r>
                        <a:rPr sz="1400" spc="-30" dirty="0">
                          <a:latin typeface="Arial MT"/>
                          <a:cs typeface="Arial MT"/>
                        </a:rPr>
                        <a:t> </a:t>
                      </a:r>
                      <a:r>
                        <a:rPr sz="1400" spc="-25" dirty="0">
                          <a:latin typeface="Arial MT"/>
                          <a:cs typeface="Arial MT"/>
                        </a:rPr>
                        <a:t>be </a:t>
                      </a:r>
                      <a:r>
                        <a:rPr sz="1400" dirty="0">
                          <a:latin typeface="Arial MT"/>
                          <a:cs typeface="Arial MT"/>
                        </a:rPr>
                        <a:t>triggered</a:t>
                      </a:r>
                      <a:r>
                        <a:rPr sz="1400" spc="-55" dirty="0">
                          <a:latin typeface="Arial MT"/>
                          <a:cs typeface="Arial MT"/>
                        </a:rPr>
                        <a:t> </a:t>
                      </a:r>
                      <a:r>
                        <a:rPr sz="1400" dirty="0">
                          <a:latin typeface="Arial MT"/>
                          <a:cs typeface="Arial MT"/>
                        </a:rPr>
                        <a:t>for</a:t>
                      </a:r>
                      <a:r>
                        <a:rPr sz="1400" spc="-45" dirty="0">
                          <a:latin typeface="Arial MT"/>
                          <a:cs typeface="Arial MT"/>
                        </a:rPr>
                        <a:t> </a:t>
                      </a:r>
                      <a:r>
                        <a:rPr sz="1400" dirty="0">
                          <a:latin typeface="Arial MT"/>
                          <a:cs typeface="Arial MT"/>
                        </a:rPr>
                        <a:t>an</a:t>
                      </a:r>
                      <a:r>
                        <a:rPr sz="1400" spc="-15" dirty="0">
                          <a:latin typeface="Arial MT"/>
                          <a:cs typeface="Arial MT"/>
                        </a:rPr>
                        <a:t> </a:t>
                      </a:r>
                      <a:r>
                        <a:rPr sz="1400" dirty="0">
                          <a:latin typeface="Arial MT"/>
                          <a:cs typeface="Arial MT"/>
                        </a:rPr>
                        <a:t>NSA</a:t>
                      </a:r>
                      <a:r>
                        <a:rPr sz="1400" spc="-95" dirty="0">
                          <a:latin typeface="Arial MT"/>
                          <a:cs typeface="Arial MT"/>
                        </a:rPr>
                        <a:t> </a:t>
                      </a:r>
                      <a:r>
                        <a:rPr sz="1400" dirty="0">
                          <a:latin typeface="Arial MT"/>
                          <a:cs typeface="Arial MT"/>
                        </a:rPr>
                        <a:t>DC</a:t>
                      </a:r>
                      <a:r>
                        <a:rPr sz="1400" spc="-10" dirty="0">
                          <a:latin typeface="Arial MT"/>
                          <a:cs typeface="Arial MT"/>
                        </a:rPr>
                        <a:t> </a:t>
                      </a:r>
                      <a:r>
                        <a:rPr sz="1400" dirty="0">
                          <a:latin typeface="Arial MT"/>
                          <a:cs typeface="Arial MT"/>
                        </a:rPr>
                        <a:t>UE</a:t>
                      </a:r>
                      <a:r>
                        <a:rPr sz="1400" spc="-5" dirty="0">
                          <a:latin typeface="Arial MT"/>
                          <a:cs typeface="Arial MT"/>
                        </a:rPr>
                        <a:t> </a:t>
                      </a:r>
                      <a:r>
                        <a:rPr sz="1400" dirty="0">
                          <a:solidFill>
                            <a:srgbClr val="0000FF"/>
                          </a:solidFill>
                          <a:latin typeface="Arial MT"/>
                          <a:cs typeface="Arial MT"/>
                        </a:rPr>
                        <a:t>only</a:t>
                      </a:r>
                      <a:r>
                        <a:rPr sz="1400" spc="-30" dirty="0">
                          <a:solidFill>
                            <a:srgbClr val="0000FF"/>
                          </a:solidFill>
                          <a:latin typeface="Arial MT"/>
                          <a:cs typeface="Arial MT"/>
                        </a:rPr>
                        <a:t> </a:t>
                      </a:r>
                      <a:r>
                        <a:rPr sz="1400" dirty="0">
                          <a:solidFill>
                            <a:srgbClr val="0000FF"/>
                          </a:solidFill>
                          <a:latin typeface="Arial MT"/>
                          <a:cs typeface="Arial MT"/>
                        </a:rPr>
                        <a:t>when</a:t>
                      </a:r>
                      <a:r>
                        <a:rPr sz="1400" spc="-20" dirty="0">
                          <a:solidFill>
                            <a:srgbClr val="0000FF"/>
                          </a:solidFill>
                          <a:latin typeface="Arial MT"/>
                          <a:cs typeface="Arial MT"/>
                        </a:rPr>
                        <a:t> </a:t>
                      </a:r>
                      <a:r>
                        <a:rPr sz="1400" dirty="0">
                          <a:solidFill>
                            <a:srgbClr val="0000FF"/>
                          </a:solidFill>
                          <a:latin typeface="Arial MT"/>
                          <a:cs typeface="Arial MT"/>
                        </a:rPr>
                        <a:t>the</a:t>
                      </a:r>
                      <a:r>
                        <a:rPr sz="1400" spc="-35" dirty="0">
                          <a:solidFill>
                            <a:srgbClr val="0000FF"/>
                          </a:solidFill>
                          <a:latin typeface="Arial MT"/>
                          <a:cs typeface="Arial MT"/>
                        </a:rPr>
                        <a:t> </a:t>
                      </a:r>
                      <a:r>
                        <a:rPr sz="1400" spc="-20" dirty="0">
                          <a:solidFill>
                            <a:srgbClr val="0000FF"/>
                          </a:solidFill>
                          <a:latin typeface="Arial MT"/>
                          <a:cs typeface="Arial MT"/>
                        </a:rPr>
                        <a:t>data </a:t>
                      </a:r>
                      <a:r>
                        <a:rPr sz="1400" dirty="0">
                          <a:solidFill>
                            <a:srgbClr val="0000FF"/>
                          </a:solidFill>
                          <a:latin typeface="Arial MT"/>
                          <a:cs typeface="Arial MT"/>
                        </a:rPr>
                        <a:t>for</a:t>
                      </a:r>
                      <a:r>
                        <a:rPr sz="1400" spc="-30" dirty="0">
                          <a:solidFill>
                            <a:srgbClr val="0000FF"/>
                          </a:solidFill>
                          <a:latin typeface="Arial MT"/>
                          <a:cs typeface="Arial MT"/>
                        </a:rPr>
                        <a:t> </a:t>
                      </a:r>
                      <a:r>
                        <a:rPr sz="1400" dirty="0">
                          <a:solidFill>
                            <a:srgbClr val="0000FF"/>
                          </a:solidFill>
                          <a:latin typeface="Arial MT"/>
                          <a:cs typeface="Arial MT"/>
                        </a:rPr>
                        <a:t>the</a:t>
                      </a:r>
                      <a:r>
                        <a:rPr sz="1400" spc="-40" dirty="0">
                          <a:solidFill>
                            <a:srgbClr val="0000FF"/>
                          </a:solidFill>
                          <a:latin typeface="Arial MT"/>
                          <a:cs typeface="Arial MT"/>
                        </a:rPr>
                        <a:t> </a:t>
                      </a:r>
                      <a:r>
                        <a:rPr sz="1400" dirty="0">
                          <a:solidFill>
                            <a:srgbClr val="0000FF"/>
                          </a:solidFill>
                          <a:latin typeface="Arial MT"/>
                          <a:cs typeface="Arial MT"/>
                        </a:rPr>
                        <a:t>UE</a:t>
                      </a:r>
                      <a:r>
                        <a:rPr sz="1400" spc="-10" dirty="0">
                          <a:solidFill>
                            <a:srgbClr val="0000FF"/>
                          </a:solidFill>
                          <a:latin typeface="Arial MT"/>
                          <a:cs typeface="Arial MT"/>
                        </a:rPr>
                        <a:t> </a:t>
                      </a:r>
                      <a:r>
                        <a:rPr sz="1400" dirty="0">
                          <a:solidFill>
                            <a:srgbClr val="0000FF"/>
                          </a:solidFill>
                          <a:latin typeface="Arial MT"/>
                          <a:cs typeface="Arial MT"/>
                        </a:rPr>
                        <a:t>has</a:t>
                      </a:r>
                      <a:r>
                        <a:rPr sz="1400" spc="-25" dirty="0">
                          <a:solidFill>
                            <a:srgbClr val="0000FF"/>
                          </a:solidFill>
                          <a:latin typeface="Arial MT"/>
                          <a:cs typeface="Arial MT"/>
                        </a:rPr>
                        <a:t> </a:t>
                      </a:r>
                      <a:r>
                        <a:rPr sz="1400" dirty="0">
                          <a:solidFill>
                            <a:srgbClr val="0000FF"/>
                          </a:solidFill>
                          <a:latin typeface="Arial MT"/>
                          <a:cs typeface="Arial MT"/>
                        </a:rPr>
                        <a:t>been</a:t>
                      </a:r>
                      <a:r>
                        <a:rPr sz="1400" spc="-30" dirty="0">
                          <a:solidFill>
                            <a:srgbClr val="0000FF"/>
                          </a:solidFill>
                          <a:latin typeface="Arial MT"/>
                          <a:cs typeface="Arial MT"/>
                        </a:rPr>
                        <a:t> </a:t>
                      </a:r>
                      <a:r>
                        <a:rPr sz="1400" dirty="0">
                          <a:solidFill>
                            <a:srgbClr val="0000FF"/>
                          </a:solidFill>
                          <a:latin typeface="Arial MT"/>
                          <a:cs typeface="Arial MT"/>
                        </a:rPr>
                        <a:t>buffered</a:t>
                      </a:r>
                      <a:r>
                        <a:rPr sz="1400" spc="-50" dirty="0">
                          <a:solidFill>
                            <a:srgbClr val="0000FF"/>
                          </a:solidFill>
                          <a:latin typeface="Arial MT"/>
                          <a:cs typeface="Arial MT"/>
                        </a:rPr>
                        <a:t> </a:t>
                      </a:r>
                      <a:r>
                        <a:rPr sz="1400" dirty="0">
                          <a:solidFill>
                            <a:srgbClr val="0000FF"/>
                          </a:solidFill>
                          <a:latin typeface="Arial MT"/>
                          <a:cs typeface="Arial MT"/>
                        </a:rPr>
                        <a:t>on</a:t>
                      </a:r>
                      <a:r>
                        <a:rPr sz="1400" spc="-30" dirty="0">
                          <a:solidFill>
                            <a:srgbClr val="0000FF"/>
                          </a:solidFill>
                          <a:latin typeface="Arial MT"/>
                          <a:cs typeface="Arial MT"/>
                        </a:rPr>
                        <a:t> </a:t>
                      </a:r>
                      <a:r>
                        <a:rPr sz="1400" dirty="0">
                          <a:solidFill>
                            <a:srgbClr val="0000FF"/>
                          </a:solidFill>
                          <a:latin typeface="Arial MT"/>
                          <a:cs typeface="Arial MT"/>
                        </a:rPr>
                        <a:t>the</a:t>
                      </a:r>
                      <a:r>
                        <a:rPr sz="1400" spc="-30" dirty="0">
                          <a:solidFill>
                            <a:srgbClr val="0000FF"/>
                          </a:solidFill>
                          <a:latin typeface="Arial MT"/>
                          <a:cs typeface="Arial MT"/>
                        </a:rPr>
                        <a:t> </a:t>
                      </a:r>
                      <a:r>
                        <a:rPr sz="1400" dirty="0">
                          <a:solidFill>
                            <a:srgbClr val="0000FF"/>
                          </a:solidFill>
                          <a:latin typeface="Arial MT"/>
                          <a:cs typeface="Arial MT"/>
                        </a:rPr>
                        <a:t>eNodeB</a:t>
                      </a:r>
                      <a:r>
                        <a:rPr sz="1400" spc="-30" dirty="0">
                          <a:solidFill>
                            <a:srgbClr val="0000FF"/>
                          </a:solidFill>
                          <a:latin typeface="Arial MT"/>
                          <a:cs typeface="Arial MT"/>
                        </a:rPr>
                        <a:t> </a:t>
                      </a:r>
                      <a:r>
                        <a:rPr sz="1400" dirty="0">
                          <a:solidFill>
                            <a:srgbClr val="0000FF"/>
                          </a:solidFill>
                          <a:latin typeface="Arial MT"/>
                          <a:cs typeface="Arial MT"/>
                        </a:rPr>
                        <a:t>for</a:t>
                      </a:r>
                      <a:r>
                        <a:rPr sz="1400" spc="-30" dirty="0">
                          <a:solidFill>
                            <a:srgbClr val="0000FF"/>
                          </a:solidFill>
                          <a:latin typeface="Arial MT"/>
                          <a:cs typeface="Arial MT"/>
                        </a:rPr>
                        <a:t> </a:t>
                      </a:r>
                      <a:r>
                        <a:rPr sz="1400" spc="-50" dirty="0">
                          <a:solidFill>
                            <a:srgbClr val="0000FF"/>
                          </a:solidFill>
                          <a:latin typeface="Arial MT"/>
                          <a:cs typeface="Arial MT"/>
                        </a:rPr>
                        <a:t>a </a:t>
                      </a:r>
                      <a:r>
                        <a:rPr sz="1400" dirty="0">
                          <a:solidFill>
                            <a:srgbClr val="0000FF"/>
                          </a:solidFill>
                          <a:latin typeface="Arial MT"/>
                          <a:cs typeface="Arial MT"/>
                        </a:rPr>
                        <a:t>period</a:t>
                      </a:r>
                      <a:r>
                        <a:rPr sz="1400" spc="-45" dirty="0">
                          <a:solidFill>
                            <a:srgbClr val="0000FF"/>
                          </a:solidFill>
                          <a:latin typeface="Arial MT"/>
                          <a:cs typeface="Arial MT"/>
                        </a:rPr>
                        <a:t> </a:t>
                      </a:r>
                      <a:r>
                        <a:rPr sz="1400" dirty="0">
                          <a:solidFill>
                            <a:srgbClr val="0000FF"/>
                          </a:solidFill>
                          <a:latin typeface="Arial MT"/>
                          <a:cs typeface="Arial MT"/>
                        </a:rPr>
                        <a:t>of</a:t>
                      </a:r>
                      <a:r>
                        <a:rPr sz="1400" spc="-20" dirty="0">
                          <a:solidFill>
                            <a:srgbClr val="0000FF"/>
                          </a:solidFill>
                          <a:latin typeface="Arial MT"/>
                          <a:cs typeface="Arial MT"/>
                        </a:rPr>
                        <a:t> </a:t>
                      </a:r>
                      <a:r>
                        <a:rPr sz="1400" dirty="0">
                          <a:solidFill>
                            <a:srgbClr val="0000FF"/>
                          </a:solidFill>
                          <a:latin typeface="Arial MT"/>
                          <a:cs typeface="Arial MT"/>
                        </a:rPr>
                        <a:t>time</a:t>
                      </a:r>
                      <a:r>
                        <a:rPr sz="1400" spc="-30" dirty="0">
                          <a:solidFill>
                            <a:srgbClr val="0000FF"/>
                          </a:solidFill>
                          <a:latin typeface="Arial MT"/>
                          <a:cs typeface="Arial MT"/>
                        </a:rPr>
                        <a:t> </a:t>
                      </a:r>
                      <a:r>
                        <a:rPr sz="1400" dirty="0">
                          <a:solidFill>
                            <a:srgbClr val="0000FF"/>
                          </a:solidFill>
                          <a:latin typeface="Arial MT"/>
                          <a:cs typeface="Arial MT"/>
                        </a:rPr>
                        <a:t>longer</a:t>
                      </a:r>
                      <a:r>
                        <a:rPr sz="1400" spc="-30" dirty="0">
                          <a:solidFill>
                            <a:srgbClr val="0000FF"/>
                          </a:solidFill>
                          <a:latin typeface="Arial MT"/>
                          <a:cs typeface="Arial MT"/>
                        </a:rPr>
                        <a:t> </a:t>
                      </a:r>
                      <a:r>
                        <a:rPr sz="1400" dirty="0">
                          <a:solidFill>
                            <a:srgbClr val="0000FF"/>
                          </a:solidFill>
                          <a:latin typeface="Arial MT"/>
                          <a:cs typeface="Arial MT"/>
                        </a:rPr>
                        <a:t>than</a:t>
                      </a:r>
                      <a:r>
                        <a:rPr sz="1400" spc="-40" dirty="0">
                          <a:solidFill>
                            <a:srgbClr val="0000FF"/>
                          </a:solidFill>
                          <a:latin typeface="Arial MT"/>
                          <a:cs typeface="Arial MT"/>
                        </a:rPr>
                        <a:t> </a:t>
                      </a:r>
                      <a:r>
                        <a:rPr sz="1400" dirty="0">
                          <a:solidFill>
                            <a:srgbClr val="0000FF"/>
                          </a:solidFill>
                          <a:latin typeface="Arial MT"/>
                          <a:cs typeface="Arial MT"/>
                        </a:rPr>
                        <a:t>this</a:t>
                      </a:r>
                      <a:r>
                        <a:rPr sz="1400" spc="-20" dirty="0">
                          <a:solidFill>
                            <a:srgbClr val="0000FF"/>
                          </a:solidFill>
                          <a:latin typeface="Arial MT"/>
                          <a:cs typeface="Arial MT"/>
                        </a:rPr>
                        <a:t> </a:t>
                      </a:r>
                      <a:r>
                        <a:rPr sz="1400" spc="-10" dirty="0">
                          <a:solidFill>
                            <a:srgbClr val="0000FF"/>
                          </a:solidFill>
                          <a:latin typeface="Arial MT"/>
                          <a:cs typeface="Arial MT"/>
                        </a:rPr>
                        <a:t>threshold</a:t>
                      </a:r>
                      <a:endParaRPr sz="1400">
                        <a:latin typeface="Arial MT"/>
                        <a:cs typeface="Arial MT"/>
                      </a:endParaRPr>
                    </a:p>
                  </a:txBody>
                  <a:tcPr marL="0" marR="0" marT="272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1133222">
                <a:tc>
                  <a:txBody>
                    <a:bodyPr/>
                    <a:lstStyle/>
                    <a:p>
                      <a:pPr>
                        <a:lnSpc>
                          <a:spcPct val="100000"/>
                        </a:lnSpc>
                        <a:spcBef>
                          <a:spcPts val="1125"/>
                        </a:spcBef>
                      </a:pPr>
                      <a:endParaRPr sz="1400">
                        <a:latin typeface="Times New Roman"/>
                        <a:cs typeface="Times New Roman"/>
                      </a:endParaRPr>
                    </a:p>
                    <a:p>
                      <a:pPr marL="6350">
                        <a:lnSpc>
                          <a:spcPct val="100000"/>
                        </a:lnSpc>
                      </a:pPr>
                      <a:r>
                        <a:rPr sz="1400" spc="-10" dirty="0">
                          <a:latin typeface="Arial MT"/>
                          <a:cs typeface="Arial MT"/>
                        </a:rPr>
                        <a:t>NsaDcMgmtConfig</a:t>
                      </a:r>
                      <a:endParaRPr sz="1400">
                        <a:latin typeface="Arial MT"/>
                        <a:cs typeface="Arial MT"/>
                      </a:endParaRPr>
                    </a:p>
                  </a:txBody>
                  <a:tcPr marL="0" marR="0" marT="142743"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1125"/>
                        </a:spcBef>
                      </a:pPr>
                      <a:endParaRPr sz="1400">
                        <a:latin typeface="Times New Roman"/>
                        <a:cs typeface="Times New Roman"/>
                      </a:endParaRPr>
                    </a:p>
                    <a:p>
                      <a:pPr marL="6350">
                        <a:lnSpc>
                          <a:spcPct val="100000"/>
                        </a:lnSpc>
                      </a:pPr>
                      <a:r>
                        <a:rPr sz="1400" spc="-10" dirty="0">
                          <a:latin typeface="Arial MT"/>
                          <a:cs typeface="Arial MT"/>
                        </a:rPr>
                        <a:t>ScgAdditionBufferLenThld</a:t>
                      </a:r>
                      <a:endParaRPr sz="1400">
                        <a:latin typeface="Arial MT"/>
                        <a:cs typeface="Arial MT"/>
                      </a:endParaRPr>
                    </a:p>
                  </a:txBody>
                  <a:tcPr marL="0" marR="0" marT="142743"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1125"/>
                        </a:spcBef>
                      </a:pPr>
                      <a:endParaRPr sz="1400">
                        <a:latin typeface="Times New Roman"/>
                        <a:cs typeface="Times New Roman"/>
                      </a:endParaRPr>
                    </a:p>
                    <a:p>
                      <a:pPr marL="1270" algn="ctr">
                        <a:lnSpc>
                          <a:spcPct val="100000"/>
                        </a:lnSpc>
                      </a:pPr>
                      <a:r>
                        <a:rPr sz="1400" spc="-50" dirty="0">
                          <a:latin typeface="Arial MT"/>
                          <a:cs typeface="Arial MT"/>
                        </a:rPr>
                        <a:t>0</a:t>
                      </a:r>
                      <a:endParaRPr sz="1400">
                        <a:latin typeface="Arial MT"/>
                        <a:cs typeface="Arial MT"/>
                      </a:endParaRPr>
                    </a:p>
                  </a:txBody>
                  <a:tcPr marL="0" marR="0" marT="142743"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1125"/>
                        </a:spcBef>
                      </a:pPr>
                      <a:endParaRPr sz="1400">
                        <a:latin typeface="Times New Roman"/>
                        <a:cs typeface="Times New Roman"/>
                      </a:endParaRPr>
                    </a:p>
                    <a:p>
                      <a:pPr marL="1270" algn="ctr">
                        <a:lnSpc>
                          <a:spcPct val="100000"/>
                        </a:lnSpc>
                      </a:pPr>
                      <a:r>
                        <a:rPr sz="1400" spc="-20" dirty="0">
                          <a:latin typeface="Arial MT"/>
                          <a:cs typeface="Arial MT"/>
                        </a:rPr>
                        <a:t>50kB</a:t>
                      </a:r>
                      <a:endParaRPr sz="1400">
                        <a:latin typeface="Arial MT"/>
                        <a:cs typeface="Arial MT"/>
                      </a:endParaRPr>
                    </a:p>
                  </a:txBody>
                  <a:tcPr marL="0" marR="0" marT="142743"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620" marR="113030">
                        <a:lnSpc>
                          <a:spcPct val="100000"/>
                        </a:lnSpc>
                        <a:spcBef>
                          <a:spcPts val="430"/>
                        </a:spcBef>
                      </a:pPr>
                      <a:r>
                        <a:rPr sz="1400" dirty="0">
                          <a:latin typeface="Arial MT"/>
                          <a:cs typeface="Arial MT"/>
                        </a:rPr>
                        <a:t>NR</a:t>
                      </a:r>
                      <a:r>
                        <a:rPr sz="1400" spc="-20" dirty="0">
                          <a:latin typeface="Arial MT"/>
                          <a:cs typeface="Arial MT"/>
                        </a:rPr>
                        <a:t> </a:t>
                      </a:r>
                      <a:r>
                        <a:rPr sz="1400" dirty="0">
                          <a:latin typeface="Arial MT"/>
                          <a:cs typeface="Arial MT"/>
                        </a:rPr>
                        <a:t>SCG</a:t>
                      </a:r>
                      <a:r>
                        <a:rPr sz="1400" spc="-20" dirty="0">
                          <a:latin typeface="Arial MT"/>
                          <a:cs typeface="Arial MT"/>
                        </a:rPr>
                        <a:t> </a:t>
                      </a:r>
                      <a:r>
                        <a:rPr sz="1400" dirty="0">
                          <a:latin typeface="Arial MT"/>
                          <a:cs typeface="Arial MT"/>
                        </a:rPr>
                        <a:t>can</a:t>
                      </a:r>
                      <a:r>
                        <a:rPr sz="1400" spc="-30" dirty="0">
                          <a:latin typeface="Arial MT"/>
                          <a:cs typeface="Arial MT"/>
                        </a:rPr>
                        <a:t> </a:t>
                      </a:r>
                      <a:r>
                        <a:rPr sz="1400" dirty="0">
                          <a:latin typeface="Arial MT"/>
                          <a:cs typeface="Arial MT"/>
                        </a:rPr>
                        <a:t>be</a:t>
                      </a:r>
                      <a:r>
                        <a:rPr sz="1400" spc="-25" dirty="0">
                          <a:latin typeface="Arial MT"/>
                          <a:cs typeface="Arial MT"/>
                        </a:rPr>
                        <a:t> </a:t>
                      </a:r>
                      <a:r>
                        <a:rPr sz="1400" dirty="0">
                          <a:latin typeface="Arial MT"/>
                          <a:cs typeface="Arial MT"/>
                        </a:rPr>
                        <a:t>added</a:t>
                      </a:r>
                      <a:r>
                        <a:rPr sz="1400" spc="-45" dirty="0">
                          <a:latin typeface="Arial MT"/>
                          <a:cs typeface="Arial MT"/>
                        </a:rPr>
                        <a:t> </a:t>
                      </a:r>
                      <a:r>
                        <a:rPr sz="1400" dirty="0">
                          <a:latin typeface="Arial MT"/>
                          <a:cs typeface="Arial MT"/>
                        </a:rPr>
                        <a:t>or</a:t>
                      </a:r>
                      <a:r>
                        <a:rPr sz="1400" spc="-30" dirty="0">
                          <a:latin typeface="Arial MT"/>
                          <a:cs typeface="Arial MT"/>
                        </a:rPr>
                        <a:t> </a:t>
                      </a:r>
                      <a:r>
                        <a:rPr sz="1400" dirty="0">
                          <a:latin typeface="Arial MT"/>
                          <a:cs typeface="Arial MT"/>
                        </a:rPr>
                        <a:t>PCC anchoring</a:t>
                      </a:r>
                      <a:r>
                        <a:rPr sz="1400" spc="-55" dirty="0">
                          <a:latin typeface="Arial MT"/>
                          <a:cs typeface="Arial MT"/>
                        </a:rPr>
                        <a:t> </a:t>
                      </a:r>
                      <a:r>
                        <a:rPr sz="1400" dirty="0">
                          <a:latin typeface="Arial MT"/>
                          <a:cs typeface="Arial MT"/>
                        </a:rPr>
                        <a:t>can</a:t>
                      </a:r>
                      <a:r>
                        <a:rPr sz="1400" spc="-30" dirty="0">
                          <a:latin typeface="Arial MT"/>
                          <a:cs typeface="Arial MT"/>
                        </a:rPr>
                        <a:t> </a:t>
                      </a:r>
                      <a:r>
                        <a:rPr sz="1400" spc="-25" dirty="0">
                          <a:latin typeface="Arial MT"/>
                          <a:cs typeface="Arial MT"/>
                        </a:rPr>
                        <a:t>be </a:t>
                      </a:r>
                      <a:r>
                        <a:rPr sz="1400" dirty="0">
                          <a:latin typeface="Arial MT"/>
                          <a:cs typeface="Arial MT"/>
                        </a:rPr>
                        <a:t>triggered</a:t>
                      </a:r>
                      <a:r>
                        <a:rPr sz="1400" spc="-60" dirty="0">
                          <a:latin typeface="Arial MT"/>
                          <a:cs typeface="Arial MT"/>
                        </a:rPr>
                        <a:t> </a:t>
                      </a:r>
                      <a:r>
                        <a:rPr sz="1400" dirty="0">
                          <a:latin typeface="Arial MT"/>
                          <a:cs typeface="Arial MT"/>
                        </a:rPr>
                        <a:t>for</a:t>
                      </a:r>
                      <a:r>
                        <a:rPr sz="1400" spc="-40" dirty="0">
                          <a:latin typeface="Arial MT"/>
                          <a:cs typeface="Arial MT"/>
                        </a:rPr>
                        <a:t> </a:t>
                      </a:r>
                      <a:r>
                        <a:rPr sz="1400" dirty="0">
                          <a:latin typeface="Arial MT"/>
                          <a:cs typeface="Arial MT"/>
                        </a:rPr>
                        <a:t>an</a:t>
                      </a:r>
                      <a:r>
                        <a:rPr sz="1400" spc="-25" dirty="0">
                          <a:latin typeface="Arial MT"/>
                          <a:cs typeface="Arial MT"/>
                        </a:rPr>
                        <a:t> </a:t>
                      </a:r>
                      <a:r>
                        <a:rPr sz="1400" spc="-10" dirty="0">
                          <a:latin typeface="Arial MT"/>
                          <a:cs typeface="Arial MT"/>
                        </a:rPr>
                        <a:t>NSA</a:t>
                      </a:r>
                      <a:r>
                        <a:rPr sz="1400" spc="-85" dirty="0">
                          <a:latin typeface="Arial MT"/>
                          <a:cs typeface="Arial MT"/>
                        </a:rPr>
                        <a:t> </a:t>
                      </a:r>
                      <a:r>
                        <a:rPr sz="1400" dirty="0">
                          <a:latin typeface="Arial MT"/>
                          <a:cs typeface="Arial MT"/>
                        </a:rPr>
                        <a:t>DC</a:t>
                      </a:r>
                      <a:r>
                        <a:rPr sz="1400" spc="-20" dirty="0">
                          <a:latin typeface="Arial MT"/>
                          <a:cs typeface="Arial MT"/>
                        </a:rPr>
                        <a:t> </a:t>
                      </a:r>
                      <a:r>
                        <a:rPr sz="1400" dirty="0">
                          <a:latin typeface="Arial MT"/>
                          <a:cs typeface="Arial MT"/>
                        </a:rPr>
                        <a:t>UE </a:t>
                      </a:r>
                      <a:r>
                        <a:rPr sz="1400" dirty="0">
                          <a:solidFill>
                            <a:srgbClr val="0000FF"/>
                          </a:solidFill>
                          <a:latin typeface="Arial MT"/>
                          <a:cs typeface="Arial MT"/>
                        </a:rPr>
                        <a:t>only</a:t>
                      </a:r>
                      <a:r>
                        <a:rPr sz="1400" spc="-25" dirty="0">
                          <a:solidFill>
                            <a:srgbClr val="0000FF"/>
                          </a:solidFill>
                          <a:latin typeface="Arial MT"/>
                          <a:cs typeface="Arial MT"/>
                        </a:rPr>
                        <a:t> </a:t>
                      </a:r>
                      <a:r>
                        <a:rPr sz="1400" dirty="0">
                          <a:solidFill>
                            <a:srgbClr val="0000FF"/>
                          </a:solidFill>
                          <a:latin typeface="Arial MT"/>
                          <a:cs typeface="Arial MT"/>
                        </a:rPr>
                        <a:t>when</a:t>
                      </a:r>
                      <a:r>
                        <a:rPr sz="1400" spc="-25" dirty="0">
                          <a:solidFill>
                            <a:srgbClr val="0000FF"/>
                          </a:solidFill>
                          <a:latin typeface="Arial MT"/>
                          <a:cs typeface="Arial MT"/>
                        </a:rPr>
                        <a:t> </a:t>
                      </a:r>
                      <a:r>
                        <a:rPr sz="1400" dirty="0">
                          <a:solidFill>
                            <a:srgbClr val="0000FF"/>
                          </a:solidFill>
                          <a:latin typeface="Arial MT"/>
                          <a:cs typeface="Arial MT"/>
                        </a:rPr>
                        <a:t>the</a:t>
                      </a:r>
                      <a:r>
                        <a:rPr sz="1400" spc="-30" dirty="0">
                          <a:solidFill>
                            <a:srgbClr val="0000FF"/>
                          </a:solidFill>
                          <a:latin typeface="Arial MT"/>
                          <a:cs typeface="Arial MT"/>
                        </a:rPr>
                        <a:t> </a:t>
                      </a:r>
                      <a:r>
                        <a:rPr sz="1400" spc="-10" dirty="0">
                          <a:solidFill>
                            <a:srgbClr val="0000FF"/>
                          </a:solidFill>
                          <a:latin typeface="Arial MT"/>
                          <a:cs typeface="Arial MT"/>
                        </a:rPr>
                        <a:t>traffic </a:t>
                      </a:r>
                      <a:r>
                        <a:rPr sz="1400" dirty="0">
                          <a:solidFill>
                            <a:srgbClr val="0000FF"/>
                          </a:solidFill>
                          <a:latin typeface="Arial MT"/>
                          <a:cs typeface="Arial MT"/>
                        </a:rPr>
                        <a:t>volume</a:t>
                      </a:r>
                      <a:r>
                        <a:rPr sz="1400" spc="-25" dirty="0">
                          <a:solidFill>
                            <a:srgbClr val="0000FF"/>
                          </a:solidFill>
                          <a:latin typeface="Arial MT"/>
                          <a:cs typeface="Arial MT"/>
                        </a:rPr>
                        <a:t> </a:t>
                      </a:r>
                      <a:r>
                        <a:rPr sz="1400" dirty="0">
                          <a:solidFill>
                            <a:srgbClr val="0000FF"/>
                          </a:solidFill>
                          <a:latin typeface="Arial MT"/>
                          <a:cs typeface="Arial MT"/>
                        </a:rPr>
                        <a:t>buffered</a:t>
                      </a:r>
                      <a:r>
                        <a:rPr sz="1400" spc="-70" dirty="0">
                          <a:solidFill>
                            <a:srgbClr val="0000FF"/>
                          </a:solidFill>
                          <a:latin typeface="Arial MT"/>
                          <a:cs typeface="Arial MT"/>
                        </a:rPr>
                        <a:t> </a:t>
                      </a:r>
                      <a:r>
                        <a:rPr sz="1400" dirty="0">
                          <a:solidFill>
                            <a:srgbClr val="0000FF"/>
                          </a:solidFill>
                          <a:latin typeface="Arial MT"/>
                          <a:cs typeface="Arial MT"/>
                        </a:rPr>
                        <a:t>on</a:t>
                      </a:r>
                      <a:r>
                        <a:rPr sz="1400" spc="-20" dirty="0">
                          <a:solidFill>
                            <a:srgbClr val="0000FF"/>
                          </a:solidFill>
                          <a:latin typeface="Arial MT"/>
                          <a:cs typeface="Arial MT"/>
                        </a:rPr>
                        <a:t> </a:t>
                      </a:r>
                      <a:r>
                        <a:rPr sz="1400" dirty="0">
                          <a:solidFill>
                            <a:srgbClr val="0000FF"/>
                          </a:solidFill>
                          <a:latin typeface="Arial MT"/>
                          <a:cs typeface="Arial MT"/>
                        </a:rPr>
                        <a:t>the</a:t>
                      </a:r>
                      <a:r>
                        <a:rPr sz="1400" spc="-35" dirty="0">
                          <a:solidFill>
                            <a:srgbClr val="0000FF"/>
                          </a:solidFill>
                          <a:latin typeface="Arial MT"/>
                          <a:cs typeface="Arial MT"/>
                        </a:rPr>
                        <a:t> </a:t>
                      </a:r>
                      <a:r>
                        <a:rPr sz="1400" dirty="0">
                          <a:solidFill>
                            <a:srgbClr val="0000FF"/>
                          </a:solidFill>
                          <a:latin typeface="Arial MT"/>
                          <a:cs typeface="Arial MT"/>
                        </a:rPr>
                        <a:t>eNodeB</a:t>
                      </a:r>
                      <a:r>
                        <a:rPr sz="1400" spc="-30" dirty="0">
                          <a:solidFill>
                            <a:srgbClr val="0000FF"/>
                          </a:solidFill>
                          <a:latin typeface="Arial MT"/>
                          <a:cs typeface="Arial MT"/>
                        </a:rPr>
                        <a:t> </a:t>
                      </a:r>
                      <a:r>
                        <a:rPr sz="1400" dirty="0">
                          <a:solidFill>
                            <a:srgbClr val="0000FF"/>
                          </a:solidFill>
                          <a:latin typeface="Arial MT"/>
                          <a:cs typeface="Arial MT"/>
                        </a:rPr>
                        <a:t>for</a:t>
                      </a:r>
                      <a:r>
                        <a:rPr sz="1400" spc="-35" dirty="0">
                          <a:solidFill>
                            <a:srgbClr val="0000FF"/>
                          </a:solidFill>
                          <a:latin typeface="Arial MT"/>
                          <a:cs typeface="Arial MT"/>
                        </a:rPr>
                        <a:t> </a:t>
                      </a:r>
                      <a:r>
                        <a:rPr sz="1400" dirty="0">
                          <a:solidFill>
                            <a:srgbClr val="0000FF"/>
                          </a:solidFill>
                          <a:latin typeface="Arial MT"/>
                          <a:cs typeface="Arial MT"/>
                        </a:rPr>
                        <a:t>the</a:t>
                      </a:r>
                      <a:r>
                        <a:rPr sz="1400" spc="-40" dirty="0">
                          <a:solidFill>
                            <a:srgbClr val="0000FF"/>
                          </a:solidFill>
                          <a:latin typeface="Arial MT"/>
                          <a:cs typeface="Arial MT"/>
                        </a:rPr>
                        <a:t> </a:t>
                      </a:r>
                      <a:r>
                        <a:rPr sz="1400" spc="-25" dirty="0">
                          <a:solidFill>
                            <a:srgbClr val="0000FF"/>
                          </a:solidFill>
                          <a:latin typeface="Arial MT"/>
                          <a:cs typeface="Arial MT"/>
                        </a:rPr>
                        <a:t>UE </a:t>
                      </a:r>
                      <a:r>
                        <a:rPr sz="1400" dirty="0">
                          <a:solidFill>
                            <a:srgbClr val="0000FF"/>
                          </a:solidFill>
                          <a:latin typeface="Arial MT"/>
                          <a:cs typeface="Arial MT"/>
                        </a:rPr>
                        <a:t>exceeds</a:t>
                      </a:r>
                      <a:r>
                        <a:rPr sz="1400" spc="-40" dirty="0">
                          <a:solidFill>
                            <a:srgbClr val="0000FF"/>
                          </a:solidFill>
                          <a:latin typeface="Arial MT"/>
                          <a:cs typeface="Arial MT"/>
                        </a:rPr>
                        <a:t> </a:t>
                      </a:r>
                      <a:r>
                        <a:rPr sz="1400" dirty="0">
                          <a:solidFill>
                            <a:srgbClr val="0000FF"/>
                          </a:solidFill>
                          <a:latin typeface="Arial MT"/>
                          <a:cs typeface="Arial MT"/>
                        </a:rPr>
                        <a:t>this</a:t>
                      </a:r>
                      <a:r>
                        <a:rPr sz="1400" spc="-35" dirty="0">
                          <a:solidFill>
                            <a:srgbClr val="0000FF"/>
                          </a:solidFill>
                          <a:latin typeface="Arial MT"/>
                          <a:cs typeface="Arial MT"/>
                        </a:rPr>
                        <a:t> </a:t>
                      </a:r>
                      <a:r>
                        <a:rPr sz="1400" spc="-10" dirty="0">
                          <a:solidFill>
                            <a:srgbClr val="0000FF"/>
                          </a:solidFill>
                          <a:latin typeface="Arial MT"/>
                          <a:cs typeface="Arial MT"/>
                        </a:rPr>
                        <a:t>threshold</a:t>
                      </a:r>
                      <a:endParaRPr sz="1400">
                        <a:latin typeface="Arial MT"/>
                        <a:cs typeface="Arial MT"/>
                      </a:endParaRPr>
                    </a:p>
                  </a:txBody>
                  <a:tcPr marL="0" marR="0" marT="5455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82914">
                <a:tc>
                  <a:txBody>
                    <a:bodyPr/>
                    <a:lstStyle/>
                    <a:p>
                      <a:pPr marL="6350">
                        <a:lnSpc>
                          <a:spcPts val="1595"/>
                        </a:lnSpc>
                        <a:spcBef>
                          <a:spcPts val="120"/>
                        </a:spcBef>
                      </a:pPr>
                      <a:r>
                        <a:rPr sz="1400" spc="-10" dirty="0">
                          <a:latin typeface="Arial MT"/>
                          <a:cs typeface="Arial MT"/>
                        </a:rPr>
                        <a:t>NsaDcMgmtConfig</a:t>
                      </a:r>
                      <a:endParaRPr sz="1400">
                        <a:latin typeface="Arial MT"/>
                        <a:cs typeface="Arial MT"/>
                      </a:endParaRPr>
                    </a:p>
                  </a:txBody>
                  <a:tcPr marL="0" marR="0" marT="1522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nSpc>
                          <a:spcPts val="1595"/>
                        </a:lnSpc>
                        <a:spcBef>
                          <a:spcPts val="120"/>
                        </a:spcBef>
                      </a:pPr>
                      <a:r>
                        <a:rPr sz="1400" spc="-10" dirty="0">
                          <a:latin typeface="Arial MT"/>
                          <a:cs typeface="Arial MT"/>
                        </a:rPr>
                        <a:t>ScgAdditionInterval</a:t>
                      </a:r>
                      <a:endParaRPr sz="1400">
                        <a:latin typeface="Arial MT"/>
                        <a:cs typeface="Arial MT"/>
                      </a:endParaRPr>
                    </a:p>
                  </a:txBody>
                  <a:tcPr marL="0" marR="0" marT="1522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ts val="1595"/>
                        </a:lnSpc>
                        <a:spcBef>
                          <a:spcPts val="120"/>
                        </a:spcBef>
                      </a:pPr>
                      <a:r>
                        <a:rPr sz="1400" spc="-25" dirty="0">
                          <a:latin typeface="Arial MT"/>
                          <a:cs typeface="Arial MT"/>
                        </a:rPr>
                        <a:t>60s</a:t>
                      </a:r>
                      <a:endParaRPr sz="1400">
                        <a:latin typeface="Arial MT"/>
                        <a:cs typeface="Arial MT"/>
                      </a:endParaRPr>
                    </a:p>
                  </a:txBody>
                  <a:tcPr marL="0" marR="0" marT="1522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ts val="1595"/>
                        </a:lnSpc>
                        <a:spcBef>
                          <a:spcPts val="120"/>
                        </a:spcBef>
                      </a:pPr>
                      <a:r>
                        <a:rPr sz="1400" spc="-25" dirty="0">
                          <a:latin typeface="Arial MT"/>
                          <a:cs typeface="Arial MT"/>
                        </a:rPr>
                        <a:t>10s</a:t>
                      </a:r>
                      <a:endParaRPr sz="1400">
                        <a:latin typeface="Arial MT"/>
                        <a:cs typeface="Arial MT"/>
                      </a:endParaRPr>
                    </a:p>
                  </a:txBody>
                  <a:tcPr marL="0" marR="0" marT="1522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43087" y="207809"/>
            <a:ext cx="10969943" cy="443699"/>
          </a:xfrm>
          <a:prstGeom prst="rect">
            <a:avLst/>
          </a:prstGeom>
        </p:spPr>
        <p:txBody>
          <a:bodyPr vert="horz" wrap="square" lIns="0" tIns="12688" rIns="0" bIns="0" rtlCol="0" anchor="ctr">
            <a:spAutoFit/>
          </a:bodyPr>
          <a:lstStyle/>
          <a:p>
            <a:pPr marL="12689">
              <a:spcBef>
                <a:spcPts val="100"/>
              </a:spcBef>
            </a:pPr>
            <a:r>
              <a:rPr sz="2800" dirty="0"/>
              <a:t>5G</a:t>
            </a:r>
            <a:r>
              <a:rPr sz="2800" spc="-40" dirty="0"/>
              <a:t> </a:t>
            </a:r>
            <a:r>
              <a:rPr sz="2800" dirty="0"/>
              <a:t>Baseline</a:t>
            </a:r>
            <a:r>
              <a:rPr sz="2800" spc="-50" dirty="0"/>
              <a:t> </a:t>
            </a:r>
            <a:r>
              <a:rPr sz="2800" dirty="0"/>
              <a:t>Parameter</a:t>
            </a:r>
            <a:r>
              <a:rPr sz="2800" spc="-65" dirty="0"/>
              <a:t> </a:t>
            </a:r>
            <a:r>
              <a:rPr sz="2800" dirty="0"/>
              <a:t>:</a:t>
            </a:r>
            <a:r>
              <a:rPr sz="2800" spc="-35" dirty="0"/>
              <a:t> </a:t>
            </a:r>
            <a:r>
              <a:rPr sz="2800" dirty="0"/>
              <a:t>MCG</a:t>
            </a:r>
            <a:r>
              <a:rPr sz="2800" spc="-40" dirty="0"/>
              <a:t> </a:t>
            </a:r>
            <a:r>
              <a:rPr sz="2800" dirty="0"/>
              <a:t>Carrier</a:t>
            </a:r>
            <a:r>
              <a:rPr sz="2800" spc="-65" dirty="0"/>
              <a:t> </a:t>
            </a:r>
            <a:r>
              <a:rPr sz="2800" spc="-10" dirty="0"/>
              <a:t>Management</a:t>
            </a:r>
          </a:p>
        </p:txBody>
      </p:sp>
      <p:pic>
        <p:nvPicPr>
          <p:cNvPr id="5" name="object 5"/>
          <p:cNvPicPr/>
          <p:nvPr/>
        </p:nvPicPr>
        <p:blipFill>
          <a:blip r:embed="rId2" cstate="print"/>
          <a:stretch>
            <a:fillRect/>
          </a:stretch>
        </p:blipFill>
        <p:spPr>
          <a:xfrm>
            <a:off x="3751211" y="4688055"/>
            <a:ext cx="3911534" cy="2029613"/>
          </a:xfrm>
          <a:prstGeom prst="rect">
            <a:avLst/>
          </a:prstGeom>
        </p:spPr>
      </p:pic>
      <p:sp>
        <p:nvSpPr>
          <p:cNvPr id="6" name="object 6"/>
          <p:cNvSpPr txBox="1"/>
          <p:nvPr/>
        </p:nvSpPr>
        <p:spPr>
          <a:xfrm>
            <a:off x="6443912" y="5556034"/>
            <a:ext cx="491670" cy="346389"/>
          </a:xfrm>
          <a:prstGeom prst="rect">
            <a:avLst/>
          </a:prstGeom>
        </p:spPr>
        <p:txBody>
          <a:bodyPr vert="horz" wrap="square" lIns="0" tIns="13323" rIns="0" bIns="0" rtlCol="0">
            <a:spAutoFit/>
          </a:bodyPr>
          <a:lstStyle/>
          <a:p>
            <a:pPr marL="13957" marR="5075" indent="-1903">
              <a:spcBef>
                <a:spcPts val="105"/>
              </a:spcBef>
            </a:pPr>
            <a:r>
              <a:rPr sz="1049" dirty="0">
                <a:latin typeface="Microsoft YaHei"/>
                <a:cs typeface="Microsoft YaHei"/>
              </a:rPr>
              <a:t>F1</a:t>
            </a:r>
            <a:r>
              <a:rPr sz="1049" spc="-10" dirty="0">
                <a:latin typeface="Microsoft YaHei"/>
                <a:cs typeface="Microsoft YaHei"/>
              </a:rPr>
              <a:t> </a:t>
            </a:r>
            <a:r>
              <a:rPr sz="1049" spc="-25" dirty="0">
                <a:latin typeface="Microsoft YaHei"/>
                <a:cs typeface="Microsoft YaHei"/>
              </a:rPr>
              <a:t>Non </a:t>
            </a:r>
            <a:r>
              <a:rPr sz="1049" spc="-10" dirty="0">
                <a:latin typeface="Microsoft YaHei"/>
                <a:cs typeface="Microsoft YaHei"/>
              </a:rPr>
              <a:t>Anchor</a:t>
            </a:r>
            <a:endParaRPr sz="1049">
              <a:latin typeface="Microsoft YaHei"/>
              <a:cs typeface="Microsoft YaHei"/>
            </a:endParaRPr>
          </a:p>
        </p:txBody>
      </p:sp>
      <p:sp>
        <p:nvSpPr>
          <p:cNvPr id="7" name="object 7"/>
          <p:cNvSpPr txBox="1"/>
          <p:nvPr/>
        </p:nvSpPr>
        <p:spPr>
          <a:xfrm>
            <a:off x="5791609" y="6292966"/>
            <a:ext cx="994124" cy="174758"/>
          </a:xfrm>
          <a:prstGeom prst="rect">
            <a:avLst/>
          </a:prstGeom>
        </p:spPr>
        <p:txBody>
          <a:bodyPr vert="horz" wrap="square" lIns="0" tIns="13323" rIns="0" bIns="0" rtlCol="0">
            <a:spAutoFit/>
          </a:bodyPr>
          <a:lstStyle/>
          <a:p>
            <a:pPr marL="12689">
              <a:spcBef>
                <a:spcPts val="105"/>
              </a:spcBef>
            </a:pPr>
            <a:r>
              <a:rPr sz="1049" dirty="0">
                <a:latin typeface="Microsoft YaHei"/>
                <a:cs typeface="Microsoft YaHei"/>
              </a:rPr>
              <a:t>F2</a:t>
            </a:r>
            <a:r>
              <a:rPr sz="1049" spc="5" dirty="0">
                <a:latin typeface="Microsoft YaHei"/>
                <a:cs typeface="Microsoft YaHei"/>
              </a:rPr>
              <a:t> </a:t>
            </a:r>
            <a:r>
              <a:rPr sz="1049" dirty="0">
                <a:latin typeface="Microsoft YaHei"/>
                <a:cs typeface="Microsoft YaHei"/>
              </a:rPr>
              <a:t>NSA</a:t>
            </a:r>
            <a:r>
              <a:rPr sz="1049" spc="-30" dirty="0">
                <a:latin typeface="Microsoft YaHei"/>
                <a:cs typeface="Microsoft YaHei"/>
              </a:rPr>
              <a:t> </a:t>
            </a:r>
            <a:r>
              <a:rPr sz="1049" spc="-10" dirty="0">
                <a:latin typeface="Microsoft YaHei"/>
                <a:cs typeface="Microsoft YaHei"/>
              </a:rPr>
              <a:t>Anchor</a:t>
            </a:r>
            <a:endParaRPr sz="1049">
              <a:latin typeface="Microsoft YaHei"/>
              <a:cs typeface="Microsoft YaHei"/>
            </a:endParaRPr>
          </a:p>
        </p:txBody>
      </p:sp>
      <p:sp>
        <p:nvSpPr>
          <p:cNvPr id="8" name="object 8"/>
          <p:cNvSpPr txBox="1"/>
          <p:nvPr/>
        </p:nvSpPr>
        <p:spPr>
          <a:xfrm>
            <a:off x="4637740" y="5442845"/>
            <a:ext cx="990318" cy="425690"/>
          </a:xfrm>
          <a:prstGeom prst="rect">
            <a:avLst/>
          </a:prstGeom>
        </p:spPr>
        <p:txBody>
          <a:bodyPr vert="horz" wrap="square" lIns="0" tIns="68517" rIns="0" bIns="0" rtlCol="0">
            <a:spAutoFit/>
          </a:bodyPr>
          <a:lstStyle/>
          <a:p>
            <a:pPr marL="12689">
              <a:spcBef>
                <a:spcPts val="540"/>
              </a:spcBef>
            </a:pPr>
            <a:r>
              <a:rPr sz="1049" dirty="0">
                <a:latin typeface="Microsoft YaHei"/>
                <a:cs typeface="Microsoft YaHei"/>
              </a:rPr>
              <a:t>F1</a:t>
            </a:r>
            <a:r>
              <a:rPr sz="1049" spc="-5" dirty="0">
                <a:latin typeface="Microsoft YaHei"/>
                <a:cs typeface="Microsoft YaHei"/>
              </a:rPr>
              <a:t> </a:t>
            </a:r>
            <a:r>
              <a:rPr sz="1049" dirty="0">
                <a:latin typeface="Microsoft YaHei"/>
                <a:cs typeface="Microsoft YaHei"/>
              </a:rPr>
              <a:t>Non</a:t>
            </a:r>
            <a:r>
              <a:rPr sz="1049" spc="-25" dirty="0">
                <a:latin typeface="Microsoft YaHei"/>
                <a:cs typeface="Microsoft YaHei"/>
              </a:rPr>
              <a:t> </a:t>
            </a:r>
            <a:r>
              <a:rPr sz="1049" spc="-10" dirty="0">
                <a:latin typeface="Microsoft YaHei"/>
                <a:cs typeface="Microsoft YaHei"/>
              </a:rPr>
              <a:t>Anchor</a:t>
            </a:r>
            <a:endParaRPr sz="1049">
              <a:latin typeface="Microsoft YaHei"/>
              <a:cs typeface="Microsoft YaHei"/>
            </a:endParaRPr>
          </a:p>
          <a:p>
            <a:pPr marL="623009">
              <a:spcBef>
                <a:spcPts val="370"/>
              </a:spcBef>
            </a:pPr>
            <a:r>
              <a:rPr sz="899" spc="-50" dirty="0">
                <a:solidFill>
                  <a:srgbClr val="FFFFFF"/>
                </a:solidFill>
                <a:latin typeface="Microsoft YaHei"/>
                <a:cs typeface="Microsoft YaHei"/>
              </a:rPr>
              <a:t>2</a:t>
            </a:r>
            <a:endParaRPr sz="899">
              <a:latin typeface="Microsoft YaHei"/>
              <a:cs typeface="Microsoft YaHei"/>
            </a:endParaRPr>
          </a:p>
        </p:txBody>
      </p:sp>
      <p:sp>
        <p:nvSpPr>
          <p:cNvPr id="9" name="object 9"/>
          <p:cNvSpPr txBox="1"/>
          <p:nvPr/>
        </p:nvSpPr>
        <p:spPr>
          <a:xfrm>
            <a:off x="4152414" y="5694285"/>
            <a:ext cx="92624" cy="151055"/>
          </a:xfrm>
          <a:prstGeom prst="rect">
            <a:avLst/>
          </a:prstGeom>
        </p:spPr>
        <p:txBody>
          <a:bodyPr vert="horz" wrap="square" lIns="0" tIns="12688" rIns="0" bIns="0" rtlCol="0">
            <a:spAutoFit/>
          </a:bodyPr>
          <a:lstStyle/>
          <a:p>
            <a:pPr marL="12689">
              <a:spcBef>
                <a:spcPts val="100"/>
              </a:spcBef>
            </a:pPr>
            <a:r>
              <a:rPr sz="899" spc="-50" dirty="0">
                <a:solidFill>
                  <a:srgbClr val="FFFFFF"/>
                </a:solidFill>
                <a:latin typeface="Microsoft YaHei"/>
                <a:cs typeface="Microsoft YaHei"/>
              </a:rPr>
              <a:t>1</a:t>
            </a:r>
            <a:endParaRPr sz="899">
              <a:latin typeface="Microsoft YaHei"/>
              <a:cs typeface="Microsoft YaHei"/>
            </a:endParaRPr>
          </a:p>
        </p:txBody>
      </p:sp>
      <p:sp>
        <p:nvSpPr>
          <p:cNvPr id="10" name="object 10"/>
          <p:cNvSpPr txBox="1"/>
          <p:nvPr/>
        </p:nvSpPr>
        <p:spPr>
          <a:xfrm>
            <a:off x="5283319" y="6382192"/>
            <a:ext cx="99603" cy="165789"/>
          </a:xfrm>
          <a:prstGeom prst="rect">
            <a:avLst/>
          </a:prstGeom>
        </p:spPr>
        <p:txBody>
          <a:bodyPr vert="horz" wrap="square" lIns="0" tIns="12054" rIns="0" bIns="0" rtlCol="0">
            <a:spAutoFit/>
          </a:bodyPr>
          <a:lstStyle/>
          <a:p>
            <a:pPr marL="12689">
              <a:spcBef>
                <a:spcPts val="95"/>
              </a:spcBef>
            </a:pPr>
            <a:r>
              <a:rPr sz="999" spc="-50" dirty="0">
                <a:solidFill>
                  <a:srgbClr val="FFFFFF"/>
                </a:solidFill>
                <a:latin typeface="Microsoft YaHei"/>
                <a:cs typeface="Microsoft YaHei"/>
              </a:rPr>
              <a:t>3</a:t>
            </a:r>
            <a:endParaRPr sz="999">
              <a:latin typeface="Microsoft YaHei"/>
              <a:cs typeface="Microsoft YaHei"/>
            </a:endParaRPr>
          </a:p>
        </p:txBody>
      </p:sp>
      <p:graphicFrame>
        <p:nvGraphicFramePr>
          <p:cNvPr id="11" name="object 11"/>
          <p:cNvGraphicFramePr>
            <a:graphicFrameLocks noGrp="1"/>
          </p:cNvGraphicFramePr>
          <p:nvPr/>
        </p:nvGraphicFramePr>
        <p:xfrm>
          <a:off x="551384" y="1039695"/>
          <a:ext cx="11638150" cy="2610609"/>
        </p:xfrm>
        <a:graphic>
          <a:graphicData uri="http://schemas.openxmlformats.org/drawingml/2006/table">
            <a:tbl>
              <a:tblPr firstRow="1" bandRow="1">
                <a:tableStyleId>{2D5ABB26-0587-4C30-8999-92F81FD0307C}</a:tableStyleId>
              </a:tblPr>
              <a:tblGrid>
                <a:gridCol w="1317435">
                  <a:extLst>
                    <a:ext uri="{9D8B030D-6E8A-4147-A177-3AD203B41FA5}">
                      <a16:colId xmlns:a16="http://schemas.microsoft.com/office/drawing/2014/main" val="20000"/>
                    </a:ext>
                  </a:extLst>
                </a:gridCol>
                <a:gridCol w="2879693">
                  <a:extLst>
                    <a:ext uri="{9D8B030D-6E8A-4147-A177-3AD203B41FA5}">
                      <a16:colId xmlns:a16="http://schemas.microsoft.com/office/drawing/2014/main" val="20001"/>
                    </a:ext>
                  </a:extLst>
                </a:gridCol>
                <a:gridCol w="995044">
                  <a:extLst>
                    <a:ext uri="{9D8B030D-6E8A-4147-A177-3AD203B41FA5}">
                      <a16:colId xmlns:a16="http://schemas.microsoft.com/office/drawing/2014/main" val="20002"/>
                    </a:ext>
                  </a:extLst>
                </a:gridCol>
                <a:gridCol w="1675579">
                  <a:extLst>
                    <a:ext uri="{9D8B030D-6E8A-4147-A177-3AD203B41FA5}">
                      <a16:colId xmlns:a16="http://schemas.microsoft.com/office/drawing/2014/main" val="20003"/>
                    </a:ext>
                  </a:extLst>
                </a:gridCol>
                <a:gridCol w="4770399">
                  <a:extLst>
                    <a:ext uri="{9D8B030D-6E8A-4147-A177-3AD203B41FA5}">
                      <a16:colId xmlns:a16="http://schemas.microsoft.com/office/drawing/2014/main" val="20004"/>
                    </a:ext>
                  </a:extLst>
                </a:gridCol>
              </a:tblGrid>
              <a:tr h="193412">
                <a:tc>
                  <a:txBody>
                    <a:bodyPr/>
                    <a:lstStyle/>
                    <a:p>
                      <a:pPr marL="6350">
                        <a:lnSpc>
                          <a:spcPts val="1350"/>
                        </a:lnSpc>
                        <a:spcBef>
                          <a:spcPts val="120"/>
                        </a:spcBef>
                      </a:pPr>
                      <a:r>
                        <a:rPr sz="1200" dirty="0">
                          <a:latin typeface="Arial MT"/>
                          <a:cs typeface="Arial MT"/>
                        </a:rPr>
                        <a:t>MML</a:t>
                      </a:r>
                      <a:r>
                        <a:rPr sz="1200" spc="-85" dirty="0">
                          <a:latin typeface="Arial MT"/>
                          <a:cs typeface="Arial MT"/>
                        </a:rPr>
                        <a:t> </a:t>
                      </a:r>
                      <a:r>
                        <a:rPr sz="1200" spc="-10" dirty="0">
                          <a:latin typeface="Arial MT"/>
                          <a:cs typeface="Arial MT"/>
                        </a:rPr>
                        <a:t>Object</a:t>
                      </a:r>
                      <a:endParaRPr sz="1200">
                        <a:latin typeface="Arial MT"/>
                        <a:cs typeface="Arial MT"/>
                      </a:endParaRPr>
                    </a:p>
                  </a:txBody>
                  <a:tcPr marL="0" marR="0" marT="1522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5DFB4"/>
                    </a:solidFill>
                  </a:tcPr>
                </a:tc>
                <a:tc>
                  <a:txBody>
                    <a:bodyPr/>
                    <a:lstStyle/>
                    <a:p>
                      <a:pPr algn="ctr">
                        <a:lnSpc>
                          <a:spcPts val="1350"/>
                        </a:lnSpc>
                        <a:spcBef>
                          <a:spcPts val="120"/>
                        </a:spcBef>
                      </a:pPr>
                      <a:r>
                        <a:rPr sz="1200" dirty="0">
                          <a:latin typeface="Arial MT"/>
                          <a:cs typeface="Arial MT"/>
                        </a:rPr>
                        <a:t>Parameter</a:t>
                      </a:r>
                      <a:r>
                        <a:rPr sz="1200" spc="-35" dirty="0">
                          <a:latin typeface="Arial MT"/>
                          <a:cs typeface="Arial MT"/>
                        </a:rPr>
                        <a:t> </a:t>
                      </a:r>
                      <a:r>
                        <a:rPr sz="1200" spc="-25" dirty="0">
                          <a:latin typeface="Arial MT"/>
                          <a:cs typeface="Arial MT"/>
                        </a:rPr>
                        <a:t>ID</a:t>
                      </a:r>
                      <a:endParaRPr sz="1200">
                        <a:latin typeface="Arial MT"/>
                        <a:cs typeface="Arial MT"/>
                      </a:endParaRPr>
                    </a:p>
                  </a:txBody>
                  <a:tcPr marL="0" marR="0" marT="1522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5DFB4"/>
                    </a:solidFill>
                  </a:tcPr>
                </a:tc>
                <a:tc>
                  <a:txBody>
                    <a:bodyPr/>
                    <a:lstStyle/>
                    <a:p>
                      <a:pPr marL="1270" algn="ctr">
                        <a:lnSpc>
                          <a:spcPts val="1350"/>
                        </a:lnSpc>
                        <a:spcBef>
                          <a:spcPts val="120"/>
                        </a:spcBef>
                      </a:pPr>
                      <a:r>
                        <a:rPr sz="1200" dirty="0">
                          <a:latin typeface="Arial MT"/>
                          <a:cs typeface="Arial MT"/>
                        </a:rPr>
                        <a:t>Default</a:t>
                      </a:r>
                      <a:r>
                        <a:rPr sz="1200" spc="-25" dirty="0">
                          <a:latin typeface="Arial MT"/>
                          <a:cs typeface="Arial MT"/>
                        </a:rPr>
                        <a:t> </a:t>
                      </a:r>
                      <a:r>
                        <a:rPr sz="1200" spc="-10" dirty="0">
                          <a:latin typeface="Arial MT"/>
                          <a:cs typeface="Arial MT"/>
                        </a:rPr>
                        <a:t>Value</a:t>
                      </a:r>
                      <a:endParaRPr sz="1200">
                        <a:latin typeface="Arial MT"/>
                        <a:cs typeface="Arial MT"/>
                      </a:endParaRPr>
                    </a:p>
                  </a:txBody>
                  <a:tcPr marL="0" marR="0" marT="1522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5DFB4"/>
                    </a:solidFill>
                  </a:tcPr>
                </a:tc>
                <a:tc>
                  <a:txBody>
                    <a:bodyPr/>
                    <a:lstStyle/>
                    <a:p>
                      <a:pPr marL="635" algn="ctr">
                        <a:lnSpc>
                          <a:spcPts val="1350"/>
                        </a:lnSpc>
                        <a:spcBef>
                          <a:spcPts val="120"/>
                        </a:spcBef>
                      </a:pPr>
                      <a:r>
                        <a:rPr sz="1200" dirty="0">
                          <a:latin typeface="Arial MT"/>
                          <a:cs typeface="Arial MT"/>
                        </a:rPr>
                        <a:t>G</a:t>
                      </a:r>
                      <a:r>
                        <a:rPr sz="1200" spc="-5" dirty="0">
                          <a:latin typeface="Arial MT"/>
                          <a:cs typeface="Arial MT"/>
                        </a:rPr>
                        <a:t> </a:t>
                      </a:r>
                      <a:r>
                        <a:rPr sz="1200" spc="-10" dirty="0">
                          <a:latin typeface="Arial MT"/>
                          <a:cs typeface="Arial MT"/>
                        </a:rPr>
                        <a:t>Baseline</a:t>
                      </a:r>
                      <a:endParaRPr sz="1200">
                        <a:latin typeface="Arial MT"/>
                        <a:cs typeface="Arial MT"/>
                      </a:endParaRPr>
                    </a:p>
                  </a:txBody>
                  <a:tcPr marL="0" marR="0" marT="1522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00"/>
                    </a:solidFill>
                  </a:tcPr>
                </a:tc>
                <a:tc>
                  <a:txBody>
                    <a:bodyPr/>
                    <a:lstStyle/>
                    <a:p>
                      <a:pPr marL="6985">
                        <a:lnSpc>
                          <a:spcPts val="1350"/>
                        </a:lnSpc>
                        <a:spcBef>
                          <a:spcPts val="120"/>
                        </a:spcBef>
                      </a:pPr>
                      <a:r>
                        <a:rPr sz="1200" spc="-10" dirty="0">
                          <a:latin typeface="Arial MT"/>
                          <a:cs typeface="Arial MT"/>
                        </a:rPr>
                        <a:t>Remarks</a:t>
                      </a:r>
                      <a:endParaRPr sz="1200">
                        <a:latin typeface="Arial MT"/>
                        <a:cs typeface="Arial MT"/>
                      </a:endParaRPr>
                    </a:p>
                  </a:txBody>
                  <a:tcPr marL="0" marR="0" marT="15226" marB="0">
                    <a:lnL w="6350">
                      <a:solidFill>
                        <a:srgbClr val="000000"/>
                      </a:solidFill>
                      <a:prstDash val="solid"/>
                    </a:lnL>
                    <a:lnT w="6350">
                      <a:solidFill>
                        <a:srgbClr val="000000"/>
                      </a:solidFill>
                      <a:prstDash val="solid"/>
                    </a:lnT>
                    <a:lnB w="6350">
                      <a:solidFill>
                        <a:srgbClr val="000000"/>
                      </a:solidFill>
                      <a:prstDash val="solid"/>
                    </a:lnB>
                    <a:solidFill>
                      <a:srgbClr val="C5DFB4"/>
                    </a:solidFill>
                  </a:tcPr>
                </a:tc>
                <a:extLst>
                  <a:ext uri="{0D108BD9-81ED-4DB2-BD59-A6C34878D82A}">
                    <a16:rowId xmlns:a16="http://schemas.microsoft.com/office/drawing/2014/main" val="10000"/>
                  </a:ext>
                </a:extLst>
              </a:tr>
              <a:tr h="385912">
                <a:tc>
                  <a:txBody>
                    <a:bodyPr/>
                    <a:lstStyle/>
                    <a:p>
                      <a:pPr>
                        <a:lnSpc>
                          <a:spcPct val="100000"/>
                        </a:lnSpc>
                        <a:spcBef>
                          <a:spcPts val="280"/>
                        </a:spcBef>
                      </a:pPr>
                      <a:endParaRPr sz="1200">
                        <a:latin typeface="Times New Roman"/>
                        <a:cs typeface="Times New Roman"/>
                      </a:endParaRPr>
                    </a:p>
                    <a:p>
                      <a:pPr marL="6350">
                        <a:lnSpc>
                          <a:spcPts val="1350"/>
                        </a:lnSpc>
                      </a:pPr>
                      <a:r>
                        <a:rPr sz="1200" spc="-10" dirty="0">
                          <a:latin typeface="Arial MT"/>
                          <a:cs typeface="Arial MT"/>
                        </a:rPr>
                        <a:t>NsaDcMgmtConfig</a:t>
                      </a:r>
                      <a:endParaRPr sz="1200">
                        <a:latin typeface="Arial MT"/>
                        <a:cs typeface="Arial MT"/>
                      </a:endParaRPr>
                    </a:p>
                  </a:txBody>
                  <a:tcPr marL="0" marR="0" marT="35527"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280"/>
                        </a:spcBef>
                      </a:pPr>
                      <a:endParaRPr sz="1200">
                        <a:latin typeface="Times New Roman"/>
                        <a:cs typeface="Times New Roman"/>
                      </a:endParaRPr>
                    </a:p>
                    <a:p>
                      <a:pPr marL="6350">
                        <a:lnSpc>
                          <a:spcPts val="1350"/>
                        </a:lnSpc>
                      </a:pPr>
                      <a:r>
                        <a:rPr sz="1200" spc="-10" dirty="0">
                          <a:latin typeface="Arial MT"/>
                          <a:cs typeface="Arial MT"/>
                        </a:rPr>
                        <a:t>PERIODIC_PCC_ANCHORING_SW</a:t>
                      </a:r>
                      <a:endParaRPr sz="1200">
                        <a:latin typeface="Arial MT"/>
                        <a:cs typeface="Arial MT"/>
                      </a:endParaRPr>
                    </a:p>
                  </a:txBody>
                  <a:tcPr marL="0" marR="0" marT="35527"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280"/>
                        </a:spcBef>
                      </a:pPr>
                      <a:endParaRPr sz="1200">
                        <a:latin typeface="Times New Roman"/>
                        <a:cs typeface="Times New Roman"/>
                      </a:endParaRPr>
                    </a:p>
                    <a:p>
                      <a:pPr algn="ctr">
                        <a:lnSpc>
                          <a:spcPts val="1350"/>
                        </a:lnSpc>
                      </a:pPr>
                      <a:r>
                        <a:rPr sz="1200" spc="-25" dirty="0">
                          <a:latin typeface="Arial MT"/>
                          <a:cs typeface="Arial MT"/>
                        </a:rPr>
                        <a:t>Off</a:t>
                      </a:r>
                      <a:endParaRPr sz="1200">
                        <a:latin typeface="Arial MT"/>
                        <a:cs typeface="Arial MT"/>
                      </a:endParaRPr>
                    </a:p>
                  </a:txBody>
                  <a:tcPr marL="0" marR="0" marT="35527"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280"/>
                        </a:spcBef>
                      </a:pPr>
                      <a:endParaRPr sz="1200">
                        <a:latin typeface="Times New Roman"/>
                        <a:cs typeface="Times New Roman"/>
                      </a:endParaRPr>
                    </a:p>
                    <a:p>
                      <a:pPr algn="ctr">
                        <a:lnSpc>
                          <a:spcPts val="1350"/>
                        </a:lnSpc>
                      </a:pPr>
                      <a:r>
                        <a:rPr sz="1200" spc="-25" dirty="0">
                          <a:latin typeface="Arial MT"/>
                          <a:cs typeface="Arial MT"/>
                        </a:rPr>
                        <a:t>On</a:t>
                      </a:r>
                      <a:endParaRPr sz="1200">
                        <a:latin typeface="Arial MT"/>
                        <a:cs typeface="Arial MT"/>
                      </a:endParaRPr>
                    </a:p>
                  </a:txBody>
                  <a:tcPr marL="0" marR="0" marT="35527"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280"/>
                        </a:spcBef>
                      </a:pPr>
                      <a:endParaRPr sz="1200">
                        <a:latin typeface="Times New Roman"/>
                        <a:cs typeface="Times New Roman"/>
                      </a:endParaRPr>
                    </a:p>
                    <a:p>
                      <a:pPr marL="6985">
                        <a:lnSpc>
                          <a:spcPts val="1350"/>
                        </a:lnSpc>
                      </a:pPr>
                      <a:r>
                        <a:rPr sz="1200" dirty="0">
                          <a:latin typeface="Arial MT"/>
                          <a:cs typeface="Arial MT"/>
                        </a:rPr>
                        <a:t>ON=Enable</a:t>
                      </a:r>
                      <a:r>
                        <a:rPr sz="1200" spc="-40" dirty="0">
                          <a:latin typeface="Arial MT"/>
                          <a:cs typeface="Arial MT"/>
                        </a:rPr>
                        <a:t> </a:t>
                      </a:r>
                      <a:r>
                        <a:rPr sz="1200" dirty="0">
                          <a:latin typeface="Arial MT"/>
                          <a:cs typeface="Arial MT"/>
                        </a:rPr>
                        <a:t>Periodic</a:t>
                      </a:r>
                      <a:r>
                        <a:rPr sz="1200" spc="-45" dirty="0">
                          <a:latin typeface="Arial MT"/>
                          <a:cs typeface="Arial MT"/>
                        </a:rPr>
                        <a:t> </a:t>
                      </a:r>
                      <a:r>
                        <a:rPr sz="1200" dirty="0">
                          <a:latin typeface="Arial MT"/>
                          <a:cs typeface="Arial MT"/>
                        </a:rPr>
                        <a:t>NSA</a:t>
                      </a:r>
                      <a:r>
                        <a:rPr sz="1200" spc="-70" dirty="0">
                          <a:latin typeface="Arial MT"/>
                          <a:cs typeface="Arial MT"/>
                        </a:rPr>
                        <a:t> </a:t>
                      </a:r>
                      <a:r>
                        <a:rPr sz="1200" dirty="0">
                          <a:latin typeface="Arial MT"/>
                          <a:cs typeface="Arial MT"/>
                        </a:rPr>
                        <a:t>DC</a:t>
                      </a:r>
                      <a:r>
                        <a:rPr sz="1200" spc="-10" dirty="0">
                          <a:latin typeface="Arial MT"/>
                          <a:cs typeface="Arial MT"/>
                        </a:rPr>
                        <a:t> </a:t>
                      </a:r>
                      <a:r>
                        <a:rPr sz="1200" dirty="0">
                          <a:latin typeface="Arial MT"/>
                          <a:cs typeface="Arial MT"/>
                        </a:rPr>
                        <a:t>PCC</a:t>
                      </a:r>
                      <a:r>
                        <a:rPr sz="1200" spc="-10" dirty="0">
                          <a:latin typeface="Arial MT"/>
                          <a:cs typeface="Arial MT"/>
                        </a:rPr>
                        <a:t> anchoring</a:t>
                      </a:r>
                      <a:endParaRPr sz="1200">
                        <a:latin typeface="Arial MT"/>
                        <a:cs typeface="Arial MT"/>
                      </a:endParaRPr>
                    </a:p>
                  </a:txBody>
                  <a:tcPr marL="0" marR="0" marT="35527" marB="0">
                    <a:lnL w="6350">
                      <a:solidFill>
                        <a:srgbClr val="000000"/>
                      </a:solidFill>
                      <a:prstDash val="solid"/>
                    </a:lnL>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479511">
                <a:tc>
                  <a:txBody>
                    <a:bodyPr/>
                    <a:lstStyle/>
                    <a:p>
                      <a:pPr>
                        <a:lnSpc>
                          <a:spcPct val="100000"/>
                        </a:lnSpc>
                        <a:spcBef>
                          <a:spcPts val="1050"/>
                        </a:spcBef>
                      </a:pPr>
                      <a:endParaRPr sz="1200">
                        <a:latin typeface="Times New Roman"/>
                        <a:cs typeface="Times New Roman"/>
                      </a:endParaRPr>
                    </a:p>
                    <a:p>
                      <a:pPr marL="6350">
                        <a:lnSpc>
                          <a:spcPts val="1345"/>
                        </a:lnSpc>
                        <a:spcBef>
                          <a:spcPts val="5"/>
                        </a:spcBef>
                      </a:pPr>
                      <a:r>
                        <a:rPr sz="1200" spc="-10" dirty="0">
                          <a:latin typeface="Arial MT"/>
                          <a:cs typeface="Arial MT"/>
                        </a:rPr>
                        <a:t>NsaDcMgmtConfig</a:t>
                      </a:r>
                      <a:endParaRPr sz="1200">
                        <a:latin typeface="Arial MT"/>
                        <a:cs typeface="Arial MT"/>
                      </a:endParaRPr>
                    </a:p>
                  </a:txBody>
                  <a:tcPr marL="0" marR="0" marT="133227"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1050"/>
                        </a:spcBef>
                      </a:pPr>
                      <a:endParaRPr sz="1200">
                        <a:latin typeface="Times New Roman"/>
                        <a:cs typeface="Times New Roman"/>
                      </a:endParaRPr>
                    </a:p>
                    <a:p>
                      <a:pPr marL="6350">
                        <a:lnSpc>
                          <a:spcPts val="1345"/>
                        </a:lnSpc>
                        <a:spcBef>
                          <a:spcPts val="5"/>
                        </a:spcBef>
                      </a:pPr>
                      <a:r>
                        <a:rPr sz="1200" spc="-10" dirty="0">
                          <a:latin typeface="Arial MT"/>
                          <a:cs typeface="Arial MT"/>
                        </a:rPr>
                        <a:t>NSA_DC_STATE_PCC_ANCHORING_SW</a:t>
                      </a:r>
                      <a:endParaRPr sz="1200">
                        <a:latin typeface="Arial MT"/>
                        <a:cs typeface="Arial MT"/>
                      </a:endParaRPr>
                    </a:p>
                  </a:txBody>
                  <a:tcPr marL="0" marR="0" marT="133227"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1050"/>
                        </a:spcBef>
                      </a:pPr>
                      <a:endParaRPr sz="1200">
                        <a:latin typeface="Times New Roman"/>
                        <a:cs typeface="Times New Roman"/>
                      </a:endParaRPr>
                    </a:p>
                    <a:p>
                      <a:pPr algn="ctr">
                        <a:lnSpc>
                          <a:spcPts val="1345"/>
                        </a:lnSpc>
                        <a:spcBef>
                          <a:spcPts val="5"/>
                        </a:spcBef>
                      </a:pPr>
                      <a:r>
                        <a:rPr sz="1200" spc="-25" dirty="0">
                          <a:latin typeface="Arial MT"/>
                          <a:cs typeface="Arial MT"/>
                        </a:rPr>
                        <a:t>On</a:t>
                      </a:r>
                      <a:endParaRPr sz="1200">
                        <a:latin typeface="Arial MT"/>
                        <a:cs typeface="Arial MT"/>
                      </a:endParaRPr>
                    </a:p>
                  </a:txBody>
                  <a:tcPr marL="0" marR="0" marT="133227"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1050"/>
                        </a:spcBef>
                      </a:pPr>
                      <a:endParaRPr sz="1200">
                        <a:latin typeface="Times New Roman"/>
                        <a:cs typeface="Times New Roman"/>
                      </a:endParaRPr>
                    </a:p>
                    <a:p>
                      <a:pPr algn="ctr">
                        <a:lnSpc>
                          <a:spcPts val="1345"/>
                        </a:lnSpc>
                        <a:spcBef>
                          <a:spcPts val="5"/>
                        </a:spcBef>
                      </a:pPr>
                      <a:r>
                        <a:rPr sz="1200" spc="-25" dirty="0">
                          <a:latin typeface="Arial MT"/>
                          <a:cs typeface="Arial MT"/>
                        </a:rPr>
                        <a:t>On</a:t>
                      </a:r>
                      <a:endParaRPr sz="1200">
                        <a:latin typeface="Arial MT"/>
                        <a:cs typeface="Arial MT"/>
                      </a:endParaRPr>
                    </a:p>
                  </a:txBody>
                  <a:tcPr marL="0" marR="0" marT="133227"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 marR="273685">
                        <a:lnSpc>
                          <a:spcPct val="100000"/>
                        </a:lnSpc>
                        <a:spcBef>
                          <a:spcPts val="900"/>
                        </a:spcBef>
                      </a:pPr>
                      <a:r>
                        <a:rPr sz="1200" dirty="0">
                          <a:latin typeface="Arial MT"/>
                          <a:cs typeface="Arial MT"/>
                        </a:rPr>
                        <a:t>ON</a:t>
                      </a:r>
                      <a:r>
                        <a:rPr sz="1200" spc="-10" dirty="0">
                          <a:latin typeface="Arial MT"/>
                          <a:cs typeface="Arial MT"/>
                        </a:rPr>
                        <a:t> </a:t>
                      </a:r>
                      <a:r>
                        <a:rPr sz="1200" dirty="0">
                          <a:latin typeface="Arial MT"/>
                          <a:cs typeface="Arial MT"/>
                        </a:rPr>
                        <a:t>=NSA</a:t>
                      </a:r>
                      <a:r>
                        <a:rPr sz="1200" spc="-80" dirty="0">
                          <a:latin typeface="Arial MT"/>
                          <a:cs typeface="Arial MT"/>
                        </a:rPr>
                        <a:t> </a:t>
                      </a:r>
                      <a:r>
                        <a:rPr sz="1200" dirty="0">
                          <a:latin typeface="Arial MT"/>
                          <a:cs typeface="Arial MT"/>
                        </a:rPr>
                        <a:t>DC</a:t>
                      </a:r>
                      <a:r>
                        <a:rPr sz="1200" spc="-10" dirty="0">
                          <a:latin typeface="Arial MT"/>
                          <a:cs typeface="Arial MT"/>
                        </a:rPr>
                        <a:t> </a:t>
                      </a:r>
                      <a:r>
                        <a:rPr sz="1200" dirty="0">
                          <a:latin typeface="Arial MT"/>
                          <a:cs typeface="Arial MT"/>
                        </a:rPr>
                        <a:t>PCC</a:t>
                      </a:r>
                      <a:r>
                        <a:rPr sz="1200" spc="-15" dirty="0">
                          <a:latin typeface="Arial MT"/>
                          <a:cs typeface="Arial MT"/>
                        </a:rPr>
                        <a:t> </a:t>
                      </a:r>
                      <a:r>
                        <a:rPr sz="1200" dirty="0">
                          <a:latin typeface="Arial MT"/>
                          <a:cs typeface="Arial MT"/>
                        </a:rPr>
                        <a:t>anchoring</a:t>
                      </a:r>
                      <a:r>
                        <a:rPr sz="1200" spc="-50" dirty="0">
                          <a:latin typeface="Arial MT"/>
                          <a:cs typeface="Arial MT"/>
                        </a:rPr>
                        <a:t> </a:t>
                      </a:r>
                      <a:r>
                        <a:rPr sz="1200" dirty="0">
                          <a:latin typeface="Arial MT"/>
                          <a:cs typeface="Arial MT"/>
                        </a:rPr>
                        <a:t>can</a:t>
                      </a:r>
                      <a:r>
                        <a:rPr sz="1200" spc="-20" dirty="0">
                          <a:latin typeface="Arial MT"/>
                          <a:cs typeface="Arial MT"/>
                        </a:rPr>
                        <a:t> </a:t>
                      </a:r>
                      <a:r>
                        <a:rPr sz="1200" dirty="0">
                          <a:latin typeface="Arial MT"/>
                          <a:cs typeface="Arial MT"/>
                        </a:rPr>
                        <a:t>be</a:t>
                      </a:r>
                      <a:r>
                        <a:rPr sz="1200" spc="-25" dirty="0">
                          <a:latin typeface="Arial MT"/>
                          <a:cs typeface="Arial MT"/>
                        </a:rPr>
                        <a:t> </a:t>
                      </a:r>
                      <a:r>
                        <a:rPr sz="1200" dirty="0">
                          <a:latin typeface="Arial MT"/>
                          <a:cs typeface="Arial MT"/>
                        </a:rPr>
                        <a:t>triggered</a:t>
                      </a:r>
                      <a:r>
                        <a:rPr sz="1200" spc="-15" dirty="0">
                          <a:latin typeface="Arial MT"/>
                          <a:cs typeface="Arial MT"/>
                        </a:rPr>
                        <a:t> </a:t>
                      </a:r>
                      <a:r>
                        <a:rPr sz="1200" dirty="0">
                          <a:latin typeface="Arial MT"/>
                          <a:cs typeface="Arial MT"/>
                        </a:rPr>
                        <a:t>for</a:t>
                      </a:r>
                      <a:r>
                        <a:rPr sz="1200" spc="-20" dirty="0">
                          <a:latin typeface="Arial MT"/>
                          <a:cs typeface="Arial MT"/>
                        </a:rPr>
                        <a:t> </a:t>
                      </a:r>
                      <a:r>
                        <a:rPr sz="1200" dirty="0">
                          <a:latin typeface="Arial MT"/>
                          <a:cs typeface="Arial MT"/>
                        </a:rPr>
                        <a:t>UEs</a:t>
                      </a:r>
                      <a:r>
                        <a:rPr sz="1200" spc="-10" dirty="0">
                          <a:latin typeface="Arial MT"/>
                          <a:cs typeface="Arial MT"/>
                        </a:rPr>
                        <a:t> </a:t>
                      </a:r>
                      <a:r>
                        <a:rPr sz="1200" dirty="0">
                          <a:latin typeface="Arial MT"/>
                          <a:cs typeface="Arial MT"/>
                        </a:rPr>
                        <a:t>in</a:t>
                      </a:r>
                      <a:r>
                        <a:rPr sz="1200" spc="-15" dirty="0">
                          <a:latin typeface="Arial MT"/>
                          <a:cs typeface="Arial MT"/>
                        </a:rPr>
                        <a:t> </a:t>
                      </a:r>
                      <a:r>
                        <a:rPr sz="1200" dirty="0">
                          <a:latin typeface="Arial MT"/>
                          <a:cs typeface="Arial MT"/>
                        </a:rPr>
                        <a:t>the</a:t>
                      </a:r>
                      <a:r>
                        <a:rPr sz="1200" spc="-20" dirty="0">
                          <a:latin typeface="Arial MT"/>
                          <a:cs typeface="Arial MT"/>
                        </a:rPr>
                        <a:t> </a:t>
                      </a:r>
                      <a:r>
                        <a:rPr sz="1200" dirty="0">
                          <a:latin typeface="Arial MT"/>
                          <a:cs typeface="Arial MT"/>
                        </a:rPr>
                        <a:t>NSA</a:t>
                      </a:r>
                      <a:r>
                        <a:rPr sz="1200" spc="-85" dirty="0">
                          <a:latin typeface="Arial MT"/>
                          <a:cs typeface="Arial MT"/>
                        </a:rPr>
                        <a:t> </a:t>
                      </a:r>
                      <a:r>
                        <a:rPr sz="1200" spc="-25" dirty="0">
                          <a:latin typeface="Arial MT"/>
                          <a:cs typeface="Arial MT"/>
                        </a:rPr>
                        <a:t>DC </a:t>
                      </a:r>
                      <a:r>
                        <a:rPr sz="1200" spc="-10" dirty="0">
                          <a:latin typeface="Arial MT"/>
                          <a:cs typeface="Arial MT"/>
                        </a:rPr>
                        <a:t>state</a:t>
                      </a:r>
                      <a:endParaRPr sz="1200">
                        <a:latin typeface="Arial MT"/>
                        <a:cs typeface="Arial MT"/>
                      </a:endParaRPr>
                    </a:p>
                  </a:txBody>
                  <a:tcPr marL="0" marR="0" marT="114194" marB="0">
                    <a:lnL w="6350">
                      <a:solidFill>
                        <a:srgbClr val="000000"/>
                      </a:solidFill>
                      <a:prstDash val="solid"/>
                    </a:lnL>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1338965">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515"/>
                        </a:spcBef>
                      </a:pPr>
                      <a:endParaRPr sz="1200">
                        <a:latin typeface="Times New Roman"/>
                        <a:cs typeface="Times New Roman"/>
                      </a:endParaRPr>
                    </a:p>
                    <a:p>
                      <a:pPr marL="6350">
                        <a:lnSpc>
                          <a:spcPct val="100000"/>
                        </a:lnSpc>
                      </a:pPr>
                      <a:r>
                        <a:rPr sz="1200" spc="-10" dirty="0">
                          <a:latin typeface="Arial MT"/>
                          <a:cs typeface="Arial MT"/>
                        </a:rPr>
                        <a:t>NsaDcMgmtConfig</a:t>
                      </a:r>
                      <a:endParaRPr sz="12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515"/>
                        </a:spcBef>
                      </a:pPr>
                      <a:endParaRPr sz="1200">
                        <a:latin typeface="Times New Roman"/>
                        <a:cs typeface="Times New Roman"/>
                      </a:endParaRPr>
                    </a:p>
                    <a:p>
                      <a:pPr marL="6350">
                        <a:lnSpc>
                          <a:spcPct val="100000"/>
                        </a:lnSpc>
                      </a:pPr>
                      <a:r>
                        <a:rPr sz="1200" spc="-10" dirty="0">
                          <a:latin typeface="Arial MT"/>
                          <a:cs typeface="Arial MT"/>
                        </a:rPr>
                        <a:t>ScgAdditionInterval</a:t>
                      </a:r>
                      <a:endParaRPr sz="12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515"/>
                        </a:spcBef>
                      </a:pPr>
                      <a:endParaRPr sz="1200">
                        <a:latin typeface="Times New Roman"/>
                        <a:cs typeface="Times New Roman"/>
                      </a:endParaRPr>
                    </a:p>
                    <a:p>
                      <a:pPr algn="ctr">
                        <a:lnSpc>
                          <a:spcPct val="100000"/>
                        </a:lnSpc>
                      </a:pPr>
                      <a:r>
                        <a:rPr sz="1200" spc="-25" dirty="0">
                          <a:latin typeface="Arial MT"/>
                          <a:cs typeface="Arial MT"/>
                        </a:rPr>
                        <a:t>60s</a:t>
                      </a:r>
                      <a:endParaRPr sz="12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515"/>
                        </a:spcBef>
                      </a:pPr>
                      <a:endParaRPr sz="1200">
                        <a:latin typeface="Times New Roman"/>
                        <a:cs typeface="Times New Roman"/>
                      </a:endParaRPr>
                    </a:p>
                    <a:p>
                      <a:pPr marL="635" algn="ctr">
                        <a:lnSpc>
                          <a:spcPct val="100000"/>
                        </a:lnSpc>
                      </a:pPr>
                      <a:r>
                        <a:rPr sz="1200" spc="-25" dirty="0">
                          <a:latin typeface="Arial MT"/>
                          <a:cs typeface="Arial MT"/>
                        </a:rPr>
                        <a:t>10s</a:t>
                      </a:r>
                      <a:endParaRPr sz="12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785"/>
                        </a:spcBef>
                      </a:pPr>
                      <a:endParaRPr sz="1200">
                        <a:latin typeface="Times New Roman"/>
                        <a:cs typeface="Times New Roman"/>
                      </a:endParaRPr>
                    </a:p>
                    <a:p>
                      <a:pPr marL="6985">
                        <a:lnSpc>
                          <a:spcPct val="100000"/>
                        </a:lnSpc>
                      </a:pPr>
                      <a:r>
                        <a:rPr sz="1200" dirty="0">
                          <a:latin typeface="Arial MT"/>
                          <a:cs typeface="Arial MT"/>
                        </a:rPr>
                        <a:t>10s=Shorten</a:t>
                      </a:r>
                      <a:r>
                        <a:rPr sz="1200" spc="-55" dirty="0">
                          <a:latin typeface="Arial MT"/>
                          <a:cs typeface="Arial MT"/>
                        </a:rPr>
                        <a:t> </a:t>
                      </a:r>
                      <a:r>
                        <a:rPr sz="1200" dirty="0">
                          <a:latin typeface="Arial MT"/>
                          <a:cs typeface="Arial MT"/>
                        </a:rPr>
                        <a:t>the</a:t>
                      </a:r>
                      <a:r>
                        <a:rPr sz="1200" spc="-40" dirty="0">
                          <a:latin typeface="Arial MT"/>
                          <a:cs typeface="Arial MT"/>
                        </a:rPr>
                        <a:t> </a:t>
                      </a:r>
                      <a:r>
                        <a:rPr sz="1200" dirty="0">
                          <a:latin typeface="Arial MT"/>
                          <a:cs typeface="Arial MT"/>
                        </a:rPr>
                        <a:t>Interval</a:t>
                      </a:r>
                      <a:r>
                        <a:rPr sz="1200" spc="-30" dirty="0">
                          <a:latin typeface="Arial MT"/>
                          <a:cs typeface="Arial MT"/>
                        </a:rPr>
                        <a:t> </a:t>
                      </a:r>
                      <a:r>
                        <a:rPr sz="1200" dirty="0">
                          <a:latin typeface="Arial MT"/>
                          <a:cs typeface="Arial MT"/>
                        </a:rPr>
                        <a:t>Time</a:t>
                      </a:r>
                      <a:r>
                        <a:rPr sz="1200" spc="-40" dirty="0">
                          <a:latin typeface="Arial MT"/>
                          <a:cs typeface="Arial MT"/>
                        </a:rPr>
                        <a:t> </a:t>
                      </a:r>
                      <a:r>
                        <a:rPr sz="1200" dirty="0">
                          <a:latin typeface="Arial MT"/>
                          <a:cs typeface="Arial MT"/>
                        </a:rPr>
                        <a:t>for</a:t>
                      </a:r>
                      <a:r>
                        <a:rPr sz="1200" spc="-40" dirty="0">
                          <a:latin typeface="Arial MT"/>
                          <a:cs typeface="Arial MT"/>
                        </a:rPr>
                        <a:t> </a:t>
                      </a:r>
                      <a:r>
                        <a:rPr sz="1200" dirty="0">
                          <a:latin typeface="Arial MT"/>
                          <a:cs typeface="Arial MT"/>
                        </a:rPr>
                        <a:t>scenarios</a:t>
                      </a:r>
                      <a:r>
                        <a:rPr sz="1200" spc="-55" dirty="0">
                          <a:latin typeface="Arial MT"/>
                          <a:cs typeface="Arial MT"/>
                        </a:rPr>
                        <a:t> </a:t>
                      </a:r>
                      <a:r>
                        <a:rPr sz="1200" spc="-50" dirty="0">
                          <a:latin typeface="Arial MT"/>
                          <a:cs typeface="Arial MT"/>
                        </a:rPr>
                        <a:t>:</a:t>
                      </a:r>
                      <a:endParaRPr sz="1200">
                        <a:latin typeface="Arial MT"/>
                        <a:cs typeface="Arial MT"/>
                      </a:endParaRPr>
                    </a:p>
                    <a:p>
                      <a:pPr marL="167640" indent="-160655">
                        <a:lnSpc>
                          <a:spcPct val="100000"/>
                        </a:lnSpc>
                        <a:buSzPct val="91666"/>
                        <a:buAutoNum type="arabicPeriod"/>
                        <a:tabLst>
                          <a:tab pos="167640" algn="l"/>
                        </a:tabLst>
                      </a:pPr>
                      <a:r>
                        <a:rPr sz="1200" dirty="0">
                          <a:latin typeface="Arial MT"/>
                          <a:cs typeface="Arial MT"/>
                        </a:rPr>
                        <a:t>Anchor</a:t>
                      </a:r>
                      <a:r>
                        <a:rPr sz="1200" spc="-40" dirty="0">
                          <a:latin typeface="Arial MT"/>
                          <a:cs typeface="Arial MT"/>
                        </a:rPr>
                        <a:t> </a:t>
                      </a:r>
                      <a:r>
                        <a:rPr sz="1200" dirty="0">
                          <a:latin typeface="Arial MT"/>
                          <a:cs typeface="Arial MT"/>
                        </a:rPr>
                        <a:t>Cell</a:t>
                      </a:r>
                      <a:r>
                        <a:rPr sz="1200" spc="-25" dirty="0">
                          <a:latin typeface="Arial MT"/>
                          <a:cs typeface="Arial MT"/>
                        </a:rPr>
                        <a:t> </a:t>
                      </a:r>
                      <a:r>
                        <a:rPr sz="1200" dirty="0">
                          <a:latin typeface="Arial MT"/>
                          <a:cs typeface="Arial MT"/>
                        </a:rPr>
                        <a:t>attempting</a:t>
                      </a:r>
                      <a:r>
                        <a:rPr sz="1200" spc="-55" dirty="0">
                          <a:latin typeface="Arial MT"/>
                          <a:cs typeface="Arial MT"/>
                        </a:rPr>
                        <a:t> </a:t>
                      </a:r>
                      <a:r>
                        <a:rPr sz="1200" dirty="0">
                          <a:latin typeface="Arial MT"/>
                          <a:cs typeface="Arial MT"/>
                        </a:rPr>
                        <a:t>to</a:t>
                      </a:r>
                      <a:r>
                        <a:rPr sz="1200" spc="-5" dirty="0">
                          <a:latin typeface="Arial MT"/>
                          <a:cs typeface="Arial MT"/>
                        </a:rPr>
                        <a:t> </a:t>
                      </a:r>
                      <a:r>
                        <a:rPr sz="1200" dirty="0">
                          <a:latin typeface="Arial MT"/>
                          <a:cs typeface="Arial MT"/>
                        </a:rPr>
                        <a:t>add</a:t>
                      </a:r>
                      <a:r>
                        <a:rPr sz="1200" spc="-30" dirty="0">
                          <a:latin typeface="Arial MT"/>
                          <a:cs typeface="Arial MT"/>
                        </a:rPr>
                        <a:t> </a:t>
                      </a:r>
                      <a:r>
                        <a:rPr sz="1200" dirty="0">
                          <a:latin typeface="Arial MT"/>
                          <a:cs typeface="Arial MT"/>
                        </a:rPr>
                        <a:t>NR</a:t>
                      </a:r>
                      <a:r>
                        <a:rPr sz="1200" spc="-15" dirty="0">
                          <a:latin typeface="Arial MT"/>
                          <a:cs typeface="Arial MT"/>
                        </a:rPr>
                        <a:t> </a:t>
                      </a:r>
                      <a:r>
                        <a:rPr sz="1200" spc="-25" dirty="0">
                          <a:latin typeface="Arial MT"/>
                          <a:cs typeface="Arial MT"/>
                        </a:rPr>
                        <a:t>SCG</a:t>
                      </a:r>
                      <a:endParaRPr sz="1200">
                        <a:latin typeface="Arial MT"/>
                        <a:cs typeface="Arial MT"/>
                      </a:endParaRPr>
                    </a:p>
                    <a:p>
                      <a:pPr marL="133985" indent="-128905">
                        <a:lnSpc>
                          <a:spcPct val="100000"/>
                        </a:lnSpc>
                        <a:buSzPct val="91666"/>
                        <a:buAutoNum type="arabicPeriod"/>
                        <a:tabLst>
                          <a:tab pos="133985" algn="l"/>
                        </a:tabLst>
                      </a:pPr>
                      <a:r>
                        <a:rPr sz="1200" spc="-10" dirty="0">
                          <a:latin typeface="Arial MT"/>
                          <a:cs typeface="Arial MT"/>
                        </a:rPr>
                        <a:t>Trigger</a:t>
                      </a:r>
                      <a:r>
                        <a:rPr sz="1200" spc="-25" dirty="0">
                          <a:latin typeface="Arial MT"/>
                          <a:cs typeface="Arial MT"/>
                        </a:rPr>
                        <a:t> </a:t>
                      </a:r>
                      <a:r>
                        <a:rPr sz="1200" dirty="0">
                          <a:latin typeface="Arial MT"/>
                          <a:cs typeface="Arial MT"/>
                        </a:rPr>
                        <a:t>PCC</a:t>
                      </a:r>
                      <a:r>
                        <a:rPr sz="1200" spc="-80" dirty="0">
                          <a:latin typeface="Arial MT"/>
                          <a:cs typeface="Arial MT"/>
                        </a:rPr>
                        <a:t> </a:t>
                      </a:r>
                      <a:r>
                        <a:rPr sz="1200" dirty="0">
                          <a:latin typeface="Arial MT"/>
                          <a:cs typeface="Arial MT"/>
                        </a:rPr>
                        <a:t>Anchoring</a:t>
                      </a:r>
                      <a:r>
                        <a:rPr sz="1200" spc="-50" dirty="0">
                          <a:latin typeface="Arial MT"/>
                          <a:cs typeface="Arial MT"/>
                        </a:rPr>
                        <a:t> </a:t>
                      </a:r>
                      <a:r>
                        <a:rPr sz="1200" dirty="0">
                          <a:latin typeface="Arial MT"/>
                          <a:cs typeface="Arial MT"/>
                        </a:rPr>
                        <a:t>for</a:t>
                      </a:r>
                      <a:r>
                        <a:rPr sz="1200" spc="-20" dirty="0">
                          <a:latin typeface="Arial MT"/>
                          <a:cs typeface="Arial MT"/>
                        </a:rPr>
                        <a:t> </a:t>
                      </a:r>
                      <a:r>
                        <a:rPr sz="1200" dirty="0">
                          <a:latin typeface="Arial MT"/>
                          <a:cs typeface="Arial MT"/>
                        </a:rPr>
                        <a:t>an</a:t>
                      </a:r>
                      <a:r>
                        <a:rPr sz="1200" spc="-15" dirty="0">
                          <a:latin typeface="Arial MT"/>
                          <a:cs typeface="Arial MT"/>
                        </a:rPr>
                        <a:t> </a:t>
                      </a:r>
                      <a:r>
                        <a:rPr sz="1200" dirty="0">
                          <a:latin typeface="Arial MT"/>
                          <a:cs typeface="Arial MT"/>
                        </a:rPr>
                        <a:t>NSA</a:t>
                      </a:r>
                      <a:r>
                        <a:rPr sz="1200" spc="-70" dirty="0">
                          <a:latin typeface="Arial MT"/>
                          <a:cs typeface="Arial MT"/>
                        </a:rPr>
                        <a:t> </a:t>
                      </a:r>
                      <a:r>
                        <a:rPr sz="1200" spc="-25" dirty="0">
                          <a:latin typeface="Arial MT"/>
                          <a:cs typeface="Arial MT"/>
                        </a:rPr>
                        <a:t>UE</a:t>
                      </a:r>
                      <a:endParaRPr sz="1200">
                        <a:latin typeface="Arial MT"/>
                        <a:cs typeface="Arial MT"/>
                      </a:endParaRPr>
                    </a:p>
                    <a:p>
                      <a:pPr marL="133985" indent="-128905">
                        <a:lnSpc>
                          <a:spcPct val="100000"/>
                        </a:lnSpc>
                        <a:buSzPct val="91666"/>
                        <a:buAutoNum type="arabicPeriod"/>
                        <a:tabLst>
                          <a:tab pos="133985" algn="l"/>
                        </a:tabLst>
                      </a:pPr>
                      <a:r>
                        <a:rPr sz="1200" dirty="0">
                          <a:latin typeface="Arial MT"/>
                          <a:cs typeface="Arial MT"/>
                        </a:rPr>
                        <a:t>If</a:t>
                      </a:r>
                      <a:r>
                        <a:rPr sz="1200" spc="-10" dirty="0">
                          <a:latin typeface="Arial MT"/>
                          <a:cs typeface="Arial MT"/>
                        </a:rPr>
                        <a:t> </a:t>
                      </a:r>
                      <a:r>
                        <a:rPr sz="1200" dirty="0">
                          <a:latin typeface="Arial MT"/>
                          <a:cs typeface="Arial MT"/>
                        </a:rPr>
                        <a:t>NR</a:t>
                      </a:r>
                      <a:r>
                        <a:rPr sz="1200" spc="-15" dirty="0">
                          <a:latin typeface="Arial MT"/>
                          <a:cs typeface="Arial MT"/>
                        </a:rPr>
                        <a:t> </a:t>
                      </a:r>
                      <a:r>
                        <a:rPr sz="1200" dirty="0">
                          <a:latin typeface="Arial MT"/>
                          <a:cs typeface="Arial MT"/>
                        </a:rPr>
                        <a:t>SCG</a:t>
                      </a:r>
                      <a:r>
                        <a:rPr sz="1200" spc="-20" dirty="0">
                          <a:latin typeface="Arial MT"/>
                          <a:cs typeface="Arial MT"/>
                        </a:rPr>
                        <a:t> </a:t>
                      </a:r>
                      <a:r>
                        <a:rPr sz="1200" dirty="0">
                          <a:latin typeface="Arial MT"/>
                          <a:cs typeface="Arial MT"/>
                        </a:rPr>
                        <a:t>addition</a:t>
                      </a:r>
                      <a:r>
                        <a:rPr sz="1200" spc="-45" dirty="0">
                          <a:latin typeface="Arial MT"/>
                          <a:cs typeface="Arial MT"/>
                        </a:rPr>
                        <a:t> </a:t>
                      </a:r>
                      <a:r>
                        <a:rPr sz="1200" dirty="0">
                          <a:latin typeface="Arial MT"/>
                          <a:cs typeface="Arial MT"/>
                        </a:rPr>
                        <a:t>failed,</a:t>
                      </a:r>
                      <a:r>
                        <a:rPr sz="1200" spc="-30" dirty="0">
                          <a:latin typeface="Arial MT"/>
                          <a:cs typeface="Arial MT"/>
                        </a:rPr>
                        <a:t> </a:t>
                      </a:r>
                      <a:r>
                        <a:rPr sz="1200" dirty="0">
                          <a:latin typeface="Arial MT"/>
                          <a:cs typeface="Arial MT"/>
                        </a:rPr>
                        <a:t>eNodeB</a:t>
                      </a:r>
                      <a:r>
                        <a:rPr sz="1200" spc="-35" dirty="0">
                          <a:latin typeface="Arial MT"/>
                          <a:cs typeface="Arial MT"/>
                        </a:rPr>
                        <a:t> </a:t>
                      </a:r>
                      <a:r>
                        <a:rPr sz="1200" dirty="0">
                          <a:latin typeface="Arial MT"/>
                          <a:cs typeface="Arial MT"/>
                        </a:rPr>
                        <a:t>will</a:t>
                      </a:r>
                      <a:r>
                        <a:rPr sz="1200" spc="-10" dirty="0">
                          <a:latin typeface="Arial MT"/>
                          <a:cs typeface="Arial MT"/>
                        </a:rPr>
                        <a:t> </a:t>
                      </a:r>
                      <a:r>
                        <a:rPr sz="1200" dirty="0">
                          <a:latin typeface="Arial MT"/>
                          <a:cs typeface="Arial MT"/>
                        </a:rPr>
                        <a:t>retry</a:t>
                      </a:r>
                      <a:r>
                        <a:rPr sz="1200" spc="-15" dirty="0">
                          <a:latin typeface="Arial MT"/>
                          <a:cs typeface="Arial MT"/>
                        </a:rPr>
                        <a:t> </a:t>
                      </a:r>
                      <a:r>
                        <a:rPr sz="1200" dirty="0">
                          <a:latin typeface="Arial MT"/>
                          <a:cs typeface="Arial MT"/>
                        </a:rPr>
                        <a:t>again</a:t>
                      </a:r>
                      <a:r>
                        <a:rPr sz="1200" spc="-25" dirty="0">
                          <a:latin typeface="Arial MT"/>
                          <a:cs typeface="Arial MT"/>
                        </a:rPr>
                        <a:t> </a:t>
                      </a:r>
                      <a:r>
                        <a:rPr sz="1200" dirty="0">
                          <a:latin typeface="Arial MT"/>
                          <a:cs typeface="Arial MT"/>
                        </a:rPr>
                        <a:t>after</a:t>
                      </a:r>
                      <a:r>
                        <a:rPr sz="1200" spc="-35" dirty="0">
                          <a:latin typeface="Arial MT"/>
                          <a:cs typeface="Arial MT"/>
                        </a:rPr>
                        <a:t> </a:t>
                      </a:r>
                      <a:r>
                        <a:rPr sz="1200" dirty="0">
                          <a:latin typeface="Arial MT"/>
                          <a:cs typeface="Arial MT"/>
                        </a:rPr>
                        <a:t>this</a:t>
                      </a:r>
                      <a:r>
                        <a:rPr sz="1200" spc="-5" dirty="0">
                          <a:latin typeface="Arial MT"/>
                          <a:cs typeface="Arial MT"/>
                        </a:rPr>
                        <a:t> </a:t>
                      </a:r>
                      <a:r>
                        <a:rPr sz="1200" spc="-10" dirty="0">
                          <a:latin typeface="Arial MT"/>
                          <a:cs typeface="Arial MT"/>
                        </a:rPr>
                        <a:t>period</a:t>
                      </a:r>
                      <a:endParaRPr sz="1200">
                        <a:latin typeface="Arial MT"/>
                        <a:cs typeface="Arial MT"/>
                      </a:endParaRPr>
                    </a:p>
                    <a:p>
                      <a:pPr>
                        <a:lnSpc>
                          <a:spcPct val="100000"/>
                        </a:lnSpc>
                        <a:spcBef>
                          <a:spcPts val="60"/>
                        </a:spcBef>
                      </a:pPr>
                      <a:endParaRPr sz="1200">
                        <a:latin typeface="Times New Roman"/>
                        <a:cs typeface="Times New Roman"/>
                      </a:endParaRPr>
                    </a:p>
                    <a:p>
                      <a:pPr marL="6985">
                        <a:lnSpc>
                          <a:spcPts val="1345"/>
                        </a:lnSpc>
                      </a:pPr>
                      <a:r>
                        <a:rPr sz="1200" dirty="0">
                          <a:latin typeface="Arial MT"/>
                          <a:cs typeface="Arial MT"/>
                        </a:rPr>
                        <a:t>**Drawback:</a:t>
                      </a:r>
                      <a:r>
                        <a:rPr sz="1200" spc="-50" dirty="0">
                          <a:latin typeface="Arial MT"/>
                          <a:cs typeface="Arial MT"/>
                        </a:rPr>
                        <a:t> </a:t>
                      </a:r>
                      <a:r>
                        <a:rPr sz="1200" dirty="0">
                          <a:latin typeface="Arial MT"/>
                          <a:cs typeface="Arial MT"/>
                        </a:rPr>
                        <a:t>Smaller</a:t>
                      </a:r>
                      <a:r>
                        <a:rPr sz="1200" spc="-45" dirty="0">
                          <a:latin typeface="Arial MT"/>
                          <a:cs typeface="Arial MT"/>
                        </a:rPr>
                        <a:t> </a:t>
                      </a:r>
                      <a:r>
                        <a:rPr sz="1200" spc="-10" dirty="0">
                          <a:latin typeface="Arial MT"/>
                          <a:cs typeface="Arial MT"/>
                        </a:rPr>
                        <a:t>Value,</a:t>
                      </a:r>
                      <a:r>
                        <a:rPr sz="1200" spc="-40" dirty="0">
                          <a:latin typeface="Arial MT"/>
                          <a:cs typeface="Arial MT"/>
                        </a:rPr>
                        <a:t> </a:t>
                      </a:r>
                      <a:r>
                        <a:rPr sz="1200" dirty="0">
                          <a:latin typeface="Arial MT"/>
                          <a:cs typeface="Arial MT"/>
                        </a:rPr>
                        <a:t>will</a:t>
                      </a:r>
                      <a:r>
                        <a:rPr sz="1200" spc="-25" dirty="0">
                          <a:latin typeface="Arial MT"/>
                          <a:cs typeface="Arial MT"/>
                        </a:rPr>
                        <a:t> </a:t>
                      </a:r>
                      <a:r>
                        <a:rPr sz="1200" dirty="0">
                          <a:latin typeface="Arial MT"/>
                          <a:cs typeface="Arial MT"/>
                        </a:rPr>
                        <a:t>have</a:t>
                      </a:r>
                      <a:r>
                        <a:rPr sz="1200" spc="-30" dirty="0">
                          <a:latin typeface="Arial MT"/>
                          <a:cs typeface="Arial MT"/>
                        </a:rPr>
                        <a:t> </a:t>
                      </a:r>
                      <a:r>
                        <a:rPr sz="1200" dirty="0">
                          <a:latin typeface="Arial MT"/>
                          <a:cs typeface="Arial MT"/>
                        </a:rPr>
                        <a:t>more</a:t>
                      </a:r>
                      <a:r>
                        <a:rPr sz="1200" spc="-40" dirty="0">
                          <a:latin typeface="Arial MT"/>
                          <a:cs typeface="Arial MT"/>
                        </a:rPr>
                        <a:t> </a:t>
                      </a:r>
                      <a:r>
                        <a:rPr sz="1200" spc="-10" dirty="0">
                          <a:latin typeface="Arial MT"/>
                          <a:cs typeface="Arial MT"/>
                        </a:rPr>
                        <a:t>measurements</a:t>
                      </a:r>
                      <a:endParaRPr sz="1200">
                        <a:latin typeface="Arial MT"/>
                        <a:cs typeface="Arial MT"/>
                      </a:endParaRPr>
                    </a:p>
                  </a:txBody>
                  <a:tcPr marL="0" marR="0" marT="99603" marB="0">
                    <a:lnL w="6350">
                      <a:solidFill>
                        <a:srgbClr val="000000"/>
                      </a:solidFill>
                      <a:prstDash val="solid"/>
                    </a:lnL>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bl>
          </a:graphicData>
        </a:graphic>
      </p:graphicFrame>
      <p:sp>
        <p:nvSpPr>
          <p:cNvPr id="12" name="object 12"/>
          <p:cNvSpPr txBox="1"/>
          <p:nvPr/>
        </p:nvSpPr>
        <p:spPr>
          <a:xfrm>
            <a:off x="143087" y="643319"/>
            <a:ext cx="5903209" cy="299443"/>
          </a:xfrm>
          <a:prstGeom prst="rect">
            <a:avLst/>
          </a:prstGeom>
        </p:spPr>
        <p:txBody>
          <a:bodyPr vert="horz" wrap="square" lIns="0" tIns="12688" rIns="0" bIns="0" rtlCol="0">
            <a:spAutoFit/>
          </a:bodyPr>
          <a:lstStyle/>
          <a:p>
            <a:pPr marL="12689">
              <a:spcBef>
                <a:spcPts val="100"/>
              </a:spcBef>
            </a:pPr>
            <a:r>
              <a:rPr sz="1798" b="1" spc="-10" dirty="0">
                <a:solidFill>
                  <a:srgbClr val="3333FF"/>
                </a:solidFill>
                <a:latin typeface="Arial"/>
                <a:cs typeface="Arial"/>
              </a:rPr>
              <a:t>Flexible</a:t>
            </a:r>
            <a:r>
              <a:rPr sz="1798" b="1" spc="-125" dirty="0">
                <a:solidFill>
                  <a:srgbClr val="3333FF"/>
                </a:solidFill>
                <a:latin typeface="Arial"/>
                <a:cs typeface="Arial"/>
              </a:rPr>
              <a:t> </a:t>
            </a:r>
            <a:r>
              <a:rPr sz="1798" b="1" dirty="0">
                <a:solidFill>
                  <a:srgbClr val="3333FF"/>
                </a:solidFill>
                <a:latin typeface="Arial"/>
                <a:cs typeface="Arial"/>
              </a:rPr>
              <a:t>Anchoring</a:t>
            </a:r>
            <a:r>
              <a:rPr sz="1798" b="1" spc="10" dirty="0">
                <a:solidFill>
                  <a:srgbClr val="3333FF"/>
                </a:solidFill>
                <a:latin typeface="Arial"/>
                <a:cs typeface="Arial"/>
              </a:rPr>
              <a:t> </a:t>
            </a:r>
            <a:r>
              <a:rPr sz="1798" dirty="0">
                <a:solidFill>
                  <a:srgbClr val="3333FF"/>
                </a:solidFill>
                <a:latin typeface="Arial MT"/>
                <a:cs typeface="Arial MT"/>
              </a:rPr>
              <a:t>with</a:t>
            </a:r>
            <a:r>
              <a:rPr sz="1798" spc="-10" dirty="0">
                <a:solidFill>
                  <a:srgbClr val="3333FF"/>
                </a:solidFill>
                <a:latin typeface="Arial MT"/>
                <a:cs typeface="Arial MT"/>
              </a:rPr>
              <a:t> </a:t>
            </a:r>
            <a:r>
              <a:rPr sz="1798" dirty="0">
                <a:solidFill>
                  <a:srgbClr val="3333FF"/>
                </a:solidFill>
                <a:latin typeface="Arial MT"/>
                <a:cs typeface="Arial MT"/>
              </a:rPr>
              <a:t>more</a:t>
            </a:r>
            <a:r>
              <a:rPr sz="1798" spc="-30" dirty="0">
                <a:solidFill>
                  <a:srgbClr val="3333FF"/>
                </a:solidFill>
                <a:latin typeface="Arial MT"/>
                <a:cs typeface="Arial MT"/>
              </a:rPr>
              <a:t> </a:t>
            </a:r>
            <a:r>
              <a:rPr sz="1798" dirty="0">
                <a:solidFill>
                  <a:srgbClr val="3333FF"/>
                </a:solidFill>
                <a:latin typeface="Arial MT"/>
                <a:cs typeface="Arial MT"/>
              </a:rPr>
              <a:t>chances</a:t>
            </a:r>
            <a:r>
              <a:rPr sz="1798" spc="-25" dirty="0">
                <a:solidFill>
                  <a:srgbClr val="3333FF"/>
                </a:solidFill>
                <a:latin typeface="Arial MT"/>
                <a:cs typeface="Arial MT"/>
              </a:rPr>
              <a:t> </a:t>
            </a:r>
            <a:r>
              <a:rPr sz="1798" dirty="0">
                <a:solidFill>
                  <a:srgbClr val="3333FF"/>
                </a:solidFill>
                <a:latin typeface="Arial MT"/>
                <a:cs typeface="Arial MT"/>
              </a:rPr>
              <a:t>for</a:t>
            </a:r>
            <a:r>
              <a:rPr sz="1798" spc="-30" dirty="0">
                <a:solidFill>
                  <a:srgbClr val="3333FF"/>
                </a:solidFill>
                <a:latin typeface="Arial MT"/>
                <a:cs typeface="Arial MT"/>
              </a:rPr>
              <a:t> </a:t>
            </a:r>
            <a:r>
              <a:rPr sz="1798" dirty="0">
                <a:solidFill>
                  <a:srgbClr val="3333FF"/>
                </a:solidFill>
                <a:latin typeface="Arial MT"/>
                <a:cs typeface="Arial MT"/>
              </a:rPr>
              <a:t>SgNB</a:t>
            </a:r>
            <a:r>
              <a:rPr sz="1798" spc="-125" dirty="0">
                <a:solidFill>
                  <a:srgbClr val="3333FF"/>
                </a:solidFill>
                <a:latin typeface="Arial MT"/>
                <a:cs typeface="Arial MT"/>
              </a:rPr>
              <a:t> </a:t>
            </a:r>
            <a:r>
              <a:rPr sz="1798" spc="-10" dirty="0">
                <a:solidFill>
                  <a:srgbClr val="3333FF"/>
                </a:solidFill>
                <a:latin typeface="Arial MT"/>
                <a:cs typeface="Arial MT"/>
              </a:rPr>
              <a:t>Addition</a:t>
            </a:r>
            <a:endParaRPr sz="1798">
              <a:latin typeface="Arial MT"/>
              <a:cs typeface="Arial MT"/>
            </a:endParaRPr>
          </a:p>
        </p:txBody>
      </p:sp>
      <p:sp>
        <p:nvSpPr>
          <p:cNvPr id="13" name="object 13"/>
          <p:cNvSpPr txBox="1"/>
          <p:nvPr/>
        </p:nvSpPr>
        <p:spPr>
          <a:xfrm>
            <a:off x="551385" y="3812351"/>
            <a:ext cx="11084965" cy="1454104"/>
          </a:xfrm>
          <a:prstGeom prst="rect">
            <a:avLst/>
          </a:prstGeom>
        </p:spPr>
        <p:txBody>
          <a:bodyPr vert="horz" wrap="square" lIns="0" tIns="13323" rIns="0" bIns="0" rtlCol="0">
            <a:spAutoFit/>
          </a:bodyPr>
          <a:lstStyle/>
          <a:p>
            <a:pPr marL="12689">
              <a:spcBef>
                <a:spcPts val="105"/>
              </a:spcBef>
            </a:pPr>
            <a:r>
              <a:rPr sz="1399" dirty="0">
                <a:latin typeface="Arial MT"/>
                <a:cs typeface="Arial MT"/>
              </a:rPr>
              <a:t>With</a:t>
            </a:r>
            <a:r>
              <a:rPr sz="1399" spc="-35" dirty="0">
                <a:latin typeface="Arial MT"/>
                <a:cs typeface="Arial MT"/>
              </a:rPr>
              <a:t> </a:t>
            </a:r>
            <a:r>
              <a:rPr sz="1399" dirty="0">
                <a:latin typeface="Arial MT"/>
                <a:cs typeface="Arial MT"/>
              </a:rPr>
              <a:t>the</a:t>
            </a:r>
            <a:r>
              <a:rPr sz="1399" spc="-25" dirty="0">
                <a:latin typeface="Arial MT"/>
                <a:cs typeface="Arial MT"/>
              </a:rPr>
              <a:t> </a:t>
            </a:r>
            <a:r>
              <a:rPr sz="1399" dirty="0">
                <a:latin typeface="Arial MT"/>
                <a:cs typeface="Arial MT"/>
              </a:rPr>
              <a:t>Periodic</a:t>
            </a:r>
            <a:r>
              <a:rPr sz="1399" spc="-25" dirty="0">
                <a:latin typeface="Arial MT"/>
                <a:cs typeface="Arial MT"/>
              </a:rPr>
              <a:t> </a:t>
            </a:r>
            <a:r>
              <a:rPr sz="1399" dirty="0">
                <a:latin typeface="Arial MT"/>
                <a:cs typeface="Arial MT"/>
              </a:rPr>
              <a:t>PCC</a:t>
            </a:r>
            <a:r>
              <a:rPr sz="1399" spc="-75" dirty="0">
                <a:latin typeface="Arial MT"/>
                <a:cs typeface="Arial MT"/>
              </a:rPr>
              <a:t> </a:t>
            </a:r>
            <a:r>
              <a:rPr sz="1399" dirty="0">
                <a:latin typeface="Arial MT"/>
                <a:cs typeface="Arial MT"/>
              </a:rPr>
              <a:t>Anchoring</a:t>
            </a:r>
            <a:r>
              <a:rPr sz="1399" spc="-30" dirty="0">
                <a:latin typeface="Arial MT"/>
                <a:cs typeface="Arial MT"/>
              </a:rPr>
              <a:t> </a:t>
            </a:r>
            <a:r>
              <a:rPr sz="1399" dirty="0">
                <a:latin typeface="Arial MT"/>
                <a:cs typeface="Arial MT"/>
              </a:rPr>
              <a:t>Switch,</a:t>
            </a:r>
            <a:r>
              <a:rPr sz="1399" spc="10" dirty="0">
                <a:latin typeface="Arial MT"/>
                <a:cs typeface="Arial MT"/>
              </a:rPr>
              <a:t> </a:t>
            </a:r>
            <a:r>
              <a:rPr sz="1399" spc="-10" dirty="0">
                <a:latin typeface="Arial MT"/>
                <a:cs typeface="Arial MT"/>
              </a:rPr>
              <a:t>ScgAdditionInterval</a:t>
            </a:r>
            <a:r>
              <a:rPr sz="1399" spc="-25" dirty="0">
                <a:latin typeface="Arial MT"/>
                <a:cs typeface="Arial MT"/>
              </a:rPr>
              <a:t> </a:t>
            </a:r>
            <a:r>
              <a:rPr sz="1399" spc="-10" dirty="0">
                <a:latin typeface="Arial MT"/>
                <a:cs typeface="Arial MT"/>
              </a:rPr>
              <a:t>configured,</a:t>
            </a:r>
            <a:endParaRPr sz="1399">
              <a:latin typeface="Arial MT"/>
              <a:cs typeface="Arial MT"/>
            </a:endParaRPr>
          </a:p>
          <a:p>
            <a:pPr>
              <a:spcBef>
                <a:spcPts val="65"/>
              </a:spcBef>
            </a:pPr>
            <a:endParaRPr sz="1399">
              <a:latin typeface="Arial MT"/>
              <a:cs typeface="Arial MT"/>
            </a:endParaRPr>
          </a:p>
          <a:p>
            <a:pPr marL="298816" indent="-286127">
              <a:spcBef>
                <a:spcPts val="5"/>
              </a:spcBef>
              <a:buChar char="•"/>
              <a:tabLst>
                <a:tab pos="298816" algn="l"/>
              </a:tabLst>
            </a:pPr>
            <a:r>
              <a:rPr sz="1399" dirty="0">
                <a:latin typeface="Arial MT"/>
                <a:cs typeface="Arial MT"/>
              </a:rPr>
              <a:t>After</a:t>
            </a:r>
            <a:r>
              <a:rPr sz="1399" spc="-45" dirty="0">
                <a:latin typeface="Arial MT"/>
                <a:cs typeface="Arial MT"/>
              </a:rPr>
              <a:t> </a:t>
            </a:r>
            <a:r>
              <a:rPr sz="1399" spc="-10" dirty="0">
                <a:latin typeface="Arial MT"/>
                <a:cs typeface="Arial MT"/>
              </a:rPr>
              <a:t>NSA</a:t>
            </a:r>
            <a:r>
              <a:rPr sz="1399" spc="-75" dirty="0">
                <a:latin typeface="Arial MT"/>
                <a:cs typeface="Arial MT"/>
              </a:rPr>
              <a:t> </a:t>
            </a:r>
            <a:r>
              <a:rPr sz="1399" dirty="0">
                <a:latin typeface="Arial MT"/>
                <a:cs typeface="Arial MT"/>
              </a:rPr>
              <a:t>UE</a:t>
            </a:r>
            <a:r>
              <a:rPr sz="1399" spc="-15" dirty="0">
                <a:latin typeface="Arial MT"/>
                <a:cs typeface="Arial MT"/>
              </a:rPr>
              <a:t> </a:t>
            </a:r>
            <a:r>
              <a:rPr sz="1399" dirty="0">
                <a:latin typeface="Arial MT"/>
                <a:cs typeface="Arial MT"/>
              </a:rPr>
              <a:t>moves</a:t>
            </a:r>
            <a:r>
              <a:rPr sz="1399" spc="-10" dirty="0">
                <a:latin typeface="Arial MT"/>
                <a:cs typeface="Arial MT"/>
              </a:rPr>
              <a:t> </a:t>
            </a:r>
            <a:r>
              <a:rPr sz="1399" dirty="0">
                <a:latin typeface="Arial MT"/>
                <a:cs typeface="Arial MT"/>
              </a:rPr>
              <a:t>from</a:t>
            </a:r>
            <a:r>
              <a:rPr sz="1399" spc="-35" dirty="0">
                <a:latin typeface="Arial MT"/>
                <a:cs typeface="Arial MT"/>
              </a:rPr>
              <a:t> </a:t>
            </a:r>
            <a:r>
              <a:rPr sz="1399" dirty="0">
                <a:latin typeface="Arial MT"/>
                <a:cs typeface="Arial MT"/>
              </a:rPr>
              <a:t>Point</a:t>
            </a:r>
            <a:r>
              <a:rPr sz="1399" spc="-20" dirty="0">
                <a:latin typeface="Arial MT"/>
                <a:cs typeface="Arial MT"/>
              </a:rPr>
              <a:t> </a:t>
            </a:r>
            <a:r>
              <a:rPr sz="1399" dirty="0">
                <a:latin typeface="Arial MT"/>
                <a:cs typeface="Arial MT"/>
              </a:rPr>
              <a:t>1</a:t>
            </a:r>
            <a:r>
              <a:rPr sz="1399" spc="-15" dirty="0">
                <a:latin typeface="Arial MT"/>
                <a:cs typeface="Arial MT"/>
              </a:rPr>
              <a:t> </a:t>
            </a:r>
            <a:r>
              <a:rPr sz="1399" dirty="0">
                <a:latin typeface="Arial MT"/>
                <a:cs typeface="Arial MT"/>
              </a:rPr>
              <a:t>to</a:t>
            </a:r>
            <a:r>
              <a:rPr sz="1399" spc="-30" dirty="0">
                <a:latin typeface="Arial MT"/>
                <a:cs typeface="Arial MT"/>
              </a:rPr>
              <a:t> </a:t>
            </a:r>
            <a:r>
              <a:rPr sz="1399" dirty="0">
                <a:latin typeface="Arial MT"/>
                <a:cs typeface="Arial MT"/>
              </a:rPr>
              <a:t>2</a:t>
            </a:r>
            <a:r>
              <a:rPr sz="1399" spc="-15" dirty="0">
                <a:latin typeface="Arial MT"/>
                <a:cs typeface="Arial MT"/>
              </a:rPr>
              <a:t> </a:t>
            </a:r>
            <a:r>
              <a:rPr sz="1399" dirty="0">
                <a:latin typeface="Arial MT"/>
                <a:cs typeface="Arial MT"/>
              </a:rPr>
              <a:t>(Anchor</a:t>
            </a:r>
            <a:r>
              <a:rPr sz="1399" spc="-114" dirty="0">
                <a:latin typeface="Arial MT"/>
                <a:cs typeface="Arial MT"/>
              </a:rPr>
              <a:t> </a:t>
            </a:r>
            <a:r>
              <a:rPr sz="1399" dirty="0">
                <a:latin typeface="Arial MT"/>
                <a:cs typeface="Arial MT"/>
              </a:rPr>
              <a:t>Area),</a:t>
            </a:r>
            <a:r>
              <a:rPr sz="1399" spc="-35" dirty="0">
                <a:latin typeface="Arial MT"/>
                <a:cs typeface="Arial MT"/>
              </a:rPr>
              <a:t> </a:t>
            </a:r>
            <a:r>
              <a:rPr sz="1399" spc="-10" dirty="0">
                <a:latin typeface="Arial MT"/>
                <a:cs typeface="Arial MT"/>
              </a:rPr>
              <a:t>NSA</a:t>
            </a:r>
            <a:r>
              <a:rPr sz="1399" spc="-85" dirty="0">
                <a:latin typeface="Arial MT"/>
                <a:cs typeface="Arial MT"/>
              </a:rPr>
              <a:t> </a:t>
            </a:r>
            <a:r>
              <a:rPr sz="1399" dirty="0">
                <a:latin typeface="Arial MT"/>
                <a:cs typeface="Arial MT"/>
              </a:rPr>
              <a:t>UE</a:t>
            </a:r>
            <a:r>
              <a:rPr sz="1399" spc="-5" dirty="0">
                <a:latin typeface="Arial MT"/>
                <a:cs typeface="Arial MT"/>
              </a:rPr>
              <a:t> </a:t>
            </a:r>
            <a:r>
              <a:rPr sz="1399" dirty="0">
                <a:latin typeface="Arial MT"/>
                <a:cs typeface="Arial MT"/>
              </a:rPr>
              <a:t>will</a:t>
            </a:r>
            <a:r>
              <a:rPr sz="1399" spc="10" dirty="0">
                <a:latin typeface="Arial MT"/>
                <a:cs typeface="Arial MT"/>
              </a:rPr>
              <a:t> </a:t>
            </a:r>
            <a:r>
              <a:rPr sz="1399" dirty="0">
                <a:latin typeface="Arial MT"/>
                <a:cs typeface="Arial MT"/>
              </a:rPr>
              <a:t>be</a:t>
            </a:r>
            <a:r>
              <a:rPr sz="1399" spc="-15" dirty="0">
                <a:latin typeface="Arial MT"/>
                <a:cs typeface="Arial MT"/>
              </a:rPr>
              <a:t> </a:t>
            </a:r>
            <a:r>
              <a:rPr sz="1399" dirty="0">
                <a:latin typeface="Arial MT"/>
                <a:cs typeface="Arial MT"/>
              </a:rPr>
              <a:t>able</a:t>
            </a:r>
            <a:r>
              <a:rPr sz="1399" spc="-25" dirty="0">
                <a:latin typeface="Arial MT"/>
                <a:cs typeface="Arial MT"/>
              </a:rPr>
              <a:t> </a:t>
            </a:r>
            <a:r>
              <a:rPr sz="1399" dirty="0">
                <a:latin typeface="Arial MT"/>
                <a:cs typeface="Arial MT"/>
              </a:rPr>
              <a:t>to</a:t>
            </a:r>
            <a:r>
              <a:rPr sz="1399" spc="-30" dirty="0">
                <a:latin typeface="Arial MT"/>
                <a:cs typeface="Arial MT"/>
              </a:rPr>
              <a:t> </a:t>
            </a:r>
            <a:r>
              <a:rPr sz="1399" dirty="0">
                <a:latin typeface="Arial MT"/>
                <a:cs typeface="Arial MT"/>
              </a:rPr>
              <a:t>handover</a:t>
            </a:r>
            <a:r>
              <a:rPr sz="1399" spc="-35" dirty="0">
                <a:latin typeface="Arial MT"/>
                <a:cs typeface="Arial MT"/>
              </a:rPr>
              <a:t> </a:t>
            </a:r>
            <a:r>
              <a:rPr sz="1399" dirty="0">
                <a:latin typeface="Arial MT"/>
                <a:cs typeface="Arial MT"/>
              </a:rPr>
              <a:t>to</a:t>
            </a:r>
            <a:r>
              <a:rPr sz="1399" spc="-15" dirty="0">
                <a:latin typeface="Arial MT"/>
                <a:cs typeface="Arial MT"/>
              </a:rPr>
              <a:t> </a:t>
            </a:r>
            <a:r>
              <a:rPr sz="1399" dirty="0">
                <a:latin typeface="Arial MT"/>
                <a:cs typeface="Arial MT"/>
              </a:rPr>
              <a:t>Point</a:t>
            </a:r>
            <a:r>
              <a:rPr sz="1399" spc="-25" dirty="0">
                <a:latin typeface="Arial MT"/>
                <a:cs typeface="Arial MT"/>
              </a:rPr>
              <a:t> </a:t>
            </a:r>
            <a:r>
              <a:rPr sz="1399" dirty="0">
                <a:latin typeface="Arial MT"/>
                <a:cs typeface="Arial MT"/>
              </a:rPr>
              <a:t>3</a:t>
            </a:r>
            <a:r>
              <a:rPr sz="1399" spc="-25" dirty="0">
                <a:latin typeface="Arial MT"/>
                <a:cs typeface="Arial MT"/>
              </a:rPr>
              <a:t> </a:t>
            </a:r>
            <a:r>
              <a:rPr sz="1399" dirty="0">
                <a:latin typeface="Arial MT"/>
                <a:cs typeface="Arial MT"/>
              </a:rPr>
              <a:t>and</a:t>
            </a:r>
            <a:r>
              <a:rPr sz="1399" spc="-25" dirty="0">
                <a:latin typeface="Arial MT"/>
                <a:cs typeface="Arial MT"/>
              </a:rPr>
              <a:t> </a:t>
            </a:r>
            <a:r>
              <a:rPr sz="1399" dirty="0">
                <a:latin typeface="Arial MT"/>
                <a:cs typeface="Arial MT"/>
              </a:rPr>
              <a:t>proceed</a:t>
            </a:r>
            <a:r>
              <a:rPr sz="1399" spc="-20" dirty="0">
                <a:latin typeface="Arial MT"/>
                <a:cs typeface="Arial MT"/>
              </a:rPr>
              <a:t> </a:t>
            </a:r>
            <a:r>
              <a:rPr sz="1399" spc="-10" dirty="0">
                <a:latin typeface="Arial MT"/>
                <a:cs typeface="Arial MT"/>
              </a:rPr>
              <a:t>SgNB</a:t>
            </a:r>
            <a:r>
              <a:rPr sz="1399" spc="-85" dirty="0">
                <a:latin typeface="Arial MT"/>
                <a:cs typeface="Arial MT"/>
              </a:rPr>
              <a:t> </a:t>
            </a:r>
            <a:r>
              <a:rPr sz="1399" spc="-10" dirty="0">
                <a:latin typeface="Arial MT"/>
                <a:cs typeface="Arial MT"/>
              </a:rPr>
              <a:t>Addition</a:t>
            </a:r>
            <a:endParaRPr sz="1399">
              <a:latin typeface="Arial MT"/>
              <a:cs typeface="Arial MT"/>
            </a:endParaRPr>
          </a:p>
          <a:p>
            <a:pPr marL="298816" marR="86282" indent="-286762">
              <a:buChar char="•"/>
              <a:tabLst>
                <a:tab pos="298816" algn="l"/>
              </a:tabLst>
            </a:pPr>
            <a:r>
              <a:rPr sz="1399" dirty="0">
                <a:latin typeface="Arial MT"/>
                <a:cs typeface="Arial MT"/>
              </a:rPr>
              <a:t>Before</a:t>
            </a:r>
            <a:r>
              <a:rPr sz="1399" spc="-40" dirty="0">
                <a:latin typeface="Arial MT"/>
                <a:cs typeface="Arial MT"/>
              </a:rPr>
              <a:t> </a:t>
            </a:r>
            <a:r>
              <a:rPr sz="1399" dirty="0">
                <a:latin typeface="Arial MT"/>
                <a:cs typeface="Arial MT"/>
              </a:rPr>
              <a:t>that,</a:t>
            </a:r>
            <a:r>
              <a:rPr sz="1399" spc="-45" dirty="0">
                <a:latin typeface="Arial MT"/>
                <a:cs typeface="Arial MT"/>
              </a:rPr>
              <a:t> </a:t>
            </a:r>
            <a:r>
              <a:rPr sz="1399" dirty="0">
                <a:latin typeface="Arial MT"/>
                <a:cs typeface="Arial MT"/>
              </a:rPr>
              <a:t>without</a:t>
            </a:r>
            <a:r>
              <a:rPr sz="1399" spc="-15" dirty="0">
                <a:latin typeface="Arial MT"/>
                <a:cs typeface="Arial MT"/>
              </a:rPr>
              <a:t> </a:t>
            </a:r>
            <a:r>
              <a:rPr sz="1399" dirty="0">
                <a:latin typeface="Arial MT"/>
                <a:cs typeface="Arial MT"/>
              </a:rPr>
              <a:t>Periodic</a:t>
            </a:r>
            <a:r>
              <a:rPr sz="1399" spc="-20" dirty="0">
                <a:latin typeface="Arial MT"/>
                <a:cs typeface="Arial MT"/>
              </a:rPr>
              <a:t> </a:t>
            </a:r>
            <a:r>
              <a:rPr sz="1399" spc="-10" dirty="0">
                <a:latin typeface="Arial MT"/>
                <a:cs typeface="Arial MT"/>
              </a:rPr>
              <a:t>Switch,</a:t>
            </a:r>
            <a:r>
              <a:rPr sz="1399" spc="-100" dirty="0">
                <a:latin typeface="Arial MT"/>
                <a:cs typeface="Arial MT"/>
              </a:rPr>
              <a:t> </a:t>
            </a:r>
            <a:r>
              <a:rPr sz="1399" dirty="0">
                <a:latin typeface="Arial MT"/>
                <a:cs typeface="Arial MT"/>
              </a:rPr>
              <a:t>After</a:t>
            </a:r>
            <a:r>
              <a:rPr sz="1399" spc="-20" dirty="0">
                <a:latin typeface="Arial MT"/>
                <a:cs typeface="Arial MT"/>
              </a:rPr>
              <a:t> </a:t>
            </a:r>
            <a:r>
              <a:rPr sz="1399" spc="-10" dirty="0">
                <a:latin typeface="Arial MT"/>
                <a:cs typeface="Arial MT"/>
              </a:rPr>
              <a:t>NSA</a:t>
            </a:r>
            <a:r>
              <a:rPr sz="1399" spc="-85" dirty="0">
                <a:latin typeface="Arial MT"/>
                <a:cs typeface="Arial MT"/>
              </a:rPr>
              <a:t> </a:t>
            </a:r>
            <a:r>
              <a:rPr sz="1399" dirty="0">
                <a:latin typeface="Arial MT"/>
                <a:cs typeface="Arial MT"/>
              </a:rPr>
              <a:t>UE moves</a:t>
            </a:r>
            <a:r>
              <a:rPr sz="1399" spc="-5" dirty="0">
                <a:latin typeface="Arial MT"/>
                <a:cs typeface="Arial MT"/>
              </a:rPr>
              <a:t> </a:t>
            </a:r>
            <a:r>
              <a:rPr sz="1399" dirty="0">
                <a:latin typeface="Arial MT"/>
                <a:cs typeface="Arial MT"/>
              </a:rPr>
              <a:t>from</a:t>
            </a:r>
            <a:r>
              <a:rPr sz="1399" spc="-45" dirty="0">
                <a:latin typeface="Arial MT"/>
                <a:cs typeface="Arial MT"/>
              </a:rPr>
              <a:t> </a:t>
            </a:r>
            <a:r>
              <a:rPr sz="1399" dirty="0">
                <a:latin typeface="Arial MT"/>
                <a:cs typeface="Arial MT"/>
              </a:rPr>
              <a:t>Point</a:t>
            </a:r>
            <a:r>
              <a:rPr sz="1399" spc="-15" dirty="0">
                <a:latin typeface="Arial MT"/>
                <a:cs typeface="Arial MT"/>
              </a:rPr>
              <a:t> </a:t>
            </a:r>
            <a:r>
              <a:rPr sz="1399" dirty="0">
                <a:latin typeface="Arial MT"/>
                <a:cs typeface="Arial MT"/>
              </a:rPr>
              <a:t>1</a:t>
            </a:r>
            <a:r>
              <a:rPr sz="1399" spc="-15" dirty="0">
                <a:latin typeface="Arial MT"/>
                <a:cs typeface="Arial MT"/>
              </a:rPr>
              <a:t> </a:t>
            </a:r>
            <a:r>
              <a:rPr sz="1399" dirty="0">
                <a:latin typeface="Arial MT"/>
                <a:cs typeface="Arial MT"/>
              </a:rPr>
              <a:t>to</a:t>
            </a:r>
            <a:r>
              <a:rPr sz="1399" spc="-25" dirty="0">
                <a:latin typeface="Arial MT"/>
                <a:cs typeface="Arial MT"/>
              </a:rPr>
              <a:t> </a:t>
            </a:r>
            <a:r>
              <a:rPr sz="1399" dirty="0">
                <a:latin typeface="Arial MT"/>
                <a:cs typeface="Arial MT"/>
              </a:rPr>
              <a:t>2</a:t>
            </a:r>
            <a:r>
              <a:rPr sz="1399" spc="-10" dirty="0">
                <a:latin typeface="Arial MT"/>
                <a:cs typeface="Arial MT"/>
              </a:rPr>
              <a:t> </a:t>
            </a:r>
            <a:r>
              <a:rPr sz="1399" dirty="0">
                <a:latin typeface="Arial MT"/>
                <a:cs typeface="Arial MT"/>
              </a:rPr>
              <a:t>(Anchor</a:t>
            </a:r>
            <a:r>
              <a:rPr sz="1399" spc="-114" dirty="0">
                <a:latin typeface="Arial MT"/>
                <a:cs typeface="Arial MT"/>
              </a:rPr>
              <a:t> </a:t>
            </a:r>
            <a:r>
              <a:rPr sz="1399" dirty="0">
                <a:latin typeface="Arial MT"/>
                <a:cs typeface="Arial MT"/>
              </a:rPr>
              <a:t>Area)</a:t>
            </a:r>
            <a:r>
              <a:rPr sz="1399" spc="-25" dirty="0">
                <a:latin typeface="Arial MT"/>
                <a:cs typeface="Arial MT"/>
              </a:rPr>
              <a:t> </a:t>
            </a:r>
            <a:r>
              <a:rPr sz="1399" dirty="0">
                <a:latin typeface="Arial MT"/>
                <a:cs typeface="Arial MT"/>
              </a:rPr>
              <a:t>,</a:t>
            </a:r>
            <a:r>
              <a:rPr sz="1399" spc="-10" dirty="0">
                <a:latin typeface="Arial MT"/>
                <a:cs typeface="Arial MT"/>
              </a:rPr>
              <a:t> NSA</a:t>
            </a:r>
            <a:r>
              <a:rPr sz="1399" spc="-80" dirty="0">
                <a:latin typeface="Arial MT"/>
                <a:cs typeface="Arial MT"/>
              </a:rPr>
              <a:t> </a:t>
            </a:r>
            <a:r>
              <a:rPr sz="1399" dirty="0">
                <a:latin typeface="Arial MT"/>
                <a:cs typeface="Arial MT"/>
              </a:rPr>
              <a:t>UE will</a:t>
            </a:r>
            <a:r>
              <a:rPr sz="1399" spc="15" dirty="0">
                <a:latin typeface="Arial MT"/>
                <a:cs typeface="Arial MT"/>
              </a:rPr>
              <a:t> </a:t>
            </a:r>
            <a:r>
              <a:rPr sz="1399" dirty="0">
                <a:latin typeface="Arial MT"/>
                <a:cs typeface="Arial MT"/>
              </a:rPr>
              <a:t>not</a:t>
            </a:r>
            <a:r>
              <a:rPr sz="1399" spc="-20" dirty="0">
                <a:latin typeface="Arial MT"/>
                <a:cs typeface="Arial MT"/>
              </a:rPr>
              <a:t> </a:t>
            </a:r>
            <a:r>
              <a:rPr sz="1399" dirty="0">
                <a:latin typeface="Arial MT"/>
                <a:cs typeface="Arial MT"/>
              </a:rPr>
              <a:t>trigger</a:t>
            </a:r>
            <a:r>
              <a:rPr sz="1399" spc="-50" dirty="0">
                <a:latin typeface="Arial MT"/>
                <a:cs typeface="Arial MT"/>
              </a:rPr>
              <a:t> </a:t>
            </a:r>
            <a:r>
              <a:rPr sz="1399" spc="-10" dirty="0">
                <a:latin typeface="Arial MT"/>
                <a:cs typeface="Arial MT"/>
              </a:rPr>
              <a:t>handover </a:t>
            </a:r>
            <a:r>
              <a:rPr sz="1399" dirty="0">
                <a:latin typeface="Arial MT"/>
                <a:cs typeface="Arial MT"/>
              </a:rPr>
              <a:t>to</a:t>
            </a:r>
            <a:r>
              <a:rPr sz="1399" spc="-95" dirty="0">
                <a:latin typeface="Arial MT"/>
                <a:cs typeface="Arial MT"/>
              </a:rPr>
              <a:t> </a:t>
            </a:r>
            <a:r>
              <a:rPr sz="1399" dirty="0">
                <a:latin typeface="Arial MT"/>
                <a:cs typeface="Arial MT"/>
              </a:rPr>
              <a:t>Anchor</a:t>
            </a:r>
            <a:r>
              <a:rPr sz="1399" spc="-30" dirty="0">
                <a:latin typeface="Arial MT"/>
                <a:cs typeface="Arial MT"/>
              </a:rPr>
              <a:t> </a:t>
            </a:r>
            <a:r>
              <a:rPr sz="1399" spc="-20" dirty="0">
                <a:latin typeface="Arial MT"/>
                <a:cs typeface="Arial MT"/>
              </a:rPr>
              <a:t>Cell.</a:t>
            </a:r>
            <a:endParaRPr sz="1399">
              <a:latin typeface="Arial MT"/>
              <a:cs typeface="Arial MT"/>
            </a:endParaRPr>
          </a:p>
          <a:p>
            <a:pPr marL="654096" algn="ctr">
              <a:spcBef>
                <a:spcPts val="1349"/>
              </a:spcBef>
            </a:pPr>
            <a:r>
              <a:rPr sz="1199" spc="-25" dirty="0">
                <a:latin typeface="Microsoft YaHei"/>
                <a:cs typeface="Microsoft YaHei"/>
              </a:rPr>
              <a:t>5G</a:t>
            </a:r>
            <a:endParaRPr sz="1199">
              <a:latin typeface="Microsoft YaHei"/>
              <a:cs typeface="Microsoft YaHei"/>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68562" y="139760"/>
            <a:ext cx="10969943" cy="382144"/>
          </a:xfrm>
          <a:prstGeom prst="rect">
            <a:avLst/>
          </a:prstGeom>
        </p:spPr>
        <p:txBody>
          <a:bodyPr vert="horz" wrap="square" lIns="0" tIns="12688" rIns="0" bIns="0" rtlCol="0" anchor="ctr">
            <a:spAutoFit/>
          </a:bodyPr>
          <a:lstStyle/>
          <a:p>
            <a:pPr marL="12689">
              <a:spcBef>
                <a:spcPts val="100"/>
              </a:spcBef>
            </a:pPr>
            <a:r>
              <a:rPr sz="2400" dirty="0"/>
              <a:t>5G</a:t>
            </a:r>
            <a:r>
              <a:rPr sz="2400" spc="-40" dirty="0"/>
              <a:t> </a:t>
            </a:r>
            <a:r>
              <a:rPr sz="2400" dirty="0"/>
              <a:t>Baseline</a:t>
            </a:r>
            <a:r>
              <a:rPr sz="2400" spc="-50" dirty="0"/>
              <a:t> </a:t>
            </a:r>
            <a:r>
              <a:rPr sz="2400" dirty="0"/>
              <a:t>Parameter</a:t>
            </a:r>
            <a:r>
              <a:rPr sz="2400" spc="-65" dirty="0"/>
              <a:t> </a:t>
            </a:r>
            <a:r>
              <a:rPr sz="2400" dirty="0"/>
              <a:t>:</a:t>
            </a:r>
            <a:r>
              <a:rPr sz="2400" spc="-35" dirty="0"/>
              <a:t> </a:t>
            </a:r>
            <a:r>
              <a:rPr sz="2400" dirty="0"/>
              <a:t>MCG</a:t>
            </a:r>
            <a:r>
              <a:rPr sz="2400" spc="-40" dirty="0"/>
              <a:t> </a:t>
            </a:r>
            <a:r>
              <a:rPr sz="2400" dirty="0"/>
              <a:t>Carrier</a:t>
            </a:r>
            <a:r>
              <a:rPr sz="2400" spc="-65" dirty="0"/>
              <a:t> </a:t>
            </a:r>
            <a:r>
              <a:rPr sz="2400" spc="-10" dirty="0"/>
              <a:t>Management</a:t>
            </a:r>
          </a:p>
        </p:txBody>
      </p:sp>
      <p:sp>
        <p:nvSpPr>
          <p:cNvPr id="5" name="object 5"/>
          <p:cNvSpPr txBox="1"/>
          <p:nvPr/>
        </p:nvSpPr>
        <p:spPr>
          <a:xfrm>
            <a:off x="202861" y="566562"/>
            <a:ext cx="11169468" cy="689920"/>
          </a:xfrm>
          <a:prstGeom prst="rect">
            <a:avLst/>
          </a:prstGeom>
        </p:spPr>
        <p:txBody>
          <a:bodyPr vert="horz" wrap="square" lIns="0" tIns="12688" rIns="0" bIns="0" rtlCol="0">
            <a:spAutoFit/>
          </a:bodyPr>
          <a:lstStyle/>
          <a:p>
            <a:pPr marL="12689">
              <a:spcBef>
                <a:spcPts val="100"/>
              </a:spcBef>
            </a:pPr>
            <a:r>
              <a:rPr sz="1600" b="1" dirty="0">
                <a:solidFill>
                  <a:srgbClr val="3333FF"/>
                </a:solidFill>
                <a:latin typeface="Arial"/>
                <a:cs typeface="Arial"/>
              </a:rPr>
              <a:t>Anchoring</a:t>
            </a:r>
            <a:r>
              <a:rPr sz="1600" b="1" spc="-5" dirty="0">
                <a:solidFill>
                  <a:srgbClr val="3333FF"/>
                </a:solidFill>
                <a:latin typeface="Arial"/>
                <a:cs typeface="Arial"/>
              </a:rPr>
              <a:t> </a:t>
            </a:r>
            <a:r>
              <a:rPr sz="1600" b="1" dirty="0">
                <a:solidFill>
                  <a:srgbClr val="3333FF"/>
                </a:solidFill>
                <a:latin typeface="Arial"/>
                <a:cs typeface="Arial"/>
              </a:rPr>
              <a:t>Handover</a:t>
            </a:r>
            <a:r>
              <a:rPr sz="1600" b="1" spc="-15" dirty="0">
                <a:solidFill>
                  <a:srgbClr val="3333FF"/>
                </a:solidFill>
                <a:latin typeface="Arial"/>
                <a:cs typeface="Arial"/>
              </a:rPr>
              <a:t> </a:t>
            </a:r>
            <a:r>
              <a:rPr sz="1600" b="1" dirty="0">
                <a:solidFill>
                  <a:srgbClr val="3333FF"/>
                </a:solidFill>
                <a:latin typeface="Arial"/>
                <a:cs typeface="Arial"/>
              </a:rPr>
              <a:t>Policy</a:t>
            </a:r>
            <a:r>
              <a:rPr sz="1600" b="1" spc="-40" dirty="0">
                <a:solidFill>
                  <a:srgbClr val="3333FF"/>
                </a:solidFill>
                <a:latin typeface="Arial"/>
                <a:cs typeface="Arial"/>
              </a:rPr>
              <a:t> </a:t>
            </a:r>
            <a:r>
              <a:rPr sz="1600" dirty="0">
                <a:solidFill>
                  <a:srgbClr val="3333FF"/>
                </a:solidFill>
                <a:latin typeface="Arial MT"/>
                <a:cs typeface="Arial MT"/>
              </a:rPr>
              <a:t>with</a:t>
            </a:r>
            <a:r>
              <a:rPr sz="1600" spc="5" dirty="0">
                <a:solidFill>
                  <a:srgbClr val="3333FF"/>
                </a:solidFill>
                <a:latin typeface="Arial MT"/>
                <a:cs typeface="Arial MT"/>
              </a:rPr>
              <a:t> </a:t>
            </a:r>
            <a:r>
              <a:rPr sz="1600" dirty="0">
                <a:solidFill>
                  <a:srgbClr val="3333FF"/>
                </a:solidFill>
                <a:latin typeface="Arial MT"/>
                <a:cs typeface="Arial MT"/>
              </a:rPr>
              <a:t>consider</a:t>
            </a:r>
            <a:r>
              <a:rPr sz="1600" spc="-30" dirty="0">
                <a:solidFill>
                  <a:srgbClr val="3333FF"/>
                </a:solidFill>
                <a:latin typeface="Arial MT"/>
                <a:cs typeface="Arial MT"/>
              </a:rPr>
              <a:t> </a:t>
            </a:r>
            <a:r>
              <a:rPr sz="1600" dirty="0">
                <a:solidFill>
                  <a:srgbClr val="3333FF"/>
                </a:solidFill>
                <a:latin typeface="Arial MT"/>
                <a:cs typeface="Arial MT"/>
              </a:rPr>
              <a:t>if</a:t>
            </a:r>
            <a:r>
              <a:rPr sz="1600" spc="-35" dirty="0">
                <a:solidFill>
                  <a:srgbClr val="3333FF"/>
                </a:solidFill>
                <a:latin typeface="Arial MT"/>
                <a:cs typeface="Arial MT"/>
              </a:rPr>
              <a:t> </a:t>
            </a:r>
            <a:r>
              <a:rPr sz="1600" dirty="0">
                <a:solidFill>
                  <a:srgbClr val="3333FF"/>
                </a:solidFill>
                <a:latin typeface="Arial MT"/>
                <a:cs typeface="Arial MT"/>
              </a:rPr>
              <a:t>there</a:t>
            </a:r>
            <a:r>
              <a:rPr sz="1600" spc="-35" dirty="0">
                <a:solidFill>
                  <a:srgbClr val="3333FF"/>
                </a:solidFill>
                <a:latin typeface="Arial MT"/>
                <a:cs typeface="Arial MT"/>
              </a:rPr>
              <a:t> </a:t>
            </a:r>
            <a:r>
              <a:rPr sz="1600" dirty="0">
                <a:solidFill>
                  <a:srgbClr val="3333FF"/>
                </a:solidFill>
                <a:latin typeface="Arial MT"/>
                <a:cs typeface="Arial MT"/>
              </a:rPr>
              <a:t>is</a:t>
            </a:r>
            <a:r>
              <a:rPr sz="1600" spc="-40" dirty="0">
                <a:solidFill>
                  <a:srgbClr val="3333FF"/>
                </a:solidFill>
                <a:latin typeface="Arial MT"/>
                <a:cs typeface="Arial MT"/>
              </a:rPr>
              <a:t> </a:t>
            </a:r>
            <a:r>
              <a:rPr sz="1600" dirty="0">
                <a:solidFill>
                  <a:srgbClr val="3333FF"/>
                </a:solidFill>
                <a:latin typeface="Arial MT"/>
                <a:cs typeface="Arial MT"/>
              </a:rPr>
              <a:t>any</a:t>
            </a:r>
            <a:r>
              <a:rPr sz="1600" spc="-40" dirty="0">
                <a:solidFill>
                  <a:srgbClr val="3333FF"/>
                </a:solidFill>
                <a:latin typeface="Arial MT"/>
                <a:cs typeface="Arial MT"/>
              </a:rPr>
              <a:t> </a:t>
            </a:r>
            <a:r>
              <a:rPr sz="1600" dirty="0">
                <a:solidFill>
                  <a:srgbClr val="3333FF"/>
                </a:solidFill>
                <a:latin typeface="Arial MT"/>
                <a:cs typeface="Arial MT"/>
              </a:rPr>
              <a:t>NR</a:t>
            </a:r>
            <a:r>
              <a:rPr sz="1600" spc="-30" dirty="0">
                <a:solidFill>
                  <a:srgbClr val="3333FF"/>
                </a:solidFill>
                <a:latin typeface="Arial MT"/>
                <a:cs typeface="Arial MT"/>
              </a:rPr>
              <a:t> </a:t>
            </a:r>
            <a:r>
              <a:rPr sz="1600" spc="-10" dirty="0">
                <a:solidFill>
                  <a:srgbClr val="3333FF"/>
                </a:solidFill>
                <a:latin typeface="Arial MT"/>
                <a:cs typeface="Arial MT"/>
              </a:rPr>
              <a:t>Coverage</a:t>
            </a:r>
            <a:endParaRPr sz="1600">
              <a:latin typeface="Arial MT"/>
              <a:cs typeface="Arial MT"/>
            </a:endParaRPr>
          </a:p>
          <a:p>
            <a:pPr marL="12689" marR="5075">
              <a:spcBef>
                <a:spcPts val="5"/>
              </a:spcBef>
            </a:pPr>
            <a:r>
              <a:rPr sz="1400" dirty="0">
                <a:latin typeface="Arial MT"/>
                <a:cs typeface="Arial MT"/>
              </a:rPr>
              <a:t>During</a:t>
            </a:r>
            <a:r>
              <a:rPr sz="1400" spc="-45" dirty="0">
                <a:latin typeface="Arial MT"/>
                <a:cs typeface="Arial MT"/>
              </a:rPr>
              <a:t> </a:t>
            </a:r>
            <a:r>
              <a:rPr sz="1400" dirty="0">
                <a:latin typeface="Arial MT"/>
                <a:cs typeface="Arial MT"/>
              </a:rPr>
              <a:t>initial</a:t>
            </a:r>
            <a:r>
              <a:rPr sz="1400" spc="-55" dirty="0">
                <a:latin typeface="Arial MT"/>
                <a:cs typeface="Arial MT"/>
              </a:rPr>
              <a:t> </a:t>
            </a:r>
            <a:r>
              <a:rPr sz="1400" dirty="0">
                <a:latin typeface="Arial MT"/>
                <a:cs typeface="Arial MT"/>
              </a:rPr>
              <a:t>5G</a:t>
            </a:r>
            <a:r>
              <a:rPr sz="1400" spc="-25" dirty="0">
                <a:latin typeface="Arial MT"/>
                <a:cs typeface="Arial MT"/>
              </a:rPr>
              <a:t> </a:t>
            </a:r>
            <a:r>
              <a:rPr sz="1400" dirty="0">
                <a:latin typeface="Arial MT"/>
                <a:cs typeface="Arial MT"/>
              </a:rPr>
              <a:t>rollout,</a:t>
            </a:r>
            <a:r>
              <a:rPr sz="1400" spc="-25" dirty="0">
                <a:latin typeface="Arial MT"/>
                <a:cs typeface="Arial MT"/>
              </a:rPr>
              <a:t> </a:t>
            </a:r>
            <a:r>
              <a:rPr sz="1400" dirty="0">
                <a:latin typeface="Arial MT"/>
                <a:cs typeface="Arial MT"/>
              </a:rPr>
              <a:t>the</a:t>
            </a:r>
            <a:r>
              <a:rPr sz="1400" spc="-25" dirty="0">
                <a:latin typeface="Arial MT"/>
                <a:cs typeface="Arial MT"/>
              </a:rPr>
              <a:t> </a:t>
            </a:r>
            <a:r>
              <a:rPr sz="1400" dirty="0">
                <a:latin typeface="Arial MT"/>
                <a:cs typeface="Arial MT"/>
              </a:rPr>
              <a:t>NR</a:t>
            </a:r>
            <a:r>
              <a:rPr sz="1400" spc="-35" dirty="0">
                <a:latin typeface="Arial MT"/>
                <a:cs typeface="Arial MT"/>
              </a:rPr>
              <a:t> </a:t>
            </a:r>
            <a:r>
              <a:rPr sz="1400" dirty="0">
                <a:latin typeface="Arial MT"/>
                <a:cs typeface="Arial MT"/>
              </a:rPr>
              <a:t>Coverage</a:t>
            </a:r>
            <a:r>
              <a:rPr sz="1400" spc="-30" dirty="0">
                <a:latin typeface="Arial MT"/>
                <a:cs typeface="Arial MT"/>
              </a:rPr>
              <a:t> </a:t>
            </a:r>
            <a:r>
              <a:rPr sz="1400" dirty="0">
                <a:latin typeface="Arial MT"/>
                <a:cs typeface="Arial MT"/>
              </a:rPr>
              <a:t>might</a:t>
            </a:r>
            <a:r>
              <a:rPr sz="1400" spc="-35" dirty="0">
                <a:latin typeface="Arial MT"/>
                <a:cs typeface="Arial MT"/>
              </a:rPr>
              <a:t> </a:t>
            </a:r>
            <a:r>
              <a:rPr sz="1400" dirty="0">
                <a:latin typeface="Arial MT"/>
                <a:cs typeface="Arial MT"/>
              </a:rPr>
              <a:t>not</a:t>
            </a:r>
            <a:r>
              <a:rPr sz="1400" spc="-25" dirty="0">
                <a:latin typeface="Arial MT"/>
                <a:cs typeface="Arial MT"/>
              </a:rPr>
              <a:t> </a:t>
            </a:r>
            <a:r>
              <a:rPr sz="1400" dirty="0">
                <a:latin typeface="Arial MT"/>
                <a:cs typeface="Arial MT"/>
              </a:rPr>
              <a:t>be</a:t>
            </a:r>
            <a:r>
              <a:rPr sz="1400" spc="-35" dirty="0">
                <a:latin typeface="Arial MT"/>
                <a:cs typeface="Arial MT"/>
              </a:rPr>
              <a:t> </a:t>
            </a:r>
            <a:r>
              <a:rPr sz="1400" dirty="0">
                <a:latin typeface="Arial MT"/>
                <a:cs typeface="Arial MT"/>
              </a:rPr>
              <a:t>continuous</a:t>
            </a:r>
            <a:r>
              <a:rPr sz="1400" spc="-30" dirty="0">
                <a:latin typeface="Arial MT"/>
                <a:cs typeface="Arial MT"/>
              </a:rPr>
              <a:t> </a:t>
            </a:r>
            <a:r>
              <a:rPr sz="1400" dirty="0">
                <a:latin typeface="Arial MT"/>
                <a:cs typeface="Arial MT"/>
              </a:rPr>
              <a:t>,</a:t>
            </a:r>
            <a:r>
              <a:rPr sz="1400" spc="-20" dirty="0">
                <a:latin typeface="Arial MT"/>
                <a:cs typeface="Arial MT"/>
              </a:rPr>
              <a:t> </a:t>
            </a:r>
            <a:r>
              <a:rPr sz="1400" dirty="0">
                <a:latin typeface="Arial MT"/>
                <a:cs typeface="Arial MT"/>
              </a:rPr>
              <a:t>therefore</a:t>
            </a:r>
            <a:r>
              <a:rPr sz="1400" spc="-5" dirty="0">
                <a:latin typeface="Arial MT"/>
                <a:cs typeface="Arial MT"/>
              </a:rPr>
              <a:t> </a:t>
            </a:r>
            <a:r>
              <a:rPr sz="1400" dirty="0">
                <a:latin typeface="Arial MT"/>
                <a:cs typeface="Arial MT"/>
              </a:rPr>
              <a:t>there</a:t>
            </a:r>
            <a:r>
              <a:rPr sz="1400" spc="-30" dirty="0">
                <a:latin typeface="Arial MT"/>
                <a:cs typeface="Arial MT"/>
              </a:rPr>
              <a:t> </a:t>
            </a:r>
            <a:r>
              <a:rPr sz="1400" dirty="0">
                <a:latin typeface="Arial MT"/>
                <a:cs typeface="Arial MT"/>
              </a:rPr>
              <a:t>will</a:t>
            </a:r>
            <a:r>
              <a:rPr sz="1400" spc="-40" dirty="0">
                <a:latin typeface="Arial MT"/>
                <a:cs typeface="Arial MT"/>
              </a:rPr>
              <a:t> </a:t>
            </a:r>
            <a:r>
              <a:rPr sz="1400" dirty="0">
                <a:latin typeface="Arial MT"/>
                <a:cs typeface="Arial MT"/>
              </a:rPr>
              <a:t>have</a:t>
            </a:r>
            <a:r>
              <a:rPr sz="1400" spc="-35" dirty="0">
                <a:latin typeface="Arial MT"/>
                <a:cs typeface="Arial MT"/>
              </a:rPr>
              <a:t> </a:t>
            </a:r>
            <a:r>
              <a:rPr sz="1400" dirty="0">
                <a:latin typeface="Arial MT"/>
                <a:cs typeface="Arial MT"/>
              </a:rPr>
              <a:t>scenario</a:t>
            </a:r>
            <a:r>
              <a:rPr sz="1400" spc="-35" dirty="0">
                <a:latin typeface="Arial MT"/>
                <a:cs typeface="Arial MT"/>
              </a:rPr>
              <a:t> </a:t>
            </a:r>
            <a:r>
              <a:rPr sz="1400" dirty="0">
                <a:latin typeface="Arial MT"/>
                <a:cs typeface="Arial MT"/>
              </a:rPr>
              <a:t>that</a:t>
            </a:r>
            <a:r>
              <a:rPr sz="1400" spc="-25" dirty="0">
                <a:latin typeface="Arial MT"/>
                <a:cs typeface="Arial MT"/>
              </a:rPr>
              <a:t> </a:t>
            </a:r>
            <a:r>
              <a:rPr sz="1400" dirty="0">
                <a:latin typeface="Arial MT"/>
                <a:cs typeface="Arial MT"/>
              </a:rPr>
              <a:t>after</a:t>
            </a:r>
            <a:r>
              <a:rPr sz="1400" spc="-15" dirty="0">
                <a:latin typeface="Arial MT"/>
                <a:cs typeface="Arial MT"/>
              </a:rPr>
              <a:t> </a:t>
            </a:r>
            <a:r>
              <a:rPr sz="1400" dirty="0">
                <a:latin typeface="Arial MT"/>
                <a:cs typeface="Arial MT"/>
              </a:rPr>
              <a:t>NSA</a:t>
            </a:r>
            <a:r>
              <a:rPr sz="1400" spc="-114" dirty="0">
                <a:latin typeface="Arial MT"/>
                <a:cs typeface="Arial MT"/>
              </a:rPr>
              <a:t> </a:t>
            </a:r>
            <a:r>
              <a:rPr sz="1400" dirty="0">
                <a:latin typeface="Arial MT"/>
                <a:cs typeface="Arial MT"/>
              </a:rPr>
              <a:t>UE</a:t>
            </a:r>
            <a:r>
              <a:rPr sz="1400" spc="-35" dirty="0">
                <a:latin typeface="Arial MT"/>
                <a:cs typeface="Arial MT"/>
              </a:rPr>
              <a:t> </a:t>
            </a:r>
            <a:r>
              <a:rPr sz="1400" spc="-25" dirty="0">
                <a:latin typeface="Arial MT"/>
                <a:cs typeface="Arial MT"/>
              </a:rPr>
              <a:t>has </a:t>
            </a:r>
            <a:r>
              <a:rPr sz="1400" dirty="0">
                <a:latin typeface="Arial MT"/>
                <a:cs typeface="Arial MT"/>
              </a:rPr>
              <a:t>handover</a:t>
            </a:r>
            <a:r>
              <a:rPr sz="1400" spc="-20" dirty="0">
                <a:latin typeface="Arial MT"/>
                <a:cs typeface="Arial MT"/>
              </a:rPr>
              <a:t> </a:t>
            </a:r>
            <a:r>
              <a:rPr sz="1400" dirty="0">
                <a:latin typeface="Arial MT"/>
                <a:cs typeface="Arial MT"/>
              </a:rPr>
              <a:t>to</a:t>
            </a:r>
            <a:r>
              <a:rPr sz="1400" spc="-10" dirty="0">
                <a:latin typeface="Arial MT"/>
                <a:cs typeface="Arial MT"/>
              </a:rPr>
              <a:t> the</a:t>
            </a:r>
            <a:r>
              <a:rPr sz="1400" spc="-100" dirty="0">
                <a:latin typeface="Arial MT"/>
                <a:cs typeface="Arial MT"/>
              </a:rPr>
              <a:t> </a:t>
            </a:r>
            <a:r>
              <a:rPr sz="1400" dirty="0">
                <a:latin typeface="Arial MT"/>
                <a:cs typeface="Arial MT"/>
              </a:rPr>
              <a:t>Anchor</a:t>
            </a:r>
            <a:r>
              <a:rPr sz="1400" spc="-15" dirty="0">
                <a:latin typeface="Arial MT"/>
                <a:cs typeface="Arial MT"/>
              </a:rPr>
              <a:t> </a:t>
            </a:r>
            <a:r>
              <a:rPr sz="1400" dirty="0">
                <a:latin typeface="Arial MT"/>
                <a:cs typeface="Arial MT"/>
              </a:rPr>
              <a:t>Cell</a:t>
            </a:r>
            <a:r>
              <a:rPr sz="1400" spc="-45" dirty="0">
                <a:latin typeface="Arial MT"/>
                <a:cs typeface="Arial MT"/>
              </a:rPr>
              <a:t> </a:t>
            </a:r>
            <a:r>
              <a:rPr sz="1400" dirty="0">
                <a:latin typeface="Arial MT"/>
                <a:cs typeface="Arial MT"/>
              </a:rPr>
              <a:t>,</a:t>
            </a:r>
            <a:r>
              <a:rPr sz="1400" spc="-10" dirty="0">
                <a:latin typeface="Arial MT"/>
                <a:cs typeface="Arial MT"/>
              </a:rPr>
              <a:t> </a:t>
            </a:r>
            <a:r>
              <a:rPr sz="1400" dirty="0">
                <a:latin typeface="Arial MT"/>
                <a:cs typeface="Arial MT"/>
              </a:rPr>
              <a:t>UE</a:t>
            </a:r>
            <a:r>
              <a:rPr sz="1400" spc="-25" dirty="0">
                <a:latin typeface="Arial MT"/>
                <a:cs typeface="Arial MT"/>
              </a:rPr>
              <a:t> </a:t>
            </a:r>
            <a:r>
              <a:rPr sz="1400" dirty="0">
                <a:latin typeface="Arial MT"/>
                <a:cs typeface="Arial MT"/>
              </a:rPr>
              <a:t>might</a:t>
            </a:r>
            <a:r>
              <a:rPr sz="1400" spc="-10" dirty="0">
                <a:latin typeface="Arial MT"/>
                <a:cs typeface="Arial MT"/>
              </a:rPr>
              <a:t> </a:t>
            </a:r>
            <a:r>
              <a:rPr sz="1400" dirty="0">
                <a:latin typeface="Arial MT"/>
                <a:cs typeface="Arial MT"/>
              </a:rPr>
              <a:t>unable</a:t>
            </a:r>
            <a:r>
              <a:rPr sz="1400" spc="-35" dirty="0">
                <a:latin typeface="Arial MT"/>
                <a:cs typeface="Arial MT"/>
              </a:rPr>
              <a:t> </a:t>
            </a:r>
            <a:r>
              <a:rPr sz="1400" dirty="0">
                <a:latin typeface="Arial MT"/>
                <a:cs typeface="Arial MT"/>
              </a:rPr>
              <a:t>to</a:t>
            </a:r>
            <a:r>
              <a:rPr sz="1400" spc="-10" dirty="0">
                <a:latin typeface="Arial MT"/>
                <a:cs typeface="Arial MT"/>
              </a:rPr>
              <a:t> </a:t>
            </a:r>
            <a:r>
              <a:rPr sz="1400" dirty="0">
                <a:latin typeface="Arial MT"/>
                <a:cs typeface="Arial MT"/>
              </a:rPr>
              <a:t>perform</a:t>
            </a:r>
            <a:r>
              <a:rPr sz="1400" spc="30" dirty="0">
                <a:latin typeface="Arial MT"/>
                <a:cs typeface="Arial MT"/>
              </a:rPr>
              <a:t> </a:t>
            </a:r>
            <a:r>
              <a:rPr sz="1400" dirty="0">
                <a:latin typeface="Arial MT"/>
                <a:cs typeface="Arial MT"/>
              </a:rPr>
              <a:t>SgNB</a:t>
            </a:r>
            <a:r>
              <a:rPr sz="1400" spc="-105" dirty="0">
                <a:latin typeface="Arial MT"/>
                <a:cs typeface="Arial MT"/>
              </a:rPr>
              <a:t> </a:t>
            </a:r>
            <a:r>
              <a:rPr sz="1400" spc="-10" dirty="0">
                <a:latin typeface="Arial MT"/>
                <a:cs typeface="Arial MT"/>
              </a:rPr>
              <a:t>Addition,</a:t>
            </a:r>
            <a:endParaRPr sz="1400">
              <a:latin typeface="Arial MT"/>
              <a:cs typeface="Arial MT"/>
            </a:endParaRPr>
          </a:p>
        </p:txBody>
      </p:sp>
      <p:graphicFrame>
        <p:nvGraphicFramePr>
          <p:cNvPr id="6" name="object 6"/>
          <p:cNvGraphicFramePr>
            <a:graphicFrameLocks noGrp="1"/>
          </p:cNvGraphicFramePr>
          <p:nvPr/>
        </p:nvGraphicFramePr>
        <p:xfrm>
          <a:off x="806938" y="1392408"/>
          <a:ext cx="11169469" cy="2101761"/>
        </p:xfrm>
        <a:graphic>
          <a:graphicData uri="http://schemas.openxmlformats.org/drawingml/2006/table">
            <a:tbl>
              <a:tblPr firstRow="1" bandRow="1">
                <a:tableStyleId>{2D5ABB26-0587-4C30-8999-92F81FD0307C}</a:tableStyleId>
              </a:tblPr>
              <a:tblGrid>
                <a:gridCol w="1471904">
                  <a:extLst>
                    <a:ext uri="{9D8B030D-6E8A-4147-A177-3AD203B41FA5}">
                      <a16:colId xmlns:a16="http://schemas.microsoft.com/office/drawing/2014/main" val="20000"/>
                    </a:ext>
                  </a:extLst>
                </a:gridCol>
                <a:gridCol w="2075869">
                  <a:extLst>
                    <a:ext uri="{9D8B030D-6E8A-4147-A177-3AD203B41FA5}">
                      <a16:colId xmlns:a16="http://schemas.microsoft.com/office/drawing/2014/main" val="20001"/>
                    </a:ext>
                  </a:extLst>
                </a:gridCol>
                <a:gridCol w="2075869">
                  <a:extLst>
                    <a:ext uri="{9D8B030D-6E8A-4147-A177-3AD203B41FA5}">
                      <a16:colId xmlns:a16="http://schemas.microsoft.com/office/drawing/2014/main" val="20002"/>
                    </a:ext>
                  </a:extLst>
                </a:gridCol>
                <a:gridCol w="2075869">
                  <a:extLst>
                    <a:ext uri="{9D8B030D-6E8A-4147-A177-3AD203B41FA5}">
                      <a16:colId xmlns:a16="http://schemas.microsoft.com/office/drawing/2014/main" val="20003"/>
                    </a:ext>
                  </a:extLst>
                </a:gridCol>
                <a:gridCol w="3469958">
                  <a:extLst>
                    <a:ext uri="{9D8B030D-6E8A-4147-A177-3AD203B41FA5}">
                      <a16:colId xmlns:a16="http://schemas.microsoft.com/office/drawing/2014/main" val="20004"/>
                    </a:ext>
                  </a:extLst>
                </a:gridCol>
              </a:tblGrid>
              <a:tr h="390880">
                <a:tc>
                  <a:txBody>
                    <a:bodyPr/>
                    <a:lstStyle/>
                    <a:p>
                      <a:pPr algn="ctr">
                        <a:lnSpc>
                          <a:spcPct val="100000"/>
                        </a:lnSpc>
                        <a:spcBef>
                          <a:spcPts val="484"/>
                        </a:spcBef>
                      </a:pPr>
                      <a:endParaRPr sz="1200">
                        <a:latin typeface="Times New Roman"/>
                        <a:cs typeface="Times New Roman"/>
                      </a:endParaRPr>
                    </a:p>
                    <a:p>
                      <a:pPr marL="5715" algn="ctr">
                        <a:lnSpc>
                          <a:spcPts val="1350"/>
                        </a:lnSpc>
                      </a:pPr>
                      <a:r>
                        <a:rPr sz="1200" dirty="0">
                          <a:latin typeface="Arial MT"/>
                          <a:cs typeface="Arial MT"/>
                        </a:rPr>
                        <a:t>MML</a:t>
                      </a:r>
                      <a:r>
                        <a:rPr sz="1200" spc="-85" dirty="0">
                          <a:latin typeface="Arial MT"/>
                          <a:cs typeface="Arial MT"/>
                        </a:rPr>
                        <a:t> </a:t>
                      </a:r>
                      <a:r>
                        <a:rPr sz="1200" spc="-10" dirty="0">
                          <a:latin typeface="Arial MT"/>
                          <a:cs typeface="Arial MT"/>
                        </a:rPr>
                        <a:t>Object</a:t>
                      </a:r>
                      <a:endParaRPr sz="1200">
                        <a:latin typeface="Arial MT"/>
                        <a:cs typeface="Arial MT"/>
                      </a:endParaRPr>
                    </a:p>
                  </a:txBody>
                  <a:tcPr marL="0" marR="0" marT="6153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5DFB4"/>
                    </a:solidFill>
                  </a:tcPr>
                </a:tc>
                <a:tc>
                  <a:txBody>
                    <a:bodyPr/>
                    <a:lstStyle/>
                    <a:p>
                      <a:pPr algn="ctr">
                        <a:lnSpc>
                          <a:spcPct val="100000"/>
                        </a:lnSpc>
                        <a:spcBef>
                          <a:spcPts val="484"/>
                        </a:spcBef>
                      </a:pPr>
                      <a:endParaRPr sz="1200">
                        <a:latin typeface="Times New Roman"/>
                        <a:cs typeface="Times New Roman"/>
                      </a:endParaRPr>
                    </a:p>
                    <a:p>
                      <a:pPr marL="648335" algn="ctr">
                        <a:lnSpc>
                          <a:spcPts val="1350"/>
                        </a:lnSpc>
                      </a:pPr>
                      <a:r>
                        <a:rPr sz="1200" dirty="0">
                          <a:latin typeface="Arial MT"/>
                          <a:cs typeface="Arial MT"/>
                        </a:rPr>
                        <a:t>Parameter</a:t>
                      </a:r>
                      <a:r>
                        <a:rPr sz="1200" spc="-35" dirty="0">
                          <a:latin typeface="Arial MT"/>
                          <a:cs typeface="Arial MT"/>
                        </a:rPr>
                        <a:t> </a:t>
                      </a:r>
                      <a:r>
                        <a:rPr sz="1200" spc="-25" dirty="0">
                          <a:latin typeface="Arial MT"/>
                          <a:cs typeface="Arial MT"/>
                        </a:rPr>
                        <a:t>ID</a:t>
                      </a:r>
                      <a:endParaRPr sz="1200">
                        <a:latin typeface="Arial MT"/>
                        <a:cs typeface="Arial MT"/>
                      </a:endParaRPr>
                    </a:p>
                  </a:txBody>
                  <a:tcPr marL="0" marR="0" marT="6153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5DFB4"/>
                    </a:solidFill>
                  </a:tcPr>
                </a:tc>
                <a:tc>
                  <a:txBody>
                    <a:bodyPr/>
                    <a:lstStyle/>
                    <a:p>
                      <a:pPr algn="ctr">
                        <a:lnSpc>
                          <a:spcPct val="100000"/>
                        </a:lnSpc>
                        <a:spcBef>
                          <a:spcPts val="484"/>
                        </a:spcBef>
                      </a:pPr>
                      <a:endParaRPr sz="1200">
                        <a:latin typeface="Times New Roman"/>
                        <a:cs typeface="Times New Roman"/>
                      </a:endParaRPr>
                    </a:p>
                    <a:p>
                      <a:pPr algn="ctr">
                        <a:lnSpc>
                          <a:spcPts val="1350"/>
                        </a:lnSpc>
                      </a:pPr>
                      <a:r>
                        <a:rPr sz="1200" dirty="0">
                          <a:latin typeface="Arial MT"/>
                          <a:cs typeface="Arial MT"/>
                        </a:rPr>
                        <a:t>Default</a:t>
                      </a:r>
                      <a:r>
                        <a:rPr sz="1200" spc="-25" dirty="0">
                          <a:latin typeface="Arial MT"/>
                          <a:cs typeface="Arial MT"/>
                        </a:rPr>
                        <a:t> </a:t>
                      </a:r>
                      <a:r>
                        <a:rPr sz="1200" spc="-10" dirty="0">
                          <a:latin typeface="Arial MT"/>
                          <a:cs typeface="Arial MT"/>
                        </a:rPr>
                        <a:t>Value</a:t>
                      </a:r>
                      <a:endParaRPr sz="1200">
                        <a:latin typeface="Arial MT"/>
                        <a:cs typeface="Arial MT"/>
                      </a:endParaRPr>
                    </a:p>
                  </a:txBody>
                  <a:tcPr marL="0" marR="0" marT="6153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5DFB4"/>
                    </a:solidFill>
                  </a:tcPr>
                </a:tc>
                <a:tc>
                  <a:txBody>
                    <a:bodyPr/>
                    <a:lstStyle/>
                    <a:p>
                      <a:pPr algn="ctr">
                        <a:lnSpc>
                          <a:spcPct val="100000"/>
                        </a:lnSpc>
                        <a:spcBef>
                          <a:spcPts val="484"/>
                        </a:spcBef>
                      </a:pPr>
                      <a:endParaRPr sz="1200">
                        <a:latin typeface="Times New Roman"/>
                        <a:cs typeface="Times New Roman"/>
                      </a:endParaRPr>
                    </a:p>
                    <a:p>
                      <a:pPr marL="727710" algn="ctr">
                        <a:lnSpc>
                          <a:spcPts val="1350"/>
                        </a:lnSpc>
                      </a:pPr>
                      <a:r>
                        <a:rPr sz="1200" dirty="0">
                          <a:latin typeface="Arial MT"/>
                          <a:cs typeface="Arial MT"/>
                        </a:rPr>
                        <a:t>G</a:t>
                      </a:r>
                      <a:r>
                        <a:rPr sz="1200" spc="-5" dirty="0">
                          <a:latin typeface="Arial MT"/>
                          <a:cs typeface="Arial MT"/>
                        </a:rPr>
                        <a:t> </a:t>
                      </a:r>
                      <a:r>
                        <a:rPr sz="1200" spc="-10" dirty="0">
                          <a:latin typeface="Arial MT"/>
                          <a:cs typeface="Arial MT"/>
                        </a:rPr>
                        <a:t>Baseline</a:t>
                      </a:r>
                      <a:endParaRPr sz="1200">
                        <a:latin typeface="Arial MT"/>
                        <a:cs typeface="Arial MT"/>
                      </a:endParaRPr>
                    </a:p>
                  </a:txBody>
                  <a:tcPr marL="0" marR="0" marT="6153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tc>
                  <a:txBody>
                    <a:bodyPr/>
                    <a:lstStyle/>
                    <a:p>
                      <a:pPr algn="ctr">
                        <a:lnSpc>
                          <a:spcPct val="100000"/>
                        </a:lnSpc>
                        <a:spcBef>
                          <a:spcPts val="484"/>
                        </a:spcBef>
                      </a:pPr>
                      <a:endParaRPr sz="1200">
                        <a:latin typeface="Times New Roman"/>
                        <a:cs typeface="Times New Roman"/>
                      </a:endParaRPr>
                    </a:p>
                    <a:p>
                      <a:pPr marL="6985" algn="ctr">
                        <a:lnSpc>
                          <a:spcPts val="1350"/>
                        </a:lnSpc>
                      </a:pPr>
                      <a:r>
                        <a:rPr sz="1200" spc="-10" dirty="0">
                          <a:latin typeface="Arial MT"/>
                          <a:cs typeface="Arial MT"/>
                        </a:rPr>
                        <a:t>Remarks</a:t>
                      </a:r>
                      <a:endParaRPr sz="1200">
                        <a:latin typeface="Arial MT"/>
                        <a:cs typeface="Arial MT"/>
                      </a:endParaRPr>
                    </a:p>
                  </a:txBody>
                  <a:tcPr marL="0" marR="0" marT="61537"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5DFB4"/>
                    </a:solidFill>
                  </a:tcPr>
                </a:tc>
                <a:extLst>
                  <a:ext uri="{0D108BD9-81ED-4DB2-BD59-A6C34878D82A}">
                    <a16:rowId xmlns:a16="http://schemas.microsoft.com/office/drawing/2014/main" val="10000"/>
                  </a:ext>
                </a:extLst>
              </a:tr>
              <a:tr h="1581083">
                <a:tc>
                  <a:txBody>
                    <a:bodyPr/>
                    <a:lstStyle/>
                    <a:p>
                      <a:pPr algn="ctr">
                        <a:lnSpc>
                          <a:spcPct val="100000"/>
                        </a:lnSpc>
                      </a:pPr>
                      <a:endParaRPr sz="1200">
                        <a:latin typeface="Times New Roman"/>
                        <a:cs typeface="Times New Roman"/>
                      </a:endParaRPr>
                    </a:p>
                    <a:p>
                      <a:pPr algn="ctr">
                        <a:lnSpc>
                          <a:spcPct val="100000"/>
                        </a:lnSpc>
                      </a:pPr>
                      <a:endParaRPr sz="1200">
                        <a:latin typeface="Times New Roman"/>
                        <a:cs typeface="Times New Roman"/>
                      </a:endParaRPr>
                    </a:p>
                    <a:p>
                      <a:pPr algn="ctr">
                        <a:lnSpc>
                          <a:spcPct val="100000"/>
                        </a:lnSpc>
                      </a:pPr>
                      <a:endParaRPr sz="1200">
                        <a:latin typeface="Times New Roman"/>
                        <a:cs typeface="Times New Roman"/>
                      </a:endParaRPr>
                    </a:p>
                    <a:p>
                      <a:pPr algn="ctr">
                        <a:lnSpc>
                          <a:spcPct val="100000"/>
                        </a:lnSpc>
                        <a:spcBef>
                          <a:spcPts val="509"/>
                        </a:spcBef>
                      </a:pPr>
                      <a:endParaRPr sz="1200">
                        <a:latin typeface="Times New Roman"/>
                        <a:cs typeface="Times New Roman"/>
                      </a:endParaRPr>
                    </a:p>
                    <a:p>
                      <a:pPr marL="5715" algn="ctr">
                        <a:lnSpc>
                          <a:spcPct val="100000"/>
                        </a:lnSpc>
                      </a:pPr>
                      <a:r>
                        <a:rPr sz="1200" spc="-10" dirty="0">
                          <a:latin typeface="Arial MT"/>
                          <a:cs typeface="Arial MT"/>
                        </a:rPr>
                        <a:t>NsaDcMgmtConfig</a:t>
                      </a:r>
                      <a:endParaRPr sz="12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endParaRPr sz="1200">
                        <a:latin typeface="Times New Roman"/>
                        <a:cs typeface="Times New Roman"/>
                      </a:endParaRPr>
                    </a:p>
                    <a:p>
                      <a:pPr algn="ctr">
                        <a:lnSpc>
                          <a:spcPct val="100000"/>
                        </a:lnSpc>
                      </a:pPr>
                      <a:endParaRPr sz="1200">
                        <a:latin typeface="Times New Roman"/>
                        <a:cs typeface="Times New Roman"/>
                      </a:endParaRPr>
                    </a:p>
                    <a:p>
                      <a:pPr algn="ctr">
                        <a:lnSpc>
                          <a:spcPct val="100000"/>
                        </a:lnSpc>
                      </a:pPr>
                      <a:endParaRPr sz="1200">
                        <a:latin typeface="Times New Roman"/>
                        <a:cs typeface="Times New Roman"/>
                      </a:endParaRPr>
                    </a:p>
                    <a:p>
                      <a:pPr algn="ctr">
                        <a:lnSpc>
                          <a:spcPct val="100000"/>
                        </a:lnSpc>
                        <a:spcBef>
                          <a:spcPts val="509"/>
                        </a:spcBef>
                      </a:pPr>
                      <a:endParaRPr sz="1200">
                        <a:latin typeface="Times New Roman"/>
                        <a:cs typeface="Times New Roman"/>
                      </a:endParaRPr>
                    </a:p>
                    <a:p>
                      <a:pPr marL="6350" algn="ctr">
                        <a:lnSpc>
                          <a:spcPct val="100000"/>
                        </a:lnSpc>
                      </a:pPr>
                      <a:r>
                        <a:rPr sz="1200" spc="-10" dirty="0">
                          <a:latin typeface="Arial MT"/>
                          <a:cs typeface="Arial MT"/>
                        </a:rPr>
                        <a:t>NsaDcPccAnchoringPolicy</a:t>
                      </a:r>
                      <a:endParaRPr sz="12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endParaRPr sz="1200">
                        <a:latin typeface="Times New Roman"/>
                        <a:cs typeface="Times New Roman"/>
                      </a:endParaRPr>
                    </a:p>
                    <a:p>
                      <a:pPr algn="ctr">
                        <a:lnSpc>
                          <a:spcPct val="100000"/>
                        </a:lnSpc>
                      </a:pPr>
                      <a:endParaRPr sz="1200">
                        <a:latin typeface="Times New Roman"/>
                        <a:cs typeface="Times New Roman"/>
                      </a:endParaRPr>
                    </a:p>
                    <a:p>
                      <a:pPr algn="ctr">
                        <a:lnSpc>
                          <a:spcPct val="100000"/>
                        </a:lnSpc>
                      </a:pPr>
                      <a:endParaRPr sz="1200">
                        <a:latin typeface="Times New Roman"/>
                        <a:cs typeface="Times New Roman"/>
                      </a:endParaRPr>
                    </a:p>
                    <a:p>
                      <a:pPr algn="ctr">
                        <a:lnSpc>
                          <a:spcPct val="100000"/>
                        </a:lnSpc>
                        <a:spcBef>
                          <a:spcPts val="509"/>
                        </a:spcBef>
                      </a:pPr>
                      <a:endParaRPr sz="1200">
                        <a:latin typeface="Times New Roman"/>
                        <a:cs typeface="Times New Roman"/>
                      </a:endParaRPr>
                    </a:p>
                    <a:p>
                      <a:pPr algn="ctr">
                        <a:lnSpc>
                          <a:spcPct val="100000"/>
                        </a:lnSpc>
                      </a:pPr>
                      <a:r>
                        <a:rPr sz="1200" spc="-10" dirty="0">
                          <a:latin typeface="Arial MT"/>
                          <a:cs typeface="Arial MT"/>
                        </a:rPr>
                        <a:t>DEFAULT</a:t>
                      </a:r>
                      <a:endParaRPr sz="12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endParaRPr sz="1200">
                        <a:latin typeface="Times New Roman"/>
                        <a:cs typeface="Times New Roman"/>
                      </a:endParaRPr>
                    </a:p>
                    <a:p>
                      <a:pPr algn="ctr">
                        <a:lnSpc>
                          <a:spcPct val="100000"/>
                        </a:lnSpc>
                      </a:pPr>
                      <a:endParaRPr sz="1200">
                        <a:latin typeface="Times New Roman"/>
                        <a:cs typeface="Times New Roman"/>
                      </a:endParaRPr>
                    </a:p>
                    <a:p>
                      <a:pPr algn="ctr">
                        <a:lnSpc>
                          <a:spcPct val="100000"/>
                        </a:lnSpc>
                      </a:pPr>
                      <a:endParaRPr sz="1200">
                        <a:latin typeface="Times New Roman"/>
                        <a:cs typeface="Times New Roman"/>
                      </a:endParaRPr>
                    </a:p>
                    <a:p>
                      <a:pPr algn="ctr">
                        <a:lnSpc>
                          <a:spcPct val="100000"/>
                        </a:lnSpc>
                        <a:spcBef>
                          <a:spcPts val="509"/>
                        </a:spcBef>
                      </a:pPr>
                      <a:endParaRPr sz="1200">
                        <a:latin typeface="Times New Roman"/>
                        <a:cs typeface="Times New Roman"/>
                      </a:endParaRPr>
                    </a:p>
                    <a:p>
                      <a:pPr marL="6985" algn="ctr">
                        <a:lnSpc>
                          <a:spcPct val="100000"/>
                        </a:lnSpc>
                      </a:pPr>
                      <a:r>
                        <a:rPr sz="1200" spc="-10" dirty="0">
                          <a:latin typeface="Arial MT"/>
                          <a:cs typeface="Arial MT"/>
                        </a:rPr>
                        <a:t>BASED_ON_NR_COVERAGE</a:t>
                      </a:r>
                      <a:endParaRPr sz="1200">
                        <a:latin typeface="Arial MT"/>
                        <a:cs typeface="Arial MT"/>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9070" marR="114935" indent="-172720" algn="ctr">
                        <a:lnSpc>
                          <a:spcPct val="100000"/>
                        </a:lnSpc>
                        <a:spcBef>
                          <a:spcPts val="265"/>
                        </a:spcBef>
                        <a:buChar char="•"/>
                        <a:tabLst>
                          <a:tab pos="179070" algn="l"/>
                        </a:tabLst>
                      </a:pPr>
                      <a:r>
                        <a:rPr sz="1200" dirty="0">
                          <a:solidFill>
                            <a:srgbClr val="3333FF"/>
                          </a:solidFill>
                          <a:latin typeface="Arial MT"/>
                          <a:cs typeface="Arial MT"/>
                        </a:rPr>
                        <a:t>BASED_ON_NR_COVERAGE=</a:t>
                      </a:r>
                      <a:r>
                        <a:rPr sz="1200" spc="-20" dirty="0">
                          <a:solidFill>
                            <a:srgbClr val="3333FF"/>
                          </a:solidFill>
                          <a:latin typeface="Arial MT"/>
                          <a:cs typeface="Arial MT"/>
                        </a:rPr>
                        <a:t> </a:t>
                      </a:r>
                      <a:r>
                        <a:rPr sz="1200" spc="-10" dirty="0">
                          <a:latin typeface="Arial MT"/>
                          <a:cs typeface="Arial MT"/>
                        </a:rPr>
                        <a:t>During</a:t>
                      </a:r>
                      <a:r>
                        <a:rPr sz="1200" spc="-80" dirty="0">
                          <a:latin typeface="Arial MT"/>
                          <a:cs typeface="Arial MT"/>
                        </a:rPr>
                        <a:t> </a:t>
                      </a:r>
                      <a:r>
                        <a:rPr sz="1200" spc="-10" dirty="0">
                          <a:latin typeface="Arial MT"/>
                          <a:cs typeface="Arial MT"/>
                        </a:rPr>
                        <a:t>Anchoring </a:t>
                      </a:r>
                      <a:r>
                        <a:rPr sz="1200" dirty="0">
                          <a:latin typeface="Arial MT"/>
                          <a:cs typeface="Arial MT"/>
                        </a:rPr>
                        <a:t>Cell</a:t>
                      </a:r>
                      <a:r>
                        <a:rPr sz="1200" spc="-30" dirty="0">
                          <a:latin typeface="Arial MT"/>
                          <a:cs typeface="Arial MT"/>
                        </a:rPr>
                        <a:t> </a:t>
                      </a:r>
                      <a:r>
                        <a:rPr sz="1200" dirty="0">
                          <a:latin typeface="Arial MT"/>
                          <a:cs typeface="Arial MT"/>
                        </a:rPr>
                        <a:t>Selection,</a:t>
                      </a:r>
                      <a:r>
                        <a:rPr sz="1200" spc="-30" dirty="0">
                          <a:latin typeface="Arial MT"/>
                          <a:cs typeface="Arial MT"/>
                        </a:rPr>
                        <a:t> </a:t>
                      </a:r>
                      <a:r>
                        <a:rPr sz="1200" dirty="0">
                          <a:latin typeface="Arial MT"/>
                          <a:cs typeface="Arial MT"/>
                        </a:rPr>
                        <a:t>would</a:t>
                      </a:r>
                      <a:r>
                        <a:rPr sz="1200" spc="-35" dirty="0">
                          <a:latin typeface="Arial MT"/>
                          <a:cs typeface="Arial MT"/>
                        </a:rPr>
                        <a:t> </a:t>
                      </a:r>
                      <a:r>
                        <a:rPr sz="1200" dirty="0">
                          <a:latin typeface="Arial MT"/>
                          <a:cs typeface="Arial MT"/>
                        </a:rPr>
                        <a:t>also</a:t>
                      </a:r>
                      <a:r>
                        <a:rPr sz="1200" spc="-20" dirty="0">
                          <a:latin typeface="Arial MT"/>
                          <a:cs typeface="Arial MT"/>
                        </a:rPr>
                        <a:t> </a:t>
                      </a:r>
                      <a:r>
                        <a:rPr sz="1200" dirty="0">
                          <a:latin typeface="Arial MT"/>
                          <a:cs typeface="Arial MT"/>
                        </a:rPr>
                        <a:t>need</a:t>
                      </a:r>
                      <a:r>
                        <a:rPr sz="1200" spc="-60" dirty="0">
                          <a:latin typeface="Arial MT"/>
                          <a:cs typeface="Arial MT"/>
                        </a:rPr>
                        <a:t> </a:t>
                      </a:r>
                      <a:r>
                        <a:rPr sz="1200" dirty="0">
                          <a:latin typeface="Arial MT"/>
                          <a:cs typeface="Arial MT"/>
                        </a:rPr>
                        <a:t>to</a:t>
                      </a:r>
                      <a:r>
                        <a:rPr sz="1200" spc="-5" dirty="0">
                          <a:latin typeface="Arial MT"/>
                          <a:cs typeface="Arial MT"/>
                        </a:rPr>
                        <a:t> </a:t>
                      </a:r>
                      <a:r>
                        <a:rPr sz="1200" dirty="0">
                          <a:latin typeface="Arial MT"/>
                          <a:cs typeface="Arial MT"/>
                        </a:rPr>
                        <a:t>consider</a:t>
                      </a:r>
                      <a:r>
                        <a:rPr sz="1200" spc="-55" dirty="0">
                          <a:latin typeface="Arial MT"/>
                          <a:cs typeface="Arial MT"/>
                        </a:rPr>
                        <a:t> </a:t>
                      </a:r>
                      <a:r>
                        <a:rPr sz="1200" spc="-25" dirty="0">
                          <a:latin typeface="Arial MT"/>
                          <a:cs typeface="Arial MT"/>
                        </a:rPr>
                        <a:t>NR </a:t>
                      </a:r>
                      <a:r>
                        <a:rPr sz="1200" dirty="0">
                          <a:latin typeface="Arial MT"/>
                          <a:cs typeface="Arial MT"/>
                        </a:rPr>
                        <a:t>Coverage</a:t>
                      </a:r>
                      <a:r>
                        <a:rPr sz="1200" spc="-60" dirty="0">
                          <a:latin typeface="Arial MT"/>
                          <a:cs typeface="Arial MT"/>
                        </a:rPr>
                        <a:t> </a:t>
                      </a:r>
                      <a:r>
                        <a:rPr sz="1200" spc="-10" dirty="0">
                          <a:latin typeface="Arial MT"/>
                          <a:cs typeface="Arial MT"/>
                        </a:rPr>
                        <a:t>Condition</a:t>
                      </a:r>
                      <a:endParaRPr sz="1200">
                        <a:latin typeface="Arial MT"/>
                        <a:cs typeface="Arial MT"/>
                      </a:endParaRPr>
                    </a:p>
                    <a:p>
                      <a:pPr marL="179070" marR="182880" indent="-172720" algn="ctr">
                        <a:lnSpc>
                          <a:spcPct val="100000"/>
                        </a:lnSpc>
                        <a:spcBef>
                          <a:spcPts val="5"/>
                        </a:spcBef>
                        <a:buChar char="•"/>
                        <a:tabLst>
                          <a:tab pos="179070" algn="l"/>
                        </a:tabLst>
                      </a:pPr>
                      <a:r>
                        <a:rPr sz="1200" spc="-60" dirty="0">
                          <a:latin typeface="Arial MT"/>
                          <a:cs typeface="Arial MT"/>
                        </a:rPr>
                        <a:t>To</a:t>
                      </a:r>
                      <a:r>
                        <a:rPr sz="1200" spc="-25" dirty="0">
                          <a:latin typeface="Arial MT"/>
                          <a:cs typeface="Arial MT"/>
                        </a:rPr>
                        <a:t> </a:t>
                      </a:r>
                      <a:r>
                        <a:rPr sz="1200" dirty="0">
                          <a:latin typeface="Arial MT"/>
                          <a:cs typeface="Arial MT"/>
                        </a:rPr>
                        <a:t>fulfil</a:t>
                      </a:r>
                      <a:r>
                        <a:rPr sz="1200" spc="-114" dirty="0">
                          <a:latin typeface="Arial MT"/>
                          <a:cs typeface="Arial MT"/>
                        </a:rPr>
                        <a:t> </a:t>
                      </a:r>
                      <a:r>
                        <a:rPr sz="1200" dirty="0">
                          <a:latin typeface="Arial MT"/>
                          <a:cs typeface="Arial MT"/>
                        </a:rPr>
                        <a:t>A5</a:t>
                      </a:r>
                      <a:r>
                        <a:rPr sz="1200" spc="-5" dirty="0">
                          <a:latin typeface="Arial MT"/>
                          <a:cs typeface="Arial MT"/>
                        </a:rPr>
                        <a:t> </a:t>
                      </a:r>
                      <a:r>
                        <a:rPr sz="1200" dirty="0">
                          <a:latin typeface="Arial MT"/>
                          <a:cs typeface="Arial MT"/>
                        </a:rPr>
                        <a:t>(Anchor</a:t>
                      </a:r>
                      <a:r>
                        <a:rPr sz="1200" spc="-30" dirty="0">
                          <a:latin typeface="Arial MT"/>
                          <a:cs typeface="Arial MT"/>
                        </a:rPr>
                        <a:t> </a:t>
                      </a:r>
                      <a:r>
                        <a:rPr sz="1200" dirty="0">
                          <a:latin typeface="Arial MT"/>
                          <a:cs typeface="Arial MT"/>
                        </a:rPr>
                        <a:t>Cell)+</a:t>
                      </a:r>
                      <a:r>
                        <a:rPr sz="1200" spc="-10" dirty="0">
                          <a:latin typeface="Arial MT"/>
                          <a:cs typeface="Arial MT"/>
                        </a:rPr>
                        <a:t> </a:t>
                      </a:r>
                      <a:r>
                        <a:rPr sz="1200" dirty="0">
                          <a:latin typeface="Arial MT"/>
                          <a:cs typeface="Arial MT"/>
                        </a:rPr>
                        <a:t>B1</a:t>
                      </a:r>
                      <a:r>
                        <a:rPr sz="1200" spc="-20" dirty="0">
                          <a:latin typeface="Arial MT"/>
                          <a:cs typeface="Arial MT"/>
                        </a:rPr>
                        <a:t> </a:t>
                      </a:r>
                      <a:r>
                        <a:rPr sz="1200" dirty="0">
                          <a:latin typeface="Arial MT"/>
                          <a:cs typeface="Arial MT"/>
                        </a:rPr>
                        <a:t>(NR</a:t>
                      </a:r>
                      <a:r>
                        <a:rPr sz="1200" spc="-5" dirty="0">
                          <a:latin typeface="Arial MT"/>
                          <a:cs typeface="Arial MT"/>
                        </a:rPr>
                        <a:t> </a:t>
                      </a:r>
                      <a:r>
                        <a:rPr sz="1200" dirty="0">
                          <a:latin typeface="Arial MT"/>
                          <a:cs typeface="Arial MT"/>
                        </a:rPr>
                        <a:t>Cell),</a:t>
                      </a:r>
                      <a:r>
                        <a:rPr sz="1200" spc="-5" dirty="0">
                          <a:latin typeface="Arial MT"/>
                          <a:cs typeface="Arial MT"/>
                        </a:rPr>
                        <a:t> </a:t>
                      </a:r>
                      <a:r>
                        <a:rPr sz="1200" dirty="0">
                          <a:latin typeface="Arial MT"/>
                          <a:cs typeface="Arial MT"/>
                        </a:rPr>
                        <a:t>then</a:t>
                      </a:r>
                      <a:r>
                        <a:rPr sz="1200" spc="-25" dirty="0">
                          <a:latin typeface="Arial MT"/>
                          <a:cs typeface="Arial MT"/>
                        </a:rPr>
                        <a:t> </a:t>
                      </a:r>
                      <a:r>
                        <a:rPr sz="1200" spc="-20" dirty="0">
                          <a:latin typeface="Arial MT"/>
                          <a:cs typeface="Arial MT"/>
                        </a:rPr>
                        <a:t>only </a:t>
                      </a:r>
                      <a:r>
                        <a:rPr sz="1200" dirty="0">
                          <a:latin typeface="Arial MT"/>
                          <a:cs typeface="Arial MT"/>
                        </a:rPr>
                        <a:t>will</a:t>
                      </a:r>
                      <a:r>
                        <a:rPr sz="1200" spc="-10" dirty="0">
                          <a:latin typeface="Arial MT"/>
                          <a:cs typeface="Arial MT"/>
                        </a:rPr>
                        <a:t> </a:t>
                      </a:r>
                      <a:r>
                        <a:rPr sz="1200" dirty="0">
                          <a:latin typeface="Arial MT"/>
                          <a:cs typeface="Arial MT"/>
                        </a:rPr>
                        <a:t>handover</a:t>
                      </a:r>
                      <a:r>
                        <a:rPr sz="1200" spc="-55" dirty="0">
                          <a:latin typeface="Arial MT"/>
                          <a:cs typeface="Arial MT"/>
                        </a:rPr>
                        <a:t> </a:t>
                      </a:r>
                      <a:r>
                        <a:rPr sz="1200" dirty="0">
                          <a:latin typeface="Arial MT"/>
                          <a:cs typeface="Arial MT"/>
                        </a:rPr>
                        <a:t>to</a:t>
                      </a:r>
                      <a:r>
                        <a:rPr sz="1200" spc="-75" dirty="0">
                          <a:latin typeface="Arial MT"/>
                          <a:cs typeface="Arial MT"/>
                        </a:rPr>
                        <a:t> </a:t>
                      </a:r>
                      <a:r>
                        <a:rPr sz="1200" dirty="0">
                          <a:latin typeface="Arial MT"/>
                          <a:cs typeface="Arial MT"/>
                        </a:rPr>
                        <a:t>Anchor</a:t>
                      </a:r>
                      <a:r>
                        <a:rPr sz="1200" spc="-45" dirty="0">
                          <a:latin typeface="Arial MT"/>
                          <a:cs typeface="Arial MT"/>
                        </a:rPr>
                        <a:t> </a:t>
                      </a:r>
                      <a:r>
                        <a:rPr sz="1200" spc="-20" dirty="0">
                          <a:latin typeface="Arial MT"/>
                          <a:cs typeface="Arial MT"/>
                        </a:rPr>
                        <a:t>Cell</a:t>
                      </a:r>
                      <a:endParaRPr sz="1200">
                        <a:latin typeface="Arial MT"/>
                        <a:cs typeface="Arial MT"/>
                      </a:endParaRPr>
                    </a:p>
                    <a:p>
                      <a:pPr marL="6985" algn="ctr">
                        <a:lnSpc>
                          <a:spcPct val="100000"/>
                        </a:lnSpc>
                      </a:pPr>
                      <a:r>
                        <a:rPr sz="1200" spc="-50" dirty="0">
                          <a:latin typeface="Arial MT"/>
                          <a:cs typeface="Arial MT"/>
                        </a:rPr>
                        <a:t>•</a:t>
                      </a:r>
                      <a:endParaRPr sz="1200">
                        <a:latin typeface="Arial MT"/>
                        <a:cs typeface="Arial MT"/>
                      </a:endParaRPr>
                    </a:p>
                    <a:p>
                      <a:pPr marL="179070" marR="249554" algn="ctr">
                        <a:lnSpc>
                          <a:spcPct val="100000"/>
                        </a:lnSpc>
                      </a:pPr>
                      <a:r>
                        <a:rPr sz="1200" spc="-30" dirty="0">
                          <a:solidFill>
                            <a:srgbClr val="3333FF"/>
                          </a:solidFill>
                          <a:latin typeface="Arial MT"/>
                          <a:cs typeface="Arial MT"/>
                        </a:rPr>
                        <a:t>DEFAULT=</a:t>
                      </a:r>
                      <a:r>
                        <a:rPr sz="1200" spc="-30" dirty="0">
                          <a:latin typeface="Arial MT"/>
                          <a:cs typeface="Arial MT"/>
                        </a:rPr>
                        <a:t>To</a:t>
                      </a:r>
                      <a:r>
                        <a:rPr sz="1200" spc="-55" dirty="0">
                          <a:latin typeface="Arial MT"/>
                          <a:cs typeface="Arial MT"/>
                        </a:rPr>
                        <a:t> </a:t>
                      </a:r>
                      <a:r>
                        <a:rPr sz="1200" spc="-10" dirty="0">
                          <a:latin typeface="Arial MT"/>
                          <a:cs typeface="Arial MT"/>
                        </a:rPr>
                        <a:t>fulfil</a:t>
                      </a:r>
                      <a:r>
                        <a:rPr sz="1200" spc="-75" dirty="0">
                          <a:latin typeface="Arial MT"/>
                          <a:cs typeface="Arial MT"/>
                        </a:rPr>
                        <a:t> </a:t>
                      </a:r>
                      <a:r>
                        <a:rPr sz="1200" dirty="0">
                          <a:latin typeface="Arial MT"/>
                          <a:cs typeface="Arial MT"/>
                        </a:rPr>
                        <a:t>A1</a:t>
                      </a:r>
                      <a:r>
                        <a:rPr sz="1200" spc="-20" dirty="0">
                          <a:latin typeface="Arial MT"/>
                          <a:cs typeface="Arial MT"/>
                        </a:rPr>
                        <a:t> </a:t>
                      </a:r>
                      <a:r>
                        <a:rPr sz="1200" dirty="0">
                          <a:latin typeface="Arial MT"/>
                          <a:cs typeface="Arial MT"/>
                        </a:rPr>
                        <a:t>(Current</a:t>
                      </a:r>
                      <a:r>
                        <a:rPr sz="1200" spc="5" dirty="0">
                          <a:latin typeface="Arial MT"/>
                          <a:cs typeface="Arial MT"/>
                        </a:rPr>
                        <a:t> </a:t>
                      </a:r>
                      <a:r>
                        <a:rPr sz="1200" dirty="0">
                          <a:latin typeface="Arial MT"/>
                          <a:cs typeface="Arial MT"/>
                        </a:rPr>
                        <a:t>Serving</a:t>
                      </a:r>
                      <a:r>
                        <a:rPr sz="1200" spc="-15" dirty="0">
                          <a:latin typeface="Arial MT"/>
                          <a:cs typeface="Arial MT"/>
                        </a:rPr>
                        <a:t> </a:t>
                      </a:r>
                      <a:r>
                        <a:rPr sz="1200" spc="-10" dirty="0">
                          <a:latin typeface="Arial MT"/>
                          <a:cs typeface="Arial MT"/>
                        </a:rPr>
                        <a:t>Cell)+A5 </a:t>
                      </a:r>
                      <a:r>
                        <a:rPr sz="1200" dirty="0">
                          <a:latin typeface="Arial MT"/>
                          <a:cs typeface="Arial MT"/>
                        </a:rPr>
                        <a:t>(Anchor</a:t>
                      </a:r>
                      <a:r>
                        <a:rPr sz="1200" spc="-40" dirty="0">
                          <a:latin typeface="Arial MT"/>
                          <a:cs typeface="Arial MT"/>
                        </a:rPr>
                        <a:t> </a:t>
                      </a:r>
                      <a:r>
                        <a:rPr sz="1200" dirty="0">
                          <a:latin typeface="Arial MT"/>
                          <a:cs typeface="Arial MT"/>
                        </a:rPr>
                        <a:t>Cell),</a:t>
                      </a:r>
                      <a:r>
                        <a:rPr sz="1200" spc="-25" dirty="0">
                          <a:latin typeface="Arial MT"/>
                          <a:cs typeface="Arial MT"/>
                        </a:rPr>
                        <a:t> </a:t>
                      </a:r>
                      <a:r>
                        <a:rPr sz="1200" dirty="0">
                          <a:latin typeface="Arial MT"/>
                          <a:cs typeface="Arial MT"/>
                        </a:rPr>
                        <a:t>then</a:t>
                      </a:r>
                      <a:r>
                        <a:rPr sz="1200" spc="-30" dirty="0">
                          <a:latin typeface="Arial MT"/>
                          <a:cs typeface="Arial MT"/>
                        </a:rPr>
                        <a:t> </a:t>
                      </a:r>
                      <a:r>
                        <a:rPr sz="1200" dirty="0">
                          <a:latin typeface="Arial MT"/>
                          <a:cs typeface="Arial MT"/>
                        </a:rPr>
                        <a:t>only</a:t>
                      </a:r>
                      <a:r>
                        <a:rPr sz="1200" spc="-30" dirty="0">
                          <a:latin typeface="Arial MT"/>
                          <a:cs typeface="Arial MT"/>
                        </a:rPr>
                        <a:t> </a:t>
                      </a:r>
                      <a:r>
                        <a:rPr sz="1200" dirty="0">
                          <a:latin typeface="Arial MT"/>
                          <a:cs typeface="Arial MT"/>
                        </a:rPr>
                        <a:t>will</a:t>
                      </a:r>
                      <a:r>
                        <a:rPr sz="1200" spc="-10" dirty="0">
                          <a:latin typeface="Arial MT"/>
                          <a:cs typeface="Arial MT"/>
                        </a:rPr>
                        <a:t> </a:t>
                      </a:r>
                      <a:r>
                        <a:rPr sz="1200" dirty="0">
                          <a:latin typeface="Arial MT"/>
                          <a:cs typeface="Arial MT"/>
                        </a:rPr>
                        <a:t>handover</a:t>
                      </a:r>
                      <a:r>
                        <a:rPr sz="1200" spc="-40" dirty="0">
                          <a:latin typeface="Arial MT"/>
                          <a:cs typeface="Arial MT"/>
                        </a:rPr>
                        <a:t> </a:t>
                      </a:r>
                      <a:r>
                        <a:rPr sz="1200" dirty="0">
                          <a:latin typeface="Arial MT"/>
                          <a:cs typeface="Arial MT"/>
                        </a:rPr>
                        <a:t>to</a:t>
                      </a:r>
                      <a:r>
                        <a:rPr sz="1200" spc="-75" dirty="0">
                          <a:latin typeface="Arial MT"/>
                          <a:cs typeface="Arial MT"/>
                        </a:rPr>
                        <a:t> </a:t>
                      </a:r>
                      <a:r>
                        <a:rPr sz="1200" spc="-10" dirty="0">
                          <a:latin typeface="Arial MT"/>
                          <a:cs typeface="Arial MT"/>
                        </a:rPr>
                        <a:t>Anchor </a:t>
                      </a:r>
                      <a:r>
                        <a:rPr sz="1200" spc="-20" dirty="0">
                          <a:latin typeface="Arial MT"/>
                          <a:cs typeface="Arial MT"/>
                        </a:rPr>
                        <a:t>Cell</a:t>
                      </a:r>
                      <a:endParaRPr sz="1200">
                        <a:latin typeface="Arial MT"/>
                        <a:cs typeface="Arial MT"/>
                      </a:endParaRPr>
                    </a:p>
                  </a:txBody>
                  <a:tcPr marL="0" marR="0" marT="3362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bl>
          </a:graphicData>
        </a:graphic>
      </p:graphicFrame>
      <p:grpSp>
        <p:nvGrpSpPr>
          <p:cNvPr id="7" name="object 7"/>
          <p:cNvGrpSpPr/>
          <p:nvPr/>
        </p:nvGrpSpPr>
        <p:grpSpPr>
          <a:xfrm>
            <a:off x="1164140" y="3949410"/>
            <a:ext cx="2706404" cy="921801"/>
            <a:chOff x="1159573" y="3953065"/>
            <a:chExt cx="2708910" cy="922655"/>
          </a:xfrm>
        </p:grpSpPr>
        <p:sp>
          <p:nvSpPr>
            <p:cNvPr id="8" name="object 8"/>
            <p:cNvSpPr/>
            <p:nvPr/>
          </p:nvSpPr>
          <p:spPr>
            <a:xfrm>
              <a:off x="1164336" y="3957827"/>
              <a:ext cx="2699385" cy="913130"/>
            </a:xfrm>
            <a:custGeom>
              <a:avLst/>
              <a:gdLst/>
              <a:ahLst/>
              <a:cxnLst/>
              <a:rect l="l" t="t" r="r" b="b"/>
              <a:pathLst>
                <a:path w="2699385" h="913129">
                  <a:moveTo>
                    <a:pt x="1349502" y="0"/>
                  </a:moveTo>
                  <a:lnTo>
                    <a:pt x="1280052" y="593"/>
                  </a:lnTo>
                  <a:lnTo>
                    <a:pt x="1211514" y="2356"/>
                  </a:lnTo>
                  <a:lnTo>
                    <a:pt x="1143973" y="5258"/>
                  </a:lnTo>
                  <a:lnTo>
                    <a:pt x="1077514" y="9272"/>
                  </a:lnTo>
                  <a:lnTo>
                    <a:pt x="1012222" y="14369"/>
                  </a:lnTo>
                  <a:lnTo>
                    <a:pt x="948181" y="20519"/>
                  </a:lnTo>
                  <a:lnTo>
                    <a:pt x="885476" y="27695"/>
                  </a:lnTo>
                  <a:lnTo>
                    <a:pt x="824192" y="35867"/>
                  </a:lnTo>
                  <a:lnTo>
                    <a:pt x="764413" y="45007"/>
                  </a:lnTo>
                  <a:lnTo>
                    <a:pt x="706225" y="55087"/>
                  </a:lnTo>
                  <a:lnTo>
                    <a:pt x="649712" y="66077"/>
                  </a:lnTo>
                  <a:lnTo>
                    <a:pt x="594959" y="77949"/>
                  </a:lnTo>
                  <a:lnTo>
                    <a:pt x="542050" y="90674"/>
                  </a:lnTo>
                  <a:lnTo>
                    <a:pt x="491071" y="104224"/>
                  </a:lnTo>
                  <a:lnTo>
                    <a:pt x="442106" y="118570"/>
                  </a:lnTo>
                  <a:lnTo>
                    <a:pt x="395239" y="133683"/>
                  </a:lnTo>
                  <a:lnTo>
                    <a:pt x="350557" y="149534"/>
                  </a:lnTo>
                  <a:lnTo>
                    <a:pt x="308143" y="166096"/>
                  </a:lnTo>
                  <a:lnTo>
                    <a:pt x="268082" y="183339"/>
                  </a:lnTo>
                  <a:lnTo>
                    <a:pt x="230459" y="201234"/>
                  </a:lnTo>
                  <a:lnTo>
                    <a:pt x="195359" y="219753"/>
                  </a:lnTo>
                  <a:lnTo>
                    <a:pt x="133066" y="258548"/>
                  </a:lnTo>
                  <a:lnTo>
                    <a:pt x="81881" y="299494"/>
                  </a:lnTo>
                  <a:lnTo>
                    <a:pt x="42482" y="342363"/>
                  </a:lnTo>
                  <a:lnTo>
                    <a:pt x="15548" y="386924"/>
                  </a:lnTo>
                  <a:lnTo>
                    <a:pt x="1755" y="432948"/>
                  </a:lnTo>
                  <a:lnTo>
                    <a:pt x="0" y="456438"/>
                  </a:lnTo>
                  <a:lnTo>
                    <a:pt x="1755" y="479927"/>
                  </a:lnTo>
                  <a:lnTo>
                    <a:pt x="15548" y="525951"/>
                  </a:lnTo>
                  <a:lnTo>
                    <a:pt x="42482" y="570512"/>
                  </a:lnTo>
                  <a:lnTo>
                    <a:pt x="81881" y="613381"/>
                  </a:lnTo>
                  <a:lnTo>
                    <a:pt x="133066" y="654327"/>
                  </a:lnTo>
                  <a:lnTo>
                    <a:pt x="195359" y="693122"/>
                  </a:lnTo>
                  <a:lnTo>
                    <a:pt x="230459" y="711641"/>
                  </a:lnTo>
                  <a:lnTo>
                    <a:pt x="268082" y="729536"/>
                  </a:lnTo>
                  <a:lnTo>
                    <a:pt x="308143" y="746779"/>
                  </a:lnTo>
                  <a:lnTo>
                    <a:pt x="350557" y="763341"/>
                  </a:lnTo>
                  <a:lnTo>
                    <a:pt x="395239" y="779192"/>
                  </a:lnTo>
                  <a:lnTo>
                    <a:pt x="442106" y="794305"/>
                  </a:lnTo>
                  <a:lnTo>
                    <a:pt x="491071" y="808651"/>
                  </a:lnTo>
                  <a:lnTo>
                    <a:pt x="542050" y="822201"/>
                  </a:lnTo>
                  <a:lnTo>
                    <a:pt x="594959" y="834926"/>
                  </a:lnTo>
                  <a:lnTo>
                    <a:pt x="649712" y="846798"/>
                  </a:lnTo>
                  <a:lnTo>
                    <a:pt x="706225" y="857788"/>
                  </a:lnTo>
                  <a:lnTo>
                    <a:pt x="764413" y="867868"/>
                  </a:lnTo>
                  <a:lnTo>
                    <a:pt x="824192" y="877008"/>
                  </a:lnTo>
                  <a:lnTo>
                    <a:pt x="885476" y="885180"/>
                  </a:lnTo>
                  <a:lnTo>
                    <a:pt x="948181" y="892356"/>
                  </a:lnTo>
                  <a:lnTo>
                    <a:pt x="1012222" y="898506"/>
                  </a:lnTo>
                  <a:lnTo>
                    <a:pt x="1077514" y="903603"/>
                  </a:lnTo>
                  <a:lnTo>
                    <a:pt x="1143973" y="907617"/>
                  </a:lnTo>
                  <a:lnTo>
                    <a:pt x="1211514" y="910519"/>
                  </a:lnTo>
                  <a:lnTo>
                    <a:pt x="1280052" y="912282"/>
                  </a:lnTo>
                  <a:lnTo>
                    <a:pt x="1349502" y="912876"/>
                  </a:lnTo>
                  <a:lnTo>
                    <a:pt x="1418951" y="912282"/>
                  </a:lnTo>
                  <a:lnTo>
                    <a:pt x="1487489" y="910519"/>
                  </a:lnTo>
                  <a:lnTo>
                    <a:pt x="1555030" y="907617"/>
                  </a:lnTo>
                  <a:lnTo>
                    <a:pt x="1621489" y="903603"/>
                  </a:lnTo>
                  <a:lnTo>
                    <a:pt x="1686781" y="898506"/>
                  </a:lnTo>
                  <a:lnTo>
                    <a:pt x="1750822" y="892356"/>
                  </a:lnTo>
                  <a:lnTo>
                    <a:pt x="1813527" y="885180"/>
                  </a:lnTo>
                  <a:lnTo>
                    <a:pt x="1874811" y="877008"/>
                  </a:lnTo>
                  <a:lnTo>
                    <a:pt x="1934590" y="867868"/>
                  </a:lnTo>
                  <a:lnTo>
                    <a:pt x="1992778" y="857788"/>
                  </a:lnTo>
                  <a:lnTo>
                    <a:pt x="2049291" y="846798"/>
                  </a:lnTo>
                  <a:lnTo>
                    <a:pt x="2104044" y="834926"/>
                  </a:lnTo>
                  <a:lnTo>
                    <a:pt x="2156953" y="822201"/>
                  </a:lnTo>
                  <a:lnTo>
                    <a:pt x="2207932" y="808651"/>
                  </a:lnTo>
                  <a:lnTo>
                    <a:pt x="2256897" y="794305"/>
                  </a:lnTo>
                  <a:lnTo>
                    <a:pt x="2303764" y="779192"/>
                  </a:lnTo>
                  <a:lnTo>
                    <a:pt x="2348446" y="763341"/>
                  </a:lnTo>
                  <a:lnTo>
                    <a:pt x="2390860" y="746779"/>
                  </a:lnTo>
                  <a:lnTo>
                    <a:pt x="2430921" y="729536"/>
                  </a:lnTo>
                  <a:lnTo>
                    <a:pt x="2468544" y="711641"/>
                  </a:lnTo>
                  <a:lnTo>
                    <a:pt x="2503644" y="693122"/>
                  </a:lnTo>
                  <a:lnTo>
                    <a:pt x="2565937" y="654327"/>
                  </a:lnTo>
                  <a:lnTo>
                    <a:pt x="2617122" y="613381"/>
                  </a:lnTo>
                  <a:lnTo>
                    <a:pt x="2656521" y="570512"/>
                  </a:lnTo>
                  <a:lnTo>
                    <a:pt x="2683455" y="525951"/>
                  </a:lnTo>
                  <a:lnTo>
                    <a:pt x="2697248" y="479927"/>
                  </a:lnTo>
                  <a:lnTo>
                    <a:pt x="2699004" y="456438"/>
                  </a:lnTo>
                  <a:lnTo>
                    <a:pt x="2697248" y="432948"/>
                  </a:lnTo>
                  <a:lnTo>
                    <a:pt x="2683455" y="386924"/>
                  </a:lnTo>
                  <a:lnTo>
                    <a:pt x="2656521" y="342363"/>
                  </a:lnTo>
                  <a:lnTo>
                    <a:pt x="2617122" y="299494"/>
                  </a:lnTo>
                  <a:lnTo>
                    <a:pt x="2565937" y="258548"/>
                  </a:lnTo>
                  <a:lnTo>
                    <a:pt x="2503644" y="219753"/>
                  </a:lnTo>
                  <a:lnTo>
                    <a:pt x="2468544" y="201234"/>
                  </a:lnTo>
                  <a:lnTo>
                    <a:pt x="2430921" y="183339"/>
                  </a:lnTo>
                  <a:lnTo>
                    <a:pt x="2390860" y="166096"/>
                  </a:lnTo>
                  <a:lnTo>
                    <a:pt x="2348446" y="149534"/>
                  </a:lnTo>
                  <a:lnTo>
                    <a:pt x="2303764" y="133683"/>
                  </a:lnTo>
                  <a:lnTo>
                    <a:pt x="2256897" y="118570"/>
                  </a:lnTo>
                  <a:lnTo>
                    <a:pt x="2207932" y="104224"/>
                  </a:lnTo>
                  <a:lnTo>
                    <a:pt x="2156953" y="90674"/>
                  </a:lnTo>
                  <a:lnTo>
                    <a:pt x="2104044" y="77949"/>
                  </a:lnTo>
                  <a:lnTo>
                    <a:pt x="2049291" y="66077"/>
                  </a:lnTo>
                  <a:lnTo>
                    <a:pt x="1992778" y="55087"/>
                  </a:lnTo>
                  <a:lnTo>
                    <a:pt x="1934590" y="45007"/>
                  </a:lnTo>
                  <a:lnTo>
                    <a:pt x="1874811" y="35867"/>
                  </a:lnTo>
                  <a:lnTo>
                    <a:pt x="1813527" y="27695"/>
                  </a:lnTo>
                  <a:lnTo>
                    <a:pt x="1750822" y="20519"/>
                  </a:lnTo>
                  <a:lnTo>
                    <a:pt x="1686781" y="14369"/>
                  </a:lnTo>
                  <a:lnTo>
                    <a:pt x="1621489" y="9272"/>
                  </a:lnTo>
                  <a:lnTo>
                    <a:pt x="1555030" y="5258"/>
                  </a:lnTo>
                  <a:lnTo>
                    <a:pt x="1487489" y="2356"/>
                  </a:lnTo>
                  <a:lnTo>
                    <a:pt x="1418951" y="593"/>
                  </a:lnTo>
                  <a:lnTo>
                    <a:pt x="1349502" y="0"/>
                  </a:lnTo>
                  <a:close/>
                </a:path>
              </a:pathLst>
            </a:custGeom>
            <a:solidFill>
              <a:srgbClr val="FFFFCC"/>
            </a:solidFill>
          </p:spPr>
          <p:txBody>
            <a:bodyPr wrap="square" lIns="0" tIns="0" rIns="0" bIns="0" rtlCol="0"/>
            <a:lstStyle/>
            <a:p>
              <a:endParaRPr sz="2398"/>
            </a:p>
          </p:txBody>
        </p:sp>
        <p:sp>
          <p:nvSpPr>
            <p:cNvPr id="9" name="object 9"/>
            <p:cNvSpPr/>
            <p:nvPr/>
          </p:nvSpPr>
          <p:spPr>
            <a:xfrm>
              <a:off x="1164336" y="3957827"/>
              <a:ext cx="2699385" cy="913130"/>
            </a:xfrm>
            <a:custGeom>
              <a:avLst/>
              <a:gdLst/>
              <a:ahLst/>
              <a:cxnLst/>
              <a:rect l="l" t="t" r="r" b="b"/>
              <a:pathLst>
                <a:path w="2699385" h="913129">
                  <a:moveTo>
                    <a:pt x="0" y="456438"/>
                  </a:moveTo>
                  <a:lnTo>
                    <a:pt x="6966" y="409768"/>
                  </a:lnTo>
                  <a:lnTo>
                    <a:pt x="27414" y="364446"/>
                  </a:lnTo>
                  <a:lnTo>
                    <a:pt x="60666" y="320703"/>
                  </a:lnTo>
                  <a:lnTo>
                    <a:pt x="106043" y="278766"/>
                  </a:lnTo>
                  <a:lnTo>
                    <a:pt x="162866" y="238867"/>
                  </a:lnTo>
                  <a:lnTo>
                    <a:pt x="230459" y="201234"/>
                  </a:lnTo>
                  <a:lnTo>
                    <a:pt x="268082" y="183339"/>
                  </a:lnTo>
                  <a:lnTo>
                    <a:pt x="308143" y="166096"/>
                  </a:lnTo>
                  <a:lnTo>
                    <a:pt x="350557" y="149534"/>
                  </a:lnTo>
                  <a:lnTo>
                    <a:pt x="395239" y="133683"/>
                  </a:lnTo>
                  <a:lnTo>
                    <a:pt x="442106" y="118570"/>
                  </a:lnTo>
                  <a:lnTo>
                    <a:pt x="491071" y="104224"/>
                  </a:lnTo>
                  <a:lnTo>
                    <a:pt x="542050" y="90674"/>
                  </a:lnTo>
                  <a:lnTo>
                    <a:pt x="594959" y="77949"/>
                  </a:lnTo>
                  <a:lnTo>
                    <a:pt x="649712" y="66077"/>
                  </a:lnTo>
                  <a:lnTo>
                    <a:pt x="706225" y="55087"/>
                  </a:lnTo>
                  <a:lnTo>
                    <a:pt x="764413" y="45007"/>
                  </a:lnTo>
                  <a:lnTo>
                    <a:pt x="824192" y="35867"/>
                  </a:lnTo>
                  <a:lnTo>
                    <a:pt x="885476" y="27695"/>
                  </a:lnTo>
                  <a:lnTo>
                    <a:pt x="948181" y="20519"/>
                  </a:lnTo>
                  <a:lnTo>
                    <a:pt x="1012222" y="14369"/>
                  </a:lnTo>
                  <a:lnTo>
                    <a:pt x="1077514" y="9272"/>
                  </a:lnTo>
                  <a:lnTo>
                    <a:pt x="1143973" y="5258"/>
                  </a:lnTo>
                  <a:lnTo>
                    <a:pt x="1211514" y="2356"/>
                  </a:lnTo>
                  <a:lnTo>
                    <a:pt x="1280052" y="593"/>
                  </a:lnTo>
                  <a:lnTo>
                    <a:pt x="1349502" y="0"/>
                  </a:lnTo>
                  <a:lnTo>
                    <a:pt x="1418951" y="593"/>
                  </a:lnTo>
                  <a:lnTo>
                    <a:pt x="1487489" y="2356"/>
                  </a:lnTo>
                  <a:lnTo>
                    <a:pt x="1555030" y="5258"/>
                  </a:lnTo>
                  <a:lnTo>
                    <a:pt x="1621489" y="9272"/>
                  </a:lnTo>
                  <a:lnTo>
                    <a:pt x="1686781" y="14369"/>
                  </a:lnTo>
                  <a:lnTo>
                    <a:pt x="1750822" y="20519"/>
                  </a:lnTo>
                  <a:lnTo>
                    <a:pt x="1813527" y="27695"/>
                  </a:lnTo>
                  <a:lnTo>
                    <a:pt x="1874811" y="35867"/>
                  </a:lnTo>
                  <a:lnTo>
                    <a:pt x="1934590" y="45007"/>
                  </a:lnTo>
                  <a:lnTo>
                    <a:pt x="1992778" y="55087"/>
                  </a:lnTo>
                  <a:lnTo>
                    <a:pt x="2049291" y="66077"/>
                  </a:lnTo>
                  <a:lnTo>
                    <a:pt x="2104044" y="77949"/>
                  </a:lnTo>
                  <a:lnTo>
                    <a:pt x="2156953" y="90674"/>
                  </a:lnTo>
                  <a:lnTo>
                    <a:pt x="2207932" y="104224"/>
                  </a:lnTo>
                  <a:lnTo>
                    <a:pt x="2256897" y="118570"/>
                  </a:lnTo>
                  <a:lnTo>
                    <a:pt x="2303764" y="133683"/>
                  </a:lnTo>
                  <a:lnTo>
                    <a:pt x="2348446" y="149534"/>
                  </a:lnTo>
                  <a:lnTo>
                    <a:pt x="2390860" y="166096"/>
                  </a:lnTo>
                  <a:lnTo>
                    <a:pt x="2430921" y="183339"/>
                  </a:lnTo>
                  <a:lnTo>
                    <a:pt x="2468544" y="201234"/>
                  </a:lnTo>
                  <a:lnTo>
                    <a:pt x="2503644" y="219753"/>
                  </a:lnTo>
                  <a:lnTo>
                    <a:pt x="2565937" y="258548"/>
                  </a:lnTo>
                  <a:lnTo>
                    <a:pt x="2617122" y="299494"/>
                  </a:lnTo>
                  <a:lnTo>
                    <a:pt x="2656521" y="342363"/>
                  </a:lnTo>
                  <a:lnTo>
                    <a:pt x="2683455" y="386924"/>
                  </a:lnTo>
                  <a:lnTo>
                    <a:pt x="2697248" y="432948"/>
                  </a:lnTo>
                  <a:lnTo>
                    <a:pt x="2699004" y="456438"/>
                  </a:lnTo>
                  <a:lnTo>
                    <a:pt x="2697248" y="479927"/>
                  </a:lnTo>
                  <a:lnTo>
                    <a:pt x="2683455" y="525951"/>
                  </a:lnTo>
                  <a:lnTo>
                    <a:pt x="2656521" y="570512"/>
                  </a:lnTo>
                  <a:lnTo>
                    <a:pt x="2617122" y="613381"/>
                  </a:lnTo>
                  <a:lnTo>
                    <a:pt x="2565937" y="654327"/>
                  </a:lnTo>
                  <a:lnTo>
                    <a:pt x="2503644" y="693122"/>
                  </a:lnTo>
                  <a:lnTo>
                    <a:pt x="2468544" y="711641"/>
                  </a:lnTo>
                  <a:lnTo>
                    <a:pt x="2430921" y="729536"/>
                  </a:lnTo>
                  <a:lnTo>
                    <a:pt x="2390860" y="746779"/>
                  </a:lnTo>
                  <a:lnTo>
                    <a:pt x="2348446" y="763341"/>
                  </a:lnTo>
                  <a:lnTo>
                    <a:pt x="2303764" y="779192"/>
                  </a:lnTo>
                  <a:lnTo>
                    <a:pt x="2256897" y="794305"/>
                  </a:lnTo>
                  <a:lnTo>
                    <a:pt x="2207932" y="808651"/>
                  </a:lnTo>
                  <a:lnTo>
                    <a:pt x="2156953" y="822201"/>
                  </a:lnTo>
                  <a:lnTo>
                    <a:pt x="2104044" y="834926"/>
                  </a:lnTo>
                  <a:lnTo>
                    <a:pt x="2049291" y="846798"/>
                  </a:lnTo>
                  <a:lnTo>
                    <a:pt x="1992778" y="857788"/>
                  </a:lnTo>
                  <a:lnTo>
                    <a:pt x="1934590" y="867868"/>
                  </a:lnTo>
                  <a:lnTo>
                    <a:pt x="1874811" y="877008"/>
                  </a:lnTo>
                  <a:lnTo>
                    <a:pt x="1813527" y="885180"/>
                  </a:lnTo>
                  <a:lnTo>
                    <a:pt x="1750822" y="892356"/>
                  </a:lnTo>
                  <a:lnTo>
                    <a:pt x="1686781" y="898506"/>
                  </a:lnTo>
                  <a:lnTo>
                    <a:pt x="1621489" y="903603"/>
                  </a:lnTo>
                  <a:lnTo>
                    <a:pt x="1555030" y="907617"/>
                  </a:lnTo>
                  <a:lnTo>
                    <a:pt x="1487489" y="910519"/>
                  </a:lnTo>
                  <a:lnTo>
                    <a:pt x="1418951" y="912282"/>
                  </a:lnTo>
                  <a:lnTo>
                    <a:pt x="1349502" y="912876"/>
                  </a:lnTo>
                  <a:lnTo>
                    <a:pt x="1280052" y="912282"/>
                  </a:lnTo>
                  <a:lnTo>
                    <a:pt x="1211514" y="910519"/>
                  </a:lnTo>
                  <a:lnTo>
                    <a:pt x="1143973" y="907617"/>
                  </a:lnTo>
                  <a:lnTo>
                    <a:pt x="1077514" y="903603"/>
                  </a:lnTo>
                  <a:lnTo>
                    <a:pt x="1012222" y="898506"/>
                  </a:lnTo>
                  <a:lnTo>
                    <a:pt x="948181" y="892356"/>
                  </a:lnTo>
                  <a:lnTo>
                    <a:pt x="885476" y="885180"/>
                  </a:lnTo>
                  <a:lnTo>
                    <a:pt x="824192" y="877008"/>
                  </a:lnTo>
                  <a:lnTo>
                    <a:pt x="764413" y="867868"/>
                  </a:lnTo>
                  <a:lnTo>
                    <a:pt x="706225" y="857788"/>
                  </a:lnTo>
                  <a:lnTo>
                    <a:pt x="649712" y="846798"/>
                  </a:lnTo>
                  <a:lnTo>
                    <a:pt x="594959" y="834926"/>
                  </a:lnTo>
                  <a:lnTo>
                    <a:pt x="542050" y="822201"/>
                  </a:lnTo>
                  <a:lnTo>
                    <a:pt x="491071" y="808651"/>
                  </a:lnTo>
                  <a:lnTo>
                    <a:pt x="442106" y="794305"/>
                  </a:lnTo>
                  <a:lnTo>
                    <a:pt x="395239" y="779192"/>
                  </a:lnTo>
                  <a:lnTo>
                    <a:pt x="350557" y="763341"/>
                  </a:lnTo>
                  <a:lnTo>
                    <a:pt x="308143" y="746779"/>
                  </a:lnTo>
                  <a:lnTo>
                    <a:pt x="268082" y="729536"/>
                  </a:lnTo>
                  <a:lnTo>
                    <a:pt x="230459" y="711641"/>
                  </a:lnTo>
                  <a:lnTo>
                    <a:pt x="195359" y="693122"/>
                  </a:lnTo>
                  <a:lnTo>
                    <a:pt x="133066" y="654327"/>
                  </a:lnTo>
                  <a:lnTo>
                    <a:pt x="81881" y="613381"/>
                  </a:lnTo>
                  <a:lnTo>
                    <a:pt x="42482" y="570512"/>
                  </a:lnTo>
                  <a:lnTo>
                    <a:pt x="15548" y="525951"/>
                  </a:lnTo>
                  <a:lnTo>
                    <a:pt x="1755" y="479927"/>
                  </a:lnTo>
                  <a:lnTo>
                    <a:pt x="0" y="456438"/>
                  </a:lnTo>
                  <a:close/>
                </a:path>
              </a:pathLst>
            </a:custGeom>
            <a:ln w="9144">
              <a:solidFill>
                <a:srgbClr val="000000"/>
              </a:solidFill>
            </a:ln>
          </p:spPr>
          <p:txBody>
            <a:bodyPr wrap="square" lIns="0" tIns="0" rIns="0" bIns="0" rtlCol="0"/>
            <a:lstStyle/>
            <a:p>
              <a:endParaRPr sz="2398"/>
            </a:p>
          </p:txBody>
        </p:sp>
      </p:grpSp>
      <p:sp>
        <p:nvSpPr>
          <p:cNvPr id="10" name="object 10"/>
          <p:cNvSpPr txBox="1"/>
          <p:nvPr/>
        </p:nvSpPr>
        <p:spPr>
          <a:xfrm>
            <a:off x="1642804" y="4071863"/>
            <a:ext cx="1247890" cy="666768"/>
          </a:xfrm>
          <a:prstGeom prst="rect">
            <a:avLst/>
          </a:prstGeom>
        </p:spPr>
        <p:txBody>
          <a:bodyPr vert="horz" wrap="square" lIns="0" tIns="13323" rIns="0" bIns="0" rtlCol="0">
            <a:spAutoFit/>
          </a:bodyPr>
          <a:lstStyle/>
          <a:p>
            <a:pPr marL="182715" indent="-170027">
              <a:spcBef>
                <a:spcPts val="105"/>
              </a:spcBef>
              <a:buClr>
                <a:srgbClr val="CC9900"/>
              </a:buClr>
              <a:buFont typeface="Arial MT"/>
              <a:buChar char="•"/>
              <a:tabLst>
                <a:tab pos="182715" algn="l"/>
              </a:tabLst>
            </a:pPr>
            <a:r>
              <a:rPr sz="1049" dirty="0">
                <a:latin typeface="Microsoft YaHei"/>
                <a:cs typeface="Microsoft YaHei"/>
              </a:rPr>
              <a:t>F1</a:t>
            </a:r>
            <a:r>
              <a:rPr sz="1049" spc="-20" dirty="0">
                <a:latin typeface="Microsoft YaHei"/>
                <a:cs typeface="Microsoft YaHei"/>
              </a:rPr>
              <a:t> </a:t>
            </a:r>
            <a:r>
              <a:rPr sz="1049" dirty="0">
                <a:latin typeface="Microsoft YaHei"/>
                <a:cs typeface="Microsoft YaHei"/>
              </a:rPr>
              <a:t>with</a:t>
            </a:r>
            <a:r>
              <a:rPr sz="1049" spc="-20" dirty="0">
                <a:latin typeface="Microsoft YaHei"/>
                <a:cs typeface="Microsoft YaHei"/>
              </a:rPr>
              <a:t> </a:t>
            </a:r>
            <a:r>
              <a:rPr sz="1049" spc="-25" dirty="0">
                <a:latin typeface="Microsoft YaHei"/>
                <a:cs typeface="Microsoft YaHei"/>
              </a:rPr>
              <a:t>20M</a:t>
            </a:r>
            <a:endParaRPr sz="1049">
              <a:latin typeface="Microsoft YaHei"/>
              <a:cs typeface="Microsoft YaHei"/>
            </a:endParaRPr>
          </a:p>
          <a:p>
            <a:pPr marL="182715" indent="-170027">
              <a:spcBef>
                <a:spcPts val="5"/>
              </a:spcBef>
              <a:buClr>
                <a:srgbClr val="CC9900"/>
              </a:buClr>
              <a:buFont typeface="Arial MT"/>
              <a:buChar char="•"/>
              <a:tabLst>
                <a:tab pos="182715" algn="l"/>
              </a:tabLst>
            </a:pPr>
            <a:r>
              <a:rPr sz="1049" dirty="0">
                <a:latin typeface="Microsoft YaHei"/>
                <a:cs typeface="Microsoft YaHei"/>
              </a:rPr>
              <a:t>Non</a:t>
            </a:r>
            <a:r>
              <a:rPr sz="1049" spc="-25" dirty="0">
                <a:latin typeface="Microsoft YaHei"/>
                <a:cs typeface="Microsoft YaHei"/>
              </a:rPr>
              <a:t> </a:t>
            </a:r>
            <a:r>
              <a:rPr sz="1049" dirty="0">
                <a:latin typeface="Microsoft YaHei"/>
                <a:cs typeface="Microsoft YaHei"/>
              </a:rPr>
              <a:t>Anchor</a:t>
            </a:r>
            <a:r>
              <a:rPr sz="1049" spc="-15" dirty="0">
                <a:latin typeface="Microsoft YaHei"/>
                <a:cs typeface="Microsoft YaHei"/>
              </a:rPr>
              <a:t> </a:t>
            </a:r>
            <a:r>
              <a:rPr sz="1049" spc="-20" dirty="0">
                <a:latin typeface="Microsoft YaHei"/>
                <a:cs typeface="Microsoft YaHei"/>
              </a:rPr>
              <a:t>Cell</a:t>
            </a:r>
            <a:endParaRPr sz="1049">
              <a:latin typeface="Microsoft YaHei"/>
              <a:cs typeface="Microsoft YaHei"/>
            </a:endParaRPr>
          </a:p>
          <a:p>
            <a:pPr marL="182715" indent="-170027">
              <a:buClr>
                <a:srgbClr val="CC9900"/>
              </a:buClr>
              <a:buFont typeface="Arial MT"/>
              <a:buChar char="•"/>
              <a:tabLst>
                <a:tab pos="182715" algn="l"/>
              </a:tabLst>
            </a:pPr>
            <a:r>
              <a:rPr sz="1049" dirty="0">
                <a:latin typeface="Microsoft YaHei"/>
                <a:cs typeface="Microsoft YaHei"/>
              </a:rPr>
              <a:t>NSA</a:t>
            </a:r>
            <a:r>
              <a:rPr sz="1049" spc="-20" dirty="0">
                <a:latin typeface="Microsoft YaHei"/>
                <a:cs typeface="Microsoft YaHei"/>
              </a:rPr>
              <a:t> </a:t>
            </a:r>
            <a:r>
              <a:rPr sz="1049" dirty="0">
                <a:latin typeface="Microsoft YaHei"/>
                <a:cs typeface="Microsoft YaHei"/>
              </a:rPr>
              <a:t>Priority</a:t>
            </a:r>
            <a:r>
              <a:rPr sz="1049" spc="-20" dirty="0">
                <a:latin typeface="Microsoft YaHei"/>
                <a:cs typeface="Microsoft YaHei"/>
              </a:rPr>
              <a:t> </a:t>
            </a:r>
            <a:r>
              <a:rPr sz="1049" spc="-50" dirty="0">
                <a:latin typeface="Microsoft YaHei"/>
                <a:cs typeface="Microsoft YaHei"/>
              </a:rPr>
              <a:t>0</a:t>
            </a:r>
            <a:endParaRPr sz="1049">
              <a:latin typeface="Microsoft YaHei"/>
              <a:cs typeface="Microsoft YaHei"/>
            </a:endParaRPr>
          </a:p>
          <a:p>
            <a:pPr marL="182715" indent="-170027">
              <a:buClr>
                <a:srgbClr val="CC9900"/>
              </a:buClr>
              <a:buFont typeface="Arial MT"/>
              <a:buChar char="•"/>
              <a:tabLst>
                <a:tab pos="182715" algn="l"/>
              </a:tabLst>
            </a:pPr>
            <a:r>
              <a:rPr sz="1049" dirty="0">
                <a:latin typeface="Microsoft YaHei"/>
                <a:cs typeface="Microsoft YaHei"/>
              </a:rPr>
              <a:t>PCC</a:t>
            </a:r>
            <a:r>
              <a:rPr sz="1049" spc="-10" dirty="0">
                <a:latin typeface="Microsoft YaHei"/>
                <a:cs typeface="Microsoft YaHei"/>
              </a:rPr>
              <a:t> </a:t>
            </a:r>
            <a:r>
              <a:rPr sz="1049" dirty="0">
                <a:latin typeface="Microsoft YaHei"/>
                <a:cs typeface="Microsoft YaHei"/>
              </a:rPr>
              <a:t>Priority</a:t>
            </a:r>
            <a:r>
              <a:rPr sz="1049" spc="-20" dirty="0">
                <a:latin typeface="Microsoft YaHei"/>
                <a:cs typeface="Microsoft YaHei"/>
              </a:rPr>
              <a:t> </a:t>
            </a:r>
            <a:r>
              <a:rPr sz="1049" spc="-50" dirty="0">
                <a:latin typeface="Microsoft YaHei"/>
                <a:cs typeface="Microsoft YaHei"/>
              </a:rPr>
              <a:t>7</a:t>
            </a:r>
            <a:endParaRPr sz="1049">
              <a:latin typeface="Microsoft YaHei"/>
              <a:cs typeface="Microsoft YaHei"/>
            </a:endParaRPr>
          </a:p>
        </p:txBody>
      </p:sp>
      <p:grpSp>
        <p:nvGrpSpPr>
          <p:cNvPr id="11" name="object 11"/>
          <p:cNvGrpSpPr/>
          <p:nvPr/>
        </p:nvGrpSpPr>
        <p:grpSpPr>
          <a:xfrm>
            <a:off x="2286480" y="3529364"/>
            <a:ext cx="1499751" cy="310862"/>
            <a:chOff x="2282951" y="3532632"/>
            <a:chExt cx="1501140" cy="311150"/>
          </a:xfrm>
        </p:grpSpPr>
        <p:sp>
          <p:nvSpPr>
            <p:cNvPr id="12" name="object 12"/>
            <p:cNvSpPr/>
            <p:nvPr/>
          </p:nvSpPr>
          <p:spPr>
            <a:xfrm>
              <a:off x="2287523" y="3537204"/>
              <a:ext cx="1492250" cy="302260"/>
            </a:xfrm>
            <a:custGeom>
              <a:avLst/>
              <a:gdLst/>
              <a:ahLst/>
              <a:cxnLst/>
              <a:rect l="l" t="t" r="r" b="b"/>
              <a:pathLst>
                <a:path w="1492250" h="302260">
                  <a:moveTo>
                    <a:pt x="745998" y="0"/>
                  </a:moveTo>
                  <a:lnTo>
                    <a:pt x="669726" y="779"/>
                  </a:lnTo>
                  <a:lnTo>
                    <a:pt x="595657" y="3065"/>
                  </a:lnTo>
                  <a:lnTo>
                    <a:pt x="524166" y="6784"/>
                  </a:lnTo>
                  <a:lnTo>
                    <a:pt x="455628" y="11858"/>
                  </a:lnTo>
                  <a:lnTo>
                    <a:pt x="390417" y="18212"/>
                  </a:lnTo>
                  <a:lnTo>
                    <a:pt x="328910" y="25771"/>
                  </a:lnTo>
                  <a:lnTo>
                    <a:pt x="271480" y="34457"/>
                  </a:lnTo>
                  <a:lnTo>
                    <a:pt x="218503" y="44196"/>
                  </a:lnTo>
                  <a:lnTo>
                    <a:pt x="170354" y="54910"/>
                  </a:lnTo>
                  <a:lnTo>
                    <a:pt x="127408" y="66526"/>
                  </a:lnTo>
                  <a:lnTo>
                    <a:pt x="90041" y="78965"/>
                  </a:lnTo>
                  <a:lnTo>
                    <a:pt x="33539" y="106015"/>
                  </a:lnTo>
                  <a:lnTo>
                    <a:pt x="3851" y="135452"/>
                  </a:lnTo>
                  <a:lnTo>
                    <a:pt x="0" y="150876"/>
                  </a:lnTo>
                  <a:lnTo>
                    <a:pt x="3851" y="166299"/>
                  </a:lnTo>
                  <a:lnTo>
                    <a:pt x="33539" y="195736"/>
                  </a:lnTo>
                  <a:lnTo>
                    <a:pt x="90041" y="222786"/>
                  </a:lnTo>
                  <a:lnTo>
                    <a:pt x="127408" y="235225"/>
                  </a:lnTo>
                  <a:lnTo>
                    <a:pt x="170354" y="246841"/>
                  </a:lnTo>
                  <a:lnTo>
                    <a:pt x="218503" y="257555"/>
                  </a:lnTo>
                  <a:lnTo>
                    <a:pt x="271480" y="267294"/>
                  </a:lnTo>
                  <a:lnTo>
                    <a:pt x="328910" y="275980"/>
                  </a:lnTo>
                  <a:lnTo>
                    <a:pt x="390417" y="283539"/>
                  </a:lnTo>
                  <a:lnTo>
                    <a:pt x="455628" y="289893"/>
                  </a:lnTo>
                  <a:lnTo>
                    <a:pt x="524166" y="294967"/>
                  </a:lnTo>
                  <a:lnTo>
                    <a:pt x="595657" y="298686"/>
                  </a:lnTo>
                  <a:lnTo>
                    <a:pt x="669726" y="300972"/>
                  </a:lnTo>
                  <a:lnTo>
                    <a:pt x="745998" y="301752"/>
                  </a:lnTo>
                  <a:lnTo>
                    <a:pt x="822269" y="300972"/>
                  </a:lnTo>
                  <a:lnTo>
                    <a:pt x="896338" y="298686"/>
                  </a:lnTo>
                  <a:lnTo>
                    <a:pt x="967829" y="294967"/>
                  </a:lnTo>
                  <a:lnTo>
                    <a:pt x="1036367" y="289893"/>
                  </a:lnTo>
                  <a:lnTo>
                    <a:pt x="1101578" y="283539"/>
                  </a:lnTo>
                  <a:lnTo>
                    <a:pt x="1163085" y="275980"/>
                  </a:lnTo>
                  <a:lnTo>
                    <a:pt x="1220515" y="267294"/>
                  </a:lnTo>
                  <a:lnTo>
                    <a:pt x="1273492" y="257556"/>
                  </a:lnTo>
                  <a:lnTo>
                    <a:pt x="1321641" y="246841"/>
                  </a:lnTo>
                  <a:lnTo>
                    <a:pt x="1364587" y="235225"/>
                  </a:lnTo>
                  <a:lnTo>
                    <a:pt x="1401954" y="222786"/>
                  </a:lnTo>
                  <a:lnTo>
                    <a:pt x="1458456" y="195736"/>
                  </a:lnTo>
                  <a:lnTo>
                    <a:pt x="1488144" y="166299"/>
                  </a:lnTo>
                  <a:lnTo>
                    <a:pt x="1491996" y="150876"/>
                  </a:lnTo>
                  <a:lnTo>
                    <a:pt x="1488144" y="135452"/>
                  </a:lnTo>
                  <a:lnTo>
                    <a:pt x="1458456" y="106015"/>
                  </a:lnTo>
                  <a:lnTo>
                    <a:pt x="1401954" y="78965"/>
                  </a:lnTo>
                  <a:lnTo>
                    <a:pt x="1364587" y="66526"/>
                  </a:lnTo>
                  <a:lnTo>
                    <a:pt x="1321641" y="54910"/>
                  </a:lnTo>
                  <a:lnTo>
                    <a:pt x="1273492" y="44196"/>
                  </a:lnTo>
                  <a:lnTo>
                    <a:pt x="1220515" y="34457"/>
                  </a:lnTo>
                  <a:lnTo>
                    <a:pt x="1163085" y="25771"/>
                  </a:lnTo>
                  <a:lnTo>
                    <a:pt x="1101578" y="18212"/>
                  </a:lnTo>
                  <a:lnTo>
                    <a:pt x="1036367" y="11858"/>
                  </a:lnTo>
                  <a:lnTo>
                    <a:pt x="967829" y="6784"/>
                  </a:lnTo>
                  <a:lnTo>
                    <a:pt x="896338" y="3065"/>
                  </a:lnTo>
                  <a:lnTo>
                    <a:pt x="822269" y="779"/>
                  </a:lnTo>
                  <a:lnTo>
                    <a:pt x="745998" y="0"/>
                  </a:lnTo>
                  <a:close/>
                </a:path>
              </a:pathLst>
            </a:custGeom>
            <a:solidFill>
              <a:srgbClr val="C9E8AA"/>
            </a:solidFill>
          </p:spPr>
          <p:txBody>
            <a:bodyPr wrap="square" lIns="0" tIns="0" rIns="0" bIns="0" rtlCol="0"/>
            <a:lstStyle/>
            <a:p>
              <a:endParaRPr sz="2398"/>
            </a:p>
          </p:txBody>
        </p:sp>
        <p:sp>
          <p:nvSpPr>
            <p:cNvPr id="13" name="object 13"/>
            <p:cNvSpPr/>
            <p:nvPr/>
          </p:nvSpPr>
          <p:spPr>
            <a:xfrm>
              <a:off x="2287523" y="3537204"/>
              <a:ext cx="1492250" cy="302260"/>
            </a:xfrm>
            <a:custGeom>
              <a:avLst/>
              <a:gdLst/>
              <a:ahLst/>
              <a:cxnLst/>
              <a:rect l="l" t="t" r="r" b="b"/>
              <a:pathLst>
                <a:path w="1492250" h="302260">
                  <a:moveTo>
                    <a:pt x="0" y="150876"/>
                  </a:moveTo>
                  <a:lnTo>
                    <a:pt x="33539" y="106015"/>
                  </a:lnTo>
                  <a:lnTo>
                    <a:pt x="90041" y="78965"/>
                  </a:lnTo>
                  <a:lnTo>
                    <a:pt x="127408" y="66526"/>
                  </a:lnTo>
                  <a:lnTo>
                    <a:pt x="170354" y="54910"/>
                  </a:lnTo>
                  <a:lnTo>
                    <a:pt x="218503" y="44196"/>
                  </a:lnTo>
                  <a:lnTo>
                    <a:pt x="271480" y="34457"/>
                  </a:lnTo>
                  <a:lnTo>
                    <a:pt x="328910" y="25771"/>
                  </a:lnTo>
                  <a:lnTo>
                    <a:pt x="390417" y="18212"/>
                  </a:lnTo>
                  <a:lnTo>
                    <a:pt x="455628" y="11858"/>
                  </a:lnTo>
                  <a:lnTo>
                    <a:pt x="524166" y="6784"/>
                  </a:lnTo>
                  <a:lnTo>
                    <a:pt x="595657" y="3065"/>
                  </a:lnTo>
                  <a:lnTo>
                    <a:pt x="669726" y="779"/>
                  </a:lnTo>
                  <a:lnTo>
                    <a:pt x="745998" y="0"/>
                  </a:lnTo>
                  <a:lnTo>
                    <a:pt x="822269" y="779"/>
                  </a:lnTo>
                  <a:lnTo>
                    <a:pt x="896338" y="3065"/>
                  </a:lnTo>
                  <a:lnTo>
                    <a:pt x="967829" y="6784"/>
                  </a:lnTo>
                  <a:lnTo>
                    <a:pt x="1036367" y="11858"/>
                  </a:lnTo>
                  <a:lnTo>
                    <a:pt x="1101578" y="18212"/>
                  </a:lnTo>
                  <a:lnTo>
                    <a:pt x="1163085" y="25771"/>
                  </a:lnTo>
                  <a:lnTo>
                    <a:pt x="1220515" y="34457"/>
                  </a:lnTo>
                  <a:lnTo>
                    <a:pt x="1273492" y="44196"/>
                  </a:lnTo>
                  <a:lnTo>
                    <a:pt x="1321641" y="54910"/>
                  </a:lnTo>
                  <a:lnTo>
                    <a:pt x="1364587" y="66526"/>
                  </a:lnTo>
                  <a:lnTo>
                    <a:pt x="1401954" y="78965"/>
                  </a:lnTo>
                  <a:lnTo>
                    <a:pt x="1458456" y="106015"/>
                  </a:lnTo>
                  <a:lnTo>
                    <a:pt x="1488144" y="135452"/>
                  </a:lnTo>
                  <a:lnTo>
                    <a:pt x="1491996" y="150876"/>
                  </a:lnTo>
                  <a:lnTo>
                    <a:pt x="1488144" y="166299"/>
                  </a:lnTo>
                  <a:lnTo>
                    <a:pt x="1458456" y="195736"/>
                  </a:lnTo>
                  <a:lnTo>
                    <a:pt x="1401954" y="222786"/>
                  </a:lnTo>
                  <a:lnTo>
                    <a:pt x="1364587" y="235225"/>
                  </a:lnTo>
                  <a:lnTo>
                    <a:pt x="1321641" y="246841"/>
                  </a:lnTo>
                  <a:lnTo>
                    <a:pt x="1273492" y="257556"/>
                  </a:lnTo>
                  <a:lnTo>
                    <a:pt x="1220515" y="267294"/>
                  </a:lnTo>
                  <a:lnTo>
                    <a:pt x="1163085" y="275980"/>
                  </a:lnTo>
                  <a:lnTo>
                    <a:pt x="1101578" y="283539"/>
                  </a:lnTo>
                  <a:lnTo>
                    <a:pt x="1036367" y="289893"/>
                  </a:lnTo>
                  <a:lnTo>
                    <a:pt x="967829" y="294967"/>
                  </a:lnTo>
                  <a:lnTo>
                    <a:pt x="896338" y="298686"/>
                  </a:lnTo>
                  <a:lnTo>
                    <a:pt x="822269" y="300972"/>
                  </a:lnTo>
                  <a:lnTo>
                    <a:pt x="745998" y="301752"/>
                  </a:lnTo>
                  <a:lnTo>
                    <a:pt x="669726" y="300972"/>
                  </a:lnTo>
                  <a:lnTo>
                    <a:pt x="595657" y="298686"/>
                  </a:lnTo>
                  <a:lnTo>
                    <a:pt x="524166" y="294967"/>
                  </a:lnTo>
                  <a:lnTo>
                    <a:pt x="455628" y="289893"/>
                  </a:lnTo>
                  <a:lnTo>
                    <a:pt x="390417" y="283539"/>
                  </a:lnTo>
                  <a:lnTo>
                    <a:pt x="328910" y="275980"/>
                  </a:lnTo>
                  <a:lnTo>
                    <a:pt x="271480" y="267294"/>
                  </a:lnTo>
                  <a:lnTo>
                    <a:pt x="218503" y="257555"/>
                  </a:lnTo>
                  <a:lnTo>
                    <a:pt x="170354" y="246841"/>
                  </a:lnTo>
                  <a:lnTo>
                    <a:pt x="127408" y="235225"/>
                  </a:lnTo>
                  <a:lnTo>
                    <a:pt x="90041" y="222786"/>
                  </a:lnTo>
                  <a:lnTo>
                    <a:pt x="33539" y="195736"/>
                  </a:lnTo>
                  <a:lnTo>
                    <a:pt x="3851" y="166299"/>
                  </a:lnTo>
                  <a:lnTo>
                    <a:pt x="0" y="150876"/>
                  </a:lnTo>
                  <a:close/>
                </a:path>
              </a:pathLst>
            </a:custGeom>
            <a:ln w="9144">
              <a:solidFill>
                <a:srgbClr val="000000"/>
              </a:solidFill>
            </a:ln>
          </p:spPr>
          <p:txBody>
            <a:bodyPr wrap="square" lIns="0" tIns="0" rIns="0" bIns="0" rtlCol="0"/>
            <a:lstStyle/>
            <a:p>
              <a:endParaRPr sz="2398"/>
            </a:p>
          </p:txBody>
        </p:sp>
      </p:grpSp>
      <p:sp>
        <p:nvSpPr>
          <p:cNvPr id="14" name="object 14"/>
          <p:cNvSpPr txBox="1"/>
          <p:nvPr/>
        </p:nvSpPr>
        <p:spPr>
          <a:xfrm>
            <a:off x="2921781" y="3604683"/>
            <a:ext cx="229657" cy="197179"/>
          </a:xfrm>
          <a:prstGeom prst="rect">
            <a:avLst/>
          </a:prstGeom>
        </p:spPr>
        <p:txBody>
          <a:bodyPr vert="horz" wrap="square" lIns="0" tIns="12688" rIns="0" bIns="0" rtlCol="0">
            <a:spAutoFit/>
          </a:bodyPr>
          <a:lstStyle/>
          <a:p>
            <a:pPr marL="12689">
              <a:spcBef>
                <a:spcPts val="100"/>
              </a:spcBef>
            </a:pPr>
            <a:r>
              <a:rPr sz="1199" spc="-25" dirty="0">
                <a:latin typeface="Microsoft YaHei"/>
                <a:cs typeface="Microsoft YaHei"/>
              </a:rPr>
              <a:t>5G</a:t>
            </a:r>
            <a:endParaRPr sz="1199">
              <a:latin typeface="Microsoft YaHei"/>
              <a:cs typeface="Microsoft YaHei"/>
            </a:endParaRPr>
          </a:p>
        </p:txBody>
      </p:sp>
      <p:grpSp>
        <p:nvGrpSpPr>
          <p:cNvPr id="15" name="object 15"/>
          <p:cNvGrpSpPr/>
          <p:nvPr/>
        </p:nvGrpSpPr>
        <p:grpSpPr>
          <a:xfrm>
            <a:off x="1246359" y="5304515"/>
            <a:ext cx="2706404" cy="853285"/>
            <a:chOff x="1241869" y="5309425"/>
            <a:chExt cx="2708910" cy="854075"/>
          </a:xfrm>
        </p:grpSpPr>
        <p:sp>
          <p:nvSpPr>
            <p:cNvPr id="16" name="object 16"/>
            <p:cNvSpPr/>
            <p:nvPr/>
          </p:nvSpPr>
          <p:spPr>
            <a:xfrm>
              <a:off x="1246632" y="5314188"/>
              <a:ext cx="2699385" cy="844550"/>
            </a:xfrm>
            <a:custGeom>
              <a:avLst/>
              <a:gdLst/>
              <a:ahLst/>
              <a:cxnLst/>
              <a:rect l="l" t="t" r="r" b="b"/>
              <a:pathLst>
                <a:path w="2699385" h="844550">
                  <a:moveTo>
                    <a:pt x="1349502" y="0"/>
                  </a:moveTo>
                  <a:lnTo>
                    <a:pt x="1280052" y="549"/>
                  </a:lnTo>
                  <a:lnTo>
                    <a:pt x="1211514" y="2179"/>
                  </a:lnTo>
                  <a:lnTo>
                    <a:pt x="1143973" y="4863"/>
                  </a:lnTo>
                  <a:lnTo>
                    <a:pt x="1077514" y="8575"/>
                  </a:lnTo>
                  <a:lnTo>
                    <a:pt x="1012222" y="13288"/>
                  </a:lnTo>
                  <a:lnTo>
                    <a:pt x="948181" y="18976"/>
                  </a:lnTo>
                  <a:lnTo>
                    <a:pt x="885476" y="25612"/>
                  </a:lnTo>
                  <a:lnTo>
                    <a:pt x="824192" y="33170"/>
                  </a:lnTo>
                  <a:lnTo>
                    <a:pt x="764413" y="41623"/>
                  </a:lnTo>
                  <a:lnTo>
                    <a:pt x="706225" y="50945"/>
                  </a:lnTo>
                  <a:lnTo>
                    <a:pt x="649712" y="61109"/>
                  </a:lnTo>
                  <a:lnTo>
                    <a:pt x="594959" y="72089"/>
                  </a:lnTo>
                  <a:lnTo>
                    <a:pt x="542050" y="83858"/>
                  </a:lnTo>
                  <a:lnTo>
                    <a:pt x="491071" y="96389"/>
                  </a:lnTo>
                  <a:lnTo>
                    <a:pt x="442106" y="109657"/>
                  </a:lnTo>
                  <a:lnTo>
                    <a:pt x="395239" y="123634"/>
                  </a:lnTo>
                  <a:lnTo>
                    <a:pt x="350557" y="138294"/>
                  </a:lnTo>
                  <a:lnTo>
                    <a:pt x="308143" y="153611"/>
                  </a:lnTo>
                  <a:lnTo>
                    <a:pt x="268082" y="169558"/>
                  </a:lnTo>
                  <a:lnTo>
                    <a:pt x="230459" y="186109"/>
                  </a:lnTo>
                  <a:lnTo>
                    <a:pt x="195359" y="203237"/>
                  </a:lnTo>
                  <a:lnTo>
                    <a:pt x="133066" y="239118"/>
                  </a:lnTo>
                  <a:lnTo>
                    <a:pt x="81881" y="276988"/>
                  </a:lnTo>
                  <a:lnTo>
                    <a:pt x="42482" y="316637"/>
                  </a:lnTo>
                  <a:lnTo>
                    <a:pt x="15548" y="357852"/>
                  </a:lnTo>
                  <a:lnTo>
                    <a:pt x="1755" y="400422"/>
                  </a:lnTo>
                  <a:lnTo>
                    <a:pt x="0" y="422148"/>
                  </a:lnTo>
                  <a:lnTo>
                    <a:pt x="1755" y="443871"/>
                  </a:lnTo>
                  <a:lnTo>
                    <a:pt x="15548" y="486437"/>
                  </a:lnTo>
                  <a:lnTo>
                    <a:pt x="42482" y="527649"/>
                  </a:lnTo>
                  <a:lnTo>
                    <a:pt x="81881" y="567296"/>
                  </a:lnTo>
                  <a:lnTo>
                    <a:pt x="133066" y="605166"/>
                  </a:lnTo>
                  <a:lnTo>
                    <a:pt x="195359" y="641047"/>
                  </a:lnTo>
                  <a:lnTo>
                    <a:pt x="230459" y="658175"/>
                  </a:lnTo>
                  <a:lnTo>
                    <a:pt x="268082" y="674726"/>
                  </a:lnTo>
                  <a:lnTo>
                    <a:pt x="308143" y="690673"/>
                  </a:lnTo>
                  <a:lnTo>
                    <a:pt x="350557" y="705991"/>
                  </a:lnTo>
                  <a:lnTo>
                    <a:pt x="395239" y="720651"/>
                  </a:lnTo>
                  <a:lnTo>
                    <a:pt x="442106" y="734629"/>
                  </a:lnTo>
                  <a:lnTo>
                    <a:pt x="491071" y="747898"/>
                  </a:lnTo>
                  <a:lnTo>
                    <a:pt x="542050" y="760430"/>
                  </a:lnTo>
                  <a:lnTo>
                    <a:pt x="594959" y="772199"/>
                  </a:lnTo>
                  <a:lnTo>
                    <a:pt x="649712" y="783180"/>
                  </a:lnTo>
                  <a:lnTo>
                    <a:pt x="706225" y="793345"/>
                  </a:lnTo>
                  <a:lnTo>
                    <a:pt x="764413" y="802667"/>
                  </a:lnTo>
                  <a:lnTo>
                    <a:pt x="824192" y="811121"/>
                  </a:lnTo>
                  <a:lnTo>
                    <a:pt x="885476" y="818680"/>
                  </a:lnTo>
                  <a:lnTo>
                    <a:pt x="948181" y="825317"/>
                  </a:lnTo>
                  <a:lnTo>
                    <a:pt x="1012222" y="831005"/>
                  </a:lnTo>
                  <a:lnTo>
                    <a:pt x="1077514" y="835719"/>
                  </a:lnTo>
                  <a:lnTo>
                    <a:pt x="1143973" y="839431"/>
                  </a:lnTo>
                  <a:lnTo>
                    <a:pt x="1211514" y="842116"/>
                  </a:lnTo>
                  <a:lnTo>
                    <a:pt x="1280052" y="843746"/>
                  </a:lnTo>
                  <a:lnTo>
                    <a:pt x="1349502" y="844296"/>
                  </a:lnTo>
                  <a:lnTo>
                    <a:pt x="1418951" y="843746"/>
                  </a:lnTo>
                  <a:lnTo>
                    <a:pt x="1487489" y="842116"/>
                  </a:lnTo>
                  <a:lnTo>
                    <a:pt x="1555030" y="839431"/>
                  </a:lnTo>
                  <a:lnTo>
                    <a:pt x="1621489" y="835719"/>
                  </a:lnTo>
                  <a:lnTo>
                    <a:pt x="1686781" y="831005"/>
                  </a:lnTo>
                  <a:lnTo>
                    <a:pt x="1750822" y="825317"/>
                  </a:lnTo>
                  <a:lnTo>
                    <a:pt x="1813527" y="818680"/>
                  </a:lnTo>
                  <a:lnTo>
                    <a:pt x="1874811" y="811121"/>
                  </a:lnTo>
                  <a:lnTo>
                    <a:pt x="1934590" y="802667"/>
                  </a:lnTo>
                  <a:lnTo>
                    <a:pt x="1992778" y="793345"/>
                  </a:lnTo>
                  <a:lnTo>
                    <a:pt x="2049291" y="783180"/>
                  </a:lnTo>
                  <a:lnTo>
                    <a:pt x="2104044" y="772199"/>
                  </a:lnTo>
                  <a:lnTo>
                    <a:pt x="2156953" y="760430"/>
                  </a:lnTo>
                  <a:lnTo>
                    <a:pt x="2207932" y="747898"/>
                  </a:lnTo>
                  <a:lnTo>
                    <a:pt x="2256897" y="734629"/>
                  </a:lnTo>
                  <a:lnTo>
                    <a:pt x="2303764" y="720651"/>
                  </a:lnTo>
                  <a:lnTo>
                    <a:pt x="2348446" y="705991"/>
                  </a:lnTo>
                  <a:lnTo>
                    <a:pt x="2390860" y="690673"/>
                  </a:lnTo>
                  <a:lnTo>
                    <a:pt x="2430921" y="674726"/>
                  </a:lnTo>
                  <a:lnTo>
                    <a:pt x="2468544" y="658175"/>
                  </a:lnTo>
                  <a:lnTo>
                    <a:pt x="2503644" y="641047"/>
                  </a:lnTo>
                  <a:lnTo>
                    <a:pt x="2565937" y="605166"/>
                  </a:lnTo>
                  <a:lnTo>
                    <a:pt x="2617122" y="567296"/>
                  </a:lnTo>
                  <a:lnTo>
                    <a:pt x="2656521" y="527649"/>
                  </a:lnTo>
                  <a:lnTo>
                    <a:pt x="2683455" y="486437"/>
                  </a:lnTo>
                  <a:lnTo>
                    <a:pt x="2697248" y="443871"/>
                  </a:lnTo>
                  <a:lnTo>
                    <a:pt x="2699004" y="422148"/>
                  </a:lnTo>
                  <a:lnTo>
                    <a:pt x="2697248" y="400422"/>
                  </a:lnTo>
                  <a:lnTo>
                    <a:pt x="2683455" y="357852"/>
                  </a:lnTo>
                  <a:lnTo>
                    <a:pt x="2656521" y="316637"/>
                  </a:lnTo>
                  <a:lnTo>
                    <a:pt x="2617122" y="276988"/>
                  </a:lnTo>
                  <a:lnTo>
                    <a:pt x="2565937" y="239118"/>
                  </a:lnTo>
                  <a:lnTo>
                    <a:pt x="2503644" y="203237"/>
                  </a:lnTo>
                  <a:lnTo>
                    <a:pt x="2468544" y="186109"/>
                  </a:lnTo>
                  <a:lnTo>
                    <a:pt x="2430921" y="169558"/>
                  </a:lnTo>
                  <a:lnTo>
                    <a:pt x="2390860" y="153611"/>
                  </a:lnTo>
                  <a:lnTo>
                    <a:pt x="2348446" y="138294"/>
                  </a:lnTo>
                  <a:lnTo>
                    <a:pt x="2303764" y="123634"/>
                  </a:lnTo>
                  <a:lnTo>
                    <a:pt x="2256897" y="109657"/>
                  </a:lnTo>
                  <a:lnTo>
                    <a:pt x="2207932" y="96389"/>
                  </a:lnTo>
                  <a:lnTo>
                    <a:pt x="2156953" y="83858"/>
                  </a:lnTo>
                  <a:lnTo>
                    <a:pt x="2104044" y="72089"/>
                  </a:lnTo>
                  <a:lnTo>
                    <a:pt x="2049291" y="61109"/>
                  </a:lnTo>
                  <a:lnTo>
                    <a:pt x="1992778" y="50945"/>
                  </a:lnTo>
                  <a:lnTo>
                    <a:pt x="1934590" y="41623"/>
                  </a:lnTo>
                  <a:lnTo>
                    <a:pt x="1874811" y="33170"/>
                  </a:lnTo>
                  <a:lnTo>
                    <a:pt x="1813527" y="25612"/>
                  </a:lnTo>
                  <a:lnTo>
                    <a:pt x="1750822" y="18976"/>
                  </a:lnTo>
                  <a:lnTo>
                    <a:pt x="1686781" y="13288"/>
                  </a:lnTo>
                  <a:lnTo>
                    <a:pt x="1621489" y="8575"/>
                  </a:lnTo>
                  <a:lnTo>
                    <a:pt x="1555030" y="4863"/>
                  </a:lnTo>
                  <a:lnTo>
                    <a:pt x="1487489" y="2179"/>
                  </a:lnTo>
                  <a:lnTo>
                    <a:pt x="1418951" y="549"/>
                  </a:lnTo>
                  <a:lnTo>
                    <a:pt x="1349502" y="0"/>
                  </a:lnTo>
                  <a:close/>
                </a:path>
              </a:pathLst>
            </a:custGeom>
            <a:solidFill>
              <a:srgbClr val="FFE2E9"/>
            </a:solidFill>
          </p:spPr>
          <p:txBody>
            <a:bodyPr wrap="square" lIns="0" tIns="0" rIns="0" bIns="0" rtlCol="0"/>
            <a:lstStyle/>
            <a:p>
              <a:endParaRPr sz="2398"/>
            </a:p>
          </p:txBody>
        </p:sp>
        <p:sp>
          <p:nvSpPr>
            <p:cNvPr id="17" name="object 17"/>
            <p:cNvSpPr/>
            <p:nvPr/>
          </p:nvSpPr>
          <p:spPr>
            <a:xfrm>
              <a:off x="1246632" y="5314188"/>
              <a:ext cx="2699385" cy="844550"/>
            </a:xfrm>
            <a:custGeom>
              <a:avLst/>
              <a:gdLst/>
              <a:ahLst/>
              <a:cxnLst/>
              <a:rect l="l" t="t" r="r" b="b"/>
              <a:pathLst>
                <a:path w="2699385" h="844550">
                  <a:moveTo>
                    <a:pt x="0" y="422148"/>
                  </a:moveTo>
                  <a:lnTo>
                    <a:pt x="6966" y="378981"/>
                  </a:lnTo>
                  <a:lnTo>
                    <a:pt x="27414" y="337062"/>
                  </a:lnTo>
                  <a:lnTo>
                    <a:pt x="60666" y="296604"/>
                  </a:lnTo>
                  <a:lnTo>
                    <a:pt x="106043" y="257817"/>
                  </a:lnTo>
                  <a:lnTo>
                    <a:pt x="162866" y="220915"/>
                  </a:lnTo>
                  <a:lnTo>
                    <a:pt x="230459" y="186109"/>
                  </a:lnTo>
                  <a:lnTo>
                    <a:pt x="268082" y="169558"/>
                  </a:lnTo>
                  <a:lnTo>
                    <a:pt x="308143" y="153611"/>
                  </a:lnTo>
                  <a:lnTo>
                    <a:pt x="350557" y="138294"/>
                  </a:lnTo>
                  <a:lnTo>
                    <a:pt x="395239" y="123634"/>
                  </a:lnTo>
                  <a:lnTo>
                    <a:pt x="442106" y="109657"/>
                  </a:lnTo>
                  <a:lnTo>
                    <a:pt x="491071" y="96389"/>
                  </a:lnTo>
                  <a:lnTo>
                    <a:pt x="542050" y="83858"/>
                  </a:lnTo>
                  <a:lnTo>
                    <a:pt x="594959" y="72089"/>
                  </a:lnTo>
                  <a:lnTo>
                    <a:pt x="649712" y="61109"/>
                  </a:lnTo>
                  <a:lnTo>
                    <a:pt x="706225" y="50945"/>
                  </a:lnTo>
                  <a:lnTo>
                    <a:pt x="764413" y="41623"/>
                  </a:lnTo>
                  <a:lnTo>
                    <a:pt x="824192" y="33170"/>
                  </a:lnTo>
                  <a:lnTo>
                    <a:pt x="885476" y="25612"/>
                  </a:lnTo>
                  <a:lnTo>
                    <a:pt x="948181" y="18976"/>
                  </a:lnTo>
                  <a:lnTo>
                    <a:pt x="1012222" y="13288"/>
                  </a:lnTo>
                  <a:lnTo>
                    <a:pt x="1077514" y="8575"/>
                  </a:lnTo>
                  <a:lnTo>
                    <a:pt x="1143973" y="4863"/>
                  </a:lnTo>
                  <a:lnTo>
                    <a:pt x="1211514" y="2179"/>
                  </a:lnTo>
                  <a:lnTo>
                    <a:pt x="1280052" y="549"/>
                  </a:lnTo>
                  <a:lnTo>
                    <a:pt x="1349502" y="0"/>
                  </a:lnTo>
                  <a:lnTo>
                    <a:pt x="1418951" y="549"/>
                  </a:lnTo>
                  <a:lnTo>
                    <a:pt x="1487489" y="2179"/>
                  </a:lnTo>
                  <a:lnTo>
                    <a:pt x="1555030" y="4863"/>
                  </a:lnTo>
                  <a:lnTo>
                    <a:pt x="1621489" y="8575"/>
                  </a:lnTo>
                  <a:lnTo>
                    <a:pt x="1686781" y="13288"/>
                  </a:lnTo>
                  <a:lnTo>
                    <a:pt x="1750822" y="18976"/>
                  </a:lnTo>
                  <a:lnTo>
                    <a:pt x="1813527" y="25612"/>
                  </a:lnTo>
                  <a:lnTo>
                    <a:pt x="1874811" y="33170"/>
                  </a:lnTo>
                  <a:lnTo>
                    <a:pt x="1934590" y="41623"/>
                  </a:lnTo>
                  <a:lnTo>
                    <a:pt x="1992778" y="50945"/>
                  </a:lnTo>
                  <a:lnTo>
                    <a:pt x="2049291" y="61109"/>
                  </a:lnTo>
                  <a:lnTo>
                    <a:pt x="2104044" y="72089"/>
                  </a:lnTo>
                  <a:lnTo>
                    <a:pt x="2156953" y="83858"/>
                  </a:lnTo>
                  <a:lnTo>
                    <a:pt x="2207932" y="96389"/>
                  </a:lnTo>
                  <a:lnTo>
                    <a:pt x="2256897" y="109657"/>
                  </a:lnTo>
                  <a:lnTo>
                    <a:pt x="2303764" y="123634"/>
                  </a:lnTo>
                  <a:lnTo>
                    <a:pt x="2348446" y="138294"/>
                  </a:lnTo>
                  <a:lnTo>
                    <a:pt x="2390860" y="153611"/>
                  </a:lnTo>
                  <a:lnTo>
                    <a:pt x="2430921" y="169558"/>
                  </a:lnTo>
                  <a:lnTo>
                    <a:pt x="2468544" y="186109"/>
                  </a:lnTo>
                  <a:lnTo>
                    <a:pt x="2503644" y="203237"/>
                  </a:lnTo>
                  <a:lnTo>
                    <a:pt x="2565937" y="239118"/>
                  </a:lnTo>
                  <a:lnTo>
                    <a:pt x="2617122" y="276988"/>
                  </a:lnTo>
                  <a:lnTo>
                    <a:pt x="2656521" y="316637"/>
                  </a:lnTo>
                  <a:lnTo>
                    <a:pt x="2683455" y="357852"/>
                  </a:lnTo>
                  <a:lnTo>
                    <a:pt x="2697248" y="400422"/>
                  </a:lnTo>
                  <a:lnTo>
                    <a:pt x="2699004" y="422148"/>
                  </a:lnTo>
                  <a:lnTo>
                    <a:pt x="2697248" y="443871"/>
                  </a:lnTo>
                  <a:lnTo>
                    <a:pt x="2683455" y="486437"/>
                  </a:lnTo>
                  <a:lnTo>
                    <a:pt x="2656521" y="527649"/>
                  </a:lnTo>
                  <a:lnTo>
                    <a:pt x="2617122" y="567296"/>
                  </a:lnTo>
                  <a:lnTo>
                    <a:pt x="2565937" y="605166"/>
                  </a:lnTo>
                  <a:lnTo>
                    <a:pt x="2503644" y="641047"/>
                  </a:lnTo>
                  <a:lnTo>
                    <a:pt x="2468544" y="658175"/>
                  </a:lnTo>
                  <a:lnTo>
                    <a:pt x="2430921" y="674726"/>
                  </a:lnTo>
                  <a:lnTo>
                    <a:pt x="2390860" y="690673"/>
                  </a:lnTo>
                  <a:lnTo>
                    <a:pt x="2348446" y="705991"/>
                  </a:lnTo>
                  <a:lnTo>
                    <a:pt x="2303764" y="720651"/>
                  </a:lnTo>
                  <a:lnTo>
                    <a:pt x="2256897" y="734629"/>
                  </a:lnTo>
                  <a:lnTo>
                    <a:pt x="2207932" y="747898"/>
                  </a:lnTo>
                  <a:lnTo>
                    <a:pt x="2156953" y="760430"/>
                  </a:lnTo>
                  <a:lnTo>
                    <a:pt x="2104044" y="772199"/>
                  </a:lnTo>
                  <a:lnTo>
                    <a:pt x="2049291" y="783180"/>
                  </a:lnTo>
                  <a:lnTo>
                    <a:pt x="1992778" y="793345"/>
                  </a:lnTo>
                  <a:lnTo>
                    <a:pt x="1934590" y="802667"/>
                  </a:lnTo>
                  <a:lnTo>
                    <a:pt x="1874811" y="811121"/>
                  </a:lnTo>
                  <a:lnTo>
                    <a:pt x="1813527" y="818680"/>
                  </a:lnTo>
                  <a:lnTo>
                    <a:pt x="1750822" y="825317"/>
                  </a:lnTo>
                  <a:lnTo>
                    <a:pt x="1686781" y="831005"/>
                  </a:lnTo>
                  <a:lnTo>
                    <a:pt x="1621489" y="835719"/>
                  </a:lnTo>
                  <a:lnTo>
                    <a:pt x="1555030" y="839431"/>
                  </a:lnTo>
                  <a:lnTo>
                    <a:pt x="1487489" y="842116"/>
                  </a:lnTo>
                  <a:lnTo>
                    <a:pt x="1418951" y="843746"/>
                  </a:lnTo>
                  <a:lnTo>
                    <a:pt x="1349502" y="844296"/>
                  </a:lnTo>
                  <a:lnTo>
                    <a:pt x="1280052" y="843746"/>
                  </a:lnTo>
                  <a:lnTo>
                    <a:pt x="1211514" y="842116"/>
                  </a:lnTo>
                  <a:lnTo>
                    <a:pt x="1143973" y="839431"/>
                  </a:lnTo>
                  <a:lnTo>
                    <a:pt x="1077514" y="835719"/>
                  </a:lnTo>
                  <a:lnTo>
                    <a:pt x="1012222" y="831005"/>
                  </a:lnTo>
                  <a:lnTo>
                    <a:pt x="948181" y="825317"/>
                  </a:lnTo>
                  <a:lnTo>
                    <a:pt x="885476" y="818680"/>
                  </a:lnTo>
                  <a:lnTo>
                    <a:pt x="824192" y="811121"/>
                  </a:lnTo>
                  <a:lnTo>
                    <a:pt x="764413" y="802667"/>
                  </a:lnTo>
                  <a:lnTo>
                    <a:pt x="706225" y="793345"/>
                  </a:lnTo>
                  <a:lnTo>
                    <a:pt x="649712" y="783180"/>
                  </a:lnTo>
                  <a:lnTo>
                    <a:pt x="594959" y="772199"/>
                  </a:lnTo>
                  <a:lnTo>
                    <a:pt x="542050" y="760430"/>
                  </a:lnTo>
                  <a:lnTo>
                    <a:pt x="491071" y="747898"/>
                  </a:lnTo>
                  <a:lnTo>
                    <a:pt x="442106" y="734629"/>
                  </a:lnTo>
                  <a:lnTo>
                    <a:pt x="395239" y="720651"/>
                  </a:lnTo>
                  <a:lnTo>
                    <a:pt x="350557" y="705991"/>
                  </a:lnTo>
                  <a:lnTo>
                    <a:pt x="308143" y="690673"/>
                  </a:lnTo>
                  <a:lnTo>
                    <a:pt x="268082" y="674726"/>
                  </a:lnTo>
                  <a:lnTo>
                    <a:pt x="230459" y="658175"/>
                  </a:lnTo>
                  <a:lnTo>
                    <a:pt x="195359" y="641047"/>
                  </a:lnTo>
                  <a:lnTo>
                    <a:pt x="133066" y="605166"/>
                  </a:lnTo>
                  <a:lnTo>
                    <a:pt x="81881" y="567296"/>
                  </a:lnTo>
                  <a:lnTo>
                    <a:pt x="42482" y="527649"/>
                  </a:lnTo>
                  <a:lnTo>
                    <a:pt x="15548" y="486437"/>
                  </a:lnTo>
                  <a:lnTo>
                    <a:pt x="1755" y="443871"/>
                  </a:lnTo>
                  <a:lnTo>
                    <a:pt x="0" y="422148"/>
                  </a:lnTo>
                  <a:close/>
                </a:path>
              </a:pathLst>
            </a:custGeom>
            <a:ln w="9144">
              <a:solidFill>
                <a:srgbClr val="000000"/>
              </a:solidFill>
            </a:ln>
          </p:spPr>
          <p:txBody>
            <a:bodyPr wrap="square" lIns="0" tIns="0" rIns="0" bIns="0" rtlCol="0"/>
            <a:lstStyle/>
            <a:p>
              <a:endParaRPr sz="2398"/>
            </a:p>
          </p:txBody>
        </p:sp>
      </p:grpSp>
      <p:sp>
        <p:nvSpPr>
          <p:cNvPr id="18" name="object 18"/>
          <p:cNvSpPr txBox="1"/>
          <p:nvPr/>
        </p:nvSpPr>
        <p:spPr>
          <a:xfrm>
            <a:off x="1725023" y="5393396"/>
            <a:ext cx="1088018" cy="666133"/>
          </a:xfrm>
          <a:prstGeom prst="rect">
            <a:avLst/>
          </a:prstGeom>
        </p:spPr>
        <p:txBody>
          <a:bodyPr vert="horz" wrap="square" lIns="0" tIns="13323" rIns="0" bIns="0" rtlCol="0">
            <a:spAutoFit/>
          </a:bodyPr>
          <a:lstStyle/>
          <a:p>
            <a:pPr marL="223952" indent="-211264">
              <a:spcBef>
                <a:spcPts val="105"/>
              </a:spcBef>
              <a:buClr>
                <a:srgbClr val="CC9900"/>
              </a:buClr>
              <a:buFont typeface="Arial MT"/>
              <a:buChar char="•"/>
              <a:tabLst>
                <a:tab pos="223952" algn="l"/>
              </a:tabLst>
            </a:pPr>
            <a:r>
              <a:rPr sz="1049" dirty="0">
                <a:latin typeface="Microsoft YaHei"/>
                <a:cs typeface="Microsoft YaHei"/>
              </a:rPr>
              <a:t>F2</a:t>
            </a:r>
            <a:r>
              <a:rPr sz="1049" spc="-15" dirty="0">
                <a:latin typeface="Microsoft YaHei"/>
                <a:cs typeface="Microsoft YaHei"/>
              </a:rPr>
              <a:t> </a:t>
            </a:r>
            <a:r>
              <a:rPr sz="1049" dirty="0">
                <a:latin typeface="Microsoft YaHei"/>
                <a:cs typeface="Microsoft YaHei"/>
              </a:rPr>
              <a:t>with</a:t>
            </a:r>
            <a:r>
              <a:rPr sz="1049" spc="-15" dirty="0">
                <a:latin typeface="Microsoft YaHei"/>
                <a:cs typeface="Microsoft YaHei"/>
              </a:rPr>
              <a:t> </a:t>
            </a:r>
            <a:r>
              <a:rPr sz="1049" spc="-25" dirty="0">
                <a:latin typeface="Microsoft YaHei"/>
                <a:cs typeface="Microsoft YaHei"/>
              </a:rPr>
              <a:t>5M</a:t>
            </a:r>
            <a:endParaRPr sz="1049">
              <a:latin typeface="Microsoft YaHei"/>
              <a:cs typeface="Microsoft YaHei"/>
            </a:endParaRPr>
          </a:p>
          <a:p>
            <a:pPr marL="182715" indent="-170027">
              <a:buClr>
                <a:srgbClr val="CC9900"/>
              </a:buClr>
              <a:buFont typeface="Arial MT"/>
              <a:buChar char="•"/>
              <a:tabLst>
                <a:tab pos="182715" algn="l"/>
              </a:tabLst>
            </a:pPr>
            <a:r>
              <a:rPr sz="1049" dirty="0">
                <a:latin typeface="Microsoft YaHei"/>
                <a:cs typeface="Microsoft YaHei"/>
              </a:rPr>
              <a:t>Anchor</a:t>
            </a:r>
            <a:r>
              <a:rPr sz="1049" spc="-15" dirty="0">
                <a:latin typeface="Microsoft YaHei"/>
                <a:cs typeface="Microsoft YaHei"/>
              </a:rPr>
              <a:t> </a:t>
            </a:r>
            <a:r>
              <a:rPr sz="1049" spc="-20" dirty="0">
                <a:latin typeface="Microsoft YaHei"/>
                <a:cs typeface="Microsoft YaHei"/>
              </a:rPr>
              <a:t>Cell</a:t>
            </a:r>
            <a:endParaRPr sz="1049">
              <a:latin typeface="Microsoft YaHei"/>
              <a:cs typeface="Microsoft YaHei"/>
            </a:endParaRPr>
          </a:p>
          <a:p>
            <a:pPr marL="182715" indent="-170027">
              <a:buClr>
                <a:srgbClr val="CC9900"/>
              </a:buClr>
              <a:buFont typeface="Arial MT"/>
              <a:buChar char="•"/>
              <a:tabLst>
                <a:tab pos="182715" algn="l"/>
              </a:tabLst>
            </a:pPr>
            <a:r>
              <a:rPr sz="1049" dirty="0">
                <a:latin typeface="Microsoft YaHei"/>
                <a:cs typeface="Microsoft YaHei"/>
              </a:rPr>
              <a:t>NSA</a:t>
            </a:r>
            <a:r>
              <a:rPr sz="1049" spc="-20" dirty="0">
                <a:latin typeface="Microsoft YaHei"/>
                <a:cs typeface="Microsoft YaHei"/>
              </a:rPr>
              <a:t> </a:t>
            </a:r>
            <a:r>
              <a:rPr sz="1049" dirty="0">
                <a:latin typeface="Microsoft YaHei"/>
                <a:cs typeface="Microsoft YaHei"/>
              </a:rPr>
              <a:t>Priority</a:t>
            </a:r>
            <a:r>
              <a:rPr sz="1049" spc="-20" dirty="0">
                <a:latin typeface="Microsoft YaHei"/>
                <a:cs typeface="Microsoft YaHei"/>
              </a:rPr>
              <a:t> </a:t>
            </a:r>
            <a:r>
              <a:rPr sz="1049" spc="-50" dirty="0">
                <a:latin typeface="Microsoft YaHei"/>
                <a:cs typeface="Microsoft YaHei"/>
              </a:rPr>
              <a:t>5</a:t>
            </a:r>
            <a:endParaRPr sz="1049">
              <a:latin typeface="Microsoft YaHei"/>
              <a:cs typeface="Microsoft YaHei"/>
            </a:endParaRPr>
          </a:p>
          <a:p>
            <a:pPr marL="182715" indent="-170027">
              <a:buClr>
                <a:srgbClr val="CC9900"/>
              </a:buClr>
              <a:buFont typeface="Arial MT"/>
              <a:buChar char="•"/>
              <a:tabLst>
                <a:tab pos="182715" algn="l"/>
              </a:tabLst>
            </a:pPr>
            <a:r>
              <a:rPr sz="1049" dirty="0">
                <a:latin typeface="Microsoft YaHei"/>
                <a:cs typeface="Microsoft YaHei"/>
              </a:rPr>
              <a:t>PCC</a:t>
            </a:r>
            <a:r>
              <a:rPr sz="1049" spc="-10" dirty="0">
                <a:latin typeface="Microsoft YaHei"/>
                <a:cs typeface="Microsoft YaHei"/>
              </a:rPr>
              <a:t> </a:t>
            </a:r>
            <a:r>
              <a:rPr sz="1049" dirty="0">
                <a:latin typeface="Microsoft YaHei"/>
                <a:cs typeface="Microsoft YaHei"/>
              </a:rPr>
              <a:t>Priority</a:t>
            </a:r>
            <a:r>
              <a:rPr sz="1049" spc="-25" dirty="0">
                <a:latin typeface="Microsoft YaHei"/>
                <a:cs typeface="Microsoft YaHei"/>
              </a:rPr>
              <a:t> </a:t>
            </a:r>
            <a:r>
              <a:rPr sz="1049" spc="-50" dirty="0">
                <a:latin typeface="Microsoft YaHei"/>
                <a:cs typeface="Microsoft YaHei"/>
              </a:rPr>
              <a:t>5</a:t>
            </a:r>
            <a:endParaRPr sz="1049">
              <a:latin typeface="Microsoft YaHei"/>
              <a:cs typeface="Microsoft YaHei"/>
            </a:endParaRPr>
          </a:p>
        </p:txBody>
      </p:sp>
      <p:sp>
        <p:nvSpPr>
          <p:cNvPr id="19" name="object 19"/>
          <p:cNvSpPr/>
          <p:nvPr/>
        </p:nvSpPr>
        <p:spPr>
          <a:xfrm>
            <a:off x="3005141" y="5543751"/>
            <a:ext cx="374938" cy="251227"/>
          </a:xfrm>
          <a:custGeom>
            <a:avLst/>
            <a:gdLst/>
            <a:ahLst/>
            <a:cxnLst/>
            <a:rect l="l" t="t" r="r" b="b"/>
            <a:pathLst>
              <a:path w="375285" h="251460">
                <a:moveTo>
                  <a:pt x="332994" y="0"/>
                </a:moveTo>
                <a:lnTo>
                  <a:pt x="41909" y="0"/>
                </a:lnTo>
                <a:lnTo>
                  <a:pt x="25610" y="3298"/>
                </a:lnTo>
                <a:lnTo>
                  <a:pt x="12287" y="12287"/>
                </a:lnTo>
                <a:lnTo>
                  <a:pt x="3298" y="25610"/>
                </a:lnTo>
                <a:lnTo>
                  <a:pt x="0" y="41909"/>
                </a:lnTo>
                <a:lnTo>
                  <a:pt x="0" y="209549"/>
                </a:lnTo>
                <a:lnTo>
                  <a:pt x="3298" y="225860"/>
                </a:lnTo>
                <a:lnTo>
                  <a:pt x="12287" y="239182"/>
                </a:lnTo>
                <a:lnTo>
                  <a:pt x="25610" y="248165"/>
                </a:lnTo>
                <a:lnTo>
                  <a:pt x="41909" y="251459"/>
                </a:lnTo>
                <a:lnTo>
                  <a:pt x="332994" y="251459"/>
                </a:lnTo>
                <a:lnTo>
                  <a:pt x="349293" y="248165"/>
                </a:lnTo>
                <a:lnTo>
                  <a:pt x="362616" y="239182"/>
                </a:lnTo>
                <a:lnTo>
                  <a:pt x="371605" y="225860"/>
                </a:lnTo>
                <a:lnTo>
                  <a:pt x="374904" y="209549"/>
                </a:lnTo>
                <a:lnTo>
                  <a:pt x="374904" y="41909"/>
                </a:lnTo>
                <a:lnTo>
                  <a:pt x="371605" y="25610"/>
                </a:lnTo>
                <a:lnTo>
                  <a:pt x="362616" y="12287"/>
                </a:lnTo>
                <a:lnTo>
                  <a:pt x="349293" y="3298"/>
                </a:lnTo>
                <a:lnTo>
                  <a:pt x="332994" y="0"/>
                </a:lnTo>
                <a:close/>
              </a:path>
            </a:pathLst>
          </a:custGeom>
          <a:solidFill>
            <a:srgbClr val="92D050"/>
          </a:solidFill>
        </p:spPr>
        <p:txBody>
          <a:bodyPr wrap="square" lIns="0" tIns="0" rIns="0" bIns="0" rtlCol="0"/>
          <a:lstStyle/>
          <a:p>
            <a:endParaRPr sz="2398"/>
          </a:p>
        </p:txBody>
      </p:sp>
      <p:sp>
        <p:nvSpPr>
          <p:cNvPr id="20" name="object 20"/>
          <p:cNvSpPr txBox="1"/>
          <p:nvPr/>
        </p:nvSpPr>
        <p:spPr>
          <a:xfrm>
            <a:off x="3095989" y="5586181"/>
            <a:ext cx="92624" cy="151055"/>
          </a:xfrm>
          <a:prstGeom prst="rect">
            <a:avLst/>
          </a:prstGeom>
        </p:spPr>
        <p:txBody>
          <a:bodyPr vert="horz" wrap="square" lIns="0" tIns="12688" rIns="0" bIns="0" rtlCol="0">
            <a:spAutoFit/>
          </a:bodyPr>
          <a:lstStyle/>
          <a:p>
            <a:pPr marL="12689">
              <a:spcBef>
                <a:spcPts val="100"/>
              </a:spcBef>
            </a:pPr>
            <a:r>
              <a:rPr sz="899" spc="-50" dirty="0">
                <a:solidFill>
                  <a:srgbClr val="FFFFFF"/>
                </a:solidFill>
                <a:latin typeface="Microsoft YaHei"/>
                <a:cs typeface="Microsoft YaHei"/>
              </a:rPr>
              <a:t>2</a:t>
            </a:r>
            <a:endParaRPr sz="899">
              <a:latin typeface="Microsoft YaHei"/>
              <a:cs typeface="Microsoft YaHei"/>
            </a:endParaRPr>
          </a:p>
        </p:txBody>
      </p:sp>
      <p:grpSp>
        <p:nvGrpSpPr>
          <p:cNvPr id="21" name="object 21"/>
          <p:cNvGrpSpPr/>
          <p:nvPr/>
        </p:nvGrpSpPr>
        <p:grpSpPr>
          <a:xfrm>
            <a:off x="3005141" y="4121651"/>
            <a:ext cx="374938" cy="1423622"/>
            <a:chOff x="3002279" y="4125467"/>
            <a:chExt cx="375285" cy="1424940"/>
          </a:xfrm>
        </p:grpSpPr>
        <p:sp>
          <p:nvSpPr>
            <p:cNvPr id="22" name="object 22"/>
            <p:cNvSpPr/>
            <p:nvPr/>
          </p:nvSpPr>
          <p:spPr>
            <a:xfrm>
              <a:off x="3077717" y="4377562"/>
              <a:ext cx="114300" cy="1172845"/>
            </a:xfrm>
            <a:custGeom>
              <a:avLst/>
              <a:gdLst/>
              <a:ahLst/>
              <a:cxnLst/>
              <a:rect l="l" t="t" r="r" b="b"/>
              <a:pathLst>
                <a:path w="114300" h="1172845">
                  <a:moveTo>
                    <a:pt x="38201" y="1058586"/>
                  </a:moveTo>
                  <a:lnTo>
                    <a:pt x="0" y="1058926"/>
                  </a:lnTo>
                  <a:lnTo>
                    <a:pt x="58038" y="1172718"/>
                  </a:lnTo>
                  <a:lnTo>
                    <a:pt x="104653" y="1077595"/>
                  </a:lnTo>
                  <a:lnTo>
                    <a:pt x="38354" y="1077595"/>
                  </a:lnTo>
                  <a:lnTo>
                    <a:pt x="38201" y="1058586"/>
                  </a:lnTo>
                  <a:close/>
                </a:path>
                <a:path w="114300" h="1172845">
                  <a:moveTo>
                    <a:pt x="76176" y="1058248"/>
                  </a:moveTo>
                  <a:lnTo>
                    <a:pt x="38201" y="1058586"/>
                  </a:lnTo>
                  <a:lnTo>
                    <a:pt x="38354" y="1077595"/>
                  </a:lnTo>
                  <a:lnTo>
                    <a:pt x="76326" y="1077341"/>
                  </a:lnTo>
                  <a:lnTo>
                    <a:pt x="76176" y="1058248"/>
                  </a:lnTo>
                  <a:close/>
                </a:path>
                <a:path w="114300" h="1172845">
                  <a:moveTo>
                    <a:pt x="114300" y="1057910"/>
                  </a:moveTo>
                  <a:lnTo>
                    <a:pt x="76176" y="1058248"/>
                  </a:lnTo>
                  <a:lnTo>
                    <a:pt x="76326" y="1077341"/>
                  </a:lnTo>
                  <a:lnTo>
                    <a:pt x="38354" y="1077595"/>
                  </a:lnTo>
                  <a:lnTo>
                    <a:pt x="104653" y="1077595"/>
                  </a:lnTo>
                  <a:lnTo>
                    <a:pt x="114300" y="1057910"/>
                  </a:lnTo>
                  <a:close/>
                </a:path>
                <a:path w="114300" h="1172845">
                  <a:moveTo>
                    <a:pt x="67818" y="0"/>
                  </a:moveTo>
                  <a:lnTo>
                    <a:pt x="29718" y="254"/>
                  </a:lnTo>
                  <a:lnTo>
                    <a:pt x="38201" y="1058586"/>
                  </a:lnTo>
                  <a:lnTo>
                    <a:pt x="76176" y="1058248"/>
                  </a:lnTo>
                  <a:lnTo>
                    <a:pt x="67818" y="0"/>
                  </a:lnTo>
                  <a:close/>
                </a:path>
              </a:pathLst>
            </a:custGeom>
            <a:solidFill>
              <a:srgbClr val="EC7984"/>
            </a:solidFill>
          </p:spPr>
          <p:txBody>
            <a:bodyPr wrap="square" lIns="0" tIns="0" rIns="0" bIns="0" rtlCol="0"/>
            <a:lstStyle/>
            <a:p>
              <a:endParaRPr sz="2398"/>
            </a:p>
          </p:txBody>
        </p:sp>
        <p:sp>
          <p:nvSpPr>
            <p:cNvPr id="23" name="object 23"/>
            <p:cNvSpPr/>
            <p:nvPr/>
          </p:nvSpPr>
          <p:spPr>
            <a:xfrm>
              <a:off x="3002279" y="4125467"/>
              <a:ext cx="375285" cy="264160"/>
            </a:xfrm>
            <a:custGeom>
              <a:avLst/>
              <a:gdLst/>
              <a:ahLst/>
              <a:cxnLst/>
              <a:rect l="l" t="t" r="r" b="b"/>
              <a:pathLst>
                <a:path w="375285" h="264160">
                  <a:moveTo>
                    <a:pt x="330961" y="0"/>
                  </a:moveTo>
                  <a:lnTo>
                    <a:pt x="43942" y="0"/>
                  </a:lnTo>
                  <a:lnTo>
                    <a:pt x="26842" y="3454"/>
                  </a:lnTo>
                  <a:lnTo>
                    <a:pt x="12874" y="12874"/>
                  </a:lnTo>
                  <a:lnTo>
                    <a:pt x="3454" y="26842"/>
                  </a:lnTo>
                  <a:lnTo>
                    <a:pt x="0" y="43941"/>
                  </a:lnTo>
                  <a:lnTo>
                    <a:pt x="0" y="219709"/>
                  </a:lnTo>
                  <a:lnTo>
                    <a:pt x="3454" y="236809"/>
                  </a:lnTo>
                  <a:lnTo>
                    <a:pt x="12874" y="250777"/>
                  </a:lnTo>
                  <a:lnTo>
                    <a:pt x="26842" y="260197"/>
                  </a:lnTo>
                  <a:lnTo>
                    <a:pt x="43942" y="263651"/>
                  </a:lnTo>
                  <a:lnTo>
                    <a:pt x="330961" y="263651"/>
                  </a:lnTo>
                  <a:lnTo>
                    <a:pt x="348061" y="260197"/>
                  </a:lnTo>
                  <a:lnTo>
                    <a:pt x="362029" y="250777"/>
                  </a:lnTo>
                  <a:lnTo>
                    <a:pt x="371449" y="236809"/>
                  </a:lnTo>
                  <a:lnTo>
                    <a:pt x="374904" y="219709"/>
                  </a:lnTo>
                  <a:lnTo>
                    <a:pt x="374904" y="43941"/>
                  </a:lnTo>
                  <a:lnTo>
                    <a:pt x="371449" y="26842"/>
                  </a:lnTo>
                  <a:lnTo>
                    <a:pt x="362029" y="12874"/>
                  </a:lnTo>
                  <a:lnTo>
                    <a:pt x="348061" y="3454"/>
                  </a:lnTo>
                  <a:lnTo>
                    <a:pt x="330961" y="0"/>
                  </a:lnTo>
                  <a:close/>
                </a:path>
              </a:pathLst>
            </a:custGeom>
            <a:solidFill>
              <a:srgbClr val="C6000A"/>
            </a:solidFill>
          </p:spPr>
          <p:txBody>
            <a:bodyPr wrap="square" lIns="0" tIns="0" rIns="0" bIns="0" rtlCol="0"/>
            <a:lstStyle/>
            <a:p>
              <a:endParaRPr sz="2398"/>
            </a:p>
          </p:txBody>
        </p:sp>
      </p:grpSp>
      <p:sp>
        <p:nvSpPr>
          <p:cNvPr id="24" name="object 24"/>
          <p:cNvSpPr txBox="1"/>
          <p:nvPr/>
        </p:nvSpPr>
        <p:spPr>
          <a:xfrm>
            <a:off x="4634439" y="3872303"/>
            <a:ext cx="6510342" cy="1944475"/>
          </a:xfrm>
          <a:prstGeom prst="rect">
            <a:avLst/>
          </a:prstGeom>
        </p:spPr>
        <p:txBody>
          <a:bodyPr vert="horz" wrap="square" lIns="0" tIns="12688" rIns="0" bIns="0" rtlCol="0">
            <a:spAutoFit/>
          </a:bodyPr>
          <a:lstStyle/>
          <a:p>
            <a:pPr marL="298816" marR="470746" indent="-286762">
              <a:lnSpc>
                <a:spcPct val="150000"/>
              </a:lnSpc>
              <a:spcBef>
                <a:spcPts val="100"/>
              </a:spcBef>
              <a:buFont typeface="Wingdings"/>
              <a:buChar char=""/>
              <a:tabLst>
                <a:tab pos="298816" algn="l"/>
              </a:tabLst>
            </a:pPr>
            <a:r>
              <a:rPr sz="1399" dirty="0">
                <a:latin typeface="Arial MT"/>
                <a:cs typeface="Arial MT"/>
              </a:rPr>
              <a:t>If</a:t>
            </a:r>
            <a:r>
              <a:rPr sz="1399" spc="-30" dirty="0">
                <a:latin typeface="Arial MT"/>
                <a:cs typeface="Arial MT"/>
              </a:rPr>
              <a:t> </a:t>
            </a:r>
            <a:r>
              <a:rPr sz="1399" spc="-10" dirty="0">
                <a:latin typeface="Arial MT"/>
                <a:cs typeface="Arial MT"/>
              </a:rPr>
              <a:t>NSA</a:t>
            </a:r>
            <a:r>
              <a:rPr sz="1399" spc="-90" dirty="0">
                <a:latin typeface="Arial MT"/>
                <a:cs typeface="Arial MT"/>
              </a:rPr>
              <a:t> </a:t>
            </a:r>
            <a:r>
              <a:rPr sz="1399" dirty="0">
                <a:latin typeface="Arial MT"/>
                <a:cs typeface="Arial MT"/>
              </a:rPr>
              <a:t>UE</a:t>
            </a:r>
            <a:r>
              <a:rPr sz="1399" spc="-5" dirty="0">
                <a:latin typeface="Arial MT"/>
                <a:cs typeface="Arial MT"/>
              </a:rPr>
              <a:t> </a:t>
            </a:r>
            <a:r>
              <a:rPr sz="1399" dirty="0">
                <a:latin typeface="Arial MT"/>
                <a:cs typeface="Arial MT"/>
              </a:rPr>
              <a:t>is</a:t>
            </a:r>
            <a:r>
              <a:rPr sz="1399" spc="-15" dirty="0">
                <a:latin typeface="Arial MT"/>
                <a:cs typeface="Arial MT"/>
              </a:rPr>
              <a:t> </a:t>
            </a:r>
            <a:r>
              <a:rPr sz="1399" dirty="0">
                <a:latin typeface="Arial MT"/>
                <a:cs typeface="Arial MT"/>
              </a:rPr>
              <a:t>at</a:t>
            </a:r>
            <a:r>
              <a:rPr sz="1399" spc="-25" dirty="0">
                <a:latin typeface="Arial MT"/>
                <a:cs typeface="Arial MT"/>
              </a:rPr>
              <a:t> </a:t>
            </a:r>
            <a:r>
              <a:rPr sz="1399" dirty="0">
                <a:latin typeface="Arial MT"/>
                <a:cs typeface="Arial MT"/>
              </a:rPr>
              <a:t>the</a:t>
            </a:r>
            <a:r>
              <a:rPr sz="1399" spc="-30" dirty="0">
                <a:latin typeface="Arial MT"/>
                <a:cs typeface="Arial MT"/>
              </a:rPr>
              <a:t> </a:t>
            </a:r>
            <a:r>
              <a:rPr sz="1399" dirty="0">
                <a:latin typeface="Arial MT"/>
                <a:cs typeface="Arial MT"/>
              </a:rPr>
              <a:t>location</a:t>
            </a:r>
            <a:r>
              <a:rPr sz="1399" spc="-45" dirty="0">
                <a:latin typeface="Arial MT"/>
                <a:cs typeface="Arial MT"/>
              </a:rPr>
              <a:t> </a:t>
            </a:r>
            <a:r>
              <a:rPr sz="1399" dirty="0">
                <a:solidFill>
                  <a:srgbClr val="FF0000"/>
                </a:solidFill>
                <a:latin typeface="Arial MT"/>
                <a:cs typeface="Arial MT"/>
              </a:rPr>
              <a:t>with</a:t>
            </a:r>
            <a:r>
              <a:rPr sz="1399" spc="-5" dirty="0">
                <a:solidFill>
                  <a:srgbClr val="FF0000"/>
                </a:solidFill>
                <a:latin typeface="Arial MT"/>
                <a:cs typeface="Arial MT"/>
              </a:rPr>
              <a:t> </a:t>
            </a:r>
            <a:r>
              <a:rPr sz="1399" dirty="0">
                <a:solidFill>
                  <a:srgbClr val="FF0000"/>
                </a:solidFill>
                <a:latin typeface="Arial MT"/>
                <a:cs typeface="Arial MT"/>
              </a:rPr>
              <a:t>NR</a:t>
            </a:r>
            <a:r>
              <a:rPr sz="1399" spc="-20" dirty="0">
                <a:solidFill>
                  <a:srgbClr val="FF0000"/>
                </a:solidFill>
                <a:latin typeface="Arial MT"/>
                <a:cs typeface="Arial MT"/>
              </a:rPr>
              <a:t> </a:t>
            </a:r>
            <a:r>
              <a:rPr sz="1399" dirty="0">
                <a:solidFill>
                  <a:srgbClr val="FF0000"/>
                </a:solidFill>
                <a:latin typeface="Arial MT"/>
                <a:cs typeface="Arial MT"/>
              </a:rPr>
              <a:t>Coverage</a:t>
            </a:r>
            <a:r>
              <a:rPr sz="1399" dirty="0">
                <a:latin typeface="Arial MT"/>
                <a:cs typeface="Arial MT"/>
              </a:rPr>
              <a:t>,</a:t>
            </a:r>
            <a:r>
              <a:rPr sz="1399" spc="-40" dirty="0">
                <a:latin typeface="Arial MT"/>
                <a:cs typeface="Arial MT"/>
              </a:rPr>
              <a:t> </a:t>
            </a:r>
            <a:r>
              <a:rPr sz="1399" dirty="0">
                <a:latin typeface="Arial MT"/>
                <a:cs typeface="Arial MT"/>
              </a:rPr>
              <a:t>then</a:t>
            </a:r>
            <a:r>
              <a:rPr sz="1399" spc="-30" dirty="0">
                <a:latin typeface="Arial MT"/>
                <a:cs typeface="Arial MT"/>
              </a:rPr>
              <a:t> </a:t>
            </a:r>
            <a:r>
              <a:rPr sz="1399" spc="-10" dirty="0">
                <a:latin typeface="Arial MT"/>
                <a:cs typeface="Arial MT"/>
              </a:rPr>
              <a:t>NSA</a:t>
            </a:r>
            <a:r>
              <a:rPr sz="1399" spc="-85" dirty="0">
                <a:latin typeface="Arial MT"/>
                <a:cs typeface="Arial MT"/>
              </a:rPr>
              <a:t> </a:t>
            </a:r>
            <a:r>
              <a:rPr sz="1399" dirty="0">
                <a:latin typeface="Arial MT"/>
                <a:cs typeface="Arial MT"/>
              </a:rPr>
              <a:t>PCC</a:t>
            </a:r>
            <a:r>
              <a:rPr sz="1399" spc="-85" dirty="0">
                <a:latin typeface="Arial MT"/>
                <a:cs typeface="Arial MT"/>
              </a:rPr>
              <a:t> </a:t>
            </a:r>
            <a:r>
              <a:rPr sz="1399" spc="-10" dirty="0">
                <a:latin typeface="Arial MT"/>
                <a:cs typeface="Arial MT"/>
              </a:rPr>
              <a:t>Anchoring </a:t>
            </a:r>
            <a:r>
              <a:rPr sz="1399" dirty="0">
                <a:latin typeface="Arial MT"/>
                <a:cs typeface="Arial MT"/>
              </a:rPr>
              <a:t>handover</a:t>
            </a:r>
            <a:r>
              <a:rPr sz="1399" spc="-35" dirty="0">
                <a:latin typeface="Arial MT"/>
                <a:cs typeface="Arial MT"/>
              </a:rPr>
              <a:t> </a:t>
            </a:r>
            <a:r>
              <a:rPr sz="1399" dirty="0">
                <a:latin typeface="Arial MT"/>
                <a:cs typeface="Arial MT"/>
              </a:rPr>
              <a:t>will</a:t>
            </a:r>
            <a:r>
              <a:rPr sz="1399" spc="-10" dirty="0">
                <a:latin typeface="Arial MT"/>
                <a:cs typeface="Arial MT"/>
              </a:rPr>
              <a:t> </a:t>
            </a:r>
            <a:r>
              <a:rPr sz="1399" dirty="0">
                <a:latin typeface="Arial MT"/>
                <a:cs typeface="Arial MT"/>
              </a:rPr>
              <a:t>be</a:t>
            </a:r>
            <a:r>
              <a:rPr sz="1399" spc="-25" dirty="0">
                <a:latin typeface="Arial MT"/>
                <a:cs typeface="Arial MT"/>
              </a:rPr>
              <a:t> </a:t>
            </a:r>
            <a:r>
              <a:rPr sz="1399" dirty="0">
                <a:latin typeface="Arial MT"/>
                <a:cs typeface="Arial MT"/>
              </a:rPr>
              <a:t>triggered</a:t>
            </a:r>
            <a:r>
              <a:rPr sz="1399" spc="-55" dirty="0">
                <a:latin typeface="Arial MT"/>
                <a:cs typeface="Arial MT"/>
              </a:rPr>
              <a:t> </a:t>
            </a:r>
            <a:r>
              <a:rPr sz="1399" dirty="0">
                <a:latin typeface="Arial MT"/>
                <a:cs typeface="Arial MT"/>
              </a:rPr>
              <a:t>from</a:t>
            </a:r>
            <a:r>
              <a:rPr sz="1399" spc="-50" dirty="0">
                <a:latin typeface="Arial MT"/>
                <a:cs typeface="Arial MT"/>
              </a:rPr>
              <a:t> </a:t>
            </a:r>
            <a:r>
              <a:rPr sz="1399" dirty="0">
                <a:latin typeface="Arial MT"/>
                <a:cs typeface="Arial MT"/>
              </a:rPr>
              <a:t>Point</a:t>
            </a:r>
            <a:r>
              <a:rPr sz="1399" spc="-30" dirty="0">
                <a:latin typeface="Arial MT"/>
                <a:cs typeface="Arial MT"/>
              </a:rPr>
              <a:t> </a:t>
            </a:r>
            <a:r>
              <a:rPr sz="1399" dirty="0">
                <a:latin typeface="Arial MT"/>
                <a:cs typeface="Arial MT"/>
              </a:rPr>
              <a:t>1</a:t>
            </a:r>
            <a:r>
              <a:rPr sz="1399" spc="-25" dirty="0">
                <a:latin typeface="Arial MT"/>
                <a:cs typeface="Arial MT"/>
              </a:rPr>
              <a:t> </a:t>
            </a:r>
            <a:r>
              <a:rPr sz="1399" dirty="0">
                <a:latin typeface="Arial MT"/>
                <a:cs typeface="Arial MT"/>
              </a:rPr>
              <a:t>to</a:t>
            </a:r>
            <a:r>
              <a:rPr sz="1399" spc="-30" dirty="0">
                <a:latin typeface="Arial MT"/>
                <a:cs typeface="Arial MT"/>
              </a:rPr>
              <a:t> </a:t>
            </a:r>
            <a:r>
              <a:rPr sz="1399" spc="-60" dirty="0">
                <a:latin typeface="Arial MT"/>
                <a:cs typeface="Arial MT"/>
              </a:rPr>
              <a:t>2</a:t>
            </a:r>
            <a:endParaRPr sz="1399">
              <a:latin typeface="Arial MT"/>
              <a:cs typeface="Arial MT"/>
            </a:endParaRPr>
          </a:p>
          <a:p>
            <a:pPr marL="298816" indent="-286127">
              <a:spcBef>
                <a:spcPts val="839"/>
              </a:spcBef>
              <a:buFont typeface="Wingdings"/>
              <a:buChar char=""/>
              <a:tabLst>
                <a:tab pos="298816" algn="l"/>
              </a:tabLst>
            </a:pPr>
            <a:r>
              <a:rPr sz="1399" dirty="0">
                <a:latin typeface="Arial MT"/>
                <a:cs typeface="Arial MT"/>
              </a:rPr>
              <a:t>Otherwise,</a:t>
            </a:r>
            <a:r>
              <a:rPr sz="1399" spc="-50" dirty="0">
                <a:latin typeface="Arial MT"/>
                <a:cs typeface="Arial MT"/>
              </a:rPr>
              <a:t> </a:t>
            </a:r>
            <a:r>
              <a:rPr sz="1399" dirty="0">
                <a:latin typeface="Arial MT"/>
                <a:cs typeface="Arial MT"/>
              </a:rPr>
              <a:t>If</a:t>
            </a:r>
            <a:r>
              <a:rPr sz="1399" spc="-40" dirty="0">
                <a:latin typeface="Arial MT"/>
                <a:cs typeface="Arial MT"/>
              </a:rPr>
              <a:t> </a:t>
            </a:r>
            <a:r>
              <a:rPr sz="1399" spc="-10" dirty="0">
                <a:latin typeface="Arial MT"/>
                <a:cs typeface="Arial MT"/>
              </a:rPr>
              <a:t>NSA</a:t>
            </a:r>
            <a:r>
              <a:rPr sz="1399" spc="-80" dirty="0">
                <a:latin typeface="Arial MT"/>
                <a:cs typeface="Arial MT"/>
              </a:rPr>
              <a:t> </a:t>
            </a:r>
            <a:r>
              <a:rPr sz="1399" dirty="0">
                <a:latin typeface="Arial MT"/>
                <a:cs typeface="Arial MT"/>
              </a:rPr>
              <a:t>UE</a:t>
            </a:r>
            <a:r>
              <a:rPr sz="1399" spc="-10" dirty="0">
                <a:latin typeface="Arial MT"/>
                <a:cs typeface="Arial MT"/>
              </a:rPr>
              <a:t> </a:t>
            </a:r>
            <a:r>
              <a:rPr sz="1399" dirty="0">
                <a:latin typeface="Arial MT"/>
                <a:cs typeface="Arial MT"/>
              </a:rPr>
              <a:t>is</a:t>
            </a:r>
            <a:r>
              <a:rPr sz="1399" spc="-30" dirty="0">
                <a:latin typeface="Arial MT"/>
                <a:cs typeface="Arial MT"/>
              </a:rPr>
              <a:t> </a:t>
            </a:r>
            <a:r>
              <a:rPr sz="1399" dirty="0">
                <a:latin typeface="Arial MT"/>
                <a:cs typeface="Arial MT"/>
              </a:rPr>
              <a:t>at</a:t>
            </a:r>
            <a:r>
              <a:rPr sz="1399" spc="-10" dirty="0">
                <a:latin typeface="Arial MT"/>
                <a:cs typeface="Arial MT"/>
              </a:rPr>
              <a:t> </a:t>
            </a:r>
            <a:r>
              <a:rPr sz="1399" dirty="0">
                <a:latin typeface="Arial MT"/>
                <a:cs typeface="Arial MT"/>
              </a:rPr>
              <a:t>the</a:t>
            </a:r>
            <a:r>
              <a:rPr sz="1399" spc="-45" dirty="0">
                <a:latin typeface="Arial MT"/>
                <a:cs typeface="Arial MT"/>
              </a:rPr>
              <a:t> </a:t>
            </a:r>
            <a:r>
              <a:rPr sz="1399" dirty="0">
                <a:latin typeface="Arial MT"/>
                <a:cs typeface="Arial MT"/>
              </a:rPr>
              <a:t>location</a:t>
            </a:r>
            <a:r>
              <a:rPr sz="1399" spc="-25" dirty="0">
                <a:latin typeface="Arial MT"/>
                <a:cs typeface="Arial MT"/>
              </a:rPr>
              <a:t> </a:t>
            </a:r>
            <a:r>
              <a:rPr sz="1399" dirty="0">
                <a:solidFill>
                  <a:srgbClr val="FF0000"/>
                </a:solidFill>
                <a:latin typeface="Arial MT"/>
                <a:cs typeface="Arial MT"/>
              </a:rPr>
              <a:t>without</a:t>
            </a:r>
            <a:r>
              <a:rPr sz="1399" spc="-30" dirty="0">
                <a:solidFill>
                  <a:srgbClr val="FF0000"/>
                </a:solidFill>
                <a:latin typeface="Arial MT"/>
                <a:cs typeface="Arial MT"/>
              </a:rPr>
              <a:t> </a:t>
            </a:r>
            <a:r>
              <a:rPr sz="1399" dirty="0">
                <a:solidFill>
                  <a:srgbClr val="FF0000"/>
                </a:solidFill>
                <a:latin typeface="Arial MT"/>
                <a:cs typeface="Arial MT"/>
              </a:rPr>
              <a:t>NR</a:t>
            </a:r>
            <a:r>
              <a:rPr sz="1399" spc="-20" dirty="0">
                <a:solidFill>
                  <a:srgbClr val="FF0000"/>
                </a:solidFill>
                <a:latin typeface="Arial MT"/>
                <a:cs typeface="Arial MT"/>
              </a:rPr>
              <a:t> </a:t>
            </a:r>
            <a:r>
              <a:rPr sz="1399" dirty="0">
                <a:solidFill>
                  <a:srgbClr val="FF0000"/>
                </a:solidFill>
                <a:latin typeface="Arial MT"/>
                <a:cs typeface="Arial MT"/>
              </a:rPr>
              <a:t>Coverage</a:t>
            </a:r>
            <a:r>
              <a:rPr sz="1399" dirty="0">
                <a:latin typeface="Arial MT"/>
                <a:cs typeface="Arial MT"/>
              </a:rPr>
              <a:t>,</a:t>
            </a:r>
            <a:r>
              <a:rPr sz="1399" spc="-40" dirty="0">
                <a:latin typeface="Arial MT"/>
                <a:cs typeface="Arial MT"/>
              </a:rPr>
              <a:t> </a:t>
            </a:r>
            <a:r>
              <a:rPr sz="1399" dirty="0">
                <a:latin typeface="Arial MT"/>
                <a:cs typeface="Arial MT"/>
              </a:rPr>
              <a:t>then</a:t>
            </a:r>
            <a:r>
              <a:rPr sz="1399" spc="-35" dirty="0">
                <a:latin typeface="Arial MT"/>
                <a:cs typeface="Arial MT"/>
              </a:rPr>
              <a:t> </a:t>
            </a:r>
            <a:r>
              <a:rPr sz="1399" spc="-10" dirty="0">
                <a:latin typeface="Arial MT"/>
                <a:cs typeface="Arial MT"/>
              </a:rPr>
              <a:t>NSA</a:t>
            </a:r>
            <a:r>
              <a:rPr sz="1399" spc="-85" dirty="0">
                <a:latin typeface="Arial MT"/>
                <a:cs typeface="Arial MT"/>
              </a:rPr>
              <a:t> </a:t>
            </a:r>
            <a:r>
              <a:rPr sz="1399" dirty="0">
                <a:latin typeface="Arial MT"/>
                <a:cs typeface="Arial MT"/>
              </a:rPr>
              <a:t>UE</a:t>
            </a:r>
            <a:r>
              <a:rPr sz="1399" spc="-10" dirty="0">
                <a:latin typeface="Arial MT"/>
                <a:cs typeface="Arial MT"/>
              </a:rPr>
              <a:t> </a:t>
            </a:r>
            <a:r>
              <a:rPr sz="1399" spc="-20" dirty="0">
                <a:latin typeface="Arial MT"/>
                <a:cs typeface="Arial MT"/>
              </a:rPr>
              <a:t>will</a:t>
            </a:r>
            <a:endParaRPr sz="1399">
              <a:latin typeface="Arial MT"/>
              <a:cs typeface="Arial MT"/>
            </a:endParaRPr>
          </a:p>
          <a:p>
            <a:pPr marL="298816">
              <a:spcBef>
                <a:spcPts val="839"/>
              </a:spcBef>
            </a:pPr>
            <a:r>
              <a:rPr sz="1399" dirty="0">
                <a:latin typeface="Arial MT"/>
                <a:cs typeface="Arial MT"/>
              </a:rPr>
              <a:t>based</a:t>
            </a:r>
            <a:r>
              <a:rPr sz="1399" spc="-70" dirty="0">
                <a:latin typeface="Arial MT"/>
                <a:cs typeface="Arial MT"/>
              </a:rPr>
              <a:t> </a:t>
            </a:r>
            <a:r>
              <a:rPr sz="1399" dirty="0">
                <a:latin typeface="Arial MT"/>
                <a:cs typeface="Arial MT"/>
              </a:rPr>
              <a:t>on</a:t>
            </a:r>
            <a:r>
              <a:rPr sz="1399" spc="-45" dirty="0">
                <a:latin typeface="Arial MT"/>
                <a:cs typeface="Arial MT"/>
              </a:rPr>
              <a:t> </a:t>
            </a:r>
            <a:r>
              <a:rPr sz="1399" spc="-10" dirty="0">
                <a:latin typeface="Arial MT"/>
                <a:cs typeface="Arial MT"/>
              </a:rPr>
              <a:t>LTE</a:t>
            </a:r>
            <a:r>
              <a:rPr sz="1399" spc="-20" dirty="0">
                <a:latin typeface="Arial MT"/>
                <a:cs typeface="Arial MT"/>
              </a:rPr>
              <a:t> </a:t>
            </a:r>
            <a:r>
              <a:rPr sz="1399" dirty="0">
                <a:latin typeface="Arial MT"/>
                <a:cs typeface="Arial MT"/>
              </a:rPr>
              <a:t>CA</a:t>
            </a:r>
            <a:r>
              <a:rPr sz="1399" spc="-100" dirty="0">
                <a:latin typeface="Arial MT"/>
                <a:cs typeface="Arial MT"/>
              </a:rPr>
              <a:t> </a:t>
            </a:r>
            <a:r>
              <a:rPr sz="1399" dirty="0">
                <a:latin typeface="Arial MT"/>
                <a:cs typeface="Arial MT"/>
              </a:rPr>
              <a:t>PCC</a:t>
            </a:r>
            <a:r>
              <a:rPr sz="1399" spc="-25" dirty="0">
                <a:latin typeface="Arial MT"/>
                <a:cs typeface="Arial MT"/>
              </a:rPr>
              <a:t> </a:t>
            </a:r>
            <a:r>
              <a:rPr sz="1399" dirty="0">
                <a:latin typeface="Arial MT"/>
                <a:cs typeface="Arial MT"/>
              </a:rPr>
              <a:t>Priority</a:t>
            </a:r>
            <a:r>
              <a:rPr sz="1399" spc="-45" dirty="0">
                <a:latin typeface="Arial MT"/>
                <a:cs typeface="Arial MT"/>
              </a:rPr>
              <a:t> </a:t>
            </a:r>
            <a:r>
              <a:rPr sz="1399" dirty="0">
                <a:latin typeface="Arial MT"/>
                <a:cs typeface="Arial MT"/>
              </a:rPr>
              <a:t>to</a:t>
            </a:r>
            <a:r>
              <a:rPr sz="1399" spc="-40" dirty="0">
                <a:latin typeface="Arial MT"/>
                <a:cs typeface="Arial MT"/>
              </a:rPr>
              <a:t> </a:t>
            </a:r>
            <a:r>
              <a:rPr sz="1399" dirty="0">
                <a:latin typeface="Arial MT"/>
                <a:cs typeface="Arial MT"/>
              </a:rPr>
              <a:t>perform</a:t>
            </a:r>
            <a:r>
              <a:rPr sz="1399" spc="-125" dirty="0">
                <a:latin typeface="Arial MT"/>
                <a:cs typeface="Arial MT"/>
              </a:rPr>
              <a:t> </a:t>
            </a:r>
            <a:r>
              <a:rPr sz="1399" dirty="0">
                <a:latin typeface="Arial MT"/>
                <a:cs typeface="Arial MT"/>
              </a:rPr>
              <a:t>Anchoring</a:t>
            </a:r>
            <a:r>
              <a:rPr sz="1399" spc="-65" dirty="0">
                <a:latin typeface="Arial MT"/>
                <a:cs typeface="Arial MT"/>
              </a:rPr>
              <a:t> </a:t>
            </a:r>
            <a:r>
              <a:rPr sz="1399" spc="-10" dirty="0">
                <a:latin typeface="Arial MT"/>
                <a:cs typeface="Arial MT"/>
              </a:rPr>
              <a:t>Selection</a:t>
            </a:r>
            <a:endParaRPr sz="1399">
              <a:latin typeface="Arial MT"/>
              <a:cs typeface="Arial MT"/>
            </a:endParaRPr>
          </a:p>
          <a:p>
            <a:pPr marL="298816" marR="298816" indent="-286762">
              <a:lnSpc>
                <a:spcPct val="150000"/>
              </a:lnSpc>
              <a:buFont typeface="Wingdings"/>
              <a:buChar char=""/>
              <a:tabLst>
                <a:tab pos="298816" algn="l"/>
              </a:tabLst>
            </a:pPr>
            <a:r>
              <a:rPr sz="1399" dirty="0">
                <a:latin typeface="Arial MT"/>
                <a:cs typeface="Arial MT"/>
              </a:rPr>
              <a:t>This</a:t>
            </a:r>
            <a:r>
              <a:rPr sz="1399" spc="-40" dirty="0">
                <a:latin typeface="Arial MT"/>
                <a:cs typeface="Arial MT"/>
              </a:rPr>
              <a:t> </a:t>
            </a:r>
            <a:r>
              <a:rPr sz="1399" dirty="0">
                <a:latin typeface="Arial MT"/>
                <a:cs typeface="Arial MT"/>
              </a:rPr>
              <a:t>Policy</a:t>
            </a:r>
            <a:r>
              <a:rPr sz="1399" spc="-25" dirty="0">
                <a:latin typeface="Arial MT"/>
                <a:cs typeface="Arial MT"/>
              </a:rPr>
              <a:t> </a:t>
            </a:r>
            <a:r>
              <a:rPr sz="1399" dirty="0">
                <a:latin typeface="Arial MT"/>
                <a:cs typeface="Arial MT"/>
              </a:rPr>
              <a:t>will</a:t>
            </a:r>
            <a:r>
              <a:rPr sz="1399" spc="5" dirty="0">
                <a:latin typeface="Arial MT"/>
                <a:cs typeface="Arial MT"/>
              </a:rPr>
              <a:t> </a:t>
            </a:r>
            <a:r>
              <a:rPr sz="1399" dirty="0">
                <a:latin typeface="Arial MT"/>
                <a:cs typeface="Arial MT"/>
              </a:rPr>
              <a:t>involves</a:t>
            </a:r>
            <a:r>
              <a:rPr sz="1399" spc="-10" dirty="0">
                <a:latin typeface="Arial MT"/>
                <a:cs typeface="Arial MT"/>
              </a:rPr>
              <a:t> </a:t>
            </a:r>
            <a:r>
              <a:rPr sz="1399" dirty="0">
                <a:latin typeface="Arial MT"/>
                <a:cs typeface="Arial MT"/>
              </a:rPr>
              <a:t>in</a:t>
            </a:r>
            <a:r>
              <a:rPr sz="1399" spc="-20" dirty="0">
                <a:latin typeface="Arial MT"/>
                <a:cs typeface="Arial MT"/>
              </a:rPr>
              <a:t> </a:t>
            </a:r>
            <a:r>
              <a:rPr sz="1399" spc="-10" dirty="0">
                <a:latin typeface="Arial MT"/>
                <a:cs typeface="Arial MT"/>
              </a:rPr>
              <a:t>Initial</a:t>
            </a:r>
            <a:r>
              <a:rPr sz="1399" spc="-114" dirty="0">
                <a:latin typeface="Arial MT"/>
                <a:cs typeface="Arial MT"/>
              </a:rPr>
              <a:t> </a:t>
            </a:r>
            <a:r>
              <a:rPr sz="1399" dirty="0">
                <a:latin typeface="Arial MT"/>
                <a:cs typeface="Arial MT"/>
              </a:rPr>
              <a:t>Access,</a:t>
            </a:r>
            <a:r>
              <a:rPr sz="1399" spc="-50" dirty="0">
                <a:latin typeface="Arial MT"/>
                <a:cs typeface="Arial MT"/>
              </a:rPr>
              <a:t> </a:t>
            </a:r>
            <a:r>
              <a:rPr sz="1399" dirty="0">
                <a:latin typeface="Arial MT"/>
                <a:cs typeface="Arial MT"/>
              </a:rPr>
              <a:t>Coverage</a:t>
            </a:r>
            <a:r>
              <a:rPr sz="1399" spc="-25" dirty="0">
                <a:latin typeface="Arial MT"/>
                <a:cs typeface="Arial MT"/>
              </a:rPr>
              <a:t> </a:t>
            </a:r>
            <a:r>
              <a:rPr sz="1399" spc="-10" dirty="0">
                <a:latin typeface="Arial MT"/>
                <a:cs typeface="Arial MT"/>
              </a:rPr>
              <a:t>Handover,</a:t>
            </a:r>
            <a:r>
              <a:rPr sz="1399" spc="-40" dirty="0">
                <a:latin typeface="Arial MT"/>
                <a:cs typeface="Arial MT"/>
              </a:rPr>
              <a:t> </a:t>
            </a:r>
            <a:r>
              <a:rPr sz="1399" dirty="0">
                <a:latin typeface="Arial MT"/>
                <a:cs typeface="Arial MT"/>
              </a:rPr>
              <a:t>Re</a:t>
            </a:r>
            <a:r>
              <a:rPr sz="1399" spc="-20" dirty="0">
                <a:latin typeface="Arial MT"/>
                <a:cs typeface="Arial MT"/>
              </a:rPr>
              <a:t> </a:t>
            </a:r>
            <a:r>
              <a:rPr sz="1399" spc="-10" dirty="0">
                <a:latin typeface="Arial MT"/>
                <a:cs typeface="Arial MT"/>
              </a:rPr>
              <a:t>establish, </a:t>
            </a:r>
            <a:r>
              <a:rPr sz="1399" dirty="0">
                <a:latin typeface="Arial MT"/>
                <a:cs typeface="Arial MT"/>
              </a:rPr>
              <a:t>PCC</a:t>
            </a:r>
            <a:r>
              <a:rPr sz="1399" spc="-25" dirty="0">
                <a:latin typeface="Arial MT"/>
                <a:cs typeface="Arial MT"/>
              </a:rPr>
              <a:t> </a:t>
            </a:r>
            <a:r>
              <a:rPr sz="1399" dirty="0">
                <a:latin typeface="Arial MT"/>
                <a:cs typeface="Arial MT"/>
              </a:rPr>
              <a:t>Periodic</a:t>
            </a:r>
            <a:r>
              <a:rPr sz="1399" spc="-100" dirty="0">
                <a:latin typeface="Arial MT"/>
                <a:cs typeface="Arial MT"/>
              </a:rPr>
              <a:t> </a:t>
            </a:r>
            <a:r>
              <a:rPr sz="1399" dirty="0">
                <a:latin typeface="Arial MT"/>
                <a:cs typeface="Arial MT"/>
              </a:rPr>
              <a:t>Anchoring</a:t>
            </a:r>
            <a:r>
              <a:rPr sz="1399" spc="-55" dirty="0">
                <a:latin typeface="Arial MT"/>
                <a:cs typeface="Arial MT"/>
              </a:rPr>
              <a:t> </a:t>
            </a:r>
            <a:r>
              <a:rPr sz="1399" dirty="0">
                <a:latin typeface="Arial MT"/>
                <a:cs typeface="Arial MT"/>
              </a:rPr>
              <a:t>,</a:t>
            </a:r>
            <a:r>
              <a:rPr sz="1399" spc="-15" dirty="0">
                <a:latin typeface="Arial MT"/>
                <a:cs typeface="Arial MT"/>
              </a:rPr>
              <a:t> </a:t>
            </a:r>
            <a:r>
              <a:rPr sz="1399" dirty="0">
                <a:latin typeface="Arial MT"/>
                <a:cs typeface="Arial MT"/>
              </a:rPr>
              <a:t>SCG</a:t>
            </a:r>
            <a:r>
              <a:rPr sz="1399" spc="-15" dirty="0">
                <a:latin typeface="Arial MT"/>
                <a:cs typeface="Arial MT"/>
              </a:rPr>
              <a:t> </a:t>
            </a:r>
            <a:r>
              <a:rPr sz="1399" spc="-10" dirty="0">
                <a:latin typeface="Arial MT"/>
                <a:cs typeface="Arial MT"/>
              </a:rPr>
              <a:t>Release</a:t>
            </a:r>
            <a:endParaRPr sz="1399">
              <a:latin typeface="Arial MT"/>
              <a:cs typeface="Arial MT"/>
            </a:endParaRPr>
          </a:p>
        </p:txBody>
      </p:sp>
      <p:sp>
        <p:nvSpPr>
          <p:cNvPr id="25" name="object 25"/>
          <p:cNvSpPr txBox="1"/>
          <p:nvPr/>
        </p:nvSpPr>
        <p:spPr>
          <a:xfrm>
            <a:off x="3096624" y="4164412"/>
            <a:ext cx="92624" cy="151055"/>
          </a:xfrm>
          <a:prstGeom prst="rect">
            <a:avLst/>
          </a:prstGeom>
        </p:spPr>
        <p:txBody>
          <a:bodyPr vert="horz" wrap="square" lIns="0" tIns="12688" rIns="0" bIns="0" rtlCol="0">
            <a:spAutoFit/>
          </a:bodyPr>
          <a:lstStyle/>
          <a:p>
            <a:pPr marL="12689">
              <a:spcBef>
                <a:spcPts val="100"/>
              </a:spcBef>
            </a:pPr>
            <a:r>
              <a:rPr sz="899" spc="-50" dirty="0">
                <a:solidFill>
                  <a:srgbClr val="FFFFFF"/>
                </a:solidFill>
                <a:latin typeface="Microsoft YaHei"/>
                <a:cs typeface="Microsoft YaHei"/>
              </a:rPr>
              <a:t>1</a:t>
            </a:r>
            <a:endParaRPr sz="899">
              <a:latin typeface="Microsoft YaHei"/>
              <a:cs typeface="Microsoft YaHei"/>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493329" y="6464716"/>
            <a:ext cx="425056" cy="165789"/>
          </a:xfrm>
          <a:prstGeom prst="rect">
            <a:avLst/>
          </a:prstGeom>
        </p:spPr>
        <p:txBody>
          <a:bodyPr vert="horz" wrap="square" lIns="0" tIns="12054" rIns="0" bIns="0" rtlCol="0">
            <a:spAutoFit/>
          </a:bodyPr>
          <a:lstStyle/>
          <a:p>
            <a:pPr marL="12689">
              <a:spcBef>
                <a:spcPts val="95"/>
              </a:spcBef>
            </a:pPr>
            <a:r>
              <a:rPr sz="999" dirty="0">
                <a:latin typeface="Arial MT"/>
                <a:cs typeface="Arial MT"/>
              </a:rPr>
              <a:t>Page</a:t>
            </a:r>
            <a:r>
              <a:rPr sz="999" spc="-20" dirty="0">
                <a:latin typeface="Arial MT"/>
                <a:cs typeface="Arial MT"/>
              </a:rPr>
              <a:t> </a:t>
            </a:r>
            <a:r>
              <a:rPr sz="999" spc="-50" dirty="0">
                <a:latin typeface="Arial MT"/>
                <a:cs typeface="Arial MT"/>
              </a:rPr>
              <a:t>9</a:t>
            </a:r>
            <a:endParaRPr sz="999">
              <a:latin typeface="Arial MT"/>
              <a:cs typeface="Arial MT"/>
            </a:endParaRPr>
          </a:p>
        </p:txBody>
      </p:sp>
      <p:sp>
        <p:nvSpPr>
          <p:cNvPr id="4" name="object 4"/>
          <p:cNvSpPr txBox="1">
            <a:spLocks noGrp="1"/>
          </p:cNvSpPr>
          <p:nvPr>
            <p:ph type="title"/>
          </p:nvPr>
        </p:nvSpPr>
        <p:spPr>
          <a:xfrm>
            <a:off x="187006" y="341751"/>
            <a:ext cx="10969943" cy="443699"/>
          </a:xfrm>
          <a:prstGeom prst="rect">
            <a:avLst/>
          </a:prstGeom>
        </p:spPr>
        <p:txBody>
          <a:bodyPr vert="horz" wrap="square" lIns="0" tIns="12688" rIns="0" bIns="0" rtlCol="0" anchor="ctr">
            <a:spAutoFit/>
          </a:bodyPr>
          <a:lstStyle/>
          <a:p>
            <a:pPr marL="12689">
              <a:spcBef>
                <a:spcPts val="100"/>
              </a:spcBef>
            </a:pPr>
            <a:r>
              <a:rPr sz="2800" dirty="0"/>
              <a:t>5G</a:t>
            </a:r>
            <a:r>
              <a:rPr sz="2800" spc="-40" dirty="0"/>
              <a:t> </a:t>
            </a:r>
            <a:r>
              <a:rPr sz="2800" dirty="0"/>
              <a:t>Baseline</a:t>
            </a:r>
            <a:r>
              <a:rPr sz="2800" spc="-50" dirty="0"/>
              <a:t> </a:t>
            </a:r>
            <a:r>
              <a:rPr sz="2800" dirty="0"/>
              <a:t>Parameter</a:t>
            </a:r>
            <a:r>
              <a:rPr sz="2800" spc="-65" dirty="0"/>
              <a:t> </a:t>
            </a:r>
            <a:r>
              <a:rPr sz="2800" dirty="0"/>
              <a:t>:</a:t>
            </a:r>
            <a:r>
              <a:rPr sz="2800" spc="-35" dirty="0"/>
              <a:t> </a:t>
            </a:r>
            <a:r>
              <a:rPr sz="2800" dirty="0"/>
              <a:t>MCG</a:t>
            </a:r>
            <a:r>
              <a:rPr sz="2800" spc="-40" dirty="0"/>
              <a:t> </a:t>
            </a:r>
            <a:r>
              <a:rPr sz="2800" dirty="0"/>
              <a:t>Carrier</a:t>
            </a:r>
            <a:r>
              <a:rPr sz="2800" spc="-65" dirty="0"/>
              <a:t> </a:t>
            </a:r>
            <a:r>
              <a:rPr sz="2800" spc="-10" dirty="0"/>
              <a:t>Management</a:t>
            </a:r>
          </a:p>
        </p:txBody>
      </p:sp>
      <p:graphicFrame>
        <p:nvGraphicFramePr>
          <p:cNvPr id="5" name="object 5"/>
          <p:cNvGraphicFramePr>
            <a:graphicFrameLocks noGrp="1"/>
          </p:cNvGraphicFramePr>
          <p:nvPr/>
        </p:nvGraphicFramePr>
        <p:xfrm>
          <a:off x="147747" y="1772530"/>
          <a:ext cx="11896506" cy="1481988"/>
        </p:xfrm>
        <a:graphic>
          <a:graphicData uri="http://schemas.openxmlformats.org/drawingml/2006/table">
            <a:tbl>
              <a:tblPr firstRow="1" bandRow="1">
                <a:tableStyleId>{2D5ABB26-0587-4C30-8999-92F81FD0307C}</a:tableStyleId>
              </a:tblPr>
              <a:tblGrid>
                <a:gridCol w="1235836">
                  <a:extLst>
                    <a:ext uri="{9D8B030D-6E8A-4147-A177-3AD203B41FA5}">
                      <a16:colId xmlns:a16="http://schemas.microsoft.com/office/drawing/2014/main" val="20000"/>
                    </a:ext>
                  </a:extLst>
                </a:gridCol>
                <a:gridCol w="2238208">
                  <a:extLst>
                    <a:ext uri="{9D8B030D-6E8A-4147-A177-3AD203B41FA5}">
                      <a16:colId xmlns:a16="http://schemas.microsoft.com/office/drawing/2014/main" val="20001"/>
                    </a:ext>
                  </a:extLst>
                </a:gridCol>
                <a:gridCol w="2840900">
                  <a:extLst>
                    <a:ext uri="{9D8B030D-6E8A-4147-A177-3AD203B41FA5}">
                      <a16:colId xmlns:a16="http://schemas.microsoft.com/office/drawing/2014/main" val="20002"/>
                    </a:ext>
                  </a:extLst>
                </a:gridCol>
                <a:gridCol w="5581562">
                  <a:extLst>
                    <a:ext uri="{9D8B030D-6E8A-4147-A177-3AD203B41FA5}">
                      <a16:colId xmlns:a16="http://schemas.microsoft.com/office/drawing/2014/main" val="20003"/>
                    </a:ext>
                  </a:extLst>
                </a:gridCol>
              </a:tblGrid>
              <a:tr h="219507">
                <a:tc>
                  <a:txBody>
                    <a:bodyPr/>
                    <a:lstStyle/>
                    <a:p>
                      <a:pPr marL="6350">
                        <a:lnSpc>
                          <a:spcPts val="1600"/>
                        </a:lnSpc>
                        <a:spcBef>
                          <a:spcPts val="30"/>
                        </a:spcBef>
                      </a:pPr>
                      <a:r>
                        <a:rPr sz="1400" dirty="0">
                          <a:latin typeface="Arial MT"/>
                          <a:cs typeface="Arial MT"/>
                        </a:rPr>
                        <a:t>MML</a:t>
                      </a:r>
                      <a:r>
                        <a:rPr sz="1400" spc="-90" dirty="0">
                          <a:latin typeface="Arial MT"/>
                          <a:cs typeface="Arial MT"/>
                        </a:rPr>
                        <a:t> </a:t>
                      </a:r>
                      <a:r>
                        <a:rPr sz="1400" spc="-10" dirty="0">
                          <a:latin typeface="Arial MT"/>
                          <a:cs typeface="Arial MT"/>
                        </a:rPr>
                        <a:t>Object</a:t>
                      </a:r>
                      <a:endParaRPr sz="1400">
                        <a:latin typeface="Arial MT"/>
                        <a:cs typeface="Arial MT"/>
                      </a:endParaRPr>
                    </a:p>
                  </a:txBody>
                  <a:tcPr marL="0" marR="0" marT="380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5DFB4"/>
                    </a:solidFill>
                  </a:tcPr>
                </a:tc>
                <a:tc>
                  <a:txBody>
                    <a:bodyPr/>
                    <a:lstStyle/>
                    <a:p>
                      <a:pPr marL="591820">
                        <a:lnSpc>
                          <a:spcPts val="1600"/>
                        </a:lnSpc>
                        <a:spcBef>
                          <a:spcPts val="30"/>
                        </a:spcBef>
                      </a:pPr>
                      <a:r>
                        <a:rPr sz="1400" dirty="0">
                          <a:latin typeface="Arial MT"/>
                          <a:cs typeface="Arial MT"/>
                        </a:rPr>
                        <a:t>Parameter</a:t>
                      </a:r>
                      <a:r>
                        <a:rPr sz="1400" spc="-70" dirty="0">
                          <a:latin typeface="Arial MT"/>
                          <a:cs typeface="Arial MT"/>
                        </a:rPr>
                        <a:t> </a:t>
                      </a:r>
                      <a:r>
                        <a:rPr sz="1400" spc="-25" dirty="0">
                          <a:latin typeface="Arial MT"/>
                          <a:cs typeface="Arial MT"/>
                        </a:rPr>
                        <a:t>ID</a:t>
                      </a:r>
                      <a:endParaRPr sz="1400">
                        <a:latin typeface="Arial MT"/>
                        <a:cs typeface="Arial MT"/>
                      </a:endParaRPr>
                    </a:p>
                  </a:txBody>
                  <a:tcPr marL="0" marR="0" marT="380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5DFB4"/>
                    </a:solidFill>
                  </a:tcPr>
                </a:tc>
                <a:tc>
                  <a:txBody>
                    <a:bodyPr/>
                    <a:lstStyle/>
                    <a:p>
                      <a:pPr marL="1905" algn="ctr">
                        <a:lnSpc>
                          <a:spcPts val="1600"/>
                        </a:lnSpc>
                        <a:spcBef>
                          <a:spcPts val="30"/>
                        </a:spcBef>
                      </a:pPr>
                      <a:r>
                        <a:rPr sz="1400" dirty="0">
                          <a:latin typeface="Arial MT"/>
                          <a:cs typeface="Arial MT"/>
                        </a:rPr>
                        <a:t>Default</a:t>
                      </a:r>
                      <a:r>
                        <a:rPr sz="1400" spc="-35" dirty="0">
                          <a:latin typeface="Arial MT"/>
                          <a:cs typeface="Arial MT"/>
                        </a:rPr>
                        <a:t> </a:t>
                      </a:r>
                      <a:r>
                        <a:rPr sz="1400" spc="-10" dirty="0">
                          <a:latin typeface="Arial MT"/>
                          <a:cs typeface="Arial MT"/>
                        </a:rPr>
                        <a:t>Value</a:t>
                      </a:r>
                      <a:endParaRPr sz="1400">
                        <a:latin typeface="Arial MT"/>
                        <a:cs typeface="Arial MT"/>
                      </a:endParaRPr>
                    </a:p>
                  </a:txBody>
                  <a:tcPr marL="0" marR="0" marT="380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5DFB4"/>
                    </a:solidFill>
                  </a:tcPr>
                </a:tc>
                <a:tc>
                  <a:txBody>
                    <a:bodyPr/>
                    <a:lstStyle/>
                    <a:p>
                      <a:pPr marL="6985">
                        <a:lnSpc>
                          <a:spcPts val="1600"/>
                        </a:lnSpc>
                        <a:spcBef>
                          <a:spcPts val="30"/>
                        </a:spcBef>
                      </a:pPr>
                      <a:r>
                        <a:rPr sz="1400" spc="-10" dirty="0">
                          <a:latin typeface="Arial MT"/>
                          <a:cs typeface="Arial MT"/>
                        </a:rPr>
                        <a:t>Remarks</a:t>
                      </a:r>
                      <a:endParaRPr sz="1400">
                        <a:latin typeface="Arial MT"/>
                        <a:cs typeface="Arial MT"/>
                      </a:endParaRPr>
                    </a:p>
                  </a:txBody>
                  <a:tcPr marL="0" marR="0" marT="380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5DFB4"/>
                    </a:solidFill>
                  </a:tcPr>
                </a:tc>
                <a:extLst>
                  <a:ext uri="{0D108BD9-81ED-4DB2-BD59-A6C34878D82A}">
                    <a16:rowId xmlns:a16="http://schemas.microsoft.com/office/drawing/2014/main" val="10000"/>
                  </a:ext>
                </a:extLst>
              </a:tr>
              <a:tr h="361615">
                <a:tc rowSpan="3">
                  <a:txBody>
                    <a:bodyPr/>
                    <a:lstStyle/>
                    <a:p>
                      <a:pPr>
                        <a:lnSpc>
                          <a:spcPct val="100000"/>
                        </a:lnSpc>
                      </a:pPr>
                      <a:endParaRPr sz="1400">
                        <a:latin typeface="Times New Roman"/>
                        <a:cs typeface="Times New Roman"/>
                      </a:endParaRPr>
                    </a:p>
                    <a:p>
                      <a:pPr>
                        <a:lnSpc>
                          <a:spcPct val="100000"/>
                        </a:lnSpc>
                        <a:spcBef>
                          <a:spcPts val="865"/>
                        </a:spcBef>
                      </a:pPr>
                      <a:endParaRPr sz="1400">
                        <a:latin typeface="Times New Roman"/>
                        <a:cs typeface="Times New Roman"/>
                      </a:endParaRPr>
                    </a:p>
                    <a:p>
                      <a:pPr marL="79375">
                        <a:lnSpc>
                          <a:spcPct val="100000"/>
                        </a:lnSpc>
                      </a:pPr>
                      <a:r>
                        <a:rPr sz="1400" spc="-10" dirty="0">
                          <a:latin typeface="Arial MT"/>
                          <a:cs typeface="Arial MT"/>
                        </a:rPr>
                        <a:t>CellMlbUeSel</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rowSpan="3">
                  <a:txBody>
                    <a:bodyPr/>
                    <a:lstStyle/>
                    <a:p>
                      <a:pPr>
                        <a:lnSpc>
                          <a:spcPct val="100000"/>
                        </a:lnSpc>
                      </a:pPr>
                      <a:endParaRPr sz="1400">
                        <a:latin typeface="Times New Roman"/>
                        <a:cs typeface="Times New Roman"/>
                      </a:endParaRPr>
                    </a:p>
                    <a:p>
                      <a:pPr>
                        <a:lnSpc>
                          <a:spcPct val="100000"/>
                        </a:lnSpc>
                        <a:spcBef>
                          <a:spcPts val="865"/>
                        </a:spcBef>
                      </a:pPr>
                      <a:endParaRPr sz="1400">
                        <a:latin typeface="Times New Roman"/>
                        <a:cs typeface="Times New Roman"/>
                      </a:endParaRPr>
                    </a:p>
                    <a:p>
                      <a:pPr marL="43180">
                        <a:lnSpc>
                          <a:spcPct val="100000"/>
                        </a:lnSpc>
                      </a:pPr>
                      <a:r>
                        <a:rPr sz="1400" spc="-10" dirty="0">
                          <a:latin typeface="Arial MT"/>
                          <a:cs typeface="Arial MT"/>
                        </a:rPr>
                        <a:t>NsaDcUeSelectionStrategy</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590"/>
                        </a:spcBef>
                      </a:pPr>
                      <a:r>
                        <a:rPr sz="1400" spc="-10" dirty="0">
                          <a:latin typeface="Arial MT"/>
                          <a:cs typeface="Arial MT"/>
                        </a:rPr>
                        <a:t>LTE_NSA_DC_FAIR</a:t>
                      </a:r>
                      <a:endParaRPr sz="1400">
                        <a:latin typeface="Arial MT"/>
                        <a:cs typeface="Arial MT"/>
                      </a:endParaRPr>
                    </a:p>
                  </a:txBody>
                  <a:tcPr marL="0" marR="0" marT="7486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
                        <a:lnSpc>
                          <a:spcPct val="100000"/>
                        </a:lnSpc>
                        <a:spcBef>
                          <a:spcPts val="535"/>
                        </a:spcBef>
                      </a:pPr>
                      <a:r>
                        <a:rPr sz="1400" dirty="0">
                          <a:latin typeface="Arial MT"/>
                          <a:cs typeface="Arial MT"/>
                        </a:rPr>
                        <a:t>Random</a:t>
                      </a:r>
                      <a:r>
                        <a:rPr sz="1400" spc="-40" dirty="0">
                          <a:latin typeface="Arial MT"/>
                          <a:cs typeface="Arial MT"/>
                        </a:rPr>
                        <a:t> </a:t>
                      </a:r>
                      <a:r>
                        <a:rPr sz="1400" dirty="0">
                          <a:latin typeface="Arial MT"/>
                          <a:cs typeface="Arial MT"/>
                        </a:rPr>
                        <a:t>Select</a:t>
                      </a:r>
                      <a:r>
                        <a:rPr sz="1400" spc="-40" dirty="0">
                          <a:latin typeface="Arial MT"/>
                          <a:cs typeface="Arial MT"/>
                        </a:rPr>
                        <a:t> </a:t>
                      </a:r>
                      <a:r>
                        <a:rPr sz="1400" dirty="0">
                          <a:latin typeface="Arial MT"/>
                          <a:cs typeface="Arial MT"/>
                        </a:rPr>
                        <a:t>either</a:t>
                      </a:r>
                      <a:r>
                        <a:rPr sz="1400" spc="-40" dirty="0">
                          <a:latin typeface="Arial MT"/>
                          <a:cs typeface="Arial MT"/>
                        </a:rPr>
                        <a:t> </a:t>
                      </a:r>
                      <a:r>
                        <a:rPr sz="1400" spc="-10" dirty="0">
                          <a:latin typeface="Arial MT"/>
                          <a:cs typeface="Arial MT"/>
                        </a:rPr>
                        <a:t>NSA</a:t>
                      </a:r>
                      <a:r>
                        <a:rPr sz="1400" spc="-75" dirty="0">
                          <a:latin typeface="Arial MT"/>
                          <a:cs typeface="Arial MT"/>
                        </a:rPr>
                        <a:t> </a:t>
                      </a:r>
                      <a:r>
                        <a:rPr sz="1400" dirty="0">
                          <a:latin typeface="Arial MT"/>
                          <a:cs typeface="Arial MT"/>
                        </a:rPr>
                        <a:t>UE</a:t>
                      </a:r>
                      <a:r>
                        <a:rPr sz="1400" spc="-20" dirty="0">
                          <a:latin typeface="Arial MT"/>
                          <a:cs typeface="Arial MT"/>
                        </a:rPr>
                        <a:t> </a:t>
                      </a:r>
                      <a:r>
                        <a:rPr sz="1400" dirty="0">
                          <a:latin typeface="Arial MT"/>
                          <a:cs typeface="Arial MT"/>
                        </a:rPr>
                        <a:t>or</a:t>
                      </a:r>
                      <a:r>
                        <a:rPr sz="1400" spc="-20" dirty="0">
                          <a:latin typeface="Arial MT"/>
                          <a:cs typeface="Arial MT"/>
                        </a:rPr>
                        <a:t> </a:t>
                      </a:r>
                      <a:r>
                        <a:rPr sz="1400" spc="-30" dirty="0">
                          <a:latin typeface="Arial MT"/>
                          <a:cs typeface="Arial MT"/>
                        </a:rPr>
                        <a:t>LTE</a:t>
                      </a:r>
                      <a:r>
                        <a:rPr sz="1400" spc="-15" dirty="0">
                          <a:latin typeface="Arial MT"/>
                          <a:cs typeface="Arial MT"/>
                        </a:rPr>
                        <a:t> </a:t>
                      </a:r>
                      <a:r>
                        <a:rPr sz="1400" dirty="0">
                          <a:latin typeface="Arial MT"/>
                          <a:cs typeface="Arial MT"/>
                        </a:rPr>
                        <a:t>Only</a:t>
                      </a:r>
                      <a:r>
                        <a:rPr sz="1400" spc="-25" dirty="0">
                          <a:latin typeface="Arial MT"/>
                          <a:cs typeface="Arial MT"/>
                        </a:rPr>
                        <a:t> </a:t>
                      </a:r>
                      <a:r>
                        <a:rPr sz="1400" dirty="0">
                          <a:latin typeface="Arial MT"/>
                          <a:cs typeface="Arial MT"/>
                        </a:rPr>
                        <a:t>UE</a:t>
                      </a:r>
                      <a:r>
                        <a:rPr sz="1400" spc="-5" dirty="0">
                          <a:latin typeface="Arial MT"/>
                          <a:cs typeface="Arial MT"/>
                        </a:rPr>
                        <a:t> </a:t>
                      </a:r>
                      <a:r>
                        <a:rPr sz="1400" dirty="0">
                          <a:latin typeface="Arial MT"/>
                          <a:cs typeface="Arial MT"/>
                        </a:rPr>
                        <a:t>to</a:t>
                      </a:r>
                      <a:r>
                        <a:rPr sz="1400" spc="-30" dirty="0">
                          <a:latin typeface="Arial MT"/>
                          <a:cs typeface="Arial MT"/>
                        </a:rPr>
                        <a:t> </a:t>
                      </a:r>
                      <a:r>
                        <a:rPr sz="1400" spc="-25" dirty="0">
                          <a:latin typeface="Arial MT"/>
                          <a:cs typeface="Arial MT"/>
                        </a:rPr>
                        <a:t>MLB</a:t>
                      </a:r>
                      <a:endParaRPr sz="1400">
                        <a:latin typeface="Arial MT"/>
                        <a:cs typeface="Arial MT"/>
                      </a:endParaRPr>
                    </a:p>
                  </a:txBody>
                  <a:tcPr marL="0" marR="0" marT="67882"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539251">
                <a:tc vMerge="1">
                  <a:txBody>
                    <a:bodyPr/>
                    <a:lstStyle/>
                    <a: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1295"/>
                        </a:spcBef>
                      </a:pPr>
                      <a:r>
                        <a:rPr sz="1400" spc="-10" dirty="0">
                          <a:solidFill>
                            <a:srgbClr val="3333FF"/>
                          </a:solidFill>
                          <a:latin typeface="Arial MT"/>
                          <a:cs typeface="Arial MT"/>
                        </a:rPr>
                        <a:t>LTE_UE_PREFERRED</a:t>
                      </a:r>
                      <a:endParaRPr sz="1400">
                        <a:latin typeface="Arial MT"/>
                        <a:cs typeface="Arial MT"/>
                      </a:endParaRPr>
                    </a:p>
                  </a:txBody>
                  <a:tcPr marL="0" marR="0" marT="164313"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
                        <a:lnSpc>
                          <a:spcPct val="100000"/>
                        </a:lnSpc>
                        <a:spcBef>
                          <a:spcPts val="395"/>
                        </a:spcBef>
                      </a:pPr>
                      <a:r>
                        <a:rPr sz="1400" spc="-20" dirty="0">
                          <a:latin typeface="Arial MT"/>
                          <a:cs typeface="Arial MT"/>
                        </a:rPr>
                        <a:t>1.LTE</a:t>
                      </a:r>
                      <a:r>
                        <a:rPr sz="1400" spc="-30" dirty="0">
                          <a:latin typeface="Arial MT"/>
                          <a:cs typeface="Arial MT"/>
                        </a:rPr>
                        <a:t> </a:t>
                      </a:r>
                      <a:r>
                        <a:rPr sz="1400" dirty="0">
                          <a:latin typeface="Arial MT"/>
                          <a:cs typeface="Arial MT"/>
                        </a:rPr>
                        <a:t>Only</a:t>
                      </a:r>
                      <a:r>
                        <a:rPr sz="1400" spc="-25" dirty="0">
                          <a:latin typeface="Arial MT"/>
                          <a:cs typeface="Arial MT"/>
                        </a:rPr>
                        <a:t> </a:t>
                      </a:r>
                      <a:r>
                        <a:rPr sz="1400" dirty="0">
                          <a:latin typeface="Arial MT"/>
                          <a:cs typeface="Arial MT"/>
                        </a:rPr>
                        <a:t>UE --&gt;</a:t>
                      </a:r>
                      <a:r>
                        <a:rPr sz="1400" spc="-35" dirty="0">
                          <a:latin typeface="Arial MT"/>
                          <a:cs typeface="Arial MT"/>
                        </a:rPr>
                        <a:t> </a:t>
                      </a:r>
                      <a:r>
                        <a:rPr sz="1400" dirty="0">
                          <a:latin typeface="Arial MT"/>
                          <a:cs typeface="Arial MT"/>
                        </a:rPr>
                        <a:t>2.</a:t>
                      </a:r>
                      <a:r>
                        <a:rPr sz="1400" spc="-20" dirty="0">
                          <a:latin typeface="Arial MT"/>
                          <a:cs typeface="Arial MT"/>
                        </a:rPr>
                        <a:t> </a:t>
                      </a:r>
                      <a:r>
                        <a:rPr sz="1400" dirty="0">
                          <a:latin typeface="Arial MT"/>
                          <a:cs typeface="Arial MT"/>
                        </a:rPr>
                        <a:t>UE</a:t>
                      </a:r>
                      <a:r>
                        <a:rPr sz="1400" spc="-5" dirty="0">
                          <a:latin typeface="Arial MT"/>
                          <a:cs typeface="Arial MT"/>
                        </a:rPr>
                        <a:t> </a:t>
                      </a:r>
                      <a:r>
                        <a:rPr sz="1400" dirty="0">
                          <a:latin typeface="Arial MT"/>
                          <a:cs typeface="Arial MT"/>
                        </a:rPr>
                        <a:t>has</a:t>
                      </a:r>
                      <a:r>
                        <a:rPr sz="1400" spc="-20" dirty="0">
                          <a:latin typeface="Arial MT"/>
                          <a:cs typeface="Arial MT"/>
                        </a:rPr>
                        <a:t> </a:t>
                      </a:r>
                      <a:r>
                        <a:rPr sz="1400" spc="-10" dirty="0">
                          <a:latin typeface="Arial MT"/>
                          <a:cs typeface="Arial MT"/>
                        </a:rPr>
                        <a:t>NSA</a:t>
                      </a:r>
                      <a:r>
                        <a:rPr sz="1400" spc="-90" dirty="0">
                          <a:latin typeface="Arial MT"/>
                          <a:cs typeface="Arial MT"/>
                        </a:rPr>
                        <a:t> </a:t>
                      </a:r>
                      <a:r>
                        <a:rPr sz="1400" dirty="0">
                          <a:latin typeface="Arial MT"/>
                          <a:cs typeface="Arial MT"/>
                        </a:rPr>
                        <a:t>Capability</a:t>
                      </a:r>
                      <a:r>
                        <a:rPr sz="1400" spc="-25" dirty="0">
                          <a:latin typeface="Arial MT"/>
                          <a:cs typeface="Arial MT"/>
                        </a:rPr>
                        <a:t> </a:t>
                      </a:r>
                      <a:r>
                        <a:rPr sz="1400" dirty="0">
                          <a:latin typeface="Arial MT"/>
                          <a:cs typeface="Arial MT"/>
                        </a:rPr>
                        <a:t>but</a:t>
                      </a:r>
                      <a:r>
                        <a:rPr sz="1400" spc="-25" dirty="0">
                          <a:latin typeface="Arial MT"/>
                          <a:cs typeface="Arial MT"/>
                        </a:rPr>
                        <a:t> </a:t>
                      </a:r>
                      <a:r>
                        <a:rPr sz="1400" dirty="0">
                          <a:latin typeface="Arial MT"/>
                          <a:cs typeface="Arial MT"/>
                        </a:rPr>
                        <a:t>yet</a:t>
                      </a:r>
                      <a:r>
                        <a:rPr sz="1400" spc="-5" dirty="0">
                          <a:latin typeface="Arial MT"/>
                          <a:cs typeface="Arial MT"/>
                        </a:rPr>
                        <a:t> </a:t>
                      </a:r>
                      <a:r>
                        <a:rPr sz="1400" dirty="0">
                          <a:latin typeface="Arial MT"/>
                          <a:cs typeface="Arial MT"/>
                        </a:rPr>
                        <a:t>to</a:t>
                      </a:r>
                      <a:r>
                        <a:rPr sz="1400" spc="-30" dirty="0">
                          <a:latin typeface="Arial MT"/>
                          <a:cs typeface="Arial MT"/>
                        </a:rPr>
                        <a:t> </a:t>
                      </a:r>
                      <a:r>
                        <a:rPr sz="1400" dirty="0">
                          <a:latin typeface="Arial MT"/>
                          <a:cs typeface="Arial MT"/>
                        </a:rPr>
                        <a:t>add</a:t>
                      </a:r>
                      <a:r>
                        <a:rPr sz="1400" spc="-25" dirty="0">
                          <a:latin typeface="Arial MT"/>
                          <a:cs typeface="Arial MT"/>
                        </a:rPr>
                        <a:t> </a:t>
                      </a:r>
                      <a:r>
                        <a:rPr sz="1400" dirty="0">
                          <a:latin typeface="Arial MT"/>
                          <a:cs typeface="Arial MT"/>
                        </a:rPr>
                        <a:t>SgNB --</a:t>
                      </a:r>
                      <a:r>
                        <a:rPr sz="1400" spc="-50" dirty="0">
                          <a:latin typeface="Arial MT"/>
                          <a:cs typeface="Arial MT"/>
                        </a:rPr>
                        <a:t>&gt;</a:t>
                      </a:r>
                      <a:endParaRPr sz="1400">
                        <a:latin typeface="Arial MT"/>
                        <a:cs typeface="Arial MT"/>
                      </a:endParaRPr>
                    </a:p>
                    <a:p>
                      <a:pPr marL="6985">
                        <a:lnSpc>
                          <a:spcPct val="100000"/>
                        </a:lnSpc>
                      </a:pPr>
                      <a:r>
                        <a:rPr sz="1400" spc="-10" dirty="0">
                          <a:latin typeface="Arial MT"/>
                          <a:cs typeface="Arial MT"/>
                        </a:rPr>
                        <a:t>3.NSA</a:t>
                      </a:r>
                      <a:r>
                        <a:rPr sz="1400" spc="-70" dirty="0">
                          <a:latin typeface="Arial MT"/>
                          <a:cs typeface="Arial MT"/>
                        </a:rPr>
                        <a:t> </a:t>
                      </a:r>
                      <a:r>
                        <a:rPr sz="1400" spc="-25" dirty="0">
                          <a:latin typeface="Arial MT"/>
                          <a:cs typeface="Arial MT"/>
                        </a:rPr>
                        <a:t>UE</a:t>
                      </a:r>
                      <a:endParaRPr sz="1400">
                        <a:latin typeface="Arial MT"/>
                        <a:cs typeface="Arial MT"/>
                      </a:endParaRPr>
                    </a:p>
                  </a:txBody>
                  <a:tcPr marL="0" marR="0" marT="5011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361615">
                <a:tc vMerge="1">
                  <a:txBody>
                    <a:bodyPr/>
                    <a:lstStyle/>
                    <a: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vMerge="1">
                  <a:txBody>
                    <a:bodyPr/>
                    <a:lstStyle/>
                    <a: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595"/>
                        </a:spcBef>
                      </a:pPr>
                      <a:r>
                        <a:rPr sz="1400" spc="-10" dirty="0">
                          <a:latin typeface="Arial MT"/>
                          <a:cs typeface="Arial MT"/>
                        </a:rPr>
                        <a:t>NSA_DC_UE_PREFERRED</a:t>
                      </a:r>
                      <a:endParaRPr sz="1400">
                        <a:latin typeface="Arial MT"/>
                        <a:cs typeface="Arial MT"/>
                      </a:endParaRPr>
                    </a:p>
                  </a:txBody>
                  <a:tcPr marL="0" marR="0" marT="75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
                        <a:lnSpc>
                          <a:spcPct val="100000"/>
                        </a:lnSpc>
                        <a:spcBef>
                          <a:spcPts val="535"/>
                        </a:spcBef>
                      </a:pPr>
                      <a:r>
                        <a:rPr sz="1400" dirty="0">
                          <a:latin typeface="Arial MT"/>
                          <a:cs typeface="Arial MT"/>
                        </a:rPr>
                        <a:t>1.</a:t>
                      </a:r>
                      <a:r>
                        <a:rPr sz="1400" spc="-25" dirty="0">
                          <a:latin typeface="Arial MT"/>
                          <a:cs typeface="Arial MT"/>
                        </a:rPr>
                        <a:t> </a:t>
                      </a:r>
                      <a:r>
                        <a:rPr sz="1400" dirty="0">
                          <a:latin typeface="Arial MT"/>
                          <a:cs typeface="Arial MT"/>
                        </a:rPr>
                        <a:t>UE</a:t>
                      </a:r>
                      <a:r>
                        <a:rPr sz="1400" spc="-5" dirty="0">
                          <a:latin typeface="Arial MT"/>
                          <a:cs typeface="Arial MT"/>
                        </a:rPr>
                        <a:t> </a:t>
                      </a:r>
                      <a:r>
                        <a:rPr sz="1400" dirty="0">
                          <a:latin typeface="Arial MT"/>
                          <a:cs typeface="Arial MT"/>
                        </a:rPr>
                        <a:t>has</a:t>
                      </a:r>
                      <a:r>
                        <a:rPr sz="1400" spc="-20" dirty="0">
                          <a:latin typeface="Arial MT"/>
                          <a:cs typeface="Arial MT"/>
                        </a:rPr>
                        <a:t> </a:t>
                      </a:r>
                      <a:r>
                        <a:rPr sz="1400" spc="-10" dirty="0">
                          <a:latin typeface="Arial MT"/>
                          <a:cs typeface="Arial MT"/>
                        </a:rPr>
                        <a:t>NSA</a:t>
                      </a:r>
                      <a:r>
                        <a:rPr sz="1400" spc="-85" dirty="0">
                          <a:latin typeface="Arial MT"/>
                          <a:cs typeface="Arial MT"/>
                        </a:rPr>
                        <a:t> </a:t>
                      </a:r>
                      <a:r>
                        <a:rPr sz="1400" dirty="0">
                          <a:latin typeface="Arial MT"/>
                          <a:cs typeface="Arial MT"/>
                        </a:rPr>
                        <a:t>Capability</a:t>
                      </a:r>
                      <a:r>
                        <a:rPr sz="1400" spc="-30" dirty="0">
                          <a:latin typeface="Arial MT"/>
                          <a:cs typeface="Arial MT"/>
                        </a:rPr>
                        <a:t> </a:t>
                      </a:r>
                      <a:r>
                        <a:rPr sz="1400" dirty="0">
                          <a:latin typeface="Arial MT"/>
                          <a:cs typeface="Arial MT"/>
                        </a:rPr>
                        <a:t>--&gt;</a:t>
                      </a:r>
                      <a:r>
                        <a:rPr sz="1400" spc="-30" dirty="0">
                          <a:latin typeface="Arial MT"/>
                          <a:cs typeface="Arial MT"/>
                        </a:rPr>
                        <a:t> LTE</a:t>
                      </a:r>
                      <a:r>
                        <a:rPr sz="1400" spc="-20" dirty="0">
                          <a:latin typeface="Arial MT"/>
                          <a:cs typeface="Arial MT"/>
                        </a:rPr>
                        <a:t> </a:t>
                      </a:r>
                      <a:r>
                        <a:rPr sz="1400" dirty="0">
                          <a:latin typeface="Arial MT"/>
                          <a:cs typeface="Arial MT"/>
                        </a:rPr>
                        <a:t>Only</a:t>
                      </a:r>
                      <a:r>
                        <a:rPr sz="1400" spc="-20" dirty="0">
                          <a:latin typeface="Arial MT"/>
                          <a:cs typeface="Arial MT"/>
                        </a:rPr>
                        <a:t> </a:t>
                      </a:r>
                      <a:r>
                        <a:rPr sz="1400" spc="-25" dirty="0">
                          <a:latin typeface="Arial MT"/>
                          <a:cs typeface="Arial MT"/>
                        </a:rPr>
                        <a:t>UE</a:t>
                      </a:r>
                      <a:endParaRPr sz="1400">
                        <a:latin typeface="Arial MT"/>
                        <a:cs typeface="Arial MT"/>
                      </a:endParaRPr>
                    </a:p>
                  </a:txBody>
                  <a:tcPr marL="0" marR="0" marT="67882"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bl>
          </a:graphicData>
        </a:graphic>
      </p:graphicFrame>
      <p:sp>
        <p:nvSpPr>
          <p:cNvPr id="6" name="object 6"/>
          <p:cNvSpPr txBox="1"/>
          <p:nvPr/>
        </p:nvSpPr>
        <p:spPr>
          <a:xfrm>
            <a:off x="154884" y="1087225"/>
            <a:ext cx="8483999" cy="544326"/>
          </a:xfrm>
          <a:prstGeom prst="rect">
            <a:avLst/>
          </a:prstGeom>
        </p:spPr>
        <p:txBody>
          <a:bodyPr vert="horz" wrap="square" lIns="0" tIns="12688" rIns="0" bIns="0" rtlCol="0">
            <a:spAutoFit/>
          </a:bodyPr>
          <a:lstStyle/>
          <a:p>
            <a:pPr marL="12689">
              <a:spcBef>
                <a:spcPts val="100"/>
              </a:spcBef>
            </a:pPr>
            <a:r>
              <a:rPr sz="1798" b="1" dirty="0">
                <a:solidFill>
                  <a:srgbClr val="3333FF"/>
                </a:solidFill>
                <a:latin typeface="Arial"/>
                <a:cs typeface="Arial"/>
              </a:rPr>
              <a:t>MLB</a:t>
            </a:r>
            <a:r>
              <a:rPr sz="1798" b="1" spc="-20" dirty="0">
                <a:solidFill>
                  <a:srgbClr val="3333FF"/>
                </a:solidFill>
                <a:latin typeface="Arial"/>
                <a:cs typeface="Arial"/>
              </a:rPr>
              <a:t> </a:t>
            </a:r>
            <a:r>
              <a:rPr sz="1798" b="1" dirty="0">
                <a:solidFill>
                  <a:srgbClr val="3333FF"/>
                </a:solidFill>
                <a:latin typeface="Arial"/>
                <a:cs typeface="Arial"/>
              </a:rPr>
              <a:t>Options</a:t>
            </a:r>
            <a:r>
              <a:rPr sz="1798" b="1" spc="-40" dirty="0">
                <a:solidFill>
                  <a:srgbClr val="3333FF"/>
                </a:solidFill>
                <a:latin typeface="Arial"/>
                <a:cs typeface="Arial"/>
              </a:rPr>
              <a:t> </a:t>
            </a:r>
            <a:r>
              <a:rPr sz="1798" dirty="0">
                <a:solidFill>
                  <a:srgbClr val="3333FF"/>
                </a:solidFill>
                <a:latin typeface="Arial MT"/>
                <a:cs typeface="Arial MT"/>
              </a:rPr>
              <a:t>for</a:t>
            </a:r>
            <a:r>
              <a:rPr sz="1798" spc="-15" dirty="0">
                <a:solidFill>
                  <a:srgbClr val="3333FF"/>
                </a:solidFill>
                <a:latin typeface="Arial MT"/>
                <a:cs typeface="Arial MT"/>
              </a:rPr>
              <a:t> </a:t>
            </a:r>
            <a:r>
              <a:rPr sz="1798" dirty="0">
                <a:solidFill>
                  <a:srgbClr val="3333FF"/>
                </a:solidFill>
                <a:latin typeface="Arial MT"/>
                <a:cs typeface="Arial MT"/>
              </a:rPr>
              <a:t>NSA</a:t>
            </a:r>
            <a:r>
              <a:rPr sz="1798" spc="-125" dirty="0">
                <a:solidFill>
                  <a:srgbClr val="3333FF"/>
                </a:solidFill>
                <a:latin typeface="Arial MT"/>
                <a:cs typeface="Arial MT"/>
              </a:rPr>
              <a:t> </a:t>
            </a:r>
            <a:r>
              <a:rPr sz="1798" spc="-25" dirty="0">
                <a:solidFill>
                  <a:srgbClr val="3333FF"/>
                </a:solidFill>
                <a:latin typeface="Arial MT"/>
                <a:cs typeface="Arial MT"/>
              </a:rPr>
              <a:t>UE</a:t>
            </a:r>
            <a:endParaRPr sz="1798">
              <a:latin typeface="Arial MT"/>
              <a:cs typeface="Arial MT"/>
            </a:endParaRPr>
          </a:p>
          <a:p>
            <a:pPr marL="12689">
              <a:spcBef>
                <a:spcPts val="5"/>
              </a:spcBef>
            </a:pPr>
            <a:r>
              <a:rPr sz="1599" dirty="0">
                <a:latin typeface="Arial MT"/>
                <a:cs typeface="Arial MT"/>
              </a:rPr>
              <a:t>NSA</a:t>
            </a:r>
            <a:r>
              <a:rPr sz="1599" spc="-110" dirty="0">
                <a:latin typeface="Arial MT"/>
                <a:cs typeface="Arial MT"/>
              </a:rPr>
              <a:t> </a:t>
            </a:r>
            <a:r>
              <a:rPr sz="1599" dirty="0">
                <a:latin typeface="Arial MT"/>
                <a:cs typeface="Arial MT"/>
              </a:rPr>
              <a:t>UE</a:t>
            </a:r>
            <a:r>
              <a:rPr sz="1599" spc="-30" dirty="0">
                <a:latin typeface="Arial MT"/>
                <a:cs typeface="Arial MT"/>
              </a:rPr>
              <a:t> </a:t>
            </a:r>
            <a:r>
              <a:rPr sz="1599" dirty="0">
                <a:latin typeface="Arial MT"/>
                <a:cs typeface="Arial MT"/>
              </a:rPr>
              <a:t>will</a:t>
            </a:r>
            <a:r>
              <a:rPr sz="1599" spc="-30" dirty="0">
                <a:latin typeface="Arial MT"/>
                <a:cs typeface="Arial MT"/>
              </a:rPr>
              <a:t> </a:t>
            </a:r>
            <a:r>
              <a:rPr sz="1599" dirty="0">
                <a:latin typeface="Arial MT"/>
                <a:cs typeface="Arial MT"/>
              </a:rPr>
              <a:t>only</a:t>
            </a:r>
            <a:r>
              <a:rPr sz="1599" spc="-35" dirty="0">
                <a:latin typeface="Arial MT"/>
                <a:cs typeface="Arial MT"/>
              </a:rPr>
              <a:t> </a:t>
            </a:r>
            <a:r>
              <a:rPr sz="1599" dirty="0">
                <a:latin typeface="Arial MT"/>
                <a:cs typeface="Arial MT"/>
              </a:rPr>
              <a:t>MLB</a:t>
            </a:r>
            <a:r>
              <a:rPr sz="1599" spc="-20" dirty="0">
                <a:latin typeface="Arial MT"/>
                <a:cs typeface="Arial MT"/>
              </a:rPr>
              <a:t> </a:t>
            </a:r>
            <a:r>
              <a:rPr sz="1599" dirty="0">
                <a:latin typeface="Arial MT"/>
                <a:cs typeface="Arial MT"/>
              </a:rPr>
              <a:t>within</a:t>
            </a:r>
            <a:r>
              <a:rPr sz="1599" spc="-15" dirty="0">
                <a:latin typeface="Arial MT"/>
                <a:cs typeface="Arial MT"/>
              </a:rPr>
              <a:t> </a:t>
            </a:r>
            <a:r>
              <a:rPr sz="1599" dirty="0">
                <a:latin typeface="Arial MT"/>
                <a:cs typeface="Arial MT"/>
              </a:rPr>
              <a:t>NSA</a:t>
            </a:r>
            <a:r>
              <a:rPr sz="1599" spc="-110" dirty="0">
                <a:latin typeface="Arial MT"/>
                <a:cs typeface="Arial MT"/>
              </a:rPr>
              <a:t> </a:t>
            </a:r>
            <a:r>
              <a:rPr sz="1599" dirty="0">
                <a:latin typeface="Arial MT"/>
                <a:cs typeface="Arial MT"/>
              </a:rPr>
              <a:t>PCC</a:t>
            </a:r>
            <a:r>
              <a:rPr sz="1599" spc="-110" dirty="0">
                <a:latin typeface="Arial MT"/>
                <a:cs typeface="Arial MT"/>
              </a:rPr>
              <a:t> </a:t>
            </a:r>
            <a:r>
              <a:rPr sz="1599" dirty="0">
                <a:latin typeface="Arial MT"/>
                <a:cs typeface="Arial MT"/>
              </a:rPr>
              <a:t>Anchoring</a:t>
            </a:r>
            <a:r>
              <a:rPr sz="1599" spc="-35" dirty="0">
                <a:latin typeface="Arial MT"/>
                <a:cs typeface="Arial MT"/>
              </a:rPr>
              <a:t> </a:t>
            </a:r>
            <a:r>
              <a:rPr sz="1599" dirty="0">
                <a:latin typeface="Arial MT"/>
                <a:cs typeface="Arial MT"/>
              </a:rPr>
              <a:t>Layer</a:t>
            </a:r>
            <a:r>
              <a:rPr sz="1599" spc="5" dirty="0">
                <a:latin typeface="Arial MT"/>
                <a:cs typeface="Arial MT"/>
              </a:rPr>
              <a:t> </a:t>
            </a:r>
            <a:r>
              <a:rPr sz="1599" dirty="0">
                <a:latin typeface="Arial MT"/>
                <a:cs typeface="Arial MT"/>
              </a:rPr>
              <a:t>,</a:t>
            </a:r>
            <a:r>
              <a:rPr sz="1599" spc="-15" dirty="0">
                <a:latin typeface="Arial MT"/>
                <a:cs typeface="Arial MT"/>
              </a:rPr>
              <a:t> </a:t>
            </a:r>
            <a:r>
              <a:rPr sz="1599" dirty="0">
                <a:latin typeface="Arial MT"/>
                <a:cs typeface="Arial MT"/>
              </a:rPr>
              <a:t>will</a:t>
            </a:r>
            <a:r>
              <a:rPr sz="1599" spc="-30" dirty="0">
                <a:latin typeface="Arial MT"/>
                <a:cs typeface="Arial MT"/>
              </a:rPr>
              <a:t> </a:t>
            </a:r>
            <a:r>
              <a:rPr sz="1599" dirty="0">
                <a:latin typeface="Arial MT"/>
                <a:cs typeface="Arial MT"/>
              </a:rPr>
              <a:t>not</a:t>
            </a:r>
            <a:r>
              <a:rPr sz="1599" spc="-15" dirty="0">
                <a:latin typeface="Arial MT"/>
                <a:cs typeface="Arial MT"/>
              </a:rPr>
              <a:t> </a:t>
            </a:r>
            <a:r>
              <a:rPr sz="1599" dirty="0">
                <a:latin typeface="Arial MT"/>
                <a:cs typeface="Arial MT"/>
              </a:rPr>
              <a:t>MLB</a:t>
            </a:r>
            <a:r>
              <a:rPr sz="1599" spc="-20" dirty="0">
                <a:latin typeface="Arial MT"/>
                <a:cs typeface="Arial MT"/>
              </a:rPr>
              <a:t> </a:t>
            </a:r>
            <a:r>
              <a:rPr sz="1599" dirty="0">
                <a:latin typeface="Arial MT"/>
                <a:cs typeface="Arial MT"/>
              </a:rPr>
              <a:t>to</a:t>
            </a:r>
            <a:r>
              <a:rPr sz="1599" spc="-15" dirty="0">
                <a:latin typeface="Arial MT"/>
                <a:cs typeface="Arial MT"/>
              </a:rPr>
              <a:t> </a:t>
            </a:r>
            <a:r>
              <a:rPr sz="1599" dirty="0">
                <a:latin typeface="Arial MT"/>
                <a:cs typeface="Arial MT"/>
              </a:rPr>
              <a:t>Non</a:t>
            </a:r>
            <a:r>
              <a:rPr sz="1599" spc="-105" dirty="0">
                <a:latin typeface="Arial MT"/>
                <a:cs typeface="Arial MT"/>
              </a:rPr>
              <a:t> </a:t>
            </a:r>
            <a:r>
              <a:rPr sz="1599" dirty="0">
                <a:latin typeface="Arial MT"/>
                <a:cs typeface="Arial MT"/>
              </a:rPr>
              <a:t>Anchoring</a:t>
            </a:r>
            <a:r>
              <a:rPr sz="1599" spc="-20" dirty="0">
                <a:latin typeface="Arial MT"/>
                <a:cs typeface="Arial MT"/>
              </a:rPr>
              <a:t> </a:t>
            </a:r>
            <a:r>
              <a:rPr sz="1599" spc="-10" dirty="0">
                <a:latin typeface="Arial MT"/>
                <a:cs typeface="Arial MT"/>
              </a:rPr>
              <a:t>Layer</a:t>
            </a:r>
            <a:endParaRPr sz="1599">
              <a:latin typeface="Arial MT"/>
              <a:cs typeface="Arial MT"/>
            </a:endParaRPr>
          </a:p>
        </p:txBody>
      </p:sp>
      <p:sp>
        <p:nvSpPr>
          <p:cNvPr id="7" name="object 7"/>
          <p:cNvSpPr/>
          <p:nvPr/>
        </p:nvSpPr>
        <p:spPr>
          <a:xfrm>
            <a:off x="4375408" y="4190111"/>
            <a:ext cx="2422822" cy="304518"/>
          </a:xfrm>
          <a:custGeom>
            <a:avLst/>
            <a:gdLst/>
            <a:ahLst/>
            <a:cxnLst/>
            <a:rect l="l" t="t" r="r" b="b"/>
            <a:pathLst>
              <a:path w="2425065" h="304800">
                <a:moveTo>
                  <a:pt x="1212342" y="0"/>
                </a:moveTo>
                <a:lnTo>
                  <a:pt x="1135673" y="299"/>
                </a:lnTo>
                <a:lnTo>
                  <a:pt x="1060271" y="1186"/>
                </a:lnTo>
                <a:lnTo>
                  <a:pt x="986278" y="2643"/>
                </a:lnTo>
                <a:lnTo>
                  <a:pt x="913836" y="4652"/>
                </a:lnTo>
                <a:lnTo>
                  <a:pt x="843087" y="7195"/>
                </a:lnTo>
                <a:lnTo>
                  <a:pt x="774173" y="10254"/>
                </a:lnTo>
                <a:lnTo>
                  <a:pt x="707237" y="13811"/>
                </a:lnTo>
                <a:lnTo>
                  <a:pt x="642420" y="17849"/>
                </a:lnTo>
                <a:lnTo>
                  <a:pt x="579863" y="22350"/>
                </a:lnTo>
                <a:lnTo>
                  <a:pt x="519711" y="27296"/>
                </a:lnTo>
                <a:lnTo>
                  <a:pt x="462103" y="32668"/>
                </a:lnTo>
                <a:lnTo>
                  <a:pt x="407183" y="38450"/>
                </a:lnTo>
                <a:lnTo>
                  <a:pt x="355092" y="44624"/>
                </a:lnTo>
                <a:lnTo>
                  <a:pt x="305972" y="51171"/>
                </a:lnTo>
                <a:lnTo>
                  <a:pt x="259965" y="58075"/>
                </a:lnTo>
                <a:lnTo>
                  <a:pt x="217215" y="65316"/>
                </a:lnTo>
                <a:lnTo>
                  <a:pt x="177861" y="72877"/>
                </a:lnTo>
                <a:lnTo>
                  <a:pt x="109915" y="88889"/>
                </a:lnTo>
                <a:lnTo>
                  <a:pt x="57262" y="105969"/>
                </a:lnTo>
                <a:lnTo>
                  <a:pt x="21040" y="123972"/>
                </a:lnTo>
                <a:lnTo>
                  <a:pt x="0" y="152400"/>
                </a:lnTo>
                <a:lnTo>
                  <a:pt x="2385" y="162041"/>
                </a:lnTo>
                <a:lnTo>
                  <a:pt x="37026" y="189935"/>
                </a:lnTo>
                <a:lnTo>
                  <a:pt x="81606" y="207494"/>
                </a:lnTo>
                <a:lnTo>
                  <a:pt x="142047" y="224058"/>
                </a:lnTo>
                <a:lnTo>
                  <a:pt x="217215" y="239483"/>
                </a:lnTo>
                <a:lnTo>
                  <a:pt x="259965" y="246724"/>
                </a:lnTo>
                <a:lnTo>
                  <a:pt x="305972" y="253628"/>
                </a:lnTo>
                <a:lnTo>
                  <a:pt x="355092" y="260175"/>
                </a:lnTo>
                <a:lnTo>
                  <a:pt x="407183" y="266349"/>
                </a:lnTo>
                <a:lnTo>
                  <a:pt x="462103" y="272131"/>
                </a:lnTo>
                <a:lnTo>
                  <a:pt x="519711" y="277503"/>
                </a:lnTo>
                <a:lnTo>
                  <a:pt x="579863" y="282449"/>
                </a:lnTo>
                <a:lnTo>
                  <a:pt x="642420" y="286950"/>
                </a:lnTo>
                <a:lnTo>
                  <a:pt x="707237" y="290988"/>
                </a:lnTo>
                <a:lnTo>
                  <a:pt x="774173" y="294545"/>
                </a:lnTo>
                <a:lnTo>
                  <a:pt x="843087" y="297604"/>
                </a:lnTo>
                <a:lnTo>
                  <a:pt x="913836" y="300147"/>
                </a:lnTo>
                <a:lnTo>
                  <a:pt x="986278" y="302156"/>
                </a:lnTo>
                <a:lnTo>
                  <a:pt x="1060271" y="303613"/>
                </a:lnTo>
                <a:lnTo>
                  <a:pt x="1135673" y="304500"/>
                </a:lnTo>
                <a:lnTo>
                  <a:pt x="1212342" y="304800"/>
                </a:lnTo>
                <a:lnTo>
                  <a:pt x="1289010" y="304500"/>
                </a:lnTo>
                <a:lnTo>
                  <a:pt x="1364412" y="303613"/>
                </a:lnTo>
                <a:lnTo>
                  <a:pt x="1438405" y="302156"/>
                </a:lnTo>
                <a:lnTo>
                  <a:pt x="1510847" y="300147"/>
                </a:lnTo>
                <a:lnTo>
                  <a:pt x="1581596" y="297604"/>
                </a:lnTo>
                <a:lnTo>
                  <a:pt x="1650510" y="294545"/>
                </a:lnTo>
                <a:lnTo>
                  <a:pt x="1717446" y="290988"/>
                </a:lnTo>
                <a:lnTo>
                  <a:pt x="1782263" y="286950"/>
                </a:lnTo>
                <a:lnTo>
                  <a:pt x="1844820" y="282449"/>
                </a:lnTo>
                <a:lnTo>
                  <a:pt x="1904972" y="277503"/>
                </a:lnTo>
                <a:lnTo>
                  <a:pt x="1962580" y="272131"/>
                </a:lnTo>
                <a:lnTo>
                  <a:pt x="2017500" y="266349"/>
                </a:lnTo>
                <a:lnTo>
                  <a:pt x="2069591" y="260175"/>
                </a:lnTo>
                <a:lnTo>
                  <a:pt x="2118711" y="253628"/>
                </a:lnTo>
                <a:lnTo>
                  <a:pt x="2164718" y="246724"/>
                </a:lnTo>
                <a:lnTo>
                  <a:pt x="2207468" y="239483"/>
                </a:lnTo>
                <a:lnTo>
                  <a:pt x="2246822" y="231922"/>
                </a:lnTo>
                <a:lnTo>
                  <a:pt x="2314768" y="215910"/>
                </a:lnTo>
                <a:lnTo>
                  <a:pt x="2367421" y="198830"/>
                </a:lnTo>
                <a:lnTo>
                  <a:pt x="2403643" y="180827"/>
                </a:lnTo>
                <a:lnTo>
                  <a:pt x="2424684" y="152400"/>
                </a:lnTo>
                <a:lnTo>
                  <a:pt x="2422298" y="142758"/>
                </a:lnTo>
                <a:lnTo>
                  <a:pt x="2387657" y="114864"/>
                </a:lnTo>
                <a:lnTo>
                  <a:pt x="2343077" y="97305"/>
                </a:lnTo>
                <a:lnTo>
                  <a:pt x="2282636" y="80741"/>
                </a:lnTo>
                <a:lnTo>
                  <a:pt x="2207468" y="65316"/>
                </a:lnTo>
                <a:lnTo>
                  <a:pt x="2164718" y="58075"/>
                </a:lnTo>
                <a:lnTo>
                  <a:pt x="2118711" y="51171"/>
                </a:lnTo>
                <a:lnTo>
                  <a:pt x="2069591" y="44624"/>
                </a:lnTo>
                <a:lnTo>
                  <a:pt x="2017500" y="38450"/>
                </a:lnTo>
                <a:lnTo>
                  <a:pt x="1962580" y="32668"/>
                </a:lnTo>
                <a:lnTo>
                  <a:pt x="1904972" y="27296"/>
                </a:lnTo>
                <a:lnTo>
                  <a:pt x="1844820" y="22350"/>
                </a:lnTo>
                <a:lnTo>
                  <a:pt x="1782263" y="17849"/>
                </a:lnTo>
                <a:lnTo>
                  <a:pt x="1717446" y="13811"/>
                </a:lnTo>
                <a:lnTo>
                  <a:pt x="1650510" y="10254"/>
                </a:lnTo>
                <a:lnTo>
                  <a:pt x="1581596" y="7195"/>
                </a:lnTo>
                <a:lnTo>
                  <a:pt x="1510847" y="4652"/>
                </a:lnTo>
                <a:lnTo>
                  <a:pt x="1438405" y="2643"/>
                </a:lnTo>
                <a:lnTo>
                  <a:pt x="1364412" y="1186"/>
                </a:lnTo>
                <a:lnTo>
                  <a:pt x="1289010" y="299"/>
                </a:lnTo>
                <a:lnTo>
                  <a:pt x="1212342" y="0"/>
                </a:lnTo>
                <a:close/>
              </a:path>
            </a:pathLst>
          </a:custGeom>
          <a:solidFill>
            <a:srgbClr val="FFC000">
              <a:alpha val="50195"/>
            </a:srgbClr>
          </a:solidFill>
        </p:spPr>
        <p:txBody>
          <a:bodyPr wrap="square" lIns="0" tIns="0" rIns="0" bIns="0" rtlCol="0"/>
          <a:lstStyle/>
          <a:p>
            <a:endParaRPr sz="2398"/>
          </a:p>
        </p:txBody>
      </p:sp>
      <p:sp>
        <p:nvSpPr>
          <p:cNvPr id="8" name="object 8"/>
          <p:cNvSpPr/>
          <p:nvPr/>
        </p:nvSpPr>
        <p:spPr>
          <a:xfrm>
            <a:off x="4346479" y="5778173"/>
            <a:ext cx="2422822" cy="304518"/>
          </a:xfrm>
          <a:custGeom>
            <a:avLst/>
            <a:gdLst/>
            <a:ahLst/>
            <a:cxnLst/>
            <a:rect l="l" t="t" r="r" b="b"/>
            <a:pathLst>
              <a:path w="2425065" h="304800">
                <a:moveTo>
                  <a:pt x="1212341" y="0"/>
                </a:moveTo>
                <a:lnTo>
                  <a:pt x="1135673" y="299"/>
                </a:lnTo>
                <a:lnTo>
                  <a:pt x="1060271" y="1186"/>
                </a:lnTo>
                <a:lnTo>
                  <a:pt x="986278" y="2643"/>
                </a:lnTo>
                <a:lnTo>
                  <a:pt x="913836" y="4652"/>
                </a:lnTo>
                <a:lnTo>
                  <a:pt x="843087" y="7195"/>
                </a:lnTo>
                <a:lnTo>
                  <a:pt x="774173" y="10254"/>
                </a:lnTo>
                <a:lnTo>
                  <a:pt x="707237" y="13811"/>
                </a:lnTo>
                <a:lnTo>
                  <a:pt x="642420" y="17849"/>
                </a:lnTo>
                <a:lnTo>
                  <a:pt x="579863" y="22350"/>
                </a:lnTo>
                <a:lnTo>
                  <a:pt x="519711" y="27296"/>
                </a:lnTo>
                <a:lnTo>
                  <a:pt x="462103" y="32668"/>
                </a:lnTo>
                <a:lnTo>
                  <a:pt x="407183" y="38450"/>
                </a:lnTo>
                <a:lnTo>
                  <a:pt x="355092" y="44624"/>
                </a:lnTo>
                <a:lnTo>
                  <a:pt x="305972" y="51171"/>
                </a:lnTo>
                <a:lnTo>
                  <a:pt x="259965" y="58075"/>
                </a:lnTo>
                <a:lnTo>
                  <a:pt x="217215" y="65316"/>
                </a:lnTo>
                <a:lnTo>
                  <a:pt x="177861" y="72877"/>
                </a:lnTo>
                <a:lnTo>
                  <a:pt x="109915" y="88889"/>
                </a:lnTo>
                <a:lnTo>
                  <a:pt x="57262" y="105969"/>
                </a:lnTo>
                <a:lnTo>
                  <a:pt x="21040" y="123972"/>
                </a:lnTo>
                <a:lnTo>
                  <a:pt x="0" y="152399"/>
                </a:lnTo>
                <a:lnTo>
                  <a:pt x="2385" y="162041"/>
                </a:lnTo>
                <a:lnTo>
                  <a:pt x="37026" y="189935"/>
                </a:lnTo>
                <a:lnTo>
                  <a:pt x="81606" y="207494"/>
                </a:lnTo>
                <a:lnTo>
                  <a:pt x="142047" y="224058"/>
                </a:lnTo>
                <a:lnTo>
                  <a:pt x="217215" y="239483"/>
                </a:lnTo>
                <a:lnTo>
                  <a:pt x="259965" y="246724"/>
                </a:lnTo>
                <a:lnTo>
                  <a:pt x="305972" y="253628"/>
                </a:lnTo>
                <a:lnTo>
                  <a:pt x="355092" y="260175"/>
                </a:lnTo>
                <a:lnTo>
                  <a:pt x="407183" y="266349"/>
                </a:lnTo>
                <a:lnTo>
                  <a:pt x="462103" y="272131"/>
                </a:lnTo>
                <a:lnTo>
                  <a:pt x="519711" y="277503"/>
                </a:lnTo>
                <a:lnTo>
                  <a:pt x="579863" y="282449"/>
                </a:lnTo>
                <a:lnTo>
                  <a:pt x="642420" y="286950"/>
                </a:lnTo>
                <a:lnTo>
                  <a:pt x="707237" y="290988"/>
                </a:lnTo>
                <a:lnTo>
                  <a:pt x="774173" y="294545"/>
                </a:lnTo>
                <a:lnTo>
                  <a:pt x="843087" y="297604"/>
                </a:lnTo>
                <a:lnTo>
                  <a:pt x="913836" y="300147"/>
                </a:lnTo>
                <a:lnTo>
                  <a:pt x="986278" y="302156"/>
                </a:lnTo>
                <a:lnTo>
                  <a:pt x="1060271" y="303613"/>
                </a:lnTo>
                <a:lnTo>
                  <a:pt x="1135673" y="304500"/>
                </a:lnTo>
                <a:lnTo>
                  <a:pt x="1212341" y="304799"/>
                </a:lnTo>
                <a:lnTo>
                  <a:pt x="1289010" y="304500"/>
                </a:lnTo>
                <a:lnTo>
                  <a:pt x="1364412" y="303613"/>
                </a:lnTo>
                <a:lnTo>
                  <a:pt x="1438405" y="302156"/>
                </a:lnTo>
                <a:lnTo>
                  <a:pt x="1510847" y="300147"/>
                </a:lnTo>
                <a:lnTo>
                  <a:pt x="1581596" y="297604"/>
                </a:lnTo>
                <a:lnTo>
                  <a:pt x="1650510" y="294545"/>
                </a:lnTo>
                <a:lnTo>
                  <a:pt x="1717446" y="290988"/>
                </a:lnTo>
                <a:lnTo>
                  <a:pt x="1782263" y="286950"/>
                </a:lnTo>
                <a:lnTo>
                  <a:pt x="1844820" y="282449"/>
                </a:lnTo>
                <a:lnTo>
                  <a:pt x="1904972" y="277503"/>
                </a:lnTo>
                <a:lnTo>
                  <a:pt x="1962580" y="272131"/>
                </a:lnTo>
                <a:lnTo>
                  <a:pt x="2017500" y="266349"/>
                </a:lnTo>
                <a:lnTo>
                  <a:pt x="2069591" y="260175"/>
                </a:lnTo>
                <a:lnTo>
                  <a:pt x="2118711" y="253628"/>
                </a:lnTo>
                <a:lnTo>
                  <a:pt x="2164718" y="246724"/>
                </a:lnTo>
                <a:lnTo>
                  <a:pt x="2207468" y="239483"/>
                </a:lnTo>
                <a:lnTo>
                  <a:pt x="2246822" y="231922"/>
                </a:lnTo>
                <a:lnTo>
                  <a:pt x="2314768" y="215910"/>
                </a:lnTo>
                <a:lnTo>
                  <a:pt x="2367421" y="198830"/>
                </a:lnTo>
                <a:lnTo>
                  <a:pt x="2403643" y="180827"/>
                </a:lnTo>
                <a:lnTo>
                  <a:pt x="2424684" y="152399"/>
                </a:lnTo>
                <a:lnTo>
                  <a:pt x="2422298" y="142758"/>
                </a:lnTo>
                <a:lnTo>
                  <a:pt x="2387657" y="114864"/>
                </a:lnTo>
                <a:lnTo>
                  <a:pt x="2343077" y="97305"/>
                </a:lnTo>
                <a:lnTo>
                  <a:pt x="2282636" y="80741"/>
                </a:lnTo>
                <a:lnTo>
                  <a:pt x="2207468" y="65316"/>
                </a:lnTo>
                <a:lnTo>
                  <a:pt x="2164718" y="58075"/>
                </a:lnTo>
                <a:lnTo>
                  <a:pt x="2118711" y="51171"/>
                </a:lnTo>
                <a:lnTo>
                  <a:pt x="2069591" y="44624"/>
                </a:lnTo>
                <a:lnTo>
                  <a:pt x="2017500" y="38450"/>
                </a:lnTo>
                <a:lnTo>
                  <a:pt x="1962580" y="32668"/>
                </a:lnTo>
                <a:lnTo>
                  <a:pt x="1904972" y="27296"/>
                </a:lnTo>
                <a:lnTo>
                  <a:pt x="1844820" y="22350"/>
                </a:lnTo>
                <a:lnTo>
                  <a:pt x="1782263" y="17849"/>
                </a:lnTo>
                <a:lnTo>
                  <a:pt x="1717446" y="13811"/>
                </a:lnTo>
                <a:lnTo>
                  <a:pt x="1650510" y="10254"/>
                </a:lnTo>
                <a:lnTo>
                  <a:pt x="1581596" y="7195"/>
                </a:lnTo>
                <a:lnTo>
                  <a:pt x="1510847" y="4652"/>
                </a:lnTo>
                <a:lnTo>
                  <a:pt x="1438405" y="2643"/>
                </a:lnTo>
                <a:lnTo>
                  <a:pt x="1364412" y="1186"/>
                </a:lnTo>
                <a:lnTo>
                  <a:pt x="1289010" y="299"/>
                </a:lnTo>
                <a:lnTo>
                  <a:pt x="1212341" y="0"/>
                </a:lnTo>
                <a:close/>
              </a:path>
            </a:pathLst>
          </a:custGeom>
          <a:solidFill>
            <a:srgbClr val="9A302F">
              <a:alpha val="50195"/>
            </a:srgbClr>
          </a:solidFill>
        </p:spPr>
        <p:txBody>
          <a:bodyPr wrap="square" lIns="0" tIns="0" rIns="0" bIns="0" rtlCol="0"/>
          <a:lstStyle/>
          <a:p>
            <a:endParaRPr sz="2398"/>
          </a:p>
        </p:txBody>
      </p:sp>
      <p:sp>
        <p:nvSpPr>
          <p:cNvPr id="9" name="object 9"/>
          <p:cNvSpPr/>
          <p:nvPr/>
        </p:nvSpPr>
        <p:spPr>
          <a:xfrm>
            <a:off x="4346479" y="5258970"/>
            <a:ext cx="2422822" cy="304518"/>
          </a:xfrm>
          <a:custGeom>
            <a:avLst/>
            <a:gdLst/>
            <a:ahLst/>
            <a:cxnLst/>
            <a:rect l="l" t="t" r="r" b="b"/>
            <a:pathLst>
              <a:path w="2425065" h="304800">
                <a:moveTo>
                  <a:pt x="1212341" y="0"/>
                </a:moveTo>
                <a:lnTo>
                  <a:pt x="1135673" y="299"/>
                </a:lnTo>
                <a:lnTo>
                  <a:pt x="1060271" y="1186"/>
                </a:lnTo>
                <a:lnTo>
                  <a:pt x="986278" y="2643"/>
                </a:lnTo>
                <a:lnTo>
                  <a:pt x="913836" y="4652"/>
                </a:lnTo>
                <a:lnTo>
                  <a:pt x="843087" y="7195"/>
                </a:lnTo>
                <a:lnTo>
                  <a:pt x="774173" y="10254"/>
                </a:lnTo>
                <a:lnTo>
                  <a:pt x="707237" y="13811"/>
                </a:lnTo>
                <a:lnTo>
                  <a:pt x="642420" y="17849"/>
                </a:lnTo>
                <a:lnTo>
                  <a:pt x="579863" y="22350"/>
                </a:lnTo>
                <a:lnTo>
                  <a:pt x="519711" y="27296"/>
                </a:lnTo>
                <a:lnTo>
                  <a:pt x="462103" y="32668"/>
                </a:lnTo>
                <a:lnTo>
                  <a:pt x="407183" y="38450"/>
                </a:lnTo>
                <a:lnTo>
                  <a:pt x="355092" y="44624"/>
                </a:lnTo>
                <a:lnTo>
                  <a:pt x="305972" y="51171"/>
                </a:lnTo>
                <a:lnTo>
                  <a:pt x="259965" y="58075"/>
                </a:lnTo>
                <a:lnTo>
                  <a:pt x="217215" y="65316"/>
                </a:lnTo>
                <a:lnTo>
                  <a:pt x="177861" y="72877"/>
                </a:lnTo>
                <a:lnTo>
                  <a:pt x="109915" y="88889"/>
                </a:lnTo>
                <a:lnTo>
                  <a:pt x="57262" y="105969"/>
                </a:lnTo>
                <a:lnTo>
                  <a:pt x="21040" y="123972"/>
                </a:lnTo>
                <a:lnTo>
                  <a:pt x="0" y="152400"/>
                </a:lnTo>
                <a:lnTo>
                  <a:pt x="2385" y="162041"/>
                </a:lnTo>
                <a:lnTo>
                  <a:pt x="37026" y="189935"/>
                </a:lnTo>
                <a:lnTo>
                  <a:pt x="81606" y="207494"/>
                </a:lnTo>
                <a:lnTo>
                  <a:pt x="142047" y="224058"/>
                </a:lnTo>
                <a:lnTo>
                  <a:pt x="217215" y="239483"/>
                </a:lnTo>
                <a:lnTo>
                  <a:pt x="259965" y="246724"/>
                </a:lnTo>
                <a:lnTo>
                  <a:pt x="305972" y="253628"/>
                </a:lnTo>
                <a:lnTo>
                  <a:pt x="355092" y="260175"/>
                </a:lnTo>
                <a:lnTo>
                  <a:pt x="407183" y="266349"/>
                </a:lnTo>
                <a:lnTo>
                  <a:pt x="462103" y="272131"/>
                </a:lnTo>
                <a:lnTo>
                  <a:pt x="519711" y="277503"/>
                </a:lnTo>
                <a:lnTo>
                  <a:pt x="579863" y="282449"/>
                </a:lnTo>
                <a:lnTo>
                  <a:pt x="642420" y="286950"/>
                </a:lnTo>
                <a:lnTo>
                  <a:pt x="707237" y="290988"/>
                </a:lnTo>
                <a:lnTo>
                  <a:pt x="774173" y="294545"/>
                </a:lnTo>
                <a:lnTo>
                  <a:pt x="843087" y="297604"/>
                </a:lnTo>
                <a:lnTo>
                  <a:pt x="913836" y="300147"/>
                </a:lnTo>
                <a:lnTo>
                  <a:pt x="986278" y="302156"/>
                </a:lnTo>
                <a:lnTo>
                  <a:pt x="1060271" y="303613"/>
                </a:lnTo>
                <a:lnTo>
                  <a:pt x="1135673" y="304500"/>
                </a:lnTo>
                <a:lnTo>
                  <a:pt x="1212341" y="304800"/>
                </a:lnTo>
                <a:lnTo>
                  <a:pt x="1289010" y="304500"/>
                </a:lnTo>
                <a:lnTo>
                  <a:pt x="1364412" y="303613"/>
                </a:lnTo>
                <a:lnTo>
                  <a:pt x="1438405" y="302156"/>
                </a:lnTo>
                <a:lnTo>
                  <a:pt x="1510847" y="300147"/>
                </a:lnTo>
                <a:lnTo>
                  <a:pt x="1581596" y="297604"/>
                </a:lnTo>
                <a:lnTo>
                  <a:pt x="1650510" y="294545"/>
                </a:lnTo>
                <a:lnTo>
                  <a:pt x="1717446" y="290988"/>
                </a:lnTo>
                <a:lnTo>
                  <a:pt x="1782263" y="286950"/>
                </a:lnTo>
                <a:lnTo>
                  <a:pt x="1844820" y="282449"/>
                </a:lnTo>
                <a:lnTo>
                  <a:pt x="1904972" y="277503"/>
                </a:lnTo>
                <a:lnTo>
                  <a:pt x="1962580" y="272131"/>
                </a:lnTo>
                <a:lnTo>
                  <a:pt x="2017500" y="266349"/>
                </a:lnTo>
                <a:lnTo>
                  <a:pt x="2069591" y="260175"/>
                </a:lnTo>
                <a:lnTo>
                  <a:pt x="2118711" y="253628"/>
                </a:lnTo>
                <a:lnTo>
                  <a:pt x="2164718" y="246724"/>
                </a:lnTo>
                <a:lnTo>
                  <a:pt x="2207468" y="239483"/>
                </a:lnTo>
                <a:lnTo>
                  <a:pt x="2246822" y="231922"/>
                </a:lnTo>
                <a:lnTo>
                  <a:pt x="2314768" y="215910"/>
                </a:lnTo>
                <a:lnTo>
                  <a:pt x="2367421" y="198830"/>
                </a:lnTo>
                <a:lnTo>
                  <a:pt x="2403643" y="180827"/>
                </a:lnTo>
                <a:lnTo>
                  <a:pt x="2424684" y="152400"/>
                </a:lnTo>
                <a:lnTo>
                  <a:pt x="2422298" y="142758"/>
                </a:lnTo>
                <a:lnTo>
                  <a:pt x="2387657" y="114864"/>
                </a:lnTo>
                <a:lnTo>
                  <a:pt x="2343077" y="97305"/>
                </a:lnTo>
                <a:lnTo>
                  <a:pt x="2282636" y="80741"/>
                </a:lnTo>
                <a:lnTo>
                  <a:pt x="2207468" y="65316"/>
                </a:lnTo>
                <a:lnTo>
                  <a:pt x="2164718" y="58075"/>
                </a:lnTo>
                <a:lnTo>
                  <a:pt x="2118711" y="51171"/>
                </a:lnTo>
                <a:lnTo>
                  <a:pt x="2069591" y="44624"/>
                </a:lnTo>
                <a:lnTo>
                  <a:pt x="2017500" y="38450"/>
                </a:lnTo>
                <a:lnTo>
                  <a:pt x="1962580" y="32668"/>
                </a:lnTo>
                <a:lnTo>
                  <a:pt x="1904972" y="27296"/>
                </a:lnTo>
                <a:lnTo>
                  <a:pt x="1844820" y="22350"/>
                </a:lnTo>
                <a:lnTo>
                  <a:pt x="1782263" y="17849"/>
                </a:lnTo>
                <a:lnTo>
                  <a:pt x="1717446" y="13811"/>
                </a:lnTo>
                <a:lnTo>
                  <a:pt x="1650510" y="10254"/>
                </a:lnTo>
                <a:lnTo>
                  <a:pt x="1581596" y="7195"/>
                </a:lnTo>
                <a:lnTo>
                  <a:pt x="1510847" y="4652"/>
                </a:lnTo>
                <a:lnTo>
                  <a:pt x="1438405" y="2643"/>
                </a:lnTo>
                <a:lnTo>
                  <a:pt x="1364412" y="1186"/>
                </a:lnTo>
                <a:lnTo>
                  <a:pt x="1289010" y="299"/>
                </a:lnTo>
                <a:lnTo>
                  <a:pt x="1212341" y="0"/>
                </a:lnTo>
                <a:close/>
              </a:path>
            </a:pathLst>
          </a:custGeom>
          <a:solidFill>
            <a:srgbClr val="9A302F">
              <a:alpha val="50195"/>
            </a:srgbClr>
          </a:solidFill>
        </p:spPr>
        <p:txBody>
          <a:bodyPr wrap="square" lIns="0" tIns="0" rIns="0" bIns="0" rtlCol="0"/>
          <a:lstStyle/>
          <a:p>
            <a:endParaRPr sz="2398"/>
          </a:p>
        </p:txBody>
      </p:sp>
      <p:sp>
        <p:nvSpPr>
          <p:cNvPr id="10" name="object 10"/>
          <p:cNvSpPr/>
          <p:nvPr/>
        </p:nvSpPr>
        <p:spPr>
          <a:xfrm>
            <a:off x="4355614" y="4727588"/>
            <a:ext cx="2420918" cy="303249"/>
          </a:xfrm>
          <a:custGeom>
            <a:avLst/>
            <a:gdLst/>
            <a:ahLst/>
            <a:cxnLst/>
            <a:rect l="l" t="t" r="r" b="b"/>
            <a:pathLst>
              <a:path w="2423159" h="303529">
                <a:moveTo>
                  <a:pt x="1211580" y="0"/>
                </a:moveTo>
                <a:lnTo>
                  <a:pt x="1134955" y="298"/>
                </a:lnTo>
                <a:lnTo>
                  <a:pt x="1059596" y="1182"/>
                </a:lnTo>
                <a:lnTo>
                  <a:pt x="985647" y="2633"/>
                </a:lnTo>
                <a:lnTo>
                  <a:pt x="913248" y="4634"/>
                </a:lnTo>
                <a:lnTo>
                  <a:pt x="842542" y="7167"/>
                </a:lnTo>
                <a:lnTo>
                  <a:pt x="773671" y="10213"/>
                </a:lnTo>
                <a:lnTo>
                  <a:pt x="706775" y="13756"/>
                </a:lnTo>
                <a:lnTo>
                  <a:pt x="641998" y="17777"/>
                </a:lnTo>
                <a:lnTo>
                  <a:pt x="579481" y="22259"/>
                </a:lnTo>
                <a:lnTo>
                  <a:pt x="519366" y="27183"/>
                </a:lnTo>
                <a:lnTo>
                  <a:pt x="461796" y="32532"/>
                </a:lnTo>
                <a:lnTo>
                  <a:pt x="406911" y="38288"/>
                </a:lnTo>
                <a:lnTo>
                  <a:pt x="354853" y="44434"/>
                </a:lnTo>
                <a:lnTo>
                  <a:pt x="305766" y="50950"/>
                </a:lnTo>
                <a:lnTo>
                  <a:pt x="259790" y="57821"/>
                </a:lnTo>
                <a:lnTo>
                  <a:pt x="217067" y="65027"/>
                </a:lnTo>
                <a:lnTo>
                  <a:pt x="177740" y="72551"/>
                </a:lnTo>
                <a:lnTo>
                  <a:pt x="109839" y="88482"/>
                </a:lnTo>
                <a:lnTo>
                  <a:pt x="57223" y="105471"/>
                </a:lnTo>
                <a:lnTo>
                  <a:pt x="21026" y="123376"/>
                </a:lnTo>
                <a:lnTo>
                  <a:pt x="0" y="151638"/>
                </a:lnTo>
                <a:lnTo>
                  <a:pt x="2383" y="161222"/>
                </a:lnTo>
                <a:lnTo>
                  <a:pt x="37001" y="188957"/>
                </a:lnTo>
                <a:lnTo>
                  <a:pt x="81549" y="206421"/>
                </a:lnTo>
                <a:lnTo>
                  <a:pt x="141950" y="222899"/>
                </a:lnTo>
                <a:lnTo>
                  <a:pt x="217067" y="238248"/>
                </a:lnTo>
                <a:lnTo>
                  <a:pt x="259790" y="245454"/>
                </a:lnTo>
                <a:lnTo>
                  <a:pt x="305766" y="252325"/>
                </a:lnTo>
                <a:lnTo>
                  <a:pt x="354853" y="258841"/>
                </a:lnTo>
                <a:lnTo>
                  <a:pt x="406911" y="264987"/>
                </a:lnTo>
                <a:lnTo>
                  <a:pt x="461796" y="270743"/>
                </a:lnTo>
                <a:lnTo>
                  <a:pt x="519366" y="276092"/>
                </a:lnTo>
                <a:lnTo>
                  <a:pt x="579481" y="281016"/>
                </a:lnTo>
                <a:lnTo>
                  <a:pt x="641998" y="285498"/>
                </a:lnTo>
                <a:lnTo>
                  <a:pt x="706775" y="289519"/>
                </a:lnTo>
                <a:lnTo>
                  <a:pt x="773671" y="293062"/>
                </a:lnTo>
                <a:lnTo>
                  <a:pt x="842542" y="296108"/>
                </a:lnTo>
                <a:lnTo>
                  <a:pt x="913248" y="298641"/>
                </a:lnTo>
                <a:lnTo>
                  <a:pt x="985647" y="300642"/>
                </a:lnTo>
                <a:lnTo>
                  <a:pt x="1059596" y="302093"/>
                </a:lnTo>
                <a:lnTo>
                  <a:pt x="1134955" y="302977"/>
                </a:lnTo>
                <a:lnTo>
                  <a:pt x="1211580" y="303276"/>
                </a:lnTo>
                <a:lnTo>
                  <a:pt x="1288204" y="302977"/>
                </a:lnTo>
                <a:lnTo>
                  <a:pt x="1363563" y="302093"/>
                </a:lnTo>
                <a:lnTo>
                  <a:pt x="1437512" y="300642"/>
                </a:lnTo>
                <a:lnTo>
                  <a:pt x="1509911" y="298641"/>
                </a:lnTo>
                <a:lnTo>
                  <a:pt x="1580617" y="296108"/>
                </a:lnTo>
                <a:lnTo>
                  <a:pt x="1649488" y="293062"/>
                </a:lnTo>
                <a:lnTo>
                  <a:pt x="1716384" y="289519"/>
                </a:lnTo>
                <a:lnTo>
                  <a:pt x="1781161" y="285498"/>
                </a:lnTo>
                <a:lnTo>
                  <a:pt x="1843678" y="281016"/>
                </a:lnTo>
                <a:lnTo>
                  <a:pt x="1903793" y="276092"/>
                </a:lnTo>
                <a:lnTo>
                  <a:pt x="1961363" y="270743"/>
                </a:lnTo>
                <a:lnTo>
                  <a:pt x="2016248" y="264987"/>
                </a:lnTo>
                <a:lnTo>
                  <a:pt x="2068306" y="258841"/>
                </a:lnTo>
                <a:lnTo>
                  <a:pt x="2117393" y="252325"/>
                </a:lnTo>
                <a:lnTo>
                  <a:pt x="2163369" y="245454"/>
                </a:lnTo>
                <a:lnTo>
                  <a:pt x="2206092" y="238248"/>
                </a:lnTo>
                <a:lnTo>
                  <a:pt x="2245419" y="230724"/>
                </a:lnTo>
                <a:lnTo>
                  <a:pt x="2313320" y="214793"/>
                </a:lnTo>
                <a:lnTo>
                  <a:pt x="2365936" y="197804"/>
                </a:lnTo>
                <a:lnTo>
                  <a:pt x="2402133" y="179899"/>
                </a:lnTo>
                <a:lnTo>
                  <a:pt x="2423160" y="151638"/>
                </a:lnTo>
                <a:lnTo>
                  <a:pt x="2420776" y="142053"/>
                </a:lnTo>
                <a:lnTo>
                  <a:pt x="2386158" y="114318"/>
                </a:lnTo>
                <a:lnTo>
                  <a:pt x="2341610" y="96854"/>
                </a:lnTo>
                <a:lnTo>
                  <a:pt x="2281209" y="80376"/>
                </a:lnTo>
                <a:lnTo>
                  <a:pt x="2206092" y="65027"/>
                </a:lnTo>
                <a:lnTo>
                  <a:pt x="2163369" y="57821"/>
                </a:lnTo>
                <a:lnTo>
                  <a:pt x="2117393" y="50950"/>
                </a:lnTo>
                <a:lnTo>
                  <a:pt x="2068306" y="44434"/>
                </a:lnTo>
                <a:lnTo>
                  <a:pt x="2016248" y="38288"/>
                </a:lnTo>
                <a:lnTo>
                  <a:pt x="1961363" y="32532"/>
                </a:lnTo>
                <a:lnTo>
                  <a:pt x="1903793" y="27183"/>
                </a:lnTo>
                <a:lnTo>
                  <a:pt x="1843678" y="22259"/>
                </a:lnTo>
                <a:lnTo>
                  <a:pt x="1781161" y="17777"/>
                </a:lnTo>
                <a:lnTo>
                  <a:pt x="1716384" y="13756"/>
                </a:lnTo>
                <a:lnTo>
                  <a:pt x="1649488" y="10213"/>
                </a:lnTo>
                <a:lnTo>
                  <a:pt x="1580617" y="7167"/>
                </a:lnTo>
                <a:lnTo>
                  <a:pt x="1509911" y="4634"/>
                </a:lnTo>
                <a:lnTo>
                  <a:pt x="1437512" y="2633"/>
                </a:lnTo>
                <a:lnTo>
                  <a:pt x="1363563" y="1182"/>
                </a:lnTo>
                <a:lnTo>
                  <a:pt x="1288204" y="298"/>
                </a:lnTo>
                <a:lnTo>
                  <a:pt x="1211580" y="0"/>
                </a:lnTo>
                <a:close/>
              </a:path>
            </a:pathLst>
          </a:custGeom>
          <a:solidFill>
            <a:srgbClr val="9A302F">
              <a:alpha val="50195"/>
            </a:srgbClr>
          </a:solidFill>
        </p:spPr>
        <p:txBody>
          <a:bodyPr wrap="square" lIns="0" tIns="0" rIns="0" bIns="0" rtlCol="0"/>
          <a:lstStyle/>
          <a:p>
            <a:endParaRPr sz="2398"/>
          </a:p>
        </p:txBody>
      </p:sp>
      <p:sp>
        <p:nvSpPr>
          <p:cNvPr id="11" name="object 11"/>
          <p:cNvSpPr txBox="1"/>
          <p:nvPr/>
        </p:nvSpPr>
        <p:spPr>
          <a:xfrm>
            <a:off x="3249961" y="3665200"/>
            <a:ext cx="872317" cy="182445"/>
          </a:xfrm>
          <a:prstGeom prst="rect">
            <a:avLst/>
          </a:prstGeom>
        </p:spPr>
        <p:txBody>
          <a:bodyPr vert="horz" wrap="square" lIns="0" tIns="13323" rIns="0" bIns="0" rtlCol="0">
            <a:spAutoFit/>
          </a:bodyPr>
          <a:lstStyle/>
          <a:p>
            <a:pPr marL="12689">
              <a:spcBef>
                <a:spcPts val="105"/>
              </a:spcBef>
            </a:pPr>
            <a:r>
              <a:rPr sz="1099" b="1" dirty="0">
                <a:latin typeface="Arial"/>
                <a:cs typeface="Arial"/>
              </a:rPr>
              <a:t>L26</a:t>
            </a:r>
            <a:r>
              <a:rPr sz="1099" b="1" spc="-25" dirty="0">
                <a:latin typeface="Arial"/>
                <a:cs typeface="Arial"/>
              </a:rPr>
              <a:t> </a:t>
            </a:r>
            <a:r>
              <a:rPr sz="1099" b="1" spc="-10" dirty="0">
                <a:latin typeface="Arial"/>
                <a:cs typeface="Arial"/>
              </a:rPr>
              <a:t>F1/F2/F3</a:t>
            </a:r>
            <a:endParaRPr sz="1099">
              <a:latin typeface="Arial"/>
              <a:cs typeface="Arial"/>
            </a:endParaRPr>
          </a:p>
        </p:txBody>
      </p:sp>
      <p:sp>
        <p:nvSpPr>
          <p:cNvPr id="12" name="object 12"/>
          <p:cNvSpPr txBox="1"/>
          <p:nvPr/>
        </p:nvSpPr>
        <p:spPr>
          <a:xfrm>
            <a:off x="3350831" y="4201151"/>
            <a:ext cx="669940" cy="181805"/>
          </a:xfrm>
          <a:prstGeom prst="rect">
            <a:avLst/>
          </a:prstGeom>
        </p:spPr>
        <p:txBody>
          <a:bodyPr vert="horz" wrap="square" lIns="0" tIns="12688" rIns="0" bIns="0" rtlCol="0">
            <a:spAutoFit/>
          </a:bodyPr>
          <a:lstStyle/>
          <a:p>
            <a:pPr marL="12689">
              <a:spcBef>
                <a:spcPts val="100"/>
              </a:spcBef>
            </a:pPr>
            <a:r>
              <a:rPr sz="1099" b="1" dirty="0">
                <a:latin typeface="Arial"/>
                <a:cs typeface="Arial"/>
              </a:rPr>
              <a:t>L23</a:t>
            </a:r>
            <a:r>
              <a:rPr sz="1099" b="1" spc="-25" dirty="0">
                <a:latin typeface="Arial"/>
                <a:cs typeface="Arial"/>
              </a:rPr>
              <a:t> </a:t>
            </a:r>
            <a:r>
              <a:rPr sz="1099" b="1" spc="-10" dirty="0">
                <a:latin typeface="Arial"/>
                <a:cs typeface="Arial"/>
              </a:rPr>
              <a:t>F1/F2</a:t>
            </a:r>
            <a:endParaRPr sz="1099">
              <a:latin typeface="Arial"/>
              <a:cs typeface="Arial"/>
            </a:endParaRPr>
          </a:p>
        </p:txBody>
      </p:sp>
      <p:sp>
        <p:nvSpPr>
          <p:cNvPr id="13" name="object 13"/>
          <p:cNvSpPr txBox="1"/>
          <p:nvPr/>
        </p:nvSpPr>
        <p:spPr>
          <a:xfrm>
            <a:off x="6065675" y="6606317"/>
            <a:ext cx="566530" cy="165789"/>
          </a:xfrm>
          <a:prstGeom prst="rect">
            <a:avLst/>
          </a:prstGeom>
        </p:spPr>
        <p:txBody>
          <a:bodyPr vert="horz" wrap="square" lIns="0" tIns="12054" rIns="0" bIns="0" rtlCol="0">
            <a:spAutoFit/>
          </a:bodyPr>
          <a:lstStyle/>
          <a:p>
            <a:pPr marL="12689">
              <a:spcBef>
                <a:spcPts val="95"/>
              </a:spcBef>
            </a:pPr>
            <a:r>
              <a:rPr sz="999" dirty="0">
                <a:latin typeface="Arial MT"/>
                <a:cs typeface="Arial MT"/>
              </a:rPr>
              <a:t>SPID</a:t>
            </a:r>
            <a:r>
              <a:rPr sz="999" spc="-15" dirty="0">
                <a:latin typeface="Arial MT"/>
                <a:cs typeface="Arial MT"/>
              </a:rPr>
              <a:t> </a:t>
            </a:r>
            <a:r>
              <a:rPr sz="999" spc="-25" dirty="0">
                <a:latin typeface="Arial MT"/>
                <a:cs typeface="Arial MT"/>
              </a:rPr>
              <a:t>256</a:t>
            </a:r>
            <a:endParaRPr sz="999">
              <a:latin typeface="Arial MT"/>
              <a:cs typeface="Arial MT"/>
            </a:endParaRPr>
          </a:p>
        </p:txBody>
      </p:sp>
      <p:sp>
        <p:nvSpPr>
          <p:cNvPr id="14" name="object 14"/>
          <p:cNvSpPr txBox="1"/>
          <p:nvPr/>
        </p:nvSpPr>
        <p:spPr>
          <a:xfrm>
            <a:off x="5107011" y="5317211"/>
            <a:ext cx="746704" cy="181805"/>
          </a:xfrm>
          <a:prstGeom prst="rect">
            <a:avLst/>
          </a:prstGeom>
        </p:spPr>
        <p:txBody>
          <a:bodyPr vert="horz" wrap="square" lIns="0" tIns="12688" rIns="0" bIns="0" rtlCol="0">
            <a:spAutoFit/>
          </a:bodyPr>
          <a:lstStyle/>
          <a:p>
            <a:pPr marL="12689">
              <a:spcBef>
                <a:spcPts val="100"/>
              </a:spcBef>
            </a:pPr>
            <a:r>
              <a:rPr sz="1099" dirty="0">
                <a:solidFill>
                  <a:srgbClr val="FFFFFF"/>
                </a:solidFill>
                <a:latin typeface="Arial MT"/>
                <a:cs typeface="Arial MT"/>
              </a:rPr>
              <a:t>Anchor</a:t>
            </a:r>
            <a:r>
              <a:rPr sz="1099" spc="-35" dirty="0">
                <a:solidFill>
                  <a:srgbClr val="FFFFFF"/>
                </a:solidFill>
                <a:latin typeface="Arial MT"/>
                <a:cs typeface="Arial MT"/>
              </a:rPr>
              <a:t> </a:t>
            </a:r>
            <a:r>
              <a:rPr sz="1099" spc="-20" dirty="0">
                <a:solidFill>
                  <a:srgbClr val="FFFFFF"/>
                </a:solidFill>
                <a:latin typeface="Arial MT"/>
                <a:cs typeface="Arial MT"/>
              </a:rPr>
              <a:t>Cell</a:t>
            </a:r>
            <a:endParaRPr sz="1099">
              <a:latin typeface="Arial MT"/>
              <a:cs typeface="Arial MT"/>
            </a:endParaRPr>
          </a:p>
        </p:txBody>
      </p:sp>
      <p:sp>
        <p:nvSpPr>
          <p:cNvPr id="15" name="object 15"/>
          <p:cNvSpPr/>
          <p:nvPr/>
        </p:nvSpPr>
        <p:spPr>
          <a:xfrm>
            <a:off x="4375408" y="3645025"/>
            <a:ext cx="2422822" cy="303249"/>
          </a:xfrm>
          <a:custGeom>
            <a:avLst/>
            <a:gdLst/>
            <a:ahLst/>
            <a:cxnLst/>
            <a:rect l="l" t="t" r="r" b="b"/>
            <a:pathLst>
              <a:path w="2425065" h="303529">
                <a:moveTo>
                  <a:pt x="1212342" y="0"/>
                </a:moveTo>
                <a:lnTo>
                  <a:pt x="1135673" y="298"/>
                </a:lnTo>
                <a:lnTo>
                  <a:pt x="1060271" y="1182"/>
                </a:lnTo>
                <a:lnTo>
                  <a:pt x="986278" y="2633"/>
                </a:lnTo>
                <a:lnTo>
                  <a:pt x="913836" y="4634"/>
                </a:lnTo>
                <a:lnTo>
                  <a:pt x="843087" y="7167"/>
                </a:lnTo>
                <a:lnTo>
                  <a:pt x="774173" y="10213"/>
                </a:lnTo>
                <a:lnTo>
                  <a:pt x="707237" y="13756"/>
                </a:lnTo>
                <a:lnTo>
                  <a:pt x="642420" y="17777"/>
                </a:lnTo>
                <a:lnTo>
                  <a:pt x="579863" y="22259"/>
                </a:lnTo>
                <a:lnTo>
                  <a:pt x="519711" y="27183"/>
                </a:lnTo>
                <a:lnTo>
                  <a:pt x="462103" y="32532"/>
                </a:lnTo>
                <a:lnTo>
                  <a:pt x="407183" y="38288"/>
                </a:lnTo>
                <a:lnTo>
                  <a:pt x="355092" y="44434"/>
                </a:lnTo>
                <a:lnTo>
                  <a:pt x="305972" y="50950"/>
                </a:lnTo>
                <a:lnTo>
                  <a:pt x="259965" y="57821"/>
                </a:lnTo>
                <a:lnTo>
                  <a:pt x="217215" y="65027"/>
                </a:lnTo>
                <a:lnTo>
                  <a:pt x="177861" y="72551"/>
                </a:lnTo>
                <a:lnTo>
                  <a:pt x="109915" y="88482"/>
                </a:lnTo>
                <a:lnTo>
                  <a:pt x="57262" y="105471"/>
                </a:lnTo>
                <a:lnTo>
                  <a:pt x="21040" y="123376"/>
                </a:lnTo>
                <a:lnTo>
                  <a:pt x="0" y="151637"/>
                </a:lnTo>
                <a:lnTo>
                  <a:pt x="2385" y="161222"/>
                </a:lnTo>
                <a:lnTo>
                  <a:pt x="37026" y="188957"/>
                </a:lnTo>
                <a:lnTo>
                  <a:pt x="81606" y="206421"/>
                </a:lnTo>
                <a:lnTo>
                  <a:pt x="142047" y="222899"/>
                </a:lnTo>
                <a:lnTo>
                  <a:pt x="217215" y="238248"/>
                </a:lnTo>
                <a:lnTo>
                  <a:pt x="259965" y="245454"/>
                </a:lnTo>
                <a:lnTo>
                  <a:pt x="305972" y="252325"/>
                </a:lnTo>
                <a:lnTo>
                  <a:pt x="355092" y="258841"/>
                </a:lnTo>
                <a:lnTo>
                  <a:pt x="407183" y="264987"/>
                </a:lnTo>
                <a:lnTo>
                  <a:pt x="462103" y="270743"/>
                </a:lnTo>
                <a:lnTo>
                  <a:pt x="519711" y="276092"/>
                </a:lnTo>
                <a:lnTo>
                  <a:pt x="579863" y="281016"/>
                </a:lnTo>
                <a:lnTo>
                  <a:pt x="642420" y="285498"/>
                </a:lnTo>
                <a:lnTo>
                  <a:pt x="707237" y="289519"/>
                </a:lnTo>
                <a:lnTo>
                  <a:pt x="774173" y="293062"/>
                </a:lnTo>
                <a:lnTo>
                  <a:pt x="843087" y="296108"/>
                </a:lnTo>
                <a:lnTo>
                  <a:pt x="913836" y="298641"/>
                </a:lnTo>
                <a:lnTo>
                  <a:pt x="986278" y="300642"/>
                </a:lnTo>
                <a:lnTo>
                  <a:pt x="1060271" y="302093"/>
                </a:lnTo>
                <a:lnTo>
                  <a:pt x="1135673" y="302977"/>
                </a:lnTo>
                <a:lnTo>
                  <a:pt x="1212342" y="303275"/>
                </a:lnTo>
                <a:lnTo>
                  <a:pt x="1289010" y="302977"/>
                </a:lnTo>
                <a:lnTo>
                  <a:pt x="1364412" y="302093"/>
                </a:lnTo>
                <a:lnTo>
                  <a:pt x="1438405" y="300642"/>
                </a:lnTo>
                <a:lnTo>
                  <a:pt x="1510847" y="298641"/>
                </a:lnTo>
                <a:lnTo>
                  <a:pt x="1581596" y="296108"/>
                </a:lnTo>
                <a:lnTo>
                  <a:pt x="1650510" y="293062"/>
                </a:lnTo>
                <a:lnTo>
                  <a:pt x="1717446" y="289519"/>
                </a:lnTo>
                <a:lnTo>
                  <a:pt x="1782263" y="285498"/>
                </a:lnTo>
                <a:lnTo>
                  <a:pt x="1844820" y="281016"/>
                </a:lnTo>
                <a:lnTo>
                  <a:pt x="1904972" y="276092"/>
                </a:lnTo>
                <a:lnTo>
                  <a:pt x="1962580" y="270743"/>
                </a:lnTo>
                <a:lnTo>
                  <a:pt x="2017500" y="264987"/>
                </a:lnTo>
                <a:lnTo>
                  <a:pt x="2069591" y="258841"/>
                </a:lnTo>
                <a:lnTo>
                  <a:pt x="2118711" y="252325"/>
                </a:lnTo>
                <a:lnTo>
                  <a:pt x="2164718" y="245454"/>
                </a:lnTo>
                <a:lnTo>
                  <a:pt x="2207468" y="238248"/>
                </a:lnTo>
                <a:lnTo>
                  <a:pt x="2246822" y="230724"/>
                </a:lnTo>
                <a:lnTo>
                  <a:pt x="2314768" y="214793"/>
                </a:lnTo>
                <a:lnTo>
                  <a:pt x="2367421" y="197804"/>
                </a:lnTo>
                <a:lnTo>
                  <a:pt x="2403643" y="179899"/>
                </a:lnTo>
                <a:lnTo>
                  <a:pt x="2424684" y="151637"/>
                </a:lnTo>
                <a:lnTo>
                  <a:pt x="2422298" y="142053"/>
                </a:lnTo>
                <a:lnTo>
                  <a:pt x="2387657" y="114318"/>
                </a:lnTo>
                <a:lnTo>
                  <a:pt x="2343077" y="96854"/>
                </a:lnTo>
                <a:lnTo>
                  <a:pt x="2282636" y="80376"/>
                </a:lnTo>
                <a:lnTo>
                  <a:pt x="2207468" y="65027"/>
                </a:lnTo>
                <a:lnTo>
                  <a:pt x="2164718" y="57821"/>
                </a:lnTo>
                <a:lnTo>
                  <a:pt x="2118711" y="50950"/>
                </a:lnTo>
                <a:lnTo>
                  <a:pt x="2069591" y="44434"/>
                </a:lnTo>
                <a:lnTo>
                  <a:pt x="2017500" y="38288"/>
                </a:lnTo>
                <a:lnTo>
                  <a:pt x="1962580" y="32532"/>
                </a:lnTo>
                <a:lnTo>
                  <a:pt x="1904972" y="27183"/>
                </a:lnTo>
                <a:lnTo>
                  <a:pt x="1844820" y="22259"/>
                </a:lnTo>
                <a:lnTo>
                  <a:pt x="1782263" y="17777"/>
                </a:lnTo>
                <a:lnTo>
                  <a:pt x="1717446" y="13756"/>
                </a:lnTo>
                <a:lnTo>
                  <a:pt x="1650510" y="10213"/>
                </a:lnTo>
                <a:lnTo>
                  <a:pt x="1581596" y="7167"/>
                </a:lnTo>
                <a:lnTo>
                  <a:pt x="1510847" y="4634"/>
                </a:lnTo>
                <a:lnTo>
                  <a:pt x="1438405" y="2633"/>
                </a:lnTo>
                <a:lnTo>
                  <a:pt x="1364412" y="1182"/>
                </a:lnTo>
                <a:lnTo>
                  <a:pt x="1289010" y="298"/>
                </a:lnTo>
                <a:lnTo>
                  <a:pt x="1212342" y="0"/>
                </a:lnTo>
                <a:close/>
              </a:path>
            </a:pathLst>
          </a:custGeom>
          <a:solidFill>
            <a:srgbClr val="FFC000">
              <a:alpha val="50195"/>
            </a:srgbClr>
          </a:solidFill>
        </p:spPr>
        <p:txBody>
          <a:bodyPr wrap="square" lIns="0" tIns="0" rIns="0" bIns="0" rtlCol="0"/>
          <a:lstStyle/>
          <a:p>
            <a:endParaRPr sz="2398"/>
          </a:p>
        </p:txBody>
      </p:sp>
      <p:sp>
        <p:nvSpPr>
          <p:cNvPr id="16" name="object 16"/>
          <p:cNvSpPr txBox="1"/>
          <p:nvPr/>
        </p:nvSpPr>
        <p:spPr>
          <a:xfrm>
            <a:off x="5095973" y="5828166"/>
            <a:ext cx="746704" cy="181805"/>
          </a:xfrm>
          <a:prstGeom prst="rect">
            <a:avLst/>
          </a:prstGeom>
        </p:spPr>
        <p:txBody>
          <a:bodyPr vert="horz" wrap="square" lIns="0" tIns="12688" rIns="0" bIns="0" rtlCol="0">
            <a:spAutoFit/>
          </a:bodyPr>
          <a:lstStyle/>
          <a:p>
            <a:pPr marL="12689">
              <a:spcBef>
                <a:spcPts val="100"/>
              </a:spcBef>
            </a:pPr>
            <a:r>
              <a:rPr sz="1099" dirty="0">
                <a:solidFill>
                  <a:srgbClr val="FFFFFF"/>
                </a:solidFill>
                <a:latin typeface="Arial MT"/>
                <a:cs typeface="Arial MT"/>
              </a:rPr>
              <a:t>Anchor</a:t>
            </a:r>
            <a:r>
              <a:rPr sz="1099" spc="-35" dirty="0">
                <a:solidFill>
                  <a:srgbClr val="FFFFFF"/>
                </a:solidFill>
                <a:latin typeface="Arial MT"/>
                <a:cs typeface="Arial MT"/>
              </a:rPr>
              <a:t> </a:t>
            </a:r>
            <a:r>
              <a:rPr sz="1099" spc="-20" dirty="0">
                <a:solidFill>
                  <a:srgbClr val="FFFFFF"/>
                </a:solidFill>
                <a:latin typeface="Arial MT"/>
                <a:cs typeface="Arial MT"/>
              </a:rPr>
              <a:t>Cell</a:t>
            </a:r>
            <a:endParaRPr sz="1099">
              <a:latin typeface="Arial MT"/>
              <a:cs typeface="Arial MT"/>
            </a:endParaRPr>
          </a:p>
        </p:txBody>
      </p:sp>
      <p:sp>
        <p:nvSpPr>
          <p:cNvPr id="17" name="object 17"/>
          <p:cNvSpPr txBox="1"/>
          <p:nvPr/>
        </p:nvSpPr>
        <p:spPr>
          <a:xfrm>
            <a:off x="5102952" y="4774280"/>
            <a:ext cx="746704" cy="181805"/>
          </a:xfrm>
          <a:prstGeom prst="rect">
            <a:avLst/>
          </a:prstGeom>
        </p:spPr>
        <p:txBody>
          <a:bodyPr vert="horz" wrap="square" lIns="0" tIns="12688" rIns="0" bIns="0" rtlCol="0">
            <a:spAutoFit/>
          </a:bodyPr>
          <a:lstStyle/>
          <a:p>
            <a:pPr marL="12689">
              <a:spcBef>
                <a:spcPts val="100"/>
              </a:spcBef>
            </a:pPr>
            <a:r>
              <a:rPr sz="1099" dirty="0">
                <a:solidFill>
                  <a:srgbClr val="FFFFFF"/>
                </a:solidFill>
                <a:latin typeface="Arial MT"/>
                <a:cs typeface="Arial MT"/>
              </a:rPr>
              <a:t>Anchor</a:t>
            </a:r>
            <a:r>
              <a:rPr sz="1099" spc="-35" dirty="0">
                <a:solidFill>
                  <a:srgbClr val="FFFFFF"/>
                </a:solidFill>
                <a:latin typeface="Arial MT"/>
                <a:cs typeface="Arial MT"/>
              </a:rPr>
              <a:t> </a:t>
            </a:r>
            <a:r>
              <a:rPr sz="1099" spc="-20" dirty="0">
                <a:solidFill>
                  <a:srgbClr val="FFFFFF"/>
                </a:solidFill>
                <a:latin typeface="Arial MT"/>
                <a:cs typeface="Arial MT"/>
              </a:rPr>
              <a:t>Cell</a:t>
            </a:r>
            <a:endParaRPr sz="1099">
              <a:latin typeface="Arial MT"/>
              <a:cs typeface="Arial MT"/>
            </a:endParaRPr>
          </a:p>
        </p:txBody>
      </p:sp>
      <p:sp>
        <p:nvSpPr>
          <p:cNvPr id="18" name="object 18"/>
          <p:cNvSpPr txBox="1"/>
          <p:nvPr/>
        </p:nvSpPr>
        <p:spPr>
          <a:xfrm>
            <a:off x="4252272" y="6621238"/>
            <a:ext cx="1736387" cy="165853"/>
          </a:xfrm>
          <a:prstGeom prst="rect">
            <a:avLst/>
          </a:prstGeom>
        </p:spPr>
        <p:txBody>
          <a:bodyPr vert="horz" wrap="square" lIns="0" tIns="12054" rIns="0" bIns="0" rtlCol="0">
            <a:spAutoFit/>
          </a:bodyPr>
          <a:lstStyle/>
          <a:p>
            <a:pPr marL="12689">
              <a:spcBef>
                <a:spcPts val="95"/>
              </a:spcBef>
            </a:pPr>
            <a:r>
              <a:rPr sz="999" dirty="0">
                <a:latin typeface="Arial MT"/>
                <a:cs typeface="Arial MT"/>
              </a:rPr>
              <a:t>SPID</a:t>
            </a:r>
            <a:r>
              <a:rPr sz="999" spc="-5" dirty="0">
                <a:latin typeface="Arial MT"/>
                <a:cs typeface="Arial MT"/>
              </a:rPr>
              <a:t> </a:t>
            </a:r>
            <a:r>
              <a:rPr sz="999" dirty="0">
                <a:latin typeface="Arial MT"/>
                <a:cs typeface="Arial MT"/>
              </a:rPr>
              <a:t>4</a:t>
            </a:r>
            <a:r>
              <a:rPr sz="999" spc="415" dirty="0">
                <a:latin typeface="Arial MT"/>
                <a:cs typeface="Arial MT"/>
              </a:rPr>
              <a:t> </a:t>
            </a:r>
            <a:r>
              <a:rPr sz="999" dirty="0">
                <a:latin typeface="Arial MT"/>
                <a:cs typeface="Arial MT"/>
              </a:rPr>
              <a:t>SPID 256</a:t>
            </a:r>
            <a:r>
              <a:rPr sz="999" spc="220" dirty="0">
                <a:latin typeface="Arial MT"/>
                <a:cs typeface="Arial MT"/>
              </a:rPr>
              <a:t> </a:t>
            </a:r>
            <a:r>
              <a:rPr sz="1499" baseline="2777" dirty="0">
                <a:latin typeface="Arial MT"/>
                <a:cs typeface="Arial MT"/>
              </a:rPr>
              <a:t>SPID </a:t>
            </a:r>
            <a:r>
              <a:rPr sz="1499" spc="-15" baseline="2777" dirty="0">
                <a:latin typeface="Arial MT"/>
                <a:cs typeface="Arial MT"/>
              </a:rPr>
              <a:t>1/2/3</a:t>
            </a:r>
            <a:endParaRPr sz="1499" baseline="2777">
              <a:latin typeface="Arial MT"/>
              <a:cs typeface="Arial MT"/>
            </a:endParaRPr>
          </a:p>
        </p:txBody>
      </p:sp>
      <p:sp>
        <p:nvSpPr>
          <p:cNvPr id="19" name="object 19"/>
          <p:cNvSpPr txBox="1"/>
          <p:nvPr/>
        </p:nvSpPr>
        <p:spPr>
          <a:xfrm>
            <a:off x="6940972" y="3645025"/>
            <a:ext cx="418712" cy="2232327"/>
          </a:xfrm>
          <a:prstGeom prst="rect">
            <a:avLst/>
          </a:prstGeom>
          <a:solidFill>
            <a:srgbClr val="F4DADA"/>
          </a:solidFill>
        </p:spPr>
        <p:txBody>
          <a:bodyPr vert="horz" wrap="square" lIns="0" tIns="102140" rIns="0" bIns="0" rtlCol="0">
            <a:spAutoFit/>
          </a:bodyPr>
          <a:lstStyle/>
          <a:p>
            <a:pPr marL="137671">
              <a:spcBef>
                <a:spcPts val="804"/>
              </a:spcBef>
            </a:pPr>
            <a:r>
              <a:rPr sz="899" b="1" spc="-25" dirty="0">
                <a:latin typeface="Arial"/>
                <a:cs typeface="Arial"/>
              </a:rPr>
              <a:t>P0</a:t>
            </a:r>
            <a:endParaRPr sz="899">
              <a:latin typeface="Arial"/>
              <a:cs typeface="Arial"/>
            </a:endParaRPr>
          </a:p>
          <a:p>
            <a:pPr>
              <a:lnSpc>
                <a:spcPct val="100000"/>
              </a:lnSpc>
            </a:pPr>
            <a:endParaRPr sz="899">
              <a:latin typeface="Arial"/>
              <a:cs typeface="Arial"/>
            </a:endParaRPr>
          </a:p>
          <a:p>
            <a:pPr>
              <a:spcBef>
                <a:spcPts val="874"/>
              </a:spcBef>
            </a:pPr>
            <a:endParaRPr sz="899">
              <a:latin typeface="Arial"/>
              <a:cs typeface="Arial"/>
            </a:endParaRPr>
          </a:p>
          <a:p>
            <a:pPr marL="154166" indent="-10785"/>
            <a:r>
              <a:rPr sz="899" b="1" spc="-25" dirty="0">
                <a:latin typeface="Arial"/>
                <a:cs typeface="Arial"/>
              </a:rPr>
              <a:t>P0</a:t>
            </a:r>
            <a:endParaRPr sz="899">
              <a:latin typeface="Arial"/>
              <a:cs typeface="Arial"/>
            </a:endParaRPr>
          </a:p>
          <a:p>
            <a:pPr marL="151628" marR="98336" indent="2538" algn="just">
              <a:lnSpc>
                <a:spcPct val="373700"/>
              </a:lnSpc>
              <a:spcBef>
                <a:spcPts val="140"/>
              </a:spcBef>
            </a:pPr>
            <a:r>
              <a:rPr sz="899" b="1" spc="-25" dirty="0">
                <a:latin typeface="Arial"/>
                <a:cs typeface="Arial"/>
              </a:rPr>
              <a:t>P7 P7 P6</a:t>
            </a:r>
            <a:endParaRPr sz="899">
              <a:latin typeface="Arial"/>
              <a:cs typeface="Arial"/>
            </a:endParaRPr>
          </a:p>
        </p:txBody>
      </p:sp>
      <p:sp>
        <p:nvSpPr>
          <p:cNvPr id="20" name="object 20"/>
          <p:cNvSpPr/>
          <p:nvPr/>
        </p:nvSpPr>
        <p:spPr>
          <a:xfrm>
            <a:off x="7571325" y="4767174"/>
            <a:ext cx="283582" cy="1339879"/>
          </a:xfrm>
          <a:custGeom>
            <a:avLst/>
            <a:gdLst/>
            <a:ahLst/>
            <a:cxnLst/>
            <a:rect l="l" t="t" r="r" b="b"/>
            <a:pathLst>
              <a:path w="283845" h="1341120">
                <a:moveTo>
                  <a:pt x="0" y="0"/>
                </a:moveTo>
                <a:lnTo>
                  <a:pt x="55149" y="1851"/>
                </a:lnTo>
                <a:lnTo>
                  <a:pt x="100202" y="6905"/>
                </a:lnTo>
                <a:lnTo>
                  <a:pt x="130587" y="14412"/>
                </a:lnTo>
                <a:lnTo>
                  <a:pt x="141731" y="23622"/>
                </a:lnTo>
                <a:lnTo>
                  <a:pt x="141731" y="646938"/>
                </a:lnTo>
                <a:lnTo>
                  <a:pt x="152876" y="656147"/>
                </a:lnTo>
                <a:lnTo>
                  <a:pt x="183261" y="663654"/>
                </a:lnTo>
                <a:lnTo>
                  <a:pt x="228314" y="668708"/>
                </a:lnTo>
                <a:lnTo>
                  <a:pt x="283463" y="670560"/>
                </a:lnTo>
                <a:lnTo>
                  <a:pt x="228314" y="672411"/>
                </a:lnTo>
                <a:lnTo>
                  <a:pt x="183260" y="677465"/>
                </a:lnTo>
                <a:lnTo>
                  <a:pt x="152876" y="684972"/>
                </a:lnTo>
                <a:lnTo>
                  <a:pt x="141731" y="694182"/>
                </a:lnTo>
                <a:lnTo>
                  <a:pt x="141731" y="1317498"/>
                </a:lnTo>
                <a:lnTo>
                  <a:pt x="130587" y="1326691"/>
                </a:lnTo>
                <a:lnTo>
                  <a:pt x="100202" y="1334200"/>
                </a:lnTo>
                <a:lnTo>
                  <a:pt x="55149" y="1339263"/>
                </a:lnTo>
                <a:lnTo>
                  <a:pt x="0" y="1341120"/>
                </a:lnTo>
              </a:path>
            </a:pathLst>
          </a:custGeom>
          <a:ln w="9143">
            <a:solidFill>
              <a:srgbClr val="000000"/>
            </a:solidFill>
          </a:ln>
        </p:spPr>
        <p:txBody>
          <a:bodyPr wrap="square" lIns="0" tIns="0" rIns="0" bIns="0" rtlCol="0"/>
          <a:lstStyle/>
          <a:p>
            <a:endParaRPr sz="2398"/>
          </a:p>
        </p:txBody>
      </p:sp>
      <p:sp>
        <p:nvSpPr>
          <p:cNvPr id="21" name="object 21"/>
          <p:cNvSpPr/>
          <p:nvPr/>
        </p:nvSpPr>
        <p:spPr>
          <a:xfrm>
            <a:off x="8586892" y="3702882"/>
            <a:ext cx="167485" cy="2488166"/>
          </a:xfrm>
          <a:custGeom>
            <a:avLst/>
            <a:gdLst/>
            <a:ahLst/>
            <a:cxnLst/>
            <a:rect l="l" t="t" r="r" b="b"/>
            <a:pathLst>
              <a:path w="167640" h="2490470">
                <a:moveTo>
                  <a:pt x="0" y="0"/>
                </a:moveTo>
                <a:lnTo>
                  <a:pt x="32652" y="1093"/>
                </a:lnTo>
                <a:lnTo>
                  <a:pt x="59293" y="4079"/>
                </a:lnTo>
                <a:lnTo>
                  <a:pt x="77241" y="8518"/>
                </a:lnTo>
                <a:lnTo>
                  <a:pt x="83820" y="13970"/>
                </a:lnTo>
                <a:lnTo>
                  <a:pt x="83820" y="1231138"/>
                </a:lnTo>
                <a:lnTo>
                  <a:pt x="90398" y="1236589"/>
                </a:lnTo>
                <a:lnTo>
                  <a:pt x="108346" y="1241028"/>
                </a:lnTo>
                <a:lnTo>
                  <a:pt x="134987" y="1244014"/>
                </a:lnTo>
                <a:lnTo>
                  <a:pt x="167640" y="1245108"/>
                </a:lnTo>
                <a:lnTo>
                  <a:pt x="134987" y="1246201"/>
                </a:lnTo>
                <a:lnTo>
                  <a:pt x="108346" y="1249187"/>
                </a:lnTo>
                <a:lnTo>
                  <a:pt x="90398" y="1253626"/>
                </a:lnTo>
                <a:lnTo>
                  <a:pt x="83820" y="1259078"/>
                </a:lnTo>
                <a:lnTo>
                  <a:pt x="83820" y="2476246"/>
                </a:lnTo>
                <a:lnTo>
                  <a:pt x="77241" y="2481686"/>
                </a:lnTo>
                <a:lnTo>
                  <a:pt x="59293" y="2486126"/>
                </a:lnTo>
                <a:lnTo>
                  <a:pt x="32652" y="2489119"/>
                </a:lnTo>
                <a:lnTo>
                  <a:pt x="0" y="2490216"/>
                </a:lnTo>
              </a:path>
            </a:pathLst>
          </a:custGeom>
          <a:ln w="9144">
            <a:solidFill>
              <a:srgbClr val="000000"/>
            </a:solidFill>
          </a:ln>
        </p:spPr>
        <p:txBody>
          <a:bodyPr wrap="square" lIns="0" tIns="0" rIns="0" bIns="0" rtlCol="0"/>
          <a:lstStyle/>
          <a:p>
            <a:endParaRPr sz="2398"/>
          </a:p>
        </p:txBody>
      </p:sp>
      <p:sp>
        <p:nvSpPr>
          <p:cNvPr id="22" name="object 22"/>
          <p:cNvSpPr txBox="1"/>
          <p:nvPr/>
        </p:nvSpPr>
        <p:spPr>
          <a:xfrm>
            <a:off x="7934969" y="5324568"/>
            <a:ext cx="588100" cy="329895"/>
          </a:xfrm>
          <a:prstGeom prst="rect">
            <a:avLst/>
          </a:prstGeom>
        </p:spPr>
        <p:txBody>
          <a:bodyPr vert="horz" wrap="square" lIns="0" tIns="12054" rIns="0" bIns="0" rtlCol="0">
            <a:spAutoFit/>
          </a:bodyPr>
          <a:lstStyle/>
          <a:p>
            <a:pPr marL="12689">
              <a:spcBef>
                <a:spcPts val="95"/>
              </a:spcBef>
            </a:pPr>
            <a:r>
              <a:rPr sz="999" dirty="0">
                <a:latin typeface="Arial MT"/>
                <a:cs typeface="Arial MT"/>
              </a:rPr>
              <a:t>NSA</a:t>
            </a:r>
            <a:r>
              <a:rPr sz="999" spc="-15" dirty="0">
                <a:latin typeface="Arial MT"/>
                <a:cs typeface="Arial MT"/>
              </a:rPr>
              <a:t> </a:t>
            </a:r>
            <a:r>
              <a:rPr sz="999" spc="-25" dirty="0">
                <a:latin typeface="Arial MT"/>
                <a:cs typeface="Arial MT"/>
              </a:rPr>
              <a:t>UE</a:t>
            </a:r>
            <a:endParaRPr sz="999">
              <a:latin typeface="Arial MT"/>
              <a:cs typeface="Arial MT"/>
            </a:endParaRPr>
          </a:p>
          <a:p>
            <a:pPr marL="12689"/>
            <a:r>
              <a:rPr sz="999" dirty="0">
                <a:latin typeface="Arial MT"/>
                <a:cs typeface="Arial MT"/>
              </a:rPr>
              <a:t>MLB</a:t>
            </a:r>
            <a:r>
              <a:rPr sz="999" spc="-15" dirty="0">
                <a:latin typeface="Arial MT"/>
                <a:cs typeface="Arial MT"/>
              </a:rPr>
              <a:t> </a:t>
            </a:r>
            <a:r>
              <a:rPr sz="999" spc="-20" dirty="0">
                <a:latin typeface="Arial MT"/>
                <a:cs typeface="Arial MT"/>
              </a:rPr>
              <a:t>Area</a:t>
            </a:r>
            <a:endParaRPr sz="999">
              <a:latin typeface="Arial MT"/>
              <a:cs typeface="Arial MT"/>
            </a:endParaRPr>
          </a:p>
        </p:txBody>
      </p:sp>
      <p:sp>
        <p:nvSpPr>
          <p:cNvPr id="23" name="object 23"/>
          <p:cNvSpPr txBox="1"/>
          <p:nvPr/>
        </p:nvSpPr>
        <p:spPr>
          <a:xfrm>
            <a:off x="8909809" y="4775802"/>
            <a:ext cx="588100" cy="329895"/>
          </a:xfrm>
          <a:prstGeom prst="rect">
            <a:avLst/>
          </a:prstGeom>
        </p:spPr>
        <p:txBody>
          <a:bodyPr vert="horz" wrap="square" lIns="0" tIns="12054" rIns="0" bIns="0" rtlCol="0">
            <a:spAutoFit/>
          </a:bodyPr>
          <a:lstStyle/>
          <a:p>
            <a:pPr marL="12689">
              <a:spcBef>
                <a:spcPts val="95"/>
              </a:spcBef>
            </a:pPr>
            <a:r>
              <a:rPr sz="999" dirty="0">
                <a:latin typeface="Arial MT"/>
                <a:cs typeface="Arial MT"/>
              </a:rPr>
              <a:t>LTE</a:t>
            </a:r>
            <a:r>
              <a:rPr sz="999" spc="-25" dirty="0">
                <a:latin typeface="Arial MT"/>
                <a:cs typeface="Arial MT"/>
              </a:rPr>
              <a:t> UE</a:t>
            </a:r>
            <a:endParaRPr sz="999">
              <a:latin typeface="Arial MT"/>
              <a:cs typeface="Arial MT"/>
            </a:endParaRPr>
          </a:p>
          <a:p>
            <a:pPr marL="12689"/>
            <a:r>
              <a:rPr sz="999" dirty="0">
                <a:latin typeface="Arial MT"/>
                <a:cs typeface="Arial MT"/>
              </a:rPr>
              <a:t>MLB</a:t>
            </a:r>
            <a:r>
              <a:rPr sz="999" spc="-15" dirty="0">
                <a:latin typeface="Arial MT"/>
                <a:cs typeface="Arial MT"/>
              </a:rPr>
              <a:t> </a:t>
            </a:r>
            <a:r>
              <a:rPr sz="999" spc="-20" dirty="0">
                <a:latin typeface="Arial MT"/>
                <a:cs typeface="Arial MT"/>
              </a:rPr>
              <a:t>Area</a:t>
            </a:r>
            <a:endParaRPr sz="999">
              <a:latin typeface="Arial MT"/>
              <a:cs typeface="Arial MT"/>
            </a:endParaRPr>
          </a:p>
        </p:txBody>
      </p:sp>
      <p:sp>
        <p:nvSpPr>
          <p:cNvPr id="24" name="object 24"/>
          <p:cNvSpPr txBox="1"/>
          <p:nvPr/>
        </p:nvSpPr>
        <p:spPr>
          <a:xfrm>
            <a:off x="3425692" y="4773646"/>
            <a:ext cx="467562" cy="181805"/>
          </a:xfrm>
          <a:prstGeom prst="rect">
            <a:avLst/>
          </a:prstGeom>
        </p:spPr>
        <p:txBody>
          <a:bodyPr vert="horz" wrap="square" lIns="0" tIns="12688" rIns="0" bIns="0" rtlCol="0">
            <a:spAutoFit/>
          </a:bodyPr>
          <a:lstStyle/>
          <a:p>
            <a:pPr marL="12689">
              <a:spcBef>
                <a:spcPts val="100"/>
              </a:spcBef>
            </a:pPr>
            <a:r>
              <a:rPr sz="1099" b="1" dirty="0">
                <a:solidFill>
                  <a:srgbClr val="3333FF"/>
                </a:solidFill>
                <a:latin typeface="Arial"/>
                <a:cs typeface="Arial"/>
              </a:rPr>
              <a:t>L21</a:t>
            </a:r>
            <a:r>
              <a:rPr sz="1099" b="1" spc="-25" dirty="0">
                <a:solidFill>
                  <a:srgbClr val="3333FF"/>
                </a:solidFill>
                <a:latin typeface="Arial"/>
                <a:cs typeface="Arial"/>
              </a:rPr>
              <a:t> F1</a:t>
            </a:r>
            <a:endParaRPr sz="1099">
              <a:latin typeface="Arial"/>
              <a:cs typeface="Arial"/>
            </a:endParaRPr>
          </a:p>
        </p:txBody>
      </p:sp>
      <p:sp>
        <p:nvSpPr>
          <p:cNvPr id="25" name="object 25"/>
          <p:cNvSpPr txBox="1"/>
          <p:nvPr/>
        </p:nvSpPr>
        <p:spPr>
          <a:xfrm>
            <a:off x="3405264" y="5306553"/>
            <a:ext cx="466927" cy="181805"/>
          </a:xfrm>
          <a:prstGeom prst="rect">
            <a:avLst/>
          </a:prstGeom>
        </p:spPr>
        <p:txBody>
          <a:bodyPr vert="horz" wrap="square" lIns="0" tIns="12688" rIns="0" bIns="0" rtlCol="0">
            <a:spAutoFit/>
          </a:bodyPr>
          <a:lstStyle/>
          <a:p>
            <a:pPr marL="12689">
              <a:spcBef>
                <a:spcPts val="100"/>
              </a:spcBef>
            </a:pPr>
            <a:r>
              <a:rPr sz="1099" b="1" dirty="0">
                <a:solidFill>
                  <a:srgbClr val="3333FF"/>
                </a:solidFill>
                <a:latin typeface="Arial"/>
                <a:cs typeface="Arial"/>
              </a:rPr>
              <a:t>L18</a:t>
            </a:r>
            <a:r>
              <a:rPr sz="1099" b="1" spc="-20" dirty="0">
                <a:solidFill>
                  <a:srgbClr val="3333FF"/>
                </a:solidFill>
                <a:latin typeface="Arial"/>
                <a:cs typeface="Arial"/>
              </a:rPr>
              <a:t> </a:t>
            </a:r>
            <a:r>
              <a:rPr sz="1099" b="1" spc="-25" dirty="0">
                <a:solidFill>
                  <a:srgbClr val="3333FF"/>
                </a:solidFill>
                <a:latin typeface="Arial"/>
                <a:cs typeface="Arial"/>
              </a:rPr>
              <a:t>F1</a:t>
            </a:r>
            <a:endParaRPr sz="1099">
              <a:latin typeface="Arial"/>
              <a:cs typeface="Arial"/>
            </a:endParaRPr>
          </a:p>
        </p:txBody>
      </p:sp>
      <p:sp>
        <p:nvSpPr>
          <p:cNvPr id="26" name="object 26"/>
          <p:cNvSpPr txBox="1"/>
          <p:nvPr/>
        </p:nvSpPr>
        <p:spPr>
          <a:xfrm>
            <a:off x="3479617" y="5835526"/>
            <a:ext cx="390164" cy="181805"/>
          </a:xfrm>
          <a:prstGeom prst="rect">
            <a:avLst/>
          </a:prstGeom>
        </p:spPr>
        <p:txBody>
          <a:bodyPr vert="horz" wrap="square" lIns="0" tIns="12688" rIns="0" bIns="0" rtlCol="0">
            <a:spAutoFit/>
          </a:bodyPr>
          <a:lstStyle/>
          <a:p>
            <a:pPr marL="12689">
              <a:spcBef>
                <a:spcPts val="100"/>
              </a:spcBef>
            </a:pPr>
            <a:r>
              <a:rPr sz="1099" b="1" dirty="0">
                <a:solidFill>
                  <a:srgbClr val="3333FF"/>
                </a:solidFill>
                <a:latin typeface="Arial"/>
                <a:cs typeface="Arial"/>
              </a:rPr>
              <a:t>L7</a:t>
            </a:r>
            <a:r>
              <a:rPr sz="1099" b="1" spc="-10" dirty="0">
                <a:solidFill>
                  <a:srgbClr val="3333FF"/>
                </a:solidFill>
                <a:latin typeface="Arial"/>
                <a:cs typeface="Arial"/>
              </a:rPr>
              <a:t> </a:t>
            </a:r>
            <a:r>
              <a:rPr sz="1099" b="1" spc="-25" dirty="0">
                <a:solidFill>
                  <a:srgbClr val="3333FF"/>
                </a:solidFill>
                <a:latin typeface="Arial"/>
                <a:cs typeface="Arial"/>
              </a:rPr>
              <a:t>F1</a:t>
            </a:r>
            <a:endParaRPr sz="1099">
              <a:latin typeface="Arial"/>
              <a:cs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47379" y="6464716"/>
            <a:ext cx="340680" cy="165789"/>
          </a:xfrm>
          <a:prstGeom prst="rect">
            <a:avLst/>
          </a:prstGeom>
        </p:spPr>
        <p:txBody>
          <a:bodyPr vert="horz" wrap="square" lIns="0" tIns="12054" rIns="0" bIns="0" rtlCol="0">
            <a:spAutoFit/>
          </a:bodyPr>
          <a:lstStyle/>
          <a:p>
            <a:pPr marL="12689">
              <a:spcBef>
                <a:spcPts val="95"/>
              </a:spcBef>
            </a:pPr>
            <a:r>
              <a:rPr sz="999" dirty="0">
                <a:latin typeface="Arial MT"/>
                <a:cs typeface="Arial MT"/>
              </a:rPr>
              <a:t>ge</a:t>
            </a:r>
            <a:r>
              <a:rPr sz="999" spc="-10" dirty="0">
                <a:latin typeface="Arial MT"/>
                <a:cs typeface="Arial MT"/>
              </a:rPr>
              <a:t> </a:t>
            </a:r>
            <a:r>
              <a:rPr sz="999" spc="-25" dirty="0">
                <a:latin typeface="Arial MT"/>
                <a:cs typeface="Arial MT"/>
              </a:rPr>
              <a:t>10</a:t>
            </a:r>
            <a:endParaRPr sz="999">
              <a:latin typeface="Arial MT"/>
              <a:cs typeface="Arial MT"/>
            </a:endParaRPr>
          </a:p>
        </p:txBody>
      </p:sp>
      <p:sp>
        <p:nvSpPr>
          <p:cNvPr id="3" name="object 3"/>
          <p:cNvSpPr txBox="1"/>
          <p:nvPr/>
        </p:nvSpPr>
        <p:spPr>
          <a:xfrm>
            <a:off x="861336" y="6475092"/>
            <a:ext cx="10798971" cy="199206"/>
          </a:xfrm>
          <a:prstGeom prst="rect">
            <a:avLst/>
          </a:prstGeom>
        </p:spPr>
        <p:txBody>
          <a:bodyPr vert="horz" wrap="square" lIns="0" tIns="0" rIns="0" bIns="0" rtlCol="0">
            <a:spAutoFit/>
          </a:bodyPr>
          <a:lstStyle/>
          <a:p>
            <a:pPr>
              <a:lnSpc>
                <a:spcPts val="1549"/>
              </a:lnSpc>
              <a:tabLst>
                <a:tab pos="10644441" algn="l"/>
              </a:tabLst>
            </a:pPr>
            <a:r>
              <a:rPr sz="1399" dirty="0">
                <a:solidFill>
                  <a:srgbClr val="585858"/>
                </a:solidFill>
                <a:latin typeface="Arial MT"/>
                <a:cs typeface="Arial MT"/>
              </a:rPr>
              <a:t>	</a:t>
            </a:r>
            <a:r>
              <a:rPr sz="1499" spc="-37" baseline="13888" dirty="0">
                <a:latin typeface="Arial MT"/>
                <a:cs typeface="Arial MT"/>
              </a:rPr>
              <a:t>Pa</a:t>
            </a:r>
            <a:endParaRPr sz="1499" baseline="13888">
              <a:latin typeface="Arial MT"/>
              <a:cs typeface="Arial MT"/>
            </a:endParaRPr>
          </a:p>
        </p:txBody>
      </p:sp>
      <p:pic>
        <p:nvPicPr>
          <p:cNvPr id="4" name="object 4"/>
          <p:cNvPicPr/>
          <p:nvPr/>
        </p:nvPicPr>
        <p:blipFill>
          <a:blip r:embed="rId2" cstate="print"/>
          <a:stretch>
            <a:fillRect/>
          </a:stretch>
        </p:blipFill>
        <p:spPr>
          <a:xfrm>
            <a:off x="3215680" y="1700809"/>
            <a:ext cx="6790332" cy="3037491"/>
          </a:xfrm>
          <a:prstGeom prst="rect">
            <a:avLst/>
          </a:prstGeom>
        </p:spPr>
      </p:pic>
      <p:sp>
        <p:nvSpPr>
          <p:cNvPr id="5" name="object 5"/>
          <p:cNvSpPr txBox="1">
            <a:spLocks noGrp="1"/>
          </p:cNvSpPr>
          <p:nvPr>
            <p:ph type="title"/>
          </p:nvPr>
        </p:nvSpPr>
        <p:spPr>
          <a:xfrm>
            <a:off x="129125" y="67649"/>
            <a:ext cx="10969943" cy="443699"/>
          </a:xfrm>
          <a:prstGeom prst="rect">
            <a:avLst/>
          </a:prstGeom>
        </p:spPr>
        <p:txBody>
          <a:bodyPr vert="horz" wrap="square" lIns="0" tIns="12688" rIns="0" bIns="0" rtlCol="0" anchor="ctr">
            <a:spAutoFit/>
          </a:bodyPr>
          <a:lstStyle/>
          <a:p>
            <a:pPr marL="12689">
              <a:spcBef>
                <a:spcPts val="100"/>
              </a:spcBef>
            </a:pPr>
            <a:r>
              <a:rPr sz="2800" dirty="0"/>
              <a:t>5G</a:t>
            </a:r>
            <a:r>
              <a:rPr sz="2800" spc="-45" dirty="0"/>
              <a:t> </a:t>
            </a:r>
            <a:r>
              <a:rPr sz="2800" dirty="0"/>
              <a:t>Baseline</a:t>
            </a:r>
            <a:r>
              <a:rPr sz="2800" spc="-55" dirty="0"/>
              <a:t> </a:t>
            </a:r>
            <a:r>
              <a:rPr sz="2800" dirty="0"/>
              <a:t>Parameter</a:t>
            </a:r>
            <a:r>
              <a:rPr sz="2800" spc="-70" dirty="0"/>
              <a:t> </a:t>
            </a:r>
            <a:r>
              <a:rPr sz="2800" spc="-50" dirty="0"/>
              <a:t>:</a:t>
            </a:r>
          </a:p>
        </p:txBody>
      </p:sp>
      <p:sp>
        <p:nvSpPr>
          <p:cNvPr id="6" name="object 6"/>
          <p:cNvSpPr txBox="1"/>
          <p:nvPr/>
        </p:nvSpPr>
        <p:spPr>
          <a:xfrm>
            <a:off x="84305" y="4627913"/>
            <a:ext cx="11765816" cy="1853119"/>
          </a:xfrm>
          <a:prstGeom prst="rect">
            <a:avLst/>
          </a:prstGeom>
        </p:spPr>
        <p:txBody>
          <a:bodyPr vert="horz" wrap="square" lIns="0" tIns="12688" rIns="0" bIns="0" rtlCol="0">
            <a:spAutoFit/>
          </a:bodyPr>
          <a:lstStyle/>
          <a:p>
            <a:pPr marL="12689">
              <a:spcBef>
                <a:spcPts val="100"/>
              </a:spcBef>
            </a:pPr>
            <a:r>
              <a:rPr sz="1199" spc="-10" dirty="0">
                <a:solidFill>
                  <a:srgbClr val="3333FF"/>
                </a:solidFill>
                <a:latin typeface="Arial MT"/>
                <a:cs typeface="Arial MT"/>
              </a:rPr>
              <a:t>LTE</a:t>
            </a:r>
            <a:r>
              <a:rPr sz="1199" spc="-75" dirty="0">
                <a:solidFill>
                  <a:srgbClr val="3333FF"/>
                </a:solidFill>
                <a:latin typeface="Arial MT"/>
                <a:cs typeface="Arial MT"/>
              </a:rPr>
              <a:t> </a:t>
            </a:r>
            <a:r>
              <a:rPr sz="1199" spc="-20" dirty="0">
                <a:solidFill>
                  <a:srgbClr val="3333FF"/>
                </a:solidFill>
                <a:latin typeface="Arial MT"/>
                <a:cs typeface="Arial MT"/>
              </a:rPr>
              <a:t>Side</a:t>
            </a:r>
            <a:endParaRPr sz="1199" dirty="0">
              <a:latin typeface="Arial MT"/>
              <a:cs typeface="Arial MT"/>
            </a:endParaRPr>
          </a:p>
          <a:p>
            <a:pPr marL="12689" marR="5262584"/>
            <a:r>
              <a:rPr sz="1199" dirty="0">
                <a:latin typeface="Arial MT"/>
                <a:cs typeface="Arial MT"/>
              </a:rPr>
              <a:t>MOD</a:t>
            </a:r>
            <a:r>
              <a:rPr sz="1199" spc="-20" dirty="0">
                <a:latin typeface="Arial MT"/>
                <a:cs typeface="Arial MT"/>
              </a:rPr>
              <a:t> </a:t>
            </a:r>
            <a:r>
              <a:rPr sz="1199" spc="-10" dirty="0">
                <a:latin typeface="Arial MT"/>
                <a:cs typeface="Arial MT"/>
              </a:rPr>
              <a:t>CELLQCIPARA:</a:t>
            </a:r>
            <a:r>
              <a:rPr sz="1199" spc="-40" dirty="0">
                <a:latin typeface="Arial MT"/>
                <a:cs typeface="Arial MT"/>
              </a:rPr>
              <a:t> </a:t>
            </a:r>
            <a:r>
              <a:rPr sz="1199" dirty="0">
                <a:latin typeface="Arial MT"/>
                <a:cs typeface="Arial MT"/>
              </a:rPr>
              <a:t>LocalCellId=1,</a:t>
            </a:r>
            <a:r>
              <a:rPr sz="1199" spc="-35" dirty="0">
                <a:latin typeface="Arial MT"/>
                <a:cs typeface="Arial MT"/>
              </a:rPr>
              <a:t> </a:t>
            </a:r>
            <a:r>
              <a:rPr sz="1199" dirty="0">
                <a:latin typeface="Arial MT"/>
                <a:cs typeface="Arial MT"/>
              </a:rPr>
              <a:t>Qci=7,</a:t>
            </a:r>
            <a:r>
              <a:rPr sz="1199" spc="-15" dirty="0">
                <a:latin typeface="Arial MT"/>
                <a:cs typeface="Arial MT"/>
              </a:rPr>
              <a:t> </a:t>
            </a:r>
            <a:r>
              <a:rPr sz="1199" spc="-10" dirty="0">
                <a:latin typeface="Arial MT"/>
                <a:cs typeface="Arial MT"/>
              </a:rPr>
              <a:t>NsaDcDefaultBearerMode=SCG_SPLIT_BEARER; </a:t>
            </a:r>
            <a:r>
              <a:rPr sz="1199" dirty="0">
                <a:latin typeface="Arial MT"/>
                <a:cs typeface="Arial MT"/>
              </a:rPr>
              <a:t>MOD</a:t>
            </a:r>
            <a:r>
              <a:rPr sz="1199" spc="-25" dirty="0">
                <a:latin typeface="Arial MT"/>
                <a:cs typeface="Arial MT"/>
              </a:rPr>
              <a:t> </a:t>
            </a:r>
            <a:r>
              <a:rPr sz="1199" spc="-10" dirty="0">
                <a:latin typeface="Arial MT"/>
                <a:cs typeface="Arial MT"/>
              </a:rPr>
              <a:t>QCIPARA:</a:t>
            </a:r>
            <a:r>
              <a:rPr sz="1199" spc="-30" dirty="0">
                <a:latin typeface="Arial MT"/>
                <a:cs typeface="Arial MT"/>
              </a:rPr>
              <a:t> </a:t>
            </a:r>
            <a:r>
              <a:rPr sz="1199" dirty="0">
                <a:latin typeface="Arial MT"/>
                <a:cs typeface="Arial MT"/>
              </a:rPr>
              <a:t>Qci=7,</a:t>
            </a:r>
            <a:r>
              <a:rPr sz="1199" spc="-20" dirty="0">
                <a:latin typeface="Arial MT"/>
                <a:cs typeface="Arial MT"/>
              </a:rPr>
              <a:t> </a:t>
            </a:r>
            <a:r>
              <a:rPr sz="1199" spc="-10" dirty="0">
                <a:latin typeface="Arial MT"/>
                <a:cs typeface="Arial MT"/>
              </a:rPr>
              <a:t>NsaDcRlcPdcpParamGroupId=221;</a:t>
            </a:r>
            <a:endParaRPr sz="1199" dirty="0">
              <a:latin typeface="Arial MT"/>
              <a:cs typeface="Arial MT"/>
            </a:endParaRPr>
          </a:p>
          <a:p>
            <a:pPr marL="12689"/>
            <a:r>
              <a:rPr sz="1199" dirty="0">
                <a:latin typeface="Arial MT"/>
                <a:cs typeface="Arial MT"/>
              </a:rPr>
              <a:t>MOD</a:t>
            </a:r>
            <a:r>
              <a:rPr sz="1199" spc="80" dirty="0">
                <a:latin typeface="Arial MT"/>
                <a:cs typeface="Arial MT"/>
              </a:rPr>
              <a:t> </a:t>
            </a:r>
            <a:r>
              <a:rPr sz="1199" spc="-10" dirty="0">
                <a:latin typeface="Arial MT"/>
                <a:cs typeface="Arial MT"/>
              </a:rPr>
              <a:t>RLCPDCPPARAGROUP:</a:t>
            </a:r>
            <a:r>
              <a:rPr sz="1199" spc="50" dirty="0">
                <a:latin typeface="Arial MT"/>
                <a:cs typeface="Arial MT"/>
              </a:rPr>
              <a:t> </a:t>
            </a:r>
            <a:r>
              <a:rPr sz="1199" spc="-10" dirty="0">
                <a:latin typeface="Arial MT"/>
                <a:cs typeface="Arial MT"/>
              </a:rPr>
              <a:t>RlcPdcpParaGroupId=221,</a:t>
            </a:r>
            <a:r>
              <a:rPr sz="1199" spc="45" dirty="0">
                <a:latin typeface="Arial MT"/>
                <a:cs typeface="Arial MT"/>
              </a:rPr>
              <a:t> </a:t>
            </a:r>
            <a:r>
              <a:rPr sz="1199" spc="-10" dirty="0">
                <a:latin typeface="Arial MT"/>
                <a:cs typeface="Arial MT"/>
              </a:rPr>
              <a:t>RlcMode=RlcMode_AM,</a:t>
            </a:r>
            <a:r>
              <a:rPr sz="1199" spc="-40" dirty="0">
                <a:latin typeface="Arial MT"/>
                <a:cs typeface="Arial MT"/>
              </a:rPr>
              <a:t> </a:t>
            </a:r>
            <a:r>
              <a:rPr sz="1199" spc="-10" dirty="0">
                <a:latin typeface="Arial MT"/>
                <a:cs typeface="Arial MT"/>
              </a:rPr>
              <a:t>AmPdcpSnSize=AmPdcpSnsize_18bits;</a:t>
            </a:r>
            <a:endParaRPr sz="1199" dirty="0">
              <a:latin typeface="Arial MT"/>
              <a:cs typeface="Arial MT"/>
            </a:endParaRPr>
          </a:p>
          <a:p>
            <a:pPr>
              <a:spcBef>
                <a:spcPts val="55"/>
              </a:spcBef>
            </a:pPr>
            <a:endParaRPr sz="1199" dirty="0">
              <a:latin typeface="Arial MT"/>
              <a:cs typeface="Arial MT"/>
            </a:endParaRPr>
          </a:p>
          <a:p>
            <a:pPr marL="12689">
              <a:spcBef>
                <a:spcPts val="5"/>
              </a:spcBef>
            </a:pPr>
            <a:r>
              <a:rPr sz="1199" dirty="0">
                <a:solidFill>
                  <a:srgbClr val="3333FF"/>
                </a:solidFill>
                <a:latin typeface="Arial MT"/>
                <a:cs typeface="Arial MT"/>
              </a:rPr>
              <a:t>NR</a:t>
            </a:r>
            <a:r>
              <a:rPr sz="1199" spc="-5" dirty="0">
                <a:solidFill>
                  <a:srgbClr val="3333FF"/>
                </a:solidFill>
                <a:latin typeface="Arial MT"/>
                <a:cs typeface="Arial MT"/>
              </a:rPr>
              <a:t> </a:t>
            </a:r>
            <a:r>
              <a:rPr sz="1199" spc="-20" dirty="0">
                <a:solidFill>
                  <a:srgbClr val="3333FF"/>
                </a:solidFill>
                <a:latin typeface="Arial MT"/>
                <a:cs typeface="Arial MT"/>
              </a:rPr>
              <a:t>Side</a:t>
            </a:r>
            <a:endParaRPr sz="1199" dirty="0">
              <a:latin typeface="Arial MT"/>
              <a:cs typeface="Arial MT"/>
            </a:endParaRPr>
          </a:p>
          <a:p>
            <a:pPr marL="12689"/>
            <a:r>
              <a:rPr sz="1199" dirty="0">
                <a:latin typeface="Arial MT"/>
                <a:cs typeface="Arial MT"/>
              </a:rPr>
              <a:t>MOD</a:t>
            </a:r>
            <a:r>
              <a:rPr sz="1199" spc="-35" dirty="0">
                <a:latin typeface="Arial MT"/>
                <a:cs typeface="Arial MT"/>
              </a:rPr>
              <a:t> </a:t>
            </a:r>
            <a:r>
              <a:rPr sz="1199" dirty="0">
                <a:latin typeface="Arial MT"/>
                <a:cs typeface="Arial MT"/>
              </a:rPr>
              <a:t>NRCELLQCIBEARER:</a:t>
            </a:r>
            <a:r>
              <a:rPr sz="1199" spc="-50" dirty="0">
                <a:latin typeface="Arial MT"/>
                <a:cs typeface="Arial MT"/>
              </a:rPr>
              <a:t> </a:t>
            </a:r>
            <a:r>
              <a:rPr sz="1199" dirty="0">
                <a:latin typeface="Arial MT"/>
                <a:cs typeface="Arial MT"/>
              </a:rPr>
              <a:t>NrCellId=351,</a:t>
            </a:r>
            <a:r>
              <a:rPr sz="1199" spc="-50" dirty="0">
                <a:latin typeface="Arial MT"/>
                <a:cs typeface="Arial MT"/>
              </a:rPr>
              <a:t> </a:t>
            </a:r>
            <a:r>
              <a:rPr sz="1199" dirty="0">
                <a:latin typeface="Arial MT"/>
                <a:cs typeface="Arial MT"/>
              </a:rPr>
              <a:t>Qci=7,</a:t>
            </a:r>
            <a:r>
              <a:rPr sz="1199" spc="-40" dirty="0">
                <a:latin typeface="Arial MT"/>
                <a:cs typeface="Arial MT"/>
              </a:rPr>
              <a:t> </a:t>
            </a:r>
            <a:r>
              <a:rPr sz="1199" spc="-10" dirty="0">
                <a:latin typeface="Arial MT"/>
                <a:cs typeface="Arial MT"/>
              </a:rPr>
              <a:t>RlcMode=AM;</a:t>
            </a:r>
            <a:endParaRPr sz="1199" dirty="0">
              <a:latin typeface="Arial MT"/>
              <a:cs typeface="Arial MT"/>
            </a:endParaRPr>
          </a:p>
          <a:p>
            <a:pPr marL="12689"/>
            <a:r>
              <a:rPr sz="1199" dirty="0">
                <a:latin typeface="Arial MT"/>
                <a:cs typeface="Arial MT"/>
              </a:rPr>
              <a:t>MOD</a:t>
            </a:r>
            <a:r>
              <a:rPr sz="1199" spc="5" dirty="0">
                <a:latin typeface="Arial MT"/>
                <a:cs typeface="Arial MT"/>
              </a:rPr>
              <a:t> </a:t>
            </a:r>
            <a:r>
              <a:rPr sz="1199" spc="-10" dirty="0">
                <a:latin typeface="Arial MT"/>
                <a:cs typeface="Arial MT"/>
              </a:rPr>
              <a:t>GNBRLCPARAMGROUP: </a:t>
            </a:r>
            <a:r>
              <a:rPr sz="1199" dirty="0">
                <a:latin typeface="Arial MT"/>
                <a:cs typeface="Arial MT"/>
              </a:rPr>
              <a:t>RlcParamGroupId=3,</a:t>
            </a:r>
            <a:r>
              <a:rPr sz="1199" spc="-15" dirty="0">
                <a:latin typeface="Arial MT"/>
                <a:cs typeface="Arial MT"/>
              </a:rPr>
              <a:t> </a:t>
            </a:r>
            <a:r>
              <a:rPr sz="1199" spc="-10" dirty="0">
                <a:latin typeface="Arial MT"/>
                <a:cs typeface="Arial MT"/>
              </a:rPr>
              <a:t>RlcMode=AM;</a:t>
            </a:r>
            <a:endParaRPr sz="1199" dirty="0">
              <a:latin typeface="Arial MT"/>
              <a:cs typeface="Arial MT"/>
            </a:endParaRPr>
          </a:p>
          <a:p>
            <a:pPr marL="12689"/>
            <a:r>
              <a:rPr sz="1199" dirty="0">
                <a:latin typeface="Arial MT"/>
                <a:cs typeface="Arial MT"/>
              </a:rPr>
              <a:t>MOD</a:t>
            </a:r>
            <a:r>
              <a:rPr sz="1199" spc="100" dirty="0">
                <a:latin typeface="Arial MT"/>
                <a:cs typeface="Arial MT"/>
              </a:rPr>
              <a:t> </a:t>
            </a:r>
            <a:r>
              <a:rPr sz="1199" spc="-10" dirty="0">
                <a:latin typeface="Arial MT"/>
                <a:cs typeface="Arial MT"/>
              </a:rPr>
              <a:t>GNBPDCPPARAMGROUP:</a:t>
            </a:r>
            <a:r>
              <a:rPr sz="1199" spc="80" dirty="0">
                <a:latin typeface="Arial MT"/>
                <a:cs typeface="Arial MT"/>
              </a:rPr>
              <a:t> </a:t>
            </a:r>
            <a:r>
              <a:rPr sz="1199" spc="-10" dirty="0">
                <a:latin typeface="Arial MT"/>
                <a:cs typeface="Arial MT"/>
              </a:rPr>
              <a:t>PdcpParamGroupId=5,</a:t>
            </a:r>
            <a:r>
              <a:rPr sz="1199" spc="60" dirty="0">
                <a:latin typeface="Arial MT"/>
                <a:cs typeface="Arial MT"/>
              </a:rPr>
              <a:t> </a:t>
            </a:r>
            <a:r>
              <a:rPr sz="1199" spc="-20" dirty="0">
                <a:latin typeface="Arial MT"/>
                <a:cs typeface="Arial MT"/>
              </a:rPr>
              <a:t>DlDataPdcpSplitMode=SCG_ONLY,</a:t>
            </a:r>
            <a:r>
              <a:rPr sz="1199" spc="50" dirty="0">
                <a:latin typeface="Arial MT"/>
                <a:cs typeface="Arial MT"/>
              </a:rPr>
              <a:t> </a:t>
            </a:r>
            <a:r>
              <a:rPr sz="1199" spc="-10" dirty="0">
                <a:latin typeface="Arial MT"/>
                <a:cs typeface="Arial MT"/>
              </a:rPr>
              <a:t>DlPdcpSnSize=BITS18,</a:t>
            </a:r>
            <a:r>
              <a:rPr sz="1199" spc="60" dirty="0">
                <a:latin typeface="Arial MT"/>
                <a:cs typeface="Arial MT"/>
              </a:rPr>
              <a:t> </a:t>
            </a:r>
            <a:r>
              <a:rPr sz="1199" spc="-10" dirty="0">
                <a:latin typeface="Arial MT"/>
                <a:cs typeface="Arial MT"/>
              </a:rPr>
              <a:t>UlPdcpSnSize=BITS18,</a:t>
            </a:r>
            <a:r>
              <a:rPr sz="1199" spc="75" dirty="0">
                <a:latin typeface="Arial MT"/>
                <a:cs typeface="Arial MT"/>
              </a:rPr>
              <a:t> </a:t>
            </a:r>
            <a:r>
              <a:rPr sz="1199" spc="-10" dirty="0">
                <a:latin typeface="Arial MT"/>
                <a:cs typeface="Arial MT"/>
              </a:rPr>
              <a:t>UlDataSplitPrimaryPath=SCG,</a:t>
            </a:r>
            <a:endParaRPr sz="1199" dirty="0">
              <a:latin typeface="Arial MT"/>
              <a:cs typeface="Arial MT"/>
            </a:endParaRPr>
          </a:p>
          <a:p>
            <a:pPr marL="12689"/>
            <a:r>
              <a:rPr sz="1199" spc="-10" dirty="0">
                <a:latin typeface="Arial MT"/>
                <a:cs typeface="Arial MT"/>
              </a:rPr>
              <a:t>UlDataSplitThreshold=INFINITY;</a:t>
            </a:r>
            <a:endParaRPr sz="1199" dirty="0">
              <a:latin typeface="Arial MT"/>
              <a:cs typeface="Arial MT"/>
            </a:endParaRPr>
          </a:p>
        </p:txBody>
      </p:sp>
      <p:sp>
        <p:nvSpPr>
          <p:cNvPr id="7" name="object 7"/>
          <p:cNvSpPr/>
          <p:nvPr/>
        </p:nvSpPr>
        <p:spPr>
          <a:xfrm>
            <a:off x="2884097" y="3581893"/>
            <a:ext cx="730843" cy="246786"/>
          </a:xfrm>
          <a:custGeom>
            <a:avLst/>
            <a:gdLst/>
            <a:ahLst/>
            <a:cxnLst/>
            <a:rect l="l" t="t" r="r" b="b"/>
            <a:pathLst>
              <a:path w="731520" h="247014">
                <a:moveTo>
                  <a:pt x="0" y="246887"/>
                </a:moveTo>
                <a:lnTo>
                  <a:pt x="731520" y="246887"/>
                </a:lnTo>
                <a:lnTo>
                  <a:pt x="731520" y="0"/>
                </a:lnTo>
                <a:lnTo>
                  <a:pt x="0" y="0"/>
                </a:lnTo>
                <a:lnTo>
                  <a:pt x="0" y="246887"/>
                </a:lnTo>
                <a:close/>
              </a:path>
            </a:pathLst>
          </a:custGeom>
          <a:ln w="19812">
            <a:solidFill>
              <a:srgbClr val="FF0000"/>
            </a:solidFill>
          </a:ln>
        </p:spPr>
        <p:txBody>
          <a:bodyPr wrap="square" lIns="0" tIns="0" rIns="0" bIns="0" rtlCol="0"/>
          <a:lstStyle/>
          <a:p>
            <a:endParaRPr sz="2398"/>
          </a:p>
        </p:txBody>
      </p:sp>
      <p:sp>
        <p:nvSpPr>
          <p:cNvPr id="8" name="object 8"/>
          <p:cNvSpPr txBox="1"/>
          <p:nvPr/>
        </p:nvSpPr>
        <p:spPr>
          <a:xfrm>
            <a:off x="129124" y="711823"/>
            <a:ext cx="10252742" cy="589369"/>
          </a:xfrm>
          <a:prstGeom prst="rect">
            <a:avLst/>
          </a:prstGeom>
        </p:spPr>
        <p:txBody>
          <a:bodyPr vert="horz" wrap="square" lIns="0" tIns="55193" rIns="0" bIns="0" rtlCol="0">
            <a:spAutoFit/>
          </a:bodyPr>
          <a:lstStyle/>
          <a:p>
            <a:pPr marL="12689">
              <a:spcBef>
                <a:spcPts val="434"/>
              </a:spcBef>
            </a:pPr>
            <a:r>
              <a:rPr lang="en-IN" sz="1798" b="1">
                <a:solidFill>
                  <a:srgbClr val="3333FF"/>
                </a:solidFill>
                <a:latin typeface="Arial"/>
                <a:cs typeface="Arial"/>
              </a:rPr>
              <a:t>5</a:t>
            </a:r>
            <a:r>
              <a:rPr sz="1798" b="1">
                <a:solidFill>
                  <a:srgbClr val="3333FF"/>
                </a:solidFill>
                <a:latin typeface="Arial"/>
                <a:cs typeface="Arial"/>
              </a:rPr>
              <a:t>G</a:t>
            </a:r>
            <a:r>
              <a:rPr sz="1798" b="1" spc="-25">
                <a:solidFill>
                  <a:srgbClr val="3333FF"/>
                </a:solidFill>
                <a:latin typeface="Arial"/>
                <a:cs typeface="Arial"/>
              </a:rPr>
              <a:t> </a:t>
            </a:r>
            <a:r>
              <a:rPr sz="1798" b="1" dirty="0">
                <a:solidFill>
                  <a:srgbClr val="3333FF"/>
                </a:solidFill>
                <a:latin typeface="Arial"/>
                <a:cs typeface="Arial"/>
              </a:rPr>
              <a:t>Project</a:t>
            </a:r>
            <a:r>
              <a:rPr sz="1798" b="1" spc="-20" dirty="0">
                <a:solidFill>
                  <a:srgbClr val="3333FF"/>
                </a:solidFill>
                <a:latin typeface="Arial"/>
                <a:cs typeface="Arial"/>
              </a:rPr>
              <a:t> </a:t>
            </a:r>
            <a:r>
              <a:rPr sz="1798" b="1" dirty="0">
                <a:solidFill>
                  <a:srgbClr val="3333FF"/>
                </a:solidFill>
                <a:latin typeface="Arial"/>
                <a:cs typeface="Arial"/>
              </a:rPr>
              <a:t>NSA</a:t>
            </a:r>
            <a:r>
              <a:rPr sz="1798" b="1" spc="-85" dirty="0">
                <a:solidFill>
                  <a:srgbClr val="3333FF"/>
                </a:solidFill>
                <a:latin typeface="Arial"/>
                <a:cs typeface="Arial"/>
              </a:rPr>
              <a:t> </a:t>
            </a:r>
            <a:r>
              <a:rPr sz="1798" b="1" dirty="0">
                <a:solidFill>
                  <a:srgbClr val="3333FF"/>
                </a:solidFill>
                <a:latin typeface="Arial"/>
                <a:cs typeface="Arial"/>
              </a:rPr>
              <a:t>Default</a:t>
            </a:r>
            <a:r>
              <a:rPr sz="1798" b="1" spc="-15" dirty="0">
                <a:solidFill>
                  <a:srgbClr val="3333FF"/>
                </a:solidFill>
                <a:latin typeface="Arial"/>
                <a:cs typeface="Arial"/>
              </a:rPr>
              <a:t> </a:t>
            </a:r>
            <a:r>
              <a:rPr sz="1798" b="1" dirty="0">
                <a:solidFill>
                  <a:srgbClr val="3333FF"/>
                </a:solidFill>
                <a:latin typeface="Arial"/>
                <a:cs typeface="Arial"/>
              </a:rPr>
              <a:t>QCI</a:t>
            </a:r>
            <a:r>
              <a:rPr sz="1798" b="1" spc="-25" dirty="0">
                <a:solidFill>
                  <a:srgbClr val="3333FF"/>
                </a:solidFill>
                <a:latin typeface="Arial"/>
                <a:cs typeface="Arial"/>
              </a:rPr>
              <a:t> </a:t>
            </a:r>
            <a:r>
              <a:rPr sz="1798" b="1" dirty="0">
                <a:solidFill>
                  <a:srgbClr val="3333FF"/>
                </a:solidFill>
                <a:latin typeface="Arial"/>
                <a:cs typeface="Arial"/>
              </a:rPr>
              <a:t>Bearer</a:t>
            </a:r>
            <a:r>
              <a:rPr sz="1798" b="1" spc="10" dirty="0">
                <a:solidFill>
                  <a:srgbClr val="3333FF"/>
                </a:solidFill>
                <a:latin typeface="Arial"/>
                <a:cs typeface="Arial"/>
              </a:rPr>
              <a:t> </a:t>
            </a:r>
            <a:r>
              <a:rPr sz="1798" dirty="0">
                <a:solidFill>
                  <a:srgbClr val="3333FF"/>
                </a:solidFill>
                <a:latin typeface="Arial MT"/>
                <a:cs typeface="Arial MT"/>
              </a:rPr>
              <a:t>is</a:t>
            </a:r>
            <a:r>
              <a:rPr sz="1798" spc="-20" dirty="0">
                <a:solidFill>
                  <a:srgbClr val="3333FF"/>
                </a:solidFill>
                <a:latin typeface="Arial MT"/>
                <a:cs typeface="Arial MT"/>
              </a:rPr>
              <a:t> </a:t>
            </a:r>
            <a:r>
              <a:rPr sz="1798" spc="-50" dirty="0">
                <a:solidFill>
                  <a:srgbClr val="3333FF"/>
                </a:solidFill>
                <a:latin typeface="Arial MT"/>
                <a:cs typeface="Arial MT"/>
              </a:rPr>
              <a:t>7</a:t>
            </a:r>
            <a:endParaRPr sz="1798">
              <a:latin typeface="Arial MT"/>
              <a:cs typeface="Arial MT"/>
            </a:endParaRPr>
          </a:p>
          <a:p>
            <a:pPr marL="12689">
              <a:spcBef>
                <a:spcPts val="265"/>
              </a:spcBef>
            </a:pPr>
            <a:r>
              <a:rPr sz="1399" dirty="0">
                <a:latin typeface="Arial MT"/>
                <a:cs typeface="Arial MT"/>
              </a:rPr>
              <a:t>Parameter</a:t>
            </a:r>
            <a:r>
              <a:rPr sz="1399" spc="-65" dirty="0">
                <a:latin typeface="Arial MT"/>
                <a:cs typeface="Arial MT"/>
              </a:rPr>
              <a:t> </a:t>
            </a:r>
            <a:r>
              <a:rPr sz="1399" dirty="0">
                <a:latin typeface="Arial MT"/>
                <a:cs typeface="Arial MT"/>
              </a:rPr>
              <a:t>related</a:t>
            </a:r>
            <a:r>
              <a:rPr sz="1399" spc="-55" dirty="0">
                <a:latin typeface="Arial MT"/>
                <a:cs typeface="Arial MT"/>
              </a:rPr>
              <a:t> </a:t>
            </a:r>
            <a:r>
              <a:rPr sz="1399" dirty="0">
                <a:latin typeface="Arial MT"/>
                <a:cs typeface="Arial MT"/>
              </a:rPr>
              <a:t>to</a:t>
            </a:r>
            <a:r>
              <a:rPr sz="1399" spc="-25" dirty="0">
                <a:latin typeface="Arial MT"/>
                <a:cs typeface="Arial MT"/>
              </a:rPr>
              <a:t> </a:t>
            </a:r>
            <a:r>
              <a:rPr sz="1399" spc="-10" dirty="0">
                <a:latin typeface="Arial MT"/>
                <a:cs typeface="Arial MT"/>
              </a:rPr>
              <a:t>NSA</a:t>
            </a:r>
            <a:r>
              <a:rPr sz="1399" spc="-85" dirty="0">
                <a:latin typeface="Arial MT"/>
                <a:cs typeface="Arial MT"/>
              </a:rPr>
              <a:t> </a:t>
            </a:r>
            <a:r>
              <a:rPr sz="1399" dirty="0">
                <a:latin typeface="Arial MT"/>
                <a:cs typeface="Arial MT"/>
              </a:rPr>
              <a:t>Default</a:t>
            </a:r>
            <a:r>
              <a:rPr sz="1399" spc="-45" dirty="0">
                <a:latin typeface="Arial MT"/>
                <a:cs typeface="Arial MT"/>
              </a:rPr>
              <a:t> </a:t>
            </a:r>
            <a:r>
              <a:rPr sz="1399" dirty="0">
                <a:latin typeface="Arial MT"/>
                <a:cs typeface="Arial MT"/>
              </a:rPr>
              <a:t>Bearer</a:t>
            </a:r>
            <a:r>
              <a:rPr sz="1399" spc="-45" dirty="0">
                <a:latin typeface="Arial MT"/>
                <a:cs typeface="Arial MT"/>
              </a:rPr>
              <a:t> </a:t>
            </a:r>
            <a:r>
              <a:rPr sz="1399" dirty="0">
                <a:latin typeface="Arial MT"/>
                <a:cs typeface="Arial MT"/>
              </a:rPr>
              <a:t>would</a:t>
            </a:r>
            <a:r>
              <a:rPr sz="1399" spc="-15" dirty="0">
                <a:latin typeface="Arial MT"/>
                <a:cs typeface="Arial MT"/>
              </a:rPr>
              <a:t> </a:t>
            </a:r>
            <a:r>
              <a:rPr sz="1399" dirty="0">
                <a:latin typeface="Arial MT"/>
                <a:cs typeface="Arial MT"/>
              </a:rPr>
              <a:t>need</a:t>
            </a:r>
            <a:r>
              <a:rPr sz="1399" spc="-35" dirty="0">
                <a:latin typeface="Arial MT"/>
                <a:cs typeface="Arial MT"/>
              </a:rPr>
              <a:t> </a:t>
            </a:r>
            <a:r>
              <a:rPr sz="1399" dirty="0">
                <a:latin typeface="Arial MT"/>
                <a:cs typeface="Arial MT"/>
              </a:rPr>
              <a:t>to</a:t>
            </a:r>
            <a:r>
              <a:rPr sz="1399" spc="-35" dirty="0">
                <a:latin typeface="Arial MT"/>
                <a:cs typeface="Arial MT"/>
              </a:rPr>
              <a:t> </a:t>
            </a:r>
            <a:r>
              <a:rPr sz="1399" dirty="0">
                <a:latin typeface="Arial MT"/>
                <a:cs typeface="Arial MT"/>
              </a:rPr>
              <a:t>align</a:t>
            </a:r>
            <a:r>
              <a:rPr sz="1399" spc="-30" dirty="0">
                <a:latin typeface="Arial MT"/>
                <a:cs typeface="Arial MT"/>
              </a:rPr>
              <a:t> </a:t>
            </a:r>
            <a:r>
              <a:rPr sz="1399" dirty="0">
                <a:latin typeface="Arial MT"/>
                <a:cs typeface="Arial MT"/>
              </a:rPr>
              <a:t>at</a:t>
            </a:r>
            <a:r>
              <a:rPr sz="1399" spc="-30" dirty="0">
                <a:latin typeface="Arial MT"/>
                <a:cs typeface="Arial MT"/>
              </a:rPr>
              <a:t> </a:t>
            </a:r>
            <a:r>
              <a:rPr sz="1399" dirty="0">
                <a:latin typeface="Arial MT"/>
                <a:cs typeface="Arial MT"/>
              </a:rPr>
              <a:t>both</a:t>
            </a:r>
            <a:r>
              <a:rPr sz="1399" spc="-45" dirty="0">
                <a:latin typeface="Arial MT"/>
                <a:cs typeface="Arial MT"/>
              </a:rPr>
              <a:t> </a:t>
            </a:r>
            <a:r>
              <a:rPr sz="1399" spc="-20" dirty="0">
                <a:latin typeface="Arial MT"/>
                <a:cs typeface="Arial MT"/>
              </a:rPr>
              <a:t>LTE</a:t>
            </a:r>
            <a:r>
              <a:rPr sz="1399" spc="-5" dirty="0">
                <a:latin typeface="Arial MT"/>
                <a:cs typeface="Arial MT"/>
              </a:rPr>
              <a:t> </a:t>
            </a:r>
            <a:r>
              <a:rPr sz="1399" dirty="0">
                <a:latin typeface="Arial MT"/>
                <a:cs typeface="Arial MT"/>
              </a:rPr>
              <a:t>and</a:t>
            </a:r>
            <a:r>
              <a:rPr sz="1399" spc="-35" dirty="0">
                <a:latin typeface="Arial MT"/>
                <a:cs typeface="Arial MT"/>
              </a:rPr>
              <a:t> </a:t>
            </a:r>
            <a:r>
              <a:rPr sz="1399" dirty="0">
                <a:latin typeface="Arial MT"/>
                <a:cs typeface="Arial MT"/>
              </a:rPr>
              <a:t>NR</a:t>
            </a:r>
            <a:r>
              <a:rPr sz="1399" spc="-20" dirty="0">
                <a:latin typeface="Arial MT"/>
                <a:cs typeface="Arial MT"/>
              </a:rPr>
              <a:t> </a:t>
            </a:r>
            <a:r>
              <a:rPr sz="1399" dirty="0">
                <a:latin typeface="Arial MT"/>
                <a:cs typeface="Arial MT"/>
              </a:rPr>
              <a:t>Side,</a:t>
            </a:r>
            <a:r>
              <a:rPr sz="1399" spc="-25" dirty="0">
                <a:latin typeface="Arial MT"/>
                <a:cs typeface="Arial MT"/>
              </a:rPr>
              <a:t> </a:t>
            </a:r>
            <a:r>
              <a:rPr sz="1399" dirty="0">
                <a:latin typeface="Arial MT"/>
                <a:cs typeface="Arial MT"/>
              </a:rPr>
              <a:t>otherwise</a:t>
            </a:r>
            <a:r>
              <a:rPr sz="1399" spc="-45" dirty="0">
                <a:latin typeface="Arial MT"/>
                <a:cs typeface="Arial MT"/>
              </a:rPr>
              <a:t> </a:t>
            </a:r>
            <a:r>
              <a:rPr sz="1399" dirty="0">
                <a:latin typeface="Arial MT"/>
                <a:cs typeface="Arial MT"/>
              </a:rPr>
              <a:t>will unable</a:t>
            </a:r>
            <a:r>
              <a:rPr sz="1399" spc="-45" dirty="0">
                <a:latin typeface="Arial MT"/>
                <a:cs typeface="Arial MT"/>
              </a:rPr>
              <a:t> </a:t>
            </a:r>
            <a:r>
              <a:rPr sz="1399" dirty="0">
                <a:latin typeface="Arial MT"/>
                <a:cs typeface="Arial MT"/>
              </a:rPr>
              <a:t>to</a:t>
            </a:r>
            <a:r>
              <a:rPr sz="1399" spc="-35" dirty="0">
                <a:latin typeface="Arial MT"/>
                <a:cs typeface="Arial MT"/>
              </a:rPr>
              <a:t> </a:t>
            </a:r>
            <a:r>
              <a:rPr sz="1399" dirty="0">
                <a:latin typeface="Arial MT"/>
                <a:cs typeface="Arial MT"/>
              </a:rPr>
              <a:t>setup</a:t>
            </a:r>
            <a:r>
              <a:rPr sz="1399" spc="-45" dirty="0">
                <a:latin typeface="Arial MT"/>
                <a:cs typeface="Arial MT"/>
              </a:rPr>
              <a:t> </a:t>
            </a:r>
            <a:r>
              <a:rPr sz="1399" dirty="0">
                <a:latin typeface="Arial MT"/>
                <a:cs typeface="Arial MT"/>
              </a:rPr>
              <a:t>Data</a:t>
            </a:r>
            <a:r>
              <a:rPr sz="1399" spc="-30" dirty="0">
                <a:latin typeface="Arial MT"/>
                <a:cs typeface="Arial MT"/>
              </a:rPr>
              <a:t> </a:t>
            </a:r>
            <a:r>
              <a:rPr sz="1399" dirty="0">
                <a:latin typeface="Arial MT"/>
                <a:cs typeface="Arial MT"/>
              </a:rPr>
              <a:t>on</a:t>
            </a:r>
            <a:r>
              <a:rPr sz="1399" spc="-35" dirty="0">
                <a:latin typeface="Arial MT"/>
                <a:cs typeface="Arial MT"/>
              </a:rPr>
              <a:t> </a:t>
            </a:r>
            <a:r>
              <a:rPr sz="1399" spc="-25" dirty="0">
                <a:latin typeface="Arial MT"/>
                <a:cs typeface="Arial MT"/>
              </a:rPr>
              <a:t>NR.</a:t>
            </a:r>
            <a:endParaRPr sz="1399">
              <a:latin typeface="Arial MT"/>
              <a:cs typeface="Arial MT"/>
            </a:endParaRPr>
          </a:p>
        </p:txBody>
      </p:sp>
      <p:sp>
        <p:nvSpPr>
          <p:cNvPr id="9" name="object 9"/>
          <p:cNvSpPr txBox="1"/>
          <p:nvPr/>
        </p:nvSpPr>
        <p:spPr>
          <a:xfrm>
            <a:off x="564431" y="6501462"/>
            <a:ext cx="11066693" cy="211913"/>
          </a:xfrm>
          <a:prstGeom prst="rect">
            <a:avLst/>
          </a:prstGeom>
          <a:solidFill>
            <a:srgbClr val="FFFFFF"/>
          </a:solidFill>
        </p:spPr>
        <p:txBody>
          <a:bodyPr vert="horz" wrap="square" lIns="0" tIns="42506" rIns="0" bIns="0" rtlCol="0">
            <a:spAutoFit/>
          </a:bodyPr>
          <a:lstStyle/>
          <a:p>
            <a:pPr marL="91358">
              <a:spcBef>
                <a:spcPts val="335"/>
              </a:spcBef>
            </a:pPr>
            <a:r>
              <a:rPr sz="1099" dirty="0">
                <a:solidFill>
                  <a:srgbClr val="C00000"/>
                </a:solidFill>
                <a:latin typeface="Arial MT"/>
                <a:cs typeface="Arial MT"/>
              </a:rPr>
              <a:t>**</a:t>
            </a:r>
            <a:r>
              <a:rPr sz="1099" spc="-30" dirty="0">
                <a:solidFill>
                  <a:srgbClr val="C00000"/>
                </a:solidFill>
                <a:latin typeface="Arial MT"/>
                <a:cs typeface="Arial MT"/>
              </a:rPr>
              <a:t> </a:t>
            </a:r>
            <a:r>
              <a:rPr sz="1099" dirty="0">
                <a:solidFill>
                  <a:srgbClr val="C00000"/>
                </a:solidFill>
                <a:latin typeface="Arial MT"/>
                <a:cs typeface="Arial MT"/>
              </a:rPr>
              <a:t>Alignment</a:t>
            </a:r>
            <a:r>
              <a:rPr sz="1099" spc="-30" dirty="0">
                <a:solidFill>
                  <a:srgbClr val="C00000"/>
                </a:solidFill>
                <a:latin typeface="Arial MT"/>
                <a:cs typeface="Arial MT"/>
              </a:rPr>
              <a:t> </a:t>
            </a:r>
            <a:r>
              <a:rPr sz="1099" dirty="0">
                <a:solidFill>
                  <a:srgbClr val="C00000"/>
                </a:solidFill>
                <a:latin typeface="Arial MT"/>
                <a:cs typeface="Arial MT"/>
              </a:rPr>
              <a:t>is</a:t>
            </a:r>
            <a:r>
              <a:rPr sz="1099" spc="-10" dirty="0">
                <a:solidFill>
                  <a:srgbClr val="C00000"/>
                </a:solidFill>
                <a:latin typeface="Arial MT"/>
                <a:cs typeface="Arial MT"/>
              </a:rPr>
              <a:t> </a:t>
            </a:r>
            <a:r>
              <a:rPr sz="1099" dirty="0">
                <a:solidFill>
                  <a:srgbClr val="C00000"/>
                </a:solidFill>
                <a:latin typeface="Arial MT"/>
                <a:cs typeface="Arial MT"/>
              </a:rPr>
              <a:t>done</a:t>
            </a:r>
            <a:r>
              <a:rPr sz="1099" spc="-25" dirty="0">
                <a:solidFill>
                  <a:srgbClr val="C00000"/>
                </a:solidFill>
                <a:latin typeface="Arial MT"/>
                <a:cs typeface="Arial MT"/>
              </a:rPr>
              <a:t> </a:t>
            </a:r>
            <a:r>
              <a:rPr sz="1099" dirty="0">
                <a:solidFill>
                  <a:srgbClr val="C00000"/>
                </a:solidFill>
                <a:latin typeface="Arial MT"/>
                <a:cs typeface="Arial MT"/>
              </a:rPr>
              <a:t>along</a:t>
            </a:r>
            <a:r>
              <a:rPr sz="1099" spc="-15" dirty="0">
                <a:solidFill>
                  <a:srgbClr val="C00000"/>
                </a:solidFill>
                <a:latin typeface="Arial MT"/>
                <a:cs typeface="Arial MT"/>
              </a:rPr>
              <a:t> </a:t>
            </a:r>
            <a:r>
              <a:rPr sz="1099" dirty="0">
                <a:solidFill>
                  <a:srgbClr val="C00000"/>
                </a:solidFill>
                <a:latin typeface="Arial MT"/>
                <a:cs typeface="Arial MT"/>
              </a:rPr>
              <a:t>with all</a:t>
            </a:r>
            <a:r>
              <a:rPr sz="1099" spc="-15" dirty="0">
                <a:solidFill>
                  <a:srgbClr val="C00000"/>
                </a:solidFill>
                <a:latin typeface="Arial MT"/>
                <a:cs typeface="Arial MT"/>
              </a:rPr>
              <a:t> </a:t>
            </a:r>
            <a:r>
              <a:rPr sz="1099" dirty="0">
                <a:solidFill>
                  <a:srgbClr val="C00000"/>
                </a:solidFill>
                <a:latin typeface="Arial MT"/>
                <a:cs typeface="Arial MT"/>
              </a:rPr>
              <a:t>the</a:t>
            </a:r>
            <a:r>
              <a:rPr sz="1099" spc="-35" dirty="0">
                <a:solidFill>
                  <a:srgbClr val="C00000"/>
                </a:solidFill>
                <a:latin typeface="Arial MT"/>
                <a:cs typeface="Arial MT"/>
              </a:rPr>
              <a:t> </a:t>
            </a:r>
            <a:r>
              <a:rPr sz="1099" dirty="0">
                <a:solidFill>
                  <a:srgbClr val="C00000"/>
                </a:solidFill>
                <a:latin typeface="Arial MT"/>
                <a:cs typeface="Arial MT"/>
              </a:rPr>
              <a:t>Data</a:t>
            </a:r>
            <a:r>
              <a:rPr sz="1099" spc="-20" dirty="0">
                <a:solidFill>
                  <a:srgbClr val="C00000"/>
                </a:solidFill>
                <a:latin typeface="Arial MT"/>
                <a:cs typeface="Arial MT"/>
              </a:rPr>
              <a:t> </a:t>
            </a:r>
            <a:r>
              <a:rPr sz="1099" dirty="0">
                <a:solidFill>
                  <a:srgbClr val="C00000"/>
                </a:solidFill>
                <a:latin typeface="Arial MT"/>
                <a:cs typeface="Arial MT"/>
              </a:rPr>
              <a:t>QCI</a:t>
            </a:r>
            <a:r>
              <a:rPr sz="1099" spc="-30" dirty="0">
                <a:solidFill>
                  <a:srgbClr val="C00000"/>
                </a:solidFill>
                <a:latin typeface="Arial MT"/>
                <a:cs typeface="Arial MT"/>
              </a:rPr>
              <a:t> </a:t>
            </a:r>
            <a:r>
              <a:rPr sz="1099" dirty="0">
                <a:solidFill>
                  <a:srgbClr val="C00000"/>
                </a:solidFill>
                <a:latin typeface="Arial MT"/>
                <a:cs typeface="Arial MT"/>
              </a:rPr>
              <a:t>that</a:t>
            </a:r>
            <a:r>
              <a:rPr sz="1099" spc="-40" dirty="0">
                <a:solidFill>
                  <a:srgbClr val="C00000"/>
                </a:solidFill>
                <a:latin typeface="Arial MT"/>
                <a:cs typeface="Arial MT"/>
              </a:rPr>
              <a:t> </a:t>
            </a:r>
            <a:r>
              <a:rPr sz="1099" dirty="0">
                <a:solidFill>
                  <a:srgbClr val="C00000"/>
                </a:solidFill>
                <a:latin typeface="Arial MT"/>
                <a:cs typeface="Arial MT"/>
              </a:rPr>
              <a:t>is</a:t>
            </a:r>
            <a:r>
              <a:rPr sz="1099" spc="-25" dirty="0">
                <a:solidFill>
                  <a:srgbClr val="C00000"/>
                </a:solidFill>
                <a:latin typeface="Arial MT"/>
                <a:cs typeface="Arial MT"/>
              </a:rPr>
              <a:t> </a:t>
            </a:r>
            <a:r>
              <a:rPr sz="1099" dirty="0">
                <a:solidFill>
                  <a:srgbClr val="C00000"/>
                </a:solidFill>
                <a:latin typeface="Arial MT"/>
                <a:cs typeface="Arial MT"/>
              </a:rPr>
              <a:t>currently</a:t>
            </a:r>
            <a:r>
              <a:rPr sz="1099" spc="-40" dirty="0">
                <a:solidFill>
                  <a:srgbClr val="C00000"/>
                </a:solidFill>
                <a:latin typeface="Arial MT"/>
                <a:cs typeface="Arial MT"/>
              </a:rPr>
              <a:t> </a:t>
            </a:r>
            <a:r>
              <a:rPr sz="1099" dirty="0">
                <a:solidFill>
                  <a:srgbClr val="C00000"/>
                </a:solidFill>
                <a:latin typeface="Arial MT"/>
                <a:cs typeface="Arial MT"/>
              </a:rPr>
              <a:t>use</a:t>
            </a:r>
            <a:r>
              <a:rPr sz="1099" spc="-25" dirty="0">
                <a:solidFill>
                  <a:srgbClr val="C00000"/>
                </a:solidFill>
                <a:latin typeface="Arial MT"/>
                <a:cs typeface="Arial MT"/>
              </a:rPr>
              <a:t> </a:t>
            </a:r>
            <a:r>
              <a:rPr sz="1099" dirty="0">
                <a:solidFill>
                  <a:srgbClr val="C00000"/>
                </a:solidFill>
                <a:latin typeface="Arial MT"/>
                <a:cs typeface="Arial MT"/>
              </a:rPr>
              <a:t>at</a:t>
            </a:r>
            <a:r>
              <a:rPr sz="1099" spc="-30" dirty="0">
                <a:solidFill>
                  <a:srgbClr val="C00000"/>
                </a:solidFill>
                <a:latin typeface="Arial MT"/>
                <a:cs typeface="Arial MT"/>
              </a:rPr>
              <a:t> </a:t>
            </a:r>
            <a:r>
              <a:rPr sz="1099" dirty="0">
                <a:solidFill>
                  <a:srgbClr val="C00000"/>
                </a:solidFill>
                <a:latin typeface="Arial MT"/>
                <a:cs typeface="Arial MT"/>
              </a:rPr>
              <a:t>G</a:t>
            </a:r>
            <a:r>
              <a:rPr sz="1099" spc="-30" dirty="0">
                <a:solidFill>
                  <a:srgbClr val="C00000"/>
                </a:solidFill>
                <a:latin typeface="Arial MT"/>
                <a:cs typeface="Arial MT"/>
              </a:rPr>
              <a:t> </a:t>
            </a:r>
            <a:r>
              <a:rPr sz="1099" dirty="0">
                <a:solidFill>
                  <a:srgbClr val="C00000"/>
                </a:solidFill>
                <a:latin typeface="Arial MT"/>
                <a:cs typeface="Arial MT"/>
              </a:rPr>
              <a:t>Project,</a:t>
            </a:r>
            <a:r>
              <a:rPr sz="1099" spc="-35" dirty="0">
                <a:solidFill>
                  <a:srgbClr val="C00000"/>
                </a:solidFill>
                <a:latin typeface="Arial MT"/>
                <a:cs typeface="Arial MT"/>
              </a:rPr>
              <a:t> </a:t>
            </a:r>
            <a:r>
              <a:rPr sz="1099" dirty="0">
                <a:solidFill>
                  <a:srgbClr val="C00000"/>
                </a:solidFill>
                <a:latin typeface="Arial MT"/>
                <a:cs typeface="Arial MT"/>
              </a:rPr>
              <a:t>which is</a:t>
            </a:r>
            <a:r>
              <a:rPr sz="1099" spc="-10" dirty="0">
                <a:solidFill>
                  <a:srgbClr val="C00000"/>
                </a:solidFill>
                <a:latin typeface="Arial MT"/>
                <a:cs typeface="Arial MT"/>
              </a:rPr>
              <a:t> </a:t>
            </a:r>
            <a:r>
              <a:rPr sz="1099" dirty="0">
                <a:solidFill>
                  <a:srgbClr val="C00000"/>
                </a:solidFill>
                <a:latin typeface="Arial MT"/>
                <a:cs typeface="Arial MT"/>
              </a:rPr>
              <a:t>6,7,8,9</a:t>
            </a:r>
            <a:r>
              <a:rPr sz="1099" spc="-60" dirty="0">
                <a:solidFill>
                  <a:srgbClr val="C00000"/>
                </a:solidFill>
                <a:latin typeface="Arial MT"/>
                <a:cs typeface="Arial MT"/>
              </a:rPr>
              <a:t> </a:t>
            </a:r>
            <a:r>
              <a:rPr sz="1099" dirty="0">
                <a:solidFill>
                  <a:srgbClr val="C00000"/>
                </a:solidFill>
                <a:latin typeface="Arial MT"/>
                <a:cs typeface="Arial MT"/>
              </a:rPr>
              <a:t>to</a:t>
            </a:r>
            <a:r>
              <a:rPr sz="1099" spc="-35" dirty="0">
                <a:solidFill>
                  <a:srgbClr val="C00000"/>
                </a:solidFill>
                <a:latin typeface="Arial MT"/>
                <a:cs typeface="Arial MT"/>
              </a:rPr>
              <a:t> </a:t>
            </a:r>
            <a:r>
              <a:rPr sz="1099" dirty="0">
                <a:solidFill>
                  <a:srgbClr val="C00000"/>
                </a:solidFill>
                <a:latin typeface="Arial MT"/>
                <a:cs typeface="Arial MT"/>
              </a:rPr>
              <a:t>prevent</a:t>
            </a:r>
            <a:r>
              <a:rPr sz="1099" spc="-25" dirty="0">
                <a:solidFill>
                  <a:srgbClr val="C00000"/>
                </a:solidFill>
                <a:latin typeface="Arial MT"/>
                <a:cs typeface="Arial MT"/>
              </a:rPr>
              <a:t> </a:t>
            </a:r>
            <a:r>
              <a:rPr sz="1099" dirty="0">
                <a:solidFill>
                  <a:srgbClr val="C00000"/>
                </a:solidFill>
                <a:latin typeface="Arial MT"/>
                <a:cs typeface="Arial MT"/>
              </a:rPr>
              <a:t>sudden</a:t>
            </a:r>
            <a:r>
              <a:rPr sz="1099" spc="-25" dirty="0">
                <a:solidFill>
                  <a:srgbClr val="C00000"/>
                </a:solidFill>
                <a:latin typeface="Arial MT"/>
                <a:cs typeface="Arial MT"/>
              </a:rPr>
              <a:t> </a:t>
            </a:r>
            <a:r>
              <a:rPr sz="1099" dirty="0">
                <a:solidFill>
                  <a:srgbClr val="C00000"/>
                </a:solidFill>
                <a:latin typeface="Arial MT"/>
                <a:cs typeface="Arial MT"/>
              </a:rPr>
              <a:t>QCI</a:t>
            </a:r>
            <a:r>
              <a:rPr sz="1099" spc="-30" dirty="0">
                <a:solidFill>
                  <a:srgbClr val="C00000"/>
                </a:solidFill>
                <a:latin typeface="Arial MT"/>
                <a:cs typeface="Arial MT"/>
              </a:rPr>
              <a:t> </a:t>
            </a:r>
            <a:r>
              <a:rPr sz="1099" dirty="0">
                <a:solidFill>
                  <a:srgbClr val="C00000"/>
                </a:solidFill>
                <a:latin typeface="Arial MT"/>
                <a:cs typeface="Arial MT"/>
              </a:rPr>
              <a:t>Bearer</a:t>
            </a:r>
            <a:r>
              <a:rPr sz="1099" spc="-35" dirty="0">
                <a:solidFill>
                  <a:srgbClr val="C00000"/>
                </a:solidFill>
                <a:latin typeface="Arial MT"/>
                <a:cs typeface="Arial MT"/>
              </a:rPr>
              <a:t> </a:t>
            </a:r>
            <a:r>
              <a:rPr sz="1099" dirty="0">
                <a:solidFill>
                  <a:srgbClr val="C00000"/>
                </a:solidFill>
                <a:latin typeface="Arial MT"/>
                <a:cs typeface="Arial MT"/>
              </a:rPr>
              <a:t>change</a:t>
            </a:r>
            <a:r>
              <a:rPr sz="1099" spc="-30" dirty="0">
                <a:solidFill>
                  <a:srgbClr val="C00000"/>
                </a:solidFill>
                <a:latin typeface="Arial MT"/>
                <a:cs typeface="Arial MT"/>
              </a:rPr>
              <a:t> </a:t>
            </a:r>
            <a:r>
              <a:rPr sz="1099" dirty="0">
                <a:solidFill>
                  <a:srgbClr val="C00000"/>
                </a:solidFill>
                <a:latin typeface="Arial MT"/>
                <a:cs typeface="Arial MT"/>
              </a:rPr>
              <a:t>on</a:t>
            </a:r>
            <a:r>
              <a:rPr sz="1099" spc="-25" dirty="0">
                <a:solidFill>
                  <a:srgbClr val="C00000"/>
                </a:solidFill>
                <a:latin typeface="Arial MT"/>
                <a:cs typeface="Arial MT"/>
              </a:rPr>
              <a:t> </a:t>
            </a:r>
            <a:r>
              <a:rPr sz="1099" dirty="0">
                <a:solidFill>
                  <a:srgbClr val="C00000"/>
                </a:solidFill>
                <a:latin typeface="Arial MT"/>
                <a:cs typeface="Arial MT"/>
              </a:rPr>
              <a:t>Core</a:t>
            </a:r>
            <a:r>
              <a:rPr sz="1099" spc="-25" dirty="0">
                <a:solidFill>
                  <a:srgbClr val="C00000"/>
                </a:solidFill>
                <a:latin typeface="Arial MT"/>
                <a:cs typeface="Arial MT"/>
              </a:rPr>
              <a:t> </a:t>
            </a:r>
            <a:r>
              <a:rPr sz="1099" spc="-20" dirty="0">
                <a:solidFill>
                  <a:srgbClr val="C00000"/>
                </a:solidFill>
                <a:latin typeface="Arial MT"/>
                <a:cs typeface="Arial MT"/>
              </a:rPr>
              <a:t>Side</a:t>
            </a:r>
            <a:endParaRPr sz="1099">
              <a:latin typeface="Arial MT"/>
              <a:cs typeface="Arial MT"/>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493328" y="6464716"/>
            <a:ext cx="494842" cy="165789"/>
          </a:xfrm>
          <a:prstGeom prst="rect">
            <a:avLst/>
          </a:prstGeom>
        </p:spPr>
        <p:txBody>
          <a:bodyPr vert="horz" wrap="square" lIns="0" tIns="12054" rIns="0" bIns="0" rtlCol="0">
            <a:spAutoFit/>
          </a:bodyPr>
          <a:lstStyle/>
          <a:p>
            <a:pPr marL="12689">
              <a:spcBef>
                <a:spcPts val="95"/>
              </a:spcBef>
            </a:pPr>
            <a:r>
              <a:rPr sz="999" dirty="0">
                <a:latin typeface="Arial MT"/>
                <a:cs typeface="Arial MT"/>
              </a:rPr>
              <a:t>Page</a:t>
            </a:r>
            <a:r>
              <a:rPr sz="999" spc="-20" dirty="0">
                <a:latin typeface="Arial MT"/>
                <a:cs typeface="Arial MT"/>
              </a:rPr>
              <a:t> </a:t>
            </a:r>
            <a:r>
              <a:rPr sz="999" spc="-25" dirty="0">
                <a:latin typeface="Arial MT"/>
                <a:cs typeface="Arial MT"/>
              </a:rPr>
              <a:t>11</a:t>
            </a:r>
            <a:endParaRPr sz="999">
              <a:latin typeface="Arial MT"/>
              <a:cs typeface="Arial MT"/>
            </a:endParaRPr>
          </a:p>
        </p:txBody>
      </p:sp>
      <p:sp>
        <p:nvSpPr>
          <p:cNvPr id="4" name="object 4"/>
          <p:cNvSpPr txBox="1">
            <a:spLocks noGrp="1"/>
          </p:cNvSpPr>
          <p:nvPr>
            <p:ph type="title"/>
          </p:nvPr>
        </p:nvSpPr>
        <p:spPr>
          <a:xfrm>
            <a:off x="996689" y="162919"/>
            <a:ext cx="10969943" cy="934523"/>
          </a:xfrm>
          <a:prstGeom prst="rect">
            <a:avLst/>
          </a:prstGeom>
        </p:spPr>
        <p:txBody>
          <a:bodyPr vert="horz" wrap="square" lIns="0" tIns="29182" rIns="0" bIns="0" rtlCol="0" anchor="ctr">
            <a:spAutoFit/>
          </a:bodyPr>
          <a:lstStyle/>
          <a:p>
            <a:pPr marL="12689">
              <a:spcBef>
                <a:spcPts val="229"/>
              </a:spcBef>
            </a:pPr>
            <a:r>
              <a:rPr dirty="0"/>
              <a:t>5G</a:t>
            </a:r>
            <a:r>
              <a:rPr spc="-45" dirty="0"/>
              <a:t> </a:t>
            </a:r>
            <a:r>
              <a:rPr dirty="0"/>
              <a:t>Baseline</a:t>
            </a:r>
            <a:r>
              <a:rPr spc="-55" dirty="0"/>
              <a:t> </a:t>
            </a:r>
            <a:r>
              <a:rPr dirty="0"/>
              <a:t>Parameter</a:t>
            </a:r>
            <a:r>
              <a:rPr spc="-70" dirty="0"/>
              <a:t> </a:t>
            </a:r>
            <a:r>
              <a:rPr spc="-50" dirty="0"/>
              <a:t>:</a:t>
            </a:r>
          </a:p>
          <a:p>
            <a:pPr marL="12689">
              <a:spcBef>
                <a:spcPts val="114"/>
              </a:spcBef>
            </a:pPr>
            <a:r>
              <a:rPr sz="1798" dirty="0">
                <a:solidFill>
                  <a:srgbClr val="3333FF"/>
                </a:solidFill>
                <a:latin typeface="Arial MT"/>
                <a:cs typeface="Arial MT"/>
              </a:rPr>
              <a:t>NR</a:t>
            </a:r>
            <a:r>
              <a:rPr sz="1798" spc="-40" dirty="0">
                <a:solidFill>
                  <a:srgbClr val="3333FF"/>
                </a:solidFill>
                <a:latin typeface="Arial MT"/>
                <a:cs typeface="Arial MT"/>
              </a:rPr>
              <a:t> </a:t>
            </a:r>
            <a:r>
              <a:rPr sz="1798" dirty="0">
                <a:solidFill>
                  <a:srgbClr val="3333FF"/>
                </a:solidFill>
                <a:latin typeface="Arial MT"/>
                <a:cs typeface="Arial MT"/>
              </a:rPr>
              <a:t>Single</a:t>
            </a:r>
            <a:r>
              <a:rPr sz="1798" spc="-10" dirty="0">
                <a:solidFill>
                  <a:srgbClr val="3333FF"/>
                </a:solidFill>
                <a:latin typeface="Arial MT"/>
                <a:cs typeface="Arial MT"/>
              </a:rPr>
              <a:t> </a:t>
            </a:r>
            <a:r>
              <a:rPr sz="1798" dirty="0">
                <a:solidFill>
                  <a:srgbClr val="3333FF"/>
                </a:solidFill>
                <a:latin typeface="Arial MT"/>
                <a:cs typeface="Arial MT"/>
              </a:rPr>
              <a:t>User</a:t>
            </a:r>
            <a:r>
              <a:rPr sz="1798" spc="-30" dirty="0">
                <a:solidFill>
                  <a:srgbClr val="3333FF"/>
                </a:solidFill>
                <a:latin typeface="Arial MT"/>
                <a:cs typeface="Arial MT"/>
              </a:rPr>
              <a:t> </a:t>
            </a:r>
            <a:r>
              <a:rPr sz="1798" dirty="0">
                <a:solidFill>
                  <a:srgbClr val="3333FF"/>
                </a:solidFill>
                <a:latin typeface="Arial MT"/>
                <a:cs typeface="Arial MT"/>
              </a:rPr>
              <a:t>and</a:t>
            </a:r>
            <a:r>
              <a:rPr sz="1798" spc="-25" dirty="0">
                <a:solidFill>
                  <a:srgbClr val="3333FF"/>
                </a:solidFill>
                <a:latin typeface="Arial MT"/>
                <a:cs typeface="Arial MT"/>
              </a:rPr>
              <a:t> </a:t>
            </a:r>
            <a:r>
              <a:rPr sz="1798" dirty="0">
                <a:solidFill>
                  <a:srgbClr val="3333FF"/>
                </a:solidFill>
                <a:latin typeface="Arial MT"/>
                <a:cs typeface="Arial MT"/>
              </a:rPr>
              <a:t>Multiple</a:t>
            </a:r>
            <a:r>
              <a:rPr sz="1798" spc="-20" dirty="0">
                <a:solidFill>
                  <a:srgbClr val="3333FF"/>
                </a:solidFill>
                <a:latin typeface="Arial MT"/>
                <a:cs typeface="Arial MT"/>
              </a:rPr>
              <a:t> </a:t>
            </a:r>
            <a:r>
              <a:rPr sz="1798" dirty="0">
                <a:solidFill>
                  <a:srgbClr val="3333FF"/>
                </a:solidFill>
                <a:latin typeface="Arial MT"/>
                <a:cs typeface="Arial MT"/>
              </a:rPr>
              <a:t>User</a:t>
            </a:r>
            <a:r>
              <a:rPr sz="1798" spc="-30" dirty="0">
                <a:solidFill>
                  <a:srgbClr val="3333FF"/>
                </a:solidFill>
                <a:latin typeface="Arial MT"/>
                <a:cs typeface="Arial MT"/>
              </a:rPr>
              <a:t> </a:t>
            </a:r>
            <a:r>
              <a:rPr sz="1798" spc="-20" dirty="0">
                <a:solidFill>
                  <a:srgbClr val="3333FF"/>
                </a:solidFill>
                <a:latin typeface="Arial MT"/>
                <a:cs typeface="Arial MT"/>
              </a:rPr>
              <a:t>MIMO</a:t>
            </a:r>
            <a:endParaRPr sz="1798">
              <a:latin typeface="Arial MT"/>
              <a:cs typeface="Arial MT"/>
            </a:endParaRPr>
          </a:p>
        </p:txBody>
      </p:sp>
      <p:graphicFrame>
        <p:nvGraphicFramePr>
          <p:cNvPr id="5" name="object 5"/>
          <p:cNvGraphicFramePr>
            <a:graphicFrameLocks noGrp="1"/>
          </p:cNvGraphicFramePr>
          <p:nvPr/>
        </p:nvGraphicFramePr>
        <p:xfrm>
          <a:off x="996688" y="1939000"/>
          <a:ext cx="10198624" cy="3625565"/>
        </p:xfrm>
        <a:graphic>
          <a:graphicData uri="http://schemas.openxmlformats.org/drawingml/2006/table">
            <a:tbl>
              <a:tblPr firstRow="1" bandRow="1">
                <a:tableStyleId>{2D5ABB26-0587-4C30-8999-92F81FD0307C}</a:tableStyleId>
              </a:tblPr>
              <a:tblGrid>
                <a:gridCol w="1858013">
                  <a:extLst>
                    <a:ext uri="{9D8B030D-6E8A-4147-A177-3AD203B41FA5}">
                      <a16:colId xmlns:a16="http://schemas.microsoft.com/office/drawing/2014/main" val="20000"/>
                    </a:ext>
                  </a:extLst>
                </a:gridCol>
                <a:gridCol w="3823290">
                  <a:extLst>
                    <a:ext uri="{9D8B030D-6E8A-4147-A177-3AD203B41FA5}">
                      <a16:colId xmlns:a16="http://schemas.microsoft.com/office/drawing/2014/main" val="20001"/>
                    </a:ext>
                  </a:extLst>
                </a:gridCol>
                <a:gridCol w="2171840">
                  <a:extLst>
                    <a:ext uri="{9D8B030D-6E8A-4147-A177-3AD203B41FA5}">
                      <a16:colId xmlns:a16="http://schemas.microsoft.com/office/drawing/2014/main" val="20002"/>
                    </a:ext>
                  </a:extLst>
                </a:gridCol>
                <a:gridCol w="2345481">
                  <a:extLst>
                    <a:ext uri="{9D8B030D-6E8A-4147-A177-3AD203B41FA5}">
                      <a16:colId xmlns:a16="http://schemas.microsoft.com/office/drawing/2014/main" val="20003"/>
                    </a:ext>
                  </a:extLst>
                </a:gridCol>
              </a:tblGrid>
              <a:tr h="278363">
                <a:tc>
                  <a:txBody>
                    <a:bodyPr/>
                    <a:lstStyle/>
                    <a:p>
                      <a:pPr marL="6350" algn="ctr">
                        <a:lnSpc>
                          <a:spcPts val="1595"/>
                        </a:lnSpc>
                        <a:spcBef>
                          <a:spcPts val="30"/>
                        </a:spcBef>
                      </a:pPr>
                      <a:r>
                        <a:rPr sz="1400" dirty="0">
                          <a:latin typeface="Arial MT"/>
                          <a:cs typeface="Arial MT"/>
                        </a:rPr>
                        <a:t>MML</a:t>
                      </a:r>
                      <a:r>
                        <a:rPr sz="1400" spc="-90" dirty="0">
                          <a:latin typeface="Arial MT"/>
                          <a:cs typeface="Arial MT"/>
                        </a:rPr>
                        <a:t> </a:t>
                      </a:r>
                      <a:r>
                        <a:rPr sz="1400" spc="-10" dirty="0">
                          <a:latin typeface="Arial MT"/>
                          <a:cs typeface="Arial MT"/>
                        </a:rPr>
                        <a:t>Object</a:t>
                      </a:r>
                      <a:endParaRPr sz="1400">
                        <a:latin typeface="Arial MT"/>
                        <a:cs typeface="Arial MT"/>
                      </a:endParaRPr>
                    </a:p>
                  </a:txBody>
                  <a:tcPr marL="0" marR="0" marT="380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5DFB4"/>
                    </a:solidFill>
                  </a:tcPr>
                </a:tc>
                <a:tc>
                  <a:txBody>
                    <a:bodyPr/>
                    <a:lstStyle/>
                    <a:p>
                      <a:pPr marL="2540" algn="ctr">
                        <a:lnSpc>
                          <a:spcPts val="1595"/>
                        </a:lnSpc>
                        <a:spcBef>
                          <a:spcPts val="30"/>
                        </a:spcBef>
                      </a:pPr>
                      <a:r>
                        <a:rPr sz="1400" dirty="0">
                          <a:latin typeface="Arial MT"/>
                          <a:cs typeface="Arial MT"/>
                        </a:rPr>
                        <a:t>Parameter</a:t>
                      </a:r>
                      <a:r>
                        <a:rPr sz="1400" spc="-70" dirty="0">
                          <a:latin typeface="Arial MT"/>
                          <a:cs typeface="Arial MT"/>
                        </a:rPr>
                        <a:t> </a:t>
                      </a:r>
                      <a:r>
                        <a:rPr sz="1400" spc="-25" dirty="0">
                          <a:latin typeface="Arial MT"/>
                          <a:cs typeface="Arial MT"/>
                        </a:rPr>
                        <a:t>ID</a:t>
                      </a:r>
                      <a:endParaRPr sz="1400">
                        <a:latin typeface="Arial MT"/>
                        <a:cs typeface="Arial MT"/>
                      </a:endParaRPr>
                    </a:p>
                  </a:txBody>
                  <a:tcPr marL="0" marR="0" marT="380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5DFB4"/>
                    </a:solidFill>
                  </a:tcPr>
                </a:tc>
                <a:tc>
                  <a:txBody>
                    <a:bodyPr/>
                    <a:lstStyle/>
                    <a:p>
                      <a:pPr marL="3175" algn="ctr">
                        <a:lnSpc>
                          <a:spcPts val="1595"/>
                        </a:lnSpc>
                        <a:spcBef>
                          <a:spcPts val="30"/>
                        </a:spcBef>
                      </a:pPr>
                      <a:r>
                        <a:rPr sz="1400" dirty="0">
                          <a:latin typeface="Arial MT"/>
                          <a:cs typeface="Arial MT"/>
                        </a:rPr>
                        <a:t>Default</a:t>
                      </a:r>
                      <a:r>
                        <a:rPr sz="1400" spc="-35" dirty="0">
                          <a:latin typeface="Arial MT"/>
                          <a:cs typeface="Arial MT"/>
                        </a:rPr>
                        <a:t> </a:t>
                      </a:r>
                      <a:r>
                        <a:rPr sz="1400" spc="-10" dirty="0">
                          <a:latin typeface="Arial MT"/>
                          <a:cs typeface="Arial MT"/>
                        </a:rPr>
                        <a:t>Value</a:t>
                      </a:r>
                      <a:endParaRPr sz="1400">
                        <a:latin typeface="Arial MT"/>
                        <a:cs typeface="Arial MT"/>
                      </a:endParaRPr>
                    </a:p>
                  </a:txBody>
                  <a:tcPr marL="0" marR="0" marT="380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5DFB4"/>
                    </a:solidFill>
                  </a:tcPr>
                </a:tc>
                <a:tc>
                  <a:txBody>
                    <a:bodyPr/>
                    <a:lstStyle/>
                    <a:p>
                      <a:pPr marL="1270" algn="ctr">
                        <a:lnSpc>
                          <a:spcPts val="1595"/>
                        </a:lnSpc>
                        <a:spcBef>
                          <a:spcPts val="30"/>
                        </a:spcBef>
                      </a:pPr>
                      <a:r>
                        <a:rPr sz="1400" dirty="0">
                          <a:latin typeface="Arial MT"/>
                          <a:cs typeface="Arial MT"/>
                        </a:rPr>
                        <a:t>G</a:t>
                      </a:r>
                      <a:r>
                        <a:rPr sz="1400" spc="-10" dirty="0">
                          <a:latin typeface="Arial MT"/>
                          <a:cs typeface="Arial MT"/>
                        </a:rPr>
                        <a:t> Baseline</a:t>
                      </a:r>
                      <a:endParaRPr sz="1400">
                        <a:latin typeface="Arial MT"/>
                        <a:cs typeface="Arial MT"/>
                      </a:endParaRPr>
                    </a:p>
                  </a:txBody>
                  <a:tcPr marL="0" marR="0" marT="380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00"/>
                    </a:solidFill>
                  </a:tcPr>
                </a:tc>
                <a:extLst>
                  <a:ext uri="{0D108BD9-81ED-4DB2-BD59-A6C34878D82A}">
                    <a16:rowId xmlns:a16="http://schemas.microsoft.com/office/drawing/2014/main" val="10000"/>
                  </a:ext>
                </a:extLst>
              </a:tr>
              <a:tr h="279171">
                <a:tc rowSpan="7">
                  <a:txBody>
                    <a:bodyPr/>
                    <a:lstStyle/>
                    <a:p>
                      <a:pPr algn="ctr">
                        <a:lnSpc>
                          <a:spcPct val="100000"/>
                        </a:lnSpc>
                      </a:pPr>
                      <a:endParaRPr sz="1400">
                        <a:latin typeface="Times New Roman"/>
                        <a:cs typeface="Times New Roman"/>
                      </a:endParaRPr>
                    </a:p>
                    <a:p>
                      <a:pPr algn="ctr">
                        <a:lnSpc>
                          <a:spcPct val="100000"/>
                        </a:lnSpc>
                      </a:pPr>
                      <a:endParaRPr sz="1400">
                        <a:latin typeface="Times New Roman"/>
                        <a:cs typeface="Times New Roman"/>
                      </a:endParaRPr>
                    </a:p>
                    <a:p>
                      <a:pPr algn="ctr">
                        <a:lnSpc>
                          <a:spcPct val="100000"/>
                        </a:lnSpc>
                        <a:spcBef>
                          <a:spcPts val="1050"/>
                        </a:spcBef>
                      </a:pPr>
                      <a:endParaRPr sz="1400">
                        <a:latin typeface="Times New Roman"/>
                        <a:cs typeface="Times New Roman"/>
                      </a:endParaRPr>
                    </a:p>
                    <a:p>
                      <a:pPr marL="32384" algn="ctr">
                        <a:lnSpc>
                          <a:spcPct val="100000"/>
                        </a:lnSpc>
                        <a:spcBef>
                          <a:spcPts val="5"/>
                        </a:spcBef>
                      </a:pPr>
                      <a:r>
                        <a:rPr sz="1400" spc="-10" dirty="0">
                          <a:latin typeface="Arial MT"/>
                          <a:cs typeface="Arial MT"/>
                        </a:rPr>
                        <a:t>NRDUCELLALGOSWITCH</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ts val="1595"/>
                        </a:lnSpc>
                        <a:spcBef>
                          <a:spcPts val="30"/>
                        </a:spcBef>
                      </a:pPr>
                      <a:r>
                        <a:rPr sz="1400" spc="-10" dirty="0">
                          <a:latin typeface="Arial MT"/>
                          <a:cs typeface="Arial MT"/>
                        </a:rPr>
                        <a:t>Dl256QamSwitch</a:t>
                      </a:r>
                      <a:endParaRPr sz="1400">
                        <a:latin typeface="Arial MT"/>
                        <a:cs typeface="Arial MT"/>
                      </a:endParaRPr>
                    </a:p>
                  </a:txBody>
                  <a:tcPr marL="0" marR="0" marT="380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175" algn="ctr">
                        <a:lnSpc>
                          <a:spcPts val="1595"/>
                        </a:lnSpc>
                        <a:spcBef>
                          <a:spcPts val="30"/>
                        </a:spcBef>
                      </a:pPr>
                      <a:r>
                        <a:rPr sz="1400" spc="-25" dirty="0">
                          <a:latin typeface="Arial MT"/>
                          <a:cs typeface="Arial MT"/>
                        </a:rPr>
                        <a:t>OFF</a:t>
                      </a:r>
                      <a:endParaRPr sz="1400">
                        <a:latin typeface="Arial MT"/>
                        <a:cs typeface="Arial MT"/>
                      </a:endParaRPr>
                    </a:p>
                  </a:txBody>
                  <a:tcPr marL="0" marR="0" marT="380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175" algn="ctr">
                        <a:lnSpc>
                          <a:spcPts val="1595"/>
                        </a:lnSpc>
                        <a:spcBef>
                          <a:spcPts val="30"/>
                        </a:spcBef>
                      </a:pPr>
                      <a:r>
                        <a:rPr sz="1400" spc="-25" dirty="0">
                          <a:latin typeface="Arial MT"/>
                          <a:cs typeface="Arial MT"/>
                        </a:rPr>
                        <a:t>ON</a:t>
                      </a:r>
                      <a:endParaRPr sz="1400">
                        <a:latin typeface="Arial MT"/>
                        <a:cs typeface="Arial MT"/>
                      </a:endParaRPr>
                    </a:p>
                  </a:txBody>
                  <a:tcPr marL="0" marR="0" marT="380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510737">
                <a:tc vMerge="1">
                  <a:txBody>
                    <a:bodyPr/>
                    <a:lstStyle/>
                    <a: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ts val="1595"/>
                        </a:lnSpc>
                        <a:spcBef>
                          <a:spcPts val="1470"/>
                        </a:spcBef>
                      </a:pPr>
                      <a:r>
                        <a:rPr sz="1400" spc="-10" dirty="0">
                          <a:latin typeface="Arial MT"/>
                          <a:cs typeface="Arial MT"/>
                        </a:rPr>
                        <a:t>Ul256QamSwitch</a:t>
                      </a:r>
                      <a:endParaRPr sz="1400">
                        <a:latin typeface="Arial MT"/>
                        <a:cs typeface="Arial MT"/>
                      </a:endParaRPr>
                    </a:p>
                  </a:txBody>
                  <a:tcPr marL="0" marR="0" marT="186517"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ts val="1595"/>
                        </a:lnSpc>
                        <a:spcBef>
                          <a:spcPts val="1470"/>
                        </a:spcBef>
                      </a:pPr>
                      <a:r>
                        <a:rPr sz="1400" spc="-10" dirty="0">
                          <a:latin typeface="Arial MT"/>
                          <a:cs typeface="Arial MT"/>
                        </a:rPr>
                        <a:t>UL_256QAM_OFF</a:t>
                      </a:r>
                      <a:endParaRPr sz="1400">
                        <a:latin typeface="Arial MT"/>
                        <a:cs typeface="Arial MT"/>
                      </a:endParaRPr>
                    </a:p>
                  </a:txBody>
                  <a:tcPr marL="0" marR="0" marT="186517"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ct val="100000"/>
                        </a:lnSpc>
                        <a:spcBef>
                          <a:spcPts val="30"/>
                        </a:spcBef>
                      </a:pPr>
                      <a:r>
                        <a:rPr sz="1400" spc="-10" dirty="0">
                          <a:latin typeface="Arial MT"/>
                          <a:cs typeface="Arial MT"/>
                        </a:rPr>
                        <a:t>UL_256QAM_FIXED</a:t>
                      </a:r>
                      <a:endParaRPr sz="1400">
                        <a:latin typeface="Arial MT"/>
                        <a:cs typeface="Arial MT"/>
                      </a:endParaRPr>
                    </a:p>
                    <a:p>
                      <a:pPr marL="1270" algn="ctr">
                        <a:lnSpc>
                          <a:spcPts val="1350"/>
                        </a:lnSpc>
                        <a:spcBef>
                          <a:spcPts val="10"/>
                        </a:spcBef>
                      </a:pPr>
                      <a:r>
                        <a:rPr sz="1200" spc="-10" dirty="0">
                          <a:solidFill>
                            <a:srgbClr val="C00000"/>
                          </a:solidFill>
                          <a:latin typeface="Arial MT"/>
                          <a:cs typeface="Arial MT"/>
                        </a:rPr>
                        <a:t>*Version</a:t>
                      </a:r>
                      <a:r>
                        <a:rPr sz="1200" spc="-20" dirty="0">
                          <a:solidFill>
                            <a:srgbClr val="C00000"/>
                          </a:solidFill>
                          <a:latin typeface="Arial MT"/>
                          <a:cs typeface="Arial MT"/>
                        </a:rPr>
                        <a:t> </a:t>
                      </a:r>
                      <a:r>
                        <a:rPr sz="1200" dirty="0">
                          <a:solidFill>
                            <a:srgbClr val="C00000"/>
                          </a:solidFill>
                          <a:latin typeface="Arial MT"/>
                          <a:cs typeface="Arial MT"/>
                        </a:rPr>
                        <a:t>19B</a:t>
                      </a:r>
                      <a:r>
                        <a:rPr sz="1200" spc="-10" dirty="0">
                          <a:solidFill>
                            <a:srgbClr val="C00000"/>
                          </a:solidFill>
                          <a:latin typeface="Arial MT"/>
                          <a:cs typeface="Arial MT"/>
                        </a:rPr>
                        <a:t> </a:t>
                      </a:r>
                      <a:r>
                        <a:rPr sz="1200" dirty="0">
                          <a:solidFill>
                            <a:srgbClr val="C00000"/>
                          </a:solidFill>
                          <a:latin typeface="Arial MT"/>
                          <a:cs typeface="Arial MT"/>
                        </a:rPr>
                        <a:t>is</a:t>
                      </a:r>
                      <a:r>
                        <a:rPr sz="1200" spc="10" dirty="0">
                          <a:solidFill>
                            <a:srgbClr val="C00000"/>
                          </a:solidFill>
                          <a:latin typeface="Arial MT"/>
                          <a:cs typeface="Arial MT"/>
                        </a:rPr>
                        <a:t> </a:t>
                      </a:r>
                      <a:r>
                        <a:rPr sz="1200" dirty="0">
                          <a:solidFill>
                            <a:srgbClr val="C00000"/>
                          </a:solidFill>
                          <a:latin typeface="Arial MT"/>
                          <a:cs typeface="Arial MT"/>
                        </a:rPr>
                        <a:t>not </a:t>
                      </a:r>
                      <a:r>
                        <a:rPr sz="1200" spc="-10" dirty="0">
                          <a:solidFill>
                            <a:srgbClr val="C00000"/>
                          </a:solidFill>
                          <a:latin typeface="Arial MT"/>
                          <a:cs typeface="Arial MT"/>
                        </a:rPr>
                        <a:t>recommended</a:t>
                      </a:r>
                      <a:r>
                        <a:rPr sz="1200" spc="-40" dirty="0">
                          <a:solidFill>
                            <a:srgbClr val="C00000"/>
                          </a:solidFill>
                          <a:latin typeface="Arial MT"/>
                          <a:cs typeface="Arial MT"/>
                        </a:rPr>
                        <a:t> </a:t>
                      </a:r>
                      <a:r>
                        <a:rPr sz="1200" dirty="0">
                          <a:solidFill>
                            <a:srgbClr val="C00000"/>
                          </a:solidFill>
                          <a:latin typeface="Arial MT"/>
                          <a:cs typeface="Arial MT"/>
                        </a:rPr>
                        <a:t>to</a:t>
                      </a:r>
                      <a:r>
                        <a:rPr sz="1200" spc="15" dirty="0">
                          <a:solidFill>
                            <a:srgbClr val="C00000"/>
                          </a:solidFill>
                          <a:latin typeface="Arial MT"/>
                          <a:cs typeface="Arial MT"/>
                        </a:rPr>
                        <a:t> </a:t>
                      </a:r>
                      <a:r>
                        <a:rPr sz="1200" spc="-25" dirty="0">
                          <a:solidFill>
                            <a:srgbClr val="C00000"/>
                          </a:solidFill>
                          <a:latin typeface="Arial MT"/>
                          <a:cs typeface="Arial MT"/>
                        </a:rPr>
                        <a:t>ON</a:t>
                      </a:r>
                      <a:endParaRPr sz="1200">
                        <a:latin typeface="Arial MT"/>
                        <a:cs typeface="Arial MT"/>
                      </a:endParaRPr>
                    </a:p>
                  </a:txBody>
                  <a:tcPr marL="0" marR="0" marT="380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79171">
                <a:tc vMerge="1">
                  <a:txBody>
                    <a:bodyPr/>
                    <a:lstStyle/>
                    <a: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ts val="1595"/>
                        </a:lnSpc>
                        <a:spcBef>
                          <a:spcPts val="30"/>
                        </a:spcBef>
                      </a:pPr>
                      <a:r>
                        <a:rPr sz="1400" spc="-10" dirty="0">
                          <a:latin typeface="Arial MT"/>
                          <a:cs typeface="Arial MT"/>
                        </a:rPr>
                        <a:t>DL_SU_MULTI_LAYER_SW@SuMimoMultipleLayerSw</a:t>
                      </a:r>
                      <a:endParaRPr sz="1400">
                        <a:latin typeface="Arial MT"/>
                        <a:cs typeface="Arial MT"/>
                      </a:endParaRPr>
                    </a:p>
                  </a:txBody>
                  <a:tcPr marL="0" marR="0" marT="380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175" algn="ctr">
                        <a:lnSpc>
                          <a:spcPts val="1595"/>
                        </a:lnSpc>
                        <a:spcBef>
                          <a:spcPts val="30"/>
                        </a:spcBef>
                      </a:pPr>
                      <a:r>
                        <a:rPr sz="1400" spc="-25" dirty="0">
                          <a:latin typeface="Arial MT"/>
                          <a:cs typeface="Arial MT"/>
                        </a:rPr>
                        <a:t>ON</a:t>
                      </a:r>
                      <a:endParaRPr sz="1400">
                        <a:latin typeface="Arial MT"/>
                        <a:cs typeface="Arial MT"/>
                      </a:endParaRPr>
                    </a:p>
                  </a:txBody>
                  <a:tcPr marL="0" marR="0" marT="380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175" algn="ctr">
                        <a:lnSpc>
                          <a:spcPts val="1595"/>
                        </a:lnSpc>
                        <a:spcBef>
                          <a:spcPts val="30"/>
                        </a:spcBef>
                      </a:pPr>
                      <a:r>
                        <a:rPr sz="1400" spc="-25" dirty="0">
                          <a:latin typeface="Arial MT"/>
                          <a:cs typeface="Arial MT"/>
                        </a:rPr>
                        <a:t>ON</a:t>
                      </a:r>
                      <a:endParaRPr sz="1400">
                        <a:latin typeface="Arial MT"/>
                        <a:cs typeface="Arial MT"/>
                      </a:endParaRPr>
                    </a:p>
                  </a:txBody>
                  <a:tcPr marL="0" marR="0" marT="380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79171">
                <a:tc vMerge="1">
                  <a:txBody>
                    <a:bodyPr/>
                    <a:lstStyle/>
                    <a: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ts val="1595"/>
                        </a:lnSpc>
                        <a:spcBef>
                          <a:spcPts val="35"/>
                        </a:spcBef>
                      </a:pPr>
                      <a:r>
                        <a:rPr sz="1400" spc="-10" dirty="0">
                          <a:latin typeface="Arial MT"/>
                          <a:cs typeface="Arial MT"/>
                        </a:rPr>
                        <a:t>UL_SU_MULTI_LAYER_SW@SuMimoMultipleLayerSw</a:t>
                      </a:r>
                      <a:endParaRPr sz="1400">
                        <a:latin typeface="Arial MT"/>
                        <a:cs typeface="Arial MT"/>
                      </a:endParaRPr>
                    </a:p>
                  </a:txBody>
                  <a:tcPr marL="0" marR="0" marT="444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175" algn="ctr">
                        <a:lnSpc>
                          <a:spcPts val="1595"/>
                        </a:lnSpc>
                        <a:spcBef>
                          <a:spcPts val="35"/>
                        </a:spcBef>
                      </a:pPr>
                      <a:r>
                        <a:rPr sz="1400" spc="-25" dirty="0">
                          <a:latin typeface="Arial MT"/>
                          <a:cs typeface="Arial MT"/>
                        </a:rPr>
                        <a:t>ON</a:t>
                      </a:r>
                      <a:endParaRPr sz="1400">
                        <a:latin typeface="Arial MT"/>
                        <a:cs typeface="Arial MT"/>
                      </a:endParaRPr>
                    </a:p>
                  </a:txBody>
                  <a:tcPr marL="0" marR="0" marT="444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175" algn="ctr">
                        <a:lnSpc>
                          <a:spcPts val="1595"/>
                        </a:lnSpc>
                        <a:spcBef>
                          <a:spcPts val="35"/>
                        </a:spcBef>
                      </a:pPr>
                      <a:r>
                        <a:rPr sz="1400" spc="-25" dirty="0">
                          <a:latin typeface="Arial MT"/>
                          <a:cs typeface="Arial MT"/>
                        </a:rPr>
                        <a:t>ON</a:t>
                      </a:r>
                      <a:endParaRPr sz="1400">
                        <a:latin typeface="Arial MT"/>
                        <a:cs typeface="Arial MT"/>
                      </a:endParaRPr>
                    </a:p>
                  </a:txBody>
                  <a:tcPr marL="0" marR="0" marT="444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79171">
                <a:tc vMerge="1">
                  <a:txBody>
                    <a:bodyPr/>
                    <a:lstStyle/>
                    <a: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ts val="1595"/>
                        </a:lnSpc>
                        <a:spcBef>
                          <a:spcPts val="35"/>
                        </a:spcBef>
                      </a:pPr>
                      <a:r>
                        <a:rPr sz="1400" spc="-10" dirty="0">
                          <a:latin typeface="Arial MT"/>
                          <a:cs typeface="Arial MT"/>
                        </a:rPr>
                        <a:t>DL_MU_MIMO_SW@MuMimoSwitch</a:t>
                      </a:r>
                      <a:endParaRPr sz="1400">
                        <a:latin typeface="Arial MT"/>
                        <a:cs typeface="Arial MT"/>
                      </a:endParaRPr>
                    </a:p>
                  </a:txBody>
                  <a:tcPr marL="0" marR="0" marT="444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175" algn="ctr">
                        <a:lnSpc>
                          <a:spcPts val="1595"/>
                        </a:lnSpc>
                        <a:spcBef>
                          <a:spcPts val="35"/>
                        </a:spcBef>
                      </a:pPr>
                      <a:r>
                        <a:rPr sz="1400" spc="-25" dirty="0">
                          <a:latin typeface="Arial MT"/>
                          <a:cs typeface="Arial MT"/>
                        </a:rPr>
                        <a:t>OFF</a:t>
                      </a:r>
                      <a:endParaRPr sz="1400">
                        <a:latin typeface="Arial MT"/>
                        <a:cs typeface="Arial MT"/>
                      </a:endParaRPr>
                    </a:p>
                  </a:txBody>
                  <a:tcPr marL="0" marR="0" marT="444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175" algn="ctr">
                        <a:lnSpc>
                          <a:spcPts val="1595"/>
                        </a:lnSpc>
                        <a:spcBef>
                          <a:spcPts val="35"/>
                        </a:spcBef>
                      </a:pPr>
                      <a:r>
                        <a:rPr sz="1400" spc="-25" dirty="0">
                          <a:latin typeface="Arial MT"/>
                          <a:cs typeface="Arial MT"/>
                        </a:rPr>
                        <a:t>ON</a:t>
                      </a:r>
                      <a:endParaRPr sz="1400">
                        <a:latin typeface="Arial MT"/>
                        <a:cs typeface="Arial MT"/>
                      </a:endParaRPr>
                    </a:p>
                  </a:txBody>
                  <a:tcPr marL="0" marR="0" marT="444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279171">
                <a:tc vMerge="1">
                  <a:txBody>
                    <a:bodyPr/>
                    <a:lstStyle/>
                    <a: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ts val="1595"/>
                        </a:lnSpc>
                        <a:spcBef>
                          <a:spcPts val="35"/>
                        </a:spcBef>
                      </a:pPr>
                      <a:r>
                        <a:rPr sz="1400" spc="-10" dirty="0">
                          <a:latin typeface="Arial MT"/>
                          <a:cs typeface="Arial MT"/>
                        </a:rPr>
                        <a:t>UL_MU_MIMO_SW@MuMimoSwitch</a:t>
                      </a:r>
                      <a:endParaRPr sz="1400">
                        <a:latin typeface="Arial MT"/>
                        <a:cs typeface="Arial MT"/>
                      </a:endParaRPr>
                    </a:p>
                  </a:txBody>
                  <a:tcPr marL="0" marR="0" marT="444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175" algn="ctr">
                        <a:lnSpc>
                          <a:spcPts val="1595"/>
                        </a:lnSpc>
                        <a:spcBef>
                          <a:spcPts val="35"/>
                        </a:spcBef>
                      </a:pPr>
                      <a:r>
                        <a:rPr sz="1400" spc="-25" dirty="0">
                          <a:latin typeface="Arial MT"/>
                          <a:cs typeface="Arial MT"/>
                        </a:rPr>
                        <a:t>OFF</a:t>
                      </a:r>
                      <a:endParaRPr sz="1400">
                        <a:latin typeface="Arial MT"/>
                        <a:cs typeface="Arial MT"/>
                      </a:endParaRPr>
                    </a:p>
                  </a:txBody>
                  <a:tcPr marL="0" marR="0" marT="444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175" algn="ctr">
                        <a:lnSpc>
                          <a:spcPts val="1595"/>
                        </a:lnSpc>
                        <a:spcBef>
                          <a:spcPts val="35"/>
                        </a:spcBef>
                      </a:pPr>
                      <a:r>
                        <a:rPr sz="1400" spc="-25" dirty="0">
                          <a:latin typeface="Arial MT"/>
                          <a:cs typeface="Arial MT"/>
                        </a:rPr>
                        <a:t>ON</a:t>
                      </a:r>
                      <a:endParaRPr sz="1400">
                        <a:latin typeface="Arial MT"/>
                        <a:cs typeface="Arial MT"/>
                      </a:endParaRPr>
                    </a:p>
                  </a:txBody>
                  <a:tcPr marL="0" marR="0" marT="444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278363">
                <a:tc vMerge="1">
                  <a:txBody>
                    <a:bodyPr/>
                    <a:lstStyle/>
                    <a: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ts val="1595"/>
                        </a:lnSpc>
                        <a:spcBef>
                          <a:spcPts val="35"/>
                        </a:spcBef>
                      </a:pPr>
                      <a:r>
                        <a:rPr sz="1400" spc="-10" dirty="0">
                          <a:latin typeface="Arial MT"/>
                          <a:cs typeface="Arial MT"/>
                        </a:rPr>
                        <a:t>PDCCH_MU_SW@MuMimoSwitch</a:t>
                      </a:r>
                      <a:endParaRPr sz="1400">
                        <a:latin typeface="Arial MT"/>
                        <a:cs typeface="Arial MT"/>
                      </a:endParaRPr>
                    </a:p>
                  </a:txBody>
                  <a:tcPr marL="0" marR="0" marT="444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175" algn="ctr">
                        <a:lnSpc>
                          <a:spcPts val="1595"/>
                        </a:lnSpc>
                        <a:spcBef>
                          <a:spcPts val="35"/>
                        </a:spcBef>
                      </a:pPr>
                      <a:r>
                        <a:rPr sz="1400" spc="-25" dirty="0">
                          <a:latin typeface="Arial MT"/>
                          <a:cs typeface="Arial MT"/>
                        </a:rPr>
                        <a:t>OFF</a:t>
                      </a:r>
                      <a:endParaRPr sz="1400">
                        <a:latin typeface="Arial MT"/>
                        <a:cs typeface="Arial MT"/>
                      </a:endParaRPr>
                    </a:p>
                  </a:txBody>
                  <a:tcPr marL="0" marR="0" marT="444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175" algn="ctr">
                        <a:lnSpc>
                          <a:spcPts val="1595"/>
                        </a:lnSpc>
                        <a:spcBef>
                          <a:spcPts val="35"/>
                        </a:spcBef>
                      </a:pPr>
                      <a:r>
                        <a:rPr sz="1400" spc="-25" dirty="0">
                          <a:latin typeface="Arial MT"/>
                          <a:cs typeface="Arial MT"/>
                        </a:rPr>
                        <a:t>ON</a:t>
                      </a:r>
                      <a:endParaRPr sz="1400">
                        <a:latin typeface="Arial MT"/>
                        <a:cs typeface="Arial MT"/>
                      </a:endParaRPr>
                    </a:p>
                  </a:txBody>
                  <a:tcPr marL="0" marR="0" marT="444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r h="279171">
                <a:tc>
                  <a:txBody>
                    <a:bodyPr/>
                    <a:lstStyle/>
                    <a:p>
                      <a:pPr marL="6350" algn="ctr">
                        <a:lnSpc>
                          <a:spcPts val="1595"/>
                        </a:lnSpc>
                        <a:spcBef>
                          <a:spcPts val="35"/>
                        </a:spcBef>
                      </a:pPr>
                      <a:r>
                        <a:rPr sz="1400" spc="-10" dirty="0">
                          <a:latin typeface="Arial MT"/>
                          <a:cs typeface="Arial MT"/>
                        </a:rPr>
                        <a:t>NRDUCellPdsch</a:t>
                      </a:r>
                      <a:endParaRPr sz="1400">
                        <a:latin typeface="Arial MT"/>
                        <a:cs typeface="Arial MT"/>
                      </a:endParaRPr>
                    </a:p>
                  </a:txBody>
                  <a:tcPr marL="0" marR="0" marT="444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ts val="1595"/>
                        </a:lnSpc>
                        <a:spcBef>
                          <a:spcPts val="35"/>
                        </a:spcBef>
                      </a:pPr>
                      <a:r>
                        <a:rPr sz="1400" spc="-10" dirty="0">
                          <a:latin typeface="Arial MT"/>
                          <a:cs typeface="Arial MT"/>
                        </a:rPr>
                        <a:t>MaxMimoLayerNum</a:t>
                      </a:r>
                      <a:endParaRPr sz="1400">
                        <a:latin typeface="Arial MT"/>
                        <a:cs typeface="Arial MT"/>
                      </a:endParaRPr>
                    </a:p>
                  </a:txBody>
                  <a:tcPr marL="0" marR="0" marT="444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70" algn="ctr">
                        <a:lnSpc>
                          <a:spcPts val="1595"/>
                        </a:lnSpc>
                        <a:spcBef>
                          <a:spcPts val="35"/>
                        </a:spcBef>
                      </a:pPr>
                      <a:r>
                        <a:rPr sz="1400" spc="-10" dirty="0">
                          <a:latin typeface="Arial MT"/>
                          <a:cs typeface="Arial MT"/>
                        </a:rPr>
                        <a:t>LAYER_DEFAULT</a:t>
                      </a:r>
                      <a:endParaRPr sz="1400">
                        <a:latin typeface="Arial MT"/>
                        <a:cs typeface="Arial MT"/>
                      </a:endParaRPr>
                    </a:p>
                  </a:txBody>
                  <a:tcPr marL="0" marR="0" marT="444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ts val="1595"/>
                        </a:lnSpc>
                        <a:spcBef>
                          <a:spcPts val="35"/>
                        </a:spcBef>
                      </a:pPr>
                      <a:r>
                        <a:rPr sz="1400" spc="-10" dirty="0">
                          <a:latin typeface="Arial MT"/>
                          <a:cs typeface="Arial MT"/>
                        </a:rPr>
                        <a:t>LAYER_16</a:t>
                      </a:r>
                      <a:r>
                        <a:rPr sz="1400" spc="-75" dirty="0">
                          <a:latin typeface="Arial MT"/>
                          <a:cs typeface="Arial MT"/>
                        </a:rPr>
                        <a:t> </a:t>
                      </a:r>
                      <a:r>
                        <a:rPr sz="1400" spc="-20" dirty="0">
                          <a:latin typeface="Arial MT"/>
                          <a:cs typeface="Arial MT"/>
                        </a:rPr>
                        <a:t>(DL)</a:t>
                      </a:r>
                      <a:endParaRPr sz="1400">
                        <a:latin typeface="Arial MT"/>
                        <a:cs typeface="Arial MT"/>
                      </a:endParaRPr>
                    </a:p>
                  </a:txBody>
                  <a:tcPr marL="0" marR="0" marT="444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8"/>
                  </a:ext>
                </a:extLst>
              </a:tr>
              <a:tr h="279171">
                <a:tc>
                  <a:txBody>
                    <a:bodyPr/>
                    <a:lstStyle/>
                    <a:p>
                      <a:pPr marL="6350" algn="ctr">
                        <a:lnSpc>
                          <a:spcPts val="1595"/>
                        </a:lnSpc>
                        <a:spcBef>
                          <a:spcPts val="35"/>
                        </a:spcBef>
                      </a:pPr>
                      <a:r>
                        <a:rPr sz="1400" spc="-10" dirty="0">
                          <a:latin typeface="Arial MT"/>
                          <a:cs typeface="Arial MT"/>
                        </a:rPr>
                        <a:t>NRDUCELLPUSCH</a:t>
                      </a:r>
                      <a:endParaRPr sz="1400">
                        <a:latin typeface="Arial MT"/>
                        <a:cs typeface="Arial MT"/>
                      </a:endParaRPr>
                    </a:p>
                  </a:txBody>
                  <a:tcPr marL="0" marR="0" marT="444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ts val="1595"/>
                        </a:lnSpc>
                        <a:spcBef>
                          <a:spcPts val="35"/>
                        </a:spcBef>
                      </a:pPr>
                      <a:r>
                        <a:rPr sz="1400" spc="-10" dirty="0">
                          <a:latin typeface="Arial MT"/>
                          <a:cs typeface="Arial MT"/>
                        </a:rPr>
                        <a:t>MaxMimoLayerCnt</a:t>
                      </a:r>
                      <a:endParaRPr sz="1400">
                        <a:latin typeface="Arial MT"/>
                        <a:cs typeface="Arial MT"/>
                      </a:endParaRPr>
                    </a:p>
                  </a:txBody>
                  <a:tcPr marL="0" marR="0" marT="444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595"/>
                        </a:lnSpc>
                        <a:spcBef>
                          <a:spcPts val="35"/>
                        </a:spcBef>
                      </a:pPr>
                      <a:r>
                        <a:rPr sz="1400" spc="-10" dirty="0">
                          <a:latin typeface="Arial MT"/>
                          <a:cs typeface="Arial MT"/>
                        </a:rPr>
                        <a:t>LAYER_2(2</a:t>
                      </a:r>
                      <a:r>
                        <a:rPr sz="1400" spc="-75" dirty="0">
                          <a:latin typeface="Arial MT"/>
                          <a:cs typeface="Arial MT"/>
                        </a:rPr>
                        <a:t> </a:t>
                      </a:r>
                      <a:r>
                        <a:rPr sz="1400" spc="-10" dirty="0">
                          <a:latin typeface="Arial MT"/>
                          <a:cs typeface="Arial MT"/>
                        </a:rPr>
                        <a:t>Layers)</a:t>
                      </a:r>
                      <a:endParaRPr sz="1400">
                        <a:latin typeface="Arial MT"/>
                        <a:cs typeface="Arial MT"/>
                      </a:endParaRPr>
                    </a:p>
                  </a:txBody>
                  <a:tcPr marL="0" marR="0" marT="444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905" algn="ctr">
                        <a:lnSpc>
                          <a:spcPts val="1595"/>
                        </a:lnSpc>
                        <a:spcBef>
                          <a:spcPts val="35"/>
                        </a:spcBef>
                      </a:pPr>
                      <a:r>
                        <a:rPr sz="1400" spc="-10" dirty="0">
                          <a:latin typeface="Arial MT"/>
                          <a:cs typeface="Arial MT"/>
                        </a:rPr>
                        <a:t>LAYER_8</a:t>
                      </a:r>
                      <a:r>
                        <a:rPr sz="1400" spc="-85" dirty="0">
                          <a:latin typeface="Arial MT"/>
                          <a:cs typeface="Arial MT"/>
                        </a:rPr>
                        <a:t> </a:t>
                      </a:r>
                      <a:r>
                        <a:rPr sz="1400" spc="-20" dirty="0">
                          <a:latin typeface="Arial MT"/>
                          <a:cs typeface="Arial MT"/>
                        </a:rPr>
                        <a:t>(UL)</a:t>
                      </a:r>
                      <a:endParaRPr sz="1400">
                        <a:latin typeface="Arial MT"/>
                        <a:cs typeface="Arial MT"/>
                      </a:endParaRPr>
                    </a:p>
                  </a:txBody>
                  <a:tcPr marL="0" marR="0" marT="444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9"/>
                  </a:ext>
                </a:extLst>
              </a:tr>
              <a:tr h="279171">
                <a:tc>
                  <a:txBody>
                    <a:bodyPr/>
                    <a:lstStyle/>
                    <a:p>
                      <a:pPr marL="6350" algn="ctr">
                        <a:lnSpc>
                          <a:spcPts val="1595"/>
                        </a:lnSpc>
                        <a:spcBef>
                          <a:spcPts val="35"/>
                        </a:spcBef>
                      </a:pPr>
                      <a:r>
                        <a:rPr sz="1400" spc="-10" dirty="0">
                          <a:latin typeface="Arial MT"/>
                          <a:cs typeface="Arial MT"/>
                        </a:rPr>
                        <a:t>NRDUCELLPDCCH</a:t>
                      </a:r>
                      <a:endParaRPr sz="1400">
                        <a:latin typeface="Arial MT"/>
                        <a:cs typeface="Arial MT"/>
                      </a:endParaRPr>
                    </a:p>
                  </a:txBody>
                  <a:tcPr marL="0" marR="0" marT="444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ts val="1595"/>
                        </a:lnSpc>
                        <a:spcBef>
                          <a:spcPts val="35"/>
                        </a:spcBef>
                      </a:pPr>
                      <a:r>
                        <a:rPr sz="1400" spc="-10" dirty="0">
                          <a:latin typeface="Arial MT"/>
                          <a:cs typeface="Arial MT"/>
                        </a:rPr>
                        <a:t>MaxPairLayerNum</a:t>
                      </a:r>
                      <a:endParaRPr sz="1400">
                        <a:latin typeface="Arial MT"/>
                        <a:cs typeface="Arial MT"/>
                      </a:endParaRPr>
                    </a:p>
                  </a:txBody>
                  <a:tcPr marL="0" marR="0" marT="444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ts val="1595"/>
                        </a:lnSpc>
                        <a:spcBef>
                          <a:spcPts val="35"/>
                        </a:spcBef>
                      </a:pPr>
                      <a:r>
                        <a:rPr sz="1400" spc="-10" dirty="0">
                          <a:latin typeface="Arial MT"/>
                          <a:cs typeface="Arial MT"/>
                        </a:rPr>
                        <a:t>LAYER_2</a:t>
                      </a:r>
                      <a:endParaRPr sz="1400">
                        <a:latin typeface="Arial MT"/>
                        <a:cs typeface="Arial MT"/>
                      </a:endParaRPr>
                    </a:p>
                  </a:txBody>
                  <a:tcPr marL="0" marR="0" marT="444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40" algn="ctr">
                        <a:lnSpc>
                          <a:spcPts val="1595"/>
                        </a:lnSpc>
                        <a:spcBef>
                          <a:spcPts val="35"/>
                        </a:spcBef>
                      </a:pPr>
                      <a:r>
                        <a:rPr sz="1400" spc="-10" dirty="0">
                          <a:latin typeface="Arial MT"/>
                          <a:cs typeface="Arial MT"/>
                        </a:rPr>
                        <a:t>LAYER_2</a:t>
                      </a:r>
                      <a:endParaRPr sz="1400">
                        <a:latin typeface="Arial MT"/>
                        <a:cs typeface="Arial MT"/>
                      </a:endParaRPr>
                    </a:p>
                  </a:txBody>
                  <a:tcPr marL="0" marR="0" marT="444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0"/>
                  </a:ext>
                </a:extLst>
              </a:tr>
            </a:tbl>
          </a:graphicData>
        </a:graphic>
      </p:graphicFrame>
      <p:sp>
        <p:nvSpPr>
          <p:cNvPr id="6" name="object 6"/>
          <p:cNvSpPr txBox="1"/>
          <p:nvPr/>
        </p:nvSpPr>
        <p:spPr>
          <a:xfrm>
            <a:off x="479376" y="6355433"/>
            <a:ext cx="3846442" cy="227928"/>
          </a:xfrm>
          <a:prstGeom prst="rect">
            <a:avLst/>
          </a:prstGeom>
        </p:spPr>
        <p:txBody>
          <a:bodyPr vert="horz" wrap="square" lIns="0" tIns="12688" rIns="0" bIns="0" rtlCol="0">
            <a:spAutoFit/>
          </a:bodyPr>
          <a:lstStyle/>
          <a:p>
            <a:pPr marL="12689">
              <a:spcBef>
                <a:spcPts val="100"/>
              </a:spcBef>
            </a:pPr>
            <a:r>
              <a:rPr sz="1399" dirty="0">
                <a:latin typeface="Arial MT"/>
                <a:cs typeface="Arial MT"/>
              </a:rPr>
              <a:t>**</a:t>
            </a:r>
            <a:r>
              <a:rPr sz="1399" spc="-15" dirty="0">
                <a:latin typeface="Arial MT"/>
                <a:cs typeface="Arial MT"/>
              </a:rPr>
              <a:t> </a:t>
            </a:r>
            <a:r>
              <a:rPr sz="1399" dirty="0">
                <a:latin typeface="Arial MT"/>
                <a:cs typeface="Arial MT"/>
              </a:rPr>
              <a:t>Ensure</a:t>
            </a:r>
            <a:r>
              <a:rPr sz="1399" spc="-40" dirty="0">
                <a:latin typeface="Arial MT"/>
                <a:cs typeface="Arial MT"/>
              </a:rPr>
              <a:t> </a:t>
            </a:r>
            <a:r>
              <a:rPr sz="1399" dirty="0">
                <a:latin typeface="Arial MT"/>
                <a:cs typeface="Arial MT"/>
              </a:rPr>
              <a:t>the</a:t>
            </a:r>
            <a:r>
              <a:rPr sz="1399" spc="-25" dirty="0">
                <a:latin typeface="Arial MT"/>
                <a:cs typeface="Arial MT"/>
              </a:rPr>
              <a:t> </a:t>
            </a:r>
            <a:r>
              <a:rPr sz="1399" dirty="0">
                <a:latin typeface="Arial MT"/>
                <a:cs typeface="Arial MT"/>
              </a:rPr>
              <a:t>related</a:t>
            </a:r>
            <a:r>
              <a:rPr sz="1399" spc="-55" dirty="0">
                <a:latin typeface="Arial MT"/>
                <a:cs typeface="Arial MT"/>
              </a:rPr>
              <a:t> </a:t>
            </a:r>
            <a:r>
              <a:rPr sz="1399" dirty="0">
                <a:latin typeface="Arial MT"/>
                <a:cs typeface="Arial MT"/>
              </a:rPr>
              <a:t>MIMO</a:t>
            </a:r>
            <a:r>
              <a:rPr sz="1399" spc="-25" dirty="0">
                <a:latin typeface="Arial MT"/>
                <a:cs typeface="Arial MT"/>
              </a:rPr>
              <a:t> </a:t>
            </a:r>
            <a:r>
              <a:rPr sz="1399" dirty="0">
                <a:latin typeface="Arial MT"/>
                <a:cs typeface="Arial MT"/>
              </a:rPr>
              <a:t>license</a:t>
            </a:r>
            <a:r>
              <a:rPr sz="1399" spc="-40" dirty="0">
                <a:latin typeface="Arial MT"/>
                <a:cs typeface="Arial MT"/>
              </a:rPr>
              <a:t> </a:t>
            </a:r>
            <a:r>
              <a:rPr sz="1399" dirty="0">
                <a:latin typeface="Arial MT"/>
                <a:cs typeface="Arial MT"/>
              </a:rPr>
              <a:t>are</a:t>
            </a:r>
            <a:r>
              <a:rPr sz="1399" spc="-30" dirty="0">
                <a:latin typeface="Arial MT"/>
                <a:cs typeface="Arial MT"/>
              </a:rPr>
              <a:t> </a:t>
            </a:r>
            <a:r>
              <a:rPr sz="1399" spc="-10" dirty="0">
                <a:latin typeface="Arial MT"/>
                <a:cs typeface="Arial MT"/>
              </a:rPr>
              <a:t>available</a:t>
            </a:r>
            <a:endParaRPr sz="1399">
              <a:latin typeface="Arial MT"/>
              <a:cs typeface="Arial MT"/>
            </a:endParaRPr>
          </a:p>
        </p:txBody>
      </p:sp>
      <p:sp>
        <p:nvSpPr>
          <p:cNvPr id="7" name="object 7"/>
          <p:cNvSpPr txBox="1"/>
          <p:nvPr/>
        </p:nvSpPr>
        <p:spPr>
          <a:xfrm>
            <a:off x="1015920" y="1543137"/>
            <a:ext cx="5238345" cy="228569"/>
          </a:xfrm>
          <a:prstGeom prst="rect">
            <a:avLst/>
          </a:prstGeom>
        </p:spPr>
        <p:txBody>
          <a:bodyPr vert="horz" wrap="square" lIns="0" tIns="13323" rIns="0" bIns="0" rtlCol="0">
            <a:spAutoFit/>
          </a:bodyPr>
          <a:lstStyle/>
          <a:p>
            <a:pPr marL="12689">
              <a:spcBef>
                <a:spcPts val="105"/>
              </a:spcBef>
            </a:pPr>
            <a:r>
              <a:rPr sz="1399" dirty="0">
                <a:latin typeface="Arial MT"/>
                <a:cs typeface="Arial MT"/>
              </a:rPr>
              <a:t>Key</a:t>
            </a:r>
            <a:r>
              <a:rPr sz="1399" spc="-30" dirty="0">
                <a:latin typeface="Arial MT"/>
                <a:cs typeface="Arial MT"/>
              </a:rPr>
              <a:t> </a:t>
            </a:r>
            <a:r>
              <a:rPr sz="1399" dirty="0">
                <a:latin typeface="Arial MT"/>
                <a:cs typeface="Arial MT"/>
              </a:rPr>
              <a:t>Parameters</a:t>
            </a:r>
            <a:r>
              <a:rPr sz="1399" spc="-40" dirty="0">
                <a:latin typeface="Arial MT"/>
                <a:cs typeface="Arial MT"/>
              </a:rPr>
              <a:t> </a:t>
            </a:r>
            <a:r>
              <a:rPr sz="1399" dirty="0">
                <a:latin typeface="Arial MT"/>
                <a:cs typeface="Arial MT"/>
              </a:rPr>
              <a:t>related</a:t>
            </a:r>
            <a:r>
              <a:rPr sz="1399" spc="-45" dirty="0">
                <a:latin typeface="Arial MT"/>
                <a:cs typeface="Arial MT"/>
              </a:rPr>
              <a:t> </a:t>
            </a:r>
            <a:r>
              <a:rPr sz="1399" dirty="0">
                <a:latin typeface="Arial MT"/>
                <a:cs typeface="Arial MT"/>
              </a:rPr>
              <a:t>to</a:t>
            </a:r>
            <a:r>
              <a:rPr sz="1399" spc="-20" dirty="0">
                <a:latin typeface="Arial MT"/>
                <a:cs typeface="Arial MT"/>
              </a:rPr>
              <a:t> </a:t>
            </a:r>
            <a:r>
              <a:rPr sz="1399" dirty="0">
                <a:latin typeface="Arial MT"/>
                <a:cs typeface="Arial MT"/>
              </a:rPr>
              <a:t>MIMO</a:t>
            </a:r>
            <a:r>
              <a:rPr sz="1399" spc="-25" dirty="0">
                <a:latin typeface="Arial MT"/>
                <a:cs typeface="Arial MT"/>
              </a:rPr>
              <a:t> </a:t>
            </a:r>
            <a:r>
              <a:rPr sz="1399" dirty="0">
                <a:latin typeface="Arial MT"/>
                <a:cs typeface="Arial MT"/>
              </a:rPr>
              <a:t>and</a:t>
            </a:r>
            <a:r>
              <a:rPr sz="1399" spc="-20" dirty="0">
                <a:latin typeface="Arial MT"/>
                <a:cs typeface="Arial MT"/>
              </a:rPr>
              <a:t> </a:t>
            </a:r>
            <a:r>
              <a:rPr sz="1399" dirty="0">
                <a:latin typeface="Arial MT"/>
                <a:cs typeface="Arial MT"/>
              </a:rPr>
              <a:t>for</a:t>
            </a:r>
            <a:r>
              <a:rPr sz="1399" spc="-45" dirty="0">
                <a:latin typeface="Arial MT"/>
                <a:cs typeface="Arial MT"/>
              </a:rPr>
              <a:t> </a:t>
            </a:r>
            <a:r>
              <a:rPr sz="1399" spc="-10" dirty="0">
                <a:latin typeface="Arial MT"/>
                <a:cs typeface="Arial MT"/>
              </a:rPr>
              <a:t>Throughput</a:t>
            </a:r>
            <a:r>
              <a:rPr sz="1399" spc="-40" dirty="0">
                <a:latin typeface="Arial MT"/>
                <a:cs typeface="Arial MT"/>
              </a:rPr>
              <a:t> </a:t>
            </a:r>
            <a:r>
              <a:rPr sz="1399" spc="-10" dirty="0">
                <a:latin typeface="Arial MT"/>
                <a:cs typeface="Arial MT"/>
              </a:rPr>
              <a:t>improvement</a:t>
            </a:r>
            <a:endParaRPr sz="1399">
              <a:latin typeface="Arial MT"/>
              <a:cs typeface="Arial MT"/>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68843" y="235741"/>
            <a:ext cx="10969943" cy="443699"/>
          </a:xfrm>
          <a:prstGeom prst="rect">
            <a:avLst/>
          </a:prstGeom>
        </p:spPr>
        <p:txBody>
          <a:bodyPr vert="horz" wrap="square" lIns="0" tIns="12688" rIns="0" bIns="0" rtlCol="0" anchor="ctr">
            <a:spAutoFit/>
          </a:bodyPr>
          <a:lstStyle/>
          <a:p>
            <a:pPr marL="12689">
              <a:spcBef>
                <a:spcPts val="100"/>
              </a:spcBef>
            </a:pPr>
            <a:r>
              <a:rPr sz="2800" dirty="0"/>
              <a:t>NSA</a:t>
            </a:r>
            <a:r>
              <a:rPr sz="2800" spc="-45" dirty="0"/>
              <a:t> </a:t>
            </a:r>
            <a:r>
              <a:rPr sz="2800" dirty="0"/>
              <a:t>Baseline</a:t>
            </a:r>
            <a:r>
              <a:rPr sz="2800" spc="-65" dirty="0"/>
              <a:t> </a:t>
            </a:r>
            <a:r>
              <a:rPr sz="2800" dirty="0"/>
              <a:t>Parameter</a:t>
            </a:r>
            <a:r>
              <a:rPr sz="2800" spc="-65" dirty="0"/>
              <a:t> </a:t>
            </a:r>
            <a:r>
              <a:rPr sz="2800" spc="-10" dirty="0"/>
              <a:t>Checking</a:t>
            </a:r>
          </a:p>
        </p:txBody>
      </p:sp>
      <p:pic>
        <p:nvPicPr>
          <p:cNvPr id="4" name="object 4"/>
          <p:cNvPicPr/>
          <p:nvPr/>
        </p:nvPicPr>
        <p:blipFill>
          <a:blip r:embed="rId2" cstate="print"/>
          <a:stretch>
            <a:fillRect/>
          </a:stretch>
        </p:blipFill>
        <p:spPr>
          <a:xfrm>
            <a:off x="5640" y="6263937"/>
            <a:ext cx="5481325" cy="589241"/>
          </a:xfrm>
          <a:prstGeom prst="rect">
            <a:avLst/>
          </a:prstGeom>
        </p:spPr>
      </p:pic>
      <p:graphicFrame>
        <p:nvGraphicFramePr>
          <p:cNvPr id="5" name="object 5"/>
          <p:cNvGraphicFramePr>
            <a:graphicFrameLocks noGrp="1"/>
          </p:cNvGraphicFramePr>
          <p:nvPr/>
        </p:nvGraphicFramePr>
        <p:xfrm>
          <a:off x="169865" y="1340768"/>
          <a:ext cx="11852271" cy="5323154"/>
        </p:xfrm>
        <a:graphic>
          <a:graphicData uri="http://schemas.openxmlformats.org/drawingml/2006/table">
            <a:tbl>
              <a:tblPr firstRow="1" bandRow="1">
                <a:tableStyleId>{2D5ABB26-0587-4C30-8999-92F81FD0307C}</a:tableStyleId>
              </a:tblPr>
              <a:tblGrid>
                <a:gridCol w="1027707">
                  <a:extLst>
                    <a:ext uri="{9D8B030D-6E8A-4147-A177-3AD203B41FA5}">
                      <a16:colId xmlns:a16="http://schemas.microsoft.com/office/drawing/2014/main" val="20000"/>
                    </a:ext>
                  </a:extLst>
                </a:gridCol>
                <a:gridCol w="1220287">
                  <a:extLst>
                    <a:ext uri="{9D8B030D-6E8A-4147-A177-3AD203B41FA5}">
                      <a16:colId xmlns:a16="http://schemas.microsoft.com/office/drawing/2014/main" val="20001"/>
                    </a:ext>
                  </a:extLst>
                </a:gridCol>
                <a:gridCol w="4319455">
                  <a:extLst>
                    <a:ext uri="{9D8B030D-6E8A-4147-A177-3AD203B41FA5}">
                      <a16:colId xmlns:a16="http://schemas.microsoft.com/office/drawing/2014/main" val="20002"/>
                    </a:ext>
                  </a:extLst>
                </a:gridCol>
                <a:gridCol w="5284822">
                  <a:extLst>
                    <a:ext uri="{9D8B030D-6E8A-4147-A177-3AD203B41FA5}">
                      <a16:colId xmlns:a16="http://schemas.microsoft.com/office/drawing/2014/main" val="20003"/>
                    </a:ext>
                  </a:extLst>
                </a:gridCol>
              </a:tblGrid>
              <a:tr h="131556">
                <a:tc>
                  <a:txBody>
                    <a:bodyPr/>
                    <a:lstStyle/>
                    <a:p>
                      <a:pPr algn="ctr">
                        <a:lnSpc>
                          <a:spcPts val="1350"/>
                        </a:lnSpc>
                        <a:spcBef>
                          <a:spcPts val="50"/>
                        </a:spcBef>
                      </a:pPr>
                      <a:r>
                        <a:rPr sz="1100" spc="-20" dirty="0">
                          <a:latin typeface="Arial MT"/>
                          <a:cs typeface="Arial MT"/>
                        </a:rPr>
                        <a:t>Type</a:t>
                      </a:r>
                      <a:endParaRPr sz="1100">
                        <a:latin typeface="Arial MT"/>
                        <a:cs typeface="Arial MT"/>
                      </a:endParaRPr>
                    </a:p>
                  </a:txBody>
                  <a:tcPr marL="0" marR="0" marT="6344" marB="0">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solidFill>
                      <a:srgbClr val="FFFF00"/>
                    </a:solidFill>
                  </a:tcPr>
                </a:tc>
                <a:tc>
                  <a:txBody>
                    <a:bodyPr/>
                    <a:lstStyle/>
                    <a:p>
                      <a:pPr marL="1270" algn="ctr">
                        <a:lnSpc>
                          <a:spcPts val="1350"/>
                        </a:lnSpc>
                        <a:spcBef>
                          <a:spcPts val="50"/>
                        </a:spcBef>
                      </a:pPr>
                      <a:r>
                        <a:rPr sz="1100" spc="-10" dirty="0">
                          <a:latin typeface="Arial MT"/>
                          <a:cs typeface="Arial MT"/>
                        </a:rPr>
                        <a:t>Detail</a:t>
                      </a:r>
                      <a:endParaRPr sz="1100">
                        <a:latin typeface="Arial MT"/>
                        <a:cs typeface="Arial MT"/>
                      </a:endParaRPr>
                    </a:p>
                  </a:txBody>
                  <a:tcPr marL="0" marR="0" marT="6344" marB="0">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solidFill>
                      <a:srgbClr val="FFFF00"/>
                    </a:solidFill>
                  </a:tcPr>
                </a:tc>
                <a:tc>
                  <a:txBody>
                    <a:bodyPr/>
                    <a:lstStyle/>
                    <a:p>
                      <a:pPr algn="ctr">
                        <a:lnSpc>
                          <a:spcPts val="1350"/>
                        </a:lnSpc>
                        <a:spcBef>
                          <a:spcPts val="50"/>
                        </a:spcBef>
                      </a:pPr>
                      <a:r>
                        <a:rPr sz="1100" spc="-10" dirty="0">
                          <a:latin typeface="Arial MT"/>
                          <a:cs typeface="Arial MT"/>
                        </a:rPr>
                        <a:t>Remarks</a:t>
                      </a:r>
                      <a:endParaRPr sz="1100">
                        <a:latin typeface="Arial MT"/>
                        <a:cs typeface="Arial MT"/>
                      </a:endParaRPr>
                    </a:p>
                  </a:txBody>
                  <a:tcPr marL="0" marR="0" marT="6344" marB="0">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solidFill>
                      <a:srgbClr val="FFFF00"/>
                    </a:solidFill>
                  </a:tcPr>
                </a:tc>
                <a:tc>
                  <a:txBody>
                    <a:bodyPr/>
                    <a:lstStyle/>
                    <a:p>
                      <a:pPr marL="3810" algn="ctr">
                        <a:lnSpc>
                          <a:spcPts val="1350"/>
                        </a:lnSpc>
                        <a:spcBef>
                          <a:spcPts val="50"/>
                        </a:spcBef>
                      </a:pPr>
                      <a:r>
                        <a:rPr sz="1100" spc="-10" dirty="0">
                          <a:latin typeface="Arial MT"/>
                          <a:cs typeface="Arial MT"/>
                        </a:rPr>
                        <a:t>Parameter</a:t>
                      </a:r>
                      <a:endParaRPr sz="1100">
                        <a:latin typeface="Arial MT"/>
                        <a:cs typeface="Arial MT"/>
                      </a:endParaRPr>
                    </a:p>
                  </a:txBody>
                  <a:tcPr marL="0" marR="0" marT="6344" marB="0">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solidFill>
                      <a:srgbClr val="FFFF00"/>
                    </a:solidFill>
                  </a:tcPr>
                </a:tc>
                <a:extLst>
                  <a:ext uri="{0D108BD9-81ED-4DB2-BD59-A6C34878D82A}">
                    <a16:rowId xmlns:a16="http://schemas.microsoft.com/office/drawing/2014/main" val="10000"/>
                  </a:ext>
                </a:extLst>
              </a:tr>
              <a:tr h="881426">
                <a:tc>
                  <a:txBody>
                    <a:bodyPr/>
                    <a:lstStyle/>
                    <a:p>
                      <a:pPr algn="ctr">
                        <a:lnSpc>
                          <a:spcPct val="100000"/>
                        </a:lnSpc>
                      </a:pPr>
                      <a:endParaRPr sz="900">
                        <a:latin typeface="Times New Roman"/>
                        <a:cs typeface="Times New Roman"/>
                      </a:endParaRPr>
                    </a:p>
                  </a:txBody>
                  <a:tcPr marL="0" marR="0" marT="0" marB="0">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tcPr>
                </a:tc>
                <a:tc>
                  <a:txBody>
                    <a:bodyPr/>
                    <a:lstStyle/>
                    <a:p>
                      <a:pPr algn="ctr">
                        <a:lnSpc>
                          <a:spcPct val="100000"/>
                        </a:lnSpc>
                        <a:spcBef>
                          <a:spcPts val="805"/>
                        </a:spcBef>
                      </a:pPr>
                      <a:endParaRPr sz="1100">
                        <a:latin typeface="Times New Roman"/>
                        <a:cs typeface="Times New Roman"/>
                      </a:endParaRPr>
                    </a:p>
                    <a:p>
                      <a:pPr marL="189230" marR="180975" indent="635" algn="ctr">
                        <a:lnSpc>
                          <a:spcPct val="100000"/>
                        </a:lnSpc>
                      </a:pPr>
                      <a:r>
                        <a:rPr sz="1100" spc="-30" dirty="0">
                          <a:latin typeface="Arial MT"/>
                          <a:cs typeface="Arial MT"/>
                        </a:rPr>
                        <a:t>LTE</a:t>
                      </a:r>
                      <a:r>
                        <a:rPr sz="1100" spc="-70" dirty="0">
                          <a:latin typeface="Arial MT"/>
                          <a:cs typeface="Arial MT"/>
                        </a:rPr>
                        <a:t> </a:t>
                      </a:r>
                      <a:r>
                        <a:rPr sz="1100" spc="-10" dirty="0">
                          <a:latin typeface="Arial MT"/>
                          <a:cs typeface="Arial MT"/>
                        </a:rPr>
                        <a:t>Anchor Performance Baseline Parameters</a:t>
                      </a:r>
                      <a:endParaRPr sz="1100">
                        <a:latin typeface="Arial MT"/>
                        <a:cs typeface="Arial MT"/>
                      </a:endParaRPr>
                    </a:p>
                  </a:txBody>
                  <a:tcPr marL="0" marR="0" marT="102140" marB="0">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tcPr>
                </a:tc>
                <a:tc>
                  <a:txBody>
                    <a:bodyPr/>
                    <a:lstStyle/>
                    <a:p>
                      <a:pPr algn="ctr">
                        <a:lnSpc>
                          <a:spcPct val="100000"/>
                        </a:lnSpc>
                      </a:pPr>
                      <a:endParaRPr sz="1100">
                        <a:latin typeface="Times New Roman"/>
                        <a:cs typeface="Times New Roman"/>
                      </a:endParaRPr>
                    </a:p>
                    <a:p>
                      <a:pPr algn="ctr">
                        <a:lnSpc>
                          <a:spcPct val="100000"/>
                        </a:lnSpc>
                      </a:pPr>
                      <a:endParaRPr sz="1100">
                        <a:latin typeface="Times New Roman"/>
                        <a:cs typeface="Times New Roman"/>
                      </a:endParaRPr>
                    </a:p>
                    <a:p>
                      <a:pPr algn="ctr">
                        <a:lnSpc>
                          <a:spcPct val="100000"/>
                        </a:lnSpc>
                        <a:spcBef>
                          <a:spcPts val="210"/>
                        </a:spcBef>
                      </a:pPr>
                      <a:endParaRPr sz="1100">
                        <a:latin typeface="Times New Roman"/>
                        <a:cs typeface="Times New Roman"/>
                      </a:endParaRPr>
                    </a:p>
                    <a:p>
                      <a:pPr marL="2540" algn="ctr">
                        <a:lnSpc>
                          <a:spcPct val="100000"/>
                        </a:lnSpc>
                      </a:pPr>
                      <a:r>
                        <a:rPr sz="1100" dirty="0">
                          <a:latin typeface="Arial MT"/>
                          <a:cs typeface="Arial MT"/>
                        </a:rPr>
                        <a:t>Checked</a:t>
                      </a:r>
                      <a:r>
                        <a:rPr sz="1100" spc="-25" dirty="0">
                          <a:latin typeface="Arial MT"/>
                          <a:cs typeface="Arial MT"/>
                        </a:rPr>
                        <a:t> </a:t>
                      </a:r>
                      <a:r>
                        <a:rPr sz="1100" dirty="0">
                          <a:latin typeface="Arial MT"/>
                          <a:cs typeface="Arial MT"/>
                        </a:rPr>
                        <a:t>the</a:t>
                      </a:r>
                      <a:r>
                        <a:rPr sz="1100" spc="-15" dirty="0">
                          <a:latin typeface="Arial MT"/>
                          <a:cs typeface="Arial MT"/>
                        </a:rPr>
                        <a:t> </a:t>
                      </a:r>
                      <a:r>
                        <a:rPr sz="1100" spc="-10" dirty="0">
                          <a:latin typeface="Arial MT"/>
                          <a:cs typeface="Arial MT"/>
                        </a:rPr>
                        <a:t>configuration</a:t>
                      </a:r>
                      <a:r>
                        <a:rPr sz="1100" spc="-40" dirty="0">
                          <a:latin typeface="Arial MT"/>
                          <a:cs typeface="Arial MT"/>
                        </a:rPr>
                        <a:t> </a:t>
                      </a:r>
                      <a:r>
                        <a:rPr sz="1100" dirty="0">
                          <a:latin typeface="Arial MT"/>
                          <a:cs typeface="Arial MT"/>
                        </a:rPr>
                        <a:t>parameters</a:t>
                      </a:r>
                      <a:r>
                        <a:rPr sz="1100" spc="-15" dirty="0">
                          <a:latin typeface="Arial MT"/>
                          <a:cs typeface="Arial MT"/>
                        </a:rPr>
                        <a:t> </a:t>
                      </a:r>
                      <a:r>
                        <a:rPr sz="1100" dirty="0">
                          <a:latin typeface="Arial MT"/>
                          <a:cs typeface="Arial MT"/>
                        </a:rPr>
                        <a:t>on</a:t>
                      </a:r>
                      <a:r>
                        <a:rPr sz="1100" spc="-15" dirty="0">
                          <a:latin typeface="Arial MT"/>
                          <a:cs typeface="Arial MT"/>
                        </a:rPr>
                        <a:t> </a:t>
                      </a:r>
                      <a:r>
                        <a:rPr sz="1100" dirty="0">
                          <a:latin typeface="Arial MT"/>
                          <a:cs typeface="Arial MT"/>
                        </a:rPr>
                        <a:t>the</a:t>
                      </a:r>
                      <a:r>
                        <a:rPr sz="1100" spc="-75" dirty="0">
                          <a:latin typeface="Arial MT"/>
                          <a:cs typeface="Arial MT"/>
                        </a:rPr>
                        <a:t> </a:t>
                      </a:r>
                      <a:r>
                        <a:rPr sz="1100" dirty="0">
                          <a:latin typeface="Arial MT"/>
                          <a:cs typeface="Arial MT"/>
                        </a:rPr>
                        <a:t>Anchor</a:t>
                      </a:r>
                      <a:r>
                        <a:rPr sz="1100" spc="-20" dirty="0">
                          <a:latin typeface="Arial MT"/>
                          <a:cs typeface="Arial MT"/>
                        </a:rPr>
                        <a:t> </a:t>
                      </a:r>
                      <a:r>
                        <a:rPr sz="1100" spc="-10" dirty="0">
                          <a:latin typeface="Arial MT"/>
                          <a:cs typeface="Arial MT"/>
                        </a:rPr>
                        <a:t>Side.</a:t>
                      </a:r>
                      <a:endParaRPr sz="1100">
                        <a:latin typeface="Arial MT"/>
                        <a:cs typeface="Arial MT"/>
                      </a:endParaRPr>
                    </a:p>
                  </a:txBody>
                  <a:tcPr marL="0" marR="0" marT="0" marB="0">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tcPr>
                </a:tc>
                <a:tc>
                  <a:txBody>
                    <a:bodyPr/>
                    <a:lstStyle/>
                    <a:p>
                      <a:pPr marL="89535" indent="-88900" algn="ctr">
                        <a:lnSpc>
                          <a:spcPct val="100000"/>
                        </a:lnSpc>
                        <a:spcBef>
                          <a:spcPts val="745"/>
                        </a:spcBef>
                        <a:buSzPct val="88888"/>
                        <a:buAutoNum type="arabicPeriod"/>
                        <a:tabLst>
                          <a:tab pos="89535" algn="l"/>
                        </a:tabLst>
                      </a:pPr>
                      <a:r>
                        <a:rPr sz="800" spc="-10" dirty="0">
                          <a:latin typeface="Calibri"/>
                          <a:cs typeface="Calibri"/>
                        </a:rPr>
                        <a:t>NsaDcAlgoSwitch</a:t>
                      </a:r>
                      <a:r>
                        <a:rPr sz="800" spc="200" dirty="0">
                          <a:latin typeface="Calibri"/>
                          <a:cs typeface="Calibri"/>
                        </a:rPr>
                        <a:t> </a:t>
                      </a:r>
                      <a:r>
                        <a:rPr sz="800" dirty="0">
                          <a:latin typeface="Calibri"/>
                          <a:cs typeface="Calibri"/>
                        </a:rPr>
                        <a:t>@</a:t>
                      </a:r>
                      <a:r>
                        <a:rPr sz="800" spc="204" dirty="0">
                          <a:latin typeface="Calibri"/>
                          <a:cs typeface="Calibri"/>
                        </a:rPr>
                        <a:t> </a:t>
                      </a:r>
                      <a:r>
                        <a:rPr sz="800" spc="-10" dirty="0">
                          <a:latin typeface="Calibri"/>
                          <a:cs typeface="Calibri"/>
                        </a:rPr>
                        <a:t>NSA_DC_CAPABILITY_SWITCH-1&amp;NSA_PCC_ANCHORING_SWITCH-</a:t>
                      </a:r>
                      <a:r>
                        <a:rPr sz="800" spc="-50" dirty="0">
                          <a:latin typeface="Calibri"/>
                          <a:cs typeface="Calibri"/>
                        </a:rPr>
                        <a:t>1</a:t>
                      </a:r>
                      <a:endParaRPr sz="800">
                        <a:latin typeface="Calibri"/>
                        <a:cs typeface="Calibri"/>
                      </a:endParaRPr>
                    </a:p>
                    <a:p>
                      <a:pPr marL="89535" indent="-88900" algn="ctr">
                        <a:lnSpc>
                          <a:spcPct val="100000"/>
                        </a:lnSpc>
                        <a:buSzPct val="88888"/>
                        <a:buAutoNum type="arabicPeriod"/>
                        <a:tabLst>
                          <a:tab pos="89535" algn="l"/>
                        </a:tabLst>
                      </a:pPr>
                      <a:r>
                        <a:rPr sz="800" spc="-10" dirty="0">
                          <a:latin typeface="Calibri"/>
                          <a:cs typeface="Calibri"/>
                        </a:rPr>
                        <a:t>PCCFREQCFG:</a:t>
                      </a:r>
                      <a:r>
                        <a:rPr sz="800" spc="15" dirty="0">
                          <a:latin typeface="Calibri"/>
                          <a:cs typeface="Calibri"/>
                        </a:rPr>
                        <a:t> </a:t>
                      </a:r>
                      <a:r>
                        <a:rPr sz="800" spc="-10" dirty="0">
                          <a:latin typeface="Calibri"/>
                          <a:cs typeface="Calibri"/>
                        </a:rPr>
                        <a:t>PccDlEarfcn=1650,</a:t>
                      </a:r>
                      <a:r>
                        <a:rPr sz="800" spc="20" dirty="0">
                          <a:latin typeface="Calibri"/>
                          <a:cs typeface="Calibri"/>
                        </a:rPr>
                        <a:t> </a:t>
                      </a:r>
                      <a:r>
                        <a:rPr sz="800" spc="-10" dirty="0">
                          <a:latin typeface="Calibri"/>
                          <a:cs typeface="Calibri"/>
                        </a:rPr>
                        <a:t>NsaPccAnchoringPriority=7;</a:t>
                      </a:r>
                      <a:r>
                        <a:rPr sz="800" spc="60" dirty="0">
                          <a:latin typeface="Calibri"/>
                          <a:cs typeface="Calibri"/>
                        </a:rPr>
                        <a:t> </a:t>
                      </a:r>
                      <a:r>
                        <a:rPr sz="800" spc="-10" dirty="0">
                          <a:latin typeface="Calibri"/>
                          <a:cs typeface="Calibri"/>
                        </a:rPr>
                        <a:t>According</a:t>
                      </a:r>
                      <a:r>
                        <a:rPr sz="800" spc="70" dirty="0">
                          <a:latin typeface="Calibri"/>
                          <a:cs typeface="Calibri"/>
                        </a:rPr>
                        <a:t> </a:t>
                      </a:r>
                      <a:r>
                        <a:rPr sz="800" dirty="0">
                          <a:latin typeface="Calibri"/>
                          <a:cs typeface="Calibri"/>
                        </a:rPr>
                        <a:t>to</a:t>
                      </a:r>
                      <a:r>
                        <a:rPr sz="800" spc="55" dirty="0">
                          <a:latin typeface="Calibri"/>
                          <a:cs typeface="Calibri"/>
                        </a:rPr>
                        <a:t> </a:t>
                      </a:r>
                      <a:r>
                        <a:rPr sz="800" dirty="0">
                          <a:latin typeface="Calibri"/>
                          <a:cs typeface="Calibri"/>
                        </a:rPr>
                        <a:t>the</a:t>
                      </a:r>
                      <a:r>
                        <a:rPr sz="800" spc="70" dirty="0">
                          <a:latin typeface="Calibri"/>
                          <a:cs typeface="Calibri"/>
                        </a:rPr>
                        <a:t> </a:t>
                      </a:r>
                      <a:r>
                        <a:rPr sz="800" spc="-10" dirty="0">
                          <a:latin typeface="Calibri"/>
                          <a:cs typeface="Calibri"/>
                        </a:rPr>
                        <a:t>strategy</a:t>
                      </a:r>
                      <a:endParaRPr sz="800">
                        <a:latin typeface="Calibri"/>
                        <a:cs typeface="Calibri"/>
                      </a:endParaRPr>
                    </a:p>
                    <a:p>
                      <a:pPr marL="90170" indent="-88900" algn="ctr">
                        <a:lnSpc>
                          <a:spcPct val="100000"/>
                        </a:lnSpc>
                        <a:buSzPct val="88888"/>
                        <a:buAutoNum type="arabicPeriod"/>
                        <a:tabLst>
                          <a:tab pos="90170" algn="l"/>
                        </a:tabLst>
                      </a:pPr>
                      <a:r>
                        <a:rPr sz="800" spc="-10" dirty="0">
                          <a:latin typeface="Calibri"/>
                          <a:cs typeface="Calibri"/>
                        </a:rPr>
                        <a:t>NSADCMGMTCONFIG:</a:t>
                      </a:r>
                      <a:r>
                        <a:rPr sz="800" spc="90" dirty="0">
                          <a:latin typeface="Calibri"/>
                          <a:cs typeface="Calibri"/>
                        </a:rPr>
                        <a:t> </a:t>
                      </a:r>
                      <a:r>
                        <a:rPr sz="800" spc="-10" dirty="0">
                          <a:latin typeface="Calibri"/>
                          <a:cs typeface="Calibri"/>
                        </a:rPr>
                        <a:t>LocalCellId=111,</a:t>
                      </a:r>
                      <a:r>
                        <a:rPr sz="800" spc="90" dirty="0">
                          <a:latin typeface="Calibri"/>
                          <a:cs typeface="Calibri"/>
                        </a:rPr>
                        <a:t> </a:t>
                      </a:r>
                      <a:r>
                        <a:rPr sz="800" spc="-10" dirty="0">
                          <a:latin typeface="Calibri"/>
                          <a:cs typeface="Calibri"/>
                        </a:rPr>
                        <a:t>NsaDcAlgoSwitch=NSA_DC_CAPABILITY_SWITCH-</a:t>
                      </a:r>
                      <a:endParaRPr sz="800">
                        <a:latin typeface="Calibri"/>
                        <a:cs typeface="Calibri"/>
                      </a:endParaRPr>
                    </a:p>
                    <a:p>
                      <a:pPr marL="3175" marR="1344930" algn="ctr">
                        <a:lnSpc>
                          <a:spcPct val="100000"/>
                        </a:lnSpc>
                        <a:spcBef>
                          <a:spcPts val="5"/>
                        </a:spcBef>
                      </a:pPr>
                      <a:r>
                        <a:rPr sz="800" spc="-10" dirty="0">
                          <a:latin typeface="Calibri"/>
                          <a:cs typeface="Calibri"/>
                        </a:rPr>
                        <a:t>1&amp;NSA_PCC_ANCHORING_SWITCH-1&amp;DlDataMcgSplitBearerMode=SCG_ONLY,</a:t>
                      </a:r>
                      <a:r>
                        <a:rPr sz="800" spc="500" dirty="0">
                          <a:latin typeface="Calibri"/>
                          <a:cs typeface="Calibri"/>
                        </a:rPr>
                        <a:t> </a:t>
                      </a:r>
                      <a:r>
                        <a:rPr sz="800" spc="-10" dirty="0">
                          <a:latin typeface="Calibri"/>
                          <a:cs typeface="Calibri"/>
                        </a:rPr>
                        <a:t>NsaDcDefaultBearerMode=SCG_SPLIT_BEARER,</a:t>
                      </a:r>
                      <a:r>
                        <a:rPr sz="800" spc="254" dirty="0">
                          <a:latin typeface="Calibri"/>
                          <a:cs typeface="Calibri"/>
                        </a:rPr>
                        <a:t> </a:t>
                      </a:r>
                      <a:r>
                        <a:rPr sz="800" spc="-10" dirty="0">
                          <a:latin typeface="Calibri"/>
                          <a:cs typeface="Calibri"/>
                        </a:rPr>
                        <a:t>UlDataSplitThreshold=INFINITY</a:t>
                      </a:r>
                      <a:r>
                        <a:rPr sz="800" spc="500" dirty="0">
                          <a:latin typeface="Calibri"/>
                          <a:cs typeface="Calibri"/>
                        </a:rPr>
                        <a:t> </a:t>
                      </a:r>
                      <a:r>
                        <a:rPr sz="800" spc="-10" dirty="0">
                          <a:latin typeface="Calibri"/>
                          <a:cs typeface="Calibri"/>
                        </a:rPr>
                        <a:t>4.CELLQCIPARA:</a:t>
                      </a:r>
                      <a:r>
                        <a:rPr sz="800" spc="-40" dirty="0">
                          <a:latin typeface="Calibri"/>
                          <a:cs typeface="Calibri"/>
                        </a:rPr>
                        <a:t> </a:t>
                      </a:r>
                      <a:r>
                        <a:rPr sz="800" dirty="0">
                          <a:latin typeface="Calibri"/>
                          <a:cs typeface="Calibri"/>
                        </a:rPr>
                        <a:t>LocalCellId=111, Qci=7, </a:t>
                      </a:r>
                      <a:r>
                        <a:rPr sz="800" spc="-10" dirty="0">
                          <a:latin typeface="Calibri"/>
                          <a:cs typeface="Calibri"/>
                        </a:rPr>
                        <a:t>NsaDcDefaultBearerMode=SCG_SPLIT_BEARER;</a:t>
                      </a:r>
                      <a:endParaRPr sz="800">
                        <a:latin typeface="Calibri"/>
                        <a:cs typeface="Calibri"/>
                      </a:endParaRPr>
                    </a:p>
                    <a:p>
                      <a:pPr marL="3175" marR="105410" algn="ctr">
                        <a:lnSpc>
                          <a:spcPct val="100000"/>
                        </a:lnSpc>
                      </a:pPr>
                      <a:r>
                        <a:rPr sz="800" spc="-10" dirty="0">
                          <a:latin typeface="Calibri"/>
                          <a:cs typeface="Calibri"/>
                        </a:rPr>
                        <a:t>5.RLCPDCPPARAGROUP:</a:t>
                      </a:r>
                      <a:r>
                        <a:rPr sz="800" spc="55" dirty="0">
                          <a:latin typeface="Calibri"/>
                          <a:cs typeface="Calibri"/>
                        </a:rPr>
                        <a:t> </a:t>
                      </a:r>
                      <a:r>
                        <a:rPr sz="800" spc="-10" dirty="0">
                          <a:latin typeface="Calibri"/>
                          <a:cs typeface="Calibri"/>
                        </a:rPr>
                        <a:t>RlcPdcpParaGroupId=221,</a:t>
                      </a:r>
                      <a:r>
                        <a:rPr sz="800" spc="85" dirty="0">
                          <a:latin typeface="Calibri"/>
                          <a:cs typeface="Calibri"/>
                        </a:rPr>
                        <a:t> </a:t>
                      </a:r>
                      <a:r>
                        <a:rPr sz="800" spc="-10" dirty="0">
                          <a:latin typeface="Calibri"/>
                          <a:cs typeface="Calibri"/>
                        </a:rPr>
                        <a:t>RlcMode=RlcMode_AM,</a:t>
                      </a:r>
                      <a:r>
                        <a:rPr sz="800" spc="195" dirty="0">
                          <a:latin typeface="Calibri"/>
                          <a:cs typeface="Calibri"/>
                        </a:rPr>
                        <a:t> </a:t>
                      </a:r>
                      <a:r>
                        <a:rPr sz="800" spc="-10" dirty="0">
                          <a:latin typeface="Calibri"/>
                          <a:cs typeface="Calibri"/>
                        </a:rPr>
                        <a:t>AmPdcpSnSize=AmPdcpSnsize_18bits;</a:t>
                      </a:r>
                      <a:r>
                        <a:rPr sz="800" spc="500" dirty="0">
                          <a:latin typeface="Calibri"/>
                          <a:cs typeface="Calibri"/>
                        </a:rPr>
                        <a:t> </a:t>
                      </a:r>
                      <a:r>
                        <a:rPr sz="800" spc="-10" dirty="0">
                          <a:latin typeface="Calibri"/>
                          <a:cs typeface="Calibri"/>
                        </a:rPr>
                        <a:t>9.NRCELLQCIBEARER:</a:t>
                      </a:r>
                      <a:r>
                        <a:rPr sz="800" spc="20" dirty="0">
                          <a:latin typeface="Calibri"/>
                          <a:cs typeface="Calibri"/>
                        </a:rPr>
                        <a:t> </a:t>
                      </a:r>
                      <a:r>
                        <a:rPr sz="800" dirty="0">
                          <a:latin typeface="Calibri"/>
                          <a:cs typeface="Calibri"/>
                        </a:rPr>
                        <a:t>NrCellId=351,</a:t>
                      </a:r>
                      <a:r>
                        <a:rPr sz="800" spc="65" dirty="0">
                          <a:latin typeface="Calibri"/>
                          <a:cs typeface="Calibri"/>
                        </a:rPr>
                        <a:t> </a:t>
                      </a:r>
                      <a:r>
                        <a:rPr sz="800" spc="-10" dirty="0">
                          <a:latin typeface="Calibri"/>
                          <a:cs typeface="Calibri"/>
                        </a:rPr>
                        <a:t>Qci=6/7/8/9,</a:t>
                      </a:r>
                      <a:r>
                        <a:rPr sz="800" spc="35" dirty="0">
                          <a:latin typeface="Calibri"/>
                          <a:cs typeface="Calibri"/>
                        </a:rPr>
                        <a:t> </a:t>
                      </a:r>
                      <a:r>
                        <a:rPr sz="800" spc="-10" dirty="0">
                          <a:latin typeface="Calibri"/>
                          <a:cs typeface="Calibri"/>
                        </a:rPr>
                        <a:t>RlcMode=AM;</a:t>
                      </a:r>
                      <a:endParaRPr sz="800">
                        <a:latin typeface="Calibri"/>
                        <a:cs typeface="Calibri"/>
                      </a:endParaRPr>
                    </a:p>
                  </a:txBody>
                  <a:tcPr marL="0" marR="0" marT="94527" marB="0">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10001"/>
                  </a:ext>
                </a:extLst>
              </a:tr>
              <a:tr h="409139">
                <a:tc gridSpan="2">
                  <a:txBody>
                    <a:bodyPr/>
                    <a:lstStyle/>
                    <a:p>
                      <a:pPr marR="1245870" algn="ctr">
                        <a:lnSpc>
                          <a:spcPts val="1150"/>
                        </a:lnSpc>
                      </a:pPr>
                      <a:r>
                        <a:rPr sz="1100" b="1" spc="-10" dirty="0">
                          <a:latin typeface="Arial"/>
                          <a:cs typeface="Arial"/>
                        </a:rPr>
                        <a:t>Performance</a:t>
                      </a:r>
                      <a:endParaRPr sz="1100">
                        <a:latin typeface="Arial"/>
                        <a:cs typeface="Arial"/>
                      </a:endParaRPr>
                    </a:p>
                    <a:p>
                      <a:pPr marL="112395" marR="1361440" algn="ctr">
                        <a:lnSpc>
                          <a:spcPct val="100000"/>
                        </a:lnSpc>
                      </a:pPr>
                      <a:r>
                        <a:rPr sz="1100" b="1" spc="-10" dirty="0">
                          <a:latin typeface="Arial"/>
                          <a:cs typeface="Arial"/>
                        </a:rPr>
                        <a:t>Baseline Parameters</a:t>
                      </a:r>
                      <a:endParaRPr sz="1100">
                        <a:latin typeface="Arial"/>
                        <a:cs typeface="Arial"/>
                      </a:endParaRPr>
                    </a:p>
                  </a:txBody>
                  <a:tcPr marL="0" marR="0" marT="0" marB="0">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tcPr>
                </a:tc>
                <a:tc hMerge="1">
                  <a:txBody>
                    <a:bodyPr/>
                    <a:lstStyle/>
                    <a:p>
                      <a:endParaRPr/>
                    </a:p>
                  </a:txBody>
                  <a:tcPr marL="0" marR="0" marT="0" marB="0"/>
                </a:tc>
                <a:tc>
                  <a:txBody>
                    <a:bodyPr/>
                    <a:lstStyle/>
                    <a:p>
                      <a:pPr algn="ctr">
                        <a:lnSpc>
                          <a:spcPct val="100000"/>
                        </a:lnSpc>
                      </a:pPr>
                      <a:endParaRPr sz="900">
                        <a:latin typeface="Times New Roman"/>
                        <a:cs typeface="Times New Roman"/>
                      </a:endParaRPr>
                    </a:p>
                  </a:txBody>
                  <a:tcPr marL="0" marR="0" marT="0" marB="0">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tcPr>
                </a:tc>
                <a:tc rowSpan="2">
                  <a:txBody>
                    <a:bodyPr/>
                    <a:lstStyle/>
                    <a:p>
                      <a:pPr marL="89535" indent="-88900" algn="ctr">
                        <a:lnSpc>
                          <a:spcPts val="1045"/>
                        </a:lnSpc>
                        <a:buSzPct val="88888"/>
                        <a:buAutoNum type="arabicPeriod"/>
                        <a:tabLst>
                          <a:tab pos="89535" algn="l"/>
                        </a:tabLst>
                      </a:pPr>
                      <a:r>
                        <a:rPr sz="800" spc="-10" dirty="0">
                          <a:latin typeface="Calibri"/>
                          <a:cs typeface="Calibri"/>
                        </a:rPr>
                        <a:t>NRDUCELLTRP:</a:t>
                      </a:r>
                      <a:r>
                        <a:rPr sz="800" spc="35" dirty="0">
                          <a:latin typeface="Calibri"/>
                          <a:cs typeface="Calibri"/>
                        </a:rPr>
                        <a:t> </a:t>
                      </a:r>
                      <a:r>
                        <a:rPr sz="800" spc="-10" dirty="0">
                          <a:latin typeface="Calibri"/>
                          <a:cs typeface="Calibri"/>
                        </a:rPr>
                        <a:t>NrDuCellTrpId=401,</a:t>
                      </a:r>
                      <a:r>
                        <a:rPr sz="800" spc="125" dirty="0">
                          <a:latin typeface="Calibri"/>
                          <a:cs typeface="Calibri"/>
                        </a:rPr>
                        <a:t> </a:t>
                      </a:r>
                      <a:r>
                        <a:rPr sz="800" spc="-10" dirty="0">
                          <a:latin typeface="Calibri"/>
                          <a:cs typeface="Calibri"/>
                        </a:rPr>
                        <a:t>TxRxMode=64T64R,</a:t>
                      </a:r>
                      <a:r>
                        <a:rPr sz="800" spc="75" dirty="0">
                          <a:latin typeface="Calibri"/>
                          <a:cs typeface="Calibri"/>
                        </a:rPr>
                        <a:t> </a:t>
                      </a:r>
                      <a:r>
                        <a:rPr sz="800" spc="-10" dirty="0">
                          <a:latin typeface="Calibri"/>
                          <a:cs typeface="Calibri"/>
                        </a:rPr>
                        <a:t>MaxTransmitPower=295;</a:t>
                      </a:r>
                      <a:endParaRPr sz="800">
                        <a:latin typeface="Calibri"/>
                        <a:cs typeface="Calibri"/>
                      </a:endParaRPr>
                    </a:p>
                    <a:p>
                      <a:pPr marL="3175" marR="93345" indent="-2540" algn="ctr">
                        <a:lnSpc>
                          <a:spcPct val="100000"/>
                        </a:lnSpc>
                        <a:buSzPct val="88888"/>
                        <a:buAutoNum type="arabicPeriod"/>
                        <a:tabLst>
                          <a:tab pos="89535" algn="l"/>
                        </a:tabLst>
                      </a:pPr>
                      <a:r>
                        <a:rPr sz="800" spc="-10" dirty="0">
                          <a:latin typeface="Calibri"/>
                          <a:cs typeface="Calibri"/>
                        </a:rPr>
                        <a:t>	NRDUCELL:</a:t>
                      </a:r>
                      <a:r>
                        <a:rPr sz="800" spc="-5" dirty="0">
                          <a:latin typeface="Calibri"/>
                          <a:cs typeface="Calibri"/>
                        </a:rPr>
                        <a:t> </a:t>
                      </a:r>
                      <a:r>
                        <a:rPr sz="800" spc="-10" dirty="0">
                          <a:latin typeface="Calibri"/>
                          <a:cs typeface="Calibri"/>
                        </a:rPr>
                        <a:t>NrDuCellId=401,</a:t>
                      </a:r>
                      <a:r>
                        <a:rPr sz="800" spc="40" dirty="0">
                          <a:latin typeface="Calibri"/>
                          <a:cs typeface="Calibri"/>
                        </a:rPr>
                        <a:t> </a:t>
                      </a:r>
                      <a:r>
                        <a:rPr sz="800" spc="-10" dirty="0">
                          <a:latin typeface="Calibri"/>
                          <a:cs typeface="Calibri"/>
                        </a:rPr>
                        <a:t>DuplexMode=CELL_TDD,</a:t>
                      </a:r>
                      <a:r>
                        <a:rPr sz="800" spc="65" dirty="0">
                          <a:latin typeface="Calibri"/>
                          <a:cs typeface="Calibri"/>
                        </a:rPr>
                        <a:t> </a:t>
                      </a:r>
                      <a:r>
                        <a:rPr sz="800" dirty="0">
                          <a:latin typeface="Calibri"/>
                          <a:cs typeface="Calibri"/>
                        </a:rPr>
                        <a:t>FrequencyBand=N78,</a:t>
                      </a:r>
                      <a:r>
                        <a:rPr sz="800" spc="75" dirty="0">
                          <a:latin typeface="Calibri"/>
                          <a:cs typeface="Calibri"/>
                        </a:rPr>
                        <a:t> </a:t>
                      </a:r>
                      <a:r>
                        <a:rPr sz="800" spc="-10" dirty="0">
                          <a:latin typeface="Calibri"/>
                          <a:cs typeface="Calibri"/>
                        </a:rPr>
                        <a:t>SlotAssignment=8_2_DDDSUUDDDD,</a:t>
                      </a:r>
                      <a:r>
                        <a:rPr sz="800" spc="500" dirty="0">
                          <a:latin typeface="Calibri"/>
                          <a:cs typeface="Calibri"/>
                        </a:rPr>
                        <a:t> </a:t>
                      </a:r>
                      <a:r>
                        <a:rPr sz="800" spc="-10" dirty="0">
                          <a:latin typeface="Calibri"/>
                          <a:cs typeface="Calibri"/>
                        </a:rPr>
                        <a:t>SlotStructure=SS818</a:t>
                      </a:r>
                      <a:endParaRPr sz="800">
                        <a:latin typeface="Calibri"/>
                        <a:cs typeface="Calibri"/>
                      </a:endParaRPr>
                    </a:p>
                    <a:p>
                      <a:pPr marL="90170" indent="-88900" algn="ctr">
                        <a:lnSpc>
                          <a:spcPct val="100000"/>
                        </a:lnSpc>
                        <a:buSzPct val="88888"/>
                        <a:buAutoNum type="arabicPeriod"/>
                        <a:tabLst>
                          <a:tab pos="90170" algn="l"/>
                        </a:tabLst>
                      </a:pPr>
                      <a:r>
                        <a:rPr sz="800" spc="-10" dirty="0">
                          <a:latin typeface="Calibri"/>
                          <a:cs typeface="Calibri"/>
                        </a:rPr>
                        <a:t>GNODEBPARAM:</a:t>
                      </a:r>
                      <a:r>
                        <a:rPr sz="800" spc="55" dirty="0">
                          <a:latin typeface="Calibri"/>
                          <a:cs typeface="Calibri"/>
                        </a:rPr>
                        <a:t> </a:t>
                      </a:r>
                      <a:r>
                        <a:rPr sz="800" spc="-10" dirty="0">
                          <a:latin typeface="Calibri"/>
                          <a:cs typeface="Calibri"/>
                        </a:rPr>
                        <a:t>FrameOffset=0</a:t>
                      </a:r>
                      <a:endParaRPr sz="800">
                        <a:latin typeface="Calibri"/>
                        <a:cs typeface="Calibri"/>
                      </a:endParaRPr>
                    </a:p>
                    <a:p>
                      <a:pPr marL="89535" indent="-88900" algn="ctr">
                        <a:lnSpc>
                          <a:spcPct val="100000"/>
                        </a:lnSpc>
                        <a:buSzPct val="88888"/>
                        <a:buAutoNum type="arabicPeriod"/>
                        <a:tabLst>
                          <a:tab pos="89535" algn="l"/>
                        </a:tabLst>
                      </a:pPr>
                      <a:r>
                        <a:rPr sz="800" spc="-10" dirty="0">
                          <a:latin typeface="Calibri"/>
                          <a:cs typeface="Calibri"/>
                        </a:rPr>
                        <a:t>NRDUCELLALGOSWITCH:</a:t>
                      </a:r>
                      <a:r>
                        <a:rPr sz="800" spc="10" dirty="0">
                          <a:latin typeface="Calibri"/>
                          <a:cs typeface="Calibri"/>
                        </a:rPr>
                        <a:t> </a:t>
                      </a:r>
                      <a:r>
                        <a:rPr sz="800" dirty="0">
                          <a:latin typeface="Calibri"/>
                          <a:cs typeface="Calibri"/>
                        </a:rPr>
                        <a:t>NrDuCellId=401,</a:t>
                      </a:r>
                      <a:r>
                        <a:rPr sz="800" spc="90" dirty="0">
                          <a:latin typeface="Calibri"/>
                          <a:cs typeface="Calibri"/>
                        </a:rPr>
                        <a:t> </a:t>
                      </a:r>
                      <a:r>
                        <a:rPr sz="800" spc="-10" dirty="0">
                          <a:latin typeface="Calibri"/>
                          <a:cs typeface="Calibri"/>
                        </a:rPr>
                        <a:t>MuMimoSwitch=UL_MU_MIMO_SW-1&amp;PDCCH_MU_SW-</a:t>
                      </a:r>
                      <a:endParaRPr sz="800">
                        <a:latin typeface="Calibri"/>
                        <a:cs typeface="Calibri"/>
                      </a:endParaRPr>
                    </a:p>
                    <a:p>
                      <a:pPr marL="3175" marR="680720" algn="ctr">
                        <a:lnSpc>
                          <a:spcPct val="100000"/>
                        </a:lnSpc>
                      </a:pPr>
                      <a:r>
                        <a:rPr sz="800" spc="-10" dirty="0">
                          <a:latin typeface="Calibri"/>
                          <a:cs typeface="Calibri"/>
                        </a:rPr>
                        <a:t>1&amp;DL_MU_MIMO_SW-</a:t>
                      </a:r>
                      <a:r>
                        <a:rPr sz="800" dirty="0">
                          <a:latin typeface="Calibri"/>
                          <a:cs typeface="Calibri"/>
                        </a:rPr>
                        <a:t>1,</a:t>
                      </a:r>
                      <a:r>
                        <a:rPr sz="800" spc="15" dirty="0">
                          <a:latin typeface="Calibri"/>
                          <a:cs typeface="Calibri"/>
                        </a:rPr>
                        <a:t> </a:t>
                      </a:r>
                      <a:r>
                        <a:rPr sz="800" spc="-10" dirty="0">
                          <a:latin typeface="Calibri"/>
                          <a:cs typeface="Calibri"/>
                        </a:rPr>
                        <a:t>Ul256QamSwitch=UL_256QAM_FIXED</a:t>
                      </a:r>
                      <a:r>
                        <a:rPr sz="800" spc="-10" dirty="0">
                          <a:solidFill>
                            <a:srgbClr val="C00000"/>
                          </a:solidFill>
                          <a:latin typeface="Calibri"/>
                          <a:cs typeface="Calibri"/>
                        </a:rPr>
                        <a:t>,</a:t>
                      </a:r>
                      <a:r>
                        <a:rPr sz="800" spc="-5" dirty="0">
                          <a:solidFill>
                            <a:srgbClr val="C00000"/>
                          </a:solidFill>
                          <a:latin typeface="Calibri"/>
                          <a:cs typeface="Calibri"/>
                        </a:rPr>
                        <a:t> </a:t>
                      </a:r>
                      <a:r>
                        <a:rPr sz="800" dirty="0">
                          <a:solidFill>
                            <a:srgbClr val="C00000"/>
                          </a:solidFill>
                          <a:latin typeface="Calibri"/>
                          <a:cs typeface="Calibri"/>
                        </a:rPr>
                        <a:t>(*</a:t>
                      </a:r>
                      <a:r>
                        <a:rPr sz="800" spc="10" dirty="0">
                          <a:solidFill>
                            <a:srgbClr val="C00000"/>
                          </a:solidFill>
                          <a:latin typeface="Calibri"/>
                          <a:cs typeface="Calibri"/>
                        </a:rPr>
                        <a:t> </a:t>
                      </a:r>
                      <a:r>
                        <a:rPr sz="800" dirty="0">
                          <a:solidFill>
                            <a:srgbClr val="C00000"/>
                          </a:solidFill>
                          <a:latin typeface="Calibri"/>
                          <a:cs typeface="Calibri"/>
                        </a:rPr>
                        <a:t>UL</a:t>
                      </a:r>
                      <a:r>
                        <a:rPr sz="800" spc="5" dirty="0">
                          <a:solidFill>
                            <a:srgbClr val="C00000"/>
                          </a:solidFill>
                          <a:latin typeface="Calibri"/>
                          <a:cs typeface="Calibri"/>
                        </a:rPr>
                        <a:t> </a:t>
                      </a:r>
                      <a:r>
                        <a:rPr sz="800" dirty="0">
                          <a:solidFill>
                            <a:srgbClr val="C00000"/>
                          </a:solidFill>
                          <a:latin typeface="Calibri"/>
                          <a:cs typeface="Calibri"/>
                        </a:rPr>
                        <a:t>256</a:t>
                      </a:r>
                      <a:r>
                        <a:rPr sz="800" spc="-10" dirty="0">
                          <a:solidFill>
                            <a:srgbClr val="C00000"/>
                          </a:solidFill>
                          <a:latin typeface="Calibri"/>
                          <a:cs typeface="Calibri"/>
                        </a:rPr>
                        <a:t> </a:t>
                      </a:r>
                      <a:r>
                        <a:rPr sz="800" dirty="0">
                          <a:solidFill>
                            <a:srgbClr val="C00000"/>
                          </a:solidFill>
                          <a:latin typeface="Calibri"/>
                          <a:cs typeface="Calibri"/>
                        </a:rPr>
                        <a:t>QAM</a:t>
                      </a:r>
                      <a:r>
                        <a:rPr sz="800" spc="20" dirty="0">
                          <a:solidFill>
                            <a:srgbClr val="C00000"/>
                          </a:solidFill>
                          <a:latin typeface="Calibri"/>
                          <a:cs typeface="Calibri"/>
                        </a:rPr>
                        <a:t> </a:t>
                      </a:r>
                      <a:r>
                        <a:rPr sz="800" dirty="0">
                          <a:solidFill>
                            <a:srgbClr val="C00000"/>
                          </a:solidFill>
                          <a:latin typeface="Calibri"/>
                          <a:cs typeface="Calibri"/>
                        </a:rPr>
                        <a:t>for</a:t>
                      </a:r>
                      <a:r>
                        <a:rPr sz="800" spc="20" dirty="0">
                          <a:solidFill>
                            <a:srgbClr val="C00000"/>
                          </a:solidFill>
                          <a:latin typeface="Calibri"/>
                          <a:cs typeface="Calibri"/>
                        </a:rPr>
                        <a:t> </a:t>
                      </a:r>
                      <a:r>
                        <a:rPr sz="800" dirty="0">
                          <a:solidFill>
                            <a:srgbClr val="C00000"/>
                          </a:solidFill>
                          <a:latin typeface="Calibri"/>
                          <a:cs typeface="Calibri"/>
                        </a:rPr>
                        <a:t>Version</a:t>
                      </a:r>
                      <a:r>
                        <a:rPr sz="800" spc="20" dirty="0">
                          <a:solidFill>
                            <a:srgbClr val="C00000"/>
                          </a:solidFill>
                          <a:latin typeface="Calibri"/>
                          <a:cs typeface="Calibri"/>
                        </a:rPr>
                        <a:t> </a:t>
                      </a:r>
                      <a:r>
                        <a:rPr sz="800" dirty="0">
                          <a:solidFill>
                            <a:srgbClr val="C00000"/>
                          </a:solidFill>
                          <a:latin typeface="Calibri"/>
                          <a:cs typeface="Calibri"/>
                        </a:rPr>
                        <a:t>19B</a:t>
                      </a:r>
                      <a:r>
                        <a:rPr sz="800" spc="-10" dirty="0">
                          <a:solidFill>
                            <a:srgbClr val="C00000"/>
                          </a:solidFill>
                          <a:latin typeface="Calibri"/>
                          <a:cs typeface="Calibri"/>
                        </a:rPr>
                        <a:t> </a:t>
                      </a:r>
                      <a:r>
                        <a:rPr sz="800" dirty="0">
                          <a:solidFill>
                            <a:srgbClr val="C00000"/>
                          </a:solidFill>
                          <a:latin typeface="Calibri"/>
                          <a:cs typeface="Calibri"/>
                        </a:rPr>
                        <a:t>is</a:t>
                      </a:r>
                      <a:r>
                        <a:rPr sz="800" spc="10" dirty="0">
                          <a:solidFill>
                            <a:srgbClr val="C00000"/>
                          </a:solidFill>
                          <a:latin typeface="Calibri"/>
                          <a:cs typeface="Calibri"/>
                        </a:rPr>
                        <a:t> </a:t>
                      </a:r>
                      <a:r>
                        <a:rPr sz="800" spc="-25" dirty="0">
                          <a:solidFill>
                            <a:srgbClr val="C00000"/>
                          </a:solidFill>
                          <a:latin typeface="Calibri"/>
                          <a:cs typeface="Calibri"/>
                        </a:rPr>
                        <a:t>not</a:t>
                      </a:r>
                      <a:r>
                        <a:rPr sz="800" spc="500" dirty="0">
                          <a:solidFill>
                            <a:srgbClr val="C00000"/>
                          </a:solidFill>
                          <a:latin typeface="Calibri"/>
                          <a:cs typeface="Calibri"/>
                        </a:rPr>
                        <a:t> </a:t>
                      </a:r>
                      <a:r>
                        <a:rPr sz="800" spc="-10" dirty="0">
                          <a:solidFill>
                            <a:srgbClr val="C00000"/>
                          </a:solidFill>
                          <a:latin typeface="Calibri"/>
                          <a:cs typeface="Calibri"/>
                        </a:rPr>
                        <a:t>recommended)</a:t>
                      </a:r>
                      <a:endParaRPr sz="800">
                        <a:latin typeface="Calibri"/>
                        <a:cs typeface="Calibri"/>
                      </a:endParaRPr>
                    </a:p>
                    <a:p>
                      <a:pPr marL="3175" marR="411480" algn="ctr">
                        <a:lnSpc>
                          <a:spcPct val="100000"/>
                        </a:lnSpc>
                      </a:pPr>
                      <a:r>
                        <a:rPr sz="800" spc="-10" dirty="0">
                          <a:latin typeface="Calibri"/>
                          <a:cs typeface="Calibri"/>
                        </a:rPr>
                        <a:t>SuMimoMultipleLayerSw=DL_SU_MULTI_LAYER_SW-1&amp;UL_SU_MULTI_LAYER_SW-</a:t>
                      </a:r>
                      <a:r>
                        <a:rPr sz="800" dirty="0">
                          <a:latin typeface="Calibri"/>
                          <a:cs typeface="Calibri"/>
                        </a:rPr>
                        <a:t>1,</a:t>
                      </a:r>
                      <a:r>
                        <a:rPr sz="800" spc="370" dirty="0">
                          <a:latin typeface="Calibri"/>
                          <a:cs typeface="Calibri"/>
                        </a:rPr>
                        <a:t> </a:t>
                      </a:r>
                      <a:r>
                        <a:rPr sz="800" spc="-10" dirty="0">
                          <a:latin typeface="Calibri"/>
                          <a:cs typeface="Calibri"/>
                        </a:rPr>
                        <a:t>Dl256QamSwitch=ON;</a:t>
                      </a:r>
                      <a:r>
                        <a:rPr sz="800" spc="500" dirty="0">
                          <a:latin typeface="Calibri"/>
                          <a:cs typeface="Calibri"/>
                        </a:rPr>
                        <a:t> </a:t>
                      </a:r>
                      <a:r>
                        <a:rPr sz="800" spc="-10" dirty="0">
                          <a:latin typeface="Calibri"/>
                          <a:cs typeface="Calibri"/>
                        </a:rPr>
                        <a:t>5.NRCELLALGOSWITCH:</a:t>
                      </a:r>
                      <a:r>
                        <a:rPr sz="800" spc="55" dirty="0">
                          <a:latin typeface="Calibri"/>
                          <a:cs typeface="Calibri"/>
                        </a:rPr>
                        <a:t> </a:t>
                      </a:r>
                      <a:r>
                        <a:rPr sz="800" dirty="0">
                          <a:latin typeface="Calibri"/>
                          <a:cs typeface="Calibri"/>
                        </a:rPr>
                        <a:t>NrCellId=401,</a:t>
                      </a:r>
                      <a:r>
                        <a:rPr sz="800" spc="155" dirty="0">
                          <a:latin typeface="Calibri"/>
                          <a:cs typeface="Calibri"/>
                        </a:rPr>
                        <a:t> </a:t>
                      </a:r>
                      <a:r>
                        <a:rPr sz="800" spc="-10" dirty="0">
                          <a:latin typeface="Calibri"/>
                          <a:cs typeface="Calibri"/>
                        </a:rPr>
                        <a:t>NsaDcSwitch=ON,</a:t>
                      </a:r>
                      <a:r>
                        <a:rPr sz="800" spc="100" dirty="0">
                          <a:latin typeface="Calibri"/>
                          <a:cs typeface="Calibri"/>
                        </a:rPr>
                        <a:t> </a:t>
                      </a:r>
                      <a:r>
                        <a:rPr sz="800" spc="-10" dirty="0">
                          <a:latin typeface="Calibri"/>
                          <a:cs typeface="Calibri"/>
                        </a:rPr>
                        <a:t>InterFreqHoSwitch=COVERAGE_BASED_HO-</a:t>
                      </a:r>
                      <a:r>
                        <a:rPr sz="800" spc="-25" dirty="0">
                          <a:latin typeface="Calibri"/>
                          <a:cs typeface="Calibri"/>
                        </a:rPr>
                        <a:t>1;</a:t>
                      </a:r>
                      <a:r>
                        <a:rPr sz="800" spc="500" dirty="0">
                          <a:latin typeface="Calibri"/>
                          <a:cs typeface="Calibri"/>
                        </a:rPr>
                        <a:t> </a:t>
                      </a:r>
                      <a:r>
                        <a:rPr sz="800" spc="-10" dirty="0">
                          <a:latin typeface="Calibri"/>
                          <a:cs typeface="Calibri"/>
                        </a:rPr>
                        <a:t>6.NRDUCELLPDSCH:</a:t>
                      </a:r>
                      <a:r>
                        <a:rPr sz="800" spc="60" dirty="0">
                          <a:latin typeface="Calibri"/>
                          <a:cs typeface="Calibri"/>
                        </a:rPr>
                        <a:t> </a:t>
                      </a:r>
                      <a:r>
                        <a:rPr sz="800" spc="-10" dirty="0">
                          <a:latin typeface="Calibri"/>
                          <a:cs typeface="Calibri"/>
                        </a:rPr>
                        <a:t>NrDuCellId=401,</a:t>
                      </a:r>
                      <a:r>
                        <a:rPr sz="800" spc="120" dirty="0">
                          <a:latin typeface="Calibri"/>
                          <a:cs typeface="Calibri"/>
                        </a:rPr>
                        <a:t> </a:t>
                      </a:r>
                      <a:r>
                        <a:rPr sz="800" spc="-10" dirty="0">
                          <a:latin typeface="Calibri"/>
                          <a:cs typeface="Calibri"/>
                        </a:rPr>
                        <a:t>MaxMimoLayerNum=LAYER_16</a:t>
                      </a:r>
                      <a:endParaRPr sz="800">
                        <a:latin typeface="Calibri"/>
                        <a:cs typeface="Calibri"/>
                      </a:endParaRPr>
                    </a:p>
                    <a:p>
                      <a:pPr marL="3175" marR="419734" algn="ctr">
                        <a:lnSpc>
                          <a:spcPct val="100000"/>
                        </a:lnSpc>
                      </a:pPr>
                      <a:r>
                        <a:rPr sz="800" spc="-10" dirty="0">
                          <a:latin typeface="Calibri"/>
                          <a:cs typeface="Calibri"/>
                        </a:rPr>
                        <a:t>7.NRDUCELLPUSCH:</a:t>
                      </a:r>
                      <a:r>
                        <a:rPr sz="800" spc="45" dirty="0">
                          <a:latin typeface="Calibri"/>
                          <a:cs typeface="Calibri"/>
                        </a:rPr>
                        <a:t> </a:t>
                      </a:r>
                      <a:r>
                        <a:rPr sz="800" spc="-10" dirty="0">
                          <a:latin typeface="Calibri"/>
                          <a:cs typeface="Calibri"/>
                        </a:rPr>
                        <a:t>NrDuCellId=401,</a:t>
                      </a:r>
                      <a:r>
                        <a:rPr sz="800" spc="95" dirty="0">
                          <a:latin typeface="Calibri"/>
                          <a:cs typeface="Calibri"/>
                        </a:rPr>
                        <a:t> </a:t>
                      </a:r>
                      <a:r>
                        <a:rPr sz="800" spc="-10" dirty="0">
                          <a:latin typeface="Calibri"/>
                          <a:cs typeface="Calibri"/>
                        </a:rPr>
                        <a:t>UlAdditionalDmrsPos=POS1,</a:t>
                      </a:r>
                      <a:r>
                        <a:rPr sz="800" spc="180" dirty="0">
                          <a:latin typeface="Calibri"/>
                          <a:cs typeface="Calibri"/>
                        </a:rPr>
                        <a:t> </a:t>
                      </a:r>
                      <a:r>
                        <a:rPr sz="800" spc="-10" dirty="0">
                          <a:latin typeface="Calibri"/>
                          <a:cs typeface="Calibri"/>
                        </a:rPr>
                        <a:t>MaxMimoLayerCnt=LAYER_8</a:t>
                      </a:r>
                      <a:r>
                        <a:rPr sz="800" spc="500" dirty="0">
                          <a:latin typeface="Calibri"/>
                          <a:cs typeface="Calibri"/>
                        </a:rPr>
                        <a:t> </a:t>
                      </a:r>
                      <a:r>
                        <a:rPr sz="800" spc="-10" dirty="0">
                          <a:latin typeface="Calibri"/>
                          <a:cs typeface="Calibri"/>
                        </a:rPr>
                        <a:t>8.GNBPDCPPARAMGROUP:</a:t>
                      </a:r>
                      <a:r>
                        <a:rPr sz="800" spc="75" dirty="0">
                          <a:latin typeface="Calibri"/>
                          <a:cs typeface="Calibri"/>
                        </a:rPr>
                        <a:t> </a:t>
                      </a:r>
                      <a:r>
                        <a:rPr sz="800" spc="-10" dirty="0">
                          <a:latin typeface="Calibri"/>
                          <a:cs typeface="Calibri"/>
                        </a:rPr>
                        <a:t>PdcpParamGroupId=5,</a:t>
                      </a:r>
                      <a:r>
                        <a:rPr sz="800" spc="114" dirty="0">
                          <a:latin typeface="Calibri"/>
                          <a:cs typeface="Calibri"/>
                        </a:rPr>
                        <a:t> </a:t>
                      </a:r>
                      <a:r>
                        <a:rPr sz="800" spc="-10" dirty="0">
                          <a:latin typeface="Calibri"/>
                          <a:cs typeface="Calibri"/>
                        </a:rPr>
                        <a:t>DlDataPdcpSplitMode=SCG_ONLY,</a:t>
                      </a:r>
                      <a:r>
                        <a:rPr sz="800" spc="185" dirty="0">
                          <a:latin typeface="Calibri"/>
                          <a:cs typeface="Calibri"/>
                        </a:rPr>
                        <a:t> </a:t>
                      </a:r>
                      <a:r>
                        <a:rPr sz="800" spc="-10" dirty="0">
                          <a:latin typeface="Calibri"/>
                          <a:cs typeface="Calibri"/>
                        </a:rPr>
                        <a:t>DlPdcpSnSize=BITS18,</a:t>
                      </a:r>
                      <a:r>
                        <a:rPr sz="800" spc="500" dirty="0">
                          <a:latin typeface="Calibri"/>
                          <a:cs typeface="Calibri"/>
                        </a:rPr>
                        <a:t> </a:t>
                      </a:r>
                      <a:r>
                        <a:rPr sz="800" spc="-10" dirty="0">
                          <a:latin typeface="Calibri"/>
                          <a:cs typeface="Calibri"/>
                        </a:rPr>
                        <a:t>UlPdcpSnSize=BITS18,</a:t>
                      </a:r>
                      <a:r>
                        <a:rPr sz="800" spc="110" dirty="0">
                          <a:latin typeface="Calibri"/>
                          <a:cs typeface="Calibri"/>
                        </a:rPr>
                        <a:t> </a:t>
                      </a:r>
                      <a:r>
                        <a:rPr sz="800" spc="-10" dirty="0">
                          <a:latin typeface="Calibri"/>
                          <a:cs typeface="Calibri"/>
                        </a:rPr>
                        <a:t>UlDataSplitPrimaryPath=SCG,</a:t>
                      </a:r>
                      <a:r>
                        <a:rPr sz="800" spc="140" dirty="0">
                          <a:latin typeface="Calibri"/>
                          <a:cs typeface="Calibri"/>
                        </a:rPr>
                        <a:t> </a:t>
                      </a:r>
                      <a:r>
                        <a:rPr sz="800" spc="-10" dirty="0">
                          <a:latin typeface="Calibri"/>
                          <a:cs typeface="Calibri"/>
                        </a:rPr>
                        <a:t>UlDataSplitThreshold=INFINITY;</a:t>
                      </a:r>
                      <a:endParaRPr sz="800">
                        <a:latin typeface="Calibri"/>
                        <a:cs typeface="Calibri"/>
                      </a:endParaRPr>
                    </a:p>
                  </a:txBody>
                  <a:tcPr marL="0" marR="0" marT="0" marB="0">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10002"/>
                  </a:ext>
                </a:extLst>
              </a:tr>
              <a:tr h="838889">
                <a:tc gridSpan="2">
                  <a:txBody>
                    <a:bodyPr/>
                    <a:lstStyle/>
                    <a:p>
                      <a:pPr marL="1116965" marR="50800" algn="ctr">
                        <a:lnSpc>
                          <a:spcPct val="100000"/>
                        </a:lnSpc>
                        <a:spcBef>
                          <a:spcPts val="334"/>
                        </a:spcBef>
                      </a:pPr>
                      <a:r>
                        <a:rPr sz="1100" dirty="0">
                          <a:latin typeface="Arial MT"/>
                          <a:cs typeface="Arial MT"/>
                        </a:rPr>
                        <a:t>NR</a:t>
                      </a:r>
                      <a:r>
                        <a:rPr sz="1100" spc="-5" dirty="0">
                          <a:latin typeface="Arial MT"/>
                          <a:cs typeface="Arial MT"/>
                        </a:rPr>
                        <a:t> </a:t>
                      </a:r>
                      <a:r>
                        <a:rPr sz="1100" spc="-10" dirty="0">
                          <a:latin typeface="Arial MT"/>
                          <a:cs typeface="Arial MT"/>
                        </a:rPr>
                        <a:t>Performance Baseline Parameters</a:t>
                      </a:r>
                      <a:endParaRPr sz="1100">
                        <a:latin typeface="Arial MT"/>
                        <a:cs typeface="Arial MT"/>
                      </a:endParaRPr>
                    </a:p>
                  </a:txBody>
                  <a:tcPr marL="0" marR="0" marT="42505" marB="0">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tcPr>
                </a:tc>
                <a:tc hMerge="1">
                  <a:txBody>
                    <a:bodyPr/>
                    <a:lstStyle/>
                    <a:p>
                      <a:endParaRPr/>
                    </a:p>
                  </a:txBody>
                  <a:tcPr marL="0" marR="0" marT="0" marB="0"/>
                </a:tc>
                <a:tc>
                  <a:txBody>
                    <a:bodyPr/>
                    <a:lstStyle/>
                    <a:p>
                      <a:pPr algn="ctr">
                        <a:lnSpc>
                          <a:spcPct val="100000"/>
                        </a:lnSpc>
                        <a:spcBef>
                          <a:spcPts val="390"/>
                        </a:spcBef>
                      </a:pPr>
                      <a:endParaRPr sz="1100">
                        <a:latin typeface="Times New Roman"/>
                        <a:cs typeface="Times New Roman"/>
                      </a:endParaRPr>
                    </a:p>
                    <a:p>
                      <a:pPr marL="2540" algn="ctr">
                        <a:lnSpc>
                          <a:spcPct val="100000"/>
                        </a:lnSpc>
                        <a:spcBef>
                          <a:spcPts val="5"/>
                        </a:spcBef>
                      </a:pPr>
                      <a:r>
                        <a:rPr sz="1100" dirty="0">
                          <a:latin typeface="Arial MT"/>
                          <a:cs typeface="Arial MT"/>
                        </a:rPr>
                        <a:t>Checked</a:t>
                      </a:r>
                      <a:r>
                        <a:rPr sz="1100" spc="-25" dirty="0">
                          <a:latin typeface="Arial MT"/>
                          <a:cs typeface="Arial MT"/>
                        </a:rPr>
                        <a:t> </a:t>
                      </a:r>
                      <a:r>
                        <a:rPr sz="1100" dirty="0">
                          <a:latin typeface="Arial MT"/>
                          <a:cs typeface="Arial MT"/>
                        </a:rPr>
                        <a:t>the</a:t>
                      </a:r>
                      <a:r>
                        <a:rPr sz="1100" spc="-10" dirty="0">
                          <a:latin typeface="Arial MT"/>
                          <a:cs typeface="Arial MT"/>
                        </a:rPr>
                        <a:t> configuration</a:t>
                      </a:r>
                      <a:r>
                        <a:rPr sz="1100" spc="-40" dirty="0">
                          <a:latin typeface="Arial MT"/>
                          <a:cs typeface="Arial MT"/>
                        </a:rPr>
                        <a:t> </a:t>
                      </a:r>
                      <a:r>
                        <a:rPr sz="1100" dirty="0">
                          <a:latin typeface="Arial MT"/>
                          <a:cs typeface="Arial MT"/>
                        </a:rPr>
                        <a:t>parameters</a:t>
                      </a:r>
                      <a:r>
                        <a:rPr sz="1100" spc="-20" dirty="0">
                          <a:latin typeface="Arial MT"/>
                          <a:cs typeface="Arial MT"/>
                        </a:rPr>
                        <a:t> </a:t>
                      </a:r>
                      <a:r>
                        <a:rPr sz="1100" dirty="0">
                          <a:latin typeface="Arial MT"/>
                          <a:cs typeface="Arial MT"/>
                        </a:rPr>
                        <a:t>on</a:t>
                      </a:r>
                      <a:r>
                        <a:rPr sz="1100" spc="-10" dirty="0">
                          <a:latin typeface="Arial MT"/>
                          <a:cs typeface="Arial MT"/>
                        </a:rPr>
                        <a:t> </a:t>
                      </a:r>
                      <a:r>
                        <a:rPr sz="1100" dirty="0">
                          <a:latin typeface="Arial MT"/>
                          <a:cs typeface="Arial MT"/>
                        </a:rPr>
                        <a:t>the NR </a:t>
                      </a:r>
                      <a:r>
                        <a:rPr sz="1100" spc="-10" dirty="0">
                          <a:latin typeface="Arial MT"/>
                          <a:cs typeface="Arial MT"/>
                        </a:rPr>
                        <a:t>Side.</a:t>
                      </a:r>
                      <a:endParaRPr sz="1100">
                        <a:latin typeface="Arial MT"/>
                        <a:cs typeface="Arial MT"/>
                      </a:endParaRPr>
                    </a:p>
                  </a:txBody>
                  <a:tcPr marL="0" marR="0" marT="49484" marB="0">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tcPr>
                </a:tc>
                <a:tc vMerge="1">
                  <a:txBody>
                    <a:bodyPr/>
                    <a:lstStyle/>
                    <a:p>
                      <a:endParaRPr/>
                    </a:p>
                  </a:txBody>
                  <a:tcPr marL="0" marR="0" marT="0" marB="0">
                    <a:lnL w="6350">
                      <a:solidFill>
                        <a:srgbClr val="000000"/>
                      </a:solidFill>
                      <a:prstDash val="solid"/>
                    </a:lnL>
                    <a:lnR w="3175">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845467">
                <a:tc gridSpan="2">
                  <a:txBody>
                    <a:bodyPr/>
                    <a:lstStyle/>
                    <a:p>
                      <a:pPr algn="ctr">
                        <a:lnSpc>
                          <a:spcPct val="100000"/>
                        </a:lnSpc>
                      </a:pPr>
                      <a:endParaRPr sz="1100">
                        <a:latin typeface="Times New Roman"/>
                        <a:cs typeface="Times New Roman"/>
                      </a:endParaRPr>
                    </a:p>
                    <a:p>
                      <a:pPr algn="ctr">
                        <a:lnSpc>
                          <a:spcPct val="100000"/>
                        </a:lnSpc>
                      </a:pPr>
                      <a:endParaRPr sz="1100">
                        <a:latin typeface="Times New Roman"/>
                        <a:cs typeface="Times New Roman"/>
                      </a:endParaRPr>
                    </a:p>
                    <a:p>
                      <a:pPr algn="ctr">
                        <a:lnSpc>
                          <a:spcPct val="100000"/>
                        </a:lnSpc>
                        <a:spcBef>
                          <a:spcPts val="320"/>
                        </a:spcBef>
                      </a:pPr>
                      <a:endParaRPr sz="1100">
                        <a:latin typeface="Times New Roman"/>
                        <a:cs typeface="Times New Roman"/>
                      </a:endParaRPr>
                    </a:p>
                    <a:p>
                      <a:pPr marL="1057910" algn="ctr">
                        <a:lnSpc>
                          <a:spcPct val="100000"/>
                        </a:lnSpc>
                      </a:pPr>
                      <a:r>
                        <a:rPr sz="1100" dirty="0">
                          <a:latin typeface="Arial MT"/>
                          <a:cs typeface="Arial MT"/>
                        </a:rPr>
                        <a:t>NSA</a:t>
                      </a:r>
                      <a:r>
                        <a:rPr sz="1100" spc="-50" dirty="0">
                          <a:latin typeface="Arial MT"/>
                          <a:cs typeface="Arial MT"/>
                        </a:rPr>
                        <a:t> </a:t>
                      </a:r>
                      <a:r>
                        <a:rPr sz="1100" spc="-10" dirty="0">
                          <a:latin typeface="Arial MT"/>
                          <a:cs typeface="Arial MT"/>
                        </a:rPr>
                        <a:t>4G-</a:t>
                      </a:r>
                      <a:r>
                        <a:rPr sz="1100" spc="-25" dirty="0">
                          <a:latin typeface="Arial MT"/>
                          <a:cs typeface="Arial MT"/>
                        </a:rPr>
                        <a:t>&gt;5G</a:t>
                      </a:r>
                      <a:endParaRPr sz="1100">
                        <a:latin typeface="Arial MT"/>
                        <a:cs typeface="Arial MT"/>
                      </a:endParaRPr>
                    </a:p>
                    <a:p>
                      <a:pPr marL="1124585" marR="56515" algn="ctr">
                        <a:lnSpc>
                          <a:spcPct val="100000"/>
                        </a:lnSpc>
                      </a:pPr>
                      <a:r>
                        <a:rPr sz="1100" dirty="0">
                          <a:latin typeface="Arial MT"/>
                          <a:cs typeface="Arial MT"/>
                        </a:rPr>
                        <a:t>Neighboring</a:t>
                      </a:r>
                      <a:r>
                        <a:rPr sz="1100" spc="-75" dirty="0">
                          <a:latin typeface="Arial MT"/>
                          <a:cs typeface="Arial MT"/>
                        </a:rPr>
                        <a:t> </a:t>
                      </a:r>
                      <a:r>
                        <a:rPr sz="1100" spc="-20" dirty="0">
                          <a:latin typeface="Arial MT"/>
                          <a:cs typeface="Arial MT"/>
                        </a:rPr>
                        <a:t>Cell </a:t>
                      </a:r>
                      <a:r>
                        <a:rPr sz="1100" dirty="0">
                          <a:latin typeface="Arial MT"/>
                          <a:cs typeface="Arial MT"/>
                        </a:rPr>
                        <a:t>&amp;</a:t>
                      </a:r>
                      <a:r>
                        <a:rPr sz="1100" spc="5" dirty="0">
                          <a:latin typeface="Arial MT"/>
                          <a:cs typeface="Arial MT"/>
                        </a:rPr>
                        <a:t> </a:t>
                      </a:r>
                      <a:r>
                        <a:rPr sz="1100" spc="-25" dirty="0">
                          <a:latin typeface="Arial MT"/>
                          <a:cs typeface="Arial MT"/>
                        </a:rPr>
                        <a:t>X2</a:t>
                      </a:r>
                      <a:endParaRPr sz="1100">
                        <a:latin typeface="Arial MT"/>
                        <a:cs typeface="Arial MT"/>
                      </a:endParaRPr>
                    </a:p>
                  </a:txBody>
                  <a:tcPr marL="0" marR="0" marT="0" marB="0">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tcPr>
                </a:tc>
                <a:tc hMerge="1">
                  <a:txBody>
                    <a:bodyPr/>
                    <a:lstStyle/>
                    <a:p>
                      <a:endParaRPr/>
                    </a:p>
                  </a:txBody>
                  <a:tcPr marL="0" marR="0" marT="0" marB="0"/>
                </a:tc>
                <a:tc>
                  <a:txBody>
                    <a:bodyPr/>
                    <a:lstStyle/>
                    <a:p>
                      <a:pPr algn="ctr">
                        <a:lnSpc>
                          <a:spcPct val="100000"/>
                        </a:lnSpc>
                      </a:pPr>
                      <a:endParaRPr sz="1100">
                        <a:latin typeface="Times New Roman"/>
                        <a:cs typeface="Times New Roman"/>
                      </a:endParaRPr>
                    </a:p>
                    <a:p>
                      <a:pPr algn="ctr">
                        <a:lnSpc>
                          <a:spcPct val="100000"/>
                        </a:lnSpc>
                        <a:spcBef>
                          <a:spcPts val="980"/>
                        </a:spcBef>
                      </a:pPr>
                      <a:endParaRPr sz="1100">
                        <a:latin typeface="Times New Roman"/>
                        <a:cs typeface="Times New Roman"/>
                      </a:endParaRPr>
                    </a:p>
                    <a:p>
                      <a:pPr marL="2540" marR="62865" indent="-2540" algn="ctr">
                        <a:lnSpc>
                          <a:spcPct val="100000"/>
                        </a:lnSpc>
                        <a:buSzPct val="91666"/>
                        <a:buAutoNum type="arabicPeriod"/>
                        <a:tabLst>
                          <a:tab pos="128905" algn="l"/>
                        </a:tabLst>
                      </a:pPr>
                      <a:r>
                        <a:rPr sz="1100" dirty="0">
                          <a:latin typeface="Arial MT"/>
                          <a:cs typeface="Arial MT"/>
                        </a:rPr>
                        <a:t>	Check</a:t>
                      </a:r>
                      <a:r>
                        <a:rPr sz="1100" spc="-30" dirty="0">
                          <a:latin typeface="Arial MT"/>
                          <a:cs typeface="Arial MT"/>
                        </a:rPr>
                        <a:t> </a:t>
                      </a:r>
                      <a:r>
                        <a:rPr sz="1100" dirty="0">
                          <a:latin typeface="Arial MT"/>
                          <a:cs typeface="Arial MT"/>
                        </a:rPr>
                        <a:t>whether</a:t>
                      </a:r>
                      <a:r>
                        <a:rPr sz="1100" spc="-25" dirty="0">
                          <a:latin typeface="Arial MT"/>
                          <a:cs typeface="Arial MT"/>
                        </a:rPr>
                        <a:t> </a:t>
                      </a:r>
                      <a:r>
                        <a:rPr sz="1100" dirty="0">
                          <a:latin typeface="Arial MT"/>
                          <a:cs typeface="Arial MT"/>
                        </a:rPr>
                        <a:t>the</a:t>
                      </a:r>
                      <a:r>
                        <a:rPr sz="1100" spc="-10" dirty="0">
                          <a:latin typeface="Arial MT"/>
                          <a:cs typeface="Arial MT"/>
                        </a:rPr>
                        <a:t> </a:t>
                      </a:r>
                      <a:r>
                        <a:rPr sz="1100" dirty="0">
                          <a:latin typeface="Arial MT"/>
                          <a:cs typeface="Arial MT"/>
                        </a:rPr>
                        <a:t>NSA</a:t>
                      </a:r>
                      <a:r>
                        <a:rPr sz="1100" spc="-70" dirty="0">
                          <a:latin typeface="Arial MT"/>
                          <a:cs typeface="Arial MT"/>
                        </a:rPr>
                        <a:t> </a:t>
                      </a:r>
                      <a:r>
                        <a:rPr sz="1100" spc="-10" dirty="0">
                          <a:latin typeface="Arial MT"/>
                          <a:cs typeface="Arial MT"/>
                        </a:rPr>
                        <a:t>4G-</a:t>
                      </a:r>
                      <a:r>
                        <a:rPr sz="1100" dirty="0">
                          <a:latin typeface="Arial MT"/>
                          <a:cs typeface="Arial MT"/>
                        </a:rPr>
                        <a:t>&gt;5G</a:t>
                      </a:r>
                      <a:r>
                        <a:rPr sz="1100" spc="-10" dirty="0">
                          <a:latin typeface="Arial MT"/>
                          <a:cs typeface="Arial MT"/>
                        </a:rPr>
                        <a:t> </a:t>
                      </a:r>
                      <a:r>
                        <a:rPr sz="1100" dirty="0">
                          <a:latin typeface="Arial MT"/>
                          <a:cs typeface="Arial MT"/>
                        </a:rPr>
                        <a:t>unidirectional</a:t>
                      </a:r>
                      <a:r>
                        <a:rPr sz="1100" spc="-5" dirty="0">
                          <a:latin typeface="Arial MT"/>
                          <a:cs typeface="Arial MT"/>
                        </a:rPr>
                        <a:t> </a:t>
                      </a:r>
                      <a:r>
                        <a:rPr sz="1100" spc="-10" dirty="0">
                          <a:latin typeface="Arial MT"/>
                          <a:cs typeface="Arial MT"/>
                        </a:rPr>
                        <a:t>neighboring</a:t>
                      </a:r>
                      <a:r>
                        <a:rPr sz="1100" spc="-40" dirty="0">
                          <a:latin typeface="Arial MT"/>
                          <a:cs typeface="Arial MT"/>
                        </a:rPr>
                        <a:t> </a:t>
                      </a:r>
                      <a:r>
                        <a:rPr sz="1100" spc="-20" dirty="0">
                          <a:latin typeface="Arial MT"/>
                          <a:cs typeface="Arial MT"/>
                        </a:rPr>
                        <a:t>cell </a:t>
                      </a:r>
                      <a:r>
                        <a:rPr sz="1100" dirty="0">
                          <a:latin typeface="Arial MT"/>
                          <a:cs typeface="Arial MT"/>
                        </a:rPr>
                        <a:t>is</a:t>
                      </a:r>
                      <a:r>
                        <a:rPr sz="1100" spc="-15" dirty="0">
                          <a:latin typeface="Arial MT"/>
                          <a:cs typeface="Arial MT"/>
                        </a:rPr>
                        <a:t> </a:t>
                      </a:r>
                      <a:r>
                        <a:rPr sz="1100" dirty="0">
                          <a:latin typeface="Arial MT"/>
                          <a:cs typeface="Arial MT"/>
                        </a:rPr>
                        <a:t>missing</a:t>
                      </a:r>
                      <a:r>
                        <a:rPr sz="1100" spc="-30" dirty="0">
                          <a:latin typeface="Arial MT"/>
                          <a:cs typeface="Arial MT"/>
                        </a:rPr>
                        <a:t> </a:t>
                      </a:r>
                      <a:r>
                        <a:rPr sz="1100" dirty="0">
                          <a:latin typeface="Arial MT"/>
                          <a:cs typeface="Arial MT"/>
                        </a:rPr>
                        <a:t>and</a:t>
                      </a:r>
                      <a:r>
                        <a:rPr sz="1100" spc="-40" dirty="0">
                          <a:latin typeface="Arial MT"/>
                          <a:cs typeface="Arial MT"/>
                        </a:rPr>
                        <a:t> </a:t>
                      </a:r>
                      <a:r>
                        <a:rPr sz="1100" dirty="0">
                          <a:latin typeface="Arial MT"/>
                          <a:cs typeface="Arial MT"/>
                        </a:rPr>
                        <a:t>whether</a:t>
                      </a:r>
                      <a:r>
                        <a:rPr sz="1100" spc="-30" dirty="0">
                          <a:latin typeface="Arial MT"/>
                          <a:cs typeface="Arial MT"/>
                        </a:rPr>
                        <a:t> </a:t>
                      </a:r>
                      <a:r>
                        <a:rPr sz="1100" dirty="0">
                          <a:latin typeface="Arial MT"/>
                          <a:cs typeface="Arial MT"/>
                        </a:rPr>
                        <a:t>the</a:t>
                      </a:r>
                      <a:r>
                        <a:rPr sz="1100" spc="-30" dirty="0">
                          <a:latin typeface="Arial MT"/>
                          <a:cs typeface="Arial MT"/>
                        </a:rPr>
                        <a:t> </a:t>
                      </a:r>
                      <a:r>
                        <a:rPr sz="1100" dirty="0">
                          <a:latin typeface="Arial MT"/>
                          <a:cs typeface="Arial MT"/>
                        </a:rPr>
                        <a:t>external</a:t>
                      </a:r>
                      <a:r>
                        <a:rPr sz="1100" spc="-25" dirty="0">
                          <a:latin typeface="Arial MT"/>
                          <a:cs typeface="Arial MT"/>
                        </a:rPr>
                        <a:t> </a:t>
                      </a:r>
                      <a:r>
                        <a:rPr sz="1100" dirty="0">
                          <a:latin typeface="Arial MT"/>
                          <a:cs typeface="Arial MT"/>
                        </a:rPr>
                        <a:t>cell</a:t>
                      </a:r>
                      <a:r>
                        <a:rPr sz="1100" spc="-25" dirty="0">
                          <a:latin typeface="Arial MT"/>
                          <a:cs typeface="Arial MT"/>
                        </a:rPr>
                        <a:t> </a:t>
                      </a:r>
                      <a:r>
                        <a:rPr sz="1100" dirty="0">
                          <a:latin typeface="Arial MT"/>
                          <a:cs typeface="Arial MT"/>
                        </a:rPr>
                        <a:t>consistency</a:t>
                      </a:r>
                      <a:r>
                        <a:rPr sz="1100" spc="-50" dirty="0">
                          <a:latin typeface="Arial MT"/>
                          <a:cs typeface="Arial MT"/>
                        </a:rPr>
                        <a:t> </a:t>
                      </a:r>
                      <a:r>
                        <a:rPr sz="1100" dirty="0">
                          <a:latin typeface="Arial MT"/>
                          <a:cs typeface="Arial MT"/>
                        </a:rPr>
                        <a:t>check</a:t>
                      </a:r>
                      <a:r>
                        <a:rPr sz="1100" spc="-35" dirty="0">
                          <a:latin typeface="Arial MT"/>
                          <a:cs typeface="Arial MT"/>
                        </a:rPr>
                        <a:t> </a:t>
                      </a:r>
                      <a:r>
                        <a:rPr sz="1100" spc="-25" dirty="0">
                          <a:latin typeface="Arial MT"/>
                          <a:cs typeface="Arial MT"/>
                        </a:rPr>
                        <a:t>is </a:t>
                      </a:r>
                      <a:r>
                        <a:rPr sz="1100" dirty="0">
                          <a:latin typeface="Arial MT"/>
                          <a:cs typeface="Arial MT"/>
                        </a:rPr>
                        <a:t>performed</a:t>
                      </a:r>
                      <a:r>
                        <a:rPr sz="1100" spc="-55" dirty="0">
                          <a:latin typeface="Arial MT"/>
                          <a:cs typeface="Arial MT"/>
                        </a:rPr>
                        <a:t> </a:t>
                      </a:r>
                      <a:r>
                        <a:rPr sz="1100" dirty="0">
                          <a:latin typeface="Arial MT"/>
                          <a:cs typeface="Arial MT"/>
                        </a:rPr>
                        <a:t>based</a:t>
                      </a:r>
                      <a:r>
                        <a:rPr sz="1100" spc="-40" dirty="0">
                          <a:latin typeface="Arial MT"/>
                          <a:cs typeface="Arial MT"/>
                        </a:rPr>
                        <a:t> </a:t>
                      </a:r>
                      <a:r>
                        <a:rPr sz="1100" dirty="0">
                          <a:latin typeface="Arial MT"/>
                          <a:cs typeface="Arial MT"/>
                        </a:rPr>
                        <a:t>on</a:t>
                      </a:r>
                      <a:r>
                        <a:rPr sz="1100" spc="-15" dirty="0">
                          <a:latin typeface="Arial MT"/>
                          <a:cs typeface="Arial MT"/>
                        </a:rPr>
                        <a:t> </a:t>
                      </a:r>
                      <a:r>
                        <a:rPr sz="1100" dirty="0">
                          <a:latin typeface="Arial MT"/>
                          <a:cs typeface="Arial MT"/>
                        </a:rPr>
                        <a:t>the</a:t>
                      </a:r>
                      <a:r>
                        <a:rPr sz="1100" spc="-30" dirty="0">
                          <a:latin typeface="Arial MT"/>
                          <a:cs typeface="Arial MT"/>
                        </a:rPr>
                        <a:t> </a:t>
                      </a:r>
                      <a:r>
                        <a:rPr sz="1100" spc="-10" dirty="0">
                          <a:latin typeface="Arial MT"/>
                          <a:cs typeface="Arial MT"/>
                        </a:rPr>
                        <a:t>topology.</a:t>
                      </a:r>
                      <a:endParaRPr sz="1100">
                        <a:latin typeface="Arial MT"/>
                        <a:cs typeface="Arial MT"/>
                      </a:endParaRPr>
                    </a:p>
                    <a:p>
                      <a:pPr marL="129539" indent="-128905" algn="ctr">
                        <a:lnSpc>
                          <a:spcPct val="100000"/>
                        </a:lnSpc>
                        <a:buSzPct val="91666"/>
                        <a:buAutoNum type="arabicPeriod"/>
                        <a:tabLst>
                          <a:tab pos="129539" algn="l"/>
                        </a:tabLst>
                      </a:pPr>
                      <a:r>
                        <a:rPr sz="1100" dirty="0">
                          <a:latin typeface="Arial MT"/>
                          <a:cs typeface="Arial MT"/>
                        </a:rPr>
                        <a:t>X2 interface</a:t>
                      </a:r>
                      <a:r>
                        <a:rPr sz="1100" spc="-20" dirty="0">
                          <a:latin typeface="Arial MT"/>
                          <a:cs typeface="Arial MT"/>
                        </a:rPr>
                        <a:t> </a:t>
                      </a:r>
                      <a:r>
                        <a:rPr sz="1100" spc="-10" dirty="0">
                          <a:latin typeface="Arial MT"/>
                          <a:cs typeface="Arial MT"/>
                        </a:rPr>
                        <a:t>configuration</a:t>
                      </a:r>
                      <a:r>
                        <a:rPr sz="1100" spc="-15" dirty="0">
                          <a:latin typeface="Arial MT"/>
                          <a:cs typeface="Arial MT"/>
                        </a:rPr>
                        <a:t> </a:t>
                      </a:r>
                      <a:r>
                        <a:rPr sz="1100" dirty="0">
                          <a:latin typeface="Arial MT"/>
                          <a:cs typeface="Arial MT"/>
                        </a:rPr>
                        <a:t>parameter</a:t>
                      </a:r>
                      <a:r>
                        <a:rPr sz="1100" spc="-30" dirty="0">
                          <a:latin typeface="Arial MT"/>
                          <a:cs typeface="Arial MT"/>
                        </a:rPr>
                        <a:t> </a:t>
                      </a:r>
                      <a:r>
                        <a:rPr sz="1100" spc="-20" dirty="0">
                          <a:latin typeface="Arial MT"/>
                          <a:cs typeface="Arial MT"/>
                        </a:rPr>
                        <a:t>check</a:t>
                      </a:r>
                      <a:endParaRPr sz="1100">
                        <a:latin typeface="Arial MT"/>
                        <a:cs typeface="Arial MT"/>
                      </a:endParaRPr>
                    </a:p>
                  </a:txBody>
                  <a:tcPr marL="0" marR="0" marT="0" marB="0">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tcPr>
                </a:tc>
                <a:tc rowSpan="2">
                  <a:txBody>
                    <a:bodyPr/>
                    <a:lstStyle/>
                    <a:p>
                      <a:pPr marL="89535" indent="-88900" algn="ctr">
                        <a:lnSpc>
                          <a:spcPct val="100000"/>
                        </a:lnSpc>
                        <a:spcBef>
                          <a:spcPts val="135"/>
                        </a:spcBef>
                        <a:buSzPct val="77777"/>
                        <a:buAutoNum type="arabicPeriod"/>
                        <a:tabLst>
                          <a:tab pos="89535" algn="l"/>
                        </a:tabLst>
                      </a:pPr>
                      <a:r>
                        <a:rPr sz="800" dirty="0">
                          <a:solidFill>
                            <a:srgbClr val="3333FF"/>
                          </a:solidFill>
                          <a:latin typeface="Calibri"/>
                          <a:cs typeface="Calibri"/>
                        </a:rPr>
                        <a:t>PCC</a:t>
                      </a:r>
                      <a:r>
                        <a:rPr sz="800" spc="-50" dirty="0">
                          <a:solidFill>
                            <a:srgbClr val="3333FF"/>
                          </a:solidFill>
                          <a:latin typeface="Calibri"/>
                          <a:cs typeface="Calibri"/>
                        </a:rPr>
                        <a:t> </a:t>
                      </a:r>
                      <a:r>
                        <a:rPr sz="800" dirty="0">
                          <a:solidFill>
                            <a:srgbClr val="3333FF"/>
                          </a:solidFill>
                          <a:latin typeface="Calibri"/>
                          <a:cs typeface="Calibri"/>
                        </a:rPr>
                        <a:t>frequency</a:t>
                      </a:r>
                      <a:r>
                        <a:rPr sz="800" spc="-10" dirty="0">
                          <a:solidFill>
                            <a:srgbClr val="3333FF"/>
                          </a:solidFill>
                          <a:latin typeface="Calibri"/>
                          <a:cs typeface="Calibri"/>
                        </a:rPr>
                        <a:t> configuration</a:t>
                      </a:r>
                      <a:endParaRPr sz="800">
                        <a:latin typeface="Calibri"/>
                        <a:cs typeface="Calibri"/>
                      </a:endParaRPr>
                    </a:p>
                    <a:p>
                      <a:pPr marL="3175" algn="ctr">
                        <a:lnSpc>
                          <a:spcPct val="100000"/>
                        </a:lnSpc>
                      </a:pPr>
                      <a:r>
                        <a:rPr sz="800" spc="-10" dirty="0">
                          <a:latin typeface="Calibri"/>
                          <a:cs typeface="Calibri"/>
                        </a:rPr>
                        <a:t>PCCFREQCFG:</a:t>
                      </a:r>
                      <a:r>
                        <a:rPr sz="800" spc="15" dirty="0">
                          <a:latin typeface="Calibri"/>
                          <a:cs typeface="Calibri"/>
                        </a:rPr>
                        <a:t> </a:t>
                      </a:r>
                      <a:r>
                        <a:rPr sz="800" spc="-10" dirty="0">
                          <a:latin typeface="Calibri"/>
                          <a:cs typeface="Calibri"/>
                        </a:rPr>
                        <a:t>PccDlEarfcn=1650,</a:t>
                      </a:r>
                      <a:r>
                        <a:rPr sz="800" spc="20" dirty="0">
                          <a:latin typeface="Calibri"/>
                          <a:cs typeface="Calibri"/>
                        </a:rPr>
                        <a:t> </a:t>
                      </a:r>
                      <a:r>
                        <a:rPr sz="800" spc="-10" dirty="0">
                          <a:latin typeface="Calibri"/>
                          <a:cs typeface="Calibri"/>
                        </a:rPr>
                        <a:t>NsaPccAnchoringPriority=7;</a:t>
                      </a:r>
                      <a:r>
                        <a:rPr sz="800" spc="65" dirty="0">
                          <a:latin typeface="Calibri"/>
                          <a:cs typeface="Calibri"/>
                        </a:rPr>
                        <a:t> </a:t>
                      </a:r>
                      <a:r>
                        <a:rPr sz="800" spc="-10" dirty="0">
                          <a:latin typeface="Calibri"/>
                          <a:cs typeface="Calibri"/>
                        </a:rPr>
                        <a:t>According</a:t>
                      </a:r>
                      <a:r>
                        <a:rPr sz="800" spc="75" dirty="0">
                          <a:latin typeface="Calibri"/>
                          <a:cs typeface="Calibri"/>
                        </a:rPr>
                        <a:t> </a:t>
                      </a:r>
                      <a:r>
                        <a:rPr sz="800" dirty="0">
                          <a:latin typeface="Calibri"/>
                          <a:cs typeface="Calibri"/>
                        </a:rPr>
                        <a:t>to</a:t>
                      </a:r>
                      <a:r>
                        <a:rPr sz="800" spc="50" dirty="0">
                          <a:latin typeface="Calibri"/>
                          <a:cs typeface="Calibri"/>
                        </a:rPr>
                        <a:t> </a:t>
                      </a:r>
                      <a:r>
                        <a:rPr sz="800" dirty="0">
                          <a:latin typeface="Calibri"/>
                          <a:cs typeface="Calibri"/>
                        </a:rPr>
                        <a:t>the</a:t>
                      </a:r>
                      <a:r>
                        <a:rPr sz="800" spc="75" dirty="0">
                          <a:latin typeface="Calibri"/>
                          <a:cs typeface="Calibri"/>
                        </a:rPr>
                        <a:t> </a:t>
                      </a:r>
                      <a:r>
                        <a:rPr sz="800" spc="-10" dirty="0">
                          <a:latin typeface="Calibri"/>
                          <a:cs typeface="Calibri"/>
                        </a:rPr>
                        <a:t>strategy</a:t>
                      </a:r>
                      <a:endParaRPr sz="800">
                        <a:latin typeface="Calibri"/>
                        <a:cs typeface="Calibri"/>
                      </a:endParaRPr>
                    </a:p>
                    <a:p>
                      <a:pPr marL="90170" indent="-88900" algn="ctr">
                        <a:lnSpc>
                          <a:spcPct val="100000"/>
                        </a:lnSpc>
                        <a:buSzPct val="77777"/>
                        <a:buAutoNum type="arabicPeriod" startAt="2"/>
                        <a:tabLst>
                          <a:tab pos="90170" algn="l"/>
                        </a:tabLst>
                      </a:pPr>
                      <a:r>
                        <a:rPr sz="800" dirty="0">
                          <a:solidFill>
                            <a:srgbClr val="3333FF"/>
                          </a:solidFill>
                          <a:latin typeface="Calibri"/>
                          <a:cs typeface="Calibri"/>
                        </a:rPr>
                        <a:t>NR</a:t>
                      </a:r>
                      <a:r>
                        <a:rPr sz="800" spc="-45" dirty="0">
                          <a:solidFill>
                            <a:srgbClr val="3333FF"/>
                          </a:solidFill>
                          <a:latin typeface="Calibri"/>
                          <a:cs typeface="Calibri"/>
                        </a:rPr>
                        <a:t> </a:t>
                      </a:r>
                      <a:r>
                        <a:rPr sz="800" spc="-10" dirty="0">
                          <a:solidFill>
                            <a:srgbClr val="3333FF"/>
                          </a:solidFill>
                          <a:latin typeface="Calibri"/>
                          <a:cs typeface="Calibri"/>
                        </a:rPr>
                        <a:t>neighboring</a:t>
                      </a:r>
                      <a:r>
                        <a:rPr sz="800" spc="25" dirty="0">
                          <a:solidFill>
                            <a:srgbClr val="3333FF"/>
                          </a:solidFill>
                          <a:latin typeface="Calibri"/>
                          <a:cs typeface="Calibri"/>
                        </a:rPr>
                        <a:t> </a:t>
                      </a:r>
                      <a:r>
                        <a:rPr sz="800" dirty="0">
                          <a:solidFill>
                            <a:srgbClr val="3333FF"/>
                          </a:solidFill>
                          <a:latin typeface="Calibri"/>
                          <a:cs typeface="Calibri"/>
                        </a:rPr>
                        <a:t>frequency </a:t>
                      </a:r>
                      <a:r>
                        <a:rPr sz="800" spc="-10" dirty="0">
                          <a:solidFill>
                            <a:srgbClr val="3333FF"/>
                          </a:solidFill>
                          <a:latin typeface="Calibri"/>
                          <a:cs typeface="Calibri"/>
                        </a:rPr>
                        <a:t>configuration</a:t>
                      </a:r>
                      <a:endParaRPr sz="800">
                        <a:latin typeface="Calibri"/>
                        <a:cs typeface="Calibri"/>
                      </a:endParaRPr>
                    </a:p>
                    <a:p>
                      <a:pPr marL="3175" algn="ctr">
                        <a:lnSpc>
                          <a:spcPct val="100000"/>
                        </a:lnSpc>
                        <a:spcBef>
                          <a:spcPts val="5"/>
                        </a:spcBef>
                      </a:pPr>
                      <a:r>
                        <a:rPr sz="800" dirty="0">
                          <a:latin typeface="Calibri"/>
                          <a:cs typeface="Calibri"/>
                        </a:rPr>
                        <a:t>NRNFREQ:</a:t>
                      </a:r>
                      <a:r>
                        <a:rPr sz="800" spc="-50" dirty="0">
                          <a:latin typeface="Calibri"/>
                          <a:cs typeface="Calibri"/>
                        </a:rPr>
                        <a:t> </a:t>
                      </a:r>
                      <a:r>
                        <a:rPr sz="800" dirty="0">
                          <a:latin typeface="Calibri"/>
                          <a:cs typeface="Calibri"/>
                        </a:rPr>
                        <a:t>LocalCellId=183,</a:t>
                      </a:r>
                      <a:r>
                        <a:rPr sz="800" spc="-45" dirty="0">
                          <a:latin typeface="Calibri"/>
                          <a:cs typeface="Calibri"/>
                        </a:rPr>
                        <a:t> </a:t>
                      </a:r>
                      <a:r>
                        <a:rPr sz="800" spc="-10" dirty="0">
                          <a:latin typeface="Calibri"/>
                          <a:cs typeface="Calibri"/>
                        </a:rPr>
                        <a:t>DlArfcn=638000;</a:t>
                      </a:r>
                      <a:endParaRPr sz="800">
                        <a:latin typeface="Calibri"/>
                        <a:cs typeface="Calibri"/>
                      </a:endParaRPr>
                    </a:p>
                    <a:p>
                      <a:pPr marL="89535" indent="-88900" algn="ctr">
                        <a:lnSpc>
                          <a:spcPct val="100000"/>
                        </a:lnSpc>
                        <a:buSzPct val="77777"/>
                        <a:buAutoNum type="arabicPeriod" startAt="3"/>
                        <a:tabLst>
                          <a:tab pos="89535" algn="l"/>
                        </a:tabLst>
                      </a:pPr>
                      <a:r>
                        <a:rPr sz="800" dirty="0">
                          <a:solidFill>
                            <a:srgbClr val="3333FF"/>
                          </a:solidFill>
                          <a:latin typeface="Calibri"/>
                          <a:cs typeface="Calibri"/>
                        </a:rPr>
                        <a:t>NR</a:t>
                      </a:r>
                      <a:r>
                        <a:rPr sz="800" spc="-45" dirty="0">
                          <a:solidFill>
                            <a:srgbClr val="3333FF"/>
                          </a:solidFill>
                          <a:latin typeface="Calibri"/>
                          <a:cs typeface="Calibri"/>
                        </a:rPr>
                        <a:t> </a:t>
                      </a:r>
                      <a:r>
                        <a:rPr sz="800" dirty="0">
                          <a:solidFill>
                            <a:srgbClr val="3333FF"/>
                          </a:solidFill>
                          <a:latin typeface="Calibri"/>
                          <a:cs typeface="Calibri"/>
                        </a:rPr>
                        <a:t>DC</a:t>
                      </a:r>
                      <a:r>
                        <a:rPr sz="800" spc="-25" dirty="0">
                          <a:solidFill>
                            <a:srgbClr val="3333FF"/>
                          </a:solidFill>
                          <a:latin typeface="Calibri"/>
                          <a:cs typeface="Calibri"/>
                        </a:rPr>
                        <a:t> </a:t>
                      </a:r>
                      <a:r>
                        <a:rPr sz="800" dirty="0">
                          <a:solidFill>
                            <a:srgbClr val="3333FF"/>
                          </a:solidFill>
                          <a:latin typeface="Calibri"/>
                          <a:cs typeface="Calibri"/>
                        </a:rPr>
                        <a:t>frequency</a:t>
                      </a:r>
                      <a:r>
                        <a:rPr sz="800" spc="-5" dirty="0">
                          <a:solidFill>
                            <a:srgbClr val="3333FF"/>
                          </a:solidFill>
                          <a:latin typeface="Calibri"/>
                          <a:cs typeface="Calibri"/>
                        </a:rPr>
                        <a:t> </a:t>
                      </a:r>
                      <a:r>
                        <a:rPr sz="800" spc="-10" dirty="0">
                          <a:solidFill>
                            <a:srgbClr val="3333FF"/>
                          </a:solidFill>
                          <a:latin typeface="Calibri"/>
                          <a:cs typeface="Calibri"/>
                        </a:rPr>
                        <a:t>configuration</a:t>
                      </a:r>
                      <a:endParaRPr sz="800">
                        <a:latin typeface="Calibri"/>
                        <a:cs typeface="Calibri"/>
                      </a:endParaRPr>
                    </a:p>
                    <a:p>
                      <a:pPr marL="3175" algn="ctr">
                        <a:lnSpc>
                          <a:spcPct val="100000"/>
                        </a:lnSpc>
                      </a:pPr>
                      <a:r>
                        <a:rPr sz="800" spc="-10" dirty="0">
                          <a:latin typeface="Calibri"/>
                          <a:cs typeface="Calibri"/>
                        </a:rPr>
                        <a:t>NRSCGFREQCONFIG:</a:t>
                      </a:r>
                      <a:r>
                        <a:rPr sz="800" spc="125" dirty="0">
                          <a:latin typeface="Calibri"/>
                          <a:cs typeface="Calibri"/>
                        </a:rPr>
                        <a:t> </a:t>
                      </a:r>
                      <a:r>
                        <a:rPr sz="800" spc="-10" dirty="0">
                          <a:latin typeface="Calibri"/>
                          <a:cs typeface="Calibri"/>
                        </a:rPr>
                        <a:t>PccDlEarfcn=1650,</a:t>
                      </a:r>
                      <a:r>
                        <a:rPr sz="800" spc="70" dirty="0">
                          <a:latin typeface="Calibri"/>
                          <a:cs typeface="Calibri"/>
                        </a:rPr>
                        <a:t> </a:t>
                      </a:r>
                      <a:r>
                        <a:rPr sz="800" spc="-10" dirty="0">
                          <a:latin typeface="Calibri"/>
                          <a:cs typeface="Calibri"/>
                        </a:rPr>
                        <a:t>ScgDlArfcn=638000;</a:t>
                      </a:r>
                      <a:endParaRPr sz="800">
                        <a:latin typeface="Calibri"/>
                        <a:cs typeface="Calibri"/>
                      </a:endParaRPr>
                    </a:p>
                    <a:p>
                      <a:pPr marL="88265" indent="-85090" algn="ctr">
                        <a:lnSpc>
                          <a:spcPct val="100000"/>
                        </a:lnSpc>
                        <a:buSzPct val="72222"/>
                        <a:buAutoNum type="arabicPeriod" startAt="4"/>
                        <a:tabLst>
                          <a:tab pos="88265" algn="l"/>
                        </a:tabLst>
                      </a:pPr>
                      <a:r>
                        <a:rPr sz="800" dirty="0">
                          <a:solidFill>
                            <a:srgbClr val="3333FF"/>
                          </a:solidFill>
                          <a:latin typeface="Calibri"/>
                          <a:cs typeface="Calibri"/>
                        </a:rPr>
                        <a:t>External</a:t>
                      </a:r>
                      <a:r>
                        <a:rPr sz="800" spc="-35" dirty="0">
                          <a:solidFill>
                            <a:srgbClr val="3333FF"/>
                          </a:solidFill>
                          <a:latin typeface="Calibri"/>
                          <a:cs typeface="Calibri"/>
                        </a:rPr>
                        <a:t> </a:t>
                      </a:r>
                      <a:r>
                        <a:rPr sz="800" dirty="0">
                          <a:solidFill>
                            <a:srgbClr val="3333FF"/>
                          </a:solidFill>
                          <a:latin typeface="Calibri"/>
                          <a:cs typeface="Calibri"/>
                        </a:rPr>
                        <a:t>cell</a:t>
                      </a:r>
                      <a:r>
                        <a:rPr sz="800" spc="-30" dirty="0">
                          <a:solidFill>
                            <a:srgbClr val="3333FF"/>
                          </a:solidFill>
                          <a:latin typeface="Calibri"/>
                          <a:cs typeface="Calibri"/>
                        </a:rPr>
                        <a:t> </a:t>
                      </a:r>
                      <a:r>
                        <a:rPr sz="800" spc="-10" dirty="0">
                          <a:solidFill>
                            <a:srgbClr val="3333FF"/>
                          </a:solidFill>
                          <a:latin typeface="Calibri"/>
                          <a:cs typeface="Calibri"/>
                        </a:rPr>
                        <a:t>configuration</a:t>
                      </a:r>
                      <a:endParaRPr sz="800">
                        <a:latin typeface="Calibri"/>
                        <a:cs typeface="Calibri"/>
                      </a:endParaRPr>
                    </a:p>
                    <a:p>
                      <a:pPr marL="3175" algn="ctr">
                        <a:lnSpc>
                          <a:spcPct val="100000"/>
                        </a:lnSpc>
                      </a:pPr>
                      <a:r>
                        <a:rPr sz="800" spc="-10" dirty="0">
                          <a:latin typeface="Calibri"/>
                          <a:cs typeface="Calibri"/>
                        </a:rPr>
                        <a:t>NREXTERNALCELL:</a:t>
                      </a:r>
                      <a:r>
                        <a:rPr sz="800" spc="-15" dirty="0">
                          <a:latin typeface="Calibri"/>
                          <a:cs typeface="Calibri"/>
                        </a:rPr>
                        <a:t> </a:t>
                      </a:r>
                      <a:r>
                        <a:rPr sz="800" dirty="0">
                          <a:latin typeface="Calibri"/>
                          <a:cs typeface="Calibri"/>
                        </a:rPr>
                        <a:t>Mcc="515",</a:t>
                      </a:r>
                      <a:r>
                        <a:rPr sz="800" spc="10" dirty="0">
                          <a:latin typeface="Calibri"/>
                          <a:cs typeface="Calibri"/>
                        </a:rPr>
                        <a:t> </a:t>
                      </a:r>
                      <a:r>
                        <a:rPr sz="800" dirty="0">
                          <a:latin typeface="Calibri"/>
                          <a:cs typeface="Calibri"/>
                        </a:rPr>
                        <a:t>Mnc="02",</a:t>
                      </a:r>
                      <a:r>
                        <a:rPr sz="800" spc="35" dirty="0">
                          <a:latin typeface="Calibri"/>
                          <a:cs typeface="Calibri"/>
                        </a:rPr>
                        <a:t> </a:t>
                      </a:r>
                      <a:r>
                        <a:rPr sz="800" spc="-10" dirty="0">
                          <a:latin typeface="Calibri"/>
                          <a:cs typeface="Calibri"/>
                        </a:rPr>
                        <a:t>GnodebId=834747,</a:t>
                      </a:r>
                      <a:r>
                        <a:rPr sz="800" spc="15" dirty="0">
                          <a:latin typeface="Calibri"/>
                          <a:cs typeface="Calibri"/>
                        </a:rPr>
                        <a:t> </a:t>
                      </a:r>
                      <a:r>
                        <a:rPr sz="800" dirty="0">
                          <a:latin typeface="Calibri"/>
                          <a:cs typeface="Calibri"/>
                        </a:rPr>
                        <a:t>CellId=353,</a:t>
                      </a:r>
                      <a:r>
                        <a:rPr sz="800" spc="30" dirty="0">
                          <a:latin typeface="Calibri"/>
                          <a:cs typeface="Calibri"/>
                        </a:rPr>
                        <a:t> </a:t>
                      </a:r>
                      <a:r>
                        <a:rPr sz="800" spc="-10" dirty="0">
                          <a:latin typeface="Calibri"/>
                          <a:cs typeface="Calibri"/>
                        </a:rPr>
                        <a:t>DlArfcn=638000,</a:t>
                      </a:r>
                      <a:endParaRPr sz="800">
                        <a:latin typeface="Calibri"/>
                        <a:cs typeface="Calibri"/>
                      </a:endParaRPr>
                    </a:p>
                    <a:p>
                      <a:pPr marL="3175" algn="ctr">
                        <a:lnSpc>
                          <a:spcPct val="100000"/>
                        </a:lnSpc>
                      </a:pPr>
                      <a:r>
                        <a:rPr sz="800" spc="-10" dirty="0">
                          <a:latin typeface="Calibri"/>
                          <a:cs typeface="Calibri"/>
                        </a:rPr>
                        <a:t>UlArfcnConfigInd=NOT_CFG,</a:t>
                      </a:r>
                      <a:r>
                        <a:rPr sz="800" spc="114" dirty="0">
                          <a:latin typeface="Calibri"/>
                          <a:cs typeface="Calibri"/>
                        </a:rPr>
                        <a:t> </a:t>
                      </a:r>
                      <a:r>
                        <a:rPr sz="800" spc="-10" dirty="0">
                          <a:latin typeface="Calibri"/>
                          <a:cs typeface="Calibri"/>
                        </a:rPr>
                        <a:t>PhyCellId=290,</a:t>
                      </a:r>
                      <a:r>
                        <a:rPr sz="800" spc="100" dirty="0">
                          <a:latin typeface="Calibri"/>
                          <a:cs typeface="Calibri"/>
                        </a:rPr>
                        <a:t> </a:t>
                      </a:r>
                      <a:r>
                        <a:rPr sz="800" spc="-10" dirty="0">
                          <a:latin typeface="Calibri"/>
                          <a:cs typeface="Calibri"/>
                        </a:rPr>
                        <a:t>Tac=50028;</a:t>
                      </a:r>
                      <a:endParaRPr sz="800">
                        <a:latin typeface="Calibri"/>
                        <a:cs typeface="Calibri"/>
                      </a:endParaRPr>
                    </a:p>
                    <a:p>
                      <a:pPr marL="89535" indent="-88900" algn="ctr">
                        <a:lnSpc>
                          <a:spcPct val="100000"/>
                        </a:lnSpc>
                        <a:buSzPct val="77777"/>
                        <a:buAutoNum type="arabicPeriod" startAt="5"/>
                        <a:tabLst>
                          <a:tab pos="89535" algn="l"/>
                        </a:tabLst>
                      </a:pPr>
                      <a:r>
                        <a:rPr sz="800" dirty="0">
                          <a:solidFill>
                            <a:srgbClr val="3333FF"/>
                          </a:solidFill>
                          <a:latin typeface="Calibri"/>
                          <a:cs typeface="Calibri"/>
                        </a:rPr>
                        <a:t>NR</a:t>
                      </a:r>
                      <a:r>
                        <a:rPr sz="800" spc="-50" dirty="0">
                          <a:solidFill>
                            <a:srgbClr val="3333FF"/>
                          </a:solidFill>
                          <a:latin typeface="Calibri"/>
                          <a:cs typeface="Calibri"/>
                        </a:rPr>
                        <a:t> </a:t>
                      </a:r>
                      <a:r>
                        <a:rPr sz="800" dirty="0">
                          <a:solidFill>
                            <a:srgbClr val="3333FF"/>
                          </a:solidFill>
                          <a:latin typeface="Calibri"/>
                          <a:cs typeface="Calibri"/>
                        </a:rPr>
                        <a:t>neighboring</a:t>
                      </a:r>
                      <a:r>
                        <a:rPr sz="800" spc="5" dirty="0">
                          <a:solidFill>
                            <a:srgbClr val="3333FF"/>
                          </a:solidFill>
                          <a:latin typeface="Calibri"/>
                          <a:cs typeface="Calibri"/>
                        </a:rPr>
                        <a:t> </a:t>
                      </a:r>
                      <a:r>
                        <a:rPr sz="800" dirty="0">
                          <a:solidFill>
                            <a:srgbClr val="3333FF"/>
                          </a:solidFill>
                          <a:latin typeface="Calibri"/>
                          <a:cs typeface="Calibri"/>
                        </a:rPr>
                        <a:t>cell</a:t>
                      </a:r>
                      <a:r>
                        <a:rPr sz="800" spc="-30" dirty="0">
                          <a:solidFill>
                            <a:srgbClr val="3333FF"/>
                          </a:solidFill>
                          <a:latin typeface="Calibri"/>
                          <a:cs typeface="Calibri"/>
                        </a:rPr>
                        <a:t> </a:t>
                      </a:r>
                      <a:r>
                        <a:rPr sz="800" spc="-10" dirty="0">
                          <a:solidFill>
                            <a:srgbClr val="3333FF"/>
                          </a:solidFill>
                          <a:latin typeface="Calibri"/>
                          <a:cs typeface="Calibri"/>
                        </a:rPr>
                        <a:t>configuration</a:t>
                      </a:r>
                      <a:endParaRPr sz="800">
                        <a:latin typeface="Calibri"/>
                        <a:cs typeface="Calibri"/>
                      </a:endParaRPr>
                    </a:p>
                    <a:p>
                      <a:pPr marL="3175" algn="ctr">
                        <a:lnSpc>
                          <a:spcPct val="100000"/>
                        </a:lnSpc>
                      </a:pPr>
                      <a:r>
                        <a:rPr sz="800" spc="-10" dirty="0">
                          <a:latin typeface="Calibri"/>
                          <a:cs typeface="Calibri"/>
                        </a:rPr>
                        <a:t>NRNRELATIONSHIP:</a:t>
                      </a:r>
                      <a:r>
                        <a:rPr sz="800" spc="15" dirty="0">
                          <a:latin typeface="Calibri"/>
                          <a:cs typeface="Calibri"/>
                        </a:rPr>
                        <a:t> </a:t>
                      </a:r>
                      <a:r>
                        <a:rPr sz="800" spc="-10" dirty="0">
                          <a:latin typeface="Calibri"/>
                          <a:cs typeface="Calibri"/>
                        </a:rPr>
                        <a:t>LOCALCELLID=183,</a:t>
                      </a:r>
                      <a:r>
                        <a:rPr sz="800" spc="30" dirty="0">
                          <a:latin typeface="Calibri"/>
                          <a:cs typeface="Calibri"/>
                        </a:rPr>
                        <a:t> </a:t>
                      </a:r>
                      <a:r>
                        <a:rPr sz="800" dirty="0">
                          <a:latin typeface="Calibri"/>
                          <a:cs typeface="Calibri"/>
                        </a:rPr>
                        <a:t>Mcc="515",</a:t>
                      </a:r>
                      <a:r>
                        <a:rPr sz="800" spc="45" dirty="0">
                          <a:latin typeface="Calibri"/>
                          <a:cs typeface="Calibri"/>
                        </a:rPr>
                        <a:t> </a:t>
                      </a:r>
                      <a:r>
                        <a:rPr sz="800" dirty="0">
                          <a:latin typeface="Calibri"/>
                          <a:cs typeface="Calibri"/>
                        </a:rPr>
                        <a:t>Mnc="02",</a:t>
                      </a:r>
                      <a:r>
                        <a:rPr sz="800" spc="75" dirty="0">
                          <a:latin typeface="Calibri"/>
                          <a:cs typeface="Calibri"/>
                        </a:rPr>
                        <a:t> </a:t>
                      </a:r>
                      <a:r>
                        <a:rPr sz="800" spc="-10" dirty="0">
                          <a:latin typeface="Calibri"/>
                          <a:cs typeface="Calibri"/>
                        </a:rPr>
                        <a:t>GnodebId=834747,</a:t>
                      </a:r>
                      <a:r>
                        <a:rPr sz="800" spc="55" dirty="0">
                          <a:latin typeface="Calibri"/>
                          <a:cs typeface="Calibri"/>
                        </a:rPr>
                        <a:t> </a:t>
                      </a:r>
                      <a:r>
                        <a:rPr sz="800" spc="-10" dirty="0">
                          <a:latin typeface="Calibri"/>
                          <a:cs typeface="Calibri"/>
                        </a:rPr>
                        <a:t>CellId=353;</a:t>
                      </a:r>
                      <a:endParaRPr sz="800">
                        <a:latin typeface="Calibri"/>
                        <a:cs typeface="Calibri"/>
                      </a:endParaRPr>
                    </a:p>
                    <a:p>
                      <a:pPr marL="89535" indent="-88900" algn="ctr">
                        <a:lnSpc>
                          <a:spcPct val="100000"/>
                        </a:lnSpc>
                        <a:buSzPct val="77777"/>
                        <a:buAutoNum type="arabicPeriod" startAt="6"/>
                        <a:tabLst>
                          <a:tab pos="89535" algn="l"/>
                        </a:tabLst>
                      </a:pPr>
                      <a:r>
                        <a:rPr sz="800" spc="-10" dirty="0">
                          <a:latin typeface="Calibri"/>
                          <a:cs typeface="Calibri"/>
                        </a:rPr>
                        <a:t>GLOBALPROCSWITCH:</a:t>
                      </a:r>
                      <a:r>
                        <a:rPr sz="800" spc="355" dirty="0">
                          <a:latin typeface="Calibri"/>
                          <a:cs typeface="Calibri"/>
                        </a:rPr>
                        <a:t> </a:t>
                      </a:r>
                      <a:r>
                        <a:rPr sz="800" spc="-10" dirty="0">
                          <a:latin typeface="Calibri"/>
                          <a:cs typeface="Calibri"/>
                        </a:rPr>
                        <a:t>InterfaceSetupPolicySw=LTE_NR_X2_SON_SETUP_SW-</a:t>
                      </a:r>
                      <a:r>
                        <a:rPr sz="800" spc="-25" dirty="0">
                          <a:latin typeface="Calibri"/>
                          <a:cs typeface="Calibri"/>
                        </a:rPr>
                        <a:t>1;</a:t>
                      </a:r>
                      <a:endParaRPr sz="800">
                        <a:latin typeface="Calibri"/>
                        <a:cs typeface="Calibri"/>
                      </a:endParaRPr>
                    </a:p>
                  </a:txBody>
                  <a:tcPr marL="0" marR="0" marT="17129" marB="0">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10004"/>
                  </a:ext>
                </a:extLst>
              </a:tr>
              <a:tr h="323189">
                <a:tc gridSpan="2">
                  <a:txBody>
                    <a:bodyPr/>
                    <a:lstStyle/>
                    <a:p>
                      <a:pPr marL="198120" marR="1327150" indent="-119380" algn="ctr">
                        <a:lnSpc>
                          <a:spcPct val="100000"/>
                        </a:lnSpc>
                        <a:spcBef>
                          <a:spcPts val="5"/>
                        </a:spcBef>
                      </a:pPr>
                      <a:r>
                        <a:rPr sz="1100" b="1" spc="-10" dirty="0">
                          <a:latin typeface="Arial"/>
                          <a:cs typeface="Arial"/>
                        </a:rPr>
                        <a:t>Neighboring </a:t>
                      </a:r>
                      <a:r>
                        <a:rPr sz="1100" b="1" dirty="0">
                          <a:latin typeface="Arial"/>
                          <a:cs typeface="Arial"/>
                        </a:rPr>
                        <a:t>Cell</a:t>
                      </a:r>
                      <a:r>
                        <a:rPr sz="1100" b="1" spc="-15" dirty="0">
                          <a:latin typeface="Arial"/>
                          <a:cs typeface="Arial"/>
                        </a:rPr>
                        <a:t> </a:t>
                      </a:r>
                      <a:r>
                        <a:rPr sz="1100" b="1" dirty="0">
                          <a:latin typeface="Arial"/>
                          <a:cs typeface="Arial"/>
                        </a:rPr>
                        <a:t>&amp;</a:t>
                      </a:r>
                      <a:r>
                        <a:rPr sz="1100" b="1" spc="-5" dirty="0">
                          <a:latin typeface="Arial"/>
                          <a:cs typeface="Arial"/>
                        </a:rPr>
                        <a:t> </a:t>
                      </a:r>
                      <a:r>
                        <a:rPr sz="1100" b="1" spc="-25" dirty="0">
                          <a:latin typeface="Arial"/>
                          <a:cs typeface="Arial"/>
                        </a:rPr>
                        <a:t>X2</a:t>
                      </a:r>
                      <a:endParaRPr sz="1100">
                        <a:latin typeface="Arial"/>
                        <a:cs typeface="Arial"/>
                      </a:endParaRPr>
                    </a:p>
                  </a:txBody>
                  <a:tcPr marL="0" marR="0" marT="634" marB="0">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tcPr>
                </a:tc>
                <a:tc hMerge="1">
                  <a:txBody>
                    <a:bodyPr/>
                    <a:lstStyle/>
                    <a:p>
                      <a:endParaRPr/>
                    </a:p>
                  </a:txBody>
                  <a:tcPr marL="0" marR="0" marT="0" marB="0"/>
                </a:tc>
                <a:tc>
                  <a:txBody>
                    <a:bodyPr/>
                    <a:lstStyle/>
                    <a:p>
                      <a:pPr algn="ctr">
                        <a:lnSpc>
                          <a:spcPct val="100000"/>
                        </a:lnSpc>
                      </a:pPr>
                      <a:endParaRPr sz="900">
                        <a:latin typeface="Times New Roman"/>
                        <a:cs typeface="Times New Roman"/>
                      </a:endParaRPr>
                    </a:p>
                  </a:txBody>
                  <a:tcPr marL="0" marR="0" marT="0" marB="0">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tcPr>
                </a:tc>
                <a:tc vMerge="1">
                  <a:txBody>
                    <a:bodyPr/>
                    <a:lstStyle/>
                    <a:p>
                      <a:endParaRPr/>
                    </a:p>
                  </a:txBody>
                  <a:tcPr marL="0" marR="0" marT="17145" marB="0">
                    <a:lnL w="6350">
                      <a:solidFill>
                        <a:srgbClr val="000000"/>
                      </a:solidFill>
                      <a:prstDash val="solid"/>
                    </a:lnL>
                    <a:lnR w="3175">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390722">
                <a:tc gridSpan="2">
                  <a:txBody>
                    <a:bodyPr/>
                    <a:lstStyle/>
                    <a:p>
                      <a:pPr marL="1193165" algn="ctr">
                        <a:lnSpc>
                          <a:spcPct val="100000"/>
                        </a:lnSpc>
                        <a:spcBef>
                          <a:spcPts val="745"/>
                        </a:spcBef>
                      </a:pPr>
                      <a:r>
                        <a:rPr sz="1100" dirty="0">
                          <a:latin typeface="Arial MT"/>
                          <a:cs typeface="Arial MT"/>
                        </a:rPr>
                        <a:t>NSA</a:t>
                      </a:r>
                      <a:r>
                        <a:rPr sz="1100" spc="-55" dirty="0">
                          <a:latin typeface="Arial MT"/>
                          <a:cs typeface="Arial MT"/>
                        </a:rPr>
                        <a:t> </a:t>
                      </a:r>
                      <a:r>
                        <a:rPr sz="1100" spc="-10" dirty="0">
                          <a:latin typeface="Arial MT"/>
                          <a:cs typeface="Arial MT"/>
                        </a:rPr>
                        <a:t>4G&lt;-</a:t>
                      </a:r>
                      <a:r>
                        <a:rPr sz="1100" spc="-25" dirty="0">
                          <a:latin typeface="Arial MT"/>
                          <a:cs typeface="Arial MT"/>
                        </a:rPr>
                        <a:t>&gt;4G</a:t>
                      </a:r>
                      <a:endParaRPr sz="1100">
                        <a:latin typeface="Arial MT"/>
                        <a:cs typeface="Arial MT"/>
                      </a:endParaRPr>
                    </a:p>
                    <a:p>
                      <a:pPr marL="1153795" algn="ctr">
                        <a:lnSpc>
                          <a:spcPct val="100000"/>
                        </a:lnSpc>
                      </a:pPr>
                      <a:r>
                        <a:rPr sz="1100" spc="-10" dirty="0">
                          <a:latin typeface="Arial MT"/>
                          <a:cs typeface="Arial MT"/>
                        </a:rPr>
                        <a:t>neighboring</a:t>
                      </a:r>
                      <a:r>
                        <a:rPr sz="1100" spc="15" dirty="0">
                          <a:latin typeface="Arial MT"/>
                          <a:cs typeface="Arial MT"/>
                        </a:rPr>
                        <a:t> </a:t>
                      </a:r>
                      <a:r>
                        <a:rPr sz="1100" spc="-20" dirty="0">
                          <a:latin typeface="Arial MT"/>
                          <a:cs typeface="Arial MT"/>
                        </a:rPr>
                        <a:t>cell</a:t>
                      </a:r>
                      <a:endParaRPr sz="1100">
                        <a:latin typeface="Arial MT"/>
                        <a:cs typeface="Arial MT"/>
                      </a:endParaRPr>
                    </a:p>
                  </a:txBody>
                  <a:tcPr marL="0" marR="0" marT="94527" marB="0">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tcPr>
                </a:tc>
                <a:tc hMerge="1">
                  <a:txBody>
                    <a:bodyPr/>
                    <a:lstStyle/>
                    <a:p>
                      <a:endParaRPr/>
                    </a:p>
                  </a:txBody>
                  <a:tcPr marL="0" marR="0" marT="0" marB="0"/>
                </a:tc>
                <a:tc>
                  <a:txBody>
                    <a:bodyPr/>
                    <a:lstStyle/>
                    <a:p>
                      <a:pPr marL="2540" marR="19685" algn="ctr">
                        <a:lnSpc>
                          <a:spcPct val="100000"/>
                        </a:lnSpc>
                        <a:spcBef>
                          <a:spcPts val="25"/>
                        </a:spcBef>
                      </a:pPr>
                      <a:r>
                        <a:rPr sz="1100" dirty="0">
                          <a:latin typeface="Arial MT"/>
                          <a:cs typeface="Arial MT"/>
                        </a:rPr>
                        <a:t>Check</a:t>
                      </a:r>
                      <a:r>
                        <a:rPr sz="1100" spc="-30" dirty="0">
                          <a:latin typeface="Arial MT"/>
                          <a:cs typeface="Arial MT"/>
                        </a:rPr>
                        <a:t> </a:t>
                      </a:r>
                      <a:r>
                        <a:rPr sz="1100" dirty="0">
                          <a:latin typeface="Arial MT"/>
                          <a:cs typeface="Arial MT"/>
                        </a:rPr>
                        <a:t>the</a:t>
                      </a:r>
                      <a:r>
                        <a:rPr sz="1100" spc="-15" dirty="0">
                          <a:latin typeface="Arial MT"/>
                          <a:cs typeface="Arial MT"/>
                        </a:rPr>
                        <a:t> </a:t>
                      </a:r>
                      <a:r>
                        <a:rPr sz="1100" dirty="0">
                          <a:latin typeface="Arial MT"/>
                          <a:cs typeface="Arial MT"/>
                        </a:rPr>
                        <a:t>missing</a:t>
                      </a:r>
                      <a:r>
                        <a:rPr sz="1100" spc="-20" dirty="0">
                          <a:latin typeface="Arial MT"/>
                          <a:cs typeface="Arial MT"/>
                        </a:rPr>
                        <a:t> </a:t>
                      </a:r>
                      <a:r>
                        <a:rPr sz="1100" dirty="0">
                          <a:latin typeface="Arial MT"/>
                          <a:cs typeface="Arial MT"/>
                        </a:rPr>
                        <a:t>neighboring</a:t>
                      </a:r>
                      <a:r>
                        <a:rPr sz="1100" spc="-35" dirty="0">
                          <a:latin typeface="Arial MT"/>
                          <a:cs typeface="Arial MT"/>
                        </a:rPr>
                        <a:t> </a:t>
                      </a:r>
                      <a:r>
                        <a:rPr sz="1100" dirty="0">
                          <a:latin typeface="Arial MT"/>
                          <a:cs typeface="Arial MT"/>
                        </a:rPr>
                        <a:t>cell</a:t>
                      </a:r>
                      <a:r>
                        <a:rPr sz="1100" spc="-20" dirty="0">
                          <a:latin typeface="Arial MT"/>
                          <a:cs typeface="Arial MT"/>
                        </a:rPr>
                        <a:t> </a:t>
                      </a:r>
                      <a:r>
                        <a:rPr sz="1100" spc="-10" dirty="0">
                          <a:latin typeface="Arial MT"/>
                          <a:cs typeface="Arial MT"/>
                        </a:rPr>
                        <a:t>configuration,</a:t>
                      </a:r>
                      <a:r>
                        <a:rPr sz="1100" spc="-20" dirty="0">
                          <a:latin typeface="Arial MT"/>
                          <a:cs typeface="Arial MT"/>
                        </a:rPr>
                        <a:t> </a:t>
                      </a:r>
                      <a:r>
                        <a:rPr sz="1100" spc="-10" dirty="0">
                          <a:latin typeface="Arial MT"/>
                          <a:cs typeface="Arial MT"/>
                        </a:rPr>
                        <a:t>invalid neighboring</a:t>
                      </a:r>
                      <a:r>
                        <a:rPr sz="1100" spc="-50" dirty="0">
                          <a:latin typeface="Arial MT"/>
                          <a:cs typeface="Arial MT"/>
                        </a:rPr>
                        <a:t> </a:t>
                      </a:r>
                      <a:r>
                        <a:rPr sz="1100" dirty="0">
                          <a:latin typeface="Arial MT"/>
                          <a:cs typeface="Arial MT"/>
                        </a:rPr>
                        <a:t>cell</a:t>
                      </a:r>
                      <a:r>
                        <a:rPr sz="1100" spc="-15" dirty="0">
                          <a:latin typeface="Arial MT"/>
                          <a:cs typeface="Arial MT"/>
                        </a:rPr>
                        <a:t> </a:t>
                      </a:r>
                      <a:r>
                        <a:rPr sz="1100" dirty="0">
                          <a:latin typeface="Arial MT"/>
                          <a:cs typeface="Arial MT"/>
                        </a:rPr>
                        <a:t>check,</a:t>
                      </a:r>
                      <a:r>
                        <a:rPr sz="1100" spc="-15" dirty="0">
                          <a:latin typeface="Arial MT"/>
                          <a:cs typeface="Arial MT"/>
                        </a:rPr>
                        <a:t> </a:t>
                      </a:r>
                      <a:r>
                        <a:rPr sz="1100" dirty="0">
                          <a:latin typeface="Arial MT"/>
                          <a:cs typeface="Arial MT"/>
                        </a:rPr>
                        <a:t>and</a:t>
                      </a:r>
                      <a:r>
                        <a:rPr sz="1100" spc="-30" dirty="0">
                          <a:latin typeface="Arial MT"/>
                          <a:cs typeface="Arial MT"/>
                        </a:rPr>
                        <a:t> </a:t>
                      </a:r>
                      <a:r>
                        <a:rPr sz="1100" dirty="0">
                          <a:latin typeface="Arial MT"/>
                          <a:cs typeface="Arial MT"/>
                        </a:rPr>
                        <a:t>external</a:t>
                      </a:r>
                      <a:r>
                        <a:rPr sz="1100" spc="-20" dirty="0">
                          <a:latin typeface="Arial MT"/>
                          <a:cs typeface="Arial MT"/>
                        </a:rPr>
                        <a:t> </a:t>
                      </a:r>
                      <a:r>
                        <a:rPr sz="1100" dirty="0">
                          <a:latin typeface="Arial MT"/>
                          <a:cs typeface="Arial MT"/>
                        </a:rPr>
                        <a:t>parameter</a:t>
                      </a:r>
                      <a:r>
                        <a:rPr sz="1100" spc="-40" dirty="0">
                          <a:latin typeface="Arial MT"/>
                          <a:cs typeface="Arial MT"/>
                        </a:rPr>
                        <a:t> </a:t>
                      </a:r>
                      <a:r>
                        <a:rPr sz="1100" dirty="0">
                          <a:latin typeface="Arial MT"/>
                          <a:cs typeface="Arial MT"/>
                        </a:rPr>
                        <a:t>consistency</a:t>
                      </a:r>
                      <a:r>
                        <a:rPr sz="1100" spc="-40" dirty="0">
                          <a:latin typeface="Arial MT"/>
                          <a:cs typeface="Arial MT"/>
                        </a:rPr>
                        <a:t> </a:t>
                      </a:r>
                      <a:r>
                        <a:rPr sz="1100" dirty="0">
                          <a:latin typeface="Arial MT"/>
                          <a:cs typeface="Arial MT"/>
                        </a:rPr>
                        <a:t>of</a:t>
                      </a:r>
                      <a:r>
                        <a:rPr sz="1100" spc="-10" dirty="0">
                          <a:latin typeface="Arial MT"/>
                          <a:cs typeface="Arial MT"/>
                        </a:rPr>
                        <a:t> </a:t>
                      </a:r>
                      <a:r>
                        <a:rPr sz="1100" spc="-25" dirty="0">
                          <a:latin typeface="Arial MT"/>
                          <a:cs typeface="Arial MT"/>
                        </a:rPr>
                        <a:t>the </a:t>
                      </a:r>
                      <a:r>
                        <a:rPr sz="1100" dirty="0">
                          <a:latin typeface="Arial MT"/>
                          <a:cs typeface="Arial MT"/>
                        </a:rPr>
                        <a:t>NSA</a:t>
                      </a:r>
                      <a:r>
                        <a:rPr sz="1100" spc="-75" dirty="0">
                          <a:latin typeface="Arial MT"/>
                          <a:cs typeface="Arial MT"/>
                        </a:rPr>
                        <a:t> </a:t>
                      </a:r>
                      <a:r>
                        <a:rPr sz="1100" spc="-10" dirty="0">
                          <a:latin typeface="Arial MT"/>
                          <a:cs typeface="Arial MT"/>
                        </a:rPr>
                        <a:t>4G&lt;-</a:t>
                      </a:r>
                      <a:r>
                        <a:rPr sz="1100" dirty="0">
                          <a:latin typeface="Arial MT"/>
                          <a:cs typeface="Arial MT"/>
                        </a:rPr>
                        <a:t>&gt;4G</a:t>
                      </a:r>
                      <a:r>
                        <a:rPr sz="1100" spc="-5" dirty="0">
                          <a:latin typeface="Arial MT"/>
                          <a:cs typeface="Arial MT"/>
                        </a:rPr>
                        <a:t> </a:t>
                      </a:r>
                      <a:r>
                        <a:rPr sz="1100" dirty="0">
                          <a:latin typeface="Arial MT"/>
                          <a:cs typeface="Arial MT"/>
                        </a:rPr>
                        <a:t>neighboring</a:t>
                      </a:r>
                      <a:r>
                        <a:rPr sz="1100" spc="-35" dirty="0">
                          <a:latin typeface="Arial MT"/>
                          <a:cs typeface="Arial MT"/>
                        </a:rPr>
                        <a:t> </a:t>
                      </a:r>
                      <a:r>
                        <a:rPr sz="1100" spc="-20" dirty="0">
                          <a:latin typeface="Arial MT"/>
                          <a:cs typeface="Arial MT"/>
                        </a:rPr>
                        <a:t>cell.</a:t>
                      </a:r>
                      <a:endParaRPr sz="1100">
                        <a:latin typeface="Arial MT"/>
                        <a:cs typeface="Arial MT"/>
                      </a:endParaRPr>
                    </a:p>
                  </a:txBody>
                  <a:tcPr marL="0" marR="0" marT="3172" marB="0">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tcPr>
                </a:tc>
                <a:tc>
                  <a:txBody>
                    <a:bodyPr/>
                    <a:lstStyle/>
                    <a:p>
                      <a:pPr algn="ctr">
                        <a:lnSpc>
                          <a:spcPct val="100000"/>
                        </a:lnSpc>
                        <a:spcBef>
                          <a:spcPts val="610"/>
                        </a:spcBef>
                      </a:pPr>
                      <a:endParaRPr sz="800">
                        <a:latin typeface="Times New Roman"/>
                        <a:cs typeface="Times New Roman"/>
                      </a:endParaRPr>
                    </a:p>
                    <a:p>
                      <a:pPr marL="3810" algn="ctr">
                        <a:lnSpc>
                          <a:spcPct val="100000"/>
                        </a:lnSpc>
                      </a:pPr>
                      <a:r>
                        <a:rPr sz="800" spc="-25" dirty="0">
                          <a:latin typeface="Calibri"/>
                          <a:cs typeface="Calibri"/>
                        </a:rPr>
                        <a:t>ANR</a:t>
                      </a:r>
                      <a:endParaRPr sz="800">
                        <a:latin typeface="Calibri"/>
                        <a:cs typeface="Calibri"/>
                      </a:endParaRPr>
                    </a:p>
                  </a:txBody>
                  <a:tcPr marL="0" marR="0" marT="77398" marB="0">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10006"/>
                  </a:ext>
                </a:extLst>
              </a:tr>
              <a:tr h="389406">
                <a:tc gridSpan="2">
                  <a:txBody>
                    <a:bodyPr/>
                    <a:lstStyle/>
                    <a:p>
                      <a:pPr marL="1193165" algn="ctr">
                        <a:lnSpc>
                          <a:spcPct val="100000"/>
                        </a:lnSpc>
                        <a:spcBef>
                          <a:spcPts val="750"/>
                        </a:spcBef>
                      </a:pPr>
                      <a:r>
                        <a:rPr sz="1100" dirty="0">
                          <a:latin typeface="Arial MT"/>
                          <a:cs typeface="Arial MT"/>
                        </a:rPr>
                        <a:t>NSA</a:t>
                      </a:r>
                      <a:r>
                        <a:rPr sz="1100" spc="-55" dirty="0">
                          <a:latin typeface="Arial MT"/>
                          <a:cs typeface="Arial MT"/>
                        </a:rPr>
                        <a:t> </a:t>
                      </a:r>
                      <a:r>
                        <a:rPr sz="1100" spc="-10" dirty="0">
                          <a:latin typeface="Arial MT"/>
                          <a:cs typeface="Arial MT"/>
                        </a:rPr>
                        <a:t>5G&lt;-</a:t>
                      </a:r>
                      <a:r>
                        <a:rPr sz="1100" spc="-25" dirty="0">
                          <a:latin typeface="Arial MT"/>
                          <a:cs typeface="Arial MT"/>
                        </a:rPr>
                        <a:t>&gt;5G</a:t>
                      </a:r>
                      <a:endParaRPr sz="1100">
                        <a:latin typeface="Arial MT"/>
                        <a:cs typeface="Arial MT"/>
                      </a:endParaRPr>
                    </a:p>
                    <a:p>
                      <a:pPr marL="1153795" algn="ctr">
                        <a:lnSpc>
                          <a:spcPct val="100000"/>
                        </a:lnSpc>
                      </a:pPr>
                      <a:r>
                        <a:rPr sz="1100" dirty="0">
                          <a:latin typeface="Arial MT"/>
                          <a:cs typeface="Arial MT"/>
                        </a:rPr>
                        <a:t>neighboring</a:t>
                      </a:r>
                      <a:r>
                        <a:rPr sz="1100" spc="-85" dirty="0">
                          <a:latin typeface="Arial MT"/>
                          <a:cs typeface="Arial MT"/>
                        </a:rPr>
                        <a:t> </a:t>
                      </a:r>
                      <a:r>
                        <a:rPr sz="1100" spc="-20" dirty="0">
                          <a:latin typeface="Arial MT"/>
                          <a:cs typeface="Arial MT"/>
                        </a:rPr>
                        <a:t>cell</a:t>
                      </a:r>
                      <a:endParaRPr sz="1100">
                        <a:latin typeface="Arial MT"/>
                        <a:cs typeface="Arial MT"/>
                      </a:endParaRPr>
                    </a:p>
                  </a:txBody>
                  <a:tcPr marL="0" marR="0" marT="95162" marB="0">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tcPr>
                </a:tc>
                <a:tc hMerge="1">
                  <a:txBody>
                    <a:bodyPr/>
                    <a:lstStyle/>
                    <a:p>
                      <a:endParaRPr/>
                    </a:p>
                  </a:txBody>
                  <a:tcPr marL="0" marR="0" marT="0" marB="0"/>
                </a:tc>
                <a:tc>
                  <a:txBody>
                    <a:bodyPr/>
                    <a:lstStyle/>
                    <a:p>
                      <a:pPr marL="2540" marR="18415" algn="ctr">
                        <a:lnSpc>
                          <a:spcPct val="100000"/>
                        </a:lnSpc>
                        <a:spcBef>
                          <a:spcPts val="20"/>
                        </a:spcBef>
                      </a:pPr>
                      <a:r>
                        <a:rPr sz="1100" dirty="0">
                          <a:latin typeface="Arial MT"/>
                          <a:cs typeface="Arial MT"/>
                        </a:rPr>
                        <a:t>Check</a:t>
                      </a:r>
                      <a:r>
                        <a:rPr sz="1100" spc="-30" dirty="0">
                          <a:latin typeface="Arial MT"/>
                          <a:cs typeface="Arial MT"/>
                        </a:rPr>
                        <a:t> </a:t>
                      </a:r>
                      <a:r>
                        <a:rPr sz="1100" dirty="0">
                          <a:latin typeface="Arial MT"/>
                          <a:cs typeface="Arial MT"/>
                        </a:rPr>
                        <a:t>the</a:t>
                      </a:r>
                      <a:r>
                        <a:rPr sz="1100" spc="-15" dirty="0">
                          <a:latin typeface="Arial MT"/>
                          <a:cs typeface="Arial MT"/>
                        </a:rPr>
                        <a:t> </a:t>
                      </a:r>
                      <a:r>
                        <a:rPr sz="1100" dirty="0">
                          <a:latin typeface="Arial MT"/>
                          <a:cs typeface="Arial MT"/>
                        </a:rPr>
                        <a:t>missing</a:t>
                      </a:r>
                      <a:r>
                        <a:rPr sz="1100" spc="-10" dirty="0">
                          <a:latin typeface="Arial MT"/>
                          <a:cs typeface="Arial MT"/>
                        </a:rPr>
                        <a:t> </a:t>
                      </a:r>
                      <a:r>
                        <a:rPr sz="1100" dirty="0">
                          <a:latin typeface="Arial MT"/>
                          <a:cs typeface="Arial MT"/>
                        </a:rPr>
                        <a:t>neighboring</a:t>
                      </a:r>
                      <a:r>
                        <a:rPr sz="1100" spc="-30" dirty="0">
                          <a:latin typeface="Arial MT"/>
                          <a:cs typeface="Arial MT"/>
                        </a:rPr>
                        <a:t> </a:t>
                      </a:r>
                      <a:r>
                        <a:rPr sz="1100" dirty="0">
                          <a:latin typeface="Arial MT"/>
                          <a:cs typeface="Arial MT"/>
                        </a:rPr>
                        <a:t>cell</a:t>
                      </a:r>
                      <a:r>
                        <a:rPr sz="1100" spc="-20" dirty="0">
                          <a:latin typeface="Arial MT"/>
                          <a:cs typeface="Arial MT"/>
                        </a:rPr>
                        <a:t> </a:t>
                      </a:r>
                      <a:r>
                        <a:rPr sz="1100" spc="-10" dirty="0">
                          <a:latin typeface="Arial MT"/>
                          <a:cs typeface="Arial MT"/>
                        </a:rPr>
                        <a:t>configuration,</a:t>
                      </a:r>
                      <a:r>
                        <a:rPr sz="1100" spc="-20" dirty="0">
                          <a:latin typeface="Arial MT"/>
                          <a:cs typeface="Arial MT"/>
                        </a:rPr>
                        <a:t> </a:t>
                      </a:r>
                      <a:r>
                        <a:rPr sz="1100" spc="-10" dirty="0">
                          <a:latin typeface="Arial MT"/>
                          <a:cs typeface="Arial MT"/>
                        </a:rPr>
                        <a:t>invalid </a:t>
                      </a:r>
                      <a:r>
                        <a:rPr sz="1100" dirty="0">
                          <a:latin typeface="Arial MT"/>
                          <a:cs typeface="Arial MT"/>
                        </a:rPr>
                        <a:t>neighboring</a:t>
                      </a:r>
                      <a:r>
                        <a:rPr sz="1100" spc="-55" dirty="0">
                          <a:latin typeface="Arial MT"/>
                          <a:cs typeface="Arial MT"/>
                        </a:rPr>
                        <a:t> </a:t>
                      </a:r>
                      <a:r>
                        <a:rPr sz="1100" dirty="0">
                          <a:latin typeface="Arial MT"/>
                          <a:cs typeface="Arial MT"/>
                        </a:rPr>
                        <a:t>cell</a:t>
                      </a:r>
                      <a:r>
                        <a:rPr sz="1100" spc="-30" dirty="0">
                          <a:latin typeface="Arial MT"/>
                          <a:cs typeface="Arial MT"/>
                        </a:rPr>
                        <a:t> </a:t>
                      </a:r>
                      <a:r>
                        <a:rPr sz="1100" dirty="0">
                          <a:latin typeface="Arial MT"/>
                          <a:cs typeface="Arial MT"/>
                        </a:rPr>
                        <a:t>check,</a:t>
                      </a:r>
                      <a:r>
                        <a:rPr sz="1100" spc="-25" dirty="0">
                          <a:latin typeface="Arial MT"/>
                          <a:cs typeface="Arial MT"/>
                        </a:rPr>
                        <a:t> </a:t>
                      </a:r>
                      <a:r>
                        <a:rPr sz="1100" dirty="0">
                          <a:latin typeface="Arial MT"/>
                          <a:cs typeface="Arial MT"/>
                        </a:rPr>
                        <a:t>and</a:t>
                      </a:r>
                      <a:r>
                        <a:rPr sz="1100" spc="-45" dirty="0">
                          <a:latin typeface="Arial MT"/>
                          <a:cs typeface="Arial MT"/>
                        </a:rPr>
                        <a:t> </a:t>
                      </a:r>
                      <a:r>
                        <a:rPr sz="1100" dirty="0">
                          <a:latin typeface="Arial MT"/>
                          <a:cs typeface="Arial MT"/>
                        </a:rPr>
                        <a:t>external</a:t>
                      </a:r>
                      <a:r>
                        <a:rPr sz="1100" spc="-35" dirty="0">
                          <a:latin typeface="Arial MT"/>
                          <a:cs typeface="Arial MT"/>
                        </a:rPr>
                        <a:t> </a:t>
                      </a:r>
                      <a:r>
                        <a:rPr sz="1100" dirty="0">
                          <a:latin typeface="Arial MT"/>
                          <a:cs typeface="Arial MT"/>
                        </a:rPr>
                        <a:t>parameter</a:t>
                      </a:r>
                      <a:r>
                        <a:rPr sz="1100" spc="-55" dirty="0">
                          <a:latin typeface="Arial MT"/>
                          <a:cs typeface="Arial MT"/>
                        </a:rPr>
                        <a:t> </a:t>
                      </a:r>
                      <a:r>
                        <a:rPr sz="1100" dirty="0">
                          <a:latin typeface="Arial MT"/>
                          <a:cs typeface="Arial MT"/>
                        </a:rPr>
                        <a:t>consistency</a:t>
                      </a:r>
                      <a:r>
                        <a:rPr sz="1100" spc="-50" dirty="0">
                          <a:latin typeface="Arial MT"/>
                          <a:cs typeface="Arial MT"/>
                        </a:rPr>
                        <a:t> </a:t>
                      </a:r>
                      <a:r>
                        <a:rPr sz="1100" dirty="0">
                          <a:latin typeface="Arial MT"/>
                          <a:cs typeface="Arial MT"/>
                        </a:rPr>
                        <a:t>of</a:t>
                      </a:r>
                      <a:r>
                        <a:rPr sz="1100" spc="-25" dirty="0">
                          <a:latin typeface="Arial MT"/>
                          <a:cs typeface="Arial MT"/>
                        </a:rPr>
                        <a:t> the </a:t>
                      </a:r>
                      <a:r>
                        <a:rPr sz="1100" spc="-10" dirty="0">
                          <a:latin typeface="Arial MT"/>
                          <a:cs typeface="Arial MT"/>
                        </a:rPr>
                        <a:t>5G&lt;-</a:t>
                      </a:r>
                      <a:r>
                        <a:rPr sz="1100" dirty="0">
                          <a:latin typeface="Arial MT"/>
                          <a:cs typeface="Arial MT"/>
                        </a:rPr>
                        <a:t>&gt;5G</a:t>
                      </a:r>
                      <a:r>
                        <a:rPr sz="1100" spc="-10" dirty="0">
                          <a:latin typeface="Arial MT"/>
                          <a:cs typeface="Arial MT"/>
                        </a:rPr>
                        <a:t> </a:t>
                      </a:r>
                      <a:r>
                        <a:rPr sz="1100" dirty="0">
                          <a:latin typeface="Arial MT"/>
                          <a:cs typeface="Arial MT"/>
                        </a:rPr>
                        <a:t>neighboring</a:t>
                      </a:r>
                      <a:r>
                        <a:rPr sz="1100" spc="-50" dirty="0">
                          <a:latin typeface="Arial MT"/>
                          <a:cs typeface="Arial MT"/>
                        </a:rPr>
                        <a:t> </a:t>
                      </a:r>
                      <a:r>
                        <a:rPr sz="1100" spc="-20" dirty="0">
                          <a:latin typeface="Arial MT"/>
                          <a:cs typeface="Arial MT"/>
                        </a:rPr>
                        <a:t>cell.</a:t>
                      </a:r>
                      <a:endParaRPr sz="1100">
                        <a:latin typeface="Arial MT"/>
                        <a:cs typeface="Arial MT"/>
                      </a:endParaRPr>
                    </a:p>
                  </a:txBody>
                  <a:tcPr marL="0" marR="0" marT="2538" marB="0">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tcPr>
                </a:tc>
                <a:tc>
                  <a:txBody>
                    <a:bodyPr/>
                    <a:lstStyle/>
                    <a:p>
                      <a:pPr marL="89535" indent="-88900" algn="ctr">
                        <a:lnSpc>
                          <a:spcPts val="1015"/>
                        </a:lnSpc>
                        <a:buSzPct val="88888"/>
                        <a:buAutoNum type="arabicPeriod"/>
                        <a:tabLst>
                          <a:tab pos="89535" algn="l"/>
                        </a:tabLst>
                      </a:pPr>
                      <a:r>
                        <a:rPr sz="800" spc="-10" dirty="0">
                          <a:solidFill>
                            <a:srgbClr val="3333FF"/>
                          </a:solidFill>
                          <a:latin typeface="Calibri"/>
                          <a:cs typeface="Calibri"/>
                        </a:rPr>
                        <a:t>NREXTERNALNCELL:</a:t>
                      </a:r>
                      <a:r>
                        <a:rPr sz="800" spc="-40" dirty="0">
                          <a:solidFill>
                            <a:srgbClr val="3333FF"/>
                          </a:solidFill>
                          <a:latin typeface="Calibri"/>
                          <a:cs typeface="Calibri"/>
                        </a:rPr>
                        <a:t> </a:t>
                      </a:r>
                      <a:r>
                        <a:rPr sz="800" dirty="0">
                          <a:latin typeface="Calibri"/>
                          <a:cs typeface="Calibri"/>
                        </a:rPr>
                        <a:t>Mcc="515",</a:t>
                      </a:r>
                      <a:r>
                        <a:rPr sz="800" spc="-10" dirty="0">
                          <a:latin typeface="Calibri"/>
                          <a:cs typeface="Calibri"/>
                        </a:rPr>
                        <a:t> </a:t>
                      </a:r>
                      <a:r>
                        <a:rPr sz="800" dirty="0">
                          <a:latin typeface="Calibri"/>
                          <a:cs typeface="Calibri"/>
                        </a:rPr>
                        <a:t>Mnc="02",</a:t>
                      </a:r>
                      <a:r>
                        <a:rPr sz="800" spc="10" dirty="0">
                          <a:latin typeface="Calibri"/>
                          <a:cs typeface="Calibri"/>
                        </a:rPr>
                        <a:t> </a:t>
                      </a:r>
                      <a:r>
                        <a:rPr sz="800" dirty="0">
                          <a:latin typeface="Calibri"/>
                          <a:cs typeface="Calibri"/>
                        </a:rPr>
                        <a:t>gNBId=837551,</a:t>
                      </a:r>
                      <a:r>
                        <a:rPr sz="800" spc="-35" dirty="0">
                          <a:latin typeface="Calibri"/>
                          <a:cs typeface="Calibri"/>
                        </a:rPr>
                        <a:t> </a:t>
                      </a:r>
                      <a:r>
                        <a:rPr sz="800" dirty="0">
                          <a:latin typeface="Calibri"/>
                          <a:cs typeface="Calibri"/>
                        </a:rPr>
                        <a:t>CellId=352,</a:t>
                      </a:r>
                      <a:r>
                        <a:rPr sz="800" spc="10" dirty="0">
                          <a:latin typeface="Calibri"/>
                          <a:cs typeface="Calibri"/>
                        </a:rPr>
                        <a:t> </a:t>
                      </a:r>
                      <a:r>
                        <a:rPr sz="800" spc="-10" dirty="0">
                          <a:latin typeface="Calibri"/>
                          <a:cs typeface="Calibri"/>
                        </a:rPr>
                        <a:t>PhysicalCellId=174,</a:t>
                      </a:r>
                      <a:endParaRPr sz="800">
                        <a:latin typeface="Calibri"/>
                        <a:cs typeface="Calibri"/>
                      </a:endParaRPr>
                    </a:p>
                    <a:p>
                      <a:pPr marL="3175" algn="ctr">
                        <a:lnSpc>
                          <a:spcPts val="1140"/>
                        </a:lnSpc>
                        <a:tabLst>
                          <a:tab pos="4752975" algn="l"/>
                        </a:tabLst>
                      </a:pPr>
                      <a:r>
                        <a:rPr sz="800" spc="-10" dirty="0">
                          <a:latin typeface="Calibri"/>
                          <a:cs typeface="Calibri"/>
                        </a:rPr>
                        <a:t>RanNotificationAreaId=65535,</a:t>
                      </a:r>
                      <a:r>
                        <a:rPr sz="800" spc="90" dirty="0">
                          <a:latin typeface="Calibri"/>
                          <a:cs typeface="Calibri"/>
                        </a:rPr>
                        <a:t> </a:t>
                      </a:r>
                      <a:r>
                        <a:rPr sz="800" dirty="0">
                          <a:latin typeface="Calibri"/>
                          <a:cs typeface="Calibri"/>
                        </a:rPr>
                        <a:t>Tac=50010,</a:t>
                      </a:r>
                      <a:r>
                        <a:rPr sz="800" spc="50" dirty="0">
                          <a:latin typeface="Calibri"/>
                          <a:cs typeface="Calibri"/>
                        </a:rPr>
                        <a:t> </a:t>
                      </a:r>
                      <a:r>
                        <a:rPr sz="800" spc="-10" dirty="0">
                          <a:latin typeface="Calibri"/>
                          <a:cs typeface="Calibri"/>
                        </a:rPr>
                        <a:t>SsbFreqPos=638000;</a:t>
                      </a:r>
                      <a:r>
                        <a:rPr sz="800" dirty="0">
                          <a:latin typeface="Calibri"/>
                          <a:cs typeface="Calibri"/>
                        </a:rPr>
                        <a:t>	</a:t>
                      </a:r>
                      <a:r>
                        <a:rPr sz="1400" baseline="-30555" dirty="0">
                          <a:latin typeface="Arial MT"/>
                          <a:cs typeface="Arial MT"/>
                        </a:rPr>
                        <a:t>Page</a:t>
                      </a:r>
                      <a:r>
                        <a:rPr sz="1400" spc="-44" baseline="-30555" dirty="0">
                          <a:latin typeface="Arial MT"/>
                          <a:cs typeface="Arial MT"/>
                        </a:rPr>
                        <a:t> </a:t>
                      </a:r>
                      <a:r>
                        <a:rPr sz="1400" spc="-37" baseline="-30555" dirty="0">
                          <a:latin typeface="Arial MT"/>
                          <a:cs typeface="Arial MT"/>
                        </a:rPr>
                        <a:t>12</a:t>
                      </a:r>
                      <a:endParaRPr sz="1400" baseline="-30555">
                        <a:latin typeface="Arial MT"/>
                        <a:cs typeface="Arial MT"/>
                      </a:endParaRPr>
                    </a:p>
                    <a:p>
                      <a:pPr marL="89535" indent="-88900" algn="ctr">
                        <a:lnSpc>
                          <a:spcPts val="1070"/>
                        </a:lnSpc>
                        <a:buSzPct val="88888"/>
                        <a:buAutoNum type="arabicPeriod" startAt="2"/>
                        <a:tabLst>
                          <a:tab pos="89535" algn="l"/>
                        </a:tabLst>
                      </a:pPr>
                      <a:r>
                        <a:rPr sz="800" spc="-10" dirty="0">
                          <a:solidFill>
                            <a:srgbClr val="3333FF"/>
                          </a:solidFill>
                          <a:latin typeface="Calibri"/>
                          <a:cs typeface="Calibri"/>
                        </a:rPr>
                        <a:t>NRCELLRELATION:</a:t>
                      </a:r>
                      <a:r>
                        <a:rPr sz="800" spc="-45" dirty="0">
                          <a:solidFill>
                            <a:srgbClr val="3333FF"/>
                          </a:solidFill>
                          <a:latin typeface="Calibri"/>
                          <a:cs typeface="Calibri"/>
                        </a:rPr>
                        <a:t> </a:t>
                      </a:r>
                      <a:r>
                        <a:rPr sz="800" dirty="0">
                          <a:latin typeface="Calibri"/>
                          <a:cs typeface="Calibri"/>
                        </a:rPr>
                        <a:t>NrCellId=352,</a:t>
                      </a:r>
                      <a:r>
                        <a:rPr sz="800" spc="5" dirty="0">
                          <a:latin typeface="Calibri"/>
                          <a:cs typeface="Calibri"/>
                        </a:rPr>
                        <a:t> </a:t>
                      </a:r>
                      <a:r>
                        <a:rPr sz="800" dirty="0">
                          <a:latin typeface="Calibri"/>
                          <a:cs typeface="Calibri"/>
                        </a:rPr>
                        <a:t>Mcc="515",</a:t>
                      </a:r>
                      <a:r>
                        <a:rPr sz="800" spc="-15" dirty="0">
                          <a:latin typeface="Calibri"/>
                          <a:cs typeface="Calibri"/>
                        </a:rPr>
                        <a:t> </a:t>
                      </a:r>
                      <a:r>
                        <a:rPr sz="800" dirty="0">
                          <a:latin typeface="Calibri"/>
                          <a:cs typeface="Calibri"/>
                        </a:rPr>
                        <a:t>Mnc="02",</a:t>
                      </a:r>
                      <a:r>
                        <a:rPr sz="800" spc="5" dirty="0">
                          <a:latin typeface="Calibri"/>
                          <a:cs typeface="Calibri"/>
                        </a:rPr>
                        <a:t> </a:t>
                      </a:r>
                      <a:r>
                        <a:rPr sz="800" dirty="0">
                          <a:latin typeface="Calibri"/>
                          <a:cs typeface="Calibri"/>
                        </a:rPr>
                        <a:t>gNBId=837551,</a:t>
                      </a:r>
                      <a:r>
                        <a:rPr sz="800" spc="-30" dirty="0">
                          <a:latin typeface="Calibri"/>
                          <a:cs typeface="Calibri"/>
                        </a:rPr>
                        <a:t> </a:t>
                      </a:r>
                      <a:r>
                        <a:rPr sz="800" spc="-10" dirty="0">
                          <a:latin typeface="Calibri"/>
                          <a:cs typeface="Calibri"/>
                        </a:rPr>
                        <a:t>CellId=352;</a:t>
                      </a:r>
                      <a:endParaRPr sz="800">
                        <a:latin typeface="Calibri"/>
                        <a:cs typeface="Calibri"/>
                      </a:endParaRPr>
                    </a:p>
                  </a:txBody>
                  <a:tcPr marL="0" marR="0" marT="0" marB="0">
                    <a:lnL w="3175" cap="flat" cmpd="sng" algn="ctr">
                      <a:solidFill>
                        <a:schemeClr val="tx1"/>
                      </a:solidFill>
                      <a:prstDash val="dot"/>
                      <a:round/>
                      <a:headEnd type="none" w="med" len="med"/>
                      <a:tailEnd type="none" w="med" len="med"/>
                    </a:lnL>
                    <a:lnR w="3175" cap="flat" cmpd="sng" algn="ctr">
                      <a:solidFill>
                        <a:schemeClr val="tx1"/>
                      </a:solidFill>
                      <a:prstDash val="dot"/>
                      <a:round/>
                      <a:headEnd type="none" w="med" len="med"/>
                      <a:tailEnd type="none" w="med" len="med"/>
                    </a:lnR>
                    <a:lnT w="3175" cap="flat" cmpd="sng" algn="ctr">
                      <a:solidFill>
                        <a:schemeClr val="tx1"/>
                      </a:solidFill>
                      <a:prstDash val="dot"/>
                      <a:round/>
                      <a:headEnd type="none" w="med" len="med"/>
                      <a:tailEnd type="none" w="med" len="med"/>
                    </a:lnT>
                    <a:lnB w="31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6" name="object 6"/>
          <p:cNvSpPr txBox="1"/>
          <p:nvPr/>
        </p:nvSpPr>
        <p:spPr>
          <a:xfrm>
            <a:off x="169864" y="956129"/>
            <a:ext cx="11025456" cy="228569"/>
          </a:xfrm>
          <a:prstGeom prst="rect">
            <a:avLst/>
          </a:prstGeom>
        </p:spPr>
        <p:txBody>
          <a:bodyPr vert="horz" wrap="square" lIns="0" tIns="13323" rIns="0" bIns="0" rtlCol="0">
            <a:spAutoFit/>
          </a:bodyPr>
          <a:lstStyle/>
          <a:p>
            <a:pPr marL="12689">
              <a:spcBef>
                <a:spcPts val="105"/>
              </a:spcBef>
            </a:pPr>
            <a:r>
              <a:rPr sz="1399" dirty="0">
                <a:solidFill>
                  <a:srgbClr val="3333FF"/>
                </a:solidFill>
                <a:latin typeface="Arial MT"/>
                <a:cs typeface="Arial MT"/>
              </a:rPr>
              <a:t>For</a:t>
            </a:r>
            <a:r>
              <a:rPr sz="1399" spc="-45" dirty="0">
                <a:solidFill>
                  <a:srgbClr val="3333FF"/>
                </a:solidFill>
                <a:latin typeface="Arial MT"/>
                <a:cs typeface="Arial MT"/>
              </a:rPr>
              <a:t> </a:t>
            </a:r>
            <a:r>
              <a:rPr sz="1399" spc="-10" dirty="0">
                <a:solidFill>
                  <a:srgbClr val="3333FF"/>
                </a:solidFill>
                <a:latin typeface="Arial MT"/>
                <a:cs typeface="Arial MT"/>
              </a:rPr>
              <a:t>NSA</a:t>
            </a:r>
            <a:r>
              <a:rPr sz="1399" spc="-85" dirty="0">
                <a:solidFill>
                  <a:srgbClr val="3333FF"/>
                </a:solidFill>
                <a:latin typeface="Arial MT"/>
                <a:cs typeface="Arial MT"/>
              </a:rPr>
              <a:t> </a:t>
            </a:r>
            <a:r>
              <a:rPr sz="1399" dirty="0">
                <a:solidFill>
                  <a:srgbClr val="3333FF"/>
                </a:solidFill>
                <a:latin typeface="Arial MT"/>
                <a:cs typeface="Arial MT"/>
              </a:rPr>
              <a:t>Parameter</a:t>
            </a:r>
            <a:r>
              <a:rPr sz="1399" spc="-55" dirty="0">
                <a:solidFill>
                  <a:srgbClr val="3333FF"/>
                </a:solidFill>
                <a:latin typeface="Arial MT"/>
                <a:cs typeface="Arial MT"/>
              </a:rPr>
              <a:t> </a:t>
            </a:r>
            <a:r>
              <a:rPr sz="1399" dirty="0">
                <a:solidFill>
                  <a:srgbClr val="3333FF"/>
                </a:solidFill>
                <a:latin typeface="Arial MT"/>
                <a:cs typeface="Arial MT"/>
              </a:rPr>
              <a:t>Checking,</a:t>
            </a:r>
            <a:r>
              <a:rPr sz="1399" spc="-55" dirty="0">
                <a:solidFill>
                  <a:srgbClr val="3333FF"/>
                </a:solidFill>
                <a:latin typeface="Arial MT"/>
                <a:cs typeface="Arial MT"/>
              </a:rPr>
              <a:t> </a:t>
            </a:r>
            <a:r>
              <a:rPr sz="1399" dirty="0">
                <a:solidFill>
                  <a:srgbClr val="3333FF"/>
                </a:solidFill>
                <a:latin typeface="Arial MT"/>
                <a:cs typeface="Arial MT"/>
              </a:rPr>
              <a:t>would</a:t>
            </a:r>
            <a:r>
              <a:rPr sz="1399" spc="-25" dirty="0">
                <a:solidFill>
                  <a:srgbClr val="3333FF"/>
                </a:solidFill>
                <a:latin typeface="Arial MT"/>
                <a:cs typeface="Arial MT"/>
              </a:rPr>
              <a:t> </a:t>
            </a:r>
            <a:r>
              <a:rPr sz="1399" dirty="0">
                <a:solidFill>
                  <a:srgbClr val="3333FF"/>
                </a:solidFill>
                <a:latin typeface="Arial MT"/>
                <a:cs typeface="Arial MT"/>
              </a:rPr>
              <a:t>require</a:t>
            </a:r>
            <a:r>
              <a:rPr sz="1399" spc="-45" dirty="0">
                <a:solidFill>
                  <a:srgbClr val="3333FF"/>
                </a:solidFill>
                <a:latin typeface="Arial MT"/>
                <a:cs typeface="Arial MT"/>
              </a:rPr>
              <a:t> </a:t>
            </a:r>
            <a:r>
              <a:rPr sz="1399" dirty="0">
                <a:solidFill>
                  <a:srgbClr val="3333FF"/>
                </a:solidFill>
                <a:latin typeface="Arial MT"/>
                <a:cs typeface="Arial MT"/>
              </a:rPr>
              <a:t>to</a:t>
            </a:r>
            <a:r>
              <a:rPr sz="1399" spc="-30" dirty="0">
                <a:solidFill>
                  <a:srgbClr val="3333FF"/>
                </a:solidFill>
                <a:latin typeface="Arial MT"/>
                <a:cs typeface="Arial MT"/>
              </a:rPr>
              <a:t> </a:t>
            </a:r>
            <a:r>
              <a:rPr sz="1399" dirty="0">
                <a:solidFill>
                  <a:srgbClr val="3333FF"/>
                </a:solidFill>
                <a:latin typeface="Arial MT"/>
                <a:cs typeface="Arial MT"/>
              </a:rPr>
              <a:t>check</a:t>
            </a:r>
            <a:r>
              <a:rPr sz="1399" spc="-45" dirty="0">
                <a:solidFill>
                  <a:srgbClr val="3333FF"/>
                </a:solidFill>
                <a:latin typeface="Arial MT"/>
                <a:cs typeface="Arial MT"/>
              </a:rPr>
              <a:t> </a:t>
            </a:r>
            <a:r>
              <a:rPr sz="1399" dirty="0">
                <a:solidFill>
                  <a:srgbClr val="3333FF"/>
                </a:solidFill>
                <a:latin typeface="Arial MT"/>
                <a:cs typeface="Arial MT"/>
              </a:rPr>
              <a:t>on</a:t>
            </a:r>
            <a:r>
              <a:rPr sz="1399" spc="-35" dirty="0">
                <a:solidFill>
                  <a:srgbClr val="3333FF"/>
                </a:solidFill>
                <a:latin typeface="Arial MT"/>
                <a:cs typeface="Arial MT"/>
              </a:rPr>
              <a:t> </a:t>
            </a:r>
            <a:r>
              <a:rPr sz="1399" dirty="0">
                <a:solidFill>
                  <a:srgbClr val="3333FF"/>
                </a:solidFill>
                <a:latin typeface="Arial MT"/>
                <a:cs typeface="Arial MT"/>
              </a:rPr>
              <a:t>Performance</a:t>
            </a:r>
            <a:r>
              <a:rPr sz="1399" spc="-55" dirty="0">
                <a:solidFill>
                  <a:srgbClr val="3333FF"/>
                </a:solidFill>
                <a:latin typeface="Arial MT"/>
                <a:cs typeface="Arial MT"/>
              </a:rPr>
              <a:t> </a:t>
            </a:r>
            <a:r>
              <a:rPr sz="1399" dirty="0">
                <a:solidFill>
                  <a:srgbClr val="3333FF"/>
                </a:solidFill>
                <a:latin typeface="Arial MT"/>
                <a:cs typeface="Arial MT"/>
              </a:rPr>
              <a:t>Baseline</a:t>
            </a:r>
            <a:r>
              <a:rPr sz="1399" spc="-45" dirty="0">
                <a:solidFill>
                  <a:srgbClr val="3333FF"/>
                </a:solidFill>
                <a:latin typeface="Arial MT"/>
                <a:cs typeface="Arial MT"/>
              </a:rPr>
              <a:t> </a:t>
            </a:r>
            <a:r>
              <a:rPr sz="1399" dirty="0">
                <a:solidFill>
                  <a:srgbClr val="3333FF"/>
                </a:solidFill>
                <a:latin typeface="Arial MT"/>
                <a:cs typeface="Arial MT"/>
              </a:rPr>
              <a:t>Parameter</a:t>
            </a:r>
            <a:r>
              <a:rPr sz="1399" spc="-60" dirty="0">
                <a:solidFill>
                  <a:srgbClr val="3333FF"/>
                </a:solidFill>
                <a:latin typeface="Arial MT"/>
                <a:cs typeface="Arial MT"/>
              </a:rPr>
              <a:t> </a:t>
            </a:r>
            <a:r>
              <a:rPr sz="1399" dirty="0">
                <a:solidFill>
                  <a:srgbClr val="3333FF"/>
                </a:solidFill>
                <a:latin typeface="Arial MT"/>
                <a:cs typeface="Arial MT"/>
              </a:rPr>
              <a:t>and</a:t>
            </a:r>
            <a:r>
              <a:rPr sz="1399" spc="-15" dirty="0">
                <a:solidFill>
                  <a:srgbClr val="3333FF"/>
                </a:solidFill>
                <a:latin typeface="Arial MT"/>
                <a:cs typeface="Arial MT"/>
              </a:rPr>
              <a:t> </a:t>
            </a:r>
            <a:r>
              <a:rPr sz="1399" dirty="0">
                <a:solidFill>
                  <a:srgbClr val="3333FF"/>
                </a:solidFill>
                <a:latin typeface="Arial MT"/>
                <a:cs typeface="Arial MT"/>
              </a:rPr>
              <a:t>Neighoring</a:t>
            </a:r>
            <a:r>
              <a:rPr sz="1399" spc="-40" dirty="0">
                <a:solidFill>
                  <a:srgbClr val="3333FF"/>
                </a:solidFill>
                <a:latin typeface="Arial MT"/>
                <a:cs typeface="Arial MT"/>
              </a:rPr>
              <a:t> </a:t>
            </a:r>
            <a:r>
              <a:rPr sz="1399" dirty="0">
                <a:solidFill>
                  <a:srgbClr val="3333FF"/>
                </a:solidFill>
                <a:latin typeface="Arial MT"/>
                <a:cs typeface="Arial MT"/>
              </a:rPr>
              <a:t>for</a:t>
            </a:r>
            <a:r>
              <a:rPr sz="1399" spc="-35" dirty="0">
                <a:solidFill>
                  <a:srgbClr val="3333FF"/>
                </a:solidFill>
                <a:latin typeface="Arial MT"/>
                <a:cs typeface="Arial MT"/>
              </a:rPr>
              <a:t> </a:t>
            </a:r>
            <a:r>
              <a:rPr sz="1399" dirty="0">
                <a:solidFill>
                  <a:srgbClr val="3333FF"/>
                </a:solidFill>
                <a:latin typeface="Arial MT"/>
                <a:cs typeface="Arial MT"/>
              </a:rPr>
              <a:t>both</a:t>
            </a:r>
            <a:r>
              <a:rPr sz="1399" spc="-105" dirty="0">
                <a:solidFill>
                  <a:srgbClr val="3333FF"/>
                </a:solidFill>
                <a:latin typeface="Arial MT"/>
                <a:cs typeface="Arial MT"/>
              </a:rPr>
              <a:t> </a:t>
            </a:r>
            <a:r>
              <a:rPr sz="1399" dirty="0">
                <a:solidFill>
                  <a:srgbClr val="3333FF"/>
                </a:solidFill>
                <a:latin typeface="Arial MT"/>
                <a:cs typeface="Arial MT"/>
              </a:rPr>
              <a:t>Anchoring</a:t>
            </a:r>
            <a:r>
              <a:rPr sz="1399" spc="-60" dirty="0">
                <a:solidFill>
                  <a:srgbClr val="3333FF"/>
                </a:solidFill>
                <a:latin typeface="Arial MT"/>
                <a:cs typeface="Arial MT"/>
              </a:rPr>
              <a:t> </a:t>
            </a:r>
            <a:r>
              <a:rPr sz="1399" dirty="0">
                <a:solidFill>
                  <a:srgbClr val="3333FF"/>
                </a:solidFill>
                <a:latin typeface="Arial MT"/>
                <a:cs typeface="Arial MT"/>
              </a:rPr>
              <a:t>and</a:t>
            </a:r>
            <a:r>
              <a:rPr sz="1399" spc="-30" dirty="0">
                <a:solidFill>
                  <a:srgbClr val="3333FF"/>
                </a:solidFill>
                <a:latin typeface="Arial MT"/>
                <a:cs typeface="Arial MT"/>
              </a:rPr>
              <a:t> </a:t>
            </a:r>
            <a:r>
              <a:rPr sz="1399" dirty="0">
                <a:solidFill>
                  <a:srgbClr val="3333FF"/>
                </a:solidFill>
                <a:latin typeface="Arial MT"/>
                <a:cs typeface="Arial MT"/>
              </a:rPr>
              <a:t>NR</a:t>
            </a:r>
            <a:r>
              <a:rPr sz="1399" spc="-20" dirty="0">
                <a:solidFill>
                  <a:srgbClr val="3333FF"/>
                </a:solidFill>
                <a:latin typeface="Arial MT"/>
                <a:cs typeface="Arial MT"/>
              </a:rPr>
              <a:t> </a:t>
            </a:r>
            <a:r>
              <a:rPr sz="1399" spc="-10" dirty="0">
                <a:solidFill>
                  <a:srgbClr val="3333FF"/>
                </a:solidFill>
                <a:latin typeface="Arial MT"/>
                <a:cs typeface="Arial MT"/>
              </a:rPr>
              <a:t>Sides</a:t>
            </a:r>
            <a:endParaRPr sz="1399">
              <a:latin typeface="Arial MT"/>
              <a:cs typeface="Arial M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FF5B469-67E4-5264-4177-6DD3D0B2149F}"/>
              </a:ext>
            </a:extLst>
          </p:cNvPr>
          <p:cNvSpPr/>
          <p:nvPr/>
        </p:nvSpPr>
        <p:spPr>
          <a:xfrm>
            <a:off x="152400" y="177800"/>
            <a:ext cx="11734800" cy="6299200"/>
          </a:xfrm>
          <a:custGeom>
            <a:avLst/>
            <a:gdLst>
              <a:gd name="connsiteX0" fmla="*/ 0 w 17602200"/>
              <a:gd name="connsiteY0" fmla="*/ 0 h 9448800"/>
              <a:gd name="connsiteX1" fmla="*/ 17602200 w 17602200"/>
              <a:gd name="connsiteY1" fmla="*/ 0 h 9448800"/>
              <a:gd name="connsiteX2" fmla="*/ 17602200 w 17602200"/>
              <a:gd name="connsiteY2" fmla="*/ 9448800 h 9448800"/>
              <a:gd name="connsiteX3" fmla="*/ 0 w 17602200"/>
              <a:gd name="connsiteY3" fmla="*/ 9448800 h 9448800"/>
            </a:gdLst>
            <a:ahLst/>
            <a:cxnLst>
              <a:cxn ang="0">
                <a:pos x="connsiteX0" y="connsiteY0"/>
              </a:cxn>
              <a:cxn ang="0">
                <a:pos x="connsiteX1" y="connsiteY1"/>
              </a:cxn>
              <a:cxn ang="0">
                <a:pos x="connsiteX2" y="connsiteY2"/>
              </a:cxn>
              <a:cxn ang="0">
                <a:pos x="connsiteX3" y="connsiteY3"/>
              </a:cxn>
            </a:cxnLst>
            <a:rect l="l" t="t" r="r" b="b"/>
            <a:pathLst>
              <a:path w="17602200" h="9448800">
                <a:moveTo>
                  <a:pt x="0" y="0"/>
                </a:moveTo>
                <a:lnTo>
                  <a:pt x="17602200" y="0"/>
                </a:lnTo>
                <a:lnTo>
                  <a:pt x="17602200" y="9448800"/>
                </a:lnTo>
                <a:lnTo>
                  <a:pt x="0" y="9448800"/>
                </a:lnTo>
                <a:close/>
              </a:path>
            </a:pathLst>
          </a:custGeom>
          <a:solidFill>
            <a:srgbClr val="FFFFFF"/>
          </a:solidFill>
          <a:ln w="11001" cap="flat">
            <a:noFill/>
            <a:prstDash val="solid"/>
            <a:miter/>
          </a:ln>
        </p:spPr>
        <p:txBody>
          <a:bodyPr rtlCol="0" anchor="ctr"/>
          <a:lstStyle/>
          <a:p>
            <a:endParaRPr lang="en-IN" sz="1200"/>
          </a:p>
        </p:txBody>
      </p:sp>
      <p:sp>
        <p:nvSpPr>
          <p:cNvPr id="10" name="TextBox 9">
            <a:extLst>
              <a:ext uri="{FF2B5EF4-FFF2-40B4-BE49-F238E27FC236}">
                <a16:creationId xmlns:a16="http://schemas.microsoft.com/office/drawing/2014/main" id="{1FB52DF6-BA13-FF16-E64F-01131789A131}"/>
              </a:ext>
            </a:extLst>
          </p:cNvPr>
          <p:cNvSpPr txBox="1"/>
          <p:nvPr/>
        </p:nvSpPr>
        <p:spPr>
          <a:xfrm>
            <a:off x="4114800" y="177800"/>
            <a:ext cx="3196965" cy="292388"/>
          </a:xfrm>
          <a:prstGeom prst="rect">
            <a:avLst/>
          </a:prstGeom>
          <a:noFill/>
        </p:spPr>
        <p:txBody>
          <a:bodyPr wrap="none" rtlCol="0">
            <a:spAutoFit/>
          </a:bodyPr>
          <a:lstStyle/>
          <a:p>
            <a:pPr algn="l"/>
            <a:r>
              <a:rPr lang="en-IN" sz="1300" b="1" dirty="0">
                <a:ln/>
                <a:solidFill>
                  <a:schemeClr val="bg1"/>
                </a:solidFill>
                <a:latin typeface="Arial"/>
                <a:cs typeface="Arial"/>
                <a:sym typeface="Arial"/>
                <a:rtl val="0"/>
              </a:rPr>
              <a:t>5G CORE NETWORK ARCHITECTURE</a:t>
            </a:r>
          </a:p>
        </p:txBody>
      </p:sp>
      <p:sp>
        <p:nvSpPr>
          <p:cNvPr id="11" name="TextBox 10">
            <a:extLst>
              <a:ext uri="{FF2B5EF4-FFF2-40B4-BE49-F238E27FC236}">
                <a16:creationId xmlns:a16="http://schemas.microsoft.com/office/drawing/2014/main" id="{924701F8-53C6-4C62-0B68-037F1A38CD33}"/>
              </a:ext>
            </a:extLst>
          </p:cNvPr>
          <p:cNvSpPr txBox="1"/>
          <p:nvPr/>
        </p:nvSpPr>
        <p:spPr>
          <a:xfrm>
            <a:off x="4165601" y="431800"/>
            <a:ext cx="3198311" cy="215444"/>
          </a:xfrm>
          <a:prstGeom prst="rect">
            <a:avLst/>
          </a:prstGeom>
          <a:noFill/>
        </p:spPr>
        <p:txBody>
          <a:bodyPr wrap="none" rtlCol="0">
            <a:spAutoFit/>
          </a:bodyPr>
          <a:lstStyle/>
          <a:p>
            <a:pPr algn="l"/>
            <a:r>
              <a:rPr lang="en-IN" sz="800" b="1" dirty="0">
                <a:ln/>
                <a:solidFill>
                  <a:schemeClr val="bg1"/>
                </a:solidFill>
                <a:latin typeface="Arial"/>
                <a:cs typeface="Arial"/>
                <a:sym typeface="Arial"/>
                <a:rtl val="0"/>
              </a:rPr>
              <a:t>Service-Based Architecture (SBA) | ETSI TS 123 501 Standard</a:t>
            </a:r>
          </a:p>
        </p:txBody>
      </p:sp>
      <p:sp>
        <p:nvSpPr>
          <p:cNvPr id="12" name="TextBox 11">
            <a:extLst>
              <a:ext uri="{FF2B5EF4-FFF2-40B4-BE49-F238E27FC236}">
                <a16:creationId xmlns:a16="http://schemas.microsoft.com/office/drawing/2014/main" id="{0359F6CA-C629-C5EB-76F5-9332F9B2AD56}"/>
              </a:ext>
            </a:extLst>
          </p:cNvPr>
          <p:cNvSpPr txBox="1"/>
          <p:nvPr/>
        </p:nvSpPr>
        <p:spPr>
          <a:xfrm>
            <a:off x="3810000" y="635000"/>
            <a:ext cx="3969356" cy="192360"/>
          </a:xfrm>
          <a:prstGeom prst="rect">
            <a:avLst/>
          </a:prstGeom>
          <a:noFill/>
        </p:spPr>
        <p:txBody>
          <a:bodyPr wrap="none" rtlCol="0">
            <a:spAutoFit/>
          </a:bodyPr>
          <a:lstStyle/>
          <a:p>
            <a:pPr algn="l"/>
            <a:r>
              <a:rPr lang="en-IN" sz="650" dirty="0">
                <a:ln/>
                <a:solidFill>
                  <a:schemeClr val="bg1"/>
                </a:solidFill>
                <a:latin typeface="Arial"/>
                <a:cs typeface="Arial"/>
                <a:sym typeface="Arial"/>
                <a:rtl val="0"/>
              </a:rPr>
              <a:t>Control and User Plane Separation (CUPS) • Stateless Network Functions • Microservices Architecture</a:t>
            </a:r>
          </a:p>
        </p:txBody>
      </p:sp>
      <p:sp>
        <p:nvSpPr>
          <p:cNvPr id="13" name="Freeform: Shape 12">
            <a:extLst>
              <a:ext uri="{FF2B5EF4-FFF2-40B4-BE49-F238E27FC236}">
                <a16:creationId xmlns:a16="http://schemas.microsoft.com/office/drawing/2014/main" id="{FF274E30-2810-BC39-5CCD-48BCE3EA098A}"/>
              </a:ext>
            </a:extLst>
          </p:cNvPr>
          <p:cNvSpPr/>
          <p:nvPr/>
        </p:nvSpPr>
        <p:spPr>
          <a:xfrm>
            <a:off x="372427" y="996697"/>
            <a:ext cx="1173480" cy="629919"/>
          </a:xfrm>
          <a:custGeom>
            <a:avLst/>
            <a:gdLst>
              <a:gd name="connsiteX0" fmla="*/ 1628204 w 1760220"/>
              <a:gd name="connsiteY0" fmla="*/ 0 h 944879"/>
              <a:gd name="connsiteX1" fmla="*/ 1760220 w 1760220"/>
              <a:gd name="connsiteY1" fmla="*/ 0 h 944879"/>
              <a:gd name="connsiteX2" fmla="*/ 1760220 w 1760220"/>
              <a:gd name="connsiteY2" fmla="*/ 944880 h 944879"/>
              <a:gd name="connsiteX3" fmla="*/ 1628204 w 1760220"/>
              <a:gd name="connsiteY3" fmla="*/ 944880 h 944879"/>
              <a:gd name="connsiteX4" fmla="*/ 132017 w 1760220"/>
              <a:gd name="connsiteY4" fmla="*/ 944880 h 944879"/>
              <a:gd name="connsiteX5" fmla="*/ 0 w 1760220"/>
              <a:gd name="connsiteY5" fmla="*/ 944880 h 944879"/>
              <a:gd name="connsiteX6" fmla="*/ 0 w 1760220"/>
              <a:gd name="connsiteY6" fmla="*/ 0 h 944879"/>
              <a:gd name="connsiteX7" fmla="*/ 132017 w 1760220"/>
              <a:gd name="connsiteY7" fmla="*/ 0 h 94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220" h="944879">
                <a:moveTo>
                  <a:pt x="1628204" y="0"/>
                </a:moveTo>
                <a:cubicBezTo>
                  <a:pt x="1701114" y="0"/>
                  <a:pt x="1760220" y="0"/>
                  <a:pt x="1760220" y="0"/>
                </a:cubicBezTo>
                <a:lnTo>
                  <a:pt x="1760220" y="944880"/>
                </a:lnTo>
                <a:cubicBezTo>
                  <a:pt x="1760220" y="944880"/>
                  <a:pt x="1701114" y="944880"/>
                  <a:pt x="1628204" y="944880"/>
                </a:cubicBezTo>
                <a:lnTo>
                  <a:pt x="132017" y="944880"/>
                </a:lnTo>
                <a:cubicBezTo>
                  <a:pt x="59106" y="944880"/>
                  <a:pt x="0" y="944880"/>
                  <a:pt x="0" y="944880"/>
                </a:cubicBezTo>
                <a:lnTo>
                  <a:pt x="0" y="0"/>
                </a:lnTo>
                <a:cubicBezTo>
                  <a:pt x="0" y="0"/>
                  <a:pt x="59106" y="0"/>
                  <a:pt x="132017" y="0"/>
                </a:cubicBezTo>
                <a:close/>
              </a:path>
            </a:pathLst>
          </a:custGeom>
          <a:gradFill>
            <a:gsLst>
              <a:gs pos="0">
                <a:srgbClr val="E3F2FD"/>
              </a:gs>
              <a:gs pos="50000">
                <a:srgbClr val="CFE8FC"/>
              </a:gs>
              <a:gs pos="100000">
                <a:srgbClr val="BBDEFB"/>
              </a:gs>
            </a:gsLst>
            <a:lin ang="2700000" scaled="1"/>
          </a:gradFill>
          <a:ln w="22003" cap="flat">
            <a:solidFill>
              <a:srgbClr val="0066CC"/>
            </a:solidFill>
            <a:prstDash val="solid"/>
            <a:miter/>
          </a:ln>
        </p:spPr>
        <p:txBody>
          <a:bodyPr rtlCol="0" anchor="ctr"/>
          <a:lstStyle/>
          <a:p>
            <a:endParaRPr lang="en-IN" sz="1200"/>
          </a:p>
        </p:txBody>
      </p:sp>
      <p:sp>
        <p:nvSpPr>
          <p:cNvPr id="14" name="TextBox 13">
            <a:extLst>
              <a:ext uri="{FF2B5EF4-FFF2-40B4-BE49-F238E27FC236}">
                <a16:creationId xmlns:a16="http://schemas.microsoft.com/office/drawing/2014/main" id="{F897927B-59A5-B385-8BD3-52CFFE24EA97}"/>
              </a:ext>
            </a:extLst>
          </p:cNvPr>
          <p:cNvSpPr txBox="1"/>
          <p:nvPr/>
        </p:nvSpPr>
        <p:spPr>
          <a:xfrm>
            <a:off x="816699" y="1032456"/>
            <a:ext cx="327334" cy="215444"/>
          </a:xfrm>
          <a:prstGeom prst="rect">
            <a:avLst/>
          </a:prstGeom>
          <a:noFill/>
        </p:spPr>
        <p:txBody>
          <a:bodyPr wrap="none" rtlCol="0">
            <a:spAutoFit/>
          </a:bodyPr>
          <a:lstStyle/>
          <a:p>
            <a:pPr algn="l"/>
            <a:r>
              <a:rPr lang="en-IN" sz="800" b="1">
                <a:ln/>
                <a:solidFill>
                  <a:srgbClr val="003366"/>
                </a:solidFill>
                <a:latin typeface="Arial"/>
                <a:cs typeface="Arial"/>
                <a:sym typeface="Arial"/>
                <a:rtl val="0"/>
              </a:rPr>
              <a:t>UE</a:t>
            </a:r>
          </a:p>
        </p:txBody>
      </p:sp>
      <p:sp>
        <p:nvSpPr>
          <p:cNvPr id="15" name="TextBox 14">
            <a:extLst>
              <a:ext uri="{FF2B5EF4-FFF2-40B4-BE49-F238E27FC236}">
                <a16:creationId xmlns:a16="http://schemas.microsoft.com/office/drawing/2014/main" id="{7ADD802D-3286-C93A-4C33-9FD2E393B52A}"/>
              </a:ext>
            </a:extLst>
          </p:cNvPr>
          <p:cNvSpPr txBox="1"/>
          <p:nvPr/>
        </p:nvSpPr>
        <p:spPr>
          <a:xfrm>
            <a:off x="582692" y="1181250"/>
            <a:ext cx="739305" cy="184666"/>
          </a:xfrm>
          <a:prstGeom prst="rect">
            <a:avLst/>
          </a:prstGeom>
          <a:noFill/>
        </p:spPr>
        <p:txBody>
          <a:bodyPr wrap="none" rtlCol="0">
            <a:spAutoFit/>
          </a:bodyPr>
          <a:lstStyle/>
          <a:p>
            <a:pPr algn="l"/>
            <a:r>
              <a:rPr lang="en-IN" sz="600">
                <a:ln/>
                <a:solidFill>
                  <a:srgbClr val="0066CC"/>
                </a:solidFill>
                <a:latin typeface="Arial"/>
                <a:cs typeface="Arial"/>
                <a:sym typeface="Arial"/>
                <a:rtl val="0"/>
              </a:rPr>
              <a:t>User Equipment</a:t>
            </a:r>
          </a:p>
        </p:txBody>
      </p:sp>
      <p:sp>
        <p:nvSpPr>
          <p:cNvPr id="16" name="TextBox 15">
            <a:extLst>
              <a:ext uri="{FF2B5EF4-FFF2-40B4-BE49-F238E27FC236}">
                <a16:creationId xmlns:a16="http://schemas.microsoft.com/office/drawing/2014/main" id="{3F2B1A88-F2AC-852E-A485-1E3EAEBDF544}"/>
              </a:ext>
            </a:extLst>
          </p:cNvPr>
          <p:cNvSpPr txBox="1"/>
          <p:nvPr/>
        </p:nvSpPr>
        <p:spPr>
          <a:xfrm>
            <a:off x="384810" y="1318639"/>
            <a:ext cx="657552"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Mobile Devices</a:t>
            </a:r>
          </a:p>
        </p:txBody>
      </p:sp>
      <p:sp>
        <p:nvSpPr>
          <p:cNvPr id="17" name="TextBox 16">
            <a:extLst>
              <a:ext uri="{FF2B5EF4-FFF2-40B4-BE49-F238E27FC236}">
                <a16:creationId xmlns:a16="http://schemas.microsoft.com/office/drawing/2014/main" id="{8F516329-D8D8-F910-1ECE-C7E96DFEB657}"/>
              </a:ext>
            </a:extLst>
          </p:cNvPr>
          <p:cNvSpPr txBox="1"/>
          <p:nvPr/>
        </p:nvSpPr>
        <p:spPr>
          <a:xfrm>
            <a:off x="384810" y="1400529"/>
            <a:ext cx="561372"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IoT Devices</a:t>
            </a:r>
          </a:p>
        </p:txBody>
      </p:sp>
      <p:sp>
        <p:nvSpPr>
          <p:cNvPr id="18" name="TextBox 17">
            <a:extLst>
              <a:ext uri="{FF2B5EF4-FFF2-40B4-BE49-F238E27FC236}">
                <a16:creationId xmlns:a16="http://schemas.microsoft.com/office/drawing/2014/main" id="{7C77303E-9843-D13B-6428-AD0FAC2A17B0}"/>
              </a:ext>
            </a:extLst>
          </p:cNvPr>
          <p:cNvSpPr txBox="1"/>
          <p:nvPr/>
        </p:nvSpPr>
        <p:spPr>
          <a:xfrm>
            <a:off x="384810" y="1482419"/>
            <a:ext cx="792205"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Connected Vehicles</a:t>
            </a:r>
          </a:p>
        </p:txBody>
      </p:sp>
      <p:sp>
        <p:nvSpPr>
          <p:cNvPr id="19" name="Freeform: Shape 18">
            <a:extLst>
              <a:ext uri="{FF2B5EF4-FFF2-40B4-BE49-F238E27FC236}">
                <a16:creationId xmlns:a16="http://schemas.microsoft.com/office/drawing/2014/main" id="{4C04A8A8-CCB7-E4E6-1653-D5A1717230B4}"/>
              </a:ext>
            </a:extLst>
          </p:cNvPr>
          <p:cNvSpPr/>
          <p:nvPr/>
        </p:nvSpPr>
        <p:spPr>
          <a:xfrm>
            <a:off x="372427" y="1941577"/>
            <a:ext cx="1173480" cy="629919"/>
          </a:xfrm>
          <a:custGeom>
            <a:avLst/>
            <a:gdLst>
              <a:gd name="connsiteX0" fmla="*/ 1628204 w 1760220"/>
              <a:gd name="connsiteY0" fmla="*/ 0 h 944879"/>
              <a:gd name="connsiteX1" fmla="*/ 1760220 w 1760220"/>
              <a:gd name="connsiteY1" fmla="*/ 0 h 944879"/>
              <a:gd name="connsiteX2" fmla="*/ 1760220 w 1760220"/>
              <a:gd name="connsiteY2" fmla="*/ 944880 h 944879"/>
              <a:gd name="connsiteX3" fmla="*/ 1628204 w 1760220"/>
              <a:gd name="connsiteY3" fmla="*/ 944880 h 944879"/>
              <a:gd name="connsiteX4" fmla="*/ 132017 w 1760220"/>
              <a:gd name="connsiteY4" fmla="*/ 944880 h 944879"/>
              <a:gd name="connsiteX5" fmla="*/ 0 w 1760220"/>
              <a:gd name="connsiteY5" fmla="*/ 944880 h 944879"/>
              <a:gd name="connsiteX6" fmla="*/ 0 w 1760220"/>
              <a:gd name="connsiteY6" fmla="*/ 0 h 944879"/>
              <a:gd name="connsiteX7" fmla="*/ 132017 w 1760220"/>
              <a:gd name="connsiteY7" fmla="*/ 0 h 94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220" h="944879">
                <a:moveTo>
                  <a:pt x="1628204" y="0"/>
                </a:moveTo>
                <a:cubicBezTo>
                  <a:pt x="1701114" y="0"/>
                  <a:pt x="1760220" y="0"/>
                  <a:pt x="1760220" y="0"/>
                </a:cubicBezTo>
                <a:lnTo>
                  <a:pt x="1760220" y="944880"/>
                </a:lnTo>
                <a:cubicBezTo>
                  <a:pt x="1760220" y="944880"/>
                  <a:pt x="1701114" y="944880"/>
                  <a:pt x="1628204" y="944880"/>
                </a:cubicBezTo>
                <a:lnTo>
                  <a:pt x="132017" y="944880"/>
                </a:lnTo>
                <a:cubicBezTo>
                  <a:pt x="59106" y="944880"/>
                  <a:pt x="0" y="944880"/>
                  <a:pt x="0" y="944880"/>
                </a:cubicBezTo>
                <a:lnTo>
                  <a:pt x="0" y="0"/>
                </a:lnTo>
                <a:cubicBezTo>
                  <a:pt x="0" y="0"/>
                  <a:pt x="59106" y="0"/>
                  <a:pt x="132017" y="0"/>
                </a:cubicBezTo>
                <a:close/>
              </a:path>
            </a:pathLst>
          </a:custGeom>
          <a:gradFill>
            <a:gsLst>
              <a:gs pos="0">
                <a:srgbClr val="E3F2FD"/>
              </a:gs>
              <a:gs pos="50000">
                <a:srgbClr val="CFE8FC"/>
              </a:gs>
              <a:gs pos="100000">
                <a:srgbClr val="BBDEFB"/>
              </a:gs>
            </a:gsLst>
            <a:lin ang="2700000" scaled="1"/>
          </a:gradFill>
          <a:ln w="22003" cap="flat">
            <a:solidFill>
              <a:srgbClr val="0066CC"/>
            </a:solidFill>
            <a:prstDash val="solid"/>
            <a:miter/>
          </a:ln>
        </p:spPr>
        <p:txBody>
          <a:bodyPr rtlCol="0" anchor="ctr"/>
          <a:lstStyle/>
          <a:p>
            <a:endParaRPr lang="en-IN" sz="1200"/>
          </a:p>
        </p:txBody>
      </p:sp>
      <p:sp>
        <p:nvSpPr>
          <p:cNvPr id="20" name="TextBox 19">
            <a:extLst>
              <a:ext uri="{FF2B5EF4-FFF2-40B4-BE49-F238E27FC236}">
                <a16:creationId xmlns:a16="http://schemas.microsoft.com/office/drawing/2014/main" id="{0F76CF31-FAE4-76E4-D7BD-EEDCEA6770D6}"/>
              </a:ext>
            </a:extLst>
          </p:cNvPr>
          <p:cNvSpPr txBox="1"/>
          <p:nvPr/>
        </p:nvSpPr>
        <p:spPr>
          <a:xfrm>
            <a:off x="732012" y="1977336"/>
            <a:ext cx="473206" cy="215444"/>
          </a:xfrm>
          <a:prstGeom prst="rect">
            <a:avLst/>
          </a:prstGeom>
          <a:noFill/>
        </p:spPr>
        <p:txBody>
          <a:bodyPr wrap="none" rtlCol="0">
            <a:spAutoFit/>
          </a:bodyPr>
          <a:lstStyle/>
          <a:p>
            <a:pPr algn="l"/>
            <a:r>
              <a:rPr lang="en-IN" sz="800" b="1">
                <a:ln/>
                <a:solidFill>
                  <a:srgbClr val="003366"/>
                </a:solidFill>
                <a:latin typeface="Arial"/>
                <a:cs typeface="Arial"/>
                <a:sym typeface="Arial"/>
                <a:rtl val="0"/>
              </a:rPr>
              <a:t>(R)AN</a:t>
            </a:r>
          </a:p>
        </p:txBody>
      </p:sp>
      <p:sp>
        <p:nvSpPr>
          <p:cNvPr id="21" name="TextBox 20">
            <a:extLst>
              <a:ext uri="{FF2B5EF4-FFF2-40B4-BE49-F238E27FC236}">
                <a16:creationId xmlns:a16="http://schemas.microsoft.com/office/drawing/2014/main" id="{B3168765-18A9-2E96-215A-359DAA34C976}"/>
              </a:ext>
            </a:extLst>
          </p:cNvPr>
          <p:cNvSpPr txBox="1"/>
          <p:nvPr/>
        </p:nvSpPr>
        <p:spPr>
          <a:xfrm>
            <a:off x="457981" y="2126130"/>
            <a:ext cx="962123" cy="184666"/>
          </a:xfrm>
          <a:prstGeom prst="rect">
            <a:avLst/>
          </a:prstGeom>
          <a:noFill/>
        </p:spPr>
        <p:txBody>
          <a:bodyPr wrap="none" rtlCol="0">
            <a:spAutoFit/>
          </a:bodyPr>
          <a:lstStyle/>
          <a:p>
            <a:pPr algn="l"/>
            <a:r>
              <a:rPr lang="en-IN" sz="600">
                <a:ln/>
                <a:solidFill>
                  <a:srgbClr val="0066CC"/>
                </a:solidFill>
                <a:latin typeface="Arial"/>
                <a:cs typeface="Arial"/>
                <a:sym typeface="Arial"/>
                <a:rtl val="0"/>
              </a:rPr>
              <a:t>Radio Access Network</a:t>
            </a:r>
          </a:p>
        </p:txBody>
      </p:sp>
      <p:sp>
        <p:nvSpPr>
          <p:cNvPr id="22" name="TextBox 21">
            <a:extLst>
              <a:ext uri="{FF2B5EF4-FFF2-40B4-BE49-F238E27FC236}">
                <a16:creationId xmlns:a16="http://schemas.microsoft.com/office/drawing/2014/main" id="{101B9769-4315-3BD7-ADAF-45D538BBCF88}"/>
              </a:ext>
            </a:extLst>
          </p:cNvPr>
          <p:cNvSpPr txBox="1"/>
          <p:nvPr/>
        </p:nvSpPr>
        <p:spPr>
          <a:xfrm>
            <a:off x="384810" y="2263519"/>
            <a:ext cx="683200"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5G gNB (3GPP)</a:t>
            </a:r>
          </a:p>
        </p:txBody>
      </p:sp>
      <p:sp>
        <p:nvSpPr>
          <p:cNvPr id="23" name="TextBox 22">
            <a:extLst>
              <a:ext uri="{FF2B5EF4-FFF2-40B4-BE49-F238E27FC236}">
                <a16:creationId xmlns:a16="http://schemas.microsoft.com/office/drawing/2014/main" id="{6C67D01B-E34E-7DAE-3C44-A5998377CF7A}"/>
              </a:ext>
            </a:extLst>
          </p:cNvPr>
          <p:cNvSpPr txBox="1"/>
          <p:nvPr/>
        </p:nvSpPr>
        <p:spPr>
          <a:xfrm>
            <a:off x="384810" y="2345409"/>
            <a:ext cx="825867"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WiFi AP (Non-3GPP)</a:t>
            </a:r>
          </a:p>
        </p:txBody>
      </p:sp>
      <p:sp>
        <p:nvSpPr>
          <p:cNvPr id="24" name="TextBox 23">
            <a:extLst>
              <a:ext uri="{FF2B5EF4-FFF2-40B4-BE49-F238E27FC236}">
                <a16:creationId xmlns:a16="http://schemas.microsoft.com/office/drawing/2014/main" id="{A923C1C2-9113-F23A-7D83-1ABDB277454B}"/>
              </a:ext>
            </a:extLst>
          </p:cNvPr>
          <p:cNvSpPr txBox="1"/>
          <p:nvPr/>
        </p:nvSpPr>
        <p:spPr>
          <a:xfrm>
            <a:off x="384810" y="2427299"/>
            <a:ext cx="604653"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Fixed Access</a:t>
            </a:r>
          </a:p>
        </p:txBody>
      </p:sp>
      <p:sp>
        <p:nvSpPr>
          <p:cNvPr id="25" name="Freeform: Shape 24">
            <a:extLst>
              <a:ext uri="{FF2B5EF4-FFF2-40B4-BE49-F238E27FC236}">
                <a16:creationId xmlns:a16="http://schemas.microsoft.com/office/drawing/2014/main" id="{78FD0362-3F85-C3EE-A7C9-C06E439A712D}"/>
              </a:ext>
            </a:extLst>
          </p:cNvPr>
          <p:cNvSpPr/>
          <p:nvPr/>
        </p:nvSpPr>
        <p:spPr>
          <a:xfrm>
            <a:off x="1839278" y="933705"/>
            <a:ext cx="9534525" cy="4724399"/>
          </a:xfrm>
          <a:custGeom>
            <a:avLst/>
            <a:gdLst>
              <a:gd name="connsiteX0" fmla="*/ 14081760 w 14301787"/>
              <a:gd name="connsiteY0" fmla="*/ 0 h 7086599"/>
              <a:gd name="connsiteX1" fmla="*/ 14301788 w 14301787"/>
              <a:gd name="connsiteY1" fmla="*/ 0 h 7086599"/>
              <a:gd name="connsiteX2" fmla="*/ 14301788 w 14301787"/>
              <a:gd name="connsiteY2" fmla="*/ 7086600 h 7086599"/>
              <a:gd name="connsiteX3" fmla="*/ 14081760 w 14301787"/>
              <a:gd name="connsiteY3" fmla="*/ 7086600 h 7086599"/>
              <a:gd name="connsiteX4" fmla="*/ 220028 w 14301787"/>
              <a:gd name="connsiteY4" fmla="*/ 7086600 h 7086599"/>
              <a:gd name="connsiteX5" fmla="*/ 0 w 14301787"/>
              <a:gd name="connsiteY5" fmla="*/ 7086600 h 7086599"/>
              <a:gd name="connsiteX6" fmla="*/ 0 w 14301787"/>
              <a:gd name="connsiteY6" fmla="*/ 0 h 7086599"/>
              <a:gd name="connsiteX7" fmla="*/ 220028 w 14301787"/>
              <a:gd name="connsiteY7" fmla="*/ 0 h 7086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01787" h="7086599">
                <a:moveTo>
                  <a:pt x="14081760" y="0"/>
                </a:moveTo>
                <a:cubicBezTo>
                  <a:pt x="14203277" y="0"/>
                  <a:pt x="14301788" y="0"/>
                  <a:pt x="14301788" y="0"/>
                </a:cubicBezTo>
                <a:lnTo>
                  <a:pt x="14301788" y="7086600"/>
                </a:lnTo>
                <a:cubicBezTo>
                  <a:pt x="14301788" y="7086600"/>
                  <a:pt x="14203277" y="7086600"/>
                  <a:pt x="14081760" y="7086600"/>
                </a:cubicBezTo>
                <a:lnTo>
                  <a:pt x="220028" y="7086600"/>
                </a:lnTo>
                <a:cubicBezTo>
                  <a:pt x="98510" y="7086600"/>
                  <a:pt x="0" y="7086600"/>
                  <a:pt x="0" y="7086600"/>
                </a:cubicBezTo>
                <a:lnTo>
                  <a:pt x="0" y="0"/>
                </a:lnTo>
                <a:cubicBezTo>
                  <a:pt x="0" y="0"/>
                  <a:pt x="98510" y="0"/>
                  <a:pt x="220028" y="0"/>
                </a:cubicBezTo>
                <a:close/>
              </a:path>
            </a:pathLst>
          </a:custGeom>
          <a:gradFill>
            <a:gsLst>
              <a:gs pos="0">
                <a:srgbClr val="F5F6F7"/>
              </a:gs>
              <a:gs pos="50000">
                <a:srgbClr val="EFF1F3"/>
              </a:gs>
              <a:gs pos="100000">
                <a:srgbClr val="E9ECEF"/>
              </a:gs>
            </a:gsLst>
            <a:lin ang="2700000" scaled="1"/>
          </a:gradFill>
          <a:ln w="44006" cap="flat">
            <a:solidFill>
              <a:srgbClr val="003366"/>
            </a:solidFill>
            <a:prstDash val="solid"/>
            <a:miter/>
          </a:ln>
        </p:spPr>
        <p:txBody>
          <a:bodyPr rtlCol="0" anchor="ctr"/>
          <a:lstStyle/>
          <a:p>
            <a:endParaRPr lang="en-IN" sz="1200"/>
          </a:p>
        </p:txBody>
      </p:sp>
      <p:sp>
        <p:nvSpPr>
          <p:cNvPr id="26" name="TextBox 25">
            <a:extLst>
              <a:ext uri="{FF2B5EF4-FFF2-40B4-BE49-F238E27FC236}">
                <a16:creationId xmlns:a16="http://schemas.microsoft.com/office/drawing/2014/main" id="{EBBBB401-7800-3A82-0171-FCEB57A3FDBD}"/>
              </a:ext>
            </a:extLst>
          </p:cNvPr>
          <p:cNvSpPr txBox="1"/>
          <p:nvPr/>
        </p:nvSpPr>
        <p:spPr>
          <a:xfrm>
            <a:off x="3352801" y="939800"/>
            <a:ext cx="6365717" cy="338554"/>
          </a:xfrm>
          <a:prstGeom prst="rect">
            <a:avLst/>
          </a:prstGeom>
          <a:noFill/>
        </p:spPr>
        <p:txBody>
          <a:bodyPr wrap="none" rtlCol="0">
            <a:spAutoFit/>
          </a:bodyPr>
          <a:lstStyle/>
          <a:p>
            <a:pPr algn="l"/>
            <a:r>
              <a:rPr lang="en-IN" sz="1600" b="1" dirty="0">
                <a:ln/>
                <a:solidFill>
                  <a:srgbClr val="003366"/>
                </a:solidFill>
                <a:latin typeface="Arial"/>
                <a:cs typeface="Arial"/>
                <a:sym typeface="Arial"/>
                <a:rtl val="0"/>
              </a:rPr>
              <a:t>5G CORE NETWORK (5GC) - SERVICE-BASED ARCHITECTURE</a:t>
            </a:r>
          </a:p>
        </p:txBody>
      </p:sp>
      <p:sp>
        <p:nvSpPr>
          <p:cNvPr id="27" name="Freeform: Shape 26">
            <a:extLst>
              <a:ext uri="{FF2B5EF4-FFF2-40B4-BE49-F238E27FC236}">
                <a16:creationId xmlns:a16="http://schemas.microsoft.com/office/drawing/2014/main" id="{55A09369-1D59-41F0-E18D-FC7D12AE67D2}"/>
              </a:ext>
            </a:extLst>
          </p:cNvPr>
          <p:cNvSpPr/>
          <p:nvPr/>
        </p:nvSpPr>
        <p:spPr>
          <a:xfrm>
            <a:off x="2059305" y="1311656"/>
            <a:ext cx="9094470" cy="2645663"/>
          </a:xfrm>
          <a:custGeom>
            <a:avLst/>
            <a:gdLst>
              <a:gd name="connsiteX0" fmla="*/ 13476684 w 13641705"/>
              <a:gd name="connsiteY0" fmla="*/ 0 h 3968495"/>
              <a:gd name="connsiteX1" fmla="*/ 13641705 w 13641705"/>
              <a:gd name="connsiteY1" fmla="*/ 0 h 3968495"/>
              <a:gd name="connsiteX2" fmla="*/ 13641705 w 13641705"/>
              <a:gd name="connsiteY2" fmla="*/ 3968496 h 3968495"/>
              <a:gd name="connsiteX3" fmla="*/ 13476684 w 13641705"/>
              <a:gd name="connsiteY3" fmla="*/ 3968496 h 3968495"/>
              <a:gd name="connsiteX4" fmla="*/ 165021 w 13641705"/>
              <a:gd name="connsiteY4" fmla="*/ 3968496 h 3968495"/>
              <a:gd name="connsiteX5" fmla="*/ 0 w 13641705"/>
              <a:gd name="connsiteY5" fmla="*/ 3968496 h 3968495"/>
              <a:gd name="connsiteX6" fmla="*/ 0 w 13641705"/>
              <a:gd name="connsiteY6" fmla="*/ 0 h 3968495"/>
              <a:gd name="connsiteX7" fmla="*/ 165021 w 13641705"/>
              <a:gd name="connsiteY7" fmla="*/ 0 h 3968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41705" h="3968495">
                <a:moveTo>
                  <a:pt x="13476684" y="0"/>
                </a:moveTo>
                <a:cubicBezTo>
                  <a:pt x="13567823" y="0"/>
                  <a:pt x="13641705" y="0"/>
                  <a:pt x="13641705" y="0"/>
                </a:cubicBezTo>
                <a:lnTo>
                  <a:pt x="13641705" y="3968496"/>
                </a:lnTo>
                <a:cubicBezTo>
                  <a:pt x="13641705" y="3968496"/>
                  <a:pt x="13567823" y="3968496"/>
                  <a:pt x="13476684" y="3968496"/>
                </a:cubicBezTo>
                <a:lnTo>
                  <a:pt x="165021" y="3968496"/>
                </a:lnTo>
                <a:cubicBezTo>
                  <a:pt x="73882" y="3968496"/>
                  <a:pt x="0" y="3968496"/>
                  <a:pt x="0" y="3968496"/>
                </a:cubicBezTo>
                <a:lnTo>
                  <a:pt x="0" y="0"/>
                </a:lnTo>
                <a:cubicBezTo>
                  <a:pt x="0" y="0"/>
                  <a:pt x="73882" y="0"/>
                  <a:pt x="165021" y="0"/>
                </a:cubicBezTo>
                <a:close/>
              </a:path>
            </a:pathLst>
          </a:custGeom>
          <a:gradFill>
            <a:gsLst>
              <a:gs pos="0">
                <a:srgbClr val="E3F2FD"/>
              </a:gs>
              <a:gs pos="50000">
                <a:srgbClr val="CFE8FC"/>
              </a:gs>
              <a:gs pos="100000">
                <a:srgbClr val="BBDEFB"/>
              </a:gs>
            </a:gsLst>
            <a:lin ang="2700000" scaled="1"/>
          </a:gradFill>
          <a:ln w="33004" cap="flat">
            <a:solidFill>
              <a:srgbClr val="0066CC"/>
            </a:solidFill>
            <a:prstDash val="solid"/>
            <a:miter/>
          </a:ln>
        </p:spPr>
        <p:txBody>
          <a:bodyPr rtlCol="0" anchor="ctr"/>
          <a:lstStyle/>
          <a:p>
            <a:endParaRPr lang="en-IN" sz="1200"/>
          </a:p>
        </p:txBody>
      </p:sp>
      <p:sp>
        <p:nvSpPr>
          <p:cNvPr id="28" name="TextBox 27">
            <a:extLst>
              <a:ext uri="{FF2B5EF4-FFF2-40B4-BE49-F238E27FC236}">
                <a16:creationId xmlns:a16="http://schemas.microsoft.com/office/drawing/2014/main" id="{A5FD450F-B714-28CA-E1C8-48BC03D7ABC5}"/>
              </a:ext>
            </a:extLst>
          </p:cNvPr>
          <p:cNvSpPr txBox="1"/>
          <p:nvPr/>
        </p:nvSpPr>
        <p:spPr>
          <a:xfrm>
            <a:off x="4410554" y="1356103"/>
            <a:ext cx="3938899" cy="246221"/>
          </a:xfrm>
          <a:prstGeom prst="rect">
            <a:avLst/>
          </a:prstGeom>
          <a:noFill/>
        </p:spPr>
        <p:txBody>
          <a:bodyPr wrap="none" rtlCol="0">
            <a:spAutoFit/>
          </a:bodyPr>
          <a:lstStyle/>
          <a:p>
            <a:pPr algn="l"/>
            <a:r>
              <a:rPr lang="en-IN" sz="1000" b="1">
                <a:ln/>
                <a:solidFill>
                  <a:srgbClr val="003366"/>
                </a:solidFill>
                <a:latin typeface="Arial"/>
                <a:cs typeface="Arial"/>
                <a:sym typeface="Arial"/>
                <a:rtl val="0"/>
              </a:rPr>
              <a:t>CONTROL PLANE (CP) - STATELESS NETWORK FUNCTIONS</a:t>
            </a:r>
          </a:p>
        </p:txBody>
      </p:sp>
      <p:sp>
        <p:nvSpPr>
          <p:cNvPr id="29" name="TextBox 28">
            <a:extLst>
              <a:ext uri="{FF2B5EF4-FFF2-40B4-BE49-F238E27FC236}">
                <a16:creationId xmlns:a16="http://schemas.microsoft.com/office/drawing/2014/main" id="{8A075DB0-F9EE-BD37-6D9B-E02D0EE4DEDA}"/>
              </a:ext>
            </a:extLst>
          </p:cNvPr>
          <p:cNvSpPr txBox="1"/>
          <p:nvPr/>
        </p:nvSpPr>
        <p:spPr>
          <a:xfrm>
            <a:off x="4766361" y="1547797"/>
            <a:ext cx="3304110" cy="200055"/>
          </a:xfrm>
          <a:prstGeom prst="rect">
            <a:avLst/>
          </a:prstGeom>
          <a:noFill/>
        </p:spPr>
        <p:txBody>
          <a:bodyPr wrap="none" rtlCol="0">
            <a:spAutoFit/>
          </a:bodyPr>
          <a:lstStyle/>
          <a:p>
            <a:pPr algn="l"/>
            <a:r>
              <a:rPr lang="en-IN" sz="700">
                <a:ln/>
                <a:solidFill>
                  <a:srgbClr val="0066CC"/>
                </a:solidFill>
                <a:latin typeface="Arial"/>
                <a:cs typeface="Arial"/>
                <a:sym typeface="Arial"/>
                <a:rtl val="0"/>
              </a:rPr>
              <a:t>Microservices Architecture • RESTful APIs over HTTP/2 • Cloud-Native Design</a:t>
            </a:r>
          </a:p>
        </p:txBody>
      </p:sp>
      <p:sp>
        <p:nvSpPr>
          <p:cNvPr id="30" name="Freeform: Shape 29">
            <a:extLst>
              <a:ext uri="{FF2B5EF4-FFF2-40B4-BE49-F238E27FC236}">
                <a16:creationId xmlns:a16="http://schemas.microsoft.com/office/drawing/2014/main" id="{62C7FA13-02E5-B070-F244-BC1D69FCD9DE}"/>
              </a:ext>
            </a:extLst>
          </p:cNvPr>
          <p:cNvSpPr/>
          <p:nvPr/>
        </p:nvSpPr>
        <p:spPr>
          <a:xfrm>
            <a:off x="2352675" y="1815592"/>
            <a:ext cx="1320165" cy="755904"/>
          </a:xfrm>
          <a:custGeom>
            <a:avLst/>
            <a:gdLst>
              <a:gd name="connsiteX0" fmla="*/ 1870234 w 1980247"/>
              <a:gd name="connsiteY0" fmla="*/ 0 h 1133856"/>
              <a:gd name="connsiteX1" fmla="*/ 1980248 w 1980247"/>
              <a:gd name="connsiteY1" fmla="*/ 0 h 1133856"/>
              <a:gd name="connsiteX2" fmla="*/ 1980248 w 1980247"/>
              <a:gd name="connsiteY2" fmla="*/ 1133856 h 1133856"/>
              <a:gd name="connsiteX3" fmla="*/ 1870234 w 1980247"/>
              <a:gd name="connsiteY3" fmla="*/ 1133856 h 1133856"/>
              <a:gd name="connsiteX4" fmla="*/ 110014 w 1980247"/>
              <a:gd name="connsiteY4" fmla="*/ 1133856 h 1133856"/>
              <a:gd name="connsiteX5" fmla="*/ 0 w 1980247"/>
              <a:gd name="connsiteY5" fmla="*/ 1133856 h 1133856"/>
              <a:gd name="connsiteX6" fmla="*/ 0 w 1980247"/>
              <a:gd name="connsiteY6" fmla="*/ 0 h 1133856"/>
              <a:gd name="connsiteX7" fmla="*/ 110014 w 1980247"/>
              <a:gd name="connsiteY7" fmla="*/ 0 h 113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247" h="1133856">
                <a:moveTo>
                  <a:pt x="1870234" y="0"/>
                </a:moveTo>
                <a:cubicBezTo>
                  <a:pt x="1930993" y="0"/>
                  <a:pt x="1980248" y="0"/>
                  <a:pt x="1980248" y="0"/>
                </a:cubicBezTo>
                <a:lnTo>
                  <a:pt x="1980248" y="1133856"/>
                </a:lnTo>
                <a:cubicBezTo>
                  <a:pt x="1980248" y="1133856"/>
                  <a:pt x="1930993" y="1133856"/>
                  <a:pt x="1870234" y="1133856"/>
                </a:cubicBezTo>
                <a:lnTo>
                  <a:pt x="110014" y="1133856"/>
                </a:lnTo>
                <a:cubicBezTo>
                  <a:pt x="49255" y="1133856"/>
                  <a:pt x="0" y="1133856"/>
                  <a:pt x="0" y="1133856"/>
                </a:cubicBezTo>
                <a:lnTo>
                  <a:pt x="0" y="0"/>
                </a:lnTo>
                <a:cubicBezTo>
                  <a:pt x="0" y="0"/>
                  <a:pt x="49255" y="0"/>
                  <a:pt x="110014" y="0"/>
                </a:cubicBezTo>
                <a:close/>
              </a:path>
            </a:pathLst>
          </a:custGeom>
          <a:gradFill>
            <a:gsLst>
              <a:gs pos="0">
                <a:srgbClr val="FFFFFF"/>
              </a:gs>
              <a:gs pos="50000">
                <a:srgbClr val="FBFCFC"/>
              </a:gs>
              <a:gs pos="100000">
                <a:srgbClr val="F8F9FA"/>
              </a:gs>
            </a:gsLst>
            <a:lin ang="2700000" scaled="1"/>
          </a:gradFill>
          <a:ln w="22003" cap="flat">
            <a:solidFill>
              <a:srgbClr val="CC0000"/>
            </a:solidFill>
            <a:prstDash val="solid"/>
            <a:miter/>
          </a:ln>
        </p:spPr>
        <p:txBody>
          <a:bodyPr rtlCol="0" anchor="ctr"/>
          <a:lstStyle/>
          <a:p>
            <a:endParaRPr lang="en-IN" sz="1200"/>
          </a:p>
        </p:txBody>
      </p:sp>
      <p:sp>
        <p:nvSpPr>
          <p:cNvPr id="31" name="TextBox 30">
            <a:extLst>
              <a:ext uri="{FF2B5EF4-FFF2-40B4-BE49-F238E27FC236}">
                <a16:creationId xmlns:a16="http://schemas.microsoft.com/office/drawing/2014/main" id="{86FE5702-6D42-6D12-3202-DC7CA058DD46}"/>
              </a:ext>
            </a:extLst>
          </p:cNvPr>
          <p:cNvSpPr txBox="1"/>
          <p:nvPr/>
        </p:nvSpPr>
        <p:spPr>
          <a:xfrm>
            <a:off x="2824709" y="1851352"/>
            <a:ext cx="405880" cy="215444"/>
          </a:xfrm>
          <a:prstGeom prst="rect">
            <a:avLst/>
          </a:prstGeom>
          <a:noFill/>
        </p:spPr>
        <p:txBody>
          <a:bodyPr wrap="none" rtlCol="0">
            <a:spAutoFit/>
          </a:bodyPr>
          <a:lstStyle/>
          <a:p>
            <a:pPr algn="l"/>
            <a:r>
              <a:rPr lang="en-IN" sz="800" b="1">
                <a:ln/>
                <a:solidFill>
                  <a:srgbClr val="CC0000"/>
                </a:solidFill>
                <a:latin typeface="Arial"/>
                <a:cs typeface="Arial"/>
                <a:sym typeface="Arial"/>
                <a:rtl val="0"/>
              </a:rPr>
              <a:t>AMF</a:t>
            </a:r>
          </a:p>
        </p:txBody>
      </p:sp>
      <p:sp>
        <p:nvSpPr>
          <p:cNvPr id="32" name="TextBox 31">
            <a:extLst>
              <a:ext uri="{FF2B5EF4-FFF2-40B4-BE49-F238E27FC236}">
                <a16:creationId xmlns:a16="http://schemas.microsoft.com/office/drawing/2014/main" id="{EFF5ED6E-6CBF-DA1E-EFB9-2E4C40564085}"/>
              </a:ext>
            </a:extLst>
          </p:cNvPr>
          <p:cNvSpPr txBox="1"/>
          <p:nvPr/>
        </p:nvSpPr>
        <p:spPr>
          <a:xfrm>
            <a:off x="2606995" y="2000146"/>
            <a:ext cx="788999" cy="184666"/>
          </a:xfrm>
          <a:prstGeom prst="rect">
            <a:avLst/>
          </a:prstGeom>
          <a:noFill/>
        </p:spPr>
        <p:txBody>
          <a:bodyPr wrap="none" rtlCol="0">
            <a:spAutoFit/>
          </a:bodyPr>
          <a:lstStyle/>
          <a:p>
            <a:pPr algn="l"/>
            <a:r>
              <a:rPr lang="en-IN" sz="600">
                <a:ln/>
                <a:solidFill>
                  <a:srgbClr val="000000"/>
                </a:solidFill>
                <a:latin typeface="Arial"/>
                <a:cs typeface="Arial"/>
                <a:sym typeface="Arial"/>
                <a:rtl val="0"/>
              </a:rPr>
              <a:t>Access &amp; Mobility</a:t>
            </a:r>
          </a:p>
        </p:txBody>
      </p:sp>
      <p:sp>
        <p:nvSpPr>
          <p:cNvPr id="33" name="TextBox 32">
            <a:extLst>
              <a:ext uri="{FF2B5EF4-FFF2-40B4-BE49-F238E27FC236}">
                <a16:creationId xmlns:a16="http://schemas.microsoft.com/office/drawing/2014/main" id="{014EC92A-8476-8FD8-8305-E0780F135B44}"/>
              </a:ext>
            </a:extLst>
          </p:cNvPr>
          <p:cNvSpPr txBox="1"/>
          <p:nvPr/>
        </p:nvSpPr>
        <p:spPr>
          <a:xfrm>
            <a:off x="2513935" y="2094634"/>
            <a:ext cx="954107" cy="184666"/>
          </a:xfrm>
          <a:prstGeom prst="rect">
            <a:avLst/>
          </a:prstGeom>
          <a:noFill/>
        </p:spPr>
        <p:txBody>
          <a:bodyPr wrap="none" rtlCol="0">
            <a:spAutoFit/>
          </a:bodyPr>
          <a:lstStyle/>
          <a:p>
            <a:pPr algn="l"/>
            <a:r>
              <a:rPr lang="en-IN" sz="600">
                <a:ln/>
                <a:solidFill>
                  <a:srgbClr val="000000"/>
                </a:solidFill>
                <a:latin typeface="Arial"/>
                <a:cs typeface="Arial"/>
                <a:sym typeface="Arial"/>
                <a:rtl val="0"/>
              </a:rPr>
              <a:t>Management Function</a:t>
            </a:r>
          </a:p>
        </p:txBody>
      </p:sp>
      <p:sp>
        <p:nvSpPr>
          <p:cNvPr id="34" name="TextBox 33">
            <a:extLst>
              <a:ext uri="{FF2B5EF4-FFF2-40B4-BE49-F238E27FC236}">
                <a16:creationId xmlns:a16="http://schemas.microsoft.com/office/drawing/2014/main" id="{0664468C-DC99-DAD4-ED31-9C7F2559AC7B}"/>
              </a:ext>
            </a:extLst>
          </p:cNvPr>
          <p:cNvSpPr txBox="1"/>
          <p:nvPr/>
        </p:nvSpPr>
        <p:spPr>
          <a:xfrm>
            <a:off x="2365058" y="2232023"/>
            <a:ext cx="671979"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UE Registration</a:t>
            </a:r>
          </a:p>
        </p:txBody>
      </p:sp>
      <p:sp>
        <p:nvSpPr>
          <p:cNvPr id="35" name="TextBox 34">
            <a:extLst>
              <a:ext uri="{FF2B5EF4-FFF2-40B4-BE49-F238E27FC236}">
                <a16:creationId xmlns:a16="http://schemas.microsoft.com/office/drawing/2014/main" id="{4F1B9B89-BD7F-4123-19F1-7A8231F67A9C}"/>
              </a:ext>
            </a:extLst>
          </p:cNvPr>
          <p:cNvSpPr txBox="1"/>
          <p:nvPr/>
        </p:nvSpPr>
        <p:spPr>
          <a:xfrm>
            <a:off x="2365057" y="2313913"/>
            <a:ext cx="663964"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Mobility Control</a:t>
            </a:r>
          </a:p>
        </p:txBody>
      </p:sp>
      <p:sp>
        <p:nvSpPr>
          <p:cNvPr id="36" name="TextBox 35">
            <a:extLst>
              <a:ext uri="{FF2B5EF4-FFF2-40B4-BE49-F238E27FC236}">
                <a16:creationId xmlns:a16="http://schemas.microsoft.com/office/drawing/2014/main" id="{2F3B2A5E-9B54-8350-7D8E-805390CD7964}"/>
              </a:ext>
            </a:extLst>
          </p:cNvPr>
          <p:cNvSpPr txBox="1"/>
          <p:nvPr/>
        </p:nvSpPr>
        <p:spPr>
          <a:xfrm>
            <a:off x="2365058" y="2395803"/>
            <a:ext cx="758541"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N1/N2 Termination</a:t>
            </a:r>
          </a:p>
        </p:txBody>
      </p:sp>
      <p:sp>
        <p:nvSpPr>
          <p:cNvPr id="37" name="Freeform: Shape 36">
            <a:extLst>
              <a:ext uri="{FF2B5EF4-FFF2-40B4-BE49-F238E27FC236}">
                <a16:creationId xmlns:a16="http://schemas.microsoft.com/office/drawing/2014/main" id="{AB99F5D2-C51D-D01B-3DA9-89459E6AEA45}"/>
              </a:ext>
            </a:extLst>
          </p:cNvPr>
          <p:cNvSpPr/>
          <p:nvPr/>
        </p:nvSpPr>
        <p:spPr>
          <a:xfrm>
            <a:off x="3819525" y="1815592"/>
            <a:ext cx="1320165" cy="755904"/>
          </a:xfrm>
          <a:custGeom>
            <a:avLst/>
            <a:gdLst>
              <a:gd name="connsiteX0" fmla="*/ 1870234 w 1980247"/>
              <a:gd name="connsiteY0" fmla="*/ 0 h 1133856"/>
              <a:gd name="connsiteX1" fmla="*/ 1980248 w 1980247"/>
              <a:gd name="connsiteY1" fmla="*/ 0 h 1133856"/>
              <a:gd name="connsiteX2" fmla="*/ 1980248 w 1980247"/>
              <a:gd name="connsiteY2" fmla="*/ 1133856 h 1133856"/>
              <a:gd name="connsiteX3" fmla="*/ 1870234 w 1980247"/>
              <a:gd name="connsiteY3" fmla="*/ 1133856 h 1133856"/>
              <a:gd name="connsiteX4" fmla="*/ 110014 w 1980247"/>
              <a:gd name="connsiteY4" fmla="*/ 1133856 h 1133856"/>
              <a:gd name="connsiteX5" fmla="*/ 0 w 1980247"/>
              <a:gd name="connsiteY5" fmla="*/ 1133856 h 1133856"/>
              <a:gd name="connsiteX6" fmla="*/ 0 w 1980247"/>
              <a:gd name="connsiteY6" fmla="*/ 0 h 1133856"/>
              <a:gd name="connsiteX7" fmla="*/ 110014 w 1980247"/>
              <a:gd name="connsiteY7" fmla="*/ 0 h 113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247" h="1133856">
                <a:moveTo>
                  <a:pt x="1870234" y="0"/>
                </a:moveTo>
                <a:cubicBezTo>
                  <a:pt x="1930993" y="0"/>
                  <a:pt x="1980248" y="0"/>
                  <a:pt x="1980248" y="0"/>
                </a:cubicBezTo>
                <a:lnTo>
                  <a:pt x="1980248" y="1133856"/>
                </a:lnTo>
                <a:cubicBezTo>
                  <a:pt x="1980248" y="1133856"/>
                  <a:pt x="1930993" y="1133856"/>
                  <a:pt x="1870234" y="1133856"/>
                </a:cubicBezTo>
                <a:lnTo>
                  <a:pt x="110014" y="1133856"/>
                </a:lnTo>
                <a:cubicBezTo>
                  <a:pt x="49255" y="1133856"/>
                  <a:pt x="0" y="1133856"/>
                  <a:pt x="0" y="1133856"/>
                </a:cubicBezTo>
                <a:lnTo>
                  <a:pt x="0" y="0"/>
                </a:lnTo>
                <a:cubicBezTo>
                  <a:pt x="0" y="0"/>
                  <a:pt x="49255" y="0"/>
                  <a:pt x="110014" y="0"/>
                </a:cubicBezTo>
                <a:close/>
              </a:path>
            </a:pathLst>
          </a:custGeom>
          <a:gradFill>
            <a:gsLst>
              <a:gs pos="0">
                <a:srgbClr val="FFFFFF"/>
              </a:gs>
              <a:gs pos="50000">
                <a:srgbClr val="FBFCFC"/>
              </a:gs>
              <a:gs pos="100000">
                <a:srgbClr val="F8F9FA"/>
              </a:gs>
            </a:gsLst>
            <a:lin ang="2700000" scaled="1"/>
          </a:gradFill>
          <a:ln w="22003" cap="flat">
            <a:solidFill>
              <a:srgbClr val="CC0000"/>
            </a:solidFill>
            <a:prstDash val="solid"/>
            <a:miter/>
          </a:ln>
        </p:spPr>
        <p:txBody>
          <a:bodyPr rtlCol="0" anchor="ctr"/>
          <a:lstStyle/>
          <a:p>
            <a:endParaRPr lang="en-IN" sz="1200"/>
          </a:p>
        </p:txBody>
      </p:sp>
      <p:sp>
        <p:nvSpPr>
          <p:cNvPr id="38" name="TextBox 37">
            <a:extLst>
              <a:ext uri="{FF2B5EF4-FFF2-40B4-BE49-F238E27FC236}">
                <a16:creationId xmlns:a16="http://schemas.microsoft.com/office/drawing/2014/main" id="{3AE9CE16-5A89-9C00-FB5A-1F51177D06DD}"/>
              </a:ext>
            </a:extLst>
          </p:cNvPr>
          <p:cNvSpPr txBox="1"/>
          <p:nvPr/>
        </p:nvSpPr>
        <p:spPr>
          <a:xfrm>
            <a:off x="4294796" y="1851352"/>
            <a:ext cx="401072" cy="215444"/>
          </a:xfrm>
          <a:prstGeom prst="rect">
            <a:avLst/>
          </a:prstGeom>
          <a:noFill/>
        </p:spPr>
        <p:txBody>
          <a:bodyPr wrap="none" rtlCol="0">
            <a:spAutoFit/>
          </a:bodyPr>
          <a:lstStyle/>
          <a:p>
            <a:pPr algn="l"/>
            <a:r>
              <a:rPr lang="en-IN" sz="800" b="1">
                <a:ln/>
                <a:solidFill>
                  <a:srgbClr val="CC0000"/>
                </a:solidFill>
                <a:latin typeface="Arial"/>
                <a:cs typeface="Arial"/>
                <a:sym typeface="Arial"/>
                <a:rtl val="0"/>
              </a:rPr>
              <a:t>SMF</a:t>
            </a:r>
          </a:p>
        </p:txBody>
      </p:sp>
      <p:sp>
        <p:nvSpPr>
          <p:cNvPr id="39" name="TextBox 38">
            <a:extLst>
              <a:ext uri="{FF2B5EF4-FFF2-40B4-BE49-F238E27FC236}">
                <a16:creationId xmlns:a16="http://schemas.microsoft.com/office/drawing/2014/main" id="{3B989BD7-1769-B1A2-8050-AE3DA4E153DE}"/>
              </a:ext>
            </a:extLst>
          </p:cNvPr>
          <p:cNvSpPr txBox="1"/>
          <p:nvPr/>
        </p:nvSpPr>
        <p:spPr>
          <a:xfrm>
            <a:off x="3993011" y="2000146"/>
            <a:ext cx="933269" cy="184666"/>
          </a:xfrm>
          <a:prstGeom prst="rect">
            <a:avLst/>
          </a:prstGeom>
          <a:noFill/>
        </p:spPr>
        <p:txBody>
          <a:bodyPr wrap="none" rtlCol="0">
            <a:spAutoFit/>
          </a:bodyPr>
          <a:lstStyle/>
          <a:p>
            <a:pPr algn="l"/>
            <a:r>
              <a:rPr lang="en-IN" sz="600">
                <a:ln/>
                <a:solidFill>
                  <a:srgbClr val="000000"/>
                </a:solidFill>
                <a:latin typeface="Arial"/>
                <a:cs typeface="Arial"/>
                <a:sym typeface="Arial"/>
                <a:rtl val="0"/>
              </a:rPr>
              <a:t>Session Management</a:t>
            </a:r>
          </a:p>
        </p:txBody>
      </p:sp>
      <p:sp>
        <p:nvSpPr>
          <p:cNvPr id="40" name="TextBox 39">
            <a:extLst>
              <a:ext uri="{FF2B5EF4-FFF2-40B4-BE49-F238E27FC236}">
                <a16:creationId xmlns:a16="http://schemas.microsoft.com/office/drawing/2014/main" id="{076DE162-33A5-D076-346F-7A423C60660D}"/>
              </a:ext>
            </a:extLst>
          </p:cNvPr>
          <p:cNvSpPr txBox="1"/>
          <p:nvPr/>
        </p:nvSpPr>
        <p:spPr>
          <a:xfrm>
            <a:off x="4249866" y="2094634"/>
            <a:ext cx="481222" cy="184666"/>
          </a:xfrm>
          <a:prstGeom prst="rect">
            <a:avLst/>
          </a:prstGeom>
          <a:noFill/>
        </p:spPr>
        <p:txBody>
          <a:bodyPr wrap="none" rtlCol="0">
            <a:spAutoFit/>
          </a:bodyPr>
          <a:lstStyle/>
          <a:p>
            <a:pPr algn="l"/>
            <a:r>
              <a:rPr lang="en-IN" sz="600">
                <a:ln/>
                <a:solidFill>
                  <a:srgbClr val="000000"/>
                </a:solidFill>
                <a:latin typeface="Arial"/>
                <a:cs typeface="Arial"/>
                <a:sym typeface="Arial"/>
                <a:rtl val="0"/>
              </a:rPr>
              <a:t>Function</a:t>
            </a:r>
          </a:p>
        </p:txBody>
      </p:sp>
      <p:sp>
        <p:nvSpPr>
          <p:cNvPr id="41" name="TextBox 40">
            <a:extLst>
              <a:ext uri="{FF2B5EF4-FFF2-40B4-BE49-F238E27FC236}">
                <a16:creationId xmlns:a16="http://schemas.microsoft.com/office/drawing/2014/main" id="{8CB71266-74A6-5D2C-8A85-44E420E876A7}"/>
              </a:ext>
            </a:extLst>
          </p:cNvPr>
          <p:cNvSpPr txBox="1"/>
          <p:nvPr/>
        </p:nvSpPr>
        <p:spPr>
          <a:xfrm>
            <a:off x="3831908" y="2232023"/>
            <a:ext cx="782587"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PDU Session Mgmt</a:t>
            </a:r>
          </a:p>
        </p:txBody>
      </p:sp>
      <p:sp>
        <p:nvSpPr>
          <p:cNvPr id="42" name="TextBox 41">
            <a:extLst>
              <a:ext uri="{FF2B5EF4-FFF2-40B4-BE49-F238E27FC236}">
                <a16:creationId xmlns:a16="http://schemas.microsoft.com/office/drawing/2014/main" id="{08FD26ED-C87F-355E-0169-C9014E2FFD95}"/>
              </a:ext>
            </a:extLst>
          </p:cNvPr>
          <p:cNvSpPr txBox="1"/>
          <p:nvPr/>
        </p:nvSpPr>
        <p:spPr>
          <a:xfrm>
            <a:off x="3831908" y="2313913"/>
            <a:ext cx="688009"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UE IP Allocation</a:t>
            </a:r>
          </a:p>
        </p:txBody>
      </p:sp>
      <p:sp>
        <p:nvSpPr>
          <p:cNvPr id="43" name="TextBox 42">
            <a:extLst>
              <a:ext uri="{FF2B5EF4-FFF2-40B4-BE49-F238E27FC236}">
                <a16:creationId xmlns:a16="http://schemas.microsoft.com/office/drawing/2014/main" id="{0ABEF874-BC44-32A1-DDD5-AD9E1860A947}"/>
              </a:ext>
            </a:extLst>
          </p:cNvPr>
          <p:cNvSpPr txBox="1"/>
          <p:nvPr/>
        </p:nvSpPr>
        <p:spPr>
          <a:xfrm>
            <a:off x="3831908" y="2395803"/>
            <a:ext cx="633507"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UPF Selection</a:t>
            </a:r>
          </a:p>
        </p:txBody>
      </p:sp>
      <p:sp>
        <p:nvSpPr>
          <p:cNvPr id="44" name="Freeform: Shape 43">
            <a:extLst>
              <a:ext uri="{FF2B5EF4-FFF2-40B4-BE49-F238E27FC236}">
                <a16:creationId xmlns:a16="http://schemas.microsoft.com/office/drawing/2014/main" id="{0C5FAE14-5C2B-B93D-ACFD-727204CF1E27}"/>
              </a:ext>
            </a:extLst>
          </p:cNvPr>
          <p:cNvSpPr/>
          <p:nvPr/>
        </p:nvSpPr>
        <p:spPr>
          <a:xfrm>
            <a:off x="5286375" y="1815592"/>
            <a:ext cx="1320165" cy="755904"/>
          </a:xfrm>
          <a:custGeom>
            <a:avLst/>
            <a:gdLst>
              <a:gd name="connsiteX0" fmla="*/ 1870234 w 1980247"/>
              <a:gd name="connsiteY0" fmla="*/ 0 h 1133856"/>
              <a:gd name="connsiteX1" fmla="*/ 1980248 w 1980247"/>
              <a:gd name="connsiteY1" fmla="*/ 0 h 1133856"/>
              <a:gd name="connsiteX2" fmla="*/ 1980248 w 1980247"/>
              <a:gd name="connsiteY2" fmla="*/ 1133856 h 1133856"/>
              <a:gd name="connsiteX3" fmla="*/ 1870234 w 1980247"/>
              <a:gd name="connsiteY3" fmla="*/ 1133856 h 1133856"/>
              <a:gd name="connsiteX4" fmla="*/ 110014 w 1980247"/>
              <a:gd name="connsiteY4" fmla="*/ 1133856 h 1133856"/>
              <a:gd name="connsiteX5" fmla="*/ 0 w 1980247"/>
              <a:gd name="connsiteY5" fmla="*/ 1133856 h 1133856"/>
              <a:gd name="connsiteX6" fmla="*/ 0 w 1980247"/>
              <a:gd name="connsiteY6" fmla="*/ 0 h 1133856"/>
              <a:gd name="connsiteX7" fmla="*/ 110014 w 1980247"/>
              <a:gd name="connsiteY7" fmla="*/ 0 h 113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247" h="1133856">
                <a:moveTo>
                  <a:pt x="1870234" y="0"/>
                </a:moveTo>
                <a:cubicBezTo>
                  <a:pt x="1930993" y="0"/>
                  <a:pt x="1980248" y="0"/>
                  <a:pt x="1980248" y="0"/>
                </a:cubicBezTo>
                <a:lnTo>
                  <a:pt x="1980248" y="1133856"/>
                </a:lnTo>
                <a:cubicBezTo>
                  <a:pt x="1980248" y="1133856"/>
                  <a:pt x="1930993" y="1133856"/>
                  <a:pt x="1870234" y="1133856"/>
                </a:cubicBezTo>
                <a:lnTo>
                  <a:pt x="110014" y="1133856"/>
                </a:lnTo>
                <a:cubicBezTo>
                  <a:pt x="49255" y="1133856"/>
                  <a:pt x="0" y="1133856"/>
                  <a:pt x="0" y="1133856"/>
                </a:cubicBezTo>
                <a:lnTo>
                  <a:pt x="0" y="0"/>
                </a:lnTo>
                <a:cubicBezTo>
                  <a:pt x="0" y="0"/>
                  <a:pt x="49255" y="0"/>
                  <a:pt x="110014" y="0"/>
                </a:cubicBezTo>
                <a:close/>
              </a:path>
            </a:pathLst>
          </a:custGeom>
          <a:gradFill>
            <a:gsLst>
              <a:gs pos="0">
                <a:srgbClr val="FFFFFF"/>
              </a:gs>
              <a:gs pos="50000">
                <a:srgbClr val="FBFCFC"/>
              </a:gs>
              <a:gs pos="100000">
                <a:srgbClr val="F8F9FA"/>
              </a:gs>
            </a:gsLst>
            <a:lin ang="2700000" scaled="1"/>
          </a:gradFill>
          <a:ln w="22003" cap="flat">
            <a:solidFill>
              <a:srgbClr val="CC0000"/>
            </a:solidFill>
            <a:prstDash val="solid"/>
            <a:miter/>
          </a:ln>
        </p:spPr>
        <p:txBody>
          <a:bodyPr rtlCol="0" anchor="ctr"/>
          <a:lstStyle/>
          <a:p>
            <a:endParaRPr lang="en-IN" sz="1200"/>
          </a:p>
        </p:txBody>
      </p:sp>
      <p:sp>
        <p:nvSpPr>
          <p:cNvPr id="45" name="TextBox 44">
            <a:extLst>
              <a:ext uri="{FF2B5EF4-FFF2-40B4-BE49-F238E27FC236}">
                <a16:creationId xmlns:a16="http://schemas.microsoft.com/office/drawing/2014/main" id="{964ADAC0-0188-BFDF-721F-AAD50649657E}"/>
              </a:ext>
            </a:extLst>
          </p:cNvPr>
          <p:cNvSpPr txBox="1"/>
          <p:nvPr/>
        </p:nvSpPr>
        <p:spPr>
          <a:xfrm>
            <a:off x="5768149" y="1851352"/>
            <a:ext cx="389850" cy="215444"/>
          </a:xfrm>
          <a:prstGeom prst="rect">
            <a:avLst/>
          </a:prstGeom>
          <a:noFill/>
        </p:spPr>
        <p:txBody>
          <a:bodyPr wrap="none" rtlCol="0">
            <a:spAutoFit/>
          </a:bodyPr>
          <a:lstStyle/>
          <a:p>
            <a:pPr algn="l"/>
            <a:r>
              <a:rPr lang="en-IN" sz="800" b="1">
                <a:ln/>
                <a:solidFill>
                  <a:srgbClr val="CC0000"/>
                </a:solidFill>
                <a:latin typeface="Arial"/>
                <a:cs typeface="Arial"/>
                <a:sym typeface="Arial"/>
                <a:rtl val="0"/>
              </a:rPr>
              <a:t>PCF</a:t>
            </a:r>
          </a:p>
        </p:txBody>
      </p:sp>
      <p:sp>
        <p:nvSpPr>
          <p:cNvPr id="46" name="TextBox 45">
            <a:extLst>
              <a:ext uri="{FF2B5EF4-FFF2-40B4-BE49-F238E27FC236}">
                <a16:creationId xmlns:a16="http://schemas.microsoft.com/office/drawing/2014/main" id="{85D40A80-5050-E8BC-1051-BDA525B62E9A}"/>
              </a:ext>
            </a:extLst>
          </p:cNvPr>
          <p:cNvSpPr txBox="1"/>
          <p:nvPr/>
        </p:nvSpPr>
        <p:spPr>
          <a:xfrm>
            <a:off x="5614030" y="2000146"/>
            <a:ext cx="662361" cy="184666"/>
          </a:xfrm>
          <a:prstGeom prst="rect">
            <a:avLst/>
          </a:prstGeom>
          <a:noFill/>
        </p:spPr>
        <p:txBody>
          <a:bodyPr wrap="none" rtlCol="0">
            <a:spAutoFit/>
          </a:bodyPr>
          <a:lstStyle/>
          <a:p>
            <a:pPr algn="l"/>
            <a:r>
              <a:rPr lang="en-IN" sz="600">
                <a:ln/>
                <a:solidFill>
                  <a:srgbClr val="000000"/>
                </a:solidFill>
                <a:latin typeface="Arial"/>
                <a:cs typeface="Arial"/>
                <a:sym typeface="Arial"/>
                <a:rtl val="0"/>
              </a:rPr>
              <a:t>Policy Control</a:t>
            </a:r>
          </a:p>
        </p:txBody>
      </p:sp>
      <p:sp>
        <p:nvSpPr>
          <p:cNvPr id="47" name="TextBox 46">
            <a:extLst>
              <a:ext uri="{FF2B5EF4-FFF2-40B4-BE49-F238E27FC236}">
                <a16:creationId xmlns:a16="http://schemas.microsoft.com/office/drawing/2014/main" id="{2264593A-5EDC-799A-C95F-F91049A4D7C6}"/>
              </a:ext>
            </a:extLst>
          </p:cNvPr>
          <p:cNvSpPr txBox="1"/>
          <p:nvPr/>
        </p:nvSpPr>
        <p:spPr>
          <a:xfrm>
            <a:off x="5716716" y="2094634"/>
            <a:ext cx="481222" cy="184666"/>
          </a:xfrm>
          <a:prstGeom prst="rect">
            <a:avLst/>
          </a:prstGeom>
          <a:noFill/>
        </p:spPr>
        <p:txBody>
          <a:bodyPr wrap="none" rtlCol="0">
            <a:spAutoFit/>
          </a:bodyPr>
          <a:lstStyle/>
          <a:p>
            <a:pPr algn="l"/>
            <a:r>
              <a:rPr lang="en-IN" sz="600">
                <a:ln/>
                <a:solidFill>
                  <a:srgbClr val="000000"/>
                </a:solidFill>
                <a:latin typeface="Arial"/>
                <a:cs typeface="Arial"/>
                <a:sym typeface="Arial"/>
                <a:rtl val="0"/>
              </a:rPr>
              <a:t>Function</a:t>
            </a:r>
          </a:p>
        </p:txBody>
      </p:sp>
      <p:sp>
        <p:nvSpPr>
          <p:cNvPr id="48" name="TextBox 47">
            <a:extLst>
              <a:ext uri="{FF2B5EF4-FFF2-40B4-BE49-F238E27FC236}">
                <a16:creationId xmlns:a16="http://schemas.microsoft.com/office/drawing/2014/main" id="{082EB8B8-6229-4A72-585C-DC9152A04A19}"/>
              </a:ext>
            </a:extLst>
          </p:cNvPr>
          <p:cNvSpPr txBox="1"/>
          <p:nvPr/>
        </p:nvSpPr>
        <p:spPr>
          <a:xfrm>
            <a:off x="5298757" y="2232023"/>
            <a:ext cx="577402"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Policy Rules</a:t>
            </a:r>
          </a:p>
        </p:txBody>
      </p:sp>
      <p:sp>
        <p:nvSpPr>
          <p:cNvPr id="49" name="TextBox 48">
            <a:extLst>
              <a:ext uri="{FF2B5EF4-FFF2-40B4-BE49-F238E27FC236}">
                <a16:creationId xmlns:a16="http://schemas.microsoft.com/office/drawing/2014/main" id="{45931F24-D873-EE5D-C0F8-01C8FA895B7B}"/>
              </a:ext>
            </a:extLst>
          </p:cNvPr>
          <p:cNvSpPr txBox="1"/>
          <p:nvPr/>
        </p:nvSpPr>
        <p:spPr>
          <a:xfrm>
            <a:off x="5298758" y="2313913"/>
            <a:ext cx="575799"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QoS Control</a:t>
            </a:r>
          </a:p>
        </p:txBody>
      </p:sp>
      <p:sp>
        <p:nvSpPr>
          <p:cNvPr id="50" name="TextBox 49">
            <a:extLst>
              <a:ext uri="{FF2B5EF4-FFF2-40B4-BE49-F238E27FC236}">
                <a16:creationId xmlns:a16="http://schemas.microsoft.com/office/drawing/2014/main" id="{DAB0F96C-3C8F-A82A-743E-B362B63C054F}"/>
              </a:ext>
            </a:extLst>
          </p:cNvPr>
          <p:cNvSpPr txBox="1"/>
          <p:nvPr/>
        </p:nvSpPr>
        <p:spPr>
          <a:xfrm>
            <a:off x="5298757" y="2395803"/>
            <a:ext cx="705642"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Charging Control</a:t>
            </a:r>
          </a:p>
        </p:txBody>
      </p:sp>
      <p:sp>
        <p:nvSpPr>
          <p:cNvPr id="51" name="Freeform: Shape 50">
            <a:extLst>
              <a:ext uri="{FF2B5EF4-FFF2-40B4-BE49-F238E27FC236}">
                <a16:creationId xmlns:a16="http://schemas.microsoft.com/office/drawing/2014/main" id="{6754458E-DE22-7E83-13D0-587B56C44755}"/>
              </a:ext>
            </a:extLst>
          </p:cNvPr>
          <p:cNvSpPr/>
          <p:nvPr/>
        </p:nvSpPr>
        <p:spPr>
          <a:xfrm>
            <a:off x="6753225" y="1815592"/>
            <a:ext cx="1320165" cy="755904"/>
          </a:xfrm>
          <a:custGeom>
            <a:avLst/>
            <a:gdLst>
              <a:gd name="connsiteX0" fmla="*/ 1870234 w 1980247"/>
              <a:gd name="connsiteY0" fmla="*/ 0 h 1133856"/>
              <a:gd name="connsiteX1" fmla="*/ 1980248 w 1980247"/>
              <a:gd name="connsiteY1" fmla="*/ 0 h 1133856"/>
              <a:gd name="connsiteX2" fmla="*/ 1980248 w 1980247"/>
              <a:gd name="connsiteY2" fmla="*/ 1133856 h 1133856"/>
              <a:gd name="connsiteX3" fmla="*/ 1870234 w 1980247"/>
              <a:gd name="connsiteY3" fmla="*/ 1133856 h 1133856"/>
              <a:gd name="connsiteX4" fmla="*/ 110014 w 1980247"/>
              <a:gd name="connsiteY4" fmla="*/ 1133856 h 1133856"/>
              <a:gd name="connsiteX5" fmla="*/ 0 w 1980247"/>
              <a:gd name="connsiteY5" fmla="*/ 1133856 h 1133856"/>
              <a:gd name="connsiteX6" fmla="*/ 0 w 1980247"/>
              <a:gd name="connsiteY6" fmla="*/ 0 h 1133856"/>
              <a:gd name="connsiteX7" fmla="*/ 110014 w 1980247"/>
              <a:gd name="connsiteY7" fmla="*/ 0 h 113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247" h="1133856">
                <a:moveTo>
                  <a:pt x="1870234" y="0"/>
                </a:moveTo>
                <a:cubicBezTo>
                  <a:pt x="1930993" y="0"/>
                  <a:pt x="1980248" y="0"/>
                  <a:pt x="1980248" y="0"/>
                </a:cubicBezTo>
                <a:lnTo>
                  <a:pt x="1980248" y="1133856"/>
                </a:lnTo>
                <a:cubicBezTo>
                  <a:pt x="1980248" y="1133856"/>
                  <a:pt x="1930993" y="1133856"/>
                  <a:pt x="1870234" y="1133856"/>
                </a:cubicBezTo>
                <a:lnTo>
                  <a:pt x="110014" y="1133856"/>
                </a:lnTo>
                <a:cubicBezTo>
                  <a:pt x="49255" y="1133856"/>
                  <a:pt x="0" y="1133856"/>
                  <a:pt x="0" y="1133856"/>
                </a:cubicBezTo>
                <a:lnTo>
                  <a:pt x="0" y="0"/>
                </a:lnTo>
                <a:cubicBezTo>
                  <a:pt x="0" y="0"/>
                  <a:pt x="49255" y="0"/>
                  <a:pt x="110014" y="0"/>
                </a:cubicBezTo>
                <a:close/>
              </a:path>
            </a:pathLst>
          </a:custGeom>
          <a:gradFill>
            <a:gsLst>
              <a:gs pos="0">
                <a:srgbClr val="FFFFFF"/>
              </a:gs>
              <a:gs pos="50000">
                <a:srgbClr val="FBFCFC"/>
              </a:gs>
              <a:gs pos="100000">
                <a:srgbClr val="F8F9FA"/>
              </a:gs>
            </a:gsLst>
            <a:lin ang="2700000" scaled="1"/>
          </a:gradFill>
          <a:ln w="22003" cap="flat">
            <a:solidFill>
              <a:srgbClr val="CC0000"/>
            </a:solidFill>
            <a:prstDash val="solid"/>
            <a:miter/>
          </a:ln>
        </p:spPr>
        <p:txBody>
          <a:bodyPr rtlCol="0" anchor="ctr"/>
          <a:lstStyle/>
          <a:p>
            <a:endParaRPr lang="en-IN" sz="1200"/>
          </a:p>
        </p:txBody>
      </p:sp>
      <p:sp>
        <p:nvSpPr>
          <p:cNvPr id="52" name="TextBox 51">
            <a:extLst>
              <a:ext uri="{FF2B5EF4-FFF2-40B4-BE49-F238E27FC236}">
                <a16:creationId xmlns:a16="http://schemas.microsoft.com/office/drawing/2014/main" id="{8158BBAA-FA20-2C6E-EC80-792EDF60572A}"/>
              </a:ext>
            </a:extLst>
          </p:cNvPr>
          <p:cNvSpPr txBox="1"/>
          <p:nvPr/>
        </p:nvSpPr>
        <p:spPr>
          <a:xfrm>
            <a:off x="7234999" y="1851352"/>
            <a:ext cx="389850" cy="215444"/>
          </a:xfrm>
          <a:prstGeom prst="rect">
            <a:avLst/>
          </a:prstGeom>
          <a:noFill/>
        </p:spPr>
        <p:txBody>
          <a:bodyPr wrap="none" rtlCol="0">
            <a:spAutoFit/>
          </a:bodyPr>
          <a:lstStyle/>
          <a:p>
            <a:pPr algn="l"/>
            <a:r>
              <a:rPr lang="en-IN" sz="800" b="1">
                <a:ln/>
                <a:solidFill>
                  <a:srgbClr val="CC0000"/>
                </a:solidFill>
                <a:latin typeface="Arial"/>
                <a:cs typeface="Arial"/>
                <a:sym typeface="Arial"/>
                <a:rtl val="0"/>
              </a:rPr>
              <a:t>NEF</a:t>
            </a:r>
          </a:p>
        </p:txBody>
      </p:sp>
      <p:sp>
        <p:nvSpPr>
          <p:cNvPr id="53" name="TextBox 52">
            <a:extLst>
              <a:ext uri="{FF2B5EF4-FFF2-40B4-BE49-F238E27FC236}">
                <a16:creationId xmlns:a16="http://schemas.microsoft.com/office/drawing/2014/main" id="{A339848C-E91C-34E2-3CC4-E8C6742A2CB8}"/>
              </a:ext>
            </a:extLst>
          </p:cNvPr>
          <p:cNvSpPr txBox="1"/>
          <p:nvPr/>
        </p:nvSpPr>
        <p:spPr>
          <a:xfrm>
            <a:off x="6992826" y="2000146"/>
            <a:ext cx="816249" cy="184666"/>
          </a:xfrm>
          <a:prstGeom prst="rect">
            <a:avLst/>
          </a:prstGeom>
          <a:noFill/>
        </p:spPr>
        <p:txBody>
          <a:bodyPr wrap="none" rtlCol="0">
            <a:spAutoFit/>
          </a:bodyPr>
          <a:lstStyle/>
          <a:p>
            <a:pPr algn="l"/>
            <a:r>
              <a:rPr lang="en-IN" sz="600">
                <a:ln/>
                <a:solidFill>
                  <a:srgbClr val="000000"/>
                </a:solidFill>
                <a:latin typeface="Arial"/>
                <a:cs typeface="Arial"/>
                <a:sym typeface="Arial"/>
                <a:rtl val="0"/>
              </a:rPr>
              <a:t>Network Exposure</a:t>
            </a:r>
          </a:p>
        </p:txBody>
      </p:sp>
      <p:sp>
        <p:nvSpPr>
          <p:cNvPr id="54" name="TextBox 53">
            <a:extLst>
              <a:ext uri="{FF2B5EF4-FFF2-40B4-BE49-F238E27FC236}">
                <a16:creationId xmlns:a16="http://schemas.microsoft.com/office/drawing/2014/main" id="{D027E8FF-EDE6-55F1-5083-28FDF19EEAC6}"/>
              </a:ext>
            </a:extLst>
          </p:cNvPr>
          <p:cNvSpPr txBox="1"/>
          <p:nvPr/>
        </p:nvSpPr>
        <p:spPr>
          <a:xfrm>
            <a:off x="7183566" y="2094634"/>
            <a:ext cx="481222" cy="184666"/>
          </a:xfrm>
          <a:prstGeom prst="rect">
            <a:avLst/>
          </a:prstGeom>
          <a:noFill/>
        </p:spPr>
        <p:txBody>
          <a:bodyPr wrap="none" rtlCol="0">
            <a:spAutoFit/>
          </a:bodyPr>
          <a:lstStyle/>
          <a:p>
            <a:pPr algn="l"/>
            <a:r>
              <a:rPr lang="en-IN" sz="600">
                <a:ln/>
                <a:solidFill>
                  <a:srgbClr val="000000"/>
                </a:solidFill>
                <a:latin typeface="Arial"/>
                <a:cs typeface="Arial"/>
                <a:sym typeface="Arial"/>
                <a:rtl val="0"/>
              </a:rPr>
              <a:t>Function</a:t>
            </a:r>
          </a:p>
        </p:txBody>
      </p:sp>
      <p:sp>
        <p:nvSpPr>
          <p:cNvPr id="55" name="TextBox 54">
            <a:extLst>
              <a:ext uri="{FF2B5EF4-FFF2-40B4-BE49-F238E27FC236}">
                <a16:creationId xmlns:a16="http://schemas.microsoft.com/office/drawing/2014/main" id="{FE302CE1-ABBC-8638-0881-F5BFA094B101}"/>
              </a:ext>
            </a:extLst>
          </p:cNvPr>
          <p:cNvSpPr txBox="1"/>
          <p:nvPr/>
        </p:nvSpPr>
        <p:spPr>
          <a:xfrm>
            <a:off x="6765608" y="2232023"/>
            <a:ext cx="598241"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API Gateway</a:t>
            </a:r>
          </a:p>
        </p:txBody>
      </p:sp>
      <p:sp>
        <p:nvSpPr>
          <p:cNvPr id="56" name="TextBox 55">
            <a:extLst>
              <a:ext uri="{FF2B5EF4-FFF2-40B4-BE49-F238E27FC236}">
                <a16:creationId xmlns:a16="http://schemas.microsoft.com/office/drawing/2014/main" id="{6F122E6B-5714-281B-D28F-400BF37D1E4C}"/>
              </a:ext>
            </a:extLst>
          </p:cNvPr>
          <p:cNvSpPr txBox="1"/>
          <p:nvPr/>
        </p:nvSpPr>
        <p:spPr>
          <a:xfrm>
            <a:off x="6765607" y="2313913"/>
            <a:ext cx="683200"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External Access</a:t>
            </a:r>
          </a:p>
        </p:txBody>
      </p:sp>
      <p:sp>
        <p:nvSpPr>
          <p:cNvPr id="57" name="TextBox 56">
            <a:extLst>
              <a:ext uri="{FF2B5EF4-FFF2-40B4-BE49-F238E27FC236}">
                <a16:creationId xmlns:a16="http://schemas.microsoft.com/office/drawing/2014/main" id="{84E71043-CC5D-D4AD-2C57-5F9A75C4714C}"/>
              </a:ext>
            </a:extLst>
          </p:cNvPr>
          <p:cNvSpPr txBox="1"/>
          <p:nvPr/>
        </p:nvSpPr>
        <p:spPr>
          <a:xfrm>
            <a:off x="6765608" y="2395803"/>
            <a:ext cx="745717"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3rd Party Services</a:t>
            </a:r>
          </a:p>
        </p:txBody>
      </p:sp>
      <p:sp>
        <p:nvSpPr>
          <p:cNvPr id="58" name="Freeform: Shape 57">
            <a:extLst>
              <a:ext uri="{FF2B5EF4-FFF2-40B4-BE49-F238E27FC236}">
                <a16:creationId xmlns:a16="http://schemas.microsoft.com/office/drawing/2014/main" id="{74F7475F-CC91-812C-5C16-2643AB12DCEF}"/>
              </a:ext>
            </a:extLst>
          </p:cNvPr>
          <p:cNvSpPr/>
          <p:nvPr/>
        </p:nvSpPr>
        <p:spPr>
          <a:xfrm>
            <a:off x="2352675" y="2697479"/>
            <a:ext cx="1320165" cy="755904"/>
          </a:xfrm>
          <a:custGeom>
            <a:avLst/>
            <a:gdLst>
              <a:gd name="connsiteX0" fmla="*/ 1870234 w 1980247"/>
              <a:gd name="connsiteY0" fmla="*/ 0 h 1133856"/>
              <a:gd name="connsiteX1" fmla="*/ 1980248 w 1980247"/>
              <a:gd name="connsiteY1" fmla="*/ 0 h 1133856"/>
              <a:gd name="connsiteX2" fmla="*/ 1980248 w 1980247"/>
              <a:gd name="connsiteY2" fmla="*/ 1133856 h 1133856"/>
              <a:gd name="connsiteX3" fmla="*/ 1870234 w 1980247"/>
              <a:gd name="connsiteY3" fmla="*/ 1133856 h 1133856"/>
              <a:gd name="connsiteX4" fmla="*/ 110014 w 1980247"/>
              <a:gd name="connsiteY4" fmla="*/ 1133856 h 1133856"/>
              <a:gd name="connsiteX5" fmla="*/ 0 w 1980247"/>
              <a:gd name="connsiteY5" fmla="*/ 1133856 h 1133856"/>
              <a:gd name="connsiteX6" fmla="*/ 0 w 1980247"/>
              <a:gd name="connsiteY6" fmla="*/ 0 h 1133856"/>
              <a:gd name="connsiteX7" fmla="*/ 110014 w 1980247"/>
              <a:gd name="connsiteY7" fmla="*/ 0 h 113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247" h="1133856">
                <a:moveTo>
                  <a:pt x="1870234" y="0"/>
                </a:moveTo>
                <a:cubicBezTo>
                  <a:pt x="1930993" y="0"/>
                  <a:pt x="1980248" y="0"/>
                  <a:pt x="1980248" y="0"/>
                </a:cubicBezTo>
                <a:lnTo>
                  <a:pt x="1980248" y="1133856"/>
                </a:lnTo>
                <a:cubicBezTo>
                  <a:pt x="1980248" y="1133856"/>
                  <a:pt x="1930993" y="1133856"/>
                  <a:pt x="1870234" y="1133856"/>
                </a:cubicBezTo>
                <a:lnTo>
                  <a:pt x="110014" y="1133856"/>
                </a:lnTo>
                <a:cubicBezTo>
                  <a:pt x="49255" y="1133856"/>
                  <a:pt x="0" y="1133856"/>
                  <a:pt x="0" y="1133856"/>
                </a:cubicBezTo>
                <a:lnTo>
                  <a:pt x="0" y="0"/>
                </a:lnTo>
                <a:cubicBezTo>
                  <a:pt x="0" y="0"/>
                  <a:pt x="49255" y="0"/>
                  <a:pt x="110014" y="0"/>
                </a:cubicBezTo>
                <a:close/>
              </a:path>
            </a:pathLst>
          </a:custGeom>
          <a:gradFill>
            <a:gsLst>
              <a:gs pos="0">
                <a:srgbClr val="FFFFFF"/>
              </a:gs>
              <a:gs pos="50000">
                <a:srgbClr val="FBFCFC"/>
              </a:gs>
              <a:gs pos="100000">
                <a:srgbClr val="F8F9FA"/>
              </a:gs>
            </a:gsLst>
            <a:lin ang="2700000" scaled="1"/>
          </a:gradFill>
          <a:ln w="22003" cap="flat">
            <a:solidFill>
              <a:srgbClr val="009900"/>
            </a:solidFill>
            <a:prstDash val="solid"/>
            <a:miter/>
          </a:ln>
        </p:spPr>
        <p:txBody>
          <a:bodyPr rtlCol="0" anchor="ctr"/>
          <a:lstStyle/>
          <a:p>
            <a:endParaRPr lang="en-IN" sz="1200"/>
          </a:p>
        </p:txBody>
      </p:sp>
      <p:sp>
        <p:nvSpPr>
          <p:cNvPr id="59" name="TextBox 58">
            <a:extLst>
              <a:ext uri="{FF2B5EF4-FFF2-40B4-BE49-F238E27FC236}">
                <a16:creationId xmlns:a16="http://schemas.microsoft.com/office/drawing/2014/main" id="{94DE576F-62A7-0F3D-524B-F7DCA22AB26A}"/>
              </a:ext>
            </a:extLst>
          </p:cNvPr>
          <p:cNvSpPr txBox="1"/>
          <p:nvPr/>
        </p:nvSpPr>
        <p:spPr>
          <a:xfrm>
            <a:off x="2792077" y="2733240"/>
            <a:ext cx="463588" cy="215444"/>
          </a:xfrm>
          <a:prstGeom prst="rect">
            <a:avLst/>
          </a:prstGeom>
          <a:noFill/>
        </p:spPr>
        <p:txBody>
          <a:bodyPr wrap="none" rtlCol="0">
            <a:spAutoFit/>
          </a:bodyPr>
          <a:lstStyle/>
          <a:p>
            <a:pPr algn="l"/>
            <a:r>
              <a:rPr lang="en-IN" sz="800" b="1">
                <a:ln/>
                <a:solidFill>
                  <a:srgbClr val="009900"/>
                </a:solidFill>
                <a:latin typeface="Arial"/>
                <a:cs typeface="Arial"/>
                <a:sym typeface="Arial"/>
                <a:rtl val="0"/>
              </a:rPr>
              <a:t>AUSF</a:t>
            </a:r>
          </a:p>
        </p:txBody>
      </p:sp>
      <p:sp>
        <p:nvSpPr>
          <p:cNvPr id="60" name="TextBox 59">
            <a:extLst>
              <a:ext uri="{FF2B5EF4-FFF2-40B4-BE49-F238E27FC236}">
                <a16:creationId xmlns:a16="http://schemas.microsoft.com/office/drawing/2014/main" id="{2B140553-10AB-9418-1D07-2625DE292F63}"/>
              </a:ext>
            </a:extLst>
          </p:cNvPr>
          <p:cNvSpPr txBox="1"/>
          <p:nvPr/>
        </p:nvSpPr>
        <p:spPr>
          <a:xfrm>
            <a:off x="2672896" y="2882034"/>
            <a:ext cx="675185" cy="184666"/>
          </a:xfrm>
          <a:prstGeom prst="rect">
            <a:avLst/>
          </a:prstGeom>
          <a:noFill/>
        </p:spPr>
        <p:txBody>
          <a:bodyPr wrap="none" rtlCol="0">
            <a:spAutoFit/>
          </a:bodyPr>
          <a:lstStyle/>
          <a:p>
            <a:pPr algn="l"/>
            <a:r>
              <a:rPr lang="en-IN" sz="600">
                <a:ln/>
                <a:solidFill>
                  <a:srgbClr val="000000"/>
                </a:solidFill>
                <a:latin typeface="Arial"/>
                <a:cs typeface="Arial"/>
                <a:sym typeface="Arial"/>
                <a:rtl val="0"/>
              </a:rPr>
              <a:t>Authentication</a:t>
            </a:r>
          </a:p>
        </p:txBody>
      </p:sp>
      <p:sp>
        <p:nvSpPr>
          <p:cNvPr id="61" name="TextBox 60">
            <a:extLst>
              <a:ext uri="{FF2B5EF4-FFF2-40B4-BE49-F238E27FC236}">
                <a16:creationId xmlns:a16="http://schemas.microsoft.com/office/drawing/2014/main" id="{8E89F954-3269-D364-D39E-4FA7C29B5149}"/>
              </a:ext>
            </a:extLst>
          </p:cNvPr>
          <p:cNvSpPr txBox="1"/>
          <p:nvPr/>
        </p:nvSpPr>
        <p:spPr>
          <a:xfrm>
            <a:off x="2641180" y="2976522"/>
            <a:ext cx="729687" cy="184666"/>
          </a:xfrm>
          <a:prstGeom prst="rect">
            <a:avLst/>
          </a:prstGeom>
          <a:noFill/>
        </p:spPr>
        <p:txBody>
          <a:bodyPr wrap="none" rtlCol="0">
            <a:spAutoFit/>
          </a:bodyPr>
          <a:lstStyle/>
          <a:p>
            <a:pPr algn="l"/>
            <a:r>
              <a:rPr lang="en-IN" sz="600">
                <a:ln/>
                <a:solidFill>
                  <a:srgbClr val="000000"/>
                </a:solidFill>
                <a:latin typeface="Arial"/>
                <a:cs typeface="Arial"/>
                <a:sym typeface="Arial"/>
                <a:rtl val="0"/>
              </a:rPr>
              <a:t>Server Function</a:t>
            </a:r>
          </a:p>
        </p:txBody>
      </p:sp>
      <p:sp>
        <p:nvSpPr>
          <p:cNvPr id="62" name="TextBox 61">
            <a:extLst>
              <a:ext uri="{FF2B5EF4-FFF2-40B4-BE49-F238E27FC236}">
                <a16:creationId xmlns:a16="http://schemas.microsoft.com/office/drawing/2014/main" id="{49740032-FEA3-A945-E1A7-B20E3E7964C0}"/>
              </a:ext>
            </a:extLst>
          </p:cNvPr>
          <p:cNvSpPr txBox="1"/>
          <p:nvPr/>
        </p:nvSpPr>
        <p:spPr>
          <a:xfrm>
            <a:off x="2365058" y="3113911"/>
            <a:ext cx="736099"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UE Authentication</a:t>
            </a:r>
          </a:p>
        </p:txBody>
      </p:sp>
      <p:sp>
        <p:nvSpPr>
          <p:cNvPr id="63" name="TextBox 62">
            <a:extLst>
              <a:ext uri="{FF2B5EF4-FFF2-40B4-BE49-F238E27FC236}">
                <a16:creationId xmlns:a16="http://schemas.microsoft.com/office/drawing/2014/main" id="{BCDD15F9-0340-1291-A2CB-EB1E5702D12A}"/>
              </a:ext>
            </a:extLst>
          </p:cNvPr>
          <p:cNvSpPr txBox="1"/>
          <p:nvPr/>
        </p:nvSpPr>
        <p:spPr>
          <a:xfrm>
            <a:off x="2365057" y="3195801"/>
            <a:ext cx="692818"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Security Context</a:t>
            </a:r>
          </a:p>
        </p:txBody>
      </p:sp>
      <p:sp>
        <p:nvSpPr>
          <p:cNvPr id="64" name="TextBox 63">
            <a:extLst>
              <a:ext uri="{FF2B5EF4-FFF2-40B4-BE49-F238E27FC236}">
                <a16:creationId xmlns:a16="http://schemas.microsoft.com/office/drawing/2014/main" id="{C72EBC0D-1C4E-4CD3-4F80-12A1D6DFCBE5}"/>
              </a:ext>
            </a:extLst>
          </p:cNvPr>
          <p:cNvSpPr txBox="1"/>
          <p:nvPr/>
        </p:nvSpPr>
        <p:spPr>
          <a:xfrm>
            <a:off x="2365058" y="3277691"/>
            <a:ext cx="848309"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Credential Verification</a:t>
            </a:r>
          </a:p>
        </p:txBody>
      </p:sp>
      <p:sp>
        <p:nvSpPr>
          <p:cNvPr id="65" name="Freeform: Shape 64">
            <a:extLst>
              <a:ext uri="{FF2B5EF4-FFF2-40B4-BE49-F238E27FC236}">
                <a16:creationId xmlns:a16="http://schemas.microsoft.com/office/drawing/2014/main" id="{3598A47A-1877-E8A4-708B-033793393688}"/>
              </a:ext>
            </a:extLst>
          </p:cNvPr>
          <p:cNvSpPr/>
          <p:nvPr/>
        </p:nvSpPr>
        <p:spPr>
          <a:xfrm>
            <a:off x="3819525" y="2697479"/>
            <a:ext cx="1320165" cy="755904"/>
          </a:xfrm>
          <a:custGeom>
            <a:avLst/>
            <a:gdLst>
              <a:gd name="connsiteX0" fmla="*/ 1870234 w 1980247"/>
              <a:gd name="connsiteY0" fmla="*/ 0 h 1133856"/>
              <a:gd name="connsiteX1" fmla="*/ 1980248 w 1980247"/>
              <a:gd name="connsiteY1" fmla="*/ 0 h 1133856"/>
              <a:gd name="connsiteX2" fmla="*/ 1980248 w 1980247"/>
              <a:gd name="connsiteY2" fmla="*/ 1133856 h 1133856"/>
              <a:gd name="connsiteX3" fmla="*/ 1870234 w 1980247"/>
              <a:gd name="connsiteY3" fmla="*/ 1133856 h 1133856"/>
              <a:gd name="connsiteX4" fmla="*/ 110014 w 1980247"/>
              <a:gd name="connsiteY4" fmla="*/ 1133856 h 1133856"/>
              <a:gd name="connsiteX5" fmla="*/ 0 w 1980247"/>
              <a:gd name="connsiteY5" fmla="*/ 1133856 h 1133856"/>
              <a:gd name="connsiteX6" fmla="*/ 0 w 1980247"/>
              <a:gd name="connsiteY6" fmla="*/ 0 h 1133856"/>
              <a:gd name="connsiteX7" fmla="*/ 110014 w 1980247"/>
              <a:gd name="connsiteY7" fmla="*/ 0 h 113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247" h="1133856">
                <a:moveTo>
                  <a:pt x="1870234" y="0"/>
                </a:moveTo>
                <a:cubicBezTo>
                  <a:pt x="1930993" y="0"/>
                  <a:pt x="1980248" y="0"/>
                  <a:pt x="1980248" y="0"/>
                </a:cubicBezTo>
                <a:lnTo>
                  <a:pt x="1980248" y="1133856"/>
                </a:lnTo>
                <a:cubicBezTo>
                  <a:pt x="1980248" y="1133856"/>
                  <a:pt x="1930993" y="1133856"/>
                  <a:pt x="1870234" y="1133856"/>
                </a:cubicBezTo>
                <a:lnTo>
                  <a:pt x="110014" y="1133856"/>
                </a:lnTo>
                <a:cubicBezTo>
                  <a:pt x="49255" y="1133856"/>
                  <a:pt x="0" y="1133856"/>
                  <a:pt x="0" y="1133856"/>
                </a:cubicBezTo>
                <a:lnTo>
                  <a:pt x="0" y="0"/>
                </a:lnTo>
                <a:cubicBezTo>
                  <a:pt x="0" y="0"/>
                  <a:pt x="49255" y="0"/>
                  <a:pt x="110014" y="0"/>
                </a:cubicBezTo>
                <a:close/>
              </a:path>
            </a:pathLst>
          </a:custGeom>
          <a:gradFill>
            <a:gsLst>
              <a:gs pos="0">
                <a:srgbClr val="FFFFFF"/>
              </a:gs>
              <a:gs pos="50000">
                <a:srgbClr val="FBFCFC"/>
              </a:gs>
              <a:gs pos="100000">
                <a:srgbClr val="F8F9FA"/>
              </a:gs>
            </a:gsLst>
            <a:lin ang="2700000" scaled="1"/>
          </a:gradFill>
          <a:ln w="22003" cap="flat">
            <a:solidFill>
              <a:srgbClr val="009900"/>
            </a:solidFill>
            <a:prstDash val="solid"/>
            <a:miter/>
          </a:ln>
        </p:spPr>
        <p:txBody>
          <a:bodyPr rtlCol="0" anchor="ctr"/>
          <a:lstStyle/>
          <a:p>
            <a:endParaRPr lang="en-IN" sz="1200"/>
          </a:p>
        </p:txBody>
      </p:sp>
      <p:sp>
        <p:nvSpPr>
          <p:cNvPr id="66" name="TextBox 65">
            <a:extLst>
              <a:ext uri="{FF2B5EF4-FFF2-40B4-BE49-F238E27FC236}">
                <a16:creationId xmlns:a16="http://schemas.microsoft.com/office/drawing/2014/main" id="{009CEC3F-912D-2100-4537-C27E4499B91A}"/>
              </a:ext>
            </a:extLst>
          </p:cNvPr>
          <p:cNvSpPr txBox="1"/>
          <p:nvPr/>
        </p:nvSpPr>
        <p:spPr>
          <a:xfrm>
            <a:off x="4262164" y="2733240"/>
            <a:ext cx="458780" cy="215444"/>
          </a:xfrm>
          <a:prstGeom prst="rect">
            <a:avLst/>
          </a:prstGeom>
          <a:noFill/>
        </p:spPr>
        <p:txBody>
          <a:bodyPr wrap="none" rtlCol="0">
            <a:spAutoFit/>
          </a:bodyPr>
          <a:lstStyle/>
          <a:p>
            <a:pPr algn="l"/>
            <a:r>
              <a:rPr lang="en-IN" sz="800" b="1">
                <a:ln/>
                <a:solidFill>
                  <a:srgbClr val="009900"/>
                </a:solidFill>
                <a:latin typeface="Arial"/>
                <a:cs typeface="Arial"/>
                <a:sym typeface="Arial"/>
                <a:rtl val="0"/>
              </a:rPr>
              <a:t>NSSF</a:t>
            </a:r>
          </a:p>
        </p:txBody>
      </p:sp>
      <p:sp>
        <p:nvSpPr>
          <p:cNvPr id="67" name="TextBox 66">
            <a:extLst>
              <a:ext uri="{FF2B5EF4-FFF2-40B4-BE49-F238E27FC236}">
                <a16:creationId xmlns:a16="http://schemas.microsoft.com/office/drawing/2014/main" id="{D7614E45-4E01-795F-1314-557C22F53BF6}"/>
              </a:ext>
            </a:extLst>
          </p:cNvPr>
          <p:cNvSpPr txBox="1"/>
          <p:nvPr/>
        </p:nvSpPr>
        <p:spPr>
          <a:xfrm>
            <a:off x="3956396" y="2882034"/>
            <a:ext cx="997389" cy="184666"/>
          </a:xfrm>
          <a:prstGeom prst="rect">
            <a:avLst/>
          </a:prstGeom>
          <a:noFill/>
        </p:spPr>
        <p:txBody>
          <a:bodyPr wrap="none" rtlCol="0">
            <a:spAutoFit/>
          </a:bodyPr>
          <a:lstStyle/>
          <a:p>
            <a:pPr algn="l"/>
            <a:r>
              <a:rPr lang="en-IN" sz="600">
                <a:ln/>
                <a:solidFill>
                  <a:srgbClr val="000000"/>
                </a:solidFill>
                <a:latin typeface="Arial"/>
                <a:cs typeface="Arial"/>
                <a:sym typeface="Arial"/>
                <a:rtl val="0"/>
              </a:rPr>
              <a:t>Network Slice Selection</a:t>
            </a:r>
          </a:p>
        </p:txBody>
      </p:sp>
      <p:sp>
        <p:nvSpPr>
          <p:cNvPr id="68" name="TextBox 67">
            <a:extLst>
              <a:ext uri="{FF2B5EF4-FFF2-40B4-BE49-F238E27FC236}">
                <a16:creationId xmlns:a16="http://schemas.microsoft.com/office/drawing/2014/main" id="{A912BD73-732A-A9BA-EEE9-7637220F31F0}"/>
              </a:ext>
            </a:extLst>
          </p:cNvPr>
          <p:cNvSpPr txBox="1"/>
          <p:nvPr/>
        </p:nvSpPr>
        <p:spPr>
          <a:xfrm>
            <a:off x="4249866" y="2976522"/>
            <a:ext cx="481222" cy="184666"/>
          </a:xfrm>
          <a:prstGeom prst="rect">
            <a:avLst/>
          </a:prstGeom>
          <a:noFill/>
        </p:spPr>
        <p:txBody>
          <a:bodyPr wrap="none" rtlCol="0">
            <a:spAutoFit/>
          </a:bodyPr>
          <a:lstStyle/>
          <a:p>
            <a:pPr algn="l"/>
            <a:r>
              <a:rPr lang="en-IN" sz="600">
                <a:ln/>
                <a:solidFill>
                  <a:srgbClr val="000000"/>
                </a:solidFill>
                <a:latin typeface="Arial"/>
                <a:cs typeface="Arial"/>
                <a:sym typeface="Arial"/>
                <a:rtl val="0"/>
              </a:rPr>
              <a:t>Function</a:t>
            </a:r>
          </a:p>
        </p:txBody>
      </p:sp>
      <p:sp>
        <p:nvSpPr>
          <p:cNvPr id="69" name="TextBox 68">
            <a:extLst>
              <a:ext uri="{FF2B5EF4-FFF2-40B4-BE49-F238E27FC236}">
                <a16:creationId xmlns:a16="http://schemas.microsoft.com/office/drawing/2014/main" id="{AE946C82-6A47-DC7A-AB9D-33AED3E89649}"/>
              </a:ext>
            </a:extLst>
          </p:cNvPr>
          <p:cNvSpPr txBox="1"/>
          <p:nvPr/>
        </p:nvSpPr>
        <p:spPr>
          <a:xfrm>
            <a:off x="3831907" y="3113911"/>
            <a:ext cx="644728"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Slice Selection</a:t>
            </a:r>
          </a:p>
        </p:txBody>
      </p:sp>
      <p:sp>
        <p:nvSpPr>
          <p:cNvPr id="70" name="TextBox 69">
            <a:extLst>
              <a:ext uri="{FF2B5EF4-FFF2-40B4-BE49-F238E27FC236}">
                <a16:creationId xmlns:a16="http://schemas.microsoft.com/office/drawing/2014/main" id="{CA98C06A-0429-15D2-C20D-615184225307}"/>
              </a:ext>
            </a:extLst>
          </p:cNvPr>
          <p:cNvSpPr txBox="1"/>
          <p:nvPr/>
        </p:nvSpPr>
        <p:spPr>
          <a:xfrm>
            <a:off x="3831908" y="3195801"/>
            <a:ext cx="806631"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NSSAI Management</a:t>
            </a:r>
          </a:p>
        </p:txBody>
      </p:sp>
      <p:sp>
        <p:nvSpPr>
          <p:cNvPr id="71" name="TextBox 70">
            <a:extLst>
              <a:ext uri="{FF2B5EF4-FFF2-40B4-BE49-F238E27FC236}">
                <a16:creationId xmlns:a16="http://schemas.microsoft.com/office/drawing/2014/main" id="{1E4E28DB-6230-CE8F-A047-3829A182AF1D}"/>
              </a:ext>
            </a:extLst>
          </p:cNvPr>
          <p:cNvSpPr txBox="1"/>
          <p:nvPr/>
        </p:nvSpPr>
        <p:spPr>
          <a:xfrm>
            <a:off x="3831908" y="3277691"/>
            <a:ext cx="665567"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Network Slicing</a:t>
            </a:r>
          </a:p>
        </p:txBody>
      </p:sp>
      <p:sp>
        <p:nvSpPr>
          <p:cNvPr id="72" name="Freeform: Shape 71">
            <a:extLst>
              <a:ext uri="{FF2B5EF4-FFF2-40B4-BE49-F238E27FC236}">
                <a16:creationId xmlns:a16="http://schemas.microsoft.com/office/drawing/2014/main" id="{2225A5D3-EDCF-6BFD-BAC8-D4F54EB23BC8}"/>
              </a:ext>
            </a:extLst>
          </p:cNvPr>
          <p:cNvSpPr/>
          <p:nvPr/>
        </p:nvSpPr>
        <p:spPr>
          <a:xfrm>
            <a:off x="5286375" y="2697479"/>
            <a:ext cx="1320165" cy="755904"/>
          </a:xfrm>
          <a:custGeom>
            <a:avLst/>
            <a:gdLst>
              <a:gd name="connsiteX0" fmla="*/ 1870234 w 1980247"/>
              <a:gd name="connsiteY0" fmla="*/ 0 h 1133856"/>
              <a:gd name="connsiteX1" fmla="*/ 1980248 w 1980247"/>
              <a:gd name="connsiteY1" fmla="*/ 0 h 1133856"/>
              <a:gd name="connsiteX2" fmla="*/ 1980248 w 1980247"/>
              <a:gd name="connsiteY2" fmla="*/ 1133856 h 1133856"/>
              <a:gd name="connsiteX3" fmla="*/ 1870234 w 1980247"/>
              <a:gd name="connsiteY3" fmla="*/ 1133856 h 1133856"/>
              <a:gd name="connsiteX4" fmla="*/ 110014 w 1980247"/>
              <a:gd name="connsiteY4" fmla="*/ 1133856 h 1133856"/>
              <a:gd name="connsiteX5" fmla="*/ 0 w 1980247"/>
              <a:gd name="connsiteY5" fmla="*/ 1133856 h 1133856"/>
              <a:gd name="connsiteX6" fmla="*/ 0 w 1980247"/>
              <a:gd name="connsiteY6" fmla="*/ 0 h 1133856"/>
              <a:gd name="connsiteX7" fmla="*/ 110014 w 1980247"/>
              <a:gd name="connsiteY7" fmla="*/ 0 h 113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247" h="1133856">
                <a:moveTo>
                  <a:pt x="1870234" y="0"/>
                </a:moveTo>
                <a:cubicBezTo>
                  <a:pt x="1930993" y="0"/>
                  <a:pt x="1980248" y="0"/>
                  <a:pt x="1980248" y="0"/>
                </a:cubicBezTo>
                <a:lnTo>
                  <a:pt x="1980248" y="1133856"/>
                </a:lnTo>
                <a:cubicBezTo>
                  <a:pt x="1980248" y="1133856"/>
                  <a:pt x="1930993" y="1133856"/>
                  <a:pt x="1870234" y="1133856"/>
                </a:cubicBezTo>
                <a:lnTo>
                  <a:pt x="110014" y="1133856"/>
                </a:lnTo>
                <a:cubicBezTo>
                  <a:pt x="49255" y="1133856"/>
                  <a:pt x="0" y="1133856"/>
                  <a:pt x="0" y="1133856"/>
                </a:cubicBezTo>
                <a:lnTo>
                  <a:pt x="0" y="0"/>
                </a:lnTo>
                <a:cubicBezTo>
                  <a:pt x="0" y="0"/>
                  <a:pt x="49255" y="0"/>
                  <a:pt x="110014" y="0"/>
                </a:cubicBezTo>
                <a:close/>
              </a:path>
            </a:pathLst>
          </a:custGeom>
          <a:gradFill>
            <a:gsLst>
              <a:gs pos="0">
                <a:srgbClr val="FFFFFF"/>
              </a:gs>
              <a:gs pos="50000">
                <a:srgbClr val="FBFCFC"/>
              </a:gs>
              <a:gs pos="100000">
                <a:srgbClr val="F8F9FA"/>
              </a:gs>
            </a:gsLst>
            <a:lin ang="2700000" scaled="1"/>
          </a:gradFill>
          <a:ln w="22003" cap="flat">
            <a:solidFill>
              <a:srgbClr val="0066CC"/>
            </a:solidFill>
            <a:prstDash val="solid"/>
            <a:miter/>
          </a:ln>
        </p:spPr>
        <p:txBody>
          <a:bodyPr rtlCol="0" anchor="ctr"/>
          <a:lstStyle/>
          <a:p>
            <a:endParaRPr lang="en-IN" sz="1200"/>
          </a:p>
        </p:txBody>
      </p:sp>
      <p:sp>
        <p:nvSpPr>
          <p:cNvPr id="73" name="TextBox 72">
            <a:extLst>
              <a:ext uri="{FF2B5EF4-FFF2-40B4-BE49-F238E27FC236}">
                <a16:creationId xmlns:a16="http://schemas.microsoft.com/office/drawing/2014/main" id="{BF874090-40D0-814F-CF6F-D0DC87304DA7}"/>
              </a:ext>
            </a:extLst>
          </p:cNvPr>
          <p:cNvSpPr txBox="1"/>
          <p:nvPr/>
        </p:nvSpPr>
        <p:spPr>
          <a:xfrm>
            <a:off x="5764912" y="2733240"/>
            <a:ext cx="394660" cy="215444"/>
          </a:xfrm>
          <a:prstGeom prst="rect">
            <a:avLst/>
          </a:prstGeom>
          <a:noFill/>
        </p:spPr>
        <p:txBody>
          <a:bodyPr wrap="none" rtlCol="0">
            <a:spAutoFit/>
          </a:bodyPr>
          <a:lstStyle/>
          <a:p>
            <a:pPr algn="l"/>
            <a:r>
              <a:rPr lang="en-IN" sz="800" b="1">
                <a:ln/>
                <a:solidFill>
                  <a:srgbClr val="0066CC"/>
                </a:solidFill>
                <a:latin typeface="Arial"/>
                <a:cs typeface="Arial"/>
                <a:sym typeface="Arial"/>
                <a:rtl val="0"/>
              </a:rPr>
              <a:t>NRF</a:t>
            </a:r>
          </a:p>
        </p:txBody>
      </p:sp>
      <p:sp>
        <p:nvSpPr>
          <p:cNvPr id="74" name="TextBox 73">
            <a:extLst>
              <a:ext uri="{FF2B5EF4-FFF2-40B4-BE49-F238E27FC236}">
                <a16:creationId xmlns:a16="http://schemas.microsoft.com/office/drawing/2014/main" id="{0D312262-723B-1C79-3CB8-B3B95E346388}"/>
              </a:ext>
            </a:extLst>
          </p:cNvPr>
          <p:cNvSpPr txBox="1"/>
          <p:nvPr/>
        </p:nvSpPr>
        <p:spPr>
          <a:xfrm>
            <a:off x="5501545" y="2882034"/>
            <a:ext cx="859531" cy="184666"/>
          </a:xfrm>
          <a:prstGeom prst="rect">
            <a:avLst/>
          </a:prstGeom>
          <a:noFill/>
        </p:spPr>
        <p:txBody>
          <a:bodyPr wrap="none" rtlCol="0">
            <a:spAutoFit/>
          </a:bodyPr>
          <a:lstStyle/>
          <a:p>
            <a:pPr algn="l"/>
            <a:r>
              <a:rPr lang="en-IN" sz="600">
                <a:ln/>
                <a:solidFill>
                  <a:srgbClr val="000000"/>
                </a:solidFill>
                <a:latin typeface="Arial"/>
                <a:cs typeface="Arial"/>
                <a:sym typeface="Arial"/>
                <a:rtl val="0"/>
              </a:rPr>
              <a:t>Network Repository</a:t>
            </a:r>
          </a:p>
        </p:txBody>
      </p:sp>
      <p:sp>
        <p:nvSpPr>
          <p:cNvPr id="75" name="TextBox 74">
            <a:extLst>
              <a:ext uri="{FF2B5EF4-FFF2-40B4-BE49-F238E27FC236}">
                <a16:creationId xmlns:a16="http://schemas.microsoft.com/office/drawing/2014/main" id="{D02513AD-A182-6B79-C84D-D7D5BE5DB34F}"/>
              </a:ext>
            </a:extLst>
          </p:cNvPr>
          <p:cNvSpPr txBox="1"/>
          <p:nvPr/>
        </p:nvSpPr>
        <p:spPr>
          <a:xfrm>
            <a:off x="5716716" y="2976522"/>
            <a:ext cx="481222" cy="184666"/>
          </a:xfrm>
          <a:prstGeom prst="rect">
            <a:avLst/>
          </a:prstGeom>
          <a:noFill/>
        </p:spPr>
        <p:txBody>
          <a:bodyPr wrap="none" rtlCol="0">
            <a:spAutoFit/>
          </a:bodyPr>
          <a:lstStyle/>
          <a:p>
            <a:pPr algn="l"/>
            <a:r>
              <a:rPr lang="en-IN" sz="600" dirty="0">
                <a:ln/>
                <a:solidFill>
                  <a:srgbClr val="000000"/>
                </a:solidFill>
                <a:latin typeface="Arial"/>
                <a:cs typeface="Arial"/>
                <a:sym typeface="Arial"/>
                <a:rtl val="0"/>
              </a:rPr>
              <a:t>Function</a:t>
            </a:r>
          </a:p>
        </p:txBody>
      </p:sp>
      <p:sp>
        <p:nvSpPr>
          <p:cNvPr id="76" name="TextBox 75">
            <a:extLst>
              <a:ext uri="{FF2B5EF4-FFF2-40B4-BE49-F238E27FC236}">
                <a16:creationId xmlns:a16="http://schemas.microsoft.com/office/drawing/2014/main" id="{55C2ADF8-0584-AB95-B611-59E48A8BA287}"/>
              </a:ext>
            </a:extLst>
          </p:cNvPr>
          <p:cNvSpPr txBox="1"/>
          <p:nvPr/>
        </p:nvSpPr>
        <p:spPr>
          <a:xfrm>
            <a:off x="5298758" y="3113911"/>
            <a:ext cx="736099" cy="169277"/>
          </a:xfrm>
          <a:prstGeom prst="rect">
            <a:avLst/>
          </a:prstGeom>
          <a:noFill/>
        </p:spPr>
        <p:txBody>
          <a:bodyPr wrap="none" rtlCol="0">
            <a:spAutoFit/>
          </a:bodyPr>
          <a:lstStyle/>
          <a:p>
            <a:pPr algn="l"/>
            <a:r>
              <a:rPr lang="en-IN" sz="500">
                <a:ln/>
                <a:solidFill>
                  <a:srgbClr val="0066CC"/>
                </a:solidFill>
                <a:latin typeface="Arial"/>
                <a:cs typeface="Arial"/>
                <a:sym typeface="Arial"/>
                <a:rtl val="0"/>
              </a:rPr>
              <a:t>• Service Discovery</a:t>
            </a:r>
          </a:p>
        </p:txBody>
      </p:sp>
      <p:sp>
        <p:nvSpPr>
          <p:cNvPr id="77" name="TextBox 76">
            <a:extLst>
              <a:ext uri="{FF2B5EF4-FFF2-40B4-BE49-F238E27FC236}">
                <a16:creationId xmlns:a16="http://schemas.microsoft.com/office/drawing/2014/main" id="{E25407B0-22C1-BDD9-9D7C-87280F8F16A0}"/>
              </a:ext>
            </a:extLst>
          </p:cNvPr>
          <p:cNvSpPr txBox="1"/>
          <p:nvPr/>
        </p:nvSpPr>
        <p:spPr>
          <a:xfrm>
            <a:off x="5298757" y="3195801"/>
            <a:ext cx="561372" cy="169277"/>
          </a:xfrm>
          <a:prstGeom prst="rect">
            <a:avLst/>
          </a:prstGeom>
          <a:noFill/>
        </p:spPr>
        <p:txBody>
          <a:bodyPr wrap="none" rtlCol="0">
            <a:spAutoFit/>
          </a:bodyPr>
          <a:lstStyle/>
          <a:p>
            <a:pPr algn="l"/>
            <a:r>
              <a:rPr lang="en-IN" sz="500">
                <a:ln/>
                <a:solidFill>
                  <a:srgbClr val="0066CC"/>
                </a:solidFill>
                <a:latin typeface="Arial"/>
                <a:cs typeface="Arial"/>
                <a:sym typeface="Arial"/>
                <a:rtl val="0"/>
              </a:rPr>
              <a:t>• NF Registry</a:t>
            </a:r>
          </a:p>
        </p:txBody>
      </p:sp>
      <p:sp>
        <p:nvSpPr>
          <p:cNvPr id="78" name="TextBox 77">
            <a:extLst>
              <a:ext uri="{FF2B5EF4-FFF2-40B4-BE49-F238E27FC236}">
                <a16:creationId xmlns:a16="http://schemas.microsoft.com/office/drawing/2014/main" id="{73F126D3-120E-6157-DF14-002C05B0A688}"/>
              </a:ext>
            </a:extLst>
          </p:cNvPr>
          <p:cNvSpPr txBox="1"/>
          <p:nvPr/>
        </p:nvSpPr>
        <p:spPr>
          <a:xfrm>
            <a:off x="5298758" y="3277691"/>
            <a:ext cx="710451" cy="169277"/>
          </a:xfrm>
          <a:prstGeom prst="rect">
            <a:avLst/>
          </a:prstGeom>
          <a:noFill/>
        </p:spPr>
        <p:txBody>
          <a:bodyPr wrap="none" rtlCol="0">
            <a:spAutoFit/>
          </a:bodyPr>
          <a:lstStyle/>
          <a:p>
            <a:pPr algn="l"/>
            <a:r>
              <a:rPr lang="en-IN" sz="500">
                <a:ln/>
                <a:solidFill>
                  <a:srgbClr val="0066CC"/>
                </a:solidFill>
                <a:latin typeface="Arial"/>
                <a:cs typeface="Arial"/>
                <a:sym typeface="Arial"/>
                <a:rtl val="0"/>
              </a:rPr>
              <a:t>• Service Directory</a:t>
            </a:r>
          </a:p>
        </p:txBody>
      </p:sp>
      <p:sp>
        <p:nvSpPr>
          <p:cNvPr id="79" name="Freeform: Shape 78">
            <a:extLst>
              <a:ext uri="{FF2B5EF4-FFF2-40B4-BE49-F238E27FC236}">
                <a16:creationId xmlns:a16="http://schemas.microsoft.com/office/drawing/2014/main" id="{4852093A-4D3F-E1C3-9E0D-FC95FF9C2F4E}"/>
              </a:ext>
            </a:extLst>
          </p:cNvPr>
          <p:cNvSpPr/>
          <p:nvPr/>
        </p:nvSpPr>
        <p:spPr>
          <a:xfrm>
            <a:off x="8220075" y="1815592"/>
            <a:ext cx="1320165" cy="755904"/>
          </a:xfrm>
          <a:custGeom>
            <a:avLst/>
            <a:gdLst>
              <a:gd name="connsiteX0" fmla="*/ 1870234 w 1980247"/>
              <a:gd name="connsiteY0" fmla="*/ 0 h 1133856"/>
              <a:gd name="connsiteX1" fmla="*/ 1980248 w 1980247"/>
              <a:gd name="connsiteY1" fmla="*/ 0 h 1133856"/>
              <a:gd name="connsiteX2" fmla="*/ 1980248 w 1980247"/>
              <a:gd name="connsiteY2" fmla="*/ 1133856 h 1133856"/>
              <a:gd name="connsiteX3" fmla="*/ 1870234 w 1980247"/>
              <a:gd name="connsiteY3" fmla="*/ 1133856 h 1133856"/>
              <a:gd name="connsiteX4" fmla="*/ 110014 w 1980247"/>
              <a:gd name="connsiteY4" fmla="*/ 1133856 h 1133856"/>
              <a:gd name="connsiteX5" fmla="*/ 0 w 1980247"/>
              <a:gd name="connsiteY5" fmla="*/ 1133856 h 1133856"/>
              <a:gd name="connsiteX6" fmla="*/ 0 w 1980247"/>
              <a:gd name="connsiteY6" fmla="*/ 0 h 1133856"/>
              <a:gd name="connsiteX7" fmla="*/ 110014 w 1980247"/>
              <a:gd name="connsiteY7" fmla="*/ 0 h 113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247" h="1133856">
                <a:moveTo>
                  <a:pt x="1870234" y="0"/>
                </a:moveTo>
                <a:cubicBezTo>
                  <a:pt x="1930993" y="0"/>
                  <a:pt x="1980248" y="0"/>
                  <a:pt x="1980248" y="0"/>
                </a:cubicBezTo>
                <a:lnTo>
                  <a:pt x="1980248" y="1133856"/>
                </a:lnTo>
                <a:cubicBezTo>
                  <a:pt x="1980248" y="1133856"/>
                  <a:pt x="1930993" y="1133856"/>
                  <a:pt x="1870234" y="1133856"/>
                </a:cubicBezTo>
                <a:lnTo>
                  <a:pt x="110014" y="1133856"/>
                </a:lnTo>
                <a:cubicBezTo>
                  <a:pt x="49255" y="1133856"/>
                  <a:pt x="0" y="1133856"/>
                  <a:pt x="0" y="1133856"/>
                </a:cubicBezTo>
                <a:lnTo>
                  <a:pt x="0" y="0"/>
                </a:lnTo>
                <a:cubicBezTo>
                  <a:pt x="0" y="0"/>
                  <a:pt x="49255" y="0"/>
                  <a:pt x="110014" y="0"/>
                </a:cubicBezTo>
                <a:close/>
              </a:path>
            </a:pathLst>
          </a:custGeom>
          <a:gradFill>
            <a:gsLst>
              <a:gs pos="0">
                <a:srgbClr val="FFFFFF"/>
              </a:gs>
              <a:gs pos="50000">
                <a:srgbClr val="FBFCFC"/>
              </a:gs>
              <a:gs pos="100000">
                <a:srgbClr val="F8F9FA"/>
              </a:gs>
            </a:gsLst>
            <a:lin ang="2700000" scaled="1"/>
          </a:gradFill>
          <a:ln w="22003" cap="flat">
            <a:solidFill>
              <a:srgbClr val="FF6600"/>
            </a:solidFill>
            <a:prstDash val="solid"/>
            <a:miter/>
          </a:ln>
        </p:spPr>
        <p:txBody>
          <a:bodyPr rtlCol="0" anchor="ctr"/>
          <a:lstStyle/>
          <a:p>
            <a:endParaRPr lang="en-IN" sz="1200"/>
          </a:p>
        </p:txBody>
      </p:sp>
      <p:sp>
        <p:nvSpPr>
          <p:cNvPr id="80" name="TextBox 79">
            <a:extLst>
              <a:ext uri="{FF2B5EF4-FFF2-40B4-BE49-F238E27FC236}">
                <a16:creationId xmlns:a16="http://schemas.microsoft.com/office/drawing/2014/main" id="{631C3FED-6FDC-3C1E-B706-A96D80E9CA48}"/>
              </a:ext>
            </a:extLst>
          </p:cNvPr>
          <p:cNvSpPr txBox="1"/>
          <p:nvPr/>
        </p:nvSpPr>
        <p:spPr>
          <a:xfrm>
            <a:off x="8685576" y="1851352"/>
            <a:ext cx="417102" cy="215444"/>
          </a:xfrm>
          <a:prstGeom prst="rect">
            <a:avLst/>
          </a:prstGeom>
          <a:noFill/>
        </p:spPr>
        <p:txBody>
          <a:bodyPr wrap="none" rtlCol="0">
            <a:spAutoFit/>
          </a:bodyPr>
          <a:lstStyle/>
          <a:p>
            <a:pPr algn="l"/>
            <a:r>
              <a:rPr lang="en-IN" sz="800" b="1">
                <a:ln/>
                <a:solidFill>
                  <a:srgbClr val="FF6600"/>
                </a:solidFill>
                <a:latin typeface="Arial"/>
                <a:cs typeface="Arial"/>
                <a:sym typeface="Arial"/>
                <a:rtl val="0"/>
              </a:rPr>
              <a:t>UDM</a:t>
            </a:r>
          </a:p>
        </p:txBody>
      </p:sp>
      <p:sp>
        <p:nvSpPr>
          <p:cNvPr id="81" name="TextBox 80">
            <a:extLst>
              <a:ext uri="{FF2B5EF4-FFF2-40B4-BE49-F238E27FC236}">
                <a16:creationId xmlns:a16="http://schemas.microsoft.com/office/drawing/2014/main" id="{A800421F-5148-A971-7841-3FE5B2E10420}"/>
              </a:ext>
            </a:extLst>
          </p:cNvPr>
          <p:cNvSpPr txBox="1"/>
          <p:nvPr/>
        </p:nvSpPr>
        <p:spPr>
          <a:xfrm>
            <a:off x="8577038" y="2000146"/>
            <a:ext cx="611065" cy="184666"/>
          </a:xfrm>
          <a:prstGeom prst="rect">
            <a:avLst/>
          </a:prstGeom>
          <a:noFill/>
        </p:spPr>
        <p:txBody>
          <a:bodyPr wrap="none" rtlCol="0">
            <a:spAutoFit/>
          </a:bodyPr>
          <a:lstStyle/>
          <a:p>
            <a:pPr algn="l"/>
            <a:r>
              <a:rPr lang="en-IN" sz="600">
                <a:ln/>
                <a:solidFill>
                  <a:srgbClr val="000000"/>
                </a:solidFill>
                <a:latin typeface="Arial"/>
                <a:cs typeface="Arial"/>
                <a:sym typeface="Arial"/>
                <a:rtl val="0"/>
              </a:rPr>
              <a:t>Unified Data</a:t>
            </a:r>
          </a:p>
        </p:txBody>
      </p:sp>
      <p:sp>
        <p:nvSpPr>
          <p:cNvPr id="82" name="TextBox 81">
            <a:extLst>
              <a:ext uri="{FF2B5EF4-FFF2-40B4-BE49-F238E27FC236}">
                <a16:creationId xmlns:a16="http://schemas.microsoft.com/office/drawing/2014/main" id="{B93C8002-ABF3-B578-0B4A-9752F36E6948}"/>
              </a:ext>
            </a:extLst>
          </p:cNvPr>
          <p:cNvSpPr txBox="1"/>
          <p:nvPr/>
        </p:nvSpPr>
        <p:spPr>
          <a:xfrm>
            <a:off x="8562341" y="2094634"/>
            <a:ext cx="636713" cy="184666"/>
          </a:xfrm>
          <a:prstGeom prst="rect">
            <a:avLst/>
          </a:prstGeom>
          <a:noFill/>
        </p:spPr>
        <p:txBody>
          <a:bodyPr wrap="none" rtlCol="0">
            <a:spAutoFit/>
          </a:bodyPr>
          <a:lstStyle/>
          <a:p>
            <a:pPr algn="l"/>
            <a:r>
              <a:rPr lang="en-IN" sz="600">
                <a:ln/>
                <a:solidFill>
                  <a:srgbClr val="000000"/>
                </a:solidFill>
                <a:latin typeface="Arial"/>
                <a:cs typeface="Arial"/>
                <a:sym typeface="Arial"/>
                <a:rtl val="0"/>
              </a:rPr>
              <a:t>Management</a:t>
            </a:r>
          </a:p>
        </p:txBody>
      </p:sp>
      <p:sp>
        <p:nvSpPr>
          <p:cNvPr id="83" name="TextBox 82">
            <a:extLst>
              <a:ext uri="{FF2B5EF4-FFF2-40B4-BE49-F238E27FC236}">
                <a16:creationId xmlns:a16="http://schemas.microsoft.com/office/drawing/2014/main" id="{70A16BF0-169A-9E1F-9C1B-99FBC6899E2A}"/>
              </a:ext>
            </a:extLst>
          </p:cNvPr>
          <p:cNvSpPr txBox="1"/>
          <p:nvPr/>
        </p:nvSpPr>
        <p:spPr>
          <a:xfrm>
            <a:off x="8232458" y="2232023"/>
            <a:ext cx="681597"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Subscriber Data</a:t>
            </a:r>
          </a:p>
        </p:txBody>
      </p:sp>
      <p:sp>
        <p:nvSpPr>
          <p:cNvPr id="84" name="TextBox 83">
            <a:extLst>
              <a:ext uri="{FF2B5EF4-FFF2-40B4-BE49-F238E27FC236}">
                <a16:creationId xmlns:a16="http://schemas.microsoft.com/office/drawing/2014/main" id="{1A68F1FD-386D-8886-5920-E1D4E3EB9496}"/>
              </a:ext>
            </a:extLst>
          </p:cNvPr>
          <p:cNvSpPr txBox="1"/>
          <p:nvPr/>
        </p:nvSpPr>
        <p:spPr>
          <a:xfrm>
            <a:off x="8232458" y="2313913"/>
            <a:ext cx="780983"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Authentication Data</a:t>
            </a:r>
          </a:p>
        </p:txBody>
      </p:sp>
      <p:sp>
        <p:nvSpPr>
          <p:cNvPr id="85" name="TextBox 84">
            <a:extLst>
              <a:ext uri="{FF2B5EF4-FFF2-40B4-BE49-F238E27FC236}">
                <a16:creationId xmlns:a16="http://schemas.microsoft.com/office/drawing/2014/main" id="{13B6D975-AF69-344A-5D0D-D9A1DCE14484}"/>
              </a:ext>
            </a:extLst>
          </p:cNvPr>
          <p:cNvSpPr txBox="1"/>
          <p:nvPr/>
        </p:nvSpPr>
        <p:spPr>
          <a:xfrm>
            <a:off x="8232458" y="2395803"/>
            <a:ext cx="699230"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Subscription Info</a:t>
            </a:r>
          </a:p>
        </p:txBody>
      </p:sp>
      <p:sp>
        <p:nvSpPr>
          <p:cNvPr id="86" name="Freeform: Shape 85">
            <a:extLst>
              <a:ext uri="{FF2B5EF4-FFF2-40B4-BE49-F238E27FC236}">
                <a16:creationId xmlns:a16="http://schemas.microsoft.com/office/drawing/2014/main" id="{5F98CFCB-5802-8527-B0BB-7EEBC8E7E104}"/>
              </a:ext>
            </a:extLst>
          </p:cNvPr>
          <p:cNvSpPr/>
          <p:nvPr/>
        </p:nvSpPr>
        <p:spPr>
          <a:xfrm>
            <a:off x="9686925" y="1815592"/>
            <a:ext cx="1320165" cy="755904"/>
          </a:xfrm>
          <a:custGeom>
            <a:avLst/>
            <a:gdLst>
              <a:gd name="connsiteX0" fmla="*/ 1870234 w 1980247"/>
              <a:gd name="connsiteY0" fmla="*/ 0 h 1133856"/>
              <a:gd name="connsiteX1" fmla="*/ 1980248 w 1980247"/>
              <a:gd name="connsiteY1" fmla="*/ 0 h 1133856"/>
              <a:gd name="connsiteX2" fmla="*/ 1980248 w 1980247"/>
              <a:gd name="connsiteY2" fmla="*/ 1133856 h 1133856"/>
              <a:gd name="connsiteX3" fmla="*/ 1870234 w 1980247"/>
              <a:gd name="connsiteY3" fmla="*/ 1133856 h 1133856"/>
              <a:gd name="connsiteX4" fmla="*/ 110014 w 1980247"/>
              <a:gd name="connsiteY4" fmla="*/ 1133856 h 1133856"/>
              <a:gd name="connsiteX5" fmla="*/ 0 w 1980247"/>
              <a:gd name="connsiteY5" fmla="*/ 1133856 h 1133856"/>
              <a:gd name="connsiteX6" fmla="*/ 0 w 1980247"/>
              <a:gd name="connsiteY6" fmla="*/ 0 h 1133856"/>
              <a:gd name="connsiteX7" fmla="*/ 110014 w 1980247"/>
              <a:gd name="connsiteY7" fmla="*/ 0 h 113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247" h="1133856">
                <a:moveTo>
                  <a:pt x="1870234" y="0"/>
                </a:moveTo>
                <a:cubicBezTo>
                  <a:pt x="1930993" y="0"/>
                  <a:pt x="1980248" y="0"/>
                  <a:pt x="1980248" y="0"/>
                </a:cubicBezTo>
                <a:lnTo>
                  <a:pt x="1980248" y="1133856"/>
                </a:lnTo>
                <a:cubicBezTo>
                  <a:pt x="1980248" y="1133856"/>
                  <a:pt x="1930993" y="1133856"/>
                  <a:pt x="1870234" y="1133856"/>
                </a:cubicBezTo>
                <a:lnTo>
                  <a:pt x="110014" y="1133856"/>
                </a:lnTo>
                <a:cubicBezTo>
                  <a:pt x="49255" y="1133856"/>
                  <a:pt x="0" y="1133856"/>
                  <a:pt x="0" y="1133856"/>
                </a:cubicBezTo>
                <a:lnTo>
                  <a:pt x="0" y="0"/>
                </a:lnTo>
                <a:cubicBezTo>
                  <a:pt x="0" y="0"/>
                  <a:pt x="49255" y="0"/>
                  <a:pt x="110014" y="0"/>
                </a:cubicBezTo>
                <a:close/>
              </a:path>
            </a:pathLst>
          </a:custGeom>
          <a:gradFill>
            <a:gsLst>
              <a:gs pos="0">
                <a:srgbClr val="FFFFFF"/>
              </a:gs>
              <a:gs pos="50000">
                <a:srgbClr val="FBFCFC"/>
              </a:gs>
              <a:gs pos="100000">
                <a:srgbClr val="F8F9FA"/>
              </a:gs>
            </a:gsLst>
            <a:lin ang="2700000" scaled="1"/>
          </a:gradFill>
          <a:ln w="22003" cap="flat">
            <a:solidFill>
              <a:srgbClr val="FF6600"/>
            </a:solidFill>
            <a:prstDash val="solid"/>
            <a:miter/>
          </a:ln>
        </p:spPr>
        <p:txBody>
          <a:bodyPr rtlCol="0" anchor="ctr"/>
          <a:lstStyle/>
          <a:p>
            <a:endParaRPr lang="en-IN" sz="1200"/>
          </a:p>
        </p:txBody>
      </p:sp>
      <p:sp>
        <p:nvSpPr>
          <p:cNvPr id="87" name="TextBox 86">
            <a:extLst>
              <a:ext uri="{FF2B5EF4-FFF2-40B4-BE49-F238E27FC236}">
                <a16:creationId xmlns:a16="http://schemas.microsoft.com/office/drawing/2014/main" id="{1AB9BA5D-A700-298D-3A8F-44E90E7333EF}"/>
              </a:ext>
            </a:extLst>
          </p:cNvPr>
          <p:cNvSpPr txBox="1"/>
          <p:nvPr/>
        </p:nvSpPr>
        <p:spPr>
          <a:xfrm>
            <a:off x="10158930" y="1851352"/>
            <a:ext cx="405880" cy="215444"/>
          </a:xfrm>
          <a:prstGeom prst="rect">
            <a:avLst/>
          </a:prstGeom>
          <a:noFill/>
        </p:spPr>
        <p:txBody>
          <a:bodyPr wrap="none" rtlCol="0">
            <a:spAutoFit/>
          </a:bodyPr>
          <a:lstStyle/>
          <a:p>
            <a:pPr algn="l"/>
            <a:r>
              <a:rPr lang="en-IN" sz="800" b="1">
                <a:ln/>
                <a:solidFill>
                  <a:srgbClr val="FF6600"/>
                </a:solidFill>
                <a:latin typeface="Arial"/>
                <a:cs typeface="Arial"/>
                <a:sym typeface="Arial"/>
                <a:rtl val="0"/>
              </a:rPr>
              <a:t>UDR</a:t>
            </a:r>
          </a:p>
        </p:txBody>
      </p:sp>
      <p:sp>
        <p:nvSpPr>
          <p:cNvPr id="88" name="TextBox 87">
            <a:extLst>
              <a:ext uri="{FF2B5EF4-FFF2-40B4-BE49-F238E27FC236}">
                <a16:creationId xmlns:a16="http://schemas.microsoft.com/office/drawing/2014/main" id="{9836EB31-D54D-0D6E-5801-1FEDF0B08D82}"/>
              </a:ext>
            </a:extLst>
          </p:cNvPr>
          <p:cNvSpPr txBox="1"/>
          <p:nvPr/>
        </p:nvSpPr>
        <p:spPr>
          <a:xfrm>
            <a:off x="10043888" y="2000146"/>
            <a:ext cx="611065" cy="184666"/>
          </a:xfrm>
          <a:prstGeom prst="rect">
            <a:avLst/>
          </a:prstGeom>
          <a:noFill/>
        </p:spPr>
        <p:txBody>
          <a:bodyPr wrap="none" rtlCol="0">
            <a:spAutoFit/>
          </a:bodyPr>
          <a:lstStyle/>
          <a:p>
            <a:pPr algn="l"/>
            <a:r>
              <a:rPr lang="en-IN" sz="600">
                <a:ln/>
                <a:solidFill>
                  <a:srgbClr val="000000"/>
                </a:solidFill>
                <a:latin typeface="Arial"/>
                <a:cs typeface="Arial"/>
                <a:sym typeface="Arial"/>
                <a:rtl val="0"/>
              </a:rPr>
              <a:t>Unified Data</a:t>
            </a:r>
          </a:p>
        </p:txBody>
      </p:sp>
      <p:sp>
        <p:nvSpPr>
          <p:cNvPr id="89" name="TextBox 88">
            <a:extLst>
              <a:ext uri="{FF2B5EF4-FFF2-40B4-BE49-F238E27FC236}">
                <a16:creationId xmlns:a16="http://schemas.microsoft.com/office/drawing/2014/main" id="{39552546-3C4E-7CC7-43A0-4EDA5B04BCC6}"/>
              </a:ext>
            </a:extLst>
          </p:cNvPr>
          <p:cNvSpPr txBox="1"/>
          <p:nvPr/>
        </p:nvSpPr>
        <p:spPr>
          <a:xfrm>
            <a:off x="10075710" y="2094634"/>
            <a:ext cx="554960" cy="184666"/>
          </a:xfrm>
          <a:prstGeom prst="rect">
            <a:avLst/>
          </a:prstGeom>
          <a:noFill/>
        </p:spPr>
        <p:txBody>
          <a:bodyPr wrap="none" rtlCol="0">
            <a:spAutoFit/>
          </a:bodyPr>
          <a:lstStyle/>
          <a:p>
            <a:pPr algn="l"/>
            <a:r>
              <a:rPr lang="en-IN" sz="600">
                <a:ln/>
                <a:solidFill>
                  <a:srgbClr val="000000"/>
                </a:solidFill>
                <a:latin typeface="Arial"/>
                <a:cs typeface="Arial"/>
                <a:sym typeface="Arial"/>
                <a:rtl val="0"/>
              </a:rPr>
              <a:t>Repository</a:t>
            </a:r>
          </a:p>
        </p:txBody>
      </p:sp>
      <p:sp>
        <p:nvSpPr>
          <p:cNvPr id="90" name="TextBox 89">
            <a:extLst>
              <a:ext uri="{FF2B5EF4-FFF2-40B4-BE49-F238E27FC236}">
                <a16:creationId xmlns:a16="http://schemas.microsoft.com/office/drawing/2014/main" id="{7C3D6018-D01C-AA6A-659D-F5AD80182C8D}"/>
              </a:ext>
            </a:extLst>
          </p:cNvPr>
          <p:cNvSpPr txBox="1"/>
          <p:nvPr/>
        </p:nvSpPr>
        <p:spPr>
          <a:xfrm>
            <a:off x="9699308" y="2232023"/>
            <a:ext cx="763351"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Database Backend</a:t>
            </a:r>
          </a:p>
        </p:txBody>
      </p:sp>
      <p:sp>
        <p:nvSpPr>
          <p:cNvPr id="91" name="TextBox 90">
            <a:extLst>
              <a:ext uri="{FF2B5EF4-FFF2-40B4-BE49-F238E27FC236}">
                <a16:creationId xmlns:a16="http://schemas.microsoft.com/office/drawing/2014/main" id="{2000C7F7-E112-F293-5238-D284DA8E3CFC}"/>
              </a:ext>
            </a:extLst>
          </p:cNvPr>
          <p:cNvSpPr txBox="1"/>
          <p:nvPr/>
        </p:nvSpPr>
        <p:spPr>
          <a:xfrm>
            <a:off x="9699308" y="2313913"/>
            <a:ext cx="681597"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Stateful Storage</a:t>
            </a:r>
          </a:p>
        </p:txBody>
      </p:sp>
      <p:sp>
        <p:nvSpPr>
          <p:cNvPr id="92" name="TextBox 91">
            <a:extLst>
              <a:ext uri="{FF2B5EF4-FFF2-40B4-BE49-F238E27FC236}">
                <a16:creationId xmlns:a16="http://schemas.microsoft.com/office/drawing/2014/main" id="{A0795530-89F0-5AAB-AE5D-9D07CD18B828}"/>
              </a:ext>
            </a:extLst>
          </p:cNvPr>
          <p:cNvSpPr txBox="1"/>
          <p:nvPr/>
        </p:nvSpPr>
        <p:spPr>
          <a:xfrm>
            <a:off x="9699308" y="2395803"/>
            <a:ext cx="660758"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Persistent Data</a:t>
            </a:r>
          </a:p>
        </p:txBody>
      </p:sp>
      <p:sp>
        <p:nvSpPr>
          <p:cNvPr id="93" name="Freeform: Shape 92">
            <a:extLst>
              <a:ext uri="{FF2B5EF4-FFF2-40B4-BE49-F238E27FC236}">
                <a16:creationId xmlns:a16="http://schemas.microsoft.com/office/drawing/2014/main" id="{B5C9D5D6-4F3C-E043-3FE4-9D6B0A55C199}"/>
              </a:ext>
            </a:extLst>
          </p:cNvPr>
          <p:cNvSpPr/>
          <p:nvPr/>
        </p:nvSpPr>
        <p:spPr>
          <a:xfrm>
            <a:off x="2059305" y="4209288"/>
            <a:ext cx="9094470" cy="944880"/>
          </a:xfrm>
          <a:custGeom>
            <a:avLst/>
            <a:gdLst>
              <a:gd name="connsiteX0" fmla="*/ 13476684 w 13641705"/>
              <a:gd name="connsiteY0" fmla="*/ 0 h 1417320"/>
              <a:gd name="connsiteX1" fmla="*/ 13641705 w 13641705"/>
              <a:gd name="connsiteY1" fmla="*/ 0 h 1417320"/>
              <a:gd name="connsiteX2" fmla="*/ 13641705 w 13641705"/>
              <a:gd name="connsiteY2" fmla="*/ 1417320 h 1417320"/>
              <a:gd name="connsiteX3" fmla="*/ 13476684 w 13641705"/>
              <a:gd name="connsiteY3" fmla="*/ 1417320 h 1417320"/>
              <a:gd name="connsiteX4" fmla="*/ 165021 w 13641705"/>
              <a:gd name="connsiteY4" fmla="*/ 1417320 h 1417320"/>
              <a:gd name="connsiteX5" fmla="*/ 0 w 13641705"/>
              <a:gd name="connsiteY5" fmla="*/ 1417320 h 1417320"/>
              <a:gd name="connsiteX6" fmla="*/ 0 w 13641705"/>
              <a:gd name="connsiteY6" fmla="*/ 0 h 1417320"/>
              <a:gd name="connsiteX7" fmla="*/ 165021 w 13641705"/>
              <a:gd name="connsiteY7" fmla="*/ 0 h 141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41705" h="1417320">
                <a:moveTo>
                  <a:pt x="13476684" y="0"/>
                </a:moveTo>
                <a:cubicBezTo>
                  <a:pt x="13567823" y="0"/>
                  <a:pt x="13641705" y="0"/>
                  <a:pt x="13641705" y="0"/>
                </a:cubicBezTo>
                <a:lnTo>
                  <a:pt x="13641705" y="1417320"/>
                </a:lnTo>
                <a:cubicBezTo>
                  <a:pt x="13641705" y="1417320"/>
                  <a:pt x="13567823" y="1417320"/>
                  <a:pt x="13476684" y="1417320"/>
                </a:cubicBezTo>
                <a:lnTo>
                  <a:pt x="165021" y="1417320"/>
                </a:lnTo>
                <a:cubicBezTo>
                  <a:pt x="73882" y="1417320"/>
                  <a:pt x="0" y="1417320"/>
                  <a:pt x="0" y="1417320"/>
                </a:cubicBezTo>
                <a:lnTo>
                  <a:pt x="0" y="0"/>
                </a:lnTo>
                <a:cubicBezTo>
                  <a:pt x="0" y="0"/>
                  <a:pt x="73882" y="0"/>
                  <a:pt x="165021" y="0"/>
                </a:cubicBezTo>
                <a:close/>
              </a:path>
            </a:pathLst>
          </a:custGeom>
          <a:gradFill>
            <a:gsLst>
              <a:gs pos="0">
                <a:srgbClr val="FFEBEE"/>
              </a:gs>
              <a:gs pos="50000">
                <a:srgbClr val="FFDCE0"/>
              </a:gs>
              <a:gs pos="100000">
                <a:srgbClr val="FFCDD2"/>
              </a:gs>
            </a:gsLst>
            <a:lin ang="2700000" scaled="1"/>
          </a:gradFill>
          <a:ln w="33004" cap="flat">
            <a:solidFill>
              <a:srgbClr val="CC0000"/>
            </a:solidFill>
            <a:prstDash val="solid"/>
            <a:miter/>
          </a:ln>
        </p:spPr>
        <p:txBody>
          <a:bodyPr rtlCol="0" anchor="ctr"/>
          <a:lstStyle/>
          <a:p>
            <a:endParaRPr lang="en-IN" sz="1200"/>
          </a:p>
        </p:txBody>
      </p:sp>
      <p:sp>
        <p:nvSpPr>
          <p:cNvPr id="94" name="TextBox 93">
            <a:extLst>
              <a:ext uri="{FF2B5EF4-FFF2-40B4-BE49-F238E27FC236}">
                <a16:creationId xmlns:a16="http://schemas.microsoft.com/office/drawing/2014/main" id="{E2D96A69-CF9A-AD36-A32F-4876D610B187}"/>
              </a:ext>
            </a:extLst>
          </p:cNvPr>
          <p:cNvSpPr txBox="1"/>
          <p:nvPr/>
        </p:nvSpPr>
        <p:spPr>
          <a:xfrm>
            <a:off x="5017635" y="4253735"/>
            <a:ext cx="2877711" cy="246221"/>
          </a:xfrm>
          <a:prstGeom prst="rect">
            <a:avLst/>
          </a:prstGeom>
          <a:noFill/>
        </p:spPr>
        <p:txBody>
          <a:bodyPr wrap="none" rtlCol="0">
            <a:spAutoFit/>
          </a:bodyPr>
          <a:lstStyle/>
          <a:p>
            <a:pPr algn="l"/>
            <a:r>
              <a:rPr lang="en-IN" sz="1000" b="1" dirty="0">
                <a:ln/>
                <a:solidFill>
                  <a:srgbClr val="CC0000"/>
                </a:solidFill>
                <a:latin typeface="Arial"/>
                <a:cs typeface="Arial"/>
                <a:sym typeface="Arial"/>
                <a:rtl val="0"/>
              </a:rPr>
              <a:t>USER PLANE (UP) - STATEFUL FUNCTIONS</a:t>
            </a:r>
          </a:p>
        </p:txBody>
      </p:sp>
      <p:sp>
        <p:nvSpPr>
          <p:cNvPr id="95" name="TextBox 94">
            <a:extLst>
              <a:ext uri="{FF2B5EF4-FFF2-40B4-BE49-F238E27FC236}">
                <a16:creationId xmlns:a16="http://schemas.microsoft.com/office/drawing/2014/main" id="{44D6DEC9-6354-2687-FFA8-77373DFA746C}"/>
              </a:ext>
            </a:extLst>
          </p:cNvPr>
          <p:cNvSpPr txBox="1"/>
          <p:nvPr/>
        </p:nvSpPr>
        <p:spPr>
          <a:xfrm>
            <a:off x="4826000" y="4445000"/>
            <a:ext cx="3783408" cy="235898"/>
          </a:xfrm>
          <a:prstGeom prst="rect">
            <a:avLst/>
          </a:prstGeom>
          <a:noFill/>
        </p:spPr>
        <p:txBody>
          <a:bodyPr wrap="none" rtlCol="0">
            <a:spAutoFit/>
          </a:bodyPr>
          <a:lstStyle/>
          <a:p>
            <a:pPr algn="l"/>
            <a:r>
              <a:rPr lang="en-IN" sz="933" dirty="0">
                <a:ln/>
                <a:solidFill>
                  <a:srgbClr val="CC0000"/>
                </a:solidFill>
                <a:latin typeface="Arial"/>
                <a:cs typeface="Arial"/>
                <a:sym typeface="Arial"/>
                <a:rtl val="0"/>
              </a:rPr>
              <a:t>High-Performance Packet Processing • Real-Time Data Forwarding</a:t>
            </a:r>
          </a:p>
        </p:txBody>
      </p:sp>
      <p:sp>
        <p:nvSpPr>
          <p:cNvPr id="96" name="Freeform: Shape 95">
            <a:extLst>
              <a:ext uri="{FF2B5EF4-FFF2-40B4-BE49-F238E27FC236}">
                <a16:creationId xmlns:a16="http://schemas.microsoft.com/office/drawing/2014/main" id="{B05F302D-E1CF-689A-E226-02F06B37BAEF}"/>
              </a:ext>
            </a:extLst>
          </p:cNvPr>
          <p:cNvSpPr/>
          <p:nvPr/>
        </p:nvSpPr>
        <p:spPr>
          <a:xfrm>
            <a:off x="4552950" y="4713224"/>
            <a:ext cx="4107180" cy="314959"/>
          </a:xfrm>
          <a:custGeom>
            <a:avLst/>
            <a:gdLst>
              <a:gd name="connsiteX0" fmla="*/ 6028754 w 6160770"/>
              <a:gd name="connsiteY0" fmla="*/ 0 h 472439"/>
              <a:gd name="connsiteX1" fmla="*/ 6160770 w 6160770"/>
              <a:gd name="connsiteY1" fmla="*/ 0 h 472439"/>
              <a:gd name="connsiteX2" fmla="*/ 6160770 w 6160770"/>
              <a:gd name="connsiteY2" fmla="*/ 472440 h 472439"/>
              <a:gd name="connsiteX3" fmla="*/ 6028754 w 6160770"/>
              <a:gd name="connsiteY3" fmla="*/ 472440 h 472439"/>
              <a:gd name="connsiteX4" fmla="*/ 132017 w 6160770"/>
              <a:gd name="connsiteY4" fmla="*/ 472440 h 472439"/>
              <a:gd name="connsiteX5" fmla="*/ 0 w 6160770"/>
              <a:gd name="connsiteY5" fmla="*/ 472440 h 472439"/>
              <a:gd name="connsiteX6" fmla="*/ 0 w 6160770"/>
              <a:gd name="connsiteY6" fmla="*/ 0 h 472439"/>
              <a:gd name="connsiteX7" fmla="*/ 132017 w 6160770"/>
              <a:gd name="connsiteY7" fmla="*/ 0 h 47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0770" h="472439">
                <a:moveTo>
                  <a:pt x="6028754" y="0"/>
                </a:moveTo>
                <a:cubicBezTo>
                  <a:pt x="6101665" y="0"/>
                  <a:pt x="6160770" y="0"/>
                  <a:pt x="6160770" y="0"/>
                </a:cubicBezTo>
                <a:lnTo>
                  <a:pt x="6160770" y="472440"/>
                </a:lnTo>
                <a:cubicBezTo>
                  <a:pt x="6160770" y="472440"/>
                  <a:pt x="6101665" y="472440"/>
                  <a:pt x="6028754" y="472440"/>
                </a:cubicBezTo>
                <a:lnTo>
                  <a:pt x="132017" y="472440"/>
                </a:lnTo>
                <a:cubicBezTo>
                  <a:pt x="59106" y="472440"/>
                  <a:pt x="0" y="472440"/>
                  <a:pt x="0" y="472440"/>
                </a:cubicBezTo>
                <a:lnTo>
                  <a:pt x="0" y="0"/>
                </a:lnTo>
                <a:cubicBezTo>
                  <a:pt x="0" y="0"/>
                  <a:pt x="59106" y="0"/>
                  <a:pt x="132017" y="0"/>
                </a:cubicBezTo>
                <a:close/>
              </a:path>
            </a:pathLst>
          </a:custGeom>
          <a:gradFill>
            <a:gsLst>
              <a:gs pos="0">
                <a:srgbClr val="FFFFFF"/>
              </a:gs>
              <a:gs pos="50000">
                <a:srgbClr val="FBFCFC"/>
              </a:gs>
              <a:gs pos="100000">
                <a:srgbClr val="F8F9FA"/>
              </a:gs>
            </a:gsLst>
            <a:lin ang="2700000" scaled="1"/>
          </a:gradFill>
          <a:ln w="33004" cap="flat">
            <a:solidFill>
              <a:srgbClr val="CC0000"/>
            </a:solidFill>
            <a:prstDash val="solid"/>
            <a:miter/>
          </a:ln>
        </p:spPr>
        <p:txBody>
          <a:bodyPr rtlCol="0" anchor="ctr"/>
          <a:lstStyle/>
          <a:p>
            <a:endParaRPr lang="en-IN" sz="1200"/>
          </a:p>
        </p:txBody>
      </p:sp>
      <p:sp>
        <p:nvSpPr>
          <p:cNvPr id="97" name="TextBox 96">
            <a:extLst>
              <a:ext uri="{FF2B5EF4-FFF2-40B4-BE49-F238E27FC236}">
                <a16:creationId xmlns:a16="http://schemas.microsoft.com/office/drawing/2014/main" id="{03B4A87D-08B0-3FC8-61DF-44E60C0A550E}"/>
              </a:ext>
            </a:extLst>
          </p:cNvPr>
          <p:cNvSpPr txBox="1"/>
          <p:nvPr/>
        </p:nvSpPr>
        <p:spPr>
          <a:xfrm>
            <a:off x="5080000" y="4699000"/>
            <a:ext cx="2884123" cy="230832"/>
          </a:xfrm>
          <a:prstGeom prst="rect">
            <a:avLst/>
          </a:prstGeom>
          <a:noFill/>
        </p:spPr>
        <p:txBody>
          <a:bodyPr wrap="none" rtlCol="0">
            <a:spAutoFit/>
          </a:bodyPr>
          <a:lstStyle/>
          <a:p>
            <a:pPr algn="l"/>
            <a:r>
              <a:rPr lang="en-IN" sz="900" b="1" dirty="0">
                <a:ln/>
                <a:solidFill>
                  <a:srgbClr val="CC0000"/>
                </a:solidFill>
                <a:latin typeface="Arial"/>
                <a:cs typeface="Arial"/>
                <a:sym typeface="Arial"/>
                <a:rtl val="0"/>
              </a:rPr>
              <a:t>UPF - User Plane Function (Stateful Data Anchor)</a:t>
            </a:r>
          </a:p>
        </p:txBody>
      </p:sp>
      <p:sp>
        <p:nvSpPr>
          <p:cNvPr id="98" name="TextBox 97">
            <a:extLst>
              <a:ext uri="{FF2B5EF4-FFF2-40B4-BE49-F238E27FC236}">
                <a16:creationId xmlns:a16="http://schemas.microsoft.com/office/drawing/2014/main" id="{DF0AD78D-9C50-5E03-E18D-1886C49E85E5}"/>
              </a:ext>
            </a:extLst>
          </p:cNvPr>
          <p:cNvSpPr txBox="1"/>
          <p:nvPr/>
        </p:nvSpPr>
        <p:spPr>
          <a:xfrm>
            <a:off x="4978400" y="4851400"/>
            <a:ext cx="3068469" cy="184666"/>
          </a:xfrm>
          <a:prstGeom prst="rect">
            <a:avLst/>
          </a:prstGeom>
          <a:noFill/>
        </p:spPr>
        <p:txBody>
          <a:bodyPr wrap="none" rtlCol="0">
            <a:spAutoFit/>
          </a:bodyPr>
          <a:lstStyle/>
          <a:p>
            <a:pPr algn="l"/>
            <a:r>
              <a:rPr lang="en-IN" sz="600" dirty="0">
                <a:ln/>
                <a:solidFill>
                  <a:srgbClr val="000000"/>
                </a:solidFill>
                <a:latin typeface="Arial"/>
                <a:cs typeface="Arial"/>
                <a:sym typeface="Arial"/>
                <a:rtl val="0"/>
              </a:rPr>
              <a:t>Packet Routing • QoS Enforcement • Traffic Steering • Data Network Interconnection</a:t>
            </a:r>
          </a:p>
        </p:txBody>
      </p:sp>
      <p:sp>
        <p:nvSpPr>
          <p:cNvPr id="99" name="Freeform: Shape 98">
            <a:extLst>
              <a:ext uri="{FF2B5EF4-FFF2-40B4-BE49-F238E27FC236}">
                <a16:creationId xmlns:a16="http://schemas.microsoft.com/office/drawing/2014/main" id="{D31F4996-3954-BC80-3D10-725A0961431B}"/>
              </a:ext>
            </a:extLst>
          </p:cNvPr>
          <p:cNvSpPr/>
          <p:nvPr/>
        </p:nvSpPr>
        <p:spPr>
          <a:xfrm>
            <a:off x="11202115" y="2819400"/>
            <a:ext cx="982028" cy="755904"/>
          </a:xfrm>
          <a:custGeom>
            <a:avLst/>
            <a:gdLst>
              <a:gd name="connsiteX0" fmla="*/ 1848231 w 1980247"/>
              <a:gd name="connsiteY0" fmla="*/ 0 h 1133856"/>
              <a:gd name="connsiteX1" fmla="*/ 1980248 w 1980247"/>
              <a:gd name="connsiteY1" fmla="*/ 0 h 1133856"/>
              <a:gd name="connsiteX2" fmla="*/ 1980248 w 1980247"/>
              <a:gd name="connsiteY2" fmla="*/ 1133856 h 1133856"/>
              <a:gd name="connsiteX3" fmla="*/ 1848231 w 1980247"/>
              <a:gd name="connsiteY3" fmla="*/ 1133856 h 1133856"/>
              <a:gd name="connsiteX4" fmla="*/ 132017 w 1980247"/>
              <a:gd name="connsiteY4" fmla="*/ 1133856 h 1133856"/>
              <a:gd name="connsiteX5" fmla="*/ 0 w 1980247"/>
              <a:gd name="connsiteY5" fmla="*/ 1133856 h 1133856"/>
              <a:gd name="connsiteX6" fmla="*/ 0 w 1980247"/>
              <a:gd name="connsiteY6" fmla="*/ 0 h 1133856"/>
              <a:gd name="connsiteX7" fmla="*/ 132017 w 1980247"/>
              <a:gd name="connsiteY7" fmla="*/ 0 h 113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247" h="1133856">
                <a:moveTo>
                  <a:pt x="1848231" y="0"/>
                </a:moveTo>
                <a:cubicBezTo>
                  <a:pt x="1921142" y="0"/>
                  <a:pt x="1980248" y="0"/>
                  <a:pt x="1980248" y="0"/>
                </a:cubicBezTo>
                <a:lnTo>
                  <a:pt x="1980248" y="1133856"/>
                </a:lnTo>
                <a:cubicBezTo>
                  <a:pt x="1980248" y="1133856"/>
                  <a:pt x="1921142" y="1133856"/>
                  <a:pt x="1848231" y="1133856"/>
                </a:cubicBezTo>
                <a:lnTo>
                  <a:pt x="132017" y="1133856"/>
                </a:lnTo>
                <a:cubicBezTo>
                  <a:pt x="59106" y="1133856"/>
                  <a:pt x="0" y="1133856"/>
                  <a:pt x="0" y="1133856"/>
                </a:cubicBezTo>
                <a:lnTo>
                  <a:pt x="0" y="0"/>
                </a:lnTo>
                <a:cubicBezTo>
                  <a:pt x="0" y="0"/>
                  <a:pt x="59106" y="0"/>
                  <a:pt x="132017" y="0"/>
                </a:cubicBezTo>
                <a:close/>
              </a:path>
            </a:pathLst>
          </a:custGeom>
          <a:gradFill>
            <a:gsLst>
              <a:gs pos="0">
                <a:srgbClr val="FFFFFF"/>
              </a:gs>
              <a:gs pos="50000">
                <a:srgbClr val="FBFCFC"/>
              </a:gs>
              <a:gs pos="100000">
                <a:srgbClr val="F8F9FA"/>
              </a:gs>
            </a:gsLst>
            <a:lin ang="2700000" scaled="1"/>
          </a:gradFill>
          <a:ln w="22003" cap="flat">
            <a:solidFill>
              <a:srgbClr val="009900"/>
            </a:solidFill>
            <a:prstDash val="solid"/>
            <a:miter/>
          </a:ln>
        </p:spPr>
        <p:txBody>
          <a:bodyPr rtlCol="0" anchor="ctr"/>
          <a:lstStyle/>
          <a:p>
            <a:endParaRPr lang="en-IN" sz="1200"/>
          </a:p>
        </p:txBody>
      </p:sp>
      <p:sp>
        <p:nvSpPr>
          <p:cNvPr id="100" name="TextBox 99">
            <a:extLst>
              <a:ext uri="{FF2B5EF4-FFF2-40B4-BE49-F238E27FC236}">
                <a16:creationId xmlns:a16="http://schemas.microsoft.com/office/drawing/2014/main" id="{423F4B5E-4484-3076-B720-05A422727D69}"/>
              </a:ext>
            </a:extLst>
          </p:cNvPr>
          <p:cNvSpPr txBox="1"/>
          <p:nvPr/>
        </p:nvSpPr>
        <p:spPr>
          <a:xfrm>
            <a:off x="11716493" y="2886657"/>
            <a:ext cx="332142" cy="215444"/>
          </a:xfrm>
          <a:prstGeom prst="rect">
            <a:avLst/>
          </a:prstGeom>
          <a:noFill/>
        </p:spPr>
        <p:txBody>
          <a:bodyPr wrap="none" rtlCol="0">
            <a:spAutoFit/>
          </a:bodyPr>
          <a:lstStyle/>
          <a:p>
            <a:pPr algn="l"/>
            <a:r>
              <a:rPr lang="en-IN" sz="800" b="1">
                <a:ln/>
                <a:solidFill>
                  <a:srgbClr val="009900"/>
                </a:solidFill>
                <a:latin typeface="Arial"/>
                <a:cs typeface="Arial"/>
                <a:sym typeface="Arial"/>
                <a:rtl val="0"/>
              </a:rPr>
              <a:t>DN</a:t>
            </a:r>
          </a:p>
        </p:txBody>
      </p:sp>
      <p:sp>
        <p:nvSpPr>
          <p:cNvPr id="101" name="TextBox 100">
            <a:extLst>
              <a:ext uri="{FF2B5EF4-FFF2-40B4-BE49-F238E27FC236}">
                <a16:creationId xmlns:a16="http://schemas.microsoft.com/office/drawing/2014/main" id="{207445BB-2CEB-5084-788E-467CC3185FBF}"/>
              </a:ext>
            </a:extLst>
          </p:cNvPr>
          <p:cNvSpPr txBox="1"/>
          <p:nvPr/>
        </p:nvSpPr>
        <p:spPr>
          <a:xfrm>
            <a:off x="11534669" y="3035451"/>
            <a:ext cx="652743" cy="184666"/>
          </a:xfrm>
          <a:prstGeom prst="rect">
            <a:avLst/>
          </a:prstGeom>
          <a:noFill/>
        </p:spPr>
        <p:txBody>
          <a:bodyPr wrap="none" rtlCol="0">
            <a:spAutoFit/>
          </a:bodyPr>
          <a:lstStyle/>
          <a:p>
            <a:pPr algn="l"/>
            <a:r>
              <a:rPr lang="en-IN" sz="600">
                <a:ln/>
                <a:solidFill>
                  <a:srgbClr val="000000"/>
                </a:solidFill>
                <a:latin typeface="Arial"/>
                <a:cs typeface="Arial"/>
                <a:sym typeface="Arial"/>
                <a:rtl val="0"/>
              </a:rPr>
              <a:t>Data Network</a:t>
            </a:r>
          </a:p>
        </p:txBody>
      </p:sp>
      <p:sp>
        <p:nvSpPr>
          <p:cNvPr id="102" name="TextBox 101">
            <a:extLst>
              <a:ext uri="{FF2B5EF4-FFF2-40B4-BE49-F238E27FC236}">
                <a16:creationId xmlns:a16="http://schemas.microsoft.com/office/drawing/2014/main" id="{564F42CA-4003-A219-B569-A0F21BB69C68}"/>
              </a:ext>
            </a:extLst>
          </p:cNvPr>
          <p:cNvSpPr txBox="1"/>
          <p:nvPr/>
        </p:nvSpPr>
        <p:spPr>
          <a:xfrm>
            <a:off x="11214498" y="3172840"/>
            <a:ext cx="439544"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Internet</a:t>
            </a:r>
          </a:p>
        </p:txBody>
      </p:sp>
      <p:sp>
        <p:nvSpPr>
          <p:cNvPr id="103" name="TextBox 102">
            <a:extLst>
              <a:ext uri="{FF2B5EF4-FFF2-40B4-BE49-F238E27FC236}">
                <a16:creationId xmlns:a16="http://schemas.microsoft.com/office/drawing/2014/main" id="{0725B0DD-EC61-557C-57C4-DB1FF7F129FD}"/>
              </a:ext>
            </a:extLst>
          </p:cNvPr>
          <p:cNvSpPr txBox="1"/>
          <p:nvPr/>
        </p:nvSpPr>
        <p:spPr>
          <a:xfrm>
            <a:off x="11214498" y="3254729"/>
            <a:ext cx="798617"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Enterprise Networks</a:t>
            </a:r>
          </a:p>
        </p:txBody>
      </p:sp>
      <p:sp>
        <p:nvSpPr>
          <p:cNvPr id="104" name="TextBox 103">
            <a:extLst>
              <a:ext uri="{FF2B5EF4-FFF2-40B4-BE49-F238E27FC236}">
                <a16:creationId xmlns:a16="http://schemas.microsoft.com/office/drawing/2014/main" id="{F6549581-E573-64A7-7A0A-12F948DDDE83}"/>
              </a:ext>
            </a:extLst>
          </p:cNvPr>
          <p:cNvSpPr txBox="1"/>
          <p:nvPr/>
        </p:nvSpPr>
        <p:spPr>
          <a:xfrm>
            <a:off x="11214498" y="3336619"/>
            <a:ext cx="601447"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IMS Services</a:t>
            </a:r>
          </a:p>
        </p:txBody>
      </p:sp>
      <p:sp>
        <p:nvSpPr>
          <p:cNvPr id="105" name="TextBox 104">
            <a:extLst>
              <a:ext uri="{FF2B5EF4-FFF2-40B4-BE49-F238E27FC236}">
                <a16:creationId xmlns:a16="http://schemas.microsoft.com/office/drawing/2014/main" id="{F64B5E46-766B-69B9-6361-4E74B08626FA}"/>
              </a:ext>
            </a:extLst>
          </p:cNvPr>
          <p:cNvSpPr txBox="1"/>
          <p:nvPr/>
        </p:nvSpPr>
        <p:spPr>
          <a:xfrm>
            <a:off x="11214498" y="3418509"/>
            <a:ext cx="639919" cy="169277"/>
          </a:xfrm>
          <a:prstGeom prst="rect">
            <a:avLst/>
          </a:prstGeom>
          <a:noFill/>
        </p:spPr>
        <p:txBody>
          <a:bodyPr wrap="none" rtlCol="0">
            <a:spAutoFit/>
          </a:bodyPr>
          <a:lstStyle/>
          <a:p>
            <a:pPr algn="l"/>
            <a:r>
              <a:rPr lang="en-IN" sz="500">
                <a:ln/>
                <a:solidFill>
                  <a:srgbClr val="666666"/>
                </a:solidFill>
                <a:latin typeface="Arial"/>
                <a:cs typeface="Arial"/>
                <a:sym typeface="Arial"/>
                <a:rtl val="0"/>
              </a:rPr>
              <a:t>• Local Services</a:t>
            </a:r>
          </a:p>
        </p:txBody>
      </p:sp>
      <p:sp>
        <p:nvSpPr>
          <p:cNvPr id="106" name="Freeform: Shape 105">
            <a:extLst>
              <a:ext uri="{FF2B5EF4-FFF2-40B4-BE49-F238E27FC236}">
                <a16:creationId xmlns:a16="http://schemas.microsoft.com/office/drawing/2014/main" id="{1332859A-0119-D5B5-B4CB-83A31D7C2114}"/>
              </a:ext>
            </a:extLst>
          </p:cNvPr>
          <p:cNvSpPr/>
          <p:nvPr/>
        </p:nvSpPr>
        <p:spPr>
          <a:xfrm>
            <a:off x="1545908" y="1311655"/>
            <a:ext cx="806767" cy="755904"/>
          </a:xfrm>
          <a:custGeom>
            <a:avLst/>
            <a:gdLst>
              <a:gd name="connsiteX0" fmla="*/ 0 w 1210151"/>
              <a:gd name="connsiteY0" fmla="*/ 0 h 1133856"/>
              <a:gd name="connsiteX1" fmla="*/ 1210151 w 1210151"/>
              <a:gd name="connsiteY1" fmla="*/ 1133856 h 1133856"/>
            </a:gdLst>
            <a:ahLst/>
            <a:cxnLst>
              <a:cxn ang="0">
                <a:pos x="connsiteX0" y="connsiteY0"/>
              </a:cxn>
              <a:cxn ang="0">
                <a:pos x="connsiteX1" y="connsiteY1"/>
              </a:cxn>
            </a:cxnLst>
            <a:rect l="l" t="t" r="r" b="b"/>
            <a:pathLst>
              <a:path w="1210151" h="1133856">
                <a:moveTo>
                  <a:pt x="0" y="0"/>
                </a:moveTo>
                <a:cubicBezTo>
                  <a:pt x="220028" y="125984"/>
                  <a:pt x="623411" y="503936"/>
                  <a:pt x="1210151" y="1133856"/>
                </a:cubicBezTo>
              </a:path>
            </a:pathLst>
          </a:custGeom>
          <a:noFill/>
          <a:ln w="33004" cap="flat">
            <a:solidFill>
              <a:srgbClr val="0066CC"/>
            </a:solidFill>
            <a:prstDash val="solid"/>
            <a:miter/>
            <a:tailEnd type="stealth" w="lg" len="lg"/>
          </a:ln>
        </p:spPr>
        <p:txBody>
          <a:bodyPr rtlCol="0" anchor="ctr"/>
          <a:lstStyle/>
          <a:p>
            <a:endParaRPr lang="en-IN" sz="1200"/>
          </a:p>
        </p:txBody>
      </p:sp>
      <p:sp>
        <p:nvSpPr>
          <p:cNvPr id="107" name="Freeform: Shape 106">
            <a:extLst>
              <a:ext uri="{FF2B5EF4-FFF2-40B4-BE49-F238E27FC236}">
                <a16:creationId xmlns:a16="http://schemas.microsoft.com/office/drawing/2014/main" id="{DED3DA12-EB68-83EF-4E3F-E04CA3AA574A}"/>
              </a:ext>
            </a:extLst>
          </p:cNvPr>
          <p:cNvSpPr/>
          <p:nvPr/>
        </p:nvSpPr>
        <p:spPr>
          <a:xfrm>
            <a:off x="1619250" y="1563625"/>
            <a:ext cx="293370" cy="157479"/>
          </a:xfrm>
          <a:custGeom>
            <a:avLst/>
            <a:gdLst>
              <a:gd name="connsiteX0" fmla="*/ 407051 w 440055"/>
              <a:gd name="connsiteY0" fmla="*/ 0 h 236219"/>
              <a:gd name="connsiteX1" fmla="*/ 440055 w 440055"/>
              <a:gd name="connsiteY1" fmla="*/ 0 h 236219"/>
              <a:gd name="connsiteX2" fmla="*/ 440055 w 440055"/>
              <a:gd name="connsiteY2" fmla="*/ 236220 h 236219"/>
              <a:gd name="connsiteX3" fmla="*/ 407051 w 440055"/>
              <a:gd name="connsiteY3" fmla="*/ 236220 h 236219"/>
              <a:gd name="connsiteX4" fmla="*/ 33004 w 440055"/>
              <a:gd name="connsiteY4" fmla="*/ 236220 h 236219"/>
              <a:gd name="connsiteX5" fmla="*/ 0 w 440055"/>
              <a:gd name="connsiteY5" fmla="*/ 236220 h 236219"/>
              <a:gd name="connsiteX6" fmla="*/ 0 w 440055"/>
              <a:gd name="connsiteY6" fmla="*/ 0 h 236219"/>
              <a:gd name="connsiteX7" fmla="*/ 33004 w 440055"/>
              <a:gd name="connsiteY7" fmla="*/ 0 h 23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055" h="236219">
                <a:moveTo>
                  <a:pt x="407051" y="0"/>
                </a:moveTo>
                <a:cubicBezTo>
                  <a:pt x="425279" y="0"/>
                  <a:pt x="440055" y="0"/>
                  <a:pt x="440055" y="0"/>
                </a:cubicBezTo>
                <a:lnTo>
                  <a:pt x="440055" y="236220"/>
                </a:lnTo>
                <a:cubicBezTo>
                  <a:pt x="440055" y="236220"/>
                  <a:pt x="425279" y="236220"/>
                  <a:pt x="407051" y="236220"/>
                </a:cubicBezTo>
                <a:lnTo>
                  <a:pt x="33004" y="236220"/>
                </a:lnTo>
                <a:cubicBezTo>
                  <a:pt x="14776" y="236220"/>
                  <a:pt x="0" y="236220"/>
                  <a:pt x="0" y="236220"/>
                </a:cubicBezTo>
                <a:lnTo>
                  <a:pt x="0" y="0"/>
                </a:lnTo>
                <a:cubicBezTo>
                  <a:pt x="0" y="0"/>
                  <a:pt x="14776" y="0"/>
                  <a:pt x="33004" y="0"/>
                </a:cubicBezTo>
                <a:close/>
              </a:path>
            </a:pathLst>
          </a:custGeom>
          <a:solidFill>
            <a:srgbClr val="FFFFFF"/>
          </a:solidFill>
          <a:ln w="11001" cap="flat">
            <a:solidFill>
              <a:srgbClr val="0066CC"/>
            </a:solidFill>
            <a:prstDash val="solid"/>
            <a:miter/>
          </a:ln>
        </p:spPr>
        <p:txBody>
          <a:bodyPr rtlCol="0" anchor="ctr"/>
          <a:lstStyle/>
          <a:p>
            <a:endParaRPr lang="en-IN" sz="1200"/>
          </a:p>
        </p:txBody>
      </p:sp>
      <p:sp>
        <p:nvSpPr>
          <p:cNvPr id="108" name="TextBox 107">
            <a:extLst>
              <a:ext uri="{FF2B5EF4-FFF2-40B4-BE49-F238E27FC236}">
                <a16:creationId xmlns:a16="http://schemas.microsoft.com/office/drawing/2014/main" id="{3864FB5F-25B9-3F26-EA1C-B831DB05D6A7}"/>
              </a:ext>
            </a:extLst>
          </p:cNvPr>
          <p:cNvSpPr txBox="1"/>
          <p:nvPr/>
        </p:nvSpPr>
        <p:spPr>
          <a:xfrm>
            <a:off x="1653409" y="1564904"/>
            <a:ext cx="274434" cy="176972"/>
          </a:xfrm>
          <a:prstGeom prst="rect">
            <a:avLst/>
          </a:prstGeom>
          <a:noFill/>
        </p:spPr>
        <p:txBody>
          <a:bodyPr wrap="none" rtlCol="0">
            <a:spAutoFit/>
          </a:bodyPr>
          <a:lstStyle/>
          <a:p>
            <a:pPr algn="l"/>
            <a:r>
              <a:rPr lang="en-IN" sz="550" b="1">
                <a:ln/>
                <a:solidFill>
                  <a:srgbClr val="0066CC"/>
                </a:solidFill>
                <a:latin typeface="Arial"/>
                <a:cs typeface="Arial"/>
                <a:sym typeface="Arial"/>
                <a:rtl val="0"/>
              </a:rPr>
              <a:t>N1</a:t>
            </a:r>
          </a:p>
        </p:txBody>
      </p:sp>
      <p:sp>
        <p:nvSpPr>
          <p:cNvPr id="109" name="TextBox 108">
            <a:extLst>
              <a:ext uri="{FF2B5EF4-FFF2-40B4-BE49-F238E27FC236}">
                <a16:creationId xmlns:a16="http://schemas.microsoft.com/office/drawing/2014/main" id="{A0477980-9CD9-E119-0877-2ED0DDF1CC46}"/>
              </a:ext>
            </a:extLst>
          </p:cNvPr>
          <p:cNvSpPr txBox="1"/>
          <p:nvPr/>
        </p:nvSpPr>
        <p:spPr>
          <a:xfrm>
            <a:off x="1191578" y="1350135"/>
            <a:ext cx="612668" cy="169277"/>
          </a:xfrm>
          <a:prstGeom prst="rect">
            <a:avLst/>
          </a:prstGeom>
          <a:noFill/>
        </p:spPr>
        <p:txBody>
          <a:bodyPr wrap="none" rtlCol="0">
            <a:spAutoFit/>
          </a:bodyPr>
          <a:lstStyle/>
          <a:p>
            <a:pPr algn="l"/>
            <a:r>
              <a:rPr lang="en-IN" sz="500">
                <a:ln/>
                <a:solidFill>
                  <a:srgbClr val="0066CC"/>
                </a:solidFill>
                <a:latin typeface="Arial"/>
                <a:cs typeface="Arial"/>
                <a:sym typeface="Arial"/>
                <a:rtl val="0"/>
              </a:rPr>
              <a:t>NAS Signalling</a:t>
            </a:r>
          </a:p>
        </p:txBody>
      </p:sp>
      <p:sp>
        <p:nvSpPr>
          <p:cNvPr id="110" name="Freeform: Shape 109">
            <a:extLst>
              <a:ext uri="{FF2B5EF4-FFF2-40B4-BE49-F238E27FC236}">
                <a16:creationId xmlns:a16="http://schemas.microsoft.com/office/drawing/2014/main" id="{567D675E-4752-A914-1BAE-818D649564E0}"/>
              </a:ext>
            </a:extLst>
          </p:cNvPr>
          <p:cNvSpPr/>
          <p:nvPr/>
        </p:nvSpPr>
        <p:spPr>
          <a:xfrm>
            <a:off x="1545908" y="2256535"/>
            <a:ext cx="806767" cy="6299"/>
          </a:xfrm>
          <a:custGeom>
            <a:avLst/>
            <a:gdLst>
              <a:gd name="connsiteX0" fmla="*/ 0 w 1210151"/>
              <a:gd name="connsiteY0" fmla="*/ 0 h 9448"/>
              <a:gd name="connsiteX1" fmla="*/ 1210151 w 1210151"/>
              <a:gd name="connsiteY1" fmla="*/ 0 h 9448"/>
            </a:gdLst>
            <a:ahLst/>
            <a:cxnLst>
              <a:cxn ang="0">
                <a:pos x="connsiteX0" y="connsiteY0"/>
              </a:cxn>
              <a:cxn ang="0">
                <a:pos x="connsiteX1" y="connsiteY1"/>
              </a:cxn>
            </a:cxnLst>
            <a:rect l="l" t="t" r="r" b="b"/>
            <a:pathLst>
              <a:path w="1210151" h="9448">
                <a:moveTo>
                  <a:pt x="0" y="0"/>
                </a:moveTo>
                <a:lnTo>
                  <a:pt x="1210151" y="0"/>
                </a:lnTo>
              </a:path>
            </a:pathLst>
          </a:custGeom>
          <a:noFill/>
          <a:ln w="33004" cap="flat">
            <a:solidFill>
              <a:srgbClr val="0066CC"/>
            </a:solidFill>
            <a:prstDash val="solid"/>
            <a:miter/>
          </a:ln>
        </p:spPr>
        <p:txBody>
          <a:bodyPr rtlCol="0" anchor="ctr"/>
          <a:lstStyle/>
          <a:p>
            <a:endParaRPr lang="en-IN" sz="1200"/>
          </a:p>
        </p:txBody>
      </p:sp>
      <p:sp>
        <p:nvSpPr>
          <p:cNvPr id="111" name="Freeform: Shape 110">
            <a:extLst>
              <a:ext uri="{FF2B5EF4-FFF2-40B4-BE49-F238E27FC236}">
                <a16:creationId xmlns:a16="http://schemas.microsoft.com/office/drawing/2014/main" id="{35664A4A-D487-7BF6-CC45-4548BC1B37BF}"/>
              </a:ext>
            </a:extLst>
          </p:cNvPr>
          <p:cNvSpPr/>
          <p:nvPr/>
        </p:nvSpPr>
        <p:spPr>
          <a:xfrm>
            <a:off x="1692592" y="2180946"/>
            <a:ext cx="293370" cy="157479"/>
          </a:xfrm>
          <a:custGeom>
            <a:avLst/>
            <a:gdLst>
              <a:gd name="connsiteX0" fmla="*/ 407051 w 440055"/>
              <a:gd name="connsiteY0" fmla="*/ 0 h 236219"/>
              <a:gd name="connsiteX1" fmla="*/ 440055 w 440055"/>
              <a:gd name="connsiteY1" fmla="*/ 0 h 236219"/>
              <a:gd name="connsiteX2" fmla="*/ 440055 w 440055"/>
              <a:gd name="connsiteY2" fmla="*/ 236220 h 236219"/>
              <a:gd name="connsiteX3" fmla="*/ 407051 w 440055"/>
              <a:gd name="connsiteY3" fmla="*/ 236220 h 236219"/>
              <a:gd name="connsiteX4" fmla="*/ 33004 w 440055"/>
              <a:gd name="connsiteY4" fmla="*/ 236220 h 236219"/>
              <a:gd name="connsiteX5" fmla="*/ 0 w 440055"/>
              <a:gd name="connsiteY5" fmla="*/ 236220 h 236219"/>
              <a:gd name="connsiteX6" fmla="*/ 0 w 440055"/>
              <a:gd name="connsiteY6" fmla="*/ 0 h 236219"/>
              <a:gd name="connsiteX7" fmla="*/ 33004 w 440055"/>
              <a:gd name="connsiteY7" fmla="*/ 0 h 23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055" h="236219">
                <a:moveTo>
                  <a:pt x="407051" y="0"/>
                </a:moveTo>
                <a:cubicBezTo>
                  <a:pt x="425279" y="0"/>
                  <a:pt x="440055" y="0"/>
                  <a:pt x="440055" y="0"/>
                </a:cubicBezTo>
                <a:lnTo>
                  <a:pt x="440055" y="236220"/>
                </a:lnTo>
                <a:cubicBezTo>
                  <a:pt x="440055" y="236220"/>
                  <a:pt x="425279" y="236220"/>
                  <a:pt x="407051" y="236220"/>
                </a:cubicBezTo>
                <a:lnTo>
                  <a:pt x="33004" y="236220"/>
                </a:lnTo>
                <a:cubicBezTo>
                  <a:pt x="14776" y="236220"/>
                  <a:pt x="0" y="236220"/>
                  <a:pt x="0" y="236220"/>
                </a:cubicBezTo>
                <a:lnTo>
                  <a:pt x="0" y="0"/>
                </a:lnTo>
                <a:cubicBezTo>
                  <a:pt x="0" y="0"/>
                  <a:pt x="14776" y="0"/>
                  <a:pt x="33004" y="0"/>
                </a:cubicBezTo>
                <a:close/>
              </a:path>
            </a:pathLst>
          </a:custGeom>
          <a:solidFill>
            <a:srgbClr val="FFFFFF"/>
          </a:solidFill>
          <a:ln w="11001" cap="flat">
            <a:solidFill>
              <a:srgbClr val="0066CC"/>
            </a:solidFill>
            <a:prstDash val="solid"/>
            <a:miter/>
          </a:ln>
        </p:spPr>
        <p:txBody>
          <a:bodyPr rtlCol="0" anchor="ctr"/>
          <a:lstStyle/>
          <a:p>
            <a:endParaRPr lang="en-IN" sz="1200"/>
          </a:p>
        </p:txBody>
      </p:sp>
      <p:sp>
        <p:nvSpPr>
          <p:cNvPr id="112" name="TextBox 111">
            <a:extLst>
              <a:ext uri="{FF2B5EF4-FFF2-40B4-BE49-F238E27FC236}">
                <a16:creationId xmlns:a16="http://schemas.microsoft.com/office/drawing/2014/main" id="{7FF5431E-6B36-1445-491B-352AE1663A6F}"/>
              </a:ext>
            </a:extLst>
          </p:cNvPr>
          <p:cNvSpPr txBox="1"/>
          <p:nvPr/>
        </p:nvSpPr>
        <p:spPr>
          <a:xfrm>
            <a:off x="1726752" y="2182226"/>
            <a:ext cx="274434" cy="176972"/>
          </a:xfrm>
          <a:prstGeom prst="rect">
            <a:avLst/>
          </a:prstGeom>
          <a:noFill/>
        </p:spPr>
        <p:txBody>
          <a:bodyPr wrap="none" rtlCol="0">
            <a:spAutoFit/>
          </a:bodyPr>
          <a:lstStyle/>
          <a:p>
            <a:pPr algn="l"/>
            <a:r>
              <a:rPr lang="en-IN" sz="550" b="1">
                <a:ln/>
                <a:solidFill>
                  <a:srgbClr val="0066CC"/>
                </a:solidFill>
                <a:latin typeface="Arial"/>
                <a:cs typeface="Arial"/>
                <a:sym typeface="Arial"/>
                <a:rtl val="0"/>
              </a:rPr>
              <a:t>N2</a:t>
            </a:r>
          </a:p>
        </p:txBody>
      </p:sp>
      <p:sp>
        <p:nvSpPr>
          <p:cNvPr id="113" name="TextBox 112">
            <a:extLst>
              <a:ext uri="{FF2B5EF4-FFF2-40B4-BE49-F238E27FC236}">
                <a16:creationId xmlns:a16="http://schemas.microsoft.com/office/drawing/2014/main" id="{898BB9E1-0F92-C700-7C9E-4E63FBEC3860}"/>
              </a:ext>
            </a:extLst>
          </p:cNvPr>
          <p:cNvSpPr txBox="1"/>
          <p:nvPr/>
        </p:nvSpPr>
        <p:spPr>
          <a:xfrm>
            <a:off x="1521619" y="2295015"/>
            <a:ext cx="569387" cy="169277"/>
          </a:xfrm>
          <a:prstGeom prst="rect">
            <a:avLst/>
          </a:prstGeom>
          <a:noFill/>
        </p:spPr>
        <p:txBody>
          <a:bodyPr wrap="none" rtlCol="0">
            <a:spAutoFit/>
          </a:bodyPr>
          <a:lstStyle/>
          <a:p>
            <a:pPr algn="l"/>
            <a:r>
              <a:rPr lang="en-IN" sz="500">
                <a:ln/>
                <a:solidFill>
                  <a:srgbClr val="0066CC"/>
                </a:solidFill>
                <a:latin typeface="Arial"/>
                <a:cs typeface="Arial"/>
                <a:sym typeface="Arial"/>
                <a:rtl val="0"/>
              </a:rPr>
              <a:t>CP Signalling</a:t>
            </a:r>
          </a:p>
        </p:txBody>
      </p:sp>
      <p:sp>
        <p:nvSpPr>
          <p:cNvPr id="114" name="Freeform: Shape 113">
            <a:extLst>
              <a:ext uri="{FF2B5EF4-FFF2-40B4-BE49-F238E27FC236}">
                <a16:creationId xmlns:a16="http://schemas.microsoft.com/office/drawing/2014/main" id="{0F84ED75-15EB-7A11-AB27-D30E3F292948}"/>
              </a:ext>
            </a:extLst>
          </p:cNvPr>
          <p:cNvSpPr/>
          <p:nvPr/>
        </p:nvSpPr>
        <p:spPr>
          <a:xfrm>
            <a:off x="1545908" y="2445512"/>
            <a:ext cx="3007042" cy="2425191"/>
          </a:xfrm>
          <a:custGeom>
            <a:avLst/>
            <a:gdLst>
              <a:gd name="connsiteX0" fmla="*/ 0 w 4510563"/>
              <a:gd name="connsiteY0" fmla="*/ 0 h 3637787"/>
              <a:gd name="connsiteX1" fmla="*/ 4510564 w 4510563"/>
              <a:gd name="connsiteY1" fmla="*/ 3637788 h 3637787"/>
            </a:gdLst>
            <a:ahLst/>
            <a:cxnLst>
              <a:cxn ang="0">
                <a:pos x="connsiteX0" y="connsiteY0"/>
              </a:cxn>
              <a:cxn ang="0">
                <a:pos x="connsiteX1" y="connsiteY1"/>
              </a:cxn>
            </a:cxnLst>
            <a:rect l="l" t="t" r="r" b="b"/>
            <a:pathLst>
              <a:path w="4510563" h="3637787">
                <a:moveTo>
                  <a:pt x="0" y="0"/>
                </a:moveTo>
                <a:cubicBezTo>
                  <a:pt x="1540193" y="1196848"/>
                  <a:pt x="3043714" y="2409444"/>
                  <a:pt x="4510564" y="3637788"/>
                </a:cubicBezTo>
              </a:path>
            </a:pathLst>
          </a:custGeom>
          <a:noFill/>
          <a:ln w="44006" cap="flat">
            <a:solidFill>
              <a:srgbClr val="CC0000"/>
            </a:solidFill>
            <a:prstDash val="solid"/>
            <a:miter/>
            <a:tailEnd type="stealth" w="lg" len="lg"/>
          </a:ln>
        </p:spPr>
        <p:txBody>
          <a:bodyPr rtlCol="0" anchor="ctr"/>
          <a:lstStyle/>
          <a:p>
            <a:endParaRPr lang="en-IN" sz="1200"/>
          </a:p>
        </p:txBody>
      </p:sp>
      <p:sp>
        <p:nvSpPr>
          <p:cNvPr id="115" name="Freeform: Shape 114">
            <a:extLst>
              <a:ext uri="{FF2B5EF4-FFF2-40B4-BE49-F238E27FC236}">
                <a16:creationId xmlns:a16="http://schemas.microsoft.com/office/drawing/2014/main" id="{17AEC16E-916D-015C-FBA0-E7E86B3D9E22}"/>
              </a:ext>
            </a:extLst>
          </p:cNvPr>
          <p:cNvSpPr/>
          <p:nvPr/>
        </p:nvSpPr>
        <p:spPr>
          <a:xfrm>
            <a:off x="2719388" y="3516377"/>
            <a:ext cx="293370" cy="157479"/>
          </a:xfrm>
          <a:custGeom>
            <a:avLst/>
            <a:gdLst>
              <a:gd name="connsiteX0" fmla="*/ 407051 w 440055"/>
              <a:gd name="connsiteY0" fmla="*/ 0 h 236219"/>
              <a:gd name="connsiteX1" fmla="*/ 440055 w 440055"/>
              <a:gd name="connsiteY1" fmla="*/ 0 h 236219"/>
              <a:gd name="connsiteX2" fmla="*/ 440055 w 440055"/>
              <a:gd name="connsiteY2" fmla="*/ 236220 h 236219"/>
              <a:gd name="connsiteX3" fmla="*/ 407051 w 440055"/>
              <a:gd name="connsiteY3" fmla="*/ 236220 h 236219"/>
              <a:gd name="connsiteX4" fmla="*/ 33004 w 440055"/>
              <a:gd name="connsiteY4" fmla="*/ 236220 h 236219"/>
              <a:gd name="connsiteX5" fmla="*/ 0 w 440055"/>
              <a:gd name="connsiteY5" fmla="*/ 236220 h 236219"/>
              <a:gd name="connsiteX6" fmla="*/ 0 w 440055"/>
              <a:gd name="connsiteY6" fmla="*/ 0 h 236219"/>
              <a:gd name="connsiteX7" fmla="*/ 33004 w 440055"/>
              <a:gd name="connsiteY7" fmla="*/ 0 h 23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055" h="236219">
                <a:moveTo>
                  <a:pt x="407051" y="0"/>
                </a:moveTo>
                <a:cubicBezTo>
                  <a:pt x="425279" y="0"/>
                  <a:pt x="440055" y="0"/>
                  <a:pt x="440055" y="0"/>
                </a:cubicBezTo>
                <a:lnTo>
                  <a:pt x="440055" y="236220"/>
                </a:lnTo>
                <a:cubicBezTo>
                  <a:pt x="440055" y="236220"/>
                  <a:pt x="425279" y="236220"/>
                  <a:pt x="407051" y="236220"/>
                </a:cubicBezTo>
                <a:lnTo>
                  <a:pt x="33004" y="236220"/>
                </a:lnTo>
                <a:cubicBezTo>
                  <a:pt x="14776" y="236220"/>
                  <a:pt x="0" y="236220"/>
                  <a:pt x="0" y="236220"/>
                </a:cubicBezTo>
                <a:lnTo>
                  <a:pt x="0" y="0"/>
                </a:lnTo>
                <a:cubicBezTo>
                  <a:pt x="0" y="0"/>
                  <a:pt x="14776" y="0"/>
                  <a:pt x="33004" y="0"/>
                </a:cubicBezTo>
                <a:close/>
              </a:path>
            </a:pathLst>
          </a:custGeom>
          <a:solidFill>
            <a:srgbClr val="FFFFFF"/>
          </a:solidFill>
          <a:ln w="11001" cap="flat">
            <a:solidFill>
              <a:srgbClr val="CC0000"/>
            </a:solidFill>
            <a:prstDash val="solid"/>
            <a:miter/>
          </a:ln>
        </p:spPr>
        <p:txBody>
          <a:bodyPr rtlCol="0" anchor="ctr"/>
          <a:lstStyle/>
          <a:p>
            <a:endParaRPr lang="en-IN" sz="1200"/>
          </a:p>
        </p:txBody>
      </p:sp>
      <p:sp>
        <p:nvSpPr>
          <p:cNvPr id="116" name="TextBox 115">
            <a:extLst>
              <a:ext uri="{FF2B5EF4-FFF2-40B4-BE49-F238E27FC236}">
                <a16:creationId xmlns:a16="http://schemas.microsoft.com/office/drawing/2014/main" id="{FEA26597-EF27-55CB-1E8A-806C2C5D954D}"/>
              </a:ext>
            </a:extLst>
          </p:cNvPr>
          <p:cNvSpPr txBox="1"/>
          <p:nvPr/>
        </p:nvSpPr>
        <p:spPr>
          <a:xfrm>
            <a:off x="2753547" y="3517656"/>
            <a:ext cx="274434" cy="176972"/>
          </a:xfrm>
          <a:prstGeom prst="rect">
            <a:avLst/>
          </a:prstGeom>
          <a:noFill/>
        </p:spPr>
        <p:txBody>
          <a:bodyPr wrap="none" rtlCol="0">
            <a:spAutoFit/>
          </a:bodyPr>
          <a:lstStyle/>
          <a:p>
            <a:pPr algn="l"/>
            <a:r>
              <a:rPr lang="en-IN" sz="550" b="1">
                <a:ln/>
                <a:solidFill>
                  <a:srgbClr val="CC0000"/>
                </a:solidFill>
                <a:latin typeface="Arial"/>
                <a:cs typeface="Arial"/>
                <a:sym typeface="Arial"/>
                <a:rtl val="0"/>
              </a:rPr>
              <a:t>N3</a:t>
            </a:r>
          </a:p>
        </p:txBody>
      </p:sp>
      <p:sp>
        <p:nvSpPr>
          <p:cNvPr id="117" name="TextBox 116">
            <a:extLst>
              <a:ext uri="{FF2B5EF4-FFF2-40B4-BE49-F238E27FC236}">
                <a16:creationId xmlns:a16="http://schemas.microsoft.com/office/drawing/2014/main" id="{CEC6D7E2-F929-1F9E-B593-697E15D4CBD5}"/>
              </a:ext>
            </a:extLst>
          </p:cNvPr>
          <p:cNvSpPr txBox="1"/>
          <p:nvPr/>
        </p:nvSpPr>
        <p:spPr>
          <a:xfrm>
            <a:off x="2291715" y="3680839"/>
            <a:ext cx="694421" cy="169277"/>
          </a:xfrm>
          <a:prstGeom prst="rect">
            <a:avLst/>
          </a:prstGeom>
          <a:noFill/>
        </p:spPr>
        <p:txBody>
          <a:bodyPr wrap="none" rtlCol="0">
            <a:spAutoFit/>
          </a:bodyPr>
          <a:lstStyle/>
          <a:p>
            <a:pPr algn="l"/>
            <a:r>
              <a:rPr lang="en-IN" sz="500">
                <a:ln/>
                <a:solidFill>
                  <a:srgbClr val="CC0000"/>
                </a:solidFill>
                <a:latin typeface="Arial"/>
                <a:cs typeface="Arial"/>
                <a:sym typeface="Arial"/>
                <a:rtl val="0"/>
              </a:rPr>
              <a:t>User Plane Traffic</a:t>
            </a:r>
          </a:p>
        </p:txBody>
      </p:sp>
      <p:sp>
        <p:nvSpPr>
          <p:cNvPr id="118" name="Freeform: Shape 117">
            <a:extLst>
              <a:ext uri="{FF2B5EF4-FFF2-40B4-BE49-F238E27FC236}">
                <a16:creationId xmlns:a16="http://schemas.microsoft.com/office/drawing/2014/main" id="{543714EB-6946-3930-CE35-4415DC9C4B02}"/>
              </a:ext>
            </a:extLst>
          </p:cNvPr>
          <p:cNvSpPr/>
          <p:nvPr/>
        </p:nvSpPr>
        <p:spPr>
          <a:xfrm>
            <a:off x="4479607" y="2571496"/>
            <a:ext cx="1173480" cy="2141727"/>
          </a:xfrm>
          <a:custGeom>
            <a:avLst/>
            <a:gdLst>
              <a:gd name="connsiteX0" fmla="*/ 0 w 1760220"/>
              <a:gd name="connsiteY0" fmla="*/ 0 h 3212591"/>
              <a:gd name="connsiteX1" fmla="*/ 1760220 w 1760220"/>
              <a:gd name="connsiteY1" fmla="*/ 3212592 h 3212591"/>
            </a:gdLst>
            <a:ahLst/>
            <a:cxnLst>
              <a:cxn ang="0">
                <a:pos x="connsiteX0" y="connsiteY0"/>
              </a:cxn>
              <a:cxn ang="0">
                <a:pos x="connsiteX1" y="connsiteY1"/>
              </a:cxn>
            </a:cxnLst>
            <a:rect l="l" t="t" r="r" b="b"/>
            <a:pathLst>
              <a:path w="1760220" h="3212591">
                <a:moveTo>
                  <a:pt x="0" y="0"/>
                </a:moveTo>
                <a:lnTo>
                  <a:pt x="1760220" y="3212592"/>
                </a:lnTo>
              </a:path>
            </a:pathLst>
          </a:custGeom>
          <a:noFill/>
          <a:ln w="44006" cap="flat">
            <a:solidFill>
              <a:srgbClr val="CC0000"/>
            </a:solidFill>
            <a:prstDash val="solid"/>
            <a:miter/>
            <a:tailEnd type="stealth" w="lg" len="lg"/>
          </a:ln>
        </p:spPr>
        <p:txBody>
          <a:bodyPr rtlCol="0" anchor="ctr"/>
          <a:lstStyle/>
          <a:p>
            <a:endParaRPr lang="en-IN" sz="1200"/>
          </a:p>
        </p:txBody>
      </p:sp>
      <p:sp>
        <p:nvSpPr>
          <p:cNvPr id="119" name="Freeform: Shape 118">
            <a:extLst>
              <a:ext uri="{FF2B5EF4-FFF2-40B4-BE49-F238E27FC236}">
                <a16:creationId xmlns:a16="http://schemas.microsoft.com/office/drawing/2014/main" id="{13BDB33D-3161-6AB4-5D88-0CA5B4C092DD}"/>
              </a:ext>
            </a:extLst>
          </p:cNvPr>
          <p:cNvSpPr/>
          <p:nvPr/>
        </p:nvSpPr>
        <p:spPr>
          <a:xfrm>
            <a:off x="4846320" y="3453384"/>
            <a:ext cx="440055" cy="220472"/>
          </a:xfrm>
          <a:custGeom>
            <a:avLst/>
            <a:gdLst>
              <a:gd name="connsiteX0" fmla="*/ 605076 w 660082"/>
              <a:gd name="connsiteY0" fmla="*/ 0 h 330708"/>
              <a:gd name="connsiteX1" fmla="*/ 660083 w 660082"/>
              <a:gd name="connsiteY1" fmla="*/ 0 h 330708"/>
              <a:gd name="connsiteX2" fmla="*/ 660083 w 660082"/>
              <a:gd name="connsiteY2" fmla="*/ 330708 h 330708"/>
              <a:gd name="connsiteX3" fmla="*/ 605076 w 660082"/>
              <a:gd name="connsiteY3" fmla="*/ 330708 h 330708"/>
              <a:gd name="connsiteX4" fmla="*/ 55007 w 660082"/>
              <a:gd name="connsiteY4" fmla="*/ 330708 h 330708"/>
              <a:gd name="connsiteX5" fmla="*/ 0 w 660082"/>
              <a:gd name="connsiteY5" fmla="*/ 330708 h 330708"/>
              <a:gd name="connsiteX6" fmla="*/ 0 w 660082"/>
              <a:gd name="connsiteY6" fmla="*/ 0 h 330708"/>
              <a:gd name="connsiteX7" fmla="*/ 55007 w 660082"/>
              <a:gd name="connsiteY7" fmla="*/ 0 h 33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082" h="330708">
                <a:moveTo>
                  <a:pt x="605076" y="0"/>
                </a:moveTo>
                <a:cubicBezTo>
                  <a:pt x="635455" y="0"/>
                  <a:pt x="660083" y="0"/>
                  <a:pt x="660083" y="0"/>
                </a:cubicBezTo>
                <a:lnTo>
                  <a:pt x="660083" y="330708"/>
                </a:lnTo>
                <a:cubicBezTo>
                  <a:pt x="660083" y="330708"/>
                  <a:pt x="635455" y="330708"/>
                  <a:pt x="605076" y="330708"/>
                </a:cubicBezTo>
                <a:lnTo>
                  <a:pt x="55007" y="330708"/>
                </a:lnTo>
                <a:cubicBezTo>
                  <a:pt x="24628" y="330708"/>
                  <a:pt x="0" y="330708"/>
                  <a:pt x="0" y="330708"/>
                </a:cubicBezTo>
                <a:lnTo>
                  <a:pt x="0" y="0"/>
                </a:lnTo>
                <a:cubicBezTo>
                  <a:pt x="0" y="0"/>
                  <a:pt x="24628" y="0"/>
                  <a:pt x="55007" y="0"/>
                </a:cubicBezTo>
                <a:close/>
              </a:path>
            </a:pathLst>
          </a:custGeom>
          <a:solidFill>
            <a:srgbClr val="FFEBEE"/>
          </a:solidFill>
          <a:ln w="22003" cap="flat">
            <a:solidFill>
              <a:srgbClr val="CC0000"/>
            </a:solidFill>
            <a:prstDash val="solid"/>
            <a:miter/>
          </a:ln>
        </p:spPr>
        <p:txBody>
          <a:bodyPr rtlCol="0" anchor="ctr"/>
          <a:lstStyle/>
          <a:p>
            <a:endParaRPr lang="en-IN" sz="1200"/>
          </a:p>
        </p:txBody>
      </p:sp>
      <p:sp>
        <p:nvSpPr>
          <p:cNvPr id="120" name="TextBox 119">
            <a:extLst>
              <a:ext uri="{FF2B5EF4-FFF2-40B4-BE49-F238E27FC236}">
                <a16:creationId xmlns:a16="http://schemas.microsoft.com/office/drawing/2014/main" id="{36CF3E13-DD92-381B-724E-146813A0EBE1}"/>
              </a:ext>
            </a:extLst>
          </p:cNvPr>
          <p:cNvSpPr txBox="1"/>
          <p:nvPr/>
        </p:nvSpPr>
        <p:spPr>
          <a:xfrm>
            <a:off x="4949134" y="3448962"/>
            <a:ext cx="284052" cy="184666"/>
          </a:xfrm>
          <a:prstGeom prst="rect">
            <a:avLst/>
          </a:prstGeom>
          <a:noFill/>
        </p:spPr>
        <p:txBody>
          <a:bodyPr wrap="none" rtlCol="0">
            <a:spAutoFit/>
          </a:bodyPr>
          <a:lstStyle/>
          <a:p>
            <a:pPr algn="l"/>
            <a:r>
              <a:rPr lang="en-IN" sz="600" b="1">
                <a:ln/>
                <a:solidFill>
                  <a:srgbClr val="CC0000"/>
                </a:solidFill>
                <a:latin typeface="Arial"/>
                <a:cs typeface="Arial"/>
                <a:sym typeface="Arial"/>
                <a:rtl val="0"/>
              </a:rPr>
              <a:t>N4</a:t>
            </a:r>
          </a:p>
        </p:txBody>
      </p:sp>
      <p:sp>
        <p:nvSpPr>
          <p:cNvPr id="121" name="TextBox 120">
            <a:extLst>
              <a:ext uri="{FF2B5EF4-FFF2-40B4-BE49-F238E27FC236}">
                <a16:creationId xmlns:a16="http://schemas.microsoft.com/office/drawing/2014/main" id="{BB5635EC-83C9-DF27-353A-9E10904D2DF1}"/>
              </a:ext>
            </a:extLst>
          </p:cNvPr>
          <p:cNvSpPr txBox="1"/>
          <p:nvPr/>
        </p:nvSpPr>
        <p:spPr>
          <a:xfrm>
            <a:off x="4781259" y="3554855"/>
            <a:ext cx="577402" cy="169277"/>
          </a:xfrm>
          <a:prstGeom prst="rect">
            <a:avLst/>
          </a:prstGeom>
          <a:noFill/>
        </p:spPr>
        <p:txBody>
          <a:bodyPr wrap="none" rtlCol="0">
            <a:spAutoFit/>
          </a:bodyPr>
          <a:lstStyle/>
          <a:p>
            <a:pPr algn="l"/>
            <a:r>
              <a:rPr lang="en-IN" sz="500">
                <a:ln/>
                <a:solidFill>
                  <a:srgbClr val="CC0000"/>
                </a:solidFill>
                <a:latin typeface="Arial"/>
                <a:cs typeface="Arial"/>
                <a:sym typeface="Arial"/>
                <a:rtl val="0"/>
              </a:rPr>
              <a:t>CUPS Critical</a:t>
            </a:r>
          </a:p>
        </p:txBody>
      </p:sp>
      <p:sp>
        <p:nvSpPr>
          <p:cNvPr id="122" name="Freeform: Shape 121">
            <a:extLst>
              <a:ext uri="{FF2B5EF4-FFF2-40B4-BE49-F238E27FC236}">
                <a16:creationId xmlns:a16="http://schemas.microsoft.com/office/drawing/2014/main" id="{5CE81766-EC91-1F15-D2FC-FF07E578A933}"/>
              </a:ext>
            </a:extLst>
          </p:cNvPr>
          <p:cNvSpPr/>
          <p:nvPr/>
        </p:nvSpPr>
        <p:spPr>
          <a:xfrm>
            <a:off x="8660130" y="3225800"/>
            <a:ext cx="2515870" cy="1644904"/>
          </a:xfrm>
          <a:custGeom>
            <a:avLst/>
            <a:gdLst>
              <a:gd name="connsiteX0" fmla="*/ 0 w 4510563"/>
              <a:gd name="connsiteY0" fmla="*/ 2692908 h 2692908"/>
              <a:gd name="connsiteX1" fmla="*/ 4510564 w 4510563"/>
              <a:gd name="connsiteY1" fmla="*/ 0 h 2692908"/>
            </a:gdLst>
            <a:ahLst/>
            <a:cxnLst>
              <a:cxn ang="0">
                <a:pos x="connsiteX0" y="connsiteY0"/>
              </a:cxn>
              <a:cxn ang="0">
                <a:pos x="connsiteX1" y="connsiteY1"/>
              </a:cxn>
            </a:cxnLst>
            <a:rect l="l" t="t" r="r" b="b"/>
            <a:pathLst>
              <a:path w="4510563" h="2692908">
                <a:moveTo>
                  <a:pt x="0" y="2692908"/>
                </a:moveTo>
                <a:cubicBezTo>
                  <a:pt x="1026795" y="1779524"/>
                  <a:pt x="2530316" y="881888"/>
                  <a:pt x="4510564" y="0"/>
                </a:cubicBezTo>
              </a:path>
            </a:pathLst>
          </a:custGeom>
          <a:noFill/>
          <a:ln w="44006" cap="flat">
            <a:solidFill>
              <a:srgbClr val="CC0000"/>
            </a:solidFill>
            <a:prstDash val="solid"/>
            <a:miter/>
            <a:tailEnd type="stealth" w="lg" len="lg"/>
          </a:ln>
        </p:spPr>
        <p:txBody>
          <a:bodyPr rtlCol="0" anchor="ctr"/>
          <a:lstStyle/>
          <a:p>
            <a:endParaRPr lang="en-IN" sz="1200"/>
          </a:p>
        </p:txBody>
      </p:sp>
      <p:sp>
        <p:nvSpPr>
          <p:cNvPr id="123" name="Freeform: Shape 122">
            <a:extLst>
              <a:ext uri="{FF2B5EF4-FFF2-40B4-BE49-F238E27FC236}">
                <a16:creationId xmlns:a16="http://schemas.microsoft.com/office/drawing/2014/main" id="{827E7089-0A1C-2BAA-D3E3-5A981312E9BF}"/>
              </a:ext>
            </a:extLst>
          </p:cNvPr>
          <p:cNvSpPr/>
          <p:nvPr/>
        </p:nvSpPr>
        <p:spPr>
          <a:xfrm>
            <a:off x="9686925" y="3894329"/>
            <a:ext cx="293370" cy="157479"/>
          </a:xfrm>
          <a:custGeom>
            <a:avLst/>
            <a:gdLst>
              <a:gd name="connsiteX0" fmla="*/ 407051 w 440055"/>
              <a:gd name="connsiteY0" fmla="*/ 0 h 236219"/>
              <a:gd name="connsiteX1" fmla="*/ 440055 w 440055"/>
              <a:gd name="connsiteY1" fmla="*/ 0 h 236219"/>
              <a:gd name="connsiteX2" fmla="*/ 440055 w 440055"/>
              <a:gd name="connsiteY2" fmla="*/ 236220 h 236219"/>
              <a:gd name="connsiteX3" fmla="*/ 407051 w 440055"/>
              <a:gd name="connsiteY3" fmla="*/ 236220 h 236219"/>
              <a:gd name="connsiteX4" fmla="*/ 33004 w 440055"/>
              <a:gd name="connsiteY4" fmla="*/ 236220 h 236219"/>
              <a:gd name="connsiteX5" fmla="*/ 0 w 440055"/>
              <a:gd name="connsiteY5" fmla="*/ 236220 h 236219"/>
              <a:gd name="connsiteX6" fmla="*/ 0 w 440055"/>
              <a:gd name="connsiteY6" fmla="*/ 0 h 236219"/>
              <a:gd name="connsiteX7" fmla="*/ 33004 w 440055"/>
              <a:gd name="connsiteY7" fmla="*/ 0 h 23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055" h="236219">
                <a:moveTo>
                  <a:pt x="407051" y="0"/>
                </a:moveTo>
                <a:cubicBezTo>
                  <a:pt x="425279" y="0"/>
                  <a:pt x="440055" y="0"/>
                  <a:pt x="440055" y="0"/>
                </a:cubicBezTo>
                <a:lnTo>
                  <a:pt x="440055" y="236220"/>
                </a:lnTo>
                <a:cubicBezTo>
                  <a:pt x="440055" y="236220"/>
                  <a:pt x="425279" y="236220"/>
                  <a:pt x="407051" y="236220"/>
                </a:cubicBezTo>
                <a:lnTo>
                  <a:pt x="33004" y="236220"/>
                </a:lnTo>
                <a:cubicBezTo>
                  <a:pt x="14776" y="236220"/>
                  <a:pt x="0" y="236220"/>
                  <a:pt x="0" y="236220"/>
                </a:cubicBezTo>
                <a:lnTo>
                  <a:pt x="0" y="0"/>
                </a:lnTo>
                <a:cubicBezTo>
                  <a:pt x="0" y="0"/>
                  <a:pt x="14776" y="0"/>
                  <a:pt x="33004" y="0"/>
                </a:cubicBezTo>
                <a:close/>
              </a:path>
            </a:pathLst>
          </a:custGeom>
          <a:solidFill>
            <a:srgbClr val="FFFFFF"/>
          </a:solidFill>
          <a:ln w="11001" cap="flat">
            <a:solidFill>
              <a:srgbClr val="CC0000"/>
            </a:solidFill>
            <a:prstDash val="solid"/>
            <a:miter/>
          </a:ln>
        </p:spPr>
        <p:txBody>
          <a:bodyPr rtlCol="0" anchor="ctr"/>
          <a:lstStyle/>
          <a:p>
            <a:endParaRPr lang="en-IN" sz="1200"/>
          </a:p>
        </p:txBody>
      </p:sp>
      <p:sp>
        <p:nvSpPr>
          <p:cNvPr id="124" name="TextBox 123">
            <a:extLst>
              <a:ext uri="{FF2B5EF4-FFF2-40B4-BE49-F238E27FC236}">
                <a16:creationId xmlns:a16="http://schemas.microsoft.com/office/drawing/2014/main" id="{FE8D5B9E-9DAD-35DB-7DB6-7B40144B20B8}"/>
              </a:ext>
            </a:extLst>
          </p:cNvPr>
          <p:cNvSpPr txBox="1"/>
          <p:nvPr/>
        </p:nvSpPr>
        <p:spPr>
          <a:xfrm>
            <a:off x="9721084" y="3895608"/>
            <a:ext cx="274434" cy="176972"/>
          </a:xfrm>
          <a:prstGeom prst="rect">
            <a:avLst/>
          </a:prstGeom>
          <a:noFill/>
        </p:spPr>
        <p:txBody>
          <a:bodyPr wrap="none" rtlCol="0">
            <a:spAutoFit/>
          </a:bodyPr>
          <a:lstStyle/>
          <a:p>
            <a:pPr algn="l"/>
            <a:r>
              <a:rPr lang="en-IN" sz="550" b="1">
                <a:ln/>
                <a:solidFill>
                  <a:srgbClr val="CC0000"/>
                </a:solidFill>
                <a:latin typeface="Arial"/>
                <a:cs typeface="Arial"/>
                <a:sym typeface="Arial"/>
                <a:rtl val="0"/>
              </a:rPr>
              <a:t>N6</a:t>
            </a:r>
          </a:p>
        </p:txBody>
      </p:sp>
      <p:sp>
        <p:nvSpPr>
          <p:cNvPr id="125" name="TextBox 124">
            <a:extLst>
              <a:ext uri="{FF2B5EF4-FFF2-40B4-BE49-F238E27FC236}">
                <a16:creationId xmlns:a16="http://schemas.microsoft.com/office/drawing/2014/main" id="{FA585B87-3F07-47B4-0614-465784D33EAF}"/>
              </a:ext>
            </a:extLst>
          </p:cNvPr>
          <p:cNvSpPr txBox="1"/>
          <p:nvPr/>
        </p:nvSpPr>
        <p:spPr>
          <a:xfrm>
            <a:off x="9259252" y="4058791"/>
            <a:ext cx="696024" cy="169277"/>
          </a:xfrm>
          <a:prstGeom prst="rect">
            <a:avLst/>
          </a:prstGeom>
          <a:noFill/>
        </p:spPr>
        <p:txBody>
          <a:bodyPr wrap="none" rtlCol="0">
            <a:spAutoFit/>
          </a:bodyPr>
          <a:lstStyle/>
          <a:p>
            <a:pPr algn="l"/>
            <a:r>
              <a:rPr lang="en-IN" sz="500" dirty="0">
                <a:ln/>
                <a:solidFill>
                  <a:srgbClr val="CC0000"/>
                </a:solidFill>
                <a:latin typeface="Arial"/>
                <a:cs typeface="Arial"/>
                <a:sym typeface="Arial"/>
                <a:rtl val="0"/>
              </a:rPr>
              <a:t>Data Network Exit</a:t>
            </a:r>
          </a:p>
        </p:txBody>
      </p:sp>
      <p:sp>
        <p:nvSpPr>
          <p:cNvPr id="126" name="Freeform: Shape 125">
            <a:extLst>
              <a:ext uri="{FF2B5EF4-FFF2-40B4-BE49-F238E27FC236}">
                <a16:creationId xmlns:a16="http://schemas.microsoft.com/office/drawing/2014/main" id="{8A58B230-3956-8DC9-6D24-AC16D9FDA6EF}"/>
              </a:ext>
            </a:extLst>
          </p:cNvPr>
          <p:cNvSpPr/>
          <p:nvPr/>
        </p:nvSpPr>
        <p:spPr>
          <a:xfrm>
            <a:off x="3672840" y="2193544"/>
            <a:ext cx="146685" cy="6299"/>
          </a:xfrm>
          <a:custGeom>
            <a:avLst/>
            <a:gdLst>
              <a:gd name="connsiteX0" fmla="*/ 0 w 220027"/>
              <a:gd name="connsiteY0" fmla="*/ 0 h 9448"/>
              <a:gd name="connsiteX1" fmla="*/ 220028 w 220027"/>
              <a:gd name="connsiteY1" fmla="*/ 0 h 9448"/>
            </a:gdLst>
            <a:ahLst/>
            <a:cxnLst>
              <a:cxn ang="0">
                <a:pos x="connsiteX0" y="connsiteY0"/>
              </a:cxn>
              <a:cxn ang="0">
                <a:pos x="connsiteX1" y="connsiteY1"/>
              </a:cxn>
            </a:cxnLst>
            <a:rect l="l" t="t" r="r" b="b"/>
            <a:pathLst>
              <a:path w="220027" h="9448">
                <a:moveTo>
                  <a:pt x="0" y="0"/>
                </a:moveTo>
                <a:lnTo>
                  <a:pt x="220028" y="0"/>
                </a:lnTo>
              </a:path>
            </a:pathLst>
          </a:custGeom>
          <a:noFill/>
          <a:ln w="22003" cap="flat">
            <a:solidFill>
              <a:srgbClr val="000000"/>
            </a:solidFill>
            <a:prstDash val="solid"/>
            <a:miter/>
          </a:ln>
        </p:spPr>
        <p:txBody>
          <a:bodyPr rtlCol="0" anchor="ctr"/>
          <a:lstStyle/>
          <a:p>
            <a:endParaRPr lang="en-IN" sz="1200"/>
          </a:p>
        </p:txBody>
      </p:sp>
      <p:sp>
        <p:nvSpPr>
          <p:cNvPr id="127" name="TextBox 126">
            <a:extLst>
              <a:ext uri="{FF2B5EF4-FFF2-40B4-BE49-F238E27FC236}">
                <a16:creationId xmlns:a16="http://schemas.microsoft.com/office/drawing/2014/main" id="{211973CB-1C5F-2203-26F4-3CF55630E05F}"/>
              </a:ext>
            </a:extLst>
          </p:cNvPr>
          <p:cNvSpPr txBox="1"/>
          <p:nvPr/>
        </p:nvSpPr>
        <p:spPr>
          <a:xfrm>
            <a:off x="3685222" y="2043047"/>
            <a:ext cx="301686" cy="169277"/>
          </a:xfrm>
          <a:prstGeom prst="rect">
            <a:avLst/>
          </a:prstGeom>
          <a:noFill/>
        </p:spPr>
        <p:txBody>
          <a:bodyPr wrap="none" rtlCol="0">
            <a:spAutoFit/>
          </a:bodyPr>
          <a:lstStyle/>
          <a:p>
            <a:pPr algn="l"/>
            <a:r>
              <a:rPr lang="en-IN" sz="500" b="1">
                <a:ln/>
                <a:solidFill>
                  <a:srgbClr val="000000"/>
                </a:solidFill>
                <a:latin typeface="Arial"/>
                <a:cs typeface="Arial"/>
                <a:sym typeface="Arial"/>
                <a:rtl val="0"/>
              </a:rPr>
              <a:t>N11</a:t>
            </a:r>
          </a:p>
        </p:txBody>
      </p:sp>
      <p:sp>
        <p:nvSpPr>
          <p:cNvPr id="128" name="Freeform: Shape 127">
            <a:extLst>
              <a:ext uri="{FF2B5EF4-FFF2-40B4-BE49-F238E27FC236}">
                <a16:creationId xmlns:a16="http://schemas.microsoft.com/office/drawing/2014/main" id="{1E164CD5-84E8-8100-0728-FE2D6D57B0A8}"/>
              </a:ext>
            </a:extLst>
          </p:cNvPr>
          <p:cNvSpPr/>
          <p:nvPr/>
        </p:nvSpPr>
        <p:spPr>
          <a:xfrm>
            <a:off x="3672840" y="1878584"/>
            <a:ext cx="4547235" cy="188976"/>
          </a:xfrm>
          <a:custGeom>
            <a:avLst/>
            <a:gdLst>
              <a:gd name="connsiteX0" fmla="*/ 0 w 6820852"/>
              <a:gd name="connsiteY0" fmla="*/ 283464 h 283464"/>
              <a:gd name="connsiteX1" fmla="*/ 6820853 w 6820852"/>
              <a:gd name="connsiteY1" fmla="*/ 283464 h 283464"/>
            </a:gdLst>
            <a:ahLst/>
            <a:cxnLst>
              <a:cxn ang="0">
                <a:pos x="connsiteX0" y="connsiteY0"/>
              </a:cxn>
              <a:cxn ang="0">
                <a:pos x="connsiteX1" y="connsiteY1"/>
              </a:cxn>
            </a:cxnLst>
            <a:rect l="l" t="t" r="r" b="b"/>
            <a:pathLst>
              <a:path w="6820852" h="283464">
                <a:moveTo>
                  <a:pt x="0" y="283464"/>
                </a:moveTo>
                <a:cubicBezTo>
                  <a:pt x="1613535" y="-94488"/>
                  <a:pt x="3887152" y="-94488"/>
                  <a:pt x="6820853" y="283464"/>
                </a:cubicBezTo>
              </a:path>
            </a:pathLst>
          </a:custGeom>
          <a:noFill/>
          <a:ln w="22003" cap="flat">
            <a:solidFill>
              <a:srgbClr val="000000"/>
            </a:solidFill>
            <a:prstDash val="solid"/>
            <a:miter/>
            <a:tailEnd type="stealth" w="lg" len="lg"/>
          </a:ln>
        </p:spPr>
        <p:txBody>
          <a:bodyPr rtlCol="0" anchor="ctr"/>
          <a:lstStyle/>
          <a:p>
            <a:endParaRPr lang="en-IN" sz="1200"/>
          </a:p>
        </p:txBody>
      </p:sp>
      <p:sp>
        <p:nvSpPr>
          <p:cNvPr id="129" name="TextBox 128">
            <a:extLst>
              <a:ext uri="{FF2B5EF4-FFF2-40B4-BE49-F238E27FC236}">
                <a16:creationId xmlns:a16="http://schemas.microsoft.com/office/drawing/2014/main" id="{1B31B457-53E5-7F60-5BA3-4000449DDA04}"/>
              </a:ext>
            </a:extLst>
          </p:cNvPr>
          <p:cNvSpPr txBox="1"/>
          <p:nvPr/>
        </p:nvSpPr>
        <p:spPr>
          <a:xfrm>
            <a:off x="5225415" y="1539111"/>
            <a:ext cx="266420" cy="169277"/>
          </a:xfrm>
          <a:prstGeom prst="rect">
            <a:avLst/>
          </a:prstGeom>
          <a:noFill/>
        </p:spPr>
        <p:txBody>
          <a:bodyPr wrap="none" rtlCol="0">
            <a:spAutoFit/>
          </a:bodyPr>
          <a:lstStyle/>
          <a:p>
            <a:pPr algn="l"/>
            <a:r>
              <a:rPr lang="en-IN" sz="500" b="1">
                <a:ln/>
                <a:solidFill>
                  <a:srgbClr val="000000"/>
                </a:solidFill>
                <a:latin typeface="Arial"/>
                <a:cs typeface="Arial"/>
                <a:sym typeface="Arial"/>
                <a:rtl val="0"/>
              </a:rPr>
              <a:t>N8</a:t>
            </a:r>
          </a:p>
        </p:txBody>
      </p:sp>
      <p:sp>
        <p:nvSpPr>
          <p:cNvPr id="130" name="Freeform: Shape 129">
            <a:extLst>
              <a:ext uri="{FF2B5EF4-FFF2-40B4-BE49-F238E27FC236}">
                <a16:creationId xmlns:a16="http://schemas.microsoft.com/office/drawing/2014/main" id="{247F5F8E-665D-BCAA-7E93-CEA17508D192}"/>
              </a:ext>
            </a:extLst>
          </p:cNvPr>
          <p:cNvSpPr/>
          <p:nvPr/>
        </p:nvSpPr>
        <p:spPr>
          <a:xfrm>
            <a:off x="5139690" y="1878584"/>
            <a:ext cx="3080385" cy="188976"/>
          </a:xfrm>
          <a:custGeom>
            <a:avLst/>
            <a:gdLst>
              <a:gd name="connsiteX0" fmla="*/ 0 w 4620577"/>
              <a:gd name="connsiteY0" fmla="*/ 283464 h 283464"/>
              <a:gd name="connsiteX1" fmla="*/ 4620578 w 4620577"/>
              <a:gd name="connsiteY1" fmla="*/ 283464 h 283464"/>
            </a:gdLst>
            <a:ahLst/>
            <a:cxnLst>
              <a:cxn ang="0">
                <a:pos x="connsiteX0" y="connsiteY0"/>
              </a:cxn>
              <a:cxn ang="0">
                <a:pos x="connsiteX1" y="connsiteY1"/>
              </a:cxn>
            </a:cxnLst>
            <a:rect l="l" t="t" r="r" b="b"/>
            <a:pathLst>
              <a:path w="4620577" h="283464">
                <a:moveTo>
                  <a:pt x="0" y="283464"/>
                </a:moveTo>
                <a:cubicBezTo>
                  <a:pt x="1246822" y="-94488"/>
                  <a:pt x="2787015" y="-94488"/>
                  <a:pt x="4620578" y="283464"/>
                </a:cubicBezTo>
              </a:path>
            </a:pathLst>
          </a:custGeom>
          <a:noFill/>
          <a:ln w="22003" cap="flat">
            <a:solidFill>
              <a:srgbClr val="000000"/>
            </a:solidFill>
            <a:prstDash val="solid"/>
            <a:miter/>
          </a:ln>
        </p:spPr>
        <p:txBody>
          <a:bodyPr rtlCol="0" anchor="ctr"/>
          <a:lstStyle/>
          <a:p>
            <a:endParaRPr lang="en-IN" sz="1200"/>
          </a:p>
        </p:txBody>
      </p:sp>
      <p:sp>
        <p:nvSpPr>
          <p:cNvPr id="131" name="TextBox 130">
            <a:extLst>
              <a:ext uri="{FF2B5EF4-FFF2-40B4-BE49-F238E27FC236}">
                <a16:creationId xmlns:a16="http://schemas.microsoft.com/office/drawing/2014/main" id="{810635CE-F3BD-E891-F89A-9F61D49ED3FC}"/>
              </a:ext>
            </a:extLst>
          </p:cNvPr>
          <p:cNvSpPr txBox="1"/>
          <p:nvPr/>
        </p:nvSpPr>
        <p:spPr>
          <a:xfrm>
            <a:off x="6325552" y="1539111"/>
            <a:ext cx="301686" cy="169277"/>
          </a:xfrm>
          <a:prstGeom prst="rect">
            <a:avLst/>
          </a:prstGeom>
          <a:noFill/>
        </p:spPr>
        <p:txBody>
          <a:bodyPr wrap="none" rtlCol="0">
            <a:spAutoFit/>
          </a:bodyPr>
          <a:lstStyle/>
          <a:p>
            <a:pPr algn="l"/>
            <a:r>
              <a:rPr lang="en-IN" sz="500" b="1">
                <a:ln/>
                <a:solidFill>
                  <a:srgbClr val="000000"/>
                </a:solidFill>
                <a:latin typeface="Arial"/>
                <a:cs typeface="Arial"/>
                <a:sym typeface="Arial"/>
                <a:rtl val="0"/>
              </a:rPr>
              <a:t>N10</a:t>
            </a:r>
          </a:p>
        </p:txBody>
      </p:sp>
      <p:sp>
        <p:nvSpPr>
          <p:cNvPr id="132" name="Freeform: Shape 131">
            <a:extLst>
              <a:ext uri="{FF2B5EF4-FFF2-40B4-BE49-F238E27FC236}">
                <a16:creationId xmlns:a16="http://schemas.microsoft.com/office/drawing/2014/main" id="{E75E2D08-DDBB-516C-1404-392CD0E359FE}"/>
              </a:ext>
            </a:extLst>
          </p:cNvPr>
          <p:cNvSpPr/>
          <p:nvPr/>
        </p:nvSpPr>
        <p:spPr>
          <a:xfrm>
            <a:off x="3012758" y="2571495"/>
            <a:ext cx="7334" cy="125984"/>
          </a:xfrm>
          <a:custGeom>
            <a:avLst/>
            <a:gdLst>
              <a:gd name="connsiteX0" fmla="*/ 0 w 11001"/>
              <a:gd name="connsiteY0" fmla="*/ 0 h 188976"/>
              <a:gd name="connsiteX1" fmla="*/ 0 w 11001"/>
              <a:gd name="connsiteY1" fmla="*/ 188976 h 188976"/>
            </a:gdLst>
            <a:ahLst/>
            <a:cxnLst>
              <a:cxn ang="0">
                <a:pos x="connsiteX0" y="connsiteY0"/>
              </a:cxn>
              <a:cxn ang="0">
                <a:pos x="connsiteX1" y="connsiteY1"/>
              </a:cxn>
            </a:cxnLst>
            <a:rect l="l" t="t" r="r" b="b"/>
            <a:pathLst>
              <a:path w="11001" h="188976">
                <a:moveTo>
                  <a:pt x="0" y="0"/>
                </a:moveTo>
                <a:lnTo>
                  <a:pt x="0" y="188976"/>
                </a:lnTo>
              </a:path>
            </a:pathLst>
          </a:custGeom>
          <a:noFill/>
          <a:ln w="22003" cap="flat">
            <a:solidFill>
              <a:srgbClr val="009900"/>
            </a:solidFill>
            <a:prstDash val="solid"/>
            <a:miter/>
          </a:ln>
        </p:spPr>
        <p:txBody>
          <a:bodyPr rtlCol="0" anchor="ctr"/>
          <a:lstStyle/>
          <a:p>
            <a:endParaRPr lang="en-IN" sz="1200"/>
          </a:p>
        </p:txBody>
      </p:sp>
      <p:sp>
        <p:nvSpPr>
          <p:cNvPr id="133" name="TextBox 132">
            <a:extLst>
              <a:ext uri="{FF2B5EF4-FFF2-40B4-BE49-F238E27FC236}">
                <a16:creationId xmlns:a16="http://schemas.microsoft.com/office/drawing/2014/main" id="{86A1FB30-D14F-B0B7-03D8-94F4FAC713E1}"/>
              </a:ext>
            </a:extLst>
          </p:cNvPr>
          <p:cNvSpPr txBox="1"/>
          <p:nvPr/>
        </p:nvSpPr>
        <p:spPr>
          <a:xfrm>
            <a:off x="3025140" y="2546983"/>
            <a:ext cx="301686" cy="169277"/>
          </a:xfrm>
          <a:prstGeom prst="rect">
            <a:avLst/>
          </a:prstGeom>
          <a:noFill/>
        </p:spPr>
        <p:txBody>
          <a:bodyPr wrap="none" rtlCol="0">
            <a:spAutoFit/>
          </a:bodyPr>
          <a:lstStyle/>
          <a:p>
            <a:pPr algn="l"/>
            <a:r>
              <a:rPr lang="en-IN" sz="500" b="1">
                <a:ln/>
                <a:solidFill>
                  <a:srgbClr val="009900"/>
                </a:solidFill>
                <a:latin typeface="Arial"/>
                <a:cs typeface="Arial"/>
                <a:sym typeface="Arial"/>
                <a:rtl val="0"/>
              </a:rPr>
              <a:t>N12</a:t>
            </a:r>
          </a:p>
        </p:txBody>
      </p:sp>
      <p:sp>
        <p:nvSpPr>
          <p:cNvPr id="134" name="Freeform: Shape 133">
            <a:extLst>
              <a:ext uri="{FF2B5EF4-FFF2-40B4-BE49-F238E27FC236}">
                <a16:creationId xmlns:a16="http://schemas.microsoft.com/office/drawing/2014/main" id="{4FE7E8E2-73B8-BB8A-4AFA-F4ED2D4B8BFD}"/>
              </a:ext>
            </a:extLst>
          </p:cNvPr>
          <p:cNvSpPr/>
          <p:nvPr/>
        </p:nvSpPr>
        <p:spPr>
          <a:xfrm>
            <a:off x="3526155" y="2571495"/>
            <a:ext cx="293370" cy="377952"/>
          </a:xfrm>
          <a:custGeom>
            <a:avLst/>
            <a:gdLst>
              <a:gd name="connsiteX0" fmla="*/ 0 w 440055"/>
              <a:gd name="connsiteY0" fmla="*/ 0 h 566928"/>
              <a:gd name="connsiteX1" fmla="*/ 440055 w 440055"/>
              <a:gd name="connsiteY1" fmla="*/ 566928 h 566928"/>
            </a:gdLst>
            <a:ahLst/>
            <a:cxnLst>
              <a:cxn ang="0">
                <a:pos x="connsiteX0" y="connsiteY0"/>
              </a:cxn>
              <a:cxn ang="0">
                <a:pos x="connsiteX1" y="connsiteY1"/>
              </a:cxn>
            </a:cxnLst>
            <a:rect l="l" t="t" r="r" b="b"/>
            <a:pathLst>
              <a:path w="440055" h="566928">
                <a:moveTo>
                  <a:pt x="0" y="0"/>
                </a:moveTo>
                <a:cubicBezTo>
                  <a:pt x="73342" y="62992"/>
                  <a:pt x="220028" y="251968"/>
                  <a:pt x="440055" y="566928"/>
                </a:cubicBezTo>
              </a:path>
            </a:pathLst>
          </a:custGeom>
          <a:noFill/>
          <a:ln w="22003" cap="flat">
            <a:solidFill>
              <a:srgbClr val="009900"/>
            </a:solidFill>
            <a:prstDash val="solid"/>
            <a:miter/>
          </a:ln>
        </p:spPr>
        <p:txBody>
          <a:bodyPr rtlCol="0" anchor="ctr"/>
          <a:lstStyle/>
          <a:p>
            <a:endParaRPr lang="en-IN" sz="1200"/>
          </a:p>
        </p:txBody>
      </p:sp>
      <p:sp>
        <p:nvSpPr>
          <p:cNvPr id="135" name="TextBox 134">
            <a:extLst>
              <a:ext uri="{FF2B5EF4-FFF2-40B4-BE49-F238E27FC236}">
                <a16:creationId xmlns:a16="http://schemas.microsoft.com/office/drawing/2014/main" id="{BC309C73-7BE8-E0B4-70C2-E18C24773273}"/>
              </a:ext>
            </a:extLst>
          </p:cNvPr>
          <p:cNvSpPr txBox="1"/>
          <p:nvPr/>
        </p:nvSpPr>
        <p:spPr>
          <a:xfrm>
            <a:off x="3538537" y="2704463"/>
            <a:ext cx="301686" cy="169277"/>
          </a:xfrm>
          <a:prstGeom prst="rect">
            <a:avLst/>
          </a:prstGeom>
          <a:noFill/>
        </p:spPr>
        <p:txBody>
          <a:bodyPr wrap="none" rtlCol="0">
            <a:spAutoFit/>
          </a:bodyPr>
          <a:lstStyle/>
          <a:p>
            <a:pPr algn="l"/>
            <a:r>
              <a:rPr lang="en-IN" sz="500" b="1">
                <a:ln/>
                <a:solidFill>
                  <a:srgbClr val="009900"/>
                </a:solidFill>
                <a:latin typeface="Arial"/>
                <a:cs typeface="Arial"/>
                <a:sym typeface="Arial"/>
                <a:rtl val="0"/>
              </a:rPr>
              <a:t>N22</a:t>
            </a:r>
          </a:p>
        </p:txBody>
      </p:sp>
      <p:sp>
        <p:nvSpPr>
          <p:cNvPr id="136" name="Freeform: Shape 135">
            <a:extLst>
              <a:ext uri="{FF2B5EF4-FFF2-40B4-BE49-F238E27FC236}">
                <a16:creationId xmlns:a16="http://schemas.microsoft.com/office/drawing/2014/main" id="{690F69D8-AA38-D157-AF12-641AB57B2BB4}"/>
              </a:ext>
            </a:extLst>
          </p:cNvPr>
          <p:cNvSpPr/>
          <p:nvPr/>
        </p:nvSpPr>
        <p:spPr>
          <a:xfrm>
            <a:off x="5506402" y="3264408"/>
            <a:ext cx="880110" cy="755904"/>
          </a:xfrm>
          <a:custGeom>
            <a:avLst/>
            <a:gdLst>
              <a:gd name="connsiteX0" fmla="*/ 1320165 w 1320165"/>
              <a:gd name="connsiteY0" fmla="*/ 566928 h 1133856"/>
              <a:gd name="connsiteX1" fmla="*/ 660083 w 1320165"/>
              <a:gd name="connsiteY1" fmla="*/ 1133856 h 1133856"/>
              <a:gd name="connsiteX2" fmla="*/ 0 w 1320165"/>
              <a:gd name="connsiteY2" fmla="*/ 566928 h 1133856"/>
              <a:gd name="connsiteX3" fmla="*/ 660083 w 1320165"/>
              <a:gd name="connsiteY3" fmla="*/ 0 h 1133856"/>
              <a:gd name="connsiteX4" fmla="*/ 1320165 w 1320165"/>
              <a:gd name="connsiteY4" fmla="*/ 566928 h 1133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165" h="1133856">
                <a:moveTo>
                  <a:pt x="1320165" y="566928"/>
                </a:moveTo>
                <a:cubicBezTo>
                  <a:pt x="1320165" y="880034"/>
                  <a:pt x="1024636" y="1133856"/>
                  <a:pt x="660083" y="1133856"/>
                </a:cubicBezTo>
                <a:cubicBezTo>
                  <a:pt x="295529" y="1133856"/>
                  <a:pt x="0" y="880034"/>
                  <a:pt x="0" y="566928"/>
                </a:cubicBezTo>
                <a:cubicBezTo>
                  <a:pt x="0" y="253822"/>
                  <a:pt x="295529" y="0"/>
                  <a:pt x="660083" y="0"/>
                </a:cubicBezTo>
                <a:cubicBezTo>
                  <a:pt x="1024636" y="0"/>
                  <a:pt x="1320165" y="253822"/>
                  <a:pt x="1320165" y="566928"/>
                </a:cubicBezTo>
                <a:close/>
              </a:path>
            </a:pathLst>
          </a:custGeom>
          <a:gradFill>
            <a:gsLst>
              <a:gs pos="0">
                <a:srgbClr val="E3F2FD"/>
              </a:gs>
              <a:gs pos="50000">
                <a:srgbClr val="CFE8FC"/>
              </a:gs>
              <a:gs pos="100000">
                <a:srgbClr val="BBDEFB"/>
              </a:gs>
            </a:gsLst>
            <a:lin ang="2700000" scaled="1"/>
          </a:gradFill>
          <a:ln w="22003" cap="flat">
            <a:solidFill>
              <a:srgbClr val="0066CC"/>
            </a:solidFill>
            <a:prstDash val="solid"/>
            <a:miter/>
          </a:ln>
        </p:spPr>
        <p:txBody>
          <a:bodyPr rtlCol="0" anchor="ctr"/>
          <a:lstStyle/>
          <a:p>
            <a:endParaRPr lang="en-IN" sz="1200"/>
          </a:p>
        </p:txBody>
      </p:sp>
      <p:sp>
        <p:nvSpPr>
          <p:cNvPr id="137" name="TextBox 136">
            <a:extLst>
              <a:ext uri="{FF2B5EF4-FFF2-40B4-BE49-F238E27FC236}">
                <a16:creationId xmlns:a16="http://schemas.microsoft.com/office/drawing/2014/main" id="{EC519F02-1B67-5100-08EA-2A78194E32D5}"/>
              </a:ext>
            </a:extLst>
          </p:cNvPr>
          <p:cNvSpPr txBox="1"/>
          <p:nvPr/>
        </p:nvSpPr>
        <p:spPr>
          <a:xfrm>
            <a:off x="5792587" y="3511954"/>
            <a:ext cx="348172" cy="184666"/>
          </a:xfrm>
          <a:prstGeom prst="rect">
            <a:avLst/>
          </a:prstGeom>
          <a:noFill/>
        </p:spPr>
        <p:txBody>
          <a:bodyPr wrap="none" rtlCol="0">
            <a:spAutoFit/>
          </a:bodyPr>
          <a:lstStyle/>
          <a:p>
            <a:pPr algn="l"/>
            <a:r>
              <a:rPr lang="en-IN" sz="600" b="1">
                <a:ln/>
                <a:solidFill>
                  <a:srgbClr val="0066CC"/>
                </a:solidFill>
                <a:latin typeface="Arial"/>
                <a:cs typeface="Arial"/>
                <a:sym typeface="Arial"/>
                <a:rtl val="0"/>
              </a:rPr>
              <a:t>SBA</a:t>
            </a:r>
          </a:p>
        </p:txBody>
      </p:sp>
      <p:sp>
        <p:nvSpPr>
          <p:cNvPr id="138" name="TextBox 137">
            <a:extLst>
              <a:ext uri="{FF2B5EF4-FFF2-40B4-BE49-F238E27FC236}">
                <a16:creationId xmlns:a16="http://schemas.microsoft.com/office/drawing/2014/main" id="{14175370-AFBE-4635-A1C9-5D29E1B3916F}"/>
              </a:ext>
            </a:extLst>
          </p:cNvPr>
          <p:cNvSpPr txBox="1"/>
          <p:nvPr/>
        </p:nvSpPr>
        <p:spPr>
          <a:xfrm>
            <a:off x="5689840" y="3617847"/>
            <a:ext cx="526106" cy="169277"/>
          </a:xfrm>
          <a:prstGeom prst="rect">
            <a:avLst/>
          </a:prstGeom>
          <a:noFill/>
        </p:spPr>
        <p:txBody>
          <a:bodyPr wrap="none" rtlCol="0">
            <a:spAutoFit/>
          </a:bodyPr>
          <a:lstStyle/>
          <a:p>
            <a:pPr algn="l"/>
            <a:r>
              <a:rPr lang="en-IN" sz="500">
                <a:ln/>
                <a:solidFill>
                  <a:srgbClr val="0066CC"/>
                </a:solidFill>
                <a:latin typeface="Arial"/>
                <a:cs typeface="Arial"/>
                <a:sym typeface="Arial"/>
                <a:rtl val="0"/>
              </a:rPr>
              <a:t>Service Bus</a:t>
            </a:r>
          </a:p>
        </p:txBody>
      </p:sp>
      <p:sp>
        <p:nvSpPr>
          <p:cNvPr id="139" name="Freeform: Shape 138">
            <a:extLst>
              <a:ext uri="{FF2B5EF4-FFF2-40B4-BE49-F238E27FC236}">
                <a16:creationId xmlns:a16="http://schemas.microsoft.com/office/drawing/2014/main" id="{109B3CC6-4CD8-FC4E-966D-6AF8D40CE0D4}"/>
              </a:ext>
            </a:extLst>
          </p:cNvPr>
          <p:cNvSpPr/>
          <p:nvPr/>
        </p:nvSpPr>
        <p:spPr>
          <a:xfrm>
            <a:off x="3012758" y="2571495"/>
            <a:ext cx="2493645" cy="944880"/>
          </a:xfrm>
          <a:custGeom>
            <a:avLst/>
            <a:gdLst>
              <a:gd name="connsiteX0" fmla="*/ 0 w 3740467"/>
              <a:gd name="connsiteY0" fmla="*/ 0 h 1417320"/>
              <a:gd name="connsiteX1" fmla="*/ 3740468 w 3740467"/>
              <a:gd name="connsiteY1" fmla="*/ 1417320 h 1417320"/>
            </a:gdLst>
            <a:ahLst/>
            <a:cxnLst>
              <a:cxn ang="0">
                <a:pos x="connsiteX0" y="connsiteY0"/>
              </a:cxn>
              <a:cxn ang="0">
                <a:pos x="connsiteX1" y="connsiteY1"/>
              </a:cxn>
            </a:cxnLst>
            <a:rect l="l" t="t" r="r" b="b"/>
            <a:pathLst>
              <a:path w="3740467" h="1417320">
                <a:moveTo>
                  <a:pt x="0" y="0"/>
                </a:moveTo>
                <a:cubicBezTo>
                  <a:pt x="1173480" y="440944"/>
                  <a:pt x="2420303" y="913384"/>
                  <a:pt x="3740468" y="1417320"/>
                </a:cubicBezTo>
              </a:path>
            </a:pathLst>
          </a:custGeom>
          <a:noFill/>
          <a:ln w="11001" cap="flat">
            <a:solidFill>
              <a:srgbClr val="0066CC"/>
            </a:solidFill>
            <a:custDash>
              <a:ds d="375000" sp="375000"/>
            </a:custDash>
            <a:miter/>
          </a:ln>
        </p:spPr>
        <p:txBody>
          <a:bodyPr rtlCol="0" anchor="ctr"/>
          <a:lstStyle/>
          <a:p>
            <a:endParaRPr lang="en-IN" sz="1200"/>
          </a:p>
        </p:txBody>
      </p:sp>
      <p:sp>
        <p:nvSpPr>
          <p:cNvPr id="140" name="Freeform: Shape 139">
            <a:extLst>
              <a:ext uri="{FF2B5EF4-FFF2-40B4-BE49-F238E27FC236}">
                <a16:creationId xmlns:a16="http://schemas.microsoft.com/office/drawing/2014/main" id="{3F1106DF-2C8B-E6A9-1880-033075B21262}"/>
              </a:ext>
            </a:extLst>
          </p:cNvPr>
          <p:cNvSpPr/>
          <p:nvPr/>
        </p:nvSpPr>
        <p:spPr>
          <a:xfrm>
            <a:off x="4479607" y="2571495"/>
            <a:ext cx="1026795" cy="944880"/>
          </a:xfrm>
          <a:custGeom>
            <a:avLst/>
            <a:gdLst>
              <a:gd name="connsiteX0" fmla="*/ 0 w 1540192"/>
              <a:gd name="connsiteY0" fmla="*/ 0 h 1417320"/>
              <a:gd name="connsiteX1" fmla="*/ 1540193 w 1540192"/>
              <a:gd name="connsiteY1" fmla="*/ 1417320 h 1417320"/>
            </a:gdLst>
            <a:ahLst/>
            <a:cxnLst>
              <a:cxn ang="0">
                <a:pos x="connsiteX0" y="connsiteY0"/>
              </a:cxn>
              <a:cxn ang="0">
                <a:pos x="connsiteX1" y="connsiteY1"/>
              </a:cxn>
            </a:cxnLst>
            <a:rect l="l" t="t" r="r" b="b"/>
            <a:pathLst>
              <a:path w="1540192" h="1417320">
                <a:moveTo>
                  <a:pt x="0" y="0"/>
                </a:moveTo>
                <a:cubicBezTo>
                  <a:pt x="440055" y="440944"/>
                  <a:pt x="953453" y="913384"/>
                  <a:pt x="1540193" y="1417320"/>
                </a:cubicBezTo>
              </a:path>
            </a:pathLst>
          </a:custGeom>
          <a:noFill/>
          <a:ln w="11001" cap="flat">
            <a:solidFill>
              <a:srgbClr val="0066CC"/>
            </a:solidFill>
            <a:custDash>
              <a:ds d="375000" sp="375000"/>
            </a:custDash>
            <a:miter/>
          </a:ln>
        </p:spPr>
        <p:txBody>
          <a:bodyPr rtlCol="0" anchor="ctr"/>
          <a:lstStyle/>
          <a:p>
            <a:endParaRPr lang="en-IN" sz="1200"/>
          </a:p>
        </p:txBody>
      </p:sp>
      <p:sp>
        <p:nvSpPr>
          <p:cNvPr id="141" name="Freeform: Shape 140">
            <a:extLst>
              <a:ext uri="{FF2B5EF4-FFF2-40B4-BE49-F238E27FC236}">
                <a16:creationId xmlns:a16="http://schemas.microsoft.com/office/drawing/2014/main" id="{5EDEC773-C17C-387A-69FE-203888C20630}"/>
              </a:ext>
            </a:extLst>
          </p:cNvPr>
          <p:cNvSpPr/>
          <p:nvPr/>
        </p:nvSpPr>
        <p:spPr>
          <a:xfrm>
            <a:off x="5946458" y="2571496"/>
            <a:ext cx="7334" cy="692911"/>
          </a:xfrm>
          <a:custGeom>
            <a:avLst/>
            <a:gdLst>
              <a:gd name="connsiteX0" fmla="*/ 0 w 11001"/>
              <a:gd name="connsiteY0" fmla="*/ 0 h 1039367"/>
              <a:gd name="connsiteX1" fmla="*/ 0 w 11001"/>
              <a:gd name="connsiteY1" fmla="*/ 1039368 h 1039367"/>
            </a:gdLst>
            <a:ahLst/>
            <a:cxnLst>
              <a:cxn ang="0">
                <a:pos x="connsiteX0" y="connsiteY0"/>
              </a:cxn>
              <a:cxn ang="0">
                <a:pos x="connsiteX1" y="connsiteY1"/>
              </a:cxn>
            </a:cxnLst>
            <a:rect l="l" t="t" r="r" b="b"/>
            <a:pathLst>
              <a:path w="11001" h="1039367">
                <a:moveTo>
                  <a:pt x="0" y="0"/>
                </a:moveTo>
                <a:lnTo>
                  <a:pt x="0" y="1039368"/>
                </a:lnTo>
              </a:path>
            </a:pathLst>
          </a:custGeom>
          <a:noFill/>
          <a:ln w="22003" cap="flat">
            <a:solidFill>
              <a:srgbClr val="0066CC"/>
            </a:solidFill>
            <a:custDash>
              <a:ds d="375000" sp="375000"/>
            </a:custDash>
            <a:miter/>
          </a:ln>
        </p:spPr>
        <p:txBody>
          <a:bodyPr rtlCol="0" anchor="ctr"/>
          <a:lstStyle/>
          <a:p>
            <a:endParaRPr lang="en-IN" sz="1200"/>
          </a:p>
        </p:txBody>
      </p:sp>
      <p:sp>
        <p:nvSpPr>
          <p:cNvPr id="142" name="Freeform: Shape 141">
            <a:extLst>
              <a:ext uri="{FF2B5EF4-FFF2-40B4-BE49-F238E27FC236}">
                <a16:creationId xmlns:a16="http://schemas.microsoft.com/office/drawing/2014/main" id="{D0AD481A-7B80-D252-9687-E259E8D16765}"/>
              </a:ext>
            </a:extLst>
          </p:cNvPr>
          <p:cNvSpPr/>
          <p:nvPr/>
        </p:nvSpPr>
        <p:spPr>
          <a:xfrm>
            <a:off x="5946458" y="2697479"/>
            <a:ext cx="7334" cy="755904"/>
          </a:xfrm>
          <a:custGeom>
            <a:avLst/>
            <a:gdLst>
              <a:gd name="connsiteX0" fmla="*/ 0 w 11001"/>
              <a:gd name="connsiteY0" fmla="*/ 1133856 h 1133856"/>
              <a:gd name="connsiteX1" fmla="*/ 0 w 11001"/>
              <a:gd name="connsiteY1" fmla="*/ 0 h 1133856"/>
            </a:gdLst>
            <a:ahLst/>
            <a:cxnLst>
              <a:cxn ang="0">
                <a:pos x="connsiteX0" y="connsiteY0"/>
              </a:cxn>
              <a:cxn ang="0">
                <a:pos x="connsiteX1" y="connsiteY1"/>
              </a:cxn>
            </a:cxnLst>
            <a:rect l="l" t="t" r="r" b="b"/>
            <a:pathLst>
              <a:path w="11001" h="1133856">
                <a:moveTo>
                  <a:pt x="0" y="1133856"/>
                </a:moveTo>
                <a:lnTo>
                  <a:pt x="0" y="0"/>
                </a:lnTo>
              </a:path>
            </a:pathLst>
          </a:custGeom>
          <a:noFill/>
          <a:ln w="22003" cap="flat">
            <a:solidFill>
              <a:srgbClr val="0066CC"/>
            </a:solidFill>
            <a:prstDash val="solid"/>
            <a:miter/>
          </a:ln>
        </p:spPr>
        <p:txBody>
          <a:bodyPr rtlCol="0" anchor="ctr"/>
          <a:lstStyle/>
          <a:p>
            <a:endParaRPr lang="en-IN" sz="1200"/>
          </a:p>
        </p:txBody>
      </p:sp>
      <p:sp>
        <p:nvSpPr>
          <p:cNvPr id="143" name="Freeform: Shape 142">
            <a:extLst>
              <a:ext uri="{FF2B5EF4-FFF2-40B4-BE49-F238E27FC236}">
                <a16:creationId xmlns:a16="http://schemas.microsoft.com/office/drawing/2014/main" id="{8C2BA545-7162-C389-0176-B958F2193483}"/>
              </a:ext>
            </a:extLst>
          </p:cNvPr>
          <p:cNvSpPr/>
          <p:nvPr/>
        </p:nvSpPr>
        <p:spPr>
          <a:xfrm>
            <a:off x="372427" y="2886457"/>
            <a:ext cx="1173480" cy="1385823"/>
          </a:xfrm>
          <a:custGeom>
            <a:avLst/>
            <a:gdLst>
              <a:gd name="connsiteX0" fmla="*/ 1650206 w 1760220"/>
              <a:gd name="connsiteY0" fmla="*/ 0 h 2078735"/>
              <a:gd name="connsiteX1" fmla="*/ 1760220 w 1760220"/>
              <a:gd name="connsiteY1" fmla="*/ 0 h 2078735"/>
              <a:gd name="connsiteX2" fmla="*/ 1760220 w 1760220"/>
              <a:gd name="connsiteY2" fmla="*/ 2078736 h 2078735"/>
              <a:gd name="connsiteX3" fmla="*/ 1650206 w 1760220"/>
              <a:gd name="connsiteY3" fmla="*/ 2078736 h 2078735"/>
              <a:gd name="connsiteX4" fmla="*/ 110014 w 1760220"/>
              <a:gd name="connsiteY4" fmla="*/ 2078736 h 2078735"/>
              <a:gd name="connsiteX5" fmla="*/ 0 w 1760220"/>
              <a:gd name="connsiteY5" fmla="*/ 2078736 h 2078735"/>
              <a:gd name="connsiteX6" fmla="*/ 0 w 1760220"/>
              <a:gd name="connsiteY6" fmla="*/ 0 h 2078735"/>
              <a:gd name="connsiteX7" fmla="*/ 110014 w 1760220"/>
              <a:gd name="connsiteY7" fmla="*/ 0 h 207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220" h="2078735">
                <a:moveTo>
                  <a:pt x="1650206" y="0"/>
                </a:moveTo>
                <a:cubicBezTo>
                  <a:pt x="1710965" y="0"/>
                  <a:pt x="1760220" y="0"/>
                  <a:pt x="1760220" y="0"/>
                </a:cubicBezTo>
                <a:lnTo>
                  <a:pt x="1760220" y="2078736"/>
                </a:lnTo>
                <a:cubicBezTo>
                  <a:pt x="1760220" y="2078736"/>
                  <a:pt x="1710965" y="2078736"/>
                  <a:pt x="1650206" y="2078736"/>
                </a:cubicBezTo>
                <a:lnTo>
                  <a:pt x="110014" y="2078736"/>
                </a:lnTo>
                <a:cubicBezTo>
                  <a:pt x="49255" y="2078736"/>
                  <a:pt x="0" y="2078736"/>
                  <a:pt x="0" y="2078736"/>
                </a:cubicBezTo>
                <a:lnTo>
                  <a:pt x="0" y="0"/>
                </a:lnTo>
                <a:cubicBezTo>
                  <a:pt x="0" y="0"/>
                  <a:pt x="49255" y="0"/>
                  <a:pt x="110014" y="0"/>
                </a:cubicBezTo>
                <a:close/>
              </a:path>
            </a:pathLst>
          </a:custGeom>
          <a:gradFill>
            <a:gsLst>
              <a:gs pos="0">
                <a:srgbClr val="FFFFFF"/>
              </a:gs>
              <a:gs pos="50000">
                <a:srgbClr val="FBFCFC"/>
              </a:gs>
              <a:gs pos="100000">
                <a:srgbClr val="F8F9FA"/>
              </a:gs>
            </a:gsLst>
            <a:lin ang="2700000" scaled="1"/>
          </a:gradFill>
          <a:ln w="22003" cap="flat">
            <a:solidFill>
              <a:srgbClr val="000000"/>
            </a:solidFill>
            <a:prstDash val="solid"/>
            <a:miter/>
          </a:ln>
        </p:spPr>
        <p:txBody>
          <a:bodyPr rtlCol="0" anchor="ctr"/>
          <a:lstStyle/>
          <a:p>
            <a:endParaRPr lang="en-IN" sz="1867"/>
          </a:p>
        </p:txBody>
      </p:sp>
      <p:sp>
        <p:nvSpPr>
          <p:cNvPr id="144" name="TextBox 143">
            <a:extLst>
              <a:ext uri="{FF2B5EF4-FFF2-40B4-BE49-F238E27FC236}">
                <a16:creationId xmlns:a16="http://schemas.microsoft.com/office/drawing/2014/main" id="{E877EFEA-8894-F7DE-29A3-49D6B26C30E1}"/>
              </a:ext>
            </a:extLst>
          </p:cNvPr>
          <p:cNvSpPr txBox="1"/>
          <p:nvPr/>
        </p:nvSpPr>
        <p:spPr>
          <a:xfrm>
            <a:off x="376186" y="2933621"/>
            <a:ext cx="1091966" cy="200055"/>
          </a:xfrm>
          <a:prstGeom prst="rect">
            <a:avLst/>
          </a:prstGeom>
          <a:noFill/>
        </p:spPr>
        <p:txBody>
          <a:bodyPr wrap="none" rtlCol="0">
            <a:spAutoFit/>
          </a:bodyPr>
          <a:lstStyle/>
          <a:p>
            <a:pPr algn="l"/>
            <a:r>
              <a:rPr lang="en-IN" sz="700" b="1">
                <a:ln/>
                <a:solidFill>
                  <a:srgbClr val="000000"/>
                </a:solidFill>
                <a:latin typeface="Arial"/>
                <a:cs typeface="Arial"/>
                <a:sym typeface="Arial"/>
                <a:rtl val="0"/>
              </a:rPr>
              <a:t>REFERENCE POINTS</a:t>
            </a:r>
          </a:p>
        </p:txBody>
      </p:sp>
      <p:sp>
        <p:nvSpPr>
          <p:cNvPr id="145" name="Freeform: Shape 144">
            <a:extLst>
              <a:ext uri="{FF2B5EF4-FFF2-40B4-BE49-F238E27FC236}">
                <a16:creationId xmlns:a16="http://schemas.microsoft.com/office/drawing/2014/main" id="{F031EFDE-3E46-69E6-C5B6-53894E86B66C}"/>
              </a:ext>
            </a:extLst>
          </p:cNvPr>
          <p:cNvSpPr/>
          <p:nvPr/>
        </p:nvSpPr>
        <p:spPr>
          <a:xfrm>
            <a:off x="445770" y="3138424"/>
            <a:ext cx="146685" cy="6299"/>
          </a:xfrm>
          <a:custGeom>
            <a:avLst/>
            <a:gdLst>
              <a:gd name="connsiteX0" fmla="*/ 0 w 220027"/>
              <a:gd name="connsiteY0" fmla="*/ 0 h 9448"/>
              <a:gd name="connsiteX1" fmla="*/ 220028 w 220027"/>
              <a:gd name="connsiteY1" fmla="*/ 0 h 9448"/>
            </a:gdLst>
            <a:ahLst/>
            <a:cxnLst>
              <a:cxn ang="0">
                <a:pos x="connsiteX0" y="connsiteY0"/>
              </a:cxn>
              <a:cxn ang="0">
                <a:pos x="connsiteX1" y="connsiteY1"/>
              </a:cxn>
            </a:cxnLst>
            <a:rect l="l" t="t" r="r" b="b"/>
            <a:pathLst>
              <a:path w="220027" h="9448">
                <a:moveTo>
                  <a:pt x="0" y="0"/>
                </a:moveTo>
                <a:lnTo>
                  <a:pt x="220028" y="0"/>
                </a:lnTo>
              </a:path>
            </a:pathLst>
          </a:custGeom>
          <a:ln w="33004" cap="flat">
            <a:solidFill>
              <a:srgbClr val="0066CC"/>
            </a:solidFill>
            <a:prstDash val="solid"/>
            <a:miter/>
          </a:ln>
        </p:spPr>
        <p:txBody>
          <a:bodyPr rtlCol="0" anchor="ctr"/>
          <a:lstStyle/>
          <a:p>
            <a:endParaRPr lang="en-IN" sz="1200"/>
          </a:p>
        </p:txBody>
      </p:sp>
      <p:sp>
        <p:nvSpPr>
          <p:cNvPr id="146" name="TextBox 145">
            <a:extLst>
              <a:ext uri="{FF2B5EF4-FFF2-40B4-BE49-F238E27FC236}">
                <a16:creationId xmlns:a16="http://schemas.microsoft.com/office/drawing/2014/main" id="{0A703FFD-CBD7-A482-A4D9-E20A8A9B4A42}"/>
              </a:ext>
            </a:extLst>
          </p:cNvPr>
          <p:cNvSpPr txBox="1"/>
          <p:nvPr/>
        </p:nvSpPr>
        <p:spPr>
          <a:xfrm>
            <a:off x="604837" y="3082415"/>
            <a:ext cx="570990" cy="169277"/>
          </a:xfrm>
          <a:prstGeom prst="rect">
            <a:avLst/>
          </a:prstGeom>
          <a:noFill/>
        </p:spPr>
        <p:txBody>
          <a:bodyPr wrap="none" rtlCol="0">
            <a:spAutoFit/>
          </a:bodyPr>
          <a:lstStyle/>
          <a:p>
            <a:pPr algn="l"/>
            <a:r>
              <a:rPr lang="en-IN" sz="500">
                <a:ln/>
                <a:solidFill>
                  <a:srgbClr val="000000"/>
                </a:solidFill>
                <a:latin typeface="Arial"/>
                <a:cs typeface="Arial"/>
                <a:sym typeface="Arial"/>
                <a:rtl val="0"/>
              </a:rPr>
              <a:t>Control Plane</a:t>
            </a:r>
          </a:p>
        </p:txBody>
      </p:sp>
      <p:sp>
        <p:nvSpPr>
          <p:cNvPr id="147" name="Freeform: Shape 146">
            <a:extLst>
              <a:ext uri="{FF2B5EF4-FFF2-40B4-BE49-F238E27FC236}">
                <a16:creationId xmlns:a16="http://schemas.microsoft.com/office/drawing/2014/main" id="{038E0E52-2574-D727-FBEF-1D6C7EB5FE76}"/>
              </a:ext>
            </a:extLst>
          </p:cNvPr>
          <p:cNvSpPr/>
          <p:nvPr/>
        </p:nvSpPr>
        <p:spPr>
          <a:xfrm>
            <a:off x="445770" y="3264408"/>
            <a:ext cx="146685" cy="6299"/>
          </a:xfrm>
          <a:custGeom>
            <a:avLst/>
            <a:gdLst>
              <a:gd name="connsiteX0" fmla="*/ 0 w 220027"/>
              <a:gd name="connsiteY0" fmla="*/ 0 h 9448"/>
              <a:gd name="connsiteX1" fmla="*/ 220028 w 220027"/>
              <a:gd name="connsiteY1" fmla="*/ 0 h 9448"/>
            </a:gdLst>
            <a:ahLst/>
            <a:cxnLst>
              <a:cxn ang="0">
                <a:pos x="connsiteX0" y="connsiteY0"/>
              </a:cxn>
              <a:cxn ang="0">
                <a:pos x="connsiteX1" y="connsiteY1"/>
              </a:cxn>
            </a:cxnLst>
            <a:rect l="l" t="t" r="r" b="b"/>
            <a:pathLst>
              <a:path w="220027" h="9448">
                <a:moveTo>
                  <a:pt x="0" y="0"/>
                </a:moveTo>
                <a:lnTo>
                  <a:pt x="220028" y="0"/>
                </a:lnTo>
              </a:path>
            </a:pathLst>
          </a:custGeom>
          <a:ln w="33004" cap="flat">
            <a:solidFill>
              <a:srgbClr val="CC0000"/>
            </a:solidFill>
            <a:prstDash val="solid"/>
            <a:miter/>
          </a:ln>
        </p:spPr>
        <p:txBody>
          <a:bodyPr rtlCol="0" anchor="ctr"/>
          <a:lstStyle/>
          <a:p>
            <a:endParaRPr lang="en-IN" sz="1200"/>
          </a:p>
        </p:txBody>
      </p:sp>
      <p:sp>
        <p:nvSpPr>
          <p:cNvPr id="148" name="TextBox 147">
            <a:extLst>
              <a:ext uri="{FF2B5EF4-FFF2-40B4-BE49-F238E27FC236}">
                <a16:creationId xmlns:a16="http://schemas.microsoft.com/office/drawing/2014/main" id="{E57EFB93-AD28-0FCA-950E-F082D92A2793}"/>
              </a:ext>
            </a:extLst>
          </p:cNvPr>
          <p:cNvSpPr txBox="1"/>
          <p:nvPr/>
        </p:nvSpPr>
        <p:spPr>
          <a:xfrm>
            <a:off x="604837" y="3208399"/>
            <a:ext cx="500458" cy="169277"/>
          </a:xfrm>
          <a:prstGeom prst="rect">
            <a:avLst/>
          </a:prstGeom>
          <a:noFill/>
        </p:spPr>
        <p:txBody>
          <a:bodyPr wrap="none" rtlCol="0">
            <a:spAutoFit/>
          </a:bodyPr>
          <a:lstStyle/>
          <a:p>
            <a:pPr algn="l"/>
            <a:r>
              <a:rPr lang="en-IN" sz="500">
                <a:ln/>
                <a:solidFill>
                  <a:srgbClr val="000000"/>
                </a:solidFill>
                <a:latin typeface="Arial"/>
                <a:cs typeface="Arial"/>
                <a:sym typeface="Arial"/>
                <a:rtl val="0"/>
              </a:rPr>
              <a:t>User Plane</a:t>
            </a:r>
          </a:p>
        </p:txBody>
      </p:sp>
      <p:sp>
        <p:nvSpPr>
          <p:cNvPr id="149" name="Freeform: Shape 148">
            <a:extLst>
              <a:ext uri="{FF2B5EF4-FFF2-40B4-BE49-F238E27FC236}">
                <a16:creationId xmlns:a16="http://schemas.microsoft.com/office/drawing/2014/main" id="{403FC855-A336-4542-0609-DAF9FCBC5B9F}"/>
              </a:ext>
            </a:extLst>
          </p:cNvPr>
          <p:cNvSpPr/>
          <p:nvPr/>
        </p:nvSpPr>
        <p:spPr>
          <a:xfrm>
            <a:off x="445770" y="3390392"/>
            <a:ext cx="146685" cy="6299"/>
          </a:xfrm>
          <a:custGeom>
            <a:avLst/>
            <a:gdLst>
              <a:gd name="connsiteX0" fmla="*/ 0 w 220027"/>
              <a:gd name="connsiteY0" fmla="*/ 0 h 9448"/>
              <a:gd name="connsiteX1" fmla="*/ 220028 w 220027"/>
              <a:gd name="connsiteY1" fmla="*/ 0 h 9448"/>
            </a:gdLst>
            <a:ahLst/>
            <a:cxnLst>
              <a:cxn ang="0">
                <a:pos x="connsiteX0" y="connsiteY0"/>
              </a:cxn>
              <a:cxn ang="0">
                <a:pos x="connsiteX1" y="connsiteY1"/>
              </a:cxn>
            </a:cxnLst>
            <a:rect l="l" t="t" r="r" b="b"/>
            <a:pathLst>
              <a:path w="220027" h="9448">
                <a:moveTo>
                  <a:pt x="0" y="0"/>
                </a:moveTo>
                <a:lnTo>
                  <a:pt x="220028" y="0"/>
                </a:lnTo>
              </a:path>
            </a:pathLst>
          </a:custGeom>
          <a:ln w="22003" cap="flat">
            <a:solidFill>
              <a:srgbClr val="009900"/>
            </a:solidFill>
            <a:prstDash val="solid"/>
            <a:miter/>
          </a:ln>
        </p:spPr>
        <p:txBody>
          <a:bodyPr rtlCol="0" anchor="ctr"/>
          <a:lstStyle/>
          <a:p>
            <a:endParaRPr lang="en-IN" sz="1200"/>
          </a:p>
        </p:txBody>
      </p:sp>
      <p:sp>
        <p:nvSpPr>
          <p:cNvPr id="150" name="TextBox 149">
            <a:extLst>
              <a:ext uri="{FF2B5EF4-FFF2-40B4-BE49-F238E27FC236}">
                <a16:creationId xmlns:a16="http://schemas.microsoft.com/office/drawing/2014/main" id="{F0997115-17A2-0171-7BAA-06C0DE32C132}"/>
              </a:ext>
            </a:extLst>
          </p:cNvPr>
          <p:cNvSpPr txBox="1"/>
          <p:nvPr/>
        </p:nvSpPr>
        <p:spPr>
          <a:xfrm>
            <a:off x="604838" y="3334383"/>
            <a:ext cx="700833" cy="169277"/>
          </a:xfrm>
          <a:prstGeom prst="rect">
            <a:avLst/>
          </a:prstGeom>
          <a:noFill/>
        </p:spPr>
        <p:txBody>
          <a:bodyPr wrap="none" rtlCol="0">
            <a:spAutoFit/>
          </a:bodyPr>
          <a:lstStyle/>
          <a:p>
            <a:pPr algn="l"/>
            <a:r>
              <a:rPr lang="en-IN" sz="500">
                <a:ln/>
                <a:solidFill>
                  <a:srgbClr val="000000"/>
                </a:solidFill>
                <a:latin typeface="Arial"/>
                <a:cs typeface="Arial"/>
                <a:sym typeface="Arial"/>
                <a:rtl val="0"/>
              </a:rPr>
              <a:t>Support Functions</a:t>
            </a:r>
          </a:p>
        </p:txBody>
      </p:sp>
      <p:sp>
        <p:nvSpPr>
          <p:cNvPr id="151" name="Freeform: Shape 150">
            <a:extLst>
              <a:ext uri="{FF2B5EF4-FFF2-40B4-BE49-F238E27FC236}">
                <a16:creationId xmlns:a16="http://schemas.microsoft.com/office/drawing/2014/main" id="{E1D975A4-D939-31CD-CC18-EC4D063BD658}"/>
              </a:ext>
            </a:extLst>
          </p:cNvPr>
          <p:cNvSpPr/>
          <p:nvPr/>
        </p:nvSpPr>
        <p:spPr>
          <a:xfrm>
            <a:off x="445770" y="3516376"/>
            <a:ext cx="146685" cy="6299"/>
          </a:xfrm>
          <a:custGeom>
            <a:avLst/>
            <a:gdLst>
              <a:gd name="connsiteX0" fmla="*/ 0 w 220027"/>
              <a:gd name="connsiteY0" fmla="*/ 0 h 9448"/>
              <a:gd name="connsiteX1" fmla="*/ 220028 w 220027"/>
              <a:gd name="connsiteY1" fmla="*/ 0 h 9448"/>
            </a:gdLst>
            <a:ahLst/>
            <a:cxnLst>
              <a:cxn ang="0">
                <a:pos x="connsiteX0" y="connsiteY0"/>
              </a:cxn>
              <a:cxn ang="0">
                <a:pos x="connsiteX1" y="connsiteY1"/>
              </a:cxn>
            </a:cxnLst>
            <a:rect l="l" t="t" r="r" b="b"/>
            <a:pathLst>
              <a:path w="220027" h="9448">
                <a:moveTo>
                  <a:pt x="0" y="0"/>
                </a:moveTo>
                <a:lnTo>
                  <a:pt x="220028" y="0"/>
                </a:lnTo>
              </a:path>
            </a:pathLst>
          </a:custGeom>
          <a:ln w="11001" cap="flat">
            <a:solidFill>
              <a:srgbClr val="0066CC"/>
            </a:solidFill>
            <a:custDash>
              <a:ds d="375000" sp="375000"/>
            </a:custDash>
            <a:miter/>
          </a:ln>
        </p:spPr>
        <p:txBody>
          <a:bodyPr rtlCol="0" anchor="ctr"/>
          <a:lstStyle/>
          <a:p>
            <a:endParaRPr lang="en-IN" sz="1200"/>
          </a:p>
        </p:txBody>
      </p:sp>
      <p:sp>
        <p:nvSpPr>
          <p:cNvPr id="152" name="TextBox 151">
            <a:extLst>
              <a:ext uri="{FF2B5EF4-FFF2-40B4-BE49-F238E27FC236}">
                <a16:creationId xmlns:a16="http://schemas.microsoft.com/office/drawing/2014/main" id="{503D98CB-485D-84F4-0A07-6669328B539E}"/>
              </a:ext>
            </a:extLst>
          </p:cNvPr>
          <p:cNvSpPr txBox="1"/>
          <p:nvPr/>
        </p:nvSpPr>
        <p:spPr>
          <a:xfrm>
            <a:off x="604838" y="3460367"/>
            <a:ext cx="755335" cy="169277"/>
          </a:xfrm>
          <a:prstGeom prst="rect">
            <a:avLst/>
          </a:prstGeom>
          <a:noFill/>
        </p:spPr>
        <p:txBody>
          <a:bodyPr wrap="none" rtlCol="0">
            <a:spAutoFit/>
          </a:bodyPr>
          <a:lstStyle/>
          <a:p>
            <a:pPr algn="l"/>
            <a:r>
              <a:rPr lang="en-IN" sz="500">
                <a:ln/>
                <a:solidFill>
                  <a:srgbClr val="000000"/>
                </a:solidFill>
                <a:latin typeface="Arial"/>
                <a:cs typeface="Arial"/>
                <a:sym typeface="Arial"/>
                <a:rtl val="0"/>
              </a:rPr>
              <a:t>Service Registration</a:t>
            </a:r>
          </a:p>
        </p:txBody>
      </p:sp>
      <p:sp>
        <p:nvSpPr>
          <p:cNvPr id="153" name="TextBox 152">
            <a:extLst>
              <a:ext uri="{FF2B5EF4-FFF2-40B4-BE49-F238E27FC236}">
                <a16:creationId xmlns:a16="http://schemas.microsoft.com/office/drawing/2014/main" id="{F97EAC0E-DD4E-75F5-B34A-DAF2880034DF}"/>
              </a:ext>
            </a:extLst>
          </p:cNvPr>
          <p:cNvSpPr txBox="1"/>
          <p:nvPr/>
        </p:nvSpPr>
        <p:spPr>
          <a:xfrm>
            <a:off x="384810" y="3617847"/>
            <a:ext cx="639919" cy="169277"/>
          </a:xfrm>
          <a:prstGeom prst="rect">
            <a:avLst/>
          </a:prstGeom>
          <a:noFill/>
        </p:spPr>
        <p:txBody>
          <a:bodyPr wrap="none" rtlCol="0">
            <a:spAutoFit/>
          </a:bodyPr>
          <a:lstStyle/>
          <a:p>
            <a:pPr algn="l"/>
            <a:r>
              <a:rPr lang="en-IN" sz="500" b="1">
                <a:ln/>
                <a:solidFill>
                  <a:srgbClr val="CC0000"/>
                </a:solidFill>
                <a:latin typeface="Arial"/>
                <a:cs typeface="Arial"/>
                <a:sym typeface="Arial"/>
                <a:rtl val="0"/>
              </a:rPr>
              <a:t>Key Interfaces:</a:t>
            </a:r>
          </a:p>
        </p:txBody>
      </p:sp>
      <p:sp>
        <p:nvSpPr>
          <p:cNvPr id="154" name="TextBox 153">
            <a:extLst>
              <a:ext uri="{FF2B5EF4-FFF2-40B4-BE49-F238E27FC236}">
                <a16:creationId xmlns:a16="http://schemas.microsoft.com/office/drawing/2014/main" id="{3259BCA3-919F-6C77-E3C5-EFB09D513C00}"/>
              </a:ext>
            </a:extLst>
          </p:cNvPr>
          <p:cNvSpPr txBox="1"/>
          <p:nvPr/>
        </p:nvSpPr>
        <p:spPr>
          <a:xfrm>
            <a:off x="384810" y="3718038"/>
            <a:ext cx="582211" cy="161583"/>
          </a:xfrm>
          <a:prstGeom prst="rect">
            <a:avLst/>
          </a:prstGeom>
          <a:noFill/>
        </p:spPr>
        <p:txBody>
          <a:bodyPr wrap="none" rtlCol="0">
            <a:spAutoFit/>
          </a:bodyPr>
          <a:lstStyle/>
          <a:p>
            <a:pPr algn="l"/>
            <a:r>
              <a:rPr lang="en-IN" sz="450">
                <a:ln/>
                <a:solidFill>
                  <a:srgbClr val="000000"/>
                </a:solidFill>
                <a:latin typeface="Arial"/>
                <a:cs typeface="Arial"/>
                <a:sym typeface="Arial"/>
                <a:rtl val="0"/>
              </a:rPr>
              <a:t>N1: UE ↔ AMF</a:t>
            </a:r>
          </a:p>
        </p:txBody>
      </p:sp>
      <p:sp>
        <p:nvSpPr>
          <p:cNvPr id="155" name="TextBox 154">
            <a:extLst>
              <a:ext uri="{FF2B5EF4-FFF2-40B4-BE49-F238E27FC236}">
                <a16:creationId xmlns:a16="http://schemas.microsoft.com/office/drawing/2014/main" id="{2BD36C57-A3E3-3CF9-0B39-83735AEE6353}"/>
              </a:ext>
            </a:extLst>
          </p:cNvPr>
          <p:cNvSpPr txBox="1"/>
          <p:nvPr/>
        </p:nvSpPr>
        <p:spPr>
          <a:xfrm>
            <a:off x="384810" y="3812526"/>
            <a:ext cx="623889" cy="161583"/>
          </a:xfrm>
          <a:prstGeom prst="rect">
            <a:avLst/>
          </a:prstGeom>
          <a:noFill/>
        </p:spPr>
        <p:txBody>
          <a:bodyPr wrap="none" rtlCol="0">
            <a:spAutoFit/>
          </a:bodyPr>
          <a:lstStyle/>
          <a:p>
            <a:pPr algn="l"/>
            <a:r>
              <a:rPr lang="en-IN" sz="450">
                <a:ln/>
                <a:solidFill>
                  <a:srgbClr val="000000"/>
                </a:solidFill>
                <a:latin typeface="Arial"/>
                <a:cs typeface="Arial"/>
                <a:sym typeface="Arial"/>
                <a:rtl val="0"/>
              </a:rPr>
              <a:t>N2: RAN ↔ AMF</a:t>
            </a:r>
          </a:p>
        </p:txBody>
      </p:sp>
      <p:sp>
        <p:nvSpPr>
          <p:cNvPr id="156" name="TextBox 155">
            <a:extLst>
              <a:ext uri="{FF2B5EF4-FFF2-40B4-BE49-F238E27FC236}">
                <a16:creationId xmlns:a16="http://schemas.microsoft.com/office/drawing/2014/main" id="{F6CB2EC0-E6D1-3A47-A0E2-F7DA65F762AB}"/>
              </a:ext>
            </a:extLst>
          </p:cNvPr>
          <p:cNvSpPr txBox="1"/>
          <p:nvPr/>
        </p:nvSpPr>
        <p:spPr>
          <a:xfrm>
            <a:off x="384811" y="3907014"/>
            <a:ext cx="617477" cy="161583"/>
          </a:xfrm>
          <a:prstGeom prst="rect">
            <a:avLst/>
          </a:prstGeom>
          <a:noFill/>
        </p:spPr>
        <p:txBody>
          <a:bodyPr wrap="none" rtlCol="0">
            <a:spAutoFit/>
          </a:bodyPr>
          <a:lstStyle/>
          <a:p>
            <a:pPr algn="l"/>
            <a:r>
              <a:rPr lang="en-IN" sz="450">
                <a:ln/>
                <a:solidFill>
                  <a:srgbClr val="000000"/>
                </a:solidFill>
                <a:latin typeface="Arial"/>
                <a:cs typeface="Arial"/>
                <a:sym typeface="Arial"/>
                <a:rtl val="0"/>
              </a:rPr>
              <a:t>N3: RAN ↔ UPF</a:t>
            </a:r>
          </a:p>
        </p:txBody>
      </p:sp>
      <p:sp>
        <p:nvSpPr>
          <p:cNvPr id="157" name="TextBox 156">
            <a:extLst>
              <a:ext uri="{FF2B5EF4-FFF2-40B4-BE49-F238E27FC236}">
                <a16:creationId xmlns:a16="http://schemas.microsoft.com/office/drawing/2014/main" id="{7C029B78-DDF8-ED67-ECA2-9B5DEC40DB8A}"/>
              </a:ext>
            </a:extLst>
          </p:cNvPr>
          <p:cNvSpPr txBox="1"/>
          <p:nvPr/>
        </p:nvSpPr>
        <p:spPr>
          <a:xfrm>
            <a:off x="384811" y="4001502"/>
            <a:ext cx="617477" cy="161583"/>
          </a:xfrm>
          <a:prstGeom prst="rect">
            <a:avLst/>
          </a:prstGeom>
          <a:noFill/>
        </p:spPr>
        <p:txBody>
          <a:bodyPr wrap="none" rtlCol="0">
            <a:spAutoFit/>
          </a:bodyPr>
          <a:lstStyle/>
          <a:p>
            <a:pPr algn="l"/>
            <a:r>
              <a:rPr lang="en-IN" sz="450">
                <a:ln/>
                <a:solidFill>
                  <a:srgbClr val="CC0000"/>
                </a:solidFill>
                <a:latin typeface="Arial"/>
                <a:cs typeface="Arial"/>
                <a:sym typeface="Arial"/>
                <a:rtl val="0"/>
              </a:rPr>
              <a:t>N4: SMF ↔ UPF</a:t>
            </a:r>
          </a:p>
        </p:txBody>
      </p:sp>
      <p:sp>
        <p:nvSpPr>
          <p:cNvPr id="158" name="TextBox 157">
            <a:extLst>
              <a:ext uri="{FF2B5EF4-FFF2-40B4-BE49-F238E27FC236}">
                <a16:creationId xmlns:a16="http://schemas.microsoft.com/office/drawing/2014/main" id="{15C1DB4C-2734-86F4-CFCA-656BCE0A7185}"/>
              </a:ext>
            </a:extLst>
          </p:cNvPr>
          <p:cNvSpPr txBox="1"/>
          <p:nvPr/>
        </p:nvSpPr>
        <p:spPr>
          <a:xfrm>
            <a:off x="384811" y="4095990"/>
            <a:ext cx="579005" cy="161583"/>
          </a:xfrm>
          <a:prstGeom prst="rect">
            <a:avLst/>
          </a:prstGeom>
          <a:noFill/>
        </p:spPr>
        <p:txBody>
          <a:bodyPr wrap="none" rtlCol="0">
            <a:spAutoFit/>
          </a:bodyPr>
          <a:lstStyle/>
          <a:p>
            <a:pPr algn="l"/>
            <a:r>
              <a:rPr lang="en-IN" sz="450">
                <a:ln/>
                <a:solidFill>
                  <a:srgbClr val="000000"/>
                </a:solidFill>
                <a:latin typeface="Arial"/>
                <a:cs typeface="Arial"/>
                <a:sym typeface="Arial"/>
                <a:rtl val="0"/>
              </a:rPr>
              <a:t>N6: UPF ↔ DN</a:t>
            </a:r>
          </a:p>
        </p:txBody>
      </p:sp>
    </p:spTree>
    <p:extLst>
      <p:ext uri="{BB962C8B-B14F-4D97-AF65-F5344CB8AC3E}">
        <p14:creationId xmlns:p14="http://schemas.microsoft.com/office/powerpoint/2010/main" val="193788039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5361" y="312847"/>
            <a:ext cx="10969943" cy="443699"/>
          </a:xfrm>
          <a:prstGeom prst="rect">
            <a:avLst/>
          </a:prstGeom>
        </p:spPr>
        <p:txBody>
          <a:bodyPr vert="horz" wrap="square" lIns="0" tIns="12688" rIns="0" bIns="0" rtlCol="0" anchor="ctr">
            <a:spAutoFit/>
          </a:bodyPr>
          <a:lstStyle/>
          <a:p>
            <a:pPr marL="12689">
              <a:spcBef>
                <a:spcPts val="100"/>
              </a:spcBef>
            </a:pPr>
            <a:r>
              <a:rPr sz="2800" dirty="0"/>
              <a:t>NSA</a:t>
            </a:r>
            <a:r>
              <a:rPr sz="2800" spc="-35" dirty="0"/>
              <a:t> </a:t>
            </a:r>
            <a:r>
              <a:rPr sz="2800" dirty="0"/>
              <a:t>DC</a:t>
            </a:r>
            <a:r>
              <a:rPr sz="2800" spc="-40" dirty="0"/>
              <a:t> </a:t>
            </a:r>
            <a:r>
              <a:rPr sz="2800" dirty="0"/>
              <a:t>SgNB</a:t>
            </a:r>
            <a:r>
              <a:rPr sz="2800" spc="-20" dirty="0"/>
              <a:t> </a:t>
            </a:r>
            <a:r>
              <a:rPr sz="2800" dirty="0"/>
              <a:t>Evaluation</a:t>
            </a:r>
            <a:r>
              <a:rPr sz="2800" spc="-45" dirty="0"/>
              <a:t> </a:t>
            </a:r>
            <a:r>
              <a:rPr sz="2800" dirty="0"/>
              <a:t>for</a:t>
            </a:r>
            <a:r>
              <a:rPr sz="2800" spc="-45" dirty="0"/>
              <a:t> </a:t>
            </a:r>
            <a:r>
              <a:rPr sz="2800" dirty="0"/>
              <a:t>Service</a:t>
            </a:r>
            <a:r>
              <a:rPr sz="2800" spc="-40" dirty="0"/>
              <a:t> </a:t>
            </a:r>
            <a:r>
              <a:rPr sz="2800" dirty="0"/>
              <a:t>Integrity</a:t>
            </a:r>
            <a:r>
              <a:rPr sz="2800" spc="-65" dirty="0"/>
              <a:t> </a:t>
            </a:r>
            <a:r>
              <a:rPr sz="2800" dirty="0"/>
              <a:t>and</a:t>
            </a:r>
            <a:r>
              <a:rPr sz="2800" spc="-45" dirty="0"/>
              <a:t> </a:t>
            </a:r>
            <a:r>
              <a:rPr sz="2800" spc="-10" dirty="0"/>
              <a:t>Traffic</a:t>
            </a:r>
          </a:p>
        </p:txBody>
      </p:sp>
      <p:sp>
        <p:nvSpPr>
          <p:cNvPr id="5" name="object 5"/>
          <p:cNvSpPr txBox="1">
            <a:spLocks noGrp="1"/>
          </p:cNvSpPr>
          <p:nvPr>
            <p:ph type="sldNum" sz="quarter" idx="12"/>
          </p:nvPr>
        </p:nvSpPr>
        <p:spPr>
          <a:xfrm>
            <a:off x="10809583" y="6385025"/>
            <a:ext cx="723014" cy="307777"/>
          </a:xfrm>
          <a:prstGeom prst="rect">
            <a:avLst/>
          </a:prstGeom>
        </p:spPr>
        <p:txBody>
          <a:bodyPr vert="horz" wrap="square" lIns="0" tIns="0" rIns="0" bIns="0" rtlCol="0" anchor="ctr">
            <a:spAutoFit/>
          </a:bodyPr>
          <a:lstStyle>
            <a:defPPr>
              <a:defRPr kern="0"/>
            </a:defPPr>
            <a:lvl1pPr>
              <a:defRPr sz="1000" b="0" i="0">
                <a:solidFill>
                  <a:schemeClr val="tx1"/>
                </a:solidFill>
                <a:latin typeface="Arial MT"/>
                <a:cs typeface="Arial MT"/>
              </a:defRPr>
            </a:lvl1pPr>
          </a:lstStyle>
          <a:p>
            <a:pPr marL="12700"/>
            <a:r>
              <a:rPr lang="en-IN"/>
              <a:t>Page</a:t>
            </a:r>
            <a:r>
              <a:rPr lang="en-IN" spc="-20"/>
              <a:t> </a:t>
            </a:r>
            <a:fld id="{81D60167-4931-47E6-BA6A-407CBD079E47}" type="slidenum">
              <a:rPr spc="-50"/>
              <a:pPr marL="12700"/>
              <a:t>130</a:t>
            </a:fld>
            <a:endParaRPr spc="-25" dirty="0"/>
          </a:p>
        </p:txBody>
      </p:sp>
      <p:graphicFrame>
        <p:nvGraphicFramePr>
          <p:cNvPr id="3" name="object 3"/>
          <p:cNvGraphicFramePr>
            <a:graphicFrameLocks noGrp="1"/>
          </p:cNvGraphicFramePr>
          <p:nvPr/>
        </p:nvGraphicFramePr>
        <p:xfrm>
          <a:off x="458914" y="1141585"/>
          <a:ext cx="11274173" cy="4574831"/>
        </p:xfrm>
        <a:graphic>
          <a:graphicData uri="http://schemas.openxmlformats.org/drawingml/2006/table">
            <a:tbl>
              <a:tblPr firstRow="1" bandRow="1">
                <a:tableStyleId>{2D5ABB26-0587-4C30-8999-92F81FD0307C}</a:tableStyleId>
              </a:tblPr>
              <a:tblGrid>
                <a:gridCol w="2192512">
                  <a:extLst>
                    <a:ext uri="{9D8B030D-6E8A-4147-A177-3AD203B41FA5}">
                      <a16:colId xmlns:a16="http://schemas.microsoft.com/office/drawing/2014/main" val="20000"/>
                    </a:ext>
                  </a:extLst>
                </a:gridCol>
                <a:gridCol w="3620153">
                  <a:extLst>
                    <a:ext uri="{9D8B030D-6E8A-4147-A177-3AD203B41FA5}">
                      <a16:colId xmlns:a16="http://schemas.microsoft.com/office/drawing/2014/main" val="20001"/>
                    </a:ext>
                  </a:extLst>
                </a:gridCol>
                <a:gridCol w="5461508">
                  <a:extLst>
                    <a:ext uri="{9D8B030D-6E8A-4147-A177-3AD203B41FA5}">
                      <a16:colId xmlns:a16="http://schemas.microsoft.com/office/drawing/2014/main" val="20002"/>
                    </a:ext>
                  </a:extLst>
                </a:gridCol>
              </a:tblGrid>
              <a:tr h="217143">
                <a:tc>
                  <a:txBody>
                    <a:bodyPr/>
                    <a:lstStyle/>
                    <a:p>
                      <a:pPr marL="6350" algn="ctr">
                        <a:lnSpc>
                          <a:spcPts val="1630"/>
                        </a:lnSpc>
                      </a:pPr>
                      <a:r>
                        <a:rPr sz="1400" b="1" spc="-10" dirty="0">
                          <a:latin typeface="Arial"/>
                          <a:cs typeface="Arial"/>
                        </a:rPr>
                        <a:t>Category</a:t>
                      </a:r>
                      <a:endParaRPr sz="14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5DFB4"/>
                    </a:solidFill>
                  </a:tcPr>
                </a:tc>
                <a:tc>
                  <a:txBody>
                    <a:bodyPr/>
                    <a:lstStyle/>
                    <a:p>
                      <a:pPr marL="6350" algn="ctr">
                        <a:lnSpc>
                          <a:spcPts val="1630"/>
                        </a:lnSpc>
                      </a:pPr>
                      <a:r>
                        <a:rPr sz="1400" b="1" dirty="0">
                          <a:latin typeface="Arial"/>
                          <a:cs typeface="Arial"/>
                        </a:rPr>
                        <a:t>KPI</a:t>
                      </a:r>
                      <a:r>
                        <a:rPr sz="1400" b="1" spc="-25" dirty="0">
                          <a:latin typeface="Arial"/>
                          <a:cs typeface="Arial"/>
                        </a:rPr>
                        <a:t> </a:t>
                      </a:r>
                      <a:r>
                        <a:rPr sz="1400" b="1" spc="-20" dirty="0">
                          <a:latin typeface="Arial"/>
                          <a:cs typeface="Arial"/>
                        </a:rPr>
                        <a:t>Name</a:t>
                      </a:r>
                      <a:endParaRPr sz="14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5DFB4"/>
                    </a:solidFill>
                  </a:tcPr>
                </a:tc>
                <a:tc>
                  <a:txBody>
                    <a:bodyPr/>
                    <a:lstStyle/>
                    <a:p>
                      <a:pPr marL="6985" algn="ctr">
                        <a:lnSpc>
                          <a:spcPts val="1630"/>
                        </a:lnSpc>
                      </a:pPr>
                      <a:r>
                        <a:rPr sz="1400" b="1" dirty="0">
                          <a:latin typeface="Arial"/>
                          <a:cs typeface="Arial"/>
                        </a:rPr>
                        <a:t>KPI</a:t>
                      </a:r>
                      <a:r>
                        <a:rPr sz="1400" b="1" spc="-15" dirty="0">
                          <a:latin typeface="Arial"/>
                          <a:cs typeface="Arial"/>
                        </a:rPr>
                        <a:t> </a:t>
                      </a:r>
                      <a:r>
                        <a:rPr sz="1400" b="1" spc="-10" dirty="0">
                          <a:latin typeface="Arial"/>
                          <a:cs typeface="Arial"/>
                        </a:rPr>
                        <a:t>Formula</a:t>
                      </a:r>
                      <a:endParaRPr sz="14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5DFB4"/>
                    </a:solidFill>
                  </a:tcPr>
                </a:tc>
                <a:extLst>
                  <a:ext uri="{0D108BD9-81ED-4DB2-BD59-A6C34878D82A}">
                    <a16:rowId xmlns:a16="http://schemas.microsoft.com/office/drawing/2014/main" val="10000"/>
                  </a:ext>
                </a:extLst>
              </a:tr>
              <a:tr h="217143">
                <a:tc>
                  <a:txBody>
                    <a:bodyPr/>
                    <a:lstStyle/>
                    <a:p>
                      <a:pPr marL="762000" algn="ctr">
                        <a:lnSpc>
                          <a:spcPts val="1630"/>
                        </a:lnSpc>
                      </a:pPr>
                      <a:r>
                        <a:rPr sz="1400" spc="-10" dirty="0">
                          <a:latin typeface="Arial MT"/>
                          <a:cs typeface="Arial MT"/>
                        </a:rPr>
                        <a:t>Availability</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ts val="1630"/>
                        </a:lnSpc>
                      </a:pPr>
                      <a:r>
                        <a:rPr sz="1400" dirty="0">
                          <a:latin typeface="Arial MT"/>
                          <a:cs typeface="Arial MT"/>
                        </a:rPr>
                        <a:t>NR</a:t>
                      </a:r>
                      <a:r>
                        <a:rPr sz="1400" spc="-35" dirty="0">
                          <a:latin typeface="Arial MT"/>
                          <a:cs typeface="Arial MT"/>
                        </a:rPr>
                        <a:t> </a:t>
                      </a:r>
                      <a:r>
                        <a:rPr sz="1400" dirty="0">
                          <a:latin typeface="Arial MT"/>
                          <a:cs typeface="Arial MT"/>
                        </a:rPr>
                        <a:t>Cell</a:t>
                      </a:r>
                      <a:r>
                        <a:rPr sz="1400" spc="-35" dirty="0">
                          <a:latin typeface="Arial MT"/>
                          <a:cs typeface="Arial MT"/>
                        </a:rPr>
                        <a:t> </a:t>
                      </a:r>
                      <a:r>
                        <a:rPr sz="1400" dirty="0">
                          <a:latin typeface="Arial MT"/>
                          <a:cs typeface="Arial MT"/>
                        </a:rPr>
                        <a:t>Unavailable</a:t>
                      </a:r>
                      <a:r>
                        <a:rPr sz="1400" spc="-35" dirty="0">
                          <a:latin typeface="Arial MT"/>
                          <a:cs typeface="Arial MT"/>
                        </a:rPr>
                        <a:t> </a:t>
                      </a:r>
                      <a:r>
                        <a:rPr sz="1400" dirty="0">
                          <a:latin typeface="Arial MT"/>
                          <a:cs typeface="Arial MT"/>
                        </a:rPr>
                        <a:t>Duration</a:t>
                      </a:r>
                      <a:r>
                        <a:rPr sz="1400" spc="-55" dirty="0">
                          <a:latin typeface="Arial MT"/>
                          <a:cs typeface="Arial MT"/>
                        </a:rPr>
                        <a:t> </a:t>
                      </a:r>
                      <a:r>
                        <a:rPr sz="1400" spc="-25" dirty="0">
                          <a:latin typeface="Arial MT"/>
                          <a:cs typeface="Arial MT"/>
                        </a:rPr>
                        <a:t>(s)</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 algn="ctr">
                        <a:lnSpc>
                          <a:spcPts val="1630"/>
                        </a:lnSpc>
                      </a:pPr>
                      <a:r>
                        <a:rPr sz="1400" spc="-10" dirty="0">
                          <a:latin typeface="Arial MT"/>
                          <a:cs typeface="Arial MT"/>
                        </a:rPr>
                        <a:t>N.Cell.Unavail.Dur.System</a:t>
                      </a:r>
                      <a:r>
                        <a:rPr sz="1400" spc="-20" dirty="0">
                          <a:latin typeface="Arial MT"/>
                          <a:cs typeface="Arial MT"/>
                        </a:rPr>
                        <a:t> </a:t>
                      </a:r>
                      <a:r>
                        <a:rPr sz="1400" dirty="0">
                          <a:latin typeface="Arial MT"/>
                          <a:cs typeface="Arial MT"/>
                        </a:rPr>
                        <a:t>+</a:t>
                      </a:r>
                      <a:r>
                        <a:rPr sz="1400" spc="45" dirty="0">
                          <a:latin typeface="Arial MT"/>
                          <a:cs typeface="Arial MT"/>
                        </a:rPr>
                        <a:t> </a:t>
                      </a:r>
                      <a:r>
                        <a:rPr sz="1400" spc="-10" dirty="0">
                          <a:latin typeface="Arial MT"/>
                          <a:cs typeface="Arial MT"/>
                        </a:rPr>
                        <a:t>N.Cell.Unavail.Dur.Manual</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419223">
                <a:tc>
                  <a:txBody>
                    <a:bodyPr/>
                    <a:lstStyle/>
                    <a:p>
                      <a:pPr marL="542290" algn="ctr">
                        <a:lnSpc>
                          <a:spcPct val="100000"/>
                        </a:lnSpc>
                        <a:spcBef>
                          <a:spcPts val="780"/>
                        </a:spcBef>
                      </a:pPr>
                      <a:r>
                        <a:rPr sz="1400" dirty="0">
                          <a:latin typeface="Arial MT"/>
                          <a:cs typeface="Arial MT"/>
                        </a:rPr>
                        <a:t>Service</a:t>
                      </a:r>
                      <a:r>
                        <a:rPr sz="1400" spc="-15" dirty="0">
                          <a:latin typeface="Arial MT"/>
                          <a:cs typeface="Arial MT"/>
                        </a:rPr>
                        <a:t> </a:t>
                      </a:r>
                      <a:r>
                        <a:rPr sz="1400" spc="-10" dirty="0">
                          <a:latin typeface="Arial MT"/>
                          <a:cs typeface="Arial MT"/>
                        </a:rPr>
                        <a:t>Integrity</a:t>
                      </a:r>
                      <a:endParaRPr sz="1400">
                        <a:latin typeface="Arial MT"/>
                        <a:cs typeface="Arial MT"/>
                      </a:endParaRPr>
                    </a:p>
                  </a:txBody>
                  <a:tcPr marL="0" marR="0" marT="9896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ct val="100000"/>
                        </a:lnSpc>
                        <a:spcBef>
                          <a:spcPts val="780"/>
                        </a:spcBef>
                      </a:pPr>
                      <a:r>
                        <a:rPr sz="1400" dirty="0">
                          <a:latin typeface="Arial MT"/>
                          <a:cs typeface="Arial MT"/>
                        </a:rPr>
                        <a:t>NR</a:t>
                      </a:r>
                      <a:r>
                        <a:rPr sz="1400" spc="-15" dirty="0">
                          <a:latin typeface="Arial MT"/>
                          <a:cs typeface="Arial MT"/>
                        </a:rPr>
                        <a:t> </a:t>
                      </a:r>
                      <a:r>
                        <a:rPr sz="1400" dirty="0">
                          <a:latin typeface="Arial MT"/>
                          <a:cs typeface="Arial MT"/>
                        </a:rPr>
                        <a:t>User</a:t>
                      </a:r>
                      <a:r>
                        <a:rPr sz="1400" spc="-25" dirty="0">
                          <a:latin typeface="Arial MT"/>
                          <a:cs typeface="Arial MT"/>
                        </a:rPr>
                        <a:t> </a:t>
                      </a:r>
                      <a:r>
                        <a:rPr sz="1400" spc="-10" dirty="0">
                          <a:latin typeface="Arial MT"/>
                          <a:cs typeface="Arial MT"/>
                        </a:rPr>
                        <a:t>DL</a:t>
                      </a:r>
                      <a:r>
                        <a:rPr sz="1400" spc="-130" dirty="0">
                          <a:latin typeface="Arial MT"/>
                          <a:cs typeface="Arial MT"/>
                        </a:rPr>
                        <a:t> </a:t>
                      </a:r>
                      <a:r>
                        <a:rPr sz="1400" spc="-10" dirty="0">
                          <a:latin typeface="Arial MT"/>
                          <a:cs typeface="Arial MT"/>
                        </a:rPr>
                        <a:t>Average</a:t>
                      </a:r>
                      <a:r>
                        <a:rPr sz="1400" spc="-50" dirty="0">
                          <a:latin typeface="Arial MT"/>
                          <a:cs typeface="Arial MT"/>
                        </a:rPr>
                        <a:t> </a:t>
                      </a:r>
                      <a:r>
                        <a:rPr sz="1400" dirty="0">
                          <a:latin typeface="Arial MT"/>
                          <a:cs typeface="Arial MT"/>
                        </a:rPr>
                        <a:t>Throughput</a:t>
                      </a:r>
                      <a:r>
                        <a:rPr sz="1400" spc="-60" dirty="0">
                          <a:latin typeface="Arial MT"/>
                          <a:cs typeface="Arial MT"/>
                        </a:rPr>
                        <a:t> </a:t>
                      </a:r>
                      <a:r>
                        <a:rPr sz="1400" spc="-10" dirty="0">
                          <a:latin typeface="Arial MT"/>
                          <a:cs typeface="Arial MT"/>
                        </a:rPr>
                        <a:t>(Mbps)</a:t>
                      </a:r>
                      <a:endParaRPr sz="1400">
                        <a:latin typeface="Arial MT"/>
                        <a:cs typeface="Arial MT"/>
                      </a:endParaRPr>
                    </a:p>
                  </a:txBody>
                  <a:tcPr marL="0" marR="0" marT="9896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 algn="ctr">
                        <a:lnSpc>
                          <a:spcPct val="100000"/>
                        </a:lnSpc>
                        <a:spcBef>
                          <a:spcPts val="780"/>
                        </a:spcBef>
                      </a:pPr>
                      <a:r>
                        <a:rPr sz="1400" spc="-10" dirty="0">
                          <a:latin typeface="Arial MT"/>
                          <a:cs typeface="Arial MT"/>
                        </a:rPr>
                        <a:t>((N.ThpVol.DL</a:t>
                      </a:r>
                      <a:r>
                        <a:rPr sz="1400" spc="-80" dirty="0">
                          <a:latin typeface="Arial MT"/>
                          <a:cs typeface="Arial MT"/>
                        </a:rPr>
                        <a:t> </a:t>
                      </a:r>
                      <a:r>
                        <a:rPr sz="1400" dirty="0">
                          <a:latin typeface="Arial MT"/>
                          <a:cs typeface="Arial MT"/>
                        </a:rPr>
                        <a:t>-</a:t>
                      </a:r>
                      <a:r>
                        <a:rPr sz="1400" spc="5" dirty="0">
                          <a:latin typeface="Arial MT"/>
                          <a:cs typeface="Arial MT"/>
                        </a:rPr>
                        <a:t> </a:t>
                      </a:r>
                      <a:r>
                        <a:rPr sz="1400" spc="-10" dirty="0">
                          <a:latin typeface="Arial MT"/>
                          <a:cs typeface="Arial MT"/>
                        </a:rPr>
                        <a:t>N.ThpVol.DL.LastSlot)/N.ThpTime.DL.RmvLastSlot)*1000</a:t>
                      </a:r>
                      <a:endParaRPr sz="1400">
                        <a:latin typeface="Arial MT"/>
                        <a:cs typeface="Arial MT"/>
                      </a:endParaRPr>
                    </a:p>
                  </a:txBody>
                  <a:tcPr marL="0" marR="0" marT="9896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428009">
                <a:tc>
                  <a:txBody>
                    <a:bodyPr/>
                    <a:lstStyle/>
                    <a:p>
                      <a:pPr marL="542290" algn="ctr">
                        <a:lnSpc>
                          <a:spcPct val="100000"/>
                        </a:lnSpc>
                        <a:spcBef>
                          <a:spcPts val="810"/>
                        </a:spcBef>
                      </a:pPr>
                      <a:r>
                        <a:rPr sz="1400" dirty="0">
                          <a:latin typeface="Arial MT"/>
                          <a:cs typeface="Arial MT"/>
                        </a:rPr>
                        <a:t>Service</a:t>
                      </a:r>
                      <a:r>
                        <a:rPr sz="1400" spc="-25" dirty="0">
                          <a:latin typeface="Arial MT"/>
                          <a:cs typeface="Arial MT"/>
                        </a:rPr>
                        <a:t> </a:t>
                      </a:r>
                      <a:r>
                        <a:rPr sz="1400" spc="-10" dirty="0">
                          <a:latin typeface="Arial MT"/>
                          <a:cs typeface="Arial MT"/>
                        </a:rPr>
                        <a:t>Integrity</a:t>
                      </a:r>
                      <a:endParaRPr sz="1400">
                        <a:latin typeface="Arial MT"/>
                        <a:cs typeface="Arial MT"/>
                      </a:endParaRPr>
                    </a:p>
                  </a:txBody>
                  <a:tcPr marL="0" marR="0" marT="1027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ct val="100000"/>
                        </a:lnSpc>
                        <a:spcBef>
                          <a:spcPts val="810"/>
                        </a:spcBef>
                      </a:pPr>
                      <a:r>
                        <a:rPr sz="1400" dirty="0">
                          <a:latin typeface="Arial MT"/>
                          <a:cs typeface="Arial MT"/>
                        </a:rPr>
                        <a:t>NR</a:t>
                      </a:r>
                      <a:r>
                        <a:rPr sz="1400" spc="-30" dirty="0">
                          <a:latin typeface="Arial MT"/>
                          <a:cs typeface="Arial MT"/>
                        </a:rPr>
                        <a:t> </a:t>
                      </a:r>
                      <a:r>
                        <a:rPr sz="1400" dirty="0">
                          <a:latin typeface="Arial MT"/>
                          <a:cs typeface="Arial MT"/>
                        </a:rPr>
                        <a:t>User</a:t>
                      </a:r>
                      <a:r>
                        <a:rPr sz="1400" spc="-35" dirty="0">
                          <a:latin typeface="Arial MT"/>
                          <a:cs typeface="Arial MT"/>
                        </a:rPr>
                        <a:t> </a:t>
                      </a:r>
                      <a:r>
                        <a:rPr sz="1400" spc="-10" dirty="0">
                          <a:latin typeface="Arial MT"/>
                          <a:cs typeface="Arial MT"/>
                        </a:rPr>
                        <a:t>UL</a:t>
                      </a:r>
                      <a:r>
                        <a:rPr sz="1400" spc="-130" dirty="0">
                          <a:latin typeface="Arial MT"/>
                          <a:cs typeface="Arial MT"/>
                        </a:rPr>
                        <a:t> </a:t>
                      </a:r>
                      <a:r>
                        <a:rPr sz="1400" dirty="0">
                          <a:latin typeface="Arial MT"/>
                          <a:cs typeface="Arial MT"/>
                        </a:rPr>
                        <a:t>Average</a:t>
                      </a:r>
                      <a:r>
                        <a:rPr sz="1400" spc="-60" dirty="0">
                          <a:latin typeface="Arial MT"/>
                          <a:cs typeface="Arial MT"/>
                        </a:rPr>
                        <a:t> </a:t>
                      </a:r>
                      <a:r>
                        <a:rPr sz="1400" dirty="0">
                          <a:latin typeface="Arial MT"/>
                          <a:cs typeface="Arial MT"/>
                        </a:rPr>
                        <a:t>Throughput</a:t>
                      </a:r>
                      <a:r>
                        <a:rPr sz="1400" spc="-65" dirty="0">
                          <a:latin typeface="Arial MT"/>
                          <a:cs typeface="Arial MT"/>
                        </a:rPr>
                        <a:t> </a:t>
                      </a:r>
                      <a:r>
                        <a:rPr sz="1400" spc="-10" dirty="0">
                          <a:latin typeface="Arial MT"/>
                          <a:cs typeface="Arial MT"/>
                        </a:rPr>
                        <a:t>(Mbps)</a:t>
                      </a:r>
                      <a:endParaRPr sz="1400">
                        <a:latin typeface="Arial MT"/>
                        <a:cs typeface="Arial MT"/>
                      </a:endParaRPr>
                    </a:p>
                  </a:txBody>
                  <a:tcPr marL="0" marR="0" marT="1027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 algn="ctr">
                        <a:lnSpc>
                          <a:spcPts val="1655"/>
                        </a:lnSpc>
                      </a:pPr>
                      <a:r>
                        <a:rPr sz="1400" spc="-10" dirty="0">
                          <a:latin typeface="Arial MT"/>
                          <a:cs typeface="Arial MT"/>
                        </a:rPr>
                        <a:t>((N.ThpVol.UL-</a:t>
                      </a:r>
                      <a:endParaRPr sz="1400">
                        <a:latin typeface="Arial MT"/>
                        <a:cs typeface="Arial MT"/>
                      </a:endParaRPr>
                    </a:p>
                    <a:p>
                      <a:pPr marL="6985" algn="ctr">
                        <a:lnSpc>
                          <a:spcPts val="1655"/>
                        </a:lnSpc>
                      </a:pPr>
                      <a:r>
                        <a:rPr sz="1400" spc="-10" dirty="0">
                          <a:latin typeface="Arial MT"/>
                          <a:cs typeface="Arial MT"/>
                        </a:rPr>
                        <a:t>N.ThpVol.UE.UL.SmallPkt)/N.ThpTime.UE.UL.RmvSmallPkt)*1000</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17143">
                <a:tc>
                  <a:txBody>
                    <a:bodyPr/>
                    <a:lstStyle/>
                    <a:p>
                      <a:pPr marL="542290" algn="ctr">
                        <a:lnSpc>
                          <a:spcPts val="1630"/>
                        </a:lnSpc>
                      </a:pPr>
                      <a:r>
                        <a:rPr sz="1400" dirty="0">
                          <a:latin typeface="Arial MT"/>
                          <a:cs typeface="Arial MT"/>
                        </a:rPr>
                        <a:t>Service</a:t>
                      </a:r>
                      <a:r>
                        <a:rPr sz="1400" spc="-25" dirty="0">
                          <a:latin typeface="Arial MT"/>
                          <a:cs typeface="Arial MT"/>
                        </a:rPr>
                        <a:t> </a:t>
                      </a:r>
                      <a:r>
                        <a:rPr sz="1400" spc="-10" dirty="0">
                          <a:latin typeface="Arial MT"/>
                          <a:cs typeface="Arial MT"/>
                        </a:rPr>
                        <a:t>Integrity</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ts val="1630"/>
                        </a:lnSpc>
                      </a:pPr>
                      <a:r>
                        <a:rPr sz="1400" dirty="0">
                          <a:latin typeface="Arial MT"/>
                          <a:cs typeface="Arial MT"/>
                        </a:rPr>
                        <a:t>NR</a:t>
                      </a:r>
                      <a:r>
                        <a:rPr sz="1400" spc="-40" dirty="0">
                          <a:latin typeface="Arial MT"/>
                          <a:cs typeface="Arial MT"/>
                        </a:rPr>
                        <a:t> </a:t>
                      </a:r>
                      <a:r>
                        <a:rPr sz="1400" dirty="0">
                          <a:latin typeface="Arial MT"/>
                          <a:cs typeface="Arial MT"/>
                        </a:rPr>
                        <a:t>Cell</a:t>
                      </a:r>
                      <a:r>
                        <a:rPr sz="1400" spc="-30" dirty="0">
                          <a:latin typeface="Arial MT"/>
                          <a:cs typeface="Arial MT"/>
                        </a:rPr>
                        <a:t> </a:t>
                      </a:r>
                      <a:r>
                        <a:rPr sz="1400" spc="-10" dirty="0">
                          <a:latin typeface="Arial MT"/>
                          <a:cs typeface="Arial MT"/>
                        </a:rPr>
                        <a:t>DL</a:t>
                      </a:r>
                      <a:r>
                        <a:rPr sz="1400" spc="-130" dirty="0">
                          <a:latin typeface="Arial MT"/>
                          <a:cs typeface="Arial MT"/>
                        </a:rPr>
                        <a:t> </a:t>
                      </a:r>
                      <a:r>
                        <a:rPr sz="1400" dirty="0">
                          <a:latin typeface="Arial MT"/>
                          <a:cs typeface="Arial MT"/>
                        </a:rPr>
                        <a:t>Average</a:t>
                      </a:r>
                      <a:r>
                        <a:rPr sz="1400" spc="-60" dirty="0">
                          <a:latin typeface="Arial MT"/>
                          <a:cs typeface="Arial MT"/>
                        </a:rPr>
                        <a:t> </a:t>
                      </a:r>
                      <a:r>
                        <a:rPr sz="1400" dirty="0">
                          <a:latin typeface="Arial MT"/>
                          <a:cs typeface="Arial MT"/>
                        </a:rPr>
                        <a:t>Throughput</a:t>
                      </a:r>
                      <a:r>
                        <a:rPr sz="1400" spc="-75" dirty="0">
                          <a:latin typeface="Arial MT"/>
                          <a:cs typeface="Arial MT"/>
                        </a:rPr>
                        <a:t> </a:t>
                      </a:r>
                      <a:r>
                        <a:rPr sz="1400" spc="-10" dirty="0">
                          <a:latin typeface="Arial MT"/>
                          <a:cs typeface="Arial MT"/>
                        </a:rPr>
                        <a:t>(Mbps)</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 algn="ctr">
                        <a:lnSpc>
                          <a:spcPts val="1630"/>
                        </a:lnSpc>
                      </a:pPr>
                      <a:r>
                        <a:rPr sz="1400" spc="-10" dirty="0">
                          <a:latin typeface="Arial MT"/>
                          <a:cs typeface="Arial MT"/>
                        </a:rPr>
                        <a:t>(N.ThpVol.DL.Cell/N.ThpTime.DL.Cell)*1000</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16514">
                <a:tc>
                  <a:txBody>
                    <a:bodyPr/>
                    <a:lstStyle/>
                    <a:p>
                      <a:pPr marL="542290" algn="ctr">
                        <a:lnSpc>
                          <a:spcPts val="1630"/>
                        </a:lnSpc>
                      </a:pPr>
                      <a:r>
                        <a:rPr sz="1400" dirty="0">
                          <a:latin typeface="Arial MT"/>
                          <a:cs typeface="Arial MT"/>
                        </a:rPr>
                        <a:t>Service</a:t>
                      </a:r>
                      <a:r>
                        <a:rPr sz="1400" spc="-25" dirty="0">
                          <a:latin typeface="Arial MT"/>
                          <a:cs typeface="Arial MT"/>
                        </a:rPr>
                        <a:t> </a:t>
                      </a:r>
                      <a:r>
                        <a:rPr sz="1400" spc="-10" dirty="0">
                          <a:latin typeface="Arial MT"/>
                          <a:cs typeface="Arial MT"/>
                        </a:rPr>
                        <a:t>Integrity</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ts val="1630"/>
                        </a:lnSpc>
                      </a:pPr>
                      <a:r>
                        <a:rPr sz="1400" dirty="0">
                          <a:latin typeface="Arial MT"/>
                          <a:cs typeface="Arial MT"/>
                        </a:rPr>
                        <a:t>NR</a:t>
                      </a:r>
                      <a:r>
                        <a:rPr sz="1400" spc="-40" dirty="0">
                          <a:latin typeface="Arial MT"/>
                          <a:cs typeface="Arial MT"/>
                        </a:rPr>
                        <a:t> </a:t>
                      </a:r>
                      <a:r>
                        <a:rPr sz="1400" dirty="0">
                          <a:latin typeface="Arial MT"/>
                          <a:cs typeface="Arial MT"/>
                        </a:rPr>
                        <a:t>Cell</a:t>
                      </a:r>
                      <a:r>
                        <a:rPr sz="1400" spc="-30" dirty="0">
                          <a:latin typeface="Arial MT"/>
                          <a:cs typeface="Arial MT"/>
                        </a:rPr>
                        <a:t> </a:t>
                      </a:r>
                      <a:r>
                        <a:rPr sz="1400" spc="-10" dirty="0">
                          <a:latin typeface="Arial MT"/>
                          <a:cs typeface="Arial MT"/>
                        </a:rPr>
                        <a:t>UL</a:t>
                      </a:r>
                      <a:r>
                        <a:rPr sz="1400" spc="-130" dirty="0">
                          <a:latin typeface="Arial MT"/>
                          <a:cs typeface="Arial MT"/>
                        </a:rPr>
                        <a:t> </a:t>
                      </a:r>
                      <a:r>
                        <a:rPr sz="1400" dirty="0">
                          <a:latin typeface="Arial MT"/>
                          <a:cs typeface="Arial MT"/>
                        </a:rPr>
                        <a:t>Average</a:t>
                      </a:r>
                      <a:r>
                        <a:rPr sz="1400" spc="-60" dirty="0">
                          <a:latin typeface="Arial MT"/>
                          <a:cs typeface="Arial MT"/>
                        </a:rPr>
                        <a:t> </a:t>
                      </a:r>
                      <a:r>
                        <a:rPr sz="1400" dirty="0">
                          <a:latin typeface="Arial MT"/>
                          <a:cs typeface="Arial MT"/>
                        </a:rPr>
                        <a:t>Throughput</a:t>
                      </a:r>
                      <a:r>
                        <a:rPr sz="1400" spc="-75" dirty="0">
                          <a:latin typeface="Arial MT"/>
                          <a:cs typeface="Arial MT"/>
                        </a:rPr>
                        <a:t> </a:t>
                      </a:r>
                      <a:r>
                        <a:rPr sz="1400" spc="-10" dirty="0">
                          <a:latin typeface="Arial MT"/>
                          <a:cs typeface="Arial MT"/>
                        </a:rPr>
                        <a:t>(Mbps)</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 algn="ctr">
                        <a:lnSpc>
                          <a:spcPts val="1630"/>
                        </a:lnSpc>
                      </a:pPr>
                      <a:r>
                        <a:rPr sz="1400" spc="-10" dirty="0">
                          <a:latin typeface="Arial MT"/>
                          <a:cs typeface="Arial MT"/>
                        </a:rPr>
                        <a:t>(N.ThpVol.UL.Cell/N.ThpTime.UL.Cell)*1000</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217143">
                <a:tc>
                  <a:txBody>
                    <a:bodyPr/>
                    <a:lstStyle/>
                    <a:p>
                      <a:pPr marL="635" algn="ctr">
                        <a:lnSpc>
                          <a:spcPts val="1630"/>
                        </a:lnSpc>
                      </a:pPr>
                      <a:r>
                        <a:rPr sz="1400" spc="-10" dirty="0">
                          <a:latin typeface="Arial MT"/>
                          <a:cs typeface="Arial MT"/>
                        </a:rPr>
                        <a:t>Traffic</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ts val="1630"/>
                        </a:lnSpc>
                      </a:pPr>
                      <a:r>
                        <a:rPr sz="1400" spc="-10" dirty="0">
                          <a:latin typeface="Arial MT"/>
                          <a:cs typeface="Arial MT"/>
                        </a:rPr>
                        <a:t>N.User.NsaDc.PSCell.Avg</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 algn="ctr">
                        <a:lnSpc>
                          <a:spcPts val="1630"/>
                        </a:lnSpc>
                      </a:pPr>
                      <a:r>
                        <a:rPr sz="1400" spc="-10" dirty="0">
                          <a:latin typeface="Arial MT"/>
                          <a:cs typeface="Arial MT"/>
                        </a:rPr>
                        <a:t>N.User.NsaDc.PSCell.Avg</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217143">
                <a:tc>
                  <a:txBody>
                    <a:bodyPr/>
                    <a:lstStyle/>
                    <a:p>
                      <a:pPr marL="635" algn="ctr">
                        <a:lnSpc>
                          <a:spcPts val="1630"/>
                        </a:lnSpc>
                      </a:pPr>
                      <a:r>
                        <a:rPr sz="1400" spc="-10" dirty="0">
                          <a:latin typeface="Arial MT"/>
                          <a:cs typeface="Arial MT"/>
                        </a:rPr>
                        <a:t>Traffic</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ts val="1630"/>
                        </a:lnSpc>
                      </a:pPr>
                      <a:r>
                        <a:rPr sz="1400" spc="-10" dirty="0">
                          <a:latin typeface="Arial MT"/>
                          <a:cs typeface="Arial MT"/>
                        </a:rPr>
                        <a:t>N.User.RRCConn.Max</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 algn="ctr">
                        <a:lnSpc>
                          <a:spcPts val="1630"/>
                        </a:lnSpc>
                      </a:pPr>
                      <a:r>
                        <a:rPr sz="1400" spc="-10" dirty="0">
                          <a:latin typeface="Arial MT"/>
                          <a:cs typeface="Arial MT"/>
                        </a:rPr>
                        <a:t>N.User.RRCConn.Max</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r h="217143">
                <a:tc>
                  <a:txBody>
                    <a:bodyPr/>
                    <a:lstStyle/>
                    <a:p>
                      <a:pPr marL="635" algn="ctr">
                        <a:lnSpc>
                          <a:spcPts val="1630"/>
                        </a:lnSpc>
                      </a:pPr>
                      <a:r>
                        <a:rPr sz="1400" spc="-10" dirty="0">
                          <a:latin typeface="Arial MT"/>
                          <a:cs typeface="Arial MT"/>
                        </a:rPr>
                        <a:t>Traffic</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ts val="1630"/>
                        </a:lnSpc>
                      </a:pPr>
                      <a:r>
                        <a:rPr sz="1400" spc="-10" dirty="0">
                          <a:latin typeface="Arial MT"/>
                          <a:cs typeface="Arial MT"/>
                        </a:rPr>
                        <a:t>N.User.RRCConn.Avg</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 algn="ctr">
                        <a:lnSpc>
                          <a:spcPts val="1630"/>
                        </a:lnSpc>
                      </a:pPr>
                      <a:r>
                        <a:rPr sz="1400" spc="-10" dirty="0">
                          <a:latin typeface="Arial MT"/>
                          <a:cs typeface="Arial MT"/>
                        </a:rPr>
                        <a:t>N.User.RRCConn.Avg</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8"/>
                  </a:ext>
                </a:extLst>
              </a:tr>
              <a:tr h="216514">
                <a:tc>
                  <a:txBody>
                    <a:bodyPr/>
                    <a:lstStyle/>
                    <a:p>
                      <a:pPr algn="ctr">
                        <a:lnSpc>
                          <a:spcPts val="1630"/>
                        </a:lnSpc>
                      </a:pPr>
                      <a:r>
                        <a:rPr sz="1400" spc="-10" dirty="0">
                          <a:latin typeface="Arial MT"/>
                          <a:cs typeface="Arial MT"/>
                        </a:rPr>
                        <a:t>Traffic</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ts val="1630"/>
                        </a:lnSpc>
                      </a:pPr>
                      <a:r>
                        <a:rPr sz="1400" dirty="0">
                          <a:latin typeface="Arial MT"/>
                          <a:cs typeface="Arial MT"/>
                        </a:rPr>
                        <a:t>NR</a:t>
                      </a:r>
                      <a:r>
                        <a:rPr sz="1400" spc="-25" dirty="0">
                          <a:latin typeface="Arial MT"/>
                          <a:cs typeface="Arial MT"/>
                        </a:rPr>
                        <a:t> </a:t>
                      </a:r>
                      <a:r>
                        <a:rPr sz="1400" dirty="0">
                          <a:latin typeface="Arial MT"/>
                          <a:cs typeface="Arial MT"/>
                        </a:rPr>
                        <a:t>DL</a:t>
                      </a:r>
                      <a:r>
                        <a:rPr sz="1400" spc="-90" dirty="0">
                          <a:latin typeface="Arial MT"/>
                          <a:cs typeface="Arial MT"/>
                        </a:rPr>
                        <a:t> </a:t>
                      </a:r>
                      <a:r>
                        <a:rPr sz="1400" spc="-10" dirty="0">
                          <a:latin typeface="Arial MT"/>
                          <a:cs typeface="Arial MT"/>
                        </a:rPr>
                        <a:t>Traffic</a:t>
                      </a:r>
                      <a:r>
                        <a:rPr sz="1400" spc="-55" dirty="0">
                          <a:latin typeface="Arial MT"/>
                          <a:cs typeface="Arial MT"/>
                        </a:rPr>
                        <a:t> </a:t>
                      </a:r>
                      <a:r>
                        <a:rPr sz="1400" spc="-10" dirty="0">
                          <a:latin typeface="Arial MT"/>
                          <a:cs typeface="Arial MT"/>
                        </a:rPr>
                        <a:t>Volume</a:t>
                      </a:r>
                      <a:r>
                        <a:rPr sz="1400" spc="-45" dirty="0">
                          <a:latin typeface="Arial MT"/>
                          <a:cs typeface="Arial MT"/>
                        </a:rPr>
                        <a:t> </a:t>
                      </a:r>
                      <a:r>
                        <a:rPr sz="1400" spc="-20" dirty="0">
                          <a:latin typeface="Arial MT"/>
                          <a:cs typeface="Arial MT"/>
                        </a:rPr>
                        <a:t>(GB)</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 algn="ctr">
                        <a:lnSpc>
                          <a:spcPts val="1630"/>
                        </a:lnSpc>
                      </a:pPr>
                      <a:r>
                        <a:rPr sz="1400" spc="-10" dirty="0">
                          <a:latin typeface="Arial MT"/>
                          <a:cs typeface="Arial MT"/>
                        </a:rPr>
                        <a:t>(N.ThpVol.DL)/8/1024/1024</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9"/>
                  </a:ext>
                </a:extLst>
              </a:tr>
              <a:tr h="217143">
                <a:tc>
                  <a:txBody>
                    <a:bodyPr/>
                    <a:lstStyle/>
                    <a:p>
                      <a:pPr algn="ctr">
                        <a:lnSpc>
                          <a:spcPts val="1630"/>
                        </a:lnSpc>
                      </a:pPr>
                      <a:r>
                        <a:rPr sz="1400" spc="-10" dirty="0">
                          <a:latin typeface="Arial MT"/>
                          <a:cs typeface="Arial MT"/>
                        </a:rPr>
                        <a:t>Traffic</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ts val="1630"/>
                        </a:lnSpc>
                      </a:pPr>
                      <a:r>
                        <a:rPr sz="1400" dirty="0">
                          <a:latin typeface="Arial MT"/>
                          <a:cs typeface="Arial MT"/>
                        </a:rPr>
                        <a:t>NR</a:t>
                      </a:r>
                      <a:r>
                        <a:rPr sz="1400" spc="-25" dirty="0">
                          <a:latin typeface="Arial MT"/>
                          <a:cs typeface="Arial MT"/>
                        </a:rPr>
                        <a:t> </a:t>
                      </a:r>
                      <a:r>
                        <a:rPr sz="1400" dirty="0">
                          <a:latin typeface="Arial MT"/>
                          <a:cs typeface="Arial MT"/>
                        </a:rPr>
                        <a:t>UL</a:t>
                      </a:r>
                      <a:r>
                        <a:rPr sz="1400" spc="-90" dirty="0">
                          <a:latin typeface="Arial MT"/>
                          <a:cs typeface="Arial MT"/>
                        </a:rPr>
                        <a:t> </a:t>
                      </a:r>
                      <a:r>
                        <a:rPr sz="1400" spc="-10" dirty="0">
                          <a:latin typeface="Arial MT"/>
                          <a:cs typeface="Arial MT"/>
                        </a:rPr>
                        <a:t>Traffic</a:t>
                      </a:r>
                      <a:r>
                        <a:rPr sz="1400" spc="-55" dirty="0">
                          <a:latin typeface="Arial MT"/>
                          <a:cs typeface="Arial MT"/>
                        </a:rPr>
                        <a:t> </a:t>
                      </a:r>
                      <a:r>
                        <a:rPr sz="1400" spc="-10" dirty="0">
                          <a:latin typeface="Arial MT"/>
                          <a:cs typeface="Arial MT"/>
                        </a:rPr>
                        <a:t>Volume</a:t>
                      </a:r>
                      <a:r>
                        <a:rPr sz="1400" spc="-45" dirty="0">
                          <a:latin typeface="Arial MT"/>
                          <a:cs typeface="Arial MT"/>
                        </a:rPr>
                        <a:t> </a:t>
                      </a:r>
                      <a:r>
                        <a:rPr sz="1400" spc="-20" dirty="0">
                          <a:latin typeface="Arial MT"/>
                          <a:cs typeface="Arial MT"/>
                        </a:rPr>
                        <a:t>(GB)</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 algn="ctr">
                        <a:lnSpc>
                          <a:spcPts val="1630"/>
                        </a:lnSpc>
                      </a:pPr>
                      <a:r>
                        <a:rPr sz="1400" spc="-10" dirty="0">
                          <a:latin typeface="Arial MT"/>
                          <a:cs typeface="Arial MT"/>
                        </a:rPr>
                        <a:t>(N.ThpVol.UL)/8/1024/1024</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0"/>
                  </a:ext>
                </a:extLst>
              </a:tr>
              <a:tr h="216514">
                <a:tc>
                  <a:txBody>
                    <a:bodyPr/>
                    <a:lstStyle/>
                    <a:p>
                      <a:pPr algn="ctr">
                        <a:lnSpc>
                          <a:spcPts val="1630"/>
                        </a:lnSpc>
                      </a:pPr>
                      <a:r>
                        <a:rPr sz="1400" spc="-10" dirty="0">
                          <a:latin typeface="Arial MT"/>
                          <a:cs typeface="Arial MT"/>
                        </a:rPr>
                        <a:t>Traffic</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ts val="1630"/>
                        </a:lnSpc>
                      </a:pPr>
                      <a:r>
                        <a:rPr sz="1400" dirty="0">
                          <a:latin typeface="Arial MT"/>
                          <a:cs typeface="Arial MT"/>
                        </a:rPr>
                        <a:t>NR</a:t>
                      </a:r>
                      <a:r>
                        <a:rPr sz="1400" spc="-100" dirty="0">
                          <a:latin typeface="Arial MT"/>
                          <a:cs typeface="Arial MT"/>
                        </a:rPr>
                        <a:t> </a:t>
                      </a:r>
                      <a:r>
                        <a:rPr sz="1400" dirty="0">
                          <a:latin typeface="Arial MT"/>
                          <a:cs typeface="Arial MT"/>
                        </a:rPr>
                        <a:t>Avg</a:t>
                      </a:r>
                      <a:r>
                        <a:rPr sz="1400" spc="-20" dirty="0">
                          <a:latin typeface="Arial MT"/>
                          <a:cs typeface="Arial MT"/>
                        </a:rPr>
                        <a:t> </a:t>
                      </a:r>
                      <a:r>
                        <a:rPr sz="1400" dirty="0">
                          <a:latin typeface="Arial MT"/>
                          <a:cs typeface="Arial MT"/>
                        </a:rPr>
                        <a:t>RRC</a:t>
                      </a:r>
                      <a:r>
                        <a:rPr sz="1400" spc="-25" dirty="0">
                          <a:latin typeface="Arial MT"/>
                          <a:cs typeface="Arial MT"/>
                        </a:rPr>
                        <a:t> </a:t>
                      </a:r>
                      <a:r>
                        <a:rPr sz="1400" spc="-10" dirty="0">
                          <a:latin typeface="Arial MT"/>
                          <a:cs typeface="Arial MT"/>
                        </a:rPr>
                        <a:t>DL</a:t>
                      </a:r>
                      <a:r>
                        <a:rPr sz="1400" spc="-130" dirty="0">
                          <a:latin typeface="Arial MT"/>
                          <a:cs typeface="Arial MT"/>
                        </a:rPr>
                        <a:t> </a:t>
                      </a:r>
                      <a:r>
                        <a:rPr sz="1400" dirty="0">
                          <a:latin typeface="Arial MT"/>
                          <a:cs typeface="Arial MT"/>
                        </a:rPr>
                        <a:t>Active</a:t>
                      </a:r>
                      <a:r>
                        <a:rPr sz="1400" spc="-30" dirty="0">
                          <a:latin typeface="Arial MT"/>
                          <a:cs typeface="Arial MT"/>
                        </a:rPr>
                        <a:t> </a:t>
                      </a:r>
                      <a:r>
                        <a:rPr sz="1400" dirty="0">
                          <a:latin typeface="Arial MT"/>
                          <a:cs typeface="Arial MT"/>
                        </a:rPr>
                        <a:t>User</a:t>
                      </a:r>
                      <a:r>
                        <a:rPr sz="1400" spc="-35" dirty="0">
                          <a:latin typeface="Arial MT"/>
                          <a:cs typeface="Arial MT"/>
                        </a:rPr>
                        <a:t> </a:t>
                      </a:r>
                      <a:r>
                        <a:rPr sz="1400" spc="-10" dirty="0">
                          <a:latin typeface="Arial MT"/>
                          <a:cs typeface="Arial MT"/>
                        </a:rPr>
                        <a:t>Number</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 algn="ctr">
                        <a:lnSpc>
                          <a:spcPts val="1630"/>
                        </a:lnSpc>
                      </a:pPr>
                      <a:r>
                        <a:rPr sz="1400" spc="-10" dirty="0">
                          <a:latin typeface="Arial MT"/>
                          <a:cs typeface="Arial MT"/>
                        </a:rPr>
                        <a:t>N.User.RRCConn.Active.DL.Avg</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1"/>
                  </a:ext>
                </a:extLst>
              </a:tr>
              <a:tr h="217143">
                <a:tc>
                  <a:txBody>
                    <a:bodyPr/>
                    <a:lstStyle/>
                    <a:p>
                      <a:pPr algn="ctr">
                        <a:lnSpc>
                          <a:spcPts val="1630"/>
                        </a:lnSpc>
                      </a:pPr>
                      <a:r>
                        <a:rPr sz="1400" spc="-10" dirty="0">
                          <a:latin typeface="Arial MT"/>
                          <a:cs typeface="Arial MT"/>
                        </a:rPr>
                        <a:t>Traffic</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ts val="1630"/>
                        </a:lnSpc>
                      </a:pPr>
                      <a:r>
                        <a:rPr sz="1400" dirty="0">
                          <a:latin typeface="Arial MT"/>
                          <a:cs typeface="Arial MT"/>
                        </a:rPr>
                        <a:t>NR</a:t>
                      </a:r>
                      <a:r>
                        <a:rPr sz="1400" spc="-25" dirty="0">
                          <a:latin typeface="Arial MT"/>
                          <a:cs typeface="Arial MT"/>
                        </a:rPr>
                        <a:t> </a:t>
                      </a:r>
                      <a:r>
                        <a:rPr sz="1400" dirty="0">
                          <a:latin typeface="Arial MT"/>
                          <a:cs typeface="Arial MT"/>
                        </a:rPr>
                        <a:t>Max</a:t>
                      </a:r>
                      <a:r>
                        <a:rPr sz="1400" spc="-25" dirty="0">
                          <a:latin typeface="Arial MT"/>
                          <a:cs typeface="Arial MT"/>
                        </a:rPr>
                        <a:t> </a:t>
                      </a:r>
                      <a:r>
                        <a:rPr sz="1400" dirty="0">
                          <a:latin typeface="Arial MT"/>
                          <a:cs typeface="Arial MT"/>
                        </a:rPr>
                        <a:t>RRC </a:t>
                      </a:r>
                      <a:r>
                        <a:rPr sz="1400" spc="-10" dirty="0">
                          <a:latin typeface="Arial MT"/>
                          <a:cs typeface="Arial MT"/>
                        </a:rPr>
                        <a:t>DL</a:t>
                      </a:r>
                      <a:r>
                        <a:rPr sz="1400" spc="-140" dirty="0">
                          <a:latin typeface="Arial MT"/>
                          <a:cs typeface="Arial MT"/>
                        </a:rPr>
                        <a:t> </a:t>
                      </a:r>
                      <a:r>
                        <a:rPr sz="1400" dirty="0">
                          <a:latin typeface="Arial MT"/>
                          <a:cs typeface="Arial MT"/>
                        </a:rPr>
                        <a:t>Active</a:t>
                      </a:r>
                      <a:r>
                        <a:rPr sz="1400" spc="-20" dirty="0">
                          <a:latin typeface="Arial MT"/>
                          <a:cs typeface="Arial MT"/>
                        </a:rPr>
                        <a:t> </a:t>
                      </a:r>
                      <a:r>
                        <a:rPr sz="1400" dirty="0">
                          <a:latin typeface="Arial MT"/>
                          <a:cs typeface="Arial MT"/>
                        </a:rPr>
                        <a:t>User</a:t>
                      </a:r>
                      <a:r>
                        <a:rPr sz="1400" spc="-30" dirty="0">
                          <a:latin typeface="Arial MT"/>
                          <a:cs typeface="Arial MT"/>
                        </a:rPr>
                        <a:t> </a:t>
                      </a:r>
                      <a:r>
                        <a:rPr sz="1400" spc="-10" dirty="0">
                          <a:latin typeface="Arial MT"/>
                          <a:cs typeface="Arial MT"/>
                        </a:rPr>
                        <a:t>Number</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 algn="ctr">
                        <a:lnSpc>
                          <a:spcPts val="1630"/>
                        </a:lnSpc>
                      </a:pPr>
                      <a:r>
                        <a:rPr sz="1400" spc="-10" dirty="0">
                          <a:latin typeface="Arial MT"/>
                          <a:cs typeface="Arial MT"/>
                        </a:rPr>
                        <a:t>N.User.RRCConn.Active.DL.Max</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2"/>
                  </a:ext>
                </a:extLst>
              </a:tr>
              <a:tr h="217143">
                <a:tc>
                  <a:txBody>
                    <a:bodyPr/>
                    <a:lstStyle/>
                    <a:p>
                      <a:pPr algn="ctr">
                        <a:lnSpc>
                          <a:spcPts val="1630"/>
                        </a:lnSpc>
                      </a:pPr>
                      <a:r>
                        <a:rPr sz="1400" spc="-10" dirty="0">
                          <a:latin typeface="Arial MT"/>
                          <a:cs typeface="Arial MT"/>
                        </a:rPr>
                        <a:t>Traffic</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ts val="1630"/>
                        </a:lnSpc>
                      </a:pPr>
                      <a:r>
                        <a:rPr sz="1400" dirty="0">
                          <a:latin typeface="Arial MT"/>
                          <a:cs typeface="Arial MT"/>
                        </a:rPr>
                        <a:t>NR</a:t>
                      </a:r>
                      <a:r>
                        <a:rPr sz="1400" spc="-100" dirty="0">
                          <a:latin typeface="Arial MT"/>
                          <a:cs typeface="Arial MT"/>
                        </a:rPr>
                        <a:t> </a:t>
                      </a:r>
                      <a:r>
                        <a:rPr sz="1400" dirty="0">
                          <a:latin typeface="Arial MT"/>
                          <a:cs typeface="Arial MT"/>
                        </a:rPr>
                        <a:t>Avg</a:t>
                      </a:r>
                      <a:r>
                        <a:rPr sz="1400" spc="-20" dirty="0">
                          <a:latin typeface="Arial MT"/>
                          <a:cs typeface="Arial MT"/>
                        </a:rPr>
                        <a:t> </a:t>
                      </a:r>
                      <a:r>
                        <a:rPr sz="1400" dirty="0">
                          <a:latin typeface="Arial MT"/>
                          <a:cs typeface="Arial MT"/>
                        </a:rPr>
                        <a:t>RRC</a:t>
                      </a:r>
                      <a:r>
                        <a:rPr sz="1400" spc="-25" dirty="0">
                          <a:latin typeface="Arial MT"/>
                          <a:cs typeface="Arial MT"/>
                        </a:rPr>
                        <a:t> </a:t>
                      </a:r>
                      <a:r>
                        <a:rPr sz="1400" spc="-10" dirty="0">
                          <a:latin typeface="Arial MT"/>
                          <a:cs typeface="Arial MT"/>
                        </a:rPr>
                        <a:t>UL</a:t>
                      </a:r>
                      <a:r>
                        <a:rPr sz="1400" spc="-130" dirty="0">
                          <a:latin typeface="Arial MT"/>
                          <a:cs typeface="Arial MT"/>
                        </a:rPr>
                        <a:t> </a:t>
                      </a:r>
                      <a:r>
                        <a:rPr sz="1400" dirty="0">
                          <a:latin typeface="Arial MT"/>
                          <a:cs typeface="Arial MT"/>
                        </a:rPr>
                        <a:t>Active</a:t>
                      </a:r>
                      <a:r>
                        <a:rPr sz="1400" spc="-30" dirty="0">
                          <a:latin typeface="Arial MT"/>
                          <a:cs typeface="Arial MT"/>
                        </a:rPr>
                        <a:t> </a:t>
                      </a:r>
                      <a:r>
                        <a:rPr sz="1400" dirty="0">
                          <a:latin typeface="Arial MT"/>
                          <a:cs typeface="Arial MT"/>
                        </a:rPr>
                        <a:t>User</a:t>
                      </a:r>
                      <a:r>
                        <a:rPr sz="1400" spc="-35" dirty="0">
                          <a:latin typeface="Arial MT"/>
                          <a:cs typeface="Arial MT"/>
                        </a:rPr>
                        <a:t> </a:t>
                      </a:r>
                      <a:r>
                        <a:rPr sz="1400" spc="-10" dirty="0">
                          <a:latin typeface="Arial MT"/>
                          <a:cs typeface="Arial MT"/>
                        </a:rPr>
                        <a:t>Number</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 algn="ctr">
                        <a:lnSpc>
                          <a:spcPts val="1630"/>
                        </a:lnSpc>
                      </a:pPr>
                      <a:r>
                        <a:rPr sz="1400" spc="-10" dirty="0">
                          <a:latin typeface="Arial MT"/>
                          <a:cs typeface="Arial MT"/>
                        </a:rPr>
                        <a:t>N.User.RRCConn.Active.UL.Avg</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3"/>
                  </a:ext>
                </a:extLst>
              </a:tr>
              <a:tr h="216514">
                <a:tc>
                  <a:txBody>
                    <a:bodyPr/>
                    <a:lstStyle/>
                    <a:p>
                      <a:pPr algn="ctr">
                        <a:lnSpc>
                          <a:spcPts val="1630"/>
                        </a:lnSpc>
                      </a:pPr>
                      <a:r>
                        <a:rPr sz="1400" spc="-10" dirty="0">
                          <a:latin typeface="Arial MT"/>
                          <a:cs typeface="Arial MT"/>
                        </a:rPr>
                        <a:t>Traffic</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ts val="1630"/>
                        </a:lnSpc>
                      </a:pPr>
                      <a:r>
                        <a:rPr sz="1400" dirty="0">
                          <a:latin typeface="Arial MT"/>
                          <a:cs typeface="Arial MT"/>
                        </a:rPr>
                        <a:t>NR</a:t>
                      </a:r>
                      <a:r>
                        <a:rPr sz="1400" spc="-25" dirty="0">
                          <a:latin typeface="Arial MT"/>
                          <a:cs typeface="Arial MT"/>
                        </a:rPr>
                        <a:t> </a:t>
                      </a:r>
                      <a:r>
                        <a:rPr sz="1400" dirty="0">
                          <a:latin typeface="Arial MT"/>
                          <a:cs typeface="Arial MT"/>
                        </a:rPr>
                        <a:t>Max</a:t>
                      </a:r>
                      <a:r>
                        <a:rPr sz="1400" spc="-25" dirty="0">
                          <a:latin typeface="Arial MT"/>
                          <a:cs typeface="Arial MT"/>
                        </a:rPr>
                        <a:t> </a:t>
                      </a:r>
                      <a:r>
                        <a:rPr sz="1400" dirty="0">
                          <a:latin typeface="Arial MT"/>
                          <a:cs typeface="Arial MT"/>
                        </a:rPr>
                        <a:t>RRC </a:t>
                      </a:r>
                      <a:r>
                        <a:rPr sz="1400" spc="-10" dirty="0">
                          <a:latin typeface="Arial MT"/>
                          <a:cs typeface="Arial MT"/>
                        </a:rPr>
                        <a:t>UL</a:t>
                      </a:r>
                      <a:r>
                        <a:rPr sz="1400" spc="-140" dirty="0">
                          <a:latin typeface="Arial MT"/>
                          <a:cs typeface="Arial MT"/>
                        </a:rPr>
                        <a:t> </a:t>
                      </a:r>
                      <a:r>
                        <a:rPr sz="1400" dirty="0">
                          <a:latin typeface="Arial MT"/>
                          <a:cs typeface="Arial MT"/>
                        </a:rPr>
                        <a:t>Active</a:t>
                      </a:r>
                      <a:r>
                        <a:rPr sz="1400" spc="-20" dirty="0">
                          <a:latin typeface="Arial MT"/>
                          <a:cs typeface="Arial MT"/>
                        </a:rPr>
                        <a:t> </a:t>
                      </a:r>
                      <a:r>
                        <a:rPr sz="1400" dirty="0">
                          <a:latin typeface="Arial MT"/>
                          <a:cs typeface="Arial MT"/>
                        </a:rPr>
                        <a:t>User</a:t>
                      </a:r>
                      <a:r>
                        <a:rPr sz="1400" spc="-30" dirty="0">
                          <a:latin typeface="Arial MT"/>
                          <a:cs typeface="Arial MT"/>
                        </a:rPr>
                        <a:t> </a:t>
                      </a:r>
                      <a:r>
                        <a:rPr sz="1400" spc="-10" dirty="0">
                          <a:latin typeface="Arial MT"/>
                          <a:cs typeface="Arial MT"/>
                        </a:rPr>
                        <a:t>Number</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 algn="ctr">
                        <a:lnSpc>
                          <a:spcPts val="1630"/>
                        </a:lnSpc>
                      </a:pPr>
                      <a:r>
                        <a:rPr sz="1400" spc="-10" dirty="0">
                          <a:latin typeface="Arial MT"/>
                          <a:cs typeface="Arial MT"/>
                        </a:rPr>
                        <a:t>N.User.RRCConn.Active.UL.Max</a:t>
                      </a:r>
                      <a:endParaRPr sz="14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4"/>
                  </a:ext>
                </a:extLst>
              </a:tr>
              <a:tr h="419223">
                <a:tc>
                  <a:txBody>
                    <a:bodyPr/>
                    <a:lstStyle/>
                    <a:p>
                      <a:pPr marL="6350" algn="ctr">
                        <a:lnSpc>
                          <a:spcPct val="100000"/>
                        </a:lnSpc>
                        <a:spcBef>
                          <a:spcPts val="785"/>
                        </a:spcBef>
                      </a:pPr>
                      <a:r>
                        <a:rPr sz="1400" spc="-10" dirty="0">
                          <a:latin typeface="Arial MT"/>
                          <a:cs typeface="Arial MT"/>
                        </a:rPr>
                        <a:t>Traffic</a:t>
                      </a:r>
                      <a:r>
                        <a:rPr sz="1400" spc="-55" dirty="0">
                          <a:latin typeface="Arial MT"/>
                          <a:cs typeface="Arial MT"/>
                        </a:rPr>
                        <a:t> </a:t>
                      </a:r>
                      <a:r>
                        <a:rPr sz="1400" spc="-10" dirty="0">
                          <a:latin typeface="Arial MT"/>
                          <a:cs typeface="Arial MT"/>
                        </a:rPr>
                        <a:t>Volume</a:t>
                      </a:r>
                      <a:r>
                        <a:rPr sz="1400" spc="-40" dirty="0">
                          <a:latin typeface="Arial MT"/>
                          <a:cs typeface="Arial MT"/>
                        </a:rPr>
                        <a:t> </a:t>
                      </a:r>
                      <a:r>
                        <a:rPr sz="1400" dirty="0">
                          <a:latin typeface="Arial MT"/>
                          <a:cs typeface="Arial MT"/>
                        </a:rPr>
                        <a:t>for</a:t>
                      </a:r>
                      <a:r>
                        <a:rPr sz="1400" spc="-30" dirty="0">
                          <a:latin typeface="Arial MT"/>
                          <a:cs typeface="Arial MT"/>
                        </a:rPr>
                        <a:t> </a:t>
                      </a:r>
                      <a:r>
                        <a:rPr sz="1400" dirty="0">
                          <a:latin typeface="Arial MT"/>
                          <a:cs typeface="Arial MT"/>
                        </a:rPr>
                        <a:t>Data</a:t>
                      </a:r>
                      <a:r>
                        <a:rPr sz="1400" spc="-30" dirty="0">
                          <a:latin typeface="Arial MT"/>
                          <a:cs typeface="Arial MT"/>
                        </a:rPr>
                        <a:t> </a:t>
                      </a:r>
                      <a:r>
                        <a:rPr sz="1400" spc="-10" dirty="0">
                          <a:latin typeface="Arial MT"/>
                          <a:cs typeface="Arial MT"/>
                        </a:rPr>
                        <a:t>Split</a:t>
                      </a:r>
                      <a:endParaRPr sz="1400">
                        <a:latin typeface="Arial MT"/>
                        <a:cs typeface="Arial MT"/>
                      </a:endParaRPr>
                    </a:p>
                  </a:txBody>
                  <a:tcPr marL="0" marR="0" marT="99603"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ct val="100000"/>
                        </a:lnSpc>
                        <a:spcBef>
                          <a:spcPts val="785"/>
                        </a:spcBef>
                      </a:pPr>
                      <a:r>
                        <a:rPr sz="1400" dirty="0">
                          <a:latin typeface="Arial MT"/>
                          <a:cs typeface="Arial MT"/>
                        </a:rPr>
                        <a:t>NR</a:t>
                      </a:r>
                      <a:r>
                        <a:rPr sz="1400" spc="-45" dirty="0">
                          <a:latin typeface="Arial MT"/>
                          <a:cs typeface="Arial MT"/>
                        </a:rPr>
                        <a:t> </a:t>
                      </a:r>
                      <a:r>
                        <a:rPr sz="1400" spc="-25" dirty="0">
                          <a:latin typeface="Arial MT"/>
                          <a:cs typeface="Arial MT"/>
                        </a:rPr>
                        <a:t>Total</a:t>
                      </a:r>
                      <a:r>
                        <a:rPr sz="1400" spc="-35" dirty="0">
                          <a:latin typeface="Arial MT"/>
                          <a:cs typeface="Arial MT"/>
                        </a:rPr>
                        <a:t> </a:t>
                      </a:r>
                      <a:r>
                        <a:rPr sz="1400" dirty="0">
                          <a:latin typeface="Arial MT"/>
                          <a:cs typeface="Arial MT"/>
                        </a:rPr>
                        <a:t>DL</a:t>
                      </a:r>
                      <a:r>
                        <a:rPr sz="1400" spc="-70" dirty="0">
                          <a:latin typeface="Arial MT"/>
                          <a:cs typeface="Arial MT"/>
                        </a:rPr>
                        <a:t> </a:t>
                      </a:r>
                      <a:r>
                        <a:rPr sz="1400" dirty="0">
                          <a:latin typeface="Arial MT"/>
                          <a:cs typeface="Arial MT"/>
                        </a:rPr>
                        <a:t>Data</a:t>
                      </a:r>
                      <a:r>
                        <a:rPr sz="1400" spc="-40" dirty="0">
                          <a:latin typeface="Arial MT"/>
                          <a:cs typeface="Arial MT"/>
                        </a:rPr>
                        <a:t> </a:t>
                      </a:r>
                      <a:r>
                        <a:rPr sz="1400" spc="-10" dirty="0">
                          <a:latin typeface="Arial MT"/>
                          <a:cs typeface="Arial MT"/>
                        </a:rPr>
                        <a:t>Volume</a:t>
                      </a:r>
                      <a:r>
                        <a:rPr sz="1400" spc="-45" dirty="0">
                          <a:latin typeface="Arial MT"/>
                          <a:cs typeface="Arial MT"/>
                        </a:rPr>
                        <a:t> </a:t>
                      </a:r>
                      <a:r>
                        <a:rPr sz="1400" dirty="0">
                          <a:latin typeface="Arial MT"/>
                          <a:cs typeface="Arial MT"/>
                        </a:rPr>
                        <a:t>Split</a:t>
                      </a:r>
                      <a:r>
                        <a:rPr sz="1400" spc="-15" dirty="0">
                          <a:latin typeface="Arial MT"/>
                          <a:cs typeface="Arial MT"/>
                        </a:rPr>
                        <a:t> </a:t>
                      </a:r>
                      <a:r>
                        <a:rPr sz="1400" dirty="0">
                          <a:latin typeface="Arial MT"/>
                          <a:cs typeface="Arial MT"/>
                        </a:rPr>
                        <a:t>over</a:t>
                      </a:r>
                      <a:r>
                        <a:rPr sz="1400" spc="-30" dirty="0">
                          <a:latin typeface="Arial MT"/>
                          <a:cs typeface="Arial MT"/>
                        </a:rPr>
                        <a:t> </a:t>
                      </a:r>
                      <a:r>
                        <a:rPr sz="1400" dirty="0">
                          <a:latin typeface="Arial MT"/>
                          <a:cs typeface="Arial MT"/>
                        </a:rPr>
                        <a:t>X2</a:t>
                      </a:r>
                      <a:r>
                        <a:rPr sz="1400" spc="-35" dirty="0">
                          <a:latin typeface="Arial MT"/>
                          <a:cs typeface="Arial MT"/>
                        </a:rPr>
                        <a:t> </a:t>
                      </a:r>
                      <a:r>
                        <a:rPr sz="1400" spc="-10" dirty="0">
                          <a:latin typeface="Arial MT"/>
                          <a:cs typeface="Arial MT"/>
                        </a:rPr>
                        <a:t>(Mbit)</a:t>
                      </a:r>
                      <a:endParaRPr sz="1400">
                        <a:latin typeface="Arial MT"/>
                        <a:cs typeface="Arial MT"/>
                      </a:endParaRPr>
                    </a:p>
                  </a:txBody>
                  <a:tcPr marL="0" marR="0" marT="99603"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 algn="ctr">
                        <a:lnSpc>
                          <a:spcPct val="100000"/>
                        </a:lnSpc>
                        <a:spcBef>
                          <a:spcPts val="785"/>
                        </a:spcBef>
                      </a:pPr>
                      <a:r>
                        <a:rPr sz="1400" spc="-25" dirty="0">
                          <a:latin typeface="Arial MT"/>
                          <a:cs typeface="Arial MT"/>
                        </a:rPr>
                        <a:t>N.PDCP.Vol.DL.X2U.TrfPDU.Tx</a:t>
                      </a:r>
                      <a:r>
                        <a:rPr sz="1400" spc="170" dirty="0">
                          <a:latin typeface="Arial MT"/>
                          <a:cs typeface="Arial MT"/>
                        </a:rPr>
                        <a:t> </a:t>
                      </a:r>
                      <a:r>
                        <a:rPr sz="1400" spc="-10" dirty="0">
                          <a:latin typeface="Arial MT"/>
                          <a:cs typeface="Arial MT"/>
                        </a:rPr>
                        <a:t>/1000</a:t>
                      </a:r>
                      <a:endParaRPr sz="1400">
                        <a:latin typeface="Arial MT"/>
                        <a:cs typeface="Arial MT"/>
                      </a:endParaRPr>
                    </a:p>
                  </a:txBody>
                  <a:tcPr marL="0" marR="0" marT="99603"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5"/>
                  </a:ext>
                </a:extLst>
              </a:tr>
              <a:tr h="381568">
                <a:tc>
                  <a:txBody>
                    <a:bodyPr/>
                    <a:lstStyle/>
                    <a:p>
                      <a:pPr marL="6350" algn="ctr">
                        <a:lnSpc>
                          <a:spcPct val="100000"/>
                        </a:lnSpc>
                        <a:spcBef>
                          <a:spcPts val="635"/>
                        </a:spcBef>
                      </a:pPr>
                      <a:r>
                        <a:rPr sz="1400" spc="-10" dirty="0">
                          <a:latin typeface="Arial MT"/>
                          <a:cs typeface="Arial MT"/>
                        </a:rPr>
                        <a:t>Traffic</a:t>
                      </a:r>
                      <a:r>
                        <a:rPr sz="1400" spc="-55" dirty="0">
                          <a:latin typeface="Arial MT"/>
                          <a:cs typeface="Arial MT"/>
                        </a:rPr>
                        <a:t> </a:t>
                      </a:r>
                      <a:r>
                        <a:rPr sz="1400" spc="-10" dirty="0">
                          <a:latin typeface="Arial MT"/>
                          <a:cs typeface="Arial MT"/>
                        </a:rPr>
                        <a:t>Volume</a:t>
                      </a:r>
                      <a:r>
                        <a:rPr sz="1400" spc="-40" dirty="0">
                          <a:latin typeface="Arial MT"/>
                          <a:cs typeface="Arial MT"/>
                        </a:rPr>
                        <a:t> </a:t>
                      </a:r>
                      <a:r>
                        <a:rPr sz="1400" dirty="0">
                          <a:latin typeface="Arial MT"/>
                          <a:cs typeface="Arial MT"/>
                        </a:rPr>
                        <a:t>for</a:t>
                      </a:r>
                      <a:r>
                        <a:rPr sz="1400" spc="-30" dirty="0">
                          <a:latin typeface="Arial MT"/>
                          <a:cs typeface="Arial MT"/>
                        </a:rPr>
                        <a:t> </a:t>
                      </a:r>
                      <a:r>
                        <a:rPr sz="1400" dirty="0">
                          <a:latin typeface="Arial MT"/>
                          <a:cs typeface="Arial MT"/>
                        </a:rPr>
                        <a:t>Data</a:t>
                      </a:r>
                      <a:r>
                        <a:rPr sz="1400" spc="-30" dirty="0">
                          <a:latin typeface="Arial MT"/>
                          <a:cs typeface="Arial MT"/>
                        </a:rPr>
                        <a:t> </a:t>
                      </a:r>
                      <a:r>
                        <a:rPr sz="1400" spc="-10" dirty="0">
                          <a:latin typeface="Arial MT"/>
                          <a:cs typeface="Arial MT"/>
                        </a:rPr>
                        <a:t>Split</a:t>
                      </a:r>
                      <a:endParaRPr sz="1400">
                        <a:latin typeface="Arial MT"/>
                        <a:cs typeface="Arial MT"/>
                      </a:endParaRPr>
                    </a:p>
                  </a:txBody>
                  <a:tcPr marL="0" marR="0" marT="8057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ct val="100000"/>
                        </a:lnSpc>
                        <a:spcBef>
                          <a:spcPts val="635"/>
                        </a:spcBef>
                      </a:pPr>
                      <a:r>
                        <a:rPr sz="1400" dirty="0">
                          <a:latin typeface="Arial MT"/>
                          <a:cs typeface="Arial MT"/>
                        </a:rPr>
                        <a:t>NR</a:t>
                      </a:r>
                      <a:r>
                        <a:rPr sz="1400" spc="-45" dirty="0">
                          <a:latin typeface="Arial MT"/>
                          <a:cs typeface="Arial MT"/>
                        </a:rPr>
                        <a:t> </a:t>
                      </a:r>
                      <a:r>
                        <a:rPr sz="1400" spc="-25" dirty="0">
                          <a:latin typeface="Arial MT"/>
                          <a:cs typeface="Arial MT"/>
                        </a:rPr>
                        <a:t>Total</a:t>
                      </a:r>
                      <a:r>
                        <a:rPr sz="1400" spc="-35" dirty="0">
                          <a:latin typeface="Arial MT"/>
                          <a:cs typeface="Arial MT"/>
                        </a:rPr>
                        <a:t> </a:t>
                      </a:r>
                      <a:r>
                        <a:rPr sz="1400" dirty="0">
                          <a:latin typeface="Arial MT"/>
                          <a:cs typeface="Arial MT"/>
                        </a:rPr>
                        <a:t>UL</a:t>
                      </a:r>
                      <a:r>
                        <a:rPr sz="1400" spc="-70" dirty="0">
                          <a:latin typeface="Arial MT"/>
                          <a:cs typeface="Arial MT"/>
                        </a:rPr>
                        <a:t> </a:t>
                      </a:r>
                      <a:r>
                        <a:rPr sz="1400" dirty="0">
                          <a:latin typeface="Arial MT"/>
                          <a:cs typeface="Arial MT"/>
                        </a:rPr>
                        <a:t>Data</a:t>
                      </a:r>
                      <a:r>
                        <a:rPr sz="1400" spc="-40" dirty="0">
                          <a:latin typeface="Arial MT"/>
                          <a:cs typeface="Arial MT"/>
                        </a:rPr>
                        <a:t> </a:t>
                      </a:r>
                      <a:r>
                        <a:rPr sz="1400" spc="-10" dirty="0">
                          <a:latin typeface="Arial MT"/>
                          <a:cs typeface="Arial MT"/>
                        </a:rPr>
                        <a:t>Volume</a:t>
                      </a:r>
                      <a:r>
                        <a:rPr sz="1400" spc="-45" dirty="0">
                          <a:latin typeface="Arial MT"/>
                          <a:cs typeface="Arial MT"/>
                        </a:rPr>
                        <a:t> </a:t>
                      </a:r>
                      <a:r>
                        <a:rPr sz="1400" dirty="0">
                          <a:latin typeface="Arial MT"/>
                          <a:cs typeface="Arial MT"/>
                        </a:rPr>
                        <a:t>Split</a:t>
                      </a:r>
                      <a:r>
                        <a:rPr sz="1400" spc="-15" dirty="0">
                          <a:latin typeface="Arial MT"/>
                          <a:cs typeface="Arial MT"/>
                        </a:rPr>
                        <a:t> </a:t>
                      </a:r>
                      <a:r>
                        <a:rPr sz="1400" dirty="0">
                          <a:latin typeface="Arial MT"/>
                          <a:cs typeface="Arial MT"/>
                        </a:rPr>
                        <a:t>Over</a:t>
                      </a:r>
                      <a:r>
                        <a:rPr sz="1400" spc="-30" dirty="0">
                          <a:latin typeface="Arial MT"/>
                          <a:cs typeface="Arial MT"/>
                        </a:rPr>
                        <a:t> </a:t>
                      </a:r>
                      <a:r>
                        <a:rPr sz="1400" dirty="0">
                          <a:latin typeface="Arial MT"/>
                          <a:cs typeface="Arial MT"/>
                        </a:rPr>
                        <a:t>X2</a:t>
                      </a:r>
                      <a:r>
                        <a:rPr sz="1400" spc="-35" dirty="0">
                          <a:latin typeface="Arial MT"/>
                          <a:cs typeface="Arial MT"/>
                        </a:rPr>
                        <a:t> </a:t>
                      </a:r>
                      <a:r>
                        <a:rPr sz="1400" spc="-10" dirty="0">
                          <a:latin typeface="Arial MT"/>
                          <a:cs typeface="Arial MT"/>
                        </a:rPr>
                        <a:t>(Mbit)</a:t>
                      </a:r>
                      <a:endParaRPr sz="1400">
                        <a:latin typeface="Arial MT"/>
                        <a:cs typeface="Arial MT"/>
                      </a:endParaRPr>
                    </a:p>
                  </a:txBody>
                  <a:tcPr marL="0" marR="0" marT="8057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 algn="ctr">
                        <a:lnSpc>
                          <a:spcPct val="100000"/>
                        </a:lnSpc>
                        <a:spcBef>
                          <a:spcPts val="635"/>
                        </a:spcBef>
                      </a:pPr>
                      <a:r>
                        <a:rPr sz="1400" spc="-10" dirty="0">
                          <a:latin typeface="Arial MT"/>
                          <a:cs typeface="Arial MT"/>
                        </a:rPr>
                        <a:t>N.PDCP.Vol.UL.X2U.TrfPDU.Rx/1000</a:t>
                      </a:r>
                      <a:endParaRPr sz="1400">
                        <a:latin typeface="Arial MT"/>
                        <a:cs typeface="Arial MT"/>
                      </a:endParaRPr>
                    </a:p>
                  </a:txBody>
                  <a:tcPr marL="0" marR="0" marT="8057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6"/>
                  </a:ext>
                </a:extLst>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0975" y="431046"/>
            <a:ext cx="10969943" cy="443699"/>
          </a:xfrm>
          <a:prstGeom prst="rect">
            <a:avLst/>
          </a:prstGeom>
        </p:spPr>
        <p:txBody>
          <a:bodyPr vert="horz" wrap="square" lIns="0" tIns="12688" rIns="0" bIns="0" rtlCol="0" anchor="ctr">
            <a:spAutoFit/>
          </a:bodyPr>
          <a:lstStyle/>
          <a:p>
            <a:pPr marL="12689">
              <a:spcBef>
                <a:spcPts val="100"/>
              </a:spcBef>
            </a:pPr>
            <a:r>
              <a:rPr sz="2800" dirty="0"/>
              <a:t>NSA</a:t>
            </a:r>
            <a:r>
              <a:rPr sz="2800" spc="-35" dirty="0"/>
              <a:t> </a:t>
            </a:r>
            <a:r>
              <a:rPr sz="2800" dirty="0"/>
              <a:t>DC</a:t>
            </a:r>
            <a:r>
              <a:rPr sz="2800" spc="-40" dirty="0"/>
              <a:t> </a:t>
            </a:r>
            <a:r>
              <a:rPr sz="2800" dirty="0"/>
              <a:t>SgNB</a:t>
            </a:r>
            <a:r>
              <a:rPr sz="2800" spc="-25" dirty="0"/>
              <a:t> </a:t>
            </a:r>
            <a:r>
              <a:rPr sz="2800" dirty="0"/>
              <a:t>Evaluation</a:t>
            </a:r>
            <a:r>
              <a:rPr sz="2800" spc="-45" dirty="0"/>
              <a:t> </a:t>
            </a:r>
            <a:r>
              <a:rPr sz="2800" dirty="0"/>
              <a:t>for</a:t>
            </a:r>
            <a:r>
              <a:rPr sz="2800" spc="-50" dirty="0"/>
              <a:t> </a:t>
            </a:r>
            <a:r>
              <a:rPr sz="2800" spc="-10" dirty="0"/>
              <a:t>Capacity</a:t>
            </a:r>
          </a:p>
        </p:txBody>
      </p:sp>
      <p:sp>
        <p:nvSpPr>
          <p:cNvPr id="5" name="object 5"/>
          <p:cNvSpPr txBox="1">
            <a:spLocks noGrp="1"/>
          </p:cNvSpPr>
          <p:nvPr>
            <p:ph type="sldNum" sz="quarter" idx="12"/>
          </p:nvPr>
        </p:nvSpPr>
        <p:spPr>
          <a:xfrm>
            <a:off x="10809583" y="6385025"/>
            <a:ext cx="723014" cy="307777"/>
          </a:xfrm>
          <a:prstGeom prst="rect">
            <a:avLst/>
          </a:prstGeom>
        </p:spPr>
        <p:txBody>
          <a:bodyPr vert="horz" wrap="square" lIns="0" tIns="0" rIns="0" bIns="0" rtlCol="0" anchor="ctr">
            <a:spAutoFit/>
          </a:bodyPr>
          <a:lstStyle>
            <a:defPPr>
              <a:defRPr kern="0"/>
            </a:defPPr>
            <a:lvl1pPr>
              <a:defRPr sz="1000" b="0" i="0">
                <a:solidFill>
                  <a:schemeClr val="tx1"/>
                </a:solidFill>
                <a:latin typeface="Arial MT"/>
                <a:cs typeface="Arial MT"/>
              </a:defRPr>
            </a:lvl1pPr>
          </a:lstStyle>
          <a:p>
            <a:pPr marL="12700"/>
            <a:r>
              <a:rPr lang="en-IN"/>
              <a:t>Page</a:t>
            </a:r>
            <a:r>
              <a:rPr lang="en-IN" spc="-20"/>
              <a:t> </a:t>
            </a:r>
            <a:fld id="{81D60167-4931-47E6-BA6A-407CBD079E47}" type="slidenum">
              <a:rPr spc="-50"/>
              <a:pPr marL="12700"/>
              <a:t>131</a:t>
            </a:fld>
            <a:endParaRPr spc="-25" dirty="0"/>
          </a:p>
        </p:txBody>
      </p:sp>
      <p:graphicFrame>
        <p:nvGraphicFramePr>
          <p:cNvPr id="3" name="object 3"/>
          <p:cNvGraphicFramePr>
            <a:graphicFrameLocks noGrp="1"/>
          </p:cNvGraphicFramePr>
          <p:nvPr/>
        </p:nvGraphicFramePr>
        <p:xfrm>
          <a:off x="640975" y="1207593"/>
          <a:ext cx="11127751" cy="4908665"/>
        </p:xfrm>
        <a:graphic>
          <a:graphicData uri="http://schemas.openxmlformats.org/drawingml/2006/table">
            <a:tbl>
              <a:tblPr firstRow="1" bandRow="1">
                <a:tableStyleId>{2D5ABB26-0587-4C30-8999-92F81FD0307C}</a:tableStyleId>
              </a:tblPr>
              <a:tblGrid>
                <a:gridCol w="1183017">
                  <a:extLst>
                    <a:ext uri="{9D8B030D-6E8A-4147-A177-3AD203B41FA5}">
                      <a16:colId xmlns:a16="http://schemas.microsoft.com/office/drawing/2014/main" val="20000"/>
                    </a:ext>
                  </a:extLst>
                </a:gridCol>
                <a:gridCol w="1842008">
                  <a:extLst>
                    <a:ext uri="{9D8B030D-6E8A-4147-A177-3AD203B41FA5}">
                      <a16:colId xmlns:a16="http://schemas.microsoft.com/office/drawing/2014/main" val="20001"/>
                    </a:ext>
                  </a:extLst>
                </a:gridCol>
                <a:gridCol w="3244494">
                  <a:extLst>
                    <a:ext uri="{9D8B030D-6E8A-4147-A177-3AD203B41FA5}">
                      <a16:colId xmlns:a16="http://schemas.microsoft.com/office/drawing/2014/main" val="20002"/>
                    </a:ext>
                  </a:extLst>
                </a:gridCol>
                <a:gridCol w="4858232">
                  <a:extLst>
                    <a:ext uri="{9D8B030D-6E8A-4147-A177-3AD203B41FA5}">
                      <a16:colId xmlns:a16="http://schemas.microsoft.com/office/drawing/2014/main" val="20003"/>
                    </a:ext>
                  </a:extLst>
                </a:gridCol>
              </a:tblGrid>
              <a:tr h="353977">
                <a:tc>
                  <a:txBody>
                    <a:bodyPr/>
                    <a:lstStyle/>
                    <a:p>
                      <a:pPr marL="5715" algn="ctr">
                        <a:lnSpc>
                          <a:spcPct val="100000"/>
                        </a:lnSpc>
                        <a:spcBef>
                          <a:spcPts val="710"/>
                        </a:spcBef>
                      </a:pPr>
                      <a:r>
                        <a:rPr sz="1200" b="1" dirty="0">
                          <a:solidFill>
                            <a:srgbClr val="333333"/>
                          </a:solidFill>
                          <a:latin typeface="Arial"/>
                          <a:cs typeface="Arial"/>
                        </a:rPr>
                        <a:t>Resource</a:t>
                      </a:r>
                      <a:r>
                        <a:rPr sz="1200" b="1" spc="-60" dirty="0">
                          <a:solidFill>
                            <a:srgbClr val="333333"/>
                          </a:solidFill>
                          <a:latin typeface="Arial"/>
                          <a:cs typeface="Arial"/>
                        </a:rPr>
                        <a:t> </a:t>
                      </a:r>
                      <a:r>
                        <a:rPr sz="1200" b="1" spc="-20" dirty="0">
                          <a:solidFill>
                            <a:srgbClr val="333333"/>
                          </a:solidFill>
                          <a:latin typeface="Arial"/>
                          <a:cs typeface="Arial"/>
                        </a:rPr>
                        <a:t>Type</a:t>
                      </a:r>
                      <a:endParaRPr sz="1200">
                        <a:latin typeface="Arial"/>
                        <a:cs typeface="Arial"/>
                      </a:endParaRPr>
                    </a:p>
                  </a:txBody>
                  <a:tcPr marL="0" marR="0" marT="90087"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5DFB4"/>
                    </a:solidFill>
                  </a:tcPr>
                </a:tc>
                <a:tc>
                  <a:txBody>
                    <a:bodyPr/>
                    <a:lstStyle/>
                    <a:p>
                      <a:pPr marL="5715" marR="459105" algn="ctr">
                        <a:lnSpc>
                          <a:spcPts val="1440"/>
                        </a:lnSpc>
                      </a:pPr>
                      <a:r>
                        <a:rPr sz="1200" b="1" dirty="0">
                          <a:solidFill>
                            <a:srgbClr val="333333"/>
                          </a:solidFill>
                          <a:latin typeface="Arial"/>
                          <a:cs typeface="Arial"/>
                        </a:rPr>
                        <a:t>Resource</a:t>
                      </a:r>
                      <a:r>
                        <a:rPr sz="1200" b="1" spc="-50" dirty="0">
                          <a:solidFill>
                            <a:srgbClr val="333333"/>
                          </a:solidFill>
                          <a:latin typeface="Arial"/>
                          <a:cs typeface="Arial"/>
                        </a:rPr>
                        <a:t> </a:t>
                      </a:r>
                      <a:r>
                        <a:rPr sz="1200" b="1" spc="-10" dirty="0">
                          <a:solidFill>
                            <a:srgbClr val="333333"/>
                          </a:solidFill>
                          <a:latin typeface="Arial"/>
                          <a:cs typeface="Arial"/>
                        </a:rPr>
                        <a:t>Monitoring Indicator</a:t>
                      </a:r>
                      <a:endParaRPr sz="12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5DFB4"/>
                    </a:solidFill>
                  </a:tcPr>
                </a:tc>
                <a:tc>
                  <a:txBody>
                    <a:bodyPr/>
                    <a:lstStyle/>
                    <a:p>
                      <a:pPr marL="6350" algn="ctr">
                        <a:lnSpc>
                          <a:spcPct val="100000"/>
                        </a:lnSpc>
                        <a:spcBef>
                          <a:spcPts val="710"/>
                        </a:spcBef>
                      </a:pPr>
                      <a:r>
                        <a:rPr sz="1200" b="1" dirty="0">
                          <a:solidFill>
                            <a:srgbClr val="333333"/>
                          </a:solidFill>
                          <a:latin typeface="Arial"/>
                          <a:cs typeface="Arial"/>
                        </a:rPr>
                        <a:t>Resource</a:t>
                      </a:r>
                      <a:r>
                        <a:rPr sz="1200" b="1" spc="-50" dirty="0">
                          <a:solidFill>
                            <a:srgbClr val="333333"/>
                          </a:solidFill>
                          <a:latin typeface="Arial"/>
                          <a:cs typeface="Arial"/>
                        </a:rPr>
                        <a:t> </a:t>
                      </a:r>
                      <a:r>
                        <a:rPr sz="1200" b="1" spc="-10" dirty="0">
                          <a:solidFill>
                            <a:srgbClr val="333333"/>
                          </a:solidFill>
                          <a:latin typeface="Arial"/>
                          <a:cs typeface="Arial"/>
                        </a:rPr>
                        <a:t>Meaning</a:t>
                      </a:r>
                      <a:endParaRPr sz="1200">
                        <a:latin typeface="Arial"/>
                        <a:cs typeface="Arial"/>
                      </a:endParaRPr>
                    </a:p>
                  </a:txBody>
                  <a:tcPr marL="0" marR="0" marT="90087"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5DFB4"/>
                    </a:solidFill>
                  </a:tcPr>
                </a:tc>
                <a:tc>
                  <a:txBody>
                    <a:bodyPr/>
                    <a:lstStyle/>
                    <a:p>
                      <a:pPr marL="6350" algn="ctr">
                        <a:lnSpc>
                          <a:spcPct val="100000"/>
                        </a:lnSpc>
                        <a:spcBef>
                          <a:spcPts val="710"/>
                        </a:spcBef>
                      </a:pPr>
                      <a:r>
                        <a:rPr sz="1200" b="1" dirty="0">
                          <a:latin typeface="Arial"/>
                          <a:cs typeface="Arial"/>
                        </a:rPr>
                        <a:t>KPI </a:t>
                      </a:r>
                      <a:r>
                        <a:rPr sz="1200" b="1" spc="-10" dirty="0">
                          <a:latin typeface="Arial"/>
                          <a:cs typeface="Arial"/>
                        </a:rPr>
                        <a:t>Formula</a:t>
                      </a:r>
                      <a:endParaRPr sz="1200">
                        <a:latin typeface="Arial"/>
                        <a:cs typeface="Arial"/>
                      </a:endParaRPr>
                    </a:p>
                  </a:txBody>
                  <a:tcPr marL="0" marR="0" marT="90087"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5DFB4"/>
                    </a:solidFill>
                  </a:tcPr>
                </a:tc>
                <a:extLst>
                  <a:ext uri="{0D108BD9-81ED-4DB2-BD59-A6C34878D82A}">
                    <a16:rowId xmlns:a16="http://schemas.microsoft.com/office/drawing/2014/main" val="10000"/>
                  </a:ext>
                </a:extLst>
              </a:tr>
              <a:tr h="1147249">
                <a:tc rowSpan="3">
                  <a:txBody>
                    <a:bodyPr/>
                    <a:lstStyle/>
                    <a:p>
                      <a:pPr algn="ctr">
                        <a:lnSpc>
                          <a:spcPct val="100000"/>
                        </a:lnSpc>
                      </a:pPr>
                      <a:endParaRPr sz="1200">
                        <a:latin typeface="Times New Roman"/>
                        <a:cs typeface="Times New Roman"/>
                      </a:endParaRPr>
                    </a:p>
                    <a:p>
                      <a:pPr algn="ctr">
                        <a:lnSpc>
                          <a:spcPct val="100000"/>
                        </a:lnSpc>
                      </a:pPr>
                      <a:endParaRPr sz="1200">
                        <a:latin typeface="Times New Roman"/>
                        <a:cs typeface="Times New Roman"/>
                      </a:endParaRPr>
                    </a:p>
                    <a:p>
                      <a:pPr algn="ctr">
                        <a:lnSpc>
                          <a:spcPct val="100000"/>
                        </a:lnSpc>
                      </a:pPr>
                      <a:endParaRPr sz="1200">
                        <a:latin typeface="Times New Roman"/>
                        <a:cs typeface="Times New Roman"/>
                      </a:endParaRPr>
                    </a:p>
                    <a:p>
                      <a:pPr algn="ctr">
                        <a:lnSpc>
                          <a:spcPct val="100000"/>
                        </a:lnSpc>
                        <a:spcBef>
                          <a:spcPts val="1090"/>
                        </a:spcBef>
                      </a:pPr>
                      <a:endParaRPr sz="1200">
                        <a:latin typeface="Times New Roman"/>
                        <a:cs typeface="Times New Roman"/>
                      </a:endParaRPr>
                    </a:p>
                    <a:p>
                      <a:pPr algn="ctr">
                        <a:lnSpc>
                          <a:spcPct val="100000"/>
                        </a:lnSpc>
                        <a:spcBef>
                          <a:spcPts val="5"/>
                        </a:spcBef>
                      </a:pPr>
                      <a:r>
                        <a:rPr sz="1200" spc="-20" dirty="0">
                          <a:latin typeface="Arial MT"/>
                          <a:cs typeface="Arial MT"/>
                        </a:rPr>
                        <a:t>Cell</a:t>
                      </a:r>
                      <a:endParaRPr sz="12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pPr>
                      <a:endParaRPr sz="1200">
                        <a:latin typeface="Times New Roman"/>
                        <a:cs typeface="Times New Roman"/>
                      </a:endParaRPr>
                    </a:p>
                    <a:p>
                      <a:pPr algn="ctr">
                        <a:lnSpc>
                          <a:spcPct val="100000"/>
                        </a:lnSpc>
                        <a:spcBef>
                          <a:spcPts val="1225"/>
                        </a:spcBef>
                      </a:pPr>
                      <a:endParaRPr sz="1200">
                        <a:latin typeface="Times New Roman"/>
                        <a:cs typeface="Times New Roman"/>
                      </a:endParaRPr>
                    </a:p>
                    <a:p>
                      <a:pPr marL="5715" algn="ctr">
                        <a:lnSpc>
                          <a:spcPct val="100000"/>
                        </a:lnSpc>
                        <a:spcBef>
                          <a:spcPts val="5"/>
                        </a:spcBef>
                      </a:pPr>
                      <a:r>
                        <a:rPr sz="1200" dirty="0">
                          <a:latin typeface="Arial MT"/>
                          <a:cs typeface="Arial MT"/>
                        </a:rPr>
                        <a:t>PRB</a:t>
                      </a:r>
                      <a:r>
                        <a:rPr sz="1200" spc="-10" dirty="0">
                          <a:latin typeface="Arial MT"/>
                          <a:cs typeface="Arial MT"/>
                        </a:rPr>
                        <a:t> </a:t>
                      </a:r>
                      <a:r>
                        <a:rPr sz="1200" spc="-20" dirty="0">
                          <a:latin typeface="Arial MT"/>
                          <a:cs typeface="Arial MT"/>
                        </a:rPr>
                        <a:t>Usage</a:t>
                      </a:r>
                      <a:endParaRPr sz="12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pPr>
                      <a:endParaRPr sz="1200">
                        <a:latin typeface="Times New Roman"/>
                        <a:cs typeface="Times New Roman"/>
                      </a:endParaRPr>
                    </a:p>
                    <a:p>
                      <a:pPr algn="ctr">
                        <a:lnSpc>
                          <a:spcPct val="100000"/>
                        </a:lnSpc>
                        <a:spcBef>
                          <a:spcPts val="1225"/>
                        </a:spcBef>
                      </a:pPr>
                      <a:endParaRPr sz="1200">
                        <a:latin typeface="Times New Roman"/>
                        <a:cs typeface="Times New Roman"/>
                      </a:endParaRPr>
                    </a:p>
                    <a:p>
                      <a:pPr marL="6350" algn="ctr">
                        <a:lnSpc>
                          <a:spcPct val="100000"/>
                        </a:lnSpc>
                        <a:spcBef>
                          <a:spcPts val="5"/>
                        </a:spcBef>
                      </a:pPr>
                      <a:r>
                        <a:rPr sz="1200" dirty="0">
                          <a:latin typeface="Arial MT"/>
                          <a:cs typeface="Arial MT"/>
                        </a:rPr>
                        <a:t>Physical</a:t>
                      </a:r>
                      <a:r>
                        <a:rPr sz="1200" spc="-25" dirty="0">
                          <a:latin typeface="Arial MT"/>
                          <a:cs typeface="Arial MT"/>
                        </a:rPr>
                        <a:t> </a:t>
                      </a:r>
                      <a:r>
                        <a:rPr sz="1200" dirty="0">
                          <a:latin typeface="Arial MT"/>
                          <a:cs typeface="Arial MT"/>
                        </a:rPr>
                        <a:t>channel</a:t>
                      </a:r>
                      <a:r>
                        <a:rPr sz="1200" spc="-55" dirty="0">
                          <a:latin typeface="Arial MT"/>
                          <a:cs typeface="Arial MT"/>
                        </a:rPr>
                        <a:t> </a:t>
                      </a:r>
                      <a:r>
                        <a:rPr sz="1200" dirty="0">
                          <a:latin typeface="Arial MT"/>
                          <a:cs typeface="Arial MT"/>
                        </a:rPr>
                        <a:t>bandwidth</a:t>
                      </a:r>
                      <a:r>
                        <a:rPr sz="1200" spc="-60" dirty="0">
                          <a:latin typeface="Arial MT"/>
                          <a:cs typeface="Arial MT"/>
                        </a:rPr>
                        <a:t> </a:t>
                      </a:r>
                      <a:r>
                        <a:rPr sz="1200" dirty="0">
                          <a:latin typeface="Arial MT"/>
                          <a:cs typeface="Arial MT"/>
                        </a:rPr>
                        <a:t>over</a:t>
                      </a:r>
                      <a:r>
                        <a:rPr sz="1200" spc="-15" dirty="0">
                          <a:latin typeface="Arial MT"/>
                          <a:cs typeface="Arial MT"/>
                        </a:rPr>
                        <a:t> </a:t>
                      </a:r>
                      <a:r>
                        <a:rPr sz="1200" dirty="0">
                          <a:latin typeface="Arial MT"/>
                          <a:cs typeface="Arial MT"/>
                        </a:rPr>
                        <a:t>the</a:t>
                      </a:r>
                      <a:r>
                        <a:rPr sz="1200" spc="-25" dirty="0">
                          <a:latin typeface="Arial MT"/>
                          <a:cs typeface="Arial MT"/>
                        </a:rPr>
                        <a:t> </a:t>
                      </a:r>
                      <a:r>
                        <a:rPr sz="1200" dirty="0">
                          <a:latin typeface="Arial MT"/>
                          <a:cs typeface="Arial MT"/>
                        </a:rPr>
                        <a:t>air</a:t>
                      </a:r>
                      <a:r>
                        <a:rPr sz="1200" spc="-35" dirty="0">
                          <a:latin typeface="Arial MT"/>
                          <a:cs typeface="Arial MT"/>
                        </a:rPr>
                        <a:t> </a:t>
                      </a:r>
                      <a:r>
                        <a:rPr sz="1200" spc="-10" dirty="0">
                          <a:latin typeface="Arial MT"/>
                          <a:cs typeface="Arial MT"/>
                        </a:rPr>
                        <a:t>interface</a:t>
                      </a:r>
                      <a:endParaRPr sz="12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marR="153035" algn="ctr">
                        <a:lnSpc>
                          <a:spcPct val="100800"/>
                        </a:lnSpc>
                        <a:spcBef>
                          <a:spcPts val="810"/>
                        </a:spcBef>
                      </a:pPr>
                      <a:r>
                        <a:rPr sz="1200" dirty="0">
                          <a:solidFill>
                            <a:srgbClr val="0000FF"/>
                          </a:solidFill>
                          <a:latin typeface="Arial MT"/>
                          <a:cs typeface="Arial MT"/>
                        </a:rPr>
                        <a:t>NR</a:t>
                      </a:r>
                      <a:r>
                        <a:rPr sz="1200" spc="-25" dirty="0">
                          <a:solidFill>
                            <a:srgbClr val="0000FF"/>
                          </a:solidFill>
                          <a:latin typeface="Arial MT"/>
                          <a:cs typeface="Arial MT"/>
                        </a:rPr>
                        <a:t> </a:t>
                      </a:r>
                      <a:r>
                        <a:rPr sz="1200" dirty="0">
                          <a:solidFill>
                            <a:srgbClr val="0000FF"/>
                          </a:solidFill>
                          <a:latin typeface="Arial MT"/>
                          <a:cs typeface="Arial MT"/>
                        </a:rPr>
                        <a:t>DL</a:t>
                      </a:r>
                      <a:r>
                        <a:rPr sz="1200" spc="-65" dirty="0">
                          <a:solidFill>
                            <a:srgbClr val="0000FF"/>
                          </a:solidFill>
                          <a:latin typeface="Arial MT"/>
                          <a:cs typeface="Arial MT"/>
                        </a:rPr>
                        <a:t> </a:t>
                      </a:r>
                      <a:r>
                        <a:rPr sz="1200" dirty="0">
                          <a:solidFill>
                            <a:srgbClr val="0000FF"/>
                          </a:solidFill>
                          <a:latin typeface="Arial MT"/>
                          <a:cs typeface="Arial MT"/>
                        </a:rPr>
                        <a:t>PRB</a:t>
                      </a:r>
                      <a:r>
                        <a:rPr sz="1200" spc="-10" dirty="0">
                          <a:solidFill>
                            <a:srgbClr val="0000FF"/>
                          </a:solidFill>
                          <a:latin typeface="Arial MT"/>
                          <a:cs typeface="Arial MT"/>
                        </a:rPr>
                        <a:t> </a:t>
                      </a:r>
                      <a:r>
                        <a:rPr sz="1200" dirty="0">
                          <a:solidFill>
                            <a:srgbClr val="0000FF"/>
                          </a:solidFill>
                          <a:latin typeface="Arial MT"/>
                          <a:cs typeface="Arial MT"/>
                        </a:rPr>
                        <a:t>Utilization</a:t>
                      </a:r>
                      <a:r>
                        <a:rPr sz="1200" spc="-30" dirty="0">
                          <a:solidFill>
                            <a:srgbClr val="0000FF"/>
                          </a:solidFill>
                          <a:latin typeface="Arial MT"/>
                          <a:cs typeface="Arial MT"/>
                        </a:rPr>
                        <a:t> </a:t>
                      </a:r>
                      <a:r>
                        <a:rPr sz="1200" dirty="0">
                          <a:solidFill>
                            <a:srgbClr val="0000FF"/>
                          </a:solidFill>
                          <a:latin typeface="Arial MT"/>
                          <a:cs typeface="Arial MT"/>
                        </a:rPr>
                        <a:t>(%) </a:t>
                      </a:r>
                      <a:r>
                        <a:rPr sz="1200" spc="-10" dirty="0">
                          <a:latin typeface="Arial MT"/>
                          <a:cs typeface="Arial MT"/>
                        </a:rPr>
                        <a:t>=(N.PRB.DL.Used.Avg/N.PRB.DL.Avail.Avg</a:t>
                      </a:r>
                      <a:r>
                        <a:rPr sz="1200" spc="-10" dirty="0">
                          <a:latin typeface="Yu Gothic"/>
                          <a:cs typeface="Yu Gothic"/>
                        </a:rPr>
                        <a:t>）× </a:t>
                      </a:r>
                      <a:r>
                        <a:rPr sz="1200" spc="-20" dirty="0">
                          <a:latin typeface="Arial MT"/>
                          <a:cs typeface="Arial MT"/>
                        </a:rPr>
                        <a:t>100%</a:t>
                      </a:r>
                      <a:endParaRPr sz="1200">
                        <a:latin typeface="Arial MT"/>
                        <a:cs typeface="Arial MT"/>
                      </a:endParaRPr>
                    </a:p>
                    <a:p>
                      <a:pPr algn="ctr">
                        <a:lnSpc>
                          <a:spcPct val="100000"/>
                        </a:lnSpc>
                        <a:spcBef>
                          <a:spcPts val="35"/>
                        </a:spcBef>
                      </a:pPr>
                      <a:endParaRPr sz="1200">
                        <a:latin typeface="Times New Roman"/>
                        <a:cs typeface="Times New Roman"/>
                      </a:endParaRPr>
                    </a:p>
                    <a:p>
                      <a:pPr marL="6350" marR="194945" algn="ctr">
                        <a:lnSpc>
                          <a:spcPct val="100800"/>
                        </a:lnSpc>
                      </a:pPr>
                      <a:r>
                        <a:rPr sz="1200" dirty="0">
                          <a:solidFill>
                            <a:srgbClr val="0000FF"/>
                          </a:solidFill>
                          <a:latin typeface="Arial MT"/>
                          <a:cs typeface="Arial MT"/>
                        </a:rPr>
                        <a:t>NR</a:t>
                      </a:r>
                      <a:r>
                        <a:rPr sz="1200" spc="-30" dirty="0">
                          <a:solidFill>
                            <a:srgbClr val="0000FF"/>
                          </a:solidFill>
                          <a:latin typeface="Arial MT"/>
                          <a:cs typeface="Arial MT"/>
                        </a:rPr>
                        <a:t> </a:t>
                      </a:r>
                      <a:r>
                        <a:rPr sz="1200" dirty="0">
                          <a:solidFill>
                            <a:srgbClr val="0000FF"/>
                          </a:solidFill>
                          <a:latin typeface="Arial MT"/>
                          <a:cs typeface="Arial MT"/>
                        </a:rPr>
                        <a:t>UL</a:t>
                      </a:r>
                      <a:r>
                        <a:rPr sz="1200" spc="-65" dirty="0">
                          <a:solidFill>
                            <a:srgbClr val="0000FF"/>
                          </a:solidFill>
                          <a:latin typeface="Arial MT"/>
                          <a:cs typeface="Arial MT"/>
                        </a:rPr>
                        <a:t> </a:t>
                      </a:r>
                      <a:r>
                        <a:rPr sz="1200" dirty="0">
                          <a:solidFill>
                            <a:srgbClr val="0000FF"/>
                          </a:solidFill>
                          <a:latin typeface="Arial MT"/>
                          <a:cs typeface="Arial MT"/>
                        </a:rPr>
                        <a:t>PRB</a:t>
                      </a:r>
                      <a:r>
                        <a:rPr sz="1200" spc="-10" dirty="0">
                          <a:solidFill>
                            <a:srgbClr val="0000FF"/>
                          </a:solidFill>
                          <a:latin typeface="Arial MT"/>
                          <a:cs typeface="Arial MT"/>
                        </a:rPr>
                        <a:t> </a:t>
                      </a:r>
                      <a:r>
                        <a:rPr sz="1200" dirty="0">
                          <a:solidFill>
                            <a:srgbClr val="0000FF"/>
                          </a:solidFill>
                          <a:latin typeface="Arial MT"/>
                          <a:cs typeface="Arial MT"/>
                        </a:rPr>
                        <a:t>Utilization</a:t>
                      </a:r>
                      <a:r>
                        <a:rPr sz="1200" spc="-25" dirty="0">
                          <a:solidFill>
                            <a:srgbClr val="0000FF"/>
                          </a:solidFill>
                          <a:latin typeface="Arial MT"/>
                          <a:cs typeface="Arial MT"/>
                        </a:rPr>
                        <a:t> </a:t>
                      </a:r>
                      <a:r>
                        <a:rPr sz="1200" spc="-10" dirty="0">
                          <a:latin typeface="Arial MT"/>
                          <a:cs typeface="Arial MT"/>
                        </a:rPr>
                        <a:t>(%)=(N.PRB.UL.Used.Avg/N.PRB.UL.Avail.Avg</a:t>
                      </a:r>
                      <a:r>
                        <a:rPr sz="1200" spc="-10" dirty="0">
                          <a:latin typeface="Yu Gothic"/>
                          <a:cs typeface="Yu Gothic"/>
                        </a:rPr>
                        <a:t>）× </a:t>
                      </a:r>
                      <a:r>
                        <a:rPr sz="1200" spc="-20" dirty="0">
                          <a:latin typeface="Arial MT"/>
                          <a:cs typeface="Arial MT"/>
                        </a:rPr>
                        <a:t>100%</a:t>
                      </a:r>
                      <a:endParaRPr sz="1200">
                        <a:latin typeface="Arial MT"/>
                        <a:cs typeface="Arial MT"/>
                      </a:endParaRPr>
                    </a:p>
                  </a:txBody>
                  <a:tcPr marL="0" marR="0" marT="1027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353977">
                <a:tc vMerge="1">
                  <a:txBody>
                    <a:bodyPr/>
                    <a:lstStyle/>
                    <a: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715" algn="ctr">
                        <a:lnSpc>
                          <a:spcPct val="100000"/>
                        </a:lnSpc>
                        <a:spcBef>
                          <a:spcPts val="710"/>
                        </a:spcBef>
                      </a:pPr>
                      <a:r>
                        <a:rPr sz="1200" dirty="0">
                          <a:latin typeface="Arial MT"/>
                          <a:cs typeface="Arial MT"/>
                        </a:rPr>
                        <a:t>User</a:t>
                      </a:r>
                      <a:r>
                        <a:rPr sz="1200" spc="-15" dirty="0">
                          <a:latin typeface="Arial MT"/>
                          <a:cs typeface="Arial MT"/>
                        </a:rPr>
                        <a:t> </a:t>
                      </a:r>
                      <a:r>
                        <a:rPr sz="1200" dirty="0">
                          <a:latin typeface="Arial MT"/>
                          <a:cs typeface="Arial MT"/>
                        </a:rPr>
                        <a:t>Capacity</a:t>
                      </a:r>
                      <a:r>
                        <a:rPr sz="1200" spc="-35" dirty="0">
                          <a:latin typeface="Arial MT"/>
                          <a:cs typeface="Arial MT"/>
                        </a:rPr>
                        <a:t> </a:t>
                      </a:r>
                      <a:r>
                        <a:rPr sz="1200" spc="-10" dirty="0">
                          <a:latin typeface="Arial MT"/>
                          <a:cs typeface="Arial MT"/>
                        </a:rPr>
                        <a:t>Usage</a:t>
                      </a:r>
                      <a:endParaRPr sz="1200">
                        <a:latin typeface="Arial MT"/>
                        <a:cs typeface="Arial MT"/>
                      </a:endParaRPr>
                    </a:p>
                  </a:txBody>
                  <a:tcPr marL="0" marR="0" marT="90087"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ct val="100000"/>
                        </a:lnSpc>
                        <a:spcBef>
                          <a:spcPts val="710"/>
                        </a:spcBef>
                      </a:pPr>
                      <a:r>
                        <a:rPr sz="1200" dirty="0">
                          <a:latin typeface="Arial MT"/>
                          <a:cs typeface="Arial MT"/>
                        </a:rPr>
                        <a:t>Number</a:t>
                      </a:r>
                      <a:r>
                        <a:rPr sz="1200" spc="-45" dirty="0">
                          <a:latin typeface="Arial MT"/>
                          <a:cs typeface="Arial MT"/>
                        </a:rPr>
                        <a:t> </a:t>
                      </a:r>
                      <a:r>
                        <a:rPr sz="1200" dirty="0">
                          <a:latin typeface="Arial MT"/>
                          <a:cs typeface="Arial MT"/>
                        </a:rPr>
                        <a:t>of</a:t>
                      </a:r>
                      <a:r>
                        <a:rPr sz="1200" spc="-10" dirty="0">
                          <a:latin typeface="Arial MT"/>
                          <a:cs typeface="Arial MT"/>
                        </a:rPr>
                        <a:t> </a:t>
                      </a:r>
                      <a:r>
                        <a:rPr sz="1200" dirty="0">
                          <a:latin typeface="Arial MT"/>
                          <a:cs typeface="Arial MT"/>
                        </a:rPr>
                        <a:t>users</a:t>
                      </a:r>
                      <a:r>
                        <a:rPr sz="1200" spc="-20" dirty="0">
                          <a:latin typeface="Arial MT"/>
                          <a:cs typeface="Arial MT"/>
                        </a:rPr>
                        <a:t> </a:t>
                      </a:r>
                      <a:r>
                        <a:rPr sz="1200" dirty="0">
                          <a:latin typeface="Arial MT"/>
                          <a:cs typeface="Arial MT"/>
                        </a:rPr>
                        <a:t>in</a:t>
                      </a:r>
                      <a:r>
                        <a:rPr sz="1200" spc="-15" dirty="0">
                          <a:latin typeface="Arial MT"/>
                          <a:cs typeface="Arial MT"/>
                        </a:rPr>
                        <a:t> </a:t>
                      </a:r>
                      <a:r>
                        <a:rPr sz="1200" dirty="0">
                          <a:latin typeface="Arial MT"/>
                          <a:cs typeface="Arial MT"/>
                        </a:rPr>
                        <a:t>RRC_CONNECTED</a:t>
                      </a:r>
                      <a:r>
                        <a:rPr sz="1200" spc="-45" dirty="0">
                          <a:latin typeface="Arial MT"/>
                          <a:cs typeface="Arial MT"/>
                        </a:rPr>
                        <a:t> </a:t>
                      </a:r>
                      <a:r>
                        <a:rPr sz="1200" spc="-20" dirty="0">
                          <a:latin typeface="Arial MT"/>
                          <a:cs typeface="Arial MT"/>
                        </a:rPr>
                        <a:t>mode</a:t>
                      </a:r>
                      <a:endParaRPr sz="1200">
                        <a:latin typeface="Arial MT"/>
                        <a:cs typeface="Arial MT"/>
                      </a:endParaRPr>
                    </a:p>
                  </a:txBody>
                  <a:tcPr marL="0" marR="0" marT="90087"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ct val="100000"/>
                        </a:lnSpc>
                        <a:spcBef>
                          <a:spcPts val="40"/>
                        </a:spcBef>
                      </a:pPr>
                      <a:r>
                        <a:rPr sz="1200" spc="-25" dirty="0">
                          <a:solidFill>
                            <a:srgbClr val="0000FF"/>
                          </a:solidFill>
                          <a:latin typeface="Arial MT"/>
                          <a:cs typeface="Arial MT"/>
                        </a:rPr>
                        <a:t>NSA</a:t>
                      </a:r>
                      <a:endParaRPr sz="1200">
                        <a:latin typeface="Arial MT"/>
                        <a:cs typeface="Arial MT"/>
                      </a:endParaRPr>
                    </a:p>
                    <a:p>
                      <a:pPr marL="6350" algn="ctr">
                        <a:lnSpc>
                          <a:spcPts val="1350"/>
                        </a:lnSpc>
                      </a:pPr>
                      <a:r>
                        <a:rPr sz="1200" spc="-10" dirty="0">
                          <a:latin typeface="Arial MT"/>
                          <a:cs typeface="Arial MT"/>
                        </a:rPr>
                        <a:t>N.User.NsaDc.PSCell.Avg</a:t>
                      </a:r>
                      <a:endParaRPr sz="1200">
                        <a:latin typeface="Arial MT"/>
                        <a:cs typeface="Arial MT"/>
                      </a:endParaRPr>
                    </a:p>
                  </a:txBody>
                  <a:tcPr marL="0" marR="0" marT="50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80761">
                <a:tc vMerge="1">
                  <a:txBody>
                    <a:bodyPr/>
                    <a:lstStyle/>
                    <a: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715" algn="ctr">
                        <a:lnSpc>
                          <a:spcPct val="100000"/>
                        </a:lnSpc>
                        <a:spcBef>
                          <a:spcPts val="409"/>
                        </a:spcBef>
                      </a:pPr>
                      <a:r>
                        <a:rPr sz="1200" dirty="0">
                          <a:latin typeface="Arial MT"/>
                          <a:cs typeface="Arial MT"/>
                        </a:rPr>
                        <a:t>PDCCH</a:t>
                      </a:r>
                      <a:r>
                        <a:rPr sz="1200" spc="-30" dirty="0">
                          <a:latin typeface="Arial MT"/>
                          <a:cs typeface="Arial MT"/>
                        </a:rPr>
                        <a:t> </a:t>
                      </a:r>
                      <a:r>
                        <a:rPr sz="1200" dirty="0">
                          <a:latin typeface="Arial MT"/>
                          <a:cs typeface="Arial MT"/>
                        </a:rPr>
                        <a:t>Resource</a:t>
                      </a:r>
                      <a:r>
                        <a:rPr sz="1200" spc="-45" dirty="0">
                          <a:latin typeface="Arial MT"/>
                          <a:cs typeface="Arial MT"/>
                        </a:rPr>
                        <a:t> </a:t>
                      </a:r>
                      <a:r>
                        <a:rPr sz="1200" spc="-10" dirty="0">
                          <a:latin typeface="Arial MT"/>
                          <a:cs typeface="Arial MT"/>
                        </a:rPr>
                        <a:t>Usage</a:t>
                      </a:r>
                      <a:endParaRPr sz="1200">
                        <a:latin typeface="Arial MT"/>
                        <a:cs typeface="Arial MT"/>
                      </a:endParaRPr>
                    </a:p>
                  </a:txBody>
                  <a:tcPr marL="0" marR="0" marT="5202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ct val="100000"/>
                        </a:lnSpc>
                        <a:spcBef>
                          <a:spcPts val="409"/>
                        </a:spcBef>
                      </a:pPr>
                      <a:r>
                        <a:rPr sz="1200" dirty="0">
                          <a:latin typeface="Arial MT"/>
                          <a:cs typeface="Arial MT"/>
                        </a:rPr>
                        <a:t>PDCCH</a:t>
                      </a:r>
                      <a:r>
                        <a:rPr sz="1200" spc="-20" dirty="0">
                          <a:latin typeface="Arial MT"/>
                          <a:cs typeface="Arial MT"/>
                        </a:rPr>
                        <a:t> </a:t>
                      </a:r>
                      <a:r>
                        <a:rPr sz="1200" spc="-10" dirty="0">
                          <a:latin typeface="Arial MT"/>
                          <a:cs typeface="Arial MT"/>
                        </a:rPr>
                        <a:t>resources</a:t>
                      </a:r>
                      <a:endParaRPr sz="1200">
                        <a:latin typeface="Arial MT"/>
                        <a:cs typeface="Arial MT"/>
                      </a:endParaRPr>
                    </a:p>
                  </a:txBody>
                  <a:tcPr marL="0" marR="0" marT="5202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ts val="1350"/>
                        </a:lnSpc>
                        <a:spcBef>
                          <a:spcPts val="875"/>
                        </a:spcBef>
                      </a:pPr>
                      <a:r>
                        <a:rPr sz="1200" dirty="0">
                          <a:latin typeface="Arial MT"/>
                          <a:cs typeface="Arial MT"/>
                        </a:rPr>
                        <a:t>CCE</a:t>
                      </a:r>
                      <a:r>
                        <a:rPr sz="1200" spc="25" dirty="0">
                          <a:latin typeface="Arial MT"/>
                          <a:cs typeface="Arial MT"/>
                        </a:rPr>
                        <a:t> </a:t>
                      </a:r>
                      <a:r>
                        <a:rPr sz="1200" dirty="0">
                          <a:latin typeface="Arial MT"/>
                          <a:cs typeface="Arial MT"/>
                        </a:rPr>
                        <a:t>usage</a:t>
                      </a:r>
                      <a:r>
                        <a:rPr sz="1200" spc="-10" dirty="0">
                          <a:latin typeface="Arial MT"/>
                          <a:cs typeface="Arial MT"/>
                        </a:rPr>
                        <a:t> </a:t>
                      </a:r>
                      <a:r>
                        <a:rPr sz="1200" dirty="0">
                          <a:latin typeface="Arial MT"/>
                          <a:cs typeface="Arial MT"/>
                        </a:rPr>
                        <a:t>=</a:t>
                      </a:r>
                      <a:r>
                        <a:rPr sz="1200" spc="30" dirty="0">
                          <a:latin typeface="Arial MT"/>
                          <a:cs typeface="Arial MT"/>
                        </a:rPr>
                        <a:t> </a:t>
                      </a:r>
                      <a:r>
                        <a:rPr sz="1200" spc="-10" dirty="0">
                          <a:latin typeface="Arial MT"/>
                          <a:cs typeface="Arial MT"/>
                        </a:rPr>
                        <a:t>N.CCE.Used.Avg/N.CCE.Avail.Avg</a:t>
                      </a:r>
                      <a:r>
                        <a:rPr sz="1200" spc="15" dirty="0">
                          <a:latin typeface="Arial MT"/>
                          <a:cs typeface="Arial MT"/>
                        </a:rPr>
                        <a:t> </a:t>
                      </a:r>
                      <a:r>
                        <a:rPr sz="1200" dirty="0">
                          <a:latin typeface="Arial MT"/>
                          <a:cs typeface="Arial MT"/>
                        </a:rPr>
                        <a:t>x</a:t>
                      </a:r>
                      <a:r>
                        <a:rPr sz="1200" spc="25" dirty="0">
                          <a:latin typeface="Arial MT"/>
                          <a:cs typeface="Arial MT"/>
                        </a:rPr>
                        <a:t> </a:t>
                      </a:r>
                      <a:r>
                        <a:rPr sz="1200" spc="-20" dirty="0">
                          <a:latin typeface="Arial MT"/>
                          <a:cs typeface="Arial MT"/>
                        </a:rPr>
                        <a:t>100%</a:t>
                      </a:r>
                      <a:endParaRPr sz="1200">
                        <a:latin typeface="Arial MT"/>
                        <a:cs typeface="Arial MT"/>
                      </a:endParaRPr>
                    </a:p>
                  </a:txBody>
                  <a:tcPr marL="0" marR="0" marT="111022"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585121">
                <a:tc rowSpan="3">
                  <a:txBody>
                    <a:bodyPr/>
                    <a:lstStyle/>
                    <a:p>
                      <a:pPr algn="ctr">
                        <a:lnSpc>
                          <a:spcPct val="100000"/>
                        </a:lnSpc>
                      </a:pPr>
                      <a:endParaRPr sz="1200">
                        <a:latin typeface="Times New Roman"/>
                        <a:cs typeface="Times New Roman"/>
                      </a:endParaRPr>
                    </a:p>
                    <a:p>
                      <a:pPr algn="ctr">
                        <a:lnSpc>
                          <a:spcPct val="100000"/>
                        </a:lnSpc>
                      </a:pPr>
                      <a:endParaRPr sz="1200">
                        <a:latin typeface="Times New Roman"/>
                        <a:cs typeface="Times New Roman"/>
                      </a:endParaRPr>
                    </a:p>
                    <a:p>
                      <a:pPr algn="ctr">
                        <a:lnSpc>
                          <a:spcPct val="100000"/>
                        </a:lnSpc>
                      </a:pPr>
                      <a:endParaRPr sz="1200">
                        <a:latin typeface="Times New Roman"/>
                        <a:cs typeface="Times New Roman"/>
                      </a:endParaRPr>
                    </a:p>
                    <a:p>
                      <a:pPr algn="ctr">
                        <a:lnSpc>
                          <a:spcPct val="100000"/>
                        </a:lnSpc>
                      </a:pPr>
                      <a:endParaRPr sz="1200">
                        <a:latin typeface="Times New Roman"/>
                        <a:cs typeface="Times New Roman"/>
                      </a:endParaRPr>
                    </a:p>
                    <a:p>
                      <a:pPr algn="ctr">
                        <a:lnSpc>
                          <a:spcPct val="100000"/>
                        </a:lnSpc>
                      </a:pPr>
                      <a:endParaRPr sz="1200">
                        <a:latin typeface="Times New Roman"/>
                        <a:cs typeface="Times New Roman"/>
                      </a:endParaRPr>
                    </a:p>
                    <a:p>
                      <a:pPr algn="ctr">
                        <a:lnSpc>
                          <a:spcPct val="100000"/>
                        </a:lnSpc>
                        <a:spcBef>
                          <a:spcPts val="565"/>
                        </a:spcBef>
                      </a:pPr>
                      <a:endParaRPr sz="1200">
                        <a:latin typeface="Times New Roman"/>
                        <a:cs typeface="Times New Roman"/>
                      </a:endParaRPr>
                    </a:p>
                    <a:p>
                      <a:pPr marL="363220" algn="ctr">
                        <a:lnSpc>
                          <a:spcPct val="100000"/>
                        </a:lnSpc>
                      </a:pPr>
                      <a:r>
                        <a:rPr sz="1200" spc="-10" dirty="0">
                          <a:latin typeface="Arial MT"/>
                          <a:cs typeface="Arial MT"/>
                        </a:rPr>
                        <a:t>gNodeB</a:t>
                      </a:r>
                      <a:endParaRPr sz="12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85"/>
                        </a:spcBef>
                      </a:pPr>
                      <a:endParaRPr sz="1200">
                        <a:latin typeface="Times New Roman"/>
                        <a:cs typeface="Times New Roman"/>
                      </a:endParaRPr>
                    </a:p>
                    <a:p>
                      <a:pPr marL="5715" algn="ctr">
                        <a:lnSpc>
                          <a:spcPct val="100000"/>
                        </a:lnSpc>
                      </a:pPr>
                      <a:r>
                        <a:rPr sz="1200" dirty="0">
                          <a:latin typeface="Arial MT"/>
                          <a:cs typeface="Arial MT"/>
                        </a:rPr>
                        <a:t>Paging</a:t>
                      </a:r>
                      <a:r>
                        <a:rPr sz="1200" spc="-50" dirty="0">
                          <a:latin typeface="Arial MT"/>
                          <a:cs typeface="Arial MT"/>
                        </a:rPr>
                        <a:t> </a:t>
                      </a:r>
                      <a:r>
                        <a:rPr sz="1200" dirty="0">
                          <a:latin typeface="Arial MT"/>
                          <a:cs typeface="Arial MT"/>
                        </a:rPr>
                        <a:t>Resource</a:t>
                      </a:r>
                      <a:r>
                        <a:rPr sz="1200" spc="-45" dirty="0">
                          <a:latin typeface="Arial MT"/>
                          <a:cs typeface="Arial MT"/>
                        </a:rPr>
                        <a:t> </a:t>
                      </a:r>
                      <a:r>
                        <a:rPr sz="1200" spc="-10" dirty="0">
                          <a:latin typeface="Arial MT"/>
                          <a:cs typeface="Arial MT"/>
                        </a:rPr>
                        <a:t>Usage</a:t>
                      </a:r>
                      <a:endParaRPr sz="1200">
                        <a:latin typeface="Arial MT"/>
                        <a:cs typeface="Arial MT"/>
                      </a:endParaRPr>
                    </a:p>
                  </a:txBody>
                  <a:tcPr marL="0" marR="0" marT="36162"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85"/>
                        </a:spcBef>
                      </a:pPr>
                      <a:endParaRPr sz="1200">
                        <a:latin typeface="Times New Roman"/>
                        <a:cs typeface="Times New Roman"/>
                      </a:endParaRPr>
                    </a:p>
                    <a:p>
                      <a:pPr marL="6350" algn="ctr">
                        <a:lnSpc>
                          <a:spcPct val="100000"/>
                        </a:lnSpc>
                      </a:pPr>
                      <a:r>
                        <a:rPr sz="1200" dirty="0">
                          <a:latin typeface="Arial MT"/>
                          <a:cs typeface="Arial MT"/>
                        </a:rPr>
                        <a:t>Paging</a:t>
                      </a:r>
                      <a:r>
                        <a:rPr sz="1200" spc="-40" dirty="0">
                          <a:latin typeface="Arial MT"/>
                          <a:cs typeface="Arial MT"/>
                        </a:rPr>
                        <a:t> </a:t>
                      </a:r>
                      <a:r>
                        <a:rPr sz="1200" dirty="0">
                          <a:latin typeface="Arial MT"/>
                          <a:cs typeface="Arial MT"/>
                        </a:rPr>
                        <a:t>capability</a:t>
                      </a:r>
                      <a:r>
                        <a:rPr sz="1200" spc="-45" dirty="0">
                          <a:latin typeface="Arial MT"/>
                          <a:cs typeface="Arial MT"/>
                        </a:rPr>
                        <a:t> </a:t>
                      </a:r>
                      <a:r>
                        <a:rPr sz="1200" dirty="0">
                          <a:latin typeface="Arial MT"/>
                          <a:cs typeface="Arial MT"/>
                        </a:rPr>
                        <a:t>of</a:t>
                      </a:r>
                      <a:r>
                        <a:rPr sz="1200" spc="-10" dirty="0">
                          <a:latin typeface="Arial MT"/>
                          <a:cs typeface="Arial MT"/>
                        </a:rPr>
                        <a:t> </a:t>
                      </a:r>
                      <a:r>
                        <a:rPr sz="1200" dirty="0">
                          <a:latin typeface="Arial MT"/>
                          <a:cs typeface="Arial MT"/>
                        </a:rPr>
                        <a:t>a</a:t>
                      </a:r>
                      <a:r>
                        <a:rPr sz="1200" spc="-20" dirty="0">
                          <a:latin typeface="Arial MT"/>
                          <a:cs typeface="Arial MT"/>
                        </a:rPr>
                        <a:t> </a:t>
                      </a:r>
                      <a:r>
                        <a:rPr sz="1200" spc="-10" dirty="0">
                          <a:latin typeface="Arial MT"/>
                          <a:cs typeface="Arial MT"/>
                        </a:rPr>
                        <a:t>gNodeB</a:t>
                      </a:r>
                      <a:endParaRPr sz="1200">
                        <a:latin typeface="Arial MT"/>
                        <a:cs typeface="Arial MT"/>
                      </a:endParaRPr>
                    </a:p>
                  </a:txBody>
                  <a:tcPr marL="0" marR="0" marT="36162"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ct val="100000"/>
                        </a:lnSpc>
                        <a:spcBef>
                          <a:spcPts val="505"/>
                        </a:spcBef>
                      </a:pPr>
                      <a:r>
                        <a:rPr sz="1200" spc="-25" dirty="0">
                          <a:solidFill>
                            <a:srgbClr val="0000FF"/>
                          </a:solidFill>
                          <a:latin typeface="Arial MT"/>
                          <a:cs typeface="Arial MT"/>
                        </a:rPr>
                        <a:t>NSA</a:t>
                      </a:r>
                      <a:endParaRPr sz="1200">
                        <a:latin typeface="Arial MT"/>
                        <a:cs typeface="Arial MT"/>
                      </a:endParaRPr>
                    </a:p>
                    <a:p>
                      <a:pPr marL="6350" algn="ctr">
                        <a:lnSpc>
                          <a:spcPct val="100000"/>
                        </a:lnSpc>
                      </a:pPr>
                      <a:r>
                        <a:rPr sz="1200" dirty="0">
                          <a:latin typeface="Arial MT"/>
                          <a:cs typeface="Arial MT"/>
                        </a:rPr>
                        <a:t>Paging</a:t>
                      </a:r>
                      <a:r>
                        <a:rPr sz="1200" spc="-55" dirty="0">
                          <a:latin typeface="Arial MT"/>
                          <a:cs typeface="Arial MT"/>
                        </a:rPr>
                        <a:t> </a:t>
                      </a:r>
                      <a:r>
                        <a:rPr sz="1200" dirty="0">
                          <a:latin typeface="Arial MT"/>
                          <a:cs typeface="Arial MT"/>
                        </a:rPr>
                        <a:t>messages</a:t>
                      </a:r>
                      <a:r>
                        <a:rPr sz="1200" spc="-40" dirty="0">
                          <a:latin typeface="Arial MT"/>
                          <a:cs typeface="Arial MT"/>
                        </a:rPr>
                        <a:t> </a:t>
                      </a:r>
                      <a:r>
                        <a:rPr sz="1200" dirty="0">
                          <a:latin typeface="Arial MT"/>
                          <a:cs typeface="Arial MT"/>
                        </a:rPr>
                        <a:t>are</a:t>
                      </a:r>
                      <a:r>
                        <a:rPr sz="1200" spc="-30" dirty="0">
                          <a:latin typeface="Arial MT"/>
                          <a:cs typeface="Arial MT"/>
                        </a:rPr>
                        <a:t> </a:t>
                      </a:r>
                      <a:r>
                        <a:rPr sz="1200" dirty="0">
                          <a:latin typeface="Arial MT"/>
                          <a:cs typeface="Arial MT"/>
                        </a:rPr>
                        <a:t>delivered</a:t>
                      </a:r>
                      <a:r>
                        <a:rPr sz="1200" spc="-50" dirty="0">
                          <a:latin typeface="Arial MT"/>
                          <a:cs typeface="Arial MT"/>
                        </a:rPr>
                        <a:t> </a:t>
                      </a:r>
                      <a:r>
                        <a:rPr sz="1200" dirty="0">
                          <a:latin typeface="Arial MT"/>
                          <a:cs typeface="Arial MT"/>
                        </a:rPr>
                        <a:t>through</a:t>
                      </a:r>
                      <a:r>
                        <a:rPr sz="1200" spc="-40" dirty="0">
                          <a:latin typeface="Arial MT"/>
                          <a:cs typeface="Arial MT"/>
                        </a:rPr>
                        <a:t> </a:t>
                      </a:r>
                      <a:r>
                        <a:rPr sz="1200" dirty="0">
                          <a:latin typeface="Arial MT"/>
                          <a:cs typeface="Arial MT"/>
                        </a:rPr>
                        <a:t>the</a:t>
                      </a:r>
                      <a:r>
                        <a:rPr sz="1200" spc="-40" dirty="0">
                          <a:latin typeface="Arial MT"/>
                          <a:cs typeface="Arial MT"/>
                        </a:rPr>
                        <a:t> </a:t>
                      </a:r>
                      <a:r>
                        <a:rPr sz="1200" spc="-20" dirty="0">
                          <a:latin typeface="Arial MT"/>
                          <a:cs typeface="Arial MT"/>
                        </a:rPr>
                        <a:t>LTE</a:t>
                      </a:r>
                      <a:r>
                        <a:rPr sz="1200" spc="-40" dirty="0">
                          <a:latin typeface="Arial MT"/>
                          <a:cs typeface="Arial MT"/>
                        </a:rPr>
                        <a:t> </a:t>
                      </a:r>
                      <a:r>
                        <a:rPr sz="1200" dirty="0">
                          <a:latin typeface="Arial MT"/>
                          <a:cs typeface="Arial MT"/>
                        </a:rPr>
                        <a:t>network.</a:t>
                      </a:r>
                      <a:r>
                        <a:rPr sz="1200" spc="-45" dirty="0">
                          <a:latin typeface="Arial MT"/>
                          <a:cs typeface="Arial MT"/>
                        </a:rPr>
                        <a:t> </a:t>
                      </a:r>
                      <a:r>
                        <a:rPr sz="1200" dirty="0">
                          <a:latin typeface="Arial MT"/>
                          <a:cs typeface="Arial MT"/>
                        </a:rPr>
                        <a:t>Therefore,</a:t>
                      </a:r>
                      <a:r>
                        <a:rPr sz="1200" spc="-50" dirty="0">
                          <a:latin typeface="Arial MT"/>
                          <a:cs typeface="Arial MT"/>
                        </a:rPr>
                        <a:t> </a:t>
                      </a:r>
                      <a:r>
                        <a:rPr sz="1200" spc="-25" dirty="0">
                          <a:latin typeface="Arial MT"/>
                          <a:cs typeface="Arial MT"/>
                        </a:rPr>
                        <a:t>the</a:t>
                      </a:r>
                      <a:endParaRPr sz="1200">
                        <a:latin typeface="Arial MT"/>
                        <a:cs typeface="Arial MT"/>
                      </a:endParaRPr>
                    </a:p>
                    <a:p>
                      <a:pPr marL="6350" algn="ctr">
                        <a:lnSpc>
                          <a:spcPts val="1345"/>
                        </a:lnSpc>
                        <a:spcBef>
                          <a:spcPts val="5"/>
                        </a:spcBef>
                      </a:pPr>
                      <a:r>
                        <a:rPr sz="1200" dirty="0">
                          <a:latin typeface="Arial MT"/>
                          <a:cs typeface="Arial MT"/>
                        </a:rPr>
                        <a:t>paging</a:t>
                      </a:r>
                      <a:r>
                        <a:rPr sz="1200" spc="-50" dirty="0">
                          <a:latin typeface="Arial MT"/>
                          <a:cs typeface="Arial MT"/>
                        </a:rPr>
                        <a:t> </a:t>
                      </a:r>
                      <a:r>
                        <a:rPr sz="1200" dirty="0">
                          <a:latin typeface="Arial MT"/>
                          <a:cs typeface="Arial MT"/>
                        </a:rPr>
                        <a:t>resource</a:t>
                      </a:r>
                      <a:r>
                        <a:rPr sz="1200" spc="-45" dirty="0">
                          <a:latin typeface="Arial MT"/>
                          <a:cs typeface="Arial MT"/>
                        </a:rPr>
                        <a:t> </a:t>
                      </a:r>
                      <a:r>
                        <a:rPr sz="1200" dirty="0">
                          <a:latin typeface="Arial MT"/>
                          <a:cs typeface="Arial MT"/>
                        </a:rPr>
                        <a:t>usage</a:t>
                      </a:r>
                      <a:r>
                        <a:rPr sz="1200" spc="-35" dirty="0">
                          <a:latin typeface="Arial MT"/>
                          <a:cs typeface="Arial MT"/>
                        </a:rPr>
                        <a:t> </a:t>
                      </a:r>
                      <a:r>
                        <a:rPr sz="1200" dirty="0">
                          <a:latin typeface="Arial MT"/>
                          <a:cs typeface="Arial MT"/>
                        </a:rPr>
                        <a:t>of</a:t>
                      </a:r>
                      <a:r>
                        <a:rPr sz="1200" spc="-30" dirty="0">
                          <a:latin typeface="Arial MT"/>
                          <a:cs typeface="Arial MT"/>
                        </a:rPr>
                        <a:t> </a:t>
                      </a:r>
                      <a:r>
                        <a:rPr sz="1200" dirty="0">
                          <a:latin typeface="Arial MT"/>
                          <a:cs typeface="Arial MT"/>
                        </a:rPr>
                        <a:t>the</a:t>
                      </a:r>
                      <a:r>
                        <a:rPr sz="1200" spc="-30" dirty="0">
                          <a:latin typeface="Arial MT"/>
                          <a:cs typeface="Arial MT"/>
                        </a:rPr>
                        <a:t> </a:t>
                      </a:r>
                      <a:r>
                        <a:rPr sz="1200" spc="-10" dirty="0">
                          <a:latin typeface="Arial MT"/>
                          <a:cs typeface="Arial MT"/>
                        </a:rPr>
                        <a:t>LTE</a:t>
                      </a:r>
                      <a:r>
                        <a:rPr sz="1200" spc="-40" dirty="0">
                          <a:latin typeface="Arial MT"/>
                          <a:cs typeface="Arial MT"/>
                        </a:rPr>
                        <a:t> </a:t>
                      </a:r>
                      <a:r>
                        <a:rPr sz="1200" dirty="0">
                          <a:latin typeface="Arial MT"/>
                          <a:cs typeface="Arial MT"/>
                        </a:rPr>
                        <a:t>network</a:t>
                      </a:r>
                      <a:r>
                        <a:rPr sz="1200" spc="-30" dirty="0">
                          <a:latin typeface="Arial MT"/>
                          <a:cs typeface="Arial MT"/>
                        </a:rPr>
                        <a:t> </a:t>
                      </a:r>
                      <a:r>
                        <a:rPr sz="1200" dirty="0">
                          <a:latin typeface="Arial MT"/>
                          <a:cs typeface="Arial MT"/>
                        </a:rPr>
                        <a:t>is</a:t>
                      </a:r>
                      <a:r>
                        <a:rPr sz="1200" spc="-20" dirty="0">
                          <a:latin typeface="Arial MT"/>
                          <a:cs typeface="Arial MT"/>
                        </a:rPr>
                        <a:t> </a:t>
                      </a:r>
                      <a:r>
                        <a:rPr sz="1200" spc="-10" dirty="0">
                          <a:latin typeface="Arial MT"/>
                          <a:cs typeface="Arial MT"/>
                        </a:rPr>
                        <a:t>used.</a:t>
                      </a:r>
                      <a:endParaRPr sz="1200">
                        <a:latin typeface="Arial MT"/>
                        <a:cs typeface="Arial MT"/>
                      </a:endParaRPr>
                    </a:p>
                  </a:txBody>
                  <a:tcPr marL="0" marR="0" marT="6407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353977">
                <a:tc vMerge="1">
                  <a:txBody>
                    <a:bodyPr/>
                    <a:lstStyle/>
                    <a: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715" algn="ctr">
                        <a:lnSpc>
                          <a:spcPts val="1435"/>
                        </a:lnSpc>
                      </a:pPr>
                      <a:r>
                        <a:rPr sz="1200" dirty="0">
                          <a:latin typeface="Arial MT"/>
                          <a:cs typeface="Arial MT"/>
                        </a:rPr>
                        <a:t>Main</a:t>
                      </a:r>
                      <a:r>
                        <a:rPr sz="1200" spc="-25" dirty="0">
                          <a:latin typeface="Arial MT"/>
                          <a:cs typeface="Arial MT"/>
                        </a:rPr>
                        <a:t> </a:t>
                      </a:r>
                      <a:r>
                        <a:rPr sz="1200" dirty="0">
                          <a:latin typeface="Arial MT"/>
                          <a:cs typeface="Arial MT"/>
                        </a:rPr>
                        <a:t>Control</a:t>
                      </a:r>
                      <a:r>
                        <a:rPr sz="1200" spc="-40" dirty="0">
                          <a:latin typeface="Arial MT"/>
                          <a:cs typeface="Arial MT"/>
                        </a:rPr>
                        <a:t> </a:t>
                      </a:r>
                      <a:r>
                        <a:rPr sz="1200" dirty="0">
                          <a:latin typeface="Arial MT"/>
                          <a:cs typeface="Arial MT"/>
                        </a:rPr>
                        <a:t>Board</a:t>
                      </a:r>
                      <a:r>
                        <a:rPr sz="1200" spc="-45" dirty="0">
                          <a:latin typeface="Arial MT"/>
                          <a:cs typeface="Arial MT"/>
                        </a:rPr>
                        <a:t> </a:t>
                      </a:r>
                      <a:r>
                        <a:rPr sz="1200" spc="-25" dirty="0">
                          <a:latin typeface="Arial MT"/>
                          <a:cs typeface="Arial MT"/>
                        </a:rPr>
                        <a:t>CPU</a:t>
                      </a:r>
                      <a:endParaRPr sz="1200">
                        <a:latin typeface="Arial MT"/>
                        <a:cs typeface="Arial MT"/>
                      </a:endParaRPr>
                    </a:p>
                    <a:p>
                      <a:pPr marL="5715" algn="ctr">
                        <a:lnSpc>
                          <a:spcPts val="1390"/>
                        </a:lnSpc>
                      </a:pPr>
                      <a:r>
                        <a:rPr sz="1200" spc="-10" dirty="0">
                          <a:latin typeface="Arial MT"/>
                          <a:cs typeface="Arial MT"/>
                        </a:rPr>
                        <a:t>Usage</a:t>
                      </a:r>
                      <a:endParaRPr sz="12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ts val="1435"/>
                        </a:lnSpc>
                      </a:pPr>
                      <a:r>
                        <a:rPr sz="1200" dirty="0">
                          <a:latin typeface="Arial MT"/>
                          <a:cs typeface="Arial MT"/>
                        </a:rPr>
                        <a:t>Processing</a:t>
                      </a:r>
                      <a:r>
                        <a:rPr sz="1200" spc="-45" dirty="0">
                          <a:latin typeface="Arial MT"/>
                          <a:cs typeface="Arial MT"/>
                        </a:rPr>
                        <a:t> </a:t>
                      </a:r>
                      <a:r>
                        <a:rPr sz="1200" dirty="0">
                          <a:latin typeface="Arial MT"/>
                          <a:cs typeface="Arial MT"/>
                        </a:rPr>
                        <a:t>capability</a:t>
                      </a:r>
                      <a:r>
                        <a:rPr sz="1200" spc="-40" dirty="0">
                          <a:latin typeface="Arial MT"/>
                          <a:cs typeface="Arial MT"/>
                        </a:rPr>
                        <a:t> </a:t>
                      </a:r>
                      <a:r>
                        <a:rPr sz="1200" dirty="0">
                          <a:latin typeface="Arial MT"/>
                          <a:cs typeface="Arial MT"/>
                        </a:rPr>
                        <a:t>of</a:t>
                      </a:r>
                      <a:r>
                        <a:rPr sz="1200" spc="-25" dirty="0">
                          <a:latin typeface="Arial MT"/>
                          <a:cs typeface="Arial MT"/>
                        </a:rPr>
                        <a:t> </a:t>
                      </a:r>
                      <a:r>
                        <a:rPr sz="1200" dirty="0">
                          <a:latin typeface="Arial MT"/>
                          <a:cs typeface="Arial MT"/>
                        </a:rPr>
                        <a:t>the</a:t>
                      </a:r>
                      <a:r>
                        <a:rPr sz="1200" spc="-20" dirty="0">
                          <a:latin typeface="Arial MT"/>
                          <a:cs typeface="Arial MT"/>
                        </a:rPr>
                        <a:t> </a:t>
                      </a:r>
                      <a:r>
                        <a:rPr sz="1200" dirty="0">
                          <a:latin typeface="Arial MT"/>
                          <a:cs typeface="Arial MT"/>
                        </a:rPr>
                        <a:t>main</a:t>
                      </a:r>
                      <a:r>
                        <a:rPr sz="1200" spc="-50" dirty="0">
                          <a:latin typeface="Arial MT"/>
                          <a:cs typeface="Arial MT"/>
                        </a:rPr>
                        <a:t> </a:t>
                      </a:r>
                      <a:r>
                        <a:rPr sz="1200" dirty="0">
                          <a:latin typeface="Arial MT"/>
                          <a:cs typeface="Arial MT"/>
                        </a:rPr>
                        <a:t>control</a:t>
                      </a:r>
                      <a:r>
                        <a:rPr sz="1200" spc="-30" dirty="0">
                          <a:latin typeface="Arial MT"/>
                          <a:cs typeface="Arial MT"/>
                        </a:rPr>
                        <a:t> </a:t>
                      </a:r>
                      <a:r>
                        <a:rPr sz="1200" dirty="0">
                          <a:latin typeface="Arial MT"/>
                          <a:cs typeface="Arial MT"/>
                        </a:rPr>
                        <a:t>board</a:t>
                      </a:r>
                      <a:r>
                        <a:rPr sz="1200" spc="-45" dirty="0">
                          <a:latin typeface="Arial MT"/>
                          <a:cs typeface="Arial MT"/>
                        </a:rPr>
                        <a:t> </a:t>
                      </a:r>
                      <a:r>
                        <a:rPr sz="1200" dirty="0">
                          <a:latin typeface="Arial MT"/>
                          <a:cs typeface="Arial MT"/>
                        </a:rPr>
                        <a:t>of</a:t>
                      </a:r>
                      <a:r>
                        <a:rPr sz="1200" spc="-25" dirty="0">
                          <a:latin typeface="Arial MT"/>
                          <a:cs typeface="Arial MT"/>
                        </a:rPr>
                        <a:t> </a:t>
                      </a:r>
                      <a:r>
                        <a:rPr sz="1200" spc="-50" dirty="0">
                          <a:latin typeface="Arial MT"/>
                          <a:cs typeface="Arial MT"/>
                        </a:rPr>
                        <a:t>a</a:t>
                      </a:r>
                      <a:endParaRPr sz="1200">
                        <a:latin typeface="Arial MT"/>
                        <a:cs typeface="Arial MT"/>
                      </a:endParaRPr>
                    </a:p>
                    <a:p>
                      <a:pPr marL="6350" algn="ctr">
                        <a:lnSpc>
                          <a:spcPts val="1390"/>
                        </a:lnSpc>
                      </a:pPr>
                      <a:r>
                        <a:rPr sz="1200" spc="-10" dirty="0">
                          <a:latin typeface="Arial MT"/>
                          <a:cs typeface="Arial MT"/>
                        </a:rPr>
                        <a:t>gNodeB</a:t>
                      </a:r>
                      <a:endParaRPr sz="12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100"/>
                        </a:spcBef>
                      </a:pPr>
                      <a:endParaRPr sz="1200">
                        <a:latin typeface="Times New Roman"/>
                        <a:cs typeface="Times New Roman"/>
                      </a:endParaRPr>
                    </a:p>
                    <a:p>
                      <a:pPr marL="6350" algn="ctr">
                        <a:lnSpc>
                          <a:spcPts val="1345"/>
                        </a:lnSpc>
                      </a:pPr>
                      <a:r>
                        <a:rPr sz="1200" dirty="0">
                          <a:latin typeface="Arial MT"/>
                          <a:cs typeface="Arial MT"/>
                        </a:rPr>
                        <a:t>Average</a:t>
                      </a:r>
                      <a:r>
                        <a:rPr sz="1200" spc="-40" dirty="0">
                          <a:latin typeface="Arial MT"/>
                          <a:cs typeface="Arial MT"/>
                        </a:rPr>
                        <a:t> </a:t>
                      </a:r>
                      <a:r>
                        <a:rPr sz="1200" dirty="0">
                          <a:latin typeface="Arial MT"/>
                          <a:cs typeface="Arial MT"/>
                        </a:rPr>
                        <a:t>CPU</a:t>
                      </a:r>
                      <a:r>
                        <a:rPr sz="1200" spc="-30" dirty="0">
                          <a:latin typeface="Arial MT"/>
                          <a:cs typeface="Arial MT"/>
                        </a:rPr>
                        <a:t> </a:t>
                      </a:r>
                      <a:r>
                        <a:rPr sz="1200" dirty="0">
                          <a:latin typeface="Arial MT"/>
                          <a:cs typeface="Arial MT"/>
                        </a:rPr>
                        <a:t>usage:</a:t>
                      </a:r>
                      <a:r>
                        <a:rPr sz="1200" spc="-45" dirty="0">
                          <a:latin typeface="Arial MT"/>
                          <a:cs typeface="Arial MT"/>
                        </a:rPr>
                        <a:t> </a:t>
                      </a:r>
                      <a:r>
                        <a:rPr sz="1200" spc="-10" dirty="0">
                          <a:latin typeface="Arial MT"/>
                          <a:cs typeface="Arial MT"/>
                        </a:rPr>
                        <a:t>VS.BBUBoard.CPULoad.Mean</a:t>
                      </a:r>
                      <a:endParaRPr sz="1200">
                        <a:latin typeface="Arial MT"/>
                        <a:cs typeface="Arial MT"/>
                      </a:endParaRPr>
                    </a:p>
                  </a:txBody>
                  <a:tcPr marL="0" marR="0" marT="1268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1382629">
                <a:tc vMerge="1">
                  <a:txBody>
                    <a:bodyPr/>
                    <a:lstStyle/>
                    <a: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pPr>
                      <a:endParaRPr sz="1200">
                        <a:latin typeface="Times New Roman"/>
                        <a:cs typeface="Times New Roman"/>
                      </a:endParaRPr>
                    </a:p>
                    <a:p>
                      <a:pPr algn="ctr">
                        <a:lnSpc>
                          <a:spcPct val="100000"/>
                        </a:lnSpc>
                      </a:pPr>
                      <a:endParaRPr sz="1200">
                        <a:latin typeface="Times New Roman"/>
                        <a:cs typeface="Times New Roman"/>
                      </a:endParaRPr>
                    </a:p>
                    <a:p>
                      <a:pPr algn="ctr">
                        <a:lnSpc>
                          <a:spcPct val="100000"/>
                        </a:lnSpc>
                        <a:spcBef>
                          <a:spcPts val="819"/>
                        </a:spcBef>
                      </a:pPr>
                      <a:endParaRPr sz="1200">
                        <a:latin typeface="Times New Roman"/>
                        <a:cs typeface="Times New Roman"/>
                      </a:endParaRPr>
                    </a:p>
                    <a:p>
                      <a:pPr marL="5715" algn="ctr">
                        <a:lnSpc>
                          <a:spcPct val="100000"/>
                        </a:lnSpc>
                        <a:spcBef>
                          <a:spcPts val="5"/>
                        </a:spcBef>
                      </a:pPr>
                      <a:r>
                        <a:rPr sz="1200" dirty="0">
                          <a:latin typeface="Arial MT"/>
                          <a:cs typeface="Arial MT"/>
                        </a:rPr>
                        <a:t>BBP</a:t>
                      </a:r>
                      <a:r>
                        <a:rPr sz="1200" spc="-30" dirty="0">
                          <a:latin typeface="Arial MT"/>
                          <a:cs typeface="Arial MT"/>
                        </a:rPr>
                        <a:t> </a:t>
                      </a:r>
                      <a:r>
                        <a:rPr sz="1200" dirty="0">
                          <a:latin typeface="Arial MT"/>
                          <a:cs typeface="Arial MT"/>
                        </a:rPr>
                        <a:t>CPU </a:t>
                      </a:r>
                      <a:r>
                        <a:rPr sz="1200" spc="-20" dirty="0">
                          <a:latin typeface="Arial MT"/>
                          <a:cs typeface="Arial MT"/>
                        </a:rPr>
                        <a:t>Usage</a:t>
                      </a:r>
                      <a:endParaRPr sz="12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pPr>
                      <a:endParaRPr sz="1200">
                        <a:latin typeface="Times New Roman"/>
                        <a:cs typeface="Times New Roman"/>
                      </a:endParaRPr>
                    </a:p>
                    <a:p>
                      <a:pPr algn="ctr">
                        <a:lnSpc>
                          <a:spcPct val="100000"/>
                        </a:lnSpc>
                      </a:pPr>
                      <a:endParaRPr sz="1200">
                        <a:latin typeface="Times New Roman"/>
                        <a:cs typeface="Times New Roman"/>
                      </a:endParaRPr>
                    </a:p>
                    <a:p>
                      <a:pPr algn="ctr">
                        <a:lnSpc>
                          <a:spcPct val="100000"/>
                        </a:lnSpc>
                        <a:spcBef>
                          <a:spcPts val="819"/>
                        </a:spcBef>
                      </a:pPr>
                      <a:endParaRPr sz="1200">
                        <a:latin typeface="Times New Roman"/>
                        <a:cs typeface="Times New Roman"/>
                      </a:endParaRPr>
                    </a:p>
                    <a:p>
                      <a:pPr marL="6350" algn="ctr">
                        <a:lnSpc>
                          <a:spcPct val="100000"/>
                        </a:lnSpc>
                        <a:spcBef>
                          <a:spcPts val="5"/>
                        </a:spcBef>
                      </a:pPr>
                      <a:r>
                        <a:rPr sz="1200" dirty="0">
                          <a:latin typeface="Arial MT"/>
                          <a:cs typeface="Arial MT"/>
                        </a:rPr>
                        <a:t>Processing</a:t>
                      </a:r>
                      <a:r>
                        <a:rPr sz="1200" spc="-40" dirty="0">
                          <a:latin typeface="Arial MT"/>
                          <a:cs typeface="Arial MT"/>
                        </a:rPr>
                        <a:t> </a:t>
                      </a:r>
                      <a:r>
                        <a:rPr sz="1200" dirty="0">
                          <a:latin typeface="Arial MT"/>
                          <a:cs typeface="Arial MT"/>
                        </a:rPr>
                        <a:t>capability</a:t>
                      </a:r>
                      <a:r>
                        <a:rPr sz="1200" spc="-40" dirty="0">
                          <a:latin typeface="Arial MT"/>
                          <a:cs typeface="Arial MT"/>
                        </a:rPr>
                        <a:t> </a:t>
                      </a:r>
                      <a:r>
                        <a:rPr sz="1200" dirty="0">
                          <a:latin typeface="Arial MT"/>
                          <a:cs typeface="Arial MT"/>
                        </a:rPr>
                        <a:t>of</a:t>
                      </a:r>
                      <a:r>
                        <a:rPr sz="1200" spc="-20" dirty="0">
                          <a:latin typeface="Arial MT"/>
                          <a:cs typeface="Arial MT"/>
                        </a:rPr>
                        <a:t> </a:t>
                      </a:r>
                      <a:r>
                        <a:rPr sz="1200" dirty="0">
                          <a:latin typeface="Arial MT"/>
                          <a:cs typeface="Arial MT"/>
                        </a:rPr>
                        <a:t>the</a:t>
                      </a:r>
                      <a:r>
                        <a:rPr sz="1200" spc="-20" dirty="0">
                          <a:latin typeface="Arial MT"/>
                          <a:cs typeface="Arial MT"/>
                        </a:rPr>
                        <a:t> </a:t>
                      </a:r>
                      <a:r>
                        <a:rPr sz="1200" dirty="0">
                          <a:latin typeface="Arial MT"/>
                          <a:cs typeface="Arial MT"/>
                        </a:rPr>
                        <a:t>BBP</a:t>
                      </a:r>
                      <a:r>
                        <a:rPr sz="1200" spc="-40" dirty="0">
                          <a:latin typeface="Arial MT"/>
                          <a:cs typeface="Arial MT"/>
                        </a:rPr>
                        <a:t> </a:t>
                      </a:r>
                      <a:r>
                        <a:rPr sz="1200" dirty="0">
                          <a:latin typeface="Arial MT"/>
                          <a:cs typeface="Arial MT"/>
                        </a:rPr>
                        <a:t>of</a:t>
                      </a:r>
                      <a:r>
                        <a:rPr sz="1200" spc="-20" dirty="0">
                          <a:latin typeface="Arial MT"/>
                          <a:cs typeface="Arial MT"/>
                        </a:rPr>
                        <a:t> </a:t>
                      </a:r>
                      <a:r>
                        <a:rPr sz="1200" dirty="0">
                          <a:latin typeface="Arial MT"/>
                          <a:cs typeface="Arial MT"/>
                        </a:rPr>
                        <a:t>a</a:t>
                      </a:r>
                      <a:r>
                        <a:rPr sz="1200" spc="-10" dirty="0">
                          <a:latin typeface="Arial MT"/>
                          <a:cs typeface="Arial MT"/>
                        </a:rPr>
                        <a:t> gNodeB</a:t>
                      </a:r>
                      <a:endParaRPr sz="1200">
                        <a:latin typeface="Arial MT"/>
                        <a:cs typeface="Arial MT"/>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 algn="ctr">
                        <a:lnSpc>
                          <a:spcPct val="100000"/>
                        </a:lnSpc>
                        <a:spcBef>
                          <a:spcPts val="1340"/>
                        </a:spcBef>
                      </a:pPr>
                      <a:r>
                        <a:rPr sz="1200" spc="-10" dirty="0">
                          <a:solidFill>
                            <a:srgbClr val="0000FF"/>
                          </a:solidFill>
                          <a:latin typeface="Arial MT"/>
                          <a:cs typeface="Arial MT"/>
                        </a:rPr>
                        <a:t>Control-</a:t>
                      </a:r>
                      <a:r>
                        <a:rPr sz="1200" dirty="0">
                          <a:solidFill>
                            <a:srgbClr val="0000FF"/>
                          </a:solidFill>
                          <a:latin typeface="Arial MT"/>
                          <a:cs typeface="Arial MT"/>
                        </a:rPr>
                        <a:t>plane</a:t>
                      </a:r>
                      <a:r>
                        <a:rPr sz="1200" spc="-25" dirty="0">
                          <a:solidFill>
                            <a:srgbClr val="0000FF"/>
                          </a:solidFill>
                          <a:latin typeface="Arial MT"/>
                          <a:cs typeface="Arial MT"/>
                        </a:rPr>
                        <a:t> </a:t>
                      </a:r>
                      <a:r>
                        <a:rPr sz="1200" dirty="0">
                          <a:solidFill>
                            <a:srgbClr val="0000FF"/>
                          </a:solidFill>
                          <a:latin typeface="Arial MT"/>
                          <a:cs typeface="Arial MT"/>
                        </a:rPr>
                        <a:t>CPU</a:t>
                      </a:r>
                      <a:r>
                        <a:rPr sz="1200" spc="20" dirty="0">
                          <a:solidFill>
                            <a:srgbClr val="0000FF"/>
                          </a:solidFill>
                          <a:latin typeface="Arial MT"/>
                          <a:cs typeface="Arial MT"/>
                        </a:rPr>
                        <a:t> </a:t>
                      </a:r>
                      <a:r>
                        <a:rPr sz="1200" spc="-20" dirty="0">
                          <a:solidFill>
                            <a:srgbClr val="0000FF"/>
                          </a:solidFill>
                          <a:latin typeface="Arial MT"/>
                          <a:cs typeface="Arial MT"/>
                        </a:rPr>
                        <a:t>usage</a:t>
                      </a:r>
                      <a:endParaRPr sz="1200">
                        <a:latin typeface="Arial MT"/>
                        <a:cs typeface="Arial MT"/>
                      </a:endParaRPr>
                    </a:p>
                    <a:p>
                      <a:pPr marL="6350" marR="188595" algn="ctr">
                        <a:lnSpc>
                          <a:spcPct val="100000"/>
                        </a:lnSpc>
                      </a:pPr>
                      <a:r>
                        <a:rPr sz="1200" dirty="0">
                          <a:latin typeface="Arial MT"/>
                          <a:cs typeface="Arial MT"/>
                        </a:rPr>
                        <a:t>Average</a:t>
                      </a:r>
                      <a:r>
                        <a:rPr sz="1200" spc="-20" dirty="0">
                          <a:latin typeface="Arial MT"/>
                          <a:cs typeface="Arial MT"/>
                        </a:rPr>
                        <a:t> </a:t>
                      </a:r>
                      <a:r>
                        <a:rPr sz="1200" spc="-10" dirty="0">
                          <a:latin typeface="Arial MT"/>
                          <a:cs typeface="Arial MT"/>
                        </a:rPr>
                        <a:t>control-</a:t>
                      </a:r>
                      <a:r>
                        <a:rPr sz="1200" dirty="0">
                          <a:latin typeface="Arial MT"/>
                          <a:cs typeface="Arial MT"/>
                        </a:rPr>
                        <a:t>plane</a:t>
                      </a:r>
                      <a:r>
                        <a:rPr sz="1200" spc="-55" dirty="0">
                          <a:latin typeface="Arial MT"/>
                          <a:cs typeface="Arial MT"/>
                        </a:rPr>
                        <a:t> </a:t>
                      </a:r>
                      <a:r>
                        <a:rPr sz="1200" dirty="0">
                          <a:latin typeface="Arial MT"/>
                          <a:cs typeface="Arial MT"/>
                        </a:rPr>
                        <a:t>CPU</a:t>
                      </a:r>
                      <a:r>
                        <a:rPr sz="1200" spc="-10" dirty="0">
                          <a:latin typeface="Arial MT"/>
                          <a:cs typeface="Arial MT"/>
                        </a:rPr>
                        <a:t> </a:t>
                      </a:r>
                      <a:r>
                        <a:rPr sz="1200" dirty="0">
                          <a:latin typeface="Arial MT"/>
                          <a:cs typeface="Arial MT"/>
                        </a:rPr>
                        <a:t>usage:</a:t>
                      </a:r>
                      <a:r>
                        <a:rPr sz="1200" spc="-25" dirty="0">
                          <a:latin typeface="Arial MT"/>
                          <a:cs typeface="Arial MT"/>
                        </a:rPr>
                        <a:t> </a:t>
                      </a:r>
                      <a:r>
                        <a:rPr sz="1200" spc="-10" dirty="0">
                          <a:latin typeface="Arial MT"/>
                          <a:cs typeface="Arial MT"/>
                        </a:rPr>
                        <a:t>VS.BBUBoard.CPULoad.Mean </a:t>
                      </a:r>
                      <a:r>
                        <a:rPr sz="1200" dirty="0">
                          <a:latin typeface="Arial MT"/>
                          <a:cs typeface="Arial MT"/>
                        </a:rPr>
                        <a:t>Percentage</a:t>
                      </a:r>
                      <a:r>
                        <a:rPr sz="1200" spc="-50" dirty="0">
                          <a:latin typeface="Arial MT"/>
                          <a:cs typeface="Arial MT"/>
                        </a:rPr>
                        <a:t> </a:t>
                      </a:r>
                      <a:r>
                        <a:rPr sz="1200" dirty="0">
                          <a:latin typeface="Arial MT"/>
                          <a:cs typeface="Arial MT"/>
                        </a:rPr>
                        <a:t>of times</a:t>
                      </a:r>
                      <a:r>
                        <a:rPr sz="1200" spc="-10" dirty="0">
                          <a:latin typeface="Arial MT"/>
                          <a:cs typeface="Arial MT"/>
                        </a:rPr>
                        <a:t> </a:t>
                      </a:r>
                      <a:r>
                        <a:rPr sz="1200" dirty="0">
                          <a:latin typeface="Arial MT"/>
                          <a:cs typeface="Arial MT"/>
                        </a:rPr>
                        <a:t>the</a:t>
                      </a:r>
                      <a:r>
                        <a:rPr sz="1200" spc="-25" dirty="0">
                          <a:latin typeface="Arial MT"/>
                          <a:cs typeface="Arial MT"/>
                        </a:rPr>
                        <a:t> </a:t>
                      </a:r>
                      <a:r>
                        <a:rPr sz="1200" spc="-10" dirty="0">
                          <a:latin typeface="Arial MT"/>
                          <a:cs typeface="Arial MT"/>
                        </a:rPr>
                        <a:t>control-</a:t>
                      </a:r>
                      <a:r>
                        <a:rPr sz="1200" dirty="0">
                          <a:latin typeface="Arial MT"/>
                          <a:cs typeface="Arial MT"/>
                        </a:rPr>
                        <a:t>plane</a:t>
                      </a:r>
                      <a:r>
                        <a:rPr sz="1200" spc="-50" dirty="0">
                          <a:latin typeface="Arial MT"/>
                          <a:cs typeface="Arial MT"/>
                        </a:rPr>
                        <a:t> </a:t>
                      </a:r>
                      <a:r>
                        <a:rPr sz="1200" dirty="0">
                          <a:latin typeface="Arial MT"/>
                          <a:cs typeface="Arial MT"/>
                        </a:rPr>
                        <a:t>CPU usage</a:t>
                      </a:r>
                      <a:r>
                        <a:rPr sz="1200" spc="-25" dirty="0">
                          <a:latin typeface="Arial MT"/>
                          <a:cs typeface="Arial MT"/>
                        </a:rPr>
                        <a:t> </a:t>
                      </a:r>
                      <a:r>
                        <a:rPr sz="1200" dirty="0">
                          <a:latin typeface="Arial MT"/>
                          <a:cs typeface="Arial MT"/>
                        </a:rPr>
                        <a:t>exceeds</a:t>
                      </a:r>
                      <a:r>
                        <a:rPr sz="1200" spc="-25" dirty="0">
                          <a:latin typeface="Arial MT"/>
                          <a:cs typeface="Arial MT"/>
                        </a:rPr>
                        <a:t> </a:t>
                      </a:r>
                      <a:r>
                        <a:rPr sz="1200" dirty="0">
                          <a:latin typeface="Arial MT"/>
                          <a:cs typeface="Arial MT"/>
                        </a:rPr>
                        <a:t>a</a:t>
                      </a:r>
                      <a:r>
                        <a:rPr sz="1200" spc="-10" dirty="0">
                          <a:latin typeface="Arial MT"/>
                          <a:cs typeface="Arial MT"/>
                        </a:rPr>
                        <a:t> preconfigured </a:t>
                      </a:r>
                      <a:r>
                        <a:rPr sz="1200" dirty="0">
                          <a:latin typeface="Arial MT"/>
                          <a:cs typeface="Arial MT"/>
                        </a:rPr>
                        <a:t>threshold:</a:t>
                      </a:r>
                      <a:r>
                        <a:rPr sz="1200" spc="-55" dirty="0">
                          <a:latin typeface="Arial MT"/>
                          <a:cs typeface="Arial MT"/>
                        </a:rPr>
                        <a:t> </a:t>
                      </a:r>
                      <a:r>
                        <a:rPr sz="1200" spc="-10" dirty="0">
                          <a:latin typeface="Arial MT"/>
                          <a:cs typeface="Arial MT"/>
                        </a:rPr>
                        <a:t>VS.BBUBoard.CPULoad.Over</a:t>
                      </a:r>
                      <a:endParaRPr sz="1200">
                        <a:latin typeface="Arial MT"/>
                        <a:cs typeface="Arial MT"/>
                      </a:endParaRPr>
                    </a:p>
                    <a:p>
                      <a:pPr algn="ctr">
                        <a:lnSpc>
                          <a:spcPct val="100000"/>
                        </a:lnSpc>
                        <a:spcBef>
                          <a:spcPts val="60"/>
                        </a:spcBef>
                      </a:pPr>
                      <a:endParaRPr sz="1200">
                        <a:latin typeface="Times New Roman"/>
                        <a:cs typeface="Times New Roman"/>
                      </a:endParaRPr>
                    </a:p>
                    <a:p>
                      <a:pPr marL="6350" algn="ctr">
                        <a:lnSpc>
                          <a:spcPct val="100000"/>
                        </a:lnSpc>
                      </a:pPr>
                      <a:r>
                        <a:rPr sz="1200" spc="-10" dirty="0">
                          <a:solidFill>
                            <a:srgbClr val="0000FF"/>
                          </a:solidFill>
                          <a:latin typeface="Arial MT"/>
                          <a:cs typeface="Arial MT"/>
                        </a:rPr>
                        <a:t>User-</a:t>
                      </a:r>
                      <a:r>
                        <a:rPr sz="1200" dirty="0">
                          <a:solidFill>
                            <a:srgbClr val="0000FF"/>
                          </a:solidFill>
                          <a:latin typeface="Arial MT"/>
                          <a:cs typeface="Arial MT"/>
                        </a:rPr>
                        <a:t>plane</a:t>
                      </a:r>
                      <a:r>
                        <a:rPr sz="1200" spc="5" dirty="0">
                          <a:solidFill>
                            <a:srgbClr val="0000FF"/>
                          </a:solidFill>
                          <a:latin typeface="Arial MT"/>
                          <a:cs typeface="Arial MT"/>
                        </a:rPr>
                        <a:t> </a:t>
                      </a:r>
                      <a:r>
                        <a:rPr sz="1200" dirty="0">
                          <a:solidFill>
                            <a:srgbClr val="0000FF"/>
                          </a:solidFill>
                          <a:latin typeface="Arial MT"/>
                          <a:cs typeface="Arial MT"/>
                        </a:rPr>
                        <a:t>CPU</a:t>
                      </a:r>
                      <a:r>
                        <a:rPr sz="1200" spc="-25" dirty="0">
                          <a:solidFill>
                            <a:srgbClr val="0000FF"/>
                          </a:solidFill>
                          <a:latin typeface="Arial MT"/>
                          <a:cs typeface="Arial MT"/>
                        </a:rPr>
                        <a:t> </a:t>
                      </a:r>
                      <a:r>
                        <a:rPr sz="1200" spc="-20" dirty="0">
                          <a:solidFill>
                            <a:srgbClr val="0000FF"/>
                          </a:solidFill>
                          <a:latin typeface="Arial MT"/>
                          <a:cs typeface="Arial MT"/>
                        </a:rPr>
                        <a:t>usage</a:t>
                      </a:r>
                      <a:endParaRPr sz="1200">
                        <a:latin typeface="Arial MT"/>
                        <a:cs typeface="Arial MT"/>
                      </a:endParaRPr>
                    </a:p>
                    <a:p>
                      <a:pPr marL="6350" algn="ctr">
                        <a:lnSpc>
                          <a:spcPts val="1340"/>
                        </a:lnSpc>
                      </a:pPr>
                      <a:r>
                        <a:rPr sz="1200" dirty="0">
                          <a:latin typeface="Arial MT"/>
                          <a:cs typeface="Arial MT"/>
                        </a:rPr>
                        <a:t>Average</a:t>
                      </a:r>
                      <a:r>
                        <a:rPr sz="1200" spc="-25" dirty="0">
                          <a:latin typeface="Arial MT"/>
                          <a:cs typeface="Arial MT"/>
                        </a:rPr>
                        <a:t> </a:t>
                      </a:r>
                      <a:r>
                        <a:rPr sz="1200" spc="-10" dirty="0">
                          <a:latin typeface="Arial MT"/>
                          <a:cs typeface="Arial MT"/>
                        </a:rPr>
                        <a:t>user-</a:t>
                      </a:r>
                      <a:r>
                        <a:rPr sz="1200" dirty="0">
                          <a:latin typeface="Arial MT"/>
                          <a:cs typeface="Arial MT"/>
                        </a:rPr>
                        <a:t>plane</a:t>
                      </a:r>
                      <a:r>
                        <a:rPr sz="1200" spc="-60" dirty="0">
                          <a:latin typeface="Arial MT"/>
                          <a:cs typeface="Arial MT"/>
                        </a:rPr>
                        <a:t> </a:t>
                      </a:r>
                      <a:r>
                        <a:rPr sz="1200" dirty="0">
                          <a:latin typeface="Arial MT"/>
                          <a:cs typeface="Arial MT"/>
                        </a:rPr>
                        <a:t>CPU</a:t>
                      </a:r>
                      <a:r>
                        <a:rPr sz="1200" spc="-15" dirty="0">
                          <a:latin typeface="Arial MT"/>
                          <a:cs typeface="Arial MT"/>
                        </a:rPr>
                        <a:t> </a:t>
                      </a:r>
                      <a:r>
                        <a:rPr sz="1200" dirty="0">
                          <a:latin typeface="Arial MT"/>
                          <a:cs typeface="Arial MT"/>
                        </a:rPr>
                        <a:t>usage:</a:t>
                      </a:r>
                      <a:r>
                        <a:rPr sz="1200" spc="-20" dirty="0">
                          <a:latin typeface="Arial MT"/>
                          <a:cs typeface="Arial MT"/>
                        </a:rPr>
                        <a:t> </a:t>
                      </a:r>
                      <a:r>
                        <a:rPr sz="1200" spc="-10" dirty="0">
                          <a:latin typeface="Arial MT"/>
                          <a:cs typeface="Arial MT"/>
                        </a:rPr>
                        <a:t>VS.NRBoard.UPlane.CPULoad.Avg</a:t>
                      </a:r>
                      <a:endParaRPr sz="1200">
                        <a:latin typeface="Arial MT"/>
                        <a:cs typeface="Arial MT"/>
                      </a:endParaRPr>
                    </a:p>
                  </a:txBody>
                  <a:tcPr marL="0" marR="0" marT="170023"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FA032-C8D9-E6DD-1F22-01277267FA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001DD1-D754-27FD-F79A-10964A09C623}"/>
              </a:ext>
            </a:extLst>
          </p:cNvPr>
          <p:cNvSpPr>
            <a:spLocks noGrp="1"/>
          </p:cNvSpPr>
          <p:nvPr>
            <p:ph type="title"/>
          </p:nvPr>
        </p:nvSpPr>
        <p:spPr>
          <a:xfrm>
            <a:off x="7492132" y="2232508"/>
            <a:ext cx="4308672" cy="3224045"/>
          </a:xfrm>
        </p:spPr>
        <p:txBody>
          <a:bodyPr vert="horz" lIns="91440" tIns="45720" rIns="91440" bIns="45720" rtlCol="0" anchor="b">
            <a:noAutofit/>
          </a:bodyPr>
          <a:lstStyle/>
          <a:p>
            <a:r>
              <a:rPr lang="en-US" sz="4400" b="1" kern="1200" dirty="0">
                <a:solidFill>
                  <a:schemeClr val="tx1"/>
                </a:solidFill>
                <a:latin typeface="+mj-lt"/>
                <a:ea typeface="+mj-ea"/>
                <a:cs typeface="+mj-cs"/>
              </a:rPr>
              <a:t>Module 4: Alarms and Troubleshooting</a:t>
            </a:r>
          </a:p>
        </p:txBody>
      </p:sp>
      <p:pic>
        <p:nvPicPr>
          <p:cNvPr id="20" name="Picture 19" descr="Cell towers">
            <a:extLst>
              <a:ext uri="{FF2B5EF4-FFF2-40B4-BE49-F238E27FC236}">
                <a16:creationId xmlns:a16="http://schemas.microsoft.com/office/drawing/2014/main" id="{953F5F25-3FDA-4BBD-45EA-5E236004505A}"/>
              </a:ext>
            </a:extLst>
          </p:cNvPr>
          <p:cNvPicPr>
            <a:picLocks noChangeAspect="1"/>
          </p:cNvPicPr>
          <p:nvPr/>
        </p:nvPicPr>
        <p:blipFill>
          <a:blip r:embed="rId2"/>
          <a:srcRect l="32539" r="-1" b="-1"/>
          <a:stretch>
            <a:fillRect/>
          </a:stretch>
        </p:blipFill>
        <p:spPr>
          <a:xfrm>
            <a:off x="20" y="10"/>
            <a:ext cx="6931132" cy="6857990"/>
          </a:xfrm>
          <a:prstGeom prst="rect">
            <a:avLst/>
          </a:prstGeom>
        </p:spPr>
      </p:pic>
    </p:spTree>
    <p:extLst>
      <p:ext uri="{BB962C8B-B14F-4D97-AF65-F5344CB8AC3E}">
        <p14:creationId xmlns:p14="http://schemas.microsoft.com/office/powerpoint/2010/main" val="12370491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5E102E-9A8E-A852-6737-C5BA949B0586}"/>
              </a:ext>
            </a:extLst>
          </p:cNvPr>
          <p:cNvSpPr>
            <a:spLocks noGrp="1"/>
          </p:cNvSpPr>
          <p:nvPr>
            <p:ph type="body" sz="quarter" idx="10"/>
          </p:nvPr>
        </p:nvSpPr>
        <p:spPr>
          <a:xfrm>
            <a:off x="317043" y="241326"/>
            <a:ext cx="11573197" cy="752001"/>
          </a:xfrm>
        </p:spPr>
        <p:txBody>
          <a:bodyPr/>
          <a:lstStyle/>
          <a:p>
            <a:pPr algn="l"/>
            <a:r>
              <a:rPr lang="en-US" sz="4000" dirty="0"/>
              <a:t>What 3GPP Does Standardize: The Alarm Model</a:t>
            </a:r>
            <a:endParaRPr lang="en-IN" sz="4000" dirty="0"/>
          </a:p>
        </p:txBody>
      </p:sp>
      <p:graphicFrame>
        <p:nvGraphicFramePr>
          <p:cNvPr id="3" name="Table 2">
            <a:extLst>
              <a:ext uri="{FF2B5EF4-FFF2-40B4-BE49-F238E27FC236}">
                <a16:creationId xmlns:a16="http://schemas.microsoft.com/office/drawing/2014/main" id="{7F387538-77DE-9726-5B65-439166A1F413}"/>
              </a:ext>
            </a:extLst>
          </p:cNvPr>
          <p:cNvGraphicFramePr>
            <a:graphicFrameLocks noGrp="1"/>
          </p:cNvGraphicFramePr>
          <p:nvPr>
            <p:extLst>
              <p:ext uri="{D42A27DB-BD31-4B8C-83A1-F6EECF244321}">
                <p14:modId xmlns:p14="http://schemas.microsoft.com/office/powerpoint/2010/main" val="1773098830"/>
              </p:ext>
            </p:extLst>
          </p:nvPr>
        </p:nvGraphicFramePr>
        <p:xfrm>
          <a:off x="321991" y="1370357"/>
          <a:ext cx="11409565" cy="4822921"/>
        </p:xfrm>
        <a:graphic>
          <a:graphicData uri="http://schemas.openxmlformats.org/drawingml/2006/table">
            <a:tbl>
              <a:tblPr>
                <a:tableStyleId>{073A0DAA-6AF3-43AB-8588-CEC1D06C72B9}</a:tableStyleId>
              </a:tblPr>
              <a:tblGrid>
                <a:gridCol w="2155868">
                  <a:extLst>
                    <a:ext uri="{9D8B030D-6E8A-4147-A177-3AD203B41FA5}">
                      <a16:colId xmlns:a16="http://schemas.microsoft.com/office/drawing/2014/main" val="4165205107"/>
                    </a:ext>
                  </a:extLst>
                </a:gridCol>
                <a:gridCol w="9253697">
                  <a:extLst>
                    <a:ext uri="{9D8B030D-6E8A-4147-A177-3AD203B41FA5}">
                      <a16:colId xmlns:a16="http://schemas.microsoft.com/office/drawing/2014/main" val="2487431919"/>
                    </a:ext>
                  </a:extLst>
                </a:gridCol>
              </a:tblGrid>
              <a:tr h="521366">
                <a:tc>
                  <a:txBody>
                    <a:bodyPr/>
                    <a:lstStyle/>
                    <a:p>
                      <a:pPr algn="ctr">
                        <a:lnSpc>
                          <a:spcPct val="100000"/>
                        </a:lnSpc>
                        <a:buNone/>
                      </a:pPr>
                      <a:r>
                        <a:rPr lang="en-IN" sz="1800" b="1" dirty="0">
                          <a:effectLst/>
                        </a:rPr>
                        <a:t>KPI Category</a:t>
                      </a:r>
                      <a:endParaRPr lang="en-IN" sz="1800" b="1" dirty="0">
                        <a:effectLst/>
                        <a:latin typeface="Arial" panose="020B0604020202020204" pitchFamily="34" charset="0"/>
                        <a:cs typeface="Arial" panose="020B0604020202020204" pitchFamily="34" charset="0"/>
                      </a:endParaRPr>
                    </a:p>
                  </a:txBody>
                  <a:tcPr marL="76200" marR="76200" marT="38100" marB="38100" anchor="ctr"/>
                </a:tc>
                <a:tc>
                  <a:txBody>
                    <a:bodyPr/>
                    <a:lstStyle/>
                    <a:p>
                      <a:pPr algn="ctr">
                        <a:lnSpc>
                          <a:spcPct val="100000"/>
                        </a:lnSpc>
                        <a:buNone/>
                      </a:pPr>
                      <a:r>
                        <a:rPr lang="en-IN" sz="1800" b="1">
                          <a:effectLst/>
                        </a:rPr>
                        <a:t>Common 3GPP probableCause Values</a:t>
                      </a:r>
                      <a:endParaRPr lang="en-IN" sz="1800" b="1">
                        <a:effectLst/>
                        <a:latin typeface="Arial" panose="020B0604020202020204" pitchFamily="34" charset="0"/>
                        <a:cs typeface="Arial" panose="020B0604020202020204" pitchFamily="34" charset="0"/>
                      </a:endParaRPr>
                    </a:p>
                  </a:txBody>
                  <a:tcPr marL="76200" marR="76200" marT="38100" marB="38100" anchor="ctr"/>
                </a:tc>
                <a:extLst>
                  <a:ext uri="{0D108BD9-81ED-4DB2-BD59-A6C34878D82A}">
                    <a16:rowId xmlns:a16="http://schemas.microsoft.com/office/drawing/2014/main" val="1555173550"/>
                  </a:ext>
                </a:extLst>
              </a:tr>
              <a:tr h="988046">
                <a:tc>
                  <a:txBody>
                    <a:bodyPr/>
                    <a:lstStyle/>
                    <a:p>
                      <a:pPr algn="ctr">
                        <a:lnSpc>
                          <a:spcPct val="100000"/>
                        </a:lnSpc>
                        <a:buNone/>
                      </a:pPr>
                      <a:r>
                        <a:rPr lang="en-IN" sz="1800" b="1">
                          <a:effectLst/>
                        </a:rPr>
                        <a:t>Accessibility</a:t>
                      </a:r>
                      <a:endParaRPr lang="en-IN" sz="1800" b="0">
                        <a:effectLst/>
                        <a:latin typeface="Arial" panose="020B0604020202020204" pitchFamily="34" charset="0"/>
                        <a:cs typeface="Arial" panose="020B0604020202020204" pitchFamily="34" charset="0"/>
                      </a:endParaRPr>
                    </a:p>
                  </a:txBody>
                  <a:tcPr marL="76200" marR="76200" marT="38100" marB="38100" anchor="ctr"/>
                </a:tc>
                <a:tc>
                  <a:txBody>
                    <a:bodyPr/>
                    <a:lstStyle/>
                    <a:p>
                      <a:pPr algn="ctr">
                        <a:lnSpc>
                          <a:spcPct val="100000"/>
                        </a:lnSpc>
                        <a:buNone/>
                      </a:pPr>
                      <a:r>
                        <a:rPr lang="en-IN" sz="1800" b="0" dirty="0" err="1">
                          <a:effectLst/>
                        </a:rPr>
                        <a:t>resourceUnavailable</a:t>
                      </a:r>
                      <a:r>
                        <a:rPr lang="en-IN" sz="1800" b="0" dirty="0">
                          <a:effectLst/>
                        </a:rPr>
                        <a:t>, </a:t>
                      </a:r>
                      <a:r>
                        <a:rPr lang="en-IN" sz="1800" b="0" dirty="0" err="1">
                          <a:effectLst/>
                        </a:rPr>
                        <a:t>underlyingResourceUnavailable</a:t>
                      </a:r>
                      <a:r>
                        <a:rPr lang="en-IN" sz="1800" b="0" dirty="0">
                          <a:effectLst/>
                        </a:rPr>
                        <a:t>, </a:t>
                      </a:r>
                      <a:r>
                        <a:rPr lang="en-IN" sz="1800" b="0" dirty="0" err="1">
                          <a:effectLst/>
                        </a:rPr>
                        <a:t>lossOfSignal</a:t>
                      </a:r>
                      <a:r>
                        <a:rPr lang="en-IN" sz="1800" b="0" dirty="0">
                          <a:effectLst/>
                        </a:rPr>
                        <a:t>, </a:t>
                      </a:r>
                      <a:r>
                        <a:rPr lang="en-IN" sz="1800" b="0" dirty="0" err="1">
                          <a:effectLst/>
                        </a:rPr>
                        <a:t>softwareError</a:t>
                      </a:r>
                      <a:r>
                        <a:rPr lang="en-IN" sz="1800" b="0" dirty="0">
                          <a:effectLst/>
                        </a:rPr>
                        <a:t>, </a:t>
                      </a:r>
                      <a:r>
                        <a:rPr lang="en-IN" sz="1800" b="0" dirty="0" err="1">
                          <a:effectLst/>
                        </a:rPr>
                        <a:t>configurationOrCustomizationError</a:t>
                      </a:r>
                      <a:endParaRPr lang="en-IN" sz="1800" b="0" dirty="0">
                        <a:effectLst/>
                        <a:latin typeface="Arial" panose="020B0604020202020204" pitchFamily="34" charset="0"/>
                        <a:cs typeface="Arial" panose="020B0604020202020204" pitchFamily="34" charset="0"/>
                      </a:endParaRPr>
                    </a:p>
                  </a:txBody>
                  <a:tcPr marL="76200" marR="76200" marT="38100" marB="38100" anchor="ctr"/>
                </a:tc>
                <a:extLst>
                  <a:ext uri="{0D108BD9-81ED-4DB2-BD59-A6C34878D82A}">
                    <a16:rowId xmlns:a16="http://schemas.microsoft.com/office/drawing/2014/main" val="3348969715"/>
                  </a:ext>
                </a:extLst>
              </a:tr>
              <a:tr h="1337417">
                <a:tc>
                  <a:txBody>
                    <a:bodyPr/>
                    <a:lstStyle/>
                    <a:p>
                      <a:pPr algn="ctr">
                        <a:lnSpc>
                          <a:spcPct val="100000"/>
                        </a:lnSpc>
                        <a:buNone/>
                      </a:pPr>
                      <a:r>
                        <a:rPr lang="en-IN" sz="1800" b="1">
                          <a:effectLst/>
                        </a:rPr>
                        <a:t>Retainability</a:t>
                      </a:r>
                      <a:endParaRPr lang="en-IN" sz="1800" b="0">
                        <a:effectLst/>
                        <a:latin typeface="Arial" panose="020B0604020202020204" pitchFamily="34" charset="0"/>
                        <a:cs typeface="Arial" panose="020B0604020202020204" pitchFamily="34" charset="0"/>
                      </a:endParaRPr>
                    </a:p>
                  </a:txBody>
                  <a:tcPr marL="76200" marR="76200" marT="38100" marB="38100" anchor="ctr"/>
                </a:tc>
                <a:tc>
                  <a:txBody>
                    <a:bodyPr/>
                    <a:lstStyle/>
                    <a:p>
                      <a:pPr algn="ctr">
                        <a:lnSpc>
                          <a:spcPct val="100000"/>
                        </a:lnSpc>
                        <a:buNone/>
                      </a:pPr>
                      <a:r>
                        <a:rPr lang="en-IN" sz="1800" b="0">
                          <a:effectLst/>
                        </a:rPr>
                        <a:t>lossOfSignal (Radio Link Failure), linkFailure (Transport), qoSUnattainable, thresholdCrossed (e.g., high interference)</a:t>
                      </a:r>
                      <a:endParaRPr lang="en-IN" sz="1800" b="0">
                        <a:effectLst/>
                        <a:latin typeface="Arial" panose="020B0604020202020204" pitchFamily="34" charset="0"/>
                        <a:cs typeface="Arial" panose="020B0604020202020204" pitchFamily="34" charset="0"/>
                      </a:endParaRPr>
                    </a:p>
                  </a:txBody>
                  <a:tcPr marL="76200" marR="76200" marT="38100" marB="38100" anchor="ctr"/>
                </a:tc>
                <a:extLst>
                  <a:ext uri="{0D108BD9-81ED-4DB2-BD59-A6C34878D82A}">
                    <a16:rowId xmlns:a16="http://schemas.microsoft.com/office/drawing/2014/main" val="3534895851"/>
                  </a:ext>
                </a:extLst>
              </a:tr>
              <a:tr h="988046">
                <a:tc>
                  <a:txBody>
                    <a:bodyPr/>
                    <a:lstStyle/>
                    <a:p>
                      <a:pPr algn="ctr">
                        <a:lnSpc>
                          <a:spcPct val="100000"/>
                        </a:lnSpc>
                        <a:buNone/>
                      </a:pPr>
                      <a:r>
                        <a:rPr lang="en-IN" sz="1800" b="1">
                          <a:effectLst/>
                        </a:rPr>
                        <a:t>Mobility</a:t>
                      </a:r>
                      <a:endParaRPr lang="en-IN" sz="1800" b="0">
                        <a:effectLst/>
                        <a:latin typeface="Arial" panose="020B0604020202020204" pitchFamily="34" charset="0"/>
                        <a:cs typeface="Arial" panose="020B0604020202020204" pitchFamily="34" charset="0"/>
                      </a:endParaRPr>
                    </a:p>
                  </a:txBody>
                  <a:tcPr marL="76200" marR="76200" marT="38100" marB="38100" anchor="ctr"/>
                </a:tc>
                <a:tc>
                  <a:txBody>
                    <a:bodyPr/>
                    <a:lstStyle/>
                    <a:p>
                      <a:pPr algn="ctr">
                        <a:lnSpc>
                          <a:spcPct val="100000"/>
                        </a:lnSpc>
                        <a:buNone/>
                      </a:pPr>
                      <a:r>
                        <a:rPr lang="en-US" sz="1800" b="0">
                          <a:effectLst/>
                        </a:rPr>
                        <a:t>linkFailure (for Xn interface), handoverFailure, configurationOrCustomizationError (Missing neighbor)</a:t>
                      </a:r>
                      <a:endParaRPr lang="en-US" sz="1800" b="0">
                        <a:effectLst/>
                        <a:latin typeface="Arial" panose="020B0604020202020204" pitchFamily="34" charset="0"/>
                        <a:cs typeface="Arial" panose="020B0604020202020204" pitchFamily="34" charset="0"/>
                      </a:endParaRPr>
                    </a:p>
                  </a:txBody>
                  <a:tcPr marL="76200" marR="76200" marT="38100" marB="38100" anchor="ctr"/>
                </a:tc>
                <a:extLst>
                  <a:ext uri="{0D108BD9-81ED-4DB2-BD59-A6C34878D82A}">
                    <a16:rowId xmlns:a16="http://schemas.microsoft.com/office/drawing/2014/main" val="3974149381"/>
                  </a:ext>
                </a:extLst>
              </a:tr>
              <a:tr h="988046">
                <a:tc>
                  <a:txBody>
                    <a:bodyPr/>
                    <a:lstStyle/>
                    <a:p>
                      <a:pPr algn="ctr">
                        <a:lnSpc>
                          <a:spcPct val="100000"/>
                        </a:lnSpc>
                        <a:buNone/>
                      </a:pPr>
                      <a:r>
                        <a:rPr lang="en-IN" sz="1800" b="1">
                          <a:effectLst/>
                        </a:rPr>
                        <a:t>Throughput</a:t>
                      </a:r>
                      <a:endParaRPr lang="en-IN" sz="1800" b="0">
                        <a:effectLst/>
                        <a:latin typeface="Arial" panose="020B0604020202020204" pitchFamily="34" charset="0"/>
                        <a:cs typeface="Arial" panose="020B0604020202020204" pitchFamily="34" charset="0"/>
                      </a:endParaRPr>
                    </a:p>
                  </a:txBody>
                  <a:tcPr marL="76200" marR="76200" marT="38100" marB="38100" anchor="ctr"/>
                </a:tc>
                <a:tc>
                  <a:txBody>
                    <a:bodyPr/>
                    <a:lstStyle/>
                    <a:p>
                      <a:pPr algn="ctr">
                        <a:lnSpc>
                          <a:spcPct val="100000"/>
                        </a:lnSpc>
                        <a:buNone/>
                      </a:pPr>
                      <a:r>
                        <a:rPr lang="en-US" sz="1800" b="0" dirty="0" err="1">
                          <a:effectLst/>
                        </a:rPr>
                        <a:t>thresholdCrossed</a:t>
                      </a:r>
                      <a:r>
                        <a:rPr lang="en-US" sz="1800" b="0" dirty="0">
                          <a:effectLst/>
                        </a:rPr>
                        <a:t> (High Interference, High PRB usage), </a:t>
                      </a:r>
                      <a:r>
                        <a:rPr lang="en-US" sz="1800" b="0" dirty="0" err="1">
                          <a:effectLst/>
                        </a:rPr>
                        <a:t>qoSUnattainable</a:t>
                      </a:r>
                      <a:r>
                        <a:rPr lang="en-US" sz="1800" b="0" dirty="0">
                          <a:effectLst/>
                        </a:rPr>
                        <a:t>, </a:t>
                      </a:r>
                      <a:r>
                        <a:rPr lang="en-US" sz="1800" b="0" dirty="0" err="1">
                          <a:effectLst/>
                        </a:rPr>
                        <a:t>degradedSignal</a:t>
                      </a:r>
                      <a:r>
                        <a:rPr lang="en-US" sz="1800" b="0" dirty="0">
                          <a:effectLst/>
                        </a:rPr>
                        <a:t>, </a:t>
                      </a:r>
                      <a:r>
                        <a:rPr lang="en-US" sz="1800" b="0" dirty="0" err="1">
                          <a:effectLst/>
                        </a:rPr>
                        <a:t>transmitFailure</a:t>
                      </a:r>
                      <a:endParaRPr lang="en-US" sz="1800" b="0" dirty="0">
                        <a:effectLst/>
                        <a:latin typeface="Arial" panose="020B0604020202020204" pitchFamily="34" charset="0"/>
                        <a:cs typeface="Arial" panose="020B0604020202020204" pitchFamily="34" charset="0"/>
                      </a:endParaRPr>
                    </a:p>
                  </a:txBody>
                  <a:tcPr marL="76200" marR="76200" marT="38100" marB="38100" anchor="ctr"/>
                </a:tc>
                <a:extLst>
                  <a:ext uri="{0D108BD9-81ED-4DB2-BD59-A6C34878D82A}">
                    <a16:rowId xmlns:a16="http://schemas.microsoft.com/office/drawing/2014/main" val="901846441"/>
                  </a:ext>
                </a:extLst>
              </a:tr>
            </a:tbl>
          </a:graphicData>
        </a:graphic>
      </p:graphicFrame>
    </p:spTree>
    <p:extLst>
      <p:ext uri="{BB962C8B-B14F-4D97-AF65-F5344CB8AC3E}">
        <p14:creationId xmlns:p14="http://schemas.microsoft.com/office/powerpoint/2010/main" val="41660467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843F50-4517-30A7-9337-34D1FDCF27B4}"/>
              </a:ext>
            </a:extLst>
          </p:cNvPr>
          <p:cNvSpPr>
            <a:spLocks noGrp="1"/>
          </p:cNvSpPr>
          <p:nvPr>
            <p:ph type="body" sz="quarter" idx="10"/>
          </p:nvPr>
        </p:nvSpPr>
        <p:spPr>
          <a:xfrm>
            <a:off x="239223" y="103689"/>
            <a:ext cx="11868471" cy="554126"/>
          </a:xfrm>
        </p:spPr>
        <p:txBody>
          <a:bodyPr/>
          <a:lstStyle/>
          <a:p>
            <a:pPr algn="l"/>
            <a:r>
              <a:rPr lang="en-US" sz="2800" dirty="0"/>
              <a:t>Alarms Affecting 5G NR Accessibility KPI</a:t>
            </a:r>
            <a:endParaRPr lang="en-IN" sz="2800" dirty="0"/>
          </a:p>
        </p:txBody>
      </p:sp>
      <p:graphicFrame>
        <p:nvGraphicFramePr>
          <p:cNvPr id="3" name="Table 2">
            <a:extLst>
              <a:ext uri="{FF2B5EF4-FFF2-40B4-BE49-F238E27FC236}">
                <a16:creationId xmlns:a16="http://schemas.microsoft.com/office/drawing/2014/main" id="{D1632E90-DD8F-368E-6452-9F2581000A9C}"/>
              </a:ext>
            </a:extLst>
          </p:cNvPr>
          <p:cNvGraphicFramePr>
            <a:graphicFrameLocks noGrp="1"/>
          </p:cNvGraphicFramePr>
          <p:nvPr>
            <p:extLst>
              <p:ext uri="{D42A27DB-BD31-4B8C-83A1-F6EECF244321}">
                <p14:modId xmlns:p14="http://schemas.microsoft.com/office/powerpoint/2010/main" val="1762018367"/>
              </p:ext>
            </p:extLst>
          </p:nvPr>
        </p:nvGraphicFramePr>
        <p:xfrm>
          <a:off x="311285" y="868456"/>
          <a:ext cx="11569432" cy="5709112"/>
        </p:xfrm>
        <a:graphic>
          <a:graphicData uri="http://schemas.openxmlformats.org/drawingml/2006/table">
            <a:tbl>
              <a:tblPr>
                <a:tableStyleId>{073A0DAA-6AF3-43AB-8588-CEC1D06C72B9}</a:tableStyleId>
              </a:tblPr>
              <a:tblGrid>
                <a:gridCol w="2393004">
                  <a:extLst>
                    <a:ext uri="{9D8B030D-6E8A-4147-A177-3AD203B41FA5}">
                      <a16:colId xmlns:a16="http://schemas.microsoft.com/office/drawing/2014/main" val="2779560618"/>
                    </a:ext>
                  </a:extLst>
                </a:gridCol>
                <a:gridCol w="3994826">
                  <a:extLst>
                    <a:ext uri="{9D8B030D-6E8A-4147-A177-3AD203B41FA5}">
                      <a16:colId xmlns:a16="http://schemas.microsoft.com/office/drawing/2014/main" val="1739018474"/>
                    </a:ext>
                  </a:extLst>
                </a:gridCol>
                <a:gridCol w="2464340">
                  <a:extLst>
                    <a:ext uri="{9D8B030D-6E8A-4147-A177-3AD203B41FA5}">
                      <a16:colId xmlns:a16="http://schemas.microsoft.com/office/drawing/2014/main" val="2369339743"/>
                    </a:ext>
                  </a:extLst>
                </a:gridCol>
                <a:gridCol w="2717262">
                  <a:extLst>
                    <a:ext uri="{9D8B030D-6E8A-4147-A177-3AD203B41FA5}">
                      <a16:colId xmlns:a16="http://schemas.microsoft.com/office/drawing/2014/main" val="3617903563"/>
                    </a:ext>
                  </a:extLst>
                </a:gridCol>
              </a:tblGrid>
              <a:tr h="328720">
                <a:tc>
                  <a:txBody>
                    <a:bodyPr/>
                    <a:lstStyle/>
                    <a:p>
                      <a:pPr algn="ctr">
                        <a:lnSpc>
                          <a:spcPts val="1500"/>
                        </a:lnSpc>
                        <a:buNone/>
                      </a:pPr>
                      <a:r>
                        <a:rPr lang="en-IN" sz="1050" b="1" dirty="0">
                          <a:effectLst/>
                        </a:rPr>
                        <a:t>Alarm Group / Type</a:t>
                      </a:r>
                      <a:endParaRPr lang="en-IN" sz="1050" b="1" dirty="0">
                        <a:effectLst/>
                        <a:latin typeface="Google Sans Text"/>
                      </a:endParaRPr>
                    </a:p>
                  </a:txBody>
                  <a:tcPr marL="28604" marR="28604" marT="14302" marB="14302" anchor="ctr">
                    <a:solidFill>
                      <a:schemeClr val="accent5">
                        <a:lumMod val="60000"/>
                        <a:lumOff val="40000"/>
                      </a:schemeClr>
                    </a:solidFill>
                  </a:tcPr>
                </a:tc>
                <a:tc>
                  <a:txBody>
                    <a:bodyPr/>
                    <a:lstStyle/>
                    <a:p>
                      <a:pPr algn="ctr">
                        <a:lnSpc>
                          <a:spcPts val="1500"/>
                        </a:lnSpc>
                        <a:buNone/>
                      </a:pPr>
                      <a:r>
                        <a:rPr lang="en-US" sz="1050" b="1" dirty="0">
                          <a:effectLst/>
                        </a:rPr>
                        <a:t>Specific Alarms from Your List (Examples)</a:t>
                      </a:r>
                      <a:endParaRPr lang="en-US" sz="1050" b="1" dirty="0">
                        <a:effectLst/>
                        <a:latin typeface="Google Sans Text"/>
                      </a:endParaRPr>
                    </a:p>
                  </a:txBody>
                  <a:tcPr marL="28604" marR="28604" marT="14302" marB="14302" anchor="ctr">
                    <a:solidFill>
                      <a:schemeClr val="accent5">
                        <a:lumMod val="60000"/>
                        <a:lumOff val="40000"/>
                      </a:schemeClr>
                    </a:solidFill>
                  </a:tcPr>
                </a:tc>
                <a:tc>
                  <a:txBody>
                    <a:bodyPr/>
                    <a:lstStyle/>
                    <a:p>
                      <a:pPr algn="ctr">
                        <a:lnSpc>
                          <a:spcPts val="1500"/>
                        </a:lnSpc>
                        <a:buNone/>
                      </a:pPr>
                      <a:r>
                        <a:rPr lang="en-IN" sz="1050" b="1" dirty="0">
                          <a:effectLst/>
                        </a:rPr>
                        <a:t>Key MO Class(es)</a:t>
                      </a:r>
                      <a:endParaRPr lang="en-IN" sz="1050" b="1" dirty="0">
                        <a:effectLst/>
                        <a:latin typeface="Google Sans Text"/>
                      </a:endParaRPr>
                    </a:p>
                  </a:txBody>
                  <a:tcPr marL="28604" marR="28604" marT="14302" marB="14302" anchor="ctr">
                    <a:solidFill>
                      <a:schemeClr val="accent5">
                        <a:lumMod val="60000"/>
                        <a:lumOff val="40000"/>
                      </a:schemeClr>
                    </a:solidFill>
                  </a:tcPr>
                </a:tc>
                <a:tc>
                  <a:txBody>
                    <a:bodyPr/>
                    <a:lstStyle/>
                    <a:p>
                      <a:pPr algn="ctr">
                        <a:lnSpc>
                          <a:spcPts val="1500"/>
                        </a:lnSpc>
                        <a:buNone/>
                      </a:pPr>
                      <a:r>
                        <a:rPr lang="en-IN" sz="1050" b="1" dirty="0">
                          <a:effectLst/>
                        </a:rPr>
                        <a:t>Impact Explanation</a:t>
                      </a:r>
                      <a:endParaRPr lang="en-IN" sz="1050" b="1" dirty="0">
                        <a:effectLst/>
                        <a:latin typeface="Google Sans Text"/>
                      </a:endParaRPr>
                    </a:p>
                  </a:txBody>
                  <a:tcPr marL="28604" marR="28604" marT="14302" marB="14302" anchor="ctr">
                    <a:solidFill>
                      <a:schemeClr val="accent5">
                        <a:lumMod val="60000"/>
                        <a:lumOff val="40000"/>
                      </a:schemeClr>
                    </a:solidFill>
                  </a:tcPr>
                </a:tc>
                <a:extLst>
                  <a:ext uri="{0D108BD9-81ED-4DB2-BD59-A6C34878D82A}">
                    <a16:rowId xmlns:a16="http://schemas.microsoft.com/office/drawing/2014/main" val="2343564573"/>
                  </a:ext>
                </a:extLst>
              </a:tr>
              <a:tr h="1492809">
                <a:tc>
                  <a:txBody>
                    <a:bodyPr/>
                    <a:lstStyle/>
                    <a:p>
                      <a:pPr algn="ctr">
                        <a:lnSpc>
                          <a:spcPts val="1500"/>
                        </a:lnSpc>
                        <a:buNone/>
                      </a:pPr>
                      <a:r>
                        <a:rPr lang="en-IN" sz="1050" b="1">
                          <a:effectLst/>
                        </a:rPr>
                        <a:t>Cell/Carrier Unavailability</a:t>
                      </a:r>
                      <a:endParaRPr lang="en-IN" sz="1050" b="0">
                        <a:effectLst/>
                        <a:latin typeface="Google Sans Text"/>
                      </a:endParaRPr>
                    </a:p>
                  </a:txBody>
                  <a:tcPr marL="28604" marR="28604" marT="14302" marB="14302" anchor="ctr"/>
                </a:tc>
                <a:tc>
                  <a:txBody>
                    <a:bodyPr/>
                    <a:lstStyle/>
                    <a:p>
                      <a:pPr algn="ctr">
                        <a:lnSpc>
                          <a:spcPts val="1500"/>
                        </a:lnSpc>
                        <a:buNone/>
                      </a:pPr>
                      <a:r>
                        <a:rPr lang="en-IN" sz="1050" b="0" dirty="0">
                          <a:effectLst/>
                        </a:rPr>
                        <a:t>Service </a:t>
                      </a:r>
                      <a:r>
                        <a:rPr lang="en-IN" sz="1050" b="0" dirty="0" err="1">
                          <a:effectLst/>
                        </a:rPr>
                        <a:t>Unavailable,MO</a:t>
                      </a:r>
                      <a:r>
                        <a:rPr lang="en-IN" sz="1050" b="0" dirty="0">
                          <a:effectLst/>
                        </a:rPr>
                        <a:t> Configuration Exceeds Resources...,Resource Configuration </a:t>
                      </a:r>
                      <a:r>
                        <a:rPr lang="en-IN" sz="1050" b="0" dirty="0" err="1">
                          <a:effectLst/>
                        </a:rPr>
                        <a:t>Failure,Configuration</a:t>
                      </a:r>
                      <a:r>
                        <a:rPr lang="en-IN" sz="1050" b="0" dirty="0">
                          <a:effectLst/>
                        </a:rPr>
                        <a:t> Requires Feature </a:t>
                      </a:r>
                      <a:r>
                        <a:rPr lang="en-IN" sz="1050" b="0" dirty="0" err="1">
                          <a:effectLst/>
                        </a:rPr>
                        <a:t>Activation,ESS</a:t>
                      </a:r>
                      <a:r>
                        <a:rPr lang="en-IN" sz="1050" b="0" dirty="0">
                          <a:effectLst/>
                        </a:rPr>
                        <a:t> Service Unavailable</a:t>
                      </a:r>
                      <a:endParaRPr lang="en-IN" sz="1050" b="0" dirty="0">
                        <a:effectLst/>
                        <a:latin typeface="Google Sans Text"/>
                      </a:endParaRPr>
                    </a:p>
                  </a:txBody>
                  <a:tcPr marL="28604" marR="28604" marT="14302" marB="14302" anchor="ctr"/>
                </a:tc>
                <a:tc>
                  <a:txBody>
                    <a:bodyPr/>
                    <a:lstStyle/>
                    <a:p>
                      <a:pPr algn="ctr">
                        <a:lnSpc>
                          <a:spcPts val="1500"/>
                        </a:lnSpc>
                        <a:buNone/>
                      </a:pPr>
                      <a:r>
                        <a:rPr lang="en-IN" sz="1050" b="0" dirty="0" err="1">
                          <a:effectLst/>
                        </a:rPr>
                        <a:t>NRCellDU</a:t>
                      </a:r>
                      <a:endParaRPr lang="en-IN" sz="1050" b="0" dirty="0">
                        <a:effectLst/>
                        <a:latin typeface="Google Sans Text"/>
                      </a:endParaRPr>
                    </a:p>
                  </a:txBody>
                  <a:tcPr marL="28604" marR="28604" marT="14302" marB="14302" anchor="ctr"/>
                </a:tc>
                <a:tc>
                  <a:txBody>
                    <a:bodyPr/>
                    <a:lstStyle/>
                    <a:p>
                      <a:pPr algn="ctr">
                        <a:lnSpc>
                          <a:spcPts val="1500"/>
                        </a:lnSpc>
                        <a:buNone/>
                      </a:pPr>
                      <a:r>
                        <a:rPr lang="en-US" sz="1050" b="1">
                          <a:effectLst/>
                        </a:rPr>
                        <a:t>Direct Impact:</a:t>
                      </a:r>
                      <a:r>
                        <a:rPr lang="en-US" sz="1050" b="0">
                          <a:effectLst/>
                        </a:rPr>
                        <a:t> The cell is not operational and cannot broadcast system information or respond to access requests. This is the most severe cause of accessibility failure.</a:t>
                      </a:r>
                      <a:endParaRPr lang="en-US" sz="1050" b="0">
                        <a:effectLst/>
                        <a:latin typeface="Google Sans Text"/>
                      </a:endParaRPr>
                    </a:p>
                  </a:txBody>
                  <a:tcPr marL="28604" marR="28604" marT="14302" marB="14302" anchor="ctr"/>
                </a:tc>
                <a:extLst>
                  <a:ext uri="{0D108BD9-81ED-4DB2-BD59-A6C34878D82A}">
                    <a16:rowId xmlns:a16="http://schemas.microsoft.com/office/drawing/2014/main" val="1941599058"/>
                  </a:ext>
                </a:extLst>
              </a:tr>
              <a:tr h="1068182">
                <a:tc>
                  <a:txBody>
                    <a:bodyPr/>
                    <a:lstStyle/>
                    <a:p>
                      <a:pPr algn="ctr">
                        <a:lnSpc>
                          <a:spcPts val="1500"/>
                        </a:lnSpc>
                        <a:buNone/>
                      </a:pPr>
                      <a:r>
                        <a:rPr lang="en-IN" sz="1050" b="1">
                          <a:effectLst/>
                        </a:rPr>
                        <a:t>Transport &amp; Interface Failure</a:t>
                      </a:r>
                      <a:endParaRPr lang="en-IN" sz="1050" b="0">
                        <a:effectLst/>
                        <a:latin typeface="Google Sans Text"/>
                      </a:endParaRPr>
                    </a:p>
                  </a:txBody>
                  <a:tcPr marL="28604" marR="28604" marT="14302" marB="14302" anchor="ctr"/>
                </a:tc>
                <a:tc>
                  <a:txBody>
                    <a:bodyPr/>
                    <a:lstStyle/>
                    <a:p>
                      <a:pPr algn="ctr">
                        <a:lnSpc>
                          <a:spcPts val="1500"/>
                        </a:lnSpc>
                        <a:buNone/>
                      </a:pPr>
                      <a:r>
                        <a:rPr lang="en-IN" sz="1050" b="0" dirty="0">
                          <a:effectLst/>
                        </a:rPr>
                        <a:t>F1C Link to GNBCUCP </a:t>
                      </a:r>
                      <a:r>
                        <a:rPr lang="en-IN" sz="1050" b="0" dirty="0" err="1">
                          <a:effectLst/>
                        </a:rPr>
                        <a:t>Failure,GNBCUCP</a:t>
                      </a:r>
                      <a:r>
                        <a:rPr lang="en-IN" sz="1050" b="0" dirty="0">
                          <a:effectLst/>
                        </a:rPr>
                        <a:t> Service </a:t>
                      </a:r>
                      <a:r>
                        <a:rPr lang="en-IN" sz="1050" b="0" dirty="0" err="1">
                          <a:effectLst/>
                        </a:rPr>
                        <a:t>Unavailable,Default</a:t>
                      </a:r>
                      <a:r>
                        <a:rPr lang="en-IN" sz="1050" b="0" dirty="0">
                          <a:effectLst/>
                        </a:rPr>
                        <a:t> AMF PLMN Service </a:t>
                      </a:r>
                      <a:r>
                        <a:rPr lang="en-IN" sz="1050" b="0" dirty="0" err="1">
                          <a:effectLst/>
                        </a:rPr>
                        <a:t>Unavailable,XnC</a:t>
                      </a:r>
                      <a:r>
                        <a:rPr lang="en-IN" sz="1050" b="0" dirty="0">
                          <a:effectLst/>
                        </a:rPr>
                        <a:t> Link to </a:t>
                      </a:r>
                      <a:r>
                        <a:rPr lang="en-IN" sz="1050" b="0" dirty="0" err="1">
                          <a:effectLst/>
                        </a:rPr>
                        <a:t>GNodeB</a:t>
                      </a:r>
                      <a:r>
                        <a:rPr lang="en-IN" sz="1050" b="0" dirty="0">
                          <a:effectLst/>
                        </a:rPr>
                        <a:t> Failure (Impacts NSA setup)</a:t>
                      </a:r>
                      <a:endParaRPr lang="en-IN" sz="1050" b="0" dirty="0">
                        <a:effectLst/>
                        <a:latin typeface="Google Sans Text"/>
                      </a:endParaRPr>
                    </a:p>
                  </a:txBody>
                  <a:tcPr marL="28604" marR="28604" marT="14302" marB="14302" anchor="ctr"/>
                </a:tc>
                <a:tc>
                  <a:txBody>
                    <a:bodyPr/>
                    <a:lstStyle/>
                    <a:p>
                      <a:pPr algn="ctr">
                        <a:lnSpc>
                          <a:spcPts val="1500"/>
                        </a:lnSpc>
                        <a:buNone/>
                      </a:pPr>
                      <a:r>
                        <a:rPr lang="en-IN" sz="1050" b="0" dirty="0" err="1">
                          <a:effectLst/>
                        </a:rPr>
                        <a:t>GNBDUFunction,GNBCUCPFunction</a:t>
                      </a:r>
                      <a:endParaRPr lang="en-IN" sz="1050" b="0" dirty="0">
                        <a:effectLst/>
                        <a:latin typeface="Google Sans Text"/>
                      </a:endParaRPr>
                    </a:p>
                  </a:txBody>
                  <a:tcPr marL="28604" marR="28604" marT="14302" marB="14302" anchor="ctr"/>
                </a:tc>
                <a:tc>
                  <a:txBody>
                    <a:bodyPr/>
                    <a:lstStyle/>
                    <a:p>
                      <a:pPr algn="ctr">
                        <a:lnSpc>
                          <a:spcPts val="1500"/>
                        </a:lnSpc>
                        <a:buNone/>
                      </a:pPr>
                      <a:r>
                        <a:rPr lang="en-US" sz="1050" b="1">
                          <a:effectLst/>
                        </a:rPr>
                        <a:t>Direct Impact:</a:t>
                      </a:r>
                      <a:r>
                        <a:rPr lang="en-US" sz="1050" b="0">
                          <a:effectLst/>
                        </a:rPr>
                        <a:t> The gNB-DU cannot communicate with the gNB-CU, or the gNB-CU cannot communicate with the AMF in the core network. No new user sessions can be authenticated or set up.</a:t>
                      </a:r>
                      <a:endParaRPr lang="en-US" sz="1050" b="0">
                        <a:effectLst/>
                        <a:latin typeface="Google Sans Text"/>
                      </a:endParaRPr>
                    </a:p>
                  </a:txBody>
                  <a:tcPr marL="28604" marR="28604" marT="14302" marB="14302" anchor="ctr"/>
                </a:tc>
                <a:extLst>
                  <a:ext uri="{0D108BD9-81ED-4DB2-BD59-A6C34878D82A}">
                    <a16:rowId xmlns:a16="http://schemas.microsoft.com/office/drawing/2014/main" val="635135534"/>
                  </a:ext>
                </a:extLst>
              </a:tr>
              <a:tr h="974648">
                <a:tc>
                  <a:txBody>
                    <a:bodyPr/>
                    <a:lstStyle/>
                    <a:p>
                      <a:pPr algn="ctr">
                        <a:lnSpc>
                          <a:spcPts val="1500"/>
                        </a:lnSpc>
                        <a:buNone/>
                      </a:pPr>
                      <a:r>
                        <a:rPr lang="en-IN" sz="1050" b="1">
                          <a:effectLst/>
                        </a:rPr>
                        <a:t>Synchronization Failure</a:t>
                      </a:r>
                      <a:endParaRPr lang="en-IN" sz="1050" b="0">
                        <a:effectLst/>
                        <a:latin typeface="Google Sans Text"/>
                      </a:endParaRPr>
                    </a:p>
                  </a:txBody>
                  <a:tcPr marL="28604" marR="28604" marT="14302" marB="14302" anchor="ctr"/>
                </a:tc>
                <a:tc>
                  <a:txBody>
                    <a:bodyPr/>
                    <a:lstStyle/>
                    <a:p>
                      <a:pPr algn="ctr">
                        <a:lnSpc>
                          <a:spcPts val="1500"/>
                        </a:lnSpc>
                        <a:buNone/>
                      </a:pPr>
                      <a:r>
                        <a:rPr lang="en-IN" sz="1050" b="0" dirty="0">
                          <a:effectLst/>
                        </a:rPr>
                        <a:t>Synchronization </a:t>
                      </a:r>
                      <a:r>
                        <a:rPr lang="en-IN" sz="1050" b="0" dirty="0" err="1">
                          <a:effectLst/>
                        </a:rPr>
                        <a:t>Lost,Sync</a:t>
                      </a:r>
                      <a:r>
                        <a:rPr lang="en-IN" sz="1050" b="0" dirty="0">
                          <a:effectLst/>
                        </a:rPr>
                        <a:t> PTP Time Availability </a:t>
                      </a:r>
                      <a:r>
                        <a:rPr lang="en-IN" sz="1050" b="0" dirty="0" err="1">
                          <a:effectLst/>
                        </a:rPr>
                        <a:t>Fault,Radio</a:t>
                      </a:r>
                      <a:r>
                        <a:rPr lang="en-IN" sz="1050" b="0" dirty="0">
                          <a:effectLst/>
                        </a:rPr>
                        <a:t> Clock Service in Time Holdover </a:t>
                      </a:r>
                      <a:r>
                        <a:rPr lang="en-IN" sz="1050" b="0" dirty="0" err="1">
                          <a:effectLst/>
                        </a:rPr>
                        <a:t>Mode,Calendar</a:t>
                      </a:r>
                      <a:r>
                        <a:rPr lang="en-IN" sz="1050" b="0" dirty="0">
                          <a:effectLst/>
                        </a:rPr>
                        <a:t> Clock Misaligned</a:t>
                      </a:r>
                      <a:endParaRPr lang="en-IN" sz="1050" b="0" dirty="0">
                        <a:effectLst/>
                        <a:latin typeface="Google Sans Text"/>
                      </a:endParaRPr>
                    </a:p>
                  </a:txBody>
                  <a:tcPr marL="28604" marR="28604" marT="14302" marB="14302" anchor="ctr"/>
                </a:tc>
                <a:tc>
                  <a:txBody>
                    <a:bodyPr/>
                    <a:lstStyle/>
                    <a:p>
                      <a:pPr algn="ctr">
                        <a:lnSpc>
                          <a:spcPts val="1500"/>
                        </a:lnSpc>
                        <a:buNone/>
                      </a:pPr>
                      <a:r>
                        <a:rPr lang="en-US" sz="1050" b="0" dirty="0" err="1">
                          <a:effectLst/>
                        </a:rPr>
                        <a:t>FieldReplaceableUnit,RadioEquipmentClock</a:t>
                      </a:r>
                      <a:r>
                        <a:rPr lang="en-US" sz="1050" b="0" dirty="0">
                          <a:effectLst/>
                        </a:rPr>
                        <a:t>...,</a:t>
                      </a:r>
                      <a:r>
                        <a:rPr lang="en-US" sz="1050" b="0" dirty="0" err="1">
                          <a:effectLst/>
                        </a:rPr>
                        <a:t>NRSynchronization</a:t>
                      </a:r>
                      <a:endParaRPr lang="en-US" sz="1050" b="0" dirty="0">
                        <a:effectLst/>
                        <a:latin typeface="Google Sans Text"/>
                      </a:endParaRPr>
                    </a:p>
                  </a:txBody>
                  <a:tcPr marL="28604" marR="28604" marT="14302" marB="14302" anchor="ctr"/>
                </a:tc>
                <a:tc>
                  <a:txBody>
                    <a:bodyPr/>
                    <a:lstStyle/>
                    <a:p>
                      <a:pPr algn="ctr">
                        <a:lnSpc>
                          <a:spcPts val="1500"/>
                        </a:lnSpc>
                        <a:buNone/>
                      </a:pPr>
                      <a:r>
                        <a:rPr lang="en-US" sz="1050" b="1">
                          <a:effectLst/>
                        </a:rPr>
                        <a:t>Direct Impact:</a:t>
                      </a:r>
                      <a:r>
                        <a:rPr lang="en-US" sz="1050" b="0">
                          <a:effectLst/>
                        </a:rPr>
                        <a:t> A cell without a stable timing reference cannot transmit correctly or at all. It is effectively offline, leading to total accessibility failure for that cell.</a:t>
                      </a:r>
                      <a:endParaRPr lang="en-US" sz="1050" b="0">
                        <a:effectLst/>
                        <a:latin typeface="Google Sans Text"/>
                      </a:endParaRPr>
                    </a:p>
                  </a:txBody>
                  <a:tcPr marL="28604" marR="28604" marT="14302" marB="14302" anchor="ctr"/>
                </a:tc>
                <a:extLst>
                  <a:ext uri="{0D108BD9-81ED-4DB2-BD59-A6C34878D82A}">
                    <a16:rowId xmlns:a16="http://schemas.microsoft.com/office/drawing/2014/main" val="562082909"/>
                  </a:ext>
                </a:extLst>
              </a:tr>
              <a:tr h="1068182">
                <a:tc>
                  <a:txBody>
                    <a:bodyPr/>
                    <a:lstStyle/>
                    <a:p>
                      <a:pPr algn="ctr">
                        <a:lnSpc>
                          <a:spcPts val="1500"/>
                        </a:lnSpc>
                        <a:buNone/>
                      </a:pPr>
                      <a:r>
                        <a:rPr lang="en-IN" sz="1050" b="1">
                          <a:effectLst/>
                        </a:rPr>
                        <a:t>Admission Control / Licensing</a:t>
                      </a:r>
                      <a:endParaRPr lang="en-IN" sz="1050" b="0">
                        <a:effectLst/>
                        <a:latin typeface="Google Sans Text"/>
                      </a:endParaRPr>
                    </a:p>
                  </a:txBody>
                  <a:tcPr marL="28604" marR="28604" marT="14302" marB="14302" anchor="ctr"/>
                </a:tc>
                <a:tc>
                  <a:txBody>
                    <a:bodyPr/>
                    <a:lstStyle/>
                    <a:p>
                      <a:pPr algn="ctr">
                        <a:lnSpc>
                          <a:spcPts val="1500"/>
                        </a:lnSpc>
                        <a:buNone/>
                      </a:pPr>
                      <a:r>
                        <a:rPr lang="en-US" sz="1050" b="0" dirty="0">
                          <a:effectLst/>
                        </a:rPr>
                        <a:t>Licensed Capacity </a:t>
                      </a:r>
                      <a:r>
                        <a:rPr lang="en-US" sz="1050" b="0" dirty="0" err="1">
                          <a:effectLst/>
                        </a:rPr>
                        <a:t>Exceeded,License</a:t>
                      </a:r>
                      <a:r>
                        <a:rPr lang="en-US" sz="1050" b="0" dirty="0">
                          <a:effectLst/>
                        </a:rPr>
                        <a:t> Key Not </a:t>
                      </a:r>
                      <a:r>
                        <a:rPr lang="en-US" sz="1050" b="0" dirty="0" err="1">
                          <a:effectLst/>
                        </a:rPr>
                        <a:t>Available,MO</a:t>
                      </a:r>
                      <a:r>
                        <a:rPr lang="en-US" sz="1050" b="0" dirty="0">
                          <a:effectLst/>
                        </a:rPr>
                        <a:t> Configuration Exceeds Resources Enabled by the Key</a:t>
                      </a:r>
                      <a:endParaRPr lang="en-US" sz="1050" b="0" dirty="0">
                        <a:effectLst/>
                        <a:latin typeface="Google Sans Text"/>
                      </a:endParaRPr>
                    </a:p>
                  </a:txBody>
                  <a:tcPr marL="28604" marR="28604" marT="14302" marB="14302" anchor="ctr"/>
                </a:tc>
                <a:tc>
                  <a:txBody>
                    <a:bodyPr/>
                    <a:lstStyle/>
                    <a:p>
                      <a:pPr algn="ctr">
                        <a:lnSpc>
                          <a:spcPts val="1500"/>
                        </a:lnSpc>
                        <a:buNone/>
                      </a:pPr>
                      <a:r>
                        <a:rPr lang="en-IN" sz="1050" b="0" dirty="0" err="1">
                          <a:effectLst/>
                        </a:rPr>
                        <a:t>FeatureState,NRCellDU</a:t>
                      </a:r>
                      <a:endParaRPr lang="en-IN" sz="1050" b="0" dirty="0">
                        <a:effectLst/>
                        <a:latin typeface="Google Sans Text"/>
                      </a:endParaRPr>
                    </a:p>
                  </a:txBody>
                  <a:tcPr marL="28604" marR="28604" marT="14302" marB="14302" anchor="ctr"/>
                </a:tc>
                <a:tc>
                  <a:txBody>
                    <a:bodyPr/>
                    <a:lstStyle/>
                    <a:p>
                      <a:pPr algn="ctr">
                        <a:lnSpc>
                          <a:spcPts val="1500"/>
                        </a:lnSpc>
                        <a:buNone/>
                      </a:pPr>
                      <a:r>
                        <a:rPr lang="en-US" sz="1050" b="1">
                          <a:effectLst/>
                        </a:rPr>
                        <a:t>Direct Impact:</a:t>
                      </a:r>
                      <a:r>
                        <a:rPr lang="en-US" sz="1050" b="0">
                          <a:effectLst/>
                        </a:rPr>
                        <a:t> The gNB is operational but actively rejects new users because a software or hardware capacity license limit has been reached.</a:t>
                      </a:r>
                      <a:endParaRPr lang="en-US" sz="1050" b="0">
                        <a:effectLst/>
                        <a:latin typeface="Google Sans Text"/>
                      </a:endParaRPr>
                    </a:p>
                  </a:txBody>
                  <a:tcPr marL="28604" marR="28604" marT="14302" marB="14302" anchor="ctr"/>
                </a:tc>
                <a:extLst>
                  <a:ext uri="{0D108BD9-81ED-4DB2-BD59-A6C34878D82A}">
                    <a16:rowId xmlns:a16="http://schemas.microsoft.com/office/drawing/2014/main" val="1983521386"/>
                  </a:ext>
                </a:extLst>
              </a:tr>
              <a:tr h="651684">
                <a:tc>
                  <a:txBody>
                    <a:bodyPr/>
                    <a:lstStyle/>
                    <a:p>
                      <a:pPr algn="ctr">
                        <a:lnSpc>
                          <a:spcPts val="1500"/>
                        </a:lnSpc>
                        <a:buNone/>
                      </a:pPr>
                      <a:r>
                        <a:rPr lang="en-IN" sz="1050" b="1">
                          <a:effectLst/>
                        </a:rPr>
                        <a:t>Hardware Fault</a:t>
                      </a:r>
                      <a:endParaRPr lang="en-IN" sz="1050" b="0">
                        <a:effectLst/>
                        <a:latin typeface="Google Sans Text"/>
                      </a:endParaRPr>
                    </a:p>
                  </a:txBody>
                  <a:tcPr marL="28604" marR="28604" marT="14302" marB="14302" anchor="ctr"/>
                </a:tc>
                <a:tc>
                  <a:txBody>
                    <a:bodyPr/>
                    <a:lstStyle/>
                    <a:p>
                      <a:pPr algn="ctr">
                        <a:lnSpc>
                          <a:spcPts val="1500"/>
                        </a:lnSpc>
                        <a:buNone/>
                      </a:pPr>
                      <a:r>
                        <a:rPr lang="en-US" sz="1050" b="0" dirty="0">
                          <a:effectLst/>
                        </a:rPr>
                        <a:t>No </a:t>
                      </a:r>
                      <a:r>
                        <a:rPr lang="en-US" sz="1050" b="0" dirty="0" err="1">
                          <a:effectLst/>
                        </a:rPr>
                        <a:t>Connection,HW</a:t>
                      </a:r>
                      <a:r>
                        <a:rPr lang="en-US" sz="1050" b="0" dirty="0">
                          <a:effectLst/>
                        </a:rPr>
                        <a:t> </a:t>
                      </a:r>
                      <a:r>
                        <a:rPr lang="en-US" sz="1050" b="0" dirty="0" err="1">
                          <a:effectLst/>
                        </a:rPr>
                        <a:t>Fault,Missing</a:t>
                      </a:r>
                      <a:r>
                        <a:rPr lang="en-US" sz="1050" b="0" dirty="0">
                          <a:effectLst/>
                        </a:rPr>
                        <a:t> SXU</a:t>
                      </a:r>
                      <a:endParaRPr lang="en-US" sz="1050" b="0" dirty="0">
                        <a:effectLst/>
                        <a:latin typeface="Google Sans Text"/>
                      </a:endParaRPr>
                    </a:p>
                  </a:txBody>
                  <a:tcPr marL="28604" marR="28604" marT="14302" marB="14302" anchor="ctr"/>
                </a:tc>
                <a:tc>
                  <a:txBody>
                    <a:bodyPr/>
                    <a:lstStyle/>
                    <a:p>
                      <a:pPr algn="ctr">
                        <a:lnSpc>
                          <a:spcPts val="1500"/>
                        </a:lnSpc>
                        <a:buNone/>
                      </a:pPr>
                      <a:r>
                        <a:rPr lang="en-IN" sz="1050" b="0" dirty="0" err="1">
                          <a:effectLst/>
                        </a:rPr>
                        <a:t>FieldReplaceableUnit,PlugInModule</a:t>
                      </a:r>
                      <a:endParaRPr lang="en-IN" sz="1050" b="0" dirty="0">
                        <a:effectLst/>
                        <a:latin typeface="Google Sans Text"/>
                      </a:endParaRPr>
                    </a:p>
                  </a:txBody>
                  <a:tcPr marL="28604" marR="28604" marT="14302" marB="14302" anchor="ctr"/>
                </a:tc>
                <a:tc>
                  <a:txBody>
                    <a:bodyPr/>
                    <a:lstStyle/>
                    <a:p>
                      <a:pPr algn="ctr">
                        <a:lnSpc>
                          <a:spcPts val="1500"/>
                        </a:lnSpc>
                        <a:buNone/>
                      </a:pPr>
                      <a:r>
                        <a:rPr lang="en-US" sz="1050" b="1" dirty="0">
                          <a:effectLst/>
                        </a:rPr>
                        <a:t>Direct Impact:</a:t>
                      </a:r>
                      <a:r>
                        <a:rPr lang="en-US" sz="1050" b="0" dirty="0">
                          <a:effectLst/>
                        </a:rPr>
                        <a:t> The physical hardware (baseband or radio unit) required to operate the cell has failed. The cell cannot be brought into service.</a:t>
                      </a:r>
                      <a:endParaRPr lang="en-US" sz="1050" b="0" dirty="0">
                        <a:effectLst/>
                        <a:latin typeface="Google Sans Text"/>
                      </a:endParaRPr>
                    </a:p>
                  </a:txBody>
                  <a:tcPr marL="28604" marR="28604" marT="14302" marB="14302" anchor="ctr"/>
                </a:tc>
                <a:extLst>
                  <a:ext uri="{0D108BD9-81ED-4DB2-BD59-A6C34878D82A}">
                    <a16:rowId xmlns:a16="http://schemas.microsoft.com/office/drawing/2014/main" val="3041302599"/>
                  </a:ext>
                </a:extLst>
              </a:tr>
            </a:tbl>
          </a:graphicData>
        </a:graphic>
      </p:graphicFrame>
    </p:spTree>
    <p:extLst>
      <p:ext uri="{BB962C8B-B14F-4D97-AF65-F5344CB8AC3E}">
        <p14:creationId xmlns:p14="http://schemas.microsoft.com/office/powerpoint/2010/main" val="2183953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C20CA840-2170-3166-612C-3DB931BF22B2}"/>
              </a:ext>
            </a:extLst>
          </p:cNvPr>
          <p:cNvSpPr>
            <a:spLocks noGrp="1"/>
          </p:cNvSpPr>
          <p:nvPr>
            <p:ph type="body" sz="quarter" idx="10"/>
          </p:nvPr>
        </p:nvSpPr>
        <p:spPr>
          <a:xfrm>
            <a:off x="239223" y="103689"/>
            <a:ext cx="11868471" cy="554126"/>
          </a:xfrm>
        </p:spPr>
        <p:txBody>
          <a:bodyPr/>
          <a:lstStyle/>
          <a:p>
            <a:pPr algn="l"/>
            <a:r>
              <a:rPr lang="en-US" sz="2800" dirty="0"/>
              <a:t>Alarms Affecting 5G NR Retainability KPI</a:t>
            </a:r>
            <a:endParaRPr lang="en-IN" sz="2800" dirty="0"/>
          </a:p>
        </p:txBody>
      </p:sp>
      <p:graphicFrame>
        <p:nvGraphicFramePr>
          <p:cNvPr id="4" name="Table 3">
            <a:extLst>
              <a:ext uri="{FF2B5EF4-FFF2-40B4-BE49-F238E27FC236}">
                <a16:creationId xmlns:a16="http://schemas.microsoft.com/office/drawing/2014/main" id="{FEDBB4BD-067E-E737-B062-5BF5B035FA88}"/>
              </a:ext>
            </a:extLst>
          </p:cNvPr>
          <p:cNvGraphicFramePr>
            <a:graphicFrameLocks noGrp="1"/>
          </p:cNvGraphicFramePr>
          <p:nvPr>
            <p:extLst>
              <p:ext uri="{D42A27DB-BD31-4B8C-83A1-F6EECF244321}">
                <p14:modId xmlns:p14="http://schemas.microsoft.com/office/powerpoint/2010/main" val="3646621530"/>
              </p:ext>
            </p:extLst>
          </p:nvPr>
        </p:nvGraphicFramePr>
        <p:xfrm>
          <a:off x="376136" y="830094"/>
          <a:ext cx="11491608" cy="5408577"/>
        </p:xfrm>
        <a:graphic>
          <a:graphicData uri="http://schemas.openxmlformats.org/drawingml/2006/table">
            <a:tbl>
              <a:tblPr>
                <a:tableStyleId>{073A0DAA-6AF3-43AB-8588-CEC1D06C72B9}</a:tableStyleId>
              </a:tblPr>
              <a:tblGrid>
                <a:gridCol w="2872902">
                  <a:extLst>
                    <a:ext uri="{9D8B030D-6E8A-4147-A177-3AD203B41FA5}">
                      <a16:colId xmlns:a16="http://schemas.microsoft.com/office/drawing/2014/main" val="1387985028"/>
                    </a:ext>
                  </a:extLst>
                </a:gridCol>
                <a:gridCol w="2872902">
                  <a:extLst>
                    <a:ext uri="{9D8B030D-6E8A-4147-A177-3AD203B41FA5}">
                      <a16:colId xmlns:a16="http://schemas.microsoft.com/office/drawing/2014/main" val="2133166900"/>
                    </a:ext>
                  </a:extLst>
                </a:gridCol>
                <a:gridCol w="2872902">
                  <a:extLst>
                    <a:ext uri="{9D8B030D-6E8A-4147-A177-3AD203B41FA5}">
                      <a16:colId xmlns:a16="http://schemas.microsoft.com/office/drawing/2014/main" val="4006847184"/>
                    </a:ext>
                  </a:extLst>
                </a:gridCol>
                <a:gridCol w="2872902">
                  <a:extLst>
                    <a:ext uri="{9D8B030D-6E8A-4147-A177-3AD203B41FA5}">
                      <a16:colId xmlns:a16="http://schemas.microsoft.com/office/drawing/2014/main" val="2155111857"/>
                    </a:ext>
                  </a:extLst>
                </a:gridCol>
              </a:tblGrid>
              <a:tr h="340523">
                <a:tc>
                  <a:txBody>
                    <a:bodyPr/>
                    <a:lstStyle/>
                    <a:p>
                      <a:pPr algn="ctr">
                        <a:lnSpc>
                          <a:spcPts val="1500"/>
                        </a:lnSpc>
                        <a:buNone/>
                      </a:pPr>
                      <a:r>
                        <a:rPr lang="en-IN" sz="1100" b="1" dirty="0">
                          <a:effectLst/>
                        </a:rPr>
                        <a:t>Alarm Group / Type</a:t>
                      </a:r>
                      <a:endParaRPr lang="en-IN" sz="1100" b="1" dirty="0">
                        <a:effectLst/>
                        <a:latin typeface="Google Sans Text"/>
                      </a:endParaRPr>
                    </a:p>
                  </a:txBody>
                  <a:tcPr marL="39232" marR="39232" marT="19616" marB="19616" anchor="ctr">
                    <a:solidFill>
                      <a:schemeClr val="accent5">
                        <a:lumMod val="60000"/>
                        <a:lumOff val="40000"/>
                      </a:schemeClr>
                    </a:solidFill>
                  </a:tcPr>
                </a:tc>
                <a:tc>
                  <a:txBody>
                    <a:bodyPr/>
                    <a:lstStyle/>
                    <a:p>
                      <a:pPr algn="ctr">
                        <a:lnSpc>
                          <a:spcPts val="1500"/>
                        </a:lnSpc>
                        <a:buNone/>
                      </a:pPr>
                      <a:r>
                        <a:rPr lang="en-US" sz="1100" b="1" dirty="0">
                          <a:effectLst/>
                        </a:rPr>
                        <a:t>Specific Alarms from Your List (Examples)</a:t>
                      </a:r>
                      <a:endParaRPr lang="en-US" sz="1100" b="1" dirty="0">
                        <a:effectLst/>
                        <a:latin typeface="Google Sans Text"/>
                      </a:endParaRPr>
                    </a:p>
                  </a:txBody>
                  <a:tcPr marL="39232" marR="39232" marT="19616" marB="19616" anchor="ctr">
                    <a:solidFill>
                      <a:schemeClr val="accent5">
                        <a:lumMod val="60000"/>
                        <a:lumOff val="40000"/>
                      </a:schemeClr>
                    </a:solidFill>
                  </a:tcPr>
                </a:tc>
                <a:tc>
                  <a:txBody>
                    <a:bodyPr/>
                    <a:lstStyle/>
                    <a:p>
                      <a:pPr algn="ctr">
                        <a:lnSpc>
                          <a:spcPts val="1500"/>
                        </a:lnSpc>
                        <a:buNone/>
                      </a:pPr>
                      <a:r>
                        <a:rPr lang="en-IN" sz="1100" b="1" dirty="0">
                          <a:effectLst/>
                        </a:rPr>
                        <a:t>Key MO Class(es)</a:t>
                      </a:r>
                      <a:endParaRPr lang="en-IN" sz="1100" b="1" dirty="0">
                        <a:effectLst/>
                        <a:latin typeface="Google Sans Text"/>
                      </a:endParaRPr>
                    </a:p>
                  </a:txBody>
                  <a:tcPr marL="39232" marR="39232" marT="19616" marB="19616" anchor="ctr">
                    <a:solidFill>
                      <a:schemeClr val="accent5">
                        <a:lumMod val="60000"/>
                        <a:lumOff val="40000"/>
                      </a:schemeClr>
                    </a:solidFill>
                  </a:tcPr>
                </a:tc>
                <a:tc>
                  <a:txBody>
                    <a:bodyPr/>
                    <a:lstStyle/>
                    <a:p>
                      <a:pPr algn="ctr">
                        <a:lnSpc>
                          <a:spcPts val="1500"/>
                        </a:lnSpc>
                        <a:buNone/>
                      </a:pPr>
                      <a:r>
                        <a:rPr lang="en-IN" sz="1100" b="1" dirty="0">
                          <a:effectLst/>
                        </a:rPr>
                        <a:t>Impact Explanation</a:t>
                      </a:r>
                      <a:endParaRPr lang="en-IN" sz="1100" b="1" dirty="0">
                        <a:effectLst/>
                        <a:latin typeface="Google Sans Text"/>
                      </a:endParaRPr>
                    </a:p>
                  </a:txBody>
                  <a:tcPr marL="39232" marR="39232" marT="19616" marB="19616" anchor="ctr">
                    <a:solidFill>
                      <a:schemeClr val="accent5">
                        <a:lumMod val="60000"/>
                        <a:lumOff val="40000"/>
                      </a:schemeClr>
                    </a:solidFill>
                  </a:tcPr>
                </a:tc>
                <a:extLst>
                  <a:ext uri="{0D108BD9-81ED-4DB2-BD59-A6C34878D82A}">
                    <a16:rowId xmlns:a16="http://schemas.microsoft.com/office/drawing/2014/main" val="3284515999"/>
                  </a:ext>
                </a:extLst>
              </a:tr>
              <a:tr h="1306875">
                <a:tc>
                  <a:txBody>
                    <a:bodyPr/>
                    <a:lstStyle/>
                    <a:p>
                      <a:pPr algn="ctr">
                        <a:lnSpc>
                          <a:spcPts val="1500"/>
                        </a:lnSpc>
                        <a:buNone/>
                      </a:pPr>
                      <a:r>
                        <a:rPr lang="en-IN" sz="1100" b="1">
                          <a:effectLst/>
                        </a:rPr>
                        <a:t>RF Quality &amp; Interference</a:t>
                      </a:r>
                      <a:endParaRPr lang="en-IN" sz="1100" b="0">
                        <a:effectLst/>
                        <a:latin typeface="Google Sans Text"/>
                      </a:endParaRPr>
                    </a:p>
                  </a:txBody>
                  <a:tcPr marL="39232" marR="39232" marT="19616" marB="19616" anchor="ctr"/>
                </a:tc>
                <a:tc>
                  <a:txBody>
                    <a:bodyPr/>
                    <a:lstStyle/>
                    <a:p>
                      <a:pPr algn="ctr">
                        <a:lnSpc>
                          <a:spcPts val="1500"/>
                        </a:lnSpc>
                        <a:buNone/>
                      </a:pPr>
                      <a:r>
                        <a:rPr lang="en-US" sz="1100" b="0" dirty="0">
                          <a:effectLst/>
                        </a:rPr>
                        <a:t>VSWR Over </a:t>
                      </a:r>
                      <a:r>
                        <a:rPr lang="en-US" sz="1100" b="0" dirty="0" err="1">
                          <a:effectLst/>
                        </a:rPr>
                        <a:t>Threshold,RF</a:t>
                      </a:r>
                      <a:r>
                        <a:rPr lang="en-US" sz="1100" b="0" dirty="0">
                          <a:effectLst/>
                        </a:rPr>
                        <a:t> Reflected Power </a:t>
                      </a:r>
                      <a:r>
                        <a:rPr lang="en-US" sz="1100" b="0" dirty="0" err="1">
                          <a:effectLst/>
                        </a:rPr>
                        <a:t>High,PIM</a:t>
                      </a:r>
                      <a:r>
                        <a:rPr lang="en-US" sz="1100" b="0" dirty="0">
                          <a:effectLst/>
                        </a:rPr>
                        <a:t> </a:t>
                      </a:r>
                      <a:r>
                        <a:rPr lang="en-US" sz="1100" b="0" dirty="0" err="1">
                          <a:effectLst/>
                        </a:rPr>
                        <a:t>Desense</a:t>
                      </a:r>
                      <a:r>
                        <a:rPr lang="en-US" sz="1100" b="0" dirty="0">
                          <a:effectLst/>
                        </a:rPr>
                        <a:t> Over Threshold</a:t>
                      </a:r>
                      <a:endParaRPr lang="en-US" sz="1100" b="0" dirty="0">
                        <a:effectLst/>
                        <a:latin typeface="Google Sans Text"/>
                      </a:endParaRPr>
                    </a:p>
                  </a:txBody>
                  <a:tcPr marL="39232" marR="39232" marT="19616" marB="19616" anchor="ctr"/>
                </a:tc>
                <a:tc>
                  <a:txBody>
                    <a:bodyPr/>
                    <a:lstStyle/>
                    <a:p>
                      <a:pPr algn="ctr">
                        <a:lnSpc>
                          <a:spcPts val="1500"/>
                        </a:lnSpc>
                        <a:buNone/>
                      </a:pPr>
                      <a:r>
                        <a:rPr lang="en-IN" sz="1100" b="0">
                          <a:effectLst/>
                        </a:rPr>
                        <a:t>RfPort</a:t>
                      </a:r>
                      <a:endParaRPr lang="en-IN" sz="1100" b="0">
                        <a:effectLst/>
                        <a:latin typeface="Google Sans Text"/>
                      </a:endParaRPr>
                    </a:p>
                  </a:txBody>
                  <a:tcPr marL="39232" marR="39232" marT="19616" marB="19616" anchor="ctr"/>
                </a:tc>
                <a:tc>
                  <a:txBody>
                    <a:bodyPr/>
                    <a:lstStyle/>
                    <a:p>
                      <a:pPr algn="ctr">
                        <a:lnSpc>
                          <a:spcPts val="1500"/>
                        </a:lnSpc>
                        <a:buNone/>
                      </a:pPr>
                      <a:r>
                        <a:rPr lang="en-US" sz="1100" b="1">
                          <a:effectLst/>
                        </a:rPr>
                        <a:t>Direct Impact:</a:t>
                      </a:r>
                      <a:r>
                        <a:rPr lang="en-US" sz="1100" b="0">
                          <a:effectLst/>
                        </a:rPr>
                        <a:t> High VSWR indicates a problem with the antenna line (cable, connector, antenna). PIM is a form of self-interference. Both degrade the SINR, leading to radio link failures and dropped calls.</a:t>
                      </a:r>
                      <a:endParaRPr lang="en-US" sz="1100" b="0">
                        <a:effectLst/>
                        <a:latin typeface="Google Sans Text"/>
                      </a:endParaRPr>
                    </a:p>
                  </a:txBody>
                  <a:tcPr marL="39232" marR="39232" marT="19616" marB="19616" anchor="ctr"/>
                </a:tc>
                <a:extLst>
                  <a:ext uri="{0D108BD9-81ED-4DB2-BD59-A6C34878D82A}">
                    <a16:rowId xmlns:a16="http://schemas.microsoft.com/office/drawing/2014/main" val="1393552283"/>
                  </a:ext>
                </a:extLst>
              </a:tr>
              <a:tr h="1308486">
                <a:tc>
                  <a:txBody>
                    <a:bodyPr/>
                    <a:lstStyle/>
                    <a:p>
                      <a:pPr algn="ctr">
                        <a:lnSpc>
                          <a:spcPts val="1500"/>
                        </a:lnSpc>
                        <a:buNone/>
                      </a:pPr>
                      <a:r>
                        <a:rPr lang="en-IN" sz="1100" b="1">
                          <a:effectLst/>
                        </a:rPr>
                        <a:t>Hardware &amp; RF Path Failures</a:t>
                      </a:r>
                      <a:endParaRPr lang="en-IN" sz="1100" b="0">
                        <a:effectLst/>
                        <a:latin typeface="Google Sans Text"/>
                      </a:endParaRPr>
                    </a:p>
                  </a:txBody>
                  <a:tcPr marL="39232" marR="39232" marT="19616" marB="19616" anchor="ctr"/>
                </a:tc>
                <a:tc>
                  <a:txBody>
                    <a:bodyPr/>
                    <a:lstStyle/>
                    <a:p>
                      <a:pPr algn="ctr">
                        <a:lnSpc>
                          <a:spcPts val="1500"/>
                        </a:lnSpc>
                        <a:buNone/>
                      </a:pPr>
                      <a:r>
                        <a:rPr lang="en-IN" sz="1100" b="0" dirty="0">
                          <a:effectLst/>
                        </a:rPr>
                        <a:t>HW </a:t>
                      </a:r>
                      <a:r>
                        <a:rPr lang="en-IN" sz="1100" b="0" dirty="0" err="1">
                          <a:effectLst/>
                        </a:rPr>
                        <a:t>Fault,HW</a:t>
                      </a:r>
                      <a:r>
                        <a:rPr lang="en-IN" sz="1100" b="0" dirty="0">
                          <a:effectLst/>
                        </a:rPr>
                        <a:t> Partial Fault&lt;</a:t>
                      </a:r>
                      <a:r>
                        <a:rPr lang="en-IN" sz="1100" b="0" dirty="0" err="1">
                          <a:effectLst/>
                        </a:rPr>
                        <a:t>brLinearization</a:t>
                      </a:r>
                      <a:r>
                        <a:rPr lang="en-IN" sz="1100" b="0" dirty="0">
                          <a:effectLst/>
                        </a:rPr>
                        <a:t> Disturbance Performance </a:t>
                      </a:r>
                      <a:r>
                        <a:rPr lang="en-IN" sz="1100" b="0" dirty="0" err="1">
                          <a:effectLst/>
                        </a:rPr>
                        <a:t>Degraded,Link</a:t>
                      </a:r>
                      <a:r>
                        <a:rPr lang="en-IN" sz="1100" b="0" dirty="0">
                          <a:effectLst/>
                        </a:rPr>
                        <a:t> Failure / Link Degraded</a:t>
                      </a:r>
                      <a:endParaRPr lang="en-IN" sz="1100" b="0" dirty="0">
                        <a:effectLst/>
                        <a:latin typeface="Google Sans Text"/>
                      </a:endParaRPr>
                    </a:p>
                  </a:txBody>
                  <a:tcPr marL="39232" marR="39232" marT="19616" marB="19616" anchor="ctr"/>
                </a:tc>
                <a:tc>
                  <a:txBody>
                    <a:bodyPr/>
                    <a:lstStyle/>
                    <a:p>
                      <a:pPr algn="ctr">
                        <a:lnSpc>
                          <a:spcPts val="1500"/>
                        </a:lnSpc>
                        <a:buNone/>
                      </a:pPr>
                      <a:r>
                        <a:rPr lang="en-IN" sz="1100" b="0" dirty="0" err="1">
                          <a:effectLst/>
                        </a:rPr>
                        <a:t>FieldReplaceableUnit,RiLink</a:t>
                      </a:r>
                      <a:r>
                        <a:rPr lang="en-IN" sz="1100" b="0" dirty="0">
                          <a:effectLst/>
                        </a:rPr>
                        <a:t> (CPRI/</a:t>
                      </a:r>
                      <a:r>
                        <a:rPr lang="en-IN" sz="1100" b="0" dirty="0" err="1">
                          <a:effectLst/>
                        </a:rPr>
                        <a:t>eCPRI</a:t>
                      </a:r>
                      <a:r>
                        <a:rPr lang="en-IN" sz="1100" b="0" dirty="0">
                          <a:effectLst/>
                        </a:rPr>
                        <a:t>)</a:t>
                      </a:r>
                      <a:endParaRPr lang="en-IN" sz="1100" b="0" dirty="0">
                        <a:effectLst/>
                        <a:latin typeface="Google Sans Text"/>
                      </a:endParaRPr>
                    </a:p>
                  </a:txBody>
                  <a:tcPr marL="39232" marR="39232" marT="19616" marB="19616" anchor="ctr"/>
                </a:tc>
                <a:tc>
                  <a:txBody>
                    <a:bodyPr/>
                    <a:lstStyle/>
                    <a:p>
                      <a:pPr algn="ctr">
                        <a:lnSpc>
                          <a:spcPts val="1500"/>
                        </a:lnSpc>
                        <a:buNone/>
                      </a:pPr>
                      <a:r>
                        <a:rPr lang="en-US" sz="1100" b="1">
                          <a:effectLst/>
                        </a:rPr>
                        <a:t>Direct Impact:</a:t>
                      </a:r>
                      <a:r>
                        <a:rPr lang="en-US" sz="1100" b="0">
                          <a:effectLst/>
                        </a:rPr>
                        <a:t> A fault in the radio unit, baseband, or the optical link (RiLink) connecting them will cause instability or failure, immediately dropping all active sessions on that hardware.</a:t>
                      </a:r>
                      <a:endParaRPr lang="en-US" sz="1100" b="0">
                        <a:effectLst/>
                        <a:latin typeface="Google Sans Text"/>
                      </a:endParaRPr>
                    </a:p>
                  </a:txBody>
                  <a:tcPr marL="39232" marR="39232" marT="19616" marB="19616" anchor="ctr"/>
                </a:tc>
                <a:extLst>
                  <a:ext uri="{0D108BD9-81ED-4DB2-BD59-A6C34878D82A}">
                    <a16:rowId xmlns:a16="http://schemas.microsoft.com/office/drawing/2014/main" val="3500444625"/>
                  </a:ext>
                </a:extLst>
              </a:tr>
              <a:tr h="1145818">
                <a:tc>
                  <a:txBody>
                    <a:bodyPr/>
                    <a:lstStyle/>
                    <a:p>
                      <a:pPr algn="ctr">
                        <a:lnSpc>
                          <a:spcPts val="1500"/>
                        </a:lnSpc>
                        <a:buNone/>
                      </a:pPr>
                      <a:r>
                        <a:rPr lang="en-IN" sz="1100" b="1">
                          <a:effectLst/>
                        </a:rPr>
                        <a:t>Cell Restart / "Sleeping Cell"</a:t>
                      </a:r>
                      <a:endParaRPr lang="en-IN" sz="1100" b="0">
                        <a:effectLst/>
                        <a:latin typeface="Google Sans Text"/>
                      </a:endParaRPr>
                    </a:p>
                  </a:txBody>
                  <a:tcPr marL="39232" marR="39232" marT="19616" marB="19616" anchor="ctr"/>
                </a:tc>
                <a:tc>
                  <a:txBody>
                    <a:bodyPr/>
                    <a:lstStyle/>
                    <a:p>
                      <a:pPr algn="ctr">
                        <a:lnSpc>
                          <a:spcPts val="1500"/>
                        </a:lnSpc>
                        <a:buNone/>
                      </a:pPr>
                      <a:r>
                        <a:rPr lang="en-IN" sz="1100" b="0" dirty="0">
                          <a:effectLst/>
                        </a:rPr>
                        <a:t>Suspected Sleeping </a:t>
                      </a:r>
                      <a:r>
                        <a:rPr lang="en-IN" sz="1100" b="0" dirty="0" err="1">
                          <a:effectLst/>
                        </a:rPr>
                        <a:t>Cell,SW</a:t>
                      </a:r>
                      <a:r>
                        <a:rPr lang="en-IN" sz="1100" b="0" dirty="0">
                          <a:effectLst/>
                        </a:rPr>
                        <a:t> </a:t>
                      </a:r>
                      <a:r>
                        <a:rPr lang="en-IN" sz="1100" b="0" dirty="0" err="1">
                          <a:effectLst/>
                        </a:rPr>
                        <a:t>Error,System</a:t>
                      </a:r>
                      <a:r>
                        <a:rPr lang="en-IN" sz="1100" b="0" dirty="0">
                          <a:effectLst/>
                        </a:rPr>
                        <a:t> Restart </a:t>
                      </a:r>
                      <a:r>
                        <a:rPr lang="en-IN" sz="1100" b="0" dirty="0" err="1">
                          <a:effectLst/>
                        </a:rPr>
                        <a:t>Alert,Radio</a:t>
                      </a:r>
                      <a:r>
                        <a:rPr lang="en-IN" sz="1100" b="0" dirty="0">
                          <a:effectLst/>
                        </a:rPr>
                        <a:t> Restart Alert</a:t>
                      </a:r>
                      <a:endParaRPr lang="en-IN" sz="1100" b="0" dirty="0">
                        <a:effectLst/>
                        <a:latin typeface="Google Sans Text"/>
                      </a:endParaRPr>
                    </a:p>
                  </a:txBody>
                  <a:tcPr marL="39232" marR="39232" marT="19616" marB="19616" anchor="ctr"/>
                </a:tc>
                <a:tc>
                  <a:txBody>
                    <a:bodyPr/>
                    <a:lstStyle/>
                    <a:p>
                      <a:pPr algn="ctr">
                        <a:lnSpc>
                          <a:spcPts val="1500"/>
                        </a:lnSpc>
                        <a:buNone/>
                      </a:pPr>
                      <a:r>
                        <a:rPr lang="en-US" sz="1100" b="0" dirty="0" err="1">
                          <a:effectLst/>
                        </a:rPr>
                        <a:t>EUtranCellFDD</a:t>
                      </a:r>
                      <a:r>
                        <a:rPr lang="en-US" sz="1100" b="0" dirty="0">
                          <a:effectLst/>
                        </a:rPr>
                        <a:t>/</a:t>
                      </a:r>
                      <a:r>
                        <a:rPr lang="en-US" sz="1100" b="0" dirty="0" err="1">
                          <a:effectLst/>
                        </a:rPr>
                        <a:t>TDD,NRCellDU,ManagedElement</a:t>
                      </a:r>
                      <a:endParaRPr lang="en-US" sz="1100" b="0" dirty="0">
                        <a:effectLst/>
                        <a:latin typeface="Google Sans Text"/>
                      </a:endParaRPr>
                    </a:p>
                  </a:txBody>
                  <a:tcPr marL="39232" marR="39232" marT="19616" marB="19616" anchor="ctr"/>
                </a:tc>
                <a:tc>
                  <a:txBody>
                    <a:bodyPr/>
                    <a:lstStyle/>
                    <a:p>
                      <a:pPr algn="ctr">
                        <a:lnSpc>
                          <a:spcPts val="1500"/>
                        </a:lnSpc>
                        <a:buNone/>
                      </a:pPr>
                      <a:r>
                        <a:rPr lang="en-US" sz="1100" b="1">
                          <a:effectLst/>
                        </a:rPr>
                        <a:t>Direct Impact:</a:t>
                      </a:r>
                      <a:r>
                        <a:rPr lang="en-US" sz="1100" b="0">
                          <a:effectLst/>
                        </a:rPr>
                        <a:t> A "sleeping cell" transmits a signal but doesn't process user traffic, causing drops. A software error forcing a cell or node restart will drop all active connections.</a:t>
                      </a:r>
                      <a:endParaRPr lang="en-US" sz="1100" b="0">
                        <a:effectLst/>
                        <a:latin typeface="Google Sans Text"/>
                      </a:endParaRPr>
                    </a:p>
                  </a:txBody>
                  <a:tcPr marL="39232" marR="39232" marT="19616" marB="19616" anchor="ctr"/>
                </a:tc>
                <a:extLst>
                  <a:ext uri="{0D108BD9-81ED-4DB2-BD59-A6C34878D82A}">
                    <a16:rowId xmlns:a16="http://schemas.microsoft.com/office/drawing/2014/main" val="1790708522"/>
                  </a:ext>
                </a:extLst>
              </a:tr>
              <a:tr h="1306875">
                <a:tc>
                  <a:txBody>
                    <a:bodyPr/>
                    <a:lstStyle/>
                    <a:p>
                      <a:pPr algn="ctr">
                        <a:lnSpc>
                          <a:spcPts val="1500"/>
                        </a:lnSpc>
                        <a:buNone/>
                      </a:pPr>
                      <a:r>
                        <a:rPr lang="en-IN" sz="1100" b="1">
                          <a:effectLst/>
                        </a:rPr>
                        <a:t>Unstable Transport</a:t>
                      </a:r>
                      <a:endParaRPr lang="en-IN" sz="1100" b="0">
                        <a:effectLst/>
                        <a:latin typeface="Google Sans Text"/>
                      </a:endParaRPr>
                    </a:p>
                  </a:txBody>
                  <a:tcPr marL="39232" marR="39232" marT="19616" marB="19616" anchor="ctr"/>
                </a:tc>
                <a:tc>
                  <a:txBody>
                    <a:bodyPr/>
                    <a:lstStyle/>
                    <a:p>
                      <a:pPr algn="ctr">
                        <a:lnSpc>
                          <a:spcPts val="1500"/>
                        </a:lnSpc>
                        <a:buNone/>
                      </a:pPr>
                      <a:r>
                        <a:rPr lang="en-US" sz="1100" b="0" dirty="0">
                          <a:effectLst/>
                        </a:rPr>
                        <a:t>Ethernet Link Failure (if flapping),Aggregated Ethernet Link </a:t>
                      </a:r>
                      <a:r>
                        <a:rPr lang="en-US" sz="1100" b="0" dirty="0" err="1">
                          <a:effectLst/>
                        </a:rPr>
                        <a:t>Failure,IKE</a:t>
                      </a:r>
                      <a:r>
                        <a:rPr lang="en-US" sz="1100" b="0" dirty="0">
                          <a:effectLst/>
                        </a:rPr>
                        <a:t> Peer Not Reachable (for IPsec)</a:t>
                      </a:r>
                      <a:endParaRPr lang="en-US" sz="1100" b="0" dirty="0">
                        <a:effectLst/>
                        <a:latin typeface="Google Sans Text"/>
                      </a:endParaRPr>
                    </a:p>
                  </a:txBody>
                  <a:tcPr marL="39232" marR="39232" marT="19616" marB="19616" anchor="ctr"/>
                </a:tc>
                <a:tc>
                  <a:txBody>
                    <a:bodyPr/>
                    <a:lstStyle/>
                    <a:p>
                      <a:pPr algn="ctr">
                        <a:lnSpc>
                          <a:spcPts val="1500"/>
                        </a:lnSpc>
                        <a:buNone/>
                      </a:pPr>
                      <a:r>
                        <a:rPr lang="en-IN" sz="1100" b="0" dirty="0">
                          <a:effectLst/>
                        </a:rPr>
                        <a:t>EthernetPort,LagPort,Ikev2Session</a:t>
                      </a:r>
                      <a:endParaRPr lang="en-IN" sz="1100" b="0" dirty="0">
                        <a:effectLst/>
                        <a:latin typeface="Google Sans Text"/>
                      </a:endParaRPr>
                    </a:p>
                  </a:txBody>
                  <a:tcPr marL="39232" marR="39232" marT="19616" marB="19616" anchor="ctr"/>
                </a:tc>
                <a:tc>
                  <a:txBody>
                    <a:bodyPr/>
                    <a:lstStyle/>
                    <a:p>
                      <a:pPr algn="ctr">
                        <a:lnSpc>
                          <a:spcPts val="1500"/>
                        </a:lnSpc>
                        <a:buNone/>
                      </a:pPr>
                      <a:r>
                        <a:rPr lang="en-US" sz="1100" b="1" dirty="0">
                          <a:effectLst/>
                        </a:rPr>
                        <a:t>Indirect Impact:</a:t>
                      </a:r>
                      <a:r>
                        <a:rPr lang="en-US" sz="1100" b="0" dirty="0">
                          <a:effectLst/>
                        </a:rPr>
                        <a:t> An unstable or "flapping" backhaul connection causes high packet loss and latency. This makes the </a:t>
                      </a:r>
                      <a:r>
                        <a:rPr lang="en-US" sz="1100" b="0" dirty="0" err="1">
                          <a:effectLst/>
                        </a:rPr>
                        <a:t>gNB</a:t>
                      </a:r>
                      <a:r>
                        <a:rPr lang="en-US" sz="1100" b="0" dirty="0">
                          <a:effectLst/>
                        </a:rPr>
                        <a:t> lose contact with the UPF, causing timers to expire and sessions to be dropped.</a:t>
                      </a:r>
                      <a:endParaRPr lang="en-US" sz="1100" b="0" dirty="0">
                        <a:effectLst/>
                        <a:latin typeface="Google Sans Text"/>
                      </a:endParaRPr>
                    </a:p>
                  </a:txBody>
                  <a:tcPr marL="39232" marR="39232" marT="19616" marB="19616" anchor="ctr"/>
                </a:tc>
                <a:extLst>
                  <a:ext uri="{0D108BD9-81ED-4DB2-BD59-A6C34878D82A}">
                    <a16:rowId xmlns:a16="http://schemas.microsoft.com/office/drawing/2014/main" val="3658261378"/>
                  </a:ext>
                </a:extLst>
              </a:tr>
            </a:tbl>
          </a:graphicData>
        </a:graphic>
      </p:graphicFrame>
    </p:spTree>
    <p:extLst>
      <p:ext uri="{BB962C8B-B14F-4D97-AF65-F5344CB8AC3E}">
        <p14:creationId xmlns:p14="http://schemas.microsoft.com/office/powerpoint/2010/main" val="4507985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0BDBE-EF96-0C70-41B8-1CF9E7A7C94B}"/>
            </a:ext>
          </a:extLst>
        </p:cNvPr>
        <p:cNvGrpSpPr/>
        <p:nvPr/>
      </p:nvGrpSpPr>
      <p:grpSpPr>
        <a:xfrm>
          <a:off x="0" y="0"/>
          <a:ext cx="0" cy="0"/>
          <a:chOff x="0" y="0"/>
          <a:chExt cx="0" cy="0"/>
        </a:xfrm>
      </p:grpSpPr>
      <p:sp>
        <p:nvSpPr>
          <p:cNvPr id="3" name="Text Placeholder 1">
            <a:extLst>
              <a:ext uri="{FF2B5EF4-FFF2-40B4-BE49-F238E27FC236}">
                <a16:creationId xmlns:a16="http://schemas.microsoft.com/office/drawing/2014/main" id="{0BA8126D-5EC2-ABDE-540C-EA94E495B688}"/>
              </a:ext>
            </a:extLst>
          </p:cNvPr>
          <p:cNvSpPr>
            <a:spLocks noGrp="1"/>
          </p:cNvSpPr>
          <p:nvPr>
            <p:ph type="body" sz="quarter" idx="10"/>
          </p:nvPr>
        </p:nvSpPr>
        <p:spPr>
          <a:xfrm>
            <a:off x="239223" y="103689"/>
            <a:ext cx="11868471" cy="554126"/>
          </a:xfrm>
        </p:spPr>
        <p:txBody>
          <a:bodyPr/>
          <a:lstStyle/>
          <a:p>
            <a:pPr algn="l"/>
            <a:r>
              <a:rPr lang="en-US" sz="2800" dirty="0"/>
              <a:t>Alarms Affecting 5G NR Mobility KPI</a:t>
            </a:r>
            <a:endParaRPr lang="en-IN" sz="2800" dirty="0"/>
          </a:p>
        </p:txBody>
      </p:sp>
      <p:graphicFrame>
        <p:nvGraphicFramePr>
          <p:cNvPr id="2" name="Table 1">
            <a:extLst>
              <a:ext uri="{FF2B5EF4-FFF2-40B4-BE49-F238E27FC236}">
                <a16:creationId xmlns:a16="http://schemas.microsoft.com/office/drawing/2014/main" id="{C33ED692-BC3A-58CA-B1F7-593F65C2FA5D}"/>
              </a:ext>
            </a:extLst>
          </p:cNvPr>
          <p:cNvGraphicFramePr>
            <a:graphicFrameLocks noGrp="1"/>
          </p:cNvGraphicFramePr>
          <p:nvPr>
            <p:extLst>
              <p:ext uri="{D42A27DB-BD31-4B8C-83A1-F6EECF244321}">
                <p14:modId xmlns:p14="http://schemas.microsoft.com/office/powerpoint/2010/main" val="2853985573"/>
              </p:ext>
            </p:extLst>
          </p:nvPr>
        </p:nvGraphicFramePr>
        <p:xfrm>
          <a:off x="317769" y="791183"/>
          <a:ext cx="11400816" cy="5317788"/>
        </p:xfrm>
        <a:graphic>
          <a:graphicData uri="http://schemas.openxmlformats.org/drawingml/2006/table">
            <a:tbl>
              <a:tblPr>
                <a:tableStyleId>{073A0DAA-6AF3-43AB-8588-CEC1D06C72B9}</a:tableStyleId>
              </a:tblPr>
              <a:tblGrid>
                <a:gridCol w="2850204">
                  <a:extLst>
                    <a:ext uri="{9D8B030D-6E8A-4147-A177-3AD203B41FA5}">
                      <a16:colId xmlns:a16="http://schemas.microsoft.com/office/drawing/2014/main" val="3901764169"/>
                    </a:ext>
                  </a:extLst>
                </a:gridCol>
                <a:gridCol w="2850204">
                  <a:extLst>
                    <a:ext uri="{9D8B030D-6E8A-4147-A177-3AD203B41FA5}">
                      <a16:colId xmlns:a16="http://schemas.microsoft.com/office/drawing/2014/main" val="2974073605"/>
                    </a:ext>
                  </a:extLst>
                </a:gridCol>
                <a:gridCol w="2850204">
                  <a:extLst>
                    <a:ext uri="{9D8B030D-6E8A-4147-A177-3AD203B41FA5}">
                      <a16:colId xmlns:a16="http://schemas.microsoft.com/office/drawing/2014/main" val="3494905078"/>
                    </a:ext>
                  </a:extLst>
                </a:gridCol>
                <a:gridCol w="2850204">
                  <a:extLst>
                    <a:ext uri="{9D8B030D-6E8A-4147-A177-3AD203B41FA5}">
                      <a16:colId xmlns:a16="http://schemas.microsoft.com/office/drawing/2014/main" val="38437499"/>
                    </a:ext>
                  </a:extLst>
                </a:gridCol>
              </a:tblGrid>
              <a:tr h="372661">
                <a:tc>
                  <a:txBody>
                    <a:bodyPr/>
                    <a:lstStyle/>
                    <a:p>
                      <a:pPr algn="ctr">
                        <a:lnSpc>
                          <a:spcPts val="1500"/>
                        </a:lnSpc>
                        <a:buNone/>
                      </a:pPr>
                      <a:r>
                        <a:rPr lang="en-IN" sz="1100" b="1" dirty="0">
                          <a:effectLst/>
                        </a:rPr>
                        <a:t>Alarm Group / Type</a:t>
                      </a:r>
                      <a:endParaRPr lang="en-IN" sz="1100" b="1" dirty="0">
                        <a:effectLst/>
                        <a:latin typeface="Google Sans Text"/>
                      </a:endParaRPr>
                    </a:p>
                  </a:txBody>
                  <a:tcPr marL="44110" marR="44110" marT="22055" marB="22055" anchor="ctr">
                    <a:solidFill>
                      <a:schemeClr val="accent5">
                        <a:lumMod val="60000"/>
                        <a:lumOff val="40000"/>
                      </a:schemeClr>
                    </a:solidFill>
                  </a:tcPr>
                </a:tc>
                <a:tc>
                  <a:txBody>
                    <a:bodyPr/>
                    <a:lstStyle/>
                    <a:p>
                      <a:pPr algn="ctr">
                        <a:lnSpc>
                          <a:spcPts val="1500"/>
                        </a:lnSpc>
                        <a:buNone/>
                      </a:pPr>
                      <a:r>
                        <a:rPr lang="en-US" sz="1100" b="1" dirty="0">
                          <a:effectLst/>
                        </a:rPr>
                        <a:t>Specific Alarms from Your List (Examples)</a:t>
                      </a:r>
                      <a:endParaRPr lang="en-US" sz="1100" b="1" dirty="0">
                        <a:effectLst/>
                        <a:latin typeface="Google Sans Text"/>
                      </a:endParaRPr>
                    </a:p>
                  </a:txBody>
                  <a:tcPr marL="44110" marR="44110" marT="22055" marB="22055" anchor="ctr">
                    <a:solidFill>
                      <a:schemeClr val="accent5">
                        <a:lumMod val="60000"/>
                        <a:lumOff val="40000"/>
                      </a:schemeClr>
                    </a:solidFill>
                  </a:tcPr>
                </a:tc>
                <a:tc>
                  <a:txBody>
                    <a:bodyPr/>
                    <a:lstStyle/>
                    <a:p>
                      <a:pPr algn="ctr">
                        <a:lnSpc>
                          <a:spcPts val="1500"/>
                        </a:lnSpc>
                        <a:buNone/>
                      </a:pPr>
                      <a:r>
                        <a:rPr lang="en-IN" sz="1100" b="1" dirty="0">
                          <a:effectLst/>
                        </a:rPr>
                        <a:t>Key MO Class(es)</a:t>
                      </a:r>
                      <a:endParaRPr lang="en-IN" sz="1100" b="1" dirty="0">
                        <a:effectLst/>
                        <a:latin typeface="Google Sans Text"/>
                      </a:endParaRPr>
                    </a:p>
                  </a:txBody>
                  <a:tcPr marL="44110" marR="44110" marT="22055" marB="22055" anchor="ctr">
                    <a:solidFill>
                      <a:schemeClr val="accent5">
                        <a:lumMod val="60000"/>
                        <a:lumOff val="40000"/>
                      </a:schemeClr>
                    </a:solidFill>
                  </a:tcPr>
                </a:tc>
                <a:tc>
                  <a:txBody>
                    <a:bodyPr/>
                    <a:lstStyle/>
                    <a:p>
                      <a:pPr algn="ctr">
                        <a:lnSpc>
                          <a:spcPts val="1500"/>
                        </a:lnSpc>
                        <a:buNone/>
                      </a:pPr>
                      <a:r>
                        <a:rPr lang="en-IN" sz="1100" b="1" dirty="0">
                          <a:effectLst/>
                        </a:rPr>
                        <a:t>Impact Explanation</a:t>
                      </a:r>
                      <a:endParaRPr lang="en-IN" sz="1100" b="1" dirty="0">
                        <a:effectLst/>
                        <a:latin typeface="Google Sans Text"/>
                      </a:endParaRPr>
                    </a:p>
                  </a:txBody>
                  <a:tcPr marL="44110" marR="44110" marT="22055" marB="22055" anchor="ctr">
                    <a:solidFill>
                      <a:schemeClr val="accent5">
                        <a:lumMod val="60000"/>
                        <a:lumOff val="40000"/>
                      </a:schemeClr>
                    </a:solidFill>
                  </a:tcPr>
                </a:tc>
                <a:extLst>
                  <a:ext uri="{0D108BD9-81ED-4DB2-BD59-A6C34878D82A}">
                    <a16:rowId xmlns:a16="http://schemas.microsoft.com/office/drawing/2014/main" val="368716224"/>
                  </a:ext>
                </a:extLst>
              </a:tr>
              <a:tr h="1236282">
                <a:tc>
                  <a:txBody>
                    <a:bodyPr/>
                    <a:lstStyle/>
                    <a:p>
                      <a:pPr algn="ctr">
                        <a:lnSpc>
                          <a:spcPts val="1500"/>
                        </a:lnSpc>
                        <a:buNone/>
                      </a:pPr>
                      <a:r>
                        <a:rPr lang="en-IN" sz="1100" b="1" dirty="0">
                          <a:effectLst/>
                        </a:rPr>
                        <a:t>Inter-</a:t>
                      </a:r>
                      <a:r>
                        <a:rPr lang="en-IN" sz="1100" b="1" dirty="0" err="1">
                          <a:effectLst/>
                        </a:rPr>
                        <a:t>gNB</a:t>
                      </a:r>
                      <a:r>
                        <a:rPr lang="en-IN" sz="1100" b="1" dirty="0">
                          <a:effectLst/>
                        </a:rPr>
                        <a:t> Link (</a:t>
                      </a:r>
                      <a:r>
                        <a:rPr lang="en-IN" sz="1100" b="1" dirty="0" err="1">
                          <a:effectLst/>
                        </a:rPr>
                        <a:t>Xn</a:t>
                      </a:r>
                      <a:r>
                        <a:rPr lang="en-IN" sz="1100" b="1" dirty="0">
                          <a:effectLst/>
                        </a:rPr>
                        <a:t>) Failure</a:t>
                      </a:r>
                      <a:endParaRPr lang="en-IN" sz="1100" b="0" dirty="0">
                        <a:effectLst/>
                        <a:latin typeface="Google Sans Text"/>
                      </a:endParaRPr>
                    </a:p>
                  </a:txBody>
                  <a:tcPr marL="44110" marR="44110" marT="22055" marB="22055" anchor="ctr"/>
                </a:tc>
                <a:tc>
                  <a:txBody>
                    <a:bodyPr/>
                    <a:lstStyle/>
                    <a:p>
                      <a:pPr algn="ctr">
                        <a:lnSpc>
                          <a:spcPts val="1500"/>
                        </a:lnSpc>
                        <a:buNone/>
                      </a:pPr>
                      <a:r>
                        <a:rPr lang="en-US" sz="1100" b="0">
                          <a:effectLst/>
                        </a:rPr>
                        <a:t>XnC Link to GNodeB Failure</a:t>
                      </a:r>
                      <a:endParaRPr lang="en-US" sz="1100" b="0">
                        <a:effectLst/>
                        <a:latin typeface="Google Sans Text"/>
                      </a:endParaRPr>
                    </a:p>
                  </a:txBody>
                  <a:tcPr marL="44110" marR="44110" marT="22055" marB="22055" anchor="ctr"/>
                </a:tc>
                <a:tc>
                  <a:txBody>
                    <a:bodyPr/>
                    <a:lstStyle/>
                    <a:p>
                      <a:pPr algn="ctr">
                        <a:lnSpc>
                          <a:spcPts val="1500"/>
                        </a:lnSpc>
                        <a:buNone/>
                      </a:pPr>
                      <a:r>
                        <a:rPr lang="en-IN" sz="1100" b="0">
                          <a:effectLst/>
                        </a:rPr>
                        <a:t>GNBCUCPFunction</a:t>
                      </a:r>
                      <a:endParaRPr lang="en-IN" sz="1100" b="0">
                        <a:effectLst/>
                        <a:latin typeface="Google Sans Text"/>
                      </a:endParaRPr>
                    </a:p>
                  </a:txBody>
                  <a:tcPr marL="44110" marR="44110" marT="22055" marB="22055" anchor="ctr"/>
                </a:tc>
                <a:tc>
                  <a:txBody>
                    <a:bodyPr/>
                    <a:lstStyle/>
                    <a:p>
                      <a:pPr algn="ctr">
                        <a:lnSpc>
                          <a:spcPts val="1500"/>
                        </a:lnSpc>
                        <a:buNone/>
                      </a:pPr>
                      <a:r>
                        <a:rPr lang="en-US" sz="1100" b="1">
                          <a:effectLst/>
                        </a:rPr>
                        <a:t>Direct Impact:</a:t>
                      </a:r>
                      <a:r>
                        <a:rPr lang="en-US" sz="1100" b="0">
                          <a:effectLst/>
                        </a:rPr>
                        <a:t> This is the most critical alarm for inter-gNB mobility. The Xn control plane link between two gNBs is down, making handovers between them impossible.</a:t>
                      </a:r>
                      <a:endParaRPr lang="en-US" sz="1100" b="0">
                        <a:effectLst/>
                        <a:latin typeface="Google Sans Text"/>
                      </a:endParaRPr>
                    </a:p>
                  </a:txBody>
                  <a:tcPr marL="44110" marR="44110" marT="22055" marB="22055" anchor="ctr"/>
                </a:tc>
                <a:extLst>
                  <a:ext uri="{0D108BD9-81ED-4DB2-BD59-A6C34878D82A}">
                    <a16:rowId xmlns:a16="http://schemas.microsoft.com/office/drawing/2014/main" val="3729517"/>
                  </a:ext>
                </a:extLst>
              </a:tr>
              <a:tr h="1236282">
                <a:tc>
                  <a:txBody>
                    <a:bodyPr/>
                    <a:lstStyle/>
                    <a:p>
                      <a:pPr algn="ctr">
                        <a:lnSpc>
                          <a:spcPts val="1500"/>
                        </a:lnSpc>
                        <a:buNone/>
                      </a:pPr>
                      <a:r>
                        <a:rPr lang="en-IN" sz="1100" b="1">
                          <a:effectLst/>
                        </a:rPr>
                        <a:t>Target Cell Unavailability</a:t>
                      </a:r>
                      <a:endParaRPr lang="en-IN" sz="1100" b="0">
                        <a:effectLst/>
                        <a:latin typeface="Google Sans Text"/>
                      </a:endParaRPr>
                    </a:p>
                  </a:txBody>
                  <a:tcPr marL="44110" marR="44110" marT="22055" marB="22055" anchor="ctr"/>
                </a:tc>
                <a:tc>
                  <a:txBody>
                    <a:bodyPr/>
                    <a:lstStyle/>
                    <a:p>
                      <a:pPr algn="ctr">
                        <a:lnSpc>
                          <a:spcPts val="1500"/>
                        </a:lnSpc>
                        <a:buNone/>
                      </a:pPr>
                      <a:r>
                        <a:rPr lang="en-US" sz="1100" b="0" dirty="0">
                          <a:effectLst/>
                        </a:rPr>
                        <a:t>Service </a:t>
                      </a:r>
                      <a:r>
                        <a:rPr lang="en-US" sz="1100" b="0" dirty="0" err="1">
                          <a:effectLst/>
                        </a:rPr>
                        <a:t>Unavailable,Resource</a:t>
                      </a:r>
                      <a:r>
                        <a:rPr lang="en-US" sz="1100" b="0" dirty="0">
                          <a:effectLst/>
                        </a:rPr>
                        <a:t> Allocation </a:t>
                      </a:r>
                      <a:r>
                        <a:rPr lang="en-US" sz="1100" b="0" dirty="0" err="1">
                          <a:effectLst/>
                        </a:rPr>
                        <a:t>Failure,Licensed</a:t>
                      </a:r>
                      <a:r>
                        <a:rPr lang="en-US" sz="1100" b="0" dirty="0">
                          <a:effectLst/>
                        </a:rPr>
                        <a:t> Capacity Exceeded</a:t>
                      </a:r>
                      <a:endParaRPr lang="en-US" sz="1100" b="0" dirty="0">
                        <a:effectLst/>
                        <a:latin typeface="Google Sans Text"/>
                      </a:endParaRPr>
                    </a:p>
                  </a:txBody>
                  <a:tcPr marL="44110" marR="44110" marT="22055" marB="22055" anchor="ctr"/>
                </a:tc>
                <a:tc>
                  <a:txBody>
                    <a:bodyPr/>
                    <a:lstStyle/>
                    <a:p>
                      <a:pPr algn="ctr">
                        <a:lnSpc>
                          <a:spcPts val="1500"/>
                        </a:lnSpc>
                        <a:buNone/>
                      </a:pPr>
                      <a:r>
                        <a:rPr lang="en-US" sz="1100" b="0">
                          <a:effectLst/>
                        </a:rPr>
                        <a:t>NRCellDU (on the target cell)</a:t>
                      </a:r>
                      <a:endParaRPr lang="en-US" sz="1100" b="0">
                        <a:effectLst/>
                        <a:latin typeface="Google Sans Text"/>
                      </a:endParaRPr>
                    </a:p>
                  </a:txBody>
                  <a:tcPr marL="44110" marR="44110" marT="22055" marB="22055" anchor="ctr"/>
                </a:tc>
                <a:tc>
                  <a:txBody>
                    <a:bodyPr/>
                    <a:lstStyle/>
                    <a:p>
                      <a:pPr algn="ctr">
                        <a:lnSpc>
                          <a:spcPts val="1500"/>
                        </a:lnSpc>
                        <a:buNone/>
                      </a:pPr>
                      <a:r>
                        <a:rPr lang="en-US" sz="1100" b="1">
                          <a:effectLst/>
                        </a:rPr>
                        <a:t>Direct Impact:</a:t>
                      </a:r>
                      <a:r>
                        <a:rPr lang="en-US" sz="1100" b="0">
                          <a:effectLst/>
                        </a:rPr>
                        <a:t> The source gNB commands a UE to hand over to a target cell that is down, locked, or has no free resources. The handover preparation or execution will fail.</a:t>
                      </a:r>
                      <a:endParaRPr lang="en-US" sz="1100" b="0">
                        <a:effectLst/>
                        <a:latin typeface="Google Sans Text"/>
                      </a:endParaRPr>
                    </a:p>
                  </a:txBody>
                  <a:tcPr marL="44110" marR="44110" marT="22055" marB="22055" anchor="ctr"/>
                </a:tc>
                <a:extLst>
                  <a:ext uri="{0D108BD9-81ED-4DB2-BD59-A6C34878D82A}">
                    <a16:rowId xmlns:a16="http://schemas.microsoft.com/office/drawing/2014/main" val="1299362057"/>
                  </a:ext>
                </a:extLst>
              </a:tr>
              <a:tr h="890833">
                <a:tc>
                  <a:txBody>
                    <a:bodyPr/>
                    <a:lstStyle/>
                    <a:p>
                      <a:pPr algn="ctr">
                        <a:lnSpc>
                          <a:spcPts val="1500"/>
                        </a:lnSpc>
                        <a:buNone/>
                      </a:pPr>
                      <a:r>
                        <a:rPr lang="en-IN" sz="1100" b="1">
                          <a:effectLst/>
                        </a:rPr>
                        <a:t>Feature Incompatibility</a:t>
                      </a:r>
                      <a:endParaRPr lang="en-IN" sz="1100" b="0">
                        <a:effectLst/>
                        <a:latin typeface="Google Sans Text"/>
                      </a:endParaRPr>
                    </a:p>
                  </a:txBody>
                  <a:tcPr marL="44110" marR="44110" marT="22055" marB="22055" anchor="ctr"/>
                </a:tc>
                <a:tc>
                  <a:txBody>
                    <a:bodyPr/>
                    <a:lstStyle/>
                    <a:p>
                      <a:pPr algn="ctr">
                        <a:lnSpc>
                          <a:spcPts val="1500"/>
                        </a:lnSpc>
                        <a:buNone/>
                      </a:pPr>
                      <a:r>
                        <a:rPr lang="en-IN" sz="1100" b="0" dirty="0">
                          <a:effectLst/>
                        </a:rPr>
                        <a:t>Inter Node Feature </a:t>
                      </a:r>
                      <a:r>
                        <a:rPr lang="en-IN" sz="1100" b="0" dirty="0" err="1">
                          <a:effectLst/>
                        </a:rPr>
                        <a:t>Incompatibility,Inconsistent</a:t>
                      </a:r>
                      <a:r>
                        <a:rPr lang="en-IN" sz="1100" b="0" dirty="0">
                          <a:effectLst/>
                        </a:rPr>
                        <a:t> Configuration</a:t>
                      </a:r>
                      <a:endParaRPr lang="en-IN" sz="1100" b="0" dirty="0">
                        <a:effectLst/>
                        <a:latin typeface="Google Sans Text"/>
                      </a:endParaRPr>
                    </a:p>
                  </a:txBody>
                  <a:tcPr marL="44110" marR="44110" marT="22055" marB="22055" anchor="ctr"/>
                </a:tc>
                <a:tc>
                  <a:txBody>
                    <a:bodyPr/>
                    <a:lstStyle/>
                    <a:p>
                      <a:pPr algn="ctr">
                        <a:lnSpc>
                          <a:spcPts val="1500"/>
                        </a:lnSpc>
                        <a:buNone/>
                      </a:pPr>
                      <a:r>
                        <a:rPr lang="en-IN" sz="1100" b="0" dirty="0" err="1">
                          <a:effectLst/>
                        </a:rPr>
                        <a:t>ExternalENodeBFunction,NRCellDU</a:t>
                      </a:r>
                      <a:endParaRPr lang="en-IN" sz="1100" b="0" dirty="0">
                        <a:effectLst/>
                        <a:latin typeface="Google Sans Text"/>
                      </a:endParaRPr>
                    </a:p>
                  </a:txBody>
                  <a:tcPr marL="44110" marR="44110" marT="22055" marB="22055" anchor="ctr"/>
                </a:tc>
                <a:tc>
                  <a:txBody>
                    <a:bodyPr/>
                    <a:lstStyle/>
                    <a:p>
                      <a:pPr algn="ctr">
                        <a:lnSpc>
                          <a:spcPts val="1500"/>
                        </a:lnSpc>
                        <a:buNone/>
                      </a:pPr>
                      <a:r>
                        <a:rPr lang="en-US" sz="1100" b="1">
                          <a:effectLst/>
                        </a:rPr>
                        <a:t>Indirect Impact:</a:t>
                      </a:r>
                      <a:r>
                        <a:rPr lang="en-US" sz="1100" b="0">
                          <a:effectLst/>
                        </a:rPr>
                        <a:t> The source and target cells have conflicting feature sets or parameters, preventing a successful handover.</a:t>
                      </a:r>
                      <a:endParaRPr lang="en-US" sz="1100" b="0">
                        <a:effectLst/>
                        <a:latin typeface="Google Sans Text"/>
                      </a:endParaRPr>
                    </a:p>
                  </a:txBody>
                  <a:tcPr marL="44110" marR="44110" marT="22055" marB="22055" anchor="ctr"/>
                </a:tc>
                <a:extLst>
                  <a:ext uri="{0D108BD9-81ED-4DB2-BD59-A6C34878D82A}">
                    <a16:rowId xmlns:a16="http://schemas.microsoft.com/office/drawing/2014/main" val="3046890804"/>
                  </a:ext>
                </a:extLst>
              </a:tr>
              <a:tr h="1581730">
                <a:tc>
                  <a:txBody>
                    <a:bodyPr/>
                    <a:lstStyle/>
                    <a:p>
                      <a:pPr algn="ctr">
                        <a:lnSpc>
                          <a:spcPts val="1500"/>
                        </a:lnSpc>
                        <a:buNone/>
                      </a:pPr>
                      <a:r>
                        <a:rPr lang="en-IN" sz="1100" b="1">
                          <a:effectLst/>
                        </a:rPr>
                        <a:t>Inter-Node CA/DC Failure</a:t>
                      </a:r>
                      <a:endParaRPr lang="en-IN" sz="1100" b="0">
                        <a:effectLst/>
                        <a:latin typeface="Google Sans Text"/>
                      </a:endParaRPr>
                    </a:p>
                  </a:txBody>
                  <a:tcPr marL="44110" marR="44110" marT="22055" marB="22055" anchor="ctr"/>
                </a:tc>
                <a:tc>
                  <a:txBody>
                    <a:bodyPr/>
                    <a:lstStyle/>
                    <a:p>
                      <a:pPr algn="ctr">
                        <a:lnSpc>
                          <a:spcPts val="1500"/>
                        </a:lnSpc>
                        <a:buNone/>
                      </a:pPr>
                      <a:r>
                        <a:rPr lang="fr-FR" sz="1100" b="0">
                          <a:effectLst/>
                        </a:rPr>
                        <a:t>Inter Node Carrier Aggregation Service Unavailable</a:t>
                      </a:r>
                      <a:endParaRPr lang="fr-FR" sz="1100" b="0">
                        <a:effectLst/>
                        <a:latin typeface="Google Sans Text"/>
                      </a:endParaRPr>
                    </a:p>
                  </a:txBody>
                  <a:tcPr marL="44110" marR="44110" marT="22055" marB="22055" anchor="ctr"/>
                </a:tc>
                <a:tc>
                  <a:txBody>
                    <a:bodyPr/>
                    <a:lstStyle/>
                    <a:p>
                      <a:pPr algn="ctr">
                        <a:lnSpc>
                          <a:spcPts val="1500"/>
                        </a:lnSpc>
                        <a:buNone/>
                      </a:pPr>
                      <a:r>
                        <a:rPr lang="en-IN" sz="1100" b="0">
                          <a:effectLst/>
                        </a:rPr>
                        <a:t>ExtGNBDUPartnerFunction</a:t>
                      </a:r>
                      <a:endParaRPr lang="en-IN" sz="1100" b="0">
                        <a:effectLst/>
                        <a:latin typeface="Google Sans Text"/>
                      </a:endParaRPr>
                    </a:p>
                  </a:txBody>
                  <a:tcPr marL="44110" marR="44110" marT="22055" marB="22055" anchor="ctr"/>
                </a:tc>
                <a:tc>
                  <a:txBody>
                    <a:bodyPr/>
                    <a:lstStyle/>
                    <a:p>
                      <a:pPr algn="ctr">
                        <a:lnSpc>
                          <a:spcPts val="1500"/>
                        </a:lnSpc>
                        <a:buNone/>
                      </a:pPr>
                      <a:r>
                        <a:rPr lang="en-US" sz="1100" b="1" dirty="0">
                          <a:effectLst/>
                        </a:rPr>
                        <a:t>Direct Impact:</a:t>
                      </a:r>
                      <a:r>
                        <a:rPr lang="en-US" sz="1100" b="0" dirty="0">
                          <a:effectLst/>
                        </a:rPr>
                        <a:t> This specifically affects Dual Connectivity (EN-DC, NE-DC) or Inter-Node Carrier Aggregation setup, which is a form of mobility procedure. Failure to add the secondary cell impacts this KPI.</a:t>
                      </a:r>
                      <a:endParaRPr lang="en-US" sz="1100" b="0" dirty="0">
                        <a:effectLst/>
                        <a:latin typeface="Google Sans Text"/>
                      </a:endParaRPr>
                    </a:p>
                  </a:txBody>
                  <a:tcPr marL="44110" marR="44110" marT="22055" marB="22055" anchor="ctr"/>
                </a:tc>
                <a:extLst>
                  <a:ext uri="{0D108BD9-81ED-4DB2-BD59-A6C34878D82A}">
                    <a16:rowId xmlns:a16="http://schemas.microsoft.com/office/drawing/2014/main" val="1355482911"/>
                  </a:ext>
                </a:extLst>
              </a:tr>
            </a:tbl>
          </a:graphicData>
        </a:graphic>
      </p:graphicFrame>
    </p:spTree>
    <p:extLst>
      <p:ext uri="{BB962C8B-B14F-4D97-AF65-F5344CB8AC3E}">
        <p14:creationId xmlns:p14="http://schemas.microsoft.com/office/powerpoint/2010/main" val="34037884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46D30-31B3-4732-A76D-9FE4A5AC50DA}"/>
            </a:ext>
          </a:extLst>
        </p:cNvPr>
        <p:cNvGrpSpPr/>
        <p:nvPr/>
      </p:nvGrpSpPr>
      <p:grpSpPr>
        <a:xfrm>
          <a:off x="0" y="0"/>
          <a:ext cx="0" cy="0"/>
          <a:chOff x="0" y="0"/>
          <a:chExt cx="0" cy="0"/>
        </a:xfrm>
      </p:grpSpPr>
      <p:sp>
        <p:nvSpPr>
          <p:cNvPr id="3" name="Text Placeholder 1">
            <a:extLst>
              <a:ext uri="{FF2B5EF4-FFF2-40B4-BE49-F238E27FC236}">
                <a16:creationId xmlns:a16="http://schemas.microsoft.com/office/drawing/2014/main" id="{6690C20F-724F-AACB-8F8D-C45A15A7EF53}"/>
              </a:ext>
            </a:extLst>
          </p:cNvPr>
          <p:cNvSpPr>
            <a:spLocks noGrp="1"/>
          </p:cNvSpPr>
          <p:nvPr>
            <p:ph type="body" sz="quarter" idx="10"/>
          </p:nvPr>
        </p:nvSpPr>
        <p:spPr>
          <a:xfrm>
            <a:off x="239223" y="103689"/>
            <a:ext cx="11868471" cy="554126"/>
          </a:xfrm>
        </p:spPr>
        <p:txBody>
          <a:bodyPr/>
          <a:lstStyle/>
          <a:p>
            <a:pPr algn="l"/>
            <a:r>
              <a:rPr lang="en-US" sz="2800" dirty="0"/>
              <a:t>Alarms Affecting 5G NR Throughput KPI</a:t>
            </a:r>
            <a:endParaRPr lang="en-IN" sz="2800" dirty="0"/>
          </a:p>
        </p:txBody>
      </p:sp>
      <p:graphicFrame>
        <p:nvGraphicFramePr>
          <p:cNvPr id="2" name="Table 1">
            <a:extLst>
              <a:ext uri="{FF2B5EF4-FFF2-40B4-BE49-F238E27FC236}">
                <a16:creationId xmlns:a16="http://schemas.microsoft.com/office/drawing/2014/main" id="{5053AA21-4F3F-D44D-D844-9CAFCA1CDDB8}"/>
              </a:ext>
            </a:extLst>
          </p:cNvPr>
          <p:cNvGraphicFramePr>
            <a:graphicFrameLocks noGrp="1"/>
          </p:cNvGraphicFramePr>
          <p:nvPr>
            <p:extLst>
              <p:ext uri="{D42A27DB-BD31-4B8C-83A1-F6EECF244321}">
                <p14:modId xmlns:p14="http://schemas.microsoft.com/office/powerpoint/2010/main" val="3444138854"/>
              </p:ext>
            </p:extLst>
          </p:nvPr>
        </p:nvGraphicFramePr>
        <p:xfrm>
          <a:off x="291826" y="849549"/>
          <a:ext cx="11627799" cy="5648527"/>
        </p:xfrm>
        <a:graphic>
          <a:graphicData uri="http://schemas.openxmlformats.org/drawingml/2006/table">
            <a:tbl>
              <a:tblPr>
                <a:tableStyleId>{073A0DAA-6AF3-43AB-8588-CEC1D06C72B9}</a:tableStyleId>
              </a:tblPr>
              <a:tblGrid>
                <a:gridCol w="1423948">
                  <a:extLst>
                    <a:ext uri="{9D8B030D-6E8A-4147-A177-3AD203B41FA5}">
                      <a16:colId xmlns:a16="http://schemas.microsoft.com/office/drawing/2014/main" val="2557526240"/>
                    </a:ext>
                  </a:extLst>
                </a:gridCol>
                <a:gridCol w="3655014">
                  <a:extLst>
                    <a:ext uri="{9D8B030D-6E8A-4147-A177-3AD203B41FA5}">
                      <a16:colId xmlns:a16="http://schemas.microsoft.com/office/drawing/2014/main" val="1716566292"/>
                    </a:ext>
                  </a:extLst>
                </a:gridCol>
                <a:gridCol w="2119514">
                  <a:extLst>
                    <a:ext uri="{9D8B030D-6E8A-4147-A177-3AD203B41FA5}">
                      <a16:colId xmlns:a16="http://schemas.microsoft.com/office/drawing/2014/main" val="1780953363"/>
                    </a:ext>
                  </a:extLst>
                </a:gridCol>
                <a:gridCol w="4429323">
                  <a:extLst>
                    <a:ext uri="{9D8B030D-6E8A-4147-A177-3AD203B41FA5}">
                      <a16:colId xmlns:a16="http://schemas.microsoft.com/office/drawing/2014/main" val="941884749"/>
                    </a:ext>
                  </a:extLst>
                </a:gridCol>
              </a:tblGrid>
              <a:tr h="252824">
                <a:tc>
                  <a:txBody>
                    <a:bodyPr/>
                    <a:lstStyle/>
                    <a:p>
                      <a:pPr algn="ctr">
                        <a:lnSpc>
                          <a:spcPts val="1500"/>
                        </a:lnSpc>
                        <a:buNone/>
                      </a:pPr>
                      <a:r>
                        <a:rPr lang="en-IN" sz="1050" b="1" dirty="0">
                          <a:effectLst/>
                        </a:rPr>
                        <a:t>Alarm Group / Type</a:t>
                      </a:r>
                      <a:endParaRPr lang="en-IN" sz="1050" b="1" dirty="0">
                        <a:effectLst/>
                        <a:latin typeface="Google Sans Text"/>
                      </a:endParaRPr>
                    </a:p>
                  </a:txBody>
                  <a:tcPr marL="31446" marR="31446" marT="15723" marB="15723" anchor="ctr">
                    <a:solidFill>
                      <a:schemeClr val="accent5">
                        <a:lumMod val="60000"/>
                        <a:lumOff val="40000"/>
                      </a:schemeClr>
                    </a:solidFill>
                  </a:tcPr>
                </a:tc>
                <a:tc>
                  <a:txBody>
                    <a:bodyPr/>
                    <a:lstStyle/>
                    <a:p>
                      <a:pPr algn="ctr">
                        <a:lnSpc>
                          <a:spcPts val="1500"/>
                        </a:lnSpc>
                        <a:buNone/>
                      </a:pPr>
                      <a:r>
                        <a:rPr lang="en-US" sz="1050" b="1" dirty="0">
                          <a:effectLst/>
                        </a:rPr>
                        <a:t>Specific Alarms from Your List (Examples)</a:t>
                      </a:r>
                      <a:endParaRPr lang="en-US" sz="1050" b="1" dirty="0">
                        <a:effectLst/>
                        <a:latin typeface="Google Sans Text"/>
                      </a:endParaRPr>
                    </a:p>
                  </a:txBody>
                  <a:tcPr marL="31446" marR="31446" marT="15723" marB="15723" anchor="ctr">
                    <a:solidFill>
                      <a:schemeClr val="accent5">
                        <a:lumMod val="60000"/>
                        <a:lumOff val="40000"/>
                      </a:schemeClr>
                    </a:solidFill>
                  </a:tcPr>
                </a:tc>
                <a:tc>
                  <a:txBody>
                    <a:bodyPr/>
                    <a:lstStyle/>
                    <a:p>
                      <a:pPr algn="ctr">
                        <a:lnSpc>
                          <a:spcPts val="1500"/>
                        </a:lnSpc>
                        <a:buNone/>
                      </a:pPr>
                      <a:r>
                        <a:rPr lang="en-IN" sz="1050" b="1" dirty="0">
                          <a:effectLst/>
                        </a:rPr>
                        <a:t>Key MO Class(es)</a:t>
                      </a:r>
                      <a:endParaRPr lang="en-IN" sz="1050" b="1" dirty="0">
                        <a:effectLst/>
                        <a:latin typeface="Google Sans Text"/>
                      </a:endParaRPr>
                    </a:p>
                  </a:txBody>
                  <a:tcPr marL="31446" marR="31446" marT="15723" marB="15723" anchor="ctr">
                    <a:solidFill>
                      <a:schemeClr val="accent5">
                        <a:lumMod val="60000"/>
                        <a:lumOff val="40000"/>
                      </a:schemeClr>
                    </a:solidFill>
                  </a:tcPr>
                </a:tc>
                <a:tc>
                  <a:txBody>
                    <a:bodyPr/>
                    <a:lstStyle/>
                    <a:p>
                      <a:pPr algn="ctr">
                        <a:lnSpc>
                          <a:spcPts val="1500"/>
                        </a:lnSpc>
                        <a:buNone/>
                      </a:pPr>
                      <a:r>
                        <a:rPr lang="en-IN" sz="1050" b="1" dirty="0">
                          <a:effectLst/>
                        </a:rPr>
                        <a:t>Impact Explanation</a:t>
                      </a:r>
                      <a:endParaRPr lang="en-IN" sz="1050" b="1" dirty="0">
                        <a:effectLst/>
                        <a:latin typeface="Google Sans Text"/>
                      </a:endParaRPr>
                    </a:p>
                  </a:txBody>
                  <a:tcPr marL="31446" marR="31446" marT="15723" marB="15723" anchor="ctr">
                    <a:solidFill>
                      <a:schemeClr val="accent5">
                        <a:lumMod val="60000"/>
                        <a:lumOff val="40000"/>
                      </a:schemeClr>
                    </a:solidFill>
                  </a:tcPr>
                </a:tc>
                <a:extLst>
                  <a:ext uri="{0D108BD9-81ED-4DB2-BD59-A6C34878D82A}">
                    <a16:rowId xmlns:a16="http://schemas.microsoft.com/office/drawing/2014/main" val="2156942276"/>
                  </a:ext>
                </a:extLst>
              </a:tr>
              <a:tr h="1470196">
                <a:tc>
                  <a:txBody>
                    <a:bodyPr/>
                    <a:lstStyle/>
                    <a:p>
                      <a:pPr algn="ctr">
                        <a:lnSpc>
                          <a:spcPts val="1500"/>
                        </a:lnSpc>
                        <a:buNone/>
                      </a:pPr>
                      <a:r>
                        <a:rPr lang="en-IN" sz="1050" b="1">
                          <a:effectLst/>
                        </a:rPr>
                        <a:t>RF Quality &amp; Performance</a:t>
                      </a:r>
                      <a:endParaRPr lang="en-IN" sz="1050" b="0">
                        <a:effectLst/>
                        <a:latin typeface="Google Sans Text"/>
                      </a:endParaRPr>
                    </a:p>
                  </a:txBody>
                  <a:tcPr marL="31446" marR="31446" marT="15723" marB="15723" anchor="ctr"/>
                </a:tc>
                <a:tc>
                  <a:txBody>
                    <a:bodyPr/>
                    <a:lstStyle/>
                    <a:p>
                      <a:pPr algn="ctr">
                        <a:lnSpc>
                          <a:spcPts val="1500"/>
                        </a:lnSpc>
                        <a:buNone/>
                      </a:pPr>
                      <a:r>
                        <a:rPr lang="en-US" sz="1050" b="0" dirty="0">
                          <a:effectLst/>
                        </a:rPr>
                        <a:t>VSWR Over </a:t>
                      </a:r>
                      <a:r>
                        <a:rPr lang="en-US" sz="1050" b="0" dirty="0" err="1">
                          <a:effectLst/>
                        </a:rPr>
                        <a:t>Threshold,PIM</a:t>
                      </a:r>
                      <a:r>
                        <a:rPr lang="en-US" sz="1050" b="0" dirty="0">
                          <a:effectLst/>
                        </a:rPr>
                        <a:t> </a:t>
                      </a:r>
                      <a:r>
                        <a:rPr lang="en-US" sz="1050" b="0" dirty="0" err="1">
                          <a:effectLst/>
                        </a:rPr>
                        <a:t>Desense</a:t>
                      </a:r>
                      <a:r>
                        <a:rPr lang="en-US" sz="1050" b="0" dirty="0">
                          <a:effectLst/>
                        </a:rPr>
                        <a:t> Over </a:t>
                      </a:r>
                      <a:r>
                        <a:rPr lang="en-US" sz="1050" b="0" dirty="0" err="1">
                          <a:effectLst/>
                        </a:rPr>
                        <a:t>Threshold,Antenna</a:t>
                      </a:r>
                      <a:r>
                        <a:rPr lang="en-US" sz="1050" b="0" dirty="0">
                          <a:effectLst/>
                        </a:rPr>
                        <a:t> Calibration DL/UL </a:t>
                      </a:r>
                      <a:r>
                        <a:rPr lang="en-US" sz="1050" b="0" dirty="0" err="1">
                          <a:effectLst/>
                        </a:rPr>
                        <a:t>Failure,ESS</a:t>
                      </a:r>
                      <a:r>
                        <a:rPr lang="en-US" sz="1050" b="0" dirty="0">
                          <a:effectLst/>
                        </a:rPr>
                        <a:t> Service Degraded</a:t>
                      </a:r>
                      <a:endParaRPr lang="en-US" sz="1050" b="0" dirty="0">
                        <a:effectLst/>
                        <a:latin typeface="Google Sans Text"/>
                      </a:endParaRPr>
                    </a:p>
                  </a:txBody>
                  <a:tcPr marL="31446" marR="31446" marT="15723" marB="15723" anchor="ctr"/>
                </a:tc>
                <a:tc>
                  <a:txBody>
                    <a:bodyPr/>
                    <a:lstStyle/>
                    <a:p>
                      <a:pPr algn="ctr">
                        <a:lnSpc>
                          <a:spcPts val="1500"/>
                        </a:lnSpc>
                        <a:buNone/>
                      </a:pPr>
                      <a:r>
                        <a:rPr lang="en-IN" sz="1050" b="0" dirty="0" err="1">
                          <a:effectLst/>
                        </a:rPr>
                        <a:t>RfPort,NRSectorCarrier</a:t>
                      </a:r>
                      <a:endParaRPr lang="en-IN" sz="1050" b="0" dirty="0">
                        <a:effectLst/>
                        <a:latin typeface="Google Sans Text"/>
                      </a:endParaRPr>
                    </a:p>
                  </a:txBody>
                  <a:tcPr marL="31446" marR="31446" marT="15723" marB="15723" anchor="ctr"/>
                </a:tc>
                <a:tc>
                  <a:txBody>
                    <a:bodyPr/>
                    <a:lstStyle/>
                    <a:p>
                      <a:pPr algn="ctr">
                        <a:lnSpc>
                          <a:spcPts val="1500"/>
                        </a:lnSpc>
                        <a:buNone/>
                      </a:pPr>
                      <a:r>
                        <a:rPr lang="en-US" sz="1050" b="1">
                          <a:effectLst/>
                        </a:rPr>
                        <a:t>Direct Impact:</a:t>
                      </a:r>
                      <a:r>
                        <a:rPr lang="en-US" sz="1050" b="0">
                          <a:effectLst/>
                        </a:rPr>
                        <a:t> Poor RF quality (high reflections, interference) lowers the SINR. The gNB is forced to use a more robust but less efficient Modulation and Coding Scheme (MCS), which directly reduces data throughput. Failed calibration leads to suboptimal beamforming.</a:t>
                      </a:r>
                      <a:endParaRPr lang="en-US" sz="1050" b="0">
                        <a:effectLst/>
                        <a:latin typeface="Google Sans Text"/>
                      </a:endParaRPr>
                    </a:p>
                  </a:txBody>
                  <a:tcPr marL="31446" marR="31446" marT="15723" marB="15723" anchor="ctr"/>
                </a:tc>
                <a:extLst>
                  <a:ext uri="{0D108BD9-81ED-4DB2-BD59-A6C34878D82A}">
                    <a16:rowId xmlns:a16="http://schemas.microsoft.com/office/drawing/2014/main" val="723692113"/>
                  </a:ext>
                </a:extLst>
              </a:tr>
              <a:tr h="1228589">
                <a:tc>
                  <a:txBody>
                    <a:bodyPr/>
                    <a:lstStyle/>
                    <a:p>
                      <a:pPr algn="ctr">
                        <a:lnSpc>
                          <a:spcPts val="1500"/>
                        </a:lnSpc>
                        <a:buNone/>
                      </a:pPr>
                      <a:r>
                        <a:rPr lang="en-IN" sz="1050" b="1">
                          <a:effectLst/>
                        </a:rPr>
                        <a:t>Resource &amp; Feature Limitations</a:t>
                      </a:r>
                      <a:endParaRPr lang="en-IN" sz="1050" b="0">
                        <a:effectLst/>
                        <a:latin typeface="Google Sans Text"/>
                      </a:endParaRPr>
                    </a:p>
                  </a:txBody>
                  <a:tcPr marL="31446" marR="31446" marT="15723" marB="15723" anchor="ctr"/>
                </a:tc>
                <a:tc>
                  <a:txBody>
                    <a:bodyPr/>
                    <a:lstStyle/>
                    <a:p>
                      <a:pPr algn="ctr">
                        <a:lnSpc>
                          <a:spcPts val="1500"/>
                        </a:lnSpc>
                        <a:buNone/>
                      </a:pPr>
                      <a:r>
                        <a:rPr lang="en-US" sz="1050" b="0" dirty="0">
                          <a:effectLst/>
                        </a:rPr>
                        <a:t>Carrier Control All Resources Allocated to Other </a:t>
                      </a:r>
                      <a:r>
                        <a:rPr lang="en-US" sz="1050" b="0" dirty="0" err="1">
                          <a:effectLst/>
                        </a:rPr>
                        <a:t>RAT,Power</a:t>
                      </a:r>
                      <a:r>
                        <a:rPr lang="en-US" sz="1050" b="0" dirty="0">
                          <a:effectLst/>
                        </a:rPr>
                        <a:t> Saving Capacity Limit </a:t>
                      </a:r>
                      <a:r>
                        <a:rPr lang="en-US" sz="1050" b="0" dirty="0" err="1">
                          <a:effectLst/>
                        </a:rPr>
                        <a:t>Exceeded,Resource</a:t>
                      </a:r>
                      <a:r>
                        <a:rPr lang="en-US" sz="1050" b="0" dirty="0">
                          <a:effectLst/>
                        </a:rPr>
                        <a:t> Allocation Failure Service Degraded</a:t>
                      </a:r>
                      <a:endParaRPr lang="en-US" sz="1050" b="0" dirty="0">
                        <a:effectLst/>
                        <a:latin typeface="Google Sans Text"/>
                      </a:endParaRPr>
                    </a:p>
                  </a:txBody>
                  <a:tcPr marL="31446" marR="31446" marT="15723" marB="15723" anchor="ctr"/>
                </a:tc>
                <a:tc>
                  <a:txBody>
                    <a:bodyPr/>
                    <a:lstStyle/>
                    <a:p>
                      <a:pPr algn="ctr">
                        <a:lnSpc>
                          <a:spcPts val="1500"/>
                        </a:lnSpc>
                        <a:buNone/>
                      </a:pPr>
                      <a:r>
                        <a:rPr lang="en-IN" sz="1050" b="0" dirty="0" err="1">
                          <a:effectLst/>
                        </a:rPr>
                        <a:t>NRSectorCarrier,SectorCarrier</a:t>
                      </a:r>
                      <a:endParaRPr lang="en-IN" sz="1050" b="0" dirty="0">
                        <a:effectLst/>
                        <a:latin typeface="Google Sans Text"/>
                      </a:endParaRPr>
                    </a:p>
                  </a:txBody>
                  <a:tcPr marL="31446" marR="31446" marT="15723" marB="15723" anchor="ctr"/>
                </a:tc>
                <a:tc>
                  <a:txBody>
                    <a:bodyPr/>
                    <a:lstStyle/>
                    <a:p>
                      <a:pPr algn="ctr">
                        <a:lnSpc>
                          <a:spcPts val="1500"/>
                        </a:lnSpc>
                        <a:buNone/>
                      </a:pPr>
                      <a:r>
                        <a:rPr lang="en-US" sz="1050" b="1">
                          <a:effectLst/>
                        </a:rPr>
                        <a:t>Direct Impact:</a:t>
                      </a:r>
                      <a:r>
                        <a:rPr lang="en-US" sz="1050" b="0">
                          <a:effectLst/>
                        </a:rPr>
                        <a:t> Fewer resources (PRBs) are available for 5G users, either because they are shared with LTE or limited by power-saving features. This reduces the total cell throughput and the average user throughput.</a:t>
                      </a:r>
                      <a:endParaRPr lang="en-US" sz="1050" b="0">
                        <a:effectLst/>
                        <a:latin typeface="Google Sans Text"/>
                      </a:endParaRPr>
                    </a:p>
                  </a:txBody>
                  <a:tcPr marL="31446" marR="31446" marT="15723" marB="15723" anchor="ctr"/>
                </a:tc>
                <a:extLst>
                  <a:ext uri="{0D108BD9-81ED-4DB2-BD59-A6C34878D82A}">
                    <a16:rowId xmlns:a16="http://schemas.microsoft.com/office/drawing/2014/main" val="2836069289"/>
                  </a:ext>
                </a:extLst>
              </a:tr>
              <a:tr h="1470196">
                <a:tc>
                  <a:txBody>
                    <a:bodyPr/>
                    <a:lstStyle/>
                    <a:p>
                      <a:pPr algn="ctr">
                        <a:lnSpc>
                          <a:spcPts val="1500"/>
                        </a:lnSpc>
                        <a:buNone/>
                      </a:pPr>
                      <a:r>
                        <a:rPr lang="en-IN" sz="1050" b="1">
                          <a:effectLst/>
                        </a:rPr>
                        <a:t>Hardware Degradation</a:t>
                      </a:r>
                      <a:endParaRPr lang="en-IN" sz="1050" b="0">
                        <a:effectLst/>
                        <a:latin typeface="Google Sans Text"/>
                      </a:endParaRPr>
                    </a:p>
                  </a:txBody>
                  <a:tcPr marL="31446" marR="31446" marT="15723" marB="15723" anchor="ctr"/>
                </a:tc>
                <a:tc>
                  <a:txBody>
                    <a:bodyPr/>
                    <a:lstStyle/>
                    <a:p>
                      <a:pPr algn="ctr">
                        <a:lnSpc>
                          <a:spcPts val="1500"/>
                        </a:lnSpc>
                        <a:buNone/>
                      </a:pPr>
                      <a:r>
                        <a:rPr lang="en-US" sz="1050" b="0" dirty="0">
                          <a:effectLst/>
                        </a:rPr>
                        <a:t>HW Partial </a:t>
                      </a:r>
                      <a:r>
                        <a:rPr lang="en-US" sz="1050" b="0" dirty="0" err="1">
                          <a:effectLst/>
                        </a:rPr>
                        <a:t>Fault,Linearization</a:t>
                      </a:r>
                      <a:r>
                        <a:rPr lang="en-US" sz="1050" b="0" dirty="0">
                          <a:effectLst/>
                        </a:rPr>
                        <a:t> Disturbance Performance </a:t>
                      </a:r>
                      <a:r>
                        <a:rPr lang="en-US" sz="1050" b="0" dirty="0" err="1">
                          <a:effectLst/>
                        </a:rPr>
                        <a:t>Degraded,RX</a:t>
                      </a:r>
                      <a:r>
                        <a:rPr lang="en-US" sz="1050" b="0" dirty="0">
                          <a:effectLst/>
                        </a:rPr>
                        <a:t> Diversity Lost</a:t>
                      </a:r>
                      <a:endParaRPr lang="en-US" sz="1050" b="0" dirty="0">
                        <a:effectLst/>
                        <a:latin typeface="Google Sans Text"/>
                      </a:endParaRPr>
                    </a:p>
                  </a:txBody>
                  <a:tcPr marL="31446" marR="31446" marT="15723" marB="15723" anchor="ctr"/>
                </a:tc>
                <a:tc>
                  <a:txBody>
                    <a:bodyPr/>
                    <a:lstStyle/>
                    <a:p>
                      <a:pPr algn="ctr">
                        <a:lnSpc>
                          <a:spcPts val="1500"/>
                        </a:lnSpc>
                        <a:buNone/>
                      </a:pPr>
                      <a:r>
                        <a:rPr lang="en-IN" sz="1050" b="0" dirty="0" err="1">
                          <a:effectLst/>
                        </a:rPr>
                        <a:t>FieldReplaceableUnit,AntennaUnitGroup</a:t>
                      </a:r>
                      <a:endParaRPr lang="en-IN" sz="1050" b="0" dirty="0">
                        <a:effectLst/>
                        <a:latin typeface="Google Sans Text"/>
                      </a:endParaRPr>
                    </a:p>
                  </a:txBody>
                  <a:tcPr marL="31446" marR="31446" marT="15723" marB="15723" anchor="ctr"/>
                </a:tc>
                <a:tc>
                  <a:txBody>
                    <a:bodyPr/>
                    <a:lstStyle/>
                    <a:p>
                      <a:pPr algn="ctr">
                        <a:lnSpc>
                          <a:spcPts val="1500"/>
                        </a:lnSpc>
                        <a:buNone/>
                      </a:pPr>
                      <a:r>
                        <a:rPr lang="en-US" sz="1050" b="1" dirty="0">
                          <a:effectLst/>
                        </a:rPr>
                        <a:t>Direct Impact:</a:t>
                      </a:r>
                      <a:r>
                        <a:rPr lang="en-US" sz="1050" b="0" dirty="0">
                          <a:effectLst/>
                        </a:rPr>
                        <a:t> The hardware is not fully failed but is operating in a degraded state (e.g., reduced power, one of two RX paths failed). This shrinks the high-SINR, high-throughput coverage area of the cell. Loss of diversity is particularly harmful to UL throughput.</a:t>
                      </a:r>
                      <a:endParaRPr lang="en-US" sz="1050" b="0" dirty="0">
                        <a:effectLst/>
                        <a:latin typeface="Google Sans Text"/>
                      </a:endParaRPr>
                    </a:p>
                  </a:txBody>
                  <a:tcPr marL="31446" marR="31446" marT="15723" marB="15723" anchor="ctr"/>
                </a:tc>
                <a:extLst>
                  <a:ext uri="{0D108BD9-81ED-4DB2-BD59-A6C34878D82A}">
                    <a16:rowId xmlns:a16="http://schemas.microsoft.com/office/drawing/2014/main" val="3637878473"/>
                  </a:ext>
                </a:extLst>
              </a:tr>
              <a:tr h="1226722">
                <a:tc>
                  <a:txBody>
                    <a:bodyPr/>
                    <a:lstStyle/>
                    <a:p>
                      <a:pPr algn="ctr">
                        <a:lnSpc>
                          <a:spcPts val="1500"/>
                        </a:lnSpc>
                        <a:buNone/>
                      </a:pPr>
                      <a:r>
                        <a:rPr lang="en-IN" sz="1050" b="1">
                          <a:effectLst/>
                        </a:rPr>
                        <a:t>Transport Bottleneck</a:t>
                      </a:r>
                      <a:endParaRPr lang="en-IN" sz="1050" b="0">
                        <a:effectLst/>
                        <a:latin typeface="Google Sans Text"/>
                      </a:endParaRPr>
                    </a:p>
                  </a:txBody>
                  <a:tcPr marL="31446" marR="31446" marT="15723" marB="15723" anchor="ctr"/>
                </a:tc>
                <a:tc>
                  <a:txBody>
                    <a:bodyPr/>
                    <a:lstStyle/>
                    <a:p>
                      <a:pPr algn="ctr">
                        <a:lnSpc>
                          <a:spcPts val="1500"/>
                        </a:lnSpc>
                        <a:buNone/>
                      </a:pPr>
                      <a:r>
                        <a:rPr lang="en-US" sz="1050" b="0" dirty="0">
                          <a:effectLst/>
                        </a:rPr>
                        <a:t>Ethernet Link </a:t>
                      </a:r>
                      <a:r>
                        <a:rPr lang="en-US" sz="1050" b="0" dirty="0" err="1">
                          <a:effectLst/>
                        </a:rPr>
                        <a:t>Failure,Aggregated</a:t>
                      </a:r>
                      <a:r>
                        <a:rPr lang="en-US" sz="1050" b="0" dirty="0">
                          <a:effectLst/>
                        </a:rPr>
                        <a:t> Ethernet Link Failure</a:t>
                      </a:r>
                      <a:endParaRPr lang="en-US" sz="1050" b="0" dirty="0">
                        <a:effectLst/>
                        <a:latin typeface="Google Sans Text"/>
                      </a:endParaRPr>
                    </a:p>
                  </a:txBody>
                  <a:tcPr marL="31446" marR="31446" marT="15723" marB="15723" anchor="ctr"/>
                </a:tc>
                <a:tc>
                  <a:txBody>
                    <a:bodyPr/>
                    <a:lstStyle/>
                    <a:p>
                      <a:pPr algn="ctr">
                        <a:lnSpc>
                          <a:spcPts val="1500"/>
                        </a:lnSpc>
                        <a:buNone/>
                      </a:pPr>
                      <a:r>
                        <a:rPr lang="en-IN" sz="1050" b="0" dirty="0" err="1">
                          <a:effectLst/>
                        </a:rPr>
                        <a:t>EthernetPort,LagPort</a:t>
                      </a:r>
                      <a:endParaRPr lang="en-IN" sz="1050" b="0" dirty="0">
                        <a:effectLst/>
                        <a:latin typeface="Google Sans Text"/>
                      </a:endParaRPr>
                    </a:p>
                  </a:txBody>
                  <a:tcPr marL="31446" marR="31446" marT="15723" marB="15723" anchor="ctr"/>
                </a:tc>
                <a:tc>
                  <a:txBody>
                    <a:bodyPr/>
                    <a:lstStyle/>
                    <a:p>
                      <a:pPr algn="ctr">
                        <a:lnSpc>
                          <a:spcPts val="1500"/>
                        </a:lnSpc>
                        <a:buNone/>
                      </a:pPr>
                      <a:r>
                        <a:rPr lang="en-US" sz="1050" b="1" dirty="0">
                          <a:effectLst/>
                        </a:rPr>
                        <a:t>Indirect Impact:</a:t>
                      </a:r>
                      <a:r>
                        <a:rPr lang="en-US" sz="1050" b="0" dirty="0">
                          <a:effectLst/>
                        </a:rPr>
                        <a:t> If a </a:t>
                      </a:r>
                      <a:r>
                        <a:rPr lang="en-US" sz="1050" b="0" dirty="0" err="1">
                          <a:effectLst/>
                        </a:rPr>
                        <a:t>gNB</a:t>
                      </a:r>
                      <a:r>
                        <a:rPr lang="en-US" sz="1050" b="0" dirty="0">
                          <a:effectLst/>
                        </a:rPr>
                        <a:t> with multiple backhaul links loses one, the remaining link may become a bottleneck. The radio link may be capable of 2 Gbps, but if the backhaul is congested at 500 Mbps, user throughput will be capped.</a:t>
                      </a:r>
                      <a:endParaRPr lang="en-US" sz="1050" b="0" dirty="0">
                        <a:effectLst/>
                        <a:latin typeface="Google Sans Text"/>
                      </a:endParaRPr>
                    </a:p>
                  </a:txBody>
                  <a:tcPr marL="31446" marR="31446" marT="15723" marB="15723" anchor="ctr"/>
                </a:tc>
                <a:extLst>
                  <a:ext uri="{0D108BD9-81ED-4DB2-BD59-A6C34878D82A}">
                    <a16:rowId xmlns:a16="http://schemas.microsoft.com/office/drawing/2014/main" val="960536781"/>
                  </a:ext>
                </a:extLst>
              </a:tr>
            </a:tbl>
          </a:graphicData>
        </a:graphic>
      </p:graphicFrame>
    </p:spTree>
    <p:extLst>
      <p:ext uri="{BB962C8B-B14F-4D97-AF65-F5344CB8AC3E}">
        <p14:creationId xmlns:p14="http://schemas.microsoft.com/office/powerpoint/2010/main" val="38695910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D2766-F4C5-9B50-0305-C19C25B7F6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C1461-7AA4-ABB1-C7FE-E806B861E70A}"/>
              </a:ext>
            </a:extLst>
          </p:cNvPr>
          <p:cNvSpPr>
            <a:spLocks noGrp="1"/>
          </p:cNvSpPr>
          <p:nvPr>
            <p:ph type="title"/>
          </p:nvPr>
        </p:nvSpPr>
        <p:spPr>
          <a:xfrm>
            <a:off x="289883" y="3122580"/>
            <a:ext cx="11519496" cy="528535"/>
          </a:xfrm>
        </p:spPr>
        <p:txBody>
          <a:bodyPr>
            <a:noAutofit/>
          </a:bodyPr>
          <a:lstStyle/>
          <a:p>
            <a:pPr algn="ctr"/>
            <a:r>
              <a:rPr lang="en-IN" sz="4400" dirty="0"/>
              <a:t>Thanks </a:t>
            </a:r>
          </a:p>
        </p:txBody>
      </p:sp>
    </p:spTree>
    <p:extLst>
      <p:ext uri="{BB962C8B-B14F-4D97-AF65-F5344CB8AC3E}">
        <p14:creationId xmlns:p14="http://schemas.microsoft.com/office/powerpoint/2010/main" val="53999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ADC4A-47ED-C2BD-E5DF-31DEF3A1DB83}"/>
            </a:ext>
          </a:extLst>
        </p:cNvPr>
        <p:cNvGrpSpPr/>
        <p:nvPr/>
      </p:nvGrpSpPr>
      <p:grpSpPr>
        <a:xfrm>
          <a:off x="0" y="0"/>
          <a:ext cx="0" cy="0"/>
          <a:chOff x="0" y="0"/>
          <a:chExt cx="0" cy="0"/>
        </a:xfrm>
      </p:grpSpPr>
      <p:sp>
        <p:nvSpPr>
          <p:cNvPr id="33" name="TextBox 32">
            <a:extLst>
              <a:ext uri="{FF2B5EF4-FFF2-40B4-BE49-F238E27FC236}">
                <a16:creationId xmlns:a16="http://schemas.microsoft.com/office/drawing/2014/main" id="{6E71B2FE-786C-DA16-9383-7C73DAC91867}"/>
              </a:ext>
            </a:extLst>
          </p:cNvPr>
          <p:cNvSpPr txBox="1"/>
          <p:nvPr/>
        </p:nvSpPr>
        <p:spPr>
          <a:xfrm>
            <a:off x="806741" y="1147166"/>
            <a:ext cx="4995345" cy="523220"/>
          </a:xfrm>
          <a:prstGeom prst="rect">
            <a:avLst/>
          </a:prstGeom>
          <a:noFill/>
        </p:spPr>
        <p:txBody>
          <a:bodyPr wrap="square" rtlCol="0">
            <a:spAutoFit/>
          </a:bodyPr>
          <a:lstStyle/>
          <a:p>
            <a:pPr algn="just"/>
            <a:endParaRPr lang="en-US" altLang="ko-KR" sz="1400" dirty="0">
              <a:solidFill>
                <a:schemeClr val="tx1">
                  <a:lumMod val="75000"/>
                  <a:lumOff val="25000"/>
                </a:schemeClr>
              </a:solidFill>
              <a:latin typeface="Open Sans" pitchFamily="34" charset="0"/>
              <a:cs typeface="Open Sans" pitchFamily="34" charset="0"/>
            </a:endParaRPr>
          </a:p>
          <a:p>
            <a:pPr algn="just"/>
            <a:endParaRPr lang="ko-KR" altLang="en-US" sz="1400" dirty="0">
              <a:solidFill>
                <a:schemeClr val="tx1">
                  <a:lumMod val="75000"/>
                  <a:lumOff val="25000"/>
                </a:schemeClr>
              </a:solidFill>
              <a:latin typeface="Open Sans" pitchFamily="34" charset="0"/>
              <a:cs typeface="Open Sans" pitchFamily="34" charset="0"/>
            </a:endParaRPr>
          </a:p>
        </p:txBody>
      </p:sp>
      <p:sp>
        <p:nvSpPr>
          <p:cNvPr id="57" name="Text Placeholder 1">
            <a:extLst>
              <a:ext uri="{FF2B5EF4-FFF2-40B4-BE49-F238E27FC236}">
                <a16:creationId xmlns:a16="http://schemas.microsoft.com/office/drawing/2014/main" id="{C038A0CD-9286-6A92-7313-1C0ED952912D}"/>
              </a:ext>
            </a:extLst>
          </p:cNvPr>
          <p:cNvSpPr>
            <a:spLocks noGrp="1"/>
          </p:cNvSpPr>
          <p:nvPr>
            <p:ph type="body" sz="quarter" idx="10"/>
          </p:nvPr>
        </p:nvSpPr>
        <p:spPr>
          <a:xfrm>
            <a:off x="268277" y="259286"/>
            <a:ext cx="9539799" cy="435568"/>
          </a:xfrm>
          <a:prstGeom prst="rect">
            <a:avLst/>
          </a:prstGeom>
        </p:spPr>
        <p:txBody>
          <a:bodyPr/>
          <a:lstStyle/>
          <a:p>
            <a:pPr algn="l"/>
            <a:r>
              <a:rPr lang="en-US" sz="2000" b="1" dirty="0">
                <a:solidFill>
                  <a:srgbClr val="660033"/>
                </a:solidFill>
                <a:latin typeface="Open Sans" pitchFamily="34" charset="0"/>
                <a:ea typeface="Open Sans" pitchFamily="34" charset="0"/>
                <a:cs typeface="Open Sans" pitchFamily="34" charset="0"/>
              </a:rPr>
              <a:t>AMF (Access and Mobility Management Function) - Network Interactions</a:t>
            </a:r>
          </a:p>
        </p:txBody>
      </p:sp>
      <p:grpSp>
        <p:nvGrpSpPr>
          <p:cNvPr id="10" name="Graphic 5">
            <a:extLst>
              <a:ext uri="{FF2B5EF4-FFF2-40B4-BE49-F238E27FC236}">
                <a16:creationId xmlns:a16="http://schemas.microsoft.com/office/drawing/2014/main" id="{922E8C0F-D96F-FE7F-4CAF-09B2DB6587D9}"/>
              </a:ext>
            </a:extLst>
          </p:cNvPr>
          <p:cNvGrpSpPr/>
          <p:nvPr/>
        </p:nvGrpSpPr>
        <p:grpSpPr>
          <a:xfrm>
            <a:off x="4889142" y="3227446"/>
            <a:ext cx="2367029" cy="1204371"/>
            <a:chOff x="4889142" y="3227446"/>
            <a:chExt cx="2367029" cy="1204371"/>
          </a:xfrm>
        </p:grpSpPr>
        <p:sp>
          <p:nvSpPr>
            <p:cNvPr id="11" name="Freeform: Shape 10">
              <a:extLst>
                <a:ext uri="{FF2B5EF4-FFF2-40B4-BE49-F238E27FC236}">
                  <a16:creationId xmlns:a16="http://schemas.microsoft.com/office/drawing/2014/main" id="{A23E7123-1F86-CAA7-4718-E6E625D523C1}"/>
                </a:ext>
              </a:extLst>
            </p:cNvPr>
            <p:cNvSpPr/>
            <p:nvPr/>
          </p:nvSpPr>
          <p:spPr>
            <a:xfrm>
              <a:off x="4889142" y="3227446"/>
              <a:ext cx="2367029" cy="1188720"/>
            </a:xfrm>
            <a:custGeom>
              <a:avLst/>
              <a:gdLst>
                <a:gd name="connsiteX0" fmla="*/ 2189503 w 2367029"/>
                <a:gd name="connsiteY0" fmla="*/ 0 h 1188720"/>
                <a:gd name="connsiteX1" fmla="*/ 2367030 w 2367029"/>
                <a:gd name="connsiteY1" fmla="*/ 0 h 1188720"/>
                <a:gd name="connsiteX2" fmla="*/ 2367030 w 2367029"/>
                <a:gd name="connsiteY2" fmla="*/ 1188720 h 1188720"/>
                <a:gd name="connsiteX3" fmla="*/ 2189503 w 2367029"/>
                <a:gd name="connsiteY3" fmla="*/ 1188720 h 1188720"/>
                <a:gd name="connsiteX4" fmla="*/ 177527 w 2367029"/>
                <a:gd name="connsiteY4" fmla="*/ 1188720 h 1188720"/>
                <a:gd name="connsiteX5" fmla="*/ 0 w 2367029"/>
                <a:gd name="connsiteY5" fmla="*/ 1188720 h 1188720"/>
                <a:gd name="connsiteX6" fmla="*/ 0 w 2367029"/>
                <a:gd name="connsiteY6" fmla="*/ 0 h 1188720"/>
                <a:gd name="connsiteX7" fmla="*/ 177527 w 2367029"/>
                <a:gd name="connsiteY7" fmla="*/ 0 h 118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7029" h="1188720">
                  <a:moveTo>
                    <a:pt x="2189503" y="0"/>
                  </a:moveTo>
                  <a:cubicBezTo>
                    <a:pt x="2287548" y="0"/>
                    <a:pt x="2367030" y="0"/>
                    <a:pt x="2367030" y="0"/>
                  </a:cubicBezTo>
                  <a:lnTo>
                    <a:pt x="2367030" y="1188720"/>
                  </a:lnTo>
                  <a:cubicBezTo>
                    <a:pt x="2367030" y="1188720"/>
                    <a:pt x="2287548" y="1188720"/>
                    <a:pt x="2189503" y="1188720"/>
                  </a:cubicBezTo>
                  <a:lnTo>
                    <a:pt x="177527" y="1188720"/>
                  </a:lnTo>
                  <a:cubicBezTo>
                    <a:pt x="79482" y="1188720"/>
                    <a:pt x="0" y="1188720"/>
                    <a:pt x="0" y="1188720"/>
                  </a:cubicBezTo>
                  <a:lnTo>
                    <a:pt x="0" y="0"/>
                  </a:lnTo>
                  <a:cubicBezTo>
                    <a:pt x="0" y="0"/>
                    <a:pt x="79482" y="0"/>
                    <a:pt x="177527" y="0"/>
                  </a:cubicBezTo>
                  <a:close/>
                </a:path>
              </a:pathLst>
            </a:custGeom>
            <a:solidFill>
              <a:srgbClr val="FFD700"/>
            </a:solidFill>
            <a:ln w="47320" cap="flat">
              <a:solidFill>
                <a:srgbClr val="FF8C00"/>
              </a:solidFill>
              <a:prstDash val="solid"/>
              <a:miter/>
            </a:ln>
          </p:spPr>
          <p:txBody>
            <a:bodyPr rtlCol="0" anchor="ctr"/>
            <a:lstStyle/>
            <a:p>
              <a:pPr algn="ctr"/>
              <a:endParaRPr lang="en-IN" sz="2000"/>
            </a:p>
          </p:txBody>
        </p:sp>
        <p:sp>
          <p:nvSpPr>
            <p:cNvPr id="12" name="TextBox 11">
              <a:extLst>
                <a:ext uri="{FF2B5EF4-FFF2-40B4-BE49-F238E27FC236}">
                  <a16:creationId xmlns:a16="http://schemas.microsoft.com/office/drawing/2014/main" id="{FC9E6900-04E1-5D31-EBB3-6E9E26410F71}"/>
                </a:ext>
              </a:extLst>
            </p:cNvPr>
            <p:cNvSpPr txBox="1"/>
            <p:nvPr/>
          </p:nvSpPr>
          <p:spPr>
            <a:xfrm>
              <a:off x="5786359" y="3298093"/>
              <a:ext cx="572593" cy="307777"/>
            </a:xfrm>
            <a:prstGeom prst="rect">
              <a:avLst/>
            </a:prstGeom>
            <a:noFill/>
          </p:spPr>
          <p:txBody>
            <a:bodyPr wrap="none" rtlCol="0">
              <a:spAutoFit/>
            </a:bodyPr>
            <a:lstStyle/>
            <a:p>
              <a:pPr algn="ctr"/>
              <a:r>
                <a:rPr lang="en-IN" sz="1400" b="1" spc="0" baseline="0">
                  <a:ln/>
                  <a:solidFill>
                    <a:srgbClr val="2C3E50"/>
                  </a:solidFill>
                  <a:latin typeface="Arial"/>
                  <a:cs typeface="Arial"/>
                  <a:sym typeface="Arial"/>
                  <a:rtl val="0"/>
                </a:rPr>
                <a:t>AMF</a:t>
              </a:r>
            </a:p>
          </p:txBody>
        </p:sp>
        <p:sp>
          <p:nvSpPr>
            <p:cNvPr id="13" name="TextBox 12">
              <a:extLst>
                <a:ext uri="{FF2B5EF4-FFF2-40B4-BE49-F238E27FC236}">
                  <a16:creationId xmlns:a16="http://schemas.microsoft.com/office/drawing/2014/main" id="{05FB41C6-578A-7A8E-E8C4-04C82C2DEFB9}"/>
                </a:ext>
              </a:extLst>
            </p:cNvPr>
            <p:cNvSpPr txBox="1"/>
            <p:nvPr/>
          </p:nvSpPr>
          <p:spPr>
            <a:xfrm>
              <a:off x="5479385" y="3514030"/>
              <a:ext cx="1186543" cy="246221"/>
            </a:xfrm>
            <a:prstGeom prst="rect">
              <a:avLst/>
            </a:prstGeom>
            <a:noFill/>
          </p:spPr>
          <p:txBody>
            <a:bodyPr wrap="none" rtlCol="0">
              <a:spAutoFit/>
            </a:bodyPr>
            <a:lstStyle/>
            <a:p>
              <a:pPr algn="ctr"/>
              <a:r>
                <a:rPr lang="en-IN" sz="1000" spc="0" baseline="0">
                  <a:ln/>
                  <a:solidFill>
                    <a:srgbClr val="2C3E50"/>
                  </a:solidFill>
                  <a:latin typeface="Arial"/>
                  <a:cs typeface="Arial"/>
                  <a:sym typeface="Arial"/>
                  <a:rtl val="0"/>
                </a:rPr>
                <a:t>Access &amp; Mobility</a:t>
              </a:r>
            </a:p>
          </p:txBody>
        </p:sp>
        <p:sp>
          <p:nvSpPr>
            <p:cNvPr id="14" name="TextBox 13">
              <a:extLst>
                <a:ext uri="{FF2B5EF4-FFF2-40B4-BE49-F238E27FC236}">
                  <a16:creationId xmlns:a16="http://schemas.microsoft.com/office/drawing/2014/main" id="{FC45A521-EB4F-1439-A6C6-AD74ABB03F5E}"/>
                </a:ext>
              </a:extLst>
            </p:cNvPr>
            <p:cNvSpPr txBox="1"/>
            <p:nvPr/>
          </p:nvSpPr>
          <p:spPr>
            <a:xfrm>
              <a:off x="5346335" y="3641393"/>
              <a:ext cx="1452642" cy="246221"/>
            </a:xfrm>
            <a:prstGeom prst="rect">
              <a:avLst/>
            </a:prstGeom>
            <a:noFill/>
          </p:spPr>
          <p:txBody>
            <a:bodyPr wrap="none" rtlCol="0">
              <a:spAutoFit/>
            </a:bodyPr>
            <a:lstStyle/>
            <a:p>
              <a:pPr algn="ctr"/>
              <a:r>
                <a:rPr lang="en-IN" sz="1000" spc="0" baseline="0">
                  <a:ln/>
                  <a:solidFill>
                    <a:srgbClr val="2C3E50"/>
                  </a:solidFill>
                  <a:latin typeface="Arial"/>
                  <a:cs typeface="Arial"/>
                  <a:sym typeface="Arial"/>
                  <a:rtl val="0"/>
                </a:rPr>
                <a:t>Management Function</a:t>
              </a:r>
            </a:p>
          </p:txBody>
        </p:sp>
        <p:sp>
          <p:nvSpPr>
            <p:cNvPr id="15" name="TextBox 14">
              <a:extLst>
                <a:ext uri="{FF2B5EF4-FFF2-40B4-BE49-F238E27FC236}">
                  <a16:creationId xmlns:a16="http://schemas.microsoft.com/office/drawing/2014/main" id="{F4738A5E-4B69-B781-A5DE-ADC2932E09D9}"/>
                </a:ext>
              </a:extLst>
            </p:cNvPr>
            <p:cNvSpPr txBox="1"/>
            <p:nvPr/>
          </p:nvSpPr>
          <p:spPr>
            <a:xfrm>
              <a:off x="5283818" y="3818896"/>
              <a:ext cx="1577676" cy="230832"/>
            </a:xfrm>
            <a:prstGeom prst="rect">
              <a:avLst/>
            </a:prstGeom>
            <a:noFill/>
          </p:spPr>
          <p:txBody>
            <a:bodyPr wrap="none" rtlCol="0">
              <a:spAutoFit/>
            </a:bodyPr>
            <a:lstStyle/>
            <a:p>
              <a:pPr algn="ctr"/>
              <a:r>
                <a:rPr lang="en-IN" sz="900" spc="0" baseline="0">
                  <a:ln/>
                  <a:solidFill>
                    <a:srgbClr val="2C3E50"/>
                  </a:solidFill>
                  <a:latin typeface="Arial"/>
                  <a:cs typeface="Arial"/>
                  <a:sym typeface="Arial"/>
                  <a:rtl val="0"/>
                </a:rPr>
                <a:t>• Registration Management</a:t>
              </a:r>
            </a:p>
          </p:txBody>
        </p:sp>
        <p:sp>
          <p:nvSpPr>
            <p:cNvPr id="16" name="TextBox 15">
              <a:extLst>
                <a:ext uri="{FF2B5EF4-FFF2-40B4-BE49-F238E27FC236}">
                  <a16:creationId xmlns:a16="http://schemas.microsoft.com/office/drawing/2014/main" id="{75893B0B-2D24-00D2-CC8F-FC3B676F04B7}"/>
                </a:ext>
              </a:extLst>
            </p:cNvPr>
            <p:cNvSpPr txBox="1"/>
            <p:nvPr/>
          </p:nvSpPr>
          <p:spPr>
            <a:xfrm>
              <a:off x="5299848" y="3946259"/>
              <a:ext cx="1545616" cy="230832"/>
            </a:xfrm>
            <a:prstGeom prst="rect">
              <a:avLst/>
            </a:prstGeom>
            <a:noFill/>
          </p:spPr>
          <p:txBody>
            <a:bodyPr wrap="none" rtlCol="0">
              <a:spAutoFit/>
            </a:bodyPr>
            <a:lstStyle/>
            <a:p>
              <a:pPr algn="ctr"/>
              <a:r>
                <a:rPr lang="en-IN" sz="900" spc="0" baseline="0">
                  <a:ln/>
                  <a:solidFill>
                    <a:srgbClr val="2C3E50"/>
                  </a:solidFill>
                  <a:latin typeface="Arial"/>
                  <a:cs typeface="Arial"/>
                  <a:sym typeface="Arial"/>
                  <a:rtl val="0"/>
                </a:rPr>
                <a:t>• Connection Management</a:t>
              </a:r>
            </a:p>
          </p:txBody>
        </p:sp>
        <p:sp>
          <p:nvSpPr>
            <p:cNvPr id="17" name="TextBox 16">
              <a:extLst>
                <a:ext uri="{FF2B5EF4-FFF2-40B4-BE49-F238E27FC236}">
                  <a16:creationId xmlns:a16="http://schemas.microsoft.com/office/drawing/2014/main" id="{9755346B-E1F2-D0A4-3EDA-7D29A8B33F2E}"/>
                </a:ext>
              </a:extLst>
            </p:cNvPr>
            <p:cNvSpPr txBox="1"/>
            <p:nvPr/>
          </p:nvSpPr>
          <p:spPr>
            <a:xfrm>
              <a:off x="5331908" y="4073622"/>
              <a:ext cx="1481496" cy="230832"/>
            </a:xfrm>
            <a:prstGeom prst="rect">
              <a:avLst/>
            </a:prstGeom>
            <a:noFill/>
          </p:spPr>
          <p:txBody>
            <a:bodyPr wrap="none" rtlCol="0">
              <a:spAutoFit/>
            </a:bodyPr>
            <a:lstStyle/>
            <a:p>
              <a:pPr algn="ctr"/>
              <a:r>
                <a:rPr lang="en-IN" sz="900" spc="0" baseline="0">
                  <a:ln/>
                  <a:solidFill>
                    <a:srgbClr val="2C3E50"/>
                  </a:solidFill>
                  <a:latin typeface="Arial"/>
                  <a:cs typeface="Arial"/>
                  <a:sym typeface="Arial"/>
                  <a:rtl val="0"/>
                </a:rPr>
                <a:t>• Security Anchor (SEAF)</a:t>
              </a:r>
            </a:p>
          </p:txBody>
        </p:sp>
        <p:sp>
          <p:nvSpPr>
            <p:cNvPr id="18" name="TextBox 17">
              <a:extLst>
                <a:ext uri="{FF2B5EF4-FFF2-40B4-BE49-F238E27FC236}">
                  <a16:creationId xmlns:a16="http://schemas.microsoft.com/office/drawing/2014/main" id="{7F1F33B9-B37E-686B-AA22-3B6310AD8A21}"/>
                </a:ext>
              </a:extLst>
            </p:cNvPr>
            <p:cNvSpPr txBox="1"/>
            <p:nvPr/>
          </p:nvSpPr>
          <p:spPr>
            <a:xfrm>
              <a:off x="5546710" y="4200985"/>
              <a:ext cx="1051891" cy="230832"/>
            </a:xfrm>
            <a:prstGeom prst="rect">
              <a:avLst/>
            </a:prstGeom>
            <a:noFill/>
          </p:spPr>
          <p:txBody>
            <a:bodyPr wrap="none" rtlCol="0">
              <a:spAutoFit/>
            </a:bodyPr>
            <a:lstStyle/>
            <a:p>
              <a:pPr algn="ctr"/>
              <a:r>
                <a:rPr lang="en-IN" sz="900" spc="0" baseline="0">
                  <a:ln/>
                  <a:solidFill>
                    <a:srgbClr val="2C3E50"/>
                  </a:solidFill>
                  <a:latin typeface="Arial"/>
                  <a:cs typeface="Arial"/>
                  <a:sym typeface="Arial"/>
                  <a:rtl val="0"/>
                </a:rPr>
                <a:t>• Mobility Control</a:t>
              </a:r>
            </a:p>
          </p:txBody>
        </p:sp>
      </p:grpSp>
      <p:grpSp>
        <p:nvGrpSpPr>
          <p:cNvPr id="19" name="Graphic 5">
            <a:extLst>
              <a:ext uri="{FF2B5EF4-FFF2-40B4-BE49-F238E27FC236}">
                <a16:creationId xmlns:a16="http://schemas.microsoft.com/office/drawing/2014/main" id="{92348540-8844-6B4E-EE28-0282F01B65F1}"/>
              </a:ext>
            </a:extLst>
          </p:cNvPr>
          <p:cNvGrpSpPr/>
          <p:nvPr/>
        </p:nvGrpSpPr>
        <p:grpSpPr>
          <a:xfrm>
            <a:off x="1101894" y="1868908"/>
            <a:ext cx="1420217" cy="687219"/>
            <a:chOff x="1101894" y="1868908"/>
            <a:chExt cx="1420217" cy="687219"/>
          </a:xfrm>
        </p:grpSpPr>
        <p:sp>
          <p:nvSpPr>
            <p:cNvPr id="20" name="Freeform: Shape 19">
              <a:extLst>
                <a:ext uri="{FF2B5EF4-FFF2-40B4-BE49-F238E27FC236}">
                  <a16:creationId xmlns:a16="http://schemas.microsoft.com/office/drawing/2014/main" id="{5BBBE2C6-F4F5-B460-8B2B-AA43B057BC9C}"/>
                </a:ext>
              </a:extLst>
            </p:cNvPr>
            <p:cNvSpPr/>
            <p:nvPr/>
          </p:nvSpPr>
          <p:spPr>
            <a:xfrm>
              <a:off x="1101894" y="1868908"/>
              <a:ext cx="1420217" cy="679268"/>
            </a:xfrm>
            <a:custGeom>
              <a:avLst/>
              <a:gdLst>
                <a:gd name="connsiteX0" fmla="*/ 1301866 w 1420217"/>
                <a:gd name="connsiteY0" fmla="*/ 0 h 679268"/>
                <a:gd name="connsiteX1" fmla="*/ 1420218 w 1420217"/>
                <a:gd name="connsiteY1" fmla="*/ 0 h 679268"/>
                <a:gd name="connsiteX2" fmla="*/ 1420218 w 1420217"/>
                <a:gd name="connsiteY2" fmla="*/ 679269 h 679268"/>
                <a:gd name="connsiteX3" fmla="*/ 1301866 w 1420217"/>
                <a:gd name="connsiteY3" fmla="*/ 679269 h 679268"/>
                <a:gd name="connsiteX4" fmla="*/ 118351 w 1420217"/>
                <a:gd name="connsiteY4" fmla="*/ 679269 h 679268"/>
                <a:gd name="connsiteX5" fmla="*/ 0 w 1420217"/>
                <a:gd name="connsiteY5" fmla="*/ 679269 h 679268"/>
                <a:gd name="connsiteX6" fmla="*/ 0 w 1420217"/>
                <a:gd name="connsiteY6" fmla="*/ 0 h 679268"/>
                <a:gd name="connsiteX7" fmla="*/ 118351 w 1420217"/>
                <a:gd name="connsiteY7" fmla="*/ 0 h 6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0217" h="679268">
                  <a:moveTo>
                    <a:pt x="1301866" y="0"/>
                  </a:moveTo>
                  <a:cubicBezTo>
                    <a:pt x="1367230" y="0"/>
                    <a:pt x="1420218" y="0"/>
                    <a:pt x="1420218" y="0"/>
                  </a:cubicBezTo>
                  <a:lnTo>
                    <a:pt x="1420218" y="679269"/>
                  </a:lnTo>
                  <a:cubicBezTo>
                    <a:pt x="1420218" y="679269"/>
                    <a:pt x="1367230" y="679269"/>
                    <a:pt x="1301866" y="679269"/>
                  </a:cubicBezTo>
                  <a:lnTo>
                    <a:pt x="118351" y="679269"/>
                  </a:lnTo>
                  <a:cubicBezTo>
                    <a:pt x="52988" y="679269"/>
                    <a:pt x="0" y="679269"/>
                    <a:pt x="0" y="679269"/>
                  </a:cubicBezTo>
                  <a:lnTo>
                    <a:pt x="0" y="0"/>
                  </a:lnTo>
                  <a:cubicBezTo>
                    <a:pt x="0" y="0"/>
                    <a:pt x="52988" y="0"/>
                    <a:pt x="118351" y="0"/>
                  </a:cubicBezTo>
                  <a:close/>
                </a:path>
              </a:pathLst>
            </a:custGeom>
            <a:solidFill>
              <a:srgbClr val="E3F2FD"/>
            </a:solidFill>
            <a:ln w="35490" cap="flat">
              <a:solidFill>
                <a:srgbClr val="1976D2"/>
              </a:solidFill>
              <a:prstDash val="solid"/>
              <a:miter/>
            </a:ln>
          </p:spPr>
          <p:txBody>
            <a:bodyPr rtlCol="0" anchor="ctr"/>
            <a:lstStyle/>
            <a:p>
              <a:pPr algn="ctr"/>
              <a:endParaRPr lang="en-IN" sz="2000"/>
            </a:p>
          </p:txBody>
        </p:sp>
        <p:sp>
          <p:nvSpPr>
            <p:cNvPr id="21" name="TextBox 20">
              <a:extLst>
                <a:ext uri="{FF2B5EF4-FFF2-40B4-BE49-F238E27FC236}">
                  <a16:creationId xmlns:a16="http://schemas.microsoft.com/office/drawing/2014/main" id="{9A021077-9934-FACA-1430-7918025E2564}"/>
                </a:ext>
              </a:extLst>
            </p:cNvPr>
            <p:cNvSpPr txBox="1"/>
            <p:nvPr/>
          </p:nvSpPr>
          <p:spPr>
            <a:xfrm>
              <a:off x="1594636" y="1912475"/>
              <a:ext cx="434734" cy="307777"/>
            </a:xfrm>
            <a:prstGeom prst="rect">
              <a:avLst/>
            </a:prstGeom>
            <a:noFill/>
          </p:spPr>
          <p:txBody>
            <a:bodyPr wrap="none" rtlCol="0">
              <a:spAutoFit/>
            </a:bodyPr>
            <a:lstStyle/>
            <a:p>
              <a:pPr algn="ctr"/>
              <a:r>
                <a:rPr lang="en-IN" sz="1400" b="1" spc="0" baseline="0">
                  <a:ln/>
                  <a:solidFill>
                    <a:srgbClr val="1976D2"/>
                  </a:solidFill>
                  <a:latin typeface="Arial"/>
                  <a:cs typeface="Arial"/>
                  <a:sym typeface="Arial"/>
                  <a:rtl val="0"/>
                </a:rPr>
                <a:t>UE</a:t>
              </a:r>
            </a:p>
          </p:txBody>
        </p:sp>
        <p:sp>
          <p:nvSpPr>
            <p:cNvPr id="22" name="TextBox 21">
              <a:extLst>
                <a:ext uri="{FF2B5EF4-FFF2-40B4-BE49-F238E27FC236}">
                  <a16:creationId xmlns:a16="http://schemas.microsoft.com/office/drawing/2014/main" id="{86EC249E-9DD4-3076-4E50-BAF5556D54F6}"/>
                </a:ext>
              </a:extLst>
            </p:cNvPr>
            <p:cNvSpPr txBox="1"/>
            <p:nvPr/>
          </p:nvSpPr>
          <p:spPr>
            <a:xfrm>
              <a:off x="1306095" y="2095252"/>
              <a:ext cx="1011815" cy="230832"/>
            </a:xfrm>
            <a:prstGeom prst="rect">
              <a:avLst/>
            </a:prstGeom>
            <a:noFill/>
          </p:spPr>
          <p:txBody>
            <a:bodyPr wrap="none" rtlCol="0">
              <a:spAutoFit/>
            </a:bodyPr>
            <a:lstStyle/>
            <a:p>
              <a:pPr algn="ctr"/>
              <a:r>
                <a:rPr lang="en-IN" sz="900" spc="0" baseline="0">
                  <a:ln/>
                  <a:solidFill>
                    <a:srgbClr val="1976D2"/>
                  </a:solidFill>
                  <a:latin typeface="Arial"/>
                  <a:cs typeface="Arial"/>
                  <a:sym typeface="Arial"/>
                  <a:rtl val="0"/>
                </a:rPr>
                <a:t>User Equipment</a:t>
              </a:r>
            </a:p>
          </p:txBody>
        </p:sp>
        <p:sp>
          <p:nvSpPr>
            <p:cNvPr id="23" name="TextBox 22">
              <a:extLst>
                <a:ext uri="{FF2B5EF4-FFF2-40B4-BE49-F238E27FC236}">
                  <a16:creationId xmlns:a16="http://schemas.microsoft.com/office/drawing/2014/main" id="{919F2542-4C04-7374-A4A2-63B54F0C5A1B}"/>
                </a:ext>
              </a:extLst>
            </p:cNvPr>
            <p:cNvSpPr txBox="1"/>
            <p:nvPr/>
          </p:nvSpPr>
          <p:spPr>
            <a:xfrm>
              <a:off x="1378230" y="2230302"/>
              <a:ext cx="867545" cy="215444"/>
            </a:xfrm>
            <a:prstGeom prst="rect">
              <a:avLst/>
            </a:prstGeom>
            <a:noFill/>
          </p:spPr>
          <p:txBody>
            <a:bodyPr wrap="none" rtlCol="0">
              <a:spAutoFit/>
            </a:bodyPr>
            <a:lstStyle/>
            <a:p>
              <a:pPr algn="ctr"/>
              <a:r>
                <a:rPr lang="en-IN" sz="800" spc="0" baseline="0">
                  <a:ln/>
                  <a:solidFill>
                    <a:srgbClr val="1976D2"/>
                  </a:solidFill>
                  <a:latin typeface="Arial"/>
                  <a:cs typeface="Arial"/>
                  <a:sym typeface="Arial"/>
                  <a:rtl val="0"/>
                </a:rPr>
                <a:t>• NAS Protocol</a:t>
              </a:r>
            </a:p>
          </p:txBody>
        </p:sp>
        <p:sp>
          <p:nvSpPr>
            <p:cNvPr id="24" name="TextBox 23">
              <a:extLst>
                <a:ext uri="{FF2B5EF4-FFF2-40B4-BE49-F238E27FC236}">
                  <a16:creationId xmlns:a16="http://schemas.microsoft.com/office/drawing/2014/main" id="{B80CD824-D35D-BD47-A271-5EACC255B44D}"/>
                </a:ext>
              </a:extLst>
            </p:cNvPr>
            <p:cNvSpPr txBox="1"/>
            <p:nvPr/>
          </p:nvSpPr>
          <p:spPr>
            <a:xfrm>
              <a:off x="1303690" y="2340683"/>
              <a:ext cx="1016625" cy="215444"/>
            </a:xfrm>
            <a:prstGeom prst="rect">
              <a:avLst/>
            </a:prstGeom>
            <a:noFill/>
          </p:spPr>
          <p:txBody>
            <a:bodyPr wrap="none" rtlCol="0">
              <a:spAutoFit/>
            </a:bodyPr>
            <a:lstStyle/>
            <a:p>
              <a:pPr algn="ctr"/>
              <a:r>
                <a:rPr lang="en-IN" sz="800" spc="0" baseline="0">
                  <a:ln/>
                  <a:solidFill>
                    <a:srgbClr val="1976D2"/>
                  </a:solidFill>
                  <a:latin typeface="Arial"/>
                  <a:cs typeface="Arial"/>
                  <a:sym typeface="Arial"/>
                  <a:rtl val="0"/>
                </a:rPr>
                <a:t>• Registration Req</a:t>
              </a:r>
            </a:p>
          </p:txBody>
        </p:sp>
      </p:grpSp>
      <p:grpSp>
        <p:nvGrpSpPr>
          <p:cNvPr id="25" name="Graphic 5">
            <a:extLst>
              <a:ext uri="{FF2B5EF4-FFF2-40B4-BE49-F238E27FC236}">
                <a16:creationId xmlns:a16="http://schemas.microsoft.com/office/drawing/2014/main" id="{E30084A7-E7EB-A8AE-A54F-662E1FA45BE8}"/>
              </a:ext>
            </a:extLst>
          </p:cNvPr>
          <p:cNvGrpSpPr/>
          <p:nvPr/>
        </p:nvGrpSpPr>
        <p:grpSpPr>
          <a:xfrm>
            <a:off x="1101894" y="4755800"/>
            <a:ext cx="1420217" cy="687218"/>
            <a:chOff x="1101894" y="4755800"/>
            <a:chExt cx="1420217" cy="687218"/>
          </a:xfrm>
        </p:grpSpPr>
        <p:sp>
          <p:nvSpPr>
            <p:cNvPr id="26" name="Freeform: Shape 25">
              <a:extLst>
                <a:ext uri="{FF2B5EF4-FFF2-40B4-BE49-F238E27FC236}">
                  <a16:creationId xmlns:a16="http://schemas.microsoft.com/office/drawing/2014/main" id="{3EE70E9B-E76B-28F7-566D-F378EDCD89B8}"/>
                </a:ext>
              </a:extLst>
            </p:cNvPr>
            <p:cNvSpPr/>
            <p:nvPr/>
          </p:nvSpPr>
          <p:spPr>
            <a:xfrm>
              <a:off x="1101894" y="4755800"/>
              <a:ext cx="1420217" cy="679268"/>
            </a:xfrm>
            <a:custGeom>
              <a:avLst/>
              <a:gdLst>
                <a:gd name="connsiteX0" fmla="*/ 1301866 w 1420217"/>
                <a:gd name="connsiteY0" fmla="*/ 0 h 679268"/>
                <a:gd name="connsiteX1" fmla="*/ 1420218 w 1420217"/>
                <a:gd name="connsiteY1" fmla="*/ 0 h 679268"/>
                <a:gd name="connsiteX2" fmla="*/ 1420218 w 1420217"/>
                <a:gd name="connsiteY2" fmla="*/ 679269 h 679268"/>
                <a:gd name="connsiteX3" fmla="*/ 1301866 w 1420217"/>
                <a:gd name="connsiteY3" fmla="*/ 679269 h 679268"/>
                <a:gd name="connsiteX4" fmla="*/ 118351 w 1420217"/>
                <a:gd name="connsiteY4" fmla="*/ 679269 h 679268"/>
                <a:gd name="connsiteX5" fmla="*/ 0 w 1420217"/>
                <a:gd name="connsiteY5" fmla="*/ 679269 h 679268"/>
                <a:gd name="connsiteX6" fmla="*/ 0 w 1420217"/>
                <a:gd name="connsiteY6" fmla="*/ 0 h 679268"/>
                <a:gd name="connsiteX7" fmla="*/ 118351 w 1420217"/>
                <a:gd name="connsiteY7" fmla="*/ 0 h 6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0217" h="679268">
                  <a:moveTo>
                    <a:pt x="1301866" y="0"/>
                  </a:moveTo>
                  <a:cubicBezTo>
                    <a:pt x="1367230" y="0"/>
                    <a:pt x="1420218" y="0"/>
                    <a:pt x="1420218" y="0"/>
                  </a:cubicBezTo>
                  <a:lnTo>
                    <a:pt x="1420218" y="679269"/>
                  </a:lnTo>
                  <a:cubicBezTo>
                    <a:pt x="1420218" y="679269"/>
                    <a:pt x="1367230" y="679269"/>
                    <a:pt x="1301866" y="679269"/>
                  </a:cubicBezTo>
                  <a:lnTo>
                    <a:pt x="118351" y="679269"/>
                  </a:lnTo>
                  <a:cubicBezTo>
                    <a:pt x="52988" y="679269"/>
                    <a:pt x="0" y="679269"/>
                    <a:pt x="0" y="679269"/>
                  </a:cubicBezTo>
                  <a:lnTo>
                    <a:pt x="0" y="0"/>
                  </a:lnTo>
                  <a:cubicBezTo>
                    <a:pt x="0" y="0"/>
                    <a:pt x="52988" y="0"/>
                    <a:pt x="118351" y="0"/>
                  </a:cubicBezTo>
                  <a:close/>
                </a:path>
              </a:pathLst>
            </a:custGeom>
            <a:solidFill>
              <a:srgbClr val="F3E5F5"/>
            </a:solidFill>
            <a:ln w="35490" cap="flat">
              <a:solidFill>
                <a:srgbClr val="7B1FA2"/>
              </a:solidFill>
              <a:prstDash val="solid"/>
              <a:miter/>
            </a:ln>
          </p:spPr>
          <p:txBody>
            <a:bodyPr rtlCol="0" anchor="ctr"/>
            <a:lstStyle/>
            <a:p>
              <a:pPr algn="ctr"/>
              <a:endParaRPr lang="en-IN" sz="2000"/>
            </a:p>
          </p:txBody>
        </p:sp>
        <p:sp>
          <p:nvSpPr>
            <p:cNvPr id="27" name="TextBox 26">
              <a:extLst>
                <a:ext uri="{FF2B5EF4-FFF2-40B4-BE49-F238E27FC236}">
                  <a16:creationId xmlns:a16="http://schemas.microsoft.com/office/drawing/2014/main" id="{063EF6F2-13F7-E84A-081B-0F72BA815C4D}"/>
                </a:ext>
              </a:extLst>
            </p:cNvPr>
            <p:cNvSpPr txBox="1"/>
            <p:nvPr/>
          </p:nvSpPr>
          <p:spPr>
            <a:xfrm>
              <a:off x="1376628" y="4799366"/>
              <a:ext cx="870751" cy="307777"/>
            </a:xfrm>
            <a:prstGeom prst="rect">
              <a:avLst/>
            </a:prstGeom>
            <a:noFill/>
          </p:spPr>
          <p:txBody>
            <a:bodyPr wrap="none" rtlCol="0">
              <a:spAutoFit/>
            </a:bodyPr>
            <a:lstStyle/>
            <a:p>
              <a:pPr algn="ctr"/>
              <a:r>
                <a:rPr lang="en-IN" sz="1400" b="1" spc="0" baseline="0">
                  <a:ln/>
                  <a:solidFill>
                    <a:srgbClr val="7B1FA2"/>
                  </a:solidFill>
                  <a:latin typeface="Arial"/>
                  <a:cs typeface="Arial"/>
                  <a:sym typeface="Arial"/>
                  <a:rtl val="0"/>
                </a:rPr>
                <a:t>gNodeB</a:t>
              </a:r>
            </a:p>
          </p:txBody>
        </p:sp>
        <p:sp>
          <p:nvSpPr>
            <p:cNvPr id="28" name="TextBox 27">
              <a:extLst>
                <a:ext uri="{FF2B5EF4-FFF2-40B4-BE49-F238E27FC236}">
                  <a16:creationId xmlns:a16="http://schemas.microsoft.com/office/drawing/2014/main" id="{73B684DB-60B8-744B-280E-636C91327D28}"/>
                </a:ext>
              </a:extLst>
            </p:cNvPr>
            <p:cNvSpPr txBox="1"/>
            <p:nvPr/>
          </p:nvSpPr>
          <p:spPr>
            <a:xfrm>
              <a:off x="1299683" y="4982144"/>
              <a:ext cx="1024640" cy="230832"/>
            </a:xfrm>
            <a:prstGeom prst="rect">
              <a:avLst/>
            </a:prstGeom>
            <a:noFill/>
          </p:spPr>
          <p:txBody>
            <a:bodyPr wrap="none" rtlCol="0">
              <a:spAutoFit/>
            </a:bodyPr>
            <a:lstStyle/>
            <a:p>
              <a:pPr algn="ctr"/>
              <a:r>
                <a:rPr lang="en-IN" sz="900" spc="0" baseline="0">
                  <a:ln/>
                  <a:solidFill>
                    <a:srgbClr val="7B1FA2"/>
                  </a:solidFill>
                  <a:latin typeface="Arial"/>
                  <a:cs typeface="Arial"/>
                  <a:sym typeface="Arial"/>
                  <a:rtl val="0"/>
                </a:rPr>
                <a:t>5G Base Station</a:t>
              </a:r>
            </a:p>
          </p:txBody>
        </p:sp>
        <p:sp>
          <p:nvSpPr>
            <p:cNvPr id="29" name="TextBox 28">
              <a:extLst>
                <a:ext uri="{FF2B5EF4-FFF2-40B4-BE49-F238E27FC236}">
                  <a16:creationId xmlns:a16="http://schemas.microsoft.com/office/drawing/2014/main" id="{EA28F341-1F48-D610-9891-6E394732A3C5}"/>
                </a:ext>
              </a:extLst>
            </p:cNvPr>
            <p:cNvSpPr txBox="1"/>
            <p:nvPr/>
          </p:nvSpPr>
          <p:spPr>
            <a:xfrm>
              <a:off x="1341361" y="5117193"/>
              <a:ext cx="941284" cy="215444"/>
            </a:xfrm>
            <a:prstGeom prst="rect">
              <a:avLst/>
            </a:prstGeom>
            <a:noFill/>
          </p:spPr>
          <p:txBody>
            <a:bodyPr wrap="none" rtlCol="0">
              <a:spAutoFit/>
            </a:bodyPr>
            <a:lstStyle/>
            <a:p>
              <a:pPr algn="ctr"/>
              <a:r>
                <a:rPr lang="en-IN" sz="800" spc="0" baseline="0">
                  <a:ln/>
                  <a:solidFill>
                    <a:srgbClr val="7B1FA2"/>
                  </a:solidFill>
                  <a:latin typeface="Arial"/>
                  <a:cs typeface="Arial"/>
                  <a:sym typeface="Arial"/>
                  <a:rtl val="0"/>
                </a:rPr>
                <a:t>• RAN Functions</a:t>
              </a:r>
            </a:p>
          </p:txBody>
        </p:sp>
        <p:sp>
          <p:nvSpPr>
            <p:cNvPr id="30" name="TextBox 29">
              <a:extLst>
                <a:ext uri="{FF2B5EF4-FFF2-40B4-BE49-F238E27FC236}">
                  <a16:creationId xmlns:a16="http://schemas.microsoft.com/office/drawing/2014/main" id="{24C8D50A-666A-C5A3-8CC1-DDBAE1722716}"/>
                </a:ext>
              </a:extLst>
            </p:cNvPr>
            <p:cNvSpPr txBox="1"/>
            <p:nvPr/>
          </p:nvSpPr>
          <p:spPr>
            <a:xfrm>
              <a:off x="1281249" y="5227574"/>
              <a:ext cx="1061509" cy="215444"/>
            </a:xfrm>
            <a:prstGeom prst="rect">
              <a:avLst/>
            </a:prstGeom>
            <a:noFill/>
          </p:spPr>
          <p:txBody>
            <a:bodyPr wrap="none" rtlCol="0">
              <a:spAutoFit/>
            </a:bodyPr>
            <a:lstStyle/>
            <a:p>
              <a:pPr algn="ctr"/>
              <a:r>
                <a:rPr lang="en-IN" sz="800" spc="0" baseline="0">
                  <a:ln/>
                  <a:solidFill>
                    <a:srgbClr val="7B1FA2"/>
                  </a:solidFill>
                  <a:latin typeface="Arial"/>
                  <a:cs typeface="Arial"/>
                  <a:sym typeface="Arial"/>
                  <a:rtl val="0"/>
                </a:rPr>
                <a:t>• UE Context Mgmt</a:t>
              </a:r>
            </a:p>
          </p:txBody>
        </p:sp>
      </p:grpSp>
      <p:grpSp>
        <p:nvGrpSpPr>
          <p:cNvPr id="31" name="Graphic 5">
            <a:extLst>
              <a:ext uri="{FF2B5EF4-FFF2-40B4-BE49-F238E27FC236}">
                <a16:creationId xmlns:a16="http://schemas.microsoft.com/office/drawing/2014/main" id="{C6BE3F5D-A564-95AF-A5FB-3B94A39255A5}"/>
              </a:ext>
            </a:extLst>
          </p:cNvPr>
          <p:cNvGrpSpPr/>
          <p:nvPr/>
        </p:nvGrpSpPr>
        <p:grpSpPr>
          <a:xfrm>
            <a:off x="9623201" y="1868908"/>
            <a:ext cx="1420217" cy="687219"/>
            <a:chOff x="9623201" y="1868908"/>
            <a:chExt cx="1420217" cy="687219"/>
          </a:xfrm>
        </p:grpSpPr>
        <p:sp>
          <p:nvSpPr>
            <p:cNvPr id="32" name="Freeform: Shape 31">
              <a:extLst>
                <a:ext uri="{FF2B5EF4-FFF2-40B4-BE49-F238E27FC236}">
                  <a16:creationId xmlns:a16="http://schemas.microsoft.com/office/drawing/2014/main" id="{67A928E2-25C1-BF60-1983-1ECFC8EC4255}"/>
                </a:ext>
              </a:extLst>
            </p:cNvPr>
            <p:cNvSpPr/>
            <p:nvPr/>
          </p:nvSpPr>
          <p:spPr>
            <a:xfrm>
              <a:off x="9623201" y="1868908"/>
              <a:ext cx="1420217" cy="679268"/>
            </a:xfrm>
            <a:custGeom>
              <a:avLst/>
              <a:gdLst>
                <a:gd name="connsiteX0" fmla="*/ 1301866 w 1420217"/>
                <a:gd name="connsiteY0" fmla="*/ 0 h 679268"/>
                <a:gd name="connsiteX1" fmla="*/ 1420218 w 1420217"/>
                <a:gd name="connsiteY1" fmla="*/ 0 h 679268"/>
                <a:gd name="connsiteX2" fmla="*/ 1420218 w 1420217"/>
                <a:gd name="connsiteY2" fmla="*/ 679269 h 679268"/>
                <a:gd name="connsiteX3" fmla="*/ 1301866 w 1420217"/>
                <a:gd name="connsiteY3" fmla="*/ 679269 h 679268"/>
                <a:gd name="connsiteX4" fmla="*/ 118351 w 1420217"/>
                <a:gd name="connsiteY4" fmla="*/ 679269 h 679268"/>
                <a:gd name="connsiteX5" fmla="*/ 0 w 1420217"/>
                <a:gd name="connsiteY5" fmla="*/ 679269 h 679268"/>
                <a:gd name="connsiteX6" fmla="*/ 0 w 1420217"/>
                <a:gd name="connsiteY6" fmla="*/ 0 h 679268"/>
                <a:gd name="connsiteX7" fmla="*/ 118351 w 1420217"/>
                <a:gd name="connsiteY7" fmla="*/ 0 h 6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0217" h="679268">
                  <a:moveTo>
                    <a:pt x="1301866" y="0"/>
                  </a:moveTo>
                  <a:cubicBezTo>
                    <a:pt x="1367230" y="0"/>
                    <a:pt x="1420218" y="0"/>
                    <a:pt x="1420218" y="0"/>
                  </a:cubicBezTo>
                  <a:lnTo>
                    <a:pt x="1420218" y="679269"/>
                  </a:lnTo>
                  <a:cubicBezTo>
                    <a:pt x="1420218" y="679269"/>
                    <a:pt x="1367230" y="679269"/>
                    <a:pt x="1301866" y="679269"/>
                  </a:cubicBezTo>
                  <a:lnTo>
                    <a:pt x="118351" y="679269"/>
                  </a:lnTo>
                  <a:cubicBezTo>
                    <a:pt x="52988" y="679269"/>
                    <a:pt x="0" y="679269"/>
                    <a:pt x="0" y="679269"/>
                  </a:cubicBezTo>
                  <a:lnTo>
                    <a:pt x="0" y="0"/>
                  </a:lnTo>
                  <a:cubicBezTo>
                    <a:pt x="0" y="0"/>
                    <a:pt x="52988" y="0"/>
                    <a:pt x="118351" y="0"/>
                  </a:cubicBezTo>
                  <a:close/>
                </a:path>
              </a:pathLst>
            </a:custGeom>
            <a:solidFill>
              <a:srgbClr val="E8F5E8"/>
            </a:solidFill>
            <a:ln w="35490" cap="flat">
              <a:solidFill>
                <a:srgbClr val="388E3C"/>
              </a:solidFill>
              <a:prstDash val="solid"/>
              <a:miter/>
            </a:ln>
          </p:spPr>
          <p:txBody>
            <a:bodyPr rtlCol="0" anchor="ctr"/>
            <a:lstStyle/>
            <a:p>
              <a:pPr algn="ctr"/>
              <a:endParaRPr lang="en-IN" sz="2000"/>
            </a:p>
          </p:txBody>
        </p:sp>
        <p:sp>
          <p:nvSpPr>
            <p:cNvPr id="34" name="TextBox 33">
              <a:extLst>
                <a:ext uri="{FF2B5EF4-FFF2-40B4-BE49-F238E27FC236}">
                  <a16:creationId xmlns:a16="http://schemas.microsoft.com/office/drawing/2014/main" id="{5F9AB346-E369-25C1-A67A-0BE624096DE7}"/>
                </a:ext>
              </a:extLst>
            </p:cNvPr>
            <p:cNvSpPr txBox="1"/>
            <p:nvPr/>
          </p:nvSpPr>
          <p:spPr>
            <a:xfrm>
              <a:off x="10051821" y="1912475"/>
              <a:ext cx="562976" cy="307777"/>
            </a:xfrm>
            <a:prstGeom prst="rect">
              <a:avLst/>
            </a:prstGeom>
            <a:noFill/>
          </p:spPr>
          <p:txBody>
            <a:bodyPr wrap="none" rtlCol="0">
              <a:spAutoFit/>
            </a:bodyPr>
            <a:lstStyle/>
            <a:p>
              <a:pPr algn="ctr"/>
              <a:r>
                <a:rPr lang="en-IN" sz="1400" b="1" spc="0" baseline="0">
                  <a:ln/>
                  <a:solidFill>
                    <a:srgbClr val="388E3C"/>
                  </a:solidFill>
                  <a:latin typeface="Arial"/>
                  <a:cs typeface="Arial"/>
                  <a:sym typeface="Arial"/>
                  <a:rtl val="0"/>
                </a:rPr>
                <a:t>SMF</a:t>
              </a:r>
            </a:p>
          </p:txBody>
        </p:sp>
        <p:sp>
          <p:nvSpPr>
            <p:cNvPr id="35" name="TextBox 34">
              <a:extLst>
                <a:ext uri="{FF2B5EF4-FFF2-40B4-BE49-F238E27FC236}">
                  <a16:creationId xmlns:a16="http://schemas.microsoft.com/office/drawing/2014/main" id="{E6B503AF-1D8D-584C-1D43-56408BAA634C}"/>
                </a:ext>
              </a:extLst>
            </p:cNvPr>
            <p:cNvSpPr txBox="1"/>
            <p:nvPr/>
          </p:nvSpPr>
          <p:spPr>
            <a:xfrm>
              <a:off x="9683132" y="2095252"/>
              <a:ext cx="1300356" cy="230832"/>
            </a:xfrm>
            <a:prstGeom prst="rect">
              <a:avLst/>
            </a:prstGeom>
            <a:noFill/>
          </p:spPr>
          <p:txBody>
            <a:bodyPr wrap="none" rtlCol="0">
              <a:spAutoFit/>
            </a:bodyPr>
            <a:lstStyle/>
            <a:p>
              <a:pPr algn="ctr"/>
              <a:r>
                <a:rPr lang="en-IN" sz="900" spc="0" baseline="0">
                  <a:ln/>
                  <a:solidFill>
                    <a:srgbClr val="388E3C"/>
                  </a:solidFill>
                  <a:latin typeface="Arial"/>
                  <a:cs typeface="Arial"/>
                  <a:sym typeface="Arial"/>
                  <a:rtl val="0"/>
                </a:rPr>
                <a:t>Session Management</a:t>
              </a:r>
            </a:p>
          </p:txBody>
        </p:sp>
        <p:sp>
          <p:nvSpPr>
            <p:cNvPr id="36" name="TextBox 35">
              <a:extLst>
                <a:ext uri="{FF2B5EF4-FFF2-40B4-BE49-F238E27FC236}">
                  <a16:creationId xmlns:a16="http://schemas.microsoft.com/office/drawing/2014/main" id="{DF47608F-76FD-8CB9-02B7-D57004580F33}"/>
                </a:ext>
              </a:extLst>
            </p:cNvPr>
            <p:cNvSpPr txBox="1"/>
            <p:nvPr/>
          </p:nvSpPr>
          <p:spPr>
            <a:xfrm>
              <a:off x="9877095" y="2230302"/>
              <a:ext cx="912430" cy="215444"/>
            </a:xfrm>
            <a:prstGeom prst="rect">
              <a:avLst/>
            </a:prstGeom>
            <a:noFill/>
          </p:spPr>
          <p:txBody>
            <a:bodyPr wrap="none" rtlCol="0">
              <a:spAutoFit/>
            </a:bodyPr>
            <a:lstStyle/>
            <a:p>
              <a:pPr algn="ctr"/>
              <a:r>
                <a:rPr lang="en-IN" sz="800" spc="0" baseline="0">
                  <a:ln/>
                  <a:solidFill>
                    <a:srgbClr val="388E3C"/>
                  </a:solidFill>
                  <a:latin typeface="Arial"/>
                  <a:cs typeface="Arial"/>
                  <a:sym typeface="Arial"/>
                  <a:rtl val="0"/>
                </a:rPr>
                <a:t>• PDU Sessions</a:t>
              </a:r>
            </a:p>
          </p:txBody>
        </p:sp>
        <p:sp>
          <p:nvSpPr>
            <p:cNvPr id="37" name="TextBox 36">
              <a:extLst>
                <a:ext uri="{FF2B5EF4-FFF2-40B4-BE49-F238E27FC236}">
                  <a16:creationId xmlns:a16="http://schemas.microsoft.com/office/drawing/2014/main" id="{DDB84EA6-DFA1-2AFE-3A0D-4C835A2B21EF}"/>
                </a:ext>
              </a:extLst>
            </p:cNvPr>
            <p:cNvSpPr txBox="1"/>
            <p:nvPr/>
          </p:nvSpPr>
          <p:spPr>
            <a:xfrm>
              <a:off x="9879499" y="2340683"/>
              <a:ext cx="907621" cy="215444"/>
            </a:xfrm>
            <a:prstGeom prst="rect">
              <a:avLst/>
            </a:prstGeom>
            <a:noFill/>
          </p:spPr>
          <p:txBody>
            <a:bodyPr wrap="none" rtlCol="0">
              <a:spAutoFit/>
            </a:bodyPr>
            <a:lstStyle/>
            <a:p>
              <a:pPr algn="ctr"/>
              <a:r>
                <a:rPr lang="en-IN" sz="800" spc="0" baseline="0">
                  <a:ln/>
                  <a:solidFill>
                    <a:srgbClr val="388E3C"/>
                  </a:solidFill>
                  <a:latin typeface="Arial"/>
                  <a:cs typeface="Arial"/>
                  <a:sym typeface="Arial"/>
                  <a:rtl val="0"/>
                </a:rPr>
                <a:t>• UPF Selection</a:t>
              </a:r>
            </a:p>
          </p:txBody>
        </p:sp>
      </p:grpSp>
      <p:grpSp>
        <p:nvGrpSpPr>
          <p:cNvPr id="38" name="Graphic 5">
            <a:extLst>
              <a:ext uri="{FF2B5EF4-FFF2-40B4-BE49-F238E27FC236}">
                <a16:creationId xmlns:a16="http://schemas.microsoft.com/office/drawing/2014/main" id="{D8F2C6EF-2AD5-6F31-5B92-1E11E2FBDD46}"/>
              </a:ext>
            </a:extLst>
          </p:cNvPr>
          <p:cNvGrpSpPr/>
          <p:nvPr/>
        </p:nvGrpSpPr>
        <p:grpSpPr>
          <a:xfrm>
            <a:off x="9623201" y="4755800"/>
            <a:ext cx="1420217" cy="687218"/>
            <a:chOff x="9623201" y="4755800"/>
            <a:chExt cx="1420217" cy="687218"/>
          </a:xfrm>
        </p:grpSpPr>
        <p:sp>
          <p:nvSpPr>
            <p:cNvPr id="39" name="Freeform: Shape 38">
              <a:extLst>
                <a:ext uri="{FF2B5EF4-FFF2-40B4-BE49-F238E27FC236}">
                  <a16:creationId xmlns:a16="http://schemas.microsoft.com/office/drawing/2014/main" id="{5467F1F4-F5A3-36D6-7C31-05C30F351517}"/>
                </a:ext>
              </a:extLst>
            </p:cNvPr>
            <p:cNvSpPr/>
            <p:nvPr/>
          </p:nvSpPr>
          <p:spPr>
            <a:xfrm>
              <a:off x="9623201" y="4755800"/>
              <a:ext cx="1420217" cy="679268"/>
            </a:xfrm>
            <a:custGeom>
              <a:avLst/>
              <a:gdLst>
                <a:gd name="connsiteX0" fmla="*/ 1301866 w 1420217"/>
                <a:gd name="connsiteY0" fmla="*/ 0 h 679268"/>
                <a:gd name="connsiteX1" fmla="*/ 1420218 w 1420217"/>
                <a:gd name="connsiteY1" fmla="*/ 0 h 679268"/>
                <a:gd name="connsiteX2" fmla="*/ 1420218 w 1420217"/>
                <a:gd name="connsiteY2" fmla="*/ 679269 h 679268"/>
                <a:gd name="connsiteX3" fmla="*/ 1301866 w 1420217"/>
                <a:gd name="connsiteY3" fmla="*/ 679269 h 679268"/>
                <a:gd name="connsiteX4" fmla="*/ 118351 w 1420217"/>
                <a:gd name="connsiteY4" fmla="*/ 679269 h 679268"/>
                <a:gd name="connsiteX5" fmla="*/ 0 w 1420217"/>
                <a:gd name="connsiteY5" fmla="*/ 679269 h 679268"/>
                <a:gd name="connsiteX6" fmla="*/ 0 w 1420217"/>
                <a:gd name="connsiteY6" fmla="*/ 0 h 679268"/>
                <a:gd name="connsiteX7" fmla="*/ 118351 w 1420217"/>
                <a:gd name="connsiteY7" fmla="*/ 0 h 6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0217" h="679268">
                  <a:moveTo>
                    <a:pt x="1301866" y="0"/>
                  </a:moveTo>
                  <a:cubicBezTo>
                    <a:pt x="1367230" y="0"/>
                    <a:pt x="1420218" y="0"/>
                    <a:pt x="1420218" y="0"/>
                  </a:cubicBezTo>
                  <a:lnTo>
                    <a:pt x="1420218" y="679269"/>
                  </a:lnTo>
                  <a:cubicBezTo>
                    <a:pt x="1420218" y="679269"/>
                    <a:pt x="1367230" y="679269"/>
                    <a:pt x="1301866" y="679269"/>
                  </a:cubicBezTo>
                  <a:lnTo>
                    <a:pt x="118351" y="679269"/>
                  </a:lnTo>
                  <a:cubicBezTo>
                    <a:pt x="52988" y="679269"/>
                    <a:pt x="0" y="679269"/>
                    <a:pt x="0" y="679269"/>
                  </a:cubicBezTo>
                  <a:lnTo>
                    <a:pt x="0" y="0"/>
                  </a:lnTo>
                  <a:cubicBezTo>
                    <a:pt x="0" y="0"/>
                    <a:pt x="52988" y="0"/>
                    <a:pt x="118351" y="0"/>
                  </a:cubicBezTo>
                  <a:close/>
                </a:path>
              </a:pathLst>
            </a:custGeom>
            <a:solidFill>
              <a:srgbClr val="FFF3E0"/>
            </a:solidFill>
            <a:ln w="35490" cap="flat">
              <a:solidFill>
                <a:srgbClr val="F57C00"/>
              </a:solidFill>
              <a:prstDash val="solid"/>
              <a:miter/>
            </a:ln>
          </p:spPr>
          <p:txBody>
            <a:bodyPr rtlCol="0" anchor="ctr"/>
            <a:lstStyle/>
            <a:p>
              <a:pPr algn="ctr"/>
              <a:endParaRPr lang="en-IN" sz="2000"/>
            </a:p>
          </p:txBody>
        </p:sp>
        <p:sp>
          <p:nvSpPr>
            <p:cNvPr id="40" name="TextBox 39">
              <a:extLst>
                <a:ext uri="{FF2B5EF4-FFF2-40B4-BE49-F238E27FC236}">
                  <a16:creationId xmlns:a16="http://schemas.microsoft.com/office/drawing/2014/main" id="{BFE2D8E8-AFFF-7901-54C0-6BC854957E2E}"/>
                </a:ext>
              </a:extLst>
            </p:cNvPr>
            <p:cNvSpPr txBox="1"/>
            <p:nvPr/>
          </p:nvSpPr>
          <p:spPr>
            <a:xfrm>
              <a:off x="9996519" y="4799366"/>
              <a:ext cx="673582" cy="307777"/>
            </a:xfrm>
            <a:prstGeom prst="rect">
              <a:avLst/>
            </a:prstGeom>
            <a:noFill/>
          </p:spPr>
          <p:txBody>
            <a:bodyPr wrap="none" rtlCol="0">
              <a:spAutoFit/>
            </a:bodyPr>
            <a:lstStyle/>
            <a:p>
              <a:pPr algn="ctr"/>
              <a:r>
                <a:rPr lang="en-IN" sz="1400" b="1" spc="0" baseline="0">
                  <a:ln/>
                  <a:solidFill>
                    <a:srgbClr val="F57C00"/>
                  </a:solidFill>
                  <a:latin typeface="Arial"/>
                  <a:cs typeface="Arial"/>
                  <a:sym typeface="Arial"/>
                  <a:rtl val="0"/>
                </a:rPr>
                <a:t>AUSF</a:t>
              </a:r>
            </a:p>
          </p:txBody>
        </p:sp>
        <p:sp>
          <p:nvSpPr>
            <p:cNvPr id="41" name="TextBox 40">
              <a:extLst>
                <a:ext uri="{FF2B5EF4-FFF2-40B4-BE49-F238E27FC236}">
                  <a16:creationId xmlns:a16="http://schemas.microsoft.com/office/drawing/2014/main" id="{FD58F64F-7305-D730-E006-269BD78CF451}"/>
                </a:ext>
              </a:extLst>
            </p:cNvPr>
            <p:cNvSpPr txBox="1"/>
            <p:nvPr/>
          </p:nvSpPr>
          <p:spPr>
            <a:xfrm>
              <a:off x="9689543" y="4982144"/>
              <a:ext cx="1287532" cy="230832"/>
            </a:xfrm>
            <a:prstGeom prst="rect">
              <a:avLst/>
            </a:prstGeom>
            <a:noFill/>
          </p:spPr>
          <p:txBody>
            <a:bodyPr wrap="none" rtlCol="0">
              <a:spAutoFit/>
            </a:bodyPr>
            <a:lstStyle/>
            <a:p>
              <a:pPr algn="ctr"/>
              <a:r>
                <a:rPr lang="en-IN" sz="900" spc="0" baseline="0">
                  <a:ln/>
                  <a:solidFill>
                    <a:srgbClr val="F57C00"/>
                  </a:solidFill>
                  <a:latin typeface="Arial"/>
                  <a:cs typeface="Arial"/>
                  <a:sym typeface="Arial"/>
                  <a:rtl val="0"/>
                </a:rPr>
                <a:t>Authentication Server</a:t>
              </a:r>
            </a:p>
          </p:txBody>
        </p:sp>
        <p:sp>
          <p:nvSpPr>
            <p:cNvPr id="42" name="TextBox 41">
              <a:extLst>
                <a:ext uri="{FF2B5EF4-FFF2-40B4-BE49-F238E27FC236}">
                  <a16:creationId xmlns:a16="http://schemas.microsoft.com/office/drawing/2014/main" id="{E71BB2AF-200C-9CB6-7F17-0048AD581E62}"/>
                </a:ext>
              </a:extLst>
            </p:cNvPr>
            <p:cNvSpPr txBox="1"/>
            <p:nvPr/>
          </p:nvSpPr>
          <p:spPr>
            <a:xfrm>
              <a:off x="9795341" y="5117193"/>
              <a:ext cx="1075937" cy="215444"/>
            </a:xfrm>
            <a:prstGeom prst="rect">
              <a:avLst/>
            </a:prstGeom>
            <a:noFill/>
          </p:spPr>
          <p:txBody>
            <a:bodyPr wrap="none" rtlCol="0">
              <a:spAutoFit/>
            </a:bodyPr>
            <a:lstStyle/>
            <a:p>
              <a:pPr algn="ctr"/>
              <a:r>
                <a:rPr lang="en-IN" sz="800" spc="0" baseline="0">
                  <a:ln/>
                  <a:solidFill>
                    <a:srgbClr val="F57C00"/>
                  </a:solidFill>
                  <a:latin typeface="Arial"/>
                  <a:cs typeface="Arial"/>
                  <a:sym typeface="Arial"/>
                  <a:rtl val="0"/>
                </a:rPr>
                <a:t>• UE Authentication</a:t>
              </a:r>
            </a:p>
          </p:txBody>
        </p:sp>
        <p:sp>
          <p:nvSpPr>
            <p:cNvPr id="43" name="TextBox 42">
              <a:extLst>
                <a:ext uri="{FF2B5EF4-FFF2-40B4-BE49-F238E27FC236}">
                  <a16:creationId xmlns:a16="http://schemas.microsoft.com/office/drawing/2014/main" id="{50E0C606-13E2-6913-9FD6-394FCF3094A9}"/>
                </a:ext>
              </a:extLst>
            </p:cNvPr>
            <p:cNvSpPr txBox="1"/>
            <p:nvPr/>
          </p:nvSpPr>
          <p:spPr>
            <a:xfrm>
              <a:off x="9893926" y="5227574"/>
              <a:ext cx="878767" cy="215444"/>
            </a:xfrm>
            <a:prstGeom prst="rect">
              <a:avLst/>
            </a:prstGeom>
            <a:noFill/>
          </p:spPr>
          <p:txBody>
            <a:bodyPr wrap="none" rtlCol="0">
              <a:spAutoFit/>
            </a:bodyPr>
            <a:lstStyle/>
            <a:p>
              <a:pPr algn="ctr"/>
              <a:r>
                <a:rPr lang="en-IN" sz="800" spc="0" baseline="0">
                  <a:ln/>
                  <a:solidFill>
                    <a:srgbClr val="F57C00"/>
                  </a:solidFill>
                  <a:latin typeface="Arial"/>
                  <a:cs typeface="Arial"/>
                  <a:sym typeface="Arial"/>
                  <a:rtl val="0"/>
                </a:rPr>
                <a:t>• Security Keys</a:t>
              </a:r>
            </a:p>
          </p:txBody>
        </p:sp>
      </p:grpSp>
      <p:grpSp>
        <p:nvGrpSpPr>
          <p:cNvPr id="44" name="Graphic 5">
            <a:extLst>
              <a:ext uri="{FF2B5EF4-FFF2-40B4-BE49-F238E27FC236}">
                <a16:creationId xmlns:a16="http://schemas.microsoft.com/office/drawing/2014/main" id="{30CB9A98-100A-43C4-6AC6-969F5454C64D}"/>
              </a:ext>
            </a:extLst>
          </p:cNvPr>
          <p:cNvGrpSpPr/>
          <p:nvPr/>
        </p:nvGrpSpPr>
        <p:grpSpPr>
          <a:xfrm>
            <a:off x="5362548" y="5774703"/>
            <a:ext cx="1420217" cy="687218"/>
            <a:chOff x="5362548" y="5774703"/>
            <a:chExt cx="1420217" cy="687218"/>
          </a:xfrm>
        </p:grpSpPr>
        <p:sp>
          <p:nvSpPr>
            <p:cNvPr id="45" name="Freeform: Shape 44">
              <a:extLst>
                <a:ext uri="{FF2B5EF4-FFF2-40B4-BE49-F238E27FC236}">
                  <a16:creationId xmlns:a16="http://schemas.microsoft.com/office/drawing/2014/main" id="{432886EC-599C-3B33-9C37-C2DBE8F4A889}"/>
                </a:ext>
              </a:extLst>
            </p:cNvPr>
            <p:cNvSpPr/>
            <p:nvPr/>
          </p:nvSpPr>
          <p:spPr>
            <a:xfrm>
              <a:off x="5362548" y="5774703"/>
              <a:ext cx="1420217" cy="679268"/>
            </a:xfrm>
            <a:custGeom>
              <a:avLst/>
              <a:gdLst>
                <a:gd name="connsiteX0" fmla="*/ 1301866 w 1420217"/>
                <a:gd name="connsiteY0" fmla="*/ 0 h 679268"/>
                <a:gd name="connsiteX1" fmla="*/ 1420218 w 1420217"/>
                <a:gd name="connsiteY1" fmla="*/ 0 h 679268"/>
                <a:gd name="connsiteX2" fmla="*/ 1420218 w 1420217"/>
                <a:gd name="connsiteY2" fmla="*/ 679269 h 679268"/>
                <a:gd name="connsiteX3" fmla="*/ 1301866 w 1420217"/>
                <a:gd name="connsiteY3" fmla="*/ 679269 h 679268"/>
                <a:gd name="connsiteX4" fmla="*/ 118351 w 1420217"/>
                <a:gd name="connsiteY4" fmla="*/ 679269 h 679268"/>
                <a:gd name="connsiteX5" fmla="*/ 0 w 1420217"/>
                <a:gd name="connsiteY5" fmla="*/ 679269 h 679268"/>
                <a:gd name="connsiteX6" fmla="*/ 0 w 1420217"/>
                <a:gd name="connsiteY6" fmla="*/ 0 h 679268"/>
                <a:gd name="connsiteX7" fmla="*/ 118351 w 1420217"/>
                <a:gd name="connsiteY7" fmla="*/ 0 h 6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0217" h="679268">
                  <a:moveTo>
                    <a:pt x="1301866" y="0"/>
                  </a:moveTo>
                  <a:cubicBezTo>
                    <a:pt x="1367230" y="0"/>
                    <a:pt x="1420218" y="0"/>
                    <a:pt x="1420218" y="0"/>
                  </a:cubicBezTo>
                  <a:lnTo>
                    <a:pt x="1420218" y="679269"/>
                  </a:lnTo>
                  <a:cubicBezTo>
                    <a:pt x="1420218" y="679269"/>
                    <a:pt x="1367230" y="679269"/>
                    <a:pt x="1301866" y="679269"/>
                  </a:cubicBezTo>
                  <a:lnTo>
                    <a:pt x="118351" y="679269"/>
                  </a:lnTo>
                  <a:cubicBezTo>
                    <a:pt x="52988" y="679269"/>
                    <a:pt x="0" y="679269"/>
                    <a:pt x="0" y="679269"/>
                  </a:cubicBezTo>
                  <a:lnTo>
                    <a:pt x="0" y="0"/>
                  </a:lnTo>
                  <a:cubicBezTo>
                    <a:pt x="0" y="0"/>
                    <a:pt x="52988" y="0"/>
                    <a:pt x="118351" y="0"/>
                  </a:cubicBezTo>
                  <a:close/>
                </a:path>
              </a:pathLst>
            </a:custGeom>
            <a:solidFill>
              <a:srgbClr val="FCE4EC"/>
            </a:solidFill>
            <a:ln w="35490" cap="flat">
              <a:solidFill>
                <a:srgbClr val="C2185B"/>
              </a:solidFill>
              <a:prstDash val="solid"/>
              <a:miter/>
            </a:ln>
          </p:spPr>
          <p:txBody>
            <a:bodyPr rtlCol="0" anchor="ctr"/>
            <a:lstStyle/>
            <a:p>
              <a:pPr algn="ctr"/>
              <a:endParaRPr lang="en-IN" sz="2000"/>
            </a:p>
          </p:txBody>
        </p:sp>
        <p:sp>
          <p:nvSpPr>
            <p:cNvPr id="46" name="TextBox 45">
              <a:extLst>
                <a:ext uri="{FF2B5EF4-FFF2-40B4-BE49-F238E27FC236}">
                  <a16:creationId xmlns:a16="http://schemas.microsoft.com/office/drawing/2014/main" id="{3DAB9C30-9E84-13E4-D768-E37C11CCD91D}"/>
                </a:ext>
              </a:extLst>
            </p:cNvPr>
            <p:cNvSpPr txBox="1"/>
            <p:nvPr/>
          </p:nvSpPr>
          <p:spPr>
            <a:xfrm>
              <a:off x="5775941" y="5818269"/>
              <a:ext cx="593432" cy="307777"/>
            </a:xfrm>
            <a:prstGeom prst="rect">
              <a:avLst/>
            </a:prstGeom>
            <a:noFill/>
          </p:spPr>
          <p:txBody>
            <a:bodyPr wrap="none" rtlCol="0">
              <a:spAutoFit/>
            </a:bodyPr>
            <a:lstStyle/>
            <a:p>
              <a:pPr algn="ctr"/>
              <a:r>
                <a:rPr lang="en-IN" sz="1400" b="1" spc="0" baseline="0">
                  <a:ln/>
                  <a:solidFill>
                    <a:srgbClr val="C2185B"/>
                  </a:solidFill>
                  <a:latin typeface="Arial"/>
                  <a:cs typeface="Arial"/>
                  <a:sym typeface="Arial"/>
                  <a:rtl val="0"/>
                </a:rPr>
                <a:t>UDM</a:t>
              </a:r>
            </a:p>
          </p:txBody>
        </p:sp>
        <p:sp>
          <p:nvSpPr>
            <p:cNvPr id="47" name="TextBox 46">
              <a:extLst>
                <a:ext uri="{FF2B5EF4-FFF2-40B4-BE49-F238E27FC236}">
                  <a16:creationId xmlns:a16="http://schemas.microsoft.com/office/drawing/2014/main" id="{33E6CC98-0D3E-A225-FCEA-BCCD43C9E3AF}"/>
                </a:ext>
              </a:extLst>
            </p:cNvPr>
            <p:cNvSpPr txBox="1"/>
            <p:nvPr/>
          </p:nvSpPr>
          <p:spPr>
            <a:xfrm>
              <a:off x="5502628" y="6001047"/>
              <a:ext cx="1140057" cy="230832"/>
            </a:xfrm>
            <a:prstGeom prst="rect">
              <a:avLst/>
            </a:prstGeom>
            <a:noFill/>
          </p:spPr>
          <p:txBody>
            <a:bodyPr wrap="none" rtlCol="0">
              <a:spAutoFit/>
            </a:bodyPr>
            <a:lstStyle/>
            <a:p>
              <a:pPr algn="ctr"/>
              <a:r>
                <a:rPr lang="en-IN" sz="900" spc="0" baseline="0">
                  <a:ln/>
                  <a:solidFill>
                    <a:srgbClr val="C2185B"/>
                  </a:solidFill>
                  <a:latin typeface="Arial"/>
                  <a:cs typeface="Arial"/>
                  <a:sym typeface="Arial"/>
                  <a:rtl val="0"/>
                </a:rPr>
                <a:t>Unified Data Mgmt</a:t>
              </a:r>
            </a:p>
          </p:txBody>
        </p:sp>
        <p:sp>
          <p:nvSpPr>
            <p:cNvPr id="48" name="TextBox 47">
              <a:extLst>
                <a:ext uri="{FF2B5EF4-FFF2-40B4-BE49-F238E27FC236}">
                  <a16:creationId xmlns:a16="http://schemas.microsoft.com/office/drawing/2014/main" id="{70F52861-7F4F-3F21-AD22-EB8136A0DD6E}"/>
                </a:ext>
              </a:extLst>
            </p:cNvPr>
            <p:cNvSpPr txBox="1"/>
            <p:nvPr/>
          </p:nvSpPr>
          <p:spPr>
            <a:xfrm>
              <a:off x="5541100" y="6136096"/>
              <a:ext cx="1063112" cy="215444"/>
            </a:xfrm>
            <a:prstGeom prst="rect">
              <a:avLst/>
            </a:prstGeom>
            <a:noFill/>
          </p:spPr>
          <p:txBody>
            <a:bodyPr wrap="none" rtlCol="0">
              <a:spAutoFit/>
            </a:bodyPr>
            <a:lstStyle/>
            <a:p>
              <a:pPr algn="ctr"/>
              <a:r>
                <a:rPr lang="en-IN" sz="800" spc="0" baseline="0">
                  <a:ln/>
                  <a:solidFill>
                    <a:srgbClr val="C2185B"/>
                  </a:solidFill>
                  <a:latin typeface="Arial"/>
                  <a:cs typeface="Arial"/>
                  <a:sym typeface="Arial"/>
                  <a:rtl val="0"/>
                </a:rPr>
                <a:t>• Subscription Data</a:t>
              </a:r>
            </a:p>
          </p:txBody>
        </p:sp>
        <p:sp>
          <p:nvSpPr>
            <p:cNvPr id="49" name="TextBox 48">
              <a:extLst>
                <a:ext uri="{FF2B5EF4-FFF2-40B4-BE49-F238E27FC236}">
                  <a16:creationId xmlns:a16="http://schemas.microsoft.com/office/drawing/2014/main" id="{49B07380-A9AD-30BE-F0E8-92F774880BCA}"/>
                </a:ext>
              </a:extLst>
            </p:cNvPr>
            <p:cNvSpPr txBox="1"/>
            <p:nvPr/>
          </p:nvSpPr>
          <p:spPr>
            <a:xfrm>
              <a:off x="5587588" y="6246477"/>
              <a:ext cx="970137" cy="215444"/>
            </a:xfrm>
            <a:prstGeom prst="rect">
              <a:avLst/>
            </a:prstGeom>
            <a:noFill/>
          </p:spPr>
          <p:txBody>
            <a:bodyPr wrap="none" rtlCol="0">
              <a:spAutoFit/>
            </a:bodyPr>
            <a:lstStyle/>
            <a:p>
              <a:pPr algn="ctr"/>
              <a:r>
                <a:rPr lang="en-IN" sz="800" spc="0" baseline="0">
                  <a:ln/>
                  <a:solidFill>
                    <a:srgbClr val="C2185B"/>
                  </a:solidFill>
                  <a:latin typeface="Arial"/>
                  <a:cs typeface="Arial"/>
                  <a:sym typeface="Arial"/>
                  <a:rtl val="0"/>
                </a:rPr>
                <a:t>• UE Registration</a:t>
              </a:r>
            </a:p>
          </p:txBody>
        </p:sp>
      </p:grpSp>
      <p:grpSp>
        <p:nvGrpSpPr>
          <p:cNvPr id="50" name="Graphic 5">
            <a:extLst>
              <a:ext uri="{FF2B5EF4-FFF2-40B4-BE49-F238E27FC236}">
                <a16:creationId xmlns:a16="http://schemas.microsoft.com/office/drawing/2014/main" id="{383E46C2-2FAC-F5B9-CCFB-87EACA89060D}"/>
              </a:ext>
            </a:extLst>
          </p:cNvPr>
          <p:cNvGrpSpPr/>
          <p:nvPr/>
        </p:nvGrpSpPr>
        <p:grpSpPr>
          <a:xfrm>
            <a:off x="3468924" y="1529274"/>
            <a:ext cx="1420217" cy="687219"/>
            <a:chOff x="3468924" y="1529274"/>
            <a:chExt cx="1420217" cy="687219"/>
          </a:xfrm>
        </p:grpSpPr>
        <p:sp>
          <p:nvSpPr>
            <p:cNvPr id="51" name="Freeform: Shape 50">
              <a:extLst>
                <a:ext uri="{FF2B5EF4-FFF2-40B4-BE49-F238E27FC236}">
                  <a16:creationId xmlns:a16="http://schemas.microsoft.com/office/drawing/2014/main" id="{409CDFD4-440C-3A8D-00C3-2BAC23763F84}"/>
                </a:ext>
              </a:extLst>
            </p:cNvPr>
            <p:cNvSpPr/>
            <p:nvPr/>
          </p:nvSpPr>
          <p:spPr>
            <a:xfrm>
              <a:off x="3468924" y="1529274"/>
              <a:ext cx="1420217" cy="679268"/>
            </a:xfrm>
            <a:custGeom>
              <a:avLst/>
              <a:gdLst>
                <a:gd name="connsiteX0" fmla="*/ 1301866 w 1420217"/>
                <a:gd name="connsiteY0" fmla="*/ 0 h 679268"/>
                <a:gd name="connsiteX1" fmla="*/ 1420218 w 1420217"/>
                <a:gd name="connsiteY1" fmla="*/ 0 h 679268"/>
                <a:gd name="connsiteX2" fmla="*/ 1420218 w 1420217"/>
                <a:gd name="connsiteY2" fmla="*/ 679269 h 679268"/>
                <a:gd name="connsiteX3" fmla="*/ 1301866 w 1420217"/>
                <a:gd name="connsiteY3" fmla="*/ 679269 h 679268"/>
                <a:gd name="connsiteX4" fmla="*/ 118351 w 1420217"/>
                <a:gd name="connsiteY4" fmla="*/ 679269 h 679268"/>
                <a:gd name="connsiteX5" fmla="*/ 0 w 1420217"/>
                <a:gd name="connsiteY5" fmla="*/ 679269 h 679268"/>
                <a:gd name="connsiteX6" fmla="*/ 0 w 1420217"/>
                <a:gd name="connsiteY6" fmla="*/ 0 h 679268"/>
                <a:gd name="connsiteX7" fmla="*/ 118351 w 1420217"/>
                <a:gd name="connsiteY7" fmla="*/ 0 h 6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0217" h="679268">
                  <a:moveTo>
                    <a:pt x="1301866" y="0"/>
                  </a:moveTo>
                  <a:cubicBezTo>
                    <a:pt x="1367230" y="0"/>
                    <a:pt x="1420218" y="0"/>
                    <a:pt x="1420218" y="0"/>
                  </a:cubicBezTo>
                  <a:lnTo>
                    <a:pt x="1420218" y="679269"/>
                  </a:lnTo>
                  <a:cubicBezTo>
                    <a:pt x="1420218" y="679269"/>
                    <a:pt x="1367230" y="679269"/>
                    <a:pt x="1301866" y="679269"/>
                  </a:cubicBezTo>
                  <a:lnTo>
                    <a:pt x="118351" y="679269"/>
                  </a:lnTo>
                  <a:cubicBezTo>
                    <a:pt x="52988" y="679269"/>
                    <a:pt x="0" y="679269"/>
                    <a:pt x="0" y="679269"/>
                  </a:cubicBezTo>
                  <a:lnTo>
                    <a:pt x="0" y="0"/>
                  </a:lnTo>
                  <a:cubicBezTo>
                    <a:pt x="0" y="0"/>
                    <a:pt x="52988" y="0"/>
                    <a:pt x="118351" y="0"/>
                  </a:cubicBezTo>
                  <a:close/>
                </a:path>
              </a:pathLst>
            </a:custGeom>
            <a:solidFill>
              <a:srgbClr val="F1F8E9"/>
            </a:solidFill>
            <a:ln w="35490" cap="flat">
              <a:solidFill>
                <a:srgbClr val="689F38"/>
              </a:solidFill>
              <a:prstDash val="solid"/>
              <a:miter/>
            </a:ln>
          </p:spPr>
          <p:txBody>
            <a:bodyPr rtlCol="0" anchor="ctr"/>
            <a:lstStyle/>
            <a:p>
              <a:pPr algn="ctr"/>
              <a:endParaRPr lang="en-IN" sz="2000"/>
            </a:p>
          </p:txBody>
        </p:sp>
        <p:sp>
          <p:nvSpPr>
            <p:cNvPr id="52" name="TextBox 51">
              <a:extLst>
                <a:ext uri="{FF2B5EF4-FFF2-40B4-BE49-F238E27FC236}">
                  <a16:creationId xmlns:a16="http://schemas.microsoft.com/office/drawing/2014/main" id="{232612D5-3394-172E-7564-8FD104C3A245}"/>
                </a:ext>
              </a:extLst>
            </p:cNvPr>
            <p:cNvSpPr txBox="1"/>
            <p:nvPr/>
          </p:nvSpPr>
          <p:spPr>
            <a:xfrm>
              <a:off x="3847051" y="1572841"/>
              <a:ext cx="663964" cy="307777"/>
            </a:xfrm>
            <a:prstGeom prst="rect">
              <a:avLst/>
            </a:prstGeom>
            <a:noFill/>
          </p:spPr>
          <p:txBody>
            <a:bodyPr wrap="none" rtlCol="0">
              <a:spAutoFit/>
            </a:bodyPr>
            <a:lstStyle/>
            <a:p>
              <a:pPr algn="ctr"/>
              <a:r>
                <a:rPr lang="en-IN" sz="1400" b="1" spc="0" baseline="0">
                  <a:ln/>
                  <a:solidFill>
                    <a:srgbClr val="689F38"/>
                  </a:solidFill>
                  <a:latin typeface="Arial"/>
                  <a:cs typeface="Arial"/>
                  <a:sym typeface="Arial"/>
                  <a:rtl val="0"/>
                </a:rPr>
                <a:t>NSSF</a:t>
              </a:r>
            </a:p>
          </p:txBody>
        </p:sp>
        <p:sp>
          <p:nvSpPr>
            <p:cNvPr id="53" name="TextBox 52">
              <a:extLst>
                <a:ext uri="{FF2B5EF4-FFF2-40B4-BE49-F238E27FC236}">
                  <a16:creationId xmlns:a16="http://schemas.microsoft.com/office/drawing/2014/main" id="{16751618-B246-6EC0-1D16-63DC7EAE3255}"/>
                </a:ext>
              </a:extLst>
            </p:cNvPr>
            <p:cNvSpPr txBox="1"/>
            <p:nvPr/>
          </p:nvSpPr>
          <p:spPr>
            <a:xfrm>
              <a:off x="3480764" y="1755618"/>
              <a:ext cx="1396536" cy="230832"/>
            </a:xfrm>
            <a:prstGeom prst="rect">
              <a:avLst/>
            </a:prstGeom>
            <a:noFill/>
          </p:spPr>
          <p:txBody>
            <a:bodyPr wrap="none" rtlCol="0">
              <a:spAutoFit/>
            </a:bodyPr>
            <a:lstStyle/>
            <a:p>
              <a:pPr algn="ctr"/>
              <a:r>
                <a:rPr lang="en-IN" sz="900" spc="0" baseline="0">
                  <a:ln/>
                  <a:solidFill>
                    <a:srgbClr val="689F38"/>
                  </a:solidFill>
                  <a:latin typeface="Arial"/>
                  <a:cs typeface="Arial"/>
                  <a:sym typeface="Arial"/>
                  <a:rtl val="0"/>
                </a:rPr>
                <a:t>Network Slice Selection</a:t>
              </a:r>
            </a:p>
          </p:txBody>
        </p:sp>
        <p:sp>
          <p:nvSpPr>
            <p:cNvPr id="54" name="TextBox 53">
              <a:extLst>
                <a:ext uri="{FF2B5EF4-FFF2-40B4-BE49-F238E27FC236}">
                  <a16:creationId xmlns:a16="http://schemas.microsoft.com/office/drawing/2014/main" id="{0E156A4C-EEA8-09C2-A3DB-2530B9AA7E6E}"/>
                </a:ext>
              </a:extLst>
            </p:cNvPr>
            <p:cNvSpPr txBox="1"/>
            <p:nvPr/>
          </p:nvSpPr>
          <p:spPr>
            <a:xfrm>
              <a:off x="3716406" y="1890667"/>
              <a:ext cx="925253" cy="215444"/>
            </a:xfrm>
            <a:prstGeom prst="rect">
              <a:avLst/>
            </a:prstGeom>
            <a:noFill/>
          </p:spPr>
          <p:txBody>
            <a:bodyPr wrap="none" rtlCol="0">
              <a:spAutoFit/>
            </a:bodyPr>
            <a:lstStyle/>
            <a:p>
              <a:pPr algn="ctr"/>
              <a:r>
                <a:rPr lang="en-IN" sz="800" spc="0" baseline="0">
                  <a:ln/>
                  <a:solidFill>
                    <a:srgbClr val="689F38"/>
                  </a:solidFill>
                  <a:latin typeface="Arial"/>
                  <a:cs typeface="Arial"/>
                  <a:sym typeface="Arial"/>
                  <a:rtl val="0"/>
                </a:rPr>
                <a:t>• Slice Selection</a:t>
              </a:r>
            </a:p>
          </p:txBody>
        </p:sp>
        <p:sp>
          <p:nvSpPr>
            <p:cNvPr id="55" name="TextBox 54">
              <a:extLst>
                <a:ext uri="{FF2B5EF4-FFF2-40B4-BE49-F238E27FC236}">
                  <a16:creationId xmlns:a16="http://schemas.microsoft.com/office/drawing/2014/main" id="{7FAD5222-762F-85A4-7998-F06502235A00}"/>
                </a:ext>
              </a:extLst>
            </p:cNvPr>
            <p:cNvSpPr txBox="1"/>
            <p:nvPr/>
          </p:nvSpPr>
          <p:spPr>
            <a:xfrm>
              <a:off x="3719612" y="2001049"/>
              <a:ext cx="918842" cy="215444"/>
            </a:xfrm>
            <a:prstGeom prst="rect">
              <a:avLst/>
            </a:prstGeom>
            <a:noFill/>
          </p:spPr>
          <p:txBody>
            <a:bodyPr wrap="none" rtlCol="0">
              <a:spAutoFit/>
            </a:bodyPr>
            <a:lstStyle/>
            <a:p>
              <a:pPr algn="ctr"/>
              <a:r>
                <a:rPr lang="en-IN" sz="800" spc="0" baseline="0">
                  <a:ln/>
                  <a:solidFill>
                    <a:srgbClr val="689F38"/>
                  </a:solidFill>
                  <a:latin typeface="Arial"/>
                  <a:cs typeface="Arial"/>
                  <a:sym typeface="Arial"/>
                  <a:rtl val="0"/>
                </a:rPr>
                <a:t>• AMF Selection</a:t>
              </a:r>
            </a:p>
          </p:txBody>
        </p:sp>
      </p:grpSp>
      <p:grpSp>
        <p:nvGrpSpPr>
          <p:cNvPr id="56" name="Graphic 5">
            <a:extLst>
              <a:ext uri="{FF2B5EF4-FFF2-40B4-BE49-F238E27FC236}">
                <a16:creationId xmlns:a16="http://schemas.microsoft.com/office/drawing/2014/main" id="{2C428095-F8BA-831F-9AD3-1AC9AF7E50F6}"/>
              </a:ext>
            </a:extLst>
          </p:cNvPr>
          <p:cNvGrpSpPr/>
          <p:nvPr/>
        </p:nvGrpSpPr>
        <p:grpSpPr>
          <a:xfrm>
            <a:off x="7256171" y="1529274"/>
            <a:ext cx="1420217" cy="687219"/>
            <a:chOff x="7256171" y="1529274"/>
            <a:chExt cx="1420217" cy="687219"/>
          </a:xfrm>
        </p:grpSpPr>
        <p:sp>
          <p:nvSpPr>
            <p:cNvPr id="60" name="Freeform: Shape 59">
              <a:extLst>
                <a:ext uri="{FF2B5EF4-FFF2-40B4-BE49-F238E27FC236}">
                  <a16:creationId xmlns:a16="http://schemas.microsoft.com/office/drawing/2014/main" id="{A3F83CC9-8D8B-8BFF-07FA-B3D7EFFB67A7}"/>
                </a:ext>
              </a:extLst>
            </p:cNvPr>
            <p:cNvSpPr/>
            <p:nvPr/>
          </p:nvSpPr>
          <p:spPr>
            <a:xfrm>
              <a:off x="7256171" y="1529274"/>
              <a:ext cx="1420217" cy="679268"/>
            </a:xfrm>
            <a:custGeom>
              <a:avLst/>
              <a:gdLst>
                <a:gd name="connsiteX0" fmla="*/ 1301866 w 1420217"/>
                <a:gd name="connsiteY0" fmla="*/ 0 h 679268"/>
                <a:gd name="connsiteX1" fmla="*/ 1420218 w 1420217"/>
                <a:gd name="connsiteY1" fmla="*/ 0 h 679268"/>
                <a:gd name="connsiteX2" fmla="*/ 1420218 w 1420217"/>
                <a:gd name="connsiteY2" fmla="*/ 679269 h 679268"/>
                <a:gd name="connsiteX3" fmla="*/ 1301866 w 1420217"/>
                <a:gd name="connsiteY3" fmla="*/ 679269 h 679268"/>
                <a:gd name="connsiteX4" fmla="*/ 118351 w 1420217"/>
                <a:gd name="connsiteY4" fmla="*/ 679269 h 679268"/>
                <a:gd name="connsiteX5" fmla="*/ 0 w 1420217"/>
                <a:gd name="connsiteY5" fmla="*/ 679269 h 679268"/>
                <a:gd name="connsiteX6" fmla="*/ 0 w 1420217"/>
                <a:gd name="connsiteY6" fmla="*/ 0 h 679268"/>
                <a:gd name="connsiteX7" fmla="*/ 118351 w 1420217"/>
                <a:gd name="connsiteY7" fmla="*/ 0 h 6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0217" h="679268">
                  <a:moveTo>
                    <a:pt x="1301866" y="0"/>
                  </a:moveTo>
                  <a:cubicBezTo>
                    <a:pt x="1367230" y="0"/>
                    <a:pt x="1420218" y="0"/>
                    <a:pt x="1420218" y="0"/>
                  </a:cubicBezTo>
                  <a:lnTo>
                    <a:pt x="1420218" y="679269"/>
                  </a:lnTo>
                  <a:cubicBezTo>
                    <a:pt x="1420218" y="679269"/>
                    <a:pt x="1367230" y="679269"/>
                    <a:pt x="1301866" y="679269"/>
                  </a:cubicBezTo>
                  <a:lnTo>
                    <a:pt x="118351" y="679269"/>
                  </a:lnTo>
                  <a:cubicBezTo>
                    <a:pt x="52988" y="679269"/>
                    <a:pt x="0" y="679269"/>
                    <a:pt x="0" y="679269"/>
                  </a:cubicBezTo>
                  <a:lnTo>
                    <a:pt x="0" y="0"/>
                  </a:lnTo>
                  <a:cubicBezTo>
                    <a:pt x="0" y="0"/>
                    <a:pt x="52988" y="0"/>
                    <a:pt x="118351" y="0"/>
                  </a:cubicBezTo>
                  <a:close/>
                </a:path>
              </a:pathLst>
            </a:custGeom>
            <a:solidFill>
              <a:srgbClr val="FFF8E1"/>
            </a:solidFill>
            <a:ln w="35490" cap="flat">
              <a:solidFill>
                <a:srgbClr val="FFA000"/>
              </a:solidFill>
              <a:prstDash val="solid"/>
              <a:miter/>
            </a:ln>
          </p:spPr>
          <p:txBody>
            <a:bodyPr rtlCol="0" anchor="ctr"/>
            <a:lstStyle/>
            <a:p>
              <a:pPr algn="ctr"/>
              <a:endParaRPr lang="en-IN" sz="2000"/>
            </a:p>
          </p:txBody>
        </p:sp>
        <p:sp>
          <p:nvSpPr>
            <p:cNvPr id="61" name="TextBox 60">
              <a:extLst>
                <a:ext uri="{FF2B5EF4-FFF2-40B4-BE49-F238E27FC236}">
                  <a16:creationId xmlns:a16="http://schemas.microsoft.com/office/drawing/2014/main" id="{407F48C5-E114-98CA-5A94-D54818BF2D46}"/>
                </a:ext>
              </a:extLst>
            </p:cNvPr>
            <p:cNvSpPr txBox="1"/>
            <p:nvPr/>
          </p:nvSpPr>
          <p:spPr>
            <a:xfrm>
              <a:off x="7694411" y="1572841"/>
              <a:ext cx="543739" cy="307777"/>
            </a:xfrm>
            <a:prstGeom prst="rect">
              <a:avLst/>
            </a:prstGeom>
            <a:noFill/>
          </p:spPr>
          <p:txBody>
            <a:bodyPr wrap="none" rtlCol="0">
              <a:spAutoFit/>
            </a:bodyPr>
            <a:lstStyle/>
            <a:p>
              <a:pPr algn="ctr"/>
              <a:r>
                <a:rPr lang="en-IN" sz="1400" b="1" spc="0" baseline="0">
                  <a:ln/>
                  <a:solidFill>
                    <a:srgbClr val="FFA000"/>
                  </a:solidFill>
                  <a:latin typeface="Arial"/>
                  <a:cs typeface="Arial"/>
                  <a:sym typeface="Arial"/>
                  <a:rtl val="0"/>
                </a:rPr>
                <a:t>PCF</a:t>
              </a:r>
            </a:p>
          </p:txBody>
        </p:sp>
        <p:sp>
          <p:nvSpPr>
            <p:cNvPr id="64" name="TextBox 63">
              <a:extLst>
                <a:ext uri="{FF2B5EF4-FFF2-40B4-BE49-F238E27FC236}">
                  <a16:creationId xmlns:a16="http://schemas.microsoft.com/office/drawing/2014/main" id="{4767F760-790B-D7D6-689B-3208C67B04C0}"/>
                </a:ext>
              </a:extLst>
            </p:cNvPr>
            <p:cNvSpPr txBox="1"/>
            <p:nvPr/>
          </p:nvSpPr>
          <p:spPr>
            <a:xfrm>
              <a:off x="7518080" y="1755618"/>
              <a:ext cx="896400" cy="230832"/>
            </a:xfrm>
            <a:prstGeom prst="rect">
              <a:avLst/>
            </a:prstGeom>
            <a:noFill/>
          </p:spPr>
          <p:txBody>
            <a:bodyPr wrap="none" rtlCol="0">
              <a:spAutoFit/>
            </a:bodyPr>
            <a:lstStyle/>
            <a:p>
              <a:pPr algn="ctr"/>
              <a:r>
                <a:rPr lang="en-IN" sz="900" spc="0" baseline="0">
                  <a:ln/>
                  <a:solidFill>
                    <a:srgbClr val="FFA000"/>
                  </a:solidFill>
                  <a:latin typeface="Arial"/>
                  <a:cs typeface="Arial"/>
                  <a:sym typeface="Arial"/>
                  <a:rtl val="0"/>
                </a:rPr>
                <a:t>Policy Control</a:t>
              </a:r>
            </a:p>
          </p:txBody>
        </p:sp>
        <p:sp>
          <p:nvSpPr>
            <p:cNvPr id="65" name="TextBox 64">
              <a:extLst>
                <a:ext uri="{FF2B5EF4-FFF2-40B4-BE49-F238E27FC236}">
                  <a16:creationId xmlns:a16="http://schemas.microsoft.com/office/drawing/2014/main" id="{C7F5D6AB-3FF0-DE45-DC65-A0DB76EA6805}"/>
                </a:ext>
              </a:extLst>
            </p:cNvPr>
            <p:cNvSpPr txBox="1"/>
            <p:nvPr/>
          </p:nvSpPr>
          <p:spPr>
            <a:xfrm>
              <a:off x="7613459" y="1890667"/>
              <a:ext cx="705642" cy="215444"/>
            </a:xfrm>
            <a:prstGeom prst="rect">
              <a:avLst/>
            </a:prstGeom>
            <a:noFill/>
          </p:spPr>
          <p:txBody>
            <a:bodyPr wrap="none" rtlCol="0">
              <a:spAutoFit/>
            </a:bodyPr>
            <a:lstStyle/>
            <a:p>
              <a:pPr algn="ctr"/>
              <a:r>
                <a:rPr lang="en-IN" sz="800" spc="0" baseline="0">
                  <a:ln/>
                  <a:solidFill>
                    <a:srgbClr val="FFA000"/>
                  </a:solidFill>
                  <a:latin typeface="Arial"/>
                  <a:cs typeface="Arial"/>
                  <a:sym typeface="Arial"/>
                  <a:rtl val="0"/>
                </a:rPr>
                <a:t>• AM Policy</a:t>
              </a:r>
            </a:p>
          </p:txBody>
        </p:sp>
        <p:sp>
          <p:nvSpPr>
            <p:cNvPr id="66" name="TextBox 65">
              <a:extLst>
                <a:ext uri="{FF2B5EF4-FFF2-40B4-BE49-F238E27FC236}">
                  <a16:creationId xmlns:a16="http://schemas.microsoft.com/office/drawing/2014/main" id="{D221BFE9-8C67-61E7-D40C-09ED19E66AB4}"/>
                </a:ext>
              </a:extLst>
            </p:cNvPr>
            <p:cNvSpPr txBox="1"/>
            <p:nvPr/>
          </p:nvSpPr>
          <p:spPr>
            <a:xfrm>
              <a:off x="7619069" y="2001049"/>
              <a:ext cx="694421" cy="215444"/>
            </a:xfrm>
            <a:prstGeom prst="rect">
              <a:avLst/>
            </a:prstGeom>
            <a:noFill/>
          </p:spPr>
          <p:txBody>
            <a:bodyPr wrap="none" rtlCol="0">
              <a:spAutoFit/>
            </a:bodyPr>
            <a:lstStyle/>
            <a:p>
              <a:pPr algn="ctr"/>
              <a:r>
                <a:rPr lang="en-IN" sz="800" spc="0" baseline="0">
                  <a:ln/>
                  <a:solidFill>
                    <a:srgbClr val="FFA000"/>
                  </a:solidFill>
                  <a:latin typeface="Arial"/>
                  <a:cs typeface="Arial"/>
                  <a:sym typeface="Arial"/>
                  <a:rtl val="0"/>
                </a:rPr>
                <a:t>• UE Policy</a:t>
              </a:r>
            </a:p>
          </p:txBody>
        </p:sp>
      </p:grpSp>
      <p:sp>
        <p:nvSpPr>
          <p:cNvPr id="67" name="Freeform: Shape 66">
            <a:extLst>
              <a:ext uri="{FF2B5EF4-FFF2-40B4-BE49-F238E27FC236}">
                <a16:creationId xmlns:a16="http://schemas.microsoft.com/office/drawing/2014/main" id="{F48EC175-4115-6B8E-6293-743B35ADA295}"/>
              </a:ext>
            </a:extLst>
          </p:cNvPr>
          <p:cNvSpPr/>
          <p:nvPr/>
        </p:nvSpPr>
        <p:spPr>
          <a:xfrm>
            <a:off x="2522112" y="2208543"/>
            <a:ext cx="2367029" cy="1358537"/>
          </a:xfrm>
          <a:custGeom>
            <a:avLst/>
            <a:gdLst>
              <a:gd name="connsiteX0" fmla="*/ 0 w 2367029"/>
              <a:gd name="connsiteY0" fmla="*/ 0 h 1358537"/>
              <a:gd name="connsiteX1" fmla="*/ 2367030 w 2367029"/>
              <a:gd name="connsiteY1" fmla="*/ 1358537 h 1358537"/>
            </a:gdLst>
            <a:ahLst/>
            <a:cxnLst>
              <a:cxn ang="0">
                <a:pos x="connsiteX0" y="connsiteY0"/>
              </a:cxn>
              <a:cxn ang="0">
                <a:pos x="connsiteX1" y="connsiteY1"/>
              </a:cxn>
            </a:cxnLst>
            <a:rect l="l" t="t" r="r" b="b"/>
            <a:pathLst>
              <a:path w="2367029" h="1358537">
                <a:moveTo>
                  <a:pt x="0" y="0"/>
                </a:moveTo>
                <a:lnTo>
                  <a:pt x="2367030" y="1358537"/>
                </a:lnTo>
              </a:path>
            </a:pathLst>
          </a:custGeom>
          <a:ln w="35490" cap="flat">
            <a:solidFill>
              <a:srgbClr val="333333"/>
            </a:solidFill>
            <a:prstDash val="solid"/>
            <a:miter/>
            <a:tailEnd type="stealth" w="lg" len="lg"/>
          </a:ln>
        </p:spPr>
        <p:txBody>
          <a:bodyPr rtlCol="0" anchor="ctr"/>
          <a:lstStyle/>
          <a:p>
            <a:pPr algn="ctr"/>
            <a:endParaRPr lang="en-IN" sz="2000"/>
          </a:p>
        </p:txBody>
      </p:sp>
      <p:sp>
        <p:nvSpPr>
          <p:cNvPr id="68" name="Freeform: Shape 67">
            <a:extLst>
              <a:ext uri="{FF2B5EF4-FFF2-40B4-BE49-F238E27FC236}">
                <a16:creationId xmlns:a16="http://schemas.microsoft.com/office/drawing/2014/main" id="{07A5BA3C-C0A2-BD77-CF0A-C508C6BF6994}"/>
              </a:ext>
            </a:extLst>
          </p:cNvPr>
          <p:cNvSpPr/>
          <p:nvPr/>
        </p:nvSpPr>
        <p:spPr>
          <a:xfrm>
            <a:off x="3232221" y="2802903"/>
            <a:ext cx="473405" cy="169817"/>
          </a:xfrm>
          <a:custGeom>
            <a:avLst/>
            <a:gdLst>
              <a:gd name="connsiteX0" fmla="*/ 414230 w 473405"/>
              <a:gd name="connsiteY0" fmla="*/ 0 h 169817"/>
              <a:gd name="connsiteX1" fmla="*/ 473406 w 473405"/>
              <a:gd name="connsiteY1" fmla="*/ 0 h 169817"/>
              <a:gd name="connsiteX2" fmla="*/ 473406 w 473405"/>
              <a:gd name="connsiteY2" fmla="*/ 169817 h 169817"/>
              <a:gd name="connsiteX3" fmla="*/ 414230 w 473405"/>
              <a:gd name="connsiteY3" fmla="*/ 169817 h 169817"/>
              <a:gd name="connsiteX4" fmla="*/ 59176 w 473405"/>
              <a:gd name="connsiteY4" fmla="*/ 169817 h 169817"/>
              <a:gd name="connsiteX5" fmla="*/ 0 w 473405"/>
              <a:gd name="connsiteY5" fmla="*/ 169817 h 169817"/>
              <a:gd name="connsiteX6" fmla="*/ 0 w 473405"/>
              <a:gd name="connsiteY6" fmla="*/ 0 h 169817"/>
              <a:gd name="connsiteX7" fmla="*/ 59176 w 473405"/>
              <a:gd name="connsiteY7" fmla="*/ 0 h 16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405" h="169817">
                <a:moveTo>
                  <a:pt x="414230" y="0"/>
                </a:moveTo>
                <a:cubicBezTo>
                  <a:pt x="446912" y="0"/>
                  <a:pt x="473406" y="0"/>
                  <a:pt x="473406" y="0"/>
                </a:cubicBezTo>
                <a:lnTo>
                  <a:pt x="473406" y="169817"/>
                </a:lnTo>
                <a:cubicBezTo>
                  <a:pt x="473406" y="169817"/>
                  <a:pt x="446912" y="169817"/>
                  <a:pt x="414230" y="169817"/>
                </a:cubicBezTo>
                <a:lnTo>
                  <a:pt x="59176" y="169817"/>
                </a:lnTo>
                <a:cubicBezTo>
                  <a:pt x="26494" y="169817"/>
                  <a:pt x="0" y="169817"/>
                  <a:pt x="0" y="169817"/>
                </a:cubicBezTo>
                <a:lnTo>
                  <a:pt x="0" y="0"/>
                </a:lnTo>
                <a:cubicBezTo>
                  <a:pt x="0" y="0"/>
                  <a:pt x="26494" y="0"/>
                  <a:pt x="59176" y="0"/>
                </a:cubicBezTo>
                <a:close/>
              </a:path>
            </a:pathLst>
          </a:custGeom>
          <a:solidFill>
            <a:srgbClr val="FFFFFF"/>
          </a:solidFill>
          <a:ln w="11830" cap="flat">
            <a:solidFill>
              <a:srgbClr val="333333"/>
            </a:solidFill>
            <a:prstDash val="solid"/>
            <a:miter/>
          </a:ln>
        </p:spPr>
        <p:txBody>
          <a:bodyPr rtlCol="0" anchor="ctr"/>
          <a:lstStyle/>
          <a:p>
            <a:pPr algn="ctr"/>
            <a:endParaRPr lang="en-IN" sz="2000"/>
          </a:p>
        </p:txBody>
      </p:sp>
      <p:sp>
        <p:nvSpPr>
          <p:cNvPr id="69" name="TextBox 68">
            <a:extLst>
              <a:ext uri="{FF2B5EF4-FFF2-40B4-BE49-F238E27FC236}">
                <a16:creationId xmlns:a16="http://schemas.microsoft.com/office/drawing/2014/main" id="{69519B97-B1A5-DE70-437D-9BF53543F555}"/>
              </a:ext>
            </a:extLst>
          </p:cNvPr>
          <p:cNvSpPr txBox="1"/>
          <p:nvPr/>
        </p:nvSpPr>
        <p:spPr>
          <a:xfrm>
            <a:off x="3294837" y="2783816"/>
            <a:ext cx="348172" cy="246221"/>
          </a:xfrm>
          <a:prstGeom prst="rect">
            <a:avLst/>
          </a:prstGeom>
          <a:noFill/>
        </p:spPr>
        <p:txBody>
          <a:bodyPr wrap="none" rtlCol="0">
            <a:spAutoFit/>
          </a:bodyPr>
          <a:lstStyle/>
          <a:p>
            <a:pPr algn="ctr"/>
            <a:r>
              <a:rPr lang="en-IN" sz="1000" b="1" spc="0" baseline="0">
                <a:ln/>
                <a:solidFill>
                  <a:srgbClr val="D32F2F"/>
                </a:solidFill>
                <a:latin typeface="Arial"/>
                <a:cs typeface="Arial"/>
                <a:sym typeface="Arial"/>
                <a:rtl val="0"/>
              </a:rPr>
              <a:t>N1</a:t>
            </a:r>
          </a:p>
        </p:txBody>
      </p:sp>
      <p:sp>
        <p:nvSpPr>
          <p:cNvPr id="70" name="TextBox 69">
            <a:extLst>
              <a:ext uri="{FF2B5EF4-FFF2-40B4-BE49-F238E27FC236}">
                <a16:creationId xmlns:a16="http://schemas.microsoft.com/office/drawing/2014/main" id="{6CC18380-8849-BA32-BBA4-BBB4AA92426C}"/>
              </a:ext>
            </a:extLst>
          </p:cNvPr>
          <p:cNvSpPr txBox="1"/>
          <p:nvPr/>
        </p:nvSpPr>
        <p:spPr>
          <a:xfrm>
            <a:off x="3303913" y="2552954"/>
            <a:ext cx="803426" cy="215444"/>
          </a:xfrm>
          <a:prstGeom prst="rect">
            <a:avLst/>
          </a:prstGeom>
          <a:noFill/>
        </p:spPr>
        <p:txBody>
          <a:bodyPr wrap="none" rtlCol="0">
            <a:spAutoFit/>
          </a:bodyPr>
          <a:lstStyle/>
          <a:p>
            <a:pPr algn="ctr"/>
            <a:r>
              <a:rPr lang="en-IN" sz="800" spc="0" baseline="0">
                <a:ln/>
                <a:solidFill>
                  <a:srgbClr val="333333"/>
                </a:solidFill>
                <a:latin typeface="Arial"/>
                <a:cs typeface="Arial"/>
                <a:sym typeface="Arial"/>
                <a:rtl val="0"/>
              </a:rPr>
              <a:t>NAS Protocol</a:t>
            </a:r>
          </a:p>
        </p:txBody>
      </p:sp>
      <p:sp>
        <p:nvSpPr>
          <p:cNvPr id="71" name="Freeform: Shape 70">
            <a:extLst>
              <a:ext uri="{FF2B5EF4-FFF2-40B4-BE49-F238E27FC236}">
                <a16:creationId xmlns:a16="http://schemas.microsoft.com/office/drawing/2014/main" id="{3587E4D0-74EF-5BE2-1944-EBBA8EFF42BE}"/>
              </a:ext>
            </a:extLst>
          </p:cNvPr>
          <p:cNvSpPr/>
          <p:nvPr/>
        </p:nvSpPr>
        <p:spPr>
          <a:xfrm>
            <a:off x="2522112" y="4076531"/>
            <a:ext cx="2367029" cy="1018902"/>
          </a:xfrm>
          <a:custGeom>
            <a:avLst/>
            <a:gdLst>
              <a:gd name="connsiteX0" fmla="*/ 0 w 2367029"/>
              <a:gd name="connsiteY0" fmla="*/ 1018903 h 1018902"/>
              <a:gd name="connsiteX1" fmla="*/ 2367030 w 2367029"/>
              <a:gd name="connsiteY1" fmla="*/ 0 h 1018902"/>
            </a:gdLst>
            <a:ahLst/>
            <a:cxnLst>
              <a:cxn ang="0">
                <a:pos x="connsiteX0" y="connsiteY0"/>
              </a:cxn>
              <a:cxn ang="0">
                <a:pos x="connsiteX1" y="connsiteY1"/>
              </a:cxn>
            </a:cxnLst>
            <a:rect l="l" t="t" r="r" b="b"/>
            <a:pathLst>
              <a:path w="2367029" h="1018902">
                <a:moveTo>
                  <a:pt x="0" y="1018903"/>
                </a:moveTo>
                <a:lnTo>
                  <a:pt x="2367030" y="0"/>
                </a:lnTo>
              </a:path>
            </a:pathLst>
          </a:custGeom>
          <a:ln w="35490" cap="flat">
            <a:solidFill>
              <a:srgbClr val="333333"/>
            </a:solidFill>
            <a:prstDash val="solid"/>
            <a:miter/>
            <a:tailEnd type="stealth" w="lg" len="lg"/>
          </a:ln>
        </p:spPr>
        <p:txBody>
          <a:bodyPr rtlCol="0" anchor="ctr"/>
          <a:lstStyle/>
          <a:p>
            <a:pPr algn="ctr"/>
            <a:endParaRPr lang="en-IN" sz="2000"/>
          </a:p>
        </p:txBody>
      </p:sp>
      <p:sp>
        <p:nvSpPr>
          <p:cNvPr id="72" name="Freeform: Shape 71">
            <a:extLst>
              <a:ext uri="{FF2B5EF4-FFF2-40B4-BE49-F238E27FC236}">
                <a16:creationId xmlns:a16="http://schemas.microsoft.com/office/drawing/2014/main" id="{537ED819-226B-8551-FD6A-54CC5AA46290}"/>
              </a:ext>
            </a:extLst>
          </p:cNvPr>
          <p:cNvSpPr/>
          <p:nvPr/>
        </p:nvSpPr>
        <p:spPr>
          <a:xfrm>
            <a:off x="3232221" y="4501074"/>
            <a:ext cx="473405" cy="169817"/>
          </a:xfrm>
          <a:custGeom>
            <a:avLst/>
            <a:gdLst>
              <a:gd name="connsiteX0" fmla="*/ 414230 w 473405"/>
              <a:gd name="connsiteY0" fmla="*/ 0 h 169817"/>
              <a:gd name="connsiteX1" fmla="*/ 473406 w 473405"/>
              <a:gd name="connsiteY1" fmla="*/ 0 h 169817"/>
              <a:gd name="connsiteX2" fmla="*/ 473406 w 473405"/>
              <a:gd name="connsiteY2" fmla="*/ 169817 h 169817"/>
              <a:gd name="connsiteX3" fmla="*/ 414230 w 473405"/>
              <a:gd name="connsiteY3" fmla="*/ 169817 h 169817"/>
              <a:gd name="connsiteX4" fmla="*/ 59176 w 473405"/>
              <a:gd name="connsiteY4" fmla="*/ 169817 h 169817"/>
              <a:gd name="connsiteX5" fmla="*/ 0 w 473405"/>
              <a:gd name="connsiteY5" fmla="*/ 169817 h 169817"/>
              <a:gd name="connsiteX6" fmla="*/ 0 w 473405"/>
              <a:gd name="connsiteY6" fmla="*/ 0 h 169817"/>
              <a:gd name="connsiteX7" fmla="*/ 59176 w 473405"/>
              <a:gd name="connsiteY7" fmla="*/ 0 h 16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405" h="169817">
                <a:moveTo>
                  <a:pt x="414230" y="0"/>
                </a:moveTo>
                <a:cubicBezTo>
                  <a:pt x="446912" y="0"/>
                  <a:pt x="473406" y="0"/>
                  <a:pt x="473406" y="0"/>
                </a:cubicBezTo>
                <a:lnTo>
                  <a:pt x="473406" y="169817"/>
                </a:lnTo>
                <a:cubicBezTo>
                  <a:pt x="473406" y="169817"/>
                  <a:pt x="446912" y="169817"/>
                  <a:pt x="414230" y="169817"/>
                </a:cubicBezTo>
                <a:lnTo>
                  <a:pt x="59176" y="169817"/>
                </a:lnTo>
                <a:cubicBezTo>
                  <a:pt x="26494" y="169817"/>
                  <a:pt x="0" y="169817"/>
                  <a:pt x="0" y="169817"/>
                </a:cubicBezTo>
                <a:lnTo>
                  <a:pt x="0" y="0"/>
                </a:lnTo>
                <a:cubicBezTo>
                  <a:pt x="0" y="0"/>
                  <a:pt x="26494" y="0"/>
                  <a:pt x="59176" y="0"/>
                </a:cubicBezTo>
                <a:close/>
              </a:path>
            </a:pathLst>
          </a:custGeom>
          <a:solidFill>
            <a:srgbClr val="FFFFFF"/>
          </a:solidFill>
          <a:ln w="11830" cap="flat">
            <a:solidFill>
              <a:srgbClr val="333333"/>
            </a:solidFill>
            <a:prstDash val="solid"/>
            <a:miter/>
          </a:ln>
        </p:spPr>
        <p:txBody>
          <a:bodyPr rtlCol="0" anchor="ctr"/>
          <a:lstStyle/>
          <a:p>
            <a:pPr algn="ctr"/>
            <a:endParaRPr lang="en-IN" sz="2000"/>
          </a:p>
        </p:txBody>
      </p:sp>
      <p:sp>
        <p:nvSpPr>
          <p:cNvPr id="73" name="TextBox 72">
            <a:extLst>
              <a:ext uri="{FF2B5EF4-FFF2-40B4-BE49-F238E27FC236}">
                <a16:creationId xmlns:a16="http://schemas.microsoft.com/office/drawing/2014/main" id="{53ACAEAF-F1B8-ABE2-8211-96238A2C4E59}"/>
              </a:ext>
            </a:extLst>
          </p:cNvPr>
          <p:cNvSpPr txBox="1"/>
          <p:nvPr/>
        </p:nvSpPr>
        <p:spPr>
          <a:xfrm>
            <a:off x="3294837" y="4481988"/>
            <a:ext cx="348172" cy="246221"/>
          </a:xfrm>
          <a:prstGeom prst="rect">
            <a:avLst/>
          </a:prstGeom>
          <a:noFill/>
        </p:spPr>
        <p:txBody>
          <a:bodyPr wrap="none" rtlCol="0">
            <a:spAutoFit/>
          </a:bodyPr>
          <a:lstStyle/>
          <a:p>
            <a:pPr algn="ctr"/>
            <a:r>
              <a:rPr lang="en-IN" sz="1000" b="1" spc="0" baseline="0">
                <a:ln/>
                <a:solidFill>
                  <a:srgbClr val="D32F2F"/>
                </a:solidFill>
                <a:latin typeface="Arial"/>
                <a:cs typeface="Arial"/>
                <a:sym typeface="Arial"/>
                <a:rtl val="0"/>
              </a:rPr>
              <a:t>N2</a:t>
            </a:r>
          </a:p>
        </p:txBody>
      </p:sp>
      <p:sp>
        <p:nvSpPr>
          <p:cNvPr id="74" name="TextBox 73">
            <a:extLst>
              <a:ext uri="{FF2B5EF4-FFF2-40B4-BE49-F238E27FC236}">
                <a16:creationId xmlns:a16="http://schemas.microsoft.com/office/drawing/2014/main" id="{70190221-BE48-93EE-AEEB-A24CB72C1BEB}"/>
              </a:ext>
            </a:extLst>
          </p:cNvPr>
          <p:cNvSpPr txBox="1"/>
          <p:nvPr/>
        </p:nvSpPr>
        <p:spPr>
          <a:xfrm>
            <a:off x="3341811" y="4718199"/>
            <a:ext cx="883575" cy="215444"/>
          </a:xfrm>
          <a:prstGeom prst="rect">
            <a:avLst/>
          </a:prstGeom>
          <a:noFill/>
        </p:spPr>
        <p:txBody>
          <a:bodyPr wrap="none" rtlCol="0">
            <a:spAutoFit/>
          </a:bodyPr>
          <a:lstStyle/>
          <a:p>
            <a:pPr algn="ctr"/>
            <a:r>
              <a:rPr lang="en-IN" sz="800" spc="0" baseline="0">
                <a:ln/>
                <a:solidFill>
                  <a:srgbClr val="333333"/>
                </a:solidFill>
                <a:latin typeface="Arial"/>
                <a:cs typeface="Arial"/>
                <a:sym typeface="Arial"/>
                <a:rtl val="0"/>
              </a:rPr>
              <a:t>NGAP Protocol</a:t>
            </a:r>
          </a:p>
        </p:txBody>
      </p:sp>
      <p:sp>
        <p:nvSpPr>
          <p:cNvPr id="75" name="Freeform: Shape 74">
            <a:extLst>
              <a:ext uri="{FF2B5EF4-FFF2-40B4-BE49-F238E27FC236}">
                <a16:creationId xmlns:a16="http://schemas.microsoft.com/office/drawing/2014/main" id="{6CADDC26-731F-7797-10C0-E9564DB27F34}"/>
              </a:ext>
            </a:extLst>
          </p:cNvPr>
          <p:cNvSpPr/>
          <p:nvPr/>
        </p:nvSpPr>
        <p:spPr>
          <a:xfrm>
            <a:off x="7256171" y="2208543"/>
            <a:ext cx="2367029" cy="1358537"/>
          </a:xfrm>
          <a:custGeom>
            <a:avLst/>
            <a:gdLst>
              <a:gd name="connsiteX0" fmla="*/ 0 w 2367029"/>
              <a:gd name="connsiteY0" fmla="*/ 1358537 h 1358537"/>
              <a:gd name="connsiteX1" fmla="*/ 2367030 w 2367029"/>
              <a:gd name="connsiteY1" fmla="*/ 0 h 1358537"/>
            </a:gdLst>
            <a:ahLst/>
            <a:cxnLst>
              <a:cxn ang="0">
                <a:pos x="connsiteX0" y="connsiteY0"/>
              </a:cxn>
              <a:cxn ang="0">
                <a:pos x="connsiteX1" y="connsiteY1"/>
              </a:cxn>
            </a:cxnLst>
            <a:rect l="l" t="t" r="r" b="b"/>
            <a:pathLst>
              <a:path w="2367029" h="1358537">
                <a:moveTo>
                  <a:pt x="0" y="1358537"/>
                </a:moveTo>
                <a:lnTo>
                  <a:pt x="2367030" y="0"/>
                </a:lnTo>
              </a:path>
            </a:pathLst>
          </a:custGeom>
          <a:ln w="35490" cap="flat">
            <a:solidFill>
              <a:srgbClr val="333333"/>
            </a:solidFill>
            <a:prstDash val="solid"/>
            <a:miter/>
            <a:tailEnd type="stealth" w="lg" len="lg"/>
          </a:ln>
        </p:spPr>
        <p:txBody>
          <a:bodyPr rtlCol="0" anchor="ctr"/>
          <a:lstStyle/>
          <a:p>
            <a:pPr algn="ctr"/>
            <a:endParaRPr lang="en-IN" sz="2000"/>
          </a:p>
        </p:txBody>
      </p:sp>
      <p:sp>
        <p:nvSpPr>
          <p:cNvPr id="76" name="Freeform: Shape 75">
            <a:extLst>
              <a:ext uri="{FF2B5EF4-FFF2-40B4-BE49-F238E27FC236}">
                <a16:creationId xmlns:a16="http://schemas.microsoft.com/office/drawing/2014/main" id="{6A9A1290-DAF7-194F-82FB-F94D95B73FDC}"/>
              </a:ext>
            </a:extLst>
          </p:cNvPr>
          <p:cNvSpPr/>
          <p:nvPr/>
        </p:nvSpPr>
        <p:spPr>
          <a:xfrm>
            <a:off x="8202983" y="2802903"/>
            <a:ext cx="591757" cy="169817"/>
          </a:xfrm>
          <a:custGeom>
            <a:avLst/>
            <a:gdLst>
              <a:gd name="connsiteX0" fmla="*/ 532582 w 591757"/>
              <a:gd name="connsiteY0" fmla="*/ 0 h 169817"/>
              <a:gd name="connsiteX1" fmla="*/ 591757 w 591757"/>
              <a:gd name="connsiteY1" fmla="*/ 0 h 169817"/>
              <a:gd name="connsiteX2" fmla="*/ 591757 w 591757"/>
              <a:gd name="connsiteY2" fmla="*/ 169817 h 169817"/>
              <a:gd name="connsiteX3" fmla="*/ 532582 w 591757"/>
              <a:gd name="connsiteY3" fmla="*/ 169817 h 169817"/>
              <a:gd name="connsiteX4" fmla="*/ 59176 w 591757"/>
              <a:gd name="connsiteY4" fmla="*/ 169817 h 169817"/>
              <a:gd name="connsiteX5" fmla="*/ 0 w 591757"/>
              <a:gd name="connsiteY5" fmla="*/ 169817 h 169817"/>
              <a:gd name="connsiteX6" fmla="*/ 0 w 591757"/>
              <a:gd name="connsiteY6" fmla="*/ 0 h 169817"/>
              <a:gd name="connsiteX7" fmla="*/ 59176 w 591757"/>
              <a:gd name="connsiteY7" fmla="*/ 0 h 16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1757" h="169817">
                <a:moveTo>
                  <a:pt x="532582" y="0"/>
                </a:moveTo>
                <a:cubicBezTo>
                  <a:pt x="565263" y="0"/>
                  <a:pt x="591757" y="0"/>
                  <a:pt x="591757" y="0"/>
                </a:cubicBezTo>
                <a:lnTo>
                  <a:pt x="591757" y="169817"/>
                </a:lnTo>
                <a:cubicBezTo>
                  <a:pt x="591757" y="169817"/>
                  <a:pt x="565263" y="169817"/>
                  <a:pt x="532582" y="169817"/>
                </a:cubicBezTo>
                <a:lnTo>
                  <a:pt x="59176" y="169817"/>
                </a:lnTo>
                <a:cubicBezTo>
                  <a:pt x="26494" y="169817"/>
                  <a:pt x="0" y="169817"/>
                  <a:pt x="0" y="169817"/>
                </a:cubicBezTo>
                <a:lnTo>
                  <a:pt x="0" y="0"/>
                </a:lnTo>
                <a:cubicBezTo>
                  <a:pt x="0" y="0"/>
                  <a:pt x="26494" y="0"/>
                  <a:pt x="59176" y="0"/>
                </a:cubicBezTo>
                <a:close/>
              </a:path>
            </a:pathLst>
          </a:custGeom>
          <a:solidFill>
            <a:srgbClr val="FFFFFF"/>
          </a:solidFill>
          <a:ln w="11830" cap="flat">
            <a:solidFill>
              <a:srgbClr val="333333"/>
            </a:solidFill>
            <a:prstDash val="solid"/>
            <a:miter/>
          </a:ln>
        </p:spPr>
        <p:txBody>
          <a:bodyPr rtlCol="0" anchor="ctr"/>
          <a:lstStyle/>
          <a:p>
            <a:pPr algn="ctr"/>
            <a:endParaRPr lang="en-IN" sz="2000"/>
          </a:p>
        </p:txBody>
      </p:sp>
      <p:sp>
        <p:nvSpPr>
          <p:cNvPr id="77" name="TextBox 76">
            <a:extLst>
              <a:ext uri="{FF2B5EF4-FFF2-40B4-BE49-F238E27FC236}">
                <a16:creationId xmlns:a16="http://schemas.microsoft.com/office/drawing/2014/main" id="{92E2A94B-AFED-42CA-E1AA-EEC812E69465}"/>
              </a:ext>
            </a:extLst>
          </p:cNvPr>
          <p:cNvSpPr txBox="1"/>
          <p:nvPr/>
        </p:nvSpPr>
        <p:spPr>
          <a:xfrm>
            <a:off x="8289509" y="2783816"/>
            <a:ext cx="418704" cy="246221"/>
          </a:xfrm>
          <a:prstGeom prst="rect">
            <a:avLst/>
          </a:prstGeom>
          <a:noFill/>
        </p:spPr>
        <p:txBody>
          <a:bodyPr wrap="none" rtlCol="0">
            <a:spAutoFit/>
          </a:bodyPr>
          <a:lstStyle/>
          <a:p>
            <a:pPr algn="ctr"/>
            <a:r>
              <a:rPr lang="en-IN" sz="1000" b="1" spc="0" baseline="0">
                <a:ln/>
                <a:solidFill>
                  <a:srgbClr val="D32F2F"/>
                </a:solidFill>
                <a:latin typeface="Arial"/>
                <a:cs typeface="Arial"/>
                <a:sym typeface="Arial"/>
                <a:rtl val="0"/>
              </a:rPr>
              <a:t>N11</a:t>
            </a:r>
          </a:p>
        </p:txBody>
      </p:sp>
      <p:sp>
        <p:nvSpPr>
          <p:cNvPr id="78" name="TextBox 77">
            <a:extLst>
              <a:ext uri="{FF2B5EF4-FFF2-40B4-BE49-F238E27FC236}">
                <a16:creationId xmlns:a16="http://schemas.microsoft.com/office/drawing/2014/main" id="{A3DF9B99-2CB1-3931-438A-BEB19AC431CB}"/>
              </a:ext>
            </a:extLst>
          </p:cNvPr>
          <p:cNvSpPr txBox="1"/>
          <p:nvPr/>
        </p:nvSpPr>
        <p:spPr>
          <a:xfrm>
            <a:off x="7897735" y="2552954"/>
            <a:ext cx="899606" cy="215444"/>
          </a:xfrm>
          <a:prstGeom prst="rect">
            <a:avLst/>
          </a:prstGeom>
          <a:noFill/>
        </p:spPr>
        <p:txBody>
          <a:bodyPr wrap="none" rtlCol="0">
            <a:spAutoFit/>
          </a:bodyPr>
          <a:lstStyle/>
          <a:p>
            <a:pPr algn="ctr"/>
            <a:r>
              <a:rPr lang="en-IN" sz="800" spc="0" baseline="0">
                <a:ln/>
                <a:solidFill>
                  <a:srgbClr val="333333"/>
                </a:solidFill>
                <a:latin typeface="Arial"/>
                <a:cs typeface="Arial"/>
                <a:sym typeface="Arial"/>
                <a:rtl val="0"/>
              </a:rPr>
              <a:t>Communication</a:t>
            </a:r>
          </a:p>
        </p:txBody>
      </p:sp>
      <p:sp>
        <p:nvSpPr>
          <p:cNvPr id="79" name="Freeform: Shape 78">
            <a:extLst>
              <a:ext uri="{FF2B5EF4-FFF2-40B4-BE49-F238E27FC236}">
                <a16:creationId xmlns:a16="http://schemas.microsoft.com/office/drawing/2014/main" id="{0B06F3E4-0DBF-886D-FECC-E75B2F011416}"/>
              </a:ext>
            </a:extLst>
          </p:cNvPr>
          <p:cNvSpPr/>
          <p:nvPr/>
        </p:nvSpPr>
        <p:spPr>
          <a:xfrm>
            <a:off x="7256171" y="4076531"/>
            <a:ext cx="2367029" cy="1018902"/>
          </a:xfrm>
          <a:custGeom>
            <a:avLst/>
            <a:gdLst>
              <a:gd name="connsiteX0" fmla="*/ 0 w 2367029"/>
              <a:gd name="connsiteY0" fmla="*/ 0 h 1018902"/>
              <a:gd name="connsiteX1" fmla="*/ 2367030 w 2367029"/>
              <a:gd name="connsiteY1" fmla="*/ 1018903 h 1018902"/>
            </a:gdLst>
            <a:ahLst/>
            <a:cxnLst>
              <a:cxn ang="0">
                <a:pos x="connsiteX0" y="connsiteY0"/>
              </a:cxn>
              <a:cxn ang="0">
                <a:pos x="connsiteX1" y="connsiteY1"/>
              </a:cxn>
            </a:cxnLst>
            <a:rect l="l" t="t" r="r" b="b"/>
            <a:pathLst>
              <a:path w="2367029" h="1018902">
                <a:moveTo>
                  <a:pt x="0" y="0"/>
                </a:moveTo>
                <a:lnTo>
                  <a:pt x="2367030" y="1018903"/>
                </a:lnTo>
              </a:path>
            </a:pathLst>
          </a:custGeom>
          <a:ln w="35490" cap="flat">
            <a:solidFill>
              <a:srgbClr val="333333"/>
            </a:solidFill>
            <a:prstDash val="solid"/>
            <a:miter/>
            <a:tailEnd type="stealth" w="lg" len="lg"/>
          </a:ln>
        </p:spPr>
        <p:txBody>
          <a:bodyPr rtlCol="0" anchor="ctr"/>
          <a:lstStyle/>
          <a:p>
            <a:pPr algn="ctr"/>
            <a:endParaRPr lang="en-IN" sz="2000"/>
          </a:p>
        </p:txBody>
      </p:sp>
      <p:sp>
        <p:nvSpPr>
          <p:cNvPr id="80" name="Freeform: Shape 79">
            <a:extLst>
              <a:ext uri="{FF2B5EF4-FFF2-40B4-BE49-F238E27FC236}">
                <a16:creationId xmlns:a16="http://schemas.microsoft.com/office/drawing/2014/main" id="{9769F0E3-CF0F-23EE-4BB2-54C935419549}"/>
              </a:ext>
            </a:extLst>
          </p:cNvPr>
          <p:cNvSpPr/>
          <p:nvPr/>
        </p:nvSpPr>
        <p:spPr>
          <a:xfrm>
            <a:off x="8202983" y="4501074"/>
            <a:ext cx="591757" cy="169817"/>
          </a:xfrm>
          <a:custGeom>
            <a:avLst/>
            <a:gdLst>
              <a:gd name="connsiteX0" fmla="*/ 532582 w 591757"/>
              <a:gd name="connsiteY0" fmla="*/ 0 h 169817"/>
              <a:gd name="connsiteX1" fmla="*/ 591757 w 591757"/>
              <a:gd name="connsiteY1" fmla="*/ 0 h 169817"/>
              <a:gd name="connsiteX2" fmla="*/ 591757 w 591757"/>
              <a:gd name="connsiteY2" fmla="*/ 169817 h 169817"/>
              <a:gd name="connsiteX3" fmla="*/ 532582 w 591757"/>
              <a:gd name="connsiteY3" fmla="*/ 169817 h 169817"/>
              <a:gd name="connsiteX4" fmla="*/ 59176 w 591757"/>
              <a:gd name="connsiteY4" fmla="*/ 169817 h 169817"/>
              <a:gd name="connsiteX5" fmla="*/ 0 w 591757"/>
              <a:gd name="connsiteY5" fmla="*/ 169817 h 169817"/>
              <a:gd name="connsiteX6" fmla="*/ 0 w 591757"/>
              <a:gd name="connsiteY6" fmla="*/ 0 h 169817"/>
              <a:gd name="connsiteX7" fmla="*/ 59176 w 591757"/>
              <a:gd name="connsiteY7" fmla="*/ 0 h 16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1757" h="169817">
                <a:moveTo>
                  <a:pt x="532582" y="0"/>
                </a:moveTo>
                <a:cubicBezTo>
                  <a:pt x="565263" y="0"/>
                  <a:pt x="591757" y="0"/>
                  <a:pt x="591757" y="0"/>
                </a:cubicBezTo>
                <a:lnTo>
                  <a:pt x="591757" y="169817"/>
                </a:lnTo>
                <a:cubicBezTo>
                  <a:pt x="591757" y="169817"/>
                  <a:pt x="565263" y="169817"/>
                  <a:pt x="532582" y="169817"/>
                </a:cubicBezTo>
                <a:lnTo>
                  <a:pt x="59176" y="169817"/>
                </a:lnTo>
                <a:cubicBezTo>
                  <a:pt x="26494" y="169817"/>
                  <a:pt x="0" y="169817"/>
                  <a:pt x="0" y="169817"/>
                </a:cubicBezTo>
                <a:lnTo>
                  <a:pt x="0" y="0"/>
                </a:lnTo>
                <a:cubicBezTo>
                  <a:pt x="0" y="0"/>
                  <a:pt x="26494" y="0"/>
                  <a:pt x="59176" y="0"/>
                </a:cubicBezTo>
                <a:close/>
              </a:path>
            </a:pathLst>
          </a:custGeom>
          <a:solidFill>
            <a:srgbClr val="FFFFFF"/>
          </a:solidFill>
          <a:ln w="11830" cap="flat">
            <a:solidFill>
              <a:srgbClr val="333333"/>
            </a:solidFill>
            <a:prstDash val="solid"/>
            <a:miter/>
          </a:ln>
        </p:spPr>
        <p:txBody>
          <a:bodyPr rtlCol="0" anchor="ctr"/>
          <a:lstStyle/>
          <a:p>
            <a:pPr algn="ctr"/>
            <a:endParaRPr lang="en-IN" sz="2000"/>
          </a:p>
        </p:txBody>
      </p:sp>
      <p:sp>
        <p:nvSpPr>
          <p:cNvPr id="81" name="TextBox 80">
            <a:extLst>
              <a:ext uri="{FF2B5EF4-FFF2-40B4-BE49-F238E27FC236}">
                <a16:creationId xmlns:a16="http://schemas.microsoft.com/office/drawing/2014/main" id="{B2D25FAA-DA9E-FF8B-7372-5A7D854FBA0C}"/>
              </a:ext>
            </a:extLst>
          </p:cNvPr>
          <p:cNvSpPr txBox="1"/>
          <p:nvPr/>
        </p:nvSpPr>
        <p:spPr>
          <a:xfrm>
            <a:off x="8289509" y="4481988"/>
            <a:ext cx="418704" cy="246221"/>
          </a:xfrm>
          <a:prstGeom prst="rect">
            <a:avLst/>
          </a:prstGeom>
          <a:noFill/>
        </p:spPr>
        <p:txBody>
          <a:bodyPr wrap="none" rtlCol="0">
            <a:spAutoFit/>
          </a:bodyPr>
          <a:lstStyle/>
          <a:p>
            <a:pPr algn="ctr"/>
            <a:r>
              <a:rPr lang="en-IN" sz="1000" b="1" spc="0" baseline="0">
                <a:ln/>
                <a:solidFill>
                  <a:srgbClr val="D32F2F"/>
                </a:solidFill>
                <a:latin typeface="Arial"/>
                <a:cs typeface="Arial"/>
                <a:sym typeface="Arial"/>
                <a:rtl val="0"/>
              </a:rPr>
              <a:t>N12</a:t>
            </a:r>
          </a:p>
        </p:txBody>
      </p:sp>
      <p:sp>
        <p:nvSpPr>
          <p:cNvPr id="82" name="TextBox 81">
            <a:extLst>
              <a:ext uri="{FF2B5EF4-FFF2-40B4-BE49-F238E27FC236}">
                <a16:creationId xmlns:a16="http://schemas.microsoft.com/office/drawing/2014/main" id="{5B972080-0900-83F5-E9B0-24A88AF83DB5}"/>
              </a:ext>
            </a:extLst>
          </p:cNvPr>
          <p:cNvSpPr txBox="1"/>
          <p:nvPr/>
        </p:nvSpPr>
        <p:spPr>
          <a:xfrm>
            <a:off x="8019538" y="4675669"/>
            <a:ext cx="840295" cy="215444"/>
          </a:xfrm>
          <a:prstGeom prst="rect">
            <a:avLst/>
          </a:prstGeom>
          <a:noFill/>
        </p:spPr>
        <p:txBody>
          <a:bodyPr wrap="none" rtlCol="0">
            <a:spAutoFit/>
          </a:bodyPr>
          <a:lstStyle/>
          <a:p>
            <a:pPr algn="ctr"/>
            <a:r>
              <a:rPr lang="en-IN" sz="800" spc="0" baseline="0">
                <a:ln/>
                <a:solidFill>
                  <a:srgbClr val="333333"/>
                </a:solidFill>
                <a:latin typeface="Arial"/>
                <a:cs typeface="Arial"/>
                <a:sym typeface="Arial"/>
                <a:rtl val="0"/>
              </a:rPr>
              <a:t>Authentication</a:t>
            </a:r>
          </a:p>
        </p:txBody>
      </p:sp>
      <p:sp>
        <p:nvSpPr>
          <p:cNvPr id="83" name="Freeform: Shape 82">
            <a:extLst>
              <a:ext uri="{FF2B5EF4-FFF2-40B4-BE49-F238E27FC236}">
                <a16:creationId xmlns:a16="http://schemas.microsoft.com/office/drawing/2014/main" id="{735C7842-23BD-1341-E207-08BBCA4AC830}"/>
              </a:ext>
            </a:extLst>
          </p:cNvPr>
          <p:cNvSpPr/>
          <p:nvPr/>
        </p:nvSpPr>
        <p:spPr>
          <a:xfrm>
            <a:off x="6072657" y="4416166"/>
            <a:ext cx="11835" cy="1358537"/>
          </a:xfrm>
          <a:custGeom>
            <a:avLst/>
            <a:gdLst>
              <a:gd name="connsiteX0" fmla="*/ 0 w 11835"/>
              <a:gd name="connsiteY0" fmla="*/ 0 h 1358537"/>
              <a:gd name="connsiteX1" fmla="*/ 0 w 11835"/>
              <a:gd name="connsiteY1" fmla="*/ 1358537 h 1358537"/>
            </a:gdLst>
            <a:ahLst/>
            <a:cxnLst>
              <a:cxn ang="0">
                <a:pos x="connsiteX0" y="connsiteY0"/>
              </a:cxn>
              <a:cxn ang="0">
                <a:pos x="connsiteX1" y="connsiteY1"/>
              </a:cxn>
            </a:cxnLst>
            <a:rect l="l" t="t" r="r" b="b"/>
            <a:pathLst>
              <a:path w="11835" h="1358537">
                <a:moveTo>
                  <a:pt x="0" y="0"/>
                </a:moveTo>
                <a:lnTo>
                  <a:pt x="0" y="1358537"/>
                </a:lnTo>
              </a:path>
            </a:pathLst>
          </a:custGeom>
          <a:ln w="35490" cap="flat">
            <a:solidFill>
              <a:srgbClr val="333333"/>
            </a:solidFill>
            <a:prstDash val="solid"/>
            <a:miter/>
            <a:tailEnd type="stealth" w="lg" len="lg"/>
          </a:ln>
        </p:spPr>
        <p:txBody>
          <a:bodyPr rtlCol="0" anchor="ctr"/>
          <a:lstStyle/>
          <a:p>
            <a:pPr algn="ctr"/>
            <a:endParaRPr lang="en-IN" sz="2000"/>
          </a:p>
        </p:txBody>
      </p:sp>
      <p:sp>
        <p:nvSpPr>
          <p:cNvPr id="84" name="Freeform: Shape 83">
            <a:extLst>
              <a:ext uri="{FF2B5EF4-FFF2-40B4-BE49-F238E27FC236}">
                <a16:creationId xmlns:a16="http://schemas.microsoft.com/office/drawing/2014/main" id="{B1E0F0E1-2C82-2716-6B7E-8F4EC5FBC0B0}"/>
              </a:ext>
            </a:extLst>
          </p:cNvPr>
          <p:cNvSpPr/>
          <p:nvPr/>
        </p:nvSpPr>
        <p:spPr>
          <a:xfrm>
            <a:off x="5599251" y="5010526"/>
            <a:ext cx="473405" cy="169817"/>
          </a:xfrm>
          <a:custGeom>
            <a:avLst/>
            <a:gdLst>
              <a:gd name="connsiteX0" fmla="*/ 414230 w 473405"/>
              <a:gd name="connsiteY0" fmla="*/ 0 h 169817"/>
              <a:gd name="connsiteX1" fmla="*/ 473406 w 473405"/>
              <a:gd name="connsiteY1" fmla="*/ 0 h 169817"/>
              <a:gd name="connsiteX2" fmla="*/ 473406 w 473405"/>
              <a:gd name="connsiteY2" fmla="*/ 169817 h 169817"/>
              <a:gd name="connsiteX3" fmla="*/ 414230 w 473405"/>
              <a:gd name="connsiteY3" fmla="*/ 169817 h 169817"/>
              <a:gd name="connsiteX4" fmla="*/ 59176 w 473405"/>
              <a:gd name="connsiteY4" fmla="*/ 169817 h 169817"/>
              <a:gd name="connsiteX5" fmla="*/ 0 w 473405"/>
              <a:gd name="connsiteY5" fmla="*/ 169817 h 169817"/>
              <a:gd name="connsiteX6" fmla="*/ 0 w 473405"/>
              <a:gd name="connsiteY6" fmla="*/ 0 h 169817"/>
              <a:gd name="connsiteX7" fmla="*/ 59176 w 473405"/>
              <a:gd name="connsiteY7" fmla="*/ 0 h 16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405" h="169817">
                <a:moveTo>
                  <a:pt x="414230" y="0"/>
                </a:moveTo>
                <a:cubicBezTo>
                  <a:pt x="446912" y="0"/>
                  <a:pt x="473406" y="0"/>
                  <a:pt x="473406" y="0"/>
                </a:cubicBezTo>
                <a:lnTo>
                  <a:pt x="473406" y="169817"/>
                </a:lnTo>
                <a:cubicBezTo>
                  <a:pt x="473406" y="169817"/>
                  <a:pt x="446912" y="169817"/>
                  <a:pt x="414230" y="169817"/>
                </a:cubicBezTo>
                <a:lnTo>
                  <a:pt x="59176" y="169817"/>
                </a:lnTo>
                <a:cubicBezTo>
                  <a:pt x="26494" y="169817"/>
                  <a:pt x="0" y="169817"/>
                  <a:pt x="0" y="169817"/>
                </a:cubicBezTo>
                <a:lnTo>
                  <a:pt x="0" y="0"/>
                </a:lnTo>
                <a:cubicBezTo>
                  <a:pt x="0" y="0"/>
                  <a:pt x="26494" y="0"/>
                  <a:pt x="59176" y="0"/>
                </a:cubicBezTo>
                <a:close/>
              </a:path>
            </a:pathLst>
          </a:custGeom>
          <a:solidFill>
            <a:srgbClr val="FFFFFF"/>
          </a:solidFill>
          <a:ln w="11830" cap="flat">
            <a:solidFill>
              <a:srgbClr val="333333"/>
            </a:solidFill>
            <a:prstDash val="solid"/>
            <a:miter/>
          </a:ln>
        </p:spPr>
        <p:txBody>
          <a:bodyPr rtlCol="0" anchor="ctr"/>
          <a:lstStyle/>
          <a:p>
            <a:pPr algn="ctr"/>
            <a:endParaRPr lang="en-IN" sz="2000"/>
          </a:p>
        </p:txBody>
      </p:sp>
      <p:sp>
        <p:nvSpPr>
          <p:cNvPr id="85" name="TextBox 84">
            <a:extLst>
              <a:ext uri="{FF2B5EF4-FFF2-40B4-BE49-F238E27FC236}">
                <a16:creationId xmlns:a16="http://schemas.microsoft.com/office/drawing/2014/main" id="{E63B4612-9EDC-E96E-A036-D74A2723618E}"/>
              </a:ext>
            </a:extLst>
          </p:cNvPr>
          <p:cNvSpPr txBox="1"/>
          <p:nvPr/>
        </p:nvSpPr>
        <p:spPr>
          <a:xfrm>
            <a:off x="5661867" y="4991439"/>
            <a:ext cx="348172" cy="246221"/>
          </a:xfrm>
          <a:prstGeom prst="rect">
            <a:avLst/>
          </a:prstGeom>
          <a:noFill/>
        </p:spPr>
        <p:txBody>
          <a:bodyPr wrap="none" rtlCol="0">
            <a:spAutoFit/>
          </a:bodyPr>
          <a:lstStyle/>
          <a:p>
            <a:pPr algn="ctr"/>
            <a:r>
              <a:rPr lang="en-IN" sz="1000" b="1" spc="0" baseline="0">
                <a:ln/>
                <a:solidFill>
                  <a:srgbClr val="D32F2F"/>
                </a:solidFill>
                <a:latin typeface="Arial"/>
                <a:cs typeface="Arial"/>
                <a:sym typeface="Arial"/>
                <a:rtl val="0"/>
              </a:rPr>
              <a:t>N8</a:t>
            </a:r>
          </a:p>
        </p:txBody>
      </p:sp>
      <p:sp>
        <p:nvSpPr>
          <p:cNvPr id="86" name="TextBox 85">
            <a:extLst>
              <a:ext uri="{FF2B5EF4-FFF2-40B4-BE49-F238E27FC236}">
                <a16:creationId xmlns:a16="http://schemas.microsoft.com/office/drawing/2014/main" id="{E8853938-8C14-125A-E3EE-D726C1CE5E81}"/>
              </a:ext>
            </a:extLst>
          </p:cNvPr>
          <p:cNvSpPr txBox="1"/>
          <p:nvPr/>
        </p:nvSpPr>
        <p:spPr>
          <a:xfrm>
            <a:off x="6079871" y="4838321"/>
            <a:ext cx="742512" cy="215444"/>
          </a:xfrm>
          <a:prstGeom prst="rect">
            <a:avLst/>
          </a:prstGeom>
          <a:noFill/>
        </p:spPr>
        <p:txBody>
          <a:bodyPr wrap="none" rtlCol="0">
            <a:spAutoFit/>
          </a:bodyPr>
          <a:lstStyle/>
          <a:p>
            <a:pPr algn="ctr"/>
            <a:r>
              <a:rPr lang="en-IN" sz="800" spc="0" baseline="0">
                <a:ln/>
                <a:solidFill>
                  <a:srgbClr val="333333"/>
                </a:solidFill>
                <a:latin typeface="Arial"/>
                <a:cs typeface="Arial"/>
                <a:sym typeface="Arial"/>
                <a:rtl val="0"/>
              </a:rPr>
              <a:t>UECM/SDM</a:t>
            </a:r>
          </a:p>
        </p:txBody>
      </p:sp>
      <p:sp>
        <p:nvSpPr>
          <p:cNvPr id="87" name="Freeform: Shape 86">
            <a:extLst>
              <a:ext uri="{FF2B5EF4-FFF2-40B4-BE49-F238E27FC236}">
                <a16:creationId xmlns:a16="http://schemas.microsoft.com/office/drawing/2014/main" id="{72004E21-B12C-BBB9-21A2-9BF68B79823A}"/>
              </a:ext>
            </a:extLst>
          </p:cNvPr>
          <p:cNvSpPr/>
          <p:nvPr/>
        </p:nvSpPr>
        <p:spPr>
          <a:xfrm>
            <a:off x="4415736" y="2208543"/>
            <a:ext cx="473405" cy="1188720"/>
          </a:xfrm>
          <a:custGeom>
            <a:avLst/>
            <a:gdLst>
              <a:gd name="connsiteX0" fmla="*/ 473406 w 473405"/>
              <a:gd name="connsiteY0" fmla="*/ 1188720 h 1188720"/>
              <a:gd name="connsiteX1" fmla="*/ 0 w 473405"/>
              <a:gd name="connsiteY1" fmla="*/ 0 h 1188720"/>
            </a:gdLst>
            <a:ahLst/>
            <a:cxnLst>
              <a:cxn ang="0">
                <a:pos x="connsiteX0" y="connsiteY0"/>
              </a:cxn>
              <a:cxn ang="0">
                <a:pos x="connsiteX1" y="connsiteY1"/>
              </a:cxn>
            </a:cxnLst>
            <a:rect l="l" t="t" r="r" b="b"/>
            <a:pathLst>
              <a:path w="473405" h="1188720">
                <a:moveTo>
                  <a:pt x="473406" y="1188720"/>
                </a:moveTo>
                <a:lnTo>
                  <a:pt x="0" y="0"/>
                </a:lnTo>
              </a:path>
            </a:pathLst>
          </a:custGeom>
          <a:ln w="35490" cap="flat">
            <a:solidFill>
              <a:srgbClr val="333333"/>
            </a:solidFill>
            <a:prstDash val="solid"/>
            <a:miter/>
            <a:tailEnd type="stealth" w="lg" len="lg"/>
          </a:ln>
        </p:spPr>
        <p:txBody>
          <a:bodyPr rtlCol="0" anchor="ctr"/>
          <a:lstStyle/>
          <a:p>
            <a:pPr algn="ctr"/>
            <a:endParaRPr lang="en-IN" sz="2000"/>
          </a:p>
        </p:txBody>
      </p:sp>
      <p:sp>
        <p:nvSpPr>
          <p:cNvPr id="88" name="Freeform: Shape 87">
            <a:extLst>
              <a:ext uri="{FF2B5EF4-FFF2-40B4-BE49-F238E27FC236}">
                <a16:creationId xmlns:a16="http://schemas.microsoft.com/office/drawing/2014/main" id="{74BBD90F-04AB-4ABE-9EF3-C330A1BAE186}"/>
              </a:ext>
            </a:extLst>
          </p:cNvPr>
          <p:cNvSpPr/>
          <p:nvPr/>
        </p:nvSpPr>
        <p:spPr>
          <a:xfrm>
            <a:off x="4297384" y="2717994"/>
            <a:ext cx="591757" cy="169817"/>
          </a:xfrm>
          <a:custGeom>
            <a:avLst/>
            <a:gdLst>
              <a:gd name="connsiteX0" fmla="*/ 532582 w 591757"/>
              <a:gd name="connsiteY0" fmla="*/ 0 h 169817"/>
              <a:gd name="connsiteX1" fmla="*/ 591757 w 591757"/>
              <a:gd name="connsiteY1" fmla="*/ 0 h 169817"/>
              <a:gd name="connsiteX2" fmla="*/ 591757 w 591757"/>
              <a:gd name="connsiteY2" fmla="*/ 169817 h 169817"/>
              <a:gd name="connsiteX3" fmla="*/ 532582 w 591757"/>
              <a:gd name="connsiteY3" fmla="*/ 169817 h 169817"/>
              <a:gd name="connsiteX4" fmla="*/ 59176 w 591757"/>
              <a:gd name="connsiteY4" fmla="*/ 169817 h 169817"/>
              <a:gd name="connsiteX5" fmla="*/ 0 w 591757"/>
              <a:gd name="connsiteY5" fmla="*/ 169817 h 169817"/>
              <a:gd name="connsiteX6" fmla="*/ 0 w 591757"/>
              <a:gd name="connsiteY6" fmla="*/ 0 h 169817"/>
              <a:gd name="connsiteX7" fmla="*/ 59176 w 591757"/>
              <a:gd name="connsiteY7" fmla="*/ 0 h 16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1757" h="169817">
                <a:moveTo>
                  <a:pt x="532582" y="0"/>
                </a:moveTo>
                <a:cubicBezTo>
                  <a:pt x="565263" y="0"/>
                  <a:pt x="591757" y="0"/>
                  <a:pt x="591757" y="0"/>
                </a:cubicBezTo>
                <a:lnTo>
                  <a:pt x="591757" y="169817"/>
                </a:lnTo>
                <a:cubicBezTo>
                  <a:pt x="591757" y="169817"/>
                  <a:pt x="565263" y="169817"/>
                  <a:pt x="532582" y="169817"/>
                </a:cubicBezTo>
                <a:lnTo>
                  <a:pt x="59176" y="169817"/>
                </a:lnTo>
                <a:cubicBezTo>
                  <a:pt x="26494" y="169817"/>
                  <a:pt x="0" y="169817"/>
                  <a:pt x="0" y="169817"/>
                </a:cubicBezTo>
                <a:lnTo>
                  <a:pt x="0" y="0"/>
                </a:lnTo>
                <a:cubicBezTo>
                  <a:pt x="0" y="0"/>
                  <a:pt x="26494" y="0"/>
                  <a:pt x="59176" y="0"/>
                </a:cubicBezTo>
                <a:close/>
              </a:path>
            </a:pathLst>
          </a:custGeom>
          <a:solidFill>
            <a:srgbClr val="FFFFFF"/>
          </a:solidFill>
          <a:ln w="11830" cap="flat">
            <a:solidFill>
              <a:srgbClr val="333333"/>
            </a:solidFill>
            <a:prstDash val="solid"/>
            <a:miter/>
          </a:ln>
        </p:spPr>
        <p:txBody>
          <a:bodyPr rtlCol="0" anchor="ctr"/>
          <a:lstStyle/>
          <a:p>
            <a:pPr algn="ctr"/>
            <a:endParaRPr lang="en-IN" sz="2000"/>
          </a:p>
        </p:txBody>
      </p:sp>
      <p:sp>
        <p:nvSpPr>
          <p:cNvPr id="89" name="TextBox 88">
            <a:extLst>
              <a:ext uri="{FF2B5EF4-FFF2-40B4-BE49-F238E27FC236}">
                <a16:creationId xmlns:a16="http://schemas.microsoft.com/office/drawing/2014/main" id="{A28A374A-A5E1-38EB-F052-286C91EC8DBC}"/>
              </a:ext>
            </a:extLst>
          </p:cNvPr>
          <p:cNvSpPr txBox="1"/>
          <p:nvPr/>
        </p:nvSpPr>
        <p:spPr>
          <a:xfrm>
            <a:off x="4383910" y="2698908"/>
            <a:ext cx="418704" cy="246221"/>
          </a:xfrm>
          <a:prstGeom prst="rect">
            <a:avLst/>
          </a:prstGeom>
          <a:noFill/>
        </p:spPr>
        <p:txBody>
          <a:bodyPr wrap="none" rtlCol="0">
            <a:spAutoFit/>
          </a:bodyPr>
          <a:lstStyle/>
          <a:p>
            <a:pPr algn="ctr"/>
            <a:r>
              <a:rPr lang="en-IN" sz="1000" b="1" spc="0" baseline="0">
                <a:ln/>
                <a:solidFill>
                  <a:srgbClr val="D32F2F"/>
                </a:solidFill>
                <a:latin typeface="Arial"/>
                <a:cs typeface="Arial"/>
                <a:sym typeface="Arial"/>
                <a:rtl val="0"/>
              </a:rPr>
              <a:t>N22</a:t>
            </a:r>
          </a:p>
        </p:txBody>
      </p:sp>
      <p:sp>
        <p:nvSpPr>
          <p:cNvPr id="90" name="TextBox 89">
            <a:extLst>
              <a:ext uri="{FF2B5EF4-FFF2-40B4-BE49-F238E27FC236}">
                <a16:creationId xmlns:a16="http://schemas.microsoft.com/office/drawing/2014/main" id="{E53313A4-D470-44DB-2BC7-F3A0EDC316FC}"/>
              </a:ext>
            </a:extLst>
          </p:cNvPr>
          <p:cNvSpPr txBox="1"/>
          <p:nvPr/>
        </p:nvSpPr>
        <p:spPr>
          <a:xfrm>
            <a:off x="4524215" y="2439692"/>
            <a:ext cx="780984" cy="215444"/>
          </a:xfrm>
          <a:prstGeom prst="rect">
            <a:avLst/>
          </a:prstGeom>
          <a:noFill/>
        </p:spPr>
        <p:txBody>
          <a:bodyPr wrap="none" rtlCol="0">
            <a:spAutoFit/>
          </a:bodyPr>
          <a:lstStyle/>
          <a:p>
            <a:pPr algn="ctr"/>
            <a:r>
              <a:rPr lang="en-IN" sz="800" spc="0" baseline="0">
                <a:ln/>
                <a:solidFill>
                  <a:srgbClr val="333333"/>
                </a:solidFill>
                <a:latin typeface="Arial"/>
                <a:cs typeface="Arial"/>
                <a:sym typeface="Arial"/>
                <a:rtl val="0"/>
              </a:rPr>
              <a:t>NS Selection</a:t>
            </a:r>
          </a:p>
        </p:txBody>
      </p:sp>
      <p:sp>
        <p:nvSpPr>
          <p:cNvPr id="91" name="Freeform: Shape 90">
            <a:extLst>
              <a:ext uri="{FF2B5EF4-FFF2-40B4-BE49-F238E27FC236}">
                <a16:creationId xmlns:a16="http://schemas.microsoft.com/office/drawing/2014/main" id="{8002753F-9D07-BCE5-038A-5CAFF1A42A25}"/>
              </a:ext>
            </a:extLst>
          </p:cNvPr>
          <p:cNvSpPr/>
          <p:nvPr/>
        </p:nvSpPr>
        <p:spPr>
          <a:xfrm>
            <a:off x="6664414" y="2208543"/>
            <a:ext cx="1183514" cy="1018902"/>
          </a:xfrm>
          <a:custGeom>
            <a:avLst/>
            <a:gdLst>
              <a:gd name="connsiteX0" fmla="*/ 0 w 1183514"/>
              <a:gd name="connsiteY0" fmla="*/ 1018903 h 1018902"/>
              <a:gd name="connsiteX1" fmla="*/ 1183515 w 1183514"/>
              <a:gd name="connsiteY1" fmla="*/ 0 h 1018902"/>
            </a:gdLst>
            <a:ahLst/>
            <a:cxnLst>
              <a:cxn ang="0">
                <a:pos x="connsiteX0" y="connsiteY0"/>
              </a:cxn>
              <a:cxn ang="0">
                <a:pos x="connsiteX1" y="connsiteY1"/>
              </a:cxn>
            </a:cxnLst>
            <a:rect l="l" t="t" r="r" b="b"/>
            <a:pathLst>
              <a:path w="1183514" h="1018902">
                <a:moveTo>
                  <a:pt x="0" y="1018903"/>
                </a:moveTo>
                <a:lnTo>
                  <a:pt x="1183515" y="0"/>
                </a:lnTo>
              </a:path>
            </a:pathLst>
          </a:custGeom>
          <a:ln w="35490" cap="flat">
            <a:solidFill>
              <a:srgbClr val="333333"/>
            </a:solidFill>
            <a:prstDash val="solid"/>
            <a:miter/>
            <a:tailEnd type="stealth" w="lg" len="lg"/>
          </a:ln>
        </p:spPr>
        <p:txBody>
          <a:bodyPr rtlCol="0" anchor="ctr"/>
          <a:lstStyle/>
          <a:p>
            <a:pPr algn="ctr"/>
            <a:endParaRPr lang="en-IN" sz="2000"/>
          </a:p>
        </p:txBody>
      </p:sp>
      <p:sp>
        <p:nvSpPr>
          <p:cNvPr id="92" name="Freeform: Shape 91">
            <a:extLst>
              <a:ext uri="{FF2B5EF4-FFF2-40B4-BE49-F238E27FC236}">
                <a16:creationId xmlns:a16="http://schemas.microsoft.com/office/drawing/2014/main" id="{FEA719F8-081F-193E-6BA1-E6BC1FCCB252}"/>
              </a:ext>
            </a:extLst>
          </p:cNvPr>
          <p:cNvSpPr/>
          <p:nvPr/>
        </p:nvSpPr>
        <p:spPr>
          <a:xfrm>
            <a:off x="7019468" y="2633086"/>
            <a:ext cx="591757" cy="169817"/>
          </a:xfrm>
          <a:custGeom>
            <a:avLst/>
            <a:gdLst>
              <a:gd name="connsiteX0" fmla="*/ 532582 w 591757"/>
              <a:gd name="connsiteY0" fmla="*/ 0 h 169817"/>
              <a:gd name="connsiteX1" fmla="*/ 591757 w 591757"/>
              <a:gd name="connsiteY1" fmla="*/ 0 h 169817"/>
              <a:gd name="connsiteX2" fmla="*/ 591757 w 591757"/>
              <a:gd name="connsiteY2" fmla="*/ 169817 h 169817"/>
              <a:gd name="connsiteX3" fmla="*/ 532582 w 591757"/>
              <a:gd name="connsiteY3" fmla="*/ 169817 h 169817"/>
              <a:gd name="connsiteX4" fmla="*/ 59176 w 591757"/>
              <a:gd name="connsiteY4" fmla="*/ 169817 h 169817"/>
              <a:gd name="connsiteX5" fmla="*/ 0 w 591757"/>
              <a:gd name="connsiteY5" fmla="*/ 169817 h 169817"/>
              <a:gd name="connsiteX6" fmla="*/ 0 w 591757"/>
              <a:gd name="connsiteY6" fmla="*/ 0 h 169817"/>
              <a:gd name="connsiteX7" fmla="*/ 59176 w 591757"/>
              <a:gd name="connsiteY7" fmla="*/ 0 h 16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1757" h="169817">
                <a:moveTo>
                  <a:pt x="532582" y="0"/>
                </a:moveTo>
                <a:cubicBezTo>
                  <a:pt x="565263" y="0"/>
                  <a:pt x="591757" y="0"/>
                  <a:pt x="591757" y="0"/>
                </a:cubicBezTo>
                <a:lnTo>
                  <a:pt x="591757" y="169817"/>
                </a:lnTo>
                <a:cubicBezTo>
                  <a:pt x="591757" y="169817"/>
                  <a:pt x="565263" y="169817"/>
                  <a:pt x="532582" y="169817"/>
                </a:cubicBezTo>
                <a:lnTo>
                  <a:pt x="59176" y="169817"/>
                </a:lnTo>
                <a:cubicBezTo>
                  <a:pt x="26494" y="169817"/>
                  <a:pt x="0" y="169817"/>
                  <a:pt x="0" y="169817"/>
                </a:cubicBezTo>
                <a:lnTo>
                  <a:pt x="0" y="0"/>
                </a:lnTo>
                <a:cubicBezTo>
                  <a:pt x="0" y="0"/>
                  <a:pt x="26494" y="0"/>
                  <a:pt x="59176" y="0"/>
                </a:cubicBezTo>
                <a:close/>
              </a:path>
            </a:pathLst>
          </a:custGeom>
          <a:solidFill>
            <a:srgbClr val="FFFFFF"/>
          </a:solidFill>
          <a:ln w="11830" cap="flat">
            <a:solidFill>
              <a:srgbClr val="333333"/>
            </a:solidFill>
            <a:prstDash val="solid"/>
            <a:miter/>
          </a:ln>
        </p:spPr>
        <p:txBody>
          <a:bodyPr rtlCol="0" anchor="ctr"/>
          <a:lstStyle/>
          <a:p>
            <a:pPr algn="ctr"/>
            <a:endParaRPr lang="en-IN" sz="2000"/>
          </a:p>
        </p:txBody>
      </p:sp>
      <p:sp>
        <p:nvSpPr>
          <p:cNvPr id="93" name="TextBox 92">
            <a:extLst>
              <a:ext uri="{FF2B5EF4-FFF2-40B4-BE49-F238E27FC236}">
                <a16:creationId xmlns:a16="http://schemas.microsoft.com/office/drawing/2014/main" id="{EF4FB4DC-F850-8456-AAA3-17F3AAE54008}"/>
              </a:ext>
            </a:extLst>
          </p:cNvPr>
          <p:cNvSpPr txBox="1"/>
          <p:nvPr/>
        </p:nvSpPr>
        <p:spPr>
          <a:xfrm>
            <a:off x="7105995" y="2613999"/>
            <a:ext cx="418704" cy="246221"/>
          </a:xfrm>
          <a:prstGeom prst="rect">
            <a:avLst/>
          </a:prstGeom>
          <a:noFill/>
        </p:spPr>
        <p:txBody>
          <a:bodyPr wrap="none" rtlCol="0">
            <a:spAutoFit/>
          </a:bodyPr>
          <a:lstStyle/>
          <a:p>
            <a:pPr algn="ctr"/>
            <a:r>
              <a:rPr lang="en-IN" sz="1000" b="1" spc="0" baseline="0">
                <a:ln/>
                <a:solidFill>
                  <a:srgbClr val="D32F2F"/>
                </a:solidFill>
                <a:latin typeface="Arial"/>
                <a:cs typeface="Arial"/>
                <a:sym typeface="Arial"/>
                <a:rtl val="0"/>
              </a:rPr>
              <a:t>N15</a:t>
            </a:r>
          </a:p>
        </p:txBody>
      </p:sp>
      <p:sp>
        <p:nvSpPr>
          <p:cNvPr id="94" name="TextBox 93">
            <a:extLst>
              <a:ext uri="{FF2B5EF4-FFF2-40B4-BE49-F238E27FC236}">
                <a16:creationId xmlns:a16="http://schemas.microsoft.com/office/drawing/2014/main" id="{9393B713-5ECC-0DD5-AB76-16428CE1EA80}"/>
              </a:ext>
            </a:extLst>
          </p:cNvPr>
          <p:cNvSpPr txBox="1"/>
          <p:nvPr/>
        </p:nvSpPr>
        <p:spPr>
          <a:xfrm>
            <a:off x="6843262" y="2383137"/>
            <a:ext cx="641522" cy="215444"/>
          </a:xfrm>
          <a:prstGeom prst="rect">
            <a:avLst/>
          </a:prstGeom>
          <a:noFill/>
        </p:spPr>
        <p:txBody>
          <a:bodyPr wrap="none" rtlCol="0">
            <a:spAutoFit/>
          </a:bodyPr>
          <a:lstStyle/>
          <a:p>
            <a:pPr algn="ctr"/>
            <a:r>
              <a:rPr lang="en-IN" sz="800" spc="0" baseline="0" dirty="0">
                <a:ln/>
                <a:solidFill>
                  <a:srgbClr val="333333"/>
                </a:solidFill>
                <a:latin typeface="Arial"/>
                <a:cs typeface="Arial"/>
                <a:sym typeface="Arial"/>
                <a:rtl val="0"/>
              </a:rPr>
              <a:t>AM Policy</a:t>
            </a:r>
          </a:p>
        </p:txBody>
      </p:sp>
      <p:sp>
        <p:nvSpPr>
          <p:cNvPr id="95" name="Freeform: Shape 94">
            <a:extLst>
              <a:ext uri="{FF2B5EF4-FFF2-40B4-BE49-F238E27FC236}">
                <a16:creationId xmlns:a16="http://schemas.microsoft.com/office/drawing/2014/main" id="{6C201E1B-9B41-0379-4D18-B249BFC75F98}"/>
              </a:ext>
            </a:extLst>
          </p:cNvPr>
          <p:cNvSpPr/>
          <p:nvPr/>
        </p:nvSpPr>
        <p:spPr>
          <a:xfrm>
            <a:off x="450626" y="1000505"/>
            <a:ext cx="3550544" cy="509451"/>
          </a:xfrm>
          <a:custGeom>
            <a:avLst/>
            <a:gdLst>
              <a:gd name="connsiteX0" fmla="*/ 3491369 w 3550544"/>
              <a:gd name="connsiteY0" fmla="*/ 0 h 509451"/>
              <a:gd name="connsiteX1" fmla="*/ 3550545 w 3550544"/>
              <a:gd name="connsiteY1" fmla="*/ 0 h 509451"/>
              <a:gd name="connsiteX2" fmla="*/ 3550545 w 3550544"/>
              <a:gd name="connsiteY2" fmla="*/ 509451 h 509451"/>
              <a:gd name="connsiteX3" fmla="*/ 3491369 w 3550544"/>
              <a:gd name="connsiteY3" fmla="*/ 509451 h 509451"/>
              <a:gd name="connsiteX4" fmla="*/ 59176 w 3550544"/>
              <a:gd name="connsiteY4" fmla="*/ 509451 h 509451"/>
              <a:gd name="connsiteX5" fmla="*/ 0 w 3550544"/>
              <a:gd name="connsiteY5" fmla="*/ 509451 h 509451"/>
              <a:gd name="connsiteX6" fmla="*/ 0 w 3550544"/>
              <a:gd name="connsiteY6" fmla="*/ 0 h 509451"/>
              <a:gd name="connsiteX7" fmla="*/ 59176 w 3550544"/>
              <a:gd name="connsiteY7" fmla="*/ 0 h 50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0544" h="509451">
                <a:moveTo>
                  <a:pt x="3491369" y="0"/>
                </a:moveTo>
                <a:cubicBezTo>
                  <a:pt x="3524051" y="0"/>
                  <a:pt x="3550545" y="0"/>
                  <a:pt x="3550545" y="0"/>
                </a:cubicBezTo>
                <a:lnTo>
                  <a:pt x="3550545" y="509451"/>
                </a:lnTo>
                <a:cubicBezTo>
                  <a:pt x="3550545" y="509451"/>
                  <a:pt x="3524051" y="509451"/>
                  <a:pt x="3491369" y="509451"/>
                </a:cubicBezTo>
                <a:lnTo>
                  <a:pt x="59176" y="509451"/>
                </a:lnTo>
                <a:cubicBezTo>
                  <a:pt x="26494" y="509451"/>
                  <a:pt x="0" y="509451"/>
                  <a:pt x="0" y="509451"/>
                </a:cubicBezTo>
                <a:lnTo>
                  <a:pt x="0" y="0"/>
                </a:lnTo>
                <a:cubicBezTo>
                  <a:pt x="0" y="0"/>
                  <a:pt x="26494" y="0"/>
                  <a:pt x="59176" y="0"/>
                </a:cubicBezTo>
                <a:close/>
              </a:path>
            </a:pathLst>
          </a:custGeom>
          <a:solidFill>
            <a:srgbClr val="FFFFFF"/>
          </a:solidFill>
          <a:ln w="11830" cap="flat">
            <a:solidFill>
              <a:srgbClr val="333333"/>
            </a:solidFill>
            <a:prstDash val="solid"/>
            <a:miter/>
          </a:ln>
        </p:spPr>
        <p:txBody>
          <a:bodyPr rtlCol="0" anchor="ctr"/>
          <a:lstStyle/>
          <a:p>
            <a:pPr algn="ctr"/>
            <a:endParaRPr lang="en-IN" sz="2000"/>
          </a:p>
        </p:txBody>
      </p:sp>
      <p:sp>
        <p:nvSpPr>
          <p:cNvPr id="96" name="TextBox 95">
            <a:extLst>
              <a:ext uri="{FF2B5EF4-FFF2-40B4-BE49-F238E27FC236}">
                <a16:creationId xmlns:a16="http://schemas.microsoft.com/office/drawing/2014/main" id="{E3AA5905-FD13-C07C-D449-CFC70C1E89F7}"/>
              </a:ext>
            </a:extLst>
          </p:cNvPr>
          <p:cNvSpPr txBox="1"/>
          <p:nvPr/>
        </p:nvSpPr>
        <p:spPr>
          <a:xfrm>
            <a:off x="553753" y="1013045"/>
            <a:ext cx="1423788" cy="246221"/>
          </a:xfrm>
          <a:prstGeom prst="rect">
            <a:avLst/>
          </a:prstGeom>
          <a:noFill/>
        </p:spPr>
        <p:txBody>
          <a:bodyPr wrap="none" rtlCol="0">
            <a:spAutoFit/>
          </a:bodyPr>
          <a:lstStyle/>
          <a:p>
            <a:pPr algn="ctr"/>
            <a:r>
              <a:rPr lang="en-IN" sz="1000" b="1" spc="0" baseline="0" dirty="0">
                <a:ln/>
                <a:solidFill>
                  <a:srgbClr val="2C3E50"/>
                </a:solidFill>
                <a:latin typeface="Arial"/>
                <a:cs typeface="Arial"/>
                <a:sym typeface="Arial"/>
                <a:rtl val="0"/>
              </a:rPr>
              <a:t>Key AMF Functions:</a:t>
            </a:r>
          </a:p>
        </p:txBody>
      </p:sp>
      <p:sp>
        <p:nvSpPr>
          <p:cNvPr id="97" name="TextBox 96">
            <a:extLst>
              <a:ext uri="{FF2B5EF4-FFF2-40B4-BE49-F238E27FC236}">
                <a16:creationId xmlns:a16="http://schemas.microsoft.com/office/drawing/2014/main" id="{ABFDD09F-36CF-DAC0-1C05-470C84D941A3}"/>
              </a:ext>
            </a:extLst>
          </p:cNvPr>
          <p:cNvSpPr txBox="1"/>
          <p:nvPr/>
        </p:nvSpPr>
        <p:spPr>
          <a:xfrm>
            <a:off x="713965" y="1155781"/>
            <a:ext cx="3265638" cy="215444"/>
          </a:xfrm>
          <a:prstGeom prst="rect">
            <a:avLst/>
          </a:prstGeom>
          <a:noFill/>
        </p:spPr>
        <p:txBody>
          <a:bodyPr wrap="none" rtlCol="0">
            <a:spAutoFit/>
          </a:bodyPr>
          <a:lstStyle/>
          <a:p>
            <a:pPr algn="ctr"/>
            <a:r>
              <a:rPr lang="en-IN" sz="800" spc="0" baseline="0">
                <a:ln/>
                <a:solidFill>
                  <a:srgbClr val="2C3E50"/>
                </a:solidFill>
                <a:latin typeface="Arial"/>
                <a:cs typeface="Arial"/>
                <a:sym typeface="Arial"/>
                <a:rtl val="0"/>
              </a:rPr>
              <a:t>• Registration &amp; Connection Management • Security Anchor (SEAF)</a:t>
            </a:r>
          </a:p>
        </p:txBody>
      </p:sp>
      <p:sp>
        <p:nvSpPr>
          <p:cNvPr id="98" name="TextBox 97">
            <a:extLst>
              <a:ext uri="{FF2B5EF4-FFF2-40B4-BE49-F238E27FC236}">
                <a16:creationId xmlns:a16="http://schemas.microsoft.com/office/drawing/2014/main" id="{2ED0E8DC-5059-5A75-D0DA-B4BCA0D013E6}"/>
              </a:ext>
            </a:extLst>
          </p:cNvPr>
          <p:cNvSpPr txBox="1"/>
          <p:nvPr/>
        </p:nvSpPr>
        <p:spPr>
          <a:xfrm>
            <a:off x="647006" y="1283144"/>
            <a:ext cx="2372765" cy="215444"/>
          </a:xfrm>
          <a:prstGeom prst="rect">
            <a:avLst/>
          </a:prstGeom>
          <a:noFill/>
        </p:spPr>
        <p:txBody>
          <a:bodyPr wrap="none" rtlCol="0">
            <a:spAutoFit/>
          </a:bodyPr>
          <a:lstStyle/>
          <a:p>
            <a:pPr algn="ctr"/>
            <a:r>
              <a:rPr lang="en-IN" sz="800" spc="0" baseline="0">
                <a:ln/>
                <a:solidFill>
                  <a:srgbClr val="2C3E50"/>
                </a:solidFill>
                <a:latin typeface="Arial"/>
                <a:cs typeface="Arial"/>
                <a:sym typeface="Arial"/>
                <a:rtl val="0"/>
              </a:rPr>
              <a:t>• Mobility Control • NAS Termination • SM Proxy</a:t>
            </a:r>
          </a:p>
        </p:txBody>
      </p:sp>
    </p:spTree>
    <p:extLst>
      <p:ext uri="{BB962C8B-B14F-4D97-AF65-F5344CB8AC3E}">
        <p14:creationId xmlns:p14="http://schemas.microsoft.com/office/powerpoint/2010/main" val="3224154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FC7A3-D672-B6A5-E84F-470471B0000C}"/>
            </a:ext>
          </a:extLst>
        </p:cNvPr>
        <p:cNvGrpSpPr/>
        <p:nvPr/>
      </p:nvGrpSpPr>
      <p:grpSpPr>
        <a:xfrm>
          <a:off x="0" y="0"/>
          <a:ext cx="0" cy="0"/>
          <a:chOff x="0" y="0"/>
          <a:chExt cx="0" cy="0"/>
        </a:xfrm>
      </p:grpSpPr>
      <p:sp>
        <p:nvSpPr>
          <p:cNvPr id="57" name="Text Placeholder 1">
            <a:extLst>
              <a:ext uri="{FF2B5EF4-FFF2-40B4-BE49-F238E27FC236}">
                <a16:creationId xmlns:a16="http://schemas.microsoft.com/office/drawing/2014/main" id="{86E0028C-8D9E-8927-3406-52B068E92822}"/>
              </a:ext>
            </a:extLst>
          </p:cNvPr>
          <p:cNvSpPr>
            <a:spLocks noGrp="1"/>
          </p:cNvSpPr>
          <p:nvPr>
            <p:ph type="body" sz="quarter" idx="10"/>
          </p:nvPr>
        </p:nvSpPr>
        <p:spPr>
          <a:xfrm>
            <a:off x="268275" y="291712"/>
            <a:ext cx="9539799" cy="435568"/>
          </a:xfrm>
          <a:prstGeom prst="rect">
            <a:avLst/>
          </a:prstGeom>
        </p:spPr>
        <p:txBody>
          <a:bodyPr/>
          <a:lstStyle/>
          <a:p>
            <a:pPr algn="l"/>
            <a:r>
              <a:rPr lang="en-US" sz="2000" b="1" dirty="0">
                <a:solidFill>
                  <a:srgbClr val="660033"/>
                </a:solidFill>
                <a:latin typeface="Open Sans" pitchFamily="34" charset="0"/>
                <a:ea typeface="Open Sans" pitchFamily="34" charset="0"/>
                <a:cs typeface="Open Sans" pitchFamily="34" charset="0"/>
              </a:rPr>
              <a:t>SMF (Session Management Function) Overview</a:t>
            </a:r>
          </a:p>
        </p:txBody>
      </p:sp>
      <p:sp>
        <p:nvSpPr>
          <p:cNvPr id="12" name="TextBox 11">
            <a:extLst>
              <a:ext uri="{FF2B5EF4-FFF2-40B4-BE49-F238E27FC236}">
                <a16:creationId xmlns:a16="http://schemas.microsoft.com/office/drawing/2014/main" id="{DD380D8A-19B7-283B-EFE6-5AF203D21437}"/>
              </a:ext>
            </a:extLst>
          </p:cNvPr>
          <p:cNvSpPr txBox="1"/>
          <p:nvPr/>
        </p:nvSpPr>
        <p:spPr>
          <a:xfrm>
            <a:off x="2761334" y="1224776"/>
            <a:ext cx="6276077" cy="369332"/>
          </a:xfrm>
          <a:prstGeom prst="rect">
            <a:avLst/>
          </a:prstGeom>
          <a:noFill/>
        </p:spPr>
        <p:txBody>
          <a:bodyPr wrap="none" rtlCol="0">
            <a:spAutoFit/>
          </a:bodyPr>
          <a:lstStyle/>
          <a:p>
            <a:pPr algn="ctr"/>
            <a:r>
              <a:rPr lang="en-IN" spc="0" baseline="0" dirty="0">
                <a:ln/>
                <a:solidFill>
                  <a:srgbClr val="64748B"/>
                </a:solidFill>
                <a:latin typeface="Arial"/>
                <a:cs typeface="Arial"/>
                <a:sym typeface="Arial"/>
                <a:rtl val="0"/>
              </a:rPr>
              <a:t>Core Control Plane Function for PDU Session Management</a:t>
            </a:r>
          </a:p>
        </p:txBody>
      </p:sp>
      <p:sp>
        <p:nvSpPr>
          <p:cNvPr id="13" name="Freeform: Shape 12">
            <a:extLst>
              <a:ext uri="{FF2B5EF4-FFF2-40B4-BE49-F238E27FC236}">
                <a16:creationId xmlns:a16="http://schemas.microsoft.com/office/drawing/2014/main" id="{8CBCFA66-9135-63FF-8052-638CACD8C245}"/>
              </a:ext>
            </a:extLst>
          </p:cNvPr>
          <p:cNvSpPr/>
          <p:nvPr/>
        </p:nvSpPr>
        <p:spPr>
          <a:xfrm>
            <a:off x="4798410" y="3223770"/>
            <a:ext cx="2549653" cy="1143019"/>
          </a:xfrm>
          <a:custGeom>
            <a:avLst/>
            <a:gdLst>
              <a:gd name="connsiteX0" fmla="*/ 2379676 w 2549653"/>
              <a:gd name="connsiteY0" fmla="*/ 0 h 1143019"/>
              <a:gd name="connsiteX1" fmla="*/ 2549653 w 2549653"/>
              <a:gd name="connsiteY1" fmla="*/ 0 h 1143019"/>
              <a:gd name="connsiteX2" fmla="*/ 2549653 w 2549653"/>
              <a:gd name="connsiteY2" fmla="*/ 1143020 h 1143019"/>
              <a:gd name="connsiteX3" fmla="*/ 2379676 w 2549653"/>
              <a:gd name="connsiteY3" fmla="*/ 1143020 h 1143019"/>
              <a:gd name="connsiteX4" fmla="*/ 169977 w 2549653"/>
              <a:gd name="connsiteY4" fmla="*/ 1143020 h 1143019"/>
              <a:gd name="connsiteX5" fmla="*/ 0 w 2549653"/>
              <a:gd name="connsiteY5" fmla="*/ 1143020 h 1143019"/>
              <a:gd name="connsiteX6" fmla="*/ 0 w 2549653"/>
              <a:gd name="connsiteY6" fmla="*/ 0 h 1143019"/>
              <a:gd name="connsiteX7" fmla="*/ 169977 w 2549653"/>
              <a:gd name="connsiteY7" fmla="*/ 0 h 1143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653" h="1143019">
                <a:moveTo>
                  <a:pt x="2379676" y="0"/>
                </a:moveTo>
                <a:cubicBezTo>
                  <a:pt x="2473552" y="0"/>
                  <a:pt x="2549653" y="0"/>
                  <a:pt x="2549653" y="0"/>
                </a:cubicBezTo>
                <a:lnTo>
                  <a:pt x="2549653" y="1143020"/>
                </a:lnTo>
                <a:cubicBezTo>
                  <a:pt x="2549653" y="1143020"/>
                  <a:pt x="2473552" y="1143020"/>
                  <a:pt x="2379676" y="1143020"/>
                </a:cubicBezTo>
                <a:lnTo>
                  <a:pt x="169977" y="1143020"/>
                </a:lnTo>
                <a:cubicBezTo>
                  <a:pt x="76101" y="1143020"/>
                  <a:pt x="0" y="1143020"/>
                  <a:pt x="0" y="1143020"/>
                </a:cubicBezTo>
                <a:lnTo>
                  <a:pt x="0" y="0"/>
                </a:lnTo>
                <a:cubicBezTo>
                  <a:pt x="0" y="0"/>
                  <a:pt x="76101" y="0"/>
                  <a:pt x="169977" y="0"/>
                </a:cubicBezTo>
                <a:close/>
              </a:path>
            </a:pathLst>
          </a:custGeom>
          <a:gradFill>
            <a:gsLst>
              <a:gs pos="0">
                <a:srgbClr val="2563EB"/>
              </a:gs>
              <a:gs pos="50000">
                <a:srgbClr val="2151CD"/>
              </a:gs>
              <a:gs pos="100000">
                <a:srgbClr val="1E40AF"/>
              </a:gs>
            </a:gsLst>
            <a:lin ang="2700000" scaled="1"/>
          </a:gradFill>
          <a:ln w="8498" cap="flat">
            <a:noFill/>
            <a:prstDash val="solid"/>
            <a:miter/>
          </a:ln>
        </p:spPr>
        <p:txBody>
          <a:bodyPr rtlCol="0" anchor="ctr"/>
          <a:lstStyle/>
          <a:p>
            <a:pPr algn="ctr"/>
            <a:endParaRPr lang="en-IN"/>
          </a:p>
        </p:txBody>
      </p:sp>
      <p:sp>
        <p:nvSpPr>
          <p:cNvPr id="14" name="TextBox 13">
            <a:extLst>
              <a:ext uri="{FF2B5EF4-FFF2-40B4-BE49-F238E27FC236}">
                <a16:creationId xmlns:a16="http://schemas.microsoft.com/office/drawing/2014/main" id="{F4544CD2-F693-3E6F-7F18-2805D787EEBD}"/>
              </a:ext>
            </a:extLst>
          </p:cNvPr>
          <p:cNvSpPr txBox="1"/>
          <p:nvPr/>
        </p:nvSpPr>
        <p:spPr>
          <a:xfrm>
            <a:off x="5737248" y="3262338"/>
            <a:ext cx="671979" cy="369332"/>
          </a:xfrm>
          <a:prstGeom prst="rect">
            <a:avLst/>
          </a:prstGeom>
          <a:noFill/>
        </p:spPr>
        <p:txBody>
          <a:bodyPr wrap="none" rtlCol="0">
            <a:spAutoFit/>
          </a:bodyPr>
          <a:lstStyle/>
          <a:p>
            <a:pPr algn="ctr"/>
            <a:r>
              <a:rPr lang="en-IN" b="1" spc="0" baseline="0">
                <a:ln/>
                <a:solidFill>
                  <a:srgbClr val="FFFFFF"/>
                </a:solidFill>
                <a:latin typeface="Arial"/>
                <a:cs typeface="Arial"/>
                <a:sym typeface="Arial"/>
                <a:rtl val="0"/>
              </a:rPr>
              <a:t>SMF</a:t>
            </a:r>
          </a:p>
        </p:txBody>
      </p:sp>
      <p:sp>
        <p:nvSpPr>
          <p:cNvPr id="15" name="TextBox 14">
            <a:extLst>
              <a:ext uri="{FF2B5EF4-FFF2-40B4-BE49-F238E27FC236}">
                <a16:creationId xmlns:a16="http://schemas.microsoft.com/office/drawing/2014/main" id="{88457768-A0D5-7EE1-2048-9C7A04C37E10}"/>
              </a:ext>
            </a:extLst>
          </p:cNvPr>
          <p:cNvSpPr txBox="1"/>
          <p:nvPr/>
        </p:nvSpPr>
        <p:spPr>
          <a:xfrm>
            <a:off x="4923724" y="3467079"/>
            <a:ext cx="2299027" cy="276999"/>
          </a:xfrm>
          <a:prstGeom prst="rect">
            <a:avLst/>
          </a:prstGeom>
          <a:noFill/>
        </p:spPr>
        <p:txBody>
          <a:bodyPr wrap="none" rtlCol="0">
            <a:spAutoFit/>
          </a:bodyPr>
          <a:lstStyle/>
          <a:p>
            <a:pPr algn="ctr"/>
            <a:r>
              <a:rPr lang="en-IN" sz="1200" spc="0" baseline="0">
                <a:ln/>
                <a:solidFill>
                  <a:srgbClr val="E2E8F0"/>
                </a:solidFill>
                <a:latin typeface="Arial"/>
                <a:cs typeface="Arial"/>
                <a:sym typeface="Arial"/>
                <a:rtl val="0"/>
              </a:rPr>
              <a:t>Session Management Function</a:t>
            </a:r>
          </a:p>
        </p:txBody>
      </p:sp>
      <p:sp>
        <p:nvSpPr>
          <p:cNvPr id="16" name="TextBox 15">
            <a:extLst>
              <a:ext uri="{FF2B5EF4-FFF2-40B4-BE49-F238E27FC236}">
                <a16:creationId xmlns:a16="http://schemas.microsoft.com/office/drawing/2014/main" id="{81B4910D-75D6-D57E-1956-E843D20C0368}"/>
              </a:ext>
            </a:extLst>
          </p:cNvPr>
          <p:cNvSpPr txBox="1"/>
          <p:nvPr/>
        </p:nvSpPr>
        <p:spPr>
          <a:xfrm>
            <a:off x="4843573" y="3637329"/>
            <a:ext cx="2459328" cy="253916"/>
          </a:xfrm>
          <a:prstGeom prst="rect">
            <a:avLst/>
          </a:prstGeom>
          <a:noFill/>
        </p:spPr>
        <p:txBody>
          <a:bodyPr wrap="none" rtlCol="0">
            <a:spAutoFit/>
          </a:bodyPr>
          <a:lstStyle/>
          <a:p>
            <a:pPr algn="ctr"/>
            <a:r>
              <a:rPr lang="en-IN" sz="1050" spc="0" baseline="0">
                <a:ln/>
                <a:solidFill>
                  <a:srgbClr val="CBD5E1"/>
                </a:solidFill>
                <a:latin typeface="Arial"/>
                <a:cs typeface="Arial"/>
                <a:sym typeface="Arial"/>
                <a:rtl val="0"/>
              </a:rPr>
              <a:t>• PDU Session Lifecycle Management</a:t>
            </a:r>
          </a:p>
        </p:txBody>
      </p:sp>
      <p:sp>
        <p:nvSpPr>
          <p:cNvPr id="17" name="TextBox 16">
            <a:extLst>
              <a:ext uri="{FF2B5EF4-FFF2-40B4-BE49-F238E27FC236}">
                <a16:creationId xmlns:a16="http://schemas.microsoft.com/office/drawing/2014/main" id="{489B98A9-4C15-2EAA-3975-A7A051628F9C}"/>
              </a:ext>
            </a:extLst>
          </p:cNvPr>
          <p:cNvSpPr txBox="1"/>
          <p:nvPr/>
        </p:nvSpPr>
        <p:spPr>
          <a:xfrm>
            <a:off x="5185814" y="3764331"/>
            <a:ext cx="1774845" cy="253916"/>
          </a:xfrm>
          <a:prstGeom prst="rect">
            <a:avLst/>
          </a:prstGeom>
          <a:noFill/>
        </p:spPr>
        <p:txBody>
          <a:bodyPr wrap="none" rtlCol="0">
            <a:spAutoFit/>
          </a:bodyPr>
          <a:lstStyle/>
          <a:p>
            <a:pPr algn="ctr"/>
            <a:r>
              <a:rPr lang="en-IN" sz="1050" spc="0" baseline="0">
                <a:ln/>
                <a:solidFill>
                  <a:srgbClr val="CBD5E1"/>
                </a:solidFill>
                <a:latin typeface="Arial"/>
                <a:cs typeface="Arial"/>
                <a:sym typeface="Arial"/>
                <a:rtl val="0"/>
              </a:rPr>
              <a:t>• Policy Enforcement Point</a:t>
            </a:r>
          </a:p>
        </p:txBody>
      </p:sp>
      <p:sp>
        <p:nvSpPr>
          <p:cNvPr id="18" name="TextBox 17">
            <a:extLst>
              <a:ext uri="{FF2B5EF4-FFF2-40B4-BE49-F238E27FC236}">
                <a16:creationId xmlns:a16="http://schemas.microsoft.com/office/drawing/2014/main" id="{4C7484A9-14CF-9ABA-37A0-0B00D4E41322}"/>
              </a:ext>
            </a:extLst>
          </p:cNvPr>
          <p:cNvSpPr txBox="1"/>
          <p:nvPr/>
        </p:nvSpPr>
        <p:spPr>
          <a:xfrm>
            <a:off x="5077611" y="3891334"/>
            <a:ext cx="1991251" cy="253916"/>
          </a:xfrm>
          <a:prstGeom prst="rect">
            <a:avLst/>
          </a:prstGeom>
          <a:noFill/>
        </p:spPr>
        <p:txBody>
          <a:bodyPr wrap="none" rtlCol="0">
            <a:spAutoFit/>
          </a:bodyPr>
          <a:lstStyle/>
          <a:p>
            <a:pPr algn="ctr"/>
            <a:r>
              <a:rPr lang="en-IN" sz="1050" spc="0" baseline="0">
                <a:ln/>
                <a:solidFill>
                  <a:srgbClr val="CBD5E1"/>
                </a:solidFill>
                <a:latin typeface="Arial"/>
                <a:cs typeface="Arial"/>
                <a:sym typeface="Arial"/>
                <a:rtl val="0"/>
              </a:rPr>
              <a:t>• UPF Control via N4 Interface</a:t>
            </a:r>
          </a:p>
        </p:txBody>
      </p:sp>
      <p:sp>
        <p:nvSpPr>
          <p:cNvPr id="19" name="TextBox 18">
            <a:extLst>
              <a:ext uri="{FF2B5EF4-FFF2-40B4-BE49-F238E27FC236}">
                <a16:creationId xmlns:a16="http://schemas.microsoft.com/office/drawing/2014/main" id="{6BAA6245-B8D8-EE81-5010-843D42274C73}"/>
              </a:ext>
            </a:extLst>
          </p:cNvPr>
          <p:cNvSpPr txBox="1"/>
          <p:nvPr/>
        </p:nvSpPr>
        <p:spPr>
          <a:xfrm>
            <a:off x="5197035" y="4018336"/>
            <a:ext cx="1752403" cy="253916"/>
          </a:xfrm>
          <a:prstGeom prst="rect">
            <a:avLst/>
          </a:prstGeom>
          <a:noFill/>
        </p:spPr>
        <p:txBody>
          <a:bodyPr wrap="none" rtlCol="0">
            <a:spAutoFit/>
          </a:bodyPr>
          <a:lstStyle/>
          <a:p>
            <a:pPr algn="ctr"/>
            <a:r>
              <a:rPr lang="en-IN" sz="1050" spc="0" baseline="0">
                <a:ln/>
                <a:solidFill>
                  <a:srgbClr val="CBD5E1"/>
                </a:solidFill>
                <a:latin typeface="Arial"/>
                <a:cs typeface="Arial"/>
                <a:sym typeface="Arial"/>
                <a:rtl val="0"/>
              </a:rPr>
              <a:t>• IP Address Management</a:t>
            </a:r>
          </a:p>
        </p:txBody>
      </p:sp>
      <p:sp>
        <p:nvSpPr>
          <p:cNvPr id="20" name="Freeform: Shape 19">
            <a:extLst>
              <a:ext uri="{FF2B5EF4-FFF2-40B4-BE49-F238E27FC236}">
                <a16:creationId xmlns:a16="http://schemas.microsoft.com/office/drawing/2014/main" id="{86CC4D15-FA70-B0CC-1D4C-68544A519EFC}"/>
              </a:ext>
            </a:extLst>
          </p:cNvPr>
          <p:cNvSpPr/>
          <p:nvPr/>
        </p:nvSpPr>
        <p:spPr>
          <a:xfrm>
            <a:off x="803954" y="1763245"/>
            <a:ext cx="1869745" cy="762013"/>
          </a:xfrm>
          <a:custGeom>
            <a:avLst/>
            <a:gdLst>
              <a:gd name="connsiteX0" fmla="*/ 1742263 w 1869745"/>
              <a:gd name="connsiteY0" fmla="*/ 0 h 762013"/>
              <a:gd name="connsiteX1" fmla="*/ 1869746 w 1869745"/>
              <a:gd name="connsiteY1" fmla="*/ 0 h 762013"/>
              <a:gd name="connsiteX2" fmla="*/ 1869746 w 1869745"/>
              <a:gd name="connsiteY2" fmla="*/ 762013 h 762013"/>
              <a:gd name="connsiteX3" fmla="*/ 1742263 w 1869745"/>
              <a:gd name="connsiteY3" fmla="*/ 762013 h 762013"/>
              <a:gd name="connsiteX4" fmla="*/ 127483 w 1869745"/>
              <a:gd name="connsiteY4" fmla="*/ 762013 h 762013"/>
              <a:gd name="connsiteX5" fmla="*/ 0 w 1869745"/>
              <a:gd name="connsiteY5" fmla="*/ 762013 h 762013"/>
              <a:gd name="connsiteX6" fmla="*/ 0 w 1869745"/>
              <a:gd name="connsiteY6" fmla="*/ 0 h 762013"/>
              <a:gd name="connsiteX7" fmla="*/ 127483 w 1869745"/>
              <a:gd name="connsiteY7" fmla="*/ 0 h 76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9745" h="762013">
                <a:moveTo>
                  <a:pt x="1742263" y="0"/>
                </a:moveTo>
                <a:cubicBezTo>
                  <a:pt x="1812670" y="0"/>
                  <a:pt x="1869746" y="0"/>
                  <a:pt x="1869746" y="0"/>
                </a:cubicBezTo>
                <a:lnTo>
                  <a:pt x="1869746" y="762013"/>
                </a:lnTo>
                <a:cubicBezTo>
                  <a:pt x="1869746" y="762013"/>
                  <a:pt x="1812670" y="762013"/>
                  <a:pt x="1742263" y="762013"/>
                </a:cubicBezTo>
                <a:lnTo>
                  <a:pt x="127483" y="762013"/>
                </a:lnTo>
                <a:cubicBezTo>
                  <a:pt x="57076" y="762013"/>
                  <a:pt x="0" y="762013"/>
                  <a:pt x="0" y="762013"/>
                </a:cubicBezTo>
                <a:lnTo>
                  <a:pt x="0" y="0"/>
                </a:lnTo>
                <a:cubicBezTo>
                  <a:pt x="0" y="0"/>
                  <a:pt x="57076" y="0"/>
                  <a:pt x="127483" y="0"/>
                </a:cubicBezTo>
                <a:close/>
              </a:path>
            </a:pathLst>
          </a:custGeom>
          <a:gradFill>
            <a:gsLst>
              <a:gs pos="0">
                <a:srgbClr val="EC4899"/>
              </a:gs>
              <a:gs pos="50000">
                <a:srgbClr val="D5307B"/>
              </a:gs>
              <a:gs pos="100000">
                <a:srgbClr val="BE185D"/>
              </a:gs>
            </a:gsLst>
            <a:lin ang="2700000" scaled="1"/>
          </a:gradFill>
          <a:ln w="8498" cap="flat">
            <a:noFill/>
            <a:prstDash val="solid"/>
            <a:miter/>
          </a:ln>
        </p:spPr>
        <p:txBody>
          <a:bodyPr rtlCol="0" anchor="ctr"/>
          <a:lstStyle/>
          <a:p>
            <a:pPr algn="ctr"/>
            <a:endParaRPr lang="en-IN"/>
          </a:p>
        </p:txBody>
      </p:sp>
      <p:sp>
        <p:nvSpPr>
          <p:cNvPr id="21" name="TextBox 20">
            <a:extLst>
              <a:ext uri="{FF2B5EF4-FFF2-40B4-BE49-F238E27FC236}">
                <a16:creationId xmlns:a16="http://schemas.microsoft.com/office/drawing/2014/main" id="{C3555272-1FEF-5A10-7196-9E7545135C89}"/>
              </a:ext>
            </a:extLst>
          </p:cNvPr>
          <p:cNvSpPr txBox="1"/>
          <p:nvPr/>
        </p:nvSpPr>
        <p:spPr>
          <a:xfrm>
            <a:off x="860221" y="1816051"/>
            <a:ext cx="1757212" cy="276999"/>
          </a:xfrm>
          <a:prstGeom prst="rect">
            <a:avLst/>
          </a:prstGeom>
          <a:noFill/>
        </p:spPr>
        <p:txBody>
          <a:bodyPr wrap="none" rtlCol="0">
            <a:spAutoFit/>
          </a:bodyPr>
          <a:lstStyle/>
          <a:p>
            <a:pPr algn="ctr"/>
            <a:r>
              <a:rPr lang="en-IN" sz="1200" b="1" spc="0" baseline="0">
                <a:ln/>
                <a:solidFill>
                  <a:srgbClr val="FFFFFF"/>
                </a:solidFill>
                <a:latin typeface="Arial"/>
                <a:cs typeface="Arial"/>
                <a:sym typeface="Arial"/>
                <a:rtl val="0"/>
              </a:rPr>
              <a:t>Session Management</a:t>
            </a:r>
          </a:p>
        </p:txBody>
      </p:sp>
      <p:sp>
        <p:nvSpPr>
          <p:cNvPr id="22" name="TextBox 21">
            <a:extLst>
              <a:ext uri="{FF2B5EF4-FFF2-40B4-BE49-F238E27FC236}">
                <a16:creationId xmlns:a16="http://schemas.microsoft.com/office/drawing/2014/main" id="{691A448B-3037-8016-1428-67BF65A2B19F}"/>
              </a:ext>
            </a:extLst>
          </p:cNvPr>
          <p:cNvSpPr txBox="1"/>
          <p:nvPr/>
        </p:nvSpPr>
        <p:spPr>
          <a:xfrm>
            <a:off x="865831" y="1977699"/>
            <a:ext cx="1745991" cy="230832"/>
          </a:xfrm>
          <a:prstGeom prst="rect">
            <a:avLst/>
          </a:prstGeom>
          <a:noFill/>
        </p:spPr>
        <p:txBody>
          <a:bodyPr wrap="none" rtlCol="0">
            <a:spAutoFit/>
          </a:bodyPr>
          <a:lstStyle/>
          <a:p>
            <a:pPr algn="ctr"/>
            <a:r>
              <a:rPr lang="en-IN" sz="900" spc="0" baseline="0">
                <a:ln/>
                <a:solidFill>
                  <a:srgbClr val="FECDD3"/>
                </a:solidFill>
                <a:latin typeface="Segoe UI Symbol"/>
                <a:ea typeface="Segoe UI Symbol"/>
                <a:sym typeface="Segoe UI Symbol"/>
                <a:rtl val="0"/>
              </a:rPr>
              <a:t>✓</a:t>
            </a:r>
            <a:r>
              <a:rPr lang="en-IN" sz="900" spc="0" baseline="0">
                <a:ln/>
                <a:solidFill>
                  <a:srgbClr val="FECDD3"/>
                </a:solidFill>
                <a:latin typeface="Arial"/>
                <a:ea typeface="Segoe UI Symbol"/>
                <a:cs typeface="Arial"/>
                <a:sym typeface="Arial"/>
                <a:rtl val="0"/>
              </a:rPr>
              <a:t> PDU Session Establishment</a:t>
            </a:r>
          </a:p>
        </p:txBody>
      </p:sp>
      <p:sp>
        <p:nvSpPr>
          <p:cNvPr id="23" name="TextBox 22">
            <a:extLst>
              <a:ext uri="{FF2B5EF4-FFF2-40B4-BE49-F238E27FC236}">
                <a16:creationId xmlns:a16="http://schemas.microsoft.com/office/drawing/2014/main" id="{7235ABD8-E8A9-92BF-EE56-BBFDFA70483F}"/>
              </a:ext>
            </a:extLst>
          </p:cNvPr>
          <p:cNvSpPr txBox="1"/>
          <p:nvPr/>
        </p:nvSpPr>
        <p:spPr>
          <a:xfrm>
            <a:off x="1058193" y="2104702"/>
            <a:ext cx="1361270" cy="230832"/>
          </a:xfrm>
          <a:prstGeom prst="rect">
            <a:avLst/>
          </a:prstGeom>
          <a:noFill/>
        </p:spPr>
        <p:txBody>
          <a:bodyPr wrap="none" rtlCol="0">
            <a:spAutoFit/>
          </a:bodyPr>
          <a:lstStyle/>
          <a:p>
            <a:pPr algn="ctr"/>
            <a:r>
              <a:rPr lang="en-IN" sz="900" spc="0" baseline="0">
                <a:ln/>
                <a:solidFill>
                  <a:srgbClr val="FECDD3"/>
                </a:solidFill>
                <a:latin typeface="Segoe UI Symbol"/>
                <a:ea typeface="Segoe UI Symbol"/>
                <a:sym typeface="Segoe UI Symbol"/>
                <a:rtl val="0"/>
              </a:rPr>
              <a:t>✓</a:t>
            </a:r>
            <a:r>
              <a:rPr lang="en-IN" sz="900" spc="0" baseline="0">
                <a:ln/>
                <a:solidFill>
                  <a:srgbClr val="FECDD3"/>
                </a:solidFill>
                <a:latin typeface="Arial"/>
                <a:ea typeface="Segoe UI Symbol"/>
                <a:cs typeface="Arial"/>
                <a:sym typeface="Arial"/>
                <a:rtl val="0"/>
              </a:rPr>
              <a:t> Session Modification</a:t>
            </a:r>
          </a:p>
        </p:txBody>
      </p:sp>
      <p:sp>
        <p:nvSpPr>
          <p:cNvPr id="24" name="TextBox 23">
            <a:extLst>
              <a:ext uri="{FF2B5EF4-FFF2-40B4-BE49-F238E27FC236}">
                <a16:creationId xmlns:a16="http://schemas.microsoft.com/office/drawing/2014/main" id="{7B6B56C5-DC76-536D-2C18-79FA0BEB57F2}"/>
              </a:ext>
            </a:extLst>
          </p:cNvPr>
          <p:cNvSpPr txBox="1"/>
          <p:nvPr/>
        </p:nvSpPr>
        <p:spPr>
          <a:xfrm>
            <a:off x="1154371" y="2231704"/>
            <a:ext cx="1168910" cy="230832"/>
          </a:xfrm>
          <a:prstGeom prst="rect">
            <a:avLst/>
          </a:prstGeom>
          <a:noFill/>
        </p:spPr>
        <p:txBody>
          <a:bodyPr wrap="none" rtlCol="0">
            <a:spAutoFit/>
          </a:bodyPr>
          <a:lstStyle/>
          <a:p>
            <a:pPr algn="ctr"/>
            <a:r>
              <a:rPr lang="en-IN" sz="900" spc="0" baseline="0">
                <a:ln/>
                <a:solidFill>
                  <a:srgbClr val="FECDD3"/>
                </a:solidFill>
                <a:latin typeface="Segoe UI Symbol"/>
                <a:ea typeface="Segoe UI Symbol"/>
                <a:sym typeface="Segoe UI Symbol"/>
                <a:rtl val="0"/>
              </a:rPr>
              <a:t>✓</a:t>
            </a:r>
            <a:r>
              <a:rPr lang="en-IN" sz="900" spc="0" baseline="0">
                <a:ln/>
                <a:solidFill>
                  <a:srgbClr val="FECDD3"/>
                </a:solidFill>
                <a:latin typeface="Arial"/>
                <a:ea typeface="Segoe UI Symbol"/>
                <a:cs typeface="Arial"/>
                <a:sym typeface="Arial"/>
                <a:rtl val="0"/>
              </a:rPr>
              <a:t> Session Release</a:t>
            </a:r>
          </a:p>
        </p:txBody>
      </p:sp>
      <p:sp>
        <p:nvSpPr>
          <p:cNvPr id="25" name="Freeform: Shape 24">
            <a:extLst>
              <a:ext uri="{FF2B5EF4-FFF2-40B4-BE49-F238E27FC236}">
                <a16:creationId xmlns:a16="http://schemas.microsoft.com/office/drawing/2014/main" id="{3503CC33-DEF2-7A4E-9744-57631E773E0B}"/>
              </a:ext>
            </a:extLst>
          </p:cNvPr>
          <p:cNvSpPr/>
          <p:nvPr/>
        </p:nvSpPr>
        <p:spPr>
          <a:xfrm>
            <a:off x="3098642" y="1763245"/>
            <a:ext cx="1869745" cy="762013"/>
          </a:xfrm>
          <a:custGeom>
            <a:avLst/>
            <a:gdLst>
              <a:gd name="connsiteX0" fmla="*/ 1742263 w 1869745"/>
              <a:gd name="connsiteY0" fmla="*/ 0 h 762013"/>
              <a:gd name="connsiteX1" fmla="*/ 1869746 w 1869745"/>
              <a:gd name="connsiteY1" fmla="*/ 0 h 762013"/>
              <a:gd name="connsiteX2" fmla="*/ 1869746 w 1869745"/>
              <a:gd name="connsiteY2" fmla="*/ 762013 h 762013"/>
              <a:gd name="connsiteX3" fmla="*/ 1742263 w 1869745"/>
              <a:gd name="connsiteY3" fmla="*/ 762013 h 762013"/>
              <a:gd name="connsiteX4" fmla="*/ 127483 w 1869745"/>
              <a:gd name="connsiteY4" fmla="*/ 762013 h 762013"/>
              <a:gd name="connsiteX5" fmla="*/ 0 w 1869745"/>
              <a:gd name="connsiteY5" fmla="*/ 762013 h 762013"/>
              <a:gd name="connsiteX6" fmla="*/ 0 w 1869745"/>
              <a:gd name="connsiteY6" fmla="*/ 0 h 762013"/>
              <a:gd name="connsiteX7" fmla="*/ 127483 w 1869745"/>
              <a:gd name="connsiteY7" fmla="*/ 0 h 76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9745" h="762013">
                <a:moveTo>
                  <a:pt x="1742263" y="0"/>
                </a:moveTo>
                <a:cubicBezTo>
                  <a:pt x="1812670" y="0"/>
                  <a:pt x="1869746" y="0"/>
                  <a:pt x="1869746" y="0"/>
                </a:cubicBezTo>
                <a:lnTo>
                  <a:pt x="1869746" y="762013"/>
                </a:lnTo>
                <a:cubicBezTo>
                  <a:pt x="1869746" y="762013"/>
                  <a:pt x="1812670" y="762013"/>
                  <a:pt x="1742263" y="762013"/>
                </a:cubicBezTo>
                <a:lnTo>
                  <a:pt x="127483" y="762013"/>
                </a:lnTo>
                <a:cubicBezTo>
                  <a:pt x="57076" y="762013"/>
                  <a:pt x="0" y="762013"/>
                  <a:pt x="0" y="762013"/>
                </a:cubicBezTo>
                <a:lnTo>
                  <a:pt x="0" y="0"/>
                </a:lnTo>
                <a:cubicBezTo>
                  <a:pt x="0" y="0"/>
                  <a:pt x="57076" y="0"/>
                  <a:pt x="127483" y="0"/>
                </a:cubicBezTo>
                <a:close/>
              </a:path>
            </a:pathLst>
          </a:custGeom>
          <a:gradFill>
            <a:gsLst>
              <a:gs pos="0">
                <a:srgbClr val="EC4899"/>
              </a:gs>
              <a:gs pos="50000">
                <a:srgbClr val="D5307B"/>
              </a:gs>
              <a:gs pos="100000">
                <a:srgbClr val="BE185D"/>
              </a:gs>
            </a:gsLst>
            <a:lin ang="2700000" scaled="1"/>
          </a:gradFill>
          <a:ln w="8498" cap="flat">
            <a:noFill/>
            <a:prstDash val="solid"/>
            <a:miter/>
          </a:ln>
        </p:spPr>
        <p:txBody>
          <a:bodyPr rtlCol="0" anchor="ctr"/>
          <a:lstStyle/>
          <a:p>
            <a:pPr algn="ctr"/>
            <a:endParaRPr lang="en-IN"/>
          </a:p>
        </p:txBody>
      </p:sp>
      <p:sp>
        <p:nvSpPr>
          <p:cNvPr id="26" name="TextBox 25">
            <a:extLst>
              <a:ext uri="{FF2B5EF4-FFF2-40B4-BE49-F238E27FC236}">
                <a16:creationId xmlns:a16="http://schemas.microsoft.com/office/drawing/2014/main" id="{9546B1D5-6258-A01F-A195-94B6C2E435BD}"/>
              </a:ext>
            </a:extLst>
          </p:cNvPr>
          <p:cNvSpPr txBox="1"/>
          <p:nvPr/>
        </p:nvSpPr>
        <p:spPr>
          <a:xfrm>
            <a:off x="3250062" y="1816051"/>
            <a:ext cx="1566904" cy="276999"/>
          </a:xfrm>
          <a:prstGeom prst="rect">
            <a:avLst/>
          </a:prstGeom>
          <a:noFill/>
        </p:spPr>
        <p:txBody>
          <a:bodyPr wrap="none" rtlCol="0">
            <a:spAutoFit/>
          </a:bodyPr>
          <a:lstStyle/>
          <a:p>
            <a:pPr algn="ctr"/>
            <a:r>
              <a:rPr lang="en-IN" sz="1200" b="1" spc="0" baseline="0">
                <a:ln/>
                <a:solidFill>
                  <a:srgbClr val="FFFFFF"/>
                </a:solidFill>
                <a:latin typeface="Arial"/>
                <a:cs typeface="Arial"/>
                <a:sym typeface="Arial"/>
                <a:rtl val="0"/>
              </a:rPr>
              <a:t>UE IP Management</a:t>
            </a:r>
          </a:p>
        </p:txBody>
      </p:sp>
      <p:sp>
        <p:nvSpPr>
          <p:cNvPr id="27" name="TextBox 26">
            <a:extLst>
              <a:ext uri="{FF2B5EF4-FFF2-40B4-BE49-F238E27FC236}">
                <a16:creationId xmlns:a16="http://schemas.microsoft.com/office/drawing/2014/main" id="{8E57D605-0240-B110-0973-F748AC587F84}"/>
              </a:ext>
            </a:extLst>
          </p:cNvPr>
          <p:cNvSpPr txBox="1"/>
          <p:nvPr/>
        </p:nvSpPr>
        <p:spPr>
          <a:xfrm>
            <a:off x="3368910" y="1977699"/>
            <a:ext cx="1329210" cy="230832"/>
          </a:xfrm>
          <a:prstGeom prst="rect">
            <a:avLst/>
          </a:prstGeom>
          <a:noFill/>
        </p:spPr>
        <p:txBody>
          <a:bodyPr wrap="none" rtlCol="0">
            <a:spAutoFit/>
          </a:bodyPr>
          <a:lstStyle/>
          <a:p>
            <a:pPr algn="ctr"/>
            <a:r>
              <a:rPr lang="en-IN" sz="900" spc="0" baseline="0">
                <a:ln/>
                <a:solidFill>
                  <a:srgbClr val="FECDD3"/>
                </a:solidFill>
                <a:latin typeface="Segoe UI Symbol"/>
                <a:ea typeface="Segoe UI Symbol"/>
                <a:sym typeface="Segoe UI Symbol"/>
                <a:rtl val="0"/>
              </a:rPr>
              <a:t>✓</a:t>
            </a:r>
            <a:r>
              <a:rPr lang="en-IN" sz="900" spc="0" baseline="0">
                <a:ln/>
                <a:solidFill>
                  <a:srgbClr val="FECDD3"/>
                </a:solidFill>
                <a:latin typeface="Arial"/>
                <a:ea typeface="Segoe UI Symbol"/>
                <a:cs typeface="Arial"/>
                <a:sym typeface="Arial"/>
                <a:rtl val="0"/>
              </a:rPr>
              <a:t> IPv4/IPv6 Allocation</a:t>
            </a:r>
          </a:p>
        </p:txBody>
      </p:sp>
      <p:sp>
        <p:nvSpPr>
          <p:cNvPr id="28" name="TextBox 27">
            <a:extLst>
              <a:ext uri="{FF2B5EF4-FFF2-40B4-BE49-F238E27FC236}">
                <a16:creationId xmlns:a16="http://schemas.microsoft.com/office/drawing/2014/main" id="{15C075E5-BDC2-1164-B570-D81FF80C0F61}"/>
              </a:ext>
            </a:extLst>
          </p:cNvPr>
          <p:cNvSpPr txBox="1"/>
          <p:nvPr/>
        </p:nvSpPr>
        <p:spPr>
          <a:xfrm>
            <a:off x="3314407" y="2104702"/>
            <a:ext cx="1438214" cy="230832"/>
          </a:xfrm>
          <a:prstGeom prst="rect">
            <a:avLst/>
          </a:prstGeom>
          <a:noFill/>
        </p:spPr>
        <p:txBody>
          <a:bodyPr wrap="none" rtlCol="0">
            <a:spAutoFit/>
          </a:bodyPr>
          <a:lstStyle/>
          <a:p>
            <a:pPr algn="ctr"/>
            <a:r>
              <a:rPr lang="en-IN" sz="900" spc="0" baseline="0">
                <a:ln/>
                <a:solidFill>
                  <a:srgbClr val="FECDD3"/>
                </a:solidFill>
                <a:latin typeface="Segoe UI Symbol"/>
                <a:ea typeface="Segoe UI Symbol"/>
                <a:sym typeface="Segoe UI Symbol"/>
                <a:rtl val="0"/>
              </a:rPr>
              <a:t>✓</a:t>
            </a:r>
            <a:r>
              <a:rPr lang="en-IN" sz="900" spc="0" baseline="0">
                <a:ln/>
                <a:solidFill>
                  <a:srgbClr val="FECDD3"/>
                </a:solidFill>
                <a:latin typeface="Arial"/>
                <a:ea typeface="Segoe UI Symbol"/>
                <a:cs typeface="Arial"/>
                <a:sym typeface="Arial"/>
                <a:rtl val="0"/>
              </a:rPr>
              <a:t> Static IP Management</a:t>
            </a:r>
          </a:p>
        </p:txBody>
      </p:sp>
      <p:sp>
        <p:nvSpPr>
          <p:cNvPr id="29" name="TextBox 28">
            <a:extLst>
              <a:ext uri="{FF2B5EF4-FFF2-40B4-BE49-F238E27FC236}">
                <a16:creationId xmlns:a16="http://schemas.microsoft.com/office/drawing/2014/main" id="{FBD01E2B-A092-15BB-54C4-7ED217231AFF}"/>
              </a:ext>
            </a:extLst>
          </p:cNvPr>
          <p:cNvSpPr txBox="1"/>
          <p:nvPr/>
        </p:nvSpPr>
        <p:spPr>
          <a:xfrm>
            <a:off x="3195785" y="2231704"/>
            <a:ext cx="1675459" cy="230832"/>
          </a:xfrm>
          <a:prstGeom prst="rect">
            <a:avLst/>
          </a:prstGeom>
          <a:noFill/>
        </p:spPr>
        <p:txBody>
          <a:bodyPr wrap="none" rtlCol="0">
            <a:spAutoFit/>
          </a:bodyPr>
          <a:lstStyle/>
          <a:p>
            <a:pPr algn="ctr"/>
            <a:r>
              <a:rPr lang="en-IN" sz="900" spc="0" baseline="0">
                <a:ln/>
                <a:solidFill>
                  <a:srgbClr val="FECDD3"/>
                </a:solidFill>
                <a:latin typeface="Segoe UI Symbol"/>
                <a:ea typeface="Segoe UI Symbol"/>
                <a:sym typeface="Segoe UI Symbol"/>
                <a:rtl val="0"/>
              </a:rPr>
              <a:t>✓</a:t>
            </a:r>
            <a:r>
              <a:rPr lang="en-IN" sz="900" spc="0" baseline="0">
                <a:ln/>
                <a:solidFill>
                  <a:srgbClr val="FECDD3"/>
                </a:solidFill>
                <a:latin typeface="Arial"/>
                <a:ea typeface="Segoe UI Symbol"/>
                <a:cs typeface="Arial"/>
                <a:sym typeface="Arial"/>
                <a:rtl val="0"/>
              </a:rPr>
              <a:t> DHCP/DN-AAA Integration</a:t>
            </a:r>
          </a:p>
        </p:txBody>
      </p:sp>
      <p:sp>
        <p:nvSpPr>
          <p:cNvPr id="30" name="Freeform: Shape 29">
            <a:extLst>
              <a:ext uri="{FF2B5EF4-FFF2-40B4-BE49-F238E27FC236}">
                <a16:creationId xmlns:a16="http://schemas.microsoft.com/office/drawing/2014/main" id="{9499FDF6-6FDC-11EF-1B46-CB3F3734D26A}"/>
              </a:ext>
            </a:extLst>
          </p:cNvPr>
          <p:cNvSpPr/>
          <p:nvPr/>
        </p:nvSpPr>
        <p:spPr>
          <a:xfrm>
            <a:off x="7178087" y="1763245"/>
            <a:ext cx="1869745" cy="762013"/>
          </a:xfrm>
          <a:custGeom>
            <a:avLst/>
            <a:gdLst>
              <a:gd name="connsiteX0" fmla="*/ 1742263 w 1869745"/>
              <a:gd name="connsiteY0" fmla="*/ 0 h 762013"/>
              <a:gd name="connsiteX1" fmla="*/ 1869746 w 1869745"/>
              <a:gd name="connsiteY1" fmla="*/ 0 h 762013"/>
              <a:gd name="connsiteX2" fmla="*/ 1869746 w 1869745"/>
              <a:gd name="connsiteY2" fmla="*/ 762013 h 762013"/>
              <a:gd name="connsiteX3" fmla="*/ 1742263 w 1869745"/>
              <a:gd name="connsiteY3" fmla="*/ 762013 h 762013"/>
              <a:gd name="connsiteX4" fmla="*/ 127483 w 1869745"/>
              <a:gd name="connsiteY4" fmla="*/ 762013 h 762013"/>
              <a:gd name="connsiteX5" fmla="*/ 0 w 1869745"/>
              <a:gd name="connsiteY5" fmla="*/ 762013 h 762013"/>
              <a:gd name="connsiteX6" fmla="*/ 0 w 1869745"/>
              <a:gd name="connsiteY6" fmla="*/ 0 h 762013"/>
              <a:gd name="connsiteX7" fmla="*/ 127483 w 1869745"/>
              <a:gd name="connsiteY7" fmla="*/ 0 h 76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9745" h="762013">
                <a:moveTo>
                  <a:pt x="1742263" y="0"/>
                </a:moveTo>
                <a:cubicBezTo>
                  <a:pt x="1812670" y="0"/>
                  <a:pt x="1869746" y="0"/>
                  <a:pt x="1869746" y="0"/>
                </a:cubicBezTo>
                <a:lnTo>
                  <a:pt x="1869746" y="762013"/>
                </a:lnTo>
                <a:cubicBezTo>
                  <a:pt x="1869746" y="762013"/>
                  <a:pt x="1812670" y="762013"/>
                  <a:pt x="1742263" y="762013"/>
                </a:cubicBezTo>
                <a:lnTo>
                  <a:pt x="127483" y="762013"/>
                </a:lnTo>
                <a:cubicBezTo>
                  <a:pt x="57076" y="762013"/>
                  <a:pt x="0" y="762013"/>
                  <a:pt x="0" y="762013"/>
                </a:cubicBezTo>
                <a:lnTo>
                  <a:pt x="0" y="0"/>
                </a:lnTo>
                <a:cubicBezTo>
                  <a:pt x="0" y="0"/>
                  <a:pt x="57076" y="0"/>
                  <a:pt x="127483" y="0"/>
                </a:cubicBezTo>
                <a:close/>
              </a:path>
            </a:pathLst>
          </a:custGeom>
          <a:gradFill>
            <a:gsLst>
              <a:gs pos="0">
                <a:srgbClr val="EC4899"/>
              </a:gs>
              <a:gs pos="50000">
                <a:srgbClr val="D5307B"/>
              </a:gs>
              <a:gs pos="100000">
                <a:srgbClr val="BE185D"/>
              </a:gs>
            </a:gsLst>
            <a:lin ang="2700000" scaled="1"/>
          </a:gradFill>
          <a:ln w="8498" cap="flat">
            <a:noFill/>
            <a:prstDash val="solid"/>
            <a:miter/>
          </a:ln>
        </p:spPr>
        <p:txBody>
          <a:bodyPr rtlCol="0" anchor="ctr"/>
          <a:lstStyle/>
          <a:p>
            <a:pPr algn="ctr"/>
            <a:endParaRPr lang="en-IN"/>
          </a:p>
        </p:txBody>
      </p:sp>
      <p:sp>
        <p:nvSpPr>
          <p:cNvPr id="31" name="TextBox 30">
            <a:extLst>
              <a:ext uri="{FF2B5EF4-FFF2-40B4-BE49-F238E27FC236}">
                <a16:creationId xmlns:a16="http://schemas.microsoft.com/office/drawing/2014/main" id="{A8CAE82F-5005-245C-1BAF-85D1CBFB34E1}"/>
              </a:ext>
            </a:extLst>
          </p:cNvPr>
          <p:cNvSpPr txBox="1"/>
          <p:nvPr/>
        </p:nvSpPr>
        <p:spPr>
          <a:xfrm>
            <a:off x="7048405" y="1816051"/>
            <a:ext cx="2129109" cy="276999"/>
          </a:xfrm>
          <a:prstGeom prst="rect">
            <a:avLst/>
          </a:prstGeom>
          <a:noFill/>
        </p:spPr>
        <p:txBody>
          <a:bodyPr wrap="none" rtlCol="0">
            <a:spAutoFit/>
          </a:bodyPr>
          <a:lstStyle/>
          <a:p>
            <a:pPr algn="ctr"/>
            <a:r>
              <a:rPr lang="en-IN" sz="1200" b="1" spc="0" baseline="0">
                <a:ln/>
                <a:solidFill>
                  <a:srgbClr val="FFFFFF"/>
                </a:solidFill>
                <a:latin typeface="Arial"/>
                <a:cs typeface="Arial"/>
                <a:sym typeface="Arial"/>
                <a:rtl val="0"/>
              </a:rPr>
              <a:t>UPF Selection and Control</a:t>
            </a:r>
          </a:p>
        </p:txBody>
      </p:sp>
      <p:sp>
        <p:nvSpPr>
          <p:cNvPr id="32" name="TextBox 31">
            <a:extLst>
              <a:ext uri="{FF2B5EF4-FFF2-40B4-BE49-F238E27FC236}">
                <a16:creationId xmlns:a16="http://schemas.microsoft.com/office/drawing/2014/main" id="{29DD21DF-6CD0-DB2E-0289-7A47EDDFEE75}"/>
              </a:ext>
            </a:extLst>
          </p:cNvPr>
          <p:cNvSpPr txBox="1"/>
          <p:nvPr/>
        </p:nvSpPr>
        <p:spPr>
          <a:xfrm>
            <a:off x="7438737" y="1977699"/>
            <a:ext cx="1348446" cy="230832"/>
          </a:xfrm>
          <a:prstGeom prst="rect">
            <a:avLst/>
          </a:prstGeom>
          <a:noFill/>
        </p:spPr>
        <p:txBody>
          <a:bodyPr wrap="none" rtlCol="0">
            <a:spAutoFit/>
          </a:bodyPr>
          <a:lstStyle/>
          <a:p>
            <a:pPr algn="ctr"/>
            <a:r>
              <a:rPr lang="en-IN" sz="900" spc="0" baseline="0">
                <a:ln/>
                <a:solidFill>
                  <a:srgbClr val="FECDD3"/>
                </a:solidFill>
                <a:latin typeface="Segoe UI Symbol"/>
                <a:ea typeface="Segoe UI Symbol"/>
                <a:sym typeface="Segoe UI Symbol"/>
                <a:rtl val="0"/>
              </a:rPr>
              <a:t>✓</a:t>
            </a:r>
            <a:r>
              <a:rPr lang="en-IN" sz="900" spc="0" baseline="0">
                <a:ln/>
                <a:solidFill>
                  <a:srgbClr val="FECDD3"/>
                </a:solidFill>
                <a:latin typeface="Arial"/>
                <a:ea typeface="Segoe UI Symbol"/>
                <a:cs typeface="Arial"/>
                <a:sym typeface="Arial"/>
                <a:rtl val="0"/>
              </a:rPr>
              <a:t> UPF Selection Logic</a:t>
            </a:r>
          </a:p>
        </p:txBody>
      </p:sp>
      <p:sp>
        <p:nvSpPr>
          <p:cNvPr id="34" name="TextBox 33">
            <a:extLst>
              <a:ext uri="{FF2B5EF4-FFF2-40B4-BE49-F238E27FC236}">
                <a16:creationId xmlns:a16="http://schemas.microsoft.com/office/drawing/2014/main" id="{17F52773-7060-5839-5AAA-994E8AEDE96E}"/>
              </a:ext>
            </a:extLst>
          </p:cNvPr>
          <p:cNvSpPr txBox="1"/>
          <p:nvPr/>
        </p:nvSpPr>
        <p:spPr>
          <a:xfrm>
            <a:off x="7432325" y="2104702"/>
            <a:ext cx="1361270" cy="230832"/>
          </a:xfrm>
          <a:prstGeom prst="rect">
            <a:avLst/>
          </a:prstGeom>
          <a:noFill/>
        </p:spPr>
        <p:txBody>
          <a:bodyPr wrap="none" rtlCol="0">
            <a:spAutoFit/>
          </a:bodyPr>
          <a:lstStyle/>
          <a:p>
            <a:pPr algn="ctr"/>
            <a:r>
              <a:rPr lang="en-IN" sz="900" spc="0" baseline="0">
                <a:ln/>
                <a:solidFill>
                  <a:srgbClr val="FECDD3"/>
                </a:solidFill>
                <a:latin typeface="Segoe UI Symbol"/>
                <a:ea typeface="Segoe UI Symbol"/>
                <a:sym typeface="Segoe UI Symbol"/>
                <a:rtl val="0"/>
              </a:rPr>
              <a:t>✓</a:t>
            </a:r>
            <a:r>
              <a:rPr lang="en-IN" sz="900" spc="0" baseline="0">
                <a:ln/>
                <a:solidFill>
                  <a:srgbClr val="FECDD3"/>
                </a:solidFill>
                <a:latin typeface="Arial"/>
                <a:ea typeface="Segoe UI Symbol"/>
                <a:cs typeface="Arial"/>
                <a:sym typeface="Arial"/>
                <a:rtl val="0"/>
              </a:rPr>
              <a:t> N4 Rules Installation</a:t>
            </a:r>
          </a:p>
        </p:txBody>
      </p:sp>
      <p:sp>
        <p:nvSpPr>
          <p:cNvPr id="35" name="TextBox 34">
            <a:extLst>
              <a:ext uri="{FF2B5EF4-FFF2-40B4-BE49-F238E27FC236}">
                <a16:creationId xmlns:a16="http://schemas.microsoft.com/office/drawing/2014/main" id="{266A5D7A-52E7-087A-7C78-5DB72B057764}"/>
              </a:ext>
            </a:extLst>
          </p:cNvPr>
          <p:cNvSpPr txBox="1"/>
          <p:nvPr/>
        </p:nvSpPr>
        <p:spPr>
          <a:xfrm>
            <a:off x="7268819" y="2231704"/>
            <a:ext cx="1688283" cy="230832"/>
          </a:xfrm>
          <a:prstGeom prst="rect">
            <a:avLst/>
          </a:prstGeom>
          <a:noFill/>
        </p:spPr>
        <p:txBody>
          <a:bodyPr wrap="none" rtlCol="0">
            <a:spAutoFit/>
          </a:bodyPr>
          <a:lstStyle/>
          <a:p>
            <a:pPr algn="ctr"/>
            <a:r>
              <a:rPr lang="en-IN" sz="900" spc="0" baseline="0">
                <a:ln/>
                <a:solidFill>
                  <a:srgbClr val="FECDD3"/>
                </a:solidFill>
                <a:latin typeface="Segoe UI Symbol"/>
                <a:ea typeface="Segoe UI Symbol"/>
                <a:sym typeface="Segoe UI Symbol"/>
                <a:rtl val="0"/>
              </a:rPr>
              <a:t>✓</a:t>
            </a:r>
            <a:r>
              <a:rPr lang="en-IN" sz="900" spc="0" baseline="0">
                <a:ln/>
                <a:solidFill>
                  <a:srgbClr val="FECDD3"/>
                </a:solidFill>
                <a:latin typeface="Arial"/>
                <a:ea typeface="Segoe UI Symbol"/>
                <a:cs typeface="Arial"/>
                <a:sym typeface="Arial"/>
                <a:rtl val="0"/>
              </a:rPr>
              <a:t> Dynamic UPF Re-selection</a:t>
            </a:r>
          </a:p>
        </p:txBody>
      </p:sp>
      <p:sp>
        <p:nvSpPr>
          <p:cNvPr id="36" name="Freeform: Shape 35">
            <a:extLst>
              <a:ext uri="{FF2B5EF4-FFF2-40B4-BE49-F238E27FC236}">
                <a16:creationId xmlns:a16="http://schemas.microsoft.com/office/drawing/2014/main" id="{55B057C5-859B-7F08-BC73-150D8B8B9058}"/>
              </a:ext>
            </a:extLst>
          </p:cNvPr>
          <p:cNvSpPr/>
          <p:nvPr/>
        </p:nvSpPr>
        <p:spPr>
          <a:xfrm>
            <a:off x="9472774" y="1763245"/>
            <a:ext cx="1869745" cy="762013"/>
          </a:xfrm>
          <a:custGeom>
            <a:avLst/>
            <a:gdLst>
              <a:gd name="connsiteX0" fmla="*/ 1742263 w 1869745"/>
              <a:gd name="connsiteY0" fmla="*/ 0 h 762013"/>
              <a:gd name="connsiteX1" fmla="*/ 1869746 w 1869745"/>
              <a:gd name="connsiteY1" fmla="*/ 0 h 762013"/>
              <a:gd name="connsiteX2" fmla="*/ 1869746 w 1869745"/>
              <a:gd name="connsiteY2" fmla="*/ 762013 h 762013"/>
              <a:gd name="connsiteX3" fmla="*/ 1742263 w 1869745"/>
              <a:gd name="connsiteY3" fmla="*/ 762013 h 762013"/>
              <a:gd name="connsiteX4" fmla="*/ 127483 w 1869745"/>
              <a:gd name="connsiteY4" fmla="*/ 762013 h 762013"/>
              <a:gd name="connsiteX5" fmla="*/ 0 w 1869745"/>
              <a:gd name="connsiteY5" fmla="*/ 762013 h 762013"/>
              <a:gd name="connsiteX6" fmla="*/ 0 w 1869745"/>
              <a:gd name="connsiteY6" fmla="*/ 0 h 762013"/>
              <a:gd name="connsiteX7" fmla="*/ 127483 w 1869745"/>
              <a:gd name="connsiteY7" fmla="*/ 0 h 76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9745" h="762013">
                <a:moveTo>
                  <a:pt x="1742263" y="0"/>
                </a:moveTo>
                <a:cubicBezTo>
                  <a:pt x="1812670" y="0"/>
                  <a:pt x="1869746" y="0"/>
                  <a:pt x="1869746" y="0"/>
                </a:cubicBezTo>
                <a:lnTo>
                  <a:pt x="1869746" y="762013"/>
                </a:lnTo>
                <a:cubicBezTo>
                  <a:pt x="1869746" y="762013"/>
                  <a:pt x="1812670" y="762013"/>
                  <a:pt x="1742263" y="762013"/>
                </a:cubicBezTo>
                <a:lnTo>
                  <a:pt x="127483" y="762013"/>
                </a:lnTo>
                <a:cubicBezTo>
                  <a:pt x="57076" y="762013"/>
                  <a:pt x="0" y="762013"/>
                  <a:pt x="0" y="762013"/>
                </a:cubicBezTo>
                <a:lnTo>
                  <a:pt x="0" y="0"/>
                </a:lnTo>
                <a:cubicBezTo>
                  <a:pt x="0" y="0"/>
                  <a:pt x="57076" y="0"/>
                  <a:pt x="127483" y="0"/>
                </a:cubicBezTo>
                <a:close/>
              </a:path>
            </a:pathLst>
          </a:custGeom>
          <a:gradFill>
            <a:gsLst>
              <a:gs pos="0">
                <a:srgbClr val="EC4899"/>
              </a:gs>
              <a:gs pos="50000">
                <a:srgbClr val="D5307B"/>
              </a:gs>
              <a:gs pos="100000">
                <a:srgbClr val="BE185D"/>
              </a:gs>
            </a:gsLst>
            <a:lin ang="2700000" scaled="1"/>
          </a:gradFill>
          <a:ln w="8498" cap="flat">
            <a:noFill/>
            <a:prstDash val="solid"/>
            <a:miter/>
          </a:ln>
        </p:spPr>
        <p:txBody>
          <a:bodyPr rtlCol="0" anchor="ctr"/>
          <a:lstStyle/>
          <a:p>
            <a:pPr algn="ctr"/>
            <a:endParaRPr lang="en-IN"/>
          </a:p>
        </p:txBody>
      </p:sp>
      <p:sp>
        <p:nvSpPr>
          <p:cNvPr id="37" name="TextBox 36">
            <a:extLst>
              <a:ext uri="{FF2B5EF4-FFF2-40B4-BE49-F238E27FC236}">
                <a16:creationId xmlns:a16="http://schemas.microsoft.com/office/drawing/2014/main" id="{FE4B8510-2C61-B330-EDD8-473584F7089A}"/>
              </a:ext>
            </a:extLst>
          </p:cNvPr>
          <p:cNvSpPr txBox="1"/>
          <p:nvPr/>
        </p:nvSpPr>
        <p:spPr>
          <a:xfrm>
            <a:off x="9749455" y="1816051"/>
            <a:ext cx="1316386" cy="276999"/>
          </a:xfrm>
          <a:prstGeom prst="rect">
            <a:avLst/>
          </a:prstGeom>
          <a:noFill/>
        </p:spPr>
        <p:txBody>
          <a:bodyPr wrap="none" rtlCol="0">
            <a:spAutoFit/>
          </a:bodyPr>
          <a:lstStyle/>
          <a:p>
            <a:pPr algn="ctr"/>
            <a:r>
              <a:rPr lang="en-IN" sz="1200" b="1" spc="0" baseline="0">
                <a:ln/>
                <a:solidFill>
                  <a:srgbClr val="FFFFFF"/>
                </a:solidFill>
                <a:latin typeface="Arial"/>
                <a:cs typeface="Arial"/>
                <a:sym typeface="Arial"/>
                <a:rtl val="0"/>
              </a:rPr>
              <a:t>Policy and QoS</a:t>
            </a:r>
          </a:p>
        </p:txBody>
      </p:sp>
      <p:sp>
        <p:nvSpPr>
          <p:cNvPr id="38" name="TextBox 37">
            <a:extLst>
              <a:ext uri="{FF2B5EF4-FFF2-40B4-BE49-F238E27FC236}">
                <a16:creationId xmlns:a16="http://schemas.microsoft.com/office/drawing/2014/main" id="{1DD79B84-4B84-DCF0-AAA9-4CDB61FB2122}"/>
              </a:ext>
            </a:extLst>
          </p:cNvPr>
          <p:cNvSpPr txBox="1"/>
          <p:nvPr/>
        </p:nvSpPr>
        <p:spPr>
          <a:xfrm>
            <a:off x="9669305" y="1977699"/>
            <a:ext cx="1476686" cy="230832"/>
          </a:xfrm>
          <a:prstGeom prst="rect">
            <a:avLst/>
          </a:prstGeom>
          <a:noFill/>
        </p:spPr>
        <p:txBody>
          <a:bodyPr wrap="none" rtlCol="0">
            <a:spAutoFit/>
          </a:bodyPr>
          <a:lstStyle/>
          <a:p>
            <a:pPr algn="ctr"/>
            <a:r>
              <a:rPr lang="en-IN" sz="900" spc="0" baseline="0">
                <a:ln/>
                <a:solidFill>
                  <a:srgbClr val="FECDD3"/>
                </a:solidFill>
                <a:latin typeface="Segoe UI Symbol"/>
                <a:ea typeface="Segoe UI Symbol"/>
                <a:sym typeface="Segoe UI Symbol"/>
                <a:rtl val="0"/>
              </a:rPr>
              <a:t>✓</a:t>
            </a:r>
            <a:r>
              <a:rPr lang="en-IN" sz="900" spc="0" baseline="0">
                <a:ln/>
                <a:solidFill>
                  <a:srgbClr val="FECDD3"/>
                </a:solidFill>
                <a:latin typeface="Arial"/>
                <a:ea typeface="Segoe UI Symbol"/>
                <a:cs typeface="Arial"/>
                <a:sym typeface="Arial"/>
                <a:rtl val="0"/>
              </a:rPr>
              <a:t> PCC Rules Translation</a:t>
            </a:r>
          </a:p>
        </p:txBody>
      </p:sp>
      <p:sp>
        <p:nvSpPr>
          <p:cNvPr id="39" name="TextBox 38">
            <a:extLst>
              <a:ext uri="{FF2B5EF4-FFF2-40B4-BE49-F238E27FC236}">
                <a16:creationId xmlns:a16="http://schemas.microsoft.com/office/drawing/2014/main" id="{89DC9FD8-5654-D2B5-3BA1-9CAFF36EE652}"/>
              </a:ext>
            </a:extLst>
          </p:cNvPr>
          <p:cNvSpPr txBox="1"/>
          <p:nvPr/>
        </p:nvSpPr>
        <p:spPr>
          <a:xfrm>
            <a:off x="9797545" y="2104702"/>
            <a:ext cx="1220206" cy="230832"/>
          </a:xfrm>
          <a:prstGeom prst="rect">
            <a:avLst/>
          </a:prstGeom>
          <a:noFill/>
        </p:spPr>
        <p:txBody>
          <a:bodyPr wrap="none" rtlCol="0">
            <a:spAutoFit/>
          </a:bodyPr>
          <a:lstStyle/>
          <a:p>
            <a:pPr algn="ctr"/>
            <a:r>
              <a:rPr lang="en-IN" sz="900" spc="0" baseline="0">
                <a:ln/>
                <a:solidFill>
                  <a:srgbClr val="FECDD3"/>
                </a:solidFill>
                <a:latin typeface="Segoe UI Symbol"/>
                <a:ea typeface="Segoe UI Symbol"/>
                <a:sym typeface="Segoe UI Symbol"/>
                <a:rtl val="0"/>
              </a:rPr>
              <a:t>✓</a:t>
            </a:r>
            <a:r>
              <a:rPr lang="en-IN" sz="900" spc="0" baseline="0">
                <a:ln/>
                <a:solidFill>
                  <a:srgbClr val="FECDD3"/>
                </a:solidFill>
                <a:latin typeface="Arial"/>
                <a:ea typeface="Segoe UI Symbol"/>
                <a:cs typeface="Arial"/>
                <a:sym typeface="Arial"/>
                <a:rtl val="0"/>
              </a:rPr>
              <a:t> QoS Enforcement</a:t>
            </a:r>
          </a:p>
        </p:txBody>
      </p:sp>
      <p:sp>
        <p:nvSpPr>
          <p:cNvPr id="40" name="TextBox 39">
            <a:extLst>
              <a:ext uri="{FF2B5EF4-FFF2-40B4-BE49-F238E27FC236}">
                <a16:creationId xmlns:a16="http://schemas.microsoft.com/office/drawing/2014/main" id="{630566E1-5112-1BAC-D967-0EBA1FA3F2D8}"/>
              </a:ext>
            </a:extLst>
          </p:cNvPr>
          <p:cNvSpPr txBox="1"/>
          <p:nvPr/>
        </p:nvSpPr>
        <p:spPr>
          <a:xfrm>
            <a:off x="9864870" y="2231704"/>
            <a:ext cx="1085554" cy="230832"/>
          </a:xfrm>
          <a:prstGeom prst="rect">
            <a:avLst/>
          </a:prstGeom>
          <a:noFill/>
        </p:spPr>
        <p:txBody>
          <a:bodyPr wrap="none" rtlCol="0">
            <a:spAutoFit/>
          </a:bodyPr>
          <a:lstStyle/>
          <a:p>
            <a:pPr algn="ctr"/>
            <a:r>
              <a:rPr lang="en-IN" sz="900" spc="0" baseline="0">
                <a:ln/>
                <a:solidFill>
                  <a:srgbClr val="FECDD3"/>
                </a:solidFill>
                <a:latin typeface="Segoe UI Symbol"/>
                <a:ea typeface="Segoe UI Symbol"/>
                <a:sym typeface="Segoe UI Symbol"/>
                <a:rtl val="0"/>
              </a:rPr>
              <a:t>✓</a:t>
            </a:r>
            <a:r>
              <a:rPr lang="en-IN" sz="900" spc="0" baseline="0">
                <a:ln/>
                <a:solidFill>
                  <a:srgbClr val="FECDD3"/>
                </a:solidFill>
                <a:latin typeface="Arial"/>
                <a:ea typeface="Segoe UI Symbol"/>
                <a:cs typeface="Arial"/>
                <a:sym typeface="Arial"/>
                <a:rtl val="0"/>
              </a:rPr>
              <a:t> Traffic Steering</a:t>
            </a:r>
          </a:p>
        </p:txBody>
      </p:sp>
      <p:sp>
        <p:nvSpPr>
          <p:cNvPr id="41" name="Freeform: Shape 40">
            <a:extLst>
              <a:ext uri="{FF2B5EF4-FFF2-40B4-BE49-F238E27FC236}">
                <a16:creationId xmlns:a16="http://schemas.microsoft.com/office/drawing/2014/main" id="{0DD06592-9DF1-AF41-3C9B-B9937FCD5495}"/>
              </a:ext>
            </a:extLst>
          </p:cNvPr>
          <p:cNvSpPr/>
          <p:nvPr/>
        </p:nvSpPr>
        <p:spPr>
          <a:xfrm>
            <a:off x="1596980" y="5319306"/>
            <a:ext cx="2228045" cy="762013"/>
          </a:xfrm>
          <a:custGeom>
            <a:avLst/>
            <a:gdLst>
              <a:gd name="connsiteX0" fmla="*/ 1742263 w 1869745"/>
              <a:gd name="connsiteY0" fmla="*/ 0 h 762013"/>
              <a:gd name="connsiteX1" fmla="*/ 1869746 w 1869745"/>
              <a:gd name="connsiteY1" fmla="*/ 0 h 762013"/>
              <a:gd name="connsiteX2" fmla="*/ 1869746 w 1869745"/>
              <a:gd name="connsiteY2" fmla="*/ 762013 h 762013"/>
              <a:gd name="connsiteX3" fmla="*/ 1742263 w 1869745"/>
              <a:gd name="connsiteY3" fmla="*/ 762013 h 762013"/>
              <a:gd name="connsiteX4" fmla="*/ 127483 w 1869745"/>
              <a:gd name="connsiteY4" fmla="*/ 762013 h 762013"/>
              <a:gd name="connsiteX5" fmla="*/ 0 w 1869745"/>
              <a:gd name="connsiteY5" fmla="*/ 762013 h 762013"/>
              <a:gd name="connsiteX6" fmla="*/ 0 w 1869745"/>
              <a:gd name="connsiteY6" fmla="*/ 0 h 762013"/>
              <a:gd name="connsiteX7" fmla="*/ 127483 w 1869745"/>
              <a:gd name="connsiteY7" fmla="*/ 0 h 76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9745" h="762013">
                <a:moveTo>
                  <a:pt x="1742263" y="0"/>
                </a:moveTo>
                <a:cubicBezTo>
                  <a:pt x="1812670" y="0"/>
                  <a:pt x="1869746" y="0"/>
                  <a:pt x="1869746" y="0"/>
                </a:cubicBezTo>
                <a:lnTo>
                  <a:pt x="1869746" y="762013"/>
                </a:lnTo>
                <a:cubicBezTo>
                  <a:pt x="1869746" y="762013"/>
                  <a:pt x="1812670" y="762013"/>
                  <a:pt x="1742263" y="762013"/>
                </a:cubicBezTo>
                <a:lnTo>
                  <a:pt x="127483" y="762013"/>
                </a:lnTo>
                <a:cubicBezTo>
                  <a:pt x="57076" y="762013"/>
                  <a:pt x="0" y="762013"/>
                  <a:pt x="0" y="762013"/>
                </a:cubicBezTo>
                <a:lnTo>
                  <a:pt x="0" y="0"/>
                </a:lnTo>
                <a:cubicBezTo>
                  <a:pt x="0" y="0"/>
                  <a:pt x="57076" y="0"/>
                  <a:pt x="127483" y="0"/>
                </a:cubicBezTo>
                <a:close/>
              </a:path>
            </a:pathLst>
          </a:custGeom>
          <a:gradFill>
            <a:gsLst>
              <a:gs pos="0">
                <a:srgbClr val="F472B6"/>
              </a:gs>
              <a:gs pos="50000">
                <a:srgbClr val="F05DA7"/>
              </a:gs>
              <a:gs pos="100000">
                <a:srgbClr val="EC4899"/>
              </a:gs>
            </a:gsLst>
            <a:lin ang="2700000" scaled="1"/>
          </a:gradFill>
          <a:ln w="8498" cap="flat">
            <a:noFill/>
            <a:prstDash val="solid"/>
            <a:miter/>
          </a:ln>
        </p:spPr>
        <p:txBody>
          <a:bodyPr rtlCol="0" anchor="ctr"/>
          <a:lstStyle/>
          <a:p>
            <a:pPr algn="ctr"/>
            <a:endParaRPr lang="en-IN"/>
          </a:p>
        </p:txBody>
      </p:sp>
      <p:sp>
        <p:nvSpPr>
          <p:cNvPr id="42" name="TextBox 41">
            <a:extLst>
              <a:ext uri="{FF2B5EF4-FFF2-40B4-BE49-F238E27FC236}">
                <a16:creationId xmlns:a16="http://schemas.microsoft.com/office/drawing/2014/main" id="{71D98709-36D6-9BDF-DA73-DC21EA893F27}"/>
              </a:ext>
            </a:extLst>
          </p:cNvPr>
          <p:cNvSpPr txBox="1"/>
          <p:nvPr/>
        </p:nvSpPr>
        <p:spPr>
          <a:xfrm>
            <a:off x="1644440" y="5372112"/>
            <a:ext cx="2228494" cy="276999"/>
          </a:xfrm>
          <a:prstGeom prst="rect">
            <a:avLst/>
          </a:prstGeom>
          <a:noFill/>
        </p:spPr>
        <p:txBody>
          <a:bodyPr wrap="none" rtlCol="0">
            <a:spAutoFit/>
          </a:bodyPr>
          <a:lstStyle/>
          <a:p>
            <a:pPr algn="ctr"/>
            <a:r>
              <a:rPr lang="en-IN" sz="1200" b="1" spc="0" baseline="0">
                <a:ln/>
                <a:solidFill>
                  <a:srgbClr val="FFFFFF"/>
                </a:solidFill>
                <a:latin typeface="Arial"/>
                <a:cs typeface="Arial"/>
                <a:sym typeface="Arial"/>
                <a:rtl val="0"/>
              </a:rPr>
              <a:t>Downlink Data Management</a:t>
            </a:r>
          </a:p>
        </p:txBody>
      </p:sp>
      <p:sp>
        <p:nvSpPr>
          <p:cNvPr id="43" name="TextBox 42">
            <a:extLst>
              <a:ext uri="{FF2B5EF4-FFF2-40B4-BE49-F238E27FC236}">
                <a16:creationId xmlns:a16="http://schemas.microsoft.com/office/drawing/2014/main" id="{EDD4D0E7-D086-BA59-DCB8-10B4900F0FE4}"/>
              </a:ext>
            </a:extLst>
          </p:cNvPr>
          <p:cNvSpPr txBox="1"/>
          <p:nvPr/>
        </p:nvSpPr>
        <p:spPr>
          <a:xfrm>
            <a:off x="1985079" y="5533761"/>
            <a:ext cx="1547218" cy="230832"/>
          </a:xfrm>
          <a:prstGeom prst="rect">
            <a:avLst/>
          </a:prstGeom>
          <a:noFill/>
        </p:spPr>
        <p:txBody>
          <a:bodyPr wrap="none" rtlCol="0">
            <a:spAutoFit/>
          </a:bodyPr>
          <a:lstStyle/>
          <a:p>
            <a:pPr algn="ctr"/>
            <a:r>
              <a:rPr lang="en-IN" sz="900" spc="0" baseline="0">
                <a:ln/>
                <a:solidFill>
                  <a:srgbClr val="FECDD3"/>
                </a:solidFill>
                <a:latin typeface="Segoe UI Symbol"/>
                <a:ea typeface="Segoe UI Symbol"/>
                <a:sym typeface="Segoe UI Symbol"/>
                <a:rtl val="0"/>
              </a:rPr>
              <a:t>✓</a:t>
            </a:r>
            <a:r>
              <a:rPr lang="en-IN" sz="900" spc="0" baseline="0">
                <a:ln/>
                <a:solidFill>
                  <a:srgbClr val="FECDD3"/>
                </a:solidFill>
                <a:latin typeface="Arial"/>
                <a:ea typeface="Segoe UI Symbol"/>
                <a:cs typeface="Arial"/>
                <a:sym typeface="Arial"/>
                <a:rtl val="0"/>
              </a:rPr>
              <a:t> Data Notification Trigger</a:t>
            </a:r>
          </a:p>
        </p:txBody>
      </p:sp>
      <p:sp>
        <p:nvSpPr>
          <p:cNvPr id="44" name="TextBox 43">
            <a:extLst>
              <a:ext uri="{FF2B5EF4-FFF2-40B4-BE49-F238E27FC236}">
                <a16:creationId xmlns:a16="http://schemas.microsoft.com/office/drawing/2014/main" id="{EBF58E0D-6200-CD40-52A4-5E8E951918D8}"/>
              </a:ext>
            </a:extLst>
          </p:cNvPr>
          <p:cNvSpPr txBox="1"/>
          <p:nvPr/>
        </p:nvSpPr>
        <p:spPr>
          <a:xfrm>
            <a:off x="1988285" y="5660763"/>
            <a:ext cx="1540806" cy="230832"/>
          </a:xfrm>
          <a:prstGeom prst="rect">
            <a:avLst/>
          </a:prstGeom>
          <a:noFill/>
        </p:spPr>
        <p:txBody>
          <a:bodyPr wrap="none" rtlCol="0">
            <a:spAutoFit/>
          </a:bodyPr>
          <a:lstStyle/>
          <a:p>
            <a:pPr algn="ctr"/>
            <a:r>
              <a:rPr lang="en-IN" sz="900" spc="0" baseline="0">
                <a:ln/>
                <a:solidFill>
                  <a:srgbClr val="FECDD3"/>
                </a:solidFill>
                <a:latin typeface="Segoe UI Symbol"/>
                <a:ea typeface="Segoe UI Symbol"/>
                <a:sym typeface="Segoe UI Symbol"/>
                <a:rtl val="0"/>
              </a:rPr>
              <a:t>✓</a:t>
            </a:r>
            <a:r>
              <a:rPr lang="en-IN" sz="900" spc="0" baseline="0">
                <a:ln/>
                <a:solidFill>
                  <a:srgbClr val="FECDD3"/>
                </a:solidFill>
                <a:latin typeface="Arial"/>
                <a:ea typeface="Segoe UI Symbol"/>
                <a:cs typeface="Arial"/>
                <a:sym typeface="Arial"/>
                <a:rtl val="0"/>
              </a:rPr>
              <a:t> UE Paging Coordination</a:t>
            </a:r>
          </a:p>
        </p:txBody>
      </p:sp>
      <p:sp>
        <p:nvSpPr>
          <p:cNvPr id="45" name="TextBox 44">
            <a:extLst>
              <a:ext uri="{FF2B5EF4-FFF2-40B4-BE49-F238E27FC236}">
                <a16:creationId xmlns:a16="http://schemas.microsoft.com/office/drawing/2014/main" id="{DED05CAF-485C-6CDB-2EBF-65DEC091FB0F}"/>
              </a:ext>
            </a:extLst>
          </p:cNvPr>
          <p:cNvSpPr txBox="1"/>
          <p:nvPr/>
        </p:nvSpPr>
        <p:spPr>
          <a:xfrm>
            <a:off x="2110113" y="5787765"/>
            <a:ext cx="1297150" cy="230832"/>
          </a:xfrm>
          <a:prstGeom prst="rect">
            <a:avLst/>
          </a:prstGeom>
          <a:noFill/>
        </p:spPr>
        <p:txBody>
          <a:bodyPr wrap="none" rtlCol="0">
            <a:spAutoFit/>
          </a:bodyPr>
          <a:lstStyle/>
          <a:p>
            <a:pPr algn="ctr"/>
            <a:r>
              <a:rPr lang="en-IN" sz="900" spc="0" baseline="0">
                <a:ln/>
                <a:solidFill>
                  <a:srgbClr val="FECDD3"/>
                </a:solidFill>
                <a:latin typeface="Segoe UI Symbol"/>
                <a:ea typeface="Segoe UI Symbol"/>
                <a:sym typeface="Segoe UI Symbol"/>
                <a:rtl val="0"/>
              </a:rPr>
              <a:t>✓</a:t>
            </a:r>
            <a:r>
              <a:rPr lang="en-IN" sz="900" spc="0" baseline="0">
                <a:ln/>
                <a:solidFill>
                  <a:srgbClr val="FECDD3"/>
                </a:solidFill>
                <a:latin typeface="Arial"/>
                <a:ea typeface="Segoe UI Symbol"/>
                <a:cs typeface="Arial"/>
                <a:sym typeface="Arial"/>
                <a:rtl val="0"/>
              </a:rPr>
              <a:t> Idle Mode Handling</a:t>
            </a:r>
          </a:p>
        </p:txBody>
      </p:sp>
      <p:sp>
        <p:nvSpPr>
          <p:cNvPr id="46" name="Freeform: Shape 45">
            <a:extLst>
              <a:ext uri="{FF2B5EF4-FFF2-40B4-BE49-F238E27FC236}">
                <a16:creationId xmlns:a16="http://schemas.microsoft.com/office/drawing/2014/main" id="{6B3033CE-44F2-2782-9569-9761E9CE88B1}"/>
              </a:ext>
            </a:extLst>
          </p:cNvPr>
          <p:cNvSpPr/>
          <p:nvPr/>
        </p:nvSpPr>
        <p:spPr>
          <a:xfrm>
            <a:off x="3976656" y="5319306"/>
            <a:ext cx="2228045" cy="762013"/>
          </a:xfrm>
          <a:custGeom>
            <a:avLst/>
            <a:gdLst>
              <a:gd name="connsiteX0" fmla="*/ 1742263 w 1869745"/>
              <a:gd name="connsiteY0" fmla="*/ 0 h 762013"/>
              <a:gd name="connsiteX1" fmla="*/ 1869746 w 1869745"/>
              <a:gd name="connsiteY1" fmla="*/ 0 h 762013"/>
              <a:gd name="connsiteX2" fmla="*/ 1869746 w 1869745"/>
              <a:gd name="connsiteY2" fmla="*/ 762013 h 762013"/>
              <a:gd name="connsiteX3" fmla="*/ 1742263 w 1869745"/>
              <a:gd name="connsiteY3" fmla="*/ 762013 h 762013"/>
              <a:gd name="connsiteX4" fmla="*/ 127483 w 1869745"/>
              <a:gd name="connsiteY4" fmla="*/ 762013 h 762013"/>
              <a:gd name="connsiteX5" fmla="*/ 0 w 1869745"/>
              <a:gd name="connsiteY5" fmla="*/ 762013 h 762013"/>
              <a:gd name="connsiteX6" fmla="*/ 0 w 1869745"/>
              <a:gd name="connsiteY6" fmla="*/ 0 h 762013"/>
              <a:gd name="connsiteX7" fmla="*/ 127483 w 1869745"/>
              <a:gd name="connsiteY7" fmla="*/ 0 h 76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9745" h="762013">
                <a:moveTo>
                  <a:pt x="1742263" y="0"/>
                </a:moveTo>
                <a:cubicBezTo>
                  <a:pt x="1812670" y="0"/>
                  <a:pt x="1869746" y="0"/>
                  <a:pt x="1869746" y="0"/>
                </a:cubicBezTo>
                <a:lnTo>
                  <a:pt x="1869746" y="762013"/>
                </a:lnTo>
                <a:cubicBezTo>
                  <a:pt x="1869746" y="762013"/>
                  <a:pt x="1812670" y="762013"/>
                  <a:pt x="1742263" y="762013"/>
                </a:cubicBezTo>
                <a:lnTo>
                  <a:pt x="127483" y="762013"/>
                </a:lnTo>
                <a:cubicBezTo>
                  <a:pt x="57076" y="762013"/>
                  <a:pt x="0" y="762013"/>
                  <a:pt x="0" y="762013"/>
                </a:cubicBezTo>
                <a:lnTo>
                  <a:pt x="0" y="0"/>
                </a:lnTo>
                <a:cubicBezTo>
                  <a:pt x="0" y="0"/>
                  <a:pt x="57076" y="0"/>
                  <a:pt x="127483" y="0"/>
                </a:cubicBezTo>
                <a:close/>
              </a:path>
            </a:pathLst>
          </a:custGeom>
          <a:gradFill>
            <a:gsLst>
              <a:gs pos="0">
                <a:srgbClr val="F472B6"/>
              </a:gs>
              <a:gs pos="50000">
                <a:srgbClr val="F05DA7"/>
              </a:gs>
              <a:gs pos="100000">
                <a:srgbClr val="EC4899"/>
              </a:gs>
            </a:gsLst>
            <a:lin ang="2700000" scaled="1"/>
          </a:gradFill>
          <a:ln w="8498" cap="flat">
            <a:noFill/>
            <a:prstDash val="solid"/>
            <a:miter/>
          </a:ln>
        </p:spPr>
        <p:txBody>
          <a:bodyPr rtlCol="0" anchor="ctr"/>
          <a:lstStyle/>
          <a:p>
            <a:pPr algn="ctr"/>
            <a:endParaRPr lang="en-IN"/>
          </a:p>
        </p:txBody>
      </p:sp>
      <p:sp>
        <p:nvSpPr>
          <p:cNvPr id="47" name="TextBox 46">
            <a:extLst>
              <a:ext uri="{FF2B5EF4-FFF2-40B4-BE49-F238E27FC236}">
                <a16:creationId xmlns:a16="http://schemas.microsoft.com/office/drawing/2014/main" id="{5D639C85-368D-CF43-803E-AB80D74AE66F}"/>
              </a:ext>
            </a:extLst>
          </p:cNvPr>
          <p:cNvSpPr txBox="1"/>
          <p:nvPr/>
        </p:nvSpPr>
        <p:spPr>
          <a:xfrm>
            <a:off x="4390403" y="5372112"/>
            <a:ext cx="1495922" cy="276999"/>
          </a:xfrm>
          <a:prstGeom prst="rect">
            <a:avLst/>
          </a:prstGeom>
          <a:noFill/>
        </p:spPr>
        <p:txBody>
          <a:bodyPr wrap="none" rtlCol="0">
            <a:spAutoFit/>
          </a:bodyPr>
          <a:lstStyle/>
          <a:p>
            <a:pPr algn="ctr"/>
            <a:r>
              <a:rPr lang="en-IN" sz="1200" b="1" spc="0" baseline="0">
                <a:ln/>
                <a:solidFill>
                  <a:srgbClr val="FFFFFF"/>
                </a:solidFill>
                <a:latin typeface="Arial"/>
                <a:cs typeface="Arial"/>
                <a:sym typeface="Arial"/>
                <a:rtl val="0"/>
              </a:rPr>
              <a:t>Charging Support</a:t>
            </a:r>
          </a:p>
        </p:txBody>
      </p:sp>
      <p:sp>
        <p:nvSpPr>
          <p:cNvPr id="48" name="TextBox 47">
            <a:extLst>
              <a:ext uri="{FF2B5EF4-FFF2-40B4-BE49-F238E27FC236}">
                <a16:creationId xmlns:a16="http://schemas.microsoft.com/office/drawing/2014/main" id="{04FE3DDA-000B-C7FD-29CD-5D9BEA68EACC}"/>
              </a:ext>
            </a:extLst>
          </p:cNvPr>
          <p:cNvSpPr txBox="1"/>
          <p:nvPr/>
        </p:nvSpPr>
        <p:spPr>
          <a:xfrm>
            <a:off x="4579558" y="5533761"/>
            <a:ext cx="1117614" cy="230832"/>
          </a:xfrm>
          <a:prstGeom prst="rect">
            <a:avLst/>
          </a:prstGeom>
          <a:noFill/>
        </p:spPr>
        <p:txBody>
          <a:bodyPr wrap="none" rtlCol="0">
            <a:spAutoFit/>
          </a:bodyPr>
          <a:lstStyle/>
          <a:p>
            <a:pPr algn="ctr"/>
            <a:r>
              <a:rPr lang="en-IN" sz="900" spc="0" baseline="0">
                <a:ln/>
                <a:solidFill>
                  <a:srgbClr val="FECDD3"/>
                </a:solidFill>
                <a:latin typeface="Segoe UI Symbol"/>
                <a:ea typeface="Segoe UI Symbol"/>
                <a:sym typeface="Segoe UI Symbol"/>
                <a:rtl val="0"/>
              </a:rPr>
              <a:t>✓</a:t>
            </a:r>
            <a:r>
              <a:rPr lang="en-IN" sz="900" spc="0" baseline="0">
                <a:ln/>
                <a:solidFill>
                  <a:srgbClr val="FECDD3"/>
                </a:solidFill>
                <a:latin typeface="Arial"/>
                <a:ea typeface="Segoe UI Symbol"/>
                <a:cs typeface="Arial"/>
                <a:sym typeface="Arial"/>
                <a:rtl val="0"/>
              </a:rPr>
              <a:t> CHF Integration</a:t>
            </a:r>
          </a:p>
        </p:txBody>
      </p:sp>
      <p:sp>
        <p:nvSpPr>
          <p:cNvPr id="49" name="TextBox 48">
            <a:extLst>
              <a:ext uri="{FF2B5EF4-FFF2-40B4-BE49-F238E27FC236}">
                <a16:creationId xmlns:a16="http://schemas.microsoft.com/office/drawing/2014/main" id="{884388C7-1B99-FC28-1C58-EEA69466D2A0}"/>
              </a:ext>
            </a:extLst>
          </p:cNvPr>
          <p:cNvSpPr txBox="1"/>
          <p:nvPr/>
        </p:nvSpPr>
        <p:spPr>
          <a:xfrm>
            <a:off x="4412846" y="5660763"/>
            <a:ext cx="1451038" cy="230832"/>
          </a:xfrm>
          <a:prstGeom prst="rect">
            <a:avLst/>
          </a:prstGeom>
          <a:noFill/>
        </p:spPr>
        <p:txBody>
          <a:bodyPr wrap="none" rtlCol="0">
            <a:spAutoFit/>
          </a:bodyPr>
          <a:lstStyle/>
          <a:p>
            <a:pPr algn="ctr"/>
            <a:r>
              <a:rPr lang="en-IN" sz="900" spc="0" baseline="0">
                <a:ln/>
                <a:solidFill>
                  <a:srgbClr val="FECDD3"/>
                </a:solidFill>
                <a:latin typeface="Segoe UI Symbol"/>
                <a:ea typeface="Segoe UI Symbol"/>
                <a:sym typeface="Segoe UI Symbol"/>
                <a:rtl val="0"/>
              </a:rPr>
              <a:t>✓</a:t>
            </a:r>
            <a:r>
              <a:rPr lang="en-IN" sz="900" spc="0" baseline="0">
                <a:ln/>
                <a:solidFill>
                  <a:srgbClr val="FECDD3"/>
                </a:solidFill>
                <a:latin typeface="Arial"/>
                <a:ea typeface="Segoe UI Symbol"/>
                <a:cs typeface="Arial"/>
                <a:sym typeface="Arial"/>
                <a:rtl val="0"/>
              </a:rPr>
              <a:t> Usage Data Collection</a:t>
            </a:r>
          </a:p>
        </p:txBody>
      </p:sp>
      <p:sp>
        <p:nvSpPr>
          <p:cNvPr id="50" name="TextBox 49">
            <a:extLst>
              <a:ext uri="{FF2B5EF4-FFF2-40B4-BE49-F238E27FC236}">
                <a16:creationId xmlns:a16="http://schemas.microsoft.com/office/drawing/2014/main" id="{7B5C14F4-5528-B95A-6CFB-279C46AD8717}"/>
              </a:ext>
            </a:extLst>
          </p:cNvPr>
          <p:cNvSpPr txBox="1"/>
          <p:nvPr/>
        </p:nvSpPr>
        <p:spPr>
          <a:xfrm>
            <a:off x="4528262" y="5787765"/>
            <a:ext cx="1220206" cy="230832"/>
          </a:xfrm>
          <a:prstGeom prst="rect">
            <a:avLst/>
          </a:prstGeom>
          <a:noFill/>
        </p:spPr>
        <p:txBody>
          <a:bodyPr wrap="none" rtlCol="0">
            <a:spAutoFit/>
          </a:bodyPr>
          <a:lstStyle/>
          <a:p>
            <a:pPr algn="ctr"/>
            <a:r>
              <a:rPr lang="en-IN" sz="900" spc="0" baseline="0">
                <a:ln/>
                <a:solidFill>
                  <a:srgbClr val="FECDD3"/>
                </a:solidFill>
                <a:latin typeface="Segoe UI Symbol"/>
                <a:ea typeface="Segoe UI Symbol"/>
                <a:sym typeface="Segoe UI Symbol"/>
                <a:rtl val="0"/>
              </a:rPr>
              <a:t>✓</a:t>
            </a:r>
            <a:r>
              <a:rPr lang="en-IN" sz="900" spc="0" baseline="0">
                <a:ln/>
                <a:solidFill>
                  <a:srgbClr val="FECDD3"/>
                </a:solidFill>
                <a:latin typeface="Arial"/>
                <a:ea typeface="Segoe UI Symbol"/>
                <a:cs typeface="Arial"/>
                <a:sym typeface="Arial"/>
                <a:rtl val="0"/>
              </a:rPr>
              <a:t> Billing Information</a:t>
            </a:r>
          </a:p>
        </p:txBody>
      </p:sp>
      <p:sp>
        <p:nvSpPr>
          <p:cNvPr id="51" name="Freeform: Shape 50">
            <a:extLst>
              <a:ext uri="{FF2B5EF4-FFF2-40B4-BE49-F238E27FC236}">
                <a16:creationId xmlns:a16="http://schemas.microsoft.com/office/drawing/2014/main" id="{21C10E21-C66C-411A-74D1-985770BB4EB8}"/>
              </a:ext>
            </a:extLst>
          </p:cNvPr>
          <p:cNvSpPr/>
          <p:nvPr/>
        </p:nvSpPr>
        <p:spPr>
          <a:xfrm>
            <a:off x="6356333" y="5319306"/>
            <a:ext cx="2228045" cy="762013"/>
          </a:xfrm>
          <a:custGeom>
            <a:avLst/>
            <a:gdLst>
              <a:gd name="connsiteX0" fmla="*/ 1742263 w 1869745"/>
              <a:gd name="connsiteY0" fmla="*/ 0 h 762013"/>
              <a:gd name="connsiteX1" fmla="*/ 1869746 w 1869745"/>
              <a:gd name="connsiteY1" fmla="*/ 0 h 762013"/>
              <a:gd name="connsiteX2" fmla="*/ 1869746 w 1869745"/>
              <a:gd name="connsiteY2" fmla="*/ 762013 h 762013"/>
              <a:gd name="connsiteX3" fmla="*/ 1742263 w 1869745"/>
              <a:gd name="connsiteY3" fmla="*/ 762013 h 762013"/>
              <a:gd name="connsiteX4" fmla="*/ 127483 w 1869745"/>
              <a:gd name="connsiteY4" fmla="*/ 762013 h 762013"/>
              <a:gd name="connsiteX5" fmla="*/ 0 w 1869745"/>
              <a:gd name="connsiteY5" fmla="*/ 762013 h 762013"/>
              <a:gd name="connsiteX6" fmla="*/ 0 w 1869745"/>
              <a:gd name="connsiteY6" fmla="*/ 0 h 762013"/>
              <a:gd name="connsiteX7" fmla="*/ 127483 w 1869745"/>
              <a:gd name="connsiteY7" fmla="*/ 0 h 76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9745" h="762013">
                <a:moveTo>
                  <a:pt x="1742263" y="0"/>
                </a:moveTo>
                <a:cubicBezTo>
                  <a:pt x="1812670" y="0"/>
                  <a:pt x="1869746" y="0"/>
                  <a:pt x="1869746" y="0"/>
                </a:cubicBezTo>
                <a:lnTo>
                  <a:pt x="1869746" y="762013"/>
                </a:lnTo>
                <a:cubicBezTo>
                  <a:pt x="1869746" y="762013"/>
                  <a:pt x="1812670" y="762013"/>
                  <a:pt x="1742263" y="762013"/>
                </a:cubicBezTo>
                <a:lnTo>
                  <a:pt x="127483" y="762013"/>
                </a:lnTo>
                <a:cubicBezTo>
                  <a:pt x="57076" y="762013"/>
                  <a:pt x="0" y="762013"/>
                  <a:pt x="0" y="762013"/>
                </a:cubicBezTo>
                <a:lnTo>
                  <a:pt x="0" y="0"/>
                </a:lnTo>
                <a:cubicBezTo>
                  <a:pt x="0" y="0"/>
                  <a:pt x="57076" y="0"/>
                  <a:pt x="127483" y="0"/>
                </a:cubicBezTo>
                <a:close/>
              </a:path>
            </a:pathLst>
          </a:custGeom>
          <a:gradFill>
            <a:gsLst>
              <a:gs pos="0">
                <a:srgbClr val="F472B6"/>
              </a:gs>
              <a:gs pos="50000">
                <a:srgbClr val="F05DA7"/>
              </a:gs>
              <a:gs pos="100000">
                <a:srgbClr val="EC4899"/>
              </a:gs>
            </a:gsLst>
            <a:lin ang="2700000" scaled="1"/>
          </a:gradFill>
          <a:ln w="8498" cap="flat">
            <a:noFill/>
            <a:prstDash val="solid"/>
            <a:miter/>
          </a:ln>
        </p:spPr>
        <p:txBody>
          <a:bodyPr rtlCol="0" anchor="ctr"/>
          <a:lstStyle/>
          <a:p>
            <a:pPr algn="ctr"/>
            <a:endParaRPr lang="en-IN"/>
          </a:p>
        </p:txBody>
      </p:sp>
      <p:sp>
        <p:nvSpPr>
          <p:cNvPr id="52" name="TextBox 51">
            <a:extLst>
              <a:ext uri="{FF2B5EF4-FFF2-40B4-BE49-F238E27FC236}">
                <a16:creationId xmlns:a16="http://schemas.microsoft.com/office/drawing/2014/main" id="{5B70C485-DB33-192C-4747-52920E52B6D8}"/>
              </a:ext>
            </a:extLst>
          </p:cNvPr>
          <p:cNvSpPr txBox="1"/>
          <p:nvPr/>
        </p:nvSpPr>
        <p:spPr>
          <a:xfrm>
            <a:off x="6776491" y="5372112"/>
            <a:ext cx="1483098" cy="276999"/>
          </a:xfrm>
          <a:prstGeom prst="rect">
            <a:avLst/>
          </a:prstGeom>
          <a:noFill/>
        </p:spPr>
        <p:txBody>
          <a:bodyPr wrap="none" rtlCol="0">
            <a:spAutoFit/>
          </a:bodyPr>
          <a:lstStyle/>
          <a:p>
            <a:pPr algn="ctr"/>
            <a:r>
              <a:rPr lang="en-IN" sz="1200" b="1" spc="0" baseline="0">
                <a:ln/>
                <a:solidFill>
                  <a:srgbClr val="FFFFFF"/>
                </a:solidFill>
                <a:latin typeface="Arial"/>
                <a:cs typeface="Arial"/>
                <a:sym typeface="Arial"/>
                <a:rtl val="0"/>
              </a:rPr>
              <a:t>SSC Management</a:t>
            </a:r>
          </a:p>
        </p:txBody>
      </p:sp>
      <p:sp>
        <p:nvSpPr>
          <p:cNvPr id="53" name="TextBox 52">
            <a:extLst>
              <a:ext uri="{FF2B5EF4-FFF2-40B4-BE49-F238E27FC236}">
                <a16:creationId xmlns:a16="http://schemas.microsoft.com/office/drawing/2014/main" id="{538D05FB-5BAC-3BCF-DEB2-B21BCC4AEDAE}"/>
              </a:ext>
            </a:extLst>
          </p:cNvPr>
          <p:cNvSpPr txBox="1"/>
          <p:nvPr/>
        </p:nvSpPr>
        <p:spPr>
          <a:xfrm>
            <a:off x="6911144" y="5533761"/>
            <a:ext cx="1213794" cy="230832"/>
          </a:xfrm>
          <a:prstGeom prst="rect">
            <a:avLst/>
          </a:prstGeom>
          <a:noFill/>
        </p:spPr>
        <p:txBody>
          <a:bodyPr wrap="none" rtlCol="0">
            <a:spAutoFit/>
          </a:bodyPr>
          <a:lstStyle/>
          <a:p>
            <a:pPr algn="ctr"/>
            <a:r>
              <a:rPr lang="en-IN" sz="900" spc="0" baseline="0">
                <a:ln/>
                <a:solidFill>
                  <a:srgbClr val="FECDD3"/>
                </a:solidFill>
                <a:latin typeface="Segoe UI Symbol"/>
                <a:ea typeface="Segoe UI Symbol"/>
                <a:sym typeface="Segoe UI Symbol"/>
                <a:rtl val="0"/>
              </a:rPr>
              <a:t>✓</a:t>
            </a:r>
            <a:r>
              <a:rPr lang="en-IN" sz="900" spc="0" baseline="0">
                <a:ln/>
                <a:solidFill>
                  <a:srgbClr val="FECDD3"/>
                </a:solidFill>
                <a:latin typeface="Arial"/>
                <a:ea typeface="Segoe UI Symbol"/>
                <a:cs typeface="Arial"/>
                <a:sym typeface="Arial"/>
                <a:rtl val="0"/>
              </a:rPr>
              <a:t> SSC Mode 1, 2, 3</a:t>
            </a:r>
          </a:p>
        </p:txBody>
      </p:sp>
      <p:sp>
        <p:nvSpPr>
          <p:cNvPr id="54" name="TextBox 53">
            <a:extLst>
              <a:ext uri="{FF2B5EF4-FFF2-40B4-BE49-F238E27FC236}">
                <a16:creationId xmlns:a16="http://schemas.microsoft.com/office/drawing/2014/main" id="{30B0A8BE-D10B-A560-B13D-DC4D739366C4}"/>
              </a:ext>
            </a:extLst>
          </p:cNvPr>
          <p:cNvSpPr txBox="1"/>
          <p:nvPr/>
        </p:nvSpPr>
        <p:spPr>
          <a:xfrm>
            <a:off x="6888702" y="5660763"/>
            <a:ext cx="1258678" cy="230832"/>
          </a:xfrm>
          <a:prstGeom prst="rect">
            <a:avLst/>
          </a:prstGeom>
          <a:noFill/>
        </p:spPr>
        <p:txBody>
          <a:bodyPr wrap="none" rtlCol="0">
            <a:spAutoFit/>
          </a:bodyPr>
          <a:lstStyle/>
          <a:p>
            <a:pPr algn="ctr"/>
            <a:r>
              <a:rPr lang="en-IN" sz="900" spc="0" baseline="0">
                <a:ln/>
                <a:solidFill>
                  <a:srgbClr val="FECDD3"/>
                </a:solidFill>
                <a:latin typeface="Segoe UI Symbol"/>
                <a:ea typeface="Segoe UI Symbol"/>
                <a:sym typeface="Segoe UI Symbol"/>
                <a:rtl val="0"/>
              </a:rPr>
              <a:t>✓</a:t>
            </a:r>
            <a:r>
              <a:rPr lang="en-IN" sz="900" spc="0" baseline="0">
                <a:ln/>
                <a:solidFill>
                  <a:srgbClr val="FECDD3"/>
                </a:solidFill>
                <a:latin typeface="Arial"/>
                <a:ea typeface="Segoe UI Symbol"/>
                <a:cs typeface="Arial"/>
                <a:sym typeface="Arial"/>
                <a:rtl val="0"/>
              </a:rPr>
              <a:t> Session Continuity</a:t>
            </a:r>
          </a:p>
        </p:txBody>
      </p:sp>
      <p:sp>
        <p:nvSpPr>
          <p:cNvPr id="55" name="TextBox 54">
            <a:extLst>
              <a:ext uri="{FF2B5EF4-FFF2-40B4-BE49-F238E27FC236}">
                <a16:creationId xmlns:a16="http://schemas.microsoft.com/office/drawing/2014/main" id="{0B38E4A4-CC1C-0E17-75BB-C1A399800868}"/>
              </a:ext>
            </a:extLst>
          </p:cNvPr>
          <p:cNvSpPr txBox="1"/>
          <p:nvPr/>
        </p:nvSpPr>
        <p:spPr>
          <a:xfrm>
            <a:off x="6824581" y="5787765"/>
            <a:ext cx="1386918" cy="230832"/>
          </a:xfrm>
          <a:prstGeom prst="rect">
            <a:avLst/>
          </a:prstGeom>
          <a:noFill/>
        </p:spPr>
        <p:txBody>
          <a:bodyPr wrap="none" rtlCol="0">
            <a:spAutoFit/>
          </a:bodyPr>
          <a:lstStyle/>
          <a:p>
            <a:pPr algn="ctr"/>
            <a:r>
              <a:rPr lang="en-IN" sz="900" spc="0" baseline="0">
                <a:ln/>
                <a:solidFill>
                  <a:srgbClr val="FECDD3"/>
                </a:solidFill>
                <a:latin typeface="Segoe UI Symbol"/>
                <a:ea typeface="Segoe UI Symbol"/>
                <a:sym typeface="Segoe UI Symbol"/>
                <a:rtl val="0"/>
              </a:rPr>
              <a:t>✓</a:t>
            </a:r>
            <a:r>
              <a:rPr lang="en-IN" sz="900" spc="0" baseline="0">
                <a:ln/>
                <a:solidFill>
                  <a:srgbClr val="FECDD3"/>
                </a:solidFill>
                <a:latin typeface="Arial"/>
                <a:ea typeface="Segoe UI Symbol"/>
                <a:cs typeface="Arial"/>
                <a:sym typeface="Arial"/>
                <a:rtl val="0"/>
              </a:rPr>
              <a:t> PDU Session Anchor</a:t>
            </a:r>
          </a:p>
        </p:txBody>
      </p:sp>
      <p:sp>
        <p:nvSpPr>
          <p:cNvPr id="56" name="Freeform: Shape 55">
            <a:extLst>
              <a:ext uri="{FF2B5EF4-FFF2-40B4-BE49-F238E27FC236}">
                <a16:creationId xmlns:a16="http://schemas.microsoft.com/office/drawing/2014/main" id="{5B295861-CD60-E787-F084-6ED289EDC62E}"/>
              </a:ext>
            </a:extLst>
          </p:cNvPr>
          <p:cNvSpPr/>
          <p:nvPr/>
        </p:nvSpPr>
        <p:spPr>
          <a:xfrm>
            <a:off x="289774" y="2893386"/>
            <a:ext cx="1300767" cy="500197"/>
          </a:xfrm>
          <a:custGeom>
            <a:avLst/>
            <a:gdLst>
              <a:gd name="connsiteX0" fmla="*/ 917875 w 1019861"/>
              <a:gd name="connsiteY0" fmla="*/ 0 h 508008"/>
              <a:gd name="connsiteX1" fmla="*/ 1019861 w 1019861"/>
              <a:gd name="connsiteY1" fmla="*/ 0 h 508008"/>
              <a:gd name="connsiteX2" fmla="*/ 1019861 w 1019861"/>
              <a:gd name="connsiteY2" fmla="*/ 508009 h 508008"/>
              <a:gd name="connsiteX3" fmla="*/ 917875 w 1019861"/>
              <a:gd name="connsiteY3" fmla="*/ 508009 h 508008"/>
              <a:gd name="connsiteX4" fmla="*/ 101986 w 1019861"/>
              <a:gd name="connsiteY4" fmla="*/ 508009 h 508008"/>
              <a:gd name="connsiteX5" fmla="*/ 0 w 1019861"/>
              <a:gd name="connsiteY5" fmla="*/ 508009 h 508008"/>
              <a:gd name="connsiteX6" fmla="*/ 0 w 1019861"/>
              <a:gd name="connsiteY6" fmla="*/ 0 h 508008"/>
              <a:gd name="connsiteX7" fmla="*/ 101986 w 1019861"/>
              <a:gd name="connsiteY7" fmla="*/ 0 h 50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9861" h="508008">
                <a:moveTo>
                  <a:pt x="917875" y="0"/>
                </a:moveTo>
                <a:cubicBezTo>
                  <a:pt x="974200" y="0"/>
                  <a:pt x="1019861" y="0"/>
                  <a:pt x="1019861" y="0"/>
                </a:cubicBezTo>
                <a:lnTo>
                  <a:pt x="1019861" y="508009"/>
                </a:lnTo>
                <a:cubicBezTo>
                  <a:pt x="1019861" y="508009"/>
                  <a:pt x="974200" y="508009"/>
                  <a:pt x="917875" y="508009"/>
                </a:cubicBezTo>
                <a:lnTo>
                  <a:pt x="101986" y="508009"/>
                </a:lnTo>
                <a:cubicBezTo>
                  <a:pt x="45661" y="508009"/>
                  <a:pt x="0" y="508009"/>
                  <a:pt x="0" y="508009"/>
                </a:cubicBezTo>
                <a:lnTo>
                  <a:pt x="0" y="0"/>
                </a:lnTo>
                <a:cubicBezTo>
                  <a:pt x="0" y="0"/>
                  <a:pt x="45661" y="0"/>
                  <a:pt x="101986" y="0"/>
                </a:cubicBezTo>
                <a:close/>
              </a:path>
            </a:pathLst>
          </a:custGeom>
          <a:gradFill>
            <a:gsLst>
              <a:gs pos="0">
                <a:srgbClr val="60A5FA"/>
              </a:gs>
              <a:gs pos="50000">
                <a:srgbClr val="4D93F8"/>
              </a:gs>
              <a:gs pos="100000">
                <a:srgbClr val="3B82F6"/>
              </a:gs>
            </a:gsLst>
            <a:lin ang="2700000" scaled="1"/>
          </a:gradFill>
          <a:ln w="8498" cap="flat">
            <a:noFill/>
            <a:prstDash val="solid"/>
            <a:miter/>
          </a:ln>
        </p:spPr>
        <p:txBody>
          <a:bodyPr rtlCol="0" anchor="ctr"/>
          <a:lstStyle/>
          <a:p>
            <a:pPr algn="ctr"/>
            <a:endParaRPr lang="en-IN"/>
          </a:p>
        </p:txBody>
      </p:sp>
      <p:sp>
        <p:nvSpPr>
          <p:cNvPr id="60" name="TextBox 59">
            <a:extLst>
              <a:ext uri="{FF2B5EF4-FFF2-40B4-BE49-F238E27FC236}">
                <a16:creationId xmlns:a16="http://schemas.microsoft.com/office/drawing/2014/main" id="{14F0A03A-1405-AB15-45D3-F1D1F573E74A}"/>
              </a:ext>
            </a:extLst>
          </p:cNvPr>
          <p:cNvSpPr txBox="1"/>
          <p:nvPr/>
        </p:nvSpPr>
        <p:spPr>
          <a:xfrm>
            <a:off x="671831" y="2861544"/>
            <a:ext cx="490840" cy="261610"/>
          </a:xfrm>
          <a:prstGeom prst="rect">
            <a:avLst/>
          </a:prstGeom>
          <a:noFill/>
        </p:spPr>
        <p:txBody>
          <a:bodyPr wrap="none" rtlCol="0">
            <a:spAutoFit/>
          </a:bodyPr>
          <a:lstStyle/>
          <a:p>
            <a:pPr algn="ctr"/>
            <a:r>
              <a:rPr lang="en-IN" sz="1050" b="1" spc="0" baseline="0">
                <a:ln/>
                <a:solidFill>
                  <a:srgbClr val="FFFFFF"/>
                </a:solidFill>
                <a:latin typeface="Arial"/>
                <a:cs typeface="Arial"/>
                <a:sym typeface="Arial"/>
                <a:rtl val="0"/>
              </a:rPr>
              <a:t>AMF</a:t>
            </a:r>
          </a:p>
        </p:txBody>
      </p:sp>
      <p:sp>
        <p:nvSpPr>
          <p:cNvPr id="61" name="TextBox 60">
            <a:extLst>
              <a:ext uri="{FF2B5EF4-FFF2-40B4-BE49-F238E27FC236}">
                <a16:creationId xmlns:a16="http://schemas.microsoft.com/office/drawing/2014/main" id="{12B0EC00-0391-0671-7198-812A8F2FEC7D}"/>
              </a:ext>
            </a:extLst>
          </p:cNvPr>
          <p:cNvSpPr txBox="1"/>
          <p:nvPr/>
        </p:nvSpPr>
        <p:spPr>
          <a:xfrm>
            <a:off x="315163" y="3000043"/>
            <a:ext cx="1204176" cy="230832"/>
          </a:xfrm>
          <a:prstGeom prst="rect">
            <a:avLst/>
          </a:prstGeom>
          <a:noFill/>
        </p:spPr>
        <p:txBody>
          <a:bodyPr wrap="none" rtlCol="0">
            <a:spAutoFit/>
          </a:bodyPr>
          <a:lstStyle/>
          <a:p>
            <a:pPr algn="ctr"/>
            <a:r>
              <a:rPr lang="en-IN" sz="900" spc="0" baseline="0" dirty="0">
                <a:ln/>
                <a:solidFill>
                  <a:srgbClr val="DBEAFE"/>
                </a:solidFill>
                <a:latin typeface="Arial"/>
                <a:cs typeface="Arial"/>
                <a:sym typeface="Arial"/>
                <a:rtl val="0"/>
              </a:rPr>
              <a:t>Access and Mobility</a:t>
            </a:r>
          </a:p>
        </p:txBody>
      </p:sp>
      <p:sp>
        <p:nvSpPr>
          <p:cNvPr id="64" name="TextBox 63">
            <a:extLst>
              <a:ext uri="{FF2B5EF4-FFF2-40B4-BE49-F238E27FC236}">
                <a16:creationId xmlns:a16="http://schemas.microsoft.com/office/drawing/2014/main" id="{E0775DE0-8F7E-EFC1-F576-3894A680D929}"/>
              </a:ext>
            </a:extLst>
          </p:cNvPr>
          <p:cNvSpPr txBox="1"/>
          <p:nvPr/>
        </p:nvSpPr>
        <p:spPr>
          <a:xfrm>
            <a:off x="488287" y="3127046"/>
            <a:ext cx="857927" cy="230832"/>
          </a:xfrm>
          <a:prstGeom prst="rect">
            <a:avLst/>
          </a:prstGeom>
          <a:noFill/>
        </p:spPr>
        <p:txBody>
          <a:bodyPr wrap="none" rtlCol="0">
            <a:spAutoFit/>
          </a:bodyPr>
          <a:lstStyle/>
          <a:p>
            <a:pPr algn="ctr"/>
            <a:r>
              <a:rPr lang="en-IN" sz="900" spc="0" baseline="0">
                <a:ln/>
                <a:solidFill>
                  <a:srgbClr val="DBEAFE"/>
                </a:solidFill>
                <a:latin typeface="Arial"/>
                <a:cs typeface="Arial"/>
                <a:sym typeface="Arial"/>
                <a:rtl val="0"/>
              </a:rPr>
              <a:t>Management</a:t>
            </a:r>
          </a:p>
        </p:txBody>
      </p:sp>
      <p:sp>
        <p:nvSpPr>
          <p:cNvPr id="65" name="Freeform: Shape 64">
            <a:extLst>
              <a:ext uri="{FF2B5EF4-FFF2-40B4-BE49-F238E27FC236}">
                <a16:creationId xmlns:a16="http://schemas.microsoft.com/office/drawing/2014/main" id="{EAFBE7A0-2B33-F660-72BD-A8ACC56442D5}"/>
              </a:ext>
            </a:extLst>
          </p:cNvPr>
          <p:cNvSpPr/>
          <p:nvPr/>
        </p:nvSpPr>
        <p:spPr>
          <a:xfrm>
            <a:off x="264017" y="3884539"/>
            <a:ext cx="1330532" cy="508008"/>
          </a:xfrm>
          <a:custGeom>
            <a:avLst/>
            <a:gdLst>
              <a:gd name="connsiteX0" fmla="*/ 917875 w 1019861"/>
              <a:gd name="connsiteY0" fmla="*/ 0 h 508008"/>
              <a:gd name="connsiteX1" fmla="*/ 1019861 w 1019861"/>
              <a:gd name="connsiteY1" fmla="*/ 0 h 508008"/>
              <a:gd name="connsiteX2" fmla="*/ 1019861 w 1019861"/>
              <a:gd name="connsiteY2" fmla="*/ 508009 h 508008"/>
              <a:gd name="connsiteX3" fmla="*/ 917875 w 1019861"/>
              <a:gd name="connsiteY3" fmla="*/ 508009 h 508008"/>
              <a:gd name="connsiteX4" fmla="*/ 101986 w 1019861"/>
              <a:gd name="connsiteY4" fmla="*/ 508009 h 508008"/>
              <a:gd name="connsiteX5" fmla="*/ 0 w 1019861"/>
              <a:gd name="connsiteY5" fmla="*/ 508009 h 508008"/>
              <a:gd name="connsiteX6" fmla="*/ 0 w 1019861"/>
              <a:gd name="connsiteY6" fmla="*/ 0 h 508008"/>
              <a:gd name="connsiteX7" fmla="*/ 101986 w 1019861"/>
              <a:gd name="connsiteY7" fmla="*/ 0 h 50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9861" h="508008">
                <a:moveTo>
                  <a:pt x="917875" y="0"/>
                </a:moveTo>
                <a:cubicBezTo>
                  <a:pt x="974200" y="0"/>
                  <a:pt x="1019861" y="0"/>
                  <a:pt x="1019861" y="0"/>
                </a:cubicBezTo>
                <a:lnTo>
                  <a:pt x="1019861" y="508009"/>
                </a:lnTo>
                <a:cubicBezTo>
                  <a:pt x="1019861" y="508009"/>
                  <a:pt x="974200" y="508009"/>
                  <a:pt x="917875" y="508009"/>
                </a:cubicBezTo>
                <a:lnTo>
                  <a:pt x="101986" y="508009"/>
                </a:lnTo>
                <a:cubicBezTo>
                  <a:pt x="45661" y="508009"/>
                  <a:pt x="0" y="508009"/>
                  <a:pt x="0" y="508009"/>
                </a:cubicBezTo>
                <a:lnTo>
                  <a:pt x="0" y="0"/>
                </a:lnTo>
                <a:cubicBezTo>
                  <a:pt x="0" y="0"/>
                  <a:pt x="45661" y="0"/>
                  <a:pt x="101986" y="0"/>
                </a:cubicBezTo>
                <a:close/>
              </a:path>
            </a:pathLst>
          </a:custGeom>
          <a:gradFill>
            <a:gsLst>
              <a:gs pos="0">
                <a:srgbClr val="60A5FA"/>
              </a:gs>
              <a:gs pos="50000">
                <a:srgbClr val="4D93F8"/>
              </a:gs>
              <a:gs pos="100000">
                <a:srgbClr val="3B82F6"/>
              </a:gs>
            </a:gsLst>
            <a:lin ang="2700000" scaled="1"/>
          </a:gradFill>
          <a:ln w="8498" cap="flat">
            <a:noFill/>
            <a:prstDash val="solid"/>
            <a:miter/>
          </a:ln>
        </p:spPr>
        <p:txBody>
          <a:bodyPr rtlCol="0" anchor="ctr"/>
          <a:lstStyle/>
          <a:p>
            <a:pPr algn="ctr"/>
            <a:endParaRPr lang="en-IN"/>
          </a:p>
        </p:txBody>
      </p:sp>
      <p:sp>
        <p:nvSpPr>
          <p:cNvPr id="66" name="TextBox 65">
            <a:extLst>
              <a:ext uri="{FF2B5EF4-FFF2-40B4-BE49-F238E27FC236}">
                <a16:creationId xmlns:a16="http://schemas.microsoft.com/office/drawing/2014/main" id="{E8121AE2-1C86-C726-C40F-50B3AFEB3C20}"/>
              </a:ext>
            </a:extLst>
          </p:cNvPr>
          <p:cNvSpPr txBox="1"/>
          <p:nvPr/>
        </p:nvSpPr>
        <p:spPr>
          <a:xfrm>
            <a:off x="824720" y="3891334"/>
            <a:ext cx="468398" cy="261610"/>
          </a:xfrm>
          <a:prstGeom prst="rect">
            <a:avLst/>
          </a:prstGeom>
          <a:noFill/>
        </p:spPr>
        <p:txBody>
          <a:bodyPr wrap="none" rtlCol="0">
            <a:spAutoFit/>
          </a:bodyPr>
          <a:lstStyle/>
          <a:p>
            <a:pPr algn="ctr"/>
            <a:r>
              <a:rPr lang="en-IN" sz="1050" b="1" spc="0" baseline="0">
                <a:ln/>
                <a:solidFill>
                  <a:srgbClr val="FFFFFF"/>
                </a:solidFill>
                <a:latin typeface="Arial"/>
                <a:cs typeface="Arial"/>
                <a:sym typeface="Arial"/>
                <a:rtl val="0"/>
              </a:rPr>
              <a:t>UPF</a:t>
            </a:r>
          </a:p>
        </p:txBody>
      </p:sp>
      <p:sp>
        <p:nvSpPr>
          <p:cNvPr id="67" name="TextBox 66">
            <a:extLst>
              <a:ext uri="{FF2B5EF4-FFF2-40B4-BE49-F238E27FC236}">
                <a16:creationId xmlns:a16="http://schemas.microsoft.com/office/drawing/2014/main" id="{DB04FBF0-3D1A-6603-4843-741C963787EE}"/>
              </a:ext>
            </a:extLst>
          </p:cNvPr>
          <p:cNvSpPr txBox="1"/>
          <p:nvPr/>
        </p:nvSpPr>
        <p:spPr>
          <a:xfrm>
            <a:off x="681251" y="4029833"/>
            <a:ext cx="755335" cy="230832"/>
          </a:xfrm>
          <a:prstGeom prst="rect">
            <a:avLst/>
          </a:prstGeom>
          <a:noFill/>
        </p:spPr>
        <p:txBody>
          <a:bodyPr wrap="none" rtlCol="0">
            <a:spAutoFit/>
          </a:bodyPr>
          <a:lstStyle/>
          <a:p>
            <a:pPr algn="ctr"/>
            <a:r>
              <a:rPr lang="en-IN" sz="900" spc="0" baseline="0">
                <a:ln/>
                <a:solidFill>
                  <a:srgbClr val="DBEAFE"/>
                </a:solidFill>
                <a:latin typeface="Arial"/>
                <a:cs typeface="Arial"/>
                <a:sym typeface="Arial"/>
                <a:rtl val="0"/>
              </a:rPr>
              <a:t>User Plane</a:t>
            </a:r>
          </a:p>
        </p:txBody>
      </p:sp>
      <p:sp>
        <p:nvSpPr>
          <p:cNvPr id="68" name="TextBox 67">
            <a:extLst>
              <a:ext uri="{FF2B5EF4-FFF2-40B4-BE49-F238E27FC236}">
                <a16:creationId xmlns:a16="http://schemas.microsoft.com/office/drawing/2014/main" id="{B48E3561-DDEB-31A1-D046-511DC2B9DAB8}"/>
              </a:ext>
            </a:extLst>
          </p:cNvPr>
          <p:cNvSpPr txBox="1"/>
          <p:nvPr/>
        </p:nvSpPr>
        <p:spPr>
          <a:xfrm>
            <a:off x="745371" y="4156835"/>
            <a:ext cx="627095" cy="230832"/>
          </a:xfrm>
          <a:prstGeom prst="rect">
            <a:avLst/>
          </a:prstGeom>
          <a:noFill/>
        </p:spPr>
        <p:txBody>
          <a:bodyPr wrap="none" rtlCol="0">
            <a:spAutoFit/>
          </a:bodyPr>
          <a:lstStyle/>
          <a:p>
            <a:pPr algn="ctr"/>
            <a:r>
              <a:rPr lang="en-IN" sz="900" spc="0" baseline="0">
                <a:ln/>
                <a:solidFill>
                  <a:srgbClr val="DBEAFE"/>
                </a:solidFill>
                <a:latin typeface="Arial"/>
                <a:cs typeface="Arial"/>
                <a:sym typeface="Arial"/>
                <a:rtl val="0"/>
              </a:rPr>
              <a:t>Function</a:t>
            </a:r>
          </a:p>
        </p:txBody>
      </p:sp>
      <p:sp>
        <p:nvSpPr>
          <p:cNvPr id="69" name="Freeform: Shape 68">
            <a:extLst>
              <a:ext uri="{FF2B5EF4-FFF2-40B4-BE49-F238E27FC236}">
                <a16:creationId xmlns:a16="http://schemas.microsoft.com/office/drawing/2014/main" id="{3A477CE2-8402-2E05-0E6F-1929AF9BC5AB}"/>
              </a:ext>
            </a:extLst>
          </p:cNvPr>
          <p:cNvSpPr/>
          <p:nvPr/>
        </p:nvSpPr>
        <p:spPr>
          <a:xfrm>
            <a:off x="10447198" y="2906265"/>
            <a:ext cx="1330532" cy="508008"/>
          </a:xfrm>
          <a:custGeom>
            <a:avLst/>
            <a:gdLst>
              <a:gd name="connsiteX0" fmla="*/ 917875 w 1019861"/>
              <a:gd name="connsiteY0" fmla="*/ 0 h 508008"/>
              <a:gd name="connsiteX1" fmla="*/ 1019861 w 1019861"/>
              <a:gd name="connsiteY1" fmla="*/ 0 h 508008"/>
              <a:gd name="connsiteX2" fmla="*/ 1019861 w 1019861"/>
              <a:gd name="connsiteY2" fmla="*/ 508009 h 508008"/>
              <a:gd name="connsiteX3" fmla="*/ 917875 w 1019861"/>
              <a:gd name="connsiteY3" fmla="*/ 508009 h 508008"/>
              <a:gd name="connsiteX4" fmla="*/ 101986 w 1019861"/>
              <a:gd name="connsiteY4" fmla="*/ 508009 h 508008"/>
              <a:gd name="connsiteX5" fmla="*/ 0 w 1019861"/>
              <a:gd name="connsiteY5" fmla="*/ 508009 h 508008"/>
              <a:gd name="connsiteX6" fmla="*/ 0 w 1019861"/>
              <a:gd name="connsiteY6" fmla="*/ 0 h 508008"/>
              <a:gd name="connsiteX7" fmla="*/ 101986 w 1019861"/>
              <a:gd name="connsiteY7" fmla="*/ 0 h 50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9861" h="508008">
                <a:moveTo>
                  <a:pt x="917875" y="0"/>
                </a:moveTo>
                <a:cubicBezTo>
                  <a:pt x="974201" y="0"/>
                  <a:pt x="1019861" y="0"/>
                  <a:pt x="1019861" y="0"/>
                </a:cubicBezTo>
                <a:lnTo>
                  <a:pt x="1019861" y="508009"/>
                </a:lnTo>
                <a:cubicBezTo>
                  <a:pt x="1019861" y="508009"/>
                  <a:pt x="974201" y="508009"/>
                  <a:pt x="917875" y="508009"/>
                </a:cubicBezTo>
                <a:lnTo>
                  <a:pt x="101986" y="508009"/>
                </a:lnTo>
                <a:cubicBezTo>
                  <a:pt x="45661" y="508009"/>
                  <a:pt x="0" y="508009"/>
                  <a:pt x="0" y="508009"/>
                </a:cubicBezTo>
                <a:lnTo>
                  <a:pt x="0" y="0"/>
                </a:lnTo>
                <a:cubicBezTo>
                  <a:pt x="0" y="0"/>
                  <a:pt x="45661" y="0"/>
                  <a:pt x="101986" y="0"/>
                </a:cubicBezTo>
                <a:close/>
              </a:path>
            </a:pathLst>
          </a:custGeom>
          <a:gradFill>
            <a:gsLst>
              <a:gs pos="0">
                <a:srgbClr val="60A5FA"/>
              </a:gs>
              <a:gs pos="50000">
                <a:srgbClr val="4D93F8"/>
              </a:gs>
              <a:gs pos="100000">
                <a:srgbClr val="3B82F6"/>
              </a:gs>
            </a:gsLst>
            <a:lin ang="2700000" scaled="1"/>
          </a:gradFill>
          <a:ln w="8498" cap="flat">
            <a:noFill/>
            <a:prstDash val="solid"/>
            <a:miter/>
          </a:ln>
        </p:spPr>
        <p:txBody>
          <a:bodyPr rtlCol="0" anchor="ctr"/>
          <a:lstStyle/>
          <a:p>
            <a:pPr algn="ctr"/>
            <a:endParaRPr lang="en-IN"/>
          </a:p>
        </p:txBody>
      </p:sp>
      <p:sp>
        <p:nvSpPr>
          <p:cNvPr id="70" name="TextBox 69">
            <a:extLst>
              <a:ext uri="{FF2B5EF4-FFF2-40B4-BE49-F238E27FC236}">
                <a16:creationId xmlns:a16="http://schemas.microsoft.com/office/drawing/2014/main" id="{3F3191B2-007F-FA9F-E52A-C88C40256710}"/>
              </a:ext>
            </a:extLst>
          </p:cNvPr>
          <p:cNvSpPr txBox="1"/>
          <p:nvPr/>
        </p:nvSpPr>
        <p:spPr>
          <a:xfrm>
            <a:off x="10853356" y="2938817"/>
            <a:ext cx="468398" cy="261610"/>
          </a:xfrm>
          <a:prstGeom prst="rect">
            <a:avLst/>
          </a:prstGeom>
          <a:noFill/>
        </p:spPr>
        <p:txBody>
          <a:bodyPr wrap="none" rtlCol="0">
            <a:spAutoFit/>
          </a:bodyPr>
          <a:lstStyle/>
          <a:p>
            <a:pPr algn="ctr"/>
            <a:r>
              <a:rPr lang="en-IN" sz="1050" b="1" spc="0" baseline="0">
                <a:ln/>
                <a:solidFill>
                  <a:srgbClr val="FFFFFF"/>
                </a:solidFill>
                <a:latin typeface="Arial"/>
                <a:cs typeface="Arial"/>
                <a:sym typeface="Arial"/>
                <a:rtl val="0"/>
              </a:rPr>
              <a:t>PCF</a:t>
            </a:r>
          </a:p>
        </p:txBody>
      </p:sp>
      <p:sp>
        <p:nvSpPr>
          <p:cNvPr id="71" name="TextBox 70">
            <a:extLst>
              <a:ext uri="{FF2B5EF4-FFF2-40B4-BE49-F238E27FC236}">
                <a16:creationId xmlns:a16="http://schemas.microsoft.com/office/drawing/2014/main" id="{EE6059BD-B15F-EC07-07B7-8B4905B41252}"/>
              </a:ext>
            </a:extLst>
          </p:cNvPr>
          <p:cNvSpPr txBox="1"/>
          <p:nvPr/>
        </p:nvSpPr>
        <p:spPr>
          <a:xfrm>
            <a:off x="10639355" y="3077316"/>
            <a:ext cx="896399" cy="230832"/>
          </a:xfrm>
          <a:prstGeom prst="rect">
            <a:avLst/>
          </a:prstGeom>
          <a:noFill/>
        </p:spPr>
        <p:txBody>
          <a:bodyPr wrap="none" rtlCol="0">
            <a:spAutoFit/>
          </a:bodyPr>
          <a:lstStyle/>
          <a:p>
            <a:pPr algn="ctr"/>
            <a:r>
              <a:rPr lang="en-IN" sz="900" spc="0" baseline="0">
                <a:ln/>
                <a:solidFill>
                  <a:srgbClr val="DBEAFE"/>
                </a:solidFill>
                <a:latin typeface="Arial"/>
                <a:cs typeface="Arial"/>
                <a:sym typeface="Arial"/>
                <a:rtl val="0"/>
              </a:rPr>
              <a:t>Policy Control</a:t>
            </a:r>
          </a:p>
        </p:txBody>
      </p:sp>
      <p:sp>
        <p:nvSpPr>
          <p:cNvPr id="72" name="TextBox 71">
            <a:extLst>
              <a:ext uri="{FF2B5EF4-FFF2-40B4-BE49-F238E27FC236}">
                <a16:creationId xmlns:a16="http://schemas.microsoft.com/office/drawing/2014/main" id="{CDCD3F32-1446-423B-B7A2-84E5623ACEBA}"/>
              </a:ext>
            </a:extLst>
          </p:cNvPr>
          <p:cNvSpPr txBox="1"/>
          <p:nvPr/>
        </p:nvSpPr>
        <p:spPr>
          <a:xfrm>
            <a:off x="10774006" y="3204319"/>
            <a:ext cx="627095" cy="230832"/>
          </a:xfrm>
          <a:prstGeom prst="rect">
            <a:avLst/>
          </a:prstGeom>
          <a:noFill/>
        </p:spPr>
        <p:txBody>
          <a:bodyPr wrap="none" rtlCol="0">
            <a:spAutoFit/>
          </a:bodyPr>
          <a:lstStyle/>
          <a:p>
            <a:pPr algn="ctr"/>
            <a:r>
              <a:rPr lang="en-IN" sz="900" spc="0" baseline="0">
                <a:ln/>
                <a:solidFill>
                  <a:srgbClr val="DBEAFE"/>
                </a:solidFill>
                <a:latin typeface="Arial"/>
                <a:cs typeface="Arial"/>
                <a:sym typeface="Arial"/>
                <a:rtl val="0"/>
              </a:rPr>
              <a:t>Function</a:t>
            </a:r>
          </a:p>
        </p:txBody>
      </p:sp>
      <p:sp>
        <p:nvSpPr>
          <p:cNvPr id="73" name="Freeform: Shape 72">
            <a:extLst>
              <a:ext uri="{FF2B5EF4-FFF2-40B4-BE49-F238E27FC236}">
                <a16:creationId xmlns:a16="http://schemas.microsoft.com/office/drawing/2014/main" id="{05B0A534-1F8A-CDD5-F477-ED941E3A8121}"/>
              </a:ext>
            </a:extLst>
          </p:cNvPr>
          <p:cNvSpPr/>
          <p:nvPr/>
        </p:nvSpPr>
        <p:spPr>
          <a:xfrm>
            <a:off x="10447198" y="3858781"/>
            <a:ext cx="1330532" cy="508008"/>
          </a:xfrm>
          <a:custGeom>
            <a:avLst/>
            <a:gdLst>
              <a:gd name="connsiteX0" fmla="*/ 917875 w 1019861"/>
              <a:gd name="connsiteY0" fmla="*/ 0 h 508008"/>
              <a:gd name="connsiteX1" fmla="*/ 1019861 w 1019861"/>
              <a:gd name="connsiteY1" fmla="*/ 0 h 508008"/>
              <a:gd name="connsiteX2" fmla="*/ 1019861 w 1019861"/>
              <a:gd name="connsiteY2" fmla="*/ 508009 h 508008"/>
              <a:gd name="connsiteX3" fmla="*/ 917875 w 1019861"/>
              <a:gd name="connsiteY3" fmla="*/ 508009 h 508008"/>
              <a:gd name="connsiteX4" fmla="*/ 101986 w 1019861"/>
              <a:gd name="connsiteY4" fmla="*/ 508009 h 508008"/>
              <a:gd name="connsiteX5" fmla="*/ 0 w 1019861"/>
              <a:gd name="connsiteY5" fmla="*/ 508009 h 508008"/>
              <a:gd name="connsiteX6" fmla="*/ 0 w 1019861"/>
              <a:gd name="connsiteY6" fmla="*/ 0 h 508008"/>
              <a:gd name="connsiteX7" fmla="*/ 101986 w 1019861"/>
              <a:gd name="connsiteY7" fmla="*/ 0 h 50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9861" h="508008">
                <a:moveTo>
                  <a:pt x="917875" y="0"/>
                </a:moveTo>
                <a:cubicBezTo>
                  <a:pt x="974201" y="0"/>
                  <a:pt x="1019861" y="0"/>
                  <a:pt x="1019861" y="0"/>
                </a:cubicBezTo>
                <a:lnTo>
                  <a:pt x="1019861" y="508009"/>
                </a:lnTo>
                <a:cubicBezTo>
                  <a:pt x="1019861" y="508009"/>
                  <a:pt x="974201" y="508009"/>
                  <a:pt x="917875" y="508009"/>
                </a:cubicBezTo>
                <a:lnTo>
                  <a:pt x="101986" y="508009"/>
                </a:lnTo>
                <a:cubicBezTo>
                  <a:pt x="45661" y="508009"/>
                  <a:pt x="0" y="508009"/>
                  <a:pt x="0" y="508009"/>
                </a:cubicBezTo>
                <a:lnTo>
                  <a:pt x="0" y="0"/>
                </a:lnTo>
                <a:cubicBezTo>
                  <a:pt x="0" y="0"/>
                  <a:pt x="45661" y="0"/>
                  <a:pt x="101986" y="0"/>
                </a:cubicBezTo>
                <a:close/>
              </a:path>
            </a:pathLst>
          </a:custGeom>
          <a:gradFill>
            <a:gsLst>
              <a:gs pos="0">
                <a:srgbClr val="60A5FA"/>
              </a:gs>
              <a:gs pos="50000">
                <a:srgbClr val="4D93F8"/>
              </a:gs>
              <a:gs pos="100000">
                <a:srgbClr val="3B82F6"/>
              </a:gs>
            </a:gsLst>
            <a:lin ang="2700000" scaled="1"/>
          </a:gradFill>
          <a:ln w="8498" cap="flat">
            <a:noFill/>
            <a:prstDash val="solid"/>
            <a:miter/>
          </a:ln>
        </p:spPr>
        <p:txBody>
          <a:bodyPr rtlCol="0" anchor="ctr"/>
          <a:lstStyle/>
          <a:p>
            <a:pPr algn="ctr"/>
            <a:endParaRPr lang="en-IN"/>
          </a:p>
        </p:txBody>
      </p:sp>
      <p:sp>
        <p:nvSpPr>
          <p:cNvPr id="74" name="TextBox 73">
            <a:extLst>
              <a:ext uri="{FF2B5EF4-FFF2-40B4-BE49-F238E27FC236}">
                <a16:creationId xmlns:a16="http://schemas.microsoft.com/office/drawing/2014/main" id="{6F876A36-EE19-38AE-B1C5-581D4F837F6A}"/>
              </a:ext>
            </a:extLst>
          </p:cNvPr>
          <p:cNvSpPr txBox="1"/>
          <p:nvPr/>
        </p:nvSpPr>
        <p:spPr>
          <a:xfrm>
            <a:off x="10849348" y="3891334"/>
            <a:ext cx="476413" cy="261610"/>
          </a:xfrm>
          <a:prstGeom prst="rect">
            <a:avLst/>
          </a:prstGeom>
          <a:noFill/>
        </p:spPr>
        <p:txBody>
          <a:bodyPr wrap="none" rtlCol="0">
            <a:spAutoFit/>
          </a:bodyPr>
          <a:lstStyle/>
          <a:p>
            <a:pPr algn="ctr"/>
            <a:r>
              <a:rPr lang="en-IN" sz="1050" b="1" spc="0" baseline="0">
                <a:ln/>
                <a:solidFill>
                  <a:srgbClr val="FFFFFF"/>
                </a:solidFill>
                <a:latin typeface="Arial"/>
                <a:cs typeface="Arial"/>
                <a:sym typeface="Arial"/>
                <a:rtl val="0"/>
              </a:rPr>
              <a:t>CHF</a:t>
            </a:r>
          </a:p>
        </p:txBody>
      </p:sp>
      <p:sp>
        <p:nvSpPr>
          <p:cNvPr id="75" name="TextBox 74">
            <a:extLst>
              <a:ext uri="{FF2B5EF4-FFF2-40B4-BE49-F238E27FC236}">
                <a16:creationId xmlns:a16="http://schemas.microsoft.com/office/drawing/2014/main" id="{412DFE94-F2E3-557A-8547-3699B4B7D092}"/>
              </a:ext>
            </a:extLst>
          </p:cNvPr>
          <p:cNvSpPr txBox="1"/>
          <p:nvPr/>
        </p:nvSpPr>
        <p:spPr>
          <a:xfrm>
            <a:off x="10761183" y="4029833"/>
            <a:ext cx="652743" cy="230832"/>
          </a:xfrm>
          <a:prstGeom prst="rect">
            <a:avLst/>
          </a:prstGeom>
          <a:noFill/>
        </p:spPr>
        <p:txBody>
          <a:bodyPr wrap="none" rtlCol="0">
            <a:spAutoFit/>
          </a:bodyPr>
          <a:lstStyle/>
          <a:p>
            <a:pPr algn="ctr"/>
            <a:r>
              <a:rPr lang="en-IN" sz="900" spc="0" baseline="0">
                <a:ln/>
                <a:solidFill>
                  <a:srgbClr val="DBEAFE"/>
                </a:solidFill>
                <a:latin typeface="Arial"/>
                <a:cs typeface="Arial"/>
                <a:sym typeface="Arial"/>
                <a:rtl val="0"/>
              </a:rPr>
              <a:t>Charging</a:t>
            </a:r>
          </a:p>
        </p:txBody>
      </p:sp>
      <p:sp>
        <p:nvSpPr>
          <p:cNvPr id="76" name="TextBox 75">
            <a:extLst>
              <a:ext uri="{FF2B5EF4-FFF2-40B4-BE49-F238E27FC236}">
                <a16:creationId xmlns:a16="http://schemas.microsoft.com/office/drawing/2014/main" id="{A0BBFCBA-4FC1-7566-042A-822C7169C2BA}"/>
              </a:ext>
            </a:extLst>
          </p:cNvPr>
          <p:cNvSpPr txBox="1"/>
          <p:nvPr/>
        </p:nvSpPr>
        <p:spPr>
          <a:xfrm>
            <a:off x="10774006" y="4156835"/>
            <a:ext cx="627095" cy="230832"/>
          </a:xfrm>
          <a:prstGeom prst="rect">
            <a:avLst/>
          </a:prstGeom>
          <a:noFill/>
        </p:spPr>
        <p:txBody>
          <a:bodyPr wrap="none" rtlCol="0">
            <a:spAutoFit/>
          </a:bodyPr>
          <a:lstStyle/>
          <a:p>
            <a:pPr algn="ctr"/>
            <a:r>
              <a:rPr lang="en-IN" sz="900" spc="0" baseline="0">
                <a:ln/>
                <a:solidFill>
                  <a:srgbClr val="DBEAFE"/>
                </a:solidFill>
                <a:latin typeface="Arial"/>
                <a:cs typeface="Arial"/>
                <a:sym typeface="Arial"/>
                <a:rtl val="0"/>
              </a:rPr>
              <a:t>Function</a:t>
            </a:r>
          </a:p>
        </p:txBody>
      </p:sp>
      <p:sp>
        <p:nvSpPr>
          <p:cNvPr id="77" name="Freeform: Shape 76">
            <a:extLst>
              <a:ext uri="{FF2B5EF4-FFF2-40B4-BE49-F238E27FC236}">
                <a16:creationId xmlns:a16="http://schemas.microsoft.com/office/drawing/2014/main" id="{50BA215A-064C-6FD9-1282-BDF4E0D7A400}"/>
              </a:ext>
            </a:extLst>
          </p:cNvPr>
          <p:cNvSpPr/>
          <p:nvPr/>
        </p:nvSpPr>
        <p:spPr>
          <a:xfrm>
            <a:off x="1568850" y="3160269"/>
            <a:ext cx="3229560" cy="381006"/>
          </a:xfrm>
          <a:custGeom>
            <a:avLst/>
            <a:gdLst>
              <a:gd name="connsiteX0" fmla="*/ 0 w 3229560"/>
              <a:gd name="connsiteY0" fmla="*/ 0 h 381006"/>
              <a:gd name="connsiteX1" fmla="*/ 3229561 w 3229560"/>
              <a:gd name="connsiteY1" fmla="*/ 381007 h 381006"/>
            </a:gdLst>
            <a:ahLst/>
            <a:cxnLst>
              <a:cxn ang="0">
                <a:pos x="connsiteX0" y="connsiteY0"/>
              </a:cxn>
              <a:cxn ang="0">
                <a:pos x="connsiteX1" y="connsiteY1"/>
              </a:cxn>
            </a:cxnLst>
            <a:rect l="l" t="t" r="r" b="b"/>
            <a:pathLst>
              <a:path w="3229560" h="381006">
                <a:moveTo>
                  <a:pt x="0" y="0"/>
                </a:moveTo>
                <a:lnTo>
                  <a:pt x="3229561" y="381007"/>
                </a:lnTo>
              </a:path>
            </a:pathLst>
          </a:custGeom>
          <a:ln w="25493" cap="flat">
            <a:solidFill>
              <a:srgbClr val="2563EB"/>
            </a:solidFill>
            <a:prstDash val="solid"/>
            <a:miter/>
            <a:tailEnd type="stealth" w="lg" len="lg"/>
          </a:ln>
        </p:spPr>
        <p:txBody>
          <a:bodyPr rtlCol="0" anchor="ctr"/>
          <a:lstStyle/>
          <a:p>
            <a:pPr algn="ctr"/>
            <a:endParaRPr lang="en-IN"/>
          </a:p>
        </p:txBody>
      </p:sp>
      <p:sp>
        <p:nvSpPr>
          <p:cNvPr id="78" name="Freeform: Shape 77">
            <a:extLst>
              <a:ext uri="{FF2B5EF4-FFF2-40B4-BE49-F238E27FC236}">
                <a16:creationId xmlns:a16="http://schemas.microsoft.com/office/drawing/2014/main" id="{0A2BC61A-3933-A361-13AA-3257BBE0FF4B}"/>
              </a:ext>
            </a:extLst>
          </p:cNvPr>
          <p:cNvSpPr/>
          <p:nvPr/>
        </p:nvSpPr>
        <p:spPr>
          <a:xfrm>
            <a:off x="2843676" y="3287271"/>
            <a:ext cx="339953" cy="127002"/>
          </a:xfrm>
          <a:custGeom>
            <a:avLst/>
            <a:gdLst>
              <a:gd name="connsiteX0" fmla="*/ 254965 w 339953"/>
              <a:gd name="connsiteY0" fmla="*/ 0 h 127002"/>
              <a:gd name="connsiteX1" fmla="*/ 339954 w 339953"/>
              <a:gd name="connsiteY1" fmla="*/ 0 h 127002"/>
              <a:gd name="connsiteX2" fmla="*/ 339954 w 339953"/>
              <a:gd name="connsiteY2" fmla="*/ 127002 h 127002"/>
              <a:gd name="connsiteX3" fmla="*/ 254965 w 339953"/>
              <a:gd name="connsiteY3" fmla="*/ 127002 h 127002"/>
              <a:gd name="connsiteX4" fmla="*/ 84988 w 339953"/>
              <a:gd name="connsiteY4" fmla="*/ 127002 h 127002"/>
              <a:gd name="connsiteX5" fmla="*/ 0 w 339953"/>
              <a:gd name="connsiteY5" fmla="*/ 127002 h 127002"/>
              <a:gd name="connsiteX6" fmla="*/ 0 w 339953"/>
              <a:gd name="connsiteY6" fmla="*/ 0 h 127002"/>
              <a:gd name="connsiteX7" fmla="*/ 84988 w 339953"/>
              <a:gd name="connsiteY7" fmla="*/ 0 h 127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953" h="127002">
                <a:moveTo>
                  <a:pt x="254965" y="0"/>
                </a:moveTo>
                <a:cubicBezTo>
                  <a:pt x="301903" y="0"/>
                  <a:pt x="339954" y="0"/>
                  <a:pt x="339954" y="0"/>
                </a:cubicBezTo>
                <a:lnTo>
                  <a:pt x="339954" y="127002"/>
                </a:lnTo>
                <a:cubicBezTo>
                  <a:pt x="339954" y="127002"/>
                  <a:pt x="301903" y="127002"/>
                  <a:pt x="254965" y="127002"/>
                </a:cubicBezTo>
                <a:lnTo>
                  <a:pt x="84988" y="127002"/>
                </a:lnTo>
                <a:cubicBezTo>
                  <a:pt x="38051" y="127002"/>
                  <a:pt x="0" y="127002"/>
                  <a:pt x="0" y="127002"/>
                </a:cubicBezTo>
                <a:lnTo>
                  <a:pt x="0" y="0"/>
                </a:lnTo>
                <a:cubicBezTo>
                  <a:pt x="0" y="0"/>
                  <a:pt x="38051" y="0"/>
                  <a:pt x="84988" y="0"/>
                </a:cubicBezTo>
                <a:close/>
              </a:path>
            </a:pathLst>
          </a:custGeom>
          <a:solidFill>
            <a:srgbClr val="FFFFFF"/>
          </a:solidFill>
          <a:ln w="8498" cap="flat">
            <a:solidFill>
              <a:srgbClr val="2563EB"/>
            </a:solidFill>
            <a:prstDash val="solid"/>
            <a:miter/>
          </a:ln>
        </p:spPr>
        <p:txBody>
          <a:bodyPr rtlCol="0" anchor="ctr"/>
          <a:lstStyle/>
          <a:p>
            <a:pPr algn="ctr"/>
            <a:endParaRPr lang="en-IN"/>
          </a:p>
        </p:txBody>
      </p:sp>
      <p:sp>
        <p:nvSpPr>
          <p:cNvPr id="79" name="TextBox 78">
            <a:extLst>
              <a:ext uri="{FF2B5EF4-FFF2-40B4-BE49-F238E27FC236}">
                <a16:creationId xmlns:a16="http://schemas.microsoft.com/office/drawing/2014/main" id="{C59BE1D4-7609-D07D-9321-C4CDCDF70790}"/>
              </a:ext>
            </a:extLst>
          </p:cNvPr>
          <p:cNvSpPr txBox="1"/>
          <p:nvPr/>
        </p:nvSpPr>
        <p:spPr>
          <a:xfrm>
            <a:off x="2815523" y="3248769"/>
            <a:ext cx="396262" cy="230832"/>
          </a:xfrm>
          <a:prstGeom prst="rect">
            <a:avLst/>
          </a:prstGeom>
          <a:noFill/>
        </p:spPr>
        <p:txBody>
          <a:bodyPr wrap="none" rtlCol="0">
            <a:spAutoFit/>
          </a:bodyPr>
          <a:lstStyle/>
          <a:p>
            <a:pPr algn="ctr"/>
            <a:r>
              <a:rPr lang="en-IN" sz="900" b="1" spc="0" baseline="0">
                <a:ln/>
                <a:solidFill>
                  <a:srgbClr val="2563EB"/>
                </a:solidFill>
                <a:latin typeface="Arial"/>
                <a:cs typeface="Arial"/>
                <a:sym typeface="Arial"/>
                <a:rtl val="0"/>
              </a:rPr>
              <a:t>N11</a:t>
            </a:r>
          </a:p>
        </p:txBody>
      </p:sp>
      <p:sp>
        <p:nvSpPr>
          <p:cNvPr id="80" name="Freeform: Shape 79">
            <a:extLst>
              <a:ext uri="{FF2B5EF4-FFF2-40B4-BE49-F238E27FC236}">
                <a16:creationId xmlns:a16="http://schemas.microsoft.com/office/drawing/2014/main" id="{9E5E609B-8217-929E-E323-BDF8A388A0CE}"/>
              </a:ext>
            </a:extLst>
          </p:cNvPr>
          <p:cNvSpPr/>
          <p:nvPr/>
        </p:nvSpPr>
        <p:spPr>
          <a:xfrm>
            <a:off x="1568850" y="3922282"/>
            <a:ext cx="3229560" cy="190503"/>
          </a:xfrm>
          <a:custGeom>
            <a:avLst/>
            <a:gdLst>
              <a:gd name="connsiteX0" fmla="*/ 0 w 3229560"/>
              <a:gd name="connsiteY0" fmla="*/ 190503 h 190503"/>
              <a:gd name="connsiteX1" fmla="*/ 3229561 w 3229560"/>
              <a:gd name="connsiteY1" fmla="*/ 0 h 190503"/>
            </a:gdLst>
            <a:ahLst/>
            <a:cxnLst>
              <a:cxn ang="0">
                <a:pos x="connsiteX0" y="connsiteY0"/>
              </a:cxn>
              <a:cxn ang="0">
                <a:pos x="connsiteX1" y="connsiteY1"/>
              </a:cxn>
            </a:cxnLst>
            <a:rect l="l" t="t" r="r" b="b"/>
            <a:pathLst>
              <a:path w="3229560" h="190503">
                <a:moveTo>
                  <a:pt x="0" y="190503"/>
                </a:moveTo>
                <a:lnTo>
                  <a:pt x="3229561" y="0"/>
                </a:lnTo>
              </a:path>
            </a:pathLst>
          </a:custGeom>
          <a:ln w="25493" cap="flat">
            <a:solidFill>
              <a:srgbClr val="2563EB"/>
            </a:solidFill>
            <a:prstDash val="solid"/>
            <a:miter/>
            <a:tailEnd type="stealth" w="lg" len="lg"/>
          </a:ln>
        </p:spPr>
        <p:txBody>
          <a:bodyPr rtlCol="0" anchor="ctr"/>
          <a:lstStyle/>
          <a:p>
            <a:pPr algn="ctr"/>
            <a:endParaRPr lang="en-IN"/>
          </a:p>
        </p:txBody>
      </p:sp>
      <p:sp>
        <p:nvSpPr>
          <p:cNvPr id="81" name="Freeform: Shape 80">
            <a:extLst>
              <a:ext uri="{FF2B5EF4-FFF2-40B4-BE49-F238E27FC236}">
                <a16:creationId xmlns:a16="http://schemas.microsoft.com/office/drawing/2014/main" id="{E474D4DF-4B1A-4629-7764-C2B87531A166}"/>
              </a:ext>
            </a:extLst>
          </p:cNvPr>
          <p:cNvSpPr/>
          <p:nvPr/>
        </p:nvSpPr>
        <p:spPr>
          <a:xfrm>
            <a:off x="2843676" y="3985783"/>
            <a:ext cx="254965" cy="127002"/>
          </a:xfrm>
          <a:custGeom>
            <a:avLst/>
            <a:gdLst>
              <a:gd name="connsiteX0" fmla="*/ 169977 w 254965"/>
              <a:gd name="connsiteY0" fmla="*/ 0 h 127002"/>
              <a:gd name="connsiteX1" fmla="*/ 254965 w 254965"/>
              <a:gd name="connsiteY1" fmla="*/ 0 h 127002"/>
              <a:gd name="connsiteX2" fmla="*/ 254965 w 254965"/>
              <a:gd name="connsiteY2" fmla="*/ 127002 h 127002"/>
              <a:gd name="connsiteX3" fmla="*/ 169977 w 254965"/>
              <a:gd name="connsiteY3" fmla="*/ 127002 h 127002"/>
              <a:gd name="connsiteX4" fmla="*/ 84988 w 254965"/>
              <a:gd name="connsiteY4" fmla="*/ 127002 h 127002"/>
              <a:gd name="connsiteX5" fmla="*/ 0 w 254965"/>
              <a:gd name="connsiteY5" fmla="*/ 127002 h 127002"/>
              <a:gd name="connsiteX6" fmla="*/ 0 w 254965"/>
              <a:gd name="connsiteY6" fmla="*/ 0 h 127002"/>
              <a:gd name="connsiteX7" fmla="*/ 84988 w 254965"/>
              <a:gd name="connsiteY7" fmla="*/ 0 h 127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65" h="127002">
                <a:moveTo>
                  <a:pt x="169977" y="0"/>
                </a:moveTo>
                <a:cubicBezTo>
                  <a:pt x="216915" y="0"/>
                  <a:pt x="254965" y="0"/>
                  <a:pt x="254965" y="0"/>
                </a:cubicBezTo>
                <a:lnTo>
                  <a:pt x="254965" y="127002"/>
                </a:lnTo>
                <a:cubicBezTo>
                  <a:pt x="254965" y="127002"/>
                  <a:pt x="216915" y="127002"/>
                  <a:pt x="169977" y="127002"/>
                </a:cubicBezTo>
                <a:lnTo>
                  <a:pt x="84988" y="127002"/>
                </a:lnTo>
                <a:cubicBezTo>
                  <a:pt x="38051" y="127002"/>
                  <a:pt x="0" y="127002"/>
                  <a:pt x="0" y="127002"/>
                </a:cubicBezTo>
                <a:lnTo>
                  <a:pt x="0" y="0"/>
                </a:lnTo>
                <a:cubicBezTo>
                  <a:pt x="0" y="0"/>
                  <a:pt x="38051" y="0"/>
                  <a:pt x="84988" y="0"/>
                </a:cubicBezTo>
                <a:close/>
              </a:path>
            </a:pathLst>
          </a:custGeom>
          <a:solidFill>
            <a:srgbClr val="FFFFFF"/>
          </a:solidFill>
          <a:ln w="8498" cap="flat">
            <a:solidFill>
              <a:srgbClr val="2563EB"/>
            </a:solidFill>
            <a:prstDash val="solid"/>
            <a:miter/>
          </a:ln>
        </p:spPr>
        <p:txBody>
          <a:bodyPr rtlCol="0" anchor="ctr"/>
          <a:lstStyle/>
          <a:p>
            <a:pPr algn="ctr"/>
            <a:endParaRPr lang="en-IN"/>
          </a:p>
        </p:txBody>
      </p:sp>
      <p:sp>
        <p:nvSpPr>
          <p:cNvPr id="82" name="TextBox 81">
            <a:extLst>
              <a:ext uri="{FF2B5EF4-FFF2-40B4-BE49-F238E27FC236}">
                <a16:creationId xmlns:a16="http://schemas.microsoft.com/office/drawing/2014/main" id="{B956EC5B-A6C3-699D-CA5E-5C3068F8F099}"/>
              </a:ext>
            </a:extLst>
          </p:cNvPr>
          <p:cNvSpPr txBox="1"/>
          <p:nvPr/>
        </p:nvSpPr>
        <p:spPr>
          <a:xfrm>
            <a:off x="2805089" y="3947281"/>
            <a:ext cx="332142" cy="230832"/>
          </a:xfrm>
          <a:prstGeom prst="rect">
            <a:avLst/>
          </a:prstGeom>
          <a:noFill/>
        </p:spPr>
        <p:txBody>
          <a:bodyPr wrap="none" rtlCol="0">
            <a:spAutoFit/>
          </a:bodyPr>
          <a:lstStyle/>
          <a:p>
            <a:pPr algn="ctr"/>
            <a:r>
              <a:rPr lang="en-IN" sz="900" b="1" spc="0" baseline="0">
                <a:ln/>
                <a:solidFill>
                  <a:srgbClr val="2563EB"/>
                </a:solidFill>
                <a:latin typeface="Arial"/>
                <a:cs typeface="Arial"/>
                <a:sym typeface="Arial"/>
                <a:rtl val="0"/>
              </a:rPr>
              <a:t>N4</a:t>
            </a:r>
          </a:p>
        </p:txBody>
      </p:sp>
      <p:sp>
        <p:nvSpPr>
          <p:cNvPr id="83" name="Freeform: Shape 82">
            <a:extLst>
              <a:ext uri="{FF2B5EF4-FFF2-40B4-BE49-F238E27FC236}">
                <a16:creationId xmlns:a16="http://schemas.microsoft.com/office/drawing/2014/main" id="{EFAAEB88-677E-DBC3-4E71-D433C52A0373}"/>
              </a:ext>
            </a:extLst>
          </p:cNvPr>
          <p:cNvSpPr/>
          <p:nvPr/>
        </p:nvSpPr>
        <p:spPr>
          <a:xfrm>
            <a:off x="7348064" y="3160269"/>
            <a:ext cx="3229560" cy="381006"/>
          </a:xfrm>
          <a:custGeom>
            <a:avLst/>
            <a:gdLst>
              <a:gd name="connsiteX0" fmla="*/ 0 w 3229560"/>
              <a:gd name="connsiteY0" fmla="*/ 381007 h 381006"/>
              <a:gd name="connsiteX1" fmla="*/ 3229561 w 3229560"/>
              <a:gd name="connsiteY1" fmla="*/ 0 h 381006"/>
            </a:gdLst>
            <a:ahLst/>
            <a:cxnLst>
              <a:cxn ang="0">
                <a:pos x="connsiteX0" y="connsiteY0"/>
              </a:cxn>
              <a:cxn ang="0">
                <a:pos x="connsiteX1" y="connsiteY1"/>
              </a:cxn>
            </a:cxnLst>
            <a:rect l="l" t="t" r="r" b="b"/>
            <a:pathLst>
              <a:path w="3229560" h="381006">
                <a:moveTo>
                  <a:pt x="0" y="381007"/>
                </a:moveTo>
                <a:lnTo>
                  <a:pt x="3229561" y="0"/>
                </a:lnTo>
              </a:path>
            </a:pathLst>
          </a:custGeom>
          <a:ln w="25493" cap="flat">
            <a:solidFill>
              <a:srgbClr val="2563EB"/>
            </a:solidFill>
            <a:prstDash val="solid"/>
            <a:miter/>
            <a:tailEnd type="stealth" w="lg" len="lg"/>
          </a:ln>
        </p:spPr>
        <p:txBody>
          <a:bodyPr rtlCol="0" anchor="ctr"/>
          <a:lstStyle/>
          <a:p>
            <a:pPr algn="ctr"/>
            <a:endParaRPr lang="en-IN"/>
          </a:p>
        </p:txBody>
      </p:sp>
      <p:sp>
        <p:nvSpPr>
          <p:cNvPr id="84" name="Freeform: Shape 83">
            <a:extLst>
              <a:ext uri="{FF2B5EF4-FFF2-40B4-BE49-F238E27FC236}">
                <a16:creationId xmlns:a16="http://schemas.microsoft.com/office/drawing/2014/main" id="{E6185C66-5910-2ACD-51A5-247EE5EB1B1C}"/>
              </a:ext>
            </a:extLst>
          </p:cNvPr>
          <p:cNvSpPr/>
          <p:nvPr/>
        </p:nvSpPr>
        <p:spPr>
          <a:xfrm>
            <a:off x="8707879" y="3287271"/>
            <a:ext cx="254965" cy="127002"/>
          </a:xfrm>
          <a:custGeom>
            <a:avLst/>
            <a:gdLst>
              <a:gd name="connsiteX0" fmla="*/ 169977 w 254965"/>
              <a:gd name="connsiteY0" fmla="*/ 0 h 127002"/>
              <a:gd name="connsiteX1" fmla="*/ 254965 w 254965"/>
              <a:gd name="connsiteY1" fmla="*/ 0 h 127002"/>
              <a:gd name="connsiteX2" fmla="*/ 254965 w 254965"/>
              <a:gd name="connsiteY2" fmla="*/ 127002 h 127002"/>
              <a:gd name="connsiteX3" fmla="*/ 169977 w 254965"/>
              <a:gd name="connsiteY3" fmla="*/ 127002 h 127002"/>
              <a:gd name="connsiteX4" fmla="*/ 84988 w 254965"/>
              <a:gd name="connsiteY4" fmla="*/ 127002 h 127002"/>
              <a:gd name="connsiteX5" fmla="*/ 0 w 254965"/>
              <a:gd name="connsiteY5" fmla="*/ 127002 h 127002"/>
              <a:gd name="connsiteX6" fmla="*/ 0 w 254965"/>
              <a:gd name="connsiteY6" fmla="*/ 0 h 127002"/>
              <a:gd name="connsiteX7" fmla="*/ 84988 w 254965"/>
              <a:gd name="connsiteY7" fmla="*/ 0 h 127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65" h="127002">
                <a:moveTo>
                  <a:pt x="169977" y="0"/>
                </a:moveTo>
                <a:cubicBezTo>
                  <a:pt x="216915" y="0"/>
                  <a:pt x="254965" y="0"/>
                  <a:pt x="254965" y="0"/>
                </a:cubicBezTo>
                <a:lnTo>
                  <a:pt x="254965" y="127002"/>
                </a:lnTo>
                <a:cubicBezTo>
                  <a:pt x="254965" y="127002"/>
                  <a:pt x="216915" y="127002"/>
                  <a:pt x="169977" y="127002"/>
                </a:cubicBezTo>
                <a:lnTo>
                  <a:pt x="84988" y="127002"/>
                </a:lnTo>
                <a:cubicBezTo>
                  <a:pt x="38051" y="127002"/>
                  <a:pt x="0" y="127002"/>
                  <a:pt x="0" y="127002"/>
                </a:cubicBezTo>
                <a:lnTo>
                  <a:pt x="0" y="0"/>
                </a:lnTo>
                <a:cubicBezTo>
                  <a:pt x="0" y="0"/>
                  <a:pt x="38051" y="0"/>
                  <a:pt x="84988" y="0"/>
                </a:cubicBezTo>
                <a:close/>
              </a:path>
            </a:pathLst>
          </a:custGeom>
          <a:solidFill>
            <a:srgbClr val="FFFFFF"/>
          </a:solidFill>
          <a:ln w="8498" cap="flat">
            <a:solidFill>
              <a:srgbClr val="2563EB"/>
            </a:solidFill>
            <a:prstDash val="solid"/>
            <a:miter/>
          </a:ln>
        </p:spPr>
        <p:txBody>
          <a:bodyPr rtlCol="0" anchor="ctr"/>
          <a:lstStyle/>
          <a:p>
            <a:pPr algn="ctr"/>
            <a:endParaRPr lang="en-IN"/>
          </a:p>
        </p:txBody>
      </p:sp>
      <p:sp>
        <p:nvSpPr>
          <p:cNvPr id="85" name="TextBox 84">
            <a:extLst>
              <a:ext uri="{FF2B5EF4-FFF2-40B4-BE49-F238E27FC236}">
                <a16:creationId xmlns:a16="http://schemas.microsoft.com/office/drawing/2014/main" id="{C96FA8A9-128E-7BF3-1294-7A0FE6453FC3}"/>
              </a:ext>
            </a:extLst>
          </p:cNvPr>
          <p:cNvSpPr txBox="1"/>
          <p:nvPr/>
        </p:nvSpPr>
        <p:spPr>
          <a:xfrm>
            <a:off x="8669291" y="3248769"/>
            <a:ext cx="332142" cy="230832"/>
          </a:xfrm>
          <a:prstGeom prst="rect">
            <a:avLst/>
          </a:prstGeom>
          <a:noFill/>
        </p:spPr>
        <p:txBody>
          <a:bodyPr wrap="none" rtlCol="0">
            <a:spAutoFit/>
          </a:bodyPr>
          <a:lstStyle/>
          <a:p>
            <a:pPr algn="ctr"/>
            <a:r>
              <a:rPr lang="en-IN" sz="900" b="1" spc="0" baseline="0">
                <a:ln/>
                <a:solidFill>
                  <a:srgbClr val="2563EB"/>
                </a:solidFill>
                <a:latin typeface="Arial"/>
                <a:cs typeface="Arial"/>
                <a:sym typeface="Arial"/>
                <a:rtl val="0"/>
              </a:rPr>
              <a:t>N7</a:t>
            </a:r>
          </a:p>
        </p:txBody>
      </p:sp>
      <p:sp>
        <p:nvSpPr>
          <p:cNvPr id="86" name="Freeform: Shape 85">
            <a:extLst>
              <a:ext uri="{FF2B5EF4-FFF2-40B4-BE49-F238E27FC236}">
                <a16:creationId xmlns:a16="http://schemas.microsoft.com/office/drawing/2014/main" id="{788ED461-FC07-21B2-0ADD-86936EC2639D}"/>
              </a:ext>
            </a:extLst>
          </p:cNvPr>
          <p:cNvSpPr/>
          <p:nvPr/>
        </p:nvSpPr>
        <p:spPr>
          <a:xfrm>
            <a:off x="7348064" y="3922282"/>
            <a:ext cx="3229560" cy="190503"/>
          </a:xfrm>
          <a:custGeom>
            <a:avLst/>
            <a:gdLst>
              <a:gd name="connsiteX0" fmla="*/ 0 w 3229560"/>
              <a:gd name="connsiteY0" fmla="*/ 0 h 190503"/>
              <a:gd name="connsiteX1" fmla="*/ 3229561 w 3229560"/>
              <a:gd name="connsiteY1" fmla="*/ 190503 h 190503"/>
            </a:gdLst>
            <a:ahLst/>
            <a:cxnLst>
              <a:cxn ang="0">
                <a:pos x="connsiteX0" y="connsiteY0"/>
              </a:cxn>
              <a:cxn ang="0">
                <a:pos x="connsiteX1" y="connsiteY1"/>
              </a:cxn>
            </a:cxnLst>
            <a:rect l="l" t="t" r="r" b="b"/>
            <a:pathLst>
              <a:path w="3229560" h="190503">
                <a:moveTo>
                  <a:pt x="0" y="0"/>
                </a:moveTo>
                <a:lnTo>
                  <a:pt x="3229561" y="190503"/>
                </a:lnTo>
              </a:path>
            </a:pathLst>
          </a:custGeom>
          <a:ln w="25493" cap="flat">
            <a:solidFill>
              <a:srgbClr val="2563EB"/>
            </a:solidFill>
            <a:prstDash val="solid"/>
            <a:miter/>
            <a:tailEnd type="stealth" w="lg" len="lg"/>
          </a:ln>
        </p:spPr>
        <p:txBody>
          <a:bodyPr rtlCol="0" anchor="ctr"/>
          <a:lstStyle/>
          <a:p>
            <a:pPr algn="ctr"/>
            <a:endParaRPr lang="en-IN"/>
          </a:p>
        </p:txBody>
      </p:sp>
      <p:sp>
        <p:nvSpPr>
          <p:cNvPr id="87" name="Freeform: Shape 86">
            <a:extLst>
              <a:ext uri="{FF2B5EF4-FFF2-40B4-BE49-F238E27FC236}">
                <a16:creationId xmlns:a16="http://schemas.microsoft.com/office/drawing/2014/main" id="{A6A821A9-8D83-687D-0D2D-8A202E0292BE}"/>
              </a:ext>
            </a:extLst>
          </p:cNvPr>
          <p:cNvSpPr/>
          <p:nvPr/>
        </p:nvSpPr>
        <p:spPr>
          <a:xfrm>
            <a:off x="8707879" y="3985783"/>
            <a:ext cx="297459" cy="127002"/>
          </a:xfrm>
          <a:custGeom>
            <a:avLst/>
            <a:gdLst>
              <a:gd name="connsiteX0" fmla="*/ 212471 w 297459"/>
              <a:gd name="connsiteY0" fmla="*/ 0 h 127002"/>
              <a:gd name="connsiteX1" fmla="*/ 297460 w 297459"/>
              <a:gd name="connsiteY1" fmla="*/ 0 h 127002"/>
              <a:gd name="connsiteX2" fmla="*/ 297460 w 297459"/>
              <a:gd name="connsiteY2" fmla="*/ 127002 h 127002"/>
              <a:gd name="connsiteX3" fmla="*/ 212471 w 297459"/>
              <a:gd name="connsiteY3" fmla="*/ 127002 h 127002"/>
              <a:gd name="connsiteX4" fmla="*/ 84988 w 297459"/>
              <a:gd name="connsiteY4" fmla="*/ 127002 h 127002"/>
              <a:gd name="connsiteX5" fmla="*/ 0 w 297459"/>
              <a:gd name="connsiteY5" fmla="*/ 127002 h 127002"/>
              <a:gd name="connsiteX6" fmla="*/ 0 w 297459"/>
              <a:gd name="connsiteY6" fmla="*/ 0 h 127002"/>
              <a:gd name="connsiteX7" fmla="*/ 84988 w 297459"/>
              <a:gd name="connsiteY7" fmla="*/ 0 h 127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459" h="127002">
                <a:moveTo>
                  <a:pt x="212471" y="0"/>
                </a:moveTo>
                <a:cubicBezTo>
                  <a:pt x="259409" y="0"/>
                  <a:pt x="297460" y="0"/>
                  <a:pt x="297460" y="0"/>
                </a:cubicBezTo>
                <a:lnTo>
                  <a:pt x="297460" y="127002"/>
                </a:lnTo>
                <a:cubicBezTo>
                  <a:pt x="297460" y="127002"/>
                  <a:pt x="259409" y="127002"/>
                  <a:pt x="212471" y="127002"/>
                </a:cubicBezTo>
                <a:lnTo>
                  <a:pt x="84988" y="127002"/>
                </a:lnTo>
                <a:cubicBezTo>
                  <a:pt x="38051" y="127002"/>
                  <a:pt x="0" y="127002"/>
                  <a:pt x="0" y="127002"/>
                </a:cubicBezTo>
                <a:lnTo>
                  <a:pt x="0" y="0"/>
                </a:lnTo>
                <a:cubicBezTo>
                  <a:pt x="0" y="0"/>
                  <a:pt x="38051" y="0"/>
                  <a:pt x="84988" y="0"/>
                </a:cubicBezTo>
                <a:close/>
              </a:path>
            </a:pathLst>
          </a:custGeom>
          <a:solidFill>
            <a:srgbClr val="FFFFFF"/>
          </a:solidFill>
          <a:ln w="8498" cap="flat">
            <a:solidFill>
              <a:srgbClr val="2563EB"/>
            </a:solidFill>
            <a:prstDash val="solid"/>
            <a:miter/>
          </a:ln>
        </p:spPr>
        <p:txBody>
          <a:bodyPr rtlCol="0" anchor="ctr"/>
          <a:lstStyle/>
          <a:p>
            <a:pPr algn="ctr"/>
            <a:endParaRPr lang="en-IN"/>
          </a:p>
        </p:txBody>
      </p:sp>
      <p:sp>
        <p:nvSpPr>
          <p:cNvPr id="88" name="TextBox 87">
            <a:extLst>
              <a:ext uri="{FF2B5EF4-FFF2-40B4-BE49-F238E27FC236}">
                <a16:creationId xmlns:a16="http://schemas.microsoft.com/office/drawing/2014/main" id="{22E04148-7377-B43E-4326-F1F4CE7CE140}"/>
              </a:ext>
            </a:extLst>
          </p:cNvPr>
          <p:cNvSpPr txBox="1"/>
          <p:nvPr/>
        </p:nvSpPr>
        <p:spPr>
          <a:xfrm>
            <a:off x="8654228" y="3947281"/>
            <a:ext cx="396262" cy="230832"/>
          </a:xfrm>
          <a:prstGeom prst="rect">
            <a:avLst/>
          </a:prstGeom>
          <a:noFill/>
        </p:spPr>
        <p:txBody>
          <a:bodyPr wrap="none" rtlCol="0">
            <a:spAutoFit/>
          </a:bodyPr>
          <a:lstStyle/>
          <a:p>
            <a:pPr algn="ctr"/>
            <a:r>
              <a:rPr lang="en-IN" sz="900" b="1" spc="0" baseline="0">
                <a:ln/>
                <a:solidFill>
                  <a:srgbClr val="2563EB"/>
                </a:solidFill>
                <a:latin typeface="Arial"/>
                <a:cs typeface="Arial"/>
                <a:sym typeface="Arial"/>
                <a:rtl val="0"/>
              </a:rPr>
              <a:t>N40</a:t>
            </a:r>
          </a:p>
        </p:txBody>
      </p:sp>
      <p:sp>
        <p:nvSpPr>
          <p:cNvPr id="89" name="Freeform: Shape 88">
            <a:extLst>
              <a:ext uri="{FF2B5EF4-FFF2-40B4-BE49-F238E27FC236}">
                <a16:creationId xmlns:a16="http://schemas.microsoft.com/office/drawing/2014/main" id="{4BB42A18-63CC-F29E-2874-92F0694E2A50}"/>
              </a:ext>
            </a:extLst>
          </p:cNvPr>
          <p:cNvSpPr/>
          <p:nvPr/>
        </p:nvSpPr>
        <p:spPr>
          <a:xfrm>
            <a:off x="1738827" y="2525258"/>
            <a:ext cx="3654502" cy="698512"/>
          </a:xfrm>
          <a:custGeom>
            <a:avLst/>
            <a:gdLst>
              <a:gd name="connsiteX0" fmla="*/ 0 w 3654502"/>
              <a:gd name="connsiteY0" fmla="*/ 0 h 698512"/>
              <a:gd name="connsiteX1" fmla="*/ 3654503 w 3654502"/>
              <a:gd name="connsiteY1" fmla="*/ 698512 h 698512"/>
            </a:gdLst>
            <a:ahLst/>
            <a:cxnLst>
              <a:cxn ang="0">
                <a:pos x="connsiteX0" y="connsiteY0"/>
              </a:cxn>
              <a:cxn ang="0">
                <a:pos x="connsiteX1" y="connsiteY1"/>
              </a:cxn>
            </a:cxnLst>
            <a:rect l="l" t="t" r="r" b="b"/>
            <a:pathLst>
              <a:path w="3654502" h="698512">
                <a:moveTo>
                  <a:pt x="0" y="0"/>
                </a:moveTo>
                <a:lnTo>
                  <a:pt x="3654503" y="698512"/>
                </a:lnTo>
              </a:path>
            </a:pathLst>
          </a:custGeom>
          <a:ln w="16995" cap="flat">
            <a:solidFill>
              <a:srgbClr val="EC4899"/>
            </a:solidFill>
            <a:custDash>
              <a:ds d="600000" sp="300000"/>
            </a:custDash>
            <a:miter/>
            <a:tailEnd type="stealth" w="lg" len="lg"/>
          </a:ln>
        </p:spPr>
        <p:txBody>
          <a:bodyPr rtlCol="0" anchor="ctr"/>
          <a:lstStyle/>
          <a:p>
            <a:pPr algn="ctr"/>
            <a:endParaRPr lang="en-IN"/>
          </a:p>
        </p:txBody>
      </p:sp>
      <p:sp>
        <p:nvSpPr>
          <p:cNvPr id="90" name="Freeform: Shape 89">
            <a:extLst>
              <a:ext uri="{FF2B5EF4-FFF2-40B4-BE49-F238E27FC236}">
                <a16:creationId xmlns:a16="http://schemas.microsoft.com/office/drawing/2014/main" id="{E8CA9681-4E7E-A2B4-90FF-A1B359E29E8E}"/>
              </a:ext>
            </a:extLst>
          </p:cNvPr>
          <p:cNvSpPr/>
          <p:nvPr/>
        </p:nvSpPr>
        <p:spPr>
          <a:xfrm>
            <a:off x="4033515" y="2525258"/>
            <a:ext cx="1784757" cy="698512"/>
          </a:xfrm>
          <a:custGeom>
            <a:avLst/>
            <a:gdLst>
              <a:gd name="connsiteX0" fmla="*/ 0 w 1784757"/>
              <a:gd name="connsiteY0" fmla="*/ 0 h 698512"/>
              <a:gd name="connsiteX1" fmla="*/ 1784757 w 1784757"/>
              <a:gd name="connsiteY1" fmla="*/ 698512 h 698512"/>
            </a:gdLst>
            <a:ahLst/>
            <a:cxnLst>
              <a:cxn ang="0">
                <a:pos x="connsiteX0" y="connsiteY0"/>
              </a:cxn>
              <a:cxn ang="0">
                <a:pos x="connsiteX1" y="connsiteY1"/>
              </a:cxn>
            </a:cxnLst>
            <a:rect l="l" t="t" r="r" b="b"/>
            <a:pathLst>
              <a:path w="1784757" h="698512">
                <a:moveTo>
                  <a:pt x="0" y="0"/>
                </a:moveTo>
                <a:lnTo>
                  <a:pt x="1784757" y="698512"/>
                </a:lnTo>
              </a:path>
            </a:pathLst>
          </a:custGeom>
          <a:ln w="16995" cap="flat">
            <a:solidFill>
              <a:srgbClr val="EC4899"/>
            </a:solidFill>
            <a:custDash>
              <a:ds d="600000" sp="300000"/>
            </a:custDash>
            <a:miter/>
          </a:ln>
        </p:spPr>
        <p:txBody>
          <a:bodyPr rtlCol="0" anchor="ctr"/>
          <a:lstStyle/>
          <a:p>
            <a:pPr algn="ctr"/>
            <a:endParaRPr lang="en-IN"/>
          </a:p>
        </p:txBody>
      </p:sp>
      <p:sp>
        <p:nvSpPr>
          <p:cNvPr id="91" name="Freeform: Shape 90">
            <a:extLst>
              <a:ext uri="{FF2B5EF4-FFF2-40B4-BE49-F238E27FC236}">
                <a16:creationId xmlns:a16="http://schemas.microsoft.com/office/drawing/2014/main" id="{20B8F873-0BB4-80FA-19C3-2C9887BB46AA}"/>
              </a:ext>
            </a:extLst>
          </p:cNvPr>
          <p:cNvSpPr/>
          <p:nvPr/>
        </p:nvSpPr>
        <p:spPr>
          <a:xfrm>
            <a:off x="6328202" y="2525258"/>
            <a:ext cx="1784757" cy="698512"/>
          </a:xfrm>
          <a:custGeom>
            <a:avLst/>
            <a:gdLst>
              <a:gd name="connsiteX0" fmla="*/ 1784757 w 1784757"/>
              <a:gd name="connsiteY0" fmla="*/ 0 h 698512"/>
              <a:gd name="connsiteX1" fmla="*/ 0 w 1784757"/>
              <a:gd name="connsiteY1" fmla="*/ 698512 h 698512"/>
            </a:gdLst>
            <a:ahLst/>
            <a:cxnLst>
              <a:cxn ang="0">
                <a:pos x="connsiteX0" y="connsiteY0"/>
              </a:cxn>
              <a:cxn ang="0">
                <a:pos x="connsiteX1" y="connsiteY1"/>
              </a:cxn>
            </a:cxnLst>
            <a:rect l="l" t="t" r="r" b="b"/>
            <a:pathLst>
              <a:path w="1784757" h="698512">
                <a:moveTo>
                  <a:pt x="1784757" y="0"/>
                </a:moveTo>
                <a:lnTo>
                  <a:pt x="0" y="698512"/>
                </a:lnTo>
              </a:path>
            </a:pathLst>
          </a:custGeom>
          <a:ln w="16995" cap="flat">
            <a:solidFill>
              <a:srgbClr val="EC4899"/>
            </a:solidFill>
            <a:custDash>
              <a:ds d="600000" sp="300000"/>
            </a:custDash>
            <a:miter/>
            <a:tailEnd type="stealth" w="lg" len="lg"/>
          </a:ln>
        </p:spPr>
        <p:txBody>
          <a:bodyPr rtlCol="0" anchor="ctr"/>
          <a:lstStyle/>
          <a:p>
            <a:pPr algn="ctr"/>
            <a:endParaRPr lang="en-IN"/>
          </a:p>
        </p:txBody>
      </p:sp>
      <p:sp>
        <p:nvSpPr>
          <p:cNvPr id="92" name="Freeform: Shape 91">
            <a:extLst>
              <a:ext uri="{FF2B5EF4-FFF2-40B4-BE49-F238E27FC236}">
                <a16:creationId xmlns:a16="http://schemas.microsoft.com/office/drawing/2014/main" id="{6AA5A798-F2FA-CF23-4FF3-7768F89ED7E3}"/>
              </a:ext>
            </a:extLst>
          </p:cNvPr>
          <p:cNvSpPr/>
          <p:nvPr/>
        </p:nvSpPr>
        <p:spPr>
          <a:xfrm>
            <a:off x="6753144" y="2525258"/>
            <a:ext cx="3654502" cy="698512"/>
          </a:xfrm>
          <a:custGeom>
            <a:avLst/>
            <a:gdLst>
              <a:gd name="connsiteX0" fmla="*/ 3654503 w 3654502"/>
              <a:gd name="connsiteY0" fmla="*/ 0 h 698512"/>
              <a:gd name="connsiteX1" fmla="*/ 0 w 3654502"/>
              <a:gd name="connsiteY1" fmla="*/ 698512 h 698512"/>
            </a:gdLst>
            <a:ahLst/>
            <a:cxnLst>
              <a:cxn ang="0">
                <a:pos x="connsiteX0" y="connsiteY0"/>
              </a:cxn>
              <a:cxn ang="0">
                <a:pos x="connsiteX1" y="connsiteY1"/>
              </a:cxn>
            </a:cxnLst>
            <a:rect l="l" t="t" r="r" b="b"/>
            <a:pathLst>
              <a:path w="3654502" h="698512">
                <a:moveTo>
                  <a:pt x="3654503" y="0"/>
                </a:moveTo>
                <a:lnTo>
                  <a:pt x="0" y="698512"/>
                </a:lnTo>
              </a:path>
            </a:pathLst>
          </a:custGeom>
          <a:ln w="16995" cap="flat">
            <a:solidFill>
              <a:srgbClr val="EC4899"/>
            </a:solidFill>
            <a:custDash>
              <a:ds d="600000" sp="300000"/>
            </a:custDash>
            <a:miter/>
            <a:tailEnd type="stealth" w="lg" len="lg"/>
          </a:ln>
        </p:spPr>
        <p:txBody>
          <a:bodyPr rtlCol="0" anchor="ctr"/>
          <a:lstStyle/>
          <a:p>
            <a:pPr algn="ctr"/>
            <a:endParaRPr lang="en-IN"/>
          </a:p>
        </p:txBody>
      </p:sp>
      <p:sp>
        <p:nvSpPr>
          <p:cNvPr id="93" name="Freeform: Shape 92">
            <a:extLst>
              <a:ext uri="{FF2B5EF4-FFF2-40B4-BE49-F238E27FC236}">
                <a16:creationId xmlns:a16="http://schemas.microsoft.com/office/drawing/2014/main" id="{20D31258-5B19-4556-6EFA-30FF94332426}"/>
              </a:ext>
            </a:extLst>
          </p:cNvPr>
          <p:cNvSpPr/>
          <p:nvPr/>
        </p:nvSpPr>
        <p:spPr>
          <a:xfrm>
            <a:off x="2758688" y="4366790"/>
            <a:ext cx="2634641" cy="952516"/>
          </a:xfrm>
          <a:custGeom>
            <a:avLst/>
            <a:gdLst>
              <a:gd name="connsiteX0" fmla="*/ 0 w 2634641"/>
              <a:gd name="connsiteY0" fmla="*/ 952517 h 952516"/>
              <a:gd name="connsiteX1" fmla="*/ 2634642 w 2634641"/>
              <a:gd name="connsiteY1" fmla="*/ 0 h 952516"/>
            </a:gdLst>
            <a:ahLst/>
            <a:cxnLst>
              <a:cxn ang="0">
                <a:pos x="connsiteX0" y="connsiteY0"/>
              </a:cxn>
              <a:cxn ang="0">
                <a:pos x="connsiteX1" y="connsiteY1"/>
              </a:cxn>
            </a:cxnLst>
            <a:rect l="l" t="t" r="r" b="b"/>
            <a:pathLst>
              <a:path w="2634641" h="952516">
                <a:moveTo>
                  <a:pt x="0" y="952517"/>
                </a:moveTo>
                <a:lnTo>
                  <a:pt x="2634642" y="0"/>
                </a:lnTo>
              </a:path>
            </a:pathLst>
          </a:custGeom>
          <a:ln w="16995" cap="flat">
            <a:solidFill>
              <a:srgbClr val="F472B6"/>
            </a:solidFill>
            <a:custDash>
              <a:ds d="600000" sp="300000"/>
            </a:custDash>
            <a:miter/>
            <a:tailEnd type="stealth" w="lg" len="lg"/>
          </a:ln>
        </p:spPr>
        <p:txBody>
          <a:bodyPr rtlCol="0" anchor="ctr"/>
          <a:lstStyle/>
          <a:p>
            <a:pPr algn="ctr"/>
            <a:endParaRPr lang="en-IN"/>
          </a:p>
        </p:txBody>
      </p:sp>
      <p:sp>
        <p:nvSpPr>
          <p:cNvPr id="94" name="Freeform: Shape 93">
            <a:extLst>
              <a:ext uri="{FF2B5EF4-FFF2-40B4-BE49-F238E27FC236}">
                <a16:creationId xmlns:a16="http://schemas.microsoft.com/office/drawing/2014/main" id="{B7CBEB8E-384B-3F26-7139-0C0D6B86EA85}"/>
              </a:ext>
            </a:extLst>
          </p:cNvPr>
          <p:cNvSpPr/>
          <p:nvPr/>
        </p:nvSpPr>
        <p:spPr>
          <a:xfrm>
            <a:off x="5138364" y="4366790"/>
            <a:ext cx="679907" cy="952516"/>
          </a:xfrm>
          <a:custGeom>
            <a:avLst/>
            <a:gdLst>
              <a:gd name="connsiteX0" fmla="*/ 0 w 679907"/>
              <a:gd name="connsiteY0" fmla="*/ 952517 h 952516"/>
              <a:gd name="connsiteX1" fmla="*/ 679908 w 679907"/>
              <a:gd name="connsiteY1" fmla="*/ 0 h 952516"/>
            </a:gdLst>
            <a:ahLst/>
            <a:cxnLst>
              <a:cxn ang="0">
                <a:pos x="connsiteX0" y="connsiteY0"/>
              </a:cxn>
              <a:cxn ang="0">
                <a:pos x="connsiteX1" y="connsiteY1"/>
              </a:cxn>
            </a:cxnLst>
            <a:rect l="l" t="t" r="r" b="b"/>
            <a:pathLst>
              <a:path w="679907" h="952516">
                <a:moveTo>
                  <a:pt x="0" y="952517"/>
                </a:moveTo>
                <a:lnTo>
                  <a:pt x="679908" y="0"/>
                </a:lnTo>
              </a:path>
            </a:pathLst>
          </a:custGeom>
          <a:ln w="16995" cap="flat">
            <a:solidFill>
              <a:srgbClr val="F472B6"/>
            </a:solidFill>
            <a:custDash>
              <a:ds d="600000" sp="300000"/>
            </a:custDash>
            <a:miter/>
            <a:tailEnd type="stealth" w="lg" len="lg"/>
          </a:ln>
        </p:spPr>
        <p:txBody>
          <a:bodyPr rtlCol="0" anchor="ctr"/>
          <a:lstStyle/>
          <a:p>
            <a:pPr algn="ctr"/>
            <a:endParaRPr lang="en-IN"/>
          </a:p>
        </p:txBody>
      </p:sp>
      <p:sp>
        <p:nvSpPr>
          <p:cNvPr id="95" name="Freeform: Shape 94">
            <a:extLst>
              <a:ext uri="{FF2B5EF4-FFF2-40B4-BE49-F238E27FC236}">
                <a16:creationId xmlns:a16="http://schemas.microsoft.com/office/drawing/2014/main" id="{13B3AA9E-98FD-EC2D-1385-55D7D366803A}"/>
              </a:ext>
            </a:extLst>
          </p:cNvPr>
          <p:cNvSpPr/>
          <p:nvPr/>
        </p:nvSpPr>
        <p:spPr>
          <a:xfrm>
            <a:off x="6328202" y="4366790"/>
            <a:ext cx="1189838" cy="952516"/>
          </a:xfrm>
          <a:custGeom>
            <a:avLst/>
            <a:gdLst>
              <a:gd name="connsiteX0" fmla="*/ 1189838 w 1189838"/>
              <a:gd name="connsiteY0" fmla="*/ 952517 h 952516"/>
              <a:gd name="connsiteX1" fmla="*/ 0 w 1189838"/>
              <a:gd name="connsiteY1" fmla="*/ 0 h 952516"/>
            </a:gdLst>
            <a:ahLst/>
            <a:cxnLst>
              <a:cxn ang="0">
                <a:pos x="connsiteX0" y="connsiteY0"/>
              </a:cxn>
              <a:cxn ang="0">
                <a:pos x="connsiteX1" y="connsiteY1"/>
              </a:cxn>
            </a:cxnLst>
            <a:rect l="l" t="t" r="r" b="b"/>
            <a:pathLst>
              <a:path w="1189838" h="952516">
                <a:moveTo>
                  <a:pt x="1189838" y="952517"/>
                </a:moveTo>
                <a:lnTo>
                  <a:pt x="0" y="0"/>
                </a:lnTo>
              </a:path>
            </a:pathLst>
          </a:custGeom>
          <a:ln w="16995" cap="flat">
            <a:solidFill>
              <a:srgbClr val="F472B6"/>
            </a:solidFill>
            <a:custDash>
              <a:ds d="600000" sp="300000"/>
            </a:custDash>
            <a:miter/>
            <a:tailEnd type="stealth" w="lg" len="lg"/>
          </a:ln>
        </p:spPr>
        <p:txBody>
          <a:bodyPr rtlCol="0" anchor="ctr"/>
          <a:lstStyle/>
          <a:p>
            <a:pPr algn="ctr"/>
            <a:endParaRPr lang="en-IN"/>
          </a:p>
        </p:txBody>
      </p:sp>
      <p:sp>
        <p:nvSpPr>
          <p:cNvPr id="96" name="Freeform: Shape 95">
            <a:extLst>
              <a:ext uri="{FF2B5EF4-FFF2-40B4-BE49-F238E27FC236}">
                <a16:creationId xmlns:a16="http://schemas.microsoft.com/office/drawing/2014/main" id="{A5490980-6CDF-C7EE-3579-EDA722EF0C43}"/>
              </a:ext>
            </a:extLst>
          </p:cNvPr>
          <p:cNvSpPr/>
          <p:nvPr/>
        </p:nvSpPr>
        <p:spPr>
          <a:xfrm>
            <a:off x="4798410" y="4684295"/>
            <a:ext cx="2549653" cy="254004"/>
          </a:xfrm>
          <a:custGeom>
            <a:avLst/>
            <a:gdLst>
              <a:gd name="connsiteX0" fmla="*/ 2464665 w 2549653"/>
              <a:gd name="connsiteY0" fmla="*/ 0 h 254004"/>
              <a:gd name="connsiteX1" fmla="*/ 2549653 w 2549653"/>
              <a:gd name="connsiteY1" fmla="*/ 0 h 254004"/>
              <a:gd name="connsiteX2" fmla="*/ 2549653 w 2549653"/>
              <a:gd name="connsiteY2" fmla="*/ 254004 h 254004"/>
              <a:gd name="connsiteX3" fmla="*/ 2464665 w 2549653"/>
              <a:gd name="connsiteY3" fmla="*/ 254004 h 254004"/>
              <a:gd name="connsiteX4" fmla="*/ 84988 w 2549653"/>
              <a:gd name="connsiteY4" fmla="*/ 254004 h 254004"/>
              <a:gd name="connsiteX5" fmla="*/ 0 w 2549653"/>
              <a:gd name="connsiteY5" fmla="*/ 254004 h 254004"/>
              <a:gd name="connsiteX6" fmla="*/ 0 w 2549653"/>
              <a:gd name="connsiteY6" fmla="*/ 0 h 254004"/>
              <a:gd name="connsiteX7" fmla="*/ 84988 w 2549653"/>
              <a:gd name="connsiteY7" fmla="*/ 0 h 25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9653" h="254004">
                <a:moveTo>
                  <a:pt x="2464665" y="0"/>
                </a:moveTo>
                <a:cubicBezTo>
                  <a:pt x="2511602" y="0"/>
                  <a:pt x="2549653" y="0"/>
                  <a:pt x="2549653" y="0"/>
                </a:cubicBezTo>
                <a:lnTo>
                  <a:pt x="2549653" y="254004"/>
                </a:lnTo>
                <a:cubicBezTo>
                  <a:pt x="2549653" y="254004"/>
                  <a:pt x="2511602" y="254004"/>
                  <a:pt x="2464665" y="254004"/>
                </a:cubicBezTo>
                <a:lnTo>
                  <a:pt x="84988" y="254004"/>
                </a:lnTo>
                <a:cubicBezTo>
                  <a:pt x="38051" y="254004"/>
                  <a:pt x="0" y="254004"/>
                  <a:pt x="0" y="254004"/>
                </a:cubicBezTo>
                <a:lnTo>
                  <a:pt x="0" y="0"/>
                </a:lnTo>
                <a:cubicBezTo>
                  <a:pt x="0" y="0"/>
                  <a:pt x="38051" y="0"/>
                  <a:pt x="84988" y="0"/>
                </a:cubicBezTo>
                <a:close/>
              </a:path>
            </a:pathLst>
          </a:custGeom>
          <a:solidFill>
            <a:srgbClr val="F1F5F9"/>
          </a:solidFill>
          <a:ln w="8498" cap="flat">
            <a:solidFill>
              <a:srgbClr val="CBD5E1"/>
            </a:solidFill>
            <a:prstDash val="solid"/>
            <a:miter/>
          </a:ln>
        </p:spPr>
        <p:txBody>
          <a:bodyPr rtlCol="0" anchor="ctr"/>
          <a:lstStyle/>
          <a:p>
            <a:pPr algn="ctr"/>
            <a:endParaRPr lang="en-IN"/>
          </a:p>
        </p:txBody>
      </p:sp>
      <p:sp>
        <p:nvSpPr>
          <p:cNvPr id="97" name="TextBox 96">
            <a:extLst>
              <a:ext uri="{FF2B5EF4-FFF2-40B4-BE49-F238E27FC236}">
                <a16:creationId xmlns:a16="http://schemas.microsoft.com/office/drawing/2014/main" id="{F5AC293F-7996-C3D2-762B-BE7F26A9E53A}"/>
              </a:ext>
            </a:extLst>
          </p:cNvPr>
          <p:cNvSpPr txBox="1"/>
          <p:nvPr/>
        </p:nvSpPr>
        <p:spPr>
          <a:xfrm>
            <a:off x="5432678" y="4664844"/>
            <a:ext cx="1281120" cy="230832"/>
          </a:xfrm>
          <a:prstGeom prst="rect">
            <a:avLst/>
          </a:prstGeom>
          <a:noFill/>
        </p:spPr>
        <p:txBody>
          <a:bodyPr wrap="none" rtlCol="0">
            <a:spAutoFit/>
          </a:bodyPr>
          <a:lstStyle/>
          <a:p>
            <a:pPr algn="ctr"/>
            <a:r>
              <a:rPr lang="en-IN" sz="900" b="1" spc="0" baseline="0">
                <a:ln/>
                <a:solidFill>
                  <a:srgbClr val="334155"/>
                </a:solidFill>
                <a:latin typeface="Arial"/>
                <a:cs typeface="Arial"/>
                <a:sym typeface="Arial"/>
                <a:rtl val="0"/>
              </a:rPr>
              <a:t>As per Section 6.2.2</a:t>
            </a:r>
          </a:p>
        </p:txBody>
      </p:sp>
      <p:sp>
        <p:nvSpPr>
          <p:cNvPr id="98" name="TextBox 97">
            <a:extLst>
              <a:ext uri="{FF2B5EF4-FFF2-40B4-BE49-F238E27FC236}">
                <a16:creationId xmlns:a16="http://schemas.microsoft.com/office/drawing/2014/main" id="{4662A901-E80C-938B-925E-ED071E5569F6}"/>
              </a:ext>
            </a:extLst>
          </p:cNvPr>
          <p:cNvSpPr txBox="1"/>
          <p:nvPr/>
        </p:nvSpPr>
        <p:spPr>
          <a:xfrm>
            <a:off x="5096047" y="4765844"/>
            <a:ext cx="1954381" cy="215444"/>
          </a:xfrm>
          <a:prstGeom prst="rect">
            <a:avLst/>
          </a:prstGeom>
          <a:noFill/>
        </p:spPr>
        <p:txBody>
          <a:bodyPr wrap="none" rtlCol="0">
            <a:spAutoFit/>
          </a:bodyPr>
          <a:lstStyle/>
          <a:p>
            <a:pPr algn="ctr"/>
            <a:r>
              <a:rPr lang="en-IN" sz="800" spc="0" baseline="0">
                <a:ln/>
                <a:solidFill>
                  <a:srgbClr val="64748B"/>
                </a:solidFill>
                <a:latin typeface="Arial"/>
                <a:cs typeface="Arial"/>
                <a:sym typeface="Arial"/>
                <a:rtl val="0"/>
              </a:rPr>
              <a:t>Core SMF Functionalities Specification</a:t>
            </a:r>
          </a:p>
        </p:txBody>
      </p:sp>
    </p:spTree>
    <p:extLst>
      <p:ext uri="{BB962C8B-B14F-4D97-AF65-F5344CB8AC3E}">
        <p14:creationId xmlns:p14="http://schemas.microsoft.com/office/powerpoint/2010/main" val="1555656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67C63-F6CB-BB33-5741-3356FB412CC0}"/>
            </a:ext>
          </a:extLst>
        </p:cNvPr>
        <p:cNvGrpSpPr/>
        <p:nvPr/>
      </p:nvGrpSpPr>
      <p:grpSpPr>
        <a:xfrm>
          <a:off x="0" y="0"/>
          <a:ext cx="0" cy="0"/>
          <a:chOff x="0" y="0"/>
          <a:chExt cx="0" cy="0"/>
        </a:xfrm>
      </p:grpSpPr>
      <p:sp>
        <p:nvSpPr>
          <p:cNvPr id="33" name="TextBox 32">
            <a:extLst>
              <a:ext uri="{FF2B5EF4-FFF2-40B4-BE49-F238E27FC236}">
                <a16:creationId xmlns:a16="http://schemas.microsoft.com/office/drawing/2014/main" id="{E42F8A34-BB39-E512-C58C-9E52FA96EFF2}"/>
              </a:ext>
            </a:extLst>
          </p:cNvPr>
          <p:cNvSpPr txBox="1"/>
          <p:nvPr/>
        </p:nvSpPr>
        <p:spPr>
          <a:xfrm>
            <a:off x="806741" y="1147166"/>
            <a:ext cx="4995345" cy="523220"/>
          </a:xfrm>
          <a:prstGeom prst="rect">
            <a:avLst/>
          </a:prstGeom>
          <a:noFill/>
        </p:spPr>
        <p:txBody>
          <a:bodyPr wrap="square" rtlCol="0">
            <a:spAutoFit/>
          </a:bodyPr>
          <a:lstStyle/>
          <a:p>
            <a:pPr algn="just"/>
            <a:endParaRPr lang="en-US" altLang="ko-KR" sz="1400" dirty="0">
              <a:solidFill>
                <a:schemeClr val="tx1">
                  <a:lumMod val="75000"/>
                  <a:lumOff val="25000"/>
                </a:schemeClr>
              </a:solidFill>
              <a:latin typeface="Open Sans" pitchFamily="34" charset="0"/>
              <a:cs typeface="Open Sans" pitchFamily="34" charset="0"/>
            </a:endParaRPr>
          </a:p>
          <a:p>
            <a:pPr algn="just"/>
            <a:endParaRPr lang="ko-KR" altLang="en-US" sz="1400" dirty="0">
              <a:solidFill>
                <a:schemeClr val="tx1">
                  <a:lumMod val="75000"/>
                  <a:lumOff val="25000"/>
                </a:schemeClr>
              </a:solidFill>
              <a:latin typeface="Open Sans" pitchFamily="34" charset="0"/>
              <a:cs typeface="Open Sans" pitchFamily="34" charset="0"/>
            </a:endParaRPr>
          </a:p>
        </p:txBody>
      </p:sp>
      <p:sp>
        <p:nvSpPr>
          <p:cNvPr id="57" name="Text Placeholder 1">
            <a:extLst>
              <a:ext uri="{FF2B5EF4-FFF2-40B4-BE49-F238E27FC236}">
                <a16:creationId xmlns:a16="http://schemas.microsoft.com/office/drawing/2014/main" id="{C092A473-4272-2A03-A288-12104E582ED9}"/>
              </a:ext>
            </a:extLst>
          </p:cNvPr>
          <p:cNvSpPr>
            <a:spLocks noGrp="1"/>
          </p:cNvSpPr>
          <p:nvPr>
            <p:ph type="body" sz="quarter" idx="10"/>
          </p:nvPr>
        </p:nvSpPr>
        <p:spPr>
          <a:xfrm>
            <a:off x="235850" y="376711"/>
            <a:ext cx="9539799" cy="369332"/>
          </a:xfrm>
          <a:prstGeom prst="rect">
            <a:avLst/>
          </a:prstGeom>
        </p:spPr>
        <p:txBody>
          <a:bodyPr/>
          <a:lstStyle/>
          <a:p>
            <a:pPr algn="l"/>
            <a:r>
              <a:rPr lang="en-US" sz="2000" dirty="0">
                <a:solidFill>
                  <a:srgbClr val="660033"/>
                </a:solidFill>
                <a:latin typeface="Open Sans" pitchFamily="34" charset="0"/>
                <a:ea typeface="Open Sans" pitchFamily="34" charset="0"/>
                <a:cs typeface="Open Sans" pitchFamily="34" charset="0"/>
              </a:rPr>
              <a:t>UPF (User Plane Function) Overview</a:t>
            </a:r>
          </a:p>
        </p:txBody>
      </p:sp>
      <p:sp>
        <p:nvSpPr>
          <p:cNvPr id="8" name="TextBox 7">
            <a:extLst>
              <a:ext uri="{FF2B5EF4-FFF2-40B4-BE49-F238E27FC236}">
                <a16:creationId xmlns:a16="http://schemas.microsoft.com/office/drawing/2014/main" id="{0D53C5EA-CB34-F3E9-BB46-3A21D5D1D3FC}"/>
              </a:ext>
            </a:extLst>
          </p:cNvPr>
          <p:cNvSpPr txBox="1"/>
          <p:nvPr/>
        </p:nvSpPr>
        <p:spPr>
          <a:xfrm>
            <a:off x="1959840" y="996477"/>
            <a:ext cx="6653873" cy="338554"/>
          </a:xfrm>
          <a:prstGeom prst="rect">
            <a:avLst/>
          </a:prstGeom>
          <a:noFill/>
        </p:spPr>
        <p:txBody>
          <a:bodyPr wrap="none" rtlCol="0">
            <a:spAutoFit/>
          </a:bodyPr>
          <a:lstStyle/>
          <a:p>
            <a:pPr algn="ctr"/>
            <a:r>
              <a:rPr lang="en-IN" sz="1600" spc="0" baseline="0" dirty="0">
                <a:ln/>
                <a:solidFill>
                  <a:srgbClr val="64748B"/>
                </a:solidFill>
                <a:latin typeface="Arial"/>
                <a:cs typeface="Arial"/>
                <a:sym typeface="Arial"/>
                <a:rtl val="0"/>
              </a:rPr>
              <a:t>The "Workhorse" of 5G Networks - User Plane Data Processing Engine</a:t>
            </a:r>
          </a:p>
        </p:txBody>
      </p:sp>
      <p:sp>
        <p:nvSpPr>
          <p:cNvPr id="9" name="TextBox 8">
            <a:extLst>
              <a:ext uri="{FF2B5EF4-FFF2-40B4-BE49-F238E27FC236}">
                <a16:creationId xmlns:a16="http://schemas.microsoft.com/office/drawing/2014/main" id="{5B00B71D-DF33-53EE-B576-9BB2283879FC}"/>
              </a:ext>
            </a:extLst>
          </p:cNvPr>
          <p:cNvSpPr txBox="1"/>
          <p:nvPr/>
        </p:nvSpPr>
        <p:spPr>
          <a:xfrm>
            <a:off x="7513619" y="6326862"/>
            <a:ext cx="3711520" cy="185649"/>
          </a:xfrm>
          <a:prstGeom prst="rect">
            <a:avLst/>
          </a:prstGeom>
          <a:noFill/>
        </p:spPr>
        <p:txBody>
          <a:bodyPr wrap="none" rtlCol="0">
            <a:spAutoFit/>
          </a:bodyPr>
          <a:lstStyle/>
          <a:p>
            <a:pPr algn="l"/>
            <a:r>
              <a:rPr lang="en-IN" sz="1050" spc="0" baseline="0" dirty="0">
                <a:ln/>
                <a:solidFill>
                  <a:srgbClr val="94A3B8"/>
                </a:solidFill>
                <a:latin typeface="Arial"/>
                <a:cs typeface="Arial"/>
                <a:sym typeface="Arial"/>
                <a:rtl val="0"/>
              </a:rPr>
              <a:t>Control and User Plane Separation (CUPS) Architecture | Section 6.2.3</a:t>
            </a:r>
          </a:p>
        </p:txBody>
      </p:sp>
      <p:sp>
        <p:nvSpPr>
          <p:cNvPr id="10" name="Freeform: Shape 9">
            <a:extLst>
              <a:ext uri="{FF2B5EF4-FFF2-40B4-BE49-F238E27FC236}">
                <a16:creationId xmlns:a16="http://schemas.microsoft.com/office/drawing/2014/main" id="{D39F4224-B122-E1A0-B7A1-0E435F90668A}"/>
              </a:ext>
            </a:extLst>
          </p:cNvPr>
          <p:cNvSpPr/>
          <p:nvPr/>
        </p:nvSpPr>
        <p:spPr>
          <a:xfrm>
            <a:off x="4801244" y="3243972"/>
            <a:ext cx="2400622" cy="1204675"/>
          </a:xfrm>
          <a:custGeom>
            <a:avLst/>
            <a:gdLst>
              <a:gd name="connsiteX0" fmla="*/ 2200570 w 2400622"/>
              <a:gd name="connsiteY0" fmla="*/ 0 h 1204675"/>
              <a:gd name="connsiteX1" fmla="*/ 2400622 w 2400622"/>
              <a:gd name="connsiteY1" fmla="*/ 0 h 1204675"/>
              <a:gd name="connsiteX2" fmla="*/ 2400622 w 2400622"/>
              <a:gd name="connsiteY2" fmla="*/ 1204675 h 1204675"/>
              <a:gd name="connsiteX3" fmla="*/ 2200570 w 2400622"/>
              <a:gd name="connsiteY3" fmla="*/ 1204675 h 1204675"/>
              <a:gd name="connsiteX4" fmla="*/ 200052 w 2400622"/>
              <a:gd name="connsiteY4" fmla="*/ 1204675 h 1204675"/>
              <a:gd name="connsiteX5" fmla="*/ 0 w 2400622"/>
              <a:gd name="connsiteY5" fmla="*/ 1204675 h 1204675"/>
              <a:gd name="connsiteX6" fmla="*/ 0 w 2400622"/>
              <a:gd name="connsiteY6" fmla="*/ 0 h 1204675"/>
              <a:gd name="connsiteX7" fmla="*/ 200052 w 2400622"/>
              <a:gd name="connsiteY7" fmla="*/ 0 h 120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0622" h="1204675">
                <a:moveTo>
                  <a:pt x="2200570" y="0"/>
                </a:moveTo>
                <a:cubicBezTo>
                  <a:pt x="2311056" y="0"/>
                  <a:pt x="2400622" y="0"/>
                  <a:pt x="2400622" y="0"/>
                </a:cubicBezTo>
                <a:lnTo>
                  <a:pt x="2400622" y="1204675"/>
                </a:lnTo>
                <a:cubicBezTo>
                  <a:pt x="2400622" y="1204675"/>
                  <a:pt x="2311056" y="1204675"/>
                  <a:pt x="2200570" y="1204675"/>
                </a:cubicBezTo>
                <a:lnTo>
                  <a:pt x="200052" y="1204675"/>
                </a:lnTo>
                <a:cubicBezTo>
                  <a:pt x="89566" y="1204675"/>
                  <a:pt x="0" y="1204675"/>
                  <a:pt x="0" y="1204675"/>
                </a:cubicBezTo>
                <a:lnTo>
                  <a:pt x="0" y="0"/>
                </a:lnTo>
                <a:cubicBezTo>
                  <a:pt x="0" y="0"/>
                  <a:pt x="89566" y="0"/>
                  <a:pt x="200052" y="0"/>
                </a:cubicBezTo>
                <a:close/>
              </a:path>
            </a:pathLst>
          </a:custGeom>
          <a:gradFill>
            <a:gsLst>
              <a:gs pos="0">
                <a:srgbClr val="1E40AF"/>
              </a:gs>
              <a:gs pos="50000">
                <a:srgbClr val="1E3D9C"/>
              </a:gs>
              <a:gs pos="100000">
                <a:srgbClr val="1E3A8A"/>
              </a:gs>
            </a:gsLst>
            <a:lin ang="2700000" scaled="1"/>
          </a:gradFill>
          <a:ln w="8001" cap="flat">
            <a:noFill/>
            <a:prstDash val="solid"/>
            <a:miter/>
          </a:ln>
        </p:spPr>
        <p:txBody>
          <a:bodyPr rtlCol="0" anchor="ctr"/>
          <a:lstStyle/>
          <a:p>
            <a:endParaRPr lang="en-IN"/>
          </a:p>
        </p:txBody>
      </p:sp>
      <p:sp>
        <p:nvSpPr>
          <p:cNvPr id="11" name="TextBox 10">
            <a:extLst>
              <a:ext uri="{FF2B5EF4-FFF2-40B4-BE49-F238E27FC236}">
                <a16:creationId xmlns:a16="http://schemas.microsoft.com/office/drawing/2014/main" id="{32931EAC-D05F-EF99-4327-753B96B198D9}"/>
              </a:ext>
            </a:extLst>
          </p:cNvPr>
          <p:cNvSpPr txBox="1"/>
          <p:nvPr/>
        </p:nvSpPr>
        <p:spPr>
          <a:xfrm>
            <a:off x="5647419" y="3286509"/>
            <a:ext cx="630996" cy="279858"/>
          </a:xfrm>
          <a:prstGeom prst="rect">
            <a:avLst/>
          </a:prstGeom>
          <a:noFill/>
        </p:spPr>
        <p:txBody>
          <a:bodyPr wrap="none" rtlCol="0">
            <a:spAutoFit/>
          </a:bodyPr>
          <a:lstStyle/>
          <a:p>
            <a:pPr algn="l"/>
            <a:r>
              <a:rPr lang="en-IN" sz="2100" b="1" spc="0" baseline="0" dirty="0">
                <a:ln/>
                <a:solidFill>
                  <a:srgbClr val="FFFFFF"/>
                </a:solidFill>
                <a:latin typeface="Arial"/>
                <a:cs typeface="Arial"/>
                <a:sym typeface="Arial"/>
                <a:rtl val="0"/>
              </a:rPr>
              <a:t>UPF</a:t>
            </a:r>
          </a:p>
        </p:txBody>
      </p:sp>
      <p:sp>
        <p:nvSpPr>
          <p:cNvPr id="12" name="TextBox 11">
            <a:extLst>
              <a:ext uri="{FF2B5EF4-FFF2-40B4-BE49-F238E27FC236}">
                <a16:creationId xmlns:a16="http://schemas.microsoft.com/office/drawing/2014/main" id="{B5030049-075F-F462-D2AC-C7285FF84C09}"/>
              </a:ext>
            </a:extLst>
          </p:cNvPr>
          <p:cNvSpPr txBox="1"/>
          <p:nvPr/>
        </p:nvSpPr>
        <p:spPr>
          <a:xfrm>
            <a:off x="5156256" y="3560482"/>
            <a:ext cx="1342868" cy="199107"/>
          </a:xfrm>
          <a:prstGeom prst="rect">
            <a:avLst/>
          </a:prstGeom>
          <a:noFill/>
        </p:spPr>
        <p:txBody>
          <a:bodyPr wrap="none" rtlCol="0">
            <a:spAutoFit/>
          </a:bodyPr>
          <a:lstStyle/>
          <a:p>
            <a:pPr algn="l"/>
            <a:r>
              <a:rPr lang="en-IN" sz="1200" spc="0" baseline="0">
                <a:ln/>
                <a:solidFill>
                  <a:srgbClr val="E2E8F0"/>
                </a:solidFill>
                <a:latin typeface="Arial"/>
                <a:cs typeface="Arial"/>
                <a:sym typeface="Arial"/>
                <a:rtl val="0"/>
              </a:rPr>
              <a:t>User Plane Function</a:t>
            </a:r>
          </a:p>
        </p:txBody>
      </p:sp>
      <p:sp>
        <p:nvSpPr>
          <p:cNvPr id="13" name="TextBox 12">
            <a:extLst>
              <a:ext uri="{FF2B5EF4-FFF2-40B4-BE49-F238E27FC236}">
                <a16:creationId xmlns:a16="http://schemas.microsoft.com/office/drawing/2014/main" id="{87746F4B-F6F7-A085-CD8D-A90B9C434977}"/>
              </a:ext>
            </a:extLst>
          </p:cNvPr>
          <p:cNvSpPr txBox="1"/>
          <p:nvPr/>
        </p:nvSpPr>
        <p:spPr>
          <a:xfrm>
            <a:off x="4947452" y="3707314"/>
            <a:ext cx="1760476" cy="203601"/>
          </a:xfrm>
          <a:prstGeom prst="rect">
            <a:avLst/>
          </a:prstGeom>
          <a:noFill/>
        </p:spPr>
        <p:txBody>
          <a:bodyPr wrap="none" rtlCol="0">
            <a:spAutoFit/>
          </a:bodyPr>
          <a:lstStyle/>
          <a:p>
            <a:pPr algn="l"/>
            <a:r>
              <a:rPr lang="en-IN" sz="1050" spc="0" baseline="0">
                <a:ln/>
                <a:solidFill>
                  <a:srgbClr val="CBD5E1"/>
                </a:solidFill>
                <a:latin typeface="Segoe UI Emoji"/>
                <a:ea typeface="Segoe UI Emoji"/>
                <a:sym typeface="Segoe UI Emoji"/>
                <a:rtl val="0"/>
              </a:rPr>
              <a:t>🔧</a:t>
            </a:r>
            <a:r>
              <a:rPr lang="en-IN" sz="1050" spc="0" baseline="0">
                <a:ln/>
                <a:solidFill>
                  <a:srgbClr val="CBD5E1"/>
                </a:solidFill>
                <a:latin typeface="Arial"/>
                <a:ea typeface="Segoe UI Emoji"/>
                <a:cs typeface="Arial"/>
                <a:sym typeface="Arial"/>
                <a:rtl val="0"/>
              </a:rPr>
              <a:t> Data Processing Workhorse</a:t>
            </a:r>
          </a:p>
        </p:txBody>
      </p:sp>
      <p:sp>
        <p:nvSpPr>
          <p:cNvPr id="14" name="TextBox 13">
            <a:extLst>
              <a:ext uri="{FF2B5EF4-FFF2-40B4-BE49-F238E27FC236}">
                <a16:creationId xmlns:a16="http://schemas.microsoft.com/office/drawing/2014/main" id="{968E3A7E-D758-78E7-A55C-EFC55FEEBC88}"/>
              </a:ext>
            </a:extLst>
          </p:cNvPr>
          <p:cNvSpPr txBox="1"/>
          <p:nvPr/>
        </p:nvSpPr>
        <p:spPr>
          <a:xfrm>
            <a:off x="4859137" y="3857898"/>
            <a:ext cx="1937107" cy="203601"/>
          </a:xfrm>
          <a:prstGeom prst="rect">
            <a:avLst/>
          </a:prstGeom>
          <a:noFill/>
        </p:spPr>
        <p:txBody>
          <a:bodyPr wrap="none" rtlCol="0">
            <a:spAutoFit/>
          </a:bodyPr>
          <a:lstStyle/>
          <a:p>
            <a:pPr algn="l"/>
            <a:r>
              <a:rPr lang="en-IN" sz="1050" spc="0" baseline="0">
                <a:ln/>
                <a:solidFill>
                  <a:srgbClr val="CBD5E1"/>
                </a:solidFill>
                <a:latin typeface="Segoe UI Emoji"/>
                <a:ea typeface="Segoe UI Emoji"/>
                <a:sym typeface="Segoe UI Emoji"/>
                <a:rtl val="0"/>
              </a:rPr>
              <a:t>📊</a:t>
            </a:r>
            <a:r>
              <a:rPr lang="en-IN" sz="1050" spc="0" baseline="0">
                <a:ln/>
                <a:solidFill>
                  <a:srgbClr val="CBD5E1"/>
                </a:solidFill>
                <a:latin typeface="Arial"/>
                <a:ea typeface="Segoe UI Emoji"/>
                <a:cs typeface="Arial"/>
                <a:sym typeface="Arial"/>
                <a:rtl val="0"/>
              </a:rPr>
              <a:t> Packet Routing and Forwarding</a:t>
            </a:r>
          </a:p>
        </p:txBody>
      </p:sp>
      <p:sp>
        <p:nvSpPr>
          <p:cNvPr id="15" name="TextBox 14">
            <a:extLst>
              <a:ext uri="{FF2B5EF4-FFF2-40B4-BE49-F238E27FC236}">
                <a16:creationId xmlns:a16="http://schemas.microsoft.com/office/drawing/2014/main" id="{5B71034A-1AF9-C563-072B-2354A4905018}"/>
              </a:ext>
            </a:extLst>
          </p:cNvPr>
          <p:cNvSpPr txBox="1"/>
          <p:nvPr/>
        </p:nvSpPr>
        <p:spPr>
          <a:xfrm>
            <a:off x="4971248" y="4008482"/>
            <a:ext cx="1712885" cy="203601"/>
          </a:xfrm>
          <a:prstGeom prst="rect">
            <a:avLst/>
          </a:prstGeom>
          <a:noFill/>
        </p:spPr>
        <p:txBody>
          <a:bodyPr wrap="none" rtlCol="0">
            <a:spAutoFit/>
          </a:bodyPr>
          <a:lstStyle/>
          <a:p>
            <a:pPr algn="l"/>
            <a:r>
              <a:rPr lang="en-IN" sz="1050" spc="0" baseline="0">
                <a:ln/>
                <a:solidFill>
                  <a:srgbClr val="CBD5E1"/>
                </a:solidFill>
                <a:latin typeface="Segoe UI Emoji"/>
                <a:ea typeface="Segoe UI Emoji"/>
                <a:sym typeface="Segoe UI Emoji"/>
                <a:rtl val="0"/>
              </a:rPr>
              <a:t>🛡️</a:t>
            </a:r>
            <a:r>
              <a:rPr lang="en-IN" sz="1050" spc="0" baseline="0">
                <a:ln/>
                <a:solidFill>
                  <a:srgbClr val="CBD5E1"/>
                </a:solidFill>
                <a:latin typeface="Arial"/>
                <a:ea typeface="Segoe UI Emoji"/>
                <a:cs typeface="Arial"/>
                <a:sym typeface="Arial"/>
                <a:rtl val="0"/>
              </a:rPr>
              <a:t> Policy Enforcement Engine</a:t>
            </a:r>
          </a:p>
        </p:txBody>
      </p:sp>
      <p:sp>
        <p:nvSpPr>
          <p:cNvPr id="16" name="TextBox 15">
            <a:extLst>
              <a:ext uri="{FF2B5EF4-FFF2-40B4-BE49-F238E27FC236}">
                <a16:creationId xmlns:a16="http://schemas.microsoft.com/office/drawing/2014/main" id="{7C9707AD-30C4-1982-D0D6-AD57A14751C9}"/>
              </a:ext>
            </a:extLst>
          </p:cNvPr>
          <p:cNvSpPr txBox="1"/>
          <p:nvPr/>
        </p:nvSpPr>
        <p:spPr>
          <a:xfrm>
            <a:off x="4913100" y="4159067"/>
            <a:ext cx="1829181" cy="203601"/>
          </a:xfrm>
          <a:prstGeom prst="rect">
            <a:avLst/>
          </a:prstGeom>
          <a:noFill/>
        </p:spPr>
        <p:txBody>
          <a:bodyPr wrap="none" rtlCol="0">
            <a:spAutoFit/>
          </a:bodyPr>
          <a:lstStyle/>
          <a:p>
            <a:pPr algn="l"/>
            <a:r>
              <a:rPr lang="en-IN" sz="1050" spc="0" baseline="0">
                <a:ln/>
                <a:solidFill>
                  <a:srgbClr val="CBD5E1"/>
                </a:solidFill>
                <a:latin typeface="Segoe UI Emoji"/>
                <a:ea typeface="Segoe UI Emoji"/>
                <a:sym typeface="Segoe UI Emoji"/>
                <a:rtl val="0"/>
              </a:rPr>
              <a:t>⚡</a:t>
            </a:r>
            <a:r>
              <a:rPr lang="en-IN" sz="1050" spc="0" baseline="0">
                <a:ln/>
                <a:solidFill>
                  <a:srgbClr val="CBD5E1"/>
                </a:solidFill>
                <a:latin typeface="Arial"/>
                <a:ea typeface="Segoe UI Emoji"/>
                <a:cs typeface="Arial"/>
                <a:sym typeface="Arial"/>
                <a:rtl val="0"/>
              </a:rPr>
              <a:t> QoS and Traffic Management</a:t>
            </a:r>
          </a:p>
        </p:txBody>
      </p:sp>
      <p:sp>
        <p:nvSpPr>
          <p:cNvPr id="17" name="Freeform: Shape 16">
            <a:extLst>
              <a:ext uri="{FF2B5EF4-FFF2-40B4-BE49-F238E27FC236}">
                <a16:creationId xmlns:a16="http://schemas.microsoft.com/office/drawing/2014/main" id="{EF627FF1-E53D-BA5E-561F-863D748E8476}"/>
              </a:ext>
            </a:extLst>
          </p:cNvPr>
          <p:cNvSpPr/>
          <p:nvPr/>
        </p:nvSpPr>
        <p:spPr>
          <a:xfrm>
            <a:off x="400103" y="1738128"/>
            <a:ext cx="1600414" cy="602337"/>
          </a:xfrm>
          <a:custGeom>
            <a:avLst/>
            <a:gdLst>
              <a:gd name="connsiteX0" fmla="*/ 1504390 w 1600414"/>
              <a:gd name="connsiteY0" fmla="*/ 0 h 602337"/>
              <a:gd name="connsiteX1" fmla="*/ 1600415 w 1600414"/>
              <a:gd name="connsiteY1" fmla="*/ 0 h 602337"/>
              <a:gd name="connsiteX2" fmla="*/ 1600415 w 1600414"/>
              <a:gd name="connsiteY2" fmla="*/ 602338 h 602337"/>
              <a:gd name="connsiteX3" fmla="*/ 1504390 w 1600414"/>
              <a:gd name="connsiteY3" fmla="*/ 602338 h 602337"/>
              <a:gd name="connsiteX4" fmla="*/ 96025 w 1600414"/>
              <a:gd name="connsiteY4" fmla="*/ 602338 h 602337"/>
              <a:gd name="connsiteX5" fmla="*/ 0 w 1600414"/>
              <a:gd name="connsiteY5" fmla="*/ 602338 h 602337"/>
              <a:gd name="connsiteX6" fmla="*/ 0 w 1600414"/>
              <a:gd name="connsiteY6" fmla="*/ 0 h 602337"/>
              <a:gd name="connsiteX7" fmla="*/ 96025 w 1600414"/>
              <a:gd name="connsiteY7" fmla="*/ 0 h 60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414" h="602337">
                <a:moveTo>
                  <a:pt x="1504390" y="0"/>
                </a:moveTo>
                <a:cubicBezTo>
                  <a:pt x="1557423" y="0"/>
                  <a:pt x="1600415" y="0"/>
                  <a:pt x="1600415" y="0"/>
                </a:cubicBezTo>
                <a:lnTo>
                  <a:pt x="1600415" y="602338"/>
                </a:lnTo>
                <a:cubicBezTo>
                  <a:pt x="1600415" y="602338"/>
                  <a:pt x="1557423" y="602338"/>
                  <a:pt x="1504390" y="602338"/>
                </a:cubicBezTo>
                <a:lnTo>
                  <a:pt x="96025" y="602338"/>
                </a:lnTo>
                <a:cubicBezTo>
                  <a:pt x="42992" y="602338"/>
                  <a:pt x="0" y="602338"/>
                  <a:pt x="0" y="602338"/>
                </a:cubicBezTo>
                <a:lnTo>
                  <a:pt x="0" y="0"/>
                </a:lnTo>
                <a:cubicBezTo>
                  <a:pt x="0" y="0"/>
                  <a:pt x="42992" y="0"/>
                  <a:pt x="96025" y="0"/>
                </a:cubicBezTo>
                <a:close/>
              </a:path>
            </a:pathLst>
          </a:custGeom>
          <a:gradFill>
            <a:gsLst>
              <a:gs pos="0">
                <a:srgbClr val="EC4899"/>
              </a:gs>
              <a:gs pos="50000">
                <a:srgbClr val="D5307B"/>
              </a:gs>
              <a:gs pos="100000">
                <a:srgbClr val="BE185D"/>
              </a:gs>
            </a:gsLst>
            <a:lin ang="2700000" scaled="1"/>
          </a:gradFill>
          <a:ln w="8001" cap="flat">
            <a:noFill/>
            <a:prstDash val="solid"/>
            <a:miter/>
          </a:ln>
        </p:spPr>
        <p:txBody>
          <a:bodyPr rtlCol="0" anchor="ctr"/>
          <a:lstStyle/>
          <a:p>
            <a:endParaRPr lang="en-IN"/>
          </a:p>
        </p:txBody>
      </p:sp>
      <p:sp>
        <p:nvSpPr>
          <p:cNvPr id="18" name="TextBox 17">
            <a:extLst>
              <a:ext uri="{FF2B5EF4-FFF2-40B4-BE49-F238E27FC236}">
                <a16:creationId xmlns:a16="http://schemas.microsoft.com/office/drawing/2014/main" id="{A124BFDA-42C8-C325-50FA-B76B73EF3CD2}"/>
              </a:ext>
            </a:extLst>
          </p:cNvPr>
          <p:cNvSpPr txBox="1"/>
          <p:nvPr/>
        </p:nvSpPr>
        <p:spPr>
          <a:xfrm>
            <a:off x="550695" y="1766653"/>
            <a:ext cx="1299231" cy="185649"/>
          </a:xfrm>
          <a:prstGeom prst="rect">
            <a:avLst/>
          </a:prstGeom>
          <a:noFill/>
        </p:spPr>
        <p:txBody>
          <a:bodyPr wrap="none" rtlCol="0">
            <a:spAutoFit/>
          </a:bodyPr>
          <a:lstStyle/>
          <a:p>
            <a:pPr algn="l"/>
            <a:r>
              <a:rPr lang="en-IN" sz="1050" b="1" spc="0" baseline="0">
                <a:ln/>
                <a:solidFill>
                  <a:srgbClr val="FFFFFF"/>
                </a:solidFill>
                <a:latin typeface="Arial"/>
                <a:cs typeface="Arial"/>
                <a:sym typeface="Arial"/>
                <a:rtl val="0"/>
              </a:rPr>
              <a:t>PDU Session Anchor</a:t>
            </a:r>
          </a:p>
        </p:txBody>
      </p:sp>
      <p:sp>
        <p:nvSpPr>
          <p:cNvPr id="19" name="TextBox 18">
            <a:extLst>
              <a:ext uri="{FF2B5EF4-FFF2-40B4-BE49-F238E27FC236}">
                <a16:creationId xmlns:a16="http://schemas.microsoft.com/office/drawing/2014/main" id="{A3BDB486-8E76-3EEC-340E-217CB396B4A5}"/>
              </a:ext>
            </a:extLst>
          </p:cNvPr>
          <p:cNvSpPr txBox="1"/>
          <p:nvPr/>
        </p:nvSpPr>
        <p:spPr>
          <a:xfrm>
            <a:off x="562231" y="1891962"/>
            <a:ext cx="1276159" cy="179567"/>
          </a:xfrm>
          <a:prstGeom prst="rect">
            <a:avLst/>
          </a:prstGeom>
          <a:noFill/>
        </p:spPr>
        <p:txBody>
          <a:bodyPr wrap="none" rtlCol="0">
            <a:spAutoFit/>
          </a:bodyPr>
          <a:lstStyle/>
          <a:p>
            <a:pPr algn="l"/>
            <a:r>
              <a:rPr lang="en-IN" sz="825" spc="0" baseline="0">
                <a:ln/>
                <a:solidFill>
                  <a:srgbClr val="FECDD3"/>
                </a:solidFill>
                <a:latin typeface="Segoe UI Symbol"/>
                <a:ea typeface="Segoe UI Symbol"/>
                <a:sym typeface="Segoe UI Symbol"/>
                <a:rtl val="0"/>
              </a:rPr>
              <a:t>✓</a:t>
            </a:r>
            <a:r>
              <a:rPr lang="en-IN" sz="825" spc="0" baseline="0">
                <a:ln/>
                <a:solidFill>
                  <a:srgbClr val="FECDD3"/>
                </a:solidFill>
                <a:latin typeface="Arial"/>
                <a:ea typeface="Segoe UI Symbol"/>
                <a:cs typeface="Arial"/>
                <a:sym typeface="Arial"/>
                <a:rtl val="0"/>
              </a:rPr>
              <a:t> Gateway to Data Network</a:t>
            </a:r>
          </a:p>
        </p:txBody>
      </p:sp>
      <p:sp>
        <p:nvSpPr>
          <p:cNvPr id="20" name="TextBox 19">
            <a:extLst>
              <a:ext uri="{FF2B5EF4-FFF2-40B4-BE49-F238E27FC236}">
                <a16:creationId xmlns:a16="http://schemas.microsoft.com/office/drawing/2014/main" id="{6EC875FB-5DAF-25E4-FD71-A9814E1CB2E1}"/>
              </a:ext>
            </a:extLst>
          </p:cNvPr>
          <p:cNvSpPr txBox="1"/>
          <p:nvPr/>
        </p:nvSpPr>
        <p:spPr>
          <a:xfrm>
            <a:off x="652703" y="1982312"/>
            <a:ext cx="1095214" cy="179567"/>
          </a:xfrm>
          <a:prstGeom prst="rect">
            <a:avLst/>
          </a:prstGeom>
          <a:noFill/>
        </p:spPr>
        <p:txBody>
          <a:bodyPr wrap="none" rtlCol="0">
            <a:spAutoFit/>
          </a:bodyPr>
          <a:lstStyle/>
          <a:p>
            <a:pPr algn="l"/>
            <a:r>
              <a:rPr lang="en-IN" sz="825" spc="0" baseline="0">
                <a:ln/>
                <a:solidFill>
                  <a:srgbClr val="FECDD3"/>
                </a:solidFill>
                <a:latin typeface="Segoe UI Symbol"/>
                <a:ea typeface="Segoe UI Symbol"/>
                <a:sym typeface="Segoe UI Symbol"/>
                <a:rtl val="0"/>
              </a:rPr>
              <a:t>✓</a:t>
            </a:r>
            <a:r>
              <a:rPr lang="en-IN" sz="825" spc="0" baseline="0">
                <a:ln/>
                <a:solidFill>
                  <a:srgbClr val="FECDD3"/>
                </a:solidFill>
                <a:latin typeface="Arial"/>
                <a:ea typeface="Segoe UI Symbol"/>
                <a:cs typeface="Arial"/>
                <a:sym typeface="Arial"/>
                <a:rtl val="0"/>
              </a:rPr>
              <a:t> Mobility Anchor Point</a:t>
            </a:r>
          </a:p>
        </p:txBody>
      </p:sp>
      <p:sp>
        <p:nvSpPr>
          <p:cNvPr id="21" name="TextBox 20">
            <a:extLst>
              <a:ext uri="{FF2B5EF4-FFF2-40B4-BE49-F238E27FC236}">
                <a16:creationId xmlns:a16="http://schemas.microsoft.com/office/drawing/2014/main" id="{4EE893C4-14FA-2EB8-BD4E-53087AF30255}"/>
              </a:ext>
            </a:extLst>
          </p:cNvPr>
          <p:cNvSpPr txBox="1"/>
          <p:nvPr/>
        </p:nvSpPr>
        <p:spPr>
          <a:xfrm>
            <a:off x="592338" y="2072663"/>
            <a:ext cx="1215944" cy="179567"/>
          </a:xfrm>
          <a:prstGeom prst="rect">
            <a:avLst/>
          </a:prstGeom>
          <a:noFill/>
        </p:spPr>
        <p:txBody>
          <a:bodyPr wrap="none" rtlCol="0">
            <a:spAutoFit/>
          </a:bodyPr>
          <a:lstStyle/>
          <a:p>
            <a:pPr algn="l"/>
            <a:r>
              <a:rPr lang="en-IN" sz="825" spc="0" baseline="0">
                <a:ln/>
                <a:solidFill>
                  <a:srgbClr val="FECDD3"/>
                </a:solidFill>
                <a:latin typeface="Segoe UI Symbol"/>
                <a:ea typeface="Segoe UI Symbol"/>
                <a:sym typeface="Segoe UI Symbol"/>
                <a:rtl val="0"/>
              </a:rPr>
              <a:t>✓</a:t>
            </a:r>
            <a:r>
              <a:rPr lang="en-IN" sz="825" spc="0" baseline="0">
                <a:ln/>
                <a:solidFill>
                  <a:srgbClr val="FECDD3"/>
                </a:solidFill>
                <a:latin typeface="Arial"/>
                <a:ea typeface="Segoe UI Symbol"/>
                <a:cs typeface="Arial"/>
                <a:sym typeface="Arial"/>
                <a:rtl val="0"/>
              </a:rPr>
              <a:t> IP Address Preservation</a:t>
            </a:r>
          </a:p>
        </p:txBody>
      </p:sp>
      <p:sp>
        <p:nvSpPr>
          <p:cNvPr id="22" name="Freeform: Shape 21">
            <a:extLst>
              <a:ext uri="{FF2B5EF4-FFF2-40B4-BE49-F238E27FC236}">
                <a16:creationId xmlns:a16="http://schemas.microsoft.com/office/drawing/2014/main" id="{44C56CDC-B255-8516-10EE-D36B6E34D1FF}"/>
              </a:ext>
            </a:extLst>
          </p:cNvPr>
          <p:cNvSpPr/>
          <p:nvPr/>
        </p:nvSpPr>
        <p:spPr>
          <a:xfrm>
            <a:off x="2400622" y="1738128"/>
            <a:ext cx="1600414" cy="602337"/>
          </a:xfrm>
          <a:custGeom>
            <a:avLst/>
            <a:gdLst>
              <a:gd name="connsiteX0" fmla="*/ 1504390 w 1600414"/>
              <a:gd name="connsiteY0" fmla="*/ 0 h 602337"/>
              <a:gd name="connsiteX1" fmla="*/ 1600415 w 1600414"/>
              <a:gd name="connsiteY1" fmla="*/ 0 h 602337"/>
              <a:gd name="connsiteX2" fmla="*/ 1600415 w 1600414"/>
              <a:gd name="connsiteY2" fmla="*/ 602338 h 602337"/>
              <a:gd name="connsiteX3" fmla="*/ 1504390 w 1600414"/>
              <a:gd name="connsiteY3" fmla="*/ 602338 h 602337"/>
              <a:gd name="connsiteX4" fmla="*/ 96025 w 1600414"/>
              <a:gd name="connsiteY4" fmla="*/ 602338 h 602337"/>
              <a:gd name="connsiteX5" fmla="*/ 0 w 1600414"/>
              <a:gd name="connsiteY5" fmla="*/ 602338 h 602337"/>
              <a:gd name="connsiteX6" fmla="*/ 0 w 1600414"/>
              <a:gd name="connsiteY6" fmla="*/ 0 h 602337"/>
              <a:gd name="connsiteX7" fmla="*/ 96025 w 1600414"/>
              <a:gd name="connsiteY7" fmla="*/ 0 h 60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414" h="602337">
                <a:moveTo>
                  <a:pt x="1504390" y="0"/>
                </a:moveTo>
                <a:cubicBezTo>
                  <a:pt x="1557423" y="0"/>
                  <a:pt x="1600415" y="0"/>
                  <a:pt x="1600415" y="0"/>
                </a:cubicBezTo>
                <a:lnTo>
                  <a:pt x="1600415" y="602338"/>
                </a:lnTo>
                <a:cubicBezTo>
                  <a:pt x="1600415" y="602338"/>
                  <a:pt x="1557423" y="602338"/>
                  <a:pt x="1504390" y="602338"/>
                </a:cubicBezTo>
                <a:lnTo>
                  <a:pt x="96025" y="602338"/>
                </a:lnTo>
                <a:cubicBezTo>
                  <a:pt x="42992" y="602338"/>
                  <a:pt x="0" y="602338"/>
                  <a:pt x="0" y="602338"/>
                </a:cubicBezTo>
                <a:lnTo>
                  <a:pt x="0" y="0"/>
                </a:lnTo>
                <a:cubicBezTo>
                  <a:pt x="0" y="0"/>
                  <a:pt x="42992" y="0"/>
                  <a:pt x="96025" y="0"/>
                </a:cubicBezTo>
                <a:close/>
              </a:path>
            </a:pathLst>
          </a:custGeom>
          <a:gradFill>
            <a:gsLst>
              <a:gs pos="0">
                <a:srgbClr val="EC4899"/>
              </a:gs>
              <a:gs pos="50000">
                <a:srgbClr val="D5307B"/>
              </a:gs>
              <a:gs pos="100000">
                <a:srgbClr val="BE185D"/>
              </a:gs>
            </a:gsLst>
            <a:lin ang="2700000" scaled="1"/>
          </a:gradFill>
          <a:ln w="8001" cap="flat">
            <a:noFill/>
            <a:prstDash val="solid"/>
            <a:miter/>
          </a:ln>
        </p:spPr>
        <p:txBody>
          <a:bodyPr rtlCol="0" anchor="ctr"/>
          <a:lstStyle/>
          <a:p>
            <a:endParaRPr lang="en-IN"/>
          </a:p>
        </p:txBody>
      </p:sp>
      <p:sp>
        <p:nvSpPr>
          <p:cNvPr id="23" name="TextBox 22">
            <a:extLst>
              <a:ext uri="{FF2B5EF4-FFF2-40B4-BE49-F238E27FC236}">
                <a16:creationId xmlns:a16="http://schemas.microsoft.com/office/drawing/2014/main" id="{53E219B5-F38B-2CD2-31DD-F29BF4D46E7E}"/>
              </a:ext>
            </a:extLst>
          </p:cNvPr>
          <p:cNvSpPr txBox="1"/>
          <p:nvPr/>
        </p:nvSpPr>
        <p:spPr>
          <a:xfrm>
            <a:off x="2701670" y="1766653"/>
            <a:ext cx="998317" cy="185649"/>
          </a:xfrm>
          <a:prstGeom prst="rect">
            <a:avLst/>
          </a:prstGeom>
          <a:noFill/>
        </p:spPr>
        <p:txBody>
          <a:bodyPr wrap="none" rtlCol="0">
            <a:spAutoFit/>
          </a:bodyPr>
          <a:lstStyle/>
          <a:p>
            <a:pPr algn="l"/>
            <a:r>
              <a:rPr lang="en-IN" sz="1050" b="1" spc="0" baseline="0">
                <a:ln/>
                <a:solidFill>
                  <a:srgbClr val="FFFFFF"/>
                </a:solidFill>
                <a:latin typeface="Arial"/>
                <a:cs typeface="Arial"/>
                <a:sym typeface="Arial"/>
                <a:rtl val="0"/>
              </a:rPr>
              <a:t>Packet Routing</a:t>
            </a:r>
          </a:p>
        </p:txBody>
      </p:sp>
      <p:sp>
        <p:nvSpPr>
          <p:cNvPr id="24" name="TextBox 23">
            <a:extLst>
              <a:ext uri="{FF2B5EF4-FFF2-40B4-BE49-F238E27FC236}">
                <a16:creationId xmlns:a16="http://schemas.microsoft.com/office/drawing/2014/main" id="{DBCFB16C-355C-FC9F-8A89-1611F76F7AA1}"/>
              </a:ext>
            </a:extLst>
          </p:cNvPr>
          <p:cNvSpPr txBox="1"/>
          <p:nvPr/>
        </p:nvSpPr>
        <p:spPr>
          <a:xfrm>
            <a:off x="2636202" y="1891962"/>
            <a:ext cx="1129254" cy="179567"/>
          </a:xfrm>
          <a:prstGeom prst="rect">
            <a:avLst/>
          </a:prstGeom>
          <a:noFill/>
        </p:spPr>
        <p:txBody>
          <a:bodyPr wrap="none" rtlCol="0">
            <a:spAutoFit/>
          </a:bodyPr>
          <a:lstStyle/>
          <a:p>
            <a:pPr algn="l"/>
            <a:r>
              <a:rPr lang="en-IN" sz="825" spc="0" baseline="0">
                <a:ln/>
                <a:solidFill>
                  <a:srgbClr val="FECDD3"/>
                </a:solidFill>
                <a:latin typeface="Segoe UI Symbol"/>
                <a:ea typeface="Segoe UI Symbol"/>
                <a:sym typeface="Segoe UI Symbol"/>
                <a:rtl val="0"/>
              </a:rPr>
              <a:t>✓</a:t>
            </a:r>
            <a:r>
              <a:rPr lang="en-IN" sz="825" spc="0" baseline="0">
                <a:ln/>
                <a:solidFill>
                  <a:srgbClr val="FECDD3"/>
                </a:solidFill>
                <a:latin typeface="Arial"/>
                <a:ea typeface="Segoe UI Symbol"/>
                <a:cs typeface="Arial"/>
                <a:sym typeface="Arial"/>
                <a:rtl val="0"/>
              </a:rPr>
              <a:t> RAN ↔ Data Network</a:t>
            </a:r>
          </a:p>
        </p:txBody>
      </p:sp>
      <p:sp>
        <p:nvSpPr>
          <p:cNvPr id="25" name="TextBox 24">
            <a:extLst>
              <a:ext uri="{FF2B5EF4-FFF2-40B4-BE49-F238E27FC236}">
                <a16:creationId xmlns:a16="http://schemas.microsoft.com/office/drawing/2014/main" id="{A9685CC8-5AF3-EB12-F590-7BD4D247D3BD}"/>
              </a:ext>
            </a:extLst>
          </p:cNvPr>
          <p:cNvSpPr txBox="1"/>
          <p:nvPr/>
        </p:nvSpPr>
        <p:spPr>
          <a:xfrm>
            <a:off x="2636073" y="1982312"/>
            <a:ext cx="1129511" cy="179567"/>
          </a:xfrm>
          <a:prstGeom prst="rect">
            <a:avLst/>
          </a:prstGeom>
          <a:noFill/>
        </p:spPr>
        <p:txBody>
          <a:bodyPr wrap="none" rtlCol="0">
            <a:spAutoFit/>
          </a:bodyPr>
          <a:lstStyle/>
          <a:p>
            <a:pPr algn="l"/>
            <a:r>
              <a:rPr lang="en-IN" sz="825" spc="0" baseline="0">
                <a:ln/>
                <a:solidFill>
                  <a:srgbClr val="FECDD3"/>
                </a:solidFill>
                <a:latin typeface="Segoe UI Symbol"/>
                <a:ea typeface="Segoe UI Symbol"/>
                <a:sym typeface="Segoe UI Symbol"/>
                <a:rtl val="0"/>
              </a:rPr>
              <a:t>✓</a:t>
            </a:r>
            <a:r>
              <a:rPr lang="en-IN" sz="825" spc="0" baseline="0">
                <a:ln/>
                <a:solidFill>
                  <a:srgbClr val="FECDD3"/>
                </a:solidFill>
                <a:latin typeface="Arial"/>
                <a:ea typeface="Segoe UI Symbol"/>
                <a:cs typeface="Arial"/>
                <a:sym typeface="Arial"/>
                <a:rtl val="0"/>
              </a:rPr>
              <a:t> Advanced Forwarding</a:t>
            </a:r>
          </a:p>
        </p:txBody>
      </p:sp>
      <p:sp>
        <p:nvSpPr>
          <p:cNvPr id="26" name="TextBox 25">
            <a:extLst>
              <a:ext uri="{FF2B5EF4-FFF2-40B4-BE49-F238E27FC236}">
                <a16:creationId xmlns:a16="http://schemas.microsoft.com/office/drawing/2014/main" id="{8B4B464C-EF4C-A786-87F3-1A1383371DDF}"/>
              </a:ext>
            </a:extLst>
          </p:cNvPr>
          <p:cNvSpPr txBox="1"/>
          <p:nvPr/>
        </p:nvSpPr>
        <p:spPr>
          <a:xfrm>
            <a:off x="2595306" y="2072663"/>
            <a:ext cx="1211044" cy="179567"/>
          </a:xfrm>
          <a:prstGeom prst="rect">
            <a:avLst/>
          </a:prstGeom>
          <a:noFill/>
        </p:spPr>
        <p:txBody>
          <a:bodyPr wrap="none" rtlCol="0">
            <a:spAutoFit/>
          </a:bodyPr>
          <a:lstStyle/>
          <a:p>
            <a:pPr algn="l"/>
            <a:r>
              <a:rPr lang="en-IN" sz="825" spc="0" baseline="0">
                <a:ln/>
                <a:solidFill>
                  <a:srgbClr val="FECDD3"/>
                </a:solidFill>
                <a:latin typeface="Segoe UI Symbol"/>
                <a:ea typeface="Segoe UI Symbol"/>
                <a:sym typeface="Segoe UI Symbol"/>
                <a:rtl val="0"/>
              </a:rPr>
              <a:t>✓</a:t>
            </a:r>
            <a:r>
              <a:rPr lang="en-IN" sz="825" spc="0" baseline="0">
                <a:ln/>
                <a:solidFill>
                  <a:srgbClr val="FECDD3"/>
                </a:solidFill>
                <a:latin typeface="Arial"/>
                <a:ea typeface="Segoe UI Symbol"/>
                <a:cs typeface="Arial"/>
                <a:sym typeface="Arial"/>
                <a:rtl val="0"/>
              </a:rPr>
              <a:t> UL CL / Branching Point</a:t>
            </a:r>
          </a:p>
        </p:txBody>
      </p:sp>
      <p:sp>
        <p:nvSpPr>
          <p:cNvPr id="27" name="Freeform: Shape 26">
            <a:extLst>
              <a:ext uri="{FF2B5EF4-FFF2-40B4-BE49-F238E27FC236}">
                <a16:creationId xmlns:a16="http://schemas.microsoft.com/office/drawing/2014/main" id="{024E268B-51F0-4AF4-4CA7-F152D5C5F305}"/>
              </a:ext>
            </a:extLst>
          </p:cNvPr>
          <p:cNvSpPr/>
          <p:nvPr/>
        </p:nvSpPr>
        <p:spPr>
          <a:xfrm>
            <a:off x="4401140" y="1738128"/>
            <a:ext cx="1600414" cy="602337"/>
          </a:xfrm>
          <a:custGeom>
            <a:avLst/>
            <a:gdLst>
              <a:gd name="connsiteX0" fmla="*/ 1504390 w 1600414"/>
              <a:gd name="connsiteY0" fmla="*/ 0 h 602337"/>
              <a:gd name="connsiteX1" fmla="*/ 1600415 w 1600414"/>
              <a:gd name="connsiteY1" fmla="*/ 0 h 602337"/>
              <a:gd name="connsiteX2" fmla="*/ 1600415 w 1600414"/>
              <a:gd name="connsiteY2" fmla="*/ 602338 h 602337"/>
              <a:gd name="connsiteX3" fmla="*/ 1504390 w 1600414"/>
              <a:gd name="connsiteY3" fmla="*/ 602338 h 602337"/>
              <a:gd name="connsiteX4" fmla="*/ 96025 w 1600414"/>
              <a:gd name="connsiteY4" fmla="*/ 602338 h 602337"/>
              <a:gd name="connsiteX5" fmla="*/ 0 w 1600414"/>
              <a:gd name="connsiteY5" fmla="*/ 602338 h 602337"/>
              <a:gd name="connsiteX6" fmla="*/ 0 w 1600414"/>
              <a:gd name="connsiteY6" fmla="*/ 0 h 602337"/>
              <a:gd name="connsiteX7" fmla="*/ 96025 w 1600414"/>
              <a:gd name="connsiteY7" fmla="*/ 0 h 60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414" h="602337">
                <a:moveTo>
                  <a:pt x="1504390" y="0"/>
                </a:moveTo>
                <a:cubicBezTo>
                  <a:pt x="1557423" y="0"/>
                  <a:pt x="1600415" y="0"/>
                  <a:pt x="1600415" y="0"/>
                </a:cubicBezTo>
                <a:lnTo>
                  <a:pt x="1600415" y="602338"/>
                </a:lnTo>
                <a:cubicBezTo>
                  <a:pt x="1600415" y="602338"/>
                  <a:pt x="1557423" y="602338"/>
                  <a:pt x="1504390" y="602338"/>
                </a:cubicBezTo>
                <a:lnTo>
                  <a:pt x="96025" y="602338"/>
                </a:lnTo>
                <a:cubicBezTo>
                  <a:pt x="42992" y="602338"/>
                  <a:pt x="0" y="602338"/>
                  <a:pt x="0" y="602338"/>
                </a:cubicBezTo>
                <a:lnTo>
                  <a:pt x="0" y="0"/>
                </a:lnTo>
                <a:cubicBezTo>
                  <a:pt x="0" y="0"/>
                  <a:pt x="42992" y="0"/>
                  <a:pt x="96025" y="0"/>
                </a:cubicBezTo>
                <a:close/>
              </a:path>
            </a:pathLst>
          </a:custGeom>
          <a:gradFill>
            <a:gsLst>
              <a:gs pos="0">
                <a:srgbClr val="EC4899"/>
              </a:gs>
              <a:gs pos="50000">
                <a:srgbClr val="D5307B"/>
              </a:gs>
              <a:gs pos="100000">
                <a:srgbClr val="BE185D"/>
              </a:gs>
            </a:gsLst>
            <a:lin ang="2700000" scaled="1"/>
          </a:gradFill>
          <a:ln w="8001" cap="flat">
            <a:noFill/>
            <a:prstDash val="solid"/>
            <a:miter/>
          </a:ln>
        </p:spPr>
        <p:txBody>
          <a:bodyPr rtlCol="0" anchor="ctr"/>
          <a:lstStyle/>
          <a:p>
            <a:endParaRPr lang="en-IN"/>
          </a:p>
        </p:txBody>
      </p:sp>
      <p:sp>
        <p:nvSpPr>
          <p:cNvPr id="28" name="TextBox 27">
            <a:extLst>
              <a:ext uri="{FF2B5EF4-FFF2-40B4-BE49-F238E27FC236}">
                <a16:creationId xmlns:a16="http://schemas.microsoft.com/office/drawing/2014/main" id="{CC50D093-2B9F-6724-9553-648031349DA1}"/>
              </a:ext>
            </a:extLst>
          </p:cNvPr>
          <p:cNvSpPr txBox="1"/>
          <p:nvPr/>
        </p:nvSpPr>
        <p:spPr>
          <a:xfrm>
            <a:off x="4633620" y="1766653"/>
            <a:ext cx="1135454" cy="185649"/>
          </a:xfrm>
          <a:prstGeom prst="rect">
            <a:avLst/>
          </a:prstGeom>
          <a:noFill/>
        </p:spPr>
        <p:txBody>
          <a:bodyPr wrap="none" rtlCol="0">
            <a:spAutoFit/>
          </a:bodyPr>
          <a:lstStyle/>
          <a:p>
            <a:pPr algn="l"/>
            <a:r>
              <a:rPr lang="en-IN" sz="1050" b="1" spc="0" baseline="0">
                <a:ln/>
                <a:solidFill>
                  <a:srgbClr val="FFFFFF"/>
                </a:solidFill>
                <a:latin typeface="Arial"/>
                <a:cs typeface="Arial"/>
                <a:sym typeface="Arial"/>
                <a:rtl val="0"/>
              </a:rPr>
              <a:t>Packet Inspection</a:t>
            </a:r>
          </a:p>
        </p:txBody>
      </p:sp>
      <p:sp>
        <p:nvSpPr>
          <p:cNvPr id="29" name="TextBox 28">
            <a:extLst>
              <a:ext uri="{FF2B5EF4-FFF2-40B4-BE49-F238E27FC236}">
                <a16:creationId xmlns:a16="http://schemas.microsoft.com/office/drawing/2014/main" id="{F3EC9A2A-7CFD-21AB-C2A5-54D861212544}"/>
              </a:ext>
            </a:extLst>
          </p:cNvPr>
          <p:cNvSpPr txBox="1"/>
          <p:nvPr/>
        </p:nvSpPr>
        <p:spPr>
          <a:xfrm>
            <a:off x="4599865" y="1891962"/>
            <a:ext cx="1202964" cy="179567"/>
          </a:xfrm>
          <a:prstGeom prst="rect">
            <a:avLst/>
          </a:prstGeom>
          <a:noFill/>
        </p:spPr>
        <p:txBody>
          <a:bodyPr wrap="none" rtlCol="0">
            <a:spAutoFit/>
          </a:bodyPr>
          <a:lstStyle/>
          <a:p>
            <a:pPr algn="l"/>
            <a:r>
              <a:rPr lang="en-IN" sz="825" spc="0" baseline="0">
                <a:ln/>
                <a:solidFill>
                  <a:srgbClr val="FECDD3"/>
                </a:solidFill>
                <a:latin typeface="Segoe UI Symbol"/>
                <a:ea typeface="Segoe UI Symbol"/>
                <a:sym typeface="Segoe UI Symbol"/>
                <a:rtl val="0"/>
              </a:rPr>
              <a:t>✓</a:t>
            </a:r>
            <a:r>
              <a:rPr lang="en-IN" sz="825" spc="0" baseline="0">
                <a:ln/>
                <a:solidFill>
                  <a:srgbClr val="FECDD3"/>
                </a:solidFill>
                <a:latin typeface="Arial"/>
                <a:ea typeface="Segoe UI Symbol"/>
                <a:cs typeface="Arial"/>
                <a:sym typeface="Arial"/>
                <a:rtl val="0"/>
              </a:rPr>
              <a:t> Deep Packet Inspection</a:t>
            </a:r>
          </a:p>
        </p:txBody>
      </p:sp>
      <p:sp>
        <p:nvSpPr>
          <p:cNvPr id="30" name="TextBox 29">
            <a:extLst>
              <a:ext uri="{FF2B5EF4-FFF2-40B4-BE49-F238E27FC236}">
                <a16:creationId xmlns:a16="http://schemas.microsoft.com/office/drawing/2014/main" id="{AD9416D6-4411-F919-CD63-34E6853A109F}"/>
              </a:ext>
            </a:extLst>
          </p:cNvPr>
          <p:cNvSpPr txBox="1"/>
          <p:nvPr/>
        </p:nvSpPr>
        <p:spPr>
          <a:xfrm>
            <a:off x="4651247" y="1982312"/>
            <a:ext cx="1100199" cy="179567"/>
          </a:xfrm>
          <a:prstGeom prst="rect">
            <a:avLst/>
          </a:prstGeom>
          <a:noFill/>
        </p:spPr>
        <p:txBody>
          <a:bodyPr wrap="none" rtlCol="0">
            <a:spAutoFit/>
          </a:bodyPr>
          <a:lstStyle/>
          <a:p>
            <a:pPr algn="l"/>
            <a:r>
              <a:rPr lang="en-IN" sz="825" spc="0" baseline="0">
                <a:ln/>
                <a:solidFill>
                  <a:srgbClr val="FECDD3"/>
                </a:solidFill>
                <a:latin typeface="Segoe UI Symbol"/>
                <a:ea typeface="Segoe UI Symbol"/>
                <a:sym typeface="Segoe UI Symbol"/>
                <a:rtl val="0"/>
              </a:rPr>
              <a:t>✓</a:t>
            </a:r>
            <a:r>
              <a:rPr lang="en-IN" sz="825" spc="0" baseline="0">
                <a:ln/>
                <a:solidFill>
                  <a:srgbClr val="FECDD3"/>
                </a:solidFill>
                <a:latin typeface="Arial"/>
                <a:ea typeface="Segoe UI Symbol"/>
                <a:cs typeface="Arial"/>
                <a:sym typeface="Arial"/>
                <a:rtl val="0"/>
              </a:rPr>
              <a:t> Application Detection</a:t>
            </a:r>
          </a:p>
        </p:txBody>
      </p:sp>
      <p:sp>
        <p:nvSpPr>
          <p:cNvPr id="31" name="TextBox 30">
            <a:extLst>
              <a:ext uri="{FF2B5EF4-FFF2-40B4-BE49-F238E27FC236}">
                <a16:creationId xmlns:a16="http://schemas.microsoft.com/office/drawing/2014/main" id="{2E893565-61F0-577F-B2F6-7E154C90232A}"/>
              </a:ext>
            </a:extLst>
          </p:cNvPr>
          <p:cNvSpPr txBox="1"/>
          <p:nvPr/>
        </p:nvSpPr>
        <p:spPr>
          <a:xfrm>
            <a:off x="4673382" y="2072663"/>
            <a:ext cx="1055930" cy="179567"/>
          </a:xfrm>
          <a:prstGeom prst="rect">
            <a:avLst/>
          </a:prstGeom>
          <a:noFill/>
        </p:spPr>
        <p:txBody>
          <a:bodyPr wrap="none" rtlCol="0">
            <a:spAutoFit/>
          </a:bodyPr>
          <a:lstStyle/>
          <a:p>
            <a:pPr algn="l"/>
            <a:r>
              <a:rPr lang="en-IN" sz="825" spc="0" baseline="0">
                <a:ln/>
                <a:solidFill>
                  <a:srgbClr val="FECDD3"/>
                </a:solidFill>
                <a:latin typeface="Segoe UI Symbol"/>
                <a:ea typeface="Segoe UI Symbol"/>
                <a:sym typeface="Segoe UI Symbol"/>
                <a:rtl val="0"/>
              </a:rPr>
              <a:t>✓</a:t>
            </a:r>
            <a:r>
              <a:rPr lang="en-IN" sz="825" spc="0" baseline="0">
                <a:ln/>
                <a:solidFill>
                  <a:srgbClr val="FECDD3"/>
                </a:solidFill>
                <a:latin typeface="Arial"/>
                <a:ea typeface="Segoe UI Symbol"/>
                <a:cs typeface="Arial"/>
                <a:sym typeface="Arial"/>
                <a:rtl val="0"/>
              </a:rPr>
              <a:t> Traffic Classification</a:t>
            </a:r>
          </a:p>
        </p:txBody>
      </p:sp>
      <p:sp>
        <p:nvSpPr>
          <p:cNvPr id="32" name="Freeform: Shape 31">
            <a:extLst>
              <a:ext uri="{FF2B5EF4-FFF2-40B4-BE49-F238E27FC236}">
                <a16:creationId xmlns:a16="http://schemas.microsoft.com/office/drawing/2014/main" id="{91C059E4-3F7E-6572-00FE-DC7FEA48845C}"/>
              </a:ext>
            </a:extLst>
          </p:cNvPr>
          <p:cNvSpPr/>
          <p:nvPr/>
        </p:nvSpPr>
        <p:spPr>
          <a:xfrm>
            <a:off x="6401658" y="1738128"/>
            <a:ext cx="1600414" cy="602337"/>
          </a:xfrm>
          <a:custGeom>
            <a:avLst/>
            <a:gdLst>
              <a:gd name="connsiteX0" fmla="*/ 1504390 w 1600414"/>
              <a:gd name="connsiteY0" fmla="*/ 0 h 602337"/>
              <a:gd name="connsiteX1" fmla="*/ 1600415 w 1600414"/>
              <a:gd name="connsiteY1" fmla="*/ 0 h 602337"/>
              <a:gd name="connsiteX2" fmla="*/ 1600415 w 1600414"/>
              <a:gd name="connsiteY2" fmla="*/ 602338 h 602337"/>
              <a:gd name="connsiteX3" fmla="*/ 1504390 w 1600414"/>
              <a:gd name="connsiteY3" fmla="*/ 602338 h 602337"/>
              <a:gd name="connsiteX4" fmla="*/ 96025 w 1600414"/>
              <a:gd name="connsiteY4" fmla="*/ 602338 h 602337"/>
              <a:gd name="connsiteX5" fmla="*/ 0 w 1600414"/>
              <a:gd name="connsiteY5" fmla="*/ 602338 h 602337"/>
              <a:gd name="connsiteX6" fmla="*/ 0 w 1600414"/>
              <a:gd name="connsiteY6" fmla="*/ 0 h 602337"/>
              <a:gd name="connsiteX7" fmla="*/ 96025 w 1600414"/>
              <a:gd name="connsiteY7" fmla="*/ 0 h 60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414" h="602337">
                <a:moveTo>
                  <a:pt x="1504390" y="0"/>
                </a:moveTo>
                <a:cubicBezTo>
                  <a:pt x="1557423" y="0"/>
                  <a:pt x="1600415" y="0"/>
                  <a:pt x="1600415" y="0"/>
                </a:cubicBezTo>
                <a:lnTo>
                  <a:pt x="1600415" y="602338"/>
                </a:lnTo>
                <a:cubicBezTo>
                  <a:pt x="1600415" y="602338"/>
                  <a:pt x="1557423" y="602338"/>
                  <a:pt x="1504390" y="602338"/>
                </a:cubicBezTo>
                <a:lnTo>
                  <a:pt x="96025" y="602338"/>
                </a:lnTo>
                <a:cubicBezTo>
                  <a:pt x="42992" y="602338"/>
                  <a:pt x="0" y="602338"/>
                  <a:pt x="0" y="602338"/>
                </a:cubicBezTo>
                <a:lnTo>
                  <a:pt x="0" y="0"/>
                </a:lnTo>
                <a:cubicBezTo>
                  <a:pt x="0" y="0"/>
                  <a:pt x="42992" y="0"/>
                  <a:pt x="96025" y="0"/>
                </a:cubicBezTo>
                <a:close/>
              </a:path>
            </a:pathLst>
          </a:custGeom>
          <a:gradFill>
            <a:gsLst>
              <a:gs pos="0">
                <a:srgbClr val="EC4899"/>
              </a:gs>
              <a:gs pos="50000">
                <a:srgbClr val="D5307B"/>
              </a:gs>
              <a:gs pos="100000">
                <a:srgbClr val="BE185D"/>
              </a:gs>
            </a:gsLst>
            <a:lin ang="2700000" scaled="1"/>
          </a:gradFill>
          <a:ln w="8001" cap="flat">
            <a:noFill/>
            <a:prstDash val="solid"/>
            <a:miter/>
          </a:ln>
        </p:spPr>
        <p:txBody>
          <a:bodyPr rtlCol="0" anchor="ctr"/>
          <a:lstStyle/>
          <a:p>
            <a:endParaRPr lang="en-IN"/>
          </a:p>
        </p:txBody>
      </p:sp>
      <p:sp>
        <p:nvSpPr>
          <p:cNvPr id="34" name="TextBox 33">
            <a:extLst>
              <a:ext uri="{FF2B5EF4-FFF2-40B4-BE49-F238E27FC236}">
                <a16:creationId xmlns:a16="http://schemas.microsoft.com/office/drawing/2014/main" id="{6478DD65-847E-C840-E356-866F9E84C45D}"/>
              </a:ext>
            </a:extLst>
          </p:cNvPr>
          <p:cNvSpPr txBox="1"/>
          <p:nvPr/>
        </p:nvSpPr>
        <p:spPr>
          <a:xfrm>
            <a:off x="6587478" y="1766653"/>
            <a:ext cx="1228775" cy="185649"/>
          </a:xfrm>
          <a:prstGeom prst="rect">
            <a:avLst/>
          </a:prstGeom>
          <a:noFill/>
        </p:spPr>
        <p:txBody>
          <a:bodyPr wrap="none" rtlCol="0">
            <a:spAutoFit/>
          </a:bodyPr>
          <a:lstStyle/>
          <a:p>
            <a:pPr algn="l"/>
            <a:r>
              <a:rPr lang="en-IN" sz="1050" b="1" spc="0" baseline="0">
                <a:ln/>
                <a:solidFill>
                  <a:srgbClr val="FFFFFF"/>
                </a:solidFill>
                <a:latin typeface="Arial"/>
                <a:cs typeface="Arial"/>
                <a:sym typeface="Arial"/>
                <a:rtl val="0"/>
              </a:rPr>
              <a:t>Policy Enforcement</a:t>
            </a:r>
          </a:p>
        </p:txBody>
      </p:sp>
      <p:sp>
        <p:nvSpPr>
          <p:cNvPr id="35" name="TextBox 34">
            <a:extLst>
              <a:ext uri="{FF2B5EF4-FFF2-40B4-BE49-F238E27FC236}">
                <a16:creationId xmlns:a16="http://schemas.microsoft.com/office/drawing/2014/main" id="{4AA29B62-2EF1-1B0D-E3DE-A4E2AAD811ED}"/>
              </a:ext>
            </a:extLst>
          </p:cNvPr>
          <p:cNvSpPr txBox="1"/>
          <p:nvPr/>
        </p:nvSpPr>
        <p:spPr>
          <a:xfrm>
            <a:off x="6671321" y="1891962"/>
            <a:ext cx="1061088" cy="179567"/>
          </a:xfrm>
          <a:prstGeom prst="rect">
            <a:avLst/>
          </a:prstGeom>
          <a:noFill/>
        </p:spPr>
        <p:txBody>
          <a:bodyPr wrap="none" rtlCol="0">
            <a:spAutoFit/>
          </a:bodyPr>
          <a:lstStyle/>
          <a:p>
            <a:pPr algn="l"/>
            <a:r>
              <a:rPr lang="en-IN" sz="825" spc="0" baseline="0">
                <a:ln/>
                <a:solidFill>
                  <a:srgbClr val="FECDD3"/>
                </a:solidFill>
                <a:latin typeface="Segoe UI Symbol"/>
                <a:ea typeface="Segoe UI Symbol"/>
                <a:sym typeface="Segoe UI Symbol"/>
                <a:rtl val="0"/>
              </a:rPr>
              <a:t>✓</a:t>
            </a:r>
            <a:r>
              <a:rPr lang="en-IN" sz="825" spc="0" baseline="0">
                <a:ln/>
                <a:solidFill>
                  <a:srgbClr val="FECDD3"/>
                </a:solidFill>
                <a:latin typeface="Arial"/>
                <a:ea typeface="Segoe UI Symbol"/>
                <a:cs typeface="Arial"/>
                <a:sym typeface="Arial"/>
                <a:rtl val="0"/>
              </a:rPr>
              <a:t> Gating and Blocking</a:t>
            </a:r>
          </a:p>
        </p:txBody>
      </p:sp>
      <p:sp>
        <p:nvSpPr>
          <p:cNvPr id="36" name="TextBox 35">
            <a:extLst>
              <a:ext uri="{FF2B5EF4-FFF2-40B4-BE49-F238E27FC236}">
                <a16:creationId xmlns:a16="http://schemas.microsoft.com/office/drawing/2014/main" id="{31325004-03A4-6191-EB40-3F5A81657B3E}"/>
              </a:ext>
            </a:extLst>
          </p:cNvPr>
          <p:cNvSpPr txBox="1"/>
          <p:nvPr/>
        </p:nvSpPr>
        <p:spPr>
          <a:xfrm>
            <a:off x="6710562" y="1982312"/>
            <a:ext cx="982606" cy="179567"/>
          </a:xfrm>
          <a:prstGeom prst="rect">
            <a:avLst/>
          </a:prstGeom>
          <a:noFill/>
        </p:spPr>
        <p:txBody>
          <a:bodyPr wrap="none" rtlCol="0">
            <a:spAutoFit/>
          </a:bodyPr>
          <a:lstStyle/>
          <a:p>
            <a:pPr algn="l"/>
            <a:r>
              <a:rPr lang="en-IN" sz="825" spc="0" baseline="0">
                <a:ln/>
                <a:solidFill>
                  <a:srgbClr val="FECDD3"/>
                </a:solidFill>
                <a:latin typeface="Segoe UI Symbol"/>
                <a:ea typeface="Segoe UI Symbol"/>
                <a:sym typeface="Segoe UI Symbol"/>
                <a:rtl val="0"/>
              </a:rPr>
              <a:t>✓</a:t>
            </a:r>
            <a:r>
              <a:rPr lang="en-IN" sz="825" spc="0" baseline="0">
                <a:ln/>
                <a:solidFill>
                  <a:srgbClr val="FECDD3"/>
                </a:solidFill>
                <a:latin typeface="Arial"/>
                <a:ea typeface="Segoe UI Symbol"/>
                <a:cs typeface="Arial"/>
                <a:sym typeface="Arial"/>
                <a:rtl val="0"/>
              </a:rPr>
              <a:t> Traffic Redirection</a:t>
            </a:r>
          </a:p>
        </p:txBody>
      </p:sp>
      <p:sp>
        <p:nvSpPr>
          <p:cNvPr id="37" name="TextBox 36">
            <a:extLst>
              <a:ext uri="{FF2B5EF4-FFF2-40B4-BE49-F238E27FC236}">
                <a16:creationId xmlns:a16="http://schemas.microsoft.com/office/drawing/2014/main" id="{A24ECBEF-CE1F-FD8F-FEE0-EF457D88F5B9}"/>
              </a:ext>
            </a:extLst>
          </p:cNvPr>
          <p:cNvSpPr txBox="1"/>
          <p:nvPr/>
        </p:nvSpPr>
        <p:spPr>
          <a:xfrm>
            <a:off x="6769251" y="2072663"/>
            <a:ext cx="865228" cy="179567"/>
          </a:xfrm>
          <a:prstGeom prst="rect">
            <a:avLst/>
          </a:prstGeom>
          <a:noFill/>
        </p:spPr>
        <p:txBody>
          <a:bodyPr wrap="none" rtlCol="0">
            <a:spAutoFit/>
          </a:bodyPr>
          <a:lstStyle/>
          <a:p>
            <a:pPr algn="l"/>
            <a:r>
              <a:rPr lang="en-IN" sz="825" spc="0" baseline="0">
                <a:ln/>
                <a:solidFill>
                  <a:srgbClr val="FECDD3"/>
                </a:solidFill>
                <a:latin typeface="Segoe UI Symbol"/>
                <a:ea typeface="Segoe UI Symbol"/>
                <a:sym typeface="Segoe UI Symbol"/>
                <a:rtl val="0"/>
              </a:rPr>
              <a:t>✓</a:t>
            </a:r>
            <a:r>
              <a:rPr lang="en-IN" sz="825" spc="0" baseline="0">
                <a:ln/>
                <a:solidFill>
                  <a:srgbClr val="FECDD3"/>
                </a:solidFill>
                <a:latin typeface="Arial"/>
                <a:ea typeface="Segoe UI Symbol"/>
                <a:cs typeface="Arial"/>
                <a:sym typeface="Arial"/>
                <a:rtl val="0"/>
              </a:rPr>
              <a:t> Traffic Steering</a:t>
            </a:r>
          </a:p>
        </p:txBody>
      </p:sp>
      <p:sp>
        <p:nvSpPr>
          <p:cNvPr id="38" name="Freeform: Shape 37">
            <a:extLst>
              <a:ext uri="{FF2B5EF4-FFF2-40B4-BE49-F238E27FC236}">
                <a16:creationId xmlns:a16="http://schemas.microsoft.com/office/drawing/2014/main" id="{B29E05E9-423D-7268-54C0-A8CB4C6F0235}"/>
              </a:ext>
            </a:extLst>
          </p:cNvPr>
          <p:cNvSpPr/>
          <p:nvPr/>
        </p:nvSpPr>
        <p:spPr>
          <a:xfrm>
            <a:off x="8402177" y="1738128"/>
            <a:ext cx="1600414" cy="602337"/>
          </a:xfrm>
          <a:custGeom>
            <a:avLst/>
            <a:gdLst>
              <a:gd name="connsiteX0" fmla="*/ 1504390 w 1600414"/>
              <a:gd name="connsiteY0" fmla="*/ 0 h 602337"/>
              <a:gd name="connsiteX1" fmla="*/ 1600415 w 1600414"/>
              <a:gd name="connsiteY1" fmla="*/ 0 h 602337"/>
              <a:gd name="connsiteX2" fmla="*/ 1600415 w 1600414"/>
              <a:gd name="connsiteY2" fmla="*/ 602338 h 602337"/>
              <a:gd name="connsiteX3" fmla="*/ 1504390 w 1600414"/>
              <a:gd name="connsiteY3" fmla="*/ 602338 h 602337"/>
              <a:gd name="connsiteX4" fmla="*/ 96025 w 1600414"/>
              <a:gd name="connsiteY4" fmla="*/ 602338 h 602337"/>
              <a:gd name="connsiteX5" fmla="*/ 0 w 1600414"/>
              <a:gd name="connsiteY5" fmla="*/ 602338 h 602337"/>
              <a:gd name="connsiteX6" fmla="*/ 0 w 1600414"/>
              <a:gd name="connsiteY6" fmla="*/ 0 h 602337"/>
              <a:gd name="connsiteX7" fmla="*/ 96025 w 1600414"/>
              <a:gd name="connsiteY7" fmla="*/ 0 h 60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414" h="602337">
                <a:moveTo>
                  <a:pt x="1504390" y="0"/>
                </a:moveTo>
                <a:cubicBezTo>
                  <a:pt x="1557423" y="0"/>
                  <a:pt x="1600415" y="0"/>
                  <a:pt x="1600415" y="0"/>
                </a:cubicBezTo>
                <a:lnTo>
                  <a:pt x="1600415" y="602338"/>
                </a:lnTo>
                <a:cubicBezTo>
                  <a:pt x="1600415" y="602338"/>
                  <a:pt x="1557423" y="602338"/>
                  <a:pt x="1504390" y="602338"/>
                </a:cubicBezTo>
                <a:lnTo>
                  <a:pt x="96025" y="602338"/>
                </a:lnTo>
                <a:cubicBezTo>
                  <a:pt x="42992" y="602338"/>
                  <a:pt x="0" y="602338"/>
                  <a:pt x="0" y="602338"/>
                </a:cubicBezTo>
                <a:lnTo>
                  <a:pt x="0" y="0"/>
                </a:lnTo>
                <a:cubicBezTo>
                  <a:pt x="0" y="0"/>
                  <a:pt x="42992" y="0"/>
                  <a:pt x="96025" y="0"/>
                </a:cubicBezTo>
                <a:close/>
              </a:path>
            </a:pathLst>
          </a:custGeom>
          <a:gradFill>
            <a:gsLst>
              <a:gs pos="0">
                <a:srgbClr val="EC4899"/>
              </a:gs>
              <a:gs pos="50000">
                <a:srgbClr val="D5307B"/>
              </a:gs>
              <a:gs pos="100000">
                <a:srgbClr val="BE185D"/>
              </a:gs>
            </a:gsLst>
            <a:lin ang="2700000" scaled="1"/>
          </a:gradFill>
          <a:ln w="8001" cap="flat">
            <a:noFill/>
            <a:prstDash val="solid"/>
            <a:miter/>
          </a:ln>
        </p:spPr>
        <p:txBody>
          <a:bodyPr rtlCol="0" anchor="ctr"/>
          <a:lstStyle/>
          <a:p>
            <a:endParaRPr lang="en-IN"/>
          </a:p>
        </p:txBody>
      </p:sp>
      <p:sp>
        <p:nvSpPr>
          <p:cNvPr id="39" name="TextBox 38">
            <a:extLst>
              <a:ext uri="{FF2B5EF4-FFF2-40B4-BE49-F238E27FC236}">
                <a16:creationId xmlns:a16="http://schemas.microsoft.com/office/drawing/2014/main" id="{83C72895-B38B-1CE9-DDCE-2E4E42D1B3F1}"/>
              </a:ext>
            </a:extLst>
          </p:cNvPr>
          <p:cNvSpPr txBox="1"/>
          <p:nvPr/>
        </p:nvSpPr>
        <p:spPr>
          <a:xfrm>
            <a:off x="8740641" y="1766653"/>
            <a:ext cx="923485" cy="185649"/>
          </a:xfrm>
          <a:prstGeom prst="rect">
            <a:avLst/>
          </a:prstGeom>
          <a:noFill/>
        </p:spPr>
        <p:txBody>
          <a:bodyPr wrap="none" rtlCol="0">
            <a:spAutoFit/>
          </a:bodyPr>
          <a:lstStyle/>
          <a:p>
            <a:pPr algn="l"/>
            <a:r>
              <a:rPr lang="en-IN" sz="1050" b="1" spc="0" baseline="0">
                <a:ln/>
                <a:solidFill>
                  <a:srgbClr val="FFFFFF"/>
                </a:solidFill>
                <a:latin typeface="Arial"/>
                <a:cs typeface="Arial"/>
                <a:sym typeface="Arial"/>
                <a:rtl val="0"/>
              </a:rPr>
              <a:t>QoS Handling</a:t>
            </a:r>
          </a:p>
        </p:txBody>
      </p:sp>
      <p:sp>
        <p:nvSpPr>
          <p:cNvPr id="40" name="TextBox 39">
            <a:extLst>
              <a:ext uri="{FF2B5EF4-FFF2-40B4-BE49-F238E27FC236}">
                <a16:creationId xmlns:a16="http://schemas.microsoft.com/office/drawing/2014/main" id="{366EF840-1662-B428-047A-74810E32AA87}"/>
              </a:ext>
            </a:extLst>
          </p:cNvPr>
          <p:cNvSpPr txBox="1"/>
          <p:nvPr/>
        </p:nvSpPr>
        <p:spPr>
          <a:xfrm>
            <a:off x="8711037" y="1891962"/>
            <a:ext cx="982692" cy="179567"/>
          </a:xfrm>
          <a:prstGeom prst="rect">
            <a:avLst/>
          </a:prstGeom>
          <a:noFill/>
        </p:spPr>
        <p:txBody>
          <a:bodyPr wrap="none" rtlCol="0">
            <a:spAutoFit/>
          </a:bodyPr>
          <a:lstStyle/>
          <a:p>
            <a:pPr algn="l"/>
            <a:r>
              <a:rPr lang="en-IN" sz="825" spc="0" baseline="0">
                <a:ln/>
                <a:solidFill>
                  <a:srgbClr val="FECDD3"/>
                </a:solidFill>
                <a:latin typeface="Segoe UI Symbol"/>
                <a:ea typeface="Segoe UI Symbol"/>
                <a:sym typeface="Segoe UI Symbol"/>
                <a:rtl val="0"/>
              </a:rPr>
              <a:t>✓</a:t>
            </a:r>
            <a:r>
              <a:rPr lang="en-IN" sz="825" spc="0" baseline="0">
                <a:ln/>
                <a:solidFill>
                  <a:srgbClr val="FECDD3"/>
                </a:solidFill>
                <a:latin typeface="Arial"/>
                <a:ea typeface="Segoe UI Symbol"/>
                <a:cs typeface="Arial"/>
                <a:sym typeface="Arial"/>
                <a:rtl val="0"/>
              </a:rPr>
              <a:t> Rate Enforcement</a:t>
            </a:r>
          </a:p>
        </p:txBody>
      </p:sp>
      <p:sp>
        <p:nvSpPr>
          <p:cNvPr id="41" name="TextBox 40">
            <a:extLst>
              <a:ext uri="{FF2B5EF4-FFF2-40B4-BE49-F238E27FC236}">
                <a16:creationId xmlns:a16="http://schemas.microsoft.com/office/drawing/2014/main" id="{ACCB9642-539D-7DB7-746E-E9D51AFEADBC}"/>
              </a:ext>
            </a:extLst>
          </p:cNvPr>
          <p:cNvSpPr txBox="1"/>
          <p:nvPr/>
        </p:nvSpPr>
        <p:spPr>
          <a:xfrm>
            <a:off x="8647556" y="1982312"/>
            <a:ext cx="1109655" cy="179567"/>
          </a:xfrm>
          <a:prstGeom prst="rect">
            <a:avLst/>
          </a:prstGeom>
          <a:noFill/>
        </p:spPr>
        <p:txBody>
          <a:bodyPr wrap="none" rtlCol="0">
            <a:spAutoFit/>
          </a:bodyPr>
          <a:lstStyle/>
          <a:p>
            <a:pPr algn="l"/>
            <a:r>
              <a:rPr lang="en-IN" sz="825" spc="0" baseline="0">
                <a:ln/>
                <a:solidFill>
                  <a:srgbClr val="FECDD3"/>
                </a:solidFill>
                <a:latin typeface="Segoe UI Symbol"/>
                <a:ea typeface="Segoe UI Symbol"/>
                <a:sym typeface="Segoe UI Symbol"/>
                <a:rtl val="0"/>
              </a:rPr>
              <a:t>✓</a:t>
            </a:r>
            <a:r>
              <a:rPr lang="en-IN" sz="825" spc="0" baseline="0">
                <a:ln/>
                <a:solidFill>
                  <a:srgbClr val="FECDD3"/>
                </a:solidFill>
                <a:latin typeface="Arial"/>
                <a:ea typeface="Segoe UI Symbol"/>
                <a:cs typeface="Arial"/>
                <a:sym typeface="Arial"/>
                <a:rtl val="0"/>
              </a:rPr>
              <a:t> Packet Marking (QFI)</a:t>
            </a:r>
          </a:p>
        </p:txBody>
      </p:sp>
      <p:sp>
        <p:nvSpPr>
          <p:cNvPr id="42" name="TextBox 41">
            <a:extLst>
              <a:ext uri="{FF2B5EF4-FFF2-40B4-BE49-F238E27FC236}">
                <a16:creationId xmlns:a16="http://schemas.microsoft.com/office/drawing/2014/main" id="{3BD8FDFA-7149-9C08-DED3-D4E10B88925D}"/>
              </a:ext>
            </a:extLst>
          </p:cNvPr>
          <p:cNvSpPr txBox="1"/>
          <p:nvPr/>
        </p:nvSpPr>
        <p:spPr>
          <a:xfrm>
            <a:off x="8657334" y="2072663"/>
            <a:ext cx="1090099" cy="179567"/>
          </a:xfrm>
          <a:prstGeom prst="rect">
            <a:avLst/>
          </a:prstGeom>
          <a:noFill/>
        </p:spPr>
        <p:txBody>
          <a:bodyPr wrap="none" rtlCol="0">
            <a:spAutoFit/>
          </a:bodyPr>
          <a:lstStyle/>
          <a:p>
            <a:pPr algn="l"/>
            <a:r>
              <a:rPr lang="en-IN" sz="825" spc="0" baseline="0">
                <a:ln/>
                <a:solidFill>
                  <a:srgbClr val="FECDD3"/>
                </a:solidFill>
                <a:latin typeface="Segoe UI Symbol"/>
                <a:ea typeface="Segoe UI Symbol"/>
                <a:sym typeface="Segoe UI Symbol"/>
                <a:rtl val="0"/>
              </a:rPr>
              <a:t>✓</a:t>
            </a:r>
            <a:r>
              <a:rPr lang="en-IN" sz="825" spc="0" baseline="0">
                <a:ln/>
                <a:solidFill>
                  <a:srgbClr val="FECDD3"/>
                </a:solidFill>
                <a:latin typeface="Arial"/>
                <a:ea typeface="Segoe UI Symbol"/>
                <a:cs typeface="Arial"/>
                <a:sym typeface="Arial"/>
                <a:rtl val="0"/>
              </a:rPr>
              <a:t> Session-AMBR/MBR</a:t>
            </a:r>
          </a:p>
        </p:txBody>
      </p:sp>
      <p:sp>
        <p:nvSpPr>
          <p:cNvPr id="43" name="Freeform: Shape 42">
            <a:extLst>
              <a:ext uri="{FF2B5EF4-FFF2-40B4-BE49-F238E27FC236}">
                <a16:creationId xmlns:a16="http://schemas.microsoft.com/office/drawing/2014/main" id="{17AB21CE-2978-85E6-13A3-38436812F962}"/>
              </a:ext>
            </a:extLst>
          </p:cNvPr>
          <p:cNvSpPr/>
          <p:nvPr/>
        </p:nvSpPr>
        <p:spPr>
          <a:xfrm>
            <a:off x="1600414" y="5352154"/>
            <a:ext cx="1600414" cy="602337"/>
          </a:xfrm>
          <a:custGeom>
            <a:avLst/>
            <a:gdLst>
              <a:gd name="connsiteX0" fmla="*/ 1504390 w 1600414"/>
              <a:gd name="connsiteY0" fmla="*/ 0 h 602337"/>
              <a:gd name="connsiteX1" fmla="*/ 1600415 w 1600414"/>
              <a:gd name="connsiteY1" fmla="*/ 0 h 602337"/>
              <a:gd name="connsiteX2" fmla="*/ 1600415 w 1600414"/>
              <a:gd name="connsiteY2" fmla="*/ 602338 h 602337"/>
              <a:gd name="connsiteX3" fmla="*/ 1504390 w 1600414"/>
              <a:gd name="connsiteY3" fmla="*/ 602338 h 602337"/>
              <a:gd name="connsiteX4" fmla="*/ 96025 w 1600414"/>
              <a:gd name="connsiteY4" fmla="*/ 602338 h 602337"/>
              <a:gd name="connsiteX5" fmla="*/ 0 w 1600414"/>
              <a:gd name="connsiteY5" fmla="*/ 602338 h 602337"/>
              <a:gd name="connsiteX6" fmla="*/ 0 w 1600414"/>
              <a:gd name="connsiteY6" fmla="*/ 0 h 602337"/>
              <a:gd name="connsiteX7" fmla="*/ 96025 w 1600414"/>
              <a:gd name="connsiteY7" fmla="*/ 0 h 60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414" h="602337">
                <a:moveTo>
                  <a:pt x="1504390" y="0"/>
                </a:moveTo>
                <a:cubicBezTo>
                  <a:pt x="1557423" y="0"/>
                  <a:pt x="1600415" y="0"/>
                  <a:pt x="1600415" y="0"/>
                </a:cubicBezTo>
                <a:lnTo>
                  <a:pt x="1600415" y="602338"/>
                </a:lnTo>
                <a:cubicBezTo>
                  <a:pt x="1600415" y="602338"/>
                  <a:pt x="1557423" y="602338"/>
                  <a:pt x="1504390" y="602338"/>
                </a:cubicBezTo>
                <a:lnTo>
                  <a:pt x="96025" y="602338"/>
                </a:lnTo>
                <a:cubicBezTo>
                  <a:pt x="42992" y="602338"/>
                  <a:pt x="0" y="602338"/>
                  <a:pt x="0" y="602338"/>
                </a:cubicBezTo>
                <a:lnTo>
                  <a:pt x="0" y="0"/>
                </a:lnTo>
                <a:cubicBezTo>
                  <a:pt x="0" y="0"/>
                  <a:pt x="42992" y="0"/>
                  <a:pt x="96025" y="0"/>
                </a:cubicBezTo>
                <a:close/>
              </a:path>
            </a:pathLst>
          </a:custGeom>
          <a:gradFill>
            <a:gsLst>
              <a:gs pos="0">
                <a:srgbClr val="F472B6"/>
              </a:gs>
              <a:gs pos="50000">
                <a:srgbClr val="F05DA7"/>
              </a:gs>
              <a:gs pos="100000">
                <a:srgbClr val="EC4899"/>
              </a:gs>
            </a:gsLst>
            <a:lin ang="2700000" scaled="1"/>
          </a:gradFill>
          <a:ln w="8001" cap="flat">
            <a:noFill/>
            <a:prstDash val="solid"/>
            <a:miter/>
          </a:ln>
        </p:spPr>
        <p:txBody>
          <a:bodyPr rtlCol="0" anchor="ctr"/>
          <a:lstStyle/>
          <a:p>
            <a:endParaRPr lang="en-IN"/>
          </a:p>
        </p:txBody>
      </p:sp>
      <p:sp>
        <p:nvSpPr>
          <p:cNvPr id="44" name="TextBox 43">
            <a:extLst>
              <a:ext uri="{FF2B5EF4-FFF2-40B4-BE49-F238E27FC236}">
                <a16:creationId xmlns:a16="http://schemas.microsoft.com/office/drawing/2014/main" id="{3118FB2D-EBF5-5E62-7353-879EFF35B6E8}"/>
              </a:ext>
            </a:extLst>
          </p:cNvPr>
          <p:cNvSpPr txBox="1"/>
          <p:nvPr/>
        </p:nvSpPr>
        <p:spPr>
          <a:xfrm>
            <a:off x="1867451" y="5348482"/>
            <a:ext cx="1079221" cy="185649"/>
          </a:xfrm>
          <a:prstGeom prst="rect">
            <a:avLst/>
          </a:prstGeom>
          <a:noFill/>
        </p:spPr>
        <p:txBody>
          <a:bodyPr wrap="none" rtlCol="0">
            <a:spAutoFit/>
          </a:bodyPr>
          <a:lstStyle/>
          <a:p>
            <a:pPr algn="l"/>
            <a:r>
              <a:rPr lang="en-IN" sz="1050" b="1" spc="0" baseline="0" dirty="0">
                <a:ln/>
                <a:solidFill>
                  <a:srgbClr val="FFFFFF"/>
                </a:solidFill>
                <a:latin typeface="Arial"/>
                <a:cs typeface="Arial"/>
                <a:sym typeface="Arial"/>
                <a:rtl val="0"/>
              </a:rPr>
              <a:t>Usage Reporting</a:t>
            </a:r>
          </a:p>
        </p:txBody>
      </p:sp>
      <p:sp>
        <p:nvSpPr>
          <p:cNvPr id="45" name="TextBox 44">
            <a:extLst>
              <a:ext uri="{FF2B5EF4-FFF2-40B4-BE49-F238E27FC236}">
                <a16:creationId xmlns:a16="http://schemas.microsoft.com/office/drawing/2014/main" id="{C565B10B-FFC9-74E9-EFB0-C7251104638A}"/>
              </a:ext>
            </a:extLst>
          </p:cNvPr>
          <p:cNvSpPr txBox="1"/>
          <p:nvPr/>
        </p:nvSpPr>
        <p:spPr>
          <a:xfrm>
            <a:off x="1806510" y="5505988"/>
            <a:ext cx="1188222" cy="179567"/>
          </a:xfrm>
          <a:prstGeom prst="rect">
            <a:avLst/>
          </a:prstGeom>
          <a:noFill/>
        </p:spPr>
        <p:txBody>
          <a:bodyPr wrap="none" rtlCol="0">
            <a:spAutoFit/>
          </a:bodyPr>
          <a:lstStyle/>
          <a:p>
            <a:pPr algn="l"/>
            <a:r>
              <a:rPr lang="en-IN" sz="825" spc="0" baseline="0">
                <a:ln/>
                <a:solidFill>
                  <a:srgbClr val="FECDD3"/>
                </a:solidFill>
                <a:latin typeface="Segoe UI Symbol"/>
                <a:ea typeface="Segoe UI Symbol"/>
                <a:sym typeface="Segoe UI Symbol"/>
                <a:rtl val="0"/>
              </a:rPr>
              <a:t>✓</a:t>
            </a:r>
            <a:r>
              <a:rPr lang="en-IN" sz="825" spc="0" baseline="0">
                <a:ln/>
                <a:solidFill>
                  <a:srgbClr val="FECDD3"/>
                </a:solidFill>
                <a:latin typeface="Arial"/>
                <a:ea typeface="Segoe UI Symbol"/>
                <a:cs typeface="Arial"/>
                <a:sym typeface="Arial"/>
                <a:rtl val="0"/>
              </a:rPr>
              <a:t> Data Volume Collection</a:t>
            </a:r>
          </a:p>
        </p:txBody>
      </p:sp>
      <p:sp>
        <p:nvSpPr>
          <p:cNvPr id="46" name="TextBox 45">
            <a:extLst>
              <a:ext uri="{FF2B5EF4-FFF2-40B4-BE49-F238E27FC236}">
                <a16:creationId xmlns:a16="http://schemas.microsoft.com/office/drawing/2014/main" id="{09817024-2E4C-0081-9F62-CEDE1827E29A}"/>
              </a:ext>
            </a:extLst>
          </p:cNvPr>
          <p:cNvSpPr txBox="1"/>
          <p:nvPr/>
        </p:nvSpPr>
        <p:spPr>
          <a:xfrm>
            <a:off x="1844934" y="5596339"/>
            <a:ext cx="1111374" cy="179567"/>
          </a:xfrm>
          <a:prstGeom prst="rect">
            <a:avLst/>
          </a:prstGeom>
          <a:noFill/>
        </p:spPr>
        <p:txBody>
          <a:bodyPr wrap="none" rtlCol="0">
            <a:spAutoFit/>
          </a:bodyPr>
          <a:lstStyle/>
          <a:p>
            <a:pPr algn="l"/>
            <a:r>
              <a:rPr lang="en-IN" sz="825" spc="0" baseline="0">
                <a:ln/>
                <a:solidFill>
                  <a:srgbClr val="FECDD3"/>
                </a:solidFill>
                <a:latin typeface="Segoe UI Symbol"/>
                <a:ea typeface="Segoe UI Symbol"/>
                <a:sym typeface="Segoe UI Symbol"/>
                <a:rtl val="0"/>
              </a:rPr>
              <a:t>✓</a:t>
            </a:r>
            <a:r>
              <a:rPr lang="en-IN" sz="825" spc="0" baseline="0">
                <a:ln/>
                <a:solidFill>
                  <a:srgbClr val="FECDD3"/>
                </a:solidFill>
                <a:latin typeface="Arial"/>
                <a:ea typeface="Segoe UI Symbol"/>
                <a:cs typeface="Arial"/>
                <a:sym typeface="Arial"/>
                <a:rtl val="0"/>
              </a:rPr>
              <a:t> Time-based Statistics</a:t>
            </a:r>
          </a:p>
        </p:txBody>
      </p:sp>
      <p:sp>
        <p:nvSpPr>
          <p:cNvPr id="47" name="TextBox 46">
            <a:extLst>
              <a:ext uri="{FF2B5EF4-FFF2-40B4-BE49-F238E27FC236}">
                <a16:creationId xmlns:a16="http://schemas.microsoft.com/office/drawing/2014/main" id="{DB39AAC5-6CFF-30A6-A109-F806CAA32495}"/>
              </a:ext>
            </a:extLst>
          </p:cNvPr>
          <p:cNvSpPr txBox="1"/>
          <p:nvPr/>
        </p:nvSpPr>
        <p:spPr>
          <a:xfrm>
            <a:off x="1870077" y="5686689"/>
            <a:ext cx="1061088" cy="179567"/>
          </a:xfrm>
          <a:prstGeom prst="rect">
            <a:avLst/>
          </a:prstGeom>
          <a:noFill/>
        </p:spPr>
        <p:txBody>
          <a:bodyPr wrap="none" rtlCol="0">
            <a:spAutoFit/>
          </a:bodyPr>
          <a:lstStyle/>
          <a:p>
            <a:pPr algn="l"/>
            <a:r>
              <a:rPr lang="en-IN" sz="825" spc="0" baseline="0">
                <a:ln/>
                <a:solidFill>
                  <a:srgbClr val="FECDD3"/>
                </a:solidFill>
                <a:latin typeface="Segoe UI Symbol"/>
                <a:ea typeface="Segoe UI Symbol"/>
                <a:sym typeface="Segoe UI Symbol"/>
                <a:rtl val="0"/>
              </a:rPr>
              <a:t>✓</a:t>
            </a:r>
            <a:r>
              <a:rPr lang="en-IN" sz="825" spc="0" baseline="0">
                <a:ln/>
                <a:solidFill>
                  <a:srgbClr val="FECDD3"/>
                </a:solidFill>
                <a:latin typeface="Arial"/>
                <a:ea typeface="Segoe UI Symbol"/>
                <a:cs typeface="Arial"/>
                <a:sym typeface="Arial"/>
                <a:rtl val="0"/>
              </a:rPr>
              <a:t> Charging and Billing</a:t>
            </a:r>
          </a:p>
        </p:txBody>
      </p:sp>
      <p:sp>
        <p:nvSpPr>
          <p:cNvPr id="48" name="Freeform: Shape 47">
            <a:extLst>
              <a:ext uri="{FF2B5EF4-FFF2-40B4-BE49-F238E27FC236}">
                <a16:creationId xmlns:a16="http://schemas.microsoft.com/office/drawing/2014/main" id="{A5A3261D-AB89-604B-C310-94BC3A037D78}"/>
              </a:ext>
            </a:extLst>
          </p:cNvPr>
          <p:cNvSpPr/>
          <p:nvPr/>
        </p:nvSpPr>
        <p:spPr>
          <a:xfrm>
            <a:off x="3600933" y="5352154"/>
            <a:ext cx="1600414" cy="602337"/>
          </a:xfrm>
          <a:custGeom>
            <a:avLst/>
            <a:gdLst>
              <a:gd name="connsiteX0" fmla="*/ 1504390 w 1600414"/>
              <a:gd name="connsiteY0" fmla="*/ 0 h 602337"/>
              <a:gd name="connsiteX1" fmla="*/ 1600415 w 1600414"/>
              <a:gd name="connsiteY1" fmla="*/ 0 h 602337"/>
              <a:gd name="connsiteX2" fmla="*/ 1600415 w 1600414"/>
              <a:gd name="connsiteY2" fmla="*/ 602338 h 602337"/>
              <a:gd name="connsiteX3" fmla="*/ 1504390 w 1600414"/>
              <a:gd name="connsiteY3" fmla="*/ 602338 h 602337"/>
              <a:gd name="connsiteX4" fmla="*/ 96025 w 1600414"/>
              <a:gd name="connsiteY4" fmla="*/ 602338 h 602337"/>
              <a:gd name="connsiteX5" fmla="*/ 0 w 1600414"/>
              <a:gd name="connsiteY5" fmla="*/ 602338 h 602337"/>
              <a:gd name="connsiteX6" fmla="*/ 0 w 1600414"/>
              <a:gd name="connsiteY6" fmla="*/ 0 h 602337"/>
              <a:gd name="connsiteX7" fmla="*/ 96025 w 1600414"/>
              <a:gd name="connsiteY7" fmla="*/ 0 h 60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414" h="602337">
                <a:moveTo>
                  <a:pt x="1504390" y="0"/>
                </a:moveTo>
                <a:cubicBezTo>
                  <a:pt x="1557423" y="0"/>
                  <a:pt x="1600415" y="0"/>
                  <a:pt x="1600415" y="0"/>
                </a:cubicBezTo>
                <a:lnTo>
                  <a:pt x="1600415" y="602338"/>
                </a:lnTo>
                <a:cubicBezTo>
                  <a:pt x="1600415" y="602338"/>
                  <a:pt x="1557423" y="602338"/>
                  <a:pt x="1504390" y="602338"/>
                </a:cubicBezTo>
                <a:lnTo>
                  <a:pt x="96025" y="602338"/>
                </a:lnTo>
                <a:cubicBezTo>
                  <a:pt x="42992" y="602338"/>
                  <a:pt x="0" y="602338"/>
                  <a:pt x="0" y="602338"/>
                </a:cubicBezTo>
                <a:lnTo>
                  <a:pt x="0" y="0"/>
                </a:lnTo>
                <a:cubicBezTo>
                  <a:pt x="0" y="0"/>
                  <a:pt x="42992" y="0"/>
                  <a:pt x="96025" y="0"/>
                </a:cubicBezTo>
                <a:close/>
              </a:path>
            </a:pathLst>
          </a:custGeom>
          <a:gradFill>
            <a:gsLst>
              <a:gs pos="0">
                <a:srgbClr val="F472B6"/>
              </a:gs>
              <a:gs pos="50000">
                <a:srgbClr val="F05DA7"/>
              </a:gs>
              <a:gs pos="100000">
                <a:srgbClr val="EC4899"/>
              </a:gs>
            </a:gsLst>
            <a:lin ang="2700000" scaled="1"/>
          </a:gradFill>
          <a:ln w="8001" cap="flat">
            <a:noFill/>
            <a:prstDash val="solid"/>
            <a:miter/>
          </a:ln>
        </p:spPr>
        <p:txBody>
          <a:bodyPr rtlCol="0" anchor="ctr"/>
          <a:lstStyle/>
          <a:p>
            <a:endParaRPr lang="en-IN"/>
          </a:p>
        </p:txBody>
      </p:sp>
      <p:sp>
        <p:nvSpPr>
          <p:cNvPr id="49" name="TextBox 48">
            <a:extLst>
              <a:ext uri="{FF2B5EF4-FFF2-40B4-BE49-F238E27FC236}">
                <a16:creationId xmlns:a16="http://schemas.microsoft.com/office/drawing/2014/main" id="{B51007AD-FF2A-5990-BE22-8D514B203BC9}"/>
              </a:ext>
            </a:extLst>
          </p:cNvPr>
          <p:cNvSpPr txBox="1"/>
          <p:nvPr/>
        </p:nvSpPr>
        <p:spPr>
          <a:xfrm>
            <a:off x="3802710" y="5348482"/>
            <a:ext cx="1209739" cy="185649"/>
          </a:xfrm>
          <a:prstGeom prst="rect">
            <a:avLst/>
          </a:prstGeom>
          <a:noFill/>
        </p:spPr>
        <p:txBody>
          <a:bodyPr wrap="none" rtlCol="0">
            <a:spAutoFit/>
          </a:bodyPr>
          <a:lstStyle/>
          <a:p>
            <a:pPr algn="l"/>
            <a:r>
              <a:rPr lang="en-IN" sz="1050" b="1" spc="0" baseline="0">
                <a:ln/>
                <a:solidFill>
                  <a:srgbClr val="FFFFFF"/>
                </a:solidFill>
                <a:latin typeface="Arial"/>
                <a:cs typeface="Arial"/>
                <a:sym typeface="Arial"/>
                <a:rtl val="0"/>
              </a:rPr>
              <a:t>Downlink Buffering</a:t>
            </a:r>
          </a:p>
        </p:txBody>
      </p:sp>
      <p:sp>
        <p:nvSpPr>
          <p:cNvPr id="50" name="TextBox 49">
            <a:extLst>
              <a:ext uri="{FF2B5EF4-FFF2-40B4-BE49-F238E27FC236}">
                <a16:creationId xmlns:a16="http://schemas.microsoft.com/office/drawing/2014/main" id="{FE398822-24DB-5A60-62B3-3167A6D7F0A5}"/>
              </a:ext>
            </a:extLst>
          </p:cNvPr>
          <p:cNvSpPr txBox="1"/>
          <p:nvPr/>
        </p:nvSpPr>
        <p:spPr>
          <a:xfrm>
            <a:off x="3782616" y="5505988"/>
            <a:ext cx="1237047" cy="179567"/>
          </a:xfrm>
          <a:prstGeom prst="rect">
            <a:avLst/>
          </a:prstGeom>
          <a:noFill/>
        </p:spPr>
        <p:txBody>
          <a:bodyPr wrap="none" rtlCol="0">
            <a:spAutoFit/>
          </a:bodyPr>
          <a:lstStyle/>
          <a:p>
            <a:pPr algn="l"/>
            <a:r>
              <a:rPr lang="en-IN" sz="825" spc="0" baseline="0">
                <a:ln/>
                <a:solidFill>
                  <a:srgbClr val="FECDD3"/>
                </a:solidFill>
                <a:latin typeface="Segoe UI Symbol"/>
                <a:ea typeface="Segoe UI Symbol"/>
                <a:sym typeface="Segoe UI Symbol"/>
                <a:rtl val="0"/>
              </a:rPr>
              <a:t>✓</a:t>
            </a:r>
            <a:r>
              <a:rPr lang="en-IN" sz="825" spc="0" baseline="0">
                <a:ln/>
                <a:solidFill>
                  <a:srgbClr val="FECDD3"/>
                </a:solidFill>
                <a:latin typeface="Arial"/>
                <a:ea typeface="Segoe UI Symbol"/>
                <a:cs typeface="Arial"/>
                <a:sym typeface="Arial"/>
                <a:rtl val="0"/>
              </a:rPr>
              <a:t> CM-IDLE State Handling</a:t>
            </a:r>
          </a:p>
        </p:txBody>
      </p:sp>
      <p:sp>
        <p:nvSpPr>
          <p:cNvPr id="51" name="TextBox 50">
            <a:extLst>
              <a:ext uri="{FF2B5EF4-FFF2-40B4-BE49-F238E27FC236}">
                <a16:creationId xmlns:a16="http://schemas.microsoft.com/office/drawing/2014/main" id="{36F04596-D0B1-3D4B-8FC4-8410075D1FFF}"/>
              </a:ext>
            </a:extLst>
          </p:cNvPr>
          <p:cNvSpPr txBox="1"/>
          <p:nvPr/>
        </p:nvSpPr>
        <p:spPr>
          <a:xfrm>
            <a:off x="3941599" y="5596339"/>
            <a:ext cx="919082" cy="179567"/>
          </a:xfrm>
          <a:prstGeom prst="rect">
            <a:avLst/>
          </a:prstGeom>
          <a:noFill/>
        </p:spPr>
        <p:txBody>
          <a:bodyPr wrap="none" rtlCol="0">
            <a:spAutoFit/>
          </a:bodyPr>
          <a:lstStyle/>
          <a:p>
            <a:pPr algn="l"/>
            <a:r>
              <a:rPr lang="en-IN" sz="825" spc="0" baseline="0">
                <a:ln/>
                <a:solidFill>
                  <a:srgbClr val="FECDD3"/>
                </a:solidFill>
                <a:latin typeface="Segoe UI Symbol"/>
                <a:ea typeface="Segoe UI Symbol"/>
                <a:sym typeface="Segoe UI Symbol"/>
                <a:rtl val="0"/>
              </a:rPr>
              <a:t>✓</a:t>
            </a:r>
            <a:r>
              <a:rPr lang="en-IN" sz="825" spc="0" baseline="0">
                <a:ln/>
                <a:solidFill>
                  <a:srgbClr val="FECDD3"/>
                </a:solidFill>
                <a:latin typeface="Arial"/>
                <a:ea typeface="Segoe UI Symbol"/>
                <a:cs typeface="Arial"/>
                <a:sym typeface="Arial"/>
                <a:rtl val="0"/>
              </a:rPr>
              <a:t> Data Notification</a:t>
            </a:r>
          </a:p>
        </p:txBody>
      </p:sp>
      <p:sp>
        <p:nvSpPr>
          <p:cNvPr id="52" name="TextBox 51">
            <a:extLst>
              <a:ext uri="{FF2B5EF4-FFF2-40B4-BE49-F238E27FC236}">
                <a16:creationId xmlns:a16="http://schemas.microsoft.com/office/drawing/2014/main" id="{4C01DBF7-0F16-72C9-C711-92F719BCA62C}"/>
              </a:ext>
            </a:extLst>
          </p:cNvPr>
          <p:cNvSpPr txBox="1"/>
          <p:nvPr/>
        </p:nvSpPr>
        <p:spPr>
          <a:xfrm>
            <a:off x="3978260" y="5686689"/>
            <a:ext cx="845758" cy="179567"/>
          </a:xfrm>
          <a:prstGeom prst="rect">
            <a:avLst/>
          </a:prstGeom>
          <a:noFill/>
        </p:spPr>
        <p:txBody>
          <a:bodyPr wrap="none" rtlCol="0">
            <a:spAutoFit/>
          </a:bodyPr>
          <a:lstStyle/>
          <a:p>
            <a:pPr algn="l"/>
            <a:r>
              <a:rPr lang="en-IN" sz="825" spc="0" baseline="0">
                <a:ln/>
                <a:solidFill>
                  <a:srgbClr val="FECDD3"/>
                </a:solidFill>
                <a:latin typeface="Segoe UI Symbol"/>
                <a:ea typeface="Segoe UI Symbol"/>
                <a:sym typeface="Segoe UI Symbol"/>
                <a:rtl val="0"/>
              </a:rPr>
              <a:t>✓</a:t>
            </a:r>
            <a:r>
              <a:rPr lang="en-IN" sz="825" spc="0" baseline="0">
                <a:ln/>
                <a:solidFill>
                  <a:srgbClr val="FECDD3"/>
                </a:solidFill>
                <a:latin typeface="Arial"/>
                <a:ea typeface="Segoe UI Symbol"/>
                <a:cs typeface="Arial"/>
                <a:sym typeface="Arial"/>
                <a:rtl val="0"/>
              </a:rPr>
              <a:t> Paging Trigger</a:t>
            </a:r>
          </a:p>
        </p:txBody>
      </p:sp>
      <p:sp>
        <p:nvSpPr>
          <p:cNvPr id="53" name="Freeform: Shape 52">
            <a:extLst>
              <a:ext uri="{FF2B5EF4-FFF2-40B4-BE49-F238E27FC236}">
                <a16:creationId xmlns:a16="http://schemas.microsoft.com/office/drawing/2014/main" id="{5D4D3617-D437-9ACF-28A7-B75788A183C7}"/>
              </a:ext>
            </a:extLst>
          </p:cNvPr>
          <p:cNvSpPr/>
          <p:nvPr/>
        </p:nvSpPr>
        <p:spPr>
          <a:xfrm>
            <a:off x="5601451" y="5352154"/>
            <a:ext cx="1600414" cy="602337"/>
          </a:xfrm>
          <a:custGeom>
            <a:avLst/>
            <a:gdLst>
              <a:gd name="connsiteX0" fmla="*/ 1504390 w 1600414"/>
              <a:gd name="connsiteY0" fmla="*/ 0 h 602337"/>
              <a:gd name="connsiteX1" fmla="*/ 1600415 w 1600414"/>
              <a:gd name="connsiteY1" fmla="*/ 0 h 602337"/>
              <a:gd name="connsiteX2" fmla="*/ 1600415 w 1600414"/>
              <a:gd name="connsiteY2" fmla="*/ 602338 h 602337"/>
              <a:gd name="connsiteX3" fmla="*/ 1504390 w 1600414"/>
              <a:gd name="connsiteY3" fmla="*/ 602338 h 602337"/>
              <a:gd name="connsiteX4" fmla="*/ 96025 w 1600414"/>
              <a:gd name="connsiteY4" fmla="*/ 602338 h 602337"/>
              <a:gd name="connsiteX5" fmla="*/ 0 w 1600414"/>
              <a:gd name="connsiteY5" fmla="*/ 602338 h 602337"/>
              <a:gd name="connsiteX6" fmla="*/ 0 w 1600414"/>
              <a:gd name="connsiteY6" fmla="*/ 0 h 602337"/>
              <a:gd name="connsiteX7" fmla="*/ 96025 w 1600414"/>
              <a:gd name="connsiteY7" fmla="*/ 0 h 60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414" h="602337">
                <a:moveTo>
                  <a:pt x="1504390" y="0"/>
                </a:moveTo>
                <a:cubicBezTo>
                  <a:pt x="1557423" y="0"/>
                  <a:pt x="1600415" y="0"/>
                  <a:pt x="1600415" y="0"/>
                </a:cubicBezTo>
                <a:lnTo>
                  <a:pt x="1600415" y="602338"/>
                </a:lnTo>
                <a:cubicBezTo>
                  <a:pt x="1600415" y="602338"/>
                  <a:pt x="1557423" y="602338"/>
                  <a:pt x="1504390" y="602338"/>
                </a:cubicBezTo>
                <a:lnTo>
                  <a:pt x="96025" y="602338"/>
                </a:lnTo>
                <a:cubicBezTo>
                  <a:pt x="42992" y="602338"/>
                  <a:pt x="0" y="602338"/>
                  <a:pt x="0" y="602338"/>
                </a:cubicBezTo>
                <a:lnTo>
                  <a:pt x="0" y="0"/>
                </a:lnTo>
                <a:cubicBezTo>
                  <a:pt x="0" y="0"/>
                  <a:pt x="42992" y="0"/>
                  <a:pt x="96025" y="0"/>
                </a:cubicBezTo>
                <a:close/>
              </a:path>
            </a:pathLst>
          </a:custGeom>
          <a:gradFill>
            <a:gsLst>
              <a:gs pos="0">
                <a:srgbClr val="F472B6"/>
              </a:gs>
              <a:gs pos="50000">
                <a:srgbClr val="F05DA7"/>
              </a:gs>
              <a:gs pos="100000">
                <a:srgbClr val="EC4899"/>
              </a:gs>
            </a:gsLst>
            <a:lin ang="2700000" scaled="1"/>
          </a:gradFill>
          <a:ln w="8001" cap="flat">
            <a:noFill/>
            <a:prstDash val="solid"/>
            <a:miter/>
          </a:ln>
        </p:spPr>
        <p:txBody>
          <a:bodyPr rtlCol="0" anchor="ctr"/>
          <a:lstStyle/>
          <a:p>
            <a:endParaRPr lang="en-IN"/>
          </a:p>
        </p:txBody>
      </p:sp>
      <p:sp>
        <p:nvSpPr>
          <p:cNvPr id="54" name="TextBox 53">
            <a:extLst>
              <a:ext uri="{FF2B5EF4-FFF2-40B4-BE49-F238E27FC236}">
                <a16:creationId xmlns:a16="http://schemas.microsoft.com/office/drawing/2014/main" id="{97210834-8827-A3EA-3C29-A9FC9B58660F}"/>
              </a:ext>
            </a:extLst>
          </p:cNvPr>
          <p:cNvSpPr txBox="1"/>
          <p:nvPr/>
        </p:nvSpPr>
        <p:spPr>
          <a:xfrm>
            <a:off x="5971162" y="5348482"/>
            <a:ext cx="873871" cy="185649"/>
          </a:xfrm>
          <a:prstGeom prst="rect">
            <a:avLst/>
          </a:prstGeom>
          <a:noFill/>
        </p:spPr>
        <p:txBody>
          <a:bodyPr wrap="none" rtlCol="0">
            <a:spAutoFit/>
          </a:bodyPr>
          <a:lstStyle/>
          <a:p>
            <a:pPr algn="l"/>
            <a:r>
              <a:rPr lang="en-IN" sz="1050" b="1" spc="0" baseline="0">
                <a:ln/>
                <a:solidFill>
                  <a:srgbClr val="FFFFFF"/>
                </a:solidFill>
                <a:latin typeface="Arial"/>
                <a:cs typeface="Arial"/>
                <a:sym typeface="Arial"/>
                <a:rtl val="0"/>
              </a:rPr>
              <a:t>N4 Transport</a:t>
            </a:r>
          </a:p>
        </p:txBody>
      </p:sp>
      <p:sp>
        <p:nvSpPr>
          <p:cNvPr id="55" name="TextBox 54">
            <a:extLst>
              <a:ext uri="{FF2B5EF4-FFF2-40B4-BE49-F238E27FC236}">
                <a16:creationId xmlns:a16="http://schemas.microsoft.com/office/drawing/2014/main" id="{049C1234-F7D5-C73F-850E-A39C49DCA38A}"/>
              </a:ext>
            </a:extLst>
          </p:cNvPr>
          <p:cNvSpPr txBox="1"/>
          <p:nvPr/>
        </p:nvSpPr>
        <p:spPr>
          <a:xfrm>
            <a:off x="5876143" y="5505988"/>
            <a:ext cx="1051030" cy="179567"/>
          </a:xfrm>
          <a:prstGeom prst="rect">
            <a:avLst/>
          </a:prstGeom>
          <a:noFill/>
        </p:spPr>
        <p:txBody>
          <a:bodyPr wrap="none" rtlCol="0">
            <a:spAutoFit/>
          </a:bodyPr>
          <a:lstStyle/>
          <a:p>
            <a:pPr algn="l"/>
            <a:r>
              <a:rPr lang="en-IN" sz="825" spc="0" baseline="0">
                <a:ln/>
                <a:solidFill>
                  <a:srgbClr val="FECDD3"/>
                </a:solidFill>
                <a:latin typeface="Segoe UI Symbol"/>
                <a:ea typeface="Segoe UI Symbol"/>
                <a:sym typeface="Segoe UI Symbol"/>
                <a:rtl val="0"/>
              </a:rPr>
              <a:t>✓</a:t>
            </a:r>
            <a:r>
              <a:rPr lang="en-IN" sz="825" spc="0" baseline="0">
                <a:ln/>
                <a:solidFill>
                  <a:srgbClr val="FECDD3"/>
                </a:solidFill>
                <a:latin typeface="Arial"/>
                <a:ea typeface="Segoe UI Symbol"/>
                <a:cs typeface="Arial"/>
                <a:sym typeface="Arial"/>
                <a:rtl val="0"/>
              </a:rPr>
              <a:t> SMF-UPF Signaling</a:t>
            </a:r>
          </a:p>
        </p:txBody>
      </p:sp>
      <p:sp>
        <p:nvSpPr>
          <p:cNvPr id="56" name="TextBox 55">
            <a:extLst>
              <a:ext uri="{FF2B5EF4-FFF2-40B4-BE49-F238E27FC236}">
                <a16:creationId xmlns:a16="http://schemas.microsoft.com/office/drawing/2014/main" id="{D1747765-AD16-112D-551A-6E93C7F5BD15}"/>
              </a:ext>
            </a:extLst>
          </p:cNvPr>
          <p:cNvSpPr txBox="1"/>
          <p:nvPr/>
        </p:nvSpPr>
        <p:spPr>
          <a:xfrm>
            <a:off x="5937303" y="5596339"/>
            <a:ext cx="928709" cy="179567"/>
          </a:xfrm>
          <a:prstGeom prst="rect">
            <a:avLst/>
          </a:prstGeom>
          <a:noFill/>
        </p:spPr>
        <p:txBody>
          <a:bodyPr wrap="none" rtlCol="0">
            <a:spAutoFit/>
          </a:bodyPr>
          <a:lstStyle/>
          <a:p>
            <a:pPr algn="l"/>
            <a:r>
              <a:rPr lang="en-IN" sz="825" spc="0" baseline="0">
                <a:ln/>
                <a:solidFill>
                  <a:srgbClr val="FECDD3"/>
                </a:solidFill>
                <a:latin typeface="Segoe UI Symbol"/>
                <a:ea typeface="Segoe UI Symbol"/>
                <a:sym typeface="Segoe UI Symbol"/>
                <a:rtl val="0"/>
              </a:rPr>
              <a:t>✓</a:t>
            </a:r>
            <a:r>
              <a:rPr lang="en-IN" sz="825" spc="0" baseline="0">
                <a:ln/>
                <a:solidFill>
                  <a:srgbClr val="FECDD3"/>
                </a:solidFill>
                <a:latin typeface="Arial"/>
                <a:ea typeface="Segoe UI Symbol"/>
                <a:cs typeface="Arial"/>
                <a:sym typeface="Arial"/>
                <a:rtl val="0"/>
              </a:rPr>
              <a:t> I-SMF Scenarios</a:t>
            </a:r>
          </a:p>
        </p:txBody>
      </p:sp>
      <p:sp>
        <p:nvSpPr>
          <p:cNvPr id="60" name="TextBox 59">
            <a:extLst>
              <a:ext uri="{FF2B5EF4-FFF2-40B4-BE49-F238E27FC236}">
                <a16:creationId xmlns:a16="http://schemas.microsoft.com/office/drawing/2014/main" id="{D963B462-989D-0EBF-EDD8-467176F8FA05}"/>
              </a:ext>
            </a:extLst>
          </p:cNvPr>
          <p:cNvSpPr txBox="1"/>
          <p:nvPr/>
        </p:nvSpPr>
        <p:spPr>
          <a:xfrm>
            <a:off x="5933951" y="5686689"/>
            <a:ext cx="935414" cy="179567"/>
          </a:xfrm>
          <a:prstGeom prst="rect">
            <a:avLst/>
          </a:prstGeom>
          <a:noFill/>
        </p:spPr>
        <p:txBody>
          <a:bodyPr wrap="none" rtlCol="0">
            <a:spAutoFit/>
          </a:bodyPr>
          <a:lstStyle/>
          <a:p>
            <a:pPr algn="l"/>
            <a:r>
              <a:rPr lang="en-IN" sz="825" spc="0" baseline="0">
                <a:ln/>
                <a:solidFill>
                  <a:srgbClr val="FECDD3"/>
                </a:solidFill>
                <a:latin typeface="Segoe UI Symbol"/>
                <a:ea typeface="Segoe UI Symbol"/>
                <a:sym typeface="Segoe UI Symbol"/>
                <a:rtl val="0"/>
              </a:rPr>
              <a:t>✓</a:t>
            </a:r>
            <a:r>
              <a:rPr lang="en-IN" sz="825" spc="0" baseline="0">
                <a:ln/>
                <a:solidFill>
                  <a:srgbClr val="FECDD3"/>
                </a:solidFill>
                <a:latin typeface="Arial"/>
                <a:ea typeface="Segoe UI Symbol"/>
                <a:cs typeface="Arial"/>
                <a:sym typeface="Arial"/>
                <a:rtl val="0"/>
              </a:rPr>
              <a:t> Tunnel Transport</a:t>
            </a:r>
          </a:p>
        </p:txBody>
      </p:sp>
      <p:sp>
        <p:nvSpPr>
          <p:cNvPr id="61" name="Freeform: Shape 60">
            <a:extLst>
              <a:ext uri="{FF2B5EF4-FFF2-40B4-BE49-F238E27FC236}">
                <a16:creationId xmlns:a16="http://schemas.microsoft.com/office/drawing/2014/main" id="{8DB2B18A-78C1-D9FF-7C3C-34F8462C1381}"/>
              </a:ext>
            </a:extLst>
          </p:cNvPr>
          <p:cNvSpPr/>
          <p:nvPr/>
        </p:nvSpPr>
        <p:spPr>
          <a:xfrm>
            <a:off x="2000518" y="2762102"/>
            <a:ext cx="1120290" cy="481870"/>
          </a:xfrm>
          <a:custGeom>
            <a:avLst/>
            <a:gdLst>
              <a:gd name="connsiteX0" fmla="*/ 1040270 w 1120290"/>
              <a:gd name="connsiteY0" fmla="*/ 0 h 481870"/>
              <a:gd name="connsiteX1" fmla="*/ 1120290 w 1120290"/>
              <a:gd name="connsiteY1" fmla="*/ 0 h 481870"/>
              <a:gd name="connsiteX2" fmla="*/ 1120290 w 1120290"/>
              <a:gd name="connsiteY2" fmla="*/ 481870 h 481870"/>
              <a:gd name="connsiteX3" fmla="*/ 1040270 w 1120290"/>
              <a:gd name="connsiteY3" fmla="*/ 481870 h 481870"/>
              <a:gd name="connsiteX4" fmla="*/ 80021 w 1120290"/>
              <a:gd name="connsiteY4" fmla="*/ 481870 h 481870"/>
              <a:gd name="connsiteX5" fmla="*/ 0 w 1120290"/>
              <a:gd name="connsiteY5" fmla="*/ 481870 h 481870"/>
              <a:gd name="connsiteX6" fmla="*/ 0 w 1120290"/>
              <a:gd name="connsiteY6" fmla="*/ 0 h 481870"/>
              <a:gd name="connsiteX7" fmla="*/ 80021 w 1120290"/>
              <a:gd name="connsiteY7" fmla="*/ 0 h 48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290" h="481870">
                <a:moveTo>
                  <a:pt x="1040270" y="0"/>
                </a:moveTo>
                <a:cubicBezTo>
                  <a:pt x="1084464" y="0"/>
                  <a:pt x="1120290" y="0"/>
                  <a:pt x="1120290" y="0"/>
                </a:cubicBezTo>
                <a:lnTo>
                  <a:pt x="1120290" y="481870"/>
                </a:lnTo>
                <a:cubicBezTo>
                  <a:pt x="1120290" y="481870"/>
                  <a:pt x="1084464" y="481870"/>
                  <a:pt x="1040270" y="481870"/>
                </a:cubicBezTo>
                <a:lnTo>
                  <a:pt x="80021" y="481870"/>
                </a:lnTo>
                <a:cubicBezTo>
                  <a:pt x="35827" y="481870"/>
                  <a:pt x="0" y="481870"/>
                  <a:pt x="0" y="481870"/>
                </a:cubicBezTo>
                <a:lnTo>
                  <a:pt x="0" y="0"/>
                </a:lnTo>
                <a:cubicBezTo>
                  <a:pt x="0" y="0"/>
                  <a:pt x="35827" y="0"/>
                  <a:pt x="80021" y="0"/>
                </a:cubicBezTo>
                <a:close/>
              </a:path>
            </a:pathLst>
          </a:custGeom>
          <a:gradFill>
            <a:gsLst>
              <a:gs pos="0">
                <a:srgbClr val="3B82F6"/>
              </a:gs>
              <a:gs pos="50000">
                <a:srgbClr val="3072F0"/>
              </a:gs>
              <a:gs pos="100000">
                <a:srgbClr val="2563EB"/>
              </a:gs>
            </a:gsLst>
            <a:lin ang="2700000" scaled="1"/>
          </a:gradFill>
          <a:ln w="8001" cap="flat">
            <a:noFill/>
            <a:prstDash val="solid"/>
            <a:miter/>
          </a:ln>
        </p:spPr>
        <p:txBody>
          <a:bodyPr rtlCol="0" anchor="ctr"/>
          <a:lstStyle/>
          <a:p>
            <a:endParaRPr lang="en-IN"/>
          </a:p>
        </p:txBody>
      </p:sp>
      <p:sp>
        <p:nvSpPr>
          <p:cNvPr id="64" name="TextBox 63">
            <a:extLst>
              <a:ext uri="{FF2B5EF4-FFF2-40B4-BE49-F238E27FC236}">
                <a16:creationId xmlns:a16="http://schemas.microsoft.com/office/drawing/2014/main" id="{F716A2DA-13A2-E9CA-C5EA-05EEA7CAE2CE}"/>
              </a:ext>
            </a:extLst>
          </p:cNvPr>
          <p:cNvSpPr txBox="1"/>
          <p:nvPr/>
        </p:nvSpPr>
        <p:spPr>
          <a:xfrm>
            <a:off x="2350985" y="2790627"/>
            <a:ext cx="419355" cy="185649"/>
          </a:xfrm>
          <a:prstGeom prst="rect">
            <a:avLst/>
          </a:prstGeom>
          <a:noFill/>
        </p:spPr>
        <p:txBody>
          <a:bodyPr wrap="none" rtlCol="0">
            <a:spAutoFit/>
          </a:bodyPr>
          <a:lstStyle/>
          <a:p>
            <a:pPr algn="l"/>
            <a:r>
              <a:rPr lang="en-IN" sz="1050" b="1" spc="0" baseline="0">
                <a:ln/>
                <a:solidFill>
                  <a:srgbClr val="FFFFFF"/>
                </a:solidFill>
                <a:latin typeface="Arial"/>
                <a:cs typeface="Arial"/>
                <a:sym typeface="Arial"/>
                <a:rtl val="0"/>
              </a:rPr>
              <a:t>SMF</a:t>
            </a:r>
          </a:p>
        </p:txBody>
      </p:sp>
      <p:sp>
        <p:nvSpPr>
          <p:cNvPr id="65" name="TextBox 64">
            <a:extLst>
              <a:ext uri="{FF2B5EF4-FFF2-40B4-BE49-F238E27FC236}">
                <a16:creationId xmlns:a16="http://schemas.microsoft.com/office/drawing/2014/main" id="{D1FBD907-1B95-6269-289B-1C54223629AC}"/>
              </a:ext>
            </a:extLst>
          </p:cNvPr>
          <p:cNvSpPr txBox="1"/>
          <p:nvPr/>
        </p:nvSpPr>
        <p:spPr>
          <a:xfrm>
            <a:off x="2114287" y="2922000"/>
            <a:ext cx="892751" cy="172190"/>
          </a:xfrm>
          <a:prstGeom prst="rect">
            <a:avLst/>
          </a:prstGeom>
          <a:noFill/>
        </p:spPr>
        <p:txBody>
          <a:bodyPr wrap="none" rtlCol="0">
            <a:spAutoFit/>
          </a:bodyPr>
          <a:lstStyle/>
          <a:p>
            <a:pPr algn="l"/>
            <a:r>
              <a:rPr lang="en-IN" sz="900" spc="0" baseline="0">
                <a:ln/>
                <a:solidFill>
                  <a:srgbClr val="DBEAFE"/>
                </a:solidFill>
                <a:latin typeface="Arial"/>
                <a:cs typeface="Arial"/>
                <a:sym typeface="Arial"/>
                <a:rtl val="0"/>
              </a:rPr>
              <a:t>Control Interface</a:t>
            </a:r>
          </a:p>
        </p:txBody>
      </p:sp>
      <p:sp>
        <p:nvSpPr>
          <p:cNvPr id="66" name="TextBox 65">
            <a:extLst>
              <a:ext uri="{FF2B5EF4-FFF2-40B4-BE49-F238E27FC236}">
                <a16:creationId xmlns:a16="http://schemas.microsoft.com/office/drawing/2014/main" id="{DE57EE86-E458-AC8F-FB03-C3BE16F002CA}"/>
              </a:ext>
            </a:extLst>
          </p:cNvPr>
          <p:cNvSpPr txBox="1"/>
          <p:nvPr/>
        </p:nvSpPr>
        <p:spPr>
          <a:xfrm>
            <a:off x="2186400" y="3012351"/>
            <a:ext cx="748526" cy="172190"/>
          </a:xfrm>
          <a:prstGeom prst="rect">
            <a:avLst/>
          </a:prstGeom>
          <a:noFill/>
        </p:spPr>
        <p:txBody>
          <a:bodyPr wrap="none" rtlCol="0">
            <a:spAutoFit/>
          </a:bodyPr>
          <a:lstStyle/>
          <a:p>
            <a:pPr algn="l"/>
            <a:r>
              <a:rPr lang="en-IN" sz="900" spc="0" baseline="0">
                <a:ln/>
                <a:solidFill>
                  <a:srgbClr val="DBEAFE"/>
                </a:solidFill>
                <a:latin typeface="Arial"/>
                <a:cs typeface="Arial"/>
                <a:sym typeface="Arial"/>
                <a:rtl val="0"/>
              </a:rPr>
              <a:t>Master-Slave</a:t>
            </a:r>
          </a:p>
        </p:txBody>
      </p:sp>
      <p:sp>
        <p:nvSpPr>
          <p:cNvPr id="67" name="Freeform: Shape 66">
            <a:extLst>
              <a:ext uri="{FF2B5EF4-FFF2-40B4-BE49-F238E27FC236}">
                <a16:creationId xmlns:a16="http://schemas.microsoft.com/office/drawing/2014/main" id="{EE9F3233-34BB-6877-CCE2-EC662885D7D1}"/>
              </a:ext>
            </a:extLst>
          </p:cNvPr>
          <p:cNvSpPr/>
          <p:nvPr/>
        </p:nvSpPr>
        <p:spPr>
          <a:xfrm>
            <a:off x="2000518" y="3966778"/>
            <a:ext cx="1120290" cy="481870"/>
          </a:xfrm>
          <a:custGeom>
            <a:avLst/>
            <a:gdLst>
              <a:gd name="connsiteX0" fmla="*/ 1040270 w 1120290"/>
              <a:gd name="connsiteY0" fmla="*/ 0 h 481870"/>
              <a:gd name="connsiteX1" fmla="*/ 1120290 w 1120290"/>
              <a:gd name="connsiteY1" fmla="*/ 0 h 481870"/>
              <a:gd name="connsiteX2" fmla="*/ 1120290 w 1120290"/>
              <a:gd name="connsiteY2" fmla="*/ 481870 h 481870"/>
              <a:gd name="connsiteX3" fmla="*/ 1040270 w 1120290"/>
              <a:gd name="connsiteY3" fmla="*/ 481870 h 481870"/>
              <a:gd name="connsiteX4" fmla="*/ 80021 w 1120290"/>
              <a:gd name="connsiteY4" fmla="*/ 481870 h 481870"/>
              <a:gd name="connsiteX5" fmla="*/ 0 w 1120290"/>
              <a:gd name="connsiteY5" fmla="*/ 481870 h 481870"/>
              <a:gd name="connsiteX6" fmla="*/ 0 w 1120290"/>
              <a:gd name="connsiteY6" fmla="*/ 0 h 481870"/>
              <a:gd name="connsiteX7" fmla="*/ 80021 w 1120290"/>
              <a:gd name="connsiteY7" fmla="*/ 0 h 48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290" h="481870">
                <a:moveTo>
                  <a:pt x="1040270" y="0"/>
                </a:moveTo>
                <a:cubicBezTo>
                  <a:pt x="1084464" y="0"/>
                  <a:pt x="1120290" y="0"/>
                  <a:pt x="1120290" y="0"/>
                </a:cubicBezTo>
                <a:lnTo>
                  <a:pt x="1120290" y="481870"/>
                </a:lnTo>
                <a:cubicBezTo>
                  <a:pt x="1120290" y="481870"/>
                  <a:pt x="1084464" y="481870"/>
                  <a:pt x="1040270" y="481870"/>
                </a:cubicBezTo>
                <a:lnTo>
                  <a:pt x="80021" y="481870"/>
                </a:lnTo>
                <a:cubicBezTo>
                  <a:pt x="35827" y="481870"/>
                  <a:pt x="0" y="481870"/>
                  <a:pt x="0" y="481870"/>
                </a:cubicBezTo>
                <a:lnTo>
                  <a:pt x="0" y="0"/>
                </a:lnTo>
                <a:cubicBezTo>
                  <a:pt x="0" y="0"/>
                  <a:pt x="35827" y="0"/>
                  <a:pt x="80021" y="0"/>
                </a:cubicBezTo>
                <a:close/>
              </a:path>
            </a:pathLst>
          </a:custGeom>
          <a:gradFill>
            <a:gsLst>
              <a:gs pos="0">
                <a:srgbClr val="3B82F6"/>
              </a:gs>
              <a:gs pos="50000">
                <a:srgbClr val="3072F0"/>
              </a:gs>
              <a:gs pos="100000">
                <a:srgbClr val="2563EB"/>
              </a:gs>
            </a:gsLst>
            <a:lin ang="2700000" scaled="1"/>
          </a:gradFill>
          <a:ln w="8001" cap="flat">
            <a:noFill/>
            <a:prstDash val="solid"/>
            <a:miter/>
          </a:ln>
        </p:spPr>
        <p:txBody>
          <a:bodyPr rtlCol="0" anchor="ctr"/>
          <a:lstStyle/>
          <a:p>
            <a:endParaRPr lang="en-IN"/>
          </a:p>
        </p:txBody>
      </p:sp>
      <p:sp>
        <p:nvSpPr>
          <p:cNvPr id="68" name="TextBox 67">
            <a:extLst>
              <a:ext uri="{FF2B5EF4-FFF2-40B4-BE49-F238E27FC236}">
                <a16:creationId xmlns:a16="http://schemas.microsoft.com/office/drawing/2014/main" id="{85165FB2-93D3-7326-60CE-F4A70D65F4F4}"/>
              </a:ext>
            </a:extLst>
          </p:cNvPr>
          <p:cNvSpPr txBox="1"/>
          <p:nvPr/>
        </p:nvSpPr>
        <p:spPr>
          <a:xfrm>
            <a:off x="2347867" y="3937348"/>
            <a:ext cx="425591" cy="185649"/>
          </a:xfrm>
          <a:prstGeom prst="rect">
            <a:avLst/>
          </a:prstGeom>
          <a:noFill/>
        </p:spPr>
        <p:txBody>
          <a:bodyPr wrap="none" rtlCol="0">
            <a:spAutoFit/>
          </a:bodyPr>
          <a:lstStyle/>
          <a:p>
            <a:pPr algn="l"/>
            <a:r>
              <a:rPr lang="en-IN" sz="1050" b="1" spc="0" baseline="0" dirty="0">
                <a:ln/>
                <a:solidFill>
                  <a:srgbClr val="FFFFFF"/>
                </a:solidFill>
                <a:latin typeface="Arial"/>
                <a:cs typeface="Arial"/>
                <a:sym typeface="Arial"/>
                <a:rtl val="0"/>
              </a:rPr>
              <a:t>RAN</a:t>
            </a:r>
          </a:p>
        </p:txBody>
      </p:sp>
      <p:sp>
        <p:nvSpPr>
          <p:cNvPr id="69" name="TextBox 68">
            <a:extLst>
              <a:ext uri="{FF2B5EF4-FFF2-40B4-BE49-F238E27FC236}">
                <a16:creationId xmlns:a16="http://schemas.microsoft.com/office/drawing/2014/main" id="{71BEFF0F-DB79-3AF1-89E8-89978F1E6292}"/>
              </a:ext>
            </a:extLst>
          </p:cNvPr>
          <p:cNvSpPr txBox="1"/>
          <p:nvPr/>
        </p:nvSpPr>
        <p:spPr>
          <a:xfrm>
            <a:off x="2295717" y="4088039"/>
            <a:ext cx="529891" cy="172190"/>
          </a:xfrm>
          <a:prstGeom prst="rect">
            <a:avLst/>
          </a:prstGeom>
          <a:noFill/>
        </p:spPr>
        <p:txBody>
          <a:bodyPr wrap="none" rtlCol="0">
            <a:spAutoFit/>
          </a:bodyPr>
          <a:lstStyle/>
          <a:p>
            <a:pPr algn="l"/>
            <a:r>
              <a:rPr lang="en-IN" sz="900" spc="0" baseline="0" dirty="0" err="1">
                <a:ln/>
                <a:solidFill>
                  <a:srgbClr val="DBEAFE"/>
                </a:solidFill>
                <a:latin typeface="Arial"/>
                <a:cs typeface="Arial"/>
                <a:sym typeface="Arial"/>
                <a:rtl val="0"/>
              </a:rPr>
              <a:t>gNodeB</a:t>
            </a:r>
            <a:endParaRPr lang="en-IN" sz="900" spc="0" baseline="0" dirty="0">
              <a:ln/>
              <a:solidFill>
                <a:srgbClr val="DBEAFE"/>
              </a:solidFill>
              <a:latin typeface="Arial"/>
              <a:cs typeface="Arial"/>
              <a:sym typeface="Arial"/>
              <a:rtl val="0"/>
            </a:endParaRPr>
          </a:p>
        </p:txBody>
      </p:sp>
      <p:sp>
        <p:nvSpPr>
          <p:cNvPr id="70" name="TextBox 69">
            <a:extLst>
              <a:ext uri="{FF2B5EF4-FFF2-40B4-BE49-F238E27FC236}">
                <a16:creationId xmlns:a16="http://schemas.microsoft.com/office/drawing/2014/main" id="{30747B11-146E-AE7D-90C0-3EECE7E22B7E}"/>
              </a:ext>
            </a:extLst>
          </p:cNvPr>
          <p:cNvSpPr txBox="1"/>
          <p:nvPr/>
        </p:nvSpPr>
        <p:spPr>
          <a:xfrm>
            <a:off x="2162370" y="4217027"/>
            <a:ext cx="796585" cy="172190"/>
          </a:xfrm>
          <a:prstGeom prst="rect">
            <a:avLst/>
          </a:prstGeom>
          <a:noFill/>
        </p:spPr>
        <p:txBody>
          <a:bodyPr wrap="none" rtlCol="0">
            <a:spAutoFit/>
          </a:bodyPr>
          <a:lstStyle/>
          <a:p>
            <a:pPr algn="l"/>
            <a:r>
              <a:rPr lang="en-IN" sz="900" spc="0" baseline="0">
                <a:ln/>
                <a:solidFill>
                  <a:srgbClr val="DBEAFE"/>
                </a:solidFill>
                <a:latin typeface="Arial"/>
                <a:cs typeface="Arial"/>
                <a:sym typeface="Arial"/>
                <a:rtl val="0"/>
              </a:rPr>
              <a:t>GTP-U Tunnel</a:t>
            </a:r>
          </a:p>
        </p:txBody>
      </p:sp>
      <p:sp>
        <p:nvSpPr>
          <p:cNvPr id="71" name="Freeform: Shape 70">
            <a:extLst>
              <a:ext uri="{FF2B5EF4-FFF2-40B4-BE49-F238E27FC236}">
                <a16:creationId xmlns:a16="http://schemas.microsoft.com/office/drawing/2014/main" id="{F06AABDD-278B-4FDA-FA19-B65FD3B43C11}"/>
              </a:ext>
            </a:extLst>
          </p:cNvPr>
          <p:cNvSpPr/>
          <p:nvPr/>
        </p:nvSpPr>
        <p:spPr>
          <a:xfrm>
            <a:off x="8882301" y="2762102"/>
            <a:ext cx="1120290" cy="481870"/>
          </a:xfrm>
          <a:custGeom>
            <a:avLst/>
            <a:gdLst>
              <a:gd name="connsiteX0" fmla="*/ 1040270 w 1120290"/>
              <a:gd name="connsiteY0" fmla="*/ 0 h 481870"/>
              <a:gd name="connsiteX1" fmla="*/ 1120290 w 1120290"/>
              <a:gd name="connsiteY1" fmla="*/ 0 h 481870"/>
              <a:gd name="connsiteX2" fmla="*/ 1120290 w 1120290"/>
              <a:gd name="connsiteY2" fmla="*/ 481870 h 481870"/>
              <a:gd name="connsiteX3" fmla="*/ 1040270 w 1120290"/>
              <a:gd name="connsiteY3" fmla="*/ 481870 h 481870"/>
              <a:gd name="connsiteX4" fmla="*/ 80021 w 1120290"/>
              <a:gd name="connsiteY4" fmla="*/ 481870 h 481870"/>
              <a:gd name="connsiteX5" fmla="*/ 0 w 1120290"/>
              <a:gd name="connsiteY5" fmla="*/ 481870 h 481870"/>
              <a:gd name="connsiteX6" fmla="*/ 0 w 1120290"/>
              <a:gd name="connsiteY6" fmla="*/ 0 h 481870"/>
              <a:gd name="connsiteX7" fmla="*/ 80021 w 1120290"/>
              <a:gd name="connsiteY7" fmla="*/ 0 h 48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290" h="481870">
                <a:moveTo>
                  <a:pt x="1040270" y="0"/>
                </a:moveTo>
                <a:cubicBezTo>
                  <a:pt x="1084464" y="0"/>
                  <a:pt x="1120290" y="0"/>
                  <a:pt x="1120290" y="0"/>
                </a:cubicBezTo>
                <a:lnTo>
                  <a:pt x="1120290" y="481870"/>
                </a:lnTo>
                <a:cubicBezTo>
                  <a:pt x="1120290" y="481870"/>
                  <a:pt x="1084464" y="481870"/>
                  <a:pt x="1040270" y="481870"/>
                </a:cubicBezTo>
                <a:lnTo>
                  <a:pt x="80021" y="481870"/>
                </a:lnTo>
                <a:cubicBezTo>
                  <a:pt x="35827" y="481870"/>
                  <a:pt x="0" y="481870"/>
                  <a:pt x="0" y="481870"/>
                </a:cubicBezTo>
                <a:lnTo>
                  <a:pt x="0" y="0"/>
                </a:lnTo>
                <a:cubicBezTo>
                  <a:pt x="0" y="0"/>
                  <a:pt x="35827" y="0"/>
                  <a:pt x="80021" y="0"/>
                </a:cubicBezTo>
                <a:close/>
              </a:path>
            </a:pathLst>
          </a:custGeom>
          <a:gradFill>
            <a:gsLst>
              <a:gs pos="0">
                <a:srgbClr val="3B82F6"/>
              </a:gs>
              <a:gs pos="50000">
                <a:srgbClr val="3072F0"/>
              </a:gs>
              <a:gs pos="100000">
                <a:srgbClr val="2563EB"/>
              </a:gs>
            </a:gsLst>
            <a:lin ang="2700000" scaled="1"/>
          </a:gradFill>
          <a:ln w="8001" cap="flat">
            <a:noFill/>
            <a:prstDash val="solid"/>
            <a:miter/>
          </a:ln>
        </p:spPr>
        <p:txBody>
          <a:bodyPr rtlCol="0" anchor="ctr"/>
          <a:lstStyle/>
          <a:p>
            <a:endParaRPr lang="en-IN"/>
          </a:p>
        </p:txBody>
      </p:sp>
      <p:sp>
        <p:nvSpPr>
          <p:cNvPr id="72" name="TextBox 71">
            <a:extLst>
              <a:ext uri="{FF2B5EF4-FFF2-40B4-BE49-F238E27FC236}">
                <a16:creationId xmlns:a16="http://schemas.microsoft.com/office/drawing/2014/main" id="{A1FC3CA7-EF8F-6583-2594-CE190BCB563C}"/>
              </a:ext>
            </a:extLst>
          </p:cNvPr>
          <p:cNvSpPr txBox="1"/>
          <p:nvPr/>
        </p:nvSpPr>
        <p:spPr>
          <a:xfrm>
            <a:off x="9068629" y="2739111"/>
            <a:ext cx="799149" cy="185649"/>
          </a:xfrm>
          <a:prstGeom prst="rect">
            <a:avLst/>
          </a:prstGeom>
          <a:noFill/>
        </p:spPr>
        <p:txBody>
          <a:bodyPr wrap="none" rtlCol="0">
            <a:spAutoFit/>
          </a:bodyPr>
          <a:lstStyle/>
          <a:p>
            <a:pPr algn="l"/>
            <a:r>
              <a:rPr lang="en-IN" sz="1050" b="1" spc="0" baseline="0" dirty="0">
                <a:ln/>
                <a:solidFill>
                  <a:srgbClr val="FFFFFF"/>
                </a:solidFill>
                <a:latin typeface="Arial"/>
                <a:cs typeface="Arial"/>
                <a:sym typeface="Arial"/>
                <a:rtl val="0"/>
              </a:rPr>
              <a:t>Other UPFs</a:t>
            </a:r>
          </a:p>
        </p:txBody>
      </p:sp>
      <p:sp>
        <p:nvSpPr>
          <p:cNvPr id="73" name="TextBox 72">
            <a:extLst>
              <a:ext uri="{FF2B5EF4-FFF2-40B4-BE49-F238E27FC236}">
                <a16:creationId xmlns:a16="http://schemas.microsoft.com/office/drawing/2014/main" id="{1D408B9F-FB50-B774-DD0D-83312302419A}"/>
              </a:ext>
            </a:extLst>
          </p:cNvPr>
          <p:cNvSpPr txBox="1"/>
          <p:nvPr/>
        </p:nvSpPr>
        <p:spPr>
          <a:xfrm>
            <a:off x="9115321" y="2876924"/>
            <a:ext cx="705765" cy="172190"/>
          </a:xfrm>
          <a:prstGeom prst="rect">
            <a:avLst/>
          </a:prstGeom>
          <a:noFill/>
        </p:spPr>
        <p:txBody>
          <a:bodyPr wrap="none" rtlCol="0">
            <a:spAutoFit/>
          </a:bodyPr>
          <a:lstStyle/>
          <a:p>
            <a:pPr algn="l"/>
            <a:r>
              <a:rPr lang="en-IN" sz="900" spc="0" baseline="0" dirty="0">
                <a:ln/>
                <a:solidFill>
                  <a:srgbClr val="DBEAFE"/>
                </a:solidFill>
                <a:latin typeface="Arial"/>
                <a:cs typeface="Arial"/>
                <a:sym typeface="Arial"/>
                <a:rtl val="0"/>
              </a:rPr>
              <a:t>I-UPF / PSA</a:t>
            </a:r>
          </a:p>
        </p:txBody>
      </p:sp>
      <p:sp>
        <p:nvSpPr>
          <p:cNvPr id="74" name="TextBox 73">
            <a:extLst>
              <a:ext uri="{FF2B5EF4-FFF2-40B4-BE49-F238E27FC236}">
                <a16:creationId xmlns:a16="http://schemas.microsoft.com/office/drawing/2014/main" id="{41F79B2B-0C8B-14BF-2EC0-B95B2244244A}"/>
              </a:ext>
            </a:extLst>
          </p:cNvPr>
          <p:cNvSpPr txBox="1"/>
          <p:nvPr/>
        </p:nvSpPr>
        <p:spPr>
          <a:xfrm>
            <a:off x="9052124" y="3012351"/>
            <a:ext cx="780644" cy="172190"/>
          </a:xfrm>
          <a:prstGeom prst="rect">
            <a:avLst/>
          </a:prstGeom>
          <a:noFill/>
        </p:spPr>
        <p:txBody>
          <a:bodyPr wrap="none" rtlCol="0">
            <a:spAutoFit/>
          </a:bodyPr>
          <a:lstStyle/>
          <a:p>
            <a:pPr algn="l"/>
            <a:r>
              <a:rPr lang="en-IN" sz="900" spc="0" baseline="0">
                <a:ln/>
                <a:solidFill>
                  <a:srgbClr val="DBEAFE"/>
                </a:solidFill>
                <a:latin typeface="Arial"/>
                <a:cs typeface="Arial"/>
                <a:sym typeface="Arial"/>
                <a:rtl val="0"/>
              </a:rPr>
              <a:t>UPF Chaining</a:t>
            </a:r>
          </a:p>
        </p:txBody>
      </p:sp>
      <p:sp>
        <p:nvSpPr>
          <p:cNvPr id="75" name="Freeform: Shape 74">
            <a:extLst>
              <a:ext uri="{FF2B5EF4-FFF2-40B4-BE49-F238E27FC236}">
                <a16:creationId xmlns:a16="http://schemas.microsoft.com/office/drawing/2014/main" id="{FBF7482F-0763-9D9F-3157-A1F394ED724F}"/>
              </a:ext>
            </a:extLst>
          </p:cNvPr>
          <p:cNvSpPr/>
          <p:nvPr/>
        </p:nvSpPr>
        <p:spPr>
          <a:xfrm>
            <a:off x="8882300" y="3966777"/>
            <a:ext cx="1401479" cy="527949"/>
          </a:xfrm>
          <a:custGeom>
            <a:avLst/>
            <a:gdLst>
              <a:gd name="connsiteX0" fmla="*/ 1040270 w 1120290"/>
              <a:gd name="connsiteY0" fmla="*/ 0 h 481870"/>
              <a:gd name="connsiteX1" fmla="*/ 1120290 w 1120290"/>
              <a:gd name="connsiteY1" fmla="*/ 0 h 481870"/>
              <a:gd name="connsiteX2" fmla="*/ 1120290 w 1120290"/>
              <a:gd name="connsiteY2" fmla="*/ 481870 h 481870"/>
              <a:gd name="connsiteX3" fmla="*/ 1040270 w 1120290"/>
              <a:gd name="connsiteY3" fmla="*/ 481870 h 481870"/>
              <a:gd name="connsiteX4" fmla="*/ 80021 w 1120290"/>
              <a:gd name="connsiteY4" fmla="*/ 481870 h 481870"/>
              <a:gd name="connsiteX5" fmla="*/ 0 w 1120290"/>
              <a:gd name="connsiteY5" fmla="*/ 481870 h 481870"/>
              <a:gd name="connsiteX6" fmla="*/ 0 w 1120290"/>
              <a:gd name="connsiteY6" fmla="*/ 0 h 481870"/>
              <a:gd name="connsiteX7" fmla="*/ 80021 w 1120290"/>
              <a:gd name="connsiteY7" fmla="*/ 0 h 48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0290" h="481870">
                <a:moveTo>
                  <a:pt x="1040270" y="0"/>
                </a:moveTo>
                <a:cubicBezTo>
                  <a:pt x="1084464" y="0"/>
                  <a:pt x="1120290" y="0"/>
                  <a:pt x="1120290" y="0"/>
                </a:cubicBezTo>
                <a:lnTo>
                  <a:pt x="1120290" y="481870"/>
                </a:lnTo>
                <a:cubicBezTo>
                  <a:pt x="1120290" y="481870"/>
                  <a:pt x="1084464" y="481870"/>
                  <a:pt x="1040270" y="481870"/>
                </a:cubicBezTo>
                <a:lnTo>
                  <a:pt x="80021" y="481870"/>
                </a:lnTo>
                <a:cubicBezTo>
                  <a:pt x="35827" y="481870"/>
                  <a:pt x="0" y="481870"/>
                  <a:pt x="0" y="481870"/>
                </a:cubicBezTo>
                <a:lnTo>
                  <a:pt x="0" y="0"/>
                </a:lnTo>
                <a:cubicBezTo>
                  <a:pt x="0" y="0"/>
                  <a:pt x="35827" y="0"/>
                  <a:pt x="80021" y="0"/>
                </a:cubicBezTo>
                <a:close/>
              </a:path>
            </a:pathLst>
          </a:custGeom>
          <a:gradFill>
            <a:gsLst>
              <a:gs pos="0">
                <a:srgbClr val="10B981"/>
              </a:gs>
              <a:gs pos="50000">
                <a:srgbClr val="0AA775"/>
              </a:gs>
              <a:gs pos="100000">
                <a:srgbClr val="059669"/>
              </a:gs>
            </a:gsLst>
            <a:lin ang="2700000" scaled="1"/>
          </a:gradFill>
          <a:ln w="8001" cap="flat">
            <a:noFill/>
            <a:prstDash val="solid"/>
            <a:miter/>
          </a:ln>
        </p:spPr>
        <p:txBody>
          <a:bodyPr rtlCol="0" anchor="ctr"/>
          <a:lstStyle/>
          <a:p>
            <a:endParaRPr lang="en-IN"/>
          </a:p>
        </p:txBody>
      </p:sp>
      <p:sp>
        <p:nvSpPr>
          <p:cNvPr id="76" name="TextBox 75">
            <a:extLst>
              <a:ext uri="{FF2B5EF4-FFF2-40B4-BE49-F238E27FC236}">
                <a16:creationId xmlns:a16="http://schemas.microsoft.com/office/drawing/2014/main" id="{8BA9C0CC-45C8-1E6C-3B4A-3F00EB90B052}"/>
              </a:ext>
            </a:extLst>
          </p:cNvPr>
          <p:cNvSpPr txBox="1"/>
          <p:nvPr/>
        </p:nvSpPr>
        <p:spPr>
          <a:xfrm>
            <a:off x="8993038" y="3995303"/>
            <a:ext cx="898815" cy="185649"/>
          </a:xfrm>
          <a:prstGeom prst="rect">
            <a:avLst/>
          </a:prstGeom>
          <a:noFill/>
        </p:spPr>
        <p:txBody>
          <a:bodyPr wrap="none" rtlCol="0">
            <a:spAutoFit/>
          </a:bodyPr>
          <a:lstStyle/>
          <a:p>
            <a:pPr algn="l"/>
            <a:r>
              <a:rPr lang="en-IN" sz="1050" b="1" spc="0" baseline="0">
                <a:ln/>
                <a:solidFill>
                  <a:srgbClr val="FFFFFF"/>
                </a:solidFill>
                <a:latin typeface="Arial"/>
                <a:cs typeface="Arial"/>
                <a:sym typeface="Arial"/>
                <a:rtl val="0"/>
              </a:rPr>
              <a:t>Data Network</a:t>
            </a:r>
          </a:p>
        </p:txBody>
      </p:sp>
      <p:sp>
        <p:nvSpPr>
          <p:cNvPr id="77" name="TextBox 76">
            <a:extLst>
              <a:ext uri="{FF2B5EF4-FFF2-40B4-BE49-F238E27FC236}">
                <a16:creationId xmlns:a16="http://schemas.microsoft.com/office/drawing/2014/main" id="{A6069DFC-DC57-66C0-D1E8-016D1C3E1098}"/>
              </a:ext>
            </a:extLst>
          </p:cNvPr>
          <p:cNvSpPr txBox="1"/>
          <p:nvPr/>
        </p:nvSpPr>
        <p:spPr>
          <a:xfrm>
            <a:off x="9165845" y="4171752"/>
            <a:ext cx="759263" cy="172190"/>
          </a:xfrm>
          <a:prstGeom prst="rect">
            <a:avLst/>
          </a:prstGeom>
          <a:noFill/>
        </p:spPr>
        <p:txBody>
          <a:bodyPr wrap="none" rtlCol="0">
            <a:spAutoFit/>
          </a:bodyPr>
          <a:lstStyle/>
          <a:p>
            <a:pPr algn="l"/>
            <a:r>
              <a:rPr lang="en-IN" sz="900" spc="0" baseline="0" dirty="0">
                <a:ln/>
                <a:solidFill>
                  <a:srgbClr val="D1FAE5"/>
                </a:solidFill>
                <a:latin typeface="Arial"/>
                <a:cs typeface="Arial"/>
                <a:sym typeface="Arial"/>
                <a:rtl val="0"/>
              </a:rPr>
              <a:t>Internet / IMS</a:t>
            </a:r>
          </a:p>
        </p:txBody>
      </p:sp>
      <p:sp>
        <p:nvSpPr>
          <p:cNvPr id="78" name="TextBox 77">
            <a:extLst>
              <a:ext uri="{FF2B5EF4-FFF2-40B4-BE49-F238E27FC236}">
                <a16:creationId xmlns:a16="http://schemas.microsoft.com/office/drawing/2014/main" id="{9BCC6EFF-551C-2876-2C42-6C6E32E78AD4}"/>
              </a:ext>
            </a:extLst>
          </p:cNvPr>
          <p:cNvSpPr txBox="1"/>
          <p:nvPr/>
        </p:nvSpPr>
        <p:spPr>
          <a:xfrm>
            <a:off x="9018915" y="4287861"/>
            <a:ext cx="988729" cy="172190"/>
          </a:xfrm>
          <a:prstGeom prst="rect">
            <a:avLst/>
          </a:prstGeom>
          <a:noFill/>
        </p:spPr>
        <p:txBody>
          <a:bodyPr wrap="none" rtlCol="0">
            <a:spAutoFit/>
          </a:bodyPr>
          <a:lstStyle/>
          <a:p>
            <a:pPr algn="l"/>
            <a:r>
              <a:rPr lang="en-IN" sz="900" spc="0" baseline="0" dirty="0">
                <a:ln/>
                <a:solidFill>
                  <a:srgbClr val="D1FAE5"/>
                </a:solidFill>
                <a:latin typeface="Arial"/>
                <a:cs typeface="Arial"/>
                <a:sym typeface="Arial"/>
                <a:rtl val="0"/>
              </a:rPr>
              <a:t>Corporate Network</a:t>
            </a:r>
          </a:p>
        </p:txBody>
      </p:sp>
      <p:sp>
        <p:nvSpPr>
          <p:cNvPr id="79" name="Freeform: Shape 78">
            <a:extLst>
              <a:ext uri="{FF2B5EF4-FFF2-40B4-BE49-F238E27FC236}">
                <a16:creationId xmlns:a16="http://schemas.microsoft.com/office/drawing/2014/main" id="{E8B29362-D4F0-C931-0371-492132651719}"/>
              </a:ext>
            </a:extLst>
          </p:cNvPr>
          <p:cNvSpPr/>
          <p:nvPr/>
        </p:nvSpPr>
        <p:spPr>
          <a:xfrm>
            <a:off x="3120808" y="3003037"/>
            <a:ext cx="1680435" cy="542103"/>
          </a:xfrm>
          <a:custGeom>
            <a:avLst/>
            <a:gdLst>
              <a:gd name="connsiteX0" fmla="*/ 0 w 1680435"/>
              <a:gd name="connsiteY0" fmla="*/ 0 h 542103"/>
              <a:gd name="connsiteX1" fmla="*/ 1680435 w 1680435"/>
              <a:gd name="connsiteY1" fmla="*/ 542104 h 542103"/>
            </a:gdLst>
            <a:ahLst/>
            <a:cxnLst>
              <a:cxn ang="0">
                <a:pos x="connsiteX0" y="connsiteY0"/>
              </a:cxn>
              <a:cxn ang="0">
                <a:pos x="connsiteX1" y="connsiteY1"/>
              </a:cxn>
            </a:cxnLst>
            <a:rect l="l" t="t" r="r" b="b"/>
            <a:pathLst>
              <a:path w="1680435" h="542103">
                <a:moveTo>
                  <a:pt x="0" y="0"/>
                </a:moveTo>
                <a:lnTo>
                  <a:pt x="1680435" y="542104"/>
                </a:lnTo>
              </a:path>
            </a:pathLst>
          </a:custGeom>
          <a:ln w="32004" cap="flat">
            <a:solidFill>
              <a:srgbClr val="2563EB"/>
            </a:solidFill>
            <a:prstDash val="solid"/>
            <a:miter/>
            <a:tailEnd type="stealth" w="lg" len="lg"/>
          </a:ln>
        </p:spPr>
        <p:txBody>
          <a:bodyPr rtlCol="0" anchor="ctr"/>
          <a:lstStyle/>
          <a:p>
            <a:endParaRPr lang="en-IN"/>
          </a:p>
        </p:txBody>
      </p:sp>
      <p:sp>
        <p:nvSpPr>
          <p:cNvPr id="80" name="Freeform: Shape 79">
            <a:extLst>
              <a:ext uri="{FF2B5EF4-FFF2-40B4-BE49-F238E27FC236}">
                <a16:creationId xmlns:a16="http://schemas.microsoft.com/office/drawing/2014/main" id="{D37D2E97-634F-9839-4830-47D69C56783A}"/>
              </a:ext>
            </a:extLst>
          </p:cNvPr>
          <p:cNvSpPr/>
          <p:nvPr/>
        </p:nvSpPr>
        <p:spPr>
          <a:xfrm>
            <a:off x="3760974" y="3213855"/>
            <a:ext cx="280072" cy="132514"/>
          </a:xfrm>
          <a:custGeom>
            <a:avLst/>
            <a:gdLst>
              <a:gd name="connsiteX0" fmla="*/ 192050 w 280072"/>
              <a:gd name="connsiteY0" fmla="*/ 0 h 132514"/>
              <a:gd name="connsiteX1" fmla="*/ 280073 w 280072"/>
              <a:gd name="connsiteY1" fmla="*/ 0 h 132514"/>
              <a:gd name="connsiteX2" fmla="*/ 280073 w 280072"/>
              <a:gd name="connsiteY2" fmla="*/ 132514 h 132514"/>
              <a:gd name="connsiteX3" fmla="*/ 192050 w 280072"/>
              <a:gd name="connsiteY3" fmla="*/ 132514 h 132514"/>
              <a:gd name="connsiteX4" fmla="*/ 88023 w 280072"/>
              <a:gd name="connsiteY4" fmla="*/ 132514 h 132514"/>
              <a:gd name="connsiteX5" fmla="*/ 0 w 280072"/>
              <a:gd name="connsiteY5" fmla="*/ 132514 h 132514"/>
              <a:gd name="connsiteX6" fmla="*/ 0 w 280072"/>
              <a:gd name="connsiteY6" fmla="*/ 0 h 132514"/>
              <a:gd name="connsiteX7" fmla="*/ 88023 w 280072"/>
              <a:gd name="connsiteY7" fmla="*/ 0 h 13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072" h="132514">
                <a:moveTo>
                  <a:pt x="192050" y="0"/>
                </a:moveTo>
                <a:cubicBezTo>
                  <a:pt x="240663" y="0"/>
                  <a:pt x="280073" y="0"/>
                  <a:pt x="280073" y="0"/>
                </a:cubicBezTo>
                <a:lnTo>
                  <a:pt x="280073" y="132514"/>
                </a:lnTo>
                <a:cubicBezTo>
                  <a:pt x="280073" y="132514"/>
                  <a:pt x="240663" y="132514"/>
                  <a:pt x="192050" y="132514"/>
                </a:cubicBezTo>
                <a:lnTo>
                  <a:pt x="88023" y="132514"/>
                </a:lnTo>
                <a:cubicBezTo>
                  <a:pt x="39409" y="132514"/>
                  <a:pt x="0" y="132514"/>
                  <a:pt x="0" y="132514"/>
                </a:cubicBezTo>
                <a:lnTo>
                  <a:pt x="0" y="0"/>
                </a:lnTo>
                <a:cubicBezTo>
                  <a:pt x="0" y="0"/>
                  <a:pt x="39409" y="0"/>
                  <a:pt x="88023" y="0"/>
                </a:cubicBezTo>
                <a:close/>
              </a:path>
            </a:pathLst>
          </a:custGeom>
          <a:solidFill>
            <a:srgbClr val="FFFFFF"/>
          </a:solidFill>
          <a:ln w="16002" cap="flat">
            <a:solidFill>
              <a:srgbClr val="2563EB"/>
            </a:solidFill>
            <a:prstDash val="solid"/>
            <a:miter/>
          </a:ln>
        </p:spPr>
        <p:txBody>
          <a:bodyPr rtlCol="0" anchor="ctr"/>
          <a:lstStyle/>
          <a:p>
            <a:endParaRPr lang="en-IN"/>
          </a:p>
        </p:txBody>
      </p:sp>
      <p:sp>
        <p:nvSpPr>
          <p:cNvPr id="81" name="TextBox 80">
            <a:extLst>
              <a:ext uri="{FF2B5EF4-FFF2-40B4-BE49-F238E27FC236}">
                <a16:creationId xmlns:a16="http://schemas.microsoft.com/office/drawing/2014/main" id="{819DD789-D828-48F6-2164-34A93C3D6ADB}"/>
              </a:ext>
            </a:extLst>
          </p:cNvPr>
          <p:cNvSpPr txBox="1"/>
          <p:nvPr/>
        </p:nvSpPr>
        <p:spPr>
          <a:xfrm>
            <a:off x="3744194" y="3181006"/>
            <a:ext cx="305630" cy="172190"/>
          </a:xfrm>
          <a:prstGeom prst="rect">
            <a:avLst/>
          </a:prstGeom>
          <a:noFill/>
        </p:spPr>
        <p:txBody>
          <a:bodyPr wrap="none" rtlCol="0">
            <a:spAutoFit/>
          </a:bodyPr>
          <a:lstStyle/>
          <a:p>
            <a:pPr algn="l"/>
            <a:r>
              <a:rPr lang="en-IN" sz="900" b="1" spc="0" baseline="0">
                <a:ln/>
                <a:solidFill>
                  <a:srgbClr val="2563EB"/>
                </a:solidFill>
                <a:latin typeface="Arial"/>
                <a:cs typeface="Arial"/>
                <a:sym typeface="Arial"/>
                <a:rtl val="0"/>
              </a:rPr>
              <a:t>N4</a:t>
            </a:r>
          </a:p>
        </p:txBody>
      </p:sp>
      <p:sp>
        <p:nvSpPr>
          <p:cNvPr id="82" name="Freeform: Shape 81">
            <a:extLst>
              <a:ext uri="{FF2B5EF4-FFF2-40B4-BE49-F238E27FC236}">
                <a16:creationId xmlns:a16="http://schemas.microsoft.com/office/drawing/2014/main" id="{701FE681-2672-904C-69F6-0926AC9B5AF1}"/>
              </a:ext>
            </a:extLst>
          </p:cNvPr>
          <p:cNvSpPr/>
          <p:nvPr/>
        </p:nvSpPr>
        <p:spPr>
          <a:xfrm>
            <a:off x="3120808" y="3966778"/>
            <a:ext cx="1680435" cy="240935"/>
          </a:xfrm>
          <a:custGeom>
            <a:avLst/>
            <a:gdLst>
              <a:gd name="connsiteX0" fmla="*/ 0 w 1680435"/>
              <a:gd name="connsiteY0" fmla="*/ 240935 h 240935"/>
              <a:gd name="connsiteX1" fmla="*/ 1680435 w 1680435"/>
              <a:gd name="connsiteY1" fmla="*/ 0 h 240935"/>
            </a:gdLst>
            <a:ahLst/>
            <a:cxnLst>
              <a:cxn ang="0">
                <a:pos x="connsiteX0" y="connsiteY0"/>
              </a:cxn>
              <a:cxn ang="0">
                <a:pos x="connsiteX1" y="connsiteY1"/>
              </a:cxn>
            </a:cxnLst>
            <a:rect l="l" t="t" r="r" b="b"/>
            <a:pathLst>
              <a:path w="1680435" h="240935">
                <a:moveTo>
                  <a:pt x="0" y="240935"/>
                </a:moveTo>
                <a:lnTo>
                  <a:pt x="1680435" y="0"/>
                </a:lnTo>
              </a:path>
            </a:pathLst>
          </a:custGeom>
          <a:ln w="32004" cap="flat">
            <a:solidFill>
              <a:srgbClr val="2563EB"/>
            </a:solidFill>
            <a:prstDash val="solid"/>
            <a:miter/>
            <a:tailEnd type="stealth" w="lg" len="lg"/>
          </a:ln>
        </p:spPr>
        <p:txBody>
          <a:bodyPr rtlCol="0" anchor="ctr"/>
          <a:lstStyle/>
          <a:p>
            <a:endParaRPr lang="en-IN"/>
          </a:p>
        </p:txBody>
      </p:sp>
      <p:sp>
        <p:nvSpPr>
          <p:cNvPr id="83" name="Freeform: Shape 82">
            <a:extLst>
              <a:ext uri="{FF2B5EF4-FFF2-40B4-BE49-F238E27FC236}">
                <a16:creationId xmlns:a16="http://schemas.microsoft.com/office/drawing/2014/main" id="{77E139D5-E4F7-7CF7-022B-5FED1E1E6B8D}"/>
              </a:ext>
            </a:extLst>
          </p:cNvPr>
          <p:cNvSpPr/>
          <p:nvPr/>
        </p:nvSpPr>
        <p:spPr>
          <a:xfrm>
            <a:off x="3760974" y="4057128"/>
            <a:ext cx="280072" cy="132514"/>
          </a:xfrm>
          <a:custGeom>
            <a:avLst/>
            <a:gdLst>
              <a:gd name="connsiteX0" fmla="*/ 192050 w 280072"/>
              <a:gd name="connsiteY0" fmla="*/ 0 h 132514"/>
              <a:gd name="connsiteX1" fmla="*/ 280073 w 280072"/>
              <a:gd name="connsiteY1" fmla="*/ 0 h 132514"/>
              <a:gd name="connsiteX2" fmla="*/ 280073 w 280072"/>
              <a:gd name="connsiteY2" fmla="*/ 132514 h 132514"/>
              <a:gd name="connsiteX3" fmla="*/ 192050 w 280072"/>
              <a:gd name="connsiteY3" fmla="*/ 132514 h 132514"/>
              <a:gd name="connsiteX4" fmla="*/ 88023 w 280072"/>
              <a:gd name="connsiteY4" fmla="*/ 132514 h 132514"/>
              <a:gd name="connsiteX5" fmla="*/ 0 w 280072"/>
              <a:gd name="connsiteY5" fmla="*/ 132514 h 132514"/>
              <a:gd name="connsiteX6" fmla="*/ 0 w 280072"/>
              <a:gd name="connsiteY6" fmla="*/ 0 h 132514"/>
              <a:gd name="connsiteX7" fmla="*/ 88023 w 280072"/>
              <a:gd name="connsiteY7" fmla="*/ 0 h 13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072" h="132514">
                <a:moveTo>
                  <a:pt x="192050" y="0"/>
                </a:moveTo>
                <a:cubicBezTo>
                  <a:pt x="240663" y="0"/>
                  <a:pt x="280073" y="0"/>
                  <a:pt x="280073" y="0"/>
                </a:cubicBezTo>
                <a:lnTo>
                  <a:pt x="280073" y="132514"/>
                </a:lnTo>
                <a:cubicBezTo>
                  <a:pt x="280073" y="132514"/>
                  <a:pt x="240663" y="132514"/>
                  <a:pt x="192050" y="132514"/>
                </a:cubicBezTo>
                <a:lnTo>
                  <a:pt x="88023" y="132514"/>
                </a:lnTo>
                <a:cubicBezTo>
                  <a:pt x="39409" y="132514"/>
                  <a:pt x="0" y="132514"/>
                  <a:pt x="0" y="132514"/>
                </a:cubicBezTo>
                <a:lnTo>
                  <a:pt x="0" y="0"/>
                </a:lnTo>
                <a:cubicBezTo>
                  <a:pt x="0" y="0"/>
                  <a:pt x="39409" y="0"/>
                  <a:pt x="88023" y="0"/>
                </a:cubicBezTo>
                <a:close/>
              </a:path>
            </a:pathLst>
          </a:custGeom>
          <a:solidFill>
            <a:srgbClr val="FFFFFF"/>
          </a:solidFill>
          <a:ln w="16002" cap="flat">
            <a:solidFill>
              <a:srgbClr val="2563EB"/>
            </a:solidFill>
            <a:prstDash val="solid"/>
            <a:miter/>
          </a:ln>
        </p:spPr>
        <p:txBody>
          <a:bodyPr rtlCol="0" anchor="ctr"/>
          <a:lstStyle/>
          <a:p>
            <a:endParaRPr lang="en-IN"/>
          </a:p>
        </p:txBody>
      </p:sp>
      <p:sp>
        <p:nvSpPr>
          <p:cNvPr id="84" name="TextBox 83">
            <a:extLst>
              <a:ext uri="{FF2B5EF4-FFF2-40B4-BE49-F238E27FC236}">
                <a16:creationId xmlns:a16="http://schemas.microsoft.com/office/drawing/2014/main" id="{80D4021A-EF36-730E-AF85-DDED38DF61E7}"/>
              </a:ext>
            </a:extLst>
          </p:cNvPr>
          <p:cNvSpPr txBox="1"/>
          <p:nvPr/>
        </p:nvSpPr>
        <p:spPr>
          <a:xfrm>
            <a:off x="3744194" y="4024278"/>
            <a:ext cx="305630" cy="172190"/>
          </a:xfrm>
          <a:prstGeom prst="rect">
            <a:avLst/>
          </a:prstGeom>
          <a:noFill/>
        </p:spPr>
        <p:txBody>
          <a:bodyPr wrap="none" rtlCol="0">
            <a:spAutoFit/>
          </a:bodyPr>
          <a:lstStyle/>
          <a:p>
            <a:pPr algn="l"/>
            <a:r>
              <a:rPr lang="en-IN" sz="900" b="1" spc="0" baseline="0">
                <a:ln/>
                <a:solidFill>
                  <a:srgbClr val="2563EB"/>
                </a:solidFill>
                <a:latin typeface="Arial"/>
                <a:cs typeface="Arial"/>
                <a:sym typeface="Arial"/>
                <a:rtl val="0"/>
              </a:rPr>
              <a:t>N3</a:t>
            </a:r>
          </a:p>
        </p:txBody>
      </p:sp>
      <p:sp>
        <p:nvSpPr>
          <p:cNvPr id="85" name="Freeform: Shape 84">
            <a:extLst>
              <a:ext uri="{FF2B5EF4-FFF2-40B4-BE49-F238E27FC236}">
                <a16:creationId xmlns:a16="http://schemas.microsoft.com/office/drawing/2014/main" id="{090A0FE6-7AB7-2CA4-1021-CAF65CAC4842}"/>
              </a:ext>
            </a:extLst>
          </p:cNvPr>
          <p:cNvSpPr/>
          <p:nvPr/>
        </p:nvSpPr>
        <p:spPr>
          <a:xfrm>
            <a:off x="7201866" y="3003037"/>
            <a:ext cx="1680435" cy="542103"/>
          </a:xfrm>
          <a:custGeom>
            <a:avLst/>
            <a:gdLst>
              <a:gd name="connsiteX0" fmla="*/ 0 w 1680435"/>
              <a:gd name="connsiteY0" fmla="*/ 542104 h 542103"/>
              <a:gd name="connsiteX1" fmla="*/ 1680435 w 1680435"/>
              <a:gd name="connsiteY1" fmla="*/ 0 h 542103"/>
            </a:gdLst>
            <a:ahLst/>
            <a:cxnLst>
              <a:cxn ang="0">
                <a:pos x="connsiteX0" y="connsiteY0"/>
              </a:cxn>
              <a:cxn ang="0">
                <a:pos x="connsiteX1" y="connsiteY1"/>
              </a:cxn>
            </a:cxnLst>
            <a:rect l="l" t="t" r="r" b="b"/>
            <a:pathLst>
              <a:path w="1680435" h="542103">
                <a:moveTo>
                  <a:pt x="0" y="542104"/>
                </a:moveTo>
                <a:lnTo>
                  <a:pt x="1680435" y="0"/>
                </a:lnTo>
              </a:path>
            </a:pathLst>
          </a:custGeom>
          <a:ln w="32004" cap="flat">
            <a:solidFill>
              <a:srgbClr val="2563EB"/>
            </a:solidFill>
            <a:prstDash val="solid"/>
            <a:miter/>
            <a:tailEnd type="stealth" w="lg" len="lg"/>
          </a:ln>
        </p:spPr>
        <p:txBody>
          <a:bodyPr rtlCol="0" anchor="ctr"/>
          <a:lstStyle/>
          <a:p>
            <a:endParaRPr lang="en-IN"/>
          </a:p>
        </p:txBody>
      </p:sp>
      <p:sp>
        <p:nvSpPr>
          <p:cNvPr id="86" name="Freeform: Shape 85">
            <a:extLst>
              <a:ext uri="{FF2B5EF4-FFF2-40B4-BE49-F238E27FC236}">
                <a16:creationId xmlns:a16="http://schemas.microsoft.com/office/drawing/2014/main" id="{93A3D267-BE1E-09E1-DC47-022B31E6ED38}"/>
              </a:ext>
            </a:extLst>
          </p:cNvPr>
          <p:cNvSpPr/>
          <p:nvPr/>
        </p:nvSpPr>
        <p:spPr>
          <a:xfrm>
            <a:off x="7802021" y="3213855"/>
            <a:ext cx="280072" cy="132514"/>
          </a:xfrm>
          <a:custGeom>
            <a:avLst/>
            <a:gdLst>
              <a:gd name="connsiteX0" fmla="*/ 192050 w 280072"/>
              <a:gd name="connsiteY0" fmla="*/ 0 h 132514"/>
              <a:gd name="connsiteX1" fmla="*/ 280073 w 280072"/>
              <a:gd name="connsiteY1" fmla="*/ 0 h 132514"/>
              <a:gd name="connsiteX2" fmla="*/ 280073 w 280072"/>
              <a:gd name="connsiteY2" fmla="*/ 132514 h 132514"/>
              <a:gd name="connsiteX3" fmla="*/ 192050 w 280072"/>
              <a:gd name="connsiteY3" fmla="*/ 132514 h 132514"/>
              <a:gd name="connsiteX4" fmla="*/ 88023 w 280072"/>
              <a:gd name="connsiteY4" fmla="*/ 132514 h 132514"/>
              <a:gd name="connsiteX5" fmla="*/ 0 w 280072"/>
              <a:gd name="connsiteY5" fmla="*/ 132514 h 132514"/>
              <a:gd name="connsiteX6" fmla="*/ 0 w 280072"/>
              <a:gd name="connsiteY6" fmla="*/ 0 h 132514"/>
              <a:gd name="connsiteX7" fmla="*/ 88023 w 280072"/>
              <a:gd name="connsiteY7" fmla="*/ 0 h 13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072" h="132514">
                <a:moveTo>
                  <a:pt x="192050" y="0"/>
                </a:moveTo>
                <a:cubicBezTo>
                  <a:pt x="240663" y="0"/>
                  <a:pt x="280073" y="0"/>
                  <a:pt x="280073" y="0"/>
                </a:cubicBezTo>
                <a:lnTo>
                  <a:pt x="280073" y="132514"/>
                </a:lnTo>
                <a:cubicBezTo>
                  <a:pt x="280073" y="132514"/>
                  <a:pt x="240663" y="132514"/>
                  <a:pt x="192050" y="132514"/>
                </a:cubicBezTo>
                <a:lnTo>
                  <a:pt x="88023" y="132514"/>
                </a:lnTo>
                <a:cubicBezTo>
                  <a:pt x="39409" y="132514"/>
                  <a:pt x="0" y="132514"/>
                  <a:pt x="0" y="132514"/>
                </a:cubicBezTo>
                <a:lnTo>
                  <a:pt x="0" y="0"/>
                </a:lnTo>
                <a:cubicBezTo>
                  <a:pt x="0" y="0"/>
                  <a:pt x="39409" y="0"/>
                  <a:pt x="88023" y="0"/>
                </a:cubicBezTo>
                <a:close/>
              </a:path>
            </a:pathLst>
          </a:custGeom>
          <a:solidFill>
            <a:srgbClr val="FFFFFF"/>
          </a:solidFill>
          <a:ln w="16002" cap="flat">
            <a:solidFill>
              <a:srgbClr val="2563EB"/>
            </a:solidFill>
            <a:prstDash val="solid"/>
            <a:miter/>
          </a:ln>
        </p:spPr>
        <p:txBody>
          <a:bodyPr rtlCol="0" anchor="ctr"/>
          <a:lstStyle/>
          <a:p>
            <a:endParaRPr lang="en-IN"/>
          </a:p>
        </p:txBody>
      </p:sp>
      <p:sp>
        <p:nvSpPr>
          <p:cNvPr id="87" name="TextBox 86">
            <a:extLst>
              <a:ext uri="{FF2B5EF4-FFF2-40B4-BE49-F238E27FC236}">
                <a16:creationId xmlns:a16="http://schemas.microsoft.com/office/drawing/2014/main" id="{2174EEFE-92A4-E094-E636-9825E77C2B97}"/>
              </a:ext>
            </a:extLst>
          </p:cNvPr>
          <p:cNvSpPr txBox="1"/>
          <p:nvPr/>
        </p:nvSpPr>
        <p:spPr>
          <a:xfrm>
            <a:off x="7785241" y="3181006"/>
            <a:ext cx="305630" cy="172190"/>
          </a:xfrm>
          <a:prstGeom prst="rect">
            <a:avLst/>
          </a:prstGeom>
          <a:noFill/>
        </p:spPr>
        <p:txBody>
          <a:bodyPr wrap="none" rtlCol="0">
            <a:spAutoFit/>
          </a:bodyPr>
          <a:lstStyle/>
          <a:p>
            <a:pPr algn="l"/>
            <a:r>
              <a:rPr lang="en-IN" sz="900" b="1" spc="0" baseline="0">
                <a:ln/>
                <a:solidFill>
                  <a:srgbClr val="2563EB"/>
                </a:solidFill>
                <a:latin typeface="Arial"/>
                <a:cs typeface="Arial"/>
                <a:sym typeface="Arial"/>
                <a:rtl val="0"/>
              </a:rPr>
              <a:t>N9</a:t>
            </a:r>
          </a:p>
        </p:txBody>
      </p:sp>
      <p:sp>
        <p:nvSpPr>
          <p:cNvPr id="88" name="Freeform: Shape 87">
            <a:extLst>
              <a:ext uri="{FF2B5EF4-FFF2-40B4-BE49-F238E27FC236}">
                <a16:creationId xmlns:a16="http://schemas.microsoft.com/office/drawing/2014/main" id="{62B53A0F-DBA5-3A31-5D70-EB47B107AFF1}"/>
              </a:ext>
            </a:extLst>
          </p:cNvPr>
          <p:cNvSpPr/>
          <p:nvPr/>
        </p:nvSpPr>
        <p:spPr>
          <a:xfrm>
            <a:off x="7201866" y="3966778"/>
            <a:ext cx="1680435" cy="240935"/>
          </a:xfrm>
          <a:custGeom>
            <a:avLst/>
            <a:gdLst>
              <a:gd name="connsiteX0" fmla="*/ 0 w 1680435"/>
              <a:gd name="connsiteY0" fmla="*/ 0 h 240935"/>
              <a:gd name="connsiteX1" fmla="*/ 1680435 w 1680435"/>
              <a:gd name="connsiteY1" fmla="*/ 240935 h 240935"/>
            </a:gdLst>
            <a:ahLst/>
            <a:cxnLst>
              <a:cxn ang="0">
                <a:pos x="connsiteX0" y="connsiteY0"/>
              </a:cxn>
              <a:cxn ang="0">
                <a:pos x="connsiteX1" y="connsiteY1"/>
              </a:cxn>
            </a:cxnLst>
            <a:rect l="l" t="t" r="r" b="b"/>
            <a:pathLst>
              <a:path w="1680435" h="240935">
                <a:moveTo>
                  <a:pt x="0" y="0"/>
                </a:moveTo>
                <a:lnTo>
                  <a:pt x="1680435" y="240935"/>
                </a:lnTo>
              </a:path>
            </a:pathLst>
          </a:custGeom>
          <a:ln w="32004" cap="flat">
            <a:solidFill>
              <a:srgbClr val="10B981"/>
            </a:solidFill>
            <a:prstDash val="solid"/>
            <a:miter/>
            <a:tailEnd type="stealth" w="lg" len="lg"/>
          </a:ln>
        </p:spPr>
        <p:txBody>
          <a:bodyPr rtlCol="0" anchor="ctr"/>
          <a:lstStyle/>
          <a:p>
            <a:endParaRPr lang="en-IN"/>
          </a:p>
        </p:txBody>
      </p:sp>
      <p:sp>
        <p:nvSpPr>
          <p:cNvPr id="89" name="Freeform: Shape 88">
            <a:extLst>
              <a:ext uri="{FF2B5EF4-FFF2-40B4-BE49-F238E27FC236}">
                <a16:creationId xmlns:a16="http://schemas.microsoft.com/office/drawing/2014/main" id="{8F1E25E6-D387-51F1-2F7F-3AC1946D9F3C}"/>
              </a:ext>
            </a:extLst>
          </p:cNvPr>
          <p:cNvSpPr/>
          <p:nvPr/>
        </p:nvSpPr>
        <p:spPr>
          <a:xfrm>
            <a:off x="7802021" y="4057128"/>
            <a:ext cx="280072" cy="132514"/>
          </a:xfrm>
          <a:custGeom>
            <a:avLst/>
            <a:gdLst>
              <a:gd name="connsiteX0" fmla="*/ 192050 w 280072"/>
              <a:gd name="connsiteY0" fmla="*/ 0 h 132514"/>
              <a:gd name="connsiteX1" fmla="*/ 280073 w 280072"/>
              <a:gd name="connsiteY1" fmla="*/ 0 h 132514"/>
              <a:gd name="connsiteX2" fmla="*/ 280073 w 280072"/>
              <a:gd name="connsiteY2" fmla="*/ 132514 h 132514"/>
              <a:gd name="connsiteX3" fmla="*/ 192050 w 280072"/>
              <a:gd name="connsiteY3" fmla="*/ 132514 h 132514"/>
              <a:gd name="connsiteX4" fmla="*/ 88023 w 280072"/>
              <a:gd name="connsiteY4" fmla="*/ 132514 h 132514"/>
              <a:gd name="connsiteX5" fmla="*/ 0 w 280072"/>
              <a:gd name="connsiteY5" fmla="*/ 132514 h 132514"/>
              <a:gd name="connsiteX6" fmla="*/ 0 w 280072"/>
              <a:gd name="connsiteY6" fmla="*/ 0 h 132514"/>
              <a:gd name="connsiteX7" fmla="*/ 88023 w 280072"/>
              <a:gd name="connsiteY7" fmla="*/ 0 h 13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072" h="132514">
                <a:moveTo>
                  <a:pt x="192050" y="0"/>
                </a:moveTo>
                <a:cubicBezTo>
                  <a:pt x="240663" y="0"/>
                  <a:pt x="280073" y="0"/>
                  <a:pt x="280073" y="0"/>
                </a:cubicBezTo>
                <a:lnTo>
                  <a:pt x="280073" y="132514"/>
                </a:lnTo>
                <a:cubicBezTo>
                  <a:pt x="280073" y="132514"/>
                  <a:pt x="240663" y="132514"/>
                  <a:pt x="192050" y="132514"/>
                </a:cubicBezTo>
                <a:lnTo>
                  <a:pt x="88023" y="132514"/>
                </a:lnTo>
                <a:cubicBezTo>
                  <a:pt x="39409" y="132514"/>
                  <a:pt x="0" y="132514"/>
                  <a:pt x="0" y="132514"/>
                </a:cubicBezTo>
                <a:lnTo>
                  <a:pt x="0" y="0"/>
                </a:lnTo>
                <a:cubicBezTo>
                  <a:pt x="0" y="0"/>
                  <a:pt x="39409" y="0"/>
                  <a:pt x="88023" y="0"/>
                </a:cubicBezTo>
                <a:close/>
              </a:path>
            </a:pathLst>
          </a:custGeom>
          <a:solidFill>
            <a:srgbClr val="FFFFFF"/>
          </a:solidFill>
          <a:ln w="16002" cap="flat">
            <a:solidFill>
              <a:srgbClr val="10B981"/>
            </a:solidFill>
            <a:prstDash val="solid"/>
            <a:miter/>
          </a:ln>
        </p:spPr>
        <p:txBody>
          <a:bodyPr rtlCol="0" anchor="ctr"/>
          <a:lstStyle/>
          <a:p>
            <a:endParaRPr lang="en-IN"/>
          </a:p>
        </p:txBody>
      </p:sp>
      <p:sp>
        <p:nvSpPr>
          <p:cNvPr id="90" name="TextBox 89">
            <a:extLst>
              <a:ext uri="{FF2B5EF4-FFF2-40B4-BE49-F238E27FC236}">
                <a16:creationId xmlns:a16="http://schemas.microsoft.com/office/drawing/2014/main" id="{DD0EE35F-CA55-C683-B927-737D8888073B}"/>
              </a:ext>
            </a:extLst>
          </p:cNvPr>
          <p:cNvSpPr txBox="1"/>
          <p:nvPr/>
        </p:nvSpPr>
        <p:spPr>
          <a:xfrm>
            <a:off x="7785241" y="4024278"/>
            <a:ext cx="305630" cy="172190"/>
          </a:xfrm>
          <a:prstGeom prst="rect">
            <a:avLst/>
          </a:prstGeom>
          <a:noFill/>
        </p:spPr>
        <p:txBody>
          <a:bodyPr wrap="none" rtlCol="0">
            <a:spAutoFit/>
          </a:bodyPr>
          <a:lstStyle/>
          <a:p>
            <a:pPr algn="l"/>
            <a:r>
              <a:rPr lang="en-IN" sz="900" b="1" spc="0" baseline="0">
                <a:ln/>
                <a:solidFill>
                  <a:srgbClr val="10B981"/>
                </a:solidFill>
                <a:latin typeface="Arial"/>
                <a:cs typeface="Arial"/>
                <a:sym typeface="Arial"/>
                <a:rtl val="0"/>
              </a:rPr>
              <a:t>N6</a:t>
            </a:r>
          </a:p>
        </p:txBody>
      </p:sp>
      <p:sp>
        <p:nvSpPr>
          <p:cNvPr id="91" name="Freeform: Shape 90">
            <a:extLst>
              <a:ext uri="{FF2B5EF4-FFF2-40B4-BE49-F238E27FC236}">
                <a16:creationId xmlns:a16="http://schemas.microsoft.com/office/drawing/2014/main" id="{53980AF7-7DC6-0C35-307A-ADB905E96C8C}"/>
              </a:ext>
            </a:extLst>
          </p:cNvPr>
          <p:cNvSpPr/>
          <p:nvPr/>
        </p:nvSpPr>
        <p:spPr>
          <a:xfrm>
            <a:off x="1200311" y="2340466"/>
            <a:ext cx="4001036" cy="903506"/>
          </a:xfrm>
          <a:custGeom>
            <a:avLst/>
            <a:gdLst>
              <a:gd name="connsiteX0" fmla="*/ 0 w 4001036"/>
              <a:gd name="connsiteY0" fmla="*/ 0 h 903506"/>
              <a:gd name="connsiteX1" fmla="*/ 4001037 w 4001036"/>
              <a:gd name="connsiteY1" fmla="*/ 903507 h 903506"/>
            </a:gdLst>
            <a:ahLst/>
            <a:cxnLst>
              <a:cxn ang="0">
                <a:pos x="connsiteX0" y="connsiteY0"/>
              </a:cxn>
              <a:cxn ang="0">
                <a:pos x="connsiteX1" y="connsiteY1"/>
              </a:cxn>
            </a:cxnLst>
            <a:rect l="l" t="t" r="r" b="b"/>
            <a:pathLst>
              <a:path w="4001036" h="903506">
                <a:moveTo>
                  <a:pt x="0" y="0"/>
                </a:moveTo>
                <a:lnTo>
                  <a:pt x="4001037" y="903507"/>
                </a:lnTo>
              </a:path>
            </a:pathLst>
          </a:custGeom>
          <a:ln w="16002" cap="flat">
            <a:solidFill>
              <a:srgbClr val="EC4899"/>
            </a:solidFill>
            <a:custDash>
              <a:ds d="750000" sp="375000"/>
            </a:custDash>
            <a:miter/>
            <a:tailEnd type="stealth" w="lg" len="lg"/>
          </a:ln>
        </p:spPr>
        <p:txBody>
          <a:bodyPr rtlCol="0" anchor="ctr"/>
          <a:lstStyle/>
          <a:p>
            <a:endParaRPr lang="en-IN"/>
          </a:p>
        </p:txBody>
      </p:sp>
      <p:sp>
        <p:nvSpPr>
          <p:cNvPr id="92" name="Freeform: Shape 91">
            <a:extLst>
              <a:ext uri="{FF2B5EF4-FFF2-40B4-BE49-F238E27FC236}">
                <a16:creationId xmlns:a16="http://schemas.microsoft.com/office/drawing/2014/main" id="{40F630D1-CC5E-334F-5E8E-F4084C36B0E9}"/>
              </a:ext>
            </a:extLst>
          </p:cNvPr>
          <p:cNvSpPr/>
          <p:nvPr/>
        </p:nvSpPr>
        <p:spPr>
          <a:xfrm>
            <a:off x="3200829" y="2340466"/>
            <a:ext cx="2400622" cy="903506"/>
          </a:xfrm>
          <a:custGeom>
            <a:avLst/>
            <a:gdLst>
              <a:gd name="connsiteX0" fmla="*/ 0 w 2400622"/>
              <a:gd name="connsiteY0" fmla="*/ 0 h 903506"/>
              <a:gd name="connsiteX1" fmla="*/ 2400622 w 2400622"/>
              <a:gd name="connsiteY1" fmla="*/ 903507 h 903506"/>
            </a:gdLst>
            <a:ahLst/>
            <a:cxnLst>
              <a:cxn ang="0">
                <a:pos x="connsiteX0" y="connsiteY0"/>
              </a:cxn>
              <a:cxn ang="0">
                <a:pos x="connsiteX1" y="connsiteY1"/>
              </a:cxn>
            </a:cxnLst>
            <a:rect l="l" t="t" r="r" b="b"/>
            <a:pathLst>
              <a:path w="2400622" h="903506">
                <a:moveTo>
                  <a:pt x="0" y="0"/>
                </a:moveTo>
                <a:lnTo>
                  <a:pt x="2400622" y="903507"/>
                </a:lnTo>
              </a:path>
            </a:pathLst>
          </a:custGeom>
          <a:ln w="16002" cap="flat">
            <a:solidFill>
              <a:srgbClr val="EC4899"/>
            </a:solidFill>
            <a:custDash>
              <a:ds d="750000" sp="375000"/>
            </a:custDash>
            <a:miter/>
            <a:tailEnd type="stealth" w="lg" len="lg"/>
          </a:ln>
        </p:spPr>
        <p:txBody>
          <a:bodyPr rtlCol="0" anchor="ctr"/>
          <a:lstStyle/>
          <a:p>
            <a:endParaRPr lang="en-IN"/>
          </a:p>
        </p:txBody>
      </p:sp>
      <p:sp>
        <p:nvSpPr>
          <p:cNvPr id="93" name="Freeform: Shape 92">
            <a:extLst>
              <a:ext uri="{FF2B5EF4-FFF2-40B4-BE49-F238E27FC236}">
                <a16:creationId xmlns:a16="http://schemas.microsoft.com/office/drawing/2014/main" id="{1530FC5D-7622-BB1F-E265-181AB342C1A5}"/>
              </a:ext>
            </a:extLst>
          </p:cNvPr>
          <p:cNvSpPr/>
          <p:nvPr/>
        </p:nvSpPr>
        <p:spPr>
          <a:xfrm>
            <a:off x="5201347" y="2340466"/>
            <a:ext cx="800207" cy="903506"/>
          </a:xfrm>
          <a:custGeom>
            <a:avLst/>
            <a:gdLst>
              <a:gd name="connsiteX0" fmla="*/ 0 w 800207"/>
              <a:gd name="connsiteY0" fmla="*/ 0 h 903506"/>
              <a:gd name="connsiteX1" fmla="*/ 800207 w 800207"/>
              <a:gd name="connsiteY1" fmla="*/ 903507 h 903506"/>
            </a:gdLst>
            <a:ahLst/>
            <a:cxnLst>
              <a:cxn ang="0">
                <a:pos x="connsiteX0" y="connsiteY0"/>
              </a:cxn>
              <a:cxn ang="0">
                <a:pos x="connsiteX1" y="connsiteY1"/>
              </a:cxn>
            </a:cxnLst>
            <a:rect l="l" t="t" r="r" b="b"/>
            <a:pathLst>
              <a:path w="800207" h="903506">
                <a:moveTo>
                  <a:pt x="0" y="0"/>
                </a:moveTo>
                <a:lnTo>
                  <a:pt x="800207" y="903507"/>
                </a:lnTo>
              </a:path>
            </a:pathLst>
          </a:custGeom>
          <a:ln w="16002" cap="flat">
            <a:solidFill>
              <a:srgbClr val="EC4899"/>
            </a:solidFill>
            <a:custDash>
              <a:ds d="750000" sp="375000"/>
            </a:custDash>
            <a:miter/>
            <a:tailEnd type="stealth" w="lg" len="lg"/>
          </a:ln>
        </p:spPr>
        <p:txBody>
          <a:bodyPr rtlCol="0" anchor="ctr"/>
          <a:lstStyle/>
          <a:p>
            <a:endParaRPr lang="en-IN"/>
          </a:p>
        </p:txBody>
      </p:sp>
      <p:sp>
        <p:nvSpPr>
          <p:cNvPr id="94" name="Freeform: Shape 93">
            <a:extLst>
              <a:ext uri="{FF2B5EF4-FFF2-40B4-BE49-F238E27FC236}">
                <a16:creationId xmlns:a16="http://schemas.microsoft.com/office/drawing/2014/main" id="{45A23B1B-E817-4974-CF0B-FA289E87AD5F}"/>
              </a:ext>
            </a:extLst>
          </p:cNvPr>
          <p:cNvSpPr/>
          <p:nvPr/>
        </p:nvSpPr>
        <p:spPr>
          <a:xfrm>
            <a:off x="6401658" y="2340466"/>
            <a:ext cx="800207" cy="903506"/>
          </a:xfrm>
          <a:custGeom>
            <a:avLst/>
            <a:gdLst>
              <a:gd name="connsiteX0" fmla="*/ 800207 w 800207"/>
              <a:gd name="connsiteY0" fmla="*/ 0 h 903506"/>
              <a:gd name="connsiteX1" fmla="*/ 0 w 800207"/>
              <a:gd name="connsiteY1" fmla="*/ 903507 h 903506"/>
            </a:gdLst>
            <a:ahLst/>
            <a:cxnLst>
              <a:cxn ang="0">
                <a:pos x="connsiteX0" y="connsiteY0"/>
              </a:cxn>
              <a:cxn ang="0">
                <a:pos x="connsiteX1" y="connsiteY1"/>
              </a:cxn>
            </a:cxnLst>
            <a:rect l="l" t="t" r="r" b="b"/>
            <a:pathLst>
              <a:path w="800207" h="903506">
                <a:moveTo>
                  <a:pt x="800207" y="0"/>
                </a:moveTo>
                <a:lnTo>
                  <a:pt x="0" y="903507"/>
                </a:lnTo>
              </a:path>
            </a:pathLst>
          </a:custGeom>
          <a:ln w="16002" cap="flat">
            <a:solidFill>
              <a:srgbClr val="EC4899"/>
            </a:solidFill>
            <a:custDash>
              <a:ds d="750000" sp="375000"/>
            </a:custDash>
            <a:miter/>
            <a:tailEnd type="stealth" w="lg" len="lg"/>
          </a:ln>
        </p:spPr>
        <p:txBody>
          <a:bodyPr rtlCol="0" anchor="ctr"/>
          <a:lstStyle/>
          <a:p>
            <a:endParaRPr lang="en-IN"/>
          </a:p>
        </p:txBody>
      </p:sp>
      <p:sp>
        <p:nvSpPr>
          <p:cNvPr id="95" name="Freeform: Shape 94">
            <a:extLst>
              <a:ext uri="{FF2B5EF4-FFF2-40B4-BE49-F238E27FC236}">
                <a16:creationId xmlns:a16="http://schemas.microsoft.com/office/drawing/2014/main" id="{B6BE28FC-C2D5-65CC-FFEA-907B164BF98E}"/>
              </a:ext>
            </a:extLst>
          </p:cNvPr>
          <p:cNvSpPr/>
          <p:nvPr/>
        </p:nvSpPr>
        <p:spPr>
          <a:xfrm>
            <a:off x="6801762" y="2340466"/>
            <a:ext cx="2400622" cy="903506"/>
          </a:xfrm>
          <a:custGeom>
            <a:avLst/>
            <a:gdLst>
              <a:gd name="connsiteX0" fmla="*/ 2400622 w 2400622"/>
              <a:gd name="connsiteY0" fmla="*/ 0 h 903506"/>
              <a:gd name="connsiteX1" fmla="*/ 0 w 2400622"/>
              <a:gd name="connsiteY1" fmla="*/ 903507 h 903506"/>
            </a:gdLst>
            <a:ahLst/>
            <a:cxnLst>
              <a:cxn ang="0">
                <a:pos x="connsiteX0" y="connsiteY0"/>
              </a:cxn>
              <a:cxn ang="0">
                <a:pos x="connsiteX1" y="connsiteY1"/>
              </a:cxn>
            </a:cxnLst>
            <a:rect l="l" t="t" r="r" b="b"/>
            <a:pathLst>
              <a:path w="2400622" h="903506">
                <a:moveTo>
                  <a:pt x="2400622" y="0"/>
                </a:moveTo>
                <a:lnTo>
                  <a:pt x="0" y="903507"/>
                </a:lnTo>
              </a:path>
            </a:pathLst>
          </a:custGeom>
          <a:ln w="16002" cap="flat">
            <a:solidFill>
              <a:srgbClr val="EC4899"/>
            </a:solidFill>
            <a:custDash>
              <a:ds d="750000" sp="375000"/>
            </a:custDash>
            <a:miter/>
            <a:tailEnd type="stealth" w="lg" len="lg"/>
          </a:ln>
        </p:spPr>
        <p:txBody>
          <a:bodyPr rtlCol="0" anchor="ctr"/>
          <a:lstStyle/>
          <a:p>
            <a:endParaRPr lang="en-IN"/>
          </a:p>
        </p:txBody>
      </p:sp>
      <p:sp>
        <p:nvSpPr>
          <p:cNvPr id="96" name="Freeform: Shape 95">
            <a:extLst>
              <a:ext uri="{FF2B5EF4-FFF2-40B4-BE49-F238E27FC236}">
                <a16:creationId xmlns:a16="http://schemas.microsoft.com/office/drawing/2014/main" id="{FB6E86A7-223B-7542-D820-6836C1B67752}"/>
              </a:ext>
            </a:extLst>
          </p:cNvPr>
          <p:cNvSpPr/>
          <p:nvPr/>
        </p:nvSpPr>
        <p:spPr>
          <a:xfrm>
            <a:off x="2400622" y="4448648"/>
            <a:ext cx="2800725" cy="903506"/>
          </a:xfrm>
          <a:custGeom>
            <a:avLst/>
            <a:gdLst>
              <a:gd name="connsiteX0" fmla="*/ 0 w 2800725"/>
              <a:gd name="connsiteY0" fmla="*/ 903507 h 903506"/>
              <a:gd name="connsiteX1" fmla="*/ 2800726 w 2800725"/>
              <a:gd name="connsiteY1" fmla="*/ 0 h 903506"/>
            </a:gdLst>
            <a:ahLst/>
            <a:cxnLst>
              <a:cxn ang="0">
                <a:pos x="connsiteX0" y="connsiteY0"/>
              </a:cxn>
              <a:cxn ang="0">
                <a:pos x="connsiteX1" y="connsiteY1"/>
              </a:cxn>
            </a:cxnLst>
            <a:rect l="l" t="t" r="r" b="b"/>
            <a:pathLst>
              <a:path w="2800725" h="903506">
                <a:moveTo>
                  <a:pt x="0" y="903507"/>
                </a:moveTo>
                <a:lnTo>
                  <a:pt x="2800726" y="0"/>
                </a:lnTo>
              </a:path>
            </a:pathLst>
          </a:custGeom>
          <a:ln w="16002" cap="flat">
            <a:solidFill>
              <a:srgbClr val="F472B6"/>
            </a:solidFill>
            <a:custDash>
              <a:ds d="750000" sp="375000"/>
            </a:custDash>
            <a:miter/>
            <a:tailEnd type="stealth" w="lg" len="lg"/>
          </a:ln>
        </p:spPr>
        <p:txBody>
          <a:bodyPr rtlCol="0" anchor="ctr"/>
          <a:lstStyle/>
          <a:p>
            <a:endParaRPr lang="en-IN"/>
          </a:p>
        </p:txBody>
      </p:sp>
      <p:sp>
        <p:nvSpPr>
          <p:cNvPr id="97" name="Freeform: Shape 96">
            <a:extLst>
              <a:ext uri="{FF2B5EF4-FFF2-40B4-BE49-F238E27FC236}">
                <a16:creationId xmlns:a16="http://schemas.microsoft.com/office/drawing/2014/main" id="{67206426-8EFA-2277-EBD9-3BD2A144E630}"/>
              </a:ext>
            </a:extLst>
          </p:cNvPr>
          <p:cNvSpPr/>
          <p:nvPr/>
        </p:nvSpPr>
        <p:spPr>
          <a:xfrm>
            <a:off x="4401140" y="4448648"/>
            <a:ext cx="1200311" cy="903506"/>
          </a:xfrm>
          <a:custGeom>
            <a:avLst/>
            <a:gdLst>
              <a:gd name="connsiteX0" fmla="*/ 0 w 1200311"/>
              <a:gd name="connsiteY0" fmla="*/ 903507 h 903506"/>
              <a:gd name="connsiteX1" fmla="*/ 1200311 w 1200311"/>
              <a:gd name="connsiteY1" fmla="*/ 0 h 903506"/>
            </a:gdLst>
            <a:ahLst/>
            <a:cxnLst>
              <a:cxn ang="0">
                <a:pos x="connsiteX0" y="connsiteY0"/>
              </a:cxn>
              <a:cxn ang="0">
                <a:pos x="connsiteX1" y="connsiteY1"/>
              </a:cxn>
            </a:cxnLst>
            <a:rect l="l" t="t" r="r" b="b"/>
            <a:pathLst>
              <a:path w="1200311" h="903506">
                <a:moveTo>
                  <a:pt x="0" y="903507"/>
                </a:moveTo>
                <a:lnTo>
                  <a:pt x="1200311" y="0"/>
                </a:lnTo>
              </a:path>
            </a:pathLst>
          </a:custGeom>
          <a:ln w="16002" cap="flat">
            <a:solidFill>
              <a:srgbClr val="F472B6"/>
            </a:solidFill>
            <a:custDash>
              <a:ds d="750000" sp="375000"/>
            </a:custDash>
            <a:miter/>
            <a:tailEnd type="stealth" w="lg" len="lg"/>
          </a:ln>
        </p:spPr>
        <p:txBody>
          <a:bodyPr rtlCol="0" anchor="ctr"/>
          <a:lstStyle/>
          <a:p>
            <a:endParaRPr lang="en-IN"/>
          </a:p>
        </p:txBody>
      </p:sp>
      <p:sp>
        <p:nvSpPr>
          <p:cNvPr id="98" name="Freeform: Shape 97">
            <a:extLst>
              <a:ext uri="{FF2B5EF4-FFF2-40B4-BE49-F238E27FC236}">
                <a16:creationId xmlns:a16="http://schemas.microsoft.com/office/drawing/2014/main" id="{13774744-A0D6-9769-D205-26E1A38A7D1D}"/>
              </a:ext>
            </a:extLst>
          </p:cNvPr>
          <p:cNvSpPr/>
          <p:nvPr/>
        </p:nvSpPr>
        <p:spPr>
          <a:xfrm>
            <a:off x="6001555" y="4448648"/>
            <a:ext cx="400103" cy="903506"/>
          </a:xfrm>
          <a:custGeom>
            <a:avLst/>
            <a:gdLst>
              <a:gd name="connsiteX0" fmla="*/ 400104 w 400103"/>
              <a:gd name="connsiteY0" fmla="*/ 903507 h 903506"/>
              <a:gd name="connsiteX1" fmla="*/ 0 w 400103"/>
              <a:gd name="connsiteY1" fmla="*/ 0 h 903506"/>
            </a:gdLst>
            <a:ahLst/>
            <a:cxnLst>
              <a:cxn ang="0">
                <a:pos x="connsiteX0" y="connsiteY0"/>
              </a:cxn>
              <a:cxn ang="0">
                <a:pos x="connsiteX1" y="connsiteY1"/>
              </a:cxn>
            </a:cxnLst>
            <a:rect l="l" t="t" r="r" b="b"/>
            <a:pathLst>
              <a:path w="400103" h="903506">
                <a:moveTo>
                  <a:pt x="400104" y="903507"/>
                </a:moveTo>
                <a:lnTo>
                  <a:pt x="0" y="0"/>
                </a:lnTo>
              </a:path>
            </a:pathLst>
          </a:custGeom>
          <a:ln w="16002" cap="flat">
            <a:solidFill>
              <a:srgbClr val="F472B6"/>
            </a:solidFill>
            <a:custDash>
              <a:ds d="750000" sp="375000"/>
            </a:custDash>
            <a:miter/>
            <a:tailEnd type="stealth" w="lg" len="lg"/>
          </a:ln>
        </p:spPr>
        <p:txBody>
          <a:bodyPr rtlCol="0" anchor="ctr"/>
          <a:lstStyle/>
          <a:p>
            <a:endParaRPr lang="en-IN"/>
          </a:p>
        </p:txBody>
      </p:sp>
      <p:sp>
        <p:nvSpPr>
          <p:cNvPr id="99" name="Freeform: Shape 98">
            <a:extLst>
              <a:ext uri="{FF2B5EF4-FFF2-40B4-BE49-F238E27FC236}">
                <a16:creationId xmlns:a16="http://schemas.microsoft.com/office/drawing/2014/main" id="{A8124FC0-278B-8C71-4323-DE5E086CE92D}"/>
              </a:ext>
            </a:extLst>
          </p:cNvPr>
          <p:cNvSpPr/>
          <p:nvPr/>
        </p:nvSpPr>
        <p:spPr>
          <a:xfrm>
            <a:off x="7601969" y="5352154"/>
            <a:ext cx="2400622" cy="602337"/>
          </a:xfrm>
          <a:custGeom>
            <a:avLst/>
            <a:gdLst>
              <a:gd name="connsiteX0" fmla="*/ 2280591 w 2400622"/>
              <a:gd name="connsiteY0" fmla="*/ 0 h 602337"/>
              <a:gd name="connsiteX1" fmla="*/ 2400622 w 2400622"/>
              <a:gd name="connsiteY1" fmla="*/ 0 h 602337"/>
              <a:gd name="connsiteX2" fmla="*/ 2400622 w 2400622"/>
              <a:gd name="connsiteY2" fmla="*/ 602338 h 602337"/>
              <a:gd name="connsiteX3" fmla="*/ 2280591 w 2400622"/>
              <a:gd name="connsiteY3" fmla="*/ 602338 h 602337"/>
              <a:gd name="connsiteX4" fmla="*/ 120031 w 2400622"/>
              <a:gd name="connsiteY4" fmla="*/ 602338 h 602337"/>
              <a:gd name="connsiteX5" fmla="*/ 0 w 2400622"/>
              <a:gd name="connsiteY5" fmla="*/ 602338 h 602337"/>
              <a:gd name="connsiteX6" fmla="*/ 0 w 2400622"/>
              <a:gd name="connsiteY6" fmla="*/ 0 h 602337"/>
              <a:gd name="connsiteX7" fmla="*/ 120031 w 2400622"/>
              <a:gd name="connsiteY7" fmla="*/ 0 h 60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0622" h="602337">
                <a:moveTo>
                  <a:pt x="2280591" y="0"/>
                </a:moveTo>
                <a:cubicBezTo>
                  <a:pt x="2346883" y="0"/>
                  <a:pt x="2400622" y="0"/>
                  <a:pt x="2400622" y="0"/>
                </a:cubicBezTo>
                <a:lnTo>
                  <a:pt x="2400622" y="602338"/>
                </a:lnTo>
                <a:cubicBezTo>
                  <a:pt x="2400622" y="602338"/>
                  <a:pt x="2346883" y="602338"/>
                  <a:pt x="2280591" y="602338"/>
                </a:cubicBezTo>
                <a:lnTo>
                  <a:pt x="120031" y="602338"/>
                </a:lnTo>
                <a:cubicBezTo>
                  <a:pt x="53740" y="602338"/>
                  <a:pt x="0" y="602338"/>
                  <a:pt x="0" y="602338"/>
                </a:cubicBezTo>
                <a:lnTo>
                  <a:pt x="0" y="0"/>
                </a:lnTo>
                <a:cubicBezTo>
                  <a:pt x="0" y="0"/>
                  <a:pt x="53740" y="0"/>
                  <a:pt x="120031" y="0"/>
                </a:cubicBezTo>
                <a:close/>
              </a:path>
            </a:pathLst>
          </a:custGeom>
          <a:solidFill>
            <a:srgbClr val="F1F5F9"/>
          </a:solidFill>
          <a:ln w="16002" cap="flat">
            <a:solidFill>
              <a:srgbClr val="94A3B8"/>
            </a:solidFill>
            <a:prstDash val="solid"/>
            <a:miter/>
          </a:ln>
        </p:spPr>
        <p:txBody>
          <a:bodyPr rtlCol="0" anchor="ctr"/>
          <a:lstStyle/>
          <a:p>
            <a:endParaRPr lang="en-IN"/>
          </a:p>
        </p:txBody>
      </p:sp>
      <p:sp>
        <p:nvSpPr>
          <p:cNvPr id="100" name="TextBox 99">
            <a:extLst>
              <a:ext uri="{FF2B5EF4-FFF2-40B4-BE49-F238E27FC236}">
                <a16:creationId xmlns:a16="http://schemas.microsoft.com/office/drawing/2014/main" id="{831BD4BA-BBE8-9DF3-C212-8B76856EFB50}"/>
              </a:ext>
            </a:extLst>
          </p:cNvPr>
          <p:cNvSpPr txBox="1"/>
          <p:nvPr/>
        </p:nvSpPr>
        <p:spPr>
          <a:xfrm>
            <a:off x="8211769" y="5380679"/>
            <a:ext cx="1181021" cy="185649"/>
          </a:xfrm>
          <a:prstGeom prst="rect">
            <a:avLst/>
          </a:prstGeom>
          <a:noFill/>
        </p:spPr>
        <p:txBody>
          <a:bodyPr wrap="none" rtlCol="0">
            <a:spAutoFit/>
          </a:bodyPr>
          <a:lstStyle/>
          <a:p>
            <a:pPr algn="l"/>
            <a:r>
              <a:rPr lang="en-IN" sz="1050" b="1" spc="0" baseline="0">
                <a:ln/>
                <a:solidFill>
                  <a:srgbClr val="334155"/>
                </a:solidFill>
                <a:latin typeface="Arial"/>
                <a:cs typeface="Arial"/>
                <a:sym typeface="Arial"/>
                <a:rtl val="0"/>
              </a:rPr>
              <a:t>CUPS Architecture</a:t>
            </a:r>
          </a:p>
        </p:txBody>
      </p:sp>
      <p:sp>
        <p:nvSpPr>
          <p:cNvPr id="101" name="TextBox 100">
            <a:extLst>
              <a:ext uri="{FF2B5EF4-FFF2-40B4-BE49-F238E27FC236}">
                <a16:creationId xmlns:a16="http://schemas.microsoft.com/office/drawing/2014/main" id="{A9B9FA75-65CE-8E23-E13A-733E9FEC9299}"/>
              </a:ext>
            </a:extLst>
          </p:cNvPr>
          <p:cNvSpPr txBox="1"/>
          <p:nvPr/>
        </p:nvSpPr>
        <p:spPr>
          <a:xfrm>
            <a:off x="7922042" y="5505988"/>
            <a:ext cx="1760476" cy="179567"/>
          </a:xfrm>
          <a:prstGeom prst="rect">
            <a:avLst/>
          </a:prstGeom>
          <a:noFill/>
        </p:spPr>
        <p:txBody>
          <a:bodyPr wrap="none" rtlCol="0">
            <a:spAutoFit/>
          </a:bodyPr>
          <a:lstStyle/>
          <a:p>
            <a:pPr algn="l"/>
            <a:r>
              <a:rPr lang="en-IN" sz="825" spc="0" baseline="0">
                <a:ln/>
                <a:solidFill>
                  <a:srgbClr val="64748B"/>
                </a:solidFill>
                <a:latin typeface="Segoe UI Emoji"/>
                <a:ea typeface="Segoe UI Emoji"/>
                <a:sym typeface="Segoe UI Emoji"/>
                <a:rtl val="0"/>
              </a:rPr>
              <a:t>🧠</a:t>
            </a:r>
            <a:r>
              <a:rPr lang="en-IN" sz="900" spc="0" baseline="0">
                <a:ln/>
                <a:solidFill>
                  <a:srgbClr val="64748B"/>
                </a:solidFill>
                <a:latin typeface="Arial"/>
                <a:ea typeface="Segoe UI Emoji"/>
                <a:cs typeface="Arial"/>
                <a:sym typeface="Arial"/>
                <a:rtl val="0"/>
              </a:rPr>
              <a:t> Control Plane: AMF/SMF (Brains)</a:t>
            </a:r>
          </a:p>
        </p:txBody>
      </p:sp>
      <p:sp>
        <p:nvSpPr>
          <p:cNvPr id="102" name="TextBox 101">
            <a:extLst>
              <a:ext uri="{FF2B5EF4-FFF2-40B4-BE49-F238E27FC236}">
                <a16:creationId xmlns:a16="http://schemas.microsoft.com/office/drawing/2014/main" id="{33BD8349-9E7F-EBD7-CE73-6424EE06316D}"/>
              </a:ext>
            </a:extLst>
          </p:cNvPr>
          <p:cNvSpPr txBox="1"/>
          <p:nvPr/>
        </p:nvSpPr>
        <p:spPr>
          <a:xfrm>
            <a:off x="8079466" y="5626456"/>
            <a:ext cx="1445629" cy="179567"/>
          </a:xfrm>
          <a:prstGeom prst="rect">
            <a:avLst/>
          </a:prstGeom>
          <a:noFill/>
        </p:spPr>
        <p:txBody>
          <a:bodyPr wrap="none" rtlCol="0">
            <a:spAutoFit/>
          </a:bodyPr>
          <a:lstStyle/>
          <a:p>
            <a:pPr algn="l"/>
            <a:r>
              <a:rPr lang="en-IN" sz="825" spc="0" baseline="0">
                <a:ln/>
                <a:solidFill>
                  <a:srgbClr val="64748B"/>
                </a:solidFill>
                <a:latin typeface="Segoe UI Emoji"/>
                <a:ea typeface="Segoe UI Emoji"/>
                <a:sym typeface="Segoe UI Emoji"/>
                <a:rtl val="0"/>
              </a:rPr>
              <a:t>💪</a:t>
            </a:r>
            <a:r>
              <a:rPr lang="en-IN" sz="900" spc="0" baseline="0">
                <a:ln/>
                <a:solidFill>
                  <a:srgbClr val="64748B"/>
                </a:solidFill>
                <a:latin typeface="Arial"/>
                <a:ea typeface="Segoe UI Emoji"/>
                <a:cs typeface="Arial"/>
                <a:sym typeface="Arial"/>
                <a:rtl val="0"/>
              </a:rPr>
              <a:t> User Plane: UPF (Muscle)</a:t>
            </a:r>
          </a:p>
        </p:txBody>
      </p:sp>
      <p:sp>
        <p:nvSpPr>
          <p:cNvPr id="103" name="TextBox 102">
            <a:extLst>
              <a:ext uri="{FF2B5EF4-FFF2-40B4-BE49-F238E27FC236}">
                <a16:creationId xmlns:a16="http://schemas.microsoft.com/office/drawing/2014/main" id="{886BBB83-21BB-2EB8-510D-B2A8E260D6CA}"/>
              </a:ext>
            </a:extLst>
          </p:cNvPr>
          <p:cNvSpPr txBox="1"/>
          <p:nvPr/>
        </p:nvSpPr>
        <p:spPr>
          <a:xfrm>
            <a:off x="8076629" y="5746923"/>
            <a:ext cx="1451302" cy="179567"/>
          </a:xfrm>
          <a:prstGeom prst="rect">
            <a:avLst/>
          </a:prstGeom>
          <a:noFill/>
        </p:spPr>
        <p:txBody>
          <a:bodyPr wrap="none" rtlCol="0">
            <a:spAutoFit/>
          </a:bodyPr>
          <a:lstStyle/>
          <a:p>
            <a:pPr algn="l"/>
            <a:r>
              <a:rPr lang="en-IN" sz="825" spc="0" baseline="0">
                <a:ln/>
                <a:solidFill>
                  <a:srgbClr val="64748B"/>
                </a:solidFill>
                <a:latin typeface="Segoe UI Emoji"/>
                <a:ea typeface="Segoe UI Emoji"/>
                <a:sym typeface="Segoe UI Emoji"/>
                <a:rtl val="0"/>
              </a:rPr>
              <a:t>⚡</a:t>
            </a:r>
            <a:r>
              <a:rPr lang="en-IN" sz="900" spc="0" baseline="0">
                <a:ln/>
                <a:solidFill>
                  <a:srgbClr val="64748B"/>
                </a:solidFill>
                <a:latin typeface="Arial"/>
                <a:ea typeface="Segoe UI Emoji"/>
                <a:cs typeface="Arial"/>
                <a:sym typeface="Arial"/>
                <a:rtl val="0"/>
              </a:rPr>
              <a:t> Flexible Edge Deployment</a:t>
            </a:r>
          </a:p>
        </p:txBody>
      </p:sp>
      <p:sp>
        <p:nvSpPr>
          <p:cNvPr id="104" name="Freeform: Shape 103">
            <a:extLst>
              <a:ext uri="{FF2B5EF4-FFF2-40B4-BE49-F238E27FC236}">
                <a16:creationId xmlns:a16="http://schemas.microsoft.com/office/drawing/2014/main" id="{A33675D3-92B0-C4C5-64D8-A933F5ED32FD}"/>
              </a:ext>
            </a:extLst>
          </p:cNvPr>
          <p:cNvSpPr/>
          <p:nvPr/>
        </p:nvSpPr>
        <p:spPr>
          <a:xfrm>
            <a:off x="400103" y="2762102"/>
            <a:ext cx="1409379" cy="1101560"/>
          </a:xfrm>
          <a:custGeom>
            <a:avLst/>
            <a:gdLst>
              <a:gd name="connsiteX0" fmla="*/ 1104286 w 1200311"/>
              <a:gd name="connsiteY0" fmla="*/ 0 h 1084207"/>
              <a:gd name="connsiteX1" fmla="*/ 1200311 w 1200311"/>
              <a:gd name="connsiteY1" fmla="*/ 0 h 1084207"/>
              <a:gd name="connsiteX2" fmla="*/ 1200311 w 1200311"/>
              <a:gd name="connsiteY2" fmla="*/ 1084208 h 1084207"/>
              <a:gd name="connsiteX3" fmla="*/ 1104286 w 1200311"/>
              <a:gd name="connsiteY3" fmla="*/ 1084208 h 1084207"/>
              <a:gd name="connsiteX4" fmla="*/ 96025 w 1200311"/>
              <a:gd name="connsiteY4" fmla="*/ 1084208 h 1084207"/>
              <a:gd name="connsiteX5" fmla="*/ 0 w 1200311"/>
              <a:gd name="connsiteY5" fmla="*/ 1084208 h 1084207"/>
              <a:gd name="connsiteX6" fmla="*/ 0 w 1200311"/>
              <a:gd name="connsiteY6" fmla="*/ 0 h 1084207"/>
              <a:gd name="connsiteX7" fmla="*/ 96025 w 1200311"/>
              <a:gd name="connsiteY7" fmla="*/ 0 h 108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0311" h="1084207">
                <a:moveTo>
                  <a:pt x="1104286" y="0"/>
                </a:moveTo>
                <a:cubicBezTo>
                  <a:pt x="1157319" y="0"/>
                  <a:pt x="1200311" y="0"/>
                  <a:pt x="1200311" y="0"/>
                </a:cubicBezTo>
                <a:lnTo>
                  <a:pt x="1200311" y="1084208"/>
                </a:lnTo>
                <a:cubicBezTo>
                  <a:pt x="1200311" y="1084208"/>
                  <a:pt x="1157319" y="1084208"/>
                  <a:pt x="1104286" y="1084208"/>
                </a:cubicBezTo>
                <a:lnTo>
                  <a:pt x="96025" y="1084208"/>
                </a:lnTo>
                <a:cubicBezTo>
                  <a:pt x="42992" y="1084208"/>
                  <a:pt x="0" y="1084208"/>
                  <a:pt x="0" y="1084208"/>
                </a:cubicBezTo>
                <a:lnTo>
                  <a:pt x="0" y="0"/>
                </a:lnTo>
                <a:cubicBezTo>
                  <a:pt x="0" y="0"/>
                  <a:pt x="42992" y="0"/>
                  <a:pt x="96025" y="0"/>
                </a:cubicBezTo>
                <a:close/>
              </a:path>
            </a:pathLst>
          </a:custGeom>
          <a:solidFill>
            <a:srgbClr val="EFF6FF"/>
          </a:solidFill>
          <a:ln w="16002" cap="flat">
            <a:solidFill>
              <a:srgbClr val="3B82F6"/>
            </a:solidFill>
            <a:prstDash val="solid"/>
            <a:miter/>
          </a:ln>
        </p:spPr>
        <p:txBody>
          <a:bodyPr rtlCol="0" anchor="ctr"/>
          <a:lstStyle/>
          <a:p>
            <a:endParaRPr lang="en-IN"/>
          </a:p>
        </p:txBody>
      </p:sp>
      <p:sp>
        <p:nvSpPr>
          <p:cNvPr id="105" name="TextBox 104">
            <a:extLst>
              <a:ext uri="{FF2B5EF4-FFF2-40B4-BE49-F238E27FC236}">
                <a16:creationId xmlns:a16="http://schemas.microsoft.com/office/drawing/2014/main" id="{04FE186E-3F19-14F4-640C-D4ACC53725C0}"/>
              </a:ext>
            </a:extLst>
          </p:cNvPr>
          <p:cNvSpPr txBox="1"/>
          <p:nvPr/>
        </p:nvSpPr>
        <p:spPr>
          <a:xfrm>
            <a:off x="567293" y="2771416"/>
            <a:ext cx="865931" cy="172190"/>
          </a:xfrm>
          <a:prstGeom prst="rect">
            <a:avLst/>
          </a:prstGeom>
          <a:noFill/>
        </p:spPr>
        <p:txBody>
          <a:bodyPr wrap="none" rtlCol="0">
            <a:spAutoFit/>
          </a:bodyPr>
          <a:lstStyle/>
          <a:p>
            <a:pPr algn="l"/>
            <a:r>
              <a:rPr lang="en-IN" sz="900" b="1" spc="0" baseline="0">
                <a:ln/>
                <a:solidFill>
                  <a:srgbClr val="1E40AF"/>
                </a:solidFill>
                <a:latin typeface="Arial"/>
                <a:cs typeface="Arial"/>
                <a:sym typeface="Arial"/>
                <a:rtl val="0"/>
              </a:rPr>
              <a:t>Key UPF Rules</a:t>
            </a:r>
          </a:p>
        </p:txBody>
      </p:sp>
      <p:sp>
        <p:nvSpPr>
          <p:cNvPr id="106" name="TextBox 105">
            <a:extLst>
              <a:ext uri="{FF2B5EF4-FFF2-40B4-BE49-F238E27FC236}">
                <a16:creationId xmlns:a16="http://schemas.microsoft.com/office/drawing/2014/main" id="{D3B14D69-9E4B-4E37-1004-752401578D65}"/>
              </a:ext>
            </a:extLst>
          </p:cNvPr>
          <p:cNvSpPr txBox="1"/>
          <p:nvPr/>
        </p:nvSpPr>
        <p:spPr>
          <a:xfrm>
            <a:off x="418067" y="2892319"/>
            <a:ext cx="1164384" cy="171555"/>
          </a:xfrm>
          <a:prstGeom prst="rect">
            <a:avLst/>
          </a:prstGeom>
          <a:noFill/>
        </p:spPr>
        <p:txBody>
          <a:bodyPr wrap="none" rtlCol="0">
            <a:spAutoFit/>
          </a:bodyPr>
          <a:lstStyle/>
          <a:p>
            <a:pPr algn="l"/>
            <a:r>
              <a:rPr lang="en-IN" sz="750" spc="0" baseline="0">
                <a:ln/>
                <a:solidFill>
                  <a:srgbClr val="2563EB"/>
                </a:solidFill>
                <a:latin typeface="Segoe UI Emoji"/>
                <a:ea typeface="Segoe UI Emoji"/>
                <a:sym typeface="Segoe UI Emoji"/>
                <a:rtl val="0"/>
              </a:rPr>
              <a:t>📋</a:t>
            </a:r>
            <a:r>
              <a:rPr lang="en-IN" sz="750" spc="0" baseline="0">
                <a:ln/>
                <a:solidFill>
                  <a:srgbClr val="2563EB"/>
                </a:solidFill>
                <a:latin typeface="Arial"/>
                <a:ea typeface="Segoe UI Emoji"/>
                <a:cs typeface="Arial"/>
                <a:sym typeface="Arial"/>
                <a:rtl val="0"/>
              </a:rPr>
              <a:t> PDR (Packet Detection)</a:t>
            </a:r>
          </a:p>
        </p:txBody>
      </p:sp>
      <p:sp>
        <p:nvSpPr>
          <p:cNvPr id="107" name="TextBox 106">
            <a:extLst>
              <a:ext uri="{FF2B5EF4-FFF2-40B4-BE49-F238E27FC236}">
                <a16:creationId xmlns:a16="http://schemas.microsoft.com/office/drawing/2014/main" id="{05022D60-4221-4CA3-A417-C1D23C27A12F}"/>
              </a:ext>
            </a:extLst>
          </p:cNvPr>
          <p:cNvSpPr txBox="1"/>
          <p:nvPr/>
        </p:nvSpPr>
        <p:spPr>
          <a:xfrm>
            <a:off x="406950" y="3012786"/>
            <a:ext cx="1186616" cy="171555"/>
          </a:xfrm>
          <a:prstGeom prst="rect">
            <a:avLst/>
          </a:prstGeom>
          <a:noFill/>
        </p:spPr>
        <p:txBody>
          <a:bodyPr wrap="none" rtlCol="0">
            <a:spAutoFit/>
          </a:bodyPr>
          <a:lstStyle/>
          <a:p>
            <a:pPr algn="l"/>
            <a:r>
              <a:rPr lang="en-IN" sz="750" spc="0" baseline="0">
                <a:ln/>
                <a:solidFill>
                  <a:srgbClr val="2563EB"/>
                </a:solidFill>
                <a:latin typeface="Segoe UI Emoji"/>
                <a:ea typeface="Segoe UI Emoji"/>
                <a:sym typeface="Segoe UI Emoji"/>
                <a:rtl val="0"/>
              </a:rPr>
              <a:t>🔄</a:t>
            </a:r>
            <a:r>
              <a:rPr lang="en-IN" sz="750" spc="0" baseline="0">
                <a:ln/>
                <a:solidFill>
                  <a:srgbClr val="2563EB"/>
                </a:solidFill>
                <a:latin typeface="Arial"/>
                <a:ea typeface="Segoe UI Emoji"/>
                <a:cs typeface="Arial"/>
                <a:sym typeface="Arial"/>
                <a:rtl val="0"/>
              </a:rPr>
              <a:t> FAR (Forwarding Action)</a:t>
            </a:r>
          </a:p>
        </p:txBody>
      </p:sp>
      <p:sp>
        <p:nvSpPr>
          <p:cNvPr id="108" name="TextBox 107">
            <a:extLst>
              <a:ext uri="{FF2B5EF4-FFF2-40B4-BE49-F238E27FC236}">
                <a16:creationId xmlns:a16="http://schemas.microsoft.com/office/drawing/2014/main" id="{24D845CF-1ADB-B34F-F66B-69340C1BDB68}"/>
              </a:ext>
            </a:extLst>
          </p:cNvPr>
          <p:cNvSpPr txBox="1"/>
          <p:nvPr/>
        </p:nvSpPr>
        <p:spPr>
          <a:xfrm>
            <a:off x="400288" y="3133254"/>
            <a:ext cx="1199940" cy="171555"/>
          </a:xfrm>
          <a:prstGeom prst="rect">
            <a:avLst/>
          </a:prstGeom>
          <a:noFill/>
        </p:spPr>
        <p:txBody>
          <a:bodyPr wrap="none" rtlCol="0">
            <a:spAutoFit/>
          </a:bodyPr>
          <a:lstStyle/>
          <a:p>
            <a:pPr algn="l"/>
            <a:r>
              <a:rPr lang="en-IN" sz="750" spc="0" baseline="0">
                <a:ln/>
                <a:solidFill>
                  <a:srgbClr val="2563EB"/>
                </a:solidFill>
                <a:latin typeface="Segoe UI Emoji"/>
                <a:ea typeface="Segoe UI Emoji"/>
                <a:sym typeface="Segoe UI Emoji"/>
                <a:rtl val="0"/>
              </a:rPr>
              <a:t>⚡</a:t>
            </a:r>
            <a:r>
              <a:rPr lang="en-IN" sz="750" spc="0" baseline="0">
                <a:ln/>
                <a:solidFill>
                  <a:srgbClr val="2563EB"/>
                </a:solidFill>
                <a:latin typeface="Arial"/>
                <a:ea typeface="Segoe UI Emoji"/>
                <a:cs typeface="Arial"/>
                <a:sym typeface="Arial"/>
                <a:rtl val="0"/>
              </a:rPr>
              <a:t> QER (QoS Enforcement)</a:t>
            </a:r>
          </a:p>
        </p:txBody>
      </p:sp>
      <p:sp>
        <p:nvSpPr>
          <p:cNvPr id="109" name="TextBox 108">
            <a:extLst>
              <a:ext uri="{FF2B5EF4-FFF2-40B4-BE49-F238E27FC236}">
                <a16:creationId xmlns:a16="http://schemas.microsoft.com/office/drawing/2014/main" id="{C78094AF-B50D-2194-2066-FC70BF0D6BB9}"/>
              </a:ext>
            </a:extLst>
          </p:cNvPr>
          <p:cNvSpPr txBox="1"/>
          <p:nvPr/>
        </p:nvSpPr>
        <p:spPr>
          <a:xfrm>
            <a:off x="418067" y="3253721"/>
            <a:ext cx="1164384" cy="171555"/>
          </a:xfrm>
          <a:prstGeom prst="rect">
            <a:avLst/>
          </a:prstGeom>
          <a:noFill/>
        </p:spPr>
        <p:txBody>
          <a:bodyPr wrap="none" rtlCol="0">
            <a:spAutoFit/>
          </a:bodyPr>
          <a:lstStyle/>
          <a:p>
            <a:pPr algn="l"/>
            <a:r>
              <a:rPr lang="en-IN" sz="750" spc="0" baseline="0">
                <a:ln/>
                <a:solidFill>
                  <a:srgbClr val="2563EB"/>
                </a:solidFill>
                <a:latin typeface="Segoe UI Emoji"/>
                <a:ea typeface="Segoe UI Emoji"/>
                <a:sym typeface="Segoe UI Emoji"/>
                <a:rtl val="0"/>
              </a:rPr>
              <a:t>📊</a:t>
            </a:r>
            <a:r>
              <a:rPr lang="en-IN" sz="750" spc="0" baseline="0">
                <a:ln/>
                <a:solidFill>
                  <a:srgbClr val="2563EB"/>
                </a:solidFill>
                <a:latin typeface="Arial"/>
                <a:ea typeface="Segoe UI Emoji"/>
                <a:cs typeface="Arial"/>
                <a:sym typeface="Arial"/>
                <a:rtl val="0"/>
              </a:rPr>
              <a:t> URR (Usage Reporting)</a:t>
            </a:r>
          </a:p>
        </p:txBody>
      </p:sp>
      <p:sp>
        <p:nvSpPr>
          <p:cNvPr id="110" name="TextBox 109">
            <a:extLst>
              <a:ext uri="{FF2B5EF4-FFF2-40B4-BE49-F238E27FC236}">
                <a16:creationId xmlns:a16="http://schemas.microsoft.com/office/drawing/2014/main" id="{D0AEC6CE-935B-8B43-5D25-6962B6387015}"/>
              </a:ext>
            </a:extLst>
          </p:cNvPr>
          <p:cNvSpPr txBox="1"/>
          <p:nvPr/>
        </p:nvSpPr>
        <p:spPr>
          <a:xfrm>
            <a:off x="586581" y="3450346"/>
            <a:ext cx="827355" cy="152003"/>
          </a:xfrm>
          <a:prstGeom prst="rect">
            <a:avLst/>
          </a:prstGeom>
          <a:noFill/>
        </p:spPr>
        <p:txBody>
          <a:bodyPr wrap="none" rtlCol="0">
            <a:spAutoFit/>
          </a:bodyPr>
          <a:lstStyle/>
          <a:p>
            <a:pPr algn="l"/>
            <a:r>
              <a:rPr lang="en-IN" sz="675" spc="0" baseline="0">
                <a:ln/>
                <a:solidFill>
                  <a:srgbClr val="64748B"/>
                </a:solidFill>
                <a:latin typeface="Arial"/>
                <a:cs typeface="Arial"/>
                <a:sym typeface="Arial"/>
                <a:rtl val="0"/>
              </a:rPr>
              <a:t>All rules provisioned</a:t>
            </a:r>
          </a:p>
        </p:txBody>
      </p:sp>
      <p:sp>
        <p:nvSpPr>
          <p:cNvPr id="111" name="TextBox 110">
            <a:extLst>
              <a:ext uri="{FF2B5EF4-FFF2-40B4-BE49-F238E27FC236}">
                <a16:creationId xmlns:a16="http://schemas.microsoft.com/office/drawing/2014/main" id="{05354DB6-DB32-E601-F0A3-CCE504ABF21C}"/>
              </a:ext>
            </a:extLst>
          </p:cNvPr>
          <p:cNvSpPr txBox="1"/>
          <p:nvPr/>
        </p:nvSpPr>
        <p:spPr>
          <a:xfrm>
            <a:off x="672701" y="3540697"/>
            <a:ext cx="655115" cy="152003"/>
          </a:xfrm>
          <a:prstGeom prst="rect">
            <a:avLst/>
          </a:prstGeom>
          <a:noFill/>
        </p:spPr>
        <p:txBody>
          <a:bodyPr wrap="none" rtlCol="0">
            <a:spAutoFit/>
          </a:bodyPr>
          <a:lstStyle/>
          <a:p>
            <a:pPr algn="l"/>
            <a:r>
              <a:rPr lang="en-IN" sz="675" spc="0" baseline="0">
                <a:ln/>
                <a:solidFill>
                  <a:srgbClr val="64748B"/>
                </a:solidFill>
                <a:latin typeface="Arial"/>
                <a:cs typeface="Arial"/>
                <a:sym typeface="Arial"/>
                <a:rtl val="0"/>
              </a:rPr>
              <a:t>by SMF via N4</a:t>
            </a:r>
          </a:p>
        </p:txBody>
      </p:sp>
      <p:sp>
        <p:nvSpPr>
          <p:cNvPr id="112" name="TextBox 111">
            <a:extLst>
              <a:ext uri="{FF2B5EF4-FFF2-40B4-BE49-F238E27FC236}">
                <a16:creationId xmlns:a16="http://schemas.microsoft.com/office/drawing/2014/main" id="{37CA9547-5CAB-0D4A-F68B-467D8EC21819}"/>
              </a:ext>
            </a:extLst>
          </p:cNvPr>
          <p:cNvSpPr txBox="1"/>
          <p:nvPr/>
        </p:nvSpPr>
        <p:spPr>
          <a:xfrm>
            <a:off x="502536" y="3661164"/>
            <a:ext cx="995446" cy="152003"/>
          </a:xfrm>
          <a:prstGeom prst="rect">
            <a:avLst/>
          </a:prstGeom>
          <a:noFill/>
        </p:spPr>
        <p:txBody>
          <a:bodyPr wrap="none" rtlCol="0">
            <a:spAutoFit/>
          </a:bodyPr>
          <a:lstStyle/>
          <a:p>
            <a:pPr algn="l"/>
            <a:r>
              <a:rPr lang="en-IN" sz="675" spc="0" baseline="0">
                <a:ln/>
                <a:solidFill>
                  <a:srgbClr val="64748B"/>
                </a:solidFill>
                <a:latin typeface="Arial"/>
                <a:cs typeface="Arial"/>
                <a:sym typeface="Arial"/>
                <a:rtl val="0"/>
              </a:rPr>
              <a:t>Master-Slave relationship</a:t>
            </a:r>
          </a:p>
        </p:txBody>
      </p:sp>
    </p:spTree>
    <p:extLst>
      <p:ext uri="{BB962C8B-B14F-4D97-AF65-F5344CB8AC3E}">
        <p14:creationId xmlns:p14="http://schemas.microsoft.com/office/powerpoint/2010/main" val="754728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706E1-9084-3559-2CBA-5C4B500623B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71D4247-770F-0313-6211-6139F6AA99F6}"/>
              </a:ext>
            </a:extLst>
          </p:cNvPr>
          <p:cNvSpPr>
            <a:spLocks noGrp="1"/>
          </p:cNvSpPr>
          <p:nvPr>
            <p:ph type="title" idx="4294967295"/>
          </p:nvPr>
        </p:nvSpPr>
        <p:spPr>
          <a:xfrm>
            <a:off x="261986" y="359602"/>
            <a:ext cx="9581446" cy="503238"/>
          </a:xfrm>
        </p:spPr>
        <p:txBody>
          <a:bodyPr>
            <a:noAutofit/>
          </a:bodyPr>
          <a:lstStyle/>
          <a:p>
            <a:r>
              <a:rPr lang="en-US" sz="2400" dirty="0"/>
              <a:t>5G Radio Access Network (RAN) Architecture: The NG-RAN</a:t>
            </a:r>
          </a:p>
        </p:txBody>
      </p:sp>
      <p:sp>
        <p:nvSpPr>
          <p:cNvPr id="12" name="TextBox 11">
            <a:extLst>
              <a:ext uri="{FF2B5EF4-FFF2-40B4-BE49-F238E27FC236}">
                <a16:creationId xmlns:a16="http://schemas.microsoft.com/office/drawing/2014/main" id="{BEDB6BD2-E766-2517-038D-C52ED6D0FBF2}"/>
              </a:ext>
            </a:extLst>
          </p:cNvPr>
          <p:cNvSpPr txBox="1"/>
          <p:nvPr/>
        </p:nvSpPr>
        <p:spPr>
          <a:xfrm>
            <a:off x="3149600" y="1041400"/>
            <a:ext cx="6038641" cy="461665"/>
          </a:xfrm>
          <a:prstGeom prst="rect">
            <a:avLst/>
          </a:prstGeom>
          <a:noFill/>
        </p:spPr>
        <p:txBody>
          <a:bodyPr wrap="none" rtlCol="0">
            <a:spAutoFit/>
          </a:bodyPr>
          <a:lstStyle/>
          <a:p>
            <a:pPr algn="l"/>
            <a:r>
              <a:rPr lang="en-IN" sz="2400" b="1" dirty="0">
                <a:ln/>
                <a:solidFill>
                  <a:srgbClr val="1E3A8A"/>
                </a:solidFill>
                <a:latin typeface="Arial"/>
                <a:cs typeface="Arial"/>
                <a:sym typeface="Arial"/>
                <a:rtl val="0"/>
              </a:rPr>
              <a:t>5G NG-RAN Architecture: The RAN Split</a:t>
            </a:r>
          </a:p>
        </p:txBody>
      </p:sp>
      <p:grpSp>
        <p:nvGrpSpPr>
          <p:cNvPr id="13" name="Graphic 8">
            <a:extLst>
              <a:ext uri="{FF2B5EF4-FFF2-40B4-BE49-F238E27FC236}">
                <a16:creationId xmlns:a16="http://schemas.microsoft.com/office/drawing/2014/main" id="{048D14D5-71AD-E84E-08DE-AF78F9B37A4F}"/>
              </a:ext>
            </a:extLst>
          </p:cNvPr>
          <p:cNvGrpSpPr/>
          <p:nvPr/>
        </p:nvGrpSpPr>
        <p:grpSpPr>
          <a:xfrm>
            <a:off x="690033" y="1346835"/>
            <a:ext cx="2628900" cy="2588577"/>
            <a:chOff x="1035050" y="2020252"/>
            <a:chExt cx="3943350" cy="3882866"/>
          </a:xfrm>
        </p:grpSpPr>
        <p:sp>
          <p:nvSpPr>
            <p:cNvPr id="14" name="Freeform: Shape 13">
              <a:extLst>
                <a:ext uri="{FF2B5EF4-FFF2-40B4-BE49-F238E27FC236}">
                  <a16:creationId xmlns:a16="http://schemas.microsoft.com/office/drawing/2014/main" id="{78EB579E-74E2-9388-00EB-FCFF98FDAC76}"/>
                </a:ext>
              </a:extLst>
            </p:cNvPr>
            <p:cNvSpPr/>
            <p:nvPr/>
          </p:nvSpPr>
          <p:spPr>
            <a:xfrm>
              <a:off x="1765300" y="2145506"/>
              <a:ext cx="365125" cy="3757612"/>
            </a:xfrm>
            <a:custGeom>
              <a:avLst/>
              <a:gdLst>
                <a:gd name="connsiteX0" fmla="*/ 321310 w 365125"/>
                <a:gd name="connsiteY0" fmla="*/ 0 h 3757612"/>
                <a:gd name="connsiteX1" fmla="*/ 365125 w 365125"/>
                <a:gd name="connsiteY1" fmla="*/ 0 h 3757612"/>
                <a:gd name="connsiteX2" fmla="*/ 365125 w 365125"/>
                <a:gd name="connsiteY2" fmla="*/ 3757613 h 3757612"/>
                <a:gd name="connsiteX3" fmla="*/ 321310 w 365125"/>
                <a:gd name="connsiteY3" fmla="*/ 3757613 h 3757612"/>
                <a:gd name="connsiteX4" fmla="*/ 43815 w 365125"/>
                <a:gd name="connsiteY4" fmla="*/ 3757613 h 3757612"/>
                <a:gd name="connsiteX5" fmla="*/ 0 w 365125"/>
                <a:gd name="connsiteY5" fmla="*/ 3757613 h 3757612"/>
                <a:gd name="connsiteX6" fmla="*/ 0 w 365125"/>
                <a:gd name="connsiteY6" fmla="*/ 0 h 3757612"/>
                <a:gd name="connsiteX7" fmla="*/ 43815 w 365125"/>
                <a:gd name="connsiteY7" fmla="*/ 0 h 375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125" h="3757612">
                  <a:moveTo>
                    <a:pt x="321310" y="0"/>
                  </a:moveTo>
                  <a:cubicBezTo>
                    <a:pt x="345508" y="0"/>
                    <a:pt x="365125" y="0"/>
                    <a:pt x="365125" y="0"/>
                  </a:cubicBezTo>
                  <a:lnTo>
                    <a:pt x="365125" y="3757613"/>
                  </a:lnTo>
                  <a:cubicBezTo>
                    <a:pt x="365125" y="3757613"/>
                    <a:pt x="345508" y="3757613"/>
                    <a:pt x="321310" y="3757613"/>
                  </a:cubicBezTo>
                  <a:lnTo>
                    <a:pt x="43815" y="3757613"/>
                  </a:lnTo>
                  <a:cubicBezTo>
                    <a:pt x="19617" y="3757613"/>
                    <a:pt x="0" y="3757613"/>
                    <a:pt x="0" y="3757613"/>
                  </a:cubicBezTo>
                  <a:lnTo>
                    <a:pt x="0" y="0"/>
                  </a:lnTo>
                  <a:cubicBezTo>
                    <a:pt x="0" y="0"/>
                    <a:pt x="19617" y="0"/>
                    <a:pt x="43815" y="0"/>
                  </a:cubicBezTo>
                  <a:close/>
                </a:path>
              </a:pathLst>
            </a:custGeom>
            <a:solidFill>
              <a:srgbClr val="6B7280"/>
            </a:solidFill>
            <a:ln w="14605" cap="flat">
              <a:noFill/>
              <a:prstDash val="solid"/>
              <a:miter/>
            </a:ln>
          </p:spPr>
          <p:txBody>
            <a:bodyPr rtlCol="0" anchor="ctr"/>
            <a:lstStyle/>
            <a:p>
              <a:endParaRPr lang="en-IN" sz="1867"/>
            </a:p>
          </p:txBody>
        </p:sp>
        <p:sp>
          <p:nvSpPr>
            <p:cNvPr id="15" name="Freeform: Shape 14">
              <a:extLst>
                <a:ext uri="{FF2B5EF4-FFF2-40B4-BE49-F238E27FC236}">
                  <a16:creationId xmlns:a16="http://schemas.microsoft.com/office/drawing/2014/main" id="{816D2A8D-D32C-416E-7463-CA2E2339D6B8}"/>
                </a:ext>
              </a:extLst>
            </p:cNvPr>
            <p:cNvSpPr/>
            <p:nvPr/>
          </p:nvSpPr>
          <p:spPr>
            <a:xfrm>
              <a:off x="1619250" y="2020252"/>
              <a:ext cx="657225" cy="250507"/>
            </a:xfrm>
            <a:custGeom>
              <a:avLst/>
              <a:gdLst>
                <a:gd name="connsiteX0" fmla="*/ 584200 w 657225"/>
                <a:gd name="connsiteY0" fmla="*/ 0 h 250507"/>
                <a:gd name="connsiteX1" fmla="*/ 657225 w 657225"/>
                <a:gd name="connsiteY1" fmla="*/ 0 h 250507"/>
                <a:gd name="connsiteX2" fmla="*/ 657225 w 657225"/>
                <a:gd name="connsiteY2" fmla="*/ 250508 h 250507"/>
                <a:gd name="connsiteX3" fmla="*/ 584200 w 657225"/>
                <a:gd name="connsiteY3" fmla="*/ 250508 h 250507"/>
                <a:gd name="connsiteX4" fmla="*/ 73025 w 657225"/>
                <a:gd name="connsiteY4" fmla="*/ 250508 h 250507"/>
                <a:gd name="connsiteX5" fmla="*/ 0 w 657225"/>
                <a:gd name="connsiteY5" fmla="*/ 250508 h 250507"/>
                <a:gd name="connsiteX6" fmla="*/ 0 w 657225"/>
                <a:gd name="connsiteY6" fmla="*/ 0 h 250507"/>
                <a:gd name="connsiteX7" fmla="*/ 73025 w 657225"/>
                <a:gd name="connsiteY7" fmla="*/ 0 h 25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250507">
                  <a:moveTo>
                    <a:pt x="584200" y="0"/>
                  </a:moveTo>
                  <a:cubicBezTo>
                    <a:pt x="624531" y="0"/>
                    <a:pt x="657225" y="0"/>
                    <a:pt x="657225" y="0"/>
                  </a:cubicBezTo>
                  <a:lnTo>
                    <a:pt x="657225" y="250508"/>
                  </a:lnTo>
                  <a:cubicBezTo>
                    <a:pt x="657225" y="250508"/>
                    <a:pt x="624531" y="250508"/>
                    <a:pt x="584200" y="250508"/>
                  </a:cubicBezTo>
                  <a:lnTo>
                    <a:pt x="73025" y="250508"/>
                  </a:lnTo>
                  <a:cubicBezTo>
                    <a:pt x="32694" y="250508"/>
                    <a:pt x="0" y="250508"/>
                    <a:pt x="0" y="250508"/>
                  </a:cubicBezTo>
                  <a:lnTo>
                    <a:pt x="0" y="0"/>
                  </a:lnTo>
                  <a:cubicBezTo>
                    <a:pt x="0" y="0"/>
                    <a:pt x="32694" y="0"/>
                    <a:pt x="73025" y="0"/>
                  </a:cubicBezTo>
                  <a:close/>
                </a:path>
              </a:pathLst>
            </a:custGeom>
            <a:solidFill>
              <a:srgbClr val="374151"/>
            </a:solidFill>
            <a:ln w="14605" cap="flat">
              <a:noFill/>
              <a:prstDash val="solid"/>
              <a:miter/>
            </a:ln>
          </p:spPr>
          <p:txBody>
            <a:bodyPr rtlCol="0" anchor="ctr"/>
            <a:lstStyle/>
            <a:p>
              <a:endParaRPr lang="en-IN" sz="1867"/>
            </a:p>
          </p:txBody>
        </p:sp>
        <p:sp>
          <p:nvSpPr>
            <p:cNvPr id="16" name="Freeform: Shape 15">
              <a:extLst>
                <a:ext uri="{FF2B5EF4-FFF2-40B4-BE49-F238E27FC236}">
                  <a16:creationId xmlns:a16="http://schemas.microsoft.com/office/drawing/2014/main" id="{7538EC9F-5D0C-35F0-1250-C90503DBA11E}"/>
                </a:ext>
              </a:extLst>
            </p:cNvPr>
            <p:cNvSpPr/>
            <p:nvPr/>
          </p:nvSpPr>
          <p:spPr>
            <a:xfrm>
              <a:off x="1327150" y="2521267"/>
              <a:ext cx="1241425" cy="100203"/>
            </a:xfrm>
            <a:custGeom>
              <a:avLst/>
              <a:gdLst>
                <a:gd name="connsiteX0" fmla="*/ 1183005 w 1241425"/>
                <a:gd name="connsiteY0" fmla="*/ 0 h 100203"/>
                <a:gd name="connsiteX1" fmla="*/ 1241425 w 1241425"/>
                <a:gd name="connsiteY1" fmla="*/ 0 h 100203"/>
                <a:gd name="connsiteX2" fmla="*/ 1241425 w 1241425"/>
                <a:gd name="connsiteY2" fmla="*/ 100203 h 100203"/>
                <a:gd name="connsiteX3" fmla="*/ 1183005 w 1241425"/>
                <a:gd name="connsiteY3" fmla="*/ 100203 h 100203"/>
                <a:gd name="connsiteX4" fmla="*/ 58420 w 1241425"/>
                <a:gd name="connsiteY4" fmla="*/ 100203 h 100203"/>
                <a:gd name="connsiteX5" fmla="*/ 0 w 1241425"/>
                <a:gd name="connsiteY5" fmla="*/ 100203 h 100203"/>
                <a:gd name="connsiteX6" fmla="*/ 0 w 1241425"/>
                <a:gd name="connsiteY6" fmla="*/ 0 h 100203"/>
                <a:gd name="connsiteX7" fmla="*/ 58420 w 1241425"/>
                <a:gd name="connsiteY7" fmla="*/ 0 h 10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425" h="100203">
                  <a:moveTo>
                    <a:pt x="1183005" y="0"/>
                  </a:moveTo>
                  <a:cubicBezTo>
                    <a:pt x="1215270" y="0"/>
                    <a:pt x="1241425" y="0"/>
                    <a:pt x="1241425" y="0"/>
                  </a:cubicBezTo>
                  <a:lnTo>
                    <a:pt x="1241425" y="100203"/>
                  </a:lnTo>
                  <a:cubicBezTo>
                    <a:pt x="1241425" y="100203"/>
                    <a:pt x="1215270" y="100203"/>
                    <a:pt x="1183005" y="100203"/>
                  </a:cubicBezTo>
                  <a:lnTo>
                    <a:pt x="58420" y="100203"/>
                  </a:lnTo>
                  <a:cubicBezTo>
                    <a:pt x="26156" y="100203"/>
                    <a:pt x="0" y="100203"/>
                    <a:pt x="0" y="100203"/>
                  </a:cubicBezTo>
                  <a:lnTo>
                    <a:pt x="0" y="0"/>
                  </a:lnTo>
                  <a:cubicBezTo>
                    <a:pt x="0" y="0"/>
                    <a:pt x="26156" y="0"/>
                    <a:pt x="58420" y="0"/>
                  </a:cubicBezTo>
                  <a:close/>
                </a:path>
              </a:pathLst>
            </a:custGeom>
            <a:solidFill>
              <a:srgbClr val="FBBF24"/>
            </a:solidFill>
            <a:ln w="14605" cap="flat">
              <a:noFill/>
              <a:prstDash val="solid"/>
              <a:miter/>
            </a:ln>
          </p:spPr>
          <p:txBody>
            <a:bodyPr rtlCol="0" anchor="ctr"/>
            <a:lstStyle/>
            <a:p>
              <a:endParaRPr lang="en-IN" sz="1867"/>
            </a:p>
          </p:txBody>
        </p:sp>
        <p:sp>
          <p:nvSpPr>
            <p:cNvPr id="17" name="Freeform: Shape 16">
              <a:extLst>
                <a:ext uri="{FF2B5EF4-FFF2-40B4-BE49-F238E27FC236}">
                  <a16:creationId xmlns:a16="http://schemas.microsoft.com/office/drawing/2014/main" id="{36172F54-A9C9-A9CE-6FBB-7052BEA4BE8C}"/>
                </a:ext>
              </a:extLst>
            </p:cNvPr>
            <p:cNvSpPr/>
            <p:nvPr/>
          </p:nvSpPr>
          <p:spPr>
            <a:xfrm>
              <a:off x="1327150" y="2771775"/>
              <a:ext cx="1241425" cy="100203"/>
            </a:xfrm>
            <a:custGeom>
              <a:avLst/>
              <a:gdLst>
                <a:gd name="connsiteX0" fmla="*/ 1183005 w 1241425"/>
                <a:gd name="connsiteY0" fmla="*/ 0 h 100203"/>
                <a:gd name="connsiteX1" fmla="*/ 1241425 w 1241425"/>
                <a:gd name="connsiteY1" fmla="*/ 0 h 100203"/>
                <a:gd name="connsiteX2" fmla="*/ 1241425 w 1241425"/>
                <a:gd name="connsiteY2" fmla="*/ 100203 h 100203"/>
                <a:gd name="connsiteX3" fmla="*/ 1183005 w 1241425"/>
                <a:gd name="connsiteY3" fmla="*/ 100203 h 100203"/>
                <a:gd name="connsiteX4" fmla="*/ 58420 w 1241425"/>
                <a:gd name="connsiteY4" fmla="*/ 100203 h 100203"/>
                <a:gd name="connsiteX5" fmla="*/ 0 w 1241425"/>
                <a:gd name="connsiteY5" fmla="*/ 100203 h 100203"/>
                <a:gd name="connsiteX6" fmla="*/ 0 w 1241425"/>
                <a:gd name="connsiteY6" fmla="*/ 0 h 100203"/>
                <a:gd name="connsiteX7" fmla="*/ 58420 w 1241425"/>
                <a:gd name="connsiteY7" fmla="*/ 0 h 10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425" h="100203">
                  <a:moveTo>
                    <a:pt x="1183005" y="0"/>
                  </a:moveTo>
                  <a:cubicBezTo>
                    <a:pt x="1215270" y="0"/>
                    <a:pt x="1241425" y="0"/>
                    <a:pt x="1241425" y="0"/>
                  </a:cubicBezTo>
                  <a:lnTo>
                    <a:pt x="1241425" y="100203"/>
                  </a:lnTo>
                  <a:cubicBezTo>
                    <a:pt x="1241425" y="100203"/>
                    <a:pt x="1215270" y="100203"/>
                    <a:pt x="1183005" y="100203"/>
                  </a:cubicBezTo>
                  <a:lnTo>
                    <a:pt x="58420" y="100203"/>
                  </a:lnTo>
                  <a:cubicBezTo>
                    <a:pt x="26156" y="100203"/>
                    <a:pt x="0" y="100203"/>
                    <a:pt x="0" y="100203"/>
                  </a:cubicBezTo>
                  <a:lnTo>
                    <a:pt x="0" y="0"/>
                  </a:lnTo>
                  <a:cubicBezTo>
                    <a:pt x="0" y="0"/>
                    <a:pt x="26156" y="0"/>
                    <a:pt x="58420" y="0"/>
                  </a:cubicBezTo>
                  <a:close/>
                </a:path>
              </a:pathLst>
            </a:custGeom>
            <a:solidFill>
              <a:srgbClr val="FBBF24"/>
            </a:solidFill>
            <a:ln w="14605" cap="flat">
              <a:noFill/>
              <a:prstDash val="solid"/>
              <a:miter/>
            </a:ln>
          </p:spPr>
          <p:txBody>
            <a:bodyPr rtlCol="0" anchor="ctr"/>
            <a:lstStyle/>
            <a:p>
              <a:endParaRPr lang="en-IN" sz="1867"/>
            </a:p>
          </p:txBody>
        </p:sp>
        <p:sp>
          <p:nvSpPr>
            <p:cNvPr id="18" name="Freeform: Shape 17">
              <a:extLst>
                <a:ext uri="{FF2B5EF4-FFF2-40B4-BE49-F238E27FC236}">
                  <a16:creationId xmlns:a16="http://schemas.microsoft.com/office/drawing/2014/main" id="{DFE74CD1-56B7-097D-46B5-226BAF9AD5AD}"/>
                </a:ext>
              </a:extLst>
            </p:cNvPr>
            <p:cNvSpPr/>
            <p:nvPr/>
          </p:nvSpPr>
          <p:spPr>
            <a:xfrm>
              <a:off x="1327150" y="3022282"/>
              <a:ext cx="1241425" cy="100203"/>
            </a:xfrm>
            <a:custGeom>
              <a:avLst/>
              <a:gdLst>
                <a:gd name="connsiteX0" fmla="*/ 1183005 w 1241425"/>
                <a:gd name="connsiteY0" fmla="*/ 0 h 100203"/>
                <a:gd name="connsiteX1" fmla="*/ 1241425 w 1241425"/>
                <a:gd name="connsiteY1" fmla="*/ 0 h 100203"/>
                <a:gd name="connsiteX2" fmla="*/ 1241425 w 1241425"/>
                <a:gd name="connsiteY2" fmla="*/ 100203 h 100203"/>
                <a:gd name="connsiteX3" fmla="*/ 1183005 w 1241425"/>
                <a:gd name="connsiteY3" fmla="*/ 100203 h 100203"/>
                <a:gd name="connsiteX4" fmla="*/ 58420 w 1241425"/>
                <a:gd name="connsiteY4" fmla="*/ 100203 h 100203"/>
                <a:gd name="connsiteX5" fmla="*/ 0 w 1241425"/>
                <a:gd name="connsiteY5" fmla="*/ 100203 h 100203"/>
                <a:gd name="connsiteX6" fmla="*/ 0 w 1241425"/>
                <a:gd name="connsiteY6" fmla="*/ 0 h 100203"/>
                <a:gd name="connsiteX7" fmla="*/ 58420 w 1241425"/>
                <a:gd name="connsiteY7" fmla="*/ 0 h 10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425" h="100203">
                  <a:moveTo>
                    <a:pt x="1183005" y="0"/>
                  </a:moveTo>
                  <a:cubicBezTo>
                    <a:pt x="1215270" y="0"/>
                    <a:pt x="1241425" y="0"/>
                    <a:pt x="1241425" y="0"/>
                  </a:cubicBezTo>
                  <a:lnTo>
                    <a:pt x="1241425" y="100203"/>
                  </a:lnTo>
                  <a:cubicBezTo>
                    <a:pt x="1241425" y="100203"/>
                    <a:pt x="1215270" y="100203"/>
                    <a:pt x="1183005" y="100203"/>
                  </a:cubicBezTo>
                  <a:lnTo>
                    <a:pt x="58420" y="100203"/>
                  </a:lnTo>
                  <a:cubicBezTo>
                    <a:pt x="26156" y="100203"/>
                    <a:pt x="0" y="100203"/>
                    <a:pt x="0" y="100203"/>
                  </a:cubicBezTo>
                  <a:lnTo>
                    <a:pt x="0" y="0"/>
                  </a:lnTo>
                  <a:cubicBezTo>
                    <a:pt x="0" y="0"/>
                    <a:pt x="26156" y="0"/>
                    <a:pt x="58420" y="0"/>
                  </a:cubicBezTo>
                  <a:close/>
                </a:path>
              </a:pathLst>
            </a:custGeom>
            <a:solidFill>
              <a:srgbClr val="FBBF24"/>
            </a:solidFill>
            <a:ln w="14605" cap="flat">
              <a:noFill/>
              <a:prstDash val="solid"/>
              <a:miter/>
            </a:ln>
          </p:spPr>
          <p:txBody>
            <a:bodyPr rtlCol="0" anchor="ctr"/>
            <a:lstStyle/>
            <a:p>
              <a:endParaRPr lang="en-IN" sz="1867"/>
            </a:p>
          </p:txBody>
        </p:sp>
        <p:sp>
          <p:nvSpPr>
            <p:cNvPr id="19" name="Freeform: Shape 18">
              <a:extLst>
                <a:ext uri="{FF2B5EF4-FFF2-40B4-BE49-F238E27FC236}">
                  <a16:creationId xmlns:a16="http://schemas.microsoft.com/office/drawing/2014/main" id="{493EF597-D14D-CE4C-27EB-DDED788336A7}"/>
                </a:ext>
              </a:extLst>
            </p:cNvPr>
            <p:cNvSpPr/>
            <p:nvPr/>
          </p:nvSpPr>
          <p:spPr>
            <a:xfrm>
              <a:off x="2641600" y="2521270"/>
              <a:ext cx="2336800" cy="250501"/>
            </a:xfrm>
            <a:custGeom>
              <a:avLst/>
              <a:gdLst>
                <a:gd name="connsiteX0" fmla="*/ 0 w 2336800"/>
                <a:gd name="connsiteY0" fmla="*/ 125251 h 250501"/>
                <a:gd name="connsiteX1" fmla="*/ 1168400 w 2336800"/>
                <a:gd name="connsiteY1" fmla="*/ 125251 h 250501"/>
                <a:gd name="connsiteX2" fmla="*/ 2336800 w 2336800"/>
                <a:gd name="connsiteY2" fmla="*/ 125251 h 250501"/>
              </a:gdLst>
              <a:ahLst/>
              <a:cxnLst>
                <a:cxn ang="0">
                  <a:pos x="connsiteX0" y="connsiteY0"/>
                </a:cxn>
                <a:cxn ang="0">
                  <a:pos x="connsiteX1" y="connsiteY1"/>
                </a:cxn>
                <a:cxn ang="0">
                  <a:pos x="connsiteX2" y="connsiteY2"/>
                </a:cxn>
              </a:cxnLst>
              <a:rect l="l" t="t" r="r" b="b"/>
              <a:pathLst>
                <a:path w="2336800" h="250501">
                  <a:moveTo>
                    <a:pt x="0" y="125251"/>
                  </a:moveTo>
                  <a:cubicBezTo>
                    <a:pt x="389472" y="-41750"/>
                    <a:pt x="778928" y="-41750"/>
                    <a:pt x="1168400" y="125251"/>
                  </a:cubicBezTo>
                  <a:cubicBezTo>
                    <a:pt x="1557871" y="292251"/>
                    <a:pt x="1947329" y="292251"/>
                    <a:pt x="2336800" y="125251"/>
                  </a:cubicBezTo>
                </a:path>
              </a:pathLst>
            </a:custGeom>
            <a:noFill/>
            <a:ln w="43815" cap="flat">
              <a:solidFill>
                <a:srgbClr val="3B82F6"/>
              </a:solidFill>
              <a:custDash>
                <a:ds d="375000" sp="375000"/>
              </a:custDash>
              <a:miter/>
            </a:ln>
          </p:spPr>
          <p:txBody>
            <a:bodyPr rtlCol="0" anchor="ctr"/>
            <a:lstStyle/>
            <a:p>
              <a:endParaRPr lang="en-IN" sz="1867"/>
            </a:p>
          </p:txBody>
        </p:sp>
        <p:sp>
          <p:nvSpPr>
            <p:cNvPr id="20" name="Freeform: Shape 19">
              <a:extLst>
                <a:ext uri="{FF2B5EF4-FFF2-40B4-BE49-F238E27FC236}">
                  <a16:creationId xmlns:a16="http://schemas.microsoft.com/office/drawing/2014/main" id="{880E67FC-5A32-85F1-4FC7-3BB2A796B7C9}"/>
                </a:ext>
              </a:extLst>
            </p:cNvPr>
            <p:cNvSpPr/>
            <p:nvPr/>
          </p:nvSpPr>
          <p:spPr>
            <a:xfrm>
              <a:off x="2641600" y="2771778"/>
              <a:ext cx="2336800" cy="250501"/>
            </a:xfrm>
            <a:custGeom>
              <a:avLst/>
              <a:gdLst>
                <a:gd name="connsiteX0" fmla="*/ 0 w 2336800"/>
                <a:gd name="connsiteY0" fmla="*/ 125251 h 250501"/>
                <a:gd name="connsiteX1" fmla="*/ 1168400 w 2336800"/>
                <a:gd name="connsiteY1" fmla="*/ 125251 h 250501"/>
                <a:gd name="connsiteX2" fmla="*/ 2336800 w 2336800"/>
                <a:gd name="connsiteY2" fmla="*/ 125251 h 250501"/>
              </a:gdLst>
              <a:ahLst/>
              <a:cxnLst>
                <a:cxn ang="0">
                  <a:pos x="connsiteX0" y="connsiteY0"/>
                </a:cxn>
                <a:cxn ang="0">
                  <a:pos x="connsiteX1" y="connsiteY1"/>
                </a:cxn>
                <a:cxn ang="0">
                  <a:pos x="connsiteX2" y="connsiteY2"/>
                </a:cxn>
              </a:cxnLst>
              <a:rect l="l" t="t" r="r" b="b"/>
              <a:pathLst>
                <a:path w="2336800" h="250501">
                  <a:moveTo>
                    <a:pt x="0" y="125251"/>
                  </a:moveTo>
                  <a:cubicBezTo>
                    <a:pt x="389472" y="-41750"/>
                    <a:pt x="778928" y="-41750"/>
                    <a:pt x="1168400" y="125251"/>
                  </a:cubicBezTo>
                  <a:cubicBezTo>
                    <a:pt x="1557871" y="292251"/>
                    <a:pt x="1947329" y="292251"/>
                    <a:pt x="2336800" y="125251"/>
                  </a:cubicBezTo>
                </a:path>
              </a:pathLst>
            </a:custGeom>
            <a:noFill/>
            <a:ln w="43815" cap="flat">
              <a:solidFill>
                <a:srgbClr val="3B82F6"/>
              </a:solidFill>
              <a:custDash>
                <a:ds d="375000" sp="375000"/>
              </a:custDash>
              <a:miter/>
            </a:ln>
          </p:spPr>
          <p:txBody>
            <a:bodyPr rtlCol="0" anchor="ctr"/>
            <a:lstStyle/>
            <a:p>
              <a:endParaRPr lang="en-IN" sz="1867"/>
            </a:p>
          </p:txBody>
        </p:sp>
        <p:sp>
          <p:nvSpPr>
            <p:cNvPr id="21" name="Freeform: Shape 20">
              <a:extLst>
                <a:ext uri="{FF2B5EF4-FFF2-40B4-BE49-F238E27FC236}">
                  <a16:creationId xmlns:a16="http://schemas.microsoft.com/office/drawing/2014/main" id="{1ADA7EFF-1FEB-B499-7421-3AA12F252F72}"/>
                </a:ext>
              </a:extLst>
            </p:cNvPr>
            <p:cNvSpPr/>
            <p:nvPr/>
          </p:nvSpPr>
          <p:spPr>
            <a:xfrm>
              <a:off x="1035050" y="3773805"/>
              <a:ext cx="2628900" cy="1503045"/>
            </a:xfrm>
            <a:custGeom>
              <a:avLst/>
              <a:gdLst>
                <a:gd name="connsiteX0" fmla="*/ 2512060 w 2628900"/>
                <a:gd name="connsiteY0" fmla="*/ 0 h 1503045"/>
                <a:gd name="connsiteX1" fmla="*/ 2628900 w 2628900"/>
                <a:gd name="connsiteY1" fmla="*/ 0 h 1503045"/>
                <a:gd name="connsiteX2" fmla="*/ 2628900 w 2628900"/>
                <a:gd name="connsiteY2" fmla="*/ 1503045 h 1503045"/>
                <a:gd name="connsiteX3" fmla="*/ 2512060 w 2628900"/>
                <a:gd name="connsiteY3" fmla="*/ 1503045 h 1503045"/>
                <a:gd name="connsiteX4" fmla="*/ 116840 w 2628900"/>
                <a:gd name="connsiteY4" fmla="*/ 1503045 h 1503045"/>
                <a:gd name="connsiteX5" fmla="*/ 0 w 2628900"/>
                <a:gd name="connsiteY5" fmla="*/ 1503045 h 1503045"/>
                <a:gd name="connsiteX6" fmla="*/ 0 w 2628900"/>
                <a:gd name="connsiteY6" fmla="*/ 0 h 1503045"/>
                <a:gd name="connsiteX7" fmla="*/ 116840 w 2628900"/>
                <a:gd name="connsiteY7" fmla="*/ 0 h 150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28900" h="1503045">
                  <a:moveTo>
                    <a:pt x="2512060" y="0"/>
                  </a:moveTo>
                  <a:cubicBezTo>
                    <a:pt x="2576589" y="0"/>
                    <a:pt x="2628900" y="0"/>
                    <a:pt x="2628900" y="0"/>
                  </a:cubicBezTo>
                  <a:lnTo>
                    <a:pt x="2628900" y="1503045"/>
                  </a:lnTo>
                  <a:cubicBezTo>
                    <a:pt x="2628900" y="1503045"/>
                    <a:pt x="2576589" y="1503045"/>
                    <a:pt x="2512060" y="1503045"/>
                  </a:cubicBezTo>
                  <a:lnTo>
                    <a:pt x="116840" y="1503045"/>
                  </a:lnTo>
                  <a:cubicBezTo>
                    <a:pt x="52311" y="1503045"/>
                    <a:pt x="0" y="1503045"/>
                    <a:pt x="0" y="1503045"/>
                  </a:cubicBezTo>
                  <a:lnTo>
                    <a:pt x="0" y="0"/>
                  </a:lnTo>
                  <a:cubicBezTo>
                    <a:pt x="0" y="0"/>
                    <a:pt x="52311" y="0"/>
                    <a:pt x="116840" y="0"/>
                  </a:cubicBezTo>
                  <a:close/>
                </a:path>
              </a:pathLst>
            </a:custGeom>
            <a:solidFill>
              <a:srgbClr val="FFFFFF"/>
            </a:solidFill>
            <a:ln w="43815" cap="flat">
              <a:solidFill>
                <a:srgbClr val="1D4ED8"/>
              </a:solidFill>
              <a:prstDash val="solid"/>
              <a:miter/>
            </a:ln>
          </p:spPr>
          <p:txBody>
            <a:bodyPr rtlCol="0" anchor="ctr"/>
            <a:lstStyle/>
            <a:p>
              <a:endParaRPr lang="en-IN" sz="1867"/>
            </a:p>
          </p:txBody>
        </p:sp>
        <p:sp>
          <p:nvSpPr>
            <p:cNvPr id="22" name="Freeform: Shape 21">
              <a:extLst>
                <a:ext uri="{FF2B5EF4-FFF2-40B4-BE49-F238E27FC236}">
                  <a16:creationId xmlns:a16="http://schemas.microsoft.com/office/drawing/2014/main" id="{8A52DD76-8414-93BA-9EB1-17C48B642162}"/>
                </a:ext>
              </a:extLst>
            </p:cNvPr>
            <p:cNvSpPr/>
            <p:nvPr/>
          </p:nvSpPr>
          <p:spPr>
            <a:xfrm>
              <a:off x="1181100" y="3899058"/>
              <a:ext cx="2336800" cy="375761"/>
            </a:xfrm>
            <a:custGeom>
              <a:avLst/>
              <a:gdLst>
                <a:gd name="connsiteX0" fmla="*/ 2263775 w 2336800"/>
                <a:gd name="connsiteY0" fmla="*/ 0 h 375761"/>
                <a:gd name="connsiteX1" fmla="*/ 2336800 w 2336800"/>
                <a:gd name="connsiteY1" fmla="*/ 0 h 375761"/>
                <a:gd name="connsiteX2" fmla="*/ 2336800 w 2336800"/>
                <a:gd name="connsiteY2" fmla="*/ 375761 h 375761"/>
                <a:gd name="connsiteX3" fmla="*/ 2263775 w 2336800"/>
                <a:gd name="connsiteY3" fmla="*/ 375761 h 375761"/>
                <a:gd name="connsiteX4" fmla="*/ 73025 w 2336800"/>
                <a:gd name="connsiteY4" fmla="*/ 375761 h 375761"/>
                <a:gd name="connsiteX5" fmla="*/ 0 w 2336800"/>
                <a:gd name="connsiteY5" fmla="*/ 375761 h 375761"/>
                <a:gd name="connsiteX6" fmla="*/ 0 w 2336800"/>
                <a:gd name="connsiteY6" fmla="*/ 0 h 375761"/>
                <a:gd name="connsiteX7" fmla="*/ 73025 w 2336800"/>
                <a:gd name="connsiteY7" fmla="*/ 0 h 37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800" h="375761">
                  <a:moveTo>
                    <a:pt x="2263775" y="0"/>
                  </a:moveTo>
                  <a:cubicBezTo>
                    <a:pt x="2304106" y="0"/>
                    <a:pt x="2336800" y="0"/>
                    <a:pt x="2336800" y="0"/>
                  </a:cubicBezTo>
                  <a:lnTo>
                    <a:pt x="2336800" y="375761"/>
                  </a:lnTo>
                  <a:cubicBezTo>
                    <a:pt x="2336800" y="375761"/>
                    <a:pt x="2304106" y="375761"/>
                    <a:pt x="2263775" y="375761"/>
                  </a:cubicBezTo>
                  <a:lnTo>
                    <a:pt x="73025" y="375761"/>
                  </a:lnTo>
                  <a:cubicBezTo>
                    <a:pt x="32694" y="375761"/>
                    <a:pt x="0" y="375761"/>
                    <a:pt x="0" y="375761"/>
                  </a:cubicBezTo>
                  <a:lnTo>
                    <a:pt x="0" y="0"/>
                  </a:lnTo>
                  <a:cubicBezTo>
                    <a:pt x="0" y="0"/>
                    <a:pt x="32694" y="0"/>
                    <a:pt x="73025" y="0"/>
                  </a:cubicBezTo>
                  <a:close/>
                </a:path>
              </a:pathLst>
            </a:custGeom>
            <a:solidFill>
              <a:srgbClr val="3B82F6"/>
            </a:solidFill>
            <a:ln w="14605" cap="flat">
              <a:noFill/>
              <a:prstDash val="solid"/>
              <a:miter/>
            </a:ln>
          </p:spPr>
          <p:txBody>
            <a:bodyPr rtlCol="0" anchor="ctr"/>
            <a:lstStyle/>
            <a:p>
              <a:endParaRPr lang="en-IN" sz="1867"/>
            </a:p>
          </p:txBody>
        </p:sp>
        <p:sp>
          <p:nvSpPr>
            <p:cNvPr id="23" name="TextBox 22">
              <a:extLst>
                <a:ext uri="{FF2B5EF4-FFF2-40B4-BE49-F238E27FC236}">
                  <a16:creationId xmlns:a16="http://schemas.microsoft.com/office/drawing/2014/main" id="{D2C8E99C-FDA0-A08D-EC17-5F75ED7C0369}"/>
                </a:ext>
              </a:extLst>
            </p:cNvPr>
            <p:cNvSpPr txBox="1"/>
            <p:nvPr/>
          </p:nvSpPr>
          <p:spPr>
            <a:xfrm>
              <a:off x="1394881" y="3922425"/>
              <a:ext cx="1984197" cy="415499"/>
            </a:xfrm>
            <a:prstGeom prst="rect">
              <a:avLst/>
            </a:prstGeom>
            <a:noFill/>
          </p:spPr>
          <p:txBody>
            <a:bodyPr wrap="none" rtlCol="0">
              <a:spAutoFit/>
            </a:bodyPr>
            <a:lstStyle/>
            <a:p>
              <a:pPr algn="l"/>
              <a:r>
                <a:rPr lang="en-IN" sz="1200" b="1">
                  <a:ln/>
                  <a:solidFill>
                    <a:srgbClr val="FFFFFF"/>
                  </a:solidFill>
                  <a:latin typeface="Arial"/>
                  <a:cs typeface="Arial"/>
                  <a:sym typeface="Arial"/>
                  <a:rtl val="0"/>
                </a:rPr>
                <a:t>Radio Unit (RU)</a:t>
              </a:r>
            </a:p>
          </p:txBody>
        </p:sp>
        <p:sp>
          <p:nvSpPr>
            <p:cNvPr id="24" name="TextBox 23">
              <a:extLst>
                <a:ext uri="{FF2B5EF4-FFF2-40B4-BE49-F238E27FC236}">
                  <a16:creationId xmlns:a16="http://schemas.microsoft.com/office/drawing/2014/main" id="{0F7164FB-F747-0EB2-4AE0-15D6F5F81CC7}"/>
                </a:ext>
              </a:extLst>
            </p:cNvPr>
            <p:cNvSpPr txBox="1"/>
            <p:nvPr/>
          </p:nvSpPr>
          <p:spPr>
            <a:xfrm>
              <a:off x="1235710" y="4280913"/>
              <a:ext cx="1385477" cy="323166"/>
            </a:xfrm>
            <a:prstGeom prst="rect">
              <a:avLst/>
            </a:prstGeom>
            <a:noFill/>
          </p:spPr>
          <p:txBody>
            <a:bodyPr wrap="none" rtlCol="0">
              <a:spAutoFit/>
            </a:bodyPr>
            <a:lstStyle/>
            <a:p>
              <a:pPr algn="l"/>
              <a:r>
                <a:rPr lang="en-IN" sz="800">
                  <a:ln/>
                  <a:solidFill>
                    <a:srgbClr val="1E3A8A"/>
                  </a:solidFill>
                  <a:latin typeface="Arial"/>
                  <a:cs typeface="Arial"/>
                  <a:sym typeface="Arial"/>
                  <a:rtl val="0"/>
                </a:rPr>
                <a:t>• RF Processing</a:t>
              </a:r>
            </a:p>
          </p:txBody>
        </p:sp>
        <p:sp>
          <p:nvSpPr>
            <p:cNvPr id="25" name="TextBox 24">
              <a:extLst>
                <a:ext uri="{FF2B5EF4-FFF2-40B4-BE49-F238E27FC236}">
                  <a16:creationId xmlns:a16="http://schemas.microsoft.com/office/drawing/2014/main" id="{475C2564-7CA2-12EE-256F-5679754E7DBA}"/>
                </a:ext>
              </a:extLst>
            </p:cNvPr>
            <p:cNvSpPr txBox="1"/>
            <p:nvPr/>
          </p:nvSpPr>
          <p:spPr>
            <a:xfrm>
              <a:off x="1235710" y="4468794"/>
              <a:ext cx="1738938" cy="323166"/>
            </a:xfrm>
            <a:prstGeom prst="rect">
              <a:avLst/>
            </a:prstGeom>
            <a:noFill/>
          </p:spPr>
          <p:txBody>
            <a:bodyPr wrap="none" rtlCol="0">
              <a:spAutoFit/>
            </a:bodyPr>
            <a:lstStyle/>
            <a:p>
              <a:pPr algn="l"/>
              <a:r>
                <a:rPr lang="en-IN" sz="800">
                  <a:ln/>
                  <a:solidFill>
                    <a:srgbClr val="1E3A8A"/>
                  </a:solidFill>
                  <a:latin typeface="Arial"/>
                  <a:cs typeface="Arial"/>
                  <a:sym typeface="Arial"/>
                  <a:rtl val="0"/>
                </a:rPr>
                <a:t>• Low-PHY Functions</a:t>
              </a:r>
            </a:p>
          </p:txBody>
        </p:sp>
        <p:sp>
          <p:nvSpPr>
            <p:cNvPr id="26" name="TextBox 25">
              <a:extLst>
                <a:ext uri="{FF2B5EF4-FFF2-40B4-BE49-F238E27FC236}">
                  <a16:creationId xmlns:a16="http://schemas.microsoft.com/office/drawing/2014/main" id="{F7959128-7330-3340-5EF0-771683814C8B}"/>
                </a:ext>
              </a:extLst>
            </p:cNvPr>
            <p:cNvSpPr txBox="1"/>
            <p:nvPr/>
          </p:nvSpPr>
          <p:spPr>
            <a:xfrm>
              <a:off x="1235710" y="4656675"/>
              <a:ext cx="1599477" cy="323166"/>
            </a:xfrm>
            <a:prstGeom prst="rect">
              <a:avLst/>
            </a:prstGeom>
            <a:noFill/>
          </p:spPr>
          <p:txBody>
            <a:bodyPr wrap="none" rtlCol="0">
              <a:spAutoFit/>
            </a:bodyPr>
            <a:lstStyle/>
            <a:p>
              <a:pPr algn="l"/>
              <a:r>
                <a:rPr lang="en-IN" sz="800">
                  <a:ln/>
                  <a:solidFill>
                    <a:srgbClr val="1E3A8A"/>
                  </a:solidFill>
                  <a:latin typeface="Arial"/>
                  <a:cs typeface="Arial"/>
                  <a:sym typeface="Arial"/>
                  <a:rtl val="0"/>
                </a:rPr>
                <a:t>• Antenna Interface</a:t>
              </a:r>
            </a:p>
          </p:txBody>
        </p:sp>
        <p:sp>
          <p:nvSpPr>
            <p:cNvPr id="27" name="TextBox 26">
              <a:extLst>
                <a:ext uri="{FF2B5EF4-FFF2-40B4-BE49-F238E27FC236}">
                  <a16:creationId xmlns:a16="http://schemas.microsoft.com/office/drawing/2014/main" id="{55D0F791-5AF1-5C19-D3CB-7F19997E128D}"/>
                </a:ext>
              </a:extLst>
            </p:cNvPr>
            <p:cNvSpPr txBox="1"/>
            <p:nvPr/>
          </p:nvSpPr>
          <p:spPr>
            <a:xfrm>
              <a:off x="1235710" y="4844554"/>
              <a:ext cx="1762983" cy="323166"/>
            </a:xfrm>
            <a:prstGeom prst="rect">
              <a:avLst/>
            </a:prstGeom>
            <a:noFill/>
          </p:spPr>
          <p:txBody>
            <a:bodyPr wrap="none" rtlCol="0">
              <a:spAutoFit/>
            </a:bodyPr>
            <a:lstStyle/>
            <a:p>
              <a:pPr algn="l"/>
              <a:r>
                <a:rPr lang="en-IN" sz="800">
                  <a:ln/>
                  <a:solidFill>
                    <a:srgbClr val="1E3A8A"/>
                  </a:solidFill>
                  <a:latin typeface="Arial"/>
                  <a:cs typeface="Arial"/>
                  <a:sym typeface="Arial"/>
                  <a:rtl val="0"/>
                </a:rPr>
                <a:t>• Digital Beamforming</a:t>
              </a:r>
            </a:p>
          </p:txBody>
        </p:sp>
      </p:grpSp>
      <p:grpSp>
        <p:nvGrpSpPr>
          <p:cNvPr id="28" name="Graphic 8">
            <a:extLst>
              <a:ext uri="{FF2B5EF4-FFF2-40B4-BE49-F238E27FC236}">
                <a16:creationId xmlns:a16="http://schemas.microsoft.com/office/drawing/2014/main" id="{3264530F-57BB-73D5-BAA1-E47920255175}"/>
              </a:ext>
            </a:extLst>
          </p:cNvPr>
          <p:cNvGrpSpPr/>
          <p:nvPr/>
        </p:nvGrpSpPr>
        <p:grpSpPr>
          <a:xfrm>
            <a:off x="3903133" y="1854200"/>
            <a:ext cx="2336800" cy="2164715"/>
            <a:chOff x="5854700" y="2781300"/>
            <a:chExt cx="3505200" cy="3247072"/>
          </a:xfrm>
        </p:grpSpPr>
        <p:sp>
          <p:nvSpPr>
            <p:cNvPr id="29" name="Freeform: Shape 28">
              <a:extLst>
                <a:ext uri="{FF2B5EF4-FFF2-40B4-BE49-F238E27FC236}">
                  <a16:creationId xmlns:a16="http://schemas.microsoft.com/office/drawing/2014/main" id="{6E380437-6B4B-7A24-83AB-53D940F77A6E}"/>
                </a:ext>
              </a:extLst>
            </p:cNvPr>
            <p:cNvSpPr/>
            <p:nvPr/>
          </p:nvSpPr>
          <p:spPr>
            <a:xfrm>
              <a:off x="6934200" y="2781300"/>
              <a:ext cx="1352550" cy="771525"/>
            </a:xfrm>
            <a:custGeom>
              <a:avLst/>
              <a:gdLst>
                <a:gd name="connsiteX0" fmla="*/ 0 w 1460500"/>
                <a:gd name="connsiteY0" fmla="*/ 0 h 1002030"/>
                <a:gd name="connsiteX1" fmla="*/ 1460500 w 1460500"/>
                <a:gd name="connsiteY1" fmla="*/ 0 h 1002030"/>
                <a:gd name="connsiteX2" fmla="*/ 1460500 w 1460500"/>
                <a:gd name="connsiteY2" fmla="*/ 1002030 h 1002030"/>
                <a:gd name="connsiteX3" fmla="*/ 0 w 1460500"/>
                <a:gd name="connsiteY3" fmla="*/ 1002030 h 1002030"/>
              </a:gdLst>
              <a:ahLst/>
              <a:cxnLst>
                <a:cxn ang="0">
                  <a:pos x="connsiteX0" y="connsiteY0"/>
                </a:cxn>
                <a:cxn ang="0">
                  <a:pos x="connsiteX1" y="connsiteY1"/>
                </a:cxn>
                <a:cxn ang="0">
                  <a:pos x="connsiteX2" y="connsiteY2"/>
                </a:cxn>
                <a:cxn ang="0">
                  <a:pos x="connsiteX3" y="connsiteY3"/>
                </a:cxn>
              </a:cxnLst>
              <a:rect l="l" t="t" r="r" b="b"/>
              <a:pathLst>
                <a:path w="1460500" h="1002030">
                  <a:moveTo>
                    <a:pt x="0" y="0"/>
                  </a:moveTo>
                  <a:lnTo>
                    <a:pt x="1460500" y="0"/>
                  </a:lnTo>
                  <a:lnTo>
                    <a:pt x="1460500" y="1002030"/>
                  </a:lnTo>
                  <a:lnTo>
                    <a:pt x="0" y="1002030"/>
                  </a:lnTo>
                  <a:close/>
                </a:path>
              </a:pathLst>
            </a:custGeom>
            <a:solidFill>
              <a:srgbClr val="E5E7EB"/>
            </a:solidFill>
            <a:ln w="29210" cap="flat">
              <a:solidFill>
                <a:srgbClr val="6B7280"/>
              </a:solidFill>
              <a:prstDash val="solid"/>
              <a:miter/>
            </a:ln>
          </p:spPr>
          <p:txBody>
            <a:bodyPr rtlCol="0" anchor="ctr"/>
            <a:lstStyle/>
            <a:p>
              <a:endParaRPr lang="en-IN" sz="1867"/>
            </a:p>
          </p:txBody>
        </p:sp>
        <p:sp>
          <p:nvSpPr>
            <p:cNvPr id="30" name="Freeform: Shape 29">
              <a:extLst>
                <a:ext uri="{FF2B5EF4-FFF2-40B4-BE49-F238E27FC236}">
                  <a16:creationId xmlns:a16="http://schemas.microsoft.com/office/drawing/2014/main" id="{C98027DB-7AF7-28D1-508A-77788F59A6C4}"/>
                </a:ext>
              </a:extLst>
            </p:cNvPr>
            <p:cNvSpPr/>
            <p:nvPr/>
          </p:nvSpPr>
          <p:spPr>
            <a:xfrm>
              <a:off x="7023100" y="2897028"/>
              <a:ext cx="219075" cy="187880"/>
            </a:xfrm>
            <a:custGeom>
              <a:avLst/>
              <a:gdLst>
                <a:gd name="connsiteX0" fmla="*/ 0 w 219075"/>
                <a:gd name="connsiteY0" fmla="*/ 0 h 187880"/>
                <a:gd name="connsiteX1" fmla="*/ 219075 w 219075"/>
                <a:gd name="connsiteY1" fmla="*/ 0 h 187880"/>
                <a:gd name="connsiteX2" fmla="*/ 219075 w 219075"/>
                <a:gd name="connsiteY2" fmla="*/ 187881 h 187880"/>
                <a:gd name="connsiteX3" fmla="*/ 0 w 219075"/>
                <a:gd name="connsiteY3" fmla="*/ 187881 h 187880"/>
              </a:gdLst>
              <a:ahLst/>
              <a:cxnLst>
                <a:cxn ang="0">
                  <a:pos x="connsiteX0" y="connsiteY0"/>
                </a:cxn>
                <a:cxn ang="0">
                  <a:pos x="connsiteX1" y="connsiteY1"/>
                </a:cxn>
                <a:cxn ang="0">
                  <a:pos x="connsiteX2" y="connsiteY2"/>
                </a:cxn>
                <a:cxn ang="0">
                  <a:pos x="connsiteX3" y="connsiteY3"/>
                </a:cxn>
              </a:cxnLst>
              <a:rect l="l" t="t" r="r" b="b"/>
              <a:pathLst>
                <a:path w="219075" h="187880">
                  <a:moveTo>
                    <a:pt x="0" y="0"/>
                  </a:moveTo>
                  <a:lnTo>
                    <a:pt x="219075" y="0"/>
                  </a:lnTo>
                  <a:lnTo>
                    <a:pt x="219075" y="187881"/>
                  </a:lnTo>
                  <a:lnTo>
                    <a:pt x="0" y="187881"/>
                  </a:lnTo>
                  <a:close/>
                </a:path>
              </a:pathLst>
            </a:custGeom>
            <a:solidFill>
              <a:srgbClr val="3B82F6"/>
            </a:solidFill>
            <a:ln w="14605" cap="flat">
              <a:noFill/>
              <a:prstDash val="solid"/>
              <a:miter/>
            </a:ln>
          </p:spPr>
          <p:txBody>
            <a:bodyPr rtlCol="0" anchor="ctr"/>
            <a:lstStyle/>
            <a:p>
              <a:endParaRPr lang="en-IN" sz="1867"/>
            </a:p>
          </p:txBody>
        </p:sp>
        <p:sp>
          <p:nvSpPr>
            <p:cNvPr id="31" name="Freeform: Shape 30">
              <a:extLst>
                <a:ext uri="{FF2B5EF4-FFF2-40B4-BE49-F238E27FC236}">
                  <a16:creationId xmlns:a16="http://schemas.microsoft.com/office/drawing/2014/main" id="{2413C9DF-6DE3-4738-B312-B03F0B213616}"/>
                </a:ext>
              </a:extLst>
            </p:cNvPr>
            <p:cNvSpPr/>
            <p:nvPr/>
          </p:nvSpPr>
          <p:spPr>
            <a:xfrm>
              <a:off x="7315200" y="2897028"/>
              <a:ext cx="219075" cy="187880"/>
            </a:xfrm>
            <a:custGeom>
              <a:avLst/>
              <a:gdLst>
                <a:gd name="connsiteX0" fmla="*/ 0 w 219075"/>
                <a:gd name="connsiteY0" fmla="*/ 0 h 187880"/>
                <a:gd name="connsiteX1" fmla="*/ 219075 w 219075"/>
                <a:gd name="connsiteY1" fmla="*/ 0 h 187880"/>
                <a:gd name="connsiteX2" fmla="*/ 219075 w 219075"/>
                <a:gd name="connsiteY2" fmla="*/ 187881 h 187880"/>
                <a:gd name="connsiteX3" fmla="*/ 0 w 219075"/>
                <a:gd name="connsiteY3" fmla="*/ 187881 h 187880"/>
              </a:gdLst>
              <a:ahLst/>
              <a:cxnLst>
                <a:cxn ang="0">
                  <a:pos x="connsiteX0" y="connsiteY0"/>
                </a:cxn>
                <a:cxn ang="0">
                  <a:pos x="connsiteX1" y="connsiteY1"/>
                </a:cxn>
                <a:cxn ang="0">
                  <a:pos x="connsiteX2" y="connsiteY2"/>
                </a:cxn>
                <a:cxn ang="0">
                  <a:pos x="connsiteX3" y="connsiteY3"/>
                </a:cxn>
              </a:cxnLst>
              <a:rect l="l" t="t" r="r" b="b"/>
              <a:pathLst>
                <a:path w="219075" h="187880">
                  <a:moveTo>
                    <a:pt x="0" y="0"/>
                  </a:moveTo>
                  <a:lnTo>
                    <a:pt x="219075" y="0"/>
                  </a:lnTo>
                  <a:lnTo>
                    <a:pt x="219075" y="187881"/>
                  </a:lnTo>
                  <a:lnTo>
                    <a:pt x="0" y="187881"/>
                  </a:lnTo>
                  <a:close/>
                </a:path>
              </a:pathLst>
            </a:custGeom>
            <a:solidFill>
              <a:srgbClr val="3B82F6"/>
            </a:solidFill>
            <a:ln w="14605" cap="flat">
              <a:noFill/>
              <a:prstDash val="solid"/>
              <a:miter/>
            </a:ln>
          </p:spPr>
          <p:txBody>
            <a:bodyPr rtlCol="0" anchor="ctr"/>
            <a:lstStyle/>
            <a:p>
              <a:endParaRPr lang="en-IN" sz="1867"/>
            </a:p>
          </p:txBody>
        </p:sp>
        <p:sp>
          <p:nvSpPr>
            <p:cNvPr id="32" name="Freeform: Shape 31">
              <a:extLst>
                <a:ext uri="{FF2B5EF4-FFF2-40B4-BE49-F238E27FC236}">
                  <a16:creationId xmlns:a16="http://schemas.microsoft.com/office/drawing/2014/main" id="{6CE472CA-9788-7F8D-670B-02601BD2B28E}"/>
                </a:ext>
              </a:extLst>
            </p:cNvPr>
            <p:cNvSpPr/>
            <p:nvPr/>
          </p:nvSpPr>
          <p:spPr>
            <a:xfrm>
              <a:off x="7607300" y="2897028"/>
              <a:ext cx="219075" cy="187880"/>
            </a:xfrm>
            <a:custGeom>
              <a:avLst/>
              <a:gdLst>
                <a:gd name="connsiteX0" fmla="*/ 0 w 219075"/>
                <a:gd name="connsiteY0" fmla="*/ 0 h 187880"/>
                <a:gd name="connsiteX1" fmla="*/ 219075 w 219075"/>
                <a:gd name="connsiteY1" fmla="*/ 0 h 187880"/>
                <a:gd name="connsiteX2" fmla="*/ 219075 w 219075"/>
                <a:gd name="connsiteY2" fmla="*/ 187881 h 187880"/>
                <a:gd name="connsiteX3" fmla="*/ 0 w 219075"/>
                <a:gd name="connsiteY3" fmla="*/ 187881 h 187880"/>
              </a:gdLst>
              <a:ahLst/>
              <a:cxnLst>
                <a:cxn ang="0">
                  <a:pos x="connsiteX0" y="connsiteY0"/>
                </a:cxn>
                <a:cxn ang="0">
                  <a:pos x="connsiteX1" y="connsiteY1"/>
                </a:cxn>
                <a:cxn ang="0">
                  <a:pos x="connsiteX2" y="connsiteY2"/>
                </a:cxn>
                <a:cxn ang="0">
                  <a:pos x="connsiteX3" y="connsiteY3"/>
                </a:cxn>
              </a:cxnLst>
              <a:rect l="l" t="t" r="r" b="b"/>
              <a:pathLst>
                <a:path w="219075" h="187880">
                  <a:moveTo>
                    <a:pt x="0" y="0"/>
                  </a:moveTo>
                  <a:lnTo>
                    <a:pt x="219075" y="0"/>
                  </a:lnTo>
                  <a:lnTo>
                    <a:pt x="219075" y="187881"/>
                  </a:lnTo>
                  <a:lnTo>
                    <a:pt x="0" y="187881"/>
                  </a:lnTo>
                  <a:close/>
                </a:path>
              </a:pathLst>
            </a:custGeom>
            <a:solidFill>
              <a:srgbClr val="3B82F6"/>
            </a:solidFill>
            <a:ln w="14605" cap="flat">
              <a:noFill/>
              <a:prstDash val="solid"/>
              <a:miter/>
            </a:ln>
          </p:spPr>
          <p:txBody>
            <a:bodyPr rtlCol="0" anchor="ctr"/>
            <a:lstStyle/>
            <a:p>
              <a:endParaRPr lang="en-IN" sz="1867"/>
            </a:p>
          </p:txBody>
        </p:sp>
        <p:sp>
          <p:nvSpPr>
            <p:cNvPr id="33" name="Freeform: Shape 32">
              <a:extLst>
                <a:ext uri="{FF2B5EF4-FFF2-40B4-BE49-F238E27FC236}">
                  <a16:creationId xmlns:a16="http://schemas.microsoft.com/office/drawing/2014/main" id="{2163154E-447F-F4BC-2C81-E1B66C86FB25}"/>
                </a:ext>
              </a:extLst>
            </p:cNvPr>
            <p:cNvSpPr/>
            <p:nvPr/>
          </p:nvSpPr>
          <p:spPr>
            <a:xfrm>
              <a:off x="7899400" y="2897028"/>
              <a:ext cx="219075" cy="187880"/>
            </a:xfrm>
            <a:custGeom>
              <a:avLst/>
              <a:gdLst>
                <a:gd name="connsiteX0" fmla="*/ 0 w 219075"/>
                <a:gd name="connsiteY0" fmla="*/ 0 h 187880"/>
                <a:gd name="connsiteX1" fmla="*/ 219075 w 219075"/>
                <a:gd name="connsiteY1" fmla="*/ 0 h 187880"/>
                <a:gd name="connsiteX2" fmla="*/ 219075 w 219075"/>
                <a:gd name="connsiteY2" fmla="*/ 187881 h 187880"/>
                <a:gd name="connsiteX3" fmla="*/ 0 w 219075"/>
                <a:gd name="connsiteY3" fmla="*/ 187881 h 187880"/>
              </a:gdLst>
              <a:ahLst/>
              <a:cxnLst>
                <a:cxn ang="0">
                  <a:pos x="connsiteX0" y="connsiteY0"/>
                </a:cxn>
                <a:cxn ang="0">
                  <a:pos x="connsiteX1" y="connsiteY1"/>
                </a:cxn>
                <a:cxn ang="0">
                  <a:pos x="connsiteX2" y="connsiteY2"/>
                </a:cxn>
                <a:cxn ang="0">
                  <a:pos x="connsiteX3" y="connsiteY3"/>
                </a:cxn>
              </a:cxnLst>
              <a:rect l="l" t="t" r="r" b="b"/>
              <a:pathLst>
                <a:path w="219075" h="187880">
                  <a:moveTo>
                    <a:pt x="0" y="0"/>
                  </a:moveTo>
                  <a:lnTo>
                    <a:pt x="219075" y="0"/>
                  </a:lnTo>
                  <a:lnTo>
                    <a:pt x="219075" y="187881"/>
                  </a:lnTo>
                  <a:lnTo>
                    <a:pt x="0" y="187881"/>
                  </a:lnTo>
                  <a:close/>
                </a:path>
              </a:pathLst>
            </a:custGeom>
            <a:solidFill>
              <a:srgbClr val="3B82F6"/>
            </a:solidFill>
            <a:ln w="14605" cap="flat">
              <a:noFill/>
              <a:prstDash val="solid"/>
              <a:miter/>
            </a:ln>
          </p:spPr>
          <p:txBody>
            <a:bodyPr rtlCol="0" anchor="ctr"/>
            <a:lstStyle/>
            <a:p>
              <a:endParaRPr lang="en-IN" sz="1867"/>
            </a:p>
          </p:txBody>
        </p:sp>
        <p:sp>
          <p:nvSpPr>
            <p:cNvPr id="34" name="Freeform: Shape 33">
              <a:extLst>
                <a:ext uri="{FF2B5EF4-FFF2-40B4-BE49-F238E27FC236}">
                  <a16:creationId xmlns:a16="http://schemas.microsoft.com/office/drawing/2014/main" id="{38B43C26-B75A-1E53-5BC4-DD85281FE1B1}"/>
                </a:ext>
              </a:extLst>
            </p:cNvPr>
            <p:cNvSpPr/>
            <p:nvPr/>
          </p:nvSpPr>
          <p:spPr>
            <a:xfrm>
              <a:off x="7023100" y="3147536"/>
              <a:ext cx="219075" cy="187880"/>
            </a:xfrm>
            <a:custGeom>
              <a:avLst/>
              <a:gdLst>
                <a:gd name="connsiteX0" fmla="*/ 0 w 219075"/>
                <a:gd name="connsiteY0" fmla="*/ 0 h 187880"/>
                <a:gd name="connsiteX1" fmla="*/ 219075 w 219075"/>
                <a:gd name="connsiteY1" fmla="*/ 0 h 187880"/>
                <a:gd name="connsiteX2" fmla="*/ 219075 w 219075"/>
                <a:gd name="connsiteY2" fmla="*/ 187881 h 187880"/>
                <a:gd name="connsiteX3" fmla="*/ 0 w 219075"/>
                <a:gd name="connsiteY3" fmla="*/ 187881 h 187880"/>
              </a:gdLst>
              <a:ahLst/>
              <a:cxnLst>
                <a:cxn ang="0">
                  <a:pos x="connsiteX0" y="connsiteY0"/>
                </a:cxn>
                <a:cxn ang="0">
                  <a:pos x="connsiteX1" y="connsiteY1"/>
                </a:cxn>
                <a:cxn ang="0">
                  <a:pos x="connsiteX2" y="connsiteY2"/>
                </a:cxn>
                <a:cxn ang="0">
                  <a:pos x="connsiteX3" y="connsiteY3"/>
                </a:cxn>
              </a:cxnLst>
              <a:rect l="l" t="t" r="r" b="b"/>
              <a:pathLst>
                <a:path w="219075" h="187880">
                  <a:moveTo>
                    <a:pt x="0" y="0"/>
                  </a:moveTo>
                  <a:lnTo>
                    <a:pt x="219075" y="0"/>
                  </a:lnTo>
                  <a:lnTo>
                    <a:pt x="219075" y="187881"/>
                  </a:lnTo>
                  <a:lnTo>
                    <a:pt x="0" y="187881"/>
                  </a:lnTo>
                  <a:close/>
                </a:path>
              </a:pathLst>
            </a:custGeom>
            <a:solidFill>
              <a:srgbClr val="3B82F6"/>
            </a:solidFill>
            <a:ln w="14605" cap="flat">
              <a:noFill/>
              <a:prstDash val="solid"/>
              <a:miter/>
            </a:ln>
          </p:spPr>
          <p:txBody>
            <a:bodyPr rtlCol="0" anchor="ctr"/>
            <a:lstStyle/>
            <a:p>
              <a:endParaRPr lang="en-IN" sz="1867"/>
            </a:p>
          </p:txBody>
        </p:sp>
        <p:sp>
          <p:nvSpPr>
            <p:cNvPr id="35" name="Freeform: Shape 34">
              <a:extLst>
                <a:ext uri="{FF2B5EF4-FFF2-40B4-BE49-F238E27FC236}">
                  <a16:creationId xmlns:a16="http://schemas.microsoft.com/office/drawing/2014/main" id="{5428C1E8-E8C1-B9A8-5601-67D3E5BAF5C9}"/>
                </a:ext>
              </a:extLst>
            </p:cNvPr>
            <p:cNvSpPr/>
            <p:nvPr/>
          </p:nvSpPr>
          <p:spPr>
            <a:xfrm>
              <a:off x="7315200" y="3147536"/>
              <a:ext cx="219075" cy="187880"/>
            </a:xfrm>
            <a:custGeom>
              <a:avLst/>
              <a:gdLst>
                <a:gd name="connsiteX0" fmla="*/ 0 w 219075"/>
                <a:gd name="connsiteY0" fmla="*/ 0 h 187880"/>
                <a:gd name="connsiteX1" fmla="*/ 219075 w 219075"/>
                <a:gd name="connsiteY1" fmla="*/ 0 h 187880"/>
                <a:gd name="connsiteX2" fmla="*/ 219075 w 219075"/>
                <a:gd name="connsiteY2" fmla="*/ 187881 h 187880"/>
                <a:gd name="connsiteX3" fmla="*/ 0 w 219075"/>
                <a:gd name="connsiteY3" fmla="*/ 187881 h 187880"/>
              </a:gdLst>
              <a:ahLst/>
              <a:cxnLst>
                <a:cxn ang="0">
                  <a:pos x="connsiteX0" y="connsiteY0"/>
                </a:cxn>
                <a:cxn ang="0">
                  <a:pos x="connsiteX1" y="connsiteY1"/>
                </a:cxn>
                <a:cxn ang="0">
                  <a:pos x="connsiteX2" y="connsiteY2"/>
                </a:cxn>
                <a:cxn ang="0">
                  <a:pos x="connsiteX3" y="connsiteY3"/>
                </a:cxn>
              </a:cxnLst>
              <a:rect l="l" t="t" r="r" b="b"/>
              <a:pathLst>
                <a:path w="219075" h="187880">
                  <a:moveTo>
                    <a:pt x="0" y="0"/>
                  </a:moveTo>
                  <a:lnTo>
                    <a:pt x="219075" y="0"/>
                  </a:lnTo>
                  <a:lnTo>
                    <a:pt x="219075" y="187881"/>
                  </a:lnTo>
                  <a:lnTo>
                    <a:pt x="0" y="187881"/>
                  </a:lnTo>
                  <a:close/>
                </a:path>
              </a:pathLst>
            </a:custGeom>
            <a:solidFill>
              <a:srgbClr val="3B82F6"/>
            </a:solidFill>
            <a:ln w="14605" cap="flat">
              <a:noFill/>
              <a:prstDash val="solid"/>
              <a:miter/>
            </a:ln>
          </p:spPr>
          <p:txBody>
            <a:bodyPr rtlCol="0" anchor="ctr"/>
            <a:lstStyle/>
            <a:p>
              <a:endParaRPr lang="en-IN" sz="1867"/>
            </a:p>
          </p:txBody>
        </p:sp>
        <p:sp>
          <p:nvSpPr>
            <p:cNvPr id="36" name="Freeform: Shape 35">
              <a:extLst>
                <a:ext uri="{FF2B5EF4-FFF2-40B4-BE49-F238E27FC236}">
                  <a16:creationId xmlns:a16="http://schemas.microsoft.com/office/drawing/2014/main" id="{27B56CA7-0116-9FEE-B433-03EA34D3A47F}"/>
                </a:ext>
              </a:extLst>
            </p:cNvPr>
            <p:cNvSpPr/>
            <p:nvPr/>
          </p:nvSpPr>
          <p:spPr>
            <a:xfrm>
              <a:off x="7607300" y="3147536"/>
              <a:ext cx="219075" cy="187880"/>
            </a:xfrm>
            <a:custGeom>
              <a:avLst/>
              <a:gdLst>
                <a:gd name="connsiteX0" fmla="*/ 0 w 219075"/>
                <a:gd name="connsiteY0" fmla="*/ 0 h 187880"/>
                <a:gd name="connsiteX1" fmla="*/ 219075 w 219075"/>
                <a:gd name="connsiteY1" fmla="*/ 0 h 187880"/>
                <a:gd name="connsiteX2" fmla="*/ 219075 w 219075"/>
                <a:gd name="connsiteY2" fmla="*/ 187881 h 187880"/>
                <a:gd name="connsiteX3" fmla="*/ 0 w 219075"/>
                <a:gd name="connsiteY3" fmla="*/ 187881 h 187880"/>
              </a:gdLst>
              <a:ahLst/>
              <a:cxnLst>
                <a:cxn ang="0">
                  <a:pos x="connsiteX0" y="connsiteY0"/>
                </a:cxn>
                <a:cxn ang="0">
                  <a:pos x="connsiteX1" y="connsiteY1"/>
                </a:cxn>
                <a:cxn ang="0">
                  <a:pos x="connsiteX2" y="connsiteY2"/>
                </a:cxn>
                <a:cxn ang="0">
                  <a:pos x="connsiteX3" y="connsiteY3"/>
                </a:cxn>
              </a:cxnLst>
              <a:rect l="l" t="t" r="r" b="b"/>
              <a:pathLst>
                <a:path w="219075" h="187880">
                  <a:moveTo>
                    <a:pt x="0" y="0"/>
                  </a:moveTo>
                  <a:lnTo>
                    <a:pt x="219075" y="0"/>
                  </a:lnTo>
                  <a:lnTo>
                    <a:pt x="219075" y="187881"/>
                  </a:lnTo>
                  <a:lnTo>
                    <a:pt x="0" y="187881"/>
                  </a:lnTo>
                  <a:close/>
                </a:path>
              </a:pathLst>
            </a:custGeom>
            <a:solidFill>
              <a:srgbClr val="3B82F6"/>
            </a:solidFill>
            <a:ln w="14605" cap="flat">
              <a:noFill/>
              <a:prstDash val="solid"/>
              <a:miter/>
            </a:ln>
          </p:spPr>
          <p:txBody>
            <a:bodyPr rtlCol="0" anchor="ctr"/>
            <a:lstStyle/>
            <a:p>
              <a:endParaRPr lang="en-IN" sz="1867"/>
            </a:p>
          </p:txBody>
        </p:sp>
        <p:sp>
          <p:nvSpPr>
            <p:cNvPr id="37" name="Freeform: Shape 36">
              <a:extLst>
                <a:ext uri="{FF2B5EF4-FFF2-40B4-BE49-F238E27FC236}">
                  <a16:creationId xmlns:a16="http://schemas.microsoft.com/office/drawing/2014/main" id="{726AD3D0-56F7-00A8-CA9B-8A53DB877F0A}"/>
                </a:ext>
              </a:extLst>
            </p:cNvPr>
            <p:cNvSpPr/>
            <p:nvPr/>
          </p:nvSpPr>
          <p:spPr>
            <a:xfrm>
              <a:off x="7899400" y="3147536"/>
              <a:ext cx="219075" cy="187880"/>
            </a:xfrm>
            <a:custGeom>
              <a:avLst/>
              <a:gdLst>
                <a:gd name="connsiteX0" fmla="*/ 0 w 219075"/>
                <a:gd name="connsiteY0" fmla="*/ 0 h 187880"/>
                <a:gd name="connsiteX1" fmla="*/ 219075 w 219075"/>
                <a:gd name="connsiteY1" fmla="*/ 0 h 187880"/>
                <a:gd name="connsiteX2" fmla="*/ 219075 w 219075"/>
                <a:gd name="connsiteY2" fmla="*/ 187881 h 187880"/>
                <a:gd name="connsiteX3" fmla="*/ 0 w 219075"/>
                <a:gd name="connsiteY3" fmla="*/ 187881 h 187880"/>
              </a:gdLst>
              <a:ahLst/>
              <a:cxnLst>
                <a:cxn ang="0">
                  <a:pos x="connsiteX0" y="connsiteY0"/>
                </a:cxn>
                <a:cxn ang="0">
                  <a:pos x="connsiteX1" y="connsiteY1"/>
                </a:cxn>
                <a:cxn ang="0">
                  <a:pos x="connsiteX2" y="connsiteY2"/>
                </a:cxn>
                <a:cxn ang="0">
                  <a:pos x="connsiteX3" y="connsiteY3"/>
                </a:cxn>
              </a:cxnLst>
              <a:rect l="l" t="t" r="r" b="b"/>
              <a:pathLst>
                <a:path w="219075" h="187880">
                  <a:moveTo>
                    <a:pt x="0" y="0"/>
                  </a:moveTo>
                  <a:lnTo>
                    <a:pt x="219075" y="0"/>
                  </a:lnTo>
                  <a:lnTo>
                    <a:pt x="219075" y="187881"/>
                  </a:lnTo>
                  <a:lnTo>
                    <a:pt x="0" y="187881"/>
                  </a:lnTo>
                  <a:close/>
                </a:path>
              </a:pathLst>
            </a:custGeom>
            <a:solidFill>
              <a:srgbClr val="3B82F6"/>
            </a:solidFill>
            <a:ln w="14605" cap="flat">
              <a:noFill/>
              <a:prstDash val="solid"/>
              <a:miter/>
            </a:ln>
          </p:spPr>
          <p:txBody>
            <a:bodyPr rtlCol="0" anchor="ctr"/>
            <a:lstStyle/>
            <a:p>
              <a:endParaRPr lang="en-IN" sz="1867"/>
            </a:p>
          </p:txBody>
        </p:sp>
        <p:sp>
          <p:nvSpPr>
            <p:cNvPr id="38" name="Freeform: Shape 37">
              <a:extLst>
                <a:ext uri="{FF2B5EF4-FFF2-40B4-BE49-F238E27FC236}">
                  <a16:creationId xmlns:a16="http://schemas.microsoft.com/office/drawing/2014/main" id="{A3C28B28-6BA4-0FB3-F770-F81F12CBF4F0}"/>
                </a:ext>
              </a:extLst>
            </p:cNvPr>
            <p:cNvSpPr/>
            <p:nvPr/>
          </p:nvSpPr>
          <p:spPr>
            <a:xfrm>
              <a:off x="5854700" y="4274820"/>
              <a:ext cx="3505200" cy="1753552"/>
            </a:xfrm>
            <a:custGeom>
              <a:avLst/>
              <a:gdLst>
                <a:gd name="connsiteX0" fmla="*/ 3388360 w 3505200"/>
                <a:gd name="connsiteY0" fmla="*/ 0 h 1753552"/>
                <a:gd name="connsiteX1" fmla="*/ 3505200 w 3505200"/>
                <a:gd name="connsiteY1" fmla="*/ 0 h 1753552"/>
                <a:gd name="connsiteX2" fmla="*/ 3505200 w 3505200"/>
                <a:gd name="connsiteY2" fmla="*/ 1753553 h 1753552"/>
                <a:gd name="connsiteX3" fmla="*/ 3388360 w 3505200"/>
                <a:gd name="connsiteY3" fmla="*/ 1753553 h 1753552"/>
                <a:gd name="connsiteX4" fmla="*/ 116840 w 3505200"/>
                <a:gd name="connsiteY4" fmla="*/ 1753553 h 1753552"/>
                <a:gd name="connsiteX5" fmla="*/ 0 w 3505200"/>
                <a:gd name="connsiteY5" fmla="*/ 1753553 h 1753552"/>
                <a:gd name="connsiteX6" fmla="*/ 0 w 3505200"/>
                <a:gd name="connsiteY6" fmla="*/ 0 h 1753552"/>
                <a:gd name="connsiteX7" fmla="*/ 116840 w 3505200"/>
                <a:gd name="connsiteY7" fmla="*/ 0 h 175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5200" h="1753552">
                  <a:moveTo>
                    <a:pt x="3388360" y="0"/>
                  </a:moveTo>
                  <a:cubicBezTo>
                    <a:pt x="3452889" y="0"/>
                    <a:pt x="3505200" y="0"/>
                    <a:pt x="3505200" y="0"/>
                  </a:cubicBezTo>
                  <a:lnTo>
                    <a:pt x="3505200" y="1753553"/>
                  </a:lnTo>
                  <a:cubicBezTo>
                    <a:pt x="3505200" y="1753553"/>
                    <a:pt x="3452889" y="1753553"/>
                    <a:pt x="3388360" y="1753553"/>
                  </a:cubicBezTo>
                  <a:lnTo>
                    <a:pt x="116840" y="1753553"/>
                  </a:lnTo>
                  <a:cubicBezTo>
                    <a:pt x="52311" y="1753553"/>
                    <a:pt x="0" y="1753553"/>
                    <a:pt x="0" y="1753553"/>
                  </a:cubicBezTo>
                  <a:lnTo>
                    <a:pt x="0" y="0"/>
                  </a:lnTo>
                  <a:cubicBezTo>
                    <a:pt x="0" y="0"/>
                    <a:pt x="52311" y="0"/>
                    <a:pt x="116840" y="0"/>
                  </a:cubicBezTo>
                  <a:close/>
                </a:path>
              </a:pathLst>
            </a:custGeom>
            <a:solidFill>
              <a:srgbClr val="FFFFFF"/>
            </a:solidFill>
            <a:ln w="43815" cap="flat">
              <a:solidFill>
                <a:srgbClr val="1D4ED8"/>
              </a:solidFill>
              <a:prstDash val="solid"/>
              <a:miter/>
            </a:ln>
          </p:spPr>
          <p:txBody>
            <a:bodyPr rtlCol="0" anchor="ctr"/>
            <a:lstStyle/>
            <a:p>
              <a:endParaRPr lang="en-IN" sz="1867"/>
            </a:p>
          </p:txBody>
        </p:sp>
        <p:sp>
          <p:nvSpPr>
            <p:cNvPr id="39" name="Freeform: Shape 38">
              <a:extLst>
                <a:ext uri="{FF2B5EF4-FFF2-40B4-BE49-F238E27FC236}">
                  <a16:creationId xmlns:a16="http://schemas.microsoft.com/office/drawing/2014/main" id="{A3283ED7-CD22-C29F-97C8-47C8AFE43BBC}"/>
                </a:ext>
              </a:extLst>
            </p:cNvPr>
            <p:cNvSpPr/>
            <p:nvPr/>
          </p:nvSpPr>
          <p:spPr>
            <a:xfrm>
              <a:off x="6000750" y="4400073"/>
              <a:ext cx="3213100" cy="375761"/>
            </a:xfrm>
            <a:custGeom>
              <a:avLst/>
              <a:gdLst>
                <a:gd name="connsiteX0" fmla="*/ 3140075 w 3213100"/>
                <a:gd name="connsiteY0" fmla="*/ 0 h 375761"/>
                <a:gd name="connsiteX1" fmla="*/ 3213100 w 3213100"/>
                <a:gd name="connsiteY1" fmla="*/ 0 h 375761"/>
                <a:gd name="connsiteX2" fmla="*/ 3213100 w 3213100"/>
                <a:gd name="connsiteY2" fmla="*/ 375761 h 375761"/>
                <a:gd name="connsiteX3" fmla="*/ 3140075 w 3213100"/>
                <a:gd name="connsiteY3" fmla="*/ 375761 h 375761"/>
                <a:gd name="connsiteX4" fmla="*/ 73025 w 3213100"/>
                <a:gd name="connsiteY4" fmla="*/ 375761 h 375761"/>
                <a:gd name="connsiteX5" fmla="*/ 0 w 3213100"/>
                <a:gd name="connsiteY5" fmla="*/ 375761 h 375761"/>
                <a:gd name="connsiteX6" fmla="*/ 0 w 3213100"/>
                <a:gd name="connsiteY6" fmla="*/ 0 h 375761"/>
                <a:gd name="connsiteX7" fmla="*/ 73025 w 3213100"/>
                <a:gd name="connsiteY7" fmla="*/ 0 h 37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3100" h="375761">
                  <a:moveTo>
                    <a:pt x="3140075" y="0"/>
                  </a:moveTo>
                  <a:cubicBezTo>
                    <a:pt x="3180406" y="0"/>
                    <a:pt x="3213100" y="0"/>
                    <a:pt x="3213100" y="0"/>
                  </a:cubicBezTo>
                  <a:lnTo>
                    <a:pt x="3213100" y="375761"/>
                  </a:lnTo>
                  <a:cubicBezTo>
                    <a:pt x="3213100" y="375761"/>
                    <a:pt x="3180406" y="375761"/>
                    <a:pt x="3140075" y="375761"/>
                  </a:cubicBezTo>
                  <a:lnTo>
                    <a:pt x="73025" y="375761"/>
                  </a:lnTo>
                  <a:cubicBezTo>
                    <a:pt x="32695" y="375761"/>
                    <a:pt x="0" y="375761"/>
                    <a:pt x="0" y="375761"/>
                  </a:cubicBezTo>
                  <a:lnTo>
                    <a:pt x="0" y="0"/>
                  </a:lnTo>
                  <a:cubicBezTo>
                    <a:pt x="0" y="0"/>
                    <a:pt x="32695" y="0"/>
                    <a:pt x="73025" y="0"/>
                  </a:cubicBezTo>
                  <a:close/>
                </a:path>
              </a:pathLst>
            </a:custGeom>
            <a:solidFill>
              <a:srgbClr val="3B82F6"/>
            </a:solidFill>
            <a:ln w="14605" cap="flat">
              <a:noFill/>
              <a:prstDash val="solid"/>
              <a:miter/>
            </a:ln>
          </p:spPr>
          <p:txBody>
            <a:bodyPr rtlCol="0" anchor="ctr"/>
            <a:lstStyle/>
            <a:p>
              <a:endParaRPr lang="en-IN" sz="1867"/>
            </a:p>
          </p:txBody>
        </p:sp>
        <p:sp>
          <p:nvSpPr>
            <p:cNvPr id="40" name="TextBox 39">
              <a:extLst>
                <a:ext uri="{FF2B5EF4-FFF2-40B4-BE49-F238E27FC236}">
                  <a16:creationId xmlns:a16="http://schemas.microsoft.com/office/drawing/2014/main" id="{32FB25BF-833E-FD98-207D-884A7E7D6832}"/>
                </a:ext>
              </a:extLst>
            </p:cNvPr>
            <p:cNvSpPr txBox="1"/>
            <p:nvPr/>
          </p:nvSpPr>
          <p:spPr>
            <a:xfrm>
              <a:off x="6360581" y="4423440"/>
              <a:ext cx="2561279" cy="415498"/>
            </a:xfrm>
            <a:prstGeom prst="rect">
              <a:avLst/>
            </a:prstGeom>
            <a:noFill/>
          </p:spPr>
          <p:txBody>
            <a:bodyPr wrap="none" rtlCol="0">
              <a:spAutoFit/>
            </a:bodyPr>
            <a:lstStyle/>
            <a:p>
              <a:pPr algn="l"/>
              <a:r>
                <a:rPr lang="en-IN" sz="1200" b="1">
                  <a:ln/>
                  <a:solidFill>
                    <a:srgbClr val="FFFFFF"/>
                  </a:solidFill>
                  <a:latin typeface="Arial"/>
                  <a:cs typeface="Arial"/>
                  <a:sym typeface="Arial"/>
                  <a:rtl val="0"/>
                </a:rPr>
                <a:t>Distributed Unit (DU)</a:t>
              </a:r>
            </a:p>
          </p:txBody>
        </p:sp>
        <p:sp>
          <p:nvSpPr>
            <p:cNvPr id="41" name="TextBox 40">
              <a:extLst>
                <a:ext uri="{FF2B5EF4-FFF2-40B4-BE49-F238E27FC236}">
                  <a16:creationId xmlns:a16="http://schemas.microsoft.com/office/drawing/2014/main" id="{16993E64-80E2-946C-CD54-38E0BE54EF58}"/>
                </a:ext>
              </a:extLst>
            </p:cNvPr>
            <p:cNvSpPr txBox="1"/>
            <p:nvPr/>
          </p:nvSpPr>
          <p:spPr>
            <a:xfrm>
              <a:off x="6055360" y="4781928"/>
              <a:ext cx="1866377" cy="323166"/>
            </a:xfrm>
            <a:prstGeom prst="rect">
              <a:avLst/>
            </a:prstGeom>
            <a:noFill/>
          </p:spPr>
          <p:txBody>
            <a:bodyPr wrap="none" rtlCol="0">
              <a:spAutoFit/>
            </a:bodyPr>
            <a:lstStyle/>
            <a:p>
              <a:pPr algn="l"/>
              <a:r>
                <a:rPr lang="en-IN" sz="800">
                  <a:ln/>
                  <a:solidFill>
                    <a:srgbClr val="1E3A8A"/>
                  </a:solidFill>
                  <a:latin typeface="Arial"/>
                  <a:cs typeface="Arial"/>
                  <a:sym typeface="Arial"/>
                  <a:rtl val="0"/>
                </a:rPr>
                <a:t>• High-PHY Processing</a:t>
              </a:r>
            </a:p>
          </p:txBody>
        </p:sp>
        <p:sp>
          <p:nvSpPr>
            <p:cNvPr id="42" name="TextBox 41">
              <a:extLst>
                <a:ext uri="{FF2B5EF4-FFF2-40B4-BE49-F238E27FC236}">
                  <a16:creationId xmlns:a16="http://schemas.microsoft.com/office/drawing/2014/main" id="{D7747607-D495-3B5B-16F5-58C88B7A2660}"/>
                </a:ext>
              </a:extLst>
            </p:cNvPr>
            <p:cNvSpPr txBox="1"/>
            <p:nvPr/>
          </p:nvSpPr>
          <p:spPr>
            <a:xfrm>
              <a:off x="6055360" y="4969809"/>
              <a:ext cx="2489144" cy="323166"/>
            </a:xfrm>
            <a:prstGeom prst="rect">
              <a:avLst/>
            </a:prstGeom>
            <a:noFill/>
          </p:spPr>
          <p:txBody>
            <a:bodyPr wrap="none" rtlCol="0">
              <a:spAutoFit/>
            </a:bodyPr>
            <a:lstStyle/>
            <a:p>
              <a:pPr algn="l"/>
              <a:r>
                <a:rPr lang="en-IN" sz="800">
                  <a:ln/>
                  <a:solidFill>
                    <a:srgbClr val="1E3A8A"/>
                  </a:solidFill>
                  <a:latin typeface="Arial"/>
                  <a:cs typeface="Arial"/>
                  <a:sym typeface="Arial"/>
                  <a:rtl val="0"/>
                </a:rPr>
                <a:t>• MAC (Medium Access Control)</a:t>
              </a:r>
            </a:p>
          </p:txBody>
        </p:sp>
        <p:sp>
          <p:nvSpPr>
            <p:cNvPr id="43" name="TextBox 42">
              <a:extLst>
                <a:ext uri="{FF2B5EF4-FFF2-40B4-BE49-F238E27FC236}">
                  <a16:creationId xmlns:a16="http://schemas.microsoft.com/office/drawing/2014/main" id="{3F15DBB1-67CA-C0E5-08A2-E5962D671968}"/>
                </a:ext>
              </a:extLst>
            </p:cNvPr>
            <p:cNvSpPr txBox="1"/>
            <p:nvPr/>
          </p:nvSpPr>
          <p:spPr>
            <a:xfrm>
              <a:off x="6055360" y="5157690"/>
              <a:ext cx="2097210" cy="323166"/>
            </a:xfrm>
            <a:prstGeom prst="rect">
              <a:avLst/>
            </a:prstGeom>
            <a:noFill/>
          </p:spPr>
          <p:txBody>
            <a:bodyPr wrap="none" rtlCol="0">
              <a:spAutoFit/>
            </a:bodyPr>
            <a:lstStyle/>
            <a:p>
              <a:pPr algn="l"/>
              <a:r>
                <a:rPr lang="en-IN" sz="800">
                  <a:ln/>
                  <a:solidFill>
                    <a:srgbClr val="1E3A8A"/>
                  </a:solidFill>
                  <a:latin typeface="Arial"/>
                  <a:cs typeface="Arial"/>
                  <a:sym typeface="Arial"/>
                  <a:rtl val="0"/>
                </a:rPr>
                <a:t>• RLC (Radio Link Control)</a:t>
              </a:r>
            </a:p>
          </p:txBody>
        </p:sp>
        <p:sp>
          <p:nvSpPr>
            <p:cNvPr id="44" name="TextBox 43">
              <a:extLst>
                <a:ext uri="{FF2B5EF4-FFF2-40B4-BE49-F238E27FC236}">
                  <a16:creationId xmlns:a16="http://schemas.microsoft.com/office/drawing/2014/main" id="{47B520B0-A759-EC61-8E41-1A5A5C424348}"/>
                </a:ext>
              </a:extLst>
            </p:cNvPr>
            <p:cNvSpPr txBox="1"/>
            <p:nvPr/>
          </p:nvSpPr>
          <p:spPr>
            <a:xfrm>
              <a:off x="6055360" y="5345571"/>
              <a:ext cx="1839927" cy="323166"/>
            </a:xfrm>
            <a:prstGeom prst="rect">
              <a:avLst/>
            </a:prstGeom>
            <a:noFill/>
          </p:spPr>
          <p:txBody>
            <a:bodyPr wrap="none" rtlCol="0">
              <a:spAutoFit/>
            </a:bodyPr>
            <a:lstStyle/>
            <a:p>
              <a:pPr algn="l"/>
              <a:r>
                <a:rPr lang="en-IN" sz="800">
                  <a:ln/>
                  <a:solidFill>
                    <a:srgbClr val="1E3A8A"/>
                  </a:solidFill>
                  <a:latin typeface="Arial"/>
                  <a:cs typeface="Arial"/>
                  <a:sym typeface="Arial"/>
                  <a:rtl val="0"/>
                </a:rPr>
                <a:t>• Real-time Processing</a:t>
              </a:r>
            </a:p>
          </p:txBody>
        </p:sp>
        <p:sp>
          <p:nvSpPr>
            <p:cNvPr id="45" name="TextBox 44">
              <a:extLst>
                <a:ext uri="{FF2B5EF4-FFF2-40B4-BE49-F238E27FC236}">
                  <a16:creationId xmlns:a16="http://schemas.microsoft.com/office/drawing/2014/main" id="{CCF64EC1-8D29-6F3F-5F67-C39FF638ACBB}"/>
                </a:ext>
              </a:extLst>
            </p:cNvPr>
            <p:cNvSpPr txBox="1"/>
            <p:nvPr/>
          </p:nvSpPr>
          <p:spPr>
            <a:xfrm>
              <a:off x="6055360" y="5533452"/>
              <a:ext cx="1912062" cy="323166"/>
            </a:xfrm>
            <a:prstGeom prst="rect">
              <a:avLst/>
            </a:prstGeom>
            <a:noFill/>
          </p:spPr>
          <p:txBody>
            <a:bodyPr wrap="none" rtlCol="0">
              <a:spAutoFit/>
            </a:bodyPr>
            <a:lstStyle/>
            <a:p>
              <a:pPr algn="l"/>
              <a:r>
                <a:rPr lang="en-IN" sz="800">
                  <a:ln/>
                  <a:solidFill>
                    <a:srgbClr val="1E3A8A"/>
                  </a:solidFill>
                  <a:latin typeface="Arial"/>
                  <a:cs typeface="Arial"/>
                  <a:sym typeface="Arial"/>
                  <a:rtl val="0"/>
                </a:rPr>
                <a:t>• Low-latency Functions</a:t>
              </a:r>
            </a:p>
          </p:txBody>
        </p:sp>
        <p:sp>
          <p:nvSpPr>
            <p:cNvPr id="46" name="TextBox 45">
              <a:extLst>
                <a:ext uri="{FF2B5EF4-FFF2-40B4-BE49-F238E27FC236}">
                  <a16:creationId xmlns:a16="http://schemas.microsoft.com/office/drawing/2014/main" id="{5D8A355F-DB82-A87E-B930-0B6AF5D12CF3}"/>
                </a:ext>
              </a:extLst>
            </p:cNvPr>
            <p:cNvSpPr txBox="1"/>
            <p:nvPr/>
          </p:nvSpPr>
          <p:spPr>
            <a:xfrm>
              <a:off x="6705601" y="3848100"/>
              <a:ext cx="1787028" cy="307681"/>
            </a:xfrm>
            <a:prstGeom prst="rect">
              <a:avLst/>
            </a:prstGeom>
            <a:noFill/>
          </p:spPr>
          <p:txBody>
            <a:bodyPr wrap="none" rtlCol="0">
              <a:spAutoFit/>
            </a:bodyPr>
            <a:lstStyle/>
            <a:p>
              <a:pPr algn="l"/>
              <a:r>
                <a:rPr lang="en-IN" sz="733" i="1" dirty="0">
                  <a:ln/>
                  <a:solidFill>
                    <a:srgbClr val="6B7280"/>
                  </a:solidFill>
                  <a:latin typeface="Arial"/>
                  <a:cs typeface="Arial"/>
                  <a:sym typeface="Arial"/>
                  <a:rtl val="0"/>
                </a:rPr>
                <a:t>Cell Site / Near Cell Site</a:t>
              </a:r>
            </a:p>
          </p:txBody>
        </p:sp>
      </p:grpSp>
      <p:grpSp>
        <p:nvGrpSpPr>
          <p:cNvPr id="47" name="Graphic 8">
            <a:extLst>
              <a:ext uri="{FF2B5EF4-FFF2-40B4-BE49-F238E27FC236}">
                <a16:creationId xmlns:a16="http://schemas.microsoft.com/office/drawing/2014/main" id="{20C44882-5465-F4BC-B849-238F3EEA1B04}"/>
              </a:ext>
            </a:extLst>
          </p:cNvPr>
          <p:cNvGrpSpPr/>
          <p:nvPr/>
        </p:nvGrpSpPr>
        <p:grpSpPr>
          <a:xfrm>
            <a:off x="7213600" y="1680845"/>
            <a:ext cx="2531533" cy="2338070"/>
            <a:chOff x="10820400" y="2521267"/>
            <a:chExt cx="3797300" cy="3507105"/>
          </a:xfrm>
        </p:grpSpPr>
        <p:sp>
          <p:nvSpPr>
            <p:cNvPr id="48" name="Freeform: Shape 47">
              <a:extLst>
                <a:ext uri="{FF2B5EF4-FFF2-40B4-BE49-F238E27FC236}">
                  <a16:creationId xmlns:a16="http://schemas.microsoft.com/office/drawing/2014/main" id="{7C5BBC51-D9C3-3E99-2A97-694B9E5606F7}"/>
                </a:ext>
              </a:extLst>
            </p:cNvPr>
            <p:cNvSpPr/>
            <p:nvPr/>
          </p:nvSpPr>
          <p:spPr>
            <a:xfrm>
              <a:off x="11988800" y="2521267"/>
              <a:ext cx="1752600" cy="1252537"/>
            </a:xfrm>
            <a:custGeom>
              <a:avLst/>
              <a:gdLst>
                <a:gd name="connsiteX0" fmla="*/ 0 w 1752600"/>
                <a:gd name="connsiteY0" fmla="*/ 0 h 1252537"/>
                <a:gd name="connsiteX1" fmla="*/ 1752600 w 1752600"/>
                <a:gd name="connsiteY1" fmla="*/ 0 h 1252537"/>
                <a:gd name="connsiteX2" fmla="*/ 1752600 w 1752600"/>
                <a:gd name="connsiteY2" fmla="*/ 1252538 h 1252537"/>
                <a:gd name="connsiteX3" fmla="*/ 0 w 1752600"/>
                <a:gd name="connsiteY3" fmla="*/ 1252538 h 1252537"/>
              </a:gdLst>
              <a:ahLst/>
              <a:cxnLst>
                <a:cxn ang="0">
                  <a:pos x="connsiteX0" y="connsiteY0"/>
                </a:cxn>
                <a:cxn ang="0">
                  <a:pos x="connsiteX1" y="connsiteY1"/>
                </a:cxn>
                <a:cxn ang="0">
                  <a:pos x="connsiteX2" y="connsiteY2"/>
                </a:cxn>
                <a:cxn ang="0">
                  <a:pos x="connsiteX3" y="connsiteY3"/>
                </a:cxn>
              </a:cxnLst>
              <a:rect l="l" t="t" r="r" b="b"/>
              <a:pathLst>
                <a:path w="1752600" h="1252537">
                  <a:moveTo>
                    <a:pt x="0" y="0"/>
                  </a:moveTo>
                  <a:lnTo>
                    <a:pt x="1752600" y="0"/>
                  </a:lnTo>
                  <a:lnTo>
                    <a:pt x="1752600" y="1252538"/>
                  </a:lnTo>
                  <a:lnTo>
                    <a:pt x="0" y="1252538"/>
                  </a:lnTo>
                  <a:close/>
                </a:path>
              </a:pathLst>
            </a:custGeom>
            <a:solidFill>
              <a:srgbClr val="E5E7EB"/>
            </a:solidFill>
            <a:ln w="29210" cap="flat">
              <a:solidFill>
                <a:srgbClr val="6B7280"/>
              </a:solidFill>
              <a:prstDash val="solid"/>
              <a:miter/>
            </a:ln>
          </p:spPr>
          <p:txBody>
            <a:bodyPr rtlCol="0" anchor="ctr"/>
            <a:lstStyle/>
            <a:p>
              <a:endParaRPr lang="en-IN" sz="1867"/>
            </a:p>
          </p:txBody>
        </p:sp>
        <p:sp>
          <p:nvSpPr>
            <p:cNvPr id="49" name="Freeform: Shape 48">
              <a:extLst>
                <a:ext uri="{FF2B5EF4-FFF2-40B4-BE49-F238E27FC236}">
                  <a16:creationId xmlns:a16="http://schemas.microsoft.com/office/drawing/2014/main" id="{A5986530-63DA-6A2B-5426-D26FF425CCC9}"/>
                </a:ext>
              </a:extLst>
            </p:cNvPr>
            <p:cNvSpPr/>
            <p:nvPr/>
          </p:nvSpPr>
          <p:spPr>
            <a:xfrm>
              <a:off x="12134850" y="2646521"/>
              <a:ext cx="365125" cy="1002030"/>
            </a:xfrm>
            <a:custGeom>
              <a:avLst/>
              <a:gdLst>
                <a:gd name="connsiteX0" fmla="*/ 0 w 365125"/>
                <a:gd name="connsiteY0" fmla="*/ 0 h 1002030"/>
                <a:gd name="connsiteX1" fmla="*/ 365125 w 365125"/>
                <a:gd name="connsiteY1" fmla="*/ 0 h 1002030"/>
                <a:gd name="connsiteX2" fmla="*/ 365125 w 365125"/>
                <a:gd name="connsiteY2" fmla="*/ 1002030 h 1002030"/>
                <a:gd name="connsiteX3" fmla="*/ 0 w 365125"/>
                <a:gd name="connsiteY3" fmla="*/ 1002030 h 1002030"/>
              </a:gdLst>
              <a:ahLst/>
              <a:cxnLst>
                <a:cxn ang="0">
                  <a:pos x="connsiteX0" y="connsiteY0"/>
                </a:cxn>
                <a:cxn ang="0">
                  <a:pos x="connsiteX1" y="connsiteY1"/>
                </a:cxn>
                <a:cxn ang="0">
                  <a:pos x="connsiteX2" y="connsiteY2"/>
                </a:cxn>
                <a:cxn ang="0">
                  <a:pos x="connsiteX3" y="connsiteY3"/>
                </a:cxn>
              </a:cxnLst>
              <a:rect l="l" t="t" r="r" b="b"/>
              <a:pathLst>
                <a:path w="365125" h="1002030">
                  <a:moveTo>
                    <a:pt x="0" y="0"/>
                  </a:moveTo>
                  <a:lnTo>
                    <a:pt x="365125" y="0"/>
                  </a:lnTo>
                  <a:lnTo>
                    <a:pt x="365125" y="1002030"/>
                  </a:lnTo>
                  <a:lnTo>
                    <a:pt x="0" y="1002030"/>
                  </a:lnTo>
                  <a:close/>
                </a:path>
              </a:pathLst>
            </a:custGeom>
            <a:solidFill>
              <a:srgbClr val="374151"/>
            </a:solidFill>
            <a:ln w="14605" cap="flat">
              <a:noFill/>
              <a:prstDash val="solid"/>
              <a:miter/>
            </a:ln>
          </p:spPr>
          <p:txBody>
            <a:bodyPr rtlCol="0" anchor="ctr"/>
            <a:lstStyle/>
            <a:p>
              <a:endParaRPr lang="en-IN" sz="1867"/>
            </a:p>
          </p:txBody>
        </p:sp>
        <p:sp>
          <p:nvSpPr>
            <p:cNvPr id="50" name="Freeform: Shape 49">
              <a:extLst>
                <a:ext uri="{FF2B5EF4-FFF2-40B4-BE49-F238E27FC236}">
                  <a16:creationId xmlns:a16="http://schemas.microsoft.com/office/drawing/2014/main" id="{7339C5A8-3D70-56DD-A619-26075EB60684}"/>
                </a:ext>
              </a:extLst>
            </p:cNvPr>
            <p:cNvSpPr/>
            <p:nvPr/>
          </p:nvSpPr>
          <p:spPr>
            <a:xfrm>
              <a:off x="12573000" y="2646521"/>
              <a:ext cx="365125" cy="1002030"/>
            </a:xfrm>
            <a:custGeom>
              <a:avLst/>
              <a:gdLst>
                <a:gd name="connsiteX0" fmla="*/ 0 w 365125"/>
                <a:gd name="connsiteY0" fmla="*/ 0 h 1002030"/>
                <a:gd name="connsiteX1" fmla="*/ 365125 w 365125"/>
                <a:gd name="connsiteY1" fmla="*/ 0 h 1002030"/>
                <a:gd name="connsiteX2" fmla="*/ 365125 w 365125"/>
                <a:gd name="connsiteY2" fmla="*/ 1002030 h 1002030"/>
                <a:gd name="connsiteX3" fmla="*/ 0 w 365125"/>
                <a:gd name="connsiteY3" fmla="*/ 1002030 h 1002030"/>
              </a:gdLst>
              <a:ahLst/>
              <a:cxnLst>
                <a:cxn ang="0">
                  <a:pos x="connsiteX0" y="connsiteY0"/>
                </a:cxn>
                <a:cxn ang="0">
                  <a:pos x="connsiteX1" y="connsiteY1"/>
                </a:cxn>
                <a:cxn ang="0">
                  <a:pos x="connsiteX2" y="connsiteY2"/>
                </a:cxn>
                <a:cxn ang="0">
                  <a:pos x="connsiteX3" y="connsiteY3"/>
                </a:cxn>
              </a:cxnLst>
              <a:rect l="l" t="t" r="r" b="b"/>
              <a:pathLst>
                <a:path w="365125" h="1002030">
                  <a:moveTo>
                    <a:pt x="0" y="0"/>
                  </a:moveTo>
                  <a:lnTo>
                    <a:pt x="365125" y="0"/>
                  </a:lnTo>
                  <a:lnTo>
                    <a:pt x="365125" y="1002030"/>
                  </a:lnTo>
                  <a:lnTo>
                    <a:pt x="0" y="1002030"/>
                  </a:lnTo>
                  <a:close/>
                </a:path>
              </a:pathLst>
            </a:custGeom>
            <a:solidFill>
              <a:srgbClr val="374151"/>
            </a:solidFill>
            <a:ln w="14605" cap="flat">
              <a:noFill/>
              <a:prstDash val="solid"/>
              <a:miter/>
            </a:ln>
          </p:spPr>
          <p:txBody>
            <a:bodyPr rtlCol="0" anchor="ctr"/>
            <a:lstStyle/>
            <a:p>
              <a:endParaRPr lang="en-IN" sz="1867"/>
            </a:p>
          </p:txBody>
        </p:sp>
        <p:sp>
          <p:nvSpPr>
            <p:cNvPr id="51" name="Freeform: Shape 50">
              <a:extLst>
                <a:ext uri="{FF2B5EF4-FFF2-40B4-BE49-F238E27FC236}">
                  <a16:creationId xmlns:a16="http://schemas.microsoft.com/office/drawing/2014/main" id="{F770D681-52C5-5F47-BB44-2ACA3F5DA155}"/>
                </a:ext>
              </a:extLst>
            </p:cNvPr>
            <p:cNvSpPr/>
            <p:nvPr/>
          </p:nvSpPr>
          <p:spPr>
            <a:xfrm>
              <a:off x="13011150" y="2646521"/>
              <a:ext cx="365125" cy="1002030"/>
            </a:xfrm>
            <a:custGeom>
              <a:avLst/>
              <a:gdLst>
                <a:gd name="connsiteX0" fmla="*/ 0 w 365125"/>
                <a:gd name="connsiteY0" fmla="*/ 0 h 1002030"/>
                <a:gd name="connsiteX1" fmla="*/ 365125 w 365125"/>
                <a:gd name="connsiteY1" fmla="*/ 0 h 1002030"/>
                <a:gd name="connsiteX2" fmla="*/ 365125 w 365125"/>
                <a:gd name="connsiteY2" fmla="*/ 1002030 h 1002030"/>
                <a:gd name="connsiteX3" fmla="*/ 0 w 365125"/>
                <a:gd name="connsiteY3" fmla="*/ 1002030 h 1002030"/>
              </a:gdLst>
              <a:ahLst/>
              <a:cxnLst>
                <a:cxn ang="0">
                  <a:pos x="connsiteX0" y="connsiteY0"/>
                </a:cxn>
                <a:cxn ang="0">
                  <a:pos x="connsiteX1" y="connsiteY1"/>
                </a:cxn>
                <a:cxn ang="0">
                  <a:pos x="connsiteX2" y="connsiteY2"/>
                </a:cxn>
                <a:cxn ang="0">
                  <a:pos x="connsiteX3" y="connsiteY3"/>
                </a:cxn>
              </a:cxnLst>
              <a:rect l="l" t="t" r="r" b="b"/>
              <a:pathLst>
                <a:path w="365125" h="1002030">
                  <a:moveTo>
                    <a:pt x="0" y="0"/>
                  </a:moveTo>
                  <a:lnTo>
                    <a:pt x="365125" y="0"/>
                  </a:lnTo>
                  <a:lnTo>
                    <a:pt x="365125" y="1002030"/>
                  </a:lnTo>
                  <a:lnTo>
                    <a:pt x="0" y="1002030"/>
                  </a:lnTo>
                  <a:close/>
                </a:path>
              </a:pathLst>
            </a:custGeom>
            <a:solidFill>
              <a:srgbClr val="374151"/>
            </a:solidFill>
            <a:ln w="14605" cap="flat">
              <a:noFill/>
              <a:prstDash val="solid"/>
              <a:miter/>
            </a:ln>
          </p:spPr>
          <p:txBody>
            <a:bodyPr rtlCol="0" anchor="ctr"/>
            <a:lstStyle/>
            <a:p>
              <a:endParaRPr lang="en-IN" sz="1867"/>
            </a:p>
          </p:txBody>
        </p:sp>
        <p:sp>
          <p:nvSpPr>
            <p:cNvPr id="52" name="Freeform: Shape 51">
              <a:extLst>
                <a:ext uri="{FF2B5EF4-FFF2-40B4-BE49-F238E27FC236}">
                  <a16:creationId xmlns:a16="http://schemas.microsoft.com/office/drawing/2014/main" id="{BC985A26-1BC3-D06F-FEE7-7A0FA0FDFD8D}"/>
                </a:ext>
              </a:extLst>
            </p:cNvPr>
            <p:cNvSpPr/>
            <p:nvPr/>
          </p:nvSpPr>
          <p:spPr>
            <a:xfrm>
              <a:off x="12280900" y="2746724"/>
              <a:ext cx="58420" cy="50101"/>
            </a:xfrm>
            <a:custGeom>
              <a:avLst/>
              <a:gdLst>
                <a:gd name="connsiteX0" fmla="*/ 58420 w 58420"/>
                <a:gd name="connsiteY0" fmla="*/ 25051 h 50101"/>
                <a:gd name="connsiteX1" fmla="*/ 29210 w 58420"/>
                <a:gd name="connsiteY1" fmla="*/ 50102 h 50101"/>
                <a:gd name="connsiteX2" fmla="*/ 0 w 58420"/>
                <a:gd name="connsiteY2" fmla="*/ 25051 h 50101"/>
                <a:gd name="connsiteX3" fmla="*/ 29210 w 58420"/>
                <a:gd name="connsiteY3" fmla="*/ 0 h 50101"/>
                <a:gd name="connsiteX4" fmla="*/ 58420 w 58420"/>
                <a:gd name="connsiteY4" fmla="*/ 25051 h 50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20" h="50101">
                  <a:moveTo>
                    <a:pt x="58420" y="25051"/>
                  </a:moveTo>
                  <a:cubicBezTo>
                    <a:pt x="58420" y="38886"/>
                    <a:pt x="45342" y="50102"/>
                    <a:pt x="29210" y="50102"/>
                  </a:cubicBezTo>
                  <a:cubicBezTo>
                    <a:pt x="13078" y="50102"/>
                    <a:pt x="0" y="38886"/>
                    <a:pt x="0" y="25051"/>
                  </a:cubicBezTo>
                  <a:cubicBezTo>
                    <a:pt x="0" y="11216"/>
                    <a:pt x="13078" y="0"/>
                    <a:pt x="29210" y="0"/>
                  </a:cubicBezTo>
                  <a:cubicBezTo>
                    <a:pt x="45342" y="0"/>
                    <a:pt x="58420" y="11216"/>
                    <a:pt x="58420" y="25051"/>
                  </a:cubicBezTo>
                  <a:close/>
                </a:path>
              </a:pathLst>
            </a:custGeom>
            <a:solidFill>
              <a:srgbClr val="10B981"/>
            </a:solidFill>
            <a:ln w="14605" cap="flat">
              <a:noFill/>
              <a:prstDash val="solid"/>
              <a:miter/>
            </a:ln>
          </p:spPr>
          <p:txBody>
            <a:bodyPr rtlCol="0" anchor="ctr"/>
            <a:lstStyle/>
            <a:p>
              <a:endParaRPr lang="en-IN" sz="1867"/>
            </a:p>
          </p:txBody>
        </p:sp>
        <p:sp>
          <p:nvSpPr>
            <p:cNvPr id="53" name="Freeform: Shape 52">
              <a:extLst>
                <a:ext uri="{FF2B5EF4-FFF2-40B4-BE49-F238E27FC236}">
                  <a16:creationId xmlns:a16="http://schemas.microsoft.com/office/drawing/2014/main" id="{757BCF3B-8723-CC9F-A071-B7EA9B31B9AE}"/>
                </a:ext>
              </a:extLst>
            </p:cNvPr>
            <p:cNvSpPr/>
            <p:nvPr/>
          </p:nvSpPr>
          <p:spPr>
            <a:xfrm>
              <a:off x="12280900" y="2871978"/>
              <a:ext cx="58420" cy="50101"/>
            </a:xfrm>
            <a:custGeom>
              <a:avLst/>
              <a:gdLst>
                <a:gd name="connsiteX0" fmla="*/ 58420 w 58420"/>
                <a:gd name="connsiteY0" fmla="*/ 25051 h 50101"/>
                <a:gd name="connsiteX1" fmla="*/ 29210 w 58420"/>
                <a:gd name="connsiteY1" fmla="*/ 50102 h 50101"/>
                <a:gd name="connsiteX2" fmla="*/ 0 w 58420"/>
                <a:gd name="connsiteY2" fmla="*/ 25051 h 50101"/>
                <a:gd name="connsiteX3" fmla="*/ 29210 w 58420"/>
                <a:gd name="connsiteY3" fmla="*/ 0 h 50101"/>
                <a:gd name="connsiteX4" fmla="*/ 58420 w 58420"/>
                <a:gd name="connsiteY4" fmla="*/ 25051 h 50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20" h="50101">
                  <a:moveTo>
                    <a:pt x="58420" y="25051"/>
                  </a:moveTo>
                  <a:cubicBezTo>
                    <a:pt x="58420" y="38886"/>
                    <a:pt x="45342" y="50102"/>
                    <a:pt x="29210" y="50102"/>
                  </a:cubicBezTo>
                  <a:cubicBezTo>
                    <a:pt x="13078" y="50102"/>
                    <a:pt x="0" y="38886"/>
                    <a:pt x="0" y="25051"/>
                  </a:cubicBezTo>
                  <a:cubicBezTo>
                    <a:pt x="0" y="11216"/>
                    <a:pt x="13078" y="0"/>
                    <a:pt x="29210" y="0"/>
                  </a:cubicBezTo>
                  <a:cubicBezTo>
                    <a:pt x="45342" y="0"/>
                    <a:pt x="58420" y="11216"/>
                    <a:pt x="58420" y="25051"/>
                  </a:cubicBezTo>
                  <a:close/>
                </a:path>
              </a:pathLst>
            </a:custGeom>
            <a:solidFill>
              <a:srgbClr val="10B981"/>
            </a:solidFill>
            <a:ln w="14605" cap="flat">
              <a:noFill/>
              <a:prstDash val="solid"/>
              <a:miter/>
            </a:ln>
          </p:spPr>
          <p:txBody>
            <a:bodyPr rtlCol="0" anchor="ctr"/>
            <a:lstStyle/>
            <a:p>
              <a:endParaRPr lang="en-IN" sz="1867"/>
            </a:p>
          </p:txBody>
        </p:sp>
        <p:sp>
          <p:nvSpPr>
            <p:cNvPr id="54" name="Freeform: Shape 53">
              <a:extLst>
                <a:ext uri="{FF2B5EF4-FFF2-40B4-BE49-F238E27FC236}">
                  <a16:creationId xmlns:a16="http://schemas.microsoft.com/office/drawing/2014/main" id="{E3CFA2C8-26B3-D2C4-A9F4-9719CC45092F}"/>
                </a:ext>
              </a:extLst>
            </p:cNvPr>
            <p:cNvSpPr/>
            <p:nvPr/>
          </p:nvSpPr>
          <p:spPr>
            <a:xfrm>
              <a:off x="12280900" y="2997231"/>
              <a:ext cx="58420" cy="50101"/>
            </a:xfrm>
            <a:custGeom>
              <a:avLst/>
              <a:gdLst>
                <a:gd name="connsiteX0" fmla="*/ 58420 w 58420"/>
                <a:gd name="connsiteY0" fmla="*/ 25051 h 50101"/>
                <a:gd name="connsiteX1" fmla="*/ 29210 w 58420"/>
                <a:gd name="connsiteY1" fmla="*/ 50102 h 50101"/>
                <a:gd name="connsiteX2" fmla="*/ 0 w 58420"/>
                <a:gd name="connsiteY2" fmla="*/ 25051 h 50101"/>
                <a:gd name="connsiteX3" fmla="*/ 29210 w 58420"/>
                <a:gd name="connsiteY3" fmla="*/ 0 h 50101"/>
                <a:gd name="connsiteX4" fmla="*/ 58420 w 58420"/>
                <a:gd name="connsiteY4" fmla="*/ 25051 h 50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20" h="50101">
                  <a:moveTo>
                    <a:pt x="58420" y="25051"/>
                  </a:moveTo>
                  <a:cubicBezTo>
                    <a:pt x="58420" y="38886"/>
                    <a:pt x="45342" y="50102"/>
                    <a:pt x="29210" y="50102"/>
                  </a:cubicBezTo>
                  <a:cubicBezTo>
                    <a:pt x="13078" y="50102"/>
                    <a:pt x="0" y="38886"/>
                    <a:pt x="0" y="25051"/>
                  </a:cubicBezTo>
                  <a:cubicBezTo>
                    <a:pt x="0" y="11216"/>
                    <a:pt x="13078" y="0"/>
                    <a:pt x="29210" y="0"/>
                  </a:cubicBezTo>
                  <a:cubicBezTo>
                    <a:pt x="45342" y="0"/>
                    <a:pt x="58420" y="11216"/>
                    <a:pt x="58420" y="25051"/>
                  </a:cubicBezTo>
                  <a:close/>
                </a:path>
              </a:pathLst>
            </a:custGeom>
            <a:solidFill>
              <a:srgbClr val="FBBF24"/>
            </a:solidFill>
            <a:ln w="14605" cap="flat">
              <a:noFill/>
              <a:prstDash val="solid"/>
              <a:miter/>
            </a:ln>
          </p:spPr>
          <p:txBody>
            <a:bodyPr rtlCol="0" anchor="ctr"/>
            <a:lstStyle/>
            <a:p>
              <a:endParaRPr lang="en-IN" sz="1867"/>
            </a:p>
          </p:txBody>
        </p:sp>
        <p:sp>
          <p:nvSpPr>
            <p:cNvPr id="55" name="Freeform: Shape 54">
              <a:extLst>
                <a:ext uri="{FF2B5EF4-FFF2-40B4-BE49-F238E27FC236}">
                  <a16:creationId xmlns:a16="http://schemas.microsoft.com/office/drawing/2014/main" id="{875E4C83-B64F-7A54-EF5B-24E23F4FDE63}"/>
                </a:ext>
              </a:extLst>
            </p:cNvPr>
            <p:cNvSpPr/>
            <p:nvPr/>
          </p:nvSpPr>
          <p:spPr>
            <a:xfrm>
              <a:off x="12719050" y="2746724"/>
              <a:ext cx="58420" cy="50101"/>
            </a:xfrm>
            <a:custGeom>
              <a:avLst/>
              <a:gdLst>
                <a:gd name="connsiteX0" fmla="*/ 58420 w 58420"/>
                <a:gd name="connsiteY0" fmla="*/ 25051 h 50101"/>
                <a:gd name="connsiteX1" fmla="*/ 29210 w 58420"/>
                <a:gd name="connsiteY1" fmla="*/ 50102 h 50101"/>
                <a:gd name="connsiteX2" fmla="*/ 0 w 58420"/>
                <a:gd name="connsiteY2" fmla="*/ 25051 h 50101"/>
                <a:gd name="connsiteX3" fmla="*/ 29210 w 58420"/>
                <a:gd name="connsiteY3" fmla="*/ 0 h 50101"/>
                <a:gd name="connsiteX4" fmla="*/ 58420 w 58420"/>
                <a:gd name="connsiteY4" fmla="*/ 25051 h 50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20" h="50101">
                  <a:moveTo>
                    <a:pt x="58420" y="25051"/>
                  </a:moveTo>
                  <a:cubicBezTo>
                    <a:pt x="58420" y="38886"/>
                    <a:pt x="45342" y="50102"/>
                    <a:pt x="29210" y="50102"/>
                  </a:cubicBezTo>
                  <a:cubicBezTo>
                    <a:pt x="13078" y="50102"/>
                    <a:pt x="0" y="38886"/>
                    <a:pt x="0" y="25051"/>
                  </a:cubicBezTo>
                  <a:cubicBezTo>
                    <a:pt x="0" y="11216"/>
                    <a:pt x="13078" y="0"/>
                    <a:pt x="29210" y="0"/>
                  </a:cubicBezTo>
                  <a:cubicBezTo>
                    <a:pt x="45342" y="0"/>
                    <a:pt x="58420" y="11216"/>
                    <a:pt x="58420" y="25051"/>
                  </a:cubicBezTo>
                  <a:close/>
                </a:path>
              </a:pathLst>
            </a:custGeom>
            <a:solidFill>
              <a:srgbClr val="10B981"/>
            </a:solidFill>
            <a:ln w="14605" cap="flat">
              <a:noFill/>
              <a:prstDash val="solid"/>
              <a:miter/>
            </a:ln>
          </p:spPr>
          <p:txBody>
            <a:bodyPr rtlCol="0" anchor="ctr"/>
            <a:lstStyle/>
            <a:p>
              <a:endParaRPr lang="en-IN" sz="1867"/>
            </a:p>
          </p:txBody>
        </p:sp>
        <p:sp>
          <p:nvSpPr>
            <p:cNvPr id="56" name="Freeform: Shape 55">
              <a:extLst>
                <a:ext uri="{FF2B5EF4-FFF2-40B4-BE49-F238E27FC236}">
                  <a16:creationId xmlns:a16="http://schemas.microsoft.com/office/drawing/2014/main" id="{563B9FFF-D440-77C2-1C3A-ACA9400D4A56}"/>
                </a:ext>
              </a:extLst>
            </p:cNvPr>
            <p:cNvSpPr/>
            <p:nvPr/>
          </p:nvSpPr>
          <p:spPr>
            <a:xfrm>
              <a:off x="12719050" y="2871978"/>
              <a:ext cx="58420" cy="50101"/>
            </a:xfrm>
            <a:custGeom>
              <a:avLst/>
              <a:gdLst>
                <a:gd name="connsiteX0" fmla="*/ 58420 w 58420"/>
                <a:gd name="connsiteY0" fmla="*/ 25051 h 50101"/>
                <a:gd name="connsiteX1" fmla="*/ 29210 w 58420"/>
                <a:gd name="connsiteY1" fmla="*/ 50102 h 50101"/>
                <a:gd name="connsiteX2" fmla="*/ 0 w 58420"/>
                <a:gd name="connsiteY2" fmla="*/ 25051 h 50101"/>
                <a:gd name="connsiteX3" fmla="*/ 29210 w 58420"/>
                <a:gd name="connsiteY3" fmla="*/ 0 h 50101"/>
                <a:gd name="connsiteX4" fmla="*/ 58420 w 58420"/>
                <a:gd name="connsiteY4" fmla="*/ 25051 h 50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20" h="50101">
                  <a:moveTo>
                    <a:pt x="58420" y="25051"/>
                  </a:moveTo>
                  <a:cubicBezTo>
                    <a:pt x="58420" y="38886"/>
                    <a:pt x="45342" y="50102"/>
                    <a:pt x="29210" y="50102"/>
                  </a:cubicBezTo>
                  <a:cubicBezTo>
                    <a:pt x="13078" y="50102"/>
                    <a:pt x="0" y="38886"/>
                    <a:pt x="0" y="25051"/>
                  </a:cubicBezTo>
                  <a:cubicBezTo>
                    <a:pt x="0" y="11216"/>
                    <a:pt x="13078" y="0"/>
                    <a:pt x="29210" y="0"/>
                  </a:cubicBezTo>
                  <a:cubicBezTo>
                    <a:pt x="45342" y="0"/>
                    <a:pt x="58420" y="11216"/>
                    <a:pt x="58420" y="25051"/>
                  </a:cubicBezTo>
                  <a:close/>
                </a:path>
              </a:pathLst>
            </a:custGeom>
            <a:solidFill>
              <a:srgbClr val="10B981"/>
            </a:solidFill>
            <a:ln w="14605" cap="flat">
              <a:noFill/>
              <a:prstDash val="solid"/>
              <a:miter/>
            </a:ln>
          </p:spPr>
          <p:txBody>
            <a:bodyPr rtlCol="0" anchor="ctr"/>
            <a:lstStyle/>
            <a:p>
              <a:endParaRPr lang="en-IN" sz="1867"/>
            </a:p>
          </p:txBody>
        </p:sp>
        <p:sp>
          <p:nvSpPr>
            <p:cNvPr id="57" name="Freeform: Shape 56">
              <a:extLst>
                <a:ext uri="{FF2B5EF4-FFF2-40B4-BE49-F238E27FC236}">
                  <a16:creationId xmlns:a16="http://schemas.microsoft.com/office/drawing/2014/main" id="{8F70C313-DCAC-4448-AE76-3F0C2322012A}"/>
                </a:ext>
              </a:extLst>
            </p:cNvPr>
            <p:cNvSpPr/>
            <p:nvPr/>
          </p:nvSpPr>
          <p:spPr>
            <a:xfrm>
              <a:off x="13157200" y="2746724"/>
              <a:ext cx="58420" cy="50101"/>
            </a:xfrm>
            <a:custGeom>
              <a:avLst/>
              <a:gdLst>
                <a:gd name="connsiteX0" fmla="*/ 58420 w 58420"/>
                <a:gd name="connsiteY0" fmla="*/ 25051 h 50101"/>
                <a:gd name="connsiteX1" fmla="*/ 29210 w 58420"/>
                <a:gd name="connsiteY1" fmla="*/ 50102 h 50101"/>
                <a:gd name="connsiteX2" fmla="*/ 0 w 58420"/>
                <a:gd name="connsiteY2" fmla="*/ 25051 h 50101"/>
                <a:gd name="connsiteX3" fmla="*/ 29210 w 58420"/>
                <a:gd name="connsiteY3" fmla="*/ 0 h 50101"/>
                <a:gd name="connsiteX4" fmla="*/ 58420 w 58420"/>
                <a:gd name="connsiteY4" fmla="*/ 25051 h 50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20" h="50101">
                  <a:moveTo>
                    <a:pt x="58420" y="25051"/>
                  </a:moveTo>
                  <a:cubicBezTo>
                    <a:pt x="58420" y="38886"/>
                    <a:pt x="45342" y="50102"/>
                    <a:pt x="29210" y="50102"/>
                  </a:cubicBezTo>
                  <a:cubicBezTo>
                    <a:pt x="13078" y="50102"/>
                    <a:pt x="0" y="38886"/>
                    <a:pt x="0" y="25051"/>
                  </a:cubicBezTo>
                  <a:cubicBezTo>
                    <a:pt x="0" y="11216"/>
                    <a:pt x="13078" y="0"/>
                    <a:pt x="29210" y="0"/>
                  </a:cubicBezTo>
                  <a:cubicBezTo>
                    <a:pt x="45342" y="0"/>
                    <a:pt x="58420" y="11216"/>
                    <a:pt x="58420" y="25051"/>
                  </a:cubicBezTo>
                  <a:close/>
                </a:path>
              </a:pathLst>
            </a:custGeom>
            <a:solidFill>
              <a:srgbClr val="10B981"/>
            </a:solidFill>
            <a:ln w="14605" cap="flat">
              <a:noFill/>
              <a:prstDash val="solid"/>
              <a:miter/>
            </a:ln>
          </p:spPr>
          <p:txBody>
            <a:bodyPr rtlCol="0" anchor="ctr"/>
            <a:lstStyle/>
            <a:p>
              <a:endParaRPr lang="en-IN" sz="1867"/>
            </a:p>
          </p:txBody>
        </p:sp>
        <p:sp>
          <p:nvSpPr>
            <p:cNvPr id="58" name="Freeform: Shape 57">
              <a:extLst>
                <a:ext uri="{FF2B5EF4-FFF2-40B4-BE49-F238E27FC236}">
                  <a16:creationId xmlns:a16="http://schemas.microsoft.com/office/drawing/2014/main" id="{DD93E7C0-9CC8-C56D-7DC7-F8AC54A59A6F}"/>
                </a:ext>
              </a:extLst>
            </p:cNvPr>
            <p:cNvSpPr/>
            <p:nvPr/>
          </p:nvSpPr>
          <p:spPr>
            <a:xfrm>
              <a:off x="13157200" y="2871978"/>
              <a:ext cx="58420" cy="50101"/>
            </a:xfrm>
            <a:custGeom>
              <a:avLst/>
              <a:gdLst>
                <a:gd name="connsiteX0" fmla="*/ 58420 w 58420"/>
                <a:gd name="connsiteY0" fmla="*/ 25051 h 50101"/>
                <a:gd name="connsiteX1" fmla="*/ 29210 w 58420"/>
                <a:gd name="connsiteY1" fmla="*/ 50102 h 50101"/>
                <a:gd name="connsiteX2" fmla="*/ 0 w 58420"/>
                <a:gd name="connsiteY2" fmla="*/ 25051 h 50101"/>
                <a:gd name="connsiteX3" fmla="*/ 29210 w 58420"/>
                <a:gd name="connsiteY3" fmla="*/ 0 h 50101"/>
                <a:gd name="connsiteX4" fmla="*/ 58420 w 58420"/>
                <a:gd name="connsiteY4" fmla="*/ 25051 h 50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20" h="50101">
                  <a:moveTo>
                    <a:pt x="58420" y="25051"/>
                  </a:moveTo>
                  <a:cubicBezTo>
                    <a:pt x="58420" y="38886"/>
                    <a:pt x="45342" y="50102"/>
                    <a:pt x="29210" y="50102"/>
                  </a:cubicBezTo>
                  <a:cubicBezTo>
                    <a:pt x="13078" y="50102"/>
                    <a:pt x="0" y="38886"/>
                    <a:pt x="0" y="25051"/>
                  </a:cubicBezTo>
                  <a:cubicBezTo>
                    <a:pt x="0" y="11216"/>
                    <a:pt x="13078" y="0"/>
                    <a:pt x="29210" y="0"/>
                  </a:cubicBezTo>
                  <a:cubicBezTo>
                    <a:pt x="45342" y="0"/>
                    <a:pt x="58420" y="11216"/>
                    <a:pt x="58420" y="25051"/>
                  </a:cubicBezTo>
                  <a:close/>
                </a:path>
              </a:pathLst>
            </a:custGeom>
            <a:solidFill>
              <a:srgbClr val="FBBF24"/>
            </a:solidFill>
            <a:ln w="14605" cap="flat">
              <a:noFill/>
              <a:prstDash val="solid"/>
              <a:miter/>
            </a:ln>
          </p:spPr>
          <p:txBody>
            <a:bodyPr rtlCol="0" anchor="ctr"/>
            <a:lstStyle/>
            <a:p>
              <a:endParaRPr lang="en-IN" sz="1867"/>
            </a:p>
          </p:txBody>
        </p:sp>
        <p:sp>
          <p:nvSpPr>
            <p:cNvPr id="59" name="Freeform: Shape 58">
              <a:extLst>
                <a:ext uri="{FF2B5EF4-FFF2-40B4-BE49-F238E27FC236}">
                  <a16:creationId xmlns:a16="http://schemas.microsoft.com/office/drawing/2014/main" id="{822FE51F-4608-7569-C50F-964A838C8821}"/>
                </a:ext>
              </a:extLst>
            </p:cNvPr>
            <p:cNvSpPr/>
            <p:nvPr/>
          </p:nvSpPr>
          <p:spPr>
            <a:xfrm>
              <a:off x="10820400" y="4274820"/>
              <a:ext cx="3797300" cy="1753552"/>
            </a:xfrm>
            <a:custGeom>
              <a:avLst/>
              <a:gdLst>
                <a:gd name="connsiteX0" fmla="*/ 3680460 w 3797300"/>
                <a:gd name="connsiteY0" fmla="*/ 0 h 1753552"/>
                <a:gd name="connsiteX1" fmla="*/ 3797300 w 3797300"/>
                <a:gd name="connsiteY1" fmla="*/ 0 h 1753552"/>
                <a:gd name="connsiteX2" fmla="*/ 3797300 w 3797300"/>
                <a:gd name="connsiteY2" fmla="*/ 1753553 h 1753552"/>
                <a:gd name="connsiteX3" fmla="*/ 3680460 w 3797300"/>
                <a:gd name="connsiteY3" fmla="*/ 1753553 h 1753552"/>
                <a:gd name="connsiteX4" fmla="*/ 116840 w 3797300"/>
                <a:gd name="connsiteY4" fmla="*/ 1753553 h 1753552"/>
                <a:gd name="connsiteX5" fmla="*/ 0 w 3797300"/>
                <a:gd name="connsiteY5" fmla="*/ 1753553 h 1753552"/>
                <a:gd name="connsiteX6" fmla="*/ 0 w 3797300"/>
                <a:gd name="connsiteY6" fmla="*/ 0 h 1753552"/>
                <a:gd name="connsiteX7" fmla="*/ 116840 w 3797300"/>
                <a:gd name="connsiteY7" fmla="*/ 0 h 175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7300" h="1753552">
                  <a:moveTo>
                    <a:pt x="3680460" y="0"/>
                  </a:moveTo>
                  <a:cubicBezTo>
                    <a:pt x="3744989" y="0"/>
                    <a:pt x="3797300" y="0"/>
                    <a:pt x="3797300" y="0"/>
                  </a:cubicBezTo>
                  <a:lnTo>
                    <a:pt x="3797300" y="1753553"/>
                  </a:lnTo>
                  <a:cubicBezTo>
                    <a:pt x="3797300" y="1753553"/>
                    <a:pt x="3744989" y="1753553"/>
                    <a:pt x="3680460" y="1753553"/>
                  </a:cubicBezTo>
                  <a:lnTo>
                    <a:pt x="116840" y="1753553"/>
                  </a:lnTo>
                  <a:cubicBezTo>
                    <a:pt x="52311" y="1753553"/>
                    <a:pt x="0" y="1753553"/>
                    <a:pt x="0" y="1753553"/>
                  </a:cubicBezTo>
                  <a:lnTo>
                    <a:pt x="0" y="0"/>
                  </a:lnTo>
                  <a:cubicBezTo>
                    <a:pt x="0" y="0"/>
                    <a:pt x="52311" y="0"/>
                    <a:pt x="116840" y="0"/>
                  </a:cubicBezTo>
                  <a:close/>
                </a:path>
              </a:pathLst>
            </a:custGeom>
            <a:solidFill>
              <a:srgbClr val="FFFFFF"/>
            </a:solidFill>
            <a:ln w="43815" cap="flat">
              <a:solidFill>
                <a:srgbClr val="1D4ED8"/>
              </a:solidFill>
              <a:prstDash val="solid"/>
              <a:miter/>
            </a:ln>
          </p:spPr>
          <p:txBody>
            <a:bodyPr rtlCol="0" anchor="ctr"/>
            <a:lstStyle/>
            <a:p>
              <a:endParaRPr lang="en-IN" sz="1867"/>
            </a:p>
          </p:txBody>
        </p:sp>
        <p:sp>
          <p:nvSpPr>
            <p:cNvPr id="60" name="Freeform: Shape 59">
              <a:extLst>
                <a:ext uri="{FF2B5EF4-FFF2-40B4-BE49-F238E27FC236}">
                  <a16:creationId xmlns:a16="http://schemas.microsoft.com/office/drawing/2014/main" id="{C019C213-6220-1A55-A683-CB9EDCB60B2E}"/>
                </a:ext>
              </a:extLst>
            </p:cNvPr>
            <p:cNvSpPr/>
            <p:nvPr/>
          </p:nvSpPr>
          <p:spPr>
            <a:xfrm>
              <a:off x="10966450" y="4400073"/>
              <a:ext cx="3505200" cy="375761"/>
            </a:xfrm>
            <a:custGeom>
              <a:avLst/>
              <a:gdLst>
                <a:gd name="connsiteX0" fmla="*/ 3432175 w 3505200"/>
                <a:gd name="connsiteY0" fmla="*/ 0 h 375761"/>
                <a:gd name="connsiteX1" fmla="*/ 3505200 w 3505200"/>
                <a:gd name="connsiteY1" fmla="*/ 0 h 375761"/>
                <a:gd name="connsiteX2" fmla="*/ 3505200 w 3505200"/>
                <a:gd name="connsiteY2" fmla="*/ 375761 h 375761"/>
                <a:gd name="connsiteX3" fmla="*/ 3432175 w 3505200"/>
                <a:gd name="connsiteY3" fmla="*/ 375761 h 375761"/>
                <a:gd name="connsiteX4" fmla="*/ 73025 w 3505200"/>
                <a:gd name="connsiteY4" fmla="*/ 375761 h 375761"/>
                <a:gd name="connsiteX5" fmla="*/ 0 w 3505200"/>
                <a:gd name="connsiteY5" fmla="*/ 375761 h 375761"/>
                <a:gd name="connsiteX6" fmla="*/ 0 w 3505200"/>
                <a:gd name="connsiteY6" fmla="*/ 0 h 375761"/>
                <a:gd name="connsiteX7" fmla="*/ 73025 w 3505200"/>
                <a:gd name="connsiteY7" fmla="*/ 0 h 37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5200" h="375761">
                  <a:moveTo>
                    <a:pt x="3432175" y="0"/>
                  </a:moveTo>
                  <a:cubicBezTo>
                    <a:pt x="3472506" y="0"/>
                    <a:pt x="3505200" y="0"/>
                    <a:pt x="3505200" y="0"/>
                  </a:cubicBezTo>
                  <a:lnTo>
                    <a:pt x="3505200" y="375761"/>
                  </a:lnTo>
                  <a:cubicBezTo>
                    <a:pt x="3505200" y="375761"/>
                    <a:pt x="3472506" y="375761"/>
                    <a:pt x="3432175" y="375761"/>
                  </a:cubicBezTo>
                  <a:lnTo>
                    <a:pt x="73025" y="375761"/>
                  </a:lnTo>
                  <a:cubicBezTo>
                    <a:pt x="32695" y="375761"/>
                    <a:pt x="0" y="375761"/>
                    <a:pt x="0" y="375761"/>
                  </a:cubicBezTo>
                  <a:lnTo>
                    <a:pt x="0" y="0"/>
                  </a:lnTo>
                  <a:cubicBezTo>
                    <a:pt x="0" y="0"/>
                    <a:pt x="32695" y="0"/>
                    <a:pt x="73025" y="0"/>
                  </a:cubicBezTo>
                  <a:close/>
                </a:path>
              </a:pathLst>
            </a:custGeom>
            <a:solidFill>
              <a:srgbClr val="3B82F6"/>
            </a:solidFill>
            <a:ln w="14605" cap="flat">
              <a:noFill/>
              <a:prstDash val="solid"/>
              <a:miter/>
            </a:ln>
          </p:spPr>
          <p:txBody>
            <a:bodyPr rtlCol="0" anchor="ctr"/>
            <a:lstStyle/>
            <a:p>
              <a:endParaRPr lang="en-IN" sz="1867"/>
            </a:p>
          </p:txBody>
        </p:sp>
        <p:sp>
          <p:nvSpPr>
            <p:cNvPr id="61" name="TextBox 60">
              <a:extLst>
                <a:ext uri="{FF2B5EF4-FFF2-40B4-BE49-F238E27FC236}">
                  <a16:creationId xmlns:a16="http://schemas.microsoft.com/office/drawing/2014/main" id="{4DFF31CB-040A-118E-EF37-4892C3C1C927}"/>
                </a:ext>
              </a:extLst>
            </p:cNvPr>
            <p:cNvSpPr txBox="1"/>
            <p:nvPr/>
          </p:nvSpPr>
          <p:spPr>
            <a:xfrm>
              <a:off x="11459210" y="4423440"/>
              <a:ext cx="2585324" cy="415499"/>
            </a:xfrm>
            <a:prstGeom prst="rect">
              <a:avLst/>
            </a:prstGeom>
            <a:noFill/>
          </p:spPr>
          <p:txBody>
            <a:bodyPr wrap="none" rtlCol="0">
              <a:spAutoFit/>
            </a:bodyPr>
            <a:lstStyle/>
            <a:p>
              <a:pPr algn="l"/>
              <a:r>
                <a:rPr lang="en-IN" sz="1200" b="1">
                  <a:ln/>
                  <a:solidFill>
                    <a:srgbClr val="FFFFFF"/>
                  </a:solidFill>
                  <a:latin typeface="Arial"/>
                  <a:cs typeface="Arial"/>
                  <a:sym typeface="Arial"/>
                  <a:rtl val="0"/>
                </a:rPr>
                <a:t>Centralized Unit (CU)</a:t>
              </a:r>
            </a:p>
          </p:txBody>
        </p:sp>
        <p:sp>
          <p:nvSpPr>
            <p:cNvPr id="62" name="TextBox 61">
              <a:extLst>
                <a:ext uri="{FF2B5EF4-FFF2-40B4-BE49-F238E27FC236}">
                  <a16:creationId xmlns:a16="http://schemas.microsoft.com/office/drawing/2014/main" id="{235FDF95-5DA0-EDD0-AC7D-7DDF4CCC5BB6}"/>
                </a:ext>
              </a:extLst>
            </p:cNvPr>
            <p:cNvSpPr txBox="1"/>
            <p:nvPr/>
          </p:nvSpPr>
          <p:spPr>
            <a:xfrm>
              <a:off x="11021060" y="4781928"/>
              <a:ext cx="2498762" cy="323166"/>
            </a:xfrm>
            <a:prstGeom prst="rect">
              <a:avLst/>
            </a:prstGeom>
            <a:noFill/>
          </p:spPr>
          <p:txBody>
            <a:bodyPr wrap="none" rtlCol="0">
              <a:spAutoFit/>
            </a:bodyPr>
            <a:lstStyle/>
            <a:p>
              <a:pPr algn="l"/>
              <a:r>
                <a:rPr lang="en-IN" sz="800">
                  <a:ln/>
                  <a:solidFill>
                    <a:srgbClr val="1E3A8A"/>
                  </a:solidFill>
                  <a:latin typeface="Arial"/>
                  <a:cs typeface="Arial"/>
                  <a:sym typeface="Arial"/>
                  <a:rtl val="0"/>
                </a:rPr>
                <a:t>• RRC (Radio Resource Control)</a:t>
              </a:r>
            </a:p>
          </p:txBody>
        </p:sp>
        <p:sp>
          <p:nvSpPr>
            <p:cNvPr id="63" name="TextBox 62">
              <a:extLst>
                <a:ext uri="{FF2B5EF4-FFF2-40B4-BE49-F238E27FC236}">
                  <a16:creationId xmlns:a16="http://schemas.microsoft.com/office/drawing/2014/main" id="{1C3B90AD-BB66-6194-478B-F7ADA5B18E01}"/>
                </a:ext>
              </a:extLst>
            </p:cNvPr>
            <p:cNvSpPr txBox="1"/>
            <p:nvPr/>
          </p:nvSpPr>
          <p:spPr>
            <a:xfrm>
              <a:off x="11021060" y="4969809"/>
              <a:ext cx="2753639" cy="323166"/>
            </a:xfrm>
            <a:prstGeom prst="rect">
              <a:avLst/>
            </a:prstGeom>
            <a:noFill/>
          </p:spPr>
          <p:txBody>
            <a:bodyPr wrap="none" rtlCol="0">
              <a:spAutoFit/>
            </a:bodyPr>
            <a:lstStyle/>
            <a:p>
              <a:pPr algn="l"/>
              <a:r>
                <a:rPr lang="en-IN" sz="800">
                  <a:ln/>
                  <a:solidFill>
                    <a:srgbClr val="1E3A8A"/>
                  </a:solidFill>
                  <a:latin typeface="Arial"/>
                  <a:cs typeface="Arial"/>
                  <a:sym typeface="Arial"/>
                  <a:rtl val="0"/>
                </a:rPr>
                <a:t>• PDCP (Packet Data Convergence)</a:t>
              </a:r>
            </a:p>
          </p:txBody>
        </p:sp>
        <p:sp>
          <p:nvSpPr>
            <p:cNvPr id="64" name="TextBox 63">
              <a:extLst>
                <a:ext uri="{FF2B5EF4-FFF2-40B4-BE49-F238E27FC236}">
                  <a16:creationId xmlns:a16="http://schemas.microsoft.com/office/drawing/2014/main" id="{F3FFDF47-F6D5-CE07-6B1A-CF9DD3C0C482}"/>
                </a:ext>
              </a:extLst>
            </p:cNvPr>
            <p:cNvSpPr txBox="1"/>
            <p:nvPr/>
          </p:nvSpPr>
          <p:spPr>
            <a:xfrm>
              <a:off x="11021060" y="5157690"/>
              <a:ext cx="2114040" cy="323166"/>
            </a:xfrm>
            <a:prstGeom prst="rect">
              <a:avLst/>
            </a:prstGeom>
            <a:noFill/>
          </p:spPr>
          <p:txBody>
            <a:bodyPr wrap="none" rtlCol="0">
              <a:spAutoFit/>
            </a:bodyPr>
            <a:lstStyle/>
            <a:p>
              <a:pPr algn="l"/>
              <a:r>
                <a:rPr lang="en-IN" sz="800">
                  <a:ln/>
                  <a:solidFill>
                    <a:srgbClr val="1E3A8A"/>
                  </a:solidFill>
                  <a:latin typeface="Arial"/>
                  <a:cs typeface="Arial"/>
                  <a:sym typeface="Arial"/>
                  <a:rtl val="0"/>
                </a:rPr>
                <a:t>• Non-real-time Processing</a:t>
              </a:r>
            </a:p>
          </p:txBody>
        </p:sp>
        <p:sp>
          <p:nvSpPr>
            <p:cNvPr id="65" name="TextBox 64">
              <a:extLst>
                <a:ext uri="{FF2B5EF4-FFF2-40B4-BE49-F238E27FC236}">
                  <a16:creationId xmlns:a16="http://schemas.microsoft.com/office/drawing/2014/main" id="{B3184257-7800-09BA-8A6C-7282883D0C63}"/>
                </a:ext>
              </a:extLst>
            </p:cNvPr>
            <p:cNvSpPr txBox="1"/>
            <p:nvPr/>
          </p:nvSpPr>
          <p:spPr>
            <a:xfrm>
              <a:off x="11021060" y="5345571"/>
              <a:ext cx="1900040" cy="323166"/>
            </a:xfrm>
            <a:prstGeom prst="rect">
              <a:avLst/>
            </a:prstGeom>
            <a:noFill/>
          </p:spPr>
          <p:txBody>
            <a:bodyPr wrap="none" rtlCol="0">
              <a:spAutoFit/>
            </a:bodyPr>
            <a:lstStyle/>
            <a:p>
              <a:pPr algn="l"/>
              <a:r>
                <a:rPr lang="en-IN" sz="800">
                  <a:ln/>
                  <a:solidFill>
                    <a:srgbClr val="1E3A8A"/>
                  </a:solidFill>
                  <a:latin typeface="Arial"/>
                  <a:cs typeface="Arial"/>
                  <a:sym typeface="Arial"/>
                  <a:rtl val="0"/>
                </a:rPr>
                <a:t>• Higher-layer Protocols</a:t>
              </a:r>
            </a:p>
          </p:txBody>
        </p:sp>
        <p:sp>
          <p:nvSpPr>
            <p:cNvPr id="66" name="TextBox 65">
              <a:extLst>
                <a:ext uri="{FF2B5EF4-FFF2-40B4-BE49-F238E27FC236}">
                  <a16:creationId xmlns:a16="http://schemas.microsoft.com/office/drawing/2014/main" id="{D9B05CC9-36D2-7C98-1703-E25F7E9D8527}"/>
                </a:ext>
              </a:extLst>
            </p:cNvPr>
            <p:cNvSpPr txBox="1"/>
            <p:nvPr/>
          </p:nvSpPr>
          <p:spPr>
            <a:xfrm>
              <a:off x="11021060" y="5533452"/>
              <a:ext cx="1981794" cy="323166"/>
            </a:xfrm>
            <a:prstGeom prst="rect">
              <a:avLst/>
            </a:prstGeom>
            <a:noFill/>
          </p:spPr>
          <p:txBody>
            <a:bodyPr wrap="none" rtlCol="0">
              <a:spAutoFit/>
            </a:bodyPr>
            <a:lstStyle/>
            <a:p>
              <a:pPr algn="l"/>
              <a:r>
                <a:rPr lang="en-IN" sz="800">
                  <a:ln/>
                  <a:solidFill>
                    <a:srgbClr val="1E3A8A"/>
                  </a:solidFill>
                  <a:latin typeface="Arial"/>
                  <a:cs typeface="Arial"/>
                  <a:sym typeface="Arial"/>
                  <a:rtl val="0"/>
                </a:rPr>
                <a:t>• Centralized Intelligence</a:t>
              </a:r>
            </a:p>
          </p:txBody>
        </p:sp>
        <p:sp>
          <p:nvSpPr>
            <p:cNvPr id="67" name="TextBox 66">
              <a:extLst>
                <a:ext uri="{FF2B5EF4-FFF2-40B4-BE49-F238E27FC236}">
                  <a16:creationId xmlns:a16="http://schemas.microsoft.com/office/drawing/2014/main" id="{3A34FC33-46F2-4D7D-8406-D02C64A0BDBB}"/>
                </a:ext>
              </a:extLst>
            </p:cNvPr>
            <p:cNvSpPr txBox="1"/>
            <p:nvPr/>
          </p:nvSpPr>
          <p:spPr>
            <a:xfrm>
              <a:off x="11963400" y="3848100"/>
              <a:ext cx="1895231" cy="307682"/>
            </a:xfrm>
            <a:prstGeom prst="rect">
              <a:avLst/>
            </a:prstGeom>
            <a:noFill/>
          </p:spPr>
          <p:txBody>
            <a:bodyPr wrap="none" rtlCol="0">
              <a:spAutoFit/>
            </a:bodyPr>
            <a:lstStyle/>
            <a:p>
              <a:pPr algn="l"/>
              <a:r>
                <a:rPr lang="en-IN" sz="733" i="1" dirty="0">
                  <a:ln/>
                  <a:solidFill>
                    <a:srgbClr val="6B7280"/>
                  </a:solidFill>
                  <a:latin typeface="Arial"/>
                  <a:cs typeface="Arial"/>
                  <a:sym typeface="Arial"/>
                  <a:rtl val="0"/>
                </a:rPr>
                <a:t>Edge Cloud / Data </a:t>
              </a:r>
              <a:r>
                <a:rPr lang="en-IN" sz="733" i="1" dirty="0" err="1">
                  <a:ln/>
                  <a:solidFill>
                    <a:srgbClr val="6B7280"/>
                  </a:solidFill>
                  <a:latin typeface="Arial"/>
                  <a:cs typeface="Arial"/>
                  <a:sym typeface="Arial"/>
                  <a:rtl val="0"/>
                </a:rPr>
                <a:t>Center</a:t>
              </a:r>
              <a:endParaRPr lang="en-IN" sz="733" i="1" dirty="0">
                <a:ln/>
                <a:solidFill>
                  <a:srgbClr val="6B7280"/>
                </a:solidFill>
                <a:latin typeface="Arial"/>
                <a:cs typeface="Arial"/>
                <a:sym typeface="Arial"/>
                <a:rtl val="0"/>
              </a:endParaRPr>
            </a:p>
          </p:txBody>
        </p:sp>
      </p:grpSp>
      <p:sp>
        <p:nvSpPr>
          <p:cNvPr id="68" name="Freeform: Shape 67">
            <a:extLst>
              <a:ext uri="{FF2B5EF4-FFF2-40B4-BE49-F238E27FC236}">
                <a16:creationId xmlns:a16="http://schemas.microsoft.com/office/drawing/2014/main" id="{055F88E9-336F-34F7-FA1B-3C80772A8AA5}"/>
              </a:ext>
            </a:extLst>
          </p:cNvPr>
          <p:cNvSpPr/>
          <p:nvPr/>
        </p:nvSpPr>
        <p:spPr>
          <a:xfrm>
            <a:off x="2442633" y="3016885"/>
            <a:ext cx="1460500" cy="417512"/>
          </a:xfrm>
          <a:custGeom>
            <a:avLst/>
            <a:gdLst>
              <a:gd name="connsiteX0" fmla="*/ 0 w 2190750"/>
              <a:gd name="connsiteY0" fmla="*/ 0 h 626268"/>
              <a:gd name="connsiteX1" fmla="*/ 2190750 w 2190750"/>
              <a:gd name="connsiteY1" fmla="*/ 626269 h 626268"/>
            </a:gdLst>
            <a:ahLst/>
            <a:cxnLst>
              <a:cxn ang="0">
                <a:pos x="connsiteX0" y="connsiteY0"/>
              </a:cxn>
              <a:cxn ang="0">
                <a:pos x="connsiteX1" y="connsiteY1"/>
              </a:cxn>
            </a:cxnLst>
            <a:rect l="l" t="t" r="r" b="b"/>
            <a:pathLst>
              <a:path w="2190750" h="626268">
                <a:moveTo>
                  <a:pt x="0" y="0"/>
                </a:moveTo>
                <a:lnTo>
                  <a:pt x="2190750" y="626269"/>
                </a:lnTo>
              </a:path>
            </a:pathLst>
          </a:custGeom>
          <a:ln w="58420" cap="flat">
            <a:solidFill>
              <a:srgbClr val="FBBF24"/>
            </a:solidFill>
            <a:prstDash val="solid"/>
            <a:miter/>
          </a:ln>
        </p:spPr>
        <p:txBody>
          <a:bodyPr rtlCol="0" anchor="ctr"/>
          <a:lstStyle/>
          <a:p>
            <a:endParaRPr lang="en-IN" sz="1867"/>
          </a:p>
        </p:txBody>
      </p:sp>
      <p:sp>
        <p:nvSpPr>
          <p:cNvPr id="69" name="TextBox 68">
            <a:extLst>
              <a:ext uri="{FF2B5EF4-FFF2-40B4-BE49-F238E27FC236}">
                <a16:creationId xmlns:a16="http://schemas.microsoft.com/office/drawing/2014/main" id="{7679F60F-6D77-79ED-C865-350C1E0F6FA8}"/>
              </a:ext>
            </a:extLst>
          </p:cNvPr>
          <p:cNvSpPr txBox="1"/>
          <p:nvPr/>
        </p:nvSpPr>
        <p:spPr>
          <a:xfrm>
            <a:off x="2946400" y="3022600"/>
            <a:ext cx="657552" cy="215444"/>
          </a:xfrm>
          <a:prstGeom prst="rect">
            <a:avLst/>
          </a:prstGeom>
          <a:noFill/>
        </p:spPr>
        <p:txBody>
          <a:bodyPr wrap="none" rtlCol="0">
            <a:spAutoFit/>
          </a:bodyPr>
          <a:lstStyle/>
          <a:p>
            <a:pPr algn="l"/>
            <a:r>
              <a:rPr lang="en-IN" sz="800" b="1" dirty="0">
                <a:ln/>
                <a:solidFill>
                  <a:srgbClr val="1E3A8A"/>
                </a:solidFill>
                <a:latin typeface="Arial"/>
                <a:cs typeface="Arial"/>
                <a:sym typeface="Arial"/>
                <a:rtl val="0"/>
              </a:rPr>
              <a:t>Fronthaul</a:t>
            </a:r>
          </a:p>
        </p:txBody>
      </p:sp>
      <p:sp>
        <p:nvSpPr>
          <p:cNvPr id="70" name="TextBox 69">
            <a:extLst>
              <a:ext uri="{FF2B5EF4-FFF2-40B4-BE49-F238E27FC236}">
                <a16:creationId xmlns:a16="http://schemas.microsoft.com/office/drawing/2014/main" id="{A679BDC1-45A9-538F-1F5B-96B53839D310}"/>
              </a:ext>
            </a:extLst>
          </p:cNvPr>
          <p:cNvSpPr txBox="1"/>
          <p:nvPr/>
        </p:nvSpPr>
        <p:spPr>
          <a:xfrm>
            <a:off x="2743200" y="3276600"/>
            <a:ext cx="813043" cy="200055"/>
          </a:xfrm>
          <a:prstGeom prst="rect">
            <a:avLst/>
          </a:prstGeom>
          <a:noFill/>
        </p:spPr>
        <p:txBody>
          <a:bodyPr wrap="none" rtlCol="0">
            <a:spAutoFit/>
          </a:bodyPr>
          <a:lstStyle/>
          <a:p>
            <a:pPr algn="l"/>
            <a:r>
              <a:rPr lang="en-IN" sz="700" dirty="0" err="1">
                <a:ln/>
                <a:solidFill>
                  <a:srgbClr val="6B7280"/>
                </a:solidFill>
                <a:latin typeface="Arial"/>
                <a:cs typeface="Arial"/>
                <a:sym typeface="Arial"/>
                <a:rtl val="0"/>
              </a:rPr>
              <a:t>eCPRI</a:t>
            </a:r>
            <a:r>
              <a:rPr lang="en-IN" sz="700" dirty="0">
                <a:ln/>
                <a:solidFill>
                  <a:srgbClr val="6B7280"/>
                </a:solidFill>
                <a:latin typeface="Arial"/>
                <a:cs typeface="Arial"/>
                <a:sym typeface="Arial"/>
                <a:rtl val="0"/>
              </a:rPr>
              <a:t>/Ethernet</a:t>
            </a:r>
          </a:p>
        </p:txBody>
      </p:sp>
      <p:sp>
        <p:nvSpPr>
          <p:cNvPr id="71" name="Freeform: Shape 70">
            <a:extLst>
              <a:ext uri="{FF2B5EF4-FFF2-40B4-BE49-F238E27FC236}">
                <a16:creationId xmlns:a16="http://schemas.microsoft.com/office/drawing/2014/main" id="{B4E30807-194C-D7C9-02C0-FBDC4AB08483}"/>
              </a:ext>
            </a:extLst>
          </p:cNvPr>
          <p:cNvSpPr/>
          <p:nvPr/>
        </p:nvSpPr>
        <p:spPr>
          <a:xfrm>
            <a:off x="6239933" y="3434398"/>
            <a:ext cx="973667" cy="8350"/>
          </a:xfrm>
          <a:custGeom>
            <a:avLst/>
            <a:gdLst>
              <a:gd name="connsiteX0" fmla="*/ 0 w 1460500"/>
              <a:gd name="connsiteY0" fmla="*/ 0 h 12525"/>
              <a:gd name="connsiteX1" fmla="*/ 1460500 w 1460500"/>
              <a:gd name="connsiteY1" fmla="*/ 0 h 12525"/>
            </a:gdLst>
            <a:ahLst/>
            <a:cxnLst>
              <a:cxn ang="0">
                <a:pos x="connsiteX0" y="connsiteY0"/>
              </a:cxn>
              <a:cxn ang="0">
                <a:pos x="connsiteX1" y="connsiteY1"/>
              </a:cxn>
            </a:cxnLst>
            <a:rect l="l" t="t" r="r" b="b"/>
            <a:pathLst>
              <a:path w="1460500" h="12525">
                <a:moveTo>
                  <a:pt x="0" y="0"/>
                </a:moveTo>
                <a:lnTo>
                  <a:pt x="1460500" y="0"/>
                </a:lnTo>
              </a:path>
            </a:pathLst>
          </a:custGeom>
          <a:ln w="58420" cap="flat">
            <a:solidFill>
              <a:srgbClr val="FBBF24"/>
            </a:solidFill>
            <a:prstDash val="solid"/>
            <a:miter/>
          </a:ln>
        </p:spPr>
        <p:txBody>
          <a:bodyPr rtlCol="0" anchor="ctr"/>
          <a:lstStyle/>
          <a:p>
            <a:endParaRPr lang="en-IN" sz="1867"/>
          </a:p>
        </p:txBody>
      </p:sp>
      <p:sp>
        <p:nvSpPr>
          <p:cNvPr id="72" name="TextBox 71">
            <a:extLst>
              <a:ext uri="{FF2B5EF4-FFF2-40B4-BE49-F238E27FC236}">
                <a16:creationId xmlns:a16="http://schemas.microsoft.com/office/drawing/2014/main" id="{54FBD971-757B-5B86-68BE-AF070B748BB2}"/>
              </a:ext>
            </a:extLst>
          </p:cNvPr>
          <p:cNvSpPr txBox="1"/>
          <p:nvPr/>
        </p:nvSpPr>
        <p:spPr>
          <a:xfrm>
            <a:off x="6445134" y="3229704"/>
            <a:ext cx="572593" cy="215444"/>
          </a:xfrm>
          <a:prstGeom prst="rect">
            <a:avLst/>
          </a:prstGeom>
          <a:noFill/>
        </p:spPr>
        <p:txBody>
          <a:bodyPr wrap="none" rtlCol="0">
            <a:spAutoFit/>
          </a:bodyPr>
          <a:lstStyle/>
          <a:p>
            <a:pPr algn="l"/>
            <a:r>
              <a:rPr lang="en-IN" sz="800" b="1">
                <a:ln/>
                <a:solidFill>
                  <a:srgbClr val="1E3A8A"/>
                </a:solidFill>
                <a:latin typeface="Arial"/>
                <a:cs typeface="Arial"/>
                <a:sym typeface="Arial"/>
                <a:rtl val="0"/>
              </a:rPr>
              <a:t>Midhaul</a:t>
            </a:r>
          </a:p>
        </p:txBody>
      </p:sp>
      <p:sp>
        <p:nvSpPr>
          <p:cNvPr id="73" name="TextBox 72">
            <a:extLst>
              <a:ext uri="{FF2B5EF4-FFF2-40B4-BE49-F238E27FC236}">
                <a16:creationId xmlns:a16="http://schemas.microsoft.com/office/drawing/2014/main" id="{DADD8645-A107-61E2-B0AF-B82CB4256CF3}"/>
              </a:ext>
            </a:extLst>
          </p:cNvPr>
          <p:cNvSpPr txBox="1"/>
          <p:nvPr/>
        </p:nvSpPr>
        <p:spPr>
          <a:xfrm>
            <a:off x="6406036" y="3453578"/>
            <a:ext cx="665567" cy="200055"/>
          </a:xfrm>
          <a:prstGeom prst="rect">
            <a:avLst/>
          </a:prstGeom>
          <a:noFill/>
        </p:spPr>
        <p:txBody>
          <a:bodyPr wrap="none" rtlCol="0">
            <a:spAutoFit/>
          </a:bodyPr>
          <a:lstStyle/>
          <a:p>
            <a:pPr algn="l"/>
            <a:r>
              <a:rPr lang="en-IN" sz="700">
                <a:ln/>
                <a:solidFill>
                  <a:srgbClr val="6B7280"/>
                </a:solidFill>
                <a:latin typeface="Arial"/>
                <a:cs typeface="Arial"/>
                <a:sym typeface="Arial"/>
                <a:rtl val="0"/>
              </a:rPr>
              <a:t>F1 Interface</a:t>
            </a:r>
          </a:p>
        </p:txBody>
      </p:sp>
      <p:sp>
        <p:nvSpPr>
          <p:cNvPr id="74" name="Freeform: Shape 73">
            <a:extLst>
              <a:ext uri="{FF2B5EF4-FFF2-40B4-BE49-F238E27FC236}">
                <a16:creationId xmlns:a16="http://schemas.microsoft.com/office/drawing/2014/main" id="{5DB46166-49C7-15E2-19A2-2241705659A3}"/>
              </a:ext>
            </a:extLst>
          </p:cNvPr>
          <p:cNvSpPr/>
          <p:nvPr/>
        </p:nvSpPr>
        <p:spPr>
          <a:xfrm>
            <a:off x="9745133" y="3434398"/>
            <a:ext cx="1168400" cy="8350"/>
          </a:xfrm>
          <a:custGeom>
            <a:avLst/>
            <a:gdLst>
              <a:gd name="connsiteX0" fmla="*/ 0 w 1752600"/>
              <a:gd name="connsiteY0" fmla="*/ 0 h 12525"/>
              <a:gd name="connsiteX1" fmla="*/ 1752600 w 1752600"/>
              <a:gd name="connsiteY1" fmla="*/ 0 h 12525"/>
            </a:gdLst>
            <a:ahLst/>
            <a:cxnLst>
              <a:cxn ang="0">
                <a:pos x="connsiteX0" y="connsiteY0"/>
              </a:cxn>
              <a:cxn ang="0">
                <a:pos x="connsiteX1" y="connsiteY1"/>
              </a:cxn>
            </a:cxnLst>
            <a:rect l="l" t="t" r="r" b="b"/>
            <a:pathLst>
              <a:path w="1752600" h="12525">
                <a:moveTo>
                  <a:pt x="0" y="0"/>
                </a:moveTo>
                <a:lnTo>
                  <a:pt x="1752600" y="0"/>
                </a:lnTo>
              </a:path>
            </a:pathLst>
          </a:custGeom>
          <a:ln w="58420" cap="flat">
            <a:solidFill>
              <a:srgbClr val="FBBF24"/>
            </a:solidFill>
            <a:prstDash val="solid"/>
            <a:miter/>
          </a:ln>
        </p:spPr>
        <p:txBody>
          <a:bodyPr rtlCol="0" anchor="ctr"/>
          <a:lstStyle/>
          <a:p>
            <a:endParaRPr lang="en-IN" sz="1867"/>
          </a:p>
        </p:txBody>
      </p:sp>
      <p:sp>
        <p:nvSpPr>
          <p:cNvPr id="75" name="TextBox 74">
            <a:extLst>
              <a:ext uri="{FF2B5EF4-FFF2-40B4-BE49-F238E27FC236}">
                <a16:creationId xmlns:a16="http://schemas.microsoft.com/office/drawing/2014/main" id="{A35F0B51-01A6-E7AB-14DA-953A014B3DDA}"/>
              </a:ext>
            </a:extLst>
          </p:cNvPr>
          <p:cNvSpPr txBox="1"/>
          <p:nvPr/>
        </p:nvSpPr>
        <p:spPr>
          <a:xfrm>
            <a:off x="10008621" y="3229704"/>
            <a:ext cx="643125" cy="215444"/>
          </a:xfrm>
          <a:prstGeom prst="rect">
            <a:avLst/>
          </a:prstGeom>
          <a:noFill/>
        </p:spPr>
        <p:txBody>
          <a:bodyPr wrap="none" rtlCol="0">
            <a:spAutoFit/>
          </a:bodyPr>
          <a:lstStyle/>
          <a:p>
            <a:pPr algn="l"/>
            <a:r>
              <a:rPr lang="en-IN" sz="800" b="1">
                <a:ln/>
                <a:solidFill>
                  <a:srgbClr val="1E3A8A"/>
                </a:solidFill>
                <a:latin typeface="Arial"/>
                <a:cs typeface="Arial"/>
                <a:sym typeface="Arial"/>
                <a:rtl val="0"/>
              </a:rPr>
              <a:t>Backhaul</a:t>
            </a:r>
          </a:p>
        </p:txBody>
      </p:sp>
      <p:sp>
        <p:nvSpPr>
          <p:cNvPr id="76" name="TextBox 75">
            <a:extLst>
              <a:ext uri="{FF2B5EF4-FFF2-40B4-BE49-F238E27FC236}">
                <a16:creationId xmlns:a16="http://schemas.microsoft.com/office/drawing/2014/main" id="{0ABABEE5-F122-D835-4627-D87694634E2F}"/>
              </a:ext>
            </a:extLst>
          </p:cNvPr>
          <p:cNvSpPr txBox="1"/>
          <p:nvPr/>
        </p:nvSpPr>
        <p:spPr>
          <a:xfrm>
            <a:off x="9992390" y="3453578"/>
            <a:ext cx="696024" cy="200055"/>
          </a:xfrm>
          <a:prstGeom prst="rect">
            <a:avLst/>
          </a:prstGeom>
          <a:noFill/>
        </p:spPr>
        <p:txBody>
          <a:bodyPr wrap="none" rtlCol="0">
            <a:spAutoFit/>
          </a:bodyPr>
          <a:lstStyle/>
          <a:p>
            <a:pPr algn="l"/>
            <a:r>
              <a:rPr lang="en-IN" sz="700">
                <a:ln/>
                <a:solidFill>
                  <a:srgbClr val="6B7280"/>
                </a:solidFill>
                <a:latin typeface="Arial"/>
                <a:cs typeface="Arial"/>
                <a:sym typeface="Arial"/>
                <a:rtl val="0"/>
              </a:rPr>
              <a:t>NG Interface</a:t>
            </a:r>
          </a:p>
        </p:txBody>
      </p:sp>
      <p:sp>
        <p:nvSpPr>
          <p:cNvPr id="77" name="Freeform: Shape 76">
            <a:extLst>
              <a:ext uri="{FF2B5EF4-FFF2-40B4-BE49-F238E27FC236}">
                <a16:creationId xmlns:a16="http://schemas.microsoft.com/office/drawing/2014/main" id="{D9B9B13D-487A-B953-3FAF-85D342E5D916}"/>
              </a:ext>
            </a:extLst>
          </p:cNvPr>
          <p:cNvSpPr/>
          <p:nvPr/>
        </p:nvSpPr>
        <p:spPr>
          <a:xfrm>
            <a:off x="10913534" y="3183890"/>
            <a:ext cx="778933" cy="501015"/>
          </a:xfrm>
          <a:custGeom>
            <a:avLst/>
            <a:gdLst>
              <a:gd name="connsiteX0" fmla="*/ 1051560 w 1168400"/>
              <a:gd name="connsiteY0" fmla="*/ 0 h 751522"/>
              <a:gd name="connsiteX1" fmla="*/ 1168400 w 1168400"/>
              <a:gd name="connsiteY1" fmla="*/ 0 h 751522"/>
              <a:gd name="connsiteX2" fmla="*/ 1168400 w 1168400"/>
              <a:gd name="connsiteY2" fmla="*/ 751523 h 751522"/>
              <a:gd name="connsiteX3" fmla="*/ 1051560 w 1168400"/>
              <a:gd name="connsiteY3" fmla="*/ 751523 h 751522"/>
              <a:gd name="connsiteX4" fmla="*/ 116840 w 1168400"/>
              <a:gd name="connsiteY4" fmla="*/ 751523 h 751522"/>
              <a:gd name="connsiteX5" fmla="*/ 0 w 1168400"/>
              <a:gd name="connsiteY5" fmla="*/ 751523 h 751522"/>
              <a:gd name="connsiteX6" fmla="*/ 0 w 1168400"/>
              <a:gd name="connsiteY6" fmla="*/ 0 h 751522"/>
              <a:gd name="connsiteX7" fmla="*/ 116840 w 1168400"/>
              <a:gd name="connsiteY7" fmla="*/ 0 h 75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400" h="751522">
                <a:moveTo>
                  <a:pt x="1051560" y="0"/>
                </a:moveTo>
                <a:cubicBezTo>
                  <a:pt x="1116090" y="0"/>
                  <a:pt x="1168400" y="0"/>
                  <a:pt x="1168400" y="0"/>
                </a:cubicBezTo>
                <a:lnTo>
                  <a:pt x="1168400" y="751523"/>
                </a:lnTo>
                <a:cubicBezTo>
                  <a:pt x="1168400" y="751523"/>
                  <a:pt x="1116090" y="751523"/>
                  <a:pt x="1051560" y="751523"/>
                </a:cubicBezTo>
                <a:lnTo>
                  <a:pt x="116840" y="751523"/>
                </a:lnTo>
                <a:cubicBezTo>
                  <a:pt x="52310" y="751523"/>
                  <a:pt x="0" y="751523"/>
                  <a:pt x="0" y="751523"/>
                </a:cubicBezTo>
                <a:lnTo>
                  <a:pt x="0" y="0"/>
                </a:lnTo>
                <a:cubicBezTo>
                  <a:pt x="0" y="0"/>
                  <a:pt x="52310" y="0"/>
                  <a:pt x="116840" y="0"/>
                </a:cubicBezTo>
                <a:close/>
              </a:path>
            </a:pathLst>
          </a:custGeom>
          <a:solidFill>
            <a:srgbClr val="FFFFFF"/>
          </a:solidFill>
          <a:ln w="43815" cap="flat">
            <a:solidFill>
              <a:srgbClr val="1D4ED8"/>
            </a:solidFill>
            <a:prstDash val="solid"/>
            <a:miter/>
          </a:ln>
        </p:spPr>
        <p:txBody>
          <a:bodyPr rtlCol="0" anchor="ctr"/>
          <a:lstStyle/>
          <a:p>
            <a:endParaRPr lang="en-IN" sz="1867"/>
          </a:p>
        </p:txBody>
      </p:sp>
      <p:sp>
        <p:nvSpPr>
          <p:cNvPr id="78" name="TextBox 77">
            <a:extLst>
              <a:ext uri="{FF2B5EF4-FFF2-40B4-BE49-F238E27FC236}">
                <a16:creationId xmlns:a16="http://schemas.microsoft.com/office/drawing/2014/main" id="{C90CB2D7-C4AF-CA79-AE75-C42F7302AB7D}"/>
              </a:ext>
            </a:extLst>
          </p:cNvPr>
          <p:cNvSpPr txBox="1"/>
          <p:nvPr/>
        </p:nvSpPr>
        <p:spPr>
          <a:xfrm>
            <a:off x="11014778" y="3271455"/>
            <a:ext cx="585417" cy="215444"/>
          </a:xfrm>
          <a:prstGeom prst="rect">
            <a:avLst/>
          </a:prstGeom>
          <a:noFill/>
        </p:spPr>
        <p:txBody>
          <a:bodyPr wrap="none" rtlCol="0">
            <a:spAutoFit/>
          </a:bodyPr>
          <a:lstStyle/>
          <a:p>
            <a:pPr algn="l"/>
            <a:r>
              <a:rPr lang="en-IN" sz="800" b="1">
                <a:ln/>
                <a:solidFill>
                  <a:srgbClr val="1E3A8A"/>
                </a:solidFill>
                <a:latin typeface="Arial"/>
                <a:cs typeface="Arial"/>
                <a:sym typeface="Arial"/>
                <a:rtl val="0"/>
              </a:rPr>
              <a:t>5G Core</a:t>
            </a:r>
          </a:p>
        </p:txBody>
      </p:sp>
      <p:sp>
        <p:nvSpPr>
          <p:cNvPr id="79" name="TextBox 78">
            <a:extLst>
              <a:ext uri="{FF2B5EF4-FFF2-40B4-BE49-F238E27FC236}">
                <a16:creationId xmlns:a16="http://schemas.microsoft.com/office/drawing/2014/main" id="{66D7565B-C579-98B4-8147-E847075F447D}"/>
              </a:ext>
            </a:extLst>
          </p:cNvPr>
          <p:cNvSpPr txBox="1"/>
          <p:nvPr/>
        </p:nvSpPr>
        <p:spPr>
          <a:xfrm>
            <a:off x="11011555" y="3396709"/>
            <a:ext cx="590226" cy="215444"/>
          </a:xfrm>
          <a:prstGeom prst="rect">
            <a:avLst/>
          </a:prstGeom>
          <a:noFill/>
        </p:spPr>
        <p:txBody>
          <a:bodyPr wrap="none" rtlCol="0">
            <a:spAutoFit/>
          </a:bodyPr>
          <a:lstStyle/>
          <a:p>
            <a:pPr algn="l"/>
            <a:r>
              <a:rPr lang="en-IN" sz="800" b="1">
                <a:ln/>
                <a:solidFill>
                  <a:srgbClr val="1E3A8A"/>
                </a:solidFill>
                <a:latin typeface="Arial"/>
                <a:cs typeface="Arial"/>
                <a:sym typeface="Arial"/>
                <a:rtl val="0"/>
              </a:rPr>
              <a:t>Network</a:t>
            </a:r>
          </a:p>
        </p:txBody>
      </p:sp>
      <p:sp>
        <p:nvSpPr>
          <p:cNvPr id="80" name="Freeform: Shape 79">
            <a:extLst>
              <a:ext uri="{FF2B5EF4-FFF2-40B4-BE49-F238E27FC236}">
                <a16:creationId xmlns:a16="http://schemas.microsoft.com/office/drawing/2014/main" id="{05CE7FF6-9365-8A8E-2B72-638E7F6EEF5D}"/>
              </a:ext>
            </a:extLst>
          </p:cNvPr>
          <p:cNvSpPr/>
          <p:nvPr/>
        </p:nvSpPr>
        <p:spPr>
          <a:xfrm>
            <a:off x="690034" y="4519930"/>
            <a:ext cx="10710333" cy="1837055"/>
          </a:xfrm>
          <a:custGeom>
            <a:avLst/>
            <a:gdLst>
              <a:gd name="connsiteX0" fmla="*/ 15948660 w 16065500"/>
              <a:gd name="connsiteY0" fmla="*/ 0 h 2755582"/>
              <a:gd name="connsiteX1" fmla="*/ 16065500 w 16065500"/>
              <a:gd name="connsiteY1" fmla="*/ 0 h 2755582"/>
              <a:gd name="connsiteX2" fmla="*/ 16065500 w 16065500"/>
              <a:gd name="connsiteY2" fmla="*/ 2755583 h 2755582"/>
              <a:gd name="connsiteX3" fmla="*/ 15948660 w 16065500"/>
              <a:gd name="connsiteY3" fmla="*/ 2755583 h 2755582"/>
              <a:gd name="connsiteX4" fmla="*/ 116840 w 16065500"/>
              <a:gd name="connsiteY4" fmla="*/ 2755583 h 2755582"/>
              <a:gd name="connsiteX5" fmla="*/ 0 w 16065500"/>
              <a:gd name="connsiteY5" fmla="*/ 2755583 h 2755582"/>
              <a:gd name="connsiteX6" fmla="*/ 0 w 16065500"/>
              <a:gd name="connsiteY6" fmla="*/ 0 h 2755582"/>
              <a:gd name="connsiteX7" fmla="*/ 116840 w 16065500"/>
              <a:gd name="connsiteY7" fmla="*/ 0 h 275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65500" h="2755582">
                <a:moveTo>
                  <a:pt x="15948660" y="0"/>
                </a:moveTo>
                <a:cubicBezTo>
                  <a:pt x="16013190" y="0"/>
                  <a:pt x="16065500" y="0"/>
                  <a:pt x="16065500" y="0"/>
                </a:cubicBezTo>
                <a:lnTo>
                  <a:pt x="16065500" y="2755583"/>
                </a:lnTo>
                <a:cubicBezTo>
                  <a:pt x="16065500" y="2755583"/>
                  <a:pt x="16013190" y="2755583"/>
                  <a:pt x="15948660" y="2755583"/>
                </a:cubicBezTo>
                <a:lnTo>
                  <a:pt x="116840" y="2755583"/>
                </a:lnTo>
                <a:cubicBezTo>
                  <a:pt x="52311" y="2755583"/>
                  <a:pt x="0" y="2755583"/>
                  <a:pt x="0" y="2755583"/>
                </a:cubicBezTo>
                <a:lnTo>
                  <a:pt x="0" y="0"/>
                </a:lnTo>
                <a:cubicBezTo>
                  <a:pt x="0" y="0"/>
                  <a:pt x="52311" y="0"/>
                  <a:pt x="116840" y="0"/>
                </a:cubicBezTo>
                <a:close/>
              </a:path>
            </a:pathLst>
          </a:custGeom>
          <a:solidFill>
            <a:srgbClr val="FFFFFF"/>
          </a:solidFill>
          <a:ln w="29210" cap="flat">
            <a:solidFill>
              <a:srgbClr val="1D4ED8"/>
            </a:solidFill>
            <a:prstDash val="solid"/>
            <a:miter/>
          </a:ln>
        </p:spPr>
        <p:txBody>
          <a:bodyPr rtlCol="0" anchor="ctr"/>
          <a:lstStyle/>
          <a:p>
            <a:endParaRPr lang="en-IN" sz="1867"/>
          </a:p>
        </p:txBody>
      </p:sp>
      <p:sp>
        <p:nvSpPr>
          <p:cNvPr id="81" name="Freeform: Shape 80">
            <a:extLst>
              <a:ext uri="{FF2B5EF4-FFF2-40B4-BE49-F238E27FC236}">
                <a16:creationId xmlns:a16="http://schemas.microsoft.com/office/drawing/2014/main" id="{182BF324-964A-30EC-D738-3BC044AB5F43}"/>
              </a:ext>
            </a:extLst>
          </p:cNvPr>
          <p:cNvSpPr/>
          <p:nvPr/>
        </p:nvSpPr>
        <p:spPr>
          <a:xfrm>
            <a:off x="787400" y="4603433"/>
            <a:ext cx="10515600" cy="250507"/>
          </a:xfrm>
          <a:custGeom>
            <a:avLst/>
            <a:gdLst>
              <a:gd name="connsiteX0" fmla="*/ 15700375 w 15773400"/>
              <a:gd name="connsiteY0" fmla="*/ 0 h 375761"/>
              <a:gd name="connsiteX1" fmla="*/ 15773400 w 15773400"/>
              <a:gd name="connsiteY1" fmla="*/ 0 h 375761"/>
              <a:gd name="connsiteX2" fmla="*/ 15773400 w 15773400"/>
              <a:gd name="connsiteY2" fmla="*/ 375761 h 375761"/>
              <a:gd name="connsiteX3" fmla="*/ 15700375 w 15773400"/>
              <a:gd name="connsiteY3" fmla="*/ 375761 h 375761"/>
              <a:gd name="connsiteX4" fmla="*/ 73025 w 15773400"/>
              <a:gd name="connsiteY4" fmla="*/ 375761 h 375761"/>
              <a:gd name="connsiteX5" fmla="*/ 0 w 15773400"/>
              <a:gd name="connsiteY5" fmla="*/ 375761 h 375761"/>
              <a:gd name="connsiteX6" fmla="*/ 0 w 15773400"/>
              <a:gd name="connsiteY6" fmla="*/ 0 h 375761"/>
              <a:gd name="connsiteX7" fmla="*/ 73025 w 15773400"/>
              <a:gd name="connsiteY7" fmla="*/ 0 h 37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73400" h="375761">
                <a:moveTo>
                  <a:pt x="15700375" y="0"/>
                </a:moveTo>
                <a:cubicBezTo>
                  <a:pt x="15740706" y="0"/>
                  <a:pt x="15773400" y="0"/>
                  <a:pt x="15773400" y="0"/>
                </a:cubicBezTo>
                <a:lnTo>
                  <a:pt x="15773400" y="375761"/>
                </a:lnTo>
                <a:cubicBezTo>
                  <a:pt x="15773400" y="375761"/>
                  <a:pt x="15740706" y="375761"/>
                  <a:pt x="15700375" y="375761"/>
                </a:cubicBezTo>
                <a:lnTo>
                  <a:pt x="73025" y="375761"/>
                </a:lnTo>
                <a:cubicBezTo>
                  <a:pt x="32694" y="375761"/>
                  <a:pt x="0" y="375761"/>
                  <a:pt x="0" y="375761"/>
                </a:cubicBezTo>
                <a:lnTo>
                  <a:pt x="0" y="0"/>
                </a:lnTo>
                <a:cubicBezTo>
                  <a:pt x="0" y="0"/>
                  <a:pt x="32694" y="0"/>
                  <a:pt x="73025" y="0"/>
                </a:cubicBezTo>
                <a:close/>
              </a:path>
            </a:pathLst>
          </a:custGeom>
          <a:solidFill>
            <a:srgbClr val="3B82F6"/>
          </a:solidFill>
          <a:ln w="14605" cap="flat">
            <a:noFill/>
            <a:prstDash val="solid"/>
            <a:miter/>
          </a:ln>
        </p:spPr>
        <p:txBody>
          <a:bodyPr rtlCol="0" anchor="ctr"/>
          <a:lstStyle/>
          <a:p>
            <a:endParaRPr lang="en-IN" sz="1867"/>
          </a:p>
        </p:txBody>
      </p:sp>
      <p:sp>
        <p:nvSpPr>
          <p:cNvPr id="82" name="TextBox 81">
            <a:extLst>
              <a:ext uri="{FF2B5EF4-FFF2-40B4-BE49-F238E27FC236}">
                <a16:creationId xmlns:a16="http://schemas.microsoft.com/office/drawing/2014/main" id="{7FE4850B-EA8D-9DC2-8BBA-92DE5B8B0989}"/>
              </a:ext>
            </a:extLst>
          </p:cNvPr>
          <p:cNvSpPr txBox="1"/>
          <p:nvPr/>
        </p:nvSpPr>
        <p:spPr>
          <a:xfrm>
            <a:off x="4380671" y="4603891"/>
            <a:ext cx="3318601" cy="297454"/>
          </a:xfrm>
          <a:prstGeom prst="rect">
            <a:avLst/>
          </a:prstGeom>
          <a:noFill/>
        </p:spPr>
        <p:txBody>
          <a:bodyPr wrap="none" rtlCol="0">
            <a:spAutoFit/>
          </a:bodyPr>
          <a:lstStyle/>
          <a:p>
            <a:pPr algn="l"/>
            <a:r>
              <a:rPr lang="en-IN" sz="1333" b="1">
                <a:ln/>
                <a:solidFill>
                  <a:srgbClr val="FFFFFF"/>
                </a:solidFill>
                <a:latin typeface="Arial"/>
                <a:cs typeface="Arial"/>
                <a:sym typeface="Arial"/>
                <a:rtl val="0"/>
              </a:rPr>
              <a:t>Key Benefits of RAN Split Architecture</a:t>
            </a:r>
          </a:p>
        </p:txBody>
      </p:sp>
      <p:grpSp>
        <p:nvGrpSpPr>
          <p:cNvPr id="83" name="Graphic 8">
            <a:extLst>
              <a:ext uri="{FF2B5EF4-FFF2-40B4-BE49-F238E27FC236}">
                <a16:creationId xmlns:a16="http://schemas.microsoft.com/office/drawing/2014/main" id="{13B03271-AEB6-CCDE-F66D-4C563C42C5CE}"/>
              </a:ext>
            </a:extLst>
          </p:cNvPr>
          <p:cNvGrpSpPr/>
          <p:nvPr/>
        </p:nvGrpSpPr>
        <p:grpSpPr>
          <a:xfrm>
            <a:off x="921174" y="4884634"/>
            <a:ext cx="8794927" cy="773329"/>
            <a:chOff x="1381760" y="7326953"/>
            <a:chExt cx="13192390" cy="1159994"/>
          </a:xfrm>
        </p:grpSpPr>
        <p:sp>
          <p:nvSpPr>
            <p:cNvPr id="84" name="TextBox 83">
              <a:extLst>
                <a:ext uri="{FF2B5EF4-FFF2-40B4-BE49-F238E27FC236}">
                  <a16:creationId xmlns:a16="http://schemas.microsoft.com/office/drawing/2014/main" id="{71598BFA-6E0B-0EC3-8E4D-10461948B545}"/>
                </a:ext>
              </a:extLst>
            </p:cNvPr>
            <p:cNvSpPr txBox="1"/>
            <p:nvPr/>
          </p:nvSpPr>
          <p:spPr>
            <a:xfrm>
              <a:off x="1381760" y="7326953"/>
              <a:ext cx="2782493" cy="415499"/>
            </a:xfrm>
            <a:prstGeom prst="rect">
              <a:avLst/>
            </a:prstGeom>
            <a:noFill/>
          </p:spPr>
          <p:txBody>
            <a:bodyPr wrap="none" rtlCol="0">
              <a:spAutoFit/>
            </a:bodyPr>
            <a:lstStyle/>
            <a:p>
              <a:pPr algn="l"/>
              <a:r>
                <a:rPr lang="en-IN" sz="1200" b="1">
                  <a:ln/>
                  <a:solidFill>
                    <a:srgbClr val="1E3A8A"/>
                  </a:solidFill>
                  <a:latin typeface="Arial"/>
                  <a:cs typeface="Arial"/>
                  <a:sym typeface="Arial"/>
                  <a:rtl val="0"/>
                </a:rPr>
                <a:t>Flexibility &amp; Scalability</a:t>
              </a:r>
            </a:p>
          </p:txBody>
        </p:sp>
        <p:sp>
          <p:nvSpPr>
            <p:cNvPr id="85" name="TextBox 84">
              <a:extLst>
                <a:ext uri="{FF2B5EF4-FFF2-40B4-BE49-F238E27FC236}">
                  <a16:creationId xmlns:a16="http://schemas.microsoft.com/office/drawing/2014/main" id="{AE155E6B-91CC-0CC5-DAF5-C22C9E64567C}"/>
                </a:ext>
              </a:extLst>
            </p:cNvPr>
            <p:cNvSpPr txBox="1"/>
            <p:nvPr/>
          </p:nvSpPr>
          <p:spPr>
            <a:xfrm>
              <a:off x="1381760" y="7600138"/>
              <a:ext cx="2823371" cy="323166"/>
            </a:xfrm>
            <a:prstGeom prst="rect">
              <a:avLst/>
            </a:prstGeom>
            <a:noFill/>
          </p:spPr>
          <p:txBody>
            <a:bodyPr wrap="none" rtlCol="0">
              <a:spAutoFit/>
            </a:bodyPr>
            <a:lstStyle/>
            <a:p>
              <a:pPr algn="l"/>
              <a:r>
                <a:rPr lang="en-IN" sz="800">
                  <a:ln/>
                  <a:solidFill>
                    <a:srgbClr val="4B5563"/>
                  </a:solidFill>
                  <a:latin typeface="Arial"/>
                  <a:cs typeface="Arial"/>
                  <a:sym typeface="Arial"/>
                  <a:rtl val="0"/>
                </a:rPr>
                <a:t>• Independent scaling of components</a:t>
              </a:r>
            </a:p>
          </p:txBody>
        </p:sp>
        <p:sp>
          <p:nvSpPr>
            <p:cNvPr id="86" name="TextBox 85">
              <a:extLst>
                <a:ext uri="{FF2B5EF4-FFF2-40B4-BE49-F238E27FC236}">
                  <a16:creationId xmlns:a16="http://schemas.microsoft.com/office/drawing/2014/main" id="{EDC498D2-AC43-574D-B24C-F957E2160D48}"/>
                </a:ext>
              </a:extLst>
            </p:cNvPr>
            <p:cNvSpPr txBox="1"/>
            <p:nvPr/>
          </p:nvSpPr>
          <p:spPr>
            <a:xfrm>
              <a:off x="1381760" y="7788019"/>
              <a:ext cx="2421818" cy="323166"/>
            </a:xfrm>
            <a:prstGeom prst="rect">
              <a:avLst/>
            </a:prstGeom>
            <a:noFill/>
          </p:spPr>
          <p:txBody>
            <a:bodyPr wrap="none" rtlCol="0">
              <a:spAutoFit/>
            </a:bodyPr>
            <a:lstStyle/>
            <a:p>
              <a:pPr algn="l"/>
              <a:r>
                <a:rPr lang="en-IN" sz="800">
                  <a:ln/>
                  <a:solidFill>
                    <a:srgbClr val="4B5563"/>
                  </a:solidFill>
                  <a:latin typeface="Arial"/>
                  <a:cs typeface="Arial"/>
                  <a:sym typeface="Arial"/>
                  <a:rtl val="0"/>
                </a:rPr>
                <a:t>• Vendor-agnostic deployments</a:t>
              </a:r>
            </a:p>
          </p:txBody>
        </p:sp>
        <p:sp>
          <p:nvSpPr>
            <p:cNvPr id="87" name="TextBox 86">
              <a:extLst>
                <a:ext uri="{FF2B5EF4-FFF2-40B4-BE49-F238E27FC236}">
                  <a16:creationId xmlns:a16="http://schemas.microsoft.com/office/drawing/2014/main" id="{CE6C43D4-A338-8A5D-859E-8A9EF5EBE540}"/>
                </a:ext>
              </a:extLst>
            </p:cNvPr>
            <p:cNvSpPr txBox="1"/>
            <p:nvPr/>
          </p:nvSpPr>
          <p:spPr>
            <a:xfrm>
              <a:off x="1381760" y="7975900"/>
              <a:ext cx="2169345" cy="323166"/>
            </a:xfrm>
            <a:prstGeom prst="rect">
              <a:avLst/>
            </a:prstGeom>
            <a:noFill/>
          </p:spPr>
          <p:txBody>
            <a:bodyPr wrap="none" rtlCol="0">
              <a:spAutoFit/>
            </a:bodyPr>
            <a:lstStyle/>
            <a:p>
              <a:pPr algn="l"/>
              <a:r>
                <a:rPr lang="en-IN" sz="800">
                  <a:ln/>
                  <a:solidFill>
                    <a:srgbClr val="4B5563"/>
                  </a:solidFill>
                  <a:latin typeface="Arial"/>
                  <a:cs typeface="Arial"/>
                  <a:sym typeface="Arial"/>
                  <a:rtl val="0"/>
                </a:rPr>
                <a:t>• Cloud-native architectures</a:t>
              </a:r>
            </a:p>
          </p:txBody>
        </p:sp>
        <p:sp>
          <p:nvSpPr>
            <p:cNvPr id="88" name="TextBox 87">
              <a:extLst>
                <a:ext uri="{FF2B5EF4-FFF2-40B4-BE49-F238E27FC236}">
                  <a16:creationId xmlns:a16="http://schemas.microsoft.com/office/drawing/2014/main" id="{942F7348-853D-5A3B-24E1-74A7A2EDAA61}"/>
                </a:ext>
              </a:extLst>
            </p:cNvPr>
            <p:cNvSpPr txBox="1"/>
            <p:nvPr/>
          </p:nvSpPr>
          <p:spPr>
            <a:xfrm>
              <a:off x="1381760" y="8163781"/>
              <a:ext cx="1969770" cy="323166"/>
            </a:xfrm>
            <a:prstGeom prst="rect">
              <a:avLst/>
            </a:prstGeom>
            <a:noFill/>
          </p:spPr>
          <p:txBody>
            <a:bodyPr wrap="none" rtlCol="0">
              <a:spAutoFit/>
            </a:bodyPr>
            <a:lstStyle/>
            <a:p>
              <a:pPr algn="l"/>
              <a:r>
                <a:rPr lang="en-IN" sz="800">
                  <a:ln/>
                  <a:solidFill>
                    <a:srgbClr val="4B5563"/>
                  </a:solidFill>
                  <a:latin typeface="Arial"/>
                  <a:cs typeface="Arial"/>
                  <a:sym typeface="Arial"/>
                  <a:rtl val="0"/>
                </a:rPr>
                <a:t>• Network slicing support</a:t>
              </a:r>
            </a:p>
          </p:txBody>
        </p:sp>
        <p:sp>
          <p:nvSpPr>
            <p:cNvPr id="89" name="TextBox 88">
              <a:extLst>
                <a:ext uri="{FF2B5EF4-FFF2-40B4-BE49-F238E27FC236}">
                  <a16:creationId xmlns:a16="http://schemas.microsoft.com/office/drawing/2014/main" id="{D9FC744B-E035-6A03-60CB-FB17DABAB979}"/>
                </a:ext>
              </a:extLst>
            </p:cNvPr>
            <p:cNvSpPr txBox="1"/>
            <p:nvPr/>
          </p:nvSpPr>
          <p:spPr>
            <a:xfrm>
              <a:off x="6347461" y="7326953"/>
              <a:ext cx="2255907" cy="415499"/>
            </a:xfrm>
            <a:prstGeom prst="rect">
              <a:avLst/>
            </a:prstGeom>
            <a:noFill/>
          </p:spPr>
          <p:txBody>
            <a:bodyPr wrap="none" rtlCol="0">
              <a:spAutoFit/>
            </a:bodyPr>
            <a:lstStyle/>
            <a:p>
              <a:pPr algn="l"/>
              <a:r>
                <a:rPr lang="en-IN" sz="1200" b="1">
                  <a:ln/>
                  <a:solidFill>
                    <a:srgbClr val="1E3A8A"/>
                  </a:solidFill>
                  <a:latin typeface="Arial"/>
                  <a:cs typeface="Arial"/>
                  <a:sym typeface="Arial"/>
                  <a:rtl val="0"/>
                </a:rPr>
                <a:t>Cost Optimization</a:t>
              </a:r>
            </a:p>
          </p:txBody>
        </p:sp>
        <p:sp>
          <p:nvSpPr>
            <p:cNvPr id="90" name="TextBox 89">
              <a:extLst>
                <a:ext uri="{FF2B5EF4-FFF2-40B4-BE49-F238E27FC236}">
                  <a16:creationId xmlns:a16="http://schemas.microsoft.com/office/drawing/2014/main" id="{513CF184-C216-334D-8D01-02338970C8CB}"/>
                </a:ext>
              </a:extLst>
            </p:cNvPr>
            <p:cNvSpPr txBox="1"/>
            <p:nvPr/>
          </p:nvSpPr>
          <p:spPr>
            <a:xfrm>
              <a:off x="6347461" y="7600138"/>
              <a:ext cx="3085460" cy="323166"/>
            </a:xfrm>
            <a:prstGeom prst="rect">
              <a:avLst/>
            </a:prstGeom>
            <a:noFill/>
          </p:spPr>
          <p:txBody>
            <a:bodyPr wrap="none" rtlCol="0">
              <a:spAutoFit/>
            </a:bodyPr>
            <a:lstStyle/>
            <a:p>
              <a:pPr algn="l"/>
              <a:r>
                <a:rPr lang="en-IN" sz="800">
                  <a:ln/>
                  <a:solidFill>
                    <a:srgbClr val="4B5563"/>
                  </a:solidFill>
                  <a:latin typeface="Arial"/>
                  <a:cs typeface="Arial"/>
                  <a:sym typeface="Arial"/>
                  <a:rtl val="0"/>
                </a:rPr>
                <a:t>• Reduced CAPEX through centralization</a:t>
              </a:r>
            </a:p>
          </p:txBody>
        </p:sp>
        <p:sp>
          <p:nvSpPr>
            <p:cNvPr id="91" name="TextBox 90">
              <a:extLst>
                <a:ext uri="{FF2B5EF4-FFF2-40B4-BE49-F238E27FC236}">
                  <a16:creationId xmlns:a16="http://schemas.microsoft.com/office/drawing/2014/main" id="{18A8A4DF-3752-CF3E-D1EB-486A2924E070}"/>
                </a:ext>
              </a:extLst>
            </p:cNvPr>
            <p:cNvSpPr txBox="1"/>
            <p:nvPr/>
          </p:nvSpPr>
          <p:spPr>
            <a:xfrm>
              <a:off x="6347461" y="7788019"/>
              <a:ext cx="2395368" cy="323166"/>
            </a:xfrm>
            <a:prstGeom prst="rect">
              <a:avLst/>
            </a:prstGeom>
            <a:noFill/>
          </p:spPr>
          <p:txBody>
            <a:bodyPr wrap="none" rtlCol="0">
              <a:spAutoFit/>
            </a:bodyPr>
            <a:lstStyle/>
            <a:p>
              <a:pPr algn="l"/>
              <a:r>
                <a:rPr lang="en-IN" sz="800">
                  <a:ln/>
                  <a:solidFill>
                    <a:srgbClr val="4B5563"/>
                  </a:solidFill>
                  <a:latin typeface="Arial"/>
                  <a:cs typeface="Arial"/>
                  <a:sym typeface="Arial"/>
                  <a:rtl val="0"/>
                </a:rPr>
                <a:t>• Lower OPEX with automation</a:t>
              </a:r>
            </a:p>
          </p:txBody>
        </p:sp>
        <p:sp>
          <p:nvSpPr>
            <p:cNvPr id="92" name="TextBox 91">
              <a:extLst>
                <a:ext uri="{FF2B5EF4-FFF2-40B4-BE49-F238E27FC236}">
                  <a16:creationId xmlns:a16="http://schemas.microsoft.com/office/drawing/2014/main" id="{301C3817-F5B3-5D96-1D37-7959CE8C9888}"/>
                </a:ext>
              </a:extLst>
            </p:cNvPr>
            <p:cNvSpPr txBox="1"/>
            <p:nvPr/>
          </p:nvSpPr>
          <p:spPr>
            <a:xfrm>
              <a:off x="6347461" y="7975898"/>
              <a:ext cx="2539638" cy="323166"/>
            </a:xfrm>
            <a:prstGeom prst="rect">
              <a:avLst/>
            </a:prstGeom>
            <a:noFill/>
          </p:spPr>
          <p:txBody>
            <a:bodyPr wrap="none" rtlCol="0">
              <a:spAutoFit/>
            </a:bodyPr>
            <a:lstStyle/>
            <a:p>
              <a:pPr algn="l"/>
              <a:r>
                <a:rPr lang="en-IN" sz="800">
                  <a:ln/>
                  <a:solidFill>
                    <a:srgbClr val="4B5563"/>
                  </a:solidFill>
                  <a:latin typeface="Arial"/>
                  <a:cs typeface="Arial"/>
                  <a:sym typeface="Arial"/>
                  <a:rtl val="0"/>
                </a:rPr>
                <a:t>• Shared infrastructure resources</a:t>
              </a:r>
            </a:p>
          </p:txBody>
        </p:sp>
        <p:sp>
          <p:nvSpPr>
            <p:cNvPr id="93" name="TextBox 92">
              <a:extLst>
                <a:ext uri="{FF2B5EF4-FFF2-40B4-BE49-F238E27FC236}">
                  <a16:creationId xmlns:a16="http://schemas.microsoft.com/office/drawing/2014/main" id="{DE107DF1-92E7-5561-6575-7429FECE1DCA}"/>
                </a:ext>
              </a:extLst>
            </p:cNvPr>
            <p:cNvSpPr txBox="1"/>
            <p:nvPr/>
          </p:nvSpPr>
          <p:spPr>
            <a:xfrm>
              <a:off x="6347461" y="8163779"/>
              <a:ext cx="2563683" cy="323166"/>
            </a:xfrm>
            <a:prstGeom prst="rect">
              <a:avLst/>
            </a:prstGeom>
            <a:noFill/>
          </p:spPr>
          <p:txBody>
            <a:bodyPr wrap="none" rtlCol="0">
              <a:spAutoFit/>
            </a:bodyPr>
            <a:lstStyle/>
            <a:p>
              <a:pPr algn="l"/>
              <a:r>
                <a:rPr lang="en-IN" sz="800">
                  <a:ln/>
                  <a:solidFill>
                    <a:srgbClr val="4B5563"/>
                  </a:solidFill>
                  <a:latin typeface="Arial"/>
                  <a:cs typeface="Arial"/>
                  <a:sym typeface="Arial"/>
                  <a:rtl val="0"/>
                </a:rPr>
                <a:t>• Energy efficiency improvements</a:t>
              </a:r>
            </a:p>
          </p:txBody>
        </p:sp>
        <p:sp>
          <p:nvSpPr>
            <p:cNvPr id="94" name="TextBox 93">
              <a:extLst>
                <a:ext uri="{FF2B5EF4-FFF2-40B4-BE49-F238E27FC236}">
                  <a16:creationId xmlns:a16="http://schemas.microsoft.com/office/drawing/2014/main" id="{1C88C3D2-E888-7FEF-991E-3100FB163CE1}"/>
                </a:ext>
              </a:extLst>
            </p:cNvPr>
            <p:cNvSpPr txBox="1"/>
            <p:nvPr/>
          </p:nvSpPr>
          <p:spPr>
            <a:xfrm>
              <a:off x="11313160" y="7326953"/>
              <a:ext cx="3260990" cy="415499"/>
            </a:xfrm>
            <a:prstGeom prst="rect">
              <a:avLst/>
            </a:prstGeom>
            <a:noFill/>
          </p:spPr>
          <p:txBody>
            <a:bodyPr wrap="none" rtlCol="0">
              <a:spAutoFit/>
            </a:bodyPr>
            <a:lstStyle/>
            <a:p>
              <a:pPr algn="l"/>
              <a:r>
                <a:rPr lang="en-IN" sz="1200" b="1">
                  <a:ln/>
                  <a:solidFill>
                    <a:srgbClr val="1E3A8A"/>
                  </a:solidFill>
                  <a:latin typeface="Arial"/>
                  <a:cs typeface="Arial"/>
                  <a:sym typeface="Arial"/>
                  <a:rtl val="0"/>
                </a:rPr>
                <a:t>Performance Enhancement</a:t>
              </a:r>
            </a:p>
          </p:txBody>
        </p:sp>
        <p:sp>
          <p:nvSpPr>
            <p:cNvPr id="95" name="TextBox 94">
              <a:extLst>
                <a:ext uri="{FF2B5EF4-FFF2-40B4-BE49-F238E27FC236}">
                  <a16:creationId xmlns:a16="http://schemas.microsoft.com/office/drawing/2014/main" id="{9CF40CE0-4AB2-3FF5-7DA0-416426424272}"/>
                </a:ext>
              </a:extLst>
            </p:cNvPr>
            <p:cNvSpPr txBox="1"/>
            <p:nvPr/>
          </p:nvSpPr>
          <p:spPr>
            <a:xfrm>
              <a:off x="11313161" y="7600138"/>
              <a:ext cx="2373726" cy="323166"/>
            </a:xfrm>
            <a:prstGeom prst="rect">
              <a:avLst/>
            </a:prstGeom>
            <a:noFill/>
          </p:spPr>
          <p:txBody>
            <a:bodyPr wrap="none" rtlCol="0">
              <a:spAutoFit/>
            </a:bodyPr>
            <a:lstStyle/>
            <a:p>
              <a:pPr algn="l"/>
              <a:r>
                <a:rPr lang="en-IN" sz="800">
                  <a:ln/>
                  <a:solidFill>
                    <a:srgbClr val="4B5563"/>
                  </a:solidFill>
                  <a:latin typeface="Arial"/>
                  <a:cs typeface="Arial"/>
                  <a:sym typeface="Arial"/>
                  <a:rtl val="0"/>
                </a:rPr>
                <a:t>• Ultra-low latency applications</a:t>
              </a:r>
            </a:p>
          </p:txBody>
        </p:sp>
        <p:sp>
          <p:nvSpPr>
            <p:cNvPr id="96" name="TextBox 95">
              <a:extLst>
                <a:ext uri="{FF2B5EF4-FFF2-40B4-BE49-F238E27FC236}">
                  <a16:creationId xmlns:a16="http://schemas.microsoft.com/office/drawing/2014/main" id="{FB24A5BB-F173-61C7-42AA-F769DC7C3A71}"/>
                </a:ext>
              </a:extLst>
            </p:cNvPr>
            <p:cNvSpPr txBox="1"/>
            <p:nvPr/>
          </p:nvSpPr>
          <p:spPr>
            <a:xfrm>
              <a:off x="11313161" y="7788019"/>
              <a:ext cx="2356896" cy="323166"/>
            </a:xfrm>
            <a:prstGeom prst="rect">
              <a:avLst/>
            </a:prstGeom>
            <a:noFill/>
          </p:spPr>
          <p:txBody>
            <a:bodyPr wrap="none" rtlCol="0">
              <a:spAutoFit/>
            </a:bodyPr>
            <a:lstStyle/>
            <a:p>
              <a:pPr algn="l"/>
              <a:r>
                <a:rPr lang="en-IN" sz="800">
                  <a:ln/>
                  <a:solidFill>
                    <a:srgbClr val="4B5563"/>
                  </a:solidFill>
                  <a:latin typeface="Arial"/>
                  <a:cs typeface="Arial"/>
                  <a:sym typeface="Arial"/>
                  <a:rtl val="0"/>
                </a:rPr>
                <a:t>• Enhanced mobile broadband</a:t>
              </a:r>
            </a:p>
          </p:txBody>
        </p:sp>
        <p:sp>
          <p:nvSpPr>
            <p:cNvPr id="97" name="TextBox 96">
              <a:extLst>
                <a:ext uri="{FF2B5EF4-FFF2-40B4-BE49-F238E27FC236}">
                  <a16:creationId xmlns:a16="http://schemas.microsoft.com/office/drawing/2014/main" id="{DEFA232B-B1D9-CAFA-1011-8E225A01E735}"/>
                </a:ext>
              </a:extLst>
            </p:cNvPr>
            <p:cNvSpPr txBox="1"/>
            <p:nvPr/>
          </p:nvSpPr>
          <p:spPr>
            <a:xfrm>
              <a:off x="11313161" y="7975898"/>
              <a:ext cx="2056332" cy="323166"/>
            </a:xfrm>
            <a:prstGeom prst="rect">
              <a:avLst/>
            </a:prstGeom>
            <a:noFill/>
          </p:spPr>
          <p:txBody>
            <a:bodyPr wrap="none" rtlCol="0">
              <a:spAutoFit/>
            </a:bodyPr>
            <a:lstStyle/>
            <a:p>
              <a:pPr algn="l"/>
              <a:r>
                <a:rPr lang="en-IN" sz="800">
                  <a:ln/>
                  <a:solidFill>
                    <a:srgbClr val="4B5563"/>
                  </a:solidFill>
                  <a:latin typeface="Arial"/>
                  <a:cs typeface="Arial"/>
                  <a:sym typeface="Arial"/>
                  <a:rtl val="0"/>
                </a:rPr>
                <a:t>• Massive IoT connectivity</a:t>
              </a:r>
            </a:p>
          </p:txBody>
        </p:sp>
        <p:sp>
          <p:nvSpPr>
            <p:cNvPr id="98" name="TextBox 97">
              <a:extLst>
                <a:ext uri="{FF2B5EF4-FFF2-40B4-BE49-F238E27FC236}">
                  <a16:creationId xmlns:a16="http://schemas.microsoft.com/office/drawing/2014/main" id="{D644251B-8C60-C0A7-C4E3-CD5DFD7367DC}"/>
                </a:ext>
              </a:extLst>
            </p:cNvPr>
            <p:cNvSpPr txBox="1"/>
            <p:nvPr/>
          </p:nvSpPr>
          <p:spPr>
            <a:xfrm>
              <a:off x="11313161" y="8163779"/>
              <a:ext cx="2871460" cy="323166"/>
            </a:xfrm>
            <a:prstGeom prst="rect">
              <a:avLst/>
            </a:prstGeom>
            <a:noFill/>
          </p:spPr>
          <p:txBody>
            <a:bodyPr wrap="none" rtlCol="0">
              <a:spAutoFit/>
            </a:bodyPr>
            <a:lstStyle/>
            <a:p>
              <a:pPr algn="l"/>
              <a:r>
                <a:rPr lang="en-IN" sz="800">
                  <a:ln/>
                  <a:solidFill>
                    <a:srgbClr val="4B5563"/>
                  </a:solidFill>
                  <a:latin typeface="Arial"/>
                  <a:cs typeface="Arial"/>
                  <a:sym typeface="Arial"/>
                  <a:rtl val="0"/>
                </a:rPr>
                <a:t>• Advanced interference management</a:t>
              </a:r>
            </a:p>
          </p:txBody>
        </p:sp>
      </p:grpSp>
      <p:sp>
        <p:nvSpPr>
          <p:cNvPr id="99" name="TextBox 98">
            <a:extLst>
              <a:ext uri="{FF2B5EF4-FFF2-40B4-BE49-F238E27FC236}">
                <a16:creationId xmlns:a16="http://schemas.microsoft.com/office/drawing/2014/main" id="{4B98DDF4-F547-FC04-9F0A-34BEEF08D8F9}"/>
              </a:ext>
            </a:extLst>
          </p:cNvPr>
          <p:cNvSpPr txBox="1"/>
          <p:nvPr/>
        </p:nvSpPr>
        <p:spPr>
          <a:xfrm>
            <a:off x="921174" y="5727220"/>
            <a:ext cx="1274708" cy="256545"/>
          </a:xfrm>
          <a:prstGeom prst="rect">
            <a:avLst/>
          </a:prstGeom>
          <a:noFill/>
        </p:spPr>
        <p:txBody>
          <a:bodyPr wrap="none" rtlCol="0">
            <a:spAutoFit/>
          </a:bodyPr>
          <a:lstStyle/>
          <a:p>
            <a:pPr algn="l"/>
            <a:r>
              <a:rPr lang="en-IN" sz="1067" b="1">
                <a:ln/>
                <a:solidFill>
                  <a:srgbClr val="1E3A8A"/>
                </a:solidFill>
                <a:latin typeface="Arial"/>
                <a:cs typeface="Arial"/>
                <a:sym typeface="Arial"/>
                <a:rtl val="0"/>
              </a:rPr>
              <a:t>Technical Notes:</a:t>
            </a:r>
          </a:p>
        </p:txBody>
      </p:sp>
      <p:sp>
        <p:nvSpPr>
          <p:cNvPr id="100" name="TextBox 99">
            <a:extLst>
              <a:ext uri="{FF2B5EF4-FFF2-40B4-BE49-F238E27FC236}">
                <a16:creationId xmlns:a16="http://schemas.microsoft.com/office/drawing/2014/main" id="{47299A5F-5DC7-A3E1-5F2D-AB7A74B33F84}"/>
              </a:ext>
            </a:extLst>
          </p:cNvPr>
          <p:cNvSpPr txBox="1"/>
          <p:nvPr/>
        </p:nvSpPr>
        <p:spPr>
          <a:xfrm>
            <a:off x="921174" y="5909343"/>
            <a:ext cx="3825086" cy="205121"/>
          </a:xfrm>
          <a:prstGeom prst="rect">
            <a:avLst/>
          </a:prstGeom>
          <a:noFill/>
        </p:spPr>
        <p:txBody>
          <a:bodyPr wrap="none" rtlCol="0">
            <a:spAutoFit/>
          </a:bodyPr>
          <a:lstStyle/>
          <a:p>
            <a:pPr algn="l"/>
            <a:r>
              <a:rPr lang="en-IN" sz="733">
                <a:ln/>
                <a:solidFill>
                  <a:srgbClr val="6B7280"/>
                </a:solidFill>
                <a:latin typeface="Arial"/>
                <a:cs typeface="Arial"/>
                <a:sym typeface="Arial"/>
                <a:rtl val="0"/>
              </a:rPr>
              <a:t>• Fronthaul: High-bandwidth, low-latency connection using eCPRI over Ethernet or fiber</a:t>
            </a:r>
          </a:p>
        </p:txBody>
      </p:sp>
      <p:sp>
        <p:nvSpPr>
          <p:cNvPr id="101" name="TextBox 100">
            <a:extLst>
              <a:ext uri="{FF2B5EF4-FFF2-40B4-BE49-F238E27FC236}">
                <a16:creationId xmlns:a16="http://schemas.microsoft.com/office/drawing/2014/main" id="{40D5A161-9C9A-F7C5-9FD4-0A855DBF32AB}"/>
              </a:ext>
            </a:extLst>
          </p:cNvPr>
          <p:cNvSpPr txBox="1"/>
          <p:nvPr/>
        </p:nvSpPr>
        <p:spPr>
          <a:xfrm>
            <a:off x="921174" y="6034597"/>
            <a:ext cx="2957861" cy="205121"/>
          </a:xfrm>
          <a:prstGeom prst="rect">
            <a:avLst/>
          </a:prstGeom>
          <a:noFill/>
        </p:spPr>
        <p:txBody>
          <a:bodyPr wrap="none" rtlCol="0">
            <a:spAutoFit/>
          </a:bodyPr>
          <a:lstStyle/>
          <a:p>
            <a:pPr algn="l"/>
            <a:r>
              <a:rPr lang="en-IN" sz="733">
                <a:ln/>
                <a:solidFill>
                  <a:srgbClr val="6B7280"/>
                </a:solidFill>
                <a:latin typeface="Arial"/>
                <a:cs typeface="Arial"/>
                <a:sym typeface="Arial"/>
                <a:rtl val="0"/>
              </a:rPr>
              <a:t>• Midhaul: F1 interface enabling flexible placement of CU functions</a:t>
            </a:r>
          </a:p>
        </p:txBody>
      </p:sp>
      <p:sp>
        <p:nvSpPr>
          <p:cNvPr id="102" name="TextBox 101">
            <a:extLst>
              <a:ext uri="{FF2B5EF4-FFF2-40B4-BE49-F238E27FC236}">
                <a16:creationId xmlns:a16="http://schemas.microsoft.com/office/drawing/2014/main" id="{16F23212-09F9-1548-973F-7C76CF4CD6E6}"/>
              </a:ext>
            </a:extLst>
          </p:cNvPr>
          <p:cNvSpPr txBox="1"/>
          <p:nvPr/>
        </p:nvSpPr>
        <p:spPr>
          <a:xfrm>
            <a:off x="921173" y="6159851"/>
            <a:ext cx="3744936" cy="205121"/>
          </a:xfrm>
          <a:prstGeom prst="rect">
            <a:avLst/>
          </a:prstGeom>
          <a:noFill/>
        </p:spPr>
        <p:txBody>
          <a:bodyPr wrap="none" rtlCol="0">
            <a:spAutoFit/>
          </a:bodyPr>
          <a:lstStyle/>
          <a:p>
            <a:pPr algn="l"/>
            <a:r>
              <a:rPr lang="en-IN" sz="733">
                <a:ln/>
                <a:solidFill>
                  <a:srgbClr val="6B7280"/>
                </a:solidFill>
                <a:latin typeface="Arial"/>
                <a:cs typeface="Arial"/>
                <a:sym typeface="Arial"/>
                <a:rtl val="0"/>
              </a:rPr>
              <a:t>• This architecture enables Open RAN implementations and multi-vendor ecosystems</a:t>
            </a:r>
          </a:p>
        </p:txBody>
      </p:sp>
    </p:spTree>
    <p:extLst>
      <p:ext uri="{BB962C8B-B14F-4D97-AF65-F5344CB8AC3E}">
        <p14:creationId xmlns:p14="http://schemas.microsoft.com/office/powerpoint/2010/main" val="594643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5F9AA-1ABA-188B-0D9F-C01C0714DB6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4DFA21-46C2-75D6-A750-88A34EA9C637}"/>
              </a:ext>
            </a:extLst>
          </p:cNvPr>
          <p:cNvSpPr>
            <a:spLocks noGrp="1"/>
          </p:cNvSpPr>
          <p:nvPr>
            <p:ph type="sldNum" sz="quarter" idx="12"/>
          </p:nvPr>
        </p:nvSpPr>
        <p:spPr/>
        <p:txBody>
          <a:bodyPr/>
          <a:lstStyle/>
          <a:p>
            <a:fld id="{B6F15528-21DE-4FAA-801E-634DDDAF4B2B}" type="slidenum">
              <a:rPr lang="en-US" smtClean="0"/>
              <a:pPr/>
              <a:t>18</a:t>
            </a:fld>
            <a:endParaRPr lang="en-US"/>
          </a:p>
        </p:txBody>
      </p:sp>
      <p:sp>
        <p:nvSpPr>
          <p:cNvPr id="9" name="TextBox 8">
            <a:extLst>
              <a:ext uri="{FF2B5EF4-FFF2-40B4-BE49-F238E27FC236}">
                <a16:creationId xmlns:a16="http://schemas.microsoft.com/office/drawing/2014/main" id="{A7B25369-6B5C-5667-775C-DC5BADA4B9F3}"/>
              </a:ext>
            </a:extLst>
          </p:cNvPr>
          <p:cNvSpPr txBox="1"/>
          <p:nvPr/>
        </p:nvSpPr>
        <p:spPr>
          <a:xfrm>
            <a:off x="73226" y="127000"/>
            <a:ext cx="5165325" cy="502766"/>
          </a:xfrm>
          <a:prstGeom prst="rect">
            <a:avLst/>
          </a:prstGeom>
          <a:noFill/>
        </p:spPr>
        <p:txBody>
          <a:bodyPr wrap="none" rtlCol="0">
            <a:spAutoFit/>
          </a:bodyPr>
          <a:lstStyle/>
          <a:p>
            <a:pPr algn="ctr"/>
            <a:r>
              <a:rPr lang="en-IN" sz="2667" b="1" dirty="0">
                <a:ln/>
                <a:solidFill>
                  <a:srgbClr val="1A365D"/>
                </a:solidFill>
                <a:latin typeface="Arial"/>
                <a:cs typeface="Arial"/>
                <a:sym typeface="Arial"/>
                <a:rtl val="0"/>
              </a:rPr>
              <a:t>CU-DU Split in 5G Architecture</a:t>
            </a:r>
          </a:p>
        </p:txBody>
      </p:sp>
      <p:sp>
        <p:nvSpPr>
          <p:cNvPr id="10" name="TextBox 9">
            <a:extLst>
              <a:ext uri="{FF2B5EF4-FFF2-40B4-BE49-F238E27FC236}">
                <a16:creationId xmlns:a16="http://schemas.microsoft.com/office/drawing/2014/main" id="{3A882CF2-32A6-EDEB-5450-6140EEEA576C}"/>
              </a:ext>
            </a:extLst>
          </p:cNvPr>
          <p:cNvSpPr txBox="1"/>
          <p:nvPr/>
        </p:nvSpPr>
        <p:spPr>
          <a:xfrm>
            <a:off x="6838978" y="533400"/>
            <a:ext cx="5157181" cy="336118"/>
          </a:xfrm>
          <a:prstGeom prst="rect">
            <a:avLst/>
          </a:prstGeom>
          <a:noFill/>
        </p:spPr>
        <p:txBody>
          <a:bodyPr wrap="none" rtlCol="0">
            <a:spAutoFit/>
          </a:bodyPr>
          <a:lstStyle/>
          <a:p>
            <a:pPr algn="ctr"/>
            <a:r>
              <a:rPr lang="en-IN" sz="1584" dirty="0">
                <a:ln/>
                <a:solidFill>
                  <a:srgbClr val="1A365D"/>
                </a:solidFill>
                <a:latin typeface="Arial"/>
                <a:cs typeface="Arial"/>
                <a:sym typeface="Arial"/>
                <a:rtl val="0"/>
              </a:rPr>
              <a:t>Key Benefits for Network Deployment and Performance</a:t>
            </a:r>
          </a:p>
        </p:txBody>
      </p:sp>
      <p:sp>
        <p:nvSpPr>
          <p:cNvPr id="11" name="Freeform: Shape 10">
            <a:extLst>
              <a:ext uri="{FF2B5EF4-FFF2-40B4-BE49-F238E27FC236}">
                <a16:creationId xmlns:a16="http://schemas.microsoft.com/office/drawing/2014/main" id="{DAC4AD1D-0E1A-AFEA-6AF7-707F9D04C92F}"/>
              </a:ext>
            </a:extLst>
          </p:cNvPr>
          <p:cNvSpPr/>
          <p:nvPr/>
        </p:nvSpPr>
        <p:spPr>
          <a:xfrm>
            <a:off x="761164" y="1071033"/>
            <a:ext cx="4470734" cy="2142067"/>
          </a:xfrm>
          <a:custGeom>
            <a:avLst/>
            <a:gdLst>
              <a:gd name="connsiteX0" fmla="*/ 6594333 w 6706101"/>
              <a:gd name="connsiteY0" fmla="*/ 0 h 3213100"/>
              <a:gd name="connsiteX1" fmla="*/ 6706102 w 6706101"/>
              <a:gd name="connsiteY1" fmla="*/ 0 h 3213100"/>
              <a:gd name="connsiteX2" fmla="*/ 6706102 w 6706101"/>
              <a:gd name="connsiteY2" fmla="*/ 3213100 h 3213100"/>
              <a:gd name="connsiteX3" fmla="*/ 6594333 w 6706101"/>
              <a:gd name="connsiteY3" fmla="*/ 3213100 h 3213100"/>
              <a:gd name="connsiteX4" fmla="*/ 111768 w 6706101"/>
              <a:gd name="connsiteY4" fmla="*/ 3213100 h 3213100"/>
              <a:gd name="connsiteX5" fmla="*/ 0 w 6706101"/>
              <a:gd name="connsiteY5" fmla="*/ 3213100 h 3213100"/>
              <a:gd name="connsiteX6" fmla="*/ 0 w 6706101"/>
              <a:gd name="connsiteY6" fmla="*/ 0 h 3213100"/>
              <a:gd name="connsiteX7" fmla="*/ 111768 w 6706101"/>
              <a:gd name="connsiteY7" fmla="*/ 0 h 321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6101" h="3213100">
                <a:moveTo>
                  <a:pt x="6594333" y="0"/>
                </a:moveTo>
                <a:cubicBezTo>
                  <a:pt x="6656061" y="0"/>
                  <a:pt x="6706102" y="0"/>
                  <a:pt x="6706102" y="0"/>
                </a:cubicBezTo>
                <a:lnTo>
                  <a:pt x="6706102" y="3213100"/>
                </a:lnTo>
                <a:cubicBezTo>
                  <a:pt x="6706102" y="3213100"/>
                  <a:pt x="6656061" y="3213100"/>
                  <a:pt x="6594333" y="3213100"/>
                </a:cubicBezTo>
                <a:lnTo>
                  <a:pt x="111768" y="3213100"/>
                </a:lnTo>
                <a:cubicBezTo>
                  <a:pt x="50040" y="3213100"/>
                  <a:pt x="0" y="3213100"/>
                  <a:pt x="0" y="3213100"/>
                </a:cubicBezTo>
                <a:lnTo>
                  <a:pt x="0" y="0"/>
                </a:lnTo>
                <a:cubicBezTo>
                  <a:pt x="0" y="0"/>
                  <a:pt x="50040" y="0"/>
                  <a:pt x="111768" y="0"/>
                </a:cubicBezTo>
                <a:close/>
              </a:path>
            </a:pathLst>
          </a:custGeom>
          <a:solidFill>
            <a:srgbClr val="F7F7F7"/>
          </a:solidFill>
          <a:ln w="22348" cap="flat">
            <a:solidFill>
              <a:srgbClr val="999999"/>
            </a:solidFill>
            <a:custDash>
              <a:ds d="225000" sp="150000"/>
            </a:custDash>
            <a:miter/>
          </a:ln>
        </p:spPr>
        <p:txBody>
          <a:bodyPr rtlCol="0" anchor="ctr"/>
          <a:lstStyle/>
          <a:p>
            <a:pPr algn="ctr"/>
            <a:endParaRPr lang="en-IN" sz="1200"/>
          </a:p>
        </p:txBody>
      </p:sp>
      <p:sp>
        <p:nvSpPr>
          <p:cNvPr id="12" name="TextBox 11">
            <a:extLst>
              <a:ext uri="{FF2B5EF4-FFF2-40B4-BE49-F238E27FC236}">
                <a16:creationId xmlns:a16="http://schemas.microsoft.com/office/drawing/2014/main" id="{B96AF946-C4BB-69A9-1B80-C8611A124CE1}"/>
              </a:ext>
            </a:extLst>
          </p:cNvPr>
          <p:cNvSpPr txBox="1"/>
          <p:nvPr/>
        </p:nvSpPr>
        <p:spPr>
          <a:xfrm>
            <a:off x="1493555" y="1104816"/>
            <a:ext cx="3005951" cy="308995"/>
          </a:xfrm>
          <a:prstGeom prst="rect">
            <a:avLst/>
          </a:prstGeom>
          <a:noFill/>
        </p:spPr>
        <p:txBody>
          <a:bodyPr wrap="none" rtlCol="0">
            <a:spAutoFit/>
          </a:bodyPr>
          <a:lstStyle/>
          <a:p>
            <a:pPr algn="ctr"/>
            <a:r>
              <a:rPr lang="en-IN" sz="1408" b="1">
                <a:ln/>
                <a:solidFill>
                  <a:srgbClr val="1A365D"/>
                </a:solidFill>
                <a:latin typeface="Arial"/>
                <a:cs typeface="Arial"/>
                <a:sym typeface="Arial"/>
                <a:rtl val="0"/>
              </a:rPr>
              <a:t>Edge Data Center / Regional Hub</a:t>
            </a:r>
          </a:p>
        </p:txBody>
      </p:sp>
      <p:sp>
        <p:nvSpPr>
          <p:cNvPr id="13" name="Freeform: Shape 12">
            <a:extLst>
              <a:ext uri="{FF2B5EF4-FFF2-40B4-BE49-F238E27FC236}">
                <a16:creationId xmlns:a16="http://schemas.microsoft.com/office/drawing/2014/main" id="{7D709F65-F94F-16F7-2639-486409732DEF}"/>
              </a:ext>
            </a:extLst>
          </p:cNvPr>
          <p:cNvSpPr/>
          <p:nvPr/>
        </p:nvSpPr>
        <p:spPr>
          <a:xfrm>
            <a:off x="6722143" y="1071033"/>
            <a:ext cx="4470734" cy="2142067"/>
          </a:xfrm>
          <a:custGeom>
            <a:avLst/>
            <a:gdLst>
              <a:gd name="connsiteX0" fmla="*/ 6594333 w 6706101"/>
              <a:gd name="connsiteY0" fmla="*/ 0 h 3213100"/>
              <a:gd name="connsiteX1" fmla="*/ 6706102 w 6706101"/>
              <a:gd name="connsiteY1" fmla="*/ 0 h 3213100"/>
              <a:gd name="connsiteX2" fmla="*/ 6706102 w 6706101"/>
              <a:gd name="connsiteY2" fmla="*/ 3213100 h 3213100"/>
              <a:gd name="connsiteX3" fmla="*/ 6594333 w 6706101"/>
              <a:gd name="connsiteY3" fmla="*/ 3213100 h 3213100"/>
              <a:gd name="connsiteX4" fmla="*/ 111768 w 6706101"/>
              <a:gd name="connsiteY4" fmla="*/ 3213100 h 3213100"/>
              <a:gd name="connsiteX5" fmla="*/ 0 w 6706101"/>
              <a:gd name="connsiteY5" fmla="*/ 3213100 h 3213100"/>
              <a:gd name="connsiteX6" fmla="*/ 0 w 6706101"/>
              <a:gd name="connsiteY6" fmla="*/ 0 h 3213100"/>
              <a:gd name="connsiteX7" fmla="*/ 111768 w 6706101"/>
              <a:gd name="connsiteY7" fmla="*/ 0 h 321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6101" h="3213100">
                <a:moveTo>
                  <a:pt x="6594333" y="0"/>
                </a:moveTo>
                <a:cubicBezTo>
                  <a:pt x="6656061" y="0"/>
                  <a:pt x="6706102" y="0"/>
                  <a:pt x="6706102" y="0"/>
                </a:cubicBezTo>
                <a:lnTo>
                  <a:pt x="6706102" y="3213100"/>
                </a:lnTo>
                <a:cubicBezTo>
                  <a:pt x="6706102" y="3213100"/>
                  <a:pt x="6656061" y="3213100"/>
                  <a:pt x="6594333" y="3213100"/>
                </a:cubicBezTo>
                <a:lnTo>
                  <a:pt x="111768" y="3213100"/>
                </a:lnTo>
                <a:cubicBezTo>
                  <a:pt x="50041" y="3213100"/>
                  <a:pt x="0" y="3213100"/>
                  <a:pt x="0" y="3213100"/>
                </a:cubicBezTo>
                <a:lnTo>
                  <a:pt x="0" y="0"/>
                </a:lnTo>
                <a:cubicBezTo>
                  <a:pt x="0" y="0"/>
                  <a:pt x="50041" y="0"/>
                  <a:pt x="111768" y="0"/>
                </a:cubicBezTo>
                <a:close/>
              </a:path>
            </a:pathLst>
          </a:custGeom>
          <a:solidFill>
            <a:srgbClr val="F7F7F7"/>
          </a:solidFill>
          <a:ln w="22348" cap="flat">
            <a:solidFill>
              <a:srgbClr val="999999"/>
            </a:solidFill>
            <a:custDash>
              <a:ds d="225000" sp="150000"/>
            </a:custDash>
            <a:miter/>
          </a:ln>
        </p:spPr>
        <p:txBody>
          <a:bodyPr rtlCol="0" anchor="ctr"/>
          <a:lstStyle/>
          <a:p>
            <a:pPr algn="ctr"/>
            <a:endParaRPr lang="en-IN" sz="1200"/>
          </a:p>
        </p:txBody>
      </p:sp>
      <p:sp>
        <p:nvSpPr>
          <p:cNvPr id="14" name="TextBox 13">
            <a:extLst>
              <a:ext uri="{FF2B5EF4-FFF2-40B4-BE49-F238E27FC236}">
                <a16:creationId xmlns:a16="http://schemas.microsoft.com/office/drawing/2014/main" id="{476D1849-7369-CBCF-FF2E-5898BF4C8B19}"/>
              </a:ext>
            </a:extLst>
          </p:cNvPr>
          <p:cNvSpPr txBox="1"/>
          <p:nvPr/>
        </p:nvSpPr>
        <p:spPr>
          <a:xfrm>
            <a:off x="8509309" y="1104816"/>
            <a:ext cx="896400" cy="308995"/>
          </a:xfrm>
          <a:prstGeom prst="rect">
            <a:avLst/>
          </a:prstGeom>
          <a:noFill/>
        </p:spPr>
        <p:txBody>
          <a:bodyPr wrap="none" rtlCol="0">
            <a:spAutoFit/>
          </a:bodyPr>
          <a:lstStyle/>
          <a:p>
            <a:pPr algn="ctr"/>
            <a:r>
              <a:rPr lang="en-IN" sz="1408" b="1">
                <a:ln/>
                <a:solidFill>
                  <a:srgbClr val="1A365D"/>
                </a:solidFill>
                <a:latin typeface="Arial"/>
                <a:cs typeface="Arial"/>
                <a:sym typeface="Arial"/>
                <a:rtl val="0"/>
              </a:rPr>
              <a:t>Cell Site</a:t>
            </a:r>
          </a:p>
        </p:txBody>
      </p:sp>
      <p:sp>
        <p:nvSpPr>
          <p:cNvPr id="15" name="Freeform: Shape 14">
            <a:extLst>
              <a:ext uri="{FF2B5EF4-FFF2-40B4-BE49-F238E27FC236}">
                <a16:creationId xmlns:a16="http://schemas.microsoft.com/office/drawing/2014/main" id="{75759A9E-F27A-99EC-AAFE-EAEAA28ADB6E}"/>
              </a:ext>
            </a:extLst>
          </p:cNvPr>
          <p:cNvSpPr/>
          <p:nvPr/>
        </p:nvSpPr>
        <p:spPr>
          <a:xfrm>
            <a:off x="1506286" y="1606550"/>
            <a:ext cx="2964114" cy="1365250"/>
          </a:xfrm>
          <a:custGeom>
            <a:avLst/>
            <a:gdLst>
              <a:gd name="connsiteX0" fmla="*/ 4247198 w 4470734"/>
              <a:gd name="connsiteY0" fmla="*/ 0 h 1927860"/>
              <a:gd name="connsiteX1" fmla="*/ 4470734 w 4470734"/>
              <a:gd name="connsiteY1" fmla="*/ 0 h 1927860"/>
              <a:gd name="connsiteX2" fmla="*/ 4470734 w 4470734"/>
              <a:gd name="connsiteY2" fmla="*/ 1927860 h 1927860"/>
              <a:gd name="connsiteX3" fmla="*/ 4247198 w 4470734"/>
              <a:gd name="connsiteY3" fmla="*/ 1927860 h 1927860"/>
              <a:gd name="connsiteX4" fmla="*/ 223537 w 4470734"/>
              <a:gd name="connsiteY4" fmla="*/ 1927860 h 1927860"/>
              <a:gd name="connsiteX5" fmla="*/ 0 w 4470734"/>
              <a:gd name="connsiteY5" fmla="*/ 1927860 h 1927860"/>
              <a:gd name="connsiteX6" fmla="*/ 0 w 4470734"/>
              <a:gd name="connsiteY6" fmla="*/ 0 h 1927860"/>
              <a:gd name="connsiteX7" fmla="*/ 223537 w 4470734"/>
              <a:gd name="connsiteY7" fmla="*/ 0 h 19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0734" h="1927860">
                <a:moveTo>
                  <a:pt x="4247198" y="0"/>
                </a:moveTo>
                <a:cubicBezTo>
                  <a:pt x="4370654" y="0"/>
                  <a:pt x="4470734" y="0"/>
                  <a:pt x="4470734" y="0"/>
                </a:cubicBezTo>
                <a:lnTo>
                  <a:pt x="4470734" y="1927860"/>
                </a:lnTo>
                <a:cubicBezTo>
                  <a:pt x="4470734" y="1927860"/>
                  <a:pt x="4370654" y="1927860"/>
                  <a:pt x="4247198" y="1927860"/>
                </a:cubicBezTo>
                <a:lnTo>
                  <a:pt x="223537" y="1927860"/>
                </a:lnTo>
                <a:cubicBezTo>
                  <a:pt x="100081" y="1927860"/>
                  <a:pt x="0" y="1927860"/>
                  <a:pt x="0" y="1927860"/>
                </a:cubicBezTo>
                <a:lnTo>
                  <a:pt x="0" y="0"/>
                </a:lnTo>
                <a:cubicBezTo>
                  <a:pt x="0" y="0"/>
                  <a:pt x="100081" y="0"/>
                  <a:pt x="223537" y="0"/>
                </a:cubicBezTo>
                <a:close/>
              </a:path>
            </a:pathLst>
          </a:custGeom>
          <a:solidFill>
            <a:srgbClr val="D1E6FA"/>
          </a:solidFill>
          <a:ln w="33522" cap="flat">
            <a:solidFill>
              <a:srgbClr val="1A365D"/>
            </a:solidFill>
            <a:prstDash val="solid"/>
            <a:miter/>
          </a:ln>
        </p:spPr>
        <p:txBody>
          <a:bodyPr rtlCol="0" anchor="ctr"/>
          <a:lstStyle/>
          <a:p>
            <a:pPr algn="ctr"/>
            <a:endParaRPr lang="en-IN" sz="1200"/>
          </a:p>
        </p:txBody>
      </p:sp>
      <p:sp>
        <p:nvSpPr>
          <p:cNvPr id="16" name="TextBox 15">
            <a:extLst>
              <a:ext uri="{FF2B5EF4-FFF2-40B4-BE49-F238E27FC236}">
                <a16:creationId xmlns:a16="http://schemas.microsoft.com/office/drawing/2014/main" id="{56381F31-7B62-8AD9-BE2D-468CE9E88F77}"/>
              </a:ext>
            </a:extLst>
          </p:cNvPr>
          <p:cNvSpPr txBox="1"/>
          <p:nvPr/>
        </p:nvSpPr>
        <p:spPr>
          <a:xfrm>
            <a:off x="2000905" y="1693884"/>
            <a:ext cx="1991251" cy="308995"/>
          </a:xfrm>
          <a:prstGeom prst="rect">
            <a:avLst/>
          </a:prstGeom>
          <a:noFill/>
        </p:spPr>
        <p:txBody>
          <a:bodyPr wrap="none" rtlCol="0">
            <a:spAutoFit/>
          </a:bodyPr>
          <a:lstStyle/>
          <a:p>
            <a:pPr algn="ctr"/>
            <a:r>
              <a:rPr lang="en-IN" sz="1408" b="1">
                <a:ln/>
                <a:solidFill>
                  <a:srgbClr val="1A365D"/>
                </a:solidFill>
                <a:latin typeface="Arial"/>
                <a:cs typeface="Arial"/>
                <a:sym typeface="Arial"/>
                <a:rtl val="0"/>
              </a:rPr>
              <a:t>Centralized Unit (CU)</a:t>
            </a:r>
          </a:p>
        </p:txBody>
      </p:sp>
      <p:sp>
        <p:nvSpPr>
          <p:cNvPr id="17" name="Freeform: Shape 16">
            <a:extLst>
              <a:ext uri="{FF2B5EF4-FFF2-40B4-BE49-F238E27FC236}">
                <a16:creationId xmlns:a16="http://schemas.microsoft.com/office/drawing/2014/main" id="{F73C2A00-86AF-D066-A53B-0D028C10BDA1}"/>
              </a:ext>
            </a:extLst>
          </p:cNvPr>
          <p:cNvSpPr/>
          <p:nvPr/>
        </p:nvSpPr>
        <p:spPr>
          <a:xfrm>
            <a:off x="1804335" y="1981412"/>
            <a:ext cx="2384391" cy="267758"/>
          </a:xfrm>
          <a:custGeom>
            <a:avLst/>
            <a:gdLst>
              <a:gd name="connsiteX0" fmla="*/ 3464819 w 3576587"/>
              <a:gd name="connsiteY0" fmla="*/ 0 h 401637"/>
              <a:gd name="connsiteX1" fmla="*/ 3576588 w 3576587"/>
              <a:gd name="connsiteY1" fmla="*/ 0 h 401637"/>
              <a:gd name="connsiteX2" fmla="*/ 3576588 w 3576587"/>
              <a:gd name="connsiteY2" fmla="*/ 401638 h 401637"/>
              <a:gd name="connsiteX3" fmla="*/ 3464819 w 3576587"/>
              <a:gd name="connsiteY3" fmla="*/ 401638 h 401637"/>
              <a:gd name="connsiteX4" fmla="*/ 111768 w 3576587"/>
              <a:gd name="connsiteY4" fmla="*/ 401638 h 401637"/>
              <a:gd name="connsiteX5" fmla="*/ 0 w 3576587"/>
              <a:gd name="connsiteY5" fmla="*/ 401638 h 401637"/>
              <a:gd name="connsiteX6" fmla="*/ 0 w 3576587"/>
              <a:gd name="connsiteY6" fmla="*/ 0 h 401637"/>
              <a:gd name="connsiteX7" fmla="*/ 111768 w 3576587"/>
              <a:gd name="connsiteY7" fmla="*/ 0 h 40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6587" h="401637">
                <a:moveTo>
                  <a:pt x="3464819" y="0"/>
                </a:moveTo>
                <a:cubicBezTo>
                  <a:pt x="3526547" y="0"/>
                  <a:pt x="3576588" y="0"/>
                  <a:pt x="3576588" y="0"/>
                </a:cubicBezTo>
                <a:lnTo>
                  <a:pt x="3576588" y="401638"/>
                </a:lnTo>
                <a:cubicBezTo>
                  <a:pt x="3576588" y="401638"/>
                  <a:pt x="3526547" y="401638"/>
                  <a:pt x="3464819" y="401638"/>
                </a:cubicBezTo>
                <a:lnTo>
                  <a:pt x="111768" y="401638"/>
                </a:lnTo>
                <a:cubicBezTo>
                  <a:pt x="50040" y="401638"/>
                  <a:pt x="0" y="401638"/>
                  <a:pt x="0" y="401638"/>
                </a:cubicBezTo>
                <a:lnTo>
                  <a:pt x="0" y="0"/>
                </a:lnTo>
                <a:cubicBezTo>
                  <a:pt x="0" y="0"/>
                  <a:pt x="50040" y="0"/>
                  <a:pt x="111768" y="0"/>
                </a:cubicBezTo>
                <a:close/>
              </a:path>
            </a:pathLst>
          </a:custGeom>
          <a:solidFill>
            <a:srgbClr val="FFFFFF"/>
          </a:solidFill>
          <a:ln w="22348" cap="flat">
            <a:solidFill>
              <a:srgbClr val="666666"/>
            </a:solidFill>
            <a:prstDash val="solid"/>
            <a:miter/>
          </a:ln>
        </p:spPr>
        <p:txBody>
          <a:bodyPr rtlCol="0" anchor="ctr"/>
          <a:lstStyle/>
          <a:p>
            <a:pPr algn="ctr"/>
            <a:endParaRPr lang="en-IN" sz="1200"/>
          </a:p>
        </p:txBody>
      </p:sp>
      <p:sp>
        <p:nvSpPr>
          <p:cNvPr id="18" name="TextBox 17">
            <a:extLst>
              <a:ext uri="{FF2B5EF4-FFF2-40B4-BE49-F238E27FC236}">
                <a16:creationId xmlns:a16="http://schemas.microsoft.com/office/drawing/2014/main" id="{EE0EE4FD-6F25-B2C5-024D-681ABEDD3810}"/>
              </a:ext>
            </a:extLst>
          </p:cNvPr>
          <p:cNvSpPr txBox="1"/>
          <p:nvPr/>
        </p:nvSpPr>
        <p:spPr>
          <a:xfrm>
            <a:off x="2470585" y="1993773"/>
            <a:ext cx="1051891" cy="281937"/>
          </a:xfrm>
          <a:prstGeom prst="rect">
            <a:avLst/>
          </a:prstGeom>
          <a:noFill/>
        </p:spPr>
        <p:txBody>
          <a:bodyPr wrap="none" rtlCol="0">
            <a:spAutoFit/>
          </a:bodyPr>
          <a:lstStyle/>
          <a:p>
            <a:pPr algn="ctr"/>
            <a:r>
              <a:rPr lang="en-IN" sz="1232">
                <a:ln/>
                <a:solidFill>
                  <a:srgbClr val="333333"/>
                </a:solidFill>
                <a:latin typeface="Arial"/>
                <a:cs typeface="Arial"/>
                <a:sym typeface="Arial"/>
                <a:rtl val="0"/>
              </a:rPr>
              <a:t>RRC, PDCP</a:t>
            </a:r>
          </a:p>
        </p:txBody>
      </p:sp>
      <p:sp>
        <p:nvSpPr>
          <p:cNvPr id="19" name="Freeform: Shape 18">
            <a:extLst>
              <a:ext uri="{FF2B5EF4-FFF2-40B4-BE49-F238E27FC236}">
                <a16:creationId xmlns:a16="http://schemas.microsoft.com/office/drawing/2014/main" id="{501D37E5-CC23-D3AE-9D1F-3B62E00BC939}"/>
              </a:ext>
            </a:extLst>
          </p:cNvPr>
          <p:cNvSpPr/>
          <p:nvPr/>
        </p:nvSpPr>
        <p:spPr>
          <a:xfrm>
            <a:off x="1804335" y="2302722"/>
            <a:ext cx="2384391" cy="267758"/>
          </a:xfrm>
          <a:custGeom>
            <a:avLst/>
            <a:gdLst>
              <a:gd name="connsiteX0" fmla="*/ 3464819 w 3576587"/>
              <a:gd name="connsiteY0" fmla="*/ 0 h 401637"/>
              <a:gd name="connsiteX1" fmla="*/ 3576588 w 3576587"/>
              <a:gd name="connsiteY1" fmla="*/ 0 h 401637"/>
              <a:gd name="connsiteX2" fmla="*/ 3576588 w 3576587"/>
              <a:gd name="connsiteY2" fmla="*/ 401638 h 401637"/>
              <a:gd name="connsiteX3" fmla="*/ 3464819 w 3576587"/>
              <a:gd name="connsiteY3" fmla="*/ 401638 h 401637"/>
              <a:gd name="connsiteX4" fmla="*/ 111768 w 3576587"/>
              <a:gd name="connsiteY4" fmla="*/ 401638 h 401637"/>
              <a:gd name="connsiteX5" fmla="*/ 0 w 3576587"/>
              <a:gd name="connsiteY5" fmla="*/ 401638 h 401637"/>
              <a:gd name="connsiteX6" fmla="*/ 0 w 3576587"/>
              <a:gd name="connsiteY6" fmla="*/ 0 h 401637"/>
              <a:gd name="connsiteX7" fmla="*/ 111768 w 3576587"/>
              <a:gd name="connsiteY7" fmla="*/ 0 h 40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6587" h="401637">
                <a:moveTo>
                  <a:pt x="3464819" y="0"/>
                </a:moveTo>
                <a:cubicBezTo>
                  <a:pt x="3526547" y="0"/>
                  <a:pt x="3576588" y="0"/>
                  <a:pt x="3576588" y="0"/>
                </a:cubicBezTo>
                <a:lnTo>
                  <a:pt x="3576588" y="401638"/>
                </a:lnTo>
                <a:cubicBezTo>
                  <a:pt x="3576588" y="401638"/>
                  <a:pt x="3526547" y="401638"/>
                  <a:pt x="3464819" y="401638"/>
                </a:cubicBezTo>
                <a:lnTo>
                  <a:pt x="111768" y="401638"/>
                </a:lnTo>
                <a:cubicBezTo>
                  <a:pt x="50040" y="401638"/>
                  <a:pt x="0" y="401638"/>
                  <a:pt x="0" y="401638"/>
                </a:cubicBezTo>
                <a:lnTo>
                  <a:pt x="0" y="0"/>
                </a:lnTo>
                <a:cubicBezTo>
                  <a:pt x="0" y="0"/>
                  <a:pt x="50040" y="0"/>
                  <a:pt x="111768" y="0"/>
                </a:cubicBezTo>
                <a:close/>
              </a:path>
            </a:pathLst>
          </a:custGeom>
          <a:solidFill>
            <a:srgbClr val="FFFFFF"/>
          </a:solidFill>
          <a:ln w="22348" cap="flat">
            <a:solidFill>
              <a:srgbClr val="666666"/>
            </a:solidFill>
            <a:prstDash val="solid"/>
            <a:miter/>
          </a:ln>
        </p:spPr>
        <p:txBody>
          <a:bodyPr rtlCol="0" anchor="ctr"/>
          <a:lstStyle/>
          <a:p>
            <a:pPr algn="ctr"/>
            <a:endParaRPr lang="en-IN" sz="1200"/>
          </a:p>
        </p:txBody>
      </p:sp>
      <p:sp>
        <p:nvSpPr>
          <p:cNvPr id="20" name="TextBox 19">
            <a:extLst>
              <a:ext uri="{FF2B5EF4-FFF2-40B4-BE49-F238E27FC236}">
                <a16:creationId xmlns:a16="http://schemas.microsoft.com/office/drawing/2014/main" id="{4EF17FFE-38B5-EEF2-2B39-122A5410D039}"/>
              </a:ext>
            </a:extLst>
          </p:cNvPr>
          <p:cNvSpPr txBox="1"/>
          <p:nvPr/>
        </p:nvSpPr>
        <p:spPr>
          <a:xfrm>
            <a:off x="2061018" y="2315083"/>
            <a:ext cx="1871026" cy="281937"/>
          </a:xfrm>
          <a:prstGeom prst="rect">
            <a:avLst/>
          </a:prstGeom>
          <a:noFill/>
        </p:spPr>
        <p:txBody>
          <a:bodyPr wrap="none" rtlCol="0">
            <a:spAutoFit/>
          </a:bodyPr>
          <a:lstStyle/>
          <a:p>
            <a:pPr algn="ctr"/>
            <a:r>
              <a:rPr lang="en-IN" sz="1232">
                <a:ln/>
                <a:solidFill>
                  <a:srgbClr val="333333"/>
                </a:solidFill>
                <a:latin typeface="Arial"/>
                <a:cs typeface="Arial"/>
                <a:sym typeface="Arial"/>
                <a:rtl val="0"/>
              </a:rPr>
              <a:t>Control Plane Functions</a:t>
            </a:r>
          </a:p>
        </p:txBody>
      </p:sp>
      <p:sp>
        <p:nvSpPr>
          <p:cNvPr id="21" name="Freeform: Shape 20">
            <a:extLst>
              <a:ext uri="{FF2B5EF4-FFF2-40B4-BE49-F238E27FC236}">
                <a16:creationId xmlns:a16="http://schemas.microsoft.com/office/drawing/2014/main" id="{29E67EB7-4679-B07F-9827-7FA1D36C1993}"/>
              </a:ext>
            </a:extLst>
          </p:cNvPr>
          <p:cNvSpPr/>
          <p:nvPr/>
        </p:nvSpPr>
        <p:spPr>
          <a:xfrm>
            <a:off x="1804335" y="2624032"/>
            <a:ext cx="1117683" cy="267758"/>
          </a:xfrm>
          <a:custGeom>
            <a:avLst/>
            <a:gdLst>
              <a:gd name="connsiteX0" fmla="*/ 1564757 w 1676525"/>
              <a:gd name="connsiteY0" fmla="*/ 0 h 401637"/>
              <a:gd name="connsiteX1" fmla="*/ 1676525 w 1676525"/>
              <a:gd name="connsiteY1" fmla="*/ 0 h 401637"/>
              <a:gd name="connsiteX2" fmla="*/ 1676525 w 1676525"/>
              <a:gd name="connsiteY2" fmla="*/ 401638 h 401637"/>
              <a:gd name="connsiteX3" fmla="*/ 1564757 w 1676525"/>
              <a:gd name="connsiteY3" fmla="*/ 401638 h 401637"/>
              <a:gd name="connsiteX4" fmla="*/ 111768 w 1676525"/>
              <a:gd name="connsiteY4" fmla="*/ 401638 h 401637"/>
              <a:gd name="connsiteX5" fmla="*/ 0 w 1676525"/>
              <a:gd name="connsiteY5" fmla="*/ 401638 h 401637"/>
              <a:gd name="connsiteX6" fmla="*/ 0 w 1676525"/>
              <a:gd name="connsiteY6" fmla="*/ 0 h 401637"/>
              <a:gd name="connsiteX7" fmla="*/ 111768 w 1676525"/>
              <a:gd name="connsiteY7" fmla="*/ 0 h 40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525" h="401637">
                <a:moveTo>
                  <a:pt x="1564757" y="0"/>
                </a:moveTo>
                <a:cubicBezTo>
                  <a:pt x="1626485" y="0"/>
                  <a:pt x="1676525" y="0"/>
                  <a:pt x="1676525" y="0"/>
                </a:cubicBezTo>
                <a:lnTo>
                  <a:pt x="1676525" y="401638"/>
                </a:lnTo>
                <a:cubicBezTo>
                  <a:pt x="1676525" y="401638"/>
                  <a:pt x="1626485" y="401638"/>
                  <a:pt x="1564757" y="401638"/>
                </a:cubicBezTo>
                <a:lnTo>
                  <a:pt x="111768" y="401638"/>
                </a:lnTo>
                <a:cubicBezTo>
                  <a:pt x="50040" y="401638"/>
                  <a:pt x="0" y="401638"/>
                  <a:pt x="0" y="401638"/>
                </a:cubicBezTo>
                <a:lnTo>
                  <a:pt x="0" y="0"/>
                </a:lnTo>
                <a:cubicBezTo>
                  <a:pt x="0" y="0"/>
                  <a:pt x="50040" y="0"/>
                  <a:pt x="111768" y="0"/>
                </a:cubicBezTo>
                <a:close/>
              </a:path>
            </a:pathLst>
          </a:custGeom>
          <a:solidFill>
            <a:srgbClr val="FFFFFF"/>
          </a:solidFill>
          <a:ln w="22348" cap="flat">
            <a:solidFill>
              <a:srgbClr val="666666"/>
            </a:solidFill>
            <a:prstDash val="solid"/>
            <a:miter/>
          </a:ln>
        </p:spPr>
        <p:txBody>
          <a:bodyPr rtlCol="0" anchor="ctr"/>
          <a:lstStyle/>
          <a:p>
            <a:pPr algn="ctr"/>
            <a:endParaRPr lang="en-IN" sz="1200"/>
          </a:p>
        </p:txBody>
      </p:sp>
      <p:sp>
        <p:nvSpPr>
          <p:cNvPr id="22" name="TextBox 21">
            <a:extLst>
              <a:ext uri="{FF2B5EF4-FFF2-40B4-BE49-F238E27FC236}">
                <a16:creationId xmlns:a16="http://schemas.microsoft.com/office/drawing/2014/main" id="{F7BA0B1B-80A8-9265-21A6-4BB35298186D}"/>
              </a:ext>
            </a:extLst>
          </p:cNvPr>
          <p:cNvSpPr txBox="1"/>
          <p:nvPr/>
        </p:nvSpPr>
        <p:spPr>
          <a:xfrm>
            <a:off x="2013324" y="2636393"/>
            <a:ext cx="684803" cy="281937"/>
          </a:xfrm>
          <a:prstGeom prst="rect">
            <a:avLst/>
          </a:prstGeom>
          <a:noFill/>
        </p:spPr>
        <p:txBody>
          <a:bodyPr wrap="none" rtlCol="0">
            <a:spAutoFit/>
          </a:bodyPr>
          <a:lstStyle/>
          <a:p>
            <a:pPr algn="ctr"/>
            <a:r>
              <a:rPr lang="en-IN" sz="1232">
                <a:ln/>
                <a:solidFill>
                  <a:srgbClr val="333333"/>
                </a:solidFill>
                <a:latin typeface="Arial"/>
                <a:cs typeface="Arial"/>
                <a:sym typeface="Arial"/>
                <a:rtl val="0"/>
              </a:rPr>
              <a:t>CU-CP</a:t>
            </a:r>
          </a:p>
        </p:txBody>
      </p:sp>
      <p:sp>
        <p:nvSpPr>
          <p:cNvPr id="23" name="Freeform: Shape 22">
            <a:extLst>
              <a:ext uri="{FF2B5EF4-FFF2-40B4-BE49-F238E27FC236}">
                <a16:creationId xmlns:a16="http://schemas.microsoft.com/office/drawing/2014/main" id="{E55911E3-9986-2D6C-590E-E56EAB96F29D}"/>
              </a:ext>
            </a:extLst>
          </p:cNvPr>
          <p:cNvSpPr/>
          <p:nvPr/>
        </p:nvSpPr>
        <p:spPr>
          <a:xfrm>
            <a:off x="3071043" y="2624032"/>
            <a:ext cx="1117683" cy="267758"/>
          </a:xfrm>
          <a:custGeom>
            <a:avLst/>
            <a:gdLst>
              <a:gd name="connsiteX0" fmla="*/ 1564757 w 1676525"/>
              <a:gd name="connsiteY0" fmla="*/ 0 h 401637"/>
              <a:gd name="connsiteX1" fmla="*/ 1676525 w 1676525"/>
              <a:gd name="connsiteY1" fmla="*/ 0 h 401637"/>
              <a:gd name="connsiteX2" fmla="*/ 1676525 w 1676525"/>
              <a:gd name="connsiteY2" fmla="*/ 401638 h 401637"/>
              <a:gd name="connsiteX3" fmla="*/ 1564757 w 1676525"/>
              <a:gd name="connsiteY3" fmla="*/ 401638 h 401637"/>
              <a:gd name="connsiteX4" fmla="*/ 111768 w 1676525"/>
              <a:gd name="connsiteY4" fmla="*/ 401638 h 401637"/>
              <a:gd name="connsiteX5" fmla="*/ 0 w 1676525"/>
              <a:gd name="connsiteY5" fmla="*/ 401638 h 401637"/>
              <a:gd name="connsiteX6" fmla="*/ 0 w 1676525"/>
              <a:gd name="connsiteY6" fmla="*/ 0 h 401637"/>
              <a:gd name="connsiteX7" fmla="*/ 111768 w 1676525"/>
              <a:gd name="connsiteY7" fmla="*/ 0 h 40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525" h="401637">
                <a:moveTo>
                  <a:pt x="1564757" y="0"/>
                </a:moveTo>
                <a:cubicBezTo>
                  <a:pt x="1626485" y="0"/>
                  <a:pt x="1676525" y="0"/>
                  <a:pt x="1676525" y="0"/>
                </a:cubicBezTo>
                <a:lnTo>
                  <a:pt x="1676525" y="401638"/>
                </a:lnTo>
                <a:cubicBezTo>
                  <a:pt x="1676525" y="401638"/>
                  <a:pt x="1626485" y="401638"/>
                  <a:pt x="1564757" y="401638"/>
                </a:cubicBezTo>
                <a:lnTo>
                  <a:pt x="111768" y="401638"/>
                </a:lnTo>
                <a:cubicBezTo>
                  <a:pt x="50040" y="401638"/>
                  <a:pt x="0" y="401638"/>
                  <a:pt x="0" y="401638"/>
                </a:cubicBezTo>
                <a:lnTo>
                  <a:pt x="0" y="0"/>
                </a:lnTo>
                <a:cubicBezTo>
                  <a:pt x="0" y="0"/>
                  <a:pt x="50040" y="0"/>
                  <a:pt x="111768" y="0"/>
                </a:cubicBezTo>
                <a:close/>
              </a:path>
            </a:pathLst>
          </a:custGeom>
          <a:solidFill>
            <a:srgbClr val="FFFFFF"/>
          </a:solidFill>
          <a:ln w="22348" cap="flat">
            <a:solidFill>
              <a:srgbClr val="666666"/>
            </a:solidFill>
            <a:prstDash val="solid"/>
            <a:miter/>
          </a:ln>
        </p:spPr>
        <p:txBody>
          <a:bodyPr rtlCol="0" anchor="ctr"/>
          <a:lstStyle/>
          <a:p>
            <a:pPr algn="ctr"/>
            <a:endParaRPr lang="en-IN" sz="1200"/>
          </a:p>
        </p:txBody>
      </p:sp>
      <p:sp>
        <p:nvSpPr>
          <p:cNvPr id="24" name="TextBox 23">
            <a:extLst>
              <a:ext uri="{FF2B5EF4-FFF2-40B4-BE49-F238E27FC236}">
                <a16:creationId xmlns:a16="http://schemas.microsoft.com/office/drawing/2014/main" id="{F242EF26-860D-0D4E-FAE6-69D34ED6252E}"/>
              </a:ext>
            </a:extLst>
          </p:cNvPr>
          <p:cNvSpPr txBox="1"/>
          <p:nvPr/>
        </p:nvSpPr>
        <p:spPr>
          <a:xfrm>
            <a:off x="3280032" y="2636393"/>
            <a:ext cx="684803" cy="281937"/>
          </a:xfrm>
          <a:prstGeom prst="rect">
            <a:avLst/>
          </a:prstGeom>
          <a:noFill/>
        </p:spPr>
        <p:txBody>
          <a:bodyPr wrap="none" rtlCol="0">
            <a:spAutoFit/>
          </a:bodyPr>
          <a:lstStyle/>
          <a:p>
            <a:pPr algn="ctr"/>
            <a:r>
              <a:rPr lang="en-IN" sz="1232">
                <a:ln/>
                <a:solidFill>
                  <a:srgbClr val="333333"/>
                </a:solidFill>
                <a:latin typeface="Arial"/>
                <a:cs typeface="Arial"/>
                <a:sym typeface="Arial"/>
                <a:rtl val="0"/>
              </a:rPr>
              <a:t>CU-UP</a:t>
            </a:r>
          </a:p>
        </p:txBody>
      </p:sp>
      <p:sp>
        <p:nvSpPr>
          <p:cNvPr id="25" name="Freeform: Shape 24">
            <a:extLst>
              <a:ext uri="{FF2B5EF4-FFF2-40B4-BE49-F238E27FC236}">
                <a16:creationId xmlns:a16="http://schemas.microsoft.com/office/drawing/2014/main" id="{99501209-6303-E0D0-34C6-50D866AC45D6}"/>
              </a:ext>
            </a:extLst>
          </p:cNvPr>
          <p:cNvSpPr/>
          <p:nvPr/>
        </p:nvSpPr>
        <p:spPr>
          <a:xfrm>
            <a:off x="7467265" y="1606550"/>
            <a:ext cx="2980489" cy="1285240"/>
          </a:xfrm>
          <a:custGeom>
            <a:avLst/>
            <a:gdLst>
              <a:gd name="connsiteX0" fmla="*/ 4247198 w 4470734"/>
              <a:gd name="connsiteY0" fmla="*/ 0 h 1927860"/>
              <a:gd name="connsiteX1" fmla="*/ 4470734 w 4470734"/>
              <a:gd name="connsiteY1" fmla="*/ 0 h 1927860"/>
              <a:gd name="connsiteX2" fmla="*/ 4470734 w 4470734"/>
              <a:gd name="connsiteY2" fmla="*/ 1927860 h 1927860"/>
              <a:gd name="connsiteX3" fmla="*/ 4247198 w 4470734"/>
              <a:gd name="connsiteY3" fmla="*/ 1927860 h 1927860"/>
              <a:gd name="connsiteX4" fmla="*/ 223537 w 4470734"/>
              <a:gd name="connsiteY4" fmla="*/ 1927860 h 1927860"/>
              <a:gd name="connsiteX5" fmla="*/ 0 w 4470734"/>
              <a:gd name="connsiteY5" fmla="*/ 1927860 h 1927860"/>
              <a:gd name="connsiteX6" fmla="*/ 0 w 4470734"/>
              <a:gd name="connsiteY6" fmla="*/ 0 h 1927860"/>
              <a:gd name="connsiteX7" fmla="*/ 223537 w 4470734"/>
              <a:gd name="connsiteY7" fmla="*/ 0 h 19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0734" h="1927860">
                <a:moveTo>
                  <a:pt x="4247198" y="0"/>
                </a:moveTo>
                <a:cubicBezTo>
                  <a:pt x="4370653" y="0"/>
                  <a:pt x="4470734" y="0"/>
                  <a:pt x="4470734" y="0"/>
                </a:cubicBezTo>
                <a:lnTo>
                  <a:pt x="4470734" y="1927860"/>
                </a:lnTo>
                <a:cubicBezTo>
                  <a:pt x="4470734" y="1927860"/>
                  <a:pt x="4370653" y="1927860"/>
                  <a:pt x="4247198" y="1927860"/>
                </a:cubicBezTo>
                <a:lnTo>
                  <a:pt x="223537" y="1927860"/>
                </a:lnTo>
                <a:cubicBezTo>
                  <a:pt x="100081" y="1927860"/>
                  <a:pt x="0" y="1927860"/>
                  <a:pt x="0" y="1927860"/>
                </a:cubicBezTo>
                <a:lnTo>
                  <a:pt x="0" y="0"/>
                </a:lnTo>
                <a:cubicBezTo>
                  <a:pt x="0" y="0"/>
                  <a:pt x="100081" y="0"/>
                  <a:pt x="223537" y="0"/>
                </a:cubicBezTo>
                <a:close/>
              </a:path>
            </a:pathLst>
          </a:custGeom>
          <a:solidFill>
            <a:srgbClr val="FFE699"/>
          </a:solidFill>
          <a:ln w="33522" cap="flat">
            <a:solidFill>
              <a:srgbClr val="1A365D"/>
            </a:solidFill>
            <a:prstDash val="solid"/>
            <a:miter/>
          </a:ln>
        </p:spPr>
        <p:txBody>
          <a:bodyPr rtlCol="0" anchor="ctr"/>
          <a:lstStyle/>
          <a:p>
            <a:pPr algn="ctr"/>
            <a:endParaRPr lang="en-IN" sz="1200"/>
          </a:p>
        </p:txBody>
      </p:sp>
      <p:sp>
        <p:nvSpPr>
          <p:cNvPr id="26" name="TextBox 25">
            <a:extLst>
              <a:ext uri="{FF2B5EF4-FFF2-40B4-BE49-F238E27FC236}">
                <a16:creationId xmlns:a16="http://schemas.microsoft.com/office/drawing/2014/main" id="{80EB1662-9503-58A7-ED5A-47F2CD0D07C5}"/>
              </a:ext>
            </a:extLst>
          </p:cNvPr>
          <p:cNvSpPr txBox="1"/>
          <p:nvPr/>
        </p:nvSpPr>
        <p:spPr>
          <a:xfrm>
            <a:off x="7971502" y="1693884"/>
            <a:ext cx="1972015" cy="308995"/>
          </a:xfrm>
          <a:prstGeom prst="rect">
            <a:avLst/>
          </a:prstGeom>
          <a:noFill/>
        </p:spPr>
        <p:txBody>
          <a:bodyPr wrap="none" rtlCol="0">
            <a:spAutoFit/>
          </a:bodyPr>
          <a:lstStyle/>
          <a:p>
            <a:pPr algn="ctr"/>
            <a:r>
              <a:rPr lang="en-IN" sz="1408" b="1">
                <a:ln/>
                <a:solidFill>
                  <a:srgbClr val="1A365D"/>
                </a:solidFill>
                <a:latin typeface="Arial"/>
                <a:cs typeface="Arial"/>
                <a:sym typeface="Arial"/>
                <a:rtl val="0"/>
              </a:rPr>
              <a:t>Distributed Unit (DU)</a:t>
            </a:r>
          </a:p>
        </p:txBody>
      </p:sp>
      <p:sp>
        <p:nvSpPr>
          <p:cNvPr id="27" name="Freeform: Shape 26">
            <a:extLst>
              <a:ext uri="{FF2B5EF4-FFF2-40B4-BE49-F238E27FC236}">
                <a16:creationId xmlns:a16="http://schemas.microsoft.com/office/drawing/2014/main" id="{3DAF4176-744E-34A1-97FC-2943DFFD2F15}"/>
              </a:ext>
            </a:extLst>
          </p:cNvPr>
          <p:cNvSpPr/>
          <p:nvPr/>
        </p:nvSpPr>
        <p:spPr>
          <a:xfrm>
            <a:off x="7765315" y="1981412"/>
            <a:ext cx="2384391" cy="267758"/>
          </a:xfrm>
          <a:custGeom>
            <a:avLst/>
            <a:gdLst>
              <a:gd name="connsiteX0" fmla="*/ 3464819 w 3576587"/>
              <a:gd name="connsiteY0" fmla="*/ 0 h 401637"/>
              <a:gd name="connsiteX1" fmla="*/ 3576588 w 3576587"/>
              <a:gd name="connsiteY1" fmla="*/ 0 h 401637"/>
              <a:gd name="connsiteX2" fmla="*/ 3576588 w 3576587"/>
              <a:gd name="connsiteY2" fmla="*/ 401638 h 401637"/>
              <a:gd name="connsiteX3" fmla="*/ 3464819 w 3576587"/>
              <a:gd name="connsiteY3" fmla="*/ 401638 h 401637"/>
              <a:gd name="connsiteX4" fmla="*/ 111768 w 3576587"/>
              <a:gd name="connsiteY4" fmla="*/ 401638 h 401637"/>
              <a:gd name="connsiteX5" fmla="*/ 0 w 3576587"/>
              <a:gd name="connsiteY5" fmla="*/ 401638 h 401637"/>
              <a:gd name="connsiteX6" fmla="*/ 0 w 3576587"/>
              <a:gd name="connsiteY6" fmla="*/ 0 h 401637"/>
              <a:gd name="connsiteX7" fmla="*/ 111768 w 3576587"/>
              <a:gd name="connsiteY7" fmla="*/ 0 h 40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6587" h="401637">
                <a:moveTo>
                  <a:pt x="3464819" y="0"/>
                </a:moveTo>
                <a:cubicBezTo>
                  <a:pt x="3526547" y="0"/>
                  <a:pt x="3576588" y="0"/>
                  <a:pt x="3576588" y="0"/>
                </a:cubicBezTo>
                <a:lnTo>
                  <a:pt x="3576588" y="401638"/>
                </a:lnTo>
                <a:cubicBezTo>
                  <a:pt x="3576588" y="401638"/>
                  <a:pt x="3526547" y="401638"/>
                  <a:pt x="3464819" y="401638"/>
                </a:cubicBezTo>
                <a:lnTo>
                  <a:pt x="111768" y="401638"/>
                </a:lnTo>
                <a:cubicBezTo>
                  <a:pt x="50041" y="401638"/>
                  <a:pt x="0" y="401638"/>
                  <a:pt x="0" y="401638"/>
                </a:cubicBezTo>
                <a:lnTo>
                  <a:pt x="0" y="0"/>
                </a:lnTo>
                <a:cubicBezTo>
                  <a:pt x="0" y="0"/>
                  <a:pt x="50041" y="0"/>
                  <a:pt x="111768" y="0"/>
                </a:cubicBezTo>
                <a:close/>
              </a:path>
            </a:pathLst>
          </a:custGeom>
          <a:solidFill>
            <a:srgbClr val="FFFFFF"/>
          </a:solidFill>
          <a:ln w="22348" cap="flat">
            <a:solidFill>
              <a:srgbClr val="666666"/>
            </a:solidFill>
            <a:prstDash val="solid"/>
            <a:miter/>
          </a:ln>
        </p:spPr>
        <p:txBody>
          <a:bodyPr rtlCol="0" anchor="ctr"/>
          <a:lstStyle/>
          <a:p>
            <a:pPr algn="ctr"/>
            <a:endParaRPr lang="en-IN" sz="1200"/>
          </a:p>
        </p:txBody>
      </p:sp>
      <p:sp>
        <p:nvSpPr>
          <p:cNvPr id="28" name="TextBox 27">
            <a:extLst>
              <a:ext uri="{FF2B5EF4-FFF2-40B4-BE49-F238E27FC236}">
                <a16:creationId xmlns:a16="http://schemas.microsoft.com/office/drawing/2014/main" id="{103E2DD1-A5C9-CB13-FA3D-607B27FACBCE}"/>
              </a:ext>
            </a:extLst>
          </p:cNvPr>
          <p:cNvSpPr txBox="1"/>
          <p:nvPr/>
        </p:nvSpPr>
        <p:spPr>
          <a:xfrm>
            <a:off x="8093330" y="1993773"/>
            <a:ext cx="1728358" cy="281937"/>
          </a:xfrm>
          <a:prstGeom prst="rect">
            <a:avLst/>
          </a:prstGeom>
          <a:noFill/>
        </p:spPr>
        <p:txBody>
          <a:bodyPr wrap="none" rtlCol="0">
            <a:spAutoFit/>
          </a:bodyPr>
          <a:lstStyle/>
          <a:p>
            <a:pPr algn="ctr"/>
            <a:r>
              <a:rPr lang="en-IN" sz="1232">
                <a:ln/>
                <a:solidFill>
                  <a:srgbClr val="333333"/>
                </a:solidFill>
                <a:latin typeface="Arial"/>
                <a:cs typeface="Arial"/>
                <a:sym typeface="Arial"/>
                <a:rtl val="0"/>
              </a:rPr>
              <a:t>RLC, MAC, High-PHY</a:t>
            </a:r>
          </a:p>
        </p:txBody>
      </p:sp>
      <p:sp>
        <p:nvSpPr>
          <p:cNvPr id="29" name="Freeform: Shape 28">
            <a:extLst>
              <a:ext uri="{FF2B5EF4-FFF2-40B4-BE49-F238E27FC236}">
                <a16:creationId xmlns:a16="http://schemas.microsoft.com/office/drawing/2014/main" id="{18312573-D7CD-229A-E6E1-C1D7F5289761}"/>
              </a:ext>
            </a:extLst>
          </p:cNvPr>
          <p:cNvSpPr/>
          <p:nvPr/>
        </p:nvSpPr>
        <p:spPr>
          <a:xfrm>
            <a:off x="7765315" y="2302722"/>
            <a:ext cx="2384391" cy="428413"/>
          </a:xfrm>
          <a:custGeom>
            <a:avLst/>
            <a:gdLst>
              <a:gd name="connsiteX0" fmla="*/ 3464819 w 3576587"/>
              <a:gd name="connsiteY0" fmla="*/ 0 h 642620"/>
              <a:gd name="connsiteX1" fmla="*/ 3576588 w 3576587"/>
              <a:gd name="connsiteY1" fmla="*/ 0 h 642620"/>
              <a:gd name="connsiteX2" fmla="*/ 3576588 w 3576587"/>
              <a:gd name="connsiteY2" fmla="*/ 642620 h 642620"/>
              <a:gd name="connsiteX3" fmla="*/ 3464819 w 3576587"/>
              <a:gd name="connsiteY3" fmla="*/ 642620 h 642620"/>
              <a:gd name="connsiteX4" fmla="*/ 111768 w 3576587"/>
              <a:gd name="connsiteY4" fmla="*/ 642620 h 642620"/>
              <a:gd name="connsiteX5" fmla="*/ 0 w 3576587"/>
              <a:gd name="connsiteY5" fmla="*/ 642620 h 642620"/>
              <a:gd name="connsiteX6" fmla="*/ 0 w 3576587"/>
              <a:gd name="connsiteY6" fmla="*/ 0 h 642620"/>
              <a:gd name="connsiteX7" fmla="*/ 111768 w 3576587"/>
              <a:gd name="connsiteY7" fmla="*/ 0 h 6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6587" h="642620">
                <a:moveTo>
                  <a:pt x="3464819" y="0"/>
                </a:moveTo>
                <a:cubicBezTo>
                  <a:pt x="3526547" y="0"/>
                  <a:pt x="3576588" y="0"/>
                  <a:pt x="3576588" y="0"/>
                </a:cubicBezTo>
                <a:lnTo>
                  <a:pt x="3576588" y="642620"/>
                </a:lnTo>
                <a:cubicBezTo>
                  <a:pt x="3576588" y="642620"/>
                  <a:pt x="3526547" y="642620"/>
                  <a:pt x="3464819" y="642620"/>
                </a:cubicBezTo>
                <a:lnTo>
                  <a:pt x="111768" y="642620"/>
                </a:lnTo>
                <a:cubicBezTo>
                  <a:pt x="50041" y="642620"/>
                  <a:pt x="0" y="642620"/>
                  <a:pt x="0" y="642620"/>
                </a:cubicBezTo>
                <a:lnTo>
                  <a:pt x="0" y="0"/>
                </a:lnTo>
                <a:cubicBezTo>
                  <a:pt x="0" y="0"/>
                  <a:pt x="50041" y="0"/>
                  <a:pt x="111768" y="0"/>
                </a:cubicBezTo>
                <a:close/>
              </a:path>
            </a:pathLst>
          </a:custGeom>
          <a:solidFill>
            <a:srgbClr val="FFFFFF"/>
          </a:solidFill>
          <a:ln w="22348" cap="flat">
            <a:solidFill>
              <a:srgbClr val="666666"/>
            </a:solidFill>
            <a:prstDash val="solid"/>
            <a:miter/>
          </a:ln>
        </p:spPr>
        <p:txBody>
          <a:bodyPr rtlCol="0" anchor="ctr"/>
          <a:lstStyle/>
          <a:p>
            <a:pPr algn="ctr"/>
            <a:endParaRPr lang="en-IN" sz="1200"/>
          </a:p>
        </p:txBody>
      </p:sp>
      <p:sp>
        <p:nvSpPr>
          <p:cNvPr id="30" name="TextBox 29">
            <a:extLst>
              <a:ext uri="{FF2B5EF4-FFF2-40B4-BE49-F238E27FC236}">
                <a16:creationId xmlns:a16="http://schemas.microsoft.com/office/drawing/2014/main" id="{5B079890-8FA6-F6A9-37E5-149A8113C7B9}"/>
              </a:ext>
            </a:extLst>
          </p:cNvPr>
          <p:cNvSpPr txBox="1"/>
          <p:nvPr/>
        </p:nvSpPr>
        <p:spPr>
          <a:xfrm>
            <a:off x="8114169" y="2315083"/>
            <a:ext cx="1686680" cy="281937"/>
          </a:xfrm>
          <a:prstGeom prst="rect">
            <a:avLst/>
          </a:prstGeom>
          <a:noFill/>
        </p:spPr>
        <p:txBody>
          <a:bodyPr wrap="none" rtlCol="0">
            <a:spAutoFit/>
          </a:bodyPr>
          <a:lstStyle/>
          <a:p>
            <a:pPr algn="ctr"/>
            <a:r>
              <a:rPr lang="en-IN" sz="1232">
                <a:ln/>
                <a:solidFill>
                  <a:srgbClr val="333333"/>
                </a:solidFill>
                <a:latin typeface="Arial"/>
                <a:cs typeface="Arial"/>
                <a:sym typeface="Arial"/>
                <a:rtl val="0"/>
              </a:rPr>
              <a:t>Real-time Processing</a:t>
            </a:r>
          </a:p>
        </p:txBody>
      </p:sp>
      <p:sp>
        <p:nvSpPr>
          <p:cNvPr id="31" name="TextBox 30">
            <a:extLst>
              <a:ext uri="{FF2B5EF4-FFF2-40B4-BE49-F238E27FC236}">
                <a16:creationId xmlns:a16="http://schemas.microsoft.com/office/drawing/2014/main" id="{F2A475C2-880A-108E-464F-A354EFC8AEB9}"/>
              </a:ext>
            </a:extLst>
          </p:cNvPr>
          <p:cNvSpPr txBox="1"/>
          <p:nvPr/>
        </p:nvSpPr>
        <p:spPr>
          <a:xfrm>
            <a:off x="8201533" y="2475738"/>
            <a:ext cx="1511952" cy="281937"/>
          </a:xfrm>
          <a:prstGeom prst="rect">
            <a:avLst/>
          </a:prstGeom>
          <a:noFill/>
        </p:spPr>
        <p:txBody>
          <a:bodyPr wrap="none" rtlCol="0">
            <a:spAutoFit/>
          </a:bodyPr>
          <a:lstStyle/>
          <a:p>
            <a:pPr algn="ctr"/>
            <a:r>
              <a:rPr lang="en-IN" sz="1232">
                <a:ln/>
                <a:solidFill>
                  <a:srgbClr val="333333"/>
                </a:solidFill>
                <a:latin typeface="Arial"/>
                <a:cs typeface="Arial"/>
                <a:sym typeface="Arial"/>
                <a:rtl val="0"/>
              </a:rPr>
              <a:t>Scheduling, HARQ</a:t>
            </a:r>
          </a:p>
        </p:txBody>
      </p:sp>
      <p:sp>
        <p:nvSpPr>
          <p:cNvPr id="32" name="Freeform: Shape 31">
            <a:extLst>
              <a:ext uri="{FF2B5EF4-FFF2-40B4-BE49-F238E27FC236}">
                <a16:creationId xmlns:a16="http://schemas.microsoft.com/office/drawing/2014/main" id="{55765A1F-45F1-52EE-2524-92F975E0B1C5}"/>
              </a:ext>
            </a:extLst>
          </p:cNvPr>
          <p:cNvSpPr/>
          <p:nvPr/>
        </p:nvSpPr>
        <p:spPr>
          <a:xfrm>
            <a:off x="8212388" y="3213100"/>
            <a:ext cx="1490245" cy="642620"/>
          </a:xfrm>
          <a:custGeom>
            <a:avLst/>
            <a:gdLst>
              <a:gd name="connsiteX0" fmla="*/ 2123599 w 2235367"/>
              <a:gd name="connsiteY0" fmla="*/ 0 h 963930"/>
              <a:gd name="connsiteX1" fmla="*/ 2235367 w 2235367"/>
              <a:gd name="connsiteY1" fmla="*/ 0 h 963930"/>
              <a:gd name="connsiteX2" fmla="*/ 2235367 w 2235367"/>
              <a:gd name="connsiteY2" fmla="*/ 963930 h 963930"/>
              <a:gd name="connsiteX3" fmla="*/ 2123599 w 2235367"/>
              <a:gd name="connsiteY3" fmla="*/ 963930 h 963930"/>
              <a:gd name="connsiteX4" fmla="*/ 111768 w 2235367"/>
              <a:gd name="connsiteY4" fmla="*/ 963930 h 963930"/>
              <a:gd name="connsiteX5" fmla="*/ 0 w 2235367"/>
              <a:gd name="connsiteY5" fmla="*/ 963930 h 963930"/>
              <a:gd name="connsiteX6" fmla="*/ 0 w 2235367"/>
              <a:gd name="connsiteY6" fmla="*/ 0 h 963930"/>
              <a:gd name="connsiteX7" fmla="*/ 111768 w 2235367"/>
              <a:gd name="connsiteY7" fmla="*/ 0 h 9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367" h="963930">
                <a:moveTo>
                  <a:pt x="2123599" y="0"/>
                </a:moveTo>
                <a:cubicBezTo>
                  <a:pt x="2185327" y="0"/>
                  <a:pt x="2235367" y="0"/>
                  <a:pt x="2235367" y="0"/>
                </a:cubicBezTo>
                <a:lnTo>
                  <a:pt x="2235367" y="963930"/>
                </a:lnTo>
                <a:cubicBezTo>
                  <a:pt x="2235367" y="963930"/>
                  <a:pt x="2185327" y="963930"/>
                  <a:pt x="2123599" y="963930"/>
                </a:cubicBezTo>
                <a:lnTo>
                  <a:pt x="111768" y="963930"/>
                </a:lnTo>
                <a:cubicBezTo>
                  <a:pt x="50041" y="963930"/>
                  <a:pt x="0" y="963930"/>
                  <a:pt x="0" y="963930"/>
                </a:cubicBezTo>
                <a:lnTo>
                  <a:pt x="0" y="0"/>
                </a:lnTo>
                <a:cubicBezTo>
                  <a:pt x="0" y="0"/>
                  <a:pt x="50041" y="0"/>
                  <a:pt x="111768" y="0"/>
                </a:cubicBezTo>
                <a:close/>
              </a:path>
            </a:pathLst>
          </a:custGeom>
          <a:solidFill>
            <a:srgbClr val="E1E1E1"/>
          </a:solidFill>
          <a:ln w="33522" cap="flat">
            <a:solidFill>
              <a:srgbClr val="666666"/>
            </a:solidFill>
            <a:prstDash val="solid"/>
            <a:miter/>
          </a:ln>
        </p:spPr>
        <p:txBody>
          <a:bodyPr rtlCol="0" anchor="ctr"/>
          <a:lstStyle/>
          <a:p>
            <a:pPr algn="ctr"/>
            <a:endParaRPr lang="en-IN" sz="1200"/>
          </a:p>
        </p:txBody>
      </p:sp>
      <p:sp>
        <p:nvSpPr>
          <p:cNvPr id="33" name="TextBox 32">
            <a:extLst>
              <a:ext uri="{FF2B5EF4-FFF2-40B4-BE49-F238E27FC236}">
                <a16:creationId xmlns:a16="http://schemas.microsoft.com/office/drawing/2014/main" id="{6C686F8E-C0E8-F11F-5D0B-37E4FBDE6396}"/>
              </a:ext>
            </a:extLst>
          </p:cNvPr>
          <p:cNvSpPr txBox="1"/>
          <p:nvPr/>
        </p:nvSpPr>
        <p:spPr>
          <a:xfrm>
            <a:off x="8308132" y="3279013"/>
            <a:ext cx="1298753" cy="281937"/>
          </a:xfrm>
          <a:prstGeom prst="rect">
            <a:avLst/>
          </a:prstGeom>
          <a:noFill/>
        </p:spPr>
        <p:txBody>
          <a:bodyPr wrap="none" rtlCol="0">
            <a:spAutoFit/>
          </a:bodyPr>
          <a:lstStyle/>
          <a:p>
            <a:pPr algn="ctr"/>
            <a:r>
              <a:rPr lang="en-IN" sz="1232">
                <a:ln/>
                <a:solidFill>
                  <a:srgbClr val="333333"/>
                </a:solidFill>
                <a:latin typeface="Arial"/>
                <a:cs typeface="Arial"/>
                <a:sym typeface="Arial"/>
                <a:rtl val="0"/>
              </a:rPr>
              <a:t>Radio Unit (RU)</a:t>
            </a:r>
          </a:p>
        </p:txBody>
      </p:sp>
      <p:sp>
        <p:nvSpPr>
          <p:cNvPr id="34" name="TextBox 33">
            <a:extLst>
              <a:ext uri="{FF2B5EF4-FFF2-40B4-BE49-F238E27FC236}">
                <a16:creationId xmlns:a16="http://schemas.microsoft.com/office/drawing/2014/main" id="{07B7F7A0-433F-9D9D-E5AC-DA2A63561B2D}"/>
              </a:ext>
            </a:extLst>
          </p:cNvPr>
          <p:cNvSpPr txBox="1"/>
          <p:nvPr/>
        </p:nvSpPr>
        <p:spPr>
          <a:xfrm>
            <a:off x="8452403" y="3514641"/>
            <a:ext cx="1010213" cy="254813"/>
          </a:xfrm>
          <a:prstGeom prst="rect">
            <a:avLst/>
          </a:prstGeom>
          <a:noFill/>
        </p:spPr>
        <p:txBody>
          <a:bodyPr wrap="none" rtlCol="0">
            <a:spAutoFit/>
          </a:bodyPr>
          <a:lstStyle/>
          <a:p>
            <a:pPr algn="ctr"/>
            <a:r>
              <a:rPr lang="en-IN" sz="1056">
                <a:ln/>
                <a:solidFill>
                  <a:srgbClr val="444444"/>
                </a:solidFill>
                <a:latin typeface="Arial"/>
                <a:cs typeface="Arial"/>
                <a:sym typeface="Arial"/>
                <a:rtl val="0"/>
              </a:rPr>
              <a:t>Low-PHY, RF</a:t>
            </a:r>
          </a:p>
        </p:txBody>
      </p:sp>
      <p:sp>
        <p:nvSpPr>
          <p:cNvPr id="35" name="Freeform: Shape 34">
            <a:extLst>
              <a:ext uri="{FF2B5EF4-FFF2-40B4-BE49-F238E27FC236}">
                <a16:creationId xmlns:a16="http://schemas.microsoft.com/office/drawing/2014/main" id="{52E5223F-D78A-8D56-4721-66054956644E}"/>
              </a:ext>
            </a:extLst>
          </p:cNvPr>
          <p:cNvSpPr/>
          <p:nvPr/>
        </p:nvSpPr>
        <p:spPr>
          <a:xfrm>
            <a:off x="4486776" y="2249170"/>
            <a:ext cx="2980489" cy="10710"/>
          </a:xfrm>
          <a:custGeom>
            <a:avLst/>
            <a:gdLst>
              <a:gd name="connsiteX0" fmla="*/ 0 w 4470734"/>
              <a:gd name="connsiteY0" fmla="*/ 0 h 16065"/>
              <a:gd name="connsiteX1" fmla="*/ 4470734 w 4470734"/>
              <a:gd name="connsiteY1" fmla="*/ 0 h 16065"/>
            </a:gdLst>
            <a:ahLst/>
            <a:cxnLst>
              <a:cxn ang="0">
                <a:pos x="connsiteX0" y="connsiteY0"/>
              </a:cxn>
              <a:cxn ang="0">
                <a:pos x="connsiteX1" y="connsiteY1"/>
              </a:cxn>
            </a:cxnLst>
            <a:rect l="l" t="t" r="r" b="b"/>
            <a:pathLst>
              <a:path w="4470734" h="16065">
                <a:moveTo>
                  <a:pt x="0" y="0"/>
                </a:moveTo>
                <a:lnTo>
                  <a:pt x="4470734" y="0"/>
                </a:lnTo>
              </a:path>
            </a:pathLst>
          </a:custGeom>
          <a:ln w="67044" cap="flat">
            <a:solidFill>
              <a:srgbClr val="1A365D"/>
            </a:solidFill>
            <a:custDash>
              <a:ds d="375000" sp="225000"/>
            </a:custDash>
            <a:miter/>
          </a:ln>
        </p:spPr>
        <p:txBody>
          <a:bodyPr rtlCol="0" anchor="ctr"/>
          <a:lstStyle/>
          <a:p>
            <a:pPr algn="ctr"/>
            <a:endParaRPr lang="en-IN" sz="1200"/>
          </a:p>
        </p:txBody>
      </p:sp>
      <p:sp>
        <p:nvSpPr>
          <p:cNvPr id="36" name="TextBox 35">
            <a:extLst>
              <a:ext uri="{FF2B5EF4-FFF2-40B4-BE49-F238E27FC236}">
                <a16:creationId xmlns:a16="http://schemas.microsoft.com/office/drawing/2014/main" id="{181A91A9-BBA8-2DD6-BCE8-2E4E9E445ACB}"/>
              </a:ext>
            </a:extLst>
          </p:cNvPr>
          <p:cNvSpPr txBox="1"/>
          <p:nvPr/>
        </p:nvSpPr>
        <p:spPr>
          <a:xfrm>
            <a:off x="5375733" y="1961642"/>
            <a:ext cx="1202573" cy="308995"/>
          </a:xfrm>
          <a:prstGeom prst="rect">
            <a:avLst/>
          </a:prstGeom>
          <a:noFill/>
        </p:spPr>
        <p:txBody>
          <a:bodyPr wrap="none" rtlCol="0">
            <a:spAutoFit/>
          </a:bodyPr>
          <a:lstStyle/>
          <a:p>
            <a:pPr algn="ctr"/>
            <a:r>
              <a:rPr lang="en-IN" sz="1408" b="1">
                <a:ln/>
                <a:solidFill>
                  <a:srgbClr val="1A365D"/>
                </a:solidFill>
                <a:latin typeface="Arial"/>
                <a:cs typeface="Arial"/>
                <a:sym typeface="Arial"/>
                <a:rtl val="0"/>
              </a:rPr>
              <a:t>F1 Interface</a:t>
            </a:r>
          </a:p>
        </p:txBody>
      </p:sp>
      <p:sp>
        <p:nvSpPr>
          <p:cNvPr id="37" name="Freeform: Shape 36">
            <a:extLst>
              <a:ext uri="{FF2B5EF4-FFF2-40B4-BE49-F238E27FC236}">
                <a16:creationId xmlns:a16="http://schemas.microsoft.com/office/drawing/2014/main" id="{0CFFEFF4-5B8C-5564-E6D9-83E76C69CE9D}"/>
              </a:ext>
            </a:extLst>
          </p:cNvPr>
          <p:cNvSpPr/>
          <p:nvPr/>
        </p:nvSpPr>
        <p:spPr>
          <a:xfrm>
            <a:off x="7169216" y="2195619"/>
            <a:ext cx="149024" cy="107103"/>
          </a:xfrm>
          <a:custGeom>
            <a:avLst/>
            <a:gdLst>
              <a:gd name="connsiteX0" fmla="*/ 223537 w 223536"/>
              <a:gd name="connsiteY0" fmla="*/ 80328 h 160655"/>
              <a:gd name="connsiteX1" fmla="*/ 0 w 223536"/>
              <a:gd name="connsiteY1" fmla="*/ 0 h 160655"/>
              <a:gd name="connsiteX2" fmla="*/ 0 w 223536"/>
              <a:gd name="connsiteY2" fmla="*/ 160655 h 160655"/>
            </a:gdLst>
            <a:ahLst/>
            <a:cxnLst>
              <a:cxn ang="0">
                <a:pos x="connsiteX0" y="connsiteY0"/>
              </a:cxn>
              <a:cxn ang="0">
                <a:pos x="connsiteX1" y="connsiteY1"/>
              </a:cxn>
              <a:cxn ang="0">
                <a:pos x="connsiteX2" y="connsiteY2"/>
              </a:cxn>
            </a:cxnLst>
            <a:rect l="l" t="t" r="r" b="b"/>
            <a:pathLst>
              <a:path w="223536" h="160655">
                <a:moveTo>
                  <a:pt x="223537" y="80328"/>
                </a:moveTo>
                <a:lnTo>
                  <a:pt x="0" y="0"/>
                </a:lnTo>
                <a:lnTo>
                  <a:pt x="0" y="160655"/>
                </a:lnTo>
                <a:close/>
              </a:path>
            </a:pathLst>
          </a:custGeom>
          <a:solidFill>
            <a:srgbClr val="1A365D"/>
          </a:solidFill>
          <a:ln w="22348" cap="flat">
            <a:noFill/>
            <a:prstDash val="solid"/>
            <a:miter/>
          </a:ln>
        </p:spPr>
        <p:txBody>
          <a:bodyPr rtlCol="0" anchor="ctr"/>
          <a:lstStyle/>
          <a:p>
            <a:pPr algn="ctr"/>
            <a:endParaRPr lang="en-IN" sz="1200"/>
          </a:p>
        </p:txBody>
      </p:sp>
      <p:sp>
        <p:nvSpPr>
          <p:cNvPr id="38" name="Freeform: Shape 37">
            <a:extLst>
              <a:ext uri="{FF2B5EF4-FFF2-40B4-BE49-F238E27FC236}">
                <a16:creationId xmlns:a16="http://schemas.microsoft.com/office/drawing/2014/main" id="{109E0727-9F29-30CC-CE8A-6F2D4A63CDF4}"/>
              </a:ext>
            </a:extLst>
          </p:cNvPr>
          <p:cNvSpPr/>
          <p:nvPr/>
        </p:nvSpPr>
        <p:spPr>
          <a:xfrm>
            <a:off x="8957510" y="2891790"/>
            <a:ext cx="14902" cy="321310"/>
          </a:xfrm>
          <a:custGeom>
            <a:avLst/>
            <a:gdLst>
              <a:gd name="connsiteX0" fmla="*/ 0 w 22353"/>
              <a:gd name="connsiteY0" fmla="*/ 0 h 481965"/>
              <a:gd name="connsiteX1" fmla="*/ 0 w 22353"/>
              <a:gd name="connsiteY1" fmla="*/ 481965 h 481965"/>
            </a:gdLst>
            <a:ahLst/>
            <a:cxnLst>
              <a:cxn ang="0">
                <a:pos x="connsiteX0" y="connsiteY0"/>
              </a:cxn>
              <a:cxn ang="0">
                <a:pos x="connsiteX1" y="connsiteY1"/>
              </a:cxn>
            </a:cxnLst>
            <a:rect l="l" t="t" r="r" b="b"/>
            <a:pathLst>
              <a:path w="22353" h="481965">
                <a:moveTo>
                  <a:pt x="0" y="0"/>
                </a:moveTo>
                <a:lnTo>
                  <a:pt x="0" y="481965"/>
                </a:lnTo>
              </a:path>
            </a:pathLst>
          </a:custGeom>
          <a:ln w="44696" cap="flat">
            <a:solidFill>
              <a:srgbClr val="1A365D"/>
            </a:solidFill>
            <a:prstDash val="solid"/>
            <a:miter/>
          </a:ln>
        </p:spPr>
        <p:txBody>
          <a:bodyPr rtlCol="0" anchor="ctr"/>
          <a:lstStyle/>
          <a:p>
            <a:pPr algn="ctr"/>
            <a:endParaRPr lang="en-IN" sz="1200"/>
          </a:p>
        </p:txBody>
      </p:sp>
      <p:sp>
        <p:nvSpPr>
          <p:cNvPr id="39" name="Freeform: Shape 38">
            <a:extLst>
              <a:ext uri="{FF2B5EF4-FFF2-40B4-BE49-F238E27FC236}">
                <a16:creationId xmlns:a16="http://schemas.microsoft.com/office/drawing/2014/main" id="{C9472E53-8C30-4ADF-D5F2-C009C255C6F9}"/>
              </a:ext>
            </a:extLst>
          </p:cNvPr>
          <p:cNvSpPr/>
          <p:nvPr/>
        </p:nvSpPr>
        <p:spPr>
          <a:xfrm>
            <a:off x="8882997" y="3052445"/>
            <a:ext cx="149024" cy="107103"/>
          </a:xfrm>
          <a:custGeom>
            <a:avLst/>
            <a:gdLst>
              <a:gd name="connsiteX0" fmla="*/ 111768 w 223536"/>
              <a:gd name="connsiteY0" fmla="*/ 160655 h 160655"/>
              <a:gd name="connsiteX1" fmla="*/ 0 w 223536"/>
              <a:gd name="connsiteY1" fmla="*/ 0 h 160655"/>
              <a:gd name="connsiteX2" fmla="*/ 223537 w 223536"/>
              <a:gd name="connsiteY2" fmla="*/ 0 h 160655"/>
            </a:gdLst>
            <a:ahLst/>
            <a:cxnLst>
              <a:cxn ang="0">
                <a:pos x="connsiteX0" y="connsiteY0"/>
              </a:cxn>
              <a:cxn ang="0">
                <a:pos x="connsiteX1" y="connsiteY1"/>
              </a:cxn>
              <a:cxn ang="0">
                <a:pos x="connsiteX2" y="connsiteY2"/>
              </a:cxn>
            </a:cxnLst>
            <a:rect l="l" t="t" r="r" b="b"/>
            <a:pathLst>
              <a:path w="223536" h="160655">
                <a:moveTo>
                  <a:pt x="111768" y="160655"/>
                </a:moveTo>
                <a:lnTo>
                  <a:pt x="0" y="0"/>
                </a:lnTo>
                <a:lnTo>
                  <a:pt x="223537" y="0"/>
                </a:lnTo>
                <a:close/>
              </a:path>
            </a:pathLst>
          </a:custGeom>
          <a:solidFill>
            <a:srgbClr val="1A365D"/>
          </a:solidFill>
          <a:ln w="22348" cap="flat">
            <a:noFill/>
            <a:prstDash val="solid"/>
            <a:miter/>
          </a:ln>
        </p:spPr>
        <p:txBody>
          <a:bodyPr rtlCol="0" anchor="ctr"/>
          <a:lstStyle/>
          <a:p>
            <a:pPr algn="ctr"/>
            <a:endParaRPr lang="en-IN" sz="1200"/>
          </a:p>
        </p:txBody>
      </p:sp>
      <p:sp>
        <p:nvSpPr>
          <p:cNvPr id="40" name="TextBox 39">
            <a:extLst>
              <a:ext uri="{FF2B5EF4-FFF2-40B4-BE49-F238E27FC236}">
                <a16:creationId xmlns:a16="http://schemas.microsoft.com/office/drawing/2014/main" id="{06D55689-B847-E33A-BA17-9E6FC24E4B46}"/>
              </a:ext>
            </a:extLst>
          </p:cNvPr>
          <p:cNvSpPr txBox="1"/>
          <p:nvPr/>
        </p:nvSpPr>
        <p:spPr>
          <a:xfrm>
            <a:off x="4881206" y="3996606"/>
            <a:ext cx="2191627" cy="308995"/>
          </a:xfrm>
          <a:prstGeom prst="rect">
            <a:avLst/>
          </a:prstGeom>
          <a:noFill/>
        </p:spPr>
        <p:txBody>
          <a:bodyPr wrap="none" rtlCol="0">
            <a:spAutoFit/>
          </a:bodyPr>
          <a:lstStyle/>
          <a:p>
            <a:pPr algn="ctr"/>
            <a:r>
              <a:rPr lang="en-IN" sz="1408" b="1">
                <a:ln/>
                <a:solidFill>
                  <a:srgbClr val="1A365D"/>
                </a:solidFill>
                <a:latin typeface="Arial"/>
                <a:cs typeface="Arial"/>
                <a:sym typeface="Arial"/>
                <a:rtl val="0"/>
              </a:rPr>
              <a:t>Benefits of CU-DU Split</a:t>
            </a:r>
          </a:p>
        </p:txBody>
      </p:sp>
      <p:sp>
        <p:nvSpPr>
          <p:cNvPr id="41" name="Freeform: Shape 40">
            <a:extLst>
              <a:ext uri="{FF2B5EF4-FFF2-40B4-BE49-F238E27FC236}">
                <a16:creationId xmlns:a16="http://schemas.microsoft.com/office/drawing/2014/main" id="{CFAE55F5-4613-987E-0C73-199008BC3BC6}"/>
              </a:ext>
            </a:extLst>
          </p:cNvPr>
          <p:cNvSpPr/>
          <p:nvPr/>
        </p:nvSpPr>
        <p:spPr>
          <a:xfrm>
            <a:off x="761164" y="4391237"/>
            <a:ext cx="3129513" cy="856827"/>
          </a:xfrm>
          <a:custGeom>
            <a:avLst/>
            <a:gdLst>
              <a:gd name="connsiteX0" fmla="*/ 4515442 w 4694270"/>
              <a:gd name="connsiteY0" fmla="*/ 0 h 1285240"/>
              <a:gd name="connsiteX1" fmla="*/ 4694271 w 4694270"/>
              <a:gd name="connsiteY1" fmla="*/ 0 h 1285240"/>
              <a:gd name="connsiteX2" fmla="*/ 4694271 w 4694270"/>
              <a:gd name="connsiteY2" fmla="*/ 1285240 h 1285240"/>
              <a:gd name="connsiteX3" fmla="*/ 4515442 w 4694270"/>
              <a:gd name="connsiteY3" fmla="*/ 1285240 h 1285240"/>
              <a:gd name="connsiteX4" fmla="*/ 178829 w 4694270"/>
              <a:gd name="connsiteY4" fmla="*/ 1285240 h 1285240"/>
              <a:gd name="connsiteX5" fmla="*/ 0 w 4694270"/>
              <a:gd name="connsiteY5" fmla="*/ 1285240 h 1285240"/>
              <a:gd name="connsiteX6" fmla="*/ 0 w 4694270"/>
              <a:gd name="connsiteY6" fmla="*/ 0 h 1285240"/>
              <a:gd name="connsiteX7" fmla="*/ 178829 w 4694270"/>
              <a:gd name="connsiteY7" fmla="*/ 0 h 128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4270" h="1285240">
                <a:moveTo>
                  <a:pt x="4515442" y="0"/>
                </a:moveTo>
                <a:cubicBezTo>
                  <a:pt x="4614206" y="0"/>
                  <a:pt x="4694271" y="0"/>
                  <a:pt x="4694271" y="0"/>
                </a:cubicBezTo>
                <a:lnTo>
                  <a:pt x="4694271" y="1285240"/>
                </a:lnTo>
                <a:cubicBezTo>
                  <a:pt x="4694271" y="1285240"/>
                  <a:pt x="4614206" y="1285240"/>
                  <a:pt x="4515442" y="1285240"/>
                </a:cubicBezTo>
                <a:lnTo>
                  <a:pt x="178829" y="1285240"/>
                </a:lnTo>
                <a:cubicBezTo>
                  <a:pt x="80065" y="1285240"/>
                  <a:pt x="0" y="1285240"/>
                  <a:pt x="0" y="1285240"/>
                </a:cubicBezTo>
                <a:lnTo>
                  <a:pt x="0" y="0"/>
                </a:lnTo>
                <a:cubicBezTo>
                  <a:pt x="0" y="0"/>
                  <a:pt x="80065" y="0"/>
                  <a:pt x="178829" y="0"/>
                </a:cubicBezTo>
                <a:close/>
              </a:path>
            </a:pathLst>
          </a:custGeom>
          <a:solidFill>
            <a:srgbClr val="FFFFFF"/>
          </a:solidFill>
          <a:ln w="22348" cap="flat">
            <a:solidFill>
              <a:srgbClr val="666666"/>
            </a:solidFill>
            <a:prstDash val="solid"/>
            <a:miter/>
          </a:ln>
        </p:spPr>
        <p:txBody>
          <a:bodyPr rtlCol="0" anchor="ctr"/>
          <a:lstStyle/>
          <a:p>
            <a:pPr algn="ctr"/>
            <a:endParaRPr lang="en-IN" sz="1200"/>
          </a:p>
        </p:txBody>
      </p:sp>
      <p:sp>
        <p:nvSpPr>
          <p:cNvPr id="42" name="TextBox 41">
            <a:extLst>
              <a:ext uri="{FF2B5EF4-FFF2-40B4-BE49-F238E27FC236}">
                <a16:creationId xmlns:a16="http://schemas.microsoft.com/office/drawing/2014/main" id="{192F3982-159D-639A-B154-2210447523CE}"/>
              </a:ext>
            </a:extLst>
          </p:cNvPr>
          <p:cNvSpPr txBox="1"/>
          <p:nvPr/>
        </p:nvSpPr>
        <p:spPr>
          <a:xfrm>
            <a:off x="1843256" y="4425019"/>
            <a:ext cx="965329" cy="295466"/>
          </a:xfrm>
          <a:prstGeom prst="rect">
            <a:avLst/>
          </a:prstGeom>
          <a:noFill/>
        </p:spPr>
        <p:txBody>
          <a:bodyPr wrap="none" rtlCol="0">
            <a:spAutoFit/>
          </a:bodyPr>
          <a:lstStyle/>
          <a:p>
            <a:pPr algn="ctr"/>
            <a:r>
              <a:rPr lang="en-IN" sz="1320" b="1">
                <a:ln/>
                <a:solidFill>
                  <a:srgbClr val="1A365D"/>
                </a:solidFill>
                <a:latin typeface="Arial"/>
                <a:cs typeface="Arial"/>
                <a:sym typeface="Arial"/>
                <a:rtl val="0"/>
              </a:rPr>
              <a:t>Flexibility</a:t>
            </a:r>
          </a:p>
        </p:txBody>
      </p:sp>
      <p:sp>
        <p:nvSpPr>
          <p:cNvPr id="43" name="TextBox 42">
            <a:extLst>
              <a:ext uri="{FF2B5EF4-FFF2-40B4-BE49-F238E27FC236}">
                <a16:creationId xmlns:a16="http://schemas.microsoft.com/office/drawing/2014/main" id="{80B65977-CD13-F6F3-1C0B-C08633EBA5EC}"/>
              </a:ext>
            </a:extLst>
          </p:cNvPr>
          <p:cNvSpPr txBox="1"/>
          <p:nvPr/>
        </p:nvSpPr>
        <p:spPr>
          <a:xfrm>
            <a:off x="1385600" y="4671357"/>
            <a:ext cx="1880643" cy="254813"/>
          </a:xfrm>
          <a:prstGeom prst="rect">
            <a:avLst/>
          </a:prstGeom>
          <a:noFill/>
        </p:spPr>
        <p:txBody>
          <a:bodyPr wrap="none" rtlCol="0">
            <a:spAutoFit/>
          </a:bodyPr>
          <a:lstStyle/>
          <a:p>
            <a:pPr algn="ctr"/>
            <a:r>
              <a:rPr lang="en-IN" sz="1056">
                <a:ln/>
                <a:solidFill>
                  <a:srgbClr val="444444"/>
                </a:solidFill>
                <a:latin typeface="Arial"/>
                <a:cs typeface="Arial"/>
                <a:sym typeface="Arial"/>
                <a:rtl val="0"/>
              </a:rPr>
              <a:t>Deploy functions where they</a:t>
            </a:r>
          </a:p>
        </p:txBody>
      </p:sp>
      <p:sp>
        <p:nvSpPr>
          <p:cNvPr id="44" name="TextBox 43">
            <a:extLst>
              <a:ext uri="{FF2B5EF4-FFF2-40B4-BE49-F238E27FC236}">
                <a16:creationId xmlns:a16="http://schemas.microsoft.com/office/drawing/2014/main" id="{98F1E550-F6EF-5978-154A-D85AA8875D66}"/>
              </a:ext>
            </a:extLst>
          </p:cNvPr>
          <p:cNvSpPr txBox="1"/>
          <p:nvPr/>
        </p:nvSpPr>
        <p:spPr>
          <a:xfrm>
            <a:off x="1593188" y="4832012"/>
            <a:ext cx="1465466" cy="254813"/>
          </a:xfrm>
          <a:prstGeom prst="rect">
            <a:avLst/>
          </a:prstGeom>
          <a:noFill/>
        </p:spPr>
        <p:txBody>
          <a:bodyPr wrap="none" rtlCol="0">
            <a:spAutoFit/>
          </a:bodyPr>
          <a:lstStyle/>
          <a:p>
            <a:pPr algn="ctr"/>
            <a:r>
              <a:rPr lang="en-IN" sz="1056">
                <a:ln/>
                <a:solidFill>
                  <a:srgbClr val="444444"/>
                </a:solidFill>
                <a:latin typeface="Arial"/>
                <a:cs typeface="Arial"/>
                <a:sym typeface="Arial"/>
                <a:rtl val="0"/>
              </a:rPr>
              <a:t>make the most sense</a:t>
            </a:r>
          </a:p>
        </p:txBody>
      </p:sp>
      <p:sp>
        <p:nvSpPr>
          <p:cNvPr id="45" name="TextBox 44">
            <a:extLst>
              <a:ext uri="{FF2B5EF4-FFF2-40B4-BE49-F238E27FC236}">
                <a16:creationId xmlns:a16="http://schemas.microsoft.com/office/drawing/2014/main" id="{3E36ADE7-91D9-9806-4867-32726171B884}"/>
              </a:ext>
            </a:extLst>
          </p:cNvPr>
          <p:cNvSpPr txBox="1"/>
          <p:nvPr/>
        </p:nvSpPr>
        <p:spPr>
          <a:xfrm>
            <a:off x="1280602" y="4992667"/>
            <a:ext cx="2090637" cy="254813"/>
          </a:xfrm>
          <a:prstGeom prst="rect">
            <a:avLst/>
          </a:prstGeom>
          <a:noFill/>
        </p:spPr>
        <p:txBody>
          <a:bodyPr wrap="none" rtlCol="0">
            <a:spAutoFit/>
          </a:bodyPr>
          <a:lstStyle/>
          <a:p>
            <a:pPr algn="ctr"/>
            <a:r>
              <a:rPr lang="en-IN" sz="1056">
                <a:ln/>
                <a:solidFill>
                  <a:srgbClr val="444444"/>
                </a:solidFill>
                <a:latin typeface="Arial"/>
                <a:cs typeface="Arial"/>
                <a:sym typeface="Arial"/>
                <a:rtl val="0"/>
              </a:rPr>
              <a:t>(centralized CU, distributed DU)</a:t>
            </a:r>
          </a:p>
        </p:txBody>
      </p:sp>
      <p:sp>
        <p:nvSpPr>
          <p:cNvPr id="46" name="Freeform: Shape 45">
            <a:extLst>
              <a:ext uri="{FF2B5EF4-FFF2-40B4-BE49-F238E27FC236}">
                <a16:creationId xmlns:a16="http://schemas.microsoft.com/office/drawing/2014/main" id="{C1E6D78F-6889-DCE7-D5B8-C21E1AA1127B}"/>
              </a:ext>
            </a:extLst>
          </p:cNvPr>
          <p:cNvSpPr/>
          <p:nvPr/>
        </p:nvSpPr>
        <p:spPr>
          <a:xfrm>
            <a:off x="4412264" y="4391237"/>
            <a:ext cx="3129513" cy="856827"/>
          </a:xfrm>
          <a:custGeom>
            <a:avLst/>
            <a:gdLst>
              <a:gd name="connsiteX0" fmla="*/ 4515442 w 4694270"/>
              <a:gd name="connsiteY0" fmla="*/ 0 h 1285240"/>
              <a:gd name="connsiteX1" fmla="*/ 4694271 w 4694270"/>
              <a:gd name="connsiteY1" fmla="*/ 0 h 1285240"/>
              <a:gd name="connsiteX2" fmla="*/ 4694271 w 4694270"/>
              <a:gd name="connsiteY2" fmla="*/ 1285240 h 1285240"/>
              <a:gd name="connsiteX3" fmla="*/ 4515442 w 4694270"/>
              <a:gd name="connsiteY3" fmla="*/ 1285240 h 1285240"/>
              <a:gd name="connsiteX4" fmla="*/ 178829 w 4694270"/>
              <a:gd name="connsiteY4" fmla="*/ 1285240 h 1285240"/>
              <a:gd name="connsiteX5" fmla="*/ 0 w 4694270"/>
              <a:gd name="connsiteY5" fmla="*/ 1285240 h 1285240"/>
              <a:gd name="connsiteX6" fmla="*/ 0 w 4694270"/>
              <a:gd name="connsiteY6" fmla="*/ 0 h 1285240"/>
              <a:gd name="connsiteX7" fmla="*/ 178829 w 4694270"/>
              <a:gd name="connsiteY7" fmla="*/ 0 h 128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4270" h="1285240">
                <a:moveTo>
                  <a:pt x="4515442" y="0"/>
                </a:moveTo>
                <a:cubicBezTo>
                  <a:pt x="4614206" y="0"/>
                  <a:pt x="4694271" y="0"/>
                  <a:pt x="4694271" y="0"/>
                </a:cubicBezTo>
                <a:lnTo>
                  <a:pt x="4694271" y="1285240"/>
                </a:lnTo>
                <a:cubicBezTo>
                  <a:pt x="4694271" y="1285240"/>
                  <a:pt x="4614206" y="1285240"/>
                  <a:pt x="4515442" y="1285240"/>
                </a:cubicBezTo>
                <a:lnTo>
                  <a:pt x="178829" y="1285240"/>
                </a:lnTo>
                <a:cubicBezTo>
                  <a:pt x="80065" y="1285240"/>
                  <a:pt x="0" y="1285240"/>
                  <a:pt x="0" y="1285240"/>
                </a:cubicBezTo>
                <a:lnTo>
                  <a:pt x="0" y="0"/>
                </a:lnTo>
                <a:cubicBezTo>
                  <a:pt x="0" y="0"/>
                  <a:pt x="80065" y="0"/>
                  <a:pt x="178829" y="0"/>
                </a:cubicBezTo>
                <a:close/>
              </a:path>
            </a:pathLst>
          </a:custGeom>
          <a:solidFill>
            <a:srgbClr val="FFFFFF"/>
          </a:solidFill>
          <a:ln w="22348" cap="flat">
            <a:solidFill>
              <a:srgbClr val="666666"/>
            </a:solidFill>
            <a:prstDash val="solid"/>
            <a:miter/>
          </a:ln>
        </p:spPr>
        <p:txBody>
          <a:bodyPr rtlCol="0" anchor="ctr"/>
          <a:lstStyle/>
          <a:p>
            <a:pPr algn="ctr"/>
            <a:endParaRPr lang="en-IN" sz="1200"/>
          </a:p>
        </p:txBody>
      </p:sp>
      <p:sp>
        <p:nvSpPr>
          <p:cNvPr id="47" name="TextBox 46">
            <a:extLst>
              <a:ext uri="{FF2B5EF4-FFF2-40B4-BE49-F238E27FC236}">
                <a16:creationId xmlns:a16="http://schemas.microsoft.com/office/drawing/2014/main" id="{D7F33CCF-3CF5-B047-158D-358EAC89E729}"/>
              </a:ext>
            </a:extLst>
          </p:cNvPr>
          <p:cNvSpPr txBox="1"/>
          <p:nvPr/>
        </p:nvSpPr>
        <p:spPr>
          <a:xfrm>
            <a:off x="5466304" y="4425019"/>
            <a:ext cx="1021433" cy="295466"/>
          </a:xfrm>
          <a:prstGeom prst="rect">
            <a:avLst/>
          </a:prstGeom>
          <a:noFill/>
        </p:spPr>
        <p:txBody>
          <a:bodyPr wrap="none" rtlCol="0">
            <a:spAutoFit/>
          </a:bodyPr>
          <a:lstStyle/>
          <a:p>
            <a:pPr algn="ctr"/>
            <a:r>
              <a:rPr lang="en-IN" sz="1320" b="1">
                <a:ln/>
                <a:solidFill>
                  <a:srgbClr val="1A365D"/>
                </a:solidFill>
                <a:latin typeface="Arial"/>
                <a:cs typeface="Arial"/>
                <a:sym typeface="Arial"/>
                <a:rtl val="0"/>
              </a:rPr>
              <a:t>Scalability</a:t>
            </a:r>
          </a:p>
        </p:txBody>
      </p:sp>
      <p:sp>
        <p:nvSpPr>
          <p:cNvPr id="48" name="TextBox 47">
            <a:extLst>
              <a:ext uri="{FF2B5EF4-FFF2-40B4-BE49-F238E27FC236}">
                <a16:creationId xmlns:a16="http://schemas.microsoft.com/office/drawing/2014/main" id="{5BBF3470-A041-D6E1-29A9-C6FA7F4197D4}"/>
              </a:ext>
            </a:extLst>
          </p:cNvPr>
          <p:cNvSpPr txBox="1"/>
          <p:nvPr/>
        </p:nvSpPr>
        <p:spPr>
          <a:xfrm>
            <a:off x="5003035" y="4671357"/>
            <a:ext cx="1947970" cy="254813"/>
          </a:xfrm>
          <a:prstGeom prst="rect">
            <a:avLst/>
          </a:prstGeom>
          <a:noFill/>
        </p:spPr>
        <p:txBody>
          <a:bodyPr wrap="none" rtlCol="0">
            <a:spAutoFit/>
          </a:bodyPr>
          <a:lstStyle/>
          <a:p>
            <a:pPr algn="ctr"/>
            <a:r>
              <a:rPr lang="en-IN" sz="1056">
                <a:ln/>
                <a:solidFill>
                  <a:srgbClr val="444444"/>
                </a:solidFill>
                <a:latin typeface="Arial"/>
                <a:cs typeface="Arial"/>
                <a:sym typeface="Arial"/>
                <a:rtl val="0"/>
              </a:rPr>
              <a:t>CU and DU resources can be</a:t>
            </a:r>
          </a:p>
        </p:txBody>
      </p:sp>
      <p:sp>
        <p:nvSpPr>
          <p:cNvPr id="49" name="TextBox 48">
            <a:extLst>
              <a:ext uri="{FF2B5EF4-FFF2-40B4-BE49-F238E27FC236}">
                <a16:creationId xmlns:a16="http://schemas.microsoft.com/office/drawing/2014/main" id="{CC641EE9-BF02-1669-D933-47D7279DCADB}"/>
              </a:ext>
            </a:extLst>
          </p:cNvPr>
          <p:cNvSpPr txBox="1"/>
          <p:nvPr/>
        </p:nvSpPr>
        <p:spPr>
          <a:xfrm>
            <a:off x="5046316" y="4832012"/>
            <a:ext cx="1861407" cy="254813"/>
          </a:xfrm>
          <a:prstGeom prst="rect">
            <a:avLst/>
          </a:prstGeom>
          <a:noFill/>
        </p:spPr>
        <p:txBody>
          <a:bodyPr wrap="none" rtlCol="0">
            <a:spAutoFit/>
          </a:bodyPr>
          <a:lstStyle/>
          <a:p>
            <a:pPr algn="ctr"/>
            <a:r>
              <a:rPr lang="en-IN" sz="1056">
                <a:ln/>
                <a:solidFill>
                  <a:srgbClr val="444444"/>
                </a:solidFill>
                <a:latin typeface="Arial"/>
                <a:cs typeface="Arial"/>
                <a:sym typeface="Arial"/>
                <a:rtl val="0"/>
              </a:rPr>
              <a:t>scaled independently based</a:t>
            </a:r>
          </a:p>
        </p:txBody>
      </p:sp>
      <p:sp>
        <p:nvSpPr>
          <p:cNvPr id="50" name="TextBox 49">
            <a:extLst>
              <a:ext uri="{FF2B5EF4-FFF2-40B4-BE49-F238E27FC236}">
                <a16:creationId xmlns:a16="http://schemas.microsoft.com/office/drawing/2014/main" id="{7BE39025-317E-4D91-7B7C-047AADC57E34}"/>
              </a:ext>
            </a:extLst>
          </p:cNvPr>
          <p:cNvSpPr txBox="1"/>
          <p:nvPr/>
        </p:nvSpPr>
        <p:spPr>
          <a:xfrm>
            <a:off x="5152916" y="4992667"/>
            <a:ext cx="1648208" cy="254813"/>
          </a:xfrm>
          <a:prstGeom prst="rect">
            <a:avLst/>
          </a:prstGeom>
          <a:noFill/>
        </p:spPr>
        <p:txBody>
          <a:bodyPr wrap="none" rtlCol="0">
            <a:spAutoFit/>
          </a:bodyPr>
          <a:lstStyle/>
          <a:p>
            <a:pPr algn="ctr"/>
            <a:r>
              <a:rPr lang="en-IN" sz="1056">
                <a:ln/>
                <a:solidFill>
                  <a:srgbClr val="444444"/>
                </a:solidFill>
                <a:latin typeface="Arial"/>
                <a:cs typeface="Arial"/>
                <a:sym typeface="Arial"/>
                <a:rtl val="0"/>
              </a:rPr>
              <a:t>on specific requirements</a:t>
            </a:r>
          </a:p>
        </p:txBody>
      </p:sp>
      <p:sp>
        <p:nvSpPr>
          <p:cNvPr id="51" name="Freeform: Shape 50">
            <a:extLst>
              <a:ext uri="{FF2B5EF4-FFF2-40B4-BE49-F238E27FC236}">
                <a16:creationId xmlns:a16="http://schemas.microsoft.com/office/drawing/2014/main" id="{6D7A484F-E4B6-1E08-A1BD-75AF500ACE9C}"/>
              </a:ext>
            </a:extLst>
          </p:cNvPr>
          <p:cNvSpPr/>
          <p:nvPr/>
        </p:nvSpPr>
        <p:spPr>
          <a:xfrm>
            <a:off x="8063363" y="4391237"/>
            <a:ext cx="3129513" cy="856827"/>
          </a:xfrm>
          <a:custGeom>
            <a:avLst/>
            <a:gdLst>
              <a:gd name="connsiteX0" fmla="*/ 4515442 w 4694270"/>
              <a:gd name="connsiteY0" fmla="*/ 0 h 1285240"/>
              <a:gd name="connsiteX1" fmla="*/ 4694271 w 4694270"/>
              <a:gd name="connsiteY1" fmla="*/ 0 h 1285240"/>
              <a:gd name="connsiteX2" fmla="*/ 4694271 w 4694270"/>
              <a:gd name="connsiteY2" fmla="*/ 1285240 h 1285240"/>
              <a:gd name="connsiteX3" fmla="*/ 4515442 w 4694270"/>
              <a:gd name="connsiteY3" fmla="*/ 1285240 h 1285240"/>
              <a:gd name="connsiteX4" fmla="*/ 178829 w 4694270"/>
              <a:gd name="connsiteY4" fmla="*/ 1285240 h 1285240"/>
              <a:gd name="connsiteX5" fmla="*/ 0 w 4694270"/>
              <a:gd name="connsiteY5" fmla="*/ 1285240 h 1285240"/>
              <a:gd name="connsiteX6" fmla="*/ 0 w 4694270"/>
              <a:gd name="connsiteY6" fmla="*/ 0 h 1285240"/>
              <a:gd name="connsiteX7" fmla="*/ 178829 w 4694270"/>
              <a:gd name="connsiteY7" fmla="*/ 0 h 128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4270" h="1285240">
                <a:moveTo>
                  <a:pt x="4515442" y="0"/>
                </a:moveTo>
                <a:cubicBezTo>
                  <a:pt x="4614206" y="0"/>
                  <a:pt x="4694271" y="0"/>
                  <a:pt x="4694271" y="0"/>
                </a:cubicBezTo>
                <a:lnTo>
                  <a:pt x="4694271" y="1285240"/>
                </a:lnTo>
                <a:cubicBezTo>
                  <a:pt x="4694271" y="1285240"/>
                  <a:pt x="4614206" y="1285240"/>
                  <a:pt x="4515442" y="1285240"/>
                </a:cubicBezTo>
                <a:lnTo>
                  <a:pt x="178829" y="1285240"/>
                </a:lnTo>
                <a:cubicBezTo>
                  <a:pt x="80065" y="1285240"/>
                  <a:pt x="0" y="1285240"/>
                  <a:pt x="0" y="1285240"/>
                </a:cubicBezTo>
                <a:lnTo>
                  <a:pt x="0" y="0"/>
                </a:lnTo>
                <a:cubicBezTo>
                  <a:pt x="0" y="0"/>
                  <a:pt x="80065" y="0"/>
                  <a:pt x="178829" y="0"/>
                </a:cubicBezTo>
                <a:close/>
              </a:path>
            </a:pathLst>
          </a:custGeom>
          <a:solidFill>
            <a:srgbClr val="FFFFFF"/>
          </a:solidFill>
          <a:ln w="22348" cap="flat">
            <a:solidFill>
              <a:srgbClr val="666666"/>
            </a:solidFill>
            <a:prstDash val="solid"/>
            <a:miter/>
          </a:ln>
        </p:spPr>
        <p:txBody>
          <a:bodyPr rtlCol="0" anchor="ctr"/>
          <a:lstStyle/>
          <a:p>
            <a:pPr algn="ctr"/>
            <a:endParaRPr lang="en-IN" sz="1200"/>
          </a:p>
        </p:txBody>
      </p:sp>
      <p:sp>
        <p:nvSpPr>
          <p:cNvPr id="52" name="TextBox 51">
            <a:extLst>
              <a:ext uri="{FF2B5EF4-FFF2-40B4-BE49-F238E27FC236}">
                <a16:creationId xmlns:a16="http://schemas.microsoft.com/office/drawing/2014/main" id="{D7CCD23B-341C-77AD-32F2-FC52A719DB3D}"/>
              </a:ext>
            </a:extLst>
          </p:cNvPr>
          <p:cNvSpPr txBox="1"/>
          <p:nvPr/>
        </p:nvSpPr>
        <p:spPr>
          <a:xfrm>
            <a:off x="8856916" y="4425019"/>
            <a:ext cx="1542410" cy="295466"/>
          </a:xfrm>
          <a:prstGeom prst="rect">
            <a:avLst/>
          </a:prstGeom>
          <a:noFill/>
        </p:spPr>
        <p:txBody>
          <a:bodyPr wrap="none" rtlCol="0">
            <a:spAutoFit/>
          </a:bodyPr>
          <a:lstStyle/>
          <a:p>
            <a:pPr algn="ctr"/>
            <a:r>
              <a:rPr lang="en-IN" sz="1320" b="1">
                <a:ln/>
                <a:solidFill>
                  <a:srgbClr val="1A365D"/>
                </a:solidFill>
                <a:latin typeface="Arial"/>
                <a:cs typeface="Arial"/>
                <a:sym typeface="Arial"/>
                <a:rtl val="0"/>
              </a:rPr>
              <a:t>Edge Computing</a:t>
            </a:r>
          </a:p>
        </p:txBody>
      </p:sp>
      <p:sp>
        <p:nvSpPr>
          <p:cNvPr id="53" name="TextBox 52">
            <a:extLst>
              <a:ext uri="{FF2B5EF4-FFF2-40B4-BE49-F238E27FC236}">
                <a16:creationId xmlns:a16="http://schemas.microsoft.com/office/drawing/2014/main" id="{80D4AF82-4D3C-F686-0061-1B4147658251}"/>
              </a:ext>
            </a:extLst>
          </p:cNvPr>
          <p:cNvSpPr txBox="1"/>
          <p:nvPr/>
        </p:nvSpPr>
        <p:spPr>
          <a:xfrm>
            <a:off x="8530704" y="4671357"/>
            <a:ext cx="2194832" cy="254813"/>
          </a:xfrm>
          <a:prstGeom prst="rect">
            <a:avLst/>
          </a:prstGeom>
          <a:noFill/>
        </p:spPr>
        <p:txBody>
          <a:bodyPr wrap="none" rtlCol="0">
            <a:spAutoFit/>
          </a:bodyPr>
          <a:lstStyle/>
          <a:p>
            <a:pPr algn="ctr"/>
            <a:r>
              <a:rPr lang="en-IN" sz="1056">
                <a:ln/>
                <a:solidFill>
                  <a:srgbClr val="444444"/>
                </a:solidFill>
                <a:latin typeface="Arial"/>
                <a:cs typeface="Arial"/>
                <a:sym typeface="Arial"/>
                <a:rtl val="0"/>
              </a:rPr>
              <a:t>Place DU and UPF close to users</a:t>
            </a:r>
          </a:p>
        </p:txBody>
      </p:sp>
      <p:sp>
        <p:nvSpPr>
          <p:cNvPr id="54" name="TextBox 53">
            <a:extLst>
              <a:ext uri="{FF2B5EF4-FFF2-40B4-BE49-F238E27FC236}">
                <a16:creationId xmlns:a16="http://schemas.microsoft.com/office/drawing/2014/main" id="{FCFDB0CE-9FB9-2924-E40E-CD1ACFFE1F9F}"/>
              </a:ext>
            </a:extLst>
          </p:cNvPr>
          <p:cNvSpPr txBox="1"/>
          <p:nvPr/>
        </p:nvSpPr>
        <p:spPr>
          <a:xfrm>
            <a:off x="8683790" y="4832012"/>
            <a:ext cx="1888659" cy="254813"/>
          </a:xfrm>
          <a:prstGeom prst="rect">
            <a:avLst/>
          </a:prstGeom>
          <a:noFill/>
        </p:spPr>
        <p:txBody>
          <a:bodyPr wrap="none" rtlCol="0">
            <a:spAutoFit/>
          </a:bodyPr>
          <a:lstStyle/>
          <a:p>
            <a:pPr algn="ctr"/>
            <a:r>
              <a:rPr lang="en-IN" sz="1056">
                <a:ln/>
                <a:solidFill>
                  <a:srgbClr val="444444"/>
                </a:solidFill>
                <a:latin typeface="Arial"/>
                <a:cs typeface="Arial"/>
                <a:sym typeface="Arial"/>
                <a:rtl val="0"/>
              </a:rPr>
              <a:t>Significantly reduces latency</a:t>
            </a:r>
          </a:p>
        </p:txBody>
      </p:sp>
      <p:sp>
        <p:nvSpPr>
          <p:cNvPr id="55" name="TextBox 54">
            <a:extLst>
              <a:ext uri="{FF2B5EF4-FFF2-40B4-BE49-F238E27FC236}">
                <a16:creationId xmlns:a16="http://schemas.microsoft.com/office/drawing/2014/main" id="{06BF2396-163D-FBE5-A46E-569AE5B5089C}"/>
              </a:ext>
            </a:extLst>
          </p:cNvPr>
          <p:cNvSpPr txBox="1"/>
          <p:nvPr/>
        </p:nvSpPr>
        <p:spPr>
          <a:xfrm>
            <a:off x="8840884" y="4992667"/>
            <a:ext cx="1574470" cy="254813"/>
          </a:xfrm>
          <a:prstGeom prst="rect">
            <a:avLst/>
          </a:prstGeom>
          <a:noFill/>
        </p:spPr>
        <p:txBody>
          <a:bodyPr wrap="none" rtlCol="0">
            <a:spAutoFit/>
          </a:bodyPr>
          <a:lstStyle/>
          <a:p>
            <a:pPr algn="ctr"/>
            <a:r>
              <a:rPr lang="en-IN" sz="1056">
                <a:ln/>
                <a:solidFill>
                  <a:srgbClr val="444444"/>
                </a:solidFill>
                <a:latin typeface="Arial"/>
                <a:cs typeface="Arial"/>
                <a:sym typeface="Arial"/>
                <a:rtl val="0"/>
              </a:rPr>
              <a:t>for URLLC applications</a:t>
            </a:r>
          </a:p>
        </p:txBody>
      </p:sp>
      <p:sp>
        <p:nvSpPr>
          <p:cNvPr id="56" name="Freeform: Shape 55">
            <a:extLst>
              <a:ext uri="{FF2B5EF4-FFF2-40B4-BE49-F238E27FC236}">
                <a16:creationId xmlns:a16="http://schemas.microsoft.com/office/drawing/2014/main" id="{86EFD826-74BA-62FC-51E4-729C31CC4BED}"/>
              </a:ext>
            </a:extLst>
          </p:cNvPr>
          <p:cNvSpPr/>
          <p:nvPr/>
        </p:nvSpPr>
        <p:spPr>
          <a:xfrm>
            <a:off x="761164" y="5408718"/>
            <a:ext cx="3129513" cy="856827"/>
          </a:xfrm>
          <a:custGeom>
            <a:avLst/>
            <a:gdLst>
              <a:gd name="connsiteX0" fmla="*/ 4515442 w 4694270"/>
              <a:gd name="connsiteY0" fmla="*/ 0 h 1285240"/>
              <a:gd name="connsiteX1" fmla="*/ 4694271 w 4694270"/>
              <a:gd name="connsiteY1" fmla="*/ 0 h 1285240"/>
              <a:gd name="connsiteX2" fmla="*/ 4694271 w 4694270"/>
              <a:gd name="connsiteY2" fmla="*/ 1285240 h 1285240"/>
              <a:gd name="connsiteX3" fmla="*/ 4515442 w 4694270"/>
              <a:gd name="connsiteY3" fmla="*/ 1285240 h 1285240"/>
              <a:gd name="connsiteX4" fmla="*/ 178829 w 4694270"/>
              <a:gd name="connsiteY4" fmla="*/ 1285240 h 1285240"/>
              <a:gd name="connsiteX5" fmla="*/ 0 w 4694270"/>
              <a:gd name="connsiteY5" fmla="*/ 1285240 h 1285240"/>
              <a:gd name="connsiteX6" fmla="*/ 0 w 4694270"/>
              <a:gd name="connsiteY6" fmla="*/ 0 h 1285240"/>
              <a:gd name="connsiteX7" fmla="*/ 178829 w 4694270"/>
              <a:gd name="connsiteY7" fmla="*/ 0 h 128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4270" h="1285240">
                <a:moveTo>
                  <a:pt x="4515442" y="0"/>
                </a:moveTo>
                <a:cubicBezTo>
                  <a:pt x="4614206" y="0"/>
                  <a:pt x="4694271" y="0"/>
                  <a:pt x="4694271" y="0"/>
                </a:cubicBezTo>
                <a:lnTo>
                  <a:pt x="4694271" y="1285240"/>
                </a:lnTo>
                <a:cubicBezTo>
                  <a:pt x="4694271" y="1285240"/>
                  <a:pt x="4614206" y="1285240"/>
                  <a:pt x="4515442" y="1285240"/>
                </a:cubicBezTo>
                <a:lnTo>
                  <a:pt x="178829" y="1285240"/>
                </a:lnTo>
                <a:cubicBezTo>
                  <a:pt x="80065" y="1285240"/>
                  <a:pt x="0" y="1285240"/>
                  <a:pt x="0" y="1285240"/>
                </a:cubicBezTo>
                <a:lnTo>
                  <a:pt x="0" y="0"/>
                </a:lnTo>
                <a:cubicBezTo>
                  <a:pt x="0" y="0"/>
                  <a:pt x="80065" y="0"/>
                  <a:pt x="178829" y="0"/>
                </a:cubicBezTo>
                <a:close/>
              </a:path>
            </a:pathLst>
          </a:custGeom>
          <a:solidFill>
            <a:srgbClr val="FFFFFF"/>
          </a:solidFill>
          <a:ln w="22348" cap="flat">
            <a:solidFill>
              <a:srgbClr val="666666"/>
            </a:solidFill>
            <a:prstDash val="solid"/>
            <a:miter/>
          </a:ln>
        </p:spPr>
        <p:txBody>
          <a:bodyPr rtlCol="0" anchor="ctr"/>
          <a:lstStyle/>
          <a:p>
            <a:pPr algn="ctr"/>
            <a:endParaRPr lang="en-IN" sz="1200"/>
          </a:p>
        </p:txBody>
      </p:sp>
      <p:sp>
        <p:nvSpPr>
          <p:cNvPr id="57" name="TextBox 56">
            <a:extLst>
              <a:ext uri="{FF2B5EF4-FFF2-40B4-BE49-F238E27FC236}">
                <a16:creationId xmlns:a16="http://schemas.microsoft.com/office/drawing/2014/main" id="{0CA761C8-4D23-8BD4-F15D-CBA68C793E2B}"/>
              </a:ext>
            </a:extLst>
          </p:cNvPr>
          <p:cNvSpPr txBox="1"/>
          <p:nvPr/>
        </p:nvSpPr>
        <p:spPr>
          <a:xfrm>
            <a:off x="1512236" y="5442500"/>
            <a:ext cx="1627369" cy="295466"/>
          </a:xfrm>
          <a:prstGeom prst="rect">
            <a:avLst/>
          </a:prstGeom>
          <a:noFill/>
        </p:spPr>
        <p:txBody>
          <a:bodyPr wrap="none" rtlCol="0">
            <a:spAutoFit/>
          </a:bodyPr>
          <a:lstStyle/>
          <a:p>
            <a:pPr algn="ctr"/>
            <a:r>
              <a:rPr lang="en-IN" sz="1320" b="1">
                <a:ln/>
                <a:solidFill>
                  <a:srgbClr val="1A365D"/>
                </a:solidFill>
                <a:latin typeface="Arial"/>
                <a:cs typeface="Arial"/>
                <a:sym typeface="Arial"/>
                <a:rtl val="0"/>
              </a:rPr>
              <a:t>Resource Pooling</a:t>
            </a:r>
          </a:p>
        </p:txBody>
      </p:sp>
      <p:sp>
        <p:nvSpPr>
          <p:cNvPr id="58" name="TextBox 57">
            <a:extLst>
              <a:ext uri="{FF2B5EF4-FFF2-40B4-BE49-F238E27FC236}">
                <a16:creationId xmlns:a16="http://schemas.microsoft.com/office/drawing/2014/main" id="{3AEFC737-8F7A-FB96-0844-8036C7FD04F4}"/>
              </a:ext>
            </a:extLst>
          </p:cNvPr>
          <p:cNvSpPr txBox="1"/>
          <p:nvPr/>
        </p:nvSpPr>
        <p:spPr>
          <a:xfrm>
            <a:off x="1317471" y="5688839"/>
            <a:ext cx="2016899" cy="254813"/>
          </a:xfrm>
          <a:prstGeom prst="rect">
            <a:avLst/>
          </a:prstGeom>
          <a:noFill/>
        </p:spPr>
        <p:txBody>
          <a:bodyPr wrap="none" rtlCol="0">
            <a:spAutoFit/>
          </a:bodyPr>
          <a:lstStyle/>
          <a:p>
            <a:pPr algn="ctr"/>
            <a:r>
              <a:rPr lang="en-IN" sz="1056">
                <a:ln/>
                <a:solidFill>
                  <a:srgbClr val="444444"/>
                </a:solidFill>
                <a:latin typeface="Arial"/>
                <a:cs typeface="Arial"/>
                <a:sym typeface="Arial"/>
                <a:rtl val="0"/>
              </a:rPr>
              <a:t>Centralized CU allows efficient</a:t>
            </a:r>
          </a:p>
        </p:txBody>
      </p:sp>
      <p:sp>
        <p:nvSpPr>
          <p:cNvPr id="59" name="TextBox 58">
            <a:extLst>
              <a:ext uri="{FF2B5EF4-FFF2-40B4-BE49-F238E27FC236}">
                <a16:creationId xmlns:a16="http://schemas.microsoft.com/office/drawing/2014/main" id="{842ABFAC-EB97-F8B7-F0CA-0A40F4370369}"/>
              </a:ext>
            </a:extLst>
          </p:cNvPr>
          <p:cNvSpPr txBox="1"/>
          <p:nvPr/>
        </p:nvSpPr>
        <p:spPr>
          <a:xfrm>
            <a:off x="1396018" y="5849493"/>
            <a:ext cx="1859805" cy="254813"/>
          </a:xfrm>
          <a:prstGeom prst="rect">
            <a:avLst/>
          </a:prstGeom>
          <a:noFill/>
        </p:spPr>
        <p:txBody>
          <a:bodyPr wrap="none" rtlCol="0">
            <a:spAutoFit/>
          </a:bodyPr>
          <a:lstStyle/>
          <a:p>
            <a:pPr algn="ctr"/>
            <a:r>
              <a:rPr lang="en-IN" sz="1056">
                <a:ln/>
                <a:solidFill>
                  <a:srgbClr val="444444"/>
                </a:solidFill>
                <a:latin typeface="Arial"/>
                <a:cs typeface="Arial"/>
                <a:sym typeface="Arial"/>
                <a:rtl val="0"/>
              </a:rPr>
              <a:t>coordination across multiple</a:t>
            </a:r>
          </a:p>
        </p:txBody>
      </p:sp>
      <p:sp>
        <p:nvSpPr>
          <p:cNvPr id="60" name="TextBox 59">
            <a:extLst>
              <a:ext uri="{FF2B5EF4-FFF2-40B4-BE49-F238E27FC236}">
                <a16:creationId xmlns:a16="http://schemas.microsoft.com/office/drawing/2014/main" id="{341BAAD8-4B61-9B20-CD95-7E72E5F5C4E3}"/>
              </a:ext>
            </a:extLst>
          </p:cNvPr>
          <p:cNvSpPr txBox="1"/>
          <p:nvPr/>
        </p:nvSpPr>
        <p:spPr>
          <a:xfrm>
            <a:off x="1948253" y="6010149"/>
            <a:ext cx="755336" cy="254813"/>
          </a:xfrm>
          <a:prstGeom prst="rect">
            <a:avLst/>
          </a:prstGeom>
          <a:noFill/>
        </p:spPr>
        <p:txBody>
          <a:bodyPr wrap="none" rtlCol="0">
            <a:spAutoFit/>
          </a:bodyPr>
          <a:lstStyle/>
          <a:p>
            <a:pPr algn="ctr"/>
            <a:r>
              <a:rPr lang="en-IN" sz="1056">
                <a:ln/>
                <a:solidFill>
                  <a:srgbClr val="444444"/>
                </a:solidFill>
                <a:latin typeface="Arial"/>
                <a:cs typeface="Arial"/>
                <a:sym typeface="Arial"/>
                <a:rtl val="0"/>
              </a:rPr>
              <a:t>DUs/cells</a:t>
            </a:r>
          </a:p>
        </p:txBody>
      </p:sp>
      <p:sp>
        <p:nvSpPr>
          <p:cNvPr id="61" name="Freeform: Shape 60">
            <a:extLst>
              <a:ext uri="{FF2B5EF4-FFF2-40B4-BE49-F238E27FC236}">
                <a16:creationId xmlns:a16="http://schemas.microsoft.com/office/drawing/2014/main" id="{8B4511F9-F05B-C36E-A57D-84536A0CC782}"/>
              </a:ext>
            </a:extLst>
          </p:cNvPr>
          <p:cNvSpPr/>
          <p:nvPr/>
        </p:nvSpPr>
        <p:spPr>
          <a:xfrm>
            <a:off x="4412264" y="5408718"/>
            <a:ext cx="6780613" cy="856827"/>
          </a:xfrm>
          <a:custGeom>
            <a:avLst/>
            <a:gdLst>
              <a:gd name="connsiteX0" fmla="*/ 9992091 w 10170920"/>
              <a:gd name="connsiteY0" fmla="*/ 0 h 1285240"/>
              <a:gd name="connsiteX1" fmla="*/ 10170920 w 10170920"/>
              <a:gd name="connsiteY1" fmla="*/ 0 h 1285240"/>
              <a:gd name="connsiteX2" fmla="*/ 10170920 w 10170920"/>
              <a:gd name="connsiteY2" fmla="*/ 1285240 h 1285240"/>
              <a:gd name="connsiteX3" fmla="*/ 9992091 w 10170920"/>
              <a:gd name="connsiteY3" fmla="*/ 1285240 h 1285240"/>
              <a:gd name="connsiteX4" fmla="*/ 178829 w 10170920"/>
              <a:gd name="connsiteY4" fmla="*/ 1285240 h 1285240"/>
              <a:gd name="connsiteX5" fmla="*/ 0 w 10170920"/>
              <a:gd name="connsiteY5" fmla="*/ 1285240 h 1285240"/>
              <a:gd name="connsiteX6" fmla="*/ 0 w 10170920"/>
              <a:gd name="connsiteY6" fmla="*/ 0 h 1285240"/>
              <a:gd name="connsiteX7" fmla="*/ 178829 w 10170920"/>
              <a:gd name="connsiteY7" fmla="*/ 0 h 128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0920" h="1285240">
                <a:moveTo>
                  <a:pt x="9992091" y="0"/>
                </a:moveTo>
                <a:cubicBezTo>
                  <a:pt x="10090856" y="0"/>
                  <a:pt x="10170920" y="0"/>
                  <a:pt x="10170920" y="0"/>
                </a:cubicBezTo>
                <a:lnTo>
                  <a:pt x="10170920" y="1285240"/>
                </a:lnTo>
                <a:cubicBezTo>
                  <a:pt x="10170920" y="1285240"/>
                  <a:pt x="10090856" y="1285240"/>
                  <a:pt x="9992091" y="1285240"/>
                </a:cubicBezTo>
                <a:lnTo>
                  <a:pt x="178829" y="1285240"/>
                </a:lnTo>
                <a:cubicBezTo>
                  <a:pt x="80065" y="1285240"/>
                  <a:pt x="0" y="1285240"/>
                  <a:pt x="0" y="1285240"/>
                </a:cubicBezTo>
                <a:lnTo>
                  <a:pt x="0" y="0"/>
                </a:lnTo>
                <a:cubicBezTo>
                  <a:pt x="0" y="0"/>
                  <a:pt x="80065" y="0"/>
                  <a:pt x="178829" y="0"/>
                </a:cubicBezTo>
                <a:close/>
              </a:path>
            </a:pathLst>
          </a:custGeom>
          <a:solidFill>
            <a:srgbClr val="FFFFFF"/>
          </a:solidFill>
          <a:ln w="22348" cap="flat">
            <a:solidFill>
              <a:srgbClr val="666666"/>
            </a:solidFill>
            <a:prstDash val="solid"/>
            <a:miter/>
          </a:ln>
        </p:spPr>
        <p:txBody>
          <a:bodyPr rtlCol="0" anchor="ctr"/>
          <a:lstStyle/>
          <a:p>
            <a:pPr algn="ctr"/>
            <a:endParaRPr lang="en-IN" sz="1200"/>
          </a:p>
        </p:txBody>
      </p:sp>
      <p:sp>
        <p:nvSpPr>
          <p:cNvPr id="62" name="TextBox 61">
            <a:extLst>
              <a:ext uri="{FF2B5EF4-FFF2-40B4-BE49-F238E27FC236}">
                <a16:creationId xmlns:a16="http://schemas.microsoft.com/office/drawing/2014/main" id="{D6371FE1-8D50-86E3-6DCD-DE6DAD0BCBA5}"/>
              </a:ext>
            </a:extLst>
          </p:cNvPr>
          <p:cNvSpPr txBox="1"/>
          <p:nvPr/>
        </p:nvSpPr>
        <p:spPr>
          <a:xfrm>
            <a:off x="6461821" y="5442500"/>
            <a:ext cx="2756011" cy="295466"/>
          </a:xfrm>
          <a:prstGeom prst="rect">
            <a:avLst/>
          </a:prstGeom>
          <a:noFill/>
        </p:spPr>
        <p:txBody>
          <a:bodyPr wrap="none" rtlCol="0">
            <a:spAutoFit/>
          </a:bodyPr>
          <a:lstStyle/>
          <a:p>
            <a:pPr algn="ctr"/>
            <a:r>
              <a:rPr lang="en-IN" sz="1320" b="1">
                <a:ln/>
                <a:solidFill>
                  <a:srgbClr val="1A365D"/>
                </a:solidFill>
                <a:latin typeface="Arial"/>
                <a:cs typeface="Arial"/>
                <a:sym typeface="Arial"/>
                <a:rtl val="0"/>
              </a:rPr>
              <a:t>Virtualization (vRAN/Open RAN)</a:t>
            </a:r>
          </a:p>
        </p:txBody>
      </p:sp>
      <p:sp>
        <p:nvSpPr>
          <p:cNvPr id="63" name="TextBox 62">
            <a:extLst>
              <a:ext uri="{FF2B5EF4-FFF2-40B4-BE49-F238E27FC236}">
                <a16:creationId xmlns:a16="http://schemas.microsoft.com/office/drawing/2014/main" id="{7E7CAD1A-FA3E-F721-34E7-9E4A0A11E4B3}"/>
              </a:ext>
            </a:extLst>
          </p:cNvPr>
          <p:cNvSpPr txBox="1"/>
          <p:nvPr/>
        </p:nvSpPr>
        <p:spPr>
          <a:xfrm>
            <a:off x="5904039" y="5688839"/>
            <a:ext cx="3871574" cy="254813"/>
          </a:xfrm>
          <a:prstGeom prst="rect">
            <a:avLst/>
          </a:prstGeom>
          <a:noFill/>
        </p:spPr>
        <p:txBody>
          <a:bodyPr wrap="none" rtlCol="0">
            <a:spAutoFit/>
          </a:bodyPr>
          <a:lstStyle/>
          <a:p>
            <a:pPr algn="ctr"/>
            <a:r>
              <a:rPr lang="en-IN" sz="1056">
                <a:ln/>
                <a:solidFill>
                  <a:srgbClr val="444444"/>
                </a:solidFill>
                <a:latin typeface="Arial"/>
                <a:cs typeface="Arial"/>
                <a:sym typeface="Arial"/>
                <a:rtl val="0"/>
              </a:rPr>
              <a:t>Standardized F1 interface enables multi-vendor environments</a:t>
            </a:r>
          </a:p>
        </p:txBody>
      </p:sp>
      <p:sp>
        <p:nvSpPr>
          <p:cNvPr id="64" name="TextBox 63">
            <a:extLst>
              <a:ext uri="{FF2B5EF4-FFF2-40B4-BE49-F238E27FC236}">
                <a16:creationId xmlns:a16="http://schemas.microsoft.com/office/drawing/2014/main" id="{AFAE44C1-44AF-7C64-06C0-A6CF7E35765B}"/>
              </a:ext>
            </a:extLst>
          </p:cNvPr>
          <p:cNvSpPr txBox="1"/>
          <p:nvPr/>
        </p:nvSpPr>
        <p:spPr>
          <a:xfrm>
            <a:off x="5800646" y="5849493"/>
            <a:ext cx="4078361" cy="254813"/>
          </a:xfrm>
          <a:prstGeom prst="rect">
            <a:avLst/>
          </a:prstGeom>
          <a:noFill/>
        </p:spPr>
        <p:txBody>
          <a:bodyPr wrap="none" rtlCol="0">
            <a:spAutoFit/>
          </a:bodyPr>
          <a:lstStyle/>
          <a:p>
            <a:pPr algn="ctr"/>
            <a:r>
              <a:rPr lang="en-IN" sz="1056">
                <a:ln/>
                <a:solidFill>
                  <a:srgbClr val="444444"/>
                </a:solidFill>
                <a:latin typeface="Arial"/>
                <a:cs typeface="Arial"/>
                <a:sym typeface="Arial"/>
                <a:rtl val="0"/>
              </a:rPr>
              <a:t>CUs and DUs from different suppliers can potentially interoperate</a:t>
            </a:r>
          </a:p>
        </p:txBody>
      </p:sp>
      <p:sp>
        <p:nvSpPr>
          <p:cNvPr id="65" name="TextBox 64">
            <a:extLst>
              <a:ext uri="{FF2B5EF4-FFF2-40B4-BE49-F238E27FC236}">
                <a16:creationId xmlns:a16="http://schemas.microsoft.com/office/drawing/2014/main" id="{C34741E5-EA77-0F89-F66E-0E6C62570491}"/>
              </a:ext>
            </a:extLst>
          </p:cNvPr>
          <p:cNvSpPr txBox="1"/>
          <p:nvPr/>
        </p:nvSpPr>
        <p:spPr>
          <a:xfrm>
            <a:off x="6478717" y="6010149"/>
            <a:ext cx="2722220" cy="254813"/>
          </a:xfrm>
          <a:prstGeom prst="rect">
            <a:avLst/>
          </a:prstGeom>
          <a:noFill/>
        </p:spPr>
        <p:txBody>
          <a:bodyPr wrap="none" rtlCol="0">
            <a:spAutoFit/>
          </a:bodyPr>
          <a:lstStyle/>
          <a:p>
            <a:pPr algn="ctr"/>
            <a:r>
              <a:rPr lang="en-IN" sz="1056">
                <a:ln/>
                <a:solidFill>
                  <a:srgbClr val="444444"/>
                </a:solidFill>
                <a:latin typeface="Arial"/>
                <a:cs typeface="Arial"/>
                <a:sym typeface="Arial"/>
                <a:rtl val="0"/>
              </a:rPr>
              <a:t>Facilitates vRAN and O-RAN deployments</a:t>
            </a:r>
          </a:p>
        </p:txBody>
      </p:sp>
      <p:sp>
        <p:nvSpPr>
          <p:cNvPr id="66" name="Freeform: Shape 65">
            <a:extLst>
              <a:ext uri="{FF2B5EF4-FFF2-40B4-BE49-F238E27FC236}">
                <a16:creationId xmlns:a16="http://schemas.microsoft.com/office/drawing/2014/main" id="{7609D153-8498-9941-C885-C48262899E7A}"/>
              </a:ext>
            </a:extLst>
          </p:cNvPr>
          <p:cNvSpPr/>
          <p:nvPr/>
        </p:nvSpPr>
        <p:spPr>
          <a:xfrm>
            <a:off x="761163" y="963930"/>
            <a:ext cx="2235367" cy="642620"/>
          </a:xfrm>
          <a:custGeom>
            <a:avLst/>
            <a:gdLst>
              <a:gd name="connsiteX0" fmla="*/ 3353051 w 3353050"/>
              <a:gd name="connsiteY0" fmla="*/ 963930 h 963930"/>
              <a:gd name="connsiteX1" fmla="*/ 3353051 w 3353050"/>
              <a:gd name="connsiteY1" fmla="*/ 0 h 963930"/>
              <a:gd name="connsiteX2" fmla="*/ 0 w 3353050"/>
              <a:gd name="connsiteY2" fmla="*/ 0 h 963930"/>
            </a:gdLst>
            <a:ahLst/>
            <a:cxnLst>
              <a:cxn ang="0">
                <a:pos x="connsiteX0" y="connsiteY0"/>
              </a:cxn>
              <a:cxn ang="0">
                <a:pos x="connsiteX1" y="connsiteY1"/>
              </a:cxn>
              <a:cxn ang="0">
                <a:pos x="connsiteX2" y="connsiteY2"/>
              </a:cxn>
            </a:cxnLst>
            <a:rect l="l" t="t" r="r" b="b"/>
            <a:pathLst>
              <a:path w="3353050" h="963930">
                <a:moveTo>
                  <a:pt x="3353051" y="963930"/>
                </a:moveTo>
                <a:lnTo>
                  <a:pt x="3353051" y="0"/>
                </a:lnTo>
                <a:lnTo>
                  <a:pt x="0" y="0"/>
                </a:lnTo>
              </a:path>
            </a:pathLst>
          </a:custGeom>
          <a:noFill/>
          <a:ln w="44696" cap="flat">
            <a:solidFill>
              <a:srgbClr val="1A365D"/>
            </a:solidFill>
            <a:prstDash val="solid"/>
            <a:miter/>
          </a:ln>
        </p:spPr>
        <p:txBody>
          <a:bodyPr rtlCol="0" anchor="ctr"/>
          <a:lstStyle/>
          <a:p>
            <a:pPr algn="ctr"/>
            <a:endParaRPr lang="en-IN" sz="1200"/>
          </a:p>
        </p:txBody>
      </p:sp>
      <p:sp>
        <p:nvSpPr>
          <p:cNvPr id="67" name="TextBox 66">
            <a:extLst>
              <a:ext uri="{FF2B5EF4-FFF2-40B4-BE49-F238E27FC236}">
                <a16:creationId xmlns:a16="http://schemas.microsoft.com/office/drawing/2014/main" id="{A5FC1928-C17D-05A0-AF55-A82ADAC57476}"/>
              </a:ext>
            </a:extLst>
          </p:cNvPr>
          <p:cNvSpPr txBox="1"/>
          <p:nvPr/>
        </p:nvSpPr>
        <p:spPr>
          <a:xfrm>
            <a:off x="1943304" y="740664"/>
            <a:ext cx="1614673" cy="281937"/>
          </a:xfrm>
          <a:prstGeom prst="rect">
            <a:avLst/>
          </a:prstGeom>
          <a:noFill/>
        </p:spPr>
        <p:txBody>
          <a:bodyPr wrap="none" rtlCol="0">
            <a:spAutoFit/>
          </a:bodyPr>
          <a:lstStyle/>
          <a:p>
            <a:pPr algn="ctr"/>
            <a:r>
              <a:rPr lang="en-IN" sz="1232">
                <a:ln/>
                <a:solidFill>
                  <a:srgbClr val="333333"/>
                </a:solidFill>
                <a:latin typeface="Arial"/>
                <a:cs typeface="Arial"/>
                <a:sym typeface="Arial"/>
                <a:rtl val="0"/>
              </a:rPr>
              <a:t>To 5G Core Network</a:t>
            </a:r>
          </a:p>
        </p:txBody>
      </p:sp>
      <p:sp>
        <p:nvSpPr>
          <p:cNvPr id="68" name="Freeform: Shape 67">
            <a:extLst>
              <a:ext uri="{FF2B5EF4-FFF2-40B4-BE49-F238E27FC236}">
                <a16:creationId xmlns:a16="http://schemas.microsoft.com/office/drawing/2014/main" id="{3B4456BC-6014-4FD9-5EE1-8FA54A7FD163}"/>
              </a:ext>
            </a:extLst>
          </p:cNvPr>
          <p:cNvSpPr/>
          <p:nvPr/>
        </p:nvSpPr>
        <p:spPr>
          <a:xfrm rot="10800000">
            <a:off x="761163" y="910379"/>
            <a:ext cx="149024" cy="107103"/>
          </a:xfrm>
          <a:custGeom>
            <a:avLst/>
            <a:gdLst>
              <a:gd name="connsiteX0" fmla="*/ -10 w 223536"/>
              <a:gd name="connsiteY0" fmla="*/ 80328 h 160655"/>
              <a:gd name="connsiteX1" fmla="*/ 223527 w 223536"/>
              <a:gd name="connsiteY1" fmla="*/ 0 h 160655"/>
              <a:gd name="connsiteX2" fmla="*/ 223527 w 223536"/>
              <a:gd name="connsiteY2" fmla="*/ 160655 h 160655"/>
            </a:gdLst>
            <a:ahLst/>
            <a:cxnLst>
              <a:cxn ang="0">
                <a:pos x="connsiteX0" y="connsiteY0"/>
              </a:cxn>
              <a:cxn ang="0">
                <a:pos x="connsiteX1" y="connsiteY1"/>
              </a:cxn>
              <a:cxn ang="0">
                <a:pos x="connsiteX2" y="connsiteY2"/>
              </a:cxn>
            </a:cxnLst>
            <a:rect l="l" t="t" r="r" b="b"/>
            <a:pathLst>
              <a:path w="223536" h="160655">
                <a:moveTo>
                  <a:pt x="-10" y="80328"/>
                </a:moveTo>
                <a:lnTo>
                  <a:pt x="223527" y="0"/>
                </a:lnTo>
                <a:lnTo>
                  <a:pt x="223527" y="160655"/>
                </a:lnTo>
                <a:close/>
              </a:path>
            </a:pathLst>
          </a:custGeom>
          <a:solidFill>
            <a:srgbClr val="1A365D"/>
          </a:solidFill>
          <a:ln w="22348" cap="flat">
            <a:noFill/>
            <a:prstDash val="solid"/>
            <a:miter/>
          </a:ln>
        </p:spPr>
        <p:txBody>
          <a:bodyPr rtlCol="0" anchor="ctr"/>
          <a:lstStyle/>
          <a:p>
            <a:pPr algn="ctr"/>
            <a:endParaRPr lang="en-IN" sz="1200"/>
          </a:p>
        </p:txBody>
      </p:sp>
      <p:sp>
        <p:nvSpPr>
          <p:cNvPr id="69" name="Freeform: Shape 68">
            <a:extLst>
              <a:ext uri="{FF2B5EF4-FFF2-40B4-BE49-F238E27FC236}">
                <a16:creationId xmlns:a16="http://schemas.microsoft.com/office/drawing/2014/main" id="{5D714D0B-6C85-6612-6364-827F9002E541}"/>
              </a:ext>
            </a:extLst>
          </p:cNvPr>
          <p:cNvSpPr/>
          <p:nvPr/>
        </p:nvSpPr>
        <p:spPr>
          <a:xfrm>
            <a:off x="8957509" y="3855720"/>
            <a:ext cx="2235367" cy="214207"/>
          </a:xfrm>
          <a:custGeom>
            <a:avLst/>
            <a:gdLst>
              <a:gd name="connsiteX0" fmla="*/ 0 w 3353050"/>
              <a:gd name="connsiteY0" fmla="*/ 0 h 321310"/>
              <a:gd name="connsiteX1" fmla="*/ 0 w 3353050"/>
              <a:gd name="connsiteY1" fmla="*/ 321310 h 321310"/>
              <a:gd name="connsiteX2" fmla="*/ 3353051 w 3353050"/>
              <a:gd name="connsiteY2" fmla="*/ 321310 h 321310"/>
            </a:gdLst>
            <a:ahLst/>
            <a:cxnLst>
              <a:cxn ang="0">
                <a:pos x="connsiteX0" y="connsiteY0"/>
              </a:cxn>
              <a:cxn ang="0">
                <a:pos x="connsiteX1" y="connsiteY1"/>
              </a:cxn>
              <a:cxn ang="0">
                <a:pos x="connsiteX2" y="connsiteY2"/>
              </a:cxn>
            </a:cxnLst>
            <a:rect l="l" t="t" r="r" b="b"/>
            <a:pathLst>
              <a:path w="3353050" h="321310">
                <a:moveTo>
                  <a:pt x="0" y="0"/>
                </a:moveTo>
                <a:lnTo>
                  <a:pt x="0" y="321310"/>
                </a:lnTo>
                <a:lnTo>
                  <a:pt x="3353051" y="321310"/>
                </a:lnTo>
              </a:path>
            </a:pathLst>
          </a:custGeom>
          <a:noFill/>
          <a:ln w="44696" cap="flat">
            <a:solidFill>
              <a:srgbClr val="1A365D"/>
            </a:solidFill>
            <a:prstDash val="solid"/>
            <a:miter/>
          </a:ln>
        </p:spPr>
        <p:txBody>
          <a:bodyPr rtlCol="0" anchor="ctr"/>
          <a:lstStyle/>
          <a:p>
            <a:pPr algn="ctr"/>
            <a:endParaRPr lang="en-IN" sz="1200"/>
          </a:p>
        </p:txBody>
      </p:sp>
      <p:sp>
        <p:nvSpPr>
          <p:cNvPr id="70" name="TextBox 69">
            <a:extLst>
              <a:ext uri="{FF2B5EF4-FFF2-40B4-BE49-F238E27FC236}">
                <a16:creationId xmlns:a16="http://schemas.microsoft.com/office/drawing/2014/main" id="{94E9B49D-B123-864C-2F5E-EEB3CD8B3E3C}"/>
              </a:ext>
            </a:extLst>
          </p:cNvPr>
          <p:cNvSpPr txBox="1"/>
          <p:nvPr/>
        </p:nvSpPr>
        <p:spPr>
          <a:xfrm>
            <a:off x="10267225" y="3846661"/>
            <a:ext cx="614399" cy="281937"/>
          </a:xfrm>
          <a:prstGeom prst="rect">
            <a:avLst/>
          </a:prstGeom>
          <a:noFill/>
        </p:spPr>
        <p:txBody>
          <a:bodyPr wrap="none" rtlCol="0">
            <a:spAutoFit/>
          </a:bodyPr>
          <a:lstStyle/>
          <a:p>
            <a:pPr algn="ctr"/>
            <a:r>
              <a:rPr lang="en-IN" sz="1232">
                <a:ln/>
                <a:solidFill>
                  <a:srgbClr val="333333"/>
                </a:solidFill>
                <a:latin typeface="Arial"/>
                <a:cs typeface="Arial"/>
                <a:sym typeface="Arial"/>
                <a:rtl val="0"/>
              </a:rPr>
              <a:t>To UE</a:t>
            </a:r>
          </a:p>
        </p:txBody>
      </p:sp>
      <p:sp>
        <p:nvSpPr>
          <p:cNvPr id="71" name="Freeform: Shape 70">
            <a:extLst>
              <a:ext uri="{FF2B5EF4-FFF2-40B4-BE49-F238E27FC236}">
                <a16:creationId xmlns:a16="http://schemas.microsoft.com/office/drawing/2014/main" id="{9AE75053-A4BD-F385-0A54-9A0B53E48C25}"/>
              </a:ext>
            </a:extLst>
          </p:cNvPr>
          <p:cNvSpPr/>
          <p:nvPr/>
        </p:nvSpPr>
        <p:spPr>
          <a:xfrm>
            <a:off x="10894828" y="4016375"/>
            <a:ext cx="149024" cy="107103"/>
          </a:xfrm>
          <a:custGeom>
            <a:avLst/>
            <a:gdLst>
              <a:gd name="connsiteX0" fmla="*/ 223537 w 223536"/>
              <a:gd name="connsiteY0" fmla="*/ 80328 h 160655"/>
              <a:gd name="connsiteX1" fmla="*/ 0 w 223536"/>
              <a:gd name="connsiteY1" fmla="*/ 0 h 160655"/>
              <a:gd name="connsiteX2" fmla="*/ 0 w 223536"/>
              <a:gd name="connsiteY2" fmla="*/ 160655 h 160655"/>
            </a:gdLst>
            <a:ahLst/>
            <a:cxnLst>
              <a:cxn ang="0">
                <a:pos x="connsiteX0" y="connsiteY0"/>
              </a:cxn>
              <a:cxn ang="0">
                <a:pos x="connsiteX1" y="connsiteY1"/>
              </a:cxn>
              <a:cxn ang="0">
                <a:pos x="connsiteX2" y="connsiteY2"/>
              </a:cxn>
            </a:cxnLst>
            <a:rect l="l" t="t" r="r" b="b"/>
            <a:pathLst>
              <a:path w="223536" h="160655">
                <a:moveTo>
                  <a:pt x="223537" y="80328"/>
                </a:moveTo>
                <a:lnTo>
                  <a:pt x="0" y="0"/>
                </a:lnTo>
                <a:lnTo>
                  <a:pt x="0" y="160655"/>
                </a:lnTo>
                <a:close/>
              </a:path>
            </a:pathLst>
          </a:custGeom>
          <a:solidFill>
            <a:srgbClr val="1A365D"/>
          </a:solidFill>
          <a:ln w="22348" cap="flat">
            <a:noFill/>
            <a:prstDash val="solid"/>
            <a:miter/>
          </a:ln>
        </p:spPr>
        <p:txBody>
          <a:bodyPr rtlCol="0" anchor="ctr"/>
          <a:lstStyle/>
          <a:p>
            <a:pPr algn="ctr"/>
            <a:endParaRPr lang="en-IN" sz="1200"/>
          </a:p>
        </p:txBody>
      </p:sp>
    </p:spTree>
    <p:extLst>
      <p:ext uri="{BB962C8B-B14F-4D97-AF65-F5344CB8AC3E}">
        <p14:creationId xmlns:p14="http://schemas.microsoft.com/office/powerpoint/2010/main" val="3292004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0D43A47F-8138-49E6-885F-9C11B3B4A70F}"/>
              </a:ext>
            </a:extLst>
          </p:cNvPr>
          <p:cNvSpPr>
            <a:spLocks noGrp="1"/>
          </p:cNvSpPr>
          <p:nvPr>
            <p:ph type="title"/>
          </p:nvPr>
        </p:nvSpPr>
        <p:spPr>
          <a:xfrm>
            <a:off x="162983" y="361391"/>
            <a:ext cx="5933017" cy="78232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eaLnBrk="0" hangingPunct="0">
              <a:lnSpc>
                <a:spcPct val="90000"/>
              </a:lnSpc>
            </a:pPr>
            <a:r>
              <a:rPr lang="en-US" sz="2800" b="1" dirty="0">
                <a:solidFill>
                  <a:srgbClr val="023E82"/>
                </a:solidFill>
              </a:rPr>
              <a:t>What is Dual Connectivity?</a:t>
            </a:r>
          </a:p>
        </p:txBody>
      </p:sp>
      <p:grpSp>
        <p:nvGrpSpPr>
          <p:cNvPr id="5" name="Group 38">
            <a:extLst>
              <a:ext uri="{FF2B5EF4-FFF2-40B4-BE49-F238E27FC236}">
                <a16:creationId xmlns:a16="http://schemas.microsoft.com/office/drawing/2014/main" id="{A2EB6923-4704-48D2-99F1-3A295388FA22}"/>
              </a:ext>
            </a:extLst>
          </p:cNvPr>
          <p:cNvGrpSpPr>
            <a:grpSpLocks/>
          </p:cNvGrpSpPr>
          <p:nvPr/>
        </p:nvGrpSpPr>
        <p:grpSpPr bwMode="auto">
          <a:xfrm>
            <a:off x="1608138" y="3998913"/>
            <a:ext cx="8010525" cy="2038350"/>
            <a:chOff x="131763" y="4649173"/>
            <a:chExt cx="10680700" cy="1751627"/>
          </a:xfrm>
          <a:solidFill>
            <a:srgbClr val="0070C0"/>
          </a:solidFill>
        </p:grpSpPr>
        <p:sp>
          <p:nvSpPr>
            <p:cNvPr id="6" name="Oval 63">
              <a:extLst>
                <a:ext uri="{FF2B5EF4-FFF2-40B4-BE49-F238E27FC236}">
                  <a16:creationId xmlns:a16="http://schemas.microsoft.com/office/drawing/2014/main" id="{04921FA1-7712-44C0-A556-951865150BCD}"/>
                </a:ext>
              </a:extLst>
            </p:cNvPr>
            <p:cNvSpPr>
              <a:spLocks noChangeArrowheads="1"/>
            </p:cNvSpPr>
            <p:nvPr/>
          </p:nvSpPr>
          <p:spPr bwMode="auto">
            <a:xfrm>
              <a:off x="144463" y="4686300"/>
              <a:ext cx="10615612" cy="1714500"/>
            </a:xfrm>
            <a:prstGeom prst="ellipse">
              <a:avLst/>
            </a:prstGeom>
            <a:grpFill/>
            <a:ln w="76200">
              <a:solidFill>
                <a:srgbClr val="B1B3B4"/>
              </a:solidFill>
              <a:round/>
              <a:headEnd/>
              <a:tailEnd/>
            </a:ln>
            <a:effectLst/>
            <a:extLst>
              <a:ext uri="{AF507438-7753-43E0-B8FC-AC1667EBCBE1}">
                <a14:hiddenEffects xmlns:a14="http://schemas.microsoft.com/office/drawing/2010/main">
                  <a:effectLst>
                    <a:outerShdw dist="107763" dir="2700000" algn="ctr" rotWithShape="0">
                      <a:srgbClr val="B1B3B4">
                        <a:alpha val="50000"/>
                      </a:srgbClr>
                    </a:outerShdw>
                  </a:effectLst>
                </a14:hiddenEffects>
              </a:ext>
            </a:extLst>
          </p:spPr>
          <p:txBody>
            <a:bodyPr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spcBef>
                  <a:spcPct val="50000"/>
                </a:spcBef>
              </a:pPr>
              <a:endParaRPr lang="en-US" altLang="en-US"/>
            </a:p>
          </p:txBody>
        </p:sp>
        <p:sp>
          <p:nvSpPr>
            <p:cNvPr id="7" name="Oval 64">
              <a:extLst>
                <a:ext uri="{FF2B5EF4-FFF2-40B4-BE49-F238E27FC236}">
                  <a16:creationId xmlns:a16="http://schemas.microsoft.com/office/drawing/2014/main" id="{06AED773-6B5A-4788-BED2-2761141B869F}"/>
                </a:ext>
              </a:extLst>
            </p:cNvPr>
            <p:cNvSpPr>
              <a:spLocks noChangeArrowheads="1"/>
            </p:cNvSpPr>
            <p:nvPr/>
          </p:nvSpPr>
          <p:spPr bwMode="auto">
            <a:xfrm>
              <a:off x="131763" y="4649173"/>
              <a:ext cx="10680700" cy="1711325"/>
            </a:xfrm>
            <a:prstGeom prst="ellipse">
              <a:avLst/>
            </a:prstGeom>
            <a:grpFill/>
            <a:ln>
              <a:noFill/>
            </a:ln>
            <a:effectLst/>
            <a:extLst>
              <a:ext uri="{91240B29-F687-4F45-9708-019B960494DF}">
                <a14:hiddenLine xmlns:a14="http://schemas.microsoft.com/office/drawing/2010/main" w="9525">
                  <a:solidFill>
                    <a:srgbClr val="58585A"/>
                  </a:solidFill>
                  <a:round/>
                  <a:headEnd/>
                  <a:tailEnd/>
                </a14:hiddenLine>
              </a:ext>
              <a:ext uri="{AF507438-7753-43E0-B8FC-AC1667EBCBE1}">
                <a14:hiddenEffects xmlns:a14="http://schemas.microsoft.com/office/drawing/2010/main">
                  <a:effectLst>
                    <a:outerShdw dist="107763" dir="2700000" algn="ctr" rotWithShape="0">
                      <a:srgbClr val="B1B3B4">
                        <a:alpha val="50000"/>
                      </a:srgbClr>
                    </a:outerShdw>
                  </a:effectLst>
                </a14:hiddenEffects>
              </a:ext>
            </a:extLst>
          </p:spPr>
          <p:txBody>
            <a:bodyPr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spcBef>
                  <a:spcPct val="50000"/>
                </a:spcBef>
              </a:pPr>
              <a:endParaRPr lang="en-US" altLang="en-US"/>
            </a:p>
          </p:txBody>
        </p:sp>
      </p:grpSp>
      <p:sp>
        <p:nvSpPr>
          <p:cNvPr id="8" name="TextBox 40">
            <a:extLst>
              <a:ext uri="{FF2B5EF4-FFF2-40B4-BE49-F238E27FC236}">
                <a16:creationId xmlns:a16="http://schemas.microsoft.com/office/drawing/2014/main" id="{39BC7686-2E65-4B0E-B366-E75094CA9643}"/>
              </a:ext>
            </a:extLst>
          </p:cNvPr>
          <p:cNvSpPr txBox="1">
            <a:spLocks noChangeArrowheads="1"/>
          </p:cNvSpPr>
          <p:nvPr/>
        </p:nvSpPr>
        <p:spPr bwMode="auto">
          <a:xfrm>
            <a:off x="1468438" y="3233738"/>
            <a:ext cx="898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en-US" sz="2000">
                <a:solidFill>
                  <a:srgbClr val="FF0000"/>
                </a:solidFill>
                <a:cs typeface="Arial" panose="020B0604020202020204" pitchFamily="34" charset="0"/>
              </a:rPr>
              <a:t>MeNB</a:t>
            </a:r>
          </a:p>
        </p:txBody>
      </p:sp>
      <p:sp>
        <p:nvSpPr>
          <p:cNvPr id="9" name="TextBox 41">
            <a:extLst>
              <a:ext uri="{FF2B5EF4-FFF2-40B4-BE49-F238E27FC236}">
                <a16:creationId xmlns:a16="http://schemas.microsoft.com/office/drawing/2014/main" id="{75DE991B-00DC-44ED-B44F-99E093CB7C0C}"/>
              </a:ext>
            </a:extLst>
          </p:cNvPr>
          <p:cNvSpPr txBox="1">
            <a:spLocks noChangeArrowheads="1"/>
          </p:cNvSpPr>
          <p:nvPr/>
        </p:nvSpPr>
        <p:spPr bwMode="auto">
          <a:xfrm>
            <a:off x="9072563" y="1117127"/>
            <a:ext cx="857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en-US" sz="2000" dirty="0" err="1">
                <a:solidFill>
                  <a:srgbClr val="FF0000"/>
                </a:solidFill>
                <a:cs typeface="Arial" panose="020B0604020202020204" pitchFamily="34" charset="0"/>
              </a:rPr>
              <a:t>SeNB</a:t>
            </a:r>
            <a:endParaRPr lang="en-US" altLang="en-US" sz="2000" dirty="0">
              <a:solidFill>
                <a:srgbClr val="FF0000"/>
              </a:solidFill>
              <a:cs typeface="Arial" panose="020B0604020202020204" pitchFamily="34" charset="0"/>
            </a:endParaRPr>
          </a:p>
        </p:txBody>
      </p:sp>
      <p:sp>
        <p:nvSpPr>
          <p:cNvPr id="10" name="TextBox 55">
            <a:extLst>
              <a:ext uri="{FF2B5EF4-FFF2-40B4-BE49-F238E27FC236}">
                <a16:creationId xmlns:a16="http://schemas.microsoft.com/office/drawing/2014/main" id="{B188D5C8-9462-4BB7-BDE6-B1892C2F622B}"/>
              </a:ext>
            </a:extLst>
          </p:cNvPr>
          <p:cNvSpPr txBox="1">
            <a:spLocks noChangeArrowheads="1"/>
          </p:cNvSpPr>
          <p:nvPr/>
        </p:nvSpPr>
        <p:spPr bwMode="auto">
          <a:xfrm>
            <a:off x="5194300" y="5639257"/>
            <a:ext cx="2676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en-US" sz="2000" dirty="0">
                <a:solidFill>
                  <a:schemeClr val="bg1">
                    <a:lumMod val="95000"/>
                  </a:schemeClr>
                </a:solidFill>
                <a:cs typeface="Arial" panose="020B0604020202020204" pitchFamily="34" charset="0"/>
              </a:rPr>
              <a:t>MCG </a:t>
            </a:r>
            <a:r>
              <a:rPr lang="en-US" altLang="en-US" sz="2000" dirty="0" err="1">
                <a:solidFill>
                  <a:schemeClr val="bg1">
                    <a:lumMod val="95000"/>
                  </a:schemeClr>
                </a:solidFill>
                <a:cs typeface="Arial" panose="020B0604020202020204" pitchFamily="34" charset="0"/>
              </a:rPr>
              <a:t>PCell</a:t>
            </a:r>
            <a:r>
              <a:rPr lang="en-US" altLang="en-US" sz="2000" dirty="0">
                <a:solidFill>
                  <a:schemeClr val="bg1">
                    <a:lumMod val="95000"/>
                  </a:schemeClr>
                </a:solidFill>
                <a:cs typeface="Arial" panose="020B0604020202020204" pitchFamily="34" charset="0"/>
              </a:rPr>
              <a:t> [Carrier 1]</a:t>
            </a:r>
          </a:p>
        </p:txBody>
      </p:sp>
      <p:grpSp>
        <p:nvGrpSpPr>
          <p:cNvPr id="11" name="Group 10">
            <a:extLst>
              <a:ext uri="{FF2B5EF4-FFF2-40B4-BE49-F238E27FC236}">
                <a16:creationId xmlns:a16="http://schemas.microsoft.com/office/drawing/2014/main" id="{0EE929BC-4512-4B94-A66A-7FDB3A0E4F55}"/>
              </a:ext>
            </a:extLst>
          </p:cNvPr>
          <p:cNvGrpSpPr/>
          <p:nvPr/>
        </p:nvGrpSpPr>
        <p:grpSpPr>
          <a:xfrm>
            <a:off x="1639116" y="4170644"/>
            <a:ext cx="5692378" cy="1557304"/>
            <a:chOff x="131763" y="4649173"/>
            <a:chExt cx="10680700" cy="1751627"/>
          </a:xfrm>
          <a:solidFill>
            <a:srgbClr val="00B0F0"/>
          </a:solidFill>
        </p:grpSpPr>
        <p:sp>
          <p:nvSpPr>
            <p:cNvPr id="12" name="Oval 63">
              <a:extLst>
                <a:ext uri="{FF2B5EF4-FFF2-40B4-BE49-F238E27FC236}">
                  <a16:creationId xmlns:a16="http://schemas.microsoft.com/office/drawing/2014/main" id="{A56906AA-29B9-4BA3-A4E3-52B118FEE4A8}"/>
                </a:ext>
              </a:extLst>
            </p:cNvPr>
            <p:cNvSpPr>
              <a:spLocks noChangeArrowheads="1"/>
            </p:cNvSpPr>
            <p:nvPr/>
          </p:nvSpPr>
          <p:spPr bwMode="auto">
            <a:xfrm>
              <a:off x="144463" y="4686300"/>
              <a:ext cx="10615612" cy="1714500"/>
            </a:xfrm>
            <a:prstGeom prst="ellipse">
              <a:avLst/>
            </a:prstGeom>
            <a:grpFill/>
            <a:ln w="76200">
              <a:solidFill>
                <a:srgbClr val="B1B3B4"/>
              </a:solidFill>
              <a:round/>
              <a:headEnd/>
              <a:tailEnd/>
            </a:ln>
            <a:effectLst/>
            <a:extLst>
              <a:ext uri="{AF507438-7753-43E0-B8FC-AC1667EBCBE1}">
                <a14:hiddenEffects xmlns:a14="http://schemas.microsoft.com/office/drawing/2010/main">
                  <a:effectLst>
                    <a:outerShdw dist="107763" dir="2700000" algn="ctr" rotWithShape="0">
                      <a:srgbClr val="B1B3B4">
                        <a:alpha val="50000"/>
                      </a:srgbClr>
                    </a:outerShdw>
                  </a:effectLst>
                </a14:hiddenEffects>
              </a:ext>
            </a:extLst>
          </p:spPr>
          <p:txBody>
            <a:bodyPr anchor="ctr"/>
            <a:lstStyle/>
            <a:p>
              <a:pPr>
                <a:spcBef>
                  <a:spcPct val="50000"/>
                </a:spcBef>
                <a:defRPr/>
              </a:pPr>
              <a:endParaRPr lang="en-US"/>
            </a:p>
          </p:txBody>
        </p:sp>
        <p:sp>
          <p:nvSpPr>
            <p:cNvPr id="13" name="Oval 64">
              <a:extLst>
                <a:ext uri="{FF2B5EF4-FFF2-40B4-BE49-F238E27FC236}">
                  <a16:creationId xmlns:a16="http://schemas.microsoft.com/office/drawing/2014/main" id="{973E87C4-4480-49D9-85ED-EF81AA60940D}"/>
                </a:ext>
              </a:extLst>
            </p:cNvPr>
            <p:cNvSpPr>
              <a:spLocks noChangeArrowheads="1"/>
            </p:cNvSpPr>
            <p:nvPr/>
          </p:nvSpPr>
          <p:spPr bwMode="auto">
            <a:xfrm>
              <a:off x="131763" y="4649173"/>
              <a:ext cx="10680700" cy="1711325"/>
            </a:xfrm>
            <a:prstGeom prst="ellipse">
              <a:avLst/>
            </a:prstGeom>
            <a:grpFill/>
            <a:ln>
              <a:noFill/>
            </a:ln>
            <a:effectLst/>
            <a:extLst>
              <a:ext uri="{91240B29-F687-4F45-9708-019B960494DF}">
                <a14:hiddenLine xmlns:a14="http://schemas.microsoft.com/office/drawing/2010/main" w="9525">
                  <a:solidFill>
                    <a:srgbClr val="58585A"/>
                  </a:solidFill>
                  <a:round/>
                  <a:headEnd/>
                  <a:tailEnd/>
                </a14:hiddenLine>
              </a:ext>
              <a:ext uri="{AF507438-7753-43E0-B8FC-AC1667EBCBE1}">
                <a14:hiddenEffects xmlns:a14="http://schemas.microsoft.com/office/drawing/2010/main">
                  <a:effectLst>
                    <a:outerShdw dist="107763" dir="2700000" algn="ctr" rotWithShape="0">
                      <a:srgbClr val="B1B3B4">
                        <a:alpha val="50000"/>
                      </a:srgbClr>
                    </a:outerShdw>
                  </a:effectLst>
                </a14:hiddenEffects>
              </a:ext>
            </a:extLst>
          </p:spPr>
          <p:txBody>
            <a:bodyPr anchor="ctr"/>
            <a:lstStyle/>
            <a:p>
              <a:pPr>
                <a:spcBef>
                  <a:spcPct val="50000"/>
                </a:spcBef>
                <a:defRPr/>
              </a:pPr>
              <a:endParaRPr lang="en-US"/>
            </a:p>
          </p:txBody>
        </p:sp>
      </p:grpSp>
      <p:sp>
        <p:nvSpPr>
          <p:cNvPr id="31" name="TextBox 56">
            <a:extLst>
              <a:ext uri="{FF2B5EF4-FFF2-40B4-BE49-F238E27FC236}">
                <a16:creationId xmlns:a16="http://schemas.microsoft.com/office/drawing/2014/main" id="{776D2606-0FF9-4E80-9FE1-EEFDFDA8C5DB}"/>
              </a:ext>
            </a:extLst>
          </p:cNvPr>
          <p:cNvSpPr txBox="1">
            <a:spLocks noChangeArrowheads="1"/>
          </p:cNvSpPr>
          <p:nvPr/>
        </p:nvSpPr>
        <p:spPr bwMode="auto">
          <a:xfrm>
            <a:off x="2927350" y="5281613"/>
            <a:ext cx="2847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en-US" sz="2000">
                <a:cs typeface="Arial" panose="020B0604020202020204" pitchFamily="34" charset="0"/>
              </a:rPr>
              <a:t>MCG </a:t>
            </a:r>
            <a:r>
              <a:rPr lang="en-US" altLang="en-US" sz="2000">
                <a:solidFill>
                  <a:srgbClr val="FF0000"/>
                </a:solidFill>
                <a:cs typeface="Arial" panose="020B0604020202020204" pitchFamily="34" charset="0"/>
              </a:rPr>
              <a:t>SCell</a:t>
            </a:r>
            <a:r>
              <a:rPr lang="en-US" altLang="en-US" sz="2000">
                <a:cs typeface="Arial" panose="020B0604020202020204" pitchFamily="34" charset="0"/>
              </a:rPr>
              <a:t> [Carrier 2] </a:t>
            </a:r>
          </a:p>
        </p:txBody>
      </p:sp>
      <p:grpSp>
        <p:nvGrpSpPr>
          <p:cNvPr id="32" name="Group 31">
            <a:extLst>
              <a:ext uri="{FF2B5EF4-FFF2-40B4-BE49-F238E27FC236}">
                <a16:creationId xmlns:a16="http://schemas.microsoft.com/office/drawing/2014/main" id="{E1205209-D86D-4A66-80C6-DA377BC0370F}"/>
              </a:ext>
            </a:extLst>
          </p:cNvPr>
          <p:cNvGrpSpPr/>
          <p:nvPr/>
        </p:nvGrpSpPr>
        <p:grpSpPr>
          <a:xfrm>
            <a:off x="3990975" y="1784352"/>
            <a:ext cx="5860852" cy="1925985"/>
            <a:chOff x="131763" y="4649173"/>
            <a:chExt cx="10680700" cy="1751627"/>
          </a:xfrm>
          <a:solidFill>
            <a:srgbClr val="0070C0"/>
          </a:solidFill>
        </p:grpSpPr>
        <p:sp>
          <p:nvSpPr>
            <p:cNvPr id="33" name="Oval 63">
              <a:extLst>
                <a:ext uri="{FF2B5EF4-FFF2-40B4-BE49-F238E27FC236}">
                  <a16:creationId xmlns:a16="http://schemas.microsoft.com/office/drawing/2014/main" id="{C93F4C72-640E-42FC-8406-962CAFDD954D}"/>
                </a:ext>
              </a:extLst>
            </p:cNvPr>
            <p:cNvSpPr>
              <a:spLocks noChangeArrowheads="1"/>
            </p:cNvSpPr>
            <p:nvPr/>
          </p:nvSpPr>
          <p:spPr bwMode="auto">
            <a:xfrm>
              <a:off x="144463" y="4686300"/>
              <a:ext cx="10615612" cy="1714500"/>
            </a:xfrm>
            <a:prstGeom prst="ellipse">
              <a:avLst/>
            </a:prstGeom>
            <a:grpFill/>
            <a:ln w="76200">
              <a:solidFill>
                <a:srgbClr val="B1B3B4"/>
              </a:solidFill>
              <a:round/>
              <a:headEnd/>
              <a:tailEnd/>
            </a:ln>
            <a:effectLst/>
            <a:extLst>
              <a:ext uri="{AF507438-7753-43E0-B8FC-AC1667EBCBE1}">
                <a14:hiddenEffects xmlns:a14="http://schemas.microsoft.com/office/drawing/2010/main">
                  <a:effectLst>
                    <a:outerShdw dist="107763" dir="2700000" algn="ctr" rotWithShape="0">
                      <a:srgbClr val="B1B3B4">
                        <a:alpha val="50000"/>
                      </a:srgbClr>
                    </a:outerShdw>
                  </a:effectLst>
                </a14:hiddenEffects>
              </a:ext>
            </a:extLst>
          </p:spPr>
          <p:txBody>
            <a:bodyPr anchor="ctr"/>
            <a:lstStyle/>
            <a:p>
              <a:pPr>
                <a:spcBef>
                  <a:spcPct val="50000"/>
                </a:spcBef>
                <a:defRPr/>
              </a:pPr>
              <a:endParaRPr lang="en-US"/>
            </a:p>
          </p:txBody>
        </p:sp>
        <p:sp>
          <p:nvSpPr>
            <p:cNvPr id="34" name="Oval 64">
              <a:extLst>
                <a:ext uri="{FF2B5EF4-FFF2-40B4-BE49-F238E27FC236}">
                  <a16:creationId xmlns:a16="http://schemas.microsoft.com/office/drawing/2014/main" id="{E28AC27C-E31F-4730-86B3-C5C0E0597815}"/>
                </a:ext>
              </a:extLst>
            </p:cNvPr>
            <p:cNvSpPr>
              <a:spLocks noChangeArrowheads="1"/>
            </p:cNvSpPr>
            <p:nvPr/>
          </p:nvSpPr>
          <p:spPr bwMode="auto">
            <a:xfrm>
              <a:off x="131763" y="4649173"/>
              <a:ext cx="10680700" cy="1711325"/>
            </a:xfrm>
            <a:prstGeom prst="ellipse">
              <a:avLst/>
            </a:prstGeom>
            <a:grpFill/>
            <a:ln>
              <a:noFill/>
            </a:ln>
            <a:effectLst/>
            <a:extLst>
              <a:ext uri="{91240B29-F687-4F45-9708-019B960494DF}">
                <a14:hiddenLine xmlns:a14="http://schemas.microsoft.com/office/drawing/2010/main" w="9525">
                  <a:solidFill>
                    <a:srgbClr val="58585A"/>
                  </a:solidFill>
                  <a:round/>
                  <a:headEnd/>
                  <a:tailEnd/>
                </a14:hiddenLine>
              </a:ext>
              <a:ext uri="{AF507438-7753-43E0-B8FC-AC1667EBCBE1}">
                <a14:hiddenEffects xmlns:a14="http://schemas.microsoft.com/office/drawing/2010/main">
                  <a:effectLst>
                    <a:outerShdw dist="107763" dir="2700000" algn="ctr" rotWithShape="0">
                      <a:srgbClr val="B1B3B4">
                        <a:alpha val="50000"/>
                      </a:srgbClr>
                    </a:outerShdw>
                  </a:effectLst>
                </a14:hiddenEffects>
              </a:ext>
            </a:extLst>
          </p:spPr>
          <p:txBody>
            <a:bodyPr anchor="ctr"/>
            <a:lstStyle/>
            <a:p>
              <a:pPr>
                <a:spcBef>
                  <a:spcPct val="50000"/>
                </a:spcBef>
                <a:defRPr/>
              </a:pPr>
              <a:endParaRPr lang="en-US"/>
            </a:p>
          </p:txBody>
        </p:sp>
      </p:grpSp>
      <p:grpSp>
        <p:nvGrpSpPr>
          <p:cNvPr id="35" name="Group 34">
            <a:extLst>
              <a:ext uri="{FF2B5EF4-FFF2-40B4-BE49-F238E27FC236}">
                <a16:creationId xmlns:a16="http://schemas.microsoft.com/office/drawing/2014/main" id="{8B3A8C02-6520-4619-B6BD-26E75A482451}"/>
              </a:ext>
            </a:extLst>
          </p:cNvPr>
          <p:cNvGrpSpPr/>
          <p:nvPr/>
        </p:nvGrpSpPr>
        <p:grpSpPr>
          <a:xfrm>
            <a:off x="5533259" y="2116339"/>
            <a:ext cx="4323711" cy="1320909"/>
            <a:chOff x="131763" y="4649173"/>
            <a:chExt cx="10680700" cy="1751627"/>
          </a:xfrm>
          <a:solidFill>
            <a:schemeClr val="bg1">
              <a:lumMod val="85000"/>
            </a:schemeClr>
          </a:solidFill>
        </p:grpSpPr>
        <p:sp>
          <p:nvSpPr>
            <p:cNvPr id="36" name="Oval 63">
              <a:extLst>
                <a:ext uri="{FF2B5EF4-FFF2-40B4-BE49-F238E27FC236}">
                  <a16:creationId xmlns:a16="http://schemas.microsoft.com/office/drawing/2014/main" id="{0E053ECE-BBF3-42A3-BD5E-EA0069B9CF34}"/>
                </a:ext>
              </a:extLst>
            </p:cNvPr>
            <p:cNvSpPr>
              <a:spLocks noChangeArrowheads="1"/>
            </p:cNvSpPr>
            <p:nvPr/>
          </p:nvSpPr>
          <p:spPr bwMode="auto">
            <a:xfrm>
              <a:off x="144463" y="4686300"/>
              <a:ext cx="10615612" cy="1714500"/>
            </a:xfrm>
            <a:prstGeom prst="ellipse">
              <a:avLst/>
            </a:prstGeom>
            <a:grpFill/>
            <a:ln w="76200">
              <a:solidFill>
                <a:srgbClr val="B1B3B4"/>
              </a:solidFill>
              <a:round/>
              <a:headEnd/>
              <a:tailEnd/>
            </a:ln>
            <a:effectLst/>
            <a:extLst>
              <a:ext uri="{AF507438-7753-43E0-B8FC-AC1667EBCBE1}">
                <a14:hiddenEffects xmlns:a14="http://schemas.microsoft.com/office/drawing/2010/main">
                  <a:effectLst>
                    <a:outerShdw dist="107763" dir="2700000" algn="ctr" rotWithShape="0">
                      <a:srgbClr val="B1B3B4">
                        <a:alpha val="50000"/>
                      </a:srgbClr>
                    </a:outerShdw>
                  </a:effectLst>
                </a14:hiddenEffects>
              </a:ext>
            </a:extLst>
          </p:spPr>
          <p:txBody>
            <a:bodyPr anchor="ctr"/>
            <a:lstStyle/>
            <a:p>
              <a:pPr>
                <a:spcBef>
                  <a:spcPct val="50000"/>
                </a:spcBef>
                <a:defRPr/>
              </a:pPr>
              <a:endParaRPr lang="en-US"/>
            </a:p>
          </p:txBody>
        </p:sp>
        <p:sp>
          <p:nvSpPr>
            <p:cNvPr id="37" name="Oval 64">
              <a:extLst>
                <a:ext uri="{FF2B5EF4-FFF2-40B4-BE49-F238E27FC236}">
                  <a16:creationId xmlns:a16="http://schemas.microsoft.com/office/drawing/2014/main" id="{98EAAF41-E1DC-44DA-831C-2535E0B77C37}"/>
                </a:ext>
              </a:extLst>
            </p:cNvPr>
            <p:cNvSpPr>
              <a:spLocks noChangeArrowheads="1"/>
            </p:cNvSpPr>
            <p:nvPr/>
          </p:nvSpPr>
          <p:spPr bwMode="auto">
            <a:xfrm>
              <a:off x="131763" y="4649173"/>
              <a:ext cx="10680700" cy="1711325"/>
            </a:xfrm>
            <a:prstGeom prst="ellipse">
              <a:avLst/>
            </a:prstGeom>
            <a:solidFill>
              <a:srgbClr val="00B0F0"/>
            </a:solidFill>
            <a:ln>
              <a:noFill/>
            </a:ln>
            <a:effectLst/>
            <a:extLst>
              <a:ext uri="{91240B29-F687-4F45-9708-019B960494DF}">
                <a14:hiddenLine xmlns:a14="http://schemas.microsoft.com/office/drawing/2010/main" w="9525">
                  <a:solidFill>
                    <a:srgbClr val="58585A"/>
                  </a:solidFill>
                  <a:round/>
                  <a:headEnd/>
                  <a:tailEnd/>
                </a14:hiddenLine>
              </a:ext>
              <a:ext uri="{AF507438-7753-43E0-B8FC-AC1667EBCBE1}">
                <a14:hiddenEffects xmlns:a14="http://schemas.microsoft.com/office/drawing/2010/main">
                  <a:effectLst>
                    <a:outerShdw dist="107763" dir="2700000" algn="ctr" rotWithShape="0">
                      <a:srgbClr val="B1B3B4">
                        <a:alpha val="50000"/>
                      </a:srgbClr>
                    </a:outerShdw>
                  </a:effectLst>
                </a14:hiddenEffects>
              </a:ext>
            </a:extLst>
          </p:spPr>
          <p:txBody>
            <a:bodyPr anchor="ctr"/>
            <a:lstStyle/>
            <a:p>
              <a:pPr>
                <a:spcBef>
                  <a:spcPct val="50000"/>
                </a:spcBef>
                <a:defRPr/>
              </a:pPr>
              <a:endParaRPr lang="en-US"/>
            </a:p>
          </p:txBody>
        </p:sp>
      </p:grpSp>
      <p:sp>
        <p:nvSpPr>
          <p:cNvPr id="41" name="TextBox 57">
            <a:extLst>
              <a:ext uri="{FF2B5EF4-FFF2-40B4-BE49-F238E27FC236}">
                <a16:creationId xmlns:a16="http://schemas.microsoft.com/office/drawing/2014/main" id="{BDA8163A-C4C1-4802-BAF7-A99280CC3387}"/>
              </a:ext>
            </a:extLst>
          </p:cNvPr>
          <p:cNvSpPr txBox="1">
            <a:spLocks noChangeArrowheads="1"/>
          </p:cNvSpPr>
          <p:nvPr/>
        </p:nvSpPr>
        <p:spPr bwMode="auto">
          <a:xfrm>
            <a:off x="5262563" y="1787525"/>
            <a:ext cx="2806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en-US" sz="2000">
                <a:cs typeface="Arial" panose="020B0604020202020204" pitchFamily="34" charset="0"/>
              </a:rPr>
              <a:t>SCG </a:t>
            </a:r>
            <a:r>
              <a:rPr lang="en-US" altLang="en-US" sz="2000">
                <a:solidFill>
                  <a:srgbClr val="FF0000"/>
                </a:solidFill>
                <a:cs typeface="Arial" panose="020B0604020202020204" pitchFamily="34" charset="0"/>
              </a:rPr>
              <a:t>PSCell</a:t>
            </a:r>
            <a:r>
              <a:rPr lang="en-US" altLang="en-US" sz="2000">
                <a:cs typeface="Arial" panose="020B0604020202020204" pitchFamily="34" charset="0"/>
              </a:rPr>
              <a:t> [Carrier 3]</a:t>
            </a:r>
          </a:p>
        </p:txBody>
      </p:sp>
      <p:sp>
        <p:nvSpPr>
          <p:cNvPr id="42" name="TextBox 58">
            <a:extLst>
              <a:ext uri="{FF2B5EF4-FFF2-40B4-BE49-F238E27FC236}">
                <a16:creationId xmlns:a16="http://schemas.microsoft.com/office/drawing/2014/main" id="{8E6A521A-B023-4BDB-9A2C-CFCA1C41F540}"/>
              </a:ext>
            </a:extLst>
          </p:cNvPr>
          <p:cNvSpPr txBox="1">
            <a:spLocks noChangeArrowheads="1"/>
          </p:cNvSpPr>
          <p:nvPr/>
        </p:nvSpPr>
        <p:spPr bwMode="auto">
          <a:xfrm>
            <a:off x="6677025" y="3019425"/>
            <a:ext cx="2678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en-US" sz="2000" dirty="0">
                <a:cs typeface="Arial" panose="020B0604020202020204" pitchFamily="34" charset="0"/>
              </a:rPr>
              <a:t>SCG </a:t>
            </a:r>
            <a:r>
              <a:rPr lang="en-US" altLang="en-US" sz="2000" dirty="0">
                <a:solidFill>
                  <a:srgbClr val="FF0000"/>
                </a:solidFill>
                <a:cs typeface="Arial" panose="020B0604020202020204" pitchFamily="34" charset="0"/>
              </a:rPr>
              <a:t>Scell</a:t>
            </a:r>
            <a:r>
              <a:rPr lang="en-US" altLang="en-US" sz="2000" dirty="0">
                <a:cs typeface="Arial" panose="020B0604020202020204" pitchFamily="34" charset="0"/>
              </a:rPr>
              <a:t> [Carrier 4]</a:t>
            </a:r>
          </a:p>
        </p:txBody>
      </p:sp>
      <p:cxnSp>
        <p:nvCxnSpPr>
          <p:cNvPr id="43" name="Straight Connector 53">
            <a:extLst>
              <a:ext uri="{FF2B5EF4-FFF2-40B4-BE49-F238E27FC236}">
                <a16:creationId xmlns:a16="http://schemas.microsoft.com/office/drawing/2014/main" id="{E1BC9181-6446-4746-AAE1-28727BC4C92D}"/>
              </a:ext>
            </a:extLst>
          </p:cNvPr>
          <p:cNvCxnSpPr>
            <a:cxnSpLocks noChangeShapeType="1"/>
          </p:cNvCxnSpPr>
          <p:nvPr/>
        </p:nvCxnSpPr>
        <p:spPr bwMode="auto">
          <a:xfrm flipV="1">
            <a:off x="6429375" y="2720975"/>
            <a:ext cx="0" cy="2111375"/>
          </a:xfrm>
          <a:prstGeom prst="line">
            <a:avLst/>
          </a:prstGeom>
          <a:noFill/>
          <a:ln w="12700" algn="ctr">
            <a:solidFill>
              <a:schemeClr val="tx1"/>
            </a:solidFill>
            <a:prstDash val="dash"/>
            <a:round/>
            <a:headEnd/>
            <a:tailEnd/>
          </a:ln>
          <a:extLst>
            <a:ext uri="{909E8E84-426E-40DD-AFC4-6F175D3DCCD1}">
              <a14:hiddenFill xmlns:a14="http://schemas.microsoft.com/office/drawing/2010/main">
                <a:noFill/>
              </a14:hiddenFill>
            </a:ext>
          </a:extLst>
        </p:spPr>
      </p:cxnSp>
      <p:pic>
        <p:nvPicPr>
          <p:cNvPr id="44" name="Picture 41" descr="sony-ericsson-xperia-x10-side">
            <a:extLst>
              <a:ext uri="{FF2B5EF4-FFF2-40B4-BE49-F238E27FC236}">
                <a16:creationId xmlns:a16="http://schemas.microsoft.com/office/drawing/2014/main" id="{73FD72F1-B5A1-49D7-8228-672BB6552F8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30925" y="3686175"/>
            <a:ext cx="598488"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ight Brace 59">
            <a:extLst>
              <a:ext uri="{FF2B5EF4-FFF2-40B4-BE49-F238E27FC236}">
                <a16:creationId xmlns:a16="http://schemas.microsoft.com/office/drawing/2014/main" id="{E738AC5C-40FC-433B-928A-66CC1F65A212}"/>
              </a:ext>
            </a:extLst>
          </p:cNvPr>
          <p:cNvSpPr>
            <a:spLocks/>
          </p:cNvSpPr>
          <p:nvPr/>
        </p:nvSpPr>
        <p:spPr bwMode="auto">
          <a:xfrm>
            <a:off x="9501188" y="4038600"/>
            <a:ext cx="282575" cy="1900238"/>
          </a:xfrm>
          <a:prstGeom prst="rightBrace">
            <a:avLst>
              <a:gd name="adj1" fmla="val 8344"/>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spcBef>
                <a:spcPct val="50000"/>
              </a:spcBef>
            </a:pPr>
            <a:endParaRPr lang="en-US" altLang="en-US"/>
          </a:p>
        </p:txBody>
      </p:sp>
      <p:sp>
        <p:nvSpPr>
          <p:cNvPr id="46" name="TextBox 55">
            <a:extLst>
              <a:ext uri="{FF2B5EF4-FFF2-40B4-BE49-F238E27FC236}">
                <a16:creationId xmlns:a16="http://schemas.microsoft.com/office/drawing/2014/main" id="{88FF7015-B41F-4D49-BAFE-BC2F7DC9811E}"/>
              </a:ext>
            </a:extLst>
          </p:cNvPr>
          <p:cNvSpPr txBox="1">
            <a:spLocks noChangeArrowheads="1"/>
          </p:cNvSpPr>
          <p:nvPr/>
        </p:nvSpPr>
        <p:spPr bwMode="auto">
          <a:xfrm>
            <a:off x="9731375" y="4398963"/>
            <a:ext cx="96678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en-US" sz="2000">
                <a:solidFill>
                  <a:srgbClr val="FF0000"/>
                </a:solidFill>
                <a:cs typeface="Arial" panose="020B0604020202020204" pitchFamily="34" charset="0"/>
              </a:rPr>
              <a:t>MCG</a:t>
            </a:r>
            <a:br>
              <a:rPr lang="en-US" altLang="en-US" sz="2000">
                <a:cs typeface="Arial" panose="020B0604020202020204" pitchFamily="34" charset="0"/>
              </a:rPr>
            </a:br>
            <a:r>
              <a:rPr lang="en-US" altLang="en-US" sz="2000">
                <a:cs typeface="Arial" panose="020B0604020202020204" pitchFamily="34" charset="0"/>
              </a:rPr>
              <a:t>Master</a:t>
            </a:r>
          </a:p>
          <a:p>
            <a:pPr eaLnBrk="1" hangingPunct="1">
              <a:spcBef>
                <a:spcPct val="0"/>
              </a:spcBef>
              <a:buClrTx/>
              <a:buFontTx/>
              <a:buNone/>
            </a:pPr>
            <a:r>
              <a:rPr lang="en-US" altLang="en-US" sz="2000">
                <a:cs typeface="Arial" panose="020B0604020202020204" pitchFamily="34" charset="0"/>
              </a:rPr>
              <a:t>Cell</a:t>
            </a:r>
          </a:p>
          <a:p>
            <a:pPr eaLnBrk="1" hangingPunct="1">
              <a:spcBef>
                <a:spcPct val="0"/>
              </a:spcBef>
              <a:buClrTx/>
              <a:buFontTx/>
              <a:buNone/>
            </a:pPr>
            <a:r>
              <a:rPr lang="en-US" altLang="en-US" sz="2000">
                <a:cs typeface="Arial" panose="020B0604020202020204" pitchFamily="34" charset="0"/>
              </a:rPr>
              <a:t>Group</a:t>
            </a:r>
          </a:p>
        </p:txBody>
      </p:sp>
      <p:sp>
        <p:nvSpPr>
          <p:cNvPr id="47" name="Right Brace 61">
            <a:extLst>
              <a:ext uri="{FF2B5EF4-FFF2-40B4-BE49-F238E27FC236}">
                <a16:creationId xmlns:a16="http://schemas.microsoft.com/office/drawing/2014/main" id="{60BA2563-7798-42B6-96F0-9FC4125989A5}"/>
              </a:ext>
            </a:extLst>
          </p:cNvPr>
          <p:cNvSpPr>
            <a:spLocks/>
          </p:cNvSpPr>
          <p:nvPr/>
        </p:nvSpPr>
        <p:spPr bwMode="auto">
          <a:xfrm flipH="1">
            <a:off x="3781425" y="1744663"/>
            <a:ext cx="217488" cy="1900237"/>
          </a:xfrm>
          <a:prstGeom prst="rightBrace">
            <a:avLst>
              <a:gd name="adj1" fmla="val 8292"/>
              <a:gd name="adj2" fmla="val 5000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spcBef>
                <a:spcPct val="50000"/>
              </a:spcBef>
            </a:pPr>
            <a:endParaRPr lang="en-US" altLang="en-US"/>
          </a:p>
        </p:txBody>
      </p:sp>
      <p:sp>
        <p:nvSpPr>
          <p:cNvPr id="48" name="TextBox 55">
            <a:extLst>
              <a:ext uri="{FF2B5EF4-FFF2-40B4-BE49-F238E27FC236}">
                <a16:creationId xmlns:a16="http://schemas.microsoft.com/office/drawing/2014/main" id="{CBDD41B4-F27C-4B81-B6F8-194AA3BAFE14}"/>
              </a:ext>
            </a:extLst>
          </p:cNvPr>
          <p:cNvSpPr txBox="1">
            <a:spLocks noChangeArrowheads="1"/>
          </p:cNvSpPr>
          <p:nvPr/>
        </p:nvSpPr>
        <p:spPr bwMode="auto">
          <a:xfrm>
            <a:off x="2401888" y="1987550"/>
            <a:ext cx="14097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r" eaLnBrk="1" hangingPunct="1">
              <a:spcBef>
                <a:spcPct val="0"/>
              </a:spcBef>
              <a:buClrTx/>
              <a:buFontTx/>
              <a:buNone/>
            </a:pPr>
            <a:r>
              <a:rPr lang="en-US" altLang="en-US" sz="2000" dirty="0">
                <a:solidFill>
                  <a:srgbClr val="FF0000"/>
                </a:solidFill>
                <a:cs typeface="Arial" panose="020B0604020202020204" pitchFamily="34" charset="0"/>
              </a:rPr>
              <a:t>SCG</a:t>
            </a:r>
            <a:br>
              <a:rPr lang="en-US" altLang="en-US" sz="2000" dirty="0">
                <a:solidFill>
                  <a:srgbClr val="FF0000"/>
                </a:solidFill>
                <a:cs typeface="Arial" panose="020B0604020202020204" pitchFamily="34" charset="0"/>
              </a:rPr>
            </a:br>
            <a:r>
              <a:rPr lang="en-US" altLang="en-US" sz="2000" dirty="0">
                <a:cs typeface="Arial" panose="020B0604020202020204" pitchFamily="34" charset="0"/>
              </a:rPr>
              <a:t>Secondary</a:t>
            </a:r>
          </a:p>
          <a:p>
            <a:pPr algn="r" eaLnBrk="1" hangingPunct="1">
              <a:spcBef>
                <a:spcPct val="0"/>
              </a:spcBef>
              <a:buClrTx/>
              <a:buFontTx/>
              <a:buNone/>
            </a:pPr>
            <a:r>
              <a:rPr lang="en-US" altLang="en-US" sz="2000" dirty="0">
                <a:cs typeface="Arial" panose="020B0604020202020204" pitchFamily="34" charset="0"/>
              </a:rPr>
              <a:t>Cell</a:t>
            </a:r>
          </a:p>
          <a:p>
            <a:pPr algn="r" eaLnBrk="1" hangingPunct="1">
              <a:spcBef>
                <a:spcPct val="0"/>
              </a:spcBef>
              <a:buClrTx/>
              <a:buFontTx/>
              <a:buNone/>
            </a:pPr>
            <a:r>
              <a:rPr lang="en-US" altLang="en-US" sz="2000" dirty="0">
                <a:cs typeface="Arial" panose="020B0604020202020204" pitchFamily="34" charset="0"/>
              </a:rPr>
              <a:t>Group</a:t>
            </a:r>
          </a:p>
        </p:txBody>
      </p:sp>
      <p:sp>
        <p:nvSpPr>
          <p:cNvPr id="49" name="Freeform 3">
            <a:extLst>
              <a:ext uri="{FF2B5EF4-FFF2-40B4-BE49-F238E27FC236}">
                <a16:creationId xmlns:a16="http://schemas.microsoft.com/office/drawing/2014/main" id="{2D0EB728-FCE8-492D-8E76-C80825FBEABB}"/>
              </a:ext>
            </a:extLst>
          </p:cNvPr>
          <p:cNvSpPr>
            <a:spLocks noChangeAspect="1" noEditPoints="1"/>
          </p:cNvSpPr>
          <p:nvPr/>
        </p:nvSpPr>
        <p:spPr bwMode="auto">
          <a:xfrm>
            <a:off x="1590129" y="3676650"/>
            <a:ext cx="1123216" cy="1380025"/>
          </a:xfrm>
          <a:custGeom>
            <a:avLst/>
            <a:gdLst>
              <a:gd name="T0" fmla="*/ 2147483647 w 363"/>
              <a:gd name="T1" fmla="*/ 2147483647 h 447"/>
              <a:gd name="T2" fmla="*/ 2147483647 w 363"/>
              <a:gd name="T3" fmla="*/ 2147483647 h 447"/>
              <a:gd name="T4" fmla="*/ 2147483647 w 363"/>
              <a:gd name="T5" fmla="*/ 2147483647 h 447"/>
              <a:gd name="T6" fmla="*/ 2147483647 w 363"/>
              <a:gd name="T7" fmla="*/ 2147483647 h 447"/>
              <a:gd name="T8" fmla="*/ 2147483647 w 363"/>
              <a:gd name="T9" fmla="*/ 2147483647 h 447"/>
              <a:gd name="T10" fmla="*/ 2147483647 w 363"/>
              <a:gd name="T11" fmla="*/ 2147483647 h 447"/>
              <a:gd name="T12" fmla="*/ 2147483647 w 363"/>
              <a:gd name="T13" fmla="*/ 2147483647 h 447"/>
              <a:gd name="T14" fmla="*/ 2147483647 w 363"/>
              <a:gd name="T15" fmla="*/ 2147483647 h 447"/>
              <a:gd name="T16" fmla="*/ 2147483647 w 363"/>
              <a:gd name="T17" fmla="*/ 2147483647 h 447"/>
              <a:gd name="T18" fmla="*/ 2147483647 w 363"/>
              <a:gd name="T19" fmla="*/ 2147483647 h 447"/>
              <a:gd name="T20" fmla="*/ 2147483647 w 363"/>
              <a:gd name="T21" fmla="*/ 2147483647 h 447"/>
              <a:gd name="T22" fmla="*/ 2147483647 w 363"/>
              <a:gd name="T23" fmla="*/ 2147483647 h 447"/>
              <a:gd name="T24" fmla="*/ 2147483647 w 363"/>
              <a:gd name="T25" fmla="*/ 2147483647 h 447"/>
              <a:gd name="T26" fmla="*/ 2147483647 w 363"/>
              <a:gd name="T27" fmla="*/ 2147483647 h 447"/>
              <a:gd name="T28" fmla="*/ 2147483647 w 363"/>
              <a:gd name="T29" fmla="*/ 2147483647 h 447"/>
              <a:gd name="T30" fmla="*/ 2147483647 w 363"/>
              <a:gd name="T31" fmla="*/ 2147483647 h 447"/>
              <a:gd name="T32" fmla="*/ 2147483647 w 363"/>
              <a:gd name="T33" fmla="*/ 2147483647 h 447"/>
              <a:gd name="T34" fmla="*/ 2147483647 w 363"/>
              <a:gd name="T35" fmla="*/ 2147483647 h 447"/>
              <a:gd name="T36" fmla="*/ 2147483647 w 363"/>
              <a:gd name="T37" fmla="*/ 2147483647 h 447"/>
              <a:gd name="T38" fmla="*/ 2147483647 w 363"/>
              <a:gd name="T39" fmla="*/ 2147483647 h 447"/>
              <a:gd name="T40" fmla="*/ 2147483647 w 363"/>
              <a:gd name="T41" fmla="*/ 2147483647 h 447"/>
              <a:gd name="T42" fmla="*/ 0 w 363"/>
              <a:gd name="T43" fmla="*/ 2147483647 h 447"/>
              <a:gd name="T44" fmla="*/ 0 w 363"/>
              <a:gd name="T45" fmla="*/ 2147483647 h 447"/>
              <a:gd name="T46" fmla="*/ 2147483647 w 363"/>
              <a:gd name="T47" fmla="*/ 2147483647 h 447"/>
              <a:gd name="T48" fmla="*/ 2147483647 w 363"/>
              <a:gd name="T49" fmla="*/ 2147483647 h 447"/>
              <a:gd name="T50" fmla="*/ 2147483647 w 363"/>
              <a:gd name="T51" fmla="*/ 2147483647 h 447"/>
              <a:gd name="T52" fmla="*/ 2147483647 w 363"/>
              <a:gd name="T53" fmla="*/ 2147483647 h 447"/>
              <a:gd name="T54" fmla="*/ 2147483647 w 363"/>
              <a:gd name="T55" fmla="*/ 2147483647 h 447"/>
              <a:gd name="T56" fmla="*/ 2147483647 w 363"/>
              <a:gd name="T57" fmla="*/ 2147483647 h 447"/>
              <a:gd name="T58" fmla="*/ 2147483647 w 363"/>
              <a:gd name="T59" fmla="*/ 2147483647 h 447"/>
              <a:gd name="T60" fmla="*/ 2147483647 w 363"/>
              <a:gd name="T61" fmla="*/ 2147483647 h 447"/>
              <a:gd name="T62" fmla="*/ 2147483647 w 363"/>
              <a:gd name="T63" fmla="*/ 2147483647 h 447"/>
              <a:gd name="T64" fmla="*/ 2147483647 w 363"/>
              <a:gd name="T65" fmla="*/ 2147483647 h 447"/>
              <a:gd name="T66" fmla="*/ 2147483647 w 363"/>
              <a:gd name="T67" fmla="*/ 2147483647 h 447"/>
              <a:gd name="T68" fmla="*/ 2147483647 w 363"/>
              <a:gd name="T69" fmla="*/ 2147483647 h 447"/>
              <a:gd name="T70" fmla="*/ 2147483647 w 363"/>
              <a:gd name="T71" fmla="*/ 2147483647 h 447"/>
              <a:gd name="T72" fmla="*/ 2147483647 w 363"/>
              <a:gd name="T73" fmla="*/ 2147483647 h 447"/>
              <a:gd name="T74" fmla="*/ 2147483647 w 363"/>
              <a:gd name="T75" fmla="*/ 2147483647 h 447"/>
              <a:gd name="T76" fmla="*/ 2147483647 w 363"/>
              <a:gd name="T77" fmla="*/ 2147483647 h 447"/>
              <a:gd name="T78" fmla="*/ 2147483647 w 363"/>
              <a:gd name="T79" fmla="*/ 2147483647 h 447"/>
              <a:gd name="T80" fmla="*/ 2147483647 w 363"/>
              <a:gd name="T81" fmla="*/ 2147483647 h 447"/>
              <a:gd name="T82" fmla="*/ 2147483647 w 363"/>
              <a:gd name="T83" fmla="*/ 2147483647 h 447"/>
              <a:gd name="T84" fmla="*/ 2147483647 w 363"/>
              <a:gd name="T85" fmla="*/ 2147483647 h 447"/>
              <a:gd name="T86" fmla="*/ 2147483647 w 363"/>
              <a:gd name="T87" fmla="*/ 2147483647 h 447"/>
              <a:gd name="T88" fmla="*/ 2147483647 w 363"/>
              <a:gd name="T89" fmla="*/ 2147483647 h 447"/>
              <a:gd name="T90" fmla="*/ 2147483647 w 363"/>
              <a:gd name="T91" fmla="*/ 2147483647 h 447"/>
              <a:gd name="T92" fmla="*/ 2147483647 w 363"/>
              <a:gd name="T93" fmla="*/ 2147483647 h 447"/>
              <a:gd name="T94" fmla="*/ 2147483647 w 363"/>
              <a:gd name="T95" fmla="*/ 2147483647 h 447"/>
              <a:gd name="T96" fmla="*/ 2147483647 w 363"/>
              <a:gd name="T97" fmla="*/ 2147483647 h 447"/>
              <a:gd name="T98" fmla="*/ 2147483647 w 363"/>
              <a:gd name="T99" fmla="*/ 2147483647 h 4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3" h="447">
                <a:moveTo>
                  <a:pt x="85" y="38"/>
                </a:moveTo>
                <a:cubicBezTo>
                  <a:pt x="85" y="38"/>
                  <a:pt x="85" y="38"/>
                  <a:pt x="85" y="38"/>
                </a:cubicBezTo>
                <a:cubicBezTo>
                  <a:pt x="85" y="36"/>
                  <a:pt x="84" y="34"/>
                  <a:pt x="83" y="32"/>
                </a:cubicBezTo>
                <a:cubicBezTo>
                  <a:pt x="80" y="29"/>
                  <a:pt x="75" y="29"/>
                  <a:pt x="72" y="32"/>
                </a:cubicBezTo>
                <a:cubicBezTo>
                  <a:pt x="51" y="53"/>
                  <a:pt x="41" y="79"/>
                  <a:pt x="41" y="106"/>
                </a:cubicBezTo>
                <a:cubicBezTo>
                  <a:pt x="41" y="106"/>
                  <a:pt x="41" y="106"/>
                  <a:pt x="41" y="106"/>
                </a:cubicBezTo>
                <a:cubicBezTo>
                  <a:pt x="41" y="132"/>
                  <a:pt x="51" y="159"/>
                  <a:pt x="72" y="179"/>
                </a:cubicBezTo>
                <a:cubicBezTo>
                  <a:pt x="75" y="182"/>
                  <a:pt x="80" y="182"/>
                  <a:pt x="83" y="179"/>
                </a:cubicBezTo>
                <a:cubicBezTo>
                  <a:pt x="84" y="178"/>
                  <a:pt x="85" y="176"/>
                  <a:pt x="85" y="174"/>
                </a:cubicBezTo>
                <a:cubicBezTo>
                  <a:pt x="85" y="174"/>
                  <a:pt x="85" y="174"/>
                  <a:pt x="85" y="174"/>
                </a:cubicBezTo>
                <a:cubicBezTo>
                  <a:pt x="85" y="172"/>
                  <a:pt x="84" y="169"/>
                  <a:pt x="83" y="168"/>
                </a:cubicBezTo>
                <a:cubicBezTo>
                  <a:pt x="66" y="151"/>
                  <a:pt x="57" y="128"/>
                  <a:pt x="57" y="106"/>
                </a:cubicBezTo>
                <a:cubicBezTo>
                  <a:pt x="57" y="83"/>
                  <a:pt x="66" y="61"/>
                  <a:pt x="83" y="44"/>
                </a:cubicBezTo>
                <a:cubicBezTo>
                  <a:pt x="84" y="42"/>
                  <a:pt x="85" y="40"/>
                  <a:pt x="85" y="38"/>
                </a:cubicBezTo>
                <a:close/>
                <a:moveTo>
                  <a:pt x="48" y="191"/>
                </a:moveTo>
                <a:cubicBezTo>
                  <a:pt x="48" y="191"/>
                  <a:pt x="47" y="191"/>
                  <a:pt x="47" y="190"/>
                </a:cubicBezTo>
                <a:cubicBezTo>
                  <a:pt x="45" y="188"/>
                  <a:pt x="44" y="186"/>
                  <a:pt x="42" y="184"/>
                </a:cubicBezTo>
                <a:cubicBezTo>
                  <a:pt x="42" y="184"/>
                  <a:pt x="42" y="184"/>
                  <a:pt x="42" y="184"/>
                </a:cubicBezTo>
                <a:cubicBezTo>
                  <a:pt x="41" y="182"/>
                  <a:pt x="40" y="181"/>
                  <a:pt x="39" y="180"/>
                </a:cubicBezTo>
                <a:cubicBezTo>
                  <a:pt x="33" y="171"/>
                  <a:pt x="28" y="162"/>
                  <a:pt x="24" y="152"/>
                </a:cubicBezTo>
                <a:cubicBezTo>
                  <a:pt x="24" y="151"/>
                  <a:pt x="23" y="149"/>
                  <a:pt x="23" y="148"/>
                </a:cubicBezTo>
                <a:cubicBezTo>
                  <a:pt x="22" y="147"/>
                  <a:pt x="22" y="147"/>
                  <a:pt x="22" y="146"/>
                </a:cubicBezTo>
                <a:cubicBezTo>
                  <a:pt x="22" y="145"/>
                  <a:pt x="21" y="143"/>
                  <a:pt x="21" y="142"/>
                </a:cubicBezTo>
                <a:cubicBezTo>
                  <a:pt x="21" y="141"/>
                  <a:pt x="20" y="141"/>
                  <a:pt x="20" y="140"/>
                </a:cubicBezTo>
                <a:cubicBezTo>
                  <a:pt x="20" y="139"/>
                  <a:pt x="20" y="137"/>
                  <a:pt x="19" y="136"/>
                </a:cubicBezTo>
                <a:cubicBezTo>
                  <a:pt x="19" y="135"/>
                  <a:pt x="19" y="135"/>
                  <a:pt x="19" y="134"/>
                </a:cubicBezTo>
                <a:cubicBezTo>
                  <a:pt x="18" y="133"/>
                  <a:pt x="18" y="131"/>
                  <a:pt x="18" y="130"/>
                </a:cubicBezTo>
                <a:cubicBezTo>
                  <a:pt x="18" y="129"/>
                  <a:pt x="18" y="128"/>
                  <a:pt x="17" y="127"/>
                </a:cubicBezTo>
                <a:cubicBezTo>
                  <a:pt x="17" y="126"/>
                  <a:pt x="17" y="125"/>
                  <a:pt x="17" y="124"/>
                </a:cubicBezTo>
                <a:cubicBezTo>
                  <a:pt x="17" y="123"/>
                  <a:pt x="17" y="122"/>
                  <a:pt x="17" y="121"/>
                </a:cubicBezTo>
                <a:cubicBezTo>
                  <a:pt x="16" y="120"/>
                  <a:pt x="16" y="119"/>
                  <a:pt x="16" y="118"/>
                </a:cubicBezTo>
                <a:cubicBezTo>
                  <a:pt x="16" y="117"/>
                  <a:pt x="16" y="116"/>
                  <a:pt x="16" y="114"/>
                </a:cubicBezTo>
                <a:cubicBezTo>
                  <a:pt x="16" y="113"/>
                  <a:pt x="16" y="113"/>
                  <a:pt x="16" y="112"/>
                </a:cubicBezTo>
                <a:cubicBezTo>
                  <a:pt x="16" y="110"/>
                  <a:pt x="16" y="108"/>
                  <a:pt x="16" y="106"/>
                </a:cubicBezTo>
                <a:cubicBezTo>
                  <a:pt x="16" y="106"/>
                  <a:pt x="16" y="106"/>
                  <a:pt x="16" y="106"/>
                </a:cubicBezTo>
                <a:cubicBezTo>
                  <a:pt x="16" y="106"/>
                  <a:pt x="16" y="106"/>
                  <a:pt x="16" y="106"/>
                </a:cubicBezTo>
                <a:cubicBezTo>
                  <a:pt x="16" y="104"/>
                  <a:pt x="16" y="102"/>
                  <a:pt x="16" y="100"/>
                </a:cubicBezTo>
                <a:cubicBezTo>
                  <a:pt x="16" y="99"/>
                  <a:pt x="16" y="98"/>
                  <a:pt x="16" y="97"/>
                </a:cubicBezTo>
                <a:cubicBezTo>
                  <a:pt x="16" y="96"/>
                  <a:pt x="16" y="95"/>
                  <a:pt x="16" y="93"/>
                </a:cubicBezTo>
                <a:cubicBezTo>
                  <a:pt x="16" y="92"/>
                  <a:pt x="16" y="92"/>
                  <a:pt x="17" y="91"/>
                </a:cubicBezTo>
                <a:cubicBezTo>
                  <a:pt x="17" y="90"/>
                  <a:pt x="17" y="88"/>
                  <a:pt x="17" y="87"/>
                </a:cubicBezTo>
                <a:cubicBezTo>
                  <a:pt x="17" y="86"/>
                  <a:pt x="17" y="85"/>
                  <a:pt x="17" y="84"/>
                </a:cubicBezTo>
                <a:cubicBezTo>
                  <a:pt x="18" y="83"/>
                  <a:pt x="18" y="82"/>
                  <a:pt x="18" y="81"/>
                </a:cubicBezTo>
                <a:cubicBezTo>
                  <a:pt x="18" y="80"/>
                  <a:pt x="18" y="79"/>
                  <a:pt x="19" y="78"/>
                </a:cubicBezTo>
                <a:cubicBezTo>
                  <a:pt x="19" y="77"/>
                  <a:pt x="19" y="76"/>
                  <a:pt x="19" y="75"/>
                </a:cubicBezTo>
                <a:cubicBezTo>
                  <a:pt x="20" y="74"/>
                  <a:pt x="20" y="73"/>
                  <a:pt x="20" y="71"/>
                </a:cubicBezTo>
                <a:cubicBezTo>
                  <a:pt x="20" y="71"/>
                  <a:pt x="21" y="70"/>
                  <a:pt x="21" y="70"/>
                </a:cubicBezTo>
                <a:cubicBezTo>
                  <a:pt x="21" y="68"/>
                  <a:pt x="22" y="67"/>
                  <a:pt x="22" y="65"/>
                </a:cubicBezTo>
                <a:cubicBezTo>
                  <a:pt x="22" y="65"/>
                  <a:pt x="22" y="65"/>
                  <a:pt x="23" y="64"/>
                </a:cubicBezTo>
                <a:cubicBezTo>
                  <a:pt x="23" y="63"/>
                  <a:pt x="24" y="61"/>
                  <a:pt x="24" y="60"/>
                </a:cubicBezTo>
                <a:cubicBezTo>
                  <a:pt x="28" y="50"/>
                  <a:pt x="33" y="40"/>
                  <a:pt x="39" y="32"/>
                </a:cubicBezTo>
                <a:cubicBezTo>
                  <a:pt x="40" y="30"/>
                  <a:pt x="41" y="29"/>
                  <a:pt x="42" y="28"/>
                </a:cubicBezTo>
                <a:cubicBezTo>
                  <a:pt x="42" y="28"/>
                  <a:pt x="42" y="27"/>
                  <a:pt x="42" y="27"/>
                </a:cubicBezTo>
                <a:cubicBezTo>
                  <a:pt x="44" y="25"/>
                  <a:pt x="45" y="23"/>
                  <a:pt x="47" y="21"/>
                </a:cubicBezTo>
                <a:cubicBezTo>
                  <a:pt x="47" y="21"/>
                  <a:pt x="48" y="21"/>
                  <a:pt x="48" y="20"/>
                </a:cubicBezTo>
                <a:cubicBezTo>
                  <a:pt x="50" y="18"/>
                  <a:pt x="52" y="16"/>
                  <a:pt x="54" y="14"/>
                </a:cubicBezTo>
                <a:cubicBezTo>
                  <a:pt x="55" y="13"/>
                  <a:pt x="56" y="11"/>
                  <a:pt x="56" y="9"/>
                </a:cubicBezTo>
                <a:cubicBezTo>
                  <a:pt x="56" y="8"/>
                  <a:pt x="56" y="7"/>
                  <a:pt x="56" y="6"/>
                </a:cubicBezTo>
                <a:cubicBezTo>
                  <a:pt x="55" y="6"/>
                  <a:pt x="55" y="6"/>
                  <a:pt x="55" y="6"/>
                </a:cubicBezTo>
                <a:cubicBezTo>
                  <a:pt x="55" y="6"/>
                  <a:pt x="55" y="6"/>
                  <a:pt x="55" y="6"/>
                </a:cubicBezTo>
                <a:cubicBezTo>
                  <a:pt x="55" y="5"/>
                  <a:pt x="54" y="4"/>
                  <a:pt x="54" y="3"/>
                </a:cubicBezTo>
                <a:cubicBezTo>
                  <a:pt x="52" y="2"/>
                  <a:pt x="51" y="1"/>
                  <a:pt x="49" y="1"/>
                </a:cubicBezTo>
                <a:cubicBezTo>
                  <a:pt x="47" y="0"/>
                  <a:pt x="44" y="1"/>
                  <a:pt x="42" y="3"/>
                </a:cubicBezTo>
                <a:cubicBezTo>
                  <a:pt x="40" y="5"/>
                  <a:pt x="38" y="7"/>
                  <a:pt x="36" y="10"/>
                </a:cubicBezTo>
                <a:cubicBezTo>
                  <a:pt x="36" y="10"/>
                  <a:pt x="35" y="11"/>
                  <a:pt x="35" y="11"/>
                </a:cubicBezTo>
                <a:cubicBezTo>
                  <a:pt x="33" y="13"/>
                  <a:pt x="31" y="15"/>
                  <a:pt x="30" y="17"/>
                </a:cubicBezTo>
                <a:cubicBezTo>
                  <a:pt x="29" y="18"/>
                  <a:pt x="29" y="18"/>
                  <a:pt x="29" y="18"/>
                </a:cubicBezTo>
                <a:cubicBezTo>
                  <a:pt x="29" y="18"/>
                  <a:pt x="29" y="18"/>
                  <a:pt x="29" y="18"/>
                </a:cubicBezTo>
                <a:cubicBezTo>
                  <a:pt x="28" y="20"/>
                  <a:pt x="27" y="21"/>
                  <a:pt x="26" y="23"/>
                </a:cubicBezTo>
                <a:cubicBezTo>
                  <a:pt x="25" y="23"/>
                  <a:pt x="25" y="23"/>
                  <a:pt x="25" y="23"/>
                </a:cubicBezTo>
                <a:cubicBezTo>
                  <a:pt x="25" y="23"/>
                  <a:pt x="25" y="23"/>
                  <a:pt x="25" y="23"/>
                </a:cubicBezTo>
                <a:cubicBezTo>
                  <a:pt x="19" y="33"/>
                  <a:pt x="14" y="43"/>
                  <a:pt x="9" y="53"/>
                </a:cubicBezTo>
                <a:cubicBezTo>
                  <a:pt x="9" y="53"/>
                  <a:pt x="9" y="53"/>
                  <a:pt x="9" y="53"/>
                </a:cubicBezTo>
                <a:cubicBezTo>
                  <a:pt x="9" y="53"/>
                  <a:pt x="9" y="53"/>
                  <a:pt x="9" y="53"/>
                </a:cubicBezTo>
                <a:cubicBezTo>
                  <a:pt x="9" y="55"/>
                  <a:pt x="8" y="57"/>
                  <a:pt x="7" y="59"/>
                </a:cubicBezTo>
                <a:cubicBezTo>
                  <a:pt x="7" y="59"/>
                  <a:pt x="7" y="60"/>
                  <a:pt x="7" y="60"/>
                </a:cubicBezTo>
                <a:cubicBezTo>
                  <a:pt x="6" y="62"/>
                  <a:pt x="6" y="64"/>
                  <a:pt x="5" y="65"/>
                </a:cubicBezTo>
                <a:cubicBezTo>
                  <a:pt x="5" y="66"/>
                  <a:pt x="5" y="66"/>
                  <a:pt x="5" y="67"/>
                </a:cubicBezTo>
                <a:cubicBezTo>
                  <a:pt x="4" y="69"/>
                  <a:pt x="4" y="70"/>
                  <a:pt x="4" y="72"/>
                </a:cubicBezTo>
                <a:cubicBezTo>
                  <a:pt x="3" y="73"/>
                  <a:pt x="3" y="73"/>
                  <a:pt x="3" y="74"/>
                </a:cubicBezTo>
                <a:cubicBezTo>
                  <a:pt x="3" y="75"/>
                  <a:pt x="3" y="77"/>
                  <a:pt x="2" y="78"/>
                </a:cubicBezTo>
                <a:cubicBezTo>
                  <a:pt x="2" y="79"/>
                  <a:pt x="2" y="80"/>
                  <a:pt x="2" y="81"/>
                </a:cubicBezTo>
                <a:cubicBezTo>
                  <a:pt x="2" y="82"/>
                  <a:pt x="1" y="84"/>
                  <a:pt x="1" y="85"/>
                </a:cubicBezTo>
                <a:cubicBezTo>
                  <a:pt x="1" y="86"/>
                  <a:pt x="1" y="87"/>
                  <a:pt x="1" y="89"/>
                </a:cubicBezTo>
                <a:cubicBezTo>
                  <a:pt x="1" y="90"/>
                  <a:pt x="0" y="91"/>
                  <a:pt x="0" y="92"/>
                </a:cubicBezTo>
                <a:cubicBezTo>
                  <a:pt x="0" y="93"/>
                  <a:pt x="0" y="95"/>
                  <a:pt x="0" y="96"/>
                </a:cubicBezTo>
                <a:cubicBezTo>
                  <a:pt x="0" y="97"/>
                  <a:pt x="0" y="98"/>
                  <a:pt x="0" y="99"/>
                </a:cubicBezTo>
                <a:cubicBezTo>
                  <a:pt x="0" y="101"/>
                  <a:pt x="0" y="103"/>
                  <a:pt x="0" y="106"/>
                </a:cubicBezTo>
                <a:cubicBezTo>
                  <a:pt x="0" y="106"/>
                  <a:pt x="0" y="106"/>
                  <a:pt x="0" y="106"/>
                </a:cubicBezTo>
                <a:cubicBezTo>
                  <a:pt x="0" y="106"/>
                  <a:pt x="0" y="106"/>
                  <a:pt x="0" y="106"/>
                </a:cubicBezTo>
                <a:cubicBezTo>
                  <a:pt x="0" y="106"/>
                  <a:pt x="0" y="106"/>
                  <a:pt x="0" y="106"/>
                </a:cubicBezTo>
                <a:cubicBezTo>
                  <a:pt x="0" y="108"/>
                  <a:pt x="0" y="111"/>
                  <a:pt x="0" y="113"/>
                </a:cubicBezTo>
                <a:cubicBezTo>
                  <a:pt x="0" y="114"/>
                  <a:pt x="0" y="115"/>
                  <a:pt x="0" y="115"/>
                </a:cubicBezTo>
                <a:cubicBezTo>
                  <a:pt x="0" y="117"/>
                  <a:pt x="0" y="118"/>
                  <a:pt x="0" y="120"/>
                </a:cubicBezTo>
                <a:cubicBezTo>
                  <a:pt x="0" y="121"/>
                  <a:pt x="1" y="122"/>
                  <a:pt x="1" y="123"/>
                </a:cubicBezTo>
                <a:cubicBezTo>
                  <a:pt x="1" y="124"/>
                  <a:pt x="1" y="125"/>
                  <a:pt x="1" y="127"/>
                </a:cubicBezTo>
                <a:cubicBezTo>
                  <a:pt x="1" y="128"/>
                  <a:pt x="2" y="129"/>
                  <a:pt x="2" y="130"/>
                </a:cubicBezTo>
                <a:cubicBezTo>
                  <a:pt x="2" y="131"/>
                  <a:pt x="2" y="132"/>
                  <a:pt x="2" y="133"/>
                </a:cubicBezTo>
                <a:cubicBezTo>
                  <a:pt x="3" y="135"/>
                  <a:pt x="3" y="136"/>
                  <a:pt x="3" y="138"/>
                </a:cubicBezTo>
                <a:cubicBezTo>
                  <a:pt x="3" y="138"/>
                  <a:pt x="3" y="139"/>
                  <a:pt x="4" y="140"/>
                </a:cubicBezTo>
                <a:cubicBezTo>
                  <a:pt x="4" y="141"/>
                  <a:pt x="4" y="143"/>
                  <a:pt x="5" y="145"/>
                </a:cubicBezTo>
                <a:cubicBezTo>
                  <a:pt x="5" y="145"/>
                  <a:pt x="5" y="146"/>
                  <a:pt x="5" y="146"/>
                </a:cubicBezTo>
                <a:cubicBezTo>
                  <a:pt x="6" y="148"/>
                  <a:pt x="6" y="150"/>
                  <a:pt x="7" y="152"/>
                </a:cubicBezTo>
                <a:cubicBezTo>
                  <a:pt x="7" y="152"/>
                  <a:pt x="7" y="152"/>
                  <a:pt x="7" y="152"/>
                </a:cubicBezTo>
                <a:cubicBezTo>
                  <a:pt x="8" y="154"/>
                  <a:pt x="9" y="156"/>
                  <a:pt x="9" y="158"/>
                </a:cubicBezTo>
                <a:cubicBezTo>
                  <a:pt x="9" y="158"/>
                  <a:pt x="9" y="158"/>
                  <a:pt x="9" y="158"/>
                </a:cubicBezTo>
                <a:cubicBezTo>
                  <a:pt x="9" y="158"/>
                  <a:pt x="9" y="158"/>
                  <a:pt x="9" y="158"/>
                </a:cubicBezTo>
                <a:cubicBezTo>
                  <a:pt x="14" y="169"/>
                  <a:pt x="19" y="179"/>
                  <a:pt x="25" y="188"/>
                </a:cubicBezTo>
                <a:cubicBezTo>
                  <a:pt x="25" y="188"/>
                  <a:pt x="25" y="188"/>
                  <a:pt x="25" y="188"/>
                </a:cubicBezTo>
                <a:cubicBezTo>
                  <a:pt x="25" y="188"/>
                  <a:pt x="25" y="189"/>
                  <a:pt x="26" y="189"/>
                </a:cubicBezTo>
                <a:cubicBezTo>
                  <a:pt x="27" y="190"/>
                  <a:pt x="28" y="192"/>
                  <a:pt x="29" y="193"/>
                </a:cubicBezTo>
                <a:cubicBezTo>
                  <a:pt x="29" y="193"/>
                  <a:pt x="29" y="194"/>
                  <a:pt x="29" y="194"/>
                </a:cubicBezTo>
                <a:cubicBezTo>
                  <a:pt x="29" y="194"/>
                  <a:pt x="29" y="194"/>
                  <a:pt x="30" y="194"/>
                </a:cubicBezTo>
                <a:cubicBezTo>
                  <a:pt x="31" y="196"/>
                  <a:pt x="33" y="198"/>
                  <a:pt x="35" y="201"/>
                </a:cubicBezTo>
                <a:cubicBezTo>
                  <a:pt x="35" y="201"/>
                  <a:pt x="36" y="201"/>
                  <a:pt x="36" y="202"/>
                </a:cubicBezTo>
                <a:cubicBezTo>
                  <a:pt x="38" y="204"/>
                  <a:pt x="40" y="206"/>
                  <a:pt x="42" y="209"/>
                </a:cubicBezTo>
                <a:cubicBezTo>
                  <a:pt x="44" y="211"/>
                  <a:pt x="47" y="211"/>
                  <a:pt x="49" y="211"/>
                </a:cubicBezTo>
                <a:cubicBezTo>
                  <a:pt x="51" y="211"/>
                  <a:pt x="52" y="210"/>
                  <a:pt x="54" y="209"/>
                </a:cubicBezTo>
                <a:cubicBezTo>
                  <a:pt x="54" y="208"/>
                  <a:pt x="55" y="207"/>
                  <a:pt x="55" y="206"/>
                </a:cubicBezTo>
                <a:cubicBezTo>
                  <a:pt x="55" y="206"/>
                  <a:pt x="55" y="206"/>
                  <a:pt x="55" y="206"/>
                </a:cubicBezTo>
                <a:cubicBezTo>
                  <a:pt x="55" y="206"/>
                  <a:pt x="55" y="206"/>
                  <a:pt x="56" y="205"/>
                </a:cubicBezTo>
                <a:cubicBezTo>
                  <a:pt x="56" y="205"/>
                  <a:pt x="56" y="204"/>
                  <a:pt x="56" y="203"/>
                </a:cubicBezTo>
                <a:cubicBezTo>
                  <a:pt x="56" y="201"/>
                  <a:pt x="55" y="199"/>
                  <a:pt x="54" y="197"/>
                </a:cubicBezTo>
                <a:cubicBezTo>
                  <a:pt x="52" y="195"/>
                  <a:pt x="50" y="193"/>
                  <a:pt x="48" y="191"/>
                </a:cubicBezTo>
                <a:close/>
                <a:moveTo>
                  <a:pt x="207" y="60"/>
                </a:moveTo>
                <a:cubicBezTo>
                  <a:pt x="158" y="60"/>
                  <a:pt x="158" y="60"/>
                  <a:pt x="158" y="60"/>
                </a:cubicBezTo>
                <a:cubicBezTo>
                  <a:pt x="147" y="60"/>
                  <a:pt x="138" y="69"/>
                  <a:pt x="138" y="80"/>
                </a:cubicBezTo>
                <a:cubicBezTo>
                  <a:pt x="138" y="439"/>
                  <a:pt x="138" y="439"/>
                  <a:pt x="138" y="439"/>
                </a:cubicBezTo>
                <a:cubicBezTo>
                  <a:pt x="138" y="443"/>
                  <a:pt x="142" y="447"/>
                  <a:pt x="146" y="447"/>
                </a:cubicBezTo>
                <a:cubicBezTo>
                  <a:pt x="151" y="447"/>
                  <a:pt x="154" y="443"/>
                  <a:pt x="154" y="439"/>
                </a:cubicBezTo>
                <a:cubicBezTo>
                  <a:pt x="154" y="420"/>
                  <a:pt x="154" y="420"/>
                  <a:pt x="154" y="420"/>
                </a:cubicBezTo>
                <a:cubicBezTo>
                  <a:pt x="211" y="363"/>
                  <a:pt x="211" y="363"/>
                  <a:pt x="211" y="363"/>
                </a:cubicBezTo>
                <a:cubicBezTo>
                  <a:pt x="211" y="439"/>
                  <a:pt x="211" y="439"/>
                  <a:pt x="211" y="439"/>
                </a:cubicBezTo>
                <a:cubicBezTo>
                  <a:pt x="211" y="443"/>
                  <a:pt x="215" y="447"/>
                  <a:pt x="219" y="447"/>
                </a:cubicBezTo>
                <a:cubicBezTo>
                  <a:pt x="223" y="447"/>
                  <a:pt x="227" y="443"/>
                  <a:pt x="227" y="439"/>
                </a:cubicBezTo>
                <a:cubicBezTo>
                  <a:pt x="227" y="80"/>
                  <a:pt x="227" y="80"/>
                  <a:pt x="227" y="80"/>
                </a:cubicBezTo>
                <a:cubicBezTo>
                  <a:pt x="227" y="69"/>
                  <a:pt x="218" y="60"/>
                  <a:pt x="207" y="60"/>
                </a:cubicBezTo>
                <a:close/>
                <a:moveTo>
                  <a:pt x="154" y="80"/>
                </a:moveTo>
                <a:cubicBezTo>
                  <a:pt x="154" y="78"/>
                  <a:pt x="156" y="76"/>
                  <a:pt x="158" y="76"/>
                </a:cubicBezTo>
                <a:cubicBezTo>
                  <a:pt x="198" y="76"/>
                  <a:pt x="198" y="76"/>
                  <a:pt x="198" y="76"/>
                </a:cubicBezTo>
                <a:cubicBezTo>
                  <a:pt x="154" y="120"/>
                  <a:pt x="154" y="120"/>
                  <a:pt x="154" y="120"/>
                </a:cubicBezTo>
                <a:lnTo>
                  <a:pt x="154" y="80"/>
                </a:lnTo>
                <a:close/>
                <a:moveTo>
                  <a:pt x="154" y="155"/>
                </a:moveTo>
                <a:cubicBezTo>
                  <a:pt x="207" y="207"/>
                  <a:pt x="207" y="207"/>
                  <a:pt x="207" y="207"/>
                </a:cubicBezTo>
                <a:cubicBezTo>
                  <a:pt x="154" y="260"/>
                  <a:pt x="154" y="260"/>
                  <a:pt x="154" y="260"/>
                </a:cubicBezTo>
                <a:lnTo>
                  <a:pt x="154" y="155"/>
                </a:lnTo>
                <a:close/>
                <a:moveTo>
                  <a:pt x="154" y="397"/>
                </a:moveTo>
                <a:cubicBezTo>
                  <a:pt x="154" y="294"/>
                  <a:pt x="154" y="294"/>
                  <a:pt x="154" y="294"/>
                </a:cubicBezTo>
                <a:cubicBezTo>
                  <a:pt x="206" y="346"/>
                  <a:pt x="206" y="346"/>
                  <a:pt x="206" y="346"/>
                </a:cubicBezTo>
                <a:lnTo>
                  <a:pt x="154" y="397"/>
                </a:lnTo>
                <a:close/>
                <a:moveTo>
                  <a:pt x="211" y="328"/>
                </a:moveTo>
                <a:cubicBezTo>
                  <a:pt x="160" y="277"/>
                  <a:pt x="160" y="277"/>
                  <a:pt x="160" y="277"/>
                </a:cubicBezTo>
                <a:cubicBezTo>
                  <a:pt x="211" y="226"/>
                  <a:pt x="211" y="226"/>
                  <a:pt x="211" y="226"/>
                </a:cubicBezTo>
                <a:lnTo>
                  <a:pt x="211" y="328"/>
                </a:lnTo>
                <a:close/>
                <a:moveTo>
                  <a:pt x="211" y="189"/>
                </a:moveTo>
                <a:cubicBezTo>
                  <a:pt x="159" y="137"/>
                  <a:pt x="159" y="137"/>
                  <a:pt x="159" y="137"/>
                </a:cubicBezTo>
                <a:cubicBezTo>
                  <a:pt x="211" y="86"/>
                  <a:pt x="211" y="86"/>
                  <a:pt x="211" y="86"/>
                </a:cubicBezTo>
                <a:lnTo>
                  <a:pt x="211" y="189"/>
                </a:lnTo>
                <a:close/>
                <a:moveTo>
                  <a:pt x="107" y="58"/>
                </a:moveTo>
                <a:cubicBezTo>
                  <a:pt x="103" y="58"/>
                  <a:pt x="99" y="62"/>
                  <a:pt x="99" y="66"/>
                </a:cubicBezTo>
                <a:cubicBezTo>
                  <a:pt x="99" y="144"/>
                  <a:pt x="99" y="144"/>
                  <a:pt x="99" y="144"/>
                </a:cubicBezTo>
                <a:cubicBezTo>
                  <a:pt x="99" y="148"/>
                  <a:pt x="103" y="152"/>
                  <a:pt x="107" y="152"/>
                </a:cubicBezTo>
                <a:cubicBezTo>
                  <a:pt x="111" y="152"/>
                  <a:pt x="115" y="148"/>
                  <a:pt x="115" y="144"/>
                </a:cubicBezTo>
                <a:cubicBezTo>
                  <a:pt x="115" y="66"/>
                  <a:pt x="115" y="66"/>
                  <a:pt x="115" y="66"/>
                </a:cubicBezTo>
                <a:cubicBezTo>
                  <a:pt x="115" y="62"/>
                  <a:pt x="111" y="58"/>
                  <a:pt x="107" y="58"/>
                </a:cubicBezTo>
                <a:close/>
                <a:moveTo>
                  <a:pt x="320" y="28"/>
                </a:moveTo>
                <a:cubicBezTo>
                  <a:pt x="322" y="29"/>
                  <a:pt x="323" y="31"/>
                  <a:pt x="324" y="33"/>
                </a:cubicBezTo>
                <a:cubicBezTo>
                  <a:pt x="327" y="36"/>
                  <a:pt x="332" y="37"/>
                  <a:pt x="335" y="35"/>
                </a:cubicBezTo>
                <a:cubicBezTo>
                  <a:pt x="339" y="32"/>
                  <a:pt x="340" y="27"/>
                  <a:pt x="337" y="23"/>
                </a:cubicBezTo>
                <a:cubicBezTo>
                  <a:pt x="336" y="22"/>
                  <a:pt x="335" y="20"/>
                  <a:pt x="333" y="18"/>
                </a:cubicBezTo>
                <a:cubicBezTo>
                  <a:pt x="329" y="13"/>
                  <a:pt x="325" y="8"/>
                  <a:pt x="320" y="3"/>
                </a:cubicBezTo>
                <a:cubicBezTo>
                  <a:pt x="317" y="0"/>
                  <a:pt x="312" y="0"/>
                  <a:pt x="309" y="3"/>
                </a:cubicBezTo>
                <a:cubicBezTo>
                  <a:pt x="307" y="4"/>
                  <a:pt x="306" y="7"/>
                  <a:pt x="306" y="9"/>
                </a:cubicBezTo>
                <a:cubicBezTo>
                  <a:pt x="306" y="11"/>
                  <a:pt x="307" y="13"/>
                  <a:pt x="309" y="14"/>
                </a:cubicBezTo>
                <a:cubicBezTo>
                  <a:pt x="313" y="18"/>
                  <a:pt x="317" y="23"/>
                  <a:pt x="320" y="28"/>
                </a:cubicBezTo>
                <a:close/>
                <a:moveTo>
                  <a:pt x="257" y="59"/>
                </a:moveTo>
                <a:cubicBezTo>
                  <a:pt x="252" y="59"/>
                  <a:pt x="249" y="63"/>
                  <a:pt x="249" y="67"/>
                </a:cubicBezTo>
                <a:cubicBezTo>
                  <a:pt x="249" y="145"/>
                  <a:pt x="249" y="145"/>
                  <a:pt x="249" y="145"/>
                </a:cubicBezTo>
                <a:cubicBezTo>
                  <a:pt x="249" y="149"/>
                  <a:pt x="252" y="153"/>
                  <a:pt x="257" y="153"/>
                </a:cubicBezTo>
                <a:cubicBezTo>
                  <a:pt x="261" y="153"/>
                  <a:pt x="265" y="149"/>
                  <a:pt x="265" y="145"/>
                </a:cubicBezTo>
                <a:cubicBezTo>
                  <a:pt x="265" y="67"/>
                  <a:pt x="265" y="67"/>
                  <a:pt x="265" y="67"/>
                </a:cubicBezTo>
                <a:cubicBezTo>
                  <a:pt x="265" y="63"/>
                  <a:pt x="261" y="59"/>
                  <a:pt x="257" y="59"/>
                </a:cubicBezTo>
                <a:close/>
                <a:moveTo>
                  <a:pt x="291" y="32"/>
                </a:moveTo>
                <a:cubicBezTo>
                  <a:pt x="288" y="29"/>
                  <a:pt x="283" y="29"/>
                  <a:pt x="279" y="32"/>
                </a:cubicBezTo>
                <a:cubicBezTo>
                  <a:pt x="278" y="34"/>
                  <a:pt x="277" y="36"/>
                  <a:pt x="277" y="38"/>
                </a:cubicBezTo>
                <a:cubicBezTo>
                  <a:pt x="277" y="40"/>
                  <a:pt x="278" y="42"/>
                  <a:pt x="279" y="44"/>
                </a:cubicBezTo>
                <a:cubicBezTo>
                  <a:pt x="297" y="61"/>
                  <a:pt x="305" y="83"/>
                  <a:pt x="305" y="106"/>
                </a:cubicBezTo>
                <a:cubicBezTo>
                  <a:pt x="305" y="128"/>
                  <a:pt x="297" y="151"/>
                  <a:pt x="279" y="168"/>
                </a:cubicBezTo>
                <a:cubicBezTo>
                  <a:pt x="279" y="168"/>
                  <a:pt x="279" y="168"/>
                  <a:pt x="279" y="168"/>
                </a:cubicBezTo>
                <a:cubicBezTo>
                  <a:pt x="276" y="171"/>
                  <a:pt x="276" y="176"/>
                  <a:pt x="279" y="179"/>
                </a:cubicBezTo>
                <a:cubicBezTo>
                  <a:pt x="283" y="182"/>
                  <a:pt x="288" y="182"/>
                  <a:pt x="291" y="179"/>
                </a:cubicBezTo>
                <a:cubicBezTo>
                  <a:pt x="311" y="159"/>
                  <a:pt x="321" y="132"/>
                  <a:pt x="321" y="106"/>
                </a:cubicBezTo>
                <a:cubicBezTo>
                  <a:pt x="321" y="79"/>
                  <a:pt x="311" y="53"/>
                  <a:pt x="291" y="32"/>
                </a:cubicBezTo>
                <a:close/>
                <a:moveTo>
                  <a:pt x="353" y="53"/>
                </a:moveTo>
                <a:cubicBezTo>
                  <a:pt x="351" y="49"/>
                  <a:pt x="347" y="47"/>
                  <a:pt x="343" y="49"/>
                </a:cubicBezTo>
                <a:cubicBezTo>
                  <a:pt x="338" y="50"/>
                  <a:pt x="336" y="55"/>
                  <a:pt x="338" y="59"/>
                </a:cubicBezTo>
                <a:cubicBezTo>
                  <a:pt x="344" y="74"/>
                  <a:pt x="347" y="90"/>
                  <a:pt x="347" y="106"/>
                </a:cubicBezTo>
                <a:cubicBezTo>
                  <a:pt x="347" y="140"/>
                  <a:pt x="333" y="173"/>
                  <a:pt x="309" y="197"/>
                </a:cubicBezTo>
                <a:cubicBezTo>
                  <a:pt x="307" y="199"/>
                  <a:pt x="306" y="201"/>
                  <a:pt x="306" y="203"/>
                </a:cubicBezTo>
                <a:cubicBezTo>
                  <a:pt x="306" y="205"/>
                  <a:pt x="307" y="207"/>
                  <a:pt x="309" y="209"/>
                </a:cubicBezTo>
                <a:cubicBezTo>
                  <a:pt x="312" y="212"/>
                  <a:pt x="317" y="212"/>
                  <a:pt x="320" y="209"/>
                </a:cubicBezTo>
                <a:cubicBezTo>
                  <a:pt x="348" y="181"/>
                  <a:pt x="363" y="145"/>
                  <a:pt x="363" y="106"/>
                </a:cubicBezTo>
                <a:cubicBezTo>
                  <a:pt x="363" y="88"/>
                  <a:pt x="359" y="70"/>
                  <a:pt x="353" y="53"/>
                </a:cubicBezTo>
                <a:close/>
              </a:path>
            </a:pathLst>
          </a:custGeom>
          <a:solidFill>
            <a:srgbClr val="002060"/>
          </a:solidFill>
          <a:ln w="9525">
            <a:solidFill>
              <a:srgbClr val="002060"/>
            </a:solidFill>
            <a:round/>
            <a:headEnd/>
            <a:tailEnd/>
          </a:ln>
        </p:spPr>
        <p:txBody>
          <a:bodyPr/>
          <a:lstStyle/>
          <a:p>
            <a:pPr eaLnBrk="1" fontAlgn="auto" hangingPunct="1">
              <a:spcBef>
                <a:spcPts val="0"/>
              </a:spcBef>
              <a:spcAft>
                <a:spcPts val="0"/>
              </a:spcAft>
            </a:pPr>
            <a:endParaRPr lang="en-US" sz="1463" dirty="0">
              <a:solidFill>
                <a:srgbClr val="44546A">
                  <a:lumMod val="90000"/>
                  <a:lumOff val="10000"/>
                </a:srgbClr>
              </a:solidFill>
              <a:latin typeface="Anton" panose="020B0604020202020204" charset="0"/>
            </a:endParaRPr>
          </a:p>
        </p:txBody>
      </p:sp>
      <p:sp>
        <p:nvSpPr>
          <p:cNvPr id="50" name="Freeform 3">
            <a:extLst>
              <a:ext uri="{FF2B5EF4-FFF2-40B4-BE49-F238E27FC236}">
                <a16:creationId xmlns:a16="http://schemas.microsoft.com/office/drawing/2014/main" id="{63F3F95E-92D0-4259-8A05-C5ED7A1C323D}"/>
              </a:ext>
            </a:extLst>
          </p:cNvPr>
          <p:cNvSpPr>
            <a:spLocks noChangeAspect="1" noEditPoints="1"/>
          </p:cNvSpPr>
          <p:nvPr/>
        </p:nvSpPr>
        <p:spPr bwMode="auto">
          <a:xfrm>
            <a:off x="8905178" y="1424568"/>
            <a:ext cx="1123216" cy="1380025"/>
          </a:xfrm>
          <a:custGeom>
            <a:avLst/>
            <a:gdLst>
              <a:gd name="T0" fmla="*/ 2147483647 w 363"/>
              <a:gd name="T1" fmla="*/ 2147483647 h 447"/>
              <a:gd name="T2" fmla="*/ 2147483647 w 363"/>
              <a:gd name="T3" fmla="*/ 2147483647 h 447"/>
              <a:gd name="T4" fmla="*/ 2147483647 w 363"/>
              <a:gd name="T5" fmla="*/ 2147483647 h 447"/>
              <a:gd name="T6" fmla="*/ 2147483647 w 363"/>
              <a:gd name="T7" fmla="*/ 2147483647 h 447"/>
              <a:gd name="T8" fmla="*/ 2147483647 w 363"/>
              <a:gd name="T9" fmla="*/ 2147483647 h 447"/>
              <a:gd name="T10" fmla="*/ 2147483647 w 363"/>
              <a:gd name="T11" fmla="*/ 2147483647 h 447"/>
              <a:gd name="T12" fmla="*/ 2147483647 w 363"/>
              <a:gd name="T13" fmla="*/ 2147483647 h 447"/>
              <a:gd name="T14" fmla="*/ 2147483647 w 363"/>
              <a:gd name="T15" fmla="*/ 2147483647 h 447"/>
              <a:gd name="T16" fmla="*/ 2147483647 w 363"/>
              <a:gd name="T17" fmla="*/ 2147483647 h 447"/>
              <a:gd name="T18" fmla="*/ 2147483647 w 363"/>
              <a:gd name="T19" fmla="*/ 2147483647 h 447"/>
              <a:gd name="T20" fmla="*/ 2147483647 w 363"/>
              <a:gd name="T21" fmla="*/ 2147483647 h 447"/>
              <a:gd name="T22" fmla="*/ 2147483647 w 363"/>
              <a:gd name="T23" fmla="*/ 2147483647 h 447"/>
              <a:gd name="T24" fmla="*/ 2147483647 w 363"/>
              <a:gd name="T25" fmla="*/ 2147483647 h 447"/>
              <a:gd name="T26" fmla="*/ 2147483647 w 363"/>
              <a:gd name="T27" fmla="*/ 2147483647 h 447"/>
              <a:gd name="T28" fmla="*/ 2147483647 w 363"/>
              <a:gd name="T29" fmla="*/ 2147483647 h 447"/>
              <a:gd name="T30" fmla="*/ 2147483647 w 363"/>
              <a:gd name="T31" fmla="*/ 2147483647 h 447"/>
              <a:gd name="T32" fmla="*/ 2147483647 w 363"/>
              <a:gd name="T33" fmla="*/ 2147483647 h 447"/>
              <a:gd name="T34" fmla="*/ 2147483647 w 363"/>
              <a:gd name="T35" fmla="*/ 2147483647 h 447"/>
              <a:gd name="T36" fmla="*/ 2147483647 w 363"/>
              <a:gd name="T37" fmla="*/ 2147483647 h 447"/>
              <a:gd name="T38" fmla="*/ 2147483647 w 363"/>
              <a:gd name="T39" fmla="*/ 2147483647 h 447"/>
              <a:gd name="T40" fmla="*/ 2147483647 w 363"/>
              <a:gd name="T41" fmla="*/ 2147483647 h 447"/>
              <a:gd name="T42" fmla="*/ 0 w 363"/>
              <a:gd name="T43" fmla="*/ 2147483647 h 447"/>
              <a:gd name="T44" fmla="*/ 0 w 363"/>
              <a:gd name="T45" fmla="*/ 2147483647 h 447"/>
              <a:gd name="T46" fmla="*/ 2147483647 w 363"/>
              <a:gd name="T47" fmla="*/ 2147483647 h 447"/>
              <a:gd name="T48" fmla="*/ 2147483647 w 363"/>
              <a:gd name="T49" fmla="*/ 2147483647 h 447"/>
              <a:gd name="T50" fmla="*/ 2147483647 w 363"/>
              <a:gd name="T51" fmla="*/ 2147483647 h 447"/>
              <a:gd name="T52" fmla="*/ 2147483647 w 363"/>
              <a:gd name="T53" fmla="*/ 2147483647 h 447"/>
              <a:gd name="T54" fmla="*/ 2147483647 w 363"/>
              <a:gd name="T55" fmla="*/ 2147483647 h 447"/>
              <a:gd name="T56" fmla="*/ 2147483647 w 363"/>
              <a:gd name="T57" fmla="*/ 2147483647 h 447"/>
              <a:gd name="T58" fmla="*/ 2147483647 w 363"/>
              <a:gd name="T59" fmla="*/ 2147483647 h 447"/>
              <a:gd name="T60" fmla="*/ 2147483647 w 363"/>
              <a:gd name="T61" fmla="*/ 2147483647 h 447"/>
              <a:gd name="T62" fmla="*/ 2147483647 w 363"/>
              <a:gd name="T63" fmla="*/ 2147483647 h 447"/>
              <a:gd name="T64" fmla="*/ 2147483647 w 363"/>
              <a:gd name="T65" fmla="*/ 2147483647 h 447"/>
              <a:gd name="T66" fmla="*/ 2147483647 w 363"/>
              <a:gd name="T67" fmla="*/ 2147483647 h 447"/>
              <a:gd name="T68" fmla="*/ 2147483647 w 363"/>
              <a:gd name="T69" fmla="*/ 2147483647 h 447"/>
              <a:gd name="T70" fmla="*/ 2147483647 w 363"/>
              <a:gd name="T71" fmla="*/ 2147483647 h 447"/>
              <a:gd name="T72" fmla="*/ 2147483647 w 363"/>
              <a:gd name="T73" fmla="*/ 2147483647 h 447"/>
              <a:gd name="T74" fmla="*/ 2147483647 w 363"/>
              <a:gd name="T75" fmla="*/ 2147483647 h 447"/>
              <a:gd name="T76" fmla="*/ 2147483647 w 363"/>
              <a:gd name="T77" fmla="*/ 2147483647 h 447"/>
              <a:gd name="T78" fmla="*/ 2147483647 w 363"/>
              <a:gd name="T79" fmla="*/ 2147483647 h 447"/>
              <a:gd name="T80" fmla="*/ 2147483647 w 363"/>
              <a:gd name="T81" fmla="*/ 2147483647 h 447"/>
              <a:gd name="T82" fmla="*/ 2147483647 w 363"/>
              <a:gd name="T83" fmla="*/ 2147483647 h 447"/>
              <a:gd name="T84" fmla="*/ 2147483647 w 363"/>
              <a:gd name="T85" fmla="*/ 2147483647 h 447"/>
              <a:gd name="T86" fmla="*/ 2147483647 w 363"/>
              <a:gd name="T87" fmla="*/ 2147483647 h 447"/>
              <a:gd name="T88" fmla="*/ 2147483647 w 363"/>
              <a:gd name="T89" fmla="*/ 2147483647 h 447"/>
              <a:gd name="T90" fmla="*/ 2147483647 w 363"/>
              <a:gd name="T91" fmla="*/ 2147483647 h 447"/>
              <a:gd name="T92" fmla="*/ 2147483647 w 363"/>
              <a:gd name="T93" fmla="*/ 2147483647 h 447"/>
              <a:gd name="T94" fmla="*/ 2147483647 w 363"/>
              <a:gd name="T95" fmla="*/ 2147483647 h 447"/>
              <a:gd name="T96" fmla="*/ 2147483647 w 363"/>
              <a:gd name="T97" fmla="*/ 2147483647 h 447"/>
              <a:gd name="T98" fmla="*/ 2147483647 w 363"/>
              <a:gd name="T99" fmla="*/ 2147483647 h 4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3" h="447">
                <a:moveTo>
                  <a:pt x="85" y="38"/>
                </a:moveTo>
                <a:cubicBezTo>
                  <a:pt x="85" y="38"/>
                  <a:pt x="85" y="38"/>
                  <a:pt x="85" y="38"/>
                </a:cubicBezTo>
                <a:cubicBezTo>
                  <a:pt x="85" y="36"/>
                  <a:pt x="84" y="34"/>
                  <a:pt x="83" y="32"/>
                </a:cubicBezTo>
                <a:cubicBezTo>
                  <a:pt x="80" y="29"/>
                  <a:pt x="75" y="29"/>
                  <a:pt x="72" y="32"/>
                </a:cubicBezTo>
                <a:cubicBezTo>
                  <a:pt x="51" y="53"/>
                  <a:pt x="41" y="79"/>
                  <a:pt x="41" y="106"/>
                </a:cubicBezTo>
                <a:cubicBezTo>
                  <a:pt x="41" y="106"/>
                  <a:pt x="41" y="106"/>
                  <a:pt x="41" y="106"/>
                </a:cubicBezTo>
                <a:cubicBezTo>
                  <a:pt x="41" y="132"/>
                  <a:pt x="51" y="159"/>
                  <a:pt x="72" y="179"/>
                </a:cubicBezTo>
                <a:cubicBezTo>
                  <a:pt x="75" y="182"/>
                  <a:pt x="80" y="182"/>
                  <a:pt x="83" y="179"/>
                </a:cubicBezTo>
                <a:cubicBezTo>
                  <a:pt x="84" y="178"/>
                  <a:pt x="85" y="176"/>
                  <a:pt x="85" y="174"/>
                </a:cubicBezTo>
                <a:cubicBezTo>
                  <a:pt x="85" y="174"/>
                  <a:pt x="85" y="174"/>
                  <a:pt x="85" y="174"/>
                </a:cubicBezTo>
                <a:cubicBezTo>
                  <a:pt x="85" y="172"/>
                  <a:pt x="84" y="169"/>
                  <a:pt x="83" y="168"/>
                </a:cubicBezTo>
                <a:cubicBezTo>
                  <a:pt x="66" y="151"/>
                  <a:pt x="57" y="128"/>
                  <a:pt x="57" y="106"/>
                </a:cubicBezTo>
                <a:cubicBezTo>
                  <a:pt x="57" y="83"/>
                  <a:pt x="66" y="61"/>
                  <a:pt x="83" y="44"/>
                </a:cubicBezTo>
                <a:cubicBezTo>
                  <a:pt x="84" y="42"/>
                  <a:pt x="85" y="40"/>
                  <a:pt x="85" y="38"/>
                </a:cubicBezTo>
                <a:close/>
                <a:moveTo>
                  <a:pt x="48" y="191"/>
                </a:moveTo>
                <a:cubicBezTo>
                  <a:pt x="48" y="191"/>
                  <a:pt x="47" y="191"/>
                  <a:pt x="47" y="190"/>
                </a:cubicBezTo>
                <a:cubicBezTo>
                  <a:pt x="45" y="188"/>
                  <a:pt x="44" y="186"/>
                  <a:pt x="42" y="184"/>
                </a:cubicBezTo>
                <a:cubicBezTo>
                  <a:pt x="42" y="184"/>
                  <a:pt x="42" y="184"/>
                  <a:pt x="42" y="184"/>
                </a:cubicBezTo>
                <a:cubicBezTo>
                  <a:pt x="41" y="182"/>
                  <a:pt x="40" y="181"/>
                  <a:pt x="39" y="180"/>
                </a:cubicBezTo>
                <a:cubicBezTo>
                  <a:pt x="33" y="171"/>
                  <a:pt x="28" y="162"/>
                  <a:pt x="24" y="152"/>
                </a:cubicBezTo>
                <a:cubicBezTo>
                  <a:pt x="24" y="151"/>
                  <a:pt x="23" y="149"/>
                  <a:pt x="23" y="148"/>
                </a:cubicBezTo>
                <a:cubicBezTo>
                  <a:pt x="22" y="147"/>
                  <a:pt x="22" y="147"/>
                  <a:pt x="22" y="146"/>
                </a:cubicBezTo>
                <a:cubicBezTo>
                  <a:pt x="22" y="145"/>
                  <a:pt x="21" y="143"/>
                  <a:pt x="21" y="142"/>
                </a:cubicBezTo>
                <a:cubicBezTo>
                  <a:pt x="21" y="141"/>
                  <a:pt x="20" y="141"/>
                  <a:pt x="20" y="140"/>
                </a:cubicBezTo>
                <a:cubicBezTo>
                  <a:pt x="20" y="139"/>
                  <a:pt x="20" y="137"/>
                  <a:pt x="19" y="136"/>
                </a:cubicBezTo>
                <a:cubicBezTo>
                  <a:pt x="19" y="135"/>
                  <a:pt x="19" y="135"/>
                  <a:pt x="19" y="134"/>
                </a:cubicBezTo>
                <a:cubicBezTo>
                  <a:pt x="18" y="133"/>
                  <a:pt x="18" y="131"/>
                  <a:pt x="18" y="130"/>
                </a:cubicBezTo>
                <a:cubicBezTo>
                  <a:pt x="18" y="129"/>
                  <a:pt x="18" y="128"/>
                  <a:pt x="17" y="127"/>
                </a:cubicBezTo>
                <a:cubicBezTo>
                  <a:pt x="17" y="126"/>
                  <a:pt x="17" y="125"/>
                  <a:pt x="17" y="124"/>
                </a:cubicBezTo>
                <a:cubicBezTo>
                  <a:pt x="17" y="123"/>
                  <a:pt x="17" y="122"/>
                  <a:pt x="17" y="121"/>
                </a:cubicBezTo>
                <a:cubicBezTo>
                  <a:pt x="16" y="120"/>
                  <a:pt x="16" y="119"/>
                  <a:pt x="16" y="118"/>
                </a:cubicBezTo>
                <a:cubicBezTo>
                  <a:pt x="16" y="117"/>
                  <a:pt x="16" y="116"/>
                  <a:pt x="16" y="114"/>
                </a:cubicBezTo>
                <a:cubicBezTo>
                  <a:pt x="16" y="113"/>
                  <a:pt x="16" y="113"/>
                  <a:pt x="16" y="112"/>
                </a:cubicBezTo>
                <a:cubicBezTo>
                  <a:pt x="16" y="110"/>
                  <a:pt x="16" y="108"/>
                  <a:pt x="16" y="106"/>
                </a:cubicBezTo>
                <a:cubicBezTo>
                  <a:pt x="16" y="106"/>
                  <a:pt x="16" y="106"/>
                  <a:pt x="16" y="106"/>
                </a:cubicBezTo>
                <a:cubicBezTo>
                  <a:pt x="16" y="106"/>
                  <a:pt x="16" y="106"/>
                  <a:pt x="16" y="106"/>
                </a:cubicBezTo>
                <a:cubicBezTo>
                  <a:pt x="16" y="104"/>
                  <a:pt x="16" y="102"/>
                  <a:pt x="16" y="100"/>
                </a:cubicBezTo>
                <a:cubicBezTo>
                  <a:pt x="16" y="99"/>
                  <a:pt x="16" y="98"/>
                  <a:pt x="16" y="97"/>
                </a:cubicBezTo>
                <a:cubicBezTo>
                  <a:pt x="16" y="96"/>
                  <a:pt x="16" y="95"/>
                  <a:pt x="16" y="93"/>
                </a:cubicBezTo>
                <a:cubicBezTo>
                  <a:pt x="16" y="92"/>
                  <a:pt x="16" y="92"/>
                  <a:pt x="17" y="91"/>
                </a:cubicBezTo>
                <a:cubicBezTo>
                  <a:pt x="17" y="90"/>
                  <a:pt x="17" y="88"/>
                  <a:pt x="17" y="87"/>
                </a:cubicBezTo>
                <a:cubicBezTo>
                  <a:pt x="17" y="86"/>
                  <a:pt x="17" y="85"/>
                  <a:pt x="17" y="84"/>
                </a:cubicBezTo>
                <a:cubicBezTo>
                  <a:pt x="18" y="83"/>
                  <a:pt x="18" y="82"/>
                  <a:pt x="18" y="81"/>
                </a:cubicBezTo>
                <a:cubicBezTo>
                  <a:pt x="18" y="80"/>
                  <a:pt x="18" y="79"/>
                  <a:pt x="19" y="78"/>
                </a:cubicBezTo>
                <a:cubicBezTo>
                  <a:pt x="19" y="77"/>
                  <a:pt x="19" y="76"/>
                  <a:pt x="19" y="75"/>
                </a:cubicBezTo>
                <a:cubicBezTo>
                  <a:pt x="20" y="74"/>
                  <a:pt x="20" y="73"/>
                  <a:pt x="20" y="71"/>
                </a:cubicBezTo>
                <a:cubicBezTo>
                  <a:pt x="20" y="71"/>
                  <a:pt x="21" y="70"/>
                  <a:pt x="21" y="70"/>
                </a:cubicBezTo>
                <a:cubicBezTo>
                  <a:pt x="21" y="68"/>
                  <a:pt x="22" y="67"/>
                  <a:pt x="22" y="65"/>
                </a:cubicBezTo>
                <a:cubicBezTo>
                  <a:pt x="22" y="65"/>
                  <a:pt x="22" y="65"/>
                  <a:pt x="23" y="64"/>
                </a:cubicBezTo>
                <a:cubicBezTo>
                  <a:pt x="23" y="63"/>
                  <a:pt x="24" y="61"/>
                  <a:pt x="24" y="60"/>
                </a:cubicBezTo>
                <a:cubicBezTo>
                  <a:pt x="28" y="50"/>
                  <a:pt x="33" y="40"/>
                  <a:pt x="39" y="32"/>
                </a:cubicBezTo>
                <a:cubicBezTo>
                  <a:pt x="40" y="30"/>
                  <a:pt x="41" y="29"/>
                  <a:pt x="42" y="28"/>
                </a:cubicBezTo>
                <a:cubicBezTo>
                  <a:pt x="42" y="28"/>
                  <a:pt x="42" y="27"/>
                  <a:pt x="42" y="27"/>
                </a:cubicBezTo>
                <a:cubicBezTo>
                  <a:pt x="44" y="25"/>
                  <a:pt x="45" y="23"/>
                  <a:pt x="47" y="21"/>
                </a:cubicBezTo>
                <a:cubicBezTo>
                  <a:pt x="47" y="21"/>
                  <a:pt x="48" y="21"/>
                  <a:pt x="48" y="20"/>
                </a:cubicBezTo>
                <a:cubicBezTo>
                  <a:pt x="50" y="18"/>
                  <a:pt x="52" y="16"/>
                  <a:pt x="54" y="14"/>
                </a:cubicBezTo>
                <a:cubicBezTo>
                  <a:pt x="55" y="13"/>
                  <a:pt x="56" y="11"/>
                  <a:pt x="56" y="9"/>
                </a:cubicBezTo>
                <a:cubicBezTo>
                  <a:pt x="56" y="8"/>
                  <a:pt x="56" y="7"/>
                  <a:pt x="56" y="6"/>
                </a:cubicBezTo>
                <a:cubicBezTo>
                  <a:pt x="55" y="6"/>
                  <a:pt x="55" y="6"/>
                  <a:pt x="55" y="6"/>
                </a:cubicBezTo>
                <a:cubicBezTo>
                  <a:pt x="55" y="6"/>
                  <a:pt x="55" y="6"/>
                  <a:pt x="55" y="6"/>
                </a:cubicBezTo>
                <a:cubicBezTo>
                  <a:pt x="55" y="5"/>
                  <a:pt x="54" y="4"/>
                  <a:pt x="54" y="3"/>
                </a:cubicBezTo>
                <a:cubicBezTo>
                  <a:pt x="52" y="2"/>
                  <a:pt x="51" y="1"/>
                  <a:pt x="49" y="1"/>
                </a:cubicBezTo>
                <a:cubicBezTo>
                  <a:pt x="47" y="0"/>
                  <a:pt x="44" y="1"/>
                  <a:pt x="42" y="3"/>
                </a:cubicBezTo>
                <a:cubicBezTo>
                  <a:pt x="40" y="5"/>
                  <a:pt x="38" y="7"/>
                  <a:pt x="36" y="10"/>
                </a:cubicBezTo>
                <a:cubicBezTo>
                  <a:pt x="36" y="10"/>
                  <a:pt x="35" y="11"/>
                  <a:pt x="35" y="11"/>
                </a:cubicBezTo>
                <a:cubicBezTo>
                  <a:pt x="33" y="13"/>
                  <a:pt x="31" y="15"/>
                  <a:pt x="30" y="17"/>
                </a:cubicBezTo>
                <a:cubicBezTo>
                  <a:pt x="29" y="18"/>
                  <a:pt x="29" y="18"/>
                  <a:pt x="29" y="18"/>
                </a:cubicBezTo>
                <a:cubicBezTo>
                  <a:pt x="29" y="18"/>
                  <a:pt x="29" y="18"/>
                  <a:pt x="29" y="18"/>
                </a:cubicBezTo>
                <a:cubicBezTo>
                  <a:pt x="28" y="20"/>
                  <a:pt x="27" y="21"/>
                  <a:pt x="26" y="23"/>
                </a:cubicBezTo>
                <a:cubicBezTo>
                  <a:pt x="25" y="23"/>
                  <a:pt x="25" y="23"/>
                  <a:pt x="25" y="23"/>
                </a:cubicBezTo>
                <a:cubicBezTo>
                  <a:pt x="25" y="23"/>
                  <a:pt x="25" y="23"/>
                  <a:pt x="25" y="23"/>
                </a:cubicBezTo>
                <a:cubicBezTo>
                  <a:pt x="19" y="33"/>
                  <a:pt x="14" y="43"/>
                  <a:pt x="9" y="53"/>
                </a:cubicBezTo>
                <a:cubicBezTo>
                  <a:pt x="9" y="53"/>
                  <a:pt x="9" y="53"/>
                  <a:pt x="9" y="53"/>
                </a:cubicBezTo>
                <a:cubicBezTo>
                  <a:pt x="9" y="53"/>
                  <a:pt x="9" y="53"/>
                  <a:pt x="9" y="53"/>
                </a:cubicBezTo>
                <a:cubicBezTo>
                  <a:pt x="9" y="55"/>
                  <a:pt x="8" y="57"/>
                  <a:pt x="7" y="59"/>
                </a:cubicBezTo>
                <a:cubicBezTo>
                  <a:pt x="7" y="59"/>
                  <a:pt x="7" y="60"/>
                  <a:pt x="7" y="60"/>
                </a:cubicBezTo>
                <a:cubicBezTo>
                  <a:pt x="6" y="62"/>
                  <a:pt x="6" y="64"/>
                  <a:pt x="5" y="65"/>
                </a:cubicBezTo>
                <a:cubicBezTo>
                  <a:pt x="5" y="66"/>
                  <a:pt x="5" y="66"/>
                  <a:pt x="5" y="67"/>
                </a:cubicBezTo>
                <a:cubicBezTo>
                  <a:pt x="4" y="69"/>
                  <a:pt x="4" y="70"/>
                  <a:pt x="4" y="72"/>
                </a:cubicBezTo>
                <a:cubicBezTo>
                  <a:pt x="3" y="73"/>
                  <a:pt x="3" y="73"/>
                  <a:pt x="3" y="74"/>
                </a:cubicBezTo>
                <a:cubicBezTo>
                  <a:pt x="3" y="75"/>
                  <a:pt x="3" y="77"/>
                  <a:pt x="2" y="78"/>
                </a:cubicBezTo>
                <a:cubicBezTo>
                  <a:pt x="2" y="79"/>
                  <a:pt x="2" y="80"/>
                  <a:pt x="2" y="81"/>
                </a:cubicBezTo>
                <a:cubicBezTo>
                  <a:pt x="2" y="82"/>
                  <a:pt x="1" y="84"/>
                  <a:pt x="1" y="85"/>
                </a:cubicBezTo>
                <a:cubicBezTo>
                  <a:pt x="1" y="86"/>
                  <a:pt x="1" y="87"/>
                  <a:pt x="1" y="89"/>
                </a:cubicBezTo>
                <a:cubicBezTo>
                  <a:pt x="1" y="90"/>
                  <a:pt x="0" y="91"/>
                  <a:pt x="0" y="92"/>
                </a:cubicBezTo>
                <a:cubicBezTo>
                  <a:pt x="0" y="93"/>
                  <a:pt x="0" y="95"/>
                  <a:pt x="0" y="96"/>
                </a:cubicBezTo>
                <a:cubicBezTo>
                  <a:pt x="0" y="97"/>
                  <a:pt x="0" y="98"/>
                  <a:pt x="0" y="99"/>
                </a:cubicBezTo>
                <a:cubicBezTo>
                  <a:pt x="0" y="101"/>
                  <a:pt x="0" y="103"/>
                  <a:pt x="0" y="106"/>
                </a:cubicBezTo>
                <a:cubicBezTo>
                  <a:pt x="0" y="106"/>
                  <a:pt x="0" y="106"/>
                  <a:pt x="0" y="106"/>
                </a:cubicBezTo>
                <a:cubicBezTo>
                  <a:pt x="0" y="106"/>
                  <a:pt x="0" y="106"/>
                  <a:pt x="0" y="106"/>
                </a:cubicBezTo>
                <a:cubicBezTo>
                  <a:pt x="0" y="106"/>
                  <a:pt x="0" y="106"/>
                  <a:pt x="0" y="106"/>
                </a:cubicBezTo>
                <a:cubicBezTo>
                  <a:pt x="0" y="108"/>
                  <a:pt x="0" y="111"/>
                  <a:pt x="0" y="113"/>
                </a:cubicBezTo>
                <a:cubicBezTo>
                  <a:pt x="0" y="114"/>
                  <a:pt x="0" y="115"/>
                  <a:pt x="0" y="115"/>
                </a:cubicBezTo>
                <a:cubicBezTo>
                  <a:pt x="0" y="117"/>
                  <a:pt x="0" y="118"/>
                  <a:pt x="0" y="120"/>
                </a:cubicBezTo>
                <a:cubicBezTo>
                  <a:pt x="0" y="121"/>
                  <a:pt x="1" y="122"/>
                  <a:pt x="1" y="123"/>
                </a:cubicBezTo>
                <a:cubicBezTo>
                  <a:pt x="1" y="124"/>
                  <a:pt x="1" y="125"/>
                  <a:pt x="1" y="127"/>
                </a:cubicBezTo>
                <a:cubicBezTo>
                  <a:pt x="1" y="128"/>
                  <a:pt x="2" y="129"/>
                  <a:pt x="2" y="130"/>
                </a:cubicBezTo>
                <a:cubicBezTo>
                  <a:pt x="2" y="131"/>
                  <a:pt x="2" y="132"/>
                  <a:pt x="2" y="133"/>
                </a:cubicBezTo>
                <a:cubicBezTo>
                  <a:pt x="3" y="135"/>
                  <a:pt x="3" y="136"/>
                  <a:pt x="3" y="138"/>
                </a:cubicBezTo>
                <a:cubicBezTo>
                  <a:pt x="3" y="138"/>
                  <a:pt x="3" y="139"/>
                  <a:pt x="4" y="140"/>
                </a:cubicBezTo>
                <a:cubicBezTo>
                  <a:pt x="4" y="141"/>
                  <a:pt x="4" y="143"/>
                  <a:pt x="5" y="145"/>
                </a:cubicBezTo>
                <a:cubicBezTo>
                  <a:pt x="5" y="145"/>
                  <a:pt x="5" y="146"/>
                  <a:pt x="5" y="146"/>
                </a:cubicBezTo>
                <a:cubicBezTo>
                  <a:pt x="6" y="148"/>
                  <a:pt x="6" y="150"/>
                  <a:pt x="7" y="152"/>
                </a:cubicBezTo>
                <a:cubicBezTo>
                  <a:pt x="7" y="152"/>
                  <a:pt x="7" y="152"/>
                  <a:pt x="7" y="152"/>
                </a:cubicBezTo>
                <a:cubicBezTo>
                  <a:pt x="8" y="154"/>
                  <a:pt x="9" y="156"/>
                  <a:pt x="9" y="158"/>
                </a:cubicBezTo>
                <a:cubicBezTo>
                  <a:pt x="9" y="158"/>
                  <a:pt x="9" y="158"/>
                  <a:pt x="9" y="158"/>
                </a:cubicBezTo>
                <a:cubicBezTo>
                  <a:pt x="9" y="158"/>
                  <a:pt x="9" y="158"/>
                  <a:pt x="9" y="158"/>
                </a:cubicBezTo>
                <a:cubicBezTo>
                  <a:pt x="14" y="169"/>
                  <a:pt x="19" y="179"/>
                  <a:pt x="25" y="188"/>
                </a:cubicBezTo>
                <a:cubicBezTo>
                  <a:pt x="25" y="188"/>
                  <a:pt x="25" y="188"/>
                  <a:pt x="25" y="188"/>
                </a:cubicBezTo>
                <a:cubicBezTo>
                  <a:pt x="25" y="188"/>
                  <a:pt x="25" y="189"/>
                  <a:pt x="26" y="189"/>
                </a:cubicBezTo>
                <a:cubicBezTo>
                  <a:pt x="27" y="190"/>
                  <a:pt x="28" y="192"/>
                  <a:pt x="29" y="193"/>
                </a:cubicBezTo>
                <a:cubicBezTo>
                  <a:pt x="29" y="193"/>
                  <a:pt x="29" y="194"/>
                  <a:pt x="29" y="194"/>
                </a:cubicBezTo>
                <a:cubicBezTo>
                  <a:pt x="29" y="194"/>
                  <a:pt x="29" y="194"/>
                  <a:pt x="30" y="194"/>
                </a:cubicBezTo>
                <a:cubicBezTo>
                  <a:pt x="31" y="196"/>
                  <a:pt x="33" y="198"/>
                  <a:pt x="35" y="201"/>
                </a:cubicBezTo>
                <a:cubicBezTo>
                  <a:pt x="35" y="201"/>
                  <a:pt x="36" y="201"/>
                  <a:pt x="36" y="202"/>
                </a:cubicBezTo>
                <a:cubicBezTo>
                  <a:pt x="38" y="204"/>
                  <a:pt x="40" y="206"/>
                  <a:pt x="42" y="209"/>
                </a:cubicBezTo>
                <a:cubicBezTo>
                  <a:pt x="44" y="211"/>
                  <a:pt x="47" y="211"/>
                  <a:pt x="49" y="211"/>
                </a:cubicBezTo>
                <a:cubicBezTo>
                  <a:pt x="51" y="211"/>
                  <a:pt x="52" y="210"/>
                  <a:pt x="54" y="209"/>
                </a:cubicBezTo>
                <a:cubicBezTo>
                  <a:pt x="54" y="208"/>
                  <a:pt x="55" y="207"/>
                  <a:pt x="55" y="206"/>
                </a:cubicBezTo>
                <a:cubicBezTo>
                  <a:pt x="55" y="206"/>
                  <a:pt x="55" y="206"/>
                  <a:pt x="55" y="206"/>
                </a:cubicBezTo>
                <a:cubicBezTo>
                  <a:pt x="55" y="206"/>
                  <a:pt x="55" y="206"/>
                  <a:pt x="56" y="205"/>
                </a:cubicBezTo>
                <a:cubicBezTo>
                  <a:pt x="56" y="205"/>
                  <a:pt x="56" y="204"/>
                  <a:pt x="56" y="203"/>
                </a:cubicBezTo>
                <a:cubicBezTo>
                  <a:pt x="56" y="201"/>
                  <a:pt x="55" y="199"/>
                  <a:pt x="54" y="197"/>
                </a:cubicBezTo>
                <a:cubicBezTo>
                  <a:pt x="52" y="195"/>
                  <a:pt x="50" y="193"/>
                  <a:pt x="48" y="191"/>
                </a:cubicBezTo>
                <a:close/>
                <a:moveTo>
                  <a:pt x="207" y="60"/>
                </a:moveTo>
                <a:cubicBezTo>
                  <a:pt x="158" y="60"/>
                  <a:pt x="158" y="60"/>
                  <a:pt x="158" y="60"/>
                </a:cubicBezTo>
                <a:cubicBezTo>
                  <a:pt x="147" y="60"/>
                  <a:pt x="138" y="69"/>
                  <a:pt x="138" y="80"/>
                </a:cubicBezTo>
                <a:cubicBezTo>
                  <a:pt x="138" y="439"/>
                  <a:pt x="138" y="439"/>
                  <a:pt x="138" y="439"/>
                </a:cubicBezTo>
                <a:cubicBezTo>
                  <a:pt x="138" y="443"/>
                  <a:pt x="142" y="447"/>
                  <a:pt x="146" y="447"/>
                </a:cubicBezTo>
                <a:cubicBezTo>
                  <a:pt x="151" y="447"/>
                  <a:pt x="154" y="443"/>
                  <a:pt x="154" y="439"/>
                </a:cubicBezTo>
                <a:cubicBezTo>
                  <a:pt x="154" y="420"/>
                  <a:pt x="154" y="420"/>
                  <a:pt x="154" y="420"/>
                </a:cubicBezTo>
                <a:cubicBezTo>
                  <a:pt x="211" y="363"/>
                  <a:pt x="211" y="363"/>
                  <a:pt x="211" y="363"/>
                </a:cubicBezTo>
                <a:cubicBezTo>
                  <a:pt x="211" y="439"/>
                  <a:pt x="211" y="439"/>
                  <a:pt x="211" y="439"/>
                </a:cubicBezTo>
                <a:cubicBezTo>
                  <a:pt x="211" y="443"/>
                  <a:pt x="215" y="447"/>
                  <a:pt x="219" y="447"/>
                </a:cubicBezTo>
                <a:cubicBezTo>
                  <a:pt x="223" y="447"/>
                  <a:pt x="227" y="443"/>
                  <a:pt x="227" y="439"/>
                </a:cubicBezTo>
                <a:cubicBezTo>
                  <a:pt x="227" y="80"/>
                  <a:pt x="227" y="80"/>
                  <a:pt x="227" y="80"/>
                </a:cubicBezTo>
                <a:cubicBezTo>
                  <a:pt x="227" y="69"/>
                  <a:pt x="218" y="60"/>
                  <a:pt x="207" y="60"/>
                </a:cubicBezTo>
                <a:close/>
                <a:moveTo>
                  <a:pt x="154" y="80"/>
                </a:moveTo>
                <a:cubicBezTo>
                  <a:pt x="154" y="78"/>
                  <a:pt x="156" y="76"/>
                  <a:pt x="158" y="76"/>
                </a:cubicBezTo>
                <a:cubicBezTo>
                  <a:pt x="198" y="76"/>
                  <a:pt x="198" y="76"/>
                  <a:pt x="198" y="76"/>
                </a:cubicBezTo>
                <a:cubicBezTo>
                  <a:pt x="154" y="120"/>
                  <a:pt x="154" y="120"/>
                  <a:pt x="154" y="120"/>
                </a:cubicBezTo>
                <a:lnTo>
                  <a:pt x="154" y="80"/>
                </a:lnTo>
                <a:close/>
                <a:moveTo>
                  <a:pt x="154" y="155"/>
                </a:moveTo>
                <a:cubicBezTo>
                  <a:pt x="207" y="207"/>
                  <a:pt x="207" y="207"/>
                  <a:pt x="207" y="207"/>
                </a:cubicBezTo>
                <a:cubicBezTo>
                  <a:pt x="154" y="260"/>
                  <a:pt x="154" y="260"/>
                  <a:pt x="154" y="260"/>
                </a:cubicBezTo>
                <a:lnTo>
                  <a:pt x="154" y="155"/>
                </a:lnTo>
                <a:close/>
                <a:moveTo>
                  <a:pt x="154" y="397"/>
                </a:moveTo>
                <a:cubicBezTo>
                  <a:pt x="154" y="294"/>
                  <a:pt x="154" y="294"/>
                  <a:pt x="154" y="294"/>
                </a:cubicBezTo>
                <a:cubicBezTo>
                  <a:pt x="206" y="346"/>
                  <a:pt x="206" y="346"/>
                  <a:pt x="206" y="346"/>
                </a:cubicBezTo>
                <a:lnTo>
                  <a:pt x="154" y="397"/>
                </a:lnTo>
                <a:close/>
                <a:moveTo>
                  <a:pt x="211" y="328"/>
                </a:moveTo>
                <a:cubicBezTo>
                  <a:pt x="160" y="277"/>
                  <a:pt x="160" y="277"/>
                  <a:pt x="160" y="277"/>
                </a:cubicBezTo>
                <a:cubicBezTo>
                  <a:pt x="211" y="226"/>
                  <a:pt x="211" y="226"/>
                  <a:pt x="211" y="226"/>
                </a:cubicBezTo>
                <a:lnTo>
                  <a:pt x="211" y="328"/>
                </a:lnTo>
                <a:close/>
                <a:moveTo>
                  <a:pt x="211" y="189"/>
                </a:moveTo>
                <a:cubicBezTo>
                  <a:pt x="159" y="137"/>
                  <a:pt x="159" y="137"/>
                  <a:pt x="159" y="137"/>
                </a:cubicBezTo>
                <a:cubicBezTo>
                  <a:pt x="211" y="86"/>
                  <a:pt x="211" y="86"/>
                  <a:pt x="211" y="86"/>
                </a:cubicBezTo>
                <a:lnTo>
                  <a:pt x="211" y="189"/>
                </a:lnTo>
                <a:close/>
                <a:moveTo>
                  <a:pt x="107" y="58"/>
                </a:moveTo>
                <a:cubicBezTo>
                  <a:pt x="103" y="58"/>
                  <a:pt x="99" y="62"/>
                  <a:pt x="99" y="66"/>
                </a:cubicBezTo>
                <a:cubicBezTo>
                  <a:pt x="99" y="144"/>
                  <a:pt x="99" y="144"/>
                  <a:pt x="99" y="144"/>
                </a:cubicBezTo>
                <a:cubicBezTo>
                  <a:pt x="99" y="148"/>
                  <a:pt x="103" y="152"/>
                  <a:pt x="107" y="152"/>
                </a:cubicBezTo>
                <a:cubicBezTo>
                  <a:pt x="111" y="152"/>
                  <a:pt x="115" y="148"/>
                  <a:pt x="115" y="144"/>
                </a:cubicBezTo>
                <a:cubicBezTo>
                  <a:pt x="115" y="66"/>
                  <a:pt x="115" y="66"/>
                  <a:pt x="115" y="66"/>
                </a:cubicBezTo>
                <a:cubicBezTo>
                  <a:pt x="115" y="62"/>
                  <a:pt x="111" y="58"/>
                  <a:pt x="107" y="58"/>
                </a:cubicBezTo>
                <a:close/>
                <a:moveTo>
                  <a:pt x="320" y="28"/>
                </a:moveTo>
                <a:cubicBezTo>
                  <a:pt x="322" y="29"/>
                  <a:pt x="323" y="31"/>
                  <a:pt x="324" y="33"/>
                </a:cubicBezTo>
                <a:cubicBezTo>
                  <a:pt x="327" y="36"/>
                  <a:pt x="332" y="37"/>
                  <a:pt x="335" y="35"/>
                </a:cubicBezTo>
                <a:cubicBezTo>
                  <a:pt x="339" y="32"/>
                  <a:pt x="340" y="27"/>
                  <a:pt x="337" y="23"/>
                </a:cubicBezTo>
                <a:cubicBezTo>
                  <a:pt x="336" y="22"/>
                  <a:pt x="335" y="20"/>
                  <a:pt x="333" y="18"/>
                </a:cubicBezTo>
                <a:cubicBezTo>
                  <a:pt x="329" y="13"/>
                  <a:pt x="325" y="8"/>
                  <a:pt x="320" y="3"/>
                </a:cubicBezTo>
                <a:cubicBezTo>
                  <a:pt x="317" y="0"/>
                  <a:pt x="312" y="0"/>
                  <a:pt x="309" y="3"/>
                </a:cubicBezTo>
                <a:cubicBezTo>
                  <a:pt x="307" y="4"/>
                  <a:pt x="306" y="7"/>
                  <a:pt x="306" y="9"/>
                </a:cubicBezTo>
                <a:cubicBezTo>
                  <a:pt x="306" y="11"/>
                  <a:pt x="307" y="13"/>
                  <a:pt x="309" y="14"/>
                </a:cubicBezTo>
                <a:cubicBezTo>
                  <a:pt x="313" y="18"/>
                  <a:pt x="317" y="23"/>
                  <a:pt x="320" y="28"/>
                </a:cubicBezTo>
                <a:close/>
                <a:moveTo>
                  <a:pt x="257" y="59"/>
                </a:moveTo>
                <a:cubicBezTo>
                  <a:pt x="252" y="59"/>
                  <a:pt x="249" y="63"/>
                  <a:pt x="249" y="67"/>
                </a:cubicBezTo>
                <a:cubicBezTo>
                  <a:pt x="249" y="145"/>
                  <a:pt x="249" y="145"/>
                  <a:pt x="249" y="145"/>
                </a:cubicBezTo>
                <a:cubicBezTo>
                  <a:pt x="249" y="149"/>
                  <a:pt x="252" y="153"/>
                  <a:pt x="257" y="153"/>
                </a:cubicBezTo>
                <a:cubicBezTo>
                  <a:pt x="261" y="153"/>
                  <a:pt x="265" y="149"/>
                  <a:pt x="265" y="145"/>
                </a:cubicBezTo>
                <a:cubicBezTo>
                  <a:pt x="265" y="67"/>
                  <a:pt x="265" y="67"/>
                  <a:pt x="265" y="67"/>
                </a:cubicBezTo>
                <a:cubicBezTo>
                  <a:pt x="265" y="63"/>
                  <a:pt x="261" y="59"/>
                  <a:pt x="257" y="59"/>
                </a:cubicBezTo>
                <a:close/>
                <a:moveTo>
                  <a:pt x="291" y="32"/>
                </a:moveTo>
                <a:cubicBezTo>
                  <a:pt x="288" y="29"/>
                  <a:pt x="283" y="29"/>
                  <a:pt x="279" y="32"/>
                </a:cubicBezTo>
                <a:cubicBezTo>
                  <a:pt x="278" y="34"/>
                  <a:pt x="277" y="36"/>
                  <a:pt x="277" y="38"/>
                </a:cubicBezTo>
                <a:cubicBezTo>
                  <a:pt x="277" y="40"/>
                  <a:pt x="278" y="42"/>
                  <a:pt x="279" y="44"/>
                </a:cubicBezTo>
                <a:cubicBezTo>
                  <a:pt x="297" y="61"/>
                  <a:pt x="305" y="83"/>
                  <a:pt x="305" y="106"/>
                </a:cubicBezTo>
                <a:cubicBezTo>
                  <a:pt x="305" y="128"/>
                  <a:pt x="297" y="151"/>
                  <a:pt x="279" y="168"/>
                </a:cubicBezTo>
                <a:cubicBezTo>
                  <a:pt x="279" y="168"/>
                  <a:pt x="279" y="168"/>
                  <a:pt x="279" y="168"/>
                </a:cubicBezTo>
                <a:cubicBezTo>
                  <a:pt x="276" y="171"/>
                  <a:pt x="276" y="176"/>
                  <a:pt x="279" y="179"/>
                </a:cubicBezTo>
                <a:cubicBezTo>
                  <a:pt x="283" y="182"/>
                  <a:pt x="288" y="182"/>
                  <a:pt x="291" y="179"/>
                </a:cubicBezTo>
                <a:cubicBezTo>
                  <a:pt x="311" y="159"/>
                  <a:pt x="321" y="132"/>
                  <a:pt x="321" y="106"/>
                </a:cubicBezTo>
                <a:cubicBezTo>
                  <a:pt x="321" y="79"/>
                  <a:pt x="311" y="53"/>
                  <a:pt x="291" y="32"/>
                </a:cubicBezTo>
                <a:close/>
                <a:moveTo>
                  <a:pt x="353" y="53"/>
                </a:moveTo>
                <a:cubicBezTo>
                  <a:pt x="351" y="49"/>
                  <a:pt x="347" y="47"/>
                  <a:pt x="343" y="49"/>
                </a:cubicBezTo>
                <a:cubicBezTo>
                  <a:pt x="338" y="50"/>
                  <a:pt x="336" y="55"/>
                  <a:pt x="338" y="59"/>
                </a:cubicBezTo>
                <a:cubicBezTo>
                  <a:pt x="344" y="74"/>
                  <a:pt x="347" y="90"/>
                  <a:pt x="347" y="106"/>
                </a:cubicBezTo>
                <a:cubicBezTo>
                  <a:pt x="347" y="140"/>
                  <a:pt x="333" y="173"/>
                  <a:pt x="309" y="197"/>
                </a:cubicBezTo>
                <a:cubicBezTo>
                  <a:pt x="307" y="199"/>
                  <a:pt x="306" y="201"/>
                  <a:pt x="306" y="203"/>
                </a:cubicBezTo>
                <a:cubicBezTo>
                  <a:pt x="306" y="205"/>
                  <a:pt x="307" y="207"/>
                  <a:pt x="309" y="209"/>
                </a:cubicBezTo>
                <a:cubicBezTo>
                  <a:pt x="312" y="212"/>
                  <a:pt x="317" y="212"/>
                  <a:pt x="320" y="209"/>
                </a:cubicBezTo>
                <a:cubicBezTo>
                  <a:pt x="348" y="181"/>
                  <a:pt x="363" y="145"/>
                  <a:pt x="363" y="106"/>
                </a:cubicBezTo>
                <a:cubicBezTo>
                  <a:pt x="363" y="88"/>
                  <a:pt x="359" y="70"/>
                  <a:pt x="353" y="53"/>
                </a:cubicBezTo>
                <a:close/>
              </a:path>
            </a:pathLst>
          </a:custGeom>
          <a:solidFill>
            <a:srgbClr val="002060"/>
          </a:solidFill>
          <a:ln w="9525">
            <a:solidFill>
              <a:srgbClr val="002060"/>
            </a:solidFill>
            <a:round/>
            <a:headEnd/>
            <a:tailEnd/>
          </a:ln>
        </p:spPr>
        <p:txBody>
          <a:bodyPr/>
          <a:lstStyle/>
          <a:p>
            <a:pPr eaLnBrk="1" fontAlgn="auto" hangingPunct="1">
              <a:spcBef>
                <a:spcPts val="0"/>
              </a:spcBef>
              <a:spcAft>
                <a:spcPts val="0"/>
              </a:spcAft>
            </a:pPr>
            <a:endParaRPr lang="en-US" sz="1463" dirty="0">
              <a:solidFill>
                <a:srgbClr val="44546A">
                  <a:lumMod val="90000"/>
                  <a:lumOff val="10000"/>
                </a:srgbClr>
              </a:solidFill>
              <a:latin typeface="Anton" panose="020B0604020202020204" charset="0"/>
            </a:endParaRPr>
          </a:p>
        </p:txBody>
      </p:sp>
    </p:spTree>
    <p:extLst>
      <p:ext uri="{BB962C8B-B14F-4D97-AF65-F5344CB8AC3E}">
        <p14:creationId xmlns:p14="http://schemas.microsoft.com/office/powerpoint/2010/main" val="3686282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621A-229B-2CD4-A3FD-3871A6BA3F92}"/>
              </a:ext>
            </a:extLst>
          </p:cNvPr>
          <p:cNvSpPr>
            <a:spLocks noGrp="1"/>
          </p:cNvSpPr>
          <p:nvPr>
            <p:ph type="title"/>
          </p:nvPr>
        </p:nvSpPr>
        <p:spPr>
          <a:xfrm>
            <a:off x="400130" y="126461"/>
            <a:ext cx="11519496" cy="528535"/>
          </a:xfrm>
        </p:spPr>
        <p:txBody>
          <a:bodyPr>
            <a:normAutofit fontScale="90000"/>
          </a:bodyPr>
          <a:lstStyle/>
          <a:p>
            <a:r>
              <a:rPr lang="en-IN" dirty="0"/>
              <a:t>Contents </a:t>
            </a:r>
          </a:p>
        </p:txBody>
      </p:sp>
      <p:sp>
        <p:nvSpPr>
          <p:cNvPr id="4" name="TextBox 3">
            <a:extLst>
              <a:ext uri="{FF2B5EF4-FFF2-40B4-BE49-F238E27FC236}">
                <a16:creationId xmlns:a16="http://schemas.microsoft.com/office/drawing/2014/main" id="{D23CC4ED-ECBB-E6D1-367F-F399748EA9C4}"/>
              </a:ext>
            </a:extLst>
          </p:cNvPr>
          <p:cNvSpPr txBox="1"/>
          <p:nvPr/>
        </p:nvSpPr>
        <p:spPr>
          <a:xfrm>
            <a:off x="635540" y="1303507"/>
            <a:ext cx="11271115" cy="2677656"/>
          </a:xfrm>
          <a:prstGeom prst="rect">
            <a:avLst/>
          </a:prstGeom>
          <a:noFill/>
        </p:spPr>
        <p:txBody>
          <a:bodyPr wrap="square">
            <a:spAutoFit/>
          </a:bodyPr>
          <a:lstStyle/>
          <a:p>
            <a:pPr>
              <a:buNone/>
            </a:pPr>
            <a:r>
              <a:rPr lang="en-IN" sz="2400"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Module 1: 4G-5G RAN System Description</a:t>
            </a:r>
            <a:endParaRPr lang="en-IN" sz="2400" dirty="0">
              <a:solidFill>
                <a:srgbClr val="000000"/>
              </a:solidFill>
              <a:effectLst/>
              <a:latin typeface="Times New Roman" panose="02020603050405020304" pitchFamily="18" charset="0"/>
              <a:ea typeface="Times New Roman" panose="02020603050405020304" pitchFamily="18" charset="0"/>
            </a:endParaRPr>
          </a:p>
          <a:p>
            <a:pPr>
              <a:buNone/>
            </a:pPr>
            <a:r>
              <a:rPr lang="en-IN" sz="2400" b="0" i="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a:t>
            </a:r>
            <a:r>
              <a:rPr lang="en-IN" sz="2400" b="0" i="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IN" sz="2400"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 Overview of 4G LTE and 5G NR</a:t>
            </a:r>
            <a:endParaRPr lang="en-IN" sz="2400" dirty="0">
              <a:solidFill>
                <a:srgbClr val="000000"/>
              </a:solidFill>
              <a:effectLst/>
              <a:latin typeface="Times New Roman" panose="02020603050405020304" pitchFamily="18" charset="0"/>
              <a:ea typeface="Times New Roman" panose="02020603050405020304" pitchFamily="18" charset="0"/>
            </a:endParaRPr>
          </a:p>
          <a:p>
            <a:pPr>
              <a:buNone/>
            </a:pPr>
            <a:r>
              <a:rPr lang="en-IN" sz="2400" b="0" i="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o</a:t>
            </a:r>
            <a:r>
              <a:rPr lang="en-IN" sz="2400" b="0" i="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IN" sz="2400"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Evolution from 4G to 5G technologies</a:t>
            </a:r>
            <a:endParaRPr lang="en-IN" sz="2400" dirty="0">
              <a:solidFill>
                <a:srgbClr val="000000"/>
              </a:solidFill>
              <a:effectLst/>
              <a:latin typeface="Times New Roman" panose="02020603050405020304" pitchFamily="18" charset="0"/>
              <a:ea typeface="Times New Roman" panose="02020603050405020304" pitchFamily="18" charset="0"/>
            </a:endParaRPr>
          </a:p>
          <a:p>
            <a:pPr>
              <a:buNone/>
            </a:pPr>
            <a:r>
              <a:rPr lang="en-IN" sz="2400" b="0" i="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o</a:t>
            </a:r>
            <a:r>
              <a:rPr lang="en-IN" sz="2400" b="0" i="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IN" sz="2400"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System architecture and components of 4G-5G RAN</a:t>
            </a:r>
            <a:endParaRPr lang="en-IN" sz="2400" dirty="0">
              <a:solidFill>
                <a:srgbClr val="000000"/>
              </a:solidFill>
              <a:effectLst/>
              <a:latin typeface="Times New Roman" panose="02020603050405020304" pitchFamily="18" charset="0"/>
              <a:ea typeface="Times New Roman" panose="02020603050405020304" pitchFamily="18" charset="0"/>
            </a:endParaRPr>
          </a:p>
          <a:p>
            <a:pPr>
              <a:buNone/>
            </a:pPr>
            <a:r>
              <a:rPr lang="en-IN" sz="2400" b="0" i="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a:t>
            </a:r>
            <a:r>
              <a:rPr lang="en-IN" sz="2400" b="0" i="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IN"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2400"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Interworking of 4G and 5G RAN</a:t>
            </a:r>
            <a:endParaRPr lang="en-IN" sz="2400" dirty="0">
              <a:solidFill>
                <a:srgbClr val="000000"/>
              </a:solidFill>
              <a:effectLst/>
              <a:latin typeface="Times New Roman" panose="02020603050405020304" pitchFamily="18" charset="0"/>
              <a:ea typeface="Times New Roman" panose="02020603050405020304" pitchFamily="18" charset="0"/>
            </a:endParaRPr>
          </a:p>
          <a:p>
            <a:pPr>
              <a:buNone/>
            </a:pPr>
            <a:r>
              <a:rPr lang="en-IN" sz="2400" b="0" i="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o</a:t>
            </a:r>
            <a:r>
              <a:rPr lang="en-IN" sz="2400" b="0" i="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IN" sz="2400"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Coexistence and interoperation strategies</a:t>
            </a:r>
            <a:endParaRPr lang="en-IN" sz="2400" dirty="0">
              <a:solidFill>
                <a:srgbClr val="000000"/>
              </a:solidFill>
              <a:effectLst/>
              <a:latin typeface="Times New Roman" panose="02020603050405020304" pitchFamily="18" charset="0"/>
              <a:ea typeface="Times New Roman" panose="02020603050405020304" pitchFamily="18" charset="0"/>
            </a:endParaRPr>
          </a:p>
          <a:p>
            <a:pPr>
              <a:buNone/>
            </a:pPr>
            <a:r>
              <a:rPr lang="en-IN" sz="2400" b="0" i="0" dirty="0">
                <a:solidFill>
                  <a:srgbClr val="000000"/>
                </a:solidFill>
                <a:effectLst/>
                <a:latin typeface="Courier New" panose="02070309020205020404" pitchFamily="49" charset="0"/>
                <a:ea typeface="Times New Roman" panose="02020603050405020304" pitchFamily="18" charset="0"/>
                <a:cs typeface="Courier New" panose="02070309020205020404" pitchFamily="49" charset="0"/>
              </a:rPr>
              <a:t>o</a:t>
            </a:r>
            <a:r>
              <a:rPr lang="en-IN" sz="2400" b="0" i="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IN" sz="2400"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Dual-connectivity solutions</a:t>
            </a:r>
            <a:endParaRPr lang="en-IN" sz="24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28572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2034A4-C485-4788-BF9C-01F92C6951D7}"/>
              </a:ext>
            </a:extLst>
          </p:cNvPr>
          <p:cNvSpPr>
            <a:spLocks noGrp="1"/>
          </p:cNvSpPr>
          <p:nvPr>
            <p:ph type="dt" sz="half" idx="10"/>
          </p:nvPr>
        </p:nvSpPr>
        <p:spPr/>
        <p:txBody>
          <a:bodyPr/>
          <a:lstStyle/>
          <a:p>
            <a:pPr>
              <a:defRPr/>
            </a:pPr>
            <a:fld id="{449C3C7E-4D16-4DAA-9EC8-D342A29D02C9}" type="datetime1">
              <a:rPr lang="en-US" smtClean="0"/>
              <a:t>6/27/2025</a:t>
            </a:fld>
            <a:endParaRPr lang="en-US"/>
          </a:p>
        </p:txBody>
      </p:sp>
      <p:sp>
        <p:nvSpPr>
          <p:cNvPr id="3" name="Slide Number Placeholder 2">
            <a:extLst>
              <a:ext uri="{FF2B5EF4-FFF2-40B4-BE49-F238E27FC236}">
                <a16:creationId xmlns:a16="http://schemas.microsoft.com/office/drawing/2014/main" id="{8ACBA72C-8BBA-4967-9F38-C06FFDBF1DE0}"/>
              </a:ext>
            </a:extLst>
          </p:cNvPr>
          <p:cNvSpPr>
            <a:spLocks noGrp="1"/>
          </p:cNvSpPr>
          <p:nvPr>
            <p:ph type="sldNum" sz="quarter" idx="12"/>
          </p:nvPr>
        </p:nvSpPr>
        <p:spPr/>
        <p:txBody>
          <a:bodyPr/>
          <a:lstStyle/>
          <a:p>
            <a:pPr>
              <a:defRPr/>
            </a:pPr>
            <a:fld id="{BB27EB77-DDE9-4D96-9E8B-AC52377EC35C}" type="slidenum">
              <a:rPr lang="en-US" smtClean="0"/>
              <a:pPr>
                <a:defRPr/>
              </a:pPr>
              <a:t>20</a:t>
            </a:fld>
            <a:endParaRPr lang="en-US"/>
          </a:p>
        </p:txBody>
      </p:sp>
      <p:sp>
        <p:nvSpPr>
          <p:cNvPr id="4" name="object 2">
            <a:extLst>
              <a:ext uri="{FF2B5EF4-FFF2-40B4-BE49-F238E27FC236}">
                <a16:creationId xmlns:a16="http://schemas.microsoft.com/office/drawing/2014/main" id="{52732DF8-9BE5-49EE-BC9E-B223FF2A46A6}"/>
              </a:ext>
            </a:extLst>
          </p:cNvPr>
          <p:cNvSpPr txBox="1">
            <a:spLocks/>
          </p:cNvSpPr>
          <p:nvPr/>
        </p:nvSpPr>
        <p:spPr bwMode="auto">
          <a:xfrm>
            <a:off x="143340" y="160260"/>
            <a:ext cx="6426200" cy="47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576" tIns="36576" rIns="36576" bIns="36576" numCol="1" anchor="ctr" anchorCtr="0" compatLnSpc="1">
            <a:prstTxWarp prst="textNoShape">
              <a:avLst/>
            </a:prstTxWarp>
          </a:bodyPr>
          <a:lstStyle>
            <a:lvl1pPr algn="l" defTabSz="912261" rtl="0" eaLnBrk="1" fontAlgn="base" hangingPunct="1">
              <a:lnSpc>
                <a:spcPts val="3600"/>
              </a:lnSpc>
              <a:spcBef>
                <a:spcPct val="0"/>
              </a:spcBef>
              <a:spcAft>
                <a:spcPct val="0"/>
              </a:spcAft>
              <a:defRPr lang="en-US" sz="3733" b="0" i="0" kern="1200">
                <a:solidFill>
                  <a:schemeClr val="bg1"/>
                </a:solidFill>
                <a:latin typeface="Arial"/>
                <a:ea typeface="ＭＳ Ｐゴシック" charset="0"/>
                <a:cs typeface="Arial"/>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a:lstStyle>
          <a:p>
            <a:pPr marL="0" marR="0" lvl="0" indent="0" algn="l" defTabSz="912261" rtl="0" eaLnBrk="1" fontAlgn="base" latinLnBrk="0" hangingPunct="1">
              <a:lnSpc>
                <a:spcPts val="3600"/>
              </a:lnSpc>
              <a:spcBef>
                <a:spcPct val="0"/>
              </a:spcBef>
              <a:spcAft>
                <a:spcPct val="0"/>
              </a:spcAft>
              <a:buClrTx/>
              <a:buSzTx/>
              <a:buFontTx/>
              <a:buNone/>
              <a:tabLst/>
              <a:defRPr/>
            </a:pPr>
            <a:r>
              <a:rPr kumimoji="0" lang="en-US" sz="3467" b="1" i="0" u="none" strike="noStrike" kern="1200" cap="none" spc="0" normalizeH="0" baseline="0" noProof="0" dirty="0">
                <a:ln>
                  <a:noFill/>
                </a:ln>
                <a:solidFill>
                  <a:srgbClr val="0735A0"/>
                </a:solidFill>
                <a:effectLst/>
                <a:uLnTx/>
                <a:uFillTx/>
                <a:latin typeface="Arial"/>
                <a:ea typeface="ＭＳ Ｐゴシック" charset="0"/>
                <a:cs typeface="CiscoSans"/>
              </a:rPr>
              <a:t>5G Core Deployment Options</a:t>
            </a:r>
          </a:p>
        </p:txBody>
      </p:sp>
      <p:grpSp>
        <p:nvGrpSpPr>
          <p:cNvPr id="5" name="object 3">
            <a:extLst>
              <a:ext uri="{FF2B5EF4-FFF2-40B4-BE49-F238E27FC236}">
                <a16:creationId xmlns:a16="http://schemas.microsoft.com/office/drawing/2014/main" id="{ABAC968D-CCE0-4697-AFB8-187DB92F8121}"/>
              </a:ext>
            </a:extLst>
          </p:cNvPr>
          <p:cNvGrpSpPr/>
          <p:nvPr/>
        </p:nvGrpSpPr>
        <p:grpSpPr>
          <a:xfrm>
            <a:off x="9822688" y="2081784"/>
            <a:ext cx="883920" cy="272627"/>
            <a:chOff x="7367016" y="1561338"/>
            <a:chExt cx="662940" cy="204470"/>
          </a:xfrm>
        </p:grpSpPr>
        <p:sp>
          <p:nvSpPr>
            <p:cNvPr id="6" name="object 4">
              <a:extLst>
                <a:ext uri="{FF2B5EF4-FFF2-40B4-BE49-F238E27FC236}">
                  <a16:creationId xmlns:a16="http://schemas.microsoft.com/office/drawing/2014/main" id="{26DDCF61-442E-494B-BD9A-816AAB6F85CB}"/>
                </a:ext>
              </a:extLst>
            </p:cNvPr>
            <p:cNvSpPr/>
            <p:nvPr/>
          </p:nvSpPr>
          <p:spPr>
            <a:xfrm>
              <a:off x="7367016" y="1691640"/>
              <a:ext cx="662940" cy="69850"/>
            </a:xfrm>
            <a:custGeom>
              <a:avLst/>
              <a:gdLst/>
              <a:ahLst/>
              <a:cxnLst/>
              <a:rect l="l" t="t" r="r" b="b"/>
              <a:pathLst>
                <a:path w="662940" h="69850">
                  <a:moveTo>
                    <a:pt x="331469" y="0"/>
                  </a:moveTo>
                  <a:lnTo>
                    <a:pt x="255485" y="914"/>
                  </a:lnTo>
                  <a:lnTo>
                    <a:pt x="185723" y="3518"/>
                  </a:lnTo>
                  <a:lnTo>
                    <a:pt x="124177" y="7607"/>
                  </a:lnTo>
                  <a:lnTo>
                    <a:pt x="72838" y="12973"/>
                  </a:lnTo>
                  <a:lnTo>
                    <a:pt x="33701" y="19411"/>
                  </a:lnTo>
                  <a:lnTo>
                    <a:pt x="0" y="34671"/>
                  </a:lnTo>
                  <a:lnTo>
                    <a:pt x="8757" y="42629"/>
                  </a:lnTo>
                  <a:lnTo>
                    <a:pt x="72838" y="56368"/>
                  </a:lnTo>
                  <a:lnTo>
                    <a:pt x="124177" y="61734"/>
                  </a:lnTo>
                  <a:lnTo>
                    <a:pt x="185723" y="65823"/>
                  </a:lnTo>
                  <a:lnTo>
                    <a:pt x="255485" y="68427"/>
                  </a:lnTo>
                  <a:lnTo>
                    <a:pt x="331469" y="69342"/>
                  </a:lnTo>
                  <a:lnTo>
                    <a:pt x="407454" y="68427"/>
                  </a:lnTo>
                  <a:lnTo>
                    <a:pt x="477216" y="65823"/>
                  </a:lnTo>
                  <a:lnTo>
                    <a:pt x="538762" y="61734"/>
                  </a:lnTo>
                  <a:lnTo>
                    <a:pt x="590101" y="56368"/>
                  </a:lnTo>
                  <a:lnTo>
                    <a:pt x="629238" y="49930"/>
                  </a:lnTo>
                  <a:lnTo>
                    <a:pt x="662939" y="34671"/>
                  </a:lnTo>
                  <a:lnTo>
                    <a:pt x="654182" y="26712"/>
                  </a:lnTo>
                  <a:lnTo>
                    <a:pt x="590101" y="12973"/>
                  </a:lnTo>
                  <a:lnTo>
                    <a:pt x="538762" y="7607"/>
                  </a:lnTo>
                  <a:lnTo>
                    <a:pt x="477216" y="3518"/>
                  </a:lnTo>
                  <a:lnTo>
                    <a:pt x="407454" y="914"/>
                  </a:lnTo>
                  <a:lnTo>
                    <a:pt x="331469" y="0"/>
                  </a:lnTo>
                  <a:close/>
                </a:path>
              </a:pathLst>
            </a:custGeom>
            <a:solidFill>
              <a:srgbClr val="EE7974"/>
            </a:solid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7" name="object 5">
              <a:extLst>
                <a:ext uri="{FF2B5EF4-FFF2-40B4-BE49-F238E27FC236}">
                  <a16:creationId xmlns:a16="http://schemas.microsoft.com/office/drawing/2014/main" id="{88CF8335-D78A-4476-81E7-75063DA1CC12}"/>
                </a:ext>
              </a:extLst>
            </p:cNvPr>
            <p:cNvSpPr/>
            <p:nvPr/>
          </p:nvSpPr>
          <p:spPr>
            <a:xfrm>
              <a:off x="7594854" y="1561338"/>
              <a:ext cx="179831" cy="204215"/>
            </a:xfrm>
            <a:prstGeom prst="rect">
              <a:avLst/>
            </a:prstGeom>
            <a:blipFill>
              <a:blip r:embed="rId2" cstate="print"/>
              <a:stretch>
                <a:fillRect/>
              </a:stretch>
            </a:blip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grpSp>
      <p:sp>
        <p:nvSpPr>
          <p:cNvPr id="8" name="object 6">
            <a:extLst>
              <a:ext uri="{FF2B5EF4-FFF2-40B4-BE49-F238E27FC236}">
                <a16:creationId xmlns:a16="http://schemas.microsoft.com/office/drawing/2014/main" id="{5FD2D3E9-1A82-4355-9D18-28750539680B}"/>
              </a:ext>
            </a:extLst>
          </p:cNvPr>
          <p:cNvSpPr txBox="1"/>
          <p:nvPr/>
        </p:nvSpPr>
        <p:spPr>
          <a:xfrm>
            <a:off x="10412307" y="2214541"/>
            <a:ext cx="158327" cy="140209"/>
          </a:xfrm>
          <a:prstGeom prst="rect">
            <a:avLst/>
          </a:prstGeom>
        </p:spPr>
        <p:txBody>
          <a:bodyPr vert="horz" wrap="square" lIns="0" tIns="16933" rIns="0" bIns="0" rtlCol="0">
            <a:spAutoFit/>
          </a:bodyPr>
          <a:lstStyle/>
          <a:p>
            <a:pPr marL="16933" defTabSz="457200" eaLnBrk="1" hangingPunct="1">
              <a:spcBef>
                <a:spcPts val="133"/>
              </a:spcBef>
            </a:pPr>
            <a:r>
              <a:rPr sz="800" b="1" dirty="0">
                <a:solidFill>
                  <a:srgbClr val="FFFFFF"/>
                </a:solidFill>
                <a:latin typeface="Carlito"/>
                <a:ea typeface="ＭＳ Ｐゴシック" charset="0"/>
                <a:cs typeface="Carlito"/>
              </a:rPr>
              <a:t>NR</a:t>
            </a:r>
            <a:endParaRPr sz="800">
              <a:solidFill>
                <a:srgbClr val="000000"/>
              </a:solidFill>
              <a:latin typeface="Carlito"/>
              <a:ea typeface="ＭＳ Ｐゴシック" charset="0"/>
              <a:cs typeface="Carlito"/>
            </a:endParaRPr>
          </a:p>
        </p:txBody>
      </p:sp>
      <p:sp>
        <p:nvSpPr>
          <p:cNvPr id="9" name="object 7">
            <a:extLst>
              <a:ext uri="{FF2B5EF4-FFF2-40B4-BE49-F238E27FC236}">
                <a16:creationId xmlns:a16="http://schemas.microsoft.com/office/drawing/2014/main" id="{720EAB2B-FE24-4226-A5AA-D2B3309CB452}"/>
              </a:ext>
            </a:extLst>
          </p:cNvPr>
          <p:cNvSpPr txBox="1"/>
          <p:nvPr/>
        </p:nvSpPr>
        <p:spPr>
          <a:xfrm>
            <a:off x="11177355" y="2156289"/>
            <a:ext cx="193887" cy="181310"/>
          </a:xfrm>
          <a:prstGeom prst="rect">
            <a:avLst/>
          </a:prstGeom>
        </p:spPr>
        <p:txBody>
          <a:bodyPr vert="horz" wrap="square" lIns="0" tIns="16933" rIns="0" bIns="0" rtlCol="0">
            <a:spAutoFit/>
          </a:bodyPr>
          <a:lstStyle/>
          <a:p>
            <a:pPr marL="50799" defTabSz="457200" eaLnBrk="1" hangingPunct="1">
              <a:spcBef>
                <a:spcPts val="133"/>
              </a:spcBef>
            </a:pPr>
            <a:r>
              <a:rPr sz="1067" i="1" spc="20" dirty="0">
                <a:solidFill>
                  <a:srgbClr val="A91A12"/>
                </a:solidFill>
                <a:latin typeface="Times New Roman"/>
                <a:ea typeface="ＭＳ Ｐゴシック" charset="0"/>
                <a:cs typeface="Times New Roman"/>
              </a:rPr>
              <a:t>f</a:t>
            </a:r>
            <a:r>
              <a:rPr sz="1000" spc="29" baseline="-22222" dirty="0">
                <a:solidFill>
                  <a:srgbClr val="A91A12"/>
                </a:solidFill>
                <a:latin typeface="Arial"/>
                <a:ea typeface="ＭＳ Ｐゴシック" charset="0"/>
                <a:cs typeface="Arial"/>
              </a:rPr>
              <a:t>2</a:t>
            </a:r>
            <a:endParaRPr sz="1000" baseline="-22222">
              <a:solidFill>
                <a:srgbClr val="000000"/>
              </a:solidFill>
              <a:latin typeface="Arial"/>
              <a:ea typeface="ＭＳ Ｐゴシック" charset="0"/>
              <a:cs typeface="Arial"/>
            </a:endParaRPr>
          </a:p>
        </p:txBody>
      </p:sp>
      <p:sp>
        <p:nvSpPr>
          <p:cNvPr id="10" name="object 8">
            <a:extLst>
              <a:ext uri="{FF2B5EF4-FFF2-40B4-BE49-F238E27FC236}">
                <a16:creationId xmlns:a16="http://schemas.microsoft.com/office/drawing/2014/main" id="{72C51778-DDC5-4606-9B38-383FF1CE411B}"/>
              </a:ext>
            </a:extLst>
          </p:cNvPr>
          <p:cNvSpPr/>
          <p:nvPr/>
        </p:nvSpPr>
        <p:spPr>
          <a:xfrm>
            <a:off x="9618979" y="1516380"/>
            <a:ext cx="1259840" cy="314960"/>
          </a:xfrm>
          <a:custGeom>
            <a:avLst/>
            <a:gdLst/>
            <a:ahLst/>
            <a:cxnLst/>
            <a:rect l="l" t="t" r="r" b="b"/>
            <a:pathLst>
              <a:path w="944879" h="236219">
                <a:moveTo>
                  <a:pt x="905510" y="0"/>
                </a:moveTo>
                <a:lnTo>
                  <a:pt x="39370" y="0"/>
                </a:lnTo>
                <a:lnTo>
                  <a:pt x="24056" y="3097"/>
                </a:lnTo>
                <a:lnTo>
                  <a:pt x="11541" y="11541"/>
                </a:lnTo>
                <a:lnTo>
                  <a:pt x="3097" y="24056"/>
                </a:lnTo>
                <a:lnTo>
                  <a:pt x="0" y="39369"/>
                </a:lnTo>
                <a:lnTo>
                  <a:pt x="0" y="196850"/>
                </a:lnTo>
                <a:lnTo>
                  <a:pt x="3097" y="212163"/>
                </a:lnTo>
                <a:lnTo>
                  <a:pt x="11541" y="224678"/>
                </a:lnTo>
                <a:lnTo>
                  <a:pt x="24056" y="233122"/>
                </a:lnTo>
                <a:lnTo>
                  <a:pt x="39370" y="236219"/>
                </a:lnTo>
                <a:lnTo>
                  <a:pt x="905510" y="236219"/>
                </a:lnTo>
                <a:lnTo>
                  <a:pt x="920823" y="233122"/>
                </a:lnTo>
                <a:lnTo>
                  <a:pt x="933338" y="224678"/>
                </a:lnTo>
                <a:lnTo>
                  <a:pt x="941782" y="212163"/>
                </a:lnTo>
                <a:lnTo>
                  <a:pt x="944880" y="196850"/>
                </a:lnTo>
                <a:lnTo>
                  <a:pt x="944880" y="39369"/>
                </a:lnTo>
                <a:lnTo>
                  <a:pt x="941782" y="24056"/>
                </a:lnTo>
                <a:lnTo>
                  <a:pt x="933338" y="11541"/>
                </a:lnTo>
                <a:lnTo>
                  <a:pt x="920823" y="3097"/>
                </a:lnTo>
                <a:lnTo>
                  <a:pt x="905510" y="0"/>
                </a:lnTo>
                <a:close/>
              </a:path>
            </a:pathLst>
          </a:custGeom>
          <a:solidFill>
            <a:srgbClr val="A91A12"/>
          </a:solid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grpSp>
        <p:nvGrpSpPr>
          <p:cNvPr id="11" name="object 9">
            <a:extLst>
              <a:ext uri="{FF2B5EF4-FFF2-40B4-BE49-F238E27FC236}">
                <a16:creationId xmlns:a16="http://schemas.microsoft.com/office/drawing/2014/main" id="{A346C6BA-F12A-494D-A63C-0EE2661D3A57}"/>
              </a:ext>
            </a:extLst>
          </p:cNvPr>
          <p:cNvGrpSpPr/>
          <p:nvPr/>
        </p:nvGrpSpPr>
        <p:grpSpPr>
          <a:xfrm>
            <a:off x="9708895" y="2305304"/>
            <a:ext cx="617220" cy="969433"/>
            <a:chOff x="7281671" y="1728977"/>
            <a:chExt cx="462915" cy="727075"/>
          </a:xfrm>
        </p:grpSpPr>
        <p:sp>
          <p:nvSpPr>
            <p:cNvPr id="12" name="object 10">
              <a:extLst>
                <a:ext uri="{FF2B5EF4-FFF2-40B4-BE49-F238E27FC236}">
                  <a16:creationId xmlns:a16="http://schemas.microsoft.com/office/drawing/2014/main" id="{81DB1A65-CC61-4675-B2A1-29A6E1E31B6C}"/>
                </a:ext>
              </a:extLst>
            </p:cNvPr>
            <p:cNvSpPr/>
            <p:nvPr/>
          </p:nvSpPr>
          <p:spPr>
            <a:xfrm>
              <a:off x="7559039" y="1743455"/>
              <a:ext cx="170815" cy="467995"/>
            </a:xfrm>
            <a:custGeom>
              <a:avLst/>
              <a:gdLst/>
              <a:ahLst/>
              <a:cxnLst/>
              <a:rect l="l" t="t" r="r" b="b"/>
              <a:pathLst>
                <a:path w="170815" h="467994">
                  <a:moveTo>
                    <a:pt x="126364" y="0"/>
                  </a:moveTo>
                  <a:lnTo>
                    <a:pt x="143413" y="50245"/>
                  </a:lnTo>
                  <a:lnTo>
                    <a:pt x="158054" y="100210"/>
                  </a:lnTo>
                  <a:lnTo>
                    <a:pt x="167878" y="149614"/>
                  </a:lnTo>
                  <a:lnTo>
                    <a:pt x="170479" y="198176"/>
                  </a:lnTo>
                  <a:lnTo>
                    <a:pt x="163449" y="245618"/>
                  </a:lnTo>
                  <a:lnTo>
                    <a:pt x="129069" y="313241"/>
                  </a:lnTo>
                  <a:lnTo>
                    <a:pt x="73866" y="385984"/>
                  </a:lnTo>
                  <a:lnTo>
                    <a:pt x="22592" y="444107"/>
                  </a:lnTo>
                  <a:lnTo>
                    <a:pt x="0" y="467868"/>
                  </a:lnTo>
                </a:path>
              </a:pathLst>
            </a:custGeom>
            <a:ln w="28956">
              <a:solidFill>
                <a:srgbClr val="C00000"/>
              </a:solidFill>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13" name="object 11">
              <a:extLst>
                <a:ext uri="{FF2B5EF4-FFF2-40B4-BE49-F238E27FC236}">
                  <a16:creationId xmlns:a16="http://schemas.microsoft.com/office/drawing/2014/main" id="{E7572542-B6E7-4B8D-8ED1-2B3689D3AC90}"/>
                </a:ext>
              </a:extLst>
            </p:cNvPr>
            <p:cNvSpPr/>
            <p:nvPr/>
          </p:nvSpPr>
          <p:spPr>
            <a:xfrm>
              <a:off x="7281671" y="2189187"/>
              <a:ext cx="367322" cy="266738"/>
            </a:xfrm>
            <a:prstGeom prst="rect">
              <a:avLst/>
            </a:prstGeom>
            <a:blipFill>
              <a:blip r:embed="rId3" cstate="print"/>
              <a:stretch>
                <a:fillRect/>
              </a:stretch>
            </a:blip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14" name="object 12">
              <a:extLst>
                <a:ext uri="{FF2B5EF4-FFF2-40B4-BE49-F238E27FC236}">
                  <a16:creationId xmlns:a16="http://schemas.microsoft.com/office/drawing/2014/main" id="{9D4EAB7D-0FBB-43C1-9E61-A03D9DA4C33A}"/>
                </a:ext>
              </a:extLst>
            </p:cNvPr>
            <p:cNvSpPr/>
            <p:nvPr/>
          </p:nvSpPr>
          <p:spPr>
            <a:xfrm>
              <a:off x="7525130" y="1743836"/>
              <a:ext cx="173355" cy="466090"/>
            </a:xfrm>
            <a:custGeom>
              <a:avLst/>
              <a:gdLst/>
              <a:ahLst/>
              <a:cxnLst/>
              <a:rect l="l" t="t" r="r" b="b"/>
              <a:pathLst>
                <a:path w="173354" h="466089">
                  <a:moveTo>
                    <a:pt x="128016" y="0"/>
                  </a:moveTo>
                  <a:lnTo>
                    <a:pt x="145301" y="50016"/>
                  </a:lnTo>
                  <a:lnTo>
                    <a:pt x="160166" y="99752"/>
                  </a:lnTo>
                  <a:lnTo>
                    <a:pt x="170160" y="148928"/>
                  </a:lnTo>
                  <a:lnTo>
                    <a:pt x="172833" y="197262"/>
                  </a:lnTo>
                  <a:lnTo>
                    <a:pt x="165735" y="244475"/>
                  </a:lnTo>
                  <a:lnTo>
                    <a:pt x="130837" y="311759"/>
                  </a:lnTo>
                  <a:lnTo>
                    <a:pt x="74866" y="384127"/>
                  </a:lnTo>
                  <a:lnTo>
                    <a:pt x="22895" y="441946"/>
                  </a:lnTo>
                  <a:lnTo>
                    <a:pt x="0" y="465581"/>
                  </a:lnTo>
                </a:path>
              </a:pathLst>
            </a:custGeom>
            <a:ln w="9906">
              <a:solidFill>
                <a:srgbClr val="C00000"/>
              </a:solidFill>
              <a:prstDash val="sysDash"/>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grpSp>
      <p:graphicFrame>
        <p:nvGraphicFramePr>
          <p:cNvPr id="15" name="object 13">
            <a:extLst>
              <a:ext uri="{FF2B5EF4-FFF2-40B4-BE49-F238E27FC236}">
                <a16:creationId xmlns:a16="http://schemas.microsoft.com/office/drawing/2014/main" id="{0F6B2FE3-2608-4A89-9883-C8119B5F6631}"/>
              </a:ext>
            </a:extLst>
          </p:cNvPr>
          <p:cNvGraphicFramePr>
            <a:graphicFrameLocks noGrp="1"/>
          </p:cNvGraphicFramePr>
          <p:nvPr/>
        </p:nvGraphicFramePr>
        <p:xfrm>
          <a:off x="9602649" y="1504367"/>
          <a:ext cx="1227667" cy="590126"/>
        </p:xfrm>
        <a:graphic>
          <a:graphicData uri="http://schemas.openxmlformats.org/drawingml/2006/table">
            <a:tbl>
              <a:tblPr firstRow="1" bandRow="1"/>
              <a:tblGrid>
                <a:gridCol w="609600">
                  <a:extLst>
                    <a:ext uri="{9D8B030D-6E8A-4147-A177-3AD203B41FA5}">
                      <a16:colId xmlns:a16="http://schemas.microsoft.com/office/drawing/2014/main" val="20000"/>
                    </a:ext>
                  </a:extLst>
                </a:gridCol>
                <a:gridCol w="618067">
                  <a:extLst>
                    <a:ext uri="{9D8B030D-6E8A-4147-A177-3AD203B41FA5}">
                      <a16:colId xmlns:a16="http://schemas.microsoft.com/office/drawing/2014/main" val="20001"/>
                    </a:ext>
                  </a:extLst>
                </a:gridCol>
              </a:tblGrid>
              <a:tr h="314959">
                <a:tc gridSpan="2">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328295">
                        <a:lnSpc>
                          <a:spcPct val="100000"/>
                        </a:lnSpc>
                        <a:spcBef>
                          <a:spcPts val="265"/>
                        </a:spcBef>
                      </a:pPr>
                      <a:r>
                        <a:rPr sz="1500" dirty="0">
                          <a:solidFill>
                            <a:srgbClr val="FFFFFF"/>
                          </a:solidFill>
                          <a:latin typeface="Arial"/>
                          <a:cs typeface="Arial"/>
                        </a:rPr>
                        <a:t>5GC</a:t>
                      </a:r>
                      <a:endParaRPr sz="1500">
                        <a:latin typeface="Arial"/>
                        <a:cs typeface="Arial"/>
                      </a:endParaRPr>
                    </a:p>
                  </a:txBody>
                  <a:tcPr marL="0" marR="0" marT="44873" marB="0">
                    <a:lnL w="28575">
                      <a:solidFill>
                        <a:srgbClr val="282828"/>
                      </a:solidFill>
                      <a:prstDash val="solid"/>
                    </a:lnL>
                    <a:lnR>
                      <a:noFill/>
                    </a:lnR>
                    <a:lnT w="19050">
                      <a:solidFill>
                        <a:srgbClr val="282828"/>
                      </a:solidFill>
                      <a:prstDash val="solid"/>
                    </a:lnT>
                    <a:lnB w="19050">
                      <a:solidFill>
                        <a:srgbClr val="282828"/>
                      </a:solidFill>
                      <a:prstDash val="solid"/>
                    </a:lnB>
                    <a:lnTlToBr w="12700" cmpd="sng">
                      <a:noFill/>
                      <a:prstDash val="solid"/>
                    </a:lnTlToBr>
                    <a:lnBlToTr w="12700" cmpd="sng">
                      <a:noFill/>
                      <a:prstDash val="solid"/>
                    </a:lnBlToTr>
                    <a:noFill/>
                  </a:tcPr>
                </a:tc>
                <a:tc hMerge="1">
                  <a:txBody>
                    <a:bodyPr/>
                    <a:lstStyle/>
                    <a:p>
                      <a:endParaRPr/>
                    </a:p>
                  </a:txBody>
                  <a:tcPr marL="0" marR="0" marT="0" marB="0"/>
                </a:tc>
                <a:extLst>
                  <a:ext uri="{0D108BD9-81ED-4DB2-BD59-A6C34878D82A}">
                    <a16:rowId xmlns:a16="http://schemas.microsoft.com/office/drawing/2014/main" val="10000"/>
                  </a:ext>
                </a:extLst>
              </a:tr>
              <a:tr h="27516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294640">
                        <a:lnSpc>
                          <a:spcPct val="100000"/>
                        </a:lnSpc>
                        <a:spcBef>
                          <a:spcPts val="434"/>
                        </a:spcBef>
                      </a:pPr>
                      <a:r>
                        <a:rPr sz="700" dirty="0">
                          <a:solidFill>
                            <a:srgbClr val="282828"/>
                          </a:solidFill>
                          <a:latin typeface="Arial"/>
                          <a:cs typeface="Arial"/>
                        </a:rPr>
                        <a:t>N2</a:t>
                      </a:r>
                      <a:endParaRPr sz="700">
                        <a:latin typeface="Arial"/>
                        <a:cs typeface="Arial"/>
                      </a:endParaRPr>
                    </a:p>
                  </a:txBody>
                  <a:tcPr marL="0" marR="0" marT="73659" marB="0">
                    <a:lnL>
                      <a:noFill/>
                    </a:lnL>
                    <a:lnR w="53975">
                      <a:solidFill>
                        <a:srgbClr val="C00000"/>
                      </a:solidFill>
                      <a:prstDash val="solid"/>
                    </a:lnR>
                    <a:lnT w="19050">
                      <a:solidFill>
                        <a:srgbClr val="282828"/>
                      </a:solidFill>
                      <a:prstDash val="soli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53975">
                        <a:lnSpc>
                          <a:spcPct val="100000"/>
                        </a:lnSpc>
                        <a:spcBef>
                          <a:spcPts val="540"/>
                        </a:spcBef>
                      </a:pPr>
                      <a:r>
                        <a:rPr sz="700" dirty="0">
                          <a:solidFill>
                            <a:srgbClr val="282828"/>
                          </a:solidFill>
                          <a:latin typeface="Arial"/>
                          <a:cs typeface="Arial"/>
                        </a:rPr>
                        <a:t>N3</a:t>
                      </a:r>
                      <a:endParaRPr sz="700">
                        <a:latin typeface="Arial"/>
                        <a:cs typeface="Arial"/>
                      </a:endParaRPr>
                    </a:p>
                  </a:txBody>
                  <a:tcPr marL="0" marR="0" marT="91440" marB="0">
                    <a:lnL w="53975">
                      <a:solidFill>
                        <a:srgbClr val="C00000"/>
                      </a:solidFill>
                      <a:prstDash val="solid"/>
                    </a:lnL>
                    <a:lnR>
                      <a:noFill/>
                    </a:lnR>
                    <a:lnT w="19050">
                      <a:solidFill>
                        <a:srgbClr val="282828"/>
                      </a:solidFill>
                      <a:prstDash val="soli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6" name="object 14">
            <a:extLst>
              <a:ext uri="{FF2B5EF4-FFF2-40B4-BE49-F238E27FC236}">
                <a16:creationId xmlns:a16="http://schemas.microsoft.com/office/drawing/2014/main" id="{15465582-4F57-4C4A-A26D-1E35331EA267}"/>
              </a:ext>
            </a:extLst>
          </p:cNvPr>
          <p:cNvSpPr txBox="1"/>
          <p:nvPr/>
        </p:nvSpPr>
        <p:spPr>
          <a:xfrm>
            <a:off x="9542272" y="920496"/>
            <a:ext cx="1303867" cy="389787"/>
          </a:xfrm>
          <a:prstGeom prst="rect">
            <a:avLst/>
          </a:prstGeom>
          <a:solidFill>
            <a:srgbClr val="FFFFFF">
              <a:lumMod val="95000"/>
            </a:srgbClr>
          </a:solidFill>
        </p:spPr>
        <p:txBody>
          <a:bodyPr vert="horz" wrap="square" lIns="0" tIns="60960" rIns="0" bIns="0" rtlCol="0">
            <a:spAutoFit/>
          </a:bodyPr>
          <a:lstStyle/>
          <a:p>
            <a:pPr marL="121917" marR="0" lvl="0" indent="0" defTabSz="457200" eaLnBrk="1" fontAlgn="auto" latinLnBrk="0" hangingPunct="1">
              <a:lnSpc>
                <a:spcPct val="100000"/>
              </a:lnSpc>
              <a:spcBef>
                <a:spcPts val="480"/>
              </a:spcBef>
              <a:spcAft>
                <a:spcPts val="0"/>
              </a:spcAft>
              <a:buClrTx/>
              <a:buSzTx/>
              <a:buFontTx/>
              <a:buNone/>
              <a:tabLst/>
              <a:defRPr/>
            </a:pPr>
            <a:r>
              <a:rPr kumimoji="0" sz="2133" b="0" i="0" u="none" strike="noStrike" kern="0" cap="none" spc="7" normalizeH="0" baseline="0" noProof="0" dirty="0">
                <a:ln>
                  <a:noFill/>
                </a:ln>
                <a:solidFill>
                  <a:srgbClr val="282828"/>
                </a:solidFill>
                <a:effectLst/>
                <a:uLnTx/>
                <a:uFillTx/>
                <a:latin typeface="Arial"/>
                <a:ea typeface="ＭＳ Ｐゴシック" charset="0"/>
                <a:cs typeface="Arial"/>
              </a:rPr>
              <a:t>Option</a:t>
            </a:r>
            <a:r>
              <a:rPr kumimoji="0" sz="2133" b="0" i="0" u="none" strike="noStrike" kern="0" cap="none" spc="-20" normalizeH="0" baseline="0" noProof="0" dirty="0">
                <a:ln>
                  <a:noFill/>
                </a:ln>
                <a:solidFill>
                  <a:srgbClr val="282828"/>
                </a:solidFill>
                <a:effectLst/>
                <a:uLnTx/>
                <a:uFillTx/>
                <a:latin typeface="Arial"/>
                <a:ea typeface="ＭＳ Ｐゴシック" charset="0"/>
                <a:cs typeface="Arial"/>
              </a:rPr>
              <a:t> </a:t>
            </a:r>
            <a:r>
              <a:rPr kumimoji="0" sz="2133" b="0" i="0" u="none" strike="noStrike" kern="0" cap="none" spc="93" normalizeH="0" baseline="0" noProof="0" dirty="0">
                <a:ln>
                  <a:noFill/>
                </a:ln>
                <a:solidFill>
                  <a:srgbClr val="282828"/>
                </a:solidFill>
                <a:effectLst/>
                <a:uLnTx/>
                <a:uFillTx/>
                <a:latin typeface="Arial"/>
                <a:ea typeface="ＭＳ Ｐゴシック" charset="0"/>
                <a:cs typeface="Arial"/>
              </a:rPr>
              <a:t>2</a:t>
            </a:r>
            <a:endParaRPr kumimoji="0" sz="2133" b="0" i="0" u="none" strike="noStrike" kern="0" cap="none" spc="0" normalizeH="0" baseline="0" noProof="0">
              <a:ln>
                <a:noFill/>
              </a:ln>
              <a:solidFill>
                <a:srgbClr val="000000"/>
              </a:solidFill>
              <a:effectLst/>
              <a:uLnTx/>
              <a:uFillTx/>
              <a:latin typeface="Arial"/>
              <a:ea typeface="ＭＳ Ｐゴシック" charset="0"/>
              <a:cs typeface="Arial"/>
            </a:endParaRPr>
          </a:p>
        </p:txBody>
      </p:sp>
      <p:grpSp>
        <p:nvGrpSpPr>
          <p:cNvPr id="17" name="object 15">
            <a:extLst>
              <a:ext uri="{FF2B5EF4-FFF2-40B4-BE49-F238E27FC236}">
                <a16:creationId xmlns:a16="http://schemas.microsoft.com/office/drawing/2014/main" id="{EA6888BA-EE7D-44E4-AAD9-9F8F2F7808AC}"/>
              </a:ext>
            </a:extLst>
          </p:cNvPr>
          <p:cNvGrpSpPr/>
          <p:nvPr/>
        </p:nvGrpSpPr>
        <p:grpSpPr>
          <a:xfrm>
            <a:off x="9331755" y="3953002"/>
            <a:ext cx="1302173" cy="479213"/>
            <a:chOff x="6998816" y="2964751"/>
            <a:chExt cx="976630" cy="359410"/>
          </a:xfrm>
        </p:grpSpPr>
        <p:sp>
          <p:nvSpPr>
            <p:cNvPr id="18" name="object 16">
              <a:extLst>
                <a:ext uri="{FF2B5EF4-FFF2-40B4-BE49-F238E27FC236}">
                  <a16:creationId xmlns:a16="http://schemas.microsoft.com/office/drawing/2014/main" id="{B1D212A6-57CD-4D5D-B9C8-98F609977E71}"/>
                </a:ext>
              </a:extLst>
            </p:cNvPr>
            <p:cNvSpPr/>
            <p:nvPr/>
          </p:nvSpPr>
          <p:spPr>
            <a:xfrm>
              <a:off x="6998816" y="3168486"/>
              <a:ext cx="976378" cy="155051"/>
            </a:xfrm>
            <a:prstGeom prst="rect">
              <a:avLst/>
            </a:prstGeom>
            <a:blipFill>
              <a:blip r:embed="rId4" cstate="print"/>
              <a:stretch>
                <a:fillRect/>
              </a:stretch>
            </a:blip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19" name="object 17">
              <a:extLst>
                <a:ext uri="{FF2B5EF4-FFF2-40B4-BE49-F238E27FC236}">
                  <a16:creationId xmlns:a16="http://schemas.microsoft.com/office/drawing/2014/main" id="{142F7649-5FC9-49ED-B372-6B355BD482EC}"/>
                </a:ext>
              </a:extLst>
            </p:cNvPr>
            <p:cNvSpPr/>
            <p:nvPr/>
          </p:nvSpPr>
          <p:spPr>
            <a:xfrm>
              <a:off x="7041260" y="2971419"/>
              <a:ext cx="826135" cy="236220"/>
            </a:xfrm>
            <a:custGeom>
              <a:avLst/>
              <a:gdLst/>
              <a:ahLst/>
              <a:cxnLst/>
              <a:rect l="l" t="t" r="r" b="b"/>
              <a:pathLst>
                <a:path w="826134" h="236219">
                  <a:moveTo>
                    <a:pt x="786638" y="0"/>
                  </a:moveTo>
                  <a:lnTo>
                    <a:pt x="39370" y="0"/>
                  </a:lnTo>
                  <a:lnTo>
                    <a:pt x="24056" y="3097"/>
                  </a:lnTo>
                  <a:lnTo>
                    <a:pt x="11541" y="11541"/>
                  </a:lnTo>
                  <a:lnTo>
                    <a:pt x="3097" y="24056"/>
                  </a:lnTo>
                  <a:lnTo>
                    <a:pt x="0" y="39369"/>
                  </a:lnTo>
                  <a:lnTo>
                    <a:pt x="0" y="196850"/>
                  </a:lnTo>
                  <a:lnTo>
                    <a:pt x="3097" y="212163"/>
                  </a:lnTo>
                  <a:lnTo>
                    <a:pt x="11541" y="224678"/>
                  </a:lnTo>
                  <a:lnTo>
                    <a:pt x="24056" y="233122"/>
                  </a:lnTo>
                  <a:lnTo>
                    <a:pt x="39370" y="236219"/>
                  </a:lnTo>
                  <a:lnTo>
                    <a:pt x="786638" y="236219"/>
                  </a:lnTo>
                  <a:lnTo>
                    <a:pt x="801951" y="233122"/>
                  </a:lnTo>
                  <a:lnTo>
                    <a:pt x="814466" y="224678"/>
                  </a:lnTo>
                  <a:lnTo>
                    <a:pt x="822910" y="212163"/>
                  </a:lnTo>
                  <a:lnTo>
                    <a:pt x="826008" y="196850"/>
                  </a:lnTo>
                  <a:lnTo>
                    <a:pt x="826008" y="39369"/>
                  </a:lnTo>
                  <a:lnTo>
                    <a:pt x="822910" y="24056"/>
                  </a:lnTo>
                  <a:lnTo>
                    <a:pt x="814466" y="11541"/>
                  </a:lnTo>
                  <a:lnTo>
                    <a:pt x="801951" y="3097"/>
                  </a:lnTo>
                  <a:lnTo>
                    <a:pt x="786638" y="0"/>
                  </a:lnTo>
                  <a:close/>
                </a:path>
              </a:pathLst>
            </a:custGeom>
            <a:solidFill>
              <a:srgbClr val="A91A12"/>
            </a:solid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20" name="object 18">
              <a:extLst>
                <a:ext uri="{FF2B5EF4-FFF2-40B4-BE49-F238E27FC236}">
                  <a16:creationId xmlns:a16="http://schemas.microsoft.com/office/drawing/2014/main" id="{C9CCF493-E8F3-409F-AC96-F3F9A73E805F}"/>
                </a:ext>
              </a:extLst>
            </p:cNvPr>
            <p:cNvSpPr/>
            <p:nvPr/>
          </p:nvSpPr>
          <p:spPr>
            <a:xfrm>
              <a:off x="7041260" y="2971419"/>
              <a:ext cx="826135" cy="236220"/>
            </a:xfrm>
            <a:custGeom>
              <a:avLst/>
              <a:gdLst/>
              <a:ahLst/>
              <a:cxnLst/>
              <a:rect l="l" t="t" r="r" b="b"/>
              <a:pathLst>
                <a:path w="826134" h="236219">
                  <a:moveTo>
                    <a:pt x="0" y="39369"/>
                  </a:moveTo>
                  <a:lnTo>
                    <a:pt x="3097" y="24056"/>
                  </a:lnTo>
                  <a:lnTo>
                    <a:pt x="11541" y="11541"/>
                  </a:lnTo>
                  <a:lnTo>
                    <a:pt x="24056" y="3097"/>
                  </a:lnTo>
                  <a:lnTo>
                    <a:pt x="39370" y="0"/>
                  </a:lnTo>
                  <a:lnTo>
                    <a:pt x="786638" y="0"/>
                  </a:lnTo>
                  <a:lnTo>
                    <a:pt x="801951" y="3097"/>
                  </a:lnTo>
                  <a:lnTo>
                    <a:pt x="814466" y="11541"/>
                  </a:lnTo>
                  <a:lnTo>
                    <a:pt x="822910" y="24056"/>
                  </a:lnTo>
                  <a:lnTo>
                    <a:pt x="826008" y="39369"/>
                  </a:lnTo>
                  <a:lnTo>
                    <a:pt x="826008" y="196850"/>
                  </a:lnTo>
                  <a:lnTo>
                    <a:pt x="822910" y="212163"/>
                  </a:lnTo>
                  <a:lnTo>
                    <a:pt x="814466" y="224678"/>
                  </a:lnTo>
                  <a:lnTo>
                    <a:pt x="801951" y="233122"/>
                  </a:lnTo>
                  <a:lnTo>
                    <a:pt x="786638" y="236219"/>
                  </a:lnTo>
                  <a:lnTo>
                    <a:pt x="39370" y="236219"/>
                  </a:lnTo>
                  <a:lnTo>
                    <a:pt x="24056" y="233122"/>
                  </a:lnTo>
                  <a:lnTo>
                    <a:pt x="11541" y="224678"/>
                  </a:lnTo>
                  <a:lnTo>
                    <a:pt x="3097" y="212163"/>
                  </a:lnTo>
                  <a:lnTo>
                    <a:pt x="0" y="196850"/>
                  </a:lnTo>
                  <a:lnTo>
                    <a:pt x="0" y="39369"/>
                  </a:lnTo>
                  <a:close/>
                </a:path>
              </a:pathLst>
            </a:custGeom>
            <a:ln w="12953">
              <a:solidFill>
                <a:srgbClr val="282828"/>
              </a:solidFill>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grpSp>
      <p:sp>
        <p:nvSpPr>
          <p:cNvPr id="21" name="object 19">
            <a:extLst>
              <a:ext uri="{FF2B5EF4-FFF2-40B4-BE49-F238E27FC236}">
                <a16:creationId xmlns:a16="http://schemas.microsoft.com/office/drawing/2014/main" id="{A64F7DA1-70DA-410F-8DCF-D2E54836BCF6}"/>
              </a:ext>
            </a:extLst>
          </p:cNvPr>
          <p:cNvSpPr txBox="1"/>
          <p:nvPr/>
        </p:nvSpPr>
        <p:spPr>
          <a:xfrm>
            <a:off x="9738021" y="3995251"/>
            <a:ext cx="401320" cy="232542"/>
          </a:xfrm>
          <a:prstGeom prst="rect">
            <a:avLst/>
          </a:prstGeom>
        </p:spPr>
        <p:txBody>
          <a:bodyPr vert="horz" wrap="square" lIns="0" tIns="16933" rIns="0" bIns="0" rtlCol="0">
            <a:spAutoFit/>
          </a:bodyPr>
          <a:lstStyle/>
          <a:p>
            <a:pPr marL="16933" defTabSz="457200" eaLnBrk="1" hangingPunct="1">
              <a:spcBef>
                <a:spcPts val="133"/>
              </a:spcBef>
            </a:pPr>
            <a:r>
              <a:rPr sz="1400" spc="60" dirty="0">
                <a:solidFill>
                  <a:srgbClr val="FFFFFF"/>
                </a:solidFill>
                <a:latin typeface="Arial"/>
                <a:ea typeface="ＭＳ Ｐゴシック" charset="0"/>
                <a:cs typeface="Arial"/>
              </a:rPr>
              <a:t>5</a:t>
            </a:r>
            <a:r>
              <a:rPr sz="1400" spc="-33" dirty="0">
                <a:solidFill>
                  <a:srgbClr val="FFFFFF"/>
                </a:solidFill>
                <a:latin typeface="Arial"/>
                <a:ea typeface="ＭＳ Ｐゴシック" charset="0"/>
                <a:cs typeface="Arial"/>
              </a:rPr>
              <a:t>GC</a:t>
            </a:r>
            <a:endParaRPr sz="1400">
              <a:solidFill>
                <a:srgbClr val="000000"/>
              </a:solidFill>
              <a:latin typeface="Arial"/>
              <a:ea typeface="ＭＳ Ｐゴシック" charset="0"/>
              <a:cs typeface="Arial"/>
            </a:endParaRPr>
          </a:p>
        </p:txBody>
      </p:sp>
      <p:grpSp>
        <p:nvGrpSpPr>
          <p:cNvPr id="22" name="object 20">
            <a:extLst>
              <a:ext uri="{FF2B5EF4-FFF2-40B4-BE49-F238E27FC236}">
                <a16:creationId xmlns:a16="http://schemas.microsoft.com/office/drawing/2014/main" id="{0DF59C24-F70A-4C41-A1BB-8F6604208FA9}"/>
              </a:ext>
            </a:extLst>
          </p:cNvPr>
          <p:cNvGrpSpPr/>
          <p:nvPr/>
        </p:nvGrpSpPr>
        <p:grpSpPr>
          <a:xfrm>
            <a:off x="8914384" y="4267962"/>
            <a:ext cx="2656840" cy="1022773"/>
            <a:chOff x="6685788" y="3200971"/>
            <a:chExt cx="1992630" cy="767080"/>
          </a:xfrm>
        </p:grpSpPr>
        <p:sp>
          <p:nvSpPr>
            <p:cNvPr id="23" name="object 21">
              <a:extLst>
                <a:ext uri="{FF2B5EF4-FFF2-40B4-BE49-F238E27FC236}">
                  <a16:creationId xmlns:a16="http://schemas.microsoft.com/office/drawing/2014/main" id="{66A3DEF3-74B9-480B-B501-8B7F166A0CFE}"/>
                </a:ext>
              </a:extLst>
            </p:cNvPr>
            <p:cNvSpPr/>
            <p:nvPr/>
          </p:nvSpPr>
          <p:spPr>
            <a:xfrm>
              <a:off x="7454265" y="3207638"/>
              <a:ext cx="779780" cy="314960"/>
            </a:xfrm>
            <a:custGeom>
              <a:avLst/>
              <a:gdLst/>
              <a:ahLst/>
              <a:cxnLst/>
              <a:rect l="l" t="t" r="r" b="b"/>
              <a:pathLst>
                <a:path w="779779" h="314960">
                  <a:moveTo>
                    <a:pt x="779526" y="314579"/>
                  </a:moveTo>
                  <a:lnTo>
                    <a:pt x="0" y="0"/>
                  </a:lnTo>
                </a:path>
              </a:pathLst>
            </a:custGeom>
            <a:ln w="12954">
              <a:solidFill>
                <a:srgbClr val="C00000"/>
              </a:solidFill>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24" name="object 22">
              <a:extLst>
                <a:ext uri="{FF2B5EF4-FFF2-40B4-BE49-F238E27FC236}">
                  <a16:creationId xmlns:a16="http://schemas.microsoft.com/office/drawing/2014/main" id="{BAF28801-C6C8-4272-8058-D8C7529380F9}"/>
                </a:ext>
              </a:extLst>
            </p:cNvPr>
            <p:cNvSpPr/>
            <p:nvPr/>
          </p:nvSpPr>
          <p:spPr>
            <a:xfrm>
              <a:off x="6723126" y="3650741"/>
              <a:ext cx="1955800" cy="82550"/>
            </a:xfrm>
            <a:custGeom>
              <a:avLst/>
              <a:gdLst/>
              <a:ahLst/>
              <a:cxnLst/>
              <a:rect l="l" t="t" r="r" b="b"/>
              <a:pathLst>
                <a:path w="1955800" h="82550">
                  <a:moveTo>
                    <a:pt x="977646" y="0"/>
                  </a:moveTo>
                  <a:lnTo>
                    <a:pt x="897472" y="136"/>
                  </a:lnTo>
                  <a:lnTo>
                    <a:pt x="819081" y="538"/>
                  </a:lnTo>
                  <a:lnTo>
                    <a:pt x="742726" y="1195"/>
                  </a:lnTo>
                  <a:lnTo>
                    <a:pt x="668658" y="2097"/>
                  </a:lnTo>
                  <a:lnTo>
                    <a:pt x="597128" y="3232"/>
                  </a:lnTo>
                  <a:lnTo>
                    <a:pt x="528388" y="4591"/>
                  </a:lnTo>
                  <a:lnTo>
                    <a:pt x="462691" y="6163"/>
                  </a:lnTo>
                  <a:lnTo>
                    <a:pt x="400287" y="7936"/>
                  </a:lnTo>
                  <a:lnTo>
                    <a:pt x="341429" y="9902"/>
                  </a:lnTo>
                  <a:lnTo>
                    <a:pt x="286369" y="12049"/>
                  </a:lnTo>
                  <a:lnTo>
                    <a:pt x="235357" y="14366"/>
                  </a:lnTo>
                  <a:lnTo>
                    <a:pt x="188646" y="16843"/>
                  </a:lnTo>
                  <a:lnTo>
                    <a:pt x="146488" y="19469"/>
                  </a:lnTo>
                  <a:lnTo>
                    <a:pt x="76836" y="25128"/>
                  </a:lnTo>
                  <a:lnTo>
                    <a:pt x="28416" y="31257"/>
                  </a:lnTo>
                  <a:lnTo>
                    <a:pt x="0" y="41148"/>
                  </a:lnTo>
                  <a:lnTo>
                    <a:pt x="3241" y="44523"/>
                  </a:lnTo>
                  <a:lnTo>
                    <a:pt x="49846" y="54156"/>
                  </a:lnTo>
                  <a:lnTo>
                    <a:pt x="109134" y="60061"/>
                  </a:lnTo>
                  <a:lnTo>
                    <a:pt x="188646" y="65452"/>
                  </a:lnTo>
                  <a:lnTo>
                    <a:pt x="235357" y="67929"/>
                  </a:lnTo>
                  <a:lnTo>
                    <a:pt x="286369" y="70246"/>
                  </a:lnTo>
                  <a:lnTo>
                    <a:pt x="341429" y="72393"/>
                  </a:lnTo>
                  <a:lnTo>
                    <a:pt x="400287" y="74359"/>
                  </a:lnTo>
                  <a:lnTo>
                    <a:pt x="462691" y="76132"/>
                  </a:lnTo>
                  <a:lnTo>
                    <a:pt x="528388" y="77704"/>
                  </a:lnTo>
                  <a:lnTo>
                    <a:pt x="597128" y="79063"/>
                  </a:lnTo>
                  <a:lnTo>
                    <a:pt x="668658" y="80198"/>
                  </a:lnTo>
                  <a:lnTo>
                    <a:pt x="742726" y="81100"/>
                  </a:lnTo>
                  <a:lnTo>
                    <a:pt x="819081" y="81757"/>
                  </a:lnTo>
                  <a:lnTo>
                    <a:pt x="897472" y="82159"/>
                  </a:lnTo>
                  <a:lnTo>
                    <a:pt x="977646" y="82296"/>
                  </a:lnTo>
                  <a:lnTo>
                    <a:pt x="1057819" y="82159"/>
                  </a:lnTo>
                  <a:lnTo>
                    <a:pt x="1136210" y="81757"/>
                  </a:lnTo>
                  <a:lnTo>
                    <a:pt x="1212565" y="81100"/>
                  </a:lnTo>
                  <a:lnTo>
                    <a:pt x="1286633" y="80198"/>
                  </a:lnTo>
                  <a:lnTo>
                    <a:pt x="1358163" y="79063"/>
                  </a:lnTo>
                  <a:lnTo>
                    <a:pt x="1426903" y="77704"/>
                  </a:lnTo>
                  <a:lnTo>
                    <a:pt x="1492600" y="76132"/>
                  </a:lnTo>
                  <a:lnTo>
                    <a:pt x="1555004" y="74359"/>
                  </a:lnTo>
                  <a:lnTo>
                    <a:pt x="1613862" y="72393"/>
                  </a:lnTo>
                  <a:lnTo>
                    <a:pt x="1668922" y="70246"/>
                  </a:lnTo>
                  <a:lnTo>
                    <a:pt x="1719934" y="67929"/>
                  </a:lnTo>
                  <a:lnTo>
                    <a:pt x="1766645" y="65452"/>
                  </a:lnTo>
                  <a:lnTo>
                    <a:pt x="1808803" y="62826"/>
                  </a:lnTo>
                  <a:lnTo>
                    <a:pt x="1878455" y="57167"/>
                  </a:lnTo>
                  <a:lnTo>
                    <a:pt x="1926875" y="51038"/>
                  </a:lnTo>
                  <a:lnTo>
                    <a:pt x="1955292" y="41148"/>
                  </a:lnTo>
                  <a:lnTo>
                    <a:pt x="1952050" y="37772"/>
                  </a:lnTo>
                  <a:lnTo>
                    <a:pt x="1905445" y="28139"/>
                  </a:lnTo>
                  <a:lnTo>
                    <a:pt x="1846157" y="22234"/>
                  </a:lnTo>
                  <a:lnTo>
                    <a:pt x="1766645" y="16843"/>
                  </a:lnTo>
                  <a:lnTo>
                    <a:pt x="1719934" y="14366"/>
                  </a:lnTo>
                  <a:lnTo>
                    <a:pt x="1668922" y="12049"/>
                  </a:lnTo>
                  <a:lnTo>
                    <a:pt x="1613862" y="9902"/>
                  </a:lnTo>
                  <a:lnTo>
                    <a:pt x="1555004" y="7936"/>
                  </a:lnTo>
                  <a:lnTo>
                    <a:pt x="1492600" y="6163"/>
                  </a:lnTo>
                  <a:lnTo>
                    <a:pt x="1426903" y="4591"/>
                  </a:lnTo>
                  <a:lnTo>
                    <a:pt x="1358163" y="3232"/>
                  </a:lnTo>
                  <a:lnTo>
                    <a:pt x="1286633" y="2097"/>
                  </a:lnTo>
                  <a:lnTo>
                    <a:pt x="1212565" y="1195"/>
                  </a:lnTo>
                  <a:lnTo>
                    <a:pt x="1136210" y="538"/>
                  </a:lnTo>
                  <a:lnTo>
                    <a:pt x="1057819" y="136"/>
                  </a:lnTo>
                  <a:lnTo>
                    <a:pt x="977646" y="0"/>
                  </a:lnTo>
                  <a:close/>
                </a:path>
              </a:pathLst>
            </a:custGeom>
            <a:solidFill>
              <a:srgbClr val="EE7974"/>
            </a:solid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25" name="object 23">
              <a:extLst>
                <a:ext uri="{FF2B5EF4-FFF2-40B4-BE49-F238E27FC236}">
                  <a16:creationId xmlns:a16="http://schemas.microsoft.com/office/drawing/2014/main" id="{4B17420A-C3A9-41F8-81AF-064087809844}"/>
                </a:ext>
              </a:extLst>
            </p:cNvPr>
            <p:cNvSpPr/>
            <p:nvPr/>
          </p:nvSpPr>
          <p:spPr>
            <a:xfrm>
              <a:off x="8143494" y="3521963"/>
              <a:ext cx="179831" cy="204215"/>
            </a:xfrm>
            <a:prstGeom prst="rect">
              <a:avLst/>
            </a:prstGeom>
            <a:blipFill>
              <a:blip r:embed="rId2" cstate="print"/>
              <a:stretch>
                <a:fillRect/>
              </a:stretch>
            </a:blip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26" name="object 24">
              <a:extLst>
                <a:ext uri="{FF2B5EF4-FFF2-40B4-BE49-F238E27FC236}">
                  <a16:creationId xmlns:a16="http://schemas.microsoft.com/office/drawing/2014/main" id="{0060FB42-F132-492D-AF00-35B8A3D95B78}"/>
                </a:ext>
              </a:extLst>
            </p:cNvPr>
            <p:cNvSpPr/>
            <p:nvPr/>
          </p:nvSpPr>
          <p:spPr>
            <a:xfrm>
              <a:off x="6685788" y="3874007"/>
              <a:ext cx="1979930" cy="93980"/>
            </a:xfrm>
            <a:custGeom>
              <a:avLst/>
              <a:gdLst/>
              <a:ahLst/>
              <a:cxnLst/>
              <a:rect l="l" t="t" r="r" b="b"/>
              <a:pathLst>
                <a:path w="1979929" h="93979">
                  <a:moveTo>
                    <a:pt x="989837" y="0"/>
                  </a:moveTo>
                  <a:lnTo>
                    <a:pt x="908647" y="155"/>
                  </a:lnTo>
                  <a:lnTo>
                    <a:pt x="829265" y="613"/>
                  </a:lnTo>
                  <a:lnTo>
                    <a:pt x="751948" y="1361"/>
                  </a:lnTo>
                  <a:lnTo>
                    <a:pt x="676948" y="2389"/>
                  </a:lnTo>
                  <a:lnTo>
                    <a:pt x="604521" y="3682"/>
                  </a:lnTo>
                  <a:lnTo>
                    <a:pt x="534922" y="5230"/>
                  </a:lnTo>
                  <a:lnTo>
                    <a:pt x="468405" y="7020"/>
                  </a:lnTo>
                  <a:lnTo>
                    <a:pt x="405225" y="9041"/>
                  </a:lnTo>
                  <a:lnTo>
                    <a:pt x="345636" y="11280"/>
                  </a:lnTo>
                  <a:lnTo>
                    <a:pt x="289893" y="13725"/>
                  </a:lnTo>
                  <a:lnTo>
                    <a:pt x="238250" y="16364"/>
                  </a:lnTo>
                  <a:lnTo>
                    <a:pt x="190963" y="19185"/>
                  </a:lnTo>
                  <a:lnTo>
                    <a:pt x="148285" y="22177"/>
                  </a:lnTo>
                  <a:lnTo>
                    <a:pt x="77777" y="28621"/>
                  </a:lnTo>
                  <a:lnTo>
                    <a:pt x="28763" y="35600"/>
                  </a:lnTo>
                  <a:lnTo>
                    <a:pt x="0" y="46862"/>
                  </a:lnTo>
                  <a:lnTo>
                    <a:pt x="3280" y="50706"/>
                  </a:lnTo>
                  <a:lnTo>
                    <a:pt x="50456" y="61675"/>
                  </a:lnTo>
                  <a:lnTo>
                    <a:pt x="110472" y="68399"/>
                  </a:lnTo>
                  <a:lnTo>
                    <a:pt x="190963" y="74540"/>
                  </a:lnTo>
                  <a:lnTo>
                    <a:pt x="238250" y="77361"/>
                  </a:lnTo>
                  <a:lnTo>
                    <a:pt x="289893" y="80000"/>
                  </a:lnTo>
                  <a:lnTo>
                    <a:pt x="345636" y="82445"/>
                  </a:lnTo>
                  <a:lnTo>
                    <a:pt x="405225" y="84684"/>
                  </a:lnTo>
                  <a:lnTo>
                    <a:pt x="468405" y="86705"/>
                  </a:lnTo>
                  <a:lnTo>
                    <a:pt x="534922" y="88495"/>
                  </a:lnTo>
                  <a:lnTo>
                    <a:pt x="604521" y="90043"/>
                  </a:lnTo>
                  <a:lnTo>
                    <a:pt x="676948" y="91336"/>
                  </a:lnTo>
                  <a:lnTo>
                    <a:pt x="751948" y="92364"/>
                  </a:lnTo>
                  <a:lnTo>
                    <a:pt x="829265" y="93112"/>
                  </a:lnTo>
                  <a:lnTo>
                    <a:pt x="908647" y="93570"/>
                  </a:lnTo>
                  <a:lnTo>
                    <a:pt x="989837" y="93725"/>
                  </a:lnTo>
                  <a:lnTo>
                    <a:pt x="1071011" y="93570"/>
                  </a:lnTo>
                  <a:lnTo>
                    <a:pt x="1150379" y="93112"/>
                  </a:lnTo>
                  <a:lnTo>
                    <a:pt x="1227686" y="92364"/>
                  </a:lnTo>
                  <a:lnTo>
                    <a:pt x="1302678" y="91336"/>
                  </a:lnTo>
                  <a:lnTo>
                    <a:pt x="1375100" y="90043"/>
                  </a:lnTo>
                  <a:lnTo>
                    <a:pt x="1444697" y="88495"/>
                  </a:lnTo>
                  <a:lnTo>
                    <a:pt x="1511213" y="86705"/>
                  </a:lnTo>
                  <a:lnTo>
                    <a:pt x="1574395" y="84684"/>
                  </a:lnTo>
                  <a:lnTo>
                    <a:pt x="1633987" y="82445"/>
                  </a:lnTo>
                  <a:lnTo>
                    <a:pt x="1689734" y="80000"/>
                  </a:lnTo>
                  <a:lnTo>
                    <a:pt x="1741382" y="77361"/>
                  </a:lnTo>
                  <a:lnTo>
                    <a:pt x="1788676" y="74540"/>
                  </a:lnTo>
                  <a:lnTo>
                    <a:pt x="1831360" y="71548"/>
                  </a:lnTo>
                  <a:lnTo>
                    <a:pt x="1901880" y="65104"/>
                  </a:lnTo>
                  <a:lnTo>
                    <a:pt x="1950904" y="58125"/>
                  </a:lnTo>
                  <a:lnTo>
                    <a:pt x="1979676" y="46862"/>
                  </a:lnTo>
                  <a:lnTo>
                    <a:pt x="1976394" y="43019"/>
                  </a:lnTo>
                  <a:lnTo>
                    <a:pt x="1929207" y="32050"/>
                  </a:lnTo>
                  <a:lnTo>
                    <a:pt x="1869179" y="25326"/>
                  </a:lnTo>
                  <a:lnTo>
                    <a:pt x="1788676" y="19185"/>
                  </a:lnTo>
                  <a:lnTo>
                    <a:pt x="1741382" y="16364"/>
                  </a:lnTo>
                  <a:lnTo>
                    <a:pt x="1689734" y="13725"/>
                  </a:lnTo>
                  <a:lnTo>
                    <a:pt x="1633987" y="11280"/>
                  </a:lnTo>
                  <a:lnTo>
                    <a:pt x="1574395" y="9041"/>
                  </a:lnTo>
                  <a:lnTo>
                    <a:pt x="1511213" y="7020"/>
                  </a:lnTo>
                  <a:lnTo>
                    <a:pt x="1444697" y="5230"/>
                  </a:lnTo>
                  <a:lnTo>
                    <a:pt x="1375100" y="3682"/>
                  </a:lnTo>
                  <a:lnTo>
                    <a:pt x="1302678" y="2389"/>
                  </a:lnTo>
                  <a:lnTo>
                    <a:pt x="1227686" y="1361"/>
                  </a:lnTo>
                  <a:lnTo>
                    <a:pt x="1150379" y="613"/>
                  </a:lnTo>
                  <a:lnTo>
                    <a:pt x="1071011" y="155"/>
                  </a:lnTo>
                  <a:lnTo>
                    <a:pt x="989837" y="0"/>
                  </a:lnTo>
                  <a:close/>
                </a:path>
              </a:pathLst>
            </a:custGeom>
            <a:solidFill>
              <a:srgbClr val="00BBEB"/>
            </a:solid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27" name="object 25">
              <a:extLst>
                <a:ext uri="{FF2B5EF4-FFF2-40B4-BE49-F238E27FC236}">
                  <a16:creationId xmlns:a16="http://schemas.microsoft.com/office/drawing/2014/main" id="{AED670CE-8D06-4C9D-A015-04EB3E799400}"/>
                </a:ext>
              </a:extLst>
            </p:cNvPr>
            <p:cNvSpPr/>
            <p:nvPr/>
          </p:nvSpPr>
          <p:spPr>
            <a:xfrm>
              <a:off x="7153656" y="3723893"/>
              <a:ext cx="242316" cy="225552"/>
            </a:xfrm>
            <a:prstGeom prst="rect">
              <a:avLst/>
            </a:prstGeom>
            <a:blipFill>
              <a:blip r:embed="rId5" cstate="print"/>
              <a:stretch>
                <a:fillRect/>
              </a:stretch>
            </a:blip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28" name="object 26">
              <a:extLst>
                <a:ext uri="{FF2B5EF4-FFF2-40B4-BE49-F238E27FC236}">
                  <a16:creationId xmlns:a16="http://schemas.microsoft.com/office/drawing/2014/main" id="{A2043198-E9B7-4358-BE9C-62FBAA255CBA}"/>
                </a:ext>
              </a:extLst>
            </p:cNvPr>
            <p:cNvSpPr/>
            <p:nvPr/>
          </p:nvSpPr>
          <p:spPr>
            <a:xfrm>
              <a:off x="7396353" y="3624452"/>
              <a:ext cx="747395" cy="212725"/>
            </a:xfrm>
            <a:custGeom>
              <a:avLst/>
              <a:gdLst/>
              <a:ahLst/>
              <a:cxnLst/>
              <a:rect l="l" t="t" r="r" b="b"/>
              <a:pathLst>
                <a:path w="747395" h="212725">
                  <a:moveTo>
                    <a:pt x="747268" y="0"/>
                  </a:moveTo>
                  <a:lnTo>
                    <a:pt x="0" y="212471"/>
                  </a:lnTo>
                </a:path>
              </a:pathLst>
            </a:custGeom>
            <a:ln w="9906">
              <a:solidFill>
                <a:srgbClr val="C00000"/>
              </a:solidFill>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grpSp>
      <p:sp>
        <p:nvSpPr>
          <p:cNvPr id="29" name="object 27">
            <a:extLst>
              <a:ext uri="{FF2B5EF4-FFF2-40B4-BE49-F238E27FC236}">
                <a16:creationId xmlns:a16="http://schemas.microsoft.com/office/drawing/2014/main" id="{186896B1-2ED0-43E5-8E48-784E782781AC}"/>
              </a:ext>
            </a:extLst>
          </p:cNvPr>
          <p:cNvSpPr txBox="1"/>
          <p:nvPr/>
        </p:nvSpPr>
        <p:spPr>
          <a:xfrm>
            <a:off x="11095396" y="4830063"/>
            <a:ext cx="179493" cy="160664"/>
          </a:xfrm>
          <a:prstGeom prst="rect">
            <a:avLst/>
          </a:prstGeom>
        </p:spPr>
        <p:txBody>
          <a:bodyPr vert="horz" wrap="square" lIns="0" tIns="16933" rIns="0" bIns="0" rtlCol="0">
            <a:spAutoFit/>
          </a:bodyPr>
          <a:lstStyle/>
          <a:p>
            <a:pPr marL="16933" defTabSz="457200" eaLnBrk="1" hangingPunct="1">
              <a:spcBef>
                <a:spcPts val="133"/>
              </a:spcBef>
            </a:pPr>
            <a:r>
              <a:rPr sz="933" b="1" spc="-7" dirty="0">
                <a:solidFill>
                  <a:srgbClr val="FFFFFF"/>
                </a:solidFill>
                <a:latin typeface="Carlito"/>
                <a:ea typeface="ＭＳ Ｐゴシック" charset="0"/>
                <a:cs typeface="Carlito"/>
              </a:rPr>
              <a:t>NR</a:t>
            </a:r>
            <a:endParaRPr sz="933">
              <a:solidFill>
                <a:srgbClr val="000000"/>
              </a:solidFill>
              <a:latin typeface="Carlito"/>
              <a:ea typeface="ＭＳ Ｐゴシック" charset="0"/>
              <a:cs typeface="Carlito"/>
            </a:endParaRPr>
          </a:p>
        </p:txBody>
      </p:sp>
      <p:grpSp>
        <p:nvGrpSpPr>
          <p:cNvPr id="30" name="object 28">
            <a:extLst>
              <a:ext uri="{FF2B5EF4-FFF2-40B4-BE49-F238E27FC236}">
                <a16:creationId xmlns:a16="http://schemas.microsoft.com/office/drawing/2014/main" id="{887D73F3-A240-4D1A-8763-FE7EDB59070A}"/>
              </a:ext>
            </a:extLst>
          </p:cNvPr>
          <p:cNvGrpSpPr/>
          <p:nvPr/>
        </p:nvGrpSpPr>
        <p:grpSpPr>
          <a:xfrm>
            <a:off x="9693657" y="4270247"/>
            <a:ext cx="1325033" cy="1739900"/>
            <a:chOff x="7270242" y="3202685"/>
            <a:chExt cx="993775" cy="1304925"/>
          </a:xfrm>
        </p:grpSpPr>
        <p:sp>
          <p:nvSpPr>
            <p:cNvPr id="31" name="object 29">
              <a:extLst>
                <a:ext uri="{FF2B5EF4-FFF2-40B4-BE49-F238E27FC236}">
                  <a16:creationId xmlns:a16="http://schemas.microsoft.com/office/drawing/2014/main" id="{1F882728-C1FB-4AFF-8F53-4C226482EAA2}"/>
                </a:ext>
              </a:extLst>
            </p:cNvPr>
            <p:cNvSpPr/>
            <p:nvPr/>
          </p:nvSpPr>
          <p:spPr>
            <a:xfrm>
              <a:off x="7275195" y="3207638"/>
              <a:ext cx="179070" cy="516890"/>
            </a:xfrm>
            <a:custGeom>
              <a:avLst/>
              <a:gdLst/>
              <a:ahLst/>
              <a:cxnLst/>
              <a:rect l="l" t="t" r="r" b="b"/>
              <a:pathLst>
                <a:path w="179070" h="516889">
                  <a:moveTo>
                    <a:pt x="0" y="516509"/>
                  </a:moveTo>
                  <a:lnTo>
                    <a:pt x="178815" y="0"/>
                  </a:lnTo>
                </a:path>
              </a:pathLst>
            </a:custGeom>
            <a:ln w="9906">
              <a:solidFill>
                <a:srgbClr val="C00000"/>
              </a:solidFill>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32" name="object 30">
              <a:extLst>
                <a:ext uri="{FF2B5EF4-FFF2-40B4-BE49-F238E27FC236}">
                  <a16:creationId xmlns:a16="http://schemas.microsoft.com/office/drawing/2014/main" id="{58368608-768E-46BA-BD83-A4E5BBA475AB}"/>
                </a:ext>
              </a:extLst>
            </p:cNvPr>
            <p:cNvSpPr/>
            <p:nvPr/>
          </p:nvSpPr>
          <p:spPr>
            <a:xfrm>
              <a:off x="7644102" y="4280284"/>
              <a:ext cx="272626" cy="226727"/>
            </a:xfrm>
            <a:prstGeom prst="rect">
              <a:avLst/>
            </a:prstGeom>
            <a:blipFill>
              <a:blip r:embed="rId6" cstate="print"/>
              <a:stretch>
                <a:fillRect/>
              </a:stretch>
            </a:blip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33" name="object 31">
              <a:extLst>
                <a:ext uri="{FF2B5EF4-FFF2-40B4-BE49-F238E27FC236}">
                  <a16:creationId xmlns:a16="http://schemas.microsoft.com/office/drawing/2014/main" id="{265C70E3-803E-438B-81FA-C80FEE7B0434}"/>
                </a:ext>
              </a:extLst>
            </p:cNvPr>
            <p:cNvSpPr/>
            <p:nvPr/>
          </p:nvSpPr>
          <p:spPr>
            <a:xfrm>
              <a:off x="7917561" y="3707510"/>
              <a:ext cx="341630" cy="555625"/>
            </a:xfrm>
            <a:custGeom>
              <a:avLst/>
              <a:gdLst/>
              <a:ahLst/>
              <a:cxnLst/>
              <a:rect l="l" t="t" r="r" b="b"/>
              <a:pathLst>
                <a:path w="341629" h="555625">
                  <a:moveTo>
                    <a:pt x="0" y="555497"/>
                  </a:moveTo>
                  <a:lnTo>
                    <a:pt x="37388" y="508325"/>
                  </a:lnTo>
                  <a:lnTo>
                    <a:pt x="74320" y="461556"/>
                  </a:lnTo>
                  <a:lnTo>
                    <a:pt x="110339" y="415595"/>
                  </a:lnTo>
                  <a:lnTo>
                    <a:pt x="144987" y="370847"/>
                  </a:lnTo>
                  <a:lnTo>
                    <a:pt x="177808" y="327717"/>
                  </a:lnTo>
                  <a:lnTo>
                    <a:pt x="208345" y="286608"/>
                  </a:lnTo>
                  <a:lnTo>
                    <a:pt x="236142" y="247927"/>
                  </a:lnTo>
                  <a:lnTo>
                    <a:pt x="260741" y="212077"/>
                  </a:lnTo>
                  <a:lnTo>
                    <a:pt x="281686" y="179463"/>
                  </a:lnTo>
                  <a:lnTo>
                    <a:pt x="315015" y="112358"/>
                  </a:lnTo>
                  <a:lnTo>
                    <a:pt x="332867" y="55008"/>
                  </a:lnTo>
                  <a:lnTo>
                    <a:pt x="340050" y="15019"/>
                  </a:lnTo>
                  <a:lnTo>
                    <a:pt x="341375" y="0"/>
                  </a:lnTo>
                </a:path>
              </a:pathLst>
            </a:custGeom>
            <a:ln w="9906">
              <a:solidFill>
                <a:srgbClr val="C00000"/>
              </a:solidFill>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34" name="object 32">
              <a:extLst>
                <a:ext uri="{FF2B5EF4-FFF2-40B4-BE49-F238E27FC236}">
                  <a16:creationId xmlns:a16="http://schemas.microsoft.com/office/drawing/2014/main" id="{9CAA3A95-5013-4E47-BE7B-DD035FCB1098}"/>
                </a:ext>
              </a:extLst>
            </p:cNvPr>
            <p:cNvSpPr/>
            <p:nvPr/>
          </p:nvSpPr>
          <p:spPr>
            <a:xfrm>
              <a:off x="7892415" y="3689222"/>
              <a:ext cx="342265" cy="555625"/>
            </a:xfrm>
            <a:custGeom>
              <a:avLst/>
              <a:gdLst/>
              <a:ahLst/>
              <a:cxnLst/>
              <a:rect l="l" t="t" r="r" b="b"/>
              <a:pathLst>
                <a:path w="342265" h="555625">
                  <a:moveTo>
                    <a:pt x="0" y="555497"/>
                  </a:moveTo>
                  <a:lnTo>
                    <a:pt x="37473" y="508325"/>
                  </a:lnTo>
                  <a:lnTo>
                    <a:pt x="74488" y="461555"/>
                  </a:lnTo>
                  <a:lnTo>
                    <a:pt x="110588" y="415594"/>
                  </a:lnTo>
                  <a:lnTo>
                    <a:pt x="145315" y="370846"/>
                  </a:lnTo>
                  <a:lnTo>
                    <a:pt x="178210" y="327714"/>
                  </a:lnTo>
                  <a:lnTo>
                    <a:pt x="208816" y="286605"/>
                  </a:lnTo>
                  <a:lnTo>
                    <a:pt x="236675" y="247921"/>
                  </a:lnTo>
                  <a:lnTo>
                    <a:pt x="261329" y="212068"/>
                  </a:lnTo>
                  <a:lnTo>
                    <a:pt x="282320" y="179450"/>
                  </a:lnTo>
                  <a:lnTo>
                    <a:pt x="315723" y="112353"/>
                  </a:lnTo>
                  <a:lnTo>
                    <a:pt x="333613" y="55006"/>
                  </a:lnTo>
                  <a:lnTo>
                    <a:pt x="340810" y="15019"/>
                  </a:lnTo>
                  <a:lnTo>
                    <a:pt x="342137" y="0"/>
                  </a:lnTo>
                </a:path>
              </a:pathLst>
            </a:custGeom>
            <a:ln w="9906">
              <a:solidFill>
                <a:srgbClr val="C00000"/>
              </a:solidFill>
              <a:prstDash val="sysDash"/>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35" name="object 33">
              <a:extLst>
                <a:ext uri="{FF2B5EF4-FFF2-40B4-BE49-F238E27FC236}">
                  <a16:creationId xmlns:a16="http://schemas.microsoft.com/office/drawing/2014/main" id="{3FA0B777-72CE-40B2-9CE7-E69BDDB1B9F6}"/>
                </a:ext>
              </a:extLst>
            </p:cNvPr>
            <p:cNvSpPr/>
            <p:nvPr/>
          </p:nvSpPr>
          <p:spPr>
            <a:xfrm>
              <a:off x="7455027" y="3233546"/>
              <a:ext cx="779780" cy="314960"/>
            </a:xfrm>
            <a:custGeom>
              <a:avLst/>
              <a:gdLst/>
              <a:ahLst/>
              <a:cxnLst/>
              <a:rect l="l" t="t" r="r" b="b"/>
              <a:pathLst>
                <a:path w="779779" h="314960">
                  <a:moveTo>
                    <a:pt x="779526" y="314578"/>
                  </a:moveTo>
                  <a:lnTo>
                    <a:pt x="0" y="0"/>
                  </a:lnTo>
                </a:path>
              </a:pathLst>
            </a:custGeom>
            <a:ln w="12954">
              <a:solidFill>
                <a:srgbClr val="C00000"/>
              </a:solidFill>
              <a:prstDash val="sysDash"/>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36" name="object 34">
              <a:extLst>
                <a:ext uri="{FF2B5EF4-FFF2-40B4-BE49-F238E27FC236}">
                  <a16:creationId xmlns:a16="http://schemas.microsoft.com/office/drawing/2014/main" id="{10AB878A-BFC6-4D7B-BEFD-9659C09D019B}"/>
                </a:ext>
              </a:extLst>
            </p:cNvPr>
            <p:cNvSpPr/>
            <p:nvPr/>
          </p:nvSpPr>
          <p:spPr>
            <a:xfrm>
              <a:off x="7284339" y="3920870"/>
              <a:ext cx="548005" cy="350520"/>
            </a:xfrm>
            <a:custGeom>
              <a:avLst/>
              <a:gdLst/>
              <a:ahLst/>
              <a:cxnLst/>
              <a:rect l="l" t="t" r="r" b="b"/>
              <a:pathLst>
                <a:path w="548004" h="350520">
                  <a:moveTo>
                    <a:pt x="547877" y="350519"/>
                  </a:moveTo>
                  <a:lnTo>
                    <a:pt x="499579" y="341428"/>
                  </a:lnTo>
                  <a:lnTo>
                    <a:pt x="451428" y="331207"/>
                  </a:lnTo>
                  <a:lnTo>
                    <a:pt x="403574" y="318728"/>
                  </a:lnTo>
                  <a:lnTo>
                    <a:pt x="356164" y="302865"/>
                  </a:lnTo>
                  <a:lnTo>
                    <a:pt x="309347" y="282490"/>
                  </a:lnTo>
                  <a:lnTo>
                    <a:pt x="263270" y="256476"/>
                  </a:lnTo>
                  <a:lnTo>
                    <a:pt x="183612" y="191756"/>
                  </a:lnTo>
                  <a:lnTo>
                    <a:pt x="97393" y="106330"/>
                  </a:lnTo>
                  <a:lnTo>
                    <a:pt x="28295" y="31859"/>
                  </a:lnTo>
                  <a:lnTo>
                    <a:pt x="0" y="0"/>
                  </a:lnTo>
                </a:path>
              </a:pathLst>
            </a:custGeom>
            <a:ln w="12954">
              <a:solidFill>
                <a:srgbClr val="C00000"/>
              </a:solidFill>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grpSp>
      <p:sp>
        <p:nvSpPr>
          <p:cNvPr id="37" name="object 35">
            <a:extLst>
              <a:ext uri="{FF2B5EF4-FFF2-40B4-BE49-F238E27FC236}">
                <a16:creationId xmlns:a16="http://schemas.microsoft.com/office/drawing/2014/main" id="{DF502A49-740E-4790-BC41-CE776ADA3B8A}"/>
              </a:ext>
            </a:extLst>
          </p:cNvPr>
          <p:cNvSpPr txBox="1"/>
          <p:nvPr/>
        </p:nvSpPr>
        <p:spPr>
          <a:xfrm>
            <a:off x="11570208" y="5087789"/>
            <a:ext cx="216747" cy="222219"/>
          </a:xfrm>
          <a:prstGeom prst="rect">
            <a:avLst/>
          </a:prstGeom>
        </p:spPr>
        <p:txBody>
          <a:bodyPr vert="horz" wrap="square" lIns="0" tIns="16933" rIns="0" bIns="0" rtlCol="0">
            <a:spAutoFit/>
          </a:bodyPr>
          <a:lstStyle/>
          <a:p>
            <a:pPr marL="50799" defTabSz="457200" eaLnBrk="1" hangingPunct="1">
              <a:spcBef>
                <a:spcPts val="133"/>
              </a:spcBef>
            </a:pPr>
            <a:r>
              <a:rPr sz="1333" i="1" spc="20" dirty="0">
                <a:solidFill>
                  <a:srgbClr val="00BBEB"/>
                </a:solidFill>
                <a:latin typeface="Times New Roman"/>
                <a:ea typeface="ＭＳ Ｐゴシック" charset="0"/>
                <a:cs typeface="Times New Roman"/>
              </a:rPr>
              <a:t>f</a:t>
            </a:r>
            <a:r>
              <a:rPr sz="1300" spc="29" baseline="-21367" dirty="0">
                <a:solidFill>
                  <a:srgbClr val="00BBEB"/>
                </a:solidFill>
                <a:latin typeface="Arial"/>
                <a:ea typeface="ＭＳ Ｐゴシック" charset="0"/>
                <a:cs typeface="Arial"/>
              </a:rPr>
              <a:t>1</a:t>
            </a:r>
            <a:endParaRPr sz="1300" baseline="-21367">
              <a:solidFill>
                <a:srgbClr val="000000"/>
              </a:solidFill>
              <a:latin typeface="Arial"/>
              <a:ea typeface="ＭＳ Ｐゴシック" charset="0"/>
              <a:cs typeface="Arial"/>
            </a:endParaRPr>
          </a:p>
        </p:txBody>
      </p:sp>
      <p:sp>
        <p:nvSpPr>
          <p:cNvPr id="38" name="object 36">
            <a:extLst>
              <a:ext uri="{FF2B5EF4-FFF2-40B4-BE49-F238E27FC236}">
                <a16:creationId xmlns:a16="http://schemas.microsoft.com/office/drawing/2014/main" id="{E31FA68D-65B1-48BB-BBDB-4C8303516AC2}"/>
              </a:ext>
            </a:extLst>
          </p:cNvPr>
          <p:cNvSpPr txBox="1"/>
          <p:nvPr/>
        </p:nvSpPr>
        <p:spPr>
          <a:xfrm>
            <a:off x="11593575" y="4769105"/>
            <a:ext cx="81280" cy="222219"/>
          </a:xfrm>
          <a:prstGeom prst="rect">
            <a:avLst/>
          </a:prstGeom>
        </p:spPr>
        <p:txBody>
          <a:bodyPr vert="horz" wrap="square" lIns="0" tIns="16933" rIns="0" bIns="0" rtlCol="0">
            <a:spAutoFit/>
          </a:bodyPr>
          <a:lstStyle/>
          <a:p>
            <a:pPr marL="16933" defTabSz="457200" eaLnBrk="1" hangingPunct="1">
              <a:spcBef>
                <a:spcPts val="133"/>
              </a:spcBef>
            </a:pPr>
            <a:r>
              <a:rPr sz="1333" i="1" dirty="0">
                <a:solidFill>
                  <a:srgbClr val="A91A12"/>
                </a:solidFill>
                <a:latin typeface="Times New Roman"/>
                <a:ea typeface="ＭＳ Ｐゴシック" charset="0"/>
                <a:cs typeface="Times New Roman"/>
              </a:rPr>
              <a:t>f</a:t>
            </a:r>
            <a:endParaRPr sz="1333">
              <a:solidFill>
                <a:srgbClr val="000000"/>
              </a:solidFill>
              <a:latin typeface="Times New Roman"/>
              <a:ea typeface="ＭＳ Ｐゴシック" charset="0"/>
              <a:cs typeface="Times New Roman"/>
            </a:endParaRPr>
          </a:p>
        </p:txBody>
      </p:sp>
      <p:sp>
        <p:nvSpPr>
          <p:cNvPr id="39" name="object 37">
            <a:extLst>
              <a:ext uri="{FF2B5EF4-FFF2-40B4-BE49-F238E27FC236}">
                <a16:creationId xmlns:a16="http://schemas.microsoft.com/office/drawing/2014/main" id="{0707E807-72A0-4080-BF9A-DB1A034DC913}"/>
              </a:ext>
            </a:extLst>
          </p:cNvPr>
          <p:cNvSpPr txBox="1"/>
          <p:nvPr/>
        </p:nvSpPr>
        <p:spPr>
          <a:xfrm>
            <a:off x="11640311" y="4867655"/>
            <a:ext cx="101600" cy="153097"/>
          </a:xfrm>
          <a:prstGeom prst="rect">
            <a:avLst/>
          </a:prstGeom>
        </p:spPr>
        <p:txBody>
          <a:bodyPr vert="horz" wrap="square" lIns="0" tIns="19472" rIns="0" bIns="0" rtlCol="0">
            <a:spAutoFit/>
          </a:bodyPr>
          <a:lstStyle/>
          <a:p>
            <a:pPr marL="16933" defTabSz="457200" eaLnBrk="1" hangingPunct="1">
              <a:spcBef>
                <a:spcPts val="152"/>
              </a:spcBef>
            </a:pPr>
            <a:r>
              <a:rPr sz="867" spc="47" dirty="0">
                <a:solidFill>
                  <a:srgbClr val="A91A12"/>
                </a:solidFill>
                <a:latin typeface="Arial"/>
                <a:ea typeface="ＭＳ Ｐゴシック" charset="0"/>
                <a:cs typeface="Arial"/>
              </a:rPr>
              <a:t>2</a:t>
            </a:r>
            <a:endParaRPr sz="867">
              <a:solidFill>
                <a:srgbClr val="000000"/>
              </a:solidFill>
              <a:latin typeface="Arial"/>
              <a:ea typeface="ＭＳ Ｐゴシック" charset="0"/>
              <a:cs typeface="Arial"/>
            </a:endParaRPr>
          </a:p>
        </p:txBody>
      </p:sp>
      <p:sp>
        <p:nvSpPr>
          <p:cNvPr id="40" name="object 38">
            <a:extLst>
              <a:ext uri="{FF2B5EF4-FFF2-40B4-BE49-F238E27FC236}">
                <a16:creationId xmlns:a16="http://schemas.microsoft.com/office/drawing/2014/main" id="{076692F7-060B-41C7-B664-BD2B6C03AED6}"/>
              </a:ext>
            </a:extLst>
          </p:cNvPr>
          <p:cNvSpPr txBox="1"/>
          <p:nvPr/>
        </p:nvSpPr>
        <p:spPr>
          <a:xfrm>
            <a:off x="9237472" y="3435096"/>
            <a:ext cx="1303867" cy="389787"/>
          </a:xfrm>
          <a:prstGeom prst="rect">
            <a:avLst/>
          </a:prstGeom>
          <a:solidFill>
            <a:srgbClr val="FFFFFF">
              <a:lumMod val="95000"/>
            </a:srgbClr>
          </a:solidFill>
        </p:spPr>
        <p:txBody>
          <a:bodyPr vert="horz" wrap="square" lIns="0" tIns="60960" rIns="0" bIns="0" rtlCol="0">
            <a:spAutoFit/>
          </a:bodyPr>
          <a:lstStyle/>
          <a:p>
            <a:pPr marL="121917" marR="0" lvl="0" indent="0" defTabSz="457200" eaLnBrk="1" fontAlgn="auto" latinLnBrk="0" hangingPunct="1">
              <a:lnSpc>
                <a:spcPct val="100000"/>
              </a:lnSpc>
              <a:spcBef>
                <a:spcPts val="480"/>
              </a:spcBef>
              <a:spcAft>
                <a:spcPts val="0"/>
              </a:spcAft>
              <a:buClrTx/>
              <a:buSzTx/>
              <a:buFontTx/>
              <a:buNone/>
              <a:tabLst/>
              <a:defRPr/>
            </a:pPr>
            <a:r>
              <a:rPr kumimoji="0" sz="2133" b="0" i="0" u="none" strike="noStrike" kern="0" cap="none" spc="7" normalizeH="0" baseline="0" noProof="0" dirty="0">
                <a:ln>
                  <a:noFill/>
                </a:ln>
                <a:solidFill>
                  <a:srgbClr val="282828"/>
                </a:solidFill>
                <a:effectLst/>
                <a:uLnTx/>
                <a:uFillTx/>
                <a:latin typeface="Arial"/>
                <a:ea typeface="ＭＳ Ｐゴシック" charset="0"/>
                <a:cs typeface="Arial"/>
              </a:rPr>
              <a:t>Option</a:t>
            </a:r>
            <a:r>
              <a:rPr kumimoji="0" sz="2133" b="0" i="0" u="none" strike="noStrike" kern="0" cap="none" spc="-20" normalizeH="0" baseline="0" noProof="0" dirty="0">
                <a:ln>
                  <a:noFill/>
                </a:ln>
                <a:solidFill>
                  <a:srgbClr val="282828"/>
                </a:solidFill>
                <a:effectLst/>
                <a:uLnTx/>
                <a:uFillTx/>
                <a:latin typeface="Arial"/>
                <a:ea typeface="ＭＳ Ｐゴシック" charset="0"/>
                <a:cs typeface="Arial"/>
              </a:rPr>
              <a:t> </a:t>
            </a:r>
            <a:r>
              <a:rPr kumimoji="0" sz="2133" b="0" i="0" u="none" strike="noStrike" kern="0" cap="none" spc="93" normalizeH="0" baseline="0" noProof="0" dirty="0">
                <a:ln>
                  <a:noFill/>
                </a:ln>
                <a:solidFill>
                  <a:srgbClr val="282828"/>
                </a:solidFill>
                <a:effectLst/>
                <a:uLnTx/>
                <a:uFillTx/>
                <a:latin typeface="Arial"/>
                <a:ea typeface="ＭＳ Ｐゴシック" charset="0"/>
                <a:cs typeface="Arial"/>
              </a:rPr>
              <a:t>4</a:t>
            </a:r>
            <a:endParaRPr kumimoji="0" sz="2133" b="0" i="0" u="none" strike="noStrike" kern="0" cap="none" spc="0" normalizeH="0" baseline="0" noProof="0">
              <a:ln>
                <a:noFill/>
              </a:ln>
              <a:solidFill>
                <a:srgbClr val="000000"/>
              </a:solidFill>
              <a:effectLst/>
              <a:uLnTx/>
              <a:uFillTx/>
              <a:latin typeface="Arial"/>
              <a:ea typeface="ＭＳ Ｐゴシック" charset="0"/>
              <a:cs typeface="Arial"/>
            </a:endParaRPr>
          </a:p>
        </p:txBody>
      </p:sp>
      <p:sp>
        <p:nvSpPr>
          <p:cNvPr id="41" name="object 39">
            <a:extLst>
              <a:ext uri="{FF2B5EF4-FFF2-40B4-BE49-F238E27FC236}">
                <a16:creationId xmlns:a16="http://schemas.microsoft.com/office/drawing/2014/main" id="{C1743BF1-FB75-49AB-A452-072444E7AD5B}"/>
              </a:ext>
            </a:extLst>
          </p:cNvPr>
          <p:cNvSpPr txBox="1"/>
          <p:nvPr/>
        </p:nvSpPr>
        <p:spPr>
          <a:xfrm>
            <a:off x="9229006" y="5107431"/>
            <a:ext cx="224367" cy="180456"/>
          </a:xfrm>
          <a:prstGeom prst="rect">
            <a:avLst/>
          </a:prstGeom>
        </p:spPr>
        <p:txBody>
          <a:bodyPr vert="horz" wrap="square" lIns="0" tIns="16087" rIns="0" bIns="0" rtlCol="0">
            <a:spAutoFit/>
          </a:bodyPr>
          <a:lstStyle/>
          <a:p>
            <a:pPr marL="16933" defTabSz="457200" eaLnBrk="1" hangingPunct="1">
              <a:spcBef>
                <a:spcPts val="127"/>
              </a:spcBef>
            </a:pPr>
            <a:r>
              <a:rPr sz="1067" b="1" spc="-7" dirty="0">
                <a:solidFill>
                  <a:srgbClr val="FFFFFF"/>
                </a:solidFill>
                <a:latin typeface="Carlito"/>
                <a:ea typeface="ＭＳ Ｐゴシック" charset="0"/>
                <a:cs typeface="Carlito"/>
              </a:rPr>
              <a:t>LTE</a:t>
            </a:r>
            <a:endParaRPr sz="1067">
              <a:solidFill>
                <a:srgbClr val="000000"/>
              </a:solidFill>
              <a:latin typeface="Carlito"/>
              <a:ea typeface="ＭＳ Ｐゴシック" charset="0"/>
              <a:cs typeface="Carlito"/>
            </a:endParaRPr>
          </a:p>
        </p:txBody>
      </p:sp>
      <p:sp>
        <p:nvSpPr>
          <p:cNvPr id="42" name="object 40">
            <a:extLst>
              <a:ext uri="{FF2B5EF4-FFF2-40B4-BE49-F238E27FC236}">
                <a16:creationId xmlns:a16="http://schemas.microsoft.com/office/drawing/2014/main" id="{3CFAC458-A858-4A05-A60A-3628FE8817D6}"/>
              </a:ext>
            </a:extLst>
          </p:cNvPr>
          <p:cNvSpPr txBox="1"/>
          <p:nvPr/>
        </p:nvSpPr>
        <p:spPr>
          <a:xfrm>
            <a:off x="4170002" y="2394374"/>
            <a:ext cx="193887" cy="180456"/>
          </a:xfrm>
          <a:prstGeom prst="rect">
            <a:avLst/>
          </a:prstGeom>
        </p:spPr>
        <p:txBody>
          <a:bodyPr vert="horz" wrap="square" lIns="0" tIns="16087" rIns="0" bIns="0" rtlCol="0">
            <a:spAutoFit/>
          </a:bodyPr>
          <a:lstStyle/>
          <a:p>
            <a:pPr marL="50799" defTabSz="457200" eaLnBrk="1" hangingPunct="1">
              <a:spcBef>
                <a:spcPts val="127"/>
              </a:spcBef>
            </a:pPr>
            <a:r>
              <a:rPr sz="1067" i="1" spc="27" dirty="0">
                <a:solidFill>
                  <a:srgbClr val="00BBEB"/>
                </a:solidFill>
                <a:latin typeface="Times New Roman"/>
                <a:ea typeface="ＭＳ Ｐゴシック" charset="0"/>
                <a:cs typeface="Times New Roman"/>
              </a:rPr>
              <a:t>f</a:t>
            </a:r>
            <a:r>
              <a:rPr sz="1000" spc="40" baseline="-22222" dirty="0">
                <a:solidFill>
                  <a:srgbClr val="00BBEB"/>
                </a:solidFill>
                <a:latin typeface="Arial"/>
                <a:ea typeface="ＭＳ Ｐゴシック" charset="0"/>
                <a:cs typeface="Arial"/>
              </a:rPr>
              <a:t>1</a:t>
            </a:r>
            <a:endParaRPr sz="1000" baseline="-22222">
              <a:solidFill>
                <a:srgbClr val="000000"/>
              </a:solidFill>
              <a:latin typeface="Arial"/>
              <a:ea typeface="ＭＳ Ｐゴシック" charset="0"/>
              <a:cs typeface="Arial"/>
            </a:endParaRPr>
          </a:p>
        </p:txBody>
      </p:sp>
      <p:grpSp>
        <p:nvGrpSpPr>
          <p:cNvPr id="43" name="object 41">
            <a:extLst>
              <a:ext uri="{FF2B5EF4-FFF2-40B4-BE49-F238E27FC236}">
                <a16:creationId xmlns:a16="http://schemas.microsoft.com/office/drawing/2014/main" id="{5C9236DA-D889-415D-8ACD-6EEBF3780E70}"/>
              </a:ext>
            </a:extLst>
          </p:cNvPr>
          <p:cNvGrpSpPr/>
          <p:nvPr/>
        </p:nvGrpSpPr>
        <p:grpSpPr>
          <a:xfrm>
            <a:off x="379985" y="1507490"/>
            <a:ext cx="3685540" cy="1113367"/>
            <a:chOff x="284988" y="1130617"/>
            <a:chExt cx="2764155" cy="835025"/>
          </a:xfrm>
        </p:grpSpPr>
        <p:sp>
          <p:nvSpPr>
            <p:cNvPr id="44" name="object 42">
              <a:extLst>
                <a:ext uri="{FF2B5EF4-FFF2-40B4-BE49-F238E27FC236}">
                  <a16:creationId xmlns:a16="http://schemas.microsoft.com/office/drawing/2014/main" id="{B1C5079D-F967-4E3B-AA44-1E5EB26C1409}"/>
                </a:ext>
              </a:extLst>
            </p:cNvPr>
            <p:cNvSpPr/>
            <p:nvPr/>
          </p:nvSpPr>
          <p:spPr>
            <a:xfrm>
              <a:off x="284988" y="1828154"/>
              <a:ext cx="2764155" cy="137160"/>
            </a:xfrm>
            <a:custGeom>
              <a:avLst/>
              <a:gdLst/>
              <a:ahLst/>
              <a:cxnLst/>
              <a:rect l="l" t="t" r="r" b="b"/>
              <a:pathLst>
                <a:path w="2764155" h="137160">
                  <a:moveTo>
                    <a:pt x="1463078" y="0"/>
                  </a:moveTo>
                  <a:lnTo>
                    <a:pt x="1300690" y="0"/>
                  </a:lnTo>
                  <a:lnTo>
                    <a:pt x="1142134" y="912"/>
                  </a:lnTo>
                  <a:lnTo>
                    <a:pt x="989556" y="2689"/>
                  </a:lnTo>
                  <a:lnTo>
                    <a:pt x="843994" y="5277"/>
                  </a:lnTo>
                  <a:lnTo>
                    <a:pt x="706485" y="8624"/>
                  </a:lnTo>
                  <a:lnTo>
                    <a:pt x="578065" y="12681"/>
                  </a:lnTo>
                  <a:lnTo>
                    <a:pt x="517587" y="14959"/>
                  </a:lnTo>
                  <a:lnTo>
                    <a:pt x="459771" y="17394"/>
                  </a:lnTo>
                  <a:lnTo>
                    <a:pt x="404745" y="19981"/>
                  </a:lnTo>
                  <a:lnTo>
                    <a:pt x="352640" y="22712"/>
                  </a:lnTo>
                  <a:lnTo>
                    <a:pt x="303585" y="25582"/>
                  </a:lnTo>
                  <a:lnTo>
                    <a:pt x="257709" y="28584"/>
                  </a:lnTo>
                  <a:lnTo>
                    <a:pt x="215143" y="31711"/>
                  </a:lnTo>
                  <a:lnTo>
                    <a:pt x="176015" y="34957"/>
                  </a:lnTo>
                  <a:lnTo>
                    <a:pt x="108595" y="41781"/>
                  </a:lnTo>
                  <a:lnTo>
                    <a:pt x="56486" y="49003"/>
                  </a:lnTo>
                  <a:lnTo>
                    <a:pt x="9296" y="60471"/>
                  </a:lnTo>
                  <a:lnTo>
                    <a:pt x="0" y="68463"/>
                  </a:lnTo>
                  <a:lnTo>
                    <a:pt x="2345" y="72490"/>
                  </a:lnTo>
                  <a:lnTo>
                    <a:pt x="56486" y="87923"/>
                  </a:lnTo>
                  <a:lnTo>
                    <a:pt x="108595" y="95145"/>
                  </a:lnTo>
                  <a:lnTo>
                    <a:pt x="176015" y="101969"/>
                  </a:lnTo>
                  <a:lnTo>
                    <a:pt x="215143" y="105215"/>
                  </a:lnTo>
                  <a:lnTo>
                    <a:pt x="257709" y="108342"/>
                  </a:lnTo>
                  <a:lnTo>
                    <a:pt x="303585" y="111344"/>
                  </a:lnTo>
                  <a:lnTo>
                    <a:pt x="352640" y="114214"/>
                  </a:lnTo>
                  <a:lnTo>
                    <a:pt x="404745" y="116945"/>
                  </a:lnTo>
                  <a:lnTo>
                    <a:pt x="459771" y="119532"/>
                  </a:lnTo>
                  <a:lnTo>
                    <a:pt x="517587" y="121967"/>
                  </a:lnTo>
                  <a:lnTo>
                    <a:pt x="578065" y="124245"/>
                  </a:lnTo>
                  <a:lnTo>
                    <a:pt x="706485" y="128301"/>
                  </a:lnTo>
                  <a:lnTo>
                    <a:pt x="843994" y="131649"/>
                  </a:lnTo>
                  <a:lnTo>
                    <a:pt x="989556" y="134237"/>
                  </a:lnTo>
                  <a:lnTo>
                    <a:pt x="1142134" y="136014"/>
                  </a:lnTo>
                  <a:lnTo>
                    <a:pt x="1300690" y="136926"/>
                  </a:lnTo>
                  <a:lnTo>
                    <a:pt x="1463078" y="136926"/>
                  </a:lnTo>
                  <a:lnTo>
                    <a:pt x="1621626" y="136014"/>
                  </a:lnTo>
                  <a:lnTo>
                    <a:pt x="1774198" y="134237"/>
                  </a:lnTo>
                  <a:lnTo>
                    <a:pt x="1919757" y="131649"/>
                  </a:lnTo>
                  <a:lnTo>
                    <a:pt x="2057266" y="128301"/>
                  </a:lnTo>
                  <a:lnTo>
                    <a:pt x="2185686" y="124245"/>
                  </a:lnTo>
                  <a:lnTo>
                    <a:pt x="2246164" y="121967"/>
                  </a:lnTo>
                  <a:lnTo>
                    <a:pt x="2303982" y="119532"/>
                  </a:lnTo>
                  <a:lnTo>
                    <a:pt x="2359009" y="116945"/>
                  </a:lnTo>
                  <a:lnTo>
                    <a:pt x="2411115" y="114214"/>
                  </a:lnTo>
                  <a:lnTo>
                    <a:pt x="2460172" y="111344"/>
                  </a:lnTo>
                  <a:lnTo>
                    <a:pt x="2506049" y="108342"/>
                  </a:lnTo>
                  <a:lnTo>
                    <a:pt x="2548617" y="105215"/>
                  </a:lnTo>
                  <a:lnTo>
                    <a:pt x="2587747" y="101969"/>
                  </a:lnTo>
                  <a:lnTo>
                    <a:pt x="2655171" y="95145"/>
                  </a:lnTo>
                  <a:lnTo>
                    <a:pt x="2707283" y="87923"/>
                  </a:lnTo>
                  <a:lnTo>
                    <a:pt x="2754476" y="76455"/>
                  </a:lnTo>
                  <a:lnTo>
                    <a:pt x="2763774" y="68463"/>
                  </a:lnTo>
                  <a:lnTo>
                    <a:pt x="2761427" y="64436"/>
                  </a:lnTo>
                  <a:lnTo>
                    <a:pt x="2707283" y="49003"/>
                  </a:lnTo>
                  <a:lnTo>
                    <a:pt x="2655171" y="41781"/>
                  </a:lnTo>
                  <a:lnTo>
                    <a:pt x="2587747" y="34957"/>
                  </a:lnTo>
                  <a:lnTo>
                    <a:pt x="2548617" y="31711"/>
                  </a:lnTo>
                  <a:lnTo>
                    <a:pt x="2506049" y="28584"/>
                  </a:lnTo>
                  <a:lnTo>
                    <a:pt x="2460172" y="25582"/>
                  </a:lnTo>
                  <a:lnTo>
                    <a:pt x="2411115" y="22712"/>
                  </a:lnTo>
                  <a:lnTo>
                    <a:pt x="2359009" y="19981"/>
                  </a:lnTo>
                  <a:lnTo>
                    <a:pt x="2303982" y="17394"/>
                  </a:lnTo>
                  <a:lnTo>
                    <a:pt x="2246164" y="14959"/>
                  </a:lnTo>
                  <a:lnTo>
                    <a:pt x="2185686" y="12681"/>
                  </a:lnTo>
                  <a:lnTo>
                    <a:pt x="2057266" y="8624"/>
                  </a:lnTo>
                  <a:lnTo>
                    <a:pt x="1919757" y="5277"/>
                  </a:lnTo>
                  <a:lnTo>
                    <a:pt x="1774198" y="2689"/>
                  </a:lnTo>
                  <a:lnTo>
                    <a:pt x="1621626" y="912"/>
                  </a:lnTo>
                  <a:lnTo>
                    <a:pt x="1463078" y="0"/>
                  </a:lnTo>
                  <a:close/>
                </a:path>
              </a:pathLst>
            </a:custGeom>
            <a:solidFill>
              <a:srgbClr val="00BBEB"/>
            </a:solid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45" name="object 43">
              <a:extLst>
                <a:ext uri="{FF2B5EF4-FFF2-40B4-BE49-F238E27FC236}">
                  <a16:creationId xmlns:a16="http://schemas.microsoft.com/office/drawing/2014/main" id="{C449074D-77EE-4A88-AF6E-FBE09B615773}"/>
                </a:ext>
              </a:extLst>
            </p:cNvPr>
            <p:cNvSpPr/>
            <p:nvPr/>
          </p:nvSpPr>
          <p:spPr>
            <a:xfrm>
              <a:off x="698372" y="1137285"/>
              <a:ext cx="944244" cy="236220"/>
            </a:xfrm>
            <a:custGeom>
              <a:avLst/>
              <a:gdLst/>
              <a:ahLst/>
              <a:cxnLst/>
              <a:rect l="l" t="t" r="r" b="b"/>
              <a:pathLst>
                <a:path w="944244" h="236219">
                  <a:moveTo>
                    <a:pt x="904748" y="0"/>
                  </a:moveTo>
                  <a:lnTo>
                    <a:pt x="39370" y="0"/>
                  </a:lnTo>
                  <a:lnTo>
                    <a:pt x="24045" y="3097"/>
                  </a:lnTo>
                  <a:lnTo>
                    <a:pt x="11531" y="11541"/>
                  </a:lnTo>
                  <a:lnTo>
                    <a:pt x="3094" y="24056"/>
                  </a:lnTo>
                  <a:lnTo>
                    <a:pt x="0" y="39369"/>
                  </a:lnTo>
                  <a:lnTo>
                    <a:pt x="0" y="196850"/>
                  </a:lnTo>
                  <a:lnTo>
                    <a:pt x="3094" y="212163"/>
                  </a:lnTo>
                  <a:lnTo>
                    <a:pt x="11531" y="224678"/>
                  </a:lnTo>
                  <a:lnTo>
                    <a:pt x="24045" y="233122"/>
                  </a:lnTo>
                  <a:lnTo>
                    <a:pt x="39370" y="236219"/>
                  </a:lnTo>
                  <a:lnTo>
                    <a:pt x="904748" y="236219"/>
                  </a:lnTo>
                  <a:lnTo>
                    <a:pt x="920061" y="233122"/>
                  </a:lnTo>
                  <a:lnTo>
                    <a:pt x="932576" y="224678"/>
                  </a:lnTo>
                  <a:lnTo>
                    <a:pt x="941020" y="212163"/>
                  </a:lnTo>
                  <a:lnTo>
                    <a:pt x="944118" y="196850"/>
                  </a:lnTo>
                  <a:lnTo>
                    <a:pt x="944118" y="39369"/>
                  </a:lnTo>
                  <a:lnTo>
                    <a:pt x="941020" y="24056"/>
                  </a:lnTo>
                  <a:lnTo>
                    <a:pt x="932576" y="11541"/>
                  </a:lnTo>
                  <a:lnTo>
                    <a:pt x="920061" y="3097"/>
                  </a:lnTo>
                  <a:lnTo>
                    <a:pt x="904748" y="0"/>
                  </a:lnTo>
                  <a:close/>
                </a:path>
              </a:pathLst>
            </a:custGeom>
            <a:solidFill>
              <a:srgbClr val="36A3D6"/>
            </a:solid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46" name="object 44">
              <a:extLst>
                <a:ext uri="{FF2B5EF4-FFF2-40B4-BE49-F238E27FC236}">
                  <a16:creationId xmlns:a16="http://schemas.microsoft.com/office/drawing/2014/main" id="{7B76C563-860D-40F5-857A-815A895C80FB}"/>
                </a:ext>
              </a:extLst>
            </p:cNvPr>
            <p:cNvSpPr/>
            <p:nvPr/>
          </p:nvSpPr>
          <p:spPr>
            <a:xfrm>
              <a:off x="698372" y="1137285"/>
              <a:ext cx="944244" cy="236220"/>
            </a:xfrm>
            <a:custGeom>
              <a:avLst/>
              <a:gdLst/>
              <a:ahLst/>
              <a:cxnLst/>
              <a:rect l="l" t="t" r="r" b="b"/>
              <a:pathLst>
                <a:path w="944244" h="236219">
                  <a:moveTo>
                    <a:pt x="0" y="39369"/>
                  </a:moveTo>
                  <a:lnTo>
                    <a:pt x="3094" y="24056"/>
                  </a:lnTo>
                  <a:lnTo>
                    <a:pt x="11531" y="11541"/>
                  </a:lnTo>
                  <a:lnTo>
                    <a:pt x="24045" y="3097"/>
                  </a:lnTo>
                  <a:lnTo>
                    <a:pt x="39370" y="0"/>
                  </a:lnTo>
                  <a:lnTo>
                    <a:pt x="904748" y="0"/>
                  </a:lnTo>
                  <a:lnTo>
                    <a:pt x="920061" y="3097"/>
                  </a:lnTo>
                  <a:lnTo>
                    <a:pt x="932576" y="11541"/>
                  </a:lnTo>
                  <a:lnTo>
                    <a:pt x="941020" y="24056"/>
                  </a:lnTo>
                  <a:lnTo>
                    <a:pt x="944118" y="39369"/>
                  </a:lnTo>
                  <a:lnTo>
                    <a:pt x="944118" y="196850"/>
                  </a:lnTo>
                  <a:lnTo>
                    <a:pt x="941020" y="212163"/>
                  </a:lnTo>
                  <a:lnTo>
                    <a:pt x="932576" y="224678"/>
                  </a:lnTo>
                  <a:lnTo>
                    <a:pt x="920061" y="233122"/>
                  </a:lnTo>
                  <a:lnTo>
                    <a:pt x="904748" y="236219"/>
                  </a:lnTo>
                  <a:lnTo>
                    <a:pt x="39370" y="236219"/>
                  </a:lnTo>
                  <a:lnTo>
                    <a:pt x="24045" y="233122"/>
                  </a:lnTo>
                  <a:lnTo>
                    <a:pt x="11531" y="224678"/>
                  </a:lnTo>
                  <a:lnTo>
                    <a:pt x="3094" y="212163"/>
                  </a:lnTo>
                  <a:lnTo>
                    <a:pt x="0" y="196850"/>
                  </a:lnTo>
                  <a:lnTo>
                    <a:pt x="0" y="39369"/>
                  </a:lnTo>
                  <a:close/>
                </a:path>
              </a:pathLst>
            </a:custGeom>
            <a:ln w="12954">
              <a:solidFill>
                <a:srgbClr val="282828"/>
              </a:solidFill>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grpSp>
      <p:sp>
        <p:nvSpPr>
          <p:cNvPr id="47" name="object 45">
            <a:extLst>
              <a:ext uri="{FF2B5EF4-FFF2-40B4-BE49-F238E27FC236}">
                <a16:creationId xmlns:a16="http://schemas.microsoft.com/office/drawing/2014/main" id="{BECB57CF-B1C5-43D8-9C4E-20C939D805E2}"/>
              </a:ext>
            </a:extLst>
          </p:cNvPr>
          <p:cNvSpPr txBox="1"/>
          <p:nvPr/>
        </p:nvSpPr>
        <p:spPr>
          <a:xfrm>
            <a:off x="1362795" y="1544320"/>
            <a:ext cx="393700" cy="242866"/>
          </a:xfrm>
          <a:prstGeom prst="rect">
            <a:avLst/>
          </a:prstGeom>
        </p:spPr>
        <p:txBody>
          <a:bodyPr vert="horz" wrap="square" lIns="0" tIns="16933" rIns="0" bIns="0" rtlCol="0">
            <a:spAutoFit/>
          </a:bodyPr>
          <a:lstStyle/>
          <a:p>
            <a:pPr marL="16933" defTabSz="457200" eaLnBrk="1" hangingPunct="1">
              <a:spcBef>
                <a:spcPts val="133"/>
              </a:spcBef>
            </a:pPr>
            <a:r>
              <a:rPr sz="1467" spc="-147" dirty="0">
                <a:solidFill>
                  <a:srgbClr val="FFFFFF"/>
                </a:solidFill>
                <a:latin typeface="Arial"/>
                <a:ea typeface="ＭＳ Ｐゴシック" charset="0"/>
                <a:cs typeface="Arial"/>
              </a:rPr>
              <a:t>E</a:t>
            </a:r>
            <a:r>
              <a:rPr sz="1467" spc="-60" dirty="0">
                <a:solidFill>
                  <a:srgbClr val="FFFFFF"/>
                </a:solidFill>
                <a:latin typeface="Arial"/>
                <a:ea typeface="ＭＳ Ｐゴシック" charset="0"/>
                <a:cs typeface="Arial"/>
              </a:rPr>
              <a:t>P</a:t>
            </a:r>
            <a:r>
              <a:rPr sz="1467" dirty="0">
                <a:solidFill>
                  <a:srgbClr val="FFFFFF"/>
                </a:solidFill>
                <a:latin typeface="Arial"/>
                <a:ea typeface="ＭＳ Ｐゴシック" charset="0"/>
                <a:cs typeface="Arial"/>
              </a:rPr>
              <a:t>C</a:t>
            </a:r>
            <a:endParaRPr sz="1467">
              <a:solidFill>
                <a:srgbClr val="000000"/>
              </a:solidFill>
              <a:latin typeface="Arial"/>
              <a:ea typeface="ＭＳ Ｐゴシック" charset="0"/>
              <a:cs typeface="Arial"/>
            </a:endParaRPr>
          </a:p>
        </p:txBody>
      </p:sp>
      <p:grpSp>
        <p:nvGrpSpPr>
          <p:cNvPr id="48" name="object 46">
            <a:extLst>
              <a:ext uri="{FF2B5EF4-FFF2-40B4-BE49-F238E27FC236}">
                <a16:creationId xmlns:a16="http://schemas.microsoft.com/office/drawing/2014/main" id="{3583ACB3-F4A5-4DD9-BCB2-81E1CAD753A6}"/>
              </a:ext>
            </a:extLst>
          </p:cNvPr>
          <p:cNvGrpSpPr/>
          <p:nvPr/>
        </p:nvGrpSpPr>
        <p:grpSpPr>
          <a:xfrm>
            <a:off x="1401063" y="1821688"/>
            <a:ext cx="1941407" cy="1405467"/>
            <a:chOff x="1050797" y="1366266"/>
            <a:chExt cx="1456055" cy="1054100"/>
          </a:xfrm>
        </p:grpSpPr>
        <p:sp>
          <p:nvSpPr>
            <p:cNvPr id="49" name="object 47">
              <a:extLst>
                <a:ext uri="{FF2B5EF4-FFF2-40B4-BE49-F238E27FC236}">
                  <a16:creationId xmlns:a16="http://schemas.microsoft.com/office/drawing/2014/main" id="{B60013D1-64F6-4FA9-BF21-A32733946049}"/>
                </a:ext>
              </a:extLst>
            </p:cNvPr>
            <p:cNvSpPr/>
            <p:nvPr/>
          </p:nvSpPr>
          <p:spPr>
            <a:xfrm>
              <a:off x="1050797" y="1674876"/>
              <a:ext cx="242315" cy="224790"/>
            </a:xfrm>
            <a:prstGeom prst="rect">
              <a:avLst/>
            </a:prstGeom>
            <a:blipFill>
              <a:blip r:embed="rId5" cstate="print"/>
              <a:stretch>
                <a:fillRect/>
              </a:stretch>
            </a:blip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50" name="object 48">
              <a:extLst>
                <a:ext uri="{FF2B5EF4-FFF2-40B4-BE49-F238E27FC236}">
                  <a16:creationId xmlns:a16="http://schemas.microsoft.com/office/drawing/2014/main" id="{8C2792F0-4633-45CE-8B77-345F8E2330F7}"/>
                </a:ext>
              </a:extLst>
            </p:cNvPr>
            <p:cNvSpPr/>
            <p:nvPr/>
          </p:nvSpPr>
          <p:spPr>
            <a:xfrm>
              <a:off x="1200530" y="1773555"/>
              <a:ext cx="1016635" cy="431800"/>
            </a:xfrm>
            <a:custGeom>
              <a:avLst/>
              <a:gdLst/>
              <a:ahLst/>
              <a:cxnLst/>
              <a:rect l="l" t="t" r="r" b="b"/>
              <a:pathLst>
                <a:path w="1016635" h="431800">
                  <a:moveTo>
                    <a:pt x="0" y="0"/>
                  </a:moveTo>
                  <a:lnTo>
                    <a:pt x="34610" y="36750"/>
                  </a:lnTo>
                  <a:lnTo>
                    <a:pt x="69547" y="73189"/>
                  </a:lnTo>
                  <a:lnTo>
                    <a:pt x="105134" y="109014"/>
                  </a:lnTo>
                  <a:lnTo>
                    <a:pt x="141697" y="143922"/>
                  </a:lnTo>
                  <a:lnTo>
                    <a:pt x="179562" y="177609"/>
                  </a:lnTo>
                  <a:lnTo>
                    <a:pt x="219053" y="209772"/>
                  </a:lnTo>
                  <a:lnTo>
                    <a:pt x="260497" y="240108"/>
                  </a:lnTo>
                  <a:lnTo>
                    <a:pt x="304218" y="268313"/>
                  </a:lnTo>
                  <a:lnTo>
                    <a:pt x="350543" y="294084"/>
                  </a:lnTo>
                  <a:lnTo>
                    <a:pt x="399796" y="317119"/>
                  </a:lnTo>
                  <a:lnTo>
                    <a:pt x="567630" y="365283"/>
                  </a:lnTo>
                  <a:lnTo>
                    <a:pt x="771683" y="401161"/>
                  </a:lnTo>
                  <a:lnTo>
                    <a:pt x="943971" y="423560"/>
                  </a:lnTo>
                  <a:lnTo>
                    <a:pt x="1016507" y="431292"/>
                  </a:lnTo>
                </a:path>
              </a:pathLst>
            </a:custGeom>
            <a:ln w="12953">
              <a:solidFill>
                <a:srgbClr val="12B7FF"/>
              </a:solidFill>
              <a:prstDash val="sysDash"/>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51" name="object 49">
              <a:extLst>
                <a:ext uri="{FF2B5EF4-FFF2-40B4-BE49-F238E27FC236}">
                  <a16:creationId xmlns:a16="http://schemas.microsoft.com/office/drawing/2014/main" id="{2B0E37FC-4ADE-43E9-AE43-D2697308394D}"/>
                </a:ext>
              </a:extLst>
            </p:cNvPr>
            <p:cNvSpPr/>
            <p:nvPr/>
          </p:nvSpPr>
          <p:spPr>
            <a:xfrm>
              <a:off x="1144904" y="1372743"/>
              <a:ext cx="2540" cy="301625"/>
            </a:xfrm>
            <a:custGeom>
              <a:avLst/>
              <a:gdLst/>
              <a:ahLst/>
              <a:cxnLst/>
              <a:rect l="l" t="t" r="r" b="b"/>
              <a:pathLst>
                <a:path w="2540" h="301625">
                  <a:moveTo>
                    <a:pt x="0" y="0"/>
                  </a:moveTo>
                  <a:lnTo>
                    <a:pt x="2171" y="301244"/>
                  </a:lnTo>
                </a:path>
              </a:pathLst>
            </a:custGeom>
            <a:ln w="12954">
              <a:solidFill>
                <a:srgbClr val="00BAEB"/>
              </a:solidFill>
              <a:prstDash val="sysDash"/>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52" name="object 50">
              <a:extLst>
                <a:ext uri="{FF2B5EF4-FFF2-40B4-BE49-F238E27FC236}">
                  <a16:creationId xmlns:a16="http://schemas.microsoft.com/office/drawing/2014/main" id="{DF96C43D-2A32-456C-93B1-A5B1ADAA93A4}"/>
                </a:ext>
              </a:extLst>
            </p:cNvPr>
            <p:cNvSpPr/>
            <p:nvPr/>
          </p:nvSpPr>
          <p:spPr>
            <a:xfrm>
              <a:off x="1170050" y="1373505"/>
              <a:ext cx="2540" cy="301625"/>
            </a:xfrm>
            <a:custGeom>
              <a:avLst/>
              <a:gdLst/>
              <a:ahLst/>
              <a:cxnLst/>
              <a:rect l="l" t="t" r="r" b="b"/>
              <a:pathLst>
                <a:path w="2540" h="301625">
                  <a:moveTo>
                    <a:pt x="0" y="0"/>
                  </a:moveTo>
                  <a:lnTo>
                    <a:pt x="2171" y="301244"/>
                  </a:lnTo>
                </a:path>
              </a:pathLst>
            </a:custGeom>
            <a:ln w="12954">
              <a:solidFill>
                <a:srgbClr val="00BAEB"/>
              </a:solidFill>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53" name="object 51">
              <a:extLst>
                <a:ext uri="{FF2B5EF4-FFF2-40B4-BE49-F238E27FC236}">
                  <a16:creationId xmlns:a16="http://schemas.microsoft.com/office/drawing/2014/main" id="{ECD9C58E-368F-4928-A036-E3A481B189B8}"/>
                </a:ext>
              </a:extLst>
            </p:cNvPr>
            <p:cNvSpPr/>
            <p:nvPr/>
          </p:nvSpPr>
          <p:spPr>
            <a:xfrm>
              <a:off x="1264538" y="1808607"/>
              <a:ext cx="982344" cy="381000"/>
            </a:xfrm>
            <a:custGeom>
              <a:avLst/>
              <a:gdLst/>
              <a:ahLst/>
              <a:cxnLst/>
              <a:rect l="l" t="t" r="r" b="b"/>
              <a:pathLst>
                <a:path w="982344" h="381000">
                  <a:moveTo>
                    <a:pt x="0" y="0"/>
                  </a:moveTo>
                  <a:lnTo>
                    <a:pt x="33462" y="32454"/>
                  </a:lnTo>
                  <a:lnTo>
                    <a:pt x="67232" y="64639"/>
                  </a:lnTo>
                  <a:lnTo>
                    <a:pt x="101626" y="96287"/>
                  </a:lnTo>
                  <a:lnTo>
                    <a:pt x="136958" y="127128"/>
                  </a:lnTo>
                  <a:lnTo>
                    <a:pt x="173545" y="156892"/>
                  </a:lnTo>
                  <a:lnTo>
                    <a:pt x="211701" y="185312"/>
                  </a:lnTo>
                  <a:lnTo>
                    <a:pt x="251743" y="212118"/>
                  </a:lnTo>
                  <a:lnTo>
                    <a:pt x="293985" y="237040"/>
                  </a:lnTo>
                  <a:lnTo>
                    <a:pt x="338744" y="259811"/>
                  </a:lnTo>
                  <a:lnTo>
                    <a:pt x="386334" y="280161"/>
                  </a:lnTo>
                  <a:lnTo>
                    <a:pt x="548503" y="322706"/>
                  </a:lnTo>
                  <a:lnTo>
                    <a:pt x="745664" y="354393"/>
                  </a:lnTo>
                  <a:lnTo>
                    <a:pt x="912131" y="374173"/>
                  </a:lnTo>
                  <a:lnTo>
                    <a:pt x="982218" y="380999"/>
                  </a:lnTo>
                </a:path>
              </a:pathLst>
            </a:custGeom>
            <a:ln w="12954">
              <a:solidFill>
                <a:srgbClr val="12B7FF"/>
              </a:solidFill>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54" name="object 52">
              <a:extLst>
                <a:ext uri="{FF2B5EF4-FFF2-40B4-BE49-F238E27FC236}">
                  <a16:creationId xmlns:a16="http://schemas.microsoft.com/office/drawing/2014/main" id="{6EB43031-0076-4AA8-AB8B-3649579C6108}"/>
                </a:ext>
              </a:extLst>
            </p:cNvPr>
            <p:cNvSpPr/>
            <p:nvPr/>
          </p:nvSpPr>
          <p:spPr>
            <a:xfrm>
              <a:off x="2112263" y="2134323"/>
              <a:ext cx="393966" cy="285788"/>
            </a:xfrm>
            <a:prstGeom prst="rect">
              <a:avLst/>
            </a:prstGeom>
            <a:blipFill>
              <a:blip r:embed="rId7" cstate="print"/>
              <a:stretch>
                <a:fillRect/>
              </a:stretch>
            </a:blip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grpSp>
      <p:sp>
        <p:nvSpPr>
          <p:cNvPr id="55" name="object 53">
            <a:extLst>
              <a:ext uri="{FF2B5EF4-FFF2-40B4-BE49-F238E27FC236}">
                <a16:creationId xmlns:a16="http://schemas.microsoft.com/office/drawing/2014/main" id="{65C50814-DD39-45A3-BEA6-6B133AC2B5E0}"/>
              </a:ext>
            </a:extLst>
          </p:cNvPr>
          <p:cNvSpPr txBox="1"/>
          <p:nvPr/>
        </p:nvSpPr>
        <p:spPr>
          <a:xfrm>
            <a:off x="650917" y="2421467"/>
            <a:ext cx="224367" cy="180456"/>
          </a:xfrm>
          <a:prstGeom prst="rect">
            <a:avLst/>
          </a:prstGeom>
        </p:spPr>
        <p:txBody>
          <a:bodyPr vert="horz" wrap="square" lIns="0" tIns="16087" rIns="0" bIns="0" rtlCol="0">
            <a:spAutoFit/>
          </a:bodyPr>
          <a:lstStyle/>
          <a:p>
            <a:pPr marL="16933" defTabSz="457200" eaLnBrk="1" hangingPunct="1">
              <a:spcBef>
                <a:spcPts val="127"/>
              </a:spcBef>
            </a:pPr>
            <a:r>
              <a:rPr sz="1067" b="1" spc="-7" dirty="0">
                <a:solidFill>
                  <a:srgbClr val="FFFFFF"/>
                </a:solidFill>
                <a:latin typeface="Carlito"/>
                <a:ea typeface="ＭＳ Ｐゴシック" charset="0"/>
                <a:cs typeface="Carlito"/>
              </a:rPr>
              <a:t>LTE</a:t>
            </a:r>
            <a:endParaRPr sz="1067">
              <a:solidFill>
                <a:srgbClr val="000000"/>
              </a:solidFill>
              <a:latin typeface="Carlito"/>
              <a:ea typeface="ＭＳ Ｐゴシック" charset="0"/>
              <a:cs typeface="Carlito"/>
            </a:endParaRPr>
          </a:p>
        </p:txBody>
      </p:sp>
      <p:sp>
        <p:nvSpPr>
          <p:cNvPr id="56" name="object 55">
            <a:extLst>
              <a:ext uri="{FF2B5EF4-FFF2-40B4-BE49-F238E27FC236}">
                <a16:creationId xmlns:a16="http://schemas.microsoft.com/office/drawing/2014/main" id="{610E8E85-6BBC-4639-95F7-DE5024EAFF36}"/>
              </a:ext>
            </a:extLst>
          </p:cNvPr>
          <p:cNvSpPr txBox="1"/>
          <p:nvPr/>
        </p:nvSpPr>
        <p:spPr>
          <a:xfrm>
            <a:off x="562526" y="775884"/>
            <a:ext cx="2046393" cy="590889"/>
          </a:xfrm>
          <a:prstGeom prst="rect">
            <a:avLst/>
          </a:prstGeom>
          <a:solidFill>
            <a:srgbClr val="FFFFFF">
              <a:lumMod val="95000"/>
            </a:srgbClr>
          </a:solidFill>
        </p:spPr>
        <p:txBody>
          <a:bodyPr vert="horz" wrap="square" lIns="0" tIns="16087" rIns="0" bIns="0" rtlCol="0">
            <a:spAutoFit/>
          </a:bodyPr>
          <a:lstStyle/>
          <a:p>
            <a:pPr marL="16933" marR="6773" lvl="0" indent="510527" defTabSz="457200" eaLnBrk="1" fontAlgn="auto" latinLnBrk="0" hangingPunct="1">
              <a:lnSpc>
                <a:spcPct val="100000"/>
              </a:lnSpc>
              <a:spcBef>
                <a:spcPts val="127"/>
              </a:spcBef>
              <a:spcAft>
                <a:spcPts val="0"/>
              </a:spcAft>
              <a:buClrTx/>
              <a:buSzTx/>
              <a:buFontTx/>
              <a:buNone/>
              <a:tabLst/>
              <a:defRPr/>
            </a:pPr>
            <a:r>
              <a:rPr kumimoji="0" sz="1867" b="0" i="0" u="none" strike="noStrike" kern="0" cap="none" spc="0" normalizeH="0" baseline="0" noProof="0" dirty="0">
                <a:ln>
                  <a:noFill/>
                </a:ln>
                <a:solidFill>
                  <a:srgbClr val="000000"/>
                </a:solidFill>
                <a:effectLst/>
                <a:uLnTx/>
                <a:uFillTx/>
                <a:latin typeface="Arial"/>
                <a:ea typeface="ＭＳ Ｐゴシック" charset="0"/>
                <a:cs typeface="Arial"/>
              </a:rPr>
              <a:t>Option </a:t>
            </a:r>
            <a:r>
              <a:rPr kumimoji="0" sz="1867" b="0" i="0" u="none" strike="noStrike" kern="0" cap="none" spc="80" normalizeH="0" baseline="0" noProof="0" dirty="0">
                <a:ln>
                  <a:noFill/>
                </a:ln>
                <a:solidFill>
                  <a:srgbClr val="000000"/>
                </a:solidFill>
                <a:effectLst/>
                <a:uLnTx/>
                <a:uFillTx/>
                <a:latin typeface="Arial"/>
                <a:ea typeface="ＭＳ Ｐゴシック" charset="0"/>
                <a:cs typeface="Arial"/>
              </a:rPr>
              <a:t>1  </a:t>
            </a:r>
            <a:r>
              <a:rPr kumimoji="0" sz="1867" b="0" i="0" u="none" strike="noStrike" kern="0" cap="none" spc="7" normalizeH="0" baseline="0" noProof="0" dirty="0">
                <a:ln>
                  <a:noFill/>
                </a:ln>
                <a:solidFill>
                  <a:srgbClr val="000000"/>
                </a:solidFill>
                <a:effectLst/>
                <a:uLnTx/>
                <a:uFillTx/>
                <a:latin typeface="Arial"/>
                <a:ea typeface="ＭＳ Ｐゴシック" charset="0"/>
                <a:cs typeface="Arial"/>
              </a:rPr>
              <a:t>(Legacy</a:t>
            </a:r>
            <a:r>
              <a:rPr kumimoji="0" sz="1867" b="0" i="0" u="none" strike="noStrike" kern="0" cap="none" spc="-20" normalizeH="0" baseline="0" noProof="0" dirty="0">
                <a:ln>
                  <a:noFill/>
                </a:ln>
                <a:solidFill>
                  <a:srgbClr val="000000"/>
                </a:solidFill>
                <a:effectLst/>
                <a:uLnTx/>
                <a:uFillTx/>
                <a:latin typeface="Arial"/>
                <a:ea typeface="ＭＳ Ｐゴシック" charset="0"/>
                <a:cs typeface="Arial"/>
              </a:rPr>
              <a:t> </a:t>
            </a:r>
            <a:r>
              <a:rPr kumimoji="0" sz="1867" b="0" i="0" u="none" strike="noStrike" kern="0" cap="none" spc="13" normalizeH="0" baseline="0" noProof="0" dirty="0">
                <a:ln>
                  <a:noFill/>
                </a:ln>
                <a:solidFill>
                  <a:srgbClr val="000000"/>
                </a:solidFill>
                <a:effectLst/>
                <a:uLnTx/>
                <a:uFillTx/>
                <a:latin typeface="Arial"/>
                <a:ea typeface="ＭＳ Ｐゴシック" charset="0"/>
                <a:cs typeface="Arial"/>
              </a:rPr>
              <a:t>Networks)</a:t>
            </a:r>
            <a:endParaRPr kumimoji="0" sz="1867"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57" name="object 56">
            <a:extLst>
              <a:ext uri="{FF2B5EF4-FFF2-40B4-BE49-F238E27FC236}">
                <a16:creationId xmlns:a16="http://schemas.microsoft.com/office/drawing/2014/main" id="{010D7205-7CA0-44B6-BA6E-1812D0C6971E}"/>
              </a:ext>
            </a:extLst>
          </p:cNvPr>
          <p:cNvSpPr txBox="1"/>
          <p:nvPr/>
        </p:nvSpPr>
        <p:spPr>
          <a:xfrm>
            <a:off x="4170002" y="5047149"/>
            <a:ext cx="193887" cy="180456"/>
          </a:xfrm>
          <a:prstGeom prst="rect">
            <a:avLst/>
          </a:prstGeom>
        </p:spPr>
        <p:txBody>
          <a:bodyPr vert="horz" wrap="square" lIns="0" tIns="16087" rIns="0" bIns="0" rtlCol="0">
            <a:spAutoFit/>
          </a:bodyPr>
          <a:lstStyle/>
          <a:p>
            <a:pPr marL="50799" defTabSz="457200" eaLnBrk="1" hangingPunct="1">
              <a:spcBef>
                <a:spcPts val="127"/>
              </a:spcBef>
            </a:pPr>
            <a:r>
              <a:rPr sz="1067" i="1" spc="27" dirty="0">
                <a:solidFill>
                  <a:srgbClr val="00BBEB"/>
                </a:solidFill>
                <a:latin typeface="Times New Roman"/>
                <a:ea typeface="ＭＳ Ｐゴシック" charset="0"/>
                <a:cs typeface="Times New Roman"/>
              </a:rPr>
              <a:t>f</a:t>
            </a:r>
            <a:r>
              <a:rPr sz="1000" spc="40" baseline="-22222" dirty="0">
                <a:solidFill>
                  <a:srgbClr val="00BBEB"/>
                </a:solidFill>
                <a:latin typeface="Arial"/>
                <a:ea typeface="ＭＳ Ｐゴシック" charset="0"/>
                <a:cs typeface="Arial"/>
              </a:rPr>
              <a:t>1</a:t>
            </a:r>
            <a:endParaRPr sz="1000" baseline="-22222">
              <a:solidFill>
                <a:srgbClr val="000000"/>
              </a:solidFill>
              <a:latin typeface="Arial"/>
              <a:ea typeface="ＭＳ Ｐゴシック" charset="0"/>
              <a:cs typeface="Arial"/>
            </a:endParaRPr>
          </a:p>
        </p:txBody>
      </p:sp>
      <p:sp>
        <p:nvSpPr>
          <p:cNvPr id="58" name="object 57">
            <a:extLst>
              <a:ext uri="{FF2B5EF4-FFF2-40B4-BE49-F238E27FC236}">
                <a16:creationId xmlns:a16="http://schemas.microsoft.com/office/drawing/2014/main" id="{0225FD76-14E0-4C19-8BF9-0EAA04D683B7}"/>
              </a:ext>
            </a:extLst>
          </p:cNvPr>
          <p:cNvSpPr txBox="1"/>
          <p:nvPr/>
        </p:nvSpPr>
        <p:spPr>
          <a:xfrm>
            <a:off x="4212674" y="4802294"/>
            <a:ext cx="71967" cy="180456"/>
          </a:xfrm>
          <a:prstGeom prst="rect">
            <a:avLst/>
          </a:prstGeom>
        </p:spPr>
        <p:txBody>
          <a:bodyPr vert="horz" wrap="square" lIns="0" tIns="16087" rIns="0" bIns="0" rtlCol="0">
            <a:spAutoFit/>
          </a:bodyPr>
          <a:lstStyle/>
          <a:p>
            <a:pPr marL="16933" defTabSz="457200" eaLnBrk="1" hangingPunct="1">
              <a:spcBef>
                <a:spcPts val="127"/>
              </a:spcBef>
            </a:pPr>
            <a:r>
              <a:rPr sz="1067" i="1" spc="-7" dirty="0">
                <a:solidFill>
                  <a:srgbClr val="519234"/>
                </a:solidFill>
                <a:latin typeface="Times New Roman"/>
                <a:ea typeface="ＭＳ Ｐゴシック" charset="0"/>
                <a:cs typeface="Times New Roman"/>
              </a:rPr>
              <a:t>f</a:t>
            </a:r>
            <a:endParaRPr sz="1067">
              <a:solidFill>
                <a:srgbClr val="000000"/>
              </a:solidFill>
              <a:latin typeface="Times New Roman"/>
              <a:ea typeface="ＭＳ Ｐゴシック" charset="0"/>
              <a:cs typeface="Times New Roman"/>
            </a:endParaRPr>
          </a:p>
        </p:txBody>
      </p:sp>
      <p:sp>
        <p:nvSpPr>
          <p:cNvPr id="59" name="object 58">
            <a:extLst>
              <a:ext uri="{FF2B5EF4-FFF2-40B4-BE49-F238E27FC236}">
                <a16:creationId xmlns:a16="http://schemas.microsoft.com/office/drawing/2014/main" id="{ED2839A2-4AB8-4EBB-AD97-FC8A54D892E1}"/>
              </a:ext>
            </a:extLst>
          </p:cNvPr>
          <p:cNvSpPr txBox="1"/>
          <p:nvPr/>
        </p:nvSpPr>
        <p:spPr>
          <a:xfrm>
            <a:off x="4250267" y="4879510"/>
            <a:ext cx="88900" cy="125740"/>
          </a:xfrm>
          <a:prstGeom prst="rect">
            <a:avLst/>
          </a:prstGeom>
        </p:spPr>
        <p:txBody>
          <a:bodyPr vert="horz" wrap="square" lIns="0" tIns="22860" rIns="0" bIns="0" rtlCol="0">
            <a:spAutoFit/>
          </a:bodyPr>
          <a:lstStyle/>
          <a:p>
            <a:pPr marL="16933" defTabSz="457200" eaLnBrk="1" hangingPunct="1">
              <a:spcBef>
                <a:spcPts val="180"/>
              </a:spcBef>
            </a:pPr>
            <a:r>
              <a:rPr sz="667" spc="53" dirty="0">
                <a:solidFill>
                  <a:srgbClr val="519234"/>
                </a:solidFill>
                <a:latin typeface="Arial"/>
                <a:ea typeface="ＭＳ Ｐゴシック" charset="0"/>
                <a:cs typeface="Arial"/>
              </a:rPr>
              <a:t>2</a:t>
            </a:r>
            <a:endParaRPr sz="667">
              <a:solidFill>
                <a:srgbClr val="000000"/>
              </a:solidFill>
              <a:latin typeface="Arial"/>
              <a:ea typeface="ＭＳ Ｐゴシック" charset="0"/>
              <a:cs typeface="Arial"/>
            </a:endParaRPr>
          </a:p>
        </p:txBody>
      </p:sp>
      <p:grpSp>
        <p:nvGrpSpPr>
          <p:cNvPr id="60" name="object 59">
            <a:extLst>
              <a:ext uri="{FF2B5EF4-FFF2-40B4-BE49-F238E27FC236}">
                <a16:creationId xmlns:a16="http://schemas.microsoft.com/office/drawing/2014/main" id="{28118759-9E3C-4CF6-8490-67CA4C860DBF}"/>
              </a:ext>
            </a:extLst>
          </p:cNvPr>
          <p:cNvGrpSpPr/>
          <p:nvPr/>
        </p:nvGrpSpPr>
        <p:grpSpPr>
          <a:xfrm>
            <a:off x="379985" y="4159250"/>
            <a:ext cx="3685540" cy="1114213"/>
            <a:chOff x="284988" y="3119437"/>
            <a:chExt cx="2764155" cy="835660"/>
          </a:xfrm>
        </p:grpSpPr>
        <p:sp>
          <p:nvSpPr>
            <p:cNvPr id="61" name="object 60">
              <a:extLst>
                <a:ext uri="{FF2B5EF4-FFF2-40B4-BE49-F238E27FC236}">
                  <a16:creationId xmlns:a16="http://schemas.microsoft.com/office/drawing/2014/main" id="{E3C5DAF7-8034-4430-9C52-1BC2C1C8E250}"/>
                </a:ext>
              </a:extLst>
            </p:cNvPr>
            <p:cNvSpPr/>
            <p:nvPr/>
          </p:nvSpPr>
          <p:spPr>
            <a:xfrm>
              <a:off x="284988" y="3817736"/>
              <a:ext cx="2764155" cy="137160"/>
            </a:xfrm>
            <a:custGeom>
              <a:avLst/>
              <a:gdLst/>
              <a:ahLst/>
              <a:cxnLst/>
              <a:rect l="l" t="t" r="r" b="b"/>
              <a:pathLst>
                <a:path w="2764155" h="137160">
                  <a:moveTo>
                    <a:pt x="1463078" y="0"/>
                  </a:moveTo>
                  <a:lnTo>
                    <a:pt x="1300690" y="0"/>
                  </a:lnTo>
                  <a:lnTo>
                    <a:pt x="1142134" y="912"/>
                  </a:lnTo>
                  <a:lnTo>
                    <a:pt x="989556" y="2689"/>
                  </a:lnTo>
                  <a:lnTo>
                    <a:pt x="843994" y="5277"/>
                  </a:lnTo>
                  <a:lnTo>
                    <a:pt x="706485" y="8624"/>
                  </a:lnTo>
                  <a:lnTo>
                    <a:pt x="578065" y="12681"/>
                  </a:lnTo>
                  <a:lnTo>
                    <a:pt x="517587" y="14959"/>
                  </a:lnTo>
                  <a:lnTo>
                    <a:pt x="459771" y="17394"/>
                  </a:lnTo>
                  <a:lnTo>
                    <a:pt x="404745" y="19981"/>
                  </a:lnTo>
                  <a:lnTo>
                    <a:pt x="352640" y="22712"/>
                  </a:lnTo>
                  <a:lnTo>
                    <a:pt x="303585" y="25582"/>
                  </a:lnTo>
                  <a:lnTo>
                    <a:pt x="257709" y="28584"/>
                  </a:lnTo>
                  <a:lnTo>
                    <a:pt x="215143" y="31711"/>
                  </a:lnTo>
                  <a:lnTo>
                    <a:pt x="176015" y="34957"/>
                  </a:lnTo>
                  <a:lnTo>
                    <a:pt x="108595" y="41781"/>
                  </a:lnTo>
                  <a:lnTo>
                    <a:pt x="56486" y="49003"/>
                  </a:lnTo>
                  <a:lnTo>
                    <a:pt x="9296" y="60471"/>
                  </a:lnTo>
                  <a:lnTo>
                    <a:pt x="0" y="68463"/>
                  </a:lnTo>
                  <a:lnTo>
                    <a:pt x="2345" y="72492"/>
                  </a:lnTo>
                  <a:lnTo>
                    <a:pt x="56486" y="87932"/>
                  </a:lnTo>
                  <a:lnTo>
                    <a:pt x="108595" y="95156"/>
                  </a:lnTo>
                  <a:lnTo>
                    <a:pt x="176015" y="101980"/>
                  </a:lnTo>
                  <a:lnTo>
                    <a:pt x="215143" y="105226"/>
                  </a:lnTo>
                  <a:lnTo>
                    <a:pt x="257709" y="108353"/>
                  </a:lnTo>
                  <a:lnTo>
                    <a:pt x="303585" y="111354"/>
                  </a:lnTo>
                  <a:lnTo>
                    <a:pt x="352640" y="114224"/>
                  </a:lnTo>
                  <a:lnTo>
                    <a:pt x="404745" y="116955"/>
                  </a:lnTo>
                  <a:lnTo>
                    <a:pt x="459771" y="119541"/>
                  </a:lnTo>
                  <a:lnTo>
                    <a:pt x="517587" y="121975"/>
                  </a:lnTo>
                  <a:lnTo>
                    <a:pt x="578065" y="124252"/>
                  </a:lnTo>
                  <a:lnTo>
                    <a:pt x="706485" y="128307"/>
                  </a:lnTo>
                  <a:lnTo>
                    <a:pt x="843994" y="131653"/>
                  </a:lnTo>
                  <a:lnTo>
                    <a:pt x="989556" y="134239"/>
                  </a:lnTo>
                  <a:lnTo>
                    <a:pt x="1142134" y="136014"/>
                  </a:lnTo>
                  <a:lnTo>
                    <a:pt x="1300690" y="136927"/>
                  </a:lnTo>
                  <a:lnTo>
                    <a:pt x="1463078" y="136927"/>
                  </a:lnTo>
                  <a:lnTo>
                    <a:pt x="1621626" y="136014"/>
                  </a:lnTo>
                  <a:lnTo>
                    <a:pt x="1774198" y="134239"/>
                  </a:lnTo>
                  <a:lnTo>
                    <a:pt x="1919757" y="131653"/>
                  </a:lnTo>
                  <a:lnTo>
                    <a:pt x="2057266" y="128307"/>
                  </a:lnTo>
                  <a:lnTo>
                    <a:pt x="2185686" y="124252"/>
                  </a:lnTo>
                  <a:lnTo>
                    <a:pt x="2246164" y="121975"/>
                  </a:lnTo>
                  <a:lnTo>
                    <a:pt x="2303982" y="119541"/>
                  </a:lnTo>
                  <a:lnTo>
                    <a:pt x="2359009" y="116955"/>
                  </a:lnTo>
                  <a:lnTo>
                    <a:pt x="2411115" y="114224"/>
                  </a:lnTo>
                  <a:lnTo>
                    <a:pt x="2460172" y="111354"/>
                  </a:lnTo>
                  <a:lnTo>
                    <a:pt x="2506049" y="108353"/>
                  </a:lnTo>
                  <a:lnTo>
                    <a:pt x="2548617" y="105226"/>
                  </a:lnTo>
                  <a:lnTo>
                    <a:pt x="2587747" y="101980"/>
                  </a:lnTo>
                  <a:lnTo>
                    <a:pt x="2655171" y="95156"/>
                  </a:lnTo>
                  <a:lnTo>
                    <a:pt x="2707283" y="87932"/>
                  </a:lnTo>
                  <a:lnTo>
                    <a:pt x="2754476" y="76460"/>
                  </a:lnTo>
                  <a:lnTo>
                    <a:pt x="2763774" y="68463"/>
                  </a:lnTo>
                  <a:lnTo>
                    <a:pt x="2761427" y="64436"/>
                  </a:lnTo>
                  <a:lnTo>
                    <a:pt x="2707283" y="49003"/>
                  </a:lnTo>
                  <a:lnTo>
                    <a:pt x="2655171" y="41781"/>
                  </a:lnTo>
                  <a:lnTo>
                    <a:pt x="2587747" y="34957"/>
                  </a:lnTo>
                  <a:lnTo>
                    <a:pt x="2548617" y="31711"/>
                  </a:lnTo>
                  <a:lnTo>
                    <a:pt x="2506049" y="28584"/>
                  </a:lnTo>
                  <a:lnTo>
                    <a:pt x="2460172" y="25582"/>
                  </a:lnTo>
                  <a:lnTo>
                    <a:pt x="2411115" y="22712"/>
                  </a:lnTo>
                  <a:lnTo>
                    <a:pt x="2359009" y="19981"/>
                  </a:lnTo>
                  <a:lnTo>
                    <a:pt x="2303982" y="17394"/>
                  </a:lnTo>
                  <a:lnTo>
                    <a:pt x="2246164" y="14959"/>
                  </a:lnTo>
                  <a:lnTo>
                    <a:pt x="2185686" y="12681"/>
                  </a:lnTo>
                  <a:lnTo>
                    <a:pt x="2057266" y="8624"/>
                  </a:lnTo>
                  <a:lnTo>
                    <a:pt x="1919757" y="5277"/>
                  </a:lnTo>
                  <a:lnTo>
                    <a:pt x="1774198" y="2689"/>
                  </a:lnTo>
                  <a:lnTo>
                    <a:pt x="1621626" y="912"/>
                  </a:lnTo>
                  <a:lnTo>
                    <a:pt x="1463078" y="0"/>
                  </a:lnTo>
                  <a:close/>
                </a:path>
              </a:pathLst>
            </a:custGeom>
            <a:solidFill>
              <a:srgbClr val="00BBEB"/>
            </a:solid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62" name="object 61">
              <a:extLst>
                <a:ext uri="{FF2B5EF4-FFF2-40B4-BE49-F238E27FC236}">
                  <a16:creationId xmlns:a16="http://schemas.microsoft.com/office/drawing/2014/main" id="{B86998F1-FA77-4117-8C24-17E5A54B4955}"/>
                </a:ext>
              </a:extLst>
            </p:cNvPr>
            <p:cNvSpPr/>
            <p:nvPr/>
          </p:nvSpPr>
          <p:spPr>
            <a:xfrm>
              <a:off x="1169670" y="3362706"/>
              <a:ext cx="1266825" cy="182245"/>
            </a:xfrm>
            <a:custGeom>
              <a:avLst/>
              <a:gdLst/>
              <a:ahLst/>
              <a:cxnLst/>
              <a:rect l="l" t="t" r="r" b="b"/>
              <a:pathLst>
                <a:path w="1266825" h="182245">
                  <a:moveTo>
                    <a:pt x="1266444" y="182245"/>
                  </a:moveTo>
                  <a:lnTo>
                    <a:pt x="0" y="0"/>
                  </a:lnTo>
                </a:path>
              </a:pathLst>
            </a:custGeom>
            <a:ln w="38099">
              <a:solidFill>
                <a:srgbClr val="00BAEB"/>
              </a:solidFill>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63" name="object 62">
              <a:extLst>
                <a:ext uri="{FF2B5EF4-FFF2-40B4-BE49-F238E27FC236}">
                  <a16:creationId xmlns:a16="http://schemas.microsoft.com/office/drawing/2014/main" id="{0F75BF9E-E2D2-48A0-A9C8-B7EEEF5FF552}"/>
                </a:ext>
              </a:extLst>
            </p:cNvPr>
            <p:cNvSpPr/>
            <p:nvPr/>
          </p:nvSpPr>
          <p:spPr>
            <a:xfrm>
              <a:off x="698372" y="3126104"/>
              <a:ext cx="944244" cy="237490"/>
            </a:xfrm>
            <a:custGeom>
              <a:avLst/>
              <a:gdLst/>
              <a:ahLst/>
              <a:cxnLst/>
              <a:rect l="l" t="t" r="r" b="b"/>
              <a:pathLst>
                <a:path w="944244" h="237489">
                  <a:moveTo>
                    <a:pt x="904620" y="0"/>
                  </a:moveTo>
                  <a:lnTo>
                    <a:pt x="39496" y="0"/>
                  </a:lnTo>
                  <a:lnTo>
                    <a:pt x="24120" y="3099"/>
                  </a:lnTo>
                  <a:lnTo>
                    <a:pt x="11566" y="11556"/>
                  </a:lnTo>
                  <a:lnTo>
                    <a:pt x="3103" y="24110"/>
                  </a:lnTo>
                  <a:lnTo>
                    <a:pt x="0" y="39496"/>
                  </a:lnTo>
                  <a:lnTo>
                    <a:pt x="0" y="197484"/>
                  </a:lnTo>
                  <a:lnTo>
                    <a:pt x="3103" y="212871"/>
                  </a:lnTo>
                  <a:lnTo>
                    <a:pt x="11566" y="225424"/>
                  </a:lnTo>
                  <a:lnTo>
                    <a:pt x="24120" y="233882"/>
                  </a:lnTo>
                  <a:lnTo>
                    <a:pt x="39496" y="236981"/>
                  </a:lnTo>
                  <a:lnTo>
                    <a:pt x="904620" y="236981"/>
                  </a:lnTo>
                  <a:lnTo>
                    <a:pt x="920007" y="233882"/>
                  </a:lnTo>
                  <a:lnTo>
                    <a:pt x="932560" y="225425"/>
                  </a:lnTo>
                  <a:lnTo>
                    <a:pt x="941018" y="212871"/>
                  </a:lnTo>
                  <a:lnTo>
                    <a:pt x="944118" y="197484"/>
                  </a:lnTo>
                  <a:lnTo>
                    <a:pt x="944118" y="39496"/>
                  </a:lnTo>
                  <a:lnTo>
                    <a:pt x="941018" y="24110"/>
                  </a:lnTo>
                  <a:lnTo>
                    <a:pt x="932561" y="11556"/>
                  </a:lnTo>
                  <a:lnTo>
                    <a:pt x="920007" y="3099"/>
                  </a:lnTo>
                  <a:lnTo>
                    <a:pt x="904620" y="0"/>
                  </a:lnTo>
                  <a:close/>
                </a:path>
              </a:pathLst>
            </a:custGeom>
            <a:solidFill>
              <a:srgbClr val="36A3D6"/>
            </a:solid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64" name="object 63">
              <a:extLst>
                <a:ext uri="{FF2B5EF4-FFF2-40B4-BE49-F238E27FC236}">
                  <a16:creationId xmlns:a16="http://schemas.microsoft.com/office/drawing/2014/main" id="{B350ACB4-ED86-4E23-A8E4-D7F1563CE83F}"/>
                </a:ext>
              </a:extLst>
            </p:cNvPr>
            <p:cNvSpPr/>
            <p:nvPr/>
          </p:nvSpPr>
          <p:spPr>
            <a:xfrm>
              <a:off x="698372" y="3126104"/>
              <a:ext cx="944244" cy="237490"/>
            </a:xfrm>
            <a:custGeom>
              <a:avLst/>
              <a:gdLst/>
              <a:ahLst/>
              <a:cxnLst/>
              <a:rect l="l" t="t" r="r" b="b"/>
              <a:pathLst>
                <a:path w="944244" h="237489">
                  <a:moveTo>
                    <a:pt x="0" y="39496"/>
                  </a:moveTo>
                  <a:lnTo>
                    <a:pt x="3103" y="24110"/>
                  </a:lnTo>
                  <a:lnTo>
                    <a:pt x="11566" y="11556"/>
                  </a:lnTo>
                  <a:lnTo>
                    <a:pt x="24120" y="3099"/>
                  </a:lnTo>
                  <a:lnTo>
                    <a:pt x="39496" y="0"/>
                  </a:lnTo>
                  <a:lnTo>
                    <a:pt x="904620" y="0"/>
                  </a:lnTo>
                  <a:lnTo>
                    <a:pt x="920007" y="3099"/>
                  </a:lnTo>
                  <a:lnTo>
                    <a:pt x="932561" y="11556"/>
                  </a:lnTo>
                  <a:lnTo>
                    <a:pt x="941018" y="24110"/>
                  </a:lnTo>
                  <a:lnTo>
                    <a:pt x="944118" y="39496"/>
                  </a:lnTo>
                  <a:lnTo>
                    <a:pt x="944118" y="197484"/>
                  </a:lnTo>
                  <a:lnTo>
                    <a:pt x="941018" y="212871"/>
                  </a:lnTo>
                  <a:lnTo>
                    <a:pt x="932560" y="225425"/>
                  </a:lnTo>
                  <a:lnTo>
                    <a:pt x="920007" y="233882"/>
                  </a:lnTo>
                  <a:lnTo>
                    <a:pt x="904620" y="236981"/>
                  </a:lnTo>
                  <a:lnTo>
                    <a:pt x="39496" y="236981"/>
                  </a:lnTo>
                  <a:lnTo>
                    <a:pt x="24120" y="233882"/>
                  </a:lnTo>
                  <a:lnTo>
                    <a:pt x="11566" y="225424"/>
                  </a:lnTo>
                  <a:lnTo>
                    <a:pt x="3103" y="212871"/>
                  </a:lnTo>
                  <a:lnTo>
                    <a:pt x="0" y="197484"/>
                  </a:lnTo>
                  <a:lnTo>
                    <a:pt x="0" y="39496"/>
                  </a:lnTo>
                  <a:close/>
                </a:path>
              </a:pathLst>
            </a:custGeom>
            <a:ln w="12953">
              <a:solidFill>
                <a:srgbClr val="282828"/>
              </a:solidFill>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65" name="object 64">
              <a:extLst>
                <a:ext uri="{FF2B5EF4-FFF2-40B4-BE49-F238E27FC236}">
                  <a16:creationId xmlns:a16="http://schemas.microsoft.com/office/drawing/2014/main" id="{6E12046E-3621-4516-92CF-E19DB8A480C3}"/>
                </a:ext>
              </a:extLst>
            </p:cNvPr>
            <p:cNvSpPr/>
            <p:nvPr/>
          </p:nvSpPr>
          <p:spPr>
            <a:xfrm>
              <a:off x="2118360" y="3675887"/>
              <a:ext cx="664210" cy="68580"/>
            </a:xfrm>
            <a:custGeom>
              <a:avLst/>
              <a:gdLst/>
              <a:ahLst/>
              <a:cxnLst/>
              <a:rect l="l" t="t" r="r" b="b"/>
              <a:pathLst>
                <a:path w="664210" h="68579">
                  <a:moveTo>
                    <a:pt x="331850" y="0"/>
                  </a:moveTo>
                  <a:lnTo>
                    <a:pt x="255765" y="906"/>
                  </a:lnTo>
                  <a:lnTo>
                    <a:pt x="185918" y="3487"/>
                  </a:lnTo>
                  <a:lnTo>
                    <a:pt x="124301" y="7537"/>
                  </a:lnTo>
                  <a:lnTo>
                    <a:pt x="72908" y="12849"/>
                  </a:lnTo>
                  <a:lnTo>
                    <a:pt x="33732" y="19216"/>
                  </a:lnTo>
                  <a:lnTo>
                    <a:pt x="0" y="34290"/>
                  </a:lnTo>
                  <a:lnTo>
                    <a:pt x="8765" y="42147"/>
                  </a:lnTo>
                  <a:lnTo>
                    <a:pt x="72908" y="55730"/>
                  </a:lnTo>
                  <a:lnTo>
                    <a:pt x="124301" y="61042"/>
                  </a:lnTo>
                  <a:lnTo>
                    <a:pt x="185918" y="65092"/>
                  </a:lnTo>
                  <a:lnTo>
                    <a:pt x="255765" y="67673"/>
                  </a:lnTo>
                  <a:lnTo>
                    <a:pt x="331850" y="68580"/>
                  </a:lnTo>
                  <a:lnTo>
                    <a:pt x="407936" y="67673"/>
                  </a:lnTo>
                  <a:lnTo>
                    <a:pt x="477783" y="65092"/>
                  </a:lnTo>
                  <a:lnTo>
                    <a:pt x="539400" y="61042"/>
                  </a:lnTo>
                  <a:lnTo>
                    <a:pt x="590793" y="55730"/>
                  </a:lnTo>
                  <a:lnTo>
                    <a:pt x="629969" y="49363"/>
                  </a:lnTo>
                  <a:lnTo>
                    <a:pt x="663701" y="34290"/>
                  </a:lnTo>
                  <a:lnTo>
                    <a:pt x="654936" y="26432"/>
                  </a:lnTo>
                  <a:lnTo>
                    <a:pt x="590793" y="12849"/>
                  </a:lnTo>
                  <a:lnTo>
                    <a:pt x="539400" y="7537"/>
                  </a:lnTo>
                  <a:lnTo>
                    <a:pt x="477783" y="3487"/>
                  </a:lnTo>
                  <a:lnTo>
                    <a:pt x="407936" y="906"/>
                  </a:lnTo>
                  <a:lnTo>
                    <a:pt x="331850" y="0"/>
                  </a:lnTo>
                  <a:close/>
                </a:path>
              </a:pathLst>
            </a:custGeom>
            <a:solidFill>
              <a:srgbClr val="EE7974"/>
            </a:solid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grpSp>
      <p:sp>
        <p:nvSpPr>
          <p:cNvPr id="66" name="object 65">
            <a:extLst>
              <a:ext uri="{FF2B5EF4-FFF2-40B4-BE49-F238E27FC236}">
                <a16:creationId xmlns:a16="http://schemas.microsoft.com/office/drawing/2014/main" id="{454079DC-1ED6-4E16-B67F-E40E5BDF9A19}"/>
              </a:ext>
            </a:extLst>
          </p:cNvPr>
          <p:cNvSpPr txBox="1"/>
          <p:nvPr/>
        </p:nvSpPr>
        <p:spPr>
          <a:xfrm>
            <a:off x="1362795" y="4197774"/>
            <a:ext cx="392853" cy="242012"/>
          </a:xfrm>
          <a:prstGeom prst="rect">
            <a:avLst/>
          </a:prstGeom>
        </p:spPr>
        <p:txBody>
          <a:bodyPr vert="horz" wrap="square" lIns="0" tIns="16087" rIns="0" bIns="0" rtlCol="0">
            <a:spAutoFit/>
          </a:bodyPr>
          <a:lstStyle/>
          <a:p>
            <a:pPr marL="16933" defTabSz="457200" eaLnBrk="1" hangingPunct="1">
              <a:spcBef>
                <a:spcPts val="127"/>
              </a:spcBef>
            </a:pPr>
            <a:r>
              <a:rPr sz="1467" spc="-147" dirty="0">
                <a:solidFill>
                  <a:srgbClr val="FFFFFF"/>
                </a:solidFill>
                <a:latin typeface="Arial"/>
                <a:ea typeface="ＭＳ Ｐゴシック" charset="0"/>
                <a:cs typeface="Arial"/>
              </a:rPr>
              <a:t>E</a:t>
            </a:r>
            <a:r>
              <a:rPr sz="1467" spc="-53" dirty="0">
                <a:solidFill>
                  <a:srgbClr val="FFFFFF"/>
                </a:solidFill>
                <a:latin typeface="Arial"/>
                <a:ea typeface="ＭＳ Ｐゴシック" charset="0"/>
                <a:cs typeface="Arial"/>
              </a:rPr>
              <a:t>P</a:t>
            </a:r>
            <a:r>
              <a:rPr sz="1467" dirty="0">
                <a:solidFill>
                  <a:srgbClr val="FFFFFF"/>
                </a:solidFill>
                <a:latin typeface="Arial"/>
                <a:ea typeface="ＭＳ Ｐゴシック" charset="0"/>
                <a:cs typeface="Arial"/>
              </a:rPr>
              <a:t>C</a:t>
            </a:r>
            <a:endParaRPr sz="1467">
              <a:solidFill>
                <a:srgbClr val="000000"/>
              </a:solidFill>
              <a:latin typeface="Arial"/>
              <a:ea typeface="ＭＳ Ｐゴシック" charset="0"/>
              <a:cs typeface="Arial"/>
            </a:endParaRPr>
          </a:p>
        </p:txBody>
      </p:sp>
      <p:grpSp>
        <p:nvGrpSpPr>
          <p:cNvPr id="67" name="object 66">
            <a:extLst>
              <a:ext uri="{FF2B5EF4-FFF2-40B4-BE49-F238E27FC236}">
                <a16:creationId xmlns:a16="http://schemas.microsoft.com/office/drawing/2014/main" id="{A28F2639-DA9E-4818-AA9D-FCED0C38282A}"/>
              </a:ext>
            </a:extLst>
          </p:cNvPr>
          <p:cNvGrpSpPr/>
          <p:nvPr/>
        </p:nvGrpSpPr>
        <p:grpSpPr>
          <a:xfrm>
            <a:off x="1401063" y="4726431"/>
            <a:ext cx="2310552" cy="503767"/>
            <a:chOff x="1050797" y="3544823"/>
            <a:chExt cx="1732914" cy="377825"/>
          </a:xfrm>
        </p:grpSpPr>
        <p:sp>
          <p:nvSpPr>
            <p:cNvPr id="68" name="object 67">
              <a:extLst>
                <a:ext uri="{FF2B5EF4-FFF2-40B4-BE49-F238E27FC236}">
                  <a16:creationId xmlns:a16="http://schemas.microsoft.com/office/drawing/2014/main" id="{DA359E71-54DD-4B95-8F99-AD1217ECEA4B}"/>
                </a:ext>
              </a:extLst>
            </p:cNvPr>
            <p:cNvSpPr/>
            <p:nvPr/>
          </p:nvSpPr>
          <p:spPr>
            <a:xfrm>
              <a:off x="2346197" y="3544823"/>
              <a:ext cx="180594" cy="204215"/>
            </a:xfrm>
            <a:prstGeom prst="rect">
              <a:avLst/>
            </a:prstGeom>
            <a:blipFill>
              <a:blip r:embed="rId2" cstate="print"/>
              <a:stretch>
                <a:fillRect/>
              </a:stretch>
            </a:blip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69" name="object 68">
              <a:extLst>
                <a:ext uri="{FF2B5EF4-FFF2-40B4-BE49-F238E27FC236}">
                  <a16:creationId xmlns:a16="http://schemas.microsoft.com/office/drawing/2014/main" id="{90238B63-AB35-461C-9081-103C88483EE1}"/>
                </a:ext>
              </a:extLst>
            </p:cNvPr>
            <p:cNvSpPr/>
            <p:nvPr/>
          </p:nvSpPr>
          <p:spPr>
            <a:xfrm>
              <a:off x="1050797" y="3663695"/>
              <a:ext cx="242315" cy="225552"/>
            </a:xfrm>
            <a:prstGeom prst="rect">
              <a:avLst/>
            </a:prstGeom>
            <a:blipFill>
              <a:blip r:embed="rId5" cstate="print"/>
              <a:stretch>
                <a:fillRect/>
              </a:stretch>
            </a:blip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70" name="object 69">
              <a:extLst>
                <a:ext uri="{FF2B5EF4-FFF2-40B4-BE49-F238E27FC236}">
                  <a16:creationId xmlns:a16="http://schemas.microsoft.com/office/drawing/2014/main" id="{37120CA5-EF7A-419E-8D9E-C4F4D7105916}"/>
                </a:ext>
              </a:extLst>
            </p:cNvPr>
            <p:cNvSpPr/>
            <p:nvPr/>
          </p:nvSpPr>
          <p:spPr>
            <a:xfrm>
              <a:off x="2118359" y="3874769"/>
              <a:ext cx="664210" cy="45720"/>
            </a:xfrm>
            <a:custGeom>
              <a:avLst/>
              <a:gdLst/>
              <a:ahLst/>
              <a:cxnLst/>
              <a:rect l="l" t="t" r="r" b="b"/>
              <a:pathLst>
                <a:path w="664210" h="45720">
                  <a:moveTo>
                    <a:pt x="0" y="22859"/>
                  </a:moveTo>
                  <a:lnTo>
                    <a:pt x="72908" y="8562"/>
                  </a:lnTo>
                  <a:lnTo>
                    <a:pt x="124301" y="5022"/>
                  </a:lnTo>
                  <a:lnTo>
                    <a:pt x="185918" y="2323"/>
                  </a:lnTo>
                  <a:lnTo>
                    <a:pt x="255765" y="603"/>
                  </a:lnTo>
                  <a:lnTo>
                    <a:pt x="331850" y="0"/>
                  </a:lnTo>
                  <a:lnTo>
                    <a:pt x="407936" y="603"/>
                  </a:lnTo>
                  <a:lnTo>
                    <a:pt x="477783" y="2323"/>
                  </a:lnTo>
                  <a:lnTo>
                    <a:pt x="539400" y="5022"/>
                  </a:lnTo>
                  <a:lnTo>
                    <a:pt x="590793" y="8562"/>
                  </a:lnTo>
                  <a:lnTo>
                    <a:pt x="629969" y="12807"/>
                  </a:lnTo>
                  <a:lnTo>
                    <a:pt x="663701" y="22859"/>
                  </a:lnTo>
                  <a:lnTo>
                    <a:pt x="654936" y="28101"/>
                  </a:lnTo>
                  <a:lnTo>
                    <a:pt x="590793" y="37157"/>
                  </a:lnTo>
                  <a:lnTo>
                    <a:pt x="539400" y="40697"/>
                  </a:lnTo>
                  <a:lnTo>
                    <a:pt x="477783" y="43396"/>
                  </a:lnTo>
                  <a:lnTo>
                    <a:pt x="407936" y="45116"/>
                  </a:lnTo>
                  <a:lnTo>
                    <a:pt x="331850" y="45719"/>
                  </a:lnTo>
                  <a:lnTo>
                    <a:pt x="255765" y="45116"/>
                  </a:lnTo>
                  <a:lnTo>
                    <a:pt x="185918" y="43396"/>
                  </a:lnTo>
                  <a:lnTo>
                    <a:pt x="124301" y="40697"/>
                  </a:lnTo>
                  <a:lnTo>
                    <a:pt x="72908" y="37157"/>
                  </a:lnTo>
                  <a:lnTo>
                    <a:pt x="33732" y="32912"/>
                  </a:lnTo>
                  <a:lnTo>
                    <a:pt x="0" y="22859"/>
                  </a:lnTo>
                  <a:close/>
                </a:path>
              </a:pathLst>
            </a:custGeom>
            <a:ln w="3175">
              <a:solidFill>
                <a:srgbClr val="EE7974"/>
              </a:solidFill>
              <a:prstDash val="sysDot"/>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71" name="object 70">
              <a:extLst>
                <a:ext uri="{FF2B5EF4-FFF2-40B4-BE49-F238E27FC236}">
                  <a16:creationId xmlns:a16="http://schemas.microsoft.com/office/drawing/2014/main" id="{ABEB1FC3-498F-49C0-8DE3-A13AE86CEFFE}"/>
                </a:ext>
              </a:extLst>
            </p:cNvPr>
            <p:cNvSpPr/>
            <p:nvPr/>
          </p:nvSpPr>
          <p:spPr>
            <a:xfrm>
              <a:off x="2118359" y="3710177"/>
              <a:ext cx="664210" cy="187960"/>
            </a:xfrm>
            <a:custGeom>
              <a:avLst/>
              <a:gdLst/>
              <a:ahLst/>
              <a:cxnLst/>
              <a:rect l="l" t="t" r="r" b="b"/>
              <a:pathLst>
                <a:path w="664210" h="187960">
                  <a:moveTo>
                    <a:pt x="0" y="0"/>
                  </a:moveTo>
                  <a:lnTo>
                    <a:pt x="0" y="187502"/>
                  </a:lnTo>
                </a:path>
                <a:path w="664210" h="187960">
                  <a:moveTo>
                    <a:pt x="663701" y="0"/>
                  </a:moveTo>
                  <a:lnTo>
                    <a:pt x="663701" y="187502"/>
                  </a:lnTo>
                </a:path>
              </a:pathLst>
            </a:custGeom>
            <a:ln w="3175">
              <a:solidFill>
                <a:srgbClr val="EE7974"/>
              </a:solidFill>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grpSp>
      <p:sp>
        <p:nvSpPr>
          <p:cNvPr id="72" name="object 71">
            <a:extLst>
              <a:ext uri="{FF2B5EF4-FFF2-40B4-BE49-F238E27FC236}">
                <a16:creationId xmlns:a16="http://schemas.microsoft.com/office/drawing/2014/main" id="{72826C40-1696-49A0-9371-1F6CB860476F}"/>
              </a:ext>
            </a:extLst>
          </p:cNvPr>
          <p:cNvSpPr txBox="1"/>
          <p:nvPr/>
        </p:nvSpPr>
        <p:spPr>
          <a:xfrm>
            <a:off x="3404615" y="4839207"/>
            <a:ext cx="199813" cy="180456"/>
          </a:xfrm>
          <a:prstGeom prst="rect">
            <a:avLst/>
          </a:prstGeom>
        </p:spPr>
        <p:txBody>
          <a:bodyPr vert="horz" wrap="square" lIns="0" tIns="16087" rIns="0" bIns="0" rtlCol="0">
            <a:spAutoFit/>
          </a:bodyPr>
          <a:lstStyle/>
          <a:p>
            <a:pPr marL="16933" defTabSz="457200" eaLnBrk="1" hangingPunct="1">
              <a:spcBef>
                <a:spcPts val="127"/>
              </a:spcBef>
            </a:pPr>
            <a:r>
              <a:rPr sz="1067" b="1" spc="-7" dirty="0">
                <a:solidFill>
                  <a:srgbClr val="FFFFFF"/>
                </a:solidFill>
                <a:latin typeface="Carlito"/>
                <a:ea typeface="ＭＳ Ｐゴシック" charset="0"/>
                <a:cs typeface="Carlito"/>
              </a:rPr>
              <a:t>NR</a:t>
            </a:r>
            <a:endParaRPr sz="1067">
              <a:solidFill>
                <a:srgbClr val="000000"/>
              </a:solidFill>
              <a:latin typeface="Carlito"/>
              <a:ea typeface="ＭＳ Ｐゴシック" charset="0"/>
              <a:cs typeface="Carlito"/>
            </a:endParaRPr>
          </a:p>
        </p:txBody>
      </p:sp>
      <p:sp>
        <p:nvSpPr>
          <p:cNvPr id="73" name="object 72">
            <a:extLst>
              <a:ext uri="{FF2B5EF4-FFF2-40B4-BE49-F238E27FC236}">
                <a16:creationId xmlns:a16="http://schemas.microsoft.com/office/drawing/2014/main" id="{73D3DB1F-0E6F-4775-B2D6-7E16509957DD}"/>
              </a:ext>
            </a:extLst>
          </p:cNvPr>
          <p:cNvSpPr txBox="1"/>
          <p:nvPr/>
        </p:nvSpPr>
        <p:spPr>
          <a:xfrm>
            <a:off x="650917" y="5074580"/>
            <a:ext cx="224367" cy="180456"/>
          </a:xfrm>
          <a:prstGeom prst="rect">
            <a:avLst/>
          </a:prstGeom>
        </p:spPr>
        <p:txBody>
          <a:bodyPr vert="horz" wrap="square" lIns="0" tIns="16087" rIns="0" bIns="0" rtlCol="0">
            <a:spAutoFit/>
          </a:bodyPr>
          <a:lstStyle/>
          <a:p>
            <a:pPr marL="16933" defTabSz="457200" eaLnBrk="1" hangingPunct="1">
              <a:spcBef>
                <a:spcPts val="127"/>
              </a:spcBef>
            </a:pPr>
            <a:r>
              <a:rPr sz="1067" b="1" spc="-7" dirty="0">
                <a:solidFill>
                  <a:srgbClr val="FFFFFF"/>
                </a:solidFill>
                <a:latin typeface="Carlito"/>
                <a:ea typeface="ＭＳ Ｐゴシック" charset="0"/>
                <a:cs typeface="Carlito"/>
              </a:rPr>
              <a:t>LTE</a:t>
            </a:r>
            <a:endParaRPr sz="1067">
              <a:solidFill>
                <a:srgbClr val="000000"/>
              </a:solidFill>
              <a:latin typeface="Carlito"/>
              <a:ea typeface="ＭＳ Ｐゴシック" charset="0"/>
              <a:cs typeface="Carlito"/>
            </a:endParaRPr>
          </a:p>
        </p:txBody>
      </p:sp>
      <p:grpSp>
        <p:nvGrpSpPr>
          <p:cNvPr id="74" name="object 73">
            <a:extLst>
              <a:ext uri="{FF2B5EF4-FFF2-40B4-BE49-F238E27FC236}">
                <a16:creationId xmlns:a16="http://schemas.microsoft.com/office/drawing/2014/main" id="{C9894360-12FC-4E9A-8F07-935F103B7A41}"/>
              </a:ext>
            </a:extLst>
          </p:cNvPr>
          <p:cNvGrpSpPr/>
          <p:nvPr/>
        </p:nvGrpSpPr>
        <p:grpSpPr>
          <a:xfrm>
            <a:off x="1517649" y="4473193"/>
            <a:ext cx="1803400" cy="1146387"/>
            <a:chOff x="1138237" y="3354895"/>
            <a:chExt cx="1352550" cy="859790"/>
          </a:xfrm>
        </p:grpSpPr>
        <p:sp>
          <p:nvSpPr>
            <p:cNvPr id="75" name="object 74">
              <a:extLst>
                <a:ext uri="{FF2B5EF4-FFF2-40B4-BE49-F238E27FC236}">
                  <a16:creationId xmlns:a16="http://schemas.microsoft.com/office/drawing/2014/main" id="{B8B910BE-4866-4CB6-B9DD-63C82AA27FBC}"/>
                </a:ext>
              </a:extLst>
            </p:cNvPr>
            <p:cNvSpPr/>
            <p:nvPr/>
          </p:nvSpPr>
          <p:spPr>
            <a:xfrm>
              <a:off x="2310383" y="3744468"/>
              <a:ext cx="161925" cy="451484"/>
            </a:xfrm>
            <a:custGeom>
              <a:avLst/>
              <a:gdLst/>
              <a:ahLst/>
              <a:cxnLst/>
              <a:rect l="l" t="t" r="r" b="b"/>
              <a:pathLst>
                <a:path w="161925" h="451485">
                  <a:moveTo>
                    <a:pt x="119634" y="0"/>
                  </a:moveTo>
                  <a:lnTo>
                    <a:pt x="135727" y="48429"/>
                  </a:lnTo>
                  <a:lnTo>
                    <a:pt x="149565" y="96604"/>
                  </a:lnTo>
                  <a:lnTo>
                    <a:pt x="158861" y="144248"/>
                  </a:lnTo>
                  <a:lnTo>
                    <a:pt x="161330" y="191082"/>
                  </a:lnTo>
                  <a:lnTo>
                    <a:pt x="154686" y="236829"/>
                  </a:lnTo>
                  <a:lnTo>
                    <a:pt x="122158" y="302028"/>
                  </a:lnTo>
                  <a:lnTo>
                    <a:pt x="69913" y="372160"/>
                  </a:lnTo>
                  <a:lnTo>
                    <a:pt x="21383" y="428196"/>
                  </a:lnTo>
                  <a:lnTo>
                    <a:pt x="0" y="451103"/>
                  </a:lnTo>
                </a:path>
              </a:pathLst>
            </a:custGeom>
            <a:ln w="38100">
              <a:solidFill>
                <a:srgbClr val="C00000"/>
              </a:solidFill>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76" name="object 75">
              <a:extLst>
                <a:ext uri="{FF2B5EF4-FFF2-40B4-BE49-F238E27FC236}">
                  <a16:creationId xmlns:a16="http://schemas.microsoft.com/office/drawing/2014/main" id="{54808A74-2788-43D5-9014-C5DC855112FC}"/>
                </a:ext>
              </a:extLst>
            </p:cNvPr>
            <p:cNvSpPr/>
            <p:nvPr/>
          </p:nvSpPr>
          <p:spPr>
            <a:xfrm>
              <a:off x="1200531" y="3763137"/>
              <a:ext cx="1016635" cy="431800"/>
            </a:xfrm>
            <a:custGeom>
              <a:avLst/>
              <a:gdLst/>
              <a:ahLst/>
              <a:cxnLst/>
              <a:rect l="l" t="t" r="r" b="b"/>
              <a:pathLst>
                <a:path w="1016635" h="431800">
                  <a:moveTo>
                    <a:pt x="0" y="0"/>
                  </a:moveTo>
                  <a:lnTo>
                    <a:pt x="34610" y="36735"/>
                  </a:lnTo>
                  <a:lnTo>
                    <a:pt x="69547" y="73166"/>
                  </a:lnTo>
                  <a:lnTo>
                    <a:pt x="105134" y="108989"/>
                  </a:lnTo>
                  <a:lnTo>
                    <a:pt x="141697" y="143899"/>
                  </a:lnTo>
                  <a:lnTo>
                    <a:pt x="179562" y="177592"/>
                  </a:lnTo>
                  <a:lnTo>
                    <a:pt x="219053" y="209762"/>
                  </a:lnTo>
                  <a:lnTo>
                    <a:pt x="260497" y="240106"/>
                  </a:lnTo>
                  <a:lnTo>
                    <a:pt x="304218" y="268318"/>
                  </a:lnTo>
                  <a:lnTo>
                    <a:pt x="350543" y="294095"/>
                  </a:lnTo>
                  <a:lnTo>
                    <a:pt x="399796" y="317131"/>
                  </a:lnTo>
                  <a:lnTo>
                    <a:pt x="567630" y="365289"/>
                  </a:lnTo>
                  <a:lnTo>
                    <a:pt x="771683" y="401162"/>
                  </a:lnTo>
                  <a:lnTo>
                    <a:pt x="943971" y="423561"/>
                  </a:lnTo>
                  <a:lnTo>
                    <a:pt x="1016507" y="431291"/>
                  </a:lnTo>
                </a:path>
              </a:pathLst>
            </a:custGeom>
            <a:ln w="12954">
              <a:solidFill>
                <a:srgbClr val="12B7FF"/>
              </a:solidFill>
              <a:prstDash val="sysDash"/>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77" name="object 76">
              <a:extLst>
                <a:ext uri="{FF2B5EF4-FFF2-40B4-BE49-F238E27FC236}">
                  <a16:creationId xmlns:a16="http://schemas.microsoft.com/office/drawing/2014/main" id="{08E143C0-A6C7-4EA5-AA54-654287FE0427}"/>
                </a:ext>
              </a:extLst>
            </p:cNvPr>
            <p:cNvSpPr/>
            <p:nvPr/>
          </p:nvSpPr>
          <p:spPr>
            <a:xfrm>
              <a:off x="1144904" y="3361563"/>
              <a:ext cx="2540" cy="301625"/>
            </a:xfrm>
            <a:custGeom>
              <a:avLst/>
              <a:gdLst/>
              <a:ahLst/>
              <a:cxnLst/>
              <a:rect l="l" t="t" r="r" b="b"/>
              <a:pathLst>
                <a:path w="2540" h="301625">
                  <a:moveTo>
                    <a:pt x="0" y="0"/>
                  </a:moveTo>
                  <a:lnTo>
                    <a:pt x="2171" y="301244"/>
                  </a:lnTo>
                </a:path>
              </a:pathLst>
            </a:custGeom>
            <a:ln w="12954">
              <a:solidFill>
                <a:srgbClr val="00BAEB"/>
              </a:solidFill>
              <a:prstDash val="sysDash"/>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grpSp>
      <p:sp>
        <p:nvSpPr>
          <p:cNvPr id="78" name="object 77">
            <a:extLst>
              <a:ext uri="{FF2B5EF4-FFF2-40B4-BE49-F238E27FC236}">
                <a16:creationId xmlns:a16="http://schemas.microsoft.com/office/drawing/2014/main" id="{692BC754-6C5A-418E-BC3F-6BB5DFFE6BE4}"/>
              </a:ext>
            </a:extLst>
          </p:cNvPr>
          <p:cNvSpPr txBox="1"/>
          <p:nvPr/>
        </p:nvSpPr>
        <p:spPr>
          <a:xfrm>
            <a:off x="2655486" y="4460240"/>
            <a:ext cx="244687" cy="118901"/>
          </a:xfrm>
          <a:prstGeom prst="rect">
            <a:avLst/>
          </a:prstGeom>
        </p:spPr>
        <p:txBody>
          <a:bodyPr vert="horz" wrap="square" lIns="0" tIns="16087" rIns="0" bIns="0" rtlCol="0">
            <a:spAutoFit/>
          </a:bodyPr>
          <a:lstStyle/>
          <a:p>
            <a:pPr marL="16933" defTabSz="457200" eaLnBrk="1" hangingPunct="1">
              <a:spcBef>
                <a:spcPts val="127"/>
              </a:spcBef>
            </a:pPr>
            <a:r>
              <a:rPr sz="667" dirty="0">
                <a:solidFill>
                  <a:srgbClr val="282828"/>
                </a:solidFill>
                <a:latin typeface="Arial"/>
                <a:ea typeface="ＭＳ Ｐゴシック" charset="0"/>
                <a:cs typeface="Arial"/>
              </a:rPr>
              <a:t>S1</a:t>
            </a:r>
            <a:r>
              <a:rPr sz="667" spc="133" dirty="0">
                <a:solidFill>
                  <a:srgbClr val="282828"/>
                </a:solidFill>
                <a:latin typeface="Arial"/>
                <a:ea typeface="ＭＳ Ｐゴシック" charset="0"/>
                <a:cs typeface="Arial"/>
              </a:rPr>
              <a:t>-</a:t>
            </a:r>
            <a:r>
              <a:rPr sz="667" spc="-20" dirty="0">
                <a:solidFill>
                  <a:srgbClr val="282828"/>
                </a:solidFill>
                <a:latin typeface="Arial"/>
                <a:ea typeface="ＭＳ Ｐゴシック" charset="0"/>
                <a:cs typeface="Arial"/>
              </a:rPr>
              <a:t>U</a:t>
            </a:r>
            <a:endParaRPr sz="667">
              <a:solidFill>
                <a:srgbClr val="000000"/>
              </a:solidFill>
              <a:latin typeface="Arial"/>
              <a:ea typeface="ＭＳ Ｐゴシック" charset="0"/>
              <a:cs typeface="Arial"/>
            </a:endParaRPr>
          </a:p>
        </p:txBody>
      </p:sp>
      <p:sp>
        <p:nvSpPr>
          <p:cNvPr id="79" name="object 78">
            <a:extLst>
              <a:ext uri="{FF2B5EF4-FFF2-40B4-BE49-F238E27FC236}">
                <a16:creationId xmlns:a16="http://schemas.microsoft.com/office/drawing/2014/main" id="{FB7355A0-24C6-4A69-84D9-E96E69C2452D}"/>
              </a:ext>
            </a:extLst>
          </p:cNvPr>
          <p:cNvSpPr txBox="1"/>
          <p:nvPr/>
        </p:nvSpPr>
        <p:spPr>
          <a:xfrm>
            <a:off x="1095585" y="4619413"/>
            <a:ext cx="375920" cy="118901"/>
          </a:xfrm>
          <a:prstGeom prst="rect">
            <a:avLst/>
          </a:prstGeom>
        </p:spPr>
        <p:txBody>
          <a:bodyPr vert="horz" wrap="square" lIns="0" tIns="16087" rIns="0" bIns="0" rtlCol="0">
            <a:spAutoFit/>
          </a:bodyPr>
          <a:lstStyle/>
          <a:p>
            <a:pPr marL="16933" defTabSz="457200" eaLnBrk="1" hangingPunct="1">
              <a:spcBef>
                <a:spcPts val="127"/>
              </a:spcBef>
            </a:pPr>
            <a:r>
              <a:rPr sz="667" dirty="0">
                <a:solidFill>
                  <a:srgbClr val="282828"/>
                </a:solidFill>
                <a:latin typeface="Arial"/>
                <a:ea typeface="ＭＳ Ｐゴシック" charset="0"/>
                <a:cs typeface="Arial"/>
              </a:rPr>
              <a:t>S1</a:t>
            </a:r>
            <a:r>
              <a:rPr sz="667" spc="133" dirty="0">
                <a:solidFill>
                  <a:srgbClr val="282828"/>
                </a:solidFill>
                <a:latin typeface="Arial"/>
                <a:ea typeface="ＭＳ Ｐゴシック" charset="0"/>
                <a:cs typeface="Arial"/>
              </a:rPr>
              <a:t>-</a:t>
            </a:r>
            <a:r>
              <a:rPr sz="667" spc="-27" dirty="0">
                <a:solidFill>
                  <a:srgbClr val="282828"/>
                </a:solidFill>
                <a:latin typeface="Arial"/>
                <a:ea typeface="ＭＳ Ｐゴシック" charset="0"/>
                <a:cs typeface="Arial"/>
              </a:rPr>
              <a:t>MME</a:t>
            </a:r>
            <a:endParaRPr sz="667">
              <a:solidFill>
                <a:srgbClr val="000000"/>
              </a:solidFill>
              <a:latin typeface="Arial"/>
              <a:ea typeface="ＭＳ Ｐゴシック" charset="0"/>
              <a:cs typeface="Arial"/>
            </a:endParaRPr>
          </a:p>
        </p:txBody>
      </p:sp>
      <p:sp>
        <p:nvSpPr>
          <p:cNvPr id="80" name="object 79">
            <a:extLst>
              <a:ext uri="{FF2B5EF4-FFF2-40B4-BE49-F238E27FC236}">
                <a16:creationId xmlns:a16="http://schemas.microsoft.com/office/drawing/2014/main" id="{E85C6F1E-2FE4-4372-8A56-B5C531F95894}"/>
              </a:ext>
            </a:extLst>
          </p:cNvPr>
          <p:cNvSpPr/>
          <p:nvPr/>
        </p:nvSpPr>
        <p:spPr>
          <a:xfrm>
            <a:off x="1724659" y="4863085"/>
            <a:ext cx="1404620" cy="173567"/>
          </a:xfrm>
          <a:custGeom>
            <a:avLst/>
            <a:gdLst/>
            <a:ahLst/>
            <a:cxnLst/>
            <a:rect l="l" t="t" r="r" b="b"/>
            <a:pathLst>
              <a:path w="1053464" h="130175">
                <a:moveTo>
                  <a:pt x="0" y="129667"/>
                </a:moveTo>
                <a:lnTo>
                  <a:pt x="1053211" y="0"/>
                </a:lnTo>
              </a:path>
            </a:pathLst>
          </a:custGeom>
          <a:ln w="9906">
            <a:solidFill>
              <a:srgbClr val="00BAEB"/>
            </a:solidFill>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81" name="object 80">
            <a:extLst>
              <a:ext uri="{FF2B5EF4-FFF2-40B4-BE49-F238E27FC236}">
                <a16:creationId xmlns:a16="http://schemas.microsoft.com/office/drawing/2014/main" id="{5DE8D6DD-1193-4EA5-BB49-C100541F481A}"/>
              </a:ext>
            </a:extLst>
          </p:cNvPr>
          <p:cNvSpPr txBox="1"/>
          <p:nvPr/>
        </p:nvSpPr>
        <p:spPr>
          <a:xfrm>
            <a:off x="2271097" y="4827016"/>
            <a:ext cx="137160" cy="118901"/>
          </a:xfrm>
          <a:prstGeom prst="rect">
            <a:avLst/>
          </a:prstGeom>
        </p:spPr>
        <p:txBody>
          <a:bodyPr vert="horz" wrap="square" lIns="0" tIns="16087" rIns="0" bIns="0" rtlCol="0">
            <a:spAutoFit/>
          </a:bodyPr>
          <a:lstStyle/>
          <a:p>
            <a:pPr marL="16933" defTabSz="457200" eaLnBrk="1" hangingPunct="1">
              <a:spcBef>
                <a:spcPts val="127"/>
              </a:spcBef>
            </a:pPr>
            <a:r>
              <a:rPr sz="667" spc="-7" dirty="0">
                <a:solidFill>
                  <a:srgbClr val="282828"/>
                </a:solidFill>
                <a:latin typeface="Arial"/>
                <a:ea typeface="ＭＳ Ｐゴシック" charset="0"/>
                <a:cs typeface="Arial"/>
              </a:rPr>
              <a:t>X2</a:t>
            </a:r>
            <a:endParaRPr sz="667">
              <a:solidFill>
                <a:srgbClr val="000000"/>
              </a:solidFill>
              <a:latin typeface="Arial"/>
              <a:ea typeface="ＭＳ Ｐゴシック" charset="0"/>
              <a:cs typeface="Arial"/>
            </a:endParaRPr>
          </a:p>
        </p:txBody>
      </p:sp>
      <p:grpSp>
        <p:nvGrpSpPr>
          <p:cNvPr id="82" name="object 81">
            <a:extLst>
              <a:ext uri="{FF2B5EF4-FFF2-40B4-BE49-F238E27FC236}">
                <a16:creationId xmlns:a16="http://schemas.microsoft.com/office/drawing/2014/main" id="{D2F2426E-14E1-49FE-AD17-BC3D35A7A0D9}"/>
              </a:ext>
            </a:extLst>
          </p:cNvPr>
          <p:cNvGrpSpPr/>
          <p:nvPr/>
        </p:nvGrpSpPr>
        <p:grpSpPr>
          <a:xfrm>
            <a:off x="1551433" y="4475479"/>
            <a:ext cx="1770380" cy="1469813"/>
            <a:chOff x="1163574" y="3356609"/>
            <a:chExt cx="1327785" cy="1102360"/>
          </a:xfrm>
        </p:grpSpPr>
        <p:sp>
          <p:nvSpPr>
            <p:cNvPr id="83" name="object 82">
              <a:extLst>
                <a:ext uri="{FF2B5EF4-FFF2-40B4-BE49-F238E27FC236}">
                  <a16:creationId xmlns:a16="http://schemas.microsoft.com/office/drawing/2014/main" id="{9D6C7C44-D247-4DB1-BA32-FE012CA3D1D7}"/>
                </a:ext>
              </a:extLst>
            </p:cNvPr>
            <p:cNvSpPr/>
            <p:nvPr/>
          </p:nvSpPr>
          <p:spPr>
            <a:xfrm>
              <a:off x="1170051" y="3363086"/>
              <a:ext cx="2540" cy="301625"/>
            </a:xfrm>
            <a:custGeom>
              <a:avLst/>
              <a:gdLst/>
              <a:ahLst/>
              <a:cxnLst/>
              <a:rect l="l" t="t" r="r" b="b"/>
              <a:pathLst>
                <a:path w="2540" h="301625">
                  <a:moveTo>
                    <a:pt x="0" y="0"/>
                  </a:moveTo>
                  <a:lnTo>
                    <a:pt x="2171" y="301244"/>
                  </a:lnTo>
                </a:path>
              </a:pathLst>
            </a:custGeom>
            <a:ln w="12954">
              <a:solidFill>
                <a:srgbClr val="00BAEB"/>
              </a:solidFill>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84" name="object 83">
              <a:extLst>
                <a:ext uri="{FF2B5EF4-FFF2-40B4-BE49-F238E27FC236}">
                  <a16:creationId xmlns:a16="http://schemas.microsoft.com/office/drawing/2014/main" id="{99786456-25A0-490C-A942-E0367EF410F7}"/>
                </a:ext>
              </a:extLst>
            </p:cNvPr>
            <p:cNvSpPr/>
            <p:nvPr/>
          </p:nvSpPr>
          <p:spPr>
            <a:xfrm>
              <a:off x="2144268" y="4207763"/>
              <a:ext cx="344424" cy="250723"/>
            </a:xfrm>
            <a:prstGeom prst="rect">
              <a:avLst/>
            </a:prstGeom>
            <a:blipFill>
              <a:blip r:embed="rId8" cstate="print"/>
              <a:stretch>
                <a:fillRect/>
              </a:stretch>
            </a:blip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85" name="object 84">
              <a:extLst>
                <a:ext uri="{FF2B5EF4-FFF2-40B4-BE49-F238E27FC236}">
                  <a16:creationId xmlns:a16="http://schemas.microsoft.com/office/drawing/2014/main" id="{57FD3C30-8A0F-4310-9437-F0AD5DF4B7A2}"/>
                </a:ext>
              </a:extLst>
            </p:cNvPr>
            <p:cNvSpPr/>
            <p:nvPr/>
          </p:nvSpPr>
          <p:spPr>
            <a:xfrm>
              <a:off x="2234946" y="4235957"/>
              <a:ext cx="256095" cy="220281"/>
            </a:xfrm>
            <a:prstGeom prst="rect">
              <a:avLst/>
            </a:prstGeom>
            <a:blipFill>
              <a:blip r:embed="rId9" cstate="print"/>
              <a:stretch>
                <a:fillRect/>
              </a:stretch>
            </a:blip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86" name="object 85">
              <a:extLst>
                <a:ext uri="{FF2B5EF4-FFF2-40B4-BE49-F238E27FC236}">
                  <a16:creationId xmlns:a16="http://schemas.microsoft.com/office/drawing/2014/main" id="{70EB1D34-BC0C-4160-A16E-ADCB72BA3712}"/>
                </a:ext>
              </a:extLst>
            </p:cNvPr>
            <p:cNvSpPr/>
            <p:nvPr/>
          </p:nvSpPr>
          <p:spPr>
            <a:xfrm>
              <a:off x="1217295" y="3739514"/>
              <a:ext cx="1016635" cy="431800"/>
            </a:xfrm>
            <a:custGeom>
              <a:avLst/>
              <a:gdLst/>
              <a:ahLst/>
              <a:cxnLst/>
              <a:rect l="l" t="t" r="r" b="b"/>
              <a:pathLst>
                <a:path w="1016635" h="431800">
                  <a:moveTo>
                    <a:pt x="0" y="0"/>
                  </a:moveTo>
                  <a:lnTo>
                    <a:pt x="34610" y="36750"/>
                  </a:lnTo>
                  <a:lnTo>
                    <a:pt x="69547" y="73190"/>
                  </a:lnTo>
                  <a:lnTo>
                    <a:pt x="105134" y="109017"/>
                  </a:lnTo>
                  <a:lnTo>
                    <a:pt x="141697" y="143926"/>
                  </a:lnTo>
                  <a:lnTo>
                    <a:pt x="179562" y="177615"/>
                  </a:lnTo>
                  <a:lnTo>
                    <a:pt x="219053" y="209780"/>
                  </a:lnTo>
                  <a:lnTo>
                    <a:pt x="260497" y="240118"/>
                  </a:lnTo>
                  <a:lnTo>
                    <a:pt x="304218" y="268324"/>
                  </a:lnTo>
                  <a:lnTo>
                    <a:pt x="350543" y="294097"/>
                  </a:lnTo>
                  <a:lnTo>
                    <a:pt x="399796" y="317131"/>
                  </a:lnTo>
                  <a:lnTo>
                    <a:pt x="567630" y="365294"/>
                  </a:lnTo>
                  <a:lnTo>
                    <a:pt x="771683" y="401167"/>
                  </a:lnTo>
                  <a:lnTo>
                    <a:pt x="943971" y="423562"/>
                  </a:lnTo>
                  <a:lnTo>
                    <a:pt x="1016507" y="431292"/>
                  </a:lnTo>
                </a:path>
              </a:pathLst>
            </a:custGeom>
            <a:ln w="12954">
              <a:solidFill>
                <a:srgbClr val="12B7FF"/>
              </a:solidFill>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grpSp>
      <p:sp>
        <p:nvSpPr>
          <p:cNvPr id="87" name="object 86">
            <a:extLst>
              <a:ext uri="{FF2B5EF4-FFF2-40B4-BE49-F238E27FC236}">
                <a16:creationId xmlns:a16="http://schemas.microsoft.com/office/drawing/2014/main" id="{53D717B1-0FA0-4119-A407-5F05455199DF}"/>
              </a:ext>
            </a:extLst>
          </p:cNvPr>
          <p:cNvSpPr txBox="1"/>
          <p:nvPr/>
        </p:nvSpPr>
        <p:spPr>
          <a:xfrm>
            <a:off x="885951" y="3572257"/>
            <a:ext cx="1303867" cy="390642"/>
          </a:xfrm>
          <a:prstGeom prst="rect">
            <a:avLst/>
          </a:prstGeom>
          <a:solidFill>
            <a:srgbClr val="FFFFFF">
              <a:lumMod val="95000"/>
            </a:srgbClr>
          </a:solidFill>
        </p:spPr>
        <p:txBody>
          <a:bodyPr vert="horz" wrap="square" lIns="0" tIns="61807" rIns="0" bIns="0" rtlCol="0">
            <a:spAutoFit/>
          </a:bodyPr>
          <a:lstStyle/>
          <a:p>
            <a:pPr marL="121070" marR="0" lvl="0" indent="0" defTabSz="457200" eaLnBrk="1" fontAlgn="auto" latinLnBrk="0" hangingPunct="1">
              <a:lnSpc>
                <a:spcPct val="100000"/>
              </a:lnSpc>
              <a:spcBef>
                <a:spcPts val="487"/>
              </a:spcBef>
              <a:spcAft>
                <a:spcPts val="0"/>
              </a:spcAft>
              <a:buClrTx/>
              <a:buSzTx/>
              <a:buFontTx/>
              <a:buNone/>
              <a:tabLst/>
              <a:defRPr/>
            </a:pPr>
            <a:r>
              <a:rPr kumimoji="0" sz="2133" b="0" i="0" u="none" strike="noStrike" kern="0" cap="none" spc="7" normalizeH="0" baseline="0" noProof="0" dirty="0">
                <a:ln>
                  <a:noFill/>
                </a:ln>
                <a:solidFill>
                  <a:srgbClr val="000000"/>
                </a:solidFill>
                <a:effectLst/>
                <a:uLnTx/>
                <a:uFillTx/>
                <a:latin typeface="Arial"/>
                <a:ea typeface="ＭＳ Ｐゴシック" charset="0"/>
                <a:cs typeface="Arial"/>
              </a:rPr>
              <a:t>Option</a:t>
            </a:r>
            <a:r>
              <a:rPr kumimoji="0" sz="2133" b="0" i="0" u="none" strike="noStrike" kern="0" cap="none" spc="-20" normalizeH="0" baseline="0" noProof="0" dirty="0">
                <a:ln>
                  <a:noFill/>
                </a:ln>
                <a:solidFill>
                  <a:srgbClr val="000000"/>
                </a:solidFill>
                <a:effectLst/>
                <a:uLnTx/>
                <a:uFillTx/>
                <a:latin typeface="Arial"/>
                <a:ea typeface="ＭＳ Ｐゴシック" charset="0"/>
                <a:cs typeface="Arial"/>
              </a:rPr>
              <a:t> </a:t>
            </a:r>
            <a:r>
              <a:rPr kumimoji="0" sz="2133" b="0" i="0" u="none" strike="noStrike" kern="0" cap="none" spc="93" normalizeH="0" baseline="0" noProof="0" dirty="0">
                <a:ln>
                  <a:noFill/>
                </a:ln>
                <a:solidFill>
                  <a:srgbClr val="000000"/>
                </a:solidFill>
                <a:effectLst/>
                <a:uLnTx/>
                <a:uFillTx/>
                <a:latin typeface="Arial"/>
                <a:ea typeface="ＭＳ Ｐゴシック" charset="0"/>
                <a:cs typeface="Arial"/>
              </a:rPr>
              <a:t>3</a:t>
            </a:r>
            <a:endParaRPr kumimoji="0" sz="2133" b="0" i="0" u="none" strike="noStrike" kern="0" cap="none" spc="0" normalizeH="0" baseline="0" noProof="0">
              <a:ln>
                <a:noFill/>
              </a:ln>
              <a:solidFill>
                <a:srgbClr val="000000"/>
              </a:solidFill>
              <a:effectLst/>
              <a:uLnTx/>
              <a:uFillTx/>
              <a:latin typeface="Arial"/>
              <a:ea typeface="ＭＳ Ｐゴシック" charset="0"/>
              <a:cs typeface="Arial"/>
            </a:endParaRPr>
          </a:p>
        </p:txBody>
      </p:sp>
      <p:grpSp>
        <p:nvGrpSpPr>
          <p:cNvPr id="88" name="object 87">
            <a:extLst>
              <a:ext uri="{FF2B5EF4-FFF2-40B4-BE49-F238E27FC236}">
                <a16:creationId xmlns:a16="http://schemas.microsoft.com/office/drawing/2014/main" id="{A23396A3-B89C-47FD-94AE-EB8FC13420F8}"/>
              </a:ext>
            </a:extLst>
          </p:cNvPr>
          <p:cNvGrpSpPr/>
          <p:nvPr/>
        </p:nvGrpSpPr>
        <p:grpSpPr>
          <a:xfrm>
            <a:off x="5106415" y="4021073"/>
            <a:ext cx="3093720" cy="1303867"/>
            <a:chOff x="3829811" y="3015805"/>
            <a:chExt cx="2320290" cy="977900"/>
          </a:xfrm>
        </p:grpSpPr>
        <p:sp>
          <p:nvSpPr>
            <p:cNvPr id="89" name="object 88">
              <a:extLst>
                <a:ext uri="{FF2B5EF4-FFF2-40B4-BE49-F238E27FC236}">
                  <a16:creationId xmlns:a16="http://schemas.microsoft.com/office/drawing/2014/main" id="{0016C339-442D-4191-9C18-531C6A75DD20}"/>
                </a:ext>
              </a:extLst>
            </p:cNvPr>
            <p:cNvSpPr/>
            <p:nvPr/>
          </p:nvSpPr>
          <p:spPr>
            <a:xfrm>
              <a:off x="3829811" y="3838955"/>
              <a:ext cx="2320290" cy="154940"/>
            </a:xfrm>
            <a:custGeom>
              <a:avLst/>
              <a:gdLst/>
              <a:ahLst/>
              <a:cxnLst/>
              <a:rect l="l" t="t" r="r" b="b"/>
              <a:pathLst>
                <a:path w="2320290" h="154939">
                  <a:moveTo>
                    <a:pt x="1160145" y="0"/>
                  </a:moveTo>
                  <a:lnTo>
                    <a:pt x="1080716" y="178"/>
                  </a:lnTo>
                  <a:lnTo>
                    <a:pt x="1002723" y="706"/>
                  </a:lnTo>
                  <a:lnTo>
                    <a:pt x="926339" y="1571"/>
                  </a:lnTo>
                  <a:lnTo>
                    <a:pt x="851737" y="2763"/>
                  </a:lnTo>
                  <a:lnTo>
                    <a:pt x="779090" y="4269"/>
                  </a:lnTo>
                  <a:lnTo>
                    <a:pt x="708570" y="6078"/>
                  </a:lnTo>
                  <a:lnTo>
                    <a:pt x="640351" y="8179"/>
                  </a:lnTo>
                  <a:lnTo>
                    <a:pt x="574604" y="10560"/>
                  </a:lnTo>
                  <a:lnTo>
                    <a:pt x="511503" y="13210"/>
                  </a:lnTo>
                  <a:lnTo>
                    <a:pt x="451221" y="16116"/>
                  </a:lnTo>
                  <a:lnTo>
                    <a:pt x="393930" y="19269"/>
                  </a:lnTo>
                  <a:lnTo>
                    <a:pt x="339804" y="22655"/>
                  </a:lnTo>
                  <a:lnTo>
                    <a:pt x="289014" y="26263"/>
                  </a:lnTo>
                  <a:lnTo>
                    <a:pt x="241735" y="30083"/>
                  </a:lnTo>
                  <a:lnTo>
                    <a:pt x="198138" y="34102"/>
                  </a:lnTo>
                  <a:lnTo>
                    <a:pt x="158397" y="38308"/>
                  </a:lnTo>
                  <a:lnTo>
                    <a:pt x="91172" y="47239"/>
                  </a:lnTo>
                  <a:lnTo>
                    <a:pt x="41442" y="56783"/>
                  </a:lnTo>
                  <a:lnTo>
                    <a:pt x="2676" y="72048"/>
                  </a:lnTo>
                  <a:lnTo>
                    <a:pt x="0" y="77343"/>
                  </a:lnTo>
                  <a:lnTo>
                    <a:pt x="2676" y="82637"/>
                  </a:lnTo>
                  <a:lnTo>
                    <a:pt x="41442" y="97902"/>
                  </a:lnTo>
                  <a:lnTo>
                    <a:pt x="91172" y="107446"/>
                  </a:lnTo>
                  <a:lnTo>
                    <a:pt x="158397" y="116377"/>
                  </a:lnTo>
                  <a:lnTo>
                    <a:pt x="198138" y="120583"/>
                  </a:lnTo>
                  <a:lnTo>
                    <a:pt x="241735" y="124602"/>
                  </a:lnTo>
                  <a:lnTo>
                    <a:pt x="289014" y="128422"/>
                  </a:lnTo>
                  <a:lnTo>
                    <a:pt x="339804" y="132030"/>
                  </a:lnTo>
                  <a:lnTo>
                    <a:pt x="393930" y="135416"/>
                  </a:lnTo>
                  <a:lnTo>
                    <a:pt x="451221" y="138569"/>
                  </a:lnTo>
                  <a:lnTo>
                    <a:pt x="511503" y="141475"/>
                  </a:lnTo>
                  <a:lnTo>
                    <a:pt x="574604" y="144125"/>
                  </a:lnTo>
                  <a:lnTo>
                    <a:pt x="640351" y="146506"/>
                  </a:lnTo>
                  <a:lnTo>
                    <a:pt x="708570" y="148607"/>
                  </a:lnTo>
                  <a:lnTo>
                    <a:pt x="779090" y="150416"/>
                  </a:lnTo>
                  <a:lnTo>
                    <a:pt x="851737" y="151922"/>
                  </a:lnTo>
                  <a:lnTo>
                    <a:pt x="926339" y="153114"/>
                  </a:lnTo>
                  <a:lnTo>
                    <a:pt x="1002723" y="153979"/>
                  </a:lnTo>
                  <a:lnTo>
                    <a:pt x="1080716" y="154507"/>
                  </a:lnTo>
                  <a:lnTo>
                    <a:pt x="1160145" y="154686"/>
                  </a:lnTo>
                  <a:lnTo>
                    <a:pt x="1239573" y="154507"/>
                  </a:lnTo>
                  <a:lnTo>
                    <a:pt x="1317566" y="153979"/>
                  </a:lnTo>
                  <a:lnTo>
                    <a:pt x="1393950" y="153114"/>
                  </a:lnTo>
                  <a:lnTo>
                    <a:pt x="1468552" y="151922"/>
                  </a:lnTo>
                  <a:lnTo>
                    <a:pt x="1541199" y="150416"/>
                  </a:lnTo>
                  <a:lnTo>
                    <a:pt x="1611719" y="148607"/>
                  </a:lnTo>
                  <a:lnTo>
                    <a:pt x="1679938" y="146506"/>
                  </a:lnTo>
                  <a:lnTo>
                    <a:pt x="1745685" y="144125"/>
                  </a:lnTo>
                  <a:lnTo>
                    <a:pt x="1808786" y="141475"/>
                  </a:lnTo>
                  <a:lnTo>
                    <a:pt x="1869068" y="138569"/>
                  </a:lnTo>
                  <a:lnTo>
                    <a:pt x="1926359" y="135416"/>
                  </a:lnTo>
                  <a:lnTo>
                    <a:pt x="1980485" y="132030"/>
                  </a:lnTo>
                  <a:lnTo>
                    <a:pt x="2031275" y="128422"/>
                  </a:lnTo>
                  <a:lnTo>
                    <a:pt x="2078554" y="124602"/>
                  </a:lnTo>
                  <a:lnTo>
                    <a:pt x="2122151" y="120583"/>
                  </a:lnTo>
                  <a:lnTo>
                    <a:pt x="2161892" y="116377"/>
                  </a:lnTo>
                  <a:lnTo>
                    <a:pt x="2229117" y="107446"/>
                  </a:lnTo>
                  <a:lnTo>
                    <a:pt x="2278847" y="97902"/>
                  </a:lnTo>
                  <a:lnTo>
                    <a:pt x="2317613" y="82637"/>
                  </a:lnTo>
                  <a:lnTo>
                    <a:pt x="2320290" y="77343"/>
                  </a:lnTo>
                  <a:lnTo>
                    <a:pt x="2317613" y="72048"/>
                  </a:lnTo>
                  <a:lnTo>
                    <a:pt x="2278847" y="56783"/>
                  </a:lnTo>
                  <a:lnTo>
                    <a:pt x="2229117" y="47239"/>
                  </a:lnTo>
                  <a:lnTo>
                    <a:pt x="2161892" y="38308"/>
                  </a:lnTo>
                  <a:lnTo>
                    <a:pt x="2122151" y="34102"/>
                  </a:lnTo>
                  <a:lnTo>
                    <a:pt x="2078554" y="30083"/>
                  </a:lnTo>
                  <a:lnTo>
                    <a:pt x="2031275" y="26263"/>
                  </a:lnTo>
                  <a:lnTo>
                    <a:pt x="1980485" y="22655"/>
                  </a:lnTo>
                  <a:lnTo>
                    <a:pt x="1926359" y="19269"/>
                  </a:lnTo>
                  <a:lnTo>
                    <a:pt x="1869068" y="16116"/>
                  </a:lnTo>
                  <a:lnTo>
                    <a:pt x="1808786" y="13210"/>
                  </a:lnTo>
                  <a:lnTo>
                    <a:pt x="1745685" y="10560"/>
                  </a:lnTo>
                  <a:lnTo>
                    <a:pt x="1679938" y="8179"/>
                  </a:lnTo>
                  <a:lnTo>
                    <a:pt x="1611719" y="6078"/>
                  </a:lnTo>
                  <a:lnTo>
                    <a:pt x="1541199" y="4269"/>
                  </a:lnTo>
                  <a:lnTo>
                    <a:pt x="1468552" y="2763"/>
                  </a:lnTo>
                  <a:lnTo>
                    <a:pt x="1393950" y="1571"/>
                  </a:lnTo>
                  <a:lnTo>
                    <a:pt x="1317566" y="706"/>
                  </a:lnTo>
                  <a:lnTo>
                    <a:pt x="1239573" y="178"/>
                  </a:lnTo>
                  <a:lnTo>
                    <a:pt x="1160145" y="0"/>
                  </a:lnTo>
                  <a:close/>
                </a:path>
              </a:pathLst>
            </a:custGeom>
            <a:solidFill>
              <a:srgbClr val="003B55"/>
            </a:solid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90" name="object 89">
              <a:extLst>
                <a:ext uri="{FF2B5EF4-FFF2-40B4-BE49-F238E27FC236}">
                  <a16:creationId xmlns:a16="http://schemas.microsoft.com/office/drawing/2014/main" id="{F2249EED-D885-4F2B-BF1F-114C7D20C40D}"/>
                </a:ext>
              </a:extLst>
            </p:cNvPr>
            <p:cNvSpPr/>
            <p:nvPr/>
          </p:nvSpPr>
          <p:spPr>
            <a:xfrm>
              <a:off x="4103250" y="3230448"/>
              <a:ext cx="977822" cy="156730"/>
            </a:xfrm>
            <a:prstGeom prst="rect">
              <a:avLst/>
            </a:prstGeom>
            <a:blipFill>
              <a:blip r:embed="rId10" cstate="print"/>
              <a:stretch>
                <a:fillRect/>
              </a:stretch>
            </a:blip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91" name="object 90">
              <a:extLst>
                <a:ext uri="{FF2B5EF4-FFF2-40B4-BE49-F238E27FC236}">
                  <a16:creationId xmlns:a16="http://schemas.microsoft.com/office/drawing/2014/main" id="{893DDFB7-8119-48E4-BC3C-968A8ED550F0}"/>
                </a:ext>
              </a:extLst>
            </p:cNvPr>
            <p:cNvSpPr/>
            <p:nvPr/>
          </p:nvSpPr>
          <p:spPr>
            <a:xfrm>
              <a:off x="4144898" y="3022472"/>
              <a:ext cx="826135" cy="247015"/>
            </a:xfrm>
            <a:custGeom>
              <a:avLst/>
              <a:gdLst/>
              <a:ahLst/>
              <a:cxnLst/>
              <a:rect l="l" t="t" r="r" b="b"/>
              <a:pathLst>
                <a:path w="826135" h="247014">
                  <a:moveTo>
                    <a:pt x="784860" y="0"/>
                  </a:moveTo>
                  <a:lnTo>
                    <a:pt x="41148" y="0"/>
                  </a:lnTo>
                  <a:lnTo>
                    <a:pt x="25128" y="3232"/>
                  </a:lnTo>
                  <a:lnTo>
                    <a:pt x="12049" y="12049"/>
                  </a:lnTo>
                  <a:lnTo>
                    <a:pt x="3232" y="25128"/>
                  </a:lnTo>
                  <a:lnTo>
                    <a:pt x="0" y="41147"/>
                  </a:lnTo>
                  <a:lnTo>
                    <a:pt x="0" y="205739"/>
                  </a:lnTo>
                  <a:lnTo>
                    <a:pt x="3232" y="221759"/>
                  </a:lnTo>
                  <a:lnTo>
                    <a:pt x="12049" y="234838"/>
                  </a:lnTo>
                  <a:lnTo>
                    <a:pt x="25128" y="243655"/>
                  </a:lnTo>
                  <a:lnTo>
                    <a:pt x="41148" y="246887"/>
                  </a:lnTo>
                  <a:lnTo>
                    <a:pt x="784860" y="246887"/>
                  </a:lnTo>
                  <a:lnTo>
                    <a:pt x="800879" y="243655"/>
                  </a:lnTo>
                  <a:lnTo>
                    <a:pt x="813958" y="234838"/>
                  </a:lnTo>
                  <a:lnTo>
                    <a:pt x="822775" y="221759"/>
                  </a:lnTo>
                  <a:lnTo>
                    <a:pt x="826008" y="205739"/>
                  </a:lnTo>
                  <a:lnTo>
                    <a:pt x="826008" y="41147"/>
                  </a:lnTo>
                  <a:lnTo>
                    <a:pt x="822775" y="25128"/>
                  </a:lnTo>
                  <a:lnTo>
                    <a:pt x="813958" y="12049"/>
                  </a:lnTo>
                  <a:lnTo>
                    <a:pt x="800879" y="3232"/>
                  </a:lnTo>
                  <a:lnTo>
                    <a:pt x="784860" y="0"/>
                  </a:lnTo>
                  <a:close/>
                </a:path>
              </a:pathLst>
            </a:custGeom>
            <a:solidFill>
              <a:srgbClr val="A91A12"/>
            </a:solid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92" name="object 91">
              <a:extLst>
                <a:ext uri="{FF2B5EF4-FFF2-40B4-BE49-F238E27FC236}">
                  <a16:creationId xmlns:a16="http://schemas.microsoft.com/office/drawing/2014/main" id="{1E0EA8F3-31F0-4863-BFA3-C7451A1C4F66}"/>
                </a:ext>
              </a:extLst>
            </p:cNvPr>
            <p:cNvSpPr/>
            <p:nvPr/>
          </p:nvSpPr>
          <p:spPr>
            <a:xfrm>
              <a:off x="4144898" y="3022472"/>
              <a:ext cx="826135" cy="247015"/>
            </a:xfrm>
            <a:custGeom>
              <a:avLst/>
              <a:gdLst/>
              <a:ahLst/>
              <a:cxnLst/>
              <a:rect l="l" t="t" r="r" b="b"/>
              <a:pathLst>
                <a:path w="826135" h="247014">
                  <a:moveTo>
                    <a:pt x="0" y="41147"/>
                  </a:moveTo>
                  <a:lnTo>
                    <a:pt x="3232" y="25128"/>
                  </a:lnTo>
                  <a:lnTo>
                    <a:pt x="12049" y="12049"/>
                  </a:lnTo>
                  <a:lnTo>
                    <a:pt x="25128" y="3232"/>
                  </a:lnTo>
                  <a:lnTo>
                    <a:pt x="41148" y="0"/>
                  </a:lnTo>
                  <a:lnTo>
                    <a:pt x="784860" y="0"/>
                  </a:lnTo>
                  <a:lnTo>
                    <a:pt x="800879" y="3232"/>
                  </a:lnTo>
                  <a:lnTo>
                    <a:pt x="813958" y="12049"/>
                  </a:lnTo>
                  <a:lnTo>
                    <a:pt x="822775" y="25128"/>
                  </a:lnTo>
                  <a:lnTo>
                    <a:pt x="826008" y="41147"/>
                  </a:lnTo>
                  <a:lnTo>
                    <a:pt x="826008" y="205739"/>
                  </a:lnTo>
                  <a:lnTo>
                    <a:pt x="822775" y="221759"/>
                  </a:lnTo>
                  <a:lnTo>
                    <a:pt x="813958" y="234838"/>
                  </a:lnTo>
                  <a:lnTo>
                    <a:pt x="800879" y="243655"/>
                  </a:lnTo>
                  <a:lnTo>
                    <a:pt x="784860" y="246887"/>
                  </a:lnTo>
                  <a:lnTo>
                    <a:pt x="41148" y="246887"/>
                  </a:lnTo>
                  <a:lnTo>
                    <a:pt x="25128" y="243655"/>
                  </a:lnTo>
                  <a:lnTo>
                    <a:pt x="12049" y="234838"/>
                  </a:lnTo>
                  <a:lnTo>
                    <a:pt x="3232" y="221759"/>
                  </a:lnTo>
                  <a:lnTo>
                    <a:pt x="0" y="205739"/>
                  </a:lnTo>
                  <a:lnTo>
                    <a:pt x="0" y="41147"/>
                  </a:lnTo>
                  <a:close/>
                </a:path>
              </a:pathLst>
            </a:custGeom>
            <a:ln w="12954">
              <a:solidFill>
                <a:srgbClr val="005073"/>
              </a:solidFill>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grpSp>
      <p:sp>
        <p:nvSpPr>
          <p:cNvPr id="93" name="object 92">
            <a:extLst>
              <a:ext uri="{FF2B5EF4-FFF2-40B4-BE49-F238E27FC236}">
                <a16:creationId xmlns:a16="http://schemas.microsoft.com/office/drawing/2014/main" id="{E58DA9A9-98D2-47DF-AAA8-610F2613FBD2}"/>
              </a:ext>
            </a:extLst>
          </p:cNvPr>
          <p:cNvSpPr txBox="1"/>
          <p:nvPr/>
        </p:nvSpPr>
        <p:spPr>
          <a:xfrm>
            <a:off x="5875188" y="4070773"/>
            <a:ext cx="401320" cy="232542"/>
          </a:xfrm>
          <a:prstGeom prst="rect">
            <a:avLst/>
          </a:prstGeom>
        </p:spPr>
        <p:txBody>
          <a:bodyPr vert="horz" wrap="square" lIns="0" tIns="16933" rIns="0" bIns="0" rtlCol="0">
            <a:spAutoFit/>
          </a:bodyPr>
          <a:lstStyle/>
          <a:p>
            <a:pPr marL="16933" defTabSz="457200" eaLnBrk="1" hangingPunct="1">
              <a:spcBef>
                <a:spcPts val="133"/>
              </a:spcBef>
            </a:pPr>
            <a:r>
              <a:rPr sz="1400" spc="67" dirty="0">
                <a:solidFill>
                  <a:srgbClr val="FFFFFF"/>
                </a:solidFill>
                <a:latin typeface="Arial"/>
                <a:ea typeface="ＭＳ Ｐゴシック" charset="0"/>
                <a:cs typeface="Arial"/>
              </a:rPr>
              <a:t>5</a:t>
            </a:r>
            <a:r>
              <a:rPr sz="1400" spc="-67" dirty="0">
                <a:solidFill>
                  <a:srgbClr val="FFFFFF"/>
                </a:solidFill>
                <a:latin typeface="Arial"/>
                <a:ea typeface="ＭＳ Ｐゴシック" charset="0"/>
                <a:cs typeface="Arial"/>
              </a:rPr>
              <a:t>G</a:t>
            </a:r>
            <a:r>
              <a:rPr sz="1400" dirty="0">
                <a:solidFill>
                  <a:srgbClr val="FFFFFF"/>
                </a:solidFill>
                <a:latin typeface="Arial"/>
                <a:ea typeface="ＭＳ Ｐゴシック" charset="0"/>
                <a:cs typeface="Arial"/>
              </a:rPr>
              <a:t>C</a:t>
            </a:r>
            <a:endParaRPr sz="1400">
              <a:solidFill>
                <a:srgbClr val="000000"/>
              </a:solidFill>
              <a:latin typeface="Arial"/>
              <a:ea typeface="ＭＳ Ｐゴシック" charset="0"/>
              <a:cs typeface="Arial"/>
            </a:endParaRPr>
          </a:p>
        </p:txBody>
      </p:sp>
      <p:grpSp>
        <p:nvGrpSpPr>
          <p:cNvPr id="94" name="object 93">
            <a:extLst>
              <a:ext uri="{FF2B5EF4-FFF2-40B4-BE49-F238E27FC236}">
                <a16:creationId xmlns:a16="http://schemas.microsoft.com/office/drawing/2014/main" id="{70BA8FBE-7DA3-4FD5-BA5F-7729A99E5020}"/>
              </a:ext>
            </a:extLst>
          </p:cNvPr>
          <p:cNvGrpSpPr/>
          <p:nvPr/>
        </p:nvGrpSpPr>
        <p:grpSpPr>
          <a:xfrm>
            <a:off x="5997447" y="4333239"/>
            <a:ext cx="1374140" cy="887307"/>
            <a:chOff x="4498085" y="3249929"/>
            <a:chExt cx="1030605" cy="665480"/>
          </a:xfrm>
        </p:grpSpPr>
        <p:sp>
          <p:nvSpPr>
            <p:cNvPr id="95" name="object 94">
              <a:extLst>
                <a:ext uri="{FF2B5EF4-FFF2-40B4-BE49-F238E27FC236}">
                  <a16:creationId xmlns:a16="http://schemas.microsoft.com/office/drawing/2014/main" id="{D359ADA3-780F-4E5C-B676-7920FDD30BEE}"/>
                </a:ext>
              </a:extLst>
            </p:cNvPr>
            <p:cNvSpPr/>
            <p:nvPr/>
          </p:nvSpPr>
          <p:spPr>
            <a:xfrm>
              <a:off x="4619624" y="3269360"/>
              <a:ext cx="1270" cy="421640"/>
            </a:xfrm>
            <a:custGeom>
              <a:avLst/>
              <a:gdLst/>
              <a:ahLst/>
              <a:cxnLst/>
              <a:rect l="l" t="t" r="r" b="b"/>
              <a:pathLst>
                <a:path w="1270" h="421639">
                  <a:moveTo>
                    <a:pt x="0" y="421131"/>
                  </a:moveTo>
                  <a:lnTo>
                    <a:pt x="762" y="0"/>
                  </a:lnTo>
                </a:path>
              </a:pathLst>
            </a:custGeom>
            <a:ln w="9906">
              <a:solidFill>
                <a:srgbClr val="C00000"/>
              </a:solidFill>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96" name="object 95">
              <a:extLst>
                <a:ext uri="{FF2B5EF4-FFF2-40B4-BE49-F238E27FC236}">
                  <a16:creationId xmlns:a16="http://schemas.microsoft.com/office/drawing/2014/main" id="{AF0934F7-00D4-4687-8344-2E3474ABD9AF}"/>
                </a:ext>
              </a:extLst>
            </p:cNvPr>
            <p:cNvSpPr/>
            <p:nvPr/>
          </p:nvSpPr>
          <p:spPr>
            <a:xfrm>
              <a:off x="4901945" y="3585971"/>
              <a:ext cx="626745" cy="92710"/>
            </a:xfrm>
            <a:custGeom>
              <a:avLst/>
              <a:gdLst/>
              <a:ahLst/>
              <a:cxnLst/>
              <a:rect l="l" t="t" r="r" b="b"/>
              <a:pathLst>
                <a:path w="626745" h="92710">
                  <a:moveTo>
                    <a:pt x="313181" y="0"/>
                  </a:moveTo>
                  <a:lnTo>
                    <a:pt x="241369" y="1220"/>
                  </a:lnTo>
                  <a:lnTo>
                    <a:pt x="175448" y="4696"/>
                  </a:lnTo>
                  <a:lnTo>
                    <a:pt x="117299" y="10147"/>
                  </a:lnTo>
                  <a:lnTo>
                    <a:pt x="68799" y="17292"/>
                  </a:lnTo>
                  <a:lnTo>
                    <a:pt x="8270" y="35549"/>
                  </a:lnTo>
                  <a:lnTo>
                    <a:pt x="0" y="46100"/>
                  </a:lnTo>
                  <a:lnTo>
                    <a:pt x="8270" y="56652"/>
                  </a:lnTo>
                  <a:lnTo>
                    <a:pt x="68799" y="74909"/>
                  </a:lnTo>
                  <a:lnTo>
                    <a:pt x="117299" y="82054"/>
                  </a:lnTo>
                  <a:lnTo>
                    <a:pt x="175448" y="87505"/>
                  </a:lnTo>
                  <a:lnTo>
                    <a:pt x="241369" y="90981"/>
                  </a:lnTo>
                  <a:lnTo>
                    <a:pt x="313181" y="92201"/>
                  </a:lnTo>
                  <a:lnTo>
                    <a:pt x="384994" y="90981"/>
                  </a:lnTo>
                  <a:lnTo>
                    <a:pt x="450915" y="87505"/>
                  </a:lnTo>
                  <a:lnTo>
                    <a:pt x="509064" y="82054"/>
                  </a:lnTo>
                  <a:lnTo>
                    <a:pt x="557564" y="74909"/>
                  </a:lnTo>
                  <a:lnTo>
                    <a:pt x="618093" y="56652"/>
                  </a:lnTo>
                  <a:lnTo>
                    <a:pt x="626363" y="46100"/>
                  </a:lnTo>
                  <a:lnTo>
                    <a:pt x="618093" y="35549"/>
                  </a:lnTo>
                  <a:lnTo>
                    <a:pt x="557564" y="17292"/>
                  </a:lnTo>
                  <a:lnTo>
                    <a:pt x="509064" y="10147"/>
                  </a:lnTo>
                  <a:lnTo>
                    <a:pt x="450915" y="4696"/>
                  </a:lnTo>
                  <a:lnTo>
                    <a:pt x="384994" y="1220"/>
                  </a:lnTo>
                  <a:lnTo>
                    <a:pt x="313181" y="0"/>
                  </a:lnTo>
                  <a:close/>
                </a:path>
              </a:pathLst>
            </a:custGeom>
            <a:solidFill>
              <a:srgbClr val="EE7974"/>
            </a:solid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97" name="object 96">
              <a:extLst>
                <a:ext uri="{FF2B5EF4-FFF2-40B4-BE49-F238E27FC236}">
                  <a16:creationId xmlns:a16="http://schemas.microsoft.com/office/drawing/2014/main" id="{D078BFE1-D33F-478F-A08E-F8AF42344F97}"/>
                </a:ext>
              </a:extLst>
            </p:cNvPr>
            <p:cNvSpPr/>
            <p:nvPr/>
          </p:nvSpPr>
          <p:spPr>
            <a:xfrm>
              <a:off x="4725161" y="3268979"/>
              <a:ext cx="478155" cy="174625"/>
            </a:xfrm>
            <a:custGeom>
              <a:avLst/>
              <a:gdLst/>
              <a:ahLst/>
              <a:cxnLst/>
              <a:rect l="l" t="t" r="r" b="b"/>
              <a:pathLst>
                <a:path w="478154" h="174625">
                  <a:moveTo>
                    <a:pt x="477647" y="174117"/>
                  </a:moveTo>
                  <a:lnTo>
                    <a:pt x="0" y="0"/>
                  </a:lnTo>
                </a:path>
              </a:pathLst>
            </a:custGeom>
            <a:ln w="38100">
              <a:solidFill>
                <a:srgbClr val="C00000"/>
              </a:solidFill>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98" name="object 97">
              <a:extLst>
                <a:ext uri="{FF2B5EF4-FFF2-40B4-BE49-F238E27FC236}">
                  <a16:creationId xmlns:a16="http://schemas.microsoft.com/office/drawing/2014/main" id="{9386C8D2-47E3-4EE2-AA9E-90A7098101D0}"/>
                </a:ext>
              </a:extLst>
            </p:cNvPr>
            <p:cNvSpPr/>
            <p:nvPr/>
          </p:nvSpPr>
          <p:spPr>
            <a:xfrm>
              <a:off x="5113019" y="3442715"/>
              <a:ext cx="179832" cy="204216"/>
            </a:xfrm>
            <a:prstGeom prst="rect">
              <a:avLst/>
            </a:prstGeom>
            <a:blipFill>
              <a:blip r:embed="rId2" cstate="print"/>
              <a:stretch>
                <a:fillRect/>
              </a:stretch>
            </a:blip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99" name="object 98">
              <a:extLst>
                <a:ext uri="{FF2B5EF4-FFF2-40B4-BE49-F238E27FC236}">
                  <a16:creationId xmlns:a16="http://schemas.microsoft.com/office/drawing/2014/main" id="{70D8191C-DF6C-4E82-A9F5-7CC26D95D7F4}"/>
                </a:ext>
              </a:extLst>
            </p:cNvPr>
            <p:cNvSpPr/>
            <p:nvPr/>
          </p:nvSpPr>
          <p:spPr>
            <a:xfrm>
              <a:off x="4498085" y="3689603"/>
              <a:ext cx="242315" cy="225552"/>
            </a:xfrm>
            <a:prstGeom prst="rect">
              <a:avLst/>
            </a:prstGeom>
            <a:blipFill>
              <a:blip r:embed="rId5" cstate="print"/>
              <a:stretch>
                <a:fillRect/>
              </a:stretch>
            </a:blip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grpSp>
      <p:sp>
        <p:nvSpPr>
          <p:cNvPr id="100" name="object 99">
            <a:extLst>
              <a:ext uri="{FF2B5EF4-FFF2-40B4-BE49-F238E27FC236}">
                <a16:creationId xmlns:a16="http://schemas.microsoft.com/office/drawing/2014/main" id="{20DF66C1-AD7E-41BE-B03D-B050B4CBCE86}"/>
              </a:ext>
            </a:extLst>
          </p:cNvPr>
          <p:cNvSpPr txBox="1"/>
          <p:nvPr/>
        </p:nvSpPr>
        <p:spPr>
          <a:xfrm>
            <a:off x="5335015" y="5085419"/>
            <a:ext cx="292100" cy="180456"/>
          </a:xfrm>
          <a:prstGeom prst="rect">
            <a:avLst/>
          </a:prstGeom>
        </p:spPr>
        <p:txBody>
          <a:bodyPr vert="horz" wrap="square" lIns="0" tIns="16087" rIns="0" bIns="0" rtlCol="0">
            <a:spAutoFit/>
          </a:bodyPr>
          <a:lstStyle/>
          <a:p>
            <a:pPr marL="16933" defTabSz="457200" eaLnBrk="1" hangingPunct="1">
              <a:spcBef>
                <a:spcPts val="127"/>
              </a:spcBef>
            </a:pPr>
            <a:r>
              <a:rPr sz="1067" b="1" spc="-13" dirty="0">
                <a:solidFill>
                  <a:srgbClr val="FFFFFF"/>
                </a:solidFill>
                <a:latin typeface="Carlito"/>
                <a:ea typeface="ＭＳ Ｐゴシック" charset="0"/>
                <a:cs typeface="Carlito"/>
              </a:rPr>
              <a:t>eLTE</a:t>
            </a:r>
            <a:endParaRPr sz="1067">
              <a:solidFill>
                <a:srgbClr val="000000"/>
              </a:solidFill>
              <a:latin typeface="Carlito"/>
              <a:ea typeface="ＭＳ Ｐゴシック" charset="0"/>
              <a:cs typeface="Carlito"/>
            </a:endParaRPr>
          </a:p>
        </p:txBody>
      </p:sp>
      <p:sp>
        <p:nvSpPr>
          <p:cNvPr id="101" name="object 100">
            <a:extLst>
              <a:ext uri="{FF2B5EF4-FFF2-40B4-BE49-F238E27FC236}">
                <a16:creationId xmlns:a16="http://schemas.microsoft.com/office/drawing/2014/main" id="{71E5C00D-DC97-4EF4-BE7A-5441D13F4CB5}"/>
              </a:ext>
            </a:extLst>
          </p:cNvPr>
          <p:cNvSpPr txBox="1"/>
          <p:nvPr/>
        </p:nvSpPr>
        <p:spPr>
          <a:xfrm>
            <a:off x="6533910" y="5085419"/>
            <a:ext cx="866140" cy="180456"/>
          </a:xfrm>
          <a:prstGeom prst="rect">
            <a:avLst/>
          </a:prstGeom>
        </p:spPr>
        <p:txBody>
          <a:bodyPr vert="horz" wrap="square" lIns="0" tIns="16087" rIns="0" bIns="0" rtlCol="0">
            <a:spAutoFit/>
          </a:bodyPr>
          <a:lstStyle/>
          <a:p>
            <a:pPr marL="16933" defTabSz="457200" eaLnBrk="1" hangingPunct="1">
              <a:spcBef>
                <a:spcPts val="127"/>
              </a:spcBef>
              <a:tabLst>
                <a:tab pos="848339" algn="l"/>
              </a:tabLst>
            </a:pPr>
            <a:r>
              <a:rPr sz="1067" b="1" u="dash" spc="-7" dirty="0">
                <a:solidFill>
                  <a:srgbClr val="FFFFFF"/>
                </a:solidFill>
                <a:uFill>
                  <a:solidFill>
                    <a:srgbClr val="EE7974"/>
                  </a:solidFill>
                </a:uFill>
                <a:latin typeface="Carlito"/>
                <a:ea typeface="ＭＳ Ｐゴシック" charset="0"/>
                <a:cs typeface="Carlito"/>
              </a:rPr>
              <a:t> 	</a:t>
            </a:r>
            <a:endParaRPr sz="1067">
              <a:solidFill>
                <a:srgbClr val="000000"/>
              </a:solidFill>
              <a:latin typeface="Carlito"/>
              <a:ea typeface="ＭＳ Ｐゴシック" charset="0"/>
              <a:cs typeface="Carlito"/>
            </a:endParaRPr>
          </a:p>
        </p:txBody>
      </p:sp>
      <p:grpSp>
        <p:nvGrpSpPr>
          <p:cNvPr id="102" name="object 101">
            <a:extLst>
              <a:ext uri="{FF2B5EF4-FFF2-40B4-BE49-F238E27FC236}">
                <a16:creationId xmlns:a16="http://schemas.microsoft.com/office/drawing/2014/main" id="{E502C9C1-4B88-47CE-AAFB-189D96DBCF2F}"/>
              </a:ext>
            </a:extLst>
          </p:cNvPr>
          <p:cNvGrpSpPr/>
          <p:nvPr/>
        </p:nvGrpSpPr>
        <p:grpSpPr>
          <a:xfrm>
            <a:off x="6111071" y="4326974"/>
            <a:ext cx="1267459" cy="1592580"/>
            <a:chOff x="4583303" y="3245230"/>
            <a:chExt cx="950594" cy="1194435"/>
          </a:xfrm>
        </p:grpSpPr>
        <p:sp>
          <p:nvSpPr>
            <p:cNvPr id="103" name="object 102">
              <a:extLst>
                <a:ext uri="{FF2B5EF4-FFF2-40B4-BE49-F238E27FC236}">
                  <a16:creationId xmlns:a16="http://schemas.microsoft.com/office/drawing/2014/main" id="{43E87824-7D23-4960-B21D-90762CCC2982}"/>
                </a:ext>
              </a:extLst>
            </p:cNvPr>
            <p:cNvSpPr/>
            <p:nvPr/>
          </p:nvSpPr>
          <p:spPr>
            <a:xfrm>
              <a:off x="4902327" y="3632834"/>
              <a:ext cx="626745" cy="238760"/>
            </a:xfrm>
            <a:custGeom>
              <a:avLst/>
              <a:gdLst/>
              <a:ahLst/>
              <a:cxnLst/>
              <a:rect l="l" t="t" r="r" b="b"/>
              <a:pathLst>
                <a:path w="626745" h="238760">
                  <a:moveTo>
                    <a:pt x="0" y="0"/>
                  </a:moveTo>
                  <a:lnTo>
                    <a:pt x="0" y="238378"/>
                  </a:lnTo>
                </a:path>
                <a:path w="626745" h="238760">
                  <a:moveTo>
                    <a:pt x="626363" y="0"/>
                  </a:moveTo>
                  <a:lnTo>
                    <a:pt x="626363" y="238378"/>
                  </a:lnTo>
                </a:path>
              </a:pathLst>
            </a:custGeom>
            <a:ln w="9906">
              <a:solidFill>
                <a:srgbClr val="EE7974"/>
              </a:solidFill>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104" name="object 103">
              <a:extLst>
                <a:ext uri="{FF2B5EF4-FFF2-40B4-BE49-F238E27FC236}">
                  <a16:creationId xmlns:a16="http://schemas.microsoft.com/office/drawing/2014/main" id="{2F62FFCF-B899-4013-9787-175680E76E89}"/>
                </a:ext>
              </a:extLst>
            </p:cNvPr>
            <p:cNvSpPr/>
            <p:nvPr/>
          </p:nvSpPr>
          <p:spPr>
            <a:xfrm>
              <a:off x="4740783" y="3545204"/>
              <a:ext cx="372745" cy="257810"/>
            </a:xfrm>
            <a:custGeom>
              <a:avLst/>
              <a:gdLst/>
              <a:ahLst/>
              <a:cxnLst/>
              <a:rect l="l" t="t" r="r" b="b"/>
              <a:pathLst>
                <a:path w="372745" h="257810">
                  <a:moveTo>
                    <a:pt x="0" y="257429"/>
                  </a:moveTo>
                  <a:lnTo>
                    <a:pt x="372744" y="0"/>
                  </a:lnTo>
                </a:path>
              </a:pathLst>
            </a:custGeom>
            <a:ln w="9906">
              <a:solidFill>
                <a:srgbClr val="C00000"/>
              </a:solidFill>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105" name="object 104">
              <a:extLst>
                <a:ext uri="{FF2B5EF4-FFF2-40B4-BE49-F238E27FC236}">
                  <a16:creationId xmlns:a16="http://schemas.microsoft.com/office/drawing/2014/main" id="{E08138CB-B56D-428C-A64A-B20D635ED6F3}"/>
                </a:ext>
              </a:extLst>
            </p:cNvPr>
            <p:cNvSpPr/>
            <p:nvPr/>
          </p:nvSpPr>
          <p:spPr>
            <a:xfrm>
              <a:off x="4588383" y="3250310"/>
              <a:ext cx="1270" cy="421640"/>
            </a:xfrm>
            <a:custGeom>
              <a:avLst/>
              <a:gdLst/>
              <a:ahLst/>
              <a:cxnLst/>
              <a:rect l="l" t="t" r="r" b="b"/>
              <a:pathLst>
                <a:path w="1270" h="421639">
                  <a:moveTo>
                    <a:pt x="0" y="421131"/>
                  </a:moveTo>
                  <a:lnTo>
                    <a:pt x="762" y="0"/>
                  </a:lnTo>
                </a:path>
              </a:pathLst>
            </a:custGeom>
            <a:ln w="9906">
              <a:solidFill>
                <a:srgbClr val="C00000"/>
              </a:solidFill>
              <a:prstDash val="sysDash"/>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106" name="object 105">
              <a:extLst>
                <a:ext uri="{FF2B5EF4-FFF2-40B4-BE49-F238E27FC236}">
                  <a16:creationId xmlns:a16="http://schemas.microsoft.com/office/drawing/2014/main" id="{7E0279DD-6E1B-46FA-B428-64034BE78104}"/>
                </a:ext>
              </a:extLst>
            </p:cNvPr>
            <p:cNvSpPr/>
            <p:nvPr/>
          </p:nvSpPr>
          <p:spPr>
            <a:xfrm>
              <a:off x="5035986" y="4211767"/>
              <a:ext cx="273809" cy="227375"/>
            </a:xfrm>
            <a:prstGeom prst="rect">
              <a:avLst/>
            </a:prstGeom>
            <a:blipFill>
              <a:blip r:embed="rId11" cstate="print"/>
              <a:stretch>
                <a:fillRect/>
              </a:stretch>
            </a:blip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107" name="object 106">
              <a:extLst>
                <a:ext uri="{FF2B5EF4-FFF2-40B4-BE49-F238E27FC236}">
                  <a16:creationId xmlns:a16="http://schemas.microsoft.com/office/drawing/2014/main" id="{FF8DF5EC-40FA-4EE2-8132-9428EBD469E8}"/>
                </a:ext>
              </a:extLst>
            </p:cNvPr>
            <p:cNvSpPr/>
            <p:nvPr/>
          </p:nvSpPr>
          <p:spPr>
            <a:xfrm>
              <a:off x="5260086" y="3685031"/>
              <a:ext cx="150495" cy="527050"/>
            </a:xfrm>
            <a:custGeom>
              <a:avLst/>
              <a:gdLst/>
              <a:ahLst/>
              <a:cxnLst/>
              <a:rect l="l" t="t" r="r" b="b"/>
              <a:pathLst>
                <a:path w="150495" h="527050">
                  <a:moveTo>
                    <a:pt x="111633" y="0"/>
                  </a:moveTo>
                  <a:lnTo>
                    <a:pt x="124317" y="47147"/>
                  </a:lnTo>
                  <a:lnTo>
                    <a:pt x="135767" y="94106"/>
                  </a:lnTo>
                  <a:lnTo>
                    <a:pt x="144748" y="140695"/>
                  </a:lnTo>
                  <a:lnTo>
                    <a:pt x="150024" y="186733"/>
                  </a:lnTo>
                  <a:lnTo>
                    <a:pt x="150362" y="232038"/>
                  </a:lnTo>
                  <a:lnTo>
                    <a:pt x="144525" y="276428"/>
                  </a:lnTo>
                  <a:lnTo>
                    <a:pt x="114067" y="352530"/>
                  </a:lnTo>
                  <a:lnTo>
                    <a:pt x="65262" y="434393"/>
                  </a:lnTo>
                  <a:lnTo>
                    <a:pt x="19956" y="499802"/>
                  </a:lnTo>
                  <a:lnTo>
                    <a:pt x="0" y="526542"/>
                  </a:lnTo>
                </a:path>
              </a:pathLst>
            </a:custGeom>
            <a:ln w="38100">
              <a:solidFill>
                <a:srgbClr val="C00000"/>
              </a:solidFill>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108" name="object 107">
              <a:extLst>
                <a:ext uri="{FF2B5EF4-FFF2-40B4-BE49-F238E27FC236}">
                  <a16:creationId xmlns:a16="http://schemas.microsoft.com/office/drawing/2014/main" id="{F43CD06A-A688-47E7-B5A5-4813BD721CF1}"/>
                </a:ext>
              </a:extLst>
            </p:cNvPr>
            <p:cNvSpPr/>
            <p:nvPr/>
          </p:nvSpPr>
          <p:spPr>
            <a:xfrm>
              <a:off x="4624959" y="3904868"/>
              <a:ext cx="643890" cy="289560"/>
            </a:xfrm>
            <a:custGeom>
              <a:avLst/>
              <a:gdLst/>
              <a:ahLst/>
              <a:cxnLst/>
              <a:rect l="l" t="t" r="r" b="b"/>
              <a:pathLst>
                <a:path w="643889" h="289560">
                  <a:moveTo>
                    <a:pt x="0" y="0"/>
                  </a:moveTo>
                  <a:lnTo>
                    <a:pt x="31389" y="35181"/>
                  </a:lnTo>
                  <a:lnTo>
                    <a:pt x="63367" y="69769"/>
                  </a:lnTo>
                  <a:lnTo>
                    <a:pt x="96538" y="103165"/>
                  </a:lnTo>
                  <a:lnTo>
                    <a:pt x="131506" y="134774"/>
                  </a:lnTo>
                  <a:lnTo>
                    <a:pt x="168876" y="164000"/>
                  </a:lnTo>
                  <a:lnTo>
                    <a:pt x="209252" y="190245"/>
                  </a:lnTo>
                  <a:lnTo>
                    <a:pt x="253237" y="212915"/>
                  </a:lnTo>
                  <a:lnTo>
                    <a:pt x="359550" y="245250"/>
                  </a:lnTo>
                  <a:lnTo>
                    <a:pt x="488807" y="269335"/>
                  </a:lnTo>
                  <a:lnTo>
                    <a:pt x="597941" y="284370"/>
                  </a:lnTo>
                  <a:lnTo>
                    <a:pt x="643889" y="289559"/>
                  </a:lnTo>
                </a:path>
              </a:pathLst>
            </a:custGeom>
            <a:ln w="9905">
              <a:solidFill>
                <a:srgbClr val="C00000"/>
              </a:solidFill>
              <a:prstDash val="sysDash"/>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grpSp>
      <p:sp>
        <p:nvSpPr>
          <p:cNvPr id="109" name="object 108">
            <a:extLst>
              <a:ext uri="{FF2B5EF4-FFF2-40B4-BE49-F238E27FC236}">
                <a16:creationId xmlns:a16="http://schemas.microsoft.com/office/drawing/2014/main" id="{51366754-B83D-4272-A2C9-8FA32D92AD77}"/>
              </a:ext>
            </a:extLst>
          </p:cNvPr>
          <p:cNvSpPr txBox="1"/>
          <p:nvPr/>
        </p:nvSpPr>
        <p:spPr>
          <a:xfrm>
            <a:off x="8221471" y="5074243"/>
            <a:ext cx="216747" cy="222219"/>
          </a:xfrm>
          <a:prstGeom prst="rect">
            <a:avLst/>
          </a:prstGeom>
        </p:spPr>
        <p:txBody>
          <a:bodyPr vert="horz" wrap="square" lIns="0" tIns="16933" rIns="0" bIns="0" rtlCol="0">
            <a:spAutoFit/>
          </a:bodyPr>
          <a:lstStyle/>
          <a:p>
            <a:pPr marL="50799" defTabSz="457200" eaLnBrk="1" hangingPunct="1">
              <a:spcBef>
                <a:spcPts val="133"/>
              </a:spcBef>
            </a:pPr>
            <a:r>
              <a:rPr sz="1333" i="1" spc="20" dirty="0">
                <a:solidFill>
                  <a:srgbClr val="00BBEB"/>
                </a:solidFill>
                <a:latin typeface="Times New Roman"/>
                <a:ea typeface="ＭＳ Ｐゴシック" charset="0"/>
                <a:cs typeface="Times New Roman"/>
              </a:rPr>
              <a:t>f</a:t>
            </a:r>
            <a:r>
              <a:rPr sz="1300" spc="29" baseline="-21367" dirty="0">
                <a:solidFill>
                  <a:srgbClr val="00BBEB"/>
                </a:solidFill>
                <a:latin typeface="Arial"/>
                <a:ea typeface="ＭＳ Ｐゴシック" charset="0"/>
                <a:cs typeface="Arial"/>
              </a:rPr>
              <a:t>1</a:t>
            </a:r>
            <a:endParaRPr sz="1300" baseline="-21367">
              <a:solidFill>
                <a:srgbClr val="000000"/>
              </a:solidFill>
              <a:latin typeface="Arial"/>
              <a:ea typeface="ＭＳ Ｐゴシック" charset="0"/>
              <a:cs typeface="Arial"/>
            </a:endParaRPr>
          </a:p>
        </p:txBody>
      </p:sp>
      <p:sp>
        <p:nvSpPr>
          <p:cNvPr id="110" name="object 109">
            <a:extLst>
              <a:ext uri="{FF2B5EF4-FFF2-40B4-BE49-F238E27FC236}">
                <a16:creationId xmlns:a16="http://schemas.microsoft.com/office/drawing/2014/main" id="{2723DB7A-4B67-4A24-BC97-6E355DE01DF3}"/>
              </a:ext>
            </a:extLst>
          </p:cNvPr>
          <p:cNvSpPr txBox="1"/>
          <p:nvPr/>
        </p:nvSpPr>
        <p:spPr>
          <a:xfrm>
            <a:off x="7511964" y="4627879"/>
            <a:ext cx="216747" cy="222219"/>
          </a:xfrm>
          <a:prstGeom prst="rect">
            <a:avLst/>
          </a:prstGeom>
        </p:spPr>
        <p:txBody>
          <a:bodyPr vert="horz" wrap="square" lIns="0" tIns="16933" rIns="0" bIns="0" rtlCol="0">
            <a:spAutoFit/>
          </a:bodyPr>
          <a:lstStyle/>
          <a:p>
            <a:pPr marL="50799" defTabSz="457200" eaLnBrk="1" hangingPunct="1">
              <a:spcBef>
                <a:spcPts val="133"/>
              </a:spcBef>
            </a:pPr>
            <a:r>
              <a:rPr sz="1333" i="1" spc="20" dirty="0">
                <a:solidFill>
                  <a:srgbClr val="A91A12"/>
                </a:solidFill>
                <a:latin typeface="Times New Roman"/>
                <a:ea typeface="ＭＳ Ｐゴシック" charset="0"/>
                <a:cs typeface="Times New Roman"/>
              </a:rPr>
              <a:t>f</a:t>
            </a:r>
            <a:r>
              <a:rPr sz="1300" spc="29" baseline="-21367" dirty="0">
                <a:solidFill>
                  <a:srgbClr val="A91A12"/>
                </a:solidFill>
                <a:latin typeface="Arial"/>
                <a:ea typeface="ＭＳ Ｐゴシック" charset="0"/>
                <a:cs typeface="Arial"/>
              </a:rPr>
              <a:t>2</a:t>
            </a:r>
            <a:endParaRPr sz="1300" baseline="-21367">
              <a:solidFill>
                <a:srgbClr val="000000"/>
              </a:solidFill>
              <a:latin typeface="Arial"/>
              <a:ea typeface="ＭＳ Ｐゴシック" charset="0"/>
              <a:cs typeface="Arial"/>
            </a:endParaRPr>
          </a:p>
        </p:txBody>
      </p:sp>
      <p:sp>
        <p:nvSpPr>
          <p:cNvPr id="111" name="object 110">
            <a:extLst>
              <a:ext uri="{FF2B5EF4-FFF2-40B4-BE49-F238E27FC236}">
                <a16:creationId xmlns:a16="http://schemas.microsoft.com/office/drawing/2014/main" id="{7C8B4C5B-7A53-41E6-B810-6AE4322D1099}"/>
              </a:ext>
            </a:extLst>
          </p:cNvPr>
          <p:cNvSpPr txBox="1"/>
          <p:nvPr/>
        </p:nvSpPr>
        <p:spPr>
          <a:xfrm>
            <a:off x="5424424" y="3497073"/>
            <a:ext cx="1304713" cy="390642"/>
          </a:xfrm>
          <a:prstGeom prst="rect">
            <a:avLst/>
          </a:prstGeom>
          <a:solidFill>
            <a:srgbClr val="FFFFFF">
              <a:lumMod val="95000"/>
            </a:srgbClr>
          </a:solidFill>
        </p:spPr>
        <p:txBody>
          <a:bodyPr vert="horz" wrap="square" lIns="0" tIns="61807" rIns="0" bIns="0" rtlCol="0">
            <a:spAutoFit/>
          </a:bodyPr>
          <a:lstStyle/>
          <a:p>
            <a:pPr marL="121917" marR="0" lvl="0" indent="0" defTabSz="457200" eaLnBrk="1" fontAlgn="auto" latinLnBrk="0" hangingPunct="1">
              <a:lnSpc>
                <a:spcPct val="100000"/>
              </a:lnSpc>
              <a:spcBef>
                <a:spcPts val="487"/>
              </a:spcBef>
              <a:spcAft>
                <a:spcPts val="0"/>
              </a:spcAft>
              <a:buClrTx/>
              <a:buSzTx/>
              <a:buFontTx/>
              <a:buNone/>
              <a:tabLst/>
              <a:defRPr/>
            </a:pPr>
            <a:r>
              <a:rPr kumimoji="0" sz="2133" b="0" i="0" u="none" strike="noStrike" kern="0" cap="none" spc="7" normalizeH="0" baseline="0" noProof="0" dirty="0">
                <a:ln>
                  <a:noFill/>
                </a:ln>
                <a:solidFill>
                  <a:srgbClr val="282828"/>
                </a:solidFill>
                <a:effectLst/>
                <a:uLnTx/>
                <a:uFillTx/>
                <a:latin typeface="Arial"/>
                <a:ea typeface="ＭＳ Ｐゴシック" charset="0"/>
                <a:cs typeface="Arial"/>
              </a:rPr>
              <a:t>Option</a:t>
            </a:r>
            <a:r>
              <a:rPr kumimoji="0" sz="2133" b="0" i="0" u="none" strike="noStrike" kern="0" cap="none" spc="-20" normalizeH="0" baseline="0" noProof="0" dirty="0">
                <a:ln>
                  <a:noFill/>
                </a:ln>
                <a:solidFill>
                  <a:srgbClr val="282828"/>
                </a:solidFill>
                <a:effectLst/>
                <a:uLnTx/>
                <a:uFillTx/>
                <a:latin typeface="Arial"/>
                <a:ea typeface="ＭＳ Ｐゴシック" charset="0"/>
                <a:cs typeface="Arial"/>
              </a:rPr>
              <a:t> </a:t>
            </a:r>
            <a:r>
              <a:rPr kumimoji="0" sz="2133" b="0" i="0" u="none" strike="noStrike" kern="0" cap="none" spc="93" normalizeH="0" baseline="0" noProof="0" dirty="0">
                <a:ln>
                  <a:noFill/>
                </a:ln>
                <a:solidFill>
                  <a:srgbClr val="282828"/>
                </a:solidFill>
                <a:effectLst/>
                <a:uLnTx/>
                <a:uFillTx/>
                <a:latin typeface="Arial"/>
                <a:ea typeface="ＭＳ Ｐゴシック" charset="0"/>
                <a:cs typeface="Arial"/>
              </a:rPr>
              <a:t>7</a:t>
            </a:r>
            <a:endParaRPr kumimoji="0" sz="2133" b="0" i="0" u="none" strike="noStrike" kern="0" cap="none" spc="0" normalizeH="0" baseline="0" noProof="0" dirty="0">
              <a:ln>
                <a:noFill/>
              </a:ln>
              <a:solidFill>
                <a:srgbClr val="000000"/>
              </a:solidFill>
              <a:effectLst/>
              <a:uLnTx/>
              <a:uFillTx/>
              <a:latin typeface="Arial"/>
              <a:ea typeface="ＭＳ Ｐゴシック" charset="0"/>
              <a:cs typeface="Arial"/>
            </a:endParaRPr>
          </a:p>
        </p:txBody>
      </p:sp>
      <p:sp>
        <p:nvSpPr>
          <p:cNvPr id="112" name="object 111">
            <a:extLst>
              <a:ext uri="{FF2B5EF4-FFF2-40B4-BE49-F238E27FC236}">
                <a16:creationId xmlns:a16="http://schemas.microsoft.com/office/drawing/2014/main" id="{F4D09D00-FD36-4CA8-B4C1-2C84E19F7F6C}"/>
              </a:ext>
            </a:extLst>
          </p:cNvPr>
          <p:cNvSpPr txBox="1"/>
          <p:nvPr/>
        </p:nvSpPr>
        <p:spPr>
          <a:xfrm>
            <a:off x="7090326" y="4745737"/>
            <a:ext cx="158327" cy="140209"/>
          </a:xfrm>
          <a:prstGeom prst="rect">
            <a:avLst/>
          </a:prstGeom>
        </p:spPr>
        <p:txBody>
          <a:bodyPr vert="horz" wrap="square" lIns="0" tIns="16933" rIns="0" bIns="0" rtlCol="0">
            <a:spAutoFit/>
          </a:bodyPr>
          <a:lstStyle/>
          <a:p>
            <a:pPr marL="16933" defTabSz="457200" eaLnBrk="1" hangingPunct="1">
              <a:spcBef>
                <a:spcPts val="133"/>
              </a:spcBef>
            </a:pPr>
            <a:r>
              <a:rPr sz="800" b="1" dirty="0">
                <a:solidFill>
                  <a:srgbClr val="FFFFFF"/>
                </a:solidFill>
                <a:latin typeface="Carlito"/>
                <a:ea typeface="ＭＳ Ｐゴシック" charset="0"/>
                <a:cs typeface="Carlito"/>
              </a:rPr>
              <a:t>NR</a:t>
            </a:r>
            <a:endParaRPr sz="800">
              <a:solidFill>
                <a:srgbClr val="000000"/>
              </a:solidFill>
              <a:latin typeface="Carlito"/>
              <a:ea typeface="ＭＳ Ｐゴシック" charset="0"/>
              <a:cs typeface="Carlito"/>
            </a:endParaRPr>
          </a:p>
        </p:txBody>
      </p:sp>
      <p:sp>
        <p:nvSpPr>
          <p:cNvPr id="113" name="object 112">
            <a:extLst>
              <a:ext uri="{FF2B5EF4-FFF2-40B4-BE49-F238E27FC236}">
                <a16:creationId xmlns:a16="http://schemas.microsoft.com/office/drawing/2014/main" id="{23B6FDAF-F5D5-4758-B791-CB30072E0AD4}"/>
              </a:ext>
            </a:extLst>
          </p:cNvPr>
          <p:cNvSpPr/>
          <p:nvPr/>
        </p:nvSpPr>
        <p:spPr>
          <a:xfrm>
            <a:off x="6182868" y="5183123"/>
            <a:ext cx="860213" cy="386080"/>
          </a:xfrm>
          <a:custGeom>
            <a:avLst/>
            <a:gdLst/>
            <a:ahLst/>
            <a:cxnLst/>
            <a:rect l="l" t="t" r="r" b="b"/>
            <a:pathLst>
              <a:path w="645160" h="289560">
                <a:moveTo>
                  <a:pt x="0" y="0"/>
                </a:moveTo>
                <a:lnTo>
                  <a:pt x="31403" y="35181"/>
                </a:lnTo>
                <a:lnTo>
                  <a:pt x="63420" y="69769"/>
                </a:lnTo>
                <a:lnTo>
                  <a:pt x="96648" y="103165"/>
                </a:lnTo>
                <a:lnTo>
                  <a:pt x="131684" y="134774"/>
                </a:lnTo>
                <a:lnTo>
                  <a:pt x="169126" y="164000"/>
                </a:lnTo>
                <a:lnTo>
                  <a:pt x="209572" y="190245"/>
                </a:lnTo>
                <a:lnTo>
                  <a:pt x="253619" y="212915"/>
                </a:lnTo>
                <a:lnTo>
                  <a:pt x="360045" y="245250"/>
                </a:lnTo>
                <a:lnTo>
                  <a:pt x="489426" y="269335"/>
                </a:lnTo>
                <a:lnTo>
                  <a:pt x="598662" y="284370"/>
                </a:lnTo>
                <a:lnTo>
                  <a:pt x="644651" y="289559"/>
                </a:lnTo>
              </a:path>
            </a:pathLst>
          </a:custGeom>
          <a:ln w="9906">
            <a:solidFill>
              <a:srgbClr val="C00000"/>
            </a:solidFill>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114" name="object 113">
            <a:extLst>
              <a:ext uri="{FF2B5EF4-FFF2-40B4-BE49-F238E27FC236}">
                <a16:creationId xmlns:a16="http://schemas.microsoft.com/office/drawing/2014/main" id="{F59D46AC-0E27-4819-9EBA-D0D26BDFEFA9}"/>
              </a:ext>
            </a:extLst>
          </p:cNvPr>
          <p:cNvSpPr txBox="1"/>
          <p:nvPr/>
        </p:nvSpPr>
        <p:spPr>
          <a:xfrm>
            <a:off x="8324427" y="2389970"/>
            <a:ext cx="193887" cy="180456"/>
          </a:xfrm>
          <a:prstGeom prst="rect">
            <a:avLst/>
          </a:prstGeom>
        </p:spPr>
        <p:txBody>
          <a:bodyPr vert="horz" wrap="square" lIns="0" tIns="16087" rIns="0" bIns="0" rtlCol="0">
            <a:spAutoFit/>
          </a:bodyPr>
          <a:lstStyle/>
          <a:p>
            <a:pPr marL="50799" defTabSz="457200" eaLnBrk="1" hangingPunct="1">
              <a:spcBef>
                <a:spcPts val="127"/>
              </a:spcBef>
            </a:pPr>
            <a:r>
              <a:rPr sz="1067" i="1" spc="27" dirty="0">
                <a:solidFill>
                  <a:srgbClr val="00BBEB"/>
                </a:solidFill>
                <a:latin typeface="Times New Roman"/>
                <a:ea typeface="ＭＳ Ｐゴシック" charset="0"/>
                <a:cs typeface="Times New Roman"/>
              </a:rPr>
              <a:t>f</a:t>
            </a:r>
            <a:r>
              <a:rPr sz="1000" spc="40" baseline="-22222" dirty="0">
                <a:solidFill>
                  <a:srgbClr val="00BBEB"/>
                </a:solidFill>
                <a:latin typeface="Arial"/>
                <a:ea typeface="ＭＳ Ｐゴシック" charset="0"/>
                <a:cs typeface="Arial"/>
              </a:rPr>
              <a:t>1</a:t>
            </a:r>
            <a:endParaRPr sz="1000" baseline="-22222">
              <a:solidFill>
                <a:srgbClr val="000000"/>
              </a:solidFill>
              <a:latin typeface="Arial"/>
              <a:ea typeface="ＭＳ Ｐゴシック" charset="0"/>
              <a:cs typeface="Arial"/>
            </a:endParaRPr>
          </a:p>
        </p:txBody>
      </p:sp>
      <p:sp>
        <p:nvSpPr>
          <p:cNvPr id="115" name="object 114">
            <a:extLst>
              <a:ext uri="{FF2B5EF4-FFF2-40B4-BE49-F238E27FC236}">
                <a16:creationId xmlns:a16="http://schemas.microsoft.com/office/drawing/2014/main" id="{0D6D008F-8604-49A0-ADB5-89BCB4C2DDFD}"/>
              </a:ext>
            </a:extLst>
          </p:cNvPr>
          <p:cNvSpPr/>
          <p:nvPr/>
        </p:nvSpPr>
        <p:spPr>
          <a:xfrm>
            <a:off x="5106416" y="2433320"/>
            <a:ext cx="3113193" cy="187113"/>
          </a:xfrm>
          <a:custGeom>
            <a:avLst/>
            <a:gdLst/>
            <a:ahLst/>
            <a:cxnLst/>
            <a:rect l="l" t="t" r="r" b="b"/>
            <a:pathLst>
              <a:path w="2334895" h="140335">
                <a:moveTo>
                  <a:pt x="1167384" y="0"/>
                </a:moveTo>
                <a:lnTo>
                  <a:pt x="1087451" y="161"/>
                </a:lnTo>
                <a:lnTo>
                  <a:pt x="1008966" y="639"/>
                </a:lnTo>
                <a:lnTo>
                  <a:pt x="932100" y="1423"/>
                </a:lnTo>
                <a:lnTo>
                  <a:pt x="857029" y="2502"/>
                </a:lnTo>
                <a:lnTo>
                  <a:pt x="783925" y="3867"/>
                </a:lnTo>
                <a:lnTo>
                  <a:pt x="712964" y="5506"/>
                </a:lnTo>
                <a:lnTo>
                  <a:pt x="644317" y="7410"/>
                </a:lnTo>
                <a:lnTo>
                  <a:pt x="578160" y="9567"/>
                </a:lnTo>
                <a:lnTo>
                  <a:pt x="514666" y="11968"/>
                </a:lnTo>
                <a:lnTo>
                  <a:pt x="454008" y="14601"/>
                </a:lnTo>
                <a:lnTo>
                  <a:pt x="396362" y="17457"/>
                </a:lnTo>
                <a:lnTo>
                  <a:pt x="341899" y="20526"/>
                </a:lnTo>
                <a:lnTo>
                  <a:pt x="290795" y="23796"/>
                </a:lnTo>
                <a:lnTo>
                  <a:pt x="243223" y="27258"/>
                </a:lnTo>
                <a:lnTo>
                  <a:pt x="199357" y="30900"/>
                </a:lnTo>
                <a:lnTo>
                  <a:pt x="159370" y="34713"/>
                </a:lnTo>
                <a:lnTo>
                  <a:pt x="91731" y="42808"/>
                </a:lnTo>
                <a:lnTo>
                  <a:pt x="41696" y="51461"/>
                </a:lnTo>
                <a:lnTo>
                  <a:pt x="2692" y="65302"/>
                </a:lnTo>
                <a:lnTo>
                  <a:pt x="0" y="70104"/>
                </a:lnTo>
                <a:lnTo>
                  <a:pt x="2692" y="74905"/>
                </a:lnTo>
                <a:lnTo>
                  <a:pt x="41696" y="88746"/>
                </a:lnTo>
                <a:lnTo>
                  <a:pt x="91731" y="97399"/>
                </a:lnTo>
                <a:lnTo>
                  <a:pt x="159370" y="105494"/>
                </a:lnTo>
                <a:lnTo>
                  <a:pt x="199357" y="109307"/>
                </a:lnTo>
                <a:lnTo>
                  <a:pt x="243223" y="112949"/>
                </a:lnTo>
                <a:lnTo>
                  <a:pt x="290795" y="116411"/>
                </a:lnTo>
                <a:lnTo>
                  <a:pt x="341899" y="119681"/>
                </a:lnTo>
                <a:lnTo>
                  <a:pt x="396362" y="122750"/>
                </a:lnTo>
                <a:lnTo>
                  <a:pt x="454008" y="125606"/>
                </a:lnTo>
                <a:lnTo>
                  <a:pt x="514666" y="128239"/>
                </a:lnTo>
                <a:lnTo>
                  <a:pt x="578160" y="130640"/>
                </a:lnTo>
                <a:lnTo>
                  <a:pt x="644317" y="132797"/>
                </a:lnTo>
                <a:lnTo>
                  <a:pt x="712964" y="134701"/>
                </a:lnTo>
                <a:lnTo>
                  <a:pt x="783925" y="136340"/>
                </a:lnTo>
                <a:lnTo>
                  <a:pt x="857029" y="137705"/>
                </a:lnTo>
                <a:lnTo>
                  <a:pt x="932100" y="138784"/>
                </a:lnTo>
                <a:lnTo>
                  <a:pt x="1008966" y="139568"/>
                </a:lnTo>
                <a:lnTo>
                  <a:pt x="1087451" y="140046"/>
                </a:lnTo>
                <a:lnTo>
                  <a:pt x="1167384" y="140208"/>
                </a:lnTo>
                <a:lnTo>
                  <a:pt x="1247316" y="140046"/>
                </a:lnTo>
                <a:lnTo>
                  <a:pt x="1325801" y="139568"/>
                </a:lnTo>
                <a:lnTo>
                  <a:pt x="1402667" y="138784"/>
                </a:lnTo>
                <a:lnTo>
                  <a:pt x="1477738" y="137705"/>
                </a:lnTo>
                <a:lnTo>
                  <a:pt x="1550842" y="136340"/>
                </a:lnTo>
                <a:lnTo>
                  <a:pt x="1621803" y="134701"/>
                </a:lnTo>
                <a:lnTo>
                  <a:pt x="1690450" y="132797"/>
                </a:lnTo>
                <a:lnTo>
                  <a:pt x="1756607" y="130640"/>
                </a:lnTo>
                <a:lnTo>
                  <a:pt x="1820101" y="128239"/>
                </a:lnTo>
                <a:lnTo>
                  <a:pt x="1880759" y="125606"/>
                </a:lnTo>
                <a:lnTo>
                  <a:pt x="1938405" y="122750"/>
                </a:lnTo>
                <a:lnTo>
                  <a:pt x="1992868" y="119681"/>
                </a:lnTo>
                <a:lnTo>
                  <a:pt x="2043972" y="116411"/>
                </a:lnTo>
                <a:lnTo>
                  <a:pt x="2091544" y="112949"/>
                </a:lnTo>
                <a:lnTo>
                  <a:pt x="2135410" y="109307"/>
                </a:lnTo>
                <a:lnTo>
                  <a:pt x="2175397" y="105494"/>
                </a:lnTo>
                <a:lnTo>
                  <a:pt x="2243036" y="97399"/>
                </a:lnTo>
                <a:lnTo>
                  <a:pt x="2293071" y="88746"/>
                </a:lnTo>
                <a:lnTo>
                  <a:pt x="2332075" y="74905"/>
                </a:lnTo>
                <a:lnTo>
                  <a:pt x="2334767" y="70104"/>
                </a:lnTo>
                <a:lnTo>
                  <a:pt x="2332075" y="65302"/>
                </a:lnTo>
                <a:lnTo>
                  <a:pt x="2293071" y="51461"/>
                </a:lnTo>
                <a:lnTo>
                  <a:pt x="2243036" y="42808"/>
                </a:lnTo>
                <a:lnTo>
                  <a:pt x="2175397" y="34713"/>
                </a:lnTo>
                <a:lnTo>
                  <a:pt x="2135410" y="30900"/>
                </a:lnTo>
                <a:lnTo>
                  <a:pt x="2091544" y="27258"/>
                </a:lnTo>
                <a:lnTo>
                  <a:pt x="2043972" y="23796"/>
                </a:lnTo>
                <a:lnTo>
                  <a:pt x="1992868" y="20526"/>
                </a:lnTo>
                <a:lnTo>
                  <a:pt x="1938405" y="17457"/>
                </a:lnTo>
                <a:lnTo>
                  <a:pt x="1880759" y="14601"/>
                </a:lnTo>
                <a:lnTo>
                  <a:pt x="1820101" y="11968"/>
                </a:lnTo>
                <a:lnTo>
                  <a:pt x="1756607" y="9567"/>
                </a:lnTo>
                <a:lnTo>
                  <a:pt x="1690450" y="7410"/>
                </a:lnTo>
                <a:lnTo>
                  <a:pt x="1621803" y="5506"/>
                </a:lnTo>
                <a:lnTo>
                  <a:pt x="1550842" y="3867"/>
                </a:lnTo>
                <a:lnTo>
                  <a:pt x="1477738" y="2502"/>
                </a:lnTo>
                <a:lnTo>
                  <a:pt x="1402667" y="1423"/>
                </a:lnTo>
                <a:lnTo>
                  <a:pt x="1325801" y="639"/>
                </a:lnTo>
                <a:lnTo>
                  <a:pt x="1247316" y="161"/>
                </a:lnTo>
                <a:lnTo>
                  <a:pt x="1167384" y="0"/>
                </a:lnTo>
                <a:close/>
              </a:path>
            </a:pathLst>
          </a:custGeom>
          <a:solidFill>
            <a:srgbClr val="003B55"/>
          </a:solid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116" name="object 115">
            <a:extLst>
              <a:ext uri="{FF2B5EF4-FFF2-40B4-BE49-F238E27FC236}">
                <a16:creationId xmlns:a16="http://schemas.microsoft.com/office/drawing/2014/main" id="{DE8160DC-C7A6-41FA-91E4-53CAFDAC007C}"/>
              </a:ext>
            </a:extLst>
          </p:cNvPr>
          <p:cNvSpPr txBox="1"/>
          <p:nvPr/>
        </p:nvSpPr>
        <p:spPr>
          <a:xfrm>
            <a:off x="5432890" y="2402840"/>
            <a:ext cx="292100" cy="180456"/>
          </a:xfrm>
          <a:prstGeom prst="rect">
            <a:avLst/>
          </a:prstGeom>
        </p:spPr>
        <p:txBody>
          <a:bodyPr vert="horz" wrap="square" lIns="0" tIns="16087" rIns="0" bIns="0" rtlCol="0">
            <a:spAutoFit/>
          </a:bodyPr>
          <a:lstStyle/>
          <a:p>
            <a:pPr marL="16933" defTabSz="457200" eaLnBrk="1" hangingPunct="1">
              <a:spcBef>
                <a:spcPts val="127"/>
              </a:spcBef>
            </a:pPr>
            <a:r>
              <a:rPr sz="1067" b="1" spc="-13" dirty="0">
                <a:solidFill>
                  <a:srgbClr val="FFFFFF"/>
                </a:solidFill>
                <a:latin typeface="Carlito"/>
                <a:ea typeface="ＭＳ Ｐゴシック" charset="0"/>
                <a:cs typeface="Carlito"/>
              </a:rPr>
              <a:t>eLTE</a:t>
            </a:r>
            <a:endParaRPr sz="1067">
              <a:solidFill>
                <a:srgbClr val="000000"/>
              </a:solidFill>
              <a:latin typeface="Carlito"/>
              <a:ea typeface="ＭＳ Ｐゴシック" charset="0"/>
              <a:cs typeface="Carlito"/>
            </a:endParaRPr>
          </a:p>
        </p:txBody>
      </p:sp>
      <p:grpSp>
        <p:nvGrpSpPr>
          <p:cNvPr id="117" name="object 116">
            <a:extLst>
              <a:ext uri="{FF2B5EF4-FFF2-40B4-BE49-F238E27FC236}">
                <a16:creationId xmlns:a16="http://schemas.microsoft.com/office/drawing/2014/main" id="{5999C28A-F821-4C0D-99A7-ECE1A84AA04B}"/>
              </a:ext>
            </a:extLst>
          </p:cNvPr>
          <p:cNvGrpSpPr/>
          <p:nvPr/>
        </p:nvGrpSpPr>
        <p:grpSpPr>
          <a:xfrm>
            <a:off x="5531801" y="1507489"/>
            <a:ext cx="1274233" cy="502920"/>
            <a:chOff x="4148850" y="1130617"/>
            <a:chExt cx="955675" cy="377190"/>
          </a:xfrm>
        </p:grpSpPr>
        <p:sp>
          <p:nvSpPr>
            <p:cNvPr id="118" name="object 117">
              <a:extLst>
                <a:ext uri="{FF2B5EF4-FFF2-40B4-BE49-F238E27FC236}">
                  <a16:creationId xmlns:a16="http://schemas.microsoft.com/office/drawing/2014/main" id="{B1E289F6-53E5-49A3-82EB-9DA941DEAF2C}"/>
                </a:ext>
              </a:extLst>
            </p:cNvPr>
            <p:cNvSpPr/>
            <p:nvPr/>
          </p:nvSpPr>
          <p:spPr>
            <a:xfrm>
              <a:off x="4148850" y="1349953"/>
              <a:ext cx="955082" cy="157846"/>
            </a:xfrm>
            <a:prstGeom prst="rect">
              <a:avLst/>
            </a:prstGeom>
            <a:blipFill>
              <a:blip r:embed="rId12" cstate="print"/>
              <a:stretch>
                <a:fillRect/>
              </a:stretch>
            </a:blip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119" name="object 118">
              <a:extLst>
                <a:ext uri="{FF2B5EF4-FFF2-40B4-BE49-F238E27FC236}">
                  <a16:creationId xmlns:a16="http://schemas.microsoft.com/office/drawing/2014/main" id="{0EDB2789-B890-48F0-87E0-1D76AABFBD5C}"/>
                </a:ext>
              </a:extLst>
            </p:cNvPr>
            <p:cNvSpPr/>
            <p:nvPr/>
          </p:nvSpPr>
          <p:spPr>
            <a:xfrm>
              <a:off x="4167759" y="1137285"/>
              <a:ext cx="825500" cy="251460"/>
            </a:xfrm>
            <a:custGeom>
              <a:avLst/>
              <a:gdLst/>
              <a:ahLst/>
              <a:cxnLst/>
              <a:rect l="l" t="t" r="r" b="b"/>
              <a:pathLst>
                <a:path w="825500" h="251459">
                  <a:moveTo>
                    <a:pt x="783336" y="0"/>
                  </a:moveTo>
                  <a:lnTo>
                    <a:pt x="41910" y="0"/>
                  </a:lnTo>
                  <a:lnTo>
                    <a:pt x="25610" y="3298"/>
                  </a:lnTo>
                  <a:lnTo>
                    <a:pt x="12287" y="12287"/>
                  </a:lnTo>
                  <a:lnTo>
                    <a:pt x="3298" y="25610"/>
                  </a:lnTo>
                  <a:lnTo>
                    <a:pt x="0" y="41910"/>
                  </a:lnTo>
                  <a:lnTo>
                    <a:pt x="0" y="209550"/>
                  </a:lnTo>
                  <a:lnTo>
                    <a:pt x="3298" y="225849"/>
                  </a:lnTo>
                  <a:lnTo>
                    <a:pt x="12287" y="239172"/>
                  </a:lnTo>
                  <a:lnTo>
                    <a:pt x="25610" y="248161"/>
                  </a:lnTo>
                  <a:lnTo>
                    <a:pt x="41910" y="251460"/>
                  </a:lnTo>
                  <a:lnTo>
                    <a:pt x="783336" y="251460"/>
                  </a:lnTo>
                  <a:lnTo>
                    <a:pt x="799635" y="248161"/>
                  </a:lnTo>
                  <a:lnTo>
                    <a:pt x="812958" y="239172"/>
                  </a:lnTo>
                  <a:lnTo>
                    <a:pt x="821947" y="225849"/>
                  </a:lnTo>
                  <a:lnTo>
                    <a:pt x="825245" y="209550"/>
                  </a:lnTo>
                  <a:lnTo>
                    <a:pt x="825245" y="41910"/>
                  </a:lnTo>
                  <a:lnTo>
                    <a:pt x="821947" y="25610"/>
                  </a:lnTo>
                  <a:lnTo>
                    <a:pt x="812958" y="12287"/>
                  </a:lnTo>
                  <a:lnTo>
                    <a:pt x="799635" y="3298"/>
                  </a:lnTo>
                  <a:lnTo>
                    <a:pt x="783336" y="0"/>
                  </a:lnTo>
                  <a:close/>
                </a:path>
              </a:pathLst>
            </a:custGeom>
            <a:solidFill>
              <a:srgbClr val="A91A12"/>
            </a:solid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120" name="object 119">
              <a:extLst>
                <a:ext uri="{FF2B5EF4-FFF2-40B4-BE49-F238E27FC236}">
                  <a16:creationId xmlns:a16="http://schemas.microsoft.com/office/drawing/2014/main" id="{1D96E5BD-A33A-45C8-89A5-2D7987F80A98}"/>
                </a:ext>
              </a:extLst>
            </p:cNvPr>
            <p:cNvSpPr/>
            <p:nvPr/>
          </p:nvSpPr>
          <p:spPr>
            <a:xfrm>
              <a:off x="4167759" y="1137285"/>
              <a:ext cx="825500" cy="251460"/>
            </a:xfrm>
            <a:custGeom>
              <a:avLst/>
              <a:gdLst/>
              <a:ahLst/>
              <a:cxnLst/>
              <a:rect l="l" t="t" r="r" b="b"/>
              <a:pathLst>
                <a:path w="825500" h="251459">
                  <a:moveTo>
                    <a:pt x="0" y="41910"/>
                  </a:moveTo>
                  <a:lnTo>
                    <a:pt x="3298" y="25610"/>
                  </a:lnTo>
                  <a:lnTo>
                    <a:pt x="12287" y="12287"/>
                  </a:lnTo>
                  <a:lnTo>
                    <a:pt x="25610" y="3298"/>
                  </a:lnTo>
                  <a:lnTo>
                    <a:pt x="41910" y="0"/>
                  </a:lnTo>
                  <a:lnTo>
                    <a:pt x="783336" y="0"/>
                  </a:lnTo>
                  <a:lnTo>
                    <a:pt x="799635" y="3298"/>
                  </a:lnTo>
                  <a:lnTo>
                    <a:pt x="812958" y="12287"/>
                  </a:lnTo>
                  <a:lnTo>
                    <a:pt x="821947" y="25610"/>
                  </a:lnTo>
                  <a:lnTo>
                    <a:pt x="825245" y="41910"/>
                  </a:lnTo>
                  <a:lnTo>
                    <a:pt x="825245" y="209550"/>
                  </a:lnTo>
                  <a:lnTo>
                    <a:pt x="821947" y="225849"/>
                  </a:lnTo>
                  <a:lnTo>
                    <a:pt x="812958" y="239172"/>
                  </a:lnTo>
                  <a:lnTo>
                    <a:pt x="799635" y="248161"/>
                  </a:lnTo>
                  <a:lnTo>
                    <a:pt x="783336" y="251460"/>
                  </a:lnTo>
                  <a:lnTo>
                    <a:pt x="41910" y="251460"/>
                  </a:lnTo>
                  <a:lnTo>
                    <a:pt x="25610" y="248161"/>
                  </a:lnTo>
                  <a:lnTo>
                    <a:pt x="12287" y="239172"/>
                  </a:lnTo>
                  <a:lnTo>
                    <a:pt x="3298" y="225849"/>
                  </a:lnTo>
                  <a:lnTo>
                    <a:pt x="0" y="209550"/>
                  </a:lnTo>
                  <a:lnTo>
                    <a:pt x="0" y="41910"/>
                  </a:lnTo>
                  <a:close/>
                </a:path>
              </a:pathLst>
            </a:custGeom>
            <a:ln w="12954">
              <a:solidFill>
                <a:srgbClr val="282828"/>
              </a:solidFill>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grpSp>
      <p:sp>
        <p:nvSpPr>
          <p:cNvPr id="121" name="object 120">
            <a:extLst>
              <a:ext uri="{FF2B5EF4-FFF2-40B4-BE49-F238E27FC236}">
                <a16:creationId xmlns:a16="http://schemas.microsoft.com/office/drawing/2014/main" id="{72F3EC90-979C-4D9B-8ED8-D94D56CD7C29}"/>
              </a:ext>
            </a:extLst>
          </p:cNvPr>
          <p:cNvSpPr txBox="1"/>
          <p:nvPr/>
        </p:nvSpPr>
        <p:spPr>
          <a:xfrm>
            <a:off x="5904992" y="1559898"/>
            <a:ext cx="401320" cy="232542"/>
          </a:xfrm>
          <a:prstGeom prst="rect">
            <a:avLst/>
          </a:prstGeom>
        </p:spPr>
        <p:txBody>
          <a:bodyPr vert="horz" wrap="square" lIns="0" tIns="16933" rIns="0" bIns="0" rtlCol="0">
            <a:spAutoFit/>
          </a:bodyPr>
          <a:lstStyle/>
          <a:p>
            <a:pPr marL="16933" defTabSz="457200" eaLnBrk="1" hangingPunct="1">
              <a:spcBef>
                <a:spcPts val="133"/>
              </a:spcBef>
            </a:pPr>
            <a:r>
              <a:rPr sz="1400" spc="67" dirty="0">
                <a:solidFill>
                  <a:srgbClr val="FFFFFF"/>
                </a:solidFill>
                <a:latin typeface="Arial"/>
                <a:ea typeface="ＭＳ Ｐゴシック" charset="0"/>
                <a:cs typeface="Arial"/>
              </a:rPr>
              <a:t>5</a:t>
            </a:r>
            <a:r>
              <a:rPr sz="1400" spc="-67" dirty="0">
                <a:solidFill>
                  <a:srgbClr val="FFFFFF"/>
                </a:solidFill>
                <a:latin typeface="Arial"/>
                <a:ea typeface="ＭＳ Ｐゴシック" charset="0"/>
                <a:cs typeface="Arial"/>
              </a:rPr>
              <a:t>G</a:t>
            </a:r>
            <a:r>
              <a:rPr sz="1400" dirty="0">
                <a:solidFill>
                  <a:srgbClr val="FFFFFF"/>
                </a:solidFill>
                <a:latin typeface="Arial"/>
                <a:ea typeface="ＭＳ Ｐゴシック" charset="0"/>
                <a:cs typeface="Arial"/>
              </a:rPr>
              <a:t>C</a:t>
            </a:r>
            <a:endParaRPr sz="1400">
              <a:solidFill>
                <a:srgbClr val="000000"/>
              </a:solidFill>
              <a:latin typeface="Arial"/>
              <a:ea typeface="ＭＳ Ｐゴシック" charset="0"/>
              <a:cs typeface="Arial"/>
            </a:endParaRPr>
          </a:p>
        </p:txBody>
      </p:sp>
      <p:grpSp>
        <p:nvGrpSpPr>
          <p:cNvPr id="122" name="object 121">
            <a:extLst>
              <a:ext uri="{FF2B5EF4-FFF2-40B4-BE49-F238E27FC236}">
                <a16:creationId xmlns:a16="http://schemas.microsoft.com/office/drawing/2014/main" id="{B844DB2F-A6AD-463B-A489-CF39A0277747}"/>
              </a:ext>
            </a:extLst>
          </p:cNvPr>
          <p:cNvGrpSpPr/>
          <p:nvPr/>
        </p:nvGrpSpPr>
        <p:grpSpPr>
          <a:xfrm>
            <a:off x="6012687" y="1845055"/>
            <a:ext cx="1109980" cy="1449493"/>
            <a:chOff x="4509515" y="1383791"/>
            <a:chExt cx="832485" cy="1087120"/>
          </a:xfrm>
        </p:grpSpPr>
        <p:sp>
          <p:nvSpPr>
            <p:cNvPr id="123" name="object 122">
              <a:extLst>
                <a:ext uri="{FF2B5EF4-FFF2-40B4-BE49-F238E27FC236}">
                  <a16:creationId xmlns:a16="http://schemas.microsoft.com/office/drawing/2014/main" id="{35DF7CFC-790B-4E7C-A7E0-CC3F39CC9743}"/>
                </a:ext>
              </a:extLst>
            </p:cNvPr>
            <p:cNvSpPr/>
            <p:nvPr/>
          </p:nvSpPr>
          <p:spPr>
            <a:xfrm>
              <a:off x="4621148" y="1388744"/>
              <a:ext cx="10160" cy="266065"/>
            </a:xfrm>
            <a:custGeom>
              <a:avLst/>
              <a:gdLst/>
              <a:ahLst/>
              <a:cxnLst/>
              <a:rect l="l" t="t" r="r" b="b"/>
              <a:pathLst>
                <a:path w="10160" h="266064">
                  <a:moveTo>
                    <a:pt x="9905" y="266064"/>
                  </a:moveTo>
                  <a:lnTo>
                    <a:pt x="0" y="0"/>
                  </a:lnTo>
                </a:path>
              </a:pathLst>
            </a:custGeom>
            <a:ln w="9906">
              <a:solidFill>
                <a:srgbClr val="C00000"/>
              </a:solidFill>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124" name="object 123">
              <a:extLst>
                <a:ext uri="{FF2B5EF4-FFF2-40B4-BE49-F238E27FC236}">
                  <a16:creationId xmlns:a16="http://schemas.microsoft.com/office/drawing/2014/main" id="{4CBA9DB0-4D19-410C-951E-19EEE75BE842}"/>
                </a:ext>
              </a:extLst>
            </p:cNvPr>
            <p:cNvSpPr/>
            <p:nvPr/>
          </p:nvSpPr>
          <p:spPr>
            <a:xfrm>
              <a:off x="4509515" y="1654301"/>
              <a:ext cx="242315" cy="225551"/>
            </a:xfrm>
            <a:prstGeom prst="rect">
              <a:avLst/>
            </a:prstGeom>
            <a:blipFill>
              <a:blip r:embed="rId5" cstate="print"/>
              <a:stretch>
                <a:fillRect/>
              </a:stretch>
            </a:blip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125" name="object 124">
              <a:extLst>
                <a:ext uri="{FF2B5EF4-FFF2-40B4-BE49-F238E27FC236}">
                  <a16:creationId xmlns:a16="http://schemas.microsoft.com/office/drawing/2014/main" id="{9392274A-E592-4DFC-B9B0-7C0E4D05A28A}"/>
                </a:ext>
              </a:extLst>
            </p:cNvPr>
            <p:cNvSpPr/>
            <p:nvPr/>
          </p:nvSpPr>
          <p:spPr>
            <a:xfrm>
              <a:off x="4592954" y="1388744"/>
              <a:ext cx="10160" cy="266065"/>
            </a:xfrm>
            <a:custGeom>
              <a:avLst/>
              <a:gdLst/>
              <a:ahLst/>
              <a:cxnLst/>
              <a:rect l="l" t="t" r="r" b="b"/>
              <a:pathLst>
                <a:path w="10160" h="266064">
                  <a:moveTo>
                    <a:pt x="9906" y="266064"/>
                  </a:moveTo>
                  <a:lnTo>
                    <a:pt x="0" y="0"/>
                  </a:lnTo>
                </a:path>
              </a:pathLst>
            </a:custGeom>
            <a:ln w="9905">
              <a:solidFill>
                <a:srgbClr val="C00000"/>
              </a:solidFill>
              <a:prstDash val="sysDash"/>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126" name="object 125">
              <a:extLst>
                <a:ext uri="{FF2B5EF4-FFF2-40B4-BE49-F238E27FC236}">
                  <a16:creationId xmlns:a16="http://schemas.microsoft.com/office/drawing/2014/main" id="{501F8181-1A59-422F-8EA0-95D1A94F0EAB}"/>
                </a:ext>
              </a:extLst>
            </p:cNvPr>
            <p:cNvSpPr/>
            <p:nvPr/>
          </p:nvSpPr>
          <p:spPr>
            <a:xfrm>
              <a:off x="5067990" y="2243483"/>
              <a:ext cx="273809" cy="227375"/>
            </a:xfrm>
            <a:prstGeom prst="rect">
              <a:avLst/>
            </a:prstGeom>
            <a:blipFill>
              <a:blip r:embed="rId11" cstate="print"/>
              <a:stretch>
                <a:fillRect/>
              </a:stretch>
            </a:blipFill>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127" name="object 126">
              <a:extLst>
                <a:ext uri="{FF2B5EF4-FFF2-40B4-BE49-F238E27FC236}">
                  <a16:creationId xmlns:a16="http://schemas.microsoft.com/office/drawing/2014/main" id="{ED55BDDB-5604-4C96-BC02-D63CA29CCB48}"/>
                </a:ext>
              </a:extLst>
            </p:cNvPr>
            <p:cNvSpPr/>
            <p:nvPr/>
          </p:nvSpPr>
          <p:spPr>
            <a:xfrm>
              <a:off x="4656200" y="1936622"/>
              <a:ext cx="645160" cy="289560"/>
            </a:xfrm>
            <a:custGeom>
              <a:avLst/>
              <a:gdLst/>
              <a:ahLst/>
              <a:cxnLst/>
              <a:rect l="l" t="t" r="r" b="b"/>
              <a:pathLst>
                <a:path w="645160" h="289560">
                  <a:moveTo>
                    <a:pt x="0" y="0"/>
                  </a:moveTo>
                  <a:lnTo>
                    <a:pt x="31403" y="35170"/>
                  </a:lnTo>
                  <a:lnTo>
                    <a:pt x="63420" y="69745"/>
                  </a:lnTo>
                  <a:lnTo>
                    <a:pt x="96648" y="103129"/>
                  </a:lnTo>
                  <a:lnTo>
                    <a:pt x="131684" y="134728"/>
                  </a:lnTo>
                  <a:lnTo>
                    <a:pt x="169126" y="163944"/>
                  </a:lnTo>
                  <a:lnTo>
                    <a:pt x="209572" y="190184"/>
                  </a:lnTo>
                  <a:lnTo>
                    <a:pt x="253619" y="212851"/>
                  </a:lnTo>
                  <a:lnTo>
                    <a:pt x="360045" y="245197"/>
                  </a:lnTo>
                  <a:lnTo>
                    <a:pt x="489426" y="269303"/>
                  </a:lnTo>
                  <a:lnTo>
                    <a:pt x="598662" y="284360"/>
                  </a:lnTo>
                  <a:lnTo>
                    <a:pt x="644651" y="289559"/>
                  </a:lnTo>
                </a:path>
              </a:pathLst>
            </a:custGeom>
            <a:ln w="9906">
              <a:solidFill>
                <a:srgbClr val="C00000"/>
              </a:solidFill>
              <a:prstDash val="sysDash"/>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sp>
          <p:nvSpPr>
            <p:cNvPr id="128" name="object 127">
              <a:extLst>
                <a:ext uri="{FF2B5EF4-FFF2-40B4-BE49-F238E27FC236}">
                  <a16:creationId xmlns:a16="http://schemas.microsoft.com/office/drawing/2014/main" id="{79F2B81B-7884-4D67-9E64-B8410D4AFFEC}"/>
                </a:ext>
              </a:extLst>
            </p:cNvPr>
            <p:cNvSpPr/>
            <p:nvPr/>
          </p:nvSpPr>
          <p:spPr>
            <a:xfrm>
              <a:off x="4669154" y="1919097"/>
              <a:ext cx="643890" cy="289560"/>
            </a:xfrm>
            <a:custGeom>
              <a:avLst/>
              <a:gdLst/>
              <a:ahLst/>
              <a:cxnLst/>
              <a:rect l="l" t="t" r="r" b="b"/>
              <a:pathLst>
                <a:path w="643889" h="289560">
                  <a:moveTo>
                    <a:pt x="0" y="0"/>
                  </a:moveTo>
                  <a:lnTo>
                    <a:pt x="31389" y="35170"/>
                  </a:lnTo>
                  <a:lnTo>
                    <a:pt x="63367" y="69745"/>
                  </a:lnTo>
                  <a:lnTo>
                    <a:pt x="96538" y="103129"/>
                  </a:lnTo>
                  <a:lnTo>
                    <a:pt x="131506" y="134728"/>
                  </a:lnTo>
                  <a:lnTo>
                    <a:pt x="168876" y="163944"/>
                  </a:lnTo>
                  <a:lnTo>
                    <a:pt x="209252" y="190184"/>
                  </a:lnTo>
                  <a:lnTo>
                    <a:pt x="253237" y="212851"/>
                  </a:lnTo>
                  <a:lnTo>
                    <a:pt x="359550" y="245197"/>
                  </a:lnTo>
                  <a:lnTo>
                    <a:pt x="488807" y="269303"/>
                  </a:lnTo>
                  <a:lnTo>
                    <a:pt x="597941" y="284360"/>
                  </a:lnTo>
                  <a:lnTo>
                    <a:pt x="643890" y="289559"/>
                  </a:lnTo>
                </a:path>
              </a:pathLst>
            </a:custGeom>
            <a:ln w="9906">
              <a:solidFill>
                <a:srgbClr val="C00000"/>
              </a:solidFill>
            </a:ln>
          </p:spPr>
          <p:txBody>
            <a:bodyPr wrap="square" lIns="0" tIns="0" rIns="0" bIns="0" rtlCol="0"/>
            <a:lstStyle/>
            <a:p>
              <a:pPr defTabSz="457200" eaLnBrk="1" hangingPunct="1"/>
              <a:endParaRPr>
                <a:solidFill>
                  <a:srgbClr val="000000"/>
                </a:solidFill>
                <a:latin typeface="Arial" charset="0"/>
                <a:ea typeface="ＭＳ Ｐゴシック" charset="0"/>
              </a:endParaRPr>
            </a:p>
          </p:txBody>
        </p:sp>
      </p:grpSp>
      <p:sp>
        <p:nvSpPr>
          <p:cNvPr id="129" name="object 128">
            <a:extLst>
              <a:ext uri="{FF2B5EF4-FFF2-40B4-BE49-F238E27FC236}">
                <a16:creationId xmlns:a16="http://schemas.microsoft.com/office/drawing/2014/main" id="{04EF3D09-F48D-49C7-AD4E-BE37E2A9111B}"/>
              </a:ext>
            </a:extLst>
          </p:cNvPr>
          <p:cNvSpPr txBox="1"/>
          <p:nvPr/>
        </p:nvSpPr>
        <p:spPr>
          <a:xfrm>
            <a:off x="5491479" y="1005841"/>
            <a:ext cx="1303867" cy="389786"/>
          </a:xfrm>
          <a:prstGeom prst="rect">
            <a:avLst/>
          </a:prstGeom>
          <a:solidFill>
            <a:srgbClr val="FFFFFF">
              <a:lumMod val="95000"/>
            </a:srgbClr>
          </a:solidFill>
        </p:spPr>
        <p:txBody>
          <a:bodyPr vert="horz" wrap="square" lIns="0" tIns="60959" rIns="0" bIns="0" rtlCol="0">
            <a:spAutoFit/>
          </a:bodyPr>
          <a:lstStyle/>
          <a:p>
            <a:pPr marL="121070" marR="0" lvl="0" indent="0" defTabSz="457200" eaLnBrk="1" fontAlgn="auto" latinLnBrk="0" hangingPunct="1">
              <a:lnSpc>
                <a:spcPct val="100000"/>
              </a:lnSpc>
              <a:spcBef>
                <a:spcPts val="479"/>
              </a:spcBef>
              <a:spcAft>
                <a:spcPts val="0"/>
              </a:spcAft>
              <a:buClrTx/>
              <a:buSzTx/>
              <a:buFontTx/>
              <a:buNone/>
              <a:tabLst/>
              <a:defRPr/>
            </a:pPr>
            <a:r>
              <a:rPr kumimoji="0" sz="2133" b="0" i="0" u="none" strike="noStrike" kern="0" cap="none" spc="7" normalizeH="0" baseline="0" noProof="0" dirty="0">
                <a:ln>
                  <a:noFill/>
                </a:ln>
                <a:solidFill>
                  <a:srgbClr val="282828"/>
                </a:solidFill>
                <a:effectLst/>
                <a:uLnTx/>
                <a:uFillTx/>
                <a:latin typeface="Arial"/>
                <a:ea typeface="ＭＳ Ｐゴシック" charset="0"/>
                <a:cs typeface="Arial"/>
              </a:rPr>
              <a:t>Option</a:t>
            </a:r>
            <a:r>
              <a:rPr kumimoji="0" sz="2133" b="0" i="0" u="none" strike="noStrike" kern="0" cap="none" spc="-20" normalizeH="0" baseline="0" noProof="0" dirty="0">
                <a:ln>
                  <a:noFill/>
                </a:ln>
                <a:solidFill>
                  <a:srgbClr val="282828"/>
                </a:solidFill>
                <a:effectLst/>
                <a:uLnTx/>
                <a:uFillTx/>
                <a:latin typeface="Arial"/>
                <a:ea typeface="ＭＳ Ｐゴシック" charset="0"/>
                <a:cs typeface="Arial"/>
              </a:rPr>
              <a:t> </a:t>
            </a:r>
            <a:r>
              <a:rPr kumimoji="0" sz="2133" b="0" i="0" u="none" strike="noStrike" kern="0" cap="none" spc="93" normalizeH="0" baseline="0" noProof="0" dirty="0">
                <a:ln>
                  <a:noFill/>
                </a:ln>
                <a:solidFill>
                  <a:srgbClr val="282828"/>
                </a:solidFill>
                <a:effectLst/>
                <a:uLnTx/>
                <a:uFillTx/>
                <a:latin typeface="Arial"/>
                <a:ea typeface="ＭＳ Ｐゴシック" charset="0"/>
                <a:cs typeface="Arial"/>
              </a:rPr>
              <a:t>5</a:t>
            </a:r>
            <a:endParaRPr kumimoji="0" sz="2133" b="0" i="0" u="none" strike="noStrike" kern="0" cap="none" spc="0" normalizeH="0" baseline="0" noProof="0">
              <a:ln>
                <a:noFill/>
              </a:ln>
              <a:solidFill>
                <a:srgbClr val="000000"/>
              </a:solidFill>
              <a:effectLst/>
              <a:uLnTx/>
              <a:uFillTx/>
              <a:latin typeface="Arial"/>
              <a:ea typeface="ＭＳ Ｐゴシック" charset="0"/>
              <a:cs typeface="Arial"/>
            </a:endParaRPr>
          </a:p>
        </p:txBody>
      </p:sp>
      <p:sp>
        <p:nvSpPr>
          <p:cNvPr id="130" name="object 129">
            <a:extLst>
              <a:ext uri="{FF2B5EF4-FFF2-40B4-BE49-F238E27FC236}">
                <a16:creationId xmlns:a16="http://schemas.microsoft.com/office/drawing/2014/main" id="{A7928419-2DEF-49EA-B822-89CF243EE4C9}"/>
              </a:ext>
            </a:extLst>
          </p:cNvPr>
          <p:cNvSpPr txBox="1"/>
          <p:nvPr/>
        </p:nvSpPr>
        <p:spPr>
          <a:xfrm>
            <a:off x="559817" y="5988305"/>
            <a:ext cx="11036300" cy="390642"/>
          </a:xfrm>
          <a:prstGeom prst="rect">
            <a:avLst/>
          </a:prstGeom>
          <a:solidFill>
            <a:srgbClr val="0070C0"/>
          </a:solidFill>
          <a:ln>
            <a:solidFill>
              <a:srgbClr val="0735A0"/>
            </a:solidFill>
          </a:ln>
        </p:spPr>
        <p:txBody>
          <a:bodyPr vert="horz" wrap="square" lIns="0" tIns="61807" rIns="0" bIns="0" rtlCol="0">
            <a:spAutoFit/>
          </a:bodyPr>
          <a:lstStyle/>
          <a:p>
            <a:pPr marL="5927" marR="0" lvl="0" indent="0" algn="ctr" defTabSz="457200" eaLnBrk="1" fontAlgn="auto" latinLnBrk="0" hangingPunct="1">
              <a:lnSpc>
                <a:spcPct val="100000"/>
              </a:lnSpc>
              <a:spcBef>
                <a:spcPts val="487"/>
              </a:spcBef>
              <a:spcAft>
                <a:spcPts val="0"/>
              </a:spcAft>
              <a:buClrTx/>
              <a:buSzTx/>
              <a:buFontTx/>
              <a:buNone/>
              <a:tabLst/>
              <a:defRPr/>
            </a:pPr>
            <a:r>
              <a:rPr kumimoji="0" sz="2133" b="0" i="0" u="none" strike="noStrike" kern="0" cap="none" spc="33" normalizeH="0" baseline="0" noProof="0" dirty="0">
                <a:ln>
                  <a:noFill/>
                </a:ln>
                <a:solidFill>
                  <a:srgbClr val="FFFFFF"/>
                </a:solidFill>
                <a:effectLst/>
                <a:uLnTx/>
                <a:uFillTx/>
                <a:latin typeface="Arial"/>
                <a:ea typeface="ＭＳ Ｐゴシック" charset="0"/>
                <a:cs typeface="Arial"/>
              </a:rPr>
              <a:t>Deployed </a:t>
            </a:r>
            <a:r>
              <a:rPr kumimoji="0" sz="2133" b="0" i="0" u="none" strike="noStrike" kern="0" cap="none" spc="40" normalizeH="0" baseline="0" noProof="0" dirty="0">
                <a:ln>
                  <a:noFill/>
                </a:ln>
                <a:solidFill>
                  <a:srgbClr val="FFFFFF"/>
                </a:solidFill>
                <a:effectLst/>
                <a:uLnTx/>
                <a:uFillTx/>
                <a:latin typeface="Arial"/>
                <a:ea typeface="ＭＳ Ｐゴシック" charset="0"/>
                <a:cs typeface="Arial"/>
              </a:rPr>
              <a:t>options </a:t>
            </a:r>
            <a:r>
              <a:rPr kumimoji="0" sz="2133" b="0" i="0" u="none" strike="noStrike" kern="0" cap="none" spc="53" normalizeH="0" baseline="0" noProof="0" dirty="0">
                <a:ln>
                  <a:noFill/>
                </a:ln>
                <a:solidFill>
                  <a:srgbClr val="FFFFFF"/>
                </a:solidFill>
                <a:effectLst/>
                <a:uLnTx/>
                <a:uFillTx/>
                <a:latin typeface="Arial"/>
                <a:ea typeface="ＭＳ Ｐゴシック" charset="0"/>
                <a:cs typeface="Arial"/>
              </a:rPr>
              <a:t>depend </a:t>
            </a:r>
            <a:r>
              <a:rPr kumimoji="0" sz="2133" b="0" i="0" u="none" strike="noStrike" kern="0" cap="none" spc="33" normalizeH="0" baseline="0" noProof="0" dirty="0">
                <a:ln>
                  <a:noFill/>
                </a:ln>
                <a:solidFill>
                  <a:srgbClr val="FFFFFF"/>
                </a:solidFill>
                <a:effectLst/>
                <a:uLnTx/>
                <a:uFillTx/>
                <a:latin typeface="Arial"/>
                <a:ea typeface="ＭＳ Ｐゴシック" charset="0"/>
                <a:cs typeface="Arial"/>
              </a:rPr>
              <a:t>on </a:t>
            </a:r>
            <a:r>
              <a:rPr kumimoji="0" sz="2133" b="0" i="0" u="none" strike="noStrike" kern="0" cap="none" spc="0" normalizeH="0" baseline="0" noProof="0" dirty="0">
                <a:ln>
                  <a:noFill/>
                </a:ln>
                <a:solidFill>
                  <a:srgbClr val="FFFFFF"/>
                </a:solidFill>
                <a:effectLst/>
                <a:uLnTx/>
                <a:uFillTx/>
                <a:latin typeface="Arial"/>
                <a:ea typeface="ＭＳ Ｐゴシック" charset="0"/>
                <a:cs typeface="Arial"/>
              </a:rPr>
              <a:t>Use</a:t>
            </a:r>
            <a:r>
              <a:rPr kumimoji="0" sz="2133" b="0" i="0" u="none" strike="noStrike" kern="0" cap="none" spc="40" normalizeH="0" baseline="0" noProof="0" dirty="0">
                <a:ln>
                  <a:noFill/>
                </a:ln>
                <a:solidFill>
                  <a:srgbClr val="FFFFFF"/>
                </a:solidFill>
                <a:effectLst/>
                <a:uLnTx/>
                <a:uFillTx/>
                <a:latin typeface="Arial"/>
                <a:ea typeface="ＭＳ Ｐゴシック" charset="0"/>
                <a:cs typeface="Arial"/>
              </a:rPr>
              <a:t> Cases/Spectrum</a:t>
            </a:r>
            <a:endParaRPr kumimoji="0" sz="2133" b="0" i="0" u="none" strike="noStrike" kern="0" cap="none" spc="0" normalizeH="0" baseline="0" noProof="0">
              <a:ln>
                <a:noFill/>
              </a:ln>
              <a:solidFill>
                <a:srgbClr val="000000"/>
              </a:solidFill>
              <a:effectLst/>
              <a:uLnTx/>
              <a:uFillTx/>
              <a:latin typeface="Arial"/>
              <a:ea typeface="ＭＳ Ｐゴシック" charset="0"/>
              <a:cs typeface="Arial"/>
            </a:endParaRPr>
          </a:p>
        </p:txBody>
      </p:sp>
      <p:sp>
        <p:nvSpPr>
          <p:cNvPr id="131" name="Rectangle: Rounded Corners 130">
            <a:extLst>
              <a:ext uri="{FF2B5EF4-FFF2-40B4-BE49-F238E27FC236}">
                <a16:creationId xmlns:a16="http://schemas.microsoft.com/office/drawing/2014/main" id="{17B9C8FD-1337-4F19-B61E-89EC737CDABC}"/>
              </a:ext>
            </a:extLst>
          </p:cNvPr>
          <p:cNvSpPr/>
          <p:nvPr/>
        </p:nvSpPr>
        <p:spPr bwMode="auto">
          <a:xfrm>
            <a:off x="143340" y="3655583"/>
            <a:ext cx="4464220" cy="2314212"/>
          </a:xfrm>
          <a:prstGeom prst="roundRect">
            <a:avLst/>
          </a:prstGeom>
          <a:noFill/>
          <a:ln w="9525" cap="flat" cmpd="sng" algn="ctr">
            <a:solidFill>
              <a:schemeClr val="tx1"/>
            </a:solidFill>
            <a:prstDash val="dash"/>
            <a:headEnd type="none" w="med" len="med"/>
            <a:tailEnd type="arrow"/>
          </a:ln>
          <a:effectLst/>
        </p:spPr>
        <p:txBody>
          <a:bodyPr lIns="83396" tIns="41697" rIns="83396" bIns="41697" rtlCol="0" anchor="ctr"/>
          <a:lstStyle/>
          <a:p>
            <a:pPr marL="0" marR="0" indent="0" algn="ctr" defTabSz="624863" eaLnBrk="1" fontAlgn="t"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a:ln>
                <a:noFill/>
              </a:ln>
              <a:solidFill>
                <a:srgbClr val="000000">
                  <a:lumMod val="75000"/>
                  <a:lumOff val="25000"/>
                </a:srgbClr>
              </a:solidFill>
              <a:effectLst/>
              <a:uLnTx/>
              <a:uFillTx/>
              <a:latin typeface="FrutigerNext LT Regular"/>
              <a:ea typeface="华文细黑"/>
              <a:cs typeface="+mn-ea"/>
              <a:sym typeface="Segoe UI Light" panose="020B0502040204020203" pitchFamily="34" charset="0"/>
            </a:endParaRPr>
          </a:p>
        </p:txBody>
      </p:sp>
    </p:spTree>
    <p:extLst>
      <p:ext uri="{BB962C8B-B14F-4D97-AF65-F5344CB8AC3E}">
        <p14:creationId xmlns:p14="http://schemas.microsoft.com/office/powerpoint/2010/main" val="936014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DCC520D-1830-18E4-2EAB-967E4BB75297}"/>
              </a:ext>
            </a:extLst>
          </p:cNvPr>
          <p:cNvSpPr/>
          <p:nvPr/>
        </p:nvSpPr>
        <p:spPr>
          <a:xfrm>
            <a:off x="3414089" y="165652"/>
            <a:ext cx="5675243" cy="424069"/>
          </a:xfrm>
          <a:custGeom>
            <a:avLst/>
            <a:gdLst>
              <a:gd name="connsiteX0" fmla="*/ 4185492 w 4256432"/>
              <a:gd name="connsiteY0" fmla="*/ 0 h 318052"/>
              <a:gd name="connsiteX1" fmla="*/ 4256433 w 4256432"/>
              <a:gd name="connsiteY1" fmla="*/ 0 h 318052"/>
              <a:gd name="connsiteX2" fmla="*/ 4256433 w 4256432"/>
              <a:gd name="connsiteY2" fmla="*/ 318052 h 318052"/>
              <a:gd name="connsiteX3" fmla="*/ 4185492 w 4256432"/>
              <a:gd name="connsiteY3" fmla="*/ 318052 h 318052"/>
              <a:gd name="connsiteX4" fmla="*/ 70941 w 4256432"/>
              <a:gd name="connsiteY4" fmla="*/ 318052 h 318052"/>
              <a:gd name="connsiteX5" fmla="*/ 0 w 4256432"/>
              <a:gd name="connsiteY5" fmla="*/ 318052 h 318052"/>
              <a:gd name="connsiteX6" fmla="*/ 0 w 4256432"/>
              <a:gd name="connsiteY6" fmla="*/ 0 h 318052"/>
              <a:gd name="connsiteX7" fmla="*/ 70941 w 4256432"/>
              <a:gd name="connsiteY7" fmla="*/ 0 h 31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432" h="318052">
                <a:moveTo>
                  <a:pt x="4185492" y="0"/>
                </a:moveTo>
                <a:cubicBezTo>
                  <a:pt x="4224671" y="0"/>
                  <a:pt x="4256433" y="0"/>
                  <a:pt x="4256433" y="0"/>
                </a:cubicBezTo>
                <a:lnTo>
                  <a:pt x="4256433" y="318052"/>
                </a:lnTo>
                <a:cubicBezTo>
                  <a:pt x="4256433" y="318052"/>
                  <a:pt x="4224671" y="318052"/>
                  <a:pt x="4185492" y="318052"/>
                </a:cubicBezTo>
                <a:lnTo>
                  <a:pt x="70941" y="318052"/>
                </a:lnTo>
                <a:cubicBezTo>
                  <a:pt x="31761" y="318052"/>
                  <a:pt x="0" y="318052"/>
                  <a:pt x="0" y="318052"/>
                </a:cubicBezTo>
                <a:lnTo>
                  <a:pt x="0" y="0"/>
                </a:lnTo>
                <a:cubicBezTo>
                  <a:pt x="0" y="0"/>
                  <a:pt x="31761" y="0"/>
                  <a:pt x="70941" y="0"/>
                </a:cubicBezTo>
                <a:close/>
              </a:path>
            </a:pathLst>
          </a:custGeom>
          <a:solidFill>
            <a:srgbClr val="FFFFFF"/>
          </a:solidFill>
          <a:ln w="7088" cap="flat">
            <a:solidFill>
              <a:srgbClr val="000000"/>
            </a:solidFill>
            <a:prstDash val="solid"/>
            <a:miter/>
          </a:ln>
        </p:spPr>
        <p:txBody>
          <a:bodyPr rtlCol="0" anchor="ctr"/>
          <a:lstStyle/>
          <a:p>
            <a:pPr algn="ctr"/>
            <a:endParaRPr lang="en-IN" sz="1467"/>
          </a:p>
        </p:txBody>
      </p:sp>
      <p:sp>
        <p:nvSpPr>
          <p:cNvPr id="9" name="TextBox 8">
            <a:extLst>
              <a:ext uri="{FF2B5EF4-FFF2-40B4-BE49-F238E27FC236}">
                <a16:creationId xmlns:a16="http://schemas.microsoft.com/office/drawing/2014/main" id="{4B43103C-B7C7-1787-EBFF-F7D743D078AB}"/>
              </a:ext>
            </a:extLst>
          </p:cNvPr>
          <p:cNvSpPr txBox="1"/>
          <p:nvPr/>
        </p:nvSpPr>
        <p:spPr>
          <a:xfrm>
            <a:off x="4087752" y="140032"/>
            <a:ext cx="4327916" cy="287323"/>
          </a:xfrm>
          <a:prstGeom prst="rect">
            <a:avLst/>
          </a:prstGeom>
          <a:noFill/>
          <a:ln>
            <a:noFill/>
          </a:ln>
        </p:spPr>
        <p:txBody>
          <a:bodyPr wrap="none" lIns="0" tIns="0" rIns="0" bIns="0" rtlCol="0">
            <a:spAutoFit/>
          </a:bodyPr>
          <a:lstStyle/>
          <a:p>
            <a:pPr algn="ctr" defTabSz="240012">
              <a:tabLst>
                <a:tab pos="240012" algn="l"/>
              </a:tabLst>
            </a:pPr>
            <a:r>
              <a:rPr lang="en-IN" sz="1867" b="1" dirty="0">
                <a:ln/>
                <a:solidFill>
                  <a:srgbClr val="000000"/>
                </a:solidFill>
                <a:latin typeface="Arial"/>
                <a:cs typeface="Arial"/>
                <a:sym typeface="Arial"/>
                <a:rtl val="0"/>
              </a:rPr>
              <a:t>5G Network Architecture: NSA and SA</a:t>
            </a:r>
          </a:p>
        </p:txBody>
      </p:sp>
      <p:sp>
        <p:nvSpPr>
          <p:cNvPr id="10" name="TextBox 9">
            <a:extLst>
              <a:ext uri="{FF2B5EF4-FFF2-40B4-BE49-F238E27FC236}">
                <a16:creationId xmlns:a16="http://schemas.microsoft.com/office/drawing/2014/main" id="{0C82F546-1DEA-0DA7-4BC1-180DEBBB1E48}"/>
              </a:ext>
            </a:extLst>
          </p:cNvPr>
          <p:cNvSpPr txBox="1"/>
          <p:nvPr/>
        </p:nvSpPr>
        <p:spPr>
          <a:xfrm>
            <a:off x="4829749" y="394473"/>
            <a:ext cx="2843920" cy="184666"/>
          </a:xfrm>
          <a:prstGeom prst="rect">
            <a:avLst/>
          </a:prstGeom>
          <a:noFill/>
          <a:ln>
            <a:noFill/>
          </a:ln>
        </p:spPr>
        <p:txBody>
          <a:bodyPr wrap="none" lIns="0" tIns="0" rIns="0" bIns="0" rtlCol="0">
            <a:spAutoFit/>
          </a:bodyPr>
          <a:lstStyle/>
          <a:p>
            <a:pPr algn="ctr" defTabSz="240012">
              <a:tabLst>
                <a:tab pos="240012" algn="l"/>
              </a:tabLst>
            </a:pPr>
            <a:r>
              <a:rPr lang="en-IN" sz="1200" dirty="0">
                <a:ln/>
                <a:solidFill>
                  <a:srgbClr val="000000"/>
                </a:solidFill>
                <a:latin typeface="Arial"/>
                <a:cs typeface="Arial"/>
                <a:sym typeface="Arial"/>
                <a:rtl val="0"/>
              </a:rPr>
              <a:t>(3GPP TS 38.300, TS 37.340, TS 23.501)</a:t>
            </a:r>
          </a:p>
        </p:txBody>
      </p:sp>
      <p:sp>
        <p:nvSpPr>
          <p:cNvPr id="11" name="Freeform: Shape 10">
            <a:extLst>
              <a:ext uri="{FF2B5EF4-FFF2-40B4-BE49-F238E27FC236}">
                <a16:creationId xmlns:a16="http://schemas.microsoft.com/office/drawing/2014/main" id="{E34CD258-5129-9A2E-A340-ABA23F43345F}"/>
              </a:ext>
            </a:extLst>
          </p:cNvPr>
          <p:cNvSpPr/>
          <p:nvPr/>
        </p:nvSpPr>
        <p:spPr>
          <a:xfrm>
            <a:off x="6251711" y="766418"/>
            <a:ext cx="9459" cy="4947479"/>
          </a:xfrm>
          <a:custGeom>
            <a:avLst/>
            <a:gdLst>
              <a:gd name="connsiteX0" fmla="*/ 0 w 7094"/>
              <a:gd name="connsiteY0" fmla="*/ 0 h 3710609"/>
              <a:gd name="connsiteX1" fmla="*/ 0 w 7094"/>
              <a:gd name="connsiteY1" fmla="*/ 3710609 h 3710609"/>
            </a:gdLst>
            <a:ahLst/>
            <a:cxnLst>
              <a:cxn ang="0">
                <a:pos x="connsiteX0" y="connsiteY0"/>
              </a:cxn>
              <a:cxn ang="0">
                <a:pos x="connsiteX1" y="connsiteY1"/>
              </a:cxn>
            </a:cxnLst>
            <a:rect l="l" t="t" r="r" b="b"/>
            <a:pathLst>
              <a:path w="7094" h="3710609">
                <a:moveTo>
                  <a:pt x="0" y="0"/>
                </a:moveTo>
                <a:lnTo>
                  <a:pt x="0" y="3710609"/>
                </a:lnTo>
              </a:path>
            </a:pathLst>
          </a:custGeom>
          <a:ln w="14176" cap="flat">
            <a:solidFill>
              <a:srgbClr val="000000"/>
            </a:solidFill>
            <a:custDash>
              <a:ds d="600000" sp="300000"/>
            </a:custDash>
            <a:miter/>
          </a:ln>
        </p:spPr>
        <p:txBody>
          <a:bodyPr rtlCol="0" anchor="ctr"/>
          <a:lstStyle/>
          <a:p>
            <a:pPr algn="ctr"/>
            <a:endParaRPr lang="en-IN" sz="1467"/>
          </a:p>
        </p:txBody>
      </p:sp>
      <p:sp>
        <p:nvSpPr>
          <p:cNvPr id="12" name="Freeform: Shape 11">
            <a:extLst>
              <a:ext uri="{FF2B5EF4-FFF2-40B4-BE49-F238E27FC236}">
                <a16:creationId xmlns:a16="http://schemas.microsoft.com/office/drawing/2014/main" id="{6D61E9F3-0BC8-699C-D654-DB8C53B5B4A9}"/>
              </a:ext>
            </a:extLst>
          </p:cNvPr>
          <p:cNvSpPr/>
          <p:nvPr/>
        </p:nvSpPr>
        <p:spPr>
          <a:xfrm>
            <a:off x="1882635" y="755374"/>
            <a:ext cx="2901400" cy="443948"/>
          </a:xfrm>
          <a:custGeom>
            <a:avLst/>
            <a:gdLst>
              <a:gd name="connsiteX0" fmla="*/ 2057276 w 2128216"/>
              <a:gd name="connsiteY0" fmla="*/ 0 h 212034"/>
              <a:gd name="connsiteX1" fmla="*/ 2128216 w 2128216"/>
              <a:gd name="connsiteY1" fmla="*/ 0 h 212034"/>
              <a:gd name="connsiteX2" fmla="*/ 2128216 w 2128216"/>
              <a:gd name="connsiteY2" fmla="*/ 212035 h 212034"/>
              <a:gd name="connsiteX3" fmla="*/ 2057276 w 2128216"/>
              <a:gd name="connsiteY3" fmla="*/ 212035 h 212034"/>
              <a:gd name="connsiteX4" fmla="*/ 70941 w 2128216"/>
              <a:gd name="connsiteY4" fmla="*/ 212035 h 212034"/>
              <a:gd name="connsiteX5" fmla="*/ 0 w 2128216"/>
              <a:gd name="connsiteY5" fmla="*/ 212035 h 212034"/>
              <a:gd name="connsiteX6" fmla="*/ 0 w 2128216"/>
              <a:gd name="connsiteY6" fmla="*/ 0 h 212034"/>
              <a:gd name="connsiteX7" fmla="*/ 70941 w 2128216"/>
              <a:gd name="connsiteY7" fmla="*/ 0 h 212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8216" h="212034">
                <a:moveTo>
                  <a:pt x="2057276" y="0"/>
                </a:moveTo>
                <a:cubicBezTo>
                  <a:pt x="2096455" y="0"/>
                  <a:pt x="2128216" y="0"/>
                  <a:pt x="2128216" y="0"/>
                </a:cubicBezTo>
                <a:lnTo>
                  <a:pt x="2128216" y="212035"/>
                </a:lnTo>
                <a:cubicBezTo>
                  <a:pt x="2128216" y="212035"/>
                  <a:pt x="2096455" y="212035"/>
                  <a:pt x="2057276" y="212035"/>
                </a:cubicBezTo>
                <a:lnTo>
                  <a:pt x="70941" y="212035"/>
                </a:lnTo>
                <a:cubicBezTo>
                  <a:pt x="31761" y="212035"/>
                  <a:pt x="0" y="212035"/>
                  <a:pt x="0" y="212035"/>
                </a:cubicBezTo>
                <a:lnTo>
                  <a:pt x="0" y="0"/>
                </a:lnTo>
                <a:cubicBezTo>
                  <a:pt x="0" y="0"/>
                  <a:pt x="31761" y="0"/>
                  <a:pt x="70941" y="0"/>
                </a:cubicBezTo>
                <a:close/>
              </a:path>
            </a:pathLst>
          </a:custGeom>
          <a:solidFill>
            <a:srgbClr val="FFFFFF"/>
          </a:solidFill>
          <a:ln w="7088" cap="flat">
            <a:solidFill>
              <a:srgbClr val="000000"/>
            </a:solidFill>
            <a:prstDash val="solid"/>
            <a:miter/>
          </a:ln>
        </p:spPr>
        <p:txBody>
          <a:bodyPr rtlCol="0" anchor="ctr"/>
          <a:lstStyle/>
          <a:p>
            <a:pPr algn="ctr"/>
            <a:endParaRPr lang="en-IN" sz="1467"/>
          </a:p>
        </p:txBody>
      </p:sp>
      <p:sp>
        <p:nvSpPr>
          <p:cNvPr id="13" name="TextBox 12">
            <a:extLst>
              <a:ext uri="{FF2B5EF4-FFF2-40B4-BE49-F238E27FC236}">
                <a16:creationId xmlns:a16="http://schemas.microsoft.com/office/drawing/2014/main" id="{323DCA2B-FD5B-9819-5ADD-857BFFAED5AA}"/>
              </a:ext>
            </a:extLst>
          </p:cNvPr>
          <p:cNvSpPr txBox="1"/>
          <p:nvPr/>
        </p:nvSpPr>
        <p:spPr>
          <a:xfrm>
            <a:off x="2454692" y="785853"/>
            <a:ext cx="1918795" cy="215444"/>
          </a:xfrm>
          <a:prstGeom prst="rect">
            <a:avLst/>
          </a:prstGeom>
          <a:noFill/>
          <a:ln>
            <a:noFill/>
          </a:ln>
        </p:spPr>
        <p:txBody>
          <a:bodyPr wrap="none" lIns="0" tIns="0" rIns="0" bIns="0" rtlCol="0">
            <a:spAutoFit/>
          </a:bodyPr>
          <a:lstStyle/>
          <a:p>
            <a:pPr algn="ctr" defTabSz="240012">
              <a:tabLst>
                <a:tab pos="240012" algn="l"/>
              </a:tabLst>
            </a:pPr>
            <a:r>
              <a:rPr lang="en-IN" sz="1400" b="1" dirty="0">
                <a:ln/>
                <a:solidFill>
                  <a:srgbClr val="000000"/>
                </a:solidFill>
                <a:latin typeface="Arial"/>
                <a:cs typeface="Arial"/>
                <a:sym typeface="Arial"/>
                <a:rtl val="0"/>
              </a:rPr>
              <a:t>Non-Standalone (NSA)</a:t>
            </a:r>
          </a:p>
        </p:txBody>
      </p:sp>
      <p:sp>
        <p:nvSpPr>
          <p:cNvPr id="14" name="TextBox 13">
            <a:extLst>
              <a:ext uri="{FF2B5EF4-FFF2-40B4-BE49-F238E27FC236}">
                <a16:creationId xmlns:a16="http://schemas.microsoft.com/office/drawing/2014/main" id="{6DF0031A-EEC4-53A4-F149-5C4C1FDDEC32}"/>
              </a:ext>
            </a:extLst>
          </p:cNvPr>
          <p:cNvSpPr txBox="1"/>
          <p:nvPr/>
        </p:nvSpPr>
        <p:spPr>
          <a:xfrm>
            <a:off x="2648654" y="1022184"/>
            <a:ext cx="1530868" cy="143565"/>
          </a:xfrm>
          <a:prstGeom prst="rect">
            <a:avLst/>
          </a:prstGeom>
          <a:noFill/>
          <a:ln>
            <a:noFill/>
          </a:ln>
        </p:spPr>
        <p:txBody>
          <a:bodyPr wrap="none" lIns="0" tIns="0" rIns="0" bIns="0" rtlCol="0">
            <a:spAutoFit/>
          </a:bodyPr>
          <a:lstStyle/>
          <a:p>
            <a:pPr algn="ctr" defTabSz="240012">
              <a:tabLst>
                <a:tab pos="240012" algn="l"/>
              </a:tabLst>
            </a:pPr>
            <a:r>
              <a:rPr lang="en-IN" sz="933" dirty="0">
                <a:ln/>
                <a:solidFill>
                  <a:srgbClr val="000000"/>
                </a:solidFill>
                <a:latin typeface="Arial"/>
                <a:cs typeface="Arial"/>
                <a:sym typeface="Arial"/>
                <a:rtl val="0"/>
              </a:rPr>
              <a:t>(Option 3/3a/3x - TS 37.340)</a:t>
            </a:r>
          </a:p>
        </p:txBody>
      </p:sp>
      <p:sp>
        <p:nvSpPr>
          <p:cNvPr id="15" name="Freeform: Shape 14">
            <a:extLst>
              <a:ext uri="{FF2B5EF4-FFF2-40B4-BE49-F238E27FC236}">
                <a16:creationId xmlns:a16="http://schemas.microsoft.com/office/drawing/2014/main" id="{716A2FA4-2067-8832-F11A-DD9C38E5A303}"/>
              </a:ext>
            </a:extLst>
          </p:cNvPr>
          <p:cNvSpPr/>
          <p:nvPr/>
        </p:nvSpPr>
        <p:spPr>
          <a:xfrm>
            <a:off x="7670521" y="728870"/>
            <a:ext cx="2878209" cy="390937"/>
          </a:xfrm>
          <a:custGeom>
            <a:avLst/>
            <a:gdLst>
              <a:gd name="connsiteX0" fmla="*/ 2057276 w 2128216"/>
              <a:gd name="connsiteY0" fmla="*/ 0 h 212034"/>
              <a:gd name="connsiteX1" fmla="*/ 2128216 w 2128216"/>
              <a:gd name="connsiteY1" fmla="*/ 0 h 212034"/>
              <a:gd name="connsiteX2" fmla="*/ 2128216 w 2128216"/>
              <a:gd name="connsiteY2" fmla="*/ 212035 h 212034"/>
              <a:gd name="connsiteX3" fmla="*/ 2057276 w 2128216"/>
              <a:gd name="connsiteY3" fmla="*/ 212035 h 212034"/>
              <a:gd name="connsiteX4" fmla="*/ 70941 w 2128216"/>
              <a:gd name="connsiteY4" fmla="*/ 212035 h 212034"/>
              <a:gd name="connsiteX5" fmla="*/ 0 w 2128216"/>
              <a:gd name="connsiteY5" fmla="*/ 212035 h 212034"/>
              <a:gd name="connsiteX6" fmla="*/ 0 w 2128216"/>
              <a:gd name="connsiteY6" fmla="*/ 0 h 212034"/>
              <a:gd name="connsiteX7" fmla="*/ 70941 w 2128216"/>
              <a:gd name="connsiteY7" fmla="*/ 0 h 212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8216" h="212034">
                <a:moveTo>
                  <a:pt x="2057276" y="0"/>
                </a:moveTo>
                <a:cubicBezTo>
                  <a:pt x="2096455" y="0"/>
                  <a:pt x="2128216" y="0"/>
                  <a:pt x="2128216" y="0"/>
                </a:cubicBezTo>
                <a:lnTo>
                  <a:pt x="2128216" y="212035"/>
                </a:lnTo>
                <a:cubicBezTo>
                  <a:pt x="2128216" y="212035"/>
                  <a:pt x="2096455" y="212035"/>
                  <a:pt x="2057276" y="212035"/>
                </a:cubicBezTo>
                <a:lnTo>
                  <a:pt x="70941" y="212035"/>
                </a:lnTo>
                <a:cubicBezTo>
                  <a:pt x="31761" y="212035"/>
                  <a:pt x="0" y="212035"/>
                  <a:pt x="0" y="212035"/>
                </a:cubicBezTo>
                <a:lnTo>
                  <a:pt x="0" y="0"/>
                </a:lnTo>
                <a:cubicBezTo>
                  <a:pt x="0" y="0"/>
                  <a:pt x="31761" y="0"/>
                  <a:pt x="70941" y="0"/>
                </a:cubicBezTo>
                <a:close/>
              </a:path>
            </a:pathLst>
          </a:custGeom>
          <a:solidFill>
            <a:srgbClr val="FFFFFF"/>
          </a:solidFill>
          <a:ln w="7088" cap="flat">
            <a:solidFill>
              <a:srgbClr val="000000"/>
            </a:solidFill>
            <a:prstDash val="solid"/>
            <a:miter/>
          </a:ln>
        </p:spPr>
        <p:txBody>
          <a:bodyPr rtlCol="0" anchor="ctr"/>
          <a:lstStyle/>
          <a:p>
            <a:pPr algn="ctr"/>
            <a:endParaRPr lang="en-IN" sz="1467"/>
          </a:p>
        </p:txBody>
      </p:sp>
      <p:sp>
        <p:nvSpPr>
          <p:cNvPr id="16" name="TextBox 15">
            <a:extLst>
              <a:ext uri="{FF2B5EF4-FFF2-40B4-BE49-F238E27FC236}">
                <a16:creationId xmlns:a16="http://schemas.microsoft.com/office/drawing/2014/main" id="{C6A8EDD1-1A76-8414-03A6-F36209F6A2AD}"/>
              </a:ext>
            </a:extLst>
          </p:cNvPr>
          <p:cNvSpPr txBox="1"/>
          <p:nvPr/>
        </p:nvSpPr>
        <p:spPr>
          <a:xfrm>
            <a:off x="8504455" y="746097"/>
            <a:ext cx="1381790" cy="215444"/>
          </a:xfrm>
          <a:prstGeom prst="rect">
            <a:avLst/>
          </a:prstGeom>
          <a:noFill/>
          <a:ln>
            <a:noFill/>
          </a:ln>
        </p:spPr>
        <p:txBody>
          <a:bodyPr wrap="none" lIns="0" tIns="0" rIns="0" bIns="0" rtlCol="0">
            <a:spAutoFit/>
          </a:bodyPr>
          <a:lstStyle/>
          <a:p>
            <a:pPr algn="ctr" defTabSz="240012">
              <a:tabLst>
                <a:tab pos="240012" algn="l"/>
              </a:tabLst>
            </a:pPr>
            <a:r>
              <a:rPr lang="en-IN" sz="1400" b="1" dirty="0">
                <a:ln/>
                <a:solidFill>
                  <a:srgbClr val="000000"/>
                </a:solidFill>
                <a:latin typeface="Arial"/>
                <a:cs typeface="Arial"/>
                <a:sym typeface="Arial"/>
                <a:rtl val="0"/>
              </a:rPr>
              <a:t>Standalone (SA)</a:t>
            </a:r>
          </a:p>
        </p:txBody>
      </p:sp>
      <p:sp>
        <p:nvSpPr>
          <p:cNvPr id="17" name="TextBox 16">
            <a:extLst>
              <a:ext uri="{FF2B5EF4-FFF2-40B4-BE49-F238E27FC236}">
                <a16:creationId xmlns:a16="http://schemas.microsoft.com/office/drawing/2014/main" id="{091ACFBE-4937-E927-4950-3B63D174196D}"/>
              </a:ext>
            </a:extLst>
          </p:cNvPr>
          <p:cNvSpPr txBox="1"/>
          <p:nvPr/>
        </p:nvSpPr>
        <p:spPr>
          <a:xfrm>
            <a:off x="8942611" y="969175"/>
            <a:ext cx="637996" cy="143565"/>
          </a:xfrm>
          <a:prstGeom prst="rect">
            <a:avLst/>
          </a:prstGeom>
          <a:noFill/>
          <a:ln>
            <a:noFill/>
          </a:ln>
        </p:spPr>
        <p:txBody>
          <a:bodyPr wrap="none" lIns="0" tIns="0" rIns="0" bIns="0" rtlCol="0">
            <a:spAutoFit/>
          </a:bodyPr>
          <a:lstStyle/>
          <a:p>
            <a:pPr algn="ctr" defTabSz="240012">
              <a:tabLst>
                <a:tab pos="240012" algn="l"/>
              </a:tabLst>
            </a:pPr>
            <a:r>
              <a:rPr lang="en-IN" sz="933" dirty="0">
                <a:ln/>
                <a:solidFill>
                  <a:srgbClr val="000000"/>
                </a:solidFill>
                <a:latin typeface="Arial"/>
                <a:cs typeface="Arial"/>
                <a:sym typeface="Arial"/>
                <a:rtl val="0"/>
              </a:rPr>
              <a:t>(TS 38.300)</a:t>
            </a:r>
          </a:p>
        </p:txBody>
      </p:sp>
      <p:sp>
        <p:nvSpPr>
          <p:cNvPr id="18" name="Freeform: Shape 17">
            <a:extLst>
              <a:ext uri="{FF2B5EF4-FFF2-40B4-BE49-F238E27FC236}">
                <a16:creationId xmlns:a16="http://schemas.microsoft.com/office/drawing/2014/main" id="{B28EDF06-C4E4-CD73-BD34-84FE2A70F2ED}"/>
              </a:ext>
            </a:extLst>
          </p:cNvPr>
          <p:cNvSpPr/>
          <p:nvPr/>
        </p:nvSpPr>
        <p:spPr>
          <a:xfrm>
            <a:off x="1049405" y="1473200"/>
            <a:ext cx="945873" cy="424069"/>
          </a:xfrm>
          <a:custGeom>
            <a:avLst/>
            <a:gdLst>
              <a:gd name="connsiteX0" fmla="*/ 638465 w 709405"/>
              <a:gd name="connsiteY0" fmla="*/ 0 h 318052"/>
              <a:gd name="connsiteX1" fmla="*/ 709405 w 709405"/>
              <a:gd name="connsiteY1" fmla="*/ 0 h 318052"/>
              <a:gd name="connsiteX2" fmla="*/ 709405 w 709405"/>
              <a:gd name="connsiteY2" fmla="*/ 318052 h 318052"/>
              <a:gd name="connsiteX3" fmla="*/ 638465 w 709405"/>
              <a:gd name="connsiteY3" fmla="*/ 318052 h 318052"/>
              <a:gd name="connsiteX4" fmla="*/ 70941 w 709405"/>
              <a:gd name="connsiteY4" fmla="*/ 318052 h 318052"/>
              <a:gd name="connsiteX5" fmla="*/ 0 w 709405"/>
              <a:gd name="connsiteY5" fmla="*/ 318052 h 318052"/>
              <a:gd name="connsiteX6" fmla="*/ 0 w 709405"/>
              <a:gd name="connsiteY6" fmla="*/ 0 h 318052"/>
              <a:gd name="connsiteX7" fmla="*/ 70941 w 709405"/>
              <a:gd name="connsiteY7" fmla="*/ 0 h 31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05" h="318052">
                <a:moveTo>
                  <a:pt x="638465" y="0"/>
                </a:moveTo>
                <a:cubicBezTo>
                  <a:pt x="677644" y="0"/>
                  <a:pt x="709405" y="0"/>
                  <a:pt x="709405" y="0"/>
                </a:cubicBezTo>
                <a:lnTo>
                  <a:pt x="709405" y="318052"/>
                </a:lnTo>
                <a:cubicBezTo>
                  <a:pt x="709405" y="318052"/>
                  <a:pt x="677644" y="318052"/>
                  <a:pt x="638465" y="318052"/>
                </a:cubicBezTo>
                <a:lnTo>
                  <a:pt x="70941" y="318052"/>
                </a:lnTo>
                <a:cubicBezTo>
                  <a:pt x="31761" y="318052"/>
                  <a:pt x="0" y="318052"/>
                  <a:pt x="0" y="318052"/>
                </a:cubicBezTo>
                <a:lnTo>
                  <a:pt x="0" y="0"/>
                </a:lnTo>
                <a:cubicBezTo>
                  <a:pt x="0" y="0"/>
                  <a:pt x="31761" y="0"/>
                  <a:pt x="70941" y="0"/>
                </a:cubicBezTo>
                <a:close/>
              </a:path>
            </a:pathLst>
          </a:custGeom>
          <a:solidFill>
            <a:srgbClr val="FFFFFF"/>
          </a:solidFill>
          <a:ln w="14176" cap="flat">
            <a:solidFill>
              <a:srgbClr val="000000"/>
            </a:solidFill>
            <a:prstDash val="solid"/>
            <a:miter/>
          </a:ln>
        </p:spPr>
        <p:txBody>
          <a:bodyPr rtlCol="0" anchor="ctr"/>
          <a:lstStyle/>
          <a:p>
            <a:pPr algn="ctr"/>
            <a:endParaRPr lang="en-IN" sz="1467"/>
          </a:p>
        </p:txBody>
      </p:sp>
      <p:sp>
        <p:nvSpPr>
          <p:cNvPr id="19" name="TextBox 18">
            <a:extLst>
              <a:ext uri="{FF2B5EF4-FFF2-40B4-BE49-F238E27FC236}">
                <a16:creationId xmlns:a16="http://schemas.microsoft.com/office/drawing/2014/main" id="{403252D1-1680-C06C-AE93-47992F3FCD40}"/>
              </a:ext>
            </a:extLst>
          </p:cNvPr>
          <p:cNvSpPr txBox="1"/>
          <p:nvPr/>
        </p:nvSpPr>
        <p:spPr>
          <a:xfrm>
            <a:off x="1403718" y="1511191"/>
            <a:ext cx="237244" cy="205121"/>
          </a:xfrm>
          <a:prstGeom prst="rect">
            <a:avLst/>
          </a:prstGeom>
          <a:noFill/>
          <a:ln>
            <a:noFill/>
          </a:ln>
        </p:spPr>
        <p:txBody>
          <a:bodyPr wrap="none" lIns="0" tIns="0" rIns="0" bIns="0" rtlCol="0">
            <a:spAutoFit/>
          </a:bodyPr>
          <a:lstStyle/>
          <a:p>
            <a:pPr algn="ctr" defTabSz="240012">
              <a:tabLst>
                <a:tab pos="240012" algn="l"/>
              </a:tabLst>
            </a:pPr>
            <a:r>
              <a:rPr lang="en-IN" sz="1333" b="1" dirty="0">
                <a:ln/>
                <a:solidFill>
                  <a:srgbClr val="FF0000"/>
                </a:solidFill>
                <a:latin typeface="Arial"/>
                <a:cs typeface="Arial"/>
                <a:sym typeface="Arial"/>
                <a:rtl val="0"/>
              </a:rPr>
              <a:t>UE</a:t>
            </a:r>
          </a:p>
        </p:txBody>
      </p:sp>
      <p:sp>
        <p:nvSpPr>
          <p:cNvPr id="20" name="TextBox 19">
            <a:extLst>
              <a:ext uri="{FF2B5EF4-FFF2-40B4-BE49-F238E27FC236}">
                <a16:creationId xmlns:a16="http://schemas.microsoft.com/office/drawing/2014/main" id="{6696F0E9-0E16-85F2-BBEE-FDE00109D406}"/>
              </a:ext>
            </a:extLst>
          </p:cNvPr>
          <p:cNvSpPr txBox="1"/>
          <p:nvPr/>
        </p:nvSpPr>
        <p:spPr>
          <a:xfrm>
            <a:off x="1195329" y="1687884"/>
            <a:ext cx="654026" cy="102657"/>
          </a:xfrm>
          <a:prstGeom prst="rect">
            <a:avLst/>
          </a:prstGeom>
          <a:noFill/>
          <a:ln>
            <a:noFill/>
          </a:ln>
        </p:spPr>
        <p:txBody>
          <a:bodyPr wrap="none" lIns="0" tIns="0" rIns="0" bIns="0" rtlCol="0">
            <a:spAutoFit/>
          </a:bodyPr>
          <a:lstStyle/>
          <a:p>
            <a:pPr algn="ctr" defTabSz="240012">
              <a:tabLst>
                <a:tab pos="240012" algn="l"/>
              </a:tabLst>
            </a:pPr>
            <a:r>
              <a:rPr lang="en-IN" sz="667" dirty="0">
                <a:ln/>
                <a:solidFill>
                  <a:srgbClr val="000000"/>
                </a:solidFill>
                <a:latin typeface="Arial"/>
                <a:cs typeface="Arial"/>
                <a:sym typeface="Arial"/>
                <a:rtl val="0"/>
              </a:rPr>
              <a:t>Dual connectivity</a:t>
            </a:r>
          </a:p>
        </p:txBody>
      </p:sp>
      <p:sp>
        <p:nvSpPr>
          <p:cNvPr id="21" name="Freeform: Shape 20">
            <a:extLst>
              <a:ext uri="{FF2B5EF4-FFF2-40B4-BE49-F238E27FC236}">
                <a16:creationId xmlns:a16="http://schemas.microsoft.com/office/drawing/2014/main" id="{38E8959B-EC01-25EB-8383-1FC68029F331}"/>
              </a:ext>
            </a:extLst>
          </p:cNvPr>
          <p:cNvSpPr/>
          <p:nvPr/>
        </p:nvSpPr>
        <p:spPr>
          <a:xfrm>
            <a:off x="2468215" y="2533374"/>
            <a:ext cx="1135048" cy="565425"/>
          </a:xfrm>
          <a:custGeom>
            <a:avLst/>
            <a:gdLst>
              <a:gd name="connsiteX0" fmla="*/ 780346 w 851286"/>
              <a:gd name="connsiteY0" fmla="*/ 0 h 424069"/>
              <a:gd name="connsiteX1" fmla="*/ 851287 w 851286"/>
              <a:gd name="connsiteY1" fmla="*/ 0 h 424069"/>
              <a:gd name="connsiteX2" fmla="*/ 851287 w 851286"/>
              <a:gd name="connsiteY2" fmla="*/ 424070 h 424069"/>
              <a:gd name="connsiteX3" fmla="*/ 780346 w 851286"/>
              <a:gd name="connsiteY3" fmla="*/ 424070 h 424069"/>
              <a:gd name="connsiteX4" fmla="*/ 70941 w 851286"/>
              <a:gd name="connsiteY4" fmla="*/ 424070 h 424069"/>
              <a:gd name="connsiteX5" fmla="*/ 0 w 851286"/>
              <a:gd name="connsiteY5" fmla="*/ 424070 h 424069"/>
              <a:gd name="connsiteX6" fmla="*/ 0 w 851286"/>
              <a:gd name="connsiteY6" fmla="*/ 0 h 424069"/>
              <a:gd name="connsiteX7" fmla="*/ 70941 w 851286"/>
              <a:gd name="connsiteY7" fmla="*/ 0 h 42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286" h="424069">
                <a:moveTo>
                  <a:pt x="780346" y="0"/>
                </a:moveTo>
                <a:cubicBezTo>
                  <a:pt x="819525" y="0"/>
                  <a:pt x="851287" y="0"/>
                  <a:pt x="851287" y="0"/>
                </a:cubicBezTo>
                <a:lnTo>
                  <a:pt x="851287" y="424070"/>
                </a:lnTo>
                <a:cubicBezTo>
                  <a:pt x="851287" y="424070"/>
                  <a:pt x="819525" y="424070"/>
                  <a:pt x="780346" y="424070"/>
                </a:cubicBezTo>
                <a:lnTo>
                  <a:pt x="70941" y="424070"/>
                </a:lnTo>
                <a:cubicBezTo>
                  <a:pt x="31761" y="424070"/>
                  <a:pt x="0" y="424070"/>
                  <a:pt x="0" y="424070"/>
                </a:cubicBezTo>
                <a:lnTo>
                  <a:pt x="0" y="0"/>
                </a:lnTo>
                <a:cubicBezTo>
                  <a:pt x="0" y="0"/>
                  <a:pt x="31761" y="0"/>
                  <a:pt x="70941" y="0"/>
                </a:cubicBezTo>
                <a:close/>
              </a:path>
            </a:pathLst>
          </a:custGeom>
          <a:solidFill>
            <a:srgbClr val="FFFFFF"/>
          </a:solidFill>
          <a:ln w="14176" cap="flat">
            <a:solidFill>
              <a:srgbClr val="000000"/>
            </a:solidFill>
            <a:prstDash val="solid"/>
            <a:miter/>
          </a:ln>
        </p:spPr>
        <p:txBody>
          <a:bodyPr rtlCol="0" anchor="ctr"/>
          <a:lstStyle/>
          <a:p>
            <a:pPr algn="ctr"/>
            <a:endParaRPr lang="en-IN" sz="1467"/>
          </a:p>
        </p:txBody>
      </p:sp>
      <p:sp>
        <p:nvSpPr>
          <p:cNvPr id="22" name="TextBox 21">
            <a:extLst>
              <a:ext uri="{FF2B5EF4-FFF2-40B4-BE49-F238E27FC236}">
                <a16:creationId xmlns:a16="http://schemas.microsoft.com/office/drawing/2014/main" id="{3F8D823C-A3F4-BD33-642C-F153928598C2}"/>
              </a:ext>
            </a:extLst>
          </p:cNvPr>
          <p:cNvSpPr txBox="1"/>
          <p:nvPr/>
        </p:nvSpPr>
        <p:spPr>
          <a:xfrm>
            <a:off x="2865019" y="2571364"/>
            <a:ext cx="341440" cy="205121"/>
          </a:xfrm>
          <a:prstGeom prst="rect">
            <a:avLst/>
          </a:prstGeom>
          <a:noFill/>
          <a:ln>
            <a:noFill/>
          </a:ln>
        </p:spPr>
        <p:txBody>
          <a:bodyPr wrap="none" lIns="0" tIns="0" rIns="0" bIns="0" rtlCol="0">
            <a:spAutoFit/>
          </a:bodyPr>
          <a:lstStyle/>
          <a:p>
            <a:pPr algn="ctr" defTabSz="240012">
              <a:tabLst>
                <a:tab pos="240012" algn="l"/>
              </a:tabLst>
            </a:pPr>
            <a:r>
              <a:rPr lang="en-IN" sz="1333" b="1" dirty="0">
                <a:ln/>
                <a:solidFill>
                  <a:srgbClr val="000000"/>
                </a:solidFill>
                <a:latin typeface="Arial"/>
                <a:cs typeface="Arial"/>
                <a:sym typeface="Arial"/>
                <a:rtl val="0"/>
              </a:rPr>
              <a:t>eNB</a:t>
            </a:r>
          </a:p>
        </p:txBody>
      </p:sp>
      <p:sp>
        <p:nvSpPr>
          <p:cNvPr id="23" name="TextBox 22">
            <a:extLst>
              <a:ext uri="{FF2B5EF4-FFF2-40B4-BE49-F238E27FC236}">
                <a16:creationId xmlns:a16="http://schemas.microsoft.com/office/drawing/2014/main" id="{DF808BF8-B708-61C7-F99C-C04DBDC52C18}"/>
              </a:ext>
            </a:extLst>
          </p:cNvPr>
          <p:cNvSpPr txBox="1"/>
          <p:nvPr/>
        </p:nvSpPr>
        <p:spPr>
          <a:xfrm>
            <a:off x="2857804" y="2748059"/>
            <a:ext cx="355867" cy="102657"/>
          </a:xfrm>
          <a:prstGeom prst="rect">
            <a:avLst/>
          </a:prstGeom>
          <a:noFill/>
          <a:ln>
            <a:noFill/>
          </a:ln>
        </p:spPr>
        <p:txBody>
          <a:bodyPr wrap="none" lIns="0" tIns="0" rIns="0" bIns="0" rtlCol="0">
            <a:spAutoFit/>
          </a:bodyPr>
          <a:lstStyle/>
          <a:p>
            <a:pPr algn="ctr" defTabSz="240012">
              <a:tabLst>
                <a:tab pos="240012" algn="l"/>
              </a:tabLst>
            </a:pPr>
            <a:r>
              <a:rPr lang="en-IN" sz="667" dirty="0">
                <a:ln/>
                <a:solidFill>
                  <a:srgbClr val="000000"/>
                </a:solidFill>
                <a:latin typeface="Arial"/>
                <a:cs typeface="Arial"/>
                <a:sym typeface="Arial"/>
                <a:rtl val="0"/>
              </a:rPr>
              <a:t>(4G LTE)</a:t>
            </a:r>
          </a:p>
        </p:txBody>
      </p:sp>
      <p:sp>
        <p:nvSpPr>
          <p:cNvPr id="24" name="TextBox 23">
            <a:extLst>
              <a:ext uri="{FF2B5EF4-FFF2-40B4-BE49-F238E27FC236}">
                <a16:creationId xmlns:a16="http://schemas.microsoft.com/office/drawing/2014/main" id="{E1452678-C42D-8438-EF04-E5FEB43C4AA5}"/>
              </a:ext>
            </a:extLst>
          </p:cNvPr>
          <p:cNvSpPr txBox="1"/>
          <p:nvPr/>
        </p:nvSpPr>
        <p:spPr>
          <a:xfrm>
            <a:off x="2788878" y="2889415"/>
            <a:ext cx="493725" cy="102657"/>
          </a:xfrm>
          <a:prstGeom prst="rect">
            <a:avLst/>
          </a:prstGeom>
          <a:noFill/>
          <a:ln>
            <a:noFill/>
          </a:ln>
        </p:spPr>
        <p:txBody>
          <a:bodyPr wrap="none" lIns="0" tIns="0" rIns="0" bIns="0" rtlCol="0">
            <a:spAutoFit/>
          </a:bodyPr>
          <a:lstStyle/>
          <a:p>
            <a:pPr algn="ctr" defTabSz="240012">
              <a:tabLst>
                <a:tab pos="240012" algn="l"/>
              </a:tabLst>
            </a:pPr>
            <a:r>
              <a:rPr lang="en-IN" sz="667" dirty="0">
                <a:ln/>
                <a:solidFill>
                  <a:srgbClr val="000000"/>
                </a:solidFill>
                <a:latin typeface="Arial"/>
                <a:cs typeface="Arial"/>
                <a:sym typeface="Arial"/>
                <a:rtl val="0"/>
              </a:rPr>
              <a:t>Master Node</a:t>
            </a:r>
          </a:p>
        </p:txBody>
      </p:sp>
      <p:sp>
        <p:nvSpPr>
          <p:cNvPr id="25" name="Freeform: Shape 24">
            <a:extLst>
              <a:ext uri="{FF2B5EF4-FFF2-40B4-BE49-F238E27FC236}">
                <a16:creationId xmlns:a16="http://schemas.microsoft.com/office/drawing/2014/main" id="{A312FE77-818A-ADFE-2613-B0640CDC415D}"/>
              </a:ext>
            </a:extLst>
          </p:cNvPr>
          <p:cNvSpPr/>
          <p:nvPr/>
        </p:nvSpPr>
        <p:spPr>
          <a:xfrm>
            <a:off x="2468216" y="1331843"/>
            <a:ext cx="2270097" cy="989495"/>
          </a:xfrm>
          <a:custGeom>
            <a:avLst/>
            <a:gdLst>
              <a:gd name="connsiteX0" fmla="*/ 1631633 w 1702573"/>
              <a:gd name="connsiteY0" fmla="*/ 0 h 742121"/>
              <a:gd name="connsiteX1" fmla="*/ 1702573 w 1702573"/>
              <a:gd name="connsiteY1" fmla="*/ 0 h 742121"/>
              <a:gd name="connsiteX2" fmla="*/ 1702573 w 1702573"/>
              <a:gd name="connsiteY2" fmla="*/ 742122 h 742121"/>
              <a:gd name="connsiteX3" fmla="*/ 1631633 w 1702573"/>
              <a:gd name="connsiteY3" fmla="*/ 742122 h 742121"/>
              <a:gd name="connsiteX4" fmla="*/ 70941 w 1702573"/>
              <a:gd name="connsiteY4" fmla="*/ 742122 h 742121"/>
              <a:gd name="connsiteX5" fmla="*/ 0 w 1702573"/>
              <a:gd name="connsiteY5" fmla="*/ 742122 h 742121"/>
              <a:gd name="connsiteX6" fmla="*/ 0 w 1702573"/>
              <a:gd name="connsiteY6" fmla="*/ 0 h 742121"/>
              <a:gd name="connsiteX7" fmla="*/ 70941 w 1702573"/>
              <a:gd name="connsiteY7" fmla="*/ 0 h 742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573" h="742121">
                <a:moveTo>
                  <a:pt x="1631633" y="0"/>
                </a:moveTo>
                <a:cubicBezTo>
                  <a:pt x="1670812" y="0"/>
                  <a:pt x="1702573" y="0"/>
                  <a:pt x="1702573" y="0"/>
                </a:cubicBezTo>
                <a:lnTo>
                  <a:pt x="1702573" y="742122"/>
                </a:lnTo>
                <a:cubicBezTo>
                  <a:pt x="1702573" y="742122"/>
                  <a:pt x="1670812" y="742122"/>
                  <a:pt x="1631633" y="742122"/>
                </a:cubicBezTo>
                <a:lnTo>
                  <a:pt x="70941" y="742122"/>
                </a:lnTo>
                <a:cubicBezTo>
                  <a:pt x="31761" y="742122"/>
                  <a:pt x="0" y="742122"/>
                  <a:pt x="0" y="742122"/>
                </a:cubicBezTo>
                <a:lnTo>
                  <a:pt x="0" y="0"/>
                </a:lnTo>
                <a:cubicBezTo>
                  <a:pt x="0" y="0"/>
                  <a:pt x="31761" y="0"/>
                  <a:pt x="70941" y="0"/>
                </a:cubicBezTo>
                <a:close/>
              </a:path>
            </a:pathLst>
          </a:custGeom>
          <a:solidFill>
            <a:srgbClr val="FFFFFF"/>
          </a:solidFill>
          <a:ln w="14176" cap="flat">
            <a:solidFill>
              <a:srgbClr val="000000"/>
            </a:solidFill>
            <a:prstDash val="solid"/>
            <a:miter/>
          </a:ln>
        </p:spPr>
        <p:txBody>
          <a:bodyPr rtlCol="0" anchor="ctr"/>
          <a:lstStyle/>
          <a:p>
            <a:pPr algn="ctr"/>
            <a:endParaRPr lang="en-IN" sz="1467"/>
          </a:p>
        </p:txBody>
      </p:sp>
      <p:sp>
        <p:nvSpPr>
          <p:cNvPr id="26" name="TextBox 25">
            <a:extLst>
              <a:ext uri="{FF2B5EF4-FFF2-40B4-BE49-F238E27FC236}">
                <a16:creationId xmlns:a16="http://schemas.microsoft.com/office/drawing/2014/main" id="{18C0A703-B969-E5FB-B162-FB1EF55E97C2}"/>
              </a:ext>
            </a:extLst>
          </p:cNvPr>
          <p:cNvSpPr txBox="1"/>
          <p:nvPr/>
        </p:nvSpPr>
        <p:spPr>
          <a:xfrm>
            <a:off x="3198772" y="1372043"/>
            <a:ext cx="875241" cy="205121"/>
          </a:xfrm>
          <a:prstGeom prst="rect">
            <a:avLst/>
          </a:prstGeom>
          <a:noFill/>
          <a:ln>
            <a:noFill/>
          </a:ln>
        </p:spPr>
        <p:txBody>
          <a:bodyPr wrap="none" lIns="0" tIns="0" rIns="0" bIns="0" rtlCol="0">
            <a:spAutoFit/>
          </a:bodyPr>
          <a:lstStyle/>
          <a:p>
            <a:pPr algn="ctr" defTabSz="240012">
              <a:tabLst>
                <a:tab pos="240012" algn="l"/>
              </a:tabLst>
            </a:pPr>
            <a:r>
              <a:rPr lang="en-IN" sz="1333" b="1" dirty="0">
                <a:ln/>
                <a:solidFill>
                  <a:srgbClr val="FF0000"/>
                </a:solidFill>
                <a:latin typeface="Arial"/>
                <a:cs typeface="Arial"/>
                <a:sym typeface="Arial"/>
                <a:rtl val="0"/>
              </a:rPr>
              <a:t>gNB (NSA)</a:t>
            </a:r>
          </a:p>
        </p:txBody>
      </p:sp>
      <p:sp>
        <p:nvSpPr>
          <p:cNvPr id="27" name="Freeform: Shape 26">
            <a:extLst>
              <a:ext uri="{FF2B5EF4-FFF2-40B4-BE49-F238E27FC236}">
                <a16:creationId xmlns:a16="http://schemas.microsoft.com/office/drawing/2014/main" id="{05694751-01EC-7DE3-B208-9DEE3D0A8948}"/>
              </a:ext>
            </a:extLst>
          </p:cNvPr>
          <p:cNvSpPr/>
          <p:nvPr/>
        </p:nvSpPr>
        <p:spPr>
          <a:xfrm>
            <a:off x="2562804" y="1614556"/>
            <a:ext cx="945873" cy="282712"/>
          </a:xfrm>
          <a:custGeom>
            <a:avLst/>
            <a:gdLst>
              <a:gd name="connsiteX0" fmla="*/ 673935 w 709405"/>
              <a:gd name="connsiteY0" fmla="*/ 0 h 212034"/>
              <a:gd name="connsiteX1" fmla="*/ 709405 w 709405"/>
              <a:gd name="connsiteY1" fmla="*/ 0 h 212034"/>
              <a:gd name="connsiteX2" fmla="*/ 709405 w 709405"/>
              <a:gd name="connsiteY2" fmla="*/ 212035 h 212034"/>
              <a:gd name="connsiteX3" fmla="*/ 673935 w 709405"/>
              <a:gd name="connsiteY3" fmla="*/ 212035 h 212034"/>
              <a:gd name="connsiteX4" fmla="*/ 35470 w 709405"/>
              <a:gd name="connsiteY4" fmla="*/ 212035 h 212034"/>
              <a:gd name="connsiteX5" fmla="*/ 0 w 709405"/>
              <a:gd name="connsiteY5" fmla="*/ 212035 h 212034"/>
              <a:gd name="connsiteX6" fmla="*/ 0 w 709405"/>
              <a:gd name="connsiteY6" fmla="*/ 0 h 212034"/>
              <a:gd name="connsiteX7" fmla="*/ 35470 w 709405"/>
              <a:gd name="connsiteY7" fmla="*/ 0 h 212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05" h="212034">
                <a:moveTo>
                  <a:pt x="673935" y="0"/>
                </a:moveTo>
                <a:cubicBezTo>
                  <a:pt x="693525" y="0"/>
                  <a:pt x="709405" y="0"/>
                  <a:pt x="709405" y="0"/>
                </a:cubicBezTo>
                <a:lnTo>
                  <a:pt x="709405" y="212035"/>
                </a:lnTo>
                <a:cubicBezTo>
                  <a:pt x="709405" y="212035"/>
                  <a:pt x="693525" y="212035"/>
                  <a:pt x="673935" y="212035"/>
                </a:cubicBezTo>
                <a:lnTo>
                  <a:pt x="35470" y="212035"/>
                </a:lnTo>
                <a:cubicBezTo>
                  <a:pt x="15881" y="212035"/>
                  <a:pt x="0" y="212035"/>
                  <a:pt x="0" y="212035"/>
                </a:cubicBezTo>
                <a:lnTo>
                  <a:pt x="0" y="0"/>
                </a:lnTo>
                <a:cubicBezTo>
                  <a:pt x="0" y="0"/>
                  <a:pt x="15881" y="0"/>
                  <a:pt x="35470" y="0"/>
                </a:cubicBezTo>
                <a:close/>
              </a:path>
            </a:pathLst>
          </a:custGeom>
          <a:solidFill>
            <a:srgbClr val="F0F0F0"/>
          </a:solidFill>
          <a:ln w="7088" cap="flat">
            <a:solidFill>
              <a:srgbClr val="000000"/>
            </a:solidFill>
            <a:prstDash val="solid"/>
            <a:miter/>
          </a:ln>
        </p:spPr>
        <p:txBody>
          <a:bodyPr rtlCol="0" anchor="ctr"/>
          <a:lstStyle/>
          <a:p>
            <a:pPr algn="ctr"/>
            <a:endParaRPr lang="en-IN" sz="1467"/>
          </a:p>
        </p:txBody>
      </p:sp>
      <p:sp>
        <p:nvSpPr>
          <p:cNvPr id="28" name="TextBox 27">
            <a:extLst>
              <a:ext uri="{FF2B5EF4-FFF2-40B4-BE49-F238E27FC236}">
                <a16:creationId xmlns:a16="http://schemas.microsoft.com/office/drawing/2014/main" id="{B61BA528-ED42-312D-B784-AF150909751E}"/>
              </a:ext>
            </a:extLst>
          </p:cNvPr>
          <p:cNvSpPr txBox="1"/>
          <p:nvPr/>
        </p:nvSpPr>
        <p:spPr>
          <a:xfrm>
            <a:off x="2774719" y="1691419"/>
            <a:ext cx="588303" cy="184666"/>
          </a:xfrm>
          <a:prstGeom prst="rect">
            <a:avLst/>
          </a:prstGeom>
          <a:noFill/>
          <a:ln>
            <a:noFill/>
          </a:ln>
        </p:spPr>
        <p:txBody>
          <a:bodyPr wrap="none" lIns="0" tIns="0" rIns="0" bIns="0" rtlCol="0">
            <a:spAutoFit/>
          </a:bodyPr>
          <a:lstStyle/>
          <a:p>
            <a:pPr algn="ctr" defTabSz="240012">
              <a:tabLst>
                <a:tab pos="240012" algn="l"/>
              </a:tabLst>
            </a:pPr>
            <a:r>
              <a:rPr lang="en-IN" sz="1200" b="1" dirty="0">
                <a:ln/>
                <a:solidFill>
                  <a:srgbClr val="FF0000"/>
                </a:solidFill>
                <a:latin typeface="Arial"/>
                <a:cs typeface="Arial"/>
                <a:sym typeface="Arial"/>
                <a:rtl val="0"/>
              </a:rPr>
              <a:t>gNB-CU</a:t>
            </a:r>
          </a:p>
        </p:txBody>
      </p:sp>
      <p:sp>
        <p:nvSpPr>
          <p:cNvPr id="29" name="Freeform: Shape 28">
            <a:extLst>
              <a:ext uri="{FF2B5EF4-FFF2-40B4-BE49-F238E27FC236}">
                <a16:creationId xmlns:a16="http://schemas.microsoft.com/office/drawing/2014/main" id="{40653216-9A87-5E68-FB8E-53C2929D4EEE}"/>
              </a:ext>
            </a:extLst>
          </p:cNvPr>
          <p:cNvSpPr/>
          <p:nvPr/>
        </p:nvSpPr>
        <p:spPr>
          <a:xfrm>
            <a:off x="3697852" y="1614556"/>
            <a:ext cx="945873" cy="282712"/>
          </a:xfrm>
          <a:custGeom>
            <a:avLst/>
            <a:gdLst>
              <a:gd name="connsiteX0" fmla="*/ 673935 w 709405"/>
              <a:gd name="connsiteY0" fmla="*/ 0 h 212034"/>
              <a:gd name="connsiteX1" fmla="*/ 709405 w 709405"/>
              <a:gd name="connsiteY1" fmla="*/ 0 h 212034"/>
              <a:gd name="connsiteX2" fmla="*/ 709405 w 709405"/>
              <a:gd name="connsiteY2" fmla="*/ 212035 h 212034"/>
              <a:gd name="connsiteX3" fmla="*/ 673935 w 709405"/>
              <a:gd name="connsiteY3" fmla="*/ 212035 h 212034"/>
              <a:gd name="connsiteX4" fmla="*/ 35470 w 709405"/>
              <a:gd name="connsiteY4" fmla="*/ 212035 h 212034"/>
              <a:gd name="connsiteX5" fmla="*/ 0 w 709405"/>
              <a:gd name="connsiteY5" fmla="*/ 212035 h 212034"/>
              <a:gd name="connsiteX6" fmla="*/ 0 w 709405"/>
              <a:gd name="connsiteY6" fmla="*/ 0 h 212034"/>
              <a:gd name="connsiteX7" fmla="*/ 35470 w 709405"/>
              <a:gd name="connsiteY7" fmla="*/ 0 h 212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05" h="212034">
                <a:moveTo>
                  <a:pt x="673935" y="0"/>
                </a:moveTo>
                <a:cubicBezTo>
                  <a:pt x="693525" y="0"/>
                  <a:pt x="709405" y="0"/>
                  <a:pt x="709405" y="0"/>
                </a:cubicBezTo>
                <a:lnTo>
                  <a:pt x="709405" y="212035"/>
                </a:lnTo>
                <a:cubicBezTo>
                  <a:pt x="709405" y="212035"/>
                  <a:pt x="693525" y="212035"/>
                  <a:pt x="673935" y="212035"/>
                </a:cubicBezTo>
                <a:lnTo>
                  <a:pt x="35470" y="212035"/>
                </a:lnTo>
                <a:cubicBezTo>
                  <a:pt x="15881" y="212035"/>
                  <a:pt x="0" y="212035"/>
                  <a:pt x="0" y="212035"/>
                </a:cubicBezTo>
                <a:lnTo>
                  <a:pt x="0" y="0"/>
                </a:lnTo>
                <a:cubicBezTo>
                  <a:pt x="0" y="0"/>
                  <a:pt x="15881" y="0"/>
                  <a:pt x="35470" y="0"/>
                </a:cubicBezTo>
                <a:close/>
              </a:path>
            </a:pathLst>
          </a:custGeom>
          <a:solidFill>
            <a:srgbClr val="F0F0F0"/>
          </a:solidFill>
          <a:ln w="7088" cap="flat">
            <a:solidFill>
              <a:srgbClr val="000000"/>
            </a:solidFill>
            <a:prstDash val="solid"/>
            <a:miter/>
          </a:ln>
        </p:spPr>
        <p:txBody>
          <a:bodyPr rtlCol="0" anchor="ctr"/>
          <a:lstStyle/>
          <a:p>
            <a:pPr algn="ctr"/>
            <a:endParaRPr lang="en-IN" sz="1467"/>
          </a:p>
        </p:txBody>
      </p:sp>
      <p:sp>
        <p:nvSpPr>
          <p:cNvPr id="30" name="TextBox 29">
            <a:extLst>
              <a:ext uri="{FF2B5EF4-FFF2-40B4-BE49-F238E27FC236}">
                <a16:creationId xmlns:a16="http://schemas.microsoft.com/office/drawing/2014/main" id="{91245219-B8C9-FA00-DAD5-92E1ECC7533E}"/>
              </a:ext>
            </a:extLst>
          </p:cNvPr>
          <p:cNvSpPr txBox="1"/>
          <p:nvPr/>
        </p:nvSpPr>
        <p:spPr>
          <a:xfrm>
            <a:off x="3909769" y="1691419"/>
            <a:ext cx="588303" cy="184666"/>
          </a:xfrm>
          <a:prstGeom prst="rect">
            <a:avLst/>
          </a:prstGeom>
          <a:noFill/>
          <a:ln>
            <a:noFill/>
          </a:ln>
        </p:spPr>
        <p:txBody>
          <a:bodyPr wrap="none" lIns="0" tIns="0" rIns="0" bIns="0" rtlCol="0">
            <a:spAutoFit/>
          </a:bodyPr>
          <a:lstStyle/>
          <a:p>
            <a:pPr algn="ctr" defTabSz="240012">
              <a:tabLst>
                <a:tab pos="240012" algn="l"/>
              </a:tabLst>
            </a:pPr>
            <a:r>
              <a:rPr lang="en-IN" sz="1200" b="1" dirty="0">
                <a:ln/>
                <a:solidFill>
                  <a:srgbClr val="FF0000"/>
                </a:solidFill>
                <a:latin typeface="Arial"/>
                <a:cs typeface="Arial"/>
                <a:sym typeface="Arial"/>
                <a:rtl val="0"/>
              </a:rPr>
              <a:t>gNB-DU</a:t>
            </a:r>
          </a:p>
        </p:txBody>
      </p:sp>
      <p:sp>
        <p:nvSpPr>
          <p:cNvPr id="31" name="Freeform: Shape 30">
            <a:extLst>
              <a:ext uri="{FF2B5EF4-FFF2-40B4-BE49-F238E27FC236}">
                <a16:creationId xmlns:a16="http://schemas.microsoft.com/office/drawing/2014/main" id="{58D1C956-745A-EC33-61CC-3A67D7B3756C}"/>
              </a:ext>
            </a:extLst>
          </p:cNvPr>
          <p:cNvSpPr/>
          <p:nvPr/>
        </p:nvSpPr>
        <p:spPr>
          <a:xfrm>
            <a:off x="2562804" y="1967947"/>
            <a:ext cx="945873" cy="282712"/>
          </a:xfrm>
          <a:custGeom>
            <a:avLst/>
            <a:gdLst>
              <a:gd name="connsiteX0" fmla="*/ 673935 w 709405"/>
              <a:gd name="connsiteY0" fmla="*/ 0 h 212034"/>
              <a:gd name="connsiteX1" fmla="*/ 709405 w 709405"/>
              <a:gd name="connsiteY1" fmla="*/ 0 h 212034"/>
              <a:gd name="connsiteX2" fmla="*/ 709405 w 709405"/>
              <a:gd name="connsiteY2" fmla="*/ 212035 h 212034"/>
              <a:gd name="connsiteX3" fmla="*/ 673935 w 709405"/>
              <a:gd name="connsiteY3" fmla="*/ 212035 h 212034"/>
              <a:gd name="connsiteX4" fmla="*/ 35470 w 709405"/>
              <a:gd name="connsiteY4" fmla="*/ 212035 h 212034"/>
              <a:gd name="connsiteX5" fmla="*/ 0 w 709405"/>
              <a:gd name="connsiteY5" fmla="*/ 212035 h 212034"/>
              <a:gd name="connsiteX6" fmla="*/ 0 w 709405"/>
              <a:gd name="connsiteY6" fmla="*/ 0 h 212034"/>
              <a:gd name="connsiteX7" fmla="*/ 35470 w 709405"/>
              <a:gd name="connsiteY7" fmla="*/ 0 h 212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05" h="212034">
                <a:moveTo>
                  <a:pt x="673935" y="0"/>
                </a:moveTo>
                <a:cubicBezTo>
                  <a:pt x="693525" y="0"/>
                  <a:pt x="709405" y="0"/>
                  <a:pt x="709405" y="0"/>
                </a:cubicBezTo>
                <a:lnTo>
                  <a:pt x="709405" y="212035"/>
                </a:lnTo>
                <a:cubicBezTo>
                  <a:pt x="709405" y="212035"/>
                  <a:pt x="693525" y="212035"/>
                  <a:pt x="673935" y="212035"/>
                </a:cubicBezTo>
                <a:lnTo>
                  <a:pt x="35470" y="212035"/>
                </a:lnTo>
                <a:cubicBezTo>
                  <a:pt x="15881" y="212035"/>
                  <a:pt x="0" y="212035"/>
                  <a:pt x="0" y="212035"/>
                </a:cubicBezTo>
                <a:lnTo>
                  <a:pt x="0" y="0"/>
                </a:lnTo>
                <a:cubicBezTo>
                  <a:pt x="0" y="0"/>
                  <a:pt x="15881" y="0"/>
                  <a:pt x="35470" y="0"/>
                </a:cubicBezTo>
                <a:close/>
              </a:path>
            </a:pathLst>
          </a:custGeom>
          <a:solidFill>
            <a:srgbClr val="F0F0F0"/>
          </a:solidFill>
          <a:ln w="7088" cap="flat">
            <a:solidFill>
              <a:srgbClr val="000000"/>
            </a:solidFill>
            <a:prstDash val="solid"/>
            <a:miter/>
          </a:ln>
        </p:spPr>
        <p:txBody>
          <a:bodyPr rtlCol="0" anchor="ctr"/>
          <a:lstStyle/>
          <a:p>
            <a:pPr algn="ctr"/>
            <a:endParaRPr lang="en-IN" sz="1467"/>
          </a:p>
        </p:txBody>
      </p:sp>
      <p:sp>
        <p:nvSpPr>
          <p:cNvPr id="32" name="TextBox 31">
            <a:extLst>
              <a:ext uri="{FF2B5EF4-FFF2-40B4-BE49-F238E27FC236}">
                <a16:creationId xmlns:a16="http://schemas.microsoft.com/office/drawing/2014/main" id="{A7DDF1E5-9737-9AE3-DEAF-A3BF3E99BA1A}"/>
              </a:ext>
            </a:extLst>
          </p:cNvPr>
          <p:cNvSpPr txBox="1"/>
          <p:nvPr/>
        </p:nvSpPr>
        <p:spPr>
          <a:xfrm>
            <a:off x="2715728" y="2056736"/>
            <a:ext cx="626775" cy="143565"/>
          </a:xfrm>
          <a:prstGeom prst="rect">
            <a:avLst/>
          </a:prstGeom>
          <a:noFill/>
          <a:ln>
            <a:noFill/>
          </a:ln>
        </p:spPr>
        <p:txBody>
          <a:bodyPr wrap="none" lIns="0" tIns="0" rIns="0" bIns="0" rtlCol="0">
            <a:spAutoFit/>
          </a:bodyPr>
          <a:lstStyle/>
          <a:p>
            <a:pPr algn="ctr" defTabSz="240012">
              <a:tabLst>
                <a:tab pos="240012" algn="l"/>
              </a:tabLst>
            </a:pPr>
            <a:r>
              <a:rPr lang="en-IN" sz="933" b="1" dirty="0">
                <a:ln/>
                <a:solidFill>
                  <a:srgbClr val="000000"/>
                </a:solidFill>
                <a:latin typeface="Arial"/>
                <a:cs typeface="Arial"/>
                <a:sym typeface="Arial"/>
                <a:rtl val="0"/>
              </a:rPr>
              <a:t>RRC/PDCP</a:t>
            </a:r>
          </a:p>
        </p:txBody>
      </p:sp>
      <p:sp>
        <p:nvSpPr>
          <p:cNvPr id="33" name="Freeform: Shape 32">
            <a:extLst>
              <a:ext uri="{FF2B5EF4-FFF2-40B4-BE49-F238E27FC236}">
                <a16:creationId xmlns:a16="http://schemas.microsoft.com/office/drawing/2014/main" id="{36727D9C-CB3A-9AFF-A67A-C143C8D9CD08}"/>
              </a:ext>
            </a:extLst>
          </p:cNvPr>
          <p:cNvSpPr/>
          <p:nvPr/>
        </p:nvSpPr>
        <p:spPr>
          <a:xfrm>
            <a:off x="3697852" y="1967947"/>
            <a:ext cx="945873" cy="282712"/>
          </a:xfrm>
          <a:custGeom>
            <a:avLst/>
            <a:gdLst>
              <a:gd name="connsiteX0" fmla="*/ 673935 w 709405"/>
              <a:gd name="connsiteY0" fmla="*/ 0 h 212034"/>
              <a:gd name="connsiteX1" fmla="*/ 709405 w 709405"/>
              <a:gd name="connsiteY1" fmla="*/ 0 h 212034"/>
              <a:gd name="connsiteX2" fmla="*/ 709405 w 709405"/>
              <a:gd name="connsiteY2" fmla="*/ 212035 h 212034"/>
              <a:gd name="connsiteX3" fmla="*/ 673935 w 709405"/>
              <a:gd name="connsiteY3" fmla="*/ 212035 h 212034"/>
              <a:gd name="connsiteX4" fmla="*/ 35470 w 709405"/>
              <a:gd name="connsiteY4" fmla="*/ 212035 h 212034"/>
              <a:gd name="connsiteX5" fmla="*/ 0 w 709405"/>
              <a:gd name="connsiteY5" fmla="*/ 212035 h 212034"/>
              <a:gd name="connsiteX6" fmla="*/ 0 w 709405"/>
              <a:gd name="connsiteY6" fmla="*/ 0 h 212034"/>
              <a:gd name="connsiteX7" fmla="*/ 35470 w 709405"/>
              <a:gd name="connsiteY7" fmla="*/ 0 h 212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05" h="212034">
                <a:moveTo>
                  <a:pt x="673935" y="0"/>
                </a:moveTo>
                <a:cubicBezTo>
                  <a:pt x="693525" y="0"/>
                  <a:pt x="709405" y="0"/>
                  <a:pt x="709405" y="0"/>
                </a:cubicBezTo>
                <a:lnTo>
                  <a:pt x="709405" y="212035"/>
                </a:lnTo>
                <a:cubicBezTo>
                  <a:pt x="709405" y="212035"/>
                  <a:pt x="693525" y="212035"/>
                  <a:pt x="673935" y="212035"/>
                </a:cubicBezTo>
                <a:lnTo>
                  <a:pt x="35470" y="212035"/>
                </a:lnTo>
                <a:cubicBezTo>
                  <a:pt x="15881" y="212035"/>
                  <a:pt x="0" y="212035"/>
                  <a:pt x="0" y="212035"/>
                </a:cubicBezTo>
                <a:lnTo>
                  <a:pt x="0" y="0"/>
                </a:lnTo>
                <a:cubicBezTo>
                  <a:pt x="0" y="0"/>
                  <a:pt x="15881" y="0"/>
                  <a:pt x="35470" y="0"/>
                </a:cubicBezTo>
                <a:close/>
              </a:path>
            </a:pathLst>
          </a:custGeom>
          <a:solidFill>
            <a:srgbClr val="F0F0F0"/>
          </a:solidFill>
          <a:ln w="7088" cap="flat">
            <a:solidFill>
              <a:srgbClr val="000000"/>
            </a:solidFill>
            <a:prstDash val="solid"/>
            <a:miter/>
          </a:ln>
        </p:spPr>
        <p:txBody>
          <a:bodyPr rtlCol="0" anchor="ctr"/>
          <a:lstStyle/>
          <a:p>
            <a:pPr algn="ctr"/>
            <a:endParaRPr lang="en-IN" sz="1467"/>
          </a:p>
        </p:txBody>
      </p:sp>
      <p:sp>
        <p:nvSpPr>
          <p:cNvPr id="34" name="TextBox 33">
            <a:extLst>
              <a:ext uri="{FF2B5EF4-FFF2-40B4-BE49-F238E27FC236}">
                <a16:creationId xmlns:a16="http://schemas.microsoft.com/office/drawing/2014/main" id="{BAC3958B-4119-C755-36BF-5E41F69C2BDB}"/>
              </a:ext>
            </a:extLst>
          </p:cNvPr>
          <p:cNvSpPr txBox="1"/>
          <p:nvPr/>
        </p:nvSpPr>
        <p:spPr>
          <a:xfrm>
            <a:off x="3747384" y="2056736"/>
            <a:ext cx="833563" cy="143565"/>
          </a:xfrm>
          <a:prstGeom prst="rect">
            <a:avLst/>
          </a:prstGeom>
          <a:noFill/>
          <a:ln>
            <a:noFill/>
          </a:ln>
        </p:spPr>
        <p:txBody>
          <a:bodyPr wrap="none" lIns="0" tIns="0" rIns="0" bIns="0" rtlCol="0">
            <a:spAutoFit/>
          </a:bodyPr>
          <a:lstStyle/>
          <a:p>
            <a:pPr algn="ctr" defTabSz="240012">
              <a:tabLst>
                <a:tab pos="240012" algn="l"/>
              </a:tabLst>
            </a:pPr>
            <a:r>
              <a:rPr lang="en-IN" sz="933" b="1" dirty="0">
                <a:ln/>
                <a:solidFill>
                  <a:srgbClr val="000000"/>
                </a:solidFill>
                <a:latin typeface="Arial"/>
                <a:cs typeface="Arial"/>
                <a:sym typeface="Arial"/>
                <a:rtl val="0"/>
              </a:rPr>
              <a:t>RLC/MAC/PHY</a:t>
            </a:r>
          </a:p>
        </p:txBody>
      </p:sp>
      <p:sp>
        <p:nvSpPr>
          <p:cNvPr id="35" name="Freeform: Shape 34">
            <a:extLst>
              <a:ext uri="{FF2B5EF4-FFF2-40B4-BE49-F238E27FC236}">
                <a16:creationId xmlns:a16="http://schemas.microsoft.com/office/drawing/2014/main" id="{8AC10204-F43C-3656-5134-B52E4D1F0424}"/>
              </a:ext>
            </a:extLst>
          </p:cNvPr>
          <p:cNvSpPr/>
          <p:nvPr/>
        </p:nvSpPr>
        <p:spPr>
          <a:xfrm>
            <a:off x="3508677" y="1755912"/>
            <a:ext cx="189175" cy="7067"/>
          </a:xfrm>
          <a:custGeom>
            <a:avLst/>
            <a:gdLst>
              <a:gd name="connsiteX0" fmla="*/ 0 w 141881"/>
              <a:gd name="connsiteY0" fmla="*/ 0 h 5300"/>
              <a:gd name="connsiteX1" fmla="*/ 141881 w 141881"/>
              <a:gd name="connsiteY1" fmla="*/ 0 h 5300"/>
            </a:gdLst>
            <a:ahLst/>
            <a:cxnLst>
              <a:cxn ang="0">
                <a:pos x="connsiteX0" y="connsiteY0"/>
              </a:cxn>
              <a:cxn ang="0">
                <a:pos x="connsiteX1" y="connsiteY1"/>
              </a:cxn>
            </a:cxnLst>
            <a:rect l="l" t="t" r="r" b="b"/>
            <a:pathLst>
              <a:path w="141881" h="5300">
                <a:moveTo>
                  <a:pt x="0" y="0"/>
                </a:moveTo>
                <a:lnTo>
                  <a:pt x="141881" y="0"/>
                </a:lnTo>
              </a:path>
            </a:pathLst>
          </a:custGeom>
          <a:ln w="10632" cap="flat">
            <a:solidFill>
              <a:srgbClr val="000000"/>
            </a:solidFill>
            <a:prstDash val="solid"/>
            <a:miter/>
          </a:ln>
        </p:spPr>
        <p:txBody>
          <a:bodyPr rtlCol="0" anchor="ctr"/>
          <a:lstStyle/>
          <a:p>
            <a:pPr algn="ctr"/>
            <a:endParaRPr lang="en-IN" sz="1467"/>
          </a:p>
        </p:txBody>
      </p:sp>
      <p:sp>
        <p:nvSpPr>
          <p:cNvPr id="36" name="TextBox 35">
            <a:extLst>
              <a:ext uri="{FF2B5EF4-FFF2-40B4-BE49-F238E27FC236}">
                <a16:creationId xmlns:a16="http://schemas.microsoft.com/office/drawing/2014/main" id="{732CA800-7EA9-90F5-F459-FAE2942749BA}"/>
              </a:ext>
            </a:extLst>
          </p:cNvPr>
          <p:cNvSpPr txBox="1"/>
          <p:nvPr/>
        </p:nvSpPr>
        <p:spPr>
          <a:xfrm>
            <a:off x="3563190" y="1596004"/>
            <a:ext cx="80150" cy="82010"/>
          </a:xfrm>
          <a:prstGeom prst="rect">
            <a:avLst/>
          </a:prstGeom>
          <a:noFill/>
          <a:ln>
            <a:noFill/>
          </a:ln>
        </p:spPr>
        <p:txBody>
          <a:bodyPr wrap="none" lIns="0" tIns="0" rIns="0" bIns="0" rtlCol="0">
            <a:spAutoFit/>
          </a:bodyPr>
          <a:lstStyle/>
          <a:p>
            <a:pPr algn="ctr" defTabSz="240012">
              <a:tabLst>
                <a:tab pos="240012" algn="l"/>
              </a:tabLst>
            </a:pPr>
            <a:r>
              <a:rPr lang="en-IN" sz="533" dirty="0">
                <a:ln/>
                <a:solidFill>
                  <a:srgbClr val="FF0000"/>
                </a:solidFill>
                <a:latin typeface="Arial"/>
                <a:cs typeface="Arial"/>
                <a:sym typeface="Arial"/>
                <a:rtl val="0"/>
              </a:rPr>
              <a:t>F1</a:t>
            </a:r>
          </a:p>
        </p:txBody>
      </p:sp>
      <p:sp>
        <p:nvSpPr>
          <p:cNvPr id="37" name="Freeform: Shape 36">
            <a:extLst>
              <a:ext uri="{FF2B5EF4-FFF2-40B4-BE49-F238E27FC236}">
                <a16:creationId xmlns:a16="http://schemas.microsoft.com/office/drawing/2014/main" id="{EFDE8E32-0478-15EA-2CA6-3E1283035ED4}"/>
              </a:ext>
            </a:extLst>
          </p:cNvPr>
          <p:cNvSpPr/>
          <p:nvPr/>
        </p:nvSpPr>
        <p:spPr>
          <a:xfrm>
            <a:off x="2468215" y="3734904"/>
            <a:ext cx="1891747" cy="1413565"/>
          </a:xfrm>
          <a:custGeom>
            <a:avLst/>
            <a:gdLst>
              <a:gd name="connsiteX0" fmla="*/ 1347870 w 1418810"/>
              <a:gd name="connsiteY0" fmla="*/ 0 h 1060174"/>
              <a:gd name="connsiteX1" fmla="*/ 1418811 w 1418810"/>
              <a:gd name="connsiteY1" fmla="*/ 0 h 1060174"/>
              <a:gd name="connsiteX2" fmla="*/ 1418811 w 1418810"/>
              <a:gd name="connsiteY2" fmla="*/ 1060174 h 1060174"/>
              <a:gd name="connsiteX3" fmla="*/ 1347870 w 1418810"/>
              <a:gd name="connsiteY3" fmla="*/ 1060174 h 1060174"/>
              <a:gd name="connsiteX4" fmla="*/ 70941 w 1418810"/>
              <a:gd name="connsiteY4" fmla="*/ 1060174 h 1060174"/>
              <a:gd name="connsiteX5" fmla="*/ 0 w 1418810"/>
              <a:gd name="connsiteY5" fmla="*/ 1060174 h 1060174"/>
              <a:gd name="connsiteX6" fmla="*/ 0 w 1418810"/>
              <a:gd name="connsiteY6" fmla="*/ 0 h 1060174"/>
              <a:gd name="connsiteX7" fmla="*/ 70941 w 1418810"/>
              <a:gd name="connsiteY7" fmla="*/ 0 h 106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8810" h="1060174">
                <a:moveTo>
                  <a:pt x="1347870" y="0"/>
                </a:moveTo>
                <a:cubicBezTo>
                  <a:pt x="1387050" y="0"/>
                  <a:pt x="1418811" y="0"/>
                  <a:pt x="1418811" y="0"/>
                </a:cubicBezTo>
                <a:lnTo>
                  <a:pt x="1418811" y="1060174"/>
                </a:lnTo>
                <a:cubicBezTo>
                  <a:pt x="1418811" y="1060174"/>
                  <a:pt x="1387050" y="1060174"/>
                  <a:pt x="1347870" y="1060174"/>
                </a:cubicBezTo>
                <a:lnTo>
                  <a:pt x="70941" y="1060174"/>
                </a:lnTo>
                <a:cubicBezTo>
                  <a:pt x="31761" y="1060174"/>
                  <a:pt x="0" y="1060174"/>
                  <a:pt x="0" y="1060174"/>
                </a:cubicBezTo>
                <a:lnTo>
                  <a:pt x="0" y="0"/>
                </a:lnTo>
                <a:cubicBezTo>
                  <a:pt x="0" y="0"/>
                  <a:pt x="31761" y="0"/>
                  <a:pt x="70941" y="0"/>
                </a:cubicBezTo>
                <a:close/>
              </a:path>
            </a:pathLst>
          </a:custGeom>
          <a:solidFill>
            <a:srgbClr val="FFFFFF"/>
          </a:solidFill>
          <a:ln w="14176" cap="flat">
            <a:solidFill>
              <a:srgbClr val="000000"/>
            </a:solidFill>
            <a:prstDash val="solid"/>
            <a:miter/>
          </a:ln>
        </p:spPr>
        <p:txBody>
          <a:bodyPr rtlCol="0" anchor="ctr"/>
          <a:lstStyle/>
          <a:p>
            <a:pPr algn="ctr"/>
            <a:endParaRPr lang="en-IN" sz="1467"/>
          </a:p>
        </p:txBody>
      </p:sp>
      <p:sp>
        <p:nvSpPr>
          <p:cNvPr id="38" name="TextBox 37">
            <a:extLst>
              <a:ext uri="{FF2B5EF4-FFF2-40B4-BE49-F238E27FC236}">
                <a16:creationId xmlns:a16="http://schemas.microsoft.com/office/drawing/2014/main" id="{38C689E8-11D6-4B65-3F12-6C299BA4A2E9}"/>
              </a:ext>
            </a:extLst>
          </p:cNvPr>
          <p:cNvSpPr txBox="1"/>
          <p:nvPr/>
        </p:nvSpPr>
        <p:spPr>
          <a:xfrm>
            <a:off x="2850685" y="3819277"/>
            <a:ext cx="1179810" cy="205121"/>
          </a:xfrm>
          <a:prstGeom prst="rect">
            <a:avLst/>
          </a:prstGeom>
          <a:noFill/>
          <a:ln>
            <a:noFill/>
          </a:ln>
        </p:spPr>
        <p:txBody>
          <a:bodyPr wrap="none" lIns="0" tIns="0" rIns="0" bIns="0" rtlCol="0">
            <a:spAutoFit/>
          </a:bodyPr>
          <a:lstStyle/>
          <a:p>
            <a:pPr algn="ctr" defTabSz="240012">
              <a:tabLst>
                <a:tab pos="240012" algn="l"/>
              </a:tabLst>
            </a:pPr>
            <a:r>
              <a:rPr lang="en-IN" sz="1333" b="1" dirty="0">
                <a:ln/>
                <a:solidFill>
                  <a:srgbClr val="000000"/>
                </a:solidFill>
                <a:latin typeface="Arial"/>
                <a:cs typeface="Arial"/>
                <a:sym typeface="Arial"/>
                <a:rtl val="0"/>
              </a:rPr>
              <a:t>EPC (4G Core)</a:t>
            </a:r>
          </a:p>
        </p:txBody>
      </p:sp>
      <p:sp>
        <p:nvSpPr>
          <p:cNvPr id="39" name="Freeform: Shape 38">
            <a:extLst>
              <a:ext uri="{FF2B5EF4-FFF2-40B4-BE49-F238E27FC236}">
                <a16:creationId xmlns:a16="http://schemas.microsoft.com/office/drawing/2014/main" id="{8AD5542C-2800-71B4-9268-E7D6E081FFC5}"/>
              </a:ext>
            </a:extLst>
          </p:cNvPr>
          <p:cNvSpPr/>
          <p:nvPr/>
        </p:nvSpPr>
        <p:spPr>
          <a:xfrm>
            <a:off x="2657390" y="4088295"/>
            <a:ext cx="1513397" cy="247373"/>
          </a:xfrm>
          <a:custGeom>
            <a:avLst/>
            <a:gdLst>
              <a:gd name="connsiteX0" fmla="*/ 1099578 w 1135048"/>
              <a:gd name="connsiteY0" fmla="*/ 0 h 185530"/>
              <a:gd name="connsiteX1" fmla="*/ 1135049 w 1135048"/>
              <a:gd name="connsiteY1" fmla="*/ 0 h 185530"/>
              <a:gd name="connsiteX2" fmla="*/ 1135049 w 1135048"/>
              <a:gd name="connsiteY2" fmla="*/ 185530 h 185530"/>
              <a:gd name="connsiteX3" fmla="*/ 1099578 w 1135048"/>
              <a:gd name="connsiteY3" fmla="*/ 185530 h 185530"/>
              <a:gd name="connsiteX4" fmla="*/ 35470 w 1135048"/>
              <a:gd name="connsiteY4" fmla="*/ 185530 h 185530"/>
              <a:gd name="connsiteX5" fmla="*/ 0 w 1135048"/>
              <a:gd name="connsiteY5" fmla="*/ 185530 h 185530"/>
              <a:gd name="connsiteX6" fmla="*/ 0 w 1135048"/>
              <a:gd name="connsiteY6" fmla="*/ 0 h 185530"/>
              <a:gd name="connsiteX7" fmla="*/ 35470 w 1135048"/>
              <a:gd name="connsiteY7" fmla="*/ 0 h 18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5048" h="185530">
                <a:moveTo>
                  <a:pt x="1099578" y="0"/>
                </a:moveTo>
                <a:cubicBezTo>
                  <a:pt x="1119168" y="0"/>
                  <a:pt x="1135049" y="0"/>
                  <a:pt x="1135049" y="0"/>
                </a:cubicBezTo>
                <a:lnTo>
                  <a:pt x="1135049" y="185530"/>
                </a:lnTo>
                <a:cubicBezTo>
                  <a:pt x="1135049" y="185530"/>
                  <a:pt x="1119168" y="185530"/>
                  <a:pt x="1099578" y="185530"/>
                </a:cubicBezTo>
                <a:lnTo>
                  <a:pt x="35470" y="185530"/>
                </a:lnTo>
                <a:cubicBezTo>
                  <a:pt x="15881" y="185530"/>
                  <a:pt x="0" y="185530"/>
                  <a:pt x="0" y="185530"/>
                </a:cubicBezTo>
                <a:lnTo>
                  <a:pt x="0" y="0"/>
                </a:lnTo>
                <a:cubicBezTo>
                  <a:pt x="0" y="0"/>
                  <a:pt x="15881" y="0"/>
                  <a:pt x="35470" y="0"/>
                </a:cubicBezTo>
                <a:close/>
              </a:path>
            </a:pathLst>
          </a:custGeom>
          <a:solidFill>
            <a:srgbClr val="F0F0F0"/>
          </a:solidFill>
          <a:ln w="7088" cap="flat">
            <a:solidFill>
              <a:srgbClr val="000000"/>
            </a:solidFill>
            <a:prstDash val="solid"/>
            <a:miter/>
          </a:ln>
        </p:spPr>
        <p:txBody>
          <a:bodyPr rtlCol="0" anchor="ctr"/>
          <a:lstStyle/>
          <a:p>
            <a:pPr algn="ctr"/>
            <a:endParaRPr lang="en-IN" sz="1467"/>
          </a:p>
        </p:txBody>
      </p:sp>
      <p:sp>
        <p:nvSpPr>
          <p:cNvPr id="40" name="TextBox 39">
            <a:extLst>
              <a:ext uri="{FF2B5EF4-FFF2-40B4-BE49-F238E27FC236}">
                <a16:creationId xmlns:a16="http://schemas.microsoft.com/office/drawing/2014/main" id="{B222A657-3F85-DD1E-51ED-CE9F17491FF9}"/>
              </a:ext>
            </a:extLst>
          </p:cNvPr>
          <p:cNvSpPr txBox="1"/>
          <p:nvPr/>
        </p:nvSpPr>
        <p:spPr>
          <a:xfrm>
            <a:off x="3234550" y="4083878"/>
            <a:ext cx="359074" cy="184666"/>
          </a:xfrm>
          <a:prstGeom prst="rect">
            <a:avLst/>
          </a:prstGeom>
          <a:noFill/>
          <a:ln>
            <a:noFill/>
          </a:ln>
        </p:spPr>
        <p:txBody>
          <a:bodyPr wrap="none" lIns="0" tIns="0" rIns="0" bIns="0" rtlCol="0">
            <a:spAutoFit/>
          </a:bodyPr>
          <a:lstStyle/>
          <a:p>
            <a:pPr algn="ctr" defTabSz="240012">
              <a:tabLst>
                <a:tab pos="240012" algn="l"/>
              </a:tabLst>
            </a:pPr>
            <a:r>
              <a:rPr lang="en-IN" sz="1200" dirty="0">
                <a:ln/>
                <a:solidFill>
                  <a:srgbClr val="000000"/>
                </a:solidFill>
                <a:latin typeface="Arial"/>
                <a:cs typeface="Arial"/>
                <a:sym typeface="Arial"/>
                <a:rtl val="0"/>
              </a:rPr>
              <a:t>MME</a:t>
            </a:r>
          </a:p>
        </p:txBody>
      </p:sp>
      <p:sp>
        <p:nvSpPr>
          <p:cNvPr id="41" name="Freeform: Shape 40">
            <a:extLst>
              <a:ext uri="{FF2B5EF4-FFF2-40B4-BE49-F238E27FC236}">
                <a16:creationId xmlns:a16="http://schemas.microsoft.com/office/drawing/2014/main" id="{E3A66E5F-8235-C166-A0AD-45CC9593809B}"/>
              </a:ext>
            </a:extLst>
          </p:cNvPr>
          <p:cNvSpPr/>
          <p:nvPr/>
        </p:nvSpPr>
        <p:spPr>
          <a:xfrm>
            <a:off x="2657390" y="4406348"/>
            <a:ext cx="1513397" cy="247373"/>
          </a:xfrm>
          <a:custGeom>
            <a:avLst/>
            <a:gdLst>
              <a:gd name="connsiteX0" fmla="*/ 1099578 w 1135048"/>
              <a:gd name="connsiteY0" fmla="*/ 0 h 185530"/>
              <a:gd name="connsiteX1" fmla="*/ 1135049 w 1135048"/>
              <a:gd name="connsiteY1" fmla="*/ 0 h 185530"/>
              <a:gd name="connsiteX2" fmla="*/ 1135049 w 1135048"/>
              <a:gd name="connsiteY2" fmla="*/ 185530 h 185530"/>
              <a:gd name="connsiteX3" fmla="*/ 1099578 w 1135048"/>
              <a:gd name="connsiteY3" fmla="*/ 185530 h 185530"/>
              <a:gd name="connsiteX4" fmla="*/ 35470 w 1135048"/>
              <a:gd name="connsiteY4" fmla="*/ 185530 h 185530"/>
              <a:gd name="connsiteX5" fmla="*/ 0 w 1135048"/>
              <a:gd name="connsiteY5" fmla="*/ 185530 h 185530"/>
              <a:gd name="connsiteX6" fmla="*/ 0 w 1135048"/>
              <a:gd name="connsiteY6" fmla="*/ 0 h 185530"/>
              <a:gd name="connsiteX7" fmla="*/ 35470 w 1135048"/>
              <a:gd name="connsiteY7" fmla="*/ 0 h 18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5048" h="185530">
                <a:moveTo>
                  <a:pt x="1099578" y="0"/>
                </a:moveTo>
                <a:cubicBezTo>
                  <a:pt x="1119168" y="0"/>
                  <a:pt x="1135049" y="0"/>
                  <a:pt x="1135049" y="0"/>
                </a:cubicBezTo>
                <a:lnTo>
                  <a:pt x="1135049" y="185530"/>
                </a:lnTo>
                <a:cubicBezTo>
                  <a:pt x="1135049" y="185530"/>
                  <a:pt x="1119168" y="185530"/>
                  <a:pt x="1099578" y="185530"/>
                </a:cubicBezTo>
                <a:lnTo>
                  <a:pt x="35470" y="185530"/>
                </a:lnTo>
                <a:cubicBezTo>
                  <a:pt x="15881" y="185530"/>
                  <a:pt x="0" y="185530"/>
                  <a:pt x="0" y="185530"/>
                </a:cubicBezTo>
                <a:lnTo>
                  <a:pt x="0" y="0"/>
                </a:lnTo>
                <a:cubicBezTo>
                  <a:pt x="0" y="0"/>
                  <a:pt x="15881" y="0"/>
                  <a:pt x="35470" y="0"/>
                </a:cubicBezTo>
                <a:close/>
              </a:path>
            </a:pathLst>
          </a:custGeom>
          <a:solidFill>
            <a:srgbClr val="F0F0F0"/>
          </a:solidFill>
          <a:ln w="7088" cap="flat">
            <a:solidFill>
              <a:srgbClr val="000000"/>
            </a:solidFill>
            <a:prstDash val="solid"/>
            <a:miter/>
          </a:ln>
        </p:spPr>
        <p:txBody>
          <a:bodyPr rtlCol="0" anchor="ctr"/>
          <a:lstStyle/>
          <a:p>
            <a:pPr algn="ctr"/>
            <a:endParaRPr lang="en-IN" sz="1467"/>
          </a:p>
        </p:txBody>
      </p:sp>
      <p:sp>
        <p:nvSpPr>
          <p:cNvPr id="42" name="TextBox 41">
            <a:extLst>
              <a:ext uri="{FF2B5EF4-FFF2-40B4-BE49-F238E27FC236}">
                <a16:creationId xmlns:a16="http://schemas.microsoft.com/office/drawing/2014/main" id="{00E5F169-F739-D1B7-324C-807E28E252DF}"/>
              </a:ext>
            </a:extLst>
          </p:cNvPr>
          <p:cNvSpPr txBox="1"/>
          <p:nvPr/>
        </p:nvSpPr>
        <p:spPr>
          <a:xfrm>
            <a:off x="3204095" y="4401931"/>
            <a:ext cx="419988" cy="184666"/>
          </a:xfrm>
          <a:prstGeom prst="rect">
            <a:avLst/>
          </a:prstGeom>
          <a:noFill/>
          <a:ln>
            <a:noFill/>
          </a:ln>
        </p:spPr>
        <p:txBody>
          <a:bodyPr wrap="none" lIns="0" tIns="0" rIns="0" bIns="0" rtlCol="0">
            <a:spAutoFit/>
          </a:bodyPr>
          <a:lstStyle/>
          <a:p>
            <a:pPr algn="ctr" defTabSz="240012">
              <a:tabLst>
                <a:tab pos="240012" algn="l"/>
              </a:tabLst>
            </a:pPr>
            <a:r>
              <a:rPr lang="en-IN" sz="1200" dirty="0">
                <a:ln/>
                <a:solidFill>
                  <a:srgbClr val="FF0000"/>
                </a:solidFill>
                <a:latin typeface="Arial"/>
                <a:cs typeface="Arial"/>
                <a:sym typeface="Arial"/>
                <a:rtl val="0"/>
              </a:rPr>
              <a:t>S-GW</a:t>
            </a:r>
          </a:p>
        </p:txBody>
      </p:sp>
      <p:sp>
        <p:nvSpPr>
          <p:cNvPr id="43" name="Freeform: Shape 42">
            <a:extLst>
              <a:ext uri="{FF2B5EF4-FFF2-40B4-BE49-F238E27FC236}">
                <a16:creationId xmlns:a16="http://schemas.microsoft.com/office/drawing/2014/main" id="{EDBF1D59-3D24-DA94-F17C-D4988B298CAB}"/>
              </a:ext>
            </a:extLst>
          </p:cNvPr>
          <p:cNvSpPr/>
          <p:nvPr/>
        </p:nvSpPr>
        <p:spPr>
          <a:xfrm>
            <a:off x="2657390" y="4724400"/>
            <a:ext cx="1513397" cy="247373"/>
          </a:xfrm>
          <a:custGeom>
            <a:avLst/>
            <a:gdLst>
              <a:gd name="connsiteX0" fmla="*/ 1099578 w 1135048"/>
              <a:gd name="connsiteY0" fmla="*/ 0 h 185530"/>
              <a:gd name="connsiteX1" fmla="*/ 1135049 w 1135048"/>
              <a:gd name="connsiteY1" fmla="*/ 0 h 185530"/>
              <a:gd name="connsiteX2" fmla="*/ 1135049 w 1135048"/>
              <a:gd name="connsiteY2" fmla="*/ 185530 h 185530"/>
              <a:gd name="connsiteX3" fmla="*/ 1099578 w 1135048"/>
              <a:gd name="connsiteY3" fmla="*/ 185530 h 185530"/>
              <a:gd name="connsiteX4" fmla="*/ 35470 w 1135048"/>
              <a:gd name="connsiteY4" fmla="*/ 185530 h 185530"/>
              <a:gd name="connsiteX5" fmla="*/ 0 w 1135048"/>
              <a:gd name="connsiteY5" fmla="*/ 185530 h 185530"/>
              <a:gd name="connsiteX6" fmla="*/ 0 w 1135048"/>
              <a:gd name="connsiteY6" fmla="*/ 0 h 185530"/>
              <a:gd name="connsiteX7" fmla="*/ 35470 w 1135048"/>
              <a:gd name="connsiteY7" fmla="*/ 0 h 18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5048" h="185530">
                <a:moveTo>
                  <a:pt x="1099578" y="0"/>
                </a:moveTo>
                <a:cubicBezTo>
                  <a:pt x="1119168" y="0"/>
                  <a:pt x="1135049" y="0"/>
                  <a:pt x="1135049" y="0"/>
                </a:cubicBezTo>
                <a:lnTo>
                  <a:pt x="1135049" y="185530"/>
                </a:lnTo>
                <a:cubicBezTo>
                  <a:pt x="1135049" y="185530"/>
                  <a:pt x="1119168" y="185530"/>
                  <a:pt x="1099578" y="185530"/>
                </a:cubicBezTo>
                <a:lnTo>
                  <a:pt x="35470" y="185530"/>
                </a:lnTo>
                <a:cubicBezTo>
                  <a:pt x="15881" y="185530"/>
                  <a:pt x="0" y="185530"/>
                  <a:pt x="0" y="185530"/>
                </a:cubicBezTo>
                <a:lnTo>
                  <a:pt x="0" y="0"/>
                </a:lnTo>
                <a:cubicBezTo>
                  <a:pt x="0" y="0"/>
                  <a:pt x="15881" y="0"/>
                  <a:pt x="35470" y="0"/>
                </a:cubicBezTo>
                <a:close/>
              </a:path>
            </a:pathLst>
          </a:custGeom>
          <a:solidFill>
            <a:srgbClr val="F0F0F0"/>
          </a:solidFill>
          <a:ln w="7088" cap="flat">
            <a:solidFill>
              <a:srgbClr val="000000"/>
            </a:solidFill>
            <a:prstDash val="solid"/>
            <a:miter/>
          </a:ln>
        </p:spPr>
        <p:txBody>
          <a:bodyPr rtlCol="0" anchor="ctr"/>
          <a:lstStyle/>
          <a:p>
            <a:pPr algn="ctr"/>
            <a:endParaRPr lang="en-IN" sz="1467"/>
          </a:p>
        </p:txBody>
      </p:sp>
      <p:sp>
        <p:nvSpPr>
          <p:cNvPr id="44" name="TextBox 43">
            <a:extLst>
              <a:ext uri="{FF2B5EF4-FFF2-40B4-BE49-F238E27FC236}">
                <a16:creationId xmlns:a16="http://schemas.microsoft.com/office/drawing/2014/main" id="{E874D117-CBC3-D9C3-0120-F94A87197E73}"/>
              </a:ext>
            </a:extLst>
          </p:cNvPr>
          <p:cNvSpPr txBox="1"/>
          <p:nvPr/>
        </p:nvSpPr>
        <p:spPr>
          <a:xfrm>
            <a:off x="3204095" y="4719983"/>
            <a:ext cx="419988" cy="184666"/>
          </a:xfrm>
          <a:prstGeom prst="rect">
            <a:avLst/>
          </a:prstGeom>
          <a:noFill/>
          <a:ln>
            <a:noFill/>
          </a:ln>
        </p:spPr>
        <p:txBody>
          <a:bodyPr wrap="none" lIns="0" tIns="0" rIns="0" bIns="0" rtlCol="0">
            <a:spAutoFit/>
          </a:bodyPr>
          <a:lstStyle/>
          <a:p>
            <a:pPr algn="ctr" defTabSz="240012">
              <a:tabLst>
                <a:tab pos="240012" algn="l"/>
              </a:tabLst>
            </a:pPr>
            <a:r>
              <a:rPr lang="en-IN" sz="1200" dirty="0">
                <a:ln/>
                <a:solidFill>
                  <a:srgbClr val="FF0000"/>
                </a:solidFill>
                <a:latin typeface="Arial"/>
                <a:cs typeface="Arial"/>
                <a:sym typeface="Arial"/>
                <a:rtl val="0"/>
              </a:rPr>
              <a:t>P-GW</a:t>
            </a:r>
          </a:p>
        </p:txBody>
      </p:sp>
      <p:sp>
        <p:nvSpPr>
          <p:cNvPr id="45" name="Freeform: Shape 44">
            <a:extLst>
              <a:ext uri="{FF2B5EF4-FFF2-40B4-BE49-F238E27FC236}">
                <a16:creationId xmlns:a16="http://schemas.microsoft.com/office/drawing/2014/main" id="{7F5FF0C5-E9BB-404B-E50E-DA54D51AEC11}"/>
              </a:ext>
            </a:extLst>
          </p:cNvPr>
          <p:cNvSpPr/>
          <p:nvPr/>
        </p:nvSpPr>
        <p:spPr>
          <a:xfrm>
            <a:off x="1995279" y="1685235"/>
            <a:ext cx="472936" cy="1130852"/>
          </a:xfrm>
          <a:custGeom>
            <a:avLst/>
            <a:gdLst>
              <a:gd name="connsiteX0" fmla="*/ 0 w 354702"/>
              <a:gd name="connsiteY0" fmla="*/ 0 h 848139"/>
              <a:gd name="connsiteX1" fmla="*/ 177351 w 354702"/>
              <a:gd name="connsiteY1" fmla="*/ 848139 h 848139"/>
              <a:gd name="connsiteX2" fmla="*/ 354703 w 354702"/>
              <a:gd name="connsiteY2" fmla="*/ 848139 h 848139"/>
            </a:gdLst>
            <a:ahLst/>
            <a:cxnLst>
              <a:cxn ang="0">
                <a:pos x="connsiteX0" y="connsiteY0"/>
              </a:cxn>
              <a:cxn ang="0">
                <a:pos x="connsiteX1" y="connsiteY1"/>
              </a:cxn>
              <a:cxn ang="0">
                <a:pos x="connsiteX2" y="connsiteY2"/>
              </a:cxn>
            </a:cxnLst>
            <a:rect l="l" t="t" r="r" b="b"/>
            <a:pathLst>
              <a:path w="354702" h="848139">
                <a:moveTo>
                  <a:pt x="0" y="0"/>
                </a:moveTo>
                <a:cubicBezTo>
                  <a:pt x="118237" y="0"/>
                  <a:pt x="177351" y="282711"/>
                  <a:pt x="177351" y="848139"/>
                </a:cubicBezTo>
                <a:cubicBezTo>
                  <a:pt x="177351" y="848139"/>
                  <a:pt x="236466" y="848139"/>
                  <a:pt x="354703" y="848139"/>
                </a:cubicBezTo>
              </a:path>
            </a:pathLst>
          </a:custGeom>
          <a:noFill/>
          <a:ln w="14176" cap="flat">
            <a:solidFill>
              <a:srgbClr val="000000"/>
            </a:solidFill>
            <a:prstDash val="solid"/>
            <a:miter/>
          </a:ln>
        </p:spPr>
        <p:txBody>
          <a:bodyPr rtlCol="0" anchor="ctr"/>
          <a:lstStyle/>
          <a:p>
            <a:pPr algn="ctr"/>
            <a:endParaRPr lang="en-IN" sz="1467"/>
          </a:p>
        </p:txBody>
      </p:sp>
      <p:sp>
        <p:nvSpPr>
          <p:cNvPr id="46" name="TextBox 45">
            <a:extLst>
              <a:ext uri="{FF2B5EF4-FFF2-40B4-BE49-F238E27FC236}">
                <a16:creationId xmlns:a16="http://schemas.microsoft.com/office/drawing/2014/main" id="{994D2132-A475-BCFA-CC5D-BD272E71D4A4}"/>
              </a:ext>
            </a:extLst>
          </p:cNvPr>
          <p:cNvSpPr txBox="1"/>
          <p:nvPr/>
        </p:nvSpPr>
        <p:spPr>
          <a:xfrm rot="16200000">
            <a:off x="1950242" y="2199329"/>
            <a:ext cx="298159" cy="102657"/>
          </a:xfrm>
          <a:prstGeom prst="rect">
            <a:avLst/>
          </a:prstGeom>
          <a:noFill/>
          <a:ln>
            <a:noFill/>
          </a:ln>
        </p:spPr>
        <p:txBody>
          <a:bodyPr wrap="none" lIns="0" tIns="0" rIns="0" bIns="0" rtlCol="0">
            <a:spAutoFit/>
          </a:bodyPr>
          <a:lstStyle/>
          <a:p>
            <a:pPr algn="ctr" defTabSz="240012">
              <a:tabLst>
                <a:tab pos="240012" algn="l"/>
              </a:tabLst>
            </a:pPr>
            <a:r>
              <a:rPr lang="en-IN" sz="667" dirty="0">
                <a:ln/>
                <a:solidFill>
                  <a:srgbClr val="000000"/>
                </a:solidFill>
                <a:latin typeface="Arial"/>
                <a:cs typeface="Arial"/>
                <a:sym typeface="Arial"/>
                <a:rtl val="0"/>
              </a:rPr>
              <a:t>LTE-Uu</a:t>
            </a:r>
          </a:p>
        </p:txBody>
      </p:sp>
      <p:sp>
        <p:nvSpPr>
          <p:cNvPr id="47" name="Freeform: Shape 46">
            <a:extLst>
              <a:ext uri="{FF2B5EF4-FFF2-40B4-BE49-F238E27FC236}">
                <a16:creationId xmlns:a16="http://schemas.microsoft.com/office/drawing/2014/main" id="{546D7081-9B94-1FC4-0FCB-87CB768720CD}"/>
              </a:ext>
            </a:extLst>
          </p:cNvPr>
          <p:cNvSpPr/>
          <p:nvPr/>
        </p:nvSpPr>
        <p:spPr>
          <a:xfrm>
            <a:off x="1995279" y="1685235"/>
            <a:ext cx="472936" cy="7067"/>
          </a:xfrm>
          <a:custGeom>
            <a:avLst/>
            <a:gdLst>
              <a:gd name="connsiteX0" fmla="*/ 0 w 354702"/>
              <a:gd name="connsiteY0" fmla="*/ 0 h 5300"/>
              <a:gd name="connsiteX1" fmla="*/ 354703 w 354702"/>
              <a:gd name="connsiteY1" fmla="*/ 0 h 5300"/>
            </a:gdLst>
            <a:ahLst/>
            <a:cxnLst>
              <a:cxn ang="0">
                <a:pos x="connsiteX0" y="connsiteY0"/>
              </a:cxn>
              <a:cxn ang="0">
                <a:pos x="connsiteX1" y="connsiteY1"/>
              </a:cxn>
            </a:cxnLst>
            <a:rect l="l" t="t" r="r" b="b"/>
            <a:pathLst>
              <a:path w="354702" h="5300">
                <a:moveTo>
                  <a:pt x="0" y="0"/>
                </a:moveTo>
                <a:lnTo>
                  <a:pt x="354703" y="0"/>
                </a:lnTo>
              </a:path>
            </a:pathLst>
          </a:custGeom>
          <a:ln w="14176" cap="flat">
            <a:solidFill>
              <a:srgbClr val="000000"/>
            </a:solidFill>
            <a:prstDash val="solid"/>
            <a:miter/>
          </a:ln>
        </p:spPr>
        <p:txBody>
          <a:bodyPr rtlCol="0" anchor="ctr"/>
          <a:lstStyle/>
          <a:p>
            <a:pPr algn="ctr"/>
            <a:endParaRPr lang="en-IN" sz="1467"/>
          </a:p>
        </p:txBody>
      </p:sp>
      <p:sp>
        <p:nvSpPr>
          <p:cNvPr id="48" name="TextBox 47">
            <a:extLst>
              <a:ext uri="{FF2B5EF4-FFF2-40B4-BE49-F238E27FC236}">
                <a16:creationId xmlns:a16="http://schemas.microsoft.com/office/drawing/2014/main" id="{03094FE3-9F63-86EF-BD63-E0FAEBFC1417}"/>
              </a:ext>
            </a:extLst>
          </p:cNvPr>
          <p:cNvSpPr txBox="1"/>
          <p:nvPr/>
        </p:nvSpPr>
        <p:spPr>
          <a:xfrm>
            <a:off x="2099497" y="1429467"/>
            <a:ext cx="264496" cy="102657"/>
          </a:xfrm>
          <a:prstGeom prst="rect">
            <a:avLst/>
          </a:prstGeom>
          <a:noFill/>
          <a:ln>
            <a:noFill/>
          </a:ln>
        </p:spPr>
        <p:txBody>
          <a:bodyPr wrap="none" lIns="0" tIns="0" rIns="0" bIns="0" rtlCol="0">
            <a:spAutoFit/>
          </a:bodyPr>
          <a:lstStyle/>
          <a:p>
            <a:pPr algn="ctr" defTabSz="240012">
              <a:tabLst>
                <a:tab pos="240012" algn="l"/>
              </a:tabLst>
            </a:pPr>
            <a:r>
              <a:rPr lang="en-IN" sz="667" dirty="0">
                <a:ln/>
                <a:solidFill>
                  <a:srgbClr val="000000"/>
                </a:solidFill>
                <a:latin typeface="Arial"/>
                <a:cs typeface="Arial"/>
                <a:sym typeface="Arial"/>
                <a:rtl val="0"/>
              </a:rPr>
              <a:t>NR-Uu</a:t>
            </a:r>
          </a:p>
        </p:txBody>
      </p:sp>
      <p:sp>
        <p:nvSpPr>
          <p:cNvPr id="49" name="TextBox 48">
            <a:extLst>
              <a:ext uri="{FF2B5EF4-FFF2-40B4-BE49-F238E27FC236}">
                <a16:creationId xmlns:a16="http://schemas.microsoft.com/office/drawing/2014/main" id="{FC60CCEA-1FE9-7ADE-2F24-CDFD09F14C03}"/>
              </a:ext>
            </a:extLst>
          </p:cNvPr>
          <p:cNvSpPr txBox="1"/>
          <p:nvPr/>
        </p:nvSpPr>
        <p:spPr>
          <a:xfrm>
            <a:off x="1035654" y="1306664"/>
            <a:ext cx="987451" cy="143565"/>
          </a:xfrm>
          <a:prstGeom prst="rect">
            <a:avLst/>
          </a:prstGeom>
          <a:noFill/>
          <a:ln>
            <a:noFill/>
          </a:ln>
        </p:spPr>
        <p:txBody>
          <a:bodyPr wrap="none" lIns="0" tIns="0" rIns="0" bIns="0" rtlCol="0">
            <a:spAutoFit/>
          </a:bodyPr>
          <a:lstStyle/>
          <a:p>
            <a:pPr algn="ctr" defTabSz="240012">
              <a:tabLst>
                <a:tab pos="240012" algn="l"/>
              </a:tabLst>
            </a:pPr>
            <a:r>
              <a:rPr lang="en-IN" sz="933" dirty="0">
                <a:ln/>
                <a:solidFill>
                  <a:srgbClr val="000000"/>
                </a:solidFill>
                <a:latin typeface="Arial"/>
                <a:cs typeface="Arial"/>
                <a:sym typeface="Arial"/>
                <a:rtl val="0"/>
              </a:rPr>
              <a:t>(PDCP/RLC/MAC)</a:t>
            </a:r>
          </a:p>
        </p:txBody>
      </p:sp>
      <p:sp>
        <p:nvSpPr>
          <p:cNvPr id="50" name="Freeform: Shape 49">
            <a:extLst>
              <a:ext uri="{FF2B5EF4-FFF2-40B4-BE49-F238E27FC236}">
                <a16:creationId xmlns:a16="http://schemas.microsoft.com/office/drawing/2014/main" id="{A67660EF-570F-CFE0-A329-50364BCE19C5}"/>
              </a:ext>
            </a:extLst>
          </p:cNvPr>
          <p:cNvSpPr/>
          <p:nvPr/>
        </p:nvSpPr>
        <p:spPr>
          <a:xfrm>
            <a:off x="3035741" y="2321339"/>
            <a:ext cx="567524" cy="212035"/>
          </a:xfrm>
          <a:custGeom>
            <a:avLst/>
            <a:gdLst>
              <a:gd name="connsiteX0" fmla="*/ 0 w 425643"/>
              <a:gd name="connsiteY0" fmla="*/ 159026 h 159026"/>
              <a:gd name="connsiteX1" fmla="*/ 425643 w 425643"/>
              <a:gd name="connsiteY1" fmla="*/ 53009 h 159026"/>
              <a:gd name="connsiteX2" fmla="*/ 425643 w 425643"/>
              <a:gd name="connsiteY2" fmla="*/ 0 h 159026"/>
            </a:gdLst>
            <a:ahLst/>
            <a:cxnLst>
              <a:cxn ang="0">
                <a:pos x="connsiteX0" y="connsiteY0"/>
              </a:cxn>
              <a:cxn ang="0">
                <a:pos x="connsiteX1" y="connsiteY1"/>
              </a:cxn>
              <a:cxn ang="0">
                <a:pos x="connsiteX2" y="connsiteY2"/>
              </a:cxn>
            </a:cxnLst>
            <a:rect l="l" t="t" r="r" b="b"/>
            <a:pathLst>
              <a:path w="425643" h="159026">
                <a:moveTo>
                  <a:pt x="0" y="159026"/>
                </a:moveTo>
                <a:cubicBezTo>
                  <a:pt x="0" y="88350"/>
                  <a:pt x="141881" y="53009"/>
                  <a:pt x="425643" y="53009"/>
                </a:cubicBezTo>
                <a:cubicBezTo>
                  <a:pt x="425643" y="17668"/>
                  <a:pt x="425643" y="0"/>
                  <a:pt x="425643" y="0"/>
                </a:cubicBezTo>
              </a:path>
            </a:pathLst>
          </a:custGeom>
          <a:noFill/>
          <a:ln w="14176" cap="flat">
            <a:solidFill>
              <a:srgbClr val="000000"/>
            </a:solidFill>
            <a:prstDash val="solid"/>
            <a:miter/>
          </a:ln>
        </p:spPr>
        <p:txBody>
          <a:bodyPr rtlCol="0" anchor="ctr"/>
          <a:lstStyle/>
          <a:p>
            <a:pPr algn="ctr"/>
            <a:endParaRPr lang="en-IN" sz="1467"/>
          </a:p>
        </p:txBody>
      </p:sp>
      <p:sp>
        <p:nvSpPr>
          <p:cNvPr id="51" name="TextBox 50">
            <a:extLst>
              <a:ext uri="{FF2B5EF4-FFF2-40B4-BE49-F238E27FC236}">
                <a16:creationId xmlns:a16="http://schemas.microsoft.com/office/drawing/2014/main" id="{2EDFD6E2-05B0-FA35-F6FD-C9A631666D94}"/>
              </a:ext>
            </a:extLst>
          </p:cNvPr>
          <p:cNvSpPr txBox="1"/>
          <p:nvPr/>
        </p:nvSpPr>
        <p:spPr>
          <a:xfrm>
            <a:off x="3266602" y="2288650"/>
            <a:ext cx="105799" cy="102657"/>
          </a:xfrm>
          <a:prstGeom prst="rect">
            <a:avLst/>
          </a:prstGeom>
          <a:noFill/>
          <a:ln>
            <a:noFill/>
          </a:ln>
        </p:spPr>
        <p:txBody>
          <a:bodyPr wrap="none" lIns="0" tIns="0" rIns="0" bIns="0" rtlCol="0">
            <a:spAutoFit/>
          </a:bodyPr>
          <a:lstStyle/>
          <a:p>
            <a:pPr algn="ctr" defTabSz="240012">
              <a:tabLst>
                <a:tab pos="240012" algn="l"/>
              </a:tabLst>
            </a:pPr>
            <a:r>
              <a:rPr lang="en-IN" sz="667" dirty="0">
                <a:ln/>
                <a:solidFill>
                  <a:srgbClr val="FF0000"/>
                </a:solidFill>
                <a:latin typeface="Arial"/>
                <a:cs typeface="Arial"/>
                <a:sym typeface="Arial"/>
                <a:rtl val="0"/>
              </a:rPr>
              <a:t>X2</a:t>
            </a:r>
          </a:p>
        </p:txBody>
      </p:sp>
      <p:sp>
        <p:nvSpPr>
          <p:cNvPr id="52" name="TextBox 51">
            <a:extLst>
              <a:ext uri="{FF2B5EF4-FFF2-40B4-BE49-F238E27FC236}">
                <a16:creationId xmlns:a16="http://schemas.microsoft.com/office/drawing/2014/main" id="{F0F8806A-23D9-F7E2-D559-EF95408E4542}"/>
              </a:ext>
            </a:extLst>
          </p:cNvPr>
          <p:cNvSpPr txBox="1"/>
          <p:nvPr/>
        </p:nvSpPr>
        <p:spPr>
          <a:xfrm>
            <a:off x="3554748" y="2369046"/>
            <a:ext cx="695704" cy="143565"/>
          </a:xfrm>
          <a:prstGeom prst="rect">
            <a:avLst/>
          </a:prstGeom>
          <a:noFill/>
          <a:ln>
            <a:noFill/>
          </a:ln>
        </p:spPr>
        <p:txBody>
          <a:bodyPr wrap="none" lIns="0" tIns="0" rIns="0" bIns="0" rtlCol="0">
            <a:spAutoFit/>
          </a:bodyPr>
          <a:lstStyle/>
          <a:p>
            <a:pPr algn="ctr" defTabSz="240012">
              <a:tabLst>
                <a:tab pos="240012" algn="l"/>
              </a:tabLst>
            </a:pPr>
            <a:r>
              <a:rPr lang="en-IN" sz="933" dirty="0">
                <a:ln/>
                <a:solidFill>
                  <a:srgbClr val="000000"/>
                </a:solidFill>
                <a:latin typeface="Arial"/>
                <a:cs typeface="Arial"/>
                <a:sym typeface="Arial"/>
                <a:rtl val="0"/>
              </a:rPr>
              <a:t>(X2-C, X2-U)</a:t>
            </a:r>
          </a:p>
        </p:txBody>
      </p:sp>
      <p:sp>
        <p:nvSpPr>
          <p:cNvPr id="53" name="Freeform: Shape 52">
            <a:extLst>
              <a:ext uri="{FF2B5EF4-FFF2-40B4-BE49-F238E27FC236}">
                <a16:creationId xmlns:a16="http://schemas.microsoft.com/office/drawing/2014/main" id="{1E7A86D8-44FD-A6EE-0B28-9C52F7D0D0DA}"/>
              </a:ext>
            </a:extLst>
          </p:cNvPr>
          <p:cNvSpPr/>
          <p:nvPr/>
        </p:nvSpPr>
        <p:spPr>
          <a:xfrm>
            <a:off x="3035740" y="3098800"/>
            <a:ext cx="9459" cy="636104"/>
          </a:xfrm>
          <a:custGeom>
            <a:avLst/>
            <a:gdLst>
              <a:gd name="connsiteX0" fmla="*/ 0 w 7094"/>
              <a:gd name="connsiteY0" fmla="*/ 0 h 477078"/>
              <a:gd name="connsiteX1" fmla="*/ 0 w 7094"/>
              <a:gd name="connsiteY1" fmla="*/ 477078 h 477078"/>
            </a:gdLst>
            <a:ahLst/>
            <a:cxnLst>
              <a:cxn ang="0">
                <a:pos x="connsiteX0" y="connsiteY0"/>
              </a:cxn>
              <a:cxn ang="0">
                <a:pos x="connsiteX1" y="connsiteY1"/>
              </a:cxn>
            </a:cxnLst>
            <a:rect l="l" t="t" r="r" b="b"/>
            <a:pathLst>
              <a:path w="7094" h="477078">
                <a:moveTo>
                  <a:pt x="0" y="0"/>
                </a:moveTo>
                <a:lnTo>
                  <a:pt x="0" y="477078"/>
                </a:lnTo>
              </a:path>
            </a:pathLst>
          </a:custGeom>
          <a:ln w="14176" cap="flat">
            <a:solidFill>
              <a:srgbClr val="000000"/>
            </a:solidFill>
            <a:prstDash val="solid"/>
            <a:miter/>
          </a:ln>
        </p:spPr>
        <p:txBody>
          <a:bodyPr rtlCol="0" anchor="ctr"/>
          <a:lstStyle/>
          <a:p>
            <a:pPr algn="ctr"/>
            <a:endParaRPr lang="en-IN" sz="1467"/>
          </a:p>
        </p:txBody>
      </p:sp>
      <p:sp>
        <p:nvSpPr>
          <p:cNvPr id="54" name="TextBox 53">
            <a:extLst>
              <a:ext uri="{FF2B5EF4-FFF2-40B4-BE49-F238E27FC236}">
                <a16:creationId xmlns:a16="http://schemas.microsoft.com/office/drawing/2014/main" id="{B76BA5E8-40C0-9062-0D5E-B08929DF566F}"/>
              </a:ext>
            </a:extLst>
          </p:cNvPr>
          <p:cNvSpPr txBox="1"/>
          <p:nvPr/>
        </p:nvSpPr>
        <p:spPr>
          <a:xfrm>
            <a:off x="3094264" y="3313486"/>
            <a:ext cx="166713"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S1</a:t>
            </a:r>
          </a:p>
        </p:txBody>
      </p:sp>
      <p:sp>
        <p:nvSpPr>
          <p:cNvPr id="55" name="TextBox 54">
            <a:extLst>
              <a:ext uri="{FF2B5EF4-FFF2-40B4-BE49-F238E27FC236}">
                <a16:creationId xmlns:a16="http://schemas.microsoft.com/office/drawing/2014/main" id="{0C74FBB7-9EE7-1D7B-3C4B-63CDC33E26B4}"/>
              </a:ext>
            </a:extLst>
          </p:cNvPr>
          <p:cNvSpPr txBox="1"/>
          <p:nvPr/>
        </p:nvSpPr>
        <p:spPr>
          <a:xfrm>
            <a:off x="3077668" y="3506523"/>
            <a:ext cx="1008289"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(S1-MME, S1-U)</a:t>
            </a:r>
          </a:p>
        </p:txBody>
      </p:sp>
      <p:sp>
        <p:nvSpPr>
          <p:cNvPr id="56" name="Freeform: Shape 55">
            <a:extLst>
              <a:ext uri="{FF2B5EF4-FFF2-40B4-BE49-F238E27FC236}">
                <a16:creationId xmlns:a16="http://schemas.microsoft.com/office/drawing/2014/main" id="{02C67DE2-F217-588A-AA2E-54C8D226867F}"/>
              </a:ext>
            </a:extLst>
          </p:cNvPr>
          <p:cNvSpPr/>
          <p:nvPr/>
        </p:nvSpPr>
        <p:spPr>
          <a:xfrm>
            <a:off x="6724649" y="1473200"/>
            <a:ext cx="945873" cy="424069"/>
          </a:xfrm>
          <a:custGeom>
            <a:avLst/>
            <a:gdLst>
              <a:gd name="connsiteX0" fmla="*/ 638465 w 709405"/>
              <a:gd name="connsiteY0" fmla="*/ 0 h 318052"/>
              <a:gd name="connsiteX1" fmla="*/ 709405 w 709405"/>
              <a:gd name="connsiteY1" fmla="*/ 0 h 318052"/>
              <a:gd name="connsiteX2" fmla="*/ 709405 w 709405"/>
              <a:gd name="connsiteY2" fmla="*/ 318052 h 318052"/>
              <a:gd name="connsiteX3" fmla="*/ 638465 w 709405"/>
              <a:gd name="connsiteY3" fmla="*/ 318052 h 318052"/>
              <a:gd name="connsiteX4" fmla="*/ 70941 w 709405"/>
              <a:gd name="connsiteY4" fmla="*/ 318052 h 318052"/>
              <a:gd name="connsiteX5" fmla="*/ 0 w 709405"/>
              <a:gd name="connsiteY5" fmla="*/ 318052 h 318052"/>
              <a:gd name="connsiteX6" fmla="*/ 0 w 709405"/>
              <a:gd name="connsiteY6" fmla="*/ 0 h 318052"/>
              <a:gd name="connsiteX7" fmla="*/ 70941 w 709405"/>
              <a:gd name="connsiteY7" fmla="*/ 0 h 31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05" h="318052">
                <a:moveTo>
                  <a:pt x="638465" y="0"/>
                </a:moveTo>
                <a:cubicBezTo>
                  <a:pt x="677644" y="0"/>
                  <a:pt x="709405" y="0"/>
                  <a:pt x="709405" y="0"/>
                </a:cubicBezTo>
                <a:lnTo>
                  <a:pt x="709405" y="318052"/>
                </a:lnTo>
                <a:cubicBezTo>
                  <a:pt x="709405" y="318052"/>
                  <a:pt x="677644" y="318052"/>
                  <a:pt x="638465" y="318052"/>
                </a:cubicBezTo>
                <a:lnTo>
                  <a:pt x="70941" y="318052"/>
                </a:lnTo>
                <a:cubicBezTo>
                  <a:pt x="31761" y="318052"/>
                  <a:pt x="0" y="318052"/>
                  <a:pt x="0" y="318052"/>
                </a:cubicBezTo>
                <a:lnTo>
                  <a:pt x="0" y="0"/>
                </a:lnTo>
                <a:cubicBezTo>
                  <a:pt x="0" y="0"/>
                  <a:pt x="31761" y="0"/>
                  <a:pt x="70941" y="0"/>
                </a:cubicBezTo>
                <a:close/>
              </a:path>
            </a:pathLst>
          </a:custGeom>
          <a:solidFill>
            <a:srgbClr val="FFFFFF"/>
          </a:solidFill>
          <a:ln w="14176" cap="flat">
            <a:solidFill>
              <a:srgbClr val="000000"/>
            </a:solidFill>
            <a:prstDash val="solid"/>
            <a:miter/>
          </a:ln>
        </p:spPr>
        <p:txBody>
          <a:bodyPr rtlCol="0" anchor="ctr"/>
          <a:lstStyle/>
          <a:p>
            <a:pPr algn="ctr"/>
            <a:endParaRPr lang="en-IN" sz="1467"/>
          </a:p>
        </p:txBody>
      </p:sp>
      <p:sp>
        <p:nvSpPr>
          <p:cNvPr id="57" name="TextBox 56">
            <a:extLst>
              <a:ext uri="{FF2B5EF4-FFF2-40B4-BE49-F238E27FC236}">
                <a16:creationId xmlns:a16="http://schemas.microsoft.com/office/drawing/2014/main" id="{15A872ED-8639-808C-EC32-C3FB6F56FEF7}"/>
              </a:ext>
            </a:extLst>
          </p:cNvPr>
          <p:cNvSpPr txBox="1"/>
          <p:nvPr/>
        </p:nvSpPr>
        <p:spPr>
          <a:xfrm>
            <a:off x="7078962" y="1511191"/>
            <a:ext cx="237244" cy="205121"/>
          </a:xfrm>
          <a:prstGeom prst="rect">
            <a:avLst/>
          </a:prstGeom>
          <a:noFill/>
          <a:ln>
            <a:noFill/>
          </a:ln>
        </p:spPr>
        <p:txBody>
          <a:bodyPr wrap="none" lIns="0" tIns="0" rIns="0" bIns="0" rtlCol="0">
            <a:spAutoFit/>
          </a:bodyPr>
          <a:lstStyle/>
          <a:p>
            <a:pPr algn="ctr" defTabSz="240012">
              <a:tabLst>
                <a:tab pos="240012" algn="l"/>
              </a:tabLst>
            </a:pPr>
            <a:r>
              <a:rPr lang="en-IN" sz="1333" b="1" dirty="0">
                <a:ln/>
                <a:solidFill>
                  <a:srgbClr val="FF0000"/>
                </a:solidFill>
                <a:latin typeface="Arial"/>
                <a:cs typeface="Arial"/>
                <a:sym typeface="Arial"/>
                <a:rtl val="0"/>
              </a:rPr>
              <a:t>UE</a:t>
            </a:r>
          </a:p>
        </p:txBody>
      </p:sp>
      <p:sp>
        <p:nvSpPr>
          <p:cNvPr id="58" name="TextBox 57">
            <a:extLst>
              <a:ext uri="{FF2B5EF4-FFF2-40B4-BE49-F238E27FC236}">
                <a16:creationId xmlns:a16="http://schemas.microsoft.com/office/drawing/2014/main" id="{2AB3090B-DEAE-80F9-A3DE-E8790D19DDE3}"/>
              </a:ext>
            </a:extLst>
          </p:cNvPr>
          <p:cNvSpPr txBox="1"/>
          <p:nvPr/>
        </p:nvSpPr>
        <p:spPr>
          <a:xfrm>
            <a:off x="6976370" y="1687884"/>
            <a:ext cx="442430" cy="102657"/>
          </a:xfrm>
          <a:prstGeom prst="rect">
            <a:avLst/>
          </a:prstGeom>
          <a:noFill/>
          <a:ln>
            <a:noFill/>
          </a:ln>
        </p:spPr>
        <p:txBody>
          <a:bodyPr wrap="none" lIns="0" tIns="0" rIns="0" bIns="0" rtlCol="0">
            <a:spAutoFit/>
          </a:bodyPr>
          <a:lstStyle/>
          <a:p>
            <a:pPr algn="ctr" defTabSz="240012">
              <a:tabLst>
                <a:tab pos="240012" algn="l"/>
              </a:tabLst>
            </a:pPr>
            <a:r>
              <a:rPr lang="en-IN" sz="667" dirty="0">
                <a:ln/>
                <a:solidFill>
                  <a:srgbClr val="000000"/>
                </a:solidFill>
                <a:latin typeface="Arial"/>
                <a:cs typeface="Arial"/>
                <a:sym typeface="Arial"/>
                <a:rtl val="0"/>
              </a:rPr>
              <a:t>SA capable</a:t>
            </a:r>
          </a:p>
        </p:txBody>
      </p:sp>
      <p:sp>
        <p:nvSpPr>
          <p:cNvPr id="59" name="Freeform: Shape 58">
            <a:extLst>
              <a:ext uri="{FF2B5EF4-FFF2-40B4-BE49-F238E27FC236}">
                <a16:creationId xmlns:a16="http://schemas.microsoft.com/office/drawing/2014/main" id="{BA7A9CEC-6B05-C0A5-4FEF-C3C185696D5F}"/>
              </a:ext>
            </a:extLst>
          </p:cNvPr>
          <p:cNvSpPr/>
          <p:nvPr/>
        </p:nvSpPr>
        <p:spPr>
          <a:xfrm>
            <a:off x="8143459" y="1331843"/>
            <a:ext cx="3310557" cy="1625600"/>
          </a:xfrm>
          <a:custGeom>
            <a:avLst/>
            <a:gdLst>
              <a:gd name="connsiteX0" fmla="*/ 2411979 w 2482918"/>
              <a:gd name="connsiteY0" fmla="*/ 0 h 1219200"/>
              <a:gd name="connsiteX1" fmla="*/ 2482919 w 2482918"/>
              <a:gd name="connsiteY1" fmla="*/ 0 h 1219200"/>
              <a:gd name="connsiteX2" fmla="*/ 2482919 w 2482918"/>
              <a:gd name="connsiteY2" fmla="*/ 1219200 h 1219200"/>
              <a:gd name="connsiteX3" fmla="*/ 2411979 w 2482918"/>
              <a:gd name="connsiteY3" fmla="*/ 1219200 h 1219200"/>
              <a:gd name="connsiteX4" fmla="*/ 70941 w 2482918"/>
              <a:gd name="connsiteY4" fmla="*/ 1219200 h 1219200"/>
              <a:gd name="connsiteX5" fmla="*/ 0 w 2482918"/>
              <a:gd name="connsiteY5" fmla="*/ 1219200 h 1219200"/>
              <a:gd name="connsiteX6" fmla="*/ 0 w 2482918"/>
              <a:gd name="connsiteY6" fmla="*/ 0 h 1219200"/>
              <a:gd name="connsiteX7" fmla="*/ 70941 w 2482918"/>
              <a:gd name="connsiteY7"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2918" h="1219200">
                <a:moveTo>
                  <a:pt x="2411979" y="0"/>
                </a:moveTo>
                <a:cubicBezTo>
                  <a:pt x="2451158" y="0"/>
                  <a:pt x="2482919" y="0"/>
                  <a:pt x="2482919" y="0"/>
                </a:cubicBezTo>
                <a:lnTo>
                  <a:pt x="2482919" y="1219200"/>
                </a:lnTo>
                <a:cubicBezTo>
                  <a:pt x="2482919" y="1219200"/>
                  <a:pt x="2451158" y="1219200"/>
                  <a:pt x="2411979" y="1219200"/>
                </a:cubicBezTo>
                <a:lnTo>
                  <a:pt x="70941" y="1219200"/>
                </a:lnTo>
                <a:cubicBezTo>
                  <a:pt x="31761" y="1219200"/>
                  <a:pt x="0" y="1219200"/>
                  <a:pt x="0" y="1219200"/>
                </a:cubicBezTo>
                <a:lnTo>
                  <a:pt x="0" y="0"/>
                </a:lnTo>
                <a:cubicBezTo>
                  <a:pt x="0" y="0"/>
                  <a:pt x="31761" y="0"/>
                  <a:pt x="70941" y="0"/>
                </a:cubicBezTo>
                <a:close/>
              </a:path>
            </a:pathLst>
          </a:custGeom>
          <a:solidFill>
            <a:srgbClr val="FFFFFF"/>
          </a:solidFill>
          <a:ln w="14176" cap="flat">
            <a:solidFill>
              <a:srgbClr val="000000"/>
            </a:solidFill>
            <a:prstDash val="solid"/>
            <a:miter/>
          </a:ln>
        </p:spPr>
        <p:txBody>
          <a:bodyPr rtlCol="0" anchor="ctr"/>
          <a:lstStyle/>
          <a:p>
            <a:pPr algn="ctr"/>
            <a:endParaRPr lang="en-IN" sz="1467"/>
          </a:p>
        </p:txBody>
      </p:sp>
      <p:sp>
        <p:nvSpPr>
          <p:cNvPr id="60" name="TextBox 59">
            <a:extLst>
              <a:ext uri="{FF2B5EF4-FFF2-40B4-BE49-F238E27FC236}">
                <a16:creationId xmlns:a16="http://schemas.microsoft.com/office/drawing/2014/main" id="{44D268F9-2FC2-DF4A-E0AC-ADC5E7A9FB82}"/>
              </a:ext>
            </a:extLst>
          </p:cNvPr>
          <p:cNvSpPr txBox="1"/>
          <p:nvPr/>
        </p:nvSpPr>
        <p:spPr>
          <a:xfrm>
            <a:off x="9422832" y="1358791"/>
            <a:ext cx="751809" cy="205121"/>
          </a:xfrm>
          <a:prstGeom prst="rect">
            <a:avLst/>
          </a:prstGeom>
          <a:noFill/>
          <a:ln>
            <a:noFill/>
          </a:ln>
        </p:spPr>
        <p:txBody>
          <a:bodyPr wrap="none" lIns="0" tIns="0" rIns="0" bIns="0" rtlCol="0">
            <a:spAutoFit/>
          </a:bodyPr>
          <a:lstStyle/>
          <a:p>
            <a:pPr algn="ctr" defTabSz="240012">
              <a:tabLst>
                <a:tab pos="240012" algn="l"/>
              </a:tabLst>
            </a:pPr>
            <a:r>
              <a:rPr lang="en-IN" sz="1333" b="1" dirty="0">
                <a:ln/>
                <a:solidFill>
                  <a:srgbClr val="FF0000"/>
                </a:solidFill>
                <a:latin typeface="Arial"/>
                <a:cs typeface="Arial"/>
                <a:sym typeface="Arial"/>
                <a:rtl val="0"/>
              </a:rPr>
              <a:t>gNB (SA)</a:t>
            </a:r>
          </a:p>
        </p:txBody>
      </p:sp>
      <p:sp>
        <p:nvSpPr>
          <p:cNvPr id="61" name="Freeform: Shape 60">
            <a:extLst>
              <a:ext uri="{FF2B5EF4-FFF2-40B4-BE49-F238E27FC236}">
                <a16:creationId xmlns:a16="http://schemas.microsoft.com/office/drawing/2014/main" id="{A083AA5A-3922-B7F4-98AA-B906AF3B314A}"/>
              </a:ext>
            </a:extLst>
          </p:cNvPr>
          <p:cNvSpPr/>
          <p:nvPr/>
        </p:nvSpPr>
        <p:spPr>
          <a:xfrm>
            <a:off x="8332634" y="1614556"/>
            <a:ext cx="1324223" cy="424069"/>
          </a:xfrm>
          <a:custGeom>
            <a:avLst/>
            <a:gdLst>
              <a:gd name="connsiteX0" fmla="*/ 957697 w 993167"/>
              <a:gd name="connsiteY0" fmla="*/ 0 h 318052"/>
              <a:gd name="connsiteX1" fmla="*/ 993168 w 993167"/>
              <a:gd name="connsiteY1" fmla="*/ 0 h 318052"/>
              <a:gd name="connsiteX2" fmla="*/ 993168 w 993167"/>
              <a:gd name="connsiteY2" fmla="*/ 318052 h 318052"/>
              <a:gd name="connsiteX3" fmla="*/ 957697 w 993167"/>
              <a:gd name="connsiteY3" fmla="*/ 318052 h 318052"/>
              <a:gd name="connsiteX4" fmla="*/ 35470 w 993167"/>
              <a:gd name="connsiteY4" fmla="*/ 318052 h 318052"/>
              <a:gd name="connsiteX5" fmla="*/ 0 w 993167"/>
              <a:gd name="connsiteY5" fmla="*/ 318052 h 318052"/>
              <a:gd name="connsiteX6" fmla="*/ 0 w 993167"/>
              <a:gd name="connsiteY6" fmla="*/ 0 h 318052"/>
              <a:gd name="connsiteX7" fmla="*/ 35470 w 993167"/>
              <a:gd name="connsiteY7" fmla="*/ 0 h 31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167" h="318052">
                <a:moveTo>
                  <a:pt x="957697" y="0"/>
                </a:moveTo>
                <a:cubicBezTo>
                  <a:pt x="977287" y="0"/>
                  <a:pt x="993168" y="0"/>
                  <a:pt x="993168" y="0"/>
                </a:cubicBezTo>
                <a:lnTo>
                  <a:pt x="993168" y="318052"/>
                </a:lnTo>
                <a:cubicBezTo>
                  <a:pt x="993168" y="318052"/>
                  <a:pt x="977287" y="318052"/>
                  <a:pt x="957697" y="318052"/>
                </a:cubicBezTo>
                <a:lnTo>
                  <a:pt x="35470" y="318052"/>
                </a:lnTo>
                <a:cubicBezTo>
                  <a:pt x="15881" y="318052"/>
                  <a:pt x="0" y="318052"/>
                  <a:pt x="0" y="318052"/>
                </a:cubicBezTo>
                <a:lnTo>
                  <a:pt x="0" y="0"/>
                </a:lnTo>
                <a:cubicBezTo>
                  <a:pt x="0" y="0"/>
                  <a:pt x="15881" y="0"/>
                  <a:pt x="35470" y="0"/>
                </a:cubicBezTo>
                <a:close/>
              </a:path>
            </a:pathLst>
          </a:custGeom>
          <a:solidFill>
            <a:srgbClr val="F0F0F0"/>
          </a:solidFill>
          <a:ln w="7088" cap="flat">
            <a:solidFill>
              <a:srgbClr val="000000"/>
            </a:solidFill>
            <a:prstDash val="solid"/>
            <a:miter/>
          </a:ln>
        </p:spPr>
        <p:txBody>
          <a:bodyPr rtlCol="0" anchor="ctr"/>
          <a:lstStyle/>
          <a:p>
            <a:pPr algn="ctr"/>
            <a:endParaRPr lang="en-IN" sz="1467"/>
          </a:p>
        </p:txBody>
      </p:sp>
      <p:sp>
        <p:nvSpPr>
          <p:cNvPr id="62" name="TextBox 61">
            <a:extLst>
              <a:ext uri="{FF2B5EF4-FFF2-40B4-BE49-F238E27FC236}">
                <a16:creationId xmlns:a16="http://schemas.microsoft.com/office/drawing/2014/main" id="{DF095C31-2CCA-D530-45E2-7663EFCAF818}"/>
              </a:ext>
            </a:extLst>
          </p:cNvPr>
          <p:cNvSpPr txBox="1"/>
          <p:nvPr/>
        </p:nvSpPr>
        <p:spPr>
          <a:xfrm>
            <a:off x="8577162" y="1596003"/>
            <a:ext cx="835165" cy="184666"/>
          </a:xfrm>
          <a:prstGeom prst="rect">
            <a:avLst/>
          </a:prstGeom>
          <a:noFill/>
          <a:ln>
            <a:noFill/>
          </a:ln>
        </p:spPr>
        <p:txBody>
          <a:bodyPr wrap="none" lIns="0" tIns="0" rIns="0" bIns="0" rtlCol="0">
            <a:spAutoFit/>
          </a:bodyPr>
          <a:lstStyle/>
          <a:p>
            <a:pPr algn="ctr" defTabSz="240012">
              <a:tabLst>
                <a:tab pos="240012" algn="l"/>
              </a:tabLst>
            </a:pPr>
            <a:r>
              <a:rPr lang="en-IN" sz="1200" dirty="0">
                <a:ln/>
                <a:solidFill>
                  <a:srgbClr val="FF0000"/>
                </a:solidFill>
                <a:latin typeface="Arial"/>
                <a:cs typeface="Arial"/>
                <a:sym typeface="Arial"/>
                <a:rtl val="0"/>
              </a:rPr>
              <a:t>gNB-CU-CP</a:t>
            </a:r>
          </a:p>
        </p:txBody>
      </p:sp>
      <p:sp>
        <p:nvSpPr>
          <p:cNvPr id="63" name="TextBox 62">
            <a:extLst>
              <a:ext uri="{FF2B5EF4-FFF2-40B4-BE49-F238E27FC236}">
                <a16:creationId xmlns:a16="http://schemas.microsoft.com/office/drawing/2014/main" id="{0C562A01-1FE8-B042-DB62-8CAAD1E31DB5}"/>
              </a:ext>
            </a:extLst>
          </p:cNvPr>
          <p:cNvSpPr txBox="1"/>
          <p:nvPr/>
        </p:nvSpPr>
        <p:spPr>
          <a:xfrm>
            <a:off x="8683921" y="1785067"/>
            <a:ext cx="581891" cy="102657"/>
          </a:xfrm>
          <a:prstGeom prst="rect">
            <a:avLst/>
          </a:prstGeom>
          <a:noFill/>
          <a:ln>
            <a:noFill/>
          </a:ln>
        </p:spPr>
        <p:txBody>
          <a:bodyPr wrap="none" lIns="0" tIns="0" rIns="0" bIns="0" rtlCol="0">
            <a:spAutoFit/>
          </a:bodyPr>
          <a:lstStyle/>
          <a:p>
            <a:pPr algn="ctr" defTabSz="240012">
              <a:tabLst>
                <a:tab pos="240012" algn="l"/>
              </a:tabLst>
            </a:pPr>
            <a:r>
              <a:rPr lang="en-IN" sz="667" dirty="0">
                <a:ln/>
                <a:solidFill>
                  <a:srgbClr val="000000"/>
                </a:solidFill>
                <a:latin typeface="Arial"/>
                <a:cs typeface="Arial"/>
                <a:sym typeface="Arial"/>
                <a:rtl val="0"/>
              </a:rPr>
              <a:t>(Control Plane)</a:t>
            </a:r>
          </a:p>
        </p:txBody>
      </p:sp>
      <p:sp>
        <p:nvSpPr>
          <p:cNvPr id="64" name="TextBox 63">
            <a:extLst>
              <a:ext uri="{FF2B5EF4-FFF2-40B4-BE49-F238E27FC236}">
                <a16:creationId xmlns:a16="http://schemas.microsoft.com/office/drawing/2014/main" id="{3F19E92A-E90E-13BC-E6F7-B0B58764BCED}"/>
              </a:ext>
            </a:extLst>
          </p:cNvPr>
          <p:cNvSpPr txBox="1"/>
          <p:nvPr/>
        </p:nvSpPr>
        <p:spPr>
          <a:xfrm>
            <a:off x="8729662" y="1910963"/>
            <a:ext cx="543418" cy="102657"/>
          </a:xfrm>
          <a:prstGeom prst="rect">
            <a:avLst/>
          </a:prstGeom>
          <a:noFill/>
          <a:ln>
            <a:noFill/>
          </a:ln>
        </p:spPr>
        <p:txBody>
          <a:bodyPr wrap="none" lIns="0" tIns="0" rIns="0" bIns="0" rtlCol="0">
            <a:spAutoFit/>
          </a:bodyPr>
          <a:lstStyle/>
          <a:p>
            <a:pPr algn="ctr" defTabSz="240012">
              <a:tabLst>
                <a:tab pos="240012" algn="l"/>
              </a:tabLst>
            </a:pPr>
            <a:r>
              <a:rPr lang="en-IN" sz="667" dirty="0">
                <a:ln/>
                <a:solidFill>
                  <a:srgbClr val="000000"/>
                </a:solidFill>
                <a:latin typeface="Arial"/>
                <a:cs typeface="Arial"/>
                <a:sym typeface="Arial"/>
                <a:rtl val="0"/>
              </a:rPr>
              <a:t>RRC/PDCP-C</a:t>
            </a:r>
          </a:p>
        </p:txBody>
      </p:sp>
      <p:sp>
        <p:nvSpPr>
          <p:cNvPr id="65" name="Freeform: Shape 64">
            <a:extLst>
              <a:ext uri="{FF2B5EF4-FFF2-40B4-BE49-F238E27FC236}">
                <a16:creationId xmlns:a16="http://schemas.microsoft.com/office/drawing/2014/main" id="{01DCCC24-DE5F-C356-0590-EC2ECA255F9B}"/>
              </a:ext>
            </a:extLst>
          </p:cNvPr>
          <p:cNvSpPr/>
          <p:nvPr/>
        </p:nvSpPr>
        <p:spPr>
          <a:xfrm>
            <a:off x="9940619" y="1614556"/>
            <a:ext cx="1324223" cy="424069"/>
          </a:xfrm>
          <a:custGeom>
            <a:avLst/>
            <a:gdLst>
              <a:gd name="connsiteX0" fmla="*/ 957697 w 993167"/>
              <a:gd name="connsiteY0" fmla="*/ 0 h 318052"/>
              <a:gd name="connsiteX1" fmla="*/ 993168 w 993167"/>
              <a:gd name="connsiteY1" fmla="*/ 0 h 318052"/>
              <a:gd name="connsiteX2" fmla="*/ 993168 w 993167"/>
              <a:gd name="connsiteY2" fmla="*/ 318052 h 318052"/>
              <a:gd name="connsiteX3" fmla="*/ 957697 w 993167"/>
              <a:gd name="connsiteY3" fmla="*/ 318052 h 318052"/>
              <a:gd name="connsiteX4" fmla="*/ 35470 w 993167"/>
              <a:gd name="connsiteY4" fmla="*/ 318052 h 318052"/>
              <a:gd name="connsiteX5" fmla="*/ 0 w 993167"/>
              <a:gd name="connsiteY5" fmla="*/ 318052 h 318052"/>
              <a:gd name="connsiteX6" fmla="*/ 0 w 993167"/>
              <a:gd name="connsiteY6" fmla="*/ 0 h 318052"/>
              <a:gd name="connsiteX7" fmla="*/ 35470 w 993167"/>
              <a:gd name="connsiteY7" fmla="*/ 0 h 31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167" h="318052">
                <a:moveTo>
                  <a:pt x="957697" y="0"/>
                </a:moveTo>
                <a:cubicBezTo>
                  <a:pt x="977287" y="0"/>
                  <a:pt x="993168" y="0"/>
                  <a:pt x="993168" y="0"/>
                </a:cubicBezTo>
                <a:lnTo>
                  <a:pt x="993168" y="318052"/>
                </a:lnTo>
                <a:cubicBezTo>
                  <a:pt x="993168" y="318052"/>
                  <a:pt x="977287" y="318052"/>
                  <a:pt x="957697" y="318052"/>
                </a:cubicBezTo>
                <a:lnTo>
                  <a:pt x="35470" y="318052"/>
                </a:lnTo>
                <a:cubicBezTo>
                  <a:pt x="15881" y="318052"/>
                  <a:pt x="0" y="318052"/>
                  <a:pt x="0" y="318052"/>
                </a:cubicBezTo>
                <a:lnTo>
                  <a:pt x="0" y="0"/>
                </a:lnTo>
                <a:cubicBezTo>
                  <a:pt x="0" y="0"/>
                  <a:pt x="15881" y="0"/>
                  <a:pt x="35470" y="0"/>
                </a:cubicBezTo>
                <a:close/>
              </a:path>
            </a:pathLst>
          </a:custGeom>
          <a:solidFill>
            <a:srgbClr val="F0F0F0"/>
          </a:solidFill>
          <a:ln w="7088" cap="flat">
            <a:solidFill>
              <a:srgbClr val="000000"/>
            </a:solidFill>
            <a:prstDash val="solid"/>
            <a:miter/>
          </a:ln>
        </p:spPr>
        <p:txBody>
          <a:bodyPr rtlCol="0" anchor="ctr"/>
          <a:lstStyle/>
          <a:p>
            <a:pPr algn="ctr"/>
            <a:endParaRPr lang="en-IN" sz="1467"/>
          </a:p>
        </p:txBody>
      </p:sp>
      <p:sp>
        <p:nvSpPr>
          <p:cNvPr id="66" name="TextBox 65">
            <a:extLst>
              <a:ext uri="{FF2B5EF4-FFF2-40B4-BE49-F238E27FC236}">
                <a16:creationId xmlns:a16="http://schemas.microsoft.com/office/drawing/2014/main" id="{210388AC-B30A-26AB-EFE4-80B9F2C42C5D}"/>
              </a:ext>
            </a:extLst>
          </p:cNvPr>
          <p:cNvSpPr txBox="1"/>
          <p:nvPr/>
        </p:nvSpPr>
        <p:spPr>
          <a:xfrm>
            <a:off x="10185149" y="1596003"/>
            <a:ext cx="835165" cy="184666"/>
          </a:xfrm>
          <a:prstGeom prst="rect">
            <a:avLst/>
          </a:prstGeom>
          <a:noFill/>
          <a:ln>
            <a:noFill/>
          </a:ln>
        </p:spPr>
        <p:txBody>
          <a:bodyPr wrap="none" lIns="0" tIns="0" rIns="0" bIns="0" rtlCol="0">
            <a:spAutoFit/>
          </a:bodyPr>
          <a:lstStyle/>
          <a:p>
            <a:pPr algn="ctr" defTabSz="240012">
              <a:tabLst>
                <a:tab pos="240012" algn="l"/>
              </a:tabLst>
            </a:pPr>
            <a:r>
              <a:rPr lang="en-IN" sz="1200" dirty="0">
                <a:ln/>
                <a:solidFill>
                  <a:srgbClr val="FF0000"/>
                </a:solidFill>
                <a:latin typeface="Arial"/>
                <a:cs typeface="Arial"/>
                <a:sym typeface="Arial"/>
                <a:rtl val="0"/>
              </a:rPr>
              <a:t>gNB-CU-UP</a:t>
            </a:r>
          </a:p>
        </p:txBody>
      </p:sp>
      <p:sp>
        <p:nvSpPr>
          <p:cNvPr id="67" name="TextBox 66">
            <a:extLst>
              <a:ext uri="{FF2B5EF4-FFF2-40B4-BE49-F238E27FC236}">
                <a16:creationId xmlns:a16="http://schemas.microsoft.com/office/drawing/2014/main" id="{5286893C-90AA-E101-2CF3-1AD759FAAA33}"/>
              </a:ext>
            </a:extLst>
          </p:cNvPr>
          <p:cNvSpPr txBox="1"/>
          <p:nvPr/>
        </p:nvSpPr>
        <p:spPr>
          <a:xfrm>
            <a:off x="10359876" y="1791692"/>
            <a:ext cx="485710" cy="102657"/>
          </a:xfrm>
          <a:prstGeom prst="rect">
            <a:avLst/>
          </a:prstGeom>
          <a:noFill/>
          <a:ln>
            <a:noFill/>
          </a:ln>
        </p:spPr>
        <p:txBody>
          <a:bodyPr wrap="none" lIns="0" tIns="0" rIns="0" bIns="0" rtlCol="0">
            <a:spAutoFit/>
          </a:bodyPr>
          <a:lstStyle/>
          <a:p>
            <a:pPr algn="ctr" defTabSz="240012">
              <a:tabLst>
                <a:tab pos="240012" algn="l"/>
              </a:tabLst>
            </a:pPr>
            <a:r>
              <a:rPr lang="en-IN" sz="667" dirty="0">
                <a:ln/>
                <a:solidFill>
                  <a:srgbClr val="000000"/>
                </a:solidFill>
                <a:latin typeface="Arial"/>
                <a:cs typeface="Arial"/>
                <a:sym typeface="Arial"/>
                <a:rtl val="0"/>
              </a:rPr>
              <a:t>(User Plane)</a:t>
            </a:r>
          </a:p>
        </p:txBody>
      </p:sp>
      <p:sp>
        <p:nvSpPr>
          <p:cNvPr id="68" name="TextBox 67">
            <a:extLst>
              <a:ext uri="{FF2B5EF4-FFF2-40B4-BE49-F238E27FC236}">
                <a16:creationId xmlns:a16="http://schemas.microsoft.com/office/drawing/2014/main" id="{9E9D963B-2053-0AC0-F230-0ACBC42477BB}"/>
              </a:ext>
            </a:extLst>
          </p:cNvPr>
          <p:cNvSpPr txBox="1"/>
          <p:nvPr/>
        </p:nvSpPr>
        <p:spPr>
          <a:xfrm>
            <a:off x="10320228" y="1917590"/>
            <a:ext cx="591509" cy="102657"/>
          </a:xfrm>
          <a:prstGeom prst="rect">
            <a:avLst/>
          </a:prstGeom>
          <a:noFill/>
          <a:ln>
            <a:noFill/>
          </a:ln>
        </p:spPr>
        <p:txBody>
          <a:bodyPr wrap="none" lIns="0" tIns="0" rIns="0" bIns="0" rtlCol="0">
            <a:spAutoFit/>
          </a:bodyPr>
          <a:lstStyle/>
          <a:p>
            <a:pPr algn="ctr" defTabSz="240012">
              <a:tabLst>
                <a:tab pos="240012" algn="l"/>
              </a:tabLst>
            </a:pPr>
            <a:r>
              <a:rPr lang="en-IN" sz="667" dirty="0">
                <a:ln/>
                <a:solidFill>
                  <a:srgbClr val="FF0000"/>
                </a:solidFill>
                <a:latin typeface="Arial"/>
                <a:cs typeface="Arial"/>
                <a:sym typeface="Arial"/>
                <a:rtl val="0"/>
              </a:rPr>
              <a:t>SDAP/PDCP-U</a:t>
            </a:r>
          </a:p>
        </p:txBody>
      </p:sp>
      <p:sp>
        <p:nvSpPr>
          <p:cNvPr id="69" name="Freeform: Shape 68">
            <a:extLst>
              <a:ext uri="{FF2B5EF4-FFF2-40B4-BE49-F238E27FC236}">
                <a16:creationId xmlns:a16="http://schemas.microsoft.com/office/drawing/2014/main" id="{F4C8C42F-E024-6501-B881-CCF749CDCF07}"/>
              </a:ext>
            </a:extLst>
          </p:cNvPr>
          <p:cNvSpPr/>
          <p:nvPr/>
        </p:nvSpPr>
        <p:spPr>
          <a:xfrm>
            <a:off x="8332633" y="2392018"/>
            <a:ext cx="2932208" cy="424069"/>
          </a:xfrm>
          <a:custGeom>
            <a:avLst/>
            <a:gdLst>
              <a:gd name="connsiteX0" fmla="*/ 2163687 w 2199156"/>
              <a:gd name="connsiteY0" fmla="*/ 0 h 318052"/>
              <a:gd name="connsiteX1" fmla="*/ 2199157 w 2199156"/>
              <a:gd name="connsiteY1" fmla="*/ 0 h 318052"/>
              <a:gd name="connsiteX2" fmla="*/ 2199157 w 2199156"/>
              <a:gd name="connsiteY2" fmla="*/ 318052 h 318052"/>
              <a:gd name="connsiteX3" fmla="*/ 2163687 w 2199156"/>
              <a:gd name="connsiteY3" fmla="*/ 318052 h 318052"/>
              <a:gd name="connsiteX4" fmla="*/ 35470 w 2199156"/>
              <a:gd name="connsiteY4" fmla="*/ 318052 h 318052"/>
              <a:gd name="connsiteX5" fmla="*/ 0 w 2199156"/>
              <a:gd name="connsiteY5" fmla="*/ 318052 h 318052"/>
              <a:gd name="connsiteX6" fmla="*/ 0 w 2199156"/>
              <a:gd name="connsiteY6" fmla="*/ 0 h 318052"/>
              <a:gd name="connsiteX7" fmla="*/ 35470 w 2199156"/>
              <a:gd name="connsiteY7" fmla="*/ 0 h 31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9156" h="318052">
                <a:moveTo>
                  <a:pt x="2163687" y="0"/>
                </a:moveTo>
                <a:cubicBezTo>
                  <a:pt x="2183277" y="0"/>
                  <a:pt x="2199157" y="0"/>
                  <a:pt x="2199157" y="0"/>
                </a:cubicBezTo>
                <a:lnTo>
                  <a:pt x="2199157" y="318052"/>
                </a:lnTo>
                <a:cubicBezTo>
                  <a:pt x="2199157" y="318052"/>
                  <a:pt x="2183277" y="318052"/>
                  <a:pt x="2163687" y="318052"/>
                </a:cubicBezTo>
                <a:lnTo>
                  <a:pt x="35470" y="318052"/>
                </a:lnTo>
                <a:cubicBezTo>
                  <a:pt x="15881" y="318052"/>
                  <a:pt x="0" y="318052"/>
                  <a:pt x="0" y="318052"/>
                </a:cubicBezTo>
                <a:lnTo>
                  <a:pt x="0" y="0"/>
                </a:lnTo>
                <a:cubicBezTo>
                  <a:pt x="0" y="0"/>
                  <a:pt x="15881" y="0"/>
                  <a:pt x="35470" y="0"/>
                </a:cubicBezTo>
                <a:close/>
              </a:path>
            </a:pathLst>
          </a:custGeom>
          <a:solidFill>
            <a:srgbClr val="F0F0F0"/>
          </a:solidFill>
          <a:ln w="7088" cap="flat">
            <a:solidFill>
              <a:srgbClr val="000000"/>
            </a:solidFill>
            <a:prstDash val="solid"/>
            <a:miter/>
          </a:ln>
        </p:spPr>
        <p:txBody>
          <a:bodyPr rtlCol="0" anchor="ctr"/>
          <a:lstStyle/>
          <a:p>
            <a:pPr algn="ctr"/>
            <a:endParaRPr lang="en-IN" sz="1467"/>
          </a:p>
        </p:txBody>
      </p:sp>
      <p:sp>
        <p:nvSpPr>
          <p:cNvPr id="70" name="TextBox 69">
            <a:extLst>
              <a:ext uri="{FF2B5EF4-FFF2-40B4-BE49-F238E27FC236}">
                <a16:creationId xmlns:a16="http://schemas.microsoft.com/office/drawing/2014/main" id="{898DB0E8-71EF-602C-0C73-6DF964F3D8B7}"/>
              </a:ext>
            </a:extLst>
          </p:cNvPr>
          <p:cNvSpPr txBox="1"/>
          <p:nvPr/>
        </p:nvSpPr>
        <p:spPr>
          <a:xfrm>
            <a:off x="9435232" y="2408803"/>
            <a:ext cx="700513" cy="225767"/>
          </a:xfrm>
          <a:prstGeom prst="rect">
            <a:avLst/>
          </a:prstGeom>
          <a:noFill/>
          <a:ln>
            <a:noFill/>
          </a:ln>
        </p:spPr>
        <p:txBody>
          <a:bodyPr wrap="none" lIns="0" tIns="0" rIns="0" bIns="0" rtlCol="0">
            <a:spAutoFit/>
          </a:bodyPr>
          <a:lstStyle/>
          <a:p>
            <a:pPr algn="ctr" defTabSz="240012">
              <a:tabLst>
                <a:tab pos="240012" algn="l"/>
              </a:tabLst>
            </a:pPr>
            <a:r>
              <a:rPr lang="en-IN" sz="1467" dirty="0">
                <a:ln/>
                <a:solidFill>
                  <a:srgbClr val="FF0000"/>
                </a:solidFill>
                <a:latin typeface="Arial"/>
                <a:cs typeface="Arial"/>
                <a:sym typeface="Arial"/>
                <a:rtl val="0"/>
              </a:rPr>
              <a:t>gNB-DU</a:t>
            </a:r>
          </a:p>
        </p:txBody>
      </p:sp>
      <p:sp>
        <p:nvSpPr>
          <p:cNvPr id="71" name="TextBox 70">
            <a:extLst>
              <a:ext uri="{FF2B5EF4-FFF2-40B4-BE49-F238E27FC236}">
                <a16:creationId xmlns:a16="http://schemas.microsoft.com/office/drawing/2014/main" id="{D68F0F07-835E-DB19-1082-F913352BF948}"/>
              </a:ext>
            </a:extLst>
          </p:cNvPr>
          <p:cNvSpPr txBox="1"/>
          <p:nvPr/>
        </p:nvSpPr>
        <p:spPr>
          <a:xfrm>
            <a:off x="9329862" y="2630998"/>
            <a:ext cx="937757" cy="164212"/>
          </a:xfrm>
          <a:prstGeom prst="rect">
            <a:avLst/>
          </a:prstGeom>
          <a:noFill/>
          <a:ln>
            <a:noFill/>
          </a:ln>
        </p:spPr>
        <p:txBody>
          <a:bodyPr wrap="none" lIns="0" tIns="0" rIns="0" bIns="0" rtlCol="0">
            <a:spAutoFit/>
          </a:bodyPr>
          <a:lstStyle/>
          <a:p>
            <a:pPr algn="ctr" defTabSz="240012">
              <a:tabLst>
                <a:tab pos="240012" algn="l"/>
              </a:tabLst>
            </a:pPr>
            <a:r>
              <a:rPr lang="en-IN" sz="1067" dirty="0">
                <a:ln/>
                <a:solidFill>
                  <a:srgbClr val="000000"/>
                </a:solidFill>
                <a:latin typeface="Arial"/>
                <a:cs typeface="Arial"/>
                <a:sym typeface="Arial"/>
                <a:rtl val="0"/>
              </a:rPr>
              <a:t>RLC/MAC/PHY</a:t>
            </a:r>
          </a:p>
        </p:txBody>
      </p:sp>
      <p:sp>
        <p:nvSpPr>
          <p:cNvPr id="72" name="Freeform: Shape 71">
            <a:extLst>
              <a:ext uri="{FF2B5EF4-FFF2-40B4-BE49-F238E27FC236}">
                <a16:creationId xmlns:a16="http://schemas.microsoft.com/office/drawing/2014/main" id="{83779E5F-A7E0-481A-28E7-3F9AD5F1C963}"/>
              </a:ext>
            </a:extLst>
          </p:cNvPr>
          <p:cNvSpPr/>
          <p:nvPr/>
        </p:nvSpPr>
        <p:spPr>
          <a:xfrm>
            <a:off x="8994745" y="2038626"/>
            <a:ext cx="9459" cy="353391"/>
          </a:xfrm>
          <a:custGeom>
            <a:avLst/>
            <a:gdLst>
              <a:gd name="connsiteX0" fmla="*/ 0 w 7094"/>
              <a:gd name="connsiteY0" fmla="*/ 0 h 265043"/>
              <a:gd name="connsiteX1" fmla="*/ 0 w 7094"/>
              <a:gd name="connsiteY1" fmla="*/ 265044 h 265043"/>
            </a:gdLst>
            <a:ahLst/>
            <a:cxnLst>
              <a:cxn ang="0">
                <a:pos x="connsiteX0" y="connsiteY0"/>
              </a:cxn>
              <a:cxn ang="0">
                <a:pos x="connsiteX1" y="connsiteY1"/>
              </a:cxn>
            </a:cxnLst>
            <a:rect l="l" t="t" r="r" b="b"/>
            <a:pathLst>
              <a:path w="7094" h="265043">
                <a:moveTo>
                  <a:pt x="0" y="0"/>
                </a:moveTo>
                <a:lnTo>
                  <a:pt x="0" y="265044"/>
                </a:lnTo>
              </a:path>
            </a:pathLst>
          </a:custGeom>
          <a:ln w="10632" cap="flat">
            <a:solidFill>
              <a:srgbClr val="000000"/>
            </a:solidFill>
            <a:prstDash val="solid"/>
            <a:miter/>
          </a:ln>
        </p:spPr>
        <p:txBody>
          <a:bodyPr rtlCol="0" anchor="ctr"/>
          <a:lstStyle/>
          <a:p>
            <a:pPr algn="ctr"/>
            <a:endParaRPr lang="en-IN" sz="1467"/>
          </a:p>
        </p:txBody>
      </p:sp>
      <p:sp>
        <p:nvSpPr>
          <p:cNvPr id="73" name="Freeform: Shape 72">
            <a:extLst>
              <a:ext uri="{FF2B5EF4-FFF2-40B4-BE49-F238E27FC236}">
                <a16:creationId xmlns:a16="http://schemas.microsoft.com/office/drawing/2014/main" id="{7E38402D-FCA9-B561-8FA2-3FE89E2D1042}"/>
              </a:ext>
            </a:extLst>
          </p:cNvPr>
          <p:cNvSpPr/>
          <p:nvPr/>
        </p:nvSpPr>
        <p:spPr>
          <a:xfrm>
            <a:off x="10602731" y="2038626"/>
            <a:ext cx="9459" cy="353391"/>
          </a:xfrm>
          <a:custGeom>
            <a:avLst/>
            <a:gdLst>
              <a:gd name="connsiteX0" fmla="*/ 0 w 7094"/>
              <a:gd name="connsiteY0" fmla="*/ 0 h 265043"/>
              <a:gd name="connsiteX1" fmla="*/ 0 w 7094"/>
              <a:gd name="connsiteY1" fmla="*/ 265044 h 265043"/>
            </a:gdLst>
            <a:ahLst/>
            <a:cxnLst>
              <a:cxn ang="0">
                <a:pos x="connsiteX0" y="connsiteY0"/>
              </a:cxn>
              <a:cxn ang="0">
                <a:pos x="connsiteX1" y="connsiteY1"/>
              </a:cxn>
            </a:cxnLst>
            <a:rect l="l" t="t" r="r" b="b"/>
            <a:pathLst>
              <a:path w="7094" h="265043">
                <a:moveTo>
                  <a:pt x="0" y="0"/>
                </a:moveTo>
                <a:lnTo>
                  <a:pt x="0" y="265044"/>
                </a:lnTo>
              </a:path>
            </a:pathLst>
          </a:custGeom>
          <a:ln w="10632" cap="flat">
            <a:solidFill>
              <a:srgbClr val="000000"/>
            </a:solidFill>
            <a:prstDash val="solid"/>
            <a:miter/>
          </a:ln>
        </p:spPr>
        <p:txBody>
          <a:bodyPr rtlCol="0" anchor="ctr"/>
          <a:lstStyle/>
          <a:p>
            <a:pPr algn="ctr"/>
            <a:endParaRPr lang="en-IN" sz="1467"/>
          </a:p>
        </p:txBody>
      </p:sp>
      <p:sp>
        <p:nvSpPr>
          <p:cNvPr id="74" name="TextBox 73">
            <a:extLst>
              <a:ext uri="{FF2B5EF4-FFF2-40B4-BE49-F238E27FC236}">
                <a16:creationId xmlns:a16="http://schemas.microsoft.com/office/drawing/2014/main" id="{14A0A9EE-DD77-A3AA-F5B9-3D670D19017C}"/>
              </a:ext>
            </a:extLst>
          </p:cNvPr>
          <p:cNvSpPr txBox="1"/>
          <p:nvPr/>
        </p:nvSpPr>
        <p:spPr>
          <a:xfrm>
            <a:off x="8776720" y="2090752"/>
            <a:ext cx="152286" cy="82010"/>
          </a:xfrm>
          <a:prstGeom prst="rect">
            <a:avLst/>
          </a:prstGeom>
          <a:noFill/>
          <a:ln>
            <a:noFill/>
          </a:ln>
        </p:spPr>
        <p:txBody>
          <a:bodyPr wrap="none" lIns="0" tIns="0" rIns="0" bIns="0" rtlCol="0">
            <a:spAutoFit/>
          </a:bodyPr>
          <a:lstStyle/>
          <a:p>
            <a:pPr algn="ctr" defTabSz="240012">
              <a:tabLst>
                <a:tab pos="240012" algn="l"/>
              </a:tabLst>
            </a:pPr>
            <a:r>
              <a:rPr lang="en-IN" sz="533" dirty="0">
                <a:ln/>
                <a:solidFill>
                  <a:srgbClr val="FF0000"/>
                </a:solidFill>
                <a:latin typeface="Arial"/>
                <a:cs typeface="Arial"/>
                <a:sym typeface="Arial"/>
                <a:rtl val="0"/>
              </a:rPr>
              <a:t>F1-C</a:t>
            </a:r>
          </a:p>
        </p:txBody>
      </p:sp>
      <p:sp>
        <p:nvSpPr>
          <p:cNvPr id="75" name="TextBox 74">
            <a:extLst>
              <a:ext uri="{FF2B5EF4-FFF2-40B4-BE49-F238E27FC236}">
                <a16:creationId xmlns:a16="http://schemas.microsoft.com/office/drawing/2014/main" id="{DE4F1719-FE81-CCFD-7029-4965E2A38677}"/>
              </a:ext>
            </a:extLst>
          </p:cNvPr>
          <p:cNvSpPr txBox="1"/>
          <p:nvPr/>
        </p:nvSpPr>
        <p:spPr>
          <a:xfrm>
            <a:off x="10668468" y="2090752"/>
            <a:ext cx="152286" cy="82010"/>
          </a:xfrm>
          <a:prstGeom prst="rect">
            <a:avLst/>
          </a:prstGeom>
          <a:noFill/>
          <a:ln>
            <a:noFill/>
          </a:ln>
        </p:spPr>
        <p:txBody>
          <a:bodyPr wrap="none" lIns="0" tIns="0" rIns="0" bIns="0" rtlCol="0">
            <a:spAutoFit/>
          </a:bodyPr>
          <a:lstStyle/>
          <a:p>
            <a:pPr algn="ctr" defTabSz="240012">
              <a:tabLst>
                <a:tab pos="240012" algn="l"/>
              </a:tabLst>
            </a:pPr>
            <a:r>
              <a:rPr lang="en-IN" sz="533" dirty="0">
                <a:ln/>
                <a:solidFill>
                  <a:srgbClr val="FF0000"/>
                </a:solidFill>
                <a:latin typeface="Arial"/>
                <a:cs typeface="Arial"/>
                <a:sym typeface="Arial"/>
                <a:rtl val="0"/>
              </a:rPr>
              <a:t>F1-U</a:t>
            </a:r>
          </a:p>
        </p:txBody>
      </p:sp>
      <p:sp>
        <p:nvSpPr>
          <p:cNvPr id="76" name="Freeform: Shape 75">
            <a:extLst>
              <a:ext uri="{FF2B5EF4-FFF2-40B4-BE49-F238E27FC236}">
                <a16:creationId xmlns:a16="http://schemas.microsoft.com/office/drawing/2014/main" id="{5902C2D1-6A21-8F8F-6A8D-177C47F4D2E5}"/>
              </a:ext>
            </a:extLst>
          </p:cNvPr>
          <p:cNvSpPr/>
          <p:nvPr/>
        </p:nvSpPr>
        <p:spPr>
          <a:xfrm>
            <a:off x="9656858" y="1826591"/>
            <a:ext cx="283761" cy="7067"/>
          </a:xfrm>
          <a:custGeom>
            <a:avLst/>
            <a:gdLst>
              <a:gd name="connsiteX0" fmla="*/ 0 w 212821"/>
              <a:gd name="connsiteY0" fmla="*/ 0 h 5300"/>
              <a:gd name="connsiteX1" fmla="*/ 212822 w 212821"/>
              <a:gd name="connsiteY1" fmla="*/ 0 h 5300"/>
            </a:gdLst>
            <a:ahLst/>
            <a:cxnLst>
              <a:cxn ang="0">
                <a:pos x="connsiteX0" y="connsiteY0"/>
              </a:cxn>
              <a:cxn ang="0">
                <a:pos x="connsiteX1" y="connsiteY1"/>
              </a:cxn>
            </a:cxnLst>
            <a:rect l="l" t="t" r="r" b="b"/>
            <a:pathLst>
              <a:path w="212821" h="5300">
                <a:moveTo>
                  <a:pt x="0" y="0"/>
                </a:moveTo>
                <a:lnTo>
                  <a:pt x="212822" y="0"/>
                </a:lnTo>
              </a:path>
            </a:pathLst>
          </a:custGeom>
          <a:ln w="10632" cap="flat">
            <a:solidFill>
              <a:srgbClr val="000000"/>
            </a:solidFill>
            <a:prstDash val="solid"/>
            <a:miter/>
          </a:ln>
        </p:spPr>
        <p:txBody>
          <a:bodyPr rtlCol="0" anchor="ctr"/>
          <a:lstStyle/>
          <a:p>
            <a:pPr algn="ctr"/>
            <a:endParaRPr lang="en-IN" sz="1467"/>
          </a:p>
        </p:txBody>
      </p:sp>
      <p:sp>
        <p:nvSpPr>
          <p:cNvPr id="77" name="TextBox 76">
            <a:extLst>
              <a:ext uri="{FF2B5EF4-FFF2-40B4-BE49-F238E27FC236}">
                <a16:creationId xmlns:a16="http://schemas.microsoft.com/office/drawing/2014/main" id="{9FEB7A14-FF09-9E03-51C2-D954AB64FD05}"/>
              </a:ext>
            </a:extLst>
          </p:cNvPr>
          <p:cNvSpPr txBox="1"/>
          <p:nvPr/>
        </p:nvSpPr>
        <p:spPr>
          <a:xfrm>
            <a:off x="9757060" y="1666682"/>
            <a:ext cx="83356" cy="82010"/>
          </a:xfrm>
          <a:prstGeom prst="rect">
            <a:avLst/>
          </a:prstGeom>
          <a:noFill/>
          <a:ln>
            <a:noFill/>
          </a:ln>
        </p:spPr>
        <p:txBody>
          <a:bodyPr wrap="none" lIns="0" tIns="0" rIns="0" bIns="0" rtlCol="0">
            <a:spAutoFit/>
          </a:bodyPr>
          <a:lstStyle/>
          <a:p>
            <a:pPr algn="ctr" defTabSz="240012">
              <a:tabLst>
                <a:tab pos="240012" algn="l"/>
              </a:tabLst>
            </a:pPr>
            <a:r>
              <a:rPr lang="en-IN" sz="533" dirty="0">
                <a:ln/>
                <a:solidFill>
                  <a:srgbClr val="FF0000"/>
                </a:solidFill>
                <a:latin typeface="Arial"/>
                <a:cs typeface="Arial"/>
                <a:sym typeface="Arial"/>
                <a:rtl val="0"/>
              </a:rPr>
              <a:t>E1</a:t>
            </a:r>
          </a:p>
        </p:txBody>
      </p:sp>
      <p:sp>
        <p:nvSpPr>
          <p:cNvPr id="78" name="Freeform: Shape 77">
            <a:extLst>
              <a:ext uri="{FF2B5EF4-FFF2-40B4-BE49-F238E27FC236}">
                <a16:creationId xmlns:a16="http://schemas.microsoft.com/office/drawing/2014/main" id="{029B0F8D-2E27-6551-D30E-7FCB0B1B3B1F}"/>
              </a:ext>
            </a:extLst>
          </p:cNvPr>
          <p:cNvSpPr/>
          <p:nvPr/>
        </p:nvSpPr>
        <p:spPr>
          <a:xfrm>
            <a:off x="8143459" y="3452191"/>
            <a:ext cx="2837621" cy="2049669"/>
          </a:xfrm>
          <a:custGeom>
            <a:avLst/>
            <a:gdLst>
              <a:gd name="connsiteX0" fmla="*/ 2057276 w 2128216"/>
              <a:gd name="connsiteY0" fmla="*/ 0 h 1537252"/>
              <a:gd name="connsiteX1" fmla="*/ 2128216 w 2128216"/>
              <a:gd name="connsiteY1" fmla="*/ 0 h 1537252"/>
              <a:gd name="connsiteX2" fmla="*/ 2128216 w 2128216"/>
              <a:gd name="connsiteY2" fmla="*/ 1537252 h 1537252"/>
              <a:gd name="connsiteX3" fmla="*/ 2057276 w 2128216"/>
              <a:gd name="connsiteY3" fmla="*/ 1537252 h 1537252"/>
              <a:gd name="connsiteX4" fmla="*/ 70941 w 2128216"/>
              <a:gd name="connsiteY4" fmla="*/ 1537252 h 1537252"/>
              <a:gd name="connsiteX5" fmla="*/ 0 w 2128216"/>
              <a:gd name="connsiteY5" fmla="*/ 1537252 h 1537252"/>
              <a:gd name="connsiteX6" fmla="*/ 0 w 2128216"/>
              <a:gd name="connsiteY6" fmla="*/ 0 h 1537252"/>
              <a:gd name="connsiteX7" fmla="*/ 70941 w 2128216"/>
              <a:gd name="connsiteY7" fmla="*/ 0 h 15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8216" h="1537252">
                <a:moveTo>
                  <a:pt x="2057276" y="0"/>
                </a:moveTo>
                <a:cubicBezTo>
                  <a:pt x="2096455" y="0"/>
                  <a:pt x="2128216" y="0"/>
                  <a:pt x="2128216" y="0"/>
                </a:cubicBezTo>
                <a:lnTo>
                  <a:pt x="2128216" y="1537252"/>
                </a:lnTo>
                <a:cubicBezTo>
                  <a:pt x="2128216" y="1537252"/>
                  <a:pt x="2096455" y="1537252"/>
                  <a:pt x="2057276" y="1537252"/>
                </a:cubicBezTo>
                <a:lnTo>
                  <a:pt x="70941" y="1537252"/>
                </a:lnTo>
                <a:cubicBezTo>
                  <a:pt x="31761" y="1537252"/>
                  <a:pt x="0" y="1537252"/>
                  <a:pt x="0" y="1537252"/>
                </a:cubicBezTo>
                <a:lnTo>
                  <a:pt x="0" y="0"/>
                </a:lnTo>
                <a:cubicBezTo>
                  <a:pt x="0" y="0"/>
                  <a:pt x="31761" y="0"/>
                  <a:pt x="70941" y="0"/>
                </a:cubicBezTo>
                <a:close/>
              </a:path>
            </a:pathLst>
          </a:custGeom>
          <a:solidFill>
            <a:srgbClr val="FFFFFF"/>
          </a:solidFill>
          <a:ln w="14176" cap="flat">
            <a:solidFill>
              <a:srgbClr val="000000"/>
            </a:solidFill>
            <a:prstDash val="solid"/>
            <a:miter/>
          </a:ln>
        </p:spPr>
        <p:txBody>
          <a:bodyPr rtlCol="0" anchor="ctr"/>
          <a:lstStyle/>
          <a:p>
            <a:pPr algn="ctr"/>
            <a:endParaRPr lang="en-IN" sz="1467"/>
          </a:p>
        </p:txBody>
      </p:sp>
      <p:sp>
        <p:nvSpPr>
          <p:cNvPr id="79" name="TextBox 78">
            <a:extLst>
              <a:ext uri="{FF2B5EF4-FFF2-40B4-BE49-F238E27FC236}">
                <a16:creationId xmlns:a16="http://schemas.microsoft.com/office/drawing/2014/main" id="{864979E6-6080-2DCB-3BBF-B6015A009101}"/>
              </a:ext>
            </a:extLst>
          </p:cNvPr>
          <p:cNvSpPr txBox="1"/>
          <p:nvPr/>
        </p:nvSpPr>
        <p:spPr>
          <a:xfrm>
            <a:off x="9124766" y="3523312"/>
            <a:ext cx="1179810" cy="205121"/>
          </a:xfrm>
          <a:prstGeom prst="rect">
            <a:avLst/>
          </a:prstGeom>
          <a:noFill/>
          <a:ln>
            <a:noFill/>
          </a:ln>
        </p:spPr>
        <p:txBody>
          <a:bodyPr wrap="none" lIns="0" tIns="0" rIns="0" bIns="0" rtlCol="0">
            <a:spAutoFit/>
          </a:bodyPr>
          <a:lstStyle/>
          <a:p>
            <a:pPr algn="ctr" defTabSz="240012">
              <a:tabLst>
                <a:tab pos="240012" algn="l"/>
              </a:tabLst>
            </a:pPr>
            <a:r>
              <a:rPr lang="en-IN" sz="1333" b="1" dirty="0">
                <a:ln/>
                <a:solidFill>
                  <a:srgbClr val="FF0000"/>
                </a:solidFill>
                <a:latin typeface="Arial"/>
                <a:cs typeface="Arial"/>
                <a:sym typeface="Arial"/>
                <a:rtl val="0"/>
              </a:rPr>
              <a:t>5GC (5G Core)</a:t>
            </a:r>
          </a:p>
        </p:txBody>
      </p:sp>
      <p:sp>
        <p:nvSpPr>
          <p:cNvPr id="80" name="Freeform: Shape 79">
            <a:extLst>
              <a:ext uri="{FF2B5EF4-FFF2-40B4-BE49-F238E27FC236}">
                <a16:creationId xmlns:a16="http://schemas.microsoft.com/office/drawing/2014/main" id="{59B1BEFC-EB4E-89B5-FE5F-B47985FACC4A}"/>
              </a:ext>
            </a:extLst>
          </p:cNvPr>
          <p:cNvSpPr/>
          <p:nvPr/>
        </p:nvSpPr>
        <p:spPr>
          <a:xfrm>
            <a:off x="8379927" y="3805583"/>
            <a:ext cx="2364684" cy="247373"/>
          </a:xfrm>
          <a:custGeom>
            <a:avLst/>
            <a:gdLst>
              <a:gd name="connsiteX0" fmla="*/ 1738043 w 1773513"/>
              <a:gd name="connsiteY0" fmla="*/ 0 h 185530"/>
              <a:gd name="connsiteX1" fmla="*/ 1773514 w 1773513"/>
              <a:gd name="connsiteY1" fmla="*/ 0 h 185530"/>
              <a:gd name="connsiteX2" fmla="*/ 1773514 w 1773513"/>
              <a:gd name="connsiteY2" fmla="*/ 185530 h 185530"/>
              <a:gd name="connsiteX3" fmla="*/ 1738043 w 1773513"/>
              <a:gd name="connsiteY3" fmla="*/ 185530 h 185530"/>
              <a:gd name="connsiteX4" fmla="*/ 35470 w 1773513"/>
              <a:gd name="connsiteY4" fmla="*/ 185530 h 185530"/>
              <a:gd name="connsiteX5" fmla="*/ 0 w 1773513"/>
              <a:gd name="connsiteY5" fmla="*/ 185530 h 185530"/>
              <a:gd name="connsiteX6" fmla="*/ 0 w 1773513"/>
              <a:gd name="connsiteY6" fmla="*/ 0 h 185530"/>
              <a:gd name="connsiteX7" fmla="*/ 35470 w 1773513"/>
              <a:gd name="connsiteY7" fmla="*/ 0 h 18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3513" h="185530">
                <a:moveTo>
                  <a:pt x="1738043" y="0"/>
                </a:moveTo>
                <a:cubicBezTo>
                  <a:pt x="1757633" y="0"/>
                  <a:pt x="1773514" y="0"/>
                  <a:pt x="1773514" y="0"/>
                </a:cubicBezTo>
                <a:lnTo>
                  <a:pt x="1773514" y="185530"/>
                </a:lnTo>
                <a:cubicBezTo>
                  <a:pt x="1773514" y="185530"/>
                  <a:pt x="1757633" y="185530"/>
                  <a:pt x="1738043" y="185530"/>
                </a:cubicBezTo>
                <a:lnTo>
                  <a:pt x="35470" y="185530"/>
                </a:lnTo>
                <a:cubicBezTo>
                  <a:pt x="15881" y="185530"/>
                  <a:pt x="0" y="185530"/>
                  <a:pt x="0" y="185530"/>
                </a:cubicBezTo>
                <a:lnTo>
                  <a:pt x="0" y="0"/>
                </a:lnTo>
                <a:cubicBezTo>
                  <a:pt x="0" y="0"/>
                  <a:pt x="15881" y="0"/>
                  <a:pt x="35470" y="0"/>
                </a:cubicBezTo>
                <a:close/>
              </a:path>
            </a:pathLst>
          </a:custGeom>
          <a:solidFill>
            <a:srgbClr val="F0F0F0"/>
          </a:solidFill>
          <a:ln w="7088" cap="flat">
            <a:solidFill>
              <a:srgbClr val="000000"/>
            </a:solidFill>
            <a:prstDash val="solid"/>
            <a:miter/>
          </a:ln>
        </p:spPr>
        <p:txBody>
          <a:bodyPr rtlCol="0" anchor="ctr"/>
          <a:lstStyle/>
          <a:p>
            <a:pPr algn="ctr"/>
            <a:endParaRPr lang="en-IN" sz="1467"/>
          </a:p>
        </p:txBody>
      </p:sp>
      <p:sp>
        <p:nvSpPr>
          <p:cNvPr id="81" name="TextBox 80">
            <a:extLst>
              <a:ext uri="{FF2B5EF4-FFF2-40B4-BE49-F238E27FC236}">
                <a16:creationId xmlns:a16="http://schemas.microsoft.com/office/drawing/2014/main" id="{5E934973-5DD0-8A4E-0F4C-AE6C327AEBFA}"/>
              </a:ext>
            </a:extLst>
          </p:cNvPr>
          <p:cNvSpPr txBox="1"/>
          <p:nvPr/>
        </p:nvSpPr>
        <p:spPr>
          <a:xfrm>
            <a:off x="9399562" y="3847549"/>
            <a:ext cx="325410" cy="184666"/>
          </a:xfrm>
          <a:prstGeom prst="rect">
            <a:avLst/>
          </a:prstGeom>
          <a:noFill/>
          <a:ln>
            <a:noFill/>
          </a:ln>
        </p:spPr>
        <p:txBody>
          <a:bodyPr wrap="none" lIns="0" tIns="0" rIns="0" bIns="0" rtlCol="0">
            <a:spAutoFit/>
          </a:bodyPr>
          <a:lstStyle/>
          <a:p>
            <a:pPr algn="ctr" defTabSz="240012">
              <a:tabLst>
                <a:tab pos="240012" algn="l"/>
              </a:tabLst>
            </a:pPr>
            <a:r>
              <a:rPr lang="en-IN" sz="1200" dirty="0">
                <a:ln/>
                <a:solidFill>
                  <a:srgbClr val="FF0000"/>
                </a:solidFill>
                <a:latin typeface="Arial"/>
                <a:cs typeface="Arial"/>
                <a:sym typeface="Arial"/>
                <a:rtl val="0"/>
              </a:rPr>
              <a:t>AMF</a:t>
            </a:r>
          </a:p>
        </p:txBody>
      </p:sp>
      <p:sp>
        <p:nvSpPr>
          <p:cNvPr id="82" name="Freeform: Shape 81">
            <a:extLst>
              <a:ext uri="{FF2B5EF4-FFF2-40B4-BE49-F238E27FC236}">
                <a16:creationId xmlns:a16="http://schemas.microsoft.com/office/drawing/2014/main" id="{A4FEB968-9610-0AFB-0E26-19C5572BE3D8}"/>
              </a:ext>
            </a:extLst>
          </p:cNvPr>
          <p:cNvSpPr/>
          <p:nvPr/>
        </p:nvSpPr>
        <p:spPr>
          <a:xfrm>
            <a:off x="8379927" y="4123635"/>
            <a:ext cx="1087755" cy="247373"/>
          </a:xfrm>
          <a:custGeom>
            <a:avLst/>
            <a:gdLst>
              <a:gd name="connsiteX0" fmla="*/ 780346 w 815816"/>
              <a:gd name="connsiteY0" fmla="*/ 0 h 185530"/>
              <a:gd name="connsiteX1" fmla="*/ 815816 w 815816"/>
              <a:gd name="connsiteY1" fmla="*/ 0 h 185530"/>
              <a:gd name="connsiteX2" fmla="*/ 815816 w 815816"/>
              <a:gd name="connsiteY2" fmla="*/ 185530 h 185530"/>
              <a:gd name="connsiteX3" fmla="*/ 780346 w 815816"/>
              <a:gd name="connsiteY3" fmla="*/ 185530 h 185530"/>
              <a:gd name="connsiteX4" fmla="*/ 35470 w 815816"/>
              <a:gd name="connsiteY4" fmla="*/ 185530 h 185530"/>
              <a:gd name="connsiteX5" fmla="*/ 0 w 815816"/>
              <a:gd name="connsiteY5" fmla="*/ 185530 h 185530"/>
              <a:gd name="connsiteX6" fmla="*/ 0 w 815816"/>
              <a:gd name="connsiteY6" fmla="*/ 0 h 185530"/>
              <a:gd name="connsiteX7" fmla="*/ 35470 w 815816"/>
              <a:gd name="connsiteY7" fmla="*/ 0 h 18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5816" h="185530">
                <a:moveTo>
                  <a:pt x="780346" y="0"/>
                </a:moveTo>
                <a:cubicBezTo>
                  <a:pt x="799936" y="0"/>
                  <a:pt x="815816" y="0"/>
                  <a:pt x="815816" y="0"/>
                </a:cubicBezTo>
                <a:lnTo>
                  <a:pt x="815816" y="185530"/>
                </a:lnTo>
                <a:cubicBezTo>
                  <a:pt x="815816" y="185530"/>
                  <a:pt x="799936" y="185530"/>
                  <a:pt x="780346" y="185530"/>
                </a:cubicBezTo>
                <a:lnTo>
                  <a:pt x="35470" y="185530"/>
                </a:lnTo>
                <a:cubicBezTo>
                  <a:pt x="15881" y="185530"/>
                  <a:pt x="0" y="185530"/>
                  <a:pt x="0" y="185530"/>
                </a:cubicBezTo>
                <a:lnTo>
                  <a:pt x="0" y="0"/>
                </a:lnTo>
                <a:cubicBezTo>
                  <a:pt x="0" y="0"/>
                  <a:pt x="15881" y="0"/>
                  <a:pt x="35470" y="0"/>
                </a:cubicBezTo>
                <a:close/>
              </a:path>
            </a:pathLst>
          </a:custGeom>
          <a:solidFill>
            <a:srgbClr val="F0F0F0"/>
          </a:solidFill>
          <a:ln w="7088" cap="flat">
            <a:solidFill>
              <a:srgbClr val="000000"/>
            </a:solidFill>
            <a:prstDash val="solid"/>
            <a:miter/>
          </a:ln>
        </p:spPr>
        <p:txBody>
          <a:bodyPr rtlCol="0" anchor="ctr"/>
          <a:lstStyle/>
          <a:p>
            <a:pPr algn="ctr"/>
            <a:endParaRPr lang="en-IN" sz="1467"/>
          </a:p>
        </p:txBody>
      </p:sp>
      <p:sp>
        <p:nvSpPr>
          <p:cNvPr id="83" name="TextBox 82">
            <a:extLst>
              <a:ext uri="{FF2B5EF4-FFF2-40B4-BE49-F238E27FC236}">
                <a16:creationId xmlns:a16="http://schemas.microsoft.com/office/drawing/2014/main" id="{88F1ED6B-ACCB-B8DE-DFD3-85219E643397}"/>
              </a:ext>
            </a:extLst>
          </p:cNvPr>
          <p:cNvSpPr txBox="1"/>
          <p:nvPr/>
        </p:nvSpPr>
        <p:spPr>
          <a:xfrm>
            <a:off x="8761097" y="4165601"/>
            <a:ext cx="325410" cy="184666"/>
          </a:xfrm>
          <a:prstGeom prst="rect">
            <a:avLst/>
          </a:prstGeom>
          <a:noFill/>
          <a:ln>
            <a:noFill/>
          </a:ln>
        </p:spPr>
        <p:txBody>
          <a:bodyPr wrap="none" lIns="0" tIns="0" rIns="0" bIns="0" rtlCol="0">
            <a:spAutoFit/>
          </a:bodyPr>
          <a:lstStyle/>
          <a:p>
            <a:pPr algn="ctr" defTabSz="240012">
              <a:tabLst>
                <a:tab pos="240012" algn="l"/>
              </a:tabLst>
            </a:pPr>
            <a:r>
              <a:rPr lang="en-IN" sz="1200" dirty="0">
                <a:ln/>
                <a:solidFill>
                  <a:srgbClr val="000000"/>
                </a:solidFill>
                <a:latin typeface="Arial"/>
                <a:cs typeface="Arial"/>
                <a:sym typeface="Arial"/>
                <a:rtl val="0"/>
              </a:rPr>
              <a:t>SMF</a:t>
            </a:r>
          </a:p>
        </p:txBody>
      </p:sp>
      <p:sp>
        <p:nvSpPr>
          <p:cNvPr id="84" name="Freeform: Shape 83">
            <a:extLst>
              <a:ext uri="{FF2B5EF4-FFF2-40B4-BE49-F238E27FC236}">
                <a16:creationId xmlns:a16="http://schemas.microsoft.com/office/drawing/2014/main" id="{48D4AD71-5A26-A643-1604-B45531A97B68}"/>
              </a:ext>
            </a:extLst>
          </p:cNvPr>
          <p:cNvSpPr/>
          <p:nvPr/>
        </p:nvSpPr>
        <p:spPr>
          <a:xfrm>
            <a:off x="9656857" y="4123635"/>
            <a:ext cx="1087755" cy="247373"/>
          </a:xfrm>
          <a:custGeom>
            <a:avLst/>
            <a:gdLst>
              <a:gd name="connsiteX0" fmla="*/ 780346 w 815816"/>
              <a:gd name="connsiteY0" fmla="*/ 0 h 185530"/>
              <a:gd name="connsiteX1" fmla="*/ 815816 w 815816"/>
              <a:gd name="connsiteY1" fmla="*/ 0 h 185530"/>
              <a:gd name="connsiteX2" fmla="*/ 815816 w 815816"/>
              <a:gd name="connsiteY2" fmla="*/ 185530 h 185530"/>
              <a:gd name="connsiteX3" fmla="*/ 780346 w 815816"/>
              <a:gd name="connsiteY3" fmla="*/ 185530 h 185530"/>
              <a:gd name="connsiteX4" fmla="*/ 35470 w 815816"/>
              <a:gd name="connsiteY4" fmla="*/ 185530 h 185530"/>
              <a:gd name="connsiteX5" fmla="*/ 0 w 815816"/>
              <a:gd name="connsiteY5" fmla="*/ 185530 h 185530"/>
              <a:gd name="connsiteX6" fmla="*/ 0 w 815816"/>
              <a:gd name="connsiteY6" fmla="*/ 0 h 185530"/>
              <a:gd name="connsiteX7" fmla="*/ 35470 w 815816"/>
              <a:gd name="connsiteY7" fmla="*/ 0 h 18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5816" h="185530">
                <a:moveTo>
                  <a:pt x="780346" y="0"/>
                </a:moveTo>
                <a:cubicBezTo>
                  <a:pt x="799936" y="0"/>
                  <a:pt x="815816" y="0"/>
                  <a:pt x="815816" y="0"/>
                </a:cubicBezTo>
                <a:lnTo>
                  <a:pt x="815816" y="185530"/>
                </a:lnTo>
                <a:cubicBezTo>
                  <a:pt x="815816" y="185530"/>
                  <a:pt x="799936" y="185530"/>
                  <a:pt x="780346" y="185530"/>
                </a:cubicBezTo>
                <a:lnTo>
                  <a:pt x="35470" y="185530"/>
                </a:lnTo>
                <a:cubicBezTo>
                  <a:pt x="15881" y="185530"/>
                  <a:pt x="0" y="185530"/>
                  <a:pt x="0" y="185530"/>
                </a:cubicBezTo>
                <a:lnTo>
                  <a:pt x="0" y="0"/>
                </a:lnTo>
                <a:cubicBezTo>
                  <a:pt x="0" y="0"/>
                  <a:pt x="15881" y="0"/>
                  <a:pt x="35470" y="0"/>
                </a:cubicBezTo>
                <a:close/>
              </a:path>
            </a:pathLst>
          </a:custGeom>
          <a:solidFill>
            <a:srgbClr val="F0F0F0"/>
          </a:solidFill>
          <a:ln w="7088" cap="flat">
            <a:solidFill>
              <a:srgbClr val="000000"/>
            </a:solidFill>
            <a:prstDash val="solid"/>
            <a:miter/>
          </a:ln>
        </p:spPr>
        <p:txBody>
          <a:bodyPr rtlCol="0" anchor="ctr"/>
          <a:lstStyle/>
          <a:p>
            <a:pPr algn="ctr"/>
            <a:endParaRPr lang="en-IN" sz="1467"/>
          </a:p>
        </p:txBody>
      </p:sp>
      <p:sp>
        <p:nvSpPr>
          <p:cNvPr id="85" name="TextBox 84">
            <a:extLst>
              <a:ext uri="{FF2B5EF4-FFF2-40B4-BE49-F238E27FC236}">
                <a16:creationId xmlns:a16="http://schemas.microsoft.com/office/drawing/2014/main" id="{E83151F0-8AC1-218F-29A0-AC53755A51A5}"/>
              </a:ext>
            </a:extLst>
          </p:cNvPr>
          <p:cNvSpPr txBox="1"/>
          <p:nvPr/>
        </p:nvSpPr>
        <p:spPr>
          <a:xfrm>
            <a:off x="10046845" y="4165601"/>
            <a:ext cx="307778" cy="184666"/>
          </a:xfrm>
          <a:prstGeom prst="rect">
            <a:avLst/>
          </a:prstGeom>
          <a:noFill/>
          <a:ln>
            <a:noFill/>
          </a:ln>
        </p:spPr>
        <p:txBody>
          <a:bodyPr wrap="none" lIns="0" tIns="0" rIns="0" bIns="0" rtlCol="0">
            <a:spAutoFit/>
          </a:bodyPr>
          <a:lstStyle/>
          <a:p>
            <a:pPr algn="ctr" defTabSz="240012">
              <a:tabLst>
                <a:tab pos="240012" algn="l"/>
              </a:tabLst>
            </a:pPr>
            <a:r>
              <a:rPr lang="en-IN" sz="1200" dirty="0">
                <a:ln/>
                <a:solidFill>
                  <a:srgbClr val="000000"/>
                </a:solidFill>
                <a:latin typeface="Arial"/>
                <a:cs typeface="Arial"/>
                <a:sym typeface="Arial"/>
                <a:rtl val="0"/>
              </a:rPr>
              <a:t>PCF</a:t>
            </a:r>
          </a:p>
        </p:txBody>
      </p:sp>
      <p:sp>
        <p:nvSpPr>
          <p:cNvPr id="86" name="Freeform: Shape 85">
            <a:extLst>
              <a:ext uri="{FF2B5EF4-FFF2-40B4-BE49-F238E27FC236}">
                <a16:creationId xmlns:a16="http://schemas.microsoft.com/office/drawing/2014/main" id="{99DEF41C-2CA6-B581-F399-899D7E832BB2}"/>
              </a:ext>
            </a:extLst>
          </p:cNvPr>
          <p:cNvSpPr/>
          <p:nvPr/>
        </p:nvSpPr>
        <p:spPr>
          <a:xfrm>
            <a:off x="8379927" y="4441687"/>
            <a:ext cx="1087755" cy="247373"/>
          </a:xfrm>
          <a:custGeom>
            <a:avLst/>
            <a:gdLst>
              <a:gd name="connsiteX0" fmla="*/ 780346 w 815816"/>
              <a:gd name="connsiteY0" fmla="*/ 0 h 185530"/>
              <a:gd name="connsiteX1" fmla="*/ 815816 w 815816"/>
              <a:gd name="connsiteY1" fmla="*/ 0 h 185530"/>
              <a:gd name="connsiteX2" fmla="*/ 815816 w 815816"/>
              <a:gd name="connsiteY2" fmla="*/ 185530 h 185530"/>
              <a:gd name="connsiteX3" fmla="*/ 780346 w 815816"/>
              <a:gd name="connsiteY3" fmla="*/ 185530 h 185530"/>
              <a:gd name="connsiteX4" fmla="*/ 35470 w 815816"/>
              <a:gd name="connsiteY4" fmla="*/ 185530 h 185530"/>
              <a:gd name="connsiteX5" fmla="*/ 0 w 815816"/>
              <a:gd name="connsiteY5" fmla="*/ 185530 h 185530"/>
              <a:gd name="connsiteX6" fmla="*/ 0 w 815816"/>
              <a:gd name="connsiteY6" fmla="*/ 0 h 185530"/>
              <a:gd name="connsiteX7" fmla="*/ 35470 w 815816"/>
              <a:gd name="connsiteY7" fmla="*/ 0 h 18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5816" h="185530">
                <a:moveTo>
                  <a:pt x="780346" y="0"/>
                </a:moveTo>
                <a:cubicBezTo>
                  <a:pt x="799936" y="0"/>
                  <a:pt x="815816" y="0"/>
                  <a:pt x="815816" y="0"/>
                </a:cubicBezTo>
                <a:lnTo>
                  <a:pt x="815816" y="185530"/>
                </a:lnTo>
                <a:cubicBezTo>
                  <a:pt x="815816" y="185530"/>
                  <a:pt x="799936" y="185530"/>
                  <a:pt x="780346" y="185530"/>
                </a:cubicBezTo>
                <a:lnTo>
                  <a:pt x="35470" y="185530"/>
                </a:lnTo>
                <a:cubicBezTo>
                  <a:pt x="15881" y="185530"/>
                  <a:pt x="0" y="185530"/>
                  <a:pt x="0" y="185530"/>
                </a:cubicBezTo>
                <a:lnTo>
                  <a:pt x="0" y="0"/>
                </a:lnTo>
                <a:cubicBezTo>
                  <a:pt x="0" y="0"/>
                  <a:pt x="15881" y="0"/>
                  <a:pt x="35470" y="0"/>
                </a:cubicBezTo>
                <a:close/>
              </a:path>
            </a:pathLst>
          </a:custGeom>
          <a:solidFill>
            <a:srgbClr val="F0F0F0"/>
          </a:solidFill>
          <a:ln w="7088" cap="flat">
            <a:solidFill>
              <a:srgbClr val="000000"/>
            </a:solidFill>
            <a:prstDash val="solid"/>
            <a:miter/>
          </a:ln>
        </p:spPr>
        <p:txBody>
          <a:bodyPr rtlCol="0" anchor="ctr"/>
          <a:lstStyle/>
          <a:p>
            <a:pPr algn="ctr"/>
            <a:endParaRPr lang="en-IN" sz="1467"/>
          </a:p>
        </p:txBody>
      </p:sp>
      <p:sp>
        <p:nvSpPr>
          <p:cNvPr id="87" name="TextBox 86">
            <a:extLst>
              <a:ext uri="{FF2B5EF4-FFF2-40B4-BE49-F238E27FC236}">
                <a16:creationId xmlns:a16="http://schemas.microsoft.com/office/drawing/2014/main" id="{CC039CCF-D238-3078-F7DF-7A619B827AE5}"/>
              </a:ext>
            </a:extLst>
          </p:cNvPr>
          <p:cNvSpPr txBox="1"/>
          <p:nvPr/>
        </p:nvSpPr>
        <p:spPr>
          <a:xfrm>
            <a:off x="8749076" y="4483653"/>
            <a:ext cx="349455" cy="184666"/>
          </a:xfrm>
          <a:prstGeom prst="rect">
            <a:avLst/>
          </a:prstGeom>
          <a:noFill/>
          <a:ln>
            <a:noFill/>
          </a:ln>
        </p:spPr>
        <p:txBody>
          <a:bodyPr wrap="none" lIns="0" tIns="0" rIns="0" bIns="0" rtlCol="0">
            <a:spAutoFit/>
          </a:bodyPr>
          <a:lstStyle/>
          <a:p>
            <a:pPr algn="ctr" defTabSz="240012">
              <a:tabLst>
                <a:tab pos="240012" algn="l"/>
              </a:tabLst>
            </a:pPr>
            <a:r>
              <a:rPr lang="en-IN" sz="1200" dirty="0">
                <a:ln/>
                <a:solidFill>
                  <a:srgbClr val="000000"/>
                </a:solidFill>
                <a:latin typeface="Arial"/>
                <a:cs typeface="Arial"/>
                <a:sym typeface="Arial"/>
                <a:rtl val="0"/>
              </a:rPr>
              <a:t>UDM</a:t>
            </a:r>
          </a:p>
        </p:txBody>
      </p:sp>
      <p:sp>
        <p:nvSpPr>
          <p:cNvPr id="88" name="Freeform: Shape 87">
            <a:extLst>
              <a:ext uri="{FF2B5EF4-FFF2-40B4-BE49-F238E27FC236}">
                <a16:creationId xmlns:a16="http://schemas.microsoft.com/office/drawing/2014/main" id="{DA6C3A90-175A-B36C-569F-35EAA1AE37A3}"/>
              </a:ext>
            </a:extLst>
          </p:cNvPr>
          <p:cNvSpPr/>
          <p:nvPr/>
        </p:nvSpPr>
        <p:spPr>
          <a:xfrm>
            <a:off x="9656857" y="4441687"/>
            <a:ext cx="1087755" cy="247373"/>
          </a:xfrm>
          <a:custGeom>
            <a:avLst/>
            <a:gdLst>
              <a:gd name="connsiteX0" fmla="*/ 780346 w 815816"/>
              <a:gd name="connsiteY0" fmla="*/ 0 h 185530"/>
              <a:gd name="connsiteX1" fmla="*/ 815816 w 815816"/>
              <a:gd name="connsiteY1" fmla="*/ 0 h 185530"/>
              <a:gd name="connsiteX2" fmla="*/ 815816 w 815816"/>
              <a:gd name="connsiteY2" fmla="*/ 185530 h 185530"/>
              <a:gd name="connsiteX3" fmla="*/ 780346 w 815816"/>
              <a:gd name="connsiteY3" fmla="*/ 185530 h 185530"/>
              <a:gd name="connsiteX4" fmla="*/ 35470 w 815816"/>
              <a:gd name="connsiteY4" fmla="*/ 185530 h 185530"/>
              <a:gd name="connsiteX5" fmla="*/ 0 w 815816"/>
              <a:gd name="connsiteY5" fmla="*/ 185530 h 185530"/>
              <a:gd name="connsiteX6" fmla="*/ 0 w 815816"/>
              <a:gd name="connsiteY6" fmla="*/ 0 h 185530"/>
              <a:gd name="connsiteX7" fmla="*/ 35470 w 815816"/>
              <a:gd name="connsiteY7" fmla="*/ 0 h 18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5816" h="185530">
                <a:moveTo>
                  <a:pt x="780346" y="0"/>
                </a:moveTo>
                <a:cubicBezTo>
                  <a:pt x="799936" y="0"/>
                  <a:pt x="815816" y="0"/>
                  <a:pt x="815816" y="0"/>
                </a:cubicBezTo>
                <a:lnTo>
                  <a:pt x="815816" y="185530"/>
                </a:lnTo>
                <a:cubicBezTo>
                  <a:pt x="815816" y="185530"/>
                  <a:pt x="799936" y="185530"/>
                  <a:pt x="780346" y="185530"/>
                </a:cubicBezTo>
                <a:lnTo>
                  <a:pt x="35470" y="185530"/>
                </a:lnTo>
                <a:cubicBezTo>
                  <a:pt x="15881" y="185530"/>
                  <a:pt x="0" y="185530"/>
                  <a:pt x="0" y="185530"/>
                </a:cubicBezTo>
                <a:lnTo>
                  <a:pt x="0" y="0"/>
                </a:lnTo>
                <a:cubicBezTo>
                  <a:pt x="0" y="0"/>
                  <a:pt x="15881" y="0"/>
                  <a:pt x="35470" y="0"/>
                </a:cubicBezTo>
                <a:close/>
              </a:path>
            </a:pathLst>
          </a:custGeom>
          <a:solidFill>
            <a:srgbClr val="F0F0F0"/>
          </a:solidFill>
          <a:ln w="7088" cap="flat">
            <a:solidFill>
              <a:srgbClr val="000000"/>
            </a:solidFill>
            <a:prstDash val="solid"/>
            <a:miter/>
          </a:ln>
        </p:spPr>
        <p:txBody>
          <a:bodyPr rtlCol="0" anchor="ctr"/>
          <a:lstStyle/>
          <a:p>
            <a:pPr algn="ctr"/>
            <a:endParaRPr lang="en-IN" sz="1467"/>
          </a:p>
        </p:txBody>
      </p:sp>
      <p:sp>
        <p:nvSpPr>
          <p:cNvPr id="89" name="TextBox 88">
            <a:extLst>
              <a:ext uri="{FF2B5EF4-FFF2-40B4-BE49-F238E27FC236}">
                <a16:creationId xmlns:a16="http://schemas.microsoft.com/office/drawing/2014/main" id="{E668F507-381C-6785-0788-DD17E1F3C5BD}"/>
              </a:ext>
            </a:extLst>
          </p:cNvPr>
          <p:cNvSpPr txBox="1"/>
          <p:nvPr/>
        </p:nvSpPr>
        <p:spPr>
          <a:xfrm>
            <a:off x="9995548" y="4483653"/>
            <a:ext cx="410369" cy="184666"/>
          </a:xfrm>
          <a:prstGeom prst="rect">
            <a:avLst/>
          </a:prstGeom>
          <a:noFill/>
          <a:ln>
            <a:noFill/>
          </a:ln>
        </p:spPr>
        <p:txBody>
          <a:bodyPr wrap="none" lIns="0" tIns="0" rIns="0" bIns="0" rtlCol="0">
            <a:spAutoFit/>
          </a:bodyPr>
          <a:lstStyle/>
          <a:p>
            <a:pPr algn="ctr" defTabSz="240012">
              <a:tabLst>
                <a:tab pos="240012" algn="l"/>
              </a:tabLst>
            </a:pPr>
            <a:r>
              <a:rPr lang="en-IN" sz="1200" dirty="0">
                <a:ln/>
                <a:solidFill>
                  <a:srgbClr val="000000"/>
                </a:solidFill>
                <a:latin typeface="Arial"/>
                <a:cs typeface="Arial"/>
                <a:sym typeface="Arial"/>
                <a:rtl val="0"/>
              </a:rPr>
              <a:t>AUSF</a:t>
            </a:r>
          </a:p>
        </p:txBody>
      </p:sp>
      <p:sp>
        <p:nvSpPr>
          <p:cNvPr id="90" name="Freeform: Shape 89">
            <a:extLst>
              <a:ext uri="{FF2B5EF4-FFF2-40B4-BE49-F238E27FC236}">
                <a16:creationId xmlns:a16="http://schemas.microsoft.com/office/drawing/2014/main" id="{37BAE828-C093-23EB-4C79-8BF4F3B10E6D}"/>
              </a:ext>
            </a:extLst>
          </p:cNvPr>
          <p:cNvSpPr/>
          <p:nvPr/>
        </p:nvSpPr>
        <p:spPr>
          <a:xfrm>
            <a:off x="8379927" y="4759739"/>
            <a:ext cx="1087755" cy="247373"/>
          </a:xfrm>
          <a:custGeom>
            <a:avLst/>
            <a:gdLst>
              <a:gd name="connsiteX0" fmla="*/ 780346 w 815816"/>
              <a:gd name="connsiteY0" fmla="*/ 0 h 185530"/>
              <a:gd name="connsiteX1" fmla="*/ 815816 w 815816"/>
              <a:gd name="connsiteY1" fmla="*/ 0 h 185530"/>
              <a:gd name="connsiteX2" fmla="*/ 815816 w 815816"/>
              <a:gd name="connsiteY2" fmla="*/ 185530 h 185530"/>
              <a:gd name="connsiteX3" fmla="*/ 780346 w 815816"/>
              <a:gd name="connsiteY3" fmla="*/ 185530 h 185530"/>
              <a:gd name="connsiteX4" fmla="*/ 35470 w 815816"/>
              <a:gd name="connsiteY4" fmla="*/ 185530 h 185530"/>
              <a:gd name="connsiteX5" fmla="*/ 0 w 815816"/>
              <a:gd name="connsiteY5" fmla="*/ 185530 h 185530"/>
              <a:gd name="connsiteX6" fmla="*/ 0 w 815816"/>
              <a:gd name="connsiteY6" fmla="*/ 0 h 185530"/>
              <a:gd name="connsiteX7" fmla="*/ 35470 w 815816"/>
              <a:gd name="connsiteY7" fmla="*/ 0 h 18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5816" h="185530">
                <a:moveTo>
                  <a:pt x="780346" y="0"/>
                </a:moveTo>
                <a:cubicBezTo>
                  <a:pt x="799936" y="0"/>
                  <a:pt x="815816" y="0"/>
                  <a:pt x="815816" y="0"/>
                </a:cubicBezTo>
                <a:lnTo>
                  <a:pt x="815816" y="185530"/>
                </a:lnTo>
                <a:cubicBezTo>
                  <a:pt x="815816" y="185530"/>
                  <a:pt x="799936" y="185530"/>
                  <a:pt x="780346" y="185530"/>
                </a:cubicBezTo>
                <a:lnTo>
                  <a:pt x="35470" y="185530"/>
                </a:lnTo>
                <a:cubicBezTo>
                  <a:pt x="15881" y="185530"/>
                  <a:pt x="0" y="185530"/>
                  <a:pt x="0" y="185530"/>
                </a:cubicBezTo>
                <a:lnTo>
                  <a:pt x="0" y="0"/>
                </a:lnTo>
                <a:cubicBezTo>
                  <a:pt x="0" y="0"/>
                  <a:pt x="15881" y="0"/>
                  <a:pt x="35470" y="0"/>
                </a:cubicBezTo>
                <a:close/>
              </a:path>
            </a:pathLst>
          </a:custGeom>
          <a:solidFill>
            <a:srgbClr val="F0F0F0"/>
          </a:solidFill>
          <a:ln w="7088" cap="flat">
            <a:solidFill>
              <a:srgbClr val="000000"/>
            </a:solidFill>
            <a:prstDash val="solid"/>
            <a:miter/>
          </a:ln>
        </p:spPr>
        <p:txBody>
          <a:bodyPr rtlCol="0" anchor="ctr"/>
          <a:lstStyle/>
          <a:p>
            <a:pPr algn="ctr"/>
            <a:endParaRPr lang="en-IN" sz="1467"/>
          </a:p>
        </p:txBody>
      </p:sp>
      <p:sp>
        <p:nvSpPr>
          <p:cNvPr id="91" name="TextBox 90">
            <a:extLst>
              <a:ext uri="{FF2B5EF4-FFF2-40B4-BE49-F238E27FC236}">
                <a16:creationId xmlns:a16="http://schemas.microsoft.com/office/drawing/2014/main" id="{6902A85E-216C-472F-3808-FA88E455A6E4}"/>
              </a:ext>
            </a:extLst>
          </p:cNvPr>
          <p:cNvSpPr txBox="1"/>
          <p:nvPr/>
        </p:nvSpPr>
        <p:spPr>
          <a:xfrm>
            <a:off x="8769914" y="4801705"/>
            <a:ext cx="307778" cy="184666"/>
          </a:xfrm>
          <a:prstGeom prst="rect">
            <a:avLst/>
          </a:prstGeom>
          <a:noFill/>
          <a:ln>
            <a:noFill/>
          </a:ln>
        </p:spPr>
        <p:txBody>
          <a:bodyPr wrap="none" lIns="0" tIns="0" rIns="0" bIns="0" rtlCol="0">
            <a:spAutoFit/>
          </a:bodyPr>
          <a:lstStyle/>
          <a:p>
            <a:pPr algn="ctr" defTabSz="240012">
              <a:tabLst>
                <a:tab pos="240012" algn="l"/>
              </a:tabLst>
            </a:pPr>
            <a:r>
              <a:rPr lang="en-IN" sz="1200" dirty="0">
                <a:ln/>
                <a:solidFill>
                  <a:srgbClr val="FF0000"/>
                </a:solidFill>
                <a:latin typeface="Arial"/>
                <a:cs typeface="Arial"/>
                <a:sym typeface="Arial"/>
                <a:rtl val="0"/>
              </a:rPr>
              <a:t>UPF</a:t>
            </a:r>
          </a:p>
        </p:txBody>
      </p:sp>
      <p:sp>
        <p:nvSpPr>
          <p:cNvPr id="92" name="Freeform: Shape 91">
            <a:extLst>
              <a:ext uri="{FF2B5EF4-FFF2-40B4-BE49-F238E27FC236}">
                <a16:creationId xmlns:a16="http://schemas.microsoft.com/office/drawing/2014/main" id="{473D8504-AD24-F584-9CE1-A6F9C6648E60}"/>
              </a:ext>
            </a:extLst>
          </p:cNvPr>
          <p:cNvSpPr/>
          <p:nvPr/>
        </p:nvSpPr>
        <p:spPr>
          <a:xfrm>
            <a:off x="9656857" y="4759739"/>
            <a:ext cx="1087755" cy="247373"/>
          </a:xfrm>
          <a:custGeom>
            <a:avLst/>
            <a:gdLst>
              <a:gd name="connsiteX0" fmla="*/ 780346 w 815816"/>
              <a:gd name="connsiteY0" fmla="*/ 0 h 185530"/>
              <a:gd name="connsiteX1" fmla="*/ 815816 w 815816"/>
              <a:gd name="connsiteY1" fmla="*/ 0 h 185530"/>
              <a:gd name="connsiteX2" fmla="*/ 815816 w 815816"/>
              <a:gd name="connsiteY2" fmla="*/ 185530 h 185530"/>
              <a:gd name="connsiteX3" fmla="*/ 780346 w 815816"/>
              <a:gd name="connsiteY3" fmla="*/ 185530 h 185530"/>
              <a:gd name="connsiteX4" fmla="*/ 35470 w 815816"/>
              <a:gd name="connsiteY4" fmla="*/ 185530 h 185530"/>
              <a:gd name="connsiteX5" fmla="*/ 0 w 815816"/>
              <a:gd name="connsiteY5" fmla="*/ 185530 h 185530"/>
              <a:gd name="connsiteX6" fmla="*/ 0 w 815816"/>
              <a:gd name="connsiteY6" fmla="*/ 0 h 185530"/>
              <a:gd name="connsiteX7" fmla="*/ 35470 w 815816"/>
              <a:gd name="connsiteY7" fmla="*/ 0 h 18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5816" h="185530">
                <a:moveTo>
                  <a:pt x="780346" y="0"/>
                </a:moveTo>
                <a:cubicBezTo>
                  <a:pt x="799936" y="0"/>
                  <a:pt x="815816" y="0"/>
                  <a:pt x="815816" y="0"/>
                </a:cubicBezTo>
                <a:lnTo>
                  <a:pt x="815816" y="185530"/>
                </a:lnTo>
                <a:cubicBezTo>
                  <a:pt x="815816" y="185530"/>
                  <a:pt x="799936" y="185530"/>
                  <a:pt x="780346" y="185530"/>
                </a:cubicBezTo>
                <a:lnTo>
                  <a:pt x="35470" y="185530"/>
                </a:lnTo>
                <a:cubicBezTo>
                  <a:pt x="15881" y="185530"/>
                  <a:pt x="0" y="185530"/>
                  <a:pt x="0" y="185530"/>
                </a:cubicBezTo>
                <a:lnTo>
                  <a:pt x="0" y="0"/>
                </a:lnTo>
                <a:cubicBezTo>
                  <a:pt x="0" y="0"/>
                  <a:pt x="15881" y="0"/>
                  <a:pt x="35470" y="0"/>
                </a:cubicBezTo>
                <a:close/>
              </a:path>
            </a:pathLst>
          </a:custGeom>
          <a:solidFill>
            <a:srgbClr val="F0F0F0"/>
          </a:solidFill>
          <a:ln w="7088" cap="flat">
            <a:solidFill>
              <a:srgbClr val="000000"/>
            </a:solidFill>
            <a:prstDash val="solid"/>
            <a:miter/>
          </a:ln>
        </p:spPr>
        <p:txBody>
          <a:bodyPr rtlCol="0" anchor="ctr"/>
          <a:lstStyle/>
          <a:p>
            <a:pPr algn="ctr"/>
            <a:endParaRPr lang="en-IN" sz="1467"/>
          </a:p>
        </p:txBody>
      </p:sp>
      <p:sp>
        <p:nvSpPr>
          <p:cNvPr id="93" name="TextBox 92">
            <a:extLst>
              <a:ext uri="{FF2B5EF4-FFF2-40B4-BE49-F238E27FC236}">
                <a16:creationId xmlns:a16="http://schemas.microsoft.com/office/drawing/2014/main" id="{26928879-B1C6-61F5-4426-F022CB18939D}"/>
              </a:ext>
            </a:extLst>
          </p:cNvPr>
          <p:cNvSpPr txBox="1"/>
          <p:nvPr/>
        </p:nvSpPr>
        <p:spPr>
          <a:xfrm>
            <a:off x="10042835" y="4801705"/>
            <a:ext cx="315792" cy="184666"/>
          </a:xfrm>
          <a:prstGeom prst="rect">
            <a:avLst/>
          </a:prstGeom>
          <a:noFill/>
          <a:ln>
            <a:noFill/>
          </a:ln>
        </p:spPr>
        <p:txBody>
          <a:bodyPr wrap="none" lIns="0" tIns="0" rIns="0" bIns="0" rtlCol="0">
            <a:spAutoFit/>
          </a:bodyPr>
          <a:lstStyle/>
          <a:p>
            <a:pPr algn="ctr" defTabSz="240012">
              <a:tabLst>
                <a:tab pos="240012" algn="l"/>
              </a:tabLst>
            </a:pPr>
            <a:r>
              <a:rPr lang="en-IN" sz="1200" dirty="0">
                <a:ln/>
                <a:solidFill>
                  <a:srgbClr val="000000"/>
                </a:solidFill>
                <a:latin typeface="Arial"/>
                <a:cs typeface="Arial"/>
                <a:sym typeface="Arial"/>
                <a:rtl val="0"/>
              </a:rPr>
              <a:t>NRF</a:t>
            </a:r>
          </a:p>
        </p:txBody>
      </p:sp>
      <p:sp>
        <p:nvSpPr>
          <p:cNvPr id="94" name="Freeform: Shape 93">
            <a:extLst>
              <a:ext uri="{FF2B5EF4-FFF2-40B4-BE49-F238E27FC236}">
                <a16:creationId xmlns:a16="http://schemas.microsoft.com/office/drawing/2014/main" id="{4FB2E85F-503E-55A3-810B-DE233573B7DB}"/>
              </a:ext>
            </a:extLst>
          </p:cNvPr>
          <p:cNvSpPr/>
          <p:nvPr/>
        </p:nvSpPr>
        <p:spPr>
          <a:xfrm>
            <a:off x="8379927" y="5077791"/>
            <a:ext cx="2364684" cy="247373"/>
          </a:xfrm>
          <a:custGeom>
            <a:avLst/>
            <a:gdLst>
              <a:gd name="connsiteX0" fmla="*/ 1738043 w 1773513"/>
              <a:gd name="connsiteY0" fmla="*/ 0 h 185530"/>
              <a:gd name="connsiteX1" fmla="*/ 1773514 w 1773513"/>
              <a:gd name="connsiteY1" fmla="*/ 0 h 185530"/>
              <a:gd name="connsiteX2" fmla="*/ 1773514 w 1773513"/>
              <a:gd name="connsiteY2" fmla="*/ 185530 h 185530"/>
              <a:gd name="connsiteX3" fmla="*/ 1738043 w 1773513"/>
              <a:gd name="connsiteY3" fmla="*/ 185530 h 185530"/>
              <a:gd name="connsiteX4" fmla="*/ 35470 w 1773513"/>
              <a:gd name="connsiteY4" fmla="*/ 185530 h 185530"/>
              <a:gd name="connsiteX5" fmla="*/ 0 w 1773513"/>
              <a:gd name="connsiteY5" fmla="*/ 185530 h 185530"/>
              <a:gd name="connsiteX6" fmla="*/ 0 w 1773513"/>
              <a:gd name="connsiteY6" fmla="*/ 0 h 185530"/>
              <a:gd name="connsiteX7" fmla="*/ 35470 w 1773513"/>
              <a:gd name="connsiteY7" fmla="*/ 0 h 18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3513" h="185530">
                <a:moveTo>
                  <a:pt x="1738043" y="0"/>
                </a:moveTo>
                <a:cubicBezTo>
                  <a:pt x="1757633" y="0"/>
                  <a:pt x="1773514" y="0"/>
                  <a:pt x="1773514" y="0"/>
                </a:cubicBezTo>
                <a:lnTo>
                  <a:pt x="1773514" y="185530"/>
                </a:lnTo>
                <a:cubicBezTo>
                  <a:pt x="1773514" y="185530"/>
                  <a:pt x="1757633" y="185530"/>
                  <a:pt x="1738043" y="185530"/>
                </a:cubicBezTo>
                <a:lnTo>
                  <a:pt x="35470" y="185530"/>
                </a:lnTo>
                <a:cubicBezTo>
                  <a:pt x="15881" y="185530"/>
                  <a:pt x="0" y="185530"/>
                  <a:pt x="0" y="185530"/>
                </a:cubicBezTo>
                <a:lnTo>
                  <a:pt x="0" y="0"/>
                </a:lnTo>
                <a:cubicBezTo>
                  <a:pt x="0" y="0"/>
                  <a:pt x="15881" y="0"/>
                  <a:pt x="35470" y="0"/>
                </a:cubicBezTo>
                <a:close/>
              </a:path>
            </a:pathLst>
          </a:custGeom>
          <a:solidFill>
            <a:srgbClr val="F0F0F0"/>
          </a:solidFill>
          <a:ln w="7088" cap="flat">
            <a:solidFill>
              <a:srgbClr val="000000"/>
            </a:solidFill>
            <a:prstDash val="solid"/>
            <a:miter/>
          </a:ln>
        </p:spPr>
        <p:txBody>
          <a:bodyPr rtlCol="0" anchor="ctr"/>
          <a:lstStyle/>
          <a:p>
            <a:pPr algn="ctr"/>
            <a:endParaRPr lang="en-IN" sz="1467"/>
          </a:p>
        </p:txBody>
      </p:sp>
      <p:sp>
        <p:nvSpPr>
          <p:cNvPr id="95" name="TextBox 94">
            <a:extLst>
              <a:ext uri="{FF2B5EF4-FFF2-40B4-BE49-F238E27FC236}">
                <a16:creationId xmlns:a16="http://schemas.microsoft.com/office/drawing/2014/main" id="{61AEDD25-3F07-A81C-B583-5FE7D1AE70F9}"/>
              </a:ext>
            </a:extLst>
          </p:cNvPr>
          <p:cNvSpPr txBox="1"/>
          <p:nvPr/>
        </p:nvSpPr>
        <p:spPr>
          <a:xfrm>
            <a:off x="8708670" y="5119757"/>
            <a:ext cx="1707199" cy="184666"/>
          </a:xfrm>
          <a:prstGeom prst="rect">
            <a:avLst/>
          </a:prstGeom>
          <a:noFill/>
          <a:ln>
            <a:noFill/>
          </a:ln>
        </p:spPr>
        <p:txBody>
          <a:bodyPr wrap="none" lIns="0" tIns="0" rIns="0" bIns="0" rtlCol="0">
            <a:spAutoFit/>
          </a:bodyPr>
          <a:lstStyle/>
          <a:p>
            <a:pPr algn="ctr" defTabSz="240012">
              <a:tabLst>
                <a:tab pos="240012" algn="l"/>
              </a:tabLst>
            </a:pPr>
            <a:r>
              <a:rPr lang="en-IN" sz="1200" dirty="0">
                <a:ln/>
                <a:solidFill>
                  <a:srgbClr val="000000"/>
                </a:solidFill>
                <a:latin typeface="Arial"/>
                <a:cs typeface="Arial"/>
                <a:sym typeface="Arial"/>
                <a:rtl val="0"/>
              </a:rPr>
              <a:t>Network Exposure (NEF)</a:t>
            </a:r>
          </a:p>
        </p:txBody>
      </p:sp>
      <p:sp>
        <p:nvSpPr>
          <p:cNvPr id="96" name="Freeform: Shape 95">
            <a:extLst>
              <a:ext uri="{FF2B5EF4-FFF2-40B4-BE49-F238E27FC236}">
                <a16:creationId xmlns:a16="http://schemas.microsoft.com/office/drawing/2014/main" id="{B3D3CCD7-F3EA-C6D3-052A-6C698572813E}"/>
              </a:ext>
            </a:extLst>
          </p:cNvPr>
          <p:cNvSpPr/>
          <p:nvPr/>
        </p:nvSpPr>
        <p:spPr>
          <a:xfrm>
            <a:off x="7670521" y="1685235"/>
            <a:ext cx="472936" cy="7067"/>
          </a:xfrm>
          <a:custGeom>
            <a:avLst/>
            <a:gdLst>
              <a:gd name="connsiteX0" fmla="*/ 0 w 354702"/>
              <a:gd name="connsiteY0" fmla="*/ 0 h 5300"/>
              <a:gd name="connsiteX1" fmla="*/ 354703 w 354702"/>
              <a:gd name="connsiteY1" fmla="*/ 0 h 5300"/>
            </a:gdLst>
            <a:ahLst/>
            <a:cxnLst>
              <a:cxn ang="0">
                <a:pos x="connsiteX0" y="connsiteY0"/>
              </a:cxn>
              <a:cxn ang="0">
                <a:pos x="connsiteX1" y="connsiteY1"/>
              </a:cxn>
            </a:cxnLst>
            <a:rect l="l" t="t" r="r" b="b"/>
            <a:pathLst>
              <a:path w="354702" h="5300">
                <a:moveTo>
                  <a:pt x="0" y="0"/>
                </a:moveTo>
                <a:lnTo>
                  <a:pt x="354703" y="0"/>
                </a:lnTo>
              </a:path>
            </a:pathLst>
          </a:custGeom>
          <a:ln w="14176" cap="flat">
            <a:solidFill>
              <a:srgbClr val="000000"/>
            </a:solidFill>
            <a:prstDash val="solid"/>
            <a:miter/>
          </a:ln>
        </p:spPr>
        <p:txBody>
          <a:bodyPr rtlCol="0" anchor="ctr"/>
          <a:lstStyle/>
          <a:p>
            <a:pPr algn="ctr"/>
            <a:endParaRPr lang="en-IN" sz="1467"/>
          </a:p>
        </p:txBody>
      </p:sp>
      <p:sp>
        <p:nvSpPr>
          <p:cNvPr id="97" name="TextBox 96">
            <a:extLst>
              <a:ext uri="{FF2B5EF4-FFF2-40B4-BE49-F238E27FC236}">
                <a16:creationId xmlns:a16="http://schemas.microsoft.com/office/drawing/2014/main" id="{E71A4A2B-30B5-07C0-4768-A673B1D0D4B1}"/>
              </a:ext>
            </a:extLst>
          </p:cNvPr>
          <p:cNvSpPr txBox="1"/>
          <p:nvPr/>
        </p:nvSpPr>
        <p:spPr>
          <a:xfrm>
            <a:off x="7774740" y="1475850"/>
            <a:ext cx="264496" cy="102657"/>
          </a:xfrm>
          <a:prstGeom prst="rect">
            <a:avLst/>
          </a:prstGeom>
          <a:noFill/>
          <a:ln>
            <a:noFill/>
          </a:ln>
        </p:spPr>
        <p:txBody>
          <a:bodyPr wrap="none" lIns="0" tIns="0" rIns="0" bIns="0" rtlCol="0">
            <a:spAutoFit/>
          </a:bodyPr>
          <a:lstStyle/>
          <a:p>
            <a:pPr algn="ctr" defTabSz="240012">
              <a:tabLst>
                <a:tab pos="240012" algn="l"/>
              </a:tabLst>
            </a:pPr>
            <a:r>
              <a:rPr lang="en-IN" sz="667" dirty="0">
                <a:ln/>
                <a:solidFill>
                  <a:srgbClr val="000000"/>
                </a:solidFill>
                <a:latin typeface="Arial"/>
                <a:cs typeface="Arial"/>
                <a:sym typeface="Arial"/>
                <a:rtl val="0"/>
              </a:rPr>
              <a:t>NR-Uu</a:t>
            </a:r>
          </a:p>
        </p:txBody>
      </p:sp>
      <p:sp>
        <p:nvSpPr>
          <p:cNvPr id="98" name="TextBox 97">
            <a:extLst>
              <a:ext uri="{FF2B5EF4-FFF2-40B4-BE49-F238E27FC236}">
                <a16:creationId xmlns:a16="http://schemas.microsoft.com/office/drawing/2014/main" id="{F148D9E8-78CD-1A1D-05B8-554EAD68D073}"/>
              </a:ext>
            </a:extLst>
          </p:cNvPr>
          <p:cNvSpPr txBox="1"/>
          <p:nvPr/>
        </p:nvSpPr>
        <p:spPr>
          <a:xfrm>
            <a:off x="7627265" y="1631342"/>
            <a:ext cx="559449" cy="82010"/>
          </a:xfrm>
          <a:prstGeom prst="rect">
            <a:avLst/>
          </a:prstGeom>
          <a:noFill/>
          <a:ln>
            <a:noFill/>
          </a:ln>
        </p:spPr>
        <p:txBody>
          <a:bodyPr wrap="none" lIns="0" tIns="0" rIns="0" bIns="0" rtlCol="0">
            <a:spAutoFit/>
          </a:bodyPr>
          <a:lstStyle/>
          <a:p>
            <a:pPr algn="ctr" defTabSz="240012">
              <a:tabLst>
                <a:tab pos="240012" algn="l"/>
              </a:tabLst>
            </a:pPr>
            <a:r>
              <a:rPr lang="en-IN" sz="533" dirty="0">
                <a:ln/>
                <a:solidFill>
                  <a:srgbClr val="000000"/>
                </a:solidFill>
                <a:latin typeface="Arial"/>
                <a:cs typeface="Arial"/>
                <a:sym typeface="Arial"/>
                <a:rtl val="0"/>
              </a:rPr>
              <a:t>(RRC/PDCP/RLC)</a:t>
            </a:r>
          </a:p>
        </p:txBody>
      </p:sp>
      <p:sp>
        <p:nvSpPr>
          <p:cNvPr id="99" name="Freeform: Shape 98">
            <a:extLst>
              <a:ext uri="{FF2B5EF4-FFF2-40B4-BE49-F238E27FC236}">
                <a16:creationId xmlns:a16="http://schemas.microsoft.com/office/drawing/2014/main" id="{9305CC61-B036-88D1-E90C-4184E21FB9C3}"/>
              </a:ext>
            </a:extLst>
          </p:cNvPr>
          <p:cNvSpPr/>
          <p:nvPr/>
        </p:nvSpPr>
        <p:spPr>
          <a:xfrm>
            <a:off x="8994745" y="2816087"/>
            <a:ext cx="9459" cy="989495"/>
          </a:xfrm>
          <a:custGeom>
            <a:avLst/>
            <a:gdLst>
              <a:gd name="connsiteX0" fmla="*/ 0 w 7094"/>
              <a:gd name="connsiteY0" fmla="*/ 0 h 742121"/>
              <a:gd name="connsiteX1" fmla="*/ 0 w 7094"/>
              <a:gd name="connsiteY1" fmla="*/ 742122 h 742121"/>
            </a:gdLst>
            <a:ahLst/>
            <a:cxnLst>
              <a:cxn ang="0">
                <a:pos x="connsiteX0" y="connsiteY0"/>
              </a:cxn>
              <a:cxn ang="0">
                <a:pos x="connsiteX1" y="connsiteY1"/>
              </a:cxn>
            </a:cxnLst>
            <a:rect l="l" t="t" r="r" b="b"/>
            <a:pathLst>
              <a:path w="7094" h="742121">
                <a:moveTo>
                  <a:pt x="0" y="0"/>
                </a:moveTo>
                <a:cubicBezTo>
                  <a:pt x="0" y="159026"/>
                  <a:pt x="0" y="406402"/>
                  <a:pt x="0" y="742122"/>
                </a:cubicBezTo>
              </a:path>
            </a:pathLst>
          </a:custGeom>
          <a:solidFill>
            <a:srgbClr val="000000"/>
          </a:solidFill>
          <a:ln w="14176" cap="flat">
            <a:solidFill>
              <a:srgbClr val="000000"/>
            </a:solidFill>
            <a:prstDash val="solid"/>
            <a:miter/>
          </a:ln>
        </p:spPr>
        <p:txBody>
          <a:bodyPr rtlCol="0" anchor="ctr"/>
          <a:lstStyle/>
          <a:p>
            <a:pPr algn="ctr"/>
            <a:endParaRPr lang="en-IN" sz="1467"/>
          </a:p>
        </p:txBody>
      </p:sp>
      <p:sp>
        <p:nvSpPr>
          <p:cNvPr id="100" name="TextBox 99">
            <a:extLst>
              <a:ext uri="{FF2B5EF4-FFF2-40B4-BE49-F238E27FC236}">
                <a16:creationId xmlns:a16="http://schemas.microsoft.com/office/drawing/2014/main" id="{28F8CEE2-FF19-CDC5-CEA7-B2DA525130F6}"/>
              </a:ext>
            </a:extLst>
          </p:cNvPr>
          <p:cNvSpPr txBox="1"/>
          <p:nvPr/>
        </p:nvSpPr>
        <p:spPr>
          <a:xfrm>
            <a:off x="8742256" y="3172128"/>
            <a:ext cx="221215" cy="102657"/>
          </a:xfrm>
          <a:prstGeom prst="rect">
            <a:avLst/>
          </a:prstGeom>
          <a:noFill/>
          <a:ln>
            <a:noFill/>
          </a:ln>
        </p:spPr>
        <p:txBody>
          <a:bodyPr wrap="none" lIns="0" tIns="0" rIns="0" bIns="0" rtlCol="0">
            <a:spAutoFit/>
          </a:bodyPr>
          <a:lstStyle/>
          <a:p>
            <a:pPr algn="ctr" defTabSz="240012">
              <a:tabLst>
                <a:tab pos="240012" algn="l"/>
              </a:tabLst>
            </a:pPr>
            <a:r>
              <a:rPr lang="en-IN" sz="667" dirty="0">
                <a:ln/>
                <a:solidFill>
                  <a:srgbClr val="FF0000"/>
                </a:solidFill>
                <a:latin typeface="Arial"/>
                <a:cs typeface="Arial"/>
                <a:sym typeface="Arial"/>
                <a:rtl val="0"/>
              </a:rPr>
              <a:t>NG-C</a:t>
            </a:r>
          </a:p>
        </p:txBody>
      </p:sp>
      <p:sp>
        <p:nvSpPr>
          <p:cNvPr id="101" name="TextBox 100">
            <a:extLst>
              <a:ext uri="{FF2B5EF4-FFF2-40B4-BE49-F238E27FC236}">
                <a16:creationId xmlns:a16="http://schemas.microsoft.com/office/drawing/2014/main" id="{2FAFDF8F-B482-CB3A-5256-BE1B9DEA91EE}"/>
              </a:ext>
            </a:extLst>
          </p:cNvPr>
          <p:cNvSpPr txBox="1"/>
          <p:nvPr/>
        </p:nvSpPr>
        <p:spPr>
          <a:xfrm>
            <a:off x="8734241" y="3292282"/>
            <a:ext cx="237244" cy="82010"/>
          </a:xfrm>
          <a:prstGeom prst="rect">
            <a:avLst/>
          </a:prstGeom>
          <a:noFill/>
          <a:ln>
            <a:noFill/>
          </a:ln>
        </p:spPr>
        <p:txBody>
          <a:bodyPr wrap="none" lIns="0" tIns="0" rIns="0" bIns="0" rtlCol="0">
            <a:spAutoFit/>
          </a:bodyPr>
          <a:lstStyle/>
          <a:p>
            <a:pPr algn="ctr" defTabSz="240012">
              <a:tabLst>
                <a:tab pos="240012" algn="l"/>
              </a:tabLst>
            </a:pPr>
            <a:r>
              <a:rPr lang="en-IN" sz="533" dirty="0">
                <a:ln/>
                <a:solidFill>
                  <a:srgbClr val="000000"/>
                </a:solidFill>
                <a:latin typeface="Arial"/>
                <a:cs typeface="Arial"/>
                <a:sym typeface="Arial"/>
                <a:rtl val="0"/>
              </a:rPr>
              <a:t>(NGAP)</a:t>
            </a:r>
          </a:p>
        </p:txBody>
      </p:sp>
      <p:sp>
        <p:nvSpPr>
          <p:cNvPr id="103" name="TextBox 102">
            <a:extLst>
              <a:ext uri="{FF2B5EF4-FFF2-40B4-BE49-F238E27FC236}">
                <a16:creationId xmlns:a16="http://schemas.microsoft.com/office/drawing/2014/main" id="{12B4580B-370D-DB72-F559-26414567F7FC}"/>
              </a:ext>
            </a:extLst>
          </p:cNvPr>
          <p:cNvSpPr txBox="1"/>
          <p:nvPr/>
        </p:nvSpPr>
        <p:spPr>
          <a:xfrm>
            <a:off x="10208360" y="3172128"/>
            <a:ext cx="221215" cy="102657"/>
          </a:xfrm>
          <a:prstGeom prst="rect">
            <a:avLst/>
          </a:prstGeom>
          <a:noFill/>
          <a:ln>
            <a:noFill/>
          </a:ln>
        </p:spPr>
        <p:txBody>
          <a:bodyPr wrap="none" lIns="0" tIns="0" rIns="0" bIns="0" rtlCol="0">
            <a:spAutoFit/>
          </a:bodyPr>
          <a:lstStyle/>
          <a:p>
            <a:pPr algn="ctr" defTabSz="240012">
              <a:tabLst>
                <a:tab pos="240012" algn="l"/>
              </a:tabLst>
            </a:pPr>
            <a:r>
              <a:rPr lang="en-IN" sz="667" dirty="0">
                <a:ln/>
                <a:solidFill>
                  <a:srgbClr val="FF0000"/>
                </a:solidFill>
                <a:latin typeface="Arial"/>
                <a:cs typeface="Arial"/>
                <a:sym typeface="Arial"/>
                <a:rtl val="0"/>
              </a:rPr>
              <a:t>NG-U</a:t>
            </a:r>
          </a:p>
        </p:txBody>
      </p:sp>
      <p:sp>
        <p:nvSpPr>
          <p:cNvPr id="104" name="TextBox 103">
            <a:extLst>
              <a:ext uri="{FF2B5EF4-FFF2-40B4-BE49-F238E27FC236}">
                <a16:creationId xmlns:a16="http://schemas.microsoft.com/office/drawing/2014/main" id="{6F0A3B94-7625-7CF3-8145-79EFE936286A}"/>
              </a:ext>
            </a:extLst>
          </p:cNvPr>
          <p:cNvSpPr txBox="1"/>
          <p:nvPr/>
        </p:nvSpPr>
        <p:spPr>
          <a:xfrm>
            <a:off x="10190727" y="3292282"/>
            <a:ext cx="256480" cy="82010"/>
          </a:xfrm>
          <a:prstGeom prst="rect">
            <a:avLst/>
          </a:prstGeom>
          <a:noFill/>
          <a:ln>
            <a:noFill/>
          </a:ln>
        </p:spPr>
        <p:txBody>
          <a:bodyPr wrap="none" lIns="0" tIns="0" rIns="0" bIns="0" rtlCol="0">
            <a:spAutoFit/>
          </a:bodyPr>
          <a:lstStyle/>
          <a:p>
            <a:pPr algn="ctr" defTabSz="240012">
              <a:tabLst>
                <a:tab pos="240012" algn="l"/>
              </a:tabLst>
            </a:pPr>
            <a:r>
              <a:rPr lang="en-IN" sz="533" dirty="0">
                <a:ln/>
                <a:solidFill>
                  <a:srgbClr val="000000"/>
                </a:solidFill>
                <a:latin typeface="Arial"/>
                <a:cs typeface="Arial"/>
                <a:sym typeface="Arial"/>
                <a:rtl val="0"/>
              </a:rPr>
              <a:t>(GTP-U)</a:t>
            </a:r>
          </a:p>
        </p:txBody>
      </p:sp>
      <p:sp>
        <p:nvSpPr>
          <p:cNvPr id="108" name="Freeform: Shape 107">
            <a:extLst>
              <a:ext uri="{FF2B5EF4-FFF2-40B4-BE49-F238E27FC236}">
                <a16:creationId xmlns:a16="http://schemas.microsoft.com/office/drawing/2014/main" id="{61B92F80-E9B0-2921-F030-A1C0BB72146E}"/>
              </a:ext>
            </a:extLst>
          </p:cNvPr>
          <p:cNvSpPr/>
          <p:nvPr/>
        </p:nvSpPr>
        <p:spPr>
          <a:xfrm>
            <a:off x="6724649" y="2038626"/>
            <a:ext cx="1229636" cy="565425"/>
          </a:xfrm>
          <a:custGeom>
            <a:avLst/>
            <a:gdLst>
              <a:gd name="connsiteX0" fmla="*/ 886757 w 922227"/>
              <a:gd name="connsiteY0" fmla="*/ 0 h 424069"/>
              <a:gd name="connsiteX1" fmla="*/ 922227 w 922227"/>
              <a:gd name="connsiteY1" fmla="*/ 0 h 424069"/>
              <a:gd name="connsiteX2" fmla="*/ 922227 w 922227"/>
              <a:gd name="connsiteY2" fmla="*/ 424070 h 424069"/>
              <a:gd name="connsiteX3" fmla="*/ 886757 w 922227"/>
              <a:gd name="connsiteY3" fmla="*/ 424070 h 424069"/>
              <a:gd name="connsiteX4" fmla="*/ 35470 w 922227"/>
              <a:gd name="connsiteY4" fmla="*/ 424070 h 424069"/>
              <a:gd name="connsiteX5" fmla="*/ 0 w 922227"/>
              <a:gd name="connsiteY5" fmla="*/ 424070 h 424069"/>
              <a:gd name="connsiteX6" fmla="*/ 0 w 922227"/>
              <a:gd name="connsiteY6" fmla="*/ 0 h 424069"/>
              <a:gd name="connsiteX7" fmla="*/ 35470 w 922227"/>
              <a:gd name="connsiteY7" fmla="*/ 0 h 42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2227" h="424069">
                <a:moveTo>
                  <a:pt x="886757" y="0"/>
                </a:moveTo>
                <a:cubicBezTo>
                  <a:pt x="906346" y="0"/>
                  <a:pt x="922227" y="0"/>
                  <a:pt x="922227" y="0"/>
                </a:cubicBezTo>
                <a:lnTo>
                  <a:pt x="922227" y="424070"/>
                </a:lnTo>
                <a:cubicBezTo>
                  <a:pt x="922227" y="424070"/>
                  <a:pt x="906346" y="424070"/>
                  <a:pt x="886757" y="424070"/>
                </a:cubicBezTo>
                <a:lnTo>
                  <a:pt x="35470" y="424070"/>
                </a:lnTo>
                <a:cubicBezTo>
                  <a:pt x="15881" y="424070"/>
                  <a:pt x="0" y="424070"/>
                  <a:pt x="0" y="424070"/>
                </a:cubicBezTo>
                <a:lnTo>
                  <a:pt x="0" y="0"/>
                </a:lnTo>
                <a:cubicBezTo>
                  <a:pt x="0" y="0"/>
                  <a:pt x="15881" y="0"/>
                  <a:pt x="35470" y="0"/>
                </a:cubicBezTo>
                <a:close/>
              </a:path>
            </a:pathLst>
          </a:custGeom>
          <a:solidFill>
            <a:srgbClr val="FFFFFF"/>
          </a:solidFill>
          <a:ln w="7088" cap="flat">
            <a:solidFill>
              <a:srgbClr val="FF0000"/>
            </a:solidFill>
            <a:custDash>
              <a:ds d="150000" sp="150000"/>
            </a:custDash>
            <a:miter/>
          </a:ln>
        </p:spPr>
        <p:txBody>
          <a:bodyPr rtlCol="0" anchor="ctr"/>
          <a:lstStyle/>
          <a:p>
            <a:pPr algn="ctr"/>
            <a:endParaRPr lang="en-IN" sz="1467"/>
          </a:p>
        </p:txBody>
      </p:sp>
      <p:sp>
        <p:nvSpPr>
          <p:cNvPr id="109" name="Freeform: Shape 108">
            <a:extLst>
              <a:ext uri="{FF2B5EF4-FFF2-40B4-BE49-F238E27FC236}">
                <a16:creationId xmlns:a16="http://schemas.microsoft.com/office/drawing/2014/main" id="{554328F1-EB3D-0881-A445-8AE1F7BE754E}"/>
              </a:ext>
            </a:extLst>
          </p:cNvPr>
          <p:cNvSpPr/>
          <p:nvPr/>
        </p:nvSpPr>
        <p:spPr>
          <a:xfrm>
            <a:off x="7954284" y="1826591"/>
            <a:ext cx="378349" cy="494747"/>
          </a:xfrm>
          <a:custGeom>
            <a:avLst/>
            <a:gdLst>
              <a:gd name="connsiteX0" fmla="*/ 0 w 283762"/>
              <a:gd name="connsiteY0" fmla="*/ 371061 h 371060"/>
              <a:gd name="connsiteX1" fmla="*/ 283762 w 283762"/>
              <a:gd name="connsiteY1" fmla="*/ 0 h 371060"/>
            </a:gdLst>
            <a:ahLst/>
            <a:cxnLst>
              <a:cxn ang="0">
                <a:pos x="connsiteX0" y="connsiteY0"/>
              </a:cxn>
              <a:cxn ang="0">
                <a:pos x="connsiteX1" y="connsiteY1"/>
              </a:cxn>
            </a:cxnLst>
            <a:rect l="l" t="t" r="r" b="b"/>
            <a:pathLst>
              <a:path w="283762" h="371060">
                <a:moveTo>
                  <a:pt x="0" y="371061"/>
                </a:moveTo>
                <a:lnTo>
                  <a:pt x="283762" y="0"/>
                </a:lnTo>
              </a:path>
            </a:pathLst>
          </a:custGeom>
          <a:ln w="7088" cap="flat">
            <a:solidFill>
              <a:srgbClr val="FF0000"/>
            </a:solidFill>
            <a:custDash>
              <a:ds d="150000" sp="150000"/>
            </a:custDash>
            <a:miter/>
          </a:ln>
        </p:spPr>
        <p:txBody>
          <a:bodyPr rtlCol="0" anchor="ctr"/>
          <a:lstStyle/>
          <a:p>
            <a:pPr algn="ctr"/>
            <a:endParaRPr lang="en-IN" sz="1467"/>
          </a:p>
        </p:txBody>
      </p:sp>
      <p:sp>
        <p:nvSpPr>
          <p:cNvPr id="110" name="TextBox 109">
            <a:extLst>
              <a:ext uri="{FF2B5EF4-FFF2-40B4-BE49-F238E27FC236}">
                <a16:creationId xmlns:a16="http://schemas.microsoft.com/office/drawing/2014/main" id="{C355414C-0163-A170-5BC0-6F7D6E7FD023}"/>
              </a:ext>
            </a:extLst>
          </p:cNvPr>
          <p:cNvSpPr txBox="1"/>
          <p:nvPr/>
        </p:nvSpPr>
        <p:spPr>
          <a:xfrm>
            <a:off x="7156720" y="2041276"/>
            <a:ext cx="365486" cy="102657"/>
          </a:xfrm>
          <a:prstGeom prst="rect">
            <a:avLst/>
          </a:prstGeom>
          <a:noFill/>
          <a:ln>
            <a:noFill/>
          </a:ln>
        </p:spPr>
        <p:txBody>
          <a:bodyPr wrap="none" lIns="0" tIns="0" rIns="0" bIns="0" rtlCol="0">
            <a:spAutoFit/>
          </a:bodyPr>
          <a:lstStyle/>
          <a:p>
            <a:pPr algn="ctr" defTabSz="240012">
              <a:tabLst>
                <a:tab pos="240012" algn="l"/>
              </a:tabLst>
            </a:pPr>
            <a:r>
              <a:rPr lang="en-IN" sz="667" b="1" dirty="0">
                <a:ln/>
                <a:solidFill>
                  <a:srgbClr val="FF0000"/>
                </a:solidFill>
                <a:latin typeface="Arial"/>
                <a:cs typeface="Arial"/>
                <a:sym typeface="Arial"/>
                <a:rtl val="0"/>
              </a:rPr>
              <a:t>SA Only:</a:t>
            </a:r>
          </a:p>
        </p:txBody>
      </p:sp>
      <p:sp>
        <p:nvSpPr>
          <p:cNvPr id="111" name="TextBox 110">
            <a:extLst>
              <a:ext uri="{FF2B5EF4-FFF2-40B4-BE49-F238E27FC236}">
                <a16:creationId xmlns:a16="http://schemas.microsoft.com/office/drawing/2014/main" id="{A3728569-BFD9-D537-7F1A-80FFDADD7C60}"/>
              </a:ext>
            </a:extLst>
          </p:cNvPr>
          <p:cNvSpPr txBox="1"/>
          <p:nvPr/>
        </p:nvSpPr>
        <p:spPr>
          <a:xfrm>
            <a:off x="7028484" y="2182632"/>
            <a:ext cx="621966" cy="102657"/>
          </a:xfrm>
          <a:prstGeom prst="rect">
            <a:avLst/>
          </a:prstGeom>
          <a:noFill/>
          <a:ln>
            <a:noFill/>
          </a:ln>
        </p:spPr>
        <p:txBody>
          <a:bodyPr wrap="none" lIns="0" tIns="0" rIns="0" bIns="0" rtlCol="0">
            <a:spAutoFit/>
          </a:bodyPr>
          <a:lstStyle/>
          <a:p>
            <a:pPr algn="ctr" defTabSz="240012">
              <a:tabLst>
                <a:tab pos="240012" algn="l"/>
              </a:tabLst>
            </a:pPr>
            <a:r>
              <a:rPr lang="en-IN" sz="667" dirty="0">
                <a:ln/>
                <a:solidFill>
                  <a:srgbClr val="000000"/>
                </a:solidFill>
                <a:latin typeface="Arial"/>
                <a:cs typeface="Arial"/>
                <a:sym typeface="Arial"/>
                <a:rtl val="0"/>
              </a:rPr>
              <a:t>• SDAP protocol</a:t>
            </a:r>
          </a:p>
        </p:txBody>
      </p:sp>
      <p:sp>
        <p:nvSpPr>
          <p:cNvPr id="112" name="TextBox 111">
            <a:extLst>
              <a:ext uri="{FF2B5EF4-FFF2-40B4-BE49-F238E27FC236}">
                <a16:creationId xmlns:a16="http://schemas.microsoft.com/office/drawing/2014/main" id="{CE83D4E6-DD1D-B6B5-080C-DFE1703D9F63}"/>
              </a:ext>
            </a:extLst>
          </p:cNvPr>
          <p:cNvSpPr txBox="1"/>
          <p:nvPr/>
        </p:nvSpPr>
        <p:spPr>
          <a:xfrm>
            <a:off x="6937112" y="2323990"/>
            <a:ext cx="804707" cy="102657"/>
          </a:xfrm>
          <a:prstGeom prst="rect">
            <a:avLst/>
          </a:prstGeom>
          <a:noFill/>
          <a:ln>
            <a:noFill/>
          </a:ln>
        </p:spPr>
        <p:txBody>
          <a:bodyPr wrap="none" lIns="0" tIns="0" rIns="0" bIns="0" rtlCol="0">
            <a:spAutoFit/>
          </a:bodyPr>
          <a:lstStyle/>
          <a:p>
            <a:pPr algn="ctr" defTabSz="240012">
              <a:tabLst>
                <a:tab pos="240012" algn="l"/>
              </a:tabLst>
            </a:pPr>
            <a:r>
              <a:rPr lang="en-IN" sz="667" dirty="0">
                <a:ln/>
                <a:solidFill>
                  <a:srgbClr val="000000"/>
                </a:solidFill>
                <a:latin typeface="Arial"/>
                <a:cs typeface="Arial"/>
                <a:sym typeface="Arial"/>
                <a:rtl val="0"/>
              </a:rPr>
              <a:t>• CU-CP/CU-UP split</a:t>
            </a:r>
          </a:p>
        </p:txBody>
      </p:sp>
      <p:sp>
        <p:nvSpPr>
          <p:cNvPr id="113" name="TextBox 112">
            <a:extLst>
              <a:ext uri="{FF2B5EF4-FFF2-40B4-BE49-F238E27FC236}">
                <a16:creationId xmlns:a16="http://schemas.microsoft.com/office/drawing/2014/main" id="{94C99491-3F0C-9765-8E6C-64FC6A6BF966}"/>
              </a:ext>
            </a:extLst>
          </p:cNvPr>
          <p:cNvSpPr txBox="1"/>
          <p:nvPr/>
        </p:nvSpPr>
        <p:spPr>
          <a:xfrm>
            <a:off x="6879405" y="2465346"/>
            <a:ext cx="920124" cy="102657"/>
          </a:xfrm>
          <a:prstGeom prst="rect">
            <a:avLst/>
          </a:prstGeom>
          <a:noFill/>
          <a:ln>
            <a:noFill/>
          </a:ln>
        </p:spPr>
        <p:txBody>
          <a:bodyPr wrap="none" lIns="0" tIns="0" rIns="0" bIns="0" rtlCol="0">
            <a:spAutoFit/>
          </a:bodyPr>
          <a:lstStyle/>
          <a:p>
            <a:pPr algn="ctr" defTabSz="240012">
              <a:tabLst>
                <a:tab pos="240012" algn="l"/>
              </a:tabLst>
            </a:pPr>
            <a:r>
              <a:rPr lang="en-IN" sz="667" dirty="0">
                <a:ln/>
                <a:solidFill>
                  <a:srgbClr val="000000"/>
                </a:solidFill>
                <a:latin typeface="Arial"/>
                <a:cs typeface="Arial"/>
                <a:sym typeface="Arial"/>
                <a:rtl val="0"/>
              </a:rPr>
              <a:t>• PDCP-C/PDCP-U split</a:t>
            </a:r>
          </a:p>
        </p:txBody>
      </p:sp>
      <p:sp>
        <p:nvSpPr>
          <p:cNvPr id="114" name="Freeform: Shape 113">
            <a:extLst>
              <a:ext uri="{FF2B5EF4-FFF2-40B4-BE49-F238E27FC236}">
                <a16:creationId xmlns:a16="http://schemas.microsoft.com/office/drawing/2014/main" id="{88A55C47-8797-CCFD-C258-BB3FFBFA729C}"/>
              </a:ext>
            </a:extLst>
          </p:cNvPr>
          <p:cNvSpPr/>
          <p:nvPr/>
        </p:nvSpPr>
        <p:spPr>
          <a:xfrm>
            <a:off x="1049405" y="5713896"/>
            <a:ext cx="4729369" cy="636104"/>
          </a:xfrm>
          <a:custGeom>
            <a:avLst/>
            <a:gdLst>
              <a:gd name="connsiteX0" fmla="*/ 3476087 w 3547027"/>
              <a:gd name="connsiteY0" fmla="*/ 0 h 477078"/>
              <a:gd name="connsiteX1" fmla="*/ 3547027 w 3547027"/>
              <a:gd name="connsiteY1" fmla="*/ 0 h 477078"/>
              <a:gd name="connsiteX2" fmla="*/ 3547027 w 3547027"/>
              <a:gd name="connsiteY2" fmla="*/ 477078 h 477078"/>
              <a:gd name="connsiteX3" fmla="*/ 3476087 w 3547027"/>
              <a:gd name="connsiteY3" fmla="*/ 477078 h 477078"/>
              <a:gd name="connsiteX4" fmla="*/ 70941 w 3547027"/>
              <a:gd name="connsiteY4" fmla="*/ 477078 h 477078"/>
              <a:gd name="connsiteX5" fmla="*/ 0 w 3547027"/>
              <a:gd name="connsiteY5" fmla="*/ 477078 h 477078"/>
              <a:gd name="connsiteX6" fmla="*/ 0 w 3547027"/>
              <a:gd name="connsiteY6" fmla="*/ 0 h 477078"/>
              <a:gd name="connsiteX7" fmla="*/ 70941 w 3547027"/>
              <a:gd name="connsiteY7" fmla="*/ 0 h 4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7027" h="477078">
                <a:moveTo>
                  <a:pt x="3476087" y="0"/>
                </a:moveTo>
                <a:cubicBezTo>
                  <a:pt x="3515266" y="0"/>
                  <a:pt x="3547027" y="0"/>
                  <a:pt x="3547027" y="0"/>
                </a:cubicBezTo>
                <a:lnTo>
                  <a:pt x="3547027" y="477078"/>
                </a:lnTo>
                <a:cubicBezTo>
                  <a:pt x="3547027" y="477078"/>
                  <a:pt x="3515266" y="477078"/>
                  <a:pt x="3476087" y="477078"/>
                </a:cubicBezTo>
                <a:lnTo>
                  <a:pt x="70941" y="477078"/>
                </a:lnTo>
                <a:cubicBezTo>
                  <a:pt x="31761" y="477078"/>
                  <a:pt x="0" y="477078"/>
                  <a:pt x="0" y="477078"/>
                </a:cubicBezTo>
                <a:lnTo>
                  <a:pt x="0" y="0"/>
                </a:lnTo>
                <a:cubicBezTo>
                  <a:pt x="0" y="0"/>
                  <a:pt x="31761" y="0"/>
                  <a:pt x="70941" y="0"/>
                </a:cubicBezTo>
                <a:close/>
              </a:path>
            </a:pathLst>
          </a:custGeom>
          <a:solidFill>
            <a:srgbClr val="FFFFFF"/>
          </a:solidFill>
          <a:ln w="7088" cap="flat">
            <a:solidFill>
              <a:srgbClr val="000000"/>
            </a:solidFill>
            <a:prstDash val="solid"/>
            <a:miter/>
          </a:ln>
        </p:spPr>
        <p:txBody>
          <a:bodyPr rtlCol="0" anchor="ctr"/>
          <a:lstStyle/>
          <a:p>
            <a:pPr algn="ctr"/>
            <a:endParaRPr lang="en-IN" sz="1467"/>
          </a:p>
        </p:txBody>
      </p:sp>
      <p:sp>
        <p:nvSpPr>
          <p:cNvPr id="115" name="TextBox 114">
            <a:extLst>
              <a:ext uri="{FF2B5EF4-FFF2-40B4-BE49-F238E27FC236}">
                <a16:creationId xmlns:a16="http://schemas.microsoft.com/office/drawing/2014/main" id="{DE86E985-E999-B85C-8D75-DDF05EDBEAAF}"/>
              </a:ext>
            </a:extLst>
          </p:cNvPr>
          <p:cNvSpPr txBox="1"/>
          <p:nvPr/>
        </p:nvSpPr>
        <p:spPr>
          <a:xfrm>
            <a:off x="1236823" y="5730682"/>
            <a:ext cx="1327736" cy="184666"/>
          </a:xfrm>
          <a:prstGeom prst="rect">
            <a:avLst/>
          </a:prstGeom>
          <a:noFill/>
          <a:ln>
            <a:noFill/>
          </a:ln>
        </p:spPr>
        <p:txBody>
          <a:bodyPr wrap="none" lIns="0" tIns="0" rIns="0" bIns="0" rtlCol="0">
            <a:spAutoFit/>
          </a:bodyPr>
          <a:lstStyle/>
          <a:p>
            <a:pPr algn="ctr" defTabSz="240012">
              <a:tabLst>
                <a:tab pos="240012" algn="l"/>
              </a:tabLst>
            </a:pPr>
            <a:r>
              <a:rPr lang="en-IN" sz="1200" b="1" dirty="0">
                <a:ln/>
                <a:solidFill>
                  <a:srgbClr val="000000"/>
                </a:solidFill>
                <a:latin typeface="Arial"/>
                <a:cs typeface="Arial"/>
                <a:sym typeface="Arial"/>
                <a:rtl val="0"/>
              </a:rPr>
              <a:t>3GPP References:</a:t>
            </a:r>
          </a:p>
        </p:txBody>
      </p:sp>
      <p:sp>
        <p:nvSpPr>
          <p:cNvPr id="116" name="TextBox 115">
            <a:extLst>
              <a:ext uri="{FF2B5EF4-FFF2-40B4-BE49-F238E27FC236}">
                <a16:creationId xmlns:a16="http://schemas.microsoft.com/office/drawing/2014/main" id="{25DDE906-EF25-E9F6-1151-5697E5FBCF2B}"/>
              </a:ext>
            </a:extLst>
          </p:cNvPr>
          <p:cNvSpPr txBox="1"/>
          <p:nvPr/>
        </p:nvSpPr>
        <p:spPr>
          <a:xfrm>
            <a:off x="1375712" y="5914446"/>
            <a:ext cx="2667397" cy="143565"/>
          </a:xfrm>
          <a:prstGeom prst="rect">
            <a:avLst/>
          </a:prstGeom>
          <a:noFill/>
          <a:ln>
            <a:noFill/>
          </a:ln>
        </p:spPr>
        <p:txBody>
          <a:bodyPr wrap="none" lIns="0" tIns="0" rIns="0" bIns="0" rtlCol="0">
            <a:spAutoFit/>
          </a:bodyPr>
          <a:lstStyle/>
          <a:p>
            <a:pPr algn="ctr" defTabSz="240012">
              <a:tabLst>
                <a:tab pos="240012" algn="l"/>
              </a:tabLst>
            </a:pPr>
            <a:r>
              <a:rPr lang="en-IN" sz="933" dirty="0">
                <a:ln/>
                <a:solidFill>
                  <a:srgbClr val="000000"/>
                </a:solidFill>
                <a:latin typeface="Arial"/>
                <a:cs typeface="Arial"/>
                <a:sym typeface="Arial"/>
                <a:rtl val="0"/>
              </a:rPr>
              <a:t>• TS 38.300: NR and NG-RAN Overall Description</a:t>
            </a:r>
          </a:p>
        </p:txBody>
      </p:sp>
      <p:sp>
        <p:nvSpPr>
          <p:cNvPr id="117" name="TextBox 116">
            <a:extLst>
              <a:ext uri="{FF2B5EF4-FFF2-40B4-BE49-F238E27FC236}">
                <a16:creationId xmlns:a16="http://schemas.microsoft.com/office/drawing/2014/main" id="{478BA3DD-83B8-2C2E-9A8C-1DC132BD0F2B}"/>
              </a:ext>
            </a:extLst>
          </p:cNvPr>
          <p:cNvSpPr txBox="1"/>
          <p:nvPr/>
        </p:nvSpPr>
        <p:spPr>
          <a:xfrm>
            <a:off x="1377799" y="6055802"/>
            <a:ext cx="2701060" cy="143565"/>
          </a:xfrm>
          <a:prstGeom prst="rect">
            <a:avLst/>
          </a:prstGeom>
          <a:noFill/>
          <a:ln>
            <a:noFill/>
          </a:ln>
        </p:spPr>
        <p:txBody>
          <a:bodyPr wrap="none" lIns="0" tIns="0" rIns="0" bIns="0" rtlCol="0">
            <a:spAutoFit/>
          </a:bodyPr>
          <a:lstStyle/>
          <a:p>
            <a:pPr algn="ctr" defTabSz="240012">
              <a:tabLst>
                <a:tab pos="240012" algn="l"/>
              </a:tabLst>
            </a:pPr>
            <a:r>
              <a:rPr lang="en-IN" sz="933" dirty="0">
                <a:ln/>
                <a:solidFill>
                  <a:srgbClr val="000000"/>
                </a:solidFill>
                <a:latin typeface="Arial"/>
                <a:cs typeface="Arial"/>
                <a:sym typeface="Arial"/>
                <a:rtl val="0"/>
              </a:rPr>
              <a:t>• TS 37.340: Multi-RAT Dual Connectivity (EN-DC)</a:t>
            </a:r>
          </a:p>
        </p:txBody>
      </p:sp>
      <p:sp>
        <p:nvSpPr>
          <p:cNvPr id="118" name="TextBox 117">
            <a:extLst>
              <a:ext uri="{FF2B5EF4-FFF2-40B4-BE49-F238E27FC236}">
                <a16:creationId xmlns:a16="http://schemas.microsoft.com/office/drawing/2014/main" id="{F2EF84E9-3D94-2038-D6B1-6836360202AC}"/>
              </a:ext>
            </a:extLst>
          </p:cNvPr>
          <p:cNvSpPr txBox="1"/>
          <p:nvPr/>
        </p:nvSpPr>
        <p:spPr>
          <a:xfrm>
            <a:off x="1378035" y="6197158"/>
            <a:ext cx="2577630" cy="143565"/>
          </a:xfrm>
          <a:prstGeom prst="rect">
            <a:avLst/>
          </a:prstGeom>
          <a:noFill/>
          <a:ln>
            <a:noFill/>
          </a:ln>
        </p:spPr>
        <p:txBody>
          <a:bodyPr wrap="none" lIns="0" tIns="0" rIns="0" bIns="0" rtlCol="0">
            <a:spAutoFit/>
          </a:bodyPr>
          <a:lstStyle/>
          <a:p>
            <a:pPr algn="ctr" defTabSz="240012">
              <a:tabLst>
                <a:tab pos="240012" algn="l"/>
              </a:tabLst>
            </a:pPr>
            <a:r>
              <a:rPr lang="en-IN" sz="933" dirty="0">
                <a:ln/>
                <a:solidFill>
                  <a:srgbClr val="000000"/>
                </a:solidFill>
                <a:latin typeface="Arial"/>
                <a:cs typeface="Arial"/>
                <a:sym typeface="Arial"/>
                <a:rtl val="0"/>
              </a:rPr>
              <a:t>• TS 23.501: System Architecture for 5G System</a:t>
            </a:r>
          </a:p>
        </p:txBody>
      </p:sp>
      <p:sp>
        <p:nvSpPr>
          <p:cNvPr id="119" name="Freeform: Shape 118">
            <a:extLst>
              <a:ext uri="{FF2B5EF4-FFF2-40B4-BE49-F238E27FC236}">
                <a16:creationId xmlns:a16="http://schemas.microsoft.com/office/drawing/2014/main" id="{4C849CDC-881D-0DDD-768C-53C7920AEA3D}"/>
              </a:ext>
            </a:extLst>
          </p:cNvPr>
          <p:cNvSpPr/>
          <p:nvPr/>
        </p:nvSpPr>
        <p:spPr>
          <a:xfrm>
            <a:off x="6724648" y="5713896"/>
            <a:ext cx="5308325" cy="746539"/>
          </a:xfrm>
          <a:custGeom>
            <a:avLst/>
            <a:gdLst>
              <a:gd name="connsiteX0" fmla="*/ 3476087 w 3547027"/>
              <a:gd name="connsiteY0" fmla="*/ 0 h 477078"/>
              <a:gd name="connsiteX1" fmla="*/ 3547027 w 3547027"/>
              <a:gd name="connsiteY1" fmla="*/ 0 h 477078"/>
              <a:gd name="connsiteX2" fmla="*/ 3547027 w 3547027"/>
              <a:gd name="connsiteY2" fmla="*/ 477078 h 477078"/>
              <a:gd name="connsiteX3" fmla="*/ 3476087 w 3547027"/>
              <a:gd name="connsiteY3" fmla="*/ 477078 h 477078"/>
              <a:gd name="connsiteX4" fmla="*/ 70941 w 3547027"/>
              <a:gd name="connsiteY4" fmla="*/ 477078 h 477078"/>
              <a:gd name="connsiteX5" fmla="*/ 0 w 3547027"/>
              <a:gd name="connsiteY5" fmla="*/ 477078 h 477078"/>
              <a:gd name="connsiteX6" fmla="*/ 0 w 3547027"/>
              <a:gd name="connsiteY6" fmla="*/ 0 h 477078"/>
              <a:gd name="connsiteX7" fmla="*/ 70941 w 3547027"/>
              <a:gd name="connsiteY7" fmla="*/ 0 h 4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7027" h="477078">
                <a:moveTo>
                  <a:pt x="3476087" y="0"/>
                </a:moveTo>
                <a:cubicBezTo>
                  <a:pt x="3515266" y="0"/>
                  <a:pt x="3547027" y="0"/>
                  <a:pt x="3547027" y="0"/>
                </a:cubicBezTo>
                <a:lnTo>
                  <a:pt x="3547027" y="477078"/>
                </a:lnTo>
                <a:cubicBezTo>
                  <a:pt x="3547027" y="477078"/>
                  <a:pt x="3515266" y="477078"/>
                  <a:pt x="3476087" y="477078"/>
                </a:cubicBezTo>
                <a:lnTo>
                  <a:pt x="70941" y="477078"/>
                </a:lnTo>
                <a:cubicBezTo>
                  <a:pt x="31761" y="477078"/>
                  <a:pt x="0" y="477078"/>
                  <a:pt x="0" y="477078"/>
                </a:cubicBezTo>
                <a:lnTo>
                  <a:pt x="0" y="0"/>
                </a:lnTo>
                <a:cubicBezTo>
                  <a:pt x="0" y="0"/>
                  <a:pt x="31761" y="0"/>
                  <a:pt x="70941" y="0"/>
                </a:cubicBezTo>
                <a:close/>
              </a:path>
            </a:pathLst>
          </a:custGeom>
          <a:solidFill>
            <a:srgbClr val="FFFFFF"/>
          </a:solidFill>
          <a:ln w="7088" cap="flat">
            <a:solidFill>
              <a:srgbClr val="000000"/>
            </a:solidFill>
            <a:prstDash val="solid"/>
            <a:miter/>
          </a:ln>
        </p:spPr>
        <p:txBody>
          <a:bodyPr rtlCol="0" anchor="ctr"/>
          <a:lstStyle/>
          <a:p>
            <a:pPr algn="ctr"/>
            <a:endParaRPr lang="en-IN" sz="1467"/>
          </a:p>
        </p:txBody>
      </p:sp>
      <p:sp>
        <p:nvSpPr>
          <p:cNvPr id="120" name="TextBox 119">
            <a:extLst>
              <a:ext uri="{FF2B5EF4-FFF2-40B4-BE49-F238E27FC236}">
                <a16:creationId xmlns:a16="http://schemas.microsoft.com/office/drawing/2014/main" id="{6F4F19AA-0CCD-3B01-829D-1B6040860779}"/>
              </a:ext>
            </a:extLst>
          </p:cNvPr>
          <p:cNvSpPr txBox="1"/>
          <p:nvPr/>
        </p:nvSpPr>
        <p:spPr>
          <a:xfrm>
            <a:off x="6891383" y="5730682"/>
            <a:ext cx="2192011" cy="184666"/>
          </a:xfrm>
          <a:prstGeom prst="rect">
            <a:avLst/>
          </a:prstGeom>
          <a:noFill/>
          <a:ln>
            <a:noFill/>
          </a:ln>
        </p:spPr>
        <p:txBody>
          <a:bodyPr wrap="none" lIns="0" tIns="0" rIns="0" bIns="0" rtlCol="0">
            <a:spAutoFit/>
          </a:bodyPr>
          <a:lstStyle/>
          <a:p>
            <a:pPr algn="ctr" defTabSz="240012">
              <a:tabLst>
                <a:tab pos="240012" algn="l"/>
              </a:tabLst>
            </a:pPr>
            <a:r>
              <a:rPr lang="en-IN" sz="1200" b="1" dirty="0">
                <a:ln/>
                <a:solidFill>
                  <a:srgbClr val="000000"/>
                </a:solidFill>
                <a:latin typeface="Arial"/>
                <a:cs typeface="Arial"/>
                <a:sym typeface="Arial"/>
                <a:rtl val="0"/>
              </a:rPr>
              <a:t>Protocol Stack Abbreviations:</a:t>
            </a:r>
          </a:p>
        </p:txBody>
      </p:sp>
      <p:sp>
        <p:nvSpPr>
          <p:cNvPr id="121" name="TextBox 120">
            <a:extLst>
              <a:ext uri="{FF2B5EF4-FFF2-40B4-BE49-F238E27FC236}">
                <a16:creationId xmlns:a16="http://schemas.microsoft.com/office/drawing/2014/main" id="{E15C4D04-22ED-EE0A-257C-300D3CBD5784}"/>
              </a:ext>
            </a:extLst>
          </p:cNvPr>
          <p:cNvSpPr txBox="1"/>
          <p:nvPr/>
        </p:nvSpPr>
        <p:spPr>
          <a:xfrm>
            <a:off x="7063785" y="6020463"/>
            <a:ext cx="4081245" cy="143565"/>
          </a:xfrm>
          <a:prstGeom prst="rect">
            <a:avLst/>
          </a:prstGeom>
          <a:noFill/>
          <a:ln>
            <a:noFill/>
          </a:ln>
        </p:spPr>
        <p:txBody>
          <a:bodyPr wrap="none" lIns="0" tIns="0" rIns="0" bIns="0" rtlCol="0">
            <a:spAutoFit/>
          </a:bodyPr>
          <a:lstStyle/>
          <a:p>
            <a:pPr algn="ctr" defTabSz="240012">
              <a:tabLst>
                <a:tab pos="240012" algn="l"/>
              </a:tabLst>
            </a:pPr>
            <a:r>
              <a:rPr lang="en-IN" sz="933" dirty="0">
                <a:ln/>
                <a:solidFill>
                  <a:srgbClr val="000000"/>
                </a:solidFill>
                <a:latin typeface="Arial"/>
                <a:cs typeface="Arial"/>
                <a:sym typeface="Arial"/>
                <a:rtl val="0"/>
              </a:rPr>
              <a:t>• RRC: Radio Resource Control • PDCP: Packet Data Convergence Protocol</a:t>
            </a:r>
          </a:p>
        </p:txBody>
      </p:sp>
      <p:sp>
        <p:nvSpPr>
          <p:cNvPr id="122" name="TextBox 121">
            <a:extLst>
              <a:ext uri="{FF2B5EF4-FFF2-40B4-BE49-F238E27FC236}">
                <a16:creationId xmlns:a16="http://schemas.microsoft.com/office/drawing/2014/main" id="{2E097E7A-A120-8957-148E-5C9FEBE99B99}"/>
              </a:ext>
            </a:extLst>
          </p:cNvPr>
          <p:cNvSpPr txBox="1"/>
          <p:nvPr/>
        </p:nvSpPr>
        <p:spPr>
          <a:xfrm>
            <a:off x="7065273" y="6175072"/>
            <a:ext cx="3088987" cy="143565"/>
          </a:xfrm>
          <a:prstGeom prst="rect">
            <a:avLst/>
          </a:prstGeom>
          <a:noFill/>
          <a:ln>
            <a:noFill/>
          </a:ln>
        </p:spPr>
        <p:txBody>
          <a:bodyPr wrap="none" lIns="0" tIns="0" rIns="0" bIns="0" rtlCol="0">
            <a:spAutoFit/>
          </a:bodyPr>
          <a:lstStyle/>
          <a:p>
            <a:pPr algn="ctr" defTabSz="240012">
              <a:tabLst>
                <a:tab pos="240012" algn="l"/>
              </a:tabLst>
            </a:pPr>
            <a:r>
              <a:rPr lang="en-IN" sz="933" dirty="0">
                <a:ln/>
                <a:solidFill>
                  <a:srgbClr val="000000"/>
                </a:solidFill>
                <a:latin typeface="Arial"/>
                <a:cs typeface="Arial"/>
                <a:sym typeface="Arial"/>
                <a:rtl val="0"/>
              </a:rPr>
              <a:t>• RLC: Radio Link Control • MAC: Medium Access Control</a:t>
            </a:r>
          </a:p>
        </p:txBody>
      </p:sp>
      <p:sp>
        <p:nvSpPr>
          <p:cNvPr id="123" name="TextBox 122">
            <a:extLst>
              <a:ext uri="{FF2B5EF4-FFF2-40B4-BE49-F238E27FC236}">
                <a16:creationId xmlns:a16="http://schemas.microsoft.com/office/drawing/2014/main" id="{8F28AEC6-960F-DAD4-525F-A62336CE0AE1}"/>
              </a:ext>
            </a:extLst>
          </p:cNvPr>
          <p:cNvSpPr txBox="1"/>
          <p:nvPr/>
        </p:nvSpPr>
        <p:spPr>
          <a:xfrm>
            <a:off x="7058739" y="6303175"/>
            <a:ext cx="4708020" cy="143565"/>
          </a:xfrm>
          <a:prstGeom prst="rect">
            <a:avLst/>
          </a:prstGeom>
          <a:noFill/>
          <a:ln>
            <a:noFill/>
          </a:ln>
        </p:spPr>
        <p:txBody>
          <a:bodyPr wrap="none" lIns="0" tIns="0" rIns="0" bIns="0" rtlCol="0">
            <a:spAutoFit/>
          </a:bodyPr>
          <a:lstStyle/>
          <a:p>
            <a:pPr algn="ctr" defTabSz="240012">
              <a:tabLst>
                <a:tab pos="240012" algn="l"/>
              </a:tabLst>
            </a:pPr>
            <a:r>
              <a:rPr lang="en-IN" sz="933" dirty="0">
                <a:ln/>
                <a:solidFill>
                  <a:srgbClr val="000000"/>
                </a:solidFill>
                <a:latin typeface="Arial"/>
                <a:cs typeface="Arial"/>
                <a:sym typeface="Arial"/>
                <a:rtl val="0"/>
              </a:rPr>
              <a:t>• SDAP: Service Data Adaptation Protocol (SA only) • GTP-U: GPRS Tunneling Protocol</a:t>
            </a:r>
          </a:p>
        </p:txBody>
      </p:sp>
    </p:spTree>
    <p:extLst>
      <p:ext uri="{BB962C8B-B14F-4D97-AF65-F5344CB8AC3E}">
        <p14:creationId xmlns:p14="http://schemas.microsoft.com/office/powerpoint/2010/main" val="3280998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69117-4DE2-8999-EAA4-8C12117F573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1A73C2-6A37-3DFA-82C3-80A4DB653CCC}"/>
              </a:ext>
            </a:extLst>
          </p:cNvPr>
          <p:cNvSpPr>
            <a:spLocks noGrp="1"/>
          </p:cNvSpPr>
          <p:nvPr>
            <p:ph type="sldNum" sz="quarter" idx="12"/>
          </p:nvPr>
        </p:nvSpPr>
        <p:spPr/>
        <p:txBody>
          <a:bodyPr/>
          <a:lstStyle/>
          <a:p>
            <a:fld id="{B6F15528-21DE-4FAA-801E-634DDDAF4B2B}" type="slidenum">
              <a:rPr lang="en-US" smtClean="0"/>
              <a:pPr/>
              <a:t>22</a:t>
            </a:fld>
            <a:endParaRPr lang="en-US"/>
          </a:p>
        </p:txBody>
      </p:sp>
      <p:sp>
        <p:nvSpPr>
          <p:cNvPr id="8" name="TextBox 7">
            <a:extLst>
              <a:ext uri="{FF2B5EF4-FFF2-40B4-BE49-F238E27FC236}">
                <a16:creationId xmlns:a16="http://schemas.microsoft.com/office/drawing/2014/main" id="{4D315466-772A-F10A-A6D2-6A16F7E62122}"/>
              </a:ext>
            </a:extLst>
          </p:cNvPr>
          <p:cNvSpPr txBox="1"/>
          <p:nvPr/>
        </p:nvSpPr>
        <p:spPr>
          <a:xfrm>
            <a:off x="222666" y="533400"/>
            <a:ext cx="6246711" cy="420564"/>
          </a:xfrm>
          <a:prstGeom prst="rect">
            <a:avLst/>
          </a:prstGeom>
          <a:noFill/>
        </p:spPr>
        <p:txBody>
          <a:bodyPr wrap="none" rtlCol="0">
            <a:spAutoFit/>
          </a:bodyPr>
          <a:lstStyle/>
          <a:p>
            <a:pPr algn="ctr"/>
            <a:r>
              <a:rPr lang="en-IN" sz="2133" b="1">
                <a:ln/>
                <a:solidFill>
                  <a:srgbClr val="102C54"/>
                </a:solidFill>
                <a:latin typeface="Arial"/>
                <a:cs typeface="Arial"/>
                <a:sym typeface="Arial"/>
                <a:rtl val="0"/>
              </a:rPr>
              <a:t>5G NR Standalone (SA) Architecture (Option 2)</a:t>
            </a:r>
          </a:p>
        </p:txBody>
      </p:sp>
      <p:sp>
        <p:nvSpPr>
          <p:cNvPr id="9" name="TextBox 8">
            <a:extLst>
              <a:ext uri="{FF2B5EF4-FFF2-40B4-BE49-F238E27FC236}">
                <a16:creationId xmlns:a16="http://schemas.microsoft.com/office/drawing/2014/main" id="{B4664CBF-6808-00BD-59AC-2B7B59A78D57}"/>
              </a:ext>
            </a:extLst>
          </p:cNvPr>
          <p:cNvSpPr txBox="1"/>
          <p:nvPr/>
        </p:nvSpPr>
        <p:spPr>
          <a:xfrm>
            <a:off x="8958952" y="5918200"/>
            <a:ext cx="3203121" cy="297454"/>
          </a:xfrm>
          <a:prstGeom prst="rect">
            <a:avLst/>
          </a:prstGeom>
          <a:noFill/>
        </p:spPr>
        <p:txBody>
          <a:bodyPr wrap="none" rtlCol="0">
            <a:spAutoFit/>
          </a:bodyPr>
          <a:lstStyle/>
          <a:p>
            <a:pPr algn="ctr"/>
            <a:r>
              <a:rPr lang="en-IN" sz="1333" i="1" dirty="0">
                <a:ln/>
                <a:solidFill>
                  <a:srgbClr val="102C54"/>
                </a:solidFill>
                <a:latin typeface="Arial"/>
                <a:cs typeface="Arial"/>
                <a:sym typeface="Arial"/>
                <a:rtl val="0"/>
              </a:rPr>
              <a:t>Full 5G Core + 5G RAN Implementation</a:t>
            </a:r>
          </a:p>
        </p:txBody>
      </p:sp>
      <p:sp>
        <p:nvSpPr>
          <p:cNvPr id="10" name="Freeform: Shape 9">
            <a:extLst>
              <a:ext uri="{FF2B5EF4-FFF2-40B4-BE49-F238E27FC236}">
                <a16:creationId xmlns:a16="http://schemas.microsoft.com/office/drawing/2014/main" id="{B387796A-7126-8A1E-AF80-3B8FA8501EB9}"/>
              </a:ext>
            </a:extLst>
          </p:cNvPr>
          <p:cNvSpPr/>
          <p:nvPr/>
        </p:nvSpPr>
        <p:spPr>
          <a:xfrm>
            <a:off x="854076" y="2653980"/>
            <a:ext cx="994833" cy="1872450"/>
          </a:xfrm>
          <a:custGeom>
            <a:avLst/>
            <a:gdLst>
              <a:gd name="connsiteX0" fmla="*/ 1343025 w 1492250"/>
              <a:gd name="connsiteY0" fmla="*/ 0 h 2808675"/>
              <a:gd name="connsiteX1" fmla="*/ 1492250 w 1492250"/>
              <a:gd name="connsiteY1" fmla="*/ 0 h 2808675"/>
              <a:gd name="connsiteX2" fmla="*/ 1492250 w 1492250"/>
              <a:gd name="connsiteY2" fmla="*/ 2808676 h 2808675"/>
              <a:gd name="connsiteX3" fmla="*/ 1343025 w 1492250"/>
              <a:gd name="connsiteY3" fmla="*/ 2808676 h 2808675"/>
              <a:gd name="connsiteX4" fmla="*/ 149225 w 1492250"/>
              <a:gd name="connsiteY4" fmla="*/ 2808676 h 2808675"/>
              <a:gd name="connsiteX5" fmla="*/ 0 w 1492250"/>
              <a:gd name="connsiteY5" fmla="*/ 2808676 h 2808675"/>
              <a:gd name="connsiteX6" fmla="*/ 0 w 1492250"/>
              <a:gd name="connsiteY6" fmla="*/ 0 h 2808675"/>
              <a:gd name="connsiteX7" fmla="*/ 149225 w 1492250"/>
              <a:gd name="connsiteY7" fmla="*/ 0 h 280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50" h="2808675">
                <a:moveTo>
                  <a:pt x="1343025" y="0"/>
                </a:moveTo>
                <a:cubicBezTo>
                  <a:pt x="1425440" y="0"/>
                  <a:pt x="1492250" y="0"/>
                  <a:pt x="1492250" y="0"/>
                </a:cubicBezTo>
                <a:lnTo>
                  <a:pt x="1492250" y="2808676"/>
                </a:lnTo>
                <a:cubicBezTo>
                  <a:pt x="1492250" y="2808676"/>
                  <a:pt x="1425440" y="2808676"/>
                  <a:pt x="1343025" y="2808676"/>
                </a:cubicBezTo>
                <a:lnTo>
                  <a:pt x="149225" y="2808676"/>
                </a:lnTo>
                <a:cubicBezTo>
                  <a:pt x="66810" y="2808676"/>
                  <a:pt x="0" y="2808676"/>
                  <a:pt x="0" y="2808676"/>
                </a:cubicBezTo>
                <a:lnTo>
                  <a:pt x="0" y="0"/>
                </a:lnTo>
                <a:cubicBezTo>
                  <a:pt x="0" y="0"/>
                  <a:pt x="66810" y="0"/>
                  <a:pt x="149225" y="0"/>
                </a:cubicBezTo>
                <a:close/>
              </a:path>
            </a:pathLst>
          </a:custGeom>
          <a:solidFill>
            <a:srgbClr val="E8F0FE"/>
          </a:solidFill>
          <a:ln w="29845" cap="flat">
            <a:solidFill>
              <a:srgbClr val="102C54"/>
            </a:solidFill>
            <a:prstDash val="solid"/>
            <a:miter/>
          </a:ln>
        </p:spPr>
        <p:txBody>
          <a:bodyPr rtlCol="0" anchor="ctr"/>
          <a:lstStyle/>
          <a:p>
            <a:pPr algn="ctr"/>
            <a:endParaRPr lang="en-IN" sz="1867"/>
          </a:p>
        </p:txBody>
      </p:sp>
      <p:sp>
        <p:nvSpPr>
          <p:cNvPr id="11" name="Freeform: Shape 10">
            <a:extLst>
              <a:ext uri="{FF2B5EF4-FFF2-40B4-BE49-F238E27FC236}">
                <a16:creationId xmlns:a16="http://schemas.microsoft.com/office/drawing/2014/main" id="{2EE7710E-2176-FDD5-9ACD-D6CB72755DC6}"/>
              </a:ext>
            </a:extLst>
          </p:cNvPr>
          <p:cNvSpPr/>
          <p:nvPr/>
        </p:nvSpPr>
        <p:spPr>
          <a:xfrm>
            <a:off x="804334" y="2185868"/>
            <a:ext cx="1094317" cy="374490"/>
          </a:xfrm>
          <a:custGeom>
            <a:avLst/>
            <a:gdLst>
              <a:gd name="connsiteX0" fmla="*/ 1566863 w 1641475"/>
              <a:gd name="connsiteY0" fmla="*/ 0 h 561735"/>
              <a:gd name="connsiteX1" fmla="*/ 1641475 w 1641475"/>
              <a:gd name="connsiteY1" fmla="*/ 0 h 561735"/>
              <a:gd name="connsiteX2" fmla="*/ 1641475 w 1641475"/>
              <a:gd name="connsiteY2" fmla="*/ 561735 h 561735"/>
              <a:gd name="connsiteX3" fmla="*/ 1566863 w 1641475"/>
              <a:gd name="connsiteY3" fmla="*/ 561735 h 561735"/>
              <a:gd name="connsiteX4" fmla="*/ 74613 w 1641475"/>
              <a:gd name="connsiteY4" fmla="*/ 561735 h 561735"/>
              <a:gd name="connsiteX5" fmla="*/ 0 w 1641475"/>
              <a:gd name="connsiteY5" fmla="*/ 561735 h 561735"/>
              <a:gd name="connsiteX6" fmla="*/ 0 w 1641475"/>
              <a:gd name="connsiteY6" fmla="*/ 0 h 561735"/>
              <a:gd name="connsiteX7" fmla="*/ 74613 w 1641475"/>
              <a:gd name="connsiteY7" fmla="*/ 0 h 561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1475" h="561735">
                <a:moveTo>
                  <a:pt x="1566863" y="0"/>
                </a:moveTo>
                <a:cubicBezTo>
                  <a:pt x="1608070" y="0"/>
                  <a:pt x="1641475" y="0"/>
                  <a:pt x="1641475" y="0"/>
                </a:cubicBezTo>
                <a:lnTo>
                  <a:pt x="1641475" y="561735"/>
                </a:lnTo>
                <a:cubicBezTo>
                  <a:pt x="1641475" y="561735"/>
                  <a:pt x="1608070" y="561735"/>
                  <a:pt x="1566863" y="561735"/>
                </a:cubicBezTo>
                <a:lnTo>
                  <a:pt x="74613" y="561735"/>
                </a:lnTo>
                <a:cubicBezTo>
                  <a:pt x="33405" y="561735"/>
                  <a:pt x="0" y="561735"/>
                  <a:pt x="0" y="561735"/>
                </a:cubicBezTo>
                <a:lnTo>
                  <a:pt x="0" y="0"/>
                </a:lnTo>
                <a:cubicBezTo>
                  <a:pt x="0" y="0"/>
                  <a:pt x="33405" y="0"/>
                  <a:pt x="74613" y="0"/>
                </a:cubicBezTo>
                <a:close/>
              </a:path>
            </a:pathLst>
          </a:custGeom>
          <a:solidFill>
            <a:srgbClr val="102C54">
              <a:alpha val="90000"/>
            </a:srgbClr>
          </a:solidFill>
          <a:ln w="14923" cap="flat">
            <a:noFill/>
            <a:prstDash val="solid"/>
            <a:miter/>
          </a:ln>
        </p:spPr>
        <p:txBody>
          <a:bodyPr rtlCol="0" anchor="ctr"/>
          <a:lstStyle/>
          <a:p>
            <a:pPr algn="ctr"/>
            <a:endParaRPr lang="en-IN" sz="1867"/>
          </a:p>
        </p:txBody>
      </p:sp>
      <p:sp>
        <p:nvSpPr>
          <p:cNvPr id="12" name="TextBox 11">
            <a:extLst>
              <a:ext uri="{FF2B5EF4-FFF2-40B4-BE49-F238E27FC236}">
                <a16:creationId xmlns:a16="http://schemas.microsoft.com/office/drawing/2014/main" id="{4220C5C8-5C6A-66CB-3382-6E3EEAC4AA38}"/>
              </a:ext>
            </a:extLst>
          </p:cNvPr>
          <p:cNvSpPr txBox="1"/>
          <p:nvPr/>
        </p:nvSpPr>
        <p:spPr>
          <a:xfrm>
            <a:off x="1140537" y="2258372"/>
            <a:ext cx="421911" cy="297454"/>
          </a:xfrm>
          <a:prstGeom prst="rect">
            <a:avLst/>
          </a:prstGeom>
          <a:noFill/>
        </p:spPr>
        <p:txBody>
          <a:bodyPr wrap="none" rtlCol="0">
            <a:spAutoFit/>
          </a:bodyPr>
          <a:lstStyle/>
          <a:p>
            <a:pPr algn="ctr"/>
            <a:r>
              <a:rPr lang="en-IN" sz="1333">
                <a:ln/>
                <a:solidFill>
                  <a:srgbClr val="FFFFFF"/>
                </a:solidFill>
                <a:latin typeface="Arial"/>
                <a:cs typeface="Arial"/>
                <a:sym typeface="Arial"/>
                <a:rtl val="0"/>
              </a:rPr>
              <a:t>UE</a:t>
            </a:r>
          </a:p>
        </p:txBody>
      </p:sp>
      <p:sp>
        <p:nvSpPr>
          <p:cNvPr id="13" name="TextBox 12">
            <a:extLst>
              <a:ext uri="{FF2B5EF4-FFF2-40B4-BE49-F238E27FC236}">
                <a16:creationId xmlns:a16="http://schemas.microsoft.com/office/drawing/2014/main" id="{F699C6EA-7130-8F8E-2623-1643B17D18D7}"/>
              </a:ext>
            </a:extLst>
          </p:cNvPr>
          <p:cNvSpPr txBox="1"/>
          <p:nvPr/>
        </p:nvSpPr>
        <p:spPr>
          <a:xfrm>
            <a:off x="744467" y="1919450"/>
            <a:ext cx="1284327" cy="276999"/>
          </a:xfrm>
          <a:prstGeom prst="rect">
            <a:avLst/>
          </a:prstGeom>
          <a:noFill/>
        </p:spPr>
        <p:txBody>
          <a:bodyPr wrap="none" rtlCol="0">
            <a:spAutoFit/>
          </a:bodyPr>
          <a:lstStyle/>
          <a:p>
            <a:pPr algn="ctr"/>
            <a:r>
              <a:rPr lang="en-IN" sz="1200" dirty="0">
                <a:ln/>
                <a:solidFill>
                  <a:srgbClr val="102C54"/>
                </a:solidFill>
                <a:latin typeface="Arial"/>
                <a:cs typeface="Arial"/>
                <a:sym typeface="Arial"/>
                <a:rtl val="0"/>
              </a:rPr>
              <a:t>User Equipment</a:t>
            </a:r>
          </a:p>
        </p:txBody>
      </p:sp>
      <p:sp>
        <p:nvSpPr>
          <p:cNvPr id="15" name="Freeform: Shape 14">
            <a:extLst>
              <a:ext uri="{FF2B5EF4-FFF2-40B4-BE49-F238E27FC236}">
                <a16:creationId xmlns:a16="http://schemas.microsoft.com/office/drawing/2014/main" id="{0247B104-10BE-C20F-8925-04696560B4F4}"/>
              </a:ext>
            </a:extLst>
          </p:cNvPr>
          <p:cNvSpPr/>
          <p:nvPr/>
        </p:nvSpPr>
        <p:spPr>
          <a:xfrm>
            <a:off x="2843742" y="2185868"/>
            <a:ext cx="1989667" cy="2808675"/>
          </a:xfrm>
          <a:custGeom>
            <a:avLst/>
            <a:gdLst>
              <a:gd name="connsiteX0" fmla="*/ 2835275 w 2984500"/>
              <a:gd name="connsiteY0" fmla="*/ 0 h 4213013"/>
              <a:gd name="connsiteX1" fmla="*/ 2984500 w 2984500"/>
              <a:gd name="connsiteY1" fmla="*/ 0 h 4213013"/>
              <a:gd name="connsiteX2" fmla="*/ 2984500 w 2984500"/>
              <a:gd name="connsiteY2" fmla="*/ 4213014 h 4213013"/>
              <a:gd name="connsiteX3" fmla="*/ 2835275 w 2984500"/>
              <a:gd name="connsiteY3" fmla="*/ 4213014 h 4213013"/>
              <a:gd name="connsiteX4" fmla="*/ 149225 w 2984500"/>
              <a:gd name="connsiteY4" fmla="*/ 4213014 h 4213013"/>
              <a:gd name="connsiteX5" fmla="*/ 0 w 2984500"/>
              <a:gd name="connsiteY5" fmla="*/ 4213014 h 4213013"/>
              <a:gd name="connsiteX6" fmla="*/ 0 w 2984500"/>
              <a:gd name="connsiteY6" fmla="*/ 0 h 4213013"/>
              <a:gd name="connsiteX7" fmla="*/ 149225 w 2984500"/>
              <a:gd name="connsiteY7" fmla="*/ 0 h 421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4500" h="4213013">
                <a:moveTo>
                  <a:pt x="2835275" y="0"/>
                </a:moveTo>
                <a:cubicBezTo>
                  <a:pt x="2917690" y="0"/>
                  <a:pt x="2984500" y="0"/>
                  <a:pt x="2984500" y="0"/>
                </a:cubicBezTo>
                <a:lnTo>
                  <a:pt x="2984500" y="4213014"/>
                </a:lnTo>
                <a:cubicBezTo>
                  <a:pt x="2984500" y="4213014"/>
                  <a:pt x="2917690" y="4213014"/>
                  <a:pt x="2835275" y="4213014"/>
                </a:cubicBezTo>
                <a:lnTo>
                  <a:pt x="149225" y="4213014"/>
                </a:lnTo>
                <a:cubicBezTo>
                  <a:pt x="66810" y="4213014"/>
                  <a:pt x="0" y="4213014"/>
                  <a:pt x="0" y="4213014"/>
                </a:cubicBezTo>
                <a:lnTo>
                  <a:pt x="0" y="0"/>
                </a:lnTo>
                <a:cubicBezTo>
                  <a:pt x="0" y="0"/>
                  <a:pt x="66810" y="0"/>
                  <a:pt x="149225" y="0"/>
                </a:cubicBezTo>
                <a:close/>
              </a:path>
            </a:pathLst>
          </a:custGeom>
          <a:solidFill>
            <a:srgbClr val="FFE599"/>
          </a:solidFill>
          <a:ln w="29845" cap="flat">
            <a:solidFill>
              <a:srgbClr val="102C54"/>
            </a:solidFill>
            <a:prstDash val="solid"/>
            <a:miter/>
          </a:ln>
        </p:spPr>
        <p:txBody>
          <a:bodyPr rtlCol="0" anchor="ctr"/>
          <a:lstStyle/>
          <a:p>
            <a:pPr algn="ctr"/>
            <a:endParaRPr lang="en-IN" sz="1867"/>
          </a:p>
        </p:txBody>
      </p:sp>
      <p:sp>
        <p:nvSpPr>
          <p:cNvPr id="16" name="Freeform: Shape 15">
            <a:extLst>
              <a:ext uri="{FF2B5EF4-FFF2-40B4-BE49-F238E27FC236}">
                <a16:creationId xmlns:a16="http://schemas.microsoft.com/office/drawing/2014/main" id="{C0EBFAFE-A167-1EC2-C1C0-1E316FC135E7}"/>
              </a:ext>
            </a:extLst>
          </p:cNvPr>
          <p:cNvSpPr/>
          <p:nvPr/>
        </p:nvSpPr>
        <p:spPr>
          <a:xfrm>
            <a:off x="2794000" y="1905000"/>
            <a:ext cx="2089150" cy="374490"/>
          </a:xfrm>
          <a:custGeom>
            <a:avLst/>
            <a:gdLst>
              <a:gd name="connsiteX0" fmla="*/ 3059113 w 3133725"/>
              <a:gd name="connsiteY0" fmla="*/ 0 h 561735"/>
              <a:gd name="connsiteX1" fmla="*/ 3133725 w 3133725"/>
              <a:gd name="connsiteY1" fmla="*/ 0 h 561735"/>
              <a:gd name="connsiteX2" fmla="*/ 3133725 w 3133725"/>
              <a:gd name="connsiteY2" fmla="*/ 561735 h 561735"/>
              <a:gd name="connsiteX3" fmla="*/ 3059113 w 3133725"/>
              <a:gd name="connsiteY3" fmla="*/ 561735 h 561735"/>
              <a:gd name="connsiteX4" fmla="*/ 74613 w 3133725"/>
              <a:gd name="connsiteY4" fmla="*/ 561735 h 561735"/>
              <a:gd name="connsiteX5" fmla="*/ 0 w 3133725"/>
              <a:gd name="connsiteY5" fmla="*/ 561735 h 561735"/>
              <a:gd name="connsiteX6" fmla="*/ 0 w 3133725"/>
              <a:gd name="connsiteY6" fmla="*/ 0 h 561735"/>
              <a:gd name="connsiteX7" fmla="*/ 74613 w 3133725"/>
              <a:gd name="connsiteY7" fmla="*/ 0 h 561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3725" h="561735">
                <a:moveTo>
                  <a:pt x="3059113" y="0"/>
                </a:moveTo>
                <a:cubicBezTo>
                  <a:pt x="3100320" y="0"/>
                  <a:pt x="3133725" y="0"/>
                  <a:pt x="3133725" y="0"/>
                </a:cubicBezTo>
                <a:lnTo>
                  <a:pt x="3133725" y="561735"/>
                </a:lnTo>
                <a:cubicBezTo>
                  <a:pt x="3133725" y="561735"/>
                  <a:pt x="3100320" y="561735"/>
                  <a:pt x="3059113" y="561735"/>
                </a:cubicBezTo>
                <a:lnTo>
                  <a:pt x="74613" y="561735"/>
                </a:lnTo>
                <a:cubicBezTo>
                  <a:pt x="33405" y="561735"/>
                  <a:pt x="0" y="561735"/>
                  <a:pt x="0" y="561735"/>
                </a:cubicBezTo>
                <a:lnTo>
                  <a:pt x="0" y="0"/>
                </a:lnTo>
                <a:cubicBezTo>
                  <a:pt x="0" y="0"/>
                  <a:pt x="33405" y="0"/>
                  <a:pt x="74613" y="0"/>
                </a:cubicBezTo>
                <a:close/>
              </a:path>
            </a:pathLst>
          </a:custGeom>
          <a:solidFill>
            <a:srgbClr val="102C54">
              <a:alpha val="90000"/>
            </a:srgbClr>
          </a:solidFill>
          <a:ln w="14923" cap="flat">
            <a:noFill/>
            <a:prstDash val="solid"/>
            <a:miter/>
          </a:ln>
        </p:spPr>
        <p:txBody>
          <a:bodyPr rtlCol="0" anchor="ctr"/>
          <a:lstStyle/>
          <a:p>
            <a:pPr algn="ctr"/>
            <a:endParaRPr lang="en-IN" sz="1867"/>
          </a:p>
        </p:txBody>
      </p:sp>
      <p:sp>
        <p:nvSpPr>
          <p:cNvPr id="17" name="TextBox 16">
            <a:extLst>
              <a:ext uri="{FF2B5EF4-FFF2-40B4-BE49-F238E27FC236}">
                <a16:creationId xmlns:a16="http://schemas.microsoft.com/office/drawing/2014/main" id="{BB5A42B3-C3DD-E0DA-7F83-1F34CB3A24CB}"/>
              </a:ext>
            </a:extLst>
          </p:cNvPr>
          <p:cNvSpPr txBox="1"/>
          <p:nvPr/>
        </p:nvSpPr>
        <p:spPr>
          <a:xfrm>
            <a:off x="3408810" y="1977505"/>
            <a:ext cx="859531" cy="297454"/>
          </a:xfrm>
          <a:prstGeom prst="rect">
            <a:avLst/>
          </a:prstGeom>
          <a:noFill/>
        </p:spPr>
        <p:txBody>
          <a:bodyPr wrap="none" rtlCol="0">
            <a:spAutoFit/>
          </a:bodyPr>
          <a:lstStyle/>
          <a:p>
            <a:pPr algn="ctr"/>
            <a:r>
              <a:rPr lang="en-IN" sz="1333">
                <a:ln/>
                <a:solidFill>
                  <a:srgbClr val="FFFFFF"/>
                </a:solidFill>
                <a:latin typeface="Arial"/>
                <a:cs typeface="Arial"/>
                <a:sym typeface="Arial"/>
                <a:rtl val="0"/>
              </a:rPr>
              <a:t>NG-RAN</a:t>
            </a:r>
          </a:p>
        </p:txBody>
      </p:sp>
      <p:sp>
        <p:nvSpPr>
          <p:cNvPr id="18" name="Freeform: Shape 17">
            <a:extLst>
              <a:ext uri="{FF2B5EF4-FFF2-40B4-BE49-F238E27FC236}">
                <a16:creationId xmlns:a16="http://schemas.microsoft.com/office/drawing/2014/main" id="{BB8D50C8-814A-38D9-5698-2AE0D6263E03}"/>
              </a:ext>
            </a:extLst>
          </p:cNvPr>
          <p:cNvSpPr/>
          <p:nvPr/>
        </p:nvSpPr>
        <p:spPr>
          <a:xfrm>
            <a:off x="3092450" y="2466735"/>
            <a:ext cx="1492250" cy="2340563"/>
          </a:xfrm>
          <a:custGeom>
            <a:avLst/>
            <a:gdLst>
              <a:gd name="connsiteX0" fmla="*/ 2118995 w 2238375"/>
              <a:gd name="connsiteY0" fmla="*/ 0 h 3510844"/>
              <a:gd name="connsiteX1" fmla="*/ 2238375 w 2238375"/>
              <a:gd name="connsiteY1" fmla="*/ 0 h 3510844"/>
              <a:gd name="connsiteX2" fmla="*/ 2238375 w 2238375"/>
              <a:gd name="connsiteY2" fmla="*/ 3510845 h 3510844"/>
              <a:gd name="connsiteX3" fmla="*/ 2118995 w 2238375"/>
              <a:gd name="connsiteY3" fmla="*/ 3510845 h 3510844"/>
              <a:gd name="connsiteX4" fmla="*/ 119380 w 2238375"/>
              <a:gd name="connsiteY4" fmla="*/ 3510845 h 3510844"/>
              <a:gd name="connsiteX5" fmla="*/ 0 w 2238375"/>
              <a:gd name="connsiteY5" fmla="*/ 3510845 h 3510844"/>
              <a:gd name="connsiteX6" fmla="*/ 0 w 2238375"/>
              <a:gd name="connsiteY6" fmla="*/ 0 h 3510844"/>
              <a:gd name="connsiteX7" fmla="*/ 119380 w 2238375"/>
              <a:gd name="connsiteY7" fmla="*/ 0 h 351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8375" h="3510844">
                <a:moveTo>
                  <a:pt x="2118995" y="0"/>
                </a:moveTo>
                <a:cubicBezTo>
                  <a:pt x="2184927" y="0"/>
                  <a:pt x="2238375" y="0"/>
                  <a:pt x="2238375" y="0"/>
                </a:cubicBezTo>
                <a:lnTo>
                  <a:pt x="2238375" y="3510845"/>
                </a:lnTo>
                <a:cubicBezTo>
                  <a:pt x="2238375" y="3510845"/>
                  <a:pt x="2184927" y="3510845"/>
                  <a:pt x="2118995" y="3510845"/>
                </a:cubicBezTo>
                <a:lnTo>
                  <a:pt x="119380" y="3510845"/>
                </a:lnTo>
                <a:cubicBezTo>
                  <a:pt x="53448" y="3510845"/>
                  <a:pt x="0" y="3510845"/>
                  <a:pt x="0" y="3510845"/>
                </a:cubicBezTo>
                <a:lnTo>
                  <a:pt x="0" y="0"/>
                </a:lnTo>
                <a:cubicBezTo>
                  <a:pt x="0" y="0"/>
                  <a:pt x="53448" y="0"/>
                  <a:pt x="119380" y="0"/>
                </a:cubicBezTo>
                <a:close/>
              </a:path>
            </a:pathLst>
          </a:custGeom>
          <a:solidFill>
            <a:srgbClr val="FFFFFF"/>
          </a:solidFill>
          <a:ln w="29845" cap="flat">
            <a:solidFill>
              <a:srgbClr val="102C54"/>
            </a:solidFill>
            <a:prstDash val="solid"/>
            <a:miter/>
          </a:ln>
        </p:spPr>
        <p:txBody>
          <a:bodyPr rtlCol="0" anchor="ctr"/>
          <a:lstStyle/>
          <a:p>
            <a:pPr algn="ctr"/>
            <a:endParaRPr lang="en-IN" sz="1867"/>
          </a:p>
        </p:txBody>
      </p:sp>
      <p:sp>
        <p:nvSpPr>
          <p:cNvPr id="19" name="TextBox 18">
            <a:extLst>
              <a:ext uri="{FF2B5EF4-FFF2-40B4-BE49-F238E27FC236}">
                <a16:creationId xmlns:a16="http://schemas.microsoft.com/office/drawing/2014/main" id="{1778B391-0A03-41AD-238D-6987E8DD0FBC}"/>
              </a:ext>
            </a:extLst>
          </p:cNvPr>
          <p:cNvSpPr txBox="1"/>
          <p:nvPr/>
        </p:nvSpPr>
        <p:spPr>
          <a:xfrm>
            <a:off x="3570713" y="2520515"/>
            <a:ext cx="535724" cy="297454"/>
          </a:xfrm>
          <a:prstGeom prst="rect">
            <a:avLst/>
          </a:prstGeom>
          <a:noFill/>
        </p:spPr>
        <p:txBody>
          <a:bodyPr wrap="none" rtlCol="0">
            <a:spAutoFit/>
          </a:bodyPr>
          <a:lstStyle/>
          <a:p>
            <a:pPr algn="ctr"/>
            <a:r>
              <a:rPr lang="en-IN" sz="1333" b="1">
                <a:ln/>
                <a:solidFill>
                  <a:srgbClr val="102C54"/>
                </a:solidFill>
                <a:latin typeface="Arial"/>
                <a:cs typeface="Arial"/>
                <a:sym typeface="Arial"/>
                <a:rtl val="0"/>
              </a:rPr>
              <a:t>gNB</a:t>
            </a:r>
          </a:p>
        </p:txBody>
      </p:sp>
      <p:sp>
        <p:nvSpPr>
          <p:cNvPr id="20" name="TextBox 19">
            <a:extLst>
              <a:ext uri="{FF2B5EF4-FFF2-40B4-BE49-F238E27FC236}">
                <a16:creationId xmlns:a16="http://schemas.microsoft.com/office/drawing/2014/main" id="{6F7C9ECE-1991-FCC9-9332-596F273132D9}"/>
              </a:ext>
            </a:extLst>
          </p:cNvPr>
          <p:cNvSpPr txBox="1"/>
          <p:nvPr/>
        </p:nvSpPr>
        <p:spPr>
          <a:xfrm>
            <a:off x="2763490" y="1600200"/>
            <a:ext cx="2103461" cy="297454"/>
          </a:xfrm>
          <a:prstGeom prst="rect">
            <a:avLst/>
          </a:prstGeom>
          <a:noFill/>
        </p:spPr>
        <p:txBody>
          <a:bodyPr wrap="none" rtlCol="0">
            <a:spAutoFit/>
          </a:bodyPr>
          <a:lstStyle/>
          <a:p>
            <a:pPr algn="ctr"/>
            <a:r>
              <a:rPr lang="en-IN" sz="1333" b="1" dirty="0">
                <a:ln/>
                <a:solidFill>
                  <a:srgbClr val="102C54"/>
                </a:solidFill>
                <a:latin typeface="Arial"/>
                <a:cs typeface="Arial"/>
                <a:sym typeface="Arial"/>
                <a:rtl val="0"/>
              </a:rPr>
              <a:t>Next Generation </a:t>
            </a:r>
            <a:r>
              <a:rPr lang="en-IN" sz="1333" b="1" dirty="0" err="1">
                <a:ln/>
                <a:solidFill>
                  <a:srgbClr val="102C54"/>
                </a:solidFill>
                <a:latin typeface="Arial"/>
                <a:cs typeface="Arial"/>
                <a:sym typeface="Arial"/>
                <a:rtl val="0"/>
              </a:rPr>
              <a:t>NodeB</a:t>
            </a:r>
            <a:endParaRPr lang="en-IN" sz="1333" b="1" dirty="0">
              <a:ln/>
              <a:solidFill>
                <a:srgbClr val="102C54"/>
              </a:solidFill>
              <a:latin typeface="Arial"/>
              <a:cs typeface="Arial"/>
              <a:sym typeface="Arial"/>
              <a:rtl val="0"/>
            </a:endParaRPr>
          </a:p>
        </p:txBody>
      </p:sp>
      <p:sp>
        <p:nvSpPr>
          <p:cNvPr id="21" name="Freeform: Shape 20">
            <a:extLst>
              <a:ext uri="{FF2B5EF4-FFF2-40B4-BE49-F238E27FC236}">
                <a16:creationId xmlns:a16="http://schemas.microsoft.com/office/drawing/2014/main" id="{155E7D18-9478-7312-1746-2E215B752F15}"/>
              </a:ext>
            </a:extLst>
          </p:cNvPr>
          <p:cNvSpPr/>
          <p:nvPr/>
        </p:nvSpPr>
        <p:spPr>
          <a:xfrm>
            <a:off x="3241675" y="3028470"/>
            <a:ext cx="1193800" cy="561735"/>
          </a:xfrm>
          <a:custGeom>
            <a:avLst/>
            <a:gdLst>
              <a:gd name="connsiteX0" fmla="*/ 1716088 w 1790700"/>
              <a:gd name="connsiteY0" fmla="*/ 0 h 842602"/>
              <a:gd name="connsiteX1" fmla="*/ 1790700 w 1790700"/>
              <a:gd name="connsiteY1" fmla="*/ 0 h 842602"/>
              <a:gd name="connsiteX2" fmla="*/ 1790700 w 1790700"/>
              <a:gd name="connsiteY2" fmla="*/ 842603 h 842602"/>
              <a:gd name="connsiteX3" fmla="*/ 1716088 w 1790700"/>
              <a:gd name="connsiteY3" fmla="*/ 842603 h 842602"/>
              <a:gd name="connsiteX4" fmla="*/ 74613 w 1790700"/>
              <a:gd name="connsiteY4" fmla="*/ 842603 h 842602"/>
              <a:gd name="connsiteX5" fmla="*/ 0 w 1790700"/>
              <a:gd name="connsiteY5" fmla="*/ 842603 h 842602"/>
              <a:gd name="connsiteX6" fmla="*/ 0 w 1790700"/>
              <a:gd name="connsiteY6" fmla="*/ 0 h 842602"/>
              <a:gd name="connsiteX7" fmla="*/ 74613 w 1790700"/>
              <a:gd name="connsiteY7" fmla="*/ 0 h 84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0700" h="842602">
                <a:moveTo>
                  <a:pt x="1716088" y="0"/>
                </a:moveTo>
                <a:cubicBezTo>
                  <a:pt x="1757295" y="0"/>
                  <a:pt x="1790700" y="0"/>
                  <a:pt x="1790700" y="0"/>
                </a:cubicBezTo>
                <a:lnTo>
                  <a:pt x="1790700" y="842603"/>
                </a:lnTo>
                <a:cubicBezTo>
                  <a:pt x="1790700" y="842603"/>
                  <a:pt x="1757295" y="842603"/>
                  <a:pt x="1716088" y="842603"/>
                </a:cubicBezTo>
                <a:lnTo>
                  <a:pt x="74613" y="842603"/>
                </a:lnTo>
                <a:cubicBezTo>
                  <a:pt x="33405" y="842603"/>
                  <a:pt x="0" y="842603"/>
                  <a:pt x="0" y="842603"/>
                </a:cubicBezTo>
                <a:lnTo>
                  <a:pt x="0" y="0"/>
                </a:lnTo>
                <a:cubicBezTo>
                  <a:pt x="0" y="0"/>
                  <a:pt x="33405" y="0"/>
                  <a:pt x="74613" y="0"/>
                </a:cubicBezTo>
                <a:close/>
              </a:path>
            </a:pathLst>
          </a:custGeom>
          <a:solidFill>
            <a:srgbClr val="FFFFFF"/>
          </a:solidFill>
          <a:ln w="29845" cap="flat">
            <a:solidFill>
              <a:srgbClr val="102C54"/>
            </a:solidFill>
            <a:prstDash val="solid"/>
            <a:miter/>
          </a:ln>
        </p:spPr>
        <p:txBody>
          <a:bodyPr rtlCol="0" anchor="ctr"/>
          <a:lstStyle/>
          <a:p>
            <a:pPr algn="ctr"/>
            <a:endParaRPr lang="en-IN" sz="1867"/>
          </a:p>
        </p:txBody>
      </p:sp>
      <p:sp>
        <p:nvSpPr>
          <p:cNvPr id="22" name="TextBox 21">
            <a:extLst>
              <a:ext uri="{FF2B5EF4-FFF2-40B4-BE49-F238E27FC236}">
                <a16:creationId xmlns:a16="http://schemas.microsoft.com/office/drawing/2014/main" id="{35205B71-C998-2936-6762-16A4FAFD2158}"/>
              </a:ext>
            </a:extLst>
          </p:cNvPr>
          <p:cNvSpPr txBox="1"/>
          <p:nvPr/>
        </p:nvSpPr>
        <p:spPr>
          <a:xfrm>
            <a:off x="3460908" y="3110338"/>
            <a:ext cx="755336" cy="276999"/>
          </a:xfrm>
          <a:prstGeom prst="rect">
            <a:avLst/>
          </a:prstGeom>
          <a:noFill/>
        </p:spPr>
        <p:txBody>
          <a:bodyPr wrap="none" rtlCol="0">
            <a:spAutoFit/>
          </a:bodyPr>
          <a:lstStyle/>
          <a:p>
            <a:pPr algn="ctr"/>
            <a:r>
              <a:rPr lang="en-IN" sz="1200">
                <a:ln/>
                <a:solidFill>
                  <a:srgbClr val="102C54"/>
                </a:solidFill>
                <a:latin typeface="Arial"/>
                <a:cs typeface="Arial"/>
                <a:sym typeface="Arial"/>
                <a:rtl val="0"/>
              </a:rPr>
              <a:t>gNB-CU</a:t>
            </a:r>
          </a:p>
        </p:txBody>
      </p:sp>
      <p:sp>
        <p:nvSpPr>
          <p:cNvPr id="23" name="TextBox 22">
            <a:extLst>
              <a:ext uri="{FF2B5EF4-FFF2-40B4-BE49-F238E27FC236}">
                <a16:creationId xmlns:a16="http://schemas.microsoft.com/office/drawing/2014/main" id="{88A5EBFB-FA90-D627-0C24-974C2F8329EE}"/>
              </a:ext>
            </a:extLst>
          </p:cNvPr>
          <p:cNvSpPr txBox="1"/>
          <p:nvPr/>
        </p:nvSpPr>
        <p:spPr>
          <a:xfrm>
            <a:off x="3435264" y="3341851"/>
            <a:ext cx="854722" cy="205121"/>
          </a:xfrm>
          <a:prstGeom prst="rect">
            <a:avLst/>
          </a:prstGeom>
          <a:noFill/>
        </p:spPr>
        <p:txBody>
          <a:bodyPr wrap="none" rtlCol="0">
            <a:spAutoFit/>
          </a:bodyPr>
          <a:lstStyle/>
          <a:p>
            <a:pPr algn="ctr"/>
            <a:r>
              <a:rPr lang="en-IN" sz="733" dirty="0">
                <a:ln/>
                <a:solidFill>
                  <a:srgbClr val="102C54"/>
                </a:solidFill>
                <a:latin typeface="Arial"/>
                <a:cs typeface="Arial"/>
                <a:sym typeface="Arial"/>
                <a:rtl val="0"/>
              </a:rPr>
              <a:t>Centralized Unit</a:t>
            </a:r>
          </a:p>
        </p:txBody>
      </p:sp>
      <p:sp>
        <p:nvSpPr>
          <p:cNvPr id="24" name="Freeform: Shape 23">
            <a:extLst>
              <a:ext uri="{FF2B5EF4-FFF2-40B4-BE49-F238E27FC236}">
                <a16:creationId xmlns:a16="http://schemas.microsoft.com/office/drawing/2014/main" id="{05C74851-A988-DC77-436B-4B94D92FE134}"/>
              </a:ext>
            </a:extLst>
          </p:cNvPr>
          <p:cNvSpPr/>
          <p:nvPr/>
        </p:nvSpPr>
        <p:spPr>
          <a:xfrm>
            <a:off x="3241675" y="3871073"/>
            <a:ext cx="1193800" cy="561735"/>
          </a:xfrm>
          <a:custGeom>
            <a:avLst/>
            <a:gdLst>
              <a:gd name="connsiteX0" fmla="*/ 1716088 w 1790700"/>
              <a:gd name="connsiteY0" fmla="*/ 0 h 842602"/>
              <a:gd name="connsiteX1" fmla="*/ 1790700 w 1790700"/>
              <a:gd name="connsiteY1" fmla="*/ 0 h 842602"/>
              <a:gd name="connsiteX2" fmla="*/ 1790700 w 1790700"/>
              <a:gd name="connsiteY2" fmla="*/ 842603 h 842602"/>
              <a:gd name="connsiteX3" fmla="*/ 1716088 w 1790700"/>
              <a:gd name="connsiteY3" fmla="*/ 842603 h 842602"/>
              <a:gd name="connsiteX4" fmla="*/ 74613 w 1790700"/>
              <a:gd name="connsiteY4" fmla="*/ 842603 h 842602"/>
              <a:gd name="connsiteX5" fmla="*/ 0 w 1790700"/>
              <a:gd name="connsiteY5" fmla="*/ 842603 h 842602"/>
              <a:gd name="connsiteX6" fmla="*/ 0 w 1790700"/>
              <a:gd name="connsiteY6" fmla="*/ 0 h 842602"/>
              <a:gd name="connsiteX7" fmla="*/ 74613 w 1790700"/>
              <a:gd name="connsiteY7" fmla="*/ 0 h 84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0700" h="842602">
                <a:moveTo>
                  <a:pt x="1716088" y="0"/>
                </a:moveTo>
                <a:cubicBezTo>
                  <a:pt x="1757295" y="0"/>
                  <a:pt x="1790700" y="0"/>
                  <a:pt x="1790700" y="0"/>
                </a:cubicBezTo>
                <a:lnTo>
                  <a:pt x="1790700" y="842603"/>
                </a:lnTo>
                <a:cubicBezTo>
                  <a:pt x="1790700" y="842603"/>
                  <a:pt x="1757295" y="842603"/>
                  <a:pt x="1716088" y="842603"/>
                </a:cubicBezTo>
                <a:lnTo>
                  <a:pt x="74613" y="842603"/>
                </a:lnTo>
                <a:cubicBezTo>
                  <a:pt x="33405" y="842603"/>
                  <a:pt x="0" y="842603"/>
                  <a:pt x="0" y="842603"/>
                </a:cubicBezTo>
                <a:lnTo>
                  <a:pt x="0" y="0"/>
                </a:lnTo>
                <a:cubicBezTo>
                  <a:pt x="0" y="0"/>
                  <a:pt x="33405" y="0"/>
                  <a:pt x="74613" y="0"/>
                </a:cubicBezTo>
                <a:close/>
              </a:path>
            </a:pathLst>
          </a:custGeom>
          <a:solidFill>
            <a:srgbClr val="FFFFFF"/>
          </a:solidFill>
          <a:ln w="29845" cap="flat">
            <a:solidFill>
              <a:srgbClr val="102C54"/>
            </a:solidFill>
            <a:prstDash val="solid"/>
            <a:miter/>
          </a:ln>
        </p:spPr>
        <p:txBody>
          <a:bodyPr rtlCol="0" anchor="ctr"/>
          <a:lstStyle/>
          <a:p>
            <a:pPr algn="ctr"/>
            <a:endParaRPr lang="en-IN" sz="1867"/>
          </a:p>
        </p:txBody>
      </p:sp>
      <p:sp>
        <p:nvSpPr>
          <p:cNvPr id="25" name="TextBox 24">
            <a:extLst>
              <a:ext uri="{FF2B5EF4-FFF2-40B4-BE49-F238E27FC236}">
                <a16:creationId xmlns:a16="http://schemas.microsoft.com/office/drawing/2014/main" id="{902E977A-B138-3FBE-AB1F-9C119B25100D}"/>
              </a:ext>
            </a:extLst>
          </p:cNvPr>
          <p:cNvSpPr txBox="1"/>
          <p:nvPr/>
        </p:nvSpPr>
        <p:spPr>
          <a:xfrm>
            <a:off x="3460908" y="3952940"/>
            <a:ext cx="755336" cy="276999"/>
          </a:xfrm>
          <a:prstGeom prst="rect">
            <a:avLst/>
          </a:prstGeom>
          <a:noFill/>
        </p:spPr>
        <p:txBody>
          <a:bodyPr wrap="none" rtlCol="0">
            <a:spAutoFit/>
          </a:bodyPr>
          <a:lstStyle/>
          <a:p>
            <a:pPr algn="ctr"/>
            <a:r>
              <a:rPr lang="en-IN" sz="1200">
                <a:ln/>
                <a:solidFill>
                  <a:srgbClr val="102C54"/>
                </a:solidFill>
                <a:latin typeface="Arial"/>
                <a:cs typeface="Arial"/>
                <a:sym typeface="Arial"/>
                <a:rtl val="0"/>
              </a:rPr>
              <a:t>gNB-DU</a:t>
            </a:r>
          </a:p>
        </p:txBody>
      </p:sp>
      <p:sp>
        <p:nvSpPr>
          <p:cNvPr id="26" name="TextBox 25">
            <a:extLst>
              <a:ext uri="{FF2B5EF4-FFF2-40B4-BE49-F238E27FC236}">
                <a16:creationId xmlns:a16="http://schemas.microsoft.com/office/drawing/2014/main" id="{4191EFBD-BBB4-F37D-1F0C-A3D51A2F6E37}"/>
              </a:ext>
            </a:extLst>
          </p:cNvPr>
          <p:cNvSpPr txBox="1"/>
          <p:nvPr/>
        </p:nvSpPr>
        <p:spPr>
          <a:xfrm>
            <a:off x="3435531" y="4154651"/>
            <a:ext cx="827471" cy="205121"/>
          </a:xfrm>
          <a:prstGeom prst="rect">
            <a:avLst/>
          </a:prstGeom>
          <a:noFill/>
        </p:spPr>
        <p:txBody>
          <a:bodyPr wrap="none" rtlCol="0">
            <a:spAutoFit/>
          </a:bodyPr>
          <a:lstStyle/>
          <a:p>
            <a:pPr algn="ctr"/>
            <a:r>
              <a:rPr lang="en-IN" sz="733" dirty="0">
                <a:ln/>
                <a:solidFill>
                  <a:srgbClr val="102C54"/>
                </a:solidFill>
                <a:latin typeface="Arial"/>
                <a:cs typeface="Arial"/>
                <a:sym typeface="Arial"/>
                <a:rtl val="0"/>
              </a:rPr>
              <a:t>Distributed Unit</a:t>
            </a:r>
          </a:p>
        </p:txBody>
      </p:sp>
      <p:sp>
        <p:nvSpPr>
          <p:cNvPr id="27" name="Freeform: Shape 26">
            <a:extLst>
              <a:ext uri="{FF2B5EF4-FFF2-40B4-BE49-F238E27FC236}">
                <a16:creationId xmlns:a16="http://schemas.microsoft.com/office/drawing/2014/main" id="{ADF90297-1C4E-8443-F825-5B2AD80F8641}"/>
              </a:ext>
            </a:extLst>
          </p:cNvPr>
          <p:cNvSpPr/>
          <p:nvPr/>
        </p:nvSpPr>
        <p:spPr>
          <a:xfrm>
            <a:off x="3838575" y="3590206"/>
            <a:ext cx="9948" cy="280867"/>
          </a:xfrm>
          <a:custGeom>
            <a:avLst/>
            <a:gdLst>
              <a:gd name="connsiteX0" fmla="*/ 0 w 14922"/>
              <a:gd name="connsiteY0" fmla="*/ 0 h 421301"/>
              <a:gd name="connsiteX1" fmla="*/ 0 w 14922"/>
              <a:gd name="connsiteY1" fmla="*/ 421301 h 421301"/>
            </a:gdLst>
            <a:ahLst/>
            <a:cxnLst>
              <a:cxn ang="0">
                <a:pos x="connsiteX0" y="connsiteY0"/>
              </a:cxn>
              <a:cxn ang="0">
                <a:pos x="connsiteX1" y="connsiteY1"/>
              </a:cxn>
            </a:cxnLst>
            <a:rect l="l" t="t" r="r" b="b"/>
            <a:pathLst>
              <a:path w="14922" h="421301">
                <a:moveTo>
                  <a:pt x="0" y="0"/>
                </a:moveTo>
                <a:lnTo>
                  <a:pt x="0" y="421301"/>
                </a:lnTo>
              </a:path>
            </a:pathLst>
          </a:custGeom>
          <a:ln w="22384" cap="flat">
            <a:solidFill>
              <a:srgbClr val="102C54"/>
            </a:solidFill>
            <a:prstDash val="solid"/>
            <a:miter/>
          </a:ln>
        </p:spPr>
        <p:txBody>
          <a:bodyPr rtlCol="0" anchor="ctr"/>
          <a:lstStyle/>
          <a:p>
            <a:pPr algn="ctr"/>
            <a:endParaRPr lang="en-IN" sz="1867"/>
          </a:p>
        </p:txBody>
      </p:sp>
      <p:sp>
        <p:nvSpPr>
          <p:cNvPr id="28" name="Freeform: Shape 27">
            <a:extLst>
              <a:ext uri="{FF2B5EF4-FFF2-40B4-BE49-F238E27FC236}">
                <a16:creationId xmlns:a16="http://schemas.microsoft.com/office/drawing/2014/main" id="{36110F50-BE0F-DAA4-F04C-5289B5547ADD}"/>
              </a:ext>
            </a:extLst>
          </p:cNvPr>
          <p:cNvSpPr/>
          <p:nvPr/>
        </p:nvSpPr>
        <p:spPr>
          <a:xfrm>
            <a:off x="3739092" y="3637017"/>
            <a:ext cx="198967" cy="187245"/>
          </a:xfrm>
          <a:custGeom>
            <a:avLst/>
            <a:gdLst>
              <a:gd name="connsiteX0" fmla="*/ 298450 w 298450"/>
              <a:gd name="connsiteY0" fmla="*/ 140434 h 280867"/>
              <a:gd name="connsiteX1" fmla="*/ 149225 w 298450"/>
              <a:gd name="connsiteY1" fmla="*/ 280868 h 280867"/>
              <a:gd name="connsiteX2" fmla="*/ 0 w 298450"/>
              <a:gd name="connsiteY2" fmla="*/ 140434 h 280867"/>
              <a:gd name="connsiteX3" fmla="*/ 149225 w 298450"/>
              <a:gd name="connsiteY3" fmla="*/ 0 h 280867"/>
              <a:gd name="connsiteX4" fmla="*/ 298450 w 298450"/>
              <a:gd name="connsiteY4" fmla="*/ 140434 h 280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280867">
                <a:moveTo>
                  <a:pt x="298450" y="140434"/>
                </a:moveTo>
                <a:cubicBezTo>
                  <a:pt x="298450" y="217993"/>
                  <a:pt x="231640" y="280868"/>
                  <a:pt x="149225" y="280868"/>
                </a:cubicBezTo>
                <a:cubicBezTo>
                  <a:pt x="66810" y="280868"/>
                  <a:pt x="0" y="217993"/>
                  <a:pt x="0" y="140434"/>
                </a:cubicBezTo>
                <a:cubicBezTo>
                  <a:pt x="0" y="62874"/>
                  <a:pt x="66810" y="0"/>
                  <a:pt x="149225" y="0"/>
                </a:cubicBezTo>
                <a:cubicBezTo>
                  <a:pt x="231640" y="0"/>
                  <a:pt x="298450" y="62874"/>
                  <a:pt x="298450" y="140434"/>
                </a:cubicBezTo>
                <a:close/>
              </a:path>
            </a:pathLst>
          </a:custGeom>
          <a:solidFill>
            <a:srgbClr val="E8F0FE"/>
          </a:solidFill>
          <a:ln w="29845" cap="flat">
            <a:solidFill>
              <a:srgbClr val="102C54"/>
            </a:solidFill>
            <a:prstDash val="solid"/>
            <a:miter/>
          </a:ln>
        </p:spPr>
        <p:txBody>
          <a:bodyPr rtlCol="0" anchor="ctr"/>
          <a:lstStyle/>
          <a:p>
            <a:pPr algn="ctr"/>
            <a:endParaRPr lang="en-IN" sz="1867"/>
          </a:p>
        </p:txBody>
      </p:sp>
      <p:sp>
        <p:nvSpPr>
          <p:cNvPr id="29" name="TextBox 28">
            <a:extLst>
              <a:ext uri="{FF2B5EF4-FFF2-40B4-BE49-F238E27FC236}">
                <a16:creationId xmlns:a16="http://schemas.microsoft.com/office/drawing/2014/main" id="{2903B423-7070-528C-15BA-16259FEB5262}"/>
              </a:ext>
            </a:extLst>
          </p:cNvPr>
          <p:cNvSpPr txBox="1"/>
          <p:nvPr/>
        </p:nvSpPr>
        <p:spPr>
          <a:xfrm>
            <a:off x="3740375" y="3634624"/>
            <a:ext cx="325731" cy="235898"/>
          </a:xfrm>
          <a:prstGeom prst="rect">
            <a:avLst/>
          </a:prstGeom>
          <a:noFill/>
        </p:spPr>
        <p:txBody>
          <a:bodyPr wrap="none" rtlCol="0">
            <a:spAutoFit/>
          </a:bodyPr>
          <a:lstStyle/>
          <a:p>
            <a:pPr algn="ctr"/>
            <a:r>
              <a:rPr lang="en-IN" sz="933" b="1">
                <a:ln/>
                <a:solidFill>
                  <a:srgbClr val="102C54"/>
                </a:solidFill>
                <a:latin typeface="Arial"/>
                <a:cs typeface="Arial"/>
                <a:sym typeface="Arial"/>
                <a:rtl val="0"/>
              </a:rPr>
              <a:t>F1</a:t>
            </a:r>
          </a:p>
        </p:txBody>
      </p:sp>
      <p:sp>
        <p:nvSpPr>
          <p:cNvPr id="30" name="Freeform: Shape 29">
            <a:extLst>
              <a:ext uri="{FF2B5EF4-FFF2-40B4-BE49-F238E27FC236}">
                <a16:creationId xmlns:a16="http://schemas.microsoft.com/office/drawing/2014/main" id="{6CEE5607-2156-7C0A-3D66-40EF6FE92AE7}"/>
              </a:ext>
            </a:extLst>
          </p:cNvPr>
          <p:cNvSpPr/>
          <p:nvPr/>
        </p:nvSpPr>
        <p:spPr>
          <a:xfrm>
            <a:off x="5828242" y="2185868"/>
            <a:ext cx="3979333" cy="2808675"/>
          </a:xfrm>
          <a:custGeom>
            <a:avLst/>
            <a:gdLst>
              <a:gd name="connsiteX0" fmla="*/ 5819775 w 5969000"/>
              <a:gd name="connsiteY0" fmla="*/ 0 h 4213013"/>
              <a:gd name="connsiteX1" fmla="*/ 5969000 w 5969000"/>
              <a:gd name="connsiteY1" fmla="*/ 0 h 4213013"/>
              <a:gd name="connsiteX2" fmla="*/ 5969000 w 5969000"/>
              <a:gd name="connsiteY2" fmla="*/ 4213014 h 4213013"/>
              <a:gd name="connsiteX3" fmla="*/ 5819775 w 5969000"/>
              <a:gd name="connsiteY3" fmla="*/ 4213014 h 4213013"/>
              <a:gd name="connsiteX4" fmla="*/ 149225 w 5969000"/>
              <a:gd name="connsiteY4" fmla="*/ 4213014 h 4213013"/>
              <a:gd name="connsiteX5" fmla="*/ 0 w 5969000"/>
              <a:gd name="connsiteY5" fmla="*/ 4213014 h 4213013"/>
              <a:gd name="connsiteX6" fmla="*/ 0 w 5969000"/>
              <a:gd name="connsiteY6" fmla="*/ 0 h 4213013"/>
              <a:gd name="connsiteX7" fmla="*/ 149225 w 5969000"/>
              <a:gd name="connsiteY7" fmla="*/ 0 h 421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9000" h="4213013">
                <a:moveTo>
                  <a:pt x="5819775" y="0"/>
                </a:moveTo>
                <a:cubicBezTo>
                  <a:pt x="5902190" y="0"/>
                  <a:pt x="5969000" y="0"/>
                  <a:pt x="5969000" y="0"/>
                </a:cubicBezTo>
                <a:lnTo>
                  <a:pt x="5969000" y="4213014"/>
                </a:lnTo>
                <a:cubicBezTo>
                  <a:pt x="5969000" y="4213014"/>
                  <a:pt x="5902190" y="4213014"/>
                  <a:pt x="5819775" y="4213014"/>
                </a:cubicBezTo>
                <a:lnTo>
                  <a:pt x="149225" y="4213014"/>
                </a:lnTo>
                <a:cubicBezTo>
                  <a:pt x="66811" y="4213014"/>
                  <a:pt x="0" y="4213014"/>
                  <a:pt x="0" y="4213014"/>
                </a:cubicBezTo>
                <a:lnTo>
                  <a:pt x="0" y="0"/>
                </a:lnTo>
                <a:cubicBezTo>
                  <a:pt x="0" y="0"/>
                  <a:pt x="66811" y="0"/>
                  <a:pt x="149225" y="0"/>
                </a:cubicBezTo>
                <a:close/>
              </a:path>
            </a:pathLst>
          </a:custGeom>
          <a:solidFill>
            <a:srgbClr val="D3D3D3"/>
          </a:solidFill>
          <a:ln w="29845" cap="flat">
            <a:solidFill>
              <a:srgbClr val="102C54"/>
            </a:solidFill>
            <a:prstDash val="solid"/>
            <a:miter/>
          </a:ln>
        </p:spPr>
        <p:txBody>
          <a:bodyPr rtlCol="0" anchor="ctr"/>
          <a:lstStyle/>
          <a:p>
            <a:pPr algn="ctr"/>
            <a:endParaRPr lang="en-IN" sz="1867"/>
          </a:p>
        </p:txBody>
      </p:sp>
      <p:sp>
        <p:nvSpPr>
          <p:cNvPr id="31" name="Freeform: Shape 30">
            <a:extLst>
              <a:ext uri="{FF2B5EF4-FFF2-40B4-BE49-F238E27FC236}">
                <a16:creationId xmlns:a16="http://schemas.microsoft.com/office/drawing/2014/main" id="{8A58891F-047D-C73D-4349-5833B115E88D}"/>
              </a:ext>
            </a:extLst>
          </p:cNvPr>
          <p:cNvSpPr/>
          <p:nvPr/>
        </p:nvSpPr>
        <p:spPr>
          <a:xfrm>
            <a:off x="5778500" y="1905000"/>
            <a:ext cx="4078817" cy="374490"/>
          </a:xfrm>
          <a:custGeom>
            <a:avLst/>
            <a:gdLst>
              <a:gd name="connsiteX0" fmla="*/ 6043613 w 6118225"/>
              <a:gd name="connsiteY0" fmla="*/ 0 h 561735"/>
              <a:gd name="connsiteX1" fmla="*/ 6118225 w 6118225"/>
              <a:gd name="connsiteY1" fmla="*/ 0 h 561735"/>
              <a:gd name="connsiteX2" fmla="*/ 6118225 w 6118225"/>
              <a:gd name="connsiteY2" fmla="*/ 561735 h 561735"/>
              <a:gd name="connsiteX3" fmla="*/ 6043613 w 6118225"/>
              <a:gd name="connsiteY3" fmla="*/ 561735 h 561735"/>
              <a:gd name="connsiteX4" fmla="*/ 74613 w 6118225"/>
              <a:gd name="connsiteY4" fmla="*/ 561735 h 561735"/>
              <a:gd name="connsiteX5" fmla="*/ 0 w 6118225"/>
              <a:gd name="connsiteY5" fmla="*/ 561735 h 561735"/>
              <a:gd name="connsiteX6" fmla="*/ 0 w 6118225"/>
              <a:gd name="connsiteY6" fmla="*/ 0 h 561735"/>
              <a:gd name="connsiteX7" fmla="*/ 74613 w 6118225"/>
              <a:gd name="connsiteY7" fmla="*/ 0 h 561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18225" h="561735">
                <a:moveTo>
                  <a:pt x="6043613" y="0"/>
                </a:moveTo>
                <a:cubicBezTo>
                  <a:pt x="6084820" y="0"/>
                  <a:pt x="6118225" y="0"/>
                  <a:pt x="6118225" y="0"/>
                </a:cubicBezTo>
                <a:lnTo>
                  <a:pt x="6118225" y="561735"/>
                </a:lnTo>
                <a:cubicBezTo>
                  <a:pt x="6118225" y="561735"/>
                  <a:pt x="6084820" y="561735"/>
                  <a:pt x="6043613" y="561735"/>
                </a:cubicBezTo>
                <a:lnTo>
                  <a:pt x="74613" y="561735"/>
                </a:lnTo>
                <a:cubicBezTo>
                  <a:pt x="33405" y="561735"/>
                  <a:pt x="0" y="561735"/>
                  <a:pt x="0" y="561735"/>
                </a:cubicBezTo>
                <a:lnTo>
                  <a:pt x="0" y="0"/>
                </a:lnTo>
                <a:cubicBezTo>
                  <a:pt x="0" y="0"/>
                  <a:pt x="33405" y="0"/>
                  <a:pt x="74613" y="0"/>
                </a:cubicBezTo>
                <a:close/>
              </a:path>
            </a:pathLst>
          </a:custGeom>
          <a:solidFill>
            <a:srgbClr val="102C54">
              <a:alpha val="90000"/>
            </a:srgbClr>
          </a:solidFill>
          <a:ln w="14923" cap="flat">
            <a:noFill/>
            <a:prstDash val="solid"/>
            <a:miter/>
          </a:ln>
        </p:spPr>
        <p:txBody>
          <a:bodyPr rtlCol="0" anchor="ctr"/>
          <a:lstStyle/>
          <a:p>
            <a:pPr algn="ctr"/>
            <a:endParaRPr lang="en-IN" sz="1867"/>
          </a:p>
        </p:txBody>
      </p:sp>
      <p:sp>
        <p:nvSpPr>
          <p:cNvPr id="32" name="TextBox 31">
            <a:extLst>
              <a:ext uri="{FF2B5EF4-FFF2-40B4-BE49-F238E27FC236}">
                <a16:creationId xmlns:a16="http://schemas.microsoft.com/office/drawing/2014/main" id="{B4931A99-78D3-12E1-23CE-22CCA77C3F8C}"/>
              </a:ext>
            </a:extLst>
          </p:cNvPr>
          <p:cNvSpPr txBox="1"/>
          <p:nvPr/>
        </p:nvSpPr>
        <p:spPr>
          <a:xfrm>
            <a:off x="7145288" y="1977505"/>
            <a:ext cx="1345241" cy="297454"/>
          </a:xfrm>
          <a:prstGeom prst="rect">
            <a:avLst/>
          </a:prstGeom>
          <a:noFill/>
        </p:spPr>
        <p:txBody>
          <a:bodyPr wrap="none" rtlCol="0">
            <a:spAutoFit/>
          </a:bodyPr>
          <a:lstStyle/>
          <a:p>
            <a:pPr algn="ctr"/>
            <a:r>
              <a:rPr lang="en-IN" sz="1333">
                <a:ln/>
                <a:solidFill>
                  <a:srgbClr val="FFFFFF"/>
                </a:solidFill>
                <a:latin typeface="Arial"/>
                <a:cs typeface="Arial"/>
                <a:sym typeface="Arial"/>
                <a:rtl val="0"/>
              </a:rPr>
              <a:t>5G Core (5GC)</a:t>
            </a:r>
          </a:p>
        </p:txBody>
      </p:sp>
      <p:sp>
        <p:nvSpPr>
          <p:cNvPr id="33" name="TextBox 32">
            <a:extLst>
              <a:ext uri="{FF2B5EF4-FFF2-40B4-BE49-F238E27FC236}">
                <a16:creationId xmlns:a16="http://schemas.microsoft.com/office/drawing/2014/main" id="{45B8C246-1BE8-B612-F918-C8EB495D9A2D}"/>
              </a:ext>
            </a:extLst>
          </p:cNvPr>
          <p:cNvSpPr txBox="1"/>
          <p:nvPr/>
        </p:nvSpPr>
        <p:spPr>
          <a:xfrm>
            <a:off x="7846131" y="2295822"/>
            <a:ext cx="1604927" cy="205121"/>
          </a:xfrm>
          <a:prstGeom prst="rect">
            <a:avLst/>
          </a:prstGeom>
          <a:noFill/>
        </p:spPr>
        <p:txBody>
          <a:bodyPr wrap="none" rtlCol="0">
            <a:spAutoFit/>
          </a:bodyPr>
          <a:lstStyle/>
          <a:p>
            <a:pPr algn="ctr"/>
            <a:r>
              <a:rPr lang="en-IN" sz="733">
                <a:ln/>
                <a:solidFill>
                  <a:srgbClr val="102C54"/>
                </a:solidFill>
                <a:latin typeface="Arial"/>
                <a:cs typeface="Arial"/>
                <a:sym typeface="Arial"/>
                <a:rtl val="0"/>
              </a:rPr>
              <a:t>Service-Based Architecture (SBA)</a:t>
            </a:r>
          </a:p>
        </p:txBody>
      </p:sp>
      <p:sp>
        <p:nvSpPr>
          <p:cNvPr id="34" name="Freeform: Shape 33">
            <a:extLst>
              <a:ext uri="{FF2B5EF4-FFF2-40B4-BE49-F238E27FC236}">
                <a16:creationId xmlns:a16="http://schemas.microsoft.com/office/drawing/2014/main" id="{72ED79D1-280D-9AFB-36C9-871B0D95FC15}"/>
              </a:ext>
            </a:extLst>
          </p:cNvPr>
          <p:cNvSpPr/>
          <p:nvPr/>
        </p:nvSpPr>
        <p:spPr>
          <a:xfrm>
            <a:off x="6076950" y="2653980"/>
            <a:ext cx="994833" cy="561735"/>
          </a:xfrm>
          <a:custGeom>
            <a:avLst/>
            <a:gdLst>
              <a:gd name="connsiteX0" fmla="*/ 1372870 w 1492250"/>
              <a:gd name="connsiteY0" fmla="*/ 0 h 842602"/>
              <a:gd name="connsiteX1" fmla="*/ 1492250 w 1492250"/>
              <a:gd name="connsiteY1" fmla="*/ 0 h 842602"/>
              <a:gd name="connsiteX2" fmla="*/ 1492250 w 1492250"/>
              <a:gd name="connsiteY2" fmla="*/ 842603 h 842602"/>
              <a:gd name="connsiteX3" fmla="*/ 1372870 w 1492250"/>
              <a:gd name="connsiteY3" fmla="*/ 842603 h 842602"/>
              <a:gd name="connsiteX4" fmla="*/ 119380 w 1492250"/>
              <a:gd name="connsiteY4" fmla="*/ 842603 h 842602"/>
              <a:gd name="connsiteX5" fmla="*/ 0 w 1492250"/>
              <a:gd name="connsiteY5" fmla="*/ 842603 h 842602"/>
              <a:gd name="connsiteX6" fmla="*/ 0 w 1492250"/>
              <a:gd name="connsiteY6" fmla="*/ 0 h 842602"/>
              <a:gd name="connsiteX7" fmla="*/ 119380 w 1492250"/>
              <a:gd name="connsiteY7" fmla="*/ 0 h 84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50" h="842602">
                <a:moveTo>
                  <a:pt x="1372870" y="0"/>
                </a:moveTo>
                <a:cubicBezTo>
                  <a:pt x="1438802" y="0"/>
                  <a:pt x="1492250" y="0"/>
                  <a:pt x="1492250" y="0"/>
                </a:cubicBezTo>
                <a:lnTo>
                  <a:pt x="1492250" y="842603"/>
                </a:lnTo>
                <a:cubicBezTo>
                  <a:pt x="1492250" y="842603"/>
                  <a:pt x="1438802" y="842603"/>
                  <a:pt x="1372870" y="842603"/>
                </a:cubicBezTo>
                <a:lnTo>
                  <a:pt x="119380" y="842603"/>
                </a:lnTo>
                <a:cubicBezTo>
                  <a:pt x="53448" y="842603"/>
                  <a:pt x="0" y="842603"/>
                  <a:pt x="0" y="842603"/>
                </a:cubicBezTo>
                <a:lnTo>
                  <a:pt x="0" y="0"/>
                </a:lnTo>
                <a:cubicBezTo>
                  <a:pt x="0" y="0"/>
                  <a:pt x="53448" y="0"/>
                  <a:pt x="119380" y="0"/>
                </a:cubicBezTo>
                <a:close/>
              </a:path>
            </a:pathLst>
          </a:custGeom>
          <a:solidFill>
            <a:srgbClr val="FFFFFF"/>
          </a:solidFill>
          <a:ln w="29845" cap="flat">
            <a:solidFill>
              <a:srgbClr val="102C54"/>
            </a:solidFill>
            <a:prstDash val="solid"/>
            <a:miter/>
          </a:ln>
        </p:spPr>
        <p:txBody>
          <a:bodyPr rtlCol="0" anchor="ctr"/>
          <a:lstStyle/>
          <a:p>
            <a:pPr algn="ctr"/>
            <a:endParaRPr lang="en-IN" sz="1867"/>
          </a:p>
        </p:txBody>
      </p:sp>
      <p:sp>
        <p:nvSpPr>
          <p:cNvPr id="35" name="TextBox 34">
            <a:extLst>
              <a:ext uri="{FF2B5EF4-FFF2-40B4-BE49-F238E27FC236}">
                <a16:creationId xmlns:a16="http://schemas.microsoft.com/office/drawing/2014/main" id="{143B5F73-5D4B-F578-76C2-C7AAEABDCC46}"/>
              </a:ext>
            </a:extLst>
          </p:cNvPr>
          <p:cNvSpPr txBox="1"/>
          <p:nvPr/>
        </p:nvSpPr>
        <p:spPr>
          <a:xfrm>
            <a:off x="6319329" y="2735848"/>
            <a:ext cx="510076" cy="276999"/>
          </a:xfrm>
          <a:prstGeom prst="rect">
            <a:avLst/>
          </a:prstGeom>
          <a:noFill/>
        </p:spPr>
        <p:txBody>
          <a:bodyPr wrap="none" rtlCol="0">
            <a:spAutoFit/>
          </a:bodyPr>
          <a:lstStyle/>
          <a:p>
            <a:pPr algn="ctr"/>
            <a:r>
              <a:rPr lang="en-IN" sz="1200">
                <a:ln/>
                <a:solidFill>
                  <a:srgbClr val="102C54"/>
                </a:solidFill>
                <a:latin typeface="Arial"/>
                <a:cs typeface="Arial"/>
                <a:sym typeface="Arial"/>
                <a:rtl val="0"/>
              </a:rPr>
              <a:t>AMF</a:t>
            </a:r>
          </a:p>
        </p:txBody>
      </p:sp>
      <p:sp>
        <p:nvSpPr>
          <p:cNvPr id="36" name="TextBox 35">
            <a:extLst>
              <a:ext uri="{FF2B5EF4-FFF2-40B4-BE49-F238E27FC236}">
                <a16:creationId xmlns:a16="http://schemas.microsoft.com/office/drawing/2014/main" id="{BC1F9500-8B78-056E-1973-46AC751147F1}"/>
              </a:ext>
            </a:extLst>
          </p:cNvPr>
          <p:cNvSpPr txBox="1"/>
          <p:nvPr/>
        </p:nvSpPr>
        <p:spPr>
          <a:xfrm>
            <a:off x="6549351" y="2904368"/>
            <a:ext cx="1015022" cy="205121"/>
          </a:xfrm>
          <a:prstGeom prst="rect">
            <a:avLst/>
          </a:prstGeom>
          <a:noFill/>
        </p:spPr>
        <p:txBody>
          <a:bodyPr wrap="none" rtlCol="0">
            <a:spAutoFit/>
          </a:bodyPr>
          <a:lstStyle/>
          <a:p>
            <a:pPr algn="ctr"/>
            <a:r>
              <a:rPr lang="en-IN" sz="733">
                <a:ln/>
                <a:solidFill>
                  <a:srgbClr val="102C54"/>
                </a:solidFill>
                <a:latin typeface="Arial"/>
                <a:cs typeface="Arial"/>
                <a:sym typeface="Arial"/>
                <a:rtl val="0"/>
              </a:rPr>
              <a:t>Access and Mobility</a:t>
            </a:r>
          </a:p>
        </p:txBody>
      </p:sp>
      <p:sp>
        <p:nvSpPr>
          <p:cNvPr id="37" name="TextBox 36">
            <a:extLst>
              <a:ext uri="{FF2B5EF4-FFF2-40B4-BE49-F238E27FC236}">
                <a16:creationId xmlns:a16="http://schemas.microsoft.com/office/drawing/2014/main" id="{061F370A-C4DE-60E1-5924-7C29E66474FD}"/>
              </a:ext>
            </a:extLst>
          </p:cNvPr>
          <p:cNvSpPr txBox="1"/>
          <p:nvPr/>
        </p:nvSpPr>
        <p:spPr>
          <a:xfrm>
            <a:off x="6533840" y="3044802"/>
            <a:ext cx="1125629" cy="205121"/>
          </a:xfrm>
          <a:prstGeom prst="rect">
            <a:avLst/>
          </a:prstGeom>
          <a:noFill/>
        </p:spPr>
        <p:txBody>
          <a:bodyPr wrap="none" rtlCol="0">
            <a:spAutoFit/>
          </a:bodyPr>
          <a:lstStyle/>
          <a:p>
            <a:pPr algn="ctr"/>
            <a:r>
              <a:rPr lang="en-IN" sz="733">
                <a:ln/>
                <a:solidFill>
                  <a:srgbClr val="102C54"/>
                </a:solidFill>
                <a:latin typeface="Arial"/>
                <a:cs typeface="Arial"/>
                <a:sym typeface="Arial"/>
                <a:rtl val="0"/>
              </a:rPr>
              <a:t>Management Function</a:t>
            </a:r>
          </a:p>
        </p:txBody>
      </p:sp>
      <p:sp>
        <p:nvSpPr>
          <p:cNvPr id="38" name="Freeform: Shape 37">
            <a:extLst>
              <a:ext uri="{FF2B5EF4-FFF2-40B4-BE49-F238E27FC236}">
                <a16:creationId xmlns:a16="http://schemas.microsoft.com/office/drawing/2014/main" id="{ED301102-1D49-84AB-BC75-FB185FB60BBB}"/>
              </a:ext>
            </a:extLst>
          </p:cNvPr>
          <p:cNvSpPr/>
          <p:nvPr/>
        </p:nvSpPr>
        <p:spPr>
          <a:xfrm>
            <a:off x="6076950" y="3964695"/>
            <a:ext cx="994833" cy="561735"/>
          </a:xfrm>
          <a:custGeom>
            <a:avLst/>
            <a:gdLst>
              <a:gd name="connsiteX0" fmla="*/ 1372870 w 1492250"/>
              <a:gd name="connsiteY0" fmla="*/ 0 h 842602"/>
              <a:gd name="connsiteX1" fmla="*/ 1492250 w 1492250"/>
              <a:gd name="connsiteY1" fmla="*/ 0 h 842602"/>
              <a:gd name="connsiteX2" fmla="*/ 1492250 w 1492250"/>
              <a:gd name="connsiteY2" fmla="*/ 842603 h 842602"/>
              <a:gd name="connsiteX3" fmla="*/ 1372870 w 1492250"/>
              <a:gd name="connsiteY3" fmla="*/ 842603 h 842602"/>
              <a:gd name="connsiteX4" fmla="*/ 119380 w 1492250"/>
              <a:gd name="connsiteY4" fmla="*/ 842603 h 842602"/>
              <a:gd name="connsiteX5" fmla="*/ 0 w 1492250"/>
              <a:gd name="connsiteY5" fmla="*/ 842603 h 842602"/>
              <a:gd name="connsiteX6" fmla="*/ 0 w 1492250"/>
              <a:gd name="connsiteY6" fmla="*/ 0 h 842602"/>
              <a:gd name="connsiteX7" fmla="*/ 119380 w 1492250"/>
              <a:gd name="connsiteY7" fmla="*/ 0 h 84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50" h="842602">
                <a:moveTo>
                  <a:pt x="1372870" y="0"/>
                </a:moveTo>
                <a:cubicBezTo>
                  <a:pt x="1438802" y="0"/>
                  <a:pt x="1492250" y="0"/>
                  <a:pt x="1492250" y="0"/>
                </a:cubicBezTo>
                <a:lnTo>
                  <a:pt x="1492250" y="842603"/>
                </a:lnTo>
                <a:cubicBezTo>
                  <a:pt x="1492250" y="842603"/>
                  <a:pt x="1438802" y="842603"/>
                  <a:pt x="1372870" y="842603"/>
                </a:cubicBezTo>
                <a:lnTo>
                  <a:pt x="119380" y="842603"/>
                </a:lnTo>
                <a:cubicBezTo>
                  <a:pt x="53448" y="842603"/>
                  <a:pt x="0" y="842603"/>
                  <a:pt x="0" y="842603"/>
                </a:cubicBezTo>
                <a:lnTo>
                  <a:pt x="0" y="0"/>
                </a:lnTo>
                <a:cubicBezTo>
                  <a:pt x="0" y="0"/>
                  <a:pt x="53448" y="0"/>
                  <a:pt x="119380" y="0"/>
                </a:cubicBezTo>
                <a:close/>
              </a:path>
            </a:pathLst>
          </a:custGeom>
          <a:solidFill>
            <a:srgbClr val="FFFFFF"/>
          </a:solidFill>
          <a:ln w="29845" cap="flat">
            <a:solidFill>
              <a:srgbClr val="102C54"/>
            </a:solidFill>
            <a:prstDash val="solid"/>
            <a:miter/>
          </a:ln>
        </p:spPr>
        <p:txBody>
          <a:bodyPr rtlCol="0" anchor="ctr"/>
          <a:lstStyle/>
          <a:p>
            <a:pPr algn="ctr"/>
            <a:endParaRPr lang="en-IN" sz="1867"/>
          </a:p>
        </p:txBody>
      </p:sp>
      <p:sp>
        <p:nvSpPr>
          <p:cNvPr id="39" name="TextBox 38">
            <a:extLst>
              <a:ext uri="{FF2B5EF4-FFF2-40B4-BE49-F238E27FC236}">
                <a16:creationId xmlns:a16="http://schemas.microsoft.com/office/drawing/2014/main" id="{554026A1-E6D9-5033-2EA5-C80772D97AFB}"/>
              </a:ext>
            </a:extLst>
          </p:cNvPr>
          <p:cNvSpPr txBox="1"/>
          <p:nvPr/>
        </p:nvSpPr>
        <p:spPr>
          <a:xfrm>
            <a:off x="6319329" y="4046562"/>
            <a:ext cx="510076" cy="276999"/>
          </a:xfrm>
          <a:prstGeom prst="rect">
            <a:avLst/>
          </a:prstGeom>
          <a:noFill/>
        </p:spPr>
        <p:txBody>
          <a:bodyPr wrap="none" rtlCol="0">
            <a:spAutoFit/>
          </a:bodyPr>
          <a:lstStyle/>
          <a:p>
            <a:pPr algn="ctr"/>
            <a:r>
              <a:rPr lang="en-IN" sz="1200">
                <a:ln/>
                <a:solidFill>
                  <a:srgbClr val="102C54"/>
                </a:solidFill>
                <a:latin typeface="Arial"/>
                <a:cs typeface="Arial"/>
                <a:sym typeface="Arial"/>
                <a:rtl val="0"/>
              </a:rPr>
              <a:t>SMF</a:t>
            </a:r>
          </a:p>
        </p:txBody>
      </p:sp>
      <p:sp>
        <p:nvSpPr>
          <p:cNvPr id="40" name="TextBox 39">
            <a:extLst>
              <a:ext uri="{FF2B5EF4-FFF2-40B4-BE49-F238E27FC236}">
                <a16:creationId xmlns:a16="http://schemas.microsoft.com/office/drawing/2014/main" id="{24A89CF9-F365-C4E5-2C13-584BD47E96BD}"/>
              </a:ext>
            </a:extLst>
          </p:cNvPr>
          <p:cNvSpPr txBox="1"/>
          <p:nvPr/>
        </p:nvSpPr>
        <p:spPr>
          <a:xfrm>
            <a:off x="6537516" y="4215083"/>
            <a:ext cx="1098378" cy="205121"/>
          </a:xfrm>
          <a:prstGeom prst="rect">
            <a:avLst/>
          </a:prstGeom>
          <a:noFill/>
        </p:spPr>
        <p:txBody>
          <a:bodyPr wrap="none" rtlCol="0">
            <a:spAutoFit/>
          </a:bodyPr>
          <a:lstStyle/>
          <a:p>
            <a:pPr algn="ctr"/>
            <a:r>
              <a:rPr lang="en-IN" sz="733">
                <a:ln/>
                <a:solidFill>
                  <a:srgbClr val="102C54"/>
                </a:solidFill>
                <a:latin typeface="Arial"/>
                <a:cs typeface="Arial"/>
                <a:sym typeface="Arial"/>
                <a:rtl val="0"/>
              </a:rPr>
              <a:t>Session Management</a:t>
            </a:r>
          </a:p>
        </p:txBody>
      </p:sp>
      <p:sp>
        <p:nvSpPr>
          <p:cNvPr id="41" name="TextBox 40">
            <a:extLst>
              <a:ext uri="{FF2B5EF4-FFF2-40B4-BE49-F238E27FC236}">
                <a16:creationId xmlns:a16="http://schemas.microsoft.com/office/drawing/2014/main" id="{13C3031C-4CAA-9E0F-17B8-04EEDB6B1876}"/>
              </a:ext>
            </a:extLst>
          </p:cNvPr>
          <p:cNvSpPr txBox="1"/>
          <p:nvPr/>
        </p:nvSpPr>
        <p:spPr>
          <a:xfrm>
            <a:off x="6504835" y="4355517"/>
            <a:ext cx="546945" cy="205121"/>
          </a:xfrm>
          <a:prstGeom prst="rect">
            <a:avLst/>
          </a:prstGeom>
          <a:noFill/>
        </p:spPr>
        <p:txBody>
          <a:bodyPr wrap="none" rtlCol="0">
            <a:spAutoFit/>
          </a:bodyPr>
          <a:lstStyle/>
          <a:p>
            <a:pPr algn="ctr"/>
            <a:r>
              <a:rPr lang="en-IN" sz="733">
                <a:ln/>
                <a:solidFill>
                  <a:srgbClr val="102C54"/>
                </a:solidFill>
                <a:latin typeface="Arial"/>
                <a:cs typeface="Arial"/>
                <a:sym typeface="Arial"/>
                <a:rtl val="0"/>
              </a:rPr>
              <a:t>Function</a:t>
            </a:r>
          </a:p>
        </p:txBody>
      </p:sp>
      <p:sp>
        <p:nvSpPr>
          <p:cNvPr id="42" name="Freeform: Shape 41">
            <a:extLst>
              <a:ext uri="{FF2B5EF4-FFF2-40B4-BE49-F238E27FC236}">
                <a16:creationId xmlns:a16="http://schemas.microsoft.com/office/drawing/2014/main" id="{403C091C-AB1D-9E99-52A3-2B9A9CE99BB9}"/>
              </a:ext>
            </a:extLst>
          </p:cNvPr>
          <p:cNvSpPr/>
          <p:nvPr/>
        </p:nvSpPr>
        <p:spPr>
          <a:xfrm>
            <a:off x="8315326" y="3309338"/>
            <a:ext cx="994833" cy="561735"/>
          </a:xfrm>
          <a:custGeom>
            <a:avLst/>
            <a:gdLst>
              <a:gd name="connsiteX0" fmla="*/ 1372870 w 1492250"/>
              <a:gd name="connsiteY0" fmla="*/ 0 h 842602"/>
              <a:gd name="connsiteX1" fmla="*/ 1492250 w 1492250"/>
              <a:gd name="connsiteY1" fmla="*/ 0 h 842602"/>
              <a:gd name="connsiteX2" fmla="*/ 1492250 w 1492250"/>
              <a:gd name="connsiteY2" fmla="*/ 842603 h 842602"/>
              <a:gd name="connsiteX3" fmla="*/ 1372870 w 1492250"/>
              <a:gd name="connsiteY3" fmla="*/ 842603 h 842602"/>
              <a:gd name="connsiteX4" fmla="*/ 119380 w 1492250"/>
              <a:gd name="connsiteY4" fmla="*/ 842603 h 842602"/>
              <a:gd name="connsiteX5" fmla="*/ 0 w 1492250"/>
              <a:gd name="connsiteY5" fmla="*/ 842603 h 842602"/>
              <a:gd name="connsiteX6" fmla="*/ 0 w 1492250"/>
              <a:gd name="connsiteY6" fmla="*/ 0 h 842602"/>
              <a:gd name="connsiteX7" fmla="*/ 119380 w 1492250"/>
              <a:gd name="connsiteY7" fmla="*/ 0 h 84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50" h="842602">
                <a:moveTo>
                  <a:pt x="1372870" y="0"/>
                </a:moveTo>
                <a:cubicBezTo>
                  <a:pt x="1438802" y="0"/>
                  <a:pt x="1492250" y="0"/>
                  <a:pt x="1492250" y="0"/>
                </a:cubicBezTo>
                <a:lnTo>
                  <a:pt x="1492250" y="842603"/>
                </a:lnTo>
                <a:cubicBezTo>
                  <a:pt x="1492250" y="842603"/>
                  <a:pt x="1438802" y="842603"/>
                  <a:pt x="1372870" y="842603"/>
                </a:cubicBezTo>
                <a:lnTo>
                  <a:pt x="119380" y="842603"/>
                </a:lnTo>
                <a:cubicBezTo>
                  <a:pt x="53448" y="842603"/>
                  <a:pt x="0" y="842603"/>
                  <a:pt x="0" y="842603"/>
                </a:cubicBezTo>
                <a:lnTo>
                  <a:pt x="0" y="0"/>
                </a:lnTo>
                <a:cubicBezTo>
                  <a:pt x="0" y="0"/>
                  <a:pt x="53448" y="0"/>
                  <a:pt x="119380" y="0"/>
                </a:cubicBezTo>
                <a:close/>
              </a:path>
            </a:pathLst>
          </a:custGeom>
          <a:solidFill>
            <a:srgbClr val="FFFFFF"/>
          </a:solidFill>
          <a:ln w="29845" cap="flat">
            <a:solidFill>
              <a:srgbClr val="102C54"/>
            </a:solidFill>
            <a:prstDash val="solid"/>
            <a:miter/>
          </a:ln>
        </p:spPr>
        <p:txBody>
          <a:bodyPr rtlCol="0" anchor="ctr"/>
          <a:lstStyle/>
          <a:p>
            <a:pPr algn="ctr"/>
            <a:endParaRPr lang="en-IN" sz="1867"/>
          </a:p>
        </p:txBody>
      </p:sp>
      <p:sp>
        <p:nvSpPr>
          <p:cNvPr id="43" name="TextBox 42">
            <a:extLst>
              <a:ext uri="{FF2B5EF4-FFF2-40B4-BE49-F238E27FC236}">
                <a16:creationId xmlns:a16="http://schemas.microsoft.com/office/drawing/2014/main" id="{4310465D-5264-58C8-25B0-FE397ABAAA79}"/>
              </a:ext>
            </a:extLst>
          </p:cNvPr>
          <p:cNvSpPr txBox="1"/>
          <p:nvPr/>
        </p:nvSpPr>
        <p:spPr>
          <a:xfrm>
            <a:off x="8566521" y="3391205"/>
            <a:ext cx="492443" cy="276999"/>
          </a:xfrm>
          <a:prstGeom prst="rect">
            <a:avLst/>
          </a:prstGeom>
          <a:noFill/>
        </p:spPr>
        <p:txBody>
          <a:bodyPr wrap="none" rtlCol="0">
            <a:spAutoFit/>
          </a:bodyPr>
          <a:lstStyle/>
          <a:p>
            <a:pPr algn="ctr"/>
            <a:r>
              <a:rPr lang="en-IN" sz="1200">
                <a:ln/>
                <a:solidFill>
                  <a:srgbClr val="102C54"/>
                </a:solidFill>
                <a:latin typeface="Arial"/>
                <a:cs typeface="Arial"/>
                <a:sym typeface="Arial"/>
                <a:rtl val="0"/>
              </a:rPr>
              <a:t>UPF</a:t>
            </a:r>
          </a:p>
        </p:txBody>
      </p:sp>
      <p:sp>
        <p:nvSpPr>
          <p:cNvPr id="44" name="TextBox 43">
            <a:extLst>
              <a:ext uri="{FF2B5EF4-FFF2-40B4-BE49-F238E27FC236}">
                <a16:creationId xmlns:a16="http://schemas.microsoft.com/office/drawing/2014/main" id="{7214C78B-4EC2-7D79-9703-45B127C65E6A}"/>
              </a:ext>
            </a:extLst>
          </p:cNvPr>
          <p:cNvSpPr txBox="1"/>
          <p:nvPr/>
        </p:nvSpPr>
        <p:spPr>
          <a:xfrm>
            <a:off x="8745830" y="3559726"/>
            <a:ext cx="651140" cy="205121"/>
          </a:xfrm>
          <a:prstGeom prst="rect">
            <a:avLst/>
          </a:prstGeom>
          <a:noFill/>
        </p:spPr>
        <p:txBody>
          <a:bodyPr wrap="none" rtlCol="0">
            <a:spAutoFit/>
          </a:bodyPr>
          <a:lstStyle/>
          <a:p>
            <a:pPr algn="ctr"/>
            <a:r>
              <a:rPr lang="en-IN" sz="733">
                <a:ln/>
                <a:solidFill>
                  <a:srgbClr val="102C54"/>
                </a:solidFill>
                <a:latin typeface="Arial"/>
                <a:cs typeface="Arial"/>
                <a:sym typeface="Arial"/>
                <a:rtl val="0"/>
              </a:rPr>
              <a:t>User Plane</a:t>
            </a:r>
          </a:p>
        </p:txBody>
      </p:sp>
      <p:sp>
        <p:nvSpPr>
          <p:cNvPr id="45" name="TextBox 44">
            <a:extLst>
              <a:ext uri="{FF2B5EF4-FFF2-40B4-BE49-F238E27FC236}">
                <a16:creationId xmlns:a16="http://schemas.microsoft.com/office/drawing/2014/main" id="{B33776FF-82EE-7ADF-1BFB-B007FA27EF74}"/>
              </a:ext>
            </a:extLst>
          </p:cNvPr>
          <p:cNvSpPr txBox="1"/>
          <p:nvPr/>
        </p:nvSpPr>
        <p:spPr>
          <a:xfrm>
            <a:off x="8743211" y="3700160"/>
            <a:ext cx="546945" cy="205121"/>
          </a:xfrm>
          <a:prstGeom prst="rect">
            <a:avLst/>
          </a:prstGeom>
          <a:noFill/>
        </p:spPr>
        <p:txBody>
          <a:bodyPr wrap="none" rtlCol="0">
            <a:spAutoFit/>
          </a:bodyPr>
          <a:lstStyle/>
          <a:p>
            <a:pPr algn="ctr"/>
            <a:r>
              <a:rPr lang="en-IN" sz="733">
                <a:ln/>
                <a:solidFill>
                  <a:srgbClr val="102C54"/>
                </a:solidFill>
                <a:latin typeface="Arial"/>
                <a:cs typeface="Arial"/>
                <a:sym typeface="Arial"/>
                <a:rtl val="0"/>
              </a:rPr>
              <a:t>Function</a:t>
            </a:r>
          </a:p>
        </p:txBody>
      </p:sp>
      <p:sp>
        <p:nvSpPr>
          <p:cNvPr id="46" name="Freeform: Shape 45">
            <a:extLst>
              <a:ext uri="{FF2B5EF4-FFF2-40B4-BE49-F238E27FC236}">
                <a16:creationId xmlns:a16="http://schemas.microsoft.com/office/drawing/2014/main" id="{15B80A04-F37A-BF42-4FFE-50017F4AA51B}"/>
              </a:ext>
            </a:extLst>
          </p:cNvPr>
          <p:cNvSpPr/>
          <p:nvPr/>
        </p:nvSpPr>
        <p:spPr>
          <a:xfrm>
            <a:off x="6375400" y="2888037"/>
            <a:ext cx="2387600" cy="655357"/>
          </a:xfrm>
          <a:custGeom>
            <a:avLst/>
            <a:gdLst>
              <a:gd name="connsiteX0" fmla="*/ 3581400 w 3581400"/>
              <a:gd name="connsiteY0" fmla="*/ 491518 h 983036"/>
              <a:gd name="connsiteX1" fmla="*/ 1790700 w 3581400"/>
              <a:gd name="connsiteY1" fmla="*/ 983036 h 983036"/>
              <a:gd name="connsiteX2" fmla="*/ 0 w 3581400"/>
              <a:gd name="connsiteY2" fmla="*/ 491518 h 983036"/>
              <a:gd name="connsiteX3" fmla="*/ 1790700 w 3581400"/>
              <a:gd name="connsiteY3" fmla="*/ 0 h 983036"/>
              <a:gd name="connsiteX4" fmla="*/ 3581400 w 3581400"/>
              <a:gd name="connsiteY4" fmla="*/ 491518 h 983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1400" h="983036">
                <a:moveTo>
                  <a:pt x="3581400" y="491518"/>
                </a:moveTo>
                <a:cubicBezTo>
                  <a:pt x="3581400" y="762976"/>
                  <a:pt x="2779676" y="983036"/>
                  <a:pt x="1790700" y="983036"/>
                </a:cubicBezTo>
                <a:cubicBezTo>
                  <a:pt x="801724" y="983036"/>
                  <a:pt x="0" y="762976"/>
                  <a:pt x="0" y="491518"/>
                </a:cubicBezTo>
                <a:cubicBezTo>
                  <a:pt x="0" y="220060"/>
                  <a:pt x="801724" y="0"/>
                  <a:pt x="1790700" y="0"/>
                </a:cubicBezTo>
                <a:cubicBezTo>
                  <a:pt x="2779676" y="0"/>
                  <a:pt x="3581400" y="220060"/>
                  <a:pt x="3581400" y="491518"/>
                </a:cubicBezTo>
                <a:close/>
              </a:path>
            </a:pathLst>
          </a:custGeom>
          <a:solidFill>
            <a:srgbClr val="FFFFFF"/>
          </a:solidFill>
          <a:ln w="29845" cap="flat">
            <a:solidFill>
              <a:srgbClr val="102C54"/>
            </a:solidFill>
            <a:prstDash val="solid"/>
            <a:miter/>
          </a:ln>
        </p:spPr>
        <p:txBody>
          <a:bodyPr rtlCol="0" anchor="ctr"/>
          <a:lstStyle/>
          <a:p>
            <a:pPr algn="ctr"/>
            <a:endParaRPr lang="en-IN" sz="1867"/>
          </a:p>
        </p:txBody>
      </p:sp>
      <p:sp>
        <p:nvSpPr>
          <p:cNvPr id="47" name="TextBox 46">
            <a:extLst>
              <a:ext uri="{FF2B5EF4-FFF2-40B4-BE49-F238E27FC236}">
                <a16:creationId xmlns:a16="http://schemas.microsoft.com/office/drawing/2014/main" id="{49F9DAE2-BA0C-BE37-EF43-4AB6AB24A6C3}"/>
              </a:ext>
            </a:extLst>
          </p:cNvPr>
          <p:cNvSpPr txBox="1"/>
          <p:nvPr/>
        </p:nvSpPr>
        <p:spPr>
          <a:xfrm>
            <a:off x="6627276" y="3016715"/>
            <a:ext cx="1883849" cy="276999"/>
          </a:xfrm>
          <a:prstGeom prst="rect">
            <a:avLst/>
          </a:prstGeom>
          <a:noFill/>
        </p:spPr>
        <p:txBody>
          <a:bodyPr wrap="none" rtlCol="0">
            <a:spAutoFit/>
          </a:bodyPr>
          <a:lstStyle/>
          <a:p>
            <a:pPr algn="ctr"/>
            <a:r>
              <a:rPr lang="en-IN" sz="1200">
                <a:ln/>
                <a:solidFill>
                  <a:srgbClr val="102C54"/>
                </a:solidFill>
                <a:latin typeface="Arial"/>
                <a:cs typeface="Arial"/>
                <a:sym typeface="Arial"/>
                <a:rtl val="0"/>
              </a:rPr>
              <a:t>Other Network Functions</a:t>
            </a:r>
          </a:p>
        </p:txBody>
      </p:sp>
      <p:sp>
        <p:nvSpPr>
          <p:cNvPr id="48" name="TextBox 47">
            <a:extLst>
              <a:ext uri="{FF2B5EF4-FFF2-40B4-BE49-F238E27FC236}">
                <a16:creationId xmlns:a16="http://schemas.microsoft.com/office/drawing/2014/main" id="{282EBB1C-EE67-9978-5637-5D0B86618A6C}"/>
              </a:ext>
            </a:extLst>
          </p:cNvPr>
          <p:cNvSpPr txBox="1"/>
          <p:nvPr/>
        </p:nvSpPr>
        <p:spPr>
          <a:xfrm>
            <a:off x="6844475" y="3291051"/>
            <a:ext cx="1721946" cy="205121"/>
          </a:xfrm>
          <a:prstGeom prst="rect">
            <a:avLst/>
          </a:prstGeom>
          <a:noFill/>
        </p:spPr>
        <p:txBody>
          <a:bodyPr wrap="none" rtlCol="0">
            <a:spAutoFit/>
          </a:bodyPr>
          <a:lstStyle/>
          <a:p>
            <a:pPr algn="ctr"/>
            <a:r>
              <a:rPr lang="en-IN" sz="733" dirty="0">
                <a:ln/>
                <a:solidFill>
                  <a:srgbClr val="102C54"/>
                </a:solidFill>
                <a:latin typeface="Arial"/>
                <a:cs typeface="Arial"/>
                <a:sym typeface="Arial"/>
                <a:rtl val="0"/>
              </a:rPr>
              <a:t>UDM, AUSF, PCF, NRF, NSSF, NEF</a:t>
            </a:r>
          </a:p>
        </p:txBody>
      </p:sp>
      <p:sp>
        <p:nvSpPr>
          <p:cNvPr id="49" name="Freeform: Shape 48">
            <a:extLst>
              <a:ext uri="{FF2B5EF4-FFF2-40B4-BE49-F238E27FC236}">
                <a16:creationId xmlns:a16="http://schemas.microsoft.com/office/drawing/2014/main" id="{D366455A-7465-E593-6C35-6C471675FC71}"/>
              </a:ext>
            </a:extLst>
          </p:cNvPr>
          <p:cNvSpPr/>
          <p:nvPr/>
        </p:nvSpPr>
        <p:spPr>
          <a:xfrm>
            <a:off x="10304992" y="3309338"/>
            <a:ext cx="994833" cy="561735"/>
          </a:xfrm>
          <a:custGeom>
            <a:avLst/>
            <a:gdLst>
              <a:gd name="connsiteX0" fmla="*/ 1343025 w 1492250"/>
              <a:gd name="connsiteY0" fmla="*/ 0 h 842602"/>
              <a:gd name="connsiteX1" fmla="*/ 1492250 w 1492250"/>
              <a:gd name="connsiteY1" fmla="*/ 0 h 842602"/>
              <a:gd name="connsiteX2" fmla="*/ 1492250 w 1492250"/>
              <a:gd name="connsiteY2" fmla="*/ 842603 h 842602"/>
              <a:gd name="connsiteX3" fmla="*/ 1343025 w 1492250"/>
              <a:gd name="connsiteY3" fmla="*/ 842603 h 842602"/>
              <a:gd name="connsiteX4" fmla="*/ 149225 w 1492250"/>
              <a:gd name="connsiteY4" fmla="*/ 842603 h 842602"/>
              <a:gd name="connsiteX5" fmla="*/ 0 w 1492250"/>
              <a:gd name="connsiteY5" fmla="*/ 842603 h 842602"/>
              <a:gd name="connsiteX6" fmla="*/ 0 w 1492250"/>
              <a:gd name="connsiteY6" fmla="*/ 0 h 842602"/>
              <a:gd name="connsiteX7" fmla="*/ 149225 w 1492250"/>
              <a:gd name="connsiteY7" fmla="*/ 0 h 84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50" h="842602">
                <a:moveTo>
                  <a:pt x="1343025" y="0"/>
                </a:moveTo>
                <a:cubicBezTo>
                  <a:pt x="1425439" y="0"/>
                  <a:pt x="1492250" y="0"/>
                  <a:pt x="1492250" y="0"/>
                </a:cubicBezTo>
                <a:lnTo>
                  <a:pt x="1492250" y="842603"/>
                </a:lnTo>
                <a:cubicBezTo>
                  <a:pt x="1492250" y="842603"/>
                  <a:pt x="1425439" y="842603"/>
                  <a:pt x="1343025" y="842603"/>
                </a:cubicBezTo>
                <a:lnTo>
                  <a:pt x="149225" y="842603"/>
                </a:lnTo>
                <a:cubicBezTo>
                  <a:pt x="66811" y="842603"/>
                  <a:pt x="0" y="842603"/>
                  <a:pt x="0" y="842603"/>
                </a:cubicBezTo>
                <a:lnTo>
                  <a:pt x="0" y="0"/>
                </a:lnTo>
                <a:cubicBezTo>
                  <a:pt x="0" y="0"/>
                  <a:pt x="66811" y="0"/>
                  <a:pt x="149225" y="0"/>
                </a:cubicBezTo>
                <a:close/>
              </a:path>
            </a:pathLst>
          </a:custGeom>
          <a:solidFill>
            <a:srgbClr val="CCCCCC"/>
          </a:solidFill>
          <a:ln w="29845" cap="flat">
            <a:solidFill>
              <a:srgbClr val="102C54"/>
            </a:solidFill>
            <a:prstDash val="solid"/>
            <a:miter/>
          </a:ln>
        </p:spPr>
        <p:txBody>
          <a:bodyPr rtlCol="0" anchor="ctr"/>
          <a:lstStyle/>
          <a:p>
            <a:pPr algn="ctr"/>
            <a:endParaRPr lang="en-IN" sz="1867"/>
          </a:p>
        </p:txBody>
      </p:sp>
      <p:sp>
        <p:nvSpPr>
          <p:cNvPr id="50" name="Freeform: Shape 49">
            <a:extLst>
              <a:ext uri="{FF2B5EF4-FFF2-40B4-BE49-F238E27FC236}">
                <a16:creationId xmlns:a16="http://schemas.microsoft.com/office/drawing/2014/main" id="{9F62FFC4-B65A-B421-85AB-0933410989D1}"/>
              </a:ext>
            </a:extLst>
          </p:cNvPr>
          <p:cNvSpPr/>
          <p:nvPr/>
        </p:nvSpPr>
        <p:spPr>
          <a:xfrm>
            <a:off x="10255250" y="3028470"/>
            <a:ext cx="1094317" cy="374490"/>
          </a:xfrm>
          <a:custGeom>
            <a:avLst/>
            <a:gdLst>
              <a:gd name="connsiteX0" fmla="*/ 1566863 w 1641475"/>
              <a:gd name="connsiteY0" fmla="*/ 0 h 561735"/>
              <a:gd name="connsiteX1" fmla="*/ 1641475 w 1641475"/>
              <a:gd name="connsiteY1" fmla="*/ 0 h 561735"/>
              <a:gd name="connsiteX2" fmla="*/ 1641475 w 1641475"/>
              <a:gd name="connsiteY2" fmla="*/ 561735 h 561735"/>
              <a:gd name="connsiteX3" fmla="*/ 1566863 w 1641475"/>
              <a:gd name="connsiteY3" fmla="*/ 561735 h 561735"/>
              <a:gd name="connsiteX4" fmla="*/ 74613 w 1641475"/>
              <a:gd name="connsiteY4" fmla="*/ 561735 h 561735"/>
              <a:gd name="connsiteX5" fmla="*/ 0 w 1641475"/>
              <a:gd name="connsiteY5" fmla="*/ 561735 h 561735"/>
              <a:gd name="connsiteX6" fmla="*/ 0 w 1641475"/>
              <a:gd name="connsiteY6" fmla="*/ 0 h 561735"/>
              <a:gd name="connsiteX7" fmla="*/ 74613 w 1641475"/>
              <a:gd name="connsiteY7" fmla="*/ 0 h 561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1475" h="561735">
                <a:moveTo>
                  <a:pt x="1566863" y="0"/>
                </a:moveTo>
                <a:cubicBezTo>
                  <a:pt x="1608071" y="0"/>
                  <a:pt x="1641475" y="0"/>
                  <a:pt x="1641475" y="0"/>
                </a:cubicBezTo>
                <a:lnTo>
                  <a:pt x="1641475" y="561735"/>
                </a:lnTo>
                <a:cubicBezTo>
                  <a:pt x="1641475" y="561735"/>
                  <a:pt x="1608071" y="561735"/>
                  <a:pt x="1566863" y="561735"/>
                </a:cubicBezTo>
                <a:lnTo>
                  <a:pt x="74613" y="561735"/>
                </a:lnTo>
                <a:cubicBezTo>
                  <a:pt x="33404" y="561735"/>
                  <a:pt x="0" y="561735"/>
                  <a:pt x="0" y="561735"/>
                </a:cubicBezTo>
                <a:lnTo>
                  <a:pt x="0" y="0"/>
                </a:lnTo>
                <a:cubicBezTo>
                  <a:pt x="0" y="0"/>
                  <a:pt x="33404" y="0"/>
                  <a:pt x="74613" y="0"/>
                </a:cubicBezTo>
                <a:close/>
              </a:path>
            </a:pathLst>
          </a:custGeom>
          <a:solidFill>
            <a:srgbClr val="102C54">
              <a:alpha val="90000"/>
            </a:srgbClr>
          </a:solidFill>
          <a:ln w="14923" cap="flat">
            <a:noFill/>
            <a:prstDash val="solid"/>
            <a:miter/>
          </a:ln>
        </p:spPr>
        <p:txBody>
          <a:bodyPr rtlCol="0" anchor="ctr"/>
          <a:lstStyle/>
          <a:p>
            <a:pPr algn="ctr"/>
            <a:endParaRPr lang="en-IN" sz="1867"/>
          </a:p>
        </p:txBody>
      </p:sp>
      <p:sp>
        <p:nvSpPr>
          <p:cNvPr id="51" name="TextBox 50">
            <a:extLst>
              <a:ext uri="{FF2B5EF4-FFF2-40B4-BE49-F238E27FC236}">
                <a16:creationId xmlns:a16="http://schemas.microsoft.com/office/drawing/2014/main" id="{301676EC-6904-83CA-F045-490A2CB2DA31}"/>
              </a:ext>
            </a:extLst>
          </p:cNvPr>
          <p:cNvSpPr txBox="1"/>
          <p:nvPr/>
        </p:nvSpPr>
        <p:spPr>
          <a:xfrm>
            <a:off x="10586645" y="3100975"/>
            <a:ext cx="431528" cy="297454"/>
          </a:xfrm>
          <a:prstGeom prst="rect">
            <a:avLst/>
          </a:prstGeom>
          <a:noFill/>
        </p:spPr>
        <p:txBody>
          <a:bodyPr wrap="none" rtlCol="0">
            <a:spAutoFit/>
          </a:bodyPr>
          <a:lstStyle/>
          <a:p>
            <a:pPr algn="ctr"/>
            <a:r>
              <a:rPr lang="en-IN" sz="1333">
                <a:ln/>
                <a:solidFill>
                  <a:srgbClr val="FFFFFF"/>
                </a:solidFill>
                <a:latin typeface="Arial"/>
                <a:cs typeface="Arial"/>
                <a:sym typeface="Arial"/>
                <a:rtl val="0"/>
              </a:rPr>
              <a:t>DN</a:t>
            </a:r>
          </a:p>
        </p:txBody>
      </p:sp>
      <p:sp>
        <p:nvSpPr>
          <p:cNvPr id="52" name="TextBox 51">
            <a:extLst>
              <a:ext uri="{FF2B5EF4-FFF2-40B4-BE49-F238E27FC236}">
                <a16:creationId xmlns:a16="http://schemas.microsoft.com/office/drawing/2014/main" id="{C22F68C2-3AAE-9E2E-357C-1E3EF96B197B}"/>
              </a:ext>
            </a:extLst>
          </p:cNvPr>
          <p:cNvSpPr txBox="1"/>
          <p:nvPr/>
        </p:nvSpPr>
        <p:spPr>
          <a:xfrm>
            <a:off x="10245206" y="3391205"/>
            <a:ext cx="1114408" cy="276999"/>
          </a:xfrm>
          <a:prstGeom prst="rect">
            <a:avLst/>
          </a:prstGeom>
          <a:noFill/>
        </p:spPr>
        <p:txBody>
          <a:bodyPr wrap="none" rtlCol="0">
            <a:spAutoFit/>
          </a:bodyPr>
          <a:lstStyle/>
          <a:p>
            <a:pPr algn="ctr"/>
            <a:r>
              <a:rPr lang="en-IN" sz="1200">
                <a:ln/>
                <a:solidFill>
                  <a:srgbClr val="102C54"/>
                </a:solidFill>
                <a:latin typeface="Arial"/>
                <a:cs typeface="Arial"/>
                <a:sym typeface="Arial"/>
                <a:rtl val="0"/>
              </a:rPr>
              <a:t>Data Network</a:t>
            </a:r>
          </a:p>
        </p:txBody>
      </p:sp>
      <p:sp>
        <p:nvSpPr>
          <p:cNvPr id="53" name="TextBox 52">
            <a:extLst>
              <a:ext uri="{FF2B5EF4-FFF2-40B4-BE49-F238E27FC236}">
                <a16:creationId xmlns:a16="http://schemas.microsoft.com/office/drawing/2014/main" id="{F12A85F7-7ED3-E8AF-95E5-C7670EDE6578}"/>
              </a:ext>
            </a:extLst>
          </p:cNvPr>
          <p:cNvSpPr txBox="1"/>
          <p:nvPr/>
        </p:nvSpPr>
        <p:spPr>
          <a:xfrm>
            <a:off x="10752638" y="3559726"/>
            <a:ext cx="925253" cy="205121"/>
          </a:xfrm>
          <a:prstGeom prst="rect">
            <a:avLst/>
          </a:prstGeom>
          <a:noFill/>
        </p:spPr>
        <p:txBody>
          <a:bodyPr wrap="none" rtlCol="0">
            <a:spAutoFit/>
          </a:bodyPr>
          <a:lstStyle/>
          <a:p>
            <a:pPr algn="ctr"/>
            <a:r>
              <a:rPr lang="en-IN" sz="733">
                <a:ln/>
                <a:solidFill>
                  <a:srgbClr val="102C54"/>
                </a:solidFill>
                <a:latin typeface="Arial"/>
                <a:cs typeface="Arial"/>
                <a:sym typeface="Arial"/>
                <a:rtl val="0"/>
              </a:rPr>
              <a:t>Internet, IMS, etc.</a:t>
            </a:r>
          </a:p>
        </p:txBody>
      </p:sp>
      <p:sp>
        <p:nvSpPr>
          <p:cNvPr id="54" name="Freeform: Shape 53">
            <a:extLst>
              <a:ext uri="{FF2B5EF4-FFF2-40B4-BE49-F238E27FC236}">
                <a16:creationId xmlns:a16="http://schemas.microsoft.com/office/drawing/2014/main" id="{AC29CAE1-0EBB-EDA7-0BDA-5224D0ABB5F4}"/>
              </a:ext>
            </a:extLst>
          </p:cNvPr>
          <p:cNvSpPr/>
          <p:nvPr/>
        </p:nvSpPr>
        <p:spPr>
          <a:xfrm>
            <a:off x="1848909" y="3590206"/>
            <a:ext cx="1243541" cy="9362"/>
          </a:xfrm>
          <a:custGeom>
            <a:avLst/>
            <a:gdLst>
              <a:gd name="connsiteX0" fmla="*/ 0 w 1865312"/>
              <a:gd name="connsiteY0" fmla="*/ 0 h 14043"/>
              <a:gd name="connsiteX1" fmla="*/ 1865313 w 1865312"/>
              <a:gd name="connsiteY1" fmla="*/ 0 h 14043"/>
            </a:gdLst>
            <a:ahLst/>
            <a:cxnLst>
              <a:cxn ang="0">
                <a:pos x="connsiteX0" y="connsiteY0"/>
              </a:cxn>
              <a:cxn ang="0">
                <a:pos x="connsiteX1" y="connsiteY1"/>
              </a:cxn>
            </a:cxnLst>
            <a:rect l="l" t="t" r="r" b="b"/>
            <a:pathLst>
              <a:path w="1865312" h="14043">
                <a:moveTo>
                  <a:pt x="0" y="0"/>
                </a:moveTo>
                <a:lnTo>
                  <a:pt x="1865313" y="0"/>
                </a:lnTo>
              </a:path>
            </a:pathLst>
          </a:custGeom>
          <a:ln w="22384" cap="flat">
            <a:solidFill>
              <a:srgbClr val="102C54"/>
            </a:solidFill>
            <a:prstDash val="solid"/>
            <a:miter/>
          </a:ln>
        </p:spPr>
        <p:txBody>
          <a:bodyPr rtlCol="0" anchor="ctr"/>
          <a:lstStyle/>
          <a:p>
            <a:pPr algn="ctr"/>
            <a:endParaRPr lang="en-IN" sz="1867"/>
          </a:p>
        </p:txBody>
      </p:sp>
      <p:sp>
        <p:nvSpPr>
          <p:cNvPr id="55" name="Freeform: Shape 54">
            <a:extLst>
              <a:ext uri="{FF2B5EF4-FFF2-40B4-BE49-F238E27FC236}">
                <a16:creationId xmlns:a16="http://schemas.microsoft.com/office/drawing/2014/main" id="{FFB0FEC4-790F-DDE8-C5E9-7A32A27AE31E}"/>
              </a:ext>
            </a:extLst>
          </p:cNvPr>
          <p:cNvSpPr/>
          <p:nvPr/>
        </p:nvSpPr>
        <p:spPr>
          <a:xfrm>
            <a:off x="2246842" y="3496583"/>
            <a:ext cx="198967" cy="187245"/>
          </a:xfrm>
          <a:custGeom>
            <a:avLst/>
            <a:gdLst>
              <a:gd name="connsiteX0" fmla="*/ 298450 w 298450"/>
              <a:gd name="connsiteY0" fmla="*/ 140434 h 280867"/>
              <a:gd name="connsiteX1" fmla="*/ 149225 w 298450"/>
              <a:gd name="connsiteY1" fmla="*/ 280868 h 280867"/>
              <a:gd name="connsiteX2" fmla="*/ 0 w 298450"/>
              <a:gd name="connsiteY2" fmla="*/ 140434 h 280867"/>
              <a:gd name="connsiteX3" fmla="*/ 149225 w 298450"/>
              <a:gd name="connsiteY3" fmla="*/ 0 h 280867"/>
              <a:gd name="connsiteX4" fmla="*/ 298450 w 298450"/>
              <a:gd name="connsiteY4" fmla="*/ 140434 h 280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280867">
                <a:moveTo>
                  <a:pt x="298450" y="140434"/>
                </a:moveTo>
                <a:cubicBezTo>
                  <a:pt x="298450" y="217993"/>
                  <a:pt x="231640" y="280868"/>
                  <a:pt x="149225" y="280868"/>
                </a:cubicBezTo>
                <a:cubicBezTo>
                  <a:pt x="66810" y="280868"/>
                  <a:pt x="0" y="217993"/>
                  <a:pt x="0" y="140434"/>
                </a:cubicBezTo>
                <a:cubicBezTo>
                  <a:pt x="0" y="62874"/>
                  <a:pt x="66810" y="0"/>
                  <a:pt x="149225" y="0"/>
                </a:cubicBezTo>
                <a:cubicBezTo>
                  <a:pt x="231640" y="0"/>
                  <a:pt x="298450" y="62874"/>
                  <a:pt x="298450" y="140434"/>
                </a:cubicBezTo>
                <a:close/>
              </a:path>
            </a:pathLst>
          </a:custGeom>
          <a:solidFill>
            <a:srgbClr val="E8F0FE"/>
          </a:solidFill>
          <a:ln w="29845" cap="flat">
            <a:solidFill>
              <a:srgbClr val="102C54"/>
            </a:solidFill>
            <a:prstDash val="solid"/>
            <a:miter/>
          </a:ln>
        </p:spPr>
        <p:txBody>
          <a:bodyPr rtlCol="0" anchor="ctr"/>
          <a:lstStyle/>
          <a:p>
            <a:pPr algn="ctr"/>
            <a:endParaRPr lang="en-IN" sz="1867"/>
          </a:p>
        </p:txBody>
      </p:sp>
      <p:sp>
        <p:nvSpPr>
          <p:cNvPr id="56" name="TextBox 55">
            <a:extLst>
              <a:ext uri="{FF2B5EF4-FFF2-40B4-BE49-F238E27FC236}">
                <a16:creationId xmlns:a16="http://schemas.microsoft.com/office/drawing/2014/main" id="{8A02DD3B-FD83-FF0A-E2FC-4F00BF1C3EA8}"/>
              </a:ext>
            </a:extLst>
          </p:cNvPr>
          <p:cNvSpPr txBox="1"/>
          <p:nvPr/>
        </p:nvSpPr>
        <p:spPr>
          <a:xfrm>
            <a:off x="2164463" y="3494250"/>
            <a:ext cx="551754" cy="235898"/>
          </a:xfrm>
          <a:prstGeom prst="rect">
            <a:avLst/>
          </a:prstGeom>
          <a:noFill/>
        </p:spPr>
        <p:txBody>
          <a:bodyPr wrap="none" rtlCol="0">
            <a:spAutoFit/>
          </a:bodyPr>
          <a:lstStyle/>
          <a:p>
            <a:pPr algn="ctr"/>
            <a:r>
              <a:rPr lang="en-IN" sz="933" b="1" dirty="0">
                <a:ln/>
                <a:solidFill>
                  <a:srgbClr val="102C54"/>
                </a:solidFill>
                <a:latin typeface="Arial"/>
                <a:cs typeface="Arial"/>
                <a:sym typeface="Arial"/>
                <a:rtl val="0"/>
              </a:rPr>
              <a:t>NR </a:t>
            </a:r>
            <a:r>
              <a:rPr lang="en-IN" sz="933" b="1" dirty="0" err="1">
                <a:ln/>
                <a:solidFill>
                  <a:srgbClr val="102C54"/>
                </a:solidFill>
                <a:latin typeface="Arial"/>
                <a:cs typeface="Arial"/>
                <a:sym typeface="Arial"/>
                <a:rtl val="0"/>
              </a:rPr>
              <a:t>Uu</a:t>
            </a:r>
            <a:endParaRPr lang="en-IN" sz="933" b="1" dirty="0">
              <a:ln/>
              <a:solidFill>
                <a:srgbClr val="102C54"/>
              </a:solidFill>
              <a:latin typeface="Arial"/>
              <a:cs typeface="Arial"/>
              <a:sym typeface="Arial"/>
              <a:rtl val="0"/>
            </a:endParaRPr>
          </a:p>
        </p:txBody>
      </p:sp>
      <p:sp>
        <p:nvSpPr>
          <p:cNvPr id="57" name="Freeform: Shape 56">
            <a:extLst>
              <a:ext uri="{FF2B5EF4-FFF2-40B4-BE49-F238E27FC236}">
                <a16:creationId xmlns:a16="http://schemas.microsoft.com/office/drawing/2014/main" id="{30E6F676-9470-7A65-93A0-25E628F24B0E}"/>
              </a:ext>
            </a:extLst>
          </p:cNvPr>
          <p:cNvSpPr/>
          <p:nvPr/>
        </p:nvSpPr>
        <p:spPr>
          <a:xfrm>
            <a:off x="1848909" y="2319614"/>
            <a:ext cx="4725458" cy="1083346"/>
          </a:xfrm>
          <a:custGeom>
            <a:avLst/>
            <a:gdLst>
              <a:gd name="connsiteX0" fmla="*/ 0 w 7088187"/>
              <a:gd name="connsiteY0" fmla="*/ 1625020 h 1625019"/>
              <a:gd name="connsiteX1" fmla="*/ 7088188 w 7088187"/>
              <a:gd name="connsiteY1" fmla="*/ 501549 h 1625019"/>
            </a:gdLst>
            <a:ahLst/>
            <a:cxnLst>
              <a:cxn ang="0">
                <a:pos x="connsiteX0" y="connsiteY0"/>
              </a:cxn>
              <a:cxn ang="0">
                <a:pos x="connsiteX1" y="connsiteY1"/>
              </a:cxn>
            </a:cxnLst>
            <a:rect l="l" t="t" r="r" b="b"/>
            <a:pathLst>
              <a:path w="7088187" h="1625019">
                <a:moveTo>
                  <a:pt x="0" y="1625020"/>
                </a:moveTo>
                <a:cubicBezTo>
                  <a:pt x="1989667" y="-60186"/>
                  <a:pt x="4352396" y="-434676"/>
                  <a:pt x="7088188" y="501549"/>
                </a:cubicBezTo>
              </a:path>
            </a:pathLst>
          </a:custGeom>
          <a:noFill/>
          <a:ln w="29845" cap="flat">
            <a:solidFill>
              <a:srgbClr val="102C54"/>
            </a:solidFill>
            <a:custDash>
              <a:ds d="375000" sp="225000"/>
            </a:custDash>
            <a:miter/>
          </a:ln>
        </p:spPr>
        <p:txBody>
          <a:bodyPr rtlCol="0" anchor="ctr"/>
          <a:lstStyle/>
          <a:p>
            <a:pPr algn="ctr"/>
            <a:endParaRPr lang="en-IN" sz="1867"/>
          </a:p>
        </p:txBody>
      </p:sp>
      <p:sp>
        <p:nvSpPr>
          <p:cNvPr id="58" name="Freeform: Shape 57">
            <a:extLst>
              <a:ext uri="{FF2B5EF4-FFF2-40B4-BE49-F238E27FC236}">
                <a16:creationId xmlns:a16="http://schemas.microsoft.com/office/drawing/2014/main" id="{B61FE3B8-E251-A222-824A-BFBC78B2A619}"/>
              </a:ext>
            </a:extLst>
          </p:cNvPr>
          <p:cNvSpPr/>
          <p:nvPr/>
        </p:nvSpPr>
        <p:spPr>
          <a:xfrm>
            <a:off x="4236509" y="2185868"/>
            <a:ext cx="198967" cy="187245"/>
          </a:xfrm>
          <a:custGeom>
            <a:avLst/>
            <a:gdLst>
              <a:gd name="connsiteX0" fmla="*/ 298450 w 298450"/>
              <a:gd name="connsiteY0" fmla="*/ 140434 h 280867"/>
              <a:gd name="connsiteX1" fmla="*/ 149225 w 298450"/>
              <a:gd name="connsiteY1" fmla="*/ 280868 h 280867"/>
              <a:gd name="connsiteX2" fmla="*/ 0 w 298450"/>
              <a:gd name="connsiteY2" fmla="*/ 140434 h 280867"/>
              <a:gd name="connsiteX3" fmla="*/ 149225 w 298450"/>
              <a:gd name="connsiteY3" fmla="*/ 0 h 280867"/>
              <a:gd name="connsiteX4" fmla="*/ 298450 w 298450"/>
              <a:gd name="connsiteY4" fmla="*/ 140434 h 280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280867">
                <a:moveTo>
                  <a:pt x="298450" y="140434"/>
                </a:moveTo>
                <a:cubicBezTo>
                  <a:pt x="298450" y="217993"/>
                  <a:pt x="231640" y="280868"/>
                  <a:pt x="149225" y="280868"/>
                </a:cubicBezTo>
                <a:cubicBezTo>
                  <a:pt x="66810" y="280868"/>
                  <a:pt x="0" y="217993"/>
                  <a:pt x="0" y="140434"/>
                </a:cubicBezTo>
                <a:cubicBezTo>
                  <a:pt x="0" y="62874"/>
                  <a:pt x="66810" y="0"/>
                  <a:pt x="149225" y="0"/>
                </a:cubicBezTo>
                <a:cubicBezTo>
                  <a:pt x="231640" y="0"/>
                  <a:pt x="298450" y="62874"/>
                  <a:pt x="298450" y="140434"/>
                </a:cubicBezTo>
                <a:close/>
              </a:path>
            </a:pathLst>
          </a:custGeom>
          <a:solidFill>
            <a:srgbClr val="E8F0FE"/>
          </a:solidFill>
          <a:ln w="29845" cap="flat">
            <a:solidFill>
              <a:srgbClr val="102C54"/>
            </a:solidFill>
            <a:prstDash val="solid"/>
            <a:miter/>
          </a:ln>
        </p:spPr>
        <p:txBody>
          <a:bodyPr rtlCol="0" anchor="ctr"/>
          <a:lstStyle/>
          <a:p>
            <a:pPr algn="ctr"/>
            <a:endParaRPr lang="en-IN" sz="1867"/>
          </a:p>
        </p:txBody>
      </p:sp>
      <p:sp>
        <p:nvSpPr>
          <p:cNvPr id="59" name="TextBox 58">
            <a:extLst>
              <a:ext uri="{FF2B5EF4-FFF2-40B4-BE49-F238E27FC236}">
                <a16:creationId xmlns:a16="http://schemas.microsoft.com/office/drawing/2014/main" id="{70F6B3F9-EFE2-4985-BB4A-5FBD6924ED99}"/>
              </a:ext>
            </a:extLst>
          </p:cNvPr>
          <p:cNvSpPr txBox="1"/>
          <p:nvPr/>
        </p:nvSpPr>
        <p:spPr>
          <a:xfrm>
            <a:off x="4174799" y="2173450"/>
            <a:ext cx="338555" cy="235898"/>
          </a:xfrm>
          <a:prstGeom prst="rect">
            <a:avLst/>
          </a:prstGeom>
          <a:noFill/>
        </p:spPr>
        <p:txBody>
          <a:bodyPr wrap="none" rtlCol="0">
            <a:spAutoFit/>
          </a:bodyPr>
          <a:lstStyle/>
          <a:p>
            <a:pPr algn="ctr"/>
            <a:r>
              <a:rPr lang="en-IN" sz="933" b="1" dirty="0">
                <a:ln/>
                <a:solidFill>
                  <a:srgbClr val="102C54"/>
                </a:solidFill>
                <a:latin typeface="Arial"/>
                <a:cs typeface="Arial"/>
                <a:sym typeface="Arial"/>
                <a:rtl val="0"/>
              </a:rPr>
              <a:t>N1</a:t>
            </a:r>
          </a:p>
        </p:txBody>
      </p:sp>
      <p:sp>
        <p:nvSpPr>
          <p:cNvPr id="60" name="Freeform: Shape 59">
            <a:extLst>
              <a:ext uri="{FF2B5EF4-FFF2-40B4-BE49-F238E27FC236}">
                <a16:creationId xmlns:a16="http://schemas.microsoft.com/office/drawing/2014/main" id="{B437C519-9B8E-E2B6-9704-D086EA6DCEFB}"/>
              </a:ext>
            </a:extLst>
          </p:cNvPr>
          <p:cNvSpPr/>
          <p:nvPr/>
        </p:nvSpPr>
        <p:spPr>
          <a:xfrm>
            <a:off x="4584700" y="2934848"/>
            <a:ext cx="1492250" cy="9362"/>
          </a:xfrm>
          <a:custGeom>
            <a:avLst/>
            <a:gdLst>
              <a:gd name="connsiteX0" fmla="*/ 0 w 2238375"/>
              <a:gd name="connsiteY0" fmla="*/ 0 h 14043"/>
              <a:gd name="connsiteX1" fmla="*/ 2238375 w 2238375"/>
              <a:gd name="connsiteY1" fmla="*/ 0 h 14043"/>
            </a:gdLst>
            <a:ahLst/>
            <a:cxnLst>
              <a:cxn ang="0">
                <a:pos x="connsiteX0" y="connsiteY0"/>
              </a:cxn>
              <a:cxn ang="0">
                <a:pos x="connsiteX1" y="connsiteY1"/>
              </a:cxn>
            </a:cxnLst>
            <a:rect l="l" t="t" r="r" b="b"/>
            <a:pathLst>
              <a:path w="2238375" h="14043">
                <a:moveTo>
                  <a:pt x="0" y="0"/>
                </a:moveTo>
                <a:lnTo>
                  <a:pt x="2238375" y="0"/>
                </a:lnTo>
              </a:path>
            </a:pathLst>
          </a:custGeom>
          <a:ln w="22384" cap="flat">
            <a:solidFill>
              <a:srgbClr val="102C54"/>
            </a:solidFill>
            <a:prstDash val="solid"/>
            <a:miter/>
          </a:ln>
        </p:spPr>
        <p:txBody>
          <a:bodyPr rtlCol="0" anchor="ctr"/>
          <a:lstStyle/>
          <a:p>
            <a:pPr algn="ctr"/>
            <a:endParaRPr lang="en-IN" sz="1867"/>
          </a:p>
        </p:txBody>
      </p:sp>
      <p:sp>
        <p:nvSpPr>
          <p:cNvPr id="61" name="Freeform: Shape 60">
            <a:extLst>
              <a:ext uri="{FF2B5EF4-FFF2-40B4-BE49-F238E27FC236}">
                <a16:creationId xmlns:a16="http://schemas.microsoft.com/office/drawing/2014/main" id="{F4003504-E63F-C1C3-1893-4BDBFD2BBCED}"/>
              </a:ext>
            </a:extLst>
          </p:cNvPr>
          <p:cNvSpPr/>
          <p:nvPr/>
        </p:nvSpPr>
        <p:spPr>
          <a:xfrm>
            <a:off x="5231342" y="2841226"/>
            <a:ext cx="198967" cy="187245"/>
          </a:xfrm>
          <a:custGeom>
            <a:avLst/>
            <a:gdLst>
              <a:gd name="connsiteX0" fmla="*/ 298450 w 298450"/>
              <a:gd name="connsiteY0" fmla="*/ 140434 h 280867"/>
              <a:gd name="connsiteX1" fmla="*/ 149225 w 298450"/>
              <a:gd name="connsiteY1" fmla="*/ 280868 h 280867"/>
              <a:gd name="connsiteX2" fmla="*/ 0 w 298450"/>
              <a:gd name="connsiteY2" fmla="*/ 140434 h 280867"/>
              <a:gd name="connsiteX3" fmla="*/ 149225 w 298450"/>
              <a:gd name="connsiteY3" fmla="*/ 0 h 280867"/>
              <a:gd name="connsiteX4" fmla="*/ 298450 w 298450"/>
              <a:gd name="connsiteY4" fmla="*/ 140434 h 280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280867">
                <a:moveTo>
                  <a:pt x="298450" y="140434"/>
                </a:moveTo>
                <a:cubicBezTo>
                  <a:pt x="298450" y="217993"/>
                  <a:pt x="231639" y="280868"/>
                  <a:pt x="149225" y="280868"/>
                </a:cubicBezTo>
                <a:cubicBezTo>
                  <a:pt x="66811" y="280868"/>
                  <a:pt x="0" y="217993"/>
                  <a:pt x="0" y="140434"/>
                </a:cubicBezTo>
                <a:cubicBezTo>
                  <a:pt x="0" y="62874"/>
                  <a:pt x="66811" y="0"/>
                  <a:pt x="149225" y="0"/>
                </a:cubicBezTo>
                <a:cubicBezTo>
                  <a:pt x="231639" y="0"/>
                  <a:pt x="298450" y="62874"/>
                  <a:pt x="298450" y="140434"/>
                </a:cubicBezTo>
                <a:close/>
              </a:path>
            </a:pathLst>
          </a:custGeom>
          <a:solidFill>
            <a:srgbClr val="E8F0FE"/>
          </a:solidFill>
          <a:ln w="29845" cap="flat">
            <a:solidFill>
              <a:srgbClr val="102C54"/>
            </a:solidFill>
            <a:prstDash val="solid"/>
            <a:miter/>
          </a:ln>
        </p:spPr>
        <p:txBody>
          <a:bodyPr rtlCol="0" anchor="ctr"/>
          <a:lstStyle/>
          <a:p>
            <a:pPr algn="ctr"/>
            <a:endParaRPr lang="en-IN" sz="1867"/>
          </a:p>
        </p:txBody>
      </p:sp>
      <p:sp>
        <p:nvSpPr>
          <p:cNvPr id="62" name="TextBox 61">
            <a:extLst>
              <a:ext uri="{FF2B5EF4-FFF2-40B4-BE49-F238E27FC236}">
                <a16:creationId xmlns:a16="http://schemas.microsoft.com/office/drawing/2014/main" id="{AAC0042C-BC53-72B1-1F9D-67B2FE27C78B}"/>
              </a:ext>
            </a:extLst>
          </p:cNvPr>
          <p:cNvSpPr txBox="1"/>
          <p:nvPr/>
        </p:nvSpPr>
        <p:spPr>
          <a:xfrm>
            <a:off x="5161930" y="2833850"/>
            <a:ext cx="338555" cy="235898"/>
          </a:xfrm>
          <a:prstGeom prst="rect">
            <a:avLst/>
          </a:prstGeom>
          <a:noFill/>
        </p:spPr>
        <p:txBody>
          <a:bodyPr wrap="none" rtlCol="0">
            <a:spAutoFit/>
          </a:bodyPr>
          <a:lstStyle/>
          <a:p>
            <a:pPr algn="ctr"/>
            <a:r>
              <a:rPr lang="en-IN" sz="933" b="1" dirty="0">
                <a:ln/>
                <a:solidFill>
                  <a:srgbClr val="102C54"/>
                </a:solidFill>
                <a:latin typeface="Arial"/>
                <a:cs typeface="Arial"/>
                <a:sym typeface="Arial"/>
                <a:rtl val="0"/>
              </a:rPr>
              <a:t>N2</a:t>
            </a:r>
          </a:p>
        </p:txBody>
      </p:sp>
      <p:sp>
        <p:nvSpPr>
          <p:cNvPr id="63" name="Freeform: Shape 62">
            <a:extLst>
              <a:ext uri="{FF2B5EF4-FFF2-40B4-BE49-F238E27FC236}">
                <a16:creationId xmlns:a16="http://schemas.microsoft.com/office/drawing/2014/main" id="{C4262B69-7BB7-2017-A175-DE5C124C15A7}"/>
              </a:ext>
            </a:extLst>
          </p:cNvPr>
          <p:cNvSpPr/>
          <p:nvPr/>
        </p:nvSpPr>
        <p:spPr>
          <a:xfrm>
            <a:off x="4584700" y="3590206"/>
            <a:ext cx="3730625" cy="9362"/>
          </a:xfrm>
          <a:custGeom>
            <a:avLst/>
            <a:gdLst>
              <a:gd name="connsiteX0" fmla="*/ 0 w 5595937"/>
              <a:gd name="connsiteY0" fmla="*/ 0 h 14043"/>
              <a:gd name="connsiteX1" fmla="*/ 5595938 w 5595937"/>
              <a:gd name="connsiteY1" fmla="*/ 0 h 14043"/>
            </a:gdLst>
            <a:ahLst/>
            <a:cxnLst>
              <a:cxn ang="0">
                <a:pos x="connsiteX0" y="connsiteY0"/>
              </a:cxn>
              <a:cxn ang="0">
                <a:pos x="connsiteX1" y="connsiteY1"/>
              </a:cxn>
            </a:cxnLst>
            <a:rect l="l" t="t" r="r" b="b"/>
            <a:pathLst>
              <a:path w="5595937" h="14043">
                <a:moveTo>
                  <a:pt x="0" y="0"/>
                </a:moveTo>
                <a:lnTo>
                  <a:pt x="5595938" y="0"/>
                </a:lnTo>
              </a:path>
            </a:pathLst>
          </a:custGeom>
          <a:ln w="22384" cap="flat">
            <a:solidFill>
              <a:srgbClr val="102C54"/>
            </a:solidFill>
            <a:prstDash val="solid"/>
            <a:miter/>
          </a:ln>
        </p:spPr>
        <p:txBody>
          <a:bodyPr rtlCol="0" anchor="ctr"/>
          <a:lstStyle/>
          <a:p>
            <a:pPr algn="ctr"/>
            <a:endParaRPr lang="en-IN" sz="1867"/>
          </a:p>
        </p:txBody>
      </p:sp>
      <p:sp>
        <p:nvSpPr>
          <p:cNvPr id="64" name="Freeform: Shape 63">
            <a:extLst>
              <a:ext uri="{FF2B5EF4-FFF2-40B4-BE49-F238E27FC236}">
                <a16:creationId xmlns:a16="http://schemas.microsoft.com/office/drawing/2014/main" id="{C6659C60-B356-D223-B5C4-9480F4CEECC9}"/>
              </a:ext>
            </a:extLst>
          </p:cNvPr>
          <p:cNvSpPr/>
          <p:nvPr/>
        </p:nvSpPr>
        <p:spPr>
          <a:xfrm>
            <a:off x="6226175" y="3496583"/>
            <a:ext cx="198967" cy="187245"/>
          </a:xfrm>
          <a:custGeom>
            <a:avLst/>
            <a:gdLst>
              <a:gd name="connsiteX0" fmla="*/ 298450 w 298450"/>
              <a:gd name="connsiteY0" fmla="*/ 140434 h 280867"/>
              <a:gd name="connsiteX1" fmla="*/ 149225 w 298450"/>
              <a:gd name="connsiteY1" fmla="*/ 280868 h 280867"/>
              <a:gd name="connsiteX2" fmla="*/ 0 w 298450"/>
              <a:gd name="connsiteY2" fmla="*/ 140434 h 280867"/>
              <a:gd name="connsiteX3" fmla="*/ 149225 w 298450"/>
              <a:gd name="connsiteY3" fmla="*/ 0 h 280867"/>
              <a:gd name="connsiteX4" fmla="*/ 298450 w 298450"/>
              <a:gd name="connsiteY4" fmla="*/ 140434 h 280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280867">
                <a:moveTo>
                  <a:pt x="298450" y="140434"/>
                </a:moveTo>
                <a:cubicBezTo>
                  <a:pt x="298450" y="217993"/>
                  <a:pt x="231639" y="280868"/>
                  <a:pt x="149225" y="280868"/>
                </a:cubicBezTo>
                <a:cubicBezTo>
                  <a:pt x="66811" y="280868"/>
                  <a:pt x="0" y="217993"/>
                  <a:pt x="0" y="140434"/>
                </a:cubicBezTo>
                <a:cubicBezTo>
                  <a:pt x="0" y="62874"/>
                  <a:pt x="66811" y="0"/>
                  <a:pt x="149225" y="0"/>
                </a:cubicBezTo>
                <a:cubicBezTo>
                  <a:pt x="231639" y="0"/>
                  <a:pt x="298450" y="62874"/>
                  <a:pt x="298450" y="140434"/>
                </a:cubicBezTo>
                <a:close/>
              </a:path>
            </a:pathLst>
          </a:custGeom>
          <a:solidFill>
            <a:srgbClr val="E8F0FE"/>
          </a:solidFill>
          <a:ln w="29845" cap="flat">
            <a:solidFill>
              <a:srgbClr val="102C54"/>
            </a:solidFill>
            <a:prstDash val="solid"/>
            <a:miter/>
          </a:ln>
        </p:spPr>
        <p:txBody>
          <a:bodyPr rtlCol="0" anchor="ctr"/>
          <a:lstStyle/>
          <a:p>
            <a:pPr algn="ctr"/>
            <a:endParaRPr lang="en-IN" sz="1867"/>
          </a:p>
        </p:txBody>
      </p:sp>
      <p:sp>
        <p:nvSpPr>
          <p:cNvPr id="65" name="TextBox 64">
            <a:extLst>
              <a:ext uri="{FF2B5EF4-FFF2-40B4-BE49-F238E27FC236}">
                <a16:creationId xmlns:a16="http://schemas.microsoft.com/office/drawing/2014/main" id="{A3D51371-A57A-BE1A-6925-45408A1BBE2A}"/>
              </a:ext>
            </a:extLst>
          </p:cNvPr>
          <p:cNvSpPr txBox="1"/>
          <p:nvPr/>
        </p:nvSpPr>
        <p:spPr>
          <a:xfrm>
            <a:off x="6096000" y="3479800"/>
            <a:ext cx="443294" cy="235898"/>
          </a:xfrm>
          <a:prstGeom prst="rect">
            <a:avLst/>
          </a:prstGeom>
          <a:noFill/>
        </p:spPr>
        <p:txBody>
          <a:bodyPr wrap="square" rtlCol="0">
            <a:spAutoFit/>
          </a:bodyPr>
          <a:lstStyle/>
          <a:p>
            <a:pPr algn="ctr"/>
            <a:r>
              <a:rPr lang="en-IN" sz="933" b="1" dirty="0">
                <a:ln/>
                <a:solidFill>
                  <a:srgbClr val="102C54"/>
                </a:solidFill>
                <a:latin typeface="Arial"/>
                <a:cs typeface="Arial"/>
                <a:sym typeface="Arial"/>
                <a:rtl val="0"/>
              </a:rPr>
              <a:t>N3</a:t>
            </a:r>
          </a:p>
        </p:txBody>
      </p:sp>
      <p:sp>
        <p:nvSpPr>
          <p:cNvPr id="66" name="Freeform: Shape 65">
            <a:extLst>
              <a:ext uri="{FF2B5EF4-FFF2-40B4-BE49-F238E27FC236}">
                <a16:creationId xmlns:a16="http://schemas.microsoft.com/office/drawing/2014/main" id="{AE01DEBE-475E-E245-FBA6-B1A5C7CF8842}"/>
              </a:ext>
            </a:extLst>
          </p:cNvPr>
          <p:cNvSpPr/>
          <p:nvPr/>
        </p:nvSpPr>
        <p:spPr>
          <a:xfrm>
            <a:off x="7071784" y="3871073"/>
            <a:ext cx="1740958" cy="374490"/>
          </a:xfrm>
          <a:custGeom>
            <a:avLst/>
            <a:gdLst>
              <a:gd name="connsiteX0" fmla="*/ 0 w 2611437"/>
              <a:gd name="connsiteY0" fmla="*/ 561735 h 561735"/>
              <a:gd name="connsiteX1" fmla="*/ 2611438 w 2611437"/>
              <a:gd name="connsiteY1" fmla="*/ 0 h 561735"/>
            </a:gdLst>
            <a:ahLst/>
            <a:cxnLst>
              <a:cxn ang="0">
                <a:pos x="connsiteX0" y="connsiteY0"/>
              </a:cxn>
              <a:cxn ang="0">
                <a:pos x="connsiteX1" y="connsiteY1"/>
              </a:cxn>
            </a:cxnLst>
            <a:rect l="l" t="t" r="r" b="b"/>
            <a:pathLst>
              <a:path w="2611437" h="561735">
                <a:moveTo>
                  <a:pt x="0" y="561735"/>
                </a:moveTo>
                <a:lnTo>
                  <a:pt x="2611438" y="0"/>
                </a:lnTo>
              </a:path>
            </a:pathLst>
          </a:custGeom>
          <a:ln w="22384" cap="flat">
            <a:solidFill>
              <a:srgbClr val="102C54"/>
            </a:solidFill>
            <a:prstDash val="solid"/>
            <a:miter/>
          </a:ln>
        </p:spPr>
        <p:txBody>
          <a:bodyPr rtlCol="0" anchor="ctr"/>
          <a:lstStyle/>
          <a:p>
            <a:pPr algn="ctr"/>
            <a:endParaRPr lang="en-IN" sz="1867"/>
          </a:p>
        </p:txBody>
      </p:sp>
      <p:sp>
        <p:nvSpPr>
          <p:cNvPr id="67" name="Freeform: Shape 66">
            <a:extLst>
              <a:ext uri="{FF2B5EF4-FFF2-40B4-BE49-F238E27FC236}">
                <a16:creationId xmlns:a16="http://schemas.microsoft.com/office/drawing/2014/main" id="{8417BCF3-3FAC-1242-ECE1-1575B6830BE2}"/>
              </a:ext>
            </a:extLst>
          </p:cNvPr>
          <p:cNvSpPr/>
          <p:nvPr/>
        </p:nvSpPr>
        <p:spPr>
          <a:xfrm>
            <a:off x="7718425" y="3964696"/>
            <a:ext cx="198967" cy="187245"/>
          </a:xfrm>
          <a:custGeom>
            <a:avLst/>
            <a:gdLst>
              <a:gd name="connsiteX0" fmla="*/ 298450 w 298450"/>
              <a:gd name="connsiteY0" fmla="*/ 140434 h 280867"/>
              <a:gd name="connsiteX1" fmla="*/ 149225 w 298450"/>
              <a:gd name="connsiteY1" fmla="*/ 280868 h 280867"/>
              <a:gd name="connsiteX2" fmla="*/ 0 w 298450"/>
              <a:gd name="connsiteY2" fmla="*/ 140434 h 280867"/>
              <a:gd name="connsiteX3" fmla="*/ 149225 w 298450"/>
              <a:gd name="connsiteY3" fmla="*/ 0 h 280867"/>
              <a:gd name="connsiteX4" fmla="*/ 298450 w 298450"/>
              <a:gd name="connsiteY4" fmla="*/ 140434 h 280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280867">
                <a:moveTo>
                  <a:pt x="298450" y="140434"/>
                </a:moveTo>
                <a:cubicBezTo>
                  <a:pt x="298450" y="217993"/>
                  <a:pt x="231639" y="280868"/>
                  <a:pt x="149225" y="280868"/>
                </a:cubicBezTo>
                <a:cubicBezTo>
                  <a:pt x="66811" y="280868"/>
                  <a:pt x="0" y="217993"/>
                  <a:pt x="0" y="140434"/>
                </a:cubicBezTo>
                <a:cubicBezTo>
                  <a:pt x="0" y="62874"/>
                  <a:pt x="66811" y="0"/>
                  <a:pt x="149225" y="0"/>
                </a:cubicBezTo>
                <a:cubicBezTo>
                  <a:pt x="231639" y="0"/>
                  <a:pt x="298450" y="62874"/>
                  <a:pt x="298450" y="140434"/>
                </a:cubicBezTo>
                <a:close/>
              </a:path>
            </a:pathLst>
          </a:custGeom>
          <a:solidFill>
            <a:srgbClr val="E8F0FE"/>
          </a:solidFill>
          <a:ln w="29845" cap="flat">
            <a:solidFill>
              <a:srgbClr val="102C54"/>
            </a:solidFill>
            <a:prstDash val="solid"/>
            <a:miter/>
          </a:ln>
        </p:spPr>
        <p:txBody>
          <a:bodyPr rtlCol="0" anchor="ctr"/>
          <a:lstStyle/>
          <a:p>
            <a:pPr algn="ctr"/>
            <a:endParaRPr lang="en-IN" sz="1867"/>
          </a:p>
        </p:txBody>
      </p:sp>
      <p:sp>
        <p:nvSpPr>
          <p:cNvPr id="68" name="TextBox 67">
            <a:extLst>
              <a:ext uri="{FF2B5EF4-FFF2-40B4-BE49-F238E27FC236}">
                <a16:creationId xmlns:a16="http://schemas.microsoft.com/office/drawing/2014/main" id="{23B8AE9D-C734-1796-5548-3131C3B557CB}"/>
              </a:ext>
            </a:extLst>
          </p:cNvPr>
          <p:cNvSpPr txBox="1"/>
          <p:nvPr/>
        </p:nvSpPr>
        <p:spPr>
          <a:xfrm>
            <a:off x="7639488" y="3937000"/>
            <a:ext cx="338555" cy="235898"/>
          </a:xfrm>
          <a:prstGeom prst="rect">
            <a:avLst/>
          </a:prstGeom>
          <a:noFill/>
        </p:spPr>
        <p:txBody>
          <a:bodyPr wrap="none" rtlCol="0">
            <a:spAutoFit/>
          </a:bodyPr>
          <a:lstStyle/>
          <a:p>
            <a:pPr algn="ctr"/>
            <a:r>
              <a:rPr lang="en-IN" sz="933" b="1" dirty="0">
                <a:ln/>
                <a:solidFill>
                  <a:srgbClr val="102C54"/>
                </a:solidFill>
                <a:latin typeface="Arial"/>
                <a:cs typeface="Arial"/>
                <a:sym typeface="Arial"/>
                <a:rtl val="0"/>
              </a:rPr>
              <a:t>N4</a:t>
            </a:r>
          </a:p>
        </p:txBody>
      </p:sp>
      <p:sp>
        <p:nvSpPr>
          <p:cNvPr id="69" name="Freeform: Shape 68">
            <a:extLst>
              <a:ext uri="{FF2B5EF4-FFF2-40B4-BE49-F238E27FC236}">
                <a16:creationId xmlns:a16="http://schemas.microsoft.com/office/drawing/2014/main" id="{78815929-82B3-C1DA-59D4-B2506170B1B0}"/>
              </a:ext>
            </a:extLst>
          </p:cNvPr>
          <p:cNvSpPr/>
          <p:nvPr/>
        </p:nvSpPr>
        <p:spPr>
          <a:xfrm>
            <a:off x="9310159" y="3590206"/>
            <a:ext cx="994833" cy="9362"/>
          </a:xfrm>
          <a:custGeom>
            <a:avLst/>
            <a:gdLst>
              <a:gd name="connsiteX0" fmla="*/ 0 w 1492250"/>
              <a:gd name="connsiteY0" fmla="*/ 0 h 14043"/>
              <a:gd name="connsiteX1" fmla="*/ 1492250 w 1492250"/>
              <a:gd name="connsiteY1" fmla="*/ 0 h 14043"/>
            </a:gdLst>
            <a:ahLst/>
            <a:cxnLst>
              <a:cxn ang="0">
                <a:pos x="connsiteX0" y="connsiteY0"/>
              </a:cxn>
              <a:cxn ang="0">
                <a:pos x="connsiteX1" y="connsiteY1"/>
              </a:cxn>
            </a:cxnLst>
            <a:rect l="l" t="t" r="r" b="b"/>
            <a:pathLst>
              <a:path w="1492250" h="14043">
                <a:moveTo>
                  <a:pt x="0" y="0"/>
                </a:moveTo>
                <a:lnTo>
                  <a:pt x="1492250" y="0"/>
                </a:lnTo>
              </a:path>
            </a:pathLst>
          </a:custGeom>
          <a:ln w="22384" cap="flat">
            <a:solidFill>
              <a:srgbClr val="102C54"/>
            </a:solidFill>
            <a:prstDash val="solid"/>
            <a:miter/>
          </a:ln>
        </p:spPr>
        <p:txBody>
          <a:bodyPr rtlCol="0" anchor="ctr"/>
          <a:lstStyle/>
          <a:p>
            <a:pPr algn="ctr"/>
            <a:endParaRPr lang="en-IN" sz="1867"/>
          </a:p>
        </p:txBody>
      </p:sp>
      <p:sp>
        <p:nvSpPr>
          <p:cNvPr id="70" name="Freeform: Shape 69">
            <a:extLst>
              <a:ext uri="{FF2B5EF4-FFF2-40B4-BE49-F238E27FC236}">
                <a16:creationId xmlns:a16="http://schemas.microsoft.com/office/drawing/2014/main" id="{AB350BCE-08D5-D425-7234-356C9F6EE7F3}"/>
              </a:ext>
            </a:extLst>
          </p:cNvPr>
          <p:cNvSpPr/>
          <p:nvPr/>
        </p:nvSpPr>
        <p:spPr>
          <a:xfrm>
            <a:off x="9708092" y="3496583"/>
            <a:ext cx="198967" cy="187245"/>
          </a:xfrm>
          <a:custGeom>
            <a:avLst/>
            <a:gdLst>
              <a:gd name="connsiteX0" fmla="*/ 298450 w 298450"/>
              <a:gd name="connsiteY0" fmla="*/ 140434 h 280867"/>
              <a:gd name="connsiteX1" fmla="*/ 149225 w 298450"/>
              <a:gd name="connsiteY1" fmla="*/ 280868 h 280867"/>
              <a:gd name="connsiteX2" fmla="*/ 0 w 298450"/>
              <a:gd name="connsiteY2" fmla="*/ 140434 h 280867"/>
              <a:gd name="connsiteX3" fmla="*/ 149225 w 298450"/>
              <a:gd name="connsiteY3" fmla="*/ 0 h 280867"/>
              <a:gd name="connsiteX4" fmla="*/ 298450 w 298450"/>
              <a:gd name="connsiteY4" fmla="*/ 140434 h 280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280867">
                <a:moveTo>
                  <a:pt x="298450" y="140434"/>
                </a:moveTo>
                <a:cubicBezTo>
                  <a:pt x="298450" y="217993"/>
                  <a:pt x="231639" y="280868"/>
                  <a:pt x="149225" y="280868"/>
                </a:cubicBezTo>
                <a:cubicBezTo>
                  <a:pt x="66811" y="280868"/>
                  <a:pt x="0" y="217993"/>
                  <a:pt x="0" y="140434"/>
                </a:cubicBezTo>
                <a:cubicBezTo>
                  <a:pt x="0" y="62874"/>
                  <a:pt x="66811" y="0"/>
                  <a:pt x="149225" y="0"/>
                </a:cubicBezTo>
                <a:cubicBezTo>
                  <a:pt x="231639" y="0"/>
                  <a:pt x="298450" y="62874"/>
                  <a:pt x="298450" y="140434"/>
                </a:cubicBezTo>
                <a:close/>
              </a:path>
            </a:pathLst>
          </a:custGeom>
          <a:solidFill>
            <a:srgbClr val="E8F0FE"/>
          </a:solidFill>
          <a:ln w="29845" cap="flat">
            <a:solidFill>
              <a:srgbClr val="102C54"/>
            </a:solidFill>
            <a:prstDash val="solid"/>
            <a:miter/>
          </a:ln>
        </p:spPr>
        <p:txBody>
          <a:bodyPr rtlCol="0" anchor="ctr"/>
          <a:lstStyle/>
          <a:p>
            <a:pPr algn="ctr"/>
            <a:endParaRPr lang="en-IN" sz="1867"/>
          </a:p>
        </p:txBody>
      </p:sp>
      <p:sp>
        <p:nvSpPr>
          <p:cNvPr id="71" name="TextBox 70">
            <a:extLst>
              <a:ext uri="{FF2B5EF4-FFF2-40B4-BE49-F238E27FC236}">
                <a16:creationId xmlns:a16="http://schemas.microsoft.com/office/drawing/2014/main" id="{1E42DC02-7AB7-7EC2-488B-E3645119F575}"/>
              </a:ext>
            </a:extLst>
          </p:cNvPr>
          <p:cNvSpPr txBox="1"/>
          <p:nvPr/>
        </p:nvSpPr>
        <p:spPr>
          <a:xfrm>
            <a:off x="9632330" y="3494250"/>
            <a:ext cx="338555" cy="235898"/>
          </a:xfrm>
          <a:prstGeom prst="rect">
            <a:avLst/>
          </a:prstGeom>
          <a:noFill/>
        </p:spPr>
        <p:txBody>
          <a:bodyPr wrap="none" rtlCol="0">
            <a:spAutoFit/>
          </a:bodyPr>
          <a:lstStyle/>
          <a:p>
            <a:pPr algn="ctr"/>
            <a:r>
              <a:rPr lang="en-IN" sz="933" b="1" dirty="0">
                <a:ln/>
                <a:solidFill>
                  <a:srgbClr val="102C54"/>
                </a:solidFill>
                <a:latin typeface="Arial"/>
                <a:cs typeface="Arial"/>
                <a:sym typeface="Arial"/>
                <a:rtl val="0"/>
              </a:rPr>
              <a:t>N6</a:t>
            </a:r>
          </a:p>
        </p:txBody>
      </p:sp>
      <p:sp>
        <p:nvSpPr>
          <p:cNvPr id="72" name="Freeform: Shape 71">
            <a:extLst>
              <a:ext uri="{FF2B5EF4-FFF2-40B4-BE49-F238E27FC236}">
                <a16:creationId xmlns:a16="http://schemas.microsoft.com/office/drawing/2014/main" id="{09F87098-4C7A-E7BB-FCC3-7D7A70A8F963}"/>
              </a:ext>
            </a:extLst>
          </p:cNvPr>
          <p:cNvSpPr/>
          <p:nvPr/>
        </p:nvSpPr>
        <p:spPr>
          <a:xfrm>
            <a:off x="7071784" y="2934848"/>
            <a:ext cx="497417" cy="280867"/>
          </a:xfrm>
          <a:custGeom>
            <a:avLst/>
            <a:gdLst>
              <a:gd name="connsiteX0" fmla="*/ 0 w 746125"/>
              <a:gd name="connsiteY0" fmla="*/ 0 h 421301"/>
              <a:gd name="connsiteX1" fmla="*/ 746125 w 746125"/>
              <a:gd name="connsiteY1" fmla="*/ 421301 h 421301"/>
            </a:gdLst>
            <a:ahLst/>
            <a:cxnLst>
              <a:cxn ang="0">
                <a:pos x="connsiteX0" y="connsiteY0"/>
              </a:cxn>
              <a:cxn ang="0">
                <a:pos x="connsiteX1" y="connsiteY1"/>
              </a:cxn>
            </a:cxnLst>
            <a:rect l="l" t="t" r="r" b="b"/>
            <a:pathLst>
              <a:path w="746125" h="421301">
                <a:moveTo>
                  <a:pt x="0" y="0"/>
                </a:moveTo>
                <a:cubicBezTo>
                  <a:pt x="223838" y="421301"/>
                  <a:pt x="522288" y="421301"/>
                  <a:pt x="746125" y="421301"/>
                </a:cubicBezTo>
              </a:path>
            </a:pathLst>
          </a:custGeom>
          <a:noFill/>
          <a:ln w="22384" cap="flat">
            <a:solidFill>
              <a:srgbClr val="102C54"/>
            </a:solidFill>
            <a:prstDash val="solid"/>
            <a:miter/>
          </a:ln>
        </p:spPr>
        <p:txBody>
          <a:bodyPr rtlCol="0" anchor="ctr"/>
          <a:lstStyle/>
          <a:p>
            <a:pPr algn="ctr"/>
            <a:endParaRPr lang="en-IN" sz="1867"/>
          </a:p>
        </p:txBody>
      </p:sp>
      <p:sp>
        <p:nvSpPr>
          <p:cNvPr id="74" name="TextBox 73">
            <a:extLst>
              <a:ext uri="{FF2B5EF4-FFF2-40B4-BE49-F238E27FC236}">
                <a16:creationId xmlns:a16="http://schemas.microsoft.com/office/drawing/2014/main" id="{3E00DAFE-8476-4723-EF4F-6153AD35DDF7}"/>
              </a:ext>
            </a:extLst>
          </p:cNvPr>
          <p:cNvSpPr txBox="1"/>
          <p:nvPr/>
        </p:nvSpPr>
        <p:spPr>
          <a:xfrm>
            <a:off x="7448198" y="2884650"/>
            <a:ext cx="385042" cy="235898"/>
          </a:xfrm>
          <a:prstGeom prst="rect">
            <a:avLst/>
          </a:prstGeom>
          <a:noFill/>
        </p:spPr>
        <p:txBody>
          <a:bodyPr wrap="none" rtlCol="0">
            <a:spAutoFit/>
          </a:bodyPr>
          <a:lstStyle/>
          <a:p>
            <a:pPr algn="ctr"/>
            <a:r>
              <a:rPr lang="en-IN" sz="933" b="1" dirty="0">
                <a:ln/>
                <a:solidFill>
                  <a:srgbClr val="102C54"/>
                </a:solidFill>
                <a:latin typeface="Arial"/>
                <a:cs typeface="Arial"/>
                <a:sym typeface="Arial"/>
                <a:rtl val="0"/>
              </a:rPr>
              <a:t>SBI</a:t>
            </a:r>
          </a:p>
        </p:txBody>
      </p:sp>
      <p:sp>
        <p:nvSpPr>
          <p:cNvPr id="75" name="Freeform: Shape 74">
            <a:extLst>
              <a:ext uri="{FF2B5EF4-FFF2-40B4-BE49-F238E27FC236}">
                <a16:creationId xmlns:a16="http://schemas.microsoft.com/office/drawing/2014/main" id="{E87DBF14-F400-4A46-C553-0686D298BE65}"/>
              </a:ext>
            </a:extLst>
          </p:cNvPr>
          <p:cNvSpPr/>
          <p:nvPr/>
        </p:nvSpPr>
        <p:spPr>
          <a:xfrm>
            <a:off x="7071784" y="3543394"/>
            <a:ext cx="497417" cy="702169"/>
          </a:xfrm>
          <a:custGeom>
            <a:avLst/>
            <a:gdLst>
              <a:gd name="connsiteX0" fmla="*/ 0 w 746125"/>
              <a:gd name="connsiteY0" fmla="*/ 1053253 h 1053253"/>
              <a:gd name="connsiteX1" fmla="*/ 746125 w 746125"/>
              <a:gd name="connsiteY1" fmla="*/ 0 h 1053253"/>
            </a:gdLst>
            <a:ahLst/>
            <a:cxnLst>
              <a:cxn ang="0">
                <a:pos x="connsiteX0" y="connsiteY0"/>
              </a:cxn>
              <a:cxn ang="0">
                <a:pos x="connsiteX1" y="connsiteY1"/>
              </a:cxn>
            </a:cxnLst>
            <a:rect l="l" t="t" r="r" b="b"/>
            <a:pathLst>
              <a:path w="746125" h="1053253">
                <a:moveTo>
                  <a:pt x="0" y="1053253"/>
                </a:moveTo>
                <a:cubicBezTo>
                  <a:pt x="223838" y="631952"/>
                  <a:pt x="522288" y="491518"/>
                  <a:pt x="746125" y="0"/>
                </a:cubicBezTo>
              </a:path>
            </a:pathLst>
          </a:custGeom>
          <a:noFill/>
          <a:ln w="22384" cap="flat">
            <a:solidFill>
              <a:srgbClr val="102C54"/>
            </a:solidFill>
            <a:prstDash val="solid"/>
            <a:miter/>
          </a:ln>
        </p:spPr>
        <p:txBody>
          <a:bodyPr rtlCol="0" anchor="ctr"/>
          <a:lstStyle/>
          <a:p>
            <a:pPr algn="ctr"/>
            <a:endParaRPr lang="en-IN" sz="1867"/>
          </a:p>
        </p:txBody>
      </p:sp>
      <p:sp>
        <p:nvSpPr>
          <p:cNvPr id="76" name="Freeform: Shape 75">
            <a:extLst>
              <a:ext uri="{FF2B5EF4-FFF2-40B4-BE49-F238E27FC236}">
                <a16:creationId xmlns:a16="http://schemas.microsoft.com/office/drawing/2014/main" id="{C183E128-ED21-19C9-16B9-2A08E307A4F0}"/>
              </a:ext>
            </a:extLst>
          </p:cNvPr>
          <p:cNvSpPr/>
          <p:nvPr/>
        </p:nvSpPr>
        <p:spPr>
          <a:xfrm>
            <a:off x="7221009" y="3777450"/>
            <a:ext cx="198967" cy="187245"/>
          </a:xfrm>
          <a:custGeom>
            <a:avLst/>
            <a:gdLst>
              <a:gd name="connsiteX0" fmla="*/ 298450 w 298450"/>
              <a:gd name="connsiteY0" fmla="*/ 140434 h 280867"/>
              <a:gd name="connsiteX1" fmla="*/ 149225 w 298450"/>
              <a:gd name="connsiteY1" fmla="*/ 280868 h 280867"/>
              <a:gd name="connsiteX2" fmla="*/ 0 w 298450"/>
              <a:gd name="connsiteY2" fmla="*/ 140434 h 280867"/>
              <a:gd name="connsiteX3" fmla="*/ 149225 w 298450"/>
              <a:gd name="connsiteY3" fmla="*/ 0 h 280867"/>
              <a:gd name="connsiteX4" fmla="*/ 298450 w 298450"/>
              <a:gd name="connsiteY4" fmla="*/ 140434 h 280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280867">
                <a:moveTo>
                  <a:pt x="298450" y="140434"/>
                </a:moveTo>
                <a:cubicBezTo>
                  <a:pt x="298450" y="217993"/>
                  <a:pt x="231639" y="280868"/>
                  <a:pt x="149225" y="280868"/>
                </a:cubicBezTo>
                <a:cubicBezTo>
                  <a:pt x="66811" y="280868"/>
                  <a:pt x="0" y="217993"/>
                  <a:pt x="0" y="140434"/>
                </a:cubicBezTo>
                <a:cubicBezTo>
                  <a:pt x="0" y="62874"/>
                  <a:pt x="66811" y="0"/>
                  <a:pt x="149225" y="0"/>
                </a:cubicBezTo>
                <a:cubicBezTo>
                  <a:pt x="231639" y="0"/>
                  <a:pt x="298450" y="62874"/>
                  <a:pt x="298450" y="140434"/>
                </a:cubicBezTo>
                <a:close/>
              </a:path>
            </a:pathLst>
          </a:custGeom>
          <a:solidFill>
            <a:srgbClr val="E8F0FE"/>
          </a:solidFill>
          <a:ln w="29845" cap="flat">
            <a:solidFill>
              <a:srgbClr val="102C54"/>
            </a:solidFill>
            <a:prstDash val="solid"/>
            <a:miter/>
          </a:ln>
        </p:spPr>
        <p:txBody>
          <a:bodyPr rtlCol="0" anchor="ctr"/>
          <a:lstStyle/>
          <a:p>
            <a:pPr algn="ctr"/>
            <a:endParaRPr lang="en-IN" sz="1867"/>
          </a:p>
        </p:txBody>
      </p:sp>
      <p:sp>
        <p:nvSpPr>
          <p:cNvPr id="77" name="TextBox 76">
            <a:extLst>
              <a:ext uri="{FF2B5EF4-FFF2-40B4-BE49-F238E27FC236}">
                <a16:creationId xmlns:a16="http://schemas.microsoft.com/office/drawing/2014/main" id="{83D45DAE-B076-461F-BAA3-8062D6328714}"/>
              </a:ext>
            </a:extLst>
          </p:cNvPr>
          <p:cNvSpPr txBox="1"/>
          <p:nvPr/>
        </p:nvSpPr>
        <p:spPr>
          <a:xfrm>
            <a:off x="7131756" y="3784600"/>
            <a:ext cx="385042" cy="235898"/>
          </a:xfrm>
          <a:prstGeom prst="rect">
            <a:avLst/>
          </a:prstGeom>
          <a:noFill/>
        </p:spPr>
        <p:txBody>
          <a:bodyPr wrap="none" rtlCol="0">
            <a:spAutoFit/>
          </a:bodyPr>
          <a:lstStyle/>
          <a:p>
            <a:pPr algn="ctr"/>
            <a:r>
              <a:rPr lang="en-IN" sz="933" b="1">
                <a:ln/>
                <a:solidFill>
                  <a:srgbClr val="102C54"/>
                </a:solidFill>
                <a:latin typeface="Arial"/>
                <a:cs typeface="Arial"/>
                <a:sym typeface="Arial"/>
                <a:rtl val="0"/>
              </a:rPr>
              <a:t>SBI</a:t>
            </a:r>
          </a:p>
        </p:txBody>
      </p:sp>
      <p:sp>
        <p:nvSpPr>
          <p:cNvPr id="78" name="Freeform: Shape 77">
            <a:extLst>
              <a:ext uri="{FF2B5EF4-FFF2-40B4-BE49-F238E27FC236}">
                <a16:creationId xmlns:a16="http://schemas.microsoft.com/office/drawing/2014/main" id="{AF056EE4-8800-5091-3657-DDABBD4D540D}"/>
              </a:ext>
            </a:extLst>
          </p:cNvPr>
          <p:cNvSpPr/>
          <p:nvPr/>
        </p:nvSpPr>
        <p:spPr>
          <a:xfrm>
            <a:off x="4584700" y="2443329"/>
            <a:ext cx="299048" cy="210651"/>
          </a:xfrm>
          <a:custGeom>
            <a:avLst/>
            <a:gdLst>
              <a:gd name="connsiteX0" fmla="*/ 0 w 448572"/>
              <a:gd name="connsiteY0" fmla="*/ 315976 h 315976"/>
              <a:gd name="connsiteX1" fmla="*/ 223838 w 448572"/>
              <a:gd name="connsiteY1" fmla="*/ 315976 h 315976"/>
            </a:gdLst>
            <a:ahLst/>
            <a:cxnLst>
              <a:cxn ang="0">
                <a:pos x="connsiteX0" y="connsiteY0"/>
              </a:cxn>
              <a:cxn ang="0">
                <a:pos x="connsiteX1" y="connsiteY1"/>
              </a:cxn>
            </a:cxnLst>
            <a:rect l="l" t="t" r="r" b="b"/>
            <a:pathLst>
              <a:path w="448572" h="315976">
                <a:moveTo>
                  <a:pt x="0" y="315976"/>
                </a:moveTo>
                <a:cubicBezTo>
                  <a:pt x="373063" y="-105325"/>
                  <a:pt x="671513" y="-105325"/>
                  <a:pt x="223838" y="315976"/>
                </a:cubicBezTo>
              </a:path>
            </a:pathLst>
          </a:custGeom>
          <a:noFill/>
          <a:ln w="22384" cap="flat">
            <a:solidFill>
              <a:srgbClr val="102C54"/>
            </a:solidFill>
            <a:prstDash val="solid"/>
            <a:miter/>
          </a:ln>
        </p:spPr>
        <p:txBody>
          <a:bodyPr rtlCol="0" anchor="ctr"/>
          <a:lstStyle/>
          <a:p>
            <a:pPr algn="ctr"/>
            <a:endParaRPr lang="en-IN" sz="1867"/>
          </a:p>
        </p:txBody>
      </p:sp>
      <p:sp>
        <p:nvSpPr>
          <p:cNvPr id="79" name="Freeform: Shape 78">
            <a:extLst>
              <a:ext uri="{FF2B5EF4-FFF2-40B4-BE49-F238E27FC236}">
                <a16:creationId xmlns:a16="http://schemas.microsoft.com/office/drawing/2014/main" id="{16C2DE80-938B-1CCD-E56F-815F483830AF}"/>
              </a:ext>
            </a:extLst>
          </p:cNvPr>
          <p:cNvSpPr/>
          <p:nvPr/>
        </p:nvSpPr>
        <p:spPr>
          <a:xfrm>
            <a:off x="4684183" y="2373113"/>
            <a:ext cx="198967" cy="187245"/>
          </a:xfrm>
          <a:custGeom>
            <a:avLst/>
            <a:gdLst>
              <a:gd name="connsiteX0" fmla="*/ 298450 w 298450"/>
              <a:gd name="connsiteY0" fmla="*/ 140434 h 280867"/>
              <a:gd name="connsiteX1" fmla="*/ 149225 w 298450"/>
              <a:gd name="connsiteY1" fmla="*/ 280868 h 280867"/>
              <a:gd name="connsiteX2" fmla="*/ 0 w 298450"/>
              <a:gd name="connsiteY2" fmla="*/ 140434 h 280867"/>
              <a:gd name="connsiteX3" fmla="*/ 149225 w 298450"/>
              <a:gd name="connsiteY3" fmla="*/ 0 h 280867"/>
              <a:gd name="connsiteX4" fmla="*/ 298450 w 298450"/>
              <a:gd name="connsiteY4" fmla="*/ 140434 h 280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280867">
                <a:moveTo>
                  <a:pt x="298450" y="140434"/>
                </a:moveTo>
                <a:cubicBezTo>
                  <a:pt x="298450" y="217993"/>
                  <a:pt x="231640" y="280868"/>
                  <a:pt x="149225" y="280868"/>
                </a:cubicBezTo>
                <a:cubicBezTo>
                  <a:pt x="66810" y="280868"/>
                  <a:pt x="0" y="217993"/>
                  <a:pt x="0" y="140434"/>
                </a:cubicBezTo>
                <a:cubicBezTo>
                  <a:pt x="0" y="62874"/>
                  <a:pt x="66810" y="0"/>
                  <a:pt x="149225" y="0"/>
                </a:cubicBezTo>
                <a:cubicBezTo>
                  <a:pt x="231640" y="0"/>
                  <a:pt x="298450" y="62874"/>
                  <a:pt x="298450" y="140434"/>
                </a:cubicBezTo>
                <a:close/>
              </a:path>
            </a:pathLst>
          </a:custGeom>
          <a:solidFill>
            <a:srgbClr val="E8F0FE"/>
          </a:solidFill>
          <a:ln w="29845" cap="flat">
            <a:solidFill>
              <a:srgbClr val="102C54"/>
            </a:solidFill>
            <a:prstDash val="solid"/>
            <a:miter/>
          </a:ln>
        </p:spPr>
        <p:txBody>
          <a:bodyPr rtlCol="0" anchor="ctr"/>
          <a:lstStyle/>
          <a:p>
            <a:pPr algn="ctr"/>
            <a:endParaRPr lang="en-IN" sz="1867"/>
          </a:p>
        </p:txBody>
      </p:sp>
      <p:sp>
        <p:nvSpPr>
          <p:cNvPr id="80" name="TextBox 79">
            <a:extLst>
              <a:ext uri="{FF2B5EF4-FFF2-40B4-BE49-F238E27FC236}">
                <a16:creationId xmlns:a16="http://schemas.microsoft.com/office/drawing/2014/main" id="{E5CE1F05-7104-D512-E664-862B5F095534}"/>
              </a:ext>
            </a:extLst>
          </p:cNvPr>
          <p:cNvSpPr txBox="1"/>
          <p:nvPr/>
        </p:nvSpPr>
        <p:spPr>
          <a:xfrm>
            <a:off x="4653930" y="2376650"/>
            <a:ext cx="338555" cy="235898"/>
          </a:xfrm>
          <a:prstGeom prst="rect">
            <a:avLst/>
          </a:prstGeom>
          <a:noFill/>
        </p:spPr>
        <p:txBody>
          <a:bodyPr wrap="none" rtlCol="0">
            <a:spAutoFit/>
          </a:bodyPr>
          <a:lstStyle/>
          <a:p>
            <a:pPr algn="ctr"/>
            <a:r>
              <a:rPr lang="en-IN" sz="933" b="1" dirty="0" err="1">
                <a:ln/>
                <a:solidFill>
                  <a:srgbClr val="102C54"/>
                </a:solidFill>
                <a:latin typeface="Arial"/>
                <a:cs typeface="Arial"/>
                <a:sym typeface="Arial"/>
                <a:rtl val="0"/>
              </a:rPr>
              <a:t>Xn</a:t>
            </a:r>
            <a:endParaRPr lang="en-IN" sz="933" b="1" dirty="0">
              <a:ln/>
              <a:solidFill>
                <a:srgbClr val="102C54"/>
              </a:solidFill>
              <a:latin typeface="Arial"/>
              <a:cs typeface="Arial"/>
              <a:sym typeface="Arial"/>
              <a:rtl val="0"/>
            </a:endParaRPr>
          </a:p>
        </p:txBody>
      </p:sp>
      <p:sp>
        <p:nvSpPr>
          <p:cNvPr id="81" name="Freeform: Shape 80">
            <a:extLst>
              <a:ext uri="{FF2B5EF4-FFF2-40B4-BE49-F238E27FC236}">
                <a16:creationId xmlns:a16="http://schemas.microsoft.com/office/drawing/2014/main" id="{0576AE4A-15CE-D62D-BB66-A15E9353F62C}"/>
              </a:ext>
            </a:extLst>
          </p:cNvPr>
          <p:cNvSpPr/>
          <p:nvPr/>
        </p:nvSpPr>
        <p:spPr>
          <a:xfrm>
            <a:off x="1351492" y="3824262"/>
            <a:ext cx="6217708" cy="514923"/>
          </a:xfrm>
          <a:custGeom>
            <a:avLst/>
            <a:gdLst>
              <a:gd name="connsiteX0" fmla="*/ 0 w 9326562"/>
              <a:gd name="connsiteY0" fmla="*/ 772386 h 772385"/>
              <a:gd name="connsiteX1" fmla="*/ 3730625 w 9326562"/>
              <a:gd name="connsiteY1" fmla="*/ 772386 h 772385"/>
              <a:gd name="connsiteX2" fmla="*/ 7834313 w 9326562"/>
              <a:gd name="connsiteY2" fmla="*/ 772386 h 772385"/>
              <a:gd name="connsiteX3" fmla="*/ 9326562 w 9326562"/>
              <a:gd name="connsiteY3" fmla="*/ 0 h 772385"/>
            </a:gdLst>
            <a:ahLst/>
            <a:cxnLst>
              <a:cxn ang="0">
                <a:pos x="connsiteX0" y="connsiteY0"/>
              </a:cxn>
              <a:cxn ang="0">
                <a:pos x="connsiteX1" y="connsiteY1"/>
              </a:cxn>
              <a:cxn ang="0">
                <a:pos x="connsiteX2" y="connsiteY2"/>
              </a:cxn>
              <a:cxn ang="0">
                <a:pos x="connsiteX3" y="connsiteY3"/>
              </a:cxn>
            </a:cxnLst>
            <a:rect l="l" t="t" r="r" b="b"/>
            <a:pathLst>
              <a:path w="9326562" h="772385">
                <a:moveTo>
                  <a:pt x="0" y="772386"/>
                </a:moveTo>
                <a:lnTo>
                  <a:pt x="3730625" y="772386"/>
                </a:lnTo>
                <a:lnTo>
                  <a:pt x="7834313" y="772386"/>
                </a:lnTo>
                <a:lnTo>
                  <a:pt x="9326562" y="0"/>
                </a:lnTo>
              </a:path>
            </a:pathLst>
          </a:custGeom>
          <a:noFill/>
          <a:ln w="44768" cap="flat">
            <a:solidFill>
              <a:srgbClr val="102C54"/>
            </a:solidFill>
            <a:custDash>
              <a:ds d="750000" sp="375000"/>
            </a:custDash>
            <a:miter/>
          </a:ln>
        </p:spPr>
        <p:txBody>
          <a:bodyPr rtlCol="0" anchor="ctr"/>
          <a:lstStyle/>
          <a:p>
            <a:pPr algn="ctr"/>
            <a:endParaRPr lang="en-IN" sz="1867"/>
          </a:p>
        </p:txBody>
      </p:sp>
      <p:sp>
        <p:nvSpPr>
          <p:cNvPr id="82" name="Freeform: Shape 81">
            <a:extLst>
              <a:ext uri="{FF2B5EF4-FFF2-40B4-BE49-F238E27FC236}">
                <a16:creationId xmlns:a16="http://schemas.microsoft.com/office/drawing/2014/main" id="{F1B605A5-5BA0-A73C-4E2E-804125F986AE}"/>
              </a:ext>
            </a:extLst>
          </p:cNvPr>
          <p:cNvSpPr/>
          <p:nvPr/>
        </p:nvSpPr>
        <p:spPr>
          <a:xfrm>
            <a:off x="824442" y="4154650"/>
            <a:ext cx="1094317" cy="374490"/>
          </a:xfrm>
          <a:custGeom>
            <a:avLst/>
            <a:gdLst>
              <a:gd name="connsiteX0" fmla="*/ 1566863 w 1641475"/>
              <a:gd name="connsiteY0" fmla="*/ 0 h 561735"/>
              <a:gd name="connsiteX1" fmla="*/ 1641475 w 1641475"/>
              <a:gd name="connsiteY1" fmla="*/ 0 h 561735"/>
              <a:gd name="connsiteX2" fmla="*/ 1641475 w 1641475"/>
              <a:gd name="connsiteY2" fmla="*/ 561735 h 561735"/>
              <a:gd name="connsiteX3" fmla="*/ 1566863 w 1641475"/>
              <a:gd name="connsiteY3" fmla="*/ 561735 h 561735"/>
              <a:gd name="connsiteX4" fmla="*/ 74613 w 1641475"/>
              <a:gd name="connsiteY4" fmla="*/ 561735 h 561735"/>
              <a:gd name="connsiteX5" fmla="*/ 0 w 1641475"/>
              <a:gd name="connsiteY5" fmla="*/ 561735 h 561735"/>
              <a:gd name="connsiteX6" fmla="*/ 0 w 1641475"/>
              <a:gd name="connsiteY6" fmla="*/ 0 h 561735"/>
              <a:gd name="connsiteX7" fmla="*/ 74613 w 1641475"/>
              <a:gd name="connsiteY7" fmla="*/ 0 h 561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1475" h="561735">
                <a:moveTo>
                  <a:pt x="1566863" y="0"/>
                </a:moveTo>
                <a:cubicBezTo>
                  <a:pt x="1608070" y="0"/>
                  <a:pt x="1641475" y="0"/>
                  <a:pt x="1641475" y="0"/>
                </a:cubicBezTo>
                <a:lnTo>
                  <a:pt x="1641475" y="561735"/>
                </a:lnTo>
                <a:cubicBezTo>
                  <a:pt x="1641475" y="561735"/>
                  <a:pt x="1608070" y="561735"/>
                  <a:pt x="1566863" y="561735"/>
                </a:cubicBezTo>
                <a:lnTo>
                  <a:pt x="74613" y="561735"/>
                </a:lnTo>
                <a:cubicBezTo>
                  <a:pt x="33405" y="561735"/>
                  <a:pt x="0" y="561735"/>
                  <a:pt x="0" y="561735"/>
                </a:cubicBezTo>
                <a:lnTo>
                  <a:pt x="0" y="0"/>
                </a:lnTo>
                <a:cubicBezTo>
                  <a:pt x="0" y="0"/>
                  <a:pt x="33405" y="0"/>
                  <a:pt x="74613" y="0"/>
                </a:cubicBezTo>
                <a:close/>
              </a:path>
            </a:pathLst>
          </a:custGeom>
          <a:solidFill>
            <a:srgbClr val="102C54">
              <a:alpha val="90000"/>
            </a:srgbClr>
          </a:solidFill>
          <a:ln w="14923" cap="flat">
            <a:noFill/>
            <a:prstDash val="solid"/>
            <a:miter/>
          </a:ln>
        </p:spPr>
        <p:txBody>
          <a:bodyPr rtlCol="0" anchor="ctr"/>
          <a:lstStyle/>
          <a:p>
            <a:pPr algn="ctr"/>
            <a:endParaRPr lang="en-IN" sz="1867"/>
          </a:p>
        </p:txBody>
      </p:sp>
      <p:sp>
        <p:nvSpPr>
          <p:cNvPr id="83" name="TextBox 82">
            <a:extLst>
              <a:ext uri="{FF2B5EF4-FFF2-40B4-BE49-F238E27FC236}">
                <a16:creationId xmlns:a16="http://schemas.microsoft.com/office/drawing/2014/main" id="{A88B4F3C-1BDB-C120-ED24-546AC27A5BDD}"/>
              </a:ext>
            </a:extLst>
          </p:cNvPr>
          <p:cNvSpPr txBox="1"/>
          <p:nvPr/>
        </p:nvSpPr>
        <p:spPr>
          <a:xfrm>
            <a:off x="761498" y="4227155"/>
            <a:ext cx="1220206" cy="297454"/>
          </a:xfrm>
          <a:prstGeom prst="rect">
            <a:avLst/>
          </a:prstGeom>
          <a:noFill/>
        </p:spPr>
        <p:txBody>
          <a:bodyPr wrap="none" rtlCol="0">
            <a:spAutoFit/>
          </a:bodyPr>
          <a:lstStyle/>
          <a:p>
            <a:pPr algn="ctr"/>
            <a:r>
              <a:rPr lang="en-IN" sz="1333">
                <a:ln/>
                <a:solidFill>
                  <a:srgbClr val="FFFFFF"/>
                </a:solidFill>
                <a:latin typeface="Arial"/>
                <a:cs typeface="Arial"/>
                <a:sym typeface="Arial"/>
                <a:rtl val="0"/>
              </a:rPr>
              <a:t>Control Plane</a:t>
            </a:r>
          </a:p>
        </p:txBody>
      </p:sp>
      <p:sp>
        <p:nvSpPr>
          <p:cNvPr id="84" name="Freeform: Shape 83">
            <a:extLst>
              <a:ext uri="{FF2B5EF4-FFF2-40B4-BE49-F238E27FC236}">
                <a16:creationId xmlns:a16="http://schemas.microsoft.com/office/drawing/2014/main" id="{28FE3ED1-ED38-838A-8554-F6D8BF1941B8}"/>
              </a:ext>
            </a:extLst>
          </p:cNvPr>
          <p:cNvSpPr/>
          <p:nvPr/>
        </p:nvSpPr>
        <p:spPr>
          <a:xfrm>
            <a:off x="1351492" y="4058318"/>
            <a:ext cx="9450917" cy="936225"/>
          </a:xfrm>
          <a:custGeom>
            <a:avLst/>
            <a:gdLst>
              <a:gd name="connsiteX0" fmla="*/ 0 w 14176375"/>
              <a:gd name="connsiteY0" fmla="*/ 1404338 h 1404337"/>
              <a:gd name="connsiteX1" fmla="*/ 3730625 w 14176375"/>
              <a:gd name="connsiteY1" fmla="*/ 1404338 h 1404337"/>
              <a:gd name="connsiteX2" fmla="*/ 11191875 w 14176375"/>
              <a:gd name="connsiteY2" fmla="*/ 0 h 1404337"/>
              <a:gd name="connsiteX3" fmla="*/ 14176375 w 14176375"/>
              <a:gd name="connsiteY3" fmla="*/ 0 h 1404337"/>
            </a:gdLst>
            <a:ahLst/>
            <a:cxnLst>
              <a:cxn ang="0">
                <a:pos x="connsiteX0" y="connsiteY0"/>
              </a:cxn>
              <a:cxn ang="0">
                <a:pos x="connsiteX1" y="connsiteY1"/>
              </a:cxn>
              <a:cxn ang="0">
                <a:pos x="connsiteX2" y="connsiteY2"/>
              </a:cxn>
              <a:cxn ang="0">
                <a:pos x="connsiteX3" y="connsiteY3"/>
              </a:cxn>
            </a:cxnLst>
            <a:rect l="l" t="t" r="r" b="b"/>
            <a:pathLst>
              <a:path w="14176375" h="1404337">
                <a:moveTo>
                  <a:pt x="0" y="1404338"/>
                </a:moveTo>
                <a:lnTo>
                  <a:pt x="3730625" y="1404338"/>
                </a:lnTo>
                <a:lnTo>
                  <a:pt x="11191875" y="0"/>
                </a:lnTo>
                <a:lnTo>
                  <a:pt x="14176375" y="0"/>
                </a:lnTo>
              </a:path>
            </a:pathLst>
          </a:custGeom>
          <a:noFill/>
          <a:ln w="59690" cap="flat">
            <a:solidFill>
              <a:srgbClr val="FFB100"/>
            </a:solidFill>
            <a:prstDash val="solid"/>
            <a:miter/>
          </a:ln>
        </p:spPr>
        <p:txBody>
          <a:bodyPr rtlCol="0" anchor="ctr"/>
          <a:lstStyle/>
          <a:p>
            <a:pPr algn="ctr"/>
            <a:endParaRPr lang="en-IN" sz="1867"/>
          </a:p>
        </p:txBody>
      </p:sp>
      <p:sp>
        <p:nvSpPr>
          <p:cNvPr id="85" name="Freeform: Shape 84">
            <a:extLst>
              <a:ext uri="{FF2B5EF4-FFF2-40B4-BE49-F238E27FC236}">
                <a16:creationId xmlns:a16="http://schemas.microsoft.com/office/drawing/2014/main" id="{FB51FEF6-F462-FF5C-3A54-4C3AAF050CB7}"/>
              </a:ext>
            </a:extLst>
          </p:cNvPr>
          <p:cNvSpPr/>
          <p:nvPr/>
        </p:nvSpPr>
        <p:spPr>
          <a:xfrm>
            <a:off x="812832" y="4793346"/>
            <a:ext cx="1094317" cy="374490"/>
          </a:xfrm>
          <a:custGeom>
            <a:avLst/>
            <a:gdLst>
              <a:gd name="connsiteX0" fmla="*/ 1566863 w 1641475"/>
              <a:gd name="connsiteY0" fmla="*/ 0 h 561735"/>
              <a:gd name="connsiteX1" fmla="*/ 1641475 w 1641475"/>
              <a:gd name="connsiteY1" fmla="*/ 0 h 561735"/>
              <a:gd name="connsiteX2" fmla="*/ 1641475 w 1641475"/>
              <a:gd name="connsiteY2" fmla="*/ 561735 h 561735"/>
              <a:gd name="connsiteX3" fmla="*/ 1566863 w 1641475"/>
              <a:gd name="connsiteY3" fmla="*/ 561735 h 561735"/>
              <a:gd name="connsiteX4" fmla="*/ 74613 w 1641475"/>
              <a:gd name="connsiteY4" fmla="*/ 561735 h 561735"/>
              <a:gd name="connsiteX5" fmla="*/ 0 w 1641475"/>
              <a:gd name="connsiteY5" fmla="*/ 561735 h 561735"/>
              <a:gd name="connsiteX6" fmla="*/ 0 w 1641475"/>
              <a:gd name="connsiteY6" fmla="*/ 0 h 561735"/>
              <a:gd name="connsiteX7" fmla="*/ 74613 w 1641475"/>
              <a:gd name="connsiteY7" fmla="*/ 0 h 561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1475" h="561735">
                <a:moveTo>
                  <a:pt x="1566863" y="0"/>
                </a:moveTo>
                <a:cubicBezTo>
                  <a:pt x="1608070" y="0"/>
                  <a:pt x="1641475" y="0"/>
                  <a:pt x="1641475" y="0"/>
                </a:cubicBezTo>
                <a:lnTo>
                  <a:pt x="1641475" y="561735"/>
                </a:lnTo>
                <a:cubicBezTo>
                  <a:pt x="1641475" y="561735"/>
                  <a:pt x="1608070" y="561735"/>
                  <a:pt x="1566863" y="561735"/>
                </a:cubicBezTo>
                <a:lnTo>
                  <a:pt x="74613" y="561735"/>
                </a:lnTo>
                <a:cubicBezTo>
                  <a:pt x="33405" y="561735"/>
                  <a:pt x="0" y="561735"/>
                  <a:pt x="0" y="561735"/>
                </a:cubicBezTo>
                <a:lnTo>
                  <a:pt x="0" y="0"/>
                </a:lnTo>
                <a:cubicBezTo>
                  <a:pt x="0" y="0"/>
                  <a:pt x="33405" y="0"/>
                  <a:pt x="74613" y="0"/>
                </a:cubicBezTo>
                <a:close/>
              </a:path>
            </a:pathLst>
          </a:custGeom>
          <a:solidFill>
            <a:srgbClr val="102C54">
              <a:alpha val="90000"/>
            </a:srgbClr>
          </a:solidFill>
          <a:ln w="14923" cap="flat">
            <a:noFill/>
            <a:prstDash val="solid"/>
            <a:miter/>
          </a:ln>
        </p:spPr>
        <p:txBody>
          <a:bodyPr rtlCol="0" anchor="ctr"/>
          <a:lstStyle/>
          <a:p>
            <a:pPr algn="ctr"/>
            <a:endParaRPr lang="en-IN" sz="1867"/>
          </a:p>
        </p:txBody>
      </p:sp>
      <p:sp>
        <p:nvSpPr>
          <p:cNvPr id="86" name="TextBox 85">
            <a:extLst>
              <a:ext uri="{FF2B5EF4-FFF2-40B4-BE49-F238E27FC236}">
                <a16:creationId xmlns:a16="http://schemas.microsoft.com/office/drawing/2014/main" id="{E6AB9507-171A-1B1B-AAAE-BE5CE5850A64}"/>
              </a:ext>
            </a:extLst>
          </p:cNvPr>
          <p:cNvSpPr txBox="1"/>
          <p:nvPr/>
        </p:nvSpPr>
        <p:spPr>
          <a:xfrm>
            <a:off x="845266" y="4865850"/>
            <a:ext cx="1029449" cy="297454"/>
          </a:xfrm>
          <a:prstGeom prst="rect">
            <a:avLst/>
          </a:prstGeom>
          <a:noFill/>
        </p:spPr>
        <p:txBody>
          <a:bodyPr wrap="none" rtlCol="0">
            <a:spAutoFit/>
          </a:bodyPr>
          <a:lstStyle/>
          <a:p>
            <a:pPr algn="ctr"/>
            <a:r>
              <a:rPr lang="en-IN" sz="1333">
                <a:ln/>
                <a:solidFill>
                  <a:srgbClr val="FFFFFF"/>
                </a:solidFill>
                <a:latin typeface="Arial"/>
                <a:cs typeface="Arial"/>
                <a:sym typeface="Arial"/>
                <a:rtl val="0"/>
              </a:rPr>
              <a:t>User Plane</a:t>
            </a:r>
          </a:p>
        </p:txBody>
      </p:sp>
    </p:spTree>
    <p:extLst>
      <p:ext uri="{BB962C8B-B14F-4D97-AF65-F5344CB8AC3E}">
        <p14:creationId xmlns:p14="http://schemas.microsoft.com/office/powerpoint/2010/main" val="2580074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58907FA-2AF9-47AF-A930-D7E638EF4C9F}"/>
              </a:ext>
            </a:extLst>
          </p:cNvPr>
          <p:cNvSpPr>
            <a:spLocks noGrp="1"/>
          </p:cNvSpPr>
          <p:nvPr>
            <p:ph sz="quarter" idx="4294967295"/>
          </p:nvPr>
        </p:nvSpPr>
        <p:spPr>
          <a:xfrm>
            <a:off x="0" y="717550"/>
            <a:ext cx="10971213" cy="401638"/>
          </a:xfrm>
        </p:spPr>
        <p:txBody>
          <a:bodyPr>
            <a:normAutofit lnSpcReduction="10000"/>
          </a:bodyPr>
          <a:lstStyle/>
          <a:p>
            <a:r>
              <a:rPr lang="en-US" dirty="0"/>
              <a:t>5G Non-Standalone Architecture</a:t>
            </a:r>
            <a:r>
              <a:rPr lang="pl-PL" dirty="0"/>
              <a:t> 3x</a:t>
            </a:r>
            <a:endParaRPr lang="en-US" dirty="0"/>
          </a:p>
        </p:txBody>
      </p:sp>
      <p:sp>
        <p:nvSpPr>
          <p:cNvPr id="57" name="TextBox 56">
            <a:extLst>
              <a:ext uri="{FF2B5EF4-FFF2-40B4-BE49-F238E27FC236}">
                <a16:creationId xmlns:a16="http://schemas.microsoft.com/office/drawing/2014/main" id="{BBC5C3C0-A294-481D-9544-1A96E1D73D74}"/>
              </a:ext>
            </a:extLst>
          </p:cNvPr>
          <p:cNvSpPr txBox="1"/>
          <p:nvPr/>
        </p:nvSpPr>
        <p:spPr>
          <a:xfrm>
            <a:off x="2637411" y="2274161"/>
            <a:ext cx="869397" cy="338554"/>
          </a:xfrm>
          <a:prstGeom prst="rect">
            <a:avLst/>
          </a:prstGeom>
          <a:noFill/>
        </p:spPr>
        <p:txBody>
          <a:bodyPr wrap="square" rtlCol="0">
            <a:spAutoFit/>
          </a:bodyPr>
          <a:lstStyle/>
          <a:p>
            <a:pPr defTabSz="609585" fontAlgn="base">
              <a:spcBef>
                <a:spcPct val="0"/>
              </a:spcBef>
              <a:spcAft>
                <a:spcPct val="0"/>
              </a:spcAft>
              <a:defRPr/>
            </a:pPr>
            <a:r>
              <a:rPr lang="en-US" sz="1600" b="1" dirty="0" err="1">
                <a:solidFill>
                  <a:srgbClr val="00C9FF"/>
                </a:solidFill>
                <a:latin typeface="Nokia Pure Text Light"/>
              </a:rPr>
              <a:t>SgNB</a:t>
            </a:r>
            <a:endParaRPr lang="en-US" sz="1600" b="1" dirty="0">
              <a:solidFill>
                <a:srgbClr val="00C9FF"/>
              </a:solidFill>
              <a:latin typeface="Nokia Pure Text Light"/>
            </a:endParaRPr>
          </a:p>
        </p:txBody>
      </p:sp>
      <p:cxnSp>
        <p:nvCxnSpPr>
          <p:cNvPr id="61" name="Straight Arrow Connector 60">
            <a:extLst>
              <a:ext uri="{FF2B5EF4-FFF2-40B4-BE49-F238E27FC236}">
                <a16:creationId xmlns:a16="http://schemas.microsoft.com/office/drawing/2014/main" id="{6586B687-D6EE-4085-A52E-73D902076A07}"/>
              </a:ext>
            </a:extLst>
          </p:cNvPr>
          <p:cNvCxnSpPr>
            <a:cxnSpLocks/>
          </p:cNvCxnSpPr>
          <p:nvPr/>
        </p:nvCxnSpPr>
        <p:spPr>
          <a:xfrm>
            <a:off x="3679072" y="5954460"/>
            <a:ext cx="1060059" cy="0"/>
          </a:xfrm>
          <a:prstGeom prst="straightConnector1">
            <a:avLst/>
          </a:prstGeom>
          <a:ln w="31750" cmpd="sng">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B85192E-B633-4973-A83D-8F0CD4590A5F}"/>
              </a:ext>
            </a:extLst>
          </p:cNvPr>
          <p:cNvSpPr txBox="1"/>
          <p:nvPr/>
        </p:nvSpPr>
        <p:spPr>
          <a:xfrm>
            <a:off x="616030" y="5749277"/>
            <a:ext cx="3486005" cy="379656"/>
          </a:xfrm>
          <a:prstGeom prst="rect">
            <a:avLst/>
          </a:prstGeom>
          <a:noFill/>
        </p:spPr>
        <p:txBody>
          <a:bodyPr wrap="square" rtlCol="0">
            <a:spAutoFit/>
          </a:bodyPr>
          <a:lstStyle/>
          <a:p>
            <a:pPr defTabSz="609585" fontAlgn="base">
              <a:spcBef>
                <a:spcPct val="0"/>
              </a:spcBef>
              <a:spcAft>
                <a:spcPct val="0"/>
              </a:spcAft>
              <a:defRPr/>
            </a:pPr>
            <a:r>
              <a:rPr lang="en-US" sz="1867" dirty="0">
                <a:solidFill>
                  <a:srgbClr val="001135"/>
                </a:solidFill>
                <a:latin typeface="Nokia Pure Text Light"/>
              </a:rPr>
              <a:t>Split bearer – </a:t>
            </a:r>
            <a:r>
              <a:rPr lang="pl-PL" sz="1867" dirty="0">
                <a:solidFill>
                  <a:srgbClr val="001135"/>
                </a:solidFill>
                <a:latin typeface="Nokia Pure Text Light"/>
              </a:rPr>
              <a:t>Control</a:t>
            </a:r>
            <a:r>
              <a:rPr lang="en-US" sz="1867" dirty="0">
                <a:solidFill>
                  <a:srgbClr val="001135"/>
                </a:solidFill>
                <a:latin typeface="Nokia Pure Text Light"/>
              </a:rPr>
              <a:t> Plane</a:t>
            </a:r>
          </a:p>
        </p:txBody>
      </p:sp>
      <p:cxnSp>
        <p:nvCxnSpPr>
          <p:cNvPr id="68" name="Straight Arrow Connector 67">
            <a:extLst>
              <a:ext uri="{FF2B5EF4-FFF2-40B4-BE49-F238E27FC236}">
                <a16:creationId xmlns:a16="http://schemas.microsoft.com/office/drawing/2014/main" id="{E3E9FDC6-B676-4CA5-A498-E4C4401DA9EB}"/>
              </a:ext>
            </a:extLst>
          </p:cNvPr>
          <p:cNvCxnSpPr>
            <a:cxnSpLocks/>
          </p:cNvCxnSpPr>
          <p:nvPr/>
        </p:nvCxnSpPr>
        <p:spPr>
          <a:xfrm flipV="1">
            <a:off x="8135193" y="5870937"/>
            <a:ext cx="1102171" cy="17143"/>
          </a:xfrm>
          <a:prstGeom prst="straightConnector1">
            <a:avLst/>
          </a:prstGeom>
          <a:ln w="31750" cmpd="sng">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59290E82-74C3-4B81-9E78-C67C3BCC664B}"/>
              </a:ext>
            </a:extLst>
          </p:cNvPr>
          <p:cNvSpPr txBox="1"/>
          <p:nvPr/>
        </p:nvSpPr>
        <p:spPr>
          <a:xfrm>
            <a:off x="5119410" y="5809736"/>
            <a:ext cx="3486005" cy="379656"/>
          </a:xfrm>
          <a:prstGeom prst="rect">
            <a:avLst/>
          </a:prstGeom>
          <a:noFill/>
        </p:spPr>
        <p:txBody>
          <a:bodyPr wrap="square" rtlCol="0">
            <a:spAutoFit/>
          </a:bodyPr>
          <a:lstStyle/>
          <a:p>
            <a:pPr defTabSz="609585" fontAlgn="base">
              <a:spcBef>
                <a:spcPct val="0"/>
              </a:spcBef>
              <a:spcAft>
                <a:spcPct val="0"/>
              </a:spcAft>
              <a:defRPr/>
            </a:pPr>
            <a:r>
              <a:rPr lang="en-US" sz="1867" dirty="0">
                <a:solidFill>
                  <a:srgbClr val="001135"/>
                </a:solidFill>
                <a:latin typeface="Nokia Pure Text Light"/>
              </a:rPr>
              <a:t>Split bearer – </a:t>
            </a:r>
            <a:r>
              <a:rPr lang="pl-PL" sz="1867" dirty="0">
                <a:solidFill>
                  <a:srgbClr val="001135"/>
                </a:solidFill>
                <a:latin typeface="Nokia Pure Text Light"/>
              </a:rPr>
              <a:t>User</a:t>
            </a:r>
            <a:r>
              <a:rPr lang="en-US" sz="1867" dirty="0">
                <a:solidFill>
                  <a:srgbClr val="001135"/>
                </a:solidFill>
                <a:latin typeface="Nokia Pure Text Light"/>
              </a:rPr>
              <a:t> Plane</a:t>
            </a:r>
          </a:p>
        </p:txBody>
      </p:sp>
      <p:sp>
        <p:nvSpPr>
          <p:cNvPr id="36" name="TextBox 35">
            <a:extLst>
              <a:ext uri="{FF2B5EF4-FFF2-40B4-BE49-F238E27FC236}">
                <a16:creationId xmlns:a16="http://schemas.microsoft.com/office/drawing/2014/main" id="{942EC320-44DA-462E-8036-22C8E7BDF179}"/>
              </a:ext>
            </a:extLst>
          </p:cNvPr>
          <p:cNvSpPr txBox="1"/>
          <p:nvPr/>
        </p:nvSpPr>
        <p:spPr>
          <a:xfrm>
            <a:off x="6885578" y="909943"/>
            <a:ext cx="4703573" cy="2718180"/>
          </a:xfrm>
          <a:prstGeom prst="rect">
            <a:avLst/>
          </a:prstGeom>
          <a:noFill/>
        </p:spPr>
        <p:txBody>
          <a:bodyPr wrap="square" rtlCol="0">
            <a:spAutoFit/>
          </a:bodyPr>
          <a:lstStyle/>
          <a:p>
            <a:pPr defTabSz="609585" fontAlgn="base">
              <a:spcBef>
                <a:spcPct val="0"/>
              </a:spcBef>
              <a:spcAft>
                <a:spcPct val="0"/>
              </a:spcAft>
              <a:defRPr/>
            </a:pPr>
            <a:r>
              <a:rPr lang="en-US" sz="2133" dirty="0">
                <a:solidFill>
                  <a:srgbClr val="001135"/>
                </a:solidFill>
                <a:latin typeface="Nokia Pure Text Light"/>
              </a:rPr>
              <a:t>The </a:t>
            </a:r>
            <a:r>
              <a:rPr lang="en-US" sz="2133" b="1" dirty="0">
                <a:solidFill>
                  <a:srgbClr val="00C9FF"/>
                </a:solidFill>
                <a:latin typeface="Nokia Pure Text Light"/>
              </a:rPr>
              <a:t>Dual Connectivity </a:t>
            </a:r>
            <a:r>
              <a:rPr lang="en-US" sz="2133" dirty="0">
                <a:solidFill>
                  <a:srgbClr val="001135"/>
                </a:solidFill>
                <a:latin typeface="Nokia Pure Text Light"/>
              </a:rPr>
              <a:t>and the </a:t>
            </a:r>
            <a:r>
              <a:rPr lang="en-US" sz="2133" b="1" dirty="0">
                <a:solidFill>
                  <a:srgbClr val="00C9FF"/>
                </a:solidFill>
                <a:latin typeface="Nokia Pure Text Light"/>
              </a:rPr>
              <a:t>split bearer</a:t>
            </a:r>
            <a:r>
              <a:rPr lang="en-US" sz="2133" dirty="0">
                <a:solidFill>
                  <a:srgbClr val="001135"/>
                </a:solidFill>
                <a:latin typeface="Nokia Pure Text Light"/>
              </a:rPr>
              <a:t> work together in the 5G-LTE interworking. </a:t>
            </a:r>
            <a:endParaRPr lang="pl-PL" sz="2133" dirty="0">
              <a:solidFill>
                <a:srgbClr val="001135"/>
              </a:solidFill>
              <a:latin typeface="Nokia Pure Text Light"/>
            </a:endParaRPr>
          </a:p>
          <a:p>
            <a:pPr defTabSz="609585" fontAlgn="base">
              <a:spcBef>
                <a:spcPct val="0"/>
              </a:spcBef>
              <a:spcAft>
                <a:spcPct val="0"/>
              </a:spcAft>
              <a:defRPr/>
            </a:pPr>
            <a:r>
              <a:rPr lang="en-US" sz="2133" dirty="0">
                <a:solidFill>
                  <a:srgbClr val="001135"/>
                </a:solidFill>
                <a:latin typeface="Nokia Pure Text Light"/>
              </a:rPr>
              <a:t>The Control Plane will always go over the LTE layer. </a:t>
            </a:r>
            <a:endParaRPr lang="pl-PL" sz="2133" dirty="0">
              <a:solidFill>
                <a:srgbClr val="001135"/>
              </a:solidFill>
              <a:latin typeface="Nokia Pure Text Light"/>
            </a:endParaRPr>
          </a:p>
          <a:p>
            <a:pPr defTabSz="609585" fontAlgn="base">
              <a:spcBef>
                <a:spcPct val="0"/>
              </a:spcBef>
              <a:spcAft>
                <a:spcPct val="0"/>
              </a:spcAft>
              <a:defRPr/>
            </a:pPr>
            <a:r>
              <a:rPr lang="en-US" sz="2133" dirty="0">
                <a:solidFill>
                  <a:srgbClr val="001135"/>
                </a:solidFill>
                <a:latin typeface="Nokia Pure Text Light"/>
              </a:rPr>
              <a:t>The data bearers to the DC-enabled UE can go over LTE or over 5G. </a:t>
            </a:r>
            <a:endParaRPr lang="pl-PL" sz="2133" dirty="0">
              <a:solidFill>
                <a:srgbClr val="001135"/>
              </a:solidFill>
              <a:latin typeface="Nokia Pure Text Light"/>
            </a:endParaRPr>
          </a:p>
          <a:p>
            <a:pPr defTabSz="609585" fontAlgn="base">
              <a:spcBef>
                <a:spcPct val="0"/>
              </a:spcBef>
              <a:spcAft>
                <a:spcPct val="0"/>
              </a:spcAft>
              <a:defRPr/>
            </a:pPr>
            <a:endParaRPr lang="pl-PL" sz="2133" dirty="0">
              <a:solidFill>
                <a:srgbClr val="001135"/>
              </a:solidFill>
              <a:latin typeface="Nokia Pure Text Light"/>
            </a:endParaRPr>
          </a:p>
        </p:txBody>
      </p:sp>
      <p:sp>
        <p:nvSpPr>
          <p:cNvPr id="55" name="Arrow: Down 54">
            <a:extLst>
              <a:ext uri="{FF2B5EF4-FFF2-40B4-BE49-F238E27FC236}">
                <a16:creationId xmlns:a16="http://schemas.microsoft.com/office/drawing/2014/main" id="{957425FF-368A-4566-B0D8-EAD7A041B5B9}"/>
              </a:ext>
            </a:extLst>
          </p:cNvPr>
          <p:cNvSpPr/>
          <p:nvPr/>
        </p:nvSpPr>
        <p:spPr>
          <a:xfrm rot="13063321">
            <a:off x="1919593" y="2975754"/>
            <a:ext cx="1230448" cy="1819209"/>
          </a:xfrm>
          <a:prstGeom prst="downArrow">
            <a:avLst/>
          </a:prstGeom>
          <a:solidFill>
            <a:schemeClr val="accent5">
              <a:alpha val="58000"/>
            </a:schemeClr>
          </a:solidFill>
          <a:ln>
            <a:no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dirty="0">
              <a:solidFill>
                <a:srgbClr val="FF3154"/>
              </a:solidFill>
              <a:latin typeface="Nokia Pure Text Light"/>
            </a:endParaRPr>
          </a:p>
        </p:txBody>
      </p:sp>
      <p:sp>
        <p:nvSpPr>
          <p:cNvPr id="62" name="Arrow: Down 61">
            <a:extLst>
              <a:ext uri="{FF2B5EF4-FFF2-40B4-BE49-F238E27FC236}">
                <a16:creationId xmlns:a16="http://schemas.microsoft.com/office/drawing/2014/main" id="{F8C8A2B6-7CE6-40B7-9890-5DA9688E39C2}"/>
              </a:ext>
            </a:extLst>
          </p:cNvPr>
          <p:cNvSpPr/>
          <p:nvPr/>
        </p:nvSpPr>
        <p:spPr>
          <a:xfrm rot="16943008">
            <a:off x="3760762" y="2229897"/>
            <a:ext cx="942729" cy="1819209"/>
          </a:xfrm>
          <a:prstGeom prst="downArrow">
            <a:avLst/>
          </a:prstGeom>
          <a:solidFill>
            <a:schemeClr val="accent5">
              <a:alpha val="58000"/>
            </a:schemeClr>
          </a:solidFill>
          <a:ln>
            <a:no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dirty="0">
              <a:solidFill>
                <a:srgbClr val="FF3154"/>
              </a:solidFill>
              <a:latin typeface="Nokia Pure Text Light"/>
            </a:endParaRPr>
          </a:p>
        </p:txBody>
      </p:sp>
      <p:sp>
        <p:nvSpPr>
          <p:cNvPr id="69" name="Arrow: Down 68">
            <a:extLst>
              <a:ext uri="{FF2B5EF4-FFF2-40B4-BE49-F238E27FC236}">
                <a16:creationId xmlns:a16="http://schemas.microsoft.com/office/drawing/2014/main" id="{67A435EA-D7B6-4DBE-9DD1-6E767B2FD3FA}"/>
              </a:ext>
            </a:extLst>
          </p:cNvPr>
          <p:cNvSpPr/>
          <p:nvPr/>
        </p:nvSpPr>
        <p:spPr>
          <a:xfrm rot="14913170">
            <a:off x="3950442" y="3050072"/>
            <a:ext cx="942729" cy="1819209"/>
          </a:xfrm>
          <a:prstGeom prst="downArrow">
            <a:avLst/>
          </a:prstGeom>
          <a:solidFill>
            <a:schemeClr val="accent6">
              <a:alpha val="58000"/>
            </a:schemeClr>
          </a:solidFill>
          <a:ln>
            <a:no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dirty="0">
              <a:solidFill>
                <a:srgbClr val="FF3154"/>
              </a:solidFill>
              <a:latin typeface="Nokia Pure Text Light"/>
            </a:endParaRPr>
          </a:p>
        </p:txBody>
      </p:sp>
      <p:grpSp>
        <p:nvGrpSpPr>
          <p:cNvPr id="73" name="Group 72">
            <a:extLst>
              <a:ext uri="{FF2B5EF4-FFF2-40B4-BE49-F238E27FC236}">
                <a16:creationId xmlns:a16="http://schemas.microsoft.com/office/drawing/2014/main" id="{D49F9965-6326-4679-970F-C28273CB1E9F}"/>
              </a:ext>
            </a:extLst>
          </p:cNvPr>
          <p:cNvGrpSpPr/>
          <p:nvPr/>
        </p:nvGrpSpPr>
        <p:grpSpPr>
          <a:xfrm rot="1944934">
            <a:off x="4212219" y="3664196"/>
            <a:ext cx="400164" cy="402813"/>
            <a:chOff x="5016501" y="1625601"/>
            <a:chExt cx="239713" cy="241300"/>
          </a:xfrm>
          <a:solidFill>
            <a:schemeClr val="accent1"/>
          </a:solidFill>
        </p:grpSpPr>
        <p:sp>
          <p:nvSpPr>
            <p:cNvPr id="75" name="Oval 116">
              <a:extLst>
                <a:ext uri="{FF2B5EF4-FFF2-40B4-BE49-F238E27FC236}">
                  <a16:creationId xmlns:a16="http://schemas.microsoft.com/office/drawing/2014/main" id="{89583F8D-8890-44FB-BDAF-E2962C12D8CC}"/>
                </a:ext>
              </a:extLst>
            </p:cNvPr>
            <p:cNvSpPr>
              <a:spLocks noChangeArrowheads="1"/>
            </p:cNvSpPr>
            <p:nvPr/>
          </p:nvSpPr>
          <p:spPr bwMode="auto">
            <a:xfrm>
              <a:off x="5016501" y="1803401"/>
              <a:ext cx="63500"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id-ID" sz="2400">
                <a:solidFill>
                  <a:srgbClr val="124191"/>
                </a:solidFill>
                <a:latin typeface="Arial" charset="0"/>
              </a:endParaRPr>
            </a:p>
          </p:txBody>
        </p:sp>
        <p:sp>
          <p:nvSpPr>
            <p:cNvPr id="83" name="Freeform 117">
              <a:extLst>
                <a:ext uri="{FF2B5EF4-FFF2-40B4-BE49-F238E27FC236}">
                  <a16:creationId xmlns:a16="http://schemas.microsoft.com/office/drawing/2014/main" id="{D52E92E7-A834-453E-9246-002575F267F3}"/>
                </a:ext>
              </a:extLst>
            </p:cNvPr>
            <p:cNvSpPr>
              <a:spLocks/>
            </p:cNvSpPr>
            <p:nvPr/>
          </p:nvSpPr>
          <p:spPr bwMode="auto">
            <a:xfrm>
              <a:off x="5019676" y="1709738"/>
              <a:ext cx="153988" cy="157163"/>
            </a:xfrm>
            <a:custGeom>
              <a:avLst/>
              <a:gdLst>
                <a:gd name="T0" fmla="*/ 0 w 41"/>
                <a:gd name="T1" fmla="*/ 0 h 42"/>
                <a:gd name="T2" fmla="*/ 0 w 41"/>
                <a:gd name="T3" fmla="*/ 11 h 42"/>
                <a:gd name="T4" fmla="*/ 21 w 41"/>
                <a:gd name="T5" fmla="*/ 20 h 42"/>
                <a:gd name="T6" fmla="*/ 30 w 41"/>
                <a:gd name="T7" fmla="*/ 42 h 42"/>
                <a:gd name="T8" fmla="*/ 41 w 41"/>
                <a:gd name="T9" fmla="*/ 42 h 42"/>
                <a:gd name="T10" fmla="*/ 0 w 41"/>
                <a:gd name="T11" fmla="*/ 0 h 42"/>
              </a:gdLst>
              <a:ahLst/>
              <a:cxnLst>
                <a:cxn ang="0">
                  <a:pos x="T0" y="T1"/>
                </a:cxn>
                <a:cxn ang="0">
                  <a:pos x="T2" y="T3"/>
                </a:cxn>
                <a:cxn ang="0">
                  <a:pos x="T4" y="T5"/>
                </a:cxn>
                <a:cxn ang="0">
                  <a:pos x="T6" y="T7"/>
                </a:cxn>
                <a:cxn ang="0">
                  <a:pos x="T8" y="T9"/>
                </a:cxn>
                <a:cxn ang="0">
                  <a:pos x="T10" y="T11"/>
                </a:cxn>
              </a:cxnLst>
              <a:rect l="0" t="0" r="r" b="b"/>
              <a:pathLst>
                <a:path w="41" h="42">
                  <a:moveTo>
                    <a:pt x="0" y="0"/>
                  </a:moveTo>
                  <a:cubicBezTo>
                    <a:pt x="0" y="11"/>
                    <a:pt x="0" y="11"/>
                    <a:pt x="0" y="11"/>
                  </a:cubicBezTo>
                  <a:cubicBezTo>
                    <a:pt x="8" y="11"/>
                    <a:pt x="15" y="15"/>
                    <a:pt x="21" y="20"/>
                  </a:cubicBezTo>
                  <a:cubicBezTo>
                    <a:pt x="26" y="26"/>
                    <a:pt x="30" y="33"/>
                    <a:pt x="30" y="42"/>
                  </a:cubicBezTo>
                  <a:cubicBezTo>
                    <a:pt x="41" y="42"/>
                    <a:pt x="41" y="42"/>
                    <a:pt x="41" y="42"/>
                  </a:cubicBezTo>
                  <a:cubicBezTo>
                    <a:pt x="41" y="19"/>
                    <a:pt x="2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id-ID" sz="2400">
                <a:solidFill>
                  <a:srgbClr val="124191"/>
                </a:solidFill>
                <a:latin typeface="Arial" charset="0"/>
              </a:endParaRPr>
            </a:p>
          </p:txBody>
        </p:sp>
        <p:sp>
          <p:nvSpPr>
            <p:cNvPr id="84" name="Freeform 118">
              <a:extLst>
                <a:ext uri="{FF2B5EF4-FFF2-40B4-BE49-F238E27FC236}">
                  <a16:creationId xmlns:a16="http://schemas.microsoft.com/office/drawing/2014/main" id="{8A6ED043-3690-4552-BE62-254834D8055F}"/>
                </a:ext>
              </a:extLst>
            </p:cNvPr>
            <p:cNvSpPr>
              <a:spLocks/>
            </p:cNvSpPr>
            <p:nvPr/>
          </p:nvSpPr>
          <p:spPr bwMode="auto">
            <a:xfrm>
              <a:off x="5019676" y="1625601"/>
              <a:ext cx="236538" cy="241300"/>
            </a:xfrm>
            <a:custGeom>
              <a:avLst/>
              <a:gdLst>
                <a:gd name="T0" fmla="*/ 0 w 63"/>
                <a:gd name="T1" fmla="*/ 0 h 64"/>
                <a:gd name="T2" fmla="*/ 0 w 63"/>
                <a:gd name="T3" fmla="*/ 11 h 64"/>
                <a:gd name="T4" fmla="*/ 52 w 63"/>
                <a:gd name="T5" fmla="*/ 64 h 64"/>
                <a:gd name="T6" fmla="*/ 63 w 63"/>
                <a:gd name="T7" fmla="*/ 64 h 64"/>
                <a:gd name="T8" fmla="*/ 0 w 63"/>
                <a:gd name="T9" fmla="*/ 0 h 64"/>
              </a:gdLst>
              <a:ahLst/>
              <a:cxnLst>
                <a:cxn ang="0">
                  <a:pos x="T0" y="T1"/>
                </a:cxn>
                <a:cxn ang="0">
                  <a:pos x="T2" y="T3"/>
                </a:cxn>
                <a:cxn ang="0">
                  <a:pos x="T4" y="T5"/>
                </a:cxn>
                <a:cxn ang="0">
                  <a:pos x="T6" y="T7"/>
                </a:cxn>
                <a:cxn ang="0">
                  <a:pos x="T8" y="T9"/>
                </a:cxn>
              </a:cxnLst>
              <a:rect l="0" t="0" r="r" b="b"/>
              <a:pathLst>
                <a:path w="63" h="64">
                  <a:moveTo>
                    <a:pt x="0" y="0"/>
                  </a:moveTo>
                  <a:cubicBezTo>
                    <a:pt x="0" y="11"/>
                    <a:pt x="0" y="11"/>
                    <a:pt x="0" y="11"/>
                  </a:cubicBezTo>
                  <a:cubicBezTo>
                    <a:pt x="28" y="12"/>
                    <a:pt x="51" y="35"/>
                    <a:pt x="52" y="64"/>
                  </a:cubicBezTo>
                  <a:cubicBezTo>
                    <a:pt x="63" y="64"/>
                    <a:pt x="63" y="64"/>
                    <a:pt x="63" y="64"/>
                  </a:cubicBezTo>
                  <a:cubicBezTo>
                    <a:pt x="63" y="29"/>
                    <a:pt x="3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id-ID" sz="2400">
                <a:solidFill>
                  <a:srgbClr val="124191"/>
                </a:solidFill>
                <a:latin typeface="Arial" charset="0"/>
              </a:endParaRPr>
            </a:p>
          </p:txBody>
        </p:sp>
      </p:grpSp>
      <p:grpSp>
        <p:nvGrpSpPr>
          <p:cNvPr id="85" name="Group 84">
            <a:extLst>
              <a:ext uri="{FF2B5EF4-FFF2-40B4-BE49-F238E27FC236}">
                <a16:creationId xmlns:a16="http://schemas.microsoft.com/office/drawing/2014/main" id="{59D8CA72-65B8-4BB7-8EF3-170DE6FC0B45}"/>
              </a:ext>
            </a:extLst>
          </p:cNvPr>
          <p:cNvGrpSpPr/>
          <p:nvPr/>
        </p:nvGrpSpPr>
        <p:grpSpPr>
          <a:xfrm rot="21545399">
            <a:off x="2723795" y="2715597"/>
            <a:ext cx="590083" cy="890689"/>
            <a:chOff x="2289175" y="1751013"/>
            <a:chExt cx="168275" cy="254001"/>
          </a:xfrm>
          <a:solidFill>
            <a:schemeClr val="accent3"/>
          </a:solidFill>
        </p:grpSpPr>
        <p:sp>
          <p:nvSpPr>
            <p:cNvPr id="86" name="Freeform 110">
              <a:extLst>
                <a:ext uri="{FF2B5EF4-FFF2-40B4-BE49-F238E27FC236}">
                  <a16:creationId xmlns:a16="http://schemas.microsoft.com/office/drawing/2014/main" id="{40DE2441-7E3B-446B-9799-DF2A6ADF3F99}"/>
                </a:ext>
              </a:extLst>
            </p:cNvPr>
            <p:cNvSpPr>
              <a:spLocks noEditPoints="1"/>
            </p:cNvSpPr>
            <p:nvPr/>
          </p:nvSpPr>
          <p:spPr bwMode="auto">
            <a:xfrm>
              <a:off x="2289175" y="1812926"/>
              <a:ext cx="168275" cy="192088"/>
            </a:xfrm>
            <a:custGeom>
              <a:avLst/>
              <a:gdLst>
                <a:gd name="T0" fmla="*/ 32 w 63"/>
                <a:gd name="T1" fmla="*/ 56 h 72"/>
                <a:gd name="T2" fmla="*/ 48 w 63"/>
                <a:gd name="T3" fmla="*/ 72 h 72"/>
                <a:gd name="T4" fmla="*/ 63 w 63"/>
                <a:gd name="T5" fmla="*/ 72 h 72"/>
                <a:gd name="T6" fmla="*/ 33 w 63"/>
                <a:gd name="T7" fmla="*/ 15 h 72"/>
                <a:gd name="T8" fmla="*/ 39 w 63"/>
                <a:gd name="T9" fmla="*/ 7 h 72"/>
                <a:gd name="T10" fmla="*/ 32 w 63"/>
                <a:gd name="T11" fmla="*/ 0 h 72"/>
                <a:gd name="T12" fmla="*/ 24 w 63"/>
                <a:gd name="T13" fmla="*/ 7 h 72"/>
                <a:gd name="T14" fmla="*/ 31 w 63"/>
                <a:gd name="T15" fmla="*/ 15 h 72"/>
                <a:gd name="T16" fmla="*/ 0 w 63"/>
                <a:gd name="T17" fmla="*/ 72 h 72"/>
                <a:gd name="T18" fmla="*/ 16 w 63"/>
                <a:gd name="T19" fmla="*/ 72 h 72"/>
                <a:gd name="T20" fmla="*/ 32 w 63"/>
                <a:gd name="T21" fmla="*/ 56 h 72"/>
                <a:gd name="T22" fmla="*/ 32 w 63"/>
                <a:gd name="T23" fmla="*/ 33 h 72"/>
                <a:gd name="T24" fmla="*/ 32 w 63"/>
                <a:gd name="T25" fmla="*/ 32 h 72"/>
                <a:gd name="T26" fmla="*/ 32 w 63"/>
                <a:gd name="T27" fmla="*/ 33 h 72"/>
                <a:gd name="T28" fmla="*/ 41 w 63"/>
                <a:gd name="T29" fmla="*/ 52 h 72"/>
                <a:gd name="T30" fmla="*/ 32 w 63"/>
                <a:gd name="T31" fmla="*/ 50 h 72"/>
                <a:gd name="T32" fmla="*/ 23 w 63"/>
                <a:gd name="T33" fmla="*/ 52 h 72"/>
                <a:gd name="T34" fmla="*/ 32 w 63"/>
                <a:gd name="T35" fmla="*/ 3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72">
                  <a:moveTo>
                    <a:pt x="32" y="56"/>
                  </a:moveTo>
                  <a:cubicBezTo>
                    <a:pt x="41" y="56"/>
                    <a:pt x="48" y="63"/>
                    <a:pt x="48" y="72"/>
                  </a:cubicBezTo>
                  <a:cubicBezTo>
                    <a:pt x="63" y="72"/>
                    <a:pt x="63" y="72"/>
                    <a:pt x="63" y="72"/>
                  </a:cubicBezTo>
                  <a:cubicBezTo>
                    <a:pt x="44" y="51"/>
                    <a:pt x="36" y="26"/>
                    <a:pt x="33" y="15"/>
                  </a:cubicBezTo>
                  <a:cubicBezTo>
                    <a:pt x="37" y="14"/>
                    <a:pt x="39" y="11"/>
                    <a:pt x="39" y="7"/>
                  </a:cubicBezTo>
                  <a:cubicBezTo>
                    <a:pt x="39" y="3"/>
                    <a:pt x="36" y="0"/>
                    <a:pt x="32" y="0"/>
                  </a:cubicBezTo>
                  <a:cubicBezTo>
                    <a:pt x="28" y="0"/>
                    <a:pt x="24" y="3"/>
                    <a:pt x="24" y="7"/>
                  </a:cubicBezTo>
                  <a:cubicBezTo>
                    <a:pt x="24" y="11"/>
                    <a:pt x="27" y="14"/>
                    <a:pt x="31" y="15"/>
                  </a:cubicBezTo>
                  <a:cubicBezTo>
                    <a:pt x="28" y="26"/>
                    <a:pt x="20" y="51"/>
                    <a:pt x="0" y="72"/>
                  </a:cubicBezTo>
                  <a:cubicBezTo>
                    <a:pt x="16" y="72"/>
                    <a:pt x="16" y="72"/>
                    <a:pt x="16" y="72"/>
                  </a:cubicBezTo>
                  <a:cubicBezTo>
                    <a:pt x="16" y="63"/>
                    <a:pt x="23" y="56"/>
                    <a:pt x="32" y="56"/>
                  </a:cubicBezTo>
                  <a:close/>
                  <a:moveTo>
                    <a:pt x="32" y="33"/>
                  </a:moveTo>
                  <a:cubicBezTo>
                    <a:pt x="32" y="32"/>
                    <a:pt x="32" y="32"/>
                    <a:pt x="32" y="32"/>
                  </a:cubicBezTo>
                  <a:cubicBezTo>
                    <a:pt x="32" y="32"/>
                    <a:pt x="32" y="32"/>
                    <a:pt x="32" y="33"/>
                  </a:cubicBezTo>
                  <a:cubicBezTo>
                    <a:pt x="35" y="39"/>
                    <a:pt x="38" y="46"/>
                    <a:pt x="41" y="52"/>
                  </a:cubicBezTo>
                  <a:cubicBezTo>
                    <a:pt x="38" y="50"/>
                    <a:pt x="35" y="50"/>
                    <a:pt x="32" y="50"/>
                  </a:cubicBezTo>
                  <a:cubicBezTo>
                    <a:pt x="29" y="50"/>
                    <a:pt x="26" y="50"/>
                    <a:pt x="23" y="52"/>
                  </a:cubicBezTo>
                  <a:cubicBezTo>
                    <a:pt x="26" y="46"/>
                    <a:pt x="29" y="39"/>
                    <a:pt x="32" y="33"/>
                  </a:cubicBezTo>
                  <a:close/>
                </a:path>
              </a:pathLst>
            </a:custGeom>
            <a:grpFill/>
            <a:ln>
              <a:noFill/>
            </a:ln>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id-ID" sz="2400">
                <a:solidFill>
                  <a:srgbClr val="124191"/>
                </a:solidFill>
                <a:latin typeface="Arial" charset="0"/>
              </a:endParaRPr>
            </a:p>
          </p:txBody>
        </p:sp>
        <p:sp>
          <p:nvSpPr>
            <p:cNvPr id="87" name="Freeform 111">
              <a:extLst>
                <a:ext uri="{FF2B5EF4-FFF2-40B4-BE49-F238E27FC236}">
                  <a16:creationId xmlns:a16="http://schemas.microsoft.com/office/drawing/2014/main" id="{1C1AD82A-F2C2-4A07-A087-160220E06EC7}"/>
                </a:ext>
              </a:extLst>
            </p:cNvPr>
            <p:cNvSpPr>
              <a:spLocks/>
            </p:cNvSpPr>
            <p:nvPr/>
          </p:nvSpPr>
          <p:spPr bwMode="auto">
            <a:xfrm>
              <a:off x="2290763" y="1751013"/>
              <a:ext cx="166687" cy="155575"/>
            </a:xfrm>
            <a:custGeom>
              <a:avLst/>
              <a:gdLst>
                <a:gd name="T0" fmla="*/ 15 w 62"/>
                <a:gd name="T1" fmla="*/ 57 h 58"/>
                <a:gd name="T2" fmla="*/ 18 w 62"/>
                <a:gd name="T3" fmla="*/ 57 h 58"/>
                <a:gd name="T4" fmla="*/ 17 w 62"/>
                <a:gd name="T5" fmla="*/ 54 h 58"/>
                <a:gd name="T6" fmla="*/ 3 w 62"/>
                <a:gd name="T7" fmla="*/ 30 h 58"/>
                <a:gd name="T8" fmla="*/ 31 w 62"/>
                <a:gd name="T9" fmla="*/ 3 h 58"/>
                <a:gd name="T10" fmla="*/ 59 w 62"/>
                <a:gd name="T11" fmla="*/ 30 h 58"/>
                <a:gd name="T12" fmla="*/ 45 w 62"/>
                <a:gd name="T13" fmla="*/ 54 h 58"/>
                <a:gd name="T14" fmla="*/ 44 w 62"/>
                <a:gd name="T15" fmla="*/ 57 h 58"/>
                <a:gd name="T16" fmla="*/ 45 w 62"/>
                <a:gd name="T17" fmla="*/ 57 h 58"/>
                <a:gd name="T18" fmla="*/ 46 w 62"/>
                <a:gd name="T19" fmla="*/ 57 h 58"/>
                <a:gd name="T20" fmla="*/ 57 w 62"/>
                <a:gd name="T21" fmla="*/ 46 h 58"/>
                <a:gd name="T22" fmla="*/ 62 w 62"/>
                <a:gd name="T23" fmla="*/ 30 h 58"/>
                <a:gd name="T24" fmla="*/ 31 w 62"/>
                <a:gd name="T25" fmla="*/ 0 h 58"/>
                <a:gd name="T26" fmla="*/ 0 w 62"/>
                <a:gd name="T27" fmla="*/ 30 h 58"/>
                <a:gd name="T28" fmla="*/ 4 w 62"/>
                <a:gd name="T29" fmla="*/ 46 h 58"/>
                <a:gd name="T30" fmla="*/ 15 w 62"/>
                <a:gd name="T31"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58">
                  <a:moveTo>
                    <a:pt x="15" y="57"/>
                  </a:moveTo>
                  <a:cubicBezTo>
                    <a:pt x="16" y="58"/>
                    <a:pt x="17" y="57"/>
                    <a:pt x="18" y="57"/>
                  </a:cubicBezTo>
                  <a:cubicBezTo>
                    <a:pt x="18" y="56"/>
                    <a:pt x="18" y="55"/>
                    <a:pt x="17" y="54"/>
                  </a:cubicBezTo>
                  <a:cubicBezTo>
                    <a:pt x="8" y="50"/>
                    <a:pt x="3" y="40"/>
                    <a:pt x="3" y="30"/>
                  </a:cubicBezTo>
                  <a:cubicBezTo>
                    <a:pt x="3" y="15"/>
                    <a:pt x="16" y="3"/>
                    <a:pt x="31" y="3"/>
                  </a:cubicBezTo>
                  <a:cubicBezTo>
                    <a:pt x="46" y="3"/>
                    <a:pt x="59" y="15"/>
                    <a:pt x="59" y="30"/>
                  </a:cubicBezTo>
                  <a:cubicBezTo>
                    <a:pt x="59" y="40"/>
                    <a:pt x="53" y="50"/>
                    <a:pt x="45" y="54"/>
                  </a:cubicBezTo>
                  <a:cubicBezTo>
                    <a:pt x="44" y="55"/>
                    <a:pt x="44" y="56"/>
                    <a:pt x="44" y="57"/>
                  </a:cubicBezTo>
                  <a:cubicBezTo>
                    <a:pt x="44" y="57"/>
                    <a:pt x="45" y="57"/>
                    <a:pt x="45" y="57"/>
                  </a:cubicBezTo>
                  <a:cubicBezTo>
                    <a:pt x="46" y="57"/>
                    <a:pt x="46" y="57"/>
                    <a:pt x="46" y="57"/>
                  </a:cubicBezTo>
                  <a:cubicBezTo>
                    <a:pt x="51" y="54"/>
                    <a:pt x="55" y="51"/>
                    <a:pt x="57" y="46"/>
                  </a:cubicBezTo>
                  <a:cubicBezTo>
                    <a:pt x="60" y="41"/>
                    <a:pt x="62" y="36"/>
                    <a:pt x="62" y="30"/>
                  </a:cubicBezTo>
                  <a:cubicBezTo>
                    <a:pt x="62" y="14"/>
                    <a:pt x="48" y="0"/>
                    <a:pt x="31" y="0"/>
                  </a:cubicBezTo>
                  <a:cubicBezTo>
                    <a:pt x="14" y="0"/>
                    <a:pt x="0" y="14"/>
                    <a:pt x="0" y="30"/>
                  </a:cubicBezTo>
                  <a:cubicBezTo>
                    <a:pt x="0" y="36"/>
                    <a:pt x="2" y="41"/>
                    <a:pt x="4" y="46"/>
                  </a:cubicBezTo>
                  <a:cubicBezTo>
                    <a:pt x="7" y="51"/>
                    <a:pt x="11" y="54"/>
                    <a:pt x="15" y="57"/>
                  </a:cubicBezTo>
                  <a:close/>
                </a:path>
              </a:pathLst>
            </a:custGeom>
            <a:grpFill/>
            <a:ln>
              <a:noFill/>
            </a:ln>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id-ID" sz="2400">
                <a:solidFill>
                  <a:srgbClr val="124191"/>
                </a:solidFill>
                <a:latin typeface="Arial" charset="0"/>
              </a:endParaRPr>
            </a:p>
          </p:txBody>
        </p:sp>
        <p:sp>
          <p:nvSpPr>
            <p:cNvPr id="88" name="Freeform 112">
              <a:extLst>
                <a:ext uri="{FF2B5EF4-FFF2-40B4-BE49-F238E27FC236}">
                  <a16:creationId xmlns:a16="http://schemas.microsoft.com/office/drawing/2014/main" id="{9249079E-31CD-431E-A67C-12BFEEF956F4}"/>
                </a:ext>
              </a:extLst>
            </p:cNvPr>
            <p:cNvSpPr>
              <a:spLocks/>
            </p:cNvSpPr>
            <p:nvPr/>
          </p:nvSpPr>
          <p:spPr bwMode="auto">
            <a:xfrm>
              <a:off x="2309813" y="1770063"/>
              <a:ext cx="125412" cy="117475"/>
            </a:xfrm>
            <a:custGeom>
              <a:avLst/>
              <a:gdLst>
                <a:gd name="T0" fmla="*/ 36 w 47"/>
                <a:gd name="T1" fmla="*/ 44 h 44"/>
                <a:gd name="T2" fmla="*/ 44 w 47"/>
                <a:gd name="T3" fmla="*/ 35 h 44"/>
                <a:gd name="T4" fmla="*/ 47 w 47"/>
                <a:gd name="T5" fmla="*/ 23 h 44"/>
                <a:gd name="T6" fmla="*/ 24 w 47"/>
                <a:gd name="T7" fmla="*/ 0 h 44"/>
                <a:gd name="T8" fmla="*/ 0 w 47"/>
                <a:gd name="T9" fmla="*/ 23 h 44"/>
                <a:gd name="T10" fmla="*/ 3 w 47"/>
                <a:gd name="T11" fmla="*/ 35 h 44"/>
                <a:gd name="T12" fmla="*/ 11 w 47"/>
                <a:gd name="T13" fmla="*/ 44 h 44"/>
                <a:gd name="T14" fmla="*/ 12 w 47"/>
                <a:gd name="T15" fmla="*/ 44 h 44"/>
                <a:gd name="T16" fmla="*/ 14 w 47"/>
                <a:gd name="T17" fmla="*/ 43 h 44"/>
                <a:gd name="T18" fmla="*/ 13 w 47"/>
                <a:gd name="T19" fmla="*/ 41 h 44"/>
                <a:gd name="T20" fmla="*/ 3 w 47"/>
                <a:gd name="T21" fmla="*/ 23 h 44"/>
                <a:gd name="T22" fmla="*/ 24 w 47"/>
                <a:gd name="T23" fmla="*/ 3 h 44"/>
                <a:gd name="T24" fmla="*/ 44 w 47"/>
                <a:gd name="T25" fmla="*/ 23 h 44"/>
                <a:gd name="T26" fmla="*/ 35 w 47"/>
                <a:gd name="T27" fmla="*/ 41 h 44"/>
                <a:gd name="T28" fmla="*/ 34 w 47"/>
                <a:gd name="T29" fmla="*/ 43 h 44"/>
                <a:gd name="T30" fmla="*/ 36 w 47"/>
                <a:gd name="T3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44">
                  <a:moveTo>
                    <a:pt x="36" y="44"/>
                  </a:moveTo>
                  <a:cubicBezTo>
                    <a:pt x="40" y="41"/>
                    <a:pt x="42" y="39"/>
                    <a:pt x="44" y="35"/>
                  </a:cubicBezTo>
                  <a:cubicBezTo>
                    <a:pt x="46" y="32"/>
                    <a:pt x="47" y="28"/>
                    <a:pt x="47" y="23"/>
                  </a:cubicBezTo>
                  <a:cubicBezTo>
                    <a:pt x="47" y="11"/>
                    <a:pt x="37" y="0"/>
                    <a:pt x="24" y="0"/>
                  </a:cubicBezTo>
                  <a:cubicBezTo>
                    <a:pt x="11" y="0"/>
                    <a:pt x="0" y="11"/>
                    <a:pt x="0" y="23"/>
                  </a:cubicBezTo>
                  <a:cubicBezTo>
                    <a:pt x="0" y="28"/>
                    <a:pt x="1" y="32"/>
                    <a:pt x="3" y="35"/>
                  </a:cubicBezTo>
                  <a:cubicBezTo>
                    <a:pt x="5" y="39"/>
                    <a:pt x="8" y="41"/>
                    <a:pt x="11" y="44"/>
                  </a:cubicBezTo>
                  <a:cubicBezTo>
                    <a:pt x="12" y="44"/>
                    <a:pt x="12" y="44"/>
                    <a:pt x="12" y="44"/>
                  </a:cubicBezTo>
                  <a:cubicBezTo>
                    <a:pt x="13" y="44"/>
                    <a:pt x="13" y="43"/>
                    <a:pt x="14" y="43"/>
                  </a:cubicBezTo>
                  <a:cubicBezTo>
                    <a:pt x="14" y="42"/>
                    <a:pt x="14" y="41"/>
                    <a:pt x="13" y="41"/>
                  </a:cubicBezTo>
                  <a:cubicBezTo>
                    <a:pt x="7" y="37"/>
                    <a:pt x="3" y="31"/>
                    <a:pt x="3" y="23"/>
                  </a:cubicBezTo>
                  <a:cubicBezTo>
                    <a:pt x="3" y="12"/>
                    <a:pt x="13" y="3"/>
                    <a:pt x="24" y="3"/>
                  </a:cubicBezTo>
                  <a:cubicBezTo>
                    <a:pt x="35" y="3"/>
                    <a:pt x="44" y="12"/>
                    <a:pt x="44" y="23"/>
                  </a:cubicBezTo>
                  <a:cubicBezTo>
                    <a:pt x="44" y="31"/>
                    <a:pt x="41" y="37"/>
                    <a:pt x="35" y="41"/>
                  </a:cubicBezTo>
                  <a:cubicBezTo>
                    <a:pt x="34" y="41"/>
                    <a:pt x="34" y="42"/>
                    <a:pt x="34" y="43"/>
                  </a:cubicBezTo>
                  <a:cubicBezTo>
                    <a:pt x="35" y="44"/>
                    <a:pt x="35" y="44"/>
                    <a:pt x="36" y="44"/>
                  </a:cubicBezTo>
                  <a:close/>
                </a:path>
              </a:pathLst>
            </a:custGeom>
            <a:grpFill/>
            <a:ln>
              <a:noFill/>
            </a:ln>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id-ID" sz="2400">
                <a:solidFill>
                  <a:srgbClr val="124191"/>
                </a:solidFill>
                <a:latin typeface="Arial" charset="0"/>
              </a:endParaRPr>
            </a:p>
          </p:txBody>
        </p:sp>
        <p:sp>
          <p:nvSpPr>
            <p:cNvPr id="89" name="Freeform 113">
              <a:extLst>
                <a:ext uri="{FF2B5EF4-FFF2-40B4-BE49-F238E27FC236}">
                  <a16:creationId xmlns:a16="http://schemas.microsoft.com/office/drawing/2014/main" id="{50DEB039-BACB-4C12-B451-7A3269411C31}"/>
                </a:ext>
              </a:extLst>
            </p:cNvPr>
            <p:cNvSpPr>
              <a:spLocks/>
            </p:cNvSpPr>
            <p:nvPr/>
          </p:nvSpPr>
          <p:spPr bwMode="auto">
            <a:xfrm>
              <a:off x="2332038" y="1789113"/>
              <a:ext cx="85725" cy="79375"/>
            </a:xfrm>
            <a:custGeom>
              <a:avLst/>
              <a:gdLst>
                <a:gd name="T0" fmla="*/ 24 w 32"/>
                <a:gd name="T1" fmla="*/ 27 h 30"/>
                <a:gd name="T2" fmla="*/ 23 w 32"/>
                <a:gd name="T3" fmla="*/ 29 h 30"/>
                <a:gd name="T4" fmla="*/ 25 w 32"/>
                <a:gd name="T5" fmla="*/ 30 h 30"/>
                <a:gd name="T6" fmla="*/ 25 w 32"/>
                <a:gd name="T7" fmla="*/ 30 h 30"/>
                <a:gd name="T8" fmla="*/ 32 w 32"/>
                <a:gd name="T9" fmla="*/ 16 h 30"/>
                <a:gd name="T10" fmla="*/ 16 w 32"/>
                <a:gd name="T11" fmla="*/ 0 h 30"/>
                <a:gd name="T12" fmla="*/ 0 w 32"/>
                <a:gd name="T13" fmla="*/ 16 h 30"/>
                <a:gd name="T14" fmla="*/ 6 w 32"/>
                <a:gd name="T15" fmla="*/ 30 h 30"/>
                <a:gd name="T16" fmla="*/ 8 w 32"/>
                <a:gd name="T17" fmla="*/ 29 h 30"/>
                <a:gd name="T18" fmla="*/ 8 w 32"/>
                <a:gd name="T19" fmla="*/ 27 h 30"/>
                <a:gd name="T20" fmla="*/ 3 w 32"/>
                <a:gd name="T21" fmla="*/ 16 h 30"/>
                <a:gd name="T22" fmla="*/ 16 w 32"/>
                <a:gd name="T23" fmla="*/ 3 h 30"/>
                <a:gd name="T24" fmla="*/ 29 w 32"/>
                <a:gd name="T25" fmla="*/ 16 h 30"/>
                <a:gd name="T26" fmla="*/ 24 w 32"/>
                <a:gd name="T2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0">
                  <a:moveTo>
                    <a:pt x="24" y="27"/>
                  </a:moveTo>
                  <a:cubicBezTo>
                    <a:pt x="23" y="28"/>
                    <a:pt x="23" y="29"/>
                    <a:pt x="23" y="29"/>
                  </a:cubicBezTo>
                  <a:cubicBezTo>
                    <a:pt x="24" y="30"/>
                    <a:pt x="24" y="30"/>
                    <a:pt x="25" y="30"/>
                  </a:cubicBezTo>
                  <a:cubicBezTo>
                    <a:pt x="25" y="30"/>
                    <a:pt x="25" y="30"/>
                    <a:pt x="25" y="30"/>
                  </a:cubicBezTo>
                  <a:cubicBezTo>
                    <a:pt x="30" y="27"/>
                    <a:pt x="32" y="22"/>
                    <a:pt x="32" y="16"/>
                  </a:cubicBezTo>
                  <a:cubicBezTo>
                    <a:pt x="32" y="7"/>
                    <a:pt x="25" y="0"/>
                    <a:pt x="16" y="0"/>
                  </a:cubicBezTo>
                  <a:cubicBezTo>
                    <a:pt x="7" y="0"/>
                    <a:pt x="0" y="7"/>
                    <a:pt x="0" y="16"/>
                  </a:cubicBezTo>
                  <a:cubicBezTo>
                    <a:pt x="0" y="22"/>
                    <a:pt x="2" y="27"/>
                    <a:pt x="6" y="30"/>
                  </a:cubicBezTo>
                  <a:cubicBezTo>
                    <a:pt x="7" y="30"/>
                    <a:pt x="8" y="30"/>
                    <a:pt x="8" y="29"/>
                  </a:cubicBezTo>
                  <a:cubicBezTo>
                    <a:pt x="9" y="29"/>
                    <a:pt x="9" y="28"/>
                    <a:pt x="8" y="27"/>
                  </a:cubicBezTo>
                  <a:cubicBezTo>
                    <a:pt x="5" y="25"/>
                    <a:pt x="3" y="21"/>
                    <a:pt x="3" y="16"/>
                  </a:cubicBezTo>
                  <a:cubicBezTo>
                    <a:pt x="3" y="9"/>
                    <a:pt x="9" y="3"/>
                    <a:pt x="16" y="3"/>
                  </a:cubicBezTo>
                  <a:cubicBezTo>
                    <a:pt x="23" y="3"/>
                    <a:pt x="29" y="9"/>
                    <a:pt x="29" y="16"/>
                  </a:cubicBezTo>
                  <a:cubicBezTo>
                    <a:pt x="29" y="21"/>
                    <a:pt x="27" y="25"/>
                    <a:pt x="24" y="27"/>
                  </a:cubicBezTo>
                  <a:close/>
                </a:path>
              </a:pathLst>
            </a:custGeom>
            <a:grpFill/>
            <a:ln>
              <a:noFill/>
            </a:ln>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id-ID" sz="2400">
                <a:solidFill>
                  <a:srgbClr val="124191"/>
                </a:solidFill>
                <a:latin typeface="Arial" charset="0"/>
              </a:endParaRPr>
            </a:p>
          </p:txBody>
        </p:sp>
      </p:grpSp>
      <p:sp>
        <p:nvSpPr>
          <p:cNvPr id="90" name="Shape 11650">
            <a:extLst>
              <a:ext uri="{FF2B5EF4-FFF2-40B4-BE49-F238E27FC236}">
                <a16:creationId xmlns:a16="http://schemas.microsoft.com/office/drawing/2014/main" id="{3D38400F-D9DE-4735-AD00-543DABDC0C19}"/>
              </a:ext>
            </a:extLst>
          </p:cNvPr>
          <p:cNvSpPr/>
          <p:nvPr/>
        </p:nvSpPr>
        <p:spPr>
          <a:xfrm>
            <a:off x="5293350" y="3189379"/>
            <a:ext cx="252821" cy="524164"/>
          </a:xfrm>
          <a:custGeom>
            <a:avLst/>
            <a:gdLst/>
            <a:ahLst/>
            <a:cxnLst>
              <a:cxn ang="0">
                <a:pos x="wd2" y="hd2"/>
              </a:cxn>
              <a:cxn ang="5400000">
                <a:pos x="wd2" y="hd2"/>
              </a:cxn>
              <a:cxn ang="10800000">
                <a:pos x="wd2" y="hd2"/>
              </a:cxn>
              <a:cxn ang="16200000">
                <a:pos x="wd2" y="hd2"/>
              </a:cxn>
            </a:cxnLst>
            <a:rect l="0" t="0" r="r" b="b"/>
            <a:pathLst>
              <a:path w="21600" h="21600" extrusionOk="0">
                <a:moveTo>
                  <a:pt x="20250" y="4050"/>
                </a:moveTo>
                <a:lnTo>
                  <a:pt x="1618" y="4050"/>
                </a:lnTo>
                <a:lnTo>
                  <a:pt x="1618" y="17550"/>
                </a:lnTo>
                <a:lnTo>
                  <a:pt x="20250" y="17550"/>
                </a:lnTo>
                <a:lnTo>
                  <a:pt x="20250" y="4050"/>
                </a:lnTo>
                <a:close/>
                <a:moveTo>
                  <a:pt x="14175" y="2025"/>
                </a:moveTo>
                <a:lnTo>
                  <a:pt x="7425" y="2025"/>
                </a:lnTo>
                <a:cubicBezTo>
                  <a:pt x="7052" y="2025"/>
                  <a:pt x="6750" y="2176"/>
                  <a:pt x="6750" y="2363"/>
                </a:cubicBezTo>
                <a:cubicBezTo>
                  <a:pt x="6750" y="2549"/>
                  <a:pt x="7052" y="2700"/>
                  <a:pt x="7425" y="2700"/>
                </a:cubicBezTo>
                <a:lnTo>
                  <a:pt x="14175" y="2700"/>
                </a:lnTo>
                <a:cubicBezTo>
                  <a:pt x="14548" y="2700"/>
                  <a:pt x="14850" y="2549"/>
                  <a:pt x="14850" y="2363"/>
                </a:cubicBezTo>
                <a:cubicBezTo>
                  <a:pt x="14850" y="2176"/>
                  <a:pt x="14548" y="2025"/>
                  <a:pt x="14175" y="2025"/>
                </a:cubicBezTo>
                <a:close/>
                <a:moveTo>
                  <a:pt x="11475" y="20250"/>
                </a:moveTo>
                <a:cubicBezTo>
                  <a:pt x="12593" y="20250"/>
                  <a:pt x="13500" y="19797"/>
                  <a:pt x="13500" y="19238"/>
                </a:cubicBezTo>
                <a:cubicBezTo>
                  <a:pt x="13500" y="18678"/>
                  <a:pt x="12593" y="18225"/>
                  <a:pt x="11475" y="18225"/>
                </a:cubicBezTo>
                <a:cubicBezTo>
                  <a:pt x="10357" y="18225"/>
                  <a:pt x="9450" y="18678"/>
                  <a:pt x="9450" y="19238"/>
                </a:cubicBezTo>
                <a:cubicBezTo>
                  <a:pt x="9450" y="19797"/>
                  <a:pt x="10357" y="20250"/>
                  <a:pt x="11475" y="20250"/>
                </a:cubicBezTo>
                <a:close/>
                <a:moveTo>
                  <a:pt x="18900" y="21600"/>
                </a:moveTo>
                <a:lnTo>
                  <a:pt x="2700" y="21600"/>
                </a:lnTo>
                <a:cubicBezTo>
                  <a:pt x="1954" y="21600"/>
                  <a:pt x="1279" y="21449"/>
                  <a:pt x="791" y="21205"/>
                </a:cubicBezTo>
                <a:cubicBezTo>
                  <a:pt x="302" y="20960"/>
                  <a:pt x="0" y="20623"/>
                  <a:pt x="0" y="20250"/>
                </a:cubicBezTo>
                <a:lnTo>
                  <a:pt x="0" y="1350"/>
                </a:lnTo>
                <a:cubicBezTo>
                  <a:pt x="0" y="977"/>
                  <a:pt x="302" y="640"/>
                  <a:pt x="791" y="395"/>
                </a:cubicBezTo>
                <a:cubicBezTo>
                  <a:pt x="1279" y="151"/>
                  <a:pt x="1954" y="0"/>
                  <a:pt x="2700" y="0"/>
                </a:cubicBezTo>
                <a:lnTo>
                  <a:pt x="18900" y="0"/>
                </a:lnTo>
                <a:cubicBezTo>
                  <a:pt x="19646" y="0"/>
                  <a:pt x="20321" y="151"/>
                  <a:pt x="20809" y="395"/>
                </a:cubicBezTo>
                <a:cubicBezTo>
                  <a:pt x="21298" y="640"/>
                  <a:pt x="21600" y="977"/>
                  <a:pt x="21600" y="1350"/>
                </a:cubicBezTo>
                <a:lnTo>
                  <a:pt x="21600" y="20250"/>
                </a:lnTo>
                <a:cubicBezTo>
                  <a:pt x="21600" y="20623"/>
                  <a:pt x="21298" y="20960"/>
                  <a:pt x="20809" y="21205"/>
                </a:cubicBezTo>
                <a:cubicBezTo>
                  <a:pt x="20321" y="21449"/>
                  <a:pt x="19646" y="21600"/>
                  <a:pt x="18900" y="21600"/>
                </a:cubicBezTo>
                <a:close/>
              </a:path>
            </a:pathLst>
          </a:custGeom>
          <a:solidFill>
            <a:schemeClr val="tx1"/>
          </a:solidFill>
          <a:ln w="12700" cap="flat">
            <a:noFill/>
            <a:miter lim="400000"/>
          </a:ln>
          <a:effectLst/>
        </p:spPr>
        <p:txBody>
          <a:bodyPr wrap="square" lIns="0" tIns="0" rIns="0" bIns="0" numCol="1" anchor="ctr">
            <a:noAutofit/>
          </a:bodyPr>
          <a:lstStyle/>
          <a:p>
            <a:pPr defTabSz="609585" fontAlgn="base">
              <a:spcBef>
                <a:spcPct val="0"/>
              </a:spcBef>
              <a:spcAft>
                <a:spcPct val="0"/>
              </a:spcAft>
              <a:defRPr/>
            </a:pPr>
            <a:endParaRPr sz="2400" dirty="0">
              <a:solidFill>
                <a:srgbClr val="124191"/>
              </a:solidFill>
              <a:latin typeface="Arial" charset="0"/>
            </a:endParaRPr>
          </a:p>
        </p:txBody>
      </p:sp>
      <p:grpSp>
        <p:nvGrpSpPr>
          <p:cNvPr id="91" name="Group 90">
            <a:extLst>
              <a:ext uri="{FF2B5EF4-FFF2-40B4-BE49-F238E27FC236}">
                <a16:creationId xmlns:a16="http://schemas.microsoft.com/office/drawing/2014/main" id="{A156C9E6-4D4E-4E60-86ED-0BA1F30BDB4B}"/>
              </a:ext>
            </a:extLst>
          </p:cNvPr>
          <p:cNvGrpSpPr/>
          <p:nvPr/>
        </p:nvGrpSpPr>
        <p:grpSpPr>
          <a:xfrm rot="21545399">
            <a:off x="3510396" y="3704446"/>
            <a:ext cx="590083" cy="890689"/>
            <a:chOff x="2289175" y="1751013"/>
            <a:chExt cx="168275" cy="254001"/>
          </a:xfrm>
          <a:solidFill>
            <a:schemeClr val="accent1"/>
          </a:solidFill>
        </p:grpSpPr>
        <p:sp>
          <p:nvSpPr>
            <p:cNvPr id="92" name="Freeform 110">
              <a:extLst>
                <a:ext uri="{FF2B5EF4-FFF2-40B4-BE49-F238E27FC236}">
                  <a16:creationId xmlns:a16="http://schemas.microsoft.com/office/drawing/2014/main" id="{767F4ED2-4F68-43B0-A3BB-977CB29A0E06}"/>
                </a:ext>
              </a:extLst>
            </p:cNvPr>
            <p:cNvSpPr>
              <a:spLocks noEditPoints="1"/>
            </p:cNvSpPr>
            <p:nvPr/>
          </p:nvSpPr>
          <p:spPr bwMode="auto">
            <a:xfrm>
              <a:off x="2289175" y="1812926"/>
              <a:ext cx="168275" cy="192088"/>
            </a:xfrm>
            <a:custGeom>
              <a:avLst/>
              <a:gdLst>
                <a:gd name="T0" fmla="*/ 32 w 63"/>
                <a:gd name="T1" fmla="*/ 56 h 72"/>
                <a:gd name="T2" fmla="*/ 48 w 63"/>
                <a:gd name="T3" fmla="*/ 72 h 72"/>
                <a:gd name="T4" fmla="*/ 63 w 63"/>
                <a:gd name="T5" fmla="*/ 72 h 72"/>
                <a:gd name="T6" fmla="*/ 33 w 63"/>
                <a:gd name="T7" fmla="*/ 15 h 72"/>
                <a:gd name="T8" fmla="*/ 39 w 63"/>
                <a:gd name="T9" fmla="*/ 7 h 72"/>
                <a:gd name="T10" fmla="*/ 32 w 63"/>
                <a:gd name="T11" fmla="*/ 0 h 72"/>
                <a:gd name="T12" fmla="*/ 24 w 63"/>
                <a:gd name="T13" fmla="*/ 7 h 72"/>
                <a:gd name="T14" fmla="*/ 31 w 63"/>
                <a:gd name="T15" fmla="*/ 15 h 72"/>
                <a:gd name="T16" fmla="*/ 0 w 63"/>
                <a:gd name="T17" fmla="*/ 72 h 72"/>
                <a:gd name="T18" fmla="*/ 16 w 63"/>
                <a:gd name="T19" fmla="*/ 72 h 72"/>
                <a:gd name="T20" fmla="*/ 32 w 63"/>
                <a:gd name="T21" fmla="*/ 56 h 72"/>
                <a:gd name="T22" fmla="*/ 32 w 63"/>
                <a:gd name="T23" fmla="*/ 33 h 72"/>
                <a:gd name="T24" fmla="*/ 32 w 63"/>
                <a:gd name="T25" fmla="*/ 32 h 72"/>
                <a:gd name="T26" fmla="*/ 32 w 63"/>
                <a:gd name="T27" fmla="*/ 33 h 72"/>
                <a:gd name="T28" fmla="*/ 41 w 63"/>
                <a:gd name="T29" fmla="*/ 52 h 72"/>
                <a:gd name="T30" fmla="*/ 32 w 63"/>
                <a:gd name="T31" fmla="*/ 50 h 72"/>
                <a:gd name="T32" fmla="*/ 23 w 63"/>
                <a:gd name="T33" fmla="*/ 52 h 72"/>
                <a:gd name="T34" fmla="*/ 32 w 63"/>
                <a:gd name="T35" fmla="*/ 3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72">
                  <a:moveTo>
                    <a:pt x="32" y="56"/>
                  </a:moveTo>
                  <a:cubicBezTo>
                    <a:pt x="41" y="56"/>
                    <a:pt x="48" y="63"/>
                    <a:pt x="48" y="72"/>
                  </a:cubicBezTo>
                  <a:cubicBezTo>
                    <a:pt x="63" y="72"/>
                    <a:pt x="63" y="72"/>
                    <a:pt x="63" y="72"/>
                  </a:cubicBezTo>
                  <a:cubicBezTo>
                    <a:pt x="44" y="51"/>
                    <a:pt x="36" y="26"/>
                    <a:pt x="33" y="15"/>
                  </a:cubicBezTo>
                  <a:cubicBezTo>
                    <a:pt x="37" y="14"/>
                    <a:pt x="39" y="11"/>
                    <a:pt x="39" y="7"/>
                  </a:cubicBezTo>
                  <a:cubicBezTo>
                    <a:pt x="39" y="3"/>
                    <a:pt x="36" y="0"/>
                    <a:pt x="32" y="0"/>
                  </a:cubicBezTo>
                  <a:cubicBezTo>
                    <a:pt x="28" y="0"/>
                    <a:pt x="24" y="3"/>
                    <a:pt x="24" y="7"/>
                  </a:cubicBezTo>
                  <a:cubicBezTo>
                    <a:pt x="24" y="11"/>
                    <a:pt x="27" y="14"/>
                    <a:pt x="31" y="15"/>
                  </a:cubicBezTo>
                  <a:cubicBezTo>
                    <a:pt x="28" y="26"/>
                    <a:pt x="20" y="51"/>
                    <a:pt x="0" y="72"/>
                  </a:cubicBezTo>
                  <a:cubicBezTo>
                    <a:pt x="16" y="72"/>
                    <a:pt x="16" y="72"/>
                    <a:pt x="16" y="72"/>
                  </a:cubicBezTo>
                  <a:cubicBezTo>
                    <a:pt x="16" y="63"/>
                    <a:pt x="23" y="56"/>
                    <a:pt x="32" y="56"/>
                  </a:cubicBezTo>
                  <a:close/>
                  <a:moveTo>
                    <a:pt x="32" y="33"/>
                  </a:moveTo>
                  <a:cubicBezTo>
                    <a:pt x="32" y="32"/>
                    <a:pt x="32" y="32"/>
                    <a:pt x="32" y="32"/>
                  </a:cubicBezTo>
                  <a:cubicBezTo>
                    <a:pt x="32" y="32"/>
                    <a:pt x="32" y="32"/>
                    <a:pt x="32" y="33"/>
                  </a:cubicBezTo>
                  <a:cubicBezTo>
                    <a:pt x="35" y="39"/>
                    <a:pt x="38" y="46"/>
                    <a:pt x="41" y="52"/>
                  </a:cubicBezTo>
                  <a:cubicBezTo>
                    <a:pt x="38" y="50"/>
                    <a:pt x="35" y="50"/>
                    <a:pt x="32" y="50"/>
                  </a:cubicBezTo>
                  <a:cubicBezTo>
                    <a:pt x="29" y="50"/>
                    <a:pt x="26" y="50"/>
                    <a:pt x="23" y="52"/>
                  </a:cubicBezTo>
                  <a:cubicBezTo>
                    <a:pt x="26" y="46"/>
                    <a:pt x="29" y="39"/>
                    <a:pt x="32" y="33"/>
                  </a:cubicBezTo>
                  <a:close/>
                </a:path>
              </a:pathLst>
            </a:custGeom>
            <a:grpFill/>
            <a:ln>
              <a:noFill/>
            </a:ln>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id-ID" sz="2400">
                <a:solidFill>
                  <a:srgbClr val="124191"/>
                </a:solidFill>
                <a:latin typeface="Arial" charset="0"/>
              </a:endParaRPr>
            </a:p>
          </p:txBody>
        </p:sp>
        <p:sp>
          <p:nvSpPr>
            <p:cNvPr id="93" name="Freeform 111">
              <a:extLst>
                <a:ext uri="{FF2B5EF4-FFF2-40B4-BE49-F238E27FC236}">
                  <a16:creationId xmlns:a16="http://schemas.microsoft.com/office/drawing/2014/main" id="{C39808E9-59E0-4D1E-A3C0-E7BF8FBD1B0E}"/>
                </a:ext>
              </a:extLst>
            </p:cNvPr>
            <p:cNvSpPr>
              <a:spLocks/>
            </p:cNvSpPr>
            <p:nvPr/>
          </p:nvSpPr>
          <p:spPr bwMode="auto">
            <a:xfrm>
              <a:off x="2290763" y="1751013"/>
              <a:ext cx="166687" cy="155575"/>
            </a:xfrm>
            <a:custGeom>
              <a:avLst/>
              <a:gdLst>
                <a:gd name="T0" fmla="*/ 15 w 62"/>
                <a:gd name="T1" fmla="*/ 57 h 58"/>
                <a:gd name="T2" fmla="*/ 18 w 62"/>
                <a:gd name="T3" fmla="*/ 57 h 58"/>
                <a:gd name="T4" fmla="*/ 17 w 62"/>
                <a:gd name="T5" fmla="*/ 54 h 58"/>
                <a:gd name="T6" fmla="*/ 3 w 62"/>
                <a:gd name="T7" fmla="*/ 30 h 58"/>
                <a:gd name="T8" fmla="*/ 31 w 62"/>
                <a:gd name="T9" fmla="*/ 3 h 58"/>
                <a:gd name="T10" fmla="*/ 59 w 62"/>
                <a:gd name="T11" fmla="*/ 30 h 58"/>
                <a:gd name="T12" fmla="*/ 45 w 62"/>
                <a:gd name="T13" fmla="*/ 54 h 58"/>
                <a:gd name="T14" fmla="*/ 44 w 62"/>
                <a:gd name="T15" fmla="*/ 57 h 58"/>
                <a:gd name="T16" fmla="*/ 45 w 62"/>
                <a:gd name="T17" fmla="*/ 57 h 58"/>
                <a:gd name="T18" fmla="*/ 46 w 62"/>
                <a:gd name="T19" fmla="*/ 57 h 58"/>
                <a:gd name="T20" fmla="*/ 57 w 62"/>
                <a:gd name="T21" fmla="*/ 46 h 58"/>
                <a:gd name="T22" fmla="*/ 62 w 62"/>
                <a:gd name="T23" fmla="*/ 30 h 58"/>
                <a:gd name="T24" fmla="*/ 31 w 62"/>
                <a:gd name="T25" fmla="*/ 0 h 58"/>
                <a:gd name="T26" fmla="*/ 0 w 62"/>
                <a:gd name="T27" fmla="*/ 30 h 58"/>
                <a:gd name="T28" fmla="*/ 4 w 62"/>
                <a:gd name="T29" fmla="*/ 46 h 58"/>
                <a:gd name="T30" fmla="*/ 15 w 62"/>
                <a:gd name="T31"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58">
                  <a:moveTo>
                    <a:pt x="15" y="57"/>
                  </a:moveTo>
                  <a:cubicBezTo>
                    <a:pt x="16" y="58"/>
                    <a:pt x="17" y="57"/>
                    <a:pt x="18" y="57"/>
                  </a:cubicBezTo>
                  <a:cubicBezTo>
                    <a:pt x="18" y="56"/>
                    <a:pt x="18" y="55"/>
                    <a:pt x="17" y="54"/>
                  </a:cubicBezTo>
                  <a:cubicBezTo>
                    <a:pt x="8" y="50"/>
                    <a:pt x="3" y="40"/>
                    <a:pt x="3" y="30"/>
                  </a:cubicBezTo>
                  <a:cubicBezTo>
                    <a:pt x="3" y="15"/>
                    <a:pt x="16" y="3"/>
                    <a:pt x="31" y="3"/>
                  </a:cubicBezTo>
                  <a:cubicBezTo>
                    <a:pt x="46" y="3"/>
                    <a:pt x="59" y="15"/>
                    <a:pt x="59" y="30"/>
                  </a:cubicBezTo>
                  <a:cubicBezTo>
                    <a:pt x="59" y="40"/>
                    <a:pt x="53" y="50"/>
                    <a:pt x="45" y="54"/>
                  </a:cubicBezTo>
                  <a:cubicBezTo>
                    <a:pt x="44" y="55"/>
                    <a:pt x="44" y="56"/>
                    <a:pt x="44" y="57"/>
                  </a:cubicBezTo>
                  <a:cubicBezTo>
                    <a:pt x="44" y="57"/>
                    <a:pt x="45" y="57"/>
                    <a:pt x="45" y="57"/>
                  </a:cubicBezTo>
                  <a:cubicBezTo>
                    <a:pt x="46" y="57"/>
                    <a:pt x="46" y="57"/>
                    <a:pt x="46" y="57"/>
                  </a:cubicBezTo>
                  <a:cubicBezTo>
                    <a:pt x="51" y="54"/>
                    <a:pt x="55" y="51"/>
                    <a:pt x="57" y="46"/>
                  </a:cubicBezTo>
                  <a:cubicBezTo>
                    <a:pt x="60" y="41"/>
                    <a:pt x="62" y="36"/>
                    <a:pt x="62" y="30"/>
                  </a:cubicBezTo>
                  <a:cubicBezTo>
                    <a:pt x="62" y="14"/>
                    <a:pt x="48" y="0"/>
                    <a:pt x="31" y="0"/>
                  </a:cubicBezTo>
                  <a:cubicBezTo>
                    <a:pt x="14" y="0"/>
                    <a:pt x="0" y="14"/>
                    <a:pt x="0" y="30"/>
                  </a:cubicBezTo>
                  <a:cubicBezTo>
                    <a:pt x="0" y="36"/>
                    <a:pt x="2" y="41"/>
                    <a:pt x="4" y="46"/>
                  </a:cubicBezTo>
                  <a:cubicBezTo>
                    <a:pt x="7" y="51"/>
                    <a:pt x="11" y="54"/>
                    <a:pt x="15" y="57"/>
                  </a:cubicBezTo>
                  <a:close/>
                </a:path>
              </a:pathLst>
            </a:custGeom>
            <a:grpFill/>
            <a:ln>
              <a:noFill/>
            </a:ln>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id-ID" sz="2400">
                <a:solidFill>
                  <a:srgbClr val="124191"/>
                </a:solidFill>
                <a:latin typeface="Arial" charset="0"/>
              </a:endParaRPr>
            </a:p>
          </p:txBody>
        </p:sp>
        <p:sp>
          <p:nvSpPr>
            <p:cNvPr id="94" name="Freeform 112">
              <a:extLst>
                <a:ext uri="{FF2B5EF4-FFF2-40B4-BE49-F238E27FC236}">
                  <a16:creationId xmlns:a16="http://schemas.microsoft.com/office/drawing/2014/main" id="{C8D8F460-44D7-47CE-B661-A83F66047060}"/>
                </a:ext>
              </a:extLst>
            </p:cNvPr>
            <p:cNvSpPr>
              <a:spLocks/>
            </p:cNvSpPr>
            <p:nvPr/>
          </p:nvSpPr>
          <p:spPr bwMode="auto">
            <a:xfrm>
              <a:off x="2309813" y="1770063"/>
              <a:ext cx="125412" cy="117475"/>
            </a:xfrm>
            <a:custGeom>
              <a:avLst/>
              <a:gdLst>
                <a:gd name="T0" fmla="*/ 36 w 47"/>
                <a:gd name="T1" fmla="*/ 44 h 44"/>
                <a:gd name="T2" fmla="*/ 44 w 47"/>
                <a:gd name="T3" fmla="*/ 35 h 44"/>
                <a:gd name="T4" fmla="*/ 47 w 47"/>
                <a:gd name="T5" fmla="*/ 23 h 44"/>
                <a:gd name="T6" fmla="*/ 24 w 47"/>
                <a:gd name="T7" fmla="*/ 0 h 44"/>
                <a:gd name="T8" fmla="*/ 0 w 47"/>
                <a:gd name="T9" fmla="*/ 23 h 44"/>
                <a:gd name="T10" fmla="*/ 3 w 47"/>
                <a:gd name="T11" fmla="*/ 35 h 44"/>
                <a:gd name="T12" fmla="*/ 11 w 47"/>
                <a:gd name="T13" fmla="*/ 44 h 44"/>
                <a:gd name="T14" fmla="*/ 12 w 47"/>
                <a:gd name="T15" fmla="*/ 44 h 44"/>
                <a:gd name="T16" fmla="*/ 14 w 47"/>
                <a:gd name="T17" fmla="*/ 43 h 44"/>
                <a:gd name="T18" fmla="*/ 13 w 47"/>
                <a:gd name="T19" fmla="*/ 41 h 44"/>
                <a:gd name="T20" fmla="*/ 3 w 47"/>
                <a:gd name="T21" fmla="*/ 23 h 44"/>
                <a:gd name="T22" fmla="*/ 24 w 47"/>
                <a:gd name="T23" fmla="*/ 3 h 44"/>
                <a:gd name="T24" fmla="*/ 44 w 47"/>
                <a:gd name="T25" fmla="*/ 23 h 44"/>
                <a:gd name="T26" fmla="*/ 35 w 47"/>
                <a:gd name="T27" fmla="*/ 41 h 44"/>
                <a:gd name="T28" fmla="*/ 34 w 47"/>
                <a:gd name="T29" fmla="*/ 43 h 44"/>
                <a:gd name="T30" fmla="*/ 36 w 47"/>
                <a:gd name="T3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44">
                  <a:moveTo>
                    <a:pt x="36" y="44"/>
                  </a:moveTo>
                  <a:cubicBezTo>
                    <a:pt x="40" y="41"/>
                    <a:pt x="42" y="39"/>
                    <a:pt x="44" y="35"/>
                  </a:cubicBezTo>
                  <a:cubicBezTo>
                    <a:pt x="46" y="32"/>
                    <a:pt x="47" y="28"/>
                    <a:pt x="47" y="23"/>
                  </a:cubicBezTo>
                  <a:cubicBezTo>
                    <a:pt x="47" y="11"/>
                    <a:pt x="37" y="0"/>
                    <a:pt x="24" y="0"/>
                  </a:cubicBezTo>
                  <a:cubicBezTo>
                    <a:pt x="11" y="0"/>
                    <a:pt x="0" y="11"/>
                    <a:pt x="0" y="23"/>
                  </a:cubicBezTo>
                  <a:cubicBezTo>
                    <a:pt x="0" y="28"/>
                    <a:pt x="1" y="32"/>
                    <a:pt x="3" y="35"/>
                  </a:cubicBezTo>
                  <a:cubicBezTo>
                    <a:pt x="5" y="39"/>
                    <a:pt x="8" y="41"/>
                    <a:pt x="11" y="44"/>
                  </a:cubicBezTo>
                  <a:cubicBezTo>
                    <a:pt x="12" y="44"/>
                    <a:pt x="12" y="44"/>
                    <a:pt x="12" y="44"/>
                  </a:cubicBezTo>
                  <a:cubicBezTo>
                    <a:pt x="13" y="44"/>
                    <a:pt x="13" y="43"/>
                    <a:pt x="14" y="43"/>
                  </a:cubicBezTo>
                  <a:cubicBezTo>
                    <a:pt x="14" y="42"/>
                    <a:pt x="14" y="41"/>
                    <a:pt x="13" y="41"/>
                  </a:cubicBezTo>
                  <a:cubicBezTo>
                    <a:pt x="7" y="37"/>
                    <a:pt x="3" y="31"/>
                    <a:pt x="3" y="23"/>
                  </a:cubicBezTo>
                  <a:cubicBezTo>
                    <a:pt x="3" y="12"/>
                    <a:pt x="13" y="3"/>
                    <a:pt x="24" y="3"/>
                  </a:cubicBezTo>
                  <a:cubicBezTo>
                    <a:pt x="35" y="3"/>
                    <a:pt x="44" y="12"/>
                    <a:pt x="44" y="23"/>
                  </a:cubicBezTo>
                  <a:cubicBezTo>
                    <a:pt x="44" y="31"/>
                    <a:pt x="41" y="37"/>
                    <a:pt x="35" y="41"/>
                  </a:cubicBezTo>
                  <a:cubicBezTo>
                    <a:pt x="34" y="41"/>
                    <a:pt x="34" y="42"/>
                    <a:pt x="34" y="43"/>
                  </a:cubicBezTo>
                  <a:cubicBezTo>
                    <a:pt x="35" y="44"/>
                    <a:pt x="35" y="44"/>
                    <a:pt x="36" y="44"/>
                  </a:cubicBezTo>
                  <a:close/>
                </a:path>
              </a:pathLst>
            </a:custGeom>
            <a:grpFill/>
            <a:ln>
              <a:noFill/>
            </a:ln>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id-ID" sz="2400">
                <a:solidFill>
                  <a:srgbClr val="124191"/>
                </a:solidFill>
                <a:latin typeface="Arial" charset="0"/>
              </a:endParaRPr>
            </a:p>
          </p:txBody>
        </p:sp>
        <p:sp>
          <p:nvSpPr>
            <p:cNvPr id="95" name="Freeform 113">
              <a:extLst>
                <a:ext uri="{FF2B5EF4-FFF2-40B4-BE49-F238E27FC236}">
                  <a16:creationId xmlns:a16="http://schemas.microsoft.com/office/drawing/2014/main" id="{299F8165-6111-43DC-9E6A-09BE211B51F4}"/>
                </a:ext>
              </a:extLst>
            </p:cNvPr>
            <p:cNvSpPr>
              <a:spLocks/>
            </p:cNvSpPr>
            <p:nvPr/>
          </p:nvSpPr>
          <p:spPr bwMode="auto">
            <a:xfrm>
              <a:off x="2332038" y="1789113"/>
              <a:ext cx="85725" cy="79375"/>
            </a:xfrm>
            <a:custGeom>
              <a:avLst/>
              <a:gdLst>
                <a:gd name="T0" fmla="*/ 24 w 32"/>
                <a:gd name="T1" fmla="*/ 27 h 30"/>
                <a:gd name="T2" fmla="*/ 23 w 32"/>
                <a:gd name="T3" fmla="*/ 29 h 30"/>
                <a:gd name="T4" fmla="*/ 25 w 32"/>
                <a:gd name="T5" fmla="*/ 30 h 30"/>
                <a:gd name="T6" fmla="*/ 25 w 32"/>
                <a:gd name="T7" fmla="*/ 30 h 30"/>
                <a:gd name="T8" fmla="*/ 32 w 32"/>
                <a:gd name="T9" fmla="*/ 16 h 30"/>
                <a:gd name="T10" fmla="*/ 16 w 32"/>
                <a:gd name="T11" fmla="*/ 0 h 30"/>
                <a:gd name="T12" fmla="*/ 0 w 32"/>
                <a:gd name="T13" fmla="*/ 16 h 30"/>
                <a:gd name="T14" fmla="*/ 6 w 32"/>
                <a:gd name="T15" fmla="*/ 30 h 30"/>
                <a:gd name="T16" fmla="*/ 8 w 32"/>
                <a:gd name="T17" fmla="*/ 29 h 30"/>
                <a:gd name="T18" fmla="*/ 8 w 32"/>
                <a:gd name="T19" fmla="*/ 27 h 30"/>
                <a:gd name="T20" fmla="*/ 3 w 32"/>
                <a:gd name="T21" fmla="*/ 16 h 30"/>
                <a:gd name="T22" fmla="*/ 16 w 32"/>
                <a:gd name="T23" fmla="*/ 3 h 30"/>
                <a:gd name="T24" fmla="*/ 29 w 32"/>
                <a:gd name="T25" fmla="*/ 16 h 30"/>
                <a:gd name="T26" fmla="*/ 24 w 32"/>
                <a:gd name="T27"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0">
                  <a:moveTo>
                    <a:pt x="24" y="27"/>
                  </a:moveTo>
                  <a:cubicBezTo>
                    <a:pt x="23" y="28"/>
                    <a:pt x="23" y="29"/>
                    <a:pt x="23" y="29"/>
                  </a:cubicBezTo>
                  <a:cubicBezTo>
                    <a:pt x="24" y="30"/>
                    <a:pt x="24" y="30"/>
                    <a:pt x="25" y="30"/>
                  </a:cubicBezTo>
                  <a:cubicBezTo>
                    <a:pt x="25" y="30"/>
                    <a:pt x="25" y="30"/>
                    <a:pt x="25" y="30"/>
                  </a:cubicBezTo>
                  <a:cubicBezTo>
                    <a:pt x="30" y="27"/>
                    <a:pt x="32" y="22"/>
                    <a:pt x="32" y="16"/>
                  </a:cubicBezTo>
                  <a:cubicBezTo>
                    <a:pt x="32" y="7"/>
                    <a:pt x="25" y="0"/>
                    <a:pt x="16" y="0"/>
                  </a:cubicBezTo>
                  <a:cubicBezTo>
                    <a:pt x="7" y="0"/>
                    <a:pt x="0" y="7"/>
                    <a:pt x="0" y="16"/>
                  </a:cubicBezTo>
                  <a:cubicBezTo>
                    <a:pt x="0" y="22"/>
                    <a:pt x="2" y="27"/>
                    <a:pt x="6" y="30"/>
                  </a:cubicBezTo>
                  <a:cubicBezTo>
                    <a:pt x="7" y="30"/>
                    <a:pt x="8" y="30"/>
                    <a:pt x="8" y="29"/>
                  </a:cubicBezTo>
                  <a:cubicBezTo>
                    <a:pt x="9" y="29"/>
                    <a:pt x="9" y="28"/>
                    <a:pt x="8" y="27"/>
                  </a:cubicBezTo>
                  <a:cubicBezTo>
                    <a:pt x="5" y="25"/>
                    <a:pt x="3" y="21"/>
                    <a:pt x="3" y="16"/>
                  </a:cubicBezTo>
                  <a:cubicBezTo>
                    <a:pt x="3" y="9"/>
                    <a:pt x="9" y="3"/>
                    <a:pt x="16" y="3"/>
                  </a:cubicBezTo>
                  <a:cubicBezTo>
                    <a:pt x="23" y="3"/>
                    <a:pt x="29" y="9"/>
                    <a:pt x="29" y="16"/>
                  </a:cubicBezTo>
                  <a:cubicBezTo>
                    <a:pt x="29" y="21"/>
                    <a:pt x="27" y="25"/>
                    <a:pt x="24" y="27"/>
                  </a:cubicBezTo>
                  <a:close/>
                </a:path>
              </a:pathLst>
            </a:custGeom>
            <a:grpFill/>
            <a:ln>
              <a:noFill/>
            </a:ln>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id-ID" sz="2400">
                <a:solidFill>
                  <a:srgbClr val="124191"/>
                </a:solidFill>
                <a:latin typeface="Arial" charset="0"/>
              </a:endParaRPr>
            </a:p>
          </p:txBody>
        </p:sp>
      </p:grpSp>
      <p:grpSp>
        <p:nvGrpSpPr>
          <p:cNvPr id="96" name="Group 95">
            <a:extLst>
              <a:ext uri="{FF2B5EF4-FFF2-40B4-BE49-F238E27FC236}">
                <a16:creationId xmlns:a16="http://schemas.microsoft.com/office/drawing/2014/main" id="{008B6187-5BDF-4D26-85CD-E0240A149E7A}"/>
              </a:ext>
            </a:extLst>
          </p:cNvPr>
          <p:cNvGrpSpPr/>
          <p:nvPr/>
        </p:nvGrpSpPr>
        <p:grpSpPr>
          <a:xfrm rot="3328660">
            <a:off x="3393477" y="2822564"/>
            <a:ext cx="400164" cy="402813"/>
            <a:chOff x="5016501" y="1625601"/>
            <a:chExt cx="239713" cy="241300"/>
          </a:xfrm>
          <a:solidFill>
            <a:schemeClr val="accent3"/>
          </a:solidFill>
        </p:grpSpPr>
        <p:sp>
          <p:nvSpPr>
            <p:cNvPr id="97" name="Oval 116">
              <a:extLst>
                <a:ext uri="{FF2B5EF4-FFF2-40B4-BE49-F238E27FC236}">
                  <a16:creationId xmlns:a16="http://schemas.microsoft.com/office/drawing/2014/main" id="{463FF3E8-2C58-4AE3-B485-C1324BFA7E92}"/>
                </a:ext>
              </a:extLst>
            </p:cNvPr>
            <p:cNvSpPr>
              <a:spLocks noChangeArrowheads="1"/>
            </p:cNvSpPr>
            <p:nvPr/>
          </p:nvSpPr>
          <p:spPr bwMode="auto">
            <a:xfrm>
              <a:off x="5016501" y="1803401"/>
              <a:ext cx="63500"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id-ID" sz="2400">
                <a:solidFill>
                  <a:srgbClr val="124191"/>
                </a:solidFill>
                <a:latin typeface="Arial" charset="0"/>
              </a:endParaRPr>
            </a:p>
          </p:txBody>
        </p:sp>
        <p:sp>
          <p:nvSpPr>
            <p:cNvPr id="98" name="Freeform 117">
              <a:extLst>
                <a:ext uri="{FF2B5EF4-FFF2-40B4-BE49-F238E27FC236}">
                  <a16:creationId xmlns:a16="http://schemas.microsoft.com/office/drawing/2014/main" id="{61DF3DED-014D-4B9F-A3DC-330ED54A113E}"/>
                </a:ext>
              </a:extLst>
            </p:cNvPr>
            <p:cNvSpPr>
              <a:spLocks/>
            </p:cNvSpPr>
            <p:nvPr/>
          </p:nvSpPr>
          <p:spPr bwMode="auto">
            <a:xfrm>
              <a:off x="5019676" y="1709738"/>
              <a:ext cx="153988" cy="157163"/>
            </a:xfrm>
            <a:custGeom>
              <a:avLst/>
              <a:gdLst>
                <a:gd name="T0" fmla="*/ 0 w 41"/>
                <a:gd name="T1" fmla="*/ 0 h 42"/>
                <a:gd name="T2" fmla="*/ 0 w 41"/>
                <a:gd name="T3" fmla="*/ 11 h 42"/>
                <a:gd name="T4" fmla="*/ 21 w 41"/>
                <a:gd name="T5" fmla="*/ 20 h 42"/>
                <a:gd name="T6" fmla="*/ 30 w 41"/>
                <a:gd name="T7" fmla="*/ 42 h 42"/>
                <a:gd name="T8" fmla="*/ 41 w 41"/>
                <a:gd name="T9" fmla="*/ 42 h 42"/>
                <a:gd name="T10" fmla="*/ 0 w 41"/>
                <a:gd name="T11" fmla="*/ 0 h 42"/>
              </a:gdLst>
              <a:ahLst/>
              <a:cxnLst>
                <a:cxn ang="0">
                  <a:pos x="T0" y="T1"/>
                </a:cxn>
                <a:cxn ang="0">
                  <a:pos x="T2" y="T3"/>
                </a:cxn>
                <a:cxn ang="0">
                  <a:pos x="T4" y="T5"/>
                </a:cxn>
                <a:cxn ang="0">
                  <a:pos x="T6" y="T7"/>
                </a:cxn>
                <a:cxn ang="0">
                  <a:pos x="T8" y="T9"/>
                </a:cxn>
                <a:cxn ang="0">
                  <a:pos x="T10" y="T11"/>
                </a:cxn>
              </a:cxnLst>
              <a:rect l="0" t="0" r="r" b="b"/>
              <a:pathLst>
                <a:path w="41" h="42">
                  <a:moveTo>
                    <a:pt x="0" y="0"/>
                  </a:moveTo>
                  <a:cubicBezTo>
                    <a:pt x="0" y="11"/>
                    <a:pt x="0" y="11"/>
                    <a:pt x="0" y="11"/>
                  </a:cubicBezTo>
                  <a:cubicBezTo>
                    <a:pt x="8" y="11"/>
                    <a:pt x="15" y="15"/>
                    <a:pt x="21" y="20"/>
                  </a:cubicBezTo>
                  <a:cubicBezTo>
                    <a:pt x="26" y="26"/>
                    <a:pt x="30" y="33"/>
                    <a:pt x="30" y="42"/>
                  </a:cubicBezTo>
                  <a:cubicBezTo>
                    <a:pt x="41" y="42"/>
                    <a:pt x="41" y="42"/>
                    <a:pt x="41" y="42"/>
                  </a:cubicBezTo>
                  <a:cubicBezTo>
                    <a:pt x="41" y="19"/>
                    <a:pt x="2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id-ID" sz="2400">
                <a:solidFill>
                  <a:srgbClr val="124191"/>
                </a:solidFill>
                <a:latin typeface="Arial" charset="0"/>
              </a:endParaRPr>
            </a:p>
          </p:txBody>
        </p:sp>
        <p:sp>
          <p:nvSpPr>
            <p:cNvPr id="99" name="Freeform 118">
              <a:extLst>
                <a:ext uri="{FF2B5EF4-FFF2-40B4-BE49-F238E27FC236}">
                  <a16:creationId xmlns:a16="http://schemas.microsoft.com/office/drawing/2014/main" id="{FED37C37-6D4A-4EAF-B76B-8933AF3DD3DB}"/>
                </a:ext>
              </a:extLst>
            </p:cNvPr>
            <p:cNvSpPr>
              <a:spLocks/>
            </p:cNvSpPr>
            <p:nvPr/>
          </p:nvSpPr>
          <p:spPr bwMode="auto">
            <a:xfrm>
              <a:off x="5019676" y="1625601"/>
              <a:ext cx="236538" cy="241300"/>
            </a:xfrm>
            <a:custGeom>
              <a:avLst/>
              <a:gdLst>
                <a:gd name="T0" fmla="*/ 0 w 63"/>
                <a:gd name="T1" fmla="*/ 0 h 64"/>
                <a:gd name="T2" fmla="*/ 0 w 63"/>
                <a:gd name="T3" fmla="*/ 11 h 64"/>
                <a:gd name="T4" fmla="*/ 52 w 63"/>
                <a:gd name="T5" fmla="*/ 64 h 64"/>
                <a:gd name="T6" fmla="*/ 63 w 63"/>
                <a:gd name="T7" fmla="*/ 64 h 64"/>
                <a:gd name="T8" fmla="*/ 0 w 63"/>
                <a:gd name="T9" fmla="*/ 0 h 64"/>
              </a:gdLst>
              <a:ahLst/>
              <a:cxnLst>
                <a:cxn ang="0">
                  <a:pos x="T0" y="T1"/>
                </a:cxn>
                <a:cxn ang="0">
                  <a:pos x="T2" y="T3"/>
                </a:cxn>
                <a:cxn ang="0">
                  <a:pos x="T4" y="T5"/>
                </a:cxn>
                <a:cxn ang="0">
                  <a:pos x="T6" y="T7"/>
                </a:cxn>
                <a:cxn ang="0">
                  <a:pos x="T8" y="T9"/>
                </a:cxn>
              </a:cxnLst>
              <a:rect l="0" t="0" r="r" b="b"/>
              <a:pathLst>
                <a:path w="63" h="64">
                  <a:moveTo>
                    <a:pt x="0" y="0"/>
                  </a:moveTo>
                  <a:cubicBezTo>
                    <a:pt x="0" y="11"/>
                    <a:pt x="0" y="11"/>
                    <a:pt x="0" y="11"/>
                  </a:cubicBezTo>
                  <a:cubicBezTo>
                    <a:pt x="28" y="12"/>
                    <a:pt x="51" y="35"/>
                    <a:pt x="52" y="64"/>
                  </a:cubicBezTo>
                  <a:cubicBezTo>
                    <a:pt x="63" y="64"/>
                    <a:pt x="63" y="64"/>
                    <a:pt x="63" y="64"/>
                  </a:cubicBezTo>
                  <a:cubicBezTo>
                    <a:pt x="63" y="29"/>
                    <a:pt x="3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id-ID" sz="2400">
                <a:solidFill>
                  <a:srgbClr val="124191"/>
                </a:solidFill>
                <a:latin typeface="Arial" charset="0"/>
              </a:endParaRPr>
            </a:p>
          </p:txBody>
        </p:sp>
      </p:grpSp>
      <p:sp>
        <p:nvSpPr>
          <p:cNvPr id="100" name="TextBox 99">
            <a:extLst>
              <a:ext uri="{FF2B5EF4-FFF2-40B4-BE49-F238E27FC236}">
                <a16:creationId xmlns:a16="http://schemas.microsoft.com/office/drawing/2014/main" id="{13E8DBE9-39D5-4A68-B1B3-A17A31F9B841}"/>
              </a:ext>
            </a:extLst>
          </p:cNvPr>
          <p:cNvSpPr txBox="1"/>
          <p:nvPr/>
        </p:nvSpPr>
        <p:spPr>
          <a:xfrm>
            <a:off x="3412346" y="4681050"/>
            <a:ext cx="869397" cy="338554"/>
          </a:xfrm>
          <a:prstGeom prst="rect">
            <a:avLst/>
          </a:prstGeom>
          <a:noFill/>
        </p:spPr>
        <p:txBody>
          <a:bodyPr wrap="square" rtlCol="0">
            <a:spAutoFit/>
          </a:bodyPr>
          <a:lstStyle/>
          <a:p>
            <a:pPr defTabSz="609585" fontAlgn="base">
              <a:spcBef>
                <a:spcPct val="0"/>
              </a:spcBef>
              <a:spcAft>
                <a:spcPct val="0"/>
              </a:spcAft>
              <a:defRPr/>
            </a:pPr>
            <a:r>
              <a:rPr lang="en-US" sz="1600" b="1" dirty="0" err="1">
                <a:solidFill>
                  <a:srgbClr val="98A2AE"/>
                </a:solidFill>
                <a:latin typeface="Nokia Pure Text Light"/>
              </a:rPr>
              <a:t>MeNB</a:t>
            </a:r>
            <a:endParaRPr lang="en-US" sz="1600" b="1" dirty="0">
              <a:solidFill>
                <a:srgbClr val="98A2AE"/>
              </a:solidFill>
              <a:latin typeface="Nokia Pure Text Light"/>
            </a:endParaRPr>
          </a:p>
        </p:txBody>
      </p:sp>
      <p:sp>
        <p:nvSpPr>
          <p:cNvPr id="101" name="TextBox 100">
            <a:extLst>
              <a:ext uri="{FF2B5EF4-FFF2-40B4-BE49-F238E27FC236}">
                <a16:creationId xmlns:a16="http://schemas.microsoft.com/office/drawing/2014/main" id="{B0684229-C56A-433F-AB97-CDC21BCE0C28}"/>
              </a:ext>
            </a:extLst>
          </p:cNvPr>
          <p:cNvSpPr txBox="1"/>
          <p:nvPr/>
        </p:nvSpPr>
        <p:spPr>
          <a:xfrm>
            <a:off x="2637411" y="2274161"/>
            <a:ext cx="869397" cy="338554"/>
          </a:xfrm>
          <a:prstGeom prst="rect">
            <a:avLst/>
          </a:prstGeom>
          <a:noFill/>
        </p:spPr>
        <p:txBody>
          <a:bodyPr wrap="square" rtlCol="0">
            <a:spAutoFit/>
          </a:bodyPr>
          <a:lstStyle/>
          <a:p>
            <a:pPr defTabSz="609585" fontAlgn="base">
              <a:spcBef>
                <a:spcPct val="0"/>
              </a:spcBef>
              <a:spcAft>
                <a:spcPct val="0"/>
              </a:spcAft>
              <a:defRPr/>
            </a:pPr>
            <a:r>
              <a:rPr lang="en-US" sz="1600" b="1" dirty="0" err="1">
                <a:solidFill>
                  <a:srgbClr val="00C9FF"/>
                </a:solidFill>
                <a:latin typeface="Nokia Pure Text Light"/>
              </a:rPr>
              <a:t>SgNB</a:t>
            </a:r>
            <a:endParaRPr lang="en-US" sz="1600" b="1" dirty="0">
              <a:solidFill>
                <a:srgbClr val="00C9FF"/>
              </a:solidFill>
              <a:latin typeface="Nokia Pure Text Light"/>
            </a:endParaRPr>
          </a:p>
        </p:txBody>
      </p:sp>
      <p:cxnSp>
        <p:nvCxnSpPr>
          <p:cNvPr id="102" name="Straight Arrow Connector 101">
            <a:extLst>
              <a:ext uri="{FF2B5EF4-FFF2-40B4-BE49-F238E27FC236}">
                <a16:creationId xmlns:a16="http://schemas.microsoft.com/office/drawing/2014/main" id="{82E58B72-00D2-4EFB-A8B4-DB970207F64F}"/>
              </a:ext>
            </a:extLst>
          </p:cNvPr>
          <p:cNvCxnSpPr>
            <a:cxnSpLocks/>
          </p:cNvCxnSpPr>
          <p:nvPr/>
        </p:nvCxnSpPr>
        <p:spPr>
          <a:xfrm flipH="1" flipV="1">
            <a:off x="3064171" y="3609902"/>
            <a:ext cx="399973" cy="680167"/>
          </a:xfrm>
          <a:prstGeom prst="straightConnector1">
            <a:avLst/>
          </a:prstGeom>
          <a:ln w="28575" cap="rnd" cmpd="sng">
            <a:solidFill>
              <a:schemeClr val="accent1"/>
            </a:solidFill>
            <a:headEnd type="non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F54053FD-8290-46AF-8DE1-CEBE034A2C07}"/>
              </a:ext>
            </a:extLst>
          </p:cNvPr>
          <p:cNvCxnSpPr>
            <a:cxnSpLocks/>
          </p:cNvCxnSpPr>
          <p:nvPr/>
        </p:nvCxnSpPr>
        <p:spPr>
          <a:xfrm>
            <a:off x="2955607" y="3769262"/>
            <a:ext cx="407667" cy="674023"/>
          </a:xfrm>
          <a:prstGeom prst="straightConnector1">
            <a:avLst/>
          </a:prstGeom>
          <a:ln w="28575" cap="rnd" cmpd="sng">
            <a:solidFill>
              <a:schemeClr val="accent1"/>
            </a:solidFill>
            <a:headEnd type="none" w="lg" len="med"/>
            <a:tailEnd type="triangle" w="lg" len="med"/>
          </a:ln>
          <a:effectLst/>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D45AE597-0E63-4274-B819-B105D673646D}"/>
              </a:ext>
            </a:extLst>
          </p:cNvPr>
          <p:cNvSpPr txBox="1"/>
          <p:nvPr/>
        </p:nvSpPr>
        <p:spPr>
          <a:xfrm>
            <a:off x="2580410" y="3934024"/>
            <a:ext cx="544005" cy="338554"/>
          </a:xfrm>
          <a:prstGeom prst="rect">
            <a:avLst/>
          </a:prstGeom>
          <a:noFill/>
        </p:spPr>
        <p:txBody>
          <a:bodyPr wrap="square" rtlCol="0">
            <a:spAutoFit/>
          </a:bodyPr>
          <a:lstStyle/>
          <a:p>
            <a:pPr defTabSz="609585" fontAlgn="base">
              <a:spcBef>
                <a:spcPct val="0"/>
              </a:spcBef>
              <a:spcAft>
                <a:spcPct val="0"/>
              </a:spcAft>
              <a:defRPr/>
            </a:pPr>
            <a:r>
              <a:rPr lang="en-US" sz="1600" b="1" dirty="0">
                <a:solidFill>
                  <a:srgbClr val="98A2AE"/>
                </a:solidFill>
                <a:latin typeface="Nokia Pure Text Light"/>
              </a:rPr>
              <a:t>X2 </a:t>
            </a:r>
          </a:p>
        </p:txBody>
      </p:sp>
      <p:sp>
        <p:nvSpPr>
          <p:cNvPr id="105" name="TextBox 104">
            <a:extLst>
              <a:ext uri="{FF2B5EF4-FFF2-40B4-BE49-F238E27FC236}">
                <a16:creationId xmlns:a16="http://schemas.microsoft.com/office/drawing/2014/main" id="{07BA6155-754D-4E39-A72A-7572A28CCA22}"/>
              </a:ext>
            </a:extLst>
          </p:cNvPr>
          <p:cNvSpPr txBox="1"/>
          <p:nvPr/>
        </p:nvSpPr>
        <p:spPr>
          <a:xfrm>
            <a:off x="1803452" y="3749358"/>
            <a:ext cx="739937" cy="338554"/>
          </a:xfrm>
          <a:prstGeom prst="rect">
            <a:avLst/>
          </a:prstGeom>
          <a:noFill/>
        </p:spPr>
        <p:txBody>
          <a:bodyPr wrap="square" rtlCol="0">
            <a:spAutoFit/>
          </a:bodyPr>
          <a:lstStyle/>
          <a:p>
            <a:pPr defTabSz="609585" fontAlgn="base">
              <a:spcBef>
                <a:spcPct val="0"/>
              </a:spcBef>
              <a:spcAft>
                <a:spcPct val="0"/>
              </a:spcAft>
              <a:defRPr/>
            </a:pPr>
            <a:r>
              <a:rPr lang="en-US" sz="1600" b="1" dirty="0">
                <a:solidFill>
                  <a:srgbClr val="00C9FF"/>
                </a:solidFill>
                <a:latin typeface="Nokia Pure Text Light"/>
              </a:rPr>
              <a:t>S1-U</a:t>
            </a:r>
            <a:r>
              <a:rPr lang="en-US" sz="1600" b="1" dirty="0">
                <a:solidFill>
                  <a:srgbClr val="98A2AE"/>
                </a:solidFill>
                <a:latin typeface="Nokia Pure Text Light"/>
              </a:rPr>
              <a:t> </a:t>
            </a:r>
          </a:p>
        </p:txBody>
      </p:sp>
      <p:cxnSp>
        <p:nvCxnSpPr>
          <p:cNvPr id="106" name="Straight Arrow Connector 105">
            <a:extLst>
              <a:ext uri="{FF2B5EF4-FFF2-40B4-BE49-F238E27FC236}">
                <a16:creationId xmlns:a16="http://schemas.microsoft.com/office/drawing/2014/main" id="{3218EED6-1C4B-492A-8293-44889CED12EC}"/>
              </a:ext>
            </a:extLst>
          </p:cNvPr>
          <p:cNvCxnSpPr>
            <a:cxnSpLocks/>
          </p:cNvCxnSpPr>
          <p:nvPr/>
        </p:nvCxnSpPr>
        <p:spPr>
          <a:xfrm flipV="1">
            <a:off x="2173419" y="4567703"/>
            <a:ext cx="1226876" cy="132556"/>
          </a:xfrm>
          <a:prstGeom prst="straightConnector1">
            <a:avLst/>
          </a:prstGeom>
          <a:ln w="28575" cap="rnd" cmpd="sng">
            <a:solidFill>
              <a:schemeClr val="accent1"/>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AF6ACE49-AA38-42A0-9864-D5125E3A2F0E}"/>
              </a:ext>
            </a:extLst>
          </p:cNvPr>
          <p:cNvSpPr txBox="1"/>
          <p:nvPr/>
        </p:nvSpPr>
        <p:spPr>
          <a:xfrm>
            <a:off x="2562787" y="4745791"/>
            <a:ext cx="710492" cy="584775"/>
          </a:xfrm>
          <a:prstGeom prst="rect">
            <a:avLst/>
          </a:prstGeom>
          <a:noFill/>
        </p:spPr>
        <p:txBody>
          <a:bodyPr wrap="square" rtlCol="0">
            <a:spAutoFit/>
          </a:bodyPr>
          <a:lstStyle/>
          <a:p>
            <a:pPr defTabSz="609585" fontAlgn="base">
              <a:spcBef>
                <a:spcPct val="0"/>
              </a:spcBef>
              <a:spcAft>
                <a:spcPct val="0"/>
              </a:spcAft>
              <a:defRPr/>
            </a:pPr>
            <a:r>
              <a:rPr lang="en-US" sz="1600" b="1" dirty="0">
                <a:solidFill>
                  <a:srgbClr val="98A2AE"/>
                </a:solidFill>
                <a:latin typeface="Nokia Pure Text Light"/>
              </a:rPr>
              <a:t>S1-U</a:t>
            </a:r>
          </a:p>
          <a:p>
            <a:pPr defTabSz="609585" fontAlgn="base">
              <a:spcBef>
                <a:spcPct val="0"/>
              </a:spcBef>
              <a:spcAft>
                <a:spcPct val="0"/>
              </a:spcAft>
              <a:defRPr/>
            </a:pPr>
            <a:r>
              <a:rPr lang="en-US" sz="1600" b="1" dirty="0">
                <a:solidFill>
                  <a:srgbClr val="98A2AE"/>
                </a:solidFill>
                <a:latin typeface="Nokia Pure Text Light"/>
              </a:rPr>
              <a:t>S1-C</a:t>
            </a:r>
            <a:r>
              <a:rPr lang="en-US" sz="1600" dirty="0">
                <a:solidFill>
                  <a:srgbClr val="98A2AE"/>
                </a:solidFill>
                <a:latin typeface="Nokia Pure Text Light"/>
              </a:rPr>
              <a:t> </a:t>
            </a:r>
          </a:p>
        </p:txBody>
      </p:sp>
      <p:grpSp>
        <p:nvGrpSpPr>
          <p:cNvPr id="108" name="Group 107">
            <a:extLst>
              <a:ext uri="{FF2B5EF4-FFF2-40B4-BE49-F238E27FC236}">
                <a16:creationId xmlns:a16="http://schemas.microsoft.com/office/drawing/2014/main" id="{8677DAA8-9831-42DD-AA75-E7379D4E5643}"/>
              </a:ext>
            </a:extLst>
          </p:cNvPr>
          <p:cNvGrpSpPr/>
          <p:nvPr/>
        </p:nvGrpSpPr>
        <p:grpSpPr>
          <a:xfrm>
            <a:off x="1315604" y="4668446"/>
            <a:ext cx="975693" cy="472813"/>
            <a:chOff x="2984976" y="1446688"/>
            <a:chExt cx="1212850" cy="647701"/>
          </a:xfrm>
        </p:grpSpPr>
        <p:sp>
          <p:nvSpPr>
            <p:cNvPr id="109" name="Freeform 47">
              <a:extLst>
                <a:ext uri="{FF2B5EF4-FFF2-40B4-BE49-F238E27FC236}">
                  <a16:creationId xmlns:a16="http://schemas.microsoft.com/office/drawing/2014/main" id="{C812EEC8-1749-4B2D-9376-00D1545BCC22}"/>
                </a:ext>
              </a:extLst>
            </p:cNvPr>
            <p:cNvSpPr>
              <a:spLocks/>
            </p:cNvSpPr>
            <p:nvPr/>
          </p:nvSpPr>
          <p:spPr bwMode="auto">
            <a:xfrm>
              <a:off x="2984976" y="1729263"/>
              <a:ext cx="184150" cy="365125"/>
            </a:xfrm>
            <a:custGeom>
              <a:avLst/>
              <a:gdLst>
                <a:gd name="T0" fmla="*/ 28 w 28"/>
                <a:gd name="T1" fmla="*/ 0 h 56"/>
                <a:gd name="T2" fmla="*/ 0 w 28"/>
                <a:gd name="T3" fmla="*/ 28 h 56"/>
                <a:gd name="T4" fmla="*/ 28 w 28"/>
                <a:gd name="T5" fmla="*/ 56 h 56"/>
              </a:gdLst>
              <a:ahLst/>
              <a:cxnLst>
                <a:cxn ang="0">
                  <a:pos x="T0" y="T1"/>
                </a:cxn>
                <a:cxn ang="0">
                  <a:pos x="T2" y="T3"/>
                </a:cxn>
                <a:cxn ang="0">
                  <a:pos x="T4" y="T5"/>
                </a:cxn>
              </a:cxnLst>
              <a:rect l="0" t="0" r="r" b="b"/>
              <a:pathLst>
                <a:path w="28" h="56">
                  <a:moveTo>
                    <a:pt x="28" y="0"/>
                  </a:moveTo>
                  <a:cubicBezTo>
                    <a:pt x="13" y="0"/>
                    <a:pt x="0" y="12"/>
                    <a:pt x="0" y="28"/>
                  </a:cubicBezTo>
                  <a:cubicBezTo>
                    <a:pt x="0" y="43"/>
                    <a:pt x="13" y="56"/>
                    <a:pt x="28" y="56"/>
                  </a:cubicBezTo>
                </a:path>
              </a:pathLst>
            </a:custGeom>
            <a:noFill/>
            <a:ln w="22225"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defPPr>
                <a:defRPr lang="en-GB"/>
              </a:defPPr>
              <a:lvl1pPr algn="l" defTabSz="457200" rtl="0" fontAlgn="base">
                <a:spcBef>
                  <a:spcPct val="0"/>
                </a:spcBef>
                <a:spcAft>
                  <a:spcPct val="0"/>
                </a:spcAft>
                <a:defRPr kern="1200">
                  <a:solidFill>
                    <a:schemeClr val="tx1"/>
                  </a:solidFill>
                  <a:latin typeface="Arial"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defTabSz="609585">
                <a:defRPr/>
              </a:pPr>
              <a:endParaRPr lang="en-GB" sz="2400">
                <a:solidFill>
                  <a:srgbClr val="124191"/>
                </a:solidFill>
              </a:endParaRPr>
            </a:p>
          </p:txBody>
        </p:sp>
        <p:sp>
          <p:nvSpPr>
            <p:cNvPr id="110" name="Freeform 48">
              <a:extLst>
                <a:ext uri="{FF2B5EF4-FFF2-40B4-BE49-F238E27FC236}">
                  <a16:creationId xmlns:a16="http://schemas.microsoft.com/office/drawing/2014/main" id="{F632ECEB-5B66-414E-8A1C-6BA8A1A76FEB}"/>
                </a:ext>
              </a:extLst>
            </p:cNvPr>
            <p:cNvSpPr>
              <a:spLocks/>
            </p:cNvSpPr>
            <p:nvPr/>
          </p:nvSpPr>
          <p:spPr bwMode="auto">
            <a:xfrm>
              <a:off x="3175476" y="1486376"/>
              <a:ext cx="314325" cy="287338"/>
            </a:xfrm>
            <a:custGeom>
              <a:avLst/>
              <a:gdLst>
                <a:gd name="T0" fmla="*/ 5 w 48"/>
                <a:gd name="T1" fmla="*/ 44 h 44"/>
                <a:gd name="T2" fmla="*/ 0 w 48"/>
                <a:gd name="T3" fmla="*/ 28 h 44"/>
                <a:gd name="T4" fmla="*/ 28 w 48"/>
                <a:gd name="T5" fmla="*/ 0 h 44"/>
                <a:gd name="T6" fmla="*/ 48 w 48"/>
                <a:gd name="T7" fmla="*/ 8 h 44"/>
              </a:gdLst>
              <a:ahLst/>
              <a:cxnLst>
                <a:cxn ang="0">
                  <a:pos x="T0" y="T1"/>
                </a:cxn>
                <a:cxn ang="0">
                  <a:pos x="T2" y="T3"/>
                </a:cxn>
                <a:cxn ang="0">
                  <a:pos x="T4" y="T5"/>
                </a:cxn>
                <a:cxn ang="0">
                  <a:pos x="T6" y="T7"/>
                </a:cxn>
              </a:cxnLst>
              <a:rect l="0" t="0" r="r" b="b"/>
              <a:pathLst>
                <a:path w="48" h="44">
                  <a:moveTo>
                    <a:pt x="5" y="44"/>
                  </a:moveTo>
                  <a:cubicBezTo>
                    <a:pt x="2" y="40"/>
                    <a:pt x="0" y="34"/>
                    <a:pt x="0" y="28"/>
                  </a:cubicBezTo>
                  <a:cubicBezTo>
                    <a:pt x="0" y="13"/>
                    <a:pt x="12" y="0"/>
                    <a:pt x="28" y="0"/>
                  </a:cubicBezTo>
                  <a:cubicBezTo>
                    <a:pt x="36" y="0"/>
                    <a:pt x="43" y="3"/>
                    <a:pt x="48" y="8"/>
                  </a:cubicBezTo>
                </a:path>
              </a:pathLst>
            </a:custGeom>
            <a:noFill/>
            <a:ln w="22225"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defPPr>
                <a:defRPr lang="en-GB"/>
              </a:defPPr>
              <a:lvl1pPr algn="l" defTabSz="457200" rtl="0" fontAlgn="base">
                <a:spcBef>
                  <a:spcPct val="0"/>
                </a:spcBef>
                <a:spcAft>
                  <a:spcPct val="0"/>
                </a:spcAft>
                <a:defRPr kern="1200">
                  <a:solidFill>
                    <a:schemeClr val="tx1"/>
                  </a:solidFill>
                  <a:latin typeface="Arial"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defTabSz="609585">
                <a:defRPr/>
              </a:pPr>
              <a:endParaRPr lang="en-GB" sz="2400">
                <a:solidFill>
                  <a:srgbClr val="124191"/>
                </a:solidFill>
              </a:endParaRPr>
            </a:p>
          </p:txBody>
        </p:sp>
        <p:sp>
          <p:nvSpPr>
            <p:cNvPr id="111" name="Freeform 49">
              <a:extLst>
                <a:ext uri="{FF2B5EF4-FFF2-40B4-BE49-F238E27FC236}">
                  <a16:creationId xmlns:a16="http://schemas.microsoft.com/office/drawing/2014/main" id="{9AC640D4-02D8-4BC0-9FA0-9AC80E8EA3C8}"/>
                </a:ext>
              </a:extLst>
            </p:cNvPr>
            <p:cNvSpPr>
              <a:spLocks/>
            </p:cNvSpPr>
            <p:nvPr/>
          </p:nvSpPr>
          <p:spPr bwMode="auto">
            <a:xfrm>
              <a:off x="3496151" y="1446688"/>
              <a:ext cx="341313" cy="144463"/>
            </a:xfrm>
            <a:custGeom>
              <a:avLst/>
              <a:gdLst>
                <a:gd name="T0" fmla="*/ 0 w 52"/>
                <a:gd name="T1" fmla="*/ 15 h 22"/>
                <a:gd name="T2" fmla="*/ 25 w 52"/>
                <a:gd name="T3" fmla="*/ 0 h 22"/>
                <a:gd name="T4" fmla="*/ 52 w 52"/>
                <a:gd name="T5" fmla="*/ 22 h 22"/>
              </a:gdLst>
              <a:ahLst/>
              <a:cxnLst>
                <a:cxn ang="0">
                  <a:pos x="T0" y="T1"/>
                </a:cxn>
                <a:cxn ang="0">
                  <a:pos x="T2" y="T3"/>
                </a:cxn>
                <a:cxn ang="0">
                  <a:pos x="T4" y="T5"/>
                </a:cxn>
              </a:cxnLst>
              <a:rect l="0" t="0" r="r" b="b"/>
              <a:pathLst>
                <a:path w="52" h="22">
                  <a:moveTo>
                    <a:pt x="0" y="15"/>
                  </a:moveTo>
                  <a:cubicBezTo>
                    <a:pt x="5" y="6"/>
                    <a:pt x="14" y="0"/>
                    <a:pt x="25" y="0"/>
                  </a:cubicBezTo>
                  <a:cubicBezTo>
                    <a:pt x="38" y="0"/>
                    <a:pt x="49" y="10"/>
                    <a:pt x="52" y="22"/>
                  </a:cubicBezTo>
                </a:path>
              </a:pathLst>
            </a:custGeom>
            <a:noFill/>
            <a:ln w="22225"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defPPr>
                <a:defRPr lang="en-GB"/>
              </a:defPPr>
              <a:lvl1pPr algn="l" defTabSz="457200" rtl="0" fontAlgn="base">
                <a:spcBef>
                  <a:spcPct val="0"/>
                </a:spcBef>
                <a:spcAft>
                  <a:spcPct val="0"/>
                </a:spcAft>
                <a:defRPr kern="1200">
                  <a:solidFill>
                    <a:schemeClr val="tx1"/>
                  </a:solidFill>
                  <a:latin typeface="Arial"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defTabSz="609585">
                <a:defRPr/>
              </a:pPr>
              <a:endParaRPr lang="en-GB" sz="2400">
                <a:solidFill>
                  <a:srgbClr val="124191"/>
                </a:solidFill>
              </a:endParaRPr>
            </a:p>
          </p:txBody>
        </p:sp>
        <p:sp>
          <p:nvSpPr>
            <p:cNvPr id="112" name="Freeform 51">
              <a:extLst>
                <a:ext uri="{FF2B5EF4-FFF2-40B4-BE49-F238E27FC236}">
                  <a16:creationId xmlns:a16="http://schemas.microsoft.com/office/drawing/2014/main" id="{5CC27344-81CB-41AE-B8A5-D2DF3A218D21}"/>
                </a:ext>
              </a:extLst>
            </p:cNvPr>
            <p:cNvSpPr>
              <a:spLocks/>
            </p:cNvSpPr>
            <p:nvPr/>
          </p:nvSpPr>
          <p:spPr bwMode="auto">
            <a:xfrm>
              <a:off x="3764439" y="1591151"/>
              <a:ext cx="230188" cy="138113"/>
            </a:xfrm>
            <a:custGeom>
              <a:avLst/>
              <a:gdLst>
                <a:gd name="T0" fmla="*/ 35 w 35"/>
                <a:gd name="T1" fmla="*/ 21 h 21"/>
                <a:gd name="T2" fmla="*/ 8 w 35"/>
                <a:gd name="T3" fmla="*/ 0 h 21"/>
                <a:gd name="T4" fmla="*/ 0 w 35"/>
                <a:gd name="T5" fmla="*/ 2 h 21"/>
              </a:gdLst>
              <a:ahLst/>
              <a:cxnLst>
                <a:cxn ang="0">
                  <a:pos x="T0" y="T1"/>
                </a:cxn>
                <a:cxn ang="0">
                  <a:pos x="T2" y="T3"/>
                </a:cxn>
                <a:cxn ang="0">
                  <a:pos x="T4" y="T5"/>
                </a:cxn>
              </a:cxnLst>
              <a:rect l="0" t="0" r="r" b="b"/>
              <a:pathLst>
                <a:path w="35" h="21">
                  <a:moveTo>
                    <a:pt x="35" y="21"/>
                  </a:moveTo>
                  <a:cubicBezTo>
                    <a:pt x="32" y="9"/>
                    <a:pt x="21" y="0"/>
                    <a:pt x="8" y="0"/>
                  </a:cubicBezTo>
                  <a:cubicBezTo>
                    <a:pt x="8" y="0"/>
                    <a:pt x="5" y="0"/>
                    <a:pt x="0" y="2"/>
                  </a:cubicBezTo>
                </a:path>
              </a:pathLst>
            </a:custGeom>
            <a:noFill/>
            <a:ln w="22225"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defPPr>
                <a:defRPr lang="en-GB"/>
              </a:defPPr>
              <a:lvl1pPr algn="l" defTabSz="457200" rtl="0" fontAlgn="base">
                <a:spcBef>
                  <a:spcPct val="0"/>
                </a:spcBef>
                <a:spcAft>
                  <a:spcPct val="0"/>
                </a:spcAft>
                <a:defRPr kern="1200">
                  <a:solidFill>
                    <a:schemeClr val="tx1"/>
                  </a:solidFill>
                  <a:latin typeface="Arial"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defTabSz="609585">
                <a:defRPr/>
              </a:pPr>
              <a:endParaRPr lang="en-GB" sz="2400">
                <a:solidFill>
                  <a:srgbClr val="124191"/>
                </a:solidFill>
              </a:endParaRPr>
            </a:p>
          </p:txBody>
        </p:sp>
        <p:sp>
          <p:nvSpPr>
            <p:cNvPr id="113" name="Freeform 65">
              <a:extLst>
                <a:ext uri="{FF2B5EF4-FFF2-40B4-BE49-F238E27FC236}">
                  <a16:creationId xmlns:a16="http://schemas.microsoft.com/office/drawing/2014/main" id="{F14B849E-8FAB-4A5D-987C-90754BD2D454}"/>
                </a:ext>
              </a:extLst>
            </p:cNvPr>
            <p:cNvSpPr>
              <a:spLocks/>
            </p:cNvSpPr>
            <p:nvPr/>
          </p:nvSpPr>
          <p:spPr bwMode="auto">
            <a:xfrm>
              <a:off x="3181826" y="1714976"/>
              <a:ext cx="1016000" cy="379413"/>
            </a:xfrm>
            <a:custGeom>
              <a:avLst/>
              <a:gdLst>
                <a:gd name="T0" fmla="*/ 0 w 155"/>
                <a:gd name="T1" fmla="*/ 58 h 58"/>
                <a:gd name="T2" fmla="*/ 97 w 155"/>
                <a:gd name="T3" fmla="*/ 58 h 58"/>
                <a:gd name="T4" fmla="*/ 132 w 155"/>
                <a:gd name="T5" fmla="*/ 57 h 58"/>
                <a:gd name="T6" fmla="*/ 155 w 155"/>
                <a:gd name="T7" fmla="*/ 30 h 58"/>
                <a:gd name="T8" fmla="*/ 127 w 155"/>
                <a:gd name="T9" fmla="*/ 2 h 58"/>
                <a:gd name="T10" fmla="*/ 109 w 155"/>
                <a:gd name="T11" fmla="*/ 12 h 58"/>
              </a:gdLst>
              <a:ahLst/>
              <a:cxnLst>
                <a:cxn ang="0">
                  <a:pos x="T0" y="T1"/>
                </a:cxn>
                <a:cxn ang="0">
                  <a:pos x="T2" y="T3"/>
                </a:cxn>
                <a:cxn ang="0">
                  <a:pos x="T4" y="T5"/>
                </a:cxn>
                <a:cxn ang="0">
                  <a:pos x="T6" y="T7"/>
                </a:cxn>
                <a:cxn ang="0">
                  <a:pos x="T8" y="T9"/>
                </a:cxn>
                <a:cxn ang="0">
                  <a:pos x="T10" y="T11"/>
                </a:cxn>
              </a:cxnLst>
              <a:rect l="0" t="0" r="r" b="b"/>
              <a:pathLst>
                <a:path w="155" h="58">
                  <a:moveTo>
                    <a:pt x="0" y="58"/>
                  </a:moveTo>
                  <a:cubicBezTo>
                    <a:pt x="97" y="58"/>
                    <a:pt x="97" y="58"/>
                    <a:pt x="97" y="58"/>
                  </a:cubicBezTo>
                  <a:cubicBezTo>
                    <a:pt x="132" y="57"/>
                    <a:pt x="132" y="57"/>
                    <a:pt x="132" y="57"/>
                  </a:cubicBezTo>
                  <a:cubicBezTo>
                    <a:pt x="150" y="57"/>
                    <a:pt x="155" y="39"/>
                    <a:pt x="155" y="30"/>
                  </a:cubicBezTo>
                  <a:cubicBezTo>
                    <a:pt x="155" y="14"/>
                    <a:pt x="143" y="2"/>
                    <a:pt x="127" y="2"/>
                  </a:cubicBezTo>
                  <a:cubicBezTo>
                    <a:pt x="127" y="2"/>
                    <a:pt x="118" y="0"/>
                    <a:pt x="109" y="12"/>
                  </a:cubicBezTo>
                </a:path>
              </a:pathLst>
            </a:custGeom>
            <a:noFill/>
            <a:ln w="22225"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defPPr>
                <a:defRPr lang="en-GB"/>
              </a:defPPr>
              <a:lvl1pPr algn="l" defTabSz="457200" rtl="0" fontAlgn="base">
                <a:spcBef>
                  <a:spcPct val="0"/>
                </a:spcBef>
                <a:spcAft>
                  <a:spcPct val="0"/>
                </a:spcAft>
                <a:defRPr kern="1200">
                  <a:solidFill>
                    <a:schemeClr val="tx1"/>
                  </a:solidFill>
                  <a:latin typeface="Arial"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defTabSz="609585">
                <a:defRPr/>
              </a:pPr>
              <a:endParaRPr lang="en-GB" sz="2400">
                <a:solidFill>
                  <a:srgbClr val="124191"/>
                </a:solidFill>
              </a:endParaRPr>
            </a:p>
          </p:txBody>
        </p:sp>
      </p:grpSp>
      <p:sp>
        <p:nvSpPr>
          <p:cNvPr id="114" name="TextBox 113">
            <a:extLst>
              <a:ext uri="{FF2B5EF4-FFF2-40B4-BE49-F238E27FC236}">
                <a16:creationId xmlns:a16="http://schemas.microsoft.com/office/drawing/2014/main" id="{1BA8E027-286F-4364-8E89-18F1E9B417E0}"/>
              </a:ext>
            </a:extLst>
          </p:cNvPr>
          <p:cNvSpPr txBox="1"/>
          <p:nvPr/>
        </p:nvSpPr>
        <p:spPr>
          <a:xfrm>
            <a:off x="1494144" y="5184527"/>
            <a:ext cx="739937" cy="338554"/>
          </a:xfrm>
          <a:prstGeom prst="rect">
            <a:avLst/>
          </a:prstGeom>
          <a:noFill/>
        </p:spPr>
        <p:txBody>
          <a:bodyPr wrap="square" rtlCol="0">
            <a:spAutoFit/>
          </a:bodyPr>
          <a:lstStyle/>
          <a:p>
            <a:pPr defTabSz="609585" fontAlgn="base">
              <a:spcBef>
                <a:spcPct val="0"/>
              </a:spcBef>
              <a:spcAft>
                <a:spcPct val="0"/>
              </a:spcAft>
              <a:defRPr/>
            </a:pPr>
            <a:r>
              <a:rPr lang="en-US" sz="1600" b="1" dirty="0">
                <a:solidFill>
                  <a:srgbClr val="98A2AE"/>
                </a:solidFill>
                <a:latin typeface="Nokia Pure Text Light"/>
              </a:rPr>
              <a:t>EPC</a:t>
            </a:r>
          </a:p>
        </p:txBody>
      </p:sp>
      <p:sp>
        <p:nvSpPr>
          <p:cNvPr id="115" name="Arrow: Down 114">
            <a:extLst>
              <a:ext uri="{FF2B5EF4-FFF2-40B4-BE49-F238E27FC236}">
                <a16:creationId xmlns:a16="http://schemas.microsoft.com/office/drawing/2014/main" id="{ECD8B9DE-46D6-4D6A-82A1-19C32022E872}"/>
              </a:ext>
            </a:extLst>
          </p:cNvPr>
          <p:cNvSpPr/>
          <p:nvPr/>
        </p:nvSpPr>
        <p:spPr>
          <a:xfrm rot="19717267">
            <a:off x="2891967" y="3479382"/>
            <a:ext cx="680359" cy="998985"/>
          </a:xfrm>
          <a:prstGeom prst="downArrow">
            <a:avLst/>
          </a:prstGeom>
          <a:solidFill>
            <a:schemeClr val="accent6">
              <a:alpha val="58000"/>
            </a:schemeClr>
          </a:solidFill>
          <a:ln>
            <a:no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dirty="0">
              <a:solidFill>
                <a:srgbClr val="FF3154"/>
              </a:solidFill>
              <a:latin typeface="Nokia Pure Text Light"/>
            </a:endParaRPr>
          </a:p>
        </p:txBody>
      </p:sp>
      <p:sp>
        <p:nvSpPr>
          <p:cNvPr id="116" name="TextBox 115">
            <a:extLst>
              <a:ext uri="{FF2B5EF4-FFF2-40B4-BE49-F238E27FC236}">
                <a16:creationId xmlns:a16="http://schemas.microsoft.com/office/drawing/2014/main" id="{6DBFBA3B-225A-456E-B562-6FE8A200FF00}"/>
              </a:ext>
            </a:extLst>
          </p:cNvPr>
          <p:cNvSpPr txBox="1"/>
          <p:nvPr/>
        </p:nvSpPr>
        <p:spPr>
          <a:xfrm>
            <a:off x="369964" y="1423279"/>
            <a:ext cx="2311673" cy="666977"/>
          </a:xfrm>
          <a:prstGeom prst="rect">
            <a:avLst/>
          </a:prstGeom>
          <a:noFill/>
        </p:spPr>
        <p:txBody>
          <a:bodyPr wrap="square" rtlCol="0">
            <a:spAutoFit/>
          </a:bodyPr>
          <a:lstStyle/>
          <a:p>
            <a:pPr defTabSz="609585" fontAlgn="base">
              <a:spcBef>
                <a:spcPct val="0"/>
              </a:spcBef>
              <a:spcAft>
                <a:spcPct val="0"/>
              </a:spcAft>
              <a:defRPr/>
            </a:pPr>
            <a:r>
              <a:rPr lang="en-US" sz="1867" dirty="0">
                <a:solidFill>
                  <a:srgbClr val="001135"/>
                </a:solidFill>
                <a:latin typeface="Nokia Pure Text Light"/>
              </a:rPr>
              <a:t>PDCP layer splitting point</a:t>
            </a:r>
          </a:p>
        </p:txBody>
      </p:sp>
      <p:cxnSp>
        <p:nvCxnSpPr>
          <p:cNvPr id="117" name="Straight Arrow Connector 116">
            <a:extLst>
              <a:ext uri="{FF2B5EF4-FFF2-40B4-BE49-F238E27FC236}">
                <a16:creationId xmlns:a16="http://schemas.microsoft.com/office/drawing/2014/main" id="{18DA8A1C-B945-4C8C-959C-0C635D24F71D}"/>
              </a:ext>
            </a:extLst>
          </p:cNvPr>
          <p:cNvCxnSpPr>
            <a:cxnSpLocks/>
          </p:cNvCxnSpPr>
          <p:nvPr/>
        </p:nvCxnSpPr>
        <p:spPr>
          <a:xfrm>
            <a:off x="1327358" y="1922224"/>
            <a:ext cx="1216031" cy="898656"/>
          </a:xfrm>
          <a:prstGeom prst="straightConnector1">
            <a:avLst/>
          </a:prstGeom>
          <a:ln w="38100" cmpd="sng">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118" name="Oval 117">
            <a:extLst>
              <a:ext uri="{FF2B5EF4-FFF2-40B4-BE49-F238E27FC236}">
                <a16:creationId xmlns:a16="http://schemas.microsoft.com/office/drawing/2014/main" id="{2EA27BE3-566E-4A00-BF40-72E6085F8E0C}"/>
              </a:ext>
            </a:extLst>
          </p:cNvPr>
          <p:cNvSpPr/>
          <p:nvPr/>
        </p:nvSpPr>
        <p:spPr>
          <a:xfrm rot="20247530">
            <a:off x="2416574" y="2596716"/>
            <a:ext cx="1257457" cy="1209784"/>
          </a:xfrm>
          <a:prstGeom prst="ellipse">
            <a:avLst/>
          </a:pr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dirty="0">
              <a:solidFill>
                <a:srgbClr val="FF3154"/>
              </a:solidFill>
              <a:latin typeface="Nokia Pure Text Light"/>
            </a:endParaRPr>
          </a:p>
        </p:txBody>
      </p:sp>
      <p:cxnSp>
        <p:nvCxnSpPr>
          <p:cNvPr id="119" name="Straight Arrow Connector 118">
            <a:extLst>
              <a:ext uri="{FF2B5EF4-FFF2-40B4-BE49-F238E27FC236}">
                <a16:creationId xmlns:a16="http://schemas.microsoft.com/office/drawing/2014/main" id="{7FF6A9C7-2993-47E0-A83B-CD1AFCD40C39}"/>
              </a:ext>
            </a:extLst>
          </p:cNvPr>
          <p:cNvCxnSpPr>
            <a:cxnSpLocks/>
          </p:cNvCxnSpPr>
          <p:nvPr/>
        </p:nvCxnSpPr>
        <p:spPr>
          <a:xfrm flipV="1">
            <a:off x="2243801" y="4668447"/>
            <a:ext cx="1029479" cy="116959"/>
          </a:xfrm>
          <a:prstGeom prst="straightConnector1">
            <a:avLst/>
          </a:prstGeom>
          <a:ln w="31750" cmpd="sng">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A7177D23-E45E-4B6B-9C6B-1D491F571B76}"/>
              </a:ext>
            </a:extLst>
          </p:cNvPr>
          <p:cNvCxnSpPr>
            <a:cxnSpLocks/>
          </p:cNvCxnSpPr>
          <p:nvPr/>
        </p:nvCxnSpPr>
        <p:spPr>
          <a:xfrm flipV="1">
            <a:off x="4041340" y="3924853"/>
            <a:ext cx="1264696" cy="526136"/>
          </a:xfrm>
          <a:prstGeom prst="straightConnector1">
            <a:avLst/>
          </a:prstGeom>
          <a:ln w="31750" cmpd="sng">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
        <p:nvSpPr>
          <p:cNvPr id="121" name="TextBox 120">
            <a:extLst>
              <a:ext uri="{FF2B5EF4-FFF2-40B4-BE49-F238E27FC236}">
                <a16:creationId xmlns:a16="http://schemas.microsoft.com/office/drawing/2014/main" id="{436147E6-186C-43BF-9F9F-11DD6CE6E1D0}"/>
              </a:ext>
            </a:extLst>
          </p:cNvPr>
          <p:cNvSpPr txBox="1"/>
          <p:nvPr/>
        </p:nvSpPr>
        <p:spPr>
          <a:xfrm>
            <a:off x="5095417" y="2841489"/>
            <a:ext cx="867940" cy="338554"/>
          </a:xfrm>
          <a:prstGeom prst="rect">
            <a:avLst/>
          </a:prstGeom>
          <a:noFill/>
        </p:spPr>
        <p:txBody>
          <a:bodyPr wrap="square" rtlCol="0">
            <a:spAutoFit/>
          </a:bodyPr>
          <a:lstStyle/>
          <a:p>
            <a:pPr defTabSz="609585" fontAlgn="base">
              <a:spcBef>
                <a:spcPct val="0"/>
              </a:spcBef>
              <a:spcAft>
                <a:spcPct val="0"/>
              </a:spcAft>
              <a:defRPr/>
            </a:pPr>
            <a:r>
              <a:rPr lang="en-US" sz="1600" b="1" dirty="0">
                <a:solidFill>
                  <a:srgbClr val="124191"/>
                </a:solidFill>
                <a:latin typeface="Nokia Pure Text Light"/>
              </a:rPr>
              <a:t>DC UE </a:t>
            </a:r>
          </a:p>
        </p:txBody>
      </p:sp>
      <p:cxnSp>
        <p:nvCxnSpPr>
          <p:cNvPr id="122" name="Straight Arrow Connector 121">
            <a:extLst>
              <a:ext uri="{FF2B5EF4-FFF2-40B4-BE49-F238E27FC236}">
                <a16:creationId xmlns:a16="http://schemas.microsoft.com/office/drawing/2014/main" id="{A5A6F450-D3C7-4105-8934-F695B1AEBC87}"/>
              </a:ext>
            </a:extLst>
          </p:cNvPr>
          <p:cNvCxnSpPr>
            <a:cxnSpLocks/>
          </p:cNvCxnSpPr>
          <p:nvPr/>
        </p:nvCxnSpPr>
        <p:spPr>
          <a:xfrm flipV="1">
            <a:off x="7970659" y="6142503"/>
            <a:ext cx="1102171" cy="17143"/>
          </a:xfrm>
          <a:prstGeom prst="straightConnector1">
            <a:avLst/>
          </a:prstGeom>
          <a:ln w="317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9913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58907FA-2AF9-47AF-A930-D7E638EF4C9F}"/>
              </a:ext>
            </a:extLst>
          </p:cNvPr>
          <p:cNvSpPr>
            <a:spLocks noGrp="1"/>
          </p:cNvSpPr>
          <p:nvPr>
            <p:ph sz="quarter" idx="4294967295"/>
          </p:nvPr>
        </p:nvSpPr>
        <p:spPr>
          <a:xfrm>
            <a:off x="0" y="717550"/>
            <a:ext cx="10971213" cy="401638"/>
          </a:xfrm>
        </p:spPr>
        <p:txBody>
          <a:bodyPr>
            <a:normAutofit lnSpcReduction="10000"/>
          </a:bodyPr>
          <a:lstStyle/>
          <a:p>
            <a:r>
              <a:rPr lang="en-US" dirty="0"/>
              <a:t>LTE - 5G Non-Standalone (NSA) Architecture Option 3x interworking </a:t>
            </a:r>
          </a:p>
        </p:txBody>
      </p:sp>
      <p:sp>
        <p:nvSpPr>
          <p:cNvPr id="4" name="TextBox 3">
            <a:extLst>
              <a:ext uri="{FF2B5EF4-FFF2-40B4-BE49-F238E27FC236}">
                <a16:creationId xmlns:a16="http://schemas.microsoft.com/office/drawing/2014/main" id="{1120431B-44BF-4808-859F-F184E4D51B95}"/>
              </a:ext>
            </a:extLst>
          </p:cNvPr>
          <p:cNvSpPr txBox="1"/>
          <p:nvPr/>
        </p:nvSpPr>
        <p:spPr>
          <a:xfrm>
            <a:off x="7814205" y="1474263"/>
            <a:ext cx="4066083" cy="3252878"/>
          </a:xfrm>
          <a:prstGeom prst="rect">
            <a:avLst/>
          </a:prstGeom>
          <a:noFill/>
        </p:spPr>
        <p:txBody>
          <a:bodyPr wrap="square" rtlCol="0">
            <a:spAutoFit/>
          </a:bodyPr>
          <a:lstStyle/>
          <a:p>
            <a:pPr defTabSz="609585" fontAlgn="base">
              <a:spcBef>
                <a:spcPct val="0"/>
              </a:spcBef>
              <a:spcAft>
                <a:spcPct val="0"/>
              </a:spcAft>
              <a:defRPr/>
            </a:pPr>
            <a:r>
              <a:rPr lang="en-US" sz="1867" dirty="0">
                <a:solidFill>
                  <a:srgbClr val="001135"/>
                </a:solidFill>
                <a:latin typeface="Nokia Pure Text Light"/>
              </a:rPr>
              <a:t>The Non-Standalone Architecture uses (reuses) the concept of </a:t>
            </a:r>
            <a:r>
              <a:rPr lang="en-US" sz="1867" b="1" dirty="0">
                <a:solidFill>
                  <a:srgbClr val="00C9FF"/>
                </a:solidFill>
                <a:latin typeface="Nokia Pure Text Light"/>
              </a:rPr>
              <a:t>split bearer</a:t>
            </a:r>
            <a:r>
              <a:rPr lang="en-US" sz="1867" dirty="0">
                <a:solidFill>
                  <a:srgbClr val="001135"/>
                </a:solidFill>
                <a:latin typeface="Nokia Pure Text Light"/>
              </a:rPr>
              <a:t>.</a:t>
            </a:r>
          </a:p>
          <a:p>
            <a:pPr defTabSz="609585" fontAlgn="base">
              <a:spcBef>
                <a:spcPct val="0"/>
              </a:spcBef>
              <a:spcAft>
                <a:spcPct val="0"/>
              </a:spcAft>
              <a:defRPr/>
            </a:pPr>
            <a:r>
              <a:rPr lang="en-US" sz="1867" dirty="0">
                <a:solidFill>
                  <a:srgbClr val="001135"/>
                </a:solidFill>
                <a:latin typeface="Nokia Pure Text Light"/>
              </a:rPr>
              <a:t>The split bearer is a data bearer that is set up between two nodes (here: between LTE S-GW and 5G </a:t>
            </a:r>
            <a:r>
              <a:rPr lang="en-US" sz="1867" dirty="0" err="1">
                <a:solidFill>
                  <a:srgbClr val="001135"/>
                </a:solidFill>
                <a:latin typeface="Nokia Pure Text Light"/>
              </a:rPr>
              <a:t>SgNB</a:t>
            </a:r>
            <a:r>
              <a:rPr lang="en-US" sz="1867" dirty="0">
                <a:solidFill>
                  <a:srgbClr val="001135"/>
                </a:solidFill>
                <a:latin typeface="Nokia Pure Text Light"/>
              </a:rPr>
              <a:t>), but at the </a:t>
            </a:r>
            <a:r>
              <a:rPr lang="en-US" sz="1867" b="1" dirty="0">
                <a:solidFill>
                  <a:srgbClr val="00C9FF"/>
                </a:solidFill>
                <a:latin typeface="Nokia Pure Text Light"/>
              </a:rPr>
              <a:t>PDCP</a:t>
            </a:r>
            <a:r>
              <a:rPr lang="en-US" sz="1867" dirty="0">
                <a:solidFill>
                  <a:srgbClr val="001135"/>
                </a:solidFill>
                <a:latin typeface="Nokia Pure Text Light"/>
              </a:rPr>
              <a:t> level the actual data can be split and sent over two different channels (here: 5G radio and LTE radio via X2 relay). </a:t>
            </a:r>
            <a:endParaRPr lang="pl-PL" sz="1867" dirty="0">
              <a:solidFill>
                <a:srgbClr val="001135"/>
              </a:solidFill>
              <a:latin typeface="Nokia Pure Text Light"/>
            </a:endParaRPr>
          </a:p>
          <a:p>
            <a:pPr defTabSz="609585" fontAlgn="base">
              <a:spcBef>
                <a:spcPct val="0"/>
              </a:spcBef>
              <a:spcAft>
                <a:spcPct val="0"/>
              </a:spcAft>
              <a:defRPr/>
            </a:pPr>
            <a:r>
              <a:rPr lang="en-US" sz="1867" dirty="0">
                <a:solidFill>
                  <a:srgbClr val="001135"/>
                </a:solidFill>
                <a:latin typeface="Nokia Pure Text Light"/>
              </a:rPr>
              <a:t>The PDCP layer at the UE will take care of </a:t>
            </a:r>
            <a:r>
              <a:rPr lang="en-US" sz="1867" b="1" dirty="0">
                <a:solidFill>
                  <a:srgbClr val="00C9FF"/>
                </a:solidFill>
                <a:latin typeface="Nokia Pure Text Light"/>
              </a:rPr>
              <a:t>reordering</a:t>
            </a:r>
            <a:r>
              <a:rPr lang="en-US" sz="1867" dirty="0">
                <a:solidFill>
                  <a:srgbClr val="001135"/>
                </a:solidFill>
                <a:latin typeface="Nokia Pure Text Light"/>
              </a:rPr>
              <a:t> the received packets.</a:t>
            </a:r>
            <a:endParaRPr lang="en-US" sz="1867" dirty="0">
              <a:solidFill>
                <a:srgbClr val="124191"/>
              </a:solidFill>
              <a:latin typeface="Nokia Pure Text Light"/>
            </a:endParaRPr>
          </a:p>
        </p:txBody>
      </p:sp>
      <p:grpSp>
        <p:nvGrpSpPr>
          <p:cNvPr id="5" name="Group 4">
            <a:extLst>
              <a:ext uri="{FF2B5EF4-FFF2-40B4-BE49-F238E27FC236}">
                <a16:creationId xmlns:a16="http://schemas.microsoft.com/office/drawing/2014/main" id="{19A434E0-4AD6-4655-BB5A-BBDE1E9BC8F7}"/>
              </a:ext>
            </a:extLst>
          </p:cNvPr>
          <p:cNvGrpSpPr/>
          <p:nvPr/>
        </p:nvGrpSpPr>
        <p:grpSpPr>
          <a:xfrm>
            <a:off x="256122" y="1407290"/>
            <a:ext cx="3545964" cy="4659133"/>
            <a:chOff x="192091" y="1055467"/>
            <a:chExt cx="3777286" cy="3494350"/>
          </a:xfrm>
        </p:grpSpPr>
        <p:sp>
          <p:nvSpPr>
            <p:cNvPr id="44" name="Rectangle 43">
              <a:extLst>
                <a:ext uri="{FF2B5EF4-FFF2-40B4-BE49-F238E27FC236}">
                  <a16:creationId xmlns:a16="http://schemas.microsoft.com/office/drawing/2014/main" id="{53C4AB93-457F-45C3-93E5-DBAF6561FE40}"/>
                </a:ext>
              </a:extLst>
            </p:cNvPr>
            <p:cNvSpPr/>
            <p:nvPr/>
          </p:nvSpPr>
          <p:spPr>
            <a:xfrm>
              <a:off x="400733" y="1055467"/>
              <a:ext cx="1971924" cy="1178117"/>
            </a:xfrm>
            <a:prstGeom prst="rect">
              <a:avLst/>
            </a:prstGeom>
            <a:noFill/>
            <a:ln w="19050">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sp>
          <p:nvSpPr>
            <p:cNvPr id="45" name="Rectangle 44">
              <a:extLst>
                <a:ext uri="{FF2B5EF4-FFF2-40B4-BE49-F238E27FC236}">
                  <a16:creationId xmlns:a16="http://schemas.microsoft.com/office/drawing/2014/main" id="{83569CE7-0714-4F03-90DA-78E4D05BE81E}"/>
                </a:ext>
              </a:extLst>
            </p:cNvPr>
            <p:cNvSpPr/>
            <p:nvPr/>
          </p:nvSpPr>
          <p:spPr>
            <a:xfrm>
              <a:off x="509359" y="1766115"/>
              <a:ext cx="575185" cy="340415"/>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cxnSp>
          <p:nvCxnSpPr>
            <p:cNvPr id="46" name="Straight Connector 45">
              <a:extLst>
                <a:ext uri="{FF2B5EF4-FFF2-40B4-BE49-F238E27FC236}">
                  <a16:creationId xmlns:a16="http://schemas.microsoft.com/office/drawing/2014/main" id="{724D29C2-E923-42EB-BE82-CC1852461034}"/>
                </a:ext>
              </a:extLst>
            </p:cNvPr>
            <p:cNvCxnSpPr>
              <a:cxnSpLocks/>
            </p:cNvCxnSpPr>
            <p:nvPr/>
          </p:nvCxnSpPr>
          <p:spPr>
            <a:xfrm>
              <a:off x="578955" y="2106530"/>
              <a:ext cx="0" cy="965585"/>
            </a:xfrm>
            <a:prstGeom prst="line">
              <a:avLst/>
            </a:prstGeom>
            <a:ln w="12700" cmpd="sng">
              <a:solidFill>
                <a:srgbClr val="092048"/>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7505B8C7-D145-4D32-95A7-F48B720D0A05}"/>
                </a:ext>
              </a:extLst>
            </p:cNvPr>
            <p:cNvCxnSpPr>
              <a:cxnSpLocks/>
            </p:cNvCxnSpPr>
            <p:nvPr/>
          </p:nvCxnSpPr>
          <p:spPr>
            <a:xfrm>
              <a:off x="559720" y="3514109"/>
              <a:ext cx="0" cy="713927"/>
            </a:xfrm>
            <a:prstGeom prst="line">
              <a:avLst/>
            </a:prstGeom>
            <a:ln w="12700" cmpd="sng">
              <a:solidFill>
                <a:srgbClr val="092048"/>
              </a:solidFill>
              <a:prstDash val="dash"/>
            </a:ln>
            <a:effectLst/>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4F3CCF65-AE70-4AD9-ACCB-785578E74BAB}"/>
                </a:ext>
              </a:extLst>
            </p:cNvPr>
            <p:cNvSpPr/>
            <p:nvPr/>
          </p:nvSpPr>
          <p:spPr>
            <a:xfrm>
              <a:off x="626605" y="2343579"/>
              <a:ext cx="195546" cy="196794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sp>
          <p:nvSpPr>
            <p:cNvPr id="49" name="Rectangle 48">
              <a:extLst>
                <a:ext uri="{FF2B5EF4-FFF2-40B4-BE49-F238E27FC236}">
                  <a16:creationId xmlns:a16="http://schemas.microsoft.com/office/drawing/2014/main" id="{4BC75C54-17B0-4EFE-AE18-5D6C36C810DB}"/>
                </a:ext>
              </a:extLst>
            </p:cNvPr>
            <p:cNvSpPr/>
            <p:nvPr/>
          </p:nvSpPr>
          <p:spPr>
            <a:xfrm rot="5400000">
              <a:off x="1276994" y="1888610"/>
              <a:ext cx="195546" cy="1105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sp>
          <p:nvSpPr>
            <p:cNvPr id="50" name="Rectangle 49">
              <a:extLst>
                <a:ext uri="{FF2B5EF4-FFF2-40B4-BE49-F238E27FC236}">
                  <a16:creationId xmlns:a16="http://schemas.microsoft.com/office/drawing/2014/main" id="{668BAC85-B759-4553-A7DE-2396090FCE03}"/>
                </a:ext>
              </a:extLst>
            </p:cNvPr>
            <p:cNvSpPr/>
            <p:nvPr/>
          </p:nvSpPr>
          <p:spPr>
            <a:xfrm>
              <a:off x="1731837" y="1238347"/>
              <a:ext cx="195546" cy="1105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sp>
          <p:nvSpPr>
            <p:cNvPr id="51" name="Rectangle 50">
              <a:extLst>
                <a:ext uri="{FF2B5EF4-FFF2-40B4-BE49-F238E27FC236}">
                  <a16:creationId xmlns:a16="http://schemas.microsoft.com/office/drawing/2014/main" id="{1B4CA8B4-F666-4063-9B20-B65EC0064037}"/>
                </a:ext>
              </a:extLst>
            </p:cNvPr>
            <p:cNvSpPr/>
            <p:nvPr/>
          </p:nvSpPr>
          <p:spPr>
            <a:xfrm>
              <a:off x="882412" y="3840191"/>
              <a:ext cx="195546" cy="47133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sp>
          <p:nvSpPr>
            <p:cNvPr id="52" name="Rectangle 51">
              <a:extLst>
                <a:ext uri="{FF2B5EF4-FFF2-40B4-BE49-F238E27FC236}">
                  <a16:creationId xmlns:a16="http://schemas.microsoft.com/office/drawing/2014/main" id="{830268A4-8794-4507-813E-BD0E37316520}"/>
                </a:ext>
              </a:extLst>
            </p:cNvPr>
            <p:cNvSpPr/>
            <p:nvPr/>
          </p:nvSpPr>
          <p:spPr>
            <a:xfrm rot="5400000">
              <a:off x="1971839" y="2947343"/>
              <a:ext cx="195546" cy="198330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sp>
          <p:nvSpPr>
            <p:cNvPr id="53" name="Rectangle 52">
              <a:extLst>
                <a:ext uri="{FF2B5EF4-FFF2-40B4-BE49-F238E27FC236}">
                  <a16:creationId xmlns:a16="http://schemas.microsoft.com/office/drawing/2014/main" id="{53EDCA48-9245-454A-83F3-3F683D004619}"/>
                </a:ext>
              </a:extLst>
            </p:cNvPr>
            <p:cNvSpPr/>
            <p:nvPr/>
          </p:nvSpPr>
          <p:spPr>
            <a:xfrm>
              <a:off x="3061267" y="2538998"/>
              <a:ext cx="195546" cy="149880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sp>
          <p:nvSpPr>
            <p:cNvPr id="54" name="Rectangle 53">
              <a:extLst>
                <a:ext uri="{FF2B5EF4-FFF2-40B4-BE49-F238E27FC236}">
                  <a16:creationId xmlns:a16="http://schemas.microsoft.com/office/drawing/2014/main" id="{BF3A6B96-FF2F-4196-99D7-C19E72DD067C}"/>
                </a:ext>
              </a:extLst>
            </p:cNvPr>
            <p:cNvSpPr/>
            <p:nvPr/>
          </p:nvSpPr>
          <p:spPr>
            <a:xfrm rot="5400000">
              <a:off x="2528243" y="1810430"/>
              <a:ext cx="195546" cy="126159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sp>
          <p:nvSpPr>
            <p:cNvPr id="55" name="Rectangle 54">
              <a:extLst>
                <a:ext uri="{FF2B5EF4-FFF2-40B4-BE49-F238E27FC236}">
                  <a16:creationId xmlns:a16="http://schemas.microsoft.com/office/drawing/2014/main" id="{519D4F4F-0375-48FB-B242-3BC21D53F926}"/>
                </a:ext>
              </a:extLst>
            </p:cNvPr>
            <p:cNvSpPr/>
            <p:nvPr/>
          </p:nvSpPr>
          <p:spPr>
            <a:xfrm>
              <a:off x="1995221" y="1238347"/>
              <a:ext cx="195546" cy="1105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sp>
          <p:nvSpPr>
            <p:cNvPr id="56" name="Rectangle 55">
              <a:extLst>
                <a:ext uri="{FF2B5EF4-FFF2-40B4-BE49-F238E27FC236}">
                  <a16:creationId xmlns:a16="http://schemas.microsoft.com/office/drawing/2014/main" id="{0A49C1AC-F179-4C90-9BDA-AA821DA0119B}"/>
                </a:ext>
              </a:extLst>
            </p:cNvPr>
            <p:cNvSpPr/>
            <p:nvPr/>
          </p:nvSpPr>
          <p:spPr>
            <a:xfrm rot="5400000">
              <a:off x="1843935" y="2241045"/>
              <a:ext cx="195546" cy="223911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cxnSp>
          <p:nvCxnSpPr>
            <p:cNvPr id="57" name="Straight Connector 56">
              <a:extLst>
                <a:ext uri="{FF2B5EF4-FFF2-40B4-BE49-F238E27FC236}">
                  <a16:creationId xmlns:a16="http://schemas.microsoft.com/office/drawing/2014/main" id="{4089C35C-E98B-426B-80D1-D566F98F9BDE}"/>
                </a:ext>
              </a:extLst>
            </p:cNvPr>
            <p:cNvCxnSpPr>
              <a:cxnSpLocks/>
            </p:cNvCxnSpPr>
            <p:nvPr/>
          </p:nvCxnSpPr>
          <p:spPr>
            <a:xfrm flipH="1">
              <a:off x="1119043" y="3185816"/>
              <a:ext cx="1668408" cy="0"/>
            </a:xfrm>
            <a:prstGeom prst="line">
              <a:avLst/>
            </a:prstGeom>
            <a:ln w="12700" cmpd="sng">
              <a:solidFill>
                <a:srgbClr val="092048"/>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AD68698B-DFB0-4192-BFE6-118333E073C3}"/>
                </a:ext>
              </a:extLst>
            </p:cNvPr>
            <p:cNvCxnSpPr>
              <a:cxnSpLocks/>
            </p:cNvCxnSpPr>
            <p:nvPr/>
          </p:nvCxnSpPr>
          <p:spPr>
            <a:xfrm flipH="1">
              <a:off x="1105229" y="2018235"/>
              <a:ext cx="564504" cy="0"/>
            </a:xfrm>
            <a:prstGeom prst="line">
              <a:avLst/>
            </a:prstGeom>
            <a:ln w="12700" cmpd="sng">
              <a:solidFill>
                <a:srgbClr val="092048"/>
              </a:solidFill>
              <a:prstDash val="dash"/>
            </a:ln>
            <a:effectLst/>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A73C6CB9-34E2-410D-8C16-A14789258577}"/>
                </a:ext>
              </a:extLst>
            </p:cNvPr>
            <p:cNvSpPr txBox="1"/>
            <p:nvPr/>
          </p:nvSpPr>
          <p:spPr>
            <a:xfrm>
              <a:off x="2733818" y="3044667"/>
              <a:ext cx="618484" cy="223091"/>
            </a:xfrm>
            <a:prstGeom prst="rect">
              <a:avLst/>
            </a:prstGeom>
            <a:noFill/>
          </p:spPr>
          <p:txBody>
            <a:bodyPr wrap="none" rtlCol="0">
              <a:spAutoFit/>
            </a:bodyPr>
            <a:lstStyle/>
            <a:p>
              <a:pPr defTabSz="609585" fontAlgn="base">
                <a:spcBef>
                  <a:spcPct val="0"/>
                </a:spcBef>
                <a:spcAft>
                  <a:spcPct val="0"/>
                </a:spcAft>
                <a:defRPr/>
              </a:pPr>
              <a:r>
                <a:rPr lang="en-US" sz="1333" b="1" err="1">
                  <a:solidFill>
                    <a:srgbClr val="124191">
                      <a:lumMod val="50000"/>
                    </a:srgbClr>
                  </a:solidFill>
                  <a:latin typeface="Nokia Pure Text Light"/>
                </a:rPr>
                <a:t>SgNB</a:t>
              </a:r>
              <a:endParaRPr lang="en-US" sz="1333" b="1">
                <a:solidFill>
                  <a:srgbClr val="124191">
                    <a:lumMod val="50000"/>
                  </a:srgbClr>
                </a:solidFill>
                <a:latin typeface="Nokia Pure Text Light"/>
              </a:endParaRPr>
            </a:p>
          </p:txBody>
        </p:sp>
        <p:sp>
          <p:nvSpPr>
            <p:cNvPr id="64" name="TextBox 63">
              <a:extLst>
                <a:ext uri="{FF2B5EF4-FFF2-40B4-BE49-F238E27FC236}">
                  <a16:creationId xmlns:a16="http://schemas.microsoft.com/office/drawing/2014/main" id="{6CF3EA41-551E-42D8-A7BD-40F48258DF12}"/>
                </a:ext>
              </a:extLst>
            </p:cNvPr>
            <p:cNvSpPr txBox="1"/>
            <p:nvPr/>
          </p:nvSpPr>
          <p:spPr>
            <a:xfrm>
              <a:off x="324400" y="4218299"/>
              <a:ext cx="405037" cy="223091"/>
            </a:xfrm>
            <a:prstGeom prst="rect">
              <a:avLst/>
            </a:prstGeom>
            <a:noFill/>
          </p:spPr>
          <p:txBody>
            <a:bodyPr wrap="none" rtlCol="0">
              <a:spAutoFit/>
            </a:bodyPr>
            <a:lstStyle/>
            <a:p>
              <a:pPr defTabSz="609585" fontAlgn="base">
                <a:spcBef>
                  <a:spcPct val="0"/>
                </a:spcBef>
                <a:spcAft>
                  <a:spcPct val="0"/>
                </a:spcAft>
                <a:defRPr/>
              </a:pPr>
              <a:r>
                <a:rPr lang="en-US" sz="1333" b="1">
                  <a:solidFill>
                    <a:srgbClr val="124191">
                      <a:lumMod val="50000"/>
                    </a:srgbClr>
                  </a:solidFill>
                  <a:latin typeface="Nokia Pure Text Light"/>
                </a:rPr>
                <a:t>UE</a:t>
              </a:r>
            </a:p>
          </p:txBody>
        </p:sp>
        <p:sp>
          <p:nvSpPr>
            <p:cNvPr id="65" name="TextBox 64">
              <a:extLst>
                <a:ext uri="{FF2B5EF4-FFF2-40B4-BE49-F238E27FC236}">
                  <a16:creationId xmlns:a16="http://schemas.microsoft.com/office/drawing/2014/main" id="{E211EFC6-8C77-4FEB-AE4C-7AF9D7D9B608}"/>
                </a:ext>
              </a:extLst>
            </p:cNvPr>
            <p:cNvSpPr txBox="1"/>
            <p:nvPr/>
          </p:nvSpPr>
          <p:spPr>
            <a:xfrm>
              <a:off x="374282" y="1061925"/>
              <a:ext cx="498954" cy="223091"/>
            </a:xfrm>
            <a:prstGeom prst="rect">
              <a:avLst/>
            </a:prstGeom>
            <a:noFill/>
          </p:spPr>
          <p:txBody>
            <a:bodyPr wrap="none" rtlCol="0">
              <a:spAutoFit/>
            </a:bodyPr>
            <a:lstStyle/>
            <a:p>
              <a:pPr defTabSz="609585" fontAlgn="base">
                <a:spcBef>
                  <a:spcPct val="0"/>
                </a:spcBef>
                <a:spcAft>
                  <a:spcPct val="0"/>
                </a:spcAft>
                <a:defRPr/>
              </a:pPr>
              <a:r>
                <a:rPr lang="en-US" sz="1333" b="1">
                  <a:solidFill>
                    <a:srgbClr val="124191">
                      <a:lumMod val="50000"/>
                    </a:srgbClr>
                  </a:solidFill>
                  <a:latin typeface="Nokia Pure Text Light"/>
                </a:rPr>
                <a:t>EPC</a:t>
              </a:r>
            </a:p>
          </p:txBody>
        </p:sp>
        <p:sp>
          <p:nvSpPr>
            <p:cNvPr id="66" name="TextBox 65">
              <a:extLst>
                <a:ext uri="{FF2B5EF4-FFF2-40B4-BE49-F238E27FC236}">
                  <a16:creationId xmlns:a16="http://schemas.microsoft.com/office/drawing/2014/main" id="{4A37FD76-7888-477D-B1E4-F120C38830C5}"/>
                </a:ext>
              </a:extLst>
            </p:cNvPr>
            <p:cNvSpPr txBox="1"/>
            <p:nvPr/>
          </p:nvSpPr>
          <p:spPr>
            <a:xfrm>
              <a:off x="474670" y="1760407"/>
              <a:ext cx="591163" cy="223091"/>
            </a:xfrm>
            <a:prstGeom prst="rect">
              <a:avLst/>
            </a:prstGeom>
            <a:noFill/>
          </p:spPr>
          <p:txBody>
            <a:bodyPr wrap="none" rtlCol="0">
              <a:spAutoFit/>
            </a:bodyPr>
            <a:lstStyle/>
            <a:p>
              <a:pPr defTabSz="609585" fontAlgn="base">
                <a:spcBef>
                  <a:spcPct val="0"/>
                </a:spcBef>
                <a:spcAft>
                  <a:spcPct val="0"/>
                </a:spcAft>
                <a:defRPr/>
              </a:pPr>
              <a:r>
                <a:rPr lang="en-US" sz="1333" b="1">
                  <a:solidFill>
                    <a:srgbClr val="124191">
                      <a:lumMod val="50000"/>
                    </a:srgbClr>
                  </a:solidFill>
                  <a:latin typeface="Nokia Pure Text Light"/>
                </a:rPr>
                <a:t>MME</a:t>
              </a:r>
            </a:p>
          </p:txBody>
        </p:sp>
        <p:sp>
          <p:nvSpPr>
            <p:cNvPr id="70" name="TextBox 69">
              <a:extLst>
                <a:ext uri="{FF2B5EF4-FFF2-40B4-BE49-F238E27FC236}">
                  <a16:creationId xmlns:a16="http://schemas.microsoft.com/office/drawing/2014/main" id="{09A96267-5FC8-4199-B182-5BB8F7D511E7}"/>
                </a:ext>
              </a:extLst>
            </p:cNvPr>
            <p:cNvSpPr txBox="1"/>
            <p:nvPr/>
          </p:nvSpPr>
          <p:spPr>
            <a:xfrm>
              <a:off x="192091" y="2578123"/>
              <a:ext cx="435773" cy="176924"/>
            </a:xfrm>
            <a:prstGeom prst="rect">
              <a:avLst/>
            </a:prstGeom>
            <a:noFill/>
          </p:spPr>
          <p:txBody>
            <a:bodyPr wrap="none" rtlCol="0">
              <a:spAutoFit/>
            </a:bodyPr>
            <a:lstStyle/>
            <a:p>
              <a:pPr defTabSz="609585" fontAlgn="base">
                <a:spcBef>
                  <a:spcPct val="0"/>
                </a:spcBef>
                <a:spcAft>
                  <a:spcPct val="0"/>
                </a:spcAft>
                <a:defRPr/>
              </a:pPr>
              <a:r>
                <a:rPr lang="en-US" sz="933">
                  <a:solidFill>
                    <a:srgbClr val="124191">
                      <a:lumMod val="50000"/>
                    </a:srgbClr>
                  </a:solidFill>
                  <a:latin typeface="Nokia Pure Text Light"/>
                </a:rPr>
                <a:t>S1-C</a:t>
              </a:r>
            </a:p>
          </p:txBody>
        </p:sp>
        <p:sp>
          <p:nvSpPr>
            <p:cNvPr id="71" name="TextBox 70">
              <a:extLst>
                <a:ext uri="{FF2B5EF4-FFF2-40B4-BE49-F238E27FC236}">
                  <a16:creationId xmlns:a16="http://schemas.microsoft.com/office/drawing/2014/main" id="{009B6E19-BF12-4294-AD51-6F9C31CBB4A9}"/>
                </a:ext>
              </a:extLst>
            </p:cNvPr>
            <p:cNvSpPr txBox="1"/>
            <p:nvPr/>
          </p:nvSpPr>
          <p:spPr>
            <a:xfrm>
              <a:off x="758732" y="2567928"/>
              <a:ext cx="439188" cy="176924"/>
            </a:xfrm>
            <a:prstGeom prst="rect">
              <a:avLst/>
            </a:prstGeom>
            <a:noFill/>
          </p:spPr>
          <p:txBody>
            <a:bodyPr wrap="none" rtlCol="0">
              <a:spAutoFit/>
            </a:bodyPr>
            <a:lstStyle/>
            <a:p>
              <a:pPr defTabSz="609585" fontAlgn="base">
                <a:spcBef>
                  <a:spcPct val="0"/>
                </a:spcBef>
                <a:spcAft>
                  <a:spcPct val="0"/>
                </a:spcAft>
                <a:defRPr/>
              </a:pPr>
              <a:r>
                <a:rPr lang="en-US" sz="933">
                  <a:solidFill>
                    <a:srgbClr val="124191">
                      <a:lumMod val="50000"/>
                    </a:srgbClr>
                  </a:solidFill>
                  <a:latin typeface="Nokia Pure Text Light"/>
                </a:rPr>
                <a:t>S1-U</a:t>
              </a:r>
            </a:p>
          </p:txBody>
        </p:sp>
        <p:sp>
          <p:nvSpPr>
            <p:cNvPr id="74" name="TextBox 73">
              <a:extLst>
                <a:ext uri="{FF2B5EF4-FFF2-40B4-BE49-F238E27FC236}">
                  <a16:creationId xmlns:a16="http://schemas.microsoft.com/office/drawing/2014/main" id="{6E33FF4B-96BA-4A6E-AA65-26C29B7C6F1B}"/>
                </a:ext>
              </a:extLst>
            </p:cNvPr>
            <p:cNvSpPr txBox="1"/>
            <p:nvPr/>
          </p:nvSpPr>
          <p:spPr>
            <a:xfrm>
              <a:off x="1665583" y="2965357"/>
              <a:ext cx="463094" cy="176924"/>
            </a:xfrm>
            <a:prstGeom prst="rect">
              <a:avLst/>
            </a:prstGeom>
            <a:noFill/>
          </p:spPr>
          <p:txBody>
            <a:bodyPr wrap="none" rtlCol="0">
              <a:spAutoFit/>
            </a:bodyPr>
            <a:lstStyle/>
            <a:p>
              <a:pPr defTabSz="609585" fontAlgn="base">
                <a:spcBef>
                  <a:spcPct val="0"/>
                </a:spcBef>
                <a:spcAft>
                  <a:spcPct val="0"/>
                </a:spcAft>
                <a:defRPr/>
              </a:pPr>
              <a:r>
                <a:rPr lang="en-US" sz="933">
                  <a:solidFill>
                    <a:srgbClr val="124191">
                      <a:lumMod val="50000"/>
                    </a:srgbClr>
                  </a:solidFill>
                  <a:latin typeface="Nokia Pure Text Light"/>
                </a:rPr>
                <a:t>X2-C</a:t>
              </a:r>
            </a:p>
          </p:txBody>
        </p:sp>
        <p:sp>
          <p:nvSpPr>
            <p:cNvPr id="76" name="TextBox 75">
              <a:extLst>
                <a:ext uri="{FF2B5EF4-FFF2-40B4-BE49-F238E27FC236}">
                  <a16:creationId xmlns:a16="http://schemas.microsoft.com/office/drawing/2014/main" id="{379CBD2B-8E1E-4E19-A181-7A3ED3047B4F}"/>
                </a:ext>
              </a:extLst>
            </p:cNvPr>
            <p:cNvSpPr txBox="1"/>
            <p:nvPr/>
          </p:nvSpPr>
          <p:spPr>
            <a:xfrm>
              <a:off x="1645906" y="3427667"/>
              <a:ext cx="466509" cy="176924"/>
            </a:xfrm>
            <a:prstGeom prst="rect">
              <a:avLst/>
            </a:prstGeom>
            <a:noFill/>
          </p:spPr>
          <p:txBody>
            <a:bodyPr wrap="none" rtlCol="0">
              <a:spAutoFit/>
            </a:bodyPr>
            <a:lstStyle/>
            <a:p>
              <a:pPr defTabSz="609585" fontAlgn="base">
                <a:spcBef>
                  <a:spcPct val="0"/>
                </a:spcBef>
                <a:spcAft>
                  <a:spcPct val="0"/>
                </a:spcAft>
                <a:defRPr/>
              </a:pPr>
              <a:r>
                <a:rPr lang="en-US" sz="933">
                  <a:solidFill>
                    <a:srgbClr val="124191">
                      <a:lumMod val="50000"/>
                    </a:srgbClr>
                  </a:solidFill>
                  <a:latin typeface="Nokia Pure Text Light"/>
                </a:rPr>
                <a:t>X2-U</a:t>
              </a:r>
            </a:p>
          </p:txBody>
        </p:sp>
        <p:sp>
          <p:nvSpPr>
            <p:cNvPr id="77" name="TextBox 76">
              <a:extLst>
                <a:ext uri="{FF2B5EF4-FFF2-40B4-BE49-F238E27FC236}">
                  <a16:creationId xmlns:a16="http://schemas.microsoft.com/office/drawing/2014/main" id="{34ED6FC5-25D7-4226-940E-0B7EC18E6063}"/>
                </a:ext>
              </a:extLst>
            </p:cNvPr>
            <p:cNvSpPr txBox="1"/>
            <p:nvPr/>
          </p:nvSpPr>
          <p:spPr>
            <a:xfrm>
              <a:off x="3184311" y="2589322"/>
              <a:ext cx="439188" cy="176924"/>
            </a:xfrm>
            <a:prstGeom prst="rect">
              <a:avLst/>
            </a:prstGeom>
            <a:noFill/>
          </p:spPr>
          <p:txBody>
            <a:bodyPr wrap="none" rtlCol="0">
              <a:spAutoFit/>
            </a:bodyPr>
            <a:lstStyle/>
            <a:p>
              <a:pPr defTabSz="609585" fontAlgn="base">
                <a:spcBef>
                  <a:spcPct val="0"/>
                </a:spcBef>
                <a:spcAft>
                  <a:spcPct val="0"/>
                </a:spcAft>
                <a:defRPr/>
              </a:pPr>
              <a:r>
                <a:rPr lang="en-US" sz="933">
                  <a:solidFill>
                    <a:srgbClr val="124191">
                      <a:lumMod val="50000"/>
                    </a:srgbClr>
                  </a:solidFill>
                  <a:latin typeface="Nokia Pure Text Light"/>
                </a:rPr>
                <a:t>S1-U</a:t>
              </a:r>
            </a:p>
          </p:txBody>
        </p:sp>
        <p:cxnSp>
          <p:nvCxnSpPr>
            <p:cNvPr id="78" name="Straight Connector 77">
              <a:extLst>
                <a:ext uri="{FF2B5EF4-FFF2-40B4-BE49-F238E27FC236}">
                  <a16:creationId xmlns:a16="http://schemas.microsoft.com/office/drawing/2014/main" id="{60B27AED-693F-45B4-8AC7-69A114AA7DC8}"/>
                </a:ext>
              </a:extLst>
            </p:cNvPr>
            <p:cNvCxnSpPr>
              <a:cxnSpLocks/>
            </p:cNvCxnSpPr>
            <p:nvPr/>
          </p:nvCxnSpPr>
          <p:spPr>
            <a:xfrm>
              <a:off x="1789562" y="1404095"/>
              <a:ext cx="0" cy="987552"/>
            </a:xfrm>
            <a:prstGeom prst="line">
              <a:avLst/>
            </a:prstGeom>
            <a:ln w="1905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49FCA57D-E9B0-407F-B29A-670E29E2DC61}"/>
                </a:ext>
              </a:extLst>
            </p:cNvPr>
            <p:cNvCxnSpPr>
              <a:cxnSpLocks/>
            </p:cNvCxnSpPr>
            <p:nvPr/>
          </p:nvCxnSpPr>
          <p:spPr>
            <a:xfrm>
              <a:off x="662809" y="2397294"/>
              <a:ext cx="1133856" cy="1"/>
            </a:xfrm>
            <a:prstGeom prst="line">
              <a:avLst/>
            </a:prstGeom>
            <a:ln w="1905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3DFB8AEF-C87E-4BEE-A314-F733C2B013C6}"/>
                </a:ext>
              </a:extLst>
            </p:cNvPr>
            <p:cNvCxnSpPr>
              <a:cxnSpLocks/>
            </p:cNvCxnSpPr>
            <p:nvPr/>
          </p:nvCxnSpPr>
          <p:spPr>
            <a:xfrm>
              <a:off x="672314" y="2402996"/>
              <a:ext cx="0" cy="1874520"/>
            </a:xfrm>
            <a:prstGeom prst="line">
              <a:avLst/>
            </a:prstGeom>
            <a:ln w="1905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2695930E-7AC3-4C4B-8B04-6AC806799CB2}"/>
                </a:ext>
              </a:extLst>
            </p:cNvPr>
            <p:cNvCxnSpPr>
              <a:cxnSpLocks/>
            </p:cNvCxnSpPr>
            <p:nvPr/>
          </p:nvCxnSpPr>
          <p:spPr>
            <a:xfrm>
              <a:off x="1866900" y="1413193"/>
              <a:ext cx="0" cy="1051560"/>
            </a:xfrm>
            <a:prstGeom prst="line">
              <a:avLst/>
            </a:prstGeom>
            <a:ln w="19050" cmpd="sng">
              <a:solidFill>
                <a:srgbClr val="4BDD3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9309C274-DEB0-4BD5-99ED-97E6FBAFB1FD}"/>
                </a:ext>
              </a:extLst>
            </p:cNvPr>
            <p:cNvCxnSpPr>
              <a:cxnSpLocks/>
            </p:cNvCxnSpPr>
            <p:nvPr/>
          </p:nvCxnSpPr>
          <p:spPr>
            <a:xfrm>
              <a:off x="740147" y="2460984"/>
              <a:ext cx="1133856" cy="1"/>
            </a:xfrm>
            <a:prstGeom prst="line">
              <a:avLst/>
            </a:prstGeom>
            <a:ln w="19050" cmpd="sng">
              <a:solidFill>
                <a:srgbClr val="4BDD3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4E5E22C9-FC9D-4FB0-9BDD-0F0BD70FFAB1}"/>
                </a:ext>
              </a:extLst>
            </p:cNvPr>
            <p:cNvCxnSpPr>
              <a:cxnSpLocks/>
            </p:cNvCxnSpPr>
            <p:nvPr/>
          </p:nvCxnSpPr>
          <p:spPr>
            <a:xfrm>
              <a:off x="749652" y="2466686"/>
              <a:ext cx="0" cy="914400"/>
            </a:xfrm>
            <a:prstGeom prst="line">
              <a:avLst/>
            </a:prstGeom>
            <a:ln w="19050" cmpd="sng">
              <a:solidFill>
                <a:srgbClr val="4BDD3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4713AC9D-5557-4A81-87AF-5EA5523217C4}"/>
                </a:ext>
              </a:extLst>
            </p:cNvPr>
            <p:cNvCxnSpPr>
              <a:cxnSpLocks/>
            </p:cNvCxnSpPr>
            <p:nvPr/>
          </p:nvCxnSpPr>
          <p:spPr>
            <a:xfrm>
              <a:off x="756069" y="3374523"/>
              <a:ext cx="2399731" cy="0"/>
            </a:xfrm>
            <a:prstGeom prst="line">
              <a:avLst/>
            </a:prstGeom>
            <a:ln w="19050" cmpd="sng">
              <a:solidFill>
                <a:srgbClr val="4BDD3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7EB26D1B-71D7-494A-8AA9-D828DC7D96E4}"/>
                </a:ext>
              </a:extLst>
            </p:cNvPr>
            <p:cNvCxnSpPr>
              <a:cxnSpLocks/>
            </p:cNvCxnSpPr>
            <p:nvPr/>
          </p:nvCxnSpPr>
          <p:spPr>
            <a:xfrm>
              <a:off x="3160757" y="2468960"/>
              <a:ext cx="0" cy="1446663"/>
            </a:xfrm>
            <a:prstGeom prst="line">
              <a:avLst/>
            </a:prstGeom>
            <a:ln w="19050" cmpd="sng">
              <a:solidFill>
                <a:srgbClr val="4BDD33"/>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A2F69213-D3A6-4A6E-BEA4-3DF154BF288B}"/>
                </a:ext>
              </a:extLst>
            </p:cNvPr>
            <p:cNvCxnSpPr>
              <a:cxnSpLocks/>
            </p:cNvCxnSpPr>
            <p:nvPr/>
          </p:nvCxnSpPr>
          <p:spPr>
            <a:xfrm>
              <a:off x="2038959" y="2463259"/>
              <a:ext cx="1133856" cy="1"/>
            </a:xfrm>
            <a:prstGeom prst="line">
              <a:avLst/>
            </a:prstGeom>
            <a:ln w="19050" cmpd="sng">
              <a:solidFill>
                <a:srgbClr val="4BDD3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D075D220-5207-4A25-AB82-8B8F100C8599}"/>
                </a:ext>
              </a:extLst>
            </p:cNvPr>
            <p:cNvCxnSpPr>
              <a:cxnSpLocks/>
            </p:cNvCxnSpPr>
            <p:nvPr/>
          </p:nvCxnSpPr>
          <p:spPr>
            <a:xfrm>
              <a:off x="1006277" y="3912195"/>
              <a:ext cx="2165445" cy="0"/>
            </a:xfrm>
            <a:prstGeom prst="line">
              <a:avLst/>
            </a:prstGeom>
            <a:ln w="19050" cmpd="sng">
              <a:solidFill>
                <a:srgbClr val="4BDD3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AA4D0ECD-C6EC-49F4-A0E7-0664F77C7C2A}"/>
                </a:ext>
              </a:extLst>
            </p:cNvPr>
            <p:cNvCxnSpPr>
              <a:cxnSpLocks/>
            </p:cNvCxnSpPr>
            <p:nvPr/>
          </p:nvCxnSpPr>
          <p:spPr>
            <a:xfrm>
              <a:off x="1011234" y="3915623"/>
              <a:ext cx="0" cy="354841"/>
            </a:xfrm>
            <a:prstGeom prst="line">
              <a:avLst/>
            </a:prstGeom>
            <a:ln w="19050" cmpd="sng">
              <a:solidFill>
                <a:srgbClr val="4BDD3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248FF896-B164-4AD7-80E3-CF59297DDE86}"/>
                </a:ext>
              </a:extLst>
            </p:cNvPr>
            <p:cNvCxnSpPr>
              <a:cxnSpLocks/>
            </p:cNvCxnSpPr>
            <p:nvPr/>
          </p:nvCxnSpPr>
          <p:spPr>
            <a:xfrm>
              <a:off x="2046596" y="1415467"/>
              <a:ext cx="0" cy="1051560"/>
            </a:xfrm>
            <a:prstGeom prst="line">
              <a:avLst/>
            </a:prstGeom>
            <a:ln w="19050" cmpd="sng">
              <a:solidFill>
                <a:srgbClr val="4BDD3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5D9EB7C2-C9C4-4A68-8796-1061B6AEB7AE}"/>
                </a:ext>
              </a:extLst>
            </p:cNvPr>
            <p:cNvCxnSpPr>
              <a:cxnSpLocks/>
            </p:cNvCxnSpPr>
            <p:nvPr/>
          </p:nvCxnSpPr>
          <p:spPr>
            <a:xfrm>
              <a:off x="750370" y="3373141"/>
              <a:ext cx="0" cy="914400"/>
            </a:xfrm>
            <a:prstGeom prst="line">
              <a:avLst/>
            </a:prstGeom>
            <a:ln w="19050" cmpd="sng">
              <a:solidFill>
                <a:srgbClr val="4BDD33"/>
              </a:solidFill>
            </a:ln>
            <a:effectLst/>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E01BFF21-7600-4E05-AA8A-C97C05CE4CF2}"/>
                </a:ext>
              </a:extLst>
            </p:cNvPr>
            <p:cNvSpPr txBox="1"/>
            <p:nvPr/>
          </p:nvSpPr>
          <p:spPr>
            <a:xfrm>
              <a:off x="1173166" y="1835173"/>
              <a:ext cx="352103" cy="176924"/>
            </a:xfrm>
            <a:prstGeom prst="rect">
              <a:avLst/>
            </a:prstGeom>
            <a:noFill/>
          </p:spPr>
          <p:txBody>
            <a:bodyPr wrap="none" rtlCol="0">
              <a:spAutoFit/>
            </a:bodyPr>
            <a:lstStyle/>
            <a:p>
              <a:pPr defTabSz="609585" fontAlgn="base">
                <a:spcBef>
                  <a:spcPct val="0"/>
                </a:spcBef>
                <a:spcAft>
                  <a:spcPct val="0"/>
                </a:spcAft>
                <a:defRPr/>
              </a:pPr>
              <a:r>
                <a:rPr lang="en-US" sz="933">
                  <a:solidFill>
                    <a:srgbClr val="124191">
                      <a:lumMod val="50000"/>
                    </a:srgbClr>
                  </a:solidFill>
                  <a:latin typeface="Nokia Pure Text Light"/>
                </a:rPr>
                <a:t>S11</a:t>
              </a:r>
            </a:p>
          </p:txBody>
        </p:sp>
        <p:sp>
          <p:nvSpPr>
            <p:cNvPr id="107" name="TextBox 106">
              <a:extLst>
                <a:ext uri="{FF2B5EF4-FFF2-40B4-BE49-F238E27FC236}">
                  <a16:creationId xmlns:a16="http://schemas.microsoft.com/office/drawing/2014/main" id="{C48C7B77-9F7D-452D-B365-EC88A8E2248B}"/>
                </a:ext>
              </a:extLst>
            </p:cNvPr>
            <p:cNvSpPr txBox="1"/>
            <p:nvPr/>
          </p:nvSpPr>
          <p:spPr>
            <a:xfrm>
              <a:off x="1449391" y="1558948"/>
              <a:ext cx="324782" cy="176924"/>
            </a:xfrm>
            <a:prstGeom prst="rect">
              <a:avLst/>
            </a:prstGeom>
            <a:noFill/>
          </p:spPr>
          <p:txBody>
            <a:bodyPr wrap="none" rtlCol="0">
              <a:spAutoFit/>
            </a:bodyPr>
            <a:lstStyle/>
            <a:p>
              <a:pPr defTabSz="609585" fontAlgn="base">
                <a:spcBef>
                  <a:spcPct val="0"/>
                </a:spcBef>
                <a:spcAft>
                  <a:spcPct val="0"/>
                </a:spcAft>
                <a:defRPr/>
              </a:pPr>
              <a:r>
                <a:rPr lang="en-US" sz="933">
                  <a:solidFill>
                    <a:srgbClr val="124191">
                      <a:lumMod val="50000"/>
                    </a:srgbClr>
                  </a:solidFill>
                  <a:latin typeface="Nokia Pure Text Light"/>
                </a:rPr>
                <a:t>S5</a:t>
              </a:r>
            </a:p>
          </p:txBody>
        </p:sp>
        <p:cxnSp>
          <p:nvCxnSpPr>
            <p:cNvPr id="108" name="Straight Connector 107">
              <a:extLst>
                <a:ext uri="{FF2B5EF4-FFF2-40B4-BE49-F238E27FC236}">
                  <a16:creationId xmlns:a16="http://schemas.microsoft.com/office/drawing/2014/main" id="{9146DD81-DCD9-48A6-A2D7-CAAC9582C888}"/>
                </a:ext>
              </a:extLst>
            </p:cNvPr>
            <p:cNvCxnSpPr>
              <a:cxnSpLocks/>
            </p:cNvCxnSpPr>
            <p:nvPr/>
          </p:nvCxnSpPr>
          <p:spPr>
            <a:xfrm>
              <a:off x="1702905" y="1530392"/>
              <a:ext cx="0" cy="238125"/>
            </a:xfrm>
            <a:prstGeom prst="line">
              <a:avLst/>
            </a:prstGeom>
            <a:ln w="12700" cmpd="sng">
              <a:solidFill>
                <a:srgbClr val="092048"/>
              </a:solidFill>
              <a:prstDash val="dash"/>
            </a:ln>
            <a:effectLst/>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12535DD7-AC95-4243-A2FB-0FD3BB02D270}"/>
                </a:ext>
              </a:extLst>
            </p:cNvPr>
            <p:cNvSpPr txBox="1"/>
            <p:nvPr/>
          </p:nvSpPr>
          <p:spPr>
            <a:xfrm>
              <a:off x="216900" y="3751249"/>
              <a:ext cx="346979" cy="176924"/>
            </a:xfrm>
            <a:prstGeom prst="rect">
              <a:avLst/>
            </a:prstGeom>
            <a:noFill/>
          </p:spPr>
          <p:txBody>
            <a:bodyPr wrap="none" rtlCol="0">
              <a:spAutoFit/>
            </a:bodyPr>
            <a:lstStyle/>
            <a:p>
              <a:pPr defTabSz="609585" fontAlgn="base">
                <a:spcBef>
                  <a:spcPct val="0"/>
                </a:spcBef>
                <a:spcAft>
                  <a:spcPct val="0"/>
                </a:spcAft>
                <a:defRPr/>
              </a:pPr>
              <a:r>
                <a:rPr lang="en-US" sz="933" err="1">
                  <a:solidFill>
                    <a:srgbClr val="124191">
                      <a:lumMod val="50000"/>
                    </a:srgbClr>
                  </a:solidFill>
                  <a:latin typeface="Nokia Pure Text Light"/>
                </a:rPr>
                <a:t>Uu</a:t>
              </a:r>
              <a:endParaRPr lang="en-US" sz="933">
                <a:solidFill>
                  <a:srgbClr val="124191">
                    <a:lumMod val="50000"/>
                  </a:srgbClr>
                </a:solidFill>
                <a:latin typeface="Nokia Pure Text Light"/>
              </a:endParaRPr>
            </a:p>
          </p:txBody>
        </p:sp>
        <p:cxnSp>
          <p:nvCxnSpPr>
            <p:cNvPr id="110" name="Straight Connector 109">
              <a:extLst>
                <a:ext uri="{FF2B5EF4-FFF2-40B4-BE49-F238E27FC236}">
                  <a16:creationId xmlns:a16="http://schemas.microsoft.com/office/drawing/2014/main" id="{88BBD33A-40F9-4C15-960A-D6E6FCD9D588}"/>
                </a:ext>
              </a:extLst>
            </p:cNvPr>
            <p:cNvCxnSpPr>
              <a:cxnSpLocks/>
            </p:cNvCxnSpPr>
            <p:nvPr/>
          </p:nvCxnSpPr>
          <p:spPr>
            <a:xfrm>
              <a:off x="1866898" y="1413182"/>
              <a:ext cx="0" cy="1051560"/>
            </a:xfrm>
            <a:prstGeom prst="line">
              <a:avLst/>
            </a:prstGeom>
            <a:ln w="190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C0080F8C-71C8-4EF2-8EBA-426E30204C0E}"/>
                </a:ext>
              </a:extLst>
            </p:cNvPr>
            <p:cNvCxnSpPr>
              <a:cxnSpLocks/>
            </p:cNvCxnSpPr>
            <p:nvPr/>
          </p:nvCxnSpPr>
          <p:spPr>
            <a:xfrm>
              <a:off x="740145" y="2460973"/>
              <a:ext cx="1133856" cy="1"/>
            </a:xfrm>
            <a:prstGeom prst="line">
              <a:avLst/>
            </a:prstGeom>
            <a:ln w="190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00306D0C-0B71-440B-9AD9-20E1CC98A77A}"/>
                </a:ext>
              </a:extLst>
            </p:cNvPr>
            <p:cNvCxnSpPr>
              <a:cxnSpLocks/>
            </p:cNvCxnSpPr>
            <p:nvPr/>
          </p:nvCxnSpPr>
          <p:spPr>
            <a:xfrm>
              <a:off x="749650" y="2466675"/>
              <a:ext cx="0" cy="896112"/>
            </a:xfrm>
            <a:prstGeom prst="line">
              <a:avLst/>
            </a:prstGeom>
            <a:ln w="190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13" name="TextBox 112">
              <a:extLst>
                <a:ext uri="{FF2B5EF4-FFF2-40B4-BE49-F238E27FC236}">
                  <a16:creationId xmlns:a16="http://schemas.microsoft.com/office/drawing/2014/main" id="{08EBD0AF-45BE-4DB4-A8C6-0683B008C812}"/>
                </a:ext>
              </a:extLst>
            </p:cNvPr>
            <p:cNvSpPr txBox="1"/>
            <p:nvPr/>
          </p:nvSpPr>
          <p:spPr>
            <a:xfrm>
              <a:off x="1597817" y="1743248"/>
              <a:ext cx="642390" cy="223091"/>
            </a:xfrm>
            <a:prstGeom prst="rect">
              <a:avLst/>
            </a:prstGeom>
            <a:noFill/>
          </p:spPr>
          <p:txBody>
            <a:bodyPr wrap="none" rtlCol="0">
              <a:spAutoFit/>
            </a:bodyPr>
            <a:lstStyle/>
            <a:p>
              <a:pPr defTabSz="609585" fontAlgn="base">
                <a:spcBef>
                  <a:spcPct val="0"/>
                </a:spcBef>
                <a:spcAft>
                  <a:spcPct val="0"/>
                </a:spcAft>
                <a:defRPr/>
              </a:pPr>
              <a:r>
                <a:rPr lang="en-US" sz="1333" b="1">
                  <a:solidFill>
                    <a:srgbClr val="124191">
                      <a:lumMod val="50000"/>
                    </a:srgbClr>
                  </a:solidFill>
                  <a:latin typeface="Nokia Pure Text Light"/>
                </a:rPr>
                <a:t>S-GW</a:t>
              </a:r>
            </a:p>
          </p:txBody>
        </p:sp>
        <p:sp>
          <p:nvSpPr>
            <p:cNvPr id="114" name="TextBox 113">
              <a:extLst>
                <a:ext uri="{FF2B5EF4-FFF2-40B4-BE49-F238E27FC236}">
                  <a16:creationId xmlns:a16="http://schemas.microsoft.com/office/drawing/2014/main" id="{99CD61B9-F25D-4E24-AF99-2315C8EC1151}"/>
                </a:ext>
              </a:extLst>
            </p:cNvPr>
            <p:cNvSpPr txBox="1"/>
            <p:nvPr/>
          </p:nvSpPr>
          <p:spPr>
            <a:xfrm>
              <a:off x="1615890" y="1157875"/>
              <a:ext cx="650928" cy="223091"/>
            </a:xfrm>
            <a:prstGeom prst="rect">
              <a:avLst/>
            </a:prstGeom>
            <a:noFill/>
          </p:spPr>
          <p:txBody>
            <a:bodyPr wrap="none" rtlCol="0">
              <a:spAutoFit/>
            </a:bodyPr>
            <a:lstStyle/>
            <a:p>
              <a:pPr defTabSz="609585" fontAlgn="base">
                <a:spcBef>
                  <a:spcPct val="0"/>
                </a:spcBef>
                <a:spcAft>
                  <a:spcPct val="0"/>
                </a:spcAft>
                <a:defRPr/>
              </a:pPr>
              <a:r>
                <a:rPr lang="en-US" sz="1333" b="1">
                  <a:solidFill>
                    <a:srgbClr val="124191">
                      <a:lumMod val="50000"/>
                    </a:srgbClr>
                  </a:solidFill>
                  <a:latin typeface="Nokia Pure Text Light"/>
                </a:rPr>
                <a:t>P-GW</a:t>
              </a:r>
            </a:p>
          </p:txBody>
        </p:sp>
        <p:sp>
          <p:nvSpPr>
            <p:cNvPr id="115" name="Rectangle 114">
              <a:extLst>
                <a:ext uri="{FF2B5EF4-FFF2-40B4-BE49-F238E27FC236}">
                  <a16:creationId xmlns:a16="http://schemas.microsoft.com/office/drawing/2014/main" id="{0E5FF84B-45D1-461A-A4D4-5480C4CCC0AD}"/>
                </a:ext>
              </a:extLst>
            </p:cNvPr>
            <p:cNvSpPr/>
            <p:nvPr/>
          </p:nvSpPr>
          <p:spPr>
            <a:xfrm>
              <a:off x="1671576" y="1169105"/>
              <a:ext cx="575185" cy="340415"/>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sp>
          <p:nvSpPr>
            <p:cNvPr id="116" name="Rectangle 115">
              <a:extLst>
                <a:ext uri="{FF2B5EF4-FFF2-40B4-BE49-F238E27FC236}">
                  <a16:creationId xmlns:a16="http://schemas.microsoft.com/office/drawing/2014/main" id="{8B574BA0-6818-46CE-84F6-C820F01EFA58}"/>
                </a:ext>
              </a:extLst>
            </p:cNvPr>
            <p:cNvSpPr/>
            <p:nvPr/>
          </p:nvSpPr>
          <p:spPr>
            <a:xfrm>
              <a:off x="1671576" y="1766115"/>
              <a:ext cx="575185" cy="340415"/>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sp>
          <p:nvSpPr>
            <p:cNvPr id="117" name="Rectangle 116">
              <a:extLst>
                <a:ext uri="{FF2B5EF4-FFF2-40B4-BE49-F238E27FC236}">
                  <a16:creationId xmlns:a16="http://schemas.microsoft.com/office/drawing/2014/main" id="{7829ED76-28C3-44C1-AFD7-C9571A24C8DB}"/>
                </a:ext>
              </a:extLst>
            </p:cNvPr>
            <p:cNvSpPr/>
            <p:nvPr/>
          </p:nvSpPr>
          <p:spPr>
            <a:xfrm>
              <a:off x="2787450" y="3060885"/>
              <a:ext cx="718310" cy="453224"/>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sp>
          <p:nvSpPr>
            <p:cNvPr id="118" name="Rectangle 117">
              <a:extLst>
                <a:ext uri="{FF2B5EF4-FFF2-40B4-BE49-F238E27FC236}">
                  <a16:creationId xmlns:a16="http://schemas.microsoft.com/office/drawing/2014/main" id="{53D449E3-C344-4A7F-9C42-9ECE607288EB}"/>
                </a:ext>
              </a:extLst>
            </p:cNvPr>
            <p:cNvSpPr/>
            <p:nvPr/>
          </p:nvSpPr>
          <p:spPr>
            <a:xfrm>
              <a:off x="400733" y="3060885"/>
              <a:ext cx="718310" cy="453224"/>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sp>
          <p:nvSpPr>
            <p:cNvPr id="119" name="Rectangle 118">
              <a:extLst>
                <a:ext uri="{FF2B5EF4-FFF2-40B4-BE49-F238E27FC236}">
                  <a16:creationId xmlns:a16="http://schemas.microsoft.com/office/drawing/2014/main" id="{F683C181-4756-4BD6-B66B-D56A8B7EE9ED}"/>
                </a:ext>
              </a:extLst>
            </p:cNvPr>
            <p:cNvSpPr/>
            <p:nvPr/>
          </p:nvSpPr>
          <p:spPr>
            <a:xfrm>
              <a:off x="400733" y="4228036"/>
              <a:ext cx="718310" cy="321781"/>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sp>
          <p:nvSpPr>
            <p:cNvPr id="158" name="TextBox 157">
              <a:extLst>
                <a:ext uri="{FF2B5EF4-FFF2-40B4-BE49-F238E27FC236}">
                  <a16:creationId xmlns:a16="http://schemas.microsoft.com/office/drawing/2014/main" id="{365DC555-E567-46EE-9A27-0893902A0B37}"/>
                </a:ext>
              </a:extLst>
            </p:cNvPr>
            <p:cNvSpPr txBox="1"/>
            <p:nvPr/>
          </p:nvSpPr>
          <p:spPr>
            <a:xfrm>
              <a:off x="333407" y="3062705"/>
              <a:ext cx="669711" cy="223091"/>
            </a:xfrm>
            <a:prstGeom prst="rect">
              <a:avLst/>
            </a:prstGeom>
            <a:noFill/>
          </p:spPr>
          <p:txBody>
            <a:bodyPr wrap="none" rtlCol="0">
              <a:spAutoFit/>
            </a:bodyPr>
            <a:lstStyle/>
            <a:p>
              <a:pPr defTabSz="609585" fontAlgn="base">
                <a:spcBef>
                  <a:spcPct val="0"/>
                </a:spcBef>
                <a:spcAft>
                  <a:spcPct val="0"/>
                </a:spcAft>
                <a:defRPr/>
              </a:pPr>
              <a:r>
                <a:rPr lang="en-US" sz="1333" b="1" err="1">
                  <a:solidFill>
                    <a:srgbClr val="124191">
                      <a:lumMod val="50000"/>
                    </a:srgbClr>
                  </a:solidFill>
                  <a:latin typeface="Nokia Pure Text Light"/>
                </a:rPr>
                <a:t>MeNB</a:t>
              </a:r>
              <a:endParaRPr lang="en-US" sz="1333" b="1">
                <a:solidFill>
                  <a:srgbClr val="124191">
                    <a:lumMod val="50000"/>
                  </a:srgbClr>
                </a:solidFill>
                <a:latin typeface="Nokia Pure Text Light"/>
              </a:endParaRPr>
            </a:p>
          </p:txBody>
        </p:sp>
        <p:sp>
          <p:nvSpPr>
            <p:cNvPr id="159" name="Oval 158">
              <a:extLst>
                <a:ext uri="{FF2B5EF4-FFF2-40B4-BE49-F238E27FC236}">
                  <a16:creationId xmlns:a16="http://schemas.microsoft.com/office/drawing/2014/main" id="{8A811FD7-8318-4C7F-85A1-4D3F5BF5DA53}"/>
                </a:ext>
              </a:extLst>
            </p:cNvPr>
            <p:cNvSpPr/>
            <p:nvPr/>
          </p:nvSpPr>
          <p:spPr>
            <a:xfrm>
              <a:off x="3045935" y="3275012"/>
              <a:ext cx="201097" cy="201097"/>
            </a:xfrm>
            <a:prstGeom prst="ellipse">
              <a:avLst/>
            </a:prstGeom>
            <a:noFill/>
            <a:ln w="28575">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cxnSp>
          <p:nvCxnSpPr>
            <p:cNvPr id="160" name="Straight Connector 159">
              <a:extLst>
                <a:ext uri="{FF2B5EF4-FFF2-40B4-BE49-F238E27FC236}">
                  <a16:creationId xmlns:a16="http://schemas.microsoft.com/office/drawing/2014/main" id="{5D0896D7-4D1D-4DB4-AE30-02EAF65CAA65}"/>
                </a:ext>
              </a:extLst>
            </p:cNvPr>
            <p:cNvCxnSpPr>
              <a:cxnSpLocks/>
            </p:cNvCxnSpPr>
            <p:nvPr/>
          </p:nvCxnSpPr>
          <p:spPr>
            <a:xfrm flipV="1">
              <a:off x="324401" y="1332842"/>
              <a:ext cx="3644976" cy="1516901"/>
            </a:xfrm>
            <a:prstGeom prst="line">
              <a:avLst/>
            </a:prstGeom>
            <a:ln w="6350" cmpd="sng">
              <a:solidFill>
                <a:srgbClr val="092048"/>
              </a:solidFill>
              <a:prstDash val="dash"/>
            </a:ln>
            <a:effectLst/>
          </p:spPr>
          <p:style>
            <a:lnRef idx="2">
              <a:schemeClr val="accent1"/>
            </a:lnRef>
            <a:fillRef idx="0">
              <a:schemeClr val="accent1"/>
            </a:fillRef>
            <a:effectRef idx="1">
              <a:schemeClr val="accent1"/>
            </a:effectRef>
            <a:fontRef idx="minor">
              <a:schemeClr val="tx1"/>
            </a:fontRef>
          </p:style>
        </p:cxnSp>
        <p:sp>
          <p:nvSpPr>
            <p:cNvPr id="166" name="Rectangle: Rounded Corners 165">
              <a:extLst>
                <a:ext uri="{FF2B5EF4-FFF2-40B4-BE49-F238E27FC236}">
                  <a16:creationId xmlns:a16="http://schemas.microsoft.com/office/drawing/2014/main" id="{A2E269E0-F0CD-4A55-B295-80FFC73034FC}"/>
                </a:ext>
              </a:extLst>
            </p:cNvPr>
            <p:cNvSpPr/>
            <p:nvPr/>
          </p:nvSpPr>
          <p:spPr>
            <a:xfrm>
              <a:off x="216900" y="2846106"/>
              <a:ext cx="3516256" cy="827797"/>
            </a:xfrm>
            <a:prstGeom prst="roundRect">
              <a:avLst/>
            </a:prstGeom>
            <a:solidFill>
              <a:srgbClr val="092048">
                <a:alpha val="10196"/>
              </a:srgbClr>
            </a:solidFill>
            <a:ln>
              <a:no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grpSp>
      <p:grpSp>
        <p:nvGrpSpPr>
          <p:cNvPr id="10" name="Group 9">
            <a:extLst>
              <a:ext uri="{FF2B5EF4-FFF2-40B4-BE49-F238E27FC236}">
                <a16:creationId xmlns:a16="http://schemas.microsoft.com/office/drawing/2014/main" id="{41BB20A7-19D0-4FAF-888D-2DE9BBB8210A}"/>
              </a:ext>
            </a:extLst>
          </p:cNvPr>
          <p:cNvGrpSpPr/>
          <p:nvPr/>
        </p:nvGrpSpPr>
        <p:grpSpPr>
          <a:xfrm>
            <a:off x="3399706" y="1625113"/>
            <a:ext cx="4246596" cy="3248843"/>
            <a:chOff x="4497433" y="728780"/>
            <a:chExt cx="4149680" cy="2930328"/>
          </a:xfrm>
        </p:grpSpPr>
        <p:sp>
          <p:nvSpPr>
            <p:cNvPr id="42" name="Rectangle: Rounded Corners 41">
              <a:extLst>
                <a:ext uri="{FF2B5EF4-FFF2-40B4-BE49-F238E27FC236}">
                  <a16:creationId xmlns:a16="http://schemas.microsoft.com/office/drawing/2014/main" id="{4EA50CFD-E579-4508-9FDD-C88818B6F7A8}"/>
                </a:ext>
              </a:extLst>
            </p:cNvPr>
            <p:cNvSpPr/>
            <p:nvPr/>
          </p:nvSpPr>
          <p:spPr>
            <a:xfrm>
              <a:off x="5724418" y="728780"/>
              <a:ext cx="2067807" cy="2439766"/>
            </a:xfrm>
            <a:prstGeom prst="roundRect">
              <a:avLst>
                <a:gd name="adj" fmla="val 5321"/>
              </a:avLst>
            </a:prstGeom>
            <a:solidFill>
              <a:schemeClr val="accent6">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1067">
                <a:solidFill>
                  <a:srgbClr val="FF3154"/>
                </a:solidFill>
                <a:latin typeface="Nokia Pure Text Light"/>
              </a:endParaRPr>
            </a:p>
          </p:txBody>
        </p:sp>
        <p:sp>
          <p:nvSpPr>
            <p:cNvPr id="43" name="Rectangle: Rounded Corners 42">
              <a:extLst>
                <a:ext uri="{FF2B5EF4-FFF2-40B4-BE49-F238E27FC236}">
                  <a16:creationId xmlns:a16="http://schemas.microsoft.com/office/drawing/2014/main" id="{DF5CE72D-5442-491F-B03C-3A2C444B031D}"/>
                </a:ext>
              </a:extLst>
            </p:cNvPr>
            <p:cNvSpPr/>
            <p:nvPr/>
          </p:nvSpPr>
          <p:spPr>
            <a:xfrm>
              <a:off x="4863403" y="728780"/>
              <a:ext cx="822916" cy="2439766"/>
            </a:xfrm>
            <a:prstGeom prst="roundRect">
              <a:avLst/>
            </a:prstGeom>
            <a:solidFill>
              <a:srgbClr val="00C9FF">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1067">
                <a:solidFill>
                  <a:srgbClr val="FF3154"/>
                </a:solidFill>
                <a:latin typeface="Nokia Pure Text Light"/>
              </a:endParaRPr>
            </a:p>
          </p:txBody>
        </p:sp>
        <p:sp>
          <p:nvSpPr>
            <p:cNvPr id="120" name="Rectangle 119">
              <a:extLst>
                <a:ext uri="{FF2B5EF4-FFF2-40B4-BE49-F238E27FC236}">
                  <a16:creationId xmlns:a16="http://schemas.microsoft.com/office/drawing/2014/main" id="{83A0A7D0-B68C-4BF4-8F14-B72397E0ED81}"/>
                </a:ext>
              </a:extLst>
            </p:cNvPr>
            <p:cNvSpPr/>
            <p:nvPr/>
          </p:nvSpPr>
          <p:spPr>
            <a:xfrm>
              <a:off x="4935220" y="1430819"/>
              <a:ext cx="704850" cy="249184"/>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1067">
                <a:solidFill>
                  <a:srgbClr val="FF3154"/>
                </a:solidFill>
                <a:latin typeface="Nokia Pure Text Light"/>
              </a:endParaRPr>
            </a:p>
          </p:txBody>
        </p:sp>
        <p:sp>
          <p:nvSpPr>
            <p:cNvPr id="121" name="TextBox 120">
              <a:extLst>
                <a:ext uri="{FF2B5EF4-FFF2-40B4-BE49-F238E27FC236}">
                  <a16:creationId xmlns:a16="http://schemas.microsoft.com/office/drawing/2014/main" id="{5EE553C1-6544-47BD-834A-5C764B72A081}"/>
                </a:ext>
              </a:extLst>
            </p:cNvPr>
            <p:cNvSpPr txBox="1"/>
            <p:nvPr/>
          </p:nvSpPr>
          <p:spPr>
            <a:xfrm>
              <a:off x="4981668" y="1439454"/>
              <a:ext cx="808689" cy="231393"/>
            </a:xfrm>
            <a:prstGeom prst="rect">
              <a:avLst/>
            </a:prstGeom>
            <a:noFill/>
          </p:spPr>
          <p:txBody>
            <a:bodyPr wrap="square" rtlCol="0">
              <a:spAutoFit/>
            </a:bodyPr>
            <a:lstStyle/>
            <a:p>
              <a:pPr defTabSz="609585" fontAlgn="base">
                <a:spcBef>
                  <a:spcPct val="0"/>
                </a:spcBef>
                <a:spcAft>
                  <a:spcPct val="0"/>
                </a:spcAft>
                <a:defRPr/>
              </a:pPr>
              <a:r>
                <a:rPr lang="en-US" sz="1067" b="1" dirty="0">
                  <a:solidFill>
                    <a:srgbClr val="124191">
                      <a:lumMod val="50000"/>
                    </a:srgbClr>
                  </a:solidFill>
                  <a:latin typeface="Nokia Pure Text Light"/>
                </a:rPr>
                <a:t>NR PDCP</a:t>
              </a:r>
            </a:p>
          </p:txBody>
        </p:sp>
        <p:sp>
          <p:nvSpPr>
            <p:cNvPr id="122" name="Rectangle 121">
              <a:extLst>
                <a:ext uri="{FF2B5EF4-FFF2-40B4-BE49-F238E27FC236}">
                  <a16:creationId xmlns:a16="http://schemas.microsoft.com/office/drawing/2014/main" id="{495D43D5-F5A9-4F02-8557-03B852B23771}"/>
                </a:ext>
              </a:extLst>
            </p:cNvPr>
            <p:cNvSpPr/>
            <p:nvPr/>
          </p:nvSpPr>
          <p:spPr>
            <a:xfrm>
              <a:off x="4938309" y="1881473"/>
              <a:ext cx="704850" cy="249184"/>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1067">
                <a:solidFill>
                  <a:srgbClr val="FF3154"/>
                </a:solidFill>
                <a:latin typeface="Nokia Pure Text Light"/>
              </a:endParaRPr>
            </a:p>
          </p:txBody>
        </p:sp>
        <p:sp>
          <p:nvSpPr>
            <p:cNvPr id="129" name="TextBox 128">
              <a:extLst>
                <a:ext uri="{FF2B5EF4-FFF2-40B4-BE49-F238E27FC236}">
                  <a16:creationId xmlns:a16="http://schemas.microsoft.com/office/drawing/2014/main" id="{A50B21A0-1432-4310-B52F-6CEF2EE75CE2}"/>
                </a:ext>
              </a:extLst>
            </p:cNvPr>
            <p:cNvSpPr txBox="1"/>
            <p:nvPr/>
          </p:nvSpPr>
          <p:spPr>
            <a:xfrm>
              <a:off x="5020269" y="1890108"/>
              <a:ext cx="586484" cy="231393"/>
            </a:xfrm>
            <a:prstGeom prst="rect">
              <a:avLst/>
            </a:prstGeom>
            <a:noFill/>
          </p:spPr>
          <p:txBody>
            <a:bodyPr wrap="square" rtlCol="0">
              <a:spAutoFit/>
            </a:bodyPr>
            <a:lstStyle/>
            <a:p>
              <a:pPr defTabSz="609585" fontAlgn="base">
                <a:spcBef>
                  <a:spcPct val="0"/>
                </a:spcBef>
                <a:spcAft>
                  <a:spcPct val="0"/>
                </a:spcAft>
                <a:defRPr/>
              </a:pPr>
              <a:r>
                <a:rPr lang="en-US" sz="1067" b="1">
                  <a:solidFill>
                    <a:srgbClr val="124191">
                      <a:lumMod val="50000"/>
                    </a:srgbClr>
                  </a:solidFill>
                  <a:latin typeface="Nokia Pure Text Light"/>
                </a:rPr>
                <a:t>RLC</a:t>
              </a:r>
            </a:p>
          </p:txBody>
        </p:sp>
        <p:sp>
          <p:nvSpPr>
            <p:cNvPr id="130" name="Rectangle 129">
              <a:extLst>
                <a:ext uri="{FF2B5EF4-FFF2-40B4-BE49-F238E27FC236}">
                  <a16:creationId xmlns:a16="http://schemas.microsoft.com/office/drawing/2014/main" id="{34DF4FC3-002A-40D3-BC54-75C482FC353A}"/>
                </a:ext>
              </a:extLst>
            </p:cNvPr>
            <p:cNvSpPr/>
            <p:nvPr/>
          </p:nvSpPr>
          <p:spPr>
            <a:xfrm>
              <a:off x="5741670" y="1881473"/>
              <a:ext cx="704850" cy="249184"/>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1067">
                <a:solidFill>
                  <a:srgbClr val="FF3154"/>
                </a:solidFill>
                <a:latin typeface="Nokia Pure Text Light"/>
              </a:endParaRPr>
            </a:p>
          </p:txBody>
        </p:sp>
        <p:sp>
          <p:nvSpPr>
            <p:cNvPr id="131" name="TextBox 130">
              <a:extLst>
                <a:ext uri="{FF2B5EF4-FFF2-40B4-BE49-F238E27FC236}">
                  <a16:creationId xmlns:a16="http://schemas.microsoft.com/office/drawing/2014/main" id="{C105F5B5-85D2-4344-A0A1-CB9847C2FFDB}"/>
                </a:ext>
              </a:extLst>
            </p:cNvPr>
            <p:cNvSpPr txBox="1"/>
            <p:nvPr/>
          </p:nvSpPr>
          <p:spPr>
            <a:xfrm>
              <a:off x="5822541" y="1889546"/>
              <a:ext cx="583620" cy="231393"/>
            </a:xfrm>
            <a:prstGeom prst="rect">
              <a:avLst/>
            </a:prstGeom>
            <a:noFill/>
          </p:spPr>
          <p:txBody>
            <a:bodyPr wrap="square" rtlCol="0">
              <a:spAutoFit/>
            </a:bodyPr>
            <a:lstStyle/>
            <a:p>
              <a:pPr defTabSz="609585" fontAlgn="base">
                <a:spcBef>
                  <a:spcPct val="0"/>
                </a:spcBef>
                <a:spcAft>
                  <a:spcPct val="0"/>
                </a:spcAft>
                <a:defRPr/>
              </a:pPr>
              <a:r>
                <a:rPr lang="en-US" sz="1067" b="1" dirty="0">
                  <a:solidFill>
                    <a:srgbClr val="124191">
                      <a:lumMod val="50000"/>
                    </a:srgbClr>
                  </a:solidFill>
                  <a:latin typeface="Nokia Pure Text Light"/>
                </a:rPr>
                <a:t>RLC</a:t>
              </a:r>
            </a:p>
          </p:txBody>
        </p:sp>
        <p:sp>
          <p:nvSpPr>
            <p:cNvPr id="132" name="Rectangle 131">
              <a:extLst>
                <a:ext uri="{FF2B5EF4-FFF2-40B4-BE49-F238E27FC236}">
                  <a16:creationId xmlns:a16="http://schemas.microsoft.com/office/drawing/2014/main" id="{3CD53D2D-9541-4EE4-822A-1E7D547C5EC6}"/>
                </a:ext>
              </a:extLst>
            </p:cNvPr>
            <p:cNvSpPr/>
            <p:nvPr/>
          </p:nvSpPr>
          <p:spPr>
            <a:xfrm>
              <a:off x="7009460" y="1425147"/>
              <a:ext cx="704850" cy="249184"/>
            </a:xfrm>
            <a:prstGeom prst="rect">
              <a:avLst/>
            </a:prstGeom>
            <a:solidFill>
              <a:srgbClr val="E0E1E1"/>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1067">
                <a:solidFill>
                  <a:srgbClr val="FF3154"/>
                </a:solidFill>
                <a:latin typeface="Nokia Pure Text Light"/>
              </a:endParaRPr>
            </a:p>
          </p:txBody>
        </p:sp>
        <p:sp>
          <p:nvSpPr>
            <p:cNvPr id="133" name="TextBox 132">
              <a:extLst>
                <a:ext uri="{FF2B5EF4-FFF2-40B4-BE49-F238E27FC236}">
                  <a16:creationId xmlns:a16="http://schemas.microsoft.com/office/drawing/2014/main" id="{2A0A734A-1275-49BA-861F-D6D3F1A395B4}"/>
                </a:ext>
              </a:extLst>
            </p:cNvPr>
            <p:cNvSpPr txBox="1"/>
            <p:nvPr/>
          </p:nvSpPr>
          <p:spPr>
            <a:xfrm>
              <a:off x="6991409" y="1433782"/>
              <a:ext cx="703636" cy="231393"/>
            </a:xfrm>
            <a:prstGeom prst="rect">
              <a:avLst/>
            </a:prstGeom>
            <a:noFill/>
          </p:spPr>
          <p:txBody>
            <a:bodyPr wrap="none" rtlCol="0">
              <a:spAutoFit/>
            </a:bodyPr>
            <a:lstStyle/>
            <a:p>
              <a:pPr defTabSz="609585" fontAlgn="base">
                <a:spcBef>
                  <a:spcPct val="0"/>
                </a:spcBef>
                <a:spcAft>
                  <a:spcPct val="0"/>
                </a:spcAft>
                <a:defRPr/>
              </a:pPr>
              <a:r>
                <a:rPr lang="en-US" sz="1067" b="1">
                  <a:solidFill>
                    <a:srgbClr val="124191">
                      <a:lumMod val="50000"/>
                    </a:srgbClr>
                  </a:solidFill>
                  <a:latin typeface="Nokia Pure Text Light"/>
                </a:rPr>
                <a:t>NR PDCP</a:t>
              </a:r>
            </a:p>
          </p:txBody>
        </p:sp>
        <p:sp>
          <p:nvSpPr>
            <p:cNvPr id="134" name="Rectangle 133">
              <a:extLst>
                <a:ext uri="{FF2B5EF4-FFF2-40B4-BE49-F238E27FC236}">
                  <a16:creationId xmlns:a16="http://schemas.microsoft.com/office/drawing/2014/main" id="{27A9452E-A223-417F-B224-CA589ECDAA73}"/>
                </a:ext>
              </a:extLst>
            </p:cNvPr>
            <p:cNvSpPr/>
            <p:nvPr/>
          </p:nvSpPr>
          <p:spPr>
            <a:xfrm>
              <a:off x="7012549" y="1875801"/>
              <a:ext cx="704850" cy="249184"/>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1067">
                <a:solidFill>
                  <a:srgbClr val="FF3154"/>
                </a:solidFill>
                <a:latin typeface="Nokia Pure Text Light"/>
              </a:endParaRPr>
            </a:p>
          </p:txBody>
        </p:sp>
        <p:sp>
          <p:nvSpPr>
            <p:cNvPr id="135" name="TextBox 134">
              <a:extLst>
                <a:ext uri="{FF2B5EF4-FFF2-40B4-BE49-F238E27FC236}">
                  <a16:creationId xmlns:a16="http://schemas.microsoft.com/office/drawing/2014/main" id="{11DE0236-CEC2-41D2-9FB2-613092FC4BCA}"/>
                </a:ext>
              </a:extLst>
            </p:cNvPr>
            <p:cNvSpPr txBox="1"/>
            <p:nvPr/>
          </p:nvSpPr>
          <p:spPr>
            <a:xfrm>
              <a:off x="7024659" y="1884436"/>
              <a:ext cx="603385" cy="231393"/>
            </a:xfrm>
            <a:prstGeom prst="rect">
              <a:avLst/>
            </a:prstGeom>
            <a:noFill/>
          </p:spPr>
          <p:txBody>
            <a:bodyPr wrap="none" rtlCol="0">
              <a:spAutoFit/>
            </a:bodyPr>
            <a:lstStyle/>
            <a:p>
              <a:pPr defTabSz="609585" fontAlgn="base">
                <a:spcBef>
                  <a:spcPct val="0"/>
                </a:spcBef>
                <a:spcAft>
                  <a:spcPct val="0"/>
                </a:spcAft>
                <a:defRPr/>
              </a:pPr>
              <a:r>
                <a:rPr lang="en-US" sz="1067" b="1">
                  <a:solidFill>
                    <a:srgbClr val="124191">
                      <a:lumMod val="50000"/>
                    </a:srgbClr>
                  </a:solidFill>
                  <a:latin typeface="Nokia Pure Text Light"/>
                </a:rPr>
                <a:t>NR RLC</a:t>
              </a:r>
            </a:p>
          </p:txBody>
        </p:sp>
        <p:sp>
          <p:nvSpPr>
            <p:cNvPr id="136" name="Rectangle 135">
              <a:extLst>
                <a:ext uri="{FF2B5EF4-FFF2-40B4-BE49-F238E27FC236}">
                  <a16:creationId xmlns:a16="http://schemas.microsoft.com/office/drawing/2014/main" id="{DC5FBDA9-62B6-45D8-B752-50BE0EBDD309}"/>
                </a:ext>
              </a:extLst>
            </p:cNvPr>
            <p:cNvSpPr/>
            <p:nvPr/>
          </p:nvSpPr>
          <p:spPr>
            <a:xfrm>
              <a:off x="7815910" y="1875801"/>
              <a:ext cx="704850" cy="249184"/>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1067">
                <a:solidFill>
                  <a:srgbClr val="FF3154"/>
                </a:solidFill>
                <a:latin typeface="Nokia Pure Text Light"/>
              </a:endParaRPr>
            </a:p>
          </p:txBody>
        </p:sp>
        <p:sp>
          <p:nvSpPr>
            <p:cNvPr id="137" name="TextBox 136">
              <a:extLst>
                <a:ext uri="{FF2B5EF4-FFF2-40B4-BE49-F238E27FC236}">
                  <a16:creationId xmlns:a16="http://schemas.microsoft.com/office/drawing/2014/main" id="{79C64562-C764-4A0A-9A32-2062D90C05D6}"/>
                </a:ext>
              </a:extLst>
            </p:cNvPr>
            <p:cNvSpPr txBox="1"/>
            <p:nvPr/>
          </p:nvSpPr>
          <p:spPr>
            <a:xfrm>
              <a:off x="7821670" y="1884436"/>
              <a:ext cx="603385" cy="231393"/>
            </a:xfrm>
            <a:prstGeom prst="rect">
              <a:avLst/>
            </a:prstGeom>
            <a:noFill/>
          </p:spPr>
          <p:txBody>
            <a:bodyPr wrap="none" rtlCol="0">
              <a:spAutoFit/>
            </a:bodyPr>
            <a:lstStyle/>
            <a:p>
              <a:pPr defTabSz="609585" fontAlgn="base">
                <a:spcBef>
                  <a:spcPct val="0"/>
                </a:spcBef>
                <a:spcAft>
                  <a:spcPct val="0"/>
                </a:spcAft>
                <a:defRPr/>
              </a:pPr>
              <a:r>
                <a:rPr lang="en-US" sz="1067" b="1">
                  <a:solidFill>
                    <a:srgbClr val="124191">
                      <a:lumMod val="50000"/>
                    </a:srgbClr>
                  </a:solidFill>
                  <a:latin typeface="Nokia Pure Text Light"/>
                </a:rPr>
                <a:t>NR RLC</a:t>
              </a:r>
            </a:p>
          </p:txBody>
        </p:sp>
        <p:sp>
          <p:nvSpPr>
            <p:cNvPr id="138" name="Rectangle 137">
              <a:extLst>
                <a:ext uri="{FF2B5EF4-FFF2-40B4-BE49-F238E27FC236}">
                  <a16:creationId xmlns:a16="http://schemas.microsoft.com/office/drawing/2014/main" id="{4EDE6FAF-FA51-4E43-90E8-44DFDA1E83DC}"/>
                </a:ext>
              </a:extLst>
            </p:cNvPr>
            <p:cNvSpPr/>
            <p:nvPr/>
          </p:nvSpPr>
          <p:spPr>
            <a:xfrm>
              <a:off x="7012549" y="2332360"/>
              <a:ext cx="704850" cy="249184"/>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1067">
                <a:solidFill>
                  <a:srgbClr val="FF3154"/>
                </a:solidFill>
                <a:latin typeface="Nokia Pure Text Light"/>
              </a:endParaRPr>
            </a:p>
          </p:txBody>
        </p:sp>
        <p:sp>
          <p:nvSpPr>
            <p:cNvPr id="139" name="TextBox 138">
              <a:extLst>
                <a:ext uri="{FF2B5EF4-FFF2-40B4-BE49-F238E27FC236}">
                  <a16:creationId xmlns:a16="http://schemas.microsoft.com/office/drawing/2014/main" id="{06350A4F-739B-45F0-BF1C-F7D57E7B6E9C}"/>
                </a:ext>
              </a:extLst>
            </p:cNvPr>
            <p:cNvSpPr txBox="1"/>
            <p:nvPr/>
          </p:nvSpPr>
          <p:spPr>
            <a:xfrm>
              <a:off x="7030816" y="2341779"/>
              <a:ext cx="664475" cy="231393"/>
            </a:xfrm>
            <a:prstGeom prst="rect">
              <a:avLst/>
            </a:prstGeom>
            <a:noFill/>
          </p:spPr>
          <p:txBody>
            <a:bodyPr wrap="none" rtlCol="0">
              <a:spAutoFit/>
            </a:bodyPr>
            <a:lstStyle/>
            <a:p>
              <a:pPr defTabSz="609585" fontAlgn="base">
                <a:spcBef>
                  <a:spcPct val="0"/>
                </a:spcBef>
                <a:spcAft>
                  <a:spcPct val="0"/>
                </a:spcAft>
                <a:defRPr/>
              </a:pPr>
              <a:r>
                <a:rPr lang="en-US" sz="1067" b="1" dirty="0">
                  <a:solidFill>
                    <a:srgbClr val="124191">
                      <a:lumMod val="50000"/>
                    </a:srgbClr>
                  </a:solidFill>
                  <a:latin typeface="Nokia Pure Text Light"/>
                </a:rPr>
                <a:t>NR MAC</a:t>
              </a:r>
            </a:p>
          </p:txBody>
        </p:sp>
        <p:sp>
          <p:nvSpPr>
            <p:cNvPr id="140" name="Rectangle 139">
              <a:extLst>
                <a:ext uri="{FF2B5EF4-FFF2-40B4-BE49-F238E27FC236}">
                  <a16:creationId xmlns:a16="http://schemas.microsoft.com/office/drawing/2014/main" id="{D03876C3-8753-43F3-8002-1037FC9BF0E3}"/>
                </a:ext>
              </a:extLst>
            </p:cNvPr>
            <p:cNvSpPr/>
            <p:nvPr/>
          </p:nvSpPr>
          <p:spPr>
            <a:xfrm>
              <a:off x="7815910" y="2332360"/>
              <a:ext cx="704850" cy="249184"/>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1067">
                <a:solidFill>
                  <a:srgbClr val="FF3154"/>
                </a:solidFill>
                <a:latin typeface="Nokia Pure Text Light"/>
              </a:endParaRPr>
            </a:p>
          </p:txBody>
        </p:sp>
        <p:sp>
          <p:nvSpPr>
            <p:cNvPr id="141" name="TextBox 140">
              <a:extLst>
                <a:ext uri="{FF2B5EF4-FFF2-40B4-BE49-F238E27FC236}">
                  <a16:creationId xmlns:a16="http://schemas.microsoft.com/office/drawing/2014/main" id="{D8DBDC28-88B1-472F-A440-E70D9E62AE98}"/>
                </a:ext>
              </a:extLst>
            </p:cNvPr>
            <p:cNvSpPr txBox="1"/>
            <p:nvPr/>
          </p:nvSpPr>
          <p:spPr>
            <a:xfrm>
              <a:off x="7804960" y="2341453"/>
              <a:ext cx="664475" cy="231393"/>
            </a:xfrm>
            <a:prstGeom prst="rect">
              <a:avLst/>
            </a:prstGeom>
            <a:noFill/>
          </p:spPr>
          <p:txBody>
            <a:bodyPr wrap="none" rtlCol="0">
              <a:spAutoFit/>
            </a:bodyPr>
            <a:lstStyle/>
            <a:p>
              <a:pPr defTabSz="609585" fontAlgn="base">
                <a:spcBef>
                  <a:spcPct val="0"/>
                </a:spcBef>
                <a:spcAft>
                  <a:spcPct val="0"/>
                </a:spcAft>
                <a:defRPr/>
              </a:pPr>
              <a:r>
                <a:rPr lang="en-US" sz="1067" b="1" dirty="0">
                  <a:solidFill>
                    <a:srgbClr val="124191">
                      <a:lumMod val="50000"/>
                    </a:srgbClr>
                  </a:solidFill>
                  <a:latin typeface="Nokia Pure Text Light"/>
                </a:rPr>
                <a:t>NR MAC</a:t>
              </a:r>
            </a:p>
          </p:txBody>
        </p:sp>
        <p:sp>
          <p:nvSpPr>
            <p:cNvPr id="142" name="Rectangle 141">
              <a:extLst>
                <a:ext uri="{FF2B5EF4-FFF2-40B4-BE49-F238E27FC236}">
                  <a16:creationId xmlns:a16="http://schemas.microsoft.com/office/drawing/2014/main" id="{CF3C45DC-C1DE-46D4-9B84-CB6BDC91BD10}"/>
                </a:ext>
              </a:extLst>
            </p:cNvPr>
            <p:cNvSpPr/>
            <p:nvPr/>
          </p:nvSpPr>
          <p:spPr>
            <a:xfrm>
              <a:off x="4938309" y="2341345"/>
              <a:ext cx="1506054" cy="249184"/>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1067">
                <a:solidFill>
                  <a:srgbClr val="FF3154"/>
                </a:solidFill>
                <a:latin typeface="Nokia Pure Text Light"/>
              </a:endParaRPr>
            </a:p>
          </p:txBody>
        </p:sp>
        <p:sp>
          <p:nvSpPr>
            <p:cNvPr id="143" name="Rectangle 142">
              <a:extLst>
                <a:ext uri="{FF2B5EF4-FFF2-40B4-BE49-F238E27FC236}">
                  <a16:creationId xmlns:a16="http://schemas.microsoft.com/office/drawing/2014/main" id="{5CC85DA7-3B3C-44F8-8163-F7CDC33D4C68}"/>
                </a:ext>
              </a:extLst>
            </p:cNvPr>
            <p:cNvSpPr/>
            <p:nvPr/>
          </p:nvSpPr>
          <p:spPr>
            <a:xfrm>
              <a:off x="7815910" y="1425147"/>
              <a:ext cx="704850" cy="249184"/>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1067">
                <a:solidFill>
                  <a:srgbClr val="FF3154"/>
                </a:solidFill>
                <a:latin typeface="Nokia Pure Text Light"/>
              </a:endParaRPr>
            </a:p>
          </p:txBody>
        </p:sp>
        <p:sp>
          <p:nvSpPr>
            <p:cNvPr id="144" name="TextBox 143">
              <a:extLst>
                <a:ext uri="{FF2B5EF4-FFF2-40B4-BE49-F238E27FC236}">
                  <a16:creationId xmlns:a16="http://schemas.microsoft.com/office/drawing/2014/main" id="{FC94E166-EBF6-4412-8007-24FD0967AA15}"/>
                </a:ext>
              </a:extLst>
            </p:cNvPr>
            <p:cNvSpPr txBox="1"/>
            <p:nvPr/>
          </p:nvSpPr>
          <p:spPr>
            <a:xfrm>
              <a:off x="7821670" y="1433782"/>
              <a:ext cx="703636" cy="231393"/>
            </a:xfrm>
            <a:prstGeom prst="rect">
              <a:avLst/>
            </a:prstGeom>
            <a:noFill/>
          </p:spPr>
          <p:txBody>
            <a:bodyPr wrap="none" rtlCol="0">
              <a:spAutoFit/>
            </a:bodyPr>
            <a:lstStyle/>
            <a:p>
              <a:pPr defTabSz="609585" fontAlgn="base">
                <a:spcBef>
                  <a:spcPct val="0"/>
                </a:spcBef>
                <a:spcAft>
                  <a:spcPct val="0"/>
                </a:spcAft>
                <a:defRPr/>
              </a:pPr>
              <a:r>
                <a:rPr lang="en-US" sz="1067" b="1">
                  <a:solidFill>
                    <a:srgbClr val="124191">
                      <a:lumMod val="50000"/>
                    </a:srgbClr>
                  </a:solidFill>
                  <a:latin typeface="Nokia Pure Text Light"/>
                </a:rPr>
                <a:t>NR PDCP</a:t>
              </a:r>
            </a:p>
          </p:txBody>
        </p:sp>
        <p:sp>
          <p:nvSpPr>
            <p:cNvPr id="145" name="TextBox 144">
              <a:extLst>
                <a:ext uri="{FF2B5EF4-FFF2-40B4-BE49-F238E27FC236}">
                  <a16:creationId xmlns:a16="http://schemas.microsoft.com/office/drawing/2014/main" id="{7CA17F13-6253-4061-B7AE-108A14D8ABF1}"/>
                </a:ext>
              </a:extLst>
            </p:cNvPr>
            <p:cNvSpPr txBox="1"/>
            <p:nvPr/>
          </p:nvSpPr>
          <p:spPr>
            <a:xfrm>
              <a:off x="5467614" y="2334343"/>
              <a:ext cx="555113" cy="231393"/>
            </a:xfrm>
            <a:prstGeom prst="rect">
              <a:avLst/>
            </a:prstGeom>
            <a:noFill/>
          </p:spPr>
          <p:txBody>
            <a:bodyPr wrap="square" rtlCol="0">
              <a:spAutoFit/>
            </a:bodyPr>
            <a:lstStyle/>
            <a:p>
              <a:pPr defTabSz="609585" fontAlgn="base">
                <a:spcBef>
                  <a:spcPct val="0"/>
                </a:spcBef>
                <a:spcAft>
                  <a:spcPct val="0"/>
                </a:spcAft>
                <a:defRPr/>
              </a:pPr>
              <a:r>
                <a:rPr lang="en-US" sz="1067" b="1" dirty="0">
                  <a:solidFill>
                    <a:srgbClr val="124191">
                      <a:lumMod val="50000"/>
                    </a:srgbClr>
                  </a:solidFill>
                  <a:latin typeface="Nokia Pure Text Light"/>
                </a:rPr>
                <a:t>MAC</a:t>
              </a:r>
            </a:p>
          </p:txBody>
        </p:sp>
        <p:cxnSp>
          <p:nvCxnSpPr>
            <p:cNvPr id="146" name="Straight Arrow Connector 145">
              <a:extLst>
                <a:ext uri="{FF2B5EF4-FFF2-40B4-BE49-F238E27FC236}">
                  <a16:creationId xmlns:a16="http://schemas.microsoft.com/office/drawing/2014/main" id="{51B83F5F-440A-4D6B-A732-65AF6E1C129B}"/>
                </a:ext>
              </a:extLst>
            </p:cNvPr>
            <p:cNvCxnSpPr>
              <a:cxnSpLocks/>
              <a:endCxn id="131" idx="0"/>
            </p:cNvCxnSpPr>
            <p:nvPr/>
          </p:nvCxnSpPr>
          <p:spPr>
            <a:xfrm>
              <a:off x="6111013" y="1549176"/>
              <a:ext cx="3338" cy="340370"/>
            </a:xfrm>
            <a:prstGeom prst="straightConnector1">
              <a:avLst/>
            </a:prstGeom>
            <a:ln w="28575" cmpd="sng">
              <a:solidFill>
                <a:schemeClr val="tx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409DEC9A-D962-4775-AA7C-6E41BCFF8793}"/>
                </a:ext>
              </a:extLst>
            </p:cNvPr>
            <p:cNvCxnSpPr>
              <a:cxnSpLocks/>
              <a:endCxn id="132" idx="1"/>
            </p:cNvCxnSpPr>
            <p:nvPr/>
          </p:nvCxnSpPr>
          <p:spPr>
            <a:xfrm>
              <a:off x="6103897" y="1549176"/>
              <a:ext cx="905564" cy="563"/>
            </a:xfrm>
            <a:prstGeom prst="line">
              <a:avLst/>
            </a:prstGeom>
            <a:ln w="28575" cmpd="sng">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a:extLst>
                <a:ext uri="{FF2B5EF4-FFF2-40B4-BE49-F238E27FC236}">
                  <a16:creationId xmlns:a16="http://schemas.microsoft.com/office/drawing/2014/main" id="{20C3331E-3E0D-48C1-858A-C5097B1A556E}"/>
                </a:ext>
              </a:extLst>
            </p:cNvPr>
            <p:cNvCxnSpPr>
              <a:cxnSpLocks/>
            </p:cNvCxnSpPr>
            <p:nvPr/>
          </p:nvCxnSpPr>
          <p:spPr>
            <a:xfrm>
              <a:off x="7395480" y="1075946"/>
              <a:ext cx="0" cy="340369"/>
            </a:xfrm>
            <a:prstGeom prst="straightConnector1">
              <a:avLst/>
            </a:prstGeom>
            <a:ln w="28575" cmpd="sng">
              <a:solidFill>
                <a:schemeClr val="tx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id="{16697896-1017-4309-9C68-F0D3F6F4DAB4}"/>
                </a:ext>
              </a:extLst>
            </p:cNvPr>
            <p:cNvCxnSpPr>
              <a:cxnSpLocks/>
            </p:cNvCxnSpPr>
            <p:nvPr/>
          </p:nvCxnSpPr>
          <p:spPr>
            <a:xfrm>
              <a:off x="7395480" y="1673770"/>
              <a:ext cx="0" cy="209485"/>
            </a:xfrm>
            <a:prstGeom prst="straightConnector1">
              <a:avLst/>
            </a:prstGeom>
            <a:ln w="28575" cmpd="sng">
              <a:solidFill>
                <a:schemeClr val="tx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35AD9EB1-8264-42DE-B59B-4972E91482B5}"/>
                </a:ext>
              </a:extLst>
            </p:cNvPr>
            <p:cNvCxnSpPr>
              <a:cxnSpLocks/>
            </p:cNvCxnSpPr>
            <p:nvPr/>
          </p:nvCxnSpPr>
          <p:spPr>
            <a:xfrm>
              <a:off x="7395480" y="2124549"/>
              <a:ext cx="0" cy="209485"/>
            </a:xfrm>
            <a:prstGeom prst="straightConnector1">
              <a:avLst/>
            </a:prstGeom>
            <a:ln w="38100" cmpd="sng">
              <a:solidFill>
                <a:schemeClr val="tx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80FDBB11-8ACC-4FA1-B253-5008EE97343A}"/>
                </a:ext>
              </a:extLst>
            </p:cNvPr>
            <p:cNvCxnSpPr>
              <a:cxnSpLocks/>
            </p:cNvCxnSpPr>
            <p:nvPr/>
          </p:nvCxnSpPr>
          <p:spPr>
            <a:xfrm>
              <a:off x="6103897" y="2136329"/>
              <a:ext cx="0" cy="209485"/>
            </a:xfrm>
            <a:prstGeom prst="straightConnector1">
              <a:avLst/>
            </a:prstGeom>
            <a:ln w="28575" cmpd="sng">
              <a:solidFill>
                <a:schemeClr val="tx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2" name="Straight Arrow Connector 151">
              <a:extLst>
                <a:ext uri="{FF2B5EF4-FFF2-40B4-BE49-F238E27FC236}">
                  <a16:creationId xmlns:a16="http://schemas.microsoft.com/office/drawing/2014/main" id="{B5B16337-5A3E-4266-B747-7A9CE8ED12D6}"/>
                </a:ext>
              </a:extLst>
            </p:cNvPr>
            <p:cNvCxnSpPr>
              <a:cxnSpLocks/>
            </p:cNvCxnSpPr>
            <p:nvPr/>
          </p:nvCxnSpPr>
          <p:spPr>
            <a:xfrm>
              <a:off x="8168335" y="1671988"/>
              <a:ext cx="0" cy="209485"/>
            </a:xfrm>
            <a:prstGeom prst="straightConnector1">
              <a:avLst/>
            </a:prstGeom>
            <a:ln w="9525" cmpd="sng">
              <a:solidFill>
                <a:schemeClr val="tx1">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06F4D3EF-C597-4F73-A59B-5E0716D736AB}"/>
                </a:ext>
              </a:extLst>
            </p:cNvPr>
            <p:cNvCxnSpPr>
              <a:cxnSpLocks/>
            </p:cNvCxnSpPr>
            <p:nvPr/>
          </p:nvCxnSpPr>
          <p:spPr>
            <a:xfrm>
              <a:off x="8161147" y="2124549"/>
              <a:ext cx="0" cy="209485"/>
            </a:xfrm>
            <a:prstGeom prst="straightConnector1">
              <a:avLst/>
            </a:prstGeom>
            <a:ln w="9525" cmpd="sng">
              <a:solidFill>
                <a:schemeClr val="tx1">
                  <a:lumMod val="5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499080EE-9B96-4D16-89BF-44E947E5DDAE}"/>
                </a:ext>
              </a:extLst>
            </p:cNvPr>
            <p:cNvCxnSpPr>
              <a:cxnSpLocks/>
            </p:cNvCxnSpPr>
            <p:nvPr/>
          </p:nvCxnSpPr>
          <p:spPr>
            <a:xfrm>
              <a:off x="5289344" y="1680893"/>
              <a:ext cx="0" cy="209485"/>
            </a:xfrm>
            <a:prstGeom prst="straightConnector1">
              <a:avLst/>
            </a:prstGeom>
            <a:ln w="28575" cmpd="sng">
              <a:solidFill>
                <a:schemeClr val="tx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F8407C52-BDAF-4CAB-8736-9D52E7AD4CFC}"/>
                </a:ext>
              </a:extLst>
            </p:cNvPr>
            <p:cNvCxnSpPr>
              <a:cxnSpLocks/>
            </p:cNvCxnSpPr>
            <p:nvPr/>
          </p:nvCxnSpPr>
          <p:spPr>
            <a:xfrm>
              <a:off x="5274718" y="2136329"/>
              <a:ext cx="0" cy="209485"/>
            </a:xfrm>
            <a:prstGeom prst="straightConnector1">
              <a:avLst/>
            </a:prstGeom>
            <a:ln w="28575" cmpd="sng">
              <a:solidFill>
                <a:schemeClr val="tx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56" name="Rectangle: Rounded Corners 155">
              <a:extLst>
                <a:ext uri="{FF2B5EF4-FFF2-40B4-BE49-F238E27FC236}">
                  <a16:creationId xmlns:a16="http://schemas.microsoft.com/office/drawing/2014/main" id="{4EA2952C-CD78-4A74-8603-7731DA1D2580}"/>
                </a:ext>
              </a:extLst>
            </p:cNvPr>
            <p:cNvSpPr/>
            <p:nvPr/>
          </p:nvSpPr>
          <p:spPr>
            <a:xfrm>
              <a:off x="4801012" y="1311279"/>
              <a:ext cx="1763173" cy="1736521"/>
            </a:xfrm>
            <a:prstGeom prst="roundRect">
              <a:avLst>
                <a:gd name="adj" fmla="val 6136"/>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1067">
                <a:solidFill>
                  <a:srgbClr val="FF3154"/>
                </a:solidFill>
                <a:latin typeface="Nokia Pure Text Light"/>
              </a:endParaRPr>
            </a:p>
          </p:txBody>
        </p:sp>
        <p:sp>
          <p:nvSpPr>
            <p:cNvPr id="157" name="Rectangle: Rounded Corners 156">
              <a:extLst>
                <a:ext uri="{FF2B5EF4-FFF2-40B4-BE49-F238E27FC236}">
                  <a16:creationId xmlns:a16="http://schemas.microsoft.com/office/drawing/2014/main" id="{331DEAB7-B647-4AAD-9CE6-5E2525277C16}"/>
                </a:ext>
              </a:extLst>
            </p:cNvPr>
            <p:cNvSpPr/>
            <p:nvPr/>
          </p:nvSpPr>
          <p:spPr>
            <a:xfrm>
              <a:off x="6883940" y="1327497"/>
              <a:ext cx="1763173" cy="1736521"/>
            </a:xfrm>
            <a:prstGeom prst="roundRect">
              <a:avLst>
                <a:gd name="adj" fmla="val 6136"/>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1067">
                <a:solidFill>
                  <a:srgbClr val="FF3154"/>
                </a:solidFill>
                <a:latin typeface="Nokia Pure Text Light"/>
              </a:endParaRPr>
            </a:p>
          </p:txBody>
        </p:sp>
        <p:cxnSp>
          <p:nvCxnSpPr>
            <p:cNvPr id="161" name="Straight Connector 160">
              <a:extLst>
                <a:ext uri="{FF2B5EF4-FFF2-40B4-BE49-F238E27FC236}">
                  <a16:creationId xmlns:a16="http://schemas.microsoft.com/office/drawing/2014/main" id="{F426BC5D-3419-4292-8696-AA871E2EEC5A}"/>
                </a:ext>
              </a:extLst>
            </p:cNvPr>
            <p:cNvCxnSpPr>
              <a:cxnSpLocks/>
            </p:cNvCxnSpPr>
            <p:nvPr/>
          </p:nvCxnSpPr>
          <p:spPr>
            <a:xfrm flipV="1">
              <a:off x="4497433" y="3072957"/>
              <a:ext cx="4100332" cy="586151"/>
            </a:xfrm>
            <a:prstGeom prst="line">
              <a:avLst/>
            </a:prstGeom>
            <a:ln w="6350" cmpd="sng">
              <a:solidFill>
                <a:srgbClr val="092048"/>
              </a:solidFill>
              <a:prstDash val="dash"/>
            </a:ln>
            <a:effectLst/>
          </p:spPr>
          <p:style>
            <a:lnRef idx="2">
              <a:schemeClr val="accent1"/>
            </a:lnRef>
            <a:fillRef idx="0">
              <a:schemeClr val="accent1"/>
            </a:fillRef>
            <a:effectRef idx="1">
              <a:schemeClr val="accent1"/>
            </a:effectRef>
            <a:fontRef idx="minor">
              <a:schemeClr val="tx1"/>
            </a:fontRef>
          </p:style>
        </p:cxnSp>
        <p:sp>
          <p:nvSpPr>
            <p:cNvPr id="162" name="TextBox 161">
              <a:extLst>
                <a:ext uri="{FF2B5EF4-FFF2-40B4-BE49-F238E27FC236}">
                  <a16:creationId xmlns:a16="http://schemas.microsoft.com/office/drawing/2014/main" id="{58D0E456-3463-474A-8BE0-EE319EAA8F80}"/>
                </a:ext>
              </a:extLst>
            </p:cNvPr>
            <p:cNvSpPr txBox="1"/>
            <p:nvPr/>
          </p:nvSpPr>
          <p:spPr>
            <a:xfrm>
              <a:off x="4805212" y="2779518"/>
              <a:ext cx="526631" cy="231393"/>
            </a:xfrm>
            <a:prstGeom prst="rect">
              <a:avLst/>
            </a:prstGeom>
            <a:noFill/>
          </p:spPr>
          <p:txBody>
            <a:bodyPr wrap="none" rtlCol="0">
              <a:spAutoFit/>
            </a:bodyPr>
            <a:lstStyle/>
            <a:p>
              <a:pPr defTabSz="609585" fontAlgn="base">
                <a:spcBef>
                  <a:spcPct val="0"/>
                </a:spcBef>
                <a:spcAft>
                  <a:spcPct val="0"/>
                </a:spcAft>
                <a:defRPr/>
              </a:pPr>
              <a:r>
                <a:rPr lang="en-US" sz="1067" b="1" err="1">
                  <a:solidFill>
                    <a:srgbClr val="124191">
                      <a:lumMod val="50000"/>
                    </a:srgbClr>
                  </a:solidFill>
                  <a:latin typeface="Nokia Pure Text Light"/>
                </a:rPr>
                <a:t>MeNB</a:t>
              </a:r>
              <a:endParaRPr lang="en-US" sz="1067" b="1">
                <a:solidFill>
                  <a:srgbClr val="124191">
                    <a:lumMod val="50000"/>
                  </a:srgbClr>
                </a:solidFill>
                <a:latin typeface="Nokia Pure Text Light"/>
              </a:endParaRPr>
            </a:p>
          </p:txBody>
        </p:sp>
        <p:sp>
          <p:nvSpPr>
            <p:cNvPr id="163" name="TextBox 162">
              <a:extLst>
                <a:ext uri="{FF2B5EF4-FFF2-40B4-BE49-F238E27FC236}">
                  <a16:creationId xmlns:a16="http://schemas.microsoft.com/office/drawing/2014/main" id="{DB3DC1EB-4ECE-4176-95BE-A373B496AE25}"/>
                </a:ext>
              </a:extLst>
            </p:cNvPr>
            <p:cNvSpPr txBox="1"/>
            <p:nvPr/>
          </p:nvSpPr>
          <p:spPr>
            <a:xfrm>
              <a:off x="6914360" y="2807296"/>
              <a:ext cx="489037" cy="231393"/>
            </a:xfrm>
            <a:prstGeom prst="rect">
              <a:avLst/>
            </a:prstGeom>
            <a:noFill/>
          </p:spPr>
          <p:txBody>
            <a:bodyPr wrap="none" rtlCol="0">
              <a:spAutoFit/>
            </a:bodyPr>
            <a:lstStyle/>
            <a:p>
              <a:pPr defTabSz="609585" fontAlgn="base">
                <a:spcBef>
                  <a:spcPct val="0"/>
                </a:spcBef>
                <a:spcAft>
                  <a:spcPct val="0"/>
                </a:spcAft>
                <a:defRPr/>
              </a:pPr>
              <a:r>
                <a:rPr lang="en-US" sz="1067" b="1" err="1">
                  <a:solidFill>
                    <a:srgbClr val="124191">
                      <a:lumMod val="50000"/>
                    </a:srgbClr>
                  </a:solidFill>
                  <a:latin typeface="Nokia Pure Text Light"/>
                </a:rPr>
                <a:t>SgNB</a:t>
              </a:r>
              <a:endParaRPr lang="en-US" sz="1067" b="1">
                <a:solidFill>
                  <a:srgbClr val="124191">
                    <a:lumMod val="50000"/>
                  </a:srgbClr>
                </a:solidFill>
                <a:latin typeface="Nokia Pure Text Light"/>
              </a:endParaRPr>
            </a:p>
          </p:txBody>
        </p:sp>
        <p:sp>
          <p:nvSpPr>
            <p:cNvPr id="164" name="TextBox 163">
              <a:extLst>
                <a:ext uri="{FF2B5EF4-FFF2-40B4-BE49-F238E27FC236}">
                  <a16:creationId xmlns:a16="http://schemas.microsoft.com/office/drawing/2014/main" id="{6D6BC850-FF35-40BE-92B5-1FF6604B47EB}"/>
                </a:ext>
              </a:extLst>
            </p:cNvPr>
            <p:cNvSpPr txBox="1"/>
            <p:nvPr/>
          </p:nvSpPr>
          <p:spPr>
            <a:xfrm>
              <a:off x="6451142" y="809245"/>
              <a:ext cx="1087409" cy="231393"/>
            </a:xfrm>
            <a:prstGeom prst="rect">
              <a:avLst/>
            </a:prstGeom>
            <a:noFill/>
          </p:spPr>
          <p:txBody>
            <a:bodyPr wrap="none" rtlCol="0">
              <a:spAutoFit/>
            </a:bodyPr>
            <a:lstStyle/>
            <a:p>
              <a:pPr defTabSz="609585" fontAlgn="base">
                <a:spcBef>
                  <a:spcPct val="0"/>
                </a:spcBef>
                <a:spcAft>
                  <a:spcPct val="0"/>
                </a:spcAft>
                <a:defRPr/>
              </a:pPr>
              <a:r>
                <a:rPr lang="en-US" sz="1067" b="1">
                  <a:solidFill>
                    <a:srgbClr val="124191">
                      <a:lumMod val="50000"/>
                    </a:srgbClr>
                  </a:solidFill>
                  <a:latin typeface="Nokia Pure Text Light"/>
                </a:rPr>
                <a:t>SCG Bearer Split</a:t>
              </a:r>
            </a:p>
          </p:txBody>
        </p:sp>
        <p:sp>
          <p:nvSpPr>
            <p:cNvPr id="165" name="Oval 164">
              <a:extLst>
                <a:ext uri="{FF2B5EF4-FFF2-40B4-BE49-F238E27FC236}">
                  <a16:creationId xmlns:a16="http://schemas.microsoft.com/office/drawing/2014/main" id="{B3AFD560-4B9A-4632-B6A8-921FE3BDFEBC}"/>
                </a:ext>
              </a:extLst>
            </p:cNvPr>
            <p:cNvSpPr/>
            <p:nvPr/>
          </p:nvSpPr>
          <p:spPr>
            <a:xfrm>
              <a:off x="7050649" y="1233471"/>
              <a:ext cx="683003" cy="683003"/>
            </a:xfrm>
            <a:prstGeom prst="ellipse">
              <a:avLst/>
            </a:prstGeom>
            <a:noFill/>
            <a:ln w="28575">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1067">
                <a:solidFill>
                  <a:srgbClr val="FF3154"/>
                </a:solidFill>
                <a:latin typeface="Nokia Pure Text Light"/>
              </a:endParaRPr>
            </a:p>
          </p:txBody>
        </p:sp>
        <p:sp>
          <p:nvSpPr>
            <p:cNvPr id="168" name="TextBox 167">
              <a:extLst>
                <a:ext uri="{FF2B5EF4-FFF2-40B4-BE49-F238E27FC236}">
                  <a16:creationId xmlns:a16="http://schemas.microsoft.com/office/drawing/2014/main" id="{A9CACC5A-A50A-4DAB-9D99-158BC54A5D8D}"/>
                </a:ext>
              </a:extLst>
            </p:cNvPr>
            <p:cNvSpPr txBox="1"/>
            <p:nvPr/>
          </p:nvSpPr>
          <p:spPr>
            <a:xfrm>
              <a:off x="4822936" y="823213"/>
              <a:ext cx="860277" cy="231393"/>
            </a:xfrm>
            <a:prstGeom prst="rect">
              <a:avLst/>
            </a:prstGeom>
            <a:noFill/>
          </p:spPr>
          <p:txBody>
            <a:bodyPr wrap="none" rtlCol="0">
              <a:spAutoFit/>
            </a:bodyPr>
            <a:lstStyle/>
            <a:p>
              <a:pPr defTabSz="609585" fontAlgn="base">
                <a:spcBef>
                  <a:spcPct val="0"/>
                </a:spcBef>
                <a:spcAft>
                  <a:spcPct val="0"/>
                </a:spcAft>
                <a:defRPr/>
              </a:pPr>
              <a:r>
                <a:rPr lang="en-US" sz="1067" b="1">
                  <a:solidFill>
                    <a:srgbClr val="00C9FF"/>
                  </a:solidFill>
                  <a:latin typeface="Nokia Pure Text Light"/>
                </a:rPr>
                <a:t>MCG Bearer</a:t>
              </a:r>
            </a:p>
          </p:txBody>
        </p:sp>
        <p:cxnSp>
          <p:nvCxnSpPr>
            <p:cNvPr id="169" name="Straight Arrow Connector 168">
              <a:extLst>
                <a:ext uri="{FF2B5EF4-FFF2-40B4-BE49-F238E27FC236}">
                  <a16:creationId xmlns:a16="http://schemas.microsoft.com/office/drawing/2014/main" id="{F7554E96-4753-4B1A-9C35-3DB9D8406857}"/>
                </a:ext>
              </a:extLst>
            </p:cNvPr>
            <p:cNvCxnSpPr>
              <a:cxnSpLocks/>
            </p:cNvCxnSpPr>
            <p:nvPr/>
          </p:nvCxnSpPr>
          <p:spPr>
            <a:xfrm>
              <a:off x="5289344" y="1075946"/>
              <a:ext cx="0" cy="331282"/>
            </a:xfrm>
            <a:prstGeom prst="straightConnector1">
              <a:avLst/>
            </a:prstGeom>
            <a:ln w="28575" cmpd="sng">
              <a:solidFill>
                <a:schemeClr val="tx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2" name="TextBox 1">
            <a:extLst>
              <a:ext uri="{FF2B5EF4-FFF2-40B4-BE49-F238E27FC236}">
                <a16:creationId xmlns:a16="http://schemas.microsoft.com/office/drawing/2014/main" id="{5FD2398E-1BA6-4719-B178-01879B09103E}"/>
              </a:ext>
            </a:extLst>
          </p:cNvPr>
          <p:cNvSpPr txBox="1"/>
          <p:nvPr/>
        </p:nvSpPr>
        <p:spPr>
          <a:xfrm>
            <a:off x="4014034" y="5338018"/>
            <a:ext cx="7782068" cy="584775"/>
          </a:xfrm>
          <a:prstGeom prst="rect">
            <a:avLst/>
          </a:prstGeom>
          <a:solidFill>
            <a:schemeClr val="tx1"/>
          </a:solidFill>
        </p:spPr>
        <p:txBody>
          <a:bodyPr wrap="square" rtlCol="0">
            <a:spAutoFit/>
          </a:bodyPr>
          <a:lstStyle/>
          <a:p>
            <a:pPr defTabSz="609585" fontAlgn="base">
              <a:spcBef>
                <a:spcPct val="0"/>
              </a:spcBef>
              <a:spcAft>
                <a:spcPct val="0"/>
              </a:spcAft>
              <a:defRPr/>
            </a:pPr>
            <a:r>
              <a:rPr lang="en-US" sz="1600" dirty="0">
                <a:solidFill>
                  <a:srgbClr val="FFFFFF"/>
                </a:solidFill>
                <a:latin typeface="Nokia Pure Text Light"/>
              </a:rPr>
              <a:t>The </a:t>
            </a:r>
            <a:r>
              <a:rPr lang="en-US" sz="1600" b="1" dirty="0">
                <a:solidFill>
                  <a:srgbClr val="FFFFFF"/>
                </a:solidFill>
                <a:latin typeface="Nokia Pure Text Light"/>
              </a:rPr>
              <a:t>data bearer </a:t>
            </a:r>
            <a:r>
              <a:rPr lang="en-US" sz="1600" dirty="0">
                <a:solidFill>
                  <a:srgbClr val="FFFFFF"/>
                </a:solidFill>
                <a:latin typeface="Nokia Pure Text Light"/>
              </a:rPr>
              <a:t>that goes over 5G radio </a:t>
            </a:r>
            <a:r>
              <a:rPr lang="en-US" sz="1600" b="1" dirty="0">
                <a:solidFill>
                  <a:srgbClr val="FFFFFF"/>
                </a:solidFill>
                <a:latin typeface="Nokia Pure Text Light"/>
              </a:rPr>
              <a:t>can be split </a:t>
            </a:r>
            <a:r>
              <a:rPr lang="en-US" sz="1600" dirty="0">
                <a:solidFill>
                  <a:srgbClr val="FFFFFF"/>
                </a:solidFill>
                <a:latin typeface="Nokia Pure Text Light"/>
              </a:rPr>
              <a:t>and sent partially over 5G radio and partially over LTE radio (with data packets relayed over X2 connection).</a:t>
            </a:r>
          </a:p>
        </p:txBody>
      </p:sp>
    </p:spTree>
    <p:extLst>
      <p:ext uri="{BB962C8B-B14F-4D97-AF65-F5344CB8AC3E}">
        <p14:creationId xmlns:p14="http://schemas.microsoft.com/office/powerpoint/2010/main" val="2561595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969ECC-E512-4886-A083-3A292F58F7CB}"/>
              </a:ext>
            </a:extLst>
          </p:cNvPr>
          <p:cNvSpPr/>
          <p:nvPr/>
        </p:nvSpPr>
        <p:spPr>
          <a:xfrm>
            <a:off x="7908492" y="1780866"/>
            <a:ext cx="4145855" cy="3001297"/>
          </a:xfrm>
          <a:prstGeom prst="rect">
            <a:avLst/>
          </a:prstGeom>
          <a:solidFill>
            <a:sysClr val="window" lastClr="FFFFFF">
              <a:lumMod val="95000"/>
            </a:sysClr>
          </a:solidFill>
          <a:ln w="12700" cap="flat" cmpd="sng" algn="ctr">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Arial" panose="020B0604020202020204" pitchFamily="34" charset="0"/>
            </a:endParaRPr>
          </a:p>
        </p:txBody>
      </p:sp>
      <p:sp>
        <p:nvSpPr>
          <p:cNvPr id="5" name="Rectangle 4">
            <a:extLst>
              <a:ext uri="{FF2B5EF4-FFF2-40B4-BE49-F238E27FC236}">
                <a16:creationId xmlns:a16="http://schemas.microsoft.com/office/drawing/2014/main" id="{D8869D74-F43D-4434-9C28-E04A5DD04907}"/>
              </a:ext>
            </a:extLst>
          </p:cNvPr>
          <p:cNvSpPr/>
          <p:nvPr/>
        </p:nvSpPr>
        <p:spPr>
          <a:xfrm>
            <a:off x="4260002" y="1780866"/>
            <a:ext cx="3431458" cy="3001297"/>
          </a:xfrm>
          <a:prstGeom prst="rect">
            <a:avLst/>
          </a:prstGeom>
          <a:solidFill>
            <a:sysClr val="window" lastClr="FFFFFF">
              <a:lumMod val="95000"/>
            </a:sysClr>
          </a:solidFill>
          <a:ln w="12700" cap="flat" cmpd="sng" algn="ctr">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Arial" panose="020B0604020202020204" pitchFamily="34" charset="0"/>
            </a:endParaRPr>
          </a:p>
        </p:txBody>
      </p:sp>
      <p:sp>
        <p:nvSpPr>
          <p:cNvPr id="6" name="Rectangle 5">
            <a:extLst>
              <a:ext uri="{FF2B5EF4-FFF2-40B4-BE49-F238E27FC236}">
                <a16:creationId xmlns:a16="http://schemas.microsoft.com/office/drawing/2014/main" id="{C980EEA2-AAA3-4857-A74B-0CD44ED04F5F}"/>
              </a:ext>
            </a:extLst>
          </p:cNvPr>
          <p:cNvSpPr/>
          <p:nvPr/>
        </p:nvSpPr>
        <p:spPr>
          <a:xfrm>
            <a:off x="474406" y="1795616"/>
            <a:ext cx="3431458" cy="3001297"/>
          </a:xfrm>
          <a:prstGeom prst="rect">
            <a:avLst/>
          </a:prstGeom>
          <a:solidFill>
            <a:sysClr val="window" lastClr="FFFFFF">
              <a:lumMod val="95000"/>
            </a:sysClr>
          </a:solidFill>
          <a:ln w="12700" cap="flat" cmpd="sng" algn="ctr">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Arial" panose="020B0604020202020204" pitchFamily="34" charset="0"/>
            </a:endParaRPr>
          </a:p>
        </p:txBody>
      </p:sp>
      <p:sp>
        <p:nvSpPr>
          <p:cNvPr id="7" name="Rectangle: Rounded Corners 6">
            <a:extLst>
              <a:ext uri="{FF2B5EF4-FFF2-40B4-BE49-F238E27FC236}">
                <a16:creationId xmlns:a16="http://schemas.microsoft.com/office/drawing/2014/main" id="{BB0DD19B-354F-45B6-8F55-331AE944D257}"/>
              </a:ext>
            </a:extLst>
          </p:cNvPr>
          <p:cNvSpPr/>
          <p:nvPr/>
        </p:nvSpPr>
        <p:spPr>
          <a:xfrm>
            <a:off x="2816941" y="2807109"/>
            <a:ext cx="958646" cy="1730477"/>
          </a:xfrm>
          <a:prstGeom prst="roundRect">
            <a:avLst/>
          </a:prstGeom>
          <a:solidFill>
            <a:srgbClr val="33CCFF"/>
          </a:solidFill>
          <a:ln w="12700" cap="flat" cmpd="sng" algn="ctr">
            <a:solidFill>
              <a:sysClr val="windowText" lastClr="000000"/>
            </a:solidFill>
            <a:prstDash val="solid"/>
            <a:miter lim="800000"/>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Arial" panose="020B0604020202020204" pitchFamily="34" charset="0"/>
            </a:endParaRPr>
          </a:p>
        </p:txBody>
      </p:sp>
      <p:sp>
        <p:nvSpPr>
          <p:cNvPr id="8" name="Rectangle: Rounded Corners 7">
            <a:extLst>
              <a:ext uri="{FF2B5EF4-FFF2-40B4-BE49-F238E27FC236}">
                <a16:creationId xmlns:a16="http://schemas.microsoft.com/office/drawing/2014/main" id="{D19E1C8F-2494-4C32-91BC-D7432662EAC6}"/>
              </a:ext>
            </a:extLst>
          </p:cNvPr>
          <p:cNvSpPr/>
          <p:nvPr/>
        </p:nvSpPr>
        <p:spPr>
          <a:xfrm>
            <a:off x="754625" y="2807109"/>
            <a:ext cx="1649361" cy="1730477"/>
          </a:xfrm>
          <a:prstGeom prst="roundRect">
            <a:avLst/>
          </a:prstGeom>
          <a:solidFill>
            <a:srgbClr val="33CCFF"/>
          </a:solidFill>
          <a:ln w="12700" cap="flat" cmpd="sng" algn="ctr">
            <a:solidFill>
              <a:sysClr val="windowText" lastClr="000000"/>
            </a:solidFill>
            <a:prstDash val="solid"/>
            <a:miter lim="800000"/>
          </a:ln>
          <a:effectLst/>
          <a:scene3d>
            <a:camera prst="orthographicFront">
              <a:rot lat="0" lon="0" rev="0"/>
            </a:camera>
            <a:lightRig rig="contrasting" dir="t">
              <a:rot lat="0" lon="0" rev="7800000"/>
            </a:lightRig>
          </a:scene3d>
          <a:sp3d>
            <a:bevelT w="139700" h="139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Arial" panose="020B0604020202020204" pitchFamily="34" charset="0"/>
            </a:endParaRPr>
          </a:p>
        </p:txBody>
      </p:sp>
      <p:sp>
        <p:nvSpPr>
          <p:cNvPr id="9" name="Rectangle: Rounded Corners 8">
            <a:extLst>
              <a:ext uri="{FF2B5EF4-FFF2-40B4-BE49-F238E27FC236}">
                <a16:creationId xmlns:a16="http://schemas.microsoft.com/office/drawing/2014/main" id="{A6A18E0E-B17A-46D3-8612-7C8EB50BC0AF}"/>
              </a:ext>
            </a:extLst>
          </p:cNvPr>
          <p:cNvSpPr/>
          <p:nvPr/>
        </p:nvSpPr>
        <p:spPr>
          <a:xfrm>
            <a:off x="894735" y="3048000"/>
            <a:ext cx="599768" cy="235974"/>
          </a:xfrm>
          <a:prstGeom prst="roundRect">
            <a:avLst/>
          </a:prstGeom>
          <a:solidFill>
            <a:srgbClr val="023E7D"/>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mn-ea"/>
                <a:cs typeface="Arial" panose="020B0604020202020204" pitchFamily="34" charset="0"/>
              </a:rPr>
              <a:t>PDCP</a:t>
            </a:r>
          </a:p>
        </p:txBody>
      </p:sp>
      <p:sp>
        <p:nvSpPr>
          <p:cNvPr id="10" name="Rectangle: Rounded Corners 9">
            <a:extLst>
              <a:ext uri="{FF2B5EF4-FFF2-40B4-BE49-F238E27FC236}">
                <a16:creationId xmlns:a16="http://schemas.microsoft.com/office/drawing/2014/main" id="{5027E783-B70C-49C7-B832-3F443C5FE1C8}"/>
              </a:ext>
            </a:extLst>
          </p:cNvPr>
          <p:cNvSpPr/>
          <p:nvPr/>
        </p:nvSpPr>
        <p:spPr>
          <a:xfrm>
            <a:off x="1664109" y="3048000"/>
            <a:ext cx="599768" cy="235974"/>
          </a:xfrm>
          <a:prstGeom prst="roundRect">
            <a:avLst/>
          </a:prstGeom>
          <a:solidFill>
            <a:srgbClr val="023E7D"/>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mn-ea"/>
                <a:cs typeface="Arial" panose="020B0604020202020204" pitchFamily="34" charset="0"/>
              </a:rPr>
              <a:t>PDCP</a:t>
            </a:r>
          </a:p>
        </p:txBody>
      </p:sp>
      <p:sp>
        <p:nvSpPr>
          <p:cNvPr id="11" name="Rectangle: Rounded Corners 10">
            <a:extLst>
              <a:ext uri="{FF2B5EF4-FFF2-40B4-BE49-F238E27FC236}">
                <a16:creationId xmlns:a16="http://schemas.microsoft.com/office/drawing/2014/main" id="{D1CA7EA1-914A-4D3F-918D-B8C13EF13DE7}"/>
              </a:ext>
            </a:extLst>
          </p:cNvPr>
          <p:cNvSpPr/>
          <p:nvPr/>
        </p:nvSpPr>
        <p:spPr>
          <a:xfrm>
            <a:off x="894735" y="3436374"/>
            <a:ext cx="599768" cy="235974"/>
          </a:xfrm>
          <a:prstGeom prst="roundRect">
            <a:avLst/>
          </a:prstGeom>
          <a:solidFill>
            <a:srgbClr val="023E7D"/>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mn-ea"/>
                <a:cs typeface="Arial" panose="020B0604020202020204" pitchFamily="34" charset="0"/>
              </a:rPr>
              <a:t>RLC</a:t>
            </a:r>
          </a:p>
        </p:txBody>
      </p:sp>
      <p:sp>
        <p:nvSpPr>
          <p:cNvPr id="12" name="Rectangle: Rounded Corners 11">
            <a:extLst>
              <a:ext uri="{FF2B5EF4-FFF2-40B4-BE49-F238E27FC236}">
                <a16:creationId xmlns:a16="http://schemas.microsoft.com/office/drawing/2014/main" id="{C801BA8C-1D27-46EF-8642-A16F7791C6F6}"/>
              </a:ext>
            </a:extLst>
          </p:cNvPr>
          <p:cNvSpPr/>
          <p:nvPr/>
        </p:nvSpPr>
        <p:spPr>
          <a:xfrm>
            <a:off x="1664109" y="3436374"/>
            <a:ext cx="599768" cy="235974"/>
          </a:xfrm>
          <a:prstGeom prst="roundRect">
            <a:avLst/>
          </a:prstGeom>
          <a:solidFill>
            <a:srgbClr val="023E7D"/>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mn-ea"/>
                <a:cs typeface="Arial" panose="020B0604020202020204" pitchFamily="34" charset="0"/>
              </a:rPr>
              <a:t>RLC</a:t>
            </a:r>
          </a:p>
        </p:txBody>
      </p:sp>
      <p:sp>
        <p:nvSpPr>
          <p:cNvPr id="13" name="Rectangle: Rounded Corners 12">
            <a:extLst>
              <a:ext uri="{FF2B5EF4-FFF2-40B4-BE49-F238E27FC236}">
                <a16:creationId xmlns:a16="http://schemas.microsoft.com/office/drawing/2014/main" id="{6CDF18E2-A830-425B-96AC-55124A1E67CD}"/>
              </a:ext>
            </a:extLst>
          </p:cNvPr>
          <p:cNvSpPr/>
          <p:nvPr/>
        </p:nvSpPr>
        <p:spPr>
          <a:xfrm>
            <a:off x="894735" y="3824748"/>
            <a:ext cx="1369142" cy="235974"/>
          </a:xfrm>
          <a:prstGeom prst="roundRect">
            <a:avLst/>
          </a:prstGeom>
          <a:solidFill>
            <a:srgbClr val="023E7D"/>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mn-ea"/>
                <a:cs typeface="Arial" panose="020B0604020202020204" pitchFamily="34" charset="0"/>
              </a:rPr>
              <a:t>MAC</a:t>
            </a:r>
          </a:p>
        </p:txBody>
      </p:sp>
      <p:sp>
        <p:nvSpPr>
          <p:cNvPr id="14" name="Rectangle: Rounded Corners 13">
            <a:extLst>
              <a:ext uri="{FF2B5EF4-FFF2-40B4-BE49-F238E27FC236}">
                <a16:creationId xmlns:a16="http://schemas.microsoft.com/office/drawing/2014/main" id="{8BF4CDE6-9903-4BE0-B1E6-3F977243AE9F}"/>
              </a:ext>
            </a:extLst>
          </p:cNvPr>
          <p:cNvSpPr/>
          <p:nvPr/>
        </p:nvSpPr>
        <p:spPr>
          <a:xfrm>
            <a:off x="2996380" y="3436374"/>
            <a:ext cx="599768" cy="235974"/>
          </a:xfrm>
          <a:prstGeom prst="roundRect">
            <a:avLst/>
          </a:prstGeom>
          <a:solidFill>
            <a:srgbClr val="023E7D"/>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mn-ea"/>
                <a:cs typeface="Arial" panose="020B0604020202020204" pitchFamily="34" charset="0"/>
              </a:rPr>
              <a:t>RLC</a:t>
            </a:r>
          </a:p>
        </p:txBody>
      </p:sp>
      <p:sp>
        <p:nvSpPr>
          <p:cNvPr id="15" name="Rectangle: Rounded Corners 14">
            <a:extLst>
              <a:ext uri="{FF2B5EF4-FFF2-40B4-BE49-F238E27FC236}">
                <a16:creationId xmlns:a16="http://schemas.microsoft.com/office/drawing/2014/main" id="{F593C895-35F3-43FF-8CA0-4446B08A4F64}"/>
              </a:ext>
            </a:extLst>
          </p:cNvPr>
          <p:cNvSpPr/>
          <p:nvPr/>
        </p:nvSpPr>
        <p:spPr>
          <a:xfrm>
            <a:off x="2996380" y="3849328"/>
            <a:ext cx="599768" cy="235974"/>
          </a:xfrm>
          <a:prstGeom prst="roundRect">
            <a:avLst/>
          </a:prstGeom>
          <a:solidFill>
            <a:srgbClr val="023E7D"/>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mn-ea"/>
                <a:cs typeface="Arial" panose="020B0604020202020204" pitchFamily="34" charset="0"/>
              </a:rPr>
              <a:t>MAC</a:t>
            </a:r>
          </a:p>
        </p:txBody>
      </p:sp>
      <p:sp>
        <p:nvSpPr>
          <p:cNvPr id="16" name="Cloud 15">
            <a:extLst>
              <a:ext uri="{FF2B5EF4-FFF2-40B4-BE49-F238E27FC236}">
                <a16:creationId xmlns:a16="http://schemas.microsoft.com/office/drawing/2014/main" id="{46A31C7C-F30E-41B2-AB42-B498F999FC0E}"/>
              </a:ext>
            </a:extLst>
          </p:cNvPr>
          <p:cNvSpPr/>
          <p:nvPr/>
        </p:nvSpPr>
        <p:spPr>
          <a:xfrm>
            <a:off x="830825" y="1836174"/>
            <a:ext cx="1573161" cy="624348"/>
          </a:xfrm>
          <a:prstGeom prst="cloud">
            <a:avLst/>
          </a:prstGeom>
          <a:solidFill>
            <a:srgbClr val="7AE582"/>
          </a:solidFill>
          <a:ln w="12700" cap="flat" cmpd="sng" algn="ctr">
            <a:solidFill>
              <a:sysClr val="window" lastClr="FFFFFF">
                <a:lumMod val="9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uLnTx/>
                <a:uFillTx/>
                <a:latin typeface="+mn-lt"/>
                <a:ea typeface="+mn-ea"/>
                <a:cs typeface="Arial" panose="020B0604020202020204" pitchFamily="34" charset="0"/>
              </a:rPr>
              <a:t>EPC</a:t>
            </a:r>
          </a:p>
        </p:txBody>
      </p:sp>
      <p:sp>
        <p:nvSpPr>
          <p:cNvPr id="17" name="TextBox 16">
            <a:extLst>
              <a:ext uri="{FF2B5EF4-FFF2-40B4-BE49-F238E27FC236}">
                <a16:creationId xmlns:a16="http://schemas.microsoft.com/office/drawing/2014/main" id="{1658C536-31C5-46C8-91BE-FD66B215B823}"/>
              </a:ext>
            </a:extLst>
          </p:cNvPr>
          <p:cNvSpPr txBox="1"/>
          <p:nvPr/>
        </p:nvSpPr>
        <p:spPr>
          <a:xfrm>
            <a:off x="1216866" y="4221371"/>
            <a:ext cx="792205" cy="261610"/>
          </a:xfrm>
          <a:prstGeom prst="rect">
            <a:avLst/>
          </a:prstGeom>
          <a:noFill/>
        </p:spPr>
        <p:txBody>
          <a:bodyPr wrap="none" rtlCol="0">
            <a:spAutoFit/>
          </a:bodyPr>
          <a:lstStyle/>
          <a:p>
            <a:r>
              <a:rPr lang="en-US" sz="1100" b="1" dirty="0">
                <a:solidFill>
                  <a:schemeClr val="bg1">
                    <a:lumMod val="95000"/>
                  </a:schemeClr>
                </a:solidFill>
                <a:effectLst>
                  <a:outerShdw blurRad="38100" dist="38100" dir="2700000" algn="tl">
                    <a:srgbClr val="000000">
                      <a:alpha val="43137"/>
                    </a:srgbClr>
                  </a:outerShdw>
                </a:effectLst>
                <a:latin typeface="+mn-lt"/>
                <a:cs typeface="Arial" panose="020B0604020202020204" pitchFamily="34" charset="0"/>
              </a:rPr>
              <a:t>LTE eNB</a:t>
            </a:r>
          </a:p>
        </p:txBody>
      </p:sp>
      <p:sp>
        <p:nvSpPr>
          <p:cNvPr id="18" name="TextBox 17">
            <a:extLst>
              <a:ext uri="{FF2B5EF4-FFF2-40B4-BE49-F238E27FC236}">
                <a16:creationId xmlns:a16="http://schemas.microsoft.com/office/drawing/2014/main" id="{345C01F7-46DA-495B-8E10-BBBB7D0AE5F4}"/>
              </a:ext>
            </a:extLst>
          </p:cNvPr>
          <p:cNvSpPr txBox="1"/>
          <p:nvPr/>
        </p:nvSpPr>
        <p:spPr>
          <a:xfrm>
            <a:off x="3008670" y="4200650"/>
            <a:ext cx="476412" cy="261610"/>
          </a:xfrm>
          <a:prstGeom prst="rect">
            <a:avLst/>
          </a:prstGeom>
          <a:noFill/>
        </p:spPr>
        <p:txBody>
          <a:bodyPr wrap="none" rtlCol="0">
            <a:spAutoFit/>
          </a:bodyPr>
          <a:lstStyle/>
          <a:p>
            <a:r>
              <a:rPr lang="en-US" sz="1100" b="1" dirty="0">
                <a:solidFill>
                  <a:schemeClr val="bg1">
                    <a:lumMod val="95000"/>
                  </a:schemeClr>
                </a:solidFill>
                <a:effectLst>
                  <a:outerShdw blurRad="38100" dist="38100" dir="2700000" algn="tl">
                    <a:srgbClr val="000000">
                      <a:alpha val="43137"/>
                    </a:srgbClr>
                  </a:outerShdw>
                </a:effectLst>
                <a:latin typeface="+mn-lt"/>
                <a:cs typeface="Arial" panose="020B0604020202020204" pitchFamily="34" charset="0"/>
              </a:rPr>
              <a:t>gNB</a:t>
            </a:r>
          </a:p>
        </p:txBody>
      </p:sp>
      <p:cxnSp>
        <p:nvCxnSpPr>
          <p:cNvPr id="19" name="Straight Connector 18">
            <a:extLst>
              <a:ext uri="{FF2B5EF4-FFF2-40B4-BE49-F238E27FC236}">
                <a16:creationId xmlns:a16="http://schemas.microsoft.com/office/drawing/2014/main" id="{DE93B6B5-215F-4445-825F-D40D81FA4DBE}"/>
              </a:ext>
            </a:extLst>
          </p:cNvPr>
          <p:cNvCxnSpPr/>
          <p:nvPr/>
        </p:nvCxnSpPr>
        <p:spPr>
          <a:xfrm>
            <a:off x="1494503" y="2460522"/>
            <a:ext cx="0" cy="346587"/>
          </a:xfrm>
          <a:prstGeom prst="line">
            <a:avLst/>
          </a:prstGeom>
          <a:noFill/>
          <a:ln w="28575" cap="flat" cmpd="sng" algn="ctr">
            <a:solidFill>
              <a:srgbClr val="FF0000"/>
            </a:solidFill>
            <a:prstDash val="sysDash"/>
            <a:miter lim="800000"/>
          </a:ln>
          <a:effectLst/>
        </p:spPr>
      </p:cxnSp>
      <p:cxnSp>
        <p:nvCxnSpPr>
          <p:cNvPr id="20" name="Straight Connector 19">
            <a:extLst>
              <a:ext uri="{FF2B5EF4-FFF2-40B4-BE49-F238E27FC236}">
                <a16:creationId xmlns:a16="http://schemas.microsoft.com/office/drawing/2014/main" id="{2CCA50A1-6EB6-47E6-9C13-41B69589DF3D}"/>
              </a:ext>
            </a:extLst>
          </p:cNvPr>
          <p:cNvCxnSpPr/>
          <p:nvPr/>
        </p:nvCxnSpPr>
        <p:spPr>
          <a:xfrm>
            <a:off x="1735394" y="2460522"/>
            <a:ext cx="0" cy="346587"/>
          </a:xfrm>
          <a:prstGeom prst="line">
            <a:avLst/>
          </a:prstGeom>
          <a:noFill/>
          <a:ln w="28575" cap="flat" cmpd="sng" algn="ctr">
            <a:solidFill>
              <a:sysClr val="windowText" lastClr="000000"/>
            </a:solidFill>
            <a:prstDash val="solid"/>
            <a:miter lim="800000"/>
          </a:ln>
          <a:effectLst/>
        </p:spPr>
      </p:cxnSp>
      <p:cxnSp>
        <p:nvCxnSpPr>
          <p:cNvPr id="21" name="Straight Connector 20">
            <a:extLst>
              <a:ext uri="{FF2B5EF4-FFF2-40B4-BE49-F238E27FC236}">
                <a16:creationId xmlns:a16="http://schemas.microsoft.com/office/drawing/2014/main" id="{6F54F6D8-A944-4038-9DC7-45B3CFBE227C}"/>
              </a:ext>
            </a:extLst>
          </p:cNvPr>
          <p:cNvCxnSpPr>
            <a:cxnSpLocks/>
          </p:cNvCxnSpPr>
          <p:nvPr/>
        </p:nvCxnSpPr>
        <p:spPr>
          <a:xfrm flipH="1">
            <a:off x="2368345" y="3048000"/>
            <a:ext cx="448596" cy="0"/>
          </a:xfrm>
          <a:prstGeom prst="line">
            <a:avLst/>
          </a:prstGeom>
          <a:noFill/>
          <a:ln w="28575" cap="flat" cmpd="sng" algn="ctr">
            <a:solidFill>
              <a:srgbClr val="FF0000"/>
            </a:solidFill>
            <a:prstDash val="sysDash"/>
            <a:miter lim="800000"/>
          </a:ln>
          <a:effectLst/>
        </p:spPr>
      </p:cxnSp>
      <p:cxnSp>
        <p:nvCxnSpPr>
          <p:cNvPr id="22" name="Straight Connector 21">
            <a:extLst>
              <a:ext uri="{FF2B5EF4-FFF2-40B4-BE49-F238E27FC236}">
                <a16:creationId xmlns:a16="http://schemas.microsoft.com/office/drawing/2014/main" id="{5A3205CC-108F-4A1E-A408-993F54744C5D}"/>
              </a:ext>
            </a:extLst>
          </p:cNvPr>
          <p:cNvCxnSpPr>
            <a:cxnSpLocks/>
          </p:cNvCxnSpPr>
          <p:nvPr/>
        </p:nvCxnSpPr>
        <p:spPr>
          <a:xfrm flipH="1">
            <a:off x="2263878" y="3156155"/>
            <a:ext cx="1069257" cy="1"/>
          </a:xfrm>
          <a:prstGeom prst="line">
            <a:avLst/>
          </a:prstGeom>
          <a:noFill/>
          <a:ln w="28575" cap="flat" cmpd="sng" algn="ctr">
            <a:solidFill>
              <a:sysClr val="windowText" lastClr="000000"/>
            </a:solidFill>
            <a:prstDash val="solid"/>
            <a:miter lim="800000"/>
          </a:ln>
          <a:effectLst/>
        </p:spPr>
      </p:cxnSp>
      <p:cxnSp>
        <p:nvCxnSpPr>
          <p:cNvPr id="23" name="Straight Arrow Connector 22">
            <a:extLst>
              <a:ext uri="{FF2B5EF4-FFF2-40B4-BE49-F238E27FC236}">
                <a16:creationId xmlns:a16="http://schemas.microsoft.com/office/drawing/2014/main" id="{3CF5818F-1EF0-4AC4-A37C-866D48A280DA}"/>
              </a:ext>
            </a:extLst>
          </p:cNvPr>
          <p:cNvCxnSpPr>
            <a:cxnSpLocks/>
          </p:cNvCxnSpPr>
          <p:nvPr/>
        </p:nvCxnSpPr>
        <p:spPr>
          <a:xfrm>
            <a:off x="3333135" y="3165987"/>
            <a:ext cx="0" cy="231057"/>
          </a:xfrm>
          <a:prstGeom prst="straightConnector1">
            <a:avLst/>
          </a:prstGeom>
          <a:noFill/>
          <a:ln w="28575"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44B45809-8804-4988-8F46-494A67C66888}"/>
              </a:ext>
            </a:extLst>
          </p:cNvPr>
          <p:cNvCxnSpPr>
            <a:cxnSpLocks/>
          </p:cNvCxnSpPr>
          <p:nvPr/>
        </p:nvCxnSpPr>
        <p:spPr>
          <a:xfrm>
            <a:off x="3333135" y="3672348"/>
            <a:ext cx="0" cy="231057"/>
          </a:xfrm>
          <a:prstGeom prst="straightConnector1">
            <a:avLst/>
          </a:prstGeom>
          <a:noFill/>
          <a:ln w="28575" cap="flat" cmpd="sng" algn="ctr">
            <a:solidFill>
              <a:sysClr val="windowText" lastClr="000000"/>
            </a:solidFill>
            <a:prstDash val="solid"/>
            <a:miter lim="800000"/>
            <a:tailEnd type="triangle"/>
          </a:ln>
          <a:effectLst/>
        </p:spPr>
      </p:cxnSp>
      <p:cxnSp>
        <p:nvCxnSpPr>
          <p:cNvPr id="25" name="Straight Arrow Connector 24">
            <a:extLst>
              <a:ext uri="{FF2B5EF4-FFF2-40B4-BE49-F238E27FC236}">
                <a16:creationId xmlns:a16="http://schemas.microsoft.com/office/drawing/2014/main" id="{2DED9486-C5BE-4121-9EEB-974DC7E2CEAB}"/>
              </a:ext>
            </a:extLst>
          </p:cNvPr>
          <p:cNvCxnSpPr>
            <a:cxnSpLocks/>
          </p:cNvCxnSpPr>
          <p:nvPr/>
        </p:nvCxnSpPr>
        <p:spPr>
          <a:xfrm>
            <a:off x="1177786" y="3283974"/>
            <a:ext cx="0" cy="192956"/>
          </a:xfrm>
          <a:prstGeom prst="straightConnector1">
            <a:avLst/>
          </a:prstGeom>
          <a:noFill/>
          <a:ln w="28575" cap="flat" cmpd="sng" algn="ctr">
            <a:solidFill>
              <a:sysClr val="windowText" lastClr="000000"/>
            </a:solidFill>
            <a:prstDash val="solid"/>
            <a:miter lim="800000"/>
            <a:tailEnd type="triangle"/>
          </a:ln>
          <a:effectLst/>
        </p:spPr>
      </p:cxnSp>
      <p:cxnSp>
        <p:nvCxnSpPr>
          <p:cNvPr id="26" name="Straight Arrow Connector 25">
            <a:extLst>
              <a:ext uri="{FF2B5EF4-FFF2-40B4-BE49-F238E27FC236}">
                <a16:creationId xmlns:a16="http://schemas.microsoft.com/office/drawing/2014/main" id="{24B5439A-0627-4C3B-8F81-6015DF65C828}"/>
              </a:ext>
            </a:extLst>
          </p:cNvPr>
          <p:cNvCxnSpPr>
            <a:cxnSpLocks/>
          </p:cNvCxnSpPr>
          <p:nvPr/>
        </p:nvCxnSpPr>
        <p:spPr>
          <a:xfrm>
            <a:off x="1177786" y="3631792"/>
            <a:ext cx="0" cy="192956"/>
          </a:xfrm>
          <a:prstGeom prst="straightConnector1">
            <a:avLst/>
          </a:prstGeom>
          <a:noFill/>
          <a:ln w="28575" cap="flat" cmpd="sng" algn="ctr">
            <a:solidFill>
              <a:sysClr val="windowText" lastClr="000000"/>
            </a:solidFill>
            <a:prstDash val="solid"/>
            <a:miter lim="800000"/>
            <a:tailEnd type="triangle"/>
          </a:ln>
          <a:effectLst/>
        </p:spPr>
      </p:cxnSp>
      <p:cxnSp>
        <p:nvCxnSpPr>
          <p:cNvPr id="27" name="Straight Arrow Connector 26">
            <a:extLst>
              <a:ext uri="{FF2B5EF4-FFF2-40B4-BE49-F238E27FC236}">
                <a16:creationId xmlns:a16="http://schemas.microsoft.com/office/drawing/2014/main" id="{DCE793A2-9A1C-458F-B189-A4F78E60A66C}"/>
              </a:ext>
            </a:extLst>
          </p:cNvPr>
          <p:cNvCxnSpPr>
            <a:cxnSpLocks/>
          </p:cNvCxnSpPr>
          <p:nvPr/>
        </p:nvCxnSpPr>
        <p:spPr>
          <a:xfrm>
            <a:off x="1956992" y="3638552"/>
            <a:ext cx="0" cy="192956"/>
          </a:xfrm>
          <a:prstGeom prst="straightConnector1">
            <a:avLst/>
          </a:prstGeom>
          <a:noFill/>
          <a:ln w="28575"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07865E1A-787A-43C7-BE4D-DF1E17C19AA8}"/>
              </a:ext>
            </a:extLst>
          </p:cNvPr>
          <p:cNvCxnSpPr>
            <a:cxnSpLocks/>
          </p:cNvCxnSpPr>
          <p:nvPr/>
        </p:nvCxnSpPr>
        <p:spPr>
          <a:xfrm>
            <a:off x="1963993" y="3281515"/>
            <a:ext cx="0" cy="192956"/>
          </a:xfrm>
          <a:prstGeom prst="straightConnector1">
            <a:avLst/>
          </a:prstGeom>
          <a:noFill/>
          <a:ln w="28575" cap="flat" cmpd="sng" algn="ctr">
            <a:solidFill>
              <a:sysClr val="windowText" lastClr="000000"/>
            </a:solidFill>
            <a:prstDash val="solid"/>
            <a:miter lim="800000"/>
            <a:tailEnd type="triangle"/>
          </a:ln>
          <a:effectLst/>
        </p:spPr>
      </p:cxnSp>
      <p:sp>
        <p:nvSpPr>
          <p:cNvPr id="29" name="TextBox 28">
            <a:extLst>
              <a:ext uri="{FF2B5EF4-FFF2-40B4-BE49-F238E27FC236}">
                <a16:creationId xmlns:a16="http://schemas.microsoft.com/office/drawing/2014/main" id="{1B3E1579-FE89-4478-9438-7602282E133A}"/>
              </a:ext>
            </a:extLst>
          </p:cNvPr>
          <p:cNvSpPr txBox="1"/>
          <p:nvPr/>
        </p:nvSpPr>
        <p:spPr>
          <a:xfrm>
            <a:off x="2354624" y="2786390"/>
            <a:ext cx="526106" cy="261610"/>
          </a:xfrm>
          <a:prstGeom prst="rect">
            <a:avLst/>
          </a:prstGeom>
          <a:noFill/>
        </p:spPr>
        <p:txBody>
          <a:bodyPr wrap="none" rtlCol="0">
            <a:spAutoFit/>
          </a:bodyPr>
          <a:lstStyle/>
          <a:p>
            <a:r>
              <a:rPr lang="en-US" sz="1100" b="1" dirty="0">
                <a:effectLst>
                  <a:outerShdw blurRad="38100" dist="38100" dir="2700000" algn="tl">
                    <a:srgbClr val="000000">
                      <a:alpha val="43137"/>
                    </a:srgbClr>
                  </a:outerShdw>
                </a:effectLst>
                <a:latin typeface="+mn-lt"/>
                <a:cs typeface="Arial" panose="020B0604020202020204" pitchFamily="34" charset="0"/>
              </a:rPr>
              <a:t>X2-C</a:t>
            </a:r>
          </a:p>
        </p:txBody>
      </p:sp>
      <p:sp>
        <p:nvSpPr>
          <p:cNvPr id="30" name="TextBox 29">
            <a:extLst>
              <a:ext uri="{FF2B5EF4-FFF2-40B4-BE49-F238E27FC236}">
                <a16:creationId xmlns:a16="http://schemas.microsoft.com/office/drawing/2014/main" id="{CC5127F8-C50B-47ED-966C-BF8163E33E3C}"/>
              </a:ext>
            </a:extLst>
          </p:cNvPr>
          <p:cNvSpPr txBox="1"/>
          <p:nvPr/>
        </p:nvSpPr>
        <p:spPr>
          <a:xfrm>
            <a:off x="2368143" y="3165460"/>
            <a:ext cx="511679" cy="261610"/>
          </a:xfrm>
          <a:prstGeom prst="rect">
            <a:avLst/>
          </a:prstGeom>
          <a:noFill/>
        </p:spPr>
        <p:txBody>
          <a:bodyPr wrap="none" rtlCol="0">
            <a:spAutoFit/>
          </a:bodyPr>
          <a:lstStyle/>
          <a:p>
            <a:r>
              <a:rPr lang="en-US" sz="1100" b="1" dirty="0">
                <a:effectLst>
                  <a:outerShdw blurRad="38100" dist="38100" dir="2700000" algn="tl">
                    <a:srgbClr val="000000">
                      <a:alpha val="43137"/>
                    </a:srgbClr>
                  </a:outerShdw>
                </a:effectLst>
                <a:latin typeface="+mn-lt"/>
                <a:cs typeface="Arial" panose="020B0604020202020204" pitchFamily="34" charset="0"/>
              </a:rPr>
              <a:t>X2-U</a:t>
            </a:r>
          </a:p>
        </p:txBody>
      </p:sp>
      <p:sp>
        <p:nvSpPr>
          <p:cNvPr id="31" name="TextBox 30">
            <a:extLst>
              <a:ext uri="{FF2B5EF4-FFF2-40B4-BE49-F238E27FC236}">
                <a16:creationId xmlns:a16="http://schemas.microsoft.com/office/drawing/2014/main" id="{53D7AA02-7A88-4CAB-AA63-2EF61BB0437A}"/>
              </a:ext>
            </a:extLst>
          </p:cNvPr>
          <p:cNvSpPr txBox="1"/>
          <p:nvPr/>
        </p:nvSpPr>
        <p:spPr>
          <a:xfrm>
            <a:off x="968397" y="2490366"/>
            <a:ext cx="506870" cy="261610"/>
          </a:xfrm>
          <a:prstGeom prst="rect">
            <a:avLst/>
          </a:prstGeom>
          <a:noFill/>
        </p:spPr>
        <p:txBody>
          <a:bodyPr wrap="none" rtlCol="0">
            <a:spAutoFit/>
          </a:bodyPr>
          <a:lstStyle/>
          <a:p>
            <a:r>
              <a:rPr lang="en-US" sz="1100" b="1" dirty="0">
                <a:effectLst>
                  <a:outerShdw blurRad="38100" dist="38100" dir="2700000" algn="tl">
                    <a:srgbClr val="000000">
                      <a:alpha val="43137"/>
                    </a:srgbClr>
                  </a:outerShdw>
                </a:effectLst>
                <a:latin typeface="+mn-lt"/>
                <a:cs typeface="Arial" panose="020B0604020202020204" pitchFamily="34" charset="0"/>
              </a:rPr>
              <a:t>S1-C</a:t>
            </a:r>
          </a:p>
        </p:txBody>
      </p:sp>
      <p:sp>
        <p:nvSpPr>
          <p:cNvPr id="32" name="TextBox 31">
            <a:extLst>
              <a:ext uri="{FF2B5EF4-FFF2-40B4-BE49-F238E27FC236}">
                <a16:creationId xmlns:a16="http://schemas.microsoft.com/office/drawing/2014/main" id="{AFECD7B4-8DBD-4908-9133-ABDA300C4A42}"/>
              </a:ext>
            </a:extLst>
          </p:cNvPr>
          <p:cNvSpPr txBox="1"/>
          <p:nvPr/>
        </p:nvSpPr>
        <p:spPr>
          <a:xfrm>
            <a:off x="1802381" y="2523852"/>
            <a:ext cx="506870" cy="261610"/>
          </a:xfrm>
          <a:prstGeom prst="rect">
            <a:avLst/>
          </a:prstGeom>
          <a:noFill/>
        </p:spPr>
        <p:txBody>
          <a:bodyPr wrap="none" rtlCol="0">
            <a:spAutoFit/>
          </a:bodyPr>
          <a:lstStyle/>
          <a:p>
            <a:r>
              <a:rPr lang="en-US" sz="1100" b="1" dirty="0">
                <a:effectLst>
                  <a:outerShdw blurRad="38100" dist="38100" dir="2700000" algn="tl">
                    <a:srgbClr val="000000">
                      <a:alpha val="43137"/>
                    </a:srgbClr>
                  </a:outerShdw>
                </a:effectLst>
                <a:latin typeface="+mn-lt"/>
                <a:cs typeface="Arial" panose="020B0604020202020204" pitchFamily="34" charset="0"/>
              </a:rPr>
              <a:t>S1-U</a:t>
            </a:r>
          </a:p>
        </p:txBody>
      </p:sp>
      <p:sp>
        <p:nvSpPr>
          <p:cNvPr id="33" name="Rectangle 32">
            <a:extLst>
              <a:ext uri="{FF2B5EF4-FFF2-40B4-BE49-F238E27FC236}">
                <a16:creationId xmlns:a16="http://schemas.microsoft.com/office/drawing/2014/main" id="{F8073B1F-B87D-490D-969E-A0118B448E05}"/>
              </a:ext>
            </a:extLst>
          </p:cNvPr>
          <p:cNvSpPr/>
          <p:nvPr/>
        </p:nvSpPr>
        <p:spPr>
          <a:xfrm>
            <a:off x="449206" y="5206155"/>
            <a:ext cx="12192000" cy="787604"/>
          </a:xfrm>
          <a:prstGeom prst="rect">
            <a:avLst/>
          </a:prstGeom>
          <a:noFill/>
          <a:ln w="12700" cap="flat" cmpd="sng" algn="ctr">
            <a:solidFill>
              <a:sysClr val="window" lastClr="FFFFFF">
                <a:lumMod val="75000"/>
              </a:sys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a:ln>
                  <a:noFill/>
                </a:ln>
                <a:uLnTx/>
                <a:uFillTx/>
                <a:latin typeface="+mn-lt"/>
                <a:ea typeface="+mn-ea"/>
                <a:cs typeface="Arial" panose="020B0604020202020204" pitchFamily="34" charset="0"/>
              </a:rPr>
              <a:t>Core Network is </a:t>
            </a:r>
            <a:r>
              <a:rPr kumimoji="0" lang="en-US" sz="2400" b="1" i="0" u="none" strike="noStrike" kern="0" cap="none" spc="0" normalizeH="0" baseline="0" noProof="0" dirty="0">
                <a:ln>
                  <a:noFill/>
                </a:ln>
                <a:solidFill>
                  <a:srgbClr val="00B0F0"/>
                </a:solidFill>
                <a:uLnTx/>
                <a:uFillTx/>
                <a:latin typeface="+mn-lt"/>
                <a:ea typeface="+mn-ea"/>
                <a:cs typeface="Arial" panose="020B0604020202020204" pitchFamily="34" charset="0"/>
              </a:rPr>
              <a:t>EPC</a:t>
            </a:r>
            <a:r>
              <a:rPr kumimoji="0" lang="en-US" sz="2400" i="0" u="none" strike="noStrike" kern="0" cap="none" spc="0" normalizeH="0" baseline="0" noProof="0" dirty="0">
                <a:ln>
                  <a:noFill/>
                </a:ln>
                <a:uLnTx/>
                <a:uFillTx/>
                <a:latin typeface="+mn-lt"/>
                <a:ea typeface="+mn-ea"/>
                <a:cs typeface="Arial" panose="020B0604020202020204" pitchFamily="34" charset="0"/>
              </a:rPr>
              <a:t>, LTE act as a </a:t>
            </a:r>
            <a:r>
              <a:rPr kumimoji="0" lang="en-US" sz="2400" b="1" i="0" u="none" strike="noStrike" kern="0" cap="none" spc="0" normalizeH="0" baseline="0" noProof="0" dirty="0">
                <a:ln>
                  <a:noFill/>
                </a:ln>
                <a:solidFill>
                  <a:srgbClr val="00B0F0"/>
                </a:solidFill>
                <a:uLnTx/>
                <a:uFillTx/>
                <a:latin typeface="+mn-lt"/>
                <a:ea typeface="+mn-ea"/>
                <a:cs typeface="Arial" panose="020B0604020202020204" pitchFamily="34" charset="0"/>
              </a:rPr>
              <a:t>MN</a:t>
            </a:r>
            <a:r>
              <a:rPr kumimoji="0" lang="en-US" sz="2400" i="0" u="none" strike="noStrike" kern="0" cap="none" spc="0" normalizeH="0" baseline="0" noProof="0" dirty="0">
                <a:ln>
                  <a:noFill/>
                </a:ln>
                <a:uLnTx/>
                <a:uFillTx/>
                <a:latin typeface="+mn-lt"/>
                <a:ea typeface="+mn-ea"/>
                <a:cs typeface="Arial" panose="020B0604020202020204" pitchFamily="34" charset="0"/>
              </a:rPr>
              <a:t>, gNB act as SN. </a:t>
            </a:r>
          </a:p>
        </p:txBody>
      </p:sp>
      <p:sp>
        <p:nvSpPr>
          <p:cNvPr id="34" name="Rectangle: Rounded Corners 33">
            <a:extLst>
              <a:ext uri="{FF2B5EF4-FFF2-40B4-BE49-F238E27FC236}">
                <a16:creationId xmlns:a16="http://schemas.microsoft.com/office/drawing/2014/main" id="{77317D38-CF28-439E-84E6-1E8038CBA7F3}"/>
              </a:ext>
            </a:extLst>
          </p:cNvPr>
          <p:cNvSpPr/>
          <p:nvPr/>
        </p:nvSpPr>
        <p:spPr>
          <a:xfrm>
            <a:off x="474406" y="1297858"/>
            <a:ext cx="3431458" cy="385916"/>
          </a:xfrm>
          <a:prstGeom prst="roundRect">
            <a:avLst/>
          </a:prstGeom>
          <a:solidFill>
            <a:srgbClr val="00B0F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chemeClr val="bg1"/>
                </a:solidFill>
                <a:uLnTx/>
                <a:uFillTx/>
                <a:latin typeface="+mn-lt"/>
                <a:ea typeface="+mn-ea"/>
                <a:cs typeface="Arial" panose="020B0604020202020204" pitchFamily="34" charset="0"/>
              </a:rPr>
              <a:t>Bearer split at master Node </a:t>
            </a:r>
          </a:p>
        </p:txBody>
      </p:sp>
      <p:sp>
        <p:nvSpPr>
          <p:cNvPr id="35" name="Rectangle: Rounded Corners 34">
            <a:extLst>
              <a:ext uri="{FF2B5EF4-FFF2-40B4-BE49-F238E27FC236}">
                <a16:creationId xmlns:a16="http://schemas.microsoft.com/office/drawing/2014/main" id="{C35E3A4A-0496-4147-9E88-490296DB5B3C}"/>
              </a:ext>
            </a:extLst>
          </p:cNvPr>
          <p:cNvSpPr/>
          <p:nvPr/>
        </p:nvSpPr>
        <p:spPr>
          <a:xfrm>
            <a:off x="4765984" y="2807109"/>
            <a:ext cx="958646" cy="1730477"/>
          </a:xfrm>
          <a:prstGeom prst="roundRect">
            <a:avLst/>
          </a:prstGeom>
          <a:solidFill>
            <a:srgbClr val="33CCFF"/>
          </a:solidFill>
          <a:ln w="12700" cap="flat" cmpd="sng" algn="ctr">
            <a:solidFill>
              <a:sysClr val="windowText" lastClr="000000"/>
            </a:solidFill>
            <a:prstDash val="solid"/>
            <a:miter lim="800000"/>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Arial" panose="020B0604020202020204" pitchFamily="34" charset="0"/>
            </a:endParaRPr>
          </a:p>
        </p:txBody>
      </p:sp>
      <p:sp>
        <p:nvSpPr>
          <p:cNvPr id="36" name="Rectangle: Rounded Corners 35">
            <a:extLst>
              <a:ext uri="{FF2B5EF4-FFF2-40B4-BE49-F238E27FC236}">
                <a16:creationId xmlns:a16="http://schemas.microsoft.com/office/drawing/2014/main" id="{ADA18FA0-43FA-40D0-B9F4-1DD755ED0478}"/>
              </a:ext>
            </a:extLst>
          </p:cNvPr>
          <p:cNvSpPr/>
          <p:nvPr/>
        </p:nvSpPr>
        <p:spPr>
          <a:xfrm>
            <a:off x="4945423" y="3436374"/>
            <a:ext cx="599768" cy="235974"/>
          </a:xfrm>
          <a:prstGeom prst="roundRect">
            <a:avLst/>
          </a:prstGeom>
          <a:solidFill>
            <a:srgbClr val="023E7D"/>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mn-lt"/>
                <a:ea typeface="+mn-ea"/>
                <a:cs typeface="Arial" panose="020B0604020202020204" pitchFamily="34" charset="0"/>
              </a:rPr>
              <a:t>RLC</a:t>
            </a:r>
          </a:p>
        </p:txBody>
      </p:sp>
      <p:sp>
        <p:nvSpPr>
          <p:cNvPr id="37" name="Rectangle: Rounded Corners 36">
            <a:extLst>
              <a:ext uri="{FF2B5EF4-FFF2-40B4-BE49-F238E27FC236}">
                <a16:creationId xmlns:a16="http://schemas.microsoft.com/office/drawing/2014/main" id="{67250780-C22C-40FF-AE83-604DEB738377}"/>
              </a:ext>
            </a:extLst>
          </p:cNvPr>
          <p:cNvSpPr/>
          <p:nvPr/>
        </p:nvSpPr>
        <p:spPr>
          <a:xfrm>
            <a:off x="4945423" y="3849328"/>
            <a:ext cx="599768" cy="235974"/>
          </a:xfrm>
          <a:prstGeom prst="roundRect">
            <a:avLst/>
          </a:prstGeom>
          <a:solidFill>
            <a:srgbClr val="023E7D"/>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mn-lt"/>
                <a:ea typeface="+mn-ea"/>
                <a:cs typeface="Arial" panose="020B0604020202020204" pitchFamily="34" charset="0"/>
              </a:rPr>
              <a:t>MAC</a:t>
            </a:r>
          </a:p>
        </p:txBody>
      </p:sp>
      <p:sp>
        <p:nvSpPr>
          <p:cNvPr id="38" name="TextBox 37">
            <a:extLst>
              <a:ext uri="{FF2B5EF4-FFF2-40B4-BE49-F238E27FC236}">
                <a16:creationId xmlns:a16="http://schemas.microsoft.com/office/drawing/2014/main" id="{B2D909D9-ABFE-42D3-A54C-489FE3B641A6}"/>
              </a:ext>
            </a:extLst>
          </p:cNvPr>
          <p:cNvSpPr txBox="1"/>
          <p:nvPr/>
        </p:nvSpPr>
        <p:spPr>
          <a:xfrm>
            <a:off x="4957713" y="4200650"/>
            <a:ext cx="774571" cy="261610"/>
          </a:xfrm>
          <a:prstGeom prst="rect">
            <a:avLst/>
          </a:prstGeom>
          <a:noFill/>
        </p:spPr>
        <p:txBody>
          <a:bodyPr wrap="none" rtlCol="0">
            <a:spAutoFit/>
          </a:bodyPr>
          <a:lstStyle/>
          <a:p>
            <a:r>
              <a:rPr lang="en-US" sz="1100" b="1" dirty="0">
                <a:solidFill>
                  <a:schemeClr val="bg1">
                    <a:lumMod val="95000"/>
                  </a:schemeClr>
                </a:solidFill>
                <a:effectLst>
                  <a:outerShdw blurRad="38100" dist="38100" dir="2700000" algn="tl">
                    <a:srgbClr val="000000">
                      <a:alpha val="43137"/>
                    </a:srgbClr>
                  </a:outerShdw>
                </a:effectLst>
                <a:latin typeface="+mn-lt"/>
                <a:cs typeface="Arial" panose="020B0604020202020204" pitchFamily="34" charset="0"/>
              </a:rPr>
              <a:t>LTE eNB</a:t>
            </a:r>
          </a:p>
        </p:txBody>
      </p:sp>
      <p:sp>
        <p:nvSpPr>
          <p:cNvPr id="39" name="Rectangle: Rounded Corners 38">
            <a:extLst>
              <a:ext uri="{FF2B5EF4-FFF2-40B4-BE49-F238E27FC236}">
                <a16:creationId xmlns:a16="http://schemas.microsoft.com/office/drawing/2014/main" id="{19F46786-09D3-43FF-B511-E27EB8B429F1}"/>
              </a:ext>
            </a:extLst>
          </p:cNvPr>
          <p:cNvSpPr/>
          <p:nvPr/>
        </p:nvSpPr>
        <p:spPr>
          <a:xfrm>
            <a:off x="6278553" y="2807109"/>
            <a:ext cx="1056311" cy="1730477"/>
          </a:xfrm>
          <a:prstGeom prst="roundRect">
            <a:avLst/>
          </a:prstGeom>
          <a:solidFill>
            <a:srgbClr val="33CCFF"/>
          </a:solidFill>
          <a:ln w="12700" cap="flat" cmpd="sng" algn="ctr">
            <a:solidFill>
              <a:sysClr val="windowText" lastClr="000000"/>
            </a:solidFill>
            <a:prstDash val="solid"/>
            <a:miter lim="800000"/>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Arial" panose="020B0604020202020204" pitchFamily="34" charset="0"/>
            </a:endParaRPr>
          </a:p>
        </p:txBody>
      </p:sp>
      <p:sp>
        <p:nvSpPr>
          <p:cNvPr id="40" name="Rectangle: Rounded Corners 39">
            <a:extLst>
              <a:ext uri="{FF2B5EF4-FFF2-40B4-BE49-F238E27FC236}">
                <a16:creationId xmlns:a16="http://schemas.microsoft.com/office/drawing/2014/main" id="{55F6588A-2389-4519-B6FF-411A6A1CBBF1}"/>
              </a:ext>
            </a:extLst>
          </p:cNvPr>
          <p:cNvSpPr/>
          <p:nvPr/>
        </p:nvSpPr>
        <p:spPr>
          <a:xfrm>
            <a:off x="6351638" y="3436374"/>
            <a:ext cx="855407" cy="235974"/>
          </a:xfrm>
          <a:prstGeom prst="roundRect">
            <a:avLst/>
          </a:prstGeom>
          <a:solidFill>
            <a:srgbClr val="023E7D"/>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mn-lt"/>
                <a:ea typeface="+mn-ea"/>
                <a:cs typeface="Arial" panose="020B0604020202020204" pitchFamily="34" charset="0"/>
              </a:rPr>
              <a:t>NR RLC</a:t>
            </a:r>
          </a:p>
        </p:txBody>
      </p:sp>
      <p:sp>
        <p:nvSpPr>
          <p:cNvPr id="41" name="Rectangle: Rounded Corners 40">
            <a:extLst>
              <a:ext uri="{FF2B5EF4-FFF2-40B4-BE49-F238E27FC236}">
                <a16:creationId xmlns:a16="http://schemas.microsoft.com/office/drawing/2014/main" id="{806987D3-15CC-4833-B818-06DE77F4147B}"/>
              </a:ext>
            </a:extLst>
          </p:cNvPr>
          <p:cNvSpPr/>
          <p:nvPr/>
        </p:nvSpPr>
        <p:spPr>
          <a:xfrm>
            <a:off x="6351638" y="3849327"/>
            <a:ext cx="855407" cy="292865"/>
          </a:xfrm>
          <a:prstGeom prst="roundRect">
            <a:avLst/>
          </a:prstGeom>
          <a:solidFill>
            <a:srgbClr val="023E7D"/>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mn-lt"/>
                <a:ea typeface="+mn-ea"/>
                <a:cs typeface="Arial" panose="020B0604020202020204" pitchFamily="34" charset="0"/>
              </a:rPr>
              <a:t>NR MAC</a:t>
            </a:r>
          </a:p>
        </p:txBody>
      </p:sp>
      <p:sp>
        <p:nvSpPr>
          <p:cNvPr id="42" name="TextBox 41">
            <a:extLst>
              <a:ext uri="{FF2B5EF4-FFF2-40B4-BE49-F238E27FC236}">
                <a16:creationId xmlns:a16="http://schemas.microsoft.com/office/drawing/2014/main" id="{448A6699-863C-4625-9B48-AF9124D65258}"/>
              </a:ext>
            </a:extLst>
          </p:cNvPr>
          <p:cNvSpPr txBox="1"/>
          <p:nvPr/>
        </p:nvSpPr>
        <p:spPr>
          <a:xfrm>
            <a:off x="6470283" y="4200650"/>
            <a:ext cx="476412" cy="261610"/>
          </a:xfrm>
          <a:prstGeom prst="rect">
            <a:avLst/>
          </a:prstGeom>
          <a:noFill/>
        </p:spPr>
        <p:txBody>
          <a:bodyPr wrap="none" rtlCol="0">
            <a:spAutoFit/>
          </a:bodyPr>
          <a:lstStyle/>
          <a:p>
            <a:r>
              <a:rPr lang="en-US" sz="1100" b="1" dirty="0">
                <a:solidFill>
                  <a:schemeClr val="bg1">
                    <a:lumMod val="95000"/>
                  </a:schemeClr>
                </a:solidFill>
                <a:effectLst>
                  <a:outerShdw blurRad="38100" dist="38100" dir="2700000" algn="tl">
                    <a:srgbClr val="000000">
                      <a:alpha val="43137"/>
                    </a:srgbClr>
                  </a:outerShdw>
                </a:effectLst>
                <a:latin typeface="+mn-lt"/>
                <a:cs typeface="Arial" panose="020B0604020202020204" pitchFamily="34" charset="0"/>
              </a:rPr>
              <a:t>gNB</a:t>
            </a:r>
          </a:p>
        </p:txBody>
      </p:sp>
      <p:sp>
        <p:nvSpPr>
          <p:cNvPr id="43" name="Rectangle: Rounded Corners 42">
            <a:extLst>
              <a:ext uri="{FF2B5EF4-FFF2-40B4-BE49-F238E27FC236}">
                <a16:creationId xmlns:a16="http://schemas.microsoft.com/office/drawing/2014/main" id="{1C4A17CB-BA8C-420F-A37F-81DACE0DF3EA}"/>
              </a:ext>
            </a:extLst>
          </p:cNvPr>
          <p:cNvSpPr/>
          <p:nvPr/>
        </p:nvSpPr>
        <p:spPr>
          <a:xfrm>
            <a:off x="4945423" y="3062134"/>
            <a:ext cx="599768" cy="235974"/>
          </a:xfrm>
          <a:prstGeom prst="roundRect">
            <a:avLst/>
          </a:prstGeom>
          <a:solidFill>
            <a:srgbClr val="023E7D"/>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mn-lt"/>
                <a:ea typeface="+mn-ea"/>
                <a:cs typeface="Arial" panose="020B0604020202020204" pitchFamily="34" charset="0"/>
              </a:rPr>
              <a:t>PDCP</a:t>
            </a:r>
          </a:p>
        </p:txBody>
      </p:sp>
      <p:sp>
        <p:nvSpPr>
          <p:cNvPr id="44" name="Rectangle: Rounded Corners 43">
            <a:extLst>
              <a:ext uri="{FF2B5EF4-FFF2-40B4-BE49-F238E27FC236}">
                <a16:creationId xmlns:a16="http://schemas.microsoft.com/office/drawing/2014/main" id="{F5FB2954-BC67-4260-B0D6-CECA58F18448}"/>
              </a:ext>
            </a:extLst>
          </p:cNvPr>
          <p:cNvSpPr/>
          <p:nvPr/>
        </p:nvSpPr>
        <p:spPr>
          <a:xfrm>
            <a:off x="6351638" y="3059060"/>
            <a:ext cx="855407" cy="235974"/>
          </a:xfrm>
          <a:prstGeom prst="roundRect">
            <a:avLst/>
          </a:prstGeom>
          <a:solidFill>
            <a:srgbClr val="023E7D"/>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mn-lt"/>
                <a:ea typeface="+mn-ea"/>
                <a:cs typeface="Arial" panose="020B0604020202020204" pitchFamily="34" charset="0"/>
              </a:rPr>
              <a:t>NR PDCP</a:t>
            </a:r>
          </a:p>
        </p:txBody>
      </p:sp>
      <p:sp>
        <p:nvSpPr>
          <p:cNvPr id="45" name="Cloud 44">
            <a:extLst>
              <a:ext uri="{FF2B5EF4-FFF2-40B4-BE49-F238E27FC236}">
                <a16:creationId xmlns:a16="http://schemas.microsoft.com/office/drawing/2014/main" id="{C2113C8A-1EEE-4B8E-9B98-E9C428A6E517}"/>
              </a:ext>
            </a:extLst>
          </p:cNvPr>
          <p:cNvSpPr/>
          <p:nvPr/>
        </p:nvSpPr>
        <p:spPr>
          <a:xfrm>
            <a:off x="4705392" y="1833716"/>
            <a:ext cx="2629472" cy="624348"/>
          </a:xfrm>
          <a:prstGeom prst="cloud">
            <a:avLst/>
          </a:prstGeom>
          <a:solidFill>
            <a:srgbClr val="7AE582"/>
          </a:solidFill>
          <a:ln w="12700" cap="flat" cmpd="sng" algn="ctr">
            <a:solidFill>
              <a:sysClr val="window" lastClr="FFFFFF">
                <a:lumMod val="9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uLnTx/>
                <a:uFillTx/>
                <a:latin typeface="+mn-lt"/>
                <a:ea typeface="+mn-ea"/>
                <a:cs typeface="Arial" panose="020B0604020202020204" pitchFamily="34" charset="0"/>
              </a:rPr>
              <a:t>EPC</a:t>
            </a:r>
          </a:p>
        </p:txBody>
      </p:sp>
      <p:cxnSp>
        <p:nvCxnSpPr>
          <p:cNvPr id="46" name="Straight Arrow Connector 45">
            <a:extLst>
              <a:ext uri="{FF2B5EF4-FFF2-40B4-BE49-F238E27FC236}">
                <a16:creationId xmlns:a16="http://schemas.microsoft.com/office/drawing/2014/main" id="{A5FE92CA-D399-4F0B-9D5D-58B76C3FB1C5}"/>
              </a:ext>
            </a:extLst>
          </p:cNvPr>
          <p:cNvCxnSpPr>
            <a:cxnSpLocks/>
          </p:cNvCxnSpPr>
          <p:nvPr/>
        </p:nvCxnSpPr>
        <p:spPr>
          <a:xfrm>
            <a:off x="5233592" y="3295034"/>
            <a:ext cx="0" cy="192956"/>
          </a:xfrm>
          <a:prstGeom prst="straightConnector1">
            <a:avLst/>
          </a:prstGeom>
          <a:noFill/>
          <a:ln w="28575" cap="flat" cmpd="sng" algn="ctr">
            <a:solidFill>
              <a:sysClr val="windowText" lastClr="00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B582DE2D-21F0-469F-A374-7C694737B668}"/>
              </a:ext>
            </a:extLst>
          </p:cNvPr>
          <p:cNvCxnSpPr>
            <a:cxnSpLocks/>
          </p:cNvCxnSpPr>
          <p:nvPr/>
        </p:nvCxnSpPr>
        <p:spPr>
          <a:xfrm>
            <a:off x="5251172" y="3638552"/>
            <a:ext cx="0" cy="192956"/>
          </a:xfrm>
          <a:prstGeom prst="straightConnector1">
            <a:avLst/>
          </a:prstGeom>
          <a:noFill/>
          <a:ln w="28575" cap="flat" cmpd="sng" algn="ctr">
            <a:solidFill>
              <a:sysClr val="windowText" lastClr="000000"/>
            </a:solidFill>
            <a:prstDash val="solid"/>
            <a:miter lim="800000"/>
            <a:tailEnd type="triangle"/>
          </a:ln>
          <a:effectLst/>
        </p:spPr>
      </p:cxnSp>
      <p:cxnSp>
        <p:nvCxnSpPr>
          <p:cNvPr id="48" name="Straight Arrow Connector 47">
            <a:extLst>
              <a:ext uri="{FF2B5EF4-FFF2-40B4-BE49-F238E27FC236}">
                <a16:creationId xmlns:a16="http://schemas.microsoft.com/office/drawing/2014/main" id="{40D89EAE-36F3-4899-A38D-8A5141C9802E}"/>
              </a:ext>
            </a:extLst>
          </p:cNvPr>
          <p:cNvCxnSpPr>
            <a:cxnSpLocks/>
          </p:cNvCxnSpPr>
          <p:nvPr/>
        </p:nvCxnSpPr>
        <p:spPr>
          <a:xfrm>
            <a:off x="6760424" y="3281515"/>
            <a:ext cx="0" cy="192956"/>
          </a:xfrm>
          <a:prstGeom prst="straightConnector1">
            <a:avLst/>
          </a:prstGeom>
          <a:noFill/>
          <a:ln w="28575" cap="flat" cmpd="sng" algn="ctr">
            <a:solidFill>
              <a:sysClr val="windowText" lastClr="000000"/>
            </a:solidFill>
            <a:prstDash val="solid"/>
            <a:miter lim="800000"/>
            <a:tailEnd type="triangle"/>
          </a:ln>
          <a:effectLst/>
        </p:spPr>
      </p:cxnSp>
      <p:cxnSp>
        <p:nvCxnSpPr>
          <p:cNvPr id="49" name="Straight Arrow Connector 48">
            <a:extLst>
              <a:ext uri="{FF2B5EF4-FFF2-40B4-BE49-F238E27FC236}">
                <a16:creationId xmlns:a16="http://schemas.microsoft.com/office/drawing/2014/main" id="{4627BE0A-EAD5-483B-B3C8-2E8474377EF2}"/>
              </a:ext>
            </a:extLst>
          </p:cNvPr>
          <p:cNvCxnSpPr>
            <a:cxnSpLocks/>
          </p:cNvCxnSpPr>
          <p:nvPr/>
        </p:nvCxnSpPr>
        <p:spPr>
          <a:xfrm>
            <a:off x="6780835" y="3656371"/>
            <a:ext cx="0" cy="192956"/>
          </a:xfrm>
          <a:prstGeom prst="straightConnector1">
            <a:avLst/>
          </a:prstGeom>
          <a:noFill/>
          <a:ln w="28575" cap="flat" cmpd="sng" algn="ctr">
            <a:solidFill>
              <a:sysClr val="windowText" lastClr="000000"/>
            </a:solidFill>
            <a:prstDash val="solid"/>
            <a:miter lim="800000"/>
            <a:tailEnd type="triangle"/>
          </a:ln>
          <a:effectLst/>
        </p:spPr>
      </p:cxnSp>
      <p:cxnSp>
        <p:nvCxnSpPr>
          <p:cNvPr id="50" name="Straight Connector 49">
            <a:extLst>
              <a:ext uri="{FF2B5EF4-FFF2-40B4-BE49-F238E27FC236}">
                <a16:creationId xmlns:a16="http://schemas.microsoft.com/office/drawing/2014/main" id="{729BBFA1-6DD6-4FC2-8E97-153672B9944A}"/>
              </a:ext>
            </a:extLst>
          </p:cNvPr>
          <p:cNvCxnSpPr>
            <a:cxnSpLocks/>
            <a:endCxn id="35" idx="0"/>
          </p:cNvCxnSpPr>
          <p:nvPr/>
        </p:nvCxnSpPr>
        <p:spPr>
          <a:xfrm>
            <a:off x="5243788" y="2407757"/>
            <a:ext cx="1519" cy="399352"/>
          </a:xfrm>
          <a:prstGeom prst="line">
            <a:avLst/>
          </a:prstGeom>
          <a:noFill/>
          <a:ln w="28575" cap="flat" cmpd="sng" algn="ctr">
            <a:solidFill>
              <a:srgbClr val="FF0000"/>
            </a:solidFill>
            <a:prstDash val="sysDash"/>
            <a:miter lim="800000"/>
          </a:ln>
          <a:effectLst/>
        </p:spPr>
      </p:cxnSp>
      <p:sp>
        <p:nvSpPr>
          <p:cNvPr id="51" name="TextBox 50">
            <a:extLst>
              <a:ext uri="{FF2B5EF4-FFF2-40B4-BE49-F238E27FC236}">
                <a16:creationId xmlns:a16="http://schemas.microsoft.com/office/drawing/2014/main" id="{A7030738-3C95-429A-92B5-460506279B3C}"/>
              </a:ext>
            </a:extLst>
          </p:cNvPr>
          <p:cNvSpPr txBox="1"/>
          <p:nvPr/>
        </p:nvSpPr>
        <p:spPr>
          <a:xfrm>
            <a:off x="4786215" y="2457009"/>
            <a:ext cx="506870" cy="261610"/>
          </a:xfrm>
          <a:prstGeom prst="rect">
            <a:avLst/>
          </a:prstGeom>
          <a:noFill/>
        </p:spPr>
        <p:txBody>
          <a:bodyPr wrap="none" rtlCol="0">
            <a:spAutoFit/>
          </a:bodyPr>
          <a:lstStyle/>
          <a:p>
            <a:r>
              <a:rPr lang="en-US" sz="1100" b="1" dirty="0">
                <a:effectLst>
                  <a:outerShdw blurRad="38100" dist="38100" dir="2700000" algn="tl">
                    <a:srgbClr val="000000">
                      <a:alpha val="43137"/>
                    </a:srgbClr>
                  </a:outerShdw>
                </a:effectLst>
                <a:latin typeface="+mn-lt"/>
                <a:cs typeface="Arial" panose="020B0604020202020204" pitchFamily="34" charset="0"/>
              </a:rPr>
              <a:t>S1-C</a:t>
            </a:r>
          </a:p>
        </p:txBody>
      </p:sp>
      <p:sp>
        <p:nvSpPr>
          <p:cNvPr id="52" name="TextBox 51">
            <a:extLst>
              <a:ext uri="{FF2B5EF4-FFF2-40B4-BE49-F238E27FC236}">
                <a16:creationId xmlns:a16="http://schemas.microsoft.com/office/drawing/2014/main" id="{26655F96-3C01-4DBA-99B6-6A8476A2C879}"/>
              </a:ext>
            </a:extLst>
          </p:cNvPr>
          <p:cNvSpPr txBox="1"/>
          <p:nvPr/>
        </p:nvSpPr>
        <p:spPr>
          <a:xfrm>
            <a:off x="5291756" y="2470173"/>
            <a:ext cx="506870" cy="261610"/>
          </a:xfrm>
          <a:prstGeom prst="rect">
            <a:avLst/>
          </a:prstGeom>
          <a:noFill/>
        </p:spPr>
        <p:txBody>
          <a:bodyPr wrap="none" rtlCol="0">
            <a:spAutoFit/>
          </a:bodyPr>
          <a:lstStyle/>
          <a:p>
            <a:r>
              <a:rPr lang="en-US" sz="1100" b="1" dirty="0">
                <a:effectLst>
                  <a:outerShdw blurRad="38100" dist="38100" dir="2700000" algn="tl">
                    <a:srgbClr val="000000">
                      <a:alpha val="43137"/>
                    </a:srgbClr>
                  </a:outerShdw>
                </a:effectLst>
                <a:latin typeface="+mn-lt"/>
                <a:cs typeface="Arial" panose="020B0604020202020204" pitchFamily="34" charset="0"/>
              </a:rPr>
              <a:t>S1-U</a:t>
            </a:r>
          </a:p>
        </p:txBody>
      </p:sp>
      <p:cxnSp>
        <p:nvCxnSpPr>
          <p:cNvPr id="53" name="Straight Connector 52">
            <a:extLst>
              <a:ext uri="{FF2B5EF4-FFF2-40B4-BE49-F238E27FC236}">
                <a16:creationId xmlns:a16="http://schemas.microsoft.com/office/drawing/2014/main" id="{D207CD70-96C3-4320-B0B4-9267F1B5BFEA}"/>
              </a:ext>
            </a:extLst>
          </p:cNvPr>
          <p:cNvCxnSpPr/>
          <p:nvPr/>
        </p:nvCxnSpPr>
        <p:spPr>
          <a:xfrm>
            <a:off x="5344998" y="2437992"/>
            <a:ext cx="0" cy="346587"/>
          </a:xfrm>
          <a:prstGeom prst="line">
            <a:avLst/>
          </a:prstGeom>
          <a:noFill/>
          <a:ln w="28575" cap="flat" cmpd="sng" algn="ctr">
            <a:solidFill>
              <a:sysClr val="windowText" lastClr="000000"/>
            </a:solidFill>
            <a:prstDash val="solid"/>
            <a:miter lim="800000"/>
          </a:ln>
          <a:effectLst/>
        </p:spPr>
      </p:cxnSp>
      <p:sp>
        <p:nvSpPr>
          <p:cNvPr id="54" name="TextBox 53">
            <a:extLst>
              <a:ext uri="{FF2B5EF4-FFF2-40B4-BE49-F238E27FC236}">
                <a16:creationId xmlns:a16="http://schemas.microsoft.com/office/drawing/2014/main" id="{DE80768A-E2A5-4B82-8A79-24875187F42D}"/>
              </a:ext>
            </a:extLst>
          </p:cNvPr>
          <p:cNvSpPr txBox="1"/>
          <p:nvPr/>
        </p:nvSpPr>
        <p:spPr>
          <a:xfrm>
            <a:off x="6739504" y="2482930"/>
            <a:ext cx="506870" cy="261610"/>
          </a:xfrm>
          <a:prstGeom prst="rect">
            <a:avLst/>
          </a:prstGeom>
          <a:noFill/>
        </p:spPr>
        <p:txBody>
          <a:bodyPr wrap="none" rtlCol="0">
            <a:spAutoFit/>
          </a:bodyPr>
          <a:lstStyle/>
          <a:p>
            <a:r>
              <a:rPr lang="en-US" sz="1100" b="1" dirty="0">
                <a:effectLst>
                  <a:outerShdw blurRad="38100" dist="38100" dir="2700000" algn="tl">
                    <a:srgbClr val="000000">
                      <a:alpha val="43137"/>
                    </a:srgbClr>
                  </a:outerShdw>
                </a:effectLst>
                <a:latin typeface="+mn-lt"/>
                <a:cs typeface="Arial" panose="020B0604020202020204" pitchFamily="34" charset="0"/>
              </a:rPr>
              <a:t>S1-U</a:t>
            </a:r>
          </a:p>
        </p:txBody>
      </p:sp>
      <p:cxnSp>
        <p:nvCxnSpPr>
          <p:cNvPr id="55" name="Straight Connector 54">
            <a:extLst>
              <a:ext uri="{FF2B5EF4-FFF2-40B4-BE49-F238E27FC236}">
                <a16:creationId xmlns:a16="http://schemas.microsoft.com/office/drawing/2014/main" id="{A8782E38-F157-438D-82B9-CFD1D9ED688C}"/>
              </a:ext>
            </a:extLst>
          </p:cNvPr>
          <p:cNvCxnSpPr>
            <a:cxnSpLocks/>
          </p:cNvCxnSpPr>
          <p:nvPr/>
        </p:nvCxnSpPr>
        <p:spPr>
          <a:xfrm>
            <a:off x="6760424" y="2385196"/>
            <a:ext cx="0" cy="399383"/>
          </a:xfrm>
          <a:prstGeom prst="line">
            <a:avLst/>
          </a:prstGeom>
          <a:noFill/>
          <a:ln w="28575" cap="flat" cmpd="sng" algn="ctr">
            <a:solidFill>
              <a:sysClr val="windowText" lastClr="000000"/>
            </a:solidFill>
            <a:prstDash val="solid"/>
            <a:miter lim="800000"/>
          </a:ln>
          <a:effectLst/>
        </p:spPr>
      </p:cxnSp>
      <p:sp>
        <p:nvSpPr>
          <p:cNvPr id="56" name="TextBox 55">
            <a:extLst>
              <a:ext uri="{FF2B5EF4-FFF2-40B4-BE49-F238E27FC236}">
                <a16:creationId xmlns:a16="http://schemas.microsoft.com/office/drawing/2014/main" id="{D98D9930-4299-45A4-8004-C210BDCF2050}"/>
              </a:ext>
            </a:extLst>
          </p:cNvPr>
          <p:cNvSpPr txBox="1"/>
          <p:nvPr/>
        </p:nvSpPr>
        <p:spPr>
          <a:xfrm>
            <a:off x="5769829" y="2784579"/>
            <a:ext cx="526106" cy="261610"/>
          </a:xfrm>
          <a:prstGeom prst="rect">
            <a:avLst/>
          </a:prstGeom>
          <a:noFill/>
        </p:spPr>
        <p:txBody>
          <a:bodyPr wrap="none" rtlCol="0">
            <a:spAutoFit/>
          </a:bodyPr>
          <a:lstStyle/>
          <a:p>
            <a:r>
              <a:rPr lang="en-US" sz="1100" b="1" dirty="0">
                <a:effectLst>
                  <a:outerShdw blurRad="38100" dist="38100" dir="2700000" algn="tl">
                    <a:srgbClr val="000000">
                      <a:alpha val="43137"/>
                    </a:srgbClr>
                  </a:outerShdw>
                </a:effectLst>
                <a:latin typeface="+mn-lt"/>
                <a:cs typeface="Arial" panose="020B0604020202020204" pitchFamily="34" charset="0"/>
              </a:rPr>
              <a:t>X2-C</a:t>
            </a:r>
          </a:p>
        </p:txBody>
      </p:sp>
      <p:cxnSp>
        <p:nvCxnSpPr>
          <p:cNvPr id="57" name="Straight Connector 56">
            <a:extLst>
              <a:ext uri="{FF2B5EF4-FFF2-40B4-BE49-F238E27FC236}">
                <a16:creationId xmlns:a16="http://schemas.microsoft.com/office/drawing/2014/main" id="{FF88E194-5D41-4DE7-BFA2-07734C79019E}"/>
              </a:ext>
            </a:extLst>
          </p:cNvPr>
          <p:cNvCxnSpPr>
            <a:cxnSpLocks/>
          </p:cNvCxnSpPr>
          <p:nvPr/>
        </p:nvCxnSpPr>
        <p:spPr>
          <a:xfrm flipH="1">
            <a:off x="5751433" y="3059060"/>
            <a:ext cx="448596" cy="0"/>
          </a:xfrm>
          <a:prstGeom prst="line">
            <a:avLst/>
          </a:prstGeom>
          <a:noFill/>
          <a:ln w="28575" cap="flat" cmpd="sng" algn="ctr">
            <a:solidFill>
              <a:srgbClr val="FF0000"/>
            </a:solidFill>
            <a:prstDash val="sysDash"/>
            <a:miter lim="800000"/>
          </a:ln>
          <a:effectLst/>
        </p:spPr>
      </p:cxnSp>
      <p:sp>
        <p:nvSpPr>
          <p:cNvPr id="58" name="Rectangle: Rounded Corners 57">
            <a:extLst>
              <a:ext uri="{FF2B5EF4-FFF2-40B4-BE49-F238E27FC236}">
                <a16:creationId xmlns:a16="http://schemas.microsoft.com/office/drawing/2014/main" id="{53AB0794-821B-487F-990C-CCF281E85974}"/>
              </a:ext>
            </a:extLst>
          </p:cNvPr>
          <p:cNvSpPr/>
          <p:nvPr/>
        </p:nvSpPr>
        <p:spPr>
          <a:xfrm>
            <a:off x="4262206" y="1313481"/>
            <a:ext cx="3431458" cy="385916"/>
          </a:xfrm>
          <a:prstGeom prst="roundRect">
            <a:avLst/>
          </a:prstGeom>
          <a:solidFill>
            <a:srgbClr val="00B0F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noFill/>
                </a:ln>
                <a:solidFill>
                  <a:schemeClr val="bg1"/>
                </a:solidFill>
                <a:uLnTx/>
                <a:uFillTx/>
                <a:latin typeface="+mn-lt"/>
                <a:ea typeface="+mn-ea"/>
                <a:cs typeface="Arial" panose="020B0604020202020204" pitchFamily="34" charset="0"/>
              </a:rPr>
              <a:t>Independent bearer at second Node</a:t>
            </a:r>
          </a:p>
        </p:txBody>
      </p:sp>
      <p:sp>
        <p:nvSpPr>
          <p:cNvPr id="59" name="Rectangle: Rounded Corners 58">
            <a:extLst>
              <a:ext uri="{FF2B5EF4-FFF2-40B4-BE49-F238E27FC236}">
                <a16:creationId xmlns:a16="http://schemas.microsoft.com/office/drawing/2014/main" id="{06323EE8-A028-4F28-9839-A6321B102080}"/>
              </a:ext>
            </a:extLst>
          </p:cNvPr>
          <p:cNvSpPr/>
          <p:nvPr/>
        </p:nvSpPr>
        <p:spPr>
          <a:xfrm>
            <a:off x="1334728" y="668593"/>
            <a:ext cx="1858297" cy="480725"/>
          </a:xfrm>
          <a:prstGeom prst="roundRect">
            <a:avLst/>
          </a:prstGeom>
          <a:no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a:ln>
                  <a:noFill/>
                </a:ln>
                <a:solidFill>
                  <a:srgbClr val="33CCFF"/>
                </a:solidFill>
                <a:uLnTx/>
                <a:uFillTx/>
                <a:latin typeface="+mn-lt"/>
                <a:cs typeface="Arial" panose="020B0604020202020204" pitchFamily="34" charset="0"/>
              </a:rPr>
              <a:t>Option 3</a:t>
            </a:r>
          </a:p>
        </p:txBody>
      </p:sp>
      <p:sp>
        <p:nvSpPr>
          <p:cNvPr id="60" name="Rectangle: Rounded Corners 59">
            <a:extLst>
              <a:ext uri="{FF2B5EF4-FFF2-40B4-BE49-F238E27FC236}">
                <a16:creationId xmlns:a16="http://schemas.microsoft.com/office/drawing/2014/main" id="{B8888620-4DC0-4C25-B91A-80A8584EB3E4}"/>
              </a:ext>
            </a:extLst>
          </p:cNvPr>
          <p:cNvSpPr/>
          <p:nvPr/>
        </p:nvSpPr>
        <p:spPr>
          <a:xfrm>
            <a:off x="5017527" y="671926"/>
            <a:ext cx="1858297" cy="480725"/>
          </a:xfrm>
          <a:prstGeom prst="roundRect">
            <a:avLst/>
          </a:prstGeom>
          <a:no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a:ln>
                  <a:noFill/>
                </a:ln>
                <a:solidFill>
                  <a:srgbClr val="33CCFF"/>
                </a:solidFill>
                <a:uLnTx/>
                <a:uFillTx/>
                <a:latin typeface="+mn-lt"/>
                <a:cs typeface="Arial" panose="020B0604020202020204" pitchFamily="34" charset="0"/>
              </a:rPr>
              <a:t>Option 3A</a:t>
            </a:r>
          </a:p>
        </p:txBody>
      </p:sp>
      <p:sp>
        <p:nvSpPr>
          <p:cNvPr id="61" name="Rectangle: Rounded Corners 60">
            <a:extLst>
              <a:ext uri="{FF2B5EF4-FFF2-40B4-BE49-F238E27FC236}">
                <a16:creationId xmlns:a16="http://schemas.microsoft.com/office/drawing/2014/main" id="{8B4D86B4-A0DB-4BD1-B93A-8F66204F60E6}"/>
              </a:ext>
            </a:extLst>
          </p:cNvPr>
          <p:cNvSpPr/>
          <p:nvPr/>
        </p:nvSpPr>
        <p:spPr>
          <a:xfrm>
            <a:off x="8092302" y="2792360"/>
            <a:ext cx="1649361" cy="1730477"/>
          </a:xfrm>
          <a:prstGeom prst="roundRect">
            <a:avLst/>
          </a:prstGeom>
          <a:solidFill>
            <a:srgbClr val="33CCFF"/>
          </a:solidFill>
          <a:ln w="12700" cap="flat" cmpd="sng" algn="ctr">
            <a:solidFill>
              <a:sysClr val="windowText" lastClr="000000"/>
            </a:solidFill>
            <a:prstDash val="solid"/>
            <a:miter lim="800000"/>
          </a:ln>
          <a:effectLst/>
          <a:scene3d>
            <a:camera prst="orthographicFront">
              <a:rot lat="0" lon="0" rev="0"/>
            </a:camera>
            <a:lightRig rig="contrasting" dir="t">
              <a:rot lat="0" lon="0" rev="7800000"/>
            </a:lightRig>
          </a:scene3d>
          <a:sp3d>
            <a:bevelT w="139700" h="139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Arial" panose="020B0604020202020204" pitchFamily="34" charset="0"/>
            </a:endParaRPr>
          </a:p>
        </p:txBody>
      </p:sp>
      <p:sp>
        <p:nvSpPr>
          <p:cNvPr id="62" name="Rectangle: Rounded Corners 61">
            <a:extLst>
              <a:ext uri="{FF2B5EF4-FFF2-40B4-BE49-F238E27FC236}">
                <a16:creationId xmlns:a16="http://schemas.microsoft.com/office/drawing/2014/main" id="{46F04E17-D7AB-43F5-9058-A1415675862C}"/>
              </a:ext>
            </a:extLst>
          </p:cNvPr>
          <p:cNvSpPr/>
          <p:nvPr/>
        </p:nvSpPr>
        <p:spPr>
          <a:xfrm>
            <a:off x="8232412" y="3033251"/>
            <a:ext cx="599768" cy="235974"/>
          </a:xfrm>
          <a:prstGeom prst="roundRect">
            <a:avLst/>
          </a:prstGeom>
          <a:solidFill>
            <a:srgbClr val="023E7D"/>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mn-lt"/>
                <a:ea typeface="+mn-ea"/>
                <a:cs typeface="Arial" panose="020B0604020202020204" pitchFamily="34" charset="0"/>
              </a:rPr>
              <a:t>PDCP</a:t>
            </a:r>
          </a:p>
        </p:txBody>
      </p:sp>
      <p:sp>
        <p:nvSpPr>
          <p:cNvPr id="63" name="Rectangle: Rounded Corners 62">
            <a:extLst>
              <a:ext uri="{FF2B5EF4-FFF2-40B4-BE49-F238E27FC236}">
                <a16:creationId xmlns:a16="http://schemas.microsoft.com/office/drawing/2014/main" id="{74AA9DE5-EC15-4082-91C5-043BC21C49DE}"/>
              </a:ext>
            </a:extLst>
          </p:cNvPr>
          <p:cNvSpPr/>
          <p:nvPr/>
        </p:nvSpPr>
        <p:spPr>
          <a:xfrm>
            <a:off x="8232412" y="3421625"/>
            <a:ext cx="599768" cy="235974"/>
          </a:xfrm>
          <a:prstGeom prst="roundRect">
            <a:avLst/>
          </a:prstGeom>
          <a:solidFill>
            <a:srgbClr val="023E7D"/>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mn-lt"/>
                <a:ea typeface="+mn-ea"/>
                <a:cs typeface="Arial" panose="020B0604020202020204" pitchFamily="34" charset="0"/>
              </a:rPr>
              <a:t>RLC</a:t>
            </a:r>
          </a:p>
        </p:txBody>
      </p:sp>
      <p:sp>
        <p:nvSpPr>
          <p:cNvPr id="64" name="Rectangle: Rounded Corners 63">
            <a:extLst>
              <a:ext uri="{FF2B5EF4-FFF2-40B4-BE49-F238E27FC236}">
                <a16:creationId xmlns:a16="http://schemas.microsoft.com/office/drawing/2014/main" id="{A4A5AE6E-B779-46BB-B735-73EA42C8728C}"/>
              </a:ext>
            </a:extLst>
          </p:cNvPr>
          <p:cNvSpPr/>
          <p:nvPr/>
        </p:nvSpPr>
        <p:spPr>
          <a:xfrm>
            <a:off x="9001786" y="3421625"/>
            <a:ext cx="599768" cy="235974"/>
          </a:xfrm>
          <a:prstGeom prst="roundRect">
            <a:avLst/>
          </a:prstGeom>
          <a:solidFill>
            <a:srgbClr val="023E7D"/>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mn-lt"/>
                <a:ea typeface="+mn-ea"/>
                <a:cs typeface="Arial" panose="020B0604020202020204" pitchFamily="34" charset="0"/>
              </a:rPr>
              <a:t>RLC</a:t>
            </a:r>
          </a:p>
        </p:txBody>
      </p:sp>
      <p:sp>
        <p:nvSpPr>
          <p:cNvPr id="65" name="Rectangle: Rounded Corners 64">
            <a:extLst>
              <a:ext uri="{FF2B5EF4-FFF2-40B4-BE49-F238E27FC236}">
                <a16:creationId xmlns:a16="http://schemas.microsoft.com/office/drawing/2014/main" id="{B216A81C-BA97-42FF-A1B9-B68EB7988BDB}"/>
              </a:ext>
            </a:extLst>
          </p:cNvPr>
          <p:cNvSpPr/>
          <p:nvPr/>
        </p:nvSpPr>
        <p:spPr>
          <a:xfrm>
            <a:off x="8232412" y="3809999"/>
            <a:ext cx="1369142" cy="235974"/>
          </a:xfrm>
          <a:prstGeom prst="roundRect">
            <a:avLst/>
          </a:prstGeom>
          <a:solidFill>
            <a:srgbClr val="023E7D"/>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mn-lt"/>
                <a:ea typeface="+mn-ea"/>
                <a:cs typeface="Arial" panose="020B0604020202020204" pitchFamily="34" charset="0"/>
              </a:rPr>
              <a:t>MAC</a:t>
            </a:r>
          </a:p>
        </p:txBody>
      </p:sp>
      <p:sp>
        <p:nvSpPr>
          <p:cNvPr id="66" name="Cloud 65">
            <a:extLst>
              <a:ext uri="{FF2B5EF4-FFF2-40B4-BE49-F238E27FC236}">
                <a16:creationId xmlns:a16="http://schemas.microsoft.com/office/drawing/2014/main" id="{96C98A6A-D6E0-415E-90BE-9299A8A3C7E3}"/>
              </a:ext>
            </a:extLst>
          </p:cNvPr>
          <p:cNvSpPr/>
          <p:nvPr/>
        </p:nvSpPr>
        <p:spPr>
          <a:xfrm>
            <a:off x="8168501" y="1821425"/>
            <a:ext cx="3407148" cy="684570"/>
          </a:xfrm>
          <a:prstGeom prst="cloud">
            <a:avLst/>
          </a:prstGeom>
          <a:solidFill>
            <a:srgbClr val="7AE582"/>
          </a:solidFill>
          <a:ln w="12700" cap="flat" cmpd="sng" algn="ctr">
            <a:solidFill>
              <a:sysClr val="window" lastClr="FFFFFF">
                <a:lumMod val="9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uLnTx/>
                <a:uFillTx/>
                <a:latin typeface="+mn-lt"/>
                <a:ea typeface="+mn-ea"/>
                <a:cs typeface="Arial" panose="020B0604020202020204" pitchFamily="34" charset="0"/>
              </a:rPr>
              <a:t>      EPC</a:t>
            </a:r>
          </a:p>
        </p:txBody>
      </p:sp>
      <p:sp>
        <p:nvSpPr>
          <p:cNvPr id="67" name="TextBox 66">
            <a:extLst>
              <a:ext uri="{FF2B5EF4-FFF2-40B4-BE49-F238E27FC236}">
                <a16:creationId xmlns:a16="http://schemas.microsoft.com/office/drawing/2014/main" id="{8785FE10-DBDD-41AA-A58C-F36AE09ABD0D}"/>
              </a:ext>
            </a:extLst>
          </p:cNvPr>
          <p:cNvSpPr txBox="1"/>
          <p:nvPr/>
        </p:nvSpPr>
        <p:spPr>
          <a:xfrm>
            <a:off x="8554543" y="4206622"/>
            <a:ext cx="792205" cy="261610"/>
          </a:xfrm>
          <a:prstGeom prst="rect">
            <a:avLst/>
          </a:prstGeom>
          <a:noFill/>
        </p:spPr>
        <p:txBody>
          <a:bodyPr wrap="none" rtlCol="0">
            <a:spAutoFit/>
          </a:bodyPr>
          <a:lstStyle/>
          <a:p>
            <a:r>
              <a:rPr lang="en-US" sz="1100" b="1" dirty="0">
                <a:solidFill>
                  <a:schemeClr val="bg1">
                    <a:lumMod val="95000"/>
                  </a:schemeClr>
                </a:solidFill>
                <a:effectLst>
                  <a:outerShdw blurRad="38100" dist="38100" dir="2700000" algn="tl">
                    <a:srgbClr val="000000">
                      <a:alpha val="43137"/>
                    </a:srgbClr>
                  </a:outerShdw>
                </a:effectLst>
                <a:latin typeface="+mn-lt"/>
                <a:cs typeface="Arial" panose="020B0604020202020204" pitchFamily="34" charset="0"/>
              </a:rPr>
              <a:t>LTE eNB</a:t>
            </a:r>
          </a:p>
        </p:txBody>
      </p:sp>
      <p:cxnSp>
        <p:nvCxnSpPr>
          <p:cNvPr id="68" name="Straight Connector 67">
            <a:extLst>
              <a:ext uri="{FF2B5EF4-FFF2-40B4-BE49-F238E27FC236}">
                <a16:creationId xmlns:a16="http://schemas.microsoft.com/office/drawing/2014/main" id="{082D1E0A-B458-48DC-99A8-E9FBD3833770}"/>
              </a:ext>
            </a:extLst>
          </p:cNvPr>
          <p:cNvCxnSpPr/>
          <p:nvPr/>
        </p:nvCxnSpPr>
        <p:spPr>
          <a:xfrm>
            <a:off x="8832180" y="2445773"/>
            <a:ext cx="0" cy="346587"/>
          </a:xfrm>
          <a:prstGeom prst="line">
            <a:avLst/>
          </a:prstGeom>
          <a:noFill/>
          <a:ln w="28575" cap="flat" cmpd="sng" algn="ctr">
            <a:solidFill>
              <a:srgbClr val="FF0000"/>
            </a:solidFill>
            <a:prstDash val="sysDash"/>
            <a:miter lim="800000"/>
          </a:ln>
          <a:effectLst/>
        </p:spPr>
      </p:cxnSp>
      <p:cxnSp>
        <p:nvCxnSpPr>
          <p:cNvPr id="69" name="Straight Connector 68">
            <a:extLst>
              <a:ext uri="{FF2B5EF4-FFF2-40B4-BE49-F238E27FC236}">
                <a16:creationId xmlns:a16="http://schemas.microsoft.com/office/drawing/2014/main" id="{3DD67CBE-FB25-474E-A435-C07C2F6EBACF}"/>
              </a:ext>
            </a:extLst>
          </p:cNvPr>
          <p:cNvCxnSpPr/>
          <p:nvPr/>
        </p:nvCxnSpPr>
        <p:spPr>
          <a:xfrm>
            <a:off x="9073071" y="2445773"/>
            <a:ext cx="0" cy="346587"/>
          </a:xfrm>
          <a:prstGeom prst="line">
            <a:avLst/>
          </a:prstGeom>
          <a:noFill/>
          <a:ln w="28575" cap="flat" cmpd="sng" algn="ctr">
            <a:solidFill>
              <a:sysClr val="windowText" lastClr="000000"/>
            </a:solidFill>
            <a:prstDash val="solid"/>
            <a:miter lim="800000"/>
          </a:ln>
          <a:effectLst/>
        </p:spPr>
      </p:cxnSp>
      <p:cxnSp>
        <p:nvCxnSpPr>
          <p:cNvPr id="70" name="Straight Arrow Connector 69">
            <a:extLst>
              <a:ext uri="{FF2B5EF4-FFF2-40B4-BE49-F238E27FC236}">
                <a16:creationId xmlns:a16="http://schemas.microsoft.com/office/drawing/2014/main" id="{D945CE63-F3BA-480A-AAD3-6C1C7ABDC102}"/>
              </a:ext>
            </a:extLst>
          </p:cNvPr>
          <p:cNvCxnSpPr>
            <a:cxnSpLocks/>
          </p:cNvCxnSpPr>
          <p:nvPr/>
        </p:nvCxnSpPr>
        <p:spPr>
          <a:xfrm>
            <a:off x="8515463" y="3269225"/>
            <a:ext cx="0" cy="192956"/>
          </a:xfrm>
          <a:prstGeom prst="straightConnector1">
            <a:avLst/>
          </a:prstGeom>
          <a:noFill/>
          <a:ln w="28575" cap="flat" cmpd="sng" algn="ctr">
            <a:solidFill>
              <a:sysClr val="windowText" lastClr="000000"/>
            </a:solidFill>
            <a:prstDash val="solid"/>
            <a:miter lim="800000"/>
            <a:tailEnd type="triangle"/>
          </a:ln>
          <a:effectLst/>
        </p:spPr>
      </p:cxnSp>
      <p:cxnSp>
        <p:nvCxnSpPr>
          <p:cNvPr id="71" name="Straight Arrow Connector 70">
            <a:extLst>
              <a:ext uri="{FF2B5EF4-FFF2-40B4-BE49-F238E27FC236}">
                <a16:creationId xmlns:a16="http://schemas.microsoft.com/office/drawing/2014/main" id="{696C2486-5540-441D-8002-A5F58A49CFB8}"/>
              </a:ext>
            </a:extLst>
          </p:cNvPr>
          <p:cNvCxnSpPr>
            <a:cxnSpLocks/>
          </p:cNvCxnSpPr>
          <p:nvPr/>
        </p:nvCxnSpPr>
        <p:spPr>
          <a:xfrm>
            <a:off x="8515463" y="3617043"/>
            <a:ext cx="0" cy="192956"/>
          </a:xfrm>
          <a:prstGeom prst="straightConnector1">
            <a:avLst/>
          </a:prstGeom>
          <a:noFill/>
          <a:ln w="28575" cap="flat" cmpd="sng" algn="ctr">
            <a:solidFill>
              <a:sysClr val="windowText" lastClr="000000"/>
            </a:solidFill>
            <a:prstDash val="solid"/>
            <a:miter lim="800000"/>
            <a:tailEnd type="triangle"/>
          </a:ln>
          <a:effectLst/>
        </p:spPr>
      </p:cxnSp>
      <p:cxnSp>
        <p:nvCxnSpPr>
          <p:cNvPr id="72" name="Straight Arrow Connector 71">
            <a:extLst>
              <a:ext uri="{FF2B5EF4-FFF2-40B4-BE49-F238E27FC236}">
                <a16:creationId xmlns:a16="http://schemas.microsoft.com/office/drawing/2014/main" id="{1664FAA0-8259-4E1C-97E8-D42F94A94A55}"/>
              </a:ext>
            </a:extLst>
          </p:cNvPr>
          <p:cNvCxnSpPr>
            <a:cxnSpLocks/>
          </p:cNvCxnSpPr>
          <p:nvPr/>
        </p:nvCxnSpPr>
        <p:spPr>
          <a:xfrm>
            <a:off x="9294669" y="3623803"/>
            <a:ext cx="0" cy="192956"/>
          </a:xfrm>
          <a:prstGeom prst="straightConnector1">
            <a:avLst/>
          </a:prstGeom>
          <a:noFill/>
          <a:ln w="28575" cap="flat" cmpd="sng" algn="ctr">
            <a:solidFill>
              <a:sysClr val="windowText" lastClr="000000"/>
            </a:solidFill>
            <a:prstDash val="solid"/>
            <a:miter lim="800000"/>
            <a:tailEnd type="triangle"/>
          </a:ln>
          <a:effectLst/>
        </p:spPr>
      </p:cxnSp>
      <p:sp>
        <p:nvSpPr>
          <p:cNvPr id="73" name="TextBox 72">
            <a:extLst>
              <a:ext uri="{FF2B5EF4-FFF2-40B4-BE49-F238E27FC236}">
                <a16:creationId xmlns:a16="http://schemas.microsoft.com/office/drawing/2014/main" id="{814EED43-D583-4886-BBB6-251AA9F8FC1F}"/>
              </a:ext>
            </a:extLst>
          </p:cNvPr>
          <p:cNvSpPr txBox="1"/>
          <p:nvPr/>
        </p:nvSpPr>
        <p:spPr>
          <a:xfrm>
            <a:off x="8306074" y="2475617"/>
            <a:ext cx="506870" cy="261610"/>
          </a:xfrm>
          <a:prstGeom prst="rect">
            <a:avLst/>
          </a:prstGeom>
          <a:noFill/>
        </p:spPr>
        <p:txBody>
          <a:bodyPr wrap="none" rtlCol="0">
            <a:spAutoFit/>
          </a:bodyPr>
          <a:lstStyle/>
          <a:p>
            <a:r>
              <a:rPr lang="en-US" sz="1100" b="1" dirty="0">
                <a:effectLst>
                  <a:outerShdw blurRad="38100" dist="38100" dir="2700000" algn="tl">
                    <a:srgbClr val="000000">
                      <a:alpha val="43137"/>
                    </a:srgbClr>
                  </a:outerShdw>
                </a:effectLst>
                <a:latin typeface="+mn-lt"/>
                <a:cs typeface="Arial" panose="020B0604020202020204" pitchFamily="34" charset="0"/>
              </a:rPr>
              <a:t>S1-C</a:t>
            </a:r>
          </a:p>
        </p:txBody>
      </p:sp>
      <p:sp>
        <p:nvSpPr>
          <p:cNvPr id="74" name="TextBox 73">
            <a:extLst>
              <a:ext uri="{FF2B5EF4-FFF2-40B4-BE49-F238E27FC236}">
                <a16:creationId xmlns:a16="http://schemas.microsoft.com/office/drawing/2014/main" id="{14C2C211-177F-4E4A-9C60-2334C585955A}"/>
              </a:ext>
            </a:extLst>
          </p:cNvPr>
          <p:cNvSpPr txBox="1"/>
          <p:nvPr/>
        </p:nvSpPr>
        <p:spPr>
          <a:xfrm>
            <a:off x="9140058" y="2509103"/>
            <a:ext cx="506870" cy="261610"/>
          </a:xfrm>
          <a:prstGeom prst="rect">
            <a:avLst/>
          </a:prstGeom>
          <a:noFill/>
        </p:spPr>
        <p:txBody>
          <a:bodyPr wrap="none" rtlCol="0">
            <a:spAutoFit/>
          </a:bodyPr>
          <a:lstStyle/>
          <a:p>
            <a:r>
              <a:rPr lang="en-US" sz="1100" b="1" dirty="0">
                <a:effectLst>
                  <a:outerShdw blurRad="38100" dist="38100" dir="2700000" algn="tl">
                    <a:srgbClr val="000000">
                      <a:alpha val="43137"/>
                    </a:srgbClr>
                  </a:outerShdw>
                </a:effectLst>
                <a:latin typeface="+mn-lt"/>
                <a:cs typeface="Arial" panose="020B0604020202020204" pitchFamily="34" charset="0"/>
              </a:rPr>
              <a:t>S1-U</a:t>
            </a:r>
          </a:p>
        </p:txBody>
      </p:sp>
      <p:cxnSp>
        <p:nvCxnSpPr>
          <p:cNvPr id="75" name="Straight Arrow Connector 74">
            <a:extLst>
              <a:ext uri="{FF2B5EF4-FFF2-40B4-BE49-F238E27FC236}">
                <a16:creationId xmlns:a16="http://schemas.microsoft.com/office/drawing/2014/main" id="{45E190C9-0480-4FF3-9580-380DDEAC89F0}"/>
              </a:ext>
            </a:extLst>
          </p:cNvPr>
          <p:cNvCxnSpPr>
            <a:cxnSpLocks/>
          </p:cNvCxnSpPr>
          <p:nvPr/>
        </p:nvCxnSpPr>
        <p:spPr>
          <a:xfrm>
            <a:off x="1216866" y="2784579"/>
            <a:ext cx="0" cy="274481"/>
          </a:xfrm>
          <a:prstGeom prst="straightConnector1">
            <a:avLst/>
          </a:prstGeom>
          <a:noFill/>
          <a:ln w="28575" cap="flat" cmpd="sng" algn="ctr">
            <a:solidFill>
              <a:sysClr val="windowText" lastClr="000000"/>
            </a:solidFill>
            <a:prstDash val="solid"/>
            <a:miter lim="800000"/>
            <a:tailEnd type="triangle"/>
          </a:ln>
          <a:effectLst/>
        </p:spPr>
      </p:cxnSp>
      <p:cxnSp>
        <p:nvCxnSpPr>
          <p:cNvPr id="76" name="Straight Arrow Connector 75">
            <a:extLst>
              <a:ext uri="{FF2B5EF4-FFF2-40B4-BE49-F238E27FC236}">
                <a16:creationId xmlns:a16="http://schemas.microsoft.com/office/drawing/2014/main" id="{5E793951-ED9B-4CA3-86A9-BFC5374BFCB5}"/>
              </a:ext>
            </a:extLst>
          </p:cNvPr>
          <p:cNvCxnSpPr>
            <a:cxnSpLocks/>
          </p:cNvCxnSpPr>
          <p:nvPr/>
        </p:nvCxnSpPr>
        <p:spPr>
          <a:xfrm>
            <a:off x="2009071" y="2807109"/>
            <a:ext cx="0" cy="251951"/>
          </a:xfrm>
          <a:prstGeom prst="straightConnector1">
            <a:avLst/>
          </a:prstGeom>
          <a:noFill/>
          <a:ln w="28575" cap="flat" cmpd="sng" algn="ctr">
            <a:solidFill>
              <a:sysClr val="windowText" lastClr="000000"/>
            </a:solidFill>
            <a:prstDash val="solid"/>
            <a:miter lim="800000"/>
            <a:tailEnd type="triangle"/>
          </a:ln>
          <a:effectLst/>
        </p:spPr>
      </p:cxnSp>
      <p:cxnSp>
        <p:nvCxnSpPr>
          <p:cNvPr id="77" name="Straight Arrow Connector 76">
            <a:extLst>
              <a:ext uri="{FF2B5EF4-FFF2-40B4-BE49-F238E27FC236}">
                <a16:creationId xmlns:a16="http://schemas.microsoft.com/office/drawing/2014/main" id="{FE2CE9E0-EEB8-49D6-9411-0924F1D64EE9}"/>
              </a:ext>
            </a:extLst>
          </p:cNvPr>
          <p:cNvCxnSpPr>
            <a:cxnSpLocks/>
          </p:cNvCxnSpPr>
          <p:nvPr/>
        </p:nvCxnSpPr>
        <p:spPr>
          <a:xfrm>
            <a:off x="5251172" y="2807109"/>
            <a:ext cx="0" cy="251951"/>
          </a:xfrm>
          <a:prstGeom prst="straightConnector1">
            <a:avLst/>
          </a:prstGeom>
          <a:noFill/>
          <a:ln w="28575" cap="flat" cmpd="sng" algn="ctr">
            <a:solidFill>
              <a:sysClr val="windowText" lastClr="000000"/>
            </a:solidFill>
            <a:prstDash val="solid"/>
            <a:miter lim="800000"/>
            <a:tailEnd type="triangle"/>
          </a:ln>
          <a:effectLst/>
        </p:spPr>
      </p:cxnSp>
      <p:cxnSp>
        <p:nvCxnSpPr>
          <p:cNvPr id="78" name="Straight Arrow Connector 77">
            <a:extLst>
              <a:ext uri="{FF2B5EF4-FFF2-40B4-BE49-F238E27FC236}">
                <a16:creationId xmlns:a16="http://schemas.microsoft.com/office/drawing/2014/main" id="{4A4B1ACC-3DDA-4867-BA11-678F0DC96379}"/>
              </a:ext>
            </a:extLst>
          </p:cNvPr>
          <p:cNvCxnSpPr>
            <a:cxnSpLocks/>
          </p:cNvCxnSpPr>
          <p:nvPr/>
        </p:nvCxnSpPr>
        <p:spPr>
          <a:xfrm>
            <a:off x="6760424" y="2807109"/>
            <a:ext cx="0" cy="251951"/>
          </a:xfrm>
          <a:prstGeom prst="straightConnector1">
            <a:avLst/>
          </a:prstGeom>
          <a:noFill/>
          <a:ln w="28575" cap="flat" cmpd="sng" algn="ctr">
            <a:solidFill>
              <a:sysClr val="windowText" lastClr="000000"/>
            </a:solidFill>
            <a:prstDash val="solid"/>
            <a:miter lim="800000"/>
            <a:tailEnd type="triangle"/>
          </a:ln>
          <a:effectLst/>
        </p:spPr>
      </p:cxnSp>
      <p:cxnSp>
        <p:nvCxnSpPr>
          <p:cNvPr id="79" name="Straight Arrow Connector 78">
            <a:extLst>
              <a:ext uri="{FF2B5EF4-FFF2-40B4-BE49-F238E27FC236}">
                <a16:creationId xmlns:a16="http://schemas.microsoft.com/office/drawing/2014/main" id="{9F8BED75-DE20-4960-B9C0-A12177DB967A}"/>
              </a:ext>
            </a:extLst>
          </p:cNvPr>
          <p:cNvCxnSpPr>
            <a:cxnSpLocks/>
          </p:cNvCxnSpPr>
          <p:nvPr/>
        </p:nvCxnSpPr>
        <p:spPr>
          <a:xfrm>
            <a:off x="8515463" y="2792360"/>
            <a:ext cx="0" cy="251951"/>
          </a:xfrm>
          <a:prstGeom prst="straightConnector1">
            <a:avLst/>
          </a:prstGeom>
          <a:noFill/>
          <a:ln w="28575" cap="flat" cmpd="sng" algn="ctr">
            <a:solidFill>
              <a:sysClr val="windowText" lastClr="000000"/>
            </a:solidFill>
            <a:prstDash val="solid"/>
            <a:miter lim="800000"/>
            <a:tailEnd type="triangle"/>
          </a:ln>
          <a:effectLst/>
        </p:spPr>
      </p:cxnSp>
      <p:sp>
        <p:nvSpPr>
          <p:cNvPr id="80" name="Rectangle: Rounded Corners 79">
            <a:extLst>
              <a:ext uri="{FF2B5EF4-FFF2-40B4-BE49-F238E27FC236}">
                <a16:creationId xmlns:a16="http://schemas.microsoft.com/office/drawing/2014/main" id="{BBEA9D08-6484-4FD4-A612-BD0E6CAB8F70}"/>
              </a:ext>
            </a:extLst>
          </p:cNvPr>
          <p:cNvSpPr/>
          <p:nvPr/>
        </p:nvSpPr>
        <p:spPr>
          <a:xfrm>
            <a:off x="10066397" y="2792360"/>
            <a:ext cx="1649361" cy="1730477"/>
          </a:xfrm>
          <a:prstGeom prst="roundRect">
            <a:avLst/>
          </a:prstGeom>
          <a:solidFill>
            <a:srgbClr val="33CCFF"/>
          </a:solidFill>
          <a:ln w="12700" cap="flat" cmpd="sng" algn="ctr">
            <a:solidFill>
              <a:sysClr val="windowText" lastClr="000000"/>
            </a:solidFill>
            <a:prstDash val="solid"/>
            <a:miter lim="800000"/>
          </a:ln>
          <a:effectLst/>
          <a:scene3d>
            <a:camera prst="orthographicFront">
              <a:rot lat="0" lon="0" rev="0"/>
            </a:camera>
            <a:lightRig rig="contrasting" dir="t">
              <a:rot lat="0" lon="0" rev="7800000"/>
            </a:lightRig>
          </a:scene3d>
          <a:sp3d>
            <a:bevelT w="139700" h="139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Arial" panose="020B0604020202020204" pitchFamily="34" charset="0"/>
            </a:endParaRPr>
          </a:p>
        </p:txBody>
      </p:sp>
      <p:sp>
        <p:nvSpPr>
          <p:cNvPr id="81" name="Rectangle: Rounded Corners 80">
            <a:extLst>
              <a:ext uri="{FF2B5EF4-FFF2-40B4-BE49-F238E27FC236}">
                <a16:creationId xmlns:a16="http://schemas.microsoft.com/office/drawing/2014/main" id="{7602D83C-8605-434F-A676-0EB86252C826}"/>
              </a:ext>
            </a:extLst>
          </p:cNvPr>
          <p:cNvSpPr/>
          <p:nvPr/>
        </p:nvSpPr>
        <p:spPr>
          <a:xfrm>
            <a:off x="10206507" y="3033251"/>
            <a:ext cx="599768" cy="235974"/>
          </a:xfrm>
          <a:prstGeom prst="roundRect">
            <a:avLst/>
          </a:prstGeom>
          <a:solidFill>
            <a:srgbClr val="023E7D"/>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bg1"/>
                </a:solidFill>
                <a:effectLst/>
                <a:uLnTx/>
                <a:uFillTx/>
                <a:latin typeface="+mn-lt"/>
                <a:ea typeface="+mn-ea"/>
                <a:cs typeface="Arial" panose="020B0604020202020204" pitchFamily="34" charset="0"/>
              </a:rPr>
              <a:t>NR PDCP</a:t>
            </a:r>
          </a:p>
        </p:txBody>
      </p:sp>
      <p:sp>
        <p:nvSpPr>
          <p:cNvPr id="82" name="Rectangle: Rounded Corners 81">
            <a:extLst>
              <a:ext uri="{FF2B5EF4-FFF2-40B4-BE49-F238E27FC236}">
                <a16:creationId xmlns:a16="http://schemas.microsoft.com/office/drawing/2014/main" id="{8049D545-6344-4A39-95CB-317E53A66BF4}"/>
              </a:ext>
            </a:extLst>
          </p:cNvPr>
          <p:cNvSpPr/>
          <p:nvPr/>
        </p:nvSpPr>
        <p:spPr>
          <a:xfrm>
            <a:off x="10206507" y="3421625"/>
            <a:ext cx="599768" cy="235974"/>
          </a:xfrm>
          <a:prstGeom prst="roundRect">
            <a:avLst/>
          </a:prstGeom>
          <a:solidFill>
            <a:srgbClr val="023E7D"/>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bg1"/>
                </a:solidFill>
                <a:effectLst/>
                <a:uLnTx/>
                <a:uFillTx/>
                <a:latin typeface="+mn-lt"/>
                <a:ea typeface="+mn-ea"/>
                <a:cs typeface="Arial" panose="020B0604020202020204" pitchFamily="34" charset="0"/>
              </a:rPr>
              <a:t>NR RLC</a:t>
            </a:r>
          </a:p>
        </p:txBody>
      </p:sp>
      <p:sp>
        <p:nvSpPr>
          <p:cNvPr id="83" name="Rectangle: Rounded Corners 82">
            <a:extLst>
              <a:ext uri="{FF2B5EF4-FFF2-40B4-BE49-F238E27FC236}">
                <a16:creationId xmlns:a16="http://schemas.microsoft.com/office/drawing/2014/main" id="{1B5C5B5C-11C1-4CD5-901D-9A9955F6AB9B}"/>
              </a:ext>
            </a:extLst>
          </p:cNvPr>
          <p:cNvSpPr/>
          <p:nvPr/>
        </p:nvSpPr>
        <p:spPr>
          <a:xfrm>
            <a:off x="10975881" y="3421625"/>
            <a:ext cx="599768" cy="235974"/>
          </a:xfrm>
          <a:prstGeom prst="roundRect">
            <a:avLst/>
          </a:prstGeom>
          <a:solidFill>
            <a:srgbClr val="023E7D"/>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bg1"/>
                </a:solidFill>
                <a:effectLst/>
                <a:uLnTx/>
                <a:uFillTx/>
                <a:latin typeface="+mn-lt"/>
                <a:ea typeface="+mn-ea"/>
                <a:cs typeface="Arial" panose="020B0604020202020204" pitchFamily="34" charset="0"/>
              </a:rPr>
              <a:t>NR RLC</a:t>
            </a:r>
          </a:p>
        </p:txBody>
      </p:sp>
      <p:sp>
        <p:nvSpPr>
          <p:cNvPr id="84" name="Rectangle: Rounded Corners 83">
            <a:extLst>
              <a:ext uri="{FF2B5EF4-FFF2-40B4-BE49-F238E27FC236}">
                <a16:creationId xmlns:a16="http://schemas.microsoft.com/office/drawing/2014/main" id="{4D4C075A-FAA9-47E1-86CC-B1E61270E525}"/>
              </a:ext>
            </a:extLst>
          </p:cNvPr>
          <p:cNvSpPr/>
          <p:nvPr/>
        </p:nvSpPr>
        <p:spPr>
          <a:xfrm>
            <a:off x="10206507" y="3809999"/>
            <a:ext cx="1369142" cy="235974"/>
          </a:xfrm>
          <a:prstGeom prst="roundRect">
            <a:avLst/>
          </a:prstGeom>
          <a:solidFill>
            <a:srgbClr val="023E7D"/>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mn-lt"/>
                <a:ea typeface="+mn-ea"/>
                <a:cs typeface="Arial" panose="020B0604020202020204" pitchFamily="34" charset="0"/>
              </a:rPr>
              <a:t>NR MAC</a:t>
            </a:r>
          </a:p>
        </p:txBody>
      </p:sp>
      <p:sp>
        <p:nvSpPr>
          <p:cNvPr id="85" name="TextBox 84">
            <a:extLst>
              <a:ext uri="{FF2B5EF4-FFF2-40B4-BE49-F238E27FC236}">
                <a16:creationId xmlns:a16="http://schemas.microsoft.com/office/drawing/2014/main" id="{4C58B94B-8917-45B4-9B0E-C3CD3C40E73E}"/>
              </a:ext>
            </a:extLst>
          </p:cNvPr>
          <p:cNvSpPr txBox="1"/>
          <p:nvPr/>
        </p:nvSpPr>
        <p:spPr>
          <a:xfrm>
            <a:off x="10528638" y="4206622"/>
            <a:ext cx="476412" cy="261610"/>
          </a:xfrm>
          <a:prstGeom prst="rect">
            <a:avLst/>
          </a:prstGeom>
          <a:noFill/>
        </p:spPr>
        <p:txBody>
          <a:bodyPr wrap="none" rtlCol="0">
            <a:spAutoFit/>
          </a:bodyPr>
          <a:lstStyle/>
          <a:p>
            <a:r>
              <a:rPr lang="en-US" sz="1100" b="1" dirty="0">
                <a:solidFill>
                  <a:schemeClr val="bg1">
                    <a:lumMod val="95000"/>
                  </a:schemeClr>
                </a:solidFill>
                <a:effectLst>
                  <a:outerShdw blurRad="38100" dist="38100" dir="2700000" algn="tl">
                    <a:srgbClr val="000000">
                      <a:alpha val="43137"/>
                    </a:srgbClr>
                  </a:outerShdw>
                </a:effectLst>
                <a:latin typeface="+mn-lt"/>
                <a:cs typeface="Arial" panose="020B0604020202020204" pitchFamily="34" charset="0"/>
              </a:rPr>
              <a:t>gNB</a:t>
            </a:r>
          </a:p>
        </p:txBody>
      </p:sp>
      <p:cxnSp>
        <p:nvCxnSpPr>
          <p:cNvPr id="86" name="Straight Arrow Connector 85">
            <a:extLst>
              <a:ext uri="{FF2B5EF4-FFF2-40B4-BE49-F238E27FC236}">
                <a16:creationId xmlns:a16="http://schemas.microsoft.com/office/drawing/2014/main" id="{70253C76-8C1B-4343-A64B-DCBEFF2CC906}"/>
              </a:ext>
            </a:extLst>
          </p:cNvPr>
          <p:cNvCxnSpPr>
            <a:cxnSpLocks/>
          </p:cNvCxnSpPr>
          <p:nvPr/>
        </p:nvCxnSpPr>
        <p:spPr>
          <a:xfrm>
            <a:off x="10489558" y="3269225"/>
            <a:ext cx="0" cy="192956"/>
          </a:xfrm>
          <a:prstGeom prst="straightConnector1">
            <a:avLst/>
          </a:prstGeom>
          <a:noFill/>
          <a:ln w="28575" cap="flat" cmpd="sng" algn="ctr">
            <a:solidFill>
              <a:sysClr val="windowText" lastClr="000000"/>
            </a:solidFill>
            <a:prstDash val="solid"/>
            <a:miter lim="800000"/>
            <a:tailEnd type="triangle"/>
          </a:ln>
          <a:effectLst/>
        </p:spPr>
      </p:cxnSp>
      <p:cxnSp>
        <p:nvCxnSpPr>
          <p:cNvPr id="87" name="Straight Arrow Connector 86">
            <a:extLst>
              <a:ext uri="{FF2B5EF4-FFF2-40B4-BE49-F238E27FC236}">
                <a16:creationId xmlns:a16="http://schemas.microsoft.com/office/drawing/2014/main" id="{27D0A677-4B4C-4169-92AB-C1CABF3A19E0}"/>
              </a:ext>
            </a:extLst>
          </p:cNvPr>
          <p:cNvCxnSpPr>
            <a:cxnSpLocks/>
          </p:cNvCxnSpPr>
          <p:nvPr/>
        </p:nvCxnSpPr>
        <p:spPr>
          <a:xfrm>
            <a:off x="10489558" y="3617043"/>
            <a:ext cx="0" cy="192956"/>
          </a:xfrm>
          <a:prstGeom prst="straightConnector1">
            <a:avLst/>
          </a:prstGeom>
          <a:noFill/>
          <a:ln w="28575" cap="flat" cmpd="sng" algn="ctr">
            <a:solidFill>
              <a:sysClr val="windowText" lastClr="000000"/>
            </a:solidFill>
            <a:prstDash val="solid"/>
            <a:miter lim="800000"/>
            <a:tailEnd type="triangle"/>
          </a:ln>
          <a:effectLst/>
        </p:spPr>
      </p:cxnSp>
      <p:cxnSp>
        <p:nvCxnSpPr>
          <p:cNvPr id="88" name="Straight Arrow Connector 87">
            <a:extLst>
              <a:ext uri="{FF2B5EF4-FFF2-40B4-BE49-F238E27FC236}">
                <a16:creationId xmlns:a16="http://schemas.microsoft.com/office/drawing/2014/main" id="{AB9D97D2-332A-4040-A52A-986DD21514A6}"/>
              </a:ext>
            </a:extLst>
          </p:cNvPr>
          <p:cNvCxnSpPr>
            <a:cxnSpLocks/>
          </p:cNvCxnSpPr>
          <p:nvPr/>
        </p:nvCxnSpPr>
        <p:spPr>
          <a:xfrm>
            <a:off x="11268764" y="3623803"/>
            <a:ext cx="0" cy="192956"/>
          </a:xfrm>
          <a:prstGeom prst="straightConnector1">
            <a:avLst/>
          </a:prstGeom>
          <a:noFill/>
          <a:ln w="28575" cap="flat" cmpd="sng" algn="ctr">
            <a:solidFill>
              <a:sysClr val="windowText" lastClr="000000"/>
            </a:solidFill>
            <a:prstDash val="solid"/>
            <a:miter lim="800000"/>
            <a:tailEnd type="triangle"/>
          </a:ln>
          <a:effectLst/>
        </p:spPr>
      </p:cxnSp>
      <p:cxnSp>
        <p:nvCxnSpPr>
          <p:cNvPr id="89" name="Straight Arrow Connector 88">
            <a:extLst>
              <a:ext uri="{FF2B5EF4-FFF2-40B4-BE49-F238E27FC236}">
                <a16:creationId xmlns:a16="http://schemas.microsoft.com/office/drawing/2014/main" id="{CFCBC905-888A-40D0-9DA9-67BF45C9AC51}"/>
              </a:ext>
            </a:extLst>
          </p:cNvPr>
          <p:cNvCxnSpPr>
            <a:cxnSpLocks/>
          </p:cNvCxnSpPr>
          <p:nvPr/>
        </p:nvCxnSpPr>
        <p:spPr>
          <a:xfrm>
            <a:off x="11275765" y="3266766"/>
            <a:ext cx="0" cy="192956"/>
          </a:xfrm>
          <a:prstGeom prst="straightConnector1">
            <a:avLst/>
          </a:prstGeom>
          <a:noFill/>
          <a:ln w="28575" cap="flat" cmpd="sng" algn="ctr">
            <a:solidFill>
              <a:sysClr val="windowText" lastClr="000000"/>
            </a:solidFill>
            <a:prstDash val="solid"/>
            <a:miter lim="800000"/>
            <a:tailEnd type="triangle"/>
          </a:ln>
          <a:effectLst/>
        </p:spPr>
      </p:cxnSp>
      <p:cxnSp>
        <p:nvCxnSpPr>
          <p:cNvPr id="90" name="Straight Arrow Connector 89">
            <a:extLst>
              <a:ext uri="{FF2B5EF4-FFF2-40B4-BE49-F238E27FC236}">
                <a16:creationId xmlns:a16="http://schemas.microsoft.com/office/drawing/2014/main" id="{6AE72A82-73B4-4A1C-8960-667FF703EFAF}"/>
              </a:ext>
            </a:extLst>
          </p:cNvPr>
          <p:cNvCxnSpPr>
            <a:cxnSpLocks/>
          </p:cNvCxnSpPr>
          <p:nvPr/>
        </p:nvCxnSpPr>
        <p:spPr>
          <a:xfrm>
            <a:off x="10489558" y="2792360"/>
            <a:ext cx="0" cy="251951"/>
          </a:xfrm>
          <a:prstGeom prst="straightConnector1">
            <a:avLst/>
          </a:prstGeom>
          <a:noFill/>
          <a:ln w="28575" cap="flat" cmpd="sng" algn="ctr">
            <a:solidFill>
              <a:sysClr val="windowText" lastClr="000000"/>
            </a:solidFill>
            <a:prstDash val="solid"/>
            <a:miter lim="800000"/>
            <a:tailEnd type="triangle"/>
          </a:ln>
          <a:effectLst/>
        </p:spPr>
      </p:cxnSp>
      <p:sp>
        <p:nvSpPr>
          <p:cNvPr id="91" name="Rectangle: Rounded Corners 90">
            <a:extLst>
              <a:ext uri="{FF2B5EF4-FFF2-40B4-BE49-F238E27FC236}">
                <a16:creationId xmlns:a16="http://schemas.microsoft.com/office/drawing/2014/main" id="{43C32890-2246-4BCE-BA0A-50E796ABD632}"/>
              </a:ext>
            </a:extLst>
          </p:cNvPr>
          <p:cNvSpPr/>
          <p:nvPr/>
        </p:nvSpPr>
        <p:spPr>
          <a:xfrm>
            <a:off x="11007671" y="3018503"/>
            <a:ext cx="599768" cy="235974"/>
          </a:xfrm>
          <a:prstGeom prst="roundRect">
            <a:avLst/>
          </a:prstGeom>
          <a:solidFill>
            <a:srgbClr val="023E7D"/>
          </a:solidFill>
          <a:ln w="12700" cap="flat" cmpd="sng" algn="ctr">
            <a:solidFill>
              <a:sysClr val="windowText" lastClr="0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bg1"/>
                </a:solidFill>
                <a:effectLst/>
                <a:uLnTx/>
                <a:uFillTx/>
                <a:latin typeface="+mn-lt"/>
                <a:ea typeface="+mn-ea"/>
                <a:cs typeface="Arial" panose="020B0604020202020204" pitchFamily="34" charset="0"/>
              </a:rPr>
              <a:t>NR PDCP</a:t>
            </a:r>
          </a:p>
        </p:txBody>
      </p:sp>
      <p:cxnSp>
        <p:nvCxnSpPr>
          <p:cNvPr id="92" name="Connector: Elbow 91">
            <a:extLst>
              <a:ext uri="{FF2B5EF4-FFF2-40B4-BE49-F238E27FC236}">
                <a16:creationId xmlns:a16="http://schemas.microsoft.com/office/drawing/2014/main" id="{9A14F290-A1BD-4507-83A1-7F3714478863}"/>
              </a:ext>
            </a:extLst>
          </p:cNvPr>
          <p:cNvCxnSpPr>
            <a:endCxn id="64" idx="0"/>
          </p:cNvCxnSpPr>
          <p:nvPr/>
        </p:nvCxnSpPr>
        <p:spPr>
          <a:xfrm rot="10800000" flipV="1">
            <a:off x="9301671" y="3141405"/>
            <a:ext cx="904837" cy="280219"/>
          </a:xfrm>
          <a:prstGeom prst="bentConnector2">
            <a:avLst/>
          </a:prstGeom>
          <a:noFill/>
          <a:ln w="28575" cap="flat" cmpd="sng" algn="ctr">
            <a:solidFill>
              <a:sysClr val="windowText" lastClr="000000"/>
            </a:solidFill>
            <a:prstDash val="solid"/>
            <a:miter lim="800000"/>
            <a:tailEnd type="triangle"/>
          </a:ln>
          <a:effectLst/>
        </p:spPr>
      </p:cxnSp>
      <p:cxnSp>
        <p:nvCxnSpPr>
          <p:cNvPr id="93" name="Straight Arrow Connector 92">
            <a:extLst>
              <a:ext uri="{FF2B5EF4-FFF2-40B4-BE49-F238E27FC236}">
                <a16:creationId xmlns:a16="http://schemas.microsoft.com/office/drawing/2014/main" id="{622EB5F9-F5C3-4B7F-9AE8-D87D671BD85C}"/>
              </a:ext>
            </a:extLst>
          </p:cNvPr>
          <p:cNvCxnSpPr>
            <a:cxnSpLocks/>
          </p:cNvCxnSpPr>
          <p:nvPr/>
        </p:nvCxnSpPr>
        <p:spPr>
          <a:xfrm>
            <a:off x="11275765" y="2766552"/>
            <a:ext cx="0" cy="251951"/>
          </a:xfrm>
          <a:prstGeom prst="straightConnector1">
            <a:avLst/>
          </a:prstGeom>
          <a:noFill/>
          <a:ln w="28575" cap="flat" cmpd="sng" algn="ctr">
            <a:solidFill>
              <a:sysClr val="windowText" lastClr="000000"/>
            </a:solidFill>
            <a:prstDash val="solid"/>
            <a:miter lim="800000"/>
            <a:tailEnd type="triangle"/>
          </a:ln>
          <a:effectLst/>
        </p:spPr>
      </p:cxnSp>
      <p:sp>
        <p:nvSpPr>
          <p:cNvPr id="94" name="TextBox 93">
            <a:extLst>
              <a:ext uri="{FF2B5EF4-FFF2-40B4-BE49-F238E27FC236}">
                <a16:creationId xmlns:a16="http://schemas.microsoft.com/office/drawing/2014/main" id="{971A8CDA-5C14-4C09-9681-1EF3B4DADAE9}"/>
              </a:ext>
            </a:extLst>
          </p:cNvPr>
          <p:cNvSpPr txBox="1"/>
          <p:nvPr/>
        </p:nvSpPr>
        <p:spPr>
          <a:xfrm>
            <a:off x="10901465" y="2462981"/>
            <a:ext cx="506870" cy="261610"/>
          </a:xfrm>
          <a:prstGeom prst="rect">
            <a:avLst/>
          </a:prstGeom>
          <a:noFill/>
        </p:spPr>
        <p:txBody>
          <a:bodyPr wrap="none" rtlCol="0">
            <a:spAutoFit/>
          </a:bodyPr>
          <a:lstStyle/>
          <a:p>
            <a:r>
              <a:rPr lang="en-US" sz="1100" b="1" dirty="0">
                <a:effectLst>
                  <a:outerShdw blurRad="38100" dist="38100" dir="2700000" algn="tl">
                    <a:srgbClr val="000000">
                      <a:alpha val="43137"/>
                    </a:srgbClr>
                  </a:outerShdw>
                </a:effectLst>
                <a:latin typeface="+mn-lt"/>
                <a:cs typeface="Arial" panose="020B0604020202020204" pitchFamily="34" charset="0"/>
              </a:rPr>
              <a:t>S1-U</a:t>
            </a:r>
          </a:p>
        </p:txBody>
      </p:sp>
      <p:cxnSp>
        <p:nvCxnSpPr>
          <p:cNvPr id="95" name="Straight Connector 94">
            <a:extLst>
              <a:ext uri="{FF2B5EF4-FFF2-40B4-BE49-F238E27FC236}">
                <a16:creationId xmlns:a16="http://schemas.microsoft.com/office/drawing/2014/main" id="{A40A655C-DB16-438C-A651-AE5A42C3B31E}"/>
              </a:ext>
            </a:extLst>
          </p:cNvPr>
          <p:cNvCxnSpPr>
            <a:cxnSpLocks/>
          </p:cNvCxnSpPr>
          <p:nvPr/>
        </p:nvCxnSpPr>
        <p:spPr>
          <a:xfrm>
            <a:off x="10922385" y="2365247"/>
            <a:ext cx="0" cy="399383"/>
          </a:xfrm>
          <a:prstGeom prst="line">
            <a:avLst/>
          </a:prstGeom>
          <a:noFill/>
          <a:ln w="28575" cap="flat" cmpd="sng" algn="ctr">
            <a:solidFill>
              <a:sysClr val="windowText" lastClr="000000"/>
            </a:solidFill>
            <a:prstDash val="solid"/>
            <a:miter lim="800000"/>
          </a:ln>
          <a:effectLst/>
        </p:spPr>
      </p:cxnSp>
      <p:sp>
        <p:nvSpPr>
          <p:cNvPr id="96" name="Rectangle: Rounded Corners 95">
            <a:extLst>
              <a:ext uri="{FF2B5EF4-FFF2-40B4-BE49-F238E27FC236}">
                <a16:creationId xmlns:a16="http://schemas.microsoft.com/office/drawing/2014/main" id="{D379DBB9-607B-4A4B-8A92-FA7386E09B56}"/>
              </a:ext>
            </a:extLst>
          </p:cNvPr>
          <p:cNvSpPr/>
          <p:nvPr/>
        </p:nvSpPr>
        <p:spPr>
          <a:xfrm>
            <a:off x="8082521" y="1305234"/>
            <a:ext cx="3971825" cy="385916"/>
          </a:xfrm>
          <a:prstGeom prst="roundRect">
            <a:avLst/>
          </a:prstGeom>
          <a:solidFill>
            <a:srgbClr val="00B0F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chemeClr val="bg1"/>
                </a:solidFill>
                <a:uLnTx/>
                <a:uFillTx/>
                <a:latin typeface="+mn-lt"/>
                <a:ea typeface="+mn-ea"/>
                <a:cs typeface="Arial" panose="020B0604020202020204" pitchFamily="34" charset="0"/>
              </a:rPr>
              <a:t>Bearer split at Secondary Node </a:t>
            </a:r>
          </a:p>
        </p:txBody>
      </p:sp>
      <p:sp>
        <p:nvSpPr>
          <p:cNvPr id="97" name="Rectangle: Rounded Corners 96">
            <a:extLst>
              <a:ext uri="{FF2B5EF4-FFF2-40B4-BE49-F238E27FC236}">
                <a16:creationId xmlns:a16="http://schemas.microsoft.com/office/drawing/2014/main" id="{9839D7A1-D53D-4171-884F-63916FE6AE96}"/>
              </a:ext>
            </a:extLst>
          </p:cNvPr>
          <p:cNvSpPr/>
          <p:nvPr/>
        </p:nvSpPr>
        <p:spPr>
          <a:xfrm>
            <a:off x="8809521" y="668592"/>
            <a:ext cx="1858297" cy="480725"/>
          </a:xfrm>
          <a:prstGeom prst="roundRect">
            <a:avLst/>
          </a:prstGeom>
          <a:no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a:ln>
                  <a:noFill/>
                </a:ln>
                <a:solidFill>
                  <a:srgbClr val="33CCFF"/>
                </a:solidFill>
                <a:uLnTx/>
                <a:uFillTx/>
                <a:latin typeface="+mn-lt"/>
                <a:cs typeface="Arial" panose="020B0604020202020204" pitchFamily="34" charset="0"/>
              </a:rPr>
              <a:t>Option 3X</a:t>
            </a:r>
          </a:p>
        </p:txBody>
      </p:sp>
      <p:sp>
        <p:nvSpPr>
          <p:cNvPr id="98" name="Rectangle 97">
            <a:extLst>
              <a:ext uri="{FF2B5EF4-FFF2-40B4-BE49-F238E27FC236}">
                <a16:creationId xmlns:a16="http://schemas.microsoft.com/office/drawing/2014/main" id="{DEE06EC2-8A38-4E19-9487-C683BED493F5}"/>
              </a:ext>
            </a:extLst>
          </p:cNvPr>
          <p:cNvSpPr/>
          <p:nvPr/>
        </p:nvSpPr>
        <p:spPr>
          <a:xfrm>
            <a:off x="6958" y="151792"/>
            <a:ext cx="4698433" cy="401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a:lnSpc>
                <a:spcPct val="90000"/>
              </a:lnSpc>
            </a:pPr>
            <a:r>
              <a:rPr lang="en-US" sz="2800" b="1" dirty="0">
                <a:solidFill>
                  <a:srgbClr val="023E82"/>
                </a:solidFill>
                <a:latin typeface="+mj-lt"/>
                <a:ea typeface="+mj-ea"/>
                <a:cs typeface="+mj-cs"/>
              </a:rPr>
              <a:t>Option 3 EN-DC</a:t>
            </a:r>
          </a:p>
        </p:txBody>
      </p:sp>
      <p:sp>
        <p:nvSpPr>
          <p:cNvPr id="99" name="TextBox 98">
            <a:extLst>
              <a:ext uri="{FF2B5EF4-FFF2-40B4-BE49-F238E27FC236}">
                <a16:creationId xmlns:a16="http://schemas.microsoft.com/office/drawing/2014/main" id="{40DA75B7-0726-45E0-A0E9-3D493A63C1AC}"/>
              </a:ext>
            </a:extLst>
          </p:cNvPr>
          <p:cNvSpPr txBox="1"/>
          <p:nvPr/>
        </p:nvSpPr>
        <p:spPr>
          <a:xfrm>
            <a:off x="9659234" y="2694913"/>
            <a:ext cx="526106" cy="261610"/>
          </a:xfrm>
          <a:prstGeom prst="rect">
            <a:avLst/>
          </a:prstGeom>
          <a:noFill/>
        </p:spPr>
        <p:txBody>
          <a:bodyPr wrap="none" rtlCol="0">
            <a:spAutoFit/>
          </a:bodyPr>
          <a:lstStyle/>
          <a:p>
            <a:r>
              <a:rPr lang="en-US" sz="1100" b="1" dirty="0">
                <a:effectLst>
                  <a:outerShdw blurRad="38100" dist="38100" dir="2700000" algn="tl">
                    <a:srgbClr val="000000">
                      <a:alpha val="43137"/>
                    </a:srgbClr>
                  </a:outerShdw>
                </a:effectLst>
                <a:latin typeface="+mn-lt"/>
                <a:cs typeface="Arial" panose="020B0604020202020204" pitchFamily="34" charset="0"/>
              </a:rPr>
              <a:t>X2-C</a:t>
            </a:r>
          </a:p>
        </p:txBody>
      </p:sp>
      <p:cxnSp>
        <p:nvCxnSpPr>
          <p:cNvPr id="100" name="Straight Connector 99">
            <a:extLst>
              <a:ext uri="{FF2B5EF4-FFF2-40B4-BE49-F238E27FC236}">
                <a16:creationId xmlns:a16="http://schemas.microsoft.com/office/drawing/2014/main" id="{FBE9FA41-B640-454C-A2EB-E631F6282D55}"/>
              </a:ext>
            </a:extLst>
          </p:cNvPr>
          <p:cNvCxnSpPr>
            <a:cxnSpLocks/>
          </p:cNvCxnSpPr>
          <p:nvPr/>
        </p:nvCxnSpPr>
        <p:spPr>
          <a:xfrm flipH="1">
            <a:off x="9730258" y="3033251"/>
            <a:ext cx="336139" cy="0"/>
          </a:xfrm>
          <a:prstGeom prst="line">
            <a:avLst/>
          </a:prstGeom>
          <a:noFill/>
          <a:ln w="28575" cap="flat" cmpd="sng" algn="ctr">
            <a:solidFill>
              <a:srgbClr val="FF0000"/>
            </a:solidFill>
            <a:prstDash val="sysDash"/>
            <a:miter lim="800000"/>
          </a:ln>
          <a:effectLst/>
        </p:spPr>
      </p:cxnSp>
      <p:sp>
        <p:nvSpPr>
          <p:cNvPr id="101" name="TextBox 100">
            <a:extLst>
              <a:ext uri="{FF2B5EF4-FFF2-40B4-BE49-F238E27FC236}">
                <a16:creationId xmlns:a16="http://schemas.microsoft.com/office/drawing/2014/main" id="{90CDEBA9-9D07-4A3C-B5B3-05C8F4F19FE5}"/>
              </a:ext>
            </a:extLst>
          </p:cNvPr>
          <p:cNvSpPr txBox="1"/>
          <p:nvPr/>
        </p:nvSpPr>
        <p:spPr>
          <a:xfrm>
            <a:off x="9627349" y="3181661"/>
            <a:ext cx="511679" cy="261610"/>
          </a:xfrm>
          <a:prstGeom prst="rect">
            <a:avLst/>
          </a:prstGeom>
          <a:noFill/>
        </p:spPr>
        <p:txBody>
          <a:bodyPr wrap="none" rtlCol="0">
            <a:spAutoFit/>
          </a:bodyPr>
          <a:lstStyle/>
          <a:p>
            <a:r>
              <a:rPr lang="en-US" sz="1100" b="1" dirty="0">
                <a:solidFill>
                  <a:srgbClr val="0070C0"/>
                </a:solidFill>
                <a:effectLst>
                  <a:outerShdw blurRad="38100" dist="38100" dir="2700000" algn="tl">
                    <a:srgbClr val="000000">
                      <a:alpha val="43137"/>
                    </a:srgbClr>
                  </a:outerShdw>
                </a:effectLst>
                <a:latin typeface="+mn-lt"/>
                <a:cs typeface="Arial" panose="020B0604020202020204" pitchFamily="34" charset="0"/>
              </a:rPr>
              <a:t>X2-U</a:t>
            </a:r>
          </a:p>
        </p:txBody>
      </p:sp>
    </p:spTree>
    <p:extLst>
      <p:ext uri="{BB962C8B-B14F-4D97-AF65-F5344CB8AC3E}">
        <p14:creationId xmlns:p14="http://schemas.microsoft.com/office/powerpoint/2010/main" val="366602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00"/>
                                        <p:tgtEl>
                                          <p:spTgt spid="17"/>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par>
                                <p:cTn id="44" presetID="22" presetClass="entr" presetSubtype="4"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down)">
                                      <p:cBhvr>
                                        <p:cTn id="46" dur="500"/>
                                        <p:tgtEl>
                                          <p:spTgt spid="19"/>
                                        </p:tgtEl>
                                      </p:cBhvr>
                                    </p:animEffect>
                                  </p:childTnLst>
                                </p:cTn>
                              </p:par>
                              <p:par>
                                <p:cTn id="47" presetID="22" presetClass="entr" presetSubtype="4"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down)">
                                      <p:cBhvr>
                                        <p:cTn id="49" dur="500"/>
                                        <p:tgtEl>
                                          <p:spTgt spid="20"/>
                                        </p:tgtEl>
                                      </p:cBhvr>
                                    </p:animEffect>
                                  </p:childTnLst>
                                </p:cTn>
                              </p:par>
                              <p:par>
                                <p:cTn id="50" presetID="22" presetClass="entr" presetSubtype="4"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down)">
                                      <p:cBhvr>
                                        <p:cTn id="52" dur="500"/>
                                        <p:tgtEl>
                                          <p:spTgt spid="21"/>
                                        </p:tgtEl>
                                      </p:cBhvr>
                                    </p:animEffect>
                                  </p:childTnLst>
                                </p:cTn>
                              </p:par>
                              <p:par>
                                <p:cTn id="53" presetID="22" presetClass="entr" presetSubtype="4"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down)">
                                      <p:cBhvr>
                                        <p:cTn id="55" dur="500"/>
                                        <p:tgtEl>
                                          <p:spTgt spid="22"/>
                                        </p:tgtEl>
                                      </p:cBhvr>
                                    </p:animEffect>
                                  </p:childTnLst>
                                </p:cTn>
                              </p:par>
                              <p:par>
                                <p:cTn id="56" presetID="22" presetClass="entr" presetSubtype="4"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down)">
                                      <p:cBhvr>
                                        <p:cTn id="58" dur="500"/>
                                        <p:tgtEl>
                                          <p:spTgt spid="23"/>
                                        </p:tgtEl>
                                      </p:cBhvr>
                                    </p:animEffect>
                                  </p:childTnLst>
                                </p:cTn>
                              </p:par>
                              <p:par>
                                <p:cTn id="59" presetID="22" presetClass="entr" presetSubtype="4"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wipe(down)">
                                      <p:cBhvr>
                                        <p:cTn id="61" dur="500"/>
                                        <p:tgtEl>
                                          <p:spTgt spid="24"/>
                                        </p:tgtEl>
                                      </p:cBhvr>
                                    </p:animEffect>
                                  </p:childTnLst>
                                </p:cTn>
                              </p:par>
                              <p:par>
                                <p:cTn id="62" presetID="22" presetClass="entr" presetSubtype="4"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down)">
                                      <p:cBhvr>
                                        <p:cTn id="64" dur="500"/>
                                        <p:tgtEl>
                                          <p:spTgt spid="25"/>
                                        </p:tgtEl>
                                      </p:cBhvr>
                                    </p:animEffect>
                                  </p:childTnLst>
                                </p:cTn>
                              </p:par>
                              <p:par>
                                <p:cTn id="65" presetID="22" presetClass="entr" presetSubtype="4"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down)">
                                      <p:cBhvr>
                                        <p:cTn id="67" dur="500"/>
                                        <p:tgtEl>
                                          <p:spTgt spid="26"/>
                                        </p:tgtEl>
                                      </p:cBhvr>
                                    </p:animEffect>
                                  </p:childTnLst>
                                </p:cTn>
                              </p:par>
                              <p:par>
                                <p:cTn id="68" presetID="22" presetClass="entr" presetSubtype="4" fill="hold"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wipe(down)">
                                      <p:cBhvr>
                                        <p:cTn id="70" dur="500"/>
                                        <p:tgtEl>
                                          <p:spTgt spid="27"/>
                                        </p:tgtEl>
                                      </p:cBhvr>
                                    </p:animEffect>
                                  </p:childTnLst>
                                </p:cTn>
                              </p:par>
                              <p:par>
                                <p:cTn id="71" presetID="22" presetClass="entr" presetSubtype="4" fill="hold"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wipe(down)">
                                      <p:cBhvr>
                                        <p:cTn id="73" dur="500"/>
                                        <p:tgtEl>
                                          <p:spTgt spid="28"/>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wipe(down)">
                                      <p:cBhvr>
                                        <p:cTn id="76" dur="500"/>
                                        <p:tgtEl>
                                          <p:spTgt spid="29"/>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wipe(down)">
                                      <p:cBhvr>
                                        <p:cTn id="79" dur="500"/>
                                        <p:tgtEl>
                                          <p:spTgt spid="30"/>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down)">
                                      <p:cBhvr>
                                        <p:cTn id="82" dur="500"/>
                                        <p:tgtEl>
                                          <p:spTgt spid="31"/>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wipe(down)">
                                      <p:cBhvr>
                                        <p:cTn id="85" dur="500"/>
                                        <p:tgtEl>
                                          <p:spTgt spid="32"/>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wipe(down)">
                                      <p:cBhvr>
                                        <p:cTn id="88" dur="500"/>
                                        <p:tgtEl>
                                          <p:spTgt spid="34"/>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wipe(down)">
                                      <p:cBhvr>
                                        <p:cTn id="91" dur="500"/>
                                        <p:tgtEl>
                                          <p:spTgt spid="59"/>
                                        </p:tgtEl>
                                      </p:cBhvr>
                                    </p:animEffect>
                                  </p:childTnLst>
                                </p:cTn>
                              </p:par>
                              <p:par>
                                <p:cTn id="92" presetID="22" presetClass="entr" presetSubtype="4" fill="hold" nodeType="withEffect">
                                  <p:stCondLst>
                                    <p:cond delay="0"/>
                                  </p:stCondLst>
                                  <p:childTnLst>
                                    <p:set>
                                      <p:cBhvr>
                                        <p:cTn id="93" dur="1" fill="hold">
                                          <p:stCondLst>
                                            <p:cond delay="0"/>
                                          </p:stCondLst>
                                        </p:cTn>
                                        <p:tgtEl>
                                          <p:spTgt spid="75"/>
                                        </p:tgtEl>
                                        <p:attrNameLst>
                                          <p:attrName>style.visibility</p:attrName>
                                        </p:attrNameLst>
                                      </p:cBhvr>
                                      <p:to>
                                        <p:strVal val="visible"/>
                                      </p:to>
                                    </p:set>
                                    <p:animEffect transition="in" filter="wipe(down)">
                                      <p:cBhvr>
                                        <p:cTn id="94" dur="500"/>
                                        <p:tgtEl>
                                          <p:spTgt spid="75"/>
                                        </p:tgtEl>
                                      </p:cBhvr>
                                    </p:animEffect>
                                  </p:childTnLst>
                                </p:cTn>
                              </p:par>
                              <p:par>
                                <p:cTn id="95" presetID="22" presetClass="entr" presetSubtype="4" fill="hold" nodeType="with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wipe(down)">
                                      <p:cBhvr>
                                        <p:cTn id="97" dur="500"/>
                                        <p:tgtEl>
                                          <p:spTgt spid="7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5"/>
                                        </p:tgtEl>
                                        <p:attrNameLst>
                                          <p:attrName>style.visibility</p:attrName>
                                        </p:attrNameLst>
                                      </p:cBhvr>
                                      <p:to>
                                        <p:strVal val="visible"/>
                                      </p:to>
                                    </p:set>
                                    <p:animEffect transition="in" filter="wipe(down)">
                                      <p:cBhvr>
                                        <p:cTn id="102" dur="500"/>
                                        <p:tgtEl>
                                          <p:spTgt spid="5"/>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wipe(down)">
                                      <p:cBhvr>
                                        <p:cTn id="105" dur="500"/>
                                        <p:tgtEl>
                                          <p:spTgt spid="35"/>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wipe(down)">
                                      <p:cBhvr>
                                        <p:cTn id="108" dur="500"/>
                                        <p:tgtEl>
                                          <p:spTgt spid="36"/>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37"/>
                                        </p:tgtEl>
                                        <p:attrNameLst>
                                          <p:attrName>style.visibility</p:attrName>
                                        </p:attrNameLst>
                                      </p:cBhvr>
                                      <p:to>
                                        <p:strVal val="visible"/>
                                      </p:to>
                                    </p:set>
                                    <p:animEffect transition="in" filter="wipe(down)">
                                      <p:cBhvr>
                                        <p:cTn id="111" dur="500"/>
                                        <p:tgtEl>
                                          <p:spTgt spid="37"/>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38"/>
                                        </p:tgtEl>
                                        <p:attrNameLst>
                                          <p:attrName>style.visibility</p:attrName>
                                        </p:attrNameLst>
                                      </p:cBhvr>
                                      <p:to>
                                        <p:strVal val="visible"/>
                                      </p:to>
                                    </p:set>
                                    <p:animEffect transition="in" filter="wipe(down)">
                                      <p:cBhvr>
                                        <p:cTn id="114" dur="500"/>
                                        <p:tgtEl>
                                          <p:spTgt spid="38"/>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wipe(down)">
                                      <p:cBhvr>
                                        <p:cTn id="117" dur="500"/>
                                        <p:tgtEl>
                                          <p:spTgt spid="39"/>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40"/>
                                        </p:tgtEl>
                                        <p:attrNameLst>
                                          <p:attrName>style.visibility</p:attrName>
                                        </p:attrNameLst>
                                      </p:cBhvr>
                                      <p:to>
                                        <p:strVal val="visible"/>
                                      </p:to>
                                    </p:set>
                                    <p:animEffect transition="in" filter="wipe(down)">
                                      <p:cBhvr>
                                        <p:cTn id="120" dur="500"/>
                                        <p:tgtEl>
                                          <p:spTgt spid="40"/>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41"/>
                                        </p:tgtEl>
                                        <p:attrNameLst>
                                          <p:attrName>style.visibility</p:attrName>
                                        </p:attrNameLst>
                                      </p:cBhvr>
                                      <p:to>
                                        <p:strVal val="visible"/>
                                      </p:to>
                                    </p:set>
                                    <p:animEffect transition="in" filter="wipe(down)">
                                      <p:cBhvr>
                                        <p:cTn id="123" dur="500"/>
                                        <p:tgtEl>
                                          <p:spTgt spid="41"/>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42"/>
                                        </p:tgtEl>
                                        <p:attrNameLst>
                                          <p:attrName>style.visibility</p:attrName>
                                        </p:attrNameLst>
                                      </p:cBhvr>
                                      <p:to>
                                        <p:strVal val="visible"/>
                                      </p:to>
                                    </p:set>
                                    <p:animEffect transition="in" filter="wipe(down)">
                                      <p:cBhvr>
                                        <p:cTn id="126" dur="500"/>
                                        <p:tgtEl>
                                          <p:spTgt spid="42"/>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43"/>
                                        </p:tgtEl>
                                        <p:attrNameLst>
                                          <p:attrName>style.visibility</p:attrName>
                                        </p:attrNameLst>
                                      </p:cBhvr>
                                      <p:to>
                                        <p:strVal val="visible"/>
                                      </p:to>
                                    </p:set>
                                    <p:animEffect transition="in" filter="wipe(down)">
                                      <p:cBhvr>
                                        <p:cTn id="129" dur="500"/>
                                        <p:tgtEl>
                                          <p:spTgt spid="43"/>
                                        </p:tgtEl>
                                      </p:cBhvr>
                                    </p:animEffect>
                                  </p:childTnLst>
                                </p:cTn>
                              </p:par>
                              <p:par>
                                <p:cTn id="130" presetID="22" presetClass="entr" presetSubtype="4" fill="hold" grpId="0" nodeType="with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wipe(down)">
                                      <p:cBhvr>
                                        <p:cTn id="132" dur="500"/>
                                        <p:tgtEl>
                                          <p:spTgt spid="44"/>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45"/>
                                        </p:tgtEl>
                                        <p:attrNameLst>
                                          <p:attrName>style.visibility</p:attrName>
                                        </p:attrNameLst>
                                      </p:cBhvr>
                                      <p:to>
                                        <p:strVal val="visible"/>
                                      </p:to>
                                    </p:set>
                                    <p:animEffect transition="in" filter="wipe(down)">
                                      <p:cBhvr>
                                        <p:cTn id="135" dur="500"/>
                                        <p:tgtEl>
                                          <p:spTgt spid="45"/>
                                        </p:tgtEl>
                                      </p:cBhvr>
                                    </p:animEffect>
                                  </p:childTnLst>
                                </p:cTn>
                              </p:par>
                              <p:par>
                                <p:cTn id="136" presetID="22" presetClass="entr" presetSubtype="4" fill="hold" nodeType="withEffect">
                                  <p:stCondLst>
                                    <p:cond delay="0"/>
                                  </p:stCondLst>
                                  <p:childTnLst>
                                    <p:set>
                                      <p:cBhvr>
                                        <p:cTn id="137" dur="1" fill="hold">
                                          <p:stCondLst>
                                            <p:cond delay="0"/>
                                          </p:stCondLst>
                                        </p:cTn>
                                        <p:tgtEl>
                                          <p:spTgt spid="46"/>
                                        </p:tgtEl>
                                        <p:attrNameLst>
                                          <p:attrName>style.visibility</p:attrName>
                                        </p:attrNameLst>
                                      </p:cBhvr>
                                      <p:to>
                                        <p:strVal val="visible"/>
                                      </p:to>
                                    </p:set>
                                    <p:animEffect transition="in" filter="wipe(down)">
                                      <p:cBhvr>
                                        <p:cTn id="138" dur="500"/>
                                        <p:tgtEl>
                                          <p:spTgt spid="46"/>
                                        </p:tgtEl>
                                      </p:cBhvr>
                                    </p:animEffect>
                                  </p:childTnLst>
                                </p:cTn>
                              </p:par>
                              <p:par>
                                <p:cTn id="139" presetID="22" presetClass="entr" presetSubtype="4" fill="hold" nodeType="withEffect">
                                  <p:stCondLst>
                                    <p:cond delay="0"/>
                                  </p:stCondLst>
                                  <p:childTnLst>
                                    <p:set>
                                      <p:cBhvr>
                                        <p:cTn id="140" dur="1" fill="hold">
                                          <p:stCondLst>
                                            <p:cond delay="0"/>
                                          </p:stCondLst>
                                        </p:cTn>
                                        <p:tgtEl>
                                          <p:spTgt spid="47"/>
                                        </p:tgtEl>
                                        <p:attrNameLst>
                                          <p:attrName>style.visibility</p:attrName>
                                        </p:attrNameLst>
                                      </p:cBhvr>
                                      <p:to>
                                        <p:strVal val="visible"/>
                                      </p:to>
                                    </p:set>
                                    <p:animEffect transition="in" filter="wipe(down)">
                                      <p:cBhvr>
                                        <p:cTn id="141" dur="500"/>
                                        <p:tgtEl>
                                          <p:spTgt spid="47"/>
                                        </p:tgtEl>
                                      </p:cBhvr>
                                    </p:animEffect>
                                  </p:childTnLst>
                                </p:cTn>
                              </p:par>
                              <p:par>
                                <p:cTn id="142" presetID="22" presetClass="entr" presetSubtype="4" fill="hold" nodeType="withEffect">
                                  <p:stCondLst>
                                    <p:cond delay="0"/>
                                  </p:stCondLst>
                                  <p:childTnLst>
                                    <p:set>
                                      <p:cBhvr>
                                        <p:cTn id="143" dur="1" fill="hold">
                                          <p:stCondLst>
                                            <p:cond delay="0"/>
                                          </p:stCondLst>
                                        </p:cTn>
                                        <p:tgtEl>
                                          <p:spTgt spid="48"/>
                                        </p:tgtEl>
                                        <p:attrNameLst>
                                          <p:attrName>style.visibility</p:attrName>
                                        </p:attrNameLst>
                                      </p:cBhvr>
                                      <p:to>
                                        <p:strVal val="visible"/>
                                      </p:to>
                                    </p:set>
                                    <p:animEffect transition="in" filter="wipe(down)">
                                      <p:cBhvr>
                                        <p:cTn id="144" dur="500"/>
                                        <p:tgtEl>
                                          <p:spTgt spid="48"/>
                                        </p:tgtEl>
                                      </p:cBhvr>
                                    </p:animEffect>
                                  </p:childTnLst>
                                </p:cTn>
                              </p:par>
                              <p:par>
                                <p:cTn id="145" presetID="22" presetClass="entr" presetSubtype="4" fill="hold" nodeType="withEffect">
                                  <p:stCondLst>
                                    <p:cond delay="0"/>
                                  </p:stCondLst>
                                  <p:childTnLst>
                                    <p:set>
                                      <p:cBhvr>
                                        <p:cTn id="146" dur="1" fill="hold">
                                          <p:stCondLst>
                                            <p:cond delay="0"/>
                                          </p:stCondLst>
                                        </p:cTn>
                                        <p:tgtEl>
                                          <p:spTgt spid="49"/>
                                        </p:tgtEl>
                                        <p:attrNameLst>
                                          <p:attrName>style.visibility</p:attrName>
                                        </p:attrNameLst>
                                      </p:cBhvr>
                                      <p:to>
                                        <p:strVal val="visible"/>
                                      </p:to>
                                    </p:set>
                                    <p:animEffect transition="in" filter="wipe(down)">
                                      <p:cBhvr>
                                        <p:cTn id="147" dur="500"/>
                                        <p:tgtEl>
                                          <p:spTgt spid="49"/>
                                        </p:tgtEl>
                                      </p:cBhvr>
                                    </p:animEffect>
                                  </p:childTnLst>
                                </p:cTn>
                              </p:par>
                              <p:par>
                                <p:cTn id="148" presetID="22" presetClass="entr" presetSubtype="4" fill="hold" nodeType="withEffect">
                                  <p:stCondLst>
                                    <p:cond delay="0"/>
                                  </p:stCondLst>
                                  <p:childTnLst>
                                    <p:set>
                                      <p:cBhvr>
                                        <p:cTn id="149" dur="1" fill="hold">
                                          <p:stCondLst>
                                            <p:cond delay="0"/>
                                          </p:stCondLst>
                                        </p:cTn>
                                        <p:tgtEl>
                                          <p:spTgt spid="50"/>
                                        </p:tgtEl>
                                        <p:attrNameLst>
                                          <p:attrName>style.visibility</p:attrName>
                                        </p:attrNameLst>
                                      </p:cBhvr>
                                      <p:to>
                                        <p:strVal val="visible"/>
                                      </p:to>
                                    </p:set>
                                    <p:animEffect transition="in" filter="wipe(down)">
                                      <p:cBhvr>
                                        <p:cTn id="150" dur="500"/>
                                        <p:tgtEl>
                                          <p:spTgt spid="50"/>
                                        </p:tgtEl>
                                      </p:cBhvr>
                                    </p:animEffect>
                                  </p:childTnLst>
                                </p:cTn>
                              </p:par>
                              <p:par>
                                <p:cTn id="151" presetID="22" presetClass="entr" presetSubtype="4" fill="hold" grpId="0" nodeType="withEffect">
                                  <p:stCondLst>
                                    <p:cond delay="0"/>
                                  </p:stCondLst>
                                  <p:childTnLst>
                                    <p:set>
                                      <p:cBhvr>
                                        <p:cTn id="152" dur="1" fill="hold">
                                          <p:stCondLst>
                                            <p:cond delay="0"/>
                                          </p:stCondLst>
                                        </p:cTn>
                                        <p:tgtEl>
                                          <p:spTgt spid="51"/>
                                        </p:tgtEl>
                                        <p:attrNameLst>
                                          <p:attrName>style.visibility</p:attrName>
                                        </p:attrNameLst>
                                      </p:cBhvr>
                                      <p:to>
                                        <p:strVal val="visible"/>
                                      </p:to>
                                    </p:set>
                                    <p:animEffect transition="in" filter="wipe(down)">
                                      <p:cBhvr>
                                        <p:cTn id="153" dur="500"/>
                                        <p:tgtEl>
                                          <p:spTgt spid="51"/>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52"/>
                                        </p:tgtEl>
                                        <p:attrNameLst>
                                          <p:attrName>style.visibility</p:attrName>
                                        </p:attrNameLst>
                                      </p:cBhvr>
                                      <p:to>
                                        <p:strVal val="visible"/>
                                      </p:to>
                                    </p:set>
                                    <p:animEffect transition="in" filter="wipe(down)">
                                      <p:cBhvr>
                                        <p:cTn id="156" dur="500"/>
                                        <p:tgtEl>
                                          <p:spTgt spid="52"/>
                                        </p:tgtEl>
                                      </p:cBhvr>
                                    </p:animEffect>
                                  </p:childTnLst>
                                </p:cTn>
                              </p:par>
                              <p:par>
                                <p:cTn id="157" presetID="22" presetClass="entr" presetSubtype="4" fill="hold" nodeType="withEffect">
                                  <p:stCondLst>
                                    <p:cond delay="0"/>
                                  </p:stCondLst>
                                  <p:childTnLst>
                                    <p:set>
                                      <p:cBhvr>
                                        <p:cTn id="158" dur="1" fill="hold">
                                          <p:stCondLst>
                                            <p:cond delay="0"/>
                                          </p:stCondLst>
                                        </p:cTn>
                                        <p:tgtEl>
                                          <p:spTgt spid="53"/>
                                        </p:tgtEl>
                                        <p:attrNameLst>
                                          <p:attrName>style.visibility</p:attrName>
                                        </p:attrNameLst>
                                      </p:cBhvr>
                                      <p:to>
                                        <p:strVal val="visible"/>
                                      </p:to>
                                    </p:set>
                                    <p:animEffect transition="in" filter="wipe(down)">
                                      <p:cBhvr>
                                        <p:cTn id="159" dur="500"/>
                                        <p:tgtEl>
                                          <p:spTgt spid="53"/>
                                        </p:tgtEl>
                                      </p:cBhvr>
                                    </p:animEffect>
                                  </p:childTnLst>
                                </p:cTn>
                              </p:par>
                              <p:par>
                                <p:cTn id="160" presetID="22" presetClass="entr" presetSubtype="4" fill="hold" grpId="0" nodeType="withEffect">
                                  <p:stCondLst>
                                    <p:cond delay="0"/>
                                  </p:stCondLst>
                                  <p:childTnLst>
                                    <p:set>
                                      <p:cBhvr>
                                        <p:cTn id="161" dur="1" fill="hold">
                                          <p:stCondLst>
                                            <p:cond delay="0"/>
                                          </p:stCondLst>
                                        </p:cTn>
                                        <p:tgtEl>
                                          <p:spTgt spid="54"/>
                                        </p:tgtEl>
                                        <p:attrNameLst>
                                          <p:attrName>style.visibility</p:attrName>
                                        </p:attrNameLst>
                                      </p:cBhvr>
                                      <p:to>
                                        <p:strVal val="visible"/>
                                      </p:to>
                                    </p:set>
                                    <p:animEffect transition="in" filter="wipe(down)">
                                      <p:cBhvr>
                                        <p:cTn id="162" dur="500"/>
                                        <p:tgtEl>
                                          <p:spTgt spid="54"/>
                                        </p:tgtEl>
                                      </p:cBhvr>
                                    </p:animEffect>
                                  </p:childTnLst>
                                </p:cTn>
                              </p:par>
                              <p:par>
                                <p:cTn id="163" presetID="22" presetClass="entr" presetSubtype="4" fill="hold" nodeType="withEffect">
                                  <p:stCondLst>
                                    <p:cond delay="0"/>
                                  </p:stCondLst>
                                  <p:childTnLst>
                                    <p:set>
                                      <p:cBhvr>
                                        <p:cTn id="164" dur="1" fill="hold">
                                          <p:stCondLst>
                                            <p:cond delay="0"/>
                                          </p:stCondLst>
                                        </p:cTn>
                                        <p:tgtEl>
                                          <p:spTgt spid="55"/>
                                        </p:tgtEl>
                                        <p:attrNameLst>
                                          <p:attrName>style.visibility</p:attrName>
                                        </p:attrNameLst>
                                      </p:cBhvr>
                                      <p:to>
                                        <p:strVal val="visible"/>
                                      </p:to>
                                    </p:set>
                                    <p:animEffect transition="in" filter="wipe(down)">
                                      <p:cBhvr>
                                        <p:cTn id="165" dur="500"/>
                                        <p:tgtEl>
                                          <p:spTgt spid="55"/>
                                        </p:tgtEl>
                                      </p:cBhvr>
                                    </p:animEffect>
                                  </p:childTnLst>
                                </p:cTn>
                              </p:par>
                              <p:par>
                                <p:cTn id="166" presetID="22" presetClass="entr" presetSubtype="4" fill="hold" grpId="0" nodeType="withEffect">
                                  <p:stCondLst>
                                    <p:cond delay="0"/>
                                  </p:stCondLst>
                                  <p:childTnLst>
                                    <p:set>
                                      <p:cBhvr>
                                        <p:cTn id="167" dur="1" fill="hold">
                                          <p:stCondLst>
                                            <p:cond delay="0"/>
                                          </p:stCondLst>
                                        </p:cTn>
                                        <p:tgtEl>
                                          <p:spTgt spid="56"/>
                                        </p:tgtEl>
                                        <p:attrNameLst>
                                          <p:attrName>style.visibility</p:attrName>
                                        </p:attrNameLst>
                                      </p:cBhvr>
                                      <p:to>
                                        <p:strVal val="visible"/>
                                      </p:to>
                                    </p:set>
                                    <p:animEffect transition="in" filter="wipe(down)">
                                      <p:cBhvr>
                                        <p:cTn id="168" dur="500"/>
                                        <p:tgtEl>
                                          <p:spTgt spid="56"/>
                                        </p:tgtEl>
                                      </p:cBhvr>
                                    </p:animEffect>
                                  </p:childTnLst>
                                </p:cTn>
                              </p:par>
                              <p:par>
                                <p:cTn id="169" presetID="22" presetClass="entr" presetSubtype="4" fill="hold" nodeType="withEffect">
                                  <p:stCondLst>
                                    <p:cond delay="0"/>
                                  </p:stCondLst>
                                  <p:childTnLst>
                                    <p:set>
                                      <p:cBhvr>
                                        <p:cTn id="170" dur="1" fill="hold">
                                          <p:stCondLst>
                                            <p:cond delay="0"/>
                                          </p:stCondLst>
                                        </p:cTn>
                                        <p:tgtEl>
                                          <p:spTgt spid="57"/>
                                        </p:tgtEl>
                                        <p:attrNameLst>
                                          <p:attrName>style.visibility</p:attrName>
                                        </p:attrNameLst>
                                      </p:cBhvr>
                                      <p:to>
                                        <p:strVal val="visible"/>
                                      </p:to>
                                    </p:set>
                                    <p:animEffect transition="in" filter="wipe(down)">
                                      <p:cBhvr>
                                        <p:cTn id="171" dur="500"/>
                                        <p:tgtEl>
                                          <p:spTgt spid="57"/>
                                        </p:tgtEl>
                                      </p:cBhvr>
                                    </p:animEffect>
                                  </p:childTnLst>
                                </p:cTn>
                              </p:par>
                              <p:par>
                                <p:cTn id="172" presetID="22" presetClass="entr" presetSubtype="4" fill="hold" grpId="0" nodeType="withEffect">
                                  <p:stCondLst>
                                    <p:cond delay="0"/>
                                  </p:stCondLst>
                                  <p:childTnLst>
                                    <p:set>
                                      <p:cBhvr>
                                        <p:cTn id="173" dur="1" fill="hold">
                                          <p:stCondLst>
                                            <p:cond delay="0"/>
                                          </p:stCondLst>
                                        </p:cTn>
                                        <p:tgtEl>
                                          <p:spTgt spid="58"/>
                                        </p:tgtEl>
                                        <p:attrNameLst>
                                          <p:attrName>style.visibility</p:attrName>
                                        </p:attrNameLst>
                                      </p:cBhvr>
                                      <p:to>
                                        <p:strVal val="visible"/>
                                      </p:to>
                                    </p:set>
                                    <p:animEffect transition="in" filter="wipe(down)">
                                      <p:cBhvr>
                                        <p:cTn id="174" dur="500"/>
                                        <p:tgtEl>
                                          <p:spTgt spid="58"/>
                                        </p:tgtEl>
                                      </p:cBhvr>
                                    </p:animEffect>
                                  </p:childTnLst>
                                </p:cTn>
                              </p:par>
                              <p:par>
                                <p:cTn id="175" presetID="22" presetClass="entr" presetSubtype="4" fill="hold" grpId="0" nodeType="withEffect">
                                  <p:stCondLst>
                                    <p:cond delay="0"/>
                                  </p:stCondLst>
                                  <p:childTnLst>
                                    <p:set>
                                      <p:cBhvr>
                                        <p:cTn id="176" dur="1" fill="hold">
                                          <p:stCondLst>
                                            <p:cond delay="0"/>
                                          </p:stCondLst>
                                        </p:cTn>
                                        <p:tgtEl>
                                          <p:spTgt spid="60"/>
                                        </p:tgtEl>
                                        <p:attrNameLst>
                                          <p:attrName>style.visibility</p:attrName>
                                        </p:attrNameLst>
                                      </p:cBhvr>
                                      <p:to>
                                        <p:strVal val="visible"/>
                                      </p:to>
                                    </p:set>
                                    <p:animEffect transition="in" filter="wipe(down)">
                                      <p:cBhvr>
                                        <p:cTn id="177" dur="500"/>
                                        <p:tgtEl>
                                          <p:spTgt spid="60"/>
                                        </p:tgtEl>
                                      </p:cBhvr>
                                    </p:animEffect>
                                  </p:childTnLst>
                                </p:cTn>
                              </p:par>
                              <p:par>
                                <p:cTn id="178" presetID="22" presetClass="entr" presetSubtype="4" fill="hold" nodeType="withEffect">
                                  <p:stCondLst>
                                    <p:cond delay="0"/>
                                  </p:stCondLst>
                                  <p:childTnLst>
                                    <p:set>
                                      <p:cBhvr>
                                        <p:cTn id="179" dur="1" fill="hold">
                                          <p:stCondLst>
                                            <p:cond delay="0"/>
                                          </p:stCondLst>
                                        </p:cTn>
                                        <p:tgtEl>
                                          <p:spTgt spid="77"/>
                                        </p:tgtEl>
                                        <p:attrNameLst>
                                          <p:attrName>style.visibility</p:attrName>
                                        </p:attrNameLst>
                                      </p:cBhvr>
                                      <p:to>
                                        <p:strVal val="visible"/>
                                      </p:to>
                                    </p:set>
                                    <p:animEffect transition="in" filter="wipe(down)">
                                      <p:cBhvr>
                                        <p:cTn id="180" dur="500"/>
                                        <p:tgtEl>
                                          <p:spTgt spid="77"/>
                                        </p:tgtEl>
                                      </p:cBhvr>
                                    </p:animEffect>
                                  </p:childTnLst>
                                </p:cTn>
                              </p:par>
                              <p:par>
                                <p:cTn id="181" presetID="22" presetClass="entr" presetSubtype="4" fill="hold" nodeType="withEffect">
                                  <p:stCondLst>
                                    <p:cond delay="0"/>
                                  </p:stCondLst>
                                  <p:childTnLst>
                                    <p:set>
                                      <p:cBhvr>
                                        <p:cTn id="182" dur="1" fill="hold">
                                          <p:stCondLst>
                                            <p:cond delay="0"/>
                                          </p:stCondLst>
                                        </p:cTn>
                                        <p:tgtEl>
                                          <p:spTgt spid="78"/>
                                        </p:tgtEl>
                                        <p:attrNameLst>
                                          <p:attrName>style.visibility</p:attrName>
                                        </p:attrNameLst>
                                      </p:cBhvr>
                                      <p:to>
                                        <p:strVal val="visible"/>
                                      </p:to>
                                    </p:set>
                                    <p:animEffect transition="in" filter="wipe(down)">
                                      <p:cBhvr>
                                        <p:cTn id="183" dur="500"/>
                                        <p:tgtEl>
                                          <p:spTgt spid="78"/>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4" fill="hold" grpId="0" nodeType="clickEffect">
                                  <p:stCondLst>
                                    <p:cond delay="0"/>
                                  </p:stCondLst>
                                  <p:childTnLst>
                                    <p:set>
                                      <p:cBhvr>
                                        <p:cTn id="187" dur="1" fill="hold">
                                          <p:stCondLst>
                                            <p:cond delay="0"/>
                                          </p:stCondLst>
                                        </p:cTn>
                                        <p:tgtEl>
                                          <p:spTgt spid="4"/>
                                        </p:tgtEl>
                                        <p:attrNameLst>
                                          <p:attrName>style.visibility</p:attrName>
                                        </p:attrNameLst>
                                      </p:cBhvr>
                                      <p:to>
                                        <p:strVal val="visible"/>
                                      </p:to>
                                    </p:set>
                                    <p:animEffect transition="in" filter="wipe(down)">
                                      <p:cBhvr>
                                        <p:cTn id="188" dur="500"/>
                                        <p:tgtEl>
                                          <p:spTgt spid="4"/>
                                        </p:tgtEl>
                                      </p:cBhvr>
                                    </p:animEffect>
                                  </p:childTnLst>
                                </p:cTn>
                              </p:par>
                              <p:par>
                                <p:cTn id="189" presetID="22" presetClass="entr" presetSubtype="4" fill="hold" grpId="0" nodeType="withEffect">
                                  <p:stCondLst>
                                    <p:cond delay="0"/>
                                  </p:stCondLst>
                                  <p:childTnLst>
                                    <p:set>
                                      <p:cBhvr>
                                        <p:cTn id="190" dur="1" fill="hold">
                                          <p:stCondLst>
                                            <p:cond delay="0"/>
                                          </p:stCondLst>
                                        </p:cTn>
                                        <p:tgtEl>
                                          <p:spTgt spid="61"/>
                                        </p:tgtEl>
                                        <p:attrNameLst>
                                          <p:attrName>style.visibility</p:attrName>
                                        </p:attrNameLst>
                                      </p:cBhvr>
                                      <p:to>
                                        <p:strVal val="visible"/>
                                      </p:to>
                                    </p:set>
                                    <p:animEffect transition="in" filter="wipe(down)">
                                      <p:cBhvr>
                                        <p:cTn id="191" dur="500"/>
                                        <p:tgtEl>
                                          <p:spTgt spid="61"/>
                                        </p:tgtEl>
                                      </p:cBhvr>
                                    </p:animEffect>
                                  </p:childTnLst>
                                </p:cTn>
                              </p:par>
                              <p:par>
                                <p:cTn id="192" presetID="22" presetClass="entr" presetSubtype="4" fill="hold" grpId="0" nodeType="withEffect">
                                  <p:stCondLst>
                                    <p:cond delay="0"/>
                                  </p:stCondLst>
                                  <p:childTnLst>
                                    <p:set>
                                      <p:cBhvr>
                                        <p:cTn id="193" dur="1" fill="hold">
                                          <p:stCondLst>
                                            <p:cond delay="0"/>
                                          </p:stCondLst>
                                        </p:cTn>
                                        <p:tgtEl>
                                          <p:spTgt spid="62"/>
                                        </p:tgtEl>
                                        <p:attrNameLst>
                                          <p:attrName>style.visibility</p:attrName>
                                        </p:attrNameLst>
                                      </p:cBhvr>
                                      <p:to>
                                        <p:strVal val="visible"/>
                                      </p:to>
                                    </p:set>
                                    <p:animEffect transition="in" filter="wipe(down)">
                                      <p:cBhvr>
                                        <p:cTn id="194" dur="500"/>
                                        <p:tgtEl>
                                          <p:spTgt spid="62"/>
                                        </p:tgtEl>
                                      </p:cBhvr>
                                    </p:animEffect>
                                  </p:childTnLst>
                                </p:cTn>
                              </p:par>
                              <p:par>
                                <p:cTn id="195" presetID="22" presetClass="entr" presetSubtype="4" fill="hold" grpId="0" nodeType="withEffect">
                                  <p:stCondLst>
                                    <p:cond delay="0"/>
                                  </p:stCondLst>
                                  <p:childTnLst>
                                    <p:set>
                                      <p:cBhvr>
                                        <p:cTn id="196" dur="1" fill="hold">
                                          <p:stCondLst>
                                            <p:cond delay="0"/>
                                          </p:stCondLst>
                                        </p:cTn>
                                        <p:tgtEl>
                                          <p:spTgt spid="63"/>
                                        </p:tgtEl>
                                        <p:attrNameLst>
                                          <p:attrName>style.visibility</p:attrName>
                                        </p:attrNameLst>
                                      </p:cBhvr>
                                      <p:to>
                                        <p:strVal val="visible"/>
                                      </p:to>
                                    </p:set>
                                    <p:animEffect transition="in" filter="wipe(down)">
                                      <p:cBhvr>
                                        <p:cTn id="197" dur="500"/>
                                        <p:tgtEl>
                                          <p:spTgt spid="63"/>
                                        </p:tgtEl>
                                      </p:cBhvr>
                                    </p:animEffect>
                                  </p:childTnLst>
                                </p:cTn>
                              </p:par>
                              <p:par>
                                <p:cTn id="198" presetID="22" presetClass="entr" presetSubtype="4" fill="hold" grpId="0" nodeType="withEffect">
                                  <p:stCondLst>
                                    <p:cond delay="0"/>
                                  </p:stCondLst>
                                  <p:childTnLst>
                                    <p:set>
                                      <p:cBhvr>
                                        <p:cTn id="199" dur="1" fill="hold">
                                          <p:stCondLst>
                                            <p:cond delay="0"/>
                                          </p:stCondLst>
                                        </p:cTn>
                                        <p:tgtEl>
                                          <p:spTgt spid="64"/>
                                        </p:tgtEl>
                                        <p:attrNameLst>
                                          <p:attrName>style.visibility</p:attrName>
                                        </p:attrNameLst>
                                      </p:cBhvr>
                                      <p:to>
                                        <p:strVal val="visible"/>
                                      </p:to>
                                    </p:set>
                                    <p:animEffect transition="in" filter="wipe(down)">
                                      <p:cBhvr>
                                        <p:cTn id="200" dur="500"/>
                                        <p:tgtEl>
                                          <p:spTgt spid="64"/>
                                        </p:tgtEl>
                                      </p:cBhvr>
                                    </p:animEffect>
                                  </p:childTnLst>
                                </p:cTn>
                              </p:par>
                              <p:par>
                                <p:cTn id="201" presetID="22" presetClass="entr" presetSubtype="4" fill="hold" grpId="0" nodeType="withEffect">
                                  <p:stCondLst>
                                    <p:cond delay="0"/>
                                  </p:stCondLst>
                                  <p:childTnLst>
                                    <p:set>
                                      <p:cBhvr>
                                        <p:cTn id="202" dur="1" fill="hold">
                                          <p:stCondLst>
                                            <p:cond delay="0"/>
                                          </p:stCondLst>
                                        </p:cTn>
                                        <p:tgtEl>
                                          <p:spTgt spid="65"/>
                                        </p:tgtEl>
                                        <p:attrNameLst>
                                          <p:attrName>style.visibility</p:attrName>
                                        </p:attrNameLst>
                                      </p:cBhvr>
                                      <p:to>
                                        <p:strVal val="visible"/>
                                      </p:to>
                                    </p:set>
                                    <p:animEffect transition="in" filter="wipe(down)">
                                      <p:cBhvr>
                                        <p:cTn id="203" dur="500"/>
                                        <p:tgtEl>
                                          <p:spTgt spid="65"/>
                                        </p:tgtEl>
                                      </p:cBhvr>
                                    </p:animEffect>
                                  </p:childTnLst>
                                </p:cTn>
                              </p:par>
                              <p:par>
                                <p:cTn id="204" presetID="22" presetClass="entr" presetSubtype="4" fill="hold" grpId="0" nodeType="withEffect">
                                  <p:stCondLst>
                                    <p:cond delay="0"/>
                                  </p:stCondLst>
                                  <p:childTnLst>
                                    <p:set>
                                      <p:cBhvr>
                                        <p:cTn id="205" dur="1" fill="hold">
                                          <p:stCondLst>
                                            <p:cond delay="0"/>
                                          </p:stCondLst>
                                        </p:cTn>
                                        <p:tgtEl>
                                          <p:spTgt spid="66"/>
                                        </p:tgtEl>
                                        <p:attrNameLst>
                                          <p:attrName>style.visibility</p:attrName>
                                        </p:attrNameLst>
                                      </p:cBhvr>
                                      <p:to>
                                        <p:strVal val="visible"/>
                                      </p:to>
                                    </p:set>
                                    <p:animEffect transition="in" filter="wipe(down)">
                                      <p:cBhvr>
                                        <p:cTn id="206" dur="500"/>
                                        <p:tgtEl>
                                          <p:spTgt spid="66"/>
                                        </p:tgtEl>
                                      </p:cBhvr>
                                    </p:animEffect>
                                  </p:childTnLst>
                                </p:cTn>
                              </p:par>
                              <p:par>
                                <p:cTn id="207" presetID="22" presetClass="entr" presetSubtype="4" fill="hold" grpId="0" nodeType="withEffect">
                                  <p:stCondLst>
                                    <p:cond delay="0"/>
                                  </p:stCondLst>
                                  <p:childTnLst>
                                    <p:set>
                                      <p:cBhvr>
                                        <p:cTn id="208" dur="1" fill="hold">
                                          <p:stCondLst>
                                            <p:cond delay="0"/>
                                          </p:stCondLst>
                                        </p:cTn>
                                        <p:tgtEl>
                                          <p:spTgt spid="67"/>
                                        </p:tgtEl>
                                        <p:attrNameLst>
                                          <p:attrName>style.visibility</p:attrName>
                                        </p:attrNameLst>
                                      </p:cBhvr>
                                      <p:to>
                                        <p:strVal val="visible"/>
                                      </p:to>
                                    </p:set>
                                    <p:animEffect transition="in" filter="wipe(down)">
                                      <p:cBhvr>
                                        <p:cTn id="209" dur="500"/>
                                        <p:tgtEl>
                                          <p:spTgt spid="67"/>
                                        </p:tgtEl>
                                      </p:cBhvr>
                                    </p:animEffect>
                                  </p:childTnLst>
                                </p:cTn>
                              </p:par>
                              <p:par>
                                <p:cTn id="210" presetID="22" presetClass="entr" presetSubtype="4" fill="hold" nodeType="withEffect">
                                  <p:stCondLst>
                                    <p:cond delay="0"/>
                                  </p:stCondLst>
                                  <p:childTnLst>
                                    <p:set>
                                      <p:cBhvr>
                                        <p:cTn id="211" dur="1" fill="hold">
                                          <p:stCondLst>
                                            <p:cond delay="0"/>
                                          </p:stCondLst>
                                        </p:cTn>
                                        <p:tgtEl>
                                          <p:spTgt spid="68"/>
                                        </p:tgtEl>
                                        <p:attrNameLst>
                                          <p:attrName>style.visibility</p:attrName>
                                        </p:attrNameLst>
                                      </p:cBhvr>
                                      <p:to>
                                        <p:strVal val="visible"/>
                                      </p:to>
                                    </p:set>
                                    <p:animEffect transition="in" filter="wipe(down)">
                                      <p:cBhvr>
                                        <p:cTn id="212" dur="500"/>
                                        <p:tgtEl>
                                          <p:spTgt spid="68"/>
                                        </p:tgtEl>
                                      </p:cBhvr>
                                    </p:animEffect>
                                  </p:childTnLst>
                                </p:cTn>
                              </p:par>
                              <p:par>
                                <p:cTn id="213" presetID="22" presetClass="entr" presetSubtype="4" fill="hold" nodeType="withEffect">
                                  <p:stCondLst>
                                    <p:cond delay="0"/>
                                  </p:stCondLst>
                                  <p:childTnLst>
                                    <p:set>
                                      <p:cBhvr>
                                        <p:cTn id="214" dur="1" fill="hold">
                                          <p:stCondLst>
                                            <p:cond delay="0"/>
                                          </p:stCondLst>
                                        </p:cTn>
                                        <p:tgtEl>
                                          <p:spTgt spid="69"/>
                                        </p:tgtEl>
                                        <p:attrNameLst>
                                          <p:attrName>style.visibility</p:attrName>
                                        </p:attrNameLst>
                                      </p:cBhvr>
                                      <p:to>
                                        <p:strVal val="visible"/>
                                      </p:to>
                                    </p:set>
                                    <p:animEffect transition="in" filter="wipe(down)">
                                      <p:cBhvr>
                                        <p:cTn id="215" dur="500"/>
                                        <p:tgtEl>
                                          <p:spTgt spid="69"/>
                                        </p:tgtEl>
                                      </p:cBhvr>
                                    </p:animEffect>
                                  </p:childTnLst>
                                </p:cTn>
                              </p:par>
                              <p:par>
                                <p:cTn id="216" presetID="22" presetClass="entr" presetSubtype="4" fill="hold" nodeType="withEffect">
                                  <p:stCondLst>
                                    <p:cond delay="0"/>
                                  </p:stCondLst>
                                  <p:childTnLst>
                                    <p:set>
                                      <p:cBhvr>
                                        <p:cTn id="217" dur="1" fill="hold">
                                          <p:stCondLst>
                                            <p:cond delay="0"/>
                                          </p:stCondLst>
                                        </p:cTn>
                                        <p:tgtEl>
                                          <p:spTgt spid="70"/>
                                        </p:tgtEl>
                                        <p:attrNameLst>
                                          <p:attrName>style.visibility</p:attrName>
                                        </p:attrNameLst>
                                      </p:cBhvr>
                                      <p:to>
                                        <p:strVal val="visible"/>
                                      </p:to>
                                    </p:set>
                                    <p:animEffect transition="in" filter="wipe(down)">
                                      <p:cBhvr>
                                        <p:cTn id="218" dur="500"/>
                                        <p:tgtEl>
                                          <p:spTgt spid="70"/>
                                        </p:tgtEl>
                                      </p:cBhvr>
                                    </p:animEffect>
                                  </p:childTnLst>
                                </p:cTn>
                              </p:par>
                              <p:par>
                                <p:cTn id="219" presetID="22" presetClass="entr" presetSubtype="4" fill="hold" nodeType="withEffect">
                                  <p:stCondLst>
                                    <p:cond delay="0"/>
                                  </p:stCondLst>
                                  <p:childTnLst>
                                    <p:set>
                                      <p:cBhvr>
                                        <p:cTn id="220" dur="1" fill="hold">
                                          <p:stCondLst>
                                            <p:cond delay="0"/>
                                          </p:stCondLst>
                                        </p:cTn>
                                        <p:tgtEl>
                                          <p:spTgt spid="71"/>
                                        </p:tgtEl>
                                        <p:attrNameLst>
                                          <p:attrName>style.visibility</p:attrName>
                                        </p:attrNameLst>
                                      </p:cBhvr>
                                      <p:to>
                                        <p:strVal val="visible"/>
                                      </p:to>
                                    </p:set>
                                    <p:animEffect transition="in" filter="wipe(down)">
                                      <p:cBhvr>
                                        <p:cTn id="221" dur="500"/>
                                        <p:tgtEl>
                                          <p:spTgt spid="71"/>
                                        </p:tgtEl>
                                      </p:cBhvr>
                                    </p:animEffect>
                                  </p:childTnLst>
                                </p:cTn>
                              </p:par>
                              <p:par>
                                <p:cTn id="222" presetID="22" presetClass="entr" presetSubtype="4" fill="hold" nodeType="withEffect">
                                  <p:stCondLst>
                                    <p:cond delay="0"/>
                                  </p:stCondLst>
                                  <p:childTnLst>
                                    <p:set>
                                      <p:cBhvr>
                                        <p:cTn id="223" dur="1" fill="hold">
                                          <p:stCondLst>
                                            <p:cond delay="0"/>
                                          </p:stCondLst>
                                        </p:cTn>
                                        <p:tgtEl>
                                          <p:spTgt spid="72"/>
                                        </p:tgtEl>
                                        <p:attrNameLst>
                                          <p:attrName>style.visibility</p:attrName>
                                        </p:attrNameLst>
                                      </p:cBhvr>
                                      <p:to>
                                        <p:strVal val="visible"/>
                                      </p:to>
                                    </p:set>
                                    <p:animEffect transition="in" filter="wipe(down)">
                                      <p:cBhvr>
                                        <p:cTn id="224" dur="500"/>
                                        <p:tgtEl>
                                          <p:spTgt spid="72"/>
                                        </p:tgtEl>
                                      </p:cBhvr>
                                    </p:animEffect>
                                  </p:childTnLst>
                                </p:cTn>
                              </p:par>
                              <p:par>
                                <p:cTn id="225" presetID="22" presetClass="entr" presetSubtype="4" fill="hold" grpId="0" nodeType="withEffect">
                                  <p:stCondLst>
                                    <p:cond delay="0"/>
                                  </p:stCondLst>
                                  <p:childTnLst>
                                    <p:set>
                                      <p:cBhvr>
                                        <p:cTn id="226" dur="1" fill="hold">
                                          <p:stCondLst>
                                            <p:cond delay="0"/>
                                          </p:stCondLst>
                                        </p:cTn>
                                        <p:tgtEl>
                                          <p:spTgt spid="73"/>
                                        </p:tgtEl>
                                        <p:attrNameLst>
                                          <p:attrName>style.visibility</p:attrName>
                                        </p:attrNameLst>
                                      </p:cBhvr>
                                      <p:to>
                                        <p:strVal val="visible"/>
                                      </p:to>
                                    </p:set>
                                    <p:animEffect transition="in" filter="wipe(down)">
                                      <p:cBhvr>
                                        <p:cTn id="227" dur="500"/>
                                        <p:tgtEl>
                                          <p:spTgt spid="73"/>
                                        </p:tgtEl>
                                      </p:cBhvr>
                                    </p:animEffect>
                                  </p:childTnLst>
                                </p:cTn>
                              </p:par>
                              <p:par>
                                <p:cTn id="228" presetID="22" presetClass="entr" presetSubtype="4" fill="hold" grpId="0" nodeType="withEffect">
                                  <p:stCondLst>
                                    <p:cond delay="0"/>
                                  </p:stCondLst>
                                  <p:childTnLst>
                                    <p:set>
                                      <p:cBhvr>
                                        <p:cTn id="229" dur="1" fill="hold">
                                          <p:stCondLst>
                                            <p:cond delay="0"/>
                                          </p:stCondLst>
                                        </p:cTn>
                                        <p:tgtEl>
                                          <p:spTgt spid="74"/>
                                        </p:tgtEl>
                                        <p:attrNameLst>
                                          <p:attrName>style.visibility</p:attrName>
                                        </p:attrNameLst>
                                      </p:cBhvr>
                                      <p:to>
                                        <p:strVal val="visible"/>
                                      </p:to>
                                    </p:set>
                                    <p:animEffect transition="in" filter="wipe(down)">
                                      <p:cBhvr>
                                        <p:cTn id="230" dur="500"/>
                                        <p:tgtEl>
                                          <p:spTgt spid="74"/>
                                        </p:tgtEl>
                                      </p:cBhvr>
                                    </p:animEffect>
                                  </p:childTnLst>
                                </p:cTn>
                              </p:par>
                              <p:par>
                                <p:cTn id="231" presetID="22" presetClass="entr" presetSubtype="4" fill="hold" nodeType="withEffect">
                                  <p:stCondLst>
                                    <p:cond delay="0"/>
                                  </p:stCondLst>
                                  <p:childTnLst>
                                    <p:set>
                                      <p:cBhvr>
                                        <p:cTn id="232" dur="1" fill="hold">
                                          <p:stCondLst>
                                            <p:cond delay="0"/>
                                          </p:stCondLst>
                                        </p:cTn>
                                        <p:tgtEl>
                                          <p:spTgt spid="79"/>
                                        </p:tgtEl>
                                        <p:attrNameLst>
                                          <p:attrName>style.visibility</p:attrName>
                                        </p:attrNameLst>
                                      </p:cBhvr>
                                      <p:to>
                                        <p:strVal val="visible"/>
                                      </p:to>
                                    </p:set>
                                    <p:animEffect transition="in" filter="wipe(down)">
                                      <p:cBhvr>
                                        <p:cTn id="233" dur="500"/>
                                        <p:tgtEl>
                                          <p:spTgt spid="79"/>
                                        </p:tgtEl>
                                      </p:cBhvr>
                                    </p:animEffect>
                                  </p:childTnLst>
                                </p:cTn>
                              </p:par>
                              <p:par>
                                <p:cTn id="234" presetID="22" presetClass="entr" presetSubtype="4" fill="hold" grpId="0" nodeType="withEffect">
                                  <p:stCondLst>
                                    <p:cond delay="0"/>
                                  </p:stCondLst>
                                  <p:childTnLst>
                                    <p:set>
                                      <p:cBhvr>
                                        <p:cTn id="235" dur="1" fill="hold">
                                          <p:stCondLst>
                                            <p:cond delay="0"/>
                                          </p:stCondLst>
                                        </p:cTn>
                                        <p:tgtEl>
                                          <p:spTgt spid="80"/>
                                        </p:tgtEl>
                                        <p:attrNameLst>
                                          <p:attrName>style.visibility</p:attrName>
                                        </p:attrNameLst>
                                      </p:cBhvr>
                                      <p:to>
                                        <p:strVal val="visible"/>
                                      </p:to>
                                    </p:set>
                                    <p:animEffect transition="in" filter="wipe(down)">
                                      <p:cBhvr>
                                        <p:cTn id="236" dur="500"/>
                                        <p:tgtEl>
                                          <p:spTgt spid="80"/>
                                        </p:tgtEl>
                                      </p:cBhvr>
                                    </p:animEffect>
                                  </p:childTnLst>
                                </p:cTn>
                              </p:par>
                              <p:par>
                                <p:cTn id="237" presetID="22" presetClass="entr" presetSubtype="4" fill="hold" grpId="0" nodeType="withEffect">
                                  <p:stCondLst>
                                    <p:cond delay="0"/>
                                  </p:stCondLst>
                                  <p:childTnLst>
                                    <p:set>
                                      <p:cBhvr>
                                        <p:cTn id="238" dur="1" fill="hold">
                                          <p:stCondLst>
                                            <p:cond delay="0"/>
                                          </p:stCondLst>
                                        </p:cTn>
                                        <p:tgtEl>
                                          <p:spTgt spid="81"/>
                                        </p:tgtEl>
                                        <p:attrNameLst>
                                          <p:attrName>style.visibility</p:attrName>
                                        </p:attrNameLst>
                                      </p:cBhvr>
                                      <p:to>
                                        <p:strVal val="visible"/>
                                      </p:to>
                                    </p:set>
                                    <p:animEffect transition="in" filter="wipe(down)">
                                      <p:cBhvr>
                                        <p:cTn id="239" dur="500"/>
                                        <p:tgtEl>
                                          <p:spTgt spid="81"/>
                                        </p:tgtEl>
                                      </p:cBhvr>
                                    </p:animEffect>
                                  </p:childTnLst>
                                </p:cTn>
                              </p:par>
                              <p:par>
                                <p:cTn id="240" presetID="22" presetClass="entr" presetSubtype="4" fill="hold" grpId="0" nodeType="withEffect">
                                  <p:stCondLst>
                                    <p:cond delay="0"/>
                                  </p:stCondLst>
                                  <p:childTnLst>
                                    <p:set>
                                      <p:cBhvr>
                                        <p:cTn id="241" dur="1" fill="hold">
                                          <p:stCondLst>
                                            <p:cond delay="0"/>
                                          </p:stCondLst>
                                        </p:cTn>
                                        <p:tgtEl>
                                          <p:spTgt spid="82"/>
                                        </p:tgtEl>
                                        <p:attrNameLst>
                                          <p:attrName>style.visibility</p:attrName>
                                        </p:attrNameLst>
                                      </p:cBhvr>
                                      <p:to>
                                        <p:strVal val="visible"/>
                                      </p:to>
                                    </p:set>
                                    <p:animEffect transition="in" filter="wipe(down)">
                                      <p:cBhvr>
                                        <p:cTn id="242" dur="500"/>
                                        <p:tgtEl>
                                          <p:spTgt spid="82"/>
                                        </p:tgtEl>
                                      </p:cBhvr>
                                    </p:animEffect>
                                  </p:childTnLst>
                                </p:cTn>
                              </p:par>
                              <p:par>
                                <p:cTn id="243" presetID="22" presetClass="entr" presetSubtype="4" fill="hold" grpId="0" nodeType="withEffect">
                                  <p:stCondLst>
                                    <p:cond delay="0"/>
                                  </p:stCondLst>
                                  <p:childTnLst>
                                    <p:set>
                                      <p:cBhvr>
                                        <p:cTn id="244" dur="1" fill="hold">
                                          <p:stCondLst>
                                            <p:cond delay="0"/>
                                          </p:stCondLst>
                                        </p:cTn>
                                        <p:tgtEl>
                                          <p:spTgt spid="83"/>
                                        </p:tgtEl>
                                        <p:attrNameLst>
                                          <p:attrName>style.visibility</p:attrName>
                                        </p:attrNameLst>
                                      </p:cBhvr>
                                      <p:to>
                                        <p:strVal val="visible"/>
                                      </p:to>
                                    </p:set>
                                    <p:animEffect transition="in" filter="wipe(down)">
                                      <p:cBhvr>
                                        <p:cTn id="245" dur="500"/>
                                        <p:tgtEl>
                                          <p:spTgt spid="83"/>
                                        </p:tgtEl>
                                      </p:cBhvr>
                                    </p:animEffect>
                                  </p:childTnLst>
                                </p:cTn>
                              </p:par>
                              <p:par>
                                <p:cTn id="246" presetID="22" presetClass="entr" presetSubtype="4" fill="hold" grpId="0" nodeType="withEffect">
                                  <p:stCondLst>
                                    <p:cond delay="0"/>
                                  </p:stCondLst>
                                  <p:childTnLst>
                                    <p:set>
                                      <p:cBhvr>
                                        <p:cTn id="247" dur="1" fill="hold">
                                          <p:stCondLst>
                                            <p:cond delay="0"/>
                                          </p:stCondLst>
                                        </p:cTn>
                                        <p:tgtEl>
                                          <p:spTgt spid="84"/>
                                        </p:tgtEl>
                                        <p:attrNameLst>
                                          <p:attrName>style.visibility</p:attrName>
                                        </p:attrNameLst>
                                      </p:cBhvr>
                                      <p:to>
                                        <p:strVal val="visible"/>
                                      </p:to>
                                    </p:set>
                                    <p:animEffect transition="in" filter="wipe(down)">
                                      <p:cBhvr>
                                        <p:cTn id="248" dur="500"/>
                                        <p:tgtEl>
                                          <p:spTgt spid="84"/>
                                        </p:tgtEl>
                                      </p:cBhvr>
                                    </p:animEffect>
                                  </p:childTnLst>
                                </p:cTn>
                              </p:par>
                              <p:par>
                                <p:cTn id="249" presetID="22" presetClass="entr" presetSubtype="4" fill="hold" grpId="0" nodeType="withEffect">
                                  <p:stCondLst>
                                    <p:cond delay="0"/>
                                  </p:stCondLst>
                                  <p:childTnLst>
                                    <p:set>
                                      <p:cBhvr>
                                        <p:cTn id="250" dur="1" fill="hold">
                                          <p:stCondLst>
                                            <p:cond delay="0"/>
                                          </p:stCondLst>
                                        </p:cTn>
                                        <p:tgtEl>
                                          <p:spTgt spid="85"/>
                                        </p:tgtEl>
                                        <p:attrNameLst>
                                          <p:attrName>style.visibility</p:attrName>
                                        </p:attrNameLst>
                                      </p:cBhvr>
                                      <p:to>
                                        <p:strVal val="visible"/>
                                      </p:to>
                                    </p:set>
                                    <p:animEffect transition="in" filter="wipe(down)">
                                      <p:cBhvr>
                                        <p:cTn id="251" dur="500"/>
                                        <p:tgtEl>
                                          <p:spTgt spid="85"/>
                                        </p:tgtEl>
                                      </p:cBhvr>
                                    </p:animEffect>
                                  </p:childTnLst>
                                </p:cTn>
                              </p:par>
                              <p:par>
                                <p:cTn id="252" presetID="22" presetClass="entr" presetSubtype="4" fill="hold" nodeType="withEffect">
                                  <p:stCondLst>
                                    <p:cond delay="0"/>
                                  </p:stCondLst>
                                  <p:childTnLst>
                                    <p:set>
                                      <p:cBhvr>
                                        <p:cTn id="253" dur="1" fill="hold">
                                          <p:stCondLst>
                                            <p:cond delay="0"/>
                                          </p:stCondLst>
                                        </p:cTn>
                                        <p:tgtEl>
                                          <p:spTgt spid="86"/>
                                        </p:tgtEl>
                                        <p:attrNameLst>
                                          <p:attrName>style.visibility</p:attrName>
                                        </p:attrNameLst>
                                      </p:cBhvr>
                                      <p:to>
                                        <p:strVal val="visible"/>
                                      </p:to>
                                    </p:set>
                                    <p:animEffect transition="in" filter="wipe(down)">
                                      <p:cBhvr>
                                        <p:cTn id="254" dur="500"/>
                                        <p:tgtEl>
                                          <p:spTgt spid="86"/>
                                        </p:tgtEl>
                                      </p:cBhvr>
                                    </p:animEffect>
                                  </p:childTnLst>
                                </p:cTn>
                              </p:par>
                              <p:par>
                                <p:cTn id="255" presetID="22" presetClass="entr" presetSubtype="4" fill="hold" nodeType="withEffect">
                                  <p:stCondLst>
                                    <p:cond delay="0"/>
                                  </p:stCondLst>
                                  <p:childTnLst>
                                    <p:set>
                                      <p:cBhvr>
                                        <p:cTn id="256" dur="1" fill="hold">
                                          <p:stCondLst>
                                            <p:cond delay="0"/>
                                          </p:stCondLst>
                                        </p:cTn>
                                        <p:tgtEl>
                                          <p:spTgt spid="87"/>
                                        </p:tgtEl>
                                        <p:attrNameLst>
                                          <p:attrName>style.visibility</p:attrName>
                                        </p:attrNameLst>
                                      </p:cBhvr>
                                      <p:to>
                                        <p:strVal val="visible"/>
                                      </p:to>
                                    </p:set>
                                    <p:animEffect transition="in" filter="wipe(down)">
                                      <p:cBhvr>
                                        <p:cTn id="257" dur="500"/>
                                        <p:tgtEl>
                                          <p:spTgt spid="87"/>
                                        </p:tgtEl>
                                      </p:cBhvr>
                                    </p:animEffect>
                                  </p:childTnLst>
                                </p:cTn>
                              </p:par>
                              <p:par>
                                <p:cTn id="258" presetID="22" presetClass="entr" presetSubtype="4" fill="hold" nodeType="withEffect">
                                  <p:stCondLst>
                                    <p:cond delay="0"/>
                                  </p:stCondLst>
                                  <p:childTnLst>
                                    <p:set>
                                      <p:cBhvr>
                                        <p:cTn id="259" dur="1" fill="hold">
                                          <p:stCondLst>
                                            <p:cond delay="0"/>
                                          </p:stCondLst>
                                        </p:cTn>
                                        <p:tgtEl>
                                          <p:spTgt spid="88"/>
                                        </p:tgtEl>
                                        <p:attrNameLst>
                                          <p:attrName>style.visibility</p:attrName>
                                        </p:attrNameLst>
                                      </p:cBhvr>
                                      <p:to>
                                        <p:strVal val="visible"/>
                                      </p:to>
                                    </p:set>
                                    <p:animEffect transition="in" filter="wipe(down)">
                                      <p:cBhvr>
                                        <p:cTn id="260" dur="500"/>
                                        <p:tgtEl>
                                          <p:spTgt spid="88"/>
                                        </p:tgtEl>
                                      </p:cBhvr>
                                    </p:animEffect>
                                  </p:childTnLst>
                                </p:cTn>
                              </p:par>
                              <p:par>
                                <p:cTn id="261" presetID="22" presetClass="entr" presetSubtype="4" fill="hold" nodeType="withEffect">
                                  <p:stCondLst>
                                    <p:cond delay="0"/>
                                  </p:stCondLst>
                                  <p:childTnLst>
                                    <p:set>
                                      <p:cBhvr>
                                        <p:cTn id="262" dur="1" fill="hold">
                                          <p:stCondLst>
                                            <p:cond delay="0"/>
                                          </p:stCondLst>
                                        </p:cTn>
                                        <p:tgtEl>
                                          <p:spTgt spid="89"/>
                                        </p:tgtEl>
                                        <p:attrNameLst>
                                          <p:attrName>style.visibility</p:attrName>
                                        </p:attrNameLst>
                                      </p:cBhvr>
                                      <p:to>
                                        <p:strVal val="visible"/>
                                      </p:to>
                                    </p:set>
                                    <p:animEffect transition="in" filter="wipe(down)">
                                      <p:cBhvr>
                                        <p:cTn id="263" dur="500"/>
                                        <p:tgtEl>
                                          <p:spTgt spid="89"/>
                                        </p:tgtEl>
                                      </p:cBhvr>
                                    </p:animEffect>
                                  </p:childTnLst>
                                </p:cTn>
                              </p:par>
                              <p:par>
                                <p:cTn id="264" presetID="22" presetClass="entr" presetSubtype="4" fill="hold" nodeType="withEffect">
                                  <p:stCondLst>
                                    <p:cond delay="0"/>
                                  </p:stCondLst>
                                  <p:childTnLst>
                                    <p:set>
                                      <p:cBhvr>
                                        <p:cTn id="265" dur="1" fill="hold">
                                          <p:stCondLst>
                                            <p:cond delay="0"/>
                                          </p:stCondLst>
                                        </p:cTn>
                                        <p:tgtEl>
                                          <p:spTgt spid="90"/>
                                        </p:tgtEl>
                                        <p:attrNameLst>
                                          <p:attrName>style.visibility</p:attrName>
                                        </p:attrNameLst>
                                      </p:cBhvr>
                                      <p:to>
                                        <p:strVal val="visible"/>
                                      </p:to>
                                    </p:set>
                                    <p:animEffect transition="in" filter="wipe(down)">
                                      <p:cBhvr>
                                        <p:cTn id="266" dur="500"/>
                                        <p:tgtEl>
                                          <p:spTgt spid="90"/>
                                        </p:tgtEl>
                                      </p:cBhvr>
                                    </p:animEffect>
                                  </p:childTnLst>
                                </p:cTn>
                              </p:par>
                              <p:par>
                                <p:cTn id="267" presetID="22" presetClass="entr" presetSubtype="4" fill="hold" grpId="0" nodeType="withEffect">
                                  <p:stCondLst>
                                    <p:cond delay="0"/>
                                  </p:stCondLst>
                                  <p:childTnLst>
                                    <p:set>
                                      <p:cBhvr>
                                        <p:cTn id="268" dur="1" fill="hold">
                                          <p:stCondLst>
                                            <p:cond delay="0"/>
                                          </p:stCondLst>
                                        </p:cTn>
                                        <p:tgtEl>
                                          <p:spTgt spid="91"/>
                                        </p:tgtEl>
                                        <p:attrNameLst>
                                          <p:attrName>style.visibility</p:attrName>
                                        </p:attrNameLst>
                                      </p:cBhvr>
                                      <p:to>
                                        <p:strVal val="visible"/>
                                      </p:to>
                                    </p:set>
                                    <p:animEffect transition="in" filter="wipe(down)">
                                      <p:cBhvr>
                                        <p:cTn id="269" dur="500"/>
                                        <p:tgtEl>
                                          <p:spTgt spid="91"/>
                                        </p:tgtEl>
                                      </p:cBhvr>
                                    </p:animEffect>
                                  </p:childTnLst>
                                </p:cTn>
                              </p:par>
                              <p:par>
                                <p:cTn id="270" presetID="22" presetClass="entr" presetSubtype="4" fill="hold" nodeType="withEffect">
                                  <p:stCondLst>
                                    <p:cond delay="0"/>
                                  </p:stCondLst>
                                  <p:childTnLst>
                                    <p:set>
                                      <p:cBhvr>
                                        <p:cTn id="271" dur="1" fill="hold">
                                          <p:stCondLst>
                                            <p:cond delay="0"/>
                                          </p:stCondLst>
                                        </p:cTn>
                                        <p:tgtEl>
                                          <p:spTgt spid="92"/>
                                        </p:tgtEl>
                                        <p:attrNameLst>
                                          <p:attrName>style.visibility</p:attrName>
                                        </p:attrNameLst>
                                      </p:cBhvr>
                                      <p:to>
                                        <p:strVal val="visible"/>
                                      </p:to>
                                    </p:set>
                                    <p:animEffect transition="in" filter="wipe(down)">
                                      <p:cBhvr>
                                        <p:cTn id="272" dur="500"/>
                                        <p:tgtEl>
                                          <p:spTgt spid="92"/>
                                        </p:tgtEl>
                                      </p:cBhvr>
                                    </p:animEffect>
                                  </p:childTnLst>
                                </p:cTn>
                              </p:par>
                              <p:par>
                                <p:cTn id="273" presetID="22" presetClass="entr" presetSubtype="4" fill="hold" nodeType="withEffect">
                                  <p:stCondLst>
                                    <p:cond delay="0"/>
                                  </p:stCondLst>
                                  <p:childTnLst>
                                    <p:set>
                                      <p:cBhvr>
                                        <p:cTn id="274" dur="1" fill="hold">
                                          <p:stCondLst>
                                            <p:cond delay="0"/>
                                          </p:stCondLst>
                                        </p:cTn>
                                        <p:tgtEl>
                                          <p:spTgt spid="93"/>
                                        </p:tgtEl>
                                        <p:attrNameLst>
                                          <p:attrName>style.visibility</p:attrName>
                                        </p:attrNameLst>
                                      </p:cBhvr>
                                      <p:to>
                                        <p:strVal val="visible"/>
                                      </p:to>
                                    </p:set>
                                    <p:animEffect transition="in" filter="wipe(down)">
                                      <p:cBhvr>
                                        <p:cTn id="275" dur="500"/>
                                        <p:tgtEl>
                                          <p:spTgt spid="93"/>
                                        </p:tgtEl>
                                      </p:cBhvr>
                                    </p:animEffect>
                                  </p:childTnLst>
                                </p:cTn>
                              </p:par>
                              <p:par>
                                <p:cTn id="276" presetID="22" presetClass="entr" presetSubtype="4" fill="hold" grpId="0" nodeType="withEffect">
                                  <p:stCondLst>
                                    <p:cond delay="0"/>
                                  </p:stCondLst>
                                  <p:childTnLst>
                                    <p:set>
                                      <p:cBhvr>
                                        <p:cTn id="277" dur="1" fill="hold">
                                          <p:stCondLst>
                                            <p:cond delay="0"/>
                                          </p:stCondLst>
                                        </p:cTn>
                                        <p:tgtEl>
                                          <p:spTgt spid="94"/>
                                        </p:tgtEl>
                                        <p:attrNameLst>
                                          <p:attrName>style.visibility</p:attrName>
                                        </p:attrNameLst>
                                      </p:cBhvr>
                                      <p:to>
                                        <p:strVal val="visible"/>
                                      </p:to>
                                    </p:set>
                                    <p:animEffect transition="in" filter="wipe(down)">
                                      <p:cBhvr>
                                        <p:cTn id="278" dur="500"/>
                                        <p:tgtEl>
                                          <p:spTgt spid="94"/>
                                        </p:tgtEl>
                                      </p:cBhvr>
                                    </p:animEffect>
                                  </p:childTnLst>
                                </p:cTn>
                              </p:par>
                              <p:par>
                                <p:cTn id="279" presetID="22" presetClass="entr" presetSubtype="4" fill="hold" nodeType="withEffect">
                                  <p:stCondLst>
                                    <p:cond delay="0"/>
                                  </p:stCondLst>
                                  <p:childTnLst>
                                    <p:set>
                                      <p:cBhvr>
                                        <p:cTn id="280" dur="1" fill="hold">
                                          <p:stCondLst>
                                            <p:cond delay="0"/>
                                          </p:stCondLst>
                                        </p:cTn>
                                        <p:tgtEl>
                                          <p:spTgt spid="95"/>
                                        </p:tgtEl>
                                        <p:attrNameLst>
                                          <p:attrName>style.visibility</p:attrName>
                                        </p:attrNameLst>
                                      </p:cBhvr>
                                      <p:to>
                                        <p:strVal val="visible"/>
                                      </p:to>
                                    </p:set>
                                    <p:animEffect transition="in" filter="wipe(down)">
                                      <p:cBhvr>
                                        <p:cTn id="281" dur="500"/>
                                        <p:tgtEl>
                                          <p:spTgt spid="95"/>
                                        </p:tgtEl>
                                      </p:cBhvr>
                                    </p:animEffect>
                                  </p:childTnLst>
                                </p:cTn>
                              </p:par>
                              <p:par>
                                <p:cTn id="282" presetID="22" presetClass="entr" presetSubtype="4" fill="hold" grpId="0" nodeType="withEffect">
                                  <p:stCondLst>
                                    <p:cond delay="0"/>
                                  </p:stCondLst>
                                  <p:childTnLst>
                                    <p:set>
                                      <p:cBhvr>
                                        <p:cTn id="283" dur="1" fill="hold">
                                          <p:stCondLst>
                                            <p:cond delay="0"/>
                                          </p:stCondLst>
                                        </p:cTn>
                                        <p:tgtEl>
                                          <p:spTgt spid="96"/>
                                        </p:tgtEl>
                                        <p:attrNameLst>
                                          <p:attrName>style.visibility</p:attrName>
                                        </p:attrNameLst>
                                      </p:cBhvr>
                                      <p:to>
                                        <p:strVal val="visible"/>
                                      </p:to>
                                    </p:set>
                                    <p:animEffect transition="in" filter="wipe(down)">
                                      <p:cBhvr>
                                        <p:cTn id="284" dur="500"/>
                                        <p:tgtEl>
                                          <p:spTgt spid="96"/>
                                        </p:tgtEl>
                                      </p:cBhvr>
                                    </p:animEffect>
                                  </p:childTnLst>
                                </p:cTn>
                              </p:par>
                              <p:par>
                                <p:cTn id="285" presetID="22" presetClass="entr" presetSubtype="4" fill="hold" grpId="0" nodeType="withEffect">
                                  <p:stCondLst>
                                    <p:cond delay="0"/>
                                  </p:stCondLst>
                                  <p:childTnLst>
                                    <p:set>
                                      <p:cBhvr>
                                        <p:cTn id="286" dur="1" fill="hold">
                                          <p:stCondLst>
                                            <p:cond delay="0"/>
                                          </p:stCondLst>
                                        </p:cTn>
                                        <p:tgtEl>
                                          <p:spTgt spid="97"/>
                                        </p:tgtEl>
                                        <p:attrNameLst>
                                          <p:attrName>style.visibility</p:attrName>
                                        </p:attrNameLst>
                                      </p:cBhvr>
                                      <p:to>
                                        <p:strVal val="visible"/>
                                      </p:to>
                                    </p:set>
                                    <p:animEffect transition="in" filter="wipe(down)">
                                      <p:cBhvr>
                                        <p:cTn id="287" dur="500"/>
                                        <p:tgtEl>
                                          <p:spTgt spid="97"/>
                                        </p:tgtEl>
                                      </p:cBhvr>
                                    </p:animEffect>
                                  </p:childTnLst>
                                </p:cTn>
                              </p:par>
                            </p:childTnLst>
                          </p:cTn>
                        </p:par>
                      </p:childTnLst>
                    </p:cTn>
                  </p:par>
                  <p:par>
                    <p:cTn id="288" fill="hold">
                      <p:stCondLst>
                        <p:cond delay="indefinite"/>
                      </p:stCondLst>
                      <p:childTnLst>
                        <p:par>
                          <p:cTn id="289" fill="hold">
                            <p:stCondLst>
                              <p:cond delay="0"/>
                            </p:stCondLst>
                            <p:childTnLst>
                              <p:par>
                                <p:cTn id="290" presetID="22" presetClass="entr" presetSubtype="4" fill="hold" grpId="0" nodeType="clickEffect">
                                  <p:stCondLst>
                                    <p:cond delay="0"/>
                                  </p:stCondLst>
                                  <p:childTnLst>
                                    <p:set>
                                      <p:cBhvr>
                                        <p:cTn id="291" dur="1" fill="hold">
                                          <p:stCondLst>
                                            <p:cond delay="0"/>
                                          </p:stCondLst>
                                        </p:cTn>
                                        <p:tgtEl>
                                          <p:spTgt spid="33"/>
                                        </p:tgtEl>
                                        <p:attrNameLst>
                                          <p:attrName>style.visibility</p:attrName>
                                        </p:attrNameLst>
                                      </p:cBhvr>
                                      <p:to>
                                        <p:strVal val="visible"/>
                                      </p:to>
                                    </p:set>
                                    <p:animEffect transition="in" filter="wipe(down)">
                                      <p:cBhvr>
                                        <p:cTn id="292" dur="500"/>
                                        <p:tgtEl>
                                          <p:spTgt spid="33"/>
                                        </p:tgtEl>
                                      </p:cBhvr>
                                    </p:animEffect>
                                  </p:childTnLst>
                                </p:cTn>
                              </p:par>
                            </p:childTnLst>
                          </p:cTn>
                        </p:par>
                      </p:childTnLst>
                    </p:cTn>
                  </p:par>
                  <p:par>
                    <p:cTn id="293" fill="hold">
                      <p:stCondLst>
                        <p:cond delay="indefinite"/>
                      </p:stCondLst>
                      <p:childTnLst>
                        <p:par>
                          <p:cTn id="294" fill="hold">
                            <p:stCondLst>
                              <p:cond delay="0"/>
                            </p:stCondLst>
                            <p:childTnLst>
                              <p:par>
                                <p:cTn id="295" presetID="22" presetClass="entr" presetSubtype="4" fill="hold" grpId="0" nodeType="clickEffect">
                                  <p:stCondLst>
                                    <p:cond delay="0"/>
                                  </p:stCondLst>
                                  <p:childTnLst>
                                    <p:set>
                                      <p:cBhvr>
                                        <p:cTn id="296" dur="1" fill="hold">
                                          <p:stCondLst>
                                            <p:cond delay="0"/>
                                          </p:stCondLst>
                                        </p:cTn>
                                        <p:tgtEl>
                                          <p:spTgt spid="98"/>
                                        </p:tgtEl>
                                        <p:attrNameLst>
                                          <p:attrName>style.visibility</p:attrName>
                                        </p:attrNameLst>
                                      </p:cBhvr>
                                      <p:to>
                                        <p:strVal val="visible"/>
                                      </p:to>
                                    </p:set>
                                    <p:animEffect transition="in" filter="wipe(down)">
                                      <p:cBhvr>
                                        <p:cTn id="297" dur="500"/>
                                        <p:tgtEl>
                                          <p:spTgt spid="98"/>
                                        </p:tgtEl>
                                      </p:cBhvr>
                                    </p:animEffect>
                                  </p:childTnLst>
                                </p:cTn>
                              </p:par>
                              <p:par>
                                <p:cTn id="298" presetID="22" presetClass="entr" presetSubtype="4" fill="hold" grpId="0" nodeType="withEffect">
                                  <p:stCondLst>
                                    <p:cond delay="0"/>
                                  </p:stCondLst>
                                  <p:childTnLst>
                                    <p:set>
                                      <p:cBhvr>
                                        <p:cTn id="299" dur="1" fill="hold">
                                          <p:stCondLst>
                                            <p:cond delay="0"/>
                                          </p:stCondLst>
                                        </p:cTn>
                                        <p:tgtEl>
                                          <p:spTgt spid="99"/>
                                        </p:tgtEl>
                                        <p:attrNameLst>
                                          <p:attrName>style.visibility</p:attrName>
                                        </p:attrNameLst>
                                      </p:cBhvr>
                                      <p:to>
                                        <p:strVal val="visible"/>
                                      </p:to>
                                    </p:set>
                                    <p:animEffect transition="in" filter="wipe(down)">
                                      <p:cBhvr>
                                        <p:cTn id="300" dur="500"/>
                                        <p:tgtEl>
                                          <p:spTgt spid="99"/>
                                        </p:tgtEl>
                                      </p:cBhvr>
                                    </p:animEffect>
                                  </p:childTnLst>
                                </p:cTn>
                              </p:par>
                              <p:par>
                                <p:cTn id="301" presetID="22" presetClass="entr" presetSubtype="4" fill="hold" nodeType="withEffect">
                                  <p:stCondLst>
                                    <p:cond delay="0"/>
                                  </p:stCondLst>
                                  <p:childTnLst>
                                    <p:set>
                                      <p:cBhvr>
                                        <p:cTn id="302" dur="1" fill="hold">
                                          <p:stCondLst>
                                            <p:cond delay="0"/>
                                          </p:stCondLst>
                                        </p:cTn>
                                        <p:tgtEl>
                                          <p:spTgt spid="100"/>
                                        </p:tgtEl>
                                        <p:attrNameLst>
                                          <p:attrName>style.visibility</p:attrName>
                                        </p:attrNameLst>
                                      </p:cBhvr>
                                      <p:to>
                                        <p:strVal val="visible"/>
                                      </p:to>
                                    </p:set>
                                    <p:animEffect transition="in" filter="wipe(down)">
                                      <p:cBhvr>
                                        <p:cTn id="303" dur="500"/>
                                        <p:tgtEl>
                                          <p:spTgt spid="100"/>
                                        </p:tgtEl>
                                      </p:cBhvr>
                                    </p:animEffect>
                                  </p:childTnLst>
                                </p:cTn>
                              </p:par>
                              <p:par>
                                <p:cTn id="304" presetID="22" presetClass="entr" presetSubtype="4" fill="hold" grpId="0" nodeType="withEffect">
                                  <p:stCondLst>
                                    <p:cond delay="0"/>
                                  </p:stCondLst>
                                  <p:childTnLst>
                                    <p:set>
                                      <p:cBhvr>
                                        <p:cTn id="305" dur="1" fill="hold">
                                          <p:stCondLst>
                                            <p:cond delay="0"/>
                                          </p:stCondLst>
                                        </p:cTn>
                                        <p:tgtEl>
                                          <p:spTgt spid="101"/>
                                        </p:tgtEl>
                                        <p:attrNameLst>
                                          <p:attrName>style.visibility</p:attrName>
                                        </p:attrNameLst>
                                      </p:cBhvr>
                                      <p:to>
                                        <p:strVal val="visible"/>
                                      </p:to>
                                    </p:set>
                                    <p:animEffect transition="in" filter="wipe(down)">
                                      <p:cBhvr>
                                        <p:cTn id="306"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18" grpId="0"/>
      <p:bldP spid="29" grpId="0"/>
      <p:bldP spid="30" grpId="0"/>
      <p:bldP spid="31" grpId="0"/>
      <p:bldP spid="32" grpId="0"/>
      <p:bldP spid="33" grpId="0" animBg="1"/>
      <p:bldP spid="34" grpId="0" animBg="1"/>
      <p:bldP spid="35" grpId="0" animBg="1"/>
      <p:bldP spid="36" grpId="0" animBg="1"/>
      <p:bldP spid="37" grpId="0" animBg="1"/>
      <p:bldP spid="38" grpId="0"/>
      <p:bldP spid="39" grpId="0" animBg="1"/>
      <p:bldP spid="40" grpId="0" animBg="1"/>
      <p:bldP spid="41" grpId="0" animBg="1"/>
      <p:bldP spid="42" grpId="0"/>
      <p:bldP spid="43" grpId="0" animBg="1"/>
      <p:bldP spid="44" grpId="0" animBg="1"/>
      <p:bldP spid="45" grpId="0" animBg="1"/>
      <p:bldP spid="51" grpId="0"/>
      <p:bldP spid="52" grpId="0"/>
      <p:bldP spid="54" grpId="0"/>
      <p:bldP spid="56" grpId="0"/>
      <p:bldP spid="58" grpId="0" animBg="1"/>
      <p:bldP spid="59" grpId="0" animBg="1"/>
      <p:bldP spid="60" grpId="0" animBg="1"/>
      <p:bldP spid="61" grpId="0" animBg="1"/>
      <p:bldP spid="62" grpId="0" animBg="1"/>
      <p:bldP spid="63" grpId="0" animBg="1"/>
      <p:bldP spid="64" grpId="0" animBg="1"/>
      <p:bldP spid="65" grpId="0" animBg="1"/>
      <p:bldP spid="66" grpId="0" animBg="1"/>
      <p:bldP spid="67" grpId="0"/>
      <p:bldP spid="73" grpId="0"/>
      <p:bldP spid="74" grpId="0"/>
      <p:bldP spid="80" grpId="0" animBg="1"/>
      <p:bldP spid="81" grpId="0" animBg="1"/>
      <p:bldP spid="82" grpId="0" animBg="1"/>
      <p:bldP spid="83" grpId="0" animBg="1"/>
      <p:bldP spid="84" grpId="0" animBg="1"/>
      <p:bldP spid="85" grpId="0"/>
      <p:bldP spid="91" grpId="0" animBg="1"/>
      <p:bldP spid="94" grpId="0"/>
      <p:bldP spid="96" grpId="0" animBg="1"/>
      <p:bldP spid="97" grpId="0" animBg="1"/>
      <p:bldP spid="98" grpId="0" animBg="1"/>
      <p:bldP spid="99" grpId="0"/>
      <p:bldP spid="10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B96DD-9942-578F-5C7B-0585AF9B5B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CF0593-F861-A49D-FAD1-013566D7C361}"/>
              </a:ext>
            </a:extLst>
          </p:cNvPr>
          <p:cNvSpPr>
            <a:spLocks noGrp="1"/>
          </p:cNvSpPr>
          <p:nvPr>
            <p:ph type="title"/>
          </p:nvPr>
        </p:nvSpPr>
        <p:spPr>
          <a:xfrm>
            <a:off x="400130" y="126461"/>
            <a:ext cx="11519496" cy="528535"/>
          </a:xfrm>
        </p:spPr>
        <p:txBody>
          <a:bodyPr>
            <a:normAutofit fontScale="90000"/>
          </a:bodyPr>
          <a:lstStyle/>
          <a:p>
            <a:r>
              <a:rPr lang="en-IN" dirty="0"/>
              <a:t>X2 Setup</a:t>
            </a:r>
          </a:p>
        </p:txBody>
      </p:sp>
      <p:grpSp>
        <p:nvGrpSpPr>
          <p:cNvPr id="3" name="Group 2">
            <a:extLst>
              <a:ext uri="{FF2B5EF4-FFF2-40B4-BE49-F238E27FC236}">
                <a16:creationId xmlns:a16="http://schemas.microsoft.com/office/drawing/2014/main" id="{C288BAD3-69A7-B2A9-1E4A-FB862311BDDA}"/>
              </a:ext>
            </a:extLst>
          </p:cNvPr>
          <p:cNvGrpSpPr/>
          <p:nvPr/>
        </p:nvGrpSpPr>
        <p:grpSpPr>
          <a:xfrm>
            <a:off x="7383942" y="1969489"/>
            <a:ext cx="3829929" cy="3342059"/>
            <a:chOff x="4908100" y="1151435"/>
            <a:chExt cx="4186615" cy="3422409"/>
          </a:xfrm>
        </p:grpSpPr>
        <p:pic>
          <p:nvPicPr>
            <p:cNvPr id="4" name="Picture 16" descr="\\DML-NAS\DML_Data\1 Live Jobs\Nokia\19044 - Nokia brand Site\MASTER TEMPLATES\Network graphics\PNGs\Network Graphic Final PNGs\X symbol-100x100mm_RGB_2.png">
              <a:extLst>
                <a:ext uri="{FF2B5EF4-FFF2-40B4-BE49-F238E27FC236}">
                  <a16:creationId xmlns:a16="http://schemas.microsoft.com/office/drawing/2014/main" id="{EAB39A6E-3A1D-31FF-2418-A073F21BF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3347" y="1368534"/>
              <a:ext cx="272885" cy="288263"/>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149">
              <a:extLst>
                <a:ext uri="{FF2B5EF4-FFF2-40B4-BE49-F238E27FC236}">
                  <a16:creationId xmlns:a16="http://schemas.microsoft.com/office/drawing/2014/main" id="{F8DBB3D4-6CCF-CEFA-9CA6-DAED248E8F39}"/>
                </a:ext>
              </a:extLst>
            </p:cNvPr>
            <p:cNvSpPr txBox="1">
              <a:spLocks noChangeArrowheads="1"/>
            </p:cNvSpPr>
            <p:nvPr/>
          </p:nvSpPr>
          <p:spPr bwMode="auto">
            <a:xfrm>
              <a:off x="7418658" y="1987483"/>
              <a:ext cx="1091434" cy="302655"/>
            </a:xfrm>
            <a:prstGeom prst="rect">
              <a:avLst/>
            </a:prstGeom>
            <a:noFill/>
            <a:ln w="12700">
              <a:noFill/>
              <a:miter lim="800000"/>
              <a:headEnd/>
              <a:tailEnd/>
            </a:ln>
          </p:spPr>
          <p:txBody>
            <a:bodyPr lIns="72567" tIns="36283" rIns="72567" bIns="36283">
              <a:noAutofit/>
            </a:bodyPr>
            <a:lstStyle/>
            <a:p>
              <a:pPr marL="0" marR="0" lvl="0" indent="0" algn="ctr" defTabSz="604723" rtl="0" eaLnBrk="0" fontAlgn="auto" latinLnBrk="0" hangingPunct="0">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srgbClr val="00C9FF"/>
                  </a:solidFill>
                  <a:effectLst/>
                  <a:uLnTx/>
                  <a:uFillTx/>
                  <a:latin typeface="Nokia Pure Text Light"/>
                  <a:ea typeface="+mn-ea"/>
                  <a:cs typeface="+mn-cs"/>
                </a:rPr>
                <a:t>S1U</a:t>
              </a:r>
            </a:p>
          </p:txBody>
        </p:sp>
        <p:sp>
          <p:nvSpPr>
            <p:cNvPr id="6" name="Text Box 152">
              <a:extLst>
                <a:ext uri="{FF2B5EF4-FFF2-40B4-BE49-F238E27FC236}">
                  <a16:creationId xmlns:a16="http://schemas.microsoft.com/office/drawing/2014/main" id="{2A7B20EF-EE67-1809-9C21-29CE50E3F7E4}"/>
                </a:ext>
              </a:extLst>
            </p:cNvPr>
            <p:cNvSpPr txBox="1">
              <a:spLocks noChangeArrowheads="1"/>
            </p:cNvSpPr>
            <p:nvPr/>
          </p:nvSpPr>
          <p:spPr bwMode="auto">
            <a:xfrm>
              <a:off x="7180164" y="1151435"/>
              <a:ext cx="547360" cy="173514"/>
            </a:xfrm>
            <a:prstGeom prst="rect">
              <a:avLst/>
            </a:prstGeom>
            <a:noFill/>
            <a:ln w="12700" algn="ctr">
              <a:noFill/>
              <a:miter lim="800000"/>
              <a:headEnd/>
              <a:tailEnd/>
            </a:ln>
          </p:spPr>
          <p:txBody>
            <a:bodyPr lIns="90488" tIns="44450" rIns="90488" bIns="44450">
              <a:no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latin typeface="Nokia Pure Text Light"/>
                  <a:ea typeface="+mn-ea"/>
                  <a:cs typeface="+mn-cs"/>
                </a:rPr>
                <a:t>SGW</a:t>
              </a:r>
            </a:p>
          </p:txBody>
        </p:sp>
        <p:pic>
          <p:nvPicPr>
            <p:cNvPr id="7" name="Picture 10" descr="\\DML-NAS\DML_Data\1 Live Jobs\Nokia\19044 - Nokia brand Site\MASTER TEMPLATES\Network graphics\PNGs\Network Graphic Final PNGs\X symbol-100x100mm_RGB_4.png">
              <a:extLst>
                <a:ext uri="{FF2B5EF4-FFF2-40B4-BE49-F238E27FC236}">
                  <a16:creationId xmlns:a16="http://schemas.microsoft.com/office/drawing/2014/main" id="{1FECFF60-546E-5E0C-C9AC-5DE139526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6726" y="1412909"/>
              <a:ext cx="272885" cy="2882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5" descr="\\DML-NAS\DML_Data\1 Live Jobs\Nokia\19044 - Nokia brand Site\MASTER TEMPLATES\Network graphics\PNGs\Network Graphic Final PNGs\Circular arrow symbol-100x100mm_RGB_4.png">
              <a:extLst>
                <a:ext uri="{FF2B5EF4-FFF2-40B4-BE49-F238E27FC236}">
                  <a16:creationId xmlns:a16="http://schemas.microsoft.com/office/drawing/2014/main" id="{6D8A34B1-0361-7930-A89D-B7C731D08A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6341" y="1407674"/>
              <a:ext cx="272885" cy="2882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4BA3942-C6C7-E326-4AF3-FBB3AD2B706F}"/>
                </a:ext>
              </a:extLst>
            </p:cNvPr>
            <p:cNvSpPr txBox="1"/>
            <p:nvPr/>
          </p:nvSpPr>
          <p:spPr>
            <a:xfrm>
              <a:off x="4908100" y="3973680"/>
              <a:ext cx="2172673" cy="600164"/>
            </a:xfrm>
            <a:prstGeom prst="rect">
              <a:avLst/>
            </a:prstGeom>
            <a:noFill/>
          </p:spPr>
          <p:txBody>
            <a:bodyPr wrap="square" rtlCol="0">
              <a:spAutoFit/>
            </a:bodyPr>
            <a:lstStyle/>
            <a:p>
              <a:pPr marL="357188" marR="0" lvl="0" indent="-357188"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srgbClr val="124191"/>
                  </a:solidFill>
                  <a:effectLst/>
                  <a:uLnTx/>
                  <a:uFillTx/>
                  <a:latin typeface="Nokia Pure Text Light"/>
                  <a:ea typeface="+mn-ea"/>
                  <a:cs typeface="+mn-cs"/>
                </a:rPr>
                <a:t>RAC: 	Radio Access Cloud; CU </a:t>
              </a:r>
            </a:p>
            <a:p>
              <a:pPr marL="357188" marR="0" lvl="0" indent="-357188"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srgbClr val="124191"/>
                  </a:solidFill>
                  <a:effectLst/>
                  <a:uLnTx/>
                  <a:uFillTx/>
                  <a:latin typeface="Nokia Pure Text Light"/>
                  <a:ea typeface="+mn-ea"/>
                  <a:cs typeface="+mn-cs"/>
                </a:rPr>
                <a:t>RAU: 	Radio Access Unit ; DU</a:t>
              </a:r>
            </a:p>
            <a:p>
              <a:pPr marL="357188" marR="0" lvl="0" indent="-357188"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a:ln>
                    <a:noFill/>
                  </a:ln>
                  <a:solidFill>
                    <a:srgbClr val="124191"/>
                  </a:solidFill>
                  <a:effectLst/>
                  <a:uLnTx/>
                  <a:uFillTx/>
                  <a:latin typeface="Nokia Pure Text Light"/>
                  <a:ea typeface="+mn-ea"/>
                  <a:cs typeface="+mn-cs"/>
                </a:rPr>
                <a:t>RU: 	Radio Unit</a:t>
              </a:r>
              <a:endParaRPr kumimoji="0" lang="en-US" sz="1100" b="0" i="0" u="none" strike="noStrike" kern="0" cap="none" spc="0" normalizeH="0" baseline="0" noProof="0" dirty="0">
                <a:ln>
                  <a:noFill/>
                </a:ln>
                <a:solidFill>
                  <a:srgbClr val="124191"/>
                </a:solidFill>
                <a:effectLst/>
                <a:uLnTx/>
                <a:uFillTx/>
                <a:latin typeface="Nokia Pure Text Light"/>
                <a:ea typeface="+mn-ea"/>
                <a:cs typeface="+mn-cs"/>
              </a:endParaRPr>
            </a:p>
          </p:txBody>
        </p:sp>
        <p:sp>
          <p:nvSpPr>
            <p:cNvPr id="10" name="Rounded Rectangle 21">
              <a:extLst>
                <a:ext uri="{FF2B5EF4-FFF2-40B4-BE49-F238E27FC236}">
                  <a16:creationId xmlns:a16="http://schemas.microsoft.com/office/drawing/2014/main" id="{4EE9EADB-3776-5B25-0120-434B02C0F7C1}"/>
                </a:ext>
              </a:extLst>
            </p:cNvPr>
            <p:cNvSpPr/>
            <p:nvPr/>
          </p:nvSpPr>
          <p:spPr>
            <a:xfrm>
              <a:off x="7027746" y="2334396"/>
              <a:ext cx="2066969" cy="2172944"/>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tIns="90000" bIns="90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BBC0"/>
                </a:solidFill>
                <a:effectLst/>
                <a:uLnTx/>
                <a:uFillTx/>
                <a:latin typeface="Nokia Pure Text Light"/>
                <a:ea typeface="+mn-ea"/>
                <a:cs typeface="+mn-cs"/>
              </a:endParaRPr>
            </a:p>
          </p:txBody>
        </p:sp>
        <p:sp>
          <p:nvSpPr>
            <p:cNvPr id="11" name="Freeform 10">
              <a:extLst>
                <a:ext uri="{FF2B5EF4-FFF2-40B4-BE49-F238E27FC236}">
                  <a16:creationId xmlns:a16="http://schemas.microsoft.com/office/drawing/2014/main" id="{D5C50386-A5D0-605E-60BF-3BFEF6BBA6F3}"/>
                </a:ext>
              </a:extLst>
            </p:cNvPr>
            <p:cNvSpPr>
              <a:spLocks noChangeAspect="1" noEditPoints="1"/>
            </p:cNvSpPr>
            <p:nvPr/>
          </p:nvSpPr>
          <p:spPr bwMode="auto">
            <a:xfrm>
              <a:off x="7244191" y="2397720"/>
              <a:ext cx="1265904" cy="695794"/>
            </a:xfrm>
            <a:custGeom>
              <a:avLst/>
              <a:gdLst>
                <a:gd name="T0" fmla="*/ 26 w 76"/>
                <a:gd name="T1" fmla="*/ 17 h 46"/>
                <a:gd name="T2" fmla="*/ 16 w 76"/>
                <a:gd name="T3" fmla="*/ 13 h 46"/>
                <a:gd name="T4" fmla="*/ 0 w 76"/>
                <a:gd name="T5" fmla="*/ 30 h 46"/>
                <a:gd name="T6" fmla="*/ 16 w 76"/>
                <a:gd name="T7" fmla="*/ 46 h 46"/>
                <a:gd name="T8" fmla="*/ 59 w 76"/>
                <a:gd name="T9" fmla="*/ 46 h 46"/>
                <a:gd name="T10" fmla="*/ 60 w 76"/>
                <a:gd name="T11" fmla="*/ 46 h 46"/>
                <a:gd name="T12" fmla="*/ 76 w 76"/>
                <a:gd name="T13" fmla="*/ 31 h 46"/>
                <a:gd name="T14" fmla="*/ 63 w 76"/>
                <a:gd name="T15" fmla="*/ 15 h 46"/>
                <a:gd name="T16" fmla="*/ 59 w 76"/>
                <a:gd name="T17" fmla="*/ 15 h 46"/>
                <a:gd name="T18" fmla="*/ 60 w 76"/>
                <a:gd name="T19" fmla="*/ 20 h 46"/>
                <a:gd name="T20" fmla="*/ 38 w 76"/>
                <a:gd name="T21" fmla="*/ 0 h 46"/>
                <a:gd name="T22" fmla="*/ 16 w 76"/>
                <a:gd name="T23" fmla="*/ 1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46">
                  <a:moveTo>
                    <a:pt x="26" y="17"/>
                  </a:moveTo>
                  <a:cubicBezTo>
                    <a:pt x="23" y="15"/>
                    <a:pt x="20" y="13"/>
                    <a:pt x="16" y="13"/>
                  </a:cubicBezTo>
                  <a:cubicBezTo>
                    <a:pt x="7" y="13"/>
                    <a:pt x="0" y="21"/>
                    <a:pt x="0" y="30"/>
                  </a:cubicBezTo>
                  <a:cubicBezTo>
                    <a:pt x="0" y="39"/>
                    <a:pt x="7" y="46"/>
                    <a:pt x="16" y="46"/>
                  </a:cubicBezTo>
                  <a:cubicBezTo>
                    <a:pt x="59" y="46"/>
                    <a:pt x="59" y="46"/>
                    <a:pt x="59" y="46"/>
                  </a:cubicBezTo>
                  <a:cubicBezTo>
                    <a:pt x="60" y="46"/>
                    <a:pt x="60" y="46"/>
                    <a:pt x="60" y="46"/>
                  </a:cubicBezTo>
                  <a:cubicBezTo>
                    <a:pt x="69" y="46"/>
                    <a:pt x="76" y="39"/>
                    <a:pt x="76" y="31"/>
                  </a:cubicBezTo>
                  <a:cubicBezTo>
                    <a:pt x="76" y="23"/>
                    <a:pt x="70" y="16"/>
                    <a:pt x="63" y="15"/>
                  </a:cubicBezTo>
                  <a:cubicBezTo>
                    <a:pt x="63" y="15"/>
                    <a:pt x="61" y="15"/>
                    <a:pt x="59" y="15"/>
                  </a:cubicBezTo>
                  <a:moveTo>
                    <a:pt x="60" y="20"/>
                  </a:moveTo>
                  <a:cubicBezTo>
                    <a:pt x="59" y="9"/>
                    <a:pt x="49" y="0"/>
                    <a:pt x="38" y="0"/>
                  </a:cubicBezTo>
                  <a:cubicBezTo>
                    <a:pt x="28" y="0"/>
                    <a:pt x="20" y="5"/>
                    <a:pt x="16" y="13"/>
                  </a:cubicBezTo>
                </a:path>
              </a:pathLst>
            </a:custGeom>
            <a:solidFill>
              <a:schemeClr val="bg1"/>
            </a:solidFill>
            <a:ln w="31750" cap="rnd">
              <a:solidFill>
                <a:schemeClr val="tx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124191"/>
                </a:solidFill>
                <a:effectLst/>
                <a:uLnTx/>
                <a:uFillTx/>
                <a:latin typeface="Arial" charset="0"/>
                <a:ea typeface="+mn-ea"/>
                <a:cs typeface="+mn-cs"/>
              </a:endParaRPr>
            </a:p>
          </p:txBody>
        </p:sp>
        <p:pic>
          <p:nvPicPr>
            <p:cNvPr id="12" name="Picture 5">
              <a:extLst>
                <a:ext uri="{FF2B5EF4-FFF2-40B4-BE49-F238E27FC236}">
                  <a16:creationId xmlns:a16="http://schemas.microsoft.com/office/drawing/2014/main" id="{6839B9F9-2601-1145-0671-250A2633BE44}"/>
                </a:ext>
              </a:extLst>
            </p:cNvPr>
            <p:cNvPicPr>
              <a:picLocks noChangeAspect="1" noChangeArrowheads="1"/>
            </p:cNvPicPr>
            <p:nvPr/>
          </p:nvPicPr>
          <p:blipFill>
            <a:blip r:embed="rId5"/>
            <a:srcRect/>
            <a:stretch>
              <a:fillRect/>
            </a:stretch>
          </p:blipFill>
          <p:spPr bwMode="auto">
            <a:xfrm>
              <a:off x="7794385" y="2586312"/>
              <a:ext cx="274907" cy="262002"/>
            </a:xfrm>
            <a:prstGeom prst="rect">
              <a:avLst/>
            </a:prstGeom>
            <a:noFill/>
            <a:ln w="9525">
              <a:noFill/>
              <a:miter lim="800000"/>
              <a:headEnd/>
              <a:tailEnd/>
            </a:ln>
          </p:spPr>
        </p:pic>
        <p:pic>
          <p:nvPicPr>
            <p:cNvPr id="13" name="Picture 3">
              <a:extLst>
                <a:ext uri="{FF2B5EF4-FFF2-40B4-BE49-F238E27FC236}">
                  <a16:creationId xmlns:a16="http://schemas.microsoft.com/office/drawing/2014/main" id="{DB40AB6E-2BC7-9DC7-B311-65BE785D9311}"/>
                </a:ext>
              </a:extLst>
            </p:cNvPr>
            <p:cNvPicPr>
              <a:picLocks noChangeAspect="1" noChangeArrowheads="1"/>
            </p:cNvPicPr>
            <p:nvPr/>
          </p:nvPicPr>
          <p:blipFill>
            <a:blip r:embed="rId6"/>
            <a:srcRect/>
            <a:stretch>
              <a:fillRect/>
            </a:stretch>
          </p:blipFill>
          <p:spPr bwMode="auto">
            <a:xfrm>
              <a:off x="8069292" y="4141273"/>
              <a:ext cx="322106" cy="307688"/>
            </a:xfrm>
            <a:prstGeom prst="rect">
              <a:avLst/>
            </a:prstGeom>
            <a:noFill/>
            <a:ln w="9525">
              <a:noFill/>
              <a:miter lim="800000"/>
              <a:headEnd/>
              <a:tailEnd/>
            </a:ln>
          </p:spPr>
        </p:pic>
        <p:pic>
          <p:nvPicPr>
            <p:cNvPr id="14" name="Picture 5">
              <a:extLst>
                <a:ext uri="{FF2B5EF4-FFF2-40B4-BE49-F238E27FC236}">
                  <a16:creationId xmlns:a16="http://schemas.microsoft.com/office/drawing/2014/main" id="{D359F1BF-219B-87D1-AB83-0FBB88B42B16}"/>
                </a:ext>
              </a:extLst>
            </p:cNvPr>
            <p:cNvPicPr>
              <a:picLocks noChangeAspect="1" noChangeArrowheads="1"/>
            </p:cNvPicPr>
            <p:nvPr/>
          </p:nvPicPr>
          <p:blipFill>
            <a:blip r:embed="rId5"/>
            <a:srcRect/>
            <a:stretch>
              <a:fillRect/>
            </a:stretch>
          </p:blipFill>
          <p:spPr bwMode="auto">
            <a:xfrm>
              <a:off x="8069292" y="3659159"/>
              <a:ext cx="322165" cy="307041"/>
            </a:xfrm>
            <a:prstGeom prst="rect">
              <a:avLst/>
            </a:prstGeom>
            <a:noFill/>
            <a:ln w="9525">
              <a:noFill/>
              <a:miter lim="800000"/>
              <a:headEnd/>
              <a:tailEnd/>
            </a:ln>
          </p:spPr>
        </p:pic>
        <p:sp>
          <p:nvSpPr>
            <p:cNvPr id="15" name="TextBox 14">
              <a:extLst>
                <a:ext uri="{FF2B5EF4-FFF2-40B4-BE49-F238E27FC236}">
                  <a16:creationId xmlns:a16="http://schemas.microsoft.com/office/drawing/2014/main" id="{F2CEDC6D-0404-14C6-B67E-610378934F12}"/>
                </a:ext>
              </a:extLst>
            </p:cNvPr>
            <p:cNvSpPr txBox="1"/>
            <p:nvPr/>
          </p:nvSpPr>
          <p:spPr>
            <a:xfrm>
              <a:off x="7682788" y="2850444"/>
              <a:ext cx="685635" cy="2371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0" cap="none" spc="0" normalizeH="0" baseline="0" noProof="0" dirty="0">
                  <a:ln>
                    <a:noFill/>
                  </a:ln>
                  <a:solidFill>
                    <a:srgbClr val="000000"/>
                  </a:solidFill>
                  <a:effectLst/>
                  <a:uLnTx/>
                  <a:uFillTx/>
                  <a:latin typeface="Nokia Pure Text Light"/>
                  <a:ea typeface="+mn-ea"/>
                  <a:cs typeface="+mn-cs"/>
                </a:rPr>
                <a:t>5G RAC</a:t>
              </a:r>
              <a:endParaRPr kumimoji="0" lang="en-US" sz="800" b="1" i="0" u="none" strike="noStrike" kern="0" cap="none" spc="0" normalizeH="0" baseline="0" noProof="0" dirty="0">
                <a:ln>
                  <a:noFill/>
                </a:ln>
                <a:solidFill>
                  <a:srgbClr val="000000"/>
                </a:solidFill>
                <a:effectLst/>
                <a:uLnTx/>
                <a:uFillTx/>
                <a:latin typeface="Nokia Pure Text Light"/>
                <a:ea typeface="+mn-ea"/>
                <a:cs typeface="+mn-cs"/>
              </a:endParaRPr>
            </a:p>
          </p:txBody>
        </p:sp>
        <p:sp>
          <p:nvSpPr>
            <p:cNvPr id="16" name="TextBox 15">
              <a:extLst>
                <a:ext uri="{FF2B5EF4-FFF2-40B4-BE49-F238E27FC236}">
                  <a16:creationId xmlns:a16="http://schemas.microsoft.com/office/drawing/2014/main" id="{90185405-D937-B7F1-AB4F-DF45428F2B36}"/>
                </a:ext>
              </a:extLst>
            </p:cNvPr>
            <p:cNvSpPr txBox="1"/>
            <p:nvPr/>
          </p:nvSpPr>
          <p:spPr>
            <a:xfrm>
              <a:off x="8400268" y="3688369"/>
              <a:ext cx="685635" cy="2371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0" cap="none" spc="0" normalizeH="0" baseline="0" noProof="0" dirty="0">
                  <a:ln>
                    <a:noFill/>
                  </a:ln>
                  <a:solidFill>
                    <a:srgbClr val="000000"/>
                  </a:solidFill>
                  <a:effectLst/>
                  <a:uLnTx/>
                  <a:uFillTx/>
                  <a:latin typeface="Nokia Pure Text Light"/>
                  <a:ea typeface="+mn-ea"/>
                  <a:cs typeface="+mn-cs"/>
                </a:rPr>
                <a:t>5G RAU</a:t>
              </a:r>
              <a:endParaRPr kumimoji="0" lang="en-US" sz="1000" b="1" i="0" u="none" strike="noStrike" kern="0" cap="none" spc="0" normalizeH="0" baseline="0" noProof="0" dirty="0">
                <a:ln>
                  <a:noFill/>
                </a:ln>
                <a:solidFill>
                  <a:srgbClr val="000000"/>
                </a:solidFill>
                <a:effectLst/>
                <a:uLnTx/>
                <a:uFillTx/>
                <a:latin typeface="Nokia Pure Text Light"/>
                <a:ea typeface="+mn-ea"/>
                <a:cs typeface="+mn-cs"/>
              </a:endParaRPr>
            </a:p>
          </p:txBody>
        </p:sp>
        <p:cxnSp>
          <p:nvCxnSpPr>
            <p:cNvPr id="17" name="Straight Connector 16">
              <a:extLst>
                <a:ext uri="{FF2B5EF4-FFF2-40B4-BE49-F238E27FC236}">
                  <a16:creationId xmlns:a16="http://schemas.microsoft.com/office/drawing/2014/main" id="{0927AD07-7D76-8FDB-D7A0-D0B3056AEF88}"/>
                </a:ext>
              </a:extLst>
            </p:cNvPr>
            <p:cNvCxnSpPr>
              <a:stCxn id="11" idx="4"/>
              <a:endCxn id="14" idx="0"/>
            </p:cNvCxnSpPr>
            <p:nvPr/>
          </p:nvCxnSpPr>
          <p:spPr>
            <a:xfrm>
              <a:off x="8226932" y="3093514"/>
              <a:ext cx="3443" cy="565645"/>
            </a:xfrm>
            <a:prstGeom prst="line">
              <a:avLst/>
            </a:prstGeom>
            <a:ln w="19050" cmpd="sng">
              <a:solidFill>
                <a:srgbClr val="12419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6272EA4-81C9-8BEA-C54E-03631617E09D}"/>
                </a:ext>
              </a:extLst>
            </p:cNvPr>
            <p:cNvCxnSpPr>
              <a:stCxn id="14" idx="2"/>
              <a:endCxn id="13" idx="0"/>
            </p:cNvCxnSpPr>
            <p:nvPr/>
          </p:nvCxnSpPr>
          <p:spPr>
            <a:xfrm flipH="1">
              <a:off x="8230345" y="3966200"/>
              <a:ext cx="30" cy="175073"/>
            </a:xfrm>
            <a:prstGeom prst="line">
              <a:avLst/>
            </a:prstGeom>
            <a:ln w="19050" cmpd="sng">
              <a:solidFill>
                <a:srgbClr val="124192"/>
              </a:solidFill>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2F9F5513-B2E8-9AFF-D589-6A455C2ADDBB}"/>
                </a:ext>
              </a:extLst>
            </p:cNvPr>
            <p:cNvSpPr txBox="1"/>
            <p:nvPr/>
          </p:nvSpPr>
          <p:spPr>
            <a:xfrm>
              <a:off x="7757714" y="3271541"/>
              <a:ext cx="72936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0" cap="none" spc="0" normalizeH="0" baseline="0" noProof="0" dirty="0">
                  <a:ln>
                    <a:noFill/>
                  </a:ln>
                  <a:solidFill>
                    <a:sysClr val="windowText" lastClr="000000"/>
                  </a:solidFill>
                  <a:effectLst/>
                  <a:uLnTx/>
                  <a:uFillTx/>
                  <a:latin typeface="Nokia Pure Headline Light"/>
                  <a:ea typeface="+mn-ea"/>
                  <a:cs typeface="+mn-cs"/>
                </a:rPr>
                <a:t>F1</a:t>
              </a:r>
              <a:endParaRPr kumimoji="0" lang="en-US" sz="1000" b="1" i="0" u="none" strike="noStrike" kern="0" cap="none" spc="0" normalizeH="0" baseline="0" noProof="0" dirty="0">
                <a:ln>
                  <a:noFill/>
                </a:ln>
                <a:solidFill>
                  <a:sysClr val="windowText" lastClr="000000"/>
                </a:solidFill>
                <a:effectLst/>
                <a:uLnTx/>
                <a:uFillTx/>
                <a:latin typeface="Nokia Pure Headline Light"/>
                <a:ea typeface="+mn-ea"/>
                <a:cs typeface="+mn-cs"/>
              </a:endParaRPr>
            </a:p>
          </p:txBody>
        </p:sp>
        <p:cxnSp>
          <p:nvCxnSpPr>
            <p:cNvPr id="20" name="Straight Arrow Connector 19">
              <a:extLst>
                <a:ext uri="{FF2B5EF4-FFF2-40B4-BE49-F238E27FC236}">
                  <a16:creationId xmlns:a16="http://schemas.microsoft.com/office/drawing/2014/main" id="{CF4EFBBA-76C7-9675-3536-11497B2AA631}"/>
                </a:ext>
              </a:extLst>
            </p:cNvPr>
            <p:cNvCxnSpPr>
              <a:stCxn id="11" idx="10"/>
              <a:endCxn id="8" idx="2"/>
            </p:cNvCxnSpPr>
            <p:nvPr/>
          </p:nvCxnSpPr>
          <p:spPr>
            <a:xfrm flipH="1" flipV="1">
              <a:off x="7552784" y="1695937"/>
              <a:ext cx="324359" cy="701783"/>
            </a:xfrm>
            <a:prstGeom prst="straightConnector1">
              <a:avLst/>
            </a:prstGeom>
            <a:ln w="19050" cmpd="sng">
              <a:solidFill>
                <a:srgbClr val="124192"/>
              </a:solidFill>
            </a:ln>
            <a:effectLst/>
          </p:spPr>
          <p:style>
            <a:lnRef idx="2">
              <a:schemeClr val="accent1"/>
            </a:lnRef>
            <a:fillRef idx="0">
              <a:schemeClr val="accent1"/>
            </a:fillRef>
            <a:effectRef idx="1">
              <a:schemeClr val="accent1"/>
            </a:effectRef>
            <a:fontRef idx="minor">
              <a:schemeClr val="tx1"/>
            </a:fontRef>
          </p:style>
        </p:cxnSp>
        <p:pic>
          <p:nvPicPr>
            <p:cNvPr id="21" name="Picture 16" descr="\\DML-NAS\DML_Data\1 Live Jobs\Nokia\19044 - Nokia brand Site\MASTER TEMPLATES\Network graphics\PNGs\Network Graphic Final PNGs\X symbol-100x100mm_RGB_2.png">
              <a:extLst>
                <a:ext uri="{FF2B5EF4-FFF2-40B4-BE49-F238E27FC236}">
                  <a16:creationId xmlns:a16="http://schemas.microsoft.com/office/drawing/2014/main" id="{DF7660BC-A34A-B2A5-3106-CFC5BD18D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524" y="1561502"/>
              <a:ext cx="272885" cy="288263"/>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152">
              <a:extLst>
                <a:ext uri="{FF2B5EF4-FFF2-40B4-BE49-F238E27FC236}">
                  <a16:creationId xmlns:a16="http://schemas.microsoft.com/office/drawing/2014/main" id="{5A7C9F4C-6408-88C9-1DD3-1D6EBFB62DCB}"/>
                </a:ext>
              </a:extLst>
            </p:cNvPr>
            <p:cNvSpPr txBox="1">
              <a:spLocks noChangeArrowheads="1"/>
            </p:cNvSpPr>
            <p:nvPr/>
          </p:nvSpPr>
          <p:spPr bwMode="auto">
            <a:xfrm>
              <a:off x="6315363" y="1321641"/>
              <a:ext cx="547360" cy="173514"/>
            </a:xfrm>
            <a:prstGeom prst="rect">
              <a:avLst/>
            </a:prstGeom>
            <a:noFill/>
            <a:ln w="12700" algn="ctr">
              <a:noFill/>
              <a:miter lim="800000"/>
              <a:headEnd/>
              <a:tailEnd/>
            </a:ln>
          </p:spPr>
          <p:txBody>
            <a:bodyPr lIns="90488" tIns="44450" rIns="90488" bIns="44450">
              <a:no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latin typeface="Nokia Pure Text Light"/>
                  <a:ea typeface="+mn-ea"/>
                  <a:cs typeface="+mn-cs"/>
                </a:rPr>
                <a:t>MME</a:t>
              </a:r>
            </a:p>
          </p:txBody>
        </p:sp>
        <p:pic>
          <p:nvPicPr>
            <p:cNvPr id="23" name="Picture 10" descr="\\DML-NAS\DML_Data\1 Live Jobs\Nokia\19044 - Nokia brand Site\MASTER TEMPLATES\Network graphics\PNGs\Network Graphic Final PNGs\X symbol-100x100mm_RGB_4.png">
              <a:extLst>
                <a:ext uri="{FF2B5EF4-FFF2-40B4-BE49-F238E27FC236}">
                  <a16:creationId xmlns:a16="http://schemas.microsoft.com/office/drawing/2014/main" id="{28726DBD-C59C-E1E3-0164-D320670BC9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4903" y="1605877"/>
              <a:ext cx="272885" cy="2882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5" descr="\\DML-NAS\DML_Data\1 Live Jobs\Nokia\19044 - Nokia brand Site\MASTER TEMPLATES\Network graphics\PNGs\Network Graphic Final PNGs\Circular arrow symbol-100x100mm_RGB_4.png">
              <a:extLst>
                <a:ext uri="{FF2B5EF4-FFF2-40B4-BE49-F238E27FC236}">
                  <a16:creationId xmlns:a16="http://schemas.microsoft.com/office/drawing/2014/main" id="{8293BFCD-CA2C-A776-DDB5-646ADD16D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4518" y="1600642"/>
              <a:ext cx="272885" cy="2882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a:extLst>
                <a:ext uri="{FF2B5EF4-FFF2-40B4-BE49-F238E27FC236}">
                  <a16:creationId xmlns:a16="http://schemas.microsoft.com/office/drawing/2014/main" id="{426C6A26-38CF-768E-03DE-FA6E1660EDBC}"/>
                </a:ext>
              </a:extLst>
            </p:cNvPr>
            <p:cNvPicPr>
              <a:picLocks noChangeAspect="1" noChangeArrowheads="1"/>
            </p:cNvPicPr>
            <p:nvPr/>
          </p:nvPicPr>
          <p:blipFill>
            <a:blip r:embed="rId6"/>
            <a:srcRect/>
            <a:stretch>
              <a:fillRect/>
            </a:stretch>
          </p:blipFill>
          <p:spPr bwMode="auto">
            <a:xfrm>
              <a:off x="6187225" y="3525403"/>
              <a:ext cx="322106" cy="307688"/>
            </a:xfrm>
            <a:prstGeom prst="rect">
              <a:avLst/>
            </a:prstGeom>
            <a:noFill/>
            <a:ln w="9525">
              <a:noFill/>
              <a:miter lim="800000"/>
              <a:headEnd/>
              <a:tailEnd/>
            </a:ln>
          </p:spPr>
        </p:pic>
        <p:pic>
          <p:nvPicPr>
            <p:cNvPr id="26" name="Picture 5">
              <a:extLst>
                <a:ext uri="{FF2B5EF4-FFF2-40B4-BE49-F238E27FC236}">
                  <a16:creationId xmlns:a16="http://schemas.microsoft.com/office/drawing/2014/main" id="{159BE9B0-2324-C16B-5D3A-FF44140702B7}"/>
                </a:ext>
              </a:extLst>
            </p:cNvPr>
            <p:cNvPicPr>
              <a:picLocks noChangeAspect="1" noChangeArrowheads="1"/>
            </p:cNvPicPr>
            <p:nvPr/>
          </p:nvPicPr>
          <p:blipFill>
            <a:blip r:embed="rId5"/>
            <a:srcRect/>
            <a:stretch>
              <a:fillRect/>
            </a:stretch>
          </p:blipFill>
          <p:spPr bwMode="auto">
            <a:xfrm>
              <a:off x="6187194" y="2692519"/>
              <a:ext cx="322165" cy="307041"/>
            </a:xfrm>
            <a:prstGeom prst="rect">
              <a:avLst/>
            </a:prstGeom>
            <a:noFill/>
            <a:ln w="9525">
              <a:noFill/>
              <a:miter lim="800000"/>
              <a:headEnd/>
              <a:tailEnd/>
            </a:ln>
          </p:spPr>
        </p:pic>
        <p:sp>
          <p:nvSpPr>
            <p:cNvPr id="27" name="TextBox 26">
              <a:extLst>
                <a:ext uri="{FF2B5EF4-FFF2-40B4-BE49-F238E27FC236}">
                  <a16:creationId xmlns:a16="http://schemas.microsoft.com/office/drawing/2014/main" id="{3A31F7E4-06AE-4330-22EC-3E01F9D26179}"/>
                </a:ext>
              </a:extLst>
            </p:cNvPr>
            <p:cNvSpPr txBox="1"/>
            <p:nvPr/>
          </p:nvSpPr>
          <p:spPr>
            <a:xfrm>
              <a:off x="5548191" y="2684455"/>
              <a:ext cx="6856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0" cap="none" spc="0" normalizeH="0" baseline="0" noProof="0" dirty="0">
                  <a:ln>
                    <a:noFill/>
                  </a:ln>
                  <a:solidFill>
                    <a:srgbClr val="000000"/>
                  </a:solidFill>
                  <a:effectLst/>
                  <a:uLnTx/>
                  <a:uFillTx/>
                  <a:latin typeface="Arial" charset="0"/>
                  <a:ea typeface="+mn-ea"/>
                  <a:cs typeface="+mn-cs"/>
                </a:rPr>
                <a:t>LTE NodeB</a:t>
              </a:r>
              <a:endParaRPr kumimoji="0" lang="en-US" sz="1000" b="1" i="0" u="none" strike="noStrike" kern="0" cap="none" spc="0" normalizeH="0" baseline="0" noProof="0" dirty="0">
                <a:ln>
                  <a:noFill/>
                </a:ln>
                <a:solidFill>
                  <a:srgbClr val="000000"/>
                </a:solidFill>
                <a:effectLst/>
                <a:uLnTx/>
                <a:uFillTx/>
                <a:latin typeface="Nokia Pure Text Light"/>
                <a:ea typeface="+mn-ea"/>
                <a:cs typeface="+mn-cs"/>
              </a:endParaRPr>
            </a:p>
          </p:txBody>
        </p:sp>
        <p:cxnSp>
          <p:nvCxnSpPr>
            <p:cNvPr id="28" name="Straight Connector 27">
              <a:extLst>
                <a:ext uri="{FF2B5EF4-FFF2-40B4-BE49-F238E27FC236}">
                  <a16:creationId xmlns:a16="http://schemas.microsoft.com/office/drawing/2014/main" id="{4EB32F52-C6C1-21A6-F2EA-CA423D38649B}"/>
                </a:ext>
              </a:extLst>
            </p:cNvPr>
            <p:cNvCxnSpPr>
              <a:stCxn id="26" idx="2"/>
              <a:endCxn id="25" idx="0"/>
            </p:cNvCxnSpPr>
            <p:nvPr/>
          </p:nvCxnSpPr>
          <p:spPr>
            <a:xfrm>
              <a:off x="6348277" y="2999561"/>
              <a:ext cx="1" cy="525842"/>
            </a:xfrm>
            <a:prstGeom prst="line">
              <a:avLst/>
            </a:prstGeom>
            <a:ln w="19050" cmpd="sng">
              <a:solidFill>
                <a:srgbClr val="124192"/>
              </a:solidFill>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C6347E0C-CF35-DBF3-4E65-08C285EDA460}"/>
                </a:ext>
              </a:extLst>
            </p:cNvPr>
            <p:cNvCxnSpPr>
              <a:stCxn id="11" idx="2"/>
              <a:endCxn id="26" idx="3"/>
            </p:cNvCxnSpPr>
            <p:nvPr/>
          </p:nvCxnSpPr>
          <p:spPr>
            <a:xfrm flipH="1" flipV="1">
              <a:off x="6509359" y="2846040"/>
              <a:ext cx="734832" cy="5459"/>
            </a:xfrm>
            <a:prstGeom prst="straightConnector1">
              <a:avLst/>
            </a:prstGeom>
            <a:ln w="19050" cmpd="sng">
              <a:solidFill>
                <a:srgbClr val="124192"/>
              </a:solidFill>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82C7D05E-E6D2-E4D3-68B4-B371B3B405E9}"/>
                </a:ext>
              </a:extLst>
            </p:cNvPr>
            <p:cNvCxnSpPr>
              <a:stCxn id="26" idx="0"/>
              <a:endCxn id="24" idx="2"/>
            </p:cNvCxnSpPr>
            <p:nvPr/>
          </p:nvCxnSpPr>
          <p:spPr>
            <a:xfrm flipV="1">
              <a:off x="6348277" y="1888905"/>
              <a:ext cx="302684" cy="803614"/>
            </a:xfrm>
            <a:prstGeom prst="straightConnector1">
              <a:avLst/>
            </a:prstGeom>
            <a:ln w="19050" cmpd="sng">
              <a:solidFill>
                <a:srgbClr val="124192"/>
              </a:solidFill>
            </a:ln>
            <a:effectLst/>
          </p:spPr>
          <p:style>
            <a:lnRef idx="2">
              <a:schemeClr val="accent1"/>
            </a:lnRef>
            <a:fillRef idx="0">
              <a:schemeClr val="accent1"/>
            </a:fillRef>
            <a:effectRef idx="1">
              <a:schemeClr val="accent1"/>
            </a:effectRef>
            <a:fontRef idx="minor">
              <a:schemeClr val="tx1"/>
            </a:fontRef>
          </p:style>
        </p:cxnSp>
        <p:sp>
          <p:nvSpPr>
            <p:cNvPr id="31" name="Text Box 149">
              <a:extLst>
                <a:ext uri="{FF2B5EF4-FFF2-40B4-BE49-F238E27FC236}">
                  <a16:creationId xmlns:a16="http://schemas.microsoft.com/office/drawing/2014/main" id="{68895F71-E12E-CAC6-06AA-AD31745DBE24}"/>
                </a:ext>
              </a:extLst>
            </p:cNvPr>
            <p:cNvSpPr txBox="1">
              <a:spLocks noChangeArrowheads="1"/>
            </p:cNvSpPr>
            <p:nvPr/>
          </p:nvSpPr>
          <p:spPr bwMode="auto">
            <a:xfrm>
              <a:off x="5589197" y="2078238"/>
              <a:ext cx="1091434" cy="302655"/>
            </a:xfrm>
            <a:prstGeom prst="rect">
              <a:avLst/>
            </a:prstGeom>
            <a:noFill/>
            <a:ln w="12700">
              <a:noFill/>
              <a:miter lim="800000"/>
              <a:headEnd/>
              <a:tailEnd/>
            </a:ln>
          </p:spPr>
          <p:txBody>
            <a:bodyPr lIns="72567" tIns="36283" rIns="72567" bIns="36283">
              <a:noAutofit/>
            </a:bodyPr>
            <a:lstStyle/>
            <a:p>
              <a:pPr marL="0" marR="0" lvl="0" indent="0" algn="ctr" defTabSz="604723" rtl="0" eaLnBrk="0" fontAlgn="auto" latinLnBrk="0" hangingPunct="0">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Nokia Pure Text Light"/>
                  <a:ea typeface="+mn-ea"/>
                  <a:cs typeface="+mn-cs"/>
                </a:rPr>
                <a:t>S1C</a:t>
              </a:r>
              <a:endParaRPr kumimoji="0" lang="pl-PL" sz="1000" b="1" i="0" u="none" strike="noStrike" kern="0" cap="none" spc="0" normalizeH="0" baseline="0" noProof="0" dirty="0">
                <a:ln>
                  <a:noFill/>
                </a:ln>
                <a:solidFill>
                  <a:sysClr val="windowText" lastClr="000000"/>
                </a:solidFill>
                <a:effectLst/>
                <a:uLnTx/>
                <a:uFillTx/>
                <a:latin typeface="Nokia Pure Text Light"/>
                <a:ea typeface="+mn-ea"/>
                <a:cs typeface="+mn-cs"/>
              </a:endParaRPr>
            </a:p>
            <a:p>
              <a:pPr marL="0" marR="0" lvl="0" indent="0" algn="ctr" defTabSz="604723" rtl="0" eaLnBrk="0" fontAlgn="auto" latinLnBrk="0" hangingPunct="0">
                <a:lnSpc>
                  <a:spcPct val="90000"/>
                </a:lnSpc>
                <a:spcBef>
                  <a:spcPct val="0"/>
                </a:spcBef>
                <a:spcAft>
                  <a:spcPts val="0"/>
                </a:spcAft>
                <a:buClrTx/>
                <a:buSzTx/>
                <a:buFontTx/>
                <a:buNone/>
                <a:tabLst/>
                <a:defRPr/>
              </a:pPr>
              <a:r>
                <a:rPr kumimoji="0" lang="pl-PL" sz="1000" b="1" i="0" u="none" strike="noStrike" kern="0" cap="none" spc="0" normalizeH="0" baseline="0" noProof="0" dirty="0">
                  <a:ln>
                    <a:noFill/>
                  </a:ln>
                  <a:solidFill>
                    <a:sysClr val="windowText" lastClr="000000"/>
                  </a:solidFill>
                  <a:effectLst/>
                  <a:uLnTx/>
                  <a:uFillTx/>
                  <a:latin typeface="Nokia Pure Text Light"/>
                  <a:ea typeface="+mn-ea"/>
                  <a:cs typeface="+mn-cs"/>
                </a:rPr>
                <a:t>(</a:t>
              </a:r>
              <a:r>
                <a:rPr kumimoji="0" lang="pl-PL" sz="1000" b="1" i="0" u="none" strike="noStrike" kern="0" cap="none" spc="0" normalizeH="0" baseline="0" noProof="0" dirty="0" err="1">
                  <a:ln>
                    <a:noFill/>
                  </a:ln>
                  <a:solidFill>
                    <a:sysClr val="windowText" lastClr="000000"/>
                  </a:solidFill>
                  <a:effectLst/>
                  <a:uLnTx/>
                  <a:uFillTx/>
                  <a:latin typeface="Nokia Pure Text Light"/>
                  <a:ea typeface="+mn-ea"/>
                  <a:cs typeface="+mn-cs"/>
                </a:rPr>
                <a:t>legacy</a:t>
              </a:r>
              <a:r>
                <a:rPr kumimoji="0" lang="pl-PL" sz="1000" b="1" i="0" u="none" strike="noStrike" kern="0" cap="none" spc="0" normalizeH="0" baseline="0" noProof="0" dirty="0">
                  <a:ln>
                    <a:noFill/>
                  </a:ln>
                  <a:solidFill>
                    <a:sysClr val="windowText" lastClr="000000"/>
                  </a:solidFill>
                  <a:effectLst/>
                  <a:uLnTx/>
                  <a:uFillTx/>
                  <a:latin typeface="Nokia Pure Text Light"/>
                  <a:ea typeface="+mn-ea"/>
                  <a:cs typeface="+mn-cs"/>
                </a:rPr>
                <a:t>)</a:t>
              </a:r>
              <a:endParaRPr kumimoji="0" lang="en-US" sz="1000" b="1" i="0" u="none" strike="noStrike" kern="0" cap="none" spc="0" normalizeH="0" baseline="0" noProof="0" dirty="0">
                <a:ln>
                  <a:noFill/>
                </a:ln>
                <a:solidFill>
                  <a:sysClr val="windowText" lastClr="000000"/>
                </a:solidFill>
                <a:effectLst/>
                <a:uLnTx/>
                <a:uFillTx/>
                <a:latin typeface="Nokia Pure Text Light"/>
                <a:ea typeface="+mn-ea"/>
                <a:cs typeface="+mn-cs"/>
              </a:endParaRPr>
            </a:p>
          </p:txBody>
        </p:sp>
        <p:sp>
          <p:nvSpPr>
            <p:cNvPr id="32" name="Text Box 149">
              <a:extLst>
                <a:ext uri="{FF2B5EF4-FFF2-40B4-BE49-F238E27FC236}">
                  <a16:creationId xmlns:a16="http://schemas.microsoft.com/office/drawing/2014/main" id="{42E37509-93F7-6ADB-40ED-2A005D7AEC7F}"/>
                </a:ext>
              </a:extLst>
            </p:cNvPr>
            <p:cNvSpPr txBox="1">
              <a:spLocks noChangeArrowheads="1"/>
            </p:cNvSpPr>
            <p:nvPr/>
          </p:nvSpPr>
          <p:spPr bwMode="auto">
            <a:xfrm>
              <a:off x="6327111" y="2545912"/>
              <a:ext cx="1091434" cy="302655"/>
            </a:xfrm>
            <a:prstGeom prst="rect">
              <a:avLst/>
            </a:prstGeom>
            <a:noFill/>
            <a:ln w="12700">
              <a:noFill/>
              <a:miter lim="800000"/>
              <a:headEnd/>
              <a:tailEnd/>
            </a:ln>
          </p:spPr>
          <p:txBody>
            <a:bodyPr lIns="72567" tIns="36283" rIns="72567" bIns="36283">
              <a:noAutofit/>
            </a:bodyPr>
            <a:lstStyle/>
            <a:p>
              <a:pPr marL="0" marR="0" lvl="0" indent="0" algn="ctr" defTabSz="604723" rtl="0" eaLnBrk="0" fontAlgn="auto" latinLnBrk="0" hangingPunct="0">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srgbClr val="4BDD33"/>
                  </a:solidFill>
                  <a:effectLst/>
                  <a:uLnTx/>
                  <a:uFillTx/>
                  <a:latin typeface="Arial" charset="0"/>
                  <a:ea typeface="+mn-ea"/>
                  <a:cs typeface="+mn-cs"/>
                </a:rPr>
                <a:t>X2-</a:t>
              </a:r>
              <a:r>
                <a:rPr kumimoji="0" lang="en-US" sz="1000" b="1" i="0" u="none" strike="noStrike" kern="0" cap="none" spc="0" normalizeH="0" baseline="0" noProof="0" dirty="0">
                  <a:ln>
                    <a:noFill/>
                  </a:ln>
                  <a:solidFill>
                    <a:srgbClr val="4BDD33"/>
                  </a:solidFill>
                  <a:effectLst/>
                  <a:uLnTx/>
                  <a:uFillTx/>
                  <a:latin typeface="Nokia Pure Text Light"/>
                  <a:ea typeface="+mn-ea"/>
                  <a:cs typeface="+mn-cs"/>
                </a:rPr>
                <a:t>C</a:t>
              </a:r>
              <a:r>
                <a:rPr kumimoji="0" lang="en-US" sz="1000" b="1" i="0" u="none" strike="noStrike" kern="0" cap="none" spc="0" normalizeH="0" baseline="0" noProof="0" dirty="0">
                  <a:ln>
                    <a:noFill/>
                  </a:ln>
                  <a:solidFill>
                    <a:sysClr val="windowText" lastClr="000000"/>
                  </a:solidFill>
                  <a:effectLst/>
                  <a:uLnTx/>
                  <a:uFillTx/>
                  <a:latin typeface="Nokia Pure Text Light"/>
                  <a:ea typeface="+mn-ea"/>
                  <a:cs typeface="+mn-cs"/>
                </a:rPr>
                <a:t>  </a:t>
              </a:r>
              <a:r>
                <a:rPr kumimoji="0" lang="en-US" sz="1000" b="1" i="0" u="none" strike="noStrike" kern="0" cap="none" spc="0" normalizeH="0" baseline="0" noProof="0" dirty="0">
                  <a:ln>
                    <a:noFill/>
                  </a:ln>
                  <a:solidFill>
                    <a:srgbClr val="FF3154"/>
                  </a:solidFill>
                  <a:effectLst/>
                  <a:uLnTx/>
                  <a:uFillTx/>
                  <a:latin typeface="Nokia Pure Text Light"/>
                  <a:ea typeface="+mn-ea"/>
                  <a:cs typeface="+mn-cs"/>
                </a:rPr>
                <a:t>X2-U</a:t>
              </a:r>
            </a:p>
          </p:txBody>
        </p:sp>
        <p:cxnSp>
          <p:nvCxnSpPr>
            <p:cNvPr id="33" name="Straight Arrow Connector 32">
              <a:extLst>
                <a:ext uri="{FF2B5EF4-FFF2-40B4-BE49-F238E27FC236}">
                  <a16:creationId xmlns:a16="http://schemas.microsoft.com/office/drawing/2014/main" id="{A82E774F-C32E-6C57-A7C7-E3437FCE96B9}"/>
                </a:ext>
              </a:extLst>
            </p:cNvPr>
            <p:cNvCxnSpPr>
              <a:endCxn id="8" idx="2"/>
            </p:cNvCxnSpPr>
            <p:nvPr/>
          </p:nvCxnSpPr>
          <p:spPr>
            <a:xfrm flipV="1">
              <a:off x="6376515" y="1695937"/>
              <a:ext cx="1176269" cy="957798"/>
            </a:xfrm>
            <a:prstGeom prst="straightConnector1">
              <a:avLst/>
            </a:prstGeom>
            <a:ln w="19050" cmpd="sng">
              <a:solidFill>
                <a:srgbClr val="124192"/>
              </a:solidFill>
            </a:ln>
            <a:effectLst/>
          </p:spPr>
          <p:style>
            <a:lnRef idx="2">
              <a:schemeClr val="accent1"/>
            </a:lnRef>
            <a:fillRef idx="0">
              <a:schemeClr val="accent1"/>
            </a:fillRef>
            <a:effectRef idx="1">
              <a:schemeClr val="accent1"/>
            </a:effectRef>
            <a:fontRef idx="minor">
              <a:schemeClr val="tx1"/>
            </a:fontRef>
          </p:style>
        </p:cxnSp>
        <p:sp>
          <p:nvSpPr>
            <p:cNvPr id="34" name="Text Box 149">
              <a:extLst>
                <a:ext uri="{FF2B5EF4-FFF2-40B4-BE49-F238E27FC236}">
                  <a16:creationId xmlns:a16="http://schemas.microsoft.com/office/drawing/2014/main" id="{92A37742-0BE7-3D26-A12D-AB91B1671729}"/>
                </a:ext>
              </a:extLst>
            </p:cNvPr>
            <p:cNvSpPr txBox="1">
              <a:spLocks noChangeArrowheads="1"/>
            </p:cNvSpPr>
            <p:nvPr/>
          </p:nvSpPr>
          <p:spPr bwMode="auto">
            <a:xfrm>
              <a:off x="6550278" y="1574086"/>
              <a:ext cx="1091434" cy="302655"/>
            </a:xfrm>
            <a:prstGeom prst="rect">
              <a:avLst/>
            </a:prstGeom>
            <a:noFill/>
            <a:ln w="12700">
              <a:noFill/>
              <a:miter lim="800000"/>
              <a:headEnd/>
              <a:tailEnd/>
            </a:ln>
          </p:spPr>
          <p:txBody>
            <a:bodyPr lIns="72567" tIns="36283" rIns="72567" bIns="36283">
              <a:noAutofit/>
            </a:bodyPr>
            <a:lstStyle/>
            <a:p>
              <a:pPr marL="0" marR="0" lvl="0" indent="0" algn="ctr" defTabSz="604723" rtl="0" eaLnBrk="0" fontAlgn="auto" latinLnBrk="0" hangingPunct="0">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Nokia Pure Text Light"/>
                  <a:ea typeface="+mn-ea"/>
                  <a:cs typeface="+mn-cs"/>
                </a:rPr>
                <a:t>S1U</a:t>
              </a:r>
              <a:endParaRPr kumimoji="0" lang="pl-PL" sz="1000" b="1" i="0" u="none" strike="noStrike" kern="0" cap="none" spc="0" normalizeH="0" baseline="0" noProof="0" dirty="0">
                <a:ln>
                  <a:noFill/>
                </a:ln>
                <a:solidFill>
                  <a:sysClr val="windowText" lastClr="000000"/>
                </a:solidFill>
                <a:effectLst/>
                <a:uLnTx/>
                <a:uFillTx/>
                <a:latin typeface="Nokia Pure Text Light"/>
                <a:ea typeface="+mn-ea"/>
                <a:cs typeface="+mn-cs"/>
              </a:endParaRPr>
            </a:p>
            <a:p>
              <a:pPr marL="0" marR="0" lvl="0" indent="0" algn="ctr" defTabSz="604723" rtl="0" eaLnBrk="0" fontAlgn="auto" latinLnBrk="0" hangingPunct="0">
                <a:lnSpc>
                  <a:spcPct val="90000"/>
                </a:lnSpc>
                <a:spcBef>
                  <a:spcPct val="0"/>
                </a:spcBef>
                <a:spcAft>
                  <a:spcPts val="0"/>
                </a:spcAft>
                <a:buClrTx/>
                <a:buSzTx/>
                <a:buFontTx/>
                <a:buNone/>
                <a:tabLst/>
                <a:defRPr/>
              </a:pPr>
              <a:r>
                <a:rPr kumimoji="0" lang="pl-PL" sz="1000" b="1" i="0" u="none" strike="noStrike" kern="0" cap="none" spc="0" normalizeH="0" baseline="0" noProof="0" dirty="0">
                  <a:ln>
                    <a:noFill/>
                  </a:ln>
                  <a:solidFill>
                    <a:sysClr val="windowText" lastClr="000000"/>
                  </a:solidFill>
                  <a:effectLst/>
                  <a:uLnTx/>
                  <a:uFillTx/>
                  <a:latin typeface="Nokia Pure Text Light"/>
                  <a:ea typeface="+mn-ea"/>
                  <a:cs typeface="+mn-cs"/>
                </a:rPr>
                <a:t>(</a:t>
              </a:r>
              <a:r>
                <a:rPr kumimoji="0" lang="pl-PL" sz="1000" b="1" i="0" u="none" strike="noStrike" kern="0" cap="none" spc="0" normalizeH="0" baseline="0" noProof="0" dirty="0" err="1">
                  <a:ln>
                    <a:noFill/>
                  </a:ln>
                  <a:solidFill>
                    <a:sysClr val="windowText" lastClr="000000"/>
                  </a:solidFill>
                  <a:effectLst/>
                  <a:uLnTx/>
                  <a:uFillTx/>
                  <a:latin typeface="Nokia Pure Text Light"/>
                  <a:ea typeface="+mn-ea"/>
                  <a:cs typeface="+mn-cs"/>
                </a:rPr>
                <a:t>legacy</a:t>
              </a:r>
              <a:r>
                <a:rPr kumimoji="0" lang="pl-PL" sz="1000" b="1" i="0" u="none" strike="noStrike" kern="0" cap="none" spc="0" normalizeH="0" baseline="0" noProof="0" dirty="0">
                  <a:ln>
                    <a:noFill/>
                  </a:ln>
                  <a:solidFill>
                    <a:sysClr val="windowText" lastClr="000000"/>
                  </a:solidFill>
                  <a:effectLst/>
                  <a:uLnTx/>
                  <a:uFillTx/>
                  <a:latin typeface="Nokia Pure Text Light"/>
                  <a:ea typeface="+mn-ea"/>
                  <a:cs typeface="+mn-cs"/>
                </a:rPr>
                <a:t>)</a:t>
              </a:r>
              <a:endParaRPr kumimoji="0" lang="en-US" sz="1000" b="1" i="0" u="none" strike="noStrike" kern="0" cap="none" spc="0" normalizeH="0" baseline="0" noProof="0" dirty="0">
                <a:ln>
                  <a:noFill/>
                </a:ln>
                <a:solidFill>
                  <a:sysClr val="windowText" lastClr="000000"/>
                </a:solidFill>
                <a:effectLst/>
                <a:uLnTx/>
                <a:uFillTx/>
                <a:latin typeface="Nokia Pure Text Light"/>
                <a:ea typeface="+mn-ea"/>
                <a:cs typeface="+mn-cs"/>
              </a:endParaRPr>
            </a:p>
          </p:txBody>
        </p:sp>
        <p:sp>
          <p:nvSpPr>
            <p:cNvPr id="35" name="TextBox 34">
              <a:extLst>
                <a:ext uri="{FF2B5EF4-FFF2-40B4-BE49-F238E27FC236}">
                  <a16:creationId xmlns:a16="http://schemas.microsoft.com/office/drawing/2014/main" id="{6CDBFF26-619F-6B40-2FB0-6FC36C0E60D7}"/>
                </a:ext>
              </a:extLst>
            </p:cNvPr>
            <p:cNvSpPr txBox="1"/>
            <p:nvPr/>
          </p:nvSpPr>
          <p:spPr>
            <a:xfrm>
              <a:off x="8408547" y="4143589"/>
              <a:ext cx="6856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0" cap="none" spc="0" normalizeH="0" baseline="0" noProof="0" dirty="0">
                  <a:ln>
                    <a:noFill/>
                  </a:ln>
                  <a:solidFill>
                    <a:srgbClr val="000000"/>
                  </a:solidFill>
                  <a:effectLst/>
                  <a:uLnTx/>
                  <a:uFillTx/>
                  <a:latin typeface="Nokia Pure Text Light"/>
                  <a:ea typeface="+mn-ea"/>
                  <a:cs typeface="+mn-cs"/>
                </a:rPr>
                <a:t>5G RU</a:t>
              </a:r>
              <a:endParaRPr kumimoji="0" lang="en-US" sz="1000" b="1" i="0" u="none" strike="noStrike" kern="0" cap="none" spc="0" normalizeH="0" baseline="0" noProof="0" dirty="0">
                <a:ln>
                  <a:noFill/>
                </a:ln>
                <a:solidFill>
                  <a:srgbClr val="000000"/>
                </a:solidFill>
                <a:effectLst/>
                <a:uLnTx/>
                <a:uFillTx/>
                <a:latin typeface="Nokia Pure Text Light"/>
                <a:ea typeface="+mn-ea"/>
                <a:cs typeface="+mn-cs"/>
              </a:endParaRPr>
            </a:p>
          </p:txBody>
        </p:sp>
      </p:grpSp>
      <p:sp>
        <p:nvSpPr>
          <p:cNvPr id="37" name="TextBox 36">
            <a:extLst>
              <a:ext uri="{FF2B5EF4-FFF2-40B4-BE49-F238E27FC236}">
                <a16:creationId xmlns:a16="http://schemas.microsoft.com/office/drawing/2014/main" id="{2BA1BE1F-8A06-A7C1-FA9B-2F409CFC9451}"/>
              </a:ext>
            </a:extLst>
          </p:cNvPr>
          <p:cNvSpPr txBox="1"/>
          <p:nvPr/>
        </p:nvSpPr>
        <p:spPr>
          <a:xfrm>
            <a:off x="421532" y="2355264"/>
            <a:ext cx="6096000" cy="2708434"/>
          </a:xfrm>
          <a:prstGeom prst="rect">
            <a:avLst/>
          </a:prstGeom>
          <a:noFill/>
        </p:spPr>
        <p:txBody>
          <a:bodyPr wrap="square">
            <a:spAutoFit/>
          </a:bodyPr>
          <a:lstStyle/>
          <a:p>
            <a:pPr marL="230188" marR="0" lvl="0" indent="-230188" algn="l" defTabSz="457200" rtl="0" eaLnBrk="1" fontAlgn="base" latinLnBrk="0" hangingPunct="1">
              <a:lnSpc>
                <a:spcPct val="100000"/>
              </a:lnSpc>
              <a:spcBef>
                <a:spcPct val="0"/>
              </a:spcBef>
              <a:spcAft>
                <a:spcPts val="600"/>
              </a:spcAft>
              <a:buClrTx/>
              <a:buSzTx/>
              <a:buFont typeface="Arial" charset="0"/>
              <a:buChar char="•"/>
              <a:tabLst/>
              <a:defRPr/>
            </a:pPr>
            <a:r>
              <a:rPr kumimoji="0" lang="en-US" sz="1400" b="0" i="0" u="none" strike="noStrike" kern="1200" cap="none" spc="0" normalizeH="0" baseline="0" noProof="0" dirty="0">
                <a:ln>
                  <a:noFill/>
                </a:ln>
                <a:solidFill>
                  <a:srgbClr val="001135"/>
                </a:solidFill>
                <a:effectLst/>
                <a:uLnTx/>
                <a:uFillTx/>
                <a:latin typeface="Nokia Pure Text Light"/>
              </a:rPr>
              <a:t>The feature introduces the </a:t>
            </a:r>
            <a:r>
              <a:rPr kumimoji="0" lang="en-US" sz="1400" b="1" i="0" u="none" strike="noStrike" kern="1200" cap="none" spc="0" normalizeH="0" baseline="0" noProof="0" dirty="0">
                <a:ln>
                  <a:noFill/>
                </a:ln>
                <a:solidFill>
                  <a:srgbClr val="00C9FF"/>
                </a:solidFill>
                <a:effectLst/>
                <a:uLnTx/>
                <a:uFillTx/>
                <a:latin typeface="Nokia Pure Text Light"/>
              </a:rPr>
              <a:t>S1-U</a:t>
            </a:r>
            <a:r>
              <a:rPr kumimoji="0" lang="en-US" sz="1400" b="0" i="0" u="none" strike="noStrike" kern="1200" cap="none" spc="0" normalizeH="0" baseline="0" noProof="0" dirty="0">
                <a:ln>
                  <a:noFill/>
                </a:ln>
                <a:solidFill>
                  <a:srgbClr val="001135"/>
                </a:solidFill>
                <a:effectLst/>
                <a:uLnTx/>
                <a:uFillTx/>
                <a:latin typeface="Nokia Pure Text Light"/>
              </a:rPr>
              <a:t>, </a:t>
            </a:r>
            <a:r>
              <a:rPr kumimoji="0" lang="en-US" sz="1400" b="1" i="0" u="none" strike="noStrike" kern="1200" cap="none" spc="0" normalizeH="0" baseline="0" noProof="0" dirty="0">
                <a:ln>
                  <a:noFill/>
                </a:ln>
                <a:solidFill>
                  <a:srgbClr val="FF3154"/>
                </a:solidFill>
                <a:effectLst/>
                <a:uLnTx/>
                <a:uFillTx/>
                <a:latin typeface="Nokia Pure Text Light"/>
              </a:rPr>
              <a:t>X2-U</a:t>
            </a:r>
            <a:r>
              <a:rPr kumimoji="0" lang="en-US" sz="1400" b="0" i="0" u="none" strike="noStrike" kern="1200" cap="none" spc="0" normalizeH="0" baseline="0" noProof="0" dirty="0">
                <a:ln>
                  <a:noFill/>
                </a:ln>
                <a:solidFill>
                  <a:srgbClr val="001135"/>
                </a:solidFill>
                <a:effectLst/>
                <a:uLnTx/>
                <a:uFillTx/>
                <a:latin typeface="Nokia Pure Text Light"/>
              </a:rPr>
              <a:t>,</a:t>
            </a:r>
            <a:r>
              <a:rPr kumimoji="0" lang="en-US" sz="1400" b="0" i="0" u="none" strike="noStrike" kern="1200" cap="none" spc="0" normalizeH="0" baseline="0" noProof="0" dirty="0">
                <a:ln>
                  <a:noFill/>
                </a:ln>
                <a:solidFill>
                  <a:srgbClr val="4BDD33"/>
                </a:solidFill>
                <a:effectLst/>
                <a:uLnTx/>
                <a:uFillTx/>
                <a:latin typeface="Nokia Pure Text Light"/>
              </a:rPr>
              <a:t> </a:t>
            </a:r>
            <a:r>
              <a:rPr kumimoji="0" lang="en-US" sz="1400" b="1" i="0" u="none" strike="noStrike" kern="1200" cap="none" spc="0" normalizeH="0" baseline="0" noProof="0" dirty="0">
                <a:ln>
                  <a:noFill/>
                </a:ln>
                <a:solidFill>
                  <a:srgbClr val="4BDD33"/>
                </a:solidFill>
                <a:effectLst/>
                <a:uLnTx/>
                <a:uFillTx/>
                <a:latin typeface="Nokia Pure Text Light"/>
              </a:rPr>
              <a:t>X2-C</a:t>
            </a:r>
            <a:r>
              <a:rPr kumimoji="0" lang="en-US" sz="1400" b="0" i="0" u="none" strike="noStrike" kern="1200" cap="none" spc="0" normalizeH="0" baseline="0" noProof="0" dirty="0">
                <a:ln>
                  <a:noFill/>
                </a:ln>
                <a:solidFill>
                  <a:srgbClr val="4BDD33"/>
                </a:solidFill>
                <a:effectLst/>
                <a:uLnTx/>
                <a:uFillTx/>
                <a:latin typeface="Nokia Pure Text Light"/>
              </a:rPr>
              <a:t> </a:t>
            </a:r>
            <a:r>
              <a:rPr kumimoji="0" lang="en-US" sz="1400" b="0" i="0" u="none" strike="noStrike" kern="1200" cap="none" spc="0" normalizeH="0" baseline="0" noProof="0" dirty="0">
                <a:ln>
                  <a:noFill/>
                </a:ln>
                <a:solidFill>
                  <a:srgbClr val="001135"/>
                </a:solidFill>
                <a:effectLst/>
                <a:uLnTx/>
                <a:uFillTx/>
                <a:latin typeface="Nokia Pure Text Light"/>
              </a:rPr>
              <a:t>interfaces over IPv4/IPv6 for the 5G </a:t>
            </a:r>
            <a:r>
              <a:rPr kumimoji="0" lang="en-US" sz="1400" b="0" i="0" u="none" strike="noStrike" kern="1200" cap="none" spc="0" normalizeH="0" baseline="0" noProof="0" dirty="0" err="1">
                <a:ln>
                  <a:noFill/>
                </a:ln>
                <a:solidFill>
                  <a:srgbClr val="001135"/>
                </a:solidFill>
                <a:effectLst/>
                <a:uLnTx/>
                <a:uFillTx/>
                <a:latin typeface="Nokia Pure Text Light"/>
              </a:rPr>
              <a:t>gNB</a:t>
            </a:r>
            <a:endParaRPr kumimoji="0" lang="en-US" sz="1400" b="0" i="0" u="none" strike="noStrike" kern="1200" cap="none" spc="0" normalizeH="0" baseline="0" noProof="0" dirty="0">
              <a:ln>
                <a:noFill/>
              </a:ln>
              <a:solidFill>
                <a:srgbClr val="001135"/>
              </a:solidFill>
              <a:effectLst/>
              <a:uLnTx/>
              <a:uFillTx/>
              <a:latin typeface="Nokia Pure Text Light"/>
            </a:endParaRPr>
          </a:p>
          <a:p>
            <a:pPr marL="230188" marR="0" lvl="0" indent="-230188" algn="l" defTabSz="457200" rtl="0" eaLnBrk="1" fontAlgn="base" latinLnBrk="0" hangingPunct="1">
              <a:lnSpc>
                <a:spcPct val="100000"/>
              </a:lnSpc>
              <a:spcBef>
                <a:spcPct val="0"/>
              </a:spcBef>
              <a:spcAft>
                <a:spcPts val="600"/>
              </a:spcAft>
              <a:buClrTx/>
              <a:buSzTx/>
              <a:buFont typeface="Arial" charset="0"/>
              <a:buChar char="•"/>
              <a:tabLst/>
              <a:defRPr/>
            </a:pPr>
            <a:r>
              <a:rPr kumimoji="0" lang="en-US" sz="1200" b="0" i="0" u="none" strike="noStrike" kern="1200" cap="none" spc="0" normalizeH="0" baseline="0" noProof="0" dirty="0">
                <a:ln>
                  <a:noFill/>
                </a:ln>
                <a:solidFill>
                  <a:srgbClr val="001135"/>
                </a:solidFill>
                <a:effectLst/>
                <a:uLnTx/>
                <a:uFillTx/>
                <a:latin typeface="Nokia Pure Text Light"/>
              </a:rPr>
              <a:t>The </a:t>
            </a:r>
            <a:r>
              <a:rPr kumimoji="0" lang="en-US" sz="1200" b="1" i="0" u="none" strike="noStrike" kern="1200" cap="none" spc="0" normalizeH="0" baseline="0" noProof="0" dirty="0">
                <a:ln>
                  <a:noFill/>
                </a:ln>
                <a:solidFill>
                  <a:srgbClr val="00C9FF"/>
                </a:solidFill>
                <a:effectLst/>
                <a:uLnTx/>
                <a:uFillTx/>
                <a:latin typeface="Nokia Pure Text Light"/>
              </a:rPr>
              <a:t>S1-U</a:t>
            </a:r>
            <a:r>
              <a:rPr kumimoji="0" lang="en-US" sz="1200" b="0" i="0" u="none" strike="noStrike" kern="1200" cap="none" spc="0" normalizeH="0" baseline="0" noProof="0" dirty="0">
                <a:ln>
                  <a:noFill/>
                </a:ln>
                <a:solidFill>
                  <a:srgbClr val="001135"/>
                </a:solidFill>
                <a:effectLst/>
                <a:uLnTx/>
                <a:uFillTx/>
                <a:latin typeface="Nokia Pure Text Light"/>
              </a:rPr>
              <a:t> interface is used for the </a:t>
            </a:r>
            <a:r>
              <a:rPr kumimoji="0" lang="en-US" sz="1200" b="1" i="0" u="none" strike="noStrike" kern="1200" cap="none" spc="0" normalizeH="0" baseline="0" noProof="0" dirty="0">
                <a:ln>
                  <a:noFill/>
                </a:ln>
                <a:solidFill>
                  <a:srgbClr val="00C9FF"/>
                </a:solidFill>
                <a:effectLst/>
                <a:uLnTx/>
                <a:uFillTx/>
                <a:latin typeface="Nokia Pure Text Light"/>
              </a:rPr>
              <a:t>user data </a:t>
            </a:r>
            <a:r>
              <a:rPr kumimoji="0" lang="en-US" sz="1200" b="0" i="0" u="none" strike="noStrike" kern="1200" cap="none" spc="0" normalizeH="0" baseline="0" noProof="0" dirty="0">
                <a:ln>
                  <a:noFill/>
                </a:ln>
                <a:solidFill>
                  <a:srgbClr val="001135"/>
                </a:solidFill>
                <a:effectLst/>
                <a:uLnTx/>
                <a:uFillTx/>
                <a:latin typeface="Nokia Pure Text Light"/>
              </a:rPr>
              <a:t>transport between the S-GW and the 5G Node B. It is based on GTP-U over UDP/IP (see TS 36.414). The GTPv1-U is supported (see TS 29.281).</a:t>
            </a:r>
          </a:p>
          <a:p>
            <a:pPr marL="230188" marR="0" lvl="0" indent="-230188" algn="l" defTabSz="457200" rtl="0" eaLnBrk="1" fontAlgn="base" latinLnBrk="0" hangingPunct="1">
              <a:lnSpc>
                <a:spcPct val="100000"/>
              </a:lnSpc>
              <a:spcBef>
                <a:spcPct val="0"/>
              </a:spcBef>
              <a:spcAft>
                <a:spcPts val="600"/>
              </a:spcAft>
              <a:buClrTx/>
              <a:buSzTx/>
              <a:buFont typeface="Arial" charset="0"/>
              <a:buChar char="•"/>
              <a:tabLst/>
              <a:defRPr/>
            </a:pPr>
            <a:r>
              <a:rPr kumimoji="0" lang="en-US" sz="1200" b="0" i="0" u="none" strike="noStrike" kern="1200" cap="none" spc="0" normalizeH="0" baseline="0" noProof="0" dirty="0">
                <a:ln>
                  <a:noFill/>
                </a:ln>
                <a:solidFill>
                  <a:srgbClr val="001135"/>
                </a:solidFill>
                <a:effectLst/>
                <a:uLnTx/>
                <a:uFillTx/>
                <a:latin typeface="Nokia Pure Text Light"/>
              </a:rPr>
              <a:t>The </a:t>
            </a:r>
            <a:r>
              <a:rPr kumimoji="0" lang="en-US" sz="1200" b="1" i="0" u="none" strike="noStrike" kern="1200" cap="none" spc="0" normalizeH="0" baseline="0" noProof="0" dirty="0">
                <a:ln>
                  <a:noFill/>
                </a:ln>
                <a:solidFill>
                  <a:srgbClr val="FF3154"/>
                </a:solidFill>
                <a:effectLst/>
                <a:uLnTx/>
                <a:uFillTx/>
                <a:latin typeface="Nokia Pure Text Light"/>
              </a:rPr>
              <a:t>X2-U</a:t>
            </a:r>
            <a:r>
              <a:rPr kumimoji="0" lang="en-US" sz="1200" b="0" i="0" u="none" strike="noStrike" kern="1200" cap="none" spc="0" normalizeH="0" baseline="0" noProof="0" dirty="0">
                <a:ln>
                  <a:noFill/>
                </a:ln>
                <a:solidFill>
                  <a:srgbClr val="001135"/>
                </a:solidFill>
                <a:effectLst/>
                <a:uLnTx/>
                <a:uFillTx/>
                <a:latin typeface="Nokia Pure Text Light"/>
              </a:rPr>
              <a:t> interface is used for the </a:t>
            </a:r>
            <a:r>
              <a:rPr kumimoji="0" lang="en-US" sz="1200" b="1" i="0" u="none" strike="noStrike" kern="1200" cap="none" spc="0" normalizeH="0" baseline="0" noProof="0" dirty="0">
                <a:ln>
                  <a:noFill/>
                </a:ln>
                <a:solidFill>
                  <a:srgbClr val="FF3154"/>
                </a:solidFill>
                <a:effectLst/>
                <a:uLnTx/>
                <a:uFillTx/>
                <a:latin typeface="Nokia Pure Text Light"/>
              </a:rPr>
              <a:t>user data </a:t>
            </a:r>
            <a:r>
              <a:rPr kumimoji="0" lang="en-US" sz="1200" b="0" i="0" u="none" strike="noStrike" kern="1200" cap="none" spc="0" normalizeH="0" baseline="0" noProof="0" dirty="0">
                <a:ln>
                  <a:noFill/>
                </a:ln>
                <a:solidFill>
                  <a:srgbClr val="001135"/>
                </a:solidFill>
                <a:effectLst/>
                <a:uLnTx/>
                <a:uFillTx/>
                <a:latin typeface="Nokia Pure Text Light"/>
              </a:rPr>
              <a:t>transport between the </a:t>
            </a:r>
            <a:r>
              <a:rPr kumimoji="0" lang="en-US" sz="1200" b="0" i="0" u="none" strike="noStrike" kern="1200" cap="none" spc="0" normalizeH="0" baseline="0" noProof="0" dirty="0" err="1">
                <a:ln>
                  <a:noFill/>
                </a:ln>
                <a:solidFill>
                  <a:srgbClr val="001135"/>
                </a:solidFill>
                <a:effectLst/>
                <a:uLnTx/>
                <a:uFillTx/>
                <a:latin typeface="Nokia Pure Text Light"/>
              </a:rPr>
              <a:t>eNode</a:t>
            </a:r>
            <a:r>
              <a:rPr kumimoji="0" lang="en-US" sz="1200" b="0" i="0" u="none" strike="noStrike" kern="1200" cap="none" spc="0" normalizeH="0" baseline="0" noProof="0" dirty="0">
                <a:ln>
                  <a:noFill/>
                </a:ln>
                <a:solidFill>
                  <a:srgbClr val="001135"/>
                </a:solidFill>
                <a:effectLst/>
                <a:uLnTx/>
                <a:uFillTx/>
                <a:latin typeface="Nokia Pure Text Light"/>
              </a:rPr>
              <a:t> B and at the 5G Node B. It is based on GTP-U over UDP/IP (see TS 36.414). The GTPv1-U is supported (see TS 29.281).</a:t>
            </a:r>
          </a:p>
          <a:p>
            <a:pPr marL="230188" marR="0" lvl="0" indent="-230188" algn="l" defTabSz="457200" rtl="0" eaLnBrk="1" fontAlgn="base" latinLnBrk="0" hangingPunct="1">
              <a:lnSpc>
                <a:spcPct val="100000"/>
              </a:lnSpc>
              <a:spcBef>
                <a:spcPct val="0"/>
              </a:spcBef>
              <a:spcAft>
                <a:spcPts val="600"/>
              </a:spcAft>
              <a:buClrTx/>
              <a:buSzTx/>
              <a:buFont typeface="Arial" charset="0"/>
              <a:buChar char="•"/>
              <a:tabLst/>
              <a:defRPr/>
            </a:pPr>
            <a:r>
              <a:rPr kumimoji="0" lang="en-US" sz="1200" b="0" i="0" u="none" strike="noStrike" kern="1200" cap="none" spc="0" normalizeH="0" baseline="0" noProof="0" dirty="0">
                <a:ln>
                  <a:noFill/>
                </a:ln>
                <a:solidFill>
                  <a:srgbClr val="001135"/>
                </a:solidFill>
                <a:effectLst/>
                <a:uLnTx/>
                <a:uFillTx/>
                <a:latin typeface="Nokia Pure Text Light"/>
              </a:rPr>
              <a:t>The </a:t>
            </a:r>
            <a:r>
              <a:rPr kumimoji="0" lang="en-US" sz="1200" b="1" i="0" u="none" strike="noStrike" kern="1200" cap="none" spc="0" normalizeH="0" baseline="0" noProof="0" dirty="0">
                <a:ln>
                  <a:noFill/>
                </a:ln>
                <a:solidFill>
                  <a:srgbClr val="4BDD33"/>
                </a:solidFill>
                <a:effectLst/>
                <a:uLnTx/>
                <a:uFillTx/>
                <a:latin typeface="Nokia Pure Text Light"/>
              </a:rPr>
              <a:t>X2-C</a:t>
            </a:r>
            <a:r>
              <a:rPr kumimoji="0" lang="en-US" sz="1200" b="0" i="0" u="none" strike="noStrike" kern="1200" cap="none" spc="0" normalizeH="0" baseline="0" noProof="0" dirty="0">
                <a:ln>
                  <a:noFill/>
                </a:ln>
                <a:solidFill>
                  <a:srgbClr val="001135"/>
                </a:solidFill>
                <a:effectLst/>
                <a:uLnTx/>
                <a:uFillTx/>
                <a:latin typeface="Nokia Pure Text Light"/>
              </a:rPr>
              <a:t> interface is used for the </a:t>
            </a:r>
            <a:r>
              <a:rPr kumimoji="0" lang="en-US" sz="1200" b="1" i="0" u="none" strike="noStrike" kern="1200" cap="none" spc="0" normalizeH="0" baseline="0" noProof="0" dirty="0">
                <a:ln>
                  <a:noFill/>
                </a:ln>
                <a:solidFill>
                  <a:srgbClr val="4BDD33"/>
                </a:solidFill>
                <a:effectLst/>
                <a:uLnTx/>
                <a:uFillTx/>
                <a:latin typeface="Nokia Pure Text Light"/>
              </a:rPr>
              <a:t>control plane </a:t>
            </a:r>
            <a:r>
              <a:rPr kumimoji="0" lang="en-US" sz="1200" b="0" i="0" u="none" strike="noStrike" kern="1200" cap="none" spc="0" normalizeH="0" baseline="0" noProof="0" dirty="0">
                <a:ln>
                  <a:noFill/>
                </a:ln>
                <a:solidFill>
                  <a:srgbClr val="001135"/>
                </a:solidFill>
                <a:effectLst/>
                <a:uLnTx/>
                <a:uFillTx/>
                <a:latin typeface="Nokia Pure Text Light"/>
              </a:rPr>
              <a:t>message transfer between the </a:t>
            </a:r>
            <a:r>
              <a:rPr kumimoji="0" lang="en-US" sz="1200" b="0" i="0" u="none" strike="noStrike" kern="1200" cap="none" spc="0" normalizeH="0" baseline="0" noProof="0" dirty="0" err="1">
                <a:ln>
                  <a:noFill/>
                </a:ln>
                <a:solidFill>
                  <a:srgbClr val="001135"/>
                </a:solidFill>
                <a:effectLst/>
                <a:uLnTx/>
                <a:uFillTx/>
                <a:latin typeface="Nokia Pure Text Light"/>
              </a:rPr>
              <a:t>eNode</a:t>
            </a:r>
            <a:r>
              <a:rPr kumimoji="0" lang="en-US" sz="1200" b="0" i="0" u="none" strike="noStrike" kern="1200" cap="none" spc="0" normalizeH="0" baseline="0" noProof="0" dirty="0">
                <a:ln>
                  <a:noFill/>
                </a:ln>
                <a:solidFill>
                  <a:srgbClr val="001135"/>
                </a:solidFill>
                <a:effectLst/>
                <a:uLnTx/>
                <a:uFillTx/>
                <a:latin typeface="Nokia Pure Text Light"/>
              </a:rPr>
              <a:t> B and the 5G Node B. The X2-C is based on the SCTP (Stream Control Transmission Protocol, see 3GPP TS 36.422).</a:t>
            </a:r>
          </a:p>
          <a:p>
            <a:pPr marL="230188" marR="0" lvl="0" indent="-230188" algn="l" defTabSz="457200" rtl="0" eaLnBrk="1" fontAlgn="base" latinLnBrk="0" hangingPunct="1">
              <a:lnSpc>
                <a:spcPct val="100000"/>
              </a:lnSpc>
              <a:spcBef>
                <a:spcPct val="0"/>
              </a:spcBef>
              <a:spcAft>
                <a:spcPts val="600"/>
              </a:spcAft>
              <a:buClrTx/>
              <a:buSzTx/>
              <a:buFont typeface="Arial" charset="0"/>
              <a:buChar char="•"/>
              <a:tabLst/>
              <a:defRPr/>
            </a:pPr>
            <a:endParaRPr kumimoji="0" lang="en-US" sz="1400" b="0" i="0" u="none" strike="noStrike" kern="1200" cap="none" spc="0" normalizeH="0" baseline="0" noProof="0" dirty="0">
              <a:ln>
                <a:noFill/>
              </a:ln>
              <a:solidFill>
                <a:srgbClr val="001135"/>
              </a:solidFill>
              <a:effectLst/>
              <a:uLnTx/>
              <a:uFillTx/>
              <a:latin typeface="Nokia Pure Text Light"/>
            </a:endParaRPr>
          </a:p>
        </p:txBody>
      </p:sp>
    </p:spTree>
    <p:extLst>
      <p:ext uri="{BB962C8B-B14F-4D97-AF65-F5344CB8AC3E}">
        <p14:creationId xmlns:p14="http://schemas.microsoft.com/office/powerpoint/2010/main" val="520549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07312-69AC-AB62-0574-2ABBC4C1FE51}"/>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4538E486-0251-0EE8-A7A5-903F10532F65}"/>
              </a:ext>
            </a:extLst>
          </p:cNvPr>
          <p:cNvSpPr txBox="1"/>
          <p:nvPr/>
        </p:nvSpPr>
        <p:spPr>
          <a:xfrm>
            <a:off x="526555" y="120221"/>
            <a:ext cx="7351588" cy="292949"/>
          </a:xfrm>
          <a:prstGeom prst="rect">
            <a:avLst/>
          </a:prstGeom>
          <a:noFill/>
        </p:spPr>
        <p:txBody>
          <a:bodyPr wrap="none" rtlCol="0">
            <a:spAutoFit/>
          </a:bodyPr>
          <a:lstStyle/>
          <a:p>
            <a:pPr algn="l"/>
            <a:r>
              <a:rPr lang="en-IN" sz="1800" b="1" spc="0" baseline="0" dirty="0">
                <a:ln/>
                <a:solidFill>
                  <a:srgbClr val="000000"/>
                </a:solidFill>
                <a:latin typeface="Arial"/>
                <a:cs typeface="Arial"/>
                <a:sym typeface="Arial"/>
                <a:rtl val="0"/>
              </a:rPr>
              <a:t>EN-DC (LTE-NR Dual Connectivity) Network Parameters &amp; KPIs</a:t>
            </a:r>
          </a:p>
        </p:txBody>
      </p:sp>
      <p:sp>
        <p:nvSpPr>
          <p:cNvPr id="11" name="Freeform: Shape 10">
            <a:extLst>
              <a:ext uri="{FF2B5EF4-FFF2-40B4-BE49-F238E27FC236}">
                <a16:creationId xmlns:a16="http://schemas.microsoft.com/office/drawing/2014/main" id="{68AE3C50-FF17-890F-972F-7D4C66FBBFD2}"/>
              </a:ext>
            </a:extLst>
          </p:cNvPr>
          <p:cNvSpPr/>
          <p:nvPr/>
        </p:nvSpPr>
        <p:spPr>
          <a:xfrm>
            <a:off x="616625" y="526086"/>
            <a:ext cx="1999574" cy="1352793"/>
          </a:xfrm>
          <a:custGeom>
            <a:avLst/>
            <a:gdLst>
              <a:gd name="connsiteX0" fmla="*/ 0 w 1999574"/>
              <a:gd name="connsiteY0" fmla="*/ 0 h 1352793"/>
              <a:gd name="connsiteX1" fmla="*/ 1999575 w 1999574"/>
              <a:gd name="connsiteY1" fmla="*/ 0 h 1352793"/>
              <a:gd name="connsiteX2" fmla="*/ 1999575 w 1999574"/>
              <a:gd name="connsiteY2" fmla="*/ 1352793 h 1352793"/>
              <a:gd name="connsiteX3" fmla="*/ 0 w 1999574"/>
              <a:gd name="connsiteY3" fmla="*/ 1352793 h 1352793"/>
            </a:gdLst>
            <a:ahLst/>
            <a:cxnLst>
              <a:cxn ang="0">
                <a:pos x="connsiteX0" y="connsiteY0"/>
              </a:cxn>
              <a:cxn ang="0">
                <a:pos x="connsiteX1" y="connsiteY1"/>
              </a:cxn>
              <a:cxn ang="0">
                <a:pos x="connsiteX2" y="connsiteY2"/>
              </a:cxn>
              <a:cxn ang="0">
                <a:pos x="connsiteX3" y="connsiteY3"/>
              </a:cxn>
            </a:cxnLst>
            <a:rect l="l" t="t" r="r" b="b"/>
            <a:pathLst>
              <a:path w="1999574" h="1352793">
                <a:moveTo>
                  <a:pt x="0" y="0"/>
                </a:moveTo>
                <a:lnTo>
                  <a:pt x="1999575" y="0"/>
                </a:lnTo>
                <a:lnTo>
                  <a:pt x="1999575" y="1352793"/>
                </a:lnTo>
                <a:lnTo>
                  <a:pt x="0" y="1352793"/>
                </a:lnTo>
                <a:close/>
              </a:path>
            </a:pathLst>
          </a:custGeom>
          <a:noFill/>
          <a:ln w="19987" cap="flat">
            <a:solidFill>
              <a:srgbClr val="000000"/>
            </a:solidFill>
            <a:prstDash val="solid"/>
            <a:miter/>
          </a:ln>
        </p:spPr>
        <p:txBody>
          <a:bodyPr rtlCol="0" anchor="ctr"/>
          <a:lstStyle/>
          <a:p>
            <a:endParaRPr lang="en-IN"/>
          </a:p>
        </p:txBody>
      </p:sp>
      <p:sp>
        <p:nvSpPr>
          <p:cNvPr id="12" name="TextBox 11">
            <a:extLst>
              <a:ext uri="{FF2B5EF4-FFF2-40B4-BE49-F238E27FC236}">
                <a16:creationId xmlns:a16="http://schemas.microsoft.com/office/drawing/2014/main" id="{EB2B3C57-DA59-6248-099B-EB032AD5C639}"/>
              </a:ext>
            </a:extLst>
          </p:cNvPr>
          <p:cNvSpPr txBox="1"/>
          <p:nvPr/>
        </p:nvSpPr>
        <p:spPr>
          <a:xfrm>
            <a:off x="1085652" y="535426"/>
            <a:ext cx="1061521" cy="208987"/>
          </a:xfrm>
          <a:prstGeom prst="rect">
            <a:avLst/>
          </a:prstGeom>
          <a:noFill/>
        </p:spPr>
        <p:txBody>
          <a:bodyPr wrap="none" rtlCol="0">
            <a:spAutoFit/>
          </a:bodyPr>
          <a:lstStyle/>
          <a:p>
            <a:pPr algn="l"/>
            <a:r>
              <a:rPr lang="en-IN" sz="1050" b="1" spc="0" baseline="0">
                <a:ln/>
                <a:solidFill>
                  <a:srgbClr val="000000"/>
                </a:solidFill>
                <a:latin typeface="Arial"/>
                <a:cs typeface="Arial"/>
                <a:sym typeface="Arial"/>
                <a:rtl val="0"/>
              </a:rPr>
              <a:t>eNodeB (MN)</a:t>
            </a:r>
          </a:p>
        </p:txBody>
      </p:sp>
      <p:sp>
        <p:nvSpPr>
          <p:cNvPr id="13" name="TextBox 12">
            <a:extLst>
              <a:ext uri="{FF2B5EF4-FFF2-40B4-BE49-F238E27FC236}">
                <a16:creationId xmlns:a16="http://schemas.microsoft.com/office/drawing/2014/main" id="{91DB4D20-DC27-BCC0-203C-35E6F50B2397}"/>
              </a:ext>
            </a:extLst>
          </p:cNvPr>
          <p:cNvSpPr txBox="1"/>
          <p:nvPr/>
        </p:nvSpPr>
        <p:spPr>
          <a:xfrm>
            <a:off x="625164" y="712950"/>
            <a:ext cx="1629398"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endcSupportSwitch: ENABLED</a:t>
            </a:r>
          </a:p>
        </p:txBody>
      </p:sp>
      <p:sp>
        <p:nvSpPr>
          <p:cNvPr id="14" name="TextBox 13">
            <a:extLst>
              <a:ext uri="{FF2B5EF4-FFF2-40B4-BE49-F238E27FC236}">
                <a16:creationId xmlns:a16="http://schemas.microsoft.com/office/drawing/2014/main" id="{3674B071-A7FB-2D62-E9D7-6AEFAB415474}"/>
              </a:ext>
            </a:extLst>
          </p:cNvPr>
          <p:cNvSpPr txBox="1"/>
          <p:nvPr/>
        </p:nvSpPr>
        <p:spPr>
          <a:xfrm>
            <a:off x="625164" y="825683"/>
            <a:ext cx="1540550"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featureStateEndc: ENABLED</a:t>
            </a:r>
          </a:p>
        </p:txBody>
      </p:sp>
      <p:sp>
        <p:nvSpPr>
          <p:cNvPr id="15" name="TextBox 14">
            <a:extLst>
              <a:ext uri="{FF2B5EF4-FFF2-40B4-BE49-F238E27FC236}">
                <a16:creationId xmlns:a16="http://schemas.microsoft.com/office/drawing/2014/main" id="{284B8216-DA89-0B76-13A6-B3328B781A0C}"/>
              </a:ext>
            </a:extLst>
          </p:cNvPr>
          <p:cNvSpPr txBox="1"/>
          <p:nvPr/>
        </p:nvSpPr>
        <p:spPr>
          <a:xfrm>
            <a:off x="625164" y="938416"/>
            <a:ext cx="1251597" cy="175402"/>
          </a:xfrm>
          <a:prstGeom prst="rect">
            <a:avLst/>
          </a:prstGeom>
          <a:noFill/>
        </p:spPr>
        <p:txBody>
          <a:bodyPr wrap="none" rtlCol="0">
            <a:spAutoFit/>
          </a:bodyPr>
          <a:lstStyle/>
          <a:p>
            <a:pPr algn="l"/>
            <a:r>
              <a:rPr lang="en-IN" sz="750" spc="0" baseline="0">
                <a:ln/>
                <a:solidFill>
                  <a:srgbClr val="FF0000"/>
                </a:solidFill>
                <a:latin typeface="Arial"/>
                <a:cs typeface="Arial"/>
                <a:sym typeface="Arial"/>
                <a:rtl val="0"/>
              </a:rPr>
              <a:t>• X2/Xn Interface Config</a:t>
            </a:r>
          </a:p>
        </p:txBody>
      </p:sp>
      <p:sp>
        <p:nvSpPr>
          <p:cNvPr id="16" name="TextBox 15">
            <a:extLst>
              <a:ext uri="{FF2B5EF4-FFF2-40B4-BE49-F238E27FC236}">
                <a16:creationId xmlns:a16="http://schemas.microsoft.com/office/drawing/2014/main" id="{FB298D46-26EC-1052-4470-ACE5703BDB40}"/>
              </a:ext>
            </a:extLst>
          </p:cNvPr>
          <p:cNvSpPr txBox="1"/>
          <p:nvPr/>
        </p:nvSpPr>
        <p:spPr>
          <a:xfrm>
            <a:off x="625164" y="1051149"/>
            <a:ext cx="884732"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sctpPortX2/Xn</a:t>
            </a:r>
          </a:p>
        </p:txBody>
      </p:sp>
      <p:sp>
        <p:nvSpPr>
          <p:cNvPr id="17" name="TextBox 16">
            <a:extLst>
              <a:ext uri="{FF2B5EF4-FFF2-40B4-BE49-F238E27FC236}">
                <a16:creationId xmlns:a16="http://schemas.microsoft.com/office/drawing/2014/main" id="{1C12641A-7308-0FAE-072F-430444E4D44C}"/>
              </a:ext>
            </a:extLst>
          </p:cNvPr>
          <p:cNvSpPr txBox="1"/>
          <p:nvPr/>
        </p:nvSpPr>
        <p:spPr>
          <a:xfrm>
            <a:off x="625164" y="1163882"/>
            <a:ext cx="1272735"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LTE RSRP &gt; -105 dBm</a:t>
            </a:r>
          </a:p>
        </p:txBody>
      </p:sp>
      <p:sp>
        <p:nvSpPr>
          <p:cNvPr id="18" name="TextBox 17">
            <a:extLst>
              <a:ext uri="{FF2B5EF4-FFF2-40B4-BE49-F238E27FC236}">
                <a16:creationId xmlns:a16="http://schemas.microsoft.com/office/drawing/2014/main" id="{447E9EAD-5BBF-E2D4-69EA-3E0F32C05A01}"/>
              </a:ext>
            </a:extLst>
          </p:cNvPr>
          <p:cNvSpPr txBox="1"/>
          <p:nvPr/>
        </p:nvSpPr>
        <p:spPr>
          <a:xfrm>
            <a:off x="625164" y="1276614"/>
            <a:ext cx="1606942" cy="175402"/>
          </a:xfrm>
          <a:prstGeom prst="rect">
            <a:avLst/>
          </a:prstGeom>
          <a:noFill/>
        </p:spPr>
        <p:txBody>
          <a:bodyPr wrap="none" rtlCol="0">
            <a:spAutoFit/>
          </a:bodyPr>
          <a:lstStyle/>
          <a:p>
            <a:pPr algn="l"/>
            <a:r>
              <a:rPr lang="en-IN" sz="750" spc="0" baseline="0">
                <a:ln/>
                <a:solidFill>
                  <a:srgbClr val="FF0000"/>
                </a:solidFill>
                <a:latin typeface="Arial"/>
                <a:cs typeface="Arial"/>
                <a:sym typeface="Arial"/>
                <a:rtl val="0"/>
              </a:rPr>
              <a:t>• lteQualityThresholdForNrMeas</a:t>
            </a:r>
          </a:p>
        </p:txBody>
      </p:sp>
      <p:sp>
        <p:nvSpPr>
          <p:cNvPr id="19" name="TextBox 18">
            <a:extLst>
              <a:ext uri="{FF2B5EF4-FFF2-40B4-BE49-F238E27FC236}">
                <a16:creationId xmlns:a16="http://schemas.microsoft.com/office/drawing/2014/main" id="{A76AE1FB-5CC4-9431-2F0E-021DBD8DA148}"/>
              </a:ext>
            </a:extLst>
          </p:cNvPr>
          <p:cNvSpPr txBox="1"/>
          <p:nvPr/>
        </p:nvSpPr>
        <p:spPr>
          <a:xfrm>
            <a:off x="625164" y="1389347"/>
            <a:ext cx="1403176"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scgInactivityTimer: 10-30s</a:t>
            </a:r>
          </a:p>
        </p:txBody>
      </p:sp>
      <p:sp>
        <p:nvSpPr>
          <p:cNvPr id="20" name="TextBox 19">
            <a:extLst>
              <a:ext uri="{FF2B5EF4-FFF2-40B4-BE49-F238E27FC236}">
                <a16:creationId xmlns:a16="http://schemas.microsoft.com/office/drawing/2014/main" id="{80611DD5-B07B-C152-E6B9-7D331A1E6B2C}"/>
              </a:ext>
            </a:extLst>
          </p:cNvPr>
          <p:cNvSpPr txBox="1"/>
          <p:nvPr/>
        </p:nvSpPr>
        <p:spPr>
          <a:xfrm>
            <a:off x="625164" y="1502080"/>
            <a:ext cx="1911076"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Release Threshold: -120 to -128 dBm</a:t>
            </a:r>
          </a:p>
        </p:txBody>
      </p:sp>
      <p:sp>
        <p:nvSpPr>
          <p:cNvPr id="21" name="TextBox 20">
            <a:extLst>
              <a:ext uri="{FF2B5EF4-FFF2-40B4-BE49-F238E27FC236}">
                <a16:creationId xmlns:a16="http://schemas.microsoft.com/office/drawing/2014/main" id="{CDA648FA-3161-1523-E8C7-8135AACF3659}"/>
              </a:ext>
            </a:extLst>
          </p:cNvPr>
          <p:cNvSpPr txBox="1"/>
          <p:nvPr/>
        </p:nvSpPr>
        <p:spPr>
          <a:xfrm>
            <a:off x="625164" y="1614813"/>
            <a:ext cx="1118032"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Hysteresis: 5-10 dB</a:t>
            </a:r>
          </a:p>
        </p:txBody>
      </p:sp>
      <p:sp>
        <p:nvSpPr>
          <p:cNvPr id="22" name="Freeform: Shape 21">
            <a:extLst>
              <a:ext uri="{FF2B5EF4-FFF2-40B4-BE49-F238E27FC236}">
                <a16:creationId xmlns:a16="http://schemas.microsoft.com/office/drawing/2014/main" id="{CB003CBD-D6BC-8037-4DE2-34D164BDDFB3}"/>
              </a:ext>
            </a:extLst>
          </p:cNvPr>
          <p:cNvSpPr/>
          <p:nvPr/>
        </p:nvSpPr>
        <p:spPr>
          <a:xfrm>
            <a:off x="9614710" y="526086"/>
            <a:ext cx="1999574" cy="1352793"/>
          </a:xfrm>
          <a:custGeom>
            <a:avLst/>
            <a:gdLst>
              <a:gd name="connsiteX0" fmla="*/ 0 w 1999574"/>
              <a:gd name="connsiteY0" fmla="*/ 0 h 1352793"/>
              <a:gd name="connsiteX1" fmla="*/ 1999575 w 1999574"/>
              <a:gd name="connsiteY1" fmla="*/ 0 h 1352793"/>
              <a:gd name="connsiteX2" fmla="*/ 1999575 w 1999574"/>
              <a:gd name="connsiteY2" fmla="*/ 1352793 h 1352793"/>
              <a:gd name="connsiteX3" fmla="*/ 0 w 1999574"/>
              <a:gd name="connsiteY3" fmla="*/ 1352793 h 1352793"/>
            </a:gdLst>
            <a:ahLst/>
            <a:cxnLst>
              <a:cxn ang="0">
                <a:pos x="connsiteX0" y="connsiteY0"/>
              </a:cxn>
              <a:cxn ang="0">
                <a:pos x="connsiteX1" y="connsiteY1"/>
              </a:cxn>
              <a:cxn ang="0">
                <a:pos x="connsiteX2" y="connsiteY2"/>
              </a:cxn>
              <a:cxn ang="0">
                <a:pos x="connsiteX3" y="connsiteY3"/>
              </a:cxn>
            </a:cxnLst>
            <a:rect l="l" t="t" r="r" b="b"/>
            <a:pathLst>
              <a:path w="1999574" h="1352793">
                <a:moveTo>
                  <a:pt x="0" y="0"/>
                </a:moveTo>
                <a:lnTo>
                  <a:pt x="1999575" y="0"/>
                </a:lnTo>
                <a:lnTo>
                  <a:pt x="1999575" y="1352793"/>
                </a:lnTo>
                <a:lnTo>
                  <a:pt x="0" y="1352793"/>
                </a:lnTo>
                <a:close/>
              </a:path>
            </a:pathLst>
          </a:custGeom>
          <a:noFill/>
          <a:ln w="19987" cap="flat">
            <a:solidFill>
              <a:srgbClr val="000000"/>
            </a:solidFill>
            <a:prstDash val="solid"/>
            <a:miter/>
          </a:ln>
        </p:spPr>
        <p:txBody>
          <a:bodyPr rtlCol="0" anchor="ctr"/>
          <a:lstStyle/>
          <a:p>
            <a:endParaRPr lang="en-IN"/>
          </a:p>
        </p:txBody>
      </p:sp>
      <p:sp>
        <p:nvSpPr>
          <p:cNvPr id="23" name="TextBox 22">
            <a:extLst>
              <a:ext uri="{FF2B5EF4-FFF2-40B4-BE49-F238E27FC236}">
                <a16:creationId xmlns:a16="http://schemas.microsoft.com/office/drawing/2014/main" id="{23EC9207-9838-DCAA-A413-4F3DD5A9865B}"/>
              </a:ext>
            </a:extLst>
          </p:cNvPr>
          <p:cNvSpPr txBox="1"/>
          <p:nvPr/>
        </p:nvSpPr>
        <p:spPr>
          <a:xfrm>
            <a:off x="10091528" y="535426"/>
            <a:ext cx="1045938" cy="208987"/>
          </a:xfrm>
          <a:prstGeom prst="rect">
            <a:avLst/>
          </a:prstGeom>
          <a:noFill/>
        </p:spPr>
        <p:txBody>
          <a:bodyPr wrap="none" rtlCol="0">
            <a:spAutoFit/>
          </a:bodyPr>
          <a:lstStyle/>
          <a:p>
            <a:pPr algn="l"/>
            <a:r>
              <a:rPr lang="en-IN" sz="1050" b="1" spc="0" baseline="0">
                <a:ln/>
                <a:solidFill>
                  <a:srgbClr val="000000"/>
                </a:solidFill>
                <a:latin typeface="Arial"/>
                <a:cs typeface="Arial"/>
                <a:sym typeface="Arial"/>
                <a:rtl val="0"/>
              </a:rPr>
              <a:t>gNodeB (SN)</a:t>
            </a:r>
          </a:p>
        </p:txBody>
      </p:sp>
      <p:sp>
        <p:nvSpPr>
          <p:cNvPr id="24" name="TextBox 23">
            <a:extLst>
              <a:ext uri="{FF2B5EF4-FFF2-40B4-BE49-F238E27FC236}">
                <a16:creationId xmlns:a16="http://schemas.microsoft.com/office/drawing/2014/main" id="{3D1DD0EA-679A-DF68-EEF4-20F643989C1B}"/>
              </a:ext>
            </a:extLst>
          </p:cNvPr>
          <p:cNvSpPr txBox="1"/>
          <p:nvPr/>
        </p:nvSpPr>
        <p:spPr>
          <a:xfrm>
            <a:off x="9623249" y="712950"/>
            <a:ext cx="1068189"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SSB Configuration</a:t>
            </a:r>
          </a:p>
        </p:txBody>
      </p:sp>
      <p:sp>
        <p:nvSpPr>
          <p:cNvPr id="25" name="TextBox 24">
            <a:extLst>
              <a:ext uri="{FF2B5EF4-FFF2-40B4-BE49-F238E27FC236}">
                <a16:creationId xmlns:a16="http://schemas.microsoft.com/office/drawing/2014/main" id="{A06B4FF7-0DDF-49C6-7016-566A435B7DB9}"/>
              </a:ext>
            </a:extLst>
          </p:cNvPr>
          <p:cNvSpPr txBox="1"/>
          <p:nvPr/>
        </p:nvSpPr>
        <p:spPr>
          <a:xfrm>
            <a:off x="9623249" y="825683"/>
            <a:ext cx="1073364"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PCI, ARFCN, SCS</a:t>
            </a:r>
          </a:p>
        </p:txBody>
      </p:sp>
      <p:sp>
        <p:nvSpPr>
          <p:cNvPr id="26" name="TextBox 25">
            <a:extLst>
              <a:ext uri="{FF2B5EF4-FFF2-40B4-BE49-F238E27FC236}">
                <a16:creationId xmlns:a16="http://schemas.microsoft.com/office/drawing/2014/main" id="{A1C0F141-EFA2-ADC7-3D90-CE57ABA40B99}"/>
              </a:ext>
            </a:extLst>
          </p:cNvPr>
          <p:cNvSpPr txBox="1"/>
          <p:nvPr/>
        </p:nvSpPr>
        <p:spPr>
          <a:xfrm>
            <a:off x="9623249" y="938416"/>
            <a:ext cx="1073461" cy="175402"/>
          </a:xfrm>
          <a:prstGeom prst="rect">
            <a:avLst/>
          </a:prstGeom>
          <a:noFill/>
        </p:spPr>
        <p:txBody>
          <a:bodyPr wrap="none" rtlCol="0">
            <a:spAutoFit/>
          </a:bodyPr>
          <a:lstStyle/>
          <a:p>
            <a:pPr algn="l"/>
            <a:r>
              <a:rPr lang="en-IN" sz="750" spc="0" baseline="0">
                <a:ln/>
                <a:solidFill>
                  <a:srgbClr val="FF0000"/>
                </a:solidFill>
                <a:latin typeface="Arial"/>
                <a:cs typeface="Arial"/>
                <a:sym typeface="Arial"/>
                <a:rtl val="0"/>
              </a:rPr>
              <a:t>• RACH Parameters</a:t>
            </a:r>
          </a:p>
        </p:txBody>
      </p:sp>
      <p:sp>
        <p:nvSpPr>
          <p:cNvPr id="27" name="TextBox 26">
            <a:extLst>
              <a:ext uri="{FF2B5EF4-FFF2-40B4-BE49-F238E27FC236}">
                <a16:creationId xmlns:a16="http://schemas.microsoft.com/office/drawing/2014/main" id="{A149DFD2-3010-A63E-1672-A1E2380E1A69}"/>
              </a:ext>
            </a:extLst>
          </p:cNvPr>
          <p:cNvSpPr txBox="1"/>
          <p:nvPr/>
        </p:nvSpPr>
        <p:spPr>
          <a:xfrm>
            <a:off x="9623249" y="1051149"/>
            <a:ext cx="1823692"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p0-NominalPUSCH: -70 to -90 dBm</a:t>
            </a:r>
          </a:p>
        </p:txBody>
      </p:sp>
      <p:sp>
        <p:nvSpPr>
          <p:cNvPr id="28" name="TextBox 27">
            <a:extLst>
              <a:ext uri="{FF2B5EF4-FFF2-40B4-BE49-F238E27FC236}">
                <a16:creationId xmlns:a16="http://schemas.microsoft.com/office/drawing/2014/main" id="{4BDEA2C1-C951-7348-7860-5E5072F3269E}"/>
              </a:ext>
            </a:extLst>
          </p:cNvPr>
          <p:cNvSpPr txBox="1"/>
          <p:nvPr/>
        </p:nvSpPr>
        <p:spPr>
          <a:xfrm>
            <a:off x="9623249" y="1163882"/>
            <a:ext cx="1112369"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p0-NominalPUCCH</a:t>
            </a:r>
          </a:p>
        </p:txBody>
      </p:sp>
      <p:sp>
        <p:nvSpPr>
          <p:cNvPr id="29" name="TextBox 28">
            <a:extLst>
              <a:ext uri="{FF2B5EF4-FFF2-40B4-BE49-F238E27FC236}">
                <a16:creationId xmlns:a16="http://schemas.microsoft.com/office/drawing/2014/main" id="{6D9E3B11-A08F-8CD4-1E49-CD475D7D4BD1}"/>
              </a:ext>
            </a:extLst>
          </p:cNvPr>
          <p:cNvSpPr txBox="1"/>
          <p:nvPr/>
        </p:nvSpPr>
        <p:spPr>
          <a:xfrm>
            <a:off x="9623249" y="1276614"/>
            <a:ext cx="1288504" cy="175402"/>
          </a:xfrm>
          <a:prstGeom prst="rect">
            <a:avLst/>
          </a:prstGeom>
          <a:noFill/>
        </p:spPr>
        <p:txBody>
          <a:bodyPr wrap="none" rtlCol="0">
            <a:spAutoFit/>
          </a:bodyPr>
          <a:lstStyle/>
          <a:p>
            <a:pPr algn="l"/>
            <a:r>
              <a:rPr lang="en-IN" sz="750" spc="0" baseline="0">
                <a:ln/>
                <a:solidFill>
                  <a:srgbClr val="FF0000"/>
                </a:solidFill>
                <a:latin typeface="Arial"/>
                <a:cs typeface="Arial"/>
                <a:sym typeface="Arial"/>
                <a:rtl val="0"/>
              </a:rPr>
              <a:t>• PDCP SN Size Support</a:t>
            </a:r>
          </a:p>
        </p:txBody>
      </p:sp>
      <p:sp>
        <p:nvSpPr>
          <p:cNvPr id="30" name="TextBox 29">
            <a:extLst>
              <a:ext uri="{FF2B5EF4-FFF2-40B4-BE49-F238E27FC236}">
                <a16:creationId xmlns:a16="http://schemas.microsoft.com/office/drawing/2014/main" id="{A279A1D5-18FD-6486-258F-A856EFE19F4C}"/>
              </a:ext>
            </a:extLst>
          </p:cNvPr>
          <p:cNvSpPr txBox="1"/>
          <p:nvPr/>
        </p:nvSpPr>
        <p:spPr>
          <a:xfrm>
            <a:off x="9623249" y="1389347"/>
            <a:ext cx="1562566"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pdsch-HARQ-ACK-Codebook</a:t>
            </a:r>
          </a:p>
        </p:txBody>
      </p:sp>
      <p:sp>
        <p:nvSpPr>
          <p:cNvPr id="31" name="TextBox 30">
            <a:extLst>
              <a:ext uri="{FF2B5EF4-FFF2-40B4-BE49-F238E27FC236}">
                <a16:creationId xmlns:a16="http://schemas.microsoft.com/office/drawing/2014/main" id="{2320A190-B700-94CD-BE44-86B791430626}"/>
              </a:ext>
            </a:extLst>
          </p:cNvPr>
          <p:cNvSpPr txBox="1"/>
          <p:nvPr/>
        </p:nvSpPr>
        <p:spPr>
          <a:xfrm>
            <a:off x="9623249" y="1502080"/>
            <a:ext cx="1451604"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pucch-Config/pusch-Config</a:t>
            </a:r>
          </a:p>
        </p:txBody>
      </p:sp>
      <p:sp>
        <p:nvSpPr>
          <p:cNvPr id="32" name="TextBox 31">
            <a:extLst>
              <a:ext uri="{FF2B5EF4-FFF2-40B4-BE49-F238E27FC236}">
                <a16:creationId xmlns:a16="http://schemas.microsoft.com/office/drawing/2014/main" id="{7DF275C5-5C8F-6CE8-3AF7-B5DCAACE2674}"/>
              </a:ext>
            </a:extLst>
          </p:cNvPr>
          <p:cNvSpPr txBox="1"/>
          <p:nvPr/>
        </p:nvSpPr>
        <p:spPr>
          <a:xfrm>
            <a:off x="9623249" y="1614813"/>
            <a:ext cx="1030990"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UL Power Control</a:t>
            </a:r>
          </a:p>
        </p:txBody>
      </p:sp>
      <p:sp>
        <p:nvSpPr>
          <p:cNvPr id="33" name="Freeform: Shape 32">
            <a:extLst>
              <a:ext uri="{FF2B5EF4-FFF2-40B4-BE49-F238E27FC236}">
                <a16:creationId xmlns:a16="http://schemas.microsoft.com/office/drawing/2014/main" id="{D88AE699-AAE2-C1C1-9ACE-BD7E5FFC9552}"/>
              </a:ext>
            </a:extLst>
          </p:cNvPr>
          <p:cNvSpPr/>
          <p:nvPr/>
        </p:nvSpPr>
        <p:spPr>
          <a:xfrm>
            <a:off x="3116093" y="526086"/>
            <a:ext cx="1799617" cy="751551"/>
          </a:xfrm>
          <a:custGeom>
            <a:avLst/>
            <a:gdLst>
              <a:gd name="connsiteX0" fmla="*/ 0 w 1799617"/>
              <a:gd name="connsiteY0" fmla="*/ 0 h 751551"/>
              <a:gd name="connsiteX1" fmla="*/ 1799617 w 1799617"/>
              <a:gd name="connsiteY1" fmla="*/ 0 h 751551"/>
              <a:gd name="connsiteX2" fmla="*/ 1799617 w 1799617"/>
              <a:gd name="connsiteY2" fmla="*/ 751552 h 751551"/>
              <a:gd name="connsiteX3" fmla="*/ 0 w 1799617"/>
              <a:gd name="connsiteY3" fmla="*/ 751552 h 751551"/>
            </a:gdLst>
            <a:ahLst/>
            <a:cxnLst>
              <a:cxn ang="0">
                <a:pos x="connsiteX0" y="connsiteY0"/>
              </a:cxn>
              <a:cxn ang="0">
                <a:pos x="connsiteX1" y="connsiteY1"/>
              </a:cxn>
              <a:cxn ang="0">
                <a:pos x="connsiteX2" y="connsiteY2"/>
              </a:cxn>
              <a:cxn ang="0">
                <a:pos x="connsiteX3" y="connsiteY3"/>
              </a:cxn>
            </a:cxnLst>
            <a:rect l="l" t="t" r="r" b="b"/>
            <a:pathLst>
              <a:path w="1799617" h="751551">
                <a:moveTo>
                  <a:pt x="0" y="0"/>
                </a:moveTo>
                <a:lnTo>
                  <a:pt x="1799617" y="0"/>
                </a:lnTo>
                <a:lnTo>
                  <a:pt x="1799617" y="751552"/>
                </a:lnTo>
                <a:lnTo>
                  <a:pt x="0" y="751552"/>
                </a:lnTo>
                <a:close/>
              </a:path>
            </a:pathLst>
          </a:custGeom>
          <a:noFill/>
          <a:ln w="19987" cap="flat">
            <a:solidFill>
              <a:srgbClr val="000000"/>
            </a:solidFill>
            <a:prstDash val="solid"/>
            <a:miter/>
          </a:ln>
        </p:spPr>
        <p:txBody>
          <a:bodyPr rtlCol="0" anchor="ctr"/>
          <a:lstStyle/>
          <a:p>
            <a:endParaRPr lang="en-IN"/>
          </a:p>
        </p:txBody>
      </p:sp>
      <p:sp>
        <p:nvSpPr>
          <p:cNvPr id="34" name="TextBox 33">
            <a:extLst>
              <a:ext uri="{FF2B5EF4-FFF2-40B4-BE49-F238E27FC236}">
                <a16:creationId xmlns:a16="http://schemas.microsoft.com/office/drawing/2014/main" id="{C8F9E04A-CC1A-F58D-94A9-DEB437E61EB9}"/>
              </a:ext>
            </a:extLst>
          </p:cNvPr>
          <p:cNvSpPr txBox="1"/>
          <p:nvPr/>
        </p:nvSpPr>
        <p:spPr>
          <a:xfrm>
            <a:off x="3286736" y="535426"/>
            <a:ext cx="1458331" cy="208987"/>
          </a:xfrm>
          <a:prstGeom prst="rect">
            <a:avLst/>
          </a:prstGeom>
          <a:noFill/>
        </p:spPr>
        <p:txBody>
          <a:bodyPr wrap="none" rtlCol="0">
            <a:spAutoFit/>
          </a:bodyPr>
          <a:lstStyle/>
          <a:p>
            <a:pPr algn="l"/>
            <a:r>
              <a:rPr lang="en-IN" sz="1050" b="1" spc="0" baseline="0">
                <a:ln/>
                <a:solidFill>
                  <a:srgbClr val="000000"/>
                </a:solidFill>
                <a:latin typeface="Arial"/>
                <a:cs typeface="Arial"/>
                <a:sym typeface="Arial"/>
                <a:rtl val="0"/>
              </a:rPr>
              <a:t>MME/Core Network</a:t>
            </a:r>
          </a:p>
        </p:txBody>
      </p:sp>
      <p:sp>
        <p:nvSpPr>
          <p:cNvPr id="35" name="TextBox 34">
            <a:extLst>
              <a:ext uri="{FF2B5EF4-FFF2-40B4-BE49-F238E27FC236}">
                <a16:creationId xmlns:a16="http://schemas.microsoft.com/office/drawing/2014/main" id="{07E52696-2C3C-C6DF-11E8-E4DA16EEFE8F}"/>
              </a:ext>
            </a:extLst>
          </p:cNvPr>
          <p:cNvSpPr txBox="1"/>
          <p:nvPr/>
        </p:nvSpPr>
        <p:spPr>
          <a:xfrm>
            <a:off x="3124632" y="712950"/>
            <a:ext cx="1434713" cy="175402"/>
          </a:xfrm>
          <a:prstGeom prst="rect">
            <a:avLst/>
          </a:prstGeom>
          <a:noFill/>
        </p:spPr>
        <p:txBody>
          <a:bodyPr wrap="none" rtlCol="0">
            <a:spAutoFit/>
          </a:bodyPr>
          <a:lstStyle/>
          <a:p>
            <a:pPr algn="l"/>
            <a:r>
              <a:rPr lang="en-IN" sz="750" spc="0" baseline="0">
                <a:ln/>
                <a:solidFill>
                  <a:srgbClr val="FF0000"/>
                </a:solidFill>
                <a:latin typeface="Arial"/>
                <a:cs typeface="Arial"/>
                <a:sym typeface="Arial"/>
                <a:rtl val="0"/>
              </a:rPr>
              <a:t>• DCNR Support: ENABLED</a:t>
            </a:r>
          </a:p>
        </p:txBody>
      </p:sp>
      <p:sp>
        <p:nvSpPr>
          <p:cNvPr id="36" name="TextBox 35">
            <a:extLst>
              <a:ext uri="{FF2B5EF4-FFF2-40B4-BE49-F238E27FC236}">
                <a16:creationId xmlns:a16="http://schemas.microsoft.com/office/drawing/2014/main" id="{42440F60-5EEE-9AA5-EE33-57F88055B5D1}"/>
              </a:ext>
            </a:extLst>
          </p:cNvPr>
          <p:cNvSpPr txBox="1"/>
          <p:nvPr/>
        </p:nvSpPr>
        <p:spPr>
          <a:xfrm>
            <a:off x="3124632" y="825683"/>
            <a:ext cx="1351478"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UE 5G NSA Subscription</a:t>
            </a:r>
          </a:p>
        </p:txBody>
      </p:sp>
      <p:sp>
        <p:nvSpPr>
          <p:cNvPr id="37" name="TextBox 36">
            <a:extLst>
              <a:ext uri="{FF2B5EF4-FFF2-40B4-BE49-F238E27FC236}">
                <a16:creationId xmlns:a16="http://schemas.microsoft.com/office/drawing/2014/main" id="{C6C2E018-C17A-5BBB-1219-D03A7A29C1C9}"/>
              </a:ext>
            </a:extLst>
          </p:cNvPr>
          <p:cNvSpPr txBox="1"/>
          <p:nvPr/>
        </p:nvSpPr>
        <p:spPr>
          <a:xfrm>
            <a:off x="3124632" y="938416"/>
            <a:ext cx="1307006"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HandoverRestrictionList</a:t>
            </a:r>
          </a:p>
        </p:txBody>
      </p:sp>
      <p:sp>
        <p:nvSpPr>
          <p:cNvPr id="38" name="TextBox 37">
            <a:extLst>
              <a:ext uri="{FF2B5EF4-FFF2-40B4-BE49-F238E27FC236}">
                <a16:creationId xmlns:a16="http://schemas.microsoft.com/office/drawing/2014/main" id="{DF260691-2E17-B8F7-3E75-4BB877893328}"/>
              </a:ext>
            </a:extLst>
          </p:cNvPr>
          <p:cNvSpPr txBox="1"/>
          <p:nvPr/>
        </p:nvSpPr>
        <p:spPr>
          <a:xfrm>
            <a:off x="3124632" y="1051149"/>
            <a:ext cx="1240320"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UE Capabilities Check</a:t>
            </a:r>
          </a:p>
        </p:txBody>
      </p:sp>
      <p:sp>
        <p:nvSpPr>
          <p:cNvPr id="39" name="Freeform: Shape 38">
            <a:extLst>
              <a:ext uri="{FF2B5EF4-FFF2-40B4-BE49-F238E27FC236}">
                <a16:creationId xmlns:a16="http://schemas.microsoft.com/office/drawing/2014/main" id="{3644F066-D162-DA19-5A43-F42F178D63A1}"/>
              </a:ext>
            </a:extLst>
          </p:cNvPr>
          <p:cNvSpPr/>
          <p:nvPr/>
        </p:nvSpPr>
        <p:spPr>
          <a:xfrm>
            <a:off x="5415604" y="526086"/>
            <a:ext cx="1399702" cy="751551"/>
          </a:xfrm>
          <a:custGeom>
            <a:avLst/>
            <a:gdLst>
              <a:gd name="connsiteX0" fmla="*/ 0 w 1399702"/>
              <a:gd name="connsiteY0" fmla="*/ 0 h 751551"/>
              <a:gd name="connsiteX1" fmla="*/ 1399702 w 1399702"/>
              <a:gd name="connsiteY1" fmla="*/ 0 h 751551"/>
              <a:gd name="connsiteX2" fmla="*/ 1399702 w 1399702"/>
              <a:gd name="connsiteY2" fmla="*/ 751552 h 751551"/>
              <a:gd name="connsiteX3" fmla="*/ 0 w 1399702"/>
              <a:gd name="connsiteY3" fmla="*/ 751552 h 751551"/>
            </a:gdLst>
            <a:ahLst/>
            <a:cxnLst>
              <a:cxn ang="0">
                <a:pos x="connsiteX0" y="connsiteY0"/>
              </a:cxn>
              <a:cxn ang="0">
                <a:pos x="connsiteX1" y="connsiteY1"/>
              </a:cxn>
              <a:cxn ang="0">
                <a:pos x="connsiteX2" y="connsiteY2"/>
              </a:cxn>
              <a:cxn ang="0">
                <a:pos x="connsiteX3" y="connsiteY3"/>
              </a:cxn>
            </a:cxnLst>
            <a:rect l="l" t="t" r="r" b="b"/>
            <a:pathLst>
              <a:path w="1399702" h="751551">
                <a:moveTo>
                  <a:pt x="0" y="0"/>
                </a:moveTo>
                <a:lnTo>
                  <a:pt x="1399702" y="0"/>
                </a:lnTo>
                <a:lnTo>
                  <a:pt x="1399702" y="751552"/>
                </a:lnTo>
                <a:lnTo>
                  <a:pt x="0" y="751552"/>
                </a:lnTo>
                <a:close/>
              </a:path>
            </a:pathLst>
          </a:custGeom>
          <a:noFill/>
          <a:ln w="19987" cap="flat">
            <a:solidFill>
              <a:srgbClr val="000000"/>
            </a:solidFill>
            <a:prstDash val="solid"/>
            <a:miter/>
          </a:ln>
        </p:spPr>
        <p:txBody>
          <a:bodyPr rtlCol="0" anchor="ctr"/>
          <a:lstStyle/>
          <a:p>
            <a:endParaRPr lang="en-IN"/>
          </a:p>
        </p:txBody>
      </p:sp>
      <p:sp>
        <p:nvSpPr>
          <p:cNvPr id="40" name="TextBox 39">
            <a:extLst>
              <a:ext uri="{FF2B5EF4-FFF2-40B4-BE49-F238E27FC236}">
                <a16:creationId xmlns:a16="http://schemas.microsoft.com/office/drawing/2014/main" id="{01D57DA7-EC0E-2A2E-4BD6-9564224C25F0}"/>
              </a:ext>
            </a:extLst>
          </p:cNvPr>
          <p:cNvSpPr txBox="1"/>
          <p:nvPr/>
        </p:nvSpPr>
        <p:spPr>
          <a:xfrm>
            <a:off x="5681676" y="535426"/>
            <a:ext cx="867558" cy="208987"/>
          </a:xfrm>
          <a:prstGeom prst="rect">
            <a:avLst/>
          </a:prstGeom>
          <a:noFill/>
        </p:spPr>
        <p:txBody>
          <a:bodyPr wrap="none" rtlCol="0">
            <a:spAutoFit/>
          </a:bodyPr>
          <a:lstStyle/>
          <a:p>
            <a:pPr algn="l"/>
            <a:r>
              <a:rPr lang="en-IN" sz="1050" b="1" spc="0" baseline="0">
                <a:ln/>
                <a:solidFill>
                  <a:srgbClr val="000000"/>
                </a:solidFill>
                <a:latin typeface="Arial"/>
                <a:cs typeface="Arial"/>
                <a:sym typeface="Arial"/>
                <a:rtl val="0"/>
              </a:rPr>
              <a:t>UE Device</a:t>
            </a:r>
          </a:p>
        </p:txBody>
      </p:sp>
      <p:sp>
        <p:nvSpPr>
          <p:cNvPr id="41" name="TextBox 40">
            <a:extLst>
              <a:ext uri="{FF2B5EF4-FFF2-40B4-BE49-F238E27FC236}">
                <a16:creationId xmlns:a16="http://schemas.microsoft.com/office/drawing/2014/main" id="{FCA7630A-77C3-E1D8-B101-6BF9C6D90E23}"/>
              </a:ext>
            </a:extLst>
          </p:cNvPr>
          <p:cNvSpPr txBox="1"/>
          <p:nvPr/>
        </p:nvSpPr>
        <p:spPr>
          <a:xfrm>
            <a:off x="5424143" y="712950"/>
            <a:ext cx="962450"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EN-DC Capable</a:t>
            </a:r>
          </a:p>
        </p:txBody>
      </p:sp>
      <p:sp>
        <p:nvSpPr>
          <p:cNvPr id="42" name="TextBox 41">
            <a:extLst>
              <a:ext uri="{FF2B5EF4-FFF2-40B4-BE49-F238E27FC236}">
                <a16:creationId xmlns:a16="http://schemas.microsoft.com/office/drawing/2014/main" id="{FDA183E5-1EF5-F6AD-2497-74F3B77BF3DD}"/>
              </a:ext>
            </a:extLst>
          </p:cNvPr>
          <p:cNvSpPr txBox="1"/>
          <p:nvPr/>
        </p:nvSpPr>
        <p:spPr>
          <a:xfrm>
            <a:off x="5424143" y="825683"/>
            <a:ext cx="1029281" cy="175402"/>
          </a:xfrm>
          <a:prstGeom prst="rect">
            <a:avLst/>
          </a:prstGeom>
          <a:noFill/>
        </p:spPr>
        <p:txBody>
          <a:bodyPr wrap="none" rtlCol="0">
            <a:spAutoFit/>
          </a:bodyPr>
          <a:lstStyle/>
          <a:p>
            <a:pPr algn="l"/>
            <a:r>
              <a:rPr lang="en-IN" sz="750" spc="0" baseline="0">
                <a:ln/>
                <a:solidFill>
                  <a:srgbClr val="FF0000"/>
                </a:solidFill>
                <a:latin typeface="Arial"/>
                <a:cs typeface="Arial"/>
                <a:sym typeface="Arial"/>
                <a:rtl val="0"/>
              </a:rPr>
              <a:t>• NR Band Support</a:t>
            </a:r>
          </a:p>
        </p:txBody>
      </p:sp>
      <p:sp>
        <p:nvSpPr>
          <p:cNvPr id="43" name="TextBox 42">
            <a:extLst>
              <a:ext uri="{FF2B5EF4-FFF2-40B4-BE49-F238E27FC236}">
                <a16:creationId xmlns:a16="http://schemas.microsoft.com/office/drawing/2014/main" id="{0D3D25E1-34DD-F91B-AD7E-01E3AC6DA292}"/>
              </a:ext>
            </a:extLst>
          </p:cNvPr>
          <p:cNvSpPr txBox="1"/>
          <p:nvPr/>
        </p:nvSpPr>
        <p:spPr>
          <a:xfrm>
            <a:off x="5424143" y="938416"/>
            <a:ext cx="1149617"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PDCP SN 12/18 bits</a:t>
            </a:r>
          </a:p>
        </p:txBody>
      </p:sp>
      <p:sp>
        <p:nvSpPr>
          <p:cNvPr id="44" name="TextBox 43">
            <a:extLst>
              <a:ext uri="{FF2B5EF4-FFF2-40B4-BE49-F238E27FC236}">
                <a16:creationId xmlns:a16="http://schemas.microsoft.com/office/drawing/2014/main" id="{32B3E68E-A490-42EF-4D62-FBE9068B8323}"/>
              </a:ext>
            </a:extLst>
          </p:cNvPr>
          <p:cNvSpPr txBox="1"/>
          <p:nvPr/>
        </p:nvSpPr>
        <p:spPr>
          <a:xfrm>
            <a:off x="5424143" y="1051149"/>
            <a:ext cx="1234755"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Measurement Reports</a:t>
            </a:r>
          </a:p>
        </p:txBody>
      </p:sp>
      <p:sp>
        <p:nvSpPr>
          <p:cNvPr id="45" name="Freeform: Shape 44">
            <a:extLst>
              <a:ext uri="{FF2B5EF4-FFF2-40B4-BE49-F238E27FC236}">
                <a16:creationId xmlns:a16="http://schemas.microsoft.com/office/drawing/2014/main" id="{BABD8A7C-0571-7881-1A12-00922BA0B306}"/>
              </a:ext>
            </a:extLst>
          </p:cNvPr>
          <p:cNvSpPr/>
          <p:nvPr/>
        </p:nvSpPr>
        <p:spPr>
          <a:xfrm>
            <a:off x="2616200" y="901862"/>
            <a:ext cx="499893" cy="75155"/>
          </a:xfrm>
          <a:custGeom>
            <a:avLst/>
            <a:gdLst>
              <a:gd name="connsiteX0" fmla="*/ 0 w 499893"/>
              <a:gd name="connsiteY0" fmla="*/ 75155 h 75155"/>
              <a:gd name="connsiteX1" fmla="*/ 499894 w 499893"/>
              <a:gd name="connsiteY1" fmla="*/ 0 h 75155"/>
            </a:gdLst>
            <a:ahLst/>
            <a:cxnLst>
              <a:cxn ang="0">
                <a:pos x="connsiteX0" y="connsiteY0"/>
              </a:cxn>
              <a:cxn ang="0">
                <a:pos x="connsiteX1" y="connsiteY1"/>
              </a:cxn>
            </a:cxnLst>
            <a:rect l="l" t="t" r="r" b="b"/>
            <a:pathLst>
              <a:path w="499893" h="75155">
                <a:moveTo>
                  <a:pt x="0" y="75155"/>
                </a:moveTo>
                <a:lnTo>
                  <a:pt x="499894" y="0"/>
                </a:lnTo>
              </a:path>
            </a:pathLst>
          </a:custGeom>
          <a:ln w="19987" cap="flat">
            <a:solidFill>
              <a:srgbClr val="000000"/>
            </a:solidFill>
            <a:prstDash val="solid"/>
            <a:miter/>
            <a:tailEnd type="stealth" w="lg" len="lg"/>
          </a:ln>
        </p:spPr>
        <p:txBody>
          <a:bodyPr rtlCol="0" anchor="ctr"/>
          <a:lstStyle/>
          <a:p>
            <a:endParaRPr lang="en-IN"/>
          </a:p>
        </p:txBody>
      </p:sp>
      <p:sp>
        <p:nvSpPr>
          <p:cNvPr id="46" name="Freeform: Shape 45">
            <a:extLst>
              <a:ext uri="{FF2B5EF4-FFF2-40B4-BE49-F238E27FC236}">
                <a16:creationId xmlns:a16="http://schemas.microsoft.com/office/drawing/2014/main" id="{9BEF7A5C-AAFF-8729-8E3C-B1133B93D8FC}"/>
              </a:ext>
            </a:extLst>
          </p:cNvPr>
          <p:cNvSpPr/>
          <p:nvPr/>
        </p:nvSpPr>
        <p:spPr>
          <a:xfrm>
            <a:off x="4915710" y="901862"/>
            <a:ext cx="499893" cy="7515"/>
          </a:xfrm>
          <a:custGeom>
            <a:avLst/>
            <a:gdLst>
              <a:gd name="connsiteX0" fmla="*/ 0 w 499893"/>
              <a:gd name="connsiteY0" fmla="*/ 0 h 7515"/>
              <a:gd name="connsiteX1" fmla="*/ 499894 w 499893"/>
              <a:gd name="connsiteY1" fmla="*/ 0 h 7515"/>
            </a:gdLst>
            <a:ahLst/>
            <a:cxnLst>
              <a:cxn ang="0">
                <a:pos x="connsiteX0" y="connsiteY0"/>
              </a:cxn>
              <a:cxn ang="0">
                <a:pos x="connsiteX1" y="connsiteY1"/>
              </a:cxn>
            </a:cxnLst>
            <a:rect l="l" t="t" r="r" b="b"/>
            <a:pathLst>
              <a:path w="499893" h="7515">
                <a:moveTo>
                  <a:pt x="0" y="0"/>
                </a:moveTo>
                <a:lnTo>
                  <a:pt x="499894" y="0"/>
                </a:lnTo>
              </a:path>
            </a:pathLst>
          </a:custGeom>
          <a:ln w="19987" cap="flat">
            <a:solidFill>
              <a:srgbClr val="000000"/>
            </a:solidFill>
            <a:prstDash val="solid"/>
            <a:miter/>
            <a:tailEnd type="stealth" w="lg" len="lg"/>
          </a:ln>
        </p:spPr>
        <p:txBody>
          <a:bodyPr rtlCol="0" anchor="ctr"/>
          <a:lstStyle/>
          <a:p>
            <a:endParaRPr lang="en-IN"/>
          </a:p>
        </p:txBody>
      </p:sp>
      <p:sp>
        <p:nvSpPr>
          <p:cNvPr id="47" name="Freeform: Shape 46">
            <a:extLst>
              <a:ext uri="{FF2B5EF4-FFF2-40B4-BE49-F238E27FC236}">
                <a16:creationId xmlns:a16="http://schemas.microsoft.com/office/drawing/2014/main" id="{01D4CF39-FA10-845D-37B6-447584BBA0CA}"/>
              </a:ext>
            </a:extLst>
          </p:cNvPr>
          <p:cNvSpPr/>
          <p:nvPr/>
        </p:nvSpPr>
        <p:spPr>
          <a:xfrm>
            <a:off x="6815306" y="901862"/>
            <a:ext cx="2799404" cy="75155"/>
          </a:xfrm>
          <a:custGeom>
            <a:avLst/>
            <a:gdLst>
              <a:gd name="connsiteX0" fmla="*/ 0 w 2799404"/>
              <a:gd name="connsiteY0" fmla="*/ 0 h 75155"/>
              <a:gd name="connsiteX1" fmla="*/ 2799404 w 2799404"/>
              <a:gd name="connsiteY1" fmla="*/ 75155 h 75155"/>
            </a:gdLst>
            <a:ahLst/>
            <a:cxnLst>
              <a:cxn ang="0">
                <a:pos x="connsiteX0" y="connsiteY0"/>
              </a:cxn>
              <a:cxn ang="0">
                <a:pos x="connsiteX1" y="connsiteY1"/>
              </a:cxn>
            </a:cxnLst>
            <a:rect l="l" t="t" r="r" b="b"/>
            <a:pathLst>
              <a:path w="2799404" h="75155">
                <a:moveTo>
                  <a:pt x="0" y="0"/>
                </a:moveTo>
                <a:lnTo>
                  <a:pt x="2799404" y="75155"/>
                </a:lnTo>
              </a:path>
            </a:pathLst>
          </a:custGeom>
          <a:ln w="19987" cap="flat">
            <a:solidFill>
              <a:srgbClr val="000000"/>
            </a:solidFill>
            <a:prstDash val="solid"/>
            <a:miter/>
            <a:tailEnd type="stealth" w="lg" len="lg"/>
          </a:ln>
        </p:spPr>
        <p:txBody>
          <a:bodyPr rtlCol="0" anchor="ctr"/>
          <a:lstStyle/>
          <a:p>
            <a:endParaRPr lang="en-IN"/>
          </a:p>
        </p:txBody>
      </p:sp>
      <p:sp>
        <p:nvSpPr>
          <p:cNvPr id="48" name="Freeform: Shape 47">
            <a:extLst>
              <a:ext uri="{FF2B5EF4-FFF2-40B4-BE49-F238E27FC236}">
                <a16:creationId xmlns:a16="http://schemas.microsoft.com/office/drawing/2014/main" id="{305663F6-E37C-FEDE-88F1-61B7B2EA7220}"/>
              </a:ext>
            </a:extLst>
          </p:cNvPr>
          <p:cNvSpPr/>
          <p:nvPr/>
        </p:nvSpPr>
        <p:spPr>
          <a:xfrm>
            <a:off x="2616200" y="1202482"/>
            <a:ext cx="6998510" cy="7515"/>
          </a:xfrm>
          <a:custGeom>
            <a:avLst/>
            <a:gdLst>
              <a:gd name="connsiteX0" fmla="*/ 0 w 6998510"/>
              <a:gd name="connsiteY0" fmla="*/ 0 h 7515"/>
              <a:gd name="connsiteX1" fmla="*/ 6998511 w 6998510"/>
              <a:gd name="connsiteY1" fmla="*/ 0 h 7515"/>
            </a:gdLst>
            <a:ahLst/>
            <a:cxnLst>
              <a:cxn ang="0">
                <a:pos x="connsiteX0" y="connsiteY0"/>
              </a:cxn>
              <a:cxn ang="0">
                <a:pos x="connsiteX1" y="connsiteY1"/>
              </a:cxn>
            </a:cxnLst>
            <a:rect l="l" t="t" r="r" b="b"/>
            <a:pathLst>
              <a:path w="6998510" h="7515">
                <a:moveTo>
                  <a:pt x="0" y="0"/>
                </a:moveTo>
                <a:lnTo>
                  <a:pt x="6998511" y="0"/>
                </a:lnTo>
              </a:path>
            </a:pathLst>
          </a:custGeom>
          <a:ln w="19987" cap="flat">
            <a:solidFill>
              <a:srgbClr val="FF0000"/>
            </a:solidFill>
            <a:custDash>
              <a:ds d="375000" sp="375000"/>
            </a:custDash>
            <a:miter/>
          </a:ln>
        </p:spPr>
        <p:txBody>
          <a:bodyPr rtlCol="0" anchor="ctr"/>
          <a:lstStyle/>
          <a:p>
            <a:endParaRPr lang="en-IN"/>
          </a:p>
        </p:txBody>
      </p:sp>
      <p:sp>
        <p:nvSpPr>
          <p:cNvPr id="49" name="TextBox 48">
            <a:extLst>
              <a:ext uri="{FF2B5EF4-FFF2-40B4-BE49-F238E27FC236}">
                <a16:creationId xmlns:a16="http://schemas.microsoft.com/office/drawing/2014/main" id="{757A6F46-6EFE-ACAA-032A-2E0CC8E3EA42}"/>
              </a:ext>
            </a:extLst>
          </p:cNvPr>
          <p:cNvSpPr txBox="1"/>
          <p:nvPr/>
        </p:nvSpPr>
        <p:spPr>
          <a:xfrm>
            <a:off x="2774706" y="757332"/>
            <a:ext cx="292939" cy="167006"/>
          </a:xfrm>
          <a:prstGeom prst="rect">
            <a:avLst/>
          </a:prstGeom>
          <a:noFill/>
        </p:spPr>
        <p:txBody>
          <a:bodyPr wrap="none" rtlCol="0">
            <a:spAutoFit/>
          </a:bodyPr>
          <a:lstStyle/>
          <a:p>
            <a:pPr algn="l"/>
            <a:r>
              <a:rPr lang="en-IN" sz="675" spc="0" baseline="0">
                <a:ln/>
                <a:solidFill>
                  <a:srgbClr val="000000"/>
                </a:solidFill>
                <a:latin typeface="Arial"/>
                <a:cs typeface="Arial"/>
                <a:sym typeface="Arial"/>
                <a:rtl val="0"/>
              </a:rPr>
              <a:t>S1</a:t>
            </a:r>
          </a:p>
        </p:txBody>
      </p:sp>
      <p:sp>
        <p:nvSpPr>
          <p:cNvPr id="50" name="TextBox 49">
            <a:extLst>
              <a:ext uri="{FF2B5EF4-FFF2-40B4-BE49-F238E27FC236}">
                <a16:creationId xmlns:a16="http://schemas.microsoft.com/office/drawing/2014/main" id="{63441827-3C6D-7133-8708-7927174CCB53}"/>
              </a:ext>
            </a:extLst>
          </p:cNvPr>
          <p:cNvSpPr txBox="1"/>
          <p:nvPr/>
        </p:nvSpPr>
        <p:spPr>
          <a:xfrm>
            <a:off x="4983426" y="724907"/>
            <a:ext cx="377823" cy="167006"/>
          </a:xfrm>
          <a:prstGeom prst="rect">
            <a:avLst/>
          </a:prstGeom>
          <a:noFill/>
        </p:spPr>
        <p:txBody>
          <a:bodyPr wrap="none" rtlCol="0">
            <a:spAutoFit/>
          </a:bodyPr>
          <a:lstStyle/>
          <a:p>
            <a:pPr algn="l"/>
            <a:r>
              <a:rPr lang="en-IN" sz="675" spc="0" baseline="0" dirty="0">
                <a:ln/>
                <a:solidFill>
                  <a:srgbClr val="000000"/>
                </a:solidFill>
                <a:latin typeface="Arial"/>
                <a:cs typeface="Arial"/>
                <a:sym typeface="Arial"/>
                <a:rtl val="0"/>
              </a:rPr>
              <a:t>RRC</a:t>
            </a:r>
          </a:p>
        </p:txBody>
      </p:sp>
      <p:sp>
        <p:nvSpPr>
          <p:cNvPr id="51" name="TextBox 50">
            <a:extLst>
              <a:ext uri="{FF2B5EF4-FFF2-40B4-BE49-F238E27FC236}">
                <a16:creationId xmlns:a16="http://schemas.microsoft.com/office/drawing/2014/main" id="{D77D430D-A13B-C417-A6A1-2D215F11CAD8}"/>
              </a:ext>
            </a:extLst>
          </p:cNvPr>
          <p:cNvSpPr txBox="1"/>
          <p:nvPr/>
        </p:nvSpPr>
        <p:spPr>
          <a:xfrm>
            <a:off x="8123568" y="757332"/>
            <a:ext cx="312842" cy="167006"/>
          </a:xfrm>
          <a:prstGeom prst="rect">
            <a:avLst/>
          </a:prstGeom>
          <a:noFill/>
        </p:spPr>
        <p:txBody>
          <a:bodyPr wrap="none" rtlCol="0">
            <a:spAutoFit/>
          </a:bodyPr>
          <a:lstStyle/>
          <a:p>
            <a:pPr algn="l"/>
            <a:r>
              <a:rPr lang="en-IN" sz="675" spc="0" baseline="0">
                <a:ln/>
                <a:solidFill>
                  <a:srgbClr val="000000"/>
                </a:solidFill>
                <a:latin typeface="Arial"/>
                <a:cs typeface="Arial"/>
                <a:sym typeface="Arial"/>
                <a:rtl val="0"/>
              </a:rPr>
              <a:t>NR</a:t>
            </a:r>
          </a:p>
        </p:txBody>
      </p:sp>
      <p:sp>
        <p:nvSpPr>
          <p:cNvPr id="52" name="TextBox 51">
            <a:extLst>
              <a:ext uri="{FF2B5EF4-FFF2-40B4-BE49-F238E27FC236}">
                <a16:creationId xmlns:a16="http://schemas.microsoft.com/office/drawing/2014/main" id="{FCEDEEE8-A804-1A80-6274-9CC18CC9A505}"/>
              </a:ext>
            </a:extLst>
          </p:cNvPr>
          <p:cNvSpPr txBox="1"/>
          <p:nvPr/>
        </p:nvSpPr>
        <p:spPr>
          <a:xfrm>
            <a:off x="6925444" y="1201778"/>
            <a:ext cx="803123" cy="167006"/>
          </a:xfrm>
          <a:prstGeom prst="rect">
            <a:avLst/>
          </a:prstGeom>
          <a:noFill/>
        </p:spPr>
        <p:txBody>
          <a:bodyPr wrap="none" rtlCol="0">
            <a:spAutoFit/>
          </a:bodyPr>
          <a:lstStyle/>
          <a:p>
            <a:pPr algn="l"/>
            <a:r>
              <a:rPr lang="en-IN" sz="675" spc="0" baseline="0" dirty="0">
                <a:ln/>
                <a:solidFill>
                  <a:srgbClr val="FF0000"/>
                </a:solidFill>
                <a:latin typeface="Arial"/>
                <a:cs typeface="Arial"/>
                <a:sym typeface="Arial"/>
                <a:rtl val="0"/>
              </a:rPr>
              <a:t>X2/</a:t>
            </a:r>
            <a:r>
              <a:rPr lang="en-IN" sz="675" spc="0" baseline="0" dirty="0" err="1">
                <a:ln/>
                <a:solidFill>
                  <a:srgbClr val="FF0000"/>
                </a:solidFill>
                <a:latin typeface="Arial"/>
                <a:cs typeface="Arial"/>
                <a:sym typeface="Arial"/>
                <a:rtl val="0"/>
              </a:rPr>
              <a:t>Xn</a:t>
            </a:r>
            <a:r>
              <a:rPr lang="en-IN" sz="675" spc="0" baseline="0" dirty="0">
                <a:ln/>
                <a:solidFill>
                  <a:srgbClr val="FF0000"/>
                </a:solidFill>
                <a:latin typeface="Arial"/>
                <a:cs typeface="Arial"/>
                <a:sym typeface="Arial"/>
                <a:rtl val="0"/>
              </a:rPr>
              <a:t> Interface</a:t>
            </a:r>
          </a:p>
        </p:txBody>
      </p:sp>
      <p:sp>
        <p:nvSpPr>
          <p:cNvPr id="53" name="Freeform: Shape 52">
            <a:extLst>
              <a:ext uri="{FF2B5EF4-FFF2-40B4-BE49-F238E27FC236}">
                <a16:creationId xmlns:a16="http://schemas.microsoft.com/office/drawing/2014/main" id="{E4657C7C-6BB3-08EB-B2C1-1BF3D46EA42A}"/>
              </a:ext>
            </a:extLst>
          </p:cNvPr>
          <p:cNvSpPr/>
          <p:nvPr/>
        </p:nvSpPr>
        <p:spPr>
          <a:xfrm>
            <a:off x="616625" y="2104344"/>
            <a:ext cx="3599234" cy="1653413"/>
          </a:xfrm>
          <a:custGeom>
            <a:avLst/>
            <a:gdLst>
              <a:gd name="connsiteX0" fmla="*/ 0 w 3599234"/>
              <a:gd name="connsiteY0" fmla="*/ 0 h 1653413"/>
              <a:gd name="connsiteX1" fmla="*/ 3599234 w 3599234"/>
              <a:gd name="connsiteY1" fmla="*/ 0 h 1653413"/>
              <a:gd name="connsiteX2" fmla="*/ 3599234 w 3599234"/>
              <a:gd name="connsiteY2" fmla="*/ 1653414 h 1653413"/>
              <a:gd name="connsiteX3" fmla="*/ 0 w 3599234"/>
              <a:gd name="connsiteY3" fmla="*/ 1653414 h 1653413"/>
            </a:gdLst>
            <a:ahLst/>
            <a:cxnLst>
              <a:cxn ang="0">
                <a:pos x="connsiteX0" y="connsiteY0"/>
              </a:cxn>
              <a:cxn ang="0">
                <a:pos x="connsiteX1" y="connsiteY1"/>
              </a:cxn>
              <a:cxn ang="0">
                <a:pos x="connsiteX2" y="connsiteY2"/>
              </a:cxn>
              <a:cxn ang="0">
                <a:pos x="connsiteX3" y="connsiteY3"/>
              </a:cxn>
            </a:cxnLst>
            <a:rect l="l" t="t" r="r" b="b"/>
            <a:pathLst>
              <a:path w="3599234" h="1653413">
                <a:moveTo>
                  <a:pt x="0" y="0"/>
                </a:moveTo>
                <a:lnTo>
                  <a:pt x="3599234" y="0"/>
                </a:lnTo>
                <a:lnTo>
                  <a:pt x="3599234" y="1653414"/>
                </a:lnTo>
                <a:lnTo>
                  <a:pt x="0" y="1653414"/>
                </a:lnTo>
                <a:close/>
              </a:path>
            </a:pathLst>
          </a:custGeom>
          <a:noFill/>
          <a:ln w="19987" cap="flat">
            <a:solidFill>
              <a:srgbClr val="000000"/>
            </a:solidFill>
            <a:prstDash val="solid"/>
            <a:miter/>
          </a:ln>
        </p:spPr>
        <p:txBody>
          <a:bodyPr rtlCol="0" anchor="ctr"/>
          <a:lstStyle/>
          <a:p>
            <a:endParaRPr lang="en-IN"/>
          </a:p>
        </p:txBody>
      </p:sp>
      <p:sp>
        <p:nvSpPr>
          <p:cNvPr id="54" name="TextBox 53">
            <a:extLst>
              <a:ext uri="{FF2B5EF4-FFF2-40B4-BE49-F238E27FC236}">
                <a16:creationId xmlns:a16="http://schemas.microsoft.com/office/drawing/2014/main" id="{93F5C33C-9D66-F3D7-D627-7D3CAE1E5129}"/>
              </a:ext>
            </a:extLst>
          </p:cNvPr>
          <p:cNvSpPr txBox="1"/>
          <p:nvPr/>
        </p:nvSpPr>
        <p:spPr>
          <a:xfrm>
            <a:off x="909415" y="2113684"/>
            <a:ext cx="3013654" cy="208987"/>
          </a:xfrm>
          <a:prstGeom prst="rect">
            <a:avLst/>
          </a:prstGeom>
          <a:noFill/>
        </p:spPr>
        <p:txBody>
          <a:bodyPr wrap="none" rtlCol="0">
            <a:spAutoFit/>
          </a:bodyPr>
          <a:lstStyle/>
          <a:p>
            <a:pPr algn="l"/>
            <a:r>
              <a:rPr lang="en-IN" sz="1050" b="1" spc="0" baseline="0">
                <a:ln/>
                <a:solidFill>
                  <a:srgbClr val="000000"/>
                </a:solidFill>
                <a:latin typeface="Arial"/>
                <a:cs typeface="Arial"/>
                <a:sym typeface="Arial"/>
                <a:rtl val="0"/>
              </a:rPr>
              <a:t>NR Measurement Configuration (B1 Event)</a:t>
            </a:r>
          </a:p>
        </p:txBody>
      </p:sp>
      <p:sp>
        <p:nvSpPr>
          <p:cNvPr id="55" name="TextBox 54">
            <a:extLst>
              <a:ext uri="{FF2B5EF4-FFF2-40B4-BE49-F238E27FC236}">
                <a16:creationId xmlns:a16="http://schemas.microsoft.com/office/drawing/2014/main" id="{9BB33493-AFA0-7851-52F4-F84F3025F657}"/>
              </a:ext>
            </a:extLst>
          </p:cNvPr>
          <p:cNvSpPr txBox="1"/>
          <p:nvPr/>
        </p:nvSpPr>
        <p:spPr>
          <a:xfrm>
            <a:off x="625164" y="2315180"/>
            <a:ext cx="1289656" cy="192194"/>
          </a:xfrm>
          <a:prstGeom prst="rect">
            <a:avLst/>
          </a:prstGeom>
          <a:noFill/>
        </p:spPr>
        <p:txBody>
          <a:bodyPr wrap="none" rtlCol="0">
            <a:spAutoFit/>
          </a:bodyPr>
          <a:lstStyle/>
          <a:p>
            <a:pPr algn="l"/>
            <a:r>
              <a:rPr lang="en-IN" sz="900" b="1" spc="0" baseline="0">
                <a:ln/>
                <a:solidFill>
                  <a:srgbClr val="000000"/>
                </a:solidFill>
                <a:latin typeface="Arial"/>
                <a:cs typeface="Arial"/>
                <a:sym typeface="Arial"/>
                <a:rtl val="0"/>
              </a:rPr>
              <a:t>MeasObjectNR-r15:</a:t>
            </a:r>
          </a:p>
        </p:txBody>
      </p:sp>
      <p:sp>
        <p:nvSpPr>
          <p:cNvPr id="56" name="TextBox 55">
            <a:extLst>
              <a:ext uri="{FF2B5EF4-FFF2-40B4-BE49-F238E27FC236}">
                <a16:creationId xmlns:a16="http://schemas.microsoft.com/office/drawing/2014/main" id="{C7A0C9D8-30BE-451E-B5A5-0ECDAAC1B4C3}"/>
              </a:ext>
            </a:extLst>
          </p:cNvPr>
          <p:cNvSpPr txBox="1"/>
          <p:nvPr/>
        </p:nvSpPr>
        <p:spPr>
          <a:xfrm>
            <a:off x="725143" y="2441520"/>
            <a:ext cx="2017841"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carrierFreq-r15 (ARFCN): NR frequency</a:t>
            </a:r>
          </a:p>
        </p:txBody>
      </p:sp>
      <p:sp>
        <p:nvSpPr>
          <p:cNvPr id="57" name="TextBox 56">
            <a:extLst>
              <a:ext uri="{FF2B5EF4-FFF2-40B4-BE49-F238E27FC236}">
                <a16:creationId xmlns:a16="http://schemas.microsoft.com/office/drawing/2014/main" id="{DB5ED58E-9B5A-356B-789A-F533633A7321}"/>
              </a:ext>
            </a:extLst>
          </p:cNvPr>
          <p:cNvSpPr txBox="1"/>
          <p:nvPr/>
        </p:nvSpPr>
        <p:spPr>
          <a:xfrm>
            <a:off x="725143" y="2554252"/>
            <a:ext cx="1579262" cy="175402"/>
          </a:xfrm>
          <a:prstGeom prst="rect">
            <a:avLst/>
          </a:prstGeom>
          <a:noFill/>
        </p:spPr>
        <p:txBody>
          <a:bodyPr wrap="none" rtlCol="0">
            <a:spAutoFit/>
          </a:bodyPr>
          <a:lstStyle/>
          <a:p>
            <a:pPr algn="l"/>
            <a:r>
              <a:rPr lang="en-IN" sz="750" spc="0" baseline="0">
                <a:ln/>
                <a:solidFill>
                  <a:srgbClr val="FF0000"/>
                </a:solidFill>
                <a:latin typeface="Arial"/>
                <a:cs typeface="Arial"/>
                <a:sym typeface="Arial"/>
                <a:rtl val="0"/>
              </a:rPr>
              <a:t>• rs-ConfigSSB-r15: SSB config</a:t>
            </a:r>
          </a:p>
        </p:txBody>
      </p:sp>
      <p:sp>
        <p:nvSpPr>
          <p:cNvPr id="58" name="TextBox 57">
            <a:extLst>
              <a:ext uri="{FF2B5EF4-FFF2-40B4-BE49-F238E27FC236}">
                <a16:creationId xmlns:a16="http://schemas.microsoft.com/office/drawing/2014/main" id="{958FF45E-D049-35CF-EB00-DD533ACC7F73}"/>
              </a:ext>
            </a:extLst>
          </p:cNvPr>
          <p:cNvSpPr txBox="1"/>
          <p:nvPr/>
        </p:nvSpPr>
        <p:spPr>
          <a:xfrm>
            <a:off x="725143" y="2666985"/>
            <a:ext cx="1551387"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ssb-ToMeasure: bitmap mask</a:t>
            </a:r>
          </a:p>
        </p:txBody>
      </p:sp>
      <p:sp>
        <p:nvSpPr>
          <p:cNvPr id="59" name="TextBox 58">
            <a:extLst>
              <a:ext uri="{FF2B5EF4-FFF2-40B4-BE49-F238E27FC236}">
                <a16:creationId xmlns:a16="http://schemas.microsoft.com/office/drawing/2014/main" id="{2131EF5E-A8C1-DB4B-3488-54785265BCCF}"/>
              </a:ext>
            </a:extLst>
          </p:cNvPr>
          <p:cNvSpPr txBox="1"/>
          <p:nvPr/>
        </p:nvSpPr>
        <p:spPr>
          <a:xfrm>
            <a:off x="725143" y="2779718"/>
            <a:ext cx="1668208"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ss-RSSI-Measurement: boolean</a:t>
            </a:r>
          </a:p>
        </p:txBody>
      </p:sp>
      <p:sp>
        <p:nvSpPr>
          <p:cNvPr id="60" name="TextBox 59">
            <a:extLst>
              <a:ext uri="{FF2B5EF4-FFF2-40B4-BE49-F238E27FC236}">
                <a16:creationId xmlns:a16="http://schemas.microsoft.com/office/drawing/2014/main" id="{4065EA21-B2F0-E0D0-0F51-E767980DF529}"/>
              </a:ext>
            </a:extLst>
          </p:cNvPr>
          <p:cNvSpPr txBox="1"/>
          <p:nvPr/>
        </p:nvSpPr>
        <p:spPr>
          <a:xfrm>
            <a:off x="625164" y="2953999"/>
            <a:ext cx="1966680" cy="192194"/>
          </a:xfrm>
          <a:prstGeom prst="rect">
            <a:avLst/>
          </a:prstGeom>
          <a:noFill/>
        </p:spPr>
        <p:txBody>
          <a:bodyPr wrap="none" rtlCol="0">
            <a:spAutoFit/>
          </a:bodyPr>
          <a:lstStyle/>
          <a:p>
            <a:pPr algn="l"/>
            <a:r>
              <a:rPr lang="en-IN" sz="900" b="1" spc="0" baseline="0">
                <a:ln/>
                <a:solidFill>
                  <a:srgbClr val="000000"/>
                </a:solidFill>
                <a:latin typeface="Arial"/>
                <a:cs typeface="Arial"/>
                <a:sym typeface="Arial"/>
                <a:rtl val="0"/>
              </a:rPr>
              <a:t>ReportConfigInterRAT (B1-NR):</a:t>
            </a:r>
          </a:p>
        </p:txBody>
      </p:sp>
      <p:sp>
        <p:nvSpPr>
          <p:cNvPr id="61" name="TextBox 60">
            <a:extLst>
              <a:ext uri="{FF2B5EF4-FFF2-40B4-BE49-F238E27FC236}">
                <a16:creationId xmlns:a16="http://schemas.microsoft.com/office/drawing/2014/main" id="{5A61C2F8-70ED-18F9-293C-5FA95AC2FCB7}"/>
              </a:ext>
            </a:extLst>
          </p:cNvPr>
          <p:cNvSpPr txBox="1"/>
          <p:nvPr/>
        </p:nvSpPr>
        <p:spPr>
          <a:xfrm>
            <a:off x="725143" y="3080339"/>
            <a:ext cx="2105322" cy="175402"/>
          </a:xfrm>
          <a:prstGeom prst="rect">
            <a:avLst/>
          </a:prstGeom>
          <a:noFill/>
        </p:spPr>
        <p:txBody>
          <a:bodyPr wrap="none" rtlCol="0">
            <a:spAutoFit/>
          </a:bodyPr>
          <a:lstStyle/>
          <a:p>
            <a:pPr algn="l"/>
            <a:r>
              <a:rPr lang="en-IN" sz="750" spc="0" baseline="0">
                <a:ln/>
                <a:solidFill>
                  <a:srgbClr val="FF0000"/>
                </a:solidFill>
                <a:latin typeface="Arial"/>
                <a:cs typeface="Arial"/>
                <a:sym typeface="Arial"/>
                <a:rtl val="0"/>
              </a:rPr>
              <a:t>• b1-ThresholdNR RSRP: -110 to -120 dBm</a:t>
            </a:r>
          </a:p>
        </p:txBody>
      </p:sp>
      <p:sp>
        <p:nvSpPr>
          <p:cNvPr id="62" name="TextBox 61">
            <a:extLst>
              <a:ext uri="{FF2B5EF4-FFF2-40B4-BE49-F238E27FC236}">
                <a16:creationId xmlns:a16="http://schemas.microsoft.com/office/drawing/2014/main" id="{E2826006-319D-DC32-B207-1207166098E3}"/>
              </a:ext>
            </a:extLst>
          </p:cNvPr>
          <p:cNvSpPr txBox="1"/>
          <p:nvPr/>
        </p:nvSpPr>
        <p:spPr>
          <a:xfrm>
            <a:off x="725143" y="3193071"/>
            <a:ext cx="1929334" cy="175402"/>
          </a:xfrm>
          <a:prstGeom prst="rect">
            <a:avLst/>
          </a:prstGeom>
          <a:noFill/>
        </p:spPr>
        <p:txBody>
          <a:bodyPr wrap="none" rtlCol="0">
            <a:spAutoFit/>
          </a:bodyPr>
          <a:lstStyle/>
          <a:p>
            <a:pPr algn="l"/>
            <a:r>
              <a:rPr lang="en-IN" sz="750" spc="0" baseline="0">
                <a:ln/>
                <a:solidFill>
                  <a:srgbClr val="FF0000"/>
                </a:solidFill>
                <a:latin typeface="Arial"/>
                <a:cs typeface="Arial"/>
                <a:sym typeface="Arial"/>
                <a:rtl val="0"/>
              </a:rPr>
              <a:t>• b1-ThresholdNR RSRQ: -16 to -20 dB</a:t>
            </a:r>
          </a:p>
        </p:txBody>
      </p:sp>
      <p:sp>
        <p:nvSpPr>
          <p:cNvPr id="63" name="TextBox 62">
            <a:extLst>
              <a:ext uri="{FF2B5EF4-FFF2-40B4-BE49-F238E27FC236}">
                <a16:creationId xmlns:a16="http://schemas.microsoft.com/office/drawing/2014/main" id="{433DB001-C7BE-7252-EFCD-7EAD19FD51DA}"/>
              </a:ext>
            </a:extLst>
          </p:cNvPr>
          <p:cNvSpPr txBox="1"/>
          <p:nvPr/>
        </p:nvSpPr>
        <p:spPr>
          <a:xfrm>
            <a:off x="725143" y="3305804"/>
            <a:ext cx="1651415"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hysteresis-r15: 1-3 dB (2x in IE)</a:t>
            </a:r>
          </a:p>
        </p:txBody>
      </p:sp>
      <p:sp>
        <p:nvSpPr>
          <p:cNvPr id="64" name="TextBox 63">
            <a:extLst>
              <a:ext uri="{FF2B5EF4-FFF2-40B4-BE49-F238E27FC236}">
                <a16:creationId xmlns:a16="http://schemas.microsoft.com/office/drawing/2014/main" id="{FD2852D6-F1D7-3642-AF75-3619F853128C}"/>
              </a:ext>
            </a:extLst>
          </p:cNvPr>
          <p:cNvSpPr txBox="1"/>
          <p:nvPr/>
        </p:nvSpPr>
        <p:spPr>
          <a:xfrm>
            <a:off x="725143" y="3418537"/>
            <a:ext cx="1614411"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timeToTrigger-r15: 320-640 ms</a:t>
            </a:r>
          </a:p>
        </p:txBody>
      </p:sp>
      <p:sp>
        <p:nvSpPr>
          <p:cNvPr id="65" name="TextBox 64">
            <a:extLst>
              <a:ext uri="{FF2B5EF4-FFF2-40B4-BE49-F238E27FC236}">
                <a16:creationId xmlns:a16="http://schemas.microsoft.com/office/drawing/2014/main" id="{49F400DB-563C-287B-FA35-44E0FD2CD951}"/>
              </a:ext>
            </a:extLst>
          </p:cNvPr>
          <p:cNvSpPr txBox="1"/>
          <p:nvPr/>
        </p:nvSpPr>
        <p:spPr>
          <a:xfrm>
            <a:off x="725143" y="3531270"/>
            <a:ext cx="1334685"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maxReportCells-r15: 1-4</a:t>
            </a:r>
          </a:p>
        </p:txBody>
      </p:sp>
      <p:sp>
        <p:nvSpPr>
          <p:cNvPr id="66" name="Freeform: Shape 65">
            <a:extLst>
              <a:ext uri="{FF2B5EF4-FFF2-40B4-BE49-F238E27FC236}">
                <a16:creationId xmlns:a16="http://schemas.microsoft.com/office/drawing/2014/main" id="{5E7B2EE7-A4D7-E749-A530-BA730F6BD045}"/>
              </a:ext>
            </a:extLst>
          </p:cNvPr>
          <p:cNvSpPr/>
          <p:nvPr/>
        </p:nvSpPr>
        <p:spPr>
          <a:xfrm>
            <a:off x="4615774" y="2104344"/>
            <a:ext cx="3399276" cy="1653413"/>
          </a:xfrm>
          <a:custGeom>
            <a:avLst/>
            <a:gdLst>
              <a:gd name="connsiteX0" fmla="*/ 0 w 3399276"/>
              <a:gd name="connsiteY0" fmla="*/ 0 h 1653413"/>
              <a:gd name="connsiteX1" fmla="*/ 3399277 w 3399276"/>
              <a:gd name="connsiteY1" fmla="*/ 0 h 1653413"/>
              <a:gd name="connsiteX2" fmla="*/ 3399277 w 3399276"/>
              <a:gd name="connsiteY2" fmla="*/ 1653414 h 1653413"/>
              <a:gd name="connsiteX3" fmla="*/ 0 w 3399276"/>
              <a:gd name="connsiteY3" fmla="*/ 1653414 h 1653413"/>
            </a:gdLst>
            <a:ahLst/>
            <a:cxnLst>
              <a:cxn ang="0">
                <a:pos x="connsiteX0" y="connsiteY0"/>
              </a:cxn>
              <a:cxn ang="0">
                <a:pos x="connsiteX1" y="connsiteY1"/>
              </a:cxn>
              <a:cxn ang="0">
                <a:pos x="connsiteX2" y="connsiteY2"/>
              </a:cxn>
              <a:cxn ang="0">
                <a:pos x="connsiteX3" y="connsiteY3"/>
              </a:cxn>
            </a:cxnLst>
            <a:rect l="l" t="t" r="r" b="b"/>
            <a:pathLst>
              <a:path w="3399276" h="1653413">
                <a:moveTo>
                  <a:pt x="0" y="0"/>
                </a:moveTo>
                <a:lnTo>
                  <a:pt x="3399277" y="0"/>
                </a:lnTo>
                <a:lnTo>
                  <a:pt x="3399277" y="1653414"/>
                </a:lnTo>
                <a:lnTo>
                  <a:pt x="0" y="1653414"/>
                </a:lnTo>
                <a:close/>
              </a:path>
            </a:pathLst>
          </a:custGeom>
          <a:noFill/>
          <a:ln w="19987" cap="flat">
            <a:solidFill>
              <a:srgbClr val="000000"/>
            </a:solidFill>
            <a:prstDash val="solid"/>
            <a:miter/>
          </a:ln>
        </p:spPr>
        <p:txBody>
          <a:bodyPr rtlCol="0" anchor="ctr"/>
          <a:lstStyle/>
          <a:p>
            <a:endParaRPr lang="en-IN"/>
          </a:p>
        </p:txBody>
      </p:sp>
      <p:sp>
        <p:nvSpPr>
          <p:cNvPr id="67" name="TextBox 66">
            <a:extLst>
              <a:ext uri="{FF2B5EF4-FFF2-40B4-BE49-F238E27FC236}">
                <a16:creationId xmlns:a16="http://schemas.microsoft.com/office/drawing/2014/main" id="{8020CF79-D9A0-D654-C093-1846FB8C27A4}"/>
              </a:ext>
            </a:extLst>
          </p:cNvPr>
          <p:cNvSpPr txBox="1"/>
          <p:nvPr/>
        </p:nvSpPr>
        <p:spPr>
          <a:xfrm>
            <a:off x="5293594" y="2113684"/>
            <a:ext cx="2043636" cy="208987"/>
          </a:xfrm>
          <a:prstGeom prst="rect">
            <a:avLst/>
          </a:prstGeom>
          <a:noFill/>
        </p:spPr>
        <p:txBody>
          <a:bodyPr wrap="none" rtlCol="0">
            <a:spAutoFit/>
          </a:bodyPr>
          <a:lstStyle/>
          <a:p>
            <a:pPr algn="l"/>
            <a:r>
              <a:rPr lang="en-IN" sz="1050" b="1" spc="0" baseline="0">
                <a:ln/>
                <a:solidFill>
                  <a:srgbClr val="000000"/>
                </a:solidFill>
                <a:latin typeface="Arial"/>
                <a:cs typeface="Arial"/>
                <a:sym typeface="Arial"/>
                <a:rtl val="0"/>
              </a:rPr>
              <a:t>SCG Addition Configuration</a:t>
            </a:r>
          </a:p>
        </p:txBody>
      </p:sp>
      <p:sp>
        <p:nvSpPr>
          <p:cNvPr id="68" name="TextBox 67">
            <a:extLst>
              <a:ext uri="{FF2B5EF4-FFF2-40B4-BE49-F238E27FC236}">
                <a16:creationId xmlns:a16="http://schemas.microsoft.com/office/drawing/2014/main" id="{DD7814B8-57DD-7BD7-B2C8-867E5CF00ECC}"/>
              </a:ext>
            </a:extLst>
          </p:cNvPr>
          <p:cNvSpPr txBox="1"/>
          <p:nvPr/>
        </p:nvSpPr>
        <p:spPr>
          <a:xfrm>
            <a:off x="4624313" y="2315180"/>
            <a:ext cx="2175991" cy="192194"/>
          </a:xfrm>
          <a:prstGeom prst="rect">
            <a:avLst/>
          </a:prstGeom>
          <a:noFill/>
        </p:spPr>
        <p:txBody>
          <a:bodyPr wrap="none" rtlCol="0">
            <a:spAutoFit/>
          </a:bodyPr>
          <a:lstStyle/>
          <a:p>
            <a:pPr algn="l"/>
            <a:r>
              <a:rPr lang="en-IN" sz="900" b="1" spc="0" baseline="0">
                <a:ln/>
                <a:solidFill>
                  <a:srgbClr val="000000"/>
                </a:solidFill>
                <a:latin typeface="Arial"/>
                <a:cs typeface="Arial"/>
                <a:sym typeface="Arial"/>
                <a:rtl val="0"/>
              </a:rPr>
              <a:t>nr-SecondaryCellGroupConfig-r15:</a:t>
            </a:r>
          </a:p>
        </p:txBody>
      </p:sp>
      <p:sp>
        <p:nvSpPr>
          <p:cNvPr id="69" name="TextBox 68">
            <a:extLst>
              <a:ext uri="{FF2B5EF4-FFF2-40B4-BE49-F238E27FC236}">
                <a16:creationId xmlns:a16="http://schemas.microsoft.com/office/drawing/2014/main" id="{92608580-BEB8-525E-9F29-0E2301DACA16}"/>
              </a:ext>
            </a:extLst>
          </p:cNvPr>
          <p:cNvSpPr txBox="1"/>
          <p:nvPr/>
        </p:nvSpPr>
        <p:spPr>
          <a:xfrm>
            <a:off x="4724292" y="2441520"/>
            <a:ext cx="1484702"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cellGroupId-r15: 1-maxSCG</a:t>
            </a:r>
          </a:p>
        </p:txBody>
      </p:sp>
      <p:sp>
        <p:nvSpPr>
          <p:cNvPr id="70" name="TextBox 69">
            <a:extLst>
              <a:ext uri="{FF2B5EF4-FFF2-40B4-BE49-F238E27FC236}">
                <a16:creationId xmlns:a16="http://schemas.microsoft.com/office/drawing/2014/main" id="{1D3F70CD-27C8-5E0B-8FE5-F0FF7FC37560}"/>
              </a:ext>
            </a:extLst>
          </p:cNvPr>
          <p:cNvSpPr txBox="1"/>
          <p:nvPr/>
        </p:nvSpPr>
        <p:spPr>
          <a:xfrm>
            <a:off x="4724292" y="2554252"/>
            <a:ext cx="1712534" cy="175402"/>
          </a:xfrm>
          <a:prstGeom prst="rect">
            <a:avLst/>
          </a:prstGeom>
          <a:noFill/>
        </p:spPr>
        <p:txBody>
          <a:bodyPr wrap="none" rtlCol="0">
            <a:spAutoFit/>
          </a:bodyPr>
          <a:lstStyle/>
          <a:p>
            <a:pPr algn="l"/>
            <a:r>
              <a:rPr lang="en-IN" sz="750" spc="0" baseline="0">
                <a:ln/>
                <a:solidFill>
                  <a:srgbClr val="FF0000"/>
                </a:solidFill>
                <a:latin typeface="Arial"/>
                <a:cs typeface="Arial"/>
                <a:sym typeface="Arial"/>
                <a:rtl val="0"/>
              </a:rPr>
              <a:t>• rlc-BearerToAddModListSCG-r15</a:t>
            </a:r>
          </a:p>
        </p:txBody>
      </p:sp>
      <p:sp>
        <p:nvSpPr>
          <p:cNvPr id="71" name="TextBox 70">
            <a:extLst>
              <a:ext uri="{FF2B5EF4-FFF2-40B4-BE49-F238E27FC236}">
                <a16:creationId xmlns:a16="http://schemas.microsoft.com/office/drawing/2014/main" id="{31B93889-9B11-2DE6-127D-9F21C72B0A7E}"/>
              </a:ext>
            </a:extLst>
          </p:cNvPr>
          <p:cNvSpPr txBox="1"/>
          <p:nvPr/>
        </p:nvSpPr>
        <p:spPr>
          <a:xfrm>
            <a:off x="4724292" y="2666985"/>
            <a:ext cx="1746170"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pdcp-SN-Size: len12bits/len18bits</a:t>
            </a:r>
          </a:p>
        </p:txBody>
      </p:sp>
      <p:sp>
        <p:nvSpPr>
          <p:cNvPr id="72" name="TextBox 71">
            <a:extLst>
              <a:ext uri="{FF2B5EF4-FFF2-40B4-BE49-F238E27FC236}">
                <a16:creationId xmlns:a16="http://schemas.microsoft.com/office/drawing/2014/main" id="{DFB3A4B7-15DE-A8B1-B508-D06881002F47}"/>
              </a:ext>
            </a:extLst>
          </p:cNvPr>
          <p:cNvSpPr txBox="1"/>
          <p:nvPr/>
        </p:nvSpPr>
        <p:spPr>
          <a:xfrm>
            <a:off x="4624313" y="2841266"/>
            <a:ext cx="1295807" cy="192194"/>
          </a:xfrm>
          <a:prstGeom prst="rect">
            <a:avLst/>
          </a:prstGeom>
          <a:noFill/>
        </p:spPr>
        <p:txBody>
          <a:bodyPr wrap="none" rtlCol="0">
            <a:spAutoFit/>
          </a:bodyPr>
          <a:lstStyle/>
          <a:p>
            <a:pPr algn="l"/>
            <a:r>
              <a:rPr lang="en-IN" sz="900" b="1" spc="0" baseline="0">
                <a:ln/>
                <a:solidFill>
                  <a:srgbClr val="000000"/>
                </a:solidFill>
                <a:latin typeface="Arial"/>
                <a:cs typeface="Arial"/>
                <a:sym typeface="Arial"/>
                <a:rtl val="0"/>
              </a:rPr>
              <a:t>DRX Configuration:</a:t>
            </a:r>
          </a:p>
        </p:txBody>
      </p:sp>
      <p:sp>
        <p:nvSpPr>
          <p:cNvPr id="73" name="TextBox 72">
            <a:extLst>
              <a:ext uri="{FF2B5EF4-FFF2-40B4-BE49-F238E27FC236}">
                <a16:creationId xmlns:a16="http://schemas.microsoft.com/office/drawing/2014/main" id="{F2B68A79-7546-E6D3-B00B-B028A642DADB}"/>
              </a:ext>
            </a:extLst>
          </p:cNvPr>
          <p:cNvSpPr txBox="1"/>
          <p:nvPr/>
        </p:nvSpPr>
        <p:spPr>
          <a:xfrm>
            <a:off x="4724292" y="2967606"/>
            <a:ext cx="1675482"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onDurationTimerSCG: 10-20 ms</a:t>
            </a:r>
          </a:p>
        </p:txBody>
      </p:sp>
      <p:sp>
        <p:nvSpPr>
          <p:cNvPr id="74" name="TextBox 73">
            <a:extLst>
              <a:ext uri="{FF2B5EF4-FFF2-40B4-BE49-F238E27FC236}">
                <a16:creationId xmlns:a16="http://schemas.microsoft.com/office/drawing/2014/main" id="{1652AB99-B616-BFFA-4D37-914F7D50A961}"/>
              </a:ext>
            </a:extLst>
          </p:cNvPr>
          <p:cNvSpPr txBox="1"/>
          <p:nvPr/>
        </p:nvSpPr>
        <p:spPr>
          <a:xfrm>
            <a:off x="4724292" y="3080339"/>
            <a:ext cx="1858695"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drx-InactivityTimerSCG: 100-200 ms</a:t>
            </a:r>
          </a:p>
        </p:txBody>
      </p:sp>
      <p:sp>
        <p:nvSpPr>
          <p:cNvPr id="75" name="TextBox 74">
            <a:extLst>
              <a:ext uri="{FF2B5EF4-FFF2-40B4-BE49-F238E27FC236}">
                <a16:creationId xmlns:a16="http://schemas.microsoft.com/office/drawing/2014/main" id="{44C0B6C9-F4BB-E025-DB0E-8127A5DD952C}"/>
              </a:ext>
            </a:extLst>
          </p:cNvPr>
          <p:cNvSpPr txBox="1"/>
          <p:nvPr/>
        </p:nvSpPr>
        <p:spPr>
          <a:xfrm>
            <a:off x="4724292" y="3193071"/>
            <a:ext cx="1729230"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longDRX-CycleSCG: 320-640 ms</a:t>
            </a:r>
          </a:p>
        </p:txBody>
      </p:sp>
      <p:sp>
        <p:nvSpPr>
          <p:cNvPr id="76" name="TextBox 75">
            <a:extLst>
              <a:ext uri="{FF2B5EF4-FFF2-40B4-BE49-F238E27FC236}">
                <a16:creationId xmlns:a16="http://schemas.microsoft.com/office/drawing/2014/main" id="{3B214CDC-D5E4-6284-F721-04BF288CCA6A}"/>
              </a:ext>
            </a:extLst>
          </p:cNvPr>
          <p:cNvSpPr txBox="1"/>
          <p:nvPr/>
        </p:nvSpPr>
        <p:spPr>
          <a:xfrm>
            <a:off x="4624313" y="3367352"/>
            <a:ext cx="880641" cy="192194"/>
          </a:xfrm>
          <a:prstGeom prst="rect">
            <a:avLst/>
          </a:prstGeom>
          <a:noFill/>
        </p:spPr>
        <p:txBody>
          <a:bodyPr wrap="none" rtlCol="0">
            <a:spAutoFit/>
          </a:bodyPr>
          <a:lstStyle/>
          <a:p>
            <a:pPr algn="l"/>
            <a:r>
              <a:rPr lang="en-IN" sz="900" b="1" spc="0" baseline="0">
                <a:ln/>
                <a:solidFill>
                  <a:srgbClr val="000000"/>
                </a:solidFill>
                <a:latin typeface="Arial"/>
                <a:cs typeface="Arial"/>
                <a:sym typeface="Arial"/>
                <a:rtl val="0"/>
              </a:rPr>
              <a:t>RLF Timers:</a:t>
            </a:r>
          </a:p>
        </p:txBody>
      </p:sp>
      <p:sp>
        <p:nvSpPr>
          <p:cNvPr id="77" name="TextBox 76">
            <a:extLst>
              <a:ext uri="{FF2B5EF4-FFF2-40B4-BE49-F238E27FC236}">
                <a16:creationId xmlns:a16="http://schemas.microsoft.com/office/drawing/2014/main" id="{2D4E1157-2190-8064-4F87-FEF4D9AD75D0}"/>
              </a:ext>
            </a:extLst>
          </p:cNvPr>
          <p:cNvSpPr txBox="1"/>
          <p:nvPr/>
        </p:nvSpPr>
        <p:spPr>
          <a:xfrm>
            <a:off x="4724292" y="3493692"/>
            <a:ext cx="1257163" cy="175402"/>
          </a:xfrm>
          <a:prstGeom prst="rect">
            <a:avLst/>
          </a:prstGeom>
          <a:noFill/>
        </p:spPr>
        <p:txBody>
          <a:bodyPr wrap="none" rtlCol="0">
            <a:spAutoFit/>
          </a:bodyPr>
          <a:lstStyle/>
          <a:p>
            <a:pPr algn="l"/>
            <a:r>
              <a:rPr lang="en-IN" sz="750" spc="0" baseline="0">
                <a:ln/>
                <a:solidFill>
                  <a:srgbClr val="FF0000"/>
                </a:solidFill>
                <a:latin typeface="Arial"/>
                <a:cs typeface="Arial"/>
                <a:sym typeface="Arial"/>
                <a:rtl val="0"/>
              </a:rPr>
              <a:t>• t310-r15: 500-1000 ms</a:t>
            </a:r>
          </a:p>
        </p:txBody>
      </p:sp>
      <p:sp>
        <p:nvSpPr>
          <p:cNvPr id="78" name="TextBox 77">
            <a:extLst>
              <a:ext uri="{FF2B5EF4-FFF2-40B4-BE49-F238E27FC236}">
                <a16:creationId xmlns:a16="http://schemas.microsoft.com/office/drawing/2014/main" id="{E1402B61-E5E7-F4BF-F415-D85D8A83C5E8}"/>
              </a:ext>
            </a:extLst>
          </p:cNvPr>
          <p:cNvSpPr txBox="1"/>
          <p:nvPr/>
        </p:nvSpPr>
        <p:spPr>
          <a:xfrm>
            <a:off x="4724292" y="3606425"/>
            <a:ext cx="1572232"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n310-r15: n4-n6, n311-r15: n1</a:t>
            </a:r>
          </a:p>
        </p:txBody>
      </p:sp>
      <p:sp>
        <p:nvSpPr>
          <p:cNvPr id="79" name="Freeform: Shape 78">
            <a:extLst>
              <a:ext uri="{FF2B5EF4-FFF2-40B4-BE49-F238E27FC236}">
                <a16:creationId xmlns:a16="http://schemas.microsoft.com/office/drawing/2014/main" id="{E153423E-1BC5-7D0B-D773-C00A06B7D134}"/>
              </a:ext>
            </a:extLst>
          </p:cNvPr>
          <p:cNvSpPr/>
          <p:nvPr/>
        </p:nvSpPr>
        <p:spPr>
          <a:xfrm>
            <a:off x="8414966" y="2104344"/>
            <a:ext cx="3199319" cy="1653413"/>
          </a:xfrm>
          <a:custGeom>
            <a:avLst/>
            <a:gdLst>
              <a:gd name="connsiteX0" fmla="*/ 0 w 3199319"/>
              <a:gd name="connsiteY0" fmla="*/ 0 h 1653413"/>
              <a:gd name="connsiteX1" fmla="*/ 3199319 w 3199319"/>
              <a:gd name="connsiteY1" fmla="*/ 0 h 1653413"/>
              <a:gd name="connsiteX2" fmla="*/ 3199319 w 3199319"/>
              <a:gd name="connsiteY2" fmla="*/ 1653414 h 1653413"/>
              <a:gd name="connsiteX3" fmla="*/ 0 w 3199319"/>
              <a:gd name="connsiteY3" fmla="*/ 1653414 h 1653413"/>
            </a:gdLst>
            <a:ahLst/>
            <a:cxnLst>
              <a:cxn ang="0">
                <a:pos x="connsiteX0" y="connsiteY0"/>
              </a:cxn>
              <a:cxn ang="0">
                <a:pos x="connsiteX1" y="connsiteY1"/>
              </a:cxn>
              <a:cxn ang="0">
                <a:pos x="connsiteX2" y="connsiteY2"/>
              </a:cxn>
              <a:cxn ang="0">
                <a:pos x="connsiteX3" y="connsiteY3"/>
              </a:cxn>
            </a:cxnLst>
            <a:rect l="l" t="t" r="r" b="b"/>
            <a:pathLst>
              <a:path w="3199319" h="1653413">
                <a:moveTo>
                  <a:pt x="0" y="0"/>
                </a:moveTo>
                <a:lnTo>
                  <a:pt x="3199319" y="0"/>
                </a:lnTo>
                <a:lnTo>
                  <a:pt x="3199319" y="1653414"/>
                </a:lnTo>
                <a:lnTo>
                  <a:pt x="0" y="1653414"/>
                </a:lnTo>
                <a:close/>
              </a:path>
            </a:pathLst>
          </a:custGeom>
          <a:noFill/>
          <a:ln w="19987" cap="flat">
            <a:solidFill>
              <a:srgbClr val="000000"/>
            </a:solidFill>
            <a:prstDash val="solid"/>
            <a:miter/>
          </a:ln>
        </p:spPr>
        <p:txBody>
          <a:bodyPr rtlCol="0" anchor="ctr"/>
          <a:lstStyle/>
          <a:p>
            <a:endParaRPr lang="en-IN"/>
          </a:p>
        </p:txBody>
      </p:sp>
      <p:sp>
        <p:nvSpPr>
          <p:cNvPr id="80" name="TextBox 79">
            <a:extLst>
              <a:ext uri="{FF2B5EF4-FFF2-40B4-BE49-F238E27FC236}">
                <a16:creationId xmlns:a16="http://schemas.microsoft.com/office/drawing/2014/main" id="{A4CD74AA-C935-1E5D-06C5-F6435CA5C31A}"/>
              </a:ext>
            </a:extLst>
          </p:cNvPr>
          <p:cNvSpPr txBox="1"/>
          <p:nvPr/>
        </p:nvSpPr>
        <p:spPr>
          <a:xfrm>
            <a:off x="9223266" y="2113684"/>
            <a:ext cx="1582718" cy="208987"/>
          </a:xfrm>
          <a:prstGeom prst="rect">
            <a:avLst/>
          </a:prstGeom>
          <a:noFill/>
        </p:spPr>
        <p:txBody>
          <a:bodyPr wrap="none" rtlCol="0">
            <a:spAutoFit/>
          </a:bodyPr>
          <a:lstStyle/>
          <a:p>
            <a:pPr algn="l"/>
            <a:r>
              <a:rPr lang="en-IN" sz="1050" b="1" spc="0" baseline="0">
                <a:ln/>
                <a:solidFill>
                  <a:srgbClr val="000000"/>
                </a:solidFill>
                <a:latin typeface="Arial"/>
                <a:cs typeface="Arial"/>
                <a:sym typeface="Arial"/>
                <a:rtl val="0"/>
              </a:rPr>
              <a:t>Bearer Configuration</a:t>
            </a:r>
          </a:p>
        </p:txBody>
      </p:sp>
      <p:sp>
        <p:nvSpPr>
          <p:cNvPr id="81" name="TextBox 80">
            <a:extLst>
              <a:ext uri="{FF2B5EF4-FFF2-40B4-BE49-F238E27FC236}">
                <a16:creationId xmlns:a16="http://schemas.microsoft.com/office/drawing/2014/main" id="{47F4E358-22F3-400E-56A0-7ABDEDA6357A}"/>
              </a:ext>
            </a:extLst>
          </p:cNvPr>
          <p:cNvSpPr txBox="1"/>
          <p:nvPr/>
        </p:nvSpPr>
        <p:spPr>
          <a:xfrm>
            <a:off x="8423504" y="2315180"/>
            <a:ext cx="1767327" cy="192194"/>
          </a:xfrm>
          <a:prstGeom prst="rect">
            <a:avLst/>
          </a:prstGeom>
          <a:noFill/>
        </p:spPr>
        <p:txBody>
          <a:bodyPr wrap="none" rtlCol="0">
            <a:spAutoFit/>
          </a:bodyPr>
          <a:lstStyle/>
          <a:p>
            <a:pPr algn="l"/>
            <a:r>
              <a:rPr lang="en-IN" sz="900" b="1" spc="0" baseline="0">
                <a:ln/>
                <a:solidFill>
                  <a:srgbClr val="FF0000"/>
                </a:solidFill>
                <a:latin typeface="Arial"/>
                <a:cs typeface="Arial"/>
                <a:sym typeface="Arial"/>
                <a:rtl val="0"/>
              </a:rPr>
              <a:t>Split Bearers (PDCP at MN):</a:t>
            </a:r>
          </a:p>
        </p:txBody>
      </p:sp>
      <p:sp>
        <p:nvSpPr>
          <p:cNvPr id="82" name="TextBox 81">
            <a:extLst>
              <a:ext uri="{FF2B5EF4-FFF2-40B4-BE49-F238E27FC236}">
                <a16:creationId xmlns:a16="http://schemas.microsoft.com/office/drawing/2014/main" id="{C512CAB8-DB26-F45E-C354-5F74553815DB}"/>
              </a:ext>
            </a:extLst>
          </p:cNvPr>
          <p:cNvSpPr txBox="1"/>
          <p:nvPr/>
        </p:nvSpPr>
        <p:spPr>
          <a:xfrm>
            <a:off x="8523483" y="2441520"/>
            <a:ext cx="1495930"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moreThanOneRLC-r15: true</a:t>
            </a:r>
          </a:p>
        </p:txBody>
      </p:sp>
      <p:sp>
        <p:nvSpPr>
          <p:cNvPr id="83" name="TextBox 82">
            <a:extLst>
              <a:ext uri="{FF2B5EF4-FFF2-40B4-BE49-F238E27FC236}">
                <a16:creationId xmlns:a16="http://schemas.microsoft.com/office/drawing/2014/main" id="{0A5783DB-1886-2B20-B35E-C1A48E3CF8B1}"/>
              </a:ext>
            </a:extLst>
          </p:cNvPr>
          <p:cNvSpPr txBox="1"/>
          <p:nvPr/>
        </p:nvSpPr>
        <p:spPr>
          <a:xfrm>
            <a:off x="8523483" y="2554252"/>
            <a:ext cx="1723665"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primaryPath-r15: eUTRA/nR/both</a:t>
            </a:r>
          </a:p>
        </p:txBody>
      </p:sp>
      <p:sp>
        <p:nvSpPr>
          <p:cNvPr id="84" name="TextBox 83">
            <a:extLst>
              <a:ext uri="{FF2B5EF4-FFF2-40B4-BE49-F238E27FC236}">
                <a16:creationId xmlns:a16="http://schemas.microsoft.com/office/drawing/2014/main" id="{2D31F646-3CA0-8015-6226-2FFD30499F3C}"/>
              </a:ext>
            </a:extLst>
          </p:cNvPr>
          <p:cNvSpPr txBox="1"/>
          <p:nvPr/>
        </p:nvSpPr>
        <p:spPr>
          <a:xfrm>
            <a:off x="8523483" y="2666985"/>
            <a:ext cx="1384821"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ul-DataSplitThreshold-r15</a:t>
            </a:r>
          </a:p>
        </p:txBody>
      </p:sp>
      <p:sp>
        <p:nvSpPr>
          <p:cNvPr id="85" name="TextBox 84">
            <a:extLst>
              <a:ext uri="{FF2B5EF4-FFF2-40B4-BE49-F238E27FC236}">
                <a16:creationId xmlns:a16="http://schemas.microsoft.com/office/drawing/2014/main" id="{40F6C570-1AA1-1680-93DD-BDDBCB4CE5D5}"/>
              </a:ext>
            </a:extLst>
          </p:cNvPr>
          <p:cNvSpPr txBox="1"/>
          <p:nvPr/>
        </p:nvSpPr>
        <p:spPr>
          <a:xfrm>
            <a:off x="8523483" y="2779718"/>
            <a:ext cx="1507061" cy="175402"/>
          </a:xfrm>
          <a:prstGeom prst="rect">
            <a:avLst/>
          </a:prstGeom>
          <a:noFill/>
        </p:spPr>
        <p:txBody>
          <a:bodyPr wrap="none" rtlCol="0">
            <a:spAutoFit/>
          </a:bodyPr>
          <a:lstStyle/>
          <a:p>
            <a:pPr algn="l"/>
            <a:r>
              <a:rPr lang="en-IN" sz="750" spc="0" baseline="0">
                <a:ln/>
                <a:solidFill>
                  <a:srgbClr val="FF0000"/>
                </a:solidFill>
                <a:latin typeface="Arial"/>
                <a:cs typeface="Arial"/>
                <a:sym typeface="Arial"/>
                <a:rtl val="0"/>
              </a:rPr>
              <a:t>• t-Reordering-r15: 40-150 ms</a:t>
            </a:r>
          </a:p>
        </p:txBody>
      </p:sp>
      <p:sp>
        <p:nvSpPr>
          <p:cNvPr id="86" name="TextBox 85">
            <a:extLst>
              <a:ext uri="{FF2B5EF4-FFF2-40B4-BE49-F238E27FC236}">
                <a16:creationId xmlns:a16="http://schemas.microsoft.com/office/drawing/2014/main" id="{207E8D62-1B43-63F6-93D7-99F0E3AC463E}"/>
              </a:ext>
            </a:extLst>
          </p:cNvPr>
          <p:cNvSpPr txBox="1"/>
          <p:nvPr/>
        </p:nvSpPr>
        <p:spPr>
          <a:xfrm>
            <a:off x="8423504" y="2953999"/>
            <a:ext cx="1747468" cy="192194"/>
          </a:xfrm>
          <a:prstGeom prst="rect">
            <a:avLst/>
          </a:prstGeom>
          <a:noFill/>
        </p:spPr>
        <p:txBody>
          <a:bodyPr wrap="none" rtlCol="0">
            <a:spAutoFit/>
          </a:bodyPr>
          <a:lstStyle/>
          <a:p>
            <a:pPr algn="l"/>
            <a:r>
              <a:rPr lang="en-IN" sz="900" b="1" spc="0" baseline="0">
                <a:ln/>
                <a:solidFill>
                  <a:srgbClr val="000000"/>
                </a:solidFill>
                <a:latin typeface="Arial"/>
                <a:cs typeface="Arial"/>
                <a:sym typeface="Arial"/>
                <a:rtl val="0"/>
              </a:rPr>
              <a:t>SCG Bearers (PDCP at SN):</a:t>
            </a:r>
          </a:p>
        </p:txBody>
      </p:sp>
      <p:sp>
        <p:nvSpPr>
          <p:cNvPr id="87" name="TextBox 86">
            <a:extLst>
              <a:ext uri="{FF2B5EF4-FFF2-40B4-BE49-F238E27FC236}">
                <a16:creationId xmlns:a16="http://schemas.microsoft.com/office/drawing/2014/main" id="{854FC006-EE42-B2A1-A915-B8F79E849C70}"/>
              </a:ext>
            </a:extLst>
          </p:cNvPr>
          <p:cNvSpPr txBox="1"/>
          <p:nvPr/>
        </p:nvSpPr>
        <p:spPr>
          <a:xfrm>
            <a:off x="8523483" y="3080339"/>
            <a:ext cx="1573746"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High data rate non-GBR QCIs</a:t>
            </a:r>
          </a:p>
        </p:txBody>
      </p:sp>
      <p:sp>
        <p:nvSpPr>
          <p:cNvPr id="88" name="TextBox 87">
            <a:extLst>
              <a:ext uri="{FF2B5EF4-FFF2-40B4-BE49-F238E27FC236}">
                <a16:creationId xmlns:a16="http://schemas.microsoft.com/office/drawing/2014/main" id="{BB983AC5-7E84-58F2-5AFA-B11CB53D53B6}"/>
              </a:ext>
            </a:extLst>
          </p:cNvPr>
          <p:cNvSpPr txBox="1"/>
          <p:nvPr/>
        </p:nvSpPr>
        <p:spPr>
          <a:xfrm>
            <a:off x="8523483" y="3193071"/>
            <a:ext cx="1384479"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GBR QCIs (if NR reliable)</a:t>
            </a:r>
          </a:p>
        </p:txBody>
      </p:sp>
      <p:sp>
        <p:nvSpPr>
          <p:cNvPr id="89" name="TextBox 88">
            <a:extLst>
              <a:ext uri="{FF2B5EF4-FFF2-40B4-BE49-F238E27FC236}">
                <a16:creationId xmlns:a16="http://schemas.microsoft.com/office/drawing/2014/main" id="{301224E0-D1D3-E401-AA4D-6312941C6A55}"/>
              </a:ext>
            </a:extLst>
          </p:cNvPr>
          <p:cNvSpPr txBox="1"/>
          <p:nvPr/>
        </p:nvSpPr>
        <p:spPr>
          <a:xfrm>
            <a:off x="8423504" y="3367352"/>
            <a:ext cx="1593868" cy="192194"/>
          </a:xfrm>
          <a:prstGeom prst="rect">
            <a:avLst/>
          </a:prstGeom>
          <a:noFill/>
        </p:spPr>
        <p:txBody>
          <a:bodyPr wrap="none" rtlCol="0">
            <a:spAutoFit/>
          </a:bodyPr>
          <a:lstStyle/>
          <a:p>
            <a:pPr algn="l"/>
            <a:r>
              <a:rPr lang="en-IN" sz="900" b="1" spc="0" baseline="0">
                <a:ln/>
                <a:solidFill>
                  <a:srgbClr val="000000"/>
                </a:solidFill>
                <a:latin typeface="Arial"/>
                <a:cs typeface="Arial"/>
                <a:sym typeface="Arial"/>
                <a:rtl val="0"/>
              </a:rPr>
              <a:t>MCG Bearers (LTE only):</a:t>
            </a:r>
          </a:p>
        </p:txBody>
      </p:sp>
      <p:sp>
        <p:nvSpPr>
          <p:cNvPr id="90" name="TextBox 89">
            <a:extLst>
              <a:ext uri="{FF2B5EF4-FFF2-40B4-BE49-F238E27FC236}">
                <a16:creationId xmlns:a16="http://schemas.microsoft.com/office/drawing/2014/main" id="{DB56CBCA-0648-6FEA-A64E-023054882959}"/>
              </a:ext>
            </a:extLst>
          </p:cNvPr>
          <p:cNvSpPr txBox="1"/>
          <p:nvPr/>
        </p:nvSpPr>
        <p:spPr>
          <a:xfrm>
            <a:off x="8523483" y="3493692"/>
            <a:ext cx="1268000"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QCI 9 (Internet) initially</a:t>
            </a:r>
          </a:p>
        </p:txBody>
      </p:sp>
      <p:sp>
        <p:nvSpPr>
          <p:cNvPr id="91" name="TextBox 90">
            <a:extLst>
              <a:ext uri="{FF2B5EF4-FFF2-40B4-BE49-F238E27FC236}">
                <a16:creationId xmlns:a16="http://schemas.microsoft.com/office/drawing/2014/main" id="{DAD05BA6-A749-4225-9905-D782A8E8C185}"/>
              </a:ext>
            </a:extLst>
          </p:cNvPr>
          <p:cNvSpPr txBox="1"/>
          <p:nvPr/>
        </p:nvSpPr>
        <p:spPr>
          <a:xfrm>
            <a:off x="8523483" y="3606425"/>
            <a:ext cx="1388580"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Standard LTE DRB config</a:t>
            </a:r>
          </a:p>
        </p:txBody>
      </p:sp>
      <p:sp>
        <p:nvSpPr>
          <p:cNvPr id="92" name="Freeform: Shape 91">
            <a:extLst>
              <a:ext uri="{FF2B5EF4-FFF2-40B4-BE49-F238E27FC236}">
                <a16:creationId xmlns:a16="http://schemas.microsoft.com/office/drawing/2014/main" id="{9E7AD2BA-6422-8DEC-4805-53F286246846}"/>
              </a:ext>
            </a:extLst>
          </p:cNvPr>
          <p:cNvSpPr/>
          <p:nvPr/>
        </p:nvSpPr>
        <p:spPr>
          <a:xfrm>
            <a:off x="616625" y="3983224"/>
            <a:ext cx="5498829" cy="1202482"/>
          </a:xfrm>
          <a:custGeom>
            <a:avLst/>
            <a:gdLst>
              <a:gd name="connsiteX0" fmla="*/ 0 w 5498829"/>
              <a:gd name="connsiteY0" fmla="*/ 0 h 1202482"/>
              <a:gd name="connsiteX1" fmla="*/ 5498830 w 5498829"/>
              <a:gd name="connsiteY1" fmla="*/ 0 h 1202482"/>
              <a:gd name="connsiteX2" fmla="*/ 5498830 w 5498829"/>
              <a:gd name="connsiteY2" fmla="*/ 1202483 h 1202482"/>
              <a:gd name="connsiteX3" fmla="*/ 0 w 5498829"/>
              <a:gd name="connsiteY3" fmla="*/ 1202483 h 1202482"/>
            </a:gdLst>
            <a:ahLst/>
            <a:cxnLst>
              <a:cxn ang="0">
                <a:pos x="connsiteX0" y="connsiteY0"/>
              </a:cxn>
              <a:cxn ang="0">
                <a:pos x="connsiteX1" y="connsiteY1"/>
              </a:cxn>
              <a:cxn ang="0">
                <a:pos x="connsiteX2" y="connsiteY2"/>
              </a:cxn>
              <a:cxn ang="0">
                <a:pos x="connsiteX3" y="connsiteY3"/>
              </a:cxn>
            </a:cxnLst>
            <a:rect l="l" t="t" r="r" b="b"/>
            <a:pathLst>
              <a:path w="5498829" h="1202482">
                <a:moveTo>
                  <a:pt x="0" y="0"/>
                </a:moveTo>
                <a:lnTo>
                  <a:pt x="5498830" y="0"/>
                </a:lnTo>
                <a:lnTo>
                  <a:pt x="5498830" y="1202483"/>
                </a:lnTo>
                <a:lnTo>
                  <a:pt x="0" y="1202483"/>
                </a:lnTo>
                <a:close/>
              </a:path>
            </a:pathLst>
          </a:custGeom>
          <a:noFill/>
          <a:ln w="19987" cap="flat">
            <a:solidFill>
              <a:srgbClr val="000000"/>
            </a:solidFill>
            <a:prstDash val="solid"/>
            <a:miter/>
          </a:ln>
        </p:spPr>
        <p:txBody>
          <a:bodyPr rtlCol="0" anchor="ctr"/>
          <a:lstStyle/>
          <a:p>
            <a:endParaRPr lang="en-IN"/>
          </a:p>
        </p:txBody>
      </p:sp>
      <p:sp>
        <p:nvSpPr>
          <p:cNvPr id="93" name="TextBox 92">
            <a:extLst>
              <a:ext uri="{FF2B5EF4-FFF2-40B4-BE49-F238E27FC236}">
                <a16:creationId xmlns:a16="http://schemas.microsoft.com/office/drawing/2014/main" id="{FB05F473-085B-D75B-C608-1E81D7B1D970}"/>
              </a:ext>
            </a:extLst>
          </p:cNvPr>
          <p:cNvSpPr txBox="1"/>
          <p:nvPr/>
        </p:nvSpPr>
        <p:spPr>
          <a:xfrm>
            <a:off x="1629711" y="3992564"/>
            <a:ext cx="3472658" cy="208987"/>
          </a:xfrm>
          <a:prstGeom prst="rect">
            <a:avLst/>
          </a:prstGeom>
          <a:noFill/>
        </p:spPr>
        <p:txBody>
          <a:bodyPr wrap="none" rtlCol="0">
            <a:spAutoFit/>
          </a:bodyPr>
          <a:lstStyle/>
          <a:p>
            <a:pPr algn="l"/>
            <a:r>
              <a:rPr lang="en-IN" sz="1050" b="1" spc="0" baseline="0">
                <a:ln/>
                <a:solidFill>
                  <a:srgbClr val="000000"/>
                </a:solidFill>
                <a:latin typeface="Arial"/>
                <a:cs typeface="Arial"/>
                <a:sym typeface="Arial"/>
                <a:rtl val="0"/>
              </a:rPr>
              <a:t>Key Performance Indicators (KPIs) for Monitoring</a:t>
            </a:r>
          </a:p>
        </p:txBody>
      </p:sp>
      <p:sp>
        <p:nvSpPr>
          <p:cNvPr id="94" name="TextBox 93">
            <a:extLst>
              <a:ext uri="{FF2B5EF4-FFF2-40B4-BE49-F238E27FC236}">
                <a16:creationId xmlns:a16="http://schemas.microsoft.com/office/drawing/2014/main" id="{F78FC062-6187-CD9F-26CD-B920633D28BC}"/>
              </a:ext>
            </a:extLst>
          </p:cNvPr>
          <p:cNvSpPr txBox="1"/>
          <p:nvPr/>
        </p:nvSpPr>
        <p:spPr>
          <a:xfrm>
            <a:off x="625164" y="4194059"/>
            <a:ext cx="1669262" cy="192194"/>
          </a:xfrm>
          <a:prstGeom prst="rect">
            <a:avLst/>
          </a:prstGeom>
          <a:noFill/>
        </p:spPr>
        <p:txBody>
          <a:bodyPr wrap="none" rtlCol="0">
            <a:spAutoFit/>
          </a:bodyPr>
          <a:lstStyle/>
          <a:p>
            <a:pPr algn="l"/>
            <a:r>
              <a:rPr lang="en-IN" sz="900" b="1" spc="0" baseline="0">
                <a:ln/>
                <a:solidFill>
                  <a:srgbClr val="FF0000"/>
                </a:solidFill>
                <a:latin typeface="Arial"/>
                <a:cs typeface="Arial"/>
                <a:sym typeface="Arial"/>
                <a:rtl val="0"/>
              </a:rPr>
              <a:t>Setup &amp; Connection KPIs:</a:t>
            </a:r>
          </a:p>
        </p:txBody>
      </p:sp>
      <p:sp>
        <p:nvSpPr>
          <p:cNvPr id="95" name="TextBox 94">
            <a:extLst>
              <a:ext uri="{FF2B5EF4-FFF2-40B4-BE49-F238E27FC236}">
                <a16:creationId xmlns:a16="http://schemas.microsoft.com/office/drawing/2014/main" id="{13693382-A2DF-FC1E-2D91-7BF6698B3BC5}"/>
              </a:ext>
            </a:extLst>
          </p:cNvPr>
          <p:cNvSpPr txBox="1"/>
          <p:nvPr/>
        </p:nvSpPr>
        <p:spPr>
          <a:xfrm>
            <a:off x="725143" y="4320399"/>
            <a:ext cx="2159949"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EN-DC Setup Success Rate (target: &gt;95%)</a:t>
            </a:r>
          </a:p>
        </p:txBody>
      </p:sp>
      <p:sp>
        <p:nvSpPr>
          <p:cNvPr id="96" name="TextBox 95">
            <a:extLst>
              <a:ext uri="{FF2B5EF4-FFF2-40B4-BE49-F238E27FC236}">
                <a16:creationId xmlns:a16="http://schemas.microsoft.com/office/drawing/2014/main" id="{B92DBFF8-B9FB-714C-8318-52FA02DD093D}"/>
              </a:ext>
            </a:extLst>
          </p:cNvPr>
          <p:cNvSpPr txBox="1"/>
          <p:nvPr/>
        </p:nvSpPr>
        <p:spPr>
          <a:xfrm>
            <a:off x="725143" y="4433132"/>
            <a:ext cx="1490463"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SCG Addition Success Rate</a:t>
            </a:r>
          </a:p>
        </p:txBody>
      </p:sp>
      <p:sp>
        <p:nvSpPr>
          <p:cNvPr id="97" name="TextBox 96">
            <a:extLst>
              <a:ext uri="{FF2B5EF4-FFF2-40B4-BE49-F238E27FC236}">
                <a16:creationId xmlns:a16="http://schemas.microsoft.com/office/drawing/2014/main" id="{D3358C52-70E6-D0B4-E242-819EC60526BF}"/>
              </a:ext>
            </a:extLst>
          </p:cNvPr>
          <p:cNvSpPr txBox="1"/>
          <p:nvPr/>
        </p:nvSpPr>
        <p:spPr>
          <a:xfrm>
            <a:off x="725143" y="4545865"/>
            <a:ext cx="1427585"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X2/Xn Interface Availability</a:t>
            </a:r>
          </a:p>
        </p:txBody>
      </p:sp>
      <p:sp>
        <p:nvSpPr>
          <p:cNvPr id="98" name="TextBox 97">
            <a:extLst>
              <a:ext uri="{FF2B5EF4-FFF2-40B4-BE49-F238E27FC236}">
                <a16:creationId xmlns:a16="http://schemas.microsoft.com/office/drawing/2014/main" id="{BB143FE8-6D22-36DF-0C23-8772CA25E8A2}"/>
              </a:ext>
            </a:extLst>
          </p:cNvPr>
          <p:cNvSpPr txBox="1"/>
          <p:nvPr/>
        </p:nvSpPr>
        <p:spPr>
          <a:xfrm>
            <a:off x="725143" y="4658597"/>
            <a:ext cx="1845026"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Time to SCG Setup (&lt;200ms target)</a:t>
            </a:r>
          </a:p>
        </p:txBody>
      </p:sp>
      <p:sp>
        <p:nvSpPr>
          <p:cNvPr id="99" name="TextBox 98">
            <a:extLst>
              <a:ext uri="{FF2B5EF4-FFF2-40B4-BE49-F238E27FC236}">
                <a16:creationId xmlns:a16="http://schemas.microsoft.com/office/drawing/2014/main" id="{30027EB0-0288-B989-F14B-F96427F6A282}"/>
              </a:ext>
            </a:extLst>
          </p:cNvPr>
          <p:cNvSpPr txBox="1"/>
          <p:nvPr/>
        </p:nvSpPr>
        <p:spPr>
          <a:xfrm>
            <a:off x="3224611" y="4194059"/>
            <a:ext cx="1803062" cy="192194"/>
          </a:xfrm>
          <a:prstGeom prst="rect">
            <a:avLst/>
          </a:prstGeom>
          <a:noFill/>
        </p:spPr>
        <p:txBody>
          <a:bodyPr wrap="none" rtlCol="0">
            <a:spAutoFit/>
          </a:bodyPr>
          <a:lstStyle/>
          <a:p>
            <a:pPr algn="l"/>
            <a:r>
              <a:rPr lang="en-IN" sz="900" b="1" spc="0" baseline="0">
                <a:ln/>
                <a:solidFill>
                  <a:srgbClr val="FF0000"/>
                </a:solidFill>
                <a:latin typeface="Arial"/>
                <a:cs typeface="Arial"/>
                <a:sym typeface="Arial"/>
                <a:rtl val="0"/>
              </a:rPr>
              <a:t>Performance &amp; Failure KPIs:</a:t>
            </a:r>
          </a:p>
        </p:txBody>
      </p:sp>
      <p:sp>
        <p:nvSpPr>
          <p:cNvPr id="100" name="TextBox 99">
            <a:extLst>
              <a:ext uri="{FF2B5EF4-FFF2-40B4-BE49-F238E27FC236}">
                <a16:creationId xmlns:a16="http://schemas.microsoft.com/office/drawing/2014/main" id="{139CADAE-C554-580D-63D6-58A0A572F7F1}"/>
              </a:ext>
            </a:extLst>
          </p:cNvPr>
          <p:cNvSpPr txBox="1"/>
          <p:nvPr/>
        </p:nvSpPr>
        <p:spPr>
          <a:xfrm>
            <a:off x="3324589" y="4320399"/>
            <a:ext cx="1526441"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SCG Drop Rate (&lt;2% target)</a:t>
            </a:r>
          </a:p>
        </p:txBody>
      </p:sp>
      <p:sp>
        <p:nvSpPr>
          <p:cNvPr id="101" name="TextBox 100">
            <a:extLst>
              <a:ext uri="{FF2B5EF4-FFF2-40B4-BE49-F238E27FC236}">
                <a16:creationId xmlns:a16="http://schemas.microsoft.com/office/drawing/2014/main" id="{D4BFE4C0-F345-2071-B913-F2DF2416B423}"/>
              </a:ext>
            </a:extLst>
          </p:cNvPr>
          <p:cNvSpPr txBox="1"/>
          <p:nvPr/>
        </p:nvSpPr>
        <p:spPr>
          <a:xfrm>
            <a:off x="3324589" y="4433132"/>
            <a:ext cx="1955159"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User Throughput (with/without EN-DC)</a:t>
            </a:r>
          </a:p>
        </p:txBody>
      </p:sp>
      <p:sp>
        <p:nvSpPr>
          <p:cNvPr id="102" name="TextBox 101">
            <a:extLst>
              <a:ext uri="{FF2B5EF4-FFF2-40B4-BE49-F238E27FC236}">
                <a16:creationId xmlns:a16="http://schemas.microsoft.com/office/drawing/2014/main" id="{6DAA0AAF-F44F-C952-7B5C-A91623B5627B}"/>
              </a:ext>
            </a:extLst>
          </p:cNvPr>
          <p:cNvSpPr txBox="1"/>
          <p:nvPr/>
        </p:nvSpPr>
        <p:spPr>
          <a:xfrm>
            <a:off x="3324589" y="4545865"/>
            <a:ext cx="1156940"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Session Time on NR</a:t>
            </a:r>
          </a:p>
        </p:txBody>
      </p:sp>
      <p:sp>
        <p:nvSpPr>
          <p:cNvPr id="103" name="TextBox 102">
            <a:extLst>
              <a:ext uri="{FF2B5EF4-FFF2-40B4-BE49-F238E27FC236}">
                <a16:creationId xmlns:a16="http://schemas.microsoft.com/office/drawing/2014/main" id="{908442B8-A6A5-6641-2E13-BCA043BB9D2B}"/>
              </a:ext>
            </a:extLst>
          </p:cNvPr>
          <p:cNvSpPr txBox="1"/>
          <p:nvPr/>
        </p:nvSpPr>
        <p:spPr>
          <a:xfrm>
            <a:off x="3324589" y="4658597"/>
            <a:ext cx="1482945"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SCG Failure Types Analysis</a:t>
            </a:r>
          </a:p>
        </p:txBody>
      </p:sp>
      <p:sp>
        <p:nvSpPr>
          <p:cNvPr id="104" name="TextBox 103">
            <a:extLst>
              <a:ext uri="{FF2B5EF4-FFF2-40B4-BE49-F238E27FC236}">
                <a16:creationId xmlns:a16="http://schemas.microsoft.com/office/drawing/2014/main" id="{E345273B-084A-DBB8-C2F5-5553179293C4}"/>
              </a:ext>
            </a:extLst>
          </p:cNvPr>
          <p:cNvSpPr txBox="1"/>
          <p:nvPr/>
        </p:nvSpPr>
        <p:spPr>
          <a:xfrm>
            <a:off x="3324589" y="4771330"/>
            <a:ext cx="1812367"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RLF (t310-Expiry, RACH problems)</a:t>
            </a:r>
          </a:p>
        </p:txBody>
      </p:sp>
      <p:sp>
        <p:nvSpPr>
          <p:cNvPr id="105" name="TextBox 104">
            <a:extLst>
              <a:ext uri="{FF2B5EF4-FFF2-40B4-BE49-F238E27FC236}">
                <a16:creationId xmlns:a16="http://schemas.microsoft.com/office/drawing/2014/main" id="{34CC86FA-E984-16A3-BA89-DCF9950310B9}"/>
              </a:ext>
            </a:extLst>
          </p:cNvPr>
          <p:cNvSpPr txBox="1"/>
          <p:nvPr/>
        </p:nvSpPr>
        <p:spPr>
          <a:xfrm>
            <a:off x="3324589" y="4884063"/>
            <a:ext cx="1456827"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Inactivity Timer Expiry Rate</a:t>
            </a:r>
          </a:p>
        </p:txBody>
      </p:sp>
      <p:sp>
        <p:nvSpPr>
          <p:cNvPr id="106" name="Freeform: Shape 105">
            <a:extLst>
              <a:ext uri="{FF2B5EF4-FFF2-40B4-BE49-F238E27FC236}">
                <a16:creationId xmlns:a16="http://schemas.microsoft.com/office/drawing/2014/main" id="{BA98B39B-BC32-2246-4D4D-D2E46F11A700}"/>
              </a:ext>
            </a:extLst>
          </p:cNvPr>
          <p:cNvSpPr/>
          <p:nvPr/>
        </p:nvSpPr>
        <p:spPr>
          <a:xfrm>
            <a:off x="6415391" y="3983224"/>
            <a:ext cx="5198893" cy="1202482"/>
          </a:xfrm>
          <a:custGeom>
            <a:avLst/>
            <a:gdLst>
              <a:gd name="connsiteX0" fmla="*/ 0 w 5198893"/>
              <a:gd name="connsiteY0" fmla="*/ 0 h 1202482"/>
              <a:gd name="connsiteX1" fmla="*/ 5198894 w 5198893"/>
              <a:gd name="connsiteY1" fmla="*/ 0 h 1202482"/>
              <a:gd name="connsiteX2" fmla="*/ 5198894 w 5198893"/>
              <a:gd name="connsiteY2" fmla="*/ 1202483 h 1202482"/>
              <a:gd name="connsiteX3" fmla="*/ 0 w 5198893"/>
              <a:gd name="connsiteY3" fmla="*/ 1202483 h 1202482"/>
            </a:gdLst>
            <a:ahLst/>
            <a:cxnLst>
              <a:cxn ang="0">
                <a:pos x="connsiteX0" y="connsiteY0"/>
              </a:cxn>
              <a:cxn ang="0">
                <a:pos x="connsiteX1" y="connsiteY1"/>
              </a:cxn>
              <a:cxn ang="0">
                <a:pos x="connsiteX2" y="connsiteY2"/>
              </a:cxn>
              <a:cxn ang="0">
                <a:pos x="connsiteX3" y="connsiteY3"/>
              </a:cxn>
            </a:cxnLst>
            <a:rect l="l" t="t" r="r" b="b"/>
            <a:pathLst>
              <a:path w="5198893" h="1202482">
                <a:moveTo>
                  <a:pt x="0" y="0"/>
                </a:moveTo>
                <a:lnTo>
                  <a:pt x="5198894" y="0"/>
                </a:lnTo>
                <a:lnTo>
                  <a:pt x="5198894" y="1202483"/>
                </a:lnTo>
                <a:lnTo>
                  <a:pt x="0" y="1202483"/>
                </a:lnTo>
                <a:close/>
              </a:path>
            </a:pathLst>
          </a:custGeom>
          <a:noFill/>
          <a:ln w="19987" cap="flat">
            <a:solidFill>
              <a:srgbClr val="000000"/>
            </a:solidFill>
            <a:prstDash val="solid"/>
            <a:miter/>
          </a:ln>
        </p:spPr>
        <p:txBody>
          <a:bodyPr rtlCol="0" anchor="ctr"/>
          <a:lstStyle/>
          <a:p>
            <a:endParaRPr lang="en-IN"/>
          </a:p>
        </p:txBody>
      </p:sp>
      <p:sp>
        <p:nvSpPr>
          <p:cNvPr id="107" name="TextBox 106">
            <a:extLst>
              <a:ext uri="{FF2B5EF4-FFF2-40B4-BE49-F238E27FC236}">
                <a16:creationId xmlns:a16="http://schemas.microsoft.com/office/drawing/2014/main" id="{7F09ADEE-F777-E9F1-15C5-E65134FDB9D9}"/>
              </a:ext>
            </a:extLst>
          </p:cNvPr>
          <p:cNvSpPr txBox="1"/>
          <p:nvPr/>
        </p:nvSpPr>
        <p:spPr>
          <a:xfrm>
            <a:off x="7568496" y="3992564"/>
            <a:ext cx="2892684" cy="208987"/>
          </a:xfrm>
          <a:prstGeom prst="rect">
            <a:avLst/>
          </a:prstGeom>
          <a:noFill/>
        </p:spPr>
        <p:txBody>
          <a:bodyPr wrap="none" rtlCol="0">
            <a:spAutoFit/>
          </a:bodyPr>
          <a:lstStyle/>
          <a:p>
            <a:pPr algn="l"/>
            <a:r>
              <a:rPr lang="en-IN" sz="1050" b="1" spc="0" baseline="0">
                <a:ln/>
                <a:solidFill>
                  <a:srgbClr val="000000"/>
                </a:solidFill>
                <a:latin typeface="Arial"/>
                <a:cs typeface="Arial"/>
                <a:sym typeface="Arial"/>
                <a:rtl val="0"/>
              </a:rPr>
              <a:t>SCG Failure Analysis &amp; Release Triggers</a:t>
            </a:r>
          </a:p>
        </p:txBody>
      </p:sp>
      <p:sp>
        <p:nvSpPr>
          <p:cNvPr id="108" name="TextBox 107">
            <a:extLst>
              <a:ext uri="{FF2B5EF4-FFF2-40B4-BE49-F238E27FC236}">
                <a16:creationId xmlns:a16="http://schemas.microsoft.com/office/drawing/2014/main" id="{13B5BBA4-6EEF-070E-D2AA-79529EA3D007}"/>
              </a:ext>
            </a:extLst>
          </p:cNvPr>
          <p:cNvSpPr txBox="1"/>
          <p:nvPr/>
        </p:nvSpPr>
        <p:spPr>
          <a:xfrm>
            <a:off x="6423930" y="4194059"/>
            <a:ext cx="2975859" cy="192194"/>
          </a:xfrm>
          <a:prstGeom prst="rect">
            <a:avLst/>
          </a:prstGeom>
          <a:noFill/>
        </p:spPr>
        <p:txBody>
          <a:bodyPr wrap="none" rtlCol="0">
            <a:spAutoFit/>
          </a:bodyPr>
          <a:lstStyle/>
          <a:p>
            <a:pPr algn="l"/>
            <a:r>
              <a:rPr lang="en-IN" sz="900" b="1" spc="0" baseline="0">
                <a:ln/>
                <a:solidFill>
                  <a:srgbClr val="FF0000"/>
                </a:solidFill>
                <a:latin typeface="Arial"/>
                <a:cs typeface="Arial"/>
                <a:sym typeface="Arial"/>
                <a:rtl val="0"/>
              </a:rPr>
              <a:t>UE Initiated Failures (SCGFailureInformationNR):</a:t>
            </a:r>
          </a:p>
        </p:txBody>
      </p:sp>
      <p:sp>
        <p:nvSpPr>
          <p:cNvPr id="109" name="TextBox 108">
            <a:extLst>
              <a:ext uri="{FF2B5EF4-FFF2-40B4-BE49-F238E27FC236}">
                <a16:creationId xmlns:a16="http://schemas.microsoft.com/office/drawing/2014/main" id="{D4C05D8D-B534-DDD0-4CDB-7D05D2F8AFFA}"/>
              </a:ext>
            </a:extLst>
          </p:cNvPr>
          <p:cNvSpPr txBox="1"/>
          <p:nvPr/>
        </p:nvSpPr>
        <p:spPr>
          <a:xfrm>
            <a:off x="6523909" y="4320399"/>
            <a:ext cx="1706969"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t310-Expiry: RLF timer expiration</a:t>
            </a:r>
          </a:p>
        </p:txBody>
      </p:sp>
      <p:sp>
        <p:nvSpPr>
          <p:cNvPr id="110" name="TextBox 109">
            <a:extLst>
              <a:ext uri="{FF2B5EF4-FFF2-40B4-BE49-F238E27FC236}">
                <a16:creationId xmlns:a16="http://schemas.microsoft.com/office/drawing/2014/main" id="{2534B2D9-5F2B-6EB6-6FA7-FDAD749D758E}"/>
              </a:ext>
            </a:extLst>
          </p:cNvPr>
          <p:cNvSpPr txBox="1"/>
          <p:nvPr/>
        </p:nvSpPr>
        <p:spPr>
          <a:xfrm>
            <a:off x="6523909" y="4433132"/>
            <a:ext cx="2134759"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randomAccessProblemSCG: RACH failure</a:t>
            </a:r>
          </a:p>
        </p:txBody>
      </p:sp>
      <p:sp>
        <p:nvSpPr>
          <p:cNvPr id="111" name="TextBox 110">
            <a:extLst>
              <a:ext uri="{FF2B5EF4-FFF2-40B4-BE49-F238E27FC236}">
                <a16:creationId xmlns:a16="http://schemas.microsoft.com/office/drawing/2014/main" id="{D3AF81EA-4473-801F-EF41-63BDFA7A6910}"/>
              </a:ext>
            </a:extLst>
          </p:cNvPr>
          <p:cNvSpPr txBox="1"/>
          <p:nvPr/>
        </p:nvSpPr>
        <p:spPr>
          <a:xfrm>
            <a:off x="6523909" y="4545865"/>
            <a:ext cx="1873291"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rlc-MaxNumRetxSCG: RLC max retx</a:t>
            </a:r>
          </a:p>
        </p:txBody>
      </p:sp>
      <p:sp>
        <p:nvSpPr>
          <p:cNvPr id="112" name="TextBox 111">
            <a:extLst>
              <a:ext uri="{FF2B5EF4-FFF2-40B4-BE49-F238E27FC236}">
                <a16:creationId xmlns:a16="http://schemas.microsoft.com/office/drawing/2014/main" id="{96C6CFE3-9965-0F18-98C0-D5B803792027}"/>
              </a:ext>
            </a:extLst>
          </p:cNvPr>
          <p:cNvSpPr txBox="1"/>
          <p:nvPr/>
        </p:nvSpPr>
        <p:spPr>
          <a:xfrm>
            <a:off x="6523909" y="4658597"/>
            <a:ext cx="2029410"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synchReconfigFailureSCG: Reconfig fail</a:t>
            </a:r>
          </a:p>
        </p:txBody>
      </p:sp>
      <p:sp>
        <p:nvSpPr>
          <p:cNvPr id="113" name="TextBox 112">
            <a:extLst>
              <a:ext uri="{FF2B5EF4-FFF2-40B4-BE49-F238E27FC236}">
                <a16:creationId xmlns:a16="http://schemas.microsoft.com/office/drawing/2014/main" id="{F04E7408-D0CF-4850-C4C3-FB4355D3FA9B}"/>
              </a:ext>
            </a:extLst>
          </p:cNvPr>
          <p:cNvSpPr txBox="1"/>
          <p:nvPr/>
        </p:nvSpPr>
        <p:spPr>
          <a:xfrm>
            <a:off x="6423930" y="4832878"/>
            <a:ext cx="1949750" cy="192194"/>
          </a:xfrm>
          <a:prstGeom prst="rect">
            <a:avLst/>
          </a:prstGeom>
          <a:noFill/>
        </p:spPr>
        <p:txBody>
          <a:bodyPr wrap="none" rtlCol="0">
            <a:spAutoFit/>
          </a:bodyPr>
          <a:lstStyle/>
          <a:p>
            <a:pPr algn="l"/>
            <a:r>
              <a:rPr lang="en-IN" sz="900" b="1" spc="0" baseline="0">
                <a:ln/>
                <a:solidFill>
                  <a:srgbClr val="000000"/>
                </a:solidFill>
                <a:latin typeface="Arial"/>
                <a:cs typeface="Arial"/>
                <a:sym typeface="Arial"/>
                <a:rtl val="0"/>
              </a:rPr>
              <a:t>eNB Initiated Release Triggers:</a:t>
            </a:r>
          </a:p>
        </p:txBody>
      </p:sp>
      <p:sp>
        <p:nvSpPr>
          <p:cNvPr id="114" name="TextBox 113">
            <a:extLst>
              <a:ext uri="{FF2B5EF4-FFF2-40B4-BE49-F238E27FC236}">
                <a16:creationId xmlns:a16="http://schemas.microsoft.com/office/drawing/2014/main" id="{895604CF-7D6D-6135-F1AD-F6AABA167AAB}"/>
              </a:ext>
            </a:extLst>
          </p:cNvPr>
          <p:cNvSpPr txBox="1"/>
          <p:nvPr/>
        </p:nvSpPr>
        <p:spPr>
          <a:xfrm>
            <a:off x="9023377" y="4207666"/>
            <a:ext cx="1403176"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scgInactivityTimer: 10-30s</a:t>
            </a:r>
          </a:p>
        </p:txBody>
      </p:sp>
      <p:sp>
        <p:nvSpPr>
          <p:cNvPr id="115" name="TextBox 114">
            <a:extLst>
              <a:ext uri="{FF2B5EF4-FFF2-40B4-BE49-F238E27FC236}">
                <a16:creationId xmlns:a16="http://schemas.microsoft.com/office/drawing/2014/main" id="{A0D3A2A5-3922-ECB5-BB5E-02513DD0A143}"/>
              </a:ext>
            </a:extLst>
          </p:cNvPr>
          <p:cNvSpPr txBox="1"/>
          <p:nvPr/>
        </p:nvSpPr>
        <p:spPr>
          <a:xfrm>
            <a:off x="9023377" y="4320399"/>
            <a:ext cx="1554170" cy="175402"/>
          </a:xfrm>
          <a:prstGeom prst="rect">
            <a:avLst/>
          </a:prstGeom>
          <a:noFill/>
        </p:spPr>
        <p:txBody>
          <a:bodyPr wrap="none" rtlCol="0">
            <a:spAutoFit/>
          </a:bodyPr>
          <a:lstStyle/>
          <a:p>
            <a:pPr algn="l"/>
            <a:r>
              <a:rPr lang="en-IN" sz="750" spc="0" baseline="0">
                <a:ln/>
                <a:solidFill>
                  <a:srgbClr val="FF0000"/>
                </a:solidFill>
                <a:latin typeface="Arial"/>
                <a:cs typeface="Arial"/>
                <a:sym typeface="Arial"/>
                <a:rtl val="0"/>
              </a:rPr>
              <a:t>• Poor NR Quality (&lt;-125 dBm)</a:t>
            </a:r>
          </a:p>
        </p:txBody>
      </p:sp>
      <p:sp>
        <p:nvSpPr>
          <p:cNvPr id="116" name="TextBox 115">
            <a:extLst>
              <a:ext uri="{FF2B5EF4-FFF2-40B4-BE49-F238E27FC236}">
                <a16:creationId xmlns:a16="http://schemas.microsoft.com/office/drawing/2014/main" id="{6615A300-7E36-4F13-F7AA-BC0FC64EF1C4}"/>
              </a:ext>
            </a:extLst>
          </p:cNvPr>
          <p:cNvSpPr txBox="1"/>
          <p:nvPr/>
        </p:nvSpPr>
        <p:spPr>
          <a:xfrm>
            <a:off x="9023377" y="4433132"/>
            <a:ext cx="1294264"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LTE quality degradation</a:t>
            </a:r>
          </a:p>
        </p:txBody>
      </p:sp>
      <p:sp>
        <p:nvSpPr>
          <p:cNvPr id="117" name="TextBox 116">
            <a:extLst>
              <a:ext uri="{FF2B5EF4-FFF2-40B4-BE49-F238E27FC236}">
                <a16:creationId xmlns:a16="http://schemas.microsoft.com/office/drawing/2014/main" id="{E4D3E653-C010-12E7-E9C8-6940F7BC04BC}"/>
              </a:ext>
            </a:extLst>
          </p:cNvPr>
          <p:cNvSpPr txBox="1"/>
          <p:nvPr/>
        </p:nvSpPr>
        <p:spPr>
          <a:xfrm>
            <a:off x="9023377" y="4545865"/>
            <a:ext cx="1368467"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Load balancing decisions</a:t>
            </a:r>
          </a:p>
        </p:txBody>
      </p:sp>
      <p:sp>
        <p:nvSpPr>
          <p:cNvPr id="118" name="TextBox 117">
            <a:extLst>
              <a:ext uri="{FF2B5EF4-FFF2-40B4-BE49-F238E27FC236}">
                <a16:creationId xmlns:a16="http://schemas.microsoft.com/office/drawing/2014/main" id="{F0E84D90-33AA-6CDA-457C-FE1CA079EF90}"/>
              </a:ext>
            </a:extLst>
          </p:cNvPr>
          <p:cNvSpPr txBox="1"/>
          <p:nvPr/>
        </p:nvSpPr>
        <p:spPr>
          <a:xfrm>
            <a:off x="9023377" y="4658597"/>
            <a:ext cx="1262728"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Handover preparations</a:t>
            </a:r>
          </a:p>
        </p:txBody>
      </p:sp>
      <p:sp>
        <p:nvSpPr>
          <p:cNvPr id="119" name="Freeform: Shape 118">
            <a:extLst>
              <a:ext uri="{FF2B5EF4-FFF2-40B4-BE49-F238E27FC236}">
                <a16:creationId xmlns:a16="http://schemas.microsoft.com/office/drawing/2014/main" id="{FBDC8981-9535-CB06-2A89-C8052FB96630}"/>
              </a:ext>
            </a:extLst>
          </p:cNvPr>
          <p:cNvSpPr/>
          <p:nvPr/>
        </p:nvSpPr>
        <p:spPr>
          <a:xfrm>
            <a:off x="616625" y="5411172"/>
            <a:ext cx="10997659" cy="1127327"/>
          </a:xfrm>
          <a:custGeom>
            <a:avLst/>
            <a:gdLst>
              <a:gd name="connsiteX0" fmla="*/ 0 w 10997659"/>
              <a:gd name="connsiteY0" fmla="*/ 0 h 1127327"/>
              <a:gd name="connsiteX1" fmla="*/ 10997660 w 10997659"/>
              <a:gd name="connsiteY1" fmla="*/ 0 h 1127327"/>
              <a:gd name="connsiteX2" fmla="*/ 10997660 w 10997659"/>
              <a:gd name="connsiteY2" fmla="*/ 1127328 h 1127327"/>
              <a:gd name="connsiteX3" fmla="*/ 0 w 10997659"/>
              <a:gd name="connsiteY3" fmla="*/ 1127328 h 1127327"/>
            </a:gdLst>
            <a:ahLst/>
            <a:cxnLst>
              <a:cxn ang="0">
                <a:pos x="connsiteX0" y="connsiteY0"/>
              </a:cxn>
              <a:cxn ang="0">
                <a:pos x="connsiteX1" y="connsiteY1"/>
              </a:cxn>
              <a:cxn ang="0">
                <a:pos x="connsiteX2" y="connsiteY2"/>
              </a:cxn>
              <a:cxn ang="0">
                <a:pos x="connsiteX3" y="connsiteY3"/>
              </a:cxn>
            </a:cxnLst>
            <a:rect l="l" t="t" r="r" b="b"/>
            <a:pathLst>
              <a:path w="10997659" h="1127327">
                <a:moveTo>
                  <a:pt x="0" y="0"/>
                </a:moveTo>
                <a:lnTo>
                  <a:pt x="10997660" y="0"/>
                </a:lnTo>
                <a:lnTo>
                  <a:pt x="10997660" y="1127328"/>
                </a:lnTo>
                <a:lnTo>
                  <a:pt x="0" y="1127328"/>
                </a:lnTo>
                <a:close/>
              </a:path>
            </a:pathLst>
          </a:custGeom>
          <a:noFill/>
          <a:ln w="19987" cap="flat">
            <a:solidFill>
              <a:srgbClr val="000000"/>
            </a:solidFill>
            <a:prstDash val="solid"/>
            <a:miter/>
          </a:ln>
        </p:spPr>
        <p:txBody>
          <a:bodyPr rtlCol="0" anchor="ctr"/>
          <a:lstStyle/>
          <a:p>
            <a:endParaRPr lang="en-IN"/>
          </a:p>
        </p:txBody>
      </p:sp>
      <p:sp>
        <p:nvSpPr>
          <p:cNvPr id="120" name="TextBox 119">
            <a:extLst>
              <a:ext uri="{FF2B5EF4-FFF2-40B4-BE49-F238E27FC236}">
                <a16:creationId xmlns:a16="http://schemas.microsoft.com/office/drawing/2014/main" id="{5758CDE3-3C2F-F0DB-5915-424DF32FD122}"/>
              </a:ext>
            </a:extLst>
          </p:cNvPr>
          <p:cNvSpPr txBox="1"/>
          <p:nvPr/>
        </p:nvSpPr>
        <p:spPr>
          <a:xfrm>
            <a:off x="4651172" y="5420512"/>
            <a:ext cx="2928565" cy="208987"/>
          </a:xfrm>
          <a:prstGeom prst="rect">
            <a:avLst/>
          </a:prstGeom>
          <a:noFill/>
        </p:spPr>
        <p:txBody>
          <a:bodyPr wrap="none" rtlCol="0">
            <a:spAutoFit/>
          </a:bodyPr>
          <a:lstStyle/>
          <a:p>
            <a:pPr algn="l"/>
            <a:r>
              <a:rPr lang="en-IN" sz="1050" b="1" spc="0" baseline="0">
                <a:ln/>
                <a:solidFill>
                  <a:srgbClr val="000000"/>
                </a:solidFill>
                <a:latin typeface="Arial"/>
                <a:cs typeface="Arial"/>
                <a:sym typeface="Arial"/>
                <a:rtl val="0"/>
              </a:rPr>
              <a:t>Optimization Guidelines &amp; Best Practices</a:t>
            </a:r>
          </a:p>
        </p:txBody>
      </p:sp>
      <p:sp>
        <p:nvSpPr>
          <p:cNvPr id="121" name="TextBox 120">
            <a:extLst>
              <a:ext uri="{FF2B5EF4-FFF2-40B4-BE49-F238E27FC236}">
                <a16:creationId xmlns:a16="http://schemas.microsoft.com/office/drawing/2014/main" id="{BCDB4DB6-896E-44E1-62A1-56C4BDA04E92}"/>
              </a:ext>
            </a:extLst>
          </p:cNvPr>
          <p:cNvSpPr txBox="1"/>
          <p:nvPr/>
        </p:nvSpPr>
        <p:spPr>
          <a:xfrm>
            <a:off x="625164" y="5622007"/>
            <a:ext cx="1529429" cy="192194"/>
          </a:xfrm>
          <a:prstGeom prst="rect">
            <a:avLst/>
          </a:prstGeom>
          <a:noFill/>
        </p:spPr>
        <p:txBody>
          <a:bodyPr wrap="none" rtlCol="0">
            <a:spAutoFit/>
          </a:bodyPr>
          <a:lstStyle/>
          <a:p>
            <a:pPr algn="l"/>
            <a:r>
              <a:rPr lang="en-IN" sz="900" b="1" spc="0" baseline="0">
                <a:ln/>
                <a:solidFill>
                  <a:srgbClr val="FF0000"/>
                </a:solidFill>
                <a:latin typeface="Arial"/>
                <a:cs typeface="Arial"/>
                <a:sym typeface="Arial"/>
                <a:rtl val="0"/>
              </a:rPr>
              <a:t>Coverage Optimization:</a:t>
            </a:r>
          </a:p>
        </p:txBody>
      </p:sp>
      <p:sp>
        <p:nvSpPr>
          <p:cNvPr id="122" name="TextBox 121">
            <a:extLst>
              <a:ext uri="{FF2B5EF4-FFF2-40B4-BE49-F238E27FC236}">
                <a16:creationId xmlns:a16="http://schemas.microsoft.com/office/drawing/2014/main" id="{5CADB88F-E6FF-E82F-2283-4018CBED1CCE}"/>
              </a:ext>
            </a:extLst>
          </p:cNvPr>
          <p:cNvSpPr txBox="1"/>
          <p:nvPr/>
        </p:nvSpPr>
        <p:spPr>
          <a:xfrm>
            <a:off x="725143" y="5748347"/>
            <a:ext cx="4739429"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B1 threshold tuning: Lower (-120 dBm) for limited NR coverage, Higher (-110 dBm) for good coverage</a:t>
            </a:r>
          </a:p>
        </p:txBody>
      </p:sp>
      <p:sp>
        <p:nvSpPr>
          <p:cNvPr id="123" name="TextBox 122">
            <a:extLst>
              <a:ext uri="{FF2B5EF4-FFF2-40B4-BE49-F238E27FC236}">
                <a16:creationId xmlns:a16="http://schemas.microsoft.com/office/drawing/2014/main" id="{E5CD1CEB-F0E3-AAF2-E614-20AB454044E9}"/>
              </a:ext>
            </a:extLst>
          </p:cNvPr>
          <p:cNvSpPr txBox="1"/>
          <p:nvPr/>
        </p:nvSpPr>
        <p:spPr>
          <a:xfrm>
            <a:off x="725143" y="5861080"/>
            <a:ext cx="3776060"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Hysteresis: 1-3 dB to prevent ping-pong, Time-to-trigger: 320-640ms for stability</a:t>
            </a:r>
          </a:p>
        </p:txBody>
      </p:sp>
      <p:sp>
        <p:nvSpPr>
          <p:cNvPr id="124" name="TextBox 123">
            <a:extLst>
              <a:ext uri="{FF2B5EF4-FFF2-40B4-BE49-F238E27FC236}">
                <a16:creationId xmlns:a16="http://schemas.microsoft.com/office/drawing/2014/main" id="{17434C8B-88ED-9521-B31A-8D9A793D231C}"/>
              </a:ext>
            </a:extLst>
          </p:cNvPr>
          <p:cNvSpPr txBox="1"/>
          <p:nvPr/>
        </p:nvSpPr>
        <p:spPr>
          <a:xfrm>
            <a:off x="625164" y="6035361"/>
            <a:ext cx="1380515" cy="192194"/>
          </a:xfrm>
          <a:prstGeom prst="rect">
            <a:avLst/>
          </a:prstGeom>
          <a:noFill/>
        </p:spPr>
        <p:txBody>
          <a:bodyPr wrap="none" rtlCol="0">
            <a:spAutoFit/>
          </a:bodyPr>
          <a:lstStyle/>
          <a:p>
            <a:pPr algn="l"/>
            <a:r>
              <a:rPr lang="en-IN" sz="900" b="1" spc="0" baseline="0">
                <a:ln/>
                <a:solidFill>
                  <a:srgbClr val="FF0000"/>
                </a:solidFill>
                <a:latin typeface="Arial"/>
                <a:cs typeface="Arial"/>
                <a:sym typeface="Arial"/>
                <a:rtl val="0"/>
              </a:rPr>
              <a:t>Performance Tuning:</a:t>
            </a:r>
          </a:p>
        </p:txBody>
      </p:sp>
      <p:sp>
        <p:nvSpPr>
          <p:cNvPr id="125" name="TextBox 124">
            <a:extLst>
              <a:ext uri="{FF2B5EF4-FFF2-40B4-BE49-F238E27FC236}">
                <a16:creationId xmlns:a16="http://schemas.microsoft.com/office/drawing/2014/main" id="{CC6D0264-79F7-9518-C418-0FE6EE0E54B6}"/>
              </a:ext>
            </a:extLst>
          </p:cNvPr>
          <p:cNvSpPr txBox="1"/>
          <p:nvPr/>
        </p:nvSpPr>
        <p:spPr>
          <a:xfrm>
            <a:off x="725143" y="6161701"/>
            <a:ext cx="4157522"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DRX timers: Balance battery life vs latency (onDuration: 10-20ms, inactivity: 100-200ms)</a:t>
            </a:r>
          </a:p>
        </p:txBody>
      </p:sp>
      <p:sp>
        <p:nvSpPr>
          <p:cNvPr id="126" name="TextBox 125">
            <a:extLst>
              <a:ext uri="{FF2B5EF4-FFF2-40B4-BE49-F238E27FC236}">
                <a16:creationId xmlns:a16="http://schemas.microsoft.com/office/drawing/2014/main" id="{A9CB5E98-E838-6E25-7ED6-7B1859C09B54}"/>
              </a:ext>
            </a:extLst>
          </p:cNvPr>
          <p:cNvSpPr txBox="1"/>
          <p:nvPr/>
        </p:nvSpPr>
        <p:spPr>
          <a:xfrm>
            <a:off x="725143" y="6274434"/>
            <a:ext cx="4424018"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Bearer mapping: QCI 9 start MCG→Split, High data QCIs to Split/SCG, GBR to SCG if reliable</a:t>
            </a:r>
          </a:p>
        </p:txBody>
      </p:sp>
      <p:sp>
        <p:nvSpPr>
          <p:cNvPr id="127" name="TextBox 126">
            <a:extLst>
              <a:ext uri="{FF2B5EF4-FFF2-40B4-BE49-F238E27FC236}">
                <a16:creationId xmlns:a16="http://schemas.microsoft.com/office/drawing/2014/main" id="{964C47FC-6F85-3AC1-9328-F51FA99852DC}"/>
              </a:ext>
            </a:extLst>
          </p:cNvPr>
          <p:cNvSpPr txBox="1"/>
          <p:nvPr/>
        </p:nvSpPr>
        <p:spPr>
          <a:xfrm>
            <a:off x="6523909" y="5622007"/>
            <a:ext cx="1409513" cy="192194"/>
          </a:xfrm>
          <a:prstGeom prst="rect">
            <a:avLst/>
          </a:prstGeom>
          <a:noFill/>
        </p:spPr>
        <p:txBody>
          <a:bodyPr wrap="none" rtlCol="0">
            <a:spAutoFit/>
          </a:bodyPr>
          <a:lstStyle/>
          <a:p>
            <a:pPr algn="l"/>
            <a:r>
              <a:rPr lang="en-IN" sz="900" b="1" spc="0" baseline="0">
                <a:ln/>
                <a:solidFill>
                  <a:srgbClr val="FF0000"/>
                </a:solidFill>
                <a:latin typeface="Arial"/>
                <a:cs typeface="Arial"/>
                <a:sym typeface="Arial"/>
                <a:rtl val="0"/>
              </a:rPr>
              <a:t>Reliability &amp; Stability:</a:t>
            </a:r>
          </a:p>
        </p:txBody>
      </p:sp>
      <p:sp>
        <p:nvSpPr>
          <p:cNvPr id="128" name="TextBox 127">
            <a:extLst>
              <a:ext uri="{FF2B5EF4-FFF2-40B4-BE49-F238E27FC236}">
                <a16:creationId xmlns:a16="http://schemas.microsoft.com/office/drawing/2014/main" id="{5B5010B7-C692-65EE-ECE4-A4A5B7BF70C1}"/>
              </a:ext>
            </a:extLst>
          </p:cNvPr>
          <p:cNvSpPr txBox="1"/>
          <p:nvPr/>
        </p:nvSpPr>
        <p:spPr>
          <a:xfrm>
            <a:off x="6623887" y="5748347"/>
            <a:ext cx="3550766"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RLF timers: t310 500-1000ms, n310 n4-n6, n311 n1 for balanced detection</a:t>
            </a:r>
          </a:p>
        </p:txBody>
      </p:sp>
      <p:sp>
        <p:nvSpPr>
          <p:cNvPr id="129" name="TextBox 128">
            <a:extLst>
              <a:ext uri="{FF2B5EF4-FFF2-40B4-BE49-F238E27FC236}">
                <a16:creationId xmlns:a16="http://schemas.microsoft.com/office/drawing/2014/main" id="{121BCCD2-8709-2BE2-8576-D8C8CE8C8184}"/>
              </a:ext>
            </a:extLst>
          </p:cNvPr>
          <p:cNvSpPr txBox="1"/>
          <p:nvPr/>
        </p:nvSpPr>
        <p:spPr>
          <a:xfrm>
            <a:off x="6623887" y="5861080"/>
            <a:ext cx="3319126"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Release hysteresis: 5-10 dB between addition and release thresholds</a:t>
            </a:r>
          </a:p>
        </p:txBody>
      </p:sp>
      <p:sp>
        <p:nvSpPr>
          <p:cNvPr id="130" name="TextBox 129">
            <a:extLst>
              <a:ext uri="{FF2B5EF4-FFF2-40B4-BE49-F238E27FC236}">
                <a16:creationId xmlns:a16="http://schemas.microsoft.com/office/drawing/2014/main" id="{CCC27BEB-B6F1-0913-75DC-D06C5ABBC57E}"/>
              </a:ext>
            </a:extLst>
          </p:cNvPr>
          <p:cNvSpPr txBox="1"/>
          <p:nvPr/>
        </p:nvSpPr>
        <p:spPr>
          <a:xfrm>
            <a:off x="6623887" y="5973813"/>
            <a:ext cx="3615401"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PDCP reordering: 40-150ms for split bearers based on path delay difference</a:t>
            </a:r>
          </a:p>
        </p:txBody>
      </p:sp>
      <p:sp>
        <p:nvSpPr>
          <p:cNvPr id="131" name="TextBox 130">
            <a:extLst>
              <a:ext uri="{FF2B5EF4-FFF2-40B4-BE49-F238E27FC236}">
                <a16:creationId xmlns:a16="http://schemas.microsoft.com/office/drawing/2014/main" id="{12440649-CEC0-15F7-2891-889E8E430ACB}"/>
              </a:ext>
            </a:extLst>
          </p:cNvPr>
          <p:cNvSpPr txBox="1"/>
          <p:nvPr/>
        </p:nvSpPr>
        <p:spPr>
          <a:xfrm>
            <a:off x="6623887" y="6086546"/>
            <a:ext cx="4057885"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Monitor KPIs continuously: Setup success &gt;95%, SCG drop &lt;2%, failure type analysis</a:t>
            </a:r>
          </a:p>
        </p:txBody>
      </p:sp>
      <p:sp>
        <p:nvSpPr>
          <p:cNvPr id="132" name="TextBox 131">
            <a:extLst>
              <a:ext uri="{FF2B5EF4-FFF2-40B4-BE49-F238E27FC236}">
                <a16:creationId xmlns:a16="http://schemas.microsoft.com/office/drawing/2014/main" id="{EE03744B-88DE-0A7A-F658-B8F4FF596A26}"/>
              </a:ext>
            </a:extLst>
          </p:cNvPr>
          <p:cNvSpPr txBox="1"/>
          <p:nvPr/>
        </p:nvSpPr>
        <p:spPr>
          <a:xfrm>
            <a:off x="6623887" y="6199278"/>
            <a:ext cx="4274782" cy="175402"/>
          </a:xfrm>
          <a:prstGeom prst="rect">
            <a:avLst/>
          </a:prstGeom>
          <a:noFill/>
        </p:spPr>
        <p:txBody>
          <a:bodyPr wrap="none" rtlCol="0">
            <a:spAutoFit/>
          </a:bodyPr>
          <a:lstStyle/>
          <a:p>
            <a:pPr algn="l"/>
            <a:r>
              <a:rPr lang="en-IN" sz="750" spc="0" baseline="0">
                <a:ln/>
                <a:solidFill>
                  <a:srgbClr val="FF0000"/>
                </a:solidFill>
                <a:latin typeface="Arial"/>
                <a:cs typeface="Arial"/>
                <a:sym typeface="Arial"/>
                <a:rtl val="0"/>
              </a:rPr>
              <a:t>• Vendor-specific: Consult RAN vendor documentation for exact parameter paths and ranges</a:t>
            </a:r>
          </a:p>
        </p:txBody>
      </p:sp>
      <p:sp>
        <p:nvSpPr>
          <p:cNvPr id="133" name="TextBox 132">
            <a:extLst>
              <a:ext uri="{FF2B5EF4-FFF2-40B4-BE49-F238E27FC236}">
                <a16:creationId xmlns:a16="http://schemas.microsoft.com/office/drawing/2014/main" id="{04D3658C-11D5-435E-A40E-53C659E97292}"/>
              </a:ext>
            </a:extLst>
          </p:cNvPr>
          <p:cNvSpPr txBox="1"/>
          <p:nvPr/>
        </p:nvSpPr>
        <p:spPr>
          <a:xfrm>
            <a:off x="6623887" y="6312011"/>
            <a:ext cx="4608403" cy="175402"/>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 Environment-dependent: Tune based on urban/rural, indoor/outdoor, UE capabilities, traffic models</a:t>
            </a:r>
          </a:p>
        </p:txBody>
      </p:sp>
    </p:spTree>
    <p:extLst>
      <p:ext uri="{BB962C8B-B14F-4D97-AF65-F5344CB8AC3E}">
        <p14:creationId xmlns:p14="http://schemas.microsoft.com/office/powerpoint/2010/main" val="583237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2C59C56-F867-214F-DA66-E80F988260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715" y="58366"/>
            <a:ext cx="11914762" cy="6660204"/>
          </a:xfrm>
          <a:prstGeom prst="rect">
            <a:avLst/>
          </a:prstGeom>
        </p:spPr>
      </p:pic>
    </p:spTree>
    <p:extLst>
      <p:ext uri="{BB962C8B-B14F-4D97-AF65-F5344CB8AC3E}">
        <p14:creationId xmlns:p14="http://schemas.microsoft.com/office/powerpoint/2010/main" val="1726569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F073-6234-0860-5D8A-7E36847FBFFF}"/>
              </a:ext>
            </a:extLst>
          </p:cNvPr>
          <p:cNvSpPr>
            <a:spLocks noGrp="1"/>
          </p:cNvSpPr>
          <p:nvPr>
            <p:ph type="title"/>
          </p:nvPr>
        </p:nvSpPr>
        <p:spPr>
          <a:xfrm>
            <a:off x="179636" y="184827"/>
            <a:ext cx="11701079" cy="398833"/>
          </a:xfrm>
        </p:spPr>
        <p:txBody>
          <a:bodyPr>
            <a:noAutofit/>
          </a:bodyPr>
          <a:lstStyle/>
          <a:p>
            <a:r>
              <a:rPr lang="en-IN" sz="2000" dirty="0"/>
              <a:t>EN-DC Enablement and UE Capability</a:t>
            </a:r>
            <a:br>
              <a:rPr lang="en-IN" sz="2000" dirty="0"/>
            </a:br>
            <a:endParaRPr lang="en-IN" sz="2000" dirty="0"/>
          </a:p>
        </p:txBody>
      </p:sp>
      <p:sp>
        <p:nvSpPr>
          <p:cNvPr id="4" name="TextBox 3">
            <a:extLst>
              <a:ext uri="{FF2B5EF4-FFF2-40B4-BE49-F238E27FC236}">
                <a16:creationId xmlns:a16="http://schemas.microsoft.com/office/drawing/2014/main" id="{FF4B78AB-01C6-22AD-2839-338E15B36114}"/>
              </a:ext>
            </a:extLst>
          </p:cNvPr>
          <p:cNvSpPr txBox="1"/>
          <p:nvPr/>
        </p:nvSpPr>
        <p:spPr>
          <a:xfrm>
            <a:off x="693906" y="1301177"/>
            <a:ext cx="11277600" cy="4570482"/>
          </a:xfrm>
          <a:prstGeom prst="rect">
            <a:avLst/>
          </a:prstGeom>
          <a:noFill/>
        </p:spPr>
        <p:txBody>
          <a:bodyPr wrap="square">
            <a:spAutoFit/>
          </a:bodyPr>
          <a:lstStyle/>
          <a:p>
            <a:pPr algn="l">
              <a:spcAft>
                <a:spcPts val="225"/>
              </a:spcAft>
              <a:buFont typeface="Arial" panose="020B0604020202020204" pitchFamily="34" charset="0"/>
              <a:buChar char="•"/>
            </a:pPr>
            <a:r>
              <a:rPr lang="en-IN" sz="1400" b="1" i="0" dirty="0" err="1">
                <a:solidFill>
                  <a:srgbClr val="1A1C1E"/>
                </a:solidFill>
                <a:effectLst/>
                <a:latin typeface="Google Sans Text"/>
              </a:rPr>
              <a:t>eNodeB</a:t>
            </a:r>
            <a:r>
              <a:rPr lang="en-IN" sz="1400" b="1" i="0" dirty="0">
                <a:solidFill>
                  <a:srgbClr val="1A1C1E"/>
                </a:solidFill>
                <a:effectLst/>
                <a:latin typeface="Google Sans Text"/>
              </a:rPr>
              <a:t> Side (Master Node - MN):</a:t>
            </a:r>
            <a:endParaRPr lang="en-IN" sz="1400" b="0" i="0" dirty="0">
              <a:solidFill>
                <a:srgbClr val="1A1C1E"/>
              </a:solidFill>
              <a:effectLst/>
              <a:latin typeface="Google Sans Text"/>
            </a:endParaRPr>
          </a:p>
          <a:p>
            <a:pPr marL="742950" lvl="1" indent="-285750" algn="l">
              <a:spcAft>
                <a:spcPts val="225"/>
              </a:spcAft>
              <a:buFont typeface="Arial" panose="020B0604020202020204" pitchFamily="34" charset="0"/>
              <a:buChar char="•"/>
            </a:pPr>
            <a:r>
              <a:rPr lang="en-IN" sz="1400" b="1" i="0" dirty="0">
                <a:solidFill>
                  <a:srgbClr val="1A1C1E"/>
                </a:solidFill>
                <a:effectLst/>
                <a:latin typeface="Google Sans Text"/>
              </a:rPr>
              <a:t>Vendor-specific feature license/switch:</a:t>
            </a:r>
            <a:r>
              <a:rPr lang="en-IN" sz="1400" b="0" i="0" dirty="0">
                <a:solidFill>
                  <a:srgbClr val="1A1C1E"/>
                </a:solidFill>
                <a:effectLst/>
                <a:latin typeface="Google Sans Text"/>
              </a:rPr>
              <a:t> E.g., </a:t>
            </a:r>
            <a:r>
              <a:rPr lang="en-IN" sz="1400" b="0" i="0" dirty="0" err="1">
                <a:solidFill>
                  <a:srgbClr val="1A1C1E"/>
                </a:solidFill>
                <a:effectLst/>
                <a:latin typeface="DM Mono" panose="020B0509040201040103" pitchFamily="49" charset="0"/>
              </a:rPr>
              <a:t>endcSupportSwitch</a:t>
            </a:r>
            <a:r>
              <a:rPr lang="en-IN" sz="1400" b="0" i="0" dirty="0">
                <a:solidFill>
                  <a:srgbClr val="1A1C1E"/>
                </a:solidFill>
                <a:effectLst/>
                <a:latin typeface="Google Sans Text"/>
              </a:rPr>
              <a:t>, </a:t>
            </a:r>
            <a:r>
              <a:rPr lang="en-IN" sz="1400" b="0" i="0" dirty="0" err="1">
                <a:solidFill>
                  <a:srgbClr val="1A1C1E"/>
                </a:solidFill>
                <a:effectLst/>
                <a:latin typeface="DM Mono" panose="020B0509040201040103" pitchFamily="49" charset="0"/>
              </a:rPr>
              <a:t>featureStateEndc</a:t>
            </a:r>
            <a:r>
              <a:rPr lang="en-IN" sz="1400" b="0" i="0" dirty="0">
                <a:solidFill>
                  <a:srgbClr val="1A1C1E"/>
                </a:solidFill>
                <a:effectLst/>
                <a:latin typeface="Google Sans Text"/>
              </a:rPr>
              <a:t>.</a:t>
            </a:r>
          </a:p>
          <a:p>
            <a:pPr marL="1143000" lvl="2" indent="-228600" algn="l">
              <a:spcAft>
                <a:spcPts val="225"/>
              </a:spcAft>
              <a:buFont typeface="Arial" panose="020B0604020202020204" pitchFamily="34" charset="0"/>
              <a:buChar char="•"/>
            </a:pPr>
            <a:r>
              <a:rPr lang="en-IN" sz="1400" b="1" i="0" dirty="0">
                <a:solidFill>
                  <a:srgbClr val="1A1C1E"/>
                </a:solidFill>
                <a:effectLst/>
                <a:latin typeface="Google Sans Text"/>
              </a:rPr>
              <a:t>Check:</a:t>
            </a:r>
            <a:r>
              <a:rPr lang="en-IN" sz="1400" b="0" i="0" dirty="0">
                <a:solidFill>
                  <a:srgbClr val="1A1C1E"/>
                </a:solidFill>
                <a:effectLst/>
                <a:latin typeface="Google Sans Text"/>
              </a:rPr>
              <a:t> Must be enabled per </a:t>
            </a:r>
            <a:r>
              <a:rPr lang="en-IN" sz="1400" b="0" i="0" dirty="0" err="1">
                <a:solidFill>
                  <a:srgbClr val="1A1C1E"/>
                </a:solidFill>
                <a:effectLst/>
                <a:latin typeface="Google Sans Text"/>
              </a:rPr>
              <a:t>eNB</a:t>
            </a:r>
            <a:r>
              <a:rPr lang="en-IN" sz="1400" b="0" i="0" dirty="0">
                <a:solidFill>
                  <a:srgbClr val="1A1C1E"/>
                </a:solidFill>
                <a:effectLst/>
                <a:latin typeface="Google Sans Text"/>
              </a:rPr>
              <a:t> or per cell.</a:t>
            </a:r>
          </a:p>
          <a:p>
            <a:pPr marL="1143000" lvl="2" indent="-228600" algn="l">
              <a:spcAft>
                <a:spcPts val="225"/>
              </a:spcAft>
              <a:buFont typeface="Arial" panose="020B0604020202020204" pitchFamily="34" charset="0"/>
              <a:buChar char="•"/>
            </a:pPr>
            <a:r>
              <a:rPr lang="en-IN" sz="1400" b="1" i="0" dirty="0">
                <a:solidFill>
                  <a:srgbClr val="1A1C1E"/>
                </a:solidFill>
                <a:effectLst/>
                <a:latin typeface="Google Sans Text"/>
              </a:rPr>
              <a:t>Default:</a:t>
            </a:r>
            <a:r>
              <a:rPr lang="en-IN" sz="1400" b="0" i="0" dirty="0">
                <a:solidFill>
                  <a:srgbClr val="1A1C1E"/>
                </a:solidFill>
                <a:effectLst/>
                <a:latin typeface="Google Sans Text"/>
              </a:rPr>
              <a:t> Often </a:t>
            </a:r>
            <a:r>
              <a:rPr lang="en-IN" sz="1400" b="0" i="0" dirty="0">
                <a:solidFill>
                  <a:srgbClr val="1A1C1E"/>
                </a:solidFill>
                <a:effectLst/>
                <a:latin typeface="DM Mono" panose="020B0509040201040103" pitchFamily="49" charset="0"/>
              </a:rPr>
              <a:t>DISABLED</a:t>
            </a:r>
            <a:r>
              <a:rPr lang="en-IN" sz="1400" b="0" i="0" dirty="0">
                <a:solidFill>
                  <a:srgbClr val="1A1C1E"/>
                </a:solidFill>
                <a:effectLst/>
                <a:latin typeface="Google Sans Text"/>
              </a:rPr>
              <a:t> initially.</a:t>
            </a:r>
          </a:p>
          <a:p>
            <a:pPr marL="1143000" lvl="2" indent="-228600" algn="l">
              <a:spcAft>
                <a:spcPts val="225"/>
              </a:spcAft>
              <a:buFont typeface="Arial" panose="020B0604020202020204" pitchFamily="34" charset="0"/>
              <a:buChar char="•"/>
            </a:pPr>
            <a:r>
              <a:rPr lang="en-IN" sz="1400" b="1" i="0" dirty="0">
                <a:solidFill>
                  <a:srgbClr val="1A1C1E"/>
                </a:solidFill>
                <a:effectLst/>
                <a:latin typeface="Google Sans Text"/>
              </a:rPr>
              <a:t>Recommended:</a:t>
            </a:r>
            <a:r>
              <a:rPr lang="en-IN" sz="1400" b="0" i="0" dirty="0">
                <a:solidFill>
                  <a:srgbClr val="1A1C1E"/>
                </a:solidFill>
                <a:effectLst/>
                <a:latin typeface="Google Sans Text"/>
              </a:rPr>
              <a:t> </a:t>
            </a:r>
            <a:r>
              <a:rPr lang="en-IN" sz="1400" b="0" i="0" dirty="0">
                <a:solidFill>
                  <a:srgbClr val="1A1C1E"/>
                </a:solidFill>
                <a:effectLst/>
                <a:latin typeface="DM Mono" panose="020B0509040201040103" pitchFamily="49" charset="0"/>
              </a:rPr>
              <a:t>ENABLED</a:t>
            </a:r>
            <a:r>
              <a:rPr lang="en-IN" sz="1400" b="0" i="0" dirty="0">
                <a:solidFill>
                  <a:srgbClr val="1A1C1E"/>
                </a:solidFill>
                <a:effectLst/>
                <a:latin typeface="Google Sans Text"/>
              </a:rPr>
              <a:t> on LTE cells intended as EN-DC anchors.</a:t>
            </a:r>
          </a:p>
          <a:p>
            <a:pPr marL="742950" lvl="1" indent="-285750" algn="l">
              <a:spcAft>
                <a:spcPts val="225"/>
              </a:spcAft>
              <a:buFont typeface="Arial" panose="020B0604020202020204" pitchFamily="34" charset="0"/>
              <a:buChar char="•"/>
            </a:pPr>
            <a:r>
              <a:rPr lang="en-IN" sz="1400" b="1" i="0" dirty="0">
                <a:solidFill>
                  <a:srgbClr val="1A1C1E"/>
                </a:solidFill>
                <a:effectLst/>
                <a:latin typeface="Google Sans Text"/>
              </a:rPr>
              <a:t>X2/</a:t>
            </a:r>
            <a:r>
              <a:rPr lang="en-IN" sz="1400" b="1" i="0" dirty="0" err="1">
                <a:solidFill>
                  <a:srgbClr val="1A1C1E"/>
                </a:solidFill>
                <a:effectLst/>
                <a:latin typeface="Google Sans Text"/>
              </a:rPr>
              <a:t>Xn</a:t>
            </a:r>
            <a:r>
              <a:rPr lang="en-IN" sz="1400" b="1" i="0" dirty="0">
                <a:solidFill>
                  <a:srgbClr val="1A1C1E"/>
                </a:solidFill>
                <a:effectLst/>
                <a:latin typeface="Google Sans Text"/>
              </a:rPr>
              <a:t> Interface Configuration:</a:t>
            </a:r>
            <a:endParaRPr lang="en-IN" sz="1400" b="0" i="0" dirty="0">
              <a:solidFill>
                <a:srgbClr val="1A1C1E"/>
              </a:solidFill>
              <a:effectLst/>
              <a:latin typeface="Google Sans Text"/>
            </a:endParaRPr>
          </a:p>
          <a:p>
            <a:pPr marL="1143000" lvl="2" indent="-228600" algn="l">
              <a:spcAft>
                <a:spcPts val="225"/>
              </a:spcAft>
              <a:buFont typeface="Arial" panose="020B0604020202020204" pitchFamily="34" charset="0"/>
              <a:buChar char="•"/>
            </a:pPr>
            <a:r>
              <a:rPr lang="en-IN" sz="1400" b="1" i="0" dirty="0">
                <a:solidFill>
                  <a:srgbClr val="1A1C1E"/>
                </a:solidFill>
                <a:effectLst/>
                <a:latin typeface="Google Sans Text"/>
              </a:rPr>
              <a:t>Parameter (Conceptual):</a:t>
            </a:r>
            <a:r>
              <a:rPr lang="en-IN" sz="1400" b="0" i="0" dirty="0">
                <a:solidFill>
                  <a:srgbClr val="1A1C1E"/>
                </a:solidFill>
                <a:effectLst/>
                <a:latin typeface="Google Sans Text"/>
              </a:rPr>
              <a:t> </a:t>
            </a:r>
            <a:r>
              <a:rPr lang="en-IN" sz="1400" b="0" i="0" dirty="0">
                <a:solidFill>
                  <a:srgbClr val="1A1C1E"/>
                </a:solidFill>
                <a:effectLst/>
                <a:latin typeface="DM Mono" panose="020B0509040201040103" pitchFamily="49" charset="0"/>
              </a:rPr>
              <a:t>x2IpAddressListToGnb</a:t>
            </a:r>
            <a:r>
              <a:rPr lang="en-IN" sz="1400" b="0" i="0" dirty="0">
                <a:solidFill>
                  <a:srgbClr val="1A1C1E"/>
                </a:solidFill>
                <a:effectLst/>
                <a:latin typeface="Google Sans Text"/>
              </a:rPr>
              <a:t>, </a:t>
            </a:r>
            <a:r>
              <a:rPr lang="en-IN" sz="1400" b="0" i="0" dirty="0" err="1">
                <a:solidFill>
                  <a:srgbClr val="1A1C1E"/>
                </a:solidFill>
                <a:effectLst/>
                <a:latin typeface="DM Mono" panose="020B0509040201040103" pitchFamily="49" charset="0"/>
              </a:rPr>
              <a:t>xnIpAddressListToGnb</a:t>
            </a:r>
            <a:r>
              <a:rPr lang="en-IN" sz="1400" b="0" i="0" dirty="0">
                <a:solidFill>
                  <a:srgbClr val="1A1C1E"/>
                </a:solidFill>
                <a:effectLst/>
                <a:latin typeface="Google Sans Text"/>
              </a:rPr>
              <a:t>, </a:t>
            </a:r>
            <a:r>
              <a:rPr lang="en-IN" sz="1400" b="0" i="0" dirty="0">
                <a:solidFill>
                  <a:srgbClr val="1A1C1E"/>
                </a:solidFill>
                <a:effectLst/>
                <a:latin typeface="DM Mono" panose="020B0509040201040103" pitchFamily="49" charset="0"/>
              </a:rPr>
              <a:t>sctpPortX2</a:t>
            </a:r>
            <a:r>
              <a:rPr lang="en-IN" sz="1400" b="0" i="0" dirty="0">
                <a:solidFill>
                  <a:srgbClr val="1A1C1E"/>
                </a:solidFill>
                <a:effectLst/>
                <a:latin typeface="Google Sans Text"/>
              </a:rPr>
              <a:t>, </a:t>
            </a:r>
            <a:r>
              <a:rPr lang="en-IN" sz="1400" b="0" i="0" dirty="0" err="1">
                <a:solidFill>
                  <a:srgbClr val="1A1C1E"/>
                </a:solidFill>
                <a:effectLst/>
                <a:latin typeface="DM Mono" panose="020B0509040201040103" pitchFamily="49" charset="0"/>
              </a:rPr>
              <a:t>sctpPortXn</a:t>
            </a:r>
            <a:r>
              <a:rPr lang="en-IN" sz="1400" b="0" i="0" dirty="0">
                <a:solidFill>
                  <a:srgbClr val="1A1C1E"/>
                </a:solidFill>
                <a:effectLst/>
                <a:latin typeface="Google Sans Text"/>
              </a:rPr>
              <a:t>.</a:t>
            </a:r>
          </a:p>
          <a:p>
            <a:pPr marL="1143000" lvl="2" indent="-228600" algn="l">
              <a:spcAft>
                <a:spcPts val="225"/>
              </a:spcAft>
              <a:buFont typeface="Arial" panose="020B0604020202020204" pitchFamily="34" charset="0"/>
              <a:buChar char="•"/>
            </a:pPr>
            <a:r>
              <a:rPr lang="en-IN" sz="1400" b="1" i="0" dirty="0">
                <a:solidFill>
                  <a:srgbClr val="1A1C1E"/>
                </a:solidFill>
                <a:effectLst/>
                <a:latin typeface="Google Sans Text"/>
              </a:rPr>
              <a:t>3GPP IE (for X2AP/</a:t>
            </a:r>
            <a:r>
              <a:rPr lang="en-IN" sz="1400" b="1" i="0" dirty="0" err="1">
                <a:solidFill>
                  <a:srgbClr val="1A1C1E"/>
                </a:solidFill>
                <a:effectLst/>
                <a:latin typeface="Google Sans Text"/>
              </a:rPr>
              <a:t>XnAP</a:t>
            </a:r>
            <a:r>
              <a:rPr lang="en-IN" sz="1400" b="1" i="0" dirty="0">
                <a:solidFill>
                  <a:srgbClr val="1A1C1E"/>
                </a:solidFill>
                <a:effectLst/>
                <a:latin typeface="Google Sans Text"/>
              </a:rPr>
              <a:t> messages):</a:t>
            </a:r>
            <a:r>
              <a:rPr lang="en-IN" sz="1400" b="0" i="0" dirty="0">
                <a:solidFill>
                  <a:srgbClr val="1A1C1E"/>
                </a:solidFill>
                <a:effectLst/>
                <a:latin typeface="Google Sans Text"/>
              </a:rPr>
              <a:t> Not directly a UE RRC param, but essential. </a:t>
            </a:r>
            <a:r>
              <a:rPr lang="en-IN" sz="1400" b="0" i="0" dirty="0" err="1">
                <a:solidFill>
                  <a:srgbClr val="1A1C1E"/>
                </a:solidFill>
                <a:effectLst/>
                <a:latin typeface="DM Mono" panose="020B0509040201040103" pitchFamily="49" charset="0"/>
              </a:rPr>
              <a:t>ServedCellsToAdd</a:t>
            </a:r>
            <a:r>
              <a:rPr lang="en-IN" sz="1400" b="0" i="0" dirty="0">
                <a:solidFill>
                  <a:srgbClr val="1A1C1E"/>
                </a:solidFill>
                <a:effectLst/>
                <a:latin typeface="Google Sans Text"/>
              </a:rPr>
              <a:t>, </a:t>
            </a:r>
            <a:r>
              <a:rPr lang="en-IN" sz="1400" b="0" i="0" dirty="0" err="1">
                <a:solidFill>
                  <a:srgbClr val="1A1C1E"/>
                </a:solidFill>
                <a:effectLst/>
                <a:latin typeface="DM Mono" panose="020B0509040201040103" pitchFamily="49" charset="0"/>
              </a:rPr>
              <a:t>ServedCellsToModify</a:t>
            </a:r>
            <a:r>
              <a:rPr lang="en-IN" sz="1400" b="0" i="0" dirty="0">
                <a:solidFill>
                  <a:srgbClr val="1A1C1E"/>
                </a:solidFill>
                <a:effectLst/>
                <a:latin typeface="Google Sans Text"/>
              </a:rPr>
              <a:t> in </a:t>
            </a:r>
            <a:r>
              <a:rPr lang="en-IN" sz="1400" b="0" i="0" dirty="0">
                <a:solidFill>
                  <a:srgbClr val="1A1C1E"/>
                </a:solidFill>
                <a:effectLst/>
                <a:latin typeface="DM Mono" panose="020B0509040201040103" pitchFamily="49" charset="0"/>
              </a:rPr>
              <a:t>ENB CONFIGURATION UPDATE</a:t>
            </a:r>
            <a:r>
              <a:rPr lang="en-IN" sz="1400" b="0" i="0" dirty="0">
                <a:solidFill>
                  <a:srgbClr val="1A1C1E"/>
                </a:solidFill>
                <a:effectLst/>
                <a:latin typeface="Google Sans Text"/>
              </a:rPr>
              <a:t> / </a:t>
            </a:r>
            <a:r>
              <a:rPr lang="en-IN" sz="1400" b="0" i="0" dirty="0">
                <a:solidFill>
                  <a:srgbClr val="1A1C1E"/>
                </a:solidFill>
                <a:effectLst/>
                <a:latin typeface="DM Mono" panose="020B0509040201040103" pitchFamily="49" charset="0"/>
              </a:rPr>
              <a:t>GNODEB CONFIGURATION UPDATE</a:t>
            </a:r>
            <a:r>
              <a:rPr lang="en-IN" sz="1400" b="0" i="0" dirty="0">
                <a:solidFill>
                  <a:srgbClr val="1A1C1E"/>
                </a:solidFill>
                <a:effectLst/>
                <a:latin typeface="Google Sans Text"/>
              </a:rPr>
              <a:t>.</a:t>
            </a:r>
          </a:p>
          <a:p>
            <a:pPr marL="1143000" lvl="2" indent="-228600" algn="l">
              <a:spcAft>
                <a:spcPts val="225"/>
              </a:spcAft>
              <a:buFont typeface="Arial" panose="020B0604020202020204" pitchFamily="34" charset="0"/>
              <a:buChar char="•"/>
            </a:pPr>
            <a:r>
              <a:rPr lang="en-IN" sz="1400" b="1" i="0" dirty="0">
                <a:solidFill>
                  <a:srgbClr val="1A1C1E"/>
                </a:solidFill>
                <a:effectLst/>
                <a:latin typeface="Google Sans Text"/>
              </a:rPr>
              <a:t>Check:</a:t>
            </a:r>
            <a:r>
              <a:rPr lang="en-IN" sz="1400" b="0" i="0" dirty="0">
                <a:solidFill>
                  <a:srgbClr val="1A1C1E"/>
                </a:solidFill>
                <a:effectLst/>
                <a:latin typeface="Google Sans Text"/>
              </a:rPr>
              <a:t> Correct IP addresses, SCTP ports, and link status to </a:t>
            </a:r>
            <a:r>
              <a:rPr lang="en-IN" sz="1400" b="0" i="0" dirty="0" err="1">
                <a:solidFill>
                  <a:srgbClr val="1A1C1E"/>
                </a:solidFill>
                <a:effectLst/>
                <a:latin typeface="Google Sans Text"/>
              </a:rPr>
              <a:t>neighboring</a:t>
            </a:r>
            <a:r>
              <a:rPr lang="en-IN" sz="1400" b="0" i="0" dirty="0">
                <a:solidFill>
                  <a:srgbClr val="1A1C1E"/>
                </a:solidFill>
                <a:effectLst/>
                <a:latin typeface="Google Sans Text"/>
              </a:rPr>
              <a:t> </a:t>
            </a:r>
            <a:r>
              <a:rPr lang="en-IN" sz="1400" b="0" i="0" dirty="0" err="1">
                <a:solidFill>
                  <a:srgbClr val="1A1C1E"/>
                </a:solidFill>
                <a:effectLst/>
                <a:latin typeface="Google Sans Text"/>
              </a:rPr>
              <a:t>gNBs</a:t>
            </a:r>
            <a:r>
              <a:rPr lang="en-IN" sz="1400" b="0" i="0" dirty="0">
                <a:solidFill>
                  <a:srgbClr val="1A1C1E"/>
                </a:solidFill>
                <a:effectLst/>
                <a:latin typeface="Google Sans Text"/>
              </a:rPr>
              <a:t>.</a:t>
            </a:r>
          </a:p>
          <a:p>
            <a:pPr marL="1143000" lvl="2" indent="-228600" algn="l">
              <a:spcAft>
                <a:spcPts val="225"/>
              </a:spcAft>
              <a:buFont typeface="Arial" panose="020B0604020202020204" pitchFamily="34" charset="0"/>
              <a:buChar char="•"/>
            </a:pPr>
            <a:r>
              <a:rPr lang="en-IN" sz="1400" b="1" i="0" dirty="0">
                <a:solidFill>
                  <a:srgbClr val="1A1C1E"/>
                </a:solidFill>
                <a:effectLst/>
                <a:latin typeface="Google Sans Text"/>
              </a:rPr>
              <a:t>Default:</a:t>
            </a:r>
            <a:r>
              <a:rPr lang="en-IN" sz="1400" b="0" i="0" dirty="0">
                <a:solidFill>
                  <a:srgbClr val="1A1C1E"/>
                </a:solidFill>
                <a:effectLst/>
                <a:latin typeface="Google Sans Text"/>
              </a:rPr>
              <a:t> Empty, requires manual configuration.</a:t>
            </a:r>
          </a:p>
          <a:p>
            <a:pPr marL="1143000" lvl="2" indent="-228600" algn="l">
              <a:spcAft>
                <a:spcPts val="225"/>
              </a:spcAft>
              <a:buFont typeface="Arial" panose="020B0604020202020204" pitchFamily="34" charset="0"/>
              <a:buChar char="•"/>
            </a:pPr>
            <a:r>
              <a:rPr lang="en-IN" sz="1400" b="1" i="0" dirty="0">
                <a:solidFill>
                  <a:srgbClr val="1A1C1E"/>
                </a:solidFill>
                <a:effectLst/>
                <a:latin typeface="Google Sans Text"/>
              </a:rPr>
              <a:t>Recommended:</a:t>
            </a:r>
            <a:r>
              <a:rPr lang="en-IN" sz="1400" b="0" i="0" dirty="0">
                <a:solidFill>
                  <a:srgbClr val="1A1C1E"/>
                </a:solidFill>
                <a:effectLst/>
                <a:latin typeface="Google Sans Text"/>
              </a:rPr>
              <a:t> All potential </a:t>
            </a:r>
            <a:r>
              <a:rPr lang="en-IN" sz="1400" b="0" i="0" dirty="0" err="1">
                <a:solidFill>
                  <a:srgbClr val="1A1C1E"/>
                </a:solidFill>
                <a:effectLst/>
                <a:latin typeface="Google Sans Text"/>
              </a:rPr>
              <a:t>neighbor</a:t>
            </a:r>
            <a:r>
              <a:rPr lang="en-IN" sz="1400" b="0" i="0" dirty="0">
                <a:solidFill>
                  <a:srgbClr val="1A1C1E"/>
                </a:solidFill>
                <a:effectLst/>
                <a:latin typeface="Google Sans Text"/>
              </a:rPr>
              <a:t> </a:t>
            </a:r>
            <a:r>
              <a:rPr lang="en-IN" sz="1400" b="0" i="0" dirty="0" err="1">
                <a:solidFill>
                  <a:srgbClr val="1A1C1E"/>
                </a:solidFill>
                <a:effectLst/>
                <a:latin typeface="Google Sans Text"/>
              </a:rPr>
              <a:t>gNBs</a:t>
            </a:r>
            <a:r>
              <a:rPr lang="en-IN" sz="1400" b="0" i="0" dirty="0">
                <a:solidFill>
                  <a:srgbClr val="1A1C1E"/>
                </a:solidFill>
                <a:effectLst/>
                <a:latin typeface="Google Sans Text"/>
              </a:rPr>
              <a:t> correctly configured and X2/</a:t>
            </a:r>
            <a:r>
              <a:rPr lang="en-IN" sz="1400" b="0" i="0" dirty="0" err="1">
                <a:solidFill>
                  <a:srgbClr val="1A1C1E"/>
                </a:solidFill>
                <a:effectLst/>
                <a:latin typeface="Google Sans Text"/>
              </a:rPr>
              <a:t>Xn</a:t>
            </a:r>
            <a:r>
              <a:rPr lang="en-IN" sz="1400" b="0" i="0" dirty="0">
                <a:solidFill>
                  <a:srgbClr val="1A1C1E"/>
                </a:solidFill>
                <a:effectLst/>
                <a:latin typeface="Google Sans Text"/>
              </a:rPr>
              <a:t> links operational.</a:t>
            </a:r>
          </a:p>
          <a:p>
            <a:pPr algn="l">
              <a:spcAft>
                <a:spcPts val="225"/>
              </a:spcAft>
              <a:buFont typeface="Arial" panose="020B0604020202020204" pitchFamily="34" charset="0"/>
              <a:buChar char="•"/>
            </a:pPr>
            <a:r>
              <a:rPr lang="en-IN" sz="1400" b="1" i="0" dirty="0">
                <a:solidFill>
                  <a:srgbClr val="1A1C1E"/>
                </a:solidFill>
                <a:effectLst/>
                <a:latin typeface="Google Sans Text"/>
              </a:rPr>
              <a:t>MME Side (Core Network):</a:t>
            </a:r>
            <a:endParaRPr lang="en-IN" sz="1400" b="0" i="0" dirty="0">
              <a:solidFill>
                <a:srgbClr val="1A1C1E"/>
              </a:solidFill>
              <a:effectLst/>
              <a:latin typeface="Google Sans Text"/>
            </a:endParaRPr>
          </a:p>
          <a:p>
            <a:pPr marL="742950" lvl="1" indent="-285750" algn="l">
              <a:spcAft>
                <a:spcPts val="225"/>
              </a:spcAft>
              <a:buFont typeface="Arial" panose="020B0604020202020204" pitchFamily="34" charset="0"/>
              <a:buChar char="•"/>
            </a:pPr>
            <a:r>
              <a:rPr lang="en-IN" sz="1400" b="1" i="0" dirty="0">
                <a:solidFill>
                  <a:srgbClr val="1A1C1E"/>
                </a:solidFill>
                <a:effectLst/>
                <a:latin typeface="Google Sans Text"/>
              </a:rPr>
              <a:t>UE Subscription &amp; MME Support:</a:t>
            </a:r>
            <a:r>
              <a:rPr lang="en-IN" sz="1400" b="0" i="0" dirty="0">
                <a:solidFill>
                  <a:srgbClr val="1A1C1E"/>
                </a:solidFill>
                <a:effectLst/>
                <a:latin typeface="Google Sans Text"/>
              </a:rPr>
              <a:t> MME must indicate "DCNR (Dual Connectivity with NR) supported" to </a:t>
            </a:r>
            <a:r>
              <a:rPr lang="en-IN" sz="1400" b="0" i="0" dirty="0" err="1">
                <a:solidFill>
                  <a:srgbClr val="1A1C1E"/>
                </a:solidFill>
                <a:effectLst/>
                <a:latin typeface="Google Sans Text"/>
              </a:rPr>
              <a:t>eNB</a:t>
            </a:r>
            <a:r>
              <a:rPr lang="en-IN" sz="1400" b="0" i="0" dirty="0">
                <a:solidFill>
                  <a:srgbClr val="1A1C1E"/>
                </a:solidFill>
                <a:effectLst/>
                <a:latin typeface="Google Sans Text"/>
              </a:rPr>
              <a:t> for the UE (part of </a:t>
            </a:r>
            <a:r>
              <a:rPr lang="en-IN" sz="1400" b="0" i="0" dirty="0" err="1">
                <a:solidFill>
                  <a:srgbClr val="1A1C1E"/>
                </a:solidFill>
                <a:effectLst/>
                <a:latin typeface="DM Mono" panose="020B0509040201040103" pitchFamily="49" charset="0"/>
              </a:rPr>
              <a:t>HandoverRestrictionList</a:t>
            </a:r>
            <a:r>
              <a:rPr lang="en-IN" sz="1400" b="0" i="0" dirty="0">
                <a:solidFill>
                  <a:srgbClr val="1A1C1E"/>
                </a:solidFill>
                <a:effectLst/>
                <a:latin typeface="Google Sans Text"/>
              </a:rPr>
              <a:t> or UE capabilities).</a:t>
            </a:r>
          </a:p>
          <a:p>
            <a:pPr marL="1143000" lvl="2" indent="-228600" algn="l">
              <a:spcAft>
                <a:spcPts val="225"/>
              </a:spcAft>
              <a:buFont typeface="Arial" panose="020B0604020202020204" pitchFamily="34" charset="0"/>
              <a:buChar char="•"/>
            </a:pPr>
            <a:r>
              <a:rPr lang="en-IN" sz="1400" b="1" i="0" dirty="0">
                <a:solidFill>
                  <a:srgbClr val="1A1C1E"/>
                </a:solidFill>
                <a:effectLst/>
                <a:latin typeface="Google Sans Text"/>
              </a:rPr>
              <a:t>Check:</a:t>
            </a:r>
            <a:r>
              <a:rPr lang="en-IN" sz="1400" b="0" i="0" dirty="0">
                <a:solidFill>
                  <a:srgbClr val="1A1C1E"/>
                </a:solidFill>
                <a:effectLst/>
                <a:latin typeface="Google Sans Text"/>
              </a:rPr>
              <a:t> MME configured to allow DCNR, UE subscription includes 5G NSA service.</a:t>
            </a:r>
          </a:p>
          <a:p>
            <a:pPr marL="1143000" lvl="2" indent="-228600" algn="l">
              <a:spcAft>
                <a:spcPts val="225"/>
              </a:spcAft>
              <a:buFont typeface="Arial" panose="020B0604020202020204" pitchFamily="34" charset="0"/>
              <a:buChar char="•"/>
            </a:pPr>
            <a:r>
              <a:rPr lang="en-IN" sz="1400" b="1" i="0" dirty="0">
                <a:solidFill>
                  <a:srgbClr val="1A1C1E"/>
                </a:solidFill>
                <a:effectLst/>
                <a:latin typeface="Google Sans Text"/>
              </a:rPr>
              <a:t>Default:</a:t>
            </a:r>
            <a:r>
              <a:rPr lang="en-IN" sz="1400" b="0" i="0" dirty="0">
                <a:solidFill>
                  <a:srgbClr val="1A1C1E"/>
                </a:solidFill>
                <a:effectLst/>
                <a:latin typeface="Google Sans Text"/>
              </a:rPr>
              <a:t> Operator/vendor dependent.</a:t>
            </a:r>
          </a:p>
          <a:p>
            <a:pPr marL="1143000" lvl="2" indent="-228600" algn="l">
              <a:spcAft>
                <a:spcPts val="225"/>
              </a:spcAft>
              <a:buFont typeface="Arial" panose="020B0604020202020204" pitchFamily="34" charset="0"/>
              <a:buChar char="•"/>
            </a:pPr>
            <a:r>
              <a:rPr lang="en-IN" sz="1400" b="1" i="0" dirty="0">
                <a:solidFill>
                  <a:srgbClr val="1A1C1E"/>
                </a:solidFill>
                <a:effectLst/>
                <a:latin typeface="Google Sans Text"/>
              </a:rPr>
              <a:t>Recommended:</a:t>
            </a:r>
            <a:r>
              <a:rPr lang="en-IN" sz="1400" b="0" i="0" dirty="0">
                <a:solidFill>
                  <a:srgbClr val="1A1C1E"/>
                </a:solidFill>
                <a:effectLst/>
                <a:latin typeface="Google Sans Text"/>
              </a:rPr>
              <a:t> Enabled for 5G subscribers.</a:t>
            </a:r>
          </a:p>
        </p:txBody>
      </p:sp>
    </p:spTree>
    <p:extLst>
      <p:ext uri="{BB962C8B-B14F-4D97-AF65-F5344CB8AC3E}">
        <p14:creationId xmlns:p14="http://schemas.microsoft.com/office/powerpoint/2010/main" val="3473344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DE3865-1098-2648-DF2D-681E853282FD}"/>
            </a:ext>
          </a:extLst>
        </p:cNvPr>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B9E48FE-2E85-D7EA-33A8-1D2E15301C4F}"/>
              </a:ext>
            </a:extLst>
          </p:cNvPr>
          <p:cNvSpPr>
            <a:spLocks noGrp="1"/>
          </p:cNvSpPr>
          <p:nvPr>
            <p:ph type="title"/>
          </p:nvPr>
        </p:nvSpPr>
        <p:spPr>
          <a:xfrm>
            <a:off x="7537528" y="1032764"/>
            <a:ext cx="4308672" cy="3224045"/>
          </a:xfrm>
        </p:spPr>
        <p:txBody>
          <a:bodyPr vert="horz" lIns="91440" tIns="45720" rIns="91440" bIns="45720" rtlCol="0" anchor="b">
            <a:normAutofit/>
          </a:bodyPr>
          <a:lstStyle/>
          <a:p>
            <a:r>
              <a:rPr lang="en-US" sz="5800" b="1" kern="1200" dirty="0">
                <a:solidFill>
                  <a:schemeClr val="tx1"/>
                </a:solidFill>
                <a:latin typeface="+mj-lt"/>
                <a:ea typeface="+mj-ea"/>
                <a:cs typeface="+mj-cs"/>
              </a:rPr>
              <a:t>Overview of 4G LTE and 5G NR</a:t>
            </a:r>
          </a:p>
        </p:txBody>
      </p:sp>
      <p:pic>
        <p:nvPicPr>
          <p:cNvPr id="20" name="Picture 19" descr="Cell towers">
            <a:extLst>
              <a:ext uri="{FF2B5EF4-FFF2-40B4-BE49-F238E27FC236}">
                <a16:creationId xmlns:a16="http://schemas.microsoft.com/office/drawing/2014/main" id="{42F61113-9FF9-DA1B-2765-0004F0CA5919}"/>
              </a:ext>
            </a:extLst>
          </p:cNvPr>
          <p:cNvPicPr>
            <a:picLocks noChangeAspect="1"/>
          </p:cNvPicPr>
          <p:nvPr/>
        </p:nvPicPr>
        <p:blipFill>
          <a:blip r:embed="rId2"/>
          <a:srcRect l="32539" r="-1" b="-1"/>
          <a:stretch>
            <a:fillRect/>
          </a:stretch>
        </p:blipFill>
        <p:spPr>
          <a:xfrm>
            <a:off x="20" y="10"/>
            <a:ext cx="6931132" cy="6857990"/>
          </a:xfrm>
          <a:prstGeom prst="rect">
            <a:avLst/>
          </a:prstGeom>
        </p:spPr>
      </p:pic>
      <p:cxnSp>
        <p:nvCxnSpPr>
          <p:cNvPr id="21" name="Straight Connector 20">
            <a:extLst>
              <a:ext uri="{FF2B5EF4-FFF2-40B4-BE49-F238E27FC236}">
                <a16:creationId xmlns:a16="http://schemas.microsoft.com/office/drawing/2014/main" id="{6CA391F1-4B2C-521B-F6A5-52C74B3034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5848" y="47115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282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6D6E3-0C3A-4697-6DFF-BA609B4C0E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B0E83C-23DE-8ECE-7EB2-C0192C2CA93A}"/>
              </a:ext>
            </a:extLst>
          </p:cNvPr>
          <p:cNvSpPr>
            <a:spLocks noGrp="1"/>
          </p:cNvSpPr>
          <p:nvPr>
            <p:ph type="title"/>
          </p:nvPr>
        </p:nvSpPr>
        <p:spPr>
          <a:xfrm>
            <a:off x="179636" y="184827"/>
            <a:ext cx="11701079" cy="398833"/>
          </a:xfrm>
        </p:spPr>
        <p:txBody>
          <a:bodyPr>
            <a:noAutofit/>
          </a:bodyPr>
          <a:lstStyle/>
          <a:p>
            <a:r>
              <a:rPr lang="en-US" sz="2000" dirty="0"/>
              <a:t>NR Measurement Configuration by </a:t>
            </a:r>
            <a:r>
              <a:rPr lang="en-US" sz="2000" dirty="0" err="1"/>
              <a:t>eNB</a:t>
            </a:r>
            <a:r>
              <a:rPr lang="en-US" sz="2000" dirty="0"/>
              <a:t> (for SCG Addition)</a:t>
            </a:r>
            <a:endParaRPr lang="en-IN" sz="2000" dirty="0"/>
          </a:p>
        </p:txBody>
      </p:sp>
      <p:sp>
        <p:nvSpPr>
          <p:cNvPr id="4" name="TextBox 3">
            <a:extLst>
              <a:ext uri="{FF2B5EF4-FFF2-40B4-BE49-F238E27FC236}">
                <a16:creationId xmlns:a16="http://schemas.microsoft.com/office/drawing/2014/main" id="{A2A7504D-793D-B42D-F81B-B41E1CBE5633}"/>
              </a:ext>
            </a:extLst>
          </p:cNvPr>
          <p:cNvSpPr txBox="1"/>
          <p:nvPr/>
        </p:nvSpPr>
        <p:spPr>
          <a:xfrm>
            <a:off x="252919" y="504616"/>
            <a:ext cx="11776953" cy="276999"/>
          </a:xfrm>
          <a:prstGeom prst="rect">
            <a:avLst/>
          </a:prstGeom>
          <a:noFill/>
        </p:spPr>
        <p:txBody>
          <a:bodyPr wrap="square">
            <a:spAutoFit/>
          </a:bodyPr>
          <a:lstStyle/>
          <a:p>
            <a:r>
              <a:rPr lang="en-US" sz="1200" dirty="0"/>
              <a:t>The </a:t>
            </a:r>
            <a:r>
              <a:rPr lang="en-US" sz="1200" dirty="0" err="1"/>
              <a:t>eNB</a:t>
            </a:r>
            <a:r>
              <a:rPr lang="en-US" sz="1200" dirty="0"/>
              <a:t> configures the UE to perform measurements on NR frequencies. This is typically done via an </a:t>
            </a:r>
            <a:r>
              <a:rPr lang="en-US" sz="1200" dirty="0" err="1"/>
              <a:t>RRCConnectionReconfiguration</a:t>
            </a:r>
            <a:r>
              <a:rPr lang="en-US" sz="1200" dirty="0"/>
              <a:t> message.</a:t>
            </a:r>
            <a:endParaRPr lang="en-IN" sz="1200" dirty="0"/>
          </a:p>
        </p:txBody>
      </p:sp>
      <p:sp>
        <p:nvSpPr>
          <p:cNvPr id="6" name="TextBox 5">
            <a:extLst>
              <a:ext uri="{FF2B5EF4-FFF2-40B4-BE49-F238E27FC236}">
                <a16:creationId xmlns:a16="http://schemas.microsoft.com/office/drawing/2014/main" id="{A2398508-66BC-A3AB-72FD-6F55AFAF38F2}"/>
              </a:ext>
            </a:extLst>
          </p:cNvPr>
          <p:cNvSpPr txBox="1"/>
          <p:nvPr/>
        </p:nvSpPr>
        <p:spPr>
          <a:xfrm>
            <a:off x="142673" y="1134490"/>
            <a:ext cx="12658927" cy="5268109"/>
          </a:xfrm>
          <a:prstGeom prst="rect">
            <a:avLst/>
          </a:prstGeom>
          <a:noFill/>
        </p:spPr>
        <p:txBody>
          <a:bodyPr wrap="square">
            <a:spAutoFit/>
          </a:bodyPr>
          <a:lstStyle/>
          <a:p>
            <a:pPr algn="l">
              <a:spcAft>
                <a:spcPts val="225"/>
              </a:spcAft>
              <a:buFont typeface="Arial" panose="020B0604020202020204" pitchFamily="34" charset="0"/>
              <a:buChar char="•"/>
            </a:pPr>
            <a:r>
              <a:rPr lang="en-IN" sz="700" b="1" i="0" dirty="0" err="1">
                <a:solidFill>
                  <a:srgbClr val="1A1C1E"/>
                </a:solidFill>
                <a:effectLst/>
                <a:latin typeface="DM Mono" panose="020B0509040201040103" pitchFamily="49" charset="0"/>
              </a:rPr>
              <a:t>MeasConfig</a:t>
            </a:r>
            <a:r>
              <a:rPr lang="en-IN" sz="700" b="1" i="0" dirty="0">
                <a:solidFill>
                  <a:srgbClr val="1A1C1E"/>
                </a:solidFill>
                <a:effectLst/>
                <a:latin typeface="Google Sans Text"/>
              </a:rPr>
              <a:t> IE (within </a:t>
            </a:r>
            <a:r>
              <a:rPr lang="en-IN" sz="700" b="1" i="0" dirty="0" err="1">
                <a:solidFill>
                  <a:srgbClr val="1A1C1E"/>
                </a:solidFill>
                <a:effectLst/>
                <a:latin typeface="DM Mono" panose="020B0509040201040103" pitchFamily="49" charset="0"/>
              </a:rPr>
              <a:t>RRCConnectionReconfiguration</a:t>
            </a:r>
            <a:r>
              <a:rPr lang="en-IN" sz="700" b="1" i="0" dirty="0">
                <a:solidFill>
                  <a:srgbClr val="1A1C1E"/>
                </a:solidFill>
                <a:effectLst/>
                <a:latin typeface="Google Sans Text"/>
              </a:rPr>
              <a:t>):</a:t>
            </a:r>
            <a:endParaRPr lang="en-IN" sz="700" b="0" i="0" dirty="0">
              <a:solidFill>
                <a:srgbClr val="1A1C1E"/>
              </a:solidFill>
              <a:effectLst/>
              <a:latin typeface="Google Sans Text"/>
            </a:endParaRPr>
          </a:p>
          <a:p>
            <a:pPr marL="742950" lvl="1" indent="-285750" algn="l">
              <a:spcAft>
                <a:spcPts val="225"/>
              </a:spcAft>
              <a:buFont typeface="Arial" panose="020B0604020202020204" pitchFamily="34" charset="0"/>
              <a:buChar char="•"/>
            </a:pPr>
            <a:r>
              <a:rPr lang="en-IN" sz="700" b="1" i="0" dirty="0" err="1">
                <a:solidFill>
                  <a:srgbClr val="1A1C1E"/>
                </a:solidFill>
                <a:effectLst/>
                <a:latin typeface="DM Mono" panose="020B0509040201040103" pitchFamily="49" charset="0"/>
              </a:rPr>
              <a:t>measObjectToAddModList</a:t>
            </a:r>
            <a:r>
              <a:rPr lang="en-IN" sz="700" b="1" i="0" dirty="0">
                <a:solidFill>
                  <a:srgbClr val="1A1C1E"/>
                </a:solidFill>
                <a:effectLst/>
                <a:latin typeface="Google Sans Text"/>
              </a:rPr>
              <a:t> -&gt; </a:t>
            </a:r>
            <a:r>
              <a:rPr lang="en-IN" sz="700" b="1" i="0" dirty="0">
                <a:solidFill>
                  <a:srgbClr val="1A1C1E"/>
                </a:solidFill>
                <a:effectLst/>
                <a:latin typeface="DM Mono" panose="020B0509040201040103" pitchFamily="49" charset="0"/>
              </a:rPr>
              <a:t>MeasObjectNR-r15</a:t>
            </a:r>
            <a:r>
              <a:rPr lang="en-IN" sz="700" b="1" i="0" dirty="0">
                <a:solidFill>
                  <a:srgbClr val="1A1C1E"/>
                </a:solidFill>
                <a:effectLst/>
                <a:latin typeface="Google Sans Text"/>
              </a:rPr>
              <a:t>:</a:t>
            </a:r>
            <a:r>
              <a:rPr lang="en-IN" sz="700" b="0" i="0" dirty="0">
                <a:solidFill>
                  <a:srgbClr val="1A1C1E"/>
                </a:solidFill>
                <a:effectLst/>
                <a:latin typeface="Google Sans Text"/>
              </a:rPr>
              <a:t> Defines </a:t>
            </a:r>
            <a:r>
              <a:rPr lang="en-IN" sz="700" b="0" i="1" dirty="0">
                <a:solidFill>
                  <a:srgbClr val="1A1C1E"/>
                </a:solidFill>
                <a:effectLst/>
                <a:latin typeface="Google Sans Text"/>
              </a:rPr>
              <a:t>what</a:t>
            </a:r>
            <a:r>
              <a:rPr lang="en-IN" sz="700" b="0" i="0" dirty="0">
                <a:solidFill>
                  <a:srgbClr val="1A1C1E"/>
                </a:solidFill>
                <a:effectLst/>
                <a:latin typeface="Google Sans Text"/>
              </a:rPr>
              <a:t> to measure.</a:t>
            </a:r>
          </a:p>
          <a:p>
            <a:pPr marL="1143000" lvl="2" indent="-228600" algn="l">
              <a:spcAft>
                <a:spcPts val="225"/>
              </a:spcAft>
              <a:buFont typeface="Arial" panose="020B0604020202020204" pitchFamily="34" charset="0"/>
              <a:buChar char="•"/>
            </a:pPr>
            <a:r>
              <a:rPr lang="en-IN" sz="700" b="1" i="0" dirty="0">
                <a:solidFill>
                  <a:srgbClr val="1A1C1E"/>
                </a:solidFill>
                <a:effectLst/>
                <a:latin typeface="DM Mono" panose="020B0509040201040103" pitchFamily="49" charset="0"/>
              </a:rPr>
              <a:t>carrierFreq-r15</a:t>
            </a:r>
            <a:r>
              <a:rPr lang="en-IN" sz="700" b="1" i="0" dirty="0">
                <a:solidFill>
                  <a:srgbClr val="1A1C1E"/>
                </a:solidFill>
                <a:effectLst/>
                <a:latin typeface="Google Sans Text"/>
              </a:rPr>
              <a:t> (ARFCN):</a:t>
            </a:r>
            <a:r>
              <a:rPr lang="en-IN" sz="700" b="0" i="0" dirty="0">
                <a:solidFill>
                  <a:srgbClr val="1A1C1E"/>
                </a:solidFill>
                <a:effectLst/>
                <a:latin typeface="Google Sans Text"/>
              </a:rPr>
              <a:t> The NR Absolute Radio Frequency Channel Number.</a:t>
            </a:r>
          </a:p>
          <a:p>
            <a:pPr marL="1600200" lvl="3" indent="-228600" algn="l">
              <a:spcAft>
                <a:spcPts val="225"/>
              </a:spcAft>
              <a:buFont typeface="Arial" panose="020B0604020202020204" pitchFamily="34" charset="0"/>
              <a:buChar char="•"/>
            </a:pPr>
            <a:r>
              <a:rPr lang="en-IN" sz="700" b="1" i="0" dirty="0">
                <a:solidFill>
                  <a:srgbClr val="1A1C1E"/>
                </a:solidFill>
                <a:effectLst/>
                <a:latin typeface="Google Sans Text"/>
              </a:rPr>
              <a:t>Check:</a:t>
            </a:r>
            <a:r>
              <a:rPr lang="en-IN" sz="700" b="0" i="0" dirty="0">
                <a:solidFill>
                  <a:srgbClr val="1A1C1E"/>
                </a:solidFill>
                <a:effectLst/>
                <a:latin typeface="Google Sans Text"/>
              </a:rPr>
              <a:t> Correct ARFCNs of deployed NR carriers.</a:t>
            </a:r>
          </a:p>
          <a:p>
            <a:pPr marL="1600200" lvl="3" indent="-228600" algn="l">
              <a:spcAft>
                <a:spcPts val="225"/>
              </a:spcAft>
              <a:buFont typeface="Arial" panose="020B0604020202020204" pitchFamily="34" charset="0"/>
              <a:buChar char="•"/>
            </a:pPr>
            <a:r>
              <a:rPr lang="en-IN" sz="700" b="1" i="0" dirty="0">
                <a:solidFill>
                  <a:srgbClr val="1A1C1E"/>
                </a:solidFill>
                <a:effectLst/>
                <a:latin typeface="Google Sans Text"/>
              </a:rPr>
              <a:t>Default:</a:t>
            </a:r>
            <a:r>
              <a:rPr lang="en-IN" sz="700" b="0" i="0" dirty="0">
                <a:solidFill>
                  <a:srgbClr val="1A1C1E"/>
                </a:solidFill>
                <a:effectLst/>
                <a:latin typeface="Google Sans Text"/>
              </a:rPr>
              <a:t> None. Must be configured.</a:t>
            </a:r>
          </a:p>
          <a:p>
            <a:pPr marL="1600200" lvl="3" indent="-228600" algn="l">
              <a:spcAft>
                <a:spcPts val="225"/>
              </a:spcAft>
              <a:buFont typeface="Arial" panose="020B0604020202020204" pitchFamily="34" charset="0"/>
              <a:buChar char="•"/>
            </a:pPr>
            <a:r>
              <a:rPr lang="en-IN" sz="700" b="1" i="0" dirty="0">
                <a:solidFill>
                  <a:srgbClr val="1A1C1E"/>
                </a:solidFill>
                <a:effectLst/>
                <a:latin typeface="Google Sans Text"/>
              </a:rPr>
              <a:t>Recommended:</a:t>
            </a:r>
            <a:r>
              <a:rPr lang="en-IN" sz="700" b="0" i="0" dirty="0">
                <a:solidFill>
                  <a:srgbClr val="1A1C1E"/>
                </a:solidFill>
                <a:effectLst/>
                <a:latin typeface="Google Sans Text"/>
              </a:rPr>
              <a:t> List all deployed </a:t>
            </a:r>
            <a:r>
              <a:rPr lang="en-IN" sz="700" b="0" i="0" dirty="0" err="1">
                <a:solidFill>
                  <a:srgbClr val="1A1C1E"/>
                </a:solidFill>
                <a:effectLst/>
                <a:latin typeface="Google Sans Text"/>
              </a:rPr>
              <a:t>neighbor</a:t>
            </a:r>
            <a:r>
              <a:rPr lang="en-IN" sz="700" b="0" i="0" dirty="0">
                <a:solidFill>
                  <a:srgbClr val="1A1C1E"/>
                </a:solidFill>
                <a:effectLst/>
                <a:latin typeface="Google Sans Text"/>
              </a:rPr>
              <a:t> NR ARFCNs.</a:t>
            </a:r>
          </a:p>
          <a:p>
            <a:pPr marL="1143000" lvl="2" indent="-228600" algn="l">
              <a:spcAft>
                <a:spcPts val="225"/>
              </a:spcAft>
              <a:buFont typeface="Arial" panose="020B0604020202020204" pitchFamily="34" charset="0"/>
              <a:buChar char="•"/>
            </a:pPr>
            <a:r>
              <a:rPr lang="en-IN" sz="700" b="1" i="0" dirty="0">
                <a:solidFill>
                  <a:srgbClr val="1A1C1E"/>
                </a:solidFill>
                <a:effectLst/>
                <a:latin typeface="DM Mono" panose="020B0509040201040103" pitchFamily="49" charset="0"/>
              </a:rPr>
              <a:t>rs-ConfigSSB-r15</a:t>
            </a:r>
            <a:r>
              <a:rPr lang="en-IN" sz="700" b="1" i="0" dirty="0">
                <a:solidFill>
                  <a:srgbClr val="1A1C1E"/>
                </a:solidFill>
                <a:effectLst/>
                <a:latin typeface="Google Sans Text"/>
              </a:rPr>
              <a:t> or </a:t>
            </a:r>
            <a:r>
              <a:rPr lang="en-IN" sz="700" b="1" i="0" dirty="0">
                <a:solidFill>
                  <a:srgbClr val="1A1C1E"/>
                </a:solidFill>
                <a:effectLst/>
                <a:latin typeface="DM Mono" panose="020B0509040201040103" pitchFamily="49" charset="0"/>
              </a:rPr>
              <a:t>ssb-ConfigMobilityNR-r15</a:t>
            </a:r>
            <a:r>
              <a:rPr lang="en-IN" sz="700" b="1" i="0" dirty="0">
                <a:solidFill>
                  <a:srgbClr val="1A1C1E"/>
                </a:solidFill>
                <a:effectLst/>
                <a:latin typeface="Google Sans Text"/>
              </a:rPr>
              <a:t>:</a:t>
            </a:r>
            <a:r>
              <a:rPr lang="en-IN" sz="700" b="0" i="0" dirty="0">
                <a:solidFill>
                  <a:srgbClr val="1A1C1E"/>
                </a:solidFill>
                <a:effectLst/>
                <a:latin typeface="Google Sans Text"/>
              </a:rPr>
              <a:t> SSB configuration.</a:t>
            </a:r>
          </a:p>
          <a:p>
            <a:pPr marL="1600200" lvl="3" indent="-228600" algn="l">
              <a:spcAft>
                <a:spcPts val="225"/>
              </a:spcAft>
              <a:buFont typeface="Arial" panose="020B0604020202020204" pitchFamily="34" charset="0"/>
              <a:buChar char="•"/>
            </a:pPr>
            <a:r>
              <a:rPr lang="en-IN" sz="700" b="0" i="0" dirty="0" err="1">
                <a:solidFill>
                  <a:srgbClr val="1A1C1E"/>
                </a:solidFill>
                <a:effectLst/>
                <a:latin typeface="DM Mono" panose="020B0509040201040103" pitchFamily="49" charset="0"/>
              </a:rPr>
              <a:t>ssb-ToMeasure</a:t>
            </a:r>
            <a:r>
              <a:rPr lang="en-IN" sz="700" b="0" i="0" dirty="0">
                <a:solidFill>
                  <a:srgbClr val="1A1C1E"/>
                </a:solidFill>
                <a:effectLst/>
                <a:latin typeface="Google Sans Text"/>
              </a:rPr>
              <a:t>: Bitmask indicating which SSBs to measure (can be </a:t>
            </a:r>
            <a:r>
              <a:rPr lang="en-IN" sz="700" b="0" i="0" dirty="0" err="1">
                <a:solidFill>
                  <a:srgbClr val="1A1C1E"/>
                </a:solidFill>
                <a:effectLst/>
                <a:latin typeface="DM Mono" panose="020B0509040201040103" pitchFamily="49" charset="0"/>
              </a:rPr>
              <a:t>shortBitmap</a:t>
            </a:r>
            <a:r>
              <a:rPr lang="en-IN" sz="700" b="0" i="0" dirty="0">
                <a:solidFill>
                  <a:srgbClr val="1A1C1E"/>
                </a:solidFill>
                <a:effectLst/>
                <a:latin typeface="Google Sans Text"/>
              </a:rPr>
              <a:t>, </a:t>
            </a:r>
            <a:r>
              <a:rPr lang="en-IN" sz="700" b="0" i="0" dirty="0" err="1">
                <a:solidFill>
                  <a:srgbClr val="1A1C1E"/>
                </a:solidFill>
                <a:effectLst/>
                <a:latin typeface="DM Mono" panose="020B0509040201040103" pitchFamily="49" charset="0"/>
              </a:rPr>
              <a:t>mediumBitmap</a:t>
            </a:r>
            <a:r>
              <a:rPr lang="en-IN" sz="700" b="0" i="0" dirty="0">
                <a:solidFill>
                  <a:srgbClr val="1A1C1E"/>
                </a:solidFill>
                <a:effectLst/>
                <a:latin typeface="Google Sans Text"/>
              </a:rPr>
              <a:t>, </a:t>
            </a:r>
            <a:r>
              <a:rPr lang="en-IN" sz="700" b="0" i="0" dirty="0" err="1">
                <a:solidFill>
                  <a:srgbClr val="1A1C1E"/>
                </a:solidFill>
                <a:effectLst/>
                <a:latin typeface="DM Mono" panose="020B0509040201040103" pitchFamily="49" charset="0"/>
              </a:rPr>
              <a:t>longBitmap</a:t>
            </a:r>
            <a:r>
              <a:rPr lang="en-IN" sz="700" b="0" i="0" dirty="0">
                <a:solidFill>
                  <a:srgbClr val="1A1C1E"/>
                </a:solidFill>
                <a:effectLst/>
                <a:latin typeface="Google Sans Text"/>
              </a:rPr>
              <a:t>).</a:t>
            </a:r>
          </a:p>
          <a:p>
            <a:pPr marL="1600200" lvl="3" indent="-228600" algn="l">
              <a:spcAft>
                <a:spcPts val="225"/>
              </a:spcAft>
              <a:buFont typeface="Arial" panose="020B0604020202020204" pitchFamily="34" charset="0"/>
              <a:buChar char="•"/>
            </a:pPr>
            <a:r>
              <a:rPr lang="en-IN" sz="700" b="0" i="0" dirty="0">
                <a:solidFill>
                  <a:srgbClr val="1A1C1E"/>
                </a:solidFill>
                <a:effectLst/>
                <a:latin typeface="DM Mono" panose="020B0509040201040103" pitchFamily="49" charset="0"/>
              </a:rPr>
              <a:t>ss-RSSI-Measurement</a:t>
            </a:r>
            <a:r>
              <a:rPr lang="en-IN" sz="700" b="0" i="0" dirty="0">
                <a:solidFill>
                  <a:srgbClr val="1A1C1E"/>
                </a:solidFill>
                <a:effectLst/>
                <a:latin typeface="Google Sans Text"/>
              </a:rPr>
              <a:t>: Boolean, enable/disable SSB RSSI measurement.</a:t>
            </a:r>
          </a:p>
          <a:p>
            <a:pPr marL="1600200" lvl="3" indent="-228600" algn="l">
              <a:spcAft>
                <a:spcPts val="225"/>
              </a:spcAft>
              <a:buFont typeface="Arial" panose="020B0604020202020204" pitchFamily="34" charset="0"/>
              <a:buChar char="•"/>
            </a:pPr>
            <a:r>
              <a:rPr lang="en-IN" sz="700" b="1" i="0" dirty="0">
                <a:solidFill>
                  <a:srgbClr val="1A1C1E"/>
                </a:solidFill>
                <a:effectLst/>
                <a:latin typeface="Google Sans Text"/>
              </a:rPr>
              <a:t>Check:</a:t>
            </a:r>
            <a:r>
              <a:rPr lang="en-IN" sz="700" b="0" i="0" dirty="0">
                <a:solidFill>
                  <a:srgbClr val="1A1C1E"/>
                </a:solidFill>
                <a:effectLst/>
                <a:latin typeface="Google Sans Text"/>
              </a:rPr>
              <a:t> Aligned with </a:t>
            </a:r>
            <a:r>
              <a:rPr lang="en-IN" sz="700" b="0" i="0" dirty="0" err="1">
                <a:solidFill>
                  <a:srgbClr val="1A1C1E"/>
                </a:solidFill>
                <a:effectLst/>
                <a:latin typeface="Google Sans Text"/>
              </a:rPr>
              <a:t>gNB's</a:t>
            </a:r>
            <a:r>
              <a:rPr lang="en-IN" sz="700" b="0" i="0" dirty="0">
                <a:solidFill>
                  <a:srgbClr val="1A1C1E"/>
                </a:solidFill>
                <a:effectLst/>
                <a:latin typeface="Google Sans Text"/>
              </a:rPr>
              <a:t> SSB transmission pattern (periodicity, subcarrier spacing if different from LTE).</a:t>
            </a:r>
          </a:p>
          <a:p>
            <a:pPr marL="1600200" lvl="3" indent="-228600" algn="l">
              <a:spcAft>
                <a:spcPts val="225"/>
              </a:spcAft>
              <a:buFont typeface="Arial" panose="020B0604020202020204" pitchFamily="34" charset="0"/>
              <a:buChar char="•"/>
            </a:pPr>
            <a:r>
              <a:rPr lang="en-IN" sz="700" b="1" i="0" dirty="0">
                <a:solidFill>
                  <a:srgbClr val="1A1C1E"/>
                </a:solidFill>
                <a:effectLst/>
                <a:latin typeface="Google Sans Text"/>
              </a:rPr>
              <a:t>Default:</a:t>
            </a:r>
            <a:r>
              <a:rPr lang="en-IN" sz="700" b="0" i="0" dirty="0">
                <a:solidFill>
                  <a:srgbClr val="1A1C1E"/>
                </a:solidFill>
                <a:effectLst/>
                <a:latin typeface="Google Sans Text"/>
              </a:rPr>
              <a:t> Vendor specific, often a conservative set.</a:t>
            </a:r>
          </a:p>
          <a:p>
            <a:pPr marL="1600200" lvl="3" indent="-228600" algn="l">
              <a:spcAft>
                <a:spcPts val="225"/>
              </a:spcAft>
              <a:buFont typeface="Arial" panose="020B0604020202020204" pitchFamily="34" charset="0"/>
              <a:buChar char="•"/>
            </a:pPr>
            <a:r>
              <a:rPr lang="en-IN" sz="700" b="1" i="0" dirty="0">
                <a:solidFill>
                  <a:srgbClr val="1A1C1E"/>
                </a:solidFill>
                <a:effectLst/>
                <a:latin typeface="Google Sans Text"/>
              </a:rPr>
              <a:t>Recommended:</a:t>
            </a:r>
            <a:r>
              <a:rPr lang="en-IN" sz="700" b="0" i="0" dirty="0">
                <a:solidFill>
                  <a:srgbClr val="1A1C1E"/>
                </a:solidFill>
                <a:effectLst/>
                <a:latin typeface="Google Sans Text"/>
              </a:rPr>
              <a:t> Match actual </a:t>
            </a:r>
            <a:r>
              <a:rPr lang="en-IN" sz="700" b="0" i="0" dirty="0" err="1">
                <a:solidFill>
                  <a:srgbClr val="1A1C1E"/>
                </a:solidFill>
                <a:effectLst/>
                <a:latin typeface="Google Sans Text"/>
              </a:rPr>
              <a:t>gNB</a:t>
            </a:r>
            <a:r>
              <a:rPr lang="en-IN" sz="700" b="0" i="0" dirty="0">
                <a:solidFill>
                  <a:srgbClr val="1A1C1E"/>
                </a:solidFill>
                <a:effectLst/>
                <a:latin typeface="Google Sans Text"/>
              </a:rPr>
              <a:t> SSB configuration. Use </a:t>
            </a:r>
            <a:r>
              <a:rPr lang="en-IN" sz="700" b="0" i="0" dirty="0" err="1">
                <a:solidFill>
                  <a:srgbClr val="1A1C1E"/>
                </a:solidFill>
                <a:effectLst/>
                <a:latin typeface="DM Mono" panose="020B0509040201040103" pitchFamily="49" charset="0"/>
              </a:rPr>
              <a:t>ssb-ToMeasure</a:t>
            </a:r>
            <a:r>
              <a:rPr lang="en-IN" sz="700" b="0" i="0" dirty="0">
                <a:solidFill>
                  <a:srgbClr val="1A1C1E"/>
                </a:solidFill>
                <a:effectLst/>
                <a:latin typeface="Google Sans Text"/>
              </a:rPr>
              <a:t> if specific SSBs are known to be strong/weak.</a:t>
            </a:r>
          </a:p>
          <a:p>
            <a:pPr marL="1143000" lvl="2" indent="-228600" algn="l">
              <a:spcAft>
                <a:spcPts val="225"/>
              </a:spcAft>
              <a:buFont typeface="Arial" panose="020B0604020202020204" pitchFamily="34" charset="0"/>
              <a:buChar char="•"/>
            </a:pPr>
            <a:r>
              <a:rPr lang="en-IN" sz="700" b="1" i="0" dirty="0">
                <a:solidFill>
                  <a:srgbClr val="1A1C1E"/>
                </a:solidFill>
                <a:effectLst/>
                <a:latin typeface="DM Mono" panose="020B0509040201040103" pitchFamily="49" charset="0"/>
              </a:rPr>
              <a:t>blackCellsToAddModList-r15</a:t>
            </a:r>
            <a:r>
              <a:rPr lang="en-IN" sz="700" b="1" i="0" dirty="0">
                <a:solidFill>
                  <a:srgbClr val="1A1C1E"/>
                </a:solidFill>
                <a:effectLst/>
                <a:latin typeface="Google Sans Text"/>
              </a:rPr>
              <a:t> / </a:t>
            </a:r>
            <a:r>
              <a:rPr lang="en-IN" sz="700" b="1" i="0" dirty="0">
                <a:solidFill>
                  <a:srgbClr val="1A1C1E"/>
                </a:solidFill>
                <a:effectLst/>
                <a:latin typeface="DM Mono" panose="020B0509040201040103" pitchFamily="49" charset="0"/>
              </a:rPr>
              <a:t>whiteCellsToAddModList-r15</a:t>
            </a:r>
            <a:r>
              <a:rPr lang="en-IN" sz="700" b="1" i="0" dirty="0">
                <a:solidFill>
                  <a:srgbClr val="1A1C1E"/>
                </a:solidFill>
                <a:effectLst/>
                <a:latin typeface="Google Sans Text"/>
              </a:rPr>
              <a:t>:</a:t>
            </a:r>
            <a:r>
              <a:rPr lang="en-IN" sz="700" b="0" i="0" dirty="0">
                <a:solidFill>
                  <a:srgbClr val="1A1C1E"/>
                </a:solidFill>
                <a:effectLst/>
                <a:latin typeface="Google Sans Text"/>
              </a:rPr>
              <a:t> PCI lists for blacklisting/whitelisting specific NR cells.</a:t>
            </a:r>
          </a:p>
          <a:p>
            <a:pPr marL="1600200" lvl="3" indent="-228600" algn="l">
              <a:spcAft>
                <a:spcPts val="225"/>
              </a:spcAft>
              <a:buFont typeface="Arial" panose="020B0604020202020204" pitchFamily="34" charset="0"/>
              <a:buChar char="•"/>
            </a:pPr>
            <a:r>
              <a:rPr lang="en-IN" sz="700" b="1" i="0" dirty="0">
                <a:solidFill>
                  <a:srgbClr val="1A1C1E"/>
                </a:solidFill>
                <a:effectLst/>
                <a:latin typeface="Google Sans Text"/>
              </a:rPr>
              <a:t>Check:</a:t>
            </a:r>
            <a:r>
              <a:rPr lang="en-IN" sz="700" b="0" i="0" dirty="0">
                <a:solidFill>
                  <a:srgbClr val="1A1C1E"/>
                </a:solidFill>
                <a:effectLst/>
                <a:latin typeface="Google Sans Text"/>
              </a:rPr>
              <a:t> Useful for specific optimization or barring problematic cells.</a:t>
            </a:r>
          </a:p>
          <a:p>
            <a:pPr marL="1600200" lvl="3" indent="-228600" algn="l">
              <a:spcAft>
                <a:spcPts val="225"/>
              </a:spcAft>
              <a:buFont typeface="Arial" panose="020B0604020202020204" pitchFamily="34" charset="0"/>
              <a:buChar char="•"/>
            </a:pPr>
            <a:r>
              <a:rPr lang="en-IN" sz="700" b="1" i="0" dirty="0">
                <a:solidFill>
                  <a:srgbClr val="1A1C1E"/>
                </a:solidFill>
                <a:effectLst/>
                <a:latin typeface="Google Sans Text"/>
              </a:rPr>
              <a:t>Default:</a:t>
            </a:r>
            <a:r>
              <a:rPr lang="en-IN" sz="700" b="0" i="0" dirty="0">
                <a:solidFill>
                  <a:srgbClr val="1A1C1E"/>
                </a:solidFill>
                <a:effectLst/>
                <a:latin typeface="Google Sans Text"/>
              </a:rPr>
              <a:t> Empty.</a:t>
            </a:r>
          </a:p>
          <a:p>
            <a:pPr marL="1600200" lvl="3" indent="-228600" algn="l">
              <a:spcAft>
                <a:spcPts val="225"/>
              </a:spcAft>
              <a:buFont typeface="Arial" panose="020B0604020202020204" pitchFamily="34" charset="0"/>
              <a:buChar char="•"/>
            </a:pPr>
            <a:r>
              <a:rPr lang="en-IN" sz="700" b="1" i="0" dirty="0">
                <a:solidFill>
                  <a:srgbClr val="1A1C1E"/>
                </a:solidFill>
                <a:effectLst/>
                <a:latin typeface="Google Sans Text"/>
              </a:rPr>
              <a:t>Recommended:</a:t>
            </a:r>
            <a:r>
              <a:rPr lang="en-IN" sz="700" b="0" i="0" dirty="0">
                <a:solidFill>
                  <a:srgbClr val="1A1C1E"/>
                </a:solidFill>
                <a:effectLst/>
                <a:latin typeface="Google Sans Text"/>
              </a:rPr>
              <a:t> Use sparingly, only when necessary.</a:t>
            </a:r>
          </a:p>
          <a:p>
            <a:pPr marL="742950" lvl="1" indent="-285750" algn="l">
              <a:spcAft>
                <a:spcPts val="225"/>
              </a:spcAft>
              <a:buFont typeface="Arial" panose="020B0604020202020204" pitchFamily="34" charset="0"/>
              <a:buChar char="•"/>
            </a:pPr>
            <a:r>
              <a:rPr lang="en-IN" sz="700" b="1" i="0" dirty="0" err="1">
                <a:solidFill>
                  <a:srgbClr val="1A1C1E"/>
                </a:solidFill>
                <a:effectLst/>
                <a:latin typeface="DM Mono" panose="020B0509040201040103" pitchFamily="49" charset="0"/>
              </a:rPr>
              <a:t>reportConfigToAddModList</a:t>
            </a:r>
            <a:r>
              <a:rPr lang="en-IN" sz="700" b="1" i="0" dirty="0">
                <a:solidFill>
                  <a:srgbClr val="1A1C1E"/>
                </a:solidFill>
                <a:effectLst/>
                <a:latin typeface="Google Sans Text"/>
              </a:rPr>
              <a:t> -&gt; </a:t>
            </a:r>
            <a:r>
              <a:rPr lang="en-IN" sz="700" b="1" i="0" dirty="0" err="1">
                <a:solidFill>
                  <a:srgbClr val="1A1C1E"/>
                </a:solidFill>
                <a:effectLst/>
                <a:latin typeface="DM Mono" panose="020B0509040201040103" pitchFamily="49" charset="0"/>
              </a:rPr>
              <a:t>ReportConfigInterRAT</a:t>
            </a:r>
            <a:r>
              <a:rPr lang="en-IN" sz="700" b="1" i="0" dirty="0">
                <a:solidFill>
                  <a:srgbClr val="1A1C1E"/>
                </a:solidFill>
                <a:effectLst/>
                <a:latin typeface="Google Sans Text"/>
              </a:rPr>
              <a:t>:</a:t>
            </a:r>
            <a:r>
              <a:rPr lang="en-IN" sz="700" b="0" i="0" dirty="0">
                <a:solidFill>
                  <a:srgbClr val="1A1C1E"/>
                </a:solidFill>
                <a:effectLst/>
                <a:latin typeface="Google Sans Text"/>
              </a:rPr>
              <a:t> Defines </a:t>
            </a:r>
            <a:r>
              <a:rPr lang="en-IN" sz="700" b="0" i="1" dirty="0">
                <a:solidFill>
                  <a:srgbClr val="1A1C1E"/>
                </a:solidFill>
                <a:effectLst/>
                <a:latin typeface="Google Sans Text"/>
              </a:rPr>
              <a:t>how and when</a:t>
            </a:r>
            <a:r>
              <a:rPr lang="en-IN" sz="700" b="0" i="0" dirty="0">
                <a:solidFill>
                  <a:srgbClr val="1A1C1E"/>
                </a:solidFill>
                <a:effectLst/>
                <a:latin typeface="Google Sans Text"/>
              </a:rPr>
              <a:t> to report.</a:t>
            </a:r>
          </a:p>
          <a:p>
            <a:pPr marL="1143000" lvl="2" indent="-228600" algn="l">
              <a:spcAft>
                <a:spcPts val="225"/>
              </a:spcAft>
              <a:buFont typeface="Arial" panose="020B0604020202020204" pitchFamily="34" charset="0"/>
              <a:buChar char="•"/>
            </a:pPr>
            <a:r>
              <a:rPr lang="en-IN" sz="700" b="1" i="0" dirty="0" err="1">
                <a:solidFill>
                  <a:srgbClr val="1A1C1E"/>
                </a:solidFill>
                <a:effectLst/>
                <a:latin typeface="DM Mono" panose="020B0509040201040103" pitchFamily="49" charset="0"/>
              </a:rPr>
              <a:t>triggerType</a:t>
            </a:r>
            <a:r>
              <a:rPr lang="en-IN" sz="700" b="1" i="0" dirty="0">
                <a:solidFill>
                  <a:srgbClr val="1A1C1E"/>
                </a:solidFill>
                <a:effectLst/>
                <a:latin typeface="Google Sans Text"/>
              </a:rPr>
              <a:t> -&gt; </a:t>
            </a:r>
            <a:r>
              <a:rPr lang="en-IN" sz="700" b="1" i="0" dirty="0">
                <a:solidFill>
                  <a:srgbClr val="1A1C1E"/>
                </a:solidFill>
                <a:effectLst/>
                <a:latin typeface="DM Mono" panose="020B0509040201040103" pitchFamily="49" charset="0"/>
              </a:rPr>
              <a:t>event</a:t>
            </a:r>
            <a:r>
              <a:rPr lang="en-IN" sz="700" b="1" i="0" dirty="0">
                <a:solidFill>
                  <a:srgbClr val="1A1C1E"/>
                </a:solidFill>
                <a:effectLst/>
                <a:latin typeface="Google Sans Text"/>
              </a:rPr>
              <a:t>:</a:t>
            </a:r>
            <a:endParaRPr lang="en-IN" sz="700" b="0" i="0" dirty="0">
              <a:solidFill>
                <a:srgbClr val="1A1C1E"/>
              </a:solidFill>
              <a:effectLst/>
              <a:latin typeface="Google Sans Text"/>
            </a:endParaRPr>
          </a:p>
          <a:p>
            <a:pPr marL="1600200" lvl="3" indent="-228600" algn="l">
              <a:spcAft>
                <a:spcPts val="225"/>
              </a:spcAft>
              <a:buFont typeface="Arial" panose="020B0604020202020204" pitchFamily="34" charset="0"/>
              <a:buChar char="•"/>
            </a:pPr>
            <a:r>
              <a:rPr lang="en-IN" sz="700" b="1" i="0" dirty="0" err="1">
                <a:solidFill>
                  <a:srgbClr val="1A1C1E"/>
                </a:solidFill>
                <a:effectLst/>
                <a:latin typeface="DM Mono" panose="020B0509040201040103" pitchFamily="49" charset="0"/>
              </a:rPr>
              <a:t>eventId</a:t>
            </a:r>
            <a:r>
              <a:rPr lang="en-IN" sz="700" b="1" i="0" dirty="0">
                <a:solidFill>
                  <a:srgbClr val="1A1C1E"/>
                </a:solidFill>
                <a:effectLst/>
                <a:latin typeface="Google Sans Text"/>
              </a:rPr>
              <a:t> -&gt; </a:t>
            </a:r>
            <a:r>
              <a:rPr lang="en-IN" sz="700" b="1" i="0" dirty="0">
                <a:solidFill>
                  <a:srgbClr val="1A1C1E"/>
                </a:solidFill>
                <a:effectLst/>
                <a:latin typeface="DM Mono" panose="020B0509040201040103" pitchFamily="49" charset="0"/>
              </a:rPr>
              <a:t>eventB1-NR-r15</a:t>
            </a:r>
            <a:r>
              <a:rPr lang="en-IN" sz="700" b="1" i="0" dirty="0">
                <a:solidFill>
                  <a:srgbClr val="1A1C1E"/>
                </a:solidFill>
                <a:effectLst/>
                <a:latin typeface="Google Sans Text"/>
              </a:rPr>
              <a:t>:</a:t>
            </a:r>
            <a:r>
              <a:rPr lang="en-IN" sz="700" b="0" i="0" dirty="0">
                <a:solidFill>
                  <a:srgbClr val="1A1C1E"/>
                </a:solidFill>
                <a:effectLst/>
                <a:latin typeface="Google Sans Text"/>
              </a:rPr>
              <a:t> Inter-RAT </a:t>
            </a:r>
            <a:r>
              <a:rPr lang="en-IN" sz="700" b="0" i="0" dirty="0" err="1">
                <a:solidFill>
                  <a:srgbClr val="1A1C1E"/>
                </a:solidFill>
                <a:effectLst/>
                <a:latin typeface="Google Sans Text"/>
              </a:rPr>
              <a:t>neighbor</a:t>
            </a:r>
            <a:r>
              <a:rPr lang="en-IN" sz="700" b="0" i="0" dirty="0">
                <a:solidFill>
                  <a:srgbClr val="1A1C1E"/>
                </a:solidFill>
                <a:effectLst/>
                <a:latin typeface="Google Sans Text"/>
              </a:rPr>
              <a:t> becomes better than a threshold.</a:t>
            </a:r>
          </a:p>
          <a:p>
            <a:pPr marL="2057400" lvl="4" indent="-228600" algn="l">
              <a:spcAft>
                <a:spcPts val="225"/>
              </a:spcAft>
              <a:buFont typeface="Arial" panose="020B0604020202020204" pitchFamily="34" charset="0"/>
              <a:buChar char="•"/>
            </a:pPr>
            <a:r>
              <a:rPr lang="en-IN" sz="700" b="1" i="0" dirty="0">
                <a:solidFill>
                  <a:srgbClr val="1A1C1E"/>
                </a:solidFill>
                <a:effectLst/>
                <a:latin typeface="DM Mono" panose="020B0509040201040103" pitchFamily="49" charset="0"/>
              </a:rPr>
              <a:t>b1-ThresholdNR-r15</a:t>
            </a:r>
            <a:r>
              <a:rPr lang="en-IN" sz="700" b="1" i="0" dirty="0">
                <a:solidFill>
                  <a:srgbClr val="1A1C1E"/>
                </a:solidFill>
                <a:effectLst/>
                <a:latin typeface="Google Sans Text"/>
              </a:rPr>
              <a:t>:</a:t>
            </a:r>
            <a:r>
              <a:rPr lang="en-IN" sz="700" b="0" i="0" dirty="0">
                <a:solidFill>
                  <a:srgbClr val="1A1C1E"/>
                </a:solidFill>
                <a:effectLst/>
                <a:latin typeface="Google Sans Text"/>
              </a:rPr>
              <a:t> Choice of </a:t>
            </a:r>
            <a:r>
              <a:rPr lang="en-IN" sz="700" b="0" i="0" dirty="0">
                <a:solidFill>
                  <a:srgbClr val="1A1C1E"/>
                </a:solidFill>
                <a:effectLst/>
                <a:latin typeface="DM Mono" panose="020B0509040201040103" pitchFamily="49" charset="0"/>
              </a:rPr>
              <a:t>nr-RSRP-r15</a:t>
            </a:r>
            <a:r>
              <a:rPr lang="en-IN" sz="700" b="0" i="0" dirty="0">
                <a:solidFill>
                  <a:srgbClr val="1A1C1E"/>
                </a:solidFill>
                <a:effectLst/>
                <a:latin typeface="Google Sans Text"/>
              </a:rPr>
              <a:t> or </a:t>
            </a:r>
            <a:r>
              <a:rPr lang="en-IN" sz="700" b="0" i="0" dirty="0">
                <a:solidFill>
                  <a:srgbClr val="1A1C1E"/>
                </a:solidFill>
                <a:effectLst/>
                <a:latin typeface="DM Mono" panose="020B0509040201040103" pitchFamily="49" charset="0"/>
              </a:rPr>
              <a:t>nr-RSRQ-r15</a:t>
            </a:r>
            <a:r>
              <a:rPr lang="en-IN" sz="700" b="0" i="0" dirty="0">
                <a:solidFill>
                  <a:srgbClr val="1A1C1E"/>
                </a:solidFill>
                <a:effectLst/>
                <a:latin typeface="Google Sans Text"/>
              </a:rPr>
              <a:t>.</a:t>
            </a:r>
          </a:p>
          <a:p>
            <a:pPr marL="2514600" lvl="5" indent="-228600" algn="l">
              <a:spcAft>
                <a:spcPts val="225"/>
              </a:spcAft>
              <a:buFont typeface="Arial" panose="020B0604020202020204" pitchFamily="34" charset="0"/>
              <a:buChar char="•"/>
            </a:pPr>
            <a:r>
              <a:rPr lang="en-IN" sz="700" b="1" i="0" dirty="0">
                <a:solidFill>
                  <a:srgbClr val="1A1C1E"/>
                </a:solidFill>
                <a:effectLst/>
                <a:latin typeface="Google Sans Text"/>
              </a:rPr>
              <a:t>Value:</a:t>
            </a:r>
            <a:r>
              <a:rPr lang="en-IN" sz="700" b="0" i="0" dirty="0">
                <a:solidFill>
                  <a:srgbClr val="1A1C1E"/>
                </a:solidFill>
                <a:effectLst/>
                <a:latin typeface="Google Sans Text"/>
              </a:rPr>
              <a:t> Integer (-156 to -31 for RSRP, -43 to 20 for RSRQ in 3GPP units). Vendor OSS shows dBm/</a:t>
            </a:r>
            <a:r>
              <a:rPr lang="en-IN" sz="700" b="0" i="0" dirty="0" err="1">
                <a:solidFill>
                  <a:srgbClr val="1A1C1E"/>
                </a:solidFill>
                <a:effectLst/>
                <a:latin typeface="Google Sans Text"/>
              </a:rPr>
              <a:t>dB.</a:t>
            </a:r>
            <a:endParaRPr lang="en-IN" sz="700" b="0" i="0" dirty="0">
              <a:solidFill>
                <a:srgbClr val="1A1C1E"/>
              </a:solidFill>
              <a:effectLst/>
              <a:latin typeface="Google Sans Text"/>
            </a:endParaRPr>
          </a:p>
          <a:p>
            <a:pPr marL="2514600" lvl="5" indent="-228600" algn="l">
              <a:spcAft>
                <a:spcPts val="225"/>
              </a:spcAft>
              <a:buFont typeface="Arial" panose="020B0604020202020204" pitchFamily="34" charset="0"/>
              <a:buChar char="•"/>
            </a:pPr>
            <a:r>
              <a:rPr lang="en-IN" sz="700" b="1" i="0" dirty="0">
                <a:solidFill>
                  <a:srgbClr val="1A1C1E"/>
                </a:solidFill>
                <a:effectLst/>
                <a:latin typeface="Google Sans Text"/>
              </a:rPr>
              <a:t>Check:</a:t>
            </a:r>
            <a:r>
              <a:rPr lang="en-IN" sz="700" b="0" i="0" dirty="0">
                <a:solidFill>
                  <a:srgbClr val="1A1C1E"/>
                </a:solidFill>
                <a:effectLst/>
                <a:latin typeface="Google Sans Text"/>
              </a:rPr>
              <a:t> Is the threshold appropriate for NR coverage?</a:t>
            </a:r>
          </a:p>
          <a:p>
            <a:pPr marL="2514600" lvl="5" indent="-228600" algn="l">
              <a:spcAft>
                <a:spcPts val="225"/>
              </a:spcAft>
              <a:buFont typeface="Arial" panose="020B0604020202020204" pitchFamily="34" charset="0"/>
              <a:buChar char="•"/>
            </a:pPr>
            <a:r>
              <a:rPr lang="en-IN" sz="700" b="1" i="0" dirty="0">
                <a:solidFill>
                  <a:srgbClr val="1A1C1E"/>
                </a:solidFill>
                <a:effectLst/>
                <a:latin typeface="Google Sans Text"/>
              </a:rPr>
              <a:t>Default Example (Vendor OSS):</a:t>
            </a:r>
            <a:r>
              <a:rPr lang="en-IN" sz="700" b="0" i="0" dirty="0">
                <a:solidFill>
                  <a:srgbClr val="1A1C1E"/>
                </a:solidFill>
                <a:effectLst/>
                <a:latin typeface="Google Sans Text"/>
              </a:rPr>
              <a:t> RSRP: -115 dBm; RSRQ: -18 </a:t>
            </a:r>
            <a:r>
              <a:rPr lang="en-IN" sz="700" b="0" i="0" dirty="0" err="1">
                <a:solidFill>
                  <a:srgbClr val="1A1C1E"/>
                </a:solidFill>
                <a:effectLst/>
                <a:latin typeface="Google Sans Text"/>
              </a:rPr>
              <a:t>dB.</a:t>
            </a:r>
            <a:endParaRPr lang="en-IN" sz="700" b="0" i="0" dirty="0">
              <a:solidFill>
                <a:srgbClr val="1A1C1E"/>
              </a:solidFill>
              <a:effectLst/>
              <a:latin typeface="Google Sans Text"/>
            </a:endParaRPr>
          </a:p>
          <a:p>
            <a:pPr marL="2514600" lvl="5" indent="-228600" algn="l">
              <a:spcAft>
                <a:spcPts val="225"/>
              </a:spcAft>
              <a:buFont typeface="Arial" panose="020B0604020202020204" pitchFamily="34" charset="0"/>
              <a:buChar char="•"/>
            </a:pPr>
            <a:r>
              <a:rPr lang="en-IN" sz="700" b="1" i="0" dirty="0">
                <a:solidFill>
                  <a:srgbClr val="1A1C1E"/>
                </a:solidFill>
                <a:effectLst/>
                <a:latin typeface="Google Sans Text"/>
              </a:rPr>
              <a:t>Recommended:</a:t>
            </a:r>
            <a:endParaRPr lang="en-IN" sz="700" b="0" i="0" dirty="0">
              <a:solidFill>
                <a:srgbClr val="1A1C1E"/>
              </a:solidFill>
              <a:effectLst/>
              <a:latin typeface="Google Sans Text"/>
            </a:endParaRPr>
          </a:p>
          <a:p>
            <a:pPr marL="2971800" lvl="6" indent="-228600" algn="l">
              <a:spcAft>
                <a:spcPts val="225"/>
              </a:spcAft>
              <a:buFont typeface="Arial" panose="020B0604020202020204" pitchFamily="34" charset="0"/>
              <a:buChar char="•"/>
            </a:pPr>
            <a:r>
              <a:rPr lang="en-IN" sz="700" b="0" i="0" dirty="0">
                <a:solidFill>
                  <a:srgbClr val="1A1C1E"/>
                </a:solidFill>
                <a:effectLst/>
                <a:latin typeface="Google Sans Text"/>
              </a:rPr>
              <a:t>RSRP: </a:t>
            </a:r>
            <a:r>
              <a:rPr lang="en-IN" sz="700" b="1" i="0" dirty="0">
                <a:solidFill>
                  <a:srgbClr val="1A1C1E"/>
                </a:solidFill>
                <a:effectLst/>
                <a:latin typeface="Google Sans Text"/>
              </a:rPr>
              <a:t>-110 to -120 dBm</a:t>
            </a:r>
            <a:r>
              <a:rPr lang="en-IN" sz="700" b="0" i="0" dirty="0">
                <a:solidFill>
                  <a:srgbClr val="1A1C1E"/>
                </a:solidFill>
                <a:effectLst/>
                <a:latin typeface="Google Sans Text"/>
              </a:rPr>
              <a:t>. Lower (e.g., -120 dBm) for more aggressive SCG addition if NR coverage is limited. Higher (e.g., -110 dBm) if NR coverage is good, to ensure a quality NR leg.</a:t>
            </a:r>
          </a:p>
          <a:p>
            <a:pPr marL="2971800" lvl="6" indent="-228600" algn="l">
              <a:spcAft>
                <a:spcPts val="225"/>
              </a:spcAft>
              <a:buFont typeface="Arial" panose="020B0604020202020204" pitchFamily="34" charset="0"/>
              <a:buChar char="•"/>
            </a:pPr>
            <a:r>
              <a:rPr lang="en-IN" sz="700" b="0" i="0" dirty="0">
                <a:solidFill>
                  <a:srgbClr val="1A1C1E"/>
                </a:solidFill>
                <a:effectLst/>
                <a:latin typeface="Google Sans Text"/>
              </a:rPr>
              <a:t>RSRQ: </a:t>
            </a:r>
            <a:r>
              <a:rPr lang="en-IN" sz="700" b="1" i="0" dirty="0">
                <a:solidFill>
                  <a:srgbClr val="1A1C1E"/>
                </a:solidFill>
                <a:effectLst/>
                <a:latin typeface="Google Sans Text"/>
              </a:rPr>
              <a:t>-16 to -20 </a:t>
            </a:r>
            <a:r>
              <a:rPr lang="en-IN" sz="700" b="1" i="0" dirty="0" err="1">
                <a:solidFill>
                  <a:srgbClr val="1A1C1E"/>
                </a:solidFill>
                <a:effectLst/>
                <a:latin typeface="Google Sans Text"/>
              </a:rPr>
              <a:t>dB</a:t>
            </a:r>
            <a:r>
              <a:rPr lang="en-IN" sz="700" b="0" i="0" dirty="0" err="1">
                <a:solidFill>
                  <a:srgbClr val="1A1C1E"/>
                </a:solidFill>
                <a:effectLst/>
                <a:latin typeface="Google Sans Text"/>
              </a:rPr>
              <a:t>.</a:t>
            </a:r>
            <a:endParaRPr lang="en-IN" sz="700" b="0" i="0" dirty="0">
              <a:solidFill>
                <a:srgbClr val="1A1C1E"/>
              </a:solidFill>
              <a:effectLst/>
              <a:latin typeface="Google Sans Text"/>
            </a:endParaRPr>
          </a:p>
          <a:p>
            <a:pPr marL="2057400" lvl="4" indent="-228600" algn="l">
              <a:spcAft>
                <a:spcPts val="225"/>
              </a:spcAft>
              <a:buFont typeface="Arial" panose="020B0604020202020204" pitchFamily="34" charset="0"/>
              <a:buChar char="•"/>
            </a:pPr>
            <a:r>
              <a:rPr lang="en-IN" sz="700" b="1" i="0" dirty="0">
                <a:solidFill>
                  <a:srgbClr val="1A1C1E"/>
                </a:solidFill>
                <a:effectLst/>
                <a:latin typeface="DM Mono" panose="020B0509040201040103" pitchFamily="49" charset="0"/>
              </a:rPr>
              <a:t>reportOnLeave-r15</a:t>
            </a:r>
            <a:r>
              <a:rPr lang="en-IN" sz="700" b="1" i="0" dirty="0">
                <a:solidFill>
                  <a:srgbClr val="1A1C1E"/>
                </a:solidFill>
                <a:effectLst/>
                <a:latin typeface="Google Sans Text"/>
              </a:rPr>
              <a:t>:</a:t>
            </a:r>
            <a:r>
              <a:rPr lang="en-IN" sz="700" b="0" i="0" dirty="0">
                <a:solidFill>
                  <a:srgbClr val="1A1C1E"/>
                </a:solidFill>
                <a:effectLst/>
                <a:latin typeface="Google Sans Text"/>
              </a:rPr>
              <a:t> Boolean. If </a:t>
            </a:r>
            <a:r>
              <a:rPr lang="en-IN" sz="700" b="0" i="0" dirty="0">
                <a:solidFill>
                  <a:srgbClr val="1A1C1E"/>
                </a:solidFill>
                <a:effectLst/>
                <a:latin typeface="DM Mono" panose="020B0509040201040103" pitchFamily="49" charset="0"/>
              </a:rPr>
              <a:t>true</a:t>
            </a:r>
            <a:r>
              <a:rPr lang="en-IN" sz="700" b="0" i="0" dirty="0">
                <a:solidFill>
                  <a:srgbClr val="1A1C1E"/>
                </a:solidFill>
                <a:effectLst/>
                <a:latin typeface="Google Sans Text"/>
              </a:rPr>
              <a:t>, report when condition is no longer met.</a:t>
            </a:r>
          </a:p>
          <a:p>
            <a:pPr marL="2057400" lvl="4" indent="-228600" algn="l">
              <a:spcAft>
                <a:spcPts val="225"/>
              </a:spcAft>
              <a:buFont typeface="Arial" panose="020B0604020202020204" pitchFamily="34" charset="0"/>
              <a:buChar char="•"/>
            </a:pPr>
            <a:r>
              <a:rPr lang="en-IN" sz="700" b="1" i="0" dirty="0">
                <a:solidFill>
                  <a:srgbClr val="1A1C1E"/>
                </a:solidFill>
                <a:effectLst/>
                <a:latin typeface="DM Mono" panose="020B0509040201040103" pitchFamily="49" charset="0"/>
              </a:rPr>
              <a:t>hysteresis-r15</a:t>
            </a:r>
            <a:r>
              <a:rPr lang="en-IN" sz="700" b="1" i="0" dirty="0">
                <a:solidFill>
                  <a:srgbClr val="1A1C1E"/>
                </a:solidFill>
                <a:effectLst/>
                <a:latin typeface="Google Sans Text"/>
              </a:rPr>
              <a:t>:</a:t>
            </a:r>
            <a:r>
              <a:rPr lang="en-IN" sz="700" b="0" i="0" dirty="0">
                <a:solidFill>
                  <a:srgbClr val="1A1C1E"/>
                </a:solidFill>
                <a:effectLst/>
                <a:latin typeface="Google Sans Text"/>
              </a:rPr>
              <a:t> (0..30 in 0.5 dB steps).</a:t>
            </a:r>
          </a:p>
          <a:p>
            <a:pPr marL="2514600" lvl="5" indent="-228600" algn="l">
              <a:spcAft>
                <a:spcPts val="225"/>
              </a:spcAft>
              <a:buFont typeface="Arial" panose="020B0604020202020204" pitchFamily="34" charset="0"/>
              <a:buChar char="•"/>
            </a:pPr>
            <a:r>
              <a:rPr lang="en-IN" sz="700" b="1" i="0" dirty="0">
                <a:solidFill>
                  <a:srgbClr val="1A1C1E"/>
                </a:solidFill>
                <a:effectLst/>
                <a:latin typeface="Google Sans Text"/>
              </a:rPr>
              <a:t>Check:</a:t>
            </a:r>
            <a:r>
              <a:rPr lang="en-IN" sz="700" b="0" i="0" dirty="0">
                <a:solidFill>
                  <a:srgbClr val="1A1C1E"/>
                </a:solidFill>
                <a:effectLst/>
                <a:latin typeface="Google Sans Text"/>
              </a:rPr>
              <a:t> Prevents ping-pong reporting.</a:t>
            </a:r>
          </a:p>
          <a:p>
            <a:pPr marL="2514600" lvl="5" indent="-228600" algn="l">
              <a:spcAft>
                <a:spcPts val="225"/>
              </a:spcAft>
              <a:buFont typeface="Arial" panose="020B0604020202020204" pitchFamily="34" charset="0"/>
              <a:buChar char="•"/>
            </a:pPr>
            <a:r>
              <a:rPr lang="en-IN" sz="700" b="1" i="0" dirty="0">
                <a:solidFill>
                  <a:srgbClr val="1A1C1E"/>
                </a:solidFill>
                <a:effectLst/>
                <a:latin typeface="Google Sans Text"/>
              </a:rPr>
              <a:t>Default Example (Vendor OSS):</a:t>
            </a:r>
            <a:r>
              <a:rPr lang="en-IN" sz="700" b="0" i="0" dirty="0">
                <a:solidFill>
                  <a:srgbClr val="1A1C1E"/>
                </a:solidFill>
                <a:effectLst/>
                <a:latin typeface="Google Sans Text"/>
              </a:rPr>
              <a:t> 2 dB (which is </a:t>
            </a:r>
            <a:r>
              <a:rPr lang="en-IN" sz="700" b="0" i="0" dirty="0">
                <a:solidFill>
                  <a:srgbClr val="1A1C1E"/>
                </a:solidFill>
                <a:effectLst/>
                <a:latin typeface="DM Mono" panose="020B0509040201040103" pitchFamily="49" charset="0"/>
              </a:rPr>
              <a:t>hysteresis = 4</a:t>
            </a:r>
            <a:r>
              <a:rPr lang="en-IN" sz="700" b="0" i="0" dirty="0">
                <a:solidFill>
                  <a:srgbClr val="1A1C1E"/>
                </a:solidFill>
                <a:effectLst/>
                <a:latin typeface="Google Sans Text"/>
              </a:rPr>
              <a:t> in 3GPP IE).</a:t>
            </a:r>
          </a:p>
          <a:p>
            <a:pPr marL="2514600" lvl="5" indent="-228600" algn="l">
              <a:spcAft>
                <a:spcPts val="225"/>
              </a:spcAft>
              <a:buFont typeface="Arial" panose="020B0604020202020204" pitchFamily="34" charset="0"/>
              <a:buChar char="•"/>
            </a:pPr>
            <a:r>
              <a:rPr lang="en-IN" sz="700" b="1" i="0" dirty="0">
                <a:solidFill>
                  <a:srgbClr val="1A1C1E"/>
                </a:solidFill>
                <a:effectLst/>
                <a:latin typeface="Google Sans Text"/>
              </a:rPr>
              <a:t>Recommended:</a:t>
            </a:r>
            <a:r>
              <a:rPr lang="en-IN" sz="700" b="0" i="0" dirty="0">
                <a:solidFill>
                  <a:srgbClr val="1A1C1E"/>
                </a:solidFill>
                <a:effectLst/>
                <a:latin typeface="Google Sans Text"/>
              </a:rPr>
              <a:t> </a:t>
            </a:r>
            <a:r>
              <a:rPr lang="en-IN" sz="700" b="1" i="0" dirty="0">
                <a:solidFill>
                  <a:srgbClr val="1A1C1E"/>
                </a:solidFill>
                <a:effectLst/>
                <a:latin typeface="Google Sans Text"/>
              </a:rPr>
              <a:t>1-3 </a:t>
            </a:r>
            <a:r>
              <a:rPr lang="en-IN" sz="700" b="1" i="0" dirty="0" err="1">
                <a:solidFill>
                  <a:srgbClr val="1A1C1E"/>
                </a:solidFill>
                <a:effectLst/>
                <a:latin typeface="Google Sans Text"/>
              </a:rPr>
              <a:t>dB</a:t>
            </a:r>
            <a:r>
              <a:rPr lang="en-IN" sz="700" b="0" i="0" dirty="0" err="1">
                <a:solidFill>
                  <a:srgbClr val="1A1C1E"/>
                </a:solidFill>
                <a:effectLst/>
                <a:latin typeface="Google Sans Text"/>
              </a:rPr>
              <a:t>.</a:t>
            </a:r>
            <a:endParaRPr lang="en-IN" sz="700" b="0" i="0" dirty="0">
              <a:solidFill>
                <a:srgbClr val="1A1C1E"/>
              </a:solidFill>
              <a:effectLst/>
              <a:latin typeface="Google Sans Text"/>
            </a:endParaRPr>
          </a:p>
          <a:p>
            <a:pPr marL="2057400" lvl="4" indent="-228600" algn="l">
              <a:spcAft>
                <a:spcPts val="225"/>
              </a:spcAft>
              <a:buFont typeface="Arial" panose="020B0604020202020204" pitchFamily="34" charset="0"/>
              <a:buChar char="•"/>
            </a:pPr>
            <a:r>
              <a:rPr lang="en-IN" sz="700" b="1" i="0" dirty="0">
                <a:solidFill>
                  <a:srgbClr val="1A1C1E"/>
                </a:solidFill>
                <a:effectLst/>
                <a:latin typeface="DM Mono" panose="020B0509040201040103" pitchFamily="49" charset="0"/>
              </a:rPr>
              <a:t>timeToTrigger-r15</a:t>
            </a:r>
            <a:r>
              <a:rPr lang="en-IN" sz="700" b="1" i="0" dirty="0">
                <a:solidFill>
                  <a:srgbClr val="1A1C1E"/>
                </a:solidFill>
                <a:effectLst/>
                <a:latin typeface="Google Sans Text"/>
              </a:rPr>
              <a:t>:</a:t>
            </a:r>
            <a:r>
              <a:rPr lang="en-IN" sz="700" b="0" i="0" dirty="0">
                <a:solidFill>
                  <a:srgbClr val="1A1C1E"/>
                </a:solidFill>
                <a:effectLst/>
                <a:latin typeface="Google Sans Text"/>
              </a:rPr>
              <a:t> (0, 40, 64, 80, 100, 128, 160, 256, 320, 480, 512, 640, 1024, 1280, 2560, 5120 </a:t>
            </a:r>
            <a:r>
              <a:rPr lang="en-IN" sz="700" b="0" i="0" dirty="0" err="1">
                <a:solidFill>
                  <a:srgbClr val="1A1C1E"/>
                </a:solidFill>
                <a:effectLst/>
                <a:latin typeface="Google Sans Text"/>
              </a:rPr>
              <a:t>ms</a:t>
            </a:r>
            <a:r>
              <a:rPr lang="en-IN" sz="700" b="0" i="0" dirty="0">
                <a:solidFill>
                  <a:srgbClr val="1A1C1E"/>
                </a:solidFill>
                <a:effectLst/>
                <a:latin typeface="Google Sans Text"/>
              </a:rPr>
              <a:t>).</a:t>
            </a:r>
          </a:p>
          <a:p>
            <a:pPr marL="2514600" lvl="5" indent="-228600" algn="l">
              <a:spcAft>
                <a:spcPts val="225"/>
              </a:spcAft>
              <a:buFont typeface="Arial" panose="020B0604020202020204" pitchFamily="34" charset="0"/>
              <a:buChar char="•"/>
            </a:pPr>
            <a:r>
              <a:rPr lang="en-IN" sz="700" b="1" i="0" dirty="0">
                <a:solidFill>
                  <a:srgbClr val="1A1C1E"/>
                </a:solidFill>
                <a:effectLst/>
                <a:latin typeface="Google Sans Text"/>
              </a:rPr>
              <a:t>Check:</a:t>
            </a:r>
            <a:r>
              <a:rPr lang="en-IN" sz="700" b="0" i="0" dirty="0">
                <a:solidFill>
                  <a:srgbClr val="1A1C1E"/>
                </a:solidFill>
                <a:effectLst/>
                <a:latin typeface="Google Sans Text"/>
              </a:rPr>
              <a:t> Balances responsiveness and stability.</a:t>
            </a:r>
          </a:p>
          <a:p>
            <a:pPr marL="2514600" lvl="5" indent="-228600" algn="l">
              <a:spcAft>
                <a:spcPts val="225"/>
              </a:spcAft>
              <a:buFont typeface="Arial" panose="020B0604020202020204" pitchFamily="34" charset="0"/>
              <a:buChar char="•"/>
            </a:pPr>
            <a:r>
              <a:rPr lang="en-IN" sz="700" b="1" i="0" dirty="0">
                <a:solidFill>
                  <a:srgbClr val="1A1C1E"/>
                </a:solidFill>
                <a:effectLst/>
                <a:latin typeface="Google Sans Text"/>
              </a:rPr>
              <a:t>Default Example (Vendor OSS):</a:t>
            </a:r>
            <a:r>
              <a:rPr lang="en-IN" sz="700" b="0" i="0" dirty="0">
                <a:solidFill>
                  <a:srgbClr val="1A1C1E"/>
                </a:solidFill>
                <a:effectLst/>
                <a:latin typeface="Google Sans Text"/>
              </a:rPr>
              <a:t> 320ms or 640ms.</a:t>
            </a:r>
          </a:p>
          <a:p>
            <a:pPr marL="2514600" lvl="5" indent="-228600" algn="l">
              <a:spcAft>
                <a:spcPts val="225"/>
              </a:spcAft>
              <a:buFont typeface="Arial" panose="020B0604020202020204" pitchFamily="34" charset="0"/>
              <a:buChar char="•"/>
            </a:pPr>
            <a:r>
              <a:rPr lang="en-IN" sz="700" b="1" i="0" dirty="0">
                <a:solidFill>
                  <a:srgbClr val="1A1C1E"/>
                </a:solidFill>
                <a:effectLst/>
                <a:latin typeface="Google Sans Text"/>
              </a:rPr>
              <a:t>Recommended:</a:t>
            </a:r>
            <a:r>
              <a:rPr lang="en-IN" sz="700" b="0" i="0" dirty="0">
                <a:solidFill>
                  <a:srgbClr val="1A1C1E"/>
                </a:solidFill>
                <a:effectLst/>
                <a:latin typeface="Google Sans Text"/>
              </a:rPr>
              <a:t> </a:t>
            </a:r>
            <a:r>
              <a:rPr lang="en-IN" sz="700" b="1" i="0" dirty="0">
                <a:solidFill>
                  <a:srgbClr val="1A1C1E"/>
                </a:solidFill>
                <a:effectLst/>
                <a:latin typeface="Google Sans Text"/>
              </a:rPr>
              <a:t>320ms - 640ms</a:t>
            </a:r>
            <a:r>
              <a:rPr lang="en-IN" sz="700" b="0" i="0" dirty="0">
                <a:solidFill>
                  <a:srgbClr val="1A1C1E"/>
                </a:solidFill>
                <a:effectLst/>
                <a:latin typeface="Google Sans Text"/>
              </a:rPr>
              <a:t>. Shorter for faster SCG addition.</a:t>
            </a:r>
          </a:p>
          <a:p>
            <a:pPr marL="1143000" lvl="2" indent="-228600" algn="l">
              <a:spcAft>
                <a:spcPts val="225"/>
              </a:spcAft>
              <a:buFont typeface="Arial" panose="020B0604020202020204" pitchFamily="34" charset="0"/>
              <a:buChar char="•"/>
            </a:pPr>
            <a:r>
              <a:rPr lang="en-IN" sz="700" b="1" i="0" dirty="0">
                <a:solidFill>
                  <a:srgbClr val="1A1C1E"/>
                </a:solidFill>
                <a:effectLst/>
                <a:latin typeface="DM Mono" panose="020B0509040201040103" pitchFamily="49" charset="0"/>
              </a:rPr>
              <a:t>maxReportCells-r15</a:t>
            </a:r>
            <a:r>
              <a:rPr lang="en-IN" sz="700" b="1" i="0" dirty="0">
                <a:solidFill>
                  <a:srgbClr val="1A1C1E"/>
                </a:solidFill>
                <a:effectLst/>
                <a:latin typeface="Google Sans Text"/>
              </a:rPr>
              <a:t>:</a:t>
            </a:r>
            <a:r>
              <a:rPr lang="en-IN" sz="700" b="0" i="0" dirty="0">
                <a:solidFill>
                  <a:srgbClr val="1A1C1E"/>
                </a:solidFill>
                <a:effectLst/>
                <a:latin typeface="Google Sans Text"/>
              </a:rPr>
              <a:t> Max NR cells to include in one measurement report.</a:t>
            </a:r>
          </a:p>
          <a:p>
            <a:pPr marL="1600200" lvl="3" indent="-228600" algn="l">
              <a:spcAft>
                <a:spcPts val="225"/>
              </a:spcAft>
              <a:buFont typeface="Arial" panose="020B0604020202020204" pitchFamily="34" charset="0"/>
              <a:buChar char="•"/>
            </a:pPr>
            <a:r>
              <a:rPr lang="en-IN" sz="700" b="1" i="0" dirty="0">
                <a:solidFill>
                  <a:srgbClr val="1A1C1E"/>
                </a:solidFill>
                <a:effectLst/>
                <a:latin typeface="Google Sans Text"/>
              </a:rPr>
              <a:t>Default:</a:t>
            </a:r>
            <a:r>
              <a:rPr lang="en-IN" sz="700" b="0" i="0" dirty="0">
                <a:solidFill>
                  <a:srgbClr val="1A1C1E"/>
                </a:solidFill>
                <a:effectLst/>
                <a:latin typeface="Google Sans Text"/>
              </a:rPr>
              <a:t> 1 or 2.</a:t>
            </a:r>
          </a:p>
          <a:p>
            <a:pPr marL="1600200" lvl="3" indent="-228600" algn="l">
              <a:spcAft>
                <a:spcPts val="225"/>
              </a:spcAft>
              <a:buFont typeface="Arial" panose="020B0604020202020204" pitchFamily="34" charset="0"/>
              <a:buChar char="•"/>
            </a:pPr>
            <a:r>
              <a:rPr lang="en-IN" sz="700" b="1" i="0" dirty="0">
                <a:solidFill>
                  <a:srgbClr val="1A1C1E"/>
                </a:solidFill>
                <a:effectLst/>
                <a:latin typeface="Google Sans Text"/>
              </a:rPr>
              <a:t>Recommended:</a:t>
            </a:r>
            <a:r>
              <a:rPr lang="en-IN" sz="700" b="0" i="0" dirty="0">
                <a:solidFill>
                  <a:srgbClr val="1A1C1E"/>
                </a:solidFill>
                <a:effectLst/>
                <a:latin typeface="Google Sans Text"/>
              </a:rPr>
              <a:t> 1 to 4, depending on how many strong NR cells are typically found.</a:t>
            </a:r>
          </a:p>
          <a:p>
            <a:pPr marL="742950" lvl="1" indent="-285750" algn="l">
              <a:spcAft>
                <a:spcPts val="225"/>
              </a:spcAft>
              <a:buFont typeface="Arial" panose="020B0604020202020204" pitchFamily="34" charset="0"/>
              <a:buChar char="•"/>
            </a:pPr>
            <a:r>
              <a:rPr lang="en-IN" sz="700" b="1" i="0" dirty="0" err="1">
                <a:solidFill>
                  <a:srgbClr val="1A1C1E"/>
                </a:solidFill>
                <a:effectLst/>
                <a:latin typeface="DM Mono" panose="020B0509040201040103" pitchFamily="49" charset="0"/>
              </a:rPr>
              <a:t>measIdToAddModList</a:t>
            </a:r>
            <a:r>
              <a:rPr lang="en-IN" sz="700" b="1" i="0" dirty="0">
                <a:solidFill>
                  <a:srgbClr val="1A1C1E"/>
                </a:solidFill>
                <a:effectLst/>
                <a:latin typeface="Google Sans Text"/>
              </a:rPr>
              <a:t>:</a:t>
            </a:r>
            <a:r>
              <a:rPr lang="en-IN" sz="700" b="0" i="0" dirty="0">
                <a:solidFill>
                  <a:srgbClr val="1A1C1E"/>
                </a:solidFill>
                <a:effectLst/>
                <a:latin typeface="Google Sans Text"/>
              </a:rPr>
              <a:t> Links a </a:t>
            </a:r>
            <a:r>
              <a:rPr lang="en-IN" sz="700" b="0" i="0" dirty="0" err="1">
                <a:solidFill>
                  <a:srgbClr val="1A1C1E"/>
                </a:solidFill>
                <a:effectLst/>
                <a:latin typeface="DM Mono" panose="020B0509040201040103" pitchFamily="49" charset="0"/>
              </a:rPr>
              <a:t>measObjectId</a:t>
            </a:r>
            <a:r>
              <a:rPr lang="en-IN" sz="700" b="0" i="0" dirty="0">
                <a:solidFill>
                  <a:srgbClr val="1A1C1E"/>
                </a:solidFill>
                <a:effectLst/>
                <a:latin typeface="Google Sans Text"/>
              </a:rPr>
              <a:t> with a </a:t>
            </a:r>
            <a:r>
              <a:rPr lang="en-IN" sz="700" b="0" i="0" dirty="0" err="1">
                <a:solidFill>
                  <a:srgbClr val="1A1C1E"/>
                </a:solidFill>
                <a:effectLst/>
                <a:latin typeface="DM Mono" panose="020B0509040201040103" pitchFamily="49" charset="0"/>
              </a:rPr>
              <a:t>reportConfigId</a:t>
            </a:r>
            <a:r>
              <a:rPr lang="en-IN" sz="700" b="0" i="0" dirty="0">
                <a:solidFill>
                  <a:srgbClr val="1A1C1E"/>
                </a:solidFill>
                <a:effectLst/>
                <a:latin typeface="Google Sans Text"/>
              </a:rPr>
              <a:t>.</a:t>
            </a:r>
          </a:p>
        </p:txBody>
      </p:sp>
    </p:spTree>
    <p:extLst>
      <p:ext uri="{BB962C8B-B14F-4D97-AF65-F5344CB8AC3E}">
        <p14:creationId xmlns:p14="http://schemas.microsoft.com/office/powerpoint/2010/main" val="2253553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64013-6920-6478-CC73-39D4A9D656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07DFAE-91BE-CC0C-7460-AF94E93C1667}"/>
              </a:ext>
            </a:extLst>
          </p:cNvPr>
          <p:cNvSpPr>
            <a:spLocks noGrp="1"/>
          </p:cNvSpPr>
          <p:nvPr>
            <p:ph type="title"/>
          </p:nvPr>
        </p:nvSpPr>
        <p:spPr>
          <a:xfrm>
            <a:off x="179636" y="184827"/>
            <a:ext cx="11701079" cy="398833"/>
          </a:xfrm>
        </p:spPr>
        <p:txBody>
          <a:bodyPr>
            <a:noAutofit/>
          </a:bodyPr>
          <a:lstStyle/>
          <a:p>
            <a:r>
              <a:rPr lang="en-US" sz="2000" dirty="0"/>
              <a:t>NR Measurement Configuration by </a:t>
            </a:r>
            <a:r>
              <a:rPr lang="en-US" sz="2000" dirty="0" err="1"/>
              <a:t>eNB</a:t>
            </a:r>
            <a:r>
              <a:rPr lang="en-US" sz="2000" dirty="0"/>
              <a:t> (for SCG Addition)</a:t>
            </a:r>
            <a:endParaRPr lang="en-IN" sz="2000" dirty="0"/>
          </a:p>
        </p:txBody>
      </p:sp>
      <p:sp>
        <p:nvSpPr>
          <p:cNvPr id="4" name="TextBox 3">
            <a:extLst>
              <a:ext uri="{FF2B5EF4-FFF2-40B4-BE49-F238E27FC236}">
                <a16:creationId xmlns:a16="http://schemas.microsoft.com/office/drawing/2014/main" id="{5AC75CD6-641B-3889-7340-7951C3506546}"/>
              </a:ext>
            </a:extLst>
          </p:cNvPr>
          <p:cNvSpPr txBox="1"/>
          <p:nvPr/>
        </p:nvSpPr>
        <p:spPr>
          <a:xfrm>
            <a:off x="252919" y="504616"/>
            <a:ext cx="11776953" cy="276999"/>
          </a:xfrm>
          <a:prstGeom prst="rect">
            <a:avLst/>
          </a:prstGeom>
          <a:noFill/>
        </p:spPr>
        <p:txBody>
          <a:bodyPr wrap="square">
            <a:spAutoFit/>
          </a:bodyPr>
          <a:lstStyle/>
          <a:p>
            <a:r>
              <a:rPr lang="en-US" sz="1200" dirty="0"/>
              <a:t>The </a:t>
            </a:r>
            <a:r>
              <a:rPr lang="en-US" sz="1200" dirty="0" err="1"/>
              <a:t>eNB</a:t>
            </a:r>
            <a:r>
              <a:rPr lang="en-US" sz="1200" dirty="0"/>
              <a:t> configures the UE to perform measurements on NR frequencies. This is typically done via an </a:t>
            </a:r>
            <a:r>
              <a:rPr lang="en-US" sz="1200" dirty="0" err="1"/>
              <a:t>RRCConnectionReconfiguration</a:t>
            </a:r>
            <a:r>
              <a:rPr lang="en-US" sz="1200" dirty="0"/>
              <a:t> message.</a:t>
            </a:r>
            <a:endParaRPr lang="en-IN" sz="1200" dirty="0"/>
          </a:p>
        </p:txBody>
      </p:sp>
      <p:sp>
        <p:nvSpPr>
          <p:cNvPr id="6" name="TextBox 5">
            <a:extLst>
              <a:ext uri="{FF2B5EF4-FFF2-40B4-BE49-F238E27FC236}">
                <a16:creationId xmlns:a16="http://schemas.microsoft.com/office/drawing/2014/main" id="{3575BD09-F51A-674E-27F9-A077939C86EB}"/>
              </a:ext>
            </a:extLst>
          </p:cNvPr>
          <p:cNvSpPr txBox="1"/>
          <p:nvPr/>
        </p:nvSpPr>
        <p:spPr>
          <a:xfrm>
            <a:off x="285345" y="1329043"/>
            <a:ext cx="11744527" cy="1164421"/>
          </a:xfrm>
          <a:prstGeom prst="rect">
            <a:avLst/>
          </a:prstGeom>
          <a:noFill/>
        </p:spPr>
        <p:txBody>
          <a:bodyPr wrap="square">
            <a:spAutoFit/>
          </a:bodyPr>
          <a:lstStyle/>
          <a:p>
            <a:pPr algn="l">
              <a:spcAft>
                <a:spcPts val="225"/>
              </a:spcAft>
              <a:buFont typeface="Arial" panose="020B0604020202020204" pitchFamily="34" charset="0"/>
              <a:buChar char="•"/>
            </a:pPr>
            <a:r>
              <a:rPr lang="en-IN" sz="1050" b="1" i="0" dirty="0">
                <a:solidFill>
                  <a:srgbClr val="1A1C1E"/>
                </a:solidFill>
                <a:effectLst/>
                <a:latin typeface="Google Sans Text"/>
              </a:rPr>
              <a:t>LTE Serving Cell Condition (</a:t>
            </a:r>
            <a:r>
              <a:rPr lang="en-IN" sz="1050" b="1" i="0" dirty="0" err="1">
                <a:solidFill>
                  <a:srgbClr val="1A1C1E"/>
                </a:solidFill>
                <a:effectLst/>
                <a:latin typeface="Google Sans Text"/>
              </a:rPr>
              <a:t>eNB</a:t>
            </a:r>
            <a:r>
              <a:rPr lang="en-IN" sz="1050" b="1" i="0" dirty="0">
                <a:solidFill>
                  <a:srgbClr val="1A1C1E"/>
                </a:solidFill>
                <a:effectLst/>
                <a:latin typeface="Google Sans Text"/>
              </a:rPr>
              <a:t> internal logic, can be influenced by A-event thresholds):</a:t>
            </a:r>
            <a:endParaRPr lang="en-IN" sz="1050" b="0" i="0" dirty="0">
              <a:solidFill>
                <a:srgbClr val="1A1C1E"/>
              </a:solidFill>
              <a:effectLst/>
              <a:latin typeface="Google Sans Text"/>
            </a:endParaRPr>
          </a:p>
          <a:p>
            <a:pPr marL="742950" lvl="1" indent="-285750" algn="l">
              <a:spcAft>
                <a:spcPts val="225"/>
              </a:spcAft>
              <a:buFont typeface="Arial" panose="020B0604020202020204" pitchFamily="34" charset="0"/>
              <a:buChar char="•"/>
            </a:pPr>
            <a:r>
              <a:rPr lang="en-IN" sz="1050" b="0" i="0" dirty="0">
                <a:solidFill>
                  <a:srgbClr val="1A1C1E"/>
                </a:solidFill>
                <a:effectLst/>
                <a:latin typeface="Google Sans Text"/>
              </a:rPr>
              <a:t>Often, B1 measurements for NR are only triggered if the serving LTE cell quality is above a certain threshold (e.g., using Event A3/A5 logic: </a:t>
            </a:r>
            <a:r>
              <a:rPr lang="en-IN" sz="1050" b="0" i="0" dirty="0">
                <a:solidFill>
                  <a:srgbClr val="1A1C1E"/>
                </a:solidFill>
                <a:effectLst/>
                <a:latin typeface="DM Mono" panose="020B0509040201040103" pitchFamily="49" charset="0"/>
              </a:rPr>
              <a:t>a3-Offset</a:t>
            </a:r>
            <a:r>
              <a:rPr lang="en-IN" sz="1050" b="0" i="0" dirty="0">
                <a:solidFill>
                  <a:srgbClr val="1A1C1E"/>
                </a:solidFill>
                <a:effectLst/>
                <a:latin typeface="Google Sans Text"/>
              </a:rPr>
              <a:t>, </a:t>
            </a:r>
            <a:r>
              <a:rPr lang="en-IN" sz="1050" b="0" i="0" dirty="0">
                <a:solidFill>
                  <a:srgbClr val="1A1C1E"/>
                </a:solidFill>
                <a:effectLst/>
                <a:latin typeface="DM Mono" panose="020B0509040201040103" pitchFamily="49" charset="0"/>
              </a:rPr>
              <a:t>a5-Threshold1/2</a:t>
            </a:r>
            <a:r>
              <a:rPr lang="en-IN" sz="1050" b="0" i="0" dirty="0">
                <a:solidFill>
                  <a:srgbClr val="1A1C1E"/>
                </a:solidFill>
                <a:effectLst/>
                <a:latin typeface="Google Sans Text"/>
              </a:rPr>
              <a:t>). This ensures the LTE leg is stable enough to support EN-DC.</a:t>
            </a:r>
          </a:p>
          <a:p>
            <a:pPr marL="742950" lvl="1" indent="-285750" algn="l">
              <a:spcAft>
                <a:spcPts val="225"/>
              </a:spcAft>
              <a:buFont typeface="Arial" panose="020B0604020202020204" pitchFamily="34" charset="0"/>
              <a:buChar char="•"/>
            </a:pPr>
            <a:r>
              <a:rPr lang="en-IN" sz="1050" b="1" i="0" dirty="0">
                <a:solidFill>
                  <a:srgbClr val="1A1C1E"/>
                </a:solidFill>
                <a:effectLst/>
                <a:latin typeface="Google Sans Text"/>
              </a:rPr>
              <a:t>Parameter (Vendor conceptual):</a:t>
            </a:r>
            <a:r>
              <a:rPr lang="en-IN" sz="1050" b="0" i="0" dirty="0">
                <a:solidFill>
                  <a:srgbClr val="1A1C1E"/>
                </a:solidFill>
                <a:effectLst/>
                <a:latin typeface="Google Sans Text"/>
              </a:rPr>
              <a:t> </a:t>
            </a:r>
            <a:r>
              <a:rPr lang="en-IN" sz="1050" b="0" i="0" dirty="0" err="1">
                <a:solidFill>
                  <a:srgbClr val="1A1C1E"/>
                </a:solidFill>
                <a:effectLst/>
                <a:latin typeface="DM Mono" panose="020B0509040201040103" pitchFamily="49" charset="0"/>
              </a:rPr>
              <a:t>lteQualityThresholdForNrMeas</a:t>
            </a:r>
            <a:r>
              <a:rPr lang="en-IN" sz="1050" b="0" i="0" dirty="0">
                <a:solidFill>
                  <a:srgbClr val="1A1C1E"/>
                </a:solidFill>
                <a:effectLst/>
                <a:latin typeface="Google Sans Text"/>
              </a:rPr>
              <a:t>, </a:t>
            </a:r>
            <a:r>
              <a:rPr lang="en-IN" sz="1050" b="0" i="0" dirty="0" err="1">
                <a:solidFill>
                  <a:srgbClr val="1A1C1E"/>
                </a:solidFill>
                <a:effectLst/>
                <a:latin typeface="DM Mono" panose="020B0509040201040103" pitchFamily="49" charset="0"/>
              </a:rPr>
              <a:t>lteRsrpMinForEnDcAttempt</a:t>
            </a:r>
            <a:r>
              <a:rPr lang="en-IN" sz="1050" b="0" i="0" dirty="0">
                <a:solidFill>
                  <a:srgbClr val="1A1C1E"/>
                </a:solidFill>
                <a:effectLst/>
                <a:latin typeface="Google Sans Text"/>
              </a:rPr>
              <a:t>.</a:t>
            </a:r>
          </a:p>
          <a:p>
            <a:pPr marL="742950" lvl="1" indent="-285750" algn="l">
              <a:spcAft>
                <a:spcPts val="225"/>
              </a:spcAft>
              <a:buFont typeface="Arial" panose="020B0604020202020204" pitchFamily="34" charset="0"/>
              <a:buChar char="•"/>
            </a:pPr>
            <a:r>
              <a:rPr lang="en-IN" sz="1050" b="1" i="0" dirty="0">
                <a:solidFill>
                  <a:srgbClr val="1A1C1E"/>
                </a:solidFill>
                <a:effectLst/>
                <a:latin typeface="Google Sans Text"/>
              </a:rPr>
              <a:t>Check:</a:t>
            </a:r>
            <a:r>
              <a:rPr lang="en-IN" sz="1050" b="0" i="0" dirty="0">
                <a:solidFill>
                  <a:srgbClr val="1A1C1E"/>
                </a:solidFill>
                <a:effectLst/>
                <a:latin typeface="Google Sans Text"/>
              </a:rPr>
              <a:t> Ensure LTE conditions are reasonable and don't unnecessarily prevent NR measurements.</a:t>
            </a:r>
          </a:p>
          <a:p>
            <a:pPr marL="742950" lvl="1" indent="-285750" algn="l">
              <a:spcAft>
                <a:spcPts val="225"/>
              </a:spcAft>
              <a:buFont typeface="Arial" panose="020B0604020202020204" pitchFamily="34" charset="0"/>
              <a:buChar char="•"/>
            </a:pPr>
            <a:r>
              <a:rPr lang="en-IN" sz="1050" b="1" i="0" dirty="0">
                <a:solidFill>
                  <a:srgbClr val="1A1C1E"/>
                </a:solidFill>
                <a:effectLst/>
                <a:latin typeface="Google Sans Text"/>
              </a:rPr>
              <a:t>Recommended:</a:t>
            </a:r>
            <a:r>
              <a:rPr lang="en-IN" sz="1050" b="0" i="0" dirty="0">
                <a:solidFill>
                  <a:srgbClr val="1A1C1E"/>
                </a:solidFill>
                <a:effectLst/>
                <a:latin typeface="Google Sans Text"/>
              </a:rPr>
              <a:t> LTE RSRP &gt; -105 dBm or -100 dBm before attempting SCG addition.</a:t>
            </a:r>
          </a:p>
        </p:txBody>
      </p:sp>
    </p:spTree>
    <p:extLst>
      <p:ext uri="{BB962C8B-B14F-4D97-AF65-F5344CB8AC3E}">
        <p14:creationId xmlns:p14="http://schemas.microsoft.com/office/powerpoint/2010/main" val="1508900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19DC2-E128-42C9-036A-DA370A490A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BED1C-C5CC-6013-A428-2A23BEE2DFFF}"/>
              </a:ext>
            </a:extLst>
          </p:cNvPr>
          <p:cNvSpPr>
            <a:spLocks noGrp="1"/>
          </p:cNvSpPr>
          <p:nvPr>
            <p:ph type="title"/>
          </p:nvPr>
        </p:nvSpPr>
        <p:spPr>
          <a:xfrm>
            <a:off x="179636" y="184827"/>
            <a:ext cx="11701079" cy="398833"/>
          </a:xfrm>
        </p:spPr>
        <p:txBody>
          <a:bodyPr>
            <a:noAutofit/>
          </a:bodyPr>
          <a:lstStyle/>
          <a:p>
            <a:r>
              <a:rPr lang="en-US" sz="2000" dirty="0"/>
              <a:t>SCG Addition Configuration (in </a:t>
            </a:r>
            <a:r>
              <a:rPr lang="en-US" sz="2000" dirty="0" err="1"/>
              <a:t>RRCConnectionReconfiguration</a:t>
            </a:r>
            <a:r>
              <a:rPr lang="en-US" sz="2000" dirty="0"/>
              <a:t>)</a:t>
            </a:r>
            <a:endParaRPr lang="en-IN" sz="2000" dirty="0"/>
          </a:p>
        </p:txBody>
      </p:sp>
      <p:sp>
        <p:nvSpPr>
          <p:cNvPr id="4" name="TextBox 3">
            <a:extLst>
              <a:ext uri="{FF2B5EF4-FFF2-40B4-BE49-F238E27FC236}">
                <a16:creationId xmlns:a16="http://schemas.microsoft.com/office/drawing/2014/main" id="{C17D36EB-5E86-FB69-D17F-654F6A9807E8}"/>
              </a:ext>
            </a:extLst>
          </p:cNvPr>
          <p:cNvSpPr txBox="1"/>
          <p:nvPr/>
        </p:nvSpPr>
        <p:spPr>
          <a:xfrm>
            <a:off x="220494" y="532869"/>
            <a:ext cx="11407302" cy="369332"/>
          </a:xfrm>
          <a:prstGeom prst="rect">
            <a:avLst/>
          </a:prstGeom>
          <a:noFill/>
        </p:spPr>
        <p:txBody>
          <a:bodyPr wrap="square">
            <a:spAutoFit/>
          </a:bodyPr>
          <a:lstStyle/>
          <a:p>
            <a:r>
              <a:rPr lang="en-US" dirty="0"/>
              <a:t>When the </a:t>
            </a:r>
            <a:r>
              <a:rPr lang="en-US" dirty="0" err="1"/>
              <a:t>eNB</a:t>
            </a:r>
            <a:r>
              <a:rPr lang="en-US" dirty="0"/>
              <a:t> decides to add an NR SCG based on measurement reports:</a:t>
            </a:r>
            <a:endParaRPr lang="en-IN" dirty="0"/>
          </a:p>
        </p:txBody>
      </p:sp>
      <p:sp>
        <p:nvSpPr>
          <p:cNvPr id="6" name="TextBox 5">
            <a:extLst>
              <a:ext uri="{FF2B5EF4-FFF2-40B4-BE49-F238E27FC236}">
                <a16:creationId xmlns:a16="http://schemas.microsoft.com/office/drawing/2014/main" id="{75EF449E-B99A-EA03-5EBC-E3B7DA689A84}"/>
              </a:ext>
            </a:extLst>
          </p:cNvPr>
          <p:cNvSpPr txBox="1"/>
          <p:nvPr/>
        </p:nvSpPr>
        <p:spPr>
          <a:xfrm>
            <a:off x="311286" y="1119094"/>
            <a:ext cx="11621310" cy="5093702"/>
          </a:xfrm>
          <a:prstGeom prst="rect">
            <a:avLst/>
          </a:prstGeom>
          <a:noFill/>
        </p:spPr>
        <p:txBody>
          <a:bodyPr wrap="square">
            <a:spAutoFit/>
          </a:bodyPr>
          <a:lstStyle/>
          <a:p>
            <a:pPr algn="l">
              <a:spcAft>
                <a:spcPts val="225"/>
              </a:spcAft>
              <a:buFont typeface="Arial" panose="020B0604020202020204" pitchFamily="34" charset="0"/>
              <a:buChar char="•"/>
            </a:pPr>
            <a:r>
              <a:rPr lang="en-IN" sz="1000" b="1" i="0" dirty="0" err="1">
                <a:solidFill>
                  <a:srgbClr val="1A1C1E"/>
                </a:solidFill>
                <a:effectLst/>
                <a:latin typeface="DM Mono" panose="020B0509040201040103" pitchFamily="49" charset="0"/>
              </a:rPr>
              <a:t>secondaryCellGroup</a:t>
            </a:r>
            <a:r>
              <a:rPr lang="en-IN" sz="1000" b="1" i="0" dirty="0">
                <a:solidFill>
                  <a:srgbClr val="1A1C1E"/>
                </a:solidFill>
                <a:effectLst/>
                <a:latin typeface="Google Sans Text"/>
              </a:rPr>
              <a:t> -&gt; </a:t>
            </a:r>
            <a:r>
              <a:rPr lang="en-IN" sz="1000" b="1" i="0" dirty="0">
                <a:solidFill>
                  <a:srgbClr val="1A1C1E"/>
                </a:solidFill>
                <a:effectLst/>
                <a:latin typeface="DM Mono" panose="020B0509040201040103" pitchFamily="49" charset="0"/>
              </a:rPr>
              <a:t>nr-SecondaryCellGroupConfig-r15</a:t>
            </a:r>
            <a:r>
              <a:rPr lang="en-IN" sz="1000" b="1" i="0" dirty="0">
                <a:solidFill>
                  <a:srgbClr val="1A1C1E"/>
                </a:solidFill>
                <a:effectLst/>
                <a:latin typeface="Google Sans Text"/>
              </a:rPr>
              <a:t> IE:</a:t>
            </a:r>
            <a:r>
              <a:rPr lang="en-IN" sz="1000" b="0" i="0" dirty="0">
                <a:solidFill>
                  <a:srgbClr val="1A1C1E"/>
                </a:solidFill>
                <a:effectLst/>
                <a:latin typeface="Google Sans Text"/>
              </a:rPr>
              <a:t> This is the main container.</a:t>
            </a:r>
          </a:p>
          <a:p>
            <a:pPr marL="742950" lvl="1" indent="-285750" algn="l">
              <a:spcAft>
                <a:spcPts val="225"/>
              </a:spcAft>
              <a:buFont typeface="Arial" panose="020B0604020202020204" pitchFamily="34" charset="0"/>
              <a:buChar char="•"/>
            </a:pPr>
            <a:r>
              <a:rPr lang="en-IN" sz="1000" b="1" i="0" dirty="0">
                <a:solidFill>
                  <a:srgbClr val="1A1C1E"/>
                </a:solidFill>
                <a:effectLst/>
                <a:latin typeface="DM Mono" panose="020B0509040201040103" pitchFamily="49" charset="0"/>
              </a:rPr>
              <a:t>cellGroupId-r15</a:t>
            </a:r>
            <a:r>
              <a:rPr lang="en-IN" sz="1000" b="1" i="0" dirty="0">
                <a:solidFill>
                  <a:srgbClr val="1A1C1E"/>
                </a:solidFill>
                <a:effectLst/>
                <a:latin typeface="Google Sans Text"/>
              </a:rPr>
              <a:t>:</a:t>
            </a:r>
            <a:r>
              <a:rPr lang="en-IN" sz="1000" b="0" i="0" dirty="0">
                <a:solidFill>
                  <a:srgbClr val="1A1C1E"/>
                </a:solidFill>
                <a:effectLst/>
                <a:latin typeface="Google Sans Text"/>
              </a:rPr>
              <a:t> (1..maxSCG-r15). Identifies the SCG.</a:t>
            </a:r>
          </a:p>
          <a:p>
            <a:pPr marL="742950" lvl="1" indent="-285750" algn="l">
              <a:spcAft>
                <a:spcPts val="225"/>
              </a:spcAft>
              <a:buFont typeface="Arial" panose="020B0604020202020204" pitchFamily="34" charset="0"/>
              <a:buChar char="•"/>
            </a:pPr>
            <a:r>
              <a:rPr lang="en-IN" sz="1000" b="1" i="0" dirty="0">
                <a:solidFill>
                  <a:srgbClr val="1A1C1E"/>
                </a:solidFill>
                <a:effectLst/>
                <a:latin typeface="DM Mono" panose="020B0509040201040103" pitchFamily="49" charset="0"/>
              </a:rPr>
              <a:t>rlc-BearerToAddModListSCG-r15</a:t>
            </a:r>
            <a:r>
              <a:rPr lang="en-IN" sz="1000" b="1" i="0" dirty="0">
                <a:solidFill>
                  <a:srgbClr val="1A1C1E"/>
                </a:solidFill>
                <a:effectLst/>
                <a:latin typeface="Google Sans Text"/>
              </a:rPr>
              <a:t> / </a:t>
            </a:r>
            <a:r>
              <a:rPr lang="en-IN" sz="1000" b="1" i="0" dirty="0">
                <a:solidFill>
                  <a:srgbClr val="1A1C1E"/>
                </a:solidFill>
                <a:effectLst/>
                <a:latin typeface="DM Mono" panose="020B0509040201040103" pitchFamily="49" charset="0"/>
              </a:rPr>
              <a:t>rlc-BearerToReleaseListSCG-r15</a:t>
            </a:r>
            <a:r>
              <a:rPr lang="en-IN" sz="1000" b="1" i="0" dirty="0">
                <a:solidFill>
                  <a:srgbClr val="1A1C1E"/>
                </a:solidFill>
                <a:effectLst/>
                <a:latin typeface="Google Sans Text"/>
              </a:rPr>
              <a:t>:</a:t>
            </a:r>
            <a:r>
              <a:rPr lang="en-IN" sz="1000" b="0" i="0" dirty="0">
                <a:solidFill>
                  <a:srgbClr val="1A1C1E"/>
                </a:solidFill>
                <a:effectLst/>
                <a:latin typeface="Google Sans Text"/>
              </a:rPr>
              <a:t> For configuring RLC bearers on SCG (SN-terminated bearers).</a:t>
            </a:r>
          </a:p>
          <a:p>
            <a:pPr marL="1143000" lvl="2" indent="-228600" algn="l">
              <a:spcAft>
                <a:spcPts val="225"/>
              </a:spcAft>
              <a:buFont typeface="Arial" panose="020B0604020202020204" pitchFamily="34" charset="0"/>
              <a:buChar char="•"/>
            </a:pPr>
            <a:r>
              <a:rPr lang="en-IN" sz="1000" b="0" i="0" dirty="0">
                <a:solidFill>
                  <a:srgbClr val="1A1C1E"/>
                </a:solidFill>
                <a:effectLst/>
                <a:latin typeface="Google Sans Text"/>
              </a:rPr>
              <a:t>For each bearer: </a:t>
            </a:r>
            <a:r>
              <a:rPr lang="en-IN" sz="1000" b="0" i="0" dirty="0">
                <a:solidFill>
                  <a:srgbClr val="1A1C1E"/>
                </a:solidFill>
                <a:effectLst/>
                <a:latin typeface="DM Mono" panose="020B0509040201040103" pitchFamily="49" charset="0"/>
              </a:rPr>
              <a:t>logicalChannelIdentitySCG-r15</a:t>
            </a:r>
            <a:r>
              <a:rPr lang="en-IN" sz="1000" b="0" i="0" dirty="0">
                <a:solidFill>
                  <a:srgbClr val="1A1C1E"/>
                </a:solidFill>
                <a:effectLst/>
                <a:latin typeface="Google Sans Text"/>
              </a:rPr>
              <a:t>, </a:t>
            </a:r>
            <a:r>
              <a:rPr lang="en-IN" sz="1000" b="0" i="0" dirty="0" err="1">
                <a:solidFill>
                  <a:srgbClr val="1A1C1E"/>
                </a:solidFill>
                <a:effectLst/>
                <a:latin typeface="DM Mono" panose="020B0509040201040103" pitchFamily="49" charset="0"/>
              </a:rPr>
              <a:t>servedRadioBearer</a:t>
            </a:r>
            <a:r>
              <a:rPr lang="en-IN" sz="1000" b="0" i="0" dirty="0">
                <a:solidFill>
                  <a:srgbClr val="1A1C1E"/>
                </a:solidFill>
                <a:effectLst/>
                <a:latin typeface="Google Sans Text"/>
              </a:rPr>
              <a:t>, </a:t>
            </a:r>
            <a:r>
              <a:rPr lang="en-IN" sz="1000" b="0" i="0" dirty="0">
                <a:solidFill>
                  <a:srgbClr val="1A1C1E"/>
                </a:solidFill>
                <a:effectLst/>
                <a:latin typeface="DM Mono" panose="020B0509040201040103" pitchFamily="49" charset="0"/>
              </a:rPr>
              <a:t>rlc-ConfigSCG-r15</a:t>
            </a:r>
            <a:r>
              <a:rPr lang="en-IN" sz="1000" b="0" i="0" dirty="0">
                <a:solidFill>
                  <a:srgbClr val="1A1C1E"/>
                </a:solidFill>
                <a:effectLst/>
                <a:latin typeface="Google Sans Text"/>
              </a:rPr>
              <a:t> (AM/UM, timers), </a:t>
            </a:r>
            <a:r>
              <a:rPr lang="en-IN" sz="1000" b="1" i="0" dirty="0">
                <a:solidFill>
                  <a:srgbClr val="1A1C1E"/>
                </a:solidFill>
                <a:effectLst/>
                <a:latin typeface="DM Mono" panose="020B0509040201040103" pitchFamily="49" charset="0"/>
              </a:rPr>
              <a:t>pdcp-ConfigSCG-r15</a:t>
            </a:r>
            <a:r>
              <a:rPr lang="en-IN" sz="1000" b="0" i="0" dirty="0">
                <a:solidFill>
                  <a:srgbClr val="1A1C1E"/>
                </a:solidFill>
                <a:effectLst/>
                <a:latin typeface="Google Sans Text"/>
              </a:rPr>
              <a:t>.</a:t>
            </a:r>
          </a:p>
          <a:p>
            <a:pPr marL="1143000" lvl="2" indent="-228600" algn="l">
              <a:spcAft>
                <a:spcPts val="225"/>
              </a:spcAft>
              <a:buFont typeface="Arial" panose="020B0604020202020204" pitchFamily="34" charset="0"/>
              <a:buChar char="•"/>
            </a:pPr>
            <a:r>
              <a:rPr lang="en-IN" sz="1000" b="1" i="0" dirty="0">
                <a:solidFill>
                  <a:srgbClr val="1A1C1E"/>
                </a:solidFill>
                <a:effectLst/>
                <a:latin typeface="DM Mono" panose="020B0509040201040103" pitchFamily="49" charset="0"/>
              </a:rPr>
              <a:t>pdcp-ConfigSCG-r15</a:t>
            </a:r>
            <a:r>
              <a:rPr lang="en-IN" sz="1000" b="1" i="0" dirty="0">
                <a:solidFill>
                  <a:srgbClr val="1A1C1E"/>
                </a:solidFill>
                <a:effectLst/>
                <a:latin typeface="Google Sans Text"/>
              </a:rPr>
              <a:t> -&gt; </a:t>
            </a:r>
            <a:r>
              <a:rPr lang="en-IN" sz="1000" b="1" i="0" dirty="0">
                <a:solidFill>
                  <a:srgbClr val="1A1C1E"/>
                </a:solidFill>
                <a:effectLst/>
                <a:latin typeface="DM Mono" panose="020B0509040201040103" pitchFamily="49" charset="0"/>
              </a:rPr>
              <a:t>pdcp-SN-SizeUL-r15</a:t>
            </a:r>
            <a:r>
              <a:rPr lang="en-IN" sz="1000" b="1" i="0" dirty="0">
                <a:solidFill>
                  <a:srgbClr val="1A1C1E"/>
                </a:solidFill>
                <a:effectLst/>
                <a:latin typeface="Google Sans Text"/>
              </a:rPr>
              <a:t> / </a:t>
            </a:r>
            <a:r>
              <a:rPr lang="en-IN" sz="1000" b="1" i="0" dirty="0">
                <a:solidFill>
                  <a:srgbClr val="1A1C1E"/>
                </a:solidFill>
                <a:effectLst/>
                <a:latin typeface="DM Mono" panose="020B0509040201040103" pitchFamily="49" charset="0"/>
              </a:rPr>
              <a:t>pdcp-SN-SizeDL-r15</a:t>
            </a:r>
            <a:r>
              <a:rPr lang="en-IN" sz="1000" b="1" i="0" dirty="0">
                <a:solidFill>
                  <a:srgbClr val="1A1C1E"/>
                </a:solidFill>
                <a:effectLst/>
                <a:latin typeface="Google Sans Text"/>
              </a:rPr>
              <a:t>:</a:t>
            </a:r>
            <a:r>
              <a:rPr lang="en-IN" sz="1000" b="0" i="0" dirty="0">
                <a:solidFill>
                  <a:srgbClr val="1A1C1E"/>
                </a:solidFill>
                <a:effectLst/>
                <a:latin typeface="Google Sans Text"/>
              </a:rPr>
              <a:t> (</a:t>
            </a:r>
            <a:r>
              <a:rPr lang="en-IN" sz="1000" b="0" i="0" dirty="0">
                <a:solidFill>
                  <a:srgbClr val="1A1C1E"/>
                </a:solidFill>
                <a:effectLst/>
                <a:latin typeface="DM Mono" panose="020B0509040201040103" pitchFamily="49" charset="0"/>
              </a:rPr>
              <a:t>len12bits</a:t>
            </a:r>
            <a:r>
              <a:rPr lang="en-IN" sz="1000" b="0" i="0" dirty="0">
                <a:solidFill>
                  <a:srgbClr val="1A1C1E"/>
                </a:solidFill>
                <a:effectLst/>
                <a:latin typeface="Google Sans Text"/>
              </a:rPr>
              <a:t> or </a:t>
            </a:r>
            <a:r>
              <a:rPr lang="en-IN" sz="1000" b="0" i="0" dirty="0">
                <a:solidFill>
                  <a:srgbClr val="1A1C1E"/>
                </a:solidFill>
                <a:effectLst/>
                <a:latin typeface="DM Mono" panose="020B0509040201040103" pitchFamily="49" charset="0"/>
              </a:rPr>
              <a:t>len18bits</a:t>
            </a:r>
            <a:r>
              <a:rPr lang="en-IN" sz="1000" b="0" i="0" dirty="0">
                <a:solidFill>
                  <a:srgbClr val="1A1C1E"/>
                </a:solidFill>
                <a:effectLst/>
                <a:latin typeface="Google Sans Text"/>
              </a:rPr>
              <a:t>).</a:t>
            </a:r>
          </a:p>
          <a:p>
            <a:pPr marL="1600200" lvl="3" indent="-228600" algn="l">
              <a:spcAft>
                <a:spcPts val="225"/>
              </a:spcAft>
              <a:buFont typeface="Arial" panose="020B0604020202020204" pitchFamily="34" charset="0"/>
              <a:buChar char="•"/>
            </a:pPr>
            <a:r>
              <a:rPr lang="en-IN" sz="1000" b="1" i="0" dirty="0">
                <a:solidFill>
                  <a:srgbClr val="1A1C1E"/>
                </a:solidFill>
                <a:effectLst/>
                <a:latin typeface="Google Sans Text"/>
              </a:rPr>
              <a:t>Check:</a:t>
            </a:r>
            <a:r>
              <a:rPr lang="en-IN" sz="1000" b="0" i="0" dirty="0">
                <a:solidFill>
                  <a:srgbClr val="1A1C1E"/>
                </a:solidFill>
                <a:effectLst/>
                <a:latin typeface="Google Sans Text"/>
              </a:rPr>
              <a:t> UE and </a:t>
            </a:r>
            <a:r>
              <a:rPr lang="en-IN" sz="1000" b="0" i="0" dirty="0" err="1">
                <a:solidFill>
                  <a:srgbClr val="1A1C1E"/>
                </a:solidFill>
                <a:effectLst/>
                <a:latin typeface="Google Sans Text"/>
              </a:rPr>
              <a:t>gNB</a:t>
            </a:r>
            <a:r>
              <a:rPr lang="en-IN" sz="1000" b="0" i="0" dirty="0">
                <a:solidFill>
                  <a:srgbClr val="1A1C1E"/>
                </a:solidFill>
                <a:effectLst/>
                <a:latin typeface="Google Sans Text"/>
              </a:rPr>
              <a:t> support for 18-bit SN.</a:t>
            </a:r>
          </a:p>
          <a:p>
            <a:pPr marL="1600200" lvl="3" indent="-228600" algn="l">
              <a:spcAft>
                <a:spcPts val="225"/>
              </a:spcAft>
              <a:buFont typeface="Arial" panose="020B0604020202020204" pitchFamily="34" charset="0"/>
              <a:buChar char="•"/>
            </a:pPr>
            <a:r>
              <a:rPr lang="en-IN" sz="1000" b="1" i="0" dirty="0">
                <a:solidFill>
                  <a:srgbClr val="1A1C1E"/>
                </a:solidFill>
                <a:effectLst/>
                <a:latin typeface="Google Sans Text"/>
              </a:rPr>
              <a:t>Default:</a:t>
            </a:r>
            <a:r>
              <a:rPr lang="en-IN" sz="1000" b="0" i="0" dirty="0">
                <a:solidFill>
                  <a:srgbClr val="1A1C1E"/>
                </a:solidFill>
                <a:effectLst/>
                <a:latin typeface="Google Sans Text"/>
              </a:rPr>
              <a:t> Often </a:t>
            </a:r>
            <a:r>
              <a:rPr lang="en-IN" sz="1000" b="0" i="0" dirty="0">
                <a:solidFill>
                  <a:srgbClr val="1A1C1E"/>
                </a:solidFill>
                <a:effectLst/>
                <a:latin typeface="DM Mono" panose="020B0509040201040103" pitchFamily="49" charset="0"/>
              </a:rPr>
              <a:t>len12bits</a:t>
            </a:r>
            <a:r>
              <a:rPr lang="en-IN" sz="1000" b="0" i="0" dirty="0">
                <a:solidFill>
                  <a:srgbClr val="1A1C1E"/>
                </a:solidFill>
                <a:effectLst/>
                <a:latin typeface="Google Sans Text"/>
              </a:rPr>
              <a:t>.</a:t>
            </a:r>
          </a:p>
          <a:p>
            <a:pPr marL="1600200" lvl="3" indent="-228600" algn="l">
              <a:spcAft>
                <a:spcPts val="225"/>
              </a:spcAft>
              <a:buFont typeface="Arial" panose="020B0604020202020204" pitchFamily="34" charset="0"/>
              <a:buChar char="•"/>
            </a:pPr>
            <a:r>
              <a:rPr lang="en-IN" sz="1000" b="1" i="0" dirty="0">
                <a:solidFill>
                  <a:srgbClr val="1A1C1E"/>
                </a:solidFill>
                <a:effectLst/>
                <a:latin typeface="Google Sans Text"/>
              </a:rPr>
              <a:t>Recommended:</a:t>
            </a:r>
            <a:r>
              <a:rPr lang="en-IN" sz="1000" b="0" i="0" dirty="0">
                <a:solidFill>
                  <a:srgbClr val="1A1C1E"/>
                </a:solidFill>
                <a:effectLst/>
                <a:latin typeface="Google Sans Text"/>
              </a:rPr>
              <a:t> </a:t>
            </a:r>
            <a:r>
              <a:rPr lang="en-IN" sz="1000" b="1" i="0" dirty="0">
                <a:solidFill>
                  <a:srgbClr val="1A1C1E"/>
                </a:solidFill>
                <a:effectLst/>
                <a:latin typeface="DM Mono" panose="020B0509040201040103" pitchFamily="49" charset="0"/>
              </a:rPr>
              <a:t>len18bits</a:t>
            </a:r>
            <a:r>
              <a:rPr lang="en-IN" sz="1000" b="0" i="0" dirty="0">
                <a:solidFill>
                  <a:srgbClr val="1A1C1E"/>
                </a:solidFill>
                <a:effectLst/>
                <a:latin typeface="Google Sans Text"/>
              </a:rPr>
              <a:t> for high throughput bearers to avoid SN wrap-around, if supported.</a:t>
            </a:r>
          </a:p>
          <a:p>
            <a:pPr marL="742950" lvl="1" indent="-285750" algn="l">
              <a:spcAft>
                <a:spcPts val="225"/>
              </a:spcAft>
              <a:buFont typeface="Arial" panose="020B0604020202020204" pitchFamily="34" charset="0"/>
              <a:buChar char="•"/>
            </a:pPr>
            <a:r>
              <a:rPr lang="en-IN" sz="1000" b="1" i="0" dirty="0">
                <a:solidFill>
                  <a:srgbClr val="1A1C1E"/>
                </a:solidFill>
                <a:effectLst/>
                <a:latin typeface="DM Mono" panose="020B0509040201040103" pitchFamily="49" charset="0"/>
              </a:rPr>
              <a:t>mac-CellGroupConfigSCG-r15</a:t>
            </a:r>
            <a:r>
              <a:rPr lang="en-IN" sz="1000" b="1" i="0" dirty="0">
                <a:solidFill>
                  <a:srgbClr val="1A1C1E"/>
                </a:solidFill>
                <a:effectLst/>
                <a:latin typeface="Google Sans Text"/>
              </a:rPr>
              <a:t>:</a:t>
            </a:r>
            <a:endParaRPr lang="en-IN" sz="1000" b="0" i="0" dirty="0">
              <a:solidFill>
                <a:srgbClr val="1A1C1E"/>
              </a:solidFill>
              <a:effectLst/>
              <a:latin typeface="Google Sans Text"/>
            </a:endParaRPr>
          </a:p>
          <a:p>
            <a:pPr marL="1143000" lvl="2" indent="-228600" algn="l">
              <a:spcAft>
                <a:spcPts val="225"/>
              </a:spcAft>
              <a:buFont typeface="Arial" panose="020B0604020202020204" pitchFamily="34" charset="0"/>
              <a:buChar char="•"/>
            </a:pPr>
            <a:r>
              <a:rPr lang="en-IN" sz="1000" b="1" i="0" dirty="0">
                <a:solidFill>
                  <a:srgbClr val="1A1C1E"/>
                </a:solidFill>
                <a:effectLst/>
                <a:latin typeface="DM Mono" panose="020B0509040201040103" pitchFamily="49" charset="0"/>
              </a:rPr>
              <a:t>drx-ConfigSCG-r15</a:t>
            </a:r>
            <a:r>
              <a:rPr lang="en-IN" sz="1000" b="1" i="0" dirty="0">
                <a:solidFill>
                  <a:srgbClr val="1A1C1E"/>
                </a:solidFill>
                <a:effectLst/>
                <a:latin typeface="Google Sans Text"/>
              </a:rPr>
              <a:t>:</a:t>
            </a:r>
            <a:r>
              <a:rPr lang="en-IN" sz="1000" b="0" i="0" dirty="0">
                <a:solidFill>
                  <a:srgbClr val="1A1C1E"/>
                </a:solidFill>
                <a:effectLst/>
                <a:latin typeface="Google Sans Text"/>
              </a:rPr>
              <a:t> Configures DRX for the SCG.</a:t>
            </a:r>
          </a:p>
          <a:p>
            <a:pPr marL="1600200" lvl="3" indent="-228600" algn="l">
              <a:spcAft>
                <a:spcPts val="225"/>
              </a:spcAft>
              <a:buFont typeface="Arial" panose="020B0604020202020204" pitchFamily="34" charset="0"/>
              <a:buChar char="•"/>
            </a:pPr>
            <a:r>
              <a:rPr lang="en-IN" sz="1000" b="0" i="0" dirty="0" err="1">
                <a:solidFill>
                  <a:srgbClr val="1A1C1E"/>
                </a:solidFill>
                <a:effectLst/>
                <a:latin typeface="DM Mono" panose="020B0509040201040103" pitchFamily="49" charset="0"/>
              </a:rPr>
              <a:t>onDurationTimerSCG</a:t>
            </a:r>
            <a:r>
              <a:rPr lang="en-IN" sz="1000" b="0" i="0" dirty="0">
                <a:solidFill>
                  <a:srgbClr val="1A1C1E"/>
                </a:solidFill>
                <a:effectLst/>
                <a:latin typeface="Google Sans Text"/>
              </a:rPr>
              <a:t>: (1..60, 80, 100, 200, 300, 400, 500, 600, 800, 1000, 1200, 1600 </a:t>
            </a:r>
            <a:r>
              <a:rPr lang="en-IN" sz="1000" b="0" i="0" dirty="0" err="1">
                <a:solidFill>
                  <a:srgbClr val="1A1C1E"/>
                </a:solidFill>
                <a:effectLst/>
                <a:latin typeface="Google Sans Text"/>
              </a:rPr>
              <a:t>psf</a:t>
            </a:r>
            <a:r>
              <a:rPr lang="en-IN" sz="1000" b="0" i="0" dirty="0">
                <a:solidFill>
                  <a:srgbClr val="1A1C1E"/>
                </a:solidFill>
                <a:effectLst/>
                <a:latin typeface="Google Sans Text"/>
              </a:rPr>
              <a:t>) in subframes/slots.</a:t>
            </a:r>
          </a:p>
          <a:p>
            <a:pPr marL="1600200" lvl="3" indent="-228600" algn="l">
              <a:spcAft>
                <a:spcPts val="225"/>
              </a:spcAft>
              <a:buFont typeface="Arial" panose="020B0604020202020204" pitchFamily="34" charset="0"/>
              <a:buChar char="•"/>
            </a:pPr>
            <a:r>
              <a:rPr lang="en-IN" sz="1000" b="0" i="0" dirty="0" err="1">
                <a:solidFill>
                  <a:srgbClr val="1A1C1E"/>
                </a:solidFill>
                <a:effectLst/>
                <a:latin typeface="DM Mono" panose="020B0509040201040103" pitchFamily="49" charset="0"/>
              </a:rPr>
              <a:t>drx-InactivityTimerSCG</a:t>
            </a:r>
            <a:r>
              <a:rPr lang="en-IN" sz="1000" b="0" i="0" dirty="0">
                <a:solidFill>
                  <a:srgbClr val="1A1C1E"/>
                </a:solidFill>
                <a:effectLst/>
                <a:latin typeface="Google Sans Text"/>
              </a:rPr>
              <a:t>: (0, 1..60, 80, 100, 200, 300, 400, 500, 600, 800, 1000, 1200, 1600, 1920, 2560 </a:t>
            </a:r>
            <a:r>
              <a:rPr lang="en-IN" sz="1000" b="0" i="0" dirty="0" err="1">
                <a:solidFill>
                  <a:srgbClr val="1A1C1E"/>
                </a:solidFill>
                <a:effectLst/>
                <a:latin typeface="Google Sans Text"/>
              </a:rPr>
              <a:t>ms</a:t>
            </a:r>
            <a:r>
              <a:rPr lang="en-IN" sz="1000" b="0" i="0" dirty="0">
                <a:solidFill>
                  <a:srgbClr val="1A1C1E"/>
                </a:solidFill>
                <a:effectLst/>
                <a:latin typeface="Google Sans Text"/>
              </a:rPr>
              <a:t>).</a:t>
            </a:r>
          </a:p>
          <a:p>
            <a:pPr marL="1600200" lvl="3" indent="-228600" algn="l">
              <a:spcAft>
                <a:spcPts val="225"/>
              </a:spcAft>
              <a:buFont typeface="Arial" panose="020B0604020202020204" pitchFamily="34" charset="0"/>
              <a:buChar char="•"/>
            </a:pPr>
            <a:r>
              <a:rPr lang="en-IN" sz="1000" b="0" i="0" dirty="0" err="1">
                <a:solidFill>
                  <a:srgbClr val="1A1C1E"/>
                </a:solidFill>
                <a:effectLst/>
                <a:latin typeface="DM Mono" panose="020B0509040201040103" pitchFamily="49" charset="0"/>
              </a:rPr>
              <a:t>drx</a:t>
            </a:r>
            <a:r>
              <a:rPr lang="en-IN" sz="1000" b="0" i="0" dirty="0">
                <a:solidFill>
                  <a:srgbClr val="1A1C1E"/>
                </a:solidFill>
                <a:effectLst/>
                <a:latin typeface="DM Mono" panose="020B0509040201040103" pitchFamily="49" charset="0"/>
              </a:rPr>
              <a:t>-</a:t>
            </a:r>
            <a:r>
              <a:rPr lang="en-IN" sz="1000" b="0" i="0" dirty="0" err="1">
                <a:solidFill>
                  <a:srgbClr val="1A1C1E"/>
                </a:solidFill>
                <a:effectLst/>
                <a:latin typeface="DM Mono" panose="020B0509040201040103" pitchFamily="49" charset="0"/>
              </a:rPr>
              <a:t>RetransmissionTimerDL</a:t>
            </a:r>
            <a:r>
              <a:rPr lang="en-IN" sz="1000" b="0" i="0" dirty="0">
                <a:solidFill>
                  <a:srgbClr val="1A1C1E"/>
                </a:solidFill>
                <a:effectLst/>
                <a:latin typeface="DM Mono" panose="020B0509040201040103" pitchFamily="49" charset="0"/>
              </a:rPr>
              <a:t>-SCG</a:t>
            </a:r>
            <a:r>
              <a:rPr lang="en-IN" sz="1000" b="0" i="0" dirty="0">
                <a:solidFill>
                  <a:srgbClr val="1A1C1E"/>
                </a:solidFill>
                <a:effectLst/>
                <a:latin typeface="Google Sans Text"/>
              </a:rPr>
              <a:t> / </a:t>
            </a:r>
            <a:r>
              <a:rPr lang="en-IN" sz="1000" b="0" i="0" dirty="0" err="1">
                <a:solidFill>
                  <a:srgbClr val="1A1C1E"/>
                </a:solidFill>
                <a:effectLst/>
                <a:latin typeface="DM Mono" panose="020B0509040201040103" pitchFamily="49" charset="0"/>
              </a:rPr>
              <a:t>drx</a:t>
            </a:r>
            <a:r>
              <a:rPr lang="en-IN" sz="1000" b="0" i="0" dirty="0">
                <a:solidFill>
                  <a:srgbClr val="1A1C1E"/>
                </a:solidFill>
                <a:effectLst/>
                <a:latin typeface="DM Mono" panose="020B0509040201040103" pitchFamily="49" charset="0"/>
              </a:rPr>
              <a:t>-</a:t>
            </a:r>
            <a:r>
              <a:rPr lang="en-IN" sz="1000" b="0" i="0" dirty="0" err="1">
                <a:solidFill>
                  <a:srgbClr val="1A1C1E"/>
                </a:solidFill>
                <a:effectLst/>
                <a:latin typeface="DM Mono" panose="020B0509040201040103" pitchFamily="49" charset="0"/>
              </a:rPr>
              <a:t>RetransmissionTimerUL</a:t>
            </a:r>
            <a:r>
              <a:rPr lang="en-IN" sz="1000" b="0" i="0" dirty="0">
                <a:solidFill>
                  <a:srgbClr val="1A1C1E"/>
                </a:solidFill>
                <a:effectLst/>
                <a:latin typeface="DM Mono" panose="020B0509040201040103" pitchFamily="49" charset="0"/>
              </a:rPr>
              <a:t>-SCG</a:t>
            </a:r>
            <a:r>
              <a:rPr lang="en-IN" sz="1000" b="0" i="0" dirty="0">
                <a:solidFill>
                  <a:srgbClr val="1A1C1E"/>
                </a:solidFill>
                <a:effectLst/>
                <a:latin typeface="Google Sans Text"/>
              </a:rPr>
              <a:t>.</a:t>
            </a:r>
          </a:p>
          <a:p>
            <a:pPr marL="1600200" lvl="3" indent="-228600" algn="l">
              <a:spcAft>
                <a:spcPts val="225"/>
              </a:spcAft>
              <a:buFont typeface="Arial" panose="020B0604020202020204" pitchFamily="34" charset="0"/>
              <a:buChar char="•"/>
            </a:pPr>
            <a:r>
              <a:rPr lang="en-IN" sz="1000" b="0" i="0" dirty="0">
                <a:solidFill>
                  <a:srgbClr val="1A1C1E"/>
                </a:solidFill>
                <a:effectLst/>
                <a:latin typeface="DM Mono" panose="020B0509040201040103" pitchFamily="49" charset="0"/>
              </a:rPr>
              <a:t>longDRX-CycleSCG-r15</a:t>
            </a:r>
            <a:r>
              <a:rPr lang="en-IN" sz="1000" b="0" i="0" dirty="0">
                <a:solidFill>
                  <a:srgbClr val="1A1C1E"/>
                </a:solidFill>
                <a:effectLst/>
                <a:latin typeface="Google Sans Text"/>
              </a:rPr>
              <a:t>: (sf80, sf128, sf160, sf256 ... sf2560).</a:t>
            </a:r>
          </a:p>
          <a:p>
            <a:pPr marL="1600200" lvl="3" indent="-228600" algn="l">
              <a:spcAft>
                <a:spcPts val="225"/>
              </a:spcAft>
              <a:buFont typeface="Arial" panose="020B0604020202020204" pitchFamily="34" charset="0"/>
              <a:buChar char="•"/>
            </a:pPr>
            <a:r>
              <a:rPr lang="en-IN" sz="1000" b="1" i="0" dirty="0">
                <a:solidFill>
                  <a:srgbClr val="1A1C1E"/>
                </a:solidFill>
                <a:effectLst/>
                <a:latin typeface="Google Sans Text"/>
              </a:rPr>
              <a:t>Check:</a:t>
            </a:r>
            <a:r>
              <a:rPr lang="en-IN" sz="1000" b="0" i="0" dirty="0">
                <a:solidFill>
                  <a:srgbClr val="1A1C1E"/>
                </a:solidFill>
                <a:effectLst/>
                <a:latin typeface="Google Sans Text"/>
              </a:rPr>
              <a:t> DRX enabled and timers appropriate for battery saving vs. latency.</a:t>
            </a:r>
          </a:p>
          <a:p>
            <a:pPr marL="1600200" lvl="3" indent="-228600" algn="l">
              <a:spcAft>
                <a:spcPts val="225"/>
              </a:spcAft>
              <a:buFont typeface="Arial" panose="020B0604020202020204" pitchFamily="34" charset="0"/>
              <a:buChar char="•"/>
            </a:pPr>
            <a:r>
              <a:rPr lang="en-IN" sz="1000" b="1" i="0" dirty="0">
                <a:solidFill>
                  <a:srgbClr val="1A1C1E"/>
                </a:solidFill>
                <a:effectLst/>
                <a:latin typeface="Google Sans Text"/>
              </a:rPr>
              <a:t>Default:</a:t>
            </a:r>
            <a:r>
              <a:rPr lang="en-IN" sz="1000" b="0" i="0" dirty="0">
                <a:solidFill>
                  <a:srgbClr val="1A1C1E"/>
                </a:solidFill>
                <a:effectLst/>
                <a:latin typeface="Google Sans Text"/>
              </a:rPr>
              <a:t> May be vendor profile, or OFF.</a:t>
            </a:r>
          </a:p>
          <a:p>
            <a:pPr marL="1600200" lvl="3" indent="-228600" algn="l">
              <a:spcAft>
                <a:spcPts val="225"/>
              </a:spcAft>
              <a:buFont typeface="Arial" panose="020B0604020202020204" pitchFamily="34" charset="0"/>
              <a:buChar char="•"/>
            </a:pPr>
            <a:r>
              <a:rPr lang="en-IN" sz="1000" b="1" i="0" dirty="0">
                <a:solidFill>
                  <a:srgbClr val="1A1C1E"/>
                </a:solidFill>
                <a:effectLst/>
                <a:latin typeface="Google Sans Text"/>
              </a:rPr>
              <a:t>Recommended:</a:t>
            </a:r>
            <a:r>
              <a:rPr lang="en-IN" sz="1000" b="0" i="0" dirty="0">
                <a:solidFill>
                  <a:srgbClr val="1A1C1E"/>
                </a:solidFill>
                <a:effectLst/>
                <a:latin typeface="Google Sans Text"/>
              </a:rPr>
              <a:t> </a:t>
            </a:r>
            <a:r>
              <a:rPr lang="en-IN" sz="1000" b="1" i="0" dirty="0">
                <a:solidFill>
                  <a:srgbClr val="1A1C1E"/>
                </a:solidFill>
                <a:effectLst/>
                <a:latin typeface="Google Sans Text"/>
              </a:rPr>
              <a:t>Enable DRX</a:t>
            </a:r>
            <a:r>
              <a:rPr lang="en-IN" sz="1000" b="0" i="0" dirty="0">
                <a:solidFill>
                  <a:srgbClr val="1A1C1E"/>
                </a:solidFill>
                <a:effectLst/>
                <a:latin typeface="Google Sans Text"/>
              </a:rPr>
              <a:t>. Example: </a:t>
            </a:r>
            <a:r>
              <a:rPr lang="en-IN" sz="1000" b="0" i="0" dirty="0" err="1">
                <a:solidFill>
                  <a:srgbClr val="1A1C1E"/>
                </a:solidFill>
                <a:effectLst/>
                <a:latin typeface="DM Mono" panose="020B0509040201040103" pitchFamily="49" charset="0"/>
              </a:rPr>
              <a:t>onDurationTimerSCG</a:t>
            </a:r>
            <a:r>
              <a:rPr lang="en-IN" sz="1000" b="0" i="0" dirty="0">
                <a:solidFill>
                  <a:srgbClr val="1A1C1E"/>
                </a:solidFill>
                <a:effectLst/>
                <a:latin typeface="Google Sans Text"/>
              </a:rPr>
              <a:t> 10-20ms, </a:t>
            </a:r>
            <a:r>
              <a:rPr lang="en-IN" sz="1000" b="0" i="0" dirty="0" err="1">
                <a:solidFill>
                  <a:srgbClr val="1A1C1E"/>
                </a:solidFill>
                <a:effectLst/>
                <a:latin typeface="DM Mono" panose="020B0509040201040103" pitchFamily="49" charset="0"/>
              </a:rPr>
              <a:t>drx-InactivityTimerSCG</a:t>
            </a:r>
            <a:r>
              <a:rPr lang="en-IN" sz="1000" b="0" i="0" dirty="0">
                <a:solidFill>
                  <a:srgbClr val="1A1C1E"/>
                </a:solidFill>
                <a:effectLst/>
                <a:latin typeface="Google Sans Text"/>
              </a:rPr>
              <a:t> 100-200ms, </a:t>
            </a:r>
            <a:r>
              <a:rPr lang="en-IN" sz="1000" b="0" i="0" dirty="0" err="1">
                <a:solidFill>
                  <a:srgbClr val="1A1C1E"/>
                </a:solidFill>
                <a:effectLst/>
                <a:latin typeface="DM Mono" panose="020B0509040201040103" pitchFamily="49" charset="0"/>
              </a:rPr>
              <a:t>longDRX-CycleSCG</a:t>
            </a:r>
            <a:r>
              <a:rPr lang="en-IN" sz="1000" b="0" i="0" dirty="0">
                <a:solidFill>
                  <a:srgbClr val="1A1C1E"/>
                </a:solidFill>
                <a:effectLst/>
                <a:latin typeface="Google Sans Text"/>
              </a:rPr>
              <a:t> 320-640ms. Tune based on traffic patterns.</a:t>
            </a:r>
          </a:p>
          <a:p>
            <a:pPr marL="1143000" lvl="2" indent="-228600" algn="l">
              <a:spcAft>
                <a:spcPts val="225"/>
              </a:spcAft>
              <a:buFont typeface="Arial" panose="020B0604020202020204" pitchFamily="34" charset="0"/>
              <a:buChar char="•"/>
            </a:pPr>
            <a:r>
              <a:rPr lang="en-IN" sz="1000" b="1" i="0" dirty="0">
                <a:solidFill>
                  <a:srgbClr val="1A1C1E"/>
                </a:solidFill>
                <a:effectLst/>
                <a:latin typeface="DM Mono" panose="020B0509040201040103" pitchFamily="49" charset="0"/>
              </a:rPr>
              <a:t>tag-ToReleaseListSCG-r15</a:t>
            </a:r>
            <a:r>
              <a:rPr lang="en-IN" sz="1000" b="1" i="0" dirty="0">
                <a:solidFill>
                  <a:srgbClr val="1A1C1E"/>
                </a:solidFill>
                <a:effectLst/>
                <a:latin typeface="Google Sans Text"/>
              </a:rPr>
              <a:t> / </a:t>
            </a:r>
            <a:r>
              <a:rPr lang="en-IN" sz="1000" b="1" i="0" dirty="0">
                <a:solidFill>
                  <a:srgbClr val="1A1C1E"/>
                </a:solidFill>
                <a:effectLst/>
                <a:latin typeface="DM Mono" panose="020B0509040201040103" pitchFamily="49" charset="0"/>
              </a:rPr>
              <a:t>tag-ToAddModListSCG-r15</a:t>
            </a:r>
            <a:r>
              <a:rPr lang="en-IN" sz="1000" b="1" i="0" dirty="0">
                <a:solidFill>
                  <a:srgbClr val="1A1C1E"/>
                </a:solidFill>
                <a:effectLst/>
                <a:latin typeface="Google Sans Text"/>
              </a:rPr>
              <a:t>:</a:t>
            </a:r>
            <a:r>
              <a:rPr lang="en-IN" sz="1000" b="0" i="0" dirty="0">
                <a:solidFill>
                  <a:srgbClr val="1A1C1E"/>
                </a:solidFill>
                <a:effectLst/>
                <a:latin typeface="Google Sans Text"/>
              </a:rPr>
              <a:t> For Timing Advance Group configuration.</a:t>
            </a:r>
          </a:p>
          <a:p>
            <a:pPr marL="742950" lvl="1" indent="-285750" algn="l">
              <a:spcAft>
                <a:spcPts val="225"/>
              </a:spcAft>
              <a:buFont typeface="Arial" panose="020B0604020202020204" pitchFamily="34" charset="0"/>
              <a:buChar char="•"/>
            </a:pPr>
            <a:r>
              <a:rPr lang="en-IN" sz="1000" b="1" i="0" dirty="0">
                <a:solidFill>
                  <a:srgbClr val="1A1C1E"/>
                </a:solidFill>
                <a:effectLst/>
                <a:latin typeface="DM Mono" panose="020B0509040201040103" pitchFamily="49" charset="0"/>
              </a:rPr>
              <a:t>spCellConfigSCG-r15</a:t>
            </a:r>
            <a:r>
              <a:rPr lang="en-IN" sz="1000" b="1" i="0" dirty="0">
                <a:solidFill>
                  <a:srgbClr val="1A1C1E"/>
                </a:solidFill>
                <a:effectLst/>
                <a:latin typeface="Google Sans Text"/>
              </a:rPr>
              <a:t>:</a:t>
            </a:r>
            <a:r>
              <a:rPr lang="en-IN" sz="1000" b="0" i="0" dirty="0">
                <a:solidFill>
                  <a:srgbClr val="1A1C1E"/>
                </a:solidFill>
                <a:effectLst/>
                <a:latin typeface="Google Sans Text"/>
              </a:rPr>
              <a:t> Configuration for the </a:t>
            </a:r>
            <a:r>
              <a:rPr lang="en-IN" sz="1000" b="0" i="0" dirty="0" err="1">
                <a:solidFill>
                  <a:srgbClr val="1A1C1E"/>
                </a:solidFill>
                <a:effectLst/>
                <a:latin typeface="Google Sans Text"/>
              </a:rPr>
              <a:t>PSCell</a:t>
            </a:r>
            <a:r>
              <a:rPr lang="en-IN" sz="1000" b="0" i="0" dirty="0">
                <a:solidFill>
                  <a:srgbClr val="1A1C1E"/>
                </a:solidFill>
                <a:effectLst/>
                <a:latin typeface="Google Sans Text"/>
              </a:rPr>
              <a:t> (Primary </a:t>
            </a:r>
            <a:r>
              <a:rPr lang="en-IN" sz="1000" b="0" i="0" dirty="0" err="1">
                <a:solidFill>
                  <a:srgbClr val="1A1C1E"/>
                </a:solidFill>
                <a:effectLst/>
                <a:latin typeface="Google Sans Text"/>
              </a:rPr>
              <a:t>SCell</a:t>
            </a:r>
            <a:r>
              <a:rPr lang="en-IN" sz="1000" b="0" i="0" dirty="0">
                <a:solidFill>
                  <a:srgbClr val="1A1C1E"/>
                </a:solidFill>
                <a:effectLst/>
                <a:latin typeface="Google Sans Text"/>
              </a:rPr>
              <a:t>) in the NR SCG.</a:t>
            </a:r>
          </a:p>
          <a:p>
            <a:pPr marL="1143000" lvl="2" indent="-228600" algn="l">
              <a:spcAft>
                <a:spcPts val="225"/>
              </a:spcAft>
              <a:buFont typeface="Arial" panose="020B0604020202020204" pitchFamily="34" charset="0"/>
              <a:buChar char="•"/>
            </a:pPr>
            <a:r>
              <a:rPr lang="en-IN" sz="1000" b="0" i="0" dirty="0">
                <a:solidFill>
                  <a:srgbClr val="1A1C1E"/>
                </a:solidFill>
                <a:effectLst/>
                <a:latin typeface="DM Mono" panose="020B0509040201040103" pitchFamily="49" charset="0"/>
              </a:rPr>
              <a:t>servCellIndex-r15</a:t>
            </a:r>
            <a:r>
              <a:rPr lang="en-IN" sz="1000" b="0" i="0" dirty="0">
                <a:solidFill>
                  <a:srgbClr val="1A1C1E"/>
                </a:solidFill>
                <a:effectLst/>
                <a:latin typeface="Google Sans Text"/>
              </a:rPr>
              <a:t>: PCI and frequency of the target NR </a:t>
            </a:r>
            <a:r>
              <a:rPr lang="en-IN" sz="1000" b="0" i="0" dirty="0" err="1">
                <a:solidFill>
                  <a:srgbClr val="1A1C1E"/>
                </a:solidFill>
                <a:effectLst/>
                <a:latin typeface="Google Sans Text"/>
              </a:rPr>
              <a:t>PSCell</a:t>
            </a:r>
            <a:r>
              <a:rPr lang="en-IN" sz="1000" b="0" i="0" dirty="0">
                <a:solidFill>
                  <a:srgbClr val="1A1C1E"/>
                </a:solidFill>
                <a:effectLst/>
                <a:latin typeface="Google Sans Text"/>
              </a:rPr>
              <a:t>.</a:t>
            </a:r>
          </a:p>
          <a:p>
            <a:pPr marL="1143000" lvl="2" indent="-228600" algn="l">
              <a:spcAft>
                <a:spcPts val="225"/>
              </a:spcAft>
              <a:buFont typeface="Arial" panose="020B0604020202020204" pitchFamily="34" charset="0"/>
              <a:buChar char="•"/>
            </a:pPr>
            <a:r>
              <a:rPr lang="en-IN" sz="1000" b="0" i="0" dirty="0">
                <a:solidFill>
                  <a:srgbClr val="1A1C1E"/>
                </a:solidFill>
                <a:effectLst/>
                <a:latin typeface="DM Mono" panose="020B0509040201040103" pitchFamily="49" charset="0"/>
              </a:rPr>
              <a:t>reconfigurationWithSyncSCG-r15</a:t>
            </a:r>
            <a:r>
              <a:rPr lang="en-IN" sz="1000" b="0" i="0" dirty="0">
                <a:solidFill>
                  <a:srgbClr val="1A1C1E"/>
                </a:solidFill>
                <a:effectLst/>
                <a:latin typeface="Google Sans Text"/>
              </a:rPr>
              <a:t>: Includes RACH configuration for initial access to NR SCG.</a:t>
            </a:r>
          </a:p>
          <a:p>
            <a:pPr marL="1143000" lvl="2" indent="-228600" algn="l">
              <a:spcAft>
                <a:spcPts val="225"/>
              </a:spcAft>
              <a:buFont typeface="Arial" panose="020B0604020202020204" pitchFamily="34" charset="0"/>
              <a:buChar char="•"/>
            </a:pPr>
            <a:r>
              <a:rPr lang="en-IN" sz="1000" b="0" i="0" dirty="0">
                <a:solidFill>
                  <a:srgbClr val="1A1C1E"/>
                </a:solidFill>
                <a:effectLst/>
                <a:latin typeface="DM Mono" panose="020B0509040201040103" pitchFamily="49" charset="0"/>
              </a:rPr>
              <a:t>rlf-TimersAndConstantsSCG-r15</a:t>
            </a:r>
            <a:r>
              <a:rPr lang="en-IN" sz="1000" b="0" i="0" dirty="0">
                <a:solidFill>
                  <a:srgbClr val="1A1C1E"/>
                </a:solidFill>
                <a:effectLst/>
                <a:latin typeface="Google Sans Text"/>
              </a:rPr>
              <a:t>:</a:t>
            </a:r>
          </a:p>
          <a:p>
            <a:pPr marL="1600200" lvl="3" indent="-228600" algn="l">
              <a:spcAft>
                <a:spcPts val="225"/>
              </a:spcAft>
              <a:buFont typeface="Arial" panose="020B0604020202020204" pitchFamily="34" charset="0"/>
              <a:buChar char="•"/>
            </a:pPr>
            <a:r>
              <a:rPr lang="en-IN" sz="1000" b="0" i="0" dirty="0">
                <a:solidFill>
                  <a:srgbClr val="1A1C1E"/>
                </a:solidFill>
                <a:effectLst/>
                <a:latin typeface="DM Mono" panose="020B0509040201040103" pitchFamily="49" charset="0"/>
              </a:rPr>
              <a:t>t310-r15</a:t>
            </a:r>
            <a:r>
              <a:rPr lang="en-IN" sz="1000" b="0" i="0" dirty="0">
                <a:solidFill>
                  <a:srgbClr val="1A1C1E"/>
                </a:solidFill>
                <a:effectLst/>
                <a:latin typeface="Google Sans Text"/>
              </a:rPr>
              <a:t>: SCG Radio Link Failure detection timer. (ms0, ms50, ms100, ms200, ms500, ms1000, ms2000).</a:t>
            </a:r>
          </a:p>
          <a:p>
            <a:pPr marL="1600200" lvl="3" indent="-228600" algn="l">
              <a:spcAft>
                <a:spcPts val="225"/>
              </a:spcAft>
              <a:buFont typeface="Arial" panose="020B0604020202020204" pitchFamily="34" charset="0"/>
              <a:buChar char="•"/>
            </a:pPr>
            <a:r>
              <a:rPr lang="en-IN" sz="1000" b="0" i="0" dirty="0">
                <a:solidFill>
                  <a:srgbClr val="1A1C1E"/>
                </a:solidFill>
                <a:effectLst/>
                <a:latin typeface="DM Mono" panose="020B0509040201040103" pitchFamily="49" charset="0"/>
              </a:rPr>
              <a:t>n310-r15</a:t>
            </a:r>
            <a:r>
              <a:rPr lang="en-IN" sz="1000" b="0" i="0" dirty="0">
                <a:solidFill>
                  <a:srgbClr val="1A1C1E"/>
                </a:solidFill>
                <a:effectLst/>
                <a:latin typeface="Google Sans Text"/>
              </a:rPr>
              <a:t>: Max "out-of-sync" indications from PHY for SCG. (n1, n2, n3, n4, n6, n8, n10, n20).</a:t>
            </a:r>
          </a:p>
          <a:p>
            <a:pPr marL="1600200" lvl="3" indent="-228600" algn="l">
              <a:spcAft>
                <a:spcPts val="225"/>
              </a:spcAft>
              <a:buFont typeface="Arial" panose="020B0604020202020204" pitchFamily="34" charset="0"/>
              <a:buChar char="•"/>
            </a:pPr>
            <a:r>
              <a:rPr lang="en-IN" sz="1000" b="0" i="0" dirty="0">
                <a:solidFill>
                  <a:srgbClr val="1A1C1E"/>
                </a:solidFill>
                <a:effectLst/>
                <a:latin typeface="DM Mono" panose="020B0509040201040103" pitchFamily="49" charset="0"/>
              </a:rPr>
              <a:t>n311-r15</a:t>
            </a:r>
            <a:r>
              <a:rPr lang="en-IN" sz="1000" b="0" i="0" dirty="0">
                <a:solidFill>
                  <a:srgbClr val="1A1C1E"/>
                </a:solidFill>
                <a:effectLst/>
                <a:latin typeface="Google Sans Text"/>
              </a:rPr>
              <a:t>: Max "in-sync" indications to declare SCG RLF recovery. (n1, n2, n3, n4, n5, n6, n8, n10).</a:t>
            </a:r>
          </a:p>
          <a:p>
            <a:pPr marL="1600200" lvl="3" indent="-228600" algn="l">
              <a:spcAft>
                <a:spcPts val="225"/>
              </a:spcAft>
              <a:buFont typeface="Arial" panose="020B0604020202020204" pitchFamily="34" charset="0"/>
              <a:buChar char="•"/>
            </a:pPr>
            <a:r>
              <a:rPr lang="en-IN" sz="1000" b="1" i="0" dirty="0">
                <a:solidFill>
                  <a:srgbClr val="1A1C1E"/>
                </a:solidFill>
                <a:effectLst/>
                <a:latin typeface="Google Sans Text"/>
              </a:rPr>
              <a:t>Check:</a:t>
            </a:r>
            <a:r>
              <a:rPr lang="en-IN" sz="1000" b="0" i="0" dirty="0">
                <a:solidFill>
                  <a:srgbClr val="1A1C1E"/>
                </a:solidFill>
                <a:effectLst/>
                <a:latin typeface="Google Sans Text"/>
              </a:rPr>
              <a:t> Timers are not too aggressive (premature drops) or too relaxed (hanging on bad link).</a:t>
            </a:r>
          </a:p>
          <a:p>
            <a:pPr marL="1600200" lvl="3" indent="-228600" algn="l">
              <a:spcAft>
                <a:spcPts val="225"/>
              </a:spcAft>
              <a:buFont typeface="Arial" panose="020B0604020202020204" pitchFamily="34" charset="0"/>
              <a:buChar char="•"/>
            </a:pPr>
            <a:r>
              <a:rPr lang="en-IN" sz="1000" b="1" i="0" dirty="0">
                <a:solidFill>
                  <a:srgbClr val="1A1C1E"/>
                </a:solidFill>
                <a:effectLst/>
                <a:latin typeface="Google Sans Text"/>
              </a:rPr>
              <a:t>Default Example (Vendor OSS):</a:t>
            </a:r>
            <a:r>
              <a:rPr lang="en-IN" sz="1000" b="0" i="0" dirty="0">
                <a:solidFill>
                  <a:srgbClr val="1A1C1E"/>
                </a:solidFill>
                <a:effectLst/>
                <a:latin typeface="Google Sans Text"/>
              </a:rPr>
              <a:t> </a:t>
            </a:r>
            <a:r>
              <a:rPr lang="en-IN" sz="1000" b="0" i="0" dirty="0">
                <a:solidFill>
                  <a:srgbClr val="1A1C1E"/>
                </a:solidFill>
                <a:effectLst/>
                <a:latin typeface="DM Mono" panose="020B0509040201040103" pitchFamily="49" charset="0"/>
              </a:rPr>
              <a:t>t310</a:t>
            </a:r>
            <a:r>
              <a:rPr lang="en-IN" sz="1000" b="0" i="0" dirty="0">
                <a:solidFill>
                  <a:srgbClr val="1A1C1E"/>
                </a:solidFill>
                <a:effectLst/>
                <a:latin typeface="Google Sans Text"/>
              </a:rPr>
              <a:t> 200-1000ms, </a:t>
            </a:r>
            <a:r>
              <a:rPr lang="en-IN" sz="1000" b="0" i="0" dirty="0">
                <a:solidFill>
                  <a:srgbClr val="1A1C1E"/>
                </a:solidFill>
                <a:effectLst/>
                <a:latin typeface="DM Mono" panose="020B0509040201040103" pitchFamily="49" charset="0"/>
              </a:rPr>
              <a:t>n310</a:t>
            </a:r>
            <a:r>
              <a:rPr lang="en-IN" sz="1000" b="0" i="0" dirty="0">
                <a:solidFill>
                  <a:srgbClr val="1A1C1E"/>
                </a:solidFill>
                <a:effectLst/>
                <a:latin typeface="Google Sans Text"/>
              </a:rPr>
              <a:t> n4-n6, </a:t>
            </a:r>
            <a:r>
              <a:rPr lang="en-IN" sz="1000" b="0" i="0" dirty="0">
                <a:solidFill>
                  <a:srgbClr val="1A1C1E"/>
                </a:solidFill>
                <a:effectLst/>
                <a:latin typeface="DM Mono" panose="020B0509040201040103" pitchFamily="49" charset="0"/>
              </a:rPr>
              <a:t>n311</a:t>
            </a:r>
            <a:r>
              <a:rPr lang="en-IN" sz="1000" b="0" i="0" dirty="0">
                <a:solidFill>
                  <a:srgbClr val="1A1C1E"/>
                </a:solidFill>
                <a:effectLst/>
                <a:latin typeface="Google Sans Text"/>
              </a:rPr>
              <a:t> n1.</a:t>
            </a:r>
          </a:p>
          <a:p>
            <a:pPr marL="1600200" lvl="3" indent="-228600" algn="l">
              <a:spcAft>
                <a:spcPts val="225"/>
              </a:spcAft>
              <a:buFont typeface="Arial" panose="020B0604020202020204" pitchFamily="34" charset="0"/>
              <a:buChar char="•"/>
            </a:pPr>
            <a:r>
              <a:rPr lang="en-IN" sz="1000" b="1" i="0" dirty="0">
                <a:solidFill>
                  <a:srgbClr val="1A1C1E"/>
                </a:solidFill>
                <a:effectLst/>
                <a:latin typeface="Google Sans Text"/>
              </a:rPr>
              <a:t>Recommended:</a:t>
            </a:r>
            <a:r>
              <a:rPr lang="en-IN" sz="1000" b="0" i="0" dirty="0">
                <a:solidFill>
                  <a:srgbClr val="1A1C1E"/>
                </a:solidFill>
                <a:effectLst/>
                <a:latin typeface="Google Sans Text"/>
              </a:rPr>
              <a:t> </a:t>
            </a:r>
            <a:r>
              <a:rPr lang="en-IN" sz="1000" b="0" i="0" dirty="0">
                <a:solidFill>
                  <a:srgbClr val="1A1C1E"/>
                </a:solidFill>
                <a:effectLst/>
                <a:latin typeface="DM Mono" panose="020B0509040201040103" pitchFamily="49" charset="0"/>
              </a:rPr>
              <a:t>t310</a:t>
            </a:r>
            <a:r>
              <a:rPr lang="en-IN" sz="1000" b="0" i="0" dirty="0">
                <a:solidFill>
                  <a:srgbClr val="1A1C1E"/>
                </a:solidFill>
                <a:effectLst/>
                <a:latin typeface="Google Sans Text"/>
              </a:rPr>
              <a:t> </a:t>
            </a:r>
            <a:r>
              <a:rPr lang="en-IN" sz="1000" b="1" i="0" dirty="0">
                <a:solidFill>
                  <a:srgbClr val="1A1C1E"/>
                </a:solidFill>
                <a:effectLst/>
                <a:latin typeface="Google Sans Text"/>
              </a:rPr>
              <a:t>500-1000ms</a:t>
            </a:r>
            <a:r>
              <a:rPr lang="en-IN" sz="1000" b="0" i="0" dirty="0">
                <a:solidFill>
                  <a:srgbClr val="1A1C1E"/>
                </a:solidFill>
                <a:effectLst/>
                <a:latin typeface="Google Sans Text"/>
              </a:rPr>
              <a:t>, </a:t>
            </a:r>
            <a:r>
              <a:rPr lang="en-IN" sz="1000" b="0" i="0" dirty="0">
                <a:solidFill>
                  <a:srgbClr val="1A1C1E"/>
                </a:solidFill>
                <a:effectLst/>
                <a:latin typeface="DM Mono" panose="020B0509040201040103" pitchFamily="49" charset="0"/>
              </a:rPr>
              <a:t>n310</a:t>
            </a:r>
            <a:r>
              <a:rPr lang="en-IN" sz="1000" b="0" i="0" dirty="0">
                <a:solidFill>
                  <a:srgbClr val="1A1C1E"/>
                </a:solidFill>
                <a:effectLst/>
                <a:latin typeface="Google Sans Text"/>
              </a:rPr>
              <a:t> </a:t>
            </a:r>
            <a:r>
              <a:rPr lang="en-IN" sz="1000" b="1" i="0" dirty="0">
                <a:solidFill>
                  <a:srgbClr val="1A1C1E"/>
                </a:solidFill>
                <a:effectLst/>
                <a:latin typeface="Google Sans Text"/>
              </a:rPr>
              <a:t>n4-n6</a:t>
            </a:r>
            <a:r>
              <a:rPr lang="en-IN" sz="1000" b="0" i="0" dirty="0">
                <a:solidFill>
                  <a:srgbClr val="1A1C1E"/>
                </a:solidFill>
                <a:effectLst/>
                <a:latin typeface="Google Sans Text"/>
              </a:rPr>
              <a:t>, </a:t>
            </a:r>
            <a:r>
              <a:rPr lang="en-IN" sz="1000" b="0" i="0" dirty="0">
                <a:solidFill>
                  <a:srgbClr val="1A1C1E"/>
                </a:solidFill>
                <a:effectLst/>
                <a:latin typeface="DM Mono" panose="020B0509040201040103" pitchFamily="49" charset="0"/>
              </a:rPr>
              <a:t>n311</a:t>
            </a:r>
            <a:r>
              <a:rPr lang="en-IN" sz="1000" b="0" i="0" dirty="0">
                <a:solidFill>
                  <a:srgbClr val="1A1C1E"/>
                </a:solidFill>
                <a:effectLst/>
                <a:latin typeface="Google Sans Text"/>
              </a:rPr>
              <a:t> </a:t>
            </a:r>
            <a:r>
              <a:rPr lang="en-IN" sz="1000" b="1" i="0" dirty="0">
                <a:solidFill>
                  <a:srgbClr val="1A1C1E"/>
                </a:solidFill>
                <a:effectLst/>
                <a:latin typeface="Google Sans Text"/>
              </a:rPr>
              <a:t>n1</a:t>
            </a:r>
            <a:r>
              <a:rPr lang="en-IN" sz="1000" b="0" i="0" dirty="0">
                <a:solidFill>
                  <a:srgbClr val="1A1C1E"/>
                </a:solidFill>
                <a:effectLst/>
                <a:latin typeface="Google Sans Text"/>
              </a:rPr>
              <a:t>. Values depend on expected radio conditions.</a:t>
            </a:r>
          </a:p>
        </p:txBody>
      </p:sp>
    </p:spTree>
    <p:extLst>
      <p:ext uri="{BB962C8B-B14F-4D97-AF65-F5344CB8AC3E}">
        <p14:creationId xmlns:p14="http://schemas.microsoft.com/office/powerpoint/2010/main" val="4158911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401E0-B0F9-2C82-646C-3CB7417194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513B-E4AE-0BA1-DF93-6AF58B3C28A2}"/>
              </a:ext>
            </a:extLst>
          </p:cNvPr>
          <p:cNvSpPr>
            <a:spLocks noGrp="1"/>
          </p:cNvSpPr>
          <p:nvPr>
            <p:ph type="title"/>
          </p:nvPr>
        </p:nvSpPr>
        <p:spPr>
          <a:xfrm>
            <a:off x="179636" y="184827"/>
            <a:ext cx="11701079" cy="398833"/>
          </a:xfrm>
        </p:spPr>
        <p:txBody>
          <a:bodyPr>
            <a:noAutofit/>
          </a:bodyPr>
          <a:lstStyle/>
          <a:p>
            <a:r>
              <a:rPr lang="en-US" sz="2000" dirty="0"/>
              <a:t>SCG Addition Configuration (in </a:t>
            </a:r>
            <a:r>
              <a:rPr lang="en-US" sz="2000" dirty="0" err="1"/>
              <a:t>RRCConnectionReconfiguration</a:t>
            </a:r>
            <a:r>
              <a:rPr lang="en-US" sz="2000" dirty="0"/>
              <a:t>)</a:t>
            </a:r>
            <a:endParaRPr lang="en-IN" sz="2000" dirty="0"/>
          </a:p>
        </p:txBody>
      </p:sp>
      <p:sp>
        <p:nvSpPr>
          <p:cNvPr id="4" name="TextBox 3">
            <a:extLst>
              <a:ext uri="{FF2B5EF4-FFF2-40B4-BE49-F238E27FC236}">
                <a16:creationId xmlns:a16="http://schemas.microsoft.com/office/drawing/2014/main" id="{281F19DE-521F-AB65-E6F1-8AB3DED15323}"/>
              </a:ext>
            </a:extLst>
          </p:cNvPr>
          <p:cNvSpPr txBox="1"/>
          <p:nvPr/>
        </p:nvSpPr>
        <p:spPr>
          <a:xfrm>
            <a:off x="220494" y="532869"/>
            <a:ext cx="11407302" cy="369332"/>
          </a:xfrm>
          <a:prstGeom prst="rect">
            <a:avLst/>
          </a:prstGeom>
          <a:noFill/>
        </p:spPr>
        <p:txBody>
          <a:bodyPr wrap="square">
            <a:spAutoFit/>
          </a:bodyPr>
          <a:lstStyle/>
          <a:p>
            <a:r>
              <a:rPr lang="en-US" dirty="0"/>
              <a:t>When the </a:t>
            </a:r>
            <a:r>
              <a:rPr lang="en-US" dirty="0" err="1"/>
              <a:t>eNB</a:t>
            </a:r>
            <a:r>
              <a:rPr lang="en-US" dirty="0"/>
              <a:t> decides to add an NR SCG based on measurement reports:</a:t>
            </a:r>
            <a:endParaRPr lang="en-IN" dirty="0"/>
          </a:p>
        </p:txBody>
      </p:sp>
      <p:sp>
        <p:nvSpPr>
          <p:cNvPr id="6" name="TextBox 5">
            <a:extLst>
              <a:ext uri="{FF2B5EF4-FFF2-40B4-BE49-F238E27FC236}">
                <a16:creationId xmlns:a16="http://schemas.microsoft.com/office/drawing/2014/main" id="{C8C6FF52-0516-4A14-DDBD-1D2D340D9BD6}"/>
              </a:ext>
            </a:extLst>
          </p:cNvPr>
          <p:cNvSpPr txBox="1"/>
          <p:nvPr/>
        </p:nvSpPr>
        <p:spPr>
          <a:xfrm>
            <a:off x="311286" y="1119094"/>
            <a:ext cx="11621310" cy="3657411"/>
          </a:xfrm>
          <a:prstGeom prst="rect">
            <a:avLst/>
          </a:prstGeom>
          <a:noFill/>
        </p:spPr>
        <p:txBody>
          <a:bodyPr wrap="square">
            <a:spAutoFit/>
          </a:bodyPr>
          <a:lstStyle/>
          <a:p>
            <a:pPr algn="l">
              <a:spcAft>
                <a:spcPts val="225"/>
              </a:spcAft>
              <a:buFont typeface="Arial" panose="020B0604020202020204" pitchFamily="34" charset="0"/>
              <a:buChar char="•"/>
            </a:pPr>
            <a:r>
              <a:rPr lang="en-IN" sz="1000" b="1" i="0" dirty="0">
                <a:solidFill>
                  <a:srgbClr val="1A1C1E"/>
                </a:solidFill>
                <a:effectLst/>
                <a:latin typeface="Google Sans Text"/>
              </a:rPr>
              <a:t>Bearer Type Configuration (within </a:t>
            </a:r>
            <a:r>
              <a:rPr lang="en-IN" sz="1000" b="1" i="0" dirty="0" err="1">
                <a:solidFill>
                  <a:srgbClr val="1A1C1E"/>
                </a:solidFill>
                <a:effectLst/>
                <a:latin typeface="DM Mono" panose="020B0509040201040103" pitchFamily="49" charset="0"/>
              </a:rPr>
              <a:t>RadioBearerConfig</a:t>
            </a:r>
            <a:r>
              <a:rPr lang="en-IN" sz="1000" b="1" i="0" dirty="0">
                <a:solidFill>
                  <a:srgbClr val="1A1C1E"/>
                </a:solidFill>
                <a:effectLst/>
                <a:latin typeface="Google Sans Text"/>
              </a:rPr>
              <a:t> in </a:t>
            </a:r>
            <a:r>
              <a:rPr lang="en-IN" sz="1000" b="1" i="0" dirty="0" err="1">
                <a:solidFill>
                  <a:srgbClr val="1A1C1E"/>
                </a:solidFill>
                <a:effectLst/>
                <a:latin typeface="DM Mono" panose="020B0509040201040103" pitchFamily="49" charset="0"/>
              </a:rPr>
              <a:t>RRCConnectionReconfiguration</a:t>
            </a:r>
            <a:r>
              <a:rPr lang="en-IN" sz="1000" b="1" i="0" dirty="0">
                <a:solidFill>
                  <a:srgbClr val="1A1C1E"/>
                </a:solidFill>
                <a:effectLst/>
                <a:latin typeface="Google Sans Text"/>
              </a:rPr>
              <a:t>):</a:t>
            </a:r>
            <a:endParaRPr lang="en-IN" sz="1000" b="0" i="0" dirty="0">
              <a:solidFill>
                <a:srgbClr val="1A1C1E"/>
              </a:solidFill>
              <a:effectLst/>
              <a:latin typeface="Google Sans Text"/>
            </a:endParaRPr>
          </a:p>
          <a:p>
            <a:pPr marL="742950" lvl="1" indent="-285750" algn="l">
              <a:spcAft>
                <a:spcPts val="225"/>
              </a:spcAft>
              <a:buFont typeface="Arial" panose="020B0604020202020204" pitchFamily="34" charset="0"/>
              <a:buChar char="•"/>
            </a:pPr>
            <a:r>
              <a:rPr lang="en-IN" sz="1000" b="1" i="0" dirty="0">
                <a:solidFill>
                  <a:srgbClr val="1A1C1E"/>
                </a:solidFill>
                <a:effectLst/>
                <a:latin typeface="Google Sans Text"/>
              </a:rPr>
              <a:t>For Split Bearers (PDCP at MN-</a:t>
            </a:r>
            <a:r>
              <a:rPr lang="en-IN" sz="1000" b="1" i="0" dirty="0" err="1">
                <a:solidFill>
                  <a:srgbClr val="1A1C1E"/>
                </a:solidFill>
                <a:effectLst/>
                <a:latin typeface="Google Sans Text"/>
              </a:rPr>
              <a:t>eNB</a:t>
            </a:r>
            <a:r>
              <a:rPr lang="en-IN" sz="1000" b="1" i="0" dirty="0">
                <a:solidFill>
                  <a:srgbClr val="1A1C1E"/>
                </a:solidFill>
                <a:effectLst/>
                <a:latin typeface="Google Sans Text"/>
              </a:rPr>
              <a:t>):</a:t>
            </a:r>
            <a:endParaRPr lang="en-IN" sz="1000" b="0" i="0" dirty="0">
              <a:solidFill>
                <a:srgbClr val="1A1C1E"/>
              </a:solidFill>
              <a:effectLst/>
              <a:latin typeface="Google Sans Text"/>
            </a:endParaRPr>
          </a:p>
          <a:p>
            <a:pPr marL="1143000" lvl="2" indent="-228600" algn="l">
              <a:spcAft>
                <a:spcPts val="225"/>
              </a:spcAft>
              <a:buFont typeface="Arial" panose="020B0604020202020204" pitchFamily="34" charset="0"/>
              <a:buChar char="•"/>
            </a:pPr>
            <a:r>
              <a:rPr lang="en-IN" sz="1000" b="1" i="0" dirty="0" err="1">
                <a:solidFill>
                  <a:srgbClr val="1A1C1E"/>
                </a:solidFill>
                <a:effectLst/>
                <a:latin typeface="DM Mono" panose="020B0509040201040103" pitchFamily="49" charset="0"/>
              </a:rPr>
              <a:t>pdcp</a:t>
            </a:r>
            <a:r>
              <a:rPr lang="en-IN" sz="1000" b="1" i="0" dirty="0">
                <a:solidFill>
                  <a:srgbClr val="1A1C1E"/>
                </a:solidFill>
                <a:effectLst/>
                <a:latin typeface="DM Mono" panose="020B0509040201040103" pitchFamily="49" charset="0"/>
              </a:rPr>
              <a:t>-Config</a:t>
            </a:r>
            <a:r>
              <a:rPr lang="en-IN" sz="1000" b="1" i="0" dirty="0">
                <a:solidFill>
                  <a:srgbClr val="1A1C1E"/>
                </a:solidFill>
                <a:effectLst/>
                <a:latin typeface="Google Sans Text"/>
              </a:rPr>
              <a:t> -&gt; </a:t>
            </a:r>
            <a:r>
              <a:rPr lang="en-IN" sz="1000" b="1" i="0" dirty="0">
                <a:solidFill>
                  <a:srgbClr val="1A1C1E"/>
                </a:solidFill>
                <a:effectLst/>
                <a:latin typeface="DM Mono" panose="020B0509040201040103" pitchFamily="49" charset="0"/>
              </a:rPr>
              <a:t>moreThanOneRLC-r15</a:t>
            </a:r>
            <a:r>
              <a:rPr lang="en-IN" sz="1000" b="1" i="0" dirty="0">
                <a:solidFill>
                  <a:srgbClr val="1A1C1E"/>
                </a:solidFill>
                <a:effectLst/>
                <a:latin typeface="Google Sans Text"/>
              </a:rPr>
              <a:t>:</a:t>
            </a:r>
            <a:r>
              <a:rPr lang="en-IN" sz="1000" b="0" i="0" dirty="0">
                <a:solidFill>
                  <a:srgbClr val="1A1C1E"/>
                </a:solidFill>
                <a:effectLst/>
                <a:latin typeface="Google Sans Text"/>
              </a:rPr>
              <a:t> (ENUMERATED {true}) Indicates split bearer for this DRB.</a:t>
            </a:r>
          </a:p>
          <a:p>
            <a:pPr marL="1143000" lvl="2" indent="-228600" algn="l">
              <a:spcAft>
                <a:spcPts val="225"/>
              </a:spcAft>
              <a:buFont typeface="Arial" panose="020B0604020202020204" pitchFamily="34" charset="0"/>
              <a:buChar char="•"/>
            </a:pPr>
            <a:r>
              <a:rPr lang="en-IN" sz="1000" b="1" i="0" dirty="0" err="1">
                <a:solidFill>
                  <a:srgbClr val="1A1C1E"/>
                </a:solidFill>
                <a:effectLst/>
                <a:latin typeface="DM Mono" panose="020B0509040201040103" pitchFamily="49" charset="0"/>
              </a:rPr>
              <a:t>pdcp</a:t>
            </a:r>
            <a:r>
              <a:rPr lang="en-IN" sz="1000" b="1" i="0" dirty="0">
                <a:solidFill>
                  <a:srgbClr val="1A1C1E"/>
                </a:solidFill>
                <a:effectLst/>
                <a:latin typeface="DM Mono" panose="020B0509040201040103" pitchFamily="49" charset="0"/>
              </a:rPr>
              <a:t>-Config</a:t>
            </a:r>
            <a:r>
              <a:rPr lang="en-IN" sz="1000" b="1" i="0" dirty="0">
                <a:solidFill>
                  <a:srgbClr val="1A1C1E"/>
                </a:solidFill>
                <a:effectLst/>
                <a:latin typeface="Google Sans Text"/>
              </a:rPr>
              <a:t> -&gt; </a:t>
            </a:r>
            <a:r>
              <a:rPr lang="en-IN" sz="1000" b="1" i="0" dirty="0">
                <a:solidFill>
                  <a:srgbClr val="1A1C1E"/>
                </a:solidFill>
                <a:effectLst/>
                <a:latin typeface="DM Mono" panose="020B0509040201040103" pitchFamily="49" charset="0"/>
              </a:rPr>
              <a:t>primaryPath-r15</a:t>
            </a:r>
            <a:r>
              <a:rPr lang="en-IN" sz="1000" b="1" i="0" dirty="0">
                <a:solidFill>
                  <a:srgbClr val="1A1C1E"/>
                </a:solidFill>
                <a:effectLst/>
                <a:latin typeface="Google Sans Text"/>
              </a:rPr>
              <a:t>:</a:t>
            </a:r>
            <a:r>
              <a:rPr lang="en-IN" sz="1000" b="0" i="0" dirty="0">
                <a:solidFill>
                  <a:srgbClr val="1A1C1E"/>
                </a:solidFill>
                <a:effectLst/>
                <a:latin typeface="Google Sans Text"/>
              </a:rPr>
              <a:t> (ENUMERATED {</a:t>
            </a:r>
            <a:r>
              <a:rPr lang="en-IN" sz="1000" b="0" i="0" dirty="0" err="1">
                <a:solidFill>
                  <a:srgbClr val="1A1C1E"/>
                </a:solidFill>
                <a:effectLst/>
                <a:latin typeface="Google Sans Text"/>
              </a:rPr>
              <a:t>eUTRA</a:t>
            </a:r>
            <a:r>
              <a:rPr lang="en-IN" sz="1000" b="0" i="0" dirty="0">
                <a:solidFill>
                  <a:srgbClr val="1A1C1E"/>
                </a:solidFill>
                <a:effectLst/>
                <a:latin typeface="Google Sans Text"/>
              </a:rPr>
              <a:t>, </a:t>
            </a:r>
            <a:r>
              <a:rPr lang="en-IN" sz="1000" b="0" i="0" dirty="0" err="1">
                <a:solidFill>
                  <a:srgbClr val="1A1C1E"/>
                </a:solidFill>
                <a:effectLst/>
                <a:latin typeface="Google Sans Text"/>
              </a:rPr>
              <a:t>nR</a:t>
            </a:r>
            <a:r>
              <a:rPr lang="en-IN" sz="1000" b="0" i="0" dirty="0">
                <a:solidFill>
                  <a:srgbClr val="1A1C1E"/>
                </a:solidFill>
                <a:effectLst/>
                <a:latin typeface="Google Sans Text"/>
              </a:rPr>
              <a:t>, </a:t>
            </a:r>
            <a:r>
              <a:rPr lang="en-IN" sz="1000" b="0" i="0" dirty="0" err="1">
                <a:solidFill>
                  <a:srgbClr val="1A1C1E"/>
                </a:solidFill>
                <a:effectLst/>
                <a:latin typeface="Google Sans Text"/>
              </a:rPr>
              <a:t>eUTRA-AndNR</a:t>
            </a:r>
            <a:r>
              <a:rPr lang="en-IN" sz="1000" b="0" i="0" dirty="0">
                <a:solidFill>
                  <a:srgbClr val="1A1C1E"/>
                </a:solidFill>
                <a:effectLst/>
                <a:latin typeface="Google Sans Text"/>
              </a:rPr>
              <a:t>}) Suggests initial path for UL data. Not always strictly followed by UE.</a:t>
            </a:r>
          </a:p>
          <a:p>
            <a:pPr marL="1143000" lvl="2" indent="-228600" algn="l">
              <a:spcAft>
                <a:spcPts val="225"/>
              </a:spcAft>
              <a:buFont typeface="Arial" panose="020B0604020202020204" pitchFamily="34" charset="0"/>
              <a:buChar char="•"/>
            </a:pPr>
            <a:r>
              <a:rPr lang="en-IN" sz="1000" b="1" i="0" dirty="0" err="1">
                <a:solidFill>
                  <a:srgbClr val="1A1C1E"/>
                </a:solidFill>
                <a:effectLst/>
                <a:latin typeface="DM Mono" panose="020B0509040201040103" pitchFamily="49" charset="0"/>
              </a:rPr>
              <a:t>pdcp</a:t>
            </a:r>
            <a:r>
              <a:rPr lang="en-IN" sz="1000" b="1" i="0" dirty="0">
                <a:solidFill>
                  <a:srgbClr val="1A1C1E"/>
                </a:solidFill>
                <a:effectLst/>
                <a:latin typeface="DM Mono" panose="020B0509040201040103" pitchFamily="49" charset="0"/>
              </a:rPr>
              <a:t>-Config</a:t>
            </a:r>
            <a:r>
              <a:rPr lang="en-IN" sz="1000" b="1" i="0" dirty="0">
                <a:solidFill>
                  <a:srgbClr val="1A1C1E"/>
                </a:solidFill>
                <a:effectLst/>
                <a:latin typeface="Google Sans Text"/>
              </a:rPr>
              <a:t> -&gt; </a:t>
            </a:r>
            <a:r>
              <a:rPr lang="en-IN" sz="1000" b="1" i="0" dirty="0">
                <a:solidFill>
                  <a:srgbClr val="1A1C1E"/>
                </a:solidFill>
                <a:effectLst/>
                <a:latin typeface="DM Mono" panose="020B0509040201040103" pitchFamily="49" charset="0"/>
              </a:rPr>
              <a:t>ul-DataSplitThreshold-r15</a:t>
            </a:r>
            <a:r>
              <a:rPr lang="en-IN" sz="1000" b="1" i="0" dirty="0">
                <a:solidFill>
                  <a:srgbClr val="1A1C1E"/>
                </a:solidFill>
                <a:effectLst/>
                <a:latin typeface="Google Sans Text"/>
              </a:rPr>
              <a:t>:</a:t>
            </a:r>
            <a:r>
              <a:rPr lang="en-IN" sz="1000" b="0" i="0" dirty="0">
                <a:solidFill>
                  <a:srgbClr val="1A1C1E"/>
                </a:solidFill>
                <a:effectLst/>
                <a:latin typeface="Google Sans Text"/>
              </a:rPr>
              <a:t> (b0, b100, b200 ... infinity) Threshold for UL data split.</a:t>
            </a:r>
          </a:p>
          <a:p>
            <a:pPr marL="1143000" lvl="2" indent="-228600" algn="l">
              <a:spcAft>
                <a:spcPts val="225"/>
              </a:spcAft>
              <a:buFont typeface="Arial" panose="020B0604020202020204" pitchFamily="34" charset="0"/>
              <a:buChar char="•"/>
            </a:pPr>
            <a:r>
              <a:rPr lang="en-IN" sz="1000" b="1" i="0" dirty="0" err="1">
                <a:solidFill>
                  <a:srgbClr val="1A1C1E"/>
                </a:solidFill>
                <a:effectLst/>
                <a:latin typeface="DM Mono" panose="020B0509040201040103" pitchFamily="49" charset="0"/>
              </a:rPr>
              <a:t>pdcp</a:t>
            </a:r>
            <a:r>
              <a:rPr lang="en-IN" sz="1000" b="1" i="0" dirty="0">
                <a:solidFill>
                  <a:srgbClr val="1A1C1E"/>
                </a:solidFill>
                <a:effectLst/>
                <a:latin typeface="DM Mono" panose="020B0509040201040103" pitchFamily="49" charset="0"/>
              </a:rPr>
              <a:t>-Config</a:t>
            </a:r>
            <a:r>
              <a:rPr lang="en-IN" sz="1000" b="1" i="0" dirty="0">
                <a:solidFill>
                  <a:srgbClr val="1A1C1E"/>
                </a:solidFill>
                <a:effectLst/>
                <a:latin typeface="Google Sans Text"/>
              </a:rPr>
              <a:t> -&gt; </a:t>
            </a:r>
            <a:r>
              <a:rPr lang="en-IN" sz="1000" b="1" i="0" dirty="0">
                <a:solidFill>
                  <a:srgbClr val="1A1C1E"/>
                </a:solidFill>
                <a:effectLst/>
                <a:latin typeface="DM Mono" panose="020B0509040201040103" pitchFamily="49" charset="0"/>
              </a:rPr>
              <a:t>t-Reordering-r15</a:t>
            </a:r>
            <a:r>
              <a:rPr lang="en-IN" sz="1000" b="1" i="0" dirty="0">
                <a:solidFill>
                  <a:srgbClr val="1A1C1E"/>
                </a:solidFill>
                <a:effectLst/>
                <a:latin typeface="Google Sans Text"/>
              </a:rPr>
              <a:t>:</a:t>
            </a:r>
            <a:r>
              <a:rPr lang="en-IN" sz="1000" b="0" i="0" dirty="0">
                <a:solidFill>
                  <a:srgbClr val="1A1C1E"/>
                </a:solidFill>
                <a:effectLst/>
                <a:latin typeface="Google Sans Text"/>
              </a:rPr>
              <a:t> (ms0, ms20, ms40 ... ms1000, ...) Reordering timer at PDCP.</a:t>
            </a:r>
          </a:p>
          <a:p>
            <a:pPr marL="1600200" lvl="3" indent="-228600" algn="l">
              <a:spcAft>
                <a:spcPts val="225"/>
              </a:spcAft>
              <a:buFont typeface="Arial" panose="020B0604020202020204" pitchFamily="34" charset="0"/>
              <a:buChar char="•"/>
            </a:pPr>
            <a:r>
              <a:rPr lang="en-IN" sz="1000" b="1" i="0" dirty="0">
                <a:solidFill>
                  <a:srgbClr val="1A1C1E"/>
                </a:solidFill>
                <a:effectLst/>
                <a:latin typeface="Google Sans Text"/>
              </a:rPr>
              <a:t>Check:</a:t>
            </a:r>
            <a:r>
              <a:rPr lang="en-IN" sz="1000" b="0" i="0" dirty="0">
                <a:solidFill>
                  <a:srgbClr val="1A1C1E"/>
                </a:solidFill>
                <a:effectLst/>
                <a:latin typeface="Google Sans Text"/>
              </a:rPr>
              <a:t> Essential for split bearers to handle differential delay.</a:t>
            </a:r>
          </a:p>
          <a:p>
            <a:pPr marL="1600200" lvl="3" indent="-228600" algn="l">
              <a:spcAft>
                <a:spcPts val="225"/>
              </a:spcAft>
              <a:buFont typeface="Arial" panose="020B0604020202020204" pitchFamily="34" charset="0"/>
              <a:buChar char="•"/>
            </a:pPr>
            <a:r>
              <a:rPr lang="en-IN" sz="1000" b="1" i="0" dirty="0">
                <a:solidFill>
                  <a:srgbClr val="1A1C1E"/>
                </a:solidFill>
                <a:effectLst/>
                <a:latin typeface="Google Sans Text"/>
              </a:rPr>
              <a:t>Default:</a:t>
            </a:r>
            <a:r>
              <a:rPr lang="en-IN" sz="1000" b="0" i="0" dirty="0">
                <a:solidFill>
                  <a:srgbClr val="1A1C1E"/>
                </a:solidFill>
                <a:effectLst/>
                <a:latin typeface="Google Sans Text"/>
              </a:rPr>
              <a:t> </a:t>
            </a:r>
            <a:r>
              <a:rPr lang="en-IN" sz="1000" b="0" i="0" dirty="0">
                <a:solidFill>
                  <a:srgbClr val="1A1C1E"/>
                </a:solidFill>
                <a:effectLst/>
                <a:latin typeface="DM Mono" panose="020B0509040201040103" pitchFamily="49" charset="0"/>
              </a:rPr>
              <a:t>ms40</a:t>
            </a:r>
            <a:r>
              <a:rPr lang="en-IN" sz="1000" b="0" i="0" dirty="0">
                <a:solidFill>
                  <a:srgbClr val="1A1C1E"/>
                </a:solidFill>
                <a:effectLst/>
                <a:latin typeface="Google Sans Text"/>
              </a:rPr>
              <a:t> - </a:t>
            </a:r>
            <a:r>
              <a:rPr lang="en-IN" sz="1000" b="0" i="0" dirty="0">
                <a:solidFill>
                  <a:srgbClr val="1A1C1E"/>
                </a:solidFill>
                <a:effectLst/>
                <a:latin typeface="DM Mono" panose="020B0509040201040103" pitchFamily="49" charset="0"/>
              </a:rPr>
              <a:t>ms100</a:t>
            </a:r>
            <a:r>
              <a:rPr lang="en-IN" sz="1000" b="0" i="0" dirty="0">
                <a:solidFill>
                  <a:srgbClr val="1A1C1E"/>
                </a:solidFill>
                <a:effectLst/>
                <a:latin typeface="Google Sans Text"/>
              </a:rPr>
              <a:t>.</a:t>
            </a:r>
          </a:p>
          <a:p>
            <a:pPr marL="1600200" lvl="3" indent="-228600" algn="l">
              <a:spcAft>
                <a:spcPts val="225"/>
              </a:spcAft>
              <a:buFont typeface="Arial" panose="020B0604020202020204" pitchFamily="34" charset="0"/>
              <a:buChar char="•"/>
            </a:pPr>
            <a:r>
              <a:rPr lang="en-IN" sz="1000" b="1" i="0" dirty="0">
                <a:solidFill>
                  <a:srgbClr val="1A1C1E"/>
                </a:solidFill>
                <a:effectLst/>
                <a:latin typeface="Google Sans Text"/>
              </a:rPr>
              <a:t>Recommended:</a:t>
            </a:r>
            <a:r>
              <a:rPr lang="en-IN" sz="1000" b="0" i="0" dirty="0">
                <a:solidFill>
                  <a:srgbClr val="1A1C1E"/>
                </a:solidFill>
                <a:effectLst/>
                <a:latin typeface="Google Sans Text"/>
              </a:rPr>
              <a:t> </a:t>
            </a:r>
            <a:r>
              <a:rPr lang="en-IN" sz="1000" b="1" i="0" dirty="0">
                <a:solidFill>
                  <a:srgbClr val="1A1C1E"/>
                </a:solidFill>
                <a:effectLst/>
                <a:latin typeface="DM Mono" panose="020B0509040201040103" pitchFamily="49" charset="0"/>
              </a:rPr>
              <a:t>ms40</a:t>
            </a:r>
            <a:r>
              <a:rPr lang="en-IN" sz="1000" b="1" i="0" dirty="0">
                <a:solidFill>
                  <a:srgbClr val="1A1C1E"/>
                </a:solidFill>
                <a:effectLst/>
                <a:latin typeface="Google Sans Text"/>
              </a:rPr>
              <a:t> to </a:t>
            </a:r>
            <a:r>
              <a:rPr lang="en-IN" sz="1000" b="1" i="0" dirty="0">
                <a:solidFill>
                  <a:srgbClr val="1A1C1E"/>
                </a:solidFill>
                <a:effectLst/>
                <a:latin typeface="DM Mono" panose="020B0509040201040103" pitchFamily="49" charset="0"/>
              </a:rPr>
              <a:t>ms150</a:t>
            </a:r>
            <a:r>
              <a:rPr lang="en-IN" sz="1000" b="0" i="0" dirty="0">
                <a:solidFill>
                  <a:srgbClr val="1A1C1E"/>
                </a:solidFill>
                <a:effectLst/>
                <a:latin typeface="Google Sans Text"/>
              </a:rPr>
              <a:t>. Longer if significant LTE-NR path delay difference is expected.</a:t>
            </a:r>
          </a:p>
          <a:p>
            <a:pPr marL="742950" lvl="1" indent="-285750" algn="l">
              <a:spcAft>
                <a:spcPts val="225"/>
              </a:spcAft>
              <a:buFont typeface="Arial" panose="020B0604020202020204" pitchFamily="34" charset="0"/>
              <a:buChar char="•"/>
            </a:pPr>
            <a:r>
              <a:rPr lang="en-IN" sz="1000" b="1" i="0" dirty="0">
                <a:solidFill>
                  <a:srgbClr val="1A1C1E"/>
                </a:solidFill>
                <a:effectLst/>
                <a:latin typeface="Google Sans Text"/>
              </a:rPr>
              <a:t>For SCG Bearers (PDCP at SN-</a:t>
            </a:r>
            <a:r>
              <a:rPr lang="en-IN" sz="1000" b="1" i="0" dirty="0" err="1">
                <a:solidFill>
                  <a:srgbClr val="1A1C1E"/>
                </a:solidFill>
                <a:effectLst/>
                <a:latin typeface="Google Sans Text"/>
              </a:rPr>
              <a:t>gNB</a:t>
            </a:r>
            <a:r>
              <a:rPr lang="en-IN" sz="1000" b="1" i="0" dirty="0">
                <a:solidFill>
                  <a:srgbClr val="1A1C1E"/>
                </a:solidFill>
                <a:effectLst/>
                <a:latin typeface="Google Sans Text"/>
              </a:rPr>
              <a:t>):</a:t>
            </a:r>
            <a:endParaRPr lang="en-IN" sz="1000" b="0" i="0" dirty="0">
              <a:solidFill>
                <a:srgbClr val="1A1C1E"/>
              </a:solidFill>
              <a:effectLst/>
              <a:latin typeface="Google Sans Text"/>
            </a:endParaRPr>
          </a:p>
          <a:p>
            <a:pPr marL="1143000" lvl="2" indent="-228600" algn="l">
              <a:spcAft>
                <a:spcPts val="225"/>
              </a:spcAft>
              <a:buFont typeface="Arial" panose="020B0604020202020204" pitchFamily="34" charset="0"/>
              <a:buChar char="•"/>
            </a:pPr>
            <a:r>
              <a:rPr lang="en-IN" sz="1000" b="0" i="0" dirty="0">
                <a:solidFill>
                  <a:srgbClr val="1A1C1E"/>
                </a:solidFill>
                <a:effectLst/>
                <a:latin typeface="Google Sans Text"/>
              </a:rPr>
              <a:t>The DRB is configured with </a:t>
            </a:r>
            <a:r>
              <a:rPr lang="en-IN" sz="1000" b="0" i="0" dirty="0">
                <a:solidFill>
                  <a:srgbClr val="1A1C1E"/>
                </a:solidFill>
                <a:effectLst/>
                <a:latin typeface="DM Mono" panose="020B0509040201040103" pitchFamily="49" charset="0"/>
              </a:rPr>
              <a:t>rlc-BearerToAddModListSCG-r15</a:t>
            </a:r>
            <a:r>
              <a:rPr lang="en-IN" sz="1000" b="0" i="0" dirty="0">
                <a:solidFill>
                  <a:srgbClr val="1A1C1E"/>
                </a:solidFill>
                <a:effectLst/>
                <a:latin typeface="Google Sans Text"/>
              </a:rPr>
              <a:t> (as above) and </a:t>
            </a:r>
            <a:r>
              <a:rPr lang="en-IN" sz="1000" b="0" i="0" dirty="0" err="1">
                <a:solidFill>
                  <a:srgbClr val="1A1C1E"/>
                </a:solidFill>
                <a:effectLst/>
                <a:latin typeface="DM Mono" panose="020B0509040201040103" pitchFamily="49" charset="0"/>
              </a:rPr>
              <a:t>cellGroupId</a:t>
            </a:r>
            <a:r>
              <a:rPr lang="en-IN" sz="1000" b="0" i="0" dirty="0">
                <a:solidFill>
                  <a:srgbClr val="1A1C1E"/>
                </a:solidFill>
                <a:effectLst/>
                <a:latin typeface="Google Sans Text"/>
              </a:rPr>
              <a:t> pointing to SCG.</a:t>
            </a:r>
          </a:p>
          <a:p>
            <a:pPr marL="742950" lvl="1" indent="-285750" algn="l">
              <a:spcAft>
                <a:spcPts val="225"/>
              </a:spcAft>
              <a:buFont typeface="Arial" panose="020B0604020202020204" pitchFamily="34" charset="0"/>
              <a:buChar char="•"/>
            </a:pPr>
            <a:r>
              <a:rPr lang="en-IN" sz="1000" b="1" i="0" dirty="0">
                <a:solidFill>
                  <a:srgbClr val="1A1C1E"/>
                </a:solidFill>
                <a:effectLst/>
                <a:latin typeface="Google Sans Text"/>
              </a:rPr>
              <a:t>For MCG Bearers (PDCP at MN-</a:t>
            </a:r>
            <a:r>
              <a:rPr lang="en-IN" sz="1000" b="1" i="0" dirty="0" err="1">
                <a:solidFill>
                  <a:srgbClr val="1A1C1E"/>
                </a:solidFill>
                <a:effectLst/>
                <a:latin typeface="Google Sans Text"/>
              </a:rPr>
              <a:t>eNB</a:t>
            </a:r>
            <a:r>
              <a:rPr lang="en-IN" sz="1000" b="1" i="0" dirty="0">
                <a:solidFill>
                  <a:srgbClr val="1A1C1E"/>
                </a:solidFill>
                <a:effectLst/>
                <a:latin typeface="Google Sans Text"/>
              </a:rPr>
              <a:t>, LTE only):</a:t>
            </a:r>
            <a:endParaRPr lang="en-IN" sz="1000" b="0" i="0" dirty="0">
              <a:solidFill>
                <a:srgbClr val="1A1C1E"/>
              </a:solidFill>
              <a:effectLst/>
              <a:latin typeface="Google Sans Text"/>
            </a:endParaRPr>
          </a:p>
          <a:p>
            <a:pPr marL="1143000" lvl="2" indent="-228600" algn="l">
              <a:spcAft>
                <a:spcPts val="225"/>
              </a:spcAft>
              <a:buFont typeface="Arial" panose="020B0604020202020204" pitchFamily="34" charset="0"/>
              <a:buChar char="•"/>
            </a:pPr>
            <a:r>
              <a:rPr lang="en-IN" sz="1000" b="0" i="0" dirty="0">
                <a:solidFill>
                  <a:srgbClr val="1A1C1E"/>
                </a:solidFill>
                <a:effectLst/>
                <a:latin typeface="Google Sans Text"/>
              </a:rPr>
              <a:t>Standard LTE DRB configuration without </a:t>
            </a:r>
            <a:r>
              <a:rPr lang="en-IN" sz="1000" b="0" i="0" dirty="0" err="1">
                <a:solidFill>
                  <a:srgbClr val="1A1C1E"/>
                </a:solidFill>
                <a:effectLst/>
                <a:latin typeface="DM Mono" panose="020B0509040201040103" pitchFamily="49" charset="0"/>
              </a:rPr>
              <a:t>moreThanOneRLC</a:t>
            </a:r>
            <a:r>
              <a:rPr lang="en-IN" sz="1000" b="0" i="0" dirty="0">
                <a:solidFill>
                  <a:srgbClr val="1A1C1E"/>
                </a:solidFill>
                <a:effectLst/>
                <a:latin typeface="Google Sans Text"/>
              </a:rPr>
              <a:t> or SCG mapping.</a:t>
            </a:r>
          </a:p>
          <a:p>
            <a:pPr marL="742950" lvl="1" indent="-285750" algn="l">
              <a:spcAft>
                <a:spcPts val="225"/>
              </a:spcAft>
              <a:buFont typeface="Arial" panose="020B0604020202020204" pitchFamily="34" charset="0"/>
              <a:buChar char="•"/>
            </a:pPr>
            <a:r>
              <a:rPr lang="en-IN" sz="1000" b="1" i="0" dirty="0">
                <a:solidFill>
                  <a:srgbClr val="1A1C1E"/>
                </a:solidFill>
                <a:effectLst/>
                <a:latin typeface="Google Sans Text"/>
              </a:rPr>
              <a:t>Operator Policy for Bearer Mapping:</a:t>
            </a:r>
            <a:endParaRPr lang="en-IN" sz="1000" b="0" i="0" dirty="0">
              <a:solidFill>
                <a:srgbClr val="1A1C1E"/>
              </a:solidFill>
              <a:effectLst/>
              <a:latin typeface="Google Sans Text"/>
            </a:endParaRPr>
          </a:p>
          <a:p>
            <a:pPr marL="1143000" lvl="2" indent="-228600" algn="l">
              <a:spcAft>
                <a:spcPts val="225"/>
              </a:spcAft>
              <a:buFont typeface="Arial" panose="020B0604020202020204" pitchFamily="34" charset="0"/>
              <a:buChar char="•"/>
            </a:pPr>
            <a:r>
              <a:rPr lang="en-IN" sz="1000" b="1" i="0" dirty="0">
                <a:solidFill>
                  <a:srgbClr val="1A1C1E"/>
                </a:solidFill>
                <a:effectLst/>
                <a:latin typeface="Google Sans Text"/>
              </a:rPr>
              <a:t>Check:</a:t>
            </a:r>
            <a:r>
              <a:rPr lang="en-IN" sz="1000" b="0" i="0" dirty="0">
                <a:solidFill>
                  <a:srgbClr val="1A1C1E"/>
                </a:solidFill>
                <a:effectLst/>
                <a:latin typeface="Google Sans Text"/>
              </a:rPr>
              <a:t> How are QCI bearers mapped (default bearer QCI 9, GBR bearers, IMS QCI 1/5)?</a:t>
            </a:r>
          </a:p>
          <a:p>
            <a:pPr marL="1143000" lvl="2" indent="-228600" algn="l">
              <a:spcAft>
                <a:spcPts val="225"/>
              </a:spcAft>
              <a:buFont typeface="Arial" panose="020B0604020202020204" pitchFamily="34" charset="0"/>
              <a:buChar char="•"/>
            </a:pPr>
            <a:r>
              <a:rPr lang="en-IN" sz="1000" b="1" i="0" dirty="0">
                <a:solidFill>
                  <a:srgbClr val="1A1C1E"/>
                </a:solidFill>
                <a:effectLst/>
                <a:latin typeface="Google Sans Text"/>
              </a:rPr>
              <a:t>Default:</a:t>
            </a:r>
            <a:r>
              <a:rPr lang="en-IN" sz="1000" b="0" i="0" dirty="0">
                <a:solidFill>
                  <a:srgbClr val="1A1C1E"/>
                </a:solidFill>
                <a:effectLst/>
                <a:latin typeface="Google Sans Text"/>
              </a:rPr>
              <a:t> QCI 9 often starts as MCG, then potentially moved to SCG/Split. High throughput bearers to Split or SCG.</a:t>
            </a:r>
          </a:p>
          <a:p>
            <a:pPr marL="1143000" lvl="2" indent="-228600" algn="l">
              <a:spcAft>
                <a:spcPts val="225"/>
              </a:spcAft>
              <a:buFont typeface="Arial" panose="020B0604020202020204" pitchFamily="34" charset="0"/>
              <a:buChar char="•"/>
            </a:pPr>
            <a:r>
              <a:rPr lang="en-IN" sz="1000" b="1" i="0" dirty="0">
                <a:solidFill>
                  <a:srgbClr val="1A1C1E"/>
                </a:solidFill>
                <a:effectLst/>
                <a:latin typeface="Google Sans Text"/>
              </a:rPr>
              <a:t>Recommended:</a:t>
            </a:r>
            <a:endParaRPr lang="en-IN" sz="1000" b="0" i="0" dirty="0">
              <a:solidFill>
                <a:srgbClr val="1A1C1E"/>
              </a:solidFill>
              <a:effectLst/>
              <a:latin typeface="Google Sans Text"/>
            </a:endParaRPr>
          </a:p>
          <a:p>
            <a:pPr marL="1600200" lvl="3" indent="-228600" algn="l">
              <a:spcAft>
                <a:spcPts val="225"/>
              </a:spcAft>
              <a:buFont typeface="Arial" panose="020B0604020202020204" pitchFamily="34" charset="0"/>
              <a:buChar char="•"/>
            </a:pPr>
            <a:r>
              <a:rPr lang="en-IN" sz="1000" b="0" i="0" dirty="0">
                <a:solidFill>
                  <a:srgbClr val="1A1C1E"/>
                </a:solidFill>
                <a:effectLst/>
                <a:latin typeface="Google Sans Text"/>
              </a:rPr>
              <a:t>QCI 9 (Internet): Start as MCG, or Split with </a:t>
            </a:r>
            <a:r>
              <a:rPr lang="en-IN" sz="1000" b="0" i="0" dirty="0">
                <a:solidFill>
                  <a:srgbClr val="1A1C1E"/>
                </a:solidFill>
                <a:effectLst/>
                <a:latin typeface="DM Mono" panose="020B0509040201040103" pitchFamily="49" charset="0"/>
              </a:rPr>
              <a:t>ul-</a:t>
            </a:r>
            <a:r>
              <a:rPr lang="en-IN" sz="1000" b="0" i="0" dirty="0" err="1">
                <a:solidFill>
                  <a:srgbClr val="1A1C1E"/>
                </a:solidFill>
                <a:effectLst/>
                <a:latin typeface="DM Mono" panose="020B0509040201040103" pitchFamily="49" charset="0"/>
              </a:rPr>
              <a:t>DataSplitThreshold</a:t>
            </a:r>
            <a:r>
              <a:rPr lang="en-IN" sz="1000" b="0" i="0" dirty="0">
                <a:solidFill>
                  <a:srgbClr val="1A1C1E"/>
                </a:solidFill>
                <a:effectLst/>
                <a:latin typeface="Google Sans Text"/>
              </a:rPr>
              <a:t> = </a:t>
            </a:r>
            <a:r>
              <a:rPr lang="en-IN" sz="1000" b="0" i="0" dirty="0">
                <a:solidFill>
                  <a:srgbClr val="1A1C1E"/>
                </a:solidFill>
                <a:effectLst/>
                <a:latin typeface="DM Mono" panose="020B0509040201040103" pitchFamily="49" charset="0"/>
              </a:rPr>
              <a:t>infinity</a:t>
            </a:r>
            <a:r>
              <a:rPr lang="en-IN" sz="1000" b="0" i="0" dirty="0">
                <a:solidFill>
                  <a:srgbClr val="1A1C1E"/>
                </a:solidFill>
                <a:effectLst/>
                <a:latin typeface="Google Sans Text"/>
              </a:rPr>
              <a:t> (effectively MCG UL initially) or a high value.</a:t>
            </a:r>
          </a:p>
          <a:p>
            <a:pPr marL="1600200" lvl="3" indent="-228600" algn="l">
              <a:spcAft>
                <a:spcPts val="225"/>
              </a:spcAft>
              <a:buFont typeface="Arial" panose="020B0604020202020204" pitchFamily="34" charset="0"/>
              <a:buChar char="•"/>
            </a:pPr>
            <a:r>
              <a:rPr lang="en-IN" sz="1000" b="0" i="0" dirty="0">
                <a:solidFill>
                  <a:srgbClr val="1A1C1E"/>
                </a:solidFill>
                <a:effectLst/>
                <a:latin typeface="Google Sans Text"/>
              </a:rPr>
              <a:t>High data rate non-GBR QCIs: Split bearer or SCG bearer (if NR link is robust).</a:t>
            </a:r>
          </a:p>
          <a:p>
            <a:pPr marL="1600200" lvl="3" indent="-228600" algn="l">
              <a:spcAft>
                <a:spcPts val="225"/>
              </a:spcAft>
              <a:buFont typeface="Arial" panose="020B0604020202020204" pitchFamily="34" charset="0"/>
              <a:buChar char="•"/>
            </a:pPr>
            <a:r>
              <a:rPr lang="en-IN" sz="1000" b="0" i="0" dirty="0">
                <a:solidFill>
                  <a:srgbClr val="1A1C1E"/>
                </a:solidFill>
                <a:effectLst/>
                <a:latin typeface="Google Sans Text"/>
              </a:rPr>
              <a:t>GBR QCIs: Often SCG bearer if reliable NR, or MCG if NR reliability is a concern.</a:t>
            </a:r>
          </a:p>
        </p:txBody>
      </p:sp>
    </p:spTree>
    <p:extLst>
      <p:ext uri="{BB962C8B-B14F-4D97-AF65-F5344CB8AC3E}">
        <p14:creationId xmlns:p14="http://schemas.microsoft.com/office/powerpoint/2010/main" val="30970707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A2612-90C1-A99E-6D63-A8938320A2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C7E78B-8521-2896-3AED-3906735472F2}"/>
              </a:ext>
            </a:extLst>
          </p:cNvPr>
          <p:cNvSpPr>
            <a:spLocks noGrp="1"/>
          </p:cNvSpPr>
          <p:nvPr>
            <p:ph type="title"/>
          </p:nvPr>
        </p:nvSpPr>
        <p:spPr>
          <a:xfrm>
            <a:off x="406614" y="379380"/>
            <a:ext cx="11701079" cy="398833"/>
          </a:xfrm>
        </p:spPr>
        <p:txBody>
          <a:bodyPr>
            <a:noAutofit/>
          </a:bodyPr>
          <a:lstStyle/>
          <a:p>
            <a:r>
              <a:rPr lang="en-IN" sz="2000" dirty="0"/>
              <a:t>SCG Release</a:t>
            </a:r>
          </a:p>
        </p:txBody>
      </p:sp>
      <p:sp>
        <p:nvSpPr>
          <p:cNvPr id="4" name="TextBox 3">
            <a:extLst>
              <a:ext uri="{FF2B5EF4-FFF2-40B4-BE49-F238E27FC236}">
                <a16:creationId xmlns:a16="http://schemas.microsoft.com/office/drawing/2014/main" id="{0977FCB1-BA66-D71A-5C0B-472A318D62D4}"/>
              </a:ext>
            </a:extLst>
          </p:cNvPr>
          <p:cNvSpPr txBox="1"/>
          <p:nvPr/>
        </p:nvSpPr>
        <p:spPr>
          <a:xfrm>
            <a:off x="667966" y="1452664"/>
            <a:ext cx="11018196" cy="2380139"/>
          </a:xfrm>
          <a:prstGeom prst="rect">
            <a:avLst/>
          </a:prstGeom>
          <a:noFill/>
        </p:spPr>
        <p:txBody>
          <a:bodyPr wrap="square">
            <a:spAutoFit/>
          </a:bodyPr>
          <a:lstStyle/>
          <a:p>
            <a:pPr algn="l">
              <a:spcAft>
                <a:spcPts val="225"/>
              </a:spcAft>
              <a:buFont typeface="Arial" panose="020B0604020202020204" pitchFamily="34" charset="0"/>
              <a:buChar char="•"/>
            </a:pPr>
            <a:r>
              <a:rPr lang="en-IN" sz="1200" b="1" i="0" dirty="0">
                <a:solidFill>
                  <a:srgbClr val="1A1C1E"/>
                </a:solidFill>
                <a:effectLst/>
                <a:latin typeface="Google Sans Text"/>
              </a:rPr>
              <a:t>UE Initiated (SCG Failure):</a:t>
            </a:r>
            <a:r>
              <a:rPr lang="en-IN" sz="1200" b="0" i="0" dirty="0">
                <a:solidFill>
                  <a:srgbClr val="1A1C1E"/>
                </a:solidFill>
                <a:effectLst/>
                <a:latin typeface="Google Sans Text"/>
              </a:rPr>
              <a:t> UE sends </a:t>
            </a:r>
            <a:r>
              <a:rPr lang="en-IN" sz="1200" b="0" i="0" dirty="0">
                <a:solidFill>
                  <a:srgbClr val="1A1C1E"/>
                </a:solidFill>
                <a:effectLst/>
                <a:latin typeface="DM Mono" panose="020B0509040201040103" pitchFamily="49" charset="0"/>
              </a:rPr>
              <a:t>SCGFailureInformationNR-r15</a:t>
            </a:r>
            <a:r>
              <a:rPr lang="en-IN" sz="1200" b="0" i="0" dirty="0">
                <a:solidFill>
                  <a:srgbClr val="1A1C1E"/>
                </a:solidFill>
                <a:effectLst/>
                <a:latin typeface="Google Sans Text"/>
              </a:rPr>
              <a:t> to </a:t>
            </a:r>
            <a:r>
              <a:rPr lang="en-IN" sz="1200" b="0" i="0" dirty="0" err="1">
                <a:solidFill>
                  <a:srgbClr val="1A1C1E"/>
                </a:solidFill>
                <a:effectLst/>
                <a:latin typeface="Google Sans Text"/>
              </a:rPr>
              <a:t>eNB</a:t>
            </a:r>
            <a:r>
              <a:rPr lang="en-IN" sz="1200" b="0" i="0" dirty="0">
                <a:solidFill>
                  <a:srgbClr val="1A1C1E"/>
                </a:solidFill>
                <a:effectLst/>
                <a:latin typeface="Google Sans Text"/>
              </a:rPr>
              <a:t>.</a:t>
            </a:r>
          </a:p>
          <a:p>
            <a:pPr marL="742950" lvl="1" indent="-285750" algn="l">
              <a:spcAft>
                <a:spcPts val="225"/>
              </a:spcAft>
              <a:buFont typeface="Arial" panose="020B0604020202020204" pitchFamily="34" charset="0"/>
              <a:buChar char="•"/>
            </a:pPr>
            <a:r>
              <a:rPr lang="en-IN" sz="1200" b="0" i="0" dirty="0">
                <a:solidFill>
                  <a:srgbClr val="1A1C1E"/>
                </a:solidFill>
                <a:effectLst/>
                <a:latin typeface="DM Mono" panose="020B0509040201040103" pitchFamily="49" charset="0"/>
              </a:rPr>
              <a:t>failureType-r15</a:t>
            </a:r>
            <a:r>
              <a:rPr lang="en-IN" sz="1200" b="0" i="0" dirty="0">
                <a:solidFill>
                  <a:srgbClr val="1A1C1E"/>
                </a:solidFill>
                <a:effectLst/>
                <a:latin typeface="Google Sans Text"/>
              </a:rPr>
              <a:t>: e.g., </a:t>
            </a:r>
            <a:r>
              <a:rPr lang="en-IN" sz="1200" b="0" i="0" dirty="0">
                <a:solidFill>
                  <a:srgbClr val="1A1C1E"/>
                </a:solidFill>
                <a:effectLst/>
                <a:latin typeface="DM Mono" panose="020B0509040201040103" pitchFamily="49" charset="0"/>
              </a:rPr>
              <a:t>t310-Expiry</a:t>
            </a:r>
            <a:r>
              <a:rPr lang="en-IN" sz="1200" b="0" i="0" dirty="0">
                <a:solidFill>
                  <a:srgbClr val="1A1C1E"/>
                </a:solidFill>
                <a:effectLst/>
                <a:latin typeface="Google Sans Text"/>
              </a:rPr>
              <a:t>, </a:t>
            </a:r>
            <a:r>
              <a:rPr lang="en-IN" sz="1200" b="0" i="0" dirty="0" err="1">
                <a:solidFill>
                  <a:srgbClr val="1A1C1E"/>
                </a:solidFill>
                <a:effectLst/>
                <a:latin typeface="DM Mono" panose="020B0509040201040103" pitchFamily="49" charset="0"/>
              </a:rPr>
              <a:t>randomAccessProblemSCG</a:t>
            </a:r>
            <a:r>
              <a:rPr lang="en-IN" sz="1200" b="0" i="0" dirty="0">
                <a:solidFill>
                  <a:srgbClr val="1A1C1E"/>
                </a:solidFill>
                <a:effectLst/>
                <a:latin typeface="Google Sans Text"/>
              </a:rPr>
              <a:t>, </a:t>
            </a:r>
            <a:r>
              <a:rPr lang="en-IN" sz="1200" b="0" i="0" dirty="0" err="1">
                <a:solidFill>
                  <a:srgbClr val="1A1C1E"/>
                </a:solidFill>
                <a:effectLst/>
                <a:latin typeface="DM Mono" panose="020B0509040201040103" pitchFamily="49" charset="0"/>
              </a:rPr>
              <a:t>rlc-MaxNumRetxSCG</a:t>
            </a:r>
            <a:r>
              <a:rPr lang="en-IN" sz="1200" b="0" i="0" dirty="0">
                <a:solidFill>
                  <a:srgbClr val="1A1C1E"/>
                </a:solidFill>
                <a:effectLst/>
                <a:latin typeface="Google Sans Text"/>
              </a:rPr>
              <a:t>, </a:t>
            </a:r>
            <a:r>
              <a:rPr lang="en-IN" sz="1200" b="0" i="0" dirty="0" err="1">
                <a:solidFill>
                  <a:srgbClr val="1A1C1E"/>
                </a:solidFill>
                <a:effectLst/>
                <a:latin typeface="DM Mono" panose="020B0509040201040103" pitchFamily="49" charset="0"/>
              </a:rPr>
              <a:t>synchReconfigFailureSCG</a:t>
            </a:r>
            <a:r>
              <a:rPr lang="en-IN" sz="1200" b="0" i="0" dirty="0">
                <a:solidFill>
                  <a:srgbClr val="1A1C1E"/>
                </a:solidFill>
                <a:effectLst/>
                <a:latin typeface="Google Sans Text"/>
              </a:rPr>
              <a:t>.</a:t>
            </a:r>
          </a:p>
          <a:p>
            <a:pPr marL="742950" lvl="1" indent="-285750" algn="l">
              <a:spcAft>
                <a:spcPts val="225"/>
              </a:spcAft>
              <a:buFont typeface="Arial" panose="020B0604020202020204" pitchFamily="34" charset="0"/>
              <a:buChar char="•"/>
            </a:pPr>
            <a:r>
              <a:rPr lang="en-IN" sz="1200" b="1" i="0" dirty="0">
                <a:solidFill>
                  <a:srgbClr val="1A1C1E"/>
                </a:solidFill>
                <a:effectLst/>
                <a:latin typeface="Google Sans Text"/>
              </a:rPr>
              <a:t>Check (via KPIs):</a:t>
            </a:r>
            <a:r>
              <a:rPr lang="en-IN" sz="1200" b="0" i="0" dirty="0">
                <a:solidFill>
                  <a:srgbClr val="1A1C1E"/>
                </a:solidFill>
                <a:effectLst/>
                <a:latin typeface="Google Sans Text"/>
              </a:rPr>
              <a:t> Monitor frequency and types of SCG failures.</a:t>
            </a:r>
          </a:p>
          <a:p>
            <a:pPr algn="l">
              <a:spcAft>
                <a:spcPts val="225"/>
              </a:spcAft>
              <a:buFont typeface="Arial" panose="020B0604020202020204" pitchFamily="34" charset="0"/>
              <a:buChar char="•"/>
            </a:pPr>
            <a:r>
              <a:rPr lang="en-IN" sz="1200" b="1" i="0" dirty="0" err="1">
                <a:solidFill>
                  <a:srgbClr val="1A1C1E"/>
                </a:solidFill>
                <a:effectLst/>
                <a:latin typeface="Google Sans Text"/>
              </a:rPr>
              <a:t>eNB</a:t>
            </a:r>
            <a:r>
              <a:rPr lang="en-IN" sz="1200" b="1" i="0" dirty="0">
                <a:solidFill>
                  <a:srgbClr val="1A1C1E"/>
                </a:solidFill>
                <a:effectLst/>
                <a:latin typeface="Google Sans Text"/>
              </a:rPr>
              <a:t> Initiated:</a:t>
            </a:r>
            <a:r>
              <a:rPr lang="en-IN" sz="1200" b="0" i="0" dirty="0">
                <a:solidFill>
                  <a:srgbClr val="1A1C1E"/>
                </a:solidFill>
                <a:effectLst/>
                <a:latin typeface="Google Sans Text"/>
              </a:rPr>
              <a:t> </a:t>
            </a:r>
            <a:r>
              <a:rPr lang="en-IN" sz="1200" b="0" i="0" dirty="0" err="1">
                <a:solidFill>
                  <a:srgbClr val="1A1C1E"/>
                </a:solidFill>
                <a:effectLst/>
                <a:latin typeface="Google Sans Text"/>
              </a:rPr>
              <a:t>eNB</a:t>
            </a:r>
            <a:r>
              <a:rPr lang="en-IN" sz="1200" b="0" i="0" dirty="0">
                <a:solidFill>
                  <a:srgbClr val="1A1C1E"/>
                </a:solidFill>
                <a:effectLst/>
                <a:latin typeface="Google Sans Text"/>
              </a:rPr>
              <a:t> sends </a:t>
            </a:r>
            <a:r>
              <a:rPr lang="en-IN" sz="1200" b="0" i="0" dirty="0" err="1">
                <a:solidFill>
                  <a:srgbClr val="1A1C1E"/>
                </a:solidFill>
                <a:effectLst/>
                <a:latin typeface="DM Mono" panose="020B0509040201040103" pitchFamily="49" charset="0"/>
              </a:rPr>
              <a:t>RRCConnectionReconfiguration</a:t>
            </a:r>
            <a:r>
              <a:rPr lang="en-IN" sz="1200" b="0" i="0" dirty="0">
                <a:solidFill>
                  <a:srgbClr val="1A1C1E"/>
                </a:solidFill>
                <a:effectLst/>
                <a:latin typeface="Google Sans Text"/>
              </a:rPr>
              <a:t> releasing the </a:t>
            </a:r>
            <a:r>
              <a:rPr lang="en-IN" sz="1200" b="0" i="0" dirty="0">
                <a:solidFill>
                  <a:srgbClr val="1A1C1E"/>
                </a:solidFill>
                <a:effectLst/>
                <a:latin typeface="DM Mono" panose="020B0509040201040103" pitchFamily="49" charset="0"/>
              </a:rPr>
              <a:t>nr-SecondaryCellGroupConfig-r15</a:t>
            </a:r>
            <a:r>
              <a:rPr lang="en-IN" sz="1200" b="0" i="0" dirty="0">
                <a:solidFill>
                  <a:srgbClr val="1A1C1E"/>
                </a:solidFill>
                <a:effectLst/>
                <a:latin typeface="Google Sans Text"/>
              </a:rPr>
              <a:t>.</a:t>
            </a:r>
          </a:p>
          <a:p>
            <a:pPr marL="742950" lvl="1" indent="-285750" algn="l">
              <a:spcAft>
                <a:spcPts val="225"/>
              </a:spcAft>
              <a:buFont typeface="Arial" panose="020B0604020202020204" pitchFamily="34" charset="0"/>
              <a:buChar char="•"/>
            </a:pPr>
            <a:r>
              <a:rPr lang="en-IN" sz="1200" b="1" i="0" dirty="0">
                <a:solidFill>
                  <a:srgbClr val="1A1C1E"/>
                </a:solidFill>
                <a:effectLst/>
                <a:latin typeface="Google Sans Text"/>
              </a:rPr>
              <a:t>Triggers (Vendor Specific Timers/Logic):</a:t>
            </a:r>
            <a:endParaRPr lang="en-IN" sz="1200" b="0" i="0" dirty="0">
              <a:solidFill>
                <a:srgbClr val="1A1C1E"/>
              </a:solidFill>
              <a:effectLst/>
              <a:latin typeface="Google Sans Text"/>
            </a:endParaRPr>
          </a:p>
          <a:p>
            <a:pPr marL="1143000" lvl="2" indent="-228600" algn="l">
              <a:spcAft>
                <a:spcPts val="225"/>
              </a:spcAft>
              <a:buFont typeface="Arial" panose="020B0604020202020204" pitchFamily="34" charset="0"/>
              <a:buChar char="•"/>
            </a:pPr>
            <a:r>
              <a:rPr lang="en-IN" sz="1200" b="0" i="0" dirty="0" err="1">
                <a:solidFill>
                  <a:srgbClr val="1A1C1E"/>
                </a:solidFill>
                <a:effectLst/>
                <a:latin typeface="DM Mono" panose="020B0509040201040103" pitchFamily="49" charset="0"/>
              </a:rPr>
              <a:t>scgInactivityTimer</a:t>
            </a:r>
            <a:r>
              <a:rPr lang="en-IN" sz="1200" b="0" i="0" dirty="0">
                <a:solidFill>
                  <a:srgbClr val="1A1C1E"/>
                </a:solidFill>
                <a:effectLst/>
                <a:latin typeface="Google Sans Text"/>
              </a:rPr>
              <a:t>: If no data on SCG bearers for X seconds.</a:t>
            </a:r>
          </a:p>
          <a:p>
            <a:pPr marL="1600200" lvl="3" indent="-228600" algn="l">
              <a:spcAft>
                <a:spcPts val="225"/>
              </a:spcAft>
              <a:buFont typeface="Arial" panose="020B0604020202020204" pitchFamily="34" charset="0"/>
              <a:buChar char="•"/>
            </a:pPr>
            <a:r>
              <a:rPr lang="en-IN" sz="1200" b="1" i="0" dirty="0">
                <a:solidFill>
                  <a:srgbClr val="1A1C1E"/>
                </a:solidFill>
                <a:effectLst/>
                <a:latin typeface="Google Sans Text"/>
              </a:rPr>
              <a:t>Default (Vendor):</a:t>
            </a:r>
            <a:r>
              <a:rPr lang="en-IN" sz="1200" b="0" i="0" dirty="0">
                <a:solidFill>
                  <a:srgbClr val="1A1C1E"/>
                </a:solidFill>
                <a:effectLst/>
                <a:latin typeface="Google Sans Text"/>
              </a:rPr>
              <a:t> 5-20 seconds.</a:t>
            </a:r>
          </a:p>
          <a:p>
            <a:pPr marL="1600200" lvl="3" indent="-228600" algn="l">
              <a:spcAft>
                <a:spcPts val="225"/>
              </a:spcAft>
              <a:buFont typeface="Arial" panose="020B0604020202020204" pitchFamily="34" charset="0"/>
              <a:buChar char="•"/>
            </a:pPr>
            <a:r>
              <a:rPr lang="en-IN" sz="1200" b="1" i="0" dirty="0">
                <a:solidFill>
                  <a:srgbClr val="1A1C1E"/>
                </a:solidFill>
                <a:effectLst/>
                <a:latin typeface="Google Sans Text"/>
              </a:rPr>
              <a:t>Recommended:</a:t>
            </a:r>
            <a:r>
              <a:rPr lang="en-IN" sz="1200" b="0" i="0" dirty="0">
                <a:solidFill>
                  <a:srgbClr val="1A1C1E"/>
                </a:solidFill>
                <a:effectLst/>
                <a:latin typeface="Google Sans Text"/>
              </a:rPr>
              <a:t> </a:t>
            </a:r>
            <a:r>
              <a:rPr lang="en-IN" sz="1200" b="1" i="0" dirty="0">
                <a:solidFill>
                  <a:srgbClr val="1A1C1E"/>
                </a:solidFill>
                <a:effectLst/>
                <a:latin typeface="Google Sans Text"/>
              </a:rPr>
              <a:t>10-30 seconds</a:t>
            </a:r>
            <a:r>
              <a:rPr lang="en-IN" sz="1200" b="0" i="0" dirty="0">
                <a:solidFill>
                  <a:srgbClr val="1A1C1E"/>
                </a:solidFill>
                <a:effectLst/>
                <a:latin typeface="Google Sans Text"/>
              </a:rPr>
              <a:t>. Balance battery vs. re-setup latency.</a:t>
            </a:r>
          </a:p>
          <a:p>
            <a:pPr marL="1143000" lvl="2" indent="-228600" algn="l">
              <a:spcAft>
                <a:spcPts val="225"/>
              </a:spcAft>
              <a:buFont typeface="Arial" panose="020B0604020202020204" pitchFamily="34" charset="0"/>
              <a:buChar char="•"/>
            </a:pPr>
            <a:r>
              <a:rPr lang="en-IN" sz="1200" b="0" i="0" dirty="0">
                <a:solidFill>
                  <a:srgbClr val="1A1C1E"/>
                </a:solidFill>
                <a:effectLst/>
                <a:latin typeface="Google Sans Text"/>
              </a:rPr>
              <a:t>Poor NR Quality: B1 event with </a:t>
            </a:r>
            <a:r>
              <a:rPr lang="en-IN" sz="1200" b="0" i="0" dirty="0" err="1">
                <a:solidFill>
                  <a:srgbClr val="1A1C1E"/>
                </a:solidFill>
                <a:effectLst/>
                <a:latin typeface="DM Mono" panose="020B0509040201040103" pitchFamily="49" charset="0"/>
              </a:rPr>
              <a:t>reportOnLeave</a:t>
            </a:r>
            <a:r>
              <a:rPr lang="en-IN" sz="1200" b="0" i="0" dirty="0">
                <a:solidFill>
                  <a:srgbClr val="1A1C1E"/>
                </a:solidFill>
                <a:effectLst/>
                <a:latin typeface="Google Sans Text"/>
              </a:rPr>
              <a:t> set to </a:t>
            </a:r>
            <a:r>
              <a:rPr lang="en-IN" sz="1200" b="0" i="0" dirty="0">
                <a:solidFill>
                  <a:srgbClr val="1A1C1E"/>
                </a:solidFill>
                <a:effectLst/>
                <a:latin typeface="DM Mono" panose="020B0509040201040103" pitchFamily="49" charset="0"/>
              </a:rPr>
              <a:t>true</a:t>
            </a:r>
            <a:r>
              <a:rPr lang="en-IN" sz="1200" b="0" i="0" dirty="0">
                <a:solidFill>
                  <a:srgbClr val="1A1C1E"/>
                </a:solidFill>
                <a:effectLst/>
                <a:latin typeface="Google Sans Text"/>
              </a:rPr>
              <a:t>, or a separate "NR bad quality" threshold (e.g., NR RSRP &lt; -125 dBm).</a:t>
            </a:r>
          </a:p>
          <a:p>
            <a:pPr marL="1600200" lvl="3" indent="-228600" algn="l">
              <a:spcAft>
                <a:spcPts val="225"/>
              </a:spcAft>
              <a:buFont typeface="Arial" panose="020B0604020202020204" pitchFamily="34" charset="0"/>
              <a:buChar char="•"/>
            </a:pPr>
            <a:r>
              <a:rPr lang="en-IN" sz="1200" b="1" i="0" dirty="0">
                <a:solidFill>
                  <a:srgbClr val="1A1C1E"/>
                </a:solidFill>
                <a:effectLst/>
                <a:latin typeface="Google Sans Text"/>
              </a:rPr>
              <a:t>Recommended Release Threshold:</a:t>
            </a:r>
            <a:r>
              <a:rPr lang="en-IN" sz="1200" b="0" i="0" dirty="0">
                <a:solidFill>
                  <a:srgbClr val="1A1C1E"/>
                </a:solidFill>
                <a:effectLst/>
                <a:latin typeface="Google Sans Text"/>
              </a:rPr>
              <a:t> NR RSRP </a:t>
            </a:r>
            <a:r>
              <a:rPr lang="en-IN" sz="1200" b="1" i="0" dirty="0">
                <a:solidFill>
                  <a:srgbClr val="1A1C1E"/>
                </a:solidFill>
                <a:effectLst/>
                <a:latin typeface="Google Sans Text"/>
              </a:rPr>
              <a:t>-120 to -128 dBm</a:t>
            </a:r>
            <a:r>
              <a:rPr lang="en-IN" sz="1200" b="0" i="0" dirty="0">
                <a:solidFill>
                  <a:srgbClr val="1A1C1E"/>
                </a:solidFill>
                <a:effectLst/>
                <a:latin typeface="Google Sans Text"/>
              </a:rPr>
              <a:t>. Ensure sufficient hysteresis (e.g., 5-10 dB) from addition threshold.</a:t>
            </a:r>
          </a:p>
          <a:p>
            <a:pPr marL="1143000" lvl="2" indent="-228600" algn="l">
              <a:spcAft>
                <a:spcPts val="225"/>
              </a:spcAft>
              <a:buFont typeface="Arial" panose="020B0604020202020204" pitchFamily="34" charset="0"/>
              <a:buChar char="•"/>
            </a:pPr>
            <a:r>
              <a:rPr lang="en-IN" sz="1200" b="0" i="0" dirty="0">
                <a:solidFill>
                  <a:srgbClr val="1A1C1E"/>
                </a:solidFill>
                <a:effectLst/>
                <a:latin typeface="Google Sans Text"/>
              </a:rPr>
              <a:t>LTE quality drops below a certain level where EN-DC is no longer beneficial.</a:t>
            </a:r>
          </a:p>
        </p:txBody>
      </p:sp>
    </p:spTree>
    <p:extLst>
      <p:ext uri="{BB962C8B-B14F-4D97-AF65-F5344CB8AC3E}">
        <p14:creationId xmlns:p14="http://schemas.microsoft.com/office/powerpoint/2010/main" val="1338957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73ED3-D993-FF03-DA48-E72136ACBD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B18558-6800-7904-F46C-F7023C159857}"/>
              </a:ext>
            </a:extLst>
          </p:cNvPr>
          <p:cNvSpPr>
            <a:spLocks noGrp="1"/>
          </p:cNvSpPr>
          <p:nvPr>
            <p:ph type="title"/>
          </p:nvPr>
        </p:nvSpPr>
        <p:spPr>
          <a:xfrm>
            <a:off x="406614" y="379380"/>
            <a:ext cx="11701079" cy="398833"/>
          </a:xfrm>
        </p:spPr>
        <p:txBody>
          <a:bodyPr>
            <a:noAutofit/>
          </a:bodyPr>
          <a:lstStyle/>
          <a:p>
            <a:r>
              <a:rPr lang="en-US" sz="2000" dirty="0" err="1"/>
              <a:t>gNB</a:t>
            </a:r>
            <a:r>
              <a:rPr lang="en-US" sz="2000" dirty="0"/>
              <a:t> Side Parameters (Secondary Node - SN)</a:t>
            </a:r>
            <a:endParaRPr lang="en-IN" sz="2000" dirty="0"/>
          </a:p>
        </p:txBody>
      </p:sp>
      <p:sp>
        <p:nvSpPr>
          <p:cNvPr id="5" name="TextBox 4">
            <a:extLst>
              <a:ext uri="{FF2B5EF4-FFF2-40B4-BE49-F238E27FC236}">
                <a16:creationId xmlns:a16="http://schemas.microsoft.com/office/drawing/2014/main" id="{75580736-49B2-7754-6A1D-D78757C6CFFE}"/>
              </a:ext>
            </a:extLst>
          </p:cNvPr>
          <p:cNvSpPr txBox="1"/>
          <p:nvPr/>
        </p:nvSpPr>
        <p:spPr>
          <a:xfrm>
            <a:off x="603115" y="1309991"/>
            <a:ext cx="11232204" cy="3149288"/>
          </a:xfrm>
          <a:prstGeom prst="rect">
            <a:avLst/>
          </a:prstGeom>
          <a:noFill/>
        </p:spPr>
        <p:txBody>
          <a:bodyPr wrap="square">
            <a:spAutoFit/>
          </a:bodyPr>
          <a:lstStyle/>
          <a:p>
            <a:pPr algn="l">
              <a:spcAft>
                <a:spcPts val="225"/>
              </a:spcAft>
              <a:buFont typeface="Arial" panose="020B0604020202020204" pitchFamily="34" charset="0"/>
              <a:buChar char="•"/>
            </a:pPr>
            <a:r>
              <a:rPr lang="en-IN" sz="1400" b="1" i="0" dirty="0" err="1">
                <a:solidFill>
                  <a:srgbClr val="1A1C1E"/>
                </a:solidFill>
                <a:effectLst/>
                <a:latin typeface="Google Sans Text"/>
              </a:rPr>
              <a:t>Xn</a:t>
            </a:r>
            <a:r>
              <a:rPr lang="en-IN" sz="1400" b="1" i="0" dirty="0">
                <a:solidFill>
                  <a:srgbClr val="1A1C1E"/>
                </a:solidFill>
                <a:effectLst/>
                <a:latin typeface="Google Sans Text"/>
              </a:rPr>
              <a:t>/X2 Interface Configuration:</a:t>
            </a:r>
            <a:r>
              <a:rPr lang="en-IN" sz="1400" b="0" i="0" dirty="0">
                <a:solidFill>
                  <a:srgbClr val="1A1C1E"/>
                </a:solidFill>
                <a:effectLst/>
                <a:latin typeface="Google Sans Text"/>
              </a:rPr>
              <a:t> (As above, but from </a:t>
            </a:r>
            <a:r>
              <a:rPr lang="en-IN" sz="1400" b="0" i="0" dirty="0" err="1">
                <a:solidFill>
                  <a:srgbClr val="1A1C1E"/>
                </a:solidFill>
                <a:effectLst/>
                <a:latin typeface="Google Sans Text"/>
              </a:rPr>
              <a:t>gNB</a:t>
            </a:r>
            <a:r>
              <a:rPr lang="en-IN" sz="1400" b="0" i="0" dirty="0">
                <a:solidFill>
                  <a:srgbClr val="1A1C1E"/>
                </a:solidFill>
                <a:effectLst/>
                <a:latin typeface="Google Sans Text"/>
              </a:rPr>
              <a:t> perspective).</a:t>
            </a:r>
          </a:p>
          <a:p>
            <a:pPr algn="l">
              <a:spcAft>
                <a:spcPts val="225"/>
              </a:spcAft>
              <a:buFont typeface="Arial" panose="020B0604020202020204" pitchFamily="34" charset="0"/>
              <a:buChar char="•"/>
            </a:pPr>
            <a:r>
              <a:rPr lang="en-IN" sz="1400" b="1" i="0" dirty="0">
                <a:solidFill>
                  <a:srgbClr val="1A1C1E"/>
                </a:solidFill>
                <a:effectLst/>
                <a:latin typeface="Google Sans Text"/>
              </a:rPr>
              <a:t>Cell Configuration:</a:t>
            </a:r>
            <a:endParaRPr lang="en-IN" sz="1400" b="0" i="0" dirty="0">
              <a:solidFill>
                <a:srgbClr val="1A1C1E"/>
              </a:solidFill>
              <a:effectLst/>
              <a:latin typeface="Google Sans Text"/>
            </a:endParaRPr>
          </a:p>
          <a:p>
            <a:pPr marL="742950" lvl="1" indent="-285750" algn="l">
              <a:spcAft>
                <a:spcPts val="225"/>
              </a:spcAft>
              <a:buFont typeface="Arial" panose="020B0604020202020204" pitchFamily="34" charset="0"/>
              <a:buChar char="•"/>
            </a:pPr>
            <a:r>
              <a:rPr lang="en-IN" sz="1400" b="0" i="0" dirty="0">
                <a:solidFill>
                  <a:srgbClr val="1A1C1E"/>
                </a:solidFill>
                <a:effectLst/>
                <a:latin typeface="Google Sans Text"/>
              </a:rPr>
              <a:t>SSB: PCI, ARFCN, Subcarrier Spacing, Periodicity.</a:t>
            </a:r>
          </a:p>
          <a:p>
            <a:pPr marL="742950" lvl="1" indent="-285750" algn="l">
              <a:spcAft>
                <a:spcPts val="225"/>
              </a:spcAft>
              <a:buFont typeface="Arial" panose="020B0604020202020204" pitchFamily="34" charset="0"/>
              <a:buChar char="•"/>
            </a:pPr>
            <a:r>
              <a:rPr lang="en-IN" sz="1400" b="0" i="0" dirty="0">
                <a:solidFill>
                  <a:srgbClr val="1A1C1E"/>
                </a:solidFill>
                <a:effectLst/>
                <a:latin typeface="Google Sans Text"/>
              </a:rPr>
              <a:t>RACH parameters for SCG initial access.</a:t>
            </a:r>
          </a:p>
          <a:p>
            <a:pPr algn="l">
              <a:spcAft>
                <a:spcPts val="225"/>
              </a:spcAft>
              <a:buFont typeface="Arial" panose="020B0604020202020204" pitchFamily="34" charset="0"/>
              <a:buChar char="•"/>
            </a:pPr>
            <a:r>
              <a:rPr lang="en-IN" sz="1400" b="1" i="0" dirty="0" err="1">
                <a:solidFill>
                  <a:srgbClr val="1A1C1E"/>
                </a:solidFill>
                <a:effectLst/>
                <a:latin typeface="DM Mono" panose="020B0509040201040103" pitchFamily="49" charset="0"/>
              </a:rPr>
              <a:t>PhysicalCellGroupConfig</a:t>
            </a:r>
            <a:r>
              <a:rPr lang="en-IN" sz="1400" b="1" i="0" dirty="0">
                <a:solidFill>
                  <a:srgbClr val="1A1C1E"/>
                </a:solidFill>
                <a:effectLst/>
                <a:latin typeface="Google Sans Text"/>
              </a:rPr>
              <a:t> (part of what </a:t>
            </a:r>
            <a:r>
              <a:rPr lang="en-IN" sz="1400" b="1" i="0" dirty="0" err="1">
                <a:solidFill>
                  <a:srgbClr val="1A1C1E"/>
                </a:solidFill>
                <a:effectLst/>
                <a:latin typeface="Google Sans Text"/>
              </a:rPr>
              <a:t>gNB</a:t>
            </a:r>
            <a:r>
              <a:rPr lang="en-IN" sz="1400" b="1" i="0" dirty="0">
                <a:solidFill>
                  <a:srgbClr val="1A1C1E"/>
                </a:solidFill>
                <a:effectLst/>
                <a:latin typeface="Google Sans Text"/>
              </a:rPr>
              <a:t> would send in SA, but relevant for its capabilities):</a:t>
            </a:r>
            <a:endParaRPr lang="en-IN" sz="1400" b="0" i="0" dirty="0">
              <a:solidFill>
                <a:srgbClr val="1A1C1E"/>
              </a:solidFill>
              <a:effectLst/>
              <a:latin typeface="Google Sans Text"/>
            </a:endParaRPr>
          </a:p>
          <a:p>
            <a:pPr marL="742950" lvl="1" indent="-285750" algn="l">
              <a:spcAft>
                <a:spcPts val="225"/>
              </a:spcAft>
              <a:buFont typeface="Arial" panose="020B0604020202020204" pitchFamily="34" charset="0"/>
              <a:buChar char="•"/>
            </a:pPr>
            <a:r>
              <a:rPr lang="en-IN" sz="1400" b="0" i="0" dirty="0" err="1">
                <a:solidFill>
                  <a:srgbClr val="1A1C1E"/>
                </a:solidFill>
                <a:effectLst/>
                <a:latin typeface="DM Mono" panose="020B0509040201040103" pitchFamily="49" charset="0"/>
              </a:rPr>
              <a:t>pdsch</a:t>
            </a:r>
            <a:r>
              <a:rPr lang="en-IN" sz="1400" b="0" i="0" dirty="0">
                <a:solidFill>
                  <a:srgbClr val="1A1C1E"/>
                </a:solidFill>
                <a:effectLst/>
                <a:latin typeface="DM Mono" panose="020B0509040201040103" pitchFamily="49" charset="0"/>
              </a:rPr>
              <a:t>-HARQ-ACK-Codebook</a:t>
            </a:r>
            <a:r>
              <a:rPr lang="en-IN" sz="1400" b="0" i="0" dirty="0">
                <a:solidFill>
                  <a:srgbClr val="1A1C1E"/>
                </a:solidFill>
                <a:effectLst/>
                <a:latin typeface="Google Sans Text"/>
              </a:rPr>
              <a:t>: (dynamic, semi-static).</a:t>
            </a:r>
          </a:p>
          <a:p>
            <a:pPr marL="742950" lvl="1" indent="-285750" algn="l">
              <a:spcAft>
                <a:spcPts val="225"/>
              </a:spcAft>
              <a:buFont typeface="Arial" panose="020B0604020202020204" pitchFamily="34" charset="0"/>
              <a:buChar char="•"/>
            </a:pPr>
            <a:r>
              <a:rPr lang="en-IN" sz="1400" b="0" i="0" dirty="0" err="1">
                <a:solidFill>
                  <a:srgbClr val="1A1C1E"/>
                </a:solidFill>
                <a:effectLst/>
                <a:latin typeface="DM Mono" panose="020B0509040201040103" pitchFamily="49" charset="0"/>
              </a:rPr>
              <a:t>pucch</a:t>
            </a:r>
            <a:r>
              <a:rPr lang="en-IN" sz="1400" b="0" i="0" dirty="0">
                <a:solidFill>
                  <a:srgbClr val="1A1C1E"/>
                </a:solidFill>
                <a:effectLst/>
                <a:latin typeface="DM Mono" panose="020B0509040201040103" pitchFamily="49" charset="0"/>
              </a:rPr>
              <a:t>-Config</a:t>
            </a:r>
            <a:r>
              <a:rPr lang="en-IN" sz="1400" b="0" i="0" dirty="0">
                <a:solidFill>
                  <a:srgbClr val="1A1C1E"/>
                </a:solidFill>
                <a:effectLst/>
                <a:latin typeface="Google Sans Text"/>
              </a:rPr>
              <a:t> / </a:t>
            </a:r>
            <a:r>
              <a:rPr lang="en-IN" sz="1400" b="0" i="0" dirty="0" err="1">
                <a:solidFill>
                  <a:srgbClr val="1A1C1E"/>
                </a:solidFill>
                <a:effectLst/>
                <a:latin typeface="DM Mono" panose="020B0509040201040103" pitchFamily="49" charset="0"/>
              </a:rPr>
              <a:t>pusch</a:t>
            </a:r>
            <a:r>
              <a:rPr lang="en-IN" sz="1400" b="0" i="0" dirty="0">
                <a:solidFill>
                  <a:srgbClr val="1A1C1E"/>
                </a:solidFill>
                <a:effectLst/>
                <a:latin typeface="DM Mono" panose="020B0509040201040103" pitchFamily="49" charset="0"/>
              </a:rPr>
              <a:t>-Config</a:t>
            </a:r>
            <a:r>
              <a:rPr lang="en-IN" sz="1400" b="0" i="0" dirty="0">
                <a:solidFill>
                  <a:srgbClr val="1A1C1E"/>
                </a:solidFill>
                <a:effectLst/>
                <a:latin typeface="Google Sans Text"/>
              </a:rPr>
              <a:t> (for SCG bearers).</a:t>
            </a:r>
          </a:p>
          <a:p>
            <a:pPr marL="742950" lvl="1" indent="-285750" algn="l">
              <a:spcAft>
                <a:spcPts val="225"/>
              </a:spcAft>
              <a:buFont typeface="Arial" panose="020B0604020202020204" pitchFamily="34" charset="0"/>
              <a:buChar char="•"/>
            </a:pPr>
            <a:r>
              <a:rPr lang="en-IN" sz="1400" b="0" i="0" dirty="0">
                <a:solidFill>
                  <a:srgbClr val="1A1C1E"/>
                </a:solidFill>
                <a:effectLst/>
                <a:latin typeface="Google Sans Text"/>
              </a:rPr>
              <a:t>UL Power Control: </a:t>
            </a:r>
            <a:r>
              <a:rPr lang="en-IN" sz="1400" b="0" i="0" dirty="0">
                <a:solidFill>
                  <a:srgbClr val="1A1C1E"/>
                </a:solidFill>
                <a:effectLst/>
                <a:latin typeface="DM Mono" panose="020B0509040201040103" pitchFamily="49" charset="0"/>
              </a:rPr>
              <a:t>p0-NominalPUSCH</a:t>
            </a:r>
            <a:r>
              <a:rPr lang="en-IN" sz="1400" b="0" i="0" dirty="0">
                <a:solidFill>
                  <a:srgbClr val="1A1C1E"/>
                </a:solidFill>
                <a:effectLst/>
                <a:latin typeface="Google Sans Text"/>
              </a:rPr>
              <a:t>, </a:t>
            </a:r>
            <a:r>
              <a:rPr lang="en-IN" sz="1400" b="0" i="0" dirty="0">
                <a:solidFill>
                  <a:srgbClr val="1A1C1E"/>
                </a:solidFill>
                <a:effectLst/>
                <a:latin typeface="DM Mono" panose="020B0509040201040103" pitchFamily="49" charset="0"/>
              </a:rPr>
              <a:t>alpha</a:t>
            </a:r>
            <a:r>
              <a:rPr lang="en-IN" sz="1400" b="0" i="0" dirty="0">
                <a:solidFill>
                  <a:srgbClr val="1A1C1E"/>
                </a:solidFill>
                <a:effectLst/>
                <a:latin typeface="Google Sans Text"/>
              </a:rPr>
              <a:t>, </a:t>
            </a:r>
            <a:r>
              <a:rPr lang="en-IN" sz="1400" b="0" i="0" dirty="0">
                <a:solidFill>
                  <a:srgbClr val="1A1C1E"/>
                </a:solidFill>
                <a:effectLst/>
                <a:latin typeface="DM Mono" panose="020B0509040201040103" pitchFamily="49" charset="0"/>
              </a:rPr>
              <a:t>p0-NominalPUCCH</a:t>
            </a:r>
            <a:r>
              <a:rPr lang="en-IN" sz="1400" b="0" i="0" dirty="0">
                <a:solidFill>
                  <a:srgbClr val="1A1C1E"/>
                </a:solidFill>
                <a:effectLst/>
                <a:latin typeface="Google Sans Text"/>
              </a:rPr>
              <a:t>.</a:t>
            </a:r>
          </a:p>
          <a:p>
            <a:pPr marL="1143000" lvl="2" indent="-228600" algn="l">
              <a:spcAft>
                <a:spcPts val="225"/>
              </a:spcAft>
              <a:buFont typeface="Arial" panose="020B0604020202020204" pitchFamily="34" charset="0"/>
              <a:buChar char="•"/>
            </a:pPr>
            <a:r>
              <a:rPr lang="en-IN" sz="1400" b="1" i="0" dirty="0">
                <a:solidFill>
                  <a:srgbClr val="1A1C1E"/>
                </a:solidFill>
                <a:effectLst/>
                <a:latin typeface="Google Sans Text"/>
              </a:rPr>
              <a:t>Check:</a:t>
            </a:r>
            <a:r>
              <a:rPr lang="en-IN" sz="1400" b="0" i="0" dirty="0">
                <a:solidFill>
                  <a:srgbClr val="1A1C1E"/>
                </a:solidFill>
                <a:effectLst/>
                <a:latin typeface="Google Sans Text"/>
              </a:rPr>
              <a:t> Aligned with link budget and interference goals.</a:t>
            </a:r>
          </a:p>
          <a:p>
            <a:pPr marL="1143000" lvl="2" indent="-228600" algn="l">
              <a:spcAft>
                <a:spcPts val="225"/>
              </a:spcAft>
              <a:buFont typeface="Arial" panose="020B0604020202020204" pitchFamily="34" charset="0"/>
              <a:buChar char="•"/>
            </a:pPr>
            <a:r>
              <a:rPr lang="en-IN" sz="1400" b="1" i="0" dirty="0">
                <a:solidFill>
                  <a:srgbClr val="1A1C1E"/>
                </a:solidFill>
                <a:effectLst/>
                <a:latin typeface="Google Sans Text"/>
              </a:rPr>
              <a:t>Default:</a:t>
            </a:r>
            <a:r>
              <a:rPr lang="en-IN" sz="1400" b="0" i="0" dirty="0">
                <a:solidFill>
                  <a:srgbClr val="1A1C1E"/>
                </a:solidFill>
                <a:effectLst/>
                <a:latin typeface="Google Sans Text"/>
              </a:rPr>
              <a:t> Generic values for the band.</a:t>
            </a:r>
          </a:p>
          <a:p>
            <a:pPr marL="1143000" lvl="2" indent="-228600" algn="l">
              <a:spcAft>
                <a:spcPts val="225"/>
              </a:spcAft>
              <a:buFont typeface="Arial" panose="020B0604020202020204" pitchFamily="34" charset="0"/>
              <a:buChar char="•"/>
            </a:pPr>
            <a:r>
              <a:rPr lang="en-IN" sz="1400" b="1" i="0" dirty="0">
                <a:solidFill>
                  <a:srgbClr val="1A1C1E"/>
                </a:solidFill>
                <a:effectLst/>
                <a:latin typeface="Google Sans Text"/>
              </a:rPr>
              <a:t>Recommended:</a:t>
            </a:r>
            <a:r>
              <a:rPr lang="en-IN" sz="1400" b="0" i="0" dirty="0">
                <a:solidFill>
                  <a:srgbClr val="1A1C1E"/>
                </a:solidFill>
                <a:effectLst/>
                <a:latin typeface="Google Sans Text"/>
              </a:rPr>
              <a:t> Tuned based on drive tests and performance monitoring. E.g., </a:t>
            </a:r>
            <a:r>
              <a:rPr lang="en-IN" sz="1400" b="0" i="0" dirty="0">
                <a:solidFill>
                  <a:srgbClr val="1A1C1E"/>
                </a:solidFill>
                <a:effectLst/>
                <a:latin typeface="DM Mono" panose="020B0509040201040103" pitchFamily="49" charset="0"/>
              </a:rPr>
              <a:t>p0-NominalPUSCH</a:t>
            </a:r>
            <a:r>
              <a:rPr lang="en-IN" sz="1400" b="0" i="0" dirty="0">
                <a:solidFill>
                  <a:srgbClr val="1A1C1E"/>
                </a:solidFill>
                <a:effectLst/>
                <a:latin typeface="Google Sans Text"/>
              </a:rPr>
              <a:t> might be around -70 to -90 dBm depending on band and cell range.</a:t>
            </a:r>
          </a:p>
          <a:p>
            <a:pPr algn="l">
              <a:spcAft>
                <a:spcPts val="225"/>
              </a:spcAft>
              <a:buFont typeface="Arial" panose="020B0604020202020204" pitchFamily="34" charset="0"/>
              <a:buChar char="•"/>
            </a:pPr>
            <a:r>
              <a:rPr lang="en-IN" sz="1400" b="1" i="0" dirty="0">
                <a:solidFill>
                  <a:srgbClr val="1A1C1E"/>
                </a:solidFill>
                <a:effectLst/>
                <a:latin typeface="Google Sans Text"/>
              </a:rPr>
              <a:t>Supported PDCP SN Sizes:</a:t>
            </a:r>
            <a:r>
              <a:rPr lang="en-IN" sz="1400" b="0" i="0" dirty="0">
                <a:solidFill>
                  <a:srgbClr val="1A1C1E"/>
                </a:solidFill>
                <a:effectLst/>
                <a:latin typeface="Google Sans Text"/>
              </a:rPr>
              <a:t> Must support what </a:t>
            </a:r>
            <a:r>
              <a:rPr lang="en-IN" sz="1400" b="0" i="0" dirty="0" err="1">
                <a:solidFill>
                  <a:srgbClr val="1A1C1E"/>
                </a:solidFill>
                <a:effectLst/>
                <a:latin typeface="Google Sans Text"/>
              </a:rPr>
              <a:t>eNB</a:t>
            </a:r>
            <a:r>
              <a:rPr lang="en-IN" sz="1400" b="0" i="0" dirty="0">
                <a:solidFill>
                  <a:srgbClr val="1A1C1E"/>
                </a:solidFill>
                <a:effectLst/>
                <a:latin typeface="Google Sans Text"/>
              </a:rPr>
              <a:t> requests.</a:t>
            </a:r>
          </a:p>
        </p:txBody>
      </p:sp>
    </p:spTree>
    <p:extLst>
      <p:ext uri="{BB962C8B-B14F-4D97-AF65-F5344CB8AC3E}">
        <p14:creationId xmlns:p14="http://schemas.microsoft.com/office/powerpoint/2010/main" val="904514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6" name="Straight Connector 155">
            <a:extLst>
              <a:ext uri="{FF2B5EF4-FFF2-40B4-BE49-F238E27FC236}">
                <a16:creationId xmlns:a16="http://schemas.microsoft.com/office/drawing/2014/main" id="{8D21582B-9C7C-4966-AD7A-2A097229B92C}"/>
              </a:ext>
            </a:extLst>
          </p:cNvPr>
          <p:cNvCxnSpPr>
            <a:cxnSpLocks/>
          </p:cNvCxnSpPr>
          <p:nvPr/>
        </p:nvCxnSpPr>
        <p:spPr>
          <a:xfrm>
            <a:off x="7175076" y="1791299"/>
            <a:ext cx="0" cy="4475748"/>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2EBF7301-9851-46F0-8ABD-542E64EC00C7}"/>
              </a:ext>
            </a:extLst>
          </p:cNvPr>
          <p:cNvCxnSpPr>
            <a:cxnSpLocks/>
          </p:cNvCxnSpPr>
          <p:nvPr/>
        </p:nvCxnSpPr>
        <p:spPr>
          <a:xfrm>
            <a:off x="11440808" y="1780226"/>
            <a:ext cx="0" cy="4475748"/>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7A5BB4FD-2F9E-43A3-99E5-B0AED3F422BF}"/>
              </a:ext>
            </a:extLst>
          </p:cNvPr>
          <p:cNvCxnSpPr>
            <a:cxnSpLocks/>
          </p:cNvCxnSpPr>
          <p:nvPr/>
        </p:nvCxnSpPr>
        <p:spPr>
          <a:xfrm>
            <a:off x="9303935" y="1803919"/>
            <a:ext cx="0" cy="4475748"/>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86CFE170-CB82-4E87-9EC2-6BA0BBB9E791}"/>
              </a:ext>
            </a:extLst>
          </p:cNvPr>
          <p:cNvSpPr txBox="1"/>
          <p:nvPr/>
        </p:nvSpPr>
        <p:spPr>
          <a:xfrm>
            <a:off x="7145079" y="5188230"/>
            <a:ext cx="2608516" cy="235898"/>
          </a:xfrm>
          <a:prstGeom prst="rect">
            <a:avLst/>
          </a:prstGeom>
          <a:noFill/>
        </p:spPr>
        <p:txBody>
          <a:bodyPr wrap="square" rtlCol="0">
            <a:spAutoFit/>
          </a:bodyPr>
          <a:lstStyle/>
          <a:p>
            <a:pPr algn="ctr" defTabSz="609585" fontAlgn="base">
              <a:spcBef>
                <a:spcPct val="0"/>
              </a:spcBef>
              <a:spcAft>
                <a:spcPct val="0"/>
              </a:spcAft>
              <a:defRPr/>
            </a:pPr>
            <a:r>
              <a:rPr lang="en-US" sz="933" err="1">
                <a:solidFill>
                  <a:srgbClr val="000000"/>
                </a:solidFill>
                <a:latin typeface="Nokia Pure Text Light"/>
              </a:rPr>
              <a:t>GTP:Modify</a:t>
            </a:r>
            <a:r>
              <a:rPr lang="en-US" sz="933">
                <a:solidFill>
                  <a:srgbClr val="000000"/>
                </a:solidFill>
                <a:latin typeface="Nokia Pure Text Light"/>
              </a:rPr>
              <a:t> Bearer Request (</a:t>
            </a:r>
            <a:r>
              <a:rPr lang="en-US" sz="933" b="1">
                <a:solidFill>
                  <a:srgbClr val="000000"/>
                </a:solidFill>
                <a:latin typeface="Nokia Pure Text Light"/>
              </a:rPr>
              <a:t>DL S1 TEID</a:t>
            </a:r>
            <a:r>
              <a:rPr lang="en-US" sz="933">
                <a:solidFill>
                  <a:srgbClr val="000000"/>
                </a:solidFill>
                <a:latin typeface="Nokia Pure Text Light"/>
              </a:rPr>
              <a:t>)</a:t>
            </a:r>
            <a:endParaRPr lang="pl-PL" sz="933" err="1">
              <a:solidFill>
                <a:srgbClr val="000000"/>
              </a:solidFill>
              <a:latin typeface="Nokia Pure Text Light"/>
            </a:endParaRPr>
          </a:p>
        </p:txBody>
      </p:sp>
      <p:cxnSp>
        <p:nvCxnSpPr>
          <p:cNvPr id="85" name="Straight Connector 84">
            <a:extLst>
              <a:ext uri="{FF2B5EF4-FFF2-40B4-BE49-F238E27FC236}">
                <a16:creationId xmlns:a16="http://schemas.microsoft.com/office/drawing/2014/main" id="{366B0F23-8F04-4031-9D36-315FB314017E}"/>
              </a:ext>
            </a:extLst>
          </p:cNvPr>
          <p:cNvCxnSpPr>
            <a:cxnSpLocks/>
          </p:cNvCxnSpPr>
          <p:nvPr/>
        </p:nvCxnSpPr>
        <p:spPr>
          <a:xfrm>
            <a:off x="11871455" y="3043048"/>
            <a:ext cx="0" cy="32129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BC5A177-2B48-4058-81B8-AB13777A6067}"/>
              </a:ext>
            </a:extLst>
          </p:cNvPr>
          <p:cNvCxnSpPr>
            <a:cxnSpLocks/>
          </p:cNvCxnSpPr>
          <p:nvPr/>
        </p:nvCxnSpPr>
        <p:spPr>
          <a:xfrm>
            <a:off x="2962024" y="1788627"/>
            <a:ext cx="0" cy="4475748"/>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58F135AD-3FAC-44CC-B859-A1C32D0B9D0A}"/>
              </a:ext>
            </a:extLst>
          </p:cNvPr>
          <p:cNvCxnSpPr>
            <a:cxnSpLocks/>
          </p:cNvCxnSpPr>
          <p:nvPr/>
        </p:nvCxnSpPr>
        <p:spPr>
          <a:xfrm>
            <a:off x="829400" y="1788627"/>
            <a:ext cx="0" cy="4475748"/>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5" name="Rectangle 94">
            <a:extLst>
              <a:ext uri="{FF2B5EF4-FFF2-40B4-BE49-F238E27FC236}">
                <a16:creationId xmlns:a16="http://schemas.microsoft.com/office/drawing/2014/main" id="{C3554817-3587-463B-964B-B707F4B61C4A}"/>
              </a:ext>
            </a:extLst>
          </p:cNvPr>
          <p:cNvSpPr/>
          <p:nvPr/>
        </p:nvSpPr>
        <p:spPr>
          <a:xfrm>
            <a:off x="555997" y="5099318"/>
            <a:ext cx="2678055" cy="245383"/>
          </a:xfrm>
          <a:prstGeom prst="rect">
            <a:avLst/>
          </a:prstGeom>
          <a:solidFill>
            <a:srgbClr val="001135"/>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sp>
        <p:nvSpPr>
          <p:cNvPr id="93" name="Rectangle 92">
            <a:extLst>
              <a:ext uri="{FF2B5EF4-FFF2-40B4-BE49-F238E27FC236}">
                <a16:creationId xmlns:a16="http://schemas.microsoft.com/office/drawing/2014/main" id="{835A5ABE-61DE-4614-ABD9-118DF92CE499}"/>
              </a:ext>
            </a:extLst>
          </p:cNvPr>
          <p:cNvSpPr/>
          <p:nvPr/>
        </p:nvSpPr>
        <p:spPr>
          <a:xfrm>
            <a:off x="555997" y="4803517"/>
            <a:ext cx="2678055" cy="245383"/>
          </a:xfrm>
          <a:prstGeom prst="rect">
            <a:avLst/>
          </a:prstGeom>
          <a:solidFill>
            <a:srgbClr val="001135"/>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sp>
        <p:nvSpPr>
          <p:cNvPr id="91" name="Rectangle 90">
            <a:extLst>
              <a:ext uri="{FF2B5EF4-FFF2-40B4-BE49-F238E27FC236}">
                <a16:creationId xmlns:a16="http://schemas.microsoft.com/office/drawing/2014/main" id="{0F96A987-6571-4068-B95F-D65FBAE97079}"/>
              </a:ext>
            </a:extLst>
          </p:cNvPr>
          <p:cNvSpPr/>
          <p:nvPr/>
        </p:nvSpPr>
        <p:spPr>
          <a:xfrm>
            <a:off x="556685" y="4519354"/>
            <a:ext cx="2678055" cy="245383"/>
          </a:xfrm>
          <a:prstGeom prst="rect">
            <a:avLst/>
          </a:prstGeom>
          <a:solidFill>
            <a:srgbClr val="001135"/>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sp>
        <p:nvSpPr>
          <p:cNvPr id="57" name="Rectangle 56">
            <a:extLst>
              <a:ext uri="{FF2B5EF4-FFF2-40B4-BE49-F238E27FC236}">
                <a16:creationId xmlns:a16="http://schemas.microsoft.com/office/drawing/2014/main" id="{F7FF647E-959C-4EB5-8719-262EE491EA30}"/>
              </a:ext>
            </a:extLst>
          </p:cNvPr>
          <p:cNvSpPr/>
          <p:nvPr/>
        </p:nvSpPr>
        <p:spPr>
          <a:xfrm>
            <a:off x="6902361" y="3357090"/>
            <a:ext cx="5145260" cy="213965"/>
          </a:xfrm>
          <a:prstGeom prst="rect">
            <a:avLst/>
          </a:prstGeom>
          <a:solidFill>
            <a:srgbClr val="001135"/>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sp>
        <p:nvSpPr>
          <p:cNvPr id="70" name="Rectangle 69">
            <a:extLst>
              <a:ext uri="{FF2B5EF4-FFF2-40B4-BE49-F238E27FC236}">
                <a16:creationId xmlns:a16="http://schemas.microsoft.com/office/drawing/2014/main" id="{73232FA1-A600-4881-A4BD-17D923DCA575}"/>
              </a:ext>
            </a:extLst>
          </p:cNvPr>
          <p:cNvSpPr/>
          <p:nvPr/>
        </p:nvSpPr>
        <p:spPr>
          <a:xfrm>
            <a:off x="544731" y="2929133"/>
            <a:ext cx="2678055" cy="254177"/>
          </a:xfrm>
          <a:prstGeom prst="rect">
            <a:avLst/>
          </a:prstGeom>
          <a:solidFill>
            <a:srgbClr val="001135"/>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FFFF"/>
              </a:solidFill>
              <a:latin typeface="Nokia Pure Text Light"/>
            </a:endParaRPr>
          </a:p>
        </p:txBody>
      </p:sp>
      <p:sp>
        <p:nvSpPr>
          <p:cNvPr id="4" name="Footer Placeholder 3"/>
          <p:cNvSpPr>
            <a:spLocks noGrp="1"/>
          </p:cNvSpPr>
          <p:nvPr>
            <p:ph type="ftr" sz="quarter" idx="11"/>
          </p:nvPr>
        </p:nvSpPr>
        <p:spPr/>
        <p:txBody>
          <a:bodyPr/>
          <a:lstStyle/>
          <a:p>
            <a:pPr defTabSz="609585" fontAlgn="base">
              <a:spcBef>
                <a:spcPct val="0"/>
              </a:spcBef>
              <a:spcAft>
                <a:spcPct val="0"/>
              </a:spcAft>
              <a:defRPr/>
            </a:pPr>
            <a:r>
              <a:rPr lang="en-US" b="0" cap="none" spc="0" dirty="0">
                <a:latin typeface="Nokia Pure Text Light"/>
                <a:cs typeface="Arial" panose="020B0604020202020204" pitchFamily="34" charset="0"/>
              </a:rPr>
              <a:t>Nokia Internal Use</a:t>
            </a:r>
          </a:p>
        </p:txBody>
      </p:sp>
      <p:sp>
        <p:nvSpPr>
          <p:cNvPr id="2" name="Title 1"/>
          <p:cNvSpPr>
            <a:spLocks noGrp="1"/>
          </p:cNvSpPr>
          <p:nvPr>
            <p:ph type="title" idx="4294967295"/>
          </p:nvPr>
        </p:nvSpPr>
        <p:spPr>
          <a:xfrm>
            <a:off x="136187" y="172025"/>
            <a:ext cx="10972800" cy="414337"/>
          </a:xfrm>
        </p:spPr>
        <p:txBody>
          <a:bodyPr>
            <a:normAutofit fontScale="90000"/>
          </a:bodyPr>
          <a:lstStyle/>
          <a:p>
            <a:r>
              <a:rPr lang="pl-PL" dirty="0"/>
              <a:t>Basic LTE-NR Dual </a:t>
            </a:r>
            <a:r>
              <a:rPr lang="pl-PL" dirty="0" err="1"/>
              <a:t>connectivity</a:t>
            </a:r>
            <a:endParaRPr lang="en-US" dirty="0"/>
          </a:p>
        </p:txBody>
      </p:sp>
      <p:sp>
        <p:nvSpPr>
          <p:cNvPr id="151" name="Content Placeholder 2">
            <a:extLst>
              <a:ext uri="{FF2B5EF4-FFF2-40B4-BE49-F238E27FC236}">
                <a16:creationId xmlns:a16="http://schemas.microsoft.com/office/drawing/2014/main" id="{17E215C9-25BA-4FFB-9250-1E430DEF43BA}"/>
              </a:ext>
            </a:extLst>
          </p:cNvPr>
          <p:cNvSpPr>
            <a:spLocks noGrp="1"/>
          </p:cNvSpPr>
          <p:nvPr>
            <p:ph sz="quarter" idx="4294967295"/>
          </p:nvPr>
        </p:nvSpPr>
        <p:spPr>
          <a:xfrm>
            <a:off x="0" y="717550"/>
            <a:ext cx="10971213" cy="401638"/>
          </a:xfrm>
        </p:spPr>
        <p:txBody>
          <a:bodyPr>
            <a:normAutofit fontScale="92500" lnSpcReduction="10000"/>
          </a:bodyPr>
          <a:lstStyle/>
          <a:p>
            <a:r>
              <a:rPr lang="en-US" dirty="0"/>
              <a:t>Dual Connectivity NSA mode 3x operation – call flow (1/2)</a:t>
            </a:r>
          </a:p>
        </p:txBody>
      </p:sp>
      <p:sp>
        <p:nvSpPr>
          <p:cNvPr id="9" name="TextBox 8">
            <a:extLst>
              <a:ext uri="{FF2B5EF4-FFF2-40B4-BE49-F238E27FC236}">
                <a16:creationId xmlns:a16="http://schemas.microsoft.com/office/drawing/2014/main" id="{195D30E0-7D77-4F51-A842-CF24E500ACA4}"/>
              </a:ext>
            </a:extLst>
          </p:cNvPr>
          <p:cNvSpPr txBox="1"/>
          <p:nvPr/>
        </p:nvSpPr>
        <p:spPr>
          <a:xfrm>
            <a:off x="630711" y="1124411"/>
            <a:ext cx="341760" cy="256545"/>
          </a:xfrm>
          <a:prstGeom prst="rect">
            <a:avLst/>
          </a:prstGeom>
          <a:noFill/>
        </p:spPr>
        <p:txBody>
          <a:bodyPr wrap="none" rtlCol="0">
            <a:spAutoFit/>
          </a:bodyPr>
          <a:lstStyle/>
          <a:p>
            <a:pPr defTabSz="609585" fontAlgn="base">
              <a:spcBef>
                <a:spcPct val="0"/>
              </a:spcBef>
              <a:spcAft>
                <a:spcPct val="0"/>
              </a:spcAft>
              <a:defRPr/>
            </a:pPr>
            <a:r>
              <a:rPr lang="en-US" sz="1067">
                <a:solidFill>
                  <a:srgbClr val="001135"/>
                </a:solidFill>
                <a:latin typeface="Nokia Pure Text Light"/>
              </a:rPr>
              <a:t>UE</a:t>
            </a:r>
          </a:p>
        </p:txBody>
      </p:sp>
      <p:sp>
        <p:nvSpPr>
          <p:cNvPr id="115" name="TextBox 114">
            <a:extLst>
              <a:ext uri="{FF2B5EF4-FFF2-40B4-BE49-F238E27FC236}">
                <a16:creationId xmlns:a16="http://schemas.microsoft.com/office/drawing/2014/main" id="{3585851A-9CFC-4EB1-BF82-418E27293CEE}"/>
              </a:ext>
            </a:extLst>
          </p:cNvPr>
          <p:cNvSpPr txBox="1"/>
          <p:nvPr/>
        </p:nvSpPr>
        <p:spPr>
          <a:xfrm>
            <a:off x="2644382" y="1088157"/>
            <a:ext cx="538930" cy="256545"/>
          </a:xfrm>
          <a:prstGeom prst="rect">
            <a:avLst/>
          </a:prstGeom>
          <a:noFill/>
        </p:spPr>
        <p:txBody>
          <a:bodyPr wrap="none" rtlCol="0">
            <a:spAutoFit/>
          </a:bodyPr>
          <a:lstStyle/>
          <a:p>
            <a:pPr defTabSz="609585" fontAlgn="base">
              <a:spcBef>
                <a:spcPct val="0"/>
              </a:spcBef>
              <a:spcAft>
                <a:spcPct val="0"/>
              </a:spcAft>
              <a:defRPr/>
            </a:pPr>
            <a:r>
              <a:rPr lang="en-US" sz="1067" err="1">
                <a:solidFill>
                  <a:srgbClr val="001135"/>
                </a:solidFill>
                <a:latin typeface="Nokia Pure Text Light"/>
              </a:rPr>
              <a:t>MeNB</a:t>
            </a:r>
            <a:endParaRPr lang="en-US" sz="1067">
              <a:solidFill>
                <a:srgbClr val="001135"/>
              </a:solidFill>
              <a:latin typeface="Nokia Pure Text Light"/>
            </a:endParaRPr>
          </a:p>
        </p:txBody>
      </p:sp>
      <p:sp>
        <p:nvSpPr>
          <p:cNvPr id="117" name="TextBox 116">
            <a:extLst>
              <a:ext uri="{FF2B5EF4-FFF2-40B4-BE49-F238E27FC236}">
                <a16:creationId xmlns:a16="http://schemas.microsoft.com/office/drawing/2014/main" id="{B9092162-3387-4725-A405-F2D80FAB77F1}"/>
              </a:ext>
            </a:extLst>
          </p:cNvPr>
          <p:cNvSpPr txBox="1"/>
          <p:nvPr/>
        </p:nvSpPr>
        <p:spPr>
          <a:xfrm>
            <a:off x="905887" y="2939845"/>
            <a:ext cx="1995469" cy="235898"/>
          </a:xfrm>
          <a:prstGeom prst="rect">
            <a:avLst/>
          </a:prstGeom>
          <a:noFill/>
        </p:spPr>
        <p:txBody>
          <a:bodyPr wrap="square" rtlCol="0">
            <a:spAutoFit/>
          </a:bodyPr>
          <a:lstStyle/>
          <a:p>
            <a:pPr algn="ctr" defTabSz="609585" fontAlgn="base">
              <a:spcBef>
                <a:spcPct val="0"/>
              </a:spcBef>
              <a:spcAft>
                <a:spcPct val="0"/>
              </a:spcAft>
              <a:defRPr/>
            </a:pPr>
            <a:r>
              <a:rPr lang="en-US" sz="933" b="1">
                <a:solidFill>
                  <a:srgbClr val="FFFFFF"/>
                </a:solidFill>
                <a:latin typeface="Nokia Pure Text Light"/>
              </a:rPr>
              <a:t>RRC Connection Establishment</a:t>
            </a:r>
            <a:endParaRPr lang="pl-PL" sz="933" b="1" err="1">
              <a:solidFill>
                <a:srgbClr val="FFFFFF"/>
              </a:solidFill>
              <a:latin typeface="Nokia Pure Text Light"/>
            </a:endParaRPr>
          </a:p>
        </p:txBody>
      </p:sp>
      <p:sp>
        <p:nvSpPr>
          <p:cNvPr id="138" name="Rectangle 137">
            <a:extLst>
              <a:ext uri="{FF2B5EF4-FFF2-40B4-BE49-F238E27FC236}">
                <a16:creationId xmlns:a16="http://schemas.microsoft.com/office/drawing/2014/main" id="{CAFCB9D0-BAF0-41AA-89E2-A6EC476DE049}"/>
              </a:ext>
            </a:extLst>
          </p:cNvPr>
          <p:cNvSpPr/>
          <p:nvPr/>
        </p:nvSpPr>
        <p:spPr>
          <a:xfrm>
            <a:off x="546615" y="2590377"/>
            <a:ext cx="2678055" cy="297132"/>
          </a:xfrm>
          <a:prstGeom prst="rect">
            <a:avLst/>
          </a:prstGeom>
          <a:solidFill>
            <a:srgbClr val="001135"/>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sp>
        <p:nvSpPr>
          <p:cNvPr id="139" name="TextBox 138">
            <a:extLst>
              <a:ext uri="{FF2B5EF4-FFF2-40B4-BE49-F238E27FC236}">
                <a16:creationId xmlns:a16="http://schemas.microsoft.com/office/drawing/2014/main" id="{C6091797-5488-4409-A6A9-2C177D317010}"/>
              </a:ext>
            </a:extLst>
          </p:cNvPr>
          <p:cNvSpPr txBox="1"/>
          <p:nvPr/>
        </p:nvSpPr>
        <p:spPr>
          <a:xfrm>
            <a:off x="1142100" y="2598920"/>
            <a:ext cx="1435008" cy="235898"/>
          </a:xfrm>
          <a:prstGeom prst="rect">
            <a:avLst/>
          </a:prstGeom>
          <a:noFill/>
        </p:spPr>
        <p:txBody>
          <a:bodyPr wrap="none" rtlCol="0">
            <a:spAutoFit/>
          </a:bodyPr>
          <a:lstStyle/>
          <a:p>
            <a:pPr defTabSz="609585" fontAlgn="base">
              <a:spcBef>
                <a:spcPct val="0"/>
              </a:spcBef>
              <a:spcAft>
                <a:spcPct val="0"/>
              </a:spcAft>
              <a:defRPr/>
            </a:pPr>
            <a:r>
              <a:rPr lang="en-US" sz="933" b="1">
                <a:solidFill>
                  <a:srgbClr val="FFFFFF"/>
                </a:solidFill>
                <a:latin typeface="Nokia Pure Text Light"/>
              </a:rPr>
              <a:t>Random Access over LTE</a:t>
            </a:r>
          </a:p>
        </p:txBody>
      </p:sp>
      <p:sp>
        <p:nvSpPr>
          <p:cNvPr id="152" name="TextBox 151">
            <a:extLst>
              <a:ext uri="{FF2B5EF4-FFF2-40B4-BE49-F238E27FC236}">
                <a16:creationId xmlns:a16="http://schemas.microsoft.com/office/drawing/2014/main" id="{85EEF27D-A244-44DF-942C-B9970EAC4E2A}"/>
              </a:ext>
            </a:extLst>
          </p:cNvPr>
          <p:cNvSpPr txBox="1"/>
          <p:nvPr/>
        </p:nvSpPr>
        <p:spPr>
          <a:xfrm>
            <a:off x="4750082" y="1119090"/>
            <a:ext cx="500458" cy="256545"/>
          </a:xfrm>
          <a:prstGeom prst="rect">
            <a:avLst/>
          </a:prstGeom>
          <a:noFill/>
        </p:spPr>
        <p:txBody>
          <a:bodyPr wrap="none" rtlCol="0">
            <a:spAutoFit/>
          </a:bodyPr>
          <a:lstStyle/>
          <a:p>
            <a:pPr defTabSz="609585" fontAlgn="base">
              <a:spcBef>
                <a:spcPct val="0"/>
              </a:spcBef>
              <a:spcAft>
                <a:spcPct val="0"/>
              </a:spcAft>
              <a:defRPr/>
            </a:pPr>
            <a:r>
              <a:rPr lang="en-US" sz="1067" err="1">
                <a:solidFill>
                  <a:srgbClr val="001135"/>
                </a:solidFill>
                <a:latin typeface="Nokia Pure Text Light"/>
              </a:rPr>
              <a:t>SgNB</a:t>
            </a:r>
            <a:endParaRPr lang="en-US" sz="1067">
              <a:solidFill>
                <a:srgbClr val="001135"/>
              </a:solidFill>
              <a:latin typeface="Nokia Pure Text Light"/>
            </a:endParaRPr>
          </a:p>
        </p:txBody>
      </p:sp>
      <p:cxnSp>
        <p:nvCxnSpPr>
          <p:cNvPr id="153" name="Straight Connector 152">
            <a:extLst>
              <a:ext uri="{FF2B5EF4-FFF2-40B4-BE49-F238E27FC236}">
                <a16:creationId xmlns:a16="http://schemas.microsoft.com/office/drawing/2014/main" id="{A9A62414-2215-44E5-AA03-339AE0C140E4}"/>
              </a:ext>
            </a:extLst>
          </p:cNvPr>
          <p:cNvCxnSpPr>
            <a:cxnSpLocks/>
          </p:cNvCxnSpPr>
          <p:nvPr/>
        </p:nvCxnSpPr>
        <p:spPr>
          <a:xfrm>
            <a:off x="5081685" y="1791299"/>
            <a:ext cx="0" cy="4475748"/>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48CBC2BD-555C-4840-AAE1-7FF64160DE41}"/>
              </a:ext>
            </a:extLst>
          </p:cNvPr>
          <p:cNvSpPr txBox="1"/>
          <p:nvPr/>
        </p:nvSpPr>
        <p:spPr>
          <a:xfrm>
            <a:off x="6898954" y="1146109"/>
            <a:ext cx="481222" cy="256545"/>
          </a:xfrm>
          <a:prstGeom prst="rect">
            <a:avLst/>
          </a:prstGeom>
          <a:noFill/>
        </p:spPr>
        <p:txBody>
          <a:bodyPr wrap="none" rtlCol="0">
            <a:spAutoFit/>
          </a:bodyPr>
          <a:lstStyle/>
          <a:p>
            <a:pPr defTabSz="609585" fontAlgn="base">
              <a:spcBef>
                <a:spcPct val="0"/>
              </a:spcBef>
              <a:spcAft>
                <a:spcPct val="0"/>
              </a:spcAft>
              <a:defRPr/>
            </a:pPr>
            <a:r>
              <a:rPr lang="en-US" sz="1067">
                <a:solidFill>
                  <a:srgbClr val="001135"/>
                </a:solidFill>
                <a:latin typeface="Nokia Pure Text Light"/>
              </a:rPr>
              <a:t>MME</a:t>
            </a:r>
          </a:p>
        </p:txBody>
      </p:sp>
      <p:sp>
        <p:nvSpPr>
          <p:cNvPr id="158" name="TextBox 157">
            <a:extLst>
              <a:ext uri="{FF2B5EF4-FFF2-40B4-BE49-F238E27FC236}">
                <a16:creationId xmlns:a16="http://schemas.microsoft.com/office/drawing/2014/main" id="{9C6C20EA-554A-4118-94F0-EAF4A90EC940}"/>
              </a:ext>
            </a:extLst>
          </p:cNvPr>
          <p:cNvSpPr txBox="1"/>
          <p:nvPr/>
        </p:nvSpPr>
        <p:spPr>
          <a:xfrm>
            <a:off x="11141533" y="1106995"/>
            <a:ext cx="526106" cy="256545"/>
          </a:xfrm>
          <a:prstGeom prst="rect">
            <a:avLst/>
          </a:prstGeom>
          <a:noFill/>
        </p:spPr>
        <p:txBody>
          <a:bodyPr wrap="none" rtlCol="0">
            <a:spAutoFit/>
          </a:bodyPr>
          <a:lstStyle/>
          <a:p>
            <a:pPr defTabSz="609585" fontAlgn="base">
              <a:spcBef>
                <a:spcPct val="0"/>
              </a:spcBef>
              <a:spcAft>
                <a:spcPct val="0"/>
              </a:spcAft>
              <a:defRPr/>
            </a:pPr>
            <a:r>
              <a:rPr lang="en-US" sz="1067">
                <a:solidFill>
                  <a:srgbClr val="001135"/>
                </a:solidFill>
                <a:latin typeface="Nokia Pure Text Light"/>
              </a:rPr>
              <a:t>P-GW</a:t>
            </a:r>
          </a:p>
        </p:txBody>
      </p:sp>
      <p:sp>
        <p:nvSpPr>
          <p:cNvPr id="161" name="TextBox 160">
            <a:extLst>
              <a:ext uri="{FF2B5EF4-FFF2-40B4-BE49-F238E27FC236}">
                <a16:creationId xmlns:a16="http://schemas.microsoft.com/office/drawing/2014/main" id="{8899512B-1693-4F94-AC10-9530C40E5325}"/>
              </a:ext>
            </a:extLst>
          </p:cNvPr>
          <p:cNvSpPr txBox="1"/>
          <p:nvPr/>
        </p:nvSpPr>
        <p:spPr>
          <a:xfrm>
            <a:off x="8996395" y="1131707"/>
            <a:ext cx="519694" cy="256545"/>
          </a:xfrm>
          <a:prstGeom prst="rect">
            <a:avLst/>
          </a:prstGeom>
          <a:noFill/>
        </p:spPr>
        <p:txBody>
          <a:bodyPr wrap="none" rtlCol="0">
            <a:spAutoFit/>
          </a:bodyPr>
          <a:lstStyle/>
          <a:p>
            <a:pPr defTabSz="609585" fontAlgn="base">
              <a:spcBef>
                <a:spcPct val="0"/>
              </a:spcBef>
              <a:spcAft>
                <a:spcPct val="0"/>
              </a:spcAft>
              <a:defRPr/>
            </a:pPr>
            <a:r>
              <a:rPr lang="en-US" sz="1067">
                <a:solidFill>
                  <a:srgbClr val="001135"/>
                </a:solidFill>
                <a:latin typeface="Nokia Pure Text Light"/>
              </a:rPr>
              <a:t>S-GW</a:t>
            </a:r>
          </a:p>
        </p:txBody>
      </p:sp>
      <p:sp>
        <p:nvSpPr>
          <p:cNvPr id="30" name="TextBox 29">
            <a:extLst>
              <a:ext uri="{FF2B5EF4-FFF2-40B4-BE49-F238E27FC236}">
                <a16:creationId xmlns:a16="http://schemas.microsoft.com/office/drawing/2014/main" id="{6ACD251F-AB01-44ED-8071-D93FDE0EC53E}"/>
              </a:ext>
            </a:extLst>
          </p:cNvPr>
          <p:cNvSpPr txBox="1"/>
          <p:nvPr/>
        </p:nvSpPr>
        <p:spPr>
          <a:xfrm>
            <a:off x="4113882" y="2970392"/>
            <a:ext cx="1995469" cy="235898"/>
          </a:xfrm>
          <a:prstGeom prst="rect">
            <a:avLst/>
          </a:prstGeom>
          <a:noFill/>
        </p:spPr>
        <p:txBody>
          <a:bodyPr wrap="square" rtlCol="0">
            <a:spAutoFit/>
          </a:bodyPr>
          <a:lstStyle/>
          <a:p>
            <a:pPr algn="ctr" defTabSz="609585" fontAlgn="base">
              <a:spcBef>
                <a:spcPct val="0"/>
              </a:spcBef>
              <a:spcAft>
                <a:spcPct val="0"/>
              </a:spcAft>
              <a:defRPr/>
            </a:pPr>
            <a:r>
              <a:rPr lang="en-US" sz="933">
                <a:solidFill>
                  <a:srgbClr val="000000"/>
                </a:solidFill>
                <a:latin typeface="Nokia Pure Text Light"/>
              </a:rPr>
              <a:t>S1AP:Initial UE Message</a:t>
            </a:r>
            <a:endParaRPr lang="pl-PL" sz="933" err="1">
              <a:solidFill>
                <a:srgbClr val="000000"/>
              </a:solidFill>
              <a:latin typeface="Nokia Pure Text Light"/>
            </a:endParaRPr>
          </a:p>
        </p:txBody>
      </p:sp>
      <p:cxnSp>
        <p:nvCxnSpPr>
          <p:cNvPr id="31" name="Straight Arrow Connector 30">
            <a:extLst>
              <a:ext uri="{FF2B5EF4-FFF2-40B4-BE49-F238E27FC236}">
                <a16:creationId xmlns:a16="http://schemas.microsoft.com/office/drawing/2014/main" id="{132FDAFA-CCBB-4F5A-BB4E-5DBBB4AC391D}"/>
              </a:ext>
            </a:extLst>
          </p:cNvPr>
          <p:cNvCxnSpPr>
            <a:cxnSpLocks/>
          </p:cNvCxnSpPr>
          <p:nvPr/>
        </p:nvCxnSpPr>
        <p:spPr>
          <a:xfrm>
            <a:off x="2956118" y="3269217"/>
            <a:ext cx="4212113" cy="0"/>
          </a:xfrm>
          <a:prstGeom prst="straightConnector1">
            <a:avLst/>
          </a:prstGeom>
          <a:ln w="19050" cmpd="sng">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E93A81F2-4418-443D-AD63-25EA0E5B60CC}"/>
              </a:ext>
            </a:extLst>
          </p:cNvPr>
          <p:cNvSpPr txBox="1"/>
          <p:nvPr/>
        </p:nvSpPr>
        <p:spPr>
          <a:xfrm>
            <a:off x="7258707" y="3555885"/>
            <a:ext cx="1995469" cy="235898"/>
          </a:xfrm>
          <a:prstGeom prst="rect">
            <a:avLst/>
          </a:prstGeom>
          <a:noFill/>
        </p:spPr>
        <p:txBody>
          <a:bodyPr wrap="square" rtlCol="0">
            <a:spAutoFit/>
          </a:bodyPr>
          <a:lstStyle/>
          <a:p>
            <a:pPr algn="ctr" defTabSz="609585" fontAlgn="base">
              <a:spcBef>
                <a:spcPct val="0"/>
              </a:spcBef>
              <a:spcAft>
                <a:spcPct val="0"/>
              </a:spcAft>
              <a:defRPr/>
            </a:pPr>
            <a:r>
              <a:rPr lang="en-US" sz="933" err="1">
                <a:solidFill>
                  <a:srgbClr val="000000"/>
                </a:solidFill>
                <a:latin typeface="Nokia Pure Text Light"/>
              </a:rPr>
              <a:t>GTP:Create</a:t>
            </a:r>
            <a:r>
              <a:rPr lang="en-US" sz="933">
                <a:solidFill>
                  <a:srgbClr val="000000"/>
                </a:solidFill>
                <a:latin typeface="Nokia Pure Text Light"/>
              </a:rPr>
              <a:t> Session Request</a:t>
            </a:r>
            <a:endParaRPr lang="pl-PL" sz="933" err="1">
              <a:solidFill>
                <a:srgbClr val="000000"/>
              </a:solidFill>
              <a:latin typeface="Nokia Pure Text Light"/>
            </a:endParaRPr>
          </a:p>
        </p:txBody>
      </p:sp>
      <p:cxnSp>
        <p:nvCxnSpPr>
          <p:cNvPr id="45" name="Straight Arrow Connector 44">
            <a:extLst>
              <a:ext uri="{FF2B5EF4-FFF2-40B4-BE49-F238E27FC236}">
                <a16:creationId xmlns:a16="http://schemas.microsoft.com/office/drawing/2014/main" id="{CDF396A7-FE14-4649-8831-D6D399611E2D}"/>
              </a:ext>
            </a:extLst>
          </p:cNvPr>
          <p:cNvCxnSpPr>
            <a:cxnSpLocks/>
          </p:cNvCxnSpPr>
          <p:nvPr/>
        </p:nvCxnSpPr>
        <p:spPr>
          <a:xfrm>
            <a:off x="7175766" y="3854709"/>
            <a:ext cx="2137980" cy="0"/>
          </a:xfrm>
          <a:prstGeom prst="straightConnector1">
            <a:avLst/>
          </a:prstGeom>
          <a:ln w="19050" cmpd="sng">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545E919-427C-42C6-8CA4-CBC6792E14DB}"/>
              </a:ext>
            </a:extLst>
          </p:cNvPr>
          <p:cNvSpPr txBox="1"/>
          <p:nvPr/>
        </p:nvSpPr>
        <p:spPr>
          <a:xfrm>
            <a:off x="9374637" y="3654177"/>
            <a:ext cx="2496817" cy="235898"/>
          </a:xfrm>
          <a:prstGeom prst="rect">
            <a:avLst/>
          </a:prstGeom>
          <a:noFill/>
        </p:spPr>
        <p:txBody>
          <a:bodyPr wrap="square" rtlCol="0">
            <a:spAutoFit/>
          </a:bodyPr>
          <a:lstStyle/>
          <a:p>
            <a:pPr algn="ctr" defTabSz="609585" fontAlgn="base">
              <a:spcBef>
                <a:spcPct val="0"/>
              </a:spcBef>
              <a:spcAft>
                <a:spcPct val="0"/>
              </a:spcAft>
              <a:defRPr/>
            </a:pPr>
            <a:r>
              <a:rPr lang="en-US" sz="933" err="1">
                <a:solidFill>
                  <a:srgbClr val="000000"/>
                </a:solidFill>
                <a:latin typeface="Nokia Pure Text Light"/>
              </a:rPr>
              <a:t>GTP:Create</a:t>
            </a:r>
            <a:r>
              <a:rPr lang="en-US" sz="933">
                <a:solidFill>
                  <a:srgbClr val="000000"/>
                </a:solidFill>
                <a:latin typeface="Nokia Pure Text Light"/>
              </a:rPr>
              <a:t> Session Request (</a:t>
            </a:r>
            <a:r>
              <a:rPr lang="en-US" sz="933" b="1">
                <a:solidFill>
                  <a:srgbClr val="000000"/>
                </a:solidFill>
                <a:latin typeface="Nokia Pure Text Light"/>
              </a:rPr>
              <a:t>DL S5 TEID</a:t>
            </a:r>
            <a:r>
              <a:rPr lang="en-US" sz="933">
                <a:solidFill>
                  <a:srgbClr val="000000"/>
                </a:solidFill>
                <a:latin typeface="Nokia Pure Text Light"/>
              </a:rPr>
              <a:t>)</a:t>
            </a:r>
            <a:endParaRPr lang="pl-PL" sz="933" err="1">
              <a:solidFill>
                <a:srgbClr val="000000"/>
              </a:solidFill>
              <a:latin typeface="Nokia Pure Text Light"/>
            </a:endParaRPr>
          </a:p>
        </p:txBody>
      </p:sp>
      <p:cxnSp>
        <p:nvCxnSpPr>
          <p:cNvPr id="49" name="Straight Arrow Connector 48">
            <a:extLst>
              <a:ext uri="{FF2B5EF4-FFF2-40B4-BE49-F238E27FC236}">
                <a16:creationId xmlns:a16="http://schemas.microsoft.com/office/drawing/2014/main" id="{DDCBB583-0B99-4035-B0C2-9BDD9753B3CE}"/>
              </a:ext>
            </a:extLst>
          </p:cNvPr>
          <p:cNvCxnSpPr>
            <a:cxnSpLocks/>
          </p:cNvCxnSpPr>
          <p:nvPr/>
        </p:nvCxnSpPr>
        <p:spPr>
          <a:xfrm>
            <a:off x="9307739" y="3953001"/>
            <a:ext cx="2137980" cy="0"/>
          </a:xfrm>
          <a:prstGeom prst="straightConnector1">
            <a:avLst/>
          </a:prstGeom>
          <a:ln w="19050" cmpd="sng">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CDCB7832-EF07-49DC-974F-FDCA62E173BB}"/>
              </a:ext>
            </a:extLst>
          </p:cNvPr>
          <p:cNvSpPr txBox="1"/>
          <p:nvPr/>
        </p:nvSpPr>
        <p:spPr>
          <a:xfrm>
            <a:off x="9258423" y="4010242"/>
            <a:ext cx="2668077" cy="235898"/>
          </a:xfrm>
          <a:prstGeom prst="rect">
            <a:avLst/>
          </a:prstGeom>
          <a:noFill/>
        </p:spPr>
        <p:txBody>
          <a:bodyPr wrap="square" rtlCol="0">
            <a:spAutoFit/>
          </a:bodyPr>
          <a:lstStyle/>
          <a:p>
            <a:pPr algn="ctr" defTabSz="609585" fontAlgn="base">
              <a:spcBef>
                <a:spcPct val="0"/>
              </a:spcBef>
              <a:spcAft>
                <a:spcPct val="0"/>
              </a:spcAft>
              <a:defRPr/>
            </a:pPr>
            <a:r>
              <a:rPr lang="en-US" sz="933" err="1">
                <a:solidFill>
                  <a:srgbClr val="000000"/>
                </a:solidFill>
                <a:latin typeface="Nokia Pure Text Light"/>
              </a:rPr>
              <a:t>GTP:Create</a:t>
            </a:r>
            <a:r>
              <a:rPr lang="en-US" sz="933">
                <a:solidFill>
                  <a:srgbClr val="000000"/>
                </a:solidFill>
                <a:latin typeface="Nokia Pure Text Light"/>
              </a:rPr>
              <a:t> Session Response (</a:t>
            </a:r>
            <a:r>
              <a:rPr lang="en-US" sz="933" b="1">
                <a:solidFill>
                  <a:srgbClr val="000000"/>
                </a:solidFill>
                <a:latin typeface="Nokia Pure Text Light"/>
              </a:rPr>
              <a:t>UL S5 TEID</a:t>
            </a:r>
            <a:r>
              <a:rPr lang="en-US" sz="933">
                <a:solidFill>
                  <a:srgbClr val="000000"/>
                </a:solidFill>
                <a:latin typeface="Nokia Pure Text Light"/>
              </a:rPr>
              <a:t>)</a:t>
            </a:r>
            <a:endParaRPr lang="pl-PL" sz="933" err="1">
              <a:solidFill>
                <a:srgbClr val="000000"/>
              </a:solidFill>
              <a:latin typeface="Nokia Pure Text Light"/>
            </a:endParaRPr>
          </a:p>
        </p:txBody>
      </p:sp>
      <p:cxnSp>
        <p:nvCxnSpPr>
          <p:cNvPr id="51" name="Straight Arrow Connector 50">
            <a:extLst>
              <a:ext uri="{FF2B5EF4-FFF2-40B4-BE49-F238E27FC236}">
                <a16:creationId xmlns:a16="http://schemas.microsoft.com/office/drawing/2014/main" id="{1DCFE698-2176-44D0-916A-98CB7F9E3141}"/>
              </a:ext>
            </a:extLst>
          </p:cNvPr>
          <p:cNvCxnSpPr>
            <a:cxnSpLocks/>
          </p:cNvCxnSpPr>
          <p:nvPr/>
        </p:nvCxnSpPr>
        <p:spPr>
          <a:xfrm>
            <a:off x="9304623" y="4301048"/>
            <a:ext cx="2137980" cy="0"/>
          </a:xfrm>
          <a:prstGeom prst="straightConnector1">
            <a:avLst/>
          </a:prstGeom>
          <a:ln w="19050" cmpd="sng">
            <a:solidFill>
              <a:schemeClr val="accent3"/>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421A0A27-1EE7-4E17-AE58-08DF20938C3A}"/>
              </a:ext>
            </a:extLst>
          </p:cNvPr>
          <p:cNvSpPr txBox="1"/>
          <p:nvPr/>
        </p:nvSpPr>
        <p:spPr>
          <a:xfrm>
            <a:off x="6758043" y="4138495"/>
            <a:ext cx="2621504" cy="235898"/>
          </a:xfrm>
          <a:prstGeom prst="rect">
            <a:avLst/>
          </a:prstGeom>
          <a:noFill/>
        </p:spPr>
        <p:txBody>
          <a:bodyPr wrap="square" rtlCol="0">
            <a:spAutoFit/>
          </a:bodyPr>
          <a:lstStyle/>
          <a:p>
            <a:pPr algn="ctr" defTabSz="609585" fontAlgn="base">
              <a:spcBef>
                <a:spcPct val="0"/>
              </a:spcBef>
              <a:spcAft>
                <a:spcPct val="0"/>
              </a:spcAft>
              <a:defRPr/>
            </a:pPr>
            <a:r>
              <a:rPr lang="en-US" sz="933" err="1">
                <a:solidFill>
                  <a:srgbClr val="000000"/>
                </a:solidFill>
                <a:latin typeface="Nokia Pure Text Light"/>
              </a:rPr>
              <a:t>GTP:Create</a:t>
            </a:r>
            <a:r>
              <a:rPr lang="en-US" sz="933">
                <a:solidFill>
                  <a:srgbClr val="000000"/>
                </a:solidFill>
                <a:latin typeface="Nokia Pure Text Light"/>
              </a:rPr>
              <a:t> Session Response  (</a:t>
            </a:r>
            <a:r>
              <a:rPr lang="en-US" sz="933" b="1">
                <a:solidFill>
                  <a:srgbClr val="000000"/>
                </a:solidFill>
                <a:latin typeface="Nokia Pure Text Light"/>
              </a:rPr>
              <a:t>UL S1 TEID</a:t>
            </a:r>
            <a:r>
              <a:rPr lang="en-US" sz="933">
                <a:solidFill>
                  <a:srgbClr val="000000"/>
                </a:solidFill>
                <a:latin typeface="Nokia Pure Text Light"/>
              </a:rPr>
              <a:t>)</a:t>
            </a:r>
            <a:endParaRPr lang="pl-PL" sz="933">
              <a:solidFill>
                <a:srgbClr val="000000"/>
              </a:solidFill>
              <a:latin typeface="Nokia Pure Text Light"/>
            </a:endParaRPr>
          </a:p>
        </p:txBody>
      </p:sp>
      <p:cxnSp>
        <p:nvCxnSpPr>
          <p:cNvPr id="53" name="Straight Arrow Connector 52">
            <a:extLst>
              <a:ext uri="{FF2B5EF4-FFF2-40B4-BE49-F238E27FC236}">
                <a16:creationId xmlns:a16="http://schemas.microsoft.com/office/drawing/2014/main" id="{47CF029A-EA5A-47D8-B29E-FE2A24C086A8}"/>
              </a:ext>
            </a:extLst>
          </p:cNvPr>
          <p:cNvCxnSpPr>
            <a:cxnSpLocks/>
          </p:cNvCxnSpPr>
          <p:nvPr/>
        </p:nvCxnSpPr>
        <p:spPr>
          <a:xfrm>
            <a:off x="7168231" y="4420896"/>
            <a:ext cx="2137980" cy="0"/>
          </a:xfrm>
          <a:prstGeom prst="straightConnector1">
            <a:avLst/>
          </a:prstGeom>
          <a:ln w="19050" cmpd="sng">
            <a:solidFill>
              <a:schemeClr val="accent3"/>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DAEF8D56-2F69-497D-B4C9-26CE911372E1}"/>
              </a:ext>
            </a:extLst>
          </p:cNvPr>
          <p:cNvSpPr txBox="1"/>
          <p:nvPr/>
        </p:nvSpPr>
        <p:spPr>
          <a:xfrm>
            <a:off x="3680657" y="4166341"/>
            <a:ext cx="2916476" cy="235898"/>
          </a:xfrm>
          <a:prstGeom prst="rect">
            <a:avLst/>
          </a:prstGeom>
          <a:noFill/>
        </p:spPr>
        <p:txBody>
          <a:bodyPr wrap="square" rtlCol="0">
            <a:spAutoFit/>
          </a:bodyPr>
          <a:lstStyle/>
          <a:p>
            <a:pPr algn="ctr" defTabSz="609585" fontAlgn="base">
              <a:spcBef>
                <a:spcPct val="0"/>
              </a:spcBef>
              <a:spcAft>
                <a:spcPct val="0"/>
              </a:spcAft>
              <a:defRPr/>
            </a:pPr>
            <a:r>
              <a:rPr lang="en-US" sz="933" dirty="0">
                <a:solidFill>
                  <a:srgbClr val="000000"/>
                </a:solidFill>
                <a:latin typeface="Nokia Pure Text Light"/>
              </a:rPr>
              <a:t>S1AP:Initial Context Setup Request (</a:t>
            </a:r>
            <a:r>
              <a:rPr lang="en-US" sz="933" b="1" dirty="0">
                <a:solidFill>
                  <a:srgbClr val="000000"/>
                </a:solidFill>
                <a:latin typeface="Nokia Pure Text Light"/>
              </a:rPr>
              <a:t>UL S1 TEID</a:t>
            </a:r>
            <a:r>
              <a:rPr lang="en-US" sz="933" dirty="0">
                <a:solidFill>
                  <a:srgbClr val="000000"/>
                </a:solidFill>
                <a:latin typeface="Nokia Pure Text Light"/>
              </a:rPr>
              <a:t>)</a:t>
            </a:r>
            <a:endParaRPr lang="pl-PL" sz="933" dirty="0">
              <a:solidFill>
                <a:srgbClr val="000000"/>
              </a:solidFill>
              <a:latin typeface="Nokia Pure Text Light"/>
            </a:endParaRPr>
          </a:p>
        </p:txBody>
      </p:sp>
      <p:cxnSp>
        <p:nvCxnSpPr>
          <p:cNvPr id="55" name="Straight Arrow Connector 54">
            <a:extLst>
              <a:ext uri="{FF2B5EF4-FFF2-40B4-BE49-F238E27FC236}">
                <a16:creationId xmlns:a16="http://schemas.microsoft.com/office/drawing/2014/main" id="{3D46C85B-2BC4-4A03-B28D-B3701E25D4C0}"/>
              </a:ext>
            </a:extLst>
          </p:cNvPr>
          <p:cNvCxnSpPr>
            <a:cxnSpLocks/>
          </p:cNvCxnSpPr>
          <p:nvPr/>
        </p:nvCxnSpPr>
        <p:spPr>
          <a:xfrm>
            <a:off x="2942754" y="4465165"/>
            <a:ext cx="4225477" cy="0"/>
          </a:xfrm>
          <a:prstGeom prst="straightConnector1">
            <a:avLst/>
          </a:prstGeom>
          <a:ln w="19050" cmpd="sng">
            <a:solidFill>
              <a:schemeClr val="accent3"/>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03E5073E-82D3-4194-ACFB-0402B66709CB}"/>
              </a:ext>
            </a:extLst>
          </p:cNvPr>
          <p:cNvSpPr txBox="1"/>
          <p:nvPr/>
        </p:nvSpPr>
        <p:spPr>
          <a:xfrm>
            <a:off x="3707495" y="5107359"/>
            <a:ext cx="2952364" cy="235898"/>
          </a:xfrm>
          <a:prstGeom prst="rect">
            <a:avLst/>
          </a:prstGeom>
          <a:noFill/>
        </p:spPr>
        <p:txBody>
          <a:bodyPr wrap="square" rtlCol="0">
            <a:spAutoFit/>
          </a:bodyPr>
          <a:lstStyle/>
          <a:p>
            <a:pPr algn="ctr" defTabSz="609585" fontAlgn="base">
              <a:spcBef>
                <a:spcPct val="0"/>
              </a:spcBef>
              <a:spcAft>
                <a:spcPct val="0"/>
              </a:spcAft>
              <a:defRPr/>
            </a:pPr>
            <a:r>
              <a:rPr lang="en-US" sz="933">
                <a:solidFill>
                  <a:srgbClr val="000000"/>
                </a:solidFill>
                <a:latin typeface="Nokia Pure Text Light"/>
              </a:rPr>
              <a:t>S1AP:Initial Context Setup Response (</a:t>
            </a:r>
            <a:r>
              <a:rPr lang="en-US" sz="933" b="1">
                <a:solidFill>
                  <a:srgbClr val="000000"/>
                </a:solidFill>
                <a:latin typeface="Nokia Pure Text Light"/>
              </a:rPr>
              <a:t>DL S1 TEID</a:t>
            </a:r>
            <a:r>
              <a:rPr lang="en-US" sz="933">
                <a:solidFill>
                  <a:srgbClr val="000000"/>
                </a:solidFill>
                <a:latin typeface="Nokia Pure Text Light"/>
              </a:rPr>
              <a:t>)</a:t>
            </a:r>
            <a:endParaRPr lang="pl-PL" sz="933" err="1">
              <a:solidFill>
                <a:srgbClr val="000000"/>
              </a:solidFill>
              <a:latin typeface="Nokia Pure Text Light"/>
            </a:endParaRPr>
          </a:p>
        </p:txBody>
      </p:sp>
      <p:cxnSp>
        <p:nvCxnSpPr>
          <p:cNvPr id="61" name="Straight Arrow Connector 60">
            <a:extLst>
              <a:ext uri="{FF2B5EF4-FFF2-40B4-BE49-F238E27FC236}">
                <a16:creationId xmlns:a16="http://schemas.microsoft.com/office/drawing/2014/main" id="{4E9A3551-6046-472D-A6CF-CF85BBBF61EA}"/>
              </a:ext>
            </a:extLst>
          </p:cNvPr>
          <p:cNvCxnSpPr>
            <a:cxnSpLocks/>
          </p:cNvCxnSpPr>
          <p:nvPr/>
        </p:nvCxnSpPr>
        <p:spPr>
          <a:xfrm>
            <a:off x="2953439" y="5406185"/>
            <a:ext cx="4214792" cy="0"/>
          </a:xfrm>
          <a:prstGeom prst="straightConnector1">
            <a:avLst/>
          </a:prstGeom>
          <a:ln w="19050" cmpd="sng">
            <a:solidFill>
              <a:schemeClr val="accent3"/>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1464A220-01A8-473B-B78A-C9CDED18CF43}"/>
              </a:ext>
            </a:extLst>
          </p:cNvPr>
          <p:cNvCxnSpPr>
            <a:cxnSpLocks/>
          </p:cNvCxnSpPr>
          <p:nvPr/>
        </p:nvCxnSpPr>
        <p:spPr>
          <a:xfrm>
            <a:off x="7175077" y="5487055"/>
            <a:ext cx="2137980" cy="0"/>
          </a:xfrm>
          <a:prstGeom prst="straightConnector1">
            <a:avLst/>
          </a:prstGeom>
          <a:ln w="19050" cmpd="sng">
            <a:solidFill>
              <a:schemeClr val="accent3"/>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BE58AAD8-0861-4E44-A030-D0E6597C596D}"/>
              </a:ext>
            </a:extLst>
          </p:cNvPr>
          <p:cNvSpPr txBox="1"/>
          <p:nvPr/>
        </p:nvSpPr>
        <p:spPr>
          <a:xfrm>
            <a:off x="9379547" y="5286529"/>
            <a:ext cx="1995469" cy="235898"/>
          </a:xfrm>
          <a:prstGeom prst="rect">
            <a:avLst/>
          </a:prstGeom>
          <a:noFill/>
        </p:spPr>
        <p:txBody>
          <a:bodyPr wrap="square" rtlCol="0">
            <a:spAutoFit/>
          </a:bodyPr>
          <a:lstStyle/>
          <a:p>
            <a:pPr algn="ctr" defTabSz="609585" fontAlgn="base">
              <a:spcBef>
                <a:spcPct val="0"/>
              </a:spcBef>
              <a:spcAft>
                <a:spcPct val="0"/>
              </a:spcAft>
              <a:defRPr/>
            </a:pPr>
            <a:r>
              <a:rPr lang="en-US" sz="933" err="1">
                <a:solidFill>
                  <a:srgbClr val="000000"/>
                </a:solidFill>
                <a:latin typeface="Nokia Pure Text Light"/>
              </a:rPr>
              <a:t>GTP:Modify</a:t>
            </a:r>
            <a:r>
              <a:rPr lang="en-US" sz="933">
                <a:solidFill>
                  <a:srgbClr val="000000"/>
                </a:solidFill>
                <a:latin typeface="Nokia Pure Text Light"/>
              </a:rPr>
              <a:t> Bearer Request</a:t>
            </a:r>
            <a:endParaRPr lang="pl-PL" sz="933" err="1">
              <a:solidFill>
                <a:srgbClr val="000000"/>
              </a:solidFill>
              <a:latin typeface="Nokia Pure Text Light"/>
            </a:endParaRPr>
          </a:p>
        </p:txBody>
      </p:sp>
      <p:cxnSp>
        <p:nvCxnSpPr>
          <p:cNvPr id="65" name="Straight Arrow Connector 64">
            <a:extLst>
              <a:ext uri="{FF2B5EF4-FFF2-40B4-BE49-F238E27FC236}">
                <a16:creationId xmlns:a16="http://schemas.microsoft.com/office/drawing/2014/main" id="{2D8228C3-2B1D-4AAA-B1E5-DCDA7E2B5BA7}"/>
              </a:ext>
            </a:extLst>
          </p:cNvPr>
          <p:cNvCxnSpPr>
            <a:cxnSpLocks/>
          </p:cNvCxnSpPr>
          <p:nvPr/>
        </p:nvCxnSpPr>
        <p:spPr>
          <a:xfrm>
            <a:off x="9312649" y="5585353"/>
            <a:ext cx="2137980" cy="0"/>
          </a:xfrm>
          <a:prstGeom prst="straightConnector1">
            <a:avLst/>
          </a:prstGeom>
          <a:ln w="19050" cmpd="sng">
            <a:solidFill>
              <a:schemeClr val="accent3"/>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77A6F8F-BFAF-437B-9FFB-047E991A042C}"/>
              </a:ext>
            </a:extLst>
          </p:cNvPr>
          <p:cNvSpPr txBox="1"/>
          <p:nvPr/>
        </p:nvSpPr>
        <p:spPr>
          <a:xfrm>
            <a:off x="9368854" y="5612714"/>
            <a:ext cx="1995469" cy="235898"/>
          </a:xfrm>
          <a:prstGeom prst="rect">
            <a:avLst/>
          </a:prstGeom>
          <a:noFill/>
        </p:spPr>
        <p:txBody>
          <a:bodyPr wrap="square" rtlCol="0">
            <a:spAutoFit/>
          </a:bodyPr>
          <a:lstStyle/>
          <a:p>
            <a:pPr algn="ctr" defTabSz="609585" fontAlgn="base">
              <a:spcBef>
                <a:spcPct val="0"/>
              </a:spcBef>
              <a:spcAft>
                <a:spcPct val="0"/>
              </a:spcAft>
              <a:defRPr/>
            </a:pPr>
            <a:r>
              <a:rPr lang="en-US" sz="933" err="1">
                <a:solidFill>
                  <a:srgbClr val="000000"/>
                </a:solidFill>
                <a:latin typeface="Nokia Pure Text Light"/>
              </a:rPr>
              <a:t>GTP:Modify</a:t>
            </a:r>
            <a:r>
              <a:rPr lang="en-US" sz="933">
                <a:solidFill>
                  <a:srgbClr val="000000"/>
                </a:solidFill>
                <a:latin typeface="Nokia Pure Text Light"/>
              </a:rPr>
              <a:t> Bearer Response</a:t>
            </a:r>
            <a:endParaRPr lang="pl-PL" sz="933" err="1">
              <a:solidFill>
                <a:srgbClr val="000000"/>
              </a:solidFill>
              <a:latin typeface="Nokia Pure Text Light"/>
            </a:endParaRPr>
          </a:p>
        </p:txBody>
      </p:sp>
      <p:cxnSp>
        <p:nvCxnSpPr>
          <p:cNvPr id="67" name="Straight Arrow Connector 66">
            <a:extLst>
              <a:ext uri="{FF2B5EF4-FFF2-40B4-BE49-F238E27FC236}">
                <a16:creationId xmlns:a16="http://schemas.microsoft.com/office/drawing/2014/main" id="{54981661-5E8B-4287-B9DA-D2360AE7EBF2}"/>
              </a:ext>
            </a:extLst>
          </p:cNvPr>
          <p:cNvCxnSpPr>
            <a:cxnSpLocks/>
          </p:cNvCxnSpPr>
          <p:nvPr/>
        </p:nvCxnSpPr>
        <p:spPr>
          <a:xfrm>
            <a:off x="9301955" y="5911539"/>
            <a:ext cx="2137980" cy="0"/>
          </a:xfrm>
          <a:prstGeom prst="straightConnector1">
            <a:avLst/>
          </a:prstGeom>
          <a:ln w="19050" cmpd="sng">
            <a:solidFill>
              <a:schemeClr val="accent3"/>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EDE3356E-A901-4BB5-A026-E7E7FF7A74AB}"/>
              </a:ext>
            </a:extLst>
          </p:cNvPr>
          <p:cNvSpPr txBox="1"/>
          <p:nvPr/>
        </p:nvSpPr>
        <p:spPr>
          <a:xfrm>
            <a:off x="7251172" y="5763653"/>
            <a:ext cx="1995469" cy="235898"/>
          </a:xfrm>
          <a:prstGeom prst="rect">
            <a:avLst/>
          </a:prstGeom>
          <a:noFill/>
        </p:spPr>
        <p:txBody>
          <a:bodyPr wrap="square" rtlCol="0">
            <a:spAutoFit/>
          </a:bodyPr>
          <a:lstStyle/>
          <a:p>
            <a:pPr algn="ctr" defTabSz="609585" fontAlgn="base">
              <a:spcBef>
                <a:spcPct val="0"/>
              </a:spcBef>
              <a:spcAft>
                <a:spcPct val="0"/>
              </a:spcAft>
              <a:defRPr/>
            </a:pPr>
            <a:r>
              <a:rPr lang="en-US" sz="933" err="1">
                <a:solidFill>
                  <a:srgbClr val="000000"/>
                </a:solidFill>
                <a:latin typeface="Nokia Pure Text Light"/>
              </a:rPr>
              <a:t>GTP:Modify</a:t>
            </a:r>
            <a:r>
              <a:rPr lang="en-US" sz="933">
                <a:solidFill>
                  <a:srgbClr val="000000"/>
                </a:solidFill>
                <a:latin typeface="Nokia Pure Text Light"/>
              </a:rPr>
              <a:t> Bearer Response</a:t>
            </a:r>
            <a:endParaRPr lang="pl-PL" sz="933" err="1">
              <a:solidFill>
                <a:srgbClr val="000000"/>
              </a:solidFill>
              <a:latin typeface="Nokia Pure Text Light"/>
            </a:endParaRPr>
          </a:p>
        </p:txBody>
      </p:sp>
      <p:cxnSp>
        <p:nvCxnSpPr>
          <p:cNvPr id="69" name="Straight Arrow Connector 68">
            <a:extLst>
              <a:ext uri="{FF2B5EF4-FFF2-40B4-BE49-F238E27FC236}">
                <a16:creationId xmlns:a16="http://schemas.microsoft.com/office/drawing/2014/main" id="{864C1BAD-F0DC-4735-B6F0-460E9B8DD51B}"/>
              </a:ext>
            </a:extLst>
          </p:cNvPr>
          <p:cNvCxnSpPr>
            <a:cxnSpLocks/>
          </p:cNvCxnSpPr>
          <p:nvPr/>
        </p:nvCxnSpPr>
        <p:spPr>
          <a:xfrm>
            <a:off x="7168231" y="6062477"/>
            <a:ext cx="2137980" cy="0"/>
          </a:xfrm>
          <a:prstGeom prst="straightConnector1">
            <a:avLst/>
          </a:prstGeom>
          <a:ln w="19050" cmpd="sng">
            <a:solidFill>
              <a:schemeClr val="accent3"/>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7" name="Rectangle 76">
            <a:extLst>
              <a:ext uri="{FF2B5EF4-FFF2-40B4-BE49-F238E27FC236}">
                <a16:creationId xmlns:a16="http://schemas.microsoft.com/office/drawing/2014/main" id="{BA5EDDBE-2ED5-4BAA-B309-7EF8A2F8F66F}"/>
              </a:ext>
            </a:extLst>
          </p:cNvPr>
          <p:cNvSpPr/>
          <p:nvPr/>
        </p:nvSpPr>
        <p:spPr>
          <a:xfrm>
            <a:off x="2696258" y="1887084"/>
            <a:ext cx="2678055" cy="234224"/>
          </a:xfrm>
          <a:prstGeom prst="rect">
            <a:avLst/>
          </a:prstGeom>
          <a:solidFill>
            <a:srgbClr val="001135"/>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sp>
        <p:nvSpPr>
          <p:cNvPr id="78" name="TextBox 77">
            <a:extLst>
              <a:ext uri="{FF2B5EF4-FFF2-40B4-BE49-F238E27FC236}">
                <a16:creationId xmlns:a16="http://schemas.microsoft.com/office/drawing/2014/main" id="{5CCAD0E0-EEBE-4CBB-B8EA-9319D868979B}"/>
              </a:ext>
            </a:extLst>
          </p:cNvPr>
          <p:cNvSpPr txBox="1"/>
          <p:nvPr/>
        </p:nvSpPr>
        <p:spPr>
          <a:xfrm>
            <a:off x="3292033" y="1885273"/>
            <a:ext cx="1301959" cy="235898"/>
          </a:xfrm>
          <a:prstGeom prst="rect">
            <a:avLst/>
          </a:prstGeom>
          <a:noFill/>
        </p:spPr>
        <p:txBody>
          <a:bodyPr wrap="none" rtlCol="0">
            <a:spAutoFit/>
          </a:bodyPr>
          <a:lstStyle/>
          <a:p>
            <a:pPr defTabSz="609585" fontAlgn="base">
              <a:spcBef>
                <a:spcPct val="0"/>
              </a:spcBef>
              <a:spcAft>
                <a:spcPct val="0"/>
              </a:spcAft>
              <a:defRPr/>
            </a:pPr>
            <a:r>
              <a:rPr lang="en-US" sz="933" b="1">
                <a:solidFill>
                  <a:srgbClr val="FFFFFF"/>
                </a:solidFill>
                <a:latin typeface="Nokia Pure Text Light"/>
              </a:rPr>
              <a:t>X2 connection existing</a:t>
            </a:r>
          </a:p>
        </p:txBody>
      </p:sp>
      <p:sp>
        <p:nvSpPr>
          <p:cNvPr id="56" name="TextBox 55">
            <a:extLst>
              <a:ext uri="{FF2B5EF4-FFF2-40B4-BE49-F238E27FC236}">
                <a16:creationId xmlns:a16="http://schemas.microsoft.com/office/drawing/2014/main" id="{365883FF-7CA0-4EBB-A5F2-50DE950EBBC5}"/>
              </a:ext>
            </a:extLst>
          </p:cNvPr>
          <p:cNvSpPr txBox="1"/>
          <p:nvPr/>
        </p:nvSpPr>
        <p:spPr>
          <a:xfrm>
            <a:off x="8574698" y="3328255"/>
            <a:ext cx="1995469" cy="235898"/>
          </a:xfrm>
          <a:prstGeom prst="rect">
            <a:avLst/>
          </a:prstGeom>
          <a:noFill/>
        </p:spPr>
        <p:txBody>
          <a:bodyPr wrap="square" rtlCol="0">
            <a:spAutoFit/>
          </a:bodyPr>
          <a:lstStyle/>
          <a:p>
            <a:pPr algn="ctr" defTabSz="609585" fontAlgn="base">
              <a:spcBef>
                <a:spcPct val="0"/>
              </a:spcBef>
              <a:spcAft>
                <a:spcPct val="0"/>
              </a:spcAft>
              <a:defRPr/>
            </a:pPr>
            <a:r>
              <a:rPr lang="en-US" sz="933" b="1">
                <a:solidFill>
                  <a:srgbClr val="FFFFFF"/>
                </a:solidFill>
                <a:latin typeface="Nokia Pure Text Light"/>
              </a:rPr>
              <a:t>Update Location</a:t>
            </a:r>
            <a:endParaRPr lang="pl-PL" sz="933" b="1" err="1">
              <a:solidFill>
                <a:srgbClr val="FFFFFF"/>
              </a:solidFill>
              <a:latin typeface="Nokia Pure Text Light"/>
            </a:endParaRPr>
          </a:p>
        </p:txBody>
      </p:sp>
      <p:sp>
        <p:nvSpPr>
          <p:cNvPr id="84" name="TextBox 83">
            <a:extLst>
              <a:ext uri="{FF2B5EF4-FFF2-40B4-BE49-F238E27FC236}">
                <a16:creationId xmlns:a16="http://schemas.microsoft.com/office/drawing/2014/main" id="{B7BBE9DA-76BA-4A88-96F9-9AF3F4934DF0}"/>
              </a:ext>
            </a:extLst>
          </p:cNvPr>
          <p:cNvSpPr txBox="1"/>
          <p:nvPr/>
        </p:nvSpPr>
        <p:spPr>
          <a:xfrm>
            <a:off x="11614135" y="2336753"/>
            <a:ext cx="412292" cy="256545"/>
          </a:xfrm>
          <a:prstGeom prst="rect">
            <a:avLst/>
          </a:prstGeom>
          <a:noFill/>
        </p:spPr>
        <p:txBody>
          <a:bodyPr wrap="none" rtlCol="0">
            <a:spAutoFit/>
          </a:bodyPr>
          <a:lstStyle/>
          <a:p>
            <a:pPr defTabSz="609585" fontAlgn="base">
              <a:spcBef>
                <a:spcPct val="0"/>
              </a:spcBef>
              <a:spcAft>
                <a:spcPct val="0"/>
              </a:spcAft>
              <a:defRPr/>
            </a:pPr>
            <a:r>
              <a:rPr lang="en-US" sz="1067">
                <a:solidFill>
                  <a:srgbClr val="001135"/>
                </a:solidFill>
                <a:latin typeface="Nokia Pure Text Light"/>
              </a:rPr>
              <a:t>HSS</a:t>
            </a:r>
          </a:p>
        </p:txBody>
      </p:sp>
      <p:sp>
        <p:nvSpPr>
          <p:cNvPr id="88" name="Rectangle 87">
            <a:extLst>
              <a:ext uri="{FF2B5EF4-FFF2-40B4-BE49-F238E27FC236}">
                <a16:creationId xmlns:a16="http://schemas.microsoft.com/office/drawing/2014/main" id="{767D518A-14F5-4880-ADC6-708F8F1F7AD1}"/>
              </a:ext>
            </a:extLst>
          </p:cNvPr>
          <p:cNvSpPr/>
          <p:nvPr/>
        </p:nvSpPr>
        <p:spPr>
          <a:xfrm>
            <a:off x="556685" y="2163989"/>
            <a:ext cx="2668860" cy="385011"/>
          </a:xfrm>
          <a:prstGeom prst="rect">
            <a:avLst/>
          </a:prstGeom>
          <a:solidFill>
            <a:srgbClr val="001135"/>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sp>
        <p:nvSpPr>
          <p:cNvPr id="89" name="TextBox 88">
            <a:extLst>
              <a:ext uri="{FF2B5EF4-FFF2-40B4-BE49-F238E27FC236}">
                <a16:creationId xmlns:a16="http://schemas.microsoft.com/office/drawing/2014/main" id="{B63F416D-854F-4611-AD3F-1ABB23AC9713}"/>
              </a:ext>
            </a:extLst>
          </p:cNvPr>
          <p:cNvSpPr txBox="1"/>
          <p:nvPr/>
        </p:nvSpPr>
        <p:spPr>
          <a:xfrm>
            <a:off x="626163" y="2185539"/>
            <a:ext cx="2548152" cy="379463"/>
          </a:xfrm>
          <a:prstGeom prst="rect">
            <a:avLst/>
          </a:prstGeom>
          <a:noFill/>
        </p:spPr>
        <p:txBody>
          <a:bodyPr wrap="square" rtlCol="0">
            <a:spAutoFit/>
          </a:bodyPr>
          <a:lstStyle/>
          <a:p>
            <a:pPr algn="ctr" defTabSz="609585" fontAlgn="base">
              <a:spcBef>
                <a:spcPct val="0"/>
              </a:spcBef>
              <a:spcAft>
                <a:spcPct val="0"/>
              </a:spcAft>
              <a:defRPr/>
            </a:pPr>
            <a:r>
              <a:rPr lang="en-US" sz="933" b="1">
                <a:solidFill>
                  <a:srgbClr val="FFFFFF"/>
                </a:solidFill>
                <a:latin typeface="Nokia Pure Text Light"/>
              </a:rPr>
              <a:t>LTE Cell detection (PSS and SSS) and </a:t>
            </a:r>
          </a:p>
          <a:p>
            <a:pPr algn="ctr" defTabSz="609585" fontAlgn="base">
              <a:spcBef>
                <a:spcPct val="0"/>
              </a:spcBef>
              <a:spcAft>
                <a:spcPct val="0"/>
              </a:spcAft>
              <a:defRPr/>
            </a:pPr>
            <a:r>
              <a:rPr lang="en-US" sz="933" b="1">
                <a:solidFill>
                  <a:srgbClr val="FFFFFF"/>
                </a:solidFill>
                <a:latin typeface="Nokia Pure Text Light"/>
              </a:rPr>
              <a:t>LTE System Information decoding</a:t>
            </a:r>
          </a:p>
        </p:txBody>
      </p:sp>
      <p:sp>
        <p:nvSpPr>
          <p:cNvPr id="90" name="TextBox 89">
            <a:extLst>
              <a:ext uri="{FF2B5EF4-FFF2-40B4-BE49-F238E27FC236}">
                <a16:creationId xmlns:a16="http://schemas.microsoft.com/office/drawing/2014/main" id="{FB390EC0-31A3-4C5B-9D77-9B7A54B36D87}"/>
              </a:ext>
            </a:extLst>
          </p:cNvPr>
          <p:cNvSpPr txBox="1"/>
          <p:nvPr/>
        </p:nvSpPr>
        <p:spPr>
          <a:xfrm>
            <a:off x="896991" y="4508673"/>
            <a:ext cx="1995469" cy="235898"/>
          </a:xfrm>
          <a:prstGeom prst="rect">
            <a:avLst/>
          </a:prstGeom>
          <a:noFill/>
        </p:spPr>
        <p:txBody>
          <a:bodyPr wrap="square" rtlCol="0">
            <a:spAutoFit/>
          </a:bodyPr>
          <a:lstStyle/>
          <a:p>
            <a:pPr algn="ctr" defTabSz="609585" fontAlgn="base">
              <a:spcBef>
                <a:spcPct val="0"/>
              </a:spcBef>
              <a:spcAft>
                <a:spcPct val="0"/>
              </a:spcAft>
              <a:defRPr/>
            </a:pPr>
            <a:r>
              <a:rPr lang="en-US" sz="933" b="1">
                <a:solidFill>
                  <a:srgbClr val="FFFFFF"/>
                </a:solidFill>
                <a:latin typeface="Nokia Pure Text Light"/>
              </a:rPr>
              <a:t>AS Security Setup</a:t>
            </a:r>
            <a:endParaRPr lang="pl-PL" sz="933" b="1" err="1">
              <a:solidFill>
                <a:srgbClr val="FFFFFF"/>
              </a:solidFill>
              <a:latin typeface="Nokia Pure Text Light"/>
            </a:endParaRPr>
          </a:p>
        </p:txBody>
      </p:sp>
      <p:sp>
        <p:nvSpPr>
          <p:cNvPr id="92" name="TextBox 91">
            <a:extLst>
              <a:ext uri="{FF2B5EF4-FFF2-40B4-BE49-F238E27FC236}">
                <a16:creationId xmlns:a16="http://schemas.microsoft.com/office/drawing/2014/main" id="{5D64E2BC-8FF6-4E28-A5A6-3CC798745151}"/>
              </a:ext>
            </a:extLst>
          </p:cNvPr>
          <p:cNvSpPr txBox="1"/>
          <p:nvPr/>
        </p:nvSpPr>
        <p:spPr>
          <a:xfrm>
            <a:off x="896303" y="4792836"/>
            <a:ext cx="1995469" cy="235898"/>
          </a:xfrm>
          <a:prstGeom prst="rect">
            <a:avLst/>
          </a:prstGeom>
          <a:noFill/>
        </p:spPr>
        <p:txBody>
          <a:bodyPr wrap="square" rtlCol="0">
            <a:spAutoFit/>
          </a:bodyPr>
          <a:lstStyle/>
          <a:p>
            <a:pPr algn="ctr" defTabSz="609585" fontAlgn="base">
              <a:spcBef>
                <a:spcPct val="0"/>
              </a:spcBef>
              <a:spcAft>
                <a:spcPct val="0"/>
              </a:spcAft>
              <a:defRPr/>
            </a:pPr>
            <a:r>
              <a:rPr lang="en-US" sz="933" b="1">
                <a:solidFill>
                  <a:srgbClr val="FFFFFF"/>
                </a:solidFill>
                <a:latin typeface="Nokia Pure Text Light"/>
              </a:rPr>
              <a:t>UE Capability Transfer</a:t>
            </a:r>
            <a:endParaRPr lang="pl-PL" sz="933" b="1" err="1">
              <a:solidFill>
                <a:srgbClr val="FFFFFF"/>
              </a:solidFill>
              <a:latin typeface="Nokia Pure Text Light"/>
            </a:endParaRPr>
          </a:p>
        </p:txBody>
      </p:sp>
      <p:sp>
        <p:nvSpPr>
          <p:cNvPr id="94" name="TextBox 93">
            <a:extLst>
              <a:ext uri="{FF2B5EF4-FFF2-40B4-BE49-F238E27FC236}">
                <a16:creationId xmlns:a16="http://schemas.microsoft.com/office/drawing/2014/main" id="{1BC29B99-7015-484A-88ED-DA89A47B00CD}"/>
              </a:ext>
            </a:extLst>
          </p:cNvPr>
          <p:cNvSpPr txBox="1"/>
          <p:nvPr/>
        </p:nvSpPr>
        <p:spPr>
          <a:xfrm>
            <a:off x="640217" y="5088638"/>
            <a:ext cx="2350791" cy="235898"/>
          </a:xfrm>
          <a:prstGeom prst="rect">
            <a:avLst/>
          </a:prstGeom>
          <a:noFill/>
        </p:spPr>
        <p:txBody>
          <a:bodyPr wrap="square" rtlCol="0">
            <a:spAutoFit/>
          </a:bodyPr>
          <a:lstStyle/>
          <a:p>
            <a:pPr algn="ctr" defTabSz="609585" fontAlgn="base">
              <a:spcBef>
                <a:spcPct val="0"/>
              </a:spcBef>
              <a:spcAft>
                <a:spcPct val="0"/>
              </a:spcAft>
              <a:defRPr/>
            </a:pPr>
            <a:r>
              <a:rPr lang="en-US" sz="933" b="1">
                <a:solidFill>
                  <a:srgbClr val="FFFFFF"/>
                </a:solidFill>
                <a:latin typeface="Nokia Pure Text Light"/>
              </a:rPr>
              <a:t>RRC Connection Reconfiguration</a:t>
            </a:r>
            <a:endParaRPr lang="pl-PL" sz="933" b="1" err="1">
              <a:solidFill>
                <a:srgbClr val="FFFFFF"/>
              </a:solidFill>
              <a:latin typeface="Nokia Pure Text Light"/>
            </a:endParaRPr>
          </a:p>
        </p:txBody>
      </p:sp>
      <p:grpSp>
        <p:nvGrpSpPr>
          <p:cNvPr id="80" name="Group 122">
            <a:extLst>
              <a:ext uri="{FF2B5EF4-FFF2-40B4-BE49-F238E27FC236}">
                <a16:creationId xmlns:a16="http://schemas.microsoft.com/office/drawing/2014/main" id="{48FB81B0-0A52-4414-84B6-1BB6CD06E10C}"/>
              </a:ext>
            </a:extLst>
          </p:cNvPr>
          <p:cNvGrpSpPr/>
          <p:nvPr/>
        </p:nvGrpSpPr>
        <p:grpSpPr>
          <a:xfrm>
            <a:off x="6939579" y="1375415"/>
            <a:ext cx="460231" cy="410963"/>
            <a:chOff x="5309818" y="126258"/>
            <a:chExt cx="841049" cy="717324"/>
          </a:xfrm>
        </p:grpSpPr>
        <p:sp>
          <p:nvSpPr>
            <p:cNvPr id="81" name="Freeform 55">
              <a:extLst>
                <a:ext uri="{FF2B5EF4-FFF2-40B4-BE49-F238E27FC236}">
                  <a16:creationId xmlns:a16="http://schemas.microsoft.com/office/drawing/2014/main" id="{5DE678F9-390D-42AF-AE1D-B7DB2E98C55B}"/>
                </a:ext>
              </a:extLst>
            </p:cNvPr>
            <p:cNvSpPr>
              <a:spLocks/>
            </p:cNvSpPr>
            <p:nvPr/>
          </p:nvSpPr>
          <p:spPr bwMode="auto">
            <a:xfrm>
              <a:off x="6067721" y="804982"/>
              <a:ext cx="6396" cy="0"/>
            </a:xfrm>
            <a:custGeom>
              <a:avLst/>
              <a:gdLst>
                <a:gd name="T0" fmla="*/ 2 w 4"/>
                <a:gd name="T1" fmla="*/ 0 w 4"/>
                <a:gd name="T2" fmla="*/ 2 w 4"/>
                <a:gd name="T3" fmla="*/ 0 60000 65536"/>
                <a:gd name="T4" fmla="*/ 0 60000 65536"/>
                <a:gd name="T5" fmla="*/ 0 60000 65536"/>
                <a:gd name="T6" fmla="*/ 0 w 4"/>
                <a:gd name="T7" fmla="*/ 4 w 4"/>
              </a:gdLst>
              <a:ahLst/>
              <a:cxnLst>
                <a:cxn ang="T3">
                  <a:pos x="T0" y="0"/>
                </a:cxn>
                <a:cxn ang="T4">
                  <a:pos x="T1" y="0"/>
                </a:cxn>
                <a:cxn ang="T5">
                  <a:pos x="T2" y="0"/>
                </a:cxn>
              </a:cxnLst>
              <a:rect l="T6" t="0" r="T7" b="0"/>
              <a:pathLst>
                <a:path w="4">
                  <a:moveTo>
                    <a:pt x="4" y="0"/>
                  </a:moveTo>
                  <a:cubicBezTo>
                    <a:pt x="0" y="0"/>
                    <a:pt x="0" y="0"/>
                    <a:pt x="0" y="0"/>
                  </a:cubicBezTo>
                  <a:cubicBezTo>
                    <a:pt x="1" y="0"/>
                    <a:pt x="3" y="0"/>
                    <a:pt x="4" y="0"/>
                  </a:cubicBezTo>
                </a:path>
              </a:pathLst>
            </a:custGeom>
            <a:solidFill>
              <a:srgbClr val="1A171B"/>
            </a:solidFill>
            <a:ln w="9525">
              <a:noFill/>
              <a:round/>
              <a:headEnd/>
              <a:tailEnd/>
            </a:ln>
          </p:spPr>
          <p:txBody>
            <a:bodyPr/>
            <a:lstStyle/>
            <a:p>
              <a:pPr defTabSz="609585" fontAlgn="base">
                <a:spcBef>
                  <a:spcPct val="0"/>
                </a:spcBef>
                <a:spcAft>
                  <a:spcPct val="0"/>
                </a:spcAft>
                <a:defRPr/>
              </a:pPr>
              <a:endParaRPr lang="en-US" sz="2400">
                <a:solidFill>
                  <a:srgbClr val="124191"/>
                </a:solidFill>
                <a:latin typeface="Arial" charset="0"/>
              </a:endParaRPr>
            </a:p>
          </p:txBody>
        </p:sp>
        <p:sp>
          <p:nvSpPr>
            <p:cNvPr id="82" name="Freeform 56">
              <a:extLst>
                <a:ext uri="{FF2B5EF4-FFF2-40B4-BE49-F238E27FC236}">
                  <a16:creationId xmlns:a16="http://schemas.microsoft.com/office/drawing/2014/main" id="{F048BFFF-4BDC-41BD-BB58-8AF218E07856}"/>
                </a:ext>
              </a:extLst>
            </p:cNvPr>
            <p:cNvSpPr>
              <a:spLocks/>
            </p:cNvSpPr>
            <p:nvPr/>
          </p:nvSpPr>
          <p:spPr bwMode="auto">
            <a:xfrm>
              <a:off x="5309818" y="126258"/>
              <a:ext cx="841049" cy="717324"/>
            </a:xfrm>
            <a:custGeom>
              <a:avLst/>
              <a:gdLst>
                <a:gd name="T0" fmla="*/ 260 w 557"/>
                <a:gd name="T1" fmla="*/ 195 h 473"/>
                <a:gd name="T2" fmla="*/ 260 w 557"/>
                <a:gd name="T3" fmla="*/ 195 h 473"/>
                <a:gd name="T4" fmla="*/ 149 w 557"/>
                <a:gd name="T5" fmla="*/ 10 h 473"/>
                <a:gd name="T6" fmla="*/ 148 w 557"/>
                <a:gd name="T7" fmla="*/ 8 h 473"/>
                <a:gd name="T8" fmla="*/ 132 w 557"/>
                <a:gd name="T9" fmla="*/ 0 h 473"/>
                <a:gd name="T10" fmla="*/ 129 w 557"/>
                <a:gd name="T11" fmla="*/ 0 h 473"/>
                <a:gd name="T12" fmla="*/ 127 w 557"/>
                <a:gd name="T13" fmla="*/ 0 h 473"/>
                <a:gd name="T14" fmla="*/ 115 w 557"/>
                <a:gd name="T15" fmla="*/ 9 h 473"/>
                <a:gd name="T16" fmla="*/ 114 w 557"/>
                <a:gd name="T17" fmla="*/ 10 h 473"/>
                <a:gd name="T18" fmla="*/ 113 w 557"/>
                <a:gd name="T19" fmla="*/ 12 h 473"/>
                <a:gd name="T20" fmla="*/ 3 w 557"/>
                <a:gd name="T21" fmla="*/ 195 h 473"/>
                <a:gd name="T22" fmla="*/ 3 w 557"/>
                <a:gd name="T23" fmla="*/ 195 h 473"/>
                <a:gd name="T24" fmla="*/ 0 w 557"/>
                <a:gd name="T25" fmla="*/ 205 h 473"/>
                <a:gd name="T26" fmla="*/ 18 w 557"/>
                <a:gd name="T27" fmla="*/ 223 h 473"/>
                <a:gd name="T28" fmla="*/ 245 w 557"/>
                <a:gd name="T29" fmla="*/ 223 h 473"/>
                <a:gd name="T30" fmla="*/ 248 w 557"/>
                <a:gd name="T31" fmla="*/ 223 h 473"/>
                <a:gd name="T32" fmla="*/ 250 w 557"/>
                <a:gd name="T33" fmla="*/ 222 h 473"/>
                <a:gd name="T34" fmla="*/ 263 w 557"/>
                <a:gd name="T35" fmla="*/ 205 h 473"/>
                <a:gd name="T36" fmla="*/ 260 w 557"/>
                <a:gd name="T37" fmla="*/ 195 h 4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57"/>
                <a:gd name="T58" fmla="*/ 0 h 473"/>
                <a:gd name="T59" fmla="*/ 557 w 557"/>
                <a:gd name="T60" fmla="*/ 473 h 47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57" h="473">
                  <a:moveTo>
                    <a:pt x="551" y="414"/>
                  </a:moveTo>
                  <a:cubicBezTo>
                    <a:pt x="551" y="414"/>
                    <a:pt x="551" y="414"/>
                    <a:pt x="551" y="414"/>
                  </a:cubicBezTo>
                  <a:cubicBezTo>
                    <a:pt x="316" y="22"/>
                    <a:pt x="316" y="22"/>
                    <a:pt x="316" y="22"/>
                  </a:cubicBezTo>
                  <a:cubicBezTo>
                    <a:pt x="313" y="18"/>
                    <a:pt x="313" y="18"/>
                    <a:pt x="313" y="18"/>
                  </a:cubicBezTo>
                  <a:cubicBezTo>
                    <a:pt x="306" y="7"/>
                    <a:pt x="293" y="0"/>
                    <a:pt x="279" y="0"/>
                  </a:cubicBezTo>
                  <a:cubicBezTo>
                    <a:pt x="277" y="0"/>
                    <a:pt x="275" y="0"/>
                    <a:pt x="274" y="0"/>
                  </a:cubicBezTo>
                  <a:cubicBezTo>
                    <a:pt x="273" y="0"/>
                    <a:pt x="271" y="0"/>
                    <a:pt x="270" y="1"/>
                  </a:cubicBezTo>
                  <a:cubicBezTo>
                    <a:pt x="259" y="4"/>
                    <a:pt x="249" y="10"/>
                    <a:pt x="243" y="19"/>
                  </a:cubicBezTo>
                  <a:cubicBezTo>
                    <a:pt x="241" y="22"/>
                    <a:pt x="241" y="22"/>
                    <a:pt x="241" y="22"/>
                  </a:cubicBezTo>
                  <a:cubicBezTo>
                    <a:pt x="240" y="25"/>
                    <a:pt x="240" y="25"/>
                    <a:pt x="240" y="25"/>
                  </a:cubicBezTo>
                  <a:cubicBezTo>
                    <a:pt x="6" y="414"/>
                    <a:pt x="6" y="414"/>
                    <a:pt x="6" y="414"/>
                  </a:cubicBezTo>
                  <a:cubicBezTo>
                    <a:pt x="6" y="414"/>
                    <a:pt x="6" y="414"/>
                    <a:pt x="6" y="414"/>
                  </a:cubicBezTo>
                  <a:cubicBezTo>
                    <a:pt x="3" y="420"/>
                    <a:pt x="0" y="427"/>
                    <a:pt x="0" y="434"/>
                  </a:cubicBezTo>
                  <a:cubicBezTo>
                    <a:pt x="0" y="455"/>
                    <a:pt x="18" y="473"/>
                    <a:pt x="39" y="473"/>
                  </a:cubicBezTo>
                  <a:cubicBezTo>
                    <a:pt x="518" y="473"/>
                    <a:pt x="518" y="473"/>
                    <a:pt x="518" y="473"/>
                  </a:cubicBezTo>
                  <a:cubicBezTo>
                    <a:pt x="521" y="473"/>
                    <a:pt x="523" y="472"/>
                    <a:pt x="526" y="472"/>
                  </a:cubicBezTo>
                  <a:cubicBezTo>
                    <a:pt x="530" y="471"/>
                    <a:pt x="530" y="471"/>
                    <a:pt x="530" y="471"/>
                  </a:cubicBezTo>
                  <a:cubicBezTo>
                    <a:pt x="545" y="466"/>
                    <a:pt x="557" y="451"/>
                    <a:pt x="557" y="434"/>
                  </a:cubicBezTo>
                  <a:cubicBezTo>
                    <a:pt x="557" y="427"/>
                    <a:pt x="555" y="420"/>
                    <a:pt x="551" y="414"/>
                  </a:cubicBezTo>
                </a:path>
              </a:pathLst>
            </a:custGeom>
            <a:solidFill>
              <a:schemeClr val="tx2"/>
            </a:solidFill>
            <a:ln w="9525">
              <a:solidFill>
                <a:schemeClr val="tx2"/>
              </a:solidFill>
              <a:round/>
              <a:headEnd/>
              <a:tailEnd/>
            </a:ln>
          </p:spPr>
          <p:txBody>
            <a:bodyPr/>
            <a:lstStyle/>
            <a:p>
              <a:pPr defTabSz="609585" fontAlgn="base">
                <a:spcBef>
                  <a:spcPct val="0"/>
                </a:spcBef>
                <a:spcAft>
                  <a:spcPct val="0"/>
                </a:spcAft>
                <a:defRPr/>
              </a:pPr>
              <a:endParaRPr lang="en-US" sz="2400">
                <a:solidFill>
                  <a:srgbClr val="124191"/>
                </a:solidFill>
                <a:latin typeface="Arial" charset="0"/>
              </a:endParaRPr>
            </a:p>
          </p:txBody>
        </p:sp>
        <p:sp>
          <p:nvSpPr>
            <p:cNvPr id="86" name="Freeform 58">
              <a:extLst>
                <a:ext uri="{FF2B5EF4-FFF2-40B4-BE49-F238E27FC236}">
                  <a16:creationId xmlns:a16="http://schemas.microsoft.com/office/drawing/2014/main" id="{38828C1E-789E-4C63-9F7E-57419B512D81}"/>
                </a:ext>
              </a:extLst>
            </p:cNvPr>
            <p:cNvSpPr>
              <a:spLocks/>
            </p:cNvSpPr>
            <p:nvPr/>
          </p:nvSpPr>
          <p:spPr bwMode="auto">
            <a:xfrm>
              <a:off x="5424942" y="547646"/>
              <a:ext cx="610800" cy="250902"/>
            </a:xfrm>
            <a:custGeom>
              <a:avLst/>
              <a:gdLst>
                <a:gd name="T0" fmla="*/ 183 w 405"/>
                <a:gd name="T1" fmla="*/ 62 h 165"/>
                <a:gd name="T2" fmla="*/ 123 w 405"/>
                <a:gd name="T3" fmla="*/ 62 h 165"/>
                <a:gd name="T4" fmla="*/ 106 w 405"/>
                <a:gd name="T5" fmla="*/ 37 h 165"/>
                <a:gd name="T6" fmla="*/ 123 w 405"/>
                <a:gd name="T7" fmla="*/ 14 h 165"/>
                <a:gd name="T8" fmla="*/ 121 w 405"/>
                <a:gd name="T9" fmla="*/ 3 h 165"/>
                <a:gd name="T10" fmla="*/ 109 w 405"/>
                <a:gd name="T11" fmla="*/ 4 h 165"/>
                <a:gd name="T12" fmla="*/ 109 w 405"/>
                <a:gd name="T13" fmla="*/ 4 h 165"/>
                <a:gd name="T14" fmla="*/ 96 w 405"/>
                <a:gd name="T15" fmla="*/ 24 h 165"/>
                <a:gd name="T16" fmla="*/ 82 w 405"/>
                <a:gd name="T17" fmla="*/ 4 h 165"/>
                <a:gd name="T18" fmla="*/ 70 w 405"/>
                <a:gd name="T19" fmla="*/ 3 h 165"/>
                <a:gd name="T20" fmla="*/ 68 w 405"/>
                <a:gd name="T21" fmla="*/ 14 h 165"/>
                <a:gd name="T22" fmla="*/ 85 w 405"/>
                <a:gd name="T23" fmla="*/ 37 h 165"/>
                <a:gd name="T24" fmla="*/ 68 w 405"/>
                <a:gd name="T25" fmla="*/ 62 h 165"/>
                <a:gd name="T26" fmla="*/ 8 w 405"/>
                <a:gd name="T27" fmla="*/ 62 h 165"/>
                <a:gd name="T28" fmla="*/ 0 w 405"/>
                <a:gd name="T29" fmla="*/ 70 h 165"/>
                <a:gd name="T30" fmla="*/ 8 w 405"/>
                <a:gd name="T31" fmla="*/ 78 h 165"/>
                <a:gd name="T32" fmla="*/ 72 w 405"/>
                <a:gd name="T33" fmla="*/ 78 h 165"/>
                <a:gd name="T34" fmla="*/ 78 w 405"/>
                <a:gd name="T35" fmla="*/ 75 h 165"/>
                <a:gd name="T36" fmla="*/ 96 w 405"/>
                <a:gd name="T37" fmla="*/ 52 h 165"/>
                <a:gd name="T38" fmla="*/ 113 w 405"/>
                <a:gd name="T39" fmla="*/ 75 h 165"/>
                <a:gd name="T40" fmla="*/ 119 w 405"/>
                <a:gd name="T41" fmla="*/ 78 h 165"/>
                <a:gd name="T42" fmla="*/ 183 w 405"/>
                <a:gd name="T43" fmla="*/ 78 h 165"/>
                <a:gd name="T44" fmla="*/ 191 w 405"/>
                <a:gd name="T45" fmla="*/ 70 h 165"/>
                <a:gd name="T46" fmla="*/ 183 w 405"/>
                <a:gd name="T47" fmla="*/ 62 h 1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5"/>
                <a:gd name="T73" fmla="*/ 0 h 165"/>
                <a:gd name="T74" fmla="*/ 405 w 405"/>
                <a:gd name="T75" fmla="*/ 165 h 16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5" h="165">
                  <a:moveTo>
                    <a:pt x="387" y="131"/>
                  </a:moveTo>
                  <a:cubicBezTo>
                    <a:pt x="261" y="131"/>
                    <a:pt x="261" y="131"/>
                    <a:pt x="261" y="131"/>
                  </a:cubicBezTo>
                  <a:cubicBezTo>
                    <a:pt x="224" y="79"/>
                    <a:pt x="224" y="79"/>
                    <a:pt x="224" y="79"/>
                  </a:cubicBezTo>
                  <a:cubicBezTo>
                    <a:pt x="260" y="30"/>
                    <a:pt x="260" y="30"/>
                    <a:pt x="260" y="30"/>
                  </a:cubicBezTo>
                  <a:cubicBezTo>
                    <a:pt x="266" y="22"/>
                    <a:pt x="264" y="11"/>
                    <a:pt x="256" y="6"/>
                  </a:cubicBezTo>
                  <a:cubicBezTo>
                    <a:pt x="249" y="0"/>
                    <a:pt x="238" y="2"/>
                    <a:pt x="232" y="9"/>
                  </a:cubicBezTo>
                  <a:cubicBezTo>
                    <a:pt x="232" y="9"/>
                    <a:pt x="232" y="9"/>
                    <a:pt x="232" y="9"/>
                  </a:cubicBezTo>
                  <a:cubicBezTo>
                    <a:pt x="203" y="50"/>
                    <a:pt x="203" y="50"/>
                    <a:pt x="203" y="50"/>
                  </a:cubicBezTo>
                  <a:cubicBezTo>
                    <a:pt x="173" y="9"/>
                    <a:pt x="173" y="9"/>
                    <a:pt x="173" y="9"/>
                  </a:cubicBezTo>
                  <a:cubicBezTo>
                    <a:pt x="167" y="2"/>
                    <a:pt x="157" y="0"/>
                    <a:pt x="149" y="6"/>
                  </a:cubicBezTo>
                  <a:cubicBezTo>
                    <a:pt x="141" y="11"/>
                    <a:pt x="140" y="22"/>
                    <a:pt x="145" y="30"/>
                  </a:cubicBezTo>
                  <a:cubicBezTo>
                    <a:pt x="181" y="79"/>
                    <a:pt x="181" y="79"/>
                    <a:pt x="181" y="79"/>
                  </a:cubicBezTo>
                  <a:cubicBezTo>
                    <a:pt x="144" y="131"/>
                    <a:pt x="144" y="131"/>
                    <a:pt x="144" y="131"/>
                  </a:cubicBezTo>
                  <a:cubicBezTo>
                    <a:pt x="18" y="131"/>
                    <a:pt x="18" y="131"/>
                    <a:pt x="18" y="131"/>
                  </a:cubicBezTo>
                  <a:cubicBezTo>
                    <a:pt x="8" y="131"/>
                    <a:pt x="0" y="139"/>
                    <a:pt x="0" y="148"/>
                  </a:cubicBezTo>
                  <a:cubicBezTo>
                    <a:pt x="0" y="158"/>
                    <a:pt x="8" y="165"/>
                    <a:pt x="18" y="165"/>
                  </a:cubicBezTo>
                  <a:cubicBezTo>
                    <a:pt x="152" y="165"/>
                    <a:pt x="152" y="165"/>
                    <a:pt x="152" y="165"/>
                  </a:cubicBezTo>
                  <a:cubicBezTo>
                    <a:pt x="158" y="165"/>
                    <a:pt x="163" y="163"/>
                    <a:pt x="166" y="158"/>
                  </a:cubicBezTo>
                  <a:cubicBezTo>
                    <a:pt x="203" y="109"/>
                    <a:pt x="203" y="109"/>
                    <a:pt x="203" y="109"/>
                  </a:cubicBezTo>
                  <a:cubicBezTo>
                    <a:pt x="239" y="158"/>
                    <a:pt x="239" y="158"/>
                    <a:pt x="239" y="158"/>
                  </a:cubicBezTo>
                  <a:cubicBezTo>
                    <a:pt x="242" y="163"/>
                    <a:pt x="247" y="165"/>
                    <a:pt x="253" y="165"/>
                  </a:cubicBezTo>
                  <a:cubicBezTo>
                    <a:pt x="387" y="165"/>
                    <a:pt x="387" y="165"/>
                    <a:pt x="387" y="165"/>
                  </a:cubicBezTo>
                  <a:cubicBezTo>
                    <a:pt x="397" y="165"/>
                    <a:pt x="405" y="158"/>
                    <a:pt x="405" y="148"/>
                  </a:cubicBezTo>
                  <a:cubicBezTo>
                    <a:pt x="405" y="139"/>
                    <a:pt x="397" y="131"/>
                    <a:pt x="387" y="131"/>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124191"/>
                </a:solidFill>
                <a:latin typeface="Arial" charset="0"/>
              </a:endParaRPr>
            </a:p>
          </p:txBody>
        </p:sp>
      </p:grpSp>
      <p:grpSp>
        <p:nvGrpSpPr>
          <p:cNvPr id="87" name="Group 17">
            <a:extLst>
              <a:ext uri="{FF2B5EF4-FFF2-40B4-BE49-F238E27FC236}">
                <a16:creationId xmlns:a16="http://schemas.microsoft.com/office/drawing/2014/main" id="{5294A91B-1D42-4AFB-8B7B-2A2A645DF3DE}"/>
              </a:ext>
            </a:extLst>
          </p:cNvPr>
          <p:cNvGrpSpPr>
            <a:grpSpLocks/>
          </p:cNvGrpSpPr>
          <p:nvPr/>
        </p:nvGrpSpPr>
        <p:grpSpPr bwMode="auto">
          <a:xfrm>
            <a:off x="2782880" y="1379527"/>
            <a:ext cx="391435" cy="399851"/>
            <a:chOff x="4427" y="3"/>
            <a:chExt cx="262" cy="261"/>
          </a:xfrm>
        </p:grpSpPr>
        <p:sp>
          <p:nvSpPr>
            <p:cNvPr id="96" name="Freeform 18">
              <a:extLst>
                <a:ext uri="{FF2B5EF4-FFF2-40B4-BE49-F238E27FC236}">
                  <a16:creationId xmlns:a16="http://schemas.microsoft.com/office/drawing/2014/main" id="{4EDDF017-1227-4655-ABFD-17537CC9242D}"/>
                </a:ext>
              </a:extLst>
            </p:cNvPr>
            <p:cNvSpPr>
              <a:spLocks/>
            </p:cNvSpPr>
            <p:nvPr/>
          </p:nvSpPr>
          <p:spPr bwMode="auto">
            <a:xfrm>
              <a:off x="4427" y="3"/>
              <a:ext cx="262" cy="261"/>
            </a:xfrm>
            <a:custGeom>
              <a:avLst/>
              <a:gdLst>
                <a:gd name="T0" fmla="*/ 262 w 554"/>
                <a:gd name="T1" fmla="*/ 232 h 554"/>
                <a:gd name="T2" fmla="*/ 233 w 554"/>
                <a:gd name="T3" fmla="*/ 261 h 554"/>
                <a:gd name="T4" fmla="*/ 30 w 554"/>
                <a:gd name="T5" fmla="*/ 261 h 554"/>
                <a:gd name="T6" fmla="*/ 0 w 554"/>
                <a:gd name="T7" fmla="*/ 232 h 554"/>
                <a:gd name="T8" fmla="*/ 0 w 554"/>
                <a:gd name="T9" fmla="*/ 30 h 554"/>
                <a:gd name="T10" fmla="*/ 30 w 554"/>
                <a:gd name="T11" fmla="*/ 0 h 554"/>
                <a:gd name="T12" fmla="*/ 233 w 554"/>
                <a:gd name="T13" fmla="*/ 0 h 554"/>
                <a:gd name="T14" fmla="*/ 262 w 554"/>
                <a:gd name="T15" fmla="*/ 30 h 554"/>
                <a:gd name="T16" fmla="*/ 262 w 554"/>
                <a:gd name="T17" fmla="*/ 232 h 5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4"/>
                <a:gd name="T28" fmla="*/ 0 h 554"/>
                <a:gd name="T29" fmla="*/ 554 w 554"/>
                <a:gd name="T30" fmla="*/ 554 h 5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4" h="554">
                  <a:moveTo>
                    <a:pt x="554" y="492"/>
                  </a:moveTo>
                  <a:cubicBezTo>
                    <a:pt x="554" y="526"/>
                    <a:pt x="526" y="554"/>
                    <a:pt x="492" y="554"/>
                  </a:cubicBezTo>
                  <a:cubicBezTo>
                    <a:pt x="63" y="554"/>
                    <a:pt x="63" y="554"/>
                    <a:pt x="63" y="554"/>
                  </a:cubicBezTo>
                  <a:cubicBezTo>
                    <a:pt x="29" y="554"/>
                    <a:pt x="0" y="526"/>
                    <a:pt x="0" y="492"/>
                  </a:cubicBezTo>
                  <a:cubicBezTo>
                    <a:pt x="0" y="63"/>
                    <a:pt x="0" y="63"/>
                    <a:pt x="0" y="63"/>
                  </a:cubicBezTo>
                  <a:cubicBezTo>
                    <a:pt x="0" y="28"/>
                    <a:pt x="29" y="0"/>
                    <a:pt x="63" y="0"/>
                  </a:cubicBezTo>
                  <a:cubicBezTo>
                    <a:pt x="492" y="0"/>
                    <a:pt x="492" y="0"/>
                    <a:pt x="492" y="0"/>
                  </a:cubicBezTo>
                  <a:cubicBezTo>
                    <a:pt x="526" y="0"/>
                    <a:pt x="554" y="28"/>
                    <a:pt x="554" y="63"/>
                  </a:cubicBezTo>
                  <a:lnTo>
                    <a:pt x="554" y="492"/>
                  </a:lnTo>
                  <a:close/>
                </a:path>
              </a:pathLst>
            </a:custGeom>
            <a:solidFill>
              <a:schemeClr val="tx2"/>
            </a:solidFill>
            <a:ln w="9525">
              <a:solidFill>
                <a:schemeClr val="tx2"/>
              </a:solid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97" name="Freeform 20">
              <a:extLst>
                <a:ext uri="{FF2B5EF4-FFF2-40B4-BE49-F238E27FC236}">
                  <a16:creationId xmlns:a16="http://schemas.microsoft.com/office/drawing/2014/main" id="{F1E1F06B-3D21-4391-BA4E-141EDEDFB9B5}"/>
                </a:ext>
              </a:extLst>
            </p:cNvPr>
            <p:cNvSpPr>
              <a:spLocks/>
            </p:cNvSpPr>
            <p:nvPr/>
          </p:nvSpPr>
          <p:spPr bwMode="auto">
            <a:xfrm>
              <a:off x="4608" y="65"/>
              <a:ext cx="17" cy="58"/>
            </a:xfrm>
            <a:custGeom>
              <a:avLst/>
              <a:gdLst>
                <a:gd name="T0" fmla="*/ 1 w 36"/>
                <a:gd name="T1" fmla="*/ 57 h 122"/>
                <a:gd name="T2" fmla="*/ 1 w 36"/>
                <a:gd name="T3" fmla="*/ 53 h 122"/>
                <a:gd name="T4" fmla="*/ 11 w 36"/>
                <a:gd name="T5" fmla="*/ 29 h 122"/>
                <a:gd name="T6" fmla="*/ 1 w 36"/>
                <a:gd name="T7" fmla="*/ 5 h 122"/>
                <a:gd name="T8" fmla="*/ 1 w 36"/>
                <a:gd name="T9" fmla="*/ 1 h 122"/>
                <a:gd name="T10" fmla="*/ 5 w 36"/>
                <a:gd name="T11" fmla="*/ 1 h 122"/>
                <a:gd name="T12" fmla="*/ 17 w 36"/>
                <a:gd name="T13" fmla="*/ 29 h 122"/>
                <a:gd name="T14" fmla="*/ 5 w 36"/>
                <a:gd name="T15" fmla="*/ 57 h 122"/>
                <a:gd name="T16" fmla="*/ 3 w 36"/>
                <a:gd name="T17" fmla="*/ 58 h 122"/>
                <a:gd name="T18" fmla="*/ 1 w 36"/>
                <a:gd name="T19" fmla="*/ 57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122"/>
                <a:gd name="T32" fmla="*/ 36 w 36"/>
                <a:gd name="T33" fmla="*/ 122 h 1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122">
                  <a:moveTo>
                    <a:pt x="2" y="120"/>
                  </a:moveTo>
                  <a:cubicBezTo>
                    <a:pt x="0" y="117"/>
                    <a:pt x="0" y="113"/>
                    <a:pt x="2" y="111"/>
                  </a:cubicBezTo>
                  <a:cubicBezTo>
                    <a:pt x="15" y="98"/>
                    <a:pt x="23" y="80"/>
                    <a:pt x="23" y="61"/>
                  </a:cubicBezTo>
                  <a:cubicBezTo>
                    <a:pt x="23" y="42"/>
                    <a:pt x="15" y="24"/>
                    <a:pt x="2" y="11"/>
                  </a:cubicBezTo>
                  <a:cubicBezTo>
                    <a:pt x="0" y="9"/>
                    <a:pt x="0" y="5"/>
                    <a:pt x="2" y="2"/>
                  </a:cubicBezTo>
                  <a:cubicBezTo>
                    <a:pt x="5" y="0"/>
                    <a:pt x="9" y="0"/>
                    <a:pt x="11" y="2"/>
                  </a:cubicBezTo>
                  <a:cubicBezTo>
                    <a:pt x="26" y="17"/>
                    <a:pt x="36" y="38"/>
                    <a:pt x="36" y="61"/>
                  </a:cubicBezTo>
                  <a:cubicBezTo>
                    <a:pt x="36" y="84"/>
                    <a:pt x="26" y="105"/>
                    <a:pt x="11" y="120"/>
                  </a:cubicBezTo>
                  <a:cubicBezTo>
                    <a:pt x="10" y="121"/>
                    <a:pt x="8" y="122"/>
                    <a:pt x="7" y="122"/>
                  </a:cubicBezTo>
                  <a:cubicBezTo>
                    <a:pt x="5" y="122"/>
                    <a:pt x="3" y="121"/>
                    <a:pt x="2" y="120"/>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98" name="Freeform 21">
              <a:extLst>
                <a:ext uri="{FF2B5EF4-FFF2-40B4-BE49-F238E27FC236}">
                  <a16:creationId xmlns:a16="http://schemas.microsoft.com/office/drawing/2014/main" id="{73B087C0-CDB4-4FDF-8498-16E383A3F27A}"/>
                </a:ext>
              </a:extLst>
            </p:cNvPr>
            <p:cNvSpPr>
              <a:spLocks/>
            </p:cNvSpPr>
            <p:nvPr/>
          </p:nvSpPr>
          <p:spPr bwMode="auto">
            <a:xfrm>
              <a:off x="4618" y="52"/>
              <a:ext cx="22" cy="84"/>
            </a:xfrm>
            <a:custGeom>
              <a:avLst/>
              <a:gdLst>
                <a:gd name="T0" fmla="*/ 1 w 47"/>
                <a:gd name="T1" fmla="*/ 83 h 176"/>
                <a:gd name="T2" fmla="*/ 1 w 47"/>
                <a:gd name="T3" fmla="*/ 79 h 176"/>
                <a:gd name="T4" fmla="*/ 16 w 47"/>
                <a:gd name="T5" fmla="*/ 42 h 176"/>
                <a:gd name="T6" fmla="*/ 1 w 47"/>
                <a:gd name="T7" fmla="*/ 5 h 176"/>
                <a:gd name="T8" fmla="*/ 1 w 47"/>
                <a:gd name="T9" fmla="*/ 1 h 176"/>
                <a:gd name="T10" fmla="*/ 5 w 47"/>
                <a:gd name="T11" fmla="*/ 1 h 176"/>
                <a:gd name="T12" fmla="*/ 22 w 47"/>
                <a:gd name="T13" fmla="*/ 42 h 176"/>
                <a:gd name="T14" fmla="*/ 6 w 47"/>
                <a:gd name="T15" fmla="*/ 83 h 176"/>
                <a:gd name="T16" fmla="*/ 3 w 47"/>
                <a:gd name="T17" fmla="*/ 84 h 176"/>
                <a:gd name="T18" fmla="*/ 1 w 47"/>
                <a:gd name="T19" fmla="*/ 83 h 1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176"/>
                <a:gd name="T32" fmla="*/ 47 w 47"/>
                <a:gd name="T33" fmla="*/ 176 h 1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176">
                  <a:moveTo>
                    <a:pt x="2" y="174"/>
                  </a:moveTo>
                  <a:cubicBezTo>
                    <a:pt x="0" y="171"/>
                    <a:pt x="0" y="167"/>
                    <a:pt x="2" y="165"/>
                  </a:cubicBezTo>
                  <a:cubicBezTo>
                    <a:pt x="22" y="145"/>
                    <a:pt x="34" y="118"/>
                    <a:pt x="34" y="88"/>
                  </a:cubicBezTo>
                  <a:cubicBezTo>
                    <a:pt x="34" y="58"/>
                    <a:pt x="22" y="31"/>
                    <a:pt x="2" y="11"/>
                  </a:cubicBezTo>
                  <a:cubicBezTo>
                    <a:pt x="0" y="9"/>
                    <a:pt x="0" y="5"/>
                    <a:pt x="2" y="2"/>
                  </a:cubicBezTo>
                  <a:cubicBezTo>
                    <a:pt x="5" y="0"/>
                    <a:pt x="9" y="0"/>
                    <a:pt x="11" y="2"/>
                  </a:cubicBezTo>
                  <a:cubicBezTo>
                    <a:pt x="33" y="24"/>
                    <a:pt x="47" y="55"/>
                    <a:pt x="47" y="88"/>
                  </a:cubicBezTo>
                  <a:cubicBezTo>
                    <a:pt x="47" y="122"/>
                    <a:pt x="33" y="152"/>
                    <a:pt x="12" y="174"/>
                  </a:cubicBezTo>
                  <a:cubicBezTo>
                    <a:pt x="10" y="175"/>
                    <a:pt x="9" y="176"/>
                    <a:pt x="7" y="176"/>
                  </a:cubicBezTo>
                  <a:cubicBezTo>
                    <a:pt x="5" y="176"/>
                    <a:pt x="4" y="175"/>
                    <a:pt x="2" y="174"/>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99" name="Freeform 22">
              <a:extLst>
                <a:ext uri="{FF2B5EF4-FFF2-40B4-BE49-F238E27FC236}">
                  <a16:creationId xmlns:a16="http://schemas.microsoft.com/office/drawing/2014/main" id="{50110305-FD0F-4B61-8CE5-5EB78CB29C46}"/>
                </a:ext>
              </a:extLst>
            </p:cNvPr>
            <p:cNvSpPr>
              <a:spLocks/>
            </p:cNvSpPr>
            <p:nvPr/>
          </p:nvSpPr>
          <p:spPr bwMode="auto">
            <a:xfrm>
              <a:off x="4629" y="39"/>
              <a:ext cx="27" cy="109"/>
            </a:xfrm>
            <a:custGeom>
              <a:avLst/>
              <a:gdLst>
                <a:gd name="T0" fmla="*/ 1 w 58"/>
                <a:gd name="T1" fmla="*/ 108 h 231"/>
                <a:gd name="T2" fmla="*/ 1 w 58"/>
                <a:gd name="T3" fmla="*/ 104 h 231"/>
                <a:gd name="T4" fmla="*/ 21 w 58"/>
                <a:gd name="T5" fmla="*/ 55 h 231"/>
                <a:gd name="T6" fmla="*/ 1 w 58"/>
                <a:gd name="T7" fmla="*/ 6 h 231"/>
                <a:gd name="T8" fmla="*/ 1 w 58"/>
                <a:gd name="T9" fmla="*/ 1 h 231"/>
                <a:gd name="T10" fmla="*/ 6 w 58"/>
                <a:gd name="T11" fmla="*/ 1 h 231"/>
                <a:gd name="T12" fmla="*/ 27 w 58"/>
                <a:gd name="T13" fmla="*/ 55 h 231"/>
                <a:gd name="T14" fmla="*/ 6 w 58"/>
                <a:gd name="T15" fmla="*/ 108 h 231"/>
                <a:gd name="T16" fmla="*/ 3 w 58"/>
                <a:gd name="T17" fmla="*/ 109 h 231"/>
                <a:gd name="T18" fmla="*/ 1 w 58"/>
                <a:gd name="T19" fmla="*/ 108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231"/>
                <a:gd name="T32" fmla="*/ 58 w 58"/>
                <a:gd name="T33" fmla="*/ 231 h 2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231">
                  <a:moveTo>
                    <a:pt x="2" y="229"/>
                  </a:moveTo>
                  <a:cubicBezTo>
                    <a:pt x="0" y="226"/>
                    <a:pt x="0" y="222"/>
                    <a:pt x="2" y="220"/>
                  </a:cubicBezTo>
                  <a:cubicBezTo>
                    <a:pt x="29" y="193"/>
                    <a:pt x="45" y="157"/>
                    <a:pt x="45" y="116"/>
                  </a:cubicBezTo>
                  <a:cubicBezTo>
                    <a:pt x="45" y="75"/>
                    <a:pt x="29" y="39"/>
                    <a:pt x="2" y="12"/>
                  </a:cubicBezTo>
                  <a:cubicBezTo>
                    <a:pt x="0" y="10"/>
                    <a:pt x="0" y="6"/>
                    <a:pt x="2" y="3"/>
                  </a:cubicBezTo>
                  <a:cubicBezTo>
                    <a:pt x="5" y="0"/>
                    <a:pt x="9" y="0"/>
                    <a:pt x="12" y="3"/>
                  </a:cubicBezTo>
                  <a:cubicBezTo>
                    <a:pt x="41" y="32"/>
                    <a:pt x="58" y="72"/>
                    <a:pt x="58" y="116"/>
                  </a:cubicBezTo>
                  <a:cubicBezTo>
                    <a:pt x="58" y="160"/>
                    <a:pt x="41" y="200"/>
                    <a:pt x="12" y="229"/>
                  </a:cubicBezTo>
                  <a:cubicBezTo>
                    <a:pt x="10" y="230"/>
                    <a:pt x="9" y="231"/>
                    <a:pt x="7" y="231"/>
                  </a:cubicBezTo>
                  <a:cubicBezTo>
                    <a:pt x="5" y="231"/>
                    <a:pt x="4" y="230"/>
                    <a:pt x="2" y="229"/>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00" name="Freeform 23">
              <a:extLst>
                <a:ext uri="{FF2B5EF4-FFF2-40B4-BE49-F238E27FC236}">
                  <a16:creationId xmlns:a16="http://schemas.microsoft.com/office/drawing/2014/main" id="{D98A7A27-0AE3-43CA-AF58-AC296A19A6F4}"/>
                </a:ext>
              </a:extLst>
            </p:cNvPr>
            <p:cNvSpPr>
              <a:spLocks/>
            </p:cNvSpPr>
            <p:nvPr/>
          </p:nvSpPr>
          <p:spPr bwMode="auto">
            <a:xfrm>
              <a:off x="4639" y="26"/>
              <a:ext cx="33" cy="135"/>
            </a:xfrm>
            <a:custGeom>
              <a:avLst/>
              <a:gdLst>
                <a:gd name="T0" fmla="*/ 1 w 70"/>
                <a:gd name="T1" fmla="*/ 134 h 285"/>
                <a:gd name="T2" fmla="*/ 1 w 70"/>
                <a:gd name="T3" fmla="*/ 130 h 285"/>
                <a:gd name="T4" fmla="*/ 27 w 70"/>
                <a:gd name="T5" fmla="*/ 68 h 285"/>
                <a:gd name="T6" fmla="*/ 1 w 70"/>
                <a:gd name="T7" fmla="*/ 6 h 285"/>
                <a:gd name="T8" fmla="*/ 1 w 70"/>
                <a:gd name="T9" fmla="*/ 1 h 285"/>
                <a:gd name="T10" fmla="*/ 6 w 70"/>
                <a:gd name="T11" fmla="*/ 1 h 285"/>
                <a:gd name="T12" fmla="*/ 33 w 70"/>
                <a:gd name="T13" fmla="*/ 68 h 285"/>
                <a:gd name="T14" fmla="*/ 6 w 70"/>
                <a:gd name="T15" fmla="*/ 134 h 285"/>
                <a:gd name="T16" fmla="*/ 3 w 70"/>
                <a:gd name="T17" fmla="*/ 135 h 285"/>
                <a:gd name="T18" fmla="*/ 1 w 70"/>
                <a:gd name="T19" fmla="*/ 134 h 2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285"/>
                <a:gd name="T32" fmla="*/ 70 w 70"/>
                <a:gd name="T33" fmla="*/ 285 h 2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285">
                  <a:moveTo>
                    <a:pt x="3" y="283"/>
                  </a:moveTo>
                  <a:cubicBezTo>
                    <a:pt x="0" y="281"/>
                    <a:pt x="0" y="276"/>
                    <a:pt x="3" y="274"/>
                  </a:cubicBezTo>
                  <a:cubicBezTo>
                    <a:pt x="36" y="240"/>
                    <a:pt x="57" y="194"/>
                    <a:pt x="57" y="143"/>
                  </a:cubicBezTo>
                  <a:cubicBezTo>
                    <a:pt x="57" y="92"/>
                    <a:pt x="36" y="46"/>
                    <a:pt x="3" y="12"/>
                  </a:cubicBezTo>
                  <a:cubicBezTo>
                    <a:pt x="0" y="10"/>
                    <a:pt x="0" y="5"/>
                    <a:pt x="3" y="3"/>
                  </a:cubicBezTo>
                  <a:cubicBezTo>
                    <a:pt x="5" y="0"/>
                    <a:pt x="9" y="0"/>
                    <a:pt x="12" y="3"/>
                  </a:cubicBezTo>
                  <a:cubicBezTo>
                    <a:pt x="48" y="39"/>
                    <a:pt x="70" y="88"/>
                    <a:pt x="70" y="143"/>
                  </a:cubicBezTo>
                  <a:cubicBezTo>
                    <a:pt x="70" y="198"/>
                    <a:pt x="48" y="247"/>
                    <a:pt x="12" y="283"/>
                  </a:cubicBezTo>
                  <a:cubicBezTo>
                    <a:pt x="11" y="284"/>
                    <a:pt x="9" y="285"/>
                    <a:pt x="7" y="285"/>
                  </a:cubicBezTo>
                  <a:cubicBezTo>
                    <a:pt x="6" y="285"/>
                    <a:pt x="4" y="284"/>
                    <a:pt x="3" y="283"/>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01" name="Oval 24">
              <a:extLst>
                <a:ext uri="{FF2B5EF4-FFF2-40B4-BE49-F238E27FC236}">
                  <a16:creationId xmlns:a16="http://schemas.microsoft.com/office/drawing/2014/main" id="{672C7938-725B-4543-ADC4-B5B16D989D6B}"/>
                </a:ext>
              </a:extLst>
            </p:cNvPr>
            <p:cNvSpPr>
              <a:spLocks noChangeArrowheads="1"/>
            </p:cNvSpPr>
            <p:nvPr/>
          </p:nvSpPr>
          <p:spPr bwMode="auto">
            <a:xfrm>
              <a:off x="4519" y="73"/>
              <a:ext cx="15" cy="40"/>
            </a:xfrm>
            <a:prstGeom prst="ellipse">
              <a:avLst/>
            </a:prstGeom>
            <a:solidFill>
              <a:srgbClr val="FFFFFF"/>
            </a:solidFill>
            <a:ln w="9525">
              <a:noFill/>
              <a:round/>
              <a:headEnd/>
              <a:tailEnd/>
            </a:ln>
          </p:spPr>
          <p:txBody>
            <a:bodyPr/>
            <a:lstStyle/>
            <a:p>
              <a:pPr defTabSz="609585" eaLnBrk="0" fontAlgn="base" hangingPunct="0">
                <a:lnSpc>
                  <a:spcPct val="90000"/>
                </a:lnSpc>
                <a:spcBef>
                  <a:spcPct val="30000"/>
                </a:spcBef>
                <a:spcAft>
                  <a:spcPct val="0"/>
                </a:spcAft>
                <a:buClr>
                  <a:srgbClr val="FFCC00"/>
                </a:buClr>
                <a:defRPr/>
              </a:pPr>
              <a:endParaRPr lang="en-US" sz="2400">
                <a:solidFill>
                  <a:srgbClr val="000000"/>
                </a:solidFill>
                <a:latin typeface="Arial" charset="0"/>
              </a:endParaRPr>
            </a:p>
          </p:txBody>
        </p:sp>
        <p:sp>
          <p:nvSpPr>
            <p:cNvPr id="102" name="Freeform 25">
              <a:extLst>
                <a:ext uri="{FF2B5EF4-FFF2-40B4-BE49-F238E27FC236}">
                  <a16:creationId xmlns:a16="http://schemas.microsoft.com/office/drawing/2014/main" id="{9B869070-8DED-4293-B067-927D25F03093}"/>
                </a:ext>
              </a:extLst>
            </p:cNvPr>
            <p:cNvSpPr>
              <a:spLocks/>
            </p:cNvSpPr>
            <p:nvPr/>
          </p:nvSpPr>
          <p:spPr bwMode="auto">
            <a:xfrm>
              <a:off x="4530" y="73"/>
              <a:ext cx="21" cy="40"/>
            </a:xfrm>
            <a:custGeom>
              <a:avLst/>
              <a:gdLst>
                <a:gd name="T0" fmla="*/ 13 w 43"/>
                <a:gd name="T1" fmla="*/ 0 h 85"/>
                <a:gd name="T2" fmla="*/ 1 w 43"/>
                <a:gd name="T3" fmla="*/ 0 h 85"/>
                <a:gd name="T4" fmla="*/ 1 w 43"/>
                <a:gd name="T5" fmla="*/ 0 h 85"/>
                <a:gd name="T6" fmla="*/ 8 w 43"/>
                <a:gd name="T7" fmla="*/ 20 h 85"/>
                <a:gd name="T8" fmla="*/ 0 w 43"/>
                <a:gd name="T9" fmla="*/ 40 h 85"/>
                <a:gd name="T10" fmla="*/ 13 w 43"/>
                <a:gd name="T11" fmla="*/ 40 h 85"/>
                <a:gd name="T12" fmla="*/ 21 w 43"/>
                <a:gd name="T13" fmla="*/ 20 h 85"/>
                <a:gd name="T14" fmla="*/ 13 w 43"/>
                <a:gd name="T15" fmla="*/ 0 h 85"/>
                <a:gd name="T16" fmla="*/ 0 60000 65536"/>
                <a:gd name="T17" fmla="*/ 0 60000 65536"/>
                <a:gd name="T18" fmla="*/ 0 60000 65536"/>
                <a:gd name="T19" fmla="*/ 0 60000 65536"/>
                <a:gd name="T20" fmla="*/ 0 60000 65536"/>
                <a:gd name="T21" fmla="*/ 0 60000 65536"/>
                <a:gd name="T22" fmla="*/ 0 60000 65536"/>
                <a:gd name="T23" fmla="*/ 0 60000 65536"/>
                <a:gd name="T24" fmla="*/ 0 w 43"/>
                <a:gd name="T25" fmla="*/ 0 h 85"/>
                <a:gd name="T26" fmla="*/ 43 w 43"/>
                <a:gd name="T27" fmla="*/ 85 h 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 h="85">
                  <a:moveTo>
                    <a:pt x="27" y="0"/>
                  </a:moveTo>
                  <a:cubicBezTo>
                    <a:pt x="3" y="0"/>
                    <a:pt x="3" y="0"/>
                    <a:pt x="3" y="0"/>
                  </a:cubicBezTo>
                  <a:cubicBezTo>
                    <a:pt x="3" y="0"/>
                    <a:pt x="3" y="0"/>
                    <a:pt x="3" y="0"/>
                  </a:cubicBezTo>
                  <a:cubicBezTo>
                    <a:pt x="12" y="2"/>
                    <a:pt x="16" y="20"/>
                    <a:pt x="16" y="43"/>
                  </a:cubicBezTo>
                  <a:cubicBezTo>
                    <a:pt x="16" y="66"/>
                    <a:pt x="9" y="85"/>
                    <a:pt x="0" y="85"/>
                  </a:cubicBezTo>
                  <a:cubicBezTo>
                    <a:pt x="27" y="85"/>
                    <a:pt x="27" y="85"/>
                    <a:pt x="27" y="85"/>
                  </a:cubicBezTo>
                  <a:cubicBezTo>
                    <a:pt x="35" y="85"/>
                    <a:pt x="43" y="66"/>
                    <a:pt x="43" y="43"/>
                  </a:cubicBezTo>
                  <a:cubicBezTo>
                    <a:pt x="43" y="19"/>
                    <a:pt x="35" y="0"/>
                    <a:pt x="27" y="0"/>
                  </a:cubicBezTo>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03" name="Oval 26">
              <a:extLst>
                <a:ext uri="{FF2B5EF4-FFF2-40B4-BE49-F238E27FC236}">
                  <a16:creationId xmlns:a16="http://schemas.microsoft.com/office/drawing/2014/main" id="{AA8AE6D2-185F-4987-873C-A20072992912}"/>
                </a:ext>
              </a:extLst>
            </p:cNvPr>
            <p:cNvSpPr>
              <a:spLocks noChangeArrowheads="1"/>
            </p:cNvSpPr>
            <p:nvPr/>
          </p:nvSpPr>
          <p:spPr bwMode="auto">
            <a:xfrm>
              <a:off x="4585" y="73"/>
              <a:ext cx="15" cy="40"/>
            </a:xfrm>
            <a:prstGeom prst="ellipse">
              <a:avLst/>
            </a:prstGeom>
            <a:solidFill>
              <a:srgbClr val="FFFFFF"/>
            </a:solidFill>
            <a:ln w="9525">
              <a:noFill/>
              <a:round/>
              <a:headEnd/>
              <a:tailEnd/>
            </a:ln>
          </p:spPr>
          <p:txBody>
            <a:bodyPr/>
            <a:lstStyle/>
            <a:p>
              <a:pPr defTabSz="609585" eaLnBrk="0" fontAlgn="base" hangingPunct="0">
                <a:lnSpc>
                  <a:spcPct val="90000"/>
                </a:lnSpc>
                <a:spcBef>
                  <a:spcPct val="30000"/>
                </a:spcBef>
                <a:spcAft>
                  <a:spcPct val="0"/>
                </a:spcAft>
                <a:buClr>
                  <a:srgbClr val="FFCC00"/>
                </a:buClr>
                <a:defRPr/>
              </a:pPr>
              <a:endParaRPr lang="en-US" sz="2400">
                <a:solidFill>
                  <a:srgbClr val="000000"/>
                </a:solidFill>
                <a:latin typeface="Arial" charset="0"/>
              </a:endParaRPr>
            </a:p>
          </p:txBody>
        </p:sp>
        <p:sp>
          <p:nvSpPr>
            <p:cNvPr id="104" name="Freeform 27">
              <a:extLst>
                <a:ext uri="{FF2B5EF4-FFF2-40B4-BE49-F238E27FC236}">
                  <a16:creationId xmlns:a16="http://schemas.microsoft.com/office/drawing/2014/main" id="{B7A3AF05-B360-46C7-A7C6-FAEB7790D29E}"/>
                </a:ext>
              </a:extLst>
            </p:cNvPr>
            <p:cNvSpPr>
              <a:spLocks/>
            </p:cNvSpPr>
            <p:nvPr/>
          </p:nvSpPr>
          <p:spPr bwMode="auto">
            <a:xfrm>
              <a:off x="4569" y="73"/>
              <a:ext cx="19" cy="40"/>
            </a:xfrm>
            <a:custGeom>
              <a:avLst/>
              <a:gdLst>
                <a:gd name="T0" fmla="*/ 7 w 42"/>
                <a:gd name="T1" fmla="*/ 0 h 85"/>
                <a:gd name="T2" fmla="*/ 18 w 42"/>
                <a:gd name="T3" fmla="*/ 0 h 85"/>
                <a:gd name="T4" fmla="*/ 18 w 42"/>
                <a:gd name="T5" fmla="*/ 0 h 85"/>
                <a:gd name="T6" fmla="*/ 12 w 42"/>
                <a:gd name="T7" fmla="*/ 20 h 85"/>
                <a:gd name="T8" fmla="*/ 19 w 42"/>
                <a:gd name="T9" fmla="*/ 40 h 85"/>
                <a:gd name="T10" fmla="*/ 7 w 42"/>
                <a:gd name="T11" fmla="*/ 40 h 85"/>
                <a:gd name="T12" fmla="*/ 0 w 42"/>
                <a:gd name="T13" fmla="*/ 20 h 85"/>
                <a:gd name="T14" fmla="*/ 7 w 42"/>
                <a:gd name="T15" fmla="*/ 0 h 85"/>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85"/>
                <a:gd name="T26" fmla="*/ 42 w 42"/>
                <a:gd name="T27" fmla="*/ 85 h 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85">
                  <a:moveTo>
                    <a:pt x="16" y="0"/>
                  </a:moveTo>
                  <a:cubicBezTo>
                    <a:pt x="39" y="0"/>
                    <a:pt x="39" y="0"/>
                    <a:pt x="39" y="0"/>
                  </a:cubicBezTo>
                  <a:cubicBezTo>
                    <a:pt x="39" y="0"/>
                    <a:pt x="39" y="0"/>
                    <a:pt x="39" y="0"/>
                  </a:cubicBezTo>
                  <a:cubicBezTo>
                    <a:pt x="31" y="2"/>
                    <a:pt x="26" y="20"/>
                    <a:pt x="26" y="43"/>
                  </a:cubicBezTo>
                  <a:cubicBezTo>
                    <a:pt x="26" y="66"/>
                    <a:pt x="34" y="85"/>
                    <a:pt x="42" y="85"/>
                  </a:cubicBezTo>
                  <a:cubicBezTo>
                    <a:pt x="16" y="85"/>
                    <a:pt x="16" y="85"/>
                    <a:pt x="16" y="85"/>
                  </a:cubicBezTo>
                  <a:cubicBezTo>
                    <a:pt x="7" y="85"/>
                    <a:pt x="0" y="66"/>
                    <a:pt x="0" y="43"/>
                  </a:cubicBezTo>
                  <a:cubicBezTo>
                    <a:pt x="0" y="19"/>
                    <a:pt x="7" y="0"/>
                    <a:pt x="16" y="0"/>
                  </a:cubicBezTo>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05" name="Freeform 28">
              <a:extLst>
                <a:ext uri="{FF2B5EF4-FFF2-40B4-BE49-F238E27FC236}">
                  <a16:creationId xmlns:a16="http://schemas.microsoft.com/office/drawing/2014/main" id="{C938C80E-A656-4B8B-BDF2-555EB97B5E10}"/>
                </a:ext>
              </a:extLst>
            </p:cNvPr>
            <p:cNvSpPr>
              <a:spLocks/>
            </p:cNvSpPr>
            <p:nvPr/>
          </p:nvSpPr>
          <p:spPr bwMode="auto">
            <a:xfrm>
              <a:off x="4494" y="65"/>
              <a:ext cx="17" cy="58"/>
            </a:xfrm>
            <a:custGeom>
              <a:avLst/>
              <a:gdLst>
                <a:gd name="T0" fmla="*/ 11 w 36"/>
                <a:gd name="T1" fmla="*/ 57 h 122"/>
                <a:gd name="T2" fmla="*/ 0 w 36"/>
                <a:gd name="T3" fmla="*/ 29 h 122"/>
                <a:gd name="T4" fmla="*/ 11 w 36"/>
                <a:gd name="T5" fmla="*/ 1 h 122"/>
                <a:gd name="T6" fmla="*/ 16 w 36"/>
                <a:gd name="T7" fmla="*/ 1 h 122"/>
                <a:gd name="T8" fmla="*/ 16 w 36"/>
                <a:gd name="T9" fmla="*/ 5 h 122"/>
                <a:gd name="T10" fmla="*/ 6 w 36"/>
                <a:gd name="T11" fmla="*/ 29 h 122"/>
                <a:gd name="T12" fmla="*/ 16 w 36"/>
                <a:gd name="T13" fmla="*/ 53 h 122"/>
                <a:gd name="T14" fmla="*/ 16 w 36"/>
                <a:gd name="T15" fmla="*/ 53 h 122"/>
                <a:gd name="T16" fmla="*/ 16 w 36"/>
                <a:gd name="T17" fmla="*/ 57 h 122"/>
                <a:gd name="T18" fmla="*/ 14 w 36"/>
                <a:gd name="T19" fmla="*/ 58 h 122"/>
                <a:gd name="T20" fmla="*/ 11 w 36"/>
                <a:gd name="T21" fmla="*/ 57 h 1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
                <a:gd name="T34" fmla="*/ 0 h 122"/>
                <a:gd name="T35" fmla="*/ 36 w 36"/>
                <a:gd name="T36" fmla="*/ 122 h 1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 h="122">
                  <a:moveTo>
                    <a:pt x="24" y="120"/>
                  </a:moveTo>
                  <a:cubicBezTo>
                    <a:pt x="9" y="105"/>
                    <a:pt x="0" y="84"/>
                    <a:pt x="0" y="61"/>
                  </a:cubicBezTo>
                  <a:cubicBezTo>
                    <a:pt x="0" y="38"/>
                    <a:pt x="9" y="17"/>
                    <a:pt x="24" y="2"/>
                  </a:cubicBezTo>
                  <a:cubicBezTo>
                    <a:pt x="27" y="0"/>
                    <a:pt x="31" y="0"/>
                    <a:pt x="34" y="2"/>
                  </a:cubicBezTo>
                  <a:cubicBezTo>
                    <a:pt x="36" y="5"/>
                    <a:pt x="36" y="9"/>
                    <a:pt x="34" y="11"/>
                  </a:cubicBezTo>
                  <a:cubicBezTo>
                    <a:pt x="21" y="24"/>
                    <a:pt x="13" y="42"/>
                    <a:pt x="13" y="61"/>
                  </a:cubicBezTo>
                  <a:cubicBezTo>
                    <a:pt x="13" y="80"/>
                    <a:pt x="21" y="98"/>
                    <a:pt x="34" y="111"/>
                  </a:cubicBezTo>
                  <a:cubicBezTo>
                    <a:pt x="34" y="111"/>
                    <a:pt x="34" y="111"/>
                    <a:pt x="34" y="111"/>
                  </a:cubicBezTo>
                  <a:cubicBezTo>
                    <a:pt x="36" y="113"/>
                    <a:pt x="36" y="117"/>
                    <a:pt x="34" y="120"/>
                  </a:cubicBezTo>
                  <a:cubicBezTo>
                    <a:pt x="32" y="121"/>
                    <a:pt x="31" y="122"/>
                    <a:pt x="29" y="122"/>
                  </a:cubicBezTo>
                  <a:cubicBezTo>
                    <a:pt x="27" y="122"/>
                    <a:pt x="26" y="121"/>
                    <a:pt x="24" y="120"/>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06" name="Freeform 29">
              <a:extLst>
                <a:ext uri="{FF2B5EF4-FFF2-40B4-BE49-F238E27FC236}">
                  <a16:creationId xmlns:a16="http://schemas.microsoft.com/office/drawing/2014/main" id="{1ECE0AD2-3C98-47ED-ABA5-61A46FD5B1D6}"/>
                </a:ext>
              </a:extLst>
            </p:cNvPr>
            <p:cNvSpPr>
              <a:spLocks/>
            </p:cNvSpPr>
            <p:nvPr/>
          </p:nvSpPr>
          <p:spPr bwMode="auto">
            <a:xfrm>
              <a:off x="4479" y="52"/>
              <a:ext cx="22" cy="84"/>
            </a:xfrm>
            <a:custGeom>
              <a:avLst/>
              <a:gdLst>
                <a:gd name="T0" fmla="*/ 16 w 47"/>
                <a:gd name="T1" fmla="*/ 83 h 176"/>
                <a:gd name="T2" fmla="*/ 0 w 47"/>
                <a:gd name="T3" fmla="*/ 42 h 176"/>
                <a:gd name="T4" fmla="*/ 16 w 47"/>
                <a:gd name="T5" fmla="*/ 1 h 176"/>
                <a:gd name="T6" fmla="*/ 16 w 47"/>
                <a:gd name="T7" fmla="*/ 1 h 176"/>
                <a:gd name="T8" fmla="*/ 21 w 47"/>
                <a:gd name="T9" fmla="*/ 1 h 176"/>
                <a:gd name="T10" fmla="*/ 21 w 47"/>
                <a:gd name="T11" fmla="*/ 5 h 176"/>
                <a:gd name="T12" fmla="*/ 6 w 47"/>
                <a:gd name="T13" fmla="*/ 42 h 176"/>
                <a:gd name="T14" fmla="*/ 21 w 47"/>
                <a:gd name="T15" fmla="*/ 79 h 176"/>
                <a:gd name="T16" fmla="*/ 21 w 47"/>
                <a:gd name="T17" fmla="*/ 83 h 176"/>
                <a:gd name="T18" fmla="*/ 19 w 47"/>
                <a:gd name="T19" fmla="*/ 84 h 176"/>
                <a:gd name="T20" fmla="*/ 16 w 47"/>
                <a:gd name="T21" fmla="*/ 83 h 1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
                <a:gd name="T34" fmla="*/ 0 h 176"/>
                <a:gd name="T35" fmla="*/ 47 w 47"/>
                <a:gd name="T36" fmla="*/ 176 h 1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 h="176">
                  <a:moveTo>
                    <a:pt x="35" y="174"/>
                  </a:moveTo>
                  <a:cubicBezTo>
                    <a:pt x="13" y="152"/>
                    <a:pt x="0" y="122"/>
                    <a:pt x="0" y="88"/>
                  </a:cubicBezTo>
                  <a:cubicBezTo>
                    <a:pt x="0" y="55"/>
                    <a:pt x="13" y="24"/>
                    <a:pt x="35" y="2"/>
                  </a:cubicBezTo>
                  <a:cubicBezTo>
                    <a:pt x="35" y="2"/>
                    <a:pt x="35" y="2"/>
                    <a:pt x="35" y="2"/>
                  </a:cubicBezTo>
                  <a:cubicBezTo>
                    <a:pt x="38" y="0"/>
                    <a:pt x="42" y="0"/>
                    <a:pt x="44" y="2"/>
                  </a:cubicBezTo>
                  <a:cubicBezTo>
                    <a:pt x="47" y="5"/>
                    <a:pt x="47" y="9"/>
                    <a:pt x="44" y="11"/>
                  </a:cubicBezTo>
                  <a:cubicBezTo>
                    <a:pt x="25" y="31"/>
                    <a:pt x="13" y="58"/>
                    <a:pt x="13" y="88"/>
                  </a:cubicBezTo>
                  <a:cubicBezTo>
                    <a:pt x="13" y="118"/>
                    <a:pt x="25" y="145"/>
                    <a:pt x="44" y="165"/>
                  </a:cubicBezTo>
                  <a:cubicBezTo>
                    <a:pt x="47" y="167"/>
                    <a:pt x="47" y="171"/>
                    <a:pt x="44" y="174"/>
                  </a:cubicBezTo>
                  <a:cubicBezTo>
                    <a:pt x="43" y="175"/>
                    <a:pt x="42" y="176"/>
                    <a:pt x="40" y="176"/>
                  </a:cubicBezTo>
                  <a:cubicBezTo>
                    <a:pt x="38" y="176"/>
                    <a:pt x="37" y="175"/>
                    <a:pt x="35" y="174"/>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07" name="Freeform 30">
              <a:extLst>
                <a:ext uri="{FF2B5EF4-FFF2-40B4-BE49-F238E27FC236}">
                  <a16:creationId xmlns:a16="http://schemas.microsoft.com/office/drawing/2014/main" id="{822430C6-F4B8-4B8C-8704-B5859F8EE474}"/>
                </a:ext>
              </a:extLst>
            </p:cNvPr>
            <p:cNvSpPr>
              <a:spLocks/>
            </p:cNvSpPr>
            <p:nvPr/>
          </p:nvSpPr>
          <p:spPr bwMode="auto">
            <a:xfrm>
              <a:off x="4463" y="39"/>
              <a:ext cx="28" cy="109"/>
            </a:xfrm>
            <a:custGeom>
              <a:avLst/>
              <a:gdLst>
                <a:gd name="T0" fmla="*/ 22 w 59"/>
                <a:gd name="T1" fmla="*/ 108 h 231"/>
                <a:gd name="T2" fmla="*/ 0 w 59"/>
                <a:gd name="T3" fmla="*/ 55 h 231"/>
                <a:gd name="T4" fmla="*/ 22 w 59"/>
                <a:gd name="T5" fmla="*/ 1 h 231"/>
                <a:gd name="T6" fmla="*/ 27 w 59"/>
                <a:gd name="T7" fmla="*/ 1 h 231"/>
                <a:gd name="T8" fmla="*/ 27 w 59"/>
                <a:gd name="T9" fmla="*/ 6 h 231"/>
                <a:gd name="T10" fmla="*/ 6 w 59"/>
                <a:gd name="T11" fmla="*/ 55 h 231"/>
                <a:gd name="T12" fmla="*/ 27 w 59"/>
                <a:gd name="T13" fmla="*/ 104 h 231"/>
                <a:gd name="T14" fmla="*/ 27 w 59"/>
                <a:gd name="T15" fmla="*/ 104 h 231"/>
                <a:gd name="T16" fmla="*/ 27 w 59"/>
                <a:gd name="T17" fmla="*/ 108 h 231"/>
                <a:gd name="T18" fmla="*/ 25 w 59"/>
                <a:gd name="T19" fmla="*/ 109 h 231"/>
                <a:gd name="T20" fmla="*/ 22 w 59"/>
                <a:gd name="T21" fmla="*/ 108 h 2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9"/>
                <a:gd name="T34" fmla="*/ 0 h 231"/>
                <a:gd name="T35" fmla="*/ 59 w 59"/>
                <a:gd name="T36" fmla="*/ 231 h 2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9" h="231">
                  <a:moveTo>
                    <a:pt x="47" y="229"/>
                  </a:moveTo>
                  <a:cubicBezTo>
                    <a:pt x="18" y="200"/>
                    <a:pt x="0" y="160"/>
                    <a:pt x="0" y="116"/>
                  </a:cubicBezTo>
                  <a:cubicBezTo>
                    <a:pt x="0" y="72"/>
                    <a:pt x="18" y="32"/>
                    <a:pt x="47" y="3"/>
                  </a:cubicBezTo>
                  <a:cubicBezTo>
                    <a:pt x="50" y="0"/>
                    <a:pt x="54" y="0"/>
                    <a:pt x="56" y="3"/>
                  </a:cubicBezTo>
                  <a:cubicBezTo>
                    <a:pt x="59" y="6"/>
                    <a:pt x="59" y="10"/>
                    <a:pt x="56" y="12"/>
                  </a:cubicBezTo>
                  <a:cubicBezTo>
                    <a:pt x="30" y="39"/>
                    <a:pt x="13" y="75"/>
                    <a:pt x="13" y="116"/>
                  </a:cubicBezTo>
                  <a:cubicBezTo>
                    <a:pt x="13" y="157"/>
                    <a:pt x="30" y="193"/>
                    <a:pt x="56" y="220"/>
                  </a:cubicBezTo>
                  <a:cubicBezTo>
                    <a:pt x="56" y="220"/>
                    <a:pt x="56" y="220"/>
                    <a:pt x="56" y="220"/>
                  </a:cubicBezTo>
                  <a:cubicBezTo>
                    <a:pt x="59" y="222"/>
                    <a:pt x="59" y="226"/>
                    <a:pt x="56" y="229"/>
                  </a:cubicBezTo>
                  <a:cubicBezTo>
                    <a:pt x="55" y="230"/>
                    <a:pt x="53" y="231"/>
                    <a:pt x="52" y="231"/>
                  </a:cubicBezTo>
                  <a:cubicBezTo>
                    <a:pt x="50" y="231"/>
                    <a:pt x="48" y="230"/>
                    <a:pt x="47" y="229"/>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08" name="Freeform 31">
              <a:extLst>
                <a:ext uri="{FF2B5EF4-FFF2-40B4-BE49-F238E27FC236}">
                  <a16:creationId xmlns:a16="http://schemas.microsoft.com/office/drawing/2014/main" id="{ABFF7DA1-75C1-45A4-906A-73103396C8DF}"/>
                </a:ext>
              </a:extLst>
            </p:cNvPr>
            <p:cNvSpPr>
              <a:spLocks/>
            </p:cNvSpPr>
            <p:nvPr/>
          </p:nvSpPr>
          <p:spPr bwMode="auto">
            <a:xfrm>
              <a:off x="4447" y="26"/>
              <a:ext cx="33" cy="135"/>
            </a:xfrm>
            <a:custGeom>
              <a:avLst/>
              <a:gdLst>
                <a:gd name="T0" fmla="*/ 27 w 70"/>
                <a:gd name="T1" fmla="*/ 134 h 285"/>
                <a:gd name="T2" fmla="*/ 0 w 70"/>
                <a:gd name="T3" fmla="*/ 68 h 285"/>
                <a:gd name="T4" fmla="*/ 27 w 70"/>
                <a:gd name="T5" fmla="*/ 1 h 285"/>
                <a:gd name="T6" fmla="*/ 27 w 70"/>
                <a:gd name="T7" fmla="*/ 1 h 285"/>
                <a:gd name="T8" fmla="*/ 32 w 70"/>
                <a:gd name="T9" fmla="*/ 1 h 285"/>
                <a:gd name="T10" fmla="*/ 32 w 70"/>
                <a:gd name="T11" fmla="*/ 6 h 285"/>
                <a:gd name="T12" fmla="*/ 6 w 70"/>
                <a:gd name="T13" fmla="*/ 68 h 285"/>
                <a:gd name="T14" fmla="*/ 32 w 70"/>
                <a:gd name="T15" fmla="*/ 130 h 285"/>
                <a:gd name="T16" fmla="*/ 32 w 70"/>
                <a:gd name="T17" fmla="*/ 134 h 285"/>
                <a:gd name="T18" fmla="*/ 29 w 70"/>
                <a:gd name="T19" fmla="*/ 135 h 285"/>
                <a:gd name="T20" fmla="*/ 27 w 70"/>
                <a:gd name="T21" fmla="*/ 134 h 2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0"/>
                <a:gd name="T34" fmla="*/ 0 h 285"/>
                <a:gd name="T35" fmla="*/ 70 w 70"/>
                <a:gd name="T36" fmla="*/ 285 h 28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0" h="285">
                  <a:moveTo>
                    <a:pt x="58" y="283"/>
                  </a:moveTo>
                  <a:cubicBezTo>
                    <a:pt x="22" y="247"/>
                    <a:pt x="0" y="198"/>
                    <a:pt x="0" y="143"/>
                  </a:cubicBezTo>
                  <a:cubicBezTo>
                    <a:pt x="0" y="88"/>
                    <a:pt x="22" y="39"/>
                    <a:pt x="58" y="3"/>
                  </a:cubicBezTo>
                  <a:cubicBezTo>
                    <a:pt x="58" y="3"/>
                    <a:pt x="58" y="3"/>
                    <a:pt x="58" y="3"/>
                  </a:cubicBezTo>
                  <a:cubicBezTo>
                    <a:pt x="60" y="0"/>
                    <a:pt x="64" y="0"/>
                    <a:pt x="67" y="3"/>
                  </a:cubicBezTo>
                  <a:cubicBezTo>
                    <a:pt x="70" y="5"/>
                    <a:pt x="70" y="10"/>
                    <a:pt x="67" y="12"/>
                  </a:cubicBezTo>
                  <a:cubicBezTo>
                    <a:pt x="34" y="46"/>
                    <a:pt x="13" y="92"/>
                    <a:pt x="13" y="143"/>
                  </a:cubicBezTo>
                  <a:cubicBezTo>
                    <a:pt x="13" y="194"/>
                    <a:pt x="34" y="240"/>
                    <a:pt x="67" y="274"/>
                  </a:cubicBezTo>
                  <a:cubicBezTo>
                    <a:pt x="70" y="276"/>
                    <a:pt x="70" y="281"/>
                    <a:pt x="67" y="283"/>
                  </a:cubicBezTo>
                  <a:cubicBezTo>
                    <a:pt x="66" y="284"/>
                    <a:pt x="64" y="285"/>
                    <a:pt x="62" y="285"/>
                  </a:cubicBezTo>
                  <a:cubicBezTo>
                    <a:pt x="61" y="285"/>
                    <a:pt x="59" y="284"/>
                    <a:pt x="58" y="283"/>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09" name="Freeform 32">
              <a:extLst>
                <a:ext uri="{FF2B5EF4-FFF2-40B4-BE49-F238E27FC236}">
                  <a16:creationId xmlns:a16="http://schemas.microsoft.com/office/drawing/2014/main" id="{7DEF0EE7-5C84-47DE-92CF-A947261C2087}"/>
                </a:ext>
              </a:extLst>
            </p:cNvPr>
            <p:cNvSpPr>
              <a:spLocks/>
            </p:cNvSpPr>
            <p:nvPr/>
          </p:nvSpPr>
          <p:spPr bwMode="auto">
            <a:xfrm>
              <a:off x="4538" y="86"/>
              <a:ext cx="43" cy="164"/>
            </a:xfrm>
            <a:custGeom>
              <a:avLst/>
              <a:gdLst>
                <a:gd name="T0" fmla="*/ 25 w 91"/>
                <a:gd name="T1" fmla="*/ 82 h 346"/>
                <a:gd name="T2" fmla="*/ 25 w 91"/>
                <a:gd name="T3" fmla="*/ 3 h 346"/>
                <a:gd name="T4" fmla="*/ 22 w 91"/>
                <a:gd name="T5" fmla="*/ 0 h 346"/>
                <a:gd name="T6" fmla="*/ 19 w 91"/>
                <a:gd name="T7" fmla="*/ 3 h 346"/>
                <a:gd name="T8" fmla="*/ 19 w 91"/>
                <a:gd name="T9" fmla="*/ 83 h 346"/>
                <a:gd name="T10" fmla="*/ 0 w 91"/>
                <a:gd name="T11" fmla="*/ 164 h 346"/>
                <a:gd name="T12" fmla="*/ 6 w 91"/>
                <a:gd name="T13" fmla="*/ 164 h 346"/>
                <a:gd name="T14" fmla="*/ 19 w 91"/>
                <a:gd name="T15" fmla="*/ 110 h 346"/>
                <a:gd name="T16" fmla="*/ 19 w 91"/>
                <a:gd name="T17" fmla="*/ 164 h 346"/>
                <a:gd name="T18" fmla="*/ 25 w 91"/>
                <a:gd name="T19" fmla="*/ 164 h 346"/>
                <a:gd name="T20" fmla="*/ 25 w 91"/>
                <a:gd name="T21" fmla="*/ 110 h 346"/>
                <a:gd name="T22" fmla="*/ 37 w 91"/>
                <a:gd name="T23" fmla="*/ 164 h 346"/>
                <a:gd name="T24" fmla="*/ 43 w 91"/>
                <a:gd name="T25" fmla="*/ 164 h 346"/>
                <a:gd name="T26" fmla="*/ 25 w 91"/>
                <a:gd name="T27" fmla="*/ 82 h 346"/>
                <a:gd name="T28" fmla="*/ 25 w 91"/>
                <a:gd name="T29" fmla="*/ 82 h 3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1"/>
                <a:gd name="T46" fmla="*/ 0 h 346"/>
                <a:gd name="T47" fmla="*/ 91 w 91"/>
                <a:gd name="T48" fmla="*/ 346 h 3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1" h="346">
                  <a:moveTo>
                    <a:pt x="53" y="173"/>
                  </a:moveTo>
                  <a:cubicBezTo>
                    <a:pt x="53" y="6"/>
                    <a:pt x="53" y="6"/>
                    <a:pt x="53" y="6"/>
                  </a:cubicBezTo>
                  <a:cubicBezTo>
                    <a:pt x="53" y="3"/>
                    <a:pt x="50" y="0"/>
                    <a:pt x="46" y="0"/>
                  </a:cubicBezTo>
                  <a:cubicBezTo>
                    <a:pt x="43" y="0"/>
                    <a:pt x="40" y="3"/>
                    <a:pt x="40" y="6"/>
                  </a:cubicBezTo>
                  <a:cubicBezTo>
                    <a:pt x="40" y="175"/>
                    <a:pt x="40" y="175"/>
                    <a:pt x="40" y="175"/>
                  </a:cubicBezTo>
                  <a:cubicBezTo>
                    <a:pt x="0" y="346"/>
                    <a:pt x="0" y="346"/>
                    <a:pt x="0" y="346"/>
                  </a:cubicBezTo>
                  <a:cubicBezTo>
                    <a:pt x="13" y="346"/>
                    <a:pt x="13" y="346"/>
                    <a:pt x="13" y="346"/>
                  </a:cubicBezTo>
                  <a:cubicBezTo>
                    <a:pt x="40" y="232"/>
                    <a:pt x="40" y="232"/>
                    <a:pt x="40" y="232"/>
                  </a:cubicBezTo>
                  <a:cubicBezTo>
                    <a:pt x="40" y="346"/>
                    <a:pt x="40" y="346"/>
                    <a:pt x="40" y="346"/>
                  </a:cubicBezTo>
                  <a:cubicBezTo>
                    <a:pt x="53" y="346"/>
                    <a:pt x="53" y="346"/>
                    <a:pt x="53" y="346"/>
                  </a:cubicBezTo>
                  <a:cubicBezTo>
                    <a:pt x="53" y="233"/>
                    <a:pt x="53" y="233"/>
                    <a:pt x="53" y="233"/>
                  </a:cubicBezTo>
                  <a:cubicBezTo>
                    <a:pt x="78" y="346"/>
                    <a:pt x="78" y="346"/>
                    <a:pt x="78" y="346"/>
                  </a:cubicBezTo>
                  <a:cubicBezTo>
                    <a:pt x="91" y="346"/>
                    <a:pt x="91" y="346"/>
                    <a:pt x="91" y="346"/>
                  </a:cubicBezTo>
                  <a:cubicBezTo>
                    <a:pt x="53" y="174"/>
                    <a:pt x="53" y="174"/>
                    <a:pt x="53" y="174"/>
                  </a:cubicBezTo>
                  <a:lnTo>
                    <a:pt x="53" y="173"/>
                  </a:ln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grpSp>
      <p:grpSp>
        <p:nvGrpSpPr>
          <p:cNvPr id="110" name="Group 17">
            <a:extLst>
              <a:ext uri="{FF2B5EF4-FFF2-40B4-BE49-F238E27FC236}">
                <a16:creationId xmlns:a16="http://schemas.microsoft.com/office/drawing/2014/main" id="{1F76ECCA-CDC3-4876-80CE-A464E7D01B73}"/>
              </a:ext>
            </a:extLst>
          </p:cNvPr>
          <p:cNvGrpSpPr>
            <a:grpSpLocks/>
          </p:cNvGrpSpPr>
          <p:nvPr/>
        </p:nvGrpSpPr>
        <p:grpSpPr bwMode="auto">
          <a:xfrm>
            <a:off x="4874750" y="1379924"/>
            <a:ext cx="381692" cy="394777"/>
            <a:chOff x="4427" y="3"/>
            <a:chExt cx="262" cy="261"/>
          </a:xfrm>
        </p:grpSpPr>
        <p:sp>
          <p:nvSpPr>
            <p:cNvPr id="111" name="Freeform 18">
              <a:extLst>
                <a:ext uri="{FF2B5EF4-FFF2-40B4-BE49-F238E27FC236}">
                  <a16:creationId xmlns:a16="http://schemas.microsoft.com/office/drawing/2014/main" id="{EBD12EC7-A815-49F7-98B1-BD45E39EE2AA}"/>
                </a:ext>
              </a:extLst>
            </p:cNvPr>
            <p:cNvSpPr>
              <a:spLocks/>
            </p:cNvSpPr>
            <p:nvPr/>
          </p:nvSpPr>
          <p:spPr bwMode="auto">
            <a:xfrm>
              <a:off x="4427" y="3"/>
              <a:ext cx="262" cy="261"/>
            </a:xfrm>
            <a:custGeom>
              <a:avLst/>
              <a:gdLst>
                <a:gd name="T0" fmla="*/ 262 w 554"/>
                <a:gd name="T1" fmla="*/ 232 h 554"/>
                <a:gd name="T2" fmla="*/ 233 w 554"/>
                <a:gd name="T3" fmla="*/ 261 h 554"/>
                <a:gd name="T4" fmla="*/ 30 w 554"/>
                <a:gd name="T5" fmla="*/ 261 h 554"/>
                <a:gd name="T6" fmla="*/ 0 w 554"/>
                <a:gd name="T7" fmla="*/ 232 h 554"/>
                <a:gd name="T8" fmla="*/ 0 w 554"/>
                <a:gd name="T9" fmla="*/ 30 h 554"/>
                <a:gd name="T10" fmla="*/ 30 w 554"/>
                <a:gd name="T11" fmla="*/ 0 h 554"/>
                <a:gd name="T12" fmla="*/ 233 w 554"/>
                <a:gd name="T13" fmla="*/ 0 h 554"/>
                <a:gd name="T14" fmla="*/ 262 w 554"/>
                <a:gd name="T15" fmla="*/ 30 h 554"/>
                <a:gd name="T16" fmla="*/ 262 w 554"/>
                <a:gd name="T17" fmla="*/ 232 h 5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4"/>
                <a:gd name="T28" fmla="*/ 0 h 554"/>
                <a:gd name="T29" fmla="*/ 554 w 554"/>
                <a:gd name="T30" fmla="*/ 554 h 5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4" h="554">
                  <a:moveTo>
                    <a:pt x="554" y="492"/>
                  </a:moveTo>
                  <a:cubicBezTo>
                    <a:pt x="554" y="526"/>
                    <a:pt x="526" y="554"/>
                    <a:pt x="492" y="554"/>
                  </a:cubicBezTo>
                  <a:cubicBezTo>
                    <a:pt x="63" y="554"/>
                    <a:pt x="63" y="554"/>
                    <a:pt x="63" y="554"/>
                  </a:cubicBezTo>
                  <a:cubicBezTo>
                    <a:pt x="29" y="554"/>
                    <a:pt x="0" y="526"/>
                    <a:pt x="0" y="492"/>
                  </a:cubicBezTo>
                  <a:cubicBezTo>
                    <a:pt x="0" y="63"/>
                    <a:pt x="0" y="63"/>
                    <a:pt x="0" y="63"/>
                  </a:cubicBezTo>
                  <a:cubicBezTo>
                    <a:pt x="0" y="28"/>
                    <a:pt x="29" y="0"/>
                    <a:pt x="63" y="0"/>
                  </a:cubicBezTo>
                  <a:cubicBezTo>
                    <a:pt x="492" y="0"/>
                    <a:pt x="492" y="0"/>
                    <a:pt x="492" y="0"/>
                  </a:cubicBezTo>
                  <a:cubicBezTo>
                    <a:pt x="526" y="0"/>
                    <a:pt x="554" y="28"/>
                    <a:pt x="554" y="63"/>
                  </a:cubicBezTo>
                  <a:lnTo>
                    <a:pt x="554" y="492"/>
                  </a:lnTo>
                  <a:close/>
                </a:path>
              </a:pathLst>
            </a:custGeom>
            <a:solidFill>
              <a:schemeClr val="accent1"/>
            </a:solidFill>
            <a:ln w="9525">
              <a:solidFill>
                <a:schemeClr val="tx2"/>
              </a:solid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12" name="Freeform 20">
              <a:extLst>
                <a:ext uri="{FF2B5EF4-FFF2-40B4-BE49-F238E27FC236}">
                  <a16:creationId xmlns:a16="http://schemas.microsoft.com/office/drawing/2014/main" id="{D12838D4-145B-42D3-BE41-AC5D82C40EF7}"/>
                </a:ext>
              </a:extLst>
            </p:cNvPr>
            <p:cNvSpPr>
              <a:spLocks/>
            </p:cNvSpPr>
            <p:nvPr/>
          </p:nvSpPr>
          <p:spPr bwMode="auto">
            <a:xfrm>
              <a:off x="4608" y="65"/>
              <a:ext cx="17" cy="58"/>
            </a:xfrm>
            <a:custGeom>
              <a:avLst/>
              <a:gdLst>
                <a:gd name="T0" fmla="*/ 1 w 36"/>
                <a:gd name="T1" fmla="*/ 57 h 122"/>
                <a:gd name="T2" fmla="*/ 1 w 36"/>
                <a:gd name="T3" fmla="*/ 53 h 122"/>
                <a:gd name="T4" fmla="*/ 11 w 36"/>
                <a:gd name="T5" fmla="*/ 29 h 122"/>
                <a:gd name="T6" fmla="*/ 1 w 36"/>
                <a:gd name="T7" fmla="*/ 5 h 122"/>
                <a:gd name="T8" fmla="*/ 1 w 36"/>
                <a:gd name="T9" fmla="*/ 1 h 122"/>
                <a:gd name="T10" fmla="*/ 5 w 36"/>
                <a:gd name="T11" fmla="*/ 1 h 122"/>
                <a:gd name="T12" fmla="*/ 17 w 36"/>
                <a:gd name="T13" fmla="*/ 29 h 122"/>
                <a:gd name="T14" fmla="*/ 5 w 36"/>
                <a:gd name="T15" fmla="*/ 57 h 122"/>
                <a:gd name="T16" fmla="*/ 3 w 36"/>
                <a:gd name="T17" fmla="*/ 58 h 122"/>
                <a:gd name="T18" fmla="*/ 1 w 36"/>
                <a:gd name="T19" fmla="*/ 57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122"/>
                <a:gd name="T32" fmla="*/ 36 w 36"/>
                <a:gd name="T33" fmla="*/ 122 h 1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122">
                  <a:moveTo>
                    <a:pt x="2" y="120"/>
                  </a:moveTo>
                  <a:cubicBezTo>
                    <a:pt x="0" y="117"/>
                    <a:pt x="0" y="113"/>
                    <a:pt x="2" y="111"/>
                  </a:cubicBezTo>
                  <a:cubicBezTo>
                    <a:pt x="15" y="98"/>
                    <a:pt x="23" y="80"/>
                    <a:pt x="23" y="61"/>
                  </a:cubicBezTo>
                  <a:cubicBezTo>
                    <a:pt x="23" y="42"/>
                    <a:pt x="15" y="24"/>
                    <a:pt x="2" y="11"/>
                  </a:cubicBezTo>
                  <a:cubicBezTo>
                    <a:pt x="0" y="9"/>
                    <a:pt x="0" y="5"/>
                    <a:pt x="2" y="2"/>
                  </a:cubicBezTo>
                  <a:cubicBezTo>
                    <a:pt x="5" y="0"/>
                    <a:pt x="9" y="0"/>
                    <a:pt x="11" y="2"/>
                  </a:cubicBezTo>
                  <a:cubicBezTo>
                    <a:pt x="26" y="17"/>
                    <a:pt x="36" y="38"/>
                    <a:pt x="36" y="61"/>
                  </a:cubicBezTo>
                  <a:cubicBezTo>
                    <a:pt x="36" y="84"/>
                    <a:pt x="26" y="105"/>
                    <a:pt x="11" y="120"/>
                  </a:cubicBezTo>
                  <a:cubicBezTo>
                    <a:pt x="10" y="121"/>
                    <a:pt x="8" y="122"/>
                    <a:pt x="7" y="122"/>
                  </a:cubicBezTo>
                  <a:cubicBezTo>
                    <a:pt x="5" y="122"/>
                    <a:pt x="3" y="121"/>
                    <a:pt x="2" y="120"/>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14" name="Freeform 21">
              <a:extLst>
                <a:ext uri="{FF2B5EF4-FFF2-40B4-BE49-F238E27FC236}">
                  <a16:creationId xmlns:a16="http://schemas.microsoft.com/office/drawing/2014/main" id="{9969D042-D863-4170-BD92-58A7FFF59911}"/>
                </a:ext>
              </a:extLst>
            </p:cNvPr>
            <p:cNvSpPr>
              <a:spLocks/>
            </p:cNvSpPr>
            <p:nvPr/>
          </p:nvSpPr>
          <p:spPr bwMode="auto">
            <a:xfrm>
              <a:off x="4618" y="52"/>
              <a:ext cx="22" cy="84"/>
            </a:xfrm>
            <a:custGeom>
              <a:avLst/>
              <a:gdLst>
                <a:gd name="T0" fmla="*/ 1 w 47"/>
                <a:gd name="T1" fmla="*/ 83 h 176"/>
                <a:gd name="T2" fmla="*/ 1 w 47"/>
                <a:gd name="T3" fmla="*/ 79 h 176"/>
                <a:gd name="T4" fmla="*/ 16 w 47"/>
                <a:gd name="T5" fmla="*/ 42 h 176"/>
                <a:gd name="T6" fmla="*/ 1 w 47"/>
                <a:gd name="T7" fmla="*/ 5 h 176"/>
                <a:gd name="T8" fmla="*/ 1 w 47"/>
                <a:gd name="T9" fmla="*/ 1 h 176"/>
                <a:gd name="T10" fmla="*/ 5 w 47"/>
                <a:gd name="T11" fmla="*/ 1 h 176"/>
                <a:gd name="T12" fmla="*/ 22 w 47"/>
                <a:gd name="T13" fmla="*/ 42 h 176"/>
                <a:gd name="T14" fmla="*/ 6 w 47"/>
                <a:gd name="T15" fmla="*/ 83 h 176"/>
                <a:gd name="T16" fmla="*/ 3 w 47"/>
                <a:gd name="T17" fmla="*/ 84 h 176"/>
                <a:gd name="T18" fmla="*/ 1 w 47"/>
                <a:gd name="T19" fmla="*/ 83 h 1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176"/>
                <a:gd name="T32" fmla="*/ 47 w 47"/>
                <a:gd name="T33" fmla="*/ 176 h 1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176">
                  <a:moveTo>
                    <a:pt x="2" y="174"/>
                  </a:moveTo>
                  <a:cubicBezTo>
                    <a:pt x="0" y="171"/>
                    <a:pt x="0" y="167"/>
                    <a:pt x="2" y="165"/>
                  </a:cubicBezTo>
                  <a:cubicBezTo>
                    <a:pt x="22" y="145"/>
                    <a:pt x="34" y="118"/>
                    <a:pt x="34" y="88"/>
                  </a:cubicBezTo>
                  <a:cubicBezTo>
                    <a:pt x="34" y="58"/>
                    <a:pt x="22" y="31"/>
                    <a:pt x="2" y="11"/>
                  </a:cubicBezTo>
                  <a:cubicBezTo>
                    <a:pt x="0" y="9"/>
                    <a:pt x="0" y="5"/>
                    <a:pt x="2" y="2"/>
                  </a:cubicBezTo>
                  <a:cubicBezTo>
                    <a:pt x="5" y="0"/>
                    <a:pt x="9" y="0"/>
                    <a:pt x="11" y="2"/>
                  </a:cubicBezTo>
                  <a:cubicBezTo>
                    <a:pt x="33" y="24"/>
                    <a:pt x="47" y="55"/>
                    <a:pt x="47" y="88"/>
                  </a:cubicBezTo>
                  <a:cubicBezTo>
                    <a:pt x="47" y="122"/>
                    <a:pt x="33" y="152"/>
                    <a:pt x="12" y="174"/>
                  </a:cubicBezTo>
                  <a:cubicBezTo>
                    <a:pt x="10" y="175"/>
                    <a:pt x="9" y="176"/>
                    <a:pt x="7" y="176"/>
                  </a:cubicBezTo>
                  <a:cubicBezTo>
                    <a:pt x="5" y="176"/>
                    <a:pt x="4" y="175"/>
                    <a:pt x="2" y="174"/>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16" name="Freeform 22">
              <a:extLst>
                <a:ext uri="{FF2B5EF4-FFF2-40B4-BE49-F238E27FC236}">
                  <a16:creationId xmlns:a16="http://schemas.microsoft.com/office/drawing/2014/main" id="{E4BADB08-2CD8-439B-A740-10300F77FD92}"/>
                </a:ext>
              </a:extLst>
            </p:cNvPr>
            <p:cNvSpPr>
              <a:spLocks/>
            </p:cNvSpPr>
            <p:nvPr/>
          </p:nvSpPr>
          <p:spPr bwMode="auto">
            <a:xfrm>
              <a:off x="4629" y="39"/>
              <a:ext cx="27" cy="109"/>
            </a:xfrm>
            <a:custGeom>
              <a:avLst/>
              <a:gdLst>
                <a:gd name="T0" fmla="*/ 1 w 58"/>
                <a:gd name="T1" fmla="*/ 108 h 231"/>
                <a:gd name="T2" fmla="*/ 1 w 58"/>
                <a:gd name="T3" fmla="*/ 104 h 231"/>
                <a:gd name="T4" fmla="*/ 21 w 58"/>
                <a:gd name="T5" fmla="*/ 55 h 231"/>
                <a:gd name="T6" fmla="*/ 1 w 58"/>
                <a:gd name="T7" fmla="*/ 6 h 231"/>
                <a:gd name="T8" fmla="*/ 1 w 58"/>
                <a:gd name="T9" fmla="*/ 1 h 231"/>
                <a:gd name="T10" fmla="*/ 6 w 58"/>
                <a:gd name="T11" fmla="*/ 1 h 231"/>
                <a:gd name="T12" fmla="*/ 27 w 58"/>
                <a:gd name="T13" fmla="*/ 55 h 231"/>
                <a:gd name="T14" fmla="*/ 6 w 58"/>
                <a:gd name="T15" fmla="*/ 108 h 231"/>
                <a:gd name="T16" fmla="*/ 3 w 58"/>
                <a:gd name="T17" fmla="*/ 109 h 231"/>
                <a:gd name="T18" fmla="*/ 1 w 58"/>
                <a:gd name="T19" fmla="*/ 108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231"/>
                <a:gd name="T32" fmla="*/ 58 w 58"/>
                <a:gd name="T33" fmla="*/ 231 h 2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231">
                  <a:moveTo>
                    <a:pt x="2" y="229"/>
                  </a:moveTo>
                  <a:cubicBezTo>
                    <a:pt x="0" y="226"/>
                    <a:pt x="0" y="222"/>
                    <a:pt x="2" y="220"/>
                  </a:cubicBezTo>
                  <a:cubicBezTo>
                    <a:pt x="29" y="193"/>
                    <a:pt x="45" y="157"/>
                    <a:pt x="45" y="116"/>
                  </a:cubicBezTo>
                  <a:cubicBezTo>
                    <a:pt x="45" y="75"/>
                    <a:pt x="29" y="39"/>
                    <a:pt x="2" y="12"/>
                  </a:cubicBezTo>
                  <a:cubicBezTo>
                    <a:pt x="0" y="10"/>
                    <a:pt x="0" y="6"/>
                    <a:pt x="2" y="3"/>
                  </a:cubicBezTo>
                  <a:cubicBezTo>
                    <a:pt x="5" y="0"/>
                    <a:pt x="9" y="0"/>
                    <a:pt x="12" y="3"/>
                  </a:cubicBezTo>
                  <a:cubicBezTo>
                    <a:pt x="41" y="32"/>
                    <a:pt x="58" y="72"/>
                    <a:pt x="58" y="116"/>
                  </a:cubicBezTo>
                  <a:cubicBezTo>
                    <a:pt x="58" y="160"/>
                    <a:pt x="41" y="200"/>
                    <a:pt x="12" y="229"/>
                  </a:cubicBezTo>
                  <a:cubicBezTo>
                    <a:pt x="10" y="230"/>
                    <a:pt x="9" y="231"/>
                    <a:pt x="7" y="231"/>
                  </a:cubicBezTo>
                  <a:cubicBezTo>
                    <a:pt x="5" y="231"/>
                    <a:pt x="4" y="230"/>
                    <a:pt x="2" y="229"/>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18" name="Freeform 23">
              <a:extLst>
                <a:ext uri="{FF2B5EF4-FFF2-40B4-BE49-F238E27FC236}">
                  <a16:creationId xmlns:a16="http://schemas.microsoft.com/office/drawing/2014/main" id="{1B110914-C1E0-4691-BE22-F7184F6E4A2F}"/>
                </a:ext>
              </a:extLst>
            </p:cNvPr>
            <p:cNvSpPr>
              <a:spLocks/>
            </p:cNvSpPr>
            <p:nvPr/>
          </p:nvSpPr>
          <p:spPr bwMode="auto">
            <a:xfrm>
              <a:off x="4639" y="26"/>
              <a:ext cx="33" cy="135"/>
            </a:xfrm>
            <a:custGeom>
              <a:avLst/>
              <a:gdLst>
                <a:gd name="T0" fmla="*/ 1 w 70"/>
                <a:gd name="T1" fmla="*/ 134 h 285"/>
                <a:gd name="T2" fmla="*/ 1 w 70"/>
                <a:gd name="T3" fmla="*/ 130 h 285"/>
                <a:gd name="T4" fmla="*/ 27 w 70"/>
                <a:gd name="T5" fmla="*/ 68 h 285"/>
                <a:gd name="T6" fmla="*/ 1 w 70"/>
                <a:gd name="T7" fmla="*/ 6 h 285"/>
                <a:gd name="T8" fmla="*/ 1 w 70"/>
                <a:gd name="T9" fmla="*/ 1 h 285"/>
                <a:gd name="T10" fmla="*/ 6 w 70"/>
                <a:gd name="T11" fmla="*/ 1 h 285"/>
                <a:gd name="T12" fmla="*/ 33 w 70"/>
                <a:gd name="T13" fmla="*/ 68 h 285"/>
                <a:gd name="T14" fmla="*/ 6 w 70"/>
                <a:gd name="T15" fmla="*/ 134 h 285"/>
                <a:gd name="T16" fmla="*/ 3 w 70"/>
                <a:gd name="T17" fmla="*/ 135 h 285"/>
                <a:gd name="T18" fmla="*/ 1 w 70"/>
                <a:gd name="T19" fmla="*/ 134 h 2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285"/>
                <a:gd name="T32" fmla="*/ 70 w 70"/>
                <a:gd name="T33" fmla="*/ 285 h 2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285">
                  <a:moveTo>
                    <a:pt x="3" y="283"/>
                  </a:moveTo>
                  <a:cubicBezTo>
                    <a:pt x="0" y="281"/>
                    <a:pt x="0" y="276"/>
                    <a:pt x="3" y="274"/>
                  </a:cubicBezTo>
                  <a:cubicBezTo>
                    <a:pt x="36" y="240"/>
                    <a:pt x="57" y="194"/>
                    <a:pt x="57" y="143"/>
                  </a:cubicBezTo>
                  <a:cubicBezTo>
                    <a:pt x="57" y="92"/>
                    <a:pt x="36" y="46"/>
                    <a:pt x="3" y="12"/>
                  </a:cubicBezTo>
                  <a:cubicBezTo>
                    <a:pt x="0" y="10"/>
                    <a:pt x="0" y="5"/>
                    <a:pt x="3" y="3"/>
                  </a:cubicBezTo>
                  <a:cubicBezTo>
                    <a:pt x="5" y="0"/>
                    <a:pt x="9" y="0"/>
                    <a:pt x="12" y="3"/>
                  </a:cubicBezTo>
                  <a:cubicBezTo>
                    <a:pt x="48" y="39"/>
                    <a:pt x="70" y="88"/>
                    <a:pt x="70" y="143"/>
                  </a:cubicBezTo>
                  <a:cubicBezTo>
                    <a:pt x="70" y="198"/>
                    <a:pt x="48" y="247"/>
                    <a:pt x="12" y="283"/>
                  </a:cubicBezTo>
                  <a:cubicBezTo>
                    <a:pt x="11" y="284"/>
                    <a:pt x="9" y="285"/>
                    <a:pt x="7" y="285"/>
                  </a:cubicBezTo>
                  <a:cubicBezTo>
                    <a:pt x="6" y="285"/>
                    <a:pt x="4" y="284"/>
                    <a:pt x="3" y="283"/>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19" name="Oval 24">
              <a:extLst>
                <a:ext uri="{FF2B5EF4-FFF2-40B4-BE49-F238E27FC236}">
                  <a16:creationId xmlns:a16="http://schemas.microsoft.com/office/drawing/2014/main" id="{0B144255-62DE-41C4-B169-74EB0E7A0D71}"/>
                </a:ext>
              </a:extLst>
            </p:cNvPr>
            <p:cNvSpPr>
              <a:spLocks noChangeArrowheads="1"/>
            </p:cNvSpPr>
            <p:nvPr/>
          </p:nvSpPr>
          <p:spPr bwMode="auto">
            <a:xfrm>
              <a:off x="4519" y="73"/>
              <a:ext cx="15" cy="40"/>
            </a:xfrm>
            <a:prstGeom prst="ellipse">
              <a:avLst/>
            </a:prstGeom>
            <a:solidFill>
              <a:srgbClr val="FFFFFF"/>
            </a:solidFill>
            <a:ln w="9525">
              <a:noFill/>
              <a:round/>
              <a:headEnd/>
              <a:tailEnd/>
            </a:ln>
          </p:spPr>
          <p:txBody>
            <a:bodyPr/>
            <a:lstStyle/>
            <a:p>
              <a:pPr defTabSz="609585" eaLnBrk="0" fontAlgn="base" hangingPunct="0">
                <a:lnSpc>
                  <a:spcPct val="90000"/>
                </a:lnSpc>
                <a:spcBef>
                  <a:spcPct val="30000"/>
                </a:spcBef>
                <a:spcAft>
                  <a:spcPct val="0"/>
                </a:spcAft>
                <a:buClr>
                  <a:srgbClr val="FFCC00"/>
                </a:buClr>
                <a:defRPr/>
              </a:pPr>
              <a:endParaRPr lang="en-US" sz="2400">
                <a:solidFill>
                  <a:srgbClr val="000000"/>
                </a:solidFill>
                <a:latin typeface="Arial" charset="0"/>
              </a:endParaRPr>
            </a:p>
          </p:txBody>
        </p:sp>
        <p:sp>
          <p:nvSpPr>
            <p:cNvPr id="120" name="Freeform 25">
              <a:extLst>
                <a:ext uri="{FF2B5EF4-FFF2-40B4-BE49-F238E27FC236}">
                  <a16:creationId xmlns:a16="http://schemas.microsoft.com/office/drawing/2014/main" id="{91A8C386-8395-4BE4-99EC-29B718E46081}"/>
                </a:ext>
              </a:extLst>
            </p:cNvPr>
            <p:cNvSpPr>
              <a:spLocks/>
            </p:cNvSpPr>
            <p:nvPr/>
          </p:nvSpPr>
          <p:spPr bwMode="auto">
            <a:xfrm>
              <a:off x="4530" y="73"/>
              <a:ext cx="21" cy="40"/>
            </a:xfrm>
            <a:custGeom>
              <a:avLst/>
              <a:gdLst>
                <a:gd name="T0" fmla="*/ 13 w 43"/>
                <a:gd name="T1" fmla="*/ 0 h 85"/>
                <a:gd name="T2" fmla="*/ 1 w 43"/>
                <a:gd name="T3" fmla="*/ 0 h 85"/>
                <a:gd name="T4" fmla="*/ 1 w 43"/>
                <a:gd name="T5" fmla="*/ 0 h 85"/>
                <a:gd name="T6" fmla="*/ 8 w 43"/>
                <a:gd name="T7" fmla="*/ 20 h 85"/>
                <a:gd name="T8" fmla="*/ 0 w 43"/>
                <a:gd name="T9" fmla="*/ 40 h 85"/>
                <a:gd name="T10" fmla="*/ 13 w 43"/>
                <a:gd name="T11" fmla="*/ 40 h 85"/>
                <a:gd name="T12" fmla="*/ 21 w 43"/>
                <a:gd name="T13" fmla="*/ 20 h 85"/>
                <a:gd name="T14" fmla="*/ 13 w 43"/>
                <a:gd name="T15" fmla="*/ 0 h 85"/>
                <a:gd name="T16" fmla="*/ 0 60000 65536"/>
                <a:gd name="T17" fmla="*/ 0 60000 65536"/>
                <a:gd name="T18" fmla="*/ 0 60000 65536"/>
                <a:gd name="T19" fmla="*/ 0 60000 65536"/>
                <a:gd name="T20" fmla="*/ 0 60000 65536"/>
                <a:gd name="T21" fmla="*/ 0 60000 65536"/>
                <a:gd name="T22" fmla="*/ 0 60000 65536"/>
                <a:gd name="T23" fmla="*/ 0 60000 65536"/>
                <a:gd name="T24" fmla="*/ 0 w 43"/>
                <a:gd name="T25" fmla="*/ 0 h 85"/>
                <a:gd name="T26" fmla="*/ 43 w 43"/>
                <a:gd name="T27" fmla="*/ 85 h 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 h="85">
                  <a:moveTo>
                    <a:pt x="27" y="0"/>
                  </a:moveTo>
                  <a:cubicBezTo>
                    <a:pt x="3" y="0"/>
                    <a:pt x="3" y="0"/>
                    <a:pt x="3" y="0"/>
                  </a:cubicBezTo>
                  <a:cubicBezTo>
                    <a:pt x="3" y="0"/>
                    <a:pt x="3" y="0"/>
                    <a:pt x="3" y="0"/>
                  </a:cubicBezTo>
                  <a:cubicBezTo>
                    <a:pt x="12" y="2"/>
                    <a:pt x="16" y="20"/>
                    <a:pt x="16" y="43"/>
                  </a:cubicBezTo>
                  <a:cubicBezTo>
                    <a:pt x="16" y="66"/>
                    <a:pt x="9" y="85"/>
                    <a:pt x="0" y="85"/>
                  </a:cubicBezTo>
                  <a:cubicBezTo>
                    <a:pt x="27" y="85"/>
                    <a:pt x="27" y="85"/>
                    <a:pt x="27" y="85"/>
                  </a:cubicBezTo>
                  <a:cubicBezTo>
                    <a:pt x="35" y="85"/>
                    <a:pt x="43" y="66"/>
                    <a:pt x="43" y="43"/>
                  </a:cubicBezTo>
                  <a:cubicBezTo>
                    <a:pt x="43" y="19"/>
                    <a:pt x="35" y="0"/>
                    <a:pt x="27" y="0"/>
                  </a:cubicBezTo>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21" name="Oval 26">
              <a:extLst>
                <a:ext uri="{FF2B5EF4-FFF2-40B4-BE49-F238E27FC236}">
                  <a16:creationId xmlns:a16="http://schemas.microsoft.com/office/drawing/2014/main" id="{DF851CAE-12AB-4BEF-A8EE-27372C397FC1}"/>
                </a:ext>
              </a:extLst>
            </p:cNvPr>
            <p:cNvSpPr>
              <a:spLocks noChangeArrowheads="1"/>
            </p:cNvSpPr>
            <p:nvPr/>
          </p:nvSpPr>
          <p:spPr bwMode="auto">
            <a:xfrm>
              <a:off x="4585" y="73"/>
              <a:ext cx="15" cy="40"/>
            </a:xfrm>
            <a:prstGeom prst="ellipse">
              <a:avLst/>
            </a:prstGeom>
            <a:solidFill>
              <a:srgbClr val="FFFFFF"/>
            </a:solidFill>
            <a:ln w="9525">
              <a:noFill/>
              <a:round/>
              <a:headEnd/>
              <a:tailEnd/>
            </a:ln>
          </p:spPr>
          <p:txBody>
            <a:bodyPr/>
            <a:lstStyle/>
            <a:p>
              <a:pPr defTabSz="609585" eaLnBrk="0" fontAlgn="base" hangingPunct="0">
                <a:lnSpc>
                  <a:spcPct val="90000"/>
                </a:lnSpc>
                <a:spcBef>
                  <a:spcPct val="30000"/>
                </a:spcBef>
                <a:spcAft>
                  <a:spcPct val="0"/>
                </a:spcAft>
                <a:buClr>
                  <a:srgbClr val="FFCC00"/>
                </a:buClr>
                <a:defRPr/>
              </a:pPr>
              <a:endParaRPr lang="en-US" sz="2400">
                <a:solidFill>
                  <a:srgbClr val="000000"/>
                </a:solidFill>
                <a:latin typeface="Arial" charset="0"/>
              </a:endParaRPr>
            </a:p>
          </p:txBody>
        </p:sp>
        <p:sp>
          <p:nvSpPr>
            <p:cNvPr id="122" name="Freeform 27">
              <a:extLst>
                <a:ext uri="{FF2B5EF4-FFF2-40B4-BE49-F238E27FC236}">
                  <a16:creationId xmlns:a16="http://schemas.microsoft.com/office/drawing/2014/main" id="{5120AEC1-3611-4D35-807A-86A98D410E5B}"/>
                </a:ext>
              </a:extLst>
            </p:cNvPr>
            <p:cNvSpPr>
              <a:spLocks/>
            </p:cNvSpPr>
            <p:nvPr/>
          </p:nvSpPr>
          <p:spPr bwMode="auto">
            <a:xfrm>
              <a:off x="4569" y="73"/>
              <a:ext cx="19" cy="40"/>
            </a:xfrm>
            <a:custGeom>
              <a:avLst/>
              <a:gdLst>
                <a:gd name="T0" fmla="*/ 7 w 42"/>
                <a:gd name="T1" fmla="*/ 0 h 85"/>
                <a:gd name="T2" fmla="*/ 18 w 42"/>
                <a:gd name="T3" fmla="*/ 0 h 85"/>
                <a:gd name="T4" fmla="*/ 18 w 42"/>
                <a:gd name="T5" fmla="*/ 0 h 85"/>
                <a:gd name="T6" fmla="*/ 12 w 42"/>
                <a:gd name="T7" fmla="*/ 20 h 85"/>
                <a:gd name="T8" fmla="*/ 19 w 42"/>
                <a:gd name="T9" fmla="*/ 40 h 85"/>
                <a:gd name="T10" fmla="*/ 7 w 42"/>
                <a:gd name="T11" fmla="*/ 40 h 85"/>
                <a:gd name="T12" fmla="*/ 0 w 42"/>
                <a:gd name="T13" fmla="*/ 20 h 85"/>
                <a:gd name="T14" fmla="*/ 7 w 42"/>
                <a:gd name="T15" fmla="*/ 0 h 85"/>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85"/>
                <a:gd name="T26" fmla="*/ 42 w 42"/>
                <a:gd name="T27" fmla="*/ 85 h 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85">
                  <a:moveTo>
                    <a:pt x="16" y="0"/>
                  </a:moveTo>
                  <a:cubicBezTo>
                    <a:pt x="39" y="0"/>
                    <a:pt x="39" y="0"/>
                    <a:pt x="39" y="0"/>
                  </a:cubicBezTo>
                  <a:cubicBezTo>
                    <a:pt x="39" y="0"/>
                    <a:pt x="39" y="0"/>
                    <a:pt x="39" y="0"/>
                  </a:cubicBezTo>
                  <a:cubicBezTo>
                    <a:pt x="31" y="2"/>
                    <a:pt x="26" y="20"/>
                    <a:pt x="26" y="43"/>
                  </a:cubicBezTo>
                  <a:cubicBezTo>
                    <a:pt x="26" y="66"/>
                    <a:pt x="34" y="85"/>
                    <a:pt x="42" y="85"/>
                  </a:cubicBezTo>
                  <a:cubicBezTo>
                    <a:pt x="16" y="85"/>
                    <a:pt x="16" y="85"/>
                    <a:pt x="16" y="85"/>
                  </a:cubicBezTo>
                  <a:cubicBezTo>
                    <a:pt x="7" y="85"/>
                    <a:pt x="0" y="66"/>
                    <a:pt x="0" y="43"/>
                  </a:cubicBezTo>
                  <a:cubicBezTo>
                    <a:pt x="0" y="19"/>
                    <a:pt x="7" y="0"/>
                    <a:pt x="16" y="0"/>
                  </a:cubicBezTo>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23" name="Freeform 28">
              <a:extLst>
                <a:ext uri="{FF2B5EF4-FFF2-40B4-BE49-F238E27FC236}">
                  <a16:creationId xmlns:a16="http://schemas.microsoft.com/office/drawing/2014/main" id="{E9B9CF2E-4846-4ACB-A4F4-65FCC7FF076C}"/>
                </a:ext>
              </a:extLst>
            </p:cNvPr>
            <p:cNvSpPr>
              <a:spLocks/>
            </p:cNvSpPr>
            <p:nvPr/>
          </p:nvSpPr>
          <p:spPr bwMode="auto">
            <a:xfrm>
              <a:off x="4494" y="65"/>
              <a:ext cx="17" cy="58"/>
            </a:xfrm>
            <a:custGeom>
              <a:avLst/>
              <a:gdLst>
                <a:gd name="T0" fmla="*/ 11 w 36"/>
                <a:gd name="T1" fmla="*/ 57 h 122"/>
                <a:gd name="T2" fmla="*/ 0 w 36"/>
                <a:gd name="T3" fmla="*/ 29 h 122"/>
                <a:gd name="T4" fmla="*/ 11 w 36"/>
                <a:gd name="T5" fmla="*/ 1 h 122"/>
                <a:gd name="T6" fmla="*/ 16 w 36"/>
                <a:gd name="T7" fmla="*/ 1 h 122"/>
                <a:gd name="T8" fmla="*/ 16 w 36"/>
                <a:gd name="T9" fmla="*/ 5 h 122"/>
                <a:gd name="T10" fmla="*/ 6 w 36"/>
                <a:gd name="T11" fmla="*/ 29 h 122"/>
                <a:gd name="T12" fmla="*/ 16 w 36"/>
                <a:gd name="T13" fmla="*/ 53 h 122"/>
                <a:gd name="T14" fmla="*/ 16 w 36"/>
                <a:gd name="T15" fmla="*/ 53 h 122"/>
                <a:gd name="T16" fmla="*/ 16 w 36"/>
                <a:gd name="T17" fmla="*/ 57 h 122"/>
                <a:gd name="T18" fmla="*/ 14 w 36"/>
                <a:gd name="T19" fmla="*/ 58 h 122"/>
                <a:gd name="T20" fmla="*/ 11 w 36"/>
                <a:gd name="T21" fmla="*/ 57 h 1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
                <a:gd name="T34" fmla="*/ 0 h 122"/>
                <a:gd name="T35" fmla="*/ 36 w 36"/>
                <a:gd name="T36" fmla="*/ 122 h 1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 h="122">
                  <a:moveTo>
                    <a:pt x="24" y="120"/>
                  </a:moveTo>
                  <a:cubicBezTo>
                    <a:pt x="9" y="105"/>
                    <a:pt x="0" y="84"/>
                    <a:pt x="0" y="61"/>
                  </a:cubicBezTo>
                  <a:cubicBezTo>
                    <a:pt x="0" y="38"/>
                    <a:pt x="9" y="17"/>
                    <a:pt x="24" y="2"/>
                  </a:cubicBezTo>
                  <a:cubicBezTo>
                    <a:pt x="27" y="0"/>
                    <a:pt x="31" y="0"/>
                    <a:pt x="34" y="2"/>
                  </a:cubicBezTo>
                  <a:cubicBezTo>
                    <a:pt x="36" y="5"/>
                    <a:pt x="36" y="9"/>
                    <a:pt x="34" y="11"/>
                  </a:cubicBezTo>
                  <a:cubicBezTo>
                    <a:pt x="21" y="24"/>
                    <a:pt x="13" y="42"/>
                    <a:pt x="13" y="61"/>
                  </a:cubicBezTo>
                  <a:cubicBezTo>
                    <a:pt x="13" y="80"/>
                    <a:pt x="21" y="98"/>
                    <a:pt x="34" y="111"/>
                  </a:cubicBezTo>
                  <a:cubicBezTo>
                    <a:pt x="34" y="111"/>
                    <a:pt x="34" y="111"/>
                    <a:pt x="34" y="111"/>
                  </a:cubicBezTo>
                  <a:cubicBezTo>
                    <a:pt x="36" y="113"/>
                    <a:pt x="36" y="117"/>
                    <a:pt x="34" y="120"/>
                  </a:cubicBezTo>
                  <a:cubicBezTo>
                    <a:pt x="32" y="121"/>
                    <a:pt x="31" y="122"/>
                    <a:pt x="29" y="122"/>
                  </a:cubicBezTo>
                  <a:cubicBezTo>
                    <a:pt x="27" y="122"/>
                    <a:pt x="26" y="121"/>
                    <a:pt x="24" y="120"/>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24" name="Freeform 29">
              <a:extLst>
                <a:ext uri="{FF2B5EF4-FFF2-40B4-BE49-F238E27FC236}">
                  <a16:creationId xmlns:a16="http://schemas.microsoft.com/office/drawing/2014/main" id="{F06DF916-EAA7-4B98-AB47-7D4D874E0DEF}"/>
                </a:ext>
              </a:extLst>
            </p:cNvPr>
            <p:cNvSpPr>
              <a:spLocks/>
            </p:cNvSpPr>
            <p:nvPr/>
          </p:nvSpPr>
          <p:spPr bwMode="auto">
            <a:xfrm>
              <a:off x="4479" y="52"/>
              <a:ext cx="22" cy="84"/>
            </a:xfrm>
            <a:custGeom>
              <a:avLst/>
              <a:gdLst>
                <a:gd name="T0" fmla="*/ 16 w 47"/>
                <a:gd name="T1" fmla="*/ 83 h 176"/>
                <a:gd name="T2" fmla="*/ 0 w 47"/>
                <a:gd name="T3" fmla="*/ 42 h 176"/>
                <a:gd name="T4" fmla="*/ 16 w 47"/>
                <a:gd name="T5" fmla="*/ 1 h 176"/>
                <a:gd name="T6" fmla="*/ 16 w 47"/>
                <a:gd name="T7" fmla="*/ 1 h 176"/>
                <a:gd name="T8" fmla="*/ 21 w 47"/>
                <a:gd name="T9" fmla="*/ 1 h 176"/>
                <a:gd name="T10" fmla="*/ 21 w 47"/>
                <a:gd name="T11" fmla="*/ 5 h 176"/>
                <a:gd name="T12" fmla="*/ 6 w 47"/>
                <a:gd name="T13" fmla="*/ 42 h 176"/>
                <a:gd name="T14" fmla="*/ 21 w 47"/>
                <a:gd name="T15" fmla="*/ 79 h 176"/>
                <a:gd name="T16" fmla="*/ 21 w 47"/>
                <a:gd name="T17" fmla="*/ 83 h 176"/>
                <a:gd name="T18" fmla="*/ 19 w 47"/>
                <a:gd name="T19" fmla="*/ 84 h 176"/>
                <a:gd name="T20" fmla="*/ 16 w 47"/>
                <a:gd name="T21" fmla="*/ 83 h 1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
                <a:gd name="T34" fmla="*/ 0 h 176"/>
                <a:gd name="T35" fmla="*/ 47 w 47"/>
                <a:gd name="T36" fmla="*/ 176 h 1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 h="176">
                  <a:moveTo>
                    <a:pt x="35" y="174"/>
                  </a:moveTo>
                  <a:cubicBezTo>
                    <a:pt x="13" y="152"/>
                    <a:pt x="0" y="122"/>
                    <a:pt x="0" y="88"/>
                  </a:cubicBezTo>
                  <a:cubicBezTo>
                    <a:pt x="0" y="55"/>
                    <a:pt x="13" y="24"/>
                    <a:pt x="35" y="2"/>
                  </a:cubicBezTo>
                  <a:cubicBezTo>
                    <a:pt x="35" y="2"/>
                    <a:pt x="35" y="2"/>
                    <a:pt x="35" y="2"/>
                  </a:cubicBezTo>
                  <a:cubicBezTo>
                    <a:pt x="38" y="0"/>
                    <a:pt x="42" y="0"/>
                    <a:pt x="44" y="2"/>
                  </a:cubicBezTo>
                  <a:cubicBezTo>
                    <a:pt x="47" y="5"/>
                    <a:pt x="47" y="9"/>
                    <a:pt x="44" y="11"/>
                  </a:cubicBezTo>
                  <a:cubicBezTo>
                    <a:pt x="25" y="31"/>
                    <a:pt x="13" y="58"/>
                    <a:pt x="13" y="88"/>
                  </a:cubicBezTo>
                  <a:cubicBezTo>
                    <a:pt x="13" y="118"/>
                    <a:pt x="25" y="145"/>
                    <a:pt x="44" y="165"/>
                  </a:cubicBezTo>
                  <a:cubicBezTo>
                    <a:pt x="47" y="167"/>
                    <a:pt x="47" y="171"/>
                    <a:pt x="44" y="174"/>
                  </a:cubicBezTo>
                  <a:cubicBezTo>
                    <a:pt x="43" y="175"/>
                    <a:pt x="42" y="176"/>
                    <a:pt x="40" y="176"/>
                  </a:cubicBezTo>
                  <a:cubicBezTo>
                    <a:pt x="38" y="176"/>
                    <a:pt x="37" y="175"/>
                    <a:pt x="35" y="174"/>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25" name="Freeform 30">
              <a:extLst>
                <a:ext uri="{FF2B5EF4-FFF2-40B4-BE49-F238E27FC236}">
                  <a16:creationId xmlns:a16="http://schemas.microsoft.com/office/drawing/2014/main" id="{9FE64C41-52F4-433E-8B61-60A2A4DAF61D}"/>
                </a:ext>
              </a:extLst>
            </p:cNvPr>
            <p:cNvSpPr>
              <a:spLocks/>
            </p:cNvSpPr>
            <p:nvPr/>
          </p:nvSpPr>
          <p:spPr bwMode="auto">
            <a:xfrm>
              <a:off x="4463" y="39"/>
              <a:ext cx="28" cy="109"/>
            </a:xfrm>
            <a:custGeom>
              <a:avLst/>
              <a:gdLst>
                <a:gd name="T0" fmla="*/ 22 w 59"/>
                <a:gd name="T1" fmla="*/ 108 h 231"/>
                <a:gd name="T2" fmla="*/ 0 w 59"/>
                <a:gd name="T3" fmla="*/ 55 h 231"/>
                <a:gd name="T4" fmla="*/ 22 w 59"/>
                <a:gd name="T5" fmla="*/ 1 h 231"/>
                <a:gd name="T6" fmla="*/ 27 w 59"/>
                <a:gd name="T7" fmla="*/ 1 h 231"/>
                <a:gd name="T8" fmla="*/ 27 w 59"/>
                <a:gd name="T9" fmla="*/ 6 h 231"/>
                <a:gd name="T10" fmla="*/ 6 w 59"/>
                <a:gd name="T11" fmla="*/ 55 h 231"/>
                <a:gd name="T12" fmla="*/ 27 w 59"/>
                <a:gd name="T13" fmla="*/ 104 h 231"/>
                <a:gd name="T14" fmla="*/ 27 w 59"/>
                <a:gd name="T15" fmla="*/ 104 h 231"/>
                <a:gd name="T16" fmla="*/ 27 w 59"/>
                <a:gd name="T17" fmla="*/ 108 h 231"/>
                <a:gd name="T18" fmla="*/ 25 w 59"/>
                <a:gd name="T19" fmla="*/ 109 h 231"/>
                <a:gd name="T20" fmla="*/ 22 w 59"/>
                <a:gd name="T21" fmla="*/ 108 h 2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9"/>
                <a:gd name="T34" fmla="*/ 0 h 231"/>
                <a:gd name="T35" fmla="*/ 59 w 59"/>
                <a:gd name="T36" fmla="*/ 231 h 2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9" h="231">
                  <a:moveTo>
                    <a:pt x="47" y="229"/>
                  </a:moveTo>
                  <a:cubicBezTo>
                    <a:pt x="18" y="200"/>
                    <a:pt x="0" y="160"/>
                    <a:pt x="0" y="116"/>
                  </a:cubicBezTo>
                  <a:cubicBezTo>
                    <a:pt x="0" y="72"/>
                    <a:pt x="18" y="32"/>
                    <a:pt x="47" y="3"/>
                  </a:cubicBezTo>
                  <a:cubicBezTo>
                    <a:pt x="50" y="0"/>
                    <a:pt x="54" y="0"/>
                    <a:pt x="56" y="3"/>
                  </a:cubicBezTo>
                  <a:cubicBezTo>
                    <a:pt x="59" y="6"/>
                    <a:pt x="59" y="10"/>
                    <a:pt x="56" y="12"/>
                  </a:cubicBezTo>
                  <a:cubicBezTo>
                    <a:pt x="30" y="39"/>
                    <a:pt x="13" y="75"/>
                    <a:pt x="13" y="116"/>
                  </a:cubicBezTo>
                  <a:cubicBezTo>
                    <a:pt x="13" y="157"/>
                    <a:pt x="30" y="193"/>
                    <a:pt x="56" y="220"/>
                  </a:cubicBezTo>
                  <a:cubicBezTo>
                    <a:pt x="56" y="220"/>
                    <a:pt x="56" y="220"/>
                    <a:pt x="56" y="220"/>
                  </a:cubicBezTo>
                  <a:cubicBezTo>
                    <a:pt x="59" y="222"/>
                    <a:pt x="59" y="226"/>
                    <a:pt x="56" y="229"/>
                  </a:cubicBezTo>
                  <a:cubicBezTo>
                    <a:pt x="55" y="230"/>
                    <a:pt x="53" y="231"/>
                    <a:pt x="52" y="231"/>
                  </a:cubicBezTo>
                  <a:cubicBezTo>
                    <a:pt x="50" y="231"/>
                    <a:pt x="48" y="230"/>
                    <a:pt x="47" y="229"/>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26" name="Freeform 31">
              <a:extLst>
                <a:ext uri="{FF2B5EF4-FFF2-40B4-BE49-F238E27FC236}">
                  <a16:creationId xmlns:a16="http://schemas.microsoft.com/office/drawing/2014/main" id="{DD3736DF-121B-46F3-B21C-91D14EC3B015}"/>
                </a:ext>
              </a:extLst>
            </p:cNvPr>
            <p:cNvSpPr>
              <a:spLocks/>
            </p:cNvSpPr>
            <p:nvPr/>
          </p:nvSpPr>
          <p:spPr bwMode="auto">
            <a:xfrm>
              <a:off x="4447" y="26"/>
              <a:ext cx="33" cy="135"/>
            </a:xfrm>
            <a:custGeom>
              <a:avLst/>
              <a:gdLst>
                <a:gd name="T0" fmla="*/ 27 w 70"/>
                <a:gd name="T1" fmla="*/ 134 h 285"/>
                <a:gd name="T2" fmla="*/ 0 w 70"/>
                <a:gd name="T3" fmla="*/ 68 h 285"/>
                <a:gd name="T4" fmla="*/ 27 w 70"/>
                <a:gd name="T5" fmla="*/ 1 h 285"/>
                <a:gd name="T6" fmla="*/ 27 w 70"/>
                <a:gd name="T7" fmla="*/ 1 h 285"/>
                <a:gd name="T8" fmla="*/ 32 w 70"/>
                <a:gd name="T9" fmla="*/ 1 h 285"/>
                <a:gd name="T10" fmla="*/ 32 w 70"/>
                <a:gd name="T11" fmla="*/ 6 h 285"/>
                <a:gd name="T12" fmla="*/ 6 w 70"/>
                <a:gd name="T13" fmla="*/ 68 h 285"/>
                <a:gd name="T14" fmla="*/ 32 w 70"/>
                <a:gd name="T15" fmla="*/ 130 h 285"/>
                <a:gd name="T16" fmla="*/ 32 w 70"/>
                <a:gd name="T17" fmla="*/ 134 h 285"/>
                <a:gd name="T18" fmla="*/ 29 w 70"/>
                <a:gd name="T19" fmla="*/ 135 h 285"/>
                <a:gd name="T20" fmla="*/ 27 w 70"/>
                <a:gd name="T21" fmla="*/ 134 h 2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0"/>
                <a:gd name="T34" fmla="*/ 0 h 285"/>
                <a:gd name="T35" fmla="*/ 70 w 70"/>
                <a:gd name="T36" fmla="*/ 285 h 28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0" h="285">
                  <a:moveTo>
                    <a:pt x="58" y="283"/>
                  </a:moveTo>
                  <a:cubicBezTo>
                    <a:pt x="22" y="247"/>
                    <a:pt x="0" y="198"/>
                    <a:pt x="0" y="143"/>
                  </a:cubicBezTo>
                  <a:cubicBezTo>
                    <a:pt x="0" y="88"/>
                    <a:pt x="22" y="39"/>
                    <a:pt x="58" y="3"/>
                  </a:cubicBezTo>
                  <a:cubicBezTo>
                    <a:pt x="58" y="3"/>
                    <a:pt x="58" y="3"/>
                    <a:pt x="58" y="3"/>
                  </a:cubicBezTo>
                  <a:cubicBezTo>
                    <a:pt x="60" y="0"/>
                    <a:pt x="64" y="0"/>
                    <a:pt x="67" y="3"/>
                  </a:cubicBezTo>
                  <a:cubicBezTo>
                    <a:pt x="70" y="5"/>
                    <a:pt x="70" y="10"/>
                    <a:pt x="67" y="12"/>
                  </a:cubicBezTo>
                  <a:cubicBezTo>
                    <a:pt x="34" y="46"/>
                    <a:pt x="13" y="92"/>
                    <a:pt x="13" y="143"/>
                  </a:cubicBezTo>
                  <a:cubicBezTo>
                    <a:pt x="13" y="194"/>
                    <a:pt x="34" y="240"/>
                    <a:pt x="67" y="274"/>
                  </a:cubicBezTo>
                  <a:cubicBezTo>
                    <a:pt x="70" y="276"/>
                    <a:pt x="70" y="281"/>
                    <a:pt x="67" y="283"/>
                  </a:cubicBezTo>
                  <a:cubicBezTo>
                    <a:pt x="66" y="284"/>
                    <a:pt x="64" y="285"/>
                    <a:pt x="62" y="285"/>
                  </a:cubicBezTo>
                  <a:cubicBezTo>
                    <a:pt x="61" y="285"/>
                    <a:pt x="59" y="284"/>
                    <a:pt x="58" y="283"/>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27" name="Freeform 32">
              <a:extLst>
                <a:ext uri="{FF2B5EF4-FFF2-40B4-BE49-F238E27FC236}">
                  <a16:creationId xmlns:a16="http://schemas.microsoft.com/office/drawing/2014/main" id="{3477B308-10B8-4BA7-90F8-59128083D915}"/>
                </a:ext>
              </a:extLst>
            </p:cNvPr>
            <p:cNvSpPr>
              <a:spLocks/>
            </p:cNvSpPr>
            <p:nvPr/>
          </p:nvSpPr>
          <p:spPr bwMode="auto">
            <a:xfrm>
              <a:off x="4538" y="86"/>
              <a:ext cx="43" cy="164"/>
            </a:xfrm>
            <a:custGeom>
              <a:avLst/>
              <a:gdLst>
                <a:gd name="T0" fmla="*/ 25 w 91"/>
                <a:gd name="T1" fmla="*/ 82 h 346"/>
                <a:gd name="T2" fmla="*/ 25 w 91"/>
                <a:gd name="T3" fmla="*/ 3 h 346"/>
                <a:gd name="T4" fmla="*/ 22 w 91"/>
                <a:gd name="T5" fmla="*/ 0 h 346"/>
                <a:gd name="T6" fmla="*/ 19 w 91"/>
                <a:gd name="T7" fmla="*/ 3 h 346"/>
                <a:gd name="T8" fmla="*/ 19 w 91"/>
                <a:gd name="T9" fmla="*/ 83 h 346"/>
                <a:gd name="T10" fmla="*/ 0 w 91"/>
                <a:gd name="T11" fmla="*/ 164 h 346"/>
                <a:gd name="T12" fmla="*/ 6 w 91"/>
                <a:gd name="T13" fmla="*/ 164 h 346"/>
                <a:gd name="T14" fmla="*/ 19 w 91"/>
                <a:gd name="T15" fmla="*/ 110 h 346"/>
                <a:gd name="T16" fmla="*/ 19 w 91"/>
                <a:gd name="T17" fmla="*/ 164 h 346"/>
                <a:gd name="T18" fmla="*/ 25 w 91"/>
                <a:gd name="T19" fmla="*/ 164 h 346"/>
                <a:gd name="T20" fmla="*/ 25 w 91"/>
                <a:gd name="T21" fmla="*/ 110 h 346"/>
                <a:gd name="T22" fmla="*/ 37 w 91"/>
                <a:gd name="T23" fmla="*/ 164 h 346"/>
                <a:gd name="T24" fmla="*/ 43 w 91"/>
                <a:gd name="T25" fmla="*/ 164 h 346"/>
                <a:gd name="T26" fmla="*/ 25 w 91"/>
                <a:gd name="T27" fmla="*/ 82 h 346"/>
                <a:gd name="T28" fmla="*/ 25 w 91"/>
                <a:gd name="T29" fmla="*/ 82 h 3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1"/>
                <a:gd name="T46" fmla="*/ 0 h 346"/>
                <a:gd name="T47" fmla="*/ 91 w 91"/>
                <a:gd name="T48" fmla="*/ 346 h 3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1" h="346">
                  <a:moveTo>
                    <a:pt x="53" y="173"/>
                  </a:moveTo>
                  <a:cubicBezTo>
                    <a:pt x="53" y="6"/>
                    <a:pt x="53" y="6"/>
                    <a:pt x="53" y="6"/>
                  </a:cubicBezTo>
                  <a:cubicBezTo>
                    <a:pt x="53" y="3"/>
                    <a:pt x="50" y="0"/>
                    <a:pt x="46" y="0"/>
                  </a:cubicBezTo>
                  <a:cubicBezTo>
                    <a:pt x="43" y="0"/>
                    <a:pt x="40" y="3"/>
                    <a:pt x="40" y="6"/>
                  </a:cubicBezTo>
                  <a:cubicBezTo>
                    <a:pt x="40" y="175"/>
                    <a:pt x="40" y="175"/>
                    <a:pt x="40" y="175"/>
                  </a:cubicBezTo>
                  <a:cubicBezTo>
                    <a:pt x="0" y="346"/>
                    <a:pt x="0" y="346"/>
                    <a:pt x="0" y="346"/>
                  </a:cubicBezTo>
                  <a:cubicBezTo>
                    <a:pt x="13" y="346"/>
                    <a:pt x="13" y="346"/>
                    <a:pt x="13" y="346"/>
                  </a:cubicBezTo>
                  <a:cubicBezTo>
                    <a:pt x="40" y="232"/>
                    <a:pt x="40" y="232"/>
                    <a:pt x="40" y="232"/>
                  </a:cubicBezTo>
                  <a:cubicBezTo>
                    <a:pt x="40" y="346"/>
                    <a:pt x="40" y="346"/>
                    <a:pt x="40" y="346"/>
                  </a:cubicBezTo>
                  <a:cubicBezTo>
                    <a:pt x="53" y="346"/>
                    <a:pt x="53" y="346"/>
                    <a:pt x="53" y="346"/>
                  </a:cubicBezTo>
                  <a:cubicBezTo>
                    <a:pt x="53" y="233"/>
                    <a:pt x="53" y="233"/>
                    <a:pt x="53" y="233"/>
                  </a:cubicBezTo>
                  <a:cubicBezTo>
                    <a:pt x="78" y="346"/>
                    <a:pt x="78" y="346"/>
                    <a:pt x="78" y="346"/>
                  </a:cubicBezTo>
                  <a:cubicBezTo>
                    <a:pt x="91" y="346"/>
                    <a:pt x="91" y="346"/>
                    <a:pt x="91" y="346"/>
                  </a:cubicBezTo>
                  <a:cubicBezTo>
                    <a:pt x="53" y="174"/>
                    <a:pt x="53" y="174"/>
                    <a:pt x="53" y="174"/>
                  </a:cubicBezTo>
                  <a:lnTo>
                    <a:pt x="53" y="173"/>
                  </a:ln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grpSp>
      <p:grpSp>
        <p:nvGrpSpPr>
          <p:cNvPr id="132" name="Group 513">
            <a:extLst>
              <a:ext uri="{FF2B5EF4-FFF2-40B4-BE49-F238E27FC236}">
                <a16:creationId xmlns:a16="http://schemas.microsoft.com/office/drawing/2014/main" id="{2E495A42-8236-465E-B155-C3C47875E654}"/>
              </a:ext>
            </a:extLst>
          </p:cNvPr>
          <p:cNvGrpSpPr>
            <a:grpSpLocks/>
          </p:cNvGrpSpPr>
          <p:nvPr/>
        </p:nvGrpSpPr>
        <p:grpSpPr bwMode="auto">
          <a:xfrm>
            <a:off x="640218" y="1379923"/>
            <a:ext cx="386001" cy="400436"/>
            <a:chOff x="4726" y="613"/>
            <a:chExt cx="262" cy="262"/>
          </a:xfrm>
        </p:grpSpPr>
        <p:sp>
          <p:nvSpPr>
            <p:cNvPr id="133" name="Freeform 514">
              <a:extLst>
                <a:ext uri="{FF2B5EF4-FFF2-40B4-BE49-F238E27FC236}">
                  <a16:creationId xmlns:a16="http://schemas.microsoft.com/office/drawing/2014/main" id="{6070831A-FE58-4DC9-9E8D-DDA7330B397A}"/>
                </a:ext>
              </a:extLst>
            </p:cNvPr>
            <p:cNvSpPr>
              <a:spLocks/>
            </p:cNvSpPr>
            <p:nvPr/>
          </p:nvSpPr>
          <p:spPr bwMode="auto">
            <a:xfrm>
              <a:off x="4726" y="613"/>
              <a:ext cx="262" cy="262"/>
            </a:xfrm>
            <a:custGeom>
              <a:avLst/>
              <a:gdLst>
                <a:gd name="T0" fmla="*/ 262 w 554"/>
                <a:gd name="T1" fmla="*/ 233 h 554"/>
                <a:gd name="T2" fmla="*/ 232 w 554"/>
                <a:gd name="T3" fmla="*/ 262 h 554"/>
                <a:gd name="T4" fmla="*/ 29 w 554"/>
                <a:gd name="T5" fmla="*/ 262 h 554"/>
                <a:gd name="T6" fmla="*/ 0 w 554"/>
                <a:gd name="T7" fmla="*/ 233 h 554"/>
                <a:gd name="T8" fmla="*/ 0 w 554"/>
                <a:gd name="T9" fmla="*/ 30 h 554"/>
                <a:gd name="T10" fmla="*/ 29 w 554"/>
                <a:gd name="T11" fmla="*/ 0 h 554"/>
                <a:gd name="T12" fmla="*/ 232 w 554"/>
                <a:gd name="T13" fmla="*/ 0 h 554"/>
                <a:gd name="T14" fmla="*/ 262 w 554"/>
                <a:gd name="T15" fmla="*/ 30 h 554"/>
                <a:gd name="T16" fmla="*/ 262 w 554"/>
                <a:gd name="T17" fmla="*/ 233 h 5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4"/>
                <a:gd name="T28" fmla="*/ 0 h 554"/>
                <a:gd name="T29" fmla="*/ 554 w 554"/>
                <a:gd name="T30" fmla="*/ 554 h 5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4" h="554">
                  <a:moveTo>
                    <a:pt x="554" y="492"/>
                  </a:moveTo>
                  <a:cubicBezTo>
                    <a:pt x="554" y="526"/>
                    <a:pt x="526" y="554"/>
                    <a:pt x="491" y="554"/>
                  </a:cubicBezTo>
                  <a:cubicBezTo>
                    <a:pt x="62" y="554"/>
                    <a:pt x="62" y="554"/>
                    <a:pt x="62" y="554"/>
                  </a:cubicBezTo>
                  <a:cubicBezTo>
                    <a:pt x="28" y="554"/>
                    <a:pt x="0" y="526"/>
                    <a:pt x="0" y="492"/>
                  </a:cubicBezTo>
                  <a:cubicBezTo>
                    <a:pt x="0" y="63"/>
                    <a:pt x="0" y="63"/>
                    <a:pt x="0" y="63"/>
                  </a:cubicBezTo>
                  <a:cubicBezTo>
                    <a:pt x="0" y="28"/>
                    <a:pt x="28" y="0"/>
                    <a:pt x="62" y="0"/>
                  </a:cubicBezTo>
                  <a:cubicBezTo>
                    <a:pt x="491" y="0"/>
                    <a:pt x="491" y="0"/>
                    <a:pt x="491" y="0"/>
                  </a:cubicBezTo>
                  <a:cubicBezTo>
                    <a:pt x="526" y="0"/>
                    <a:pt x="554" y="28"/>
                    <a:pt x="554" y="63"/>
                  </a:cubicBezTo>
                  <a:lnTo>
                    <a:pt x="554" y="492"/>
                  </a:lnTo>
                  <a:close/>
                </a:path>
              </a:pathLst>
            </a:custGeom>
            <a:solidFill>
              <a:schemeClr val="tx2"/>
            </a:solidFill>
            <a:ln w="9525">
              <a:solidFill>
                <a:schemeClr val="tx2"/>
              </a:solid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34" name="Freeform 516">
              <a:extLst>
                <a:ext uri="{FF2B5EF4-FFF2-40B4-BE49-F238E27FC236}">
                  <a16:creationId xmlns:a16="http://schemas.microsoft.com/office/drawing/2014/main" id="{5446B097-4B24-432B-BC9B-7EC075212E6C}"/>
                </a:ext>
              </a:extLst>
            </p:cNvPr>
            <p:cNvSpPr>
              <a:spLocks/>
            </p:cNvSpPr>
            <p:nvPr/>
          </p:nvSpPr>
          <p:spPr bwMode="auto">
            <a:xfrm>
              <a:off x="4795" y="635"/>
              <a:ext cx="124" cy="218"/>
            </a:xfrm>
            <a:custGeom>
              <a:avLst/>
              <a:gdLst>
                <a:gd name="T0" fmla="*/ 124 w 261"/>
                <a:gd name="T1" fmla="*/ 182 h 462"/>
                <a:gd name="T2" fmla="*/ 86 w 261"/>
                <a:gd name="T3" fmla="*/ 218 h 462"/>
                <a:gd name="T4" fmla="*/ 39 w 261"/>
                <a:gd name="T5" fmla="*/ 218 h 462"/>
                <a:gd name="T6" fmla="*/ 0 w 261"/>
                <a:gd name="T7" fmla="*/ 182 h 462"/>
                <a:gd name="T8" fmla="*/ 0 w 261"/>
                <a:gd name="T9" fmla="*/ 36 h 462"/>
                <a:gd name="T10" fmla="*/ 39 w 261"/>
                <a:gd name="T11" fmla="*/ 0 h 462"/>
                <a:gd name="T12" fmla="*/ 86 w 261"/>
                <a:gd name="T13" fmla="*/ 0 h 462"/>
                <a:gd name="T14" fmla="*/ 124 w 261"/>
                <a:gd name="T15" fmla="*/ 36 h 462"/>
                <a:gd name="T16" fmla="*/ 124 w 261"/>
                <a:gd name="T17" fmla="*/ 182 h 4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1"/>
                <a:gd name="T28" fmla="*/ 0 h 462"/>
                <a:gd name="T29" fmla="*/ 261 w 261"/>
                <a:gd name="T30" fmla="*/ 462 h 4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1" h="462">
                  <a:moveTo>
                    <a:pt x="261" y="385"/>
                  </a:moveTo>
                  <a:cubicBezTo>
                    <a:pt x="261" y="428"/>
                    <a:pt x="225" y="462"/>
                    <a:pt x="180" y="462"/>
                  </a:cubicBezTo>
                  <a:cubicBezTo>
                    <a:pt x="82" y="462"/>
                    <a:pt x="82" y="462"/>
                    <a:pt x="82" y="462"/>
                  </a:cubicBezTo>
                  <a:cubicBezTo>
                    <a:pt x="37" y="462"/>
                    <a:pt x="0" y="428"/>
                    <a:pt x="0" y="385"/>
                  </a:cubicBezTo>
                  <a:cubicBezTo>
                    <a:pt x="0" y="77"/>
                    <a:pt x="0" y="77"/>
                    <a:pt x="0" y="77"/>
                  </a:cubicBezTo>
                  <a:cubicBezTo>
                    <a:pt x="0" y="35"/>
                    <a:pt x="37" y="0"/>
                    <a:pt x="82" y="0"/>
                  </a:cubicBezTo>
                  <a:cubicBezTo>
                    <a:pt x="180" y="0"/>
                    <a:pt x="180" y="0"/>
                    <a:pt x="180" y="0"/>
                  </a:cubicBezTo>
                  <a:cubicBezTo>
                    <a:pt x="225" y="0"/>
                    <a:pt x="261" y="35"/>
                    <a:pt x="261" y="77"/>
                  </a:cubicBezTo>
                  <a:lnTo>
                    <a:pt x="261" y="385"/>
                  </a:ln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35" name="Freeform 517">
              <a:extLst>
                <a:ext uri="{FF2B5EF4-FFF2-40B4-BE49-F238E27FC236}">
                  <a16:creationId xmlns:a16="http://schemas.microsoft.com/office/drawing/2014/main" id="{A5403438-E63B-476B-BE44-992F3CC7C620}"/>
                </a:ext>
              </a:extLst>
            </p:cNvPr>
            <p:cNvSpPr>
              <a:spLocks noEditPoints="1"/>
            </p:cNvSpPr>
            <p:nvPr/>
          </p:nvSpPr>
          <p:spPr bwMode="auto">
            <a:xfrm>
              <a:off x="4793" y="632"/>
              <a:ext cx="129" cy="224"/>
            </a:xfrm>
            <a:custGeom>
              <a:avLst/>
              <a:gdLst>
                <a:gd name="T0" fmla="*/ 41 w 274"/>
                <a:gd name="T1" fmla="*/ 224 h 474"/>
                <a:gd name="T2" fmla="*/ 0 w 274"/>
                <a:gd name="T3" fmla="*/ 185 h 474"/>
                <a:gd name="T4" fmla="*/ 0 w 274"/>
                <a:gd name="T5" fmla="*/ 39 h 474"/>
                <a:gd name="T6" fmla="*/ 41 w 274"/>
                <a:gd name="T7" fmla="*/ 0 h 474"/>
                <a:gd name="T8" fmla="*/ 88 w 274"/>
                <a:gd name="T9" fmla="*/ 0 h 474"/>
                <a:gd name="T10" fmla="*/ 129 w 274"/>
                <a:gd name="T11" fmla="*/ 39 h 474"/>
                <a:gd name="T12" fmla="*/ 129 w 274"/>
                <a:gd name="T13" fmla="*/ 185 h 474"/>
                <a:gd name="T14" fmla="*/ 129 w 274"/>
                <a:gd name="T15" fmla="*/ 185 h 474"/>
                <a:gd name="T16" fmla="*/ 88 w 274"/>
                <a:gd name="T17" fmla="*/ 224 h 474"/>
                <a:gd name="T18" fmla="*/ 41 w 274"/>
                <a:gd name="T19" fmla="*/ 224 h 474"/>
                <a:gd name="T20" fmla="*/ 6 w 274"/>
                <a:gd name="T21" fmla="*/ 39 h 474"/>
                <a:gd name="T22" fmla="*/ 6 w 274"/>
                <a:gd name="T23" fmla="*/ 185 h 474"/>
                <a:gd name="T24" fmla="*/ 41 w 274"/>
                <a:gd name="T25" fmla="*/ 218 h 474"/>
                <a:gd name="T26" fmla="*/ 88 w 274"/>
                <a:gd name="T27" fmla="*/ 218 h 474"/>
                <a:gd name="T28" fmla="*/ 123 w 274"/>
                <a:gd name="T29" fmla="*/ 185 h 474"/>
                <a:gd name="T30" fmla="*/ 123 w 274"/>
                <a:gd name="T31" fmla="*/ 185 h 474"/>
                <a:gd name="T32" fmla="*/ 123 w 274"/>
                <a:gd name="T33" fmla="*/ 39 h 474"/>
                <a:gd name="T34" fmla="*/ 88 w 274"/>
                <a:gd name="T35" fmla="*/ 6 h 474"/>
                <a:gd name="T36" fmla="*/ 41 w 274"/>
                <a:gd name="T37" fmla="*/ 6 h 474"/>
                <a:gd name="T38" fmla="*/ 6 w 274"/>
                <a:gd name="T39" fmla="*/ 39 h 47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74"/>
                <a:gd name="T61" fmla="*/ 0 h 474"/>
                <a:gd name="T62" fmla="*/ 274 w 274"/>
                <a:gd name="T63" fmla="*/ 474 h 47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74" h="474">
                  <a:moveTo>
                    <a:pt x="88" y="474"/>
                  </a:moveTo>
                  <a:cubicBezTo>
                    <a:pt x="40" y="474"/>
                    <a:pt x="0" y="437"/>
                    <a:pt x="0" y="391"/>
                  </a:cubicBezTo>
                  <a:cubicBezTo>
                    <a:pt x="0" y="83"/>
                    <a:pt x="0" y="83"/>
                    <a:pt x="0" y="83"/>
                  </a:cubicBezTo>
                  <a:cubicBezTo>
                    <a:pt x="0" y="37"/>
                    <a:pt x="40" y="0"/>
                    <a:pt x="88" y="0"/>
                  </a:cubicBezTo>
                  <a:cubicBezTo>
                    <a:pt x="186" y="0"/>
                    <a:pt x="186" y="0"/>
                    <a:pt x="186" y="0"/>
                  </a:cubicBezTo>
                  <a:cubicBezTo>
                    <a:pt x="234" y="0"/>
                    <a:pt x="274" y="37"/>
                    <a:pt x="274" y="83"/>
                  </a:cubicBezTo>
                  <a:cubicBezTo>
                    <a:pt x="274" y="391"/>
                    <a:pt x="274" y="391"/>
                    <a:pt x="274" y="391"/>
                  </a:cubicBezTo>
                  <a:cubicBezTo>
                    <a:pt x="274" y="391"/>
                    <a:pt x="274" y="391"/>
                    <a:pt x="274" y="391"/>
                  </a:cubicBezTo>
                  <a:cubicBezTo>
                    <a:pt x="274" y="437"/>
                    <a:pt x="234" y="474"/>
                    <a:pt x="186" y="474"/>
                  </a:cubicBezTo>
                  <a:lnTo>
                    <a:pt x="88" y="474"/>
                  </a:lnTo>
                  <a:close/>
                  <a:moveTo>
                    <a:pt x="13" y="83"/>
                  </a:moveTo>
                  <a:cubicBezTo>
                    <a:pt x="13" y="391"/>
                    <a:pt x="13" y="391"/>
                    <a:pt x="13" y="391"/>
                  </a:cubicBezTo>
                  <a:cubicBezTo>
                    <a:pt x="13" y="430"/>
                    <a:pt x="46" y="461"/>
                    <a:pt x="88" y="461"/>
                  </a:cubicBezTo>
                  <a:cubicBezTo>
                    <a:pt x="186" y="461"/>
                    <a:pt x="186" y="461"/>
                    <a:pt x="186" y="461"/>
                  </a:cubicBezTo>
                  <a:cubicBezTo>
                    <a:pt x="227" y="461"/>
                    <a:pt x="260" y="430"/>
                    <a:pt x="261" y="391"/>
                  </a:cubicBezTo>
                  <a:cubicBezTo>
                    <a:pt x="261" y="391"/>
                    <a:pt x="261" y="391"/>
                    <a:pt x="261" y="391"/>
                  </a:cubicBezTo>
                  <a:cubicBezTo>
                    <a:pt x="261" y="83"/>
                    <a:pt x="261" y="83"/>
                    <a:pt x="261" y="83"/>
                  </a:cubicBezTo>
                  <a:cubicBezTo>
                    <a:pt x="260" y="45"/>
                    <a:pt x="227" y="13"/>
                    <a:pt x="186" y="13"/>
                  </a:cubicBezTo>
                  <a:cubicBezTo>
                    <a:pt x="88" y="13"/>
                    <a:pt x="88" y="13"/>
                    <a:pt x="88" y="13"/>
                  </a:cubicBezTo>
                  <a:cubicBezTo>
                    <a:pt x="46" y="13"/>
                    <a:pt x="13" y="45"/>
                    <a:pt x="13" y="83"/>
                  </a:cubicBezTo>
                  <a:close/>
                </a:path>
              </a:pathLst>
            </a:custGeom>
            <a:solidFill>
              <a:schemeClr val="tx1"/>
            </a:solidFill>
            <a:ln w="9525">
              <a:solidFill>
                <a:schemeClr val="bg1"/>
              </a:solid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36" name="Freeform 518">
              <a:extLst>
                <a:ext uri="{FF2B5EF4-FFF2-40B4-BE49-F238E27FC236}">
                  <a16:creationId xmlns:a16="http://schemas.microsoft.com/office/drawing/2014/main" id="{FF16EE53-1CCF-40E3-B642-96CFC0E518B6}"/>
                </a:ext>
              </a:extLst>
            </p:cNvPr>
            <p:cNvSpPr>
              <a:spLocks noEditPoints="1"/>
            </p:cNvSpPr>
            <p:nvPr/>
          </p:nvSpPr>
          <p:spPr bwMode="auto">
            <a:xfrm>
              <a:off x="4812" y="649"/>
              <a:ext cx="90" cy="134"/>
            </a:xfrm>
            <a:custGeom>
              <a:avLst/>
              <a:gdLst>
                <a:gd name="T0" fmla="*/ 22 w 190"/>
                <a:gd name="T1" fmla="*/ 134 h 285"/>
                <a:gd name="T2" fmla="*/ 0 w 190"/>
                <a:gd name="T3" fmla="*/ 111 h 285"/>
                <a:gd name="T4" fmla="*/ 0 w 190"/>
                <a:gd name="T5" fmla="*/ 23 h 285"/>
                <a:gd name="T6" fmla="*/ 22 w 190"/>
                <a:gd name="T7" fmla="*/ 0 h 285"/>
                <a:gd name="T8" fmla="*/ 67 w 190"/>
                <a:gd name="T9" fmla="*/ 0 h 285"/>
                <a:gd name="T10" fmla="*/ 90 w 190"/>
                <a:gd name="T11" fmla="*/ 23 h 285"/>
                <a:gd name="T12" fmla="*/ 90 w 190"/>
                <a:gd name="T13" fmla="*/ 111 h 285"/>
                <a:gd name="T14" fmla="*/ 67 w 190"/>
                <a:gd name="T15" fmla="*/ 134 h 285"/>
                <a:gd name="T16" fmla="*/ 22 w 190"/>
                <a:gd name="T17" fmla="*/ 134 h 285"/>
                <a:gd name="T18" fmla="*/ 7 w 190"/>
                <a:gd name="T19" fmla="*/ 23 h 285"/>
                <a:gd name="T20" fmla="*/ 7 w 190"/>
                <a:gd name="T21" fmla="*/ 111 h 285"/>
                <a:gd name="T22" fmla="*/ 22 w 190"/>
                <a:gd name="T23" fmla="*/ 127 h 285"/>
                <a:gd name="T24" fmla="*/ 67 w 190"/>
                <a:gd name="T25" fmla="*/ 127 h 285"/>
                <a:gd name="T26" fmla="*/ 83 w 190"/>
                <a:gd name="T27" fmla="*/ 111 h 285"/>
                <a:gd name="T28" fmla="*/ 83 w 190"/>
                <a:gd name="T29" fmla="*/ 23 h 285"/>
                <a:gd name="T30" fmla="*/ 67 w 190"/>
                <a:gd name="T31" fmla="*/ 7 h 285"/>
                <a:gd name="T32" fmla="*/ 22 w 190"/>
                <a:gd name="T33" fmla="*/ 7 h 285"/>
                <a:gd name="T34" fmla="*/ 7 w 190"/>
                <a:gd name="T35" fmla="*/ 23 h 2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0"/>
                <a:gd name="T55" fmla="*/ 0 h 285"/>
                <a:gd name="T56" fmla="*/ 190 w 190"/>
                <a:gd name="T57" fmla="*/ 285 h 28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0" h="285">
                  <a:moveTo>
                    <a:pt x="47" y="285"/>
                  </a:moveTo>
                  <a:cubicBezTo>
                    <a:pt x="21" y="285"/>
                    <a:pt x="0" y="262"/>
                    <a:pt x="0" y="236"/>
                  </a:cubicBezTo>
                  <a:cubicBezTo>
                    <a:pt x="0" y="49"/>
                    <a:pt x="0" y="49"/>
                    <a:pt x="0" y="49"/>
                  </a:cubicBezTo>
                  <a:cubicBezTo>
                    <a:pt x="0" y="22"/>
                    <a:pt x="21" y="0"/>
                    <a:pt x="47" y="0"/>
                  </a:cubicBezTo>
                  <a:cubicBezTo>
                    <a:pt x="142" y="0"/>
                    <a:pt x="142" y="0"/>
                    <a:pt x="142" y="0"/>
                  </a:cubicBezTo>
                  <a:cubicBezTo>
                    <a:pt x="169" y="0"/>
                    <a:pt x="190" y="22"/>
                    <a:pt x="190" y="49"/>
                  </a:cubicBezTo>
                  <a:cubicBezTo>
                    <a:pt x="190" y="236"/>
                    <a:pt x="190" y="236"/>
                    <a:pt x="190" y="236"/>
                  </a:cubicBezTo>
                  <a:cubicBezTo>
                    <a:pt x="190" y="262"/>
                    <a:pt x="169" y="285"/>
                    <a:pt x="142" y="285"/>
                  </a:cubicBezTo>
                  <a:lnTo>
                    <a:pt x="47" y="285"/>
                  </a:lnTo>
                  <a:close/>
                  <a:moveTo>
                    <a:pt x="14" y="49"/>
                  </a:moveTo>
                  <a:cubicBezTo>
                    <a:pt x="14" y="236"/>
                    <a:pt x="14" y="236"/>
                    <a:pt x="14" y="236"/>
                  </a:cubicBezTo>
                  <a:cubicBezTo>
                    <a:pt x="14" y="255"/>
                    <a:pt x="29" y="270"/>
                    <a:pt x="47" y="270"/>
                  </a:cubicBezTo>
                  <a:cubicBezTo>
                    <a:pt x="142" y="270"/>
                    <a:pt x="142" y="270"/>
                    <a:pt x="142" y="270"/>
                  </a:cubicBezTo>
                  <a:cubicBezTo>
                    <a:pt x="161" y="270"/>
                    <a:pt x="175" y="255"/>
                    <a:pt x="176" y="236"/>
                  </a:cubicBezTo>
                  <a:cubicBezTo>
                    <a:pt x="176" y="49"/>
                    <a:pt x="176" y="49"/>
                    <a:pt x="176" y="49"/>
                  </a:cubicBezTo>
                  <a:cubicBezTo>
                    <a:pt x="175" y="30"/>
                    <a:pt x="161" y="14"/>
                    <a:pt x="142" y="14"/>
                  </a:cubicBezTo>
                  <a:cubicBezTo>
                    <a:pt x="47" y="14"/>
                    <a:pt x="47" y="14"/>
                    <a:pt x="47" y="14"/>
                  </a:cubicBezTo>
                  <a:cubicBezTo>
                    <a:pt x="29" y="14"/>
                    <a:pt x="14" y="30"/>
                    <a:pt x="14" y="49"/>
                  </a:cubicBezTo>
                  <a:close/>
                </a:path>
              </a:pathLst>
            </a:custGeom>
            <a:solidFill>
              <a:schemeClr val="tx2"/>
            </a:solidFill>
            <a:ln w="9525">
              <a:solidFill>
                <a:schemeClr val="tx2"/>
              </a:solid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40" name="Oval 519">
              <a:extLst>
                <a:ext uri="{FF2B5EF4-FFF2-40B4-BE49-F238E27FC236}">
                  <a16:creationId xmlns:a16="http://schemas.microsoft.com/office/drawing/2014/main" id="{73CF559E-742A-41A9-BFD8-2BC4AD34A257}"/>
                </a:ext>
              </a:extLst>
            </p:cNvPr>
            <p:cNvSpPr>
              <a:spLocks noChangeArrowheads="1"/>
            </p:cNvSpPr>
            <p:nvPr/>
          </p:nvSpPr>
          <p:spPr bwMode="auto">
            <a:xfrm>
              <a:off x="4829" y="791"/>
              <a:ext cx="13" cy="13"/>
            </a:xfrm>
            <a:prstGeom prst="ellipse">
              <a:avLst/>
            </a:prstGeom>
            <a:solidFill>
              <a:schemeClr val="tx2"/>
            </a:solidFill>
            <a:ln w="9525">
              <a:noFill/>
              <a:round/>
              <a:headEnd/>
              <a:tailEnd/>
            </a:ln>
          </p:spPr>
          <p:txBody>
            <a:bodyPr/>
            <a:lstStyle/>
            <a:p>
              <a:pPr defTabSz="609585" eaLnBrk="0" fontAlgn="base" hangingPunct="0">
                <a:lnSpc>
                  <a:spcPct val="90000"/>
                </a:lnSpc>
                <a:spcBef>
                  <a:spcPct val="30000"/>
                </a:spcBef>
                <a:spcAft>
                  <a:spcPct val="0"/>
                </a:spcAft>
                <a:buClr>
                  <a:srgbClr val="FFCC00"/>
                </a:buClr>
                <a:defRPr/>
              </a:pPr>
              <a:endParaRPr lang="en-US" sz="2400">
                <a:solidFill>
                  <a:srgbClr val="000000"/>
                </a:solidFill>
                <a:latin typeface="Arial" charset="0"/>
              </a:endParaRPr>
            </a:p>
          </p:txBody>
        </p:sp>
        <p:sp>
          <p:nvSpPr>
            <p:cNvPr id="141" name="Oval 520">
              <a:extLst>
                <a:ext uri="{FF2B5EF4-FFF2-40B4-BE49-F238E27FC236}">
                  <a16:creationId xmlns:a16="http://schemas.microsoft.com/office/drawing/2014/main" id="{7746C3C8-2D95-43F3-A816-6E1E0D42DE62}"/>
                </a:ext>
              </a:extLst>
            </p:cNvPr>
            <p:cNvSpPr>
              <a:spLocks noChangeArrowheads="1"/>
            </p:cNvSpPr>
            <p:nvPr/>
          </p:nvSpPr>
          <p:spPr bwMode="auto">
            <a:xfrm>
              <a:off x="4829" y="808"/>
              <a:ext cx="13" cy="12"/>
            </a:xfrm>
            <a:prstGeom prst="ellipse">
              <a:avLst/>
            </a:prstGeom>
            <a:solidFill>
              <a:schemeClr val="tx2"/>
            </a:solidFill>
            <a:ln w="9525">
              <a:noFill/>
              <a:round/>
              <a:headEnd/>
              <a:tailEnd/>
            </a:ln>
          </p:spPr>
          <p:txBody>
            <a:bodyPr/>
            <a:lstStyle/>
            <a:p>
              <a:pPr defTabSz="609585" eaLnBrk="0" fontAlgn="base" hangingPunct="0">
                <a:lnSpc>
                  <a:spcPct val="90000"/>
                </a:lnSpc>
                <a:spcBef>
                  <a:spcPct val="30000"/>
                </a:spcBef>
                <a:spcAft>
                  <a:spcPct val="0"/>
                </a:spcAft>
                <a:buClr>
                  <a:srgbClr val="FFCC00"/>
                </a:buClr>
                <a:defRPr/>
              </a:pPr>
              <a:endParaRPr lang="en-US" sz="2400">
                <a:solidFill>
                  <a:srgbClr val="000000"/>
                </a:solidFill>
                <a:latin typeface="Arial" charset="0"/>
              </a:endParaRPr>
            </a:p>
          </p:txBody>
        </p:sp>
        <p:sp>
          <p:nvSpPr>
            <p:cNvPr id="142" name="Oval 521">
              <a:extLst>
                <a:ext uri="{FF2B5EF4-FFF2-40B4-BE49-F238E27FC236}">
                  <a16:creationId xmlns:a16="http://schemas.microsoft.com/office/drawing/2014/main" id="{2A7A02BD-F52B-4992-BD83-51363D93ED22}"/>
                </a:ext>
              </a:extLst>
            </p:cNvPr>
            <p:cNvSpPr>
              <a:spLocks noChangeArrowheads="1"/>
            </p:cNvSpPr>
            <p:nvPr/>
          </p:nvSpPr>
          <p:spPr bwMode="auto">
            <a:xfrm>
              <a:off x="4829" y="825"/>
              <a:ext cx="13" cy="12"/>
            </a:xfrm>
            <a:prstGeom prst="ellipse">
              <a:avLst/>
            </a:prstGeom>
            <a:solidFill>
              <a:schemeClr val="tx2"/>
            </a:solidFill>
            <a:ln w="9525">
              <a:noFill/>
              <a:round/>
              <a:headEnd/>
              <a:tailEnd/>
            </a:ln>
          </p:spPr>
          <p:txBody>
            <a:bodyPr/>
            <a:lstStyle/>
            <a:p>
              <a:pPr defTabSz="609585" eaLnBrk="0" fontAlgn="base" hangingPunct="0">
                <a:lnSpc>
                  <a:spcPct val="90000"/>
                </a:lnSpc>
                <a:spcBef>
                  <a:spcPct val="30000"/>
                </a:spcBef>
                <a:spcAft>
                  <a:spcPct val="0"/>
                </a:spcAft>
                <a:buClr>
                  <a:srgbClr val="FFCC00"/>
                </a:buClr>
                <a:defRPr/>
              </a:pPr>
              <a:endParaRPr lang="en-US" sz="2400">
                <a:solidFill>
                  <a:srgbClr val="000000"/>
                </a:solidFill>
                <a:latin typeface="Arial" charset="0"/>
              </a:endParaRPr>
            </a:p>
          </p:txBody>
        </p:sp>
        <p:sp>
          <p:nvSpPr>
            <p:cNvPr id="143" name="Oval 522">
              <a:extLst>
                <a:ext uri="{FF2B5EF4-FFF2-40B4-BE49-F238E27FC236}">
                  <a16:creationId xmlns:a16="http://schemas.microsoft.com/office/drawing/2014/main" id="{59F89EE4-7499-48B8-8CDB-EA9E1BB44FB7}"/>
                </a:ext>
              </a:extLst>
            </p:cNvPr>
            <p:cNvSpPr>
              <a:spLocks noChangeArrowheads="1"/>
            </p:cNvSpPr>
            <p:nvPr/>
          </p:nvSpPr>
          <p:spPr bwMode="auto">
            <a:xfrm>
              <a:off x="4849" y="791"/>
              <a:ext cx="13" cy="13"/>
            </a:xfrm>
            <a:prstGeom prst="ellipse">
              <a:avLst/>
            </a:prstGeom>
            <a:solidFill>
              <a:schemeClr val="tx2"/>
            </a:solidFill>
            <a:ln w="9525">
              <a:noFill/>
              <a:round/>
              <a:headEnd/>
              <a:tailEnd/>
            </a:ln>
          </p:spPr>
          <p:txBody>
            <a:bodyPr/>
            <a:lstStyle/>
            <a:p>
              <a:pPr defTabSz="609585" eaLnBrk="0" fontAlgn="base" hangingPunct="0">
                <a:lnSpc>
                  <a:spcPct val="90000"/>
                </a:lnSpc>
                <a:spcBef>
                  <a:spcPct val="30000"/>
                </a:spcBef>
                <a:spcAft>
                  <a:spcPct val="0"/>
                </a:spcAft>
                <a:buClr>
                  <a:srgbClr val="FFCC00"/>
                </a:buClr>
                <a:defRPr/>
              </a:pPr>
              <a:endParaRPr lang="en-US" sz="2400">
                <a:solidFill>
                  <a:srgbClr val="000000"/>
                </a:solidFill>
                <a:latin typeface="Arial" charset="0"/>
              </a:endParaRPr>
            </a:p>
          </p:txBody>
        </p:sp>
        <p:sp>
          <p:nvSpPr>
            <p:cNvPr id="144" name="Oval 523">
              <a:extLst>
                <a:ext uri="{FF2B5EF4-FFF2-40B4-BE49-F238E27FC236}">
                  <a16:creationId xmlns:a16="http://schemas.microsoft.com/office/drawing/2014/main" id="{DDAEBC1A-4C6B-432A-B186-79A027C35960}"/>
                </a:ext>
              </a:extLst>
            </p:cNvPr>
            <p:cNvSpPr>
              <a:spLocks noChangeArrowheads="1"/>
            </p:cNvSpPr>
            <p:nvPr/>
          </p:nvSpPr>
          <p:spPr bwMode="auto">
            <a:xfrm>
              <a:off x="4849" y="808"/>
              <a:ext cx="13" cy="12"/>
            </a:xfrm>
            <a:prstGeom prst="ellipse">
              <a:avLst/>
            </a:prstGeom>
            <a:solidFill>
              <a:schemeClr val="tx2"/>
            </a:solidFill>
            <a:ln w="9525">
              <a:noFill/>
              <a:round/>
              <a:headEnd/>
              <a:tailEnd/>
            </a:ln>
          </p:spPr>
          <p:txBody>
            <a:bodyPr/>
            <a:lstStyle/>
            <a:p>
              <a:pPr defTabSz="609585" eaLnBrk="0" fontAlgn="base" hangingPunct="0">
                <a:lnSpc>
                  <a:spcPct val="90000"/>
                </a:lnSpc>
                <a:spcBef>
                  <a:spcPct val="30000"/>
                </a:spcBef>
                <a:spcAft>
                  <a:spcPct val="0"/>
                </a:spcAft>
                <a:buClr>
                  <a:srgbClr val="FFCC00"/>
                </a:buClr>
                <a:defRPr/>
              </a:pPr>
              <a:endParaRPr lang="en-US" sz="2400">
                <a:solidFill>
                  <a:srgbClr val="000000"/>
                </a:solidFill>
                <a:latin typeface="Arial" charset="0"/>
              </a:endParaRPr>
            </a:p>
          </p:txBody>
        </p:sp>
        <p:sp>
          <p:nvSpPr>
            <p:cNvPr id="145" name="Oval 524">
              <a:extLst>
                <a:ext uri="{FF2B5EF4-FFF2-40B4-BE49-F238E27FC236}">
                  <a16:creationId xmlns:a16="http://schemas.microsoft.com/office/drawing/2014/main" id="{420F3C4B-9678-40D9-A61E-09C73B6B29A8}"/>
                </a:ext>
              </a:extLst>
            </p:cNvPr>
            <p:cNvSpPr>
              <a:spLocks noChangeArrowheads="1"/>
            </p:cNvSpPr>
            <p:nvPr/>
          </p:nvSpPr>
          <p:spPr bwMode="auto">
            <a:xfrm>
              <a:off x="4849" y="825"/>
              <a:ext cx="13" cy="12"/>
            </a:xfrm>
            <a:prstGeom prst="ellipse">
              <a:avLst/>
            </a:prstGeom>
            <a:solidFill>
              <a:schemeClr val="tx2"/>
            </a:solidFill>
            <a:ln w="9525">
              <a:noFill/>
              <a:round/>
              <a:headEnd/>
              <a:tailEnd/>
            </a:ln>
          </p:spPr>
          <p:txBody>
            <a:bodyPr/>
            <a:lstStyle/>
            <a:p>
              <a:pPr defTabSz="609585" eaLnBrk="0" fontAlgn="base" hangingPunct="0">
                <a:lnSpc>
                  <a:spcPct val="90000"/>
                </a:lnSpc>
                <a:spcBef>
                  <a:spcPct val="30000"/>
                </a:spcBef>
                <a:spcAft>
                  <a:spcPct val="0"/>
                </a:spcAft>
                <a:buClr>
                  <a:srgbClr val="FFCC00"/>
                </a:buClr>
                <a:defRPr/>
              </a:pPr>
              <a:endParaRPr lang="en-US" sz="2400">
                <a:solidFill>
                  <a:srgbClr val="000000"/>
                </a:solidFill>
                <a:latin typeface="Arial" charset="0"/>
              </a:endParaRPr>
            </a:p>
          </p:txBody>
        </p:sp>
        <p:sp>
          <p:nvSpPr>
            <p:cNvPr id="146" name="Oval 525">
              <a:extLst>
                <a:ext uri="{FF2B5EF4-FFF2-40B4-BE49-F238E27FC236}">
                  <a16:creationId xmlns:a16="http://schemas.microsoft.com/office/drawing/2014/main" id="{E9F964F2-3862-441A-9BA2-1C059FB8DD48}"/>
                </a:ext>
              </a:extLst>
            </p:cNvPr>
            <p:cNvSpPr>
              <a:spLocks noChangeArrowheads="1"/>
            </p:cNvSpPr>
            <p:nvPr/>
          </p:nvSpPr>
          <p:spPr bwMode="auto">
            <a:xfrm>
              <a:off x="4869" y="791"/>
              <a:ext cx="12" cy="13"/>
            </a:xfrm>
            <a:prstGeom prst="ellipse">
              <a:avLst/>
            </a:prstGeom>
            <a:solidFill>
              <a:schemeClr val="tx2"/>
            </a:solidFill>
            <a:ln w="9525">
              <a:noFill/>
              <a:round/>
              <a:headEnd/>
              <a:tailEnd/>
            </a:ln>
          </p:spPr>
          <p:txBody>
            <a:bodyPr/>
            <a:lstStyle/>
            <a:p>
              <a:pPr defTabSz="609585" eaLnBrk="0" fontAlgn="base" hangingPunct="0">
                <a:lnSpc>
                  <a:spcPct val="90000"/>
                </a:lnSpc>
                <a:spcBef>
                  <a:spcPct val="30000"/>
                </a:spcBef>
                <a:spcAft>
                  <a:spcPct val="0"/>
                </a:spcAft>
                <a:buClr>
                  <a:srgbClr val="FFCC00"/>
                </a:buClr>
                <a:defRPr/>
              </a:pPr>
              <a:endParaRPr lang="en-US" sz="2400">
                <a:solidFill>
                  <a:srgbClr val="000000"/>
                </a:solidFill>
                <a:latin typeface="Arial" charset="0"/>
              </a:endParaRPr>
            </a:p>
          </p:txBody>
        </p:sp>
        <p:sp>
          <p:nvSpPr>
            <p:cNvPr id="147" name="Oval 526">
              <a:extLst>
                <a:ext uri="{FF2B5EF4-FFF2-40B4-BE49-F238E27FC236}">
                  <a16:creationId xmlns:a16="http://schemas.microsoft.com/office/drawing/2014/main" id="{663BDEE5-96AD-471B-9B64-BAD4974BCB04}"/>
                </a:ext>
              </a:extLst>
            </p:cNvPr>
            <p:cNvSpPr>
              <a:spLocks noChangeArrowheads="1"/>
            </p:cNvSpPr>
            <p:nvPr/>
          </p:nvSpPr>
          <p:spPr bwMode="auto">
            <a:xfrm>
              <a:off x="4869" y="808"/>
              <a:ext cx="12" cy="12"/>
            </a:xfrm>
            <a:prstGeom prst="ellipse">
              <a:avLst/>
            </a:prstGeom>
            <a:solidFill>
              <a:schemeClr val="tx2"/>
            </a:solidFill>
            <a:ln w="9525">
              <a:noFill/>
              <a:round/>
              <a:headEnd/>
              <a:tailEnd/>
            </a:ln>
          </p:spPr>
          <p:txBody>
            <a:bodyPr/>
            <a:lstStyle/>
            <a:p>
              <a:pPr defTabSz="609585" eaLnBrk="0" fontAlgn="base" hangingPunct="0">
                <a:lnSpc>
                  <a:spcPct val="90000"/>
                </a:lnSpc>
                <a:spcBef>
                  <a:spcPct val="30000"/>
                </a:spcBef>
                <a:spcAft>
                  <a:spcPct val="0"/>
                </a:spcAft>
                <a:buClr>
                  <a:srgbClr val="FFCC00"/>
                </a:buClr>
                <a:defRPr/>
              </a:pPr>
              <a:endParaRPr lang="en-US" sz="2400">
                <a:solidFill>
                  <a:srgbClr val="000000"/>
                </a:solidFill>
                <a:latin typeface="Arial" charset="0"/>
              </a:endParaRPr>
            </a:p>
          </p:txBody>
        </p:sp>
        <p:sp>
          <p:nvSpPr>
            <p:cNvPr id="148" name="Oval 527">
              <a:extLst>
                <a:ext uri="{FF2B5EF4-FFF2-40B4-BE49-F238E27FC236}">
                  <a16:creationId xmlns:a16="http://schemas.microsoft.com/office/drawing/2014/main" id="{E905E28A-7D25-4B52-B92A-D371CD3A16F2}"/>
                </a:ext>
              </a:extLst>
            </p:cNvPr>
            <p:cNvSpPr>
              <a:spLocks noChangeArrowheads="1"/>
            </p:cNvSpPr>
            <p:nvPr/>
          </p:nvSpPr>
          <p:spPr bwMode="auto">
            <a:xfrm>
              <a:off x="4869" y="825"/>
              <a:ext cx="12" cy="12"/>
            </a:xfrm>
            <a:prstGeom prst="ellipse">
              <a:avLst/>
            </a:prstGeom>
            <a:solidFill>
              <a:schemeClr val="tx2"/>
            </a:solidFill>
            <a:ln w="9525">
              <a:noFill/>
              <a:round/>
              <a:headEnd/>
              <a:tailEnd/>
            </a:ln>
          </p:spPr>
          <p:txBody>
            <a:bodyPr/>
            <a:lstStyle/>
            <a:p>
              <a:pPr defTabSz="609585" eaLnBrk="0" fontAlgn="base" hangingPunct="0">
                <a:lnSpc>
                  <a:spcPct val="90000"/>
                </a:lnSpc>
                <a:spcBef>
                  <a:spcPct val="30000"/>
                </a:spcBef>
                <a:spcAft>
                  <a:spcPct val="0"/>
                </a:spcAft>
                <a:buClr>
                  <a:srgbClr val="FFCC00"/>
                </a:buClr>
                <a:defRPr/>
              </a:pPr>
              <a:endParaRPr lang="en-US" sz="2400">
                <a:solidFill>
                  <a:srgbClr val="000000"/>
                </a:solidFill>
                <a:latin typeface="Arial" charset="0"/>
              </a:endParaRPr>
            </a:p>
          </p:txBody>
        </p:sp>
      </p:grpSp>
      <p:grpSp>
        <p:nvGrpSpPr>
          <p:cNvPr id="149" name="Group 122">
            <a:extLst>
              <a:ext uri="{FF2B5EF4-FFF2-40B4-BE49-F238E27FC236}">
                <a16:creationId xmlns:a16="http://schemas.microsoft.com/office/drawing/2014/main" id="{207A09F2-F139-492B-8A74-3DB6D42CF150}"/>
              </a:ext>
            </a:extLst>
          </p:cNvPr>
          <p:cNvGrpSpPr/>
          <p:nvPr/>
        </p:nvGrpSpPr>
        <p:grpSpPr>
          <a:xfrm>
            <a:off x="9081147" y="1428529"/>
            <a:ext cx="460231" cy="410963"/>
            <a:chOff x="5309818" y="126258"/>
            <a:chExt cx="841049" cy="717324"/>
          </a:xfrm>
        </p:grpSpPr>
        <p:sp>
          <p:nvSpPr>
            <p:cNvPr id="150" name="Freeform 55">
              <a:extLst>
                <a:ext uri="{FF2B5EF4-FFF2-40B4-BE49-F238E27FC236}">
                  <a16:creationId xmlns:a16="http://schemas.microsoft.com/office/drawing/2014/main" id="{00EC3B84-63B5-4CDD-A590-B2BFB2164FAD}"/>
                </a:ext>
              </a:extLst>
            </p:cNvPr>
            <p:cNvSpPr>
              <a:spLocks/>
            </p:cNvSpPr>
            <p:nvPr/>
          </p:nvSpPr>
          <p:spPr bwMode="auto">
            <a:xfrm>
              <a:off x="6067721" y="804982"/>
              <a:ext cx="6396" cy="0"/>
            </a:xfrm>
            <a:custGeom>
              <a:avLst/>
              <a:gdLst>
                <a:gd name="T0" fmla="*/ 2 w 4"/>
                <a:gd name="T1" fmla="*/ 0 w 4"/>
                <a:gd name="T2" fmla="*/ 2 w 4"/>
                <a:gd name="T3" fmla="*/ 0 60000 65536"/>
                <a:gd name="T4" fmla="*/ 0 60000 65536"/>
                <a:gd name="T5" fmla="*/ 0 60000 65536"/>
                <a:gd name="T6" fmla="*/ 0 w 4"/>
                <a:gd name="T7" fmla="*/ 4 w 4"/>
              </a:gdLst>
              <a:ahLst/>
              <a:cxnLst>
                <a:cxn ang="T3">
                  <a:pos x="T0" y="0"/>
                </a:cxn>
                <a:cxn ang="T4">
                  <a:pos x="T1" y="0"/>
                </a:cxn>
                <a:cxn ang="T5">
                  <a:pos x="T2" y="0"/>
                </a:cxn>
              </a:cxnLst>
              <a:rect l="T6" t="0" r="T7" b="0"/>
              <a:pathLst>
                <a:path w="4">
                  <a:moveTo>
                    <a:pt x="4" y="0"/>
                  </a:moveTo>
                  <a:cubicBezTo>
                    <a:pt x="0" y="0"/>
                    <a:pt x="0" y="0"/>
                    <a:pt x="0" y="0"/>
                  </a:cubicBezTo>
                  <a:cubicBezTo>
                    <a:pt x="1" y="0"/>
                    <a:pt x="3" y="0"/>
                    <a:pt x="4" y="0"/>
                  </a:cubicBezTo>
                </a:path>
              </a:pathLst>
            </a:custGeom>
            <a:solidFill>
              <a:srgbClr val="1A171B"/>
            </a:solidFill>
            <a:ln w="9525">
              <a:noFill/>
              <a:round/>
              <a:headEnd/>
              <a:tailEnd/>
            </a:ln>
          </p:spPr>
          <p:txBody>
            <a:bodyPr/>
            <a:lstStyle/>
            <a:p>
              <a:pPr defTabSz="609585" fontAlgn="base">
                <a:spcBef>
                  <a:spcPct val="0"/>
                </a:spcBef>
                <a:spcAft>
                  <a:spcPct val="0"/>
                </a:spcAft>
                <a:defRPr/>
              </a:pPr>
              <a:endParaRPr lang="en-US" sz="2400">
                <a:solidFill>
                  <a:srgbClr val="124191"/>
                </a:solidFill>
                <a:latin typeface="Arial" charset="0"/>
              </a:endParaRPr>
            </a:p>
          </p:txBody>
        </p:sp>
        <p:sp>
          <p:nvSpPr>
            <p:cNvPr id="163" name="Freeform 56">
              <a:extLst>
                <a:ext uri="{FF2B5EF4-FFF2-40B4-BE49-F238E27FC236}">
                  <a16:creationId xmlns:a16="http://schemas.microsoft.com/office/drawing/2014/main" id="{78CCC4BB-8F2D-4EB7-9868-4D3734A8C235}"/>
                </a:ext>
              </a:extLst>
            </p:cNvPr>
            <p:cNvSpPr>
              <a:spLocks/>
            </p:cNvSpPr>
            <p:nvPr/>
          </p:nvSpPr>
          <p:spPr bwMode="auto">
            <a:xfrm>
              <a:off x="5309818" y="126258"/>
              <a:ext cx="841049" cy="717324"/>
            </a:xfrm>
            <a:custGeom>
              <a:avLst/>
              <a:gdLst>
                <a:gd name="T0" fmla="*/ 260 w 557"/>
                <a:gd name="T1" fmla="*/ 195 h 473"/>
                <a:gd name="T2" fmla="*/ 260 w 557"/>
                <a:gd name="T3" fmla="*/ 195 h 473"/>
                <a:gd name="T4" fmla="*/ 149 w 557"/>
                <a:gd name="T5" fmla="*/ 10 h 473"/>
                <a:gd name="T6" fmla="*/ 148 w 557"/>
                <a:gd name="T7" fmla="*/ 8 h 473"/>
                <a:gd name="T8" fmla="*/ 132 w 557"/>
                <a:gd name="T9" fmla="*/ 0 h 473"/>
                <a:gd name="T10" fmla="*/ 129 w 557"/>
                <a:gd name="T11" fmla="*/ 0 h 473"/>
                <a:gd name="T12" fmla="*/ 127 w 557"/>
                <a:gd name="T13" fmla="*/ 0 h 473"/>
                <a:gd name="T14" fmla="*/ 115 w 557"/>
                <a:gd name="T15" fmla="*/ 9 h 473"/>
                <a:gd name="T16" fmla="*/ 114 w 557"/>
                <a:gd name="T17" fmla="*/ 10 h 473"/>
                <a:gd name="T18" fmla="*/ 113 w 557"/>
                <a:gd name="T19" fmla="*/ 12 h 473"/>
                <a:gd name="T20" fmla="*/ 3 w 557"/>
                <a:gd name="T21" fmla="*/ 195 h 473"/>
                <a:gd name="T22" fmla="*/ 3 w 557"/>
                <a:gd name="T23" fmla="*/ 195 h 473"/>
                <a:gd name="T24" fmla="*/ 0 w 557"/>
                <a:gd name="T25" fmla="*/ 205 h 473"/>
                <a:gd name="T26" fmla="*/ 18 w 557"/>
                <a:gd name="T27" fmla="*/ 223 h 473"/>
                <a:gd name="T28" fmla="*/ 245 w 557"/>
                <a:gd name="T29" fmla="*/ 223 h 473"/>
                <a:gd name="T30" fmla="*/ 248 w 557"/>
                <a:gd name="T31" fmla="*/ 223 h 473"/>
                <a:gd name="T32" fmla="*/ 250 w 557"/>
                <a:gd name="T33" fmla="*/ 222 h 473"/>
                <a:gd name="T34" fmla="*/ 263 w 557"/>
                <a:gd name="T35" fmla="*/ 205 h 473"/>
                <a:gd name="T36" fmla="*/ 260 w 557"/>
                <a:gd name="T37" fmla="*/ 195 h 4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57"/>
                <a:gd name="T58" fmla="*/ 0 h 473"/>
                <a:gd name="T59" fmla="*/ 557 w 557"/>
                <a:gd name="T60" fmla="*/ 473 h 47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57" h="473">
                  <a:moveTo>
                    <a:pt x="551" y="414"/>
                  </a:moveTo>
                  <a:cubicBezTo>
                    <a:pt x="551" y="414"/>
                    <a:pt x="551" y="414"/>
                    <a:pt x="551" y="414"/>
                  </a:cubicBezTo>
                  <a:cubicBezTo>
                    <a:pt x="316" y="22"/>
                    <a:pt x="316" y="22"/>
                    <a:pt x="316" y="22"/>
                  </a:cubicBezTo>
                  <a:cubicBezTo>
                    <a:pt x="313" y="18"/>
                    <a:pt x="313" y="18"/>
                    <a:pt x="313" y="18"/>
                  </a:cubicBezTo>
                  <a:cubicBezTo>
                    <a:pt x="306" y="7"/>
                    <a:pt x="293" y="0"/>
                    <a:pt x="279" y="0"/>
                  </a:cubicBezTo>
                  <a:cubicBezTo>
                    <a:pt x="277" y="0"/>
                    <a:pt x="275" y="0"/>
                    <a:pt x="274" y="0"/>
                  </a:cubicBezTo>
                  <a:cubicBezTo>
                    <a:pt x="273" y="0"/>
                    <a:pt x="271" y="0"/>
                    <a:pt x="270" y="1"/>
                  </a:cubicBezTo>
                  <a:cubicBezTo>
                    <a:pt x="259" y="4"/>
                    <a:pt x="249" y="10"/>
                    <a:pt x="243" y="19"/>
                  </a:cubicBezTo>
                  <a:cubicBezTo>
                    <a:pt x="241" y="22"/>
                    <a:pt x="241" y="22"/>
                    <a:pt x="241" y="22"/>
                  </a:cubicBezTo>
                  <a:cubicBezTo>
                    <a:pt x="240" y="25"/>
                    <a:pt x="240" y="25"/>
                    <a:pt x="240" y="25"/>
                  </a:cubicBezTo>
                  <a:cubicBezTo>
                    <a:pt x="6" y="414"/>
                    <a:pt x="6" y="414"/>
                    <a:pt x="6" y="414"/>
                  </a:cubicBezTo>
                  <a:cubicBezTo>
                    <a:pt x="6" y="414"/>
                    <a:pt x="6" y="414"/>
                    <a:pt x="6" y="414"/>
                  </a:cubicBezTo>
                  <a:cubicBezTo>
                    <a:pt x="3" y="420"/>
                    <a:pt x="0" y="427"/>
                    <a:pt x="0" y="434"/>
                  </a:cubicBezTo>
                  <a:cubicBezTo>
                    <a:pt x="0" y="455"/>
                    <a:pt x="18" y="473"/>
                    <a:pt x="39" y="473"/>
                  </a:cubicBezTo>
                  <a:cubicBezTo>
                    <a:pt x="518" y="473"/>
                    <a:pt x="518" y="473"/>
                    <a:pt x="518" y="473"/>
                  </a:cubicBezTo>
                  <a:cubicBezTo>
                    <a:pt x="521" y="473"/>
                    <a:pt x="523" y="472"/>
                    <a:pt x="526" y="472"/>
                  </a:cubicBezTo>
                  <a:cubicBezTo>
                    <a:pt x="530" y="471"/>
                    <a:pt x="530" y="471"/>
                    <a:pt x="530" y="471"/>
                  </a:cubicBezTo>
                  <a:cubicBezTo>
                    <a:pt x="545" y="466"/>
                    <a:pt x="557" y="451"/>
                    <a:pt x="557" y="434"/>
                  </a:cubicBezTo>
                  <a:cubicBezTo>
                    <a:pt x="557" y="427"/>
                    <a:pt x="555" y="420"/>
                    <a:pt x="551" y="414"/>
                  </a:cubicBezTo>
                </a:path>
              </a:pathLst>
            </a:custGeom>
            <a:solidFill>
              <a:schemeClr val="tx2"/>
            </a:solidFill>
            <a:ln w="9525">
              <a:solidFill>
                <a:schemeClr val="tx2"/>
              </a:solidFill>
              <a:round/>
              <a:headEnd/>
              <a:tailEnd/>
            </a:ln>
          </p:spPr>
          <p:txBody>
            <a:bodyPr/>
            <a:lstStyle/>
            <a:p>
              <a:pPr defTabSz="609585" fontAlgn="base">
                <a:spcBef>
                  <a:spcPct val="0"/>
                </a:spcBef>
                <a:spcAft>
                  <a:spcPct val="0"/>
                </a:spcAft>
                <a:defRPr/>
              </a:pPr>
              <a:endParaRPr lang="en-US" sz="2400">
                <a:solidFill>
                  <a:srgbClr val="124191"/>
                </a:solidFill>
                <a:latin typeface="Arial" charset="0"/>
              </a:endParaRPr>
            </a:p>
          </p:txBody>
        </p:sp>
        <p:sp>
          <p:nvSpPr>
            <p:cNvPr id="164" name="Freeform 58">
              <a:extLst>
                <a:ext uri="{FF2B5EF4-FFF2-40B4-BE49-F238E27FC236}">
                  <a16:creationId xmlns:a16="http://schemas.microsoft.com/office/drawing/2014/main" id="{603AABAE-6070-4B5D-8AA4-0D8AC03AC55E}"/>
                </a:ext>
              </a:extLst>
            </p:cNvPr>
            <p:cNvSpPr>
              <a:spLocks/>
            </p:cNvSpPr>
            <p:nvPr/>
          </p:nvSpPr>
          <p:spPr bwMode="auto">
            <a:xfrm>
              <a:off x="5424942" y="547646"/>
              <a:ext cx="610800" cy="250902"/>
            </a:xfrm>
            <a:custGeom>
              <a:avLst/>
              <a:gdLst>
                <a:gd name="T0" fmla="*/ 183 w 405"/>
                <a:gd name="T1" fmla="*/ 62 h 165"/>
                <a:gd name="T2" fmla="*/ 123 w 405"/>
                <a:gd name="T3" fmla="*/ 62 h 165"/>
                <a:gd name="T4" fmla="*/ 106 w 405"/>
                <a:gd name="T5" fmla="*/ 37 h 165"/>
                <a:gd name="T6" fmla="*/ 123 w 405"/>
                <a:gd name="T7" fmla="*/ 14 h 165"/>
                <a:gd name="T8" fmla="*/ 121 w 405"/>
                <a:gd name="T9" fmla="*/ 3 h 165"/>
                <a:gd name="T10" fmla="*/ 109 w 405"/>
                <a:gd name="T11" fmla="*/ 4 h 165"/>
                <a:gd name="T12" fmla="*/ 109 w 405"/>
                <a:gd name="T13" fmla="*/ 4 h 165"/>
                <a:gd name="T14" fmla="*/ 96 w 405"/>
                <a:gd name="T15" fmla="*/ 24 h 165"/>
                <a:gd name="T16" fmla="*/ 82 w 405"/>
                <a:gd name="T17" fmla="*/ 4 h 165"/>
                <a:gd name="T18" fmla="*/ 70 w 405"/>
                <a:gd name="T19" fmla="*/ 3 h 165"/>
                <a:gd name="T20" fmla="*/ 68 w 405"/>
                <a:gd name="T21" fmla="*/ 14 h 165"/>
                <a:gd name="T22" fmla="*/ 85 w 405"/>
                <a:gd name="T23" fmla="*/ 37 h 165"/>
                <a:gd name="T24" fmla="*/ 68 w 405"/>
                <a:gd name="T25" fmla="*/ 62 h 165"/>
                <a:gd name="T26" fmla="*/ 8 w 405"/>
                <a:gd name="T27" fmla="*/ 62 h 165"/>
                <a:gd name="T28" fmla="*/ 0 w 405"/>
                <a:gd name="T29" fmla="*/ 70 h 165"/>
                <a:gd name="T30" fmla="*/ 8 w 405"/>
                <a:gd name="T31" fmla="*/ 78 h 165"/>
                <a:gd name="T32" fmla="*/ 72 w 405"/>
                <a:gd name="T33" fmla="*/ 78 h 165"/>
                <a:gd name="T34" fmla="*/ 78 w 405"/>
                <a:gd name="T35" fmla="*/ 75 h 165"/>
                <a:gd name="T36" fmla="*/ 96 w 405"/>
                <a:gd name="T37" fmla="*/ 52 h 165"/>
                <a:gd name="T38" fmla="*/ 113 w 405"/>
                <a:gd name="T39" fmla="*/ 75 h 165"/>
                <a:gd name="T40" fmla="*/ 119 w 405"/>
                <a:gd name="T41" fmla="*/ 78 h 165"/>
                <a:gd name="T42" fmla="*/ 183 w 405"/>
                <a:gd name="T43" fmla="*/ 78 h 165"/>
                <a:gd name="T44" fmla="*/ 191 w 405"/>
                <a:gd name="T45" fmla="*/ 70 h 165"/>
                <a:gd name="T46" fmla="*/ 183 w 405"/>
                <a:gd name="T47" fmla="*/ 62 h 1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5"/>
                <a:gd name="T73" fmla="*/ 0 h 165"/>
                <a:gd name="T74" fmla="*/ 405 w 405"/>
                <a:gd name="T75" fmla="*/ 165 h 16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5" h="165">
                  <a:moveTo>
                    <a:pt x="387" y="131"/>
                  </a:moveTo>
                  <a:cubicBezTo>
                    <a:pt x="261" y="131"/>
                    <a:pt x="261" y="131"/>
                    <a:pt x="261" y="131"/>
                  </a:cubicBezTo>
                  <a:cubicBezTo>
                    <a:pt x="224" y="79"/>
                    <a:pt x="224" y="79"/>
                    <a:pt x="224" y="79"/>
                  </a:cubicBezTo>
                  <a:cubicBezTo>
                    <a:pt x="260" y="30"/>
                    <a:pt x="260" y="30"/>
                    <a:pt x="260" y="30"/>
                  </a:cubicBezTo>
                  <a:cubicBezTo>
                    <a:pt x="266" y="22"/>
                    <a:pt x="264" y="11"/>
                    <a:pt x="256" y="6"/>
                  </a:cubicBezTo>
                  <a:cubicBezTo>
                    <a:pt x="249" y="0"/>
                    <a:pt x="238" y="2"/>
                    <a:pt x="232" y="9"/>
                  </a:cubicBezTo>
                  <a:cubicBezTo>
                    <a:pt x="232" y="9"/>
                    <a:pt x="232" y="9"/>
                    <a:pt x="232" y="9"/>
                  </a:cubicBezTo>
                  <a:cubicBezTo>
                    <a:pt x="203" y="50"/>
                    <a:pt x="203" y="50"/>
                    <a:pt x="203" y="50"/>
                  </a:cubicBezTo>
                  <a:cubicBezTo>
                    <a:pt x="173" y="9"/>
                    <a:pt x="173" y="9"/>
                    <a:pt x="173" y="9"/>
                  </a:cubicBezTo>
                  <a:cubicBezTo>
                    <a:pt x="167" y="2"/>
                    <a:pt x="157" y="0"/>
                    <a:pt x="149" y="6"/>
                  </a:cubicBezTo>
                  <a:cubicBezTo>
                    <a:pt x="141" y="11"/>
                    <a:pt x="140" y="22"/>
                    <a:pt x="145" y="30"/>
                  </a:cubicBezTo>
                  <a:cubicBezTo>
                    <a:pt x="181" y="79"/>
                    <a:pt x="181" y="79"/>
                    <a:pt x="181" y="79"/>
                  </a:cubicBezTo>
                  <a:cubicBezTo>
                    <a:pt x="144" y="131"/>
                    <a:pt x="144" y="131"/>
                    <a:pt x="144" y="131"/>
                  </a:cubicBezTo>
                  <a:cubicBezTo>
                    <a:pt x="18" y="131"/>
                    <a:pt x="18" y="131"/>
                    <a:pt x="18" y="131"/>
                  </a:cubicBezTo>
                  <a:cubicBezTo>
                    <a:pt x="8" y="131"/>
                    <a:pt x="0" y="139"/>
                    <a:pt x="0" y="148"/>
                  </a:cubicBezTo>
                  <a:cubicBezTo>
                    <a:pt x="0" y="158"/>
                    <a:pt x="8" y="165"/>
                    <a:pt x="18" y="165"/>
                  </a:cubicBezTo>
                  <a:cubicBezTo>
                    <a:pt x="152" y="165"/>
                    <a:pt x="152" y="165"/>
                    <a:pt x="152" y="165"/>
                  </a:cubicBezTo>
                  <a:cubicBezTo>
                    <a:pt x="158" y="165"/>
                    <a:pt x="163" y="163"/>
                    <a:pt x="166" y="158"/>
                  </a:cubicBezTo>
                  <a:cubicBezTo>
                    <a:pt x="203" y="109"/>
                    <a:pt x="203" y="109"/>
                    <a:pt x="203" y="109"/>
                  </a:cubicBezTo>
                  <a:cubicBezTo>
                    <a:pt x="239" y="158"/>
                    <a:pt x="239" y="158"/>
                    <a:pt x="239" y="158"/>
                  </a:cubicBezTo>
                  <a:cubicBezTo>
                    <a:pt x="242" y="163"/>
                    <a:pt x="247" y="165"/>
                    <a:pt x="253" y="165"/>
                  </a:cubicBezTo>
                  <a:cubicBezTo>
                    <a:pt x="387" y="165"/>
                    <a:pt x="387" y="165"/>
                    <a:pt x="387" y="165"/>
                  </a:cubicBezTo>
                  <a:cubicBezTo>
                    <a:pt x="397" y="165"/>
                    <a:pt x="405" y="158"/>
                    <a:pt x="405" y="148"/>
                  </a:cubicBezTo>
                  <a:cubicBezTo>
                    <a:pt x="405" y="139"/>
                    <a:pt x="397" y="131"/>
                    <a:pt x="387" y="131"/>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124191"/>
                </a:solidFill>
                <a:latin typeface="Arial" charset="0"/>
              </a:endParaRPr>
            </a:p>
          </p:txBody>
        </p:sp>
      </p:grpSp>
      <p:grpSp>
        <p:nvGrpSpPr>
          <p:cNvPr id="169" name="Group 122">
            <a:extLst>
              <a:ext uri="{FF2B5EF4-FFF2-40B4-BE49-F238E27FC236}">
                <a16:creationId xmlns:a16="http://schemas.microsoft.com/office/drawing/2014/main" id="{6832A910-769C-4049-9204-F062C5BE767D}"/>
              </a:ext>
            </a:extLst>
          </p:cNvPr>
          <p:cNvGrpSpPr/>
          <p:nvPr/>
        </p:nvGrpSpPr>
        <p:grpSpPr>
          <a:xfrm>
            <a:off x="11204486" y="1394253"/>
            <a:ext cx="460231" cy="410963"/>
            <a:chOff x="5309818" y="126258"/>
            <a:chExt cx="841049" cy="717324"/>
          </a:xfrm>
        </p:grpSpPr>
        <p:sp>
          <p:nvSpPr>
            <p:cNvPr id="170" name="Freeform 55">
              <a:extLst>
                <a:ext uri="{FF2B5EF4-FFF2-40B4-BE49-F238E27FC236}">
                  <a16:creationId xmlns:a16="http://schemas.microsoft.com/office/drawing/2014/main" id="{43A00DA3-FC1A-4F5B-BE4A-212433F1CA10}"/>
                </a:ext>
              </a:extLst>
            </p:cNvPr>
            <p:cNvSpPr>
              <a:spLocks/>
            </p:cNvSpPr>
            <p:nvPr/>
          </p:nvSpPr>
          <p:spPr bwMode="auto">
            <a:xfrm>
              <a:off x="6067721" y="804982"/>
              <a:ext cx="6396" cy="0"/>
            </a:xfrm>
            <a:custGeom>
              <a:avLst/>
              <a:gdLst>
                <a:gd name="T0" fmla="*/ 2 w 4"/>
                <a:gd name="T1" fmla="*/ 0 w 4"/>
                <a:gd name="T2" fmla="*/ 2 w 4"/>
                <a:gd name="T3" fmla="*/ 0 60000 65536"/>
                <a:gd name="T4" fmla="*/ 0 60000 65536"/>
                <a:gd name="T5" fmla="*/ 0 60000 65536"/>
                <a:gd name="T6" fmla="*/ 0 w 4"/>
                <a:gd name="T7" fmla="*/ 4 w 4"/>
              </a:gdLst>
              <a:ahLst/>
              <a:cxnLst>
                <a:cxn ang="T3">
                  <a:pos x="T0" y="0"/>
                </a:cxn>
                <a:cxn ang="T4">
                  <a:pos x="T1" y="0"/>
                </a:cxn>
                <a:cxn ang="T5">
                  <a:pos x="T2" y="0"/>
                </a:cxn>
              </a:cxnLst>
              <a:rect l="T6" t="0" r="T7" b="0"/>
              <a:pathLst>
                <a:path w="4">
                  <a:moveTo>
                    <a:pt x="4" y="0"/>
                  </a:moveTo>
                  <a:cubicBezTo>
                    <a:pt x="0" y="0"/>
                    <a:pt x="0" y="0"/>
                    <a:pt x="0" y="0"/>
                  </a:cubicBezTo>
                  <a:cubicBezTo>
                    <a:pt x="1" y="0"/>
                    <a:pt x="3" y="0"/>
                    <a:pt x="4" y="0"/>
                  </a:cubicBezTo>
                </a:path>
              </a:pathLst>
            </a:custGeom>
            <a:solidFill>
              <a:srgbClr val="1A171B"/>
            </a:solidFill>
            <a:ln w="9525">
              <a:noFill/>
              <a:round/>
              <a:headEnd/>
              <a:tailEnd/>
            </a:ln>
          </p:spPr>
          <p:txBody>
            <a:bodyPr/>
            <a:lstStyle/>
            <a:p>
              <a:pPr defTabSz="609585" fontAlgn="base">
                <a:spcBef>
                  <a:spcPct val="0"/>
                </a:spcBef>
                <a:spcAft>
                  <a:spcPct val="0"/>
                </a:spcAft>
                <a:defRPr/>
              </a:pPr>
              <a:endParaRPr lang="en-US" sz="2400">
                <a:solidFill>
                  <a:srgbClr val="124191"/>
                </a:solidFill>
                <a:latin typeface="Arial" charset="0"/>
              </a:endParaRPr>
            </a:p>
          </p:txBody>
        </p:sp>
        <p:sp>
          <p:nvSpPr>
            <p:cNvPr id="171" name="Freeform 56">
              <a:extLst>
                <a:ext uri="{FF2B5EF4-FFF2-40B4-BE49-F238E27FC236}">
                  <a16:creationId xmlns:a16="http://schemas.microsoft.com/office/drawing/2014/main" id="{B37F96A5-25AC-453A-82E5-6F60F5031A5E}"/>
                </a:ext>
              </a:extLst>
            </p:cNvPr>
            <p:cNvSpPr>
              <a:spLocks/>
            </p:cNvSpPr>
            <p:nvPr/>
          </p:nvSpPr>
          <p:spPr bwMode="auto">
            <a:xfrm>
              <a:off x="5309818" y="126258"/>
              <a:ext cx="841049" cy="717324"/>
            </a:xfrm>
            <a:custGeom>
              <a:avLst/>
              <a:gdLst>
                <a:gd name="T0" fmla="*/ 260 w 557"/>
                <a:gd name="T1" fmla="*/ 195 h 473"/>
                <a:gd name="T2" fmla="*/ 260 w 557"/>
                <a:gd name="T3" fmla="*/ 195 h 473"/>
                <a:gd name="T4" fmla="*/ 149 w 557"/>
                <a:gd name="T5" fmla="*/ 10 h 473"/>
                <a:gd name="T6" fmla="*/ 148 w 557"/>
                <a:gd name="T7" fmla="*/ 8 h 473"/>
                <a:gd name="T8" fmla="*/ 132 w 557"/>
                <a:gd name="T9" fmla="*/ 0 h 473"/>
                <a:gd name="T10" fmla="*/ 129 w 557"/>
                <a:gd name="T11" fmla="*/ 0 h 473"/>
                <a:gd name="T12" fmla="*/ 127 w 557"/>
                <a:gd name="T13" fmla="*/ 0 h 473"/>
                <a:gd name="T14" fmla="*/ 115 w 557"/>
                <a:gd name="T15" fmla="*/ 9 h 473"/>
                <a:gd name="T16" fmla="*/ 114 w 557"/>
                <a:gd name="T17" fmla="*/ 10 h 473"/>
                <a:gd name="T18" fmla="*/ 113 w 557"/>
                <a:gd name="T19" fmla="*/ 12 h 473"/>
                <a:gd name="T20" fmla="*/ 3 w 557"/>
                <a:gd name="T21" fmla="*/ 195 h 473"/>
                <a:gd name="T22" fmla="*/ 3 w 557"/>
                <a:gd name="T23" fmla="*/ 195 h 473"/>
                <a:gd name="T24" fmla="*/ 0 w 557"/>
                <a:gd name="T25" fmla="*/ 205 h 473"/>
                <a:gd name="T26" fmla="*/ 18 w 557"/>
                <a:gd name="T27" fmla="*/ 223 h 473"/>
                <a:gd name="T28" fmla="*/ 245 w 557"/>
                <a:gd name="T29" fmla="*/ 223 h 473"/>
                <a:gd name="T30" fmla="*/ 248 w 557"/>
                <a:gd name="T31" fmla="*/ 223 h 473"/>
                <a:gd name="T32" fmla="*/ 250 w 557"/>
                <a:gd name="T33" fmla="*/ 222 h 473"/>
                <a:gd name="T34" fmla="*/ 263 w 557"/>
                <a:gd name="T35" fmla="*/ 205 h 473"/>
                <a:gd name="T36" fmla="*/ 260 w 557"/>
                <a:gd name="T37" fmla="*/ 195 h 4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57"/>
                <a:gd name="T58" fmla="*/ 0 h 473"/>
                <a:gd name="T59" fmla="*/ 557 w 557"/>
                <a:gd name="T60" fmla="*/ 473 h 47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57" h="473">
                  <a:moveTo>
                    <a:pt x="551" y="414"/>
                  </a:moveTo>
                  <a:cubicBezTo>
                    <a:pt x="551" y="414"/>
                    <a:pt x="551" y="414"/>
                    <a:pt x="551" y="414"/>
                  </a:cubicBezTo>
                  <a:cubicBezTo>
                    <a:pt x="316" y="22"/>
                    <a:pt x="316" y="22"/>
                    <a:pt x="316" y="22"/>
                  </a:cubicBezTo>
                  <a:cubicBezTo>
                    <a:pt x="313" y="18"/>
                    <a:pt x="313" y="18"/>
                    <a:pt x="313" y="18"/>
                  </a:cubicBezTo>
                  <a:cubicBezTo>
                    <a:pt x="306" y="7"/>
                    <a:pt x="293" y="0"/>
                    <a:pt x="279" y="0"/>
                  </a:cubicBezTo>
                  <a:cubicBezTo>
                    <a:pt x="277" y="0"/>
                    <a:pt x="275" y="0"/>
                    <a:pt x="274" y="0"/>
                  </a:cubicBezTo>
                  <a:cubicBezTo>
                    <a:pt x="273" y="0"/>
                    <a:pt x="271" y="0"/>
                    <a:pt x="270" y="1"/>
                  </a:cubicBezTo>
                  <a:cubicBezTo>
                    <a:pt x="259" y="4"/>
                    <a:pt x="249" y="10"/>
                    <a:pt x="243" y="19"/>
                  </a:cubicBezTo>
                  <a:cubicBezTo>
                    <a:pt x="241" y="22"/>
                    <a:pt x="241" y="22"/>
                    <a:pt x="241" y="22"/>
                  </a:cubicBezTo>
                  <a:cubicBezTo>
                    <a:pt x="240" y="25"/>
                    <a:pt x="240" y="25"/>
                    <a:pt x="240" y="25"/>
                  </a:cubicBezTo>
                  <a:cubicBezTo>
                    <a:pt x="6" y="414"/>
                    <a:pt x="6" y="414"/>
                    <a:pt x="6" y="414"/>
                  </a:cubicBezTo>
                  <a:cubicBezTo>
                    <a:pt x="6" y="414"/>
                    <a:pt x="6" y="414"/>
                    <a:pt x="6" y="414"/>
                  </a:cubicBezTo>
                  <a:cubicBezTo>
                    <a:pt x="3" y="420"/>
                    <a:pt x="0" y="427"/>
                    <a:pt x="0" y="434"/>
                  </a:cubicBezTo>
                  <a:cubicBezTo>
                    <a:pt x="0" y="455"/>
                    <a:pt x="18" y="473"/>
                    <a:pt x="39" y="473"/>
                  </a:cubicBezTo>
                  <a:cubicBezTo>
                    <a:pt x="518" y="473"/>
                    <a:pt x="518" y="473"/>
                    <a:pt x="518" y="473"/>
                  </a:cubicBezTo>
                  <a:cubicBezTo>
                    <a:pt x="521" y="473"/>
                    <a:pt x="523" y="472"/>
                    <a:pt x="526" y="472"/>
                  </a:cubicBezTo>
                  <a:cubicBezTo>
                    <a:pt x="530" y="471"/>
                    <a:pt x="530" y="471"/>
                    <a:pt x="530" y="471"/>
                  </a:cubicBezTo>
                  <a:cubicBezTo>
                    <a:pt x="545" y="466"/>
                    <a:pt x="557" y="451"/>
                    <a:pt x="557" y="434"/>
                  </a:cubicBezTo>
                  <a:cubicBezTo>
                    <a:pt x="557" y="427"/>
                    <a:pt x="555" y="420"/>
                    <a:pt x="551" y="414"/>
                  </a:cubicBezTo>
                </a:path>
              </a:pathLst>
            </a:custGeom>
            <a:solidFill>
              <a:schemeClr val="tx2"/>
            </a:solidFill>
            <a:ln w="9525">
              <a:solidFill>
                <a:schemeClr val="tx2"/>
              </a:solidFill>
              <a:round/>
              <a:headEnd/>
              <a:tailEnd/>
            </a:ln>
          </p:spPr>
          <p:txBody>
            <a:bodyPr/>
            <a:lstStyle/>
            <a:p>
              <a:pPr defTabSz="609585" fontAlgn="base">
                <a:spcBef>
                  <a:spcPct val="0"/>
                </a:spcBef>
                <a:spcAft>
                  <a:spcPct val="0"/>
                </a:spcAft>
                <a:defRPr/>
              </a:pPr>
              <a:endParaRPr lang="en-US" sz="2400">
                <a:solidFill>
                  <a:srgbClr val="124191"/>
                </a:solidFill>
                <a:latin typeface="Arial" charset="0"/>
              </a:endParaRPr>
            </a:p>
          </p:txBody>
        </p:sp>
        <p:sp>
          <p:nvSpPr>
            <p:cNvPr id="172" name="Freeform 58">
              <a:extLst>
                <a:ext uri="{FF2B5EF4-FFF2-40B4-BE49-F238E27FC236}">
                  <a16:creationId xmlns:a16="http://schemas.microsoft.com/office/drawing/2014/main" id="{0CB5D231-40F8-4EB6-A261-0C6BDF40A3FA}"/>
                </a:ext>
              </a:extLst>
            </p:cNvPr>
            <p:cNvSpPr>
              <a:spLocks/>
            </p:cNvSpPr>
            <p:nvPr/>
          </p:nvSpPr>
          <p:spPr bwMode="auto">
            <a:xfrm>
              <a:off x="5424942" y="547646"/>
              <a:ext cx="610800" cy="250902"/>
            </a:xfrm>
            <a:custGeom>
              <a:avLst/>
              <a:gdLst>
                <a:gd name="T0" fmla="*/ 183 w 405"/>
                <a:gd name="T1" fmla="*/ 62 h 165"/>
                <a:gd name="T2" fmla="*/ 123 w 405"/>
                <a:gd name="T3" fmla="*/ 62 h 165"/>
                <a:gd name="T4" fmla="*/ 106 w 405"/>
                <a:gd name="T5" fmla="*/ 37 h 165"/>
                <a:gd name="T6" fmla="*/ 123 w 405"/>
                <a:gd name="T7" fmla="*/ 14 h 165"/>
                <a:gd name="T8" fmla="*/ 121 w 405"/>
                <a:gd name="T9" fmla="*/ 3 h 165"/>
                <a:gd name="T10" fmla="*/ 109 w 405"/>
                <a:gd name="T11" fmla="*/ 4 h 165"/>
                <a:gd name="T12" fmla="*/ 109 w 405"/>
                <a:gd name="T13" fmla="*/ 4 h 165"/>
                <a:gd name="T14" fmla="*/ 96 w 405"/>
                <a:gd name="T15" fmla="*/ 24 h 165"/>
                <a:gd name="T16" fmla="*/ 82 w 405"/>
                <a:gd name="T17" fmla="*/ 4 h 165"/>
                <a:gd name="T18" fmla="*/ 70 w 405"/>
                <a:gd name="T19" fmla="*/ 3 h 165"/>
                <a:gd name="T20" fmla="*/ 68 w 405"/>
                <a:gd name="T21" fmla="*/ 14 h 165"/>
                <a:gd name="T22" fmla="*/ 85 w 405"/>
                <a:gd name="T23" fmla="*/ 37 h 165"/>
                <a:gd name="T24" fmla="*/ 68 w 405"/>
                <a:gd name="T25" fmla="*/ 62 h 165"/>
                <a:gd name="T26" fmla="*/ 8 w 405"/>
                <a:gd name="T27" fmla="*/ 62 h 165"/>
                <a:gd name="T28" fmla="*/ 0 w 405"/>
                <a:gd name="T29" fmla="*/ 70 h 165"/>
                <a:gd name="T30" fmla="*/ 8 w 405"/>
                <a:gd name="T31" fmla="*/ 78 h 165"/>
                <a:gd name="T32" fmla="*/ 72 w 405"/>
                <a:gd name="T33" fmla="*/ 78 h 165"/>
                <a:gd name="T34" fmla="*/ 78 w 405"/>
                <a:gd name="T35" fmla="*/ 75 h 165"/>
                <a:gd name="T36" fmla="*/ 96 w 405"/>
                <a:gd name="T37" fmla="*/ 52 h 165"/>
                <a:gd name="T38" fmla="*/ 113 w 405"/>
                <a:gd name="T39" fmla="*/ 75 h 165"/>
                <a:gd name="T40" fmla="*/ 119 w 405"/>
                <a:gd name="T41" fmla="*/ 78 h 165"/>
                <a:gd name="T42" fmla="*/ 183 w 405"/>
                <a:gd name="T43" fmla="*/ 78 h 165"/>
                <a:gd name="T44" fmla="*/ 191 w 405"/>
                <a:gd name="T45" fmla="*/ 70 h 165"/>
                <a:gd name="T46" fmla="*/ 183 w 405"/>
                <a:gd name="T47" fmla="*/ 62 h 1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5"/>
                <a:gd name="T73" fmla="*/ 0 h 165"/>
                <a:gd name="T74" fmla="*/ 405 w 405"/>
                <a:gd name="T75" fmla="*/ 165 h 16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5" h="165">
                  <a:moveTo>
                    <a:pt x="387" y="131"/>
                  </a:moveTo>
                  <a:cubicBezTo>
                    <a:pt x="261" y="131"/>
                    <a:pt x="261" y="131"/>
                    <a:pt x="261" y="131"/>
                  </a:cubicBezTo>
                  <a:cubicBezTo>
                    <a:pt x="224" y="79"/>
                    <a:pt x="224" y="79"/>
                    <a:pt x="224" y="79"/>
                  </a:cubicBezTo>
                  <a:cubicBezTo>
                    <a:pt x="260" y="30"/>
                    <a:pt x="260" y="30"/>
                    <a:pt x="260" y="30"/>
                  </a:cubicBezTo>
                  <a:cubicBezTo>
                    <a:pt x="266" y="22"/>
                    <a:pt x="264" y="11"/>
                    <a:pt x="256" y="6"/>
                  </a:cubicBezTo>
                  <a:cubicBezTo>
                    <a:pt x="249" y="0"/>
                    <a:pt x="238" y="2"/>
                    <a:pt x="232" y="9"/>
                  </a:cubicBezTo>
                  <a:cubicBezTo>
                    <a:pt x="232" y="9"/>
                    <a:pt x="232" y="9"/>
                    <a:pt x="232" y="9"/>
                  </a:cubicBezTo>
                  <a:cubicBezTo>
                    <a:pt x="203" y="50"/>
                    <a:pt x="203" y="50"/>
                    <a:pt x="203" y="50"/>
                  </a:cubicBezTo>
                  <a:cubicBezTo>
                    <a:pt x="173" y="9"/>
                    <a:pt x="173" y="9"/>
                    <a:pt x="173" y="9"/>
                  </a:cubicBezTo>
                  <a:cubicBezTo>
                    <a:pt x="167" y="2"/>
                    <a:pt x="157" y="0"/>
                    <a:pt x="149" y="6"/>
                  </a:cubicBezTo>
                  <a:cubicBezTo>
                    <a:pt x="141" y="11"/>
                    <a:pt x="140" y="22"/>
                    <a:pt x="145" y="30"/>
                  </a:cubicBezTo>
                  <a:cubicBezTo>
                    <a:pt x="181" y="79"/>
                    <a:pt x="181" y="79"/>
                    <a:pt x="181" y="79"/>
                  </a:cubicBezTo>
                  <a:cubicBezTo>
                    <a:pt x="144" y="131"/>
                    <a:pt x="144" y="131"/>
                    <a:pt x="144" y="131"/>
                  </a:cubicBezTo>
                  <a:cubicBezTo>
                    <a:pt x="18" y="131"/>
                    <a:pt x="18" y="131"/>
                    <a:pt x="18" y="131"/>
                  </a:cubicBezTo>
                  <a:cubicBezTo>
                    <a:pt x="8" y="131"/>
                    <a:pt x="0" y="139"/>
                    <a:pt x="0" y="148"/>
                  </a:cubicBezTo>
                  <a:cubicBezTo>
                    <a:pt x="0" y="158"/>
                    <a:pt x="8" y="165"/>
                    <a:pt x="18" y="165"/>
                  </a:cubicBezTo>
                  <a:cubicBezTo>
                    <a:pt x="152" y="165"/>
                    <a:pt x="152" y="165"/>
                    <a:pt x="152" y="165"/>
                  </a:cubicBezTo>
                  <a:cubicBezTo>
                    <a:pt x="158" y="165"/>
                    <a:pt x="163" y="163"/>
                    <a:pt x="166" y="158"/>
                  </a:cubicBezTo>
                  <a:cubicBezTo>
                    <a:pt x="203" y="109"/>
                    <a:pt x="203" y="109"/>
                    <a:pt x="203" y="109"/>
                  </a:cubicBezTo>
                  <a:cubicBezTo>
                    <a:pt x="239" y="158"/>
                    <a:pt x="239" y="158"/>
                    <a:pt x="239" y="158"/>
                  </a:cubicBezTo>
                  <a:cubicBezTo>
                    <a:pt x="242" y="163"/>
                    <a:pt x="247" y="165"/>
                    <a:pt x="253" y="165"/>
                  </a:cubicBezTo>
                  <a:cubicBezTo>
                    <a:pt x="387" y="165"/>
                    <a:pt x="387" y="165"/>
                    <a:pt x="387" y="165"/>
                  </a:cubicBezTo>
                  <a:cubicBezTo>
                    <a:pt x="397" y="165"/>
                    <a:pt x="405" y="158"/>
                    <a:pt x="405" y="148"/>
                  </a:cubicBezTo>
                  <a:cubicBezTo>
                    <a:pt x="405" y="139"/>
                    <a:pt x="397" y="131"/>
                    <a:pt x="387" y="131"/>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124191"/>
                </a:solidFill>
                <a:latin typeface="Arial" charset="0"/>
              </a:endParaRPr>
            </a:p>
          </p:txBody>
        </p:sp>
      </p:grpSp>
      <p:grpSp>
        <p:nvGrpSpPr>
          <p:cNvPr id="173" name="Group 122">
            <a:extLst>
              <a:ext uri="{FF2B5EF4-FFF2-40B4-BE49-F238E27FC236}">
                <a16:creationId xmlns:a16="http://schemas.microsoft.com/office/drawing/2014/main" id="{E95C9D95-0098-42EB-B486-A56843E5885E}"/>
              </a:ext>
            </a:extLst>
          </p:cNvPr>
          <p:cNvGrpSpPr/>
          <p:nvPr/>
        </p:nvGrpSpPr>
        <p:grpSpPr>
          <a:xfrm>
            <a:off x="11641339" y="2622744"/>
            <a:ext cx="460231" cy="410963"/>
            <a:chOff x="5309818" y="126258"/>
            <a:chExt cx="841049" cy="717324"/>
          </a:xfrm>
        </p:grpSpPr>
        <p:sp>
          <p:nvSpPr>
            <p:cNvPr id="174" name="Freeform 55">
              <a:extLst>
                <a:ext uri="{FF2B5EF4-FFF2-40B4-BE49-F238E27FC236}">
                  <a16:creationId xmlns:a16="http://schemas.microsoft.com/office/drawing/2014/main" id="{2F0B9B9D-C6D3-442B-AB79-E82ED50B904A}"/>
                </a:ext>
              </a:extLst>
            </p:cNvPr>
            <p:cNvSpPr>
              <a:spLocks/>
            </p:cNvSpPr>
            <p:nvPr/>
          </p:nvSpPr>
          <p:spPr bwMode="auto">
            <a:xfrm>
              <a:off x="6067721" y="804982"/>
              <a:ext cx="6396" cy="0"/>
            </a:xfrm>
            <a:custGeom>
              <a:avLst/>
              <a:gdLst>
                <a:gd name="T0" fmla="*/ 2 w 4"/>
                <a:gd name="T1" fmla="*/ 0 w 4"/>
                <a:gd name="T2" fmla="*/ 2 w 4"/>
                <a:gd name="T3" fmla="*/ 0 60000 65536"/>
                <a:gd name="T4" fmla="*/ 0 60000 65536"/>
                <a:gd name="T5" fmla="*/ 0 60000 65536"/>
                <a:gd name="T6" fmla="*/ 0 w 4"/>
                <a:gd name="T7" fmla="*/ 4 w 4"/>
              </a:gdLst>
              <a:ahLst/>
              <a:cxnLst>
                <a:cxn ang="T3">
                  <a:pos x="T0" y="0"/>
                </a:cxn>
                <a:cxn ang="T4">
                  <a:pos x="T1" y="0"/>
                </a:cxn>
                <a:cxn ang="T5">
                  <a:pos x="T2" y="0"/>
                </a:cxn>
              </a:cxnLst>
              <a:rect l="T6" t="0" r="T7" b="0"/>
              <a:pathLst>
                <a:path w="4">
                  <a:moveTo>
                    <a:pt x="4" y="0"/>
                  </a:moveTo>
                  <a:cubicBezTo>
                    <a:pt x="0" y="0"/>
                    <a:pt x="0" y="0"/>
                    <a:pt x="0" y="0"/>
                  </a:cubicBezTo>
                  <a:cubicBezTo>
                    <a:pt x="1" y="0"/>
                    <a:pt x="3" y="0"/>
                    <a:pt x="4" y="0"/>
                  </a:cubicBezTo>
                </a:path>
              </a:pathLst>
            </a:custGeom>
            <a:solidFill>
              <a:srgbClr val="1A171B"/>
            </a:solidFill>
            <a:ln w="9525">
              <a:noFill/>
              <a:round/>
              <a:headEnd/>
              <a:tailEnd/>
            </a:ln>
          </p:spPr>
          <p:txBody>
            <a:bodyPr/>
            <a:lstStyle/>
            <a:p>
              <a:pPr defTabSz="609585" fontAlgn="base">
                <a:spcBef>
                  <a:spcPct val="0"/>
                </a:spcBef>
                <a:spcAft>
                  <a:spcPct val="0"/>
                </a:spcAft>
                <a:defRPr/>
              </a:pPr>
              <a:endParaRPr lang="en-US" sz="2400">
                <a:solidFill>
                  <a:srgbClr val="124191"/>
                </a:solidFill>
                <a:latin typeface="Arial" charset="0"/>
              </a:endParaRPr>
            </a:p>
          </p:txBody>
        </p:sp>
        <p:sp>
          <p:nvSpPr>
            <p:cNvPr id="175" name="Freeform 56">
              <a:extLst>
                <a:ext uri="{FF2B5EF4-FFF2-40B4-BE49-F238E27FC236}">
                  <a16:creationId xmlns:a16="http://schemas.microsoft.com/office/drawing/2014/main" id="{AF0F3AD9-F92C-4924-9E75-8DE1754B5881}"/>
                </a:ext>
              </a:extLst>
            </p:cNvPr>
            <p:cNvSpPr>
              <a:spLocks/>
            </p:cNvSpPr>
            <p:nvPr/>
          </p:nvSpPr>
          <p:spPr bwMode="auto">
            <a:xfrm>
              <a:off x="5309818" y="126258"/>
              <a:ext cx="841049" cy="717324"/>
            </a:xfrm>
            <a:custGeom>
              <a:avLst/>
              <a:gdLst>
                <a:gd name="T0" fmla="*/ 260 w 557"/>
                <a:gd name="T1" fmla="*/ 195 h 473"/>
                <a:gd name="T2" fmla="*/ 260 w 557"/>
                <a:gd name="T3" fmla="*/ 195 h 473"/>
                <a:gd name="T4" fmla="*/ 149 w 557"/>
                <a:gd name="T5" fmla="*/ 10 h 473"/>
                <a:gd name="T6" fmla="*/ 148 w 557"/>
                <a:gd name="T7" fmla="*/ 8 h 473"/>
                <a:gd name="T8" fmla="*/ 132 w 557"/>
                <a:gd name="T9" fmla="*/ 0 h 473"/>
                <a:gd name="T10" fmla="*/ 129 w 557"/>
                <a:gd name="T11" fmla="*/ 0 h 473"/>
                <a:gd name="T12" fmla="*/ 127 w 557"/>
                <a:gd name="T13" fmla="*/ 0 h 473"/>
                <a:gd name="T14" fmla="*/ 115 w 557"/>
                <a:gd name="T15" fmla="*/ 9 h 473"/>
                <a:gd name="T16" fmla="*/ 114 w 557"/>
                <a:gd name="T17" fmla="*/ 10 h 473"/>
                <a:gd name="T18" fmla="*/ 113 w 557"/>
                <a:gd name="T19" fmla="*/ 12 h 473"/>
                <a:gd name="T20" fmla="*/ 3 w 557"/>
                <a:gd name="T21" fmla="*/ 195 h 473"/>
                <a:gd name="T22" fmla="*/ 3 w 557"/>
                <a:gd name="T23" fmla="*/ 195 h 473"/>
                <a:gd name="T24" fmla="*/ 0 w 557"/>
                <a:gd name="T25" fmla="*/ 205 h 473"/>
                <a:gd name="T26" fmla="*/ 18 w 557"/>
                <a:gd name="T27" fmla="*/ 223 h 473"/>
                <a:gd name="T28" fmla="*/ 245 w 557"/>
                <a:gd name="T29" fmla="*/ 223 h 473"/>
                <a:gd name="T30" fmla="*/ 248 w 557"/>
                <a:gd name="T31" fmla="*/ 223 h 473"/>
                <a:gd name="T32" fmla="*/ 250 w 557"/>
                <a:gd name="T33" fmla="*/ 222 h 473"/>
                <a:gd name="T34" fmla="*/ 263 w 557"/>
                <a:gd name="T35" fmla="*/ 205 h 473"/>
                <a:gd name="T36" fmla="*/ 260 w 557"/>
                <a:gd name="T37" fmla="*/ 195 h 4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57"/>
                <a:gd name="T58" fmla="*/ 0 h 473"/>
                <a:gd name="T59" fmla="*/ 557 w 557"/>
                <a:gd name="T60" fmla="*/ 473 h 47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57" h="473">
                  <a:moveTo>
                    <a:pt x="551" y="414"/>
                  </a:moveTo>
                  <a:cubicBezTo>
                    <a:pt x="551" y="414"/>
                    <a:pt x="551" y="414"/>
                    <a:pt x="551" y="414"/>
                  </a:cubicBezTo>
                  <a:cubicBezTo>
                    <a:pt x="316" y="22"/>
                    <a:pt x="316" y="22"/>
                    <a:pt x="316" y="22"/>
                  </a:cubicBezTo>
                  <a:cubicBezTo>
                    <a:pt x="313" y="18"/>
                    <a:pt x="313" y="18"/>
                    <a:pt x="313" y="18"/>
                  </a:cubicBezTo>
                  <a:cubicBezTo>
                    <a:pt x="306" y="7"/>
                    <a:pt x="293" y="0"/>
                    <a:pt x="279" y="0"/>
                  </a:cubicBezTo>
                  <a:cubicBezTo>
                    <a:pt x="277" y="0"/>
                    <a:pt x="275" y="0"/>
                    <a:pt x="274" y="0"/>
                  </a:cubicBezTo>
                  <a:cubicBezTo>
                    <a:pt x="273" y="0"/>
                    <a:pt x="271" y="0"/>
                    <a:pt x="270" y="1"/>
                  </a:cubicBezTo>
                  <a:cubicBezTo>
                    <a:pt x="259" y="4"/>
                    <a:pt x="249" y="10"/>
                    <a:pt x="243" y="19"/>
                  </a:cubicBezTo>
                  <a:cubicBezTo>
                    <a:pt x="241" y="22"/>
                    <a:pt x="241" y="22"/>
                    <a:pt x="241" y="22"/>
                  </a:cubicBezTo>
                  <a:cubicBezTo>
                    <a:pt x="240" y="25"/>
                    <a:pt x="240" y="25"/>
                    <a:pt x="240" y="25"/>
                  </a:cubicBezTo>
                  <a:cubicBezTo>
                    <a:pt x="6" y="414"/>
                    <a:pt x="6" y="414"/>
                    <a:pt x="6" y="414"/>
                  </a:cubicBezTo>
                  <a:cubicBezTo>
                    <a:pt x="6" y="414"/>
                    <a:pt x="6" y="414"/>
                    <a:pt x="6" y="414"/>
                  </a:cubicBezTo>
                  <a:cubicBezTo>
                    <a:pt x="3" y="420"/>
                    <a:pt x="0" y="427"/>
                    <a:pt x="0" y="434"/>
                  </a:cubicBezTo>
                  <a:cubicBezTo>
                    <a:pt x="0" y="455"/>
                    <a:pt x="18" y="473"/>
                    <a:pt x="39" y="473"/>
                  </a:cubicBezTo>
                  <a:cubicBezTo>
                    <a:pt x="518" y="473"/>
                    <a:pt x="518" y="473"/>
                    <a:pt x="518" y="473"/>
                  </a:cubicBezTo>
                  <a:cubicBezTo>
                    <a:pt x="521" y="473"/>
                    <a:pt x="523" y="472"/>
                    <a:pt x="526" y="472"/>
                  </a:cubicBezTo>
                  <a:cubicBezTo>
                    <a:pt x="530" y="471"/>
                    <a:pt x="530" y="471"/>
                    <a:pt x="530" y="471"/>
                  </a:cubicBezTo>
                  <a:cubicBezTo>
                    <a:pt x="545" y="466"/>
                    <a:pt x="557" y="451"/>
                    <a:pt x="557" y="434"/>
                  </a:cubicBezTo>
                  <a:cubicBezTo>
                    <a:pt x="557" y="427"/>
                    <a:pt x="555" y="420"/>
                    <a:pt x="551" y="414"/>
                  </a:cubicBezTo>
                </a:path>
              </a:pathLst>
            </a:custGeom>
            <a:solidFill>
              <a:schemeClr val="tx2"/>
            </a:solidFill>
            <a:ln w="9525">
              <a:solidFill>
                <a:schemeClr val="tx2"/>
              </a:solidFill>
              <a:round/>
              <a:headEnd/>
              <a:tailEnd/>
            </a:ln>
          </p:spPr>
          <p:txBody>
            <a:bodyPr/>
            <a:lstStyle/>
            <a:p>
              <a:pPr defTabSz="609585" fontAlgn="base">
                <a:spcBef>
                  <a:spcPct val="0"/>
                </a:spcBef>
                <a:spcAft>
                  <a:spcPct val="0"/>
                </a:spcAft>
                <a:defRPr/>
              </a:pPr>
              <a:endParaRPr lang="en-US" sz="2400">
                <a:solidFill>
                  <a:srgbClr val="124191"/>
                </a:solidFill>
                <a:latin typeface="Arial" charset="0"/>
              </a:endParaRPr>
            </a:p>
          </p:txBody>
        </p:sp>
        <p:sp>
          <p:nvSpPr>
            <p:cNvPr id="176" name="Freeform 58">
              <a:extLst>
                <a:ext uri="{FF2B5EF4-FFF2-40B4-BE49-F238E27FC236}">
                  <a16:creationId xmlns:a16="http://schemas.microsoft.com/office/drawing/2014/main" id="{ECDF447F-E817-4798-B111-158EECBA3B0D}"/>
                </a:ext>
              </a:extLst>
            </p:cNvPr>
            <p:cNvSpPr>
              <a:spLocks/>
            </p:cNvSpPr>
            <p:nvPr/>
          </p:nvSpPr>
          <p:spPr bwMode="auto">
            <a:xfrm>
              <a:off x="5424942" y="547646"/>
              <a:ext cx="610800" cy="250902"/>
            </a:xfrm>
            <a:custGeom>
              <a:avLst/>
              <a:gdLst>
                <a:gd name="T0" fmla="*/ 183 w 405"/>
                <a:gd name="T1" fmla="*/ 62 h 165"/>
                <a:gd name="T2" fmla="*/ 123 w 405"/>
                <a:gd name="T3" fmla="*/ 62 h 165"/>
                <a:gd name="T4" fmla="*/ 106 w 405"/>
                <a:gd name="T5" fmla="*/ 37 h 165"/>
                <a:gd name="T6" fmla="*/ 123 w 405"/>
                <a:gd name="T7" fmla="*/ 14 h 165"/>
                <a:gd name="T8" fmla="*/ 121 w 405"/>
                <a:gd name="T9" fmla="*/ 3 h 165"/>
                <a:gd name="T10" fmla="*/ 109 w 405"/>
                <a:gd name="T11" fmla="*/ 4 h 165"/>
                <a:gd name="T12" fmla="*/ 109 w 405"/>
                <a:gd name="T13" fmla="*/ 4 h 165"/>
                <a:gd name="T14" fmla="*/ 96 w 405"/>
                <a:gd name="T15" fmla="*/ 24 h 165"/>
                <a:gd name="T16" fmla="*/ 82 w 405"/>
                <a:gd name="T17" fmla="*/ 4 h 165"/>
                <a:gd name="T18" fmla="*/ 70 w 405"/>
                <a:gd name="T19" fmla="*/ 3 h 165"/>
                <a:gd name="T20" fmla="*/ 68 w 405"/>
                <a:gd name="T21" fmla="*/ 14 h 165"/>
                <a:gd name="T22" fmla="*/ 85 w 405"/>
                <a:gd name="T23" fmla="*/ 37 h 165"/>
                <a:gd name="T24" fmla="*/ 68 w 405"/>
                <a:gd name="T25" fmla="*/ 62 h 165"/>
                <a:gd name="T26" fmla="*/ 8 w 405"/>
                <a:gd name="T27" fmla="*/ 62 h 165"/>
                <a:gd name="T28" fmla="*/ 0 w 405"/>
                <a:gd name="T29" fmla="*/ 70 h 165"/>
                <a:gd name="T30" fmla="*/ 8 w 405"/>
                <a:gd name="T31" fmla="*/ 78 h 165"/>
                <a:gd name="T32" fmla="*/ 72 w 405"/>
                <a:gd name="T33" fmla="*/ 78 h 165"/>
                <a:gd name="T34" fmla="*/ 78 w 405"/>
                <a:gd name="T35" fmla="*/ 75 h 165"/>
                <a:gd name="T36" fmla="*/ 96 w 405"/>
                <a:gd name="T37" fmla="*/ 52 h 165"/>
                <a:gd name="T38" fmla="*/ 113 w 405"/>
                <a:gd name="T39" fmla="*/ 75 h 165"/>
                <a:gd name="T40" fmla="*/ 119 w 405"/>
                <a:gd name="T41" fmla="*/ 78 h 165"/>
                <a:gd name="T42" fmla="*/ 183 w 405"/>
                <a:gd name="T43" fmla="*/ 78 h 165"/>
                <a:gd name="T44" fmla="*/ 191 w 405"/>
                <a:gd name="T45" fmla="*/ 70 h 165"/>
                <a:gd name="T46" fmla="*/ 183 w 405"/>
                <a:gd name="T47" fmla="*/ 62 h 1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5"/>
                <a:gd name="T73" fmla="*/ 0 h 165"/>
                <a:gd name="T74" fmla="*/ 405 w 405"/>
                <a:gd name="T75" fmla="*/ 165 h 16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5" h="165">
                  <a:moveTo>
                    <a:pt x="387" y="131"/>
                  </a:moveTo>
                  <a:cubicBezTo>
                    <a:pt x="261" y="131"/>
                    <a:pt x="261" y="131"/>
                    <a:pt x="261" y="131"/>
                  </a:cubicBezTo>
                  <a:cubicBezTo>
                    <a:pt x="224" y="79"/>
                    <a:pt x="224" y="79"/>
                    <a:pt x="224" y="79"/>
                  </a:cubicBezTo>
                  <a:cubicBezTo>
                    <a:pt x="260" y="30"/>
                    <a:pt x="260" y="30"/>
                    <a:pt x="260" y="30"/>
                  </a:cubicBezTo>
                  <a:cubicBezTo>
                    <a:pt x="266" y="22"/>
                    <a:pt x="264" y="11"/>
                    <a:pt x="256" y="6"/>
                  </a:cubicBezTo>
                  <a:cubicBezTo>
                    <a:pt x="249" y="0"/>
                    <a:pt x="238" y="2"/>
                    <a:pt x="232" y="9"/>
                  </a:cubicBezTo>
                  <a:cubicBezTo>
                    <a:pt x="232" y="9"/>
                    <a:pt x="232" y="9"/>
                    <a:pt x="232" y="9"/>
                  </a:cubicBezTo>
                  <a:cubicBezTo>
                    <a:pt x="203" y="50"/>
                    <a:pt x="203" y="50"/>
                    <a:pt x="203" y="50"/>
                  </a:cubicBezTo>
                  <a:cubicBezTo>
                    <a:pt x="173" y="9"/>
                    <a:pt x="173" y="9"/>
                    <a:pt x="173" y="9"/>
                  </a:cubicBezTo>
                  <a:cubicBezTo>
                    <a:pt x="167" y="2"/>
                    <a:pt x="157" y="0"/>
                    <a:pt x="149" y="6"/>
                  </a:cubicBezTo>
                  <a:cubicBezTo>
                    <a:pt x="141" y="11"/>
                    <a:pt x="140" y="22"/>
                    <a:pt x="145" y="30"/>
                  </a:cubicBezTo>
                  <a:cubicBezTo>
                    <a:pt x="181" y="79"/>
                    <a:pt x="181" y="79"/>
                    <a:pt x="181" y="79"/>
                  </a:cubicBezTo>
                  <a:cubicBezTo>
                    <a:pt x="144" y="131"/>
                    <a:pt x="144" y="131"/>
                    <a:pt x="144" y="131"/>
                  </a:cubicBezTo>
                  <a:cubicBezTo>
                    <a:pt x="18" y="131"/>
                    <a:pt x="18" y="131"/>
                    <a:pt x="18" y="131"/>
                  </a:cubicBezTo>
                  <a:cubicBezTo>
                    <a:pt x="8" y="131"/>
                    <a:pt x="0" y="139"/>
                    <a:pt x="0" y="148"/>
                  </a:cubicBezTo>
                  <a:cubicBezTo>
                    <a:pt x="0" y="158"/>
                    <a:pt x="8" y="165"/>
                    <a:pt x="18" y="165"/>
                  </a:cubicBezTo>
                  <a:cubicBezTo>
                    <a:pt x="152" y="165"/>
                    <a:pt x="152" y="165"/>
                    <a:pt x="152" y="165"/>
                  </a:cubicBezTo>
                  <a:cubicBezTo>
                    <a:pt x="158" y="165"/>
                    <a:pt x="163" y="163"/>
                    <a:pt x="166" y="158"/>
                  </a:cubicBezTo>
                  <a:cubicBezTo>
                    <a:pt x="203" y="109"/>
                    <a:pt x="203" y="109"/>
                    <a:pt x="203" y="109"/>
                  </a:cubicBezTo>
                  <a:cubicBezTo>
                    <a:pt x="239" y="158"/>
                    <a:pt x="239" y="158"/>
                    <a:pt x="239" y="158"/>
                  </a:cubicBezTo>
                  <a:cubicBezTo>
                    <a:pt x="242" y="163"/>
                    <a:pt x="247" y="165"/>
                    <a:pt x="253" y="165"/>
                  </a:cubicBezTo>
                  <a:cubicBezTo>
                    <a:pt x="387" y="165"/>
                    <a:pt x="387" y="165"/>
                    <a:pt x="387" y="165"/>
                  </a:cubicBezTo>
                  <a:cubicBezTo>
                    <a:pt x="397" y="165"/>
                    <a:pt x="405" y="158"/>
                    <a:pt x="405" y="148"/>
                  </a:cubicBezTo>
                  <a:cubicBezTo>
                    <a:pt x="405" y="139"/>
                    <a:pt x="397" y="131"/>
                    <a:pt x="387" y="131"/>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124191"/>
                </a:solidFill>
                <a:latin typeface="Arial" charset="0"/>
              </a:endParaRPr>
            </a:p>
          </p:txBody>
        </p:sp>
      </p:grpSp>
      <p:cxnSp>
        <p:nvCxnSpPr>
          <p:cNvPr id="154" name="Straight Arrow Connector 153">
            <a:extLst>
              <a:ext uri="{FF2B5EF4-FFF2-40B4-BE49-F238E27FC236}">
                <a16:creationId xmlns:a16="http://schemas.microsoft.com/office/drawing/2014/main" id="{1EFD8020-2331-43AD-8073-96797EEEE5D1}"/>
              </a:ext>
            </a:extLst>
          </p:cNvPr>
          <p:cNvCxnSpPr>
            <a:cxnSpLocks/>
          </p:cNvCxnSpPr>
          <p:nvPr/>
        </p:nvCxnSpPr>
        <p:spPr>
          <a:xfrm>
            <a:off x="2965732" y="6162674"/>
            <a:ext cx="6338203" cy="3173"/>
          </a:xfrm>
          <a:prstGeom prst="straightConnector1">
            <a:avLst/>
          </a:prstGeom>
          <a:ln w="9525" cmpd="sng">
            <a:solidFill>
              <a:schemeClr val="tx1">
                <a:lumMod val="50000"/>
              </a:schemeClr>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06D4638A-9FC8-41C2-9C30-7F2011B9CD23}"/>
              </a:ext>
            </a:extLst>
          </p:cNvPr>
          <p:cNvCxnSpPr>
            <a:cxnSpLocks/>
          </p:cNvCxnSpPr>
          <p:nvPr/>
        </p:nvCxnSpPr>
        <p:spPr>
          <a:xfrm>
            <a:off x="9313056" y="6165847"/>
            <a:ext cx="2127752" cy="0"/>
          </a:xfrm>
          <a:prstGeom prst="straightConnector1">
            <a:avLst/>
          </a:prstGeom>
          <a:ln w="9525" cmpd="sng">
            <a:solidFill>
              <a:schemeClr val="tx1">
                <a:lumMod val="50000"/>
              </a:schemeClr>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0" name="Straight Arrow Connector 159">
            <a:extLst>
              <a:ext uri="{FF2B5EF4-FFF2-40B4-BE49-F238E27FC236}">
                <a16:creationId xmlns:a16="http://schemas.microsoft.com/office/drawing/2014/main" id="{767955C8-EE48-480E-8675-3923B2CA3FD2}"/>
              </a:ext>
            </a:extLst>
          </p:cNvPr>
          <p:cNvCxnSpPr>
            <a:cxnSpLocks/>
          </p:cNvCxnSpPr>
          <p:nvPr/>
        </p:nvCxnSpPr>
        <p:spPr>
          <a:xfrm>
            <a:off x="821432" y="6162673"/>
            <a:ext cx="2127752" cy="0"/>
          </a:xfrm>
          <a:prstGeom prst="straightConnector1">
            <a:avLst/>
          </a:prstGeom>
          <a:ln w="9525" cmpd="sng">
            <a:solidFill>
              <a:schemeClr val="accent6"/>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28" name="TextBox 127">
            <a:extLst>
              <a:ext uri="{FF2B5EF4-FFF2-40B4-BE49-F238E27FC236}">
                <a16:creationId xmlns:a16="http://schemas.microsoft.com/office/drawing/2014/main" id="{CBB41C47-98CB-41DC-85EA-E4D2B18A5E99}"/>
              </a:ext>
            </a:extLst>
          </p:cNvPr>
          <p:cNvSpPr txBox="1"/>
          <p:nvPr/>
        </p:nvSpPr>
        <p:spPr>
          <a:xfrm>
            <a:off x="3668545" y="5943624"/>
            <a:ext cx="2916476" cy="235898"/>
          </a:xfrm>
          <a:prstGeom prst="rect">
            <a:avLst/>
          </a:prstGeom>
          <a:noFill/>
        </p:spPr>
        <p:txBody>
          <a:bodyPr wrap="square" rtlCol="0">
            <a:spAutoFit/>
          </a:bodyPr>
          <a:lstStyle/>
          <a:p>
            <a:pPr algn="ctr" defTabSz="609585" fontAlgn="base">
              <a:spcBef>
                <a:spcPct val="0"/>
              </a:spcBef>
              <a:spcAft>
                <a:spcPct val="0"/>
              </a:spcAft>
              <a:defRPr/>
            </a:pPr>
            <a:r>
              <a:rPr lang="en-US" sz="933" b="1">
                <a:solidFill>
                  <a:srgbClr val="000000"/>
                </a:solidFill>
                <a:latin typeface="Nokia Pure Text Light"/>
              </a:rPr>
              <a:t>UL S1 TEID / DL S1 TEID</a:t>
            </a:r>
            <a:endParaRPr lang="pl-PL" sz="933" b="1" err="1">
              <a:solidFill>
                <a:srgbClr val="000000"/>
              </a:solidFill>
              <a:latin typeface="Nokia Pure Text Light"/>
            </a:endParaRPr>
          </a:p>
        </p:txBody>
      </p:sp>
      <p:sp>
        <p:nvSpPr>
          <p:cNvPr id="129" name="TextBox 128">
            <a:extLst>
              <a:ext uri="{FF2B5EF4-FFF2-40B4-BE49-F238E27FC236}">
                <a16:creationId xmlns:a16="http://schemas.microsoft.com/office/drawing/2014/main" id="{D16E48D7-F6D5-4F38-B1D6-62C276E2961C}"/>
              </a:ext>
            </a:extLst>
          </p:cNvPr>
          <p:cNvSpPr txBox="1"/>
          <p:nvPr/>
        </p:nvSpPr>
        <p:spPr>
          <a:xfrm>
            <a:off x="8918490" y="5943625"/>
            <a:ext cx="2916476" cy="235898"/>
          </a:xfrm>
          <a:prstGeom prst="rect">
            <a:avLst/>
          </a:prstGeom>
          <a:noFill/>
        </p:spPr>
        <p:txBody>
          <a:bodyPr wrap="square" rtlCol="0">
            <a:spAutoFit/>
          </a:bodyPr>
          <a:lstStyle/>
          <a:p>
            <a:pPr algn="ctr" defTabSz="609585" fontAlgn="base">
              <a:spcBef>
                <a:spcPct val="0"/>
              </a:spcBef>
              <a:spcAft>
                <a:spcPct val="0"/>
              </a:spcAft>
              <a:defRPr/>
            </a:pPr>
            <a:r>
              <a:rPr lang="en-US" sz="933" b="1">
                <a:solidFill>
                  <a:srgbClr val="000000"/>
                </a:solidFill>
                <a:latin typeface="Nokia Pure Text Light"/>
              </a:rPr>
              <a:t>UL S5 TEID / DL S5 TEID</a:t>
            </a:r>
            <a:endParaRPr lang="pl-PL" sz="933" b="1" err="1">
              <a:solidFill>
                <a:srgbClr val="000000"/>
              </a:solidFill>
              <a:latin typeface="Nokia Pure Text Light"/>
            </a:endParaRPr>
          </a:p>
        </p:txBody>
      </p:sp>
    </p:spTree>
    <p:extLst>
      <p:ext uri="{BB962C8B-B14F-4D97-AF65-F5344CB8AC3E}">
        <p14:creationId xmlns:p14="http://schemas.microsoft.com/office/powerpoint/2010/main" val="3923211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Footer Placeholder 3">
            <a:extLst>
              <a:ext uri="{FF2B5EF4-FFF2-40B4-BE49-F238E27FC236}">
                <a16:creationId xmlns:a16="http://schemas.microsoft.com/office/drawing/2014/main" id="{A8833F7E-16AA-4B9B-8317-19A9EB1A1B99}"/>
              </a:ext>
            </a:extLst>
          </p:cNvPr>
          <p:cNvSpPr>
            <a:spLocks noGrp="1"/>
          </p:cNvSpPr>
          <p:nvPr>
            <p:ph type="ftr" sz="quarter" idx="11"/>
          </p:nvPr>
        </p:nvSpPr>
        <p:spPr/>
        <p:txBody>
          <a:bodyPr/>
          <a:lstStyle/>
          <a:p>
            <a:pPr defTabSz="609585" fontAlgn="base">
              <a:spcBef>
                <a:spcPct val="0"/>
              </a:spcBef>
              <a:spcAft>
                <a:spcPct val="0"/>
              </a:spcAft>
              <a:defRPr/>
            </a:pPr>
            <a:r>
              <a:rPr lang="en-US" b="0" cap="none" spc="0" dirty="0">
                <a:latin typeface="Nokia Pure Text Light"/>
                <a:cs typeface="Arial" panose="020B0604020202020204" pitchFamily="34" charset="0"/>
              </a:rPr>
              <a:t>Nokia Internal Use</a:t>
            </a:r>
          </a:p>
        </p:txBody>
      </p:sp>
      <p:sp>
        <p:nvSpPr>
          <p:cNvPr id="2" name="Title 1"/>
          <p:cNvSpPr>
            <a:spLocks noGrp="1"/>
          </p:cNvSpPr>
          <p:nvPr>
            <p:ph type="title" idx="4294967295"/>
          </p:nvPr>
        </p:nvSpPr>
        <p:spPr>
          <a:xfrm>
            <a:off x="116731" y="74749"/>
            <a:ext cx="10972800" cy="414337"/>
          </a:xfrm>
        </p:spPr>
        <p:txBody>
          <a:bodyPr>
            <a:normAutofit fontScale="90000"/>
          </a:bodyPr>
          <a:lstStyle/>
          <a:p>
            <a:r>
              <a:rPr lang="pl-PL" dirty="0"/>
              <a:t>Basic LTE-NR Dual </a:t>
            </a:r>
            <a:r>
              <a:rPr lang="pl-PL" dirty="0" err="1"/>
              <a:t>connectivity</a:t>
            </a:r>
            <a:endParaRPr lang="en-US" dirty="0"/>
          </a:p>
        </p:txBody>
      </p:sp>
      <p:sp>
        <p:nvSpPr>
          <p:cNvPr id="139" name="Content Placeholder 2">
            <a:extLst>
              <a:ext uri="{FF2B5EF4-FFF2-40B4-BE49-F238E27FC236}">
                <a16:creationId xmlns:a16="http://schemas.microsoft.com/office/drawing/2014/main" id="{F63F84B9-88AC-4385-97AF-91849FBBE9D5}"/>
              </a:ext>
            </a:extLst>
          </p:cNvPr>
          <p:cNvSpPr>
            <a:spLocks noGrp="1"/>
          </p:cNvSpPr>
          <p:nvPr>
            <p:ph sz="quarter" idx="4294967295"/>
          </p:nvPr>
        </p:nvSpPr>
        <p:spPr>
          <a:xfrm>
            <a:off x="0" y="717550"/>
            <a:ext cx="10971213" cy="401638"/>
          </a:xfrm>
        </p:spPr>
        <p:txBody>
          <a:bodyPr>
            <a:normAutofit fontScale="92500" lnSpcReduction="10000"/>
          </a:bodyPr>
          <a:lstStyle/>
          <a:p>
            <a:r>
              <a:rPr lang="en-US" dirty="0"/>
              <a:t>Dual Connectivity NSA mode 3x operation – call flow (2/2)</a:t>
            </a:r>
          </a:p>
        </p:txBody>
      </p:sp>
      <p:sp>
        <p:nvSpPr>
          <p:cNvPr id="9" name="TextBox 8">
            <a:extLst>
              <a:ext uri="{FF2B5EF4-FFF2-40B4-BE49-F238E27FC236}">
                <a16:creationId xmlns:a16="http://schemas.microsoft.com/office/drawing/2014/main" id="{195D30E0-7D77-4F51-A842-CF24E500ACA4}"/>
              </a:ext>
            </a:extLst>
          </p:cNvPr>
          <p:cNvSpPr txBox="1"/>
          <p:nvPr/>
        </p:nvSpPr>
        <p:spPr>
          <a:xfrm>
            <a:off x="630711" y="1133193"/>
            <a:ext cx="341760" cy="256545"/>
          </a:xfrm>
          <a:prstGeom prst="rect">
            <a:avLst/>
          </a:prstGeom>
          <a:noFill/>
        </p:spPr>
        <p:txBody>
          <a:bodyPr wrap="none" rtlCol="0">
            <a:spAutoFit/>
          </a:bodyPr>
          <a:lstStyle/>
          <a:p>
            <a:pPr defTabSz="609585" fontAlgn="base">
              <a:spcBef>
                <a:spcPct val="0"/>
              </a:spcBef>
              <a:spcAft>
                <a:spcPct val="0"/>
              </a:spcAft>
              <a:defRPr/>
            </a:pPr>
            <a:r>
              <a:rPr lang="en-US" sz="1067">
                <a:solidFill>
                  <a:srgbClr val="001135"/>
                </a:solidFill>
                <a:latin typeface="Nokia Pure Text Light"/>
              </a:rPr>
              <a:t>UE</a:t>
            </a:r>
          </a:p>
        </p:txBody>
      </p:sp>
      <p:sp>
        <p:nvSpPr>
          <p:cNvPr id="115" name="TextBox 114">
            <a:extLst>
              <a:ext uri="{FF2B5EF4-FFF2-40B4-BE49-F238E27FC236}">
                <a16:creationId xmlns:a16="http://schemas.microsoft.com/office/drawing/2014/main" id="{3585851A-9CFC-4EB1-BF82-418E27293CEE}"/>
              </a:ext>
            </a:extLst>
          </p:cNvPr>
          <p:cNvSpPr txBox="1"/>
          <p:nvPr/>
        </p:nvSpPr>
        <p:spPr>
          <a:xfrm>
            <a:off x="2644382" y="1096938"/>
            <a:ext cx="538930" cy="256545"/>
          </a:xfrm>
          <a:prstGeom prst="rect">
            <a:avLst/>
          </a:prstGeom>
          <a:noFill/>
        </p:spPr>
        <p:txBody>
          <a:bodyPr wrap="none" rtlCol="0">
            <a:spAutoFit/>
          </a:bodyPr>
          <a:lstStyle/>
          <a:p>
            <a:pPr defTabSz="609585" fontAlgn="base">
              <a:spcBef>
                <a:spcPct val="0"/>
              </a:spcBef>
              <a:spcAft>
                <a:spcPct val="0"/>
              </a:spcAft>
              <a:defRPr/>
            </a:pPr>
            <a:r>
              <a:rPr lang="en-US" sz="1067" err="1">
                <a:solidFill>
                  <a:srgbClr val="001135"/>
                </a:solidFill>
                <a:latin typeface="Nokia Pure Text Light"/>
              </a:rPr>
              <a:t>MeNB</a:t>
            </a:r>
            <a:endParaRPr lang="en-US" sz="1067">
              <a:solidFill>
                <a:srgbClr val="001135"/>
              </a:solidFill>
              <a:latin typeface="Nokia Pure Text Light"/>
            </a:endParaRPr>
          </a:p>
        </p:txBody>
      </p:sp>
      <p:sp>
        <p:nvSpPr>
          <p:cNvPr id="152" name="TextBox 151">
            <a:extLst>
              <a:ext uri="{FF2B5EF4-FFF2-40B4-BE49-F238E27FC236}">
                <a16:creationId xmlns:a16="http://schemas.microsoft.com/office/drawing/2014/main" id="{85EEF27D-A244-44DF-942C-B9970EAC4E2A}"/>
              </a:ext>
            </a:extLst>
          </p:cNvPr>
          <p:cNvSpPr txBox="1"/>
          <p:nvPr/>
        </p:nvSpPr>
        <p:spPr>
          <a:xfrm>
            <a:off x="4750082" y="1127871"/>
            <a:ext cx="500458" cy="256545"/>
          </a:xfrm>
          <a:prstGeom prst="rect">
            <a:avLst/>
          </a:prstGeom>
          <a:noFill/>
        </p:spPr>
        <p:txBody>
          <a:bodyPr wrap="none" rtlCol="0">
            <a:spAutoFit/>
          </a:bodyPr>
          <a:lstStyle/>
          <a:p>
            <a:pPr defTabSz="609585" fontAlgn="base">
              <a:spcBef>
                <a:spcPct val="0"/>
              </a:spcBef>
              <a:spcAft>
                <a:spcPct val="0"/>
              </a:spcAft>
              <a:defRPr/>
            </a:pPr>
            <a:r>
              <a:rPr lang="en-US" sz="1067" err="1">
                <a:solidFill>
                  <a:srgbClr val="001135"/>
                </a:solidFill>
                <a:latin typeface="Nokia Pure Text Light"/>
              </a:rPr>
              <a:t>SgNB</a:t>
            </a:r>
            <a:endParaRPr lang="en-US" sz="1067">
              <a:solidFill>
                <a:srgbClr val="001135"/>
              </a:solidFill>
              <a:latin typeface="Nokia Pure Text Light"/>
            </a:endParaRPr>
          </a:p>
        </p:txBody>
      </p:sp>
      <p:sp>
        <p:nvSpPr>
          <p:cNvPr id="155" name="TextBox 154">
            <a:extLst>
              <a:ext uri="{FF2B5EF4-FFF2-40B4-BE49-F238E27FC236}">
                <a16:creationId xmlns:a16="http://schemas.microsoft.com/office/drawing/2014/main" id="{48CBC2BD-555C-4840-AAE1-7FF64160DE41}"/>
              </a:ext>
            </a:extLst>
          </p:cNvPr>
          <p:cNvSpPr txBox="1"/>
          <p:nvPr/>
        </p:nvSpPr>
        <p:spPr>
          <a:xfrm>
            <a:off x="6898954" y="1154890"/>
            <a:ext cx="481222" cy="256545"/>
          </a:xfrm>
          <a:prstGeom prst="rect">
            <a:avLst/>
          </a:prstGeom>
          <a:noFill/>
        </p:spPr>
        <p:txBody>
          <a:bodyPr wrap="none" rtlCol="0">
            <a:spAutoFit/>
          </a:bodyPr>
          <a:lstStyle/>
          <a:p>
            <a:pPr defTabSz="609585" fontAlgn="base">
              <a:spcBef>
                <a:spcPct val="0"/>
              </a:spcBef>
              <a:spcAft>
                <a:spcPct val="0"/>
              </a:spcAft>
              <a:defRPr/>
            </a:pPr>
            <a:r>
              <a:rPr lang="en-US" sz="1067">
                <a:solidFill>
                  <a:srgbClr val="001135"/>
                </a:solidFill>
                <a:latin typeface="Nokia Pure Text Light"/>
              </a:rPr>
              <a:t>MME</a:t>
            </a:r>
          </a:p>
        </p:txBody>
      </p:sp>
      <p:sp>
        <p:nvSpPr>
          <p:cNvPr id="158" name="TextBox 157">
            <a:extLst>
              <a:ext uri="{FF2B5EF4-FFF2-40B4-BE49-F238E27FC236}">
                <a16:creationId xmlns:a16="http://schemas.microsoft.com/office/drawing/2014/main" id="{9C6C20EA-554A-4118-94F0-EAF4A90EC940}"/>
              </a:ext>
            </a:extLst>
          </p:cNvPr>
          <p:cNvSpPr txBox="1"/>
          <p:nvPr/>
        </p:nvSpPr>
        <p:spPr>
          <a:xfrm>
            <a:off x="11141533" y="1115777"/>
            <a:ext cx="526106" cy="256545"/>
          </a:xfrm>
          <a:prstGeom prst="rect">
            <a:avLst/>
          </a:prstGeom>
          <a:noFill/>
        </p:spPr>
        <p:txBody>
          <a:bodyPr wrap="none" rtlCol="0">
            <a:spAutoFit/>
          </a:bodyPr>
          <a:lstStyle/>
          <a:p>
            <a:pPr defTabSz="609585" fontAlgn="base">
              <a:spcBef>
                <a:spcPct val="0"/>
              </a:spcBef>
              <a:spcAft>
                <a:spcPct val="0"/>
              </a:spcAft>
              <a:defRPr/>
            </a:pPr>
            <a:r>
              <a:rPr lang="en-US" sz="1067">
                <a:solidFill>
                  <a:srgbClr val="001135"/>
                </a:solidFill>
                <a:latin typeface="Nokia Pure Text Light"/>
              </a:rPr>
              <a:t>P-GW</a:t>
            </a:r>
          </a:p>
        </p:txBody>
      </p:sp>
      <p:sp>
        <p:nvSpPr>
          <p:cNvPr id="161" name="TextBox 160">
            <a:extLst>
              <a:ext uri="{FF2B5EF4-FFF2-40B4-BE49-F238E27FC236}">
                <a16:creationId xmlns:a16="http://schemas.microsoft.com/office/drawing/2014/main" id="{8899512B-1693-4F94-AC10-9530C40E5325}"/>
              </a:ext>
            </a:extLst>
          </p:cNvPr>
          <p:cNvSpPr txBox="1"/>
          <p:nvPr/>
        </p:nvSpPr>
        <p:spPr>
          <a:xfrm>
            <a:off x="8996395" y="1140489"/>
            <a:ext cx="519694" cy="256545"/>
          </a:xfrm>
          <a:prstGeom prst="rect">
            <a:avLst/>
          </a:prstGeom>
          <a:noFill/>
        </p:spPr>
        <p:txBody>
          <a:bodyPr wrap="none" rtlCol="0">
            <a:spAutoFit/>
          </a:bodyPr>
          <a:lstStyle/>
          <a:p>
            <a:pPr defTabSz="609585" fontAlgn="base">
              <a:spcBef>
                <a:spcPct val="0"/>
              </a:spcBef>
              <a:spcAft>
                <a:spcPct val="0"/>
              </a:spcAft>
              <a:defRPr/>
            </a:pPr>
            <a:r>
              <a:rPr lang="en-US" sz="1067">
                <a:solidFill>
                  <a:srgbClr val="001135"/>
                </a:solidFill>
                <a:latin typeface="Nokia Pure Text Light"/>
              </a:rPr>
              <a:t>S-GW</a:t>
            </a:r>
          </a:p>
        </p:txBody>
      </p:sp>
      <p:grpSp>
        <p:nvGrpSpPr>
          <p:cNvPr id="80" name="Group 122">
            <a:extLst>
              <a:ext uri="{FF2B5EF4-FFF2-40B4-BE49-F238E27FC236}">
                <a16:creationId xmlns:a16="http://schemas.microsoft.com/office/drawing/2014/main" id="{48FB81B0-0A52-4414-84B6-1BB6CD06E10C}"/>
              </a:ext>
            </a:extLst>
          </p:cNvPr>
          <p:cNvGrpSpPr/>
          <p:nvPr/>
        </p:nvGrpSpPr>
        <p:grpSpPr>
          <a:xfrm>
            <a:off x="6939579" y="1384196"/>
            <a:ext cx="460231" cy="410963"/>
            <a:chOff x="5309818" y="126258"/>
            <a:chExt cx="841049" cy="717324"/>
          </a:xfrm>
        </p:grpSpPr>
        <p:sp>
          <p:nvSpPr>
            <p:cNvPr id="81" name="Freeform 55">
              <a:extLst>
                <a:ext uri="{FF2B5EF4-FFF2-40B4-BE49-F238E27FC236}">
                  <a16:creationId xmlns:a16="http://schemas.microsoft.com/office/drawing/2014/main" id="{5DE678F9-390D-42AF-AE1D-B7DB2E98C55B}"/>
                </a:ext>
              </a:extLst>
            </p:cNvPr>
            <p:cNvSpPr>
              <a:spLocks/>
            </p:cNvSpPr>
            <p:nvPr/>
          </p:nvSpPr>
          <p:spPr bwMode="auto">
            <a:xfrm>
              <a:off x="6067721" y="804982"/>
              <a:ext cx="6396" cy="0"/>
            </a:xfrm>
            <a:custGeom>
              <a:avLst/>
              <a:gdLst>
                <a:gd name="T0" fmla="*/ 2 w 4"/>
                <a:gd name="T1" fmla="*/ 0 w 4"/>
                <a:gd name="T2" fmla="*/ 2 w 4"/>
                <a:gd name="T3" fmla="*/ 0 60000 65536"/>
                <a:gd name="T4" fmla="*/ 0 60000 65536"/>
                <a:gd name="T5" fmla="*/ 0 60000 65536"/>
                <a:gd name="T6" fmla="*/ 0 w 4"/>
                <a:gd name="T7" fmla="*/ 4 w 4"/>
              </a:gdLst>
              <a:ahLst/>
              <a:cxnLst>
                <a:cxn ang="T3">
                  <a:pos x="T0" y="0"/>
                </a:cxn>
                <a:cxn ang="T4">
                  <a:pos x="T1" y="0"/>
                </a:cxn>
                <a:cxn ang="T5">
                  <a:pos x="T2" y="0"/>
                </a:cxn>
              </a:cxnLst>
              <a:rect l="T6" t="0" r="T7" b="0"/>
              <a:pathLst>
                <a:path w="4">
                  <a:moveTo>
                    <a:pt x="4" y="0"/>
                  </a:moveTo>
                  <a:cubicBezTo>
                    <a:pt x="0" y="0"/>
                    <a:pt x="0" y="0"/>
                    <a:pt x="0" y="0"/>
                  </a:cubicBezTo>
                  <a:cubicBezTo>
                    <a:pt x="1" y="0"/>
                    <a:pt x="3" y="0"/>
                    <a:pt x="4" y="0"/>
                  </a:cubicBezTo>
                </a:path>
              </a:pathLst>
            </a:custGeom>
            <a:solidFill>
              <a:srgbClr val="1A171B"/>
            </a:solidFill>
            <a:ln w="9525">
              <a:noFill/>
              <a:round/>
              <a:headEnd/>
              <a:tailEnd/>
            </a:ln>
          </p:spPr>
          <p:txBody>
            <a:bodyPr/>
            <a:lstStyle/>
            <a:p>
              <a:pPr defTabSz="609585" fontAlgn="base">
                <a:spcBef>
                  <a:spcPct val="0"/>
                </a:spcBef>
                <a:spcAft>
                  <a:spcPct val="0"/>
                </a:spcAft>
                <a:defRPr/>
              </a:pPr>
              <a:endParaRPr lang="en-US" sz="2400">
                <a:solidFill>
                  <a:srgbClr val="124191"/>
                </a:solidFill>
                <a:latin typeface="Arial" charset="0"/>
              </a:endParaRPr>
            </a:p>
          </p:txBody>
        </p:sp>
        <p:sp>
          <p:nvSpPr>
            <p:cNvPr id="82" name="Freeform 56">
              <a:extLst>
                <a:ext uri="{FF2B5EF4-FFF2-40B4-BE49-F238E27FC236}">
                  <a16:creationId xmlns:a16="http://schemas.microsoft.com/office/drawing/2014/main" id="{F048BFFF-4BDC-41BD-BB58-8AF218E07856}"/>
                </a:ext>
              </a:extLst>
            </p:cNvPr>
            <p:cNvSpPr>
              <a:spLocks/>
            </p:cNvSpPr>
            <p:nvPr/>
          </p:nvSpPr>
          <p:spPr bwMode="auto">
            <a:xfrm>
              <a:off x="5309818" y="126258"/>
              <a:ext cx="841049" cy="717324"/>
            </a:xfrm>
            <a:custGeom>
              <a:avLst/>
              <a:gdLst>
                <a:gd name="T0" fmla="*/ 260 w 557"/>
                <a:gd name="T1" fmla="*/ 195 h 473"/>
                <a:gd name="T2" fmla="*/ 260 w 557"/>
                <a:gd name="T3" fmla="*/ 195 h 473"/>
                <a:gd name="T4" fmla="*/ 149 w 557"/>
                <a:gd name="T5" fmla="*/ 10 h 473"/>
                <a:gd name="T6" fmla="*/ 148 w 557"/>
                <a:gd name="T7" fmla="*/ 8 h 473"/>
                <a:gd name="T8" fmla="*/ 132 w 557"/>
                <a:gd name="T9" fmla="*/ 0 h 473"/>
                <a:gd name="T10" fmla="*/ 129 w 557"/>
                <a:gd name="T11" fmla="*/ 0 h 473"/>
                <a:gd name="T12" fmla="*/ 127 w 557"/>
                <a:gd name="T13" fmla="*/ 0 h 473"/>
                <a:gd name="T14" fmla="*/ 115 w 557"/>
                <a:gd name="T15" fmla="*/ 9 h 473"/>
                <a:gd name="T16" fmla="*/ 114 w 557"/>
                <a:gd name="T17" fmla="*/ 10 h 473"/>
                <a:gd name="T18" fmla="*/ 113 w 557"/>
                <a:gd name="T19" fmla="*/ 12 h 473"/>
                <a:gd name="T20" fmla="*/ 3 w 557"/>
                <a:gd name="T21" fmla="*/ 195 h 473"/>
                <a:gd name="T22" fmla="*/ 3 w 557"/>
                <a:gd name="T23" fmla="*/ 195 h 473"/>
                <a:gd name="T24" fmla="*/ 0 w 557"/>
                <a:gd name="T25" fmla="*/ 205 h 473"/>
                <a:gd name="T26" fmla="*/ 18 w 557"/>
                <a:gd name="T27" fmla="*/ 223 h 473"/>
                <a:gd name="T28" fmla="*/ 245 w 557"/>
                <a:gd name="T29" fmla="*/ 223 h 473"/>
                <a:gd name="T30" fmla="*/ 248 w 557"/>
                <a:gd name="T31" fmla="*/ 223 h 473"/>
                <a:gd name="T32" fmla="*/ 250 w 557"/>
                <a:gd name="T33" fmla="*/ 222 h 473"/>
                <a:gd name="T34" fmla="*/ 263 w 557"/>
                <a:gd name="T35" fmla="*/ 205 h 473"/>
                <a:gd name="T36" fmla="*/ 260 w 557"/>
                <a:gd name="T37" fmla="*/ 195 h 4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57"/>
                <a:gd name="T58" fmla="*/ 0 h 473"/>
                <a:gd name="T59" fmla="*/ 557 w 557"/>
                <a:gd name="T60" fmla="*/ 473 h 47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57" h="473">
                  <a:moveTo>
                    <a:pt x="551" y="414"/>
                  </a:moveTo>
                  <a:cubicBezTo>
                    <a:pt x="551" y="414"/>
                    <a:pt x="551" y="414"/>
                    <a:pt x="551" y="414"/>
                  </a:cubicBezTo>
                  <a:cubicBezTo>
                    <a:pt x="316" y="22"/>
                    <a:pt x="316" y="22"/>
                    <a:pt x="316" y="22"/>
                  </a:cubicBezTo>
                  <a:cubicBezTo>
                    <a:pt x="313" y="18"/>
                    <a:pt x="313" y="18"/>
                    <a:pt x="313" y="18"/>
                  </a:cubicBezTo>
                  <a:cubicBezTo>
                    <a:pt x="306" y="7"/>
                    <a:pt x="293" y="0"/>
                    <a:pt x="279" y="0"/>
                  </a:cubicBezTo>
                  <a:cubicBezTo>
                    <a:pt x="277" y="0"/>
                    <a:pt x="275" y="0"/>
                    <a:pt x="274" y="0"/>
                  </a:cubicBezTo>
                  <a:cubicBezTo>
                    <a:pt x="273" y="0"/>
                    <a:pt x="271" y="0"/>
                    <a:pt x="270" y="1"/>
                  </a:cubicBezTo>
                  <a:cubicBezTo>
                    <a:pt x="259" y="4"/>
                    <a:pt x="249" y="10"/>
                    <a:pt x="243" y="19"/>
                  </a:cubicBezTo>
                  <a:cubicBezTo>
                    <a:pt x="241" y="22"/>
                    <a:pt x="241" y="22"/>
                    <a:pt x="241" y="22"/>
                  </a:cubicBezTo>
                  <a:cubicBezTo>
                    <a:pt x="240" y="25"/>
                    <a:pt x="240" y="25"/>
                    <a:pt x="240" y="25"/>
                  </a:cubicBezTo>
                  <a:cubicBezTo>
                    <a:pt x="6" y="414"/>
                    <a:pt x="6" y="414"/>
                    <a:pt x="6" y="414"/>
                  </a:cubicBezTo>
                  <a:cubicBezTo>
                    <a:pt x="6" y="414"/>
                    <a:pt x="6" y="414"/>
                    <a:pt x="6" y="414"/>
                  </a:cubicBezTo>
                  <a:cubicBezTo>
                    <a:pt x="3" y="420"/>
                    <a:pt x="0" y="427"/>
                    <a:pt x="0" y="434"/>
                  </a:cubicBezTo>
                  <a:cubicBezTo>
                    <a:pt x="0" y="455"/>
                    <a:pt x="18" y="473"/>
                    <a:pt x="39" y="473"/>
                  </a:cubicBezTo>
                  <a:cubicBezTo>
                    <a:pt x="518" y="473"/>
                    <a:pt x="518" y="473"/>
                    <a:pt x="518" y="473"/>
                  </a:cubicBezTo>
                  <a:cubicBezTo>
                    <a:pt x="521" y="473"/>
                    <a:pt x="523" y="472"/>
                    <a:pt x="526" y="472"/>
                  </a:cubicBezTo>
                  <a:cubicBezTo>
                    <a:pt x="530" y="471"/>
                    <a:pt x="530" y="471"/>
                    <a:pt x="530" y="471"/>
                  </a:cubicBezTo>
                  <a:cubicBezTo>
                    <a:pt x="545" y="466"/>
                    <a:pt x="557" y="451"/>
                    <a:pt x="557" y="434"/>
                  </a:cubicBezTo>
                  <a:cubicBezTo>
                    <a:pt x="557" y="427"/>
                    <a:pt x="555" y="420"/>
                    <a:pt x="551" y="414"/>
                  </a:cubicBezTo>
                </a:path>
              </a:pathLst>
            </a:custGeom>
            <a:solidFill>
              <a:schemeClr val="tx2"/>
            </a:solidFill>
            <a:ln w="9525">
              <a:solidFill>
                <a:schemeClr val="tx2"/>
              </a:solidFill>
              <a:round/>
              <a:headEnd/>
              <a:tailEnd/>
            </a:ln>
          </p:spPr>
          <p:txBody>
            <a:bodyPr/>
            <a:lstStyle/>
            <a:p>
              <a:pPr defTabSz="609585" fontAlgn="base">
                <a:spcBef>
                  <a:spcPct val="0"/>
                </a:spcBef>
                <a:spcAft>
                  <a:spcPct val="0"/>
                </a:spcAft>
                <a:defRPr/>
              </a:pPr>
              <a:endParaRPr lang="en-US" sz="2400">
                <a:solidFill>
                  <a:srgbClr val="124191"/>
                </a:solidFill>
                <a:latin typeface="Arial" charset="0"/>
              </a:endParaRPr>
            </a:p>
          </p:txBody>
        </p:sp>
        <p:sp>
          <p:nvSpPr>
            <p:cNvPr id="86" name="Freeform 58">
              <a:extLst>
                <a:ext uri="{FF2B5EF4-FFF2-40B4-BE49-F238E27FC236}">
                  <a16:creationId xmlns:a16="http://schemas.microsoft.com/office/drawing/2014/main" id="{38828C1E-789E-4C63-9F7E-57419B512D81}"/>
                </a:ext>
              </a:extLst>
            </p:cNvPr>
            <p:cNvSpPr>
              <a:spLocks/>
            </p:cNvSpPr>
            <p:nvPr/>
          </p:nvSpPr>
          <p:spPr bwMode="auto">
            <a:xfrm>
              <a:off x="5424942" y="547646"/>
              <a:ext cx="610800" cy="250902"/>
            </a:xfrm>
            <a:custGeom>
              <a:avLst/>
              <a:gdLst>
                <a:gd name="T0" fmla="*/ 183 w 405"/>
                <a:gd name="T1" fmla="*/ 62 h 165"/>
                <a:gd name="T2" fmla="*/ 123 w 405"/>
                <a:gd name="T3" fmla="*/ 62 h 165"/>
                <a:gd name="T4" fmla="*/ 106 w 405"/>
                <a:gd name="T5" fmla="*/ 37 h 165"/>
                <a:gd name="T6" fmla="*/ 123 w 405"/>
                <a:gd name="T7" fmla="*/ 14 h 165"/>
                <a:gd name="T8" fmla="*/ 121 w 405"/>
                <a:gd name="T9" fmla="*/ 3 h 165"/>
                <a:gd name="T10" fmla="*/ 109 w 405"/>
                <a:gd name="T11" fmla="*/ 4 h 165"/>
                <a:gd name="T12" fmla="*/ 109 w 405"/>
                <a:gd name="T13" fmla="*/ 4 h 165"/>
                <a:gd name="T14" fmla="*/ 96 w 405"/>
                <a:gd name="T15" fmla="*/ 24 h 165"/>
                <a:gd name="T16" fmla="*/ 82 w 405"/>
                <a:gd name="T17" fmla="*/ 4 h 165"/>
                <a:gd name="T18" fmla="*/ 70 w 405"/>
                <a:gd name="T19" fmla="*/ 3 h 165"/>
                <a:gd name="T20" fmla="*/ 68 w 405"/>
                <a:gd name="T21" fmla="*/ 14 h 165"/>
                <a:gd name="T22" fmla="*/ 85 w 405"/>
                <a:gd name="T23" fmla="*/ 37 h 165"/>
                <a:gd name="T24" fmla="*/ 68 w 405"/>
                <a:gd name="T25" fmla="*/ 62 h 165"/>
                <a:gd name="T26" fmla="*/ 8 w 405"/>
                <a:gd name="T27" fmla="*/ 62 h 165"/>
                <a:gd name="T28" fmla="*/ 0 w 405"/>
                <a:gd name="T29" fmla="*/ 70 h 165"/>
                <a:gd name="T30" fmla="*/ 8 w 405"/>
                <a:gd name="T31" fmla="*/ 78 h 165"/>
                <a:gd name="T32" fmla="*/ 72 w 405"/>
                <a:gd name="T33" fmla="*/ 78 h 165"/>
                <a:gd name="T34" fmla="*/ 78 w 405"/>
                <a:gd name="T35" fmla="*/ 75 h 165"/>
                <a:gd name="T36" fmla="*/ 96 w 405"/>
                <a:gd name="T37" fmla="*/ 52 h 165"/>
                <a:gd name="T38" fmla="*/ 113 w 405"/>
                <a:gd name="T39" fmla="*/ 75 h 165"/>
                <a:gd name="T40" fmla="*/ 119 w 405"/>
                <a:gd name="T41" fmla="*/ 78 h 165"/>
                <a:gd name="T42" fmla="*/ 183 w 405"/>
                <a:gd name="T43" fmla="*/ 78 h 165"/>
                <a:gd name="T44" fmla="*/ 191 w 405"/>
                <a:gd name="T45" fmla="*/ 70 h 165"/>
                <a:gd name="T46" fmla="*/ 183 w 405"/>
                <a:gd name="T47" fmla="*/ 62 h 1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5"/>
                <a:gd name="T73" fmla="*/ 0 h 165"/>
                <a:gd name="T74" fmla="*/ 405 w 405"/>
                <a:gd name="T75" fmla="*/ 165 h 16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5" h="165">
                  <a:moveTo>
                    <a:pt x="387" y="131"/>
                  </a:moveTo>
                  <a:cubicBezTo>
                    <a:pt x="261" y="131"/>
                    <a:pt x="261" y="131"/>
                    <a:pt x="261" y="131"/>
                  </a:cubicBezTo>
                  <a:cubicBezTo>
                    <a:pt x="224" y="79"/>
                    <a:pt x="224" y="79"/>
                    <a:pt x="224" y="79"/>
                  </a:cubicBezTo>
                  <a:cubicBezTo>
                    <a:pt x="260" y="30"/>
                    <a:pt x="260" y="30"/>
                    <a:pt x="260" y="30"/>
                  </a:cubicBezTo>
                  <a:cubicBezTo>
                    <a:pt x="266" y="22"/>
                    <a:pt x="264" y="11"/>
                    <a:pt x="256" y="6"/>
                  </a:cubicBezTo>
                  <a:cubicBezTo>
                    <a:pt x="249" y="0"/>
                    <a:pt x="238" y="2"/>
                    <a:pt x="232" y="9"/>
                  </a:cubicBezTo>
                  <a:cubicBezTo>
                    <a:pt x="232" y="9"/>
                    <a:pt x="232" y="9"/>
                    <a:pt x="232" y="9"/>
                  </a:cubicBezTo>
                  <a:cubicBezTo>
                    <a:pt x="203" y="50"/>
                    <a:pt x="203" y="50"/>
                    <a:pt x="203" y="50"/>
                  </a:cubicBezTo>
                  <a:cubicBezTo>
                    <a:pt x="173" y="9"/>
                    <a:pt x="173" y="9"/>
                    <a:pt x="173" y="9"/>
                  </a:cubicBezTo>
                  <a:cubicBezTo>
                    <a:pt x="167" y="2"/>
                    <a:pt x="157" y="0"/>
                    <a:pt x="149" y="6"/>
                  </a:cubicBezTo>
                  <a:cubicBezTo>
                    <a:pt x="141" y="11"/>
                    <a:pt x="140" y="22"/>
                    <a:pt x="145" y="30"/>
                  </a:cubicBezTo>
                  <a:cubicBezTo>
                    <a:pt x="181" y="79"/>
                    <a:pt x="181" y="79"/>
                    <a:pt x="181" y="79"/>
                  </a:cubicBezTo>
                  <a:cubicBezTo>
                    <a:pt x="144" y="131"/>
                    <a:pt x="144" y="131"/>
                    <a:pt x="144" y="131"/>
                  </a:cubicBezTo>
                  <a:cubicBezTo>
                    <a:pt x="18" y="131"/>
                    <a:pt x="18" y="131"/>
                    <a:pt x="18" y="131"/>
                  </a:cubicBezTo>
                  <a:cubicBezTo>
                    <a:pt x="8" y="131"/>
                    <a:pt x="0" y="139"/>
                    <a:pt x="0" y="148"/>
                  </a:cubicBezTo>
                  <a:cubicBezTo>
                    <a:pt x="0" y="158"/>
                    <a:pt x="8" y="165"/>
                    <a:pt x="18" y="165"/>
                  </a:cubicBezTo>
                  <a:cubicBezTo>
                    <a:pt x="152" y="165"/>
                    <a:pt x="152" y="165"/>
                    <a:pt x="152" y="165"/>
                  </a:cubicBezTo>
                  <a:cubicBezTo>
                    <a:pt x="158" y="165"/>
                    <a:pt x="163" y="163"/>
                    <a:pt x="166" y="158"/>
                  </a:cubicBezTo>
                  <a:cubicBezTo>
                    <a:pt x="203" y="109"/>
                    <a:pt x="203" y="109"/>
                    <a:pt x="203" y="109"/>
                  </a:cubicBezTo>
                  <a:cubicBezTo>
                    <a:pt x="239" y="158"/>
                    <a:pt x="239" y="158"/>
                    <a:pt x="239" y="158"/>
                  </a:cubicBezTo>
                  <a:cubicBezTo>
                    <a:pt x="242" y="163"/>
                    <a:pt x="247" y="165"/>
                    <a:pt x="253" y="165"/>
                  </a:cubicBezTo>
                  <a:cubicBezTo>
                    <a:pt x="387" y="165"/>
                    <a:pt x="387" y="165"/>
                    <a:pt x="387" y="165"/>
                  </a:cubicBezTo>
                  <a:cubicBezTo>
                    <a:pt x="397" y="165"/>
                    <a:pt x="405" y="158"/>
                    <a:pt x="405" y="148"/>
                  </a:cubicBezTo>
                  <a:cubicBezTo>
                    <a:pt x="405" y="139"/>
                    <a:pt x="397" y="131"/>
                    <a:pt x="387" y="131"/>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124191"/>
                </a:solidFill>
                <a:latin typeface="Arial" charset="0"/>
              </a:endParaRPr>
            </a:p>
          </p:txBody>
        </p:sp>
      </p:grpSp>
      <p:grpSp>
        <p:nvGrpSpPr>
          <p:cNvPr id="87" name="Group 17">
            <a:extLst>
              <a:ext uri="{FF2B5EF4-FFF2-40B4-BE49-F238E27FC236}">
                <a16:creationId xmlns:a16="http://schemas.microsoft.com/office/drawing/2014/main" id="{5294A91B-1D42-4AFB-8B7B-2A2A645DF3DE}"/>
              </a:ext>
            </a:extLst>
          </p:cNvPr>
          <p:cNvGrpSpPr>
            <a:grpSpLocks/>
          </p:cNvGrpSpPr>
          <p:nvPr/>
        </p:nvGrpSpPr>
        <p:grpSpPr bwMode="auto">
          <a:xfrm>
            <a:off x="2782880" y="1388308"/>
            <a:ext cx="391435" cy="399851"/>
            <a:chOff x="4427" y="3"/>
            <a:chExt cx="262" cy="261"/>
          </a:xfrm>
        </p:grpSpPr>
        <p:sp>
          <p:nvSpPr>
            <p:cNvPr id="96" name="Freeform 18">
              <a:extLst>
                <a:ext uri="{FF2B5EF4-FFF2-40B4-BE49-F238E27FC236}">
                  <a16:creationId xmlns:a16="http://schemas.microsoft.com/office/drawing/2014/main" id="{4EDDF017-1227-4655-ABFD-17537CC9242D}"/>
                </a:ext>
              </a:extLst>
            </p:cNvPr>
            <p:cNvSpPr>
              <a:spLocks/>
            </p:cNvSpPr>
            <p:nvPr/>
          </p:nvSpPr>
          <p:spPr bwMode="auto">
            <a:xfrm>
              <a:off x="4427" y="3"/>
              <a:ext cx="262" cy="261"/>
            </a:xfrm>
            <a:custGeom>
              <a:avLst/>
              <a:gdLst>
                <a:gd name="T0" fmla="*/ 262 w 554"/>
                <a:gd name="T1" fmla="*/ 232 h 554"/>
                <a:gd name="T2" fmla="*/ 233 w 554"/>
                <a:gd name="T3" fmla="*/ 261 h 554"/>
                <a:gd name="T4" fmla="*/ 30 w 554"/>
                <a:gd name="T5" fmla="*/ 261 h 554"/>
                <a:gd name="T6" fmla="*/ 0 w 554"/>
                <a:gd name="T7" fmla="*/ 232 h 554"/>
                <a:gd name="T8" fmla="*/ 0 w 554"/>
                <a:gd name="T9" fmla="*/ 30 h 554"/>
                <a:gd name="T10" fmla="*/ 30 w 554"/>
                <a:gd name="T11" fmla="*/ 0 h 554"/>
                <a:gd name="T12" fmla="*/ 233 w 554"/>
                <a:gd name="T13" fmla="*/ 0 h 554"/>
                <a:gd name="T14" fmla="*/ 262 w 554"/>
                <a:gd name="T15" fmla="*/ 30 h 554"/>
                <a:gd name="T16" fmla="*/ 262 w 554"/>
                <a:gd name="T17" fmla="*/ 232 h 5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4"/>
                <a:gd name="T28" fmla="*/ 0 h 554"/>
                <a:gd name="T29" fmla="*/ 554 w 554"/>
                <a:gd name="T30" fmla="*/ 554 h 5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4" h="554">
                  <a:moveTo>
                    <a:pt x="554" y="492"/>
                  </a:moveTo>
                  <a:cubicBezTo>
                    <a:pt x="554" y="526"/>
                    <a:pt x="526" y="554"/>
                    <a:pt x="492" y="554"/>
                  </a:cubicBezTo>
                  <a:cubicBezTo>
                    <a:pt x="63" y="554"/>
                    <a:pt x="63" y="554"/>
                    <a:pt x="63" y="554"/>
                  </a:cubicBezTo>
                  <a:cubicBezTo>
                    <a:pt x="29" y="554"/>
                    <a:pt x="0" y="526"/>
                    <a:pt x="0" y="492"/>
                  </a:cubicBezTo>
                  <a:cubicBezTo>
                    <a:pt x="0" y="63"/>
                    <a:pt x="0" y="63"/>
                    <a:pt x="0" y="63"/>
                  </a:cubicBezTo>
                  <a:cubicBezTo>
                    <a:pt x="0" y="28"/>
                    <a:pt x="29" y="0"/>
                    <a:pt x="63" y="0"/>
                  </a:cubicBezTo>
                  <a:cubicBezTo>
                    <a:pt x="492" y="0"/>
                    <a:pt x="492" y="0"/>
                    <a:pt x="492" y="0"/>
                  </a:cubicBezTo>
                  <a:cubicBezTo>
                    <a:pt x="526" y="0"/>
                    <a:pt x="554" y="28"/>
                    <a:pt x="554" y="63"/>
                  </a:cubicBezTo>
                  <a:lnTo>
                    <a:pt x="554" y="492"/>
                  </a:lnTo>
                  <a:close/>
                </a:path>
              </a:pathLst>
            </a:custGeom>
            <a:solidFill>
              <a:schemeClr val="tx2"/>
            </a:solidFill>
            <a:ln w="9525">
              <a:solidFill>
                <a:schemeClr val="tx2"/>
              </a:solid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97" name="Freeform 20">
              <a:extLst>
                <a:ext uri="{FF2B5EF4-FFF2-40B4-BE49-F238E27FC236}">
                  <a16:creationId xmlns:a16="http://schemas.microsoft.com/office/drawing/2014/main" id="{F1E1F06B-3D21-4391-BA4E-141EDEDFB9B5}"/>
                </a:ext>
              </a:extLst>
            </p:cNvPr>
            <p:cNvSpPr>
              <a:spLocks/>
            </p:cNvSpPr>
            <p:nvPr/>
          </p:nvSpPr>
          <p:spPr bwMode="auto">
            <a:xfrm>
              <a:off x="4608" y="65"/>
              <a:ext cx="17" cy="58"/>
            </a:xfrm>
            <a:custGeom>
              <a:avLst/>
              <a:gdLst>
                <a:gd name="T0" fmla="*/ 1 w 36"/>
                <a:gd name="T1" fmla="*/ 57 h 122"/>
                <a:gd name="T2" fmla="*/ 1 w 36"/>
                <a:gd name="T3" fmla="*/ 53 h 122"/>
                <a:gd name="T4" fmla="*/ 11 w 36"/>
                <a:gd name="T5" fmla="*/ 29 h 122"/>
                <a:gd name="T6" fmla="*/ 1 w 36"/>
                <a:gd name="T7" fmla="*/ 5 h 122"/>
                <a:gd name="T8" fmla="*/ 1 w 36"/>
                <a:gd name="T9" fmla="*/ 1 h 122"/>
                <a:gd name="T10" fmla="*/ 5 w 36"/>
                <a:gd name="T11" fmla="*/ 1 h 122"/>
                <a:gd name="T12" fmla="*/ 17 w 36"/>
                <a:gd name="T13" fmla="*/ 29 h 122"/>
                <a:gd name="T14" fmla="*/ 5 w 36"/>
                <a:gd name="T15" fmla="*/ 57 h 122"/>
                <a:gd name="T16" fmla="*/ 3 w 36"/>
                <a:gd name="T17" fmla="*/ 58 h 122"/>
                <a:gd name="T18" fmla="*/ 1 w 36"/>
                <a:gd name="T19" fmla="*/ 57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122"/>
                <a:gd name="T32" fmla="*/ 36 w 36"/>
                <a:gd name="T33" fmla="*/ 122 h 1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122">
                  <a:moveTo>
                    <a:pt x="2" y="120"/>
                  </a:moveTo>
                  <a:cubicBezTo>
                    <a:pt x="0" y="117"/>
                    <a:pt x="0" y="113"/>
                    <a:pt x="2" y="111"/>
                  </a:cubicBezTo>
                  <a:cubicBezTo>
                    <a:pt x="15" y="98"/>
                    <a:pt x="23" y="80"/>
                    <a:pt x="23" y="61"/>
                  </a:cubicBezTo>
                  <a:cubicBezTo>
                    <a:pt x="23" y="42"/>
                    <a:pt x="15" y="24"/>
                    <a:pt x="2" y="11"/>
                  </a:cubicBezTo>
                  <a:cubicBezTo>
                    <a:pt x="0" y="9"/>
                    <a:pt x="0" y="5"/>
                    <a:pt x="2" y="2"/>
                  </a:cubicBezTo>
                  <a:cubicBezTo>
                    <a:pt x="5" y="0"/>
                    <a:pt x="9" y="0"/>
                    <a:pt x="11" y="2"/>
                  </a:cubicBezTo>
                  <a:cubicBezTo>
                    <a:pt x="26" y="17"/>
                    <a:pt x="36" y="38"/>
                    <a:pt x="36" y="61"/>
                  </a:cubicBezTo>
                  <a:cubicBezTo>
                    <a:pt x="36" y="84"/>
                    <a:pt x="26" y="105"/>
                    <a:pt x="11" y="120"/>
                  </a:cubicBezTo>
                  <a:cubicBezTo>
                    <a:pt x="10" y="121"/>
                    <a:pt x="8" y="122"/>
                    <a:pt x="7" y="122"/>
                  </a:cubicBezTo>
                  <a:cubicBezTo>
                    <a:pt x="5" y="122"/>
                    <a:pt x="3" y="121"/>
                    <a:pt x="2" y="120"/>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98" name="Freeform 21">
              <a:extLst>
                <a:ext uri="{FF2B5EF4-FFF2-40B4-BE49-F238E27FC236}">
                  <a16:creationId xmlns:a16="http://schemas.microsoft.com/office/drawing/2014/main" id="{73B087C0-CDB4-4FDF-8498-16E383A3F27A}"/>
                </a:ext>
              </a:extLst>
            </p:cNvPr>
            <p:cNvSpPr>
              <a:spLocks/>
            </p:cNvSpPr>
            <p:nvPr/>
          </p:nvSpPr>
          <p:spPr bwMode="auto">
            <a:xfrm>
              <a:off x="4618" y="52"/>
              <a:ext cx="22" cy="84"/>
            </a:xfrm>
            <a:custGeom>
              <a:avLst/>
              <a:gdLst>
                <a:gd name="T0" fmla="*/ 1 w 47"/>
                <a:gd name="T1" fmla="*/ 83 h 176"/>
                <a:gd name="T2" fmla="*/ 1 w 47"/>
                <a:gd name="T3" fmla="*/ 79 h 176"/>
                <a:gd name="T4" fmla="*/ 16 w 47"/>
                <a:gd name="T5" fmla="*/ 42 h 176"/>
                <a:gd name="T6" fmla="*/ 1 w 47"/>
                <a:gd name="T7" fmla="*/ 5 h 176"/>
                <a:gd name="T8" fmla="*/ 1 w 47"/>
                <a:gd name="T9" fmla="*/ 1 h 176"/>
                <a:gd name="T10" fmla="*/ 5 w 47"/>
                <a:gd name="T11" fmla="*/ 1 h 176"/>
                <a:gd name="T12" fmla="*/ 22 w 47"/>
                <a:gd name="T13" fmla="*/ 42 h 176"/>
                <a:gd name="T14" fmla="*/ 6 w 47"/>
                <a:gd name="T15" fmla="*/ 83 h 176"/>
                <a:gd name="T16" fmla="*/ 3 w 47"/>
                <a:gd name="T17" fmla="*/ 84 h 176"/>
                <a:gd name="T18" fmla="*/ 1 w 47"/>
                <a:gd name="T19" fmla="*/ 83 h 1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176"/>
                <a:gd name="T32" fmla="*/ 47 w 47"/>
                <a:gd name="T33" fmla="*/ 176 h 1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176">
                  <a:moveTo>
                    <a:pt x="2" y="174"/>
                  </a:moveTo>
                  <a:cubicBezTo>
                    <a:pt x="0" y="171"/>
                    <a:pt x="0" y="167"/>
                    <a:pt x="2" y="165"/>
                  </a:cubicBezTo>
                  <a:cubicBezTo>
                    <a:pt x="22" y="145"/>
                    <a:pt x="34" y="118"/>
                    <a:pt x="34" y="88"/>
                  </a:cubicBezTo>
                  <a:cubicBezTo>
                    <a:pt x="34" y="58"/>
                    <a:pt x="22" y="31"/>
                    <a:pt x="2" y="11"/>
                  </a:cubicBezTo>
                  <a:cubicBezTo>
                    <a:pt x="0" y="9"/>
                    <a:pt x="0" y="5"/>
                    <a:pt x="2" y="2"/>
                  </a:cubicBezTo>
                  <a:cubicBezTo>
                    <a:pt x="5" y="0"/>
                    <a:pt x="9" y="0"/>
                    <a:pt x="11" y="2"/>
                  </a:cubicBezTo>
                  <a:cubicBezTo>
                    <a:pt x="33" y="24"/>
                    <a:pt x="47" y="55"/>
                    <a:pt x="47" y="88"/>
                  </a:cubicBezTo>
                  <a:cubicBezTo>
                    <a:pt x="47" y="122"/>
                    <a:pt x="33" y="152"/>
                    <a:pt x="12" y="174"/>
                  </a:cubicBezTo>
                  <a:cubicBezTo>
                    <a:pt x="10" y="175"/>
                    <a:pt x="9" y="176"/>
                    <a:pt x="7" y="176"/>
                  </a:cubicBezTo>
                  <a:cubicBezTo>
                    <a:pt x="5" y="176"/>
                    <a:pt x="4" y="175"/>
                    <a:pt x="2" y="174"/>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99" name="Freeform 22">
              <a:extLst>
                <a:ext uri="{FF2B5EF4-FFF2-40B4-BE49-F238E27FC236}">
                  <a16:creationId xmlns:a16="http://schemas.microsoft.com/office/drawing/2014/main" id="{50110305-FD0F-4B61-8CE5-5EB78CB29C46}"/>
                </a:ext>
              </a:extLst>
            </p:cNvPr>
            <p:cNvSpPr>
              <a:spLocks/>
            </p:cNvSpPr>
            <p:nvPr/>
          </p:nvSpPr>
          <p:spPr bwMode="auto">
            <a:xfrm>
              <a:off x="4629" y="39"/>
              <a:ext cx="27" cy="109"/>
            </a:xfrm>
            <a:custGeom>
              <a:avLst/>
              <a:gdLst>
                <a:gd name="T0" fmla="*/ 1 w 58"/>
                <a:gd name="T1" fmla="*/ 108 h 231"/>
                <a:gd name="T2" fmla="*/ 1 w 58"/>
                <a:gd name="T3" fmla="*/ 104 h 231"/>
                <a:gd name="T4" fmla="*/ 21 w 58"/>
                <a:gd name="T5" fmla="*/ 55 h 231"/>
                <a:gd name="T6" fmla="*/ 1 w 58"/>
                <a:gd name="T7" fmla="*/ 6 h 231"/>
                <a:gd name="T8" fmla="*/ 1 w 58"/>
                <a:gd name="T9" fmla="*/ 1 h 231"/>
                <a:gd name="T10" fmla="*/ 6 w 58"/>
                <a:gd name="T11" fmla="*/ 1 h 231"/>
                <a:gd name="T12" fmla="*/ 27 w 58"/>
                <a:gd name="T13" fmla="*/ 55 h 231"/>
                <a:gd name="T14" fmla="*/ 6 w 58"/>
                <a:gd name="T15" fmla="*/ 108 h 231"/>
                <a:gd name="T16" fmla="*/ 3 w 58"/>
                <a:gd name="T17" fmla="*/ 109 h 231"/>
                <a:gd name="T18" fmla="*/ 1 w 58"/>
                <a:gd name="T19" fmla="*/ 108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231"/>
                <a:gd name="T32" fmla="*/ 58 w 58"/>
                <a:gd name="T33" fmla="*/ 231 h 2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231">
                  <a:moveTo>
                    <a:pt x="2" y="229"/>
                  </a:moveTo>
                  <a:cubicBezTo>
                    <a:pt x="0" y="226"/>
                    <a:pt x="0" y="222"/>
                    <a:pt x="2" y="220"/>
                  </a:cubicBezTo>
                  <a:cubicBezTo>
                    <a:pt x="29" y="193"/>
                    <a:pt x="45" y="157"/>
                    <a:pt x="45" y="116"/>
                  </a:cubicBezTo>
                  <a:cubicBezTo>
                    <a:pt x="45" y="75"/>
                    <a:pt x="29" y="39"/>
                    <a:pt x="2" y="12"/>
                  </a:cubicBezTo>
                  <a:cubicBezTo>
                    <a:pt x="0" y="10"/>
                    <a:pt x="0" y="6"/>
                    <a:pt x="2" y="3"/>
                  </a:cubicBezTo>
                  <a:cubicBezTo>
                    <a:pt x="5" y="0"/>
                    <a:pt x="9" y="0"/>
                    <a:pt x="12" y="3"/>
                  </a:cubicBezTo>
                  <a:cubicBezTo>
                    <a:pt x="41" y="32"/>
                    <a:pt x="58" y="72"/>
                    <a:pt x="58" y="116"/>
                  </a:cubicBezTo>
                  <a:cubicBezTo>
                    <a:pt x="58" y="160"/>
                    <a:pt x="41" y="200"/>
                    <a:pt x="12" y="229"/>
                  </a:cubicBezTo>
                  <a:cubicBezTo>
                    <a:pt x="10" y="230"/>
                    <a:pt x="9" y="231"/>
                    <a:pt x="7" y="231"/>
                  </a:cubicBezTo>
                  <a:cubicBezTo>
                    <a:pt x="5" y="231"/>
                    <a:pt x="4" y="230"/>
                    <a:pt x="2" y="229"/>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00" name="Freeform 23">
              <a:extLst>
                <a:ext uri="{FF2B5EF4-FFF2-40B4-BE49-F238E27FC236}">
                  <a16:creationId xmlns:a16="http://schemas.microsoft.com/office/drawing/2014/main" id="{D98A7A27-0AE3-43CA-AF58-AC296A19A6F4}"/>
                </a:ext>
              </a:extLst>
            </p:cNvPr>
            <p:cNvSpPr>
              <a:spLocks/>
            </p:cNvSpPr>
            <p:nvPr/>
          </p:nvSpPr>
          <p:spPr bwMode="auto">
            <a:xfrm>
              <a:off x="4639" y="26"/>
              <a:ext cx="33" cy="135"/>
            </a:xfrm>
            <a:custGeom>
              <a:avLst/>
              <a:gdLst>
                <a:gd name="T0" fmla="*/ 1 w 70"/>
                <a:gd name="T1" fmla="*/ 134 h 285"/>
                <a:gd name="T2" fmla="*/ 1 w 70"/>
                <a:gd name="T3" fmla="*/ 130 h 285"/>
                <a:gd name="T4" fmla="*/ 27 w 70"/>
                <a:gd name="T5" fmla="*/ 68 h 285"/>
                <a:gd name="T6" fmla="*/ 1 w 70"/>
                <a:gd name="T7" fmla="*/ 6 h 285"/>
                <a:gd name="T8" fmla="*/ 1 w 70"/>
                <a:gd name="T9" fmla="*/ 1 h 285"/>
                <a:gd name="T10" fmla="*/ 6 w 70"/>
                <a:gd name="T11" fmla="*/ 1 h 285"/>
                <a:gd name="T12" fmla="*/ 33 w 70"/>
                <a:gd name="T13" fmla="*/ 68 h 285"/>
                <a:gd name="T14" fmla="*/ 6 w 70"/>
                <a:gd name="T15" fmla="*/ 134 h 285"/>
                <a:gd name="T16" fmla="*/ 3 w 70"/>
                <a:gd name="T17" fmla="*/ 135 h 285"/>
                <a:gd name="T18" fmla="*/ 1 w 70"/>
                <a:gd name="T19" fmla="*/ 134 h 2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285"/>
                <a:gd name="T32" fmla="*/ 70 w 70"/>
                <a:gd name="T33" fmla="*/ 285 h 2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285">
                  <a:moveTo>
                    <a:pt x="3" y="283"/>
                  </a:moveTo>
                  <a:cubicBezTo>
                    <a:pt x="0" y="281"/>
                    <a:pt x="0" y="276"/>
                    <a:pt x="3" y="274"/>
                  </a:cubicBezTo>
                  <a:cubicBezTo>
                    <a:pt x="36" y="240"/>
                    <a:pt x="57" y="194"/>
                    <a:pt x="57" y="143"/>
                  </a:cubicBezTo>
                  <a:cubicBezTo>
                    <a:pt x="57" y="92"/>
                    <a:pt x="36" y="46"/>
                    <a:pt x="3" y="12"/>
                  </a:cubicBezTo>
                  <a:cubicBezTo>
                    <a:pt x="0" y="10"/>
                    <a:pt x="0" y="5"/>
                    <a:pt x="3" y="3"/>
                  </a:cubicBezTo>
                  <a:cubicBezTo>
                    <a:pt x="5" y="0"/>
                    <a:pt x="9" y="0"/>
                    <a:pt x="12" y="3"/>
                  </a:cubicBezTo>
                  <a:cubicBezTo>
                    <a:pt x="48" y="39"/>
                    <a:pt x="70" y="88"/>
                    <a:pt x="70" y="143"/>
                  </a:cubicBezTo>
                  <a:cubicBezTo>
                    <a:pt x="70" y="198"/>
                    <a:pt x="48" y="247"/>
                    <a:pt x="12" y="283"/>
                  </a:cubicBezTo>
                  <a:cubicBezTo>
                    <a:pt x="11" y="284"/>
                    <a:pt x="9" y="285"/>
                    <a:pt x="7" y="285"/>
                  </a:cubicBezTo>
                  <a:cubicBezTo>
                    <a:pt x="6" y="285"/>
                    <a:pt x="4" y="284"/>
                    <a:pt x="3" y="283"/>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01" name="Oval 24">
              <a:extLst>
                <a:ext uri="{FF2B5EF4-FFF2-40B4-BE49-F238E27FC236}">
                  <a16:creationId xmlns:a16="http://schemas.microsoft.com/office/drawing/2014/main" id="{672C7938-725B-4543-ADC4-B5B16D989D6B}"/>
                </a:ext>
              </a:extLst>
            </p:cNvPr>
            <p:cNvSpPr>
              <a:spLocks noChangeArrowheads="1"/>
            </p:cNvSpPr>
            <p:nvPr/>
          </p:nvSpPr>
          <p:spPr bwMode="auto">
            <a:xfrm>
              <a:off x="4519" y="73"/>
              <a:ext cx="15" cy="40"/>
            </a:xfrm>
            <a:prstGeom prst="ellipse">
              <a:avLst/>
            </a:prstGeom>
            <a:solidFill>
              <a:srgbClr val="FFFFFF"/>
            </a:solidFill>
            <a:ln w="9525">
              <a:noFill/>
              <a:round/>
              <a:headEnd/>
              <a:tailEnd/>
            </a:ln>
          </p:spPr>
          <p:txBody>
            <a:bodyPr/>
            <a:lstStyle/>
            <a:p>
              <a:pPr defTabSz="609585" eaLnBrk="0" fontAlgn="base" hangingPunct="0">
                <a:lnSpc>
                  <a:spcPct val="90000"/>
                </a:lnSpc>
                <a:spcBef>
                  <a:spcPct val="30000"/>
                </a:spcBef>
                <a:spcAft>
                  <a:spcPct val="0"/>
                </a:spcAft>
                <a:buClr>
                  <a:srgbClr val="FFCC00"/>
                </a:buClr>
                <a:defRPr/>
              </a:pPr>
              <a:endParaRPr lang="en-US" sz="2400">
                <a:solidFill>
                  <a:srgbClr val="000000"/>
                </a:solidFill>
                <a:latin typeface="Arial" charset="0"/>
              </a:endParaRPr>
            </a:p>
          </p:txBody>
        </p:sp>
        <p:sp>
          <p:nvSpPr>
            <p:cNvPr id="102" name="Freeform 25">
              <a:extLst>
                <a:ext uri="{FF2B5EF4-FFF2-40B4-BE49-F238E27FC236}">
                  <a16:creationId xmlns:a16="http://schemas.microsoft.com/office/drawing/2014/main" id="{9B869070-8DED-4293-B067-927D25F03093}"/>
                </a:ext>
              </a:extLst>
            </p:cNvPr>
            <p:cNvSpPr>
              <a:spLocks/>
            </p:cNvSpPr>
            <p:nvPr/>
          </p:nvSpPr>
          <p:spPr bwMode="auto">
            <a:xfrm>
              <a:off x="4530" y="73"/>
              <a:ext cx="21" cy="40"/>
            </a:xfrm>
            <a:custGeom>
              <a:avLst/>
              <a:gdLst>
                <a:gd name="T0" fmla="*/ 13 w 43"/>
                <a:gd name="T1" fmla="*/ 0 h 85"/>
                <a:gd name="T2" fmla="*/ 1 w 43"/>
                <a:gd name="T3" fmla="*/ 0 h 85"/>
                <a:gd name="T4" fmla="*/ 1 w 43"/>
                <a:gd name="T5" fmla="*/ 0 h 85"/>
                <a:gd name="T6" fmla="*/ 8 w 43"/>
                <a:gd name="T7" fmla="*/ 20 h 85"/>
                <a:gd name="T8" fmla="*/ 0 w 43"/>
                <a:gd name="T9" fmla="*/ 40 h 85"/>
                <a:gd name="T10" fmla="*/ 13 w 43"/>
                <a:gd name="T11" fmla="*/ 40 h 85"/>
                <a:gd name="T12" fmla="*/ 21 w 43"/>
                <a:gd name="T13" fmla="*/ 20 h 85"/>
                <a:gd name="T14" fmla="*/ 13 w 43"/>
                <a:gd name="T15" fmla="*/ 0 h 85"/>
                <a:gd name="T16" fmla="*/ 0 60000 65536"/>
                <a:gd name="T17" fmla="*/ 0 60000 65536"/>
                <a:gd name="T18" fmla="*/ 0 60000 65536"/>
                <a:gd name="T19" fmla="*/ 0 60000 65536"/>
                <a:gd name="T20" fmla="*/ 0 60000 65536"/>
                <a:gd name="T21" fmla="*/ 0 60000 65536"/>
                <a:gd name="T22" fmla="*/ 0 60000 65536"/>
                <a:gd name="T23" fmla="*/ 0 60000 65536"/>
                <a:gd name="T24" fmla="*/ 0 w 43"/>
                <a:gd name="T25" fmla="*/ 0 h 85"/>
                <a:gd name="T26" fmla="*/ 43 w 43"/>
                <a:gd name="T27" fmla="*/ 85 h 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 h="85">
                  <a:moveTo>
                    <a:pt x="27" y="0"/>
                  </a:moveTo>
                  <a:cubicBezTo>
                    <a:pt x="3" y="0"/>
                    <a:pt x="3" y="0"/>
                    <a:pt x="3" y="0"/>
                  </a:cubicBezTo>
                  <a:cubicBezTo>
                    <a:pt x="3" y="0"/>
                    <a:pt x="3" y="0"/>
                    <a:pt x="3" y="0"/>
                  </a:cubicBezTo>
                  <a:cubicBezTo>
                    <a:pt x="12" y="2"/>
                    <a:pt x="16" y="20"/>
                    <a:pt x="16" y="43"/>
                  </a:cubicBezTo>
                  <a:cubicBezTo>
                    <a:pt x="16" y="66"/>
                    <a:pt x="9" y="85"/>
                    <a:pt x="0" y="85"/>
                  </a:cubicBezTo>
                  <a:cubicBezTo>
                    <a:pt x="27" y="85"/>
                    <a:pt x="27" y="85"/>
                    <a:pt x="27" y="85"/>
                  </a:cubicBezTo>
                  <a:cubicBezTo>
                    <a:pt x="35" y="85"/>
                    <a:pt x="43" y="66"/>
                    <a:pt x="43" y="43"/>
                  </a:cubicBezTo>
                  <a:cubicBezTo>
                    <a:pt x="43" y="19"/>
                    <a:pt x="35" y="0"/>
                    <a:pt x="27" y="0"/>
                  </a:cubicBezTo>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03" name="Oval 26">
              <a:extLst>
                <a:ext uri="{FF2B5EF4-FFF2-40B4-BE49-F238E27FC236}">
                  <a16:creationId xmlns:a16="http://schemas.microsoft.com/office/drawing/2014/main" id="{AA8AE6D2-185F-4987-873C-A20072992912}"/>
                </a:ext>
              </a:extLst>
            </p:cNvPr>
            <p:cNvSpPr>
              <a:spLocks noChangeArrowheads="1"/>
            </p:cNvSpPr>
            <p:nvPr/>
          </p:nvSpPr>
          <p:spPr bwMode="auto">
            <a:xfrm>
              <a:off x="4585" y="73"/>
              <a:ext cx="15" cy="40"/>
            </a:xfrm>
            <a:prstGeom prst="ellipse">
              <a:avLst/>
            </a:prstGeom>
            <a:solidFill>
              <a:srgbClr val="FFFFFF"/>
            </a:solidFill>
            <a:ln w="9525">
              <a:noFill/>
              <a:round/>
              <a:headEnd/>
              <a:tailEnd/>
            </a:ln>
          </p:spPr>
          <p:txBody>
            <a:bodyPr/>
            <a:lstStyle/>
            <a:p>
              <a:pPr defTabSz="609585" eaLnBrk="0" fontAlgn="base" hangingPunct="0">
                <a:lnSpc>
                  <a:spcPct val="90000"/>
                </a:lnSpc>
                <a:spcBef>
                  <a:spcPct val="30000"/>
                </a:spcBef>
                <a:spcAft>
                  <a:spcPct val="0"/>
                </a:spcAft>
                <a:buClr>
                  <a:srgbClr val="FFCC00"/>
                </a:buClr>
                <a:defRPr/>
              </a:pPr>
              <a:endParaRPr lang="en-US" sz="2400">
                <a:solidFill>
                  <a:srgbClr val="000000"/>
                </a:solidFill>
                <a:latin typeface="Arial" charset="0"/>
              </a:endParaRPr>
            </a:p>
          </p:txBody>
        </p:sp>
        <p:sp>
          <p:nvSpPr>
            <p:cNvPr id="104" name="Freeform 27">
              <a:extLst>
                <a:ext uri="{FF2B5EF4-FFF2-40B4-BE49-F238E27FC236}">
                  <a16:creationId xmlns:a16="http://schemas.microsoft.com/office/drawing/2014/main" id="{B7A3AF05-B360-46C7-A7C6-FAEB7790D29E}"/>
                </a:ext>
              </a:extLst>
            </p:cNvPr>
            <p:cNvSpPr>
              <a:spLocks/>
            </p:cNvSpPr>
            <p:nvPr/>
          </p:nvSpPr>
          <p:spPr bwMode="auto">
            <a:xfrm>
              <a:off x="4569" y="73"/>
              <a:ext cx="19" cy="40"/>
            </a:xfrm>
            <a:custGeom>
              <a:avLst/>
              <a:gdLst>
                <a:gd name="T0" fmla="*/ 7 w 42"/>
                <a:gd name="T1" fmla="*/ 0 h 85"/>
                <a:gd name="T2" fmla="*/ 18 w 42"/>
                <a:gd name="T3" fmla="*/ 0 h 85"/>
                <a:gd name="T4" fmla="*/ 18 w 42"/>
                <a:gd name="T5" fmla="*/ 0 h 85"/>
                <a:gd name="T6" fmla="*/ 12 w 42"/>
                <a:gd name="T7" fmla="*/ 20 h 85"/>
                <a:gd name="T8" fmla="*/ 19 w 42"/>
                <a:gd name="T9" fmla="*/ 40 h 85"/>
                <a:gd name="T10" fmla="*/ 7 w 42"/>
                <a:gd name="T11" fmla="*/ 40 h 85"/>
                <a:gd name="T12" fmla="*/ 0 w 42"/>
                <a:gd name="T13" fmla="*/ 20 h 85"/>
                <a:gd name="T14" fmla="*/ 7 w 42"/>
                <a:gd name="T15" fmla="*/ 0 h 85"/>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85"/>
                <a:gd name="T26" fmla="*/ 42 w 42"/>
                <a:gd name="T27" fmla="*/ 85 h 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85">
                  <a:moveTo>
                    <a:pt x="16" y="0"/>
                  </a:moveTo>
                  <a:cubicBezTo>
                    <a:pt x="39" y="0"/>
                    <a:pt x="39" y="0"/>
                    <a:pt x="39" y="0"/>
                  </a:cubicBezTo>
                  <a:cubicBezTo>
                    <a:pt x="39" y="0"/>
                    <a:pt x="39" y="0"/>
                    <a:pt x="39" y="0"/>
                  </a:cubicBezTo>
                  <a:cubicBezTo>
                    <a:pt x="31" y="2"/>
                    <a:pt x="26" y="20"/>
                    <a:pt x="26" y="43"/>
                  </a:cubicBezTo>
                  <a:cubicBezTo>
                    <a:pt x="26" y="66"/>
                    <a:pt x="34" y="85"/>
                    <a:pt x="42" y="85"/>
                  </a:cubicBezTo>
                  <a:cubicBezTo>
                    <a:pt x="16" y="85"/>
                    <a:pt x="16" y="85"/>
                    <a:pt x="16" y="85"/>
                  </a:cubicBezTo>
                  <a:cubicBezTo>
                    <a:pt x="7" y="85"/>
                    <a:pt x="0" y="66"/>
                    <a:pt x="0" y="43"/>
                  </a:cubicBezTo>
                  <a:cubicBezTo>
                    <a:pt x="0" y="19"/>
                    <a:pt x="7" y="0"/>
                    <a:pt x="16" y="0"/>
                  </a:cubicBezTo>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05" name="Freeform 28">
              <a:extLst>
                <a:ext uri="{FF2B5EF4-FFF2-40B4-BE49-F238E27FC236}">
                  <a16:creationId xmlns:a16="http://schemas.microsoft.com/office/drawing/2014/main" id="{C938C80E-A656-4B8B-BDF2-555EB97B5E10}"/>
                </a:ext>
              </a:extLst>
            </p:cNvPr>
            <p:cNvSpPr>
              <a:spLocks/>
            </p:cNvSpPr>
            <p:nvPr/>
          </p:nvSpPr>
          <p:spPr bwMode="auto">
            <a:xfrm>
              <a:off x="4494" y="65"/>
              <a:ext cx="17" cy="58"/>
            </a:xfrm>
            <a:custGeom>
              <a:avLst/>
              <a:gdLst>
                <a:gd name="T0" fmla="*/ 11 w 36"/>
                <a:gd name="T1" fmla="*/ 57 h 122"/>
                <a:gd name="T2" fmla="*/ 0 w 36"/>
                <a:gd name="T3" fmla="*/ 29 h 122"/>
                <a:gd name="T4" fmla="*/ 11 w 36"/>
                <a:gd name="T5" fmla="*/ 1 h 122"/>
                <a:gd name="T6" fmla="*/ 16 w 36"/>
                <a:gd name="T7" fmla="*/ 1 h 122"/>
                <a:gd name="T8" fmla="*/ 16 w 36"/>
                <a:gd name="T9" fmla="*/ 5 h 122"/>
                <a:gd name="T10" fmla="*/ 6 w 36"/>
                <a:gd name="T11" fmla="*/ 29 h 122"/>
                <a:gd name="T12" fmla="*/ 16 w 36"/>
                <a:gd name="T13" fmla="*/ 53 h 122"/>
                <a:gd name="T14" fmla="*/ 16 w 36"/>
                <a:gd name="T15" fmla="*/ 53 h 122"/>
                <a:gd name="T16" fmla="*/ 16 w 36"/>
                <a:gd name="T17" fmla="*/ 57 h 122"/>
                <a:gd name="T18" fmla="*/ 14 w 36"/>
                <a:gd name="T19" fmla="*/ 58 h 122"/>
                <a:gd name="T20" fmla="*/ 11 w 36"/>
                <a:gd name="T21" fmla="*/ 57 h 1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
                <a:gd name="T34" fmla="*/ 0 h 122"/>
                <a:gd name="T35" fmla="*/ 36 w 36"/>
                <a:gd name="T36" fmla="*/ 122 h 1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 h="122">
                  <a:moveTo>
                    <a:pt x="24" y="120"/>
                  </a:moveTo>
                  <a:cubicBezTo>
                    <a:pt x="9" y="105"/>
                    <a:pt x="0" y="84"/>
                    <a:pt x="0" y="61"/>
                  </a:cubicBezTo>
                  <a:cubicBezTo>
                    <a:pt x="0" y="38"/>
                    <a:pt x="9" y="17"/>
                    <a:pt x="24" y="2"/>
                  </a:cubicBezTo>
                  <a:cubicBezTo>
                    <a:pt x="27" y="0"/>
                    <a:pt x="31" y="0"/>
                    <a:pt x="34" y="2"/>
                  </a:cubicBezTo>
                  <a:cubicBezTo>
                    <a:pt x="36" y="5"/>
                    <a:pt x="36" y="9"/>
                    <a:pt x="34" y="11"/>
                  </a:cubicBezTo>
                  <a:cubicBezTo>
                    <a:pt x="21" y="24"/>
                    <a:pt x="13" y="42"/>
                    <a:pt x="13" y="61"/>
                  </a:cubicBezTo>
                  <a:cubicBezTo>
                    <a:pt x="13" y="80"/>
                    <a:pt x="21" y="98"/>
                    <a:pt x="34" y="111"/>
                  </a:cubicBezTo>
                  <a:cubicBezTo>
                    <a:pt x="34" y="111"/>
                    <a:pt x="34" y="111"/>
                    <a:pt x="34" y="111"/>
                  </a:cubicBezTo>
                  <a:cubicBezTo>
                    <a:pt x="36" y="113"/>
                    <a:pt x="36" y="117"/>
                    <a:pt x="34" y="120"/>
                  </a:cubicBezTo>
                  <a:cubicBezTo>
                    <a:pt x="32" y="121"/>
                    <a:pt x="31" y="122"/>
                    <a:pt x="29" y="122"/>
                  </a:cubicBezTo>
                  <a:cubicBezTo>
                    <a:pt x="27" y="122"/>
                    <a:pt x="26" y="121"/>
                    <a:pt x="24" y="120"/>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06" name="Freeform 29">
              <a:extLst>
                <a:ext uri="{FF2B5EF4-FFF2-40B4-BE49-F238E27FC236}">
                  <a16:creationId xmlns:a16="http://schemas.microsoft.com/office/drawing/2014/main" id="{1ECE0AD2-3C98-47ED-ABA5-61A46FD5B1D6}"/>
                </a:ext>
              </a:extLst>
            </p:cNvPr>
            <p:cNvSpPr>
              <a:spLocks/>
            </p:cNvSpPr>
            <p:nvPr/>
          </p:nvSpPr>
          <p:spPr bwMode="auto">
            <a:xfrm>
              <a:off x="4479" y="52"/>
              <a:ext cx="22" cy="84"/>
            </a:xfrm>
            <a:custGeom>
              <a:avLst/>
              <a:gdLst>
                <a:gd name="T0" fmla="*/ 16 w 47"/>
                <a:gd name="T1" fmla="*/ 83 h 176"/>
                <a:gd name="T2" fmla="*/ 0 w 47"/>
                <a:gd name="T3" fmla="*/ 42 h 176"/>
                <a:gd name="T4" fmla="*/ 16 w 47"/>
                <a:gd name="T5" fmla="*/ 1 h 176"/>
                <a:gd name="T6" fmla="*/ 16 w 47"/>
                <a:gd name="T7" fmla="*/ 1 h 176"/>
                <a:gd name="T8" fmla="*/ 21 w 47"/>
                <a:gd name="T9" fmla="*/ 1 h 176"/>
                <a:gd name="T10" fmla="*/ 21 w 47"/>
                <a:gd name="T11" fmla="*/ 5 h 176"/>
                <a:gd name="T12" fmla="*/ 6 w 47"/>
                <a:gd name="T13" fmla="*/ 42 h 176"/>
                <a:gd name="T14" fmla="*/ 21 w 47"/>
                <a:gd name="T15" fmla="*/ 79 h 176"/>
                <a:gd name="T16" fmla="*/ 21 w 47"/>
                <a:gd name="T17" fmla="*/ 83 h 176"/>
                <a:gd name="T18" fmla="*/ 19 w 47"/>
                <a:gd name="T19" fmla="*/ 84 h 176"/>
                <a:gd name="T20" fmla="*/ 16 w 47"/>
                <a:gd name="T21" fmla="*/ 83 h 1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
                <a:gd name="T34" fmla="*/ 0 h 176"/>
                <a:gd name="T35" fmla="*/ 47 w 47"/>
                <a:gd name="T36" fmla="*/ 176 h 1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 h="176">
                  <a:moveTo>
                    <a:pt x="35" y="174"/>
                  </a:moveTo>
                  <a:cubicBezTo>
                    <a:pt x="13" y="152"/>
                    <a:pt x="0" y="122"/>
                    <a:pt x="0" y="88"/>
                  </a:cubicBezTo>
                  <a:cubicBezTo>
                    <a:pt x="0" y="55"/>
                    <a:pt x="13" y="24"/>
                    <a:pt x="35" y="2"/>
                  </a:cubicBezTo>
                  <a:cubicBezTo>
                    <a:pt x="35" y="2"/>
                    <a:pt x="35" y="2"/>
                    <a:pt x="35" y="2"/>
                  </a:cubicBezTo>
                  <a:cubicBezTo>
                    <a:pt x="38" y="0"/>
                    <a:pt x="42" y="0"/>
                    <a:pt x="44" y="2"/>
                  </a:cubicBezTo>
                  <a:cubicBezTo>
                    <a:pt x="47" y="5"/>
                    <a:pt x="47" y="9"/>
                    <a:pt x="44" y="11"/>
                  </a:cubicBezTo>
                  <a:cubicBezTo>
                    <a:pt x="25" y="31"/>
                    <a:pt x="13" y="58"/>
                    <a:pt x="13" y="88"/>
                  </a:cubicBezTo>
                  <a:cubicBezTo>
                    <a:pt x="13" y="118"/>
                    <a:pt x="25" y="145"/>
                    <a:pt x="44" y="165"/>
                  </a:cubicBezTo>
                  <a:cubicBezTo>
                    <a:pt x="47" y="167"/>
                    <a:pt x="47" y="171"/>
                    <a:pt x="44" y="174"/>
                  </a:cubicBezTo>
                  <a:cubicBezTo>
                    <a:pt x="43" y="175"/>
                    <a:pt x="42" y="176"/>
                    <a:pt x="40" y="176"/>
                  </a:cubicBezTo>
                  <a:cubicBezTo>
                    <a:pt x="38" y="176"/>
                    <a:pt x="37" y="175"/>
                    <a:pt x="35" y="174"/>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07" name="Freeform 30">
              <a:extLst>
                <a:ext uri="{FF2B5EF4-FFF2-40B4-BE49-F238E27FC236}">
                  <a16:creationId xmlns:a16="http://schemas.microsoft.com/office/drawing/2014/main" id="{822430C6-F4B8-4B8C-8704-B5859F8EE474}"/>
                </a:ext>
              </a:extLst>
            </p:cNvPr>
            <p:cNvSpPr>
              <a:spLocks/>
            </p:cNvSpPr>
            <p:nvPr/>
          </p:nvSpPr>
          <p:spPr bwMode="auto">
            <a:xfrm>
              <a:off x="4463" y="39"/>
              <a:ext cx="28" cy="109"/>
            </a:xfrm>
            <a:custGeom>
              <a:avLst/>
              <a:gdLst>
                <a:gd name="T0" fmla="*/ 22 w 59"/>
                <a:gd name="T1" fmla="*/ 108 h 231"/>
                <a:gd name="T2" fmla="*/ 0 w 59"/>
                <a:gd name="T3" fmla="*/ 55 h 231"/>
                <a:gd name="T4" fmla="*/ 22 w 59"/>
                <a:gd name="T5" fmla="*/ 1 h 231"/>
                <a:gd name="T6" fmla="*/ 27 w 59"/>
                <a:gd name="T7" fmla="*/ 1 h 231"/>
                <a:gd name="T8" fmla="*/ 27 w 59"/>
                <a:gd name="T9" fmla="*/ 6 h 231"/>
                <a:gd name="T10" fmla="*/ 6 w 59"/>
                <a:gd name="T11" fmla="*/ 55 h 231"/>
                <a:gd name="T12" fmla="*/ 27 w 59"/>
                <a:gd name="T13" fmla="*/ 104 h 231"/>
                <a:gd name="T14" fmla="*/ 27 w 59"/>
                <a:gd name="T15" fmla="*/ 104 h 231"/>
                <a:gd name="T16" fmla="*/ 27 w 59"/>
                <a:gd name="T17" fmla="*/ 108 h 231"/>
                <a:gd name="T18" fmla="*/ 25 w 59"/>
                <a:gd name="T19" fmla="*/ 109 h 231"/>
                <a:gd name="T20" fmla="*/ 22 w 59"/>
                <a:gd name="T21" fmla="*/ 108 h 2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9"/>
                <a:gd name="T34" fmla="*/ 0 h 231"/>
                <a:gd name="T35" fmla="*/ 59 w 59"/>
                <a:gd name="T36" fmla="*/ 231 h 2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9" h="231">
                  <a:moveTo>
                    <a:pt x="47" y="229"/>
                  </a:moveTo>
                  <a:cubicBezTo>
                    <a:pt x="18" y="200"/>
                    <a:pt x="0" y="160"/>
                    <a:pt x="0" y="116"/>
                  </a:cubicBezTo>
                  <a:cubicBezTo>
                    <a:pt x="0" y="72"/>
                    <a:pt x="18" y="32"/>
                    <a:pt x="47" y="3"/>
                  </a:cubicBezTo>
                  <a:cubicBezTo>
                    <a:pt x="50" y="0"/>
                    <a:pt x="54" y="0"/>
                    <a:pt x="56" y="3"/>
                  </a:cubicBezTo>
                  <a:cubicBezTo>
                    <a:pt x="59" y="6"/>
                    <a:pt x="59" y="10"/>
                    <a:pt x="56" y="12"/>
                  </a:cubicBezTo>
                  <a:cubicBezTo>
                    <a:pt x="30" y="39"/>
                    <a:pt x="13" y="75"/>
                    <a:pt x="13" y="116"/>
                  </a:cubicBezTo>
                  <a:cubicBezTo>
                    <a:pt x="13" y="157"/>
                    <a:pt x="30" y="193"/>
                    <a:pt x="56" y="220"/>
                  </a:cubicBezTo>
                  <a:cubicBezTo>
                    <a:pt x="56" y="220"/>
                    <a:pt x="56" y="220"/>
                    <a:pt x="56" y="220"/>
                  </a:cubicBezTo>
                  <a:cubicBezTo>
                    <a:pt x="59" y="222"/>
                    <a:pt x="59" y="226"/>
                    <a:pt x="56" y="229"/>
                  </a:cubicBezTo>
                  <a:cubicBezTo>
                    <a:pt x="55" y="230"/>
                    <a:pt x="53" y="231"/>
                    <a:pt x="52" y="231"/>
                  </a:cubicBezTo>
                  <a:cubicBezTo>
                    <a:pt x="50" y="231"/>
                    <a:pt x="48" y="230"/>
                    <a:pt x="47" y="229"/>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08" name="Freeform 31">
              <a:extLst>
                <a:ext uri="{FF2B5EF4-FFF2-40B4-BE49-F238E27FC236}">
                  <a16:creationId xmlns:a16="http://schemas.microsoft.com/office/drawing/2014/main" id="{ABFF7DA1-75C1-45A4-906A-73103396C8DF}"/>
                </a:ext>
              </a:extLst>
            </p:cNvPr>
            <p:cNvSpPr>
              <a:spLocks/>
            </p:cNvSpPr>
            <p:nvPr/>
          </p:nvSpPr>
          <p:spPr bwMode="auto">
            <a:xfrm>
              <a:off x="4447" y="26"/>
              <a:ext cx="33" cy="135"/>
            </a:xfrm>
            <a:custGeom>
              <a:avLst/>
              <a:gdLst>
                <a:gd name="T0" fmla="*/ 27 w 70"/>
                <a:gd name="T1" fmla="*/ 134 h 285"/>
                <a:gd name="T2" fmla="*/ 0 w 70"/>
                <a:gd name="T3" fmla="*/ 68 h 285"/>
                <a:gd name="T4" fmla="*/ 27 w 70"/>
                <a:gd name="T5" fmla="*/ 1 h 285"/>
                <a:gd name="T6" fmla="*/ 27 w 70"/>
                <a:gd name="T7" fmla="*/ 1 h 285"/>
                <a:gd name="T8" fmla="*/ 32 w 70"/>
                <a:gd name="T9" fmla="*/ 1 h 285"/>
                <a:gd name="T10" fmla="*/ 32 w 70"/>
                <a:gd name="T11" fmla="*/ 6 h 285"/>
                <a:gd name="T12" fmla="*/ 6 w 70"/>
                <a:gd name="T13" fmla="*/ 68 h 285"/>
                <a:gd name="T14" fmla="*/ 32 w 70"/>
                <a:gd name="T15" fmla="*/ 130 h 285"/>
                <a:gd name="T16" fmla="*/ 32 w 70"/>
                <a:gd name="T17" fmla="*/ 134 h 285"/>
                <a:gd name="T18" fmla="*/ 29 w 70"/>
                <a:gd name="T19" fmla="*/ 135 h 285"/>
                <a:gd name="T20" fmla="*/ 27 w 70"/>
                <a:gd name="T21" fmla="*/ 134 h 2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0"/>
                <a:gd name="T34" fmla="*/ 0 h 285"/>
                <a:gd name="T35" fmla="*/ 70 w 70"/>
                <a:gd name="T36" fmla="*/ 285 h 28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0" h="285">
                  <a:moveTo>
                    <a:pt x="58" y="283"/>
                  </a:moveTo>
                  <a:cubicBezTo>
                    <a:pt x="22" y="247"/>
                    <a:pt x="0" y="198"/>
                    <a:pt x="0" y="143"/>
                  </a:cubicBezTo>
                  <a:cubicBezTo>
                    <a:pt x="0" y="88"/>
                    <a:pt x="22" y="39"/>
                    <a:pt x="58" y="3"/>
                  </a:cubicBezTo>
                  <a:cubicBezTo>
                    <a:pt x="58" y="3"/>
                    <a:pt x="58" y="3"/>
                    <a:pt x="58" y="3"/>
                  </a:cubicBezTo>
                  <a:cubicBezTo>
                    <a:pt x="60" y="0"/>
                    <a:pt x="64" y="0"/>
                    <a:pt x="67" y="3"/>
                  </a:cubicBezTo>
                  <a:cubicBezTo>
                    <a:pt x="70" y="5"/>
                    <a:pt x="70" y="10"/>
                    <a:pt x="67" y="12"/>
                  </a:cubicBezTo>
                  <a:cubicBezTo>
                    <a:pt x="34" y="46"/>
                    <a:pt x="13" y="92"/>
                    <a:pt x="13" y="143"/>
                  </a:cubicBezTo>
                  <a:cubicBezTo>
                    <a:pt x="13" y="194"/>
                    <a:pt x="34" y="240"/>
                    <a:pt x="67" y="274"/>
                  </a:cubicBezTo>
                  <a:cubicBezTo>
                    <a:pt x="70" y="276"/>
                    <a:pt x="70" y="281"/>
                    <a:pt x="67" y="283"/>
                  </a:cubicBezTo>
                  <a:cubicBezTo>
                    <a:pt x="66" y="284"/>
                    <a:pt x="64" y="285"/>
                    <a:pt x="62" y="285"/>
                  </a:cubicBezTo>
                  <a:cubicBezTo>
                    <a:pt x="61" y="285"/>
                    <a:pt x="59" y="284"/>
                    <a:pt x="58" y="283"/>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09" name="Freeform 32">
              <a:extLst>
                <a:ext uri="{FF2B5EF4-FFF2-40B4-BE49-F238E27FC236}">
                  <a16:creationId xmlns:a16="http://schemas.microsoft.com/office/drawing/2014/main" id="{7DEF0EE7-5C84-47DE-92CF-A947261C2087}"/>
                </a:ext>
              </a:extLst>
            </p:cNvPr>
            <p:cNvSpPr>
              <a:spLocks/>
            </p:cNvSpPr>
            <p:nvPr/>
          </p:nvSpPr>
          <p:spPr bwMode="auto">
            <a:xfrm>
              <a:off x="4538" y="86"/>
              <a:ext cx="43" cy="164"/>
            </a:xfrm>
            <a:custGeom>
              <a:avLst/>
              <a:gdLst>
                <a:gd name="T0" fmla="*/ 25 w 91"/>
                <a:gd name="T1" fmla="*/ 82 h 346"/>
                <a:gd name="T2" fmla="*/ 25 w 91"/>
                <a:gd name="T3" fmla="*/ 3 h 346"/>
                <a:gd name="T4" fmla="*/ 22 w 91"/>
                <a:gd name="T5" fmla="*/ 0 h 346"/>
                <a:gd name="T6" fmla="*/ 19 w 91"/>
                <a:gd name="T7" fmla="*/ 3 h 346"/>
                <a:gd name="T8" fmla="*/ 19 w 91"/>
                <a:gd name="T9" fmla="*/ 83 h 346"/>
                <a:gd name="T10" fmla="*/ 0 w 91"/>
                <a:gd name="T11" fmla="*/ 164 h 346"/>
                <a:gd name="T12" fmla="*/ 6 w 91"/>
                <a:gd name="T13" fmla="*/ 164 h 346"/>
                <a:gd name="T14" fmla="*/ 19 w 91"/>
                <a:gd name="T15" fmla="*/ 110 h 346"/>
                <a:gd name="T16" fmla="*/ 19 w 91"/>
                <a:gd name="T17" fmla="*/ 164 h 346"/>
                <a:gd name="T18" fmla="*/ 25 w 91"/>
                <a:gd name="T19" fmla="*/ 164 h 346"/>
                <a:gd name="T20" fmla="*/ 25 w 91"/>
                <a:gd name="T21" fmla="*/ 110 h 346"/>
                <a:gd name="T22" fmla="*/ 37 w 91"/>
                <a:gd name="T23" fmla="*/ 164 h 346"/>
                <a:gd name="T24" fmla="*/ 43 w 91"/>
                <a:gd name="T25" fmla="*/ 164 h 346"/>
                <a:gd name="T26" fmla="*/ 25 w 91"/>
                <a:gd name="T27" fmla="*/ 82 h 346"/>
                <a:gd name="T28" fmla="*/ 25 w 91"/>
                <a:gd name="T29" fmla="*/ 82 h 3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1"/>
                <a:gd name="T46" fmla="*/ 0 h 346"/>
                <a:gd name="T47" fmla="*/ 91 w 91"/>
                <a:gd name="T48" fmla="*/ 346 h 3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1" h="346">
                  <a:moveTo>
                    <a:pt x="53" y="173"/>
                  </a:moveTo>
                  <a:cubicBezTo>
                    <a:pt x="53" y="6"/>
                    <a:pt x="53" y="6"/>
                    <a:pt x="53" y="6"/>
                  </a:cubicBezTo>
                  <a:cubicBezTo>
                    <a:pt x="53" y="3"/>
                    <a:pt x="50" y="0"/>
                    <a:pt x="46" y="0"/>
                  </a:cubicBezTo>
                  <a:cubicBezTo>
                    <a:pt x="43" y="0"/>
                    <a:pt x="40" y="3"/>
                    <a:pt x="40" y="6"/>
                  </a:cubicBezTo>
                  <a:cubicBezTo>
                    <a:pt x="40" y="175"/>
                    <a:pt x="40" y="175"/>
                    <a:pt x="40" y="175"/>
                  </a:cubicBezTo>
                  <a:cubicBezTo>
                    <a:pt x="0" y="346"/>
                    <a:pt x="0" y="346"/>
                    <a:pt x="0" y="346"/>
                  </a:cubicBezTo>
                  <a:cubicBezTo>
                    <a:pt x="13" y="346"/>
                    <a:pt x="13" y="346"/>
                    <a:pt x="13" y="346"/>
                  </a:cubicBezTo>
                  <a:cubicBezTo>
                    <a:pt x="40" y="232"/>
                    <a:pt x="40" y="232"/>
                    <a:pt x="40" y="232"/>
                  </a:cubicBezTo>
                  <a:cubicBezTo>
                    <a:pt x="40" y="346"/>
                    <a:pt x="40" y="346"/>
                    <a:pt x="40" y="346"/>
                  </a:cubicBezTo>
                  <a:cubicBezTo>
                    <a:pt x="53" y="346"/>
                    <a:pt x="53" y="346"/>
                    <a:pt x="53" y="346"/>
                  </a:cubicBezTo>
                  <a:cubicBezTo>
                    <a:pt x="53" y="233"/>
                    <a:pt x="53" y="233"/>
                    <a:pt x="53" y="233"/>
                  </a:cubicBezTo>
                  <a:cubicBezTo>
                    <a:pt x="78" y="346"/>
                    <a:pt x="78" y="346"/>
                    <a:pt x="78" y="346"/>
                  </a:cubicBezTo>
                  <a:cubicBezTo>
                    <a:pt x="91" y="346"/>
                    <a:pt x="91" y="346"/>
                    <a:pt x="91" y="346"/>
                  </a:cubicBezTo>
                  <a:cubicBezTo>
                    <a:pt x="53" y="174"/>
                    <a:pt x="53" y="174"/>
                    <a:pt x="53" y="174"/>
                  </a:cubicBezTo>
                  <a:lnTo>
                    <a:pt x="53" y="173"/>
                  </a:ln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grpSp>
      <p:grpSp>
        <p:nvGrpSpPr>
          <p:cNvPr id="110" name="Group 17">
            <a:extLst>
              <a:ext uri="{FF2B5EF4-FFF2-40B4-BE49-F238E27FC236}">
                <a16:creationId xmlns:a16="http://schemas.microsoft.com/office/drawing/2014/main" id="{1F76ECCA-CDC3-4876-80CE-A464E7D01B73}"/>
              </a:ext>
            </a:extLst>
          </p:cNvPr>
          <p:cNvGrpSpPr>
            <a:grpSpLocks/>
          </p:cNvGrpSpPr>
          <p:nvPr/>
        </p:nvGrpSpPr>
        <p:grpSpPr bwMode="auto">
          <a:xfrm>
            <a:off x="4874750" y="1388705"/>
            <a:ext cx="381692" cy="394777"/>
            <a:chOff x="4427" y="3"/>
            <a:chExt cx="262" cy="261"/>
          </a:xfrm>
        </p:grpSpPr>
        <p:sp>
          <p:nvSpPr>
            <p:cNvPr id="111" name="Freeform 18">
              <a:extLst>
                <a:ext uri="{FF2B5EF4-FFF2-40B4-BE49-F238E27FC236}">
                  <a16:creationId xmlns:a16="http://schemas.microsoft.com/office/drawing/2014/main" id="{EBD12EC7-A815-49F7-98B1-BD45E39EE2AA}"/>
                </a:ext>
              </a:extLst>
            </p:cNvPr>
            <p:cNvSpPr>
              <a:spLocks/>
            </p:cNvSpPr>
            <p:nvPr/>
          </p:nvSpPr>
          <p:spPr bwMode="auto">
            <a:xfrm>
              <a:off x="4427" y="3"/>
              <a:ext cx="262" cy="261"/>
            </a:xfrm>
            <a:custGeom>
              <a:avLst/>
              <a:gdLst>
                <a:gd name="T0" fmla="*/ 262 w 554"/>
                <a:gd name="T1" fmla="*/ 232 h 554"/>
                <a:gd name="T2" fmla="*/ 233 w 554"/>
                <a:gd name="T3" fmla="*/ 261 h 554"/>
                <a:gd name="T4" fmla="*/ 30 w 554"/>
                <a:gd name="T5" fmla="*/ 261 h 554"/>
                <a:gd name="T6" fmla="*/ 0 w 554"/>
                <a:gd name="T7" fmla="*/ 232 h 554"/>
                <a:gd name="T8" fmla="*/ 0 w 554"/>
                <a:gd name="T9" fmla="*/ 30 h 554"/>
                <a:gd name="T10" fmla="*/ 30 w 554"/>
                <a:gd name="T11" fmla="*/ 0 h 554"/>
                <a:gd name="T12" fmla="*/ 233 w 554"/>
                <a:gd name="T13" fmla="*/ 0 h 554"/>
                <a:gd name="T14" fmla="*/ 262 w 554"/>
                <a:gd name="T15" fmla="*/ 30 h 554"/>
                <a:gd name="T16" fmla="*/ 262 w 554"/>
                <a:gd name="T17" fmla="*/ 232 h 5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4"/>
                <a:gd name="T28" fmla="*/ 0 h 554"/>
                <a:gd name="T29" fmla="*/ 554 w 554"/>
                <a:gd name="T30" fmla="*/ 554 h 5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4" h="554">
                  <a:moveTo>
                    <a:pt x="554" y="492"/>
                  </a:moveTo>
                  <a:cubicBezTo>
                    <a:pt x="554" y="526"/>
                    <a:pt x="526" y="554"/>
                    <a:pt x="492" y="554"/>
                  </a:cubicBezTo>
                  <a:cubicBezTo>
                    <a:pt x="63" y="554"/>
                    <a:pt x="63" y="554"/>
                    <a:pt x="63" y="554"/>
                  </a:cubicBezTo>
                  <a:cubicBezTo>
                    <a:pt x="29" y="554"/>
                    <a:pt x="0" y="526"/>
                    <a:pt x="0" y="492"/>
                  </a:cubicBezTo>
                  <a:cubicBezTo>
                    <a:pt x="0" y="63"/>
                    <a:pt x="0" y="63"/>
                    <a:pt x="0" y="63"/>
                  </a:cubicBezTo>
                  <a:cubicBezTo>
                    <a:pt x="0" y="28"/>
                    <a:pt x="29" y="0"/>
                    <a:pt x="63" y="0"/>
                  </a:cubicBezTo>
                  <a:cubicBezTo>
                    <a:pt x="492" y="0"/>
                    <a:pt x="492" y="0"/>
                    <a:pt x="492" y="0"/>
                  </a:cubicBezTo>
                  <a:cubicBezTo>
                    <a:pt x="526" y="0"/>
                    <a:pt x="554" y="28"/>
                    <a:pt x="554" y="63"/>
                  </a:cubicBezTo>
                  <a:lnTo>
                    <a:pt x="554" y="492"/>
                  </a:lnTo>
                  <a:close/>
                </a:path>
              </a:pathLst>
            </a:custGeom>
            <a:solidFill>
              <a:schemeClr val="accent1"/>
            </a:solidFill>
            <a:ln w="9525">
              <a:solidFill>
                <a:schemeClr val="tx2"/>
              </a:solid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12" name="Freeform 20">
              <a:extLst>
                <a:ext uri="{FF2B5EF4-FFF2-40B4-BE49-F238E27FC236}">
                  <a16:creationId xmlns:a16="http://schemas.microsoft.com/office/drawing/2014/main" id="{D12838D4-145B-42D3-BE41-AC5D82C40EF7}"/>
                </a:ext>
              </a:extLst>
            </p:cNvPr>
            <p:cNvSpPr>
              <a:spLocks/>
            </p:cNvSpPr>
            <p:nvPr/>
          </p:nvSpPr>
          <p:spPr bwMode="auto">
            <a:xfrm>
              <a:off x="4608" y="65"/>
              <a:ext cx="17" cy="58"/>
            </a:xfrm>
            <a:custGeom>
              <a:avLst/>
              <a:gdLst>
                <a:gd name="T0" fmla="*/ 1 w 36"/>
                <a:gd name="T1" fmla="*/ 57 h 122"/>
                <a:gd name="T2" fmla="*/ 1 w 36"/>
                <a:gd name="T3" fmla="*/ 53 h 122"/>
                <a:gd name="T4" fmla="*/ 11 w 36"/>
                <a:gd name="T5" fmla="*/ 29 h 122"/>
                <a:gd name="T6" fmla="*/ 1 w 36"/>
                <a:gd name="T7" fmla="*/ 5 h 122"/>
                <a:gd name="T8" fmla="*/ 1 w 36"/>
                <a:gd name="T9" fmla="*/ 1 h 122"/>
                <a:gd name="T10" fmla="*/ 5 w 36"/>
                <a:gd name="T11" fmla="*/ 1 h 122"/>
                <a:gd name="T12" fmla="*/ 17 w 36"/>
                <a:gd name="T13" fmla="*/ 29 h 122"/>
                <a:gd name="T14" fmla="*/ 5 w 36"/>
                <a:gd name="T15" fmla="*/ 57 h 122"/>
                <a:gd name="T16" fmla="*/ 3 w 36"/>
                <a:gd name="T17" fmla="*/ 58 h 122"/>
                <a:gd name="T18" fmla="*/ 1 w 36"/>
                <a:gd name="T19" fmla="*/ 57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122"/>
                <a:gd name="T32" fmla="*/ 36 w 36"/>
                <a:gd name="T33" fmla="*/ 122 h 1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122">
                  <a:moveTo>
                    <a:pt x="2" y="120"/>
                  </a:moveTo>
                  <a:cubicBezTo>
                    <a:pt x="0" y="117"/>
                    <a:pt x="0" y="113"/>
                    <a:pt x="2" y="111"/>
                  </a:cubicBezTo>
                  <a:cubicBezTo>
                    <a:pt x="15" y="98"/>
                    <a:pt x="23" y="80"/>
                    <a:pt x="23" y="61"/>
                  </a:cubicBezTo>
                  <a:cubicBezTo>
                    <a:pt x="23" y="42"/>
                    <a:pt x="15" y="24"/>
                    <a:pt x="2" y="11"/>
                  </a:cubicBezTo>
                  <a:cubicBezTo>
                    <a:pt x="0" y="9"/>
                    <a:pt x="0" y="5"/>
                    <a:pt x="2" y="2"/>
                  </a:cubicBezTo>
                  <a:cubicBezTo>
                    <a:pt x="5" y="0"/>
                    <a:pt x="9" y="0"/>
                    <a:pt x="11" y="2"/>
                  </a:cubicBezTo>
                  <a:cubicBezTo>
                    <a:pt x="26" y="17"/>
                    <a:pt x="36" y="38"/>
                    <a:pt x="36" y="61"/>
                  </a:cubicBezTo>
                  <a:cubicBezTo>
                    <a:pt x="36" y="84"/>
                    <a:pt x="26" y="105"/>
                    <a:pt x="11" y="120"/>
                  </a:cubicBezTo>
                  <a:cubicBezTo>
                    <a:pt x="10" y="121"/>
                    <a:pt x="8" y="122"/>
                    <a:pt x="7" y="122"/>
                  </a:cubicBezTo>
                  <a:cubicBezTo>
                    <a:pt x="5" y="122"/>
                    <a:pt x="3" y="121"/>
                    <a:pt x="2" y="120"/>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14" name="Freeform 21">
              <a:extLst>
                <a:ext uri="{FF2B5EF4-FFF2-40B4-BE49-F238E27FC236}">
                  <a16:creationId xmlns:a16="http://schemas.microsoft.com/office/drawing/2014/main" id="{9969D042-D863-4170-BD92-58A7FFF59911}"/>
                </a:ext>
              </a:extLst>
            </p:cNvPr>
            <p:cNvSpPr>
              <a:spLocks/>
            </p:cNvSpPr>
            <p:nvPr/>
          </p:nvSpPr>
          <p:spPr bwMode="auto">
            <a:xfrm>
              <a:off x="4618" y="52"/>
              <a:ext cx="22" cy="84"/>
            </a:xfrm>
            <a:custGeom>
              <a:avLst/>
              <a:gdLst>
                <a:gd name="T0" fmla="*/ 1 w 47"/>
                <a:gd name="T1" fmla="*/ 83 h 176"/>
                <a:gd name="T2" fmla="*/ 1 w 47"/>
                <a:gd name="T3" fmla="*/ 79 h 176"/>
                <a:gd name="T4" fmla="*/ 16 w 47"/>
                <a:gd name="T5" fmla="*/ 42 h 176"/>
                <a:gd name="T6" fmla="*/ 1 w 47"/>
                <a:gd name="T7" fmla="*/ 5 h 176"/>
                <a:gd name="T8" fmla="*/ 1 w 47"/>
                <a:gd name="T9" fmla="*/ 1 h 176"/>
                <a:gd name="T10" fmla="*/ 5 w 47"/>
                <a:gd name="T11" fmla="*/ 1 h 176"/>
                <a:gd name="T12" fmla="*/ 22 w 47"/>
                <a:gd name="T13" fmla="*/ 42 h 176"/>
                <a:gd name="T14" fmla="*/ 6 w 47"/>
                <a:gd name="T15" fmla="*/ 83 h 176"/>
                <a:gd name="T16" fmla="*/ 3 w 47"/>
                <a:gd name="T17" fmla="*/ 84 h 176"/>
                <a:gd name="T18" fmla="*/ 1 w 47"/>
                <a:gd name="T19" fmla="*/ 83 h 1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176"/>
                <a:gd name="T32" fmla="*/ 47 w 47"/>
                <a:gd name="T33" fmla="*/ 176 h 1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176">
                  <a:moveTo>
                    <a:pt x="2" y="174"/>
                  </a:moveTo>
                  <a:cubicBezTo>
                    <a:pt x="0" y="171"/>
                    <a:pt x="0" y="167"/>
                    <a:pt x="2" y="165"/>
                  </a:cubicBezTo>
                  <a:cubicBezTo>
                    <a:pt x="22" y="145"/>
                    <a:pt x="34" y="118"/>
                    <a:pt x="34" y="88"/>
                  </a:cubicBezTo>
                  <a:cubicBezTo>
                    <a:pt x="34" y="58"/>
                    <a:pt x="22" y="31"/>
                    <a:pt x="2" y="11"/>
                  </a:cubicBezTo>
                  <a:cubicBezTo>
                    <a:pt x="0" y="9"/>
                    <a:pt x="0" y="5"/>
                    <a:pt x="2" y="2"/>
                  </a:cubicBezTo>
                  <a:cubicBezTo>
                    <a:pt x="5" y="0"/>
                    <a:pt x="9" y="0"/>
                    <a:pt x="11" y="2"/>
                  </a:cubicBezTo>
                  <a:cubicBezTo>
                    <a:pt x="33" y="24"/>
                    <a:pt x="47" y="55"/>
                    <a:pt x="47" y="88"/>
                  </a:cubicBezTo>
                  <a:cubicBezTo>
                    <a:pt x="47" y="122"/>
                    <a:pt x="33" y="152"/>
                    <a:pt x="12" y="174"/>
                  </a:cubicBezTo>
                  <a:cubicBezTo>
                    <a:pt x="10" y="175"/>
                    <a:pt x="9" y="176"/>
                    <a:pt x="7" y="176"/>
                  </a:cubicBezTo>
                  <a:cubicBezTo>
                    <a:pt x="5" y="176"/>
                    <a:pt x="4" y="175"/>
                    <a:pt x="2" y="174"/>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16" name="Freeform 22">
              <a:extLst>
                <a:ext uri="{FF2B5EF4-FFF2-40B4-BE49-F238E27FC236}">
                  <a16:creationId xmlns:a16="http://schemas.microsoft.com/office/drawing/2014/main" id="{E4BADB08-2CD8-439B-A740-10300F77FD92}"/>
                </a:ext>
              </a:extLst>
            </p:cNvPr>
            <p:cNvSpPr>
              <a:spLocks/>
            </p:cNvSpPr>
            <p:nvPr/>
          </p:nvSpPr>
          <p:spPr bwMode="auto">
            <a:xfrm>
              <a:off x="4629" y="39"/>
              <a:ext cx="27" cy="109"/>
            </a:xfrm>
            <a:custGeom>
              <a:avLst/>
              <a:gdLst>
                <a:gd name="T0" fmla="*/ 1 w 58"/>
                <a:gd name="T1" fmla="*/ 108 h 231"/>
                <a:gd name="T2" fmla="*/ 1 w 58"/>
                <a:gd name="T3" fmla="*/ 104 h 231"/>
                <a:gd name="T4" fmla="*/ 21 w 58"/>
                <a:gd name="T5" fmla="*/ 55 h 231"/>
                <a:gd name="T6" fmla="*/ 1 w 58"/>
                <a:gd name="T7" fmla="*/ 6 h 231"/>
                <a:gd name="T8" fmla="*/ 1 w 58"/>
                <a:gd name="T9" fmla="*/ 1 h 231"/>
                <a:gd name="T10" fmla="*/ 6 w 58"/>
                <a:gd name="T11" fmla="*/ 1 h 231"/>
                <a:gd name="T12" fmla="*/ 27 w 58"/>
                <a:gd name="T13" fmla="*/ 55 h 231"/>
                <a:gd name="T14" fmla="*/ 6 w 58"/>
                <a:gd name="T15" fmla="*/ 108 h 231"/>
                <a:gd name="T16" fmla="*/ 3 w 58"/>
                <a:gd name="T17" fmla="*/ 109 h 231"/>
                <a:gd name="T18" fmla="*/ 1 w 58"/>
                <a:gd name="T19" fmla="*/ 108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
                <a:gd name="T31" fmla="*/ 0 h 231"/>
                <a:gd name="T32" fmla="*/ 58 w 58"/>
                <a:gd name="T33" fmla="*/ 231 h 2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 h="231">
                  <a:moveTo>
                    <a:pt x="2" y="229"/>
                  </a:moveTo>
                  <a:cubicBezTo>
                    <a:pt x="0" y="226"/>
                    <a:pt x="0" y="222"/>
                    <a:pt x="2" y="220"/>
                  </a:cubicBezTo>
                  <a:cubicBezTo>
                    <a:pt x="29" y="193"/>
                    <a:pt x="45" y="157"/>
                    <a:pt x="45" y="116"/>
                  </a:cubicBezTo>
                  <a:cubicBezTo>
                    <a:pt x="45" y="75"/>
                    <a:pt x="29" y="39"/>
                    <a:pt x="2" y="12"/>
                  </a:cubicBezTo>
                  <a:cubicBezTo>
                    <a:pt x="0" y="10"/>
                    <a:pt x="0" y="6"/>
                    <a:pt x="2" y="3"/>
                  </a:cubicBezTo>
                  <a:cubicBezTo>
                    <a:pt x="5" y="0"/>
                    <a:pt x="9" y="0"/>
                    <a:pt x="12" y="3"/>
                  </a:cubicBezTo>
                  <a:cubicBezTo>
                    <a:pt x="41" y="32"/>
                    <a:pt x="58" y="72"/>
                    <a:pt x="58" y="116"/>
                  </a:cubicBezTo>
                  <a:cubicBezTo>
                    <a:pt x="58" y="160"/>
                    <a:pt x="41" y="200"/>
                    <a:pt x="12" y="229"/>
                  </a:cubicBezTo>
                  <a:cubicBezTo>
                    <a:pt x="10" y="230"/>
                    <a:pt x="9" y="231"/>
                    <a:pt x="7" y="231"/>
                  </a:cubicBezTo>
                  <a:cubicBezTo>
                    <a:pt x="5" y="231"/>
                    <a:pt x="4" y="230"/>
                    <a:pt x="2" y="229"/>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18" name="Freeform 23">
              <a:extLst>
                <a:ext uri="{FF2B5EF4-FFF2-40B4-BE49-F238E27FC236}">
                  <a16:creationId xmlns:a16="http://schemas.microsoft.com/office/drawing/2014/main" id="{1B110914-C1E0-4691-BE22-F7184F6E4A2F}"/>
                </a:ext>
              </a:extLst>
            </p:cNvPr>
            <p:cNvSpPr>
              <a:spLocks/>
            </p:cNvSpPr>
            <p:nvPr/>
          </p:nvSpPr>
          <p:spPr bwMode="auto">
            <a:xfrm>
              <a:off x="4639" y="26"/>
              <a:ext cx="33" cy="135"/>
            </a:xfrm>
            <a:custGeom>
              <a:avLst/>
              <a:gdLst>
                <a:gd name="T0" fmla="*/ 1 w 70"/>
                <a:gd name="T1" fmla="*/ 134 h 285"/>
                <a:gd name="T2" fmla="*/ 1 w 70"/>
                <a:gd name="T3" fmla="*/ 130 h 285"/>
                <a:gd name="T4" fmla="*/ 27 w 70"/>
                <a:gd name="T5" fmla="*/ 68 h 285"/>
                <a:gd name="T6" fmla="*/ 1 w 70"/>
                <a:gd name="T7" fmla="*/ 6 h 285"/>
                <a:gd name="T8" fmla="*/ 1 w 70"/>
                <a:gd name="T9" fmla="*/ 1 h 285"/>
                <a:gd name="T10" fmla="*/ 6 w 70"/>
                <a:gd name="T11" fmla="*/ 1 h 285"/>
                <a:gd name="T12" fmla="*/ 33 w 70"/>
                <a:gd name="T13" fmla="*/ 68 h 285"/>
                <a:gd name="T14" fmla="*/ 6 w 70"/>
                <a:gd name="T15" fmla="*/ 134 h 285"/>
                <a:gd name="T16" fmla="*/ 3 w 70"/>
                <a:gd name="T17" fmla="*/ 135 h 285"/>
                <a:gd name="T18" fmla="*/ 1 w 70"/>
                <a:gd name="T19" fmla="*/ 134 h 2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
                <a:gd name="T31" fmla="*/ 0 h 285"/>
                <a:gd name="T32" fmla="*/ 70 w 70"/>
                <a:gd name="T33" fmla="*/ 285 h 2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 h="285">
                  <a:moveTo>
                    <a:pt x="3" y="283"/>
                  </a:moveTo>
                  <a:cubicBezTo>
                    <a:pt x="0" y="281"/>
                    <a:pt x="0" y="276"/>
                    <a:pt x="3" y="274"/>
                  </a:cubicBezTo>
                  <a:cubicBezTo>
                    <a:pt x="36" y="240"/>
                    <a:pt x="57" y="194"/>
                    <a:pt x="57" y="143"/>
                  </a:cubicBezTo>
                  <a:cubicBezTo>
                    <a:pt x="57" y="92"/>
                    <a:pt x="36" y="46"/>
                    <a:pt x="3" y="12"/>
                  </a:cubicBezTo>
                  <a:cubicBezTo>
                    <a:pt x="0" y="10"/>
                    <a:pt x="0" y="5"/>
                    <a:pt x="3" y="3"/>
                  </a:cubicBezTo>
                  <a:cubicBezTo>
                    <a:pt x="5" y="0"/>
                    <a:pt x="9" y="0"/>
                    <a:pt x="12" y="3"/>
                  </a:cubicBezTo>
                  <a:cubicBezTo>
                    <a:pt x="48" y="39"/>
                    <a:pt x="70" y="88"/>
                    <a:pt x="70" y="143"/>
                  </a:cubicBezTo>
                  <a:cubicBezTo>
                    <a:pt x="70" y="198"/>
                    <a:pt x="48" y="247"/>
                    <a:pt x="12" y="283"/>
                  </a:cubicBezTo>
                  <a:cubicBezTo>
                    <a:pt x="11" y="284"/>
                    <a:pt x="9" y="285"/>
                    <a:pt x="7" y="285"/>
                  </a:cubicBezTo>
                  <a:cubicBezTo>
                    <a:pt x="6" y="285"/>
                    <a:pt x="4" y="284"/>
                    <a:pt x="3" y="283"/>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19" name="Oval 24">
              <a:extLst>
                <a:ext uri="{FF2B5EF4-FFF2-40B4-BE49-F238E27FC236}">
                  <a16:creationId xmlns:a16="http://schemas.microsoft.com/office/drawing/2014/main" id="{0B144255-62DE-41C4-B169-74EB0E7A0D71}"/>
                </a:ext>
              </a:extLst>
            </p:cNvPr>
            <p:cNvSpPr>
              <a:spLocks noChangeArrowheads="1"/>
            </p:cNvSpPr>
            <p:nvPr/>
          </p:nvSpPr>
          <p:spPr bwMode="auto">
            <a:xfrm>
              <a:off x="4519" y="73"/>
              <a:ext cx="15" cy="40"/>
            </a:xfrm>
            <a:prstGeom prst="ellipse">
              <a:avLst/>
            </a:prstGeom>
            <a:solidFill>
              <a:srgbClr val="FFFFFF"/>
            </a:solidFill>
            <a:ln w="9525">
              <a:noFill/>
              <a:round/>
              <a:headEnd/>
              <a:tailEnd/>
            </a:ln>
          </p:spPr>
          <p:txBody>
            <a:bodyPr/>
            <a:lstStyle/>
            <a:p>
              <a:pPr defTabSz="609585" eaLnBrk="0" fontAlgn="base" hangingPunct="0">
                <a:lnSpc>
                  <a:spcPct val="90000"/>
                </a:lnSpc>
                <a:spcBef>
                  <a:spcPct val="30000"/>
                </a:spcBef>
                <a:spcAft>
                  <a:spcPct val="0"/>
                </a:spcAft>
                <a:buClr>
                  <a:srgbClr val="FFCC00"/>
                </a:buClr>
                <a:defRPr/>
              </a:pPr>
              <a:endParaRPr lang="en-US" sz="2400">
                <a:solidFill>
                  <a:srgbClr val="000000"/>
                </a:solidFill>
                <a:latin typeface="Arial" charset="0"/>
              </a:endParaRPr>
            </a:p>
          </p:txBody>
        </p:sp>
        <p:sp>
          <p:nvSpPr>
            <p:cNvPr id="120" name="Freeform 25">
              <a:extLst>
                <a:ext uri="{FF2B5EF4-FFF2-40B4-BE49-F238E27FC236}">
                  <a16:creationId xmlns:a16="http://schemas.microsoft.com/office/drawing/2014/main" id="{91A8C386-8395-4BE4-99EC-29B718E46081}"/>
                </a:ext>
              </a:extLst>
            </p:cNvPr>
            <p:cNvSpPr>
              <a:spLocks/>
            </p:cNvSpPr>
            <p:nvPr/>
          </p:nvSpPr>
          <p:spPr bwMode="auto">
            <a:xfrm>
              <a:off x="4530" y="73"/>
              <a:ext cx="21" cy="40"/>
            </a:xfrm>
            <a:custGeom>
              <a:avLst/>
              <a:gdLst>
                <a:gd name="T0" fmla="*/ 13 w 43"/>
                <a:gd name="T1" fmla="*/ 0 h 85"/>
                <a:gd name="T2" fmla="*/ 1 w 43"/>
                <a:gd name="T3" fmla="*/ 0 h 85"/>
                <a:gd name="T4" fmla="*/ 1 w 43"/>
                <a:gd name="T5" fmla="*/ 0 h 85"/>
                <a:gd name="T6" fmla="*/ 8 w 43"/>
                <a:gd name="T7" fmla="*/ 20 h 85"/>
                <a:gd name="T8" fmla="*/ 0 w 43"/>
                <a:gd name="T9" fmla="*/ 40 h 85"/>
                <a:gd name="T10" fmla="*/ 13 w 43"/>
                <a:gd name="T11" fmla="*/ 40 h 85"/>
                <a:gd name="T12" fmla="*/ 21 w 43"/>
                <a:gd name="T13" fmla="*/ 20 h 85"/>
                <a:gd name="T14" fmla="*/ 13 w 43"/>
                <a:gd name="T15" fmla="*/ 0 h 85"/>
                <a:gd name="T16" fmla="*/ 0 60000 65536"/>
                <a:gd name="T17" fmla="*/ 0 60000 65536"/>
                <a:gd name="T18" fmla="*/ 0 60000 65536"/>
                <a:gd name="T19" fmla="*/ 0 60000 65536"/>
                <a:gd name="T20" fmla="*/ 0 60000 65536"/>
                <a:gd name="T21" fmla="*/ 0 60000 65536"/>
                <a:gd name="T22" fmla="*/ 0 60000 65536"/>
                <a:gd name="T23" fmla="*/ 0 60000 65536"/>
                <a:gd name="T24" fmla="*/ 0 w 43"/>
                <a:gd name="T25" fmla="*/ 0 h 85"/>
                <a:gd name="T26" fmla="*/ 43 w 43"/>
                <a:gd name="T27" fmla="*/ 85 h 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 h="85">
                  <a:moveTo>
                    <a:pt x="27" y="0"/>
                  </a:moveTo>
                  <a:cubicBezTo>
                    <a:pt x="3" y="0"/>
                    <a:pt x="3" y="0"/>
                    <a:pt x="3" y="0"/>
                  </a:cubicBezTo>
                  <a:cubicBezTo>
                    <a:pt x="3" y="0"/>
                    <a:pt x="3" y="0"/>
                    <a:pt x="3" y="0"/>
                  </a:cubicBezTo>
                  <a:cubicBezTo>
                    <a:pt x="12" y="2"/>
                    <a:pt x="16" y="20"/>
                    <a:pt x="16" y="43"/>
                  </a:cubicBezTo>
                  <a:cubicBezTo>
                    <a:pt x="16" y="66"/>
                    <a:pt x="9" y="85"/>
                    <a:pt x="0" y="85"/>
                  </a:cubicBezTo>
                  <a:cubicBezTo>
                    <a:pt x="27" y="85"/>
                    <a:pt x="27" y="85"/>
                    <a:pt x="27" y="85"/>
                  </a:cubicBezTo>
                  <a:cubicBezTo>
                    <a:pt x="35" y="85"/>
                    <a:pt x="43" y="66"/>
                    <a:pt x="43" y="43"/>
                  </a:cubicBezTo>
                  <a:cubicBezTo>
                    <a:pt x="43" y="19"/>
                    <a:pt x="35" y="0"/>
                    <a:pt x="27" y="0"/>
                  </a:cubicBezTo>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21" name="Oval 26">
              <a:extLst>
                <a:ext uri="{FF2B5EF4-FFF2-40B4-BE49-F238E27FC236}">
                  <a16:creationId xmlns:a16="http://schemas.microsoft.com/office/drawing/2014/main" id="{DF851CAE-12AB-4BEF-A8EE-27372C397FC1}"/>
                </a:ext>
              </a:extLst>
            </p:cNvPr>
            <p:cNvSpPr>
              <a:spLocks noChangeArrowheads="1"/>
            </p:cNvSpPr>
            <p:nvPr/>
          </p:nvSpPr>
          <p:spPr bwMode="auto">
            <a:xfrm>
              <a:off x="4585" y="73"/>
              <a:ext cx="15" cy="40"/>
            </a:xfrm>
            <a:prstGeom prst="ellipse">
              <a:avLst/>
            </a:prstGeom>
            <a:solidFill>
              <a:srgbClr val="FFFFFF"/>
            </a:solidFill>
            <a:ln w="9525">
              <a:noFill/>
              <a:round/>
              <a:headEnd/>
              <a:tailEnd/>
            </a:ln>
          </p:spPr>
          <p:txBody>
            <a:bodyPr/>
            <a:lstStyle/>
            <a:p>
              <a:pPr defTabSz="609585" eaLnBrk="0" fontAlgn="base" hangingPunct="0">
                <a:lnSpc>
                  <a:spcPct val="90000"/>
                </a:lnSpc>
                <a:spcBef>
                  <a:spcPct val="30000"/>
                </a:spcBef>
                <a:spcAft>
                  <a:spcPct val="0"/>
                </a:spcAft>
                <a:buClr>
                  <a:srgbClr val="FFCC00"/>
                </a:buClr>
                <a:defRPr/>
              </a:pPr>
              <a:endParaRPr lang="en-US" sz="2400">
                <a:solidFill>
                  <a:srgbClr val="000000"/>
                </a:solidFill>
                <a:latin typeface="Arial" charset="0"/>
              </a:endParaRPr>
            </a:p>
          </p:txBody>
        </p:sp>
        <p:sp>
          <p:nvSpPr>
            <p:cNvPr id="122" name="Freeform 27">
              <a:extLst>
                <a:ext uri="{FF2B5EF4-FFF2-40B4-BE49-F238E27FC236}">
                  <a16:creationId xmlns:a16="http://schemas.microsoft.com/office/drawing/2014/main" id="{5120AEC1-3611-4D35-807A-86A98D410E5B}"/>
                </a:ext>
              </a:extLst>
            </p:cNvPr>
            <p:cNvSpPr>
              <a:spLocks/>
            </p:cNvSpPr>
            <p:nvPr/>
          </p:nvSpPr>
          <p:spPr bwMode="auto">
            <a:xfrm>
              <a:off x="4569" y="73"/>
              <a:ext cx="19" cy="40"/>
            </a:xfrm>
            <a:custGeom>
              <a:avLst/>
              <a:gdLst>
                <a:gd name="T0" fmla="*/ 7 w 42"/>
                <a:gd name="T1" fmla="*/ 0 h 85"/>
                <a:gd name="T2" fmla="*/ 18 w 42"/>
                <a:gd name="T3" fmla="*/ 0 h 85"/>
                <a:gd name="T4" fmla="*/ 18 w 42"/>
                <a:gd name="T5" fmla="*/ 0 h 85"/>
                <a:gd name="T6" fmla="*/ 12 w 42"/>
                <a:gd name="T7" fmla="*/ 20 h 85"/>
                <a:gd name="T8" fmla="*/ 19 w 42"/>
                <a:gd name="T9" fmla="*/ 40 h 85"/>
                <a:gd name="T10" fmla="*/ 7 w 42"/>
                <a:gd name="T11" fmla="*/ 40 h 85"/>
                <a:gd name="T12" fmla="*/ 0 w 42"/>
                <a:gd name="T13" fmla="*/ 20 h 85"/>
                <a:gd name="T14" fmla="*/ 7 w 42"/>
                <a:gd name="T15" fmla="*/ 0 h 85"/>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85"/>
                <a:gd name="T26" fmla="*/ 42 w 42"/>
                <a:gd name="T27" fmla="*/ 85 h 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85">
                  <a:moveTo>
                    <a:pt x="16" y="0"/>
                  </a:moveTo>
                  <a:cubicBezTo>
                    <a:pt x="39" y="0"/>
                    <a:pt x="39" y="0"/>
                    <a:pt x="39" y="0"/>
                  </a:cubicBezTo>
                  <a:cubicBezTo>
                    <a:pt x="39" y="0"/>
                    <a:pt x="39" y="0"/>
                    <a:pt x="39" y="0"/>
                  </a:cubicBezTo>
                  <a:cubicBezTo>
                    <a:pt x="31" y="2"/>
                    <a:pt x="26" y="20"/>
                    <a:pt x="26" y="43"/>
                  </a:cubicBezTo>
                  <a:cubicBezTo>
                    <a:pt x="26" y="66"/>
                    <a:pt x="34" y="85"/>
                    <a:pt x="42" y="85"/>
                  </a:cubicBezTo>
                  <a:cubicBezTo>
                    <a:pt x="16" y="85"/>
                    <a:pt x="16" y="85"/>
                    <a:pt x="16" y="85"/>
                  </a:cubicBezTo>
                  <a:cubicBezTo>
                    <a:pt x="7" y="85"/>
                    <a:pt x="0" y="66"/>
                    <a:pt x="0" y="43"/>
                  </a:cubicBezTo>
                  <a:cubicBezTo>
                    <a:pt x="0" y="19"/>
                    <a:pt x="7" y="0"/>
                    <a:pt x="16" y="0"/>
                  </a:cubicBezTo>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23" name="Freeform 28">
              <a:extLst>
                <a:ext uri="{FF2B5EF4-FFF2-40B4-BE49-F238E27FC236}">
                  <a16:creationId xmlns:a16="http://schemas.microsoft.com/office/drawing/2014/main" id="{E9B9CF2E-4846-4ACB-A4F4-65FCC7FF076C}"/>
                </a:ext>
              </a:extLst>
            </p:cNvPr>
            <p:cNvSpPr>
              <a:spLocks/>
            </p:cNvSpPr>
            <p:nvPr/>
          </p:nvSpPr>
          <p:spPr bwMode="auto">
            <a:xfrm>
              <a:off x="4494" y="65"/>
              <a:ext cx="17" cy="58"/>
            </a:xfrm>
            <a:custGeom>
              <a:avLst/>
              <a:gdLst>
                <a:gd name="T0" fmla="*/ 11 w 36"/>
                <a:gd name="T1" fmla="*/ 57 h 122"/>
                <a:gd name="T2" fmla="*/ 0 w 36"/>
                <a:gd name="T3" fmla="*/ 29 h 122"/>
                <a:gd name="T4" fmla="*/ 11 w 36"/>
                <a:gd name="T5" fmla="*/ 1 h 122"/>
                <a:gd name="T6" fmla="*/ 16 w 36"/>
                <a:gd name="T7" fmla="*/ 1 h 122"/>
                <a:gd name="T8" fmla="*/ 16 w 36"/>
                <a:gd name="T9" fmla="*/ 5 h 122"/>
                <a:gd name="T10" fmla="*/ 6 w 36"/>
                <a:gd name="T11" fmla="*/ 29 h 122"/>
                <a:gd name="T12" fmla="*/ 16 w 36"/>
                <a:gd name="T13" fmla="*/ 53 h 122"/>
                <a:gd name="T14" fmla="*/ 16 w 36"/>
                <a:gd name="T15" fmla="*/ 53 h 122"/>
                <a:gd name="T16" fmla="*/ 16 w 36"/>
                <a:gd name="T17" fmla="*/ 57 h 122"/>
                <a:gd name="T18" fmla="*/ 14 w 36"/>
                <a:gd name="T19" fmla="*/ 58 h 122"/>
                <a:gd name="T20" fmla="*/ 11 w 36"/>
                <a:gd name="T21" fmla="*/ 57 h 1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
                <a:gd name="T34" fmla="*/ 0 h 122"/>
                <a:gd name="T35" fmla="*/ 36 w 36"/>
                <a:gd name="T36" fmla="*/ 122 h 1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 h="122">
                  <a:moveTo>
                    <a:pt x="24" y="120"/>
                  </a:moveTo>
                  <a:cubicBezTo>
                    <a:pt x="9" y="105"/>
                    <a:pt x="0" y="84"/>
                    <a:pt x="0" y="61"/>
                  </a:cubicBezTo>
                  <a:cubicBezTo>
                    <a:pt x="0" y="38"/>
                    <a:pt x="9" y="17"/>
                    <a:pt x="24" y="2"/>
                  </a:cubicBezTo>
                  <a:cubicBezTo>
                    <a:pt x="27" y="0"/>
                    <a:pt x="31" y="0"/>
                    <a:pt x="34" y="2"/>
                  </a:cubicBezTo>
                  <a:cubicBezTo>
                    <a:pt x="36" y="5"/>
                    <a:pt x="36" y="9"/>
                    <a:pt x="34" y="11"/>
                  </a:cubicBezTo>
                  <a:cubicBezTo>
                    <a:pt x="21" y="24"/>
                    <a:pt x="13" y="42"/>
                    <a:pt x="13" y="61"/>
                  </a:cubicBezTo>
                  <a:cubicBezTo>
                    <a:pt x="13" y="80"/>
                    <a:pt x="21" y="98"/>
                    <a:pt x="34" y="111"/>
                  </a:cubicBezTo>
                  <a:cubicBezTo>
                    <a:pt x="34" y="111"/>
                    <a:pt x="34" y="111"/>
                    <a:pt x="34" y="111"/>
                  </a:cubicBezTo>
                  <a:cubicBezTo>
                    <a:pt x="36" y="113"/>
                    <a:pt x="36" y="117"/>
                    <a:pt x="34" y="120"/>
                  </a:cubicBezTo>
                  <a:cubicBezTo>
                    <a:pt x="32" y="121"/>
                    <a:pt x="31" y="122"/>
                    <a:pt x="29" y="122"/>
                  </a:cubicBezTo>
                  <a:cubicBezTo>
                    <a:pt x="27" y="122"/>
                    <a:pt x="26" y="121"/>
                    <a:pt x="24" y="120"/>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24" name="Freeform 29">
              <a:extLst>
                <a:ext uri="{FF2B5EF4-FFF2-40B4-BE49-F238E27FC236}">
                  <a16:creationId xmlns:a16="http://schemas.microsoft.com/office/drawing/2014/main" id="{F06DF916-EAA7-4B98-AB47-7D4D874E0DEF}"/>
                </a:ext>
              </a:extLst>
            </p:cNvPr>
            <p:cNvSpPr>
              <a:spLocks/>
            </p:cNvSpPr>
            <p:nvPr/>
          </p:nvSpPr>
          <p:spPr bwMode="auto">
            <a:xfrm>
              <a:off x="4479" y="52"/>
              <a:ext cx="22" cy="84"/>
            </a:xfrm>
            <a:custGeom>
              <a:avLst/>
              <a:gdLst>
                <a:gd name="T0" fmla="*/ 16 w 47"/>
                <a:gd name="T1" fmla="*/ 83 h 176"/>
                <a:gd name="T2" fmla="*/ 0 w 47"/>
                <a:gd name="T3" fmla="*/ 42 h 176"/>
                <a:gd name="T4" fmla="*/ 16 w 47"/>
                <a:gd name="T5" fmla="*/ 1 h 176"/>
                <a:gd name="T6" fmla="*/ 16 w 47"/>
                <a:gd name="T7" fmla="*/ 1 h 176"/>
                <a:gd name="T8" fmla="*/ 21 w 47"/>
                <a:gd name="T9" fmla="*/ 1 h 176"/>
                <a:gd name="T10" fmla="*/ 21 w 47"/>
                <a:gd name="T11" fmla="*/ 5 h 176"/>
                <a:gd name="T12" fmla="*/ 6 w 47"/>
                <a:gd name="T13" fmla="*/ 42 h 176"/>
                <a:gd name="T14" fmla="*/ 21 w 47"/>
                <a:gd name="T15" fmla="*/ 79 h 176"/>
                <a:gd name="T16" fmla="*/ 21 w 47"/>
                <a:gd name="T17" fmla="*/ 83 h 176"/>
                <a:gd name="T18" fmla="*/ 19 w 47"/>
                <a:gd name="T19" fmla="*/ 84 h 176"/>
                <a:gd name="T20" fmla="*/ 16 w 47"/>
                <a:gd name="T21" fmla="*/ 83 h 1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
                <a:gd name="T34" fmla="*/ 0 h 176"/>
                <a:gd name="T35" fmla="*/ 47 w 47"/>
                <a:gd name="T36" fmla="*/ 176 h 1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 h="176">
                  <a:moveTo>
                    <a:pt x="35" y="174"/>
                  </a:moveTo>
                  <a:cubicBezTo>
                    <a:pt x="13" y="152"/>
                    <a:pt x="0" y="122"/>
                    <a:pt x="0" y="88"/>
                  </a:cubicBezTo>
                  <a:cubicBezTo>
                    <a:pt x="0" y="55"/>
                    <a:pt x="13" y="24"/>
                    <a:pt x="35" y="2"/>
                  </a:cubicBezTo>
                  <a:cubicBezTo>
                    <a:pt x="35" y="2"/>
                    <a:pt x="35" y="2"/>
                    <a:pt x="35" y="2"/>
                  </a:cubicBezTo>
                  <a:cubicBezTo>
                    <a:pt x="38" y="0"/>
                    <a:pt x="42" y="0"/>
                    <a:pt x="44" y="2"/>
                  </a:cubicBezTo>
                  <a:cubicBezTo>
                    <a:pt x="47" y="5"/>
                    <a:pt x="47" y="9"/>
                    <a:pt x="44" y="11"/>
                  </a:cubicBezTo>
                  <a:cubicBezTo>
                    <a:pt x="25" y="31"/>
                    <a:pt x="13" y="58"/>
                    <a:pt x="13" y="88"/>
                  </a:cubicBezTo>
                  <a:cubicBezTo>
                    <a:pt x="13" y="118"/>
                    <a:pt x="25" y="145"/>
                    <a:pt x="44" y="165"/>
                  </a:cubicBezTo>
                  <a:cubicBezTo>
                    <a:pt x="47" y="167"/>
                    <a:pt x="47" y="171"/>
                    <a:pt x="44" y="174"/>
                  </a:cubicBezTo>
                  <a:cubicBezTo>
                    <a:pt x="43" y="175"/>
                    <a:pt x="42" y="176"/>
                    <a:pt x="40" y="176"/>
                  </a:cubicBezTo>
                  <a:cubicBezTo>
                    <a:pt x="38" y="176"/>
                    <a:pt x="37" y="175"/>
                    <a:pt x="35" y="174"/>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25" name="Freeform 30">
              <a:extLst>
                <a:ext uri="{FF2B5EF4-FFF2-40B4-BE49-F238E27FC236}">
                  <a16:creationId xmlns:a16="http://schemas.microsoft.com/office/drawing/2014/main" id="{9FE64C41-52F4-433E-8B61-60A2A4DAF61D}"/>
                </a:ext>
              </a:extLst>
            </p:cNvPr>
            <p:cNvSpPr>
              <a:spLocks/>
            </p:cNvSpPr>
            <p:nvPr/>
          </p:nvSpPr>
          <p:spPr bwMode="auto">
            <a:xfrm>
              <a:off x="4463" y="39"/>
              <a:ext cx="28" cy="109"/>
            </a:xfrm>
            <a:custGeom>
              <a:avLst/>
              <a:gdLst>
                <a:gd name="T0" fmla="*/ 22 w 59"/>
                <a:gd name="T1" fmla="*/ 108 h 231"/>
                <a:gd name="T2" fmla="*/ 0 w 59"/>
                <a:gd name="T3" fmla="*/ 55 h 231"/>
                <a:gd name="T4" fmla="*/ 22 w 59"/>
                <a:gd name="T5" fmla="*/ 1 h 231"/>
                <a:gd name="T6" fmla="*/ 27 w 59"/>
                <a:gd name="T7" fmla="*/ 1 h 231"/>
                <a:gd name="T8" fmla="*/ 27 w 59"/>
                <a:gd name="T9" fmla="*/ 6 h 231"/>
                <a:gd name="T10" fmla="*/ 6 w 59"/>
                <a:gd name="T11" fmla="*/ 55 h 231"/>
                <a:gd name="T12" fmla="*/ 27 w 59"/>
                <a:gd name="T13" fmla="*/ 104 h 231"/>
                <a:gd name="T14" fmla="*/ 27 w 59"/>
                <a:gd name="T15" fmla="*/ 104 h 231"/>
                <a:gd name="T16" fmla="*/ 27 w 59"/>
                <a:gd name="T17" fmla="*/ 108 h 231"/>
                <a:gd name="T18" fmla="*/ 25 w 59"/>
                <a:gd name="T19" fmla="*/ 109 h 231"/>
                <a:gd name="T20" fmla="*/ 22 w 59"/>
                <a:gd name="T21" fmla="*/ 108 h 2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9"/>
                <a:gd name="T34" fmla="*/ 0 h 231"/>
                <a:gd name="T35" fmla="*/ 59 w 59"/>
                <a:gd name="T36" fmla="*/ 231 h 2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9" h="231">
                  <a:moveTo>
                    <a:pt x="47" y="229"/>
                  </a:moveTo>
                  <a:cubicBezTo>
                    <a:pt x="18" y="200"/>
                    <a:pt x="0" y="160"/>
                    <a:pt x="0" y="116"/>
                  </a:cubicBezTo>
                  <a:cubicBezTo>
                    <a:pt x="0" y="72"/>
                    <a:pt x="18" y="32"/>
                    <a:pt x="47" y="3"/>
                  </a:cubicBezTo>
                  <a:cubicBezTo>
                    <a:pt x="50" y="0"/>
                    <a:pt x="54" y="0"/>
                    <a:pt x="56" y="3"/>
                  </a:cubicBezTo>
                  <a:cubicBezTo>
                    <a:pt x="59" y="6"/>
                    <a:pt x="59" y="10"/>
                    <a:pt x="56" y="12"/>
                  </a:cubicBezTo>
                  <a:cubicBezTo>
                    <a:pt x="30" y="39"/>
                    <a:pt x="13" y="75"/>
                    <a:pt x="13" y="116"/>
                  </a:cubicBezTo>
                  <a:cubicBezTo>
                    <a:pt x="13" y="157"/>
                    <a:pt x="30" y="193"/>
                    <a:pt x="56" y="220"/>
                  </a:cubicBezTo>
                  <a:cubicBezTo>
                    <a:pt x="56" y="220"/>
                    <a:pt x="56" y="220"/>
                    <a:pt x="56" y="220"/>
                  </a:cubicBezTo>
                  <a:cubicBezTo>
                    <a:pt x="59" y="222"/>
                    <a:pt x="59" y="226"/>
                    <a:pt x="56" y="229"/>
                  </a:cubicBezTo>
                  <a:cubicBezTo>
                    <a:pt x="55" y="230"/>
                    <a:pt x="53" y="231"/>
                    <a:pt x="52" y="231"/>
                  </a:cubicBezTo>
                  <a:cubicBezTo>
                    <a:pt x="50" y="231"/>
                    <a:pt x="48" y="230"/>
                    <a:pt x="47" y="229"/>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26" name="Freeform 31">
              <a:extLst>
                <a:ext uri="{FF2B5EF4-FFF2-40B4-BE49-F238E27FC236}">
                  <a16:creationId xmlns:a16="http://schemas.microsoft.com/office/drawing/2014/main" id="{DD3736DF-121B-46F3-B21C-91D14EC3B015}"/>
                </a:ext>
              </a:extLst>
            </p:cNvPr>
            <p:cNvSpPr>
              <a:spLocks/>
            </p:cNvSpPr>
            <p:nvPr/>
          </p:nvSpPr>
          <p:spPr bwMode="auto">
            <a:xfrm>
              <a:off x="4447" y="26"/>
              <a:ext cx="33" cy="135"/>
            </a:xfrm>
            <a:custGeom>
              <a:avLst/>
              <a:gdLst>
                <a:gd name="T0" fmla="*/ 27 w 70"/>
                <a:gd name="T1" fmla="*/ 134 h 285"/>
                <a:gd name="T2" fmla="*/ 0 w 70"/>
                <a:gd name="T3" fmla="*/ 68 h 285"/>
                <a:gd name="T4" fmla="*/ 27 w 70"/>
                <a:gd name="T5" fmla="*/ 1 h 285"/>
                <a:gd name="T6" fmla="*/ 27 w 70"/>
                <a:gd name="T7" fmla="*/ 1 h 285"/>
                <a:gd name="T8" fmla="*/ 32 w 70"/>
                <a:gd name="T9" fmla="*/ 1 h 285"/>
                <a:gd name="T10" fmla="*/ 32 w 70"/>
                <a:gd name="T11" fmla="*/ 6 h 285"/>
                <a:gd name="T12" fmla="*/ 6 w 70"/>
                <a:gd name="T13" fmla="*/ 68 h 285"/>
                <a:gd name="T14" fmla="*/ 32 w 70"/>
                <a:gd name="T15" fmla="*/ 130 h 285"/>
                <a:gd name="T16" fmla="*/ 32 w 70"/>
                <a:gd name="T17" fmla="*/ 134 h 285"/>
                <a:gd name="T18" fmla="*/ 29 w 70"/>
                <a:gd name="T19" fmla="*/ 135 h 285"/>
                <a:gd name="T20" fmla="*/ 27 w 70"/>
                <a:gd name="T21" fmla="*/ 134 h 2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0"/>
                <a:gd name="T34" fmla="*/ 0 h 285"/>
                <a:gd name="T35" fmla="*/ 70 w 70"/>
                <a:gd name="T36" fmla="*/ 285 h 28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0" h="285">
                  <a:moveTo>
                    <a:pt x="58" y="283"/>
                  </a:moveTo>
                  <a:cubicBezTo>
                    <a:pt x="22" y="247"/>
                    <a:pt x="0" y="198"/>
                    <a:pt x="0" y="143"/>
                  </a:cubicBezTo>
                  <a:cubicBezTo>
                    <a:pt x="0" y="88"/>
                    <a:pt x="22" y="39"/>
                    <a:pt x="58" y="3"/>
                  </a:cubicBezTo>
                  <a:cubicBezTo>
                    <a:pt x="58" y="3"/>
                    <a:pt x="58" y="3"/>
                    <a:pt x="58" y="3"/>
                  </a:cubicBezTo>
                  <a:cubicBezTo>
                    <a:pt x="60" y="0"/>
                    <a:pt x="64" y="0"/>
                    <a:pt x="67" y="3"/>
                  </a:cubicBezTo>
                  <a:cubicBezTo>
                    <a:pt x="70" y="5"/>
                    <a:pt x="70" y="10"/>
                    <a:pt x="67" y="12"/>
                  </a:cubicBezTo>
                  <a:cubicBezTo>
                    <a:pt x="34" y="46"/>
                    <a:pt x="13" y="92"/>
                    <a:pt x="13" y="143"/>
                  </a:cubicBezTo>
                  <a:cubicBezTo>
                    <a:pt x="13" y="194"/>
                    <a:pt x="34" y="240"/>
                    <a:pt x="67" y="274"/>
                  </a:cubicBezTo>
                  <a:cubicBezTo>
                    <a:pt x="70" y="276"/>
                    <a:pt x="70" y="281"/>
                    <a:pt x="67" y="283"/>
                  </a:cubicBezTo>
                  <a:cubicBezTo>
                    <a:pt x="66" y="284"/>
                    <a:pt x="64" y="285"/>
                    <a:pt x="62" y="285"/>
                  </a:cubicBezTo>
                  <a:cubicBezTo>
                    <a:pt x="61" y="285"/>
                    <a:pt x="59" y="284"/>
                    <a:pt x="58" y="283"/>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27" name="Freeform 32">
              <a:extLst>
                <a:ext uri="{FF2B5EF4-FFF2-40B4-BE49-F238E27FC236}">
                  <a16:creationId xmlns:a16="http://schemas.microsoft.com/office/drawing/2014/main" id="{3477B308-10B8-4BA7-90F8-59128083D915}"/>
                </a:ext>
              </a:extLst>
            </p:cNvPr>
            <p:cNvSpPr>
              <a:spLocks/>
            </p:cNvSpPr>
            <p:nvPr/>
          </p:nvSpPr>
          <p:spPr bwMode="auto">
            <a:xfrm>
              <a:off x="4538" y="86"/>
              <a:ext cx="43" cy="164"/>
            </a:xfrm>
            <a:custGeom>
              <a:avLst/>
              <a:gdLst>
                <a:gd name="T0" fmla="*/ 25 w 91"/>
                <a:gd name="T1" fmla="*/ 82 h 346"/>
                <a:gd name="T2" fmla="*/ 25 w 91"/>
                <a:gd name="T3" fmla="*/ 3 h 346"/>
                <a:gd name="T4" fmla="*/ 22 w 91"/>
                <a:gd name="T5" fmla="*/ 0 h 346"/>
                <a:gd name="T6" fmla="*/ 19 w 91"/>
                <a:gd name="T7" fmla="*/ 3 h 346"/>
                <a:gd name="T8" fmla="*/ 19 w 91"/>
                <a:gd name="T9" fmla="*/ 83 h 346"/>
                <a:gd name="T10" fmla="*/ 0 w 91"/>
                <a:gd name="T11" fmla="*/ 164 h 346"/>
                <a:gd name="T12" fmla="*/ 6 w 91"/>
                <a:gd name="T13" fmla="*/ 164 h 346"/>
                <a:gd name="T14" fmla="*/ 19 w 91"/>
                <a:gd name="T15" fmla="*/ 110 h 346"/>
                <a:gd name="T16" fmla="*/ 19 w 91"/>
                <a:gd name="T17" fmla="*/ 164 h 346"/>
                <a:gd name="T18" fmla="*/ 25 w 91"/>
                <a:gd name="T19" fmla="*/ 164 h 346"/>
                <a:gd name="T20" fmla="*/ 25 w 91"/>
                <a:gd name="T21" fmla="*/ 110 h 346"/>
                <a:gd name="T22" fmla="*/ 37 w 91"/>
                <a:gd name="T23" fmla="*/ 164 h 346"/>
                <a:gd name="T24" fmla="*/ 43 w 91"/>
                <a:gd name="T25" fmla="*/ 164 h 346"/>
                <a:gd name="T26" fmla="*/ 25 w 91"/>
                <a:gd name="T27" fmla="*/ 82 h 346"/>
                <a:gd name="T28" fmla="*/ 25 w 91"/>
                <a:gd name="T29" fmla="*/ 82 h 3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1"/>
                <a:gd name="T46" fmla="*/ 0 h 346"/>
                <a:gd name="T47" fmla="*/ 91 w 91"/>
                <a:gd name="T48" fmla="*/ 346 h 3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1" h="346">
                  <a:moveTo>
                    <a:pt x="53" y="173"/>
                  </a:moveTo>
                  <a:cubicBezTo>
                    <a:pt x="53" y="6"/>
                    <a:pt x="53" y="6"/>
                    <a:pt x="53" y="6"/>
                  </a:cubicBezTo>
                  <a:cubicBezTo>
                    <a:pt x="53" y="3"/>
                    <a:pt x="50" y="0"/>
                    <a:pt x="46" y="0"/>
                  </a:cubicBezTo>
                  <a:cubicBezTo>
                    <a:pt x="43" y="0"/>
                    <a:pt x="40" y="3"/>
                    <a:pt x="40" y="6"/>
                  </a:cubicBezTo>
                  <a:cubicBezTo>
                    <a:pt x="40" y="175"/>
                    <a:pt x="40" y="175"/>
                    <a:pt x="40" y="175"/>
                  </a:cubicBezTo>
                  <a:cubicBezTo>
                    <a:pt x="0" y="346"/>
                    <a:pt x="0" y="346"/>
                    <a:pt x="0" y="346"/>
                  </a:cubicBezTo>
                  <a:cubicBezTo>
                    <a:pt x="13" y="346"/>
                    <a:pt x="13" y="346"/>
                    <a:pt x="13" y="346"/>
                  </a:cubicBezTo>
                  <a:cubicBezTo>
                    <a:pt x="40" y="232"/>
                    <a:pt x="40" y="232"/>
                    <a:pt x="40" y="232"/>
                  </a:cubicBezTo>
                  <a:cubicBezTo>
                    <a:pt x="40" y="346"/>
                    <a:pt x="40" y="346"/>
                    <a:pt x="40" y="346"/>
                  </a:cubicBezTo>
                  <a:cubicBezTo>
                    <a:pt x="53" y="346"/>
                    <a:pt x="53" y="346"/>
                    <a:pt x="53" y="346"/>
                  </a:cubicBezTo>
                  <a:cubicBezTo>
                    <a:pt x="53" y="233"/>
                    <a:pt x="53" y="233"/>
                    <a:pt x="53" y="233"/>
                  </a:cubicBezTo>
                  <a:cubicBezTo>
                    <a:pt x="78" y="346"/>
                    <a:pt x="78" y="346"/>
                    <a:pt x="78" y="346"/>
                  </a:cubicBezTo>
                  <a:cubicBezTo>
                    <a:pt x="91" y="346"/>
                    <a:pt x="91" y="346"/>
                    <a:pt x="91" y="346"/>
                  </a:cubicBezTo>
                  <a:cubicBezTo>
                    <a:pt x="53" y="174"/>
                    <a:pt x="53" y="174"/>
                    <a:pt x="53" y="174"/>
                  </a:cubicBezTo>
                  <a:lnTo>
                    <a:pt x="53" y="173"/>
                  </a:ln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grpSp>
      <p:grpSp>
        <p:nvGrpSpPr>
          <p:cNvPr id="132" name="Group 513">
            <a:extLst>
              <a:ext uri="{FF2B5EF4-FFF2-40B4-BE49-F238E27FC236}">
                <a16:creationId xmlns:a16="http://schemas.microsoft.com/office/drawing/2014/main" id="{2E495A42-8236-465E-B155-C3C47875E654}"/>
              </a:ext>
            </a:extLst>
          </p:cNvPr>
          <p:cNvGrpSpPr>
            <a:grpSpLocks/>
          </p:cNvGrpSpPr>
          <p:nvPr/>
        </p:nvGrpSpPr>
        <p:grpSpPr bwMode="auto">
          <a:xfrm>
            <a:off x="640218" y="1388705"/>
            <a:ext cx="386001" cy="400436"/>
            <a:chOff x="4726" y="613"/>
            <a:chExt cx="262" cy="262"/>
          </a:xfrm>
        </p:grpSpPr>
        <p:sp>
          <p:nvSpPr>
            <p:cNvPr id="133" name="Freeform 514">
              <a:extLst>
                <a:ext uri="{FF2B5EF4-FFF2-40B4-BE49-F238E27FC236}">
                  <a16:creationId xmlns:a16="http://schemas.microsoft.com/office/drawing/2014/main" id="{6070831A-FE58-4DC9-9E8D-DDA7330B397A}"/>
                </a:ext>
              </a:extLst>
            </p:cNvPr>
            <p:cNvSpPr>
              <a:spLocks/>
            </p:cNvSpPr>
            <p:nvPr/>
          </p:nvSpPr>
          <p:spPr bwMode="auto">
            <a:xfrm>
              <a:off x="4726" y="613"/>
              <a:ext cx="262" cy="262"/>
            </a:xfrm>
            <a:custGeom>
              <a:avLst/>
              <a:gdLst>
                <a:gd name="T0" fmla="*/ 262 w 554"/>
                <a:gd name="T1" fmla="*/ 233 h 554"/>
                <a:gd name="T2" fmla="*/ 232 w 554"/>
                <a:gd name="T3" fmla="*/ 262 h 554"/>
                <a:gd name="T4" fmla="*/ 29 w 554"/>
                <a:gd name="T5" fmla="*/ 262 h 554"/>
                <a:gd name="T6" fmla="*/ 0 w 554"/>
                <a:gd name="T7" fmla="*/ 233 h 554"/>
                <a:gd name="T8" fmla="*/ 0 w 554"/>
                <a:gd name="T9" fmla="*/ 30 h 554"/>
                <a:gd name="T10" fmla="*/ 29 w 554"/>
                <a:gd name="T11" fmla="*/ 0 h 554"/>
                <a:gd name="T12" fmla="*/ 232 w 554"/>
                <a:gd name="T13" fmla="*/ 0 h 554"/>
                <a:gd name="T14" fmla="*/ 262 w 554"/>
                <a:gd name="T15" fmla="*/ 30 h 554"/>
                <a:gd name="T16" fmla="*/ 262 w 554"/>
                <a:gd name="T17" fmla="*/ 233 h 5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4"/>
                <a:gd name="T28" fmla="*/ 0 h 554"/>
                <a:gd name="T29" fmla="*/ 554 w 554"/>
                <a:gd name="T30" fmla="*/ 554 h 5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4" h="554">
                  <a:moveTo>
                    <a:pt x="554" y="492"/>
                  </a:moveTo>
                  <a:cubicBezTo>
                    <a:pt x="554" y="526"/>
                    <a:pt x="526" y="554"/>
                    <a:pt x="491" y="554"/>
                  </a:cubicBezTo>
                  <a:cubicBezTo>
                    <a:pt x="62" y="554"/>
                    <a:pt x="62" y="554"/>
                    <a:pt x="62" y="554"/>
                  </a:cubicBezTo>
                  <a:cubicBezTo>
                    <a:pt x="28" y="554"/>
                    <a:pt x="0" y="526"/>
                    <a:pt x="0" y="492"/>
                  </a:cubicBezTo>
                  <a:cubicBezTo>
                    <a:pt x="0" y="63"/>
                    <a:pt x="0" y="63"/>
                    <a:pt x="0" y="63"/>
                  </a:cubicBezTo>
                  <a:cubicBezTo>
                    <a:pt x="0" y="28"/>
                    <a:pt x="28" y="0"/>
                    <a:pt x="62" y="0"/>
                  </a:cubicBezTo>
                  <a:cubicBezTo>
                    <a:pt x="491" y="0"/>
                    <a:pt x="491" y="0"/>
                    <a:pt x="491" y="0"/>
                  </a:cubicBezTo>
                  <a:cubicBezTo>
                    <a:pt x="526" y="0"/>
                    <a:pt x="554" y="28"/>
                    <a:pt x="554" y="63"/>
                  </a:cubicBezTo>
                  <a:lnTo>
                    <a:pt x="554" y="492"/>
                  </a:lnTo>
                  <a:close/>
                </a:path>
              </a:pathLst>
            </a:custGeom>
            <a:solidFill>
              <a:schemeClr val="tx2"/>
            </a:solidFill>
            <a:ln w="9525">
              <a:solidFill>
                <a:schemeClr val="tx2"/>
              </a:solid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34" name="Freeform 516">
              <a:extLst>
                <a:ext uri="{FF2B5EF4-FFF2-40B4-BE49-F238E27FC236}">
                  <a16:creationId xmlns:a16="http://schemas.microsoft.com/office/drawing/2014/main" id="{5446B097-4B24-432B-BC9B-7EC075212E6C}"/>
                </a:ext>
              </a:extLst>
            </p:cNvPr>
            <p:cNvSpPr>
              <a:spLocks/>
            </p:cNvSpPr>
            <p:nvPr/>
          </p:nvSpPr>
          <p:spPr bwMode="auto">
            <a:xfrm>
              <a:off x="4795" y="635"/>
              <a:ext cx="124" cy="218"/>
            </a:xfrm>
            <a:custGeom>
              <a:avLst/>
              <a:gdLst>
                <a:gd name="T0" fmla="*/ 124 w 261"/>
                <a:gd name="T1" fmla="*/ 182 h 462"/>
                <a:gd name="T2" fmla="*/ 86 w 261"/>
                <a:gd name="T3" fmla="*/ 218 h 462"/>
                <a:gd name="T4" fmla="*/ 39 w 261"/>
                <a:gd name="T5" fmla="*/ 218 h 462"/>
                <a:gd name="T6" fmla="*/ 0 w 261"/>
                <a:gd name="T7" fmla="*/ 182 h 462"/>
                <a:gd name="T8" fmla="*/ 0 w 261"/>
                <a:gd name="T9" fmla="*/ 36 h 462"/>
                <a:gd name="T10" fmla="*/ 39 w 261"/>
                <a:gd name="T11" fmla="*/ 0 h 462"/>
                <a:gd name="T12" fmla="*/ 86 w 261"/>
                <a:gd name="T13" fmla="*/ 0 h 462"/>
                <a:gd name="T14" fmla="*/ 124 w 261"/>
                <a:gd name="T15" fmla="*/ 36 h 462"/>
                <a:gd name="T16" fmla="*/ 124 w 261"/>
                <a:gd name="T17" fmla="*/ 182 h 4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1"/>
                <a:gd name="T28" fmla="*/ 0 h 462"/>
                <a:gd name="T29" fmla="*/ 261 w 261"/>
                <a:gd name="T30" fmla="*/ 462 h 4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1" h="462">
                  <a:moveTo>
                    <a:pt x="261" y="385"/>
                  </a:moveTo>
                  <a:cubicBezTo>
                    <a:pt x="261" y="428"/>
                    <a:pt x="225" y="462"/>
                    <a:pt x="180" y="462"/>
                  </a:cubicBezTo>
                  <a:cubicBezTo>
                    <a:pt x="82" y="462"/>
                    <a:pt x="82" y="462"/>
                    <a:pt x="82" y="462"/>
                  </a:cubicBezTo>
                  <a:cubicBezTo>
                    <a:pt x="37" y="462"/>
                    <a:pt x="0" y="428"/>
                    <a:pt x="0" y="385"/>
                  </a:cubicBezTo>
                  <a:cubicBezTo>
                    <a:pt x="0" y="77"/>
                    <a:pt x="0" y="77"/>
                    <a:pt x="0" y="77"/>
                  </a:cubicBezTo>
                  <a:cubicBezTo>
                    <a:pt x="0" y="35"/>
                    <a:pt x="37" y="0"/>
                    <a:pt x="82" y="0"/>
                  </a:cubicBezTo>
                  <a:cubicBezTo>
                    <a:pt x="180" y="0"/>
                    <a:pt x="180" y="0"/>
                    <a:pt x="180" y="0"/>
                  </a:cubicBezTo>
                  <a:cubicBezTo>
                    <a:pt x="225" y="0"/>
                    <a:pt x="261" y="35"/>
                    <a:pt x="261" y="77"/>
                  </a:cubicBezTo>
                  <a:lnTo>
                    <a:pt x="261" y="385"/>
                  </a:ln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35" name="Freeform 517">
              <a:extLst>
                <a:ext uri="{FF2B5EF4-FFF2-40B4-BE49-F238E27FC236}">
                  <a16:creationId xmlns:a16="http://schemas.microsoft.com/office/drawing/2014/main" id="{A5403438-E63B-476B-BE44-992F3CC7C620}"/>
                </a:ext>
              </a:extLst>
            </p:cNvPr>
            <p:cNvSpPr>
              <a:spLocks noEditPoints="1"/>
            </p:cNvSpPr>
            <p:nvPr/>
          </p:nvSpPr>
          <p:spPr bwMode="auto">
            <a:xfrm>
              <a:off x="4793" y="632"/>
              <a:ext cx="129" cy="224"/>
            </a:xfrm>
            <a:custGeom>
              <a:avLst/>
              <a:gdLst>
                <a:gd name="T0" fmla="*/ 41 w 274"/>
                <a:gd name="T1" fmla="*/ 224 h 474"/>
                <a:gd name="T2" fmla="*/ 0 w 274"/>
                <a:gd name="T3" fmla="*/ 185 h 474"/>
                <a:gd name="T4" fmla="*/ 0 w 274"/>
                <a:gd name="T5" fmla="*/ 39 h 474"/>
                <a:gd name="T6" fmla="*/ 41 w 274"/>
                <a:gd name="T7" fmla="*/ 0 h 474"/>
                <a:gd name="T8" fmla="*/ 88 w 274"/>
                <a:gd name="T9" fmla="*/ 0 h 474"/>
                <a:gd name="T10" fmla="*/ 129 w 274"/>
                <a:gd name="T11" fmla="*/ 39 h 474"/>
                <a:gd name="T12" fmla="*/ 129 w 274"/>
                <a:gd name="T13" fmla="*/ 185 h 474"/>
                <a:gd name="T14" fmla="*/ 129 w 274"/>
                <a:gd name="T15" fmla="*/ 185 h 474"/>
                <a:gd name="T16" fmla="*/ 88 w 274"/>
                <a:gd name="T17" fmla="*/ 224 h 474"/>
                <a:gd name="T18" fmla="*/ 41 w 274"/>
                <a:gd name="T19" fmla="*/ 224 h 474"/>
                <a:gd name="T20" fmla="*/ 6 w 274"/>
                <a:gd name="T21" fmla="*/ 39 h 474"/>
                <a:gd name="T22" fmla="*/ 6 w 274"/>
                <a:gd name="T23" fmla="*/ 185 h 474"/>
                <a:gd name="T24" fmla="*/ 41 w 274"/>
                <a:gd name="T25" fmla="*/ 218 h 474"/>
                <a:gd name="T26" fmla="*/ 88 w 274"/>
                <a:gd name="T27" fmla="*/ 218 h 474"/>
                <a:gd name="T28" fmla="*/ 123 w 274"/>
                <a:gd name="T29" fmla="*/ 185 h 474"/>
                <a:gd name="T30" fmla="*/ 123 w 274"/>
                <a:gd name="T31" fmla="*/ 185 h 474"/>
                <a:gd name="T32" fmla="*/ 123 w 274"/>
                <a:gd name="T33" fmla="*/ 39 h 474"/>
                <a:gd name="T34" fmla="*/ 88 w 274"/>
                <a:gd name="T35" fmla="*/ 6 h 474"/>
                <a:gd name="T36" fmla="*/ 41 w 274"/>
                <a:gd name="T37" fmla="*/ 6 h 474"/>
                <a:gd name="T38" fmla="*/ 6 w 274"/>
                <a:gd name="T39" fmla="*/ 39 h 47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74"/>
                <a:gd name="T61" fmla="*/ 0 h 474"/>
                <a:gd name="T62" fmla="*/ 274 w 274"/>
                <a:gd name="T63" fmla="*/ 474 h 47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74" h="474">
                  <a:moveTo>
                    <a:pt x="88" y="474"/>
                  </a:moveTo>
                  <a:cubicBezTo>
                    <a:pt x="40" y="474"/>
                    <a:pt x="0" y="437"/>
                    <a:pt x="0" y="391"/>
                  </a:cubicBezTo>
                  <a:cubicBezTo>
                    <a:pt x="0" y="83"/>
                    <a:pt x="0" y="83"/>
                    <a:pt x="0" y="83"/>
                  </a:cubicBezTo>
                  <a:cubicBezTo>
                    <a:pt x="0" y="37"/>
                    <a:pt x="40" y="0"/>
                    <a:pt x="88" y="0"/>
                  </a:cubicBezTo>
                  <a:cubicBezTo>
                    <a:pt x="186" y="0"/>
                    <a:pt x="186" y="0"/>
                    <a:pt x="186" y="0"/>
                  </a:cubicBezTo>
                  <a:cubicBezTo>
                    <a:pt x="234" y="0"/>
                    <a:pt x="274" y="37"/>
                    <a:pt x="274" y="83"/>
                  </a:cubicBezTo>
                  <a:cubicBezTo>
                    <a:pt x="274" y="391"/>
                    <a:pt x="274" y="391"/>
                    <a:pt x="274" y="391"/>
                  </a:cubicBezTo>
                  <a:cubicBezTo>
                    <a:pt x="274" y="391"/>
                    <a:pt x="274" y="391"/>
                    <a:pt x="274" y="391"/>
                  </a:cubicBezTo>
                  <a:cubicBezTo>
                    <a:pt x="274" y="437"/>
                    <a:pt x="234" y="474"/>
                    <a:pt x="186" y="474"/>
                  </a:cubicBezTo>
                  <a:lnTo>
                    <a:pt x="88" y="474"/>
                  </a:lnTo>
                  <a:close/>
                  <a:moveTo>
                    <a:pt x="13" y="83"/>
                  </a:moveTo>
                  <a:cubicBezTo>
                    <a:pt x="13" y="391"/>
                    <a:pt x="13" y="391"/>
                    <a:pt x="13" y="391"/>
                  </a:cubicBezTo>
                  <a:cubicBezTo>
                    <a:pt x="13" y="430"/>
                    <a:pt x="46" y="461"/>
                    <a:pt x="88" y="461"/>
                  </a:cubicBezTo>
                  <a:cubicBezTo>
                    <a:pt x="186" y="461"/>
                    <a:pt x="186" y="461"/>
                    <a:pt x="186" y="461"/>
                  </a:cubicBezTo>
                  <a:cubicBezTo>
                    <a:pt x="227" y="461"/>
                    <a:pt x="260" y="430"/>
                    <a:pt x="261" y="391"/>
                  </a:cubicBezTo>
                  <a:cubicBezTo>
                    <a:pt x="261" y="391"/>
                    <a:pt x="261" y="391"/>
                    <a:pt x="261" y="391"/>
                  </a:cubicBezTo>
                  <a:cubicBezTo>
                    <a:pt x="261" y="83"/>
                    <a:pt x="261" y="83"/>
                    <a:pt x="261" y="83"/>
                  </a:cubicBezTo>
                  <a:cubicBezTo>
                    <a:pt x="260" y="45"/>
                    <a:pt x="227" y="13"/>
                    <a:pt x="186" y="13"/>
                  </a:cubicBezTo>
                  <a:cubicBezTo>
                    <a:pt x="88" y="13"/>
                    <a:pt x="88" y="13"/>
                    <a:pt x="88" y="13"/>
                  </a:cubicBezTo>
                  <a:cubicBezTo>
                    <a:pt x="46" y="13"/>
                    <a:pt x="13" y="45"/>
                    <a:pt x="13" y="83"/>
                  </a:cubicBezTo>
                  <a:close/>
                </a:path>
              </a:pathLst>
            </a:custGeom>
            <a:solidFill>
              <a:schemeClr val="tx1"/>
            </a:solidFill>
            <a:ln w="9525">
              <a:solidFill>
                <a:schemeClr val="bg1"/>
              </a:solid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36" name="Freeform 518">
              <a:extLst>
                <a:ext uri="{FF2B5EF4-FFF2-40B4-BE49-F238E27FC236}">
                  <a16:creationId xmlns:a16="http://schemas.microsoft.com/office/drawing/2014/main" id="{FF16EE53-1CCF-40E3-B642-96CFC0E518B6}"/>
                </a:ext>
              </a:extLst>
            </p:cNvPr>
            <p:cNvSpPr>
              <a:spLocks noEditPoints="1"/>
            </p:cNvSpPr>
            <p:nvPr/>
          </p:nvSpPr>
          <p:spPr bwMode="auto">
            <a:xfrm>
              <a:off x="4812" y="649"/>
              <a:ext cx="90" cy="134"/>
            </a:xfrm>
            <a:custGeom>
              <a:avLst/>
              <a:gdLst>
                <a:gd name="T0" fmla="*/ 22 w 190"/>
                <a:gd name="T1" fmla="*/ 134 h 285"/>
                <a:gd name="T2" fmla="*/ 0 w 190"/>
                <a:gd name="T3" fmla="*/ 111 h 285"/>
                <a:gd name="T4" fmla="*/ 0 w 190"/>
                <a:gd name="T5" fmla="*/ 23 h 285"/>
                <a:gd name="T6" fmla="*/ 22 w 190"/>
                <a:gd name="T7" fmla="*/ 0 h 285"/>
                <a:gd name="T8" fmla="*/ 67 w 190"/>
                <a:gd name="T9" fmla="*/ 0 h 285"/>
                <a:gd name="T10" fmla="*/ 90 w 190"/>
                <a:gd name="T11" fmla="*/ 23 h 285"/>
                <a:gd name="T12" fmla="*/ 90 w 190"/>
                <a:gd name="T13" fmla="*/ 111 h 285"/>
                <a:gd name="T14" fmla="*/ 67 w 190"/>
                <a:gd name="T15" fmla="*/ 134 h 285"/>
                <a:gd name="T16" fmla="*/ 22 w 190"/>
                <a:gd name="T17" fmla="*/ 134 h 285"/>
                <a:gd name="T18" fmla="*/ 7 w 190"/>
                <a:gd name="T19" fmla="*/ 23 h 285"/>
                <a:gd name="T20" fmla="*/ 7 w 190"/>
                <a:gd name="T21" fmla="*/ 111 h 285"/>
                <a:gd name="T22" fmla="*/ 22 w 190"/>
                <a:gd name="T23" fmla="*/ 127 h 285"/>
                <a:gd name="T24" fmla="*/ 67 w 190"/>
                <a:gd name="T25" fmla="*/ 127 h 285"/>
                <a:gd name="T26" fmla="*/ 83 w 190"/>
                <a:gd name="T27" fmla="*/ 111 h 285"/>
                <a:gd name="T28" fmla="*/ 83 w 190"/>
                <a:gd name="T29" fmla="*/ 23 h 285"/>
                <a:gd name="T30" fmla="*/ 67 w 190"/>
                <a:gd name="T31" fmla="*/ 7 h 285"/>
                <a:gd name="T32" fmla="*/ 22 w 190"/>
                <a:gd name="T33" fmla="*/ 7 h 285"/>
                <a:gd name="T34" fmla="*/ 7 w 190"/>
                <a:gd name="T35" fmla="*/ 23 h 2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0"/>
                <a:gd name="T55" fmla="*/ 0 h 285"/>
                <a:gd name="T56" fmla="*/ 190 w 190"/>
                <a:gd name="T57" fmla="*/ 285 h 28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0" h="285">
                  <a:moveTo>
                    <a:pt x="47" y="285"/>
                  </a:moveTo>
                  <a:cubicBezTo>
                    <a:pt x="21" y="285"/>
                    <a:pt x="0" y="262"/>
                    <a:pt x="0" y="236"/>
                  </a:cubicBezTo>
                  <a:cubicBezTo>
                    <a:pt x="0" y="49"/>
                    <a:pt x="0" y="49"/>
                    <a:pt x="0" y="49"/>
                  </a:cubicBezTo>
                  <a:cubicBezTo>
                    <a:pt x="0" y="22"/>
                    <a:pt x="21" y="0"/>
                    <a:pt x="47" y="0"/>
                  </a:cubicBezTo>
                  <a:cubicBezTo>
                    <a:pt x="142" y="0"/>
                    <a:pt x="142" y="0"/>
                    <a:pt x="142" y="0"/>
                  </a:cubicBezTo>
                  <a:cubicBezTo>
                    <a:pt x="169" y="0"/>
                    <a:pt x="190" y="22"/>
                    <a:pt x="190" y="49"/>
                  </a:cubicBezTo>
                  <a:cubicBezTo>
                    <a:pt x="190" y="236"/>
                    <a:pt x="190" y="236"/>
                    <a:pt x="190" y="236"/>
                  </a:cubicBezTo>
                  <a:cubicBezTo>
                    <a:pt x="190" y="262"/>
                    <a:pt x="169" y="285"/>
                    <a:pt x="142" y="285"/>
                  </a:cubicBezTo>
                  <a:lnTo>
                    <a:pt x="47" y="285"/>
                  </a:lnTo>
                  <a:close/>
                  <a:moveTo>
                    <a:pt x="14" y="49"/>
                  </a:moveTo>
                  <a:cubicBezTo>
                    <a:pt x="14" y="236"/>
                    <a:pt x="14" y="236"/>
                    <a:pt x="14" y="236"/>
                  </a:cubicBezTo>
                  <a:cubicBezTo>
                    <a:pt x="14" y="255"/>
                    <a:pt x="29" y="270"/>
                    <a:pt x="47" y="270"/>
                  </a:cubicBezTo>
                  <a:cubicBezTo>
                    <a:pt x="142" y="270"/>
                    <a:pt x="142" y="270"/>
                    <a:pt x="142" y="270"/>
                  </a:cubicBezTo>
                  <a:cubicBezTo>
                    <a:pt x="161" y="270"/>
                    <a:pt x="175" y="255"/>
                    <a:pt x="176" y="236"/>
                  </a:cubicBezTo>
                  <a:cubicBezTo>
                    <a:pt x="176" y="49"/>
                    <a:pt x="176" y="49"/>
                    <a:pt x="176" y="49"/>
                  </a:cubicBezTo>
                  <a:cubicBezTo>
                    <a:pt x="175" y="30"/>
                    <a:pt x="161" y="14"/>
                    <a:pt x="142" y="14"/>
                  </a:cubicBezTo>
                  <a:cubicBezTo>
                    <a:pt x="47" y="14"/>
                    <a:pt x="47" y="14"/>
                    <a:pt x="47" y="14"/>
                  </a:cubicBezTo>
                  <a:cubicBezTo>
                    <a:pt x="29" y="14"/>
                    <a:pt x="14" y="30"/>
                    <a:pt x="14" y="49"/>
                  </a:cubicBezTo>
                  <a:close/>
                </a:path>
              </a:pathLst>
            </a:custGeom>
            <a:solidFill>
              <a:schemeClr val="tx2"/>
            </a:solidFill>
            <a:ln w="9525">
              <a:solidFill>
                <a:schemeClr val="tx2"/>
              </a:solidFill>
              <a:round/>
              <a:headEnd/>
              <a:tailEnd/>
            </a:ln>
          </p:spPr>
          <p:txBody>
            <a:bodyPr/>
            <a:lstStyle/>
            <a:p>
              <a:pPr defTabSz="609585" fontAlgn="base">
                <a:spcBef>
                  <a:spcPct val="0"/>
                </a:spcBef>
                <a:spcAft>
                  <a:spcPct val="0"/>
                </a:spcAft>
                <a:defRPr/>
              </a:pPr>
              <a:endParaRPr lang="en-US" sz="2400">
                <a:solidFill>
                  <a:srgbClr val="000000"/>
                </a:solidFill>
                <a:latin typeface="Arial" charset="0"/>
              </a:endParaRPr>
            </a:p>
          </p:txBody>
        </p:sp>
        <p:sp>
          <p:nvSpPr>
            <p:cNvPr id="140" name="Oval 519">
              <a:extLst>
                <a:ext uri="{FF2B5EF4-FFF2-40B4-BE49-F238E27FC236}">
                  <a16:creationId xmlns:a16="http://schemas.microsoft.com/office/drawing/2014/main" id="{73CF559E-742A-41A9-BFD8-2BC4AD34A257}"/>
                </a:ext>
              </a:extLst>
            </p:cNvPr>
            <p:cNvSpPr>
              <a:spLocks noChangeArrowheads="1"/>
            </p:cNvSpPr>
            <p:nvPr/>
          </p:nvSpPr>
          <p:spPr bwMode="auto">
            <a:xfrm>
              <a:off x="4829" y="791"/>
              <a:ext cx="13" cy="13"/>
            </a:xfrm>
            <a:prstGeom prst="ellipse">
              <a:avLst/>
            </a:prstGeom>
            <a:solidFill>
              <a:schemeClr val="tx2"/>
            </a:solidFill>
            <a:ln w="9525">
              <a:noFill/>
              <a:round/>
              <a:headEnd/>
              <a:tailEnd/>
            </a:ln>
          </p:spPr>
          <p:txBody>
            <a:bodyPr/>
            <a:lstStyle/>
            <a:p>
              <a:pPr defTabSz="609585" eaLnBrk="0" fontAlgn="base" hangingPunct="0">
                <a:lnSpc>
                  <a:spcPct val="90000"/>
                </a:lnSpc>
                <a:spcBef>
                  <a:spcPct val="30000"/>
                </a:spcBef>
                <a:spcAft>
                  <a:spcPct val="0"/>
                </a:spcAft>
                <a:buClr>
                  <a:srgbClr val="FFCC00"/>
                </a:buClr>
                <a:defRPr/>
              </a:pPr>
              <a:endParaRPr lang="en-US" sz="2400">
                <a:solidFill>
                  <a:srgbClr val="000000"/>
                </a:solidFill>
                <a:latin typeface="Arial" charset="0"/>
              </a:endParaRPr>
            </a:p>
          </p:txBody>
        </p:sp>
        <p:sp>
          <p:nvSpPr>
            <p:cNvPr id="141" name="Oval 520">
              <a:extLst>
                <a:ext uri="{FF2B5EF4-FFF2-40B4-BE49-F238E27FC236}">
                  <a16:creationId xmlns:a16="http://schemas.microsoft.com/office/drawing/2014/main" id="{7746C3C8-2D95-43F3-A816-6E1E0D42DE62}"/>
                </a:ext>
              </a:extLst>
            </p:cNvPr>
            <p:cNvSpPr>
              <a:spLocks noChangeArrowheads="1"/>
            </p:cNvSpPr>
            <p:nvPr/>
          </p:nvSpPr>
          <p:spPr bwMode="auto">
            <a:xfrm>
              <a:off x="4829" y="808"/>
              <a:ext cx="13" cy="12"/>
            </a:xfrm>
            <a:prstGeom prst="ellipse">
              <a:avLst/>
            </a:prstGeom>
            <a:solidFill>
              <a:schemeClr val="tx2"/>
            </a:solidFill>
            <a:ln w="9525">
              <a:noFill/>
              <a:round/>
              <a:headEnd/>
              <a:tailEnd/>
            </a:ln>
          </p:spPr>
          <p:txBody>
            <a:bodyPr/>
            <a:lstStyle/>
            <a:p>
              <a:pPr defTabSz="609585" eaLnBrk="0" fontAlgn="base" hangingPunct="0">
                <a:lnSpc>
                  <a:spcPct val="90000"/>
                </a:lnSpc>
                <a:spcBef>
                  <a:spcPct val="30000"/>
                </a:spcBef>
                <a:spcAft>
                  <a:spcPct val="0"/>
                </a:spcAft>
                <a:buClr>
                  <a:srgbClr val="FFCC00"/>
                </a:buClr>
                <a:defRPr/>
              </a:pPr>
              <a:endParaRPr lang="en-US" sz="2400">
                <a:solidFill>
                  <a:srgbClr val="000000"/>
                </a:solidFill>
                <a:latin typeface="Arial" charset="0"/>
              </a:endParaRPr>
            </a:p>
          </p:txBody>
        </p:sp>
        <p:sp>
          <p:nvSpPr>
            <p:cNvPr id="142" name="Oval 521">
              <a:extLst>
                <a:ext uri="{FF2B5EF4-FFF2-40B4-BE49-F238E27FC236}">
                  <a16:creationId xmlns:a16="http://schemas.microsoft.com/office/drawing/2014/main" id="{2A7A02BD-F52B-4992-BD83-51363D93ED22}"/>
                </a:ext>
              </a:extLst>
            </p:cNvPr>
            <p:cNvSpPr>
              <a:spLocks noChangeArrowheads="1"/>
            </p:cNvSpPr>
            <p:nvPr/>
          </p:nvSpPr>
          <p:spPr bwMode="auto">
            <a:xfrm>
              <a:off x="4829" y="825"/>
              <a:ext cx="13" cy="12"/>
            </a:xfrm>
            <a:prstGeom prst="ellipse">
              <a:avLst/>
            </a:prstGeom>
            <a:solidFill>
              <a:schemeClr val="tx2"/>
            </a:solidFill>
            <a:ln w="9525">
              <a:noFill/>
              <a:round/>
              <a:headEnd/>
              <a:tailEnd/>
            </a:ln>
          </p:spPr>
          <p:txBody>
            <a:bodyPr/>
            <a:lstStyle/>
            <a:p>
              <a:pPr defTabSz="609585" eaLnBrk="0" fontAlgn="base" hangingPunct="0">
                <a:lnSpc>
                  <a:spcPct val="90000"/>
                </a:lnSpc>
                <a:spcBef>
                  <a:spcPct val="30000"/>
                </a:spcBef>
                <a:spcAft>
                  <a:spcPct val="0"/>
                </a:spcAft>
                <a:buClr>
                  <a:srgbClr val="FFCC00"/>
                </a:buClr>
                <a:defRPr/>
              </a:pPr>
              <a:endParaRPr lang="en-US" sz="2400">
                <a:solidFill>
                  <a:srgbClr val="000000"/>
                </a:solidFill>
                <a:latin typeface="Arial" charset="0"/>
              </a:endParaRPr>
            </a:p>
          </p:txBody>
        </p:sp>
        <p:sp>
          <p:nvSpPr>
            <p:cNvPr id="143" name="Oval 522">
              <a:extLst>
                <a:ext uri="{FF2B5EF4-FFF2-40B4-BE49-F238E27FC236}">
                  <a16:creationId xmlns:a16="http://schemas.microsoft.com/office/drawing/2014/main" id="{59F89EE4-7499-48B8-8CDB-EA9E1BB44FB7}"/>
                </a:ext>
              </a:extLst>
            </p:cNvPr>
            <p:cNvSpPr>
              <a:spLocks noChangeArrowheads="1"/>
            </p:cNvSpPr>
            <p:nvPr/>
          </p:nvSpPr>
          <p:spPr bwMode="auto">
            <a:xfrm>
              <a:off x="4849" y="791"/>
              <a:ext cx="13" cy="13"/>
            </a:xfrm>
            <a:prstGeom prst="ellipse">
              <a:avLst/>
            </a:prstGeom>
            <a:solidFill>
              <a:schemeClr val="tx2"/>
            </a:solidFill>
            <a:ln w="9525">
              <a:noFill/>
              <a:round/>
              <a:headEnd/>
              <a:tailEnd/>
            </a:ln>
          </p:spPr>
          <p:txBody>
            <a:bodyPr/>
            <a:lstStyle/>
            <a:p>
              <a:pPr defTabSz="609585" eaLnBrk="0" fontAlgn="base" hangingPunct="0">
                <a:lnSpc>
                  <a:spcPct val="90000"/>
                </a:lnSpc>
                <a:spcBef>
                  <a:spcPct val="30000"/>
                </a:spcBef>
                <a:spcAft>
                  <a:spcPct val="0"/>
                </a:spcAft>
                <a:buClr>
                  <a:srgbClr val="FFCC00"/>
                </a:buClr>
                <a:defRPr/>
              </a:pPr>
              <a:endParaRPr lang="en-US" sz="2400">
                <a:solidFill>
                  <a:srgbClr val="000000"/>
                </a:solidFill>
                <a:latin typeface="Arial" charset="0"/>
              </a:endParaRPr>
            </a:p>
          </p:txBody>
        </p:sp>
        <p:sp>
          <p:nvSpPr>
            <p:cNvPr id="144" name="Oval 523">
              <a:extLst>
                <a:ext uri="{FF2B5EF4-FFF2-40B4-BE49-F238E27FC236}">
                  <a16:creationId xmlns:a16="http://schemas.microsoft.com/office/drawing/2014/main" id="{DDAEBC1A-4C6B-432A-B186-79A027C35960}"/>
                </a:ext>
              </a:extLst>
            </p:cNvPr>
            <p:cNvSpPr>
              <a:spLocks noChangeArrowheads="1"/>
            </p:cNvSpPr>
            <p:nvPr/>
          </p:nvSpPr>
          <p:spPr bwMode="auto">
            <a:xfrm>
              <a:off x="4849" y="808"/>
              <a:ext cx="13" cy="12"/>
            </a:xfrm>
            <a:prstGeom prst="ellipse">
              <a:avLst/>
            </a:prstGeom>
            <a:solidFill>
              <a:schemeClr val="tx2"/>
            </a:solidFill>
            <a:ln w="9525">
              <a:noFill/>
              <a:round/>
              <a:headEnd/>
              <a:tailEnd/>
            </a:ln>
          </p:spPr>
          <p:txBody>
            <a:bodyPr/>
            <a:lstStyle/>
            <a:p>
              <a:pPr defTabSz="609585" eaLnBrk="0" fontAlgn="base" hangingPunct="0">
                <a:lnSpc>
                  <a:spcPct val="90000"/>
                </a:lnSpc>
                <a:spcBef>
                  <a:spcPct val="30000"/>
                </a:spcBef>
                <a:spcAft>
                  <a:spcPct val="0"/>
                </a:spcAft>
                <a:buClr>
                  <a:srgbClr val="FFCC00"/>
                </a:buClr>
                <a:defRPr/>
              </a:pPr>
              <a:endParaRPr lang="en-US" sz="2400">
                <a:solidFill>
                  <a:srgbClr val="000000"/>
                </a:solidFill>
                <a:latin typeface="Arial" charset="0"/>
              </a:endParaRPr>
            </a:p>
          </p:txBody>
        </p:sp>
        <p:sp>
          <p:nvSpPr>
            <p:cNvPr id="145" name="Oval 524">
              <a:extLst>
                <a:ext uri="{FF2B5EF4-FFF2-40B4-BE49-F238E27FC236}">
                  <a16:creationId xmlns:a16="http://schemas.microsoft.com/office/drawing/2014/main" id="{420F3C4B-9678-40D9-A61E-09C73B6B29A8}"/>
                </a:ext>
              </a:extLst>
            </p:cNvPr>
            <p:cNvSpPr>
              <a:spLocks noChangeArrowheads="1"/>
            </p:cNvSpPr>
            <p:nvPr/>
          </p:nvSpPr>
          <p:spPr bwMode="auto">
            <a:xfrm>
              <a:off x="4849" y="825"/>
              <a:ext cx="13" cy="12"/>
            </a:xfrm>
            <a:prstGeom prst="ellipse">
              <a:avLst/>
            </a:prstGeom>
            <a:solidFill>
              <a:schemeClr val="tx2"/>
            </a:solidFill>
            <a:ln w="9525">
              <a:noFill/>
              <a:round/>
              <a:headEnd/>
              <a:tailEnd/>
            </a:ln>
          </p:spPr>
          <p:txBody>
            <a:bodyPr/>
            <a:lstStyle/>
            <a:p>
              <a:pPr defTabSz="609585" eaLnBrk="0" fontAlgn="base" hangingPunct="0">
                <a:lnSpc>
                  <a:spcPct val="90000"/>
                </a:lnSpc>
                <a:spcBef>
                  <a:spcPct val="30000"/>
                </a:spcBef>
                <a:spcAft>
                  <a:spcPct val="0"/>
                </a:spcAft>
                <a:buClr>
                  <a:srgbClr val="FFCC00"/>
                </a:buClr>
                <a:defRPr/>
              </a:pPr>
              <a:endParaRPr lang="en-US" sz="2400">
                <a:solidFill>
                  <a:srgbClr val="000000"/>
                </a:solidFill>
                <a:latin typeface="Arial" charset="0"/>
              </a:endParaRPr>
            </a:p>
          </p:txBody>
        </p:sp>
        <p:sp>
          <p:nvSpPr>
            <p:cNvPr id="146" name="Oval 525">
              <a:extLst>
                <a:ext uri="{FF2B5EF4-FFF2-40B4-BE49-F238E27FC236}">
                  <a16:creationId xmlns:a16="http://schemas.microsoft.com/office/drawing/2014/main" id="{E9F964F2-3862-441A-9BA2-1C059FB8DD48}"/>
                </a:ext>
              </a:extLst>
            </p:cNvPr>
            <p:cNvSpPr>
              <a:spLocks noChangeArrowheads="1"/>
            </p:cNvSpPr>
            <p:nvPr/>
          </p:nvSpPr>
          <p:spPr bwMode="auto">
            <a:xfrm>
              <a:off x="4869" y="791"/>
              <a:ext cx="12" cy="13"/>
            </a:xfrm>
            <a:prstGeom prst="ellipse">
              <a:avLst/>
            </a:prstGeom>
            <a:solidFill>
              <a:schemeClr val="tx2"/>
            </a:solidFill>
            <a:ln w="9525">
              <a:noFill/>
              <a:round/>
              <a:headEnd/>
              <a:tailEnd/>
            </a:ln>
          </p:spPr>
          <p:txBody>
            <a:bodyPr/>
            <a:lstStyle/>
            <a:p>
              <a:pPr defTabSz="609585" eaLnBrk="0" fontAlgn="base" hangingPunct="0">
                <a:lnSpc>
                  <a:spcPct val="90000"/>
                </a:lnSpc>
                <a:spcBef>
                  <a:spcPct val="30000"/>
                </a:spcBef>
                <a:spcAft>
                  <a:spcPct val="0"/>
                </a:spcAft>
                <a:buClr>
                  <a:srgbClr val="FFCC00"/>
                </a:buClr>
                <a:defRPr/>
              </a:pPr>
              <a:endParaRPr lang="en-US" sz="2400">
                <a:solidFill>
                  <a:srgbClr val="000000"/>
                </a:solidFill>
                <a:latin typeface="Arial" charset="0"/>
              </a:endParaRPr>
            </a:p>
          </p:txBody>
        </p:sp>
        <p:sp>
          <p:nvSpPr>
            <p:cNvPr id="147" name="Oval 526">
              <a:extLst>
                <a:ext uri="{FF2B5EF4-FFF2-40B4-BE49-F238E27FC236}">
                  <a16:creationId xmlns:a16="http://schemas.microsoft.com/office/drawing/2014/main" id="{663BDEE5-96AD-471B-9B64-BAD4974BCB04}"/>
                </a:ext>
              </a:extLst>
            </p:cNvPr>
            <p:cNvSpPr>
              <a:spLocks noChangeArrowheads="1"/>
            </p:cNvSpPr>
            <p:nvPr/>
          </p:nvSpPr>
          <p:spPr bwMode="auto">
            <a:xfrm>
              <a:off x="4869" y="808"/>
              <a:ext cx="12" cy="12"/>
            </a:xfrm>
            <a:prstGeom prst="ellipse">
              <a:avLst/>
            </a:prstGeom>
            <a:solidFill>
              <a:schemeClr val="tx2"/>
            </a:solidFill>
            <a:ln w="9525">
              <a:noFill/>
              <a:round/>
              <a:headEnd/>
              <a:tailEnd/>
            </a:ln>
          </p:spPr>
          <p:txBody>
            <a:bodyPr/>
            <a:lstStyle/>
            <a:p>
              <a:pPr defTabSz="609585" eaLnBrk="0" fontAlgn="base" hangingPunct="0">
                <a:lnSpc>
                  <a:spcPct val="90000"/>
                </a:lnSpc>
                <a:spcBef>
                  <a:spcPct val="30000"/>
                </a:spcBef>
                <a:spcAft>
                  <a:spcPct val="0"/>
                </a:spcAft>
                <a:buClr>
                  <a:srgbClr val="FFCC00"/>
                </a:buClr>
                <a:defRPr/>
              </a:pPr>
              <a:endParaRPr lang="en-US" sz="2400">
                <a:solidFill>
                  <a:srgbClr val="000000"/>
                </a:solidFill>
                <a:latin typeface="Arial" charset="0"/>
              </a:endParaRPr>
            </a:p>
          </p:txBody>
        </p:sp>
        <p:sp>
          <p:nvSpPr>
            <p:cNvPr id="148" name="Oval 527">
              <a:extLst>
                <a:ext uri="{FF2B5EF4-FFF2-40B4-BE49-F238E27FC236}">
                  <a16:creationId xmlns:a16="http://schemas.microsoft.com/office/drawing/2014/main" id="{E905E28A-7D25-4B52-B92A-D371CD3A16F2}"/>
                </a:ext>
              </a:extLst>
            </p:cNvPr>
            <p:cNvSpPr>
              <a:spLocks noChangeArrowheads="1"/>
            </p:cNvSpPr>
            <p:nvPr/>
          </p:nvSpPr>
          <p:spPr bwMode="auto">
            <a:xfrm>
              <a:off x="4869" y="825"/>
              <a:ext cx="12" cy="12"/>
            </a:xfrm>
            <a:prstGeom prst="ellipse">
              <a:avLst/>
            </a:prstGeom>
            <a:solidFill>
              <a:schemeClr val="tx2"/>
            </a:solidFill>
            <a:ln w="9525">
              <a:noFill/>
              <a:round/>
              <a:headEnd/>
              <a:tailEnd/>
            </a:ln>
          </p:spPr>
          <p:txBody>
            <a:bodyPr/>
            <a:lstStyle/>
            <a:p>
              <a:pPr defTabSz="609585" eaLnBrk="0" fontAlgn="base" hangingPunct="0">
                <a:lnSpc>
                  <a:spcPct val="90000"/>
                </a:lnSpc>
                <a:spcBef>
                  <a:spcPct val="30000"/>
                </a:spcBef>
                <a:spcAft>
                  <a:spcPct val="0"/>
                </a:spcAft>
                <a:buClr>
                  <a:srgbClr val="FFCC00"/>
                </a:buClr>
                <a:defRPr/>
              </a:pPr>
              <a:endParaRPr lang="en-US" sz="2400">
                <a:solidFill>
                  <a:srgbClr val="000000"/>
                </a:solidFill>
                <a:latin typeface="Arial" charset="0"/>
              </a:endParaRPr>
            </a:p>
          </p:txBody>
        </p:sp>
      </p:grpSp>
      <p:grpSp>
        <p:nvGrpSpPr>
          <p:cNvPr id="149" name="Group 122">
            <a:extLst>
              <a:ext uri="{FF2B5EF4-FFF2-40B4-BE49-F238E27FC236}">
                <a16:creationId xmlns:a16="http://schemas.microsoft.com/office/drawing/2014/main" id="{207A09F2-F139-492B-8A74-3DB6D42CF150}"/>
              </a:ext>
            </a:extLst>
          </p:cNvPr>
          <p:cNvGrpSpPr/>
          <p:nvPr/>
        </p:nvGrpSpPr>
        <p:grpSpPr>
          <a:xfrm>
            <a:off x="9081147" y="1437311"/>
            <a:ext cx="460231" cy="410963"/>
            <a:chOff x="5309818" y="126258"/>
            <a:chExt cx="841049" cy="717324"/>
          </a:xfrm>
        </p:grpSpPr>
        <p:sp>
          <p:nvSpPr>
            <p:cNvPr id="150" name="Freeform 55">
              <a:extLst>
                <a:ext uri="{FF2B5EF4-FFF2-40B4-BE49-F238E27FC236}">
                  <a16:creationId xmlns:a16="http://schemas.microsoft.com/office/drawing/2014/main" id="{00EC3B84-63B5-4CDD-A590-B2BFB2164FAD}"/>
                </a:ext>
              </a:extLst>
            </p:cNvPr>
            <p:cNvSpPr>
              <a:spLocks/>
            </p:cNvSpPr>
            <p:nvPr/>
          </p:nvSpPr>
          <p:spPr bwMode="auto">
            <a:xfrm>
              <a:off x="6067721" y="804982"/>
              <a:ext cx="6396" cy="0"/>
            </a:xfrm>
            <a:custGeom>
              <a:avLst/>
              <a:gdLst>
                <a:gd name="T0" fmla="*/ 2 w 4"/>
                <a:gd name="T1" fmla="*/ 0 w 4"/>
                <a:gd name="T2" fmla="*/ 2 w 4"/>
                <a:gd name="T3" fmla="*/ 0 60000 65536"/>
                <a:gd name="T4" fmla="*/ 0 60000 65536"/>
                <a:gd name="T5" fmla="*/ 0 60000 65536"/>
                <a:gd name="T6" fmla="*/ 0 w 4"/>
                <a:gd name="T7" fmla="*/ 4 w 4"/>
              </a:gdLst>
              <a:ahLst/>
              <a:cxnLst>
                <a:cxn ang="T3">
                  <a:pos x="T0" y="0"/>
                </a:cxn>
                <a:cxn ang="T4">
                  <a:pos x="T1" y="0"/>
                </a:cxn>
                <a:cxn ang="T5">
                  <a:pos x="T2" y="0"/>
                </a:cxn>
              </a:cxnLst>
              <a:rect l="T6" t="0" r="T7" b="0"/>
              <a:pathLst>
                <a:path w="4">
                  <a:moveTo>
                    <a:pt x="4" y="0"/>
                  </a:moveTo>
                  <a:cubicBezTo>
                    <a:pt x="0" y="0"/>
                    <a:pt x="0" y="0"/>
                    <a:pt x="0" y="0"/>
                  </a:cubicBezTo>
                  <a:cubicBezTo>
                    <a:pt x="1" y="0"/>
                    <a:pt x="3" y="0"/>
                    <a:pt x="4" y="0"/>
                  </a:cubicBezTo>
                </a:path>
              </a:pathLst>
            </a:custGeom>
            <a:solidFill>
              <a:srgbClr val="1A171B"/>
            </a:solidFill>
            <a:ln w="9525">
              <a:noFill/>
              <a:round/>
              <a:headEnd/>
              <a:tailEnd/>
            </a:ln>
          </p:spPr>
          <p:txBody>
            <a:bodyPr/>
            <a:lstStyle/>
            <a:p>
              <a:pPr defTabSz="609585" fontAlgn="base">
                <a:spcBef>
                  <a:spcPct val="0"/>
                </a:spcBef>
                <a:spcAft>
                  <a:spcPct val="0"/>
                </a:spcAft>
                <a:defRPr/>
              </a:pPr>
              <a:endParaRPr lang="en-US" sz="2400">
                <a:solidFill>
                  <a:srgbClr val="124191"/>
                </a:solidFill>
                <a:latin typeface="Arial" charset="0"/>
              </a:endParaRPr>
            </a:p>
          </p:txBody>
        </p:sp>
        <p:sp>
          <p:nvSpPr>
            <p:cNvPr id="163" name="Freeform 56">
              <a:extLst>
                <a:ext uri="{FF2B5EF4-FFF2-40B4-BE49-F238E27FC236}">
                  <a16:creationId xmlns:a16="http://schemas.microsoft.com/office/drawing/2014/main" id="{78CCC4BB-8F2D-4EB7-9868-4D3734A8C235}"/>
                </a:ext>
              </a:extLst>
            </p:cNvPr>
            <p:cNvSpPr>
              <a:spLocks/>
            </p:cNvSpPr>
            <p:nvPr/>
          </p:nvSpPr>
          <p:spPr bwMode="auto">
            <a:xfrm>
              <a:off x="5309818" y="126258"/>
              <a:ext cx="841049" cy="717324"/>
            </a:xfrm>
            <a:custGeom>
              <a:avLst/>
              <a:gdLst>
                <a:gd name="T0" fmla="*/ 260 w 557"/>
                <a:gd name="T1" fmla="*/ 195 h 473"/>
                <a:gd name="T2" fmla="*/ 260 w 557"/>
                <a:gd name="T3" fmla="*/ 195 h 473"/>
                <a:gd name="T4" fmla="*/ 149 w 557"/>
                <a:gd name="T5" fmla="*/ 10 h 473"/>
                <a:gd name="T6" fmla="*/ 148 w 557"/>
                <a:gd name="T7" fmla="*/ 8 h 473"/>
                <a:gd name="T8" fmla="*/ 132 w 557"/>
                <a:gd name="T9" fmla="*/ 0 h 473"/>
                <a:gd name="T10" fmla="*/ 129 w 557"/>
                <a:gd name="T11" fmla="*/ 0 h 473"/>
                <a:gd name="T12" fmla="*/ 127 w 557"/>
                <a:gd name="T13" fmla="*/ 0 h 473"/>
                <a:gd name="T14" fmla="*/ 115 w 557"/>
                <a:gd name="T15" fmla="*/ 9 h 473"/>
                <a:gd name="T16" fmla="*/ 114 w 557"/>
                <a:gd name="T17" fmla="*/ 10 h 473"/>
                <a:gd name="T18" fmla="*/ 113 w 557"/>
                <a:gd name="T19" fmla="*/ 12 h 473"/>
                <a:gd name="T20" fmla="*/ 3 w 557"/>
                <a:gd name="T21" fmla="*/ 195 h 473"/>
                <a:gd name="T22" fmla="*/ 3 w 557"/>
                <a:gd name="T23" fmla="*/ 195 h 473"/>
                <a:gd name="T24" fmla="*/ 0 w 557"/>
                <a:gd name="T25" fmla="*/ 205 h 473"/>
                <a:gd name="T26" fmla="*/ 18 w 557"/>
                <a:gd name="T27" fmla="*/ 223 h 473"/>
                <a:gd name="T28" fmla="*/ 245 w 557"/>
                <a:gd name="T29" fmla="*/ 223 h 473"/>
                <a:gd name="T30" fmla="*/ 248 w 557"/>
                <a:gd name="T31" fmla="*/ 223 h 473"/>
                <a:gd name="T32" fmla="*/ 250 w 557"/>
                <a:gd name="T33" fmla="*/ 222 h 473"/>
                <a:gd name="T34" fmla="*/ 263 w 557"/>
                <a:gd name="T35" fmla="*/ 205 h 473"/>
                <a:gd name="T36" fmla="*/ 260 w 557"/>
                <a:gd name="T37" fmla="*/ 195 h 4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57"/>
                <a:gd name="T58" fmla="*/ 0 h 473"/>
                <a:gd name="T59" fmla="*/ 557 w 557"/>
                <a:gd name="T60" fmla="*/ 473 h 47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57" h="473">
                  <a:moveTo>
                    <a:pt x="551" y="414"/>
                  </a:moveTo>
                  <a:cubicBezTo>
                    <a:pt x="551" y="414"/>
                    <a:pt x="551" y="414"/>
                    <a:pt x="551" y="414"/>
                  </a:cubicBezTo>
                  <a:cubicBezTo>
                    <a:pt x="316" y="22"/>
                    <a:pt x="316" y="22"/>
                    <a:pt x="316" y="22"/>
                  </a:cubicBezTo>
                  <a:cubicBezTo>
                    <a:pt x="313" y="18"/>
                    <a:pt x="313" y="18"/>
                    <a:pt x="313" y="18"/>
                  </a:cubicBezTo>
                  <a:cubicBezTo>
                    <a:pt x="306" y="7"/>
                    <a:pt x="293" y="0"/>
                    <a:pt x="279" y="0"/>
                  </a:cubicBezTo>
                  <a:cubicBezTo>
                    <a:pt x="277" y="0"/>
                    <a:pt x="275" y="0"/>
                    <a:pt x="274" y="0"/>
                  </a:cubicBezTo>
                  <a:cubicBezTo>
                    <a:pt x="273" y="0"/>
                    <a:pt x="271" y="0"/>
                    <a:pt x="270" y="1"/>
                  </a:cubicBezTo>
                  <a:cubicBezTo>
                    <a:pt x="259" y="4"/>
                    <a:pt x="249" y="10"/>
                    <a:pt x="243" y="19"/>
                  </a:cubicBezTo>
                  <a:cubicBezTo>
                    <a:pt x="241" y="22"/>
                    <a:pt x="241" y="22"/>
                    <a:pt x="241" y="22"/>
                  </a:cubicBezTo>
                  <a:cubicBezTo>
                    <a:pt x="240" y="25"/>
                    <a:pt x="240" y="25"/>
                    <a:pt x="240" y="25"/>
                  </a:cubicBezTo>
                  <a:cubicBezTo>
                    <a:pt x="6" y="414"/>
                    <a:pt x="6" y="414"/>
                    <a:pt x="6" y="414"/>
                  </a:cubicBezTo>
                  <a:cubicBezTo>
                    <a:pt x="6" y="414"/>
                    <a:pt x="6" y="414"/>
                    <a:pt x="6" y="414"/>
                  </a:cubicBezTo>
                  <a:cubicBezTo>
                    <a:pt x="3" y="420"/>
                    <a:pt x="0" y="427"/>
                    <a:pt x="0" y="434"/>
                  </a:cubicBezTo>
                  <a:cubicBezTo>
                    <a:pt x="0" y="455"/>
                    <a:pt x="18" y="473"/>
                    <a:pt x="39" y="473"/>
                  </a:cubicBezTo>
                  <a:cubicBezTo>
                    <a:pt x="518" y="473"/>
                    <a:pt x="518" y="473"/>
                    <a:pt x="518" y="473"/>
                  </a:cubicBezTo>
                  <a:cubicBezTo>
                    <a:pt x="521" y="473"/>
                    <a:pt x="523" y="472"/>
                    <a:pt x="526" y="472"/>
                  </a:cubicBezTo>
                  <a:cubicBezTo>
                    <a:pt x="530" y="471"/>
                    <a:pt x="530" y="471"/>
                    <a:pt x="530" y="471"/>
                  </a:cubicBezTo>
                  <a:cubicBezTo>
                    <a:pt x="545" y="466"/>
                    <a:pt x="557" y="451"/>
                    <a:pt x="557" y="434"/>
                  </a:cubicBezTo>
                  <a:cubicBezTo>
                    <a:pt x="557" y="427"/>
                    <a:pt x="555" y="420"/>
                    <a:pt x="551" y="414"/>
                  </a:cubicBezTo>
                </a:path>
              </a:pathLst>
            </a:custGeom>
            <a:solidFill>
              <a:schemeClr val="tx2"/>
            </a:solidFill>
            <a:ln w="9525">
              <a:solidFill>
                <a:schemeClr val="tx2"/>
              </a:solidFill>
              <a:round/>
              <a:headEnd/>
              <a:tailEnd/>
            </a:ln>
          </p:spPr>
          <p:txBody>
            <a:bodyPr/>
            <a:lstStyle/>
            <a:p>
              <a:pPr defTabSz="609585" fontAlgn="base">
                <a:spcBef>
                  <a:spcPct val="0"/>
                </a:spcBef>
                <a:spcAft>
                  <a:spcPct val="0"/>
                </a:spcAft>
                <a:defRPr/>
              </a:pPr>
              <a:endParaRPr lang="en-US" sz="2400">
                <a:solidFill>
                  <a:srgbClr val="124191"/>
                </a:solidFill>
                <a:latin typeface="Arial" charset="0"/>
              </a:endParaRPr>
            </a:p>
          </p:txBody>
        </p:sp>
        <p:sp>
          <p:nvSpPr>
            <p:cNvPr id="164" name="Freeform 58">
              <a:extLst>
                <a:ext uri="{FF2B5EF4-FFF2-40B4-BE49-F238E27FC236}">
                  <a16:creationId xmlns:a16="http://schemas.microsoft.com/office/drawing/2014/main" id="{603AABAE-6070-4B5D-8AA4-0D8AC03AC55E}"/>
                </a:ext>
              </a:extLst>
            </p:cNvPr>
            <p:cNvSpPr>
              <a:spLocks/>
            </p:cNvSpPr>
            <p:nvPr/>
          </p:nvSpPr>
          <p:spPr bwMode="auto">
            <a:xfrm>
              <a:off x="5424942" y="547646"/>
              <a:ext cx="610800" cy="250902"/>
            </a:xfrm>
            <a:custGeom>
              <a:avLst/>
              <a:gdLst>
                <a:gd name="T0" fmla="*/ 183 w 405"/>
                <a:gd name="T1" fmla="*/ 62 h 165"/>
                <a:gd name="T2" fmla="*/ 123 w 405"/>
                <a:gd name="T3" fmla="*/ 62 h 165"/>
                <a:gd name="T4" fmla="*/ 106 w 405"/>
                <a:gd name="T5" fmla="*/ 37 h 165"/>
                <a:gd name="T6" fmla="*/ 123 w 405"/>
                <a:gd name="T7" fmla="*/ 14 h 165"/>
                <a:gd name="T8" fmla="*/ 121 w 405"/>
                <a:gd name="T9" fmla="*/ 3 h 165"/>
                <a:gd name="T10" fmla="*/ 109 w 405"/>
                <a:gd name="T11" fmla="*/ 4 h 165"/>
                <a:gd name="T12" fmla="*/ 109 w 405"/>
                <a:gd name="T13" fmla="*/ 4 h 165"/>
                <a:gd name="T14" fmla="*/ 96 w 405"/>
                <a:gd name="T15" fmla="*/ 24 h 165"/>
                <a:gd name="T16" fmla="*/ 82 w 405"/>
                <a:gd name="T17" fmla="*/ 4 h 165"/>
                <a:gd name="T18" fmla="*/ 70 w 405"/>
                <a:gd name="T19" fmla="*/ 3 h 165"/>
                <a:gd name="T20" fmla="*/ 68 w 405"/>
                <a:gd name="T21" fmla="*/ 14 h 165"/>
                <a:gd name="T22" fmla="*/ 85 w 405"/>
                <a:gd name="T23" fmla="*/ 37 h 165"/>
                <a:gd name="T24" fmla="*/ 68 w 405"/>
                <a:gd name="T25" fmla="*/ 62 h 165"/>
                <a:gd name="T26" fmla="*/ 8 w 405"/>
                <a:gd name="T27" fmla="*/ 62 h 165"/>
                <a:gd name="T28" fmla="*/ 0 w 405"/>
                <a:gd name="T29" fmla="*/ 70 h 165"/>
                <a:gd name="T30" fmla="*/ 8 w 405"/>
                <a:gd name="T31" fmla="*/ 78 h 165"/>
                <a:gd name="T32" fmla="*/ 72 w 405"/>
                <a:gd name="T33" fmla="*/ 78 h 165"/>
                <a:gd name="T34" fmla="*/ 78 w 405"/>
                <a:gd name="T35" fmla="*/ 75 h 165"/>
                <a:gd name="T36" fmla="*/ 96 w 405"/>
                <a:gd name="T37" fmla="*/ 52 h 165"/>
                <a:gd name="T38" fmla="*/ 113 w 405"/>
                <a:gd name="T39" fmla="*/ 75 h 165"/>
                <a:gd name="T40" fmla="*/ 119 w 405"/>
                <a:gd name="T41" fmla="*/ 78 h 165"/>
                <a:gd name="T42" fmla="*/ 183 w 405"/>
                <a:gd name="T43" fmla="*/ 78 h 165"/>
                <a:gd name="T44" fmla="*/ 191 w 405"/>
                <a:gd name="T45" fmla="*/ 70 h 165"/>
                <a:gd name="T46" fmla="*/ 183 w 405"/>
                <a:gd name="T47" fmla="*/ 62 h 1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5"/>
                <a:gd name="T73" fmla="*/ 0 h 165"/>
                <a:gd name="T74" fmla="*/ 405 w 405"/>
                <a:gd name="T75" fmla="*/ 165 h 16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5" h="165">
                  <a:moveTo>
                    <a:pt x="387" y="131"/>
                  </a:moveTo>
                  <a:cubicBezTo>
                    <a:pt x="261" y="131"/>
                    <a:pt x="261" y="131"/>
                    <a:pt x="261" y="131"/>
                  </a:cubicBezTo>
                  <a:cubicBezTo>
                    <a:pt x="224" y="79"/>
                    <a:pt x="224" y="79"/>
                    <a:pt x="224" y="79"/>
                  </a:cubicBezTo>
                  <a:cubicBezTo>
                    <a:pt x="260" y="30"/>
                    <a:pt x="260" y="30"/>
                    <a:pt x="260" y="30"/>
                  </a:cubicBezTo>
                  <a:cubicBezTo>
                    <a:pt x="266" y="22"/>
                    <a:pt x="264" y="11"/>
                    <a:pt x="256" y="6"/>
                  </a:cubicBezTo>
                  <a:cubicBezTo>
                    <a:pt x="249" y="0"/>
                    <a:pt x="238" y="2"/>
                    <a:pt x="232" y="9"/>
                  </a:cubicBezTo>
                  <a:cubicBezTo>
                    <a:pt x="232" y="9"/>
                    <a:pt x="232" y="9"/>
                    <a:pt x="232" y="9"/>
                  </a:cubicBezTo>
                  <a:cubicBezTo>
                    <a:pt x="203" y="50"/>
                    <a:pt x="203" y="50"/>
                    <a:pt x="203" y="50"/>
                  </a:cubicBezTo>
                  <a:cubicBezTo>
                    <a:pt x="173" y="9"/>
                    <a:pt x="173" y="9"/>
                    <a:pt x="173" y="9"/>
                  </a:cubicBezTo>
                  <a:cubicBezTo>
                    <a:pt x="167" y="2"/>
                    <a:pt x="157" y="0"/>
                    <a:pt x="149" y="6"/>
                  </a:cubicBezTo>
                  <a:cubicBezTo>
                    <a:pt x="141" y="11"/>
                    <a:pt x="140" y="22"/>
                    <a:pt x="145" y="30"/>
                  </a:cubicBezTo>
                  <a:cubicBezTo>
                    <a:pt x="181" y="79"/>
                    <a:pt x="181" y="79"/>
                    <a:pt x="181" y="79"/>
                  </a:cubicBezTo>
                  <a:cubicBezTo>
                    <a:pt x="144" y="131"/>
                    <a:pt x="144" y="131"/>
                    <a:pt x="144" y="131"/>
                  </a:cubicBezTo>
                  <a:cubicBezTo>
                    <a:pt x="18" y="131"/>
                    <a:pt x="18" y="131"/>
                    <a:pt x="18" y="131"/>
                  </a:cubicBezTo>
                  <a:cubicBezTo>
                    <a:pt x="8" y="131"/>
                    <a:pt x="0" y="139"/>
                    <a:pt x="0" y="148"/>
                  </a:cubicBezTo>
                  <a:cubicBezTo>
                    <a:pt x="0" y="158"/>
                    <a:pt x="8" y="165"/>
                    <a:pt x="18" y="165"/>
                  </a:cubicBezTo>
                  <a:cubicBezTo>
                    <a:pt x="152" y="165"/>
                    <a:pt x="152" y="165"/>
                    <a:pt x="152" y="165"/>
                  </a:cubicBezTo>
                  <a:cubicBezTo>
                    <a:pt x="158" y="165"/>
                    <a:pt x="163" y="163"/>
                    <a:pt x="166" y="158"/>
                  </a:cubicBezTo>
                  <a:cubicBezTo>
                    <a:pt x="203" y="109"/>
                    <a:pt x="203" y="109"/>
                    <a:pt x="203" y="109"/>
                  </a:cubicBezTo>
                  <a:cubicBezTo>
                    <a:pt x="239" y="158"/>
                    <a:pt x="239" y="158"/>
                    <a:pt x="239" y="158"/>
                  </a:cubicBezTo>
                  <a:cubicBezTo>
                    <a:pt x="242" y="163"/>
                    <a:pt x="247" y="165"/>
                    <a:pt x="253" y="165"/>
                  </a:cubicBezTo>
                  <a:cubicBezTo>
                    <a:pt x="387" y="165"/>
                    <a:pt x="387" y="165"/>
                    <a:pt x="387" y="165"/>
                  </a:cubicBezTo>
                  <a:cubicBezTo>
                    <a:pt x="397" y="165"/>
                    <a:pt x="405" y="158"/>
                    <a:pt x="405" y="148"/>
                  </a:cubicBezTo>
                  <a:cubicBezTo>
                    <a:pt x="405" y="139"/>
                    <a:pt x="397" y="131"/>
                    <a:pt x="387" y="131"/>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124191"/>
                </a:solidFill>
                <a:latin typeface="Arial" charset="0"/>
              </a:endParaRPr>
            </a:p>
          </p:txBody>
        </p:sp>
      </p:grpSp>
      <p:grpSp>
        <p:nvGrpSpPr>
          <p:cNvPr id="169" name="Group 122">
            <a:extLst>
              <a:ext uri="{FF2B5EF4-FFF2-40B4-BE49-F238E27FC236}">
                <a16:creationId xmlns:a16="http://schemas.microsoft.com/office/drawing/2014/main" id="{6832A910-769C-4049-9204-F062C5BE767D}"/>
              </a:ext>
            </a:extLst>
          </p:cNvPr>
          <p:cNvGrpSpPr/>
          <p:nvPr/>
        </p:nvGrpSpPr>
        <p:grpSpPr>
          <a:xfrm>
            <a:off x="11204486" y="1403035"/>
            <a:ext cx="460231" cy="410963"/>
            <a:chOff x="5309818" y="126258"/>
            <a:chExt cx="841049" cy="717324"/>
          </a:xfrm>
        </p:grpSpPr>
        <p:sp>
          <p:nvSpPr>
            <p:cNvPr id="170" name="Freeform 55">
              <a:extLst>
                <a:ext uri="{FF2B5EF4-FFF2-40B4-BE49-F238E27FC236}">
                  <a16:creationId xmlns:a16="http://schemas.microsoft.com/office/drawing/2014/main" id="{43A00DA3-FC1A-4F5B-BE4A-212433F1CA10}"/>
                </a:ext>
              </a:extLst>
            </p:cNvPr>
            <p:cNvSpPr>
              <a:spLocks/>
            </p:cNvSpPr>
            <p:nvPr/>
          </p:nvSpPr>
          <p:spPr bwMode="auto">
            <a:xfrm>
              <a:off x="6067721" y="804982"/>
              <a:ext cx="6396" cy="0"/>
            </a:xfrm>
            <a:custGeom>
              <a:avLst/>
              <a:gdLst>
                <a:gd name="T0" fmla="*/ 2 w 4"/>
                <a:gd name="T1" fmla="*/ 0 w 4"/>
                <a:gd name="T2" fmla="*/ 2 w 4"/>
                <a:gd name="T3" fmla="*/ 0 60000 65536"/>
                <a:gd name="T4" fmla="*/ 0 60000 65536"/>
                <a:gd name="T5" fmla="*/ 0 60000 65536"/>
                <a:gd name="T6" fmla="*/ 0 w 4"/>
                <a:gd name="T7" fmla="*/ 4 w 4"/>
              </a:gdLst>
              <a:ahLst/>
              <a:cxnLst>
                <a:cxn ang="T3">
                  <a:pos x="T0" y="0"/>
                </a:cxn>
                <a:cxn ang="T4">
                  <a:pos x="T1" y="0"/>
                </a:cxn>
                <a:cxn ang="T5">
                  <a:pos x="T2" y="0"/>
                </a:cxn>
              </a:cxnLst>
              <a:rect l="T6" t="0" r="T7" b="0"/>
              <a:pathLst>
                <a:path w="4">
                  <a:moveTo>
                    <a:pt x="4" y="0"/>
                  </a:moveTo>
                  <a:cubicBezTo>
                    <a:pt x="0" y="0"/>
                    <a:pt x="0" y="0"/>
                    <a:pt x="0" y="0"/>
                  </a:cubicBezTo>
                  <a:cubicBezTo>
                    <a:pt x="1" y="0"/>
                    <a:pt x="3" y="0"/>
                    <a:pt x="4" y="0"/>
                  </a:cubicBezTo>
                </a:path>
              </a:pathLst>
            </a:custGeom>
            <a:solidFill>
              <a:srgbClr val="1A171B"/>
            </a:solidFill>
            <a:ln w="9525">
              <a:noFill/>
              <a:round/>
              <a:headEnd/>
              <a:tailEnd/>
            </a:ln>
          </p:spPr>
          <p:txBody>
            <a:bodyPr/>
            <a:lstStyle/>
            <a:p>
              <a:pPr defTabSz="609585" fontAlgn="base">
                <a:spcBef>
                  <a:spcPct val="0"/>
                </a:spcBef>
                <a:spcAft>
                  <a:spcPct val="0"/>
                </a:spcAft>
                <a:defRPr/>
              </a:pPr>
              <a:endParaRPr lang="en-US" sz="2400">
                <a:solidFill>
                  <a:srgbClr val="124191"/>
                </a:solidFill>
                <a:latin typeface="Arial" charset="0"/>
              </a:endParaRPr>
            </a:p>
          </p:txBody>
        </p:sp>
        <p:sp>
          <p:nvSpPr>
            <p:cNvPr id="171" name="Freeform 56">
              <a:extLst>
                <a:ext uri="{FF2B5EF4-FFF2-40B4-BE49-F238E27FC236}">
                  <a16:creationId xmlns:a16="http://schemas.microsoft.com/office/drawing/2014/main" id="{B37F96A5-25AC-453A-82E5-6F60F5031A5E}"/>
                </a:ext>
              </a:extLst>
            </p:cNvPr>
            <p:cNvSpPr>
              <a:spLocks/>
            </p:cNvSpPr>
            <p:nvPr/>
          </p:nvSpPr>
          <p:spPr bwMode="auto">
            <a:xfrm>
              <a:off x="5309818" y="126258"/>
              <a:ext cx="841049" cy="717324"/>
            </a:xfrm>
            <a:custGeom>
              <a:avLst/>
              <a:gdLst>
                <a:gd name="T0" fmla="*/ 260 w 557"/>
                <a:gd name="T1" fmla="*/ 195 h 473"/>
                <a:gd name="T2" fmla="*/ 260 w 557"/>
                <a:gd name="T3" fmla="*/ 195 h 473"/>
                <a:gd name="T4" fmla="*/ 149 w 557"/>
                <a:gd name="T5" fmla="*/ 10 h 473"/>
                <a:gd name="T6" fmla="*/ 148 w 557"/>
                <a:gd name="T7" fmla="*/ 8 h 473"/>
                <a:gd name="T8" fmla="*/ 132 w 557"/>
                <a:gd name="T9" fmla="*/ 0 h 473"/>
                <a:gd name="T10" fmla="*/ 129 w 557"/>
                <a:gd name="T11" fmla="*/ 0 h 473"/>
                <a:gd name="T12" fmla="*/ 127 w 557"/>
                <a:gd name="T13" fmla="*/ 0 h 473"/>
                <a:gd name="T14" fmla="*/ 115 w 557"/>
                <a:gd name="T15" fmla="*/ 9 h 473"/>
                <a:gd name="T16" fmla="*/ 114 w 557"/>
                <a:gd name="T17" fmla="*/ 10 h 473"/>
                <a:gd name="T18" fmla="*/ 113 w 557"/>
                <a:gd name="T19" fmla="*/ 12 h 473"/>
                <a:gd name="T20" fmla="*/ 3 w 557"/>
                <a:gd name="T21" fmla="*/ 195 h 473"/>
                <a:gd name="T22" fmla="*/ 3 w 557"/>
                <a:gd name="T23" fmla="*/ 195 h 473"/>
                <a:gd name="T24" fmla="*/ 0 w 557"/>
                <a:gd name="T25" fmla="*/ 205 h 473"/>
                <a:gd name="T26" fmla="*/ 18 w 557"/>
                <a:gd name="T27" fmla="*/ 223 h 473"/>
                <a:gd name="T28" fmla="*/ 245 w 557"/>
                <a:gd name="T29" fmla="*/ 223 h 473"/>
                <a:gd name="T30" fmla="*/ 248 w 557"/>
                <a:gd name="T31" fmla="*/ 223 h 473"/>
                <a:gd name="T32" fmla="*/ 250 w 557"/>
                <a:gd name="T33" fmla="*/ 222 h 473"/>
                <a:gd name="T34" fmla="*/ 263 w 557"/>
                <a:gd name="T35" fmla="*/ 205 h 473"/>
                <a:gd name="T36" fmla="*/ 260 w 557"/>
                <a:gd name="T37" fmla="*/ 195 h 4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57"/>
                <a:gd name="T58" fmla="*/ 0 h 473"/>
                <a:gd name="T59" fmla="*/ 557 w 557"/>
                <a:gd name="T60" fmla="*/ 473 h 47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57" h="473">
                  <a:moveTo>
                    <a:pt x="551" y="414"/>
                  </a:moveTo>
                  <a:cubicBezTo>
                    <a:pt x="551" y="414"/>
                    <a:pt x="551" y="414"/>
                    <a:pt x="551" y="414"/>
                  </a:cubicBezTo>
                  <a:cubicBezTo>
                    <a:pt x="316" y="22"/>
                    <a:pt x="316" y="22"/>
                    <a:pt x="316" y="22"/>
                  </a:cubicBezTo>
                  <a:cubicBezTo>
                    <a:pt x="313" y="18"/>
                    <a:pt x="313" y="18"/>
                    <a:pt x="313" y="18"/>
                  </a:cubicBezTo>
                  <a:cubicBezTo>
                    <a:pt x="306" y="7"/>
                    <a:pt x="293" y="0"/>
                    <a:pt x="279" y="0"/>
                  </a:cubicBezTo>
                  <a:cubicBezTo>
                    <a:pt x="277" y="0"/>
                    <a:pt x="275" y="0"/>
                    <a:pt x="274" y="0"/>
                  </a:cubicBezTo>
                  <a:cubicBezTo>
                    <a:pt x="273" y="0"/>
                    <a:pt x="271" y="0"/>
                    <a:pt x="270" y="1"/>
                  </a:cubicBezTo>
                  <a:cubicBezTo>
                    <a:pt x="259" y="4"/>
                    <a:pt x="249" y="10"/>
                    <a:pt x="243" y="19"/>
                  </a:cubicBezTo>
                  <a:cubicBezTo>
                    <a:pt x="241" y="22"/>
                    <a:pt x="241" y="22"/>
                    <a:pt x="241" y="22"/>
                  </a:cubicBezTo>
                  <a:cubicBezTo>
                    <a:pt x="240" y="25"/>
                    <a:pt x="240" y="25"/>
                    <a:pt x="240" y="25"/>
                  </a:cubicBezTo>
                  <a:cubicBezTo>
                    <a:pt x="6" y="414"/>
                    <a:pt x="6" y="414"/>
                    <a:pt x="6" y="414"/>
                  </a:cubicBezTo>
                  <a:cubicBezTo>
                    <a:pt x="6" y="414"/>
                    <a:pt x="6" y="414"/>
                    <a:pt x="6" y="414"/>
                  </a:cubicBezTo>
                  <a:cubicBezTo>
                    <a:pt x="3" y="420"/>
                    <a:pt x="0" y="427"/>
                    <a:pt x="0" y="434"/>
                  </a:cubicBezTo>
                  <a:cubicBezTo>
                    <a:pt x="0" y="455"/>
                    <a:pt x="18" y="473"/>
                    <a:pt x="39" y="473"/>
                  </a:cubicBezTo>
                  <a:cubicBezTo>
                    <a:pt x="518" y="473"/>
                    <a:pt x="518" y="473"/>
                    <a:pt x="518" y="473"/>
                  </a:cubicBezTo>
                  <a:cubicBezTo>
                    <a:pt x="521" y="473"/>
                    <a:pt x="523" y="472"/>
                    <a:pt x="526" y="472"/>
                  </a:cubicBezTo>
                  <a:cubicBezTo>
                    <a:pt x="530" y="471"/>
                    <a:pt x="530" y="471"/>
                    <a:pt x="530" y="471"/>
                  </a:cubicBezTo>
                  <a:cubicBezTo>
                    <a:pt x="545" y="466"/>
                    <a:pt x="557" y="451"/>
                    <a:pt x="557" y="434"/>
                  </a:cubicBezTo>
                  <a:cubicBezTo>
                    <a:pt x="557" y="427"/>
                    <a:pt x="555" y="420"/>
                    <a:pt x="551" y="414"/>
                  </a:cubicBezTo>
                </a:path>
              </a:pathLst>
            </a:custGeom>
            <a:solidFill>
              <a:schemeClr val="tx2"/>
            </a:solidFill>
            <a:ln w="9525">
              <a:solidFill>
                <a:schemeClr val="tx2"/>
              </a:solidFill>
              <a:round/>
              <a:headEnd/>
              <a:tailEnd/>
            </a:ln>
          </p:spPr>
          <p:txBody>
            <a:bodyPr/>
            <a:lstStyle/>
            <a:p>
              <a:pPr defTabSz="609585" fontAlgn="base">
                <a:spcBef>
                  <a:spcPct val="0"/>
                </a:spcBef>
                <a:spcAft>
                  <a:spcPct val="0"/>
                </a:spcAft>
                <a:defRPr/>
              </a:pPr>
              <a:endParaRPr lang="en-US" sz="2400">
                <a:solidFill>
                  <a:srgbClr val="124191"/>
                </a:solidFill>
                <a:latin typeface="Arial" charset="0"/>
              </a:endParaRPr>
            </a:p>
          </p:txBody>
        </p:sp>
        <p:sp>
          <p:nvSpPr>
            <p:cNvPr id="172" name="Freeform 58">
              <a:extLst>
                <a:ext uri="{FF2B5EF4-FFF2-40B4-BE49-F238E27FC236}">
                  <a16:creationId xmlns:a16="http://schemas.microsoft.com/office/drawing/2014/main" id="{0CB5D231-40F8-4EB6-A261-0C6BDF40A3FA}"/>
                </a:ext>
              </a:extLst>
            </p:cNvPr>
            <p:cNvSpPr>
              <a:spLocks/>
            </p:cNvSpPr>
            <p:nvPr/>
          </p:nvSpPr>
          <p:spPr bwMode="auto">
            <a:xfrm>
              <a:off x="5424942" y="547646"/>
              <a:ext cx="610800" cy="250902"/>
            </a:xfrm>
            <a:custGeom>
              <a:avLst/>
              <a:gdLst>
                <a:gd name="T0" fmla="*/ 183 w 405"/>
                <a:gd name="T1" fmla="*/ 62 h 165"/>
                <a:gd name="T2" fmla="*/ 123 w 405"/>
                <a:gd name="T3" fmla="*/ 62 h 165"/>
                <a:gd name="T4" fmla="*/ 106 w 405"/>
                <a:gd name="T5" fmla="*/ 37 h 165"/>
                <a:gd name="T6" fmla="*/ 123 w 405"/>
                <a:gd name="T7" fmla="*/ 14 h 165"/>
                <a:gd name="T8" fmla="*/ 121 w 405"/>
                <a:gd name="T9" fmla="*/ 3 h 165"/>
                <a:gd name="T10" fmla="*/ 109 w 405"/>
                <a:gd name="T11" fmla="*/ 4 h 165"/>
                <a:gd name="T12" fmla="*/ 109 w 405"/>
                <a:gd name="T13" fmla="*/ 4 h 165"/>
                <a:gd name="T14" fmla="*/ 96 w 405"/>
                <a:gd name="T15" fmla="*/ 24 h 165"/>
                <a:gd name="T16" fmla="*/ 82 w 405"/>
                <a:gd name="T17" fmla="*/ 4 h 165"/>
                <a:gd name="T18" fmla="*/ 70 w 405"/>
                <a:gd name="T19" fmla="*/ 3 h 165"/>
                <a:gd name="T20" fmla="*/ 68 w 405"/>
                <a:gd name="T21" fmla="*/ 14 h 165"/>
                <a:gd name="T22" fmla="*/ 85 w 405"/>
                <a:gd name="T23" fmla="*/ 37 h 165"/>
                <a:gd name="T24" fmla="*/ 68 w 405"/>
                <a:gd name="T25" fmla="*/ 62 h 165"/>
                <a:gd name="T26" fmla="*/ 8 w 405"/>
                <a:gd name="T27" fmla="*/ 62 h 165"/>
                <a:gd name="T28" fmla="*/ 0 w 405"/>
                <a:gd name="T29" fmla="*/ 70 h 165"/>
                <a:gd name="T30" fmla="*/ 8 w 405"/>
                <a:gd name="T31" fmla="*/ 78 h 165"/>
                <a:gd name="T32" fmla="*/ 72 w 405"/>
                <a:gd name="T33" fmla="*/ 78 h 165"/>
                <a:gd name="T34" fmla="*/ 78 w 405"/>
                <a:gd name="T35" fmla="*/ 75 h 165"/>
                <a:gd name="T36" fmla="*/ 96 w 405"/>
                <a:gd name="T37" fmla="*/ 52 h 165"/>
                <a:gd name="T38" fmla="*/ 113 w 405"/>
                <a:gd name="T39" fmla="*/ 75 h 165"/>
                <a:gd name="T40" fmla="*/ 119 w 405"/>
                <a:gd name="T41" fmla="*/ 78 h 165"/>
                <a:gd name="T42" fmla="*/ 183 w 405"/>
                <a:gd name="T43" fmla="*/ 78 h 165"/>
                <a:gd name="T44" fmla="*/ 191 w 405"/>
                <a:gd name="T45" fmla="*/ 70 h 165"/>
                <a:gd name="T46" fmla="*/ 183 w 405"/>
                <a:gd name="T47" fmla="*/ 62 h 1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5"/>
                <a:gd name="T73" fmla="*/ 0 h 165"/>
                <a:gd name="T74" fmla="*/ 405 w 405"/>
                <a:gd name="T75" fmla="*/ 165 h 16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5" h="165">
                  <a:moveTo>
                    <a:pt x="387" y="131"/>
                  </a:moveTo>
                  <a:cubicBezTo>
                    <a:pt x="261" y="131"/>
                    <a:pt x="261" y="131"/>
                    <a:pt x="261" y="131"/>
                  </a:cubicBezTo>
                  <a:cubicBezTo>
                    <a:pt x="224" y="79"/>
                    <a:pt x="224" y="79"/>
                    <a:pt x="224" y="79"/>
                  </a:cubicBezTo>
                  <a:cubicBezTo>
                    <a:pt x="260" y="30"/>
                    <a:pt x="260" y="30"/>
                    <a:pt x="260" y="30"/>
                  </a:cubicBezTo>
                  <a:cubicBezTo>
                    <a:pt x="266" y="22"/>
                    <a:pt x="264" y="11"/>
                    <a:pt x="256" y="6"/>
                  </a:cubicBezTo>
                  <a:cubicBezTo>
                    <a:pt x="249" y="0"/>
                    <a:pt x="238" y="2"/>
                    <a:pt x="232" y="9"/>
                  </a:cubicBezTo>
                  <a:cubicBezTo>
                    <a:pt x="232" y="9"/>
                    <a:pt x="232" y="9"/>
                    <a:pt x="232" y="9"/>
                  </a:cubicBezTo>
                  <a:cubicBezTo>
                    <a:pt x="203" y="50"/>
                    <a:pt x="203" y="50"/>
                    <a:pt x="203" y="50"/>
                  </a:cubicBezTo>
                  <a:cubicBezTo>
                    <a:pt x="173" y="9"/>
                    <a:pt x="173" y="9"/>
                    <a:pt x="173" y="9"/>
                  </a:cubicBezTo>
                  <a:cubicBezTo>
                    <a:pt x="167" y="2"/>
                    <a:pt x="157" y="0"/>
                    <a:pt x="149" y="6"/>
                  </a:cubicBezTo>
                  <a:cubicBezTo>
                    <a:pt x="141" y="11"/>
                    <a:pt x="140" y="22"/>
                    <a:pt x="145" y="30"/>
                  </a:cubicBezTo>
                  <a:cubicBezTo>
                    <a:pt x="181" y="79"/>
                    <a:pt x="181" y="79"/>
                    <a:pt x="181" y="79"/>
                  </a:cubicBezTo>
                  <a:cubicBezTo>
                    <a:pt x="144" y="131"/>
                    <a:pt x="144" y="131"/>
                    <a:pt x="144" y="131"/>
                  </a:cubicBezTo>
                  <a:cubicBezTo>
                    <a:pt x="18" y="131"/>
                    <a:pt x="18" y="131"/>
                    <a:pt x="18" y="131"/>
                  </a:cubicBezTo>
                  <a:cubicBezTo>
                    <a:pt x="8" y="131"/>
                    <a:pt x="0" y="139"/>
                    <a:pt x="0" y="148"/>
                  </a:cubicBezTo>
                  <a:cubicBezTo>
                    <a:pt x="0" y="158"/>
                    <a:pt x="8" y="165"/>
                    <a:pt x="18" y="165"/>
                  </a:cubicBezTo>
                  <a:cubicBezTo>
                    <a:pt x="152" y="165"/>
                    <a:pt x="152" y="165"/>
                    <a:pt x="152" y="165"/>
                  </a:cubicBezTo>
                  <a:cubicBezTo>
                    <a:pt x="158" y="165"/>
                    <a:pt x="163" y="163"/>
                    <a:pt x="166" y="158"/>
                  </a:cubicBezTo>
                  <a:cubicBezTo>
                    <a:pt x="203" y="109"/>
                    <a:pt x="203" y="109"/>
                    <a:pt x="203" y="109"/>
                  </a:cubicBezTo>
                  <a:cubicBezTo>
                    <a:pt x="239" y="158"/>
                    <a:pt x="239" y="158"/>
                    <a:pt x="239" y="158"/>
                  </a:cubicBezTo>
                  <a:cubicBezTo>
                    <a:pt x="242" y="163"/>
                    <a:pt x="247" y="165"/>
                    <a:pt x="253" y="165"/>
                  </a:cubicBezTo>
                  <a:cubicBezTo>
                    <a:pt x="387" y="165"/>
                    <a:pt x="387" y="165"/>
                    <a:pt x="387" y="165"/>
                  </a:cubicBezTo>
                  <a:cubicBezTo>
                    <a:pt x="397" y="165"/>
                    <a:pt x="405" y="158"/>
                    <a:pt x="405" y="148"/>
                  </a:cubicBezTo>
                  <a:cubicBezTo>
                    <a:pt x="405" y="139"/>
                    <a:pt x="397" y="131"/>
                    <a:pt x="387" y="131"/>
                  </a:cubicBezTo>
                  <a:close/>
                </a:path>
              </a:pathLst>
            </a:custGeom>
            <a:solidFill>
              <a:srgbClr val="FFFFFF"/>
            </a:solidFill>
            <a:ln w="9525">
              <a:noFill/>
              <a:round/>
              <a:headEnd/>
              <a:tailEnd/>
            </a:ln>
          </p:spPr>
          <p:txBody>
            <a:bodyPr/>
            <a:lstStyle/>
            <a:p>
              <a:pPr defTabSz="609585" fontAlgn="base">
                <a:spcBef>
                  <a:spcPct val="0"/>
                </a:spcBef>
                <a:spcAft>
                  <a:spcPct val="0"/>
                </a:spcAft>
                <a:defRPr/>
              </a:pPr>
              <a:endParaRPr lang="en-US" sz="2400">
                <a:solidFill>
                  <a:srgbClr val="124191"/>
                </a:solidFill>
                <a:latin typeface="Arial" charset="0"/>
              </a:endParaRPr>
            </a:p>
          </p:txBody>
        </p:sp>
      </p:grpSp>
      <p:cxnSp>
        <p:nvCxnSpPr>
          <p:cNvPr id="129" name="Straight Connector 128">
            <a:extLst>
              <a:ext uri="{FF2B5EF4-FFF2-40B4-BE49-F238E27FC236}">
                <a16:creationId xmlns:a16="http://schemas.microsoft.com/office/drawing/2014/main" id="{F4F73C26-E401-4F63-817D-0900A7145058}"/>
              </a:ext>
            </a:extLst>
          </p:cNvPr>
          <p:cNvCxnSpPr>
            <a:cxnSpLocks/>
          </p:cNvCxnSpPr>
          <p:nvPr/>
        </p:nvCxnSpPr>
        <p:spPr>
          <a:xfrm>
            <a:off x="2962024" y="1797409"/>
            <a:ext cx="0" cy="4475748"/>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1EC90C1A-E7C4-4E4B-9A27-10BE6EACAE48}"/>
              </a:ext>
            </a:extLst>
          </p:cNvPr>
          <p:cNvCxnSpPr>
            <a:cxnSpLocks/>
          </p:cNvCxnSpPr>
          <p:nvPr/>
        </p:nvCxnSpPr>
        <p:spPr>
          <a:xfrm>
            <a:off x="829400" y="1797409"/>
            <a:ext cx="0" cy="4475748"/>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BB114285-CA29-4903-923B-2EF732E04632}"/>
              </a:ext>
            </a:extLst>
          </p:cNvPr>
          <p:cNvCxnSpPr>
            <a:cxnSpLocks/>
          </p:cNvCxnSpPr>
          <p:nvPr/>
        </p:nvCxnSpPr>
        <p:spPr>
          <a:xfrm>
            <a:off x="5081685" y="1800081"/>
            <a:ext cx="0" cy="4475748"/>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61399E63-0BC5-4C81-8352-3C3E576850B8}"/>
              </a:ext>
            </a:extLst>
          </p:cNvPr>
          <p:cNvCxnSpPr>
            <a:cxnSpLocks/>
          </p:cNvCxnSpPr>
          <p:nvPr/>
        </p:nvCxnSpPr>
        <p:spPr>
          <a:xfrm>
            <a:off x="7175076" y="1800081"/>
            <a:ext cx="0" cy="4475748"/>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EAB0C45B-E1DC-43E2-ACBB-1C918A726C06}"/>
              </a:ext>
            </a:extLst>
          </p:cNvPr>
          <p:cNvCxnSpPr>
            <a:cxnSpLocks/>
          </p:cNvCxnSpPr>
          <p:nvPr/>
        </p:nvCxnSpPr>
        <p:spPr>
          <a:xfrm>
            <a:off x="11440808" y="1789007"/>
            <a:ext cx="0" cy="4475748"/>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433A84AC-6A20-44D5-B4B1-387801938D6D}"/>
              </a:ext>
            </a:extLst>
          </p:cNvPr>
          <p:cNvCxnSpPr>
            <a:cxnSpLocks/>
          </p:cNvCxnSpPr>
          <p:nvPr/>
        </p:nvCxnSpPr>
        <p:spPr>
          <a:xfrm>
            <a:off x="9303935" y="1812701"/>
            <a:ext cx="0" cy="4475748"/>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0" name="TextBox 159">
            <a:extLst>
              <a:ext uri="{FF2B5EF4-FFF2-40B4-BE49-F238E27FC236}">
                <a16:creationId xmlns:a16="http://schemas.microsoft.com/office/drawing/2014/main" id="{B9B9D9A1-17D1-48FF-8CB3-AC4B62121FEF}"/>
              </a:ext>
            </a:extLst>
          </p:cNvPr>
          <p:cNvSpPr txBox="1"/>
          <p:nvPr/>
        </p:nvSpPr>
        <p:spPr>
          <a:xfrm>
            <a:off x="3032727" y="2139557"/>
            <a:ext cx="1995469" cy="235898"/>
          </a:xfrm>
          <a:prstGeom prst="rect">
            <a:avLst/>
          </a:prstGeom>
          <a:noFill/>
        </p:spPr>
        <p:txBody>
          <a:bodyPr wrap="square" rtlCol="0">
            <a:spAutoFit/>
          </a:bodyPr>
          <a:lstStyle/>
          <a:p>
            <a:pPr algn="ctr" defTabSz="609585" fontAlgn="base">
              <a:spcBef>
                <a:spcPct val="0"/>
              </a:spcBef>
              <a:spcAft>
                <a:spcPct val="0"/>
              </a:spcAft>
              <a:defRPr/>
            </a:pPr>
            <a:r>
              <a:rPr lang="en-US" sz="933">
                <a:solidFill>
                  <a:srgbClr val="000000"/>
                </a:solidFill>
                <a:latin typeface="Nokia Pure Text Light"/>
              </a:rPr>
              <a:t>X2AP:SgNB Addition Request</a:t>
            </a:r>
            <a:endParaRPr lang="pl-PL" sz="933" err="1">
              <a:solidFill>
                <a:srgbClr val="000000"/>
              </a:solidFill>
              <a:latin typeface="Nokia Pure Text Light"/>
            </a:endParaRPr>
          </a:p>
        </p:txBody>
      </p:sp>
      <p:cxnSp>
        <p:nvCxnSpPr>
          <p:cNvPr id="165" name="Straight Arrow Connector 164">
            <a:extLst>
              <a:ext uri="{FF2B5EF4-FFF2-40B4-BE49-F238E27FC236}">
                <a16:creationId xmlns:a16="http://schemas.microsoft.com/office/drawing/2014/main" id="{189EE3FB-5208-4ED3-AF21-6D39F2BE6D72}"/>
              </a:ext>
            </a:extLst>
          </p:cNvPr>
          <p:cNvCxnSpPr>
            <a:cxnSpLocks/>
          </p:cNvCxnSpPr>
          <p:nvPr/>
        </p:nvCxnSpPr>
        <p:spPr>
          <a:xfrm>
            <a:off x="2965829" y="2438381"/>
            <a:ext cx="2137980" cy="0"/>
          </a:xfrm>
          <a:prstGeom prst="straightConnector1">
            <a:avLst/>
          </a:prstGeom>
          <a:ln w="19050" cmpd="sng">
            <a:solidFill>
              <a:schemeClr val="accent3"/>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66" name="TextBox 165">
            <a:extLst>
              <a:ext uri="{FF2B5EF4-FFF2-40B4-BE49-F238E27FC236}">
                <a16:creationId xmlns:a16="http://schemas.microsoft.com/office/drawing/2014/main" id="{0B126CBF-2E39-4DD8-B894-7EBB11996964}"/>
              </a:ext>
            </a:extLst>
          </p:cNvPr>
          <p:cNvSpPr txBox="1"/>
          <p:nvPr/>
        </p:nvSpPr>
        <p:spPr>
          <a:xfrm>
            <a:off x="3019353" y="2511199"/>
            <a:ext cx="2539863" cy="235898"/>
          </a:xfrm>
          <a:prstGeom prst="rect">
            <a:avLst/>
          </a:prstGeom>
          <a:noFill/>
        </p:spPr>
        <p:txBody>
          <a:bodyPr wrap="square" rtlCol="0">
            <a:spAutoFit/>
          </a:bodyPr>
          <a:lstStyle/>
          <a:p>
            <a:pPr algn="ctr" defTabSz="609585" fontAlgn="base">
              <a:spcBef>
                <a:spcPct val="0"/>
              </a:spcBef>
              <a:spcAft>
                <a:spcPct val="0"/>
              </a:spcAft>
              <a:defRPr/>
            </a:pPr>
            <a:r>
              <a:rPr lang="en-US" sz="933">
                <a:solidFill>
                  <a:srgbClr val="000000"/>
                </a:solidFill>
                <a:latin typeface="Nokia Pure Text Light"/>
              </a:rPr>
              <a:t>X2AP:SgNB Addition Request Acknowledge</a:t>
            </a:r>
            <a:endParaRPr lang="pl-PL" sz="933" err="1">
              <a:solidFill>
                <a:srgbClr val="000000"/>
              </a:solidFill>
              <a:latin typeface="Nokia Pure Text Light"/>
            </a:endParaRPr>
          </a:p>
        </p:txBody>
      </p:sp>
      <p:cxnSp>
        <p:nvCxnSpPr>
          <p:cNvPr id="167" name="Straight Arrow Connector 166">
            <a:extLst>
              <a:ext uri="{FF2B5EF4-FFF2-40B4-BE49-F238E27FC236}">
                <a16:creationId xmlns:a16="http://schemas.microsoft.com/office/drawing/2014/main" id="{F7B1A303-0437-4ADC-B598-4A4785D2EFE0}"/>
              </a:ext>
            </a:extLst>
          </p:cNvPr>
          <p:cNvCxnSpPr>
            <a:cxnSpLocks/>
          </p:cNvCxnSpPr>
          <p:nvPr/>
        </p:nvCxnSpPr>
        <p:spPr>
          <a:xfrm>
            <a:off x="2952455" y="2810024"/>
            <a:ext cx="2137980" cy="0"/>
          </a:xfrm>
          <a:prstGeom prst="straightConnector1">
            <a:avLst/>
          </a:prstGeom>
          <a:ln w="19050" cmpd="sng">
            <a:solidFill>
              <a:schemeClr val="accent3"/>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8" name="TextBox 167">
            <a:extLst>
              <a:ext uri="{FF2B5EF4-FFF2-40B4-BE49-F238E27FC236}">
                <a16:creationId xmlns:a16="http://schemas.microsoft.com/office/drawing/2014/main" id="{83E91FA5-B413-40A5-A6B2-9C021400E109}"/>
              </a:ext>
            </a:extLst>
          </p:cNvPr>
          <p:cNvSpPr txBox="1"/>
          <p:nvPr/>
        </p:nvSpPr>
        <p:spPr>
          <a:xfrm>
            <a:off x="900103" y="2611575"/>
            <a:ext cx="1995469" cy="235898"/>
          </a:xfrm>
          <a:prstGeom prst="rect">
            <a:avLst/>
          </a:prstGeom>
          <a:noFill/>
        </p:spPr>
        <p:txBody>
          <a:bodyPr wrap="square" rtlCol="0">
            <a:spAutoFit/>
          </a:bodyPr>
          <a:lstStyle/>
          <a:p>
            <a:pPr algn="ctr" defTabSz="609585" fontAlgn="base">
              <a:spcBef>
                <a:spcPct val="0"/>
              </a:spcBef>
              <a:spcAft>
                <a:spcPct val="0"/>
              </a:spcAft>
              <a:defRPr/>
            </a:pPr>
            <a:r>
              <a:rPr lang="en-US" sz="933">
                <a:solidFill>
                  <a:srgbClr val="000000"/>
                </a:solidFill>
                <a:latin typeface="Nokia Pure Text Light"/>
              </a:rPr>
              <a:t>RRC Connection Reconfiguration</a:t>
            </a:r>
            <a:endParaRPr lang="pl-PL" sz="933" err="1">
              <a:solidFill>
                <a:srgbClr val="000000"/>
              </a:solidFill>
              <a:latin typeface="Nokia Pure Text Light"/>
            </a:endParaRPr>
          </a:p>
        </p:txBody>
      </p:sp>
      <p:cxnSp>
        <p:nvCxnSpPr>
          <p:cNvPr id="177" name="Straight Arrow Connector 176">
            <a:extLst>
              <a:ext uri="{FF2B5EF4-FFF2-40B4-BE49-F238E27FC236}">
                <a16:creationId xmlns:a16="http://schemas.microsoft.com/office/drawing/2014/main" id="{8E780F3F-C467-4C14-976B-A5580F23944E}"/>
              </a:ext>
            </a:extLst>
          </p:cNvPr>
          <p:cNvCxnSpPr>
            <a:cxnSpLocks/>
          </p:cNvCxnSpPr>
          <p:nvPr/>
        </p:nvCxnSpPr>
        <p:spPr>
          <a:xfrm>
            <a:off x="817162" y="2910400"/>
            <a:ext cx="2132625" cy="0"/>
          </a:xfrm>
          <a:prstGeom prst="straightConnector1">
            <a:avLst/>
          </a:prstGeom>
          <a:ln w="19050" cmpd="sng">
            <a:solidFill>
              <a:schemeClr val="accent3"/>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8" name="TextBox 177">
            <a:extLst>
              <a:ext uri="{FF2B5EF4-FFF2-40B4-BE49-F238E27FC236}">
                <a16:creationId xmlns:a16="http://schemas.microsoft.com/office/drawing/2014/main" id="{6A53DD8C-F309-4EFF-9B1E-E0CEC273BA3A}"/>
              </a:ext>
            </a:extLst>
          </p:cNvPr>
          <p:cNvSpPr txBox="1"/>
          <p:nvPr/>
        </p:nvSpPr>
        <p:spPr>
          <a:xfrm>
            <a:off x="830581" y="2967177"/>
            <a:ext cx="2704808" cy="235898"/>
          </a:xfrm>
          <a:prstGeom prst="rect">
            <a:avLst/>
          </a:prstGeom>
          <a:noFill/>
        </p:spPr>
        <p:txBody>
          <a:bodyPr wrap="square" rtlCol="0">
            <a:spAutoFit/>
          </a:bodyPr>
          <a:lstStyle/>
          <a:p>
            <a:pPr algn="ctr" defTabSz="609585" fontAlgn="base">
              <a:spcBef>
                <a:spcPct val="0"/>
              </a:spcBef>
              <a:spcAft>
                <a:spcPct val="0"/>
              </a:spcAft>
              <a:defRPr/>
            </a:pPr>
            <a:r>
              <a:rPr lang="en-US" sz="933">
                <a:solidFill>
                  <a:srgbClr val="000000"/>
                </a:solidFill>
                <a:latin typeface="Nokia Pure Text Light"/>
              </a:rPr>
              <a:t>RRC Connection Reconfiguration Complete</a:t>
            </a:r>
            <a:endParaRPr lang="pl-PL" sz="933" err="1">
              <a:solidFill>
                <a:srgbClr val="000000"/>
              </a:solidFill>
              <a:latin typeface="Nokia Pure Text Light"/>
            </a:endParaRPr>
          </a:p>
        </p:txBody>
      </p:sp>
      <p:cxnSp>
        <p:nvCxnSpPr>
          <p:cNvPr id="179" name="Straight Arrow Connector 178">
            <a:extLst>
              <a:ext uri="{FF2B5EF4-FFF2-40B4-BE49-F238E27FC236}">
                <a16:creationId xmlns:a16="http://schemas.microsoft.com/office/drawing/2014/main" id="{DAF3F089-56C9-4DAF-B88B-F1EC59CC612B}"/>
              </a:ext>
            </a:extLst>
          </p:cNvPr>
          <p:cNvCxnSpPr>
            <a:cxnSpLocks/>
          </p:cNvCxnSpPr>
          <p:nvPr/>
        </p:nvCxnSpPr>
        <p:spPr>
          <a:xfrm>
            <a:off x="827854" y="3266001"/>
            <a:ext cx="2132625" cy="0"/>
          </a:xfrm>
          <a:prstGeom prst="straightConnector1">
            <a:avLst/>
          </a:prstGeom>
          <a:ln w="19050" cmpd="sng">
            <a:solidFill>
              <a:schemeClr val="accent3"/>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A383F11B-0432-4E16-86DE-91704B188546}"/>
              </a:ext>
            </a:extLst>
          </p:cNvPr>
          <p:cNvSpPr txBox="1"/>
          <p:nvPr/>
        </p:nvSpPr>
        <p:spPr>
          <a:xfrm>
            <a:off x="3019358" y="3123049"/>
            <a:ext cx="2356517" cy="235898"/>
          </a:xfrm>
          <a:prstGeom prst="rect">
            <a:avLst/>
          </a:prstGeom>
          <a:noFill/>
        </p:spPr>
        <p:txBody>
          <a:bodyPr wrap="square" rtlCol="0">
            <a:spAutoFit/>
          </a:bodyPr>
          <a:lstStyle/>
          <a:p>
            <a:pPr algn="ctr" defTabSz="609585" fontAlgn="base">
              <a:spcBef>
                <a:spcPct val="0"/>
              </a:spcBef>
              <a:spcAft>
                <a:spcPct val="0"/>
              </a:spcAft>
              <a:defRPr/>
            </a:pPr>
            <a:r>
              <a:rPr lang="en-US" sz="933">
                <a:solidFill>
                  <a:srgbClr val="000000"/>
                </a:solidFill>
                <a:latin typeface="Nokia Pure Text Light"/>
              </a:rPr>
              <a:t>X2AP:SgNB Reconfiguration Complete</a:t>
            </a:r>
            <a:endParaRPr lang="pl-PL" sz="933" err="1">
              <a:solidFill>
                <a:srgbClr val="000000"/>
              </a:solidFill>
              <a:latin typeface="Nokia Pure Text Light"/>
            </a:endParaRPr>
          </a:p>
        </p:txBody>
      </p:sp>
      <p:cxnSp>
        <p:nvCxnSpPr>
          <p:cNvPr id="181" name="Straight Arrow Connector 180">
            <a:extLst>
              <a:ext uri="{FF2B5EF4-FFF2-40B4-BE49-F238E27FC236}">
                <a16:creationId xmlns:a16="http://schemas.microsoft.com/office/drawing/2014/main" id="{F4DEC3F4-3EE6-48CF-9714-8AD20C74E31F}"/>
              </a:ext>
            </a:extLst>
          </p:cNvPr>
          <p:cNvCxnSpPr>
            <a:cxnSpLocks/>
          </p:cNvCxnSpPr>
          <p:nvPr/>
        </p:nvCxnSpPr>
        <p:spPr>
          <a:xfrm>
            <a:off x="2952459" y="3395561"/>
            <a:ext cx="2137980" cy="0"/>
          </a:xfrm>
          <a:prstGeom prst="straightConnector1">
            <a:avLst/>
          </a:prstGeom>
          <a:ln w="19050" cmpd="sng">
            <a:solidFill>
              <a:schemeClr val="accent3"/>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82" name="TextBox 181">
            <a:extLst>
              <a:ext uri="{FF2B5EF4-FFF2-40B4-BE49-F238E27FC236}">
                <a16:creationId xmlns:a16="http://schemas.microsoft.com/office/drawing/2014/main" id="{768E8D76-D50B-40E8-AF1A-EF0A0E71A5B2}"/>
              </a:ext>
            </a:extLst>
          </p:cNvPr>
          <p:cNvSpPr txBox="1"/>
          <p:nvPr/>
        </p:nvSpPr>
        <p:spPr>
          <a:xfrm>
            <a:off x="3022030" y="3476404"/>
            <a:ext cx="1995469" cy="235898"/>
          </a:xfrm>
          <a:prstGeom prst="rect">
            <a:avLst/>
          </a:prstGeom>
          <a:noFill/>
        </p:spPr>
        <p:txBody>
          <a:bodyPr wrap="square" rtlCol="0">
            <a:spAutoFit/>
          </a:bodyPr>
          <a:lstStyle/>
          <a:p>
            <a:pPr algn="ctr" defTabSz="609585" fontAlgn="base">
              <a:spcBef>
                <a:spcPct val="0"/>
              </a:spcBef>
              <a:spcAft>
                <a:spcPct val="0"/>
              </a:spcAft>
              <a:defRPr/>
            </a:pPr>
            <a:r>
              <a:rPr lang="en-US" sz="933">
                <a:solidFill>
                  <a:srgbClr val="000000"/>
                </a:solidFill>
                <a:latin typeface="Nokia Pure Text Light"/>
              </a:rPr>
              <a:t>X2AP:SN Status Transfer</a:t>
            </a:r>
            <a:endParaRPr lang="pl-PL" sz="933" err="1">
              <a:solidFill>
                <a:srgbClr val="000000"/>
              </a:solidFill>
              <a:latin typeface="Nokia Pure Text Light"/>
            </a:endParaRPr>
          </a:p>
        </p:txBody>
      </p:sp>
      <p:sp>
        <p:nvSpPr>
          <p:cNvPr id="184" name="Rectangle 183">
            <a:extLst>
              <a:ext uri="{FF2B5EF4-FFF2-40B4-BE49-F238E27FC236}">
                <a16:creationId xmlns:a16="http://schemas.microsoft.com/office/drawing/2014/main" id="{3A6F2691-6640-4FA6-9EB1-F2E64645AA93}"/>
              </a:ext>
            </a:extLst>
          </p:cNvPr>
          <p:cNvSpPr/>
          <p:nvPr/>
        </p:nvSpPr>
        <p:spPr>
          <a:xfrm>
            <a:off x="519735" y="4329027"/>
            <a:ext cx="4797716" cy="253152"/>
          </a:xfrm>
          <a:prstGeom prst="rect">
            <a:avLst/>
          </a:prstGeom>
          <a:solidFill>
            <a:srgbClr val="001135"/>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sp>
        <p:nvSpPr>
          <p:cNvPr id="185" name="TextBox 184">
            <a:extLst>
              <a:ext uri="{FF2B5EF4-FFF2-40B4-BE49-F238E27FC236}">
                <a16:creationId xmlns:a16="http://schemas.microsoft.com/office/drawing/2014/main" id="{2CD5917B-DCAE-4FC6-9DB8-4FDC291C85C8}"/>
              </a:ext>
            </a:extLst>
          </p:cNvPr>
          <p:cNvSpPr txBox="1"/>
          <p:nvPr/>
        </p:nvSpPr>
        <p:spPr>
          <a:xfrm>
            <a:off x="1115655" y="4329775"/>
            <a:ext cx="3655168" cy="235898"/>
          </a:xfrm>
          <a:prstGeom prst="rect">
            <a:avLst/>
          </a:prstGeom>
          <a:noFill/>
        </p:spPr>
        <p:txBody>
          <a:bodyPr wrap="none" rtlCol="0">
            <a:spAutoFit/>
          </a:bodyPr>
          <a:lstStyle/>
          <a:p>
            <a:pPr defTabSz="609585" fontAlgn="base">
              <a:spcBef>
                <a:spcPct val="0"/>
              </a:spcBef>
              <a:spcAft>
                <a:spcPct val="0"/>
              </a:spcAft>
              <a:defRPr/>
            </a:pPr>
            <a:r>
              <a:rPr lang="en-US" sz="933" b="1">
                <a:solidFill>
                  <a:srgbClr val="FFFFFF"/>
                </a:solidFill>
                <a:latin typeface="Nokia Pure Text Light"/>
              </a:rPr>
              <a:t>5G Cell detection (PSS and SSS) and 5G System Information decoding</a:t>
            </a:r>
          </a:p>
        </p:txBody>
      </p:sp>
      <p:sp>
        <p:nvSpPr>
          <p:cNvPr id="186" name="Rectangle 185">
            <a:extLst>
              <a:ext uri="{FF2B5EF4-FFF2-40B4-BE49-F238E27FC236}">
                <a16:creationId xmlns:a16="http://schemas.microsoft.com/office/drawing/2014/main" id="{77CDC8D7-D919-4DA1-B8E8-C4BDB83FF8B1}"/>
              </a:ext>
            </a:extLst>
          </p:cNvPr>
          <p:cNvSpPr/>
          <p:nvPr/>
        </p:nvSpPr>
        <p:spPr>
          <a:xfrm>
            <a:off x="524259" y="4661553"/>
            <a:ext cx="4797716" cy="265004"/>
          </a:xfrm>
          <a:prstGeom prst="rect">
            <a:avLst/>
          </a:prstGeom>
          <a:solidFill>
            <a:srgbClr val="001135"/>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sp>
        <p:nvSpPr>
          <p:cNvPr id="187" name="TextBox 186">
            <a:extLst>
              <a:ext uri="{FF2B5EF4-FFF2-40B4-BE49-F238E27FC236}">
                <a16:creationId xmlns:a16="http://schemas.microsoft.com/office/drawing/2014/main" id="{6F005C07-AFD1-472B-B216-5DA346DC2D94}"/>
              </a:ext>
            </a:extLst>
          </p:cNvPr>
          <p:cNvSpPr txBox="1"/>
          <p:nvPr/>
        </p:nvSpPr>
        <p:spPr>
          <a:xfrm>
            <a:off x="1120179" y="4654281"/>
            <a:ext cx="1401346" cy="235898"/>
          </a:xfrm>
          <a:prstGeom prst="rect">
            <a:avLst/>
          </a:prstGeom>
          <a:noFill/>
        </p:spPr>
        <p:txBody>
          <a:bodyPr wrap="none" rtlCol="0">
            <a:spAutoFit/>
          </a:bodyPr>
          <a:lstStyle/>
          <a:p>
            <a:pPr defTabSz="609585" fontAlgn="base">
              <a:spcBef>
                <a:spcPct val="0"/>
              </a:spcBef>
              <a:spcAft>
                <a:spcPct val="0"/>
              </a:spcAft>
              <a:defRPr/>
            </a:pPr>
            <a:r>
              <a:rPr lang="en-US" sz="933" b="1">
                <a:solidFill>
                  <a:srgbClr val="FFFFFF"/>
                </a:solidFill>
                <a:latin typeface="Nokia Pure Text Light"/>
              </a:rPr>
              <a:t>Random Access over 5G</a:t>
            </a:r>
          </a:p>
        </p:txBody>
      </p:sp>
      <p:cxnSp>
        <p:nvCxnSpPr>
          <p:cNvPr id="188" name="Straight Arrow Connector 187">
            <a:extLst>
              <a:ext uri="{FF2B5EF4-FFF2-40B4-BE49-F238E27FC236}">
                <a16:creationId xmlns:a16="http://schemas.microsoft.com/office/drawing/2014/main" id="{1D2897C7-C355-4AE6-9549-47E2AB2D65C4}"/>
              </a:ext>
            </a:extLst>
          </p:cNvPr>
          <p:cNvCxnSpPr>
            <a:cxnSpLocks/>
          </p:cNvCxnSpPr>
          <p:nvPr/>
        </p:nvCxnSpPr>
        <p:spPr>
          <a:xfrm>
            <a:off x="2965828" y="5172889"/>
            <a:ext cx="4209248" cy="0"/>
          </a:xfrm>
          <a:prstGeom prst="straightConnector1">
            <a:avLst/>
          </a:prstGeom>
          <a:ln w="19050" cmpd="sng">
            <a:solidFill>
              <a:schemeClr val="accent3"/>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1E3E5132-0160-450D-B722-5E989DB0CBF1}"/>
              </a:ext>
            </a:extLst>
          </p:cNvPr>
          <p:cNvSpPr txBox="1"/>
          <p:nvPr/>
        </p:nvSpPr>
        <p:spPr>
          <a:xfrm>
            <a:off x="4017088" y="4914858"/>
            <a:ext cx="2113997" cy="235898"/>
          </a:xfrm>
          <a:prstGeom prst="rect">
            <a:avLst/>
          </a:prstGeom>
          <a:noFill/>
        </p:spPr>
        <p:txBody>
          <a:bodyPr wrap="square" rtlCol="0">
            <a:spAutoFit/>
          </a:bodyPr>
          <a:lstStyle/>
          <a:p>
            <a:pPr algn="ctr" defTabSz="609585" fontAlgn="base">
              <a:spcBef>
                <a:spcPct val="0"/>
              </a:spcBef>
              <a:spcAft>
                <a:spcPct val="0"/>
              </a:spcAft>
              <a:defRPr/>
            </a:pPr>
            <a:r>
              <a:rPr lang="en-US" sz="933">
                <a:solidFill>
                  <a:srgbClr val="000000"/>
                </a:solidFill>
                <a:latin typeface="Nokia Pure Text Light"/>
              </a:rPr>
              <a:t>S1AP:E-RAB Modification Indication</a:t>
            </a:r>
            <a:endParaRPr lang="pl-PL" sz="933" err="1">
              <a:solidFill>
                <a:srgbClr val="000000"/>
              </a:solidFill>
              <a:latin typeface="Nokia Pure Text Light"/>
            </a:endParaRPr>
          </a:p>
        </p:txBody>
      </p:sp>
      <p:sp>
        <p:nvSpPr>
          <p:cNvPr id="191" name="TextBox 190">
            <a:extLst>
              <a:ext uri="{FF2B5EF4-FFF2-40B4-BE49-F238E27FC236}">
                <a16:creationId xmlns:a16="http://schemas.microsoft.com/office/drawing/2014/main" id="{A5E35248-9C91-4EFC-988E-86319634EAF2}"/>
              </a:ext>
            </a:extLst>
          </p:cNvPr>
          <p:cNvSpPr txBox="1"/>
          <p:nvPr/>
        </p:nvSpPr>
        <p:spPr>
          <a:xfrm>
            <a:off x="4017087" y="5458975"/>
            <a:ext cx="2184167" cy="235898"/>
          </a:xfrm>
          <a:prstGeom prst="rect">
            <a:avLst/>
          </a:prstGeom>
          <a:noFill/>
        </p:spPr>
        <p:txBody>
          <a:bodyPr wrap="square" rtlCol="0">
            <a:spAutoFit/>
          </a:bodyPr>
          <a:lstStyle/>
          <a:p>
            <a:pPr algn="ctr" defTabSz="609585" fontAlgn="base">
              <a:spcBef>
                <a:spcPct val="0"/>
              </a:spcBef>
              <a:spcAft>
                <a:spcPct val="0"/>
              </a:spcAft>
              <a:defRPr/>
            </a:pPr>
            <a:r>
              <a:rPr lang="en-US" sz="933">
                <a:solidFill>
                  <a:srgbClr val="000000"/>
                </a:solidFill>
                <a:latin typeface="Nokia Pure Text Light"/>
              </a:rPr>
              <a:t>S1AP:E-RAB Modification Confirm</a:t>
            </a:r>
            <a:endParaRPr lang="pl-PL" sz="933" err="1">
              <a:solidFill>
                <a:srgbClr val="000000"/>
              </a:solidFill>
              <a:latin typeface="Nokia Pure Text Light"/>
            </a:endParaRPr>
          </a:p>
        </p:txBody>
      </p:sp>
      <p:sp>
        <p:nvSpPr>
          <p:cNvPr id="192" name="TextBox 191">
            <a:extLst>
              <a:ext uri="{FF2B5EF4-FFF2-40B4-BE49-F238E27FC236}">
                <a16:creationId xmlns:a16="http://schemas.microsoft.com/office/drawing/2014/main" id="{D4233E32-6B62-4F9E-AF0C-C8161E876E5F}"/>
              </a:ext>
            </a:extLst>
          </p:cNvPr>
          <p:cNvSpPr txBox="1"/>
          <p:nvPr/>
        </p:nvSpPr>
        <p:spPr>
          <a:xfrm>
            <a:off x="7241975" y="4961343"/>
            <a:ext cx="1995469" cy="235898"/>
          </a:xfrm>
          <a:prstGeom prst="rect">
            <a:avLst/>
          </a:prstGeom>
          <a:noFill/>
        </p:spPr>
        <p:txBody>
          <a:bodyPr wrap="square" rtlCol="0">
            <a:spAutoFit/>
          </a:bodyPr>
          <a:lstStyle/>
          <a:p>
            <a:pPr algn="ctr" defTabSz="609585" fontAlgn="base">
              <a:spcBef>
                <a:spcPct val="0"/>
              </a:spcBef>
              <a:spcAft>
                <a:spcPct val="0"/>
              </a:spcAft>
              <a:defRPr/>
            </a:pPr>
            <a:r>
              <a:rPr lang="en-US" sz="933" err="1">
                <a:solidFill>
                  <a:srgbClr val="000000"/>
                </a:solidFill>
                <a:latin typeface="Nokia Pure Text Light"/>
              </a:rPr>
              <a:t>GTP:Modify</a:t>
            </a:r>
            <a:r>
              <a:rPr lang="en-US" sz="933">
                <a:solidFill>
                  <a:srgbClr val="000000"/>
                </a:solidFill>
                <a:latin typeface="Nokia Pure Text Light"/>
              </a:rPr>
              <a:t> Bearer Request</a:t>
            </a:r>
            <a:endParaRPr lang="pl-PL" sz="933" err="1">
              <a:solidFill>
                <a:srgbClr val="000000"/>
              </a:solidFill>
              <a:latin typeface="Nokia Pure Text Light"/>
            </a:endParaRPr>
          </a:p>
        </p:txBody>
      </p:sp>
      <p:cxnSp>
        <p:nvCxnSpPr>
          <p:cNvPr id="193" name="Straight Arrow Connector 192">
            <a:extLst>
              <a:ext uri="{FF2B5EF4-FFF2-40B4-BE49-F238E27FC236}">
                <a16:creationId xmlns:a16="http://schemas.microsoft.com/office/drawing/2014/main" id="{5994893A-D041-457B-8D6B-D7E721D0F5B1}"/>
              </a:ext>
            </a:extLst>
          </p:cNvPr>
          <p:cNvCxnSpPr>
            <a:cxnSpLocks/>
          </p:cNvCxnSpPr>
          <p:nvPr/>
        </p:nvCxnSpPr>
        <p:spPr>
          <a:xfrm>
            <a:off x="7175077" y="5260168"/>
            <a:ext cx="2137980" cy="0"/>
          </a:xfrm>
          <a:prstGeom prst="straightConnector1">
            <a:avLst/>
          </a:prstGeom>
          <a:ln w="19050" cmpd="sng">
            <a:solidFill>
              <a:schemeClr val="accent3"/>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94" name="TextBox 193">
            <a:extLst>
              <a:ext uri="{FF2B5EF4-FFF2-40B4-BE49-F238E27FC236}">
                <a16:creationId xmlns:a16="http://schemas.microsoft.com/office/drawing/2014/main" id="{9ED8D53B-5362-4839-9F9C-FBBEE166DAD2}"/>
              </a:ext>
            </a:extLst>
          </p:cNvPr>
          <p:cNvSpPr txBox="1"/>
          <p:nvPr/>
        </p:nvSpPr>
        <p:spPr>
          <a:xfrm>
            <a:off x="7251172" y="5320197"/>
            <a:ext cx="1995469" cy="235898"/>
          </a:xfrm>
          <a:prstGeom prst="rect">
            <a:avLst/>
          </a:prstGeom>
          <a:noFill/>
        </p:spPr>
        <p:txBody>
          <a:bodyPr wrap="square" rtlCol="0">
            <a:spAutoFit/>
          </a:bodyPr>
          <a:lstStyle/>
          <a:p>
            <a:pPr algn="ctr" defTabSz="609585" fontAlgn="base">
              <a:spcBef>
                <a:spcPct val="0"/>
              </a:spcBef>
              <a:spcAft>
                <a:spcPct val="0"/>
              </a:spcAft>
              <a:defRPr/>
            </a:pPr>
            <a:r>
              <a:rPr lang="en-US" sz="933" err="1">
                <a:solidFill>
                  <a:srgbClr val="000000"/>
                </a:solidFill>
                <a:latin typeface="Nokia Pure Text Light"/>
              </a:rPr>
              <a:t>GTP:Modify</a:t>
            </a:r>
            <a:r>
              <a:rPr lang="en-US" sz="933">
                <a:solidFill>
                  <a:srgbClr val="000000"/>
                </a:solidFill>
                <a:latin typeface="Nokia Pure Text Light"/>
              </a:rPr>
              <a:t> Bearer Response</a:t>
            </a:r>
            <a:endParaRPr lang="pl-PL" sz="933" err="1">
              <a:solidFill>
                <a:srgbClr val="000000"/>
              </a:solidFill>
              <a:latin typeface="Nokia Pure Text Light"/>
            </a:endParaRPr>
          </a:p>
        </p:txBody>
      </p:sp>
      <p:cxnSp>
        <p:nvCxnSpPr>
          <p:cNvPr id="195" name="Straight Arrow Connector 194">
            <a:extLst>
              <a:ext uri="{FF2B5EF4-FFF2-40B4-BE49-F238E27FC236}">
                <a16:creationId xmlns:a16="http://schemas.microsoft.com/office/drawing/2014/main" id="{8D169E0C-74BC-4343-8290-AB0F4F235E60}"/>
              </a:ext>
            </a:extLst>
          </p:cNvPr>
          <p:cNvCxnSpPr>
            <a:cxnSpLocks/>
          </p:cNvCxnSpPr>
          <p:nvPr/>
        </p:nvCxnSpPr>
        <p:spPr>
          <a:xfrm>
            <a:off x="7168231" y="5619021"/>
            <a:ext cx="2137980" cy="0"/>
          </a:xfrm>
          <a:prstGeom prst="straightConnector1">
            <a:avLst/>
          </a:prstGeom>
          <a:ln w="19050" cmpd="sng">
            <a:solidFill>
              <a:schemeClr val="accent3"/>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7" name="Straight Arrow Connector 136">
            <a:extLst>
              <a:ext uri="{FF2B5EF4-FFF2-40B4-BE49-F238E27FC236}">
                <a16:creationId xmlns:a16="http://schemas.microsoft.com/office/drawing/2014/main" id="{7B2A1A6C-EDFA-4CB6-8F7D-BF69818F53D0}"/>
              </a:ext>
            </a:extLst>
          </p:cNvPr>
          <p:cNvCxnSpPr>
            <a:cxnSpLocks/>
          </p:cNvCxnSpPr>
          <p:nvPr/>
        </p:nvCxnSpPr>
        <p:spPr>
          <a:xfrm>
            <a:off x="2952455" y="3743145"/>
            <a:ext cx="2137980" cy="0"/>
          </a:xfrm>
          <a:prstGeom prst="straightConnector1">
            <a:avLst/>
          </a:prstGeom>
          <a:ln w="19050" cmpd="sng">
            <a:solidFill>
              <a:schemeClr val="accent3"/>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a:extLst>
              <a:ext uri="{FF2B5EF4-FFF2-40B4-BE49-F238E27FC236}">
                <a16:creationId xmlns:a16="http://schemas.microsoft.com/office/drawing/2014/main" id="{C35A2A38-4F5C-4E98-8537-A9F06200974A}"/>
              </a:ext>
            </a:extLst>
          </p:cNvPr>
          <p:cNvCxnSpPr>
            <a:cxnSpLocks/>
          </p:cNvCxnSpPr>
          <p:nvPr/>
        </p:nvCxnSpPr>
        <p:spPr>
          <a:xfrm>
            <a:off x="2976996" y="5725715"/>
            <a:ext cx="4209248" cy="0"/>
          </a:xfrm>
          <a:prstGeom prst="straightConnector1">
            <a:avLst/>
          </a:prstGeom>
          <a:ln w="19050" cmpd="sng">
            <a:solidFill>
              <a:schemeClr val="accent3"/>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C7B5824D-3B81-4ED1-9531-54D37389775D}"/>
              </a:ext>
            </a:extLst>
          </p:cNvPr>
          <p:cNvCxnSpPr>
            <a:cxnSpLocks/>
          </p:cNvCxnSpPr>
          <p:nvPr/>
        </p:nvCxnSpPr>
        <p:spPr>
          <a:xfrm>
            <a:off x="2965732" y="2009774"/>
            <a:ext cx="6338203" cy="3173"/>
          </a:xfrm>
          <a:prstGeom prst="straightConnector1">
            <a:avLst/>
          </a:prstGeom>
          <a:ln w="9525" cmpd="sng">
            <a:solidFill>
              <a:schemeClr val="tx1">
                <a:lumMod val="50000"/>
              </a:schemeClr>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 name="Freeform: Shape 7">
            <a:extLst>
              <a:ext uri="{FF2B5EF4-FFF2-40B4-BE49-F238E27FC236}">
                <a16:creationId xmlns:a16="http://schemas.microsoft.com/office/drawing/2014/main" id="{25A82CC7-2484-4A12-9415-B4062DF4DF8E}"/>
              </a:ext>
            </a:extLst>
          </p:cNvPr>
          <p:cNvSpPr/>
          <p:nvPr/>
        </p:nvSpPr>
        <p:spPr>
          <a:xfrm>
            <a:off x="2611372" y="3870251"/>
            <a:ext cx="209800" cy="85061"/>
          </a:xfrm>
          <a:custGeom>
            <a:avLst/>
            <a:gdLst>
              <a:gd name="connsiteX0" fmla="*/ 157350 w 157350"/>
              <a:gd name="connsiteY0" fmla="*/ 0 h 63796"/>
              <a:gd name="connsiteX1" fmla="*/ 8494 w 157350"/>
              <a:gd name="connsiteY1" fmla="*/ 10633 h 63796"/>
              <a:gd name="connsiteX2" fmla="*/ 29759 w 157350"/>
              <a:gd name="connsiteY2" fmla="*/ 63796 h 63796"/>
            </a:gdLst>
            <a:ahLst/>
            <a:cxnLst>
              <a:cxn ang="0">
                <a:pos x="connsiteX0" y="connsiteY0"/>
              </a:cxn>
              <a:cxn ang="0">
                <a:pos x="connsiteX1" y="connsiteY1"/>
              </a:cxn>
              <a:cxn ang="0">
                <a:pos x="connsiteX2" y="connsiteY2"/>
              </a:cxn>
            </a:cxnLst>
            <a:rect l="l" t="t" r="r" b="b"/>
            <a:pathLst>
              <a:path w="157350" h="63796">
                <a:moveTo>
                  <a:pt x="157350" y="0"/>
                </a:moveTo>
                <a:cubicBezTo>
                  <a:pt x="93554" y="0"/>
                  <a:pt x="29759" y="0"/>
                  <a:pt x="8494" y="10633"/>
                </a:cubicBezTo>
                <a:cubicBezTo>
                  <a:pt x="-12771" y="21266"/>
                  <a:pt x="10266" y="54936"/>
                  <a:pt x="29759" y="63796"/>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cxnSp>
        <p:nvCxnSpPr>
          <p:cNvPr id="175" name="Straight Arrow Connector 174">
            <a:extLst>
              <a:ext uri="{FF2B5EF4-FFF2-40B4-BE49-F238E27FC236}">
                <a16:creationId xmlns:a16="http://schemas.microsoft.com/office/drawing/2014/main" id="{D099ADC3-700B-4789-94E2-F65AF73E3E61}"/>
              </a:ext>
            </a:extLst>
          </p:cNvPr>
          <p:cNvCxnSpPr>
            <a:cxnSpLocks/>
          </p:cNvCxnSpPr>
          <p:nvPr/>
        </p:nvCxnSpPr>
        <p:spPr>
          <a:xfrm>
            <a:off x="9313056" y="2012947"/>
            <a:ext cx="2127752" cy="0"/>
          </a:xfrm>
          <a:prstGeom prst="straightConnector1">
            <a:avLst/>
          </a:prstGeom>
          <a:ln w="9525" cmpd="sng">
            <a:solidFill>
              <a:schemeClr val="tx1">
                <a:lumMod val="50000"/>
              </a:schemeClr>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Arrow Connector 175">
            <a:extLst>
              <a:ext uri="{FF2B5EF4-FFF2-40B4-BE49-F238E27FC236}">
                <a16:creationId xmlns:a16="http://schemas.microsoft.com/office/drawing/2014/main" id="{76420134-ED64-4F15-AAEB-D6EAA138B4BC}"/>
              </a:ext>
            </a:extLst>
          </p:cNvPr>
          <p:cNvCxnSpPr>
            <a:cxnSpLocks/>
          </p:cNvCxnSpPr>
          <p:nvPr/>
        </p:nvCxnSpPr>
        <p:spPr>
          <a:xfrm>
            <a:off x="2962683" y="4152159"/>
            <a:ext cx="2127752" cy="0"/>
          </a:xfrm>
          <a:prstGeom prst="straightConnector1">
            <a:avLst/>
          </a:prstGeom>
          <a:ln w="9525" cmpd="sng">
            <a:solidFill>
              <a:schemeClr val="tx1">
                <a:lumMod val="50000"/>
              </a:schemeClr>
            </a:solidFill>
            <a:prstDash val="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26" name="Straight Arrow Connector 225">
            <a:extLst>
              <a:ext uri="{FF2B5EF4-FFF2-40B4-BE49-F238E27FC236}">
                <a16:creationId xmlns:a16="http://schemas.microsoft.com/office/drawing/2014/main" id="{7FD88583-6D91-4A2F-A4FE-693F83C855E4}"/>
              </a:ext>
            </a:extLst>
          </p:cNvPr>
          <p:cNvCxnSpPr>
            <a:cxnSpLocks/>
          </p:cNvCxnSpPr>
          <p:nvPr/>
        </p:nvCxnSpPr>
        <p:spPr>
          <a:xfrm>
            <a:off x="2965732" y="3837083"/>
            <a:ext cx="6338203" cy="3173"/>
          </a:xfrm>
          <a:prstGeom prst="straightConnector1">
            <a:avLst/>
          </a:prstGeom>
          <a:ln w="9525" cmpd="sng">
            <a:solidFill>
              <a:schemeClr val="tx1">
                <a:lumMod val="50000"/>
              </a:schemeClr>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27" name="Straight Arrow Connector 226">
            <a:extLst>
              <a:ext uri="{FF2B5EF4-FFF2-40B4-BE49-F238E27FC236}">
                <a16:creationId xmlns:a16="http://schemas.microsoft.com/office/drawing/2014/main" id="{69B20359-D08F-415E-A5BF-1689EFD06B09}"/>
              </a:ext>
            </a:extLst>
          </p:cNvPr>
          <p:cNvCxnSpPr>
            <a:cxnSpLocks/>
          </p:cNvCxnSpPr>
          <p:nvPr/>
        </p:nvCxnSpPr>
        <p:spPr>
          <a:xfrm>
            <a:off x="9313056" y="3840256"/>
            <a:ext cx="2127752" cy="0"/>
          </a:xfrm>
          <a:prstGeom prst="straightConnector1">
            <a:avLst/>
          </a:prstGeom>
          <a:ln w="9525" cmpd="sng">
            <a:solidFill>
              <a:schemeClr val="tx1">
                <a:lumMod val="50000"/>
              </a:schemeClr>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28" name="Straight Arrow Connector 227">
            <a:extLst>
              <a:ext uri="{FF2B5EF4-FFF2-40B4-BE49-F238E27FC236}">
                <a16:creationId xmlns:a16="http://schemas.microsoft.com/office/drawing/2014/main" id="{9BA98FEB-C3CB-4742-AA7B-83D64DD9D104}"/>
              </a:ext>
            </a:extLst>
          </p:cNvPr>
          <p:cNvCxnSpPr>
            <a:cxnSpLocks/>
          </p:cNvCxnSpPr>
          <p:nvPr/>
        </p:nvCxnSpPr>
        <p:spPr>
          <a:xfrm>
            <a:off x="5090435" y="5907688"/>
            <a:ext cx="4213500" cy="2576"/>
          </a:xfrm>
          <a:prstGeom prst="straightConnector1">
            <a:avLst/>
          </a:prstGeom>
          <a:ln w="9525" cmpd="sng">
            <a:solidFill>
              <a:schemeClr val="tx1">
                <a:lumMod val="50000"/>
              </a:schemeClr>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29" name="Straight Arrow Connector 228">
            <a:extLst>
              <a:ext uri="{FF2B5EF4-FFF2-40B4-BE49-F238E27FC236}">
                <a16:creationId xmlns:a16="http://schemas.microsoft.com/office/drawing/2014/main" id="{37FAB928-7394-44B8-B828-F3569CA94B39}"/>
              </a:ext>
            </a:extLst>
          </p:cNvPr>
          <p:cNvCxnSpPr>
            <a:cxnSpLocks/>
          </p:cNvCxnSpPr>
          <p:nvPr/>
        </p:nvCxnSpPr>
        <p:spPr>
          <a:xfrm>
            <a:off x="9313056" y="5910264"/>
            <a:ext cx="2127752" cy="0"/>
          </a:xfrm>
          <a:prstGeom prst="straightConnector1">
            <a:avLst/>
          </a:prstGeom>
          <a:ln w="9525" cmpd="sng">
            <a:solidFill>
              <a:schemeClr val="tx1">
                <a:lumMod val="50000"/>
              </a:schemeClr>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1" name="Straight Arrow Connector 230">
            <a:extLst>
              <a:ext uri="{FF2B5EF4-FFF2-40B4-BE49-F238E27FC236}">
                <a16:creationId xmlns:a16="http://schemas.microsoft.com/office/drawing/2014/main" id="{5EB63469-FD34-4535-B6F2-E4431B4F3491}"/>
              </a:ext>
            </a:extLst>
          </p:cNvPr>
          <p:cNvCxnSpPr>
            <a:cxnSpLocks/>
          </p:cNvCxnSpPr>
          <p:nvPr/>
        </p:nvCxnSpPr>
        <p:spPr>
          <a:xfrm>
            <a:off x="2948717" y="6069859"/>
            <a:ext cx="2127752" cy="0"/>
          </a:xfrm>
          <a:prstGeom prst="straightConnector1">
            <a:avLst/>
          </a:prstGeom>
          <a:ln w="9525" cmpd="sng">
            <a:solidFill>
              <a:schemeClr val="tx1">
                <a:lumMod val="50000"/>
              </a:schemeClr>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id="{EE6BB9AD-9A00-4829-B7E3-4B2729829A51}"/>
              </a:ext>
            </a:extLst>
          </p:cNvPr>
          <p:cNvCxnSpPr>
            <a:cxnSpLocks/>
          </p:cNvCxnSpPr>
          <p:nvPr/>
        </p:nvCxnSpPr>
        <p:spPr>
          <a:xfrm>
            <a:off x="823819" y="6069859"/>
            <a:ext cx="2127752" cy="0"/>
          </a:xfrm>
          <a:prstGeom prst="straightConnector1">
            <a:avLst/>
          </a:prstGeom>
          <a:ln w="9525" cmpd="sng">
            <a:solidFill>
              <a:srgbClr val="4BDD33"/>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3" name="Straight Arrow Connector 232">
            <a:extLst>
              <a:ext uri="{FF2B5EF4-FFF2-40B4-BE49-F238E27FC236}">
                <a16:creationId xmlns:a16="http://schemas.microsoft.com/office/drawing/2014/main" id="{FBCDAD1F-4C07-4166-B14B-2B846BCD7A22}"/>
              </a:ext>
            </a:extLst>
          </p:cNvPr>
          <p:cNvCxnSpPr>
            <a:cxnSpLocks/>
          </p:cNvCxnSpPr>
          <p:nvPr/>
        </p:nvCxnSpPr>
        <p:spPr>
          <a:xfrm>
            <a:off x="832727" y="5907688"/>
            <a:ext cx="4243743" cy="0"/>
          </a:xfrm>
          <a:prstGeom prst="straightConnector1">
            <a:avLst/>
          </a:prstGeom>
          <a:ln w="9525" cmpd="sng">
            <a:solidFill>
              <a:srgbClr val="4BDD33"/>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4" name="Straight Arrow Connector 233">
            <a:extLst>
              <a:ext uri="{FF2B5EF4-FFF2-40B4-BE49-F238E27FC236}">
                <a16:creationId xmlns:a16="http://schemas.microsoft.com/office/drawing/2014/main" id="{16B80600-5862-4464-928F-2F3DCD690153}"/>
              </a:ext>
            </a:extLst>
          </p:cNvPr>
          <p:cNvCxnSpPr>
            <a:cxnSpLocks/>
          </p:cNvCxnSpPr>
          <p:nvPr/>
        </p:nvCxnSpPr>
        <p:spPr>
          <a:xfrm>
            <a:off x="821432" y="2009773"/>
            <a:ext cx="2127752" cy="0"/>
          </a:xfrm>
          <a:prstGeom prst="straightConnector1">
            <a:avLst/>
          </a:prstGeom>
          <a:ln w="9525" cmpd="sng">
            <a:solidFill>
              <a:srgbClr val="4BDD33"/>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35" name="TextBox 234">
            <a:extLst>
              <a:ext uri="{FF2B5EF4-FFF2-40B4-BE49-F238E27FC236}">
                <a16:creationId xmlns:a16="http://schemas.microsoft.com/office/drawing/2014/main" id="{A27F48A2-B9E9-42BC-9757-76F8AF71EB90}"/>
              </a:ext>
            </a:extLst>
          </p:cNvPr>
          <p:cNvSpPr txBox="1"/>
          <p:nvPr/>
        </p:nvSpPr>
        <p:spPr>
          <a:xfrm>
            <a:off x="3007091" y="3882896"/>
            <a:ext cx="1995469" cy="235898"/>
          </a:xfrm>
          <a:prstGeom prst="rect">
            <a:avLst/>
          </a:prstGeom>
          <a:noFill/>
        </p:spPr>
        <p:txBody>
          <a:bodyPr wrap="square" rtlCol="0">
            <a:spAutoFit/>
          </a:bodyPr>
          <a:lstStyle/>
          <a:p>
            <a:pPr algn="ctr" defTabSz="609585" fontAlgn="base">
              <a:spcBef>
                <a:spcPct val="0"/>
              </a:spcBef>
              <a:spcAft>
                <a:spcPct val="0"/>
              </a:spcAft>
              <a:defRPr/>
            </a:pPr>
            <a:r>
              <a:rPr lang="en-US" sz="933">
                <a:solidFill>
                  <a:srgbClr val="000000"/>
                </a:solidFill>
                <a:latin typeface="Nokia Pure Text Light"/>
              </a:rPr>
              <a:t>DL data Forwarding (opt.)</a:t>
            </a:r>
            <a:endParaRPr lang="pl-PL" sz="933" err="1">
              <a:solidFill>
                <a:srgbClr val="000000"/>
              </a:solidFill>
              <a:latin typeface="Nokia Pure Text Light"/>
            </a:endParaRPr>
          </a:p>
        </p:txBody>
      </p:sp>
      <p:cxnSp>
        <p:nvCxnSpPr>
          <p:cNvPr id="236" name="Straight Arrow Connector 235">
            <a:extLst>
              <a:ext uri="{FF2B5EF4-FFF2-40B4-BE49-F238E27FC236}">
                <a16:creationId xmlns:a16="http://schemas.microsoft.com/office/drawing/2014/main" id="{D7414CA2-82B8-48EB-AF1F-DEFBAE853715}"/>
              </a:ext>
            </a:extLst>
          </p:cNvPr>
          <p:cNvCxnSpPr>
            <a:cxnSpLocks/>
          </p:cNvCxnSpPr>
          <p:nvPr/>
        </p:nvCxnSpPr>
        <p:spPr>
          <a:xfrm>
            <a:off x="809012" y="3841012"/>
            <a:ext cx="2127752" cy="0"/>
          </a:xfrm>
          <a:prstGeom prst="straightConnector1">
            <a:avLst/>
          </a:prstGeom>
          <a:ln w="9525" cmpd="sng">
            <a:solidFill>
              <a:srgbClr val="4BDD33"/>
            </a:solidFill>
            <a:prstDash val="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37" name="TextBox 236">
            <a:extLst>
              <a:ext uri="{FF2B5EF4-FFF2-40B4-BE49-F238E27FC236}">
                <a16:creationId xmlns:a16="http://schemas.microsoft.com/office/drawing/2014/main" id="{285D5EBD-96CE-415E-A670-16E881C96225}"/>
              </a:ext>
            </a:extLst>
          </p:cNvPr>
          <p:cNvSpPr txBox="1"/>
          <p:nvPr/>
        </p:nvSpPr>
        <p:spPr>
          <a:xfrm>
            <a:off x="910771" y="3575105"/>
            <a:ext cx="1995469" cy="235898"/>
          </a:xfrm>
          <a:prstGeom prst="rect">
            <a:avLst/>
          </a:prstGeom>
          <a:noFill/>
        </p:spPr>
        <p:txBody>
          <a:bodyPr wrap="square" rtlCol="0">
            <a:spAutoFit/>
          </a:bodyPr>
          <a:lstStyle/>
          <a:p>
            <a:pPr algn="ctr" defTabSz="609585" fontAlgn="base">
              <a:spcBef>
                <a:spcPct val="0"/>
              </a:spcBef>
              <a:spcAft>
                <a:spcPct val="0"/>
              </a:spcAft>
              <a:defRPr/>
            </a:pPr>
            <a:r>
              <a:rPr lang="en-US" sz="933">
                <a:solidFill>
                  <a:srgbClr val="4BDD33"/>
                </a:solidFill>
                <a:latin typeface="Nokia Pure Text Light"/>
              </a:rPr>
              <a:t>UL data only</a:t>
            </a:r>
            <a:endParaRPr lang="pl-PL" sz="933" err="1">
              <a:solidFill>
                <a:srgbClr val="4BDD33"/>
              </a:solidFill>
              <a:latin typeface="Nokia Pure Text Light"/>
            </a:endParaRPr>
          </a:p>
        </p:txBody>
      </p:sp>
      <p:sp>
        <p:nvSpPr>
          <p:cNvPr id="19" name="Rectangle: Rounded Corners 18">
            <a:extLst>
              <a:ext uri="{FF2B5EF4-FFF2-40B4-BE49-F238E27FC236}">
                <a16:creationId xmlns:a16="http://schemas.microsoft.com/office/drawing/2014/main" id="{7A52A7DC-F76E-4046-A644-6539E970731C}"/>
              </a:ext>
            </a:extLst>
          </p:cNvPr>
          <p:cNvSpPr/>
          <p:nvPr/>
        </p:nvSpPr>
        <p:spPr>
          <a:xfrm>
            <a:off x="556683" y="5464844"/>
            <a:ext cx="1957916" cy="749112"/>
          </a:xfrm>
          <a:prstGeom prst="roundRect">
            <a:avLst/>
          </a:prstGeom>
          <a:solidFill>
            <a:srgbClr val="4BDD33">
              <a:alpha val="10196"/>
            </a:srgbClr>
          </a:solidFill>
          <a:ln>
            <a:solidFill>
              <a:srgbClr val="4BDD33"/>
            </a:solidFill>
          </a:ln>
          <a:effectLst/>
        </p:spPr>
        <p:style>
          <a:lnRef idx="1">
            <a:schemeClr val="accent1"/>
          </a:lnRef>
          <a:fillRef idx="3">
            <a:schemeClr val="accent1"/>
          </a:fillRef>
          <a:effectRef idx="2">
            <a:schemeClr val="accent1"/>
          </a:effectRef>
          <a:fontRef idx="minor">
            <a:schemeClr val="lt1"/>
          </a:fontRef>
        </p:style>
        <p:txBody>
          <a:bodyPr tIns="120000" bIns="120000" rtlCol="0" anchor="t" anchorCtr="0"/>
          <a:lstStyle/>
          <a:p>
            <a:pPr algn="ctr" defTabSz="609585">
              <a:defRPr/>
            </a:pPr>
            <a:endParaRPr lang="en-US" sz="2400">
              <a:solidFill>
                <a:srgbClr val="FF3154"/>
              </a:solidFill>
              <a:latin typeface="Nokia Pure Text Light"/>
            </a:endParaRPr>
          </a:p>
        </p:txBody>
      </p:sp>
      <p:sp>
        <p:nvSpPr>
          <p:cNvPr id="20" name="TextBox 19">
            <a:extLst>
              <a:ext uri="{FF2B5EF4-FFF2-40B4-BE49-F238E27FC236}">
                <a16:creationId xmlns:a16="http://schemas.microsoft.com/office/drawing/2014/main" id="{FBCA1E82-2CB6-45FA-B22E-C455B94A72C7}"/>
              </a:ext>
            </a:extLst>
          </p:cNvPr>
          <p:cNvSpPr txBox="1"/>
          <p:nvPr/>
        </p:nvSpPr>
        <p:spPr>
          <a:xfrm>
            <a:off x="452013" y="5424825"/>
            <a:ext cx="2247828" cy="256545"/>
          </a:xfrm>
          <a:prstGeom prst="rect">
            <a:avLst/>
          </a:prstGeom>
          <a:noFill/>
        </p:spPr>
        <p:txBody>
          <a:bodyPr wrap="square" rtlCol="0">
            <a:spAutoFit/>
          </a:bodyPr>
          <a:lstStyle/>
          <a:p>
            <a:pPr defTabSz="609585" fontAlgn="base">
              <a:spcBef>
                <a:spcPct val="0"/>
              </a:spcBef>
              <a:spcAft>
                <a:spcPct val="0"/>
              </a:spcAft>
              <a:defRPr/>
            </a:pPr>
            <a:r>
              <a:rPr lang="en-US" sz="1067">
                <a:solidFill>
                  <a:srgbClr val="4BDD33"/>
                </a:solidFill>
                <a:latin typeface="Nokia Pure Text Light"/>
              </a:rPr>
              <a:t>Two channels over air interface</a:t>
            </a:r>
          </a:p>
        </p:txBody>
      </p:sp>
      <p:sp>
        <p:nvSpPr>
          <p:cNvPr id="238" name="TextBox 237">
            <a:extLst>
              <a:ext uri="{FF2B5EF4-FFF2-40B4-BE49-F238E27FC236}">
                <a16:creationId xmlns:a16="http://schemas.microsoft.com/office/drawing/2014/main" id="{7B746BC3-0867-4CE8-83D6-0AF17848A8DB}"/>
              </a:ext>
            </a:extLst>
          </p:cNvPr>
          <p:cNvSpPr txBox="1"/>
          <p:nvPr/>
        </p:nvSpPr>
        <p:spPr>
          <a:xfrm>
            <a:off x="866879" y="5670359"/>
            <a:ext cx="2247828" cy="235898"/>
          </a:xfrm>
          <a:prstGeom prst="rect">
            <a:avLst/>
          </a:prstGeom>
          <a:noFill/>
        </p:spPr>
        <p:txBody>
          <a:bodyPr wrap="square" rtlCol="0">
            <a:spAutoFit/>
          </a:bodyPr>
          <a:lstStyle/>
          <a:p>
            <a:pPr defTabSz="609585" fontAlgn="base">
              <a:spcBef>
                <a:spcPct val="0"/>
              </a:spcBef>
              <a:spcAft>
                <a:spcPct val="0"/>
              </a:spcAft>
              <a:defRPr/>
            </a:pPr>
            <a:r>
              <a:rPr lang="en-US" sz="933">
                <a:solidFill>
                  <a:srgbClr val="4BDD33"/>
                </a:solidFill>
                <a:latin typeface="Nokia Pure Text Light"/>
              </a:rPr>
              <a:t>U-Plane</a:t>
            </a:r>
          </a:p>
        </p:txBody>
      </p:sp>
      <p:sp>
        <p:nvSpPr>
          <p:cNvPr id="239" name="TextBox 238">
            <a:extLst>
              <a:ext uri="{FF2B5EF4-FFF2-40B4-BE49-F238E27FC236}">
                <a16:creationId xmlns:a16="http://schemas.microsoft.com/office/drawing/2014/main" id="{5BC8F2AA-2C90-4E0E-83E6-51447D5D70E2}"/>
              </a:ext>
            </a:extLst>
          </p:cNvPr>
          <p:cNvSpPr txBox="1"/>
          <p:nvPr/>
        </p:nvSpPr>
        <p:spPr>
          <a:xfrm>
            <a:off x="875346" y="5856625"/>
            <a:ext cx="2247828" cy="235898"/>
          </a:xfrm>
          <a:prstGeom prst="rect">
            <a:avLst/>
          </a:prstGeom>
          <a:noFill/>
          <a:ln>
            <a:noFill/>
          </a:ln>
        </p:spPr>
        <p:txBody>
          <a:bodyPr wrap="square" rtlCol="0">
            <a:spAutoFit/>
          </a:bodyPr>
          <a:lstStyle/>
          <a:p>
            <a:pPr defTabSz="609585" fontAlgn="base">
              <a:spcBef>
                <a:spcPct val="0"/>
              </a:spcBef>
              <a:spcAft>
                <a:spcPct val="0"/>
              </a:spcAft>
              <a:defRPr/>
            </a:pPr>
            <a:r>
              <a:rPr lang="en-US" sz="933">
                <a:solidFill>
                  <a:srgbClr val="4BDD33"/>
                </a:solidFill>
                <a:latin typeface="Nokia Pure Text Light"/>
              </a:rPr>
              <a:t>U-Plane, C-Plane</a:t>
            </a:r>
          </a:p>
        </p:txBody>
      </p:sp>
      <p:sp>
        <p:nvSpPr>
          <p:cNvPr id="23" name="Freeform: Shape 22">
            <a:extLst>
              <a:ext uri="{FF2B5EF4-FFF2-40B4-BE49-F238E27FC236}">
                <a16:creationId xmlns:a16="http://schemas.microsoft.com/office/drawing/2014/main" id="{7C4F33AC-E12B-4456-A718-9668A50A0228}"/>
              </a:ext>
            </a:extLst>
          </p:cNvPr>
          <p:cNvSpPr/>
          <p:nvPr/>
        </p:nvSpPr>
        <p:spPr>
          <a:xfrm>
            <a:off x="6133726" y="3878273"/>
            <a:ext cx="572569" cy="1986375"/>
          </a:xfrm>
          <a:custGeom>
            <a:avLst/>
            <a:gdLst>
              <a:gd name="connsiteX0" fmla="*/ 0 w 429427"/>
              <a:gd name="connsiteY0" fmla="*/ 0 h 1359673"/>
              <a:gd name="connsiteX1" fmla="*/ 429371 w 429427"/>
              <a:gd name="connsiteY1" fmla="*/ 636104 h 1359673"/>
              <a:gd name="connsiteX2" fmla="*/ 23854 w 429427"/>
              <a:gd name="connsiteY2" fmla="*/ 1359673 h 1359673"/>
            </a:gdLst>
            <a:ahLst/>
            <a:cxnLst>
              <a:cxn ang="0">
                <a:pos x="connsiteX0" y="connsiteY0"/>
              </a:cxn>
              <a:cxn ang="0">
                <a:pos x="connsiteX1" y="connsiteY1"/>
              </a:cxn>
              <a:cxn ang="0">
                <a:pos x="connsiteX2" y="connsiteY2"/>
              </a:cxn>
            </a:cxnLst>
            <a:rect l="l" t="t" r="r" b="b"/>
            <a:pathLst>
              <a:path w="429427" h="1359673">
                <a:moveTo>
                  <a:pt x="0" y="0"/>
                </a:moveTo>
                <a:cubicBezTo>
                  <a:pt x="212697" y="204746"/>
                  <a:pt x="425395" y="409492"/>
                  <a:pt x="429371" y="636104"/>
                </a:cubicBezTo>
                <a:cubicBezTo>
                  <a:pt x="433347" y="862716"/>
                  <a:pt x="228600" y="1111194"/>
                  <a:pt x="23854" y="1359673"/>
                </a:cubicBezTo>
              </a:path>
            </a:pathLst>
          </a:custGeom>
          <a:noFill/>
          <a:ln>
            <a:solidFill>
              <a:schemeClr val="tx1">
                <a:lumMod val="50000"/>
              </a:schemeClr>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24" name="TextBox 23">
            <a:extLst>
              <a:ext uri="{FF2B5EF4-FFF2-40B4-BE49-F238E27FC236}">
                <a16:creationId xmlns:a16="http://schemas.microsoft.com/office/drawing/2014/main" id="{CE2844A7-7195-4C81-AFCC-24E70E65C20A}"/>
              </a:ext>
            </a:extLst>
          </p:cNvPr>
          <p:cNvSpPr txBox="1"/>
          <p:nvPr/>
        </p:nvSpPr>
        <p:spPr>
          <a:xfrm>
            <a:off x="6186818" y="4043885"/>
            <a:ext cx="2173415" cy="769634"/>
          </a:xfrm>
          <a:prstGeom prst="rect">
            <a:avLst/>
          </a:prstGeom>
          <a:solidFill>
            <a:schemeClr val="bg1"/>
          </a:solidFill>
          <a:ln>
            <a:solidFill>
              <a:srgbClr val="092048"/>
            </a:solidFill>
          </a:ln>
        </p:spPr>
        <p:txBody>
          <a:bodyPr wrap="none" rtlCol="0">
            <a:spAutoFit/>
          </a:bodyPr>
          <a:lstStyle/>
          <a:p>
            <a:pPr defTabSz="609585" fontAlgn="base">
              <a:spcBef>
                <a:spcPct val="0"/>
              </a:spcBef>
              <a:spcAft>
                <a:spcPct val="0"/>
              </a:spcAft>
              <a:defRPr/>
            </a:pPr>
            <a:r>
              <a:rPr lang="en-US" sz="1467">
                <a:solidFill>
                  <a:srgbClr val="124191">
                    <a:lumMod val="50000"/>
                  </a:srgbClr>
                </a:solidFill>
                <a:latin typeface="Nokia Pure Text Light"/>
              </a:rPr>
              <a:t>S1-U bearer switch</a:t>
            </a:r>
          </a:p>
          <a:p>
            <a:pPr defTabSz="609585" fontAlgn="base">
              <a:spcBef>
                <a:spcPct val="0"/>
              </a:spcBef>
              <a:spcAft>
                <a:spcPct val="0"/>
              </a:spcAft>
              <a:defRPr/>
            </a:pPr>
            <a:r>
              <a:rPr lang="en-US" sz="1467">
                <a:solidFill>
                  <a:srgbClr val="124191">
                    <a:lumMod val="50000"/>
                  </a:srgbClr>
                </a:solidFill>
                <a:latin typeface="Nokia Pure Text Light"/>
              </a:rPr>
              <a:t>from </a:t>
            </a:r>
            <a:r>
              <a:rPr lang="en-US" sz="1467" b="1">
                <a:solidFill>
                  <a:srgbClr val="124191">
                    <a:lumMod val="50000"/>
                  </a:srgbClr>
                </a:solidFill>
                <a:latin typeface="Nokia Pure Text Light"/>
              </a:rPr>
              <a:t>S-GW &lt;-&gt; </a:t>
            </a:r>
            <a:r>
              <a:rPr lang="en-US" sz="1467" b="1" err="1">
                <a:solidFill>
                  <a:srgbClr val="124191">
                    <a:lumMod val="50000"/>
                  </a:srgbClr>
                </a:solidFill>
                <a:latin typeface="Nokia Pure Text Light"/>
              </a:rPr>
              <a:t>MeNB</a:t>
            </a:r>
            <a:endParaRPr lang="en-US" sz="1467" b="1">
              <a:solidFill>
                <a:srgbClr val="124191">
                  <a:lumMod val="50000"/>
                </a:srgbClr>
              </a:solidFill>
              <a:latin typeface="Nokia Pure Text Light"/>
            </a:endParaRPr>
          </a:p>
          <a:p>
            <a:pPr defTabSz="609585" fontAlgn="base">
              <a:spcBef>
                <a:spcPct val="0"/>
              </a:spcBef>
              <a:spcAft>
                <a:spcPct val="0"/>
              </a:spcAft>
              <a:defRPr/>
            </a:pPr>
            <a:r>
              <a:rPr lang="en-US" sz="1467">
                <a:solidFill>
                  <a:srgbClr val="124191">
                    <a:lumMod val="50000"/>
                  </a:srgbClr>
                </a:solidFill>
                <a:latin typeface="Nokia Pure Text Light"/>
              </a:rPr>
              <a:t>towards </a:t>
            </a:r>
            <a:r>
              <a:rPr lang="en-US" sz="1467" b="1">
                <a:solidFill>
                  <a:srgbClr val="124191">
                    <a:lumMod val="50000"/>
                  </a:srgbClr>
                </a:solidFill>
                <a:latin typeface="Nokia Pure Text Light"/>
              </a:rPr>
              <a:t>S-GW &lt;-&gt; </a:t>
            </a:r>
            <a:r>
              <a:rPr lang="en-US" sz="1467" b="1" err="1">
                <a:solidFill>
                  <a:srgbClr val="124191">
                    <a:lumMod val="50000"/>
                  </a:srgbClr>
                </a:solidFill>
                <a:latin typeface="Nokia Pure Text Light"/>
              </a:rPr>
              <a:t>SgNB</a:t>
            </a:r>
            <a:endParaRPr lang="en-US" sz="1467" b="1">
              <a:solidFill>
                <a:srgbClr val="124191">
                  <a:lumMod val="50000"/>
                </a:srgbClr>
              </a:solidFill>
              <a:latin typeface="Nokia Pure Text Light"/>
            </a:endParaRPr>
          </a:p>
        </p:txBody>
      </p:sp>
      <p:sp>
        <p:nvSpPr>
          <p:cNvPr id="153" name="TextBox 152">
            <a:extLst>
              <a:ext uri="{FF2B5EF4-FFF2-40B4-BE49-F238E27FC236}">
                <a16:creationId xmlns:a16="http://schemas.microsoft.com/office/drawing/2014/main" id="{1C66EE86-1241-4D7A-B447-43EEE1DB77D5}"/>
              </a:ext>
            </a:extLst>
          </p:cNvPr>
          <p:cNvSpPr txBox="1"/>
          <p:nvPr/>
        </p:nvSpPr>
        <p:spPr>
          <a:xfrm>
            <a:off x="5675145" y="5689624"/>
            <a:ext cx="2916476" cy="235898"/>
          </a:xfrm>
          <a:prstGeom prst="rect">
            <a:avLst/>
          </a:prstGeom>
          <a:noFill/>
        </p:spPr>
        <p:txBody>
          <a:bodyPr wrap="square" rtlCol="0">
            <a:spAutoFit/>
          </a:bodyPr>
          <a:lstStyle/>
          <a:p>
            <a:pPr algn="ctr" defTabSz="609585" fontAlgn="base">
              <a:spcBef>
                <a:spcPct val="0"/>
              </a:spcBef>
              <a:spcAft>
                <a:spcPct val="0"/>
              </a:spcAft>
              <a:defRPr/>
            </a:pPr>
            <a:r>
              <a:rPr lang="en-US" sz="933" b="1">
                <a:solidFill>
                  <a:srgbClr val="000000"/>
                </a:solidFill>
                <a:latin typeface="Nokia Pure Text Light"/>
              </a:rPr>
              <a:t>UL S1 TEID / DL S1 TEID</a:t>
            </a:r>
            <a:endParaRPr lang="pl-PL" sz="933" b="1" err="1">
              <a:solidFill>
                <a:srgbClr val="000000"/>
              </a:solidFill>
              <a:latin typeface="Nokia Pure Text Light"/>
            </a:endParaRPr>
          </a:p>
        </p:txBody>
      </p:sp>
      <p:sp>
        <p:nvSpPr>
          <p:cNvPr id="156" name="TextBox 155">
            <a:extLst>
              <a:ext uri="{FF2B5EF4-FFF2-40B4-BE49-F238E27FC236}">
                <a16:creationId xmlns:a16="http://schemas.microsoft.com/office/drawing/2014/main" id="{E32F9563-E29E-4A2C-A1A8-EC2CDE7B82B3}"/>
              </a:ext>
            </a:extLst>
          </p:cNvPr>
          <p:cNvSpPr txBox="1"/>
          <p:nvPr/>
        </p:nvSpPr>
        <p:spPr>
          <a:xfrm>
            <a:off x="8918490" y="5702325"/>
            <a:ext cx="2916476" cy="235898"/>
          </a:xfrm>
          <a:prstGeom prst="rect">
            <a:avLst/>
          </a:prstGeom>
          <a:noFill/>
        </p:spPr>
        <p:txBody>
          <a:bodyPr wrap="square" rtlCol="0">
            <a:spAutoFit/>
          </a:bodyPr>
          <a:lstStyle/>
          <a:p>
            <a:pPr algn="ctr" defTabSz="609585" fontAlgn="base">
              <a:spcBef>
                <a:spcPct val="0"/>
              </a:spcBef>
              <a:spcAft>
                <a:spcPct val="0"/>
              </a:spcAft>
              <a:defRPr/>
            </a:pPr>
            <a:r>
              <a:rPr lang="en-US" sz="933" b="1">
                <a:solidFill>
                  <a:srgbClr val="000000"/>
                </a:solidFill>
                <a:latin typeface="Nokia Pure Text Light"/>
              </a:rPr>
              <a:t>UL S5 TEID / DL S5 TEID</a:t>
            </a:r>
            <a:endParaRPr lang="pl-PL" sz="933" b="1" err="1">
              <a:solidFill>
                <a:srgbClr val="000000"/>
              </a:solidFill>
              <a:latin typeface="Nokia Pure Text Light"/>
            </a:endParaRPr>
          </a:p>
        </p:txBody>
      </p:sp>
      <p:sp>
        <p:nvSpPr>
          <p:cNvPr id="159" name="TextBox 158">
            <a:extLst>
              <a:ext uri="{FF2B5EF4-FFF2-40B4-BE49-F238E27FC236}">
                <a16:creationId xmlns:a16="http://schemas.microsoft.com/office/drawing/2014/main" id="{8F67830F-37A2-4F6D-8210-B9913555508B}"/>
              </a:ext>
            </a:extLst>
          </p:cNvPr>
          <p:cNvSpPr txBox="1"/>
          <p:nvPr/>
        </p:nvSpPr>
        <p:spPr>
          <a:xfrm>
            <a:off x="2556293" y="5878428"/>
            <a:ext cx="2916476" cy="235898"/>
          </a:xfrm>
          <a:prstGeom prst="rect">
            <a:avLst/>
          </a:prstGeom>
          <a:noFill/>
        </p:spPr>
        <p:txBody>
          <a:bodyPr wrap="square" rtlCol="0">
            <a:spAutoFit/>
          </a:bodyPr>
          <a:lstStyle/>
          <a:p>
            <a:pPr algn="ctr" defTabSz="609585" fontAlgn="base">
              <a:spcBef>
                <a:spcPct val="0"/>
              </a:spcBef>
              <a:spcAft>
                <a:spcPct val="0"/>
              </a:spcAft>
              <a:defRPr/>
            </a:pPr>
            <a:r>
              <a:rPr lang="en-US" sz="933" b="1">
                <a:solidFill>
                  <a:srgbClr val="000000"/>
                </a:solidFill>
                <a:latin typeface="Nokia Pure Text Light"/>
              </a:rPr>
              <a:t>UL X2 TEID / DL X2 TEID</a:t>
            </a:r>
            <a:endParaRPr lang="pl-PL" sz="933" b="1" err="1">
              <a:solidFill>
                <a:srgbClr val="000000"/>
              </a:solidFill>
              <a:latin typeface="Nokia Pure Text Light"/>
            </a:endParaRPr>
          </a:p>
        </p:txBody>
      </p:sp>
    </p:spTree>
    <p:extLst>
      <p:ext uri="{BB962C8B-B14F-4D97-AF65-F5344CB8AC3E}">
        <p14:creationId xmlns:p14="http://schemas.microsoft.com/office/powerpoint/2010/main" val="9829007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0DA85-AA4E-5DC9-19DF-970A9FD906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4F9100-9596-1108-4A19-31D5E6436724}"/>
              </a:ext>
            </a:extLst>
          </p:cNvPr>
          <p:cNvSpPr>
            <a:spLocks noGrp="1"/>
          </p:cNvSpPr>
          <p:nvPr>
            <p:ph type="title"/>
          </p:nvPr>
        </p:nvSpPr>
        <p:spPr>
          <a:xfrm>
            <a:off x="400130" y="126461"/>
            <a:ext cx="11519496" cy="528535"/>
          </a:xfrm>
        </p:spPr>
        <p:txBody>
          <a:bodyPr>
            <a:normAutofit fontScale="90000"/>
          </a:bodyPr>
          <a:lstStyle/>
          <a:p>
            <a:r>
              <a:rPr lang="en-IN" dirty="0"/>
              <a:t>Contents </a:t>
            </a:r>
          </a:p>
        </p:txBody>
      </p:sp>
      <p:sp>
        <p:nvSpPr>
          <p:cNvPr id="4" name="TextBox 3">
            <a:extLst>
              <a:ext uri="{FF2B5EF4-FFF2-40B4-BE49-F238E27FC236}">
                <a16:creationId xmlns:a16="http://schemas.microsoft.com/office/drawing/2014/main" id="{47F85F92-6325-3A80-4A8C-EF7C04AEFEB5}"/>
              </a:ext>
            </a:extLst>
          </p:cNvPr>
          <p:cNvSpPr txBox="1"/>
          <p:nvPr/>
        </p:nvSpPr>
        <p:spPr>
          <a:xfrm>
            <a:off x="635540" y="1303507"/>
            <a:ext cx="11271115" cy="3785652"/>
          </a:xfrm>
          <a:prstGeom prst="rect">
            <a:avLst/>
          </a:prstGeom>
          <a:noFill/>
        </p:spPr>
        <p:txBody>
          <a:bodyPr wrap="square">
            <a:spAutoFit/>
          </a:bodyPr>
          <a:lstStyle/>
          <a:p>
            <a:pPr>
              <a:buNone/>
            </a:pPr>
            <a:r>
              <a:rPr lang="en-IN" sz="2400" b="0" i="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Module 2: Massive MIMO and Beamforming Essentials</a:t>
            </a:r>
          </a:p>
          <a:p>
            <a:pPr>
              <a:buNone/>
            </a:pPr>
            <a:r>
              <a:rPr lang="en-IN" sz="2400" b="0" i="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2.1 Massive MIMO Technology</a:t>
            </a:r>
          </a:p>
          <a:p>
            <a:pPr>
              <a:buNone/>
            </a:pPr>
            <a:r>
              <a:rPr lang="en-IN" sz="2400" b="0" i="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 Principles and benefits of Massive MIMO</a:t>
            </a:r>
          </a:p>
          <a:p>
            <a:pPr>
              <a:buNone/>
            </a:pPr>
            <a:r>
              <a:rPr lang="en-IN" sz="2400" b="0" i="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 Antenna array configurations and beamforming gains</a:t>
            </a:r>
          </a:p>
          <a:p>
            <a:pPr>
              <a:buNone/>
            </a:pPr>
            <a:r>
              <a:rPr lang="en-IN" sz="2400" b="0" i="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2.2 Beamforming Techniques in 5G NR</a:t>
            </a:r>
          </a:p>
          <a:p>
            <a:pPr>
              <a:buNone/>
            </a:pPr>
            <a:r>
              <a:rPr lang="en-IN" sz="2400" b="0" i="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 Digital and </a:t>
            </a:r>
            <a:r>
              <a:rPr lang="en-IN" sz="2400" b="0" i="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analog</a:t>
            </a:r>
            <a:r>
              <a:rPr lang="en-IN" sz="2400" b="0" i="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beamforming</a:t>
            </a:r>
          </a:p>
          <a:p>
            <a:pPr>
              <a:buNone/>
            </a:pPr>
            <a:r>
              <a:rPr lang="en-IN" sz="2400" b="0" i="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 Beamforming for </a:t>
            </a:r>
            <a:r>
              <a:rPr lang="en-IN" sz="2400" b="0" i="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mmWave</a:t>
            </a:r>
            <a:r>
              <a:rPr lang="en-IN" sz="2400" b="0" i="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frequencies</a:t>
            </a:r>
          </a:p>
          <a:p>
            <a:pPr>
              <a:buNone/>
            </a:pPr>
            <a:r>
              <a:rPr lang="en-IN" sz="2400" b="0" i="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2.3 Integration of Massive MIMO and Beamforming</a:t>
            </a:r>
          </a:p>
          <a:p>
            <a:pPr>
              <a:buNone/>
            </a:pPr>
            <a:r>
              <a:rPr lang="en-IN" sz="2400" b="0" i="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 Practical applications and use cases</a:t>
            </a:r>
          </a:p>
          <a:p>
            <a:pPr>
              <a:buNone/>
            </a:pPr>
            <a:r>
              <a:rPr lang="en-IN" sz="2400" b="0" i="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 Challenges and solutions in implementation</a:t>
            </a:r>
          </a:p>
        </p:txBody>
      </p:sp>
    </p:spTree>
    <p:extLst>
      <p:ext uri="{BB962C8B-B14F-4D97-AF65-F5344CB8AC3E}">
        <p14:creationId xmlns:p14="http://schemas.microsoft.com/office/powerpoint/2010/main" val="910322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A95EC4D-A1D1-8E1E-B2C9-6366FB9465AE}"/>
              </a:ext>
            </a:extLst>
          </p:cNvPr>
          <p:cNvSpPr txBox="1"/>
          <p:nvPr/>
        </p:nvSpPr>
        <p:spPr>
          <a:xfrm>
            <a:off x="179369" y="381000"/>
            <a:ext cx="7962052" cy="461665"/>
          </a:xfrm>
          <a:prstGeom prst="rect">
            <a:avLst/>
          </a:prstGeom>
          <a:noFill/>
        </p:spPr>
        <p:txBody>
          <a:bodyPr wrap="none" rtlCol="0">
            <a:spAutoFit/>
          </a:bodyPr>
          <a:lstStyle/>
          <a:p>
            <a:pPr algn="ctr"/>
            <a:r>
              <a:rPr lang="en-IN" sz="2400" b="1" dirty="0">
                <a:ln/>
                <a:solidFill>
                  <a:srgbClr val="1A365D"/>
                </a:solidFill>
                <a:latin typeface="Arial"/>
                <a:cs typeface="Arial"/>
                <a:sym typeface="Arial"/>
                <a:rtl val="0"/>
              </a:rPr>
              <a:t>5G MIMO (Multiple-Input Multiple-Output) Technology</a:t>
            </a:r>
          </a:p>
        </p:txBody>
      </p:sp>
      <p:sp>
        <p:nvSpPr>
          <p:cNvPr id="12" name="Freeform: Shape 11">
            <a:extLst>
              <a:ext uri="{FF2B5EF4-FFF2-40B4-BE49-F238E27FC236}">
                <a16:creationId xmlns:a16="http://schemas.microsoft.com/office/drawing/2014/main" id="{A1B545C8-4327-F53F-89A0-A41F9A485EAF}"/>
              </a:ext>
            </a:extLst>
          </p:cNvPr>
          <p:cNvSpPr/>
          <p:nvPr/>
        </p:nvSpPr>
        <p:spPr>
          <a:xfrm>
            <a:off x="817033" y="1255889"/>
            <a:ext cx="3069167" cy="3386667"/>
          </a:xfrm>
          <a:custGeom>
            <a:avLst/>
            <a:gdLst>
              <a:gd name="connsiteX0" fmla="*/ 4419600 w 4603750"/>
              <a:gd name="connsiteY0" fmla="*/ 0 h 5080000"/>
              <a:gd name="connsiteX1" fmla="*/ 4603750 w 4603750"/>
              <a:gd name="connsiteY1" fmla="*/ 0 h 5080000"/>
              <a:gd name="connsiteX2" fmla="*/ 4603750 w 4603750"/>
              <a:gd name="connsiteY2" fmla="*/ 5080000 h 5080000"/>
              <a:gd name="connsiteX3" fmla="*/ 4419600 w 4603750"/>
              <a:gd name="connsiteY3" fmla="*/ 5080000 h 5080000"/>
              <a:gd name="connsiteX4" fmla="*/ 184150 w 4603750"/>
              <a:gd name="connsiteY4" fmla="*/ 5080000 h 5080000"/>
              <a:gd name="connsiteX5" fmla="*/ 0 w 4603750"/>
              <a:gd name="connsiteY5" fmla="*/ 5080000 h 5080000"/>
              <a:gd name="connsiteX6" fmla="*/ 0 w 4603750"/>
              <a:gd name="connsiteY6" fmla="*/ 0 h 5080000"/>
              <a:gd name="connsiteX7" fmla="*/ 184150 w 4603750"/>
              <a:gd name="connsiteY7" fmla="*/ 0 h 5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03750" h="5080000">
                <a:moveTo>
                  <a:pt x="4419600" y="0"/>
                </a:moveTo>
                <a:cubicBezTo>
                  <a:pt x="4521304" y="0"/>
                  <a:pt x="4603750" y="0"/>
                  <a:pt x="4603750" y="0"/>
                </a:cubicBezTo>
                <a:lnTo>
                  <a:pt x="4603750" y="5080000"/>
                </a:lnTo>
                <a:cubicBezTo>
                  <a:pt x="4603750" y="5080000"/>
                  <a:pt x="4521304" y="5080000"/>
                  <a:pt x="4419600" y="5080000"/>
                </a:cubicBezTo>
                <a:lnTo>
                  <a:pt x="184150" y="5080000"/>
                </a:lnTo>
                <a:cubicBezTo>
                  <a:pt x="82447" y="5080000"/>
                  <a:pt x="0" y="5080000"/>
                  <a:pt x="0" y="5080000"/>
                </a:cubicBezTo>
                <a:lnTo>
                  <a:pt x="0" y="0"/>
                </a:lnTo>
                <a:cubicBezTo>
                  <a:pt x="0" y="0"/>
                  <a:pt x="82447" y="0"/>
                  <a:pt x="184150" y="0"/>
                </a:cubicBezTo>
                <a:close/>
              </a:path>
            </a:pathLst>
          </a:custGeom>
          <a:solidFill>
            <a:srgbClr val="F0F4F8"/>
          </a:solidFill>
          <a:ln w="36830" cap="flat">
            <a:solidFill>
              <a:srgbClr val="1A365D"/>
            </a:solidFill>
            <a:prstDash val="solid"/>
            <a:miter/>
          </a:ln>
        </p:spPr>
        <p:txBody>
          <a:bodyPr rtlCol="0" anchor="ctr"/>
          <a:lstStyle/>
          <a:p>
            <a:pPr algn="ctr"/>
            <a:endParaRPr lang="en-IN" sz="1867"/>
          </a:p>
        </p:txBody>
      </p:sp>
      <p:sp>
        <p:nvSpPr>
          <p:cNvPr id="13" name="TextBox 12">
            <a:extLst>
              <a:ext uri="{FF2B5EF4-FFF2-40B4-BE49-F238E27FC236}">
                <a16:creationId xmlns:a16="http://schemas.microsoft.com/office/drawing/2014/main" id="{E9C36808-078D-7D8B-6A2A-BFBDC3A933D9}"/>
              </a:ext>
            </a:extLst>
          </p:cNvPr>
          <p:cNvSpPr txBox="1"/>
          <p:nvPr/>
        </p:nvSpPr>
        <p:spPr>
          <a:xfrm>
            <a:off x="983293" y="1383453"/>
            <a:ext cx="2736648" cy="379656"/>
          </a:xfrm>
          <a:prstGeom prst="rect">
            <a:avLst/>
          </a:prstGeom>
          <a:noFill/>
        </p:spPr>
        <p:txBody>
          <a:bodyPr wrap="none" rtlCol="0">
            <a:spAutoFit/>
          </a:bodyPr>
          <a:lstStyle/>
          <a:p>
            <a:pPr algn="ctr"/>
            <a:r>
              <a:rPr lang="en-IN" sz="1867" b="1">
                <a:ln/>
                <a:solidFill>
                  <a:srgbClr val="1A365D"/>
                </a:solidFill>
                <a:latin typeface="Arial"/>
                <a:cs typeface="Arial"/>
                <a:sym typeface="Arial"/>
                <a:rtl val="0"/>
              </a:rPr>
              <a:t>5G Base Station (gNB)</a:t>
            </a:r>
          </a:p>
        </p:txBody>
      </p:sp>
      <p:sp>
        <p:nvSpPr>
          <p:cNvPr id="14" name="Freeform: Shape 13">
            <a:extLst>
              <a:ext uri="{FF2B5EF4-FFF2-40B4-BE49-F238E27FC236}">
                <a16:creationId xmlns:a16="http://schemas.microsoft.com/office/drawing/2014/main" id="{8D187B05-736F-090D-DBA6-996BFA6A3116}"/>
              </a:ext>
            </a:extLst>
          </p:cNvPr>
          <p:cNvSpPr/>
          <p:nvPr/>
        </p:nvSpPr>
        <p:spPr>
          <a:xfrm>
            <a:off x="1185333" y="1820334"/>
            <a:ext cx="2332567" cy="677333"/>
          </a:xfrm>
          <a:custGeom>
            <a:avLst/>
            <a:gdLst>
              <a:gd name="connsiteX0" fmla="*/ 3406775 w 3498850"/>
              <a:gd name="connsiteY0" fmla="*/ 0 h 1015999"/>
              <a:gd name="connsiteX1" fmla="*/ 3498850 w 3498850"/>
              <a:gd name="connsiteY1" fmla="*/ 0 h 1015999"/>
              <a:gd name="connsiteX2" fmla="*/ 3498850 w 3498850"/>
              <a:gd name="connsiteY2" fmla="*/ 1016000 h 1015999"/>
              <a:gd name="connsiteX3" fmla="*/ 3406775 w 3498850"/>
              <a:gd name="connsiteY3" fmla="*/ 1016000 h 1015999"/>
              <a:gd name="connsiteX4" fmla="*/ 92075 w 3498850"/>
              <a:gd name="connsiteY4" fmla="*/ 1016000 h 1015999"/>
              <a:gd name="connsiteX5" fmla="*/ 0 w 3498850"/>
              <a:gd name="connsiteY5" fmla="*/ 1016000 h 1015999"/>
              <a:gd name="connsiteX6" fmla="*/ 0 w 3498850"/>
              <a:gd name="connsiteY6" fmla="*/ 0 h 1015999"/>
              <a:gd name="connsiteX7" fmla="*/ 92075 w 3498850"/>
              <a:gd name="connsiteY7" fmla="*/ 0 h 101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8850" h="1015999">
                <a:moveTo>
                  <a:pt x="3406775" y="0"/>
                </a:moveTo>
                <a:cubicBezTo>
                  <a:pt x="3457627" y="0"/>
                  <a:pt x="3498850" y="0"/>
                  <a:pt x="3498850" y="0"/>
                </a:cubicBezTo>
                <a:lnTo>
                  <a:pt x="3498850" y="1016000"/>
                </a:lnTo>
                <a:cubicBezTo>
                  <a:pt x="3498850" y="1016000"/>
                  <a:pt x="3457627" y="1016000"/>
                  <a:pt x="3406775" y="1016000"/>
                </a:cubicBezTo>
                <a:lnTo>
                  <a:pt x="92075" y="1016000"/>
                </a:lnTo>
                <a:cubicBezTo>
                  <a:pt x="41223" y="1016000"/>
                  <a:pt x="0" y="1016000"/>
                  <a:pt x="0" y="1016000"/>
                </a:cubicBezTo>
                <a:lnTo>
                  <a:pt x="0" y="0"/>
                </a:lnTo>
                <a:cubicBezTo>
                  <a:pt x="0" y="0"/>
                  <a:pt x="41223" y="0"/>
                  <a:pt x="92075" y="0"/>
                </a:cubicBezTo>
                <a:close/>
              </a:path>
            </a:pathLst>
          </a:custGeom>
          <a:solidFill>
            <a:srgbClr val="E2E8F0"/>
          </a:solidFill>
          <a:ln w="18415" cap="flat">
            <a:solidFill>
              <a:srgbClr val="1A365D"/>
            </a:solidFill>
            <a:prstDash val="solid"/>
            <a:miter/>
          </a:ln>
        </p:spPr>
        <p:txBody>
          <a:bodyPr rtlCol="0" anchor="ctr"/>
          <a:lstStyle/>
          <a:p>
            <a:pPr algn="ctr"/>
            <a:endParaRPr lang="en-IN" sz="1867"/>
          </a:p>
        </p:txBody>
      </p:sp>
      <p:sp>
        <p:nvSpPr>
          <p:cNvPr id="15" name="TextBox 14">
            <a:extLst>
              <a:ext uri="{FF2B5EF4-FFF2-40B4-BE49-F238E27FC236}">
                <a16:creationId xmlns:a16="http://schemas.microsoft.com/office/drawing/2014/main" id="{62FB7779-E035-8B86-C598-123EDC7C433D}"/>
              </a:ext>
            </a:extLst>
          </p:cNvPr>
          <p:cNvSpPr txBox="1"/>
          <p:nvPr/>
        </p:nvSpPr>
        <p:spPr>
          <a:xfrm>
            <a:off x="1425691" y="1868875"/>
            <a:ext cx="1851854" cy="297454"/>
          </a:xfrm>
          <a:prstGeom prst="rect">
            <a:avLst/>
          </a:prstGeom>
          <a:noFill/>
        </p:spPr>
        <p:txBody>
          <a:bodyPr wrap="none" rtlCol="0">
            <a:spAutoFit/>
          </a:bodyPr>
          <a:lstStyle/>
          <a:p>
            <a:pPr algn="ctr"/>
            <a:r>
              <a:rPr lang="en-IN" sz="1333" b="1" dirty="0">
                <a:ln/>
                <a:solidFill>
                  <a:srgbClr val="1A365D"/>
                </a:solidFill>
                <a:latin typeface="Arial"/>
                <a:cs typeface="Arial"/>
                <a:sym typeface="Arial"/>
                <a:rtl val="0"/>
              </a:rPr>
              <a:t>Massive MIMO Array</a:t>
            </a:r>
          </a:p>
        </p:txBody>
      </p:sp>
      <p:sp>
        <p:nvSpPr>
          <p:cNvPr id="16" name="TextBox 15">
            <a:extLst>
              <a:ext uri="{FF2B5EF4-FFF2-40B4-BE49-F238E27FC236}">
                <a16:creationId xmlns:a16="http://schemas.microsoft.com/office/drawing/2014/main" id="{266B05A3-26EF-87FB-5330-943D011D6C41}"/>
              </a:ext>
            </a:extLst>
          </p:cNvPr>
          <p:cNvSpPr txBox="1"/>
          <p:nvPr/>
        </p:nvSpPr>
        <p:spPr>
          <a:xfrm>
            <a:off x="1377056" y="2117231"/>
            <a:ext cx="1949124" cy="276999"/>
          </a:xfrm>
          <a:prstGeom prst="rect">
            <a:avLst/>
          </a:prstGeom>
          <a:noFill/>
        </p:spPr>
        <p:txBody>
          <a:bodyPr wrap="none" rtlCol="0">
            <a:spAutoFit/>
          </a:bodyPr>
          <a:lstStyle/>
          <a:p>
            <a:pPr algn="ctr"/>
            <a:r>
              <a:rPr lang="en-IN" sz="1200">
                <a:ln/>
                <a:solidFill>
                  <a:srgbClr val="1A365D"/>
                </a:solidFill>
                <a:latin typeface="Arial"/>
                <a:cs typeface="Arial"/>
                <a:sym typeface="Arial"/>
                <a:rtl val="0"/>
              </a:rPr>
              <a:t>32-128 Antenna Elements</a:t>
            </a:r>
          </a:p>
        </p:txBody>
      </p:sp>
      <p:grpSp>
        <p:nvGrpSpPr>
          <p:cNvPr id="17" name="Graphic 7">
            <a:extLst>
              <a:ext uri="{FF2B5EF4-FFF2-40B4-BE49-F238E27FC236}">
                <a16:creationId xmlns:a16="http://schemas.microsoft.com/office/drawing/2014/main" id="{D9FDF2B1-DF57-5C04-3848-7129F5C2E085}"/>
              </a:ext>
            </a:extLst>
          </p:cNvPr>
          <p:cNvGrpSpPr/>
          <p:nvPr/>
        </p:nvGrpSpPr>
        <p:grpSpPr>
          <a:xfrm>
            <a:off x="1308100" y="2723444"/>
            <a:ext cx="2025650" cy="225777"/>
            <a:chOff x="1962150" y="4085166"/>
            <a:chExt cx="3038475" cy="338666"/>
          </a:xfrm>
          <a:solidFill>
            <a:srgbClr val="1A365D"/>
          </a:solidFill>
        </p:grpSpPr>
        <p:sp>
          <p:nvSpPr>
            <p:cNvPr id="18" name="Freeform: Shape 17">
              <a:extLst>
                <a:ext uri="{FF2B5EF4-FFF2-40B4-BE49-F238E27FC236}">
                  <a16:creationId xmlns:a16="http://schemas.microsoft.com/office/drawing/2014/main" id="{097622A0-24E5-C10B-9C33-DB3DABB847FF}"/>
                </a:ext>
              </a:extLst>
            </p:cNvPr>
            <p:cNvSpPr/>
            <p:nvPr/>
          </p:nvSpPr>
          <p:spPr>
            <a:xfrm>
              <a:off x="1962150" y="4085166"/>
              <a:ext cx="92075" cy="338666"/>
            </a:xfrm>
            <a:custGeom>
              <a:avLst/>
              <a:gdLst>
                <a:gd name="connsiteX0" fmla="*/ 0 w 92075"/>
                <a:gd name="connsiteY0" fmla="*/ 0 h 338666"/>
                <a:gd name="connsiteX1" fmla="*/ 92075 w 92075"/>
                <a:gd name="connsiteY1" fmla="*/ 0 h 338666"/>
                <a:gd name="connsiteX2" fmla="*/ 92075 w 92075"/>
                <a:gd name="connsiteY2" fmla="*/ 338667 h 338666"/>
                <a:gd name="connsiteX3" fmla="*/ 0 w 92075"/>
                <a:gd name="connsiteY3" fmla="*/ 338667 h 338666"/>
              </a:gdLst>
              <a:ahLst/>
              <a:cxnLst>
                <a:cxn ang="0">
                  <a:pos x="connsiteX0" y="connsiteY0"/>
                </a:cxn>
                <a:cxn ang="0">
                  <a:pos x="connsiteX1" y="connsiteY1"/>
                </a:cxn>
                <a:cxn ang="0">
                  <a:pos x="connsiteX2" y="connsiteY2"/>
                </a:cxn>
                <a:cxn ang="0">
                  <a:pos x="connsiteX3" y="connsiteY3"/>
                </a:cxn>
              </a:cxnLst>
              <a:rect l="l" t="t" r="r" b="b"/>
              <a:pathLst>
                <a:path w="92075" h="338666">
                  <a:moveTo>
                    <a:pt x="0" y="0"/>
                  </a:moveTo>
                  <a:lnTo>
                    <a:pt x="92075" y="0"/>
                  </a:lnTo>
                  <a:lnTo>
                    <a:pt x="92075" y="338667"/>
                  </a:lnTo>
                  <a:lnTo>
                    <a:pt x="0" y="338667"/>
                  </a:lnTo>
                  <a:close/>
                </a:path>
              </a:pathLst>
            </a:custGeom>
            <a:solidFill>
              <a:srgbClr val="1A365D"/>
            </a:solidFill>
            <a:ln w="18415" cap="flat">
              <a:noFill/>
              <a:prstDash val="solid"/>
              <a:miter/>
            </a:ln>
          </p:spPr>
          <p:txBody>
            <a:bodyPr rtlCol="0" anchor="ctr"/>
            <a:lstStyle/>
            <a:p>
              <a:pPr algn="ctr"/>
              <a:endParaRPr lang="en-IN" sz="1867"/>
            </a:p>
          </p:txBody>
        </p:sp>
        <p:sp>
          <p:nvSpPr>
            <p:cNvPr id="19" name="Freeform: Shape 18">
              <a:extLst>
                <a:ext uri="{FF2B5EF4-FFF2-40B4-BE49-F238E27FC236}">
                  <a16:creationId xmlns:a16="http://schemas.microsoft.com/office/drawing/2014/main" id="{3CFC6E52-BAB6-ADCC-6DD7-1E0ED06BD59C}"/>
                </a:ext>
              </a:extLst>
            </p:cNvPr>
            <p:cNvSpPr/>
            <p:nvPr/>
          </p:nvSpPr>
          <p:spPr>
            <a:xfrm>
              <a:off x="2330450" y="4085166"/>
              <a:ext cx="92075" cy="338666"/>
            </a:xfrm>
            <a:custGeom>
              <a:avLst/>
              <a:gdLst>
                <a:gd name="connsiteX0" fmla="*/ 0 w 92075"/>
                <a:gd name="connsiteY0" fmla="*/ 0 h 338666"/>
                <a:gd name="connsiteX1" fmla="*/ 92075 w 92075"/>
                <a:gd name="connsiteY1" fmla="*/ 0 h 338666"/>
                <a:gd name="connsiteX2" fmla="*/ 92075 w 92075"/>
                <a:gd name="connsiteY2" fmla="*/ 338667 h 338666"/>
                <a:gd name="connsiteX3" fmla="*/ 0 w 92075"/>
                <a:gd name="connsiteY3" fmla="*/ 338667 h 338666"/>
              </a:gdLst>
              <a:ahLst/>
              <a:cxnLst>
                <a:cxn ang="0">
                  <a:pos x="connsiteX0" y="connsiteY0"/>
                </a:cxn>
                <a:cxn ang="0">
                  <a:pos x="connsiteX1" y="connsiteY1"/>
                </a:cxn>
                <a:cxn ang="0">
                  <a:pos x="connsiteX2" y="connsiteY2"/>
                </a:cxn>
                <a:cxn ang="0">
                  <a:pos x="connsiteX3" y="connsiteY3"/>
                </a:cxn>
              </a:cxnLst>
              <a:rect l="l" t="t" r="r" b="b"/>
              <a:pathLst>
                <a:path w="92075" h="338666">
                  <a:moveTo>
                    <a:pt x="0" y="0"/>
                  </a:moveTo>
                  <a:lnTo>
                    <a:pt x="92075" y="0"/>
                  </a:lnTo>
                  <a:lnTo>
                    <a:pt x="92075" y="338667"/>
                  </a:lnTo>
                  <a:lnTo>
                    <a:pt x="0" y="338667"/>
                  </a:lnTo>
                  <a:close/>
                </a:path>
              </a:pathLst>
            </a:custGeom>
            <a:solidFill>
              <a:srgbClr val="1A365D"/>
            </a:solidFill>
            <a:ln w="18415" cap="flat">
              <a:noFill/>
              <a:prstDash val="solid"/>
              <a:miter/>
            </a:ln>
          </p:spPr>
          <p:txBody>
            <a:bodyPr rtlCol="0" anchor="ctr"/>
            <a:lstStyle/>
            <a:p>
              <a:pPr algn="ctr"/>
              <a:endParaRPr lang="en-IN" sz="1867"/>
            </a:p>
          </p:txBody>
        </p:sp>
        <p:sp>
          <p:nvSpPr>
            <p:cNvPr id="20" name="Freeform: Shape 19">
              <a:extLst>
                <a:ext uri="{FF2B5EF4-FFF2-40B4-BE49-F238E27FC236}">
                  <a16:creationId xmlns:a16="http://schemas.microsoft.com/office/drawing/2014/main" id="{56BBE229-D852-7926-924F-92C2D5E6E843}"/>
                </a:ext>
              </a:extLst>
            </p:cNvPr>
            <p:cNvSpPr/>
            <p:nvPr/>
          </p:nvSpPr>
          <p:spPr>
            <a:xfrm>
              <a:off x="2698750" y="4085166"/>
              <a:ext cx="92075" cy="338666"/>
            </a:xfrm>
            <a:custGeom>
              <a:avLst/>
              <a:gdLst>
                <a:gd name="connsiteX0" fmla="*/ 0 w 92075"/>
                <a:gd name="connsiteY0" fmla="*/ 0 h 338666"/>
                <a:gd name="connsiteX1" fmla="*/ 92075 w 92075"/>
                <a:gd name="connsiteY1" fmla="*/ 0 h 338666"/>
                <a:gd name="connsiteX2" fmla="*/ 92075 w 92075"/>
                <a:gd name="connsiteY2" fmla="*/ 338667 h 338666"/>
                <a:gd name="connsiteX3" fmla="*/ 0 w 92075"/>
                <a:gd name="connsiteY3" fmla="*/ 338667 h 338666"/>
              </a:gdLst>
              <a:ahLst/>
              <a:cxnLst>
                <a:cxn ang="0">
                  <a:pos x="connsiteX0" y="connsiteY0"/>
                </a:cxn>
                <a:cxn ang="0">
                  <a:pos x="connsiteX1" y="connsiteY1"/>
                </a:cxn>
                <a:cxn ang="0">
                  <a:pos x="connsiteX2" y="connsiteY2"/>
                </a:cxn>
                <a:cxn ang="0">
                  <a:pos x="connsiteX3" y="connsiteY3"/>
                </a:cxn>
              </a:cxnLst>
              <a:rect l="l" t="t" r="r" b="b"/>
              <a:pathLst>
                <a:path w="92075" h="338666">
                  <a:moveTo>
                    <a:pt x="0" y="0"/>
                  </a:moveTo>
                  <a:lnTo>
                    <a:pt x="92075" y="0"/>
                  </a:lnTo>
                  <a:lnTo>
                    <a:pt x="92075" y="338667"/>
                  </a:lnTo>
                  <a:lnTo>
                    <a:pt x="0" y="338667"/>
                  </a:lnTo>
                  <a:close/>
                </a:path>
              </a:pathLst>
            </a:custGeom>
            <a:solidFill>
              <a:srgbClr val="1A365D"/>
            </a:solidFill>
            <a:ln w="18415" cap="flat">
              <a:noFill/>
              <a:prstDash val="solid"/>
              <a:miter/>
            </a:ln>
          </p:spPr>
          <p:txBody>
            <a:bodyPr rtlCol="0" anchor="ctr"/>
            <a:lstStyle/>
            <a:p>
              <a:pPr algn="ctr"/>
              <a:endParaRPr lang="en-IN" sz="1867"/>
            </a:p>
          </p:txBody>
        </p:sp>
        <p:sp>
          <p:nvSpPr>
            <p:cNvPr id="21" name="Freeform: Shape 20">
              <a:extLst>
                <a:ext uri="{FF2B5EF4-FFF2-40B4-BE49-F238E27FC236}">
                  <a16:creationId xmlns:a16="http://schemas.microsoft.com/office/drawing/2014/main" id="{72E68A48-038A-89D0-2FFC-4F47E36284F1}"/>
                </a:ext>
              </a:extLst>
            </p:cNvPr>
            <p:cNvSpPr/>
            <p:nvPr/>
          </p:nvSpPr>
          <p:spPr>
            <a:xfrm>
              <a:off x="3067050" y="4085166"/>
              <a:ext cx="92075" cy="338666"/>
            </a:xfrm>
            <a:custGeom>
              <a:avLst/>
              <a:gdLst>
                <a:gd name="connsiteX0" fmla="*/ 0 w 92075"/>
                <a:gd name="connsiteY0" fmla="*/ 0 h 338666"/>
                <a:gd name="connsiteX1" fmla="*/ 92075 w 92075"/>
                <a:gd name="connsiteY1" fmla="*/ 0 h 338666"/>
                <a:gd name="connsiteX2" fmla="*/ 92075 w 92075"/>
                <a:gd name="connsiteY2" fmla="*/ 338667 h 338666"/>
                <a:gd name="connsiteX3" fmla="*/ 0 w 92075"/>
                <a:gd name="connsiteY3" fmla="*/ 338667 h 338666"/>
              </a:gdLst>
              <a:ahLst/>
              <a:cxnLst>
                <a:cxn ang="0">
                  <a:pos x="connsiteX0" y="connsiteY0"/>
                </a:cxn>
                <a:cxn ang="0">
                  <a:pos x="connsiteX1" y="connsiteY1"/>
                </a:cxn>
                <a:cxn ang="0">
                  <a:pos x="connsiteX2" y="connsiteY2"/>
                </a:cxn>
                <a:cxn ang="0">
                  <a:pos x="connsiteX3" y="connsiteY3"/>
                </a:cxn>
              </a:cxnLst>
              <a:rect l="l" t="t" r="r" b="b"/>
              <a:pathLst>
                <a:path w="92075" h="338666">
                  <a:moveTo>
                    <a:pt x="0" y="0"/>
                  </a:moveTo>
                  <a:lnTo>
                    <a:pt x="92075" y="0"/>
                  </a:lnTo>
                  <a:lnTo>
                    <a:pt x="92075" y="338667"/>
                  </a:lnTo>
                  <a:lnTo>
                    <a:pt x="0" y="338667"/>
                  </a:lnTo>
                  <a:close/>
                </a:path>
              </a:pathLst>
            </a:custGeom>
            <a:solidFill>
              <a:srgbClr val="1A365D"/>
            </a:solidFill>
            <a:ln w="18415" cap="flat">
              <a:noFill/>
              <a:prstDash val="solid"/>
              <a:miter/>
            </a:ln>
          </p:spPr>
          <p:txBody>
            <a:bodyPr rtlCol="0" anchor="ctr"/>
            <a:lstStyle/>
            <a:p>
              <a:pPr algn="ctr"/>
              <a:endParaRPr lang="en-IN" sz="1867"/>
            </a:p>
          </p:txBody>
        </p:sp>
        <p:sp>
          <p:nvSpPr>
            <p:cNvPr id="22" name="Freeform: Shape 21">
              <a:extLst>
                <a:ext uri="{FF2B5EF4-FFF2-40B4-BE49-F238E27FC236}">
                  <a16:creationId xmlns:a16="http://schemas.microsoft.com/office/drawing/2014/main" id="{209805A1-4B25-DCCC-DC53-0DE6596E05BF}"/>
                </a:ext>
              </a:extLst>
            </p:cNvPr>
            <p:cNvSpPr/>
            <p:nvPr/>
          </p:nvSpPr>
          <p:spPr>
            <a:xfrm>
              <a:off x="3435350" y="4085166"/>
              <a:ext cx="92075" cy="338666"/>
            </a:xfrm>
            <a:custGeom>
              <a:avLst/>
              <a:gdLst>
                <a:gd name="connsiteX0" fmla="*/ 0 w 92075"/>
                <a:gd name="connsiteY0" fmla="*/ 0 h 338666"/>
                <a:gd name="connsiteX1" fmla="*/ 92075 w 92075"/>
                <a:gd name="connsiteY1" fmla="*/ 0 h 338666"/>
                <a:gd name="connsiteX2" fmla="*/ 92075 w 92075"/>
                <a:gd name="connsiteY2" fmla="*/ 338667 h 338666"/>
                <a:gd name="connsiteX3" fmla="*/ 0 w 92075"/>
                <a:gd name="connsiteY3" fmla="*/ 338667 h 338666"/>
              </a:gdLst>
              <a:ahLst/>
              <a:cxnLst>
                <a:cxn ang="0">
                  <a:pos x="connsiteX0" y="connsiteY0"/>
                </a:cxn>
                <a:cxn ang="0">
                  <a:pos x="connsiteX1" y="connsiteY1"/>
                </a:cxn>
                <a:cxn ang="0">
                  <a:pos x="connsiteX2" y="connsiteY2"/>
                </a:cxn>
                <a:cxn ang="0">
                  <a:pos x="connsiteX3" y="connsiteY3"/>
                </a:cxn>
              </a:cxnLst>
              <a:rect l="l" t="t" r="r" b="b"/>
              <a:pathLst>
                <a:path w="92075" h="338666">
                  <a:moveTo>
                    <a:pt x="0" y="0"/>
                  </a:moveTo>
                  <a:lnTo>
                    <a:pt x="92075" y="0"/>
                  </a:lnTo>
                  <a:lnTo>
                    <a:pt x="92075" y="338667"/>
                  </a:lnTo>
                  <a:lnTo>
                    <a:pt x="0" y="338667"/>
                  </a:lnTo>
                  <a:close/>
                </a:path>
              </a:pathLst>
            </a:custGeom>
            <a:solidFill>
              <a:srgbClr val="1A365D"/>
            </a:solidFill>
            <a:ln w="18415" cap="flat">
              <a:noFill/>
              <a:prstDash val="solid"/>
              <a:miter/>
            </a:ln>
          </p:spPr>
          <p:txBody>
            <a:bodyPr rtlCol="0" anchor="ctr"/>
            <a:lstStyle/>
            <a:p>
              <a:pPr algn="ctr"/>
              <a:endParaRPr lang="en-IN" sz="1867"/>
            </a:p>
          </p:txBody>
        </p:sp>
        <p:sp>
          <p:nvSpPr>
            <p:cNvPr id="23" name="Freeform: Shape 22">
              <a:extLst>
                <a:ext uri="{FF2B5EF4-FFF2-40B4-BE49-F238E27FC236}">
                  <a16:creationId xmlns:a16="http://schemas.microsoft.com/office/drawing/2014/main" id="{C49F1FF0-386E-50B8-1753-CA29CC69E80F}"/>
                </a:ext>
              </a:extLst>
            </p:cNvPr>
            <p:cNvSpPr/>
            <p:nvPr/>
          </p:nvSpPr>
          <p:spPr>
            <a:xfrm>
              <a:off x="3803650" y="4085166"/>
              <a:ext cx="92075" cy="338666"/>
            </a:xfrm>
            <a:custGeom>
              <a:avLst/>
              <a:gdLst>
                <a:gd name="connsiteX0" fmla="*/ 0 w 92075"/>
                <a:gd name="connsiteY0" fmla="*/ 0 h 338666"/>
                <a:gd name="connsiteX1" fmla="*/ 92075 w 92075"/>
                <a:gd name="connsiteY1" fmla="*/ 0 h 338666"/>
                <a:gd name="connsiteX2" fmla="*/ 92075 w 92075"/>
                <a:gd name="connsiteY2" fmla="*/ 338667 h 338666"/>
                <a:gd name="connsiteX3" fmla="*/ 0 w 92075"/>
                <a:gd name="connsiteY3" fmla="*/ 338667 h 338666"/>
              </a:gdLst>
              <a:ahLst/>
              <a:cxnLst>
                <a:cxn ang="0">
                  <a:pos x="connsiteX0" y="connsiteY0"/>
                </a:cxn>
                <a:cxn ang="0">
                  <a:pos x="connsiteX1" y="connsiteY1"/>
                </a:cxn>
                <a:cxn ang="0">
                  <a:pos x="connsiteX2" y="connsiteY2"/>
                </a:cxn>
                <a:cxn ang="0">
                  <a:pos x="connsiteX3" y="connsiteY3"/>
                </a:cxn>
              </a:cxnLst>
              <a:rect l="l" t="t" r="r" b="b"/>
              <a:pathLst>
                <a:path w="92075" h="338666">
                  <a:moveTo>
                    <a:pt x="0" y="0"/>
                  </a:moveTo>
                  <a:lnTo>
                    <a:pt x="92075" y="0"/>
                  </a:lnTo>
                  <a:lnTo>
                    <a:pt x="92075" y="338667"/>
                  </a:lnTo>
                  <a:lnTo>
                    <a:pt x="0" y="338667"/>
                  </a:lnTo>
                  <a:close/>
                </a:path>
              </a:pathLst>
            </a:custGeom>
            <a:solidFill>
              <a:srgbClr val="1A365D"/>
            </a:solidFill>
            <a:ln w="18415" cap="flat">
              <a:noFill/>
              <a:prstDash val="solid"/>
              <a:miter/>
            </a:ln>
          </p:spPr>
          <p:txBody>
            <a:bodyPr rtlCol="0" anchor="ctr"/>
            <a:lstStyle/>
            <a:p>
              <a:pPr algn="ctr"/>
              <a:endParaRPr lang="en-IN" sz="1867"/>
            </a:p>
          </p:txBody>
        </p:sp>
        <p:sp>
          <p:nvSpPr>
            <p:cNvPr id="24" name="Freeform: Shape 23">
              <a:extLst>
                <a:ext uri="{FF2B5EF4-FFF2-40B4-BE49-F238E27FC236}">
                  <a16:creationId xmlns:a16="http://schemas.microsoft.com/office/drawing/2014/main" id="{9035C5B3-0107-D8DB-5BF8-FB6E3C43446E}"/>
                </a:ext>
              </a:extLst>
            </p:cNvPr>
            <p:cNvSpPr/>
            <p:nvPr/>
          </p:nvSpPr>
          <p:spPr>
            <a:xfrm>
              <a:off x="4171950" y="4085166"/>
              <a:ext cx="92075" cy="338666"/>
            </a:xfrm>
            <a:custGeom>
              <a:avLst/>
              <a:gdLst>
                <a:gd name="connsiteX0" fmla="*/ 0 w 92075"/>
                <a:gd name="connsiteY0" fmla="*/ 0 h 338666"/>
                <a:gd name="connsiteX1" fmla="*/ 92075 w 92075"/>
                <a:gd name="connsiteY1" fmla="*/ 0 h 338666"/>
                <a:gd name="connsiteX2" fmla="*/ 92075 w 92075"/>
                <a:gd name="connsiteY2" fmla="*/ 338667 h 338666"/>
                <a:gd name="connsiteX3" fmla="*/ 0 w 92075"/>
                <a:gd name="connsiteY3" fmla="*/ 338667 h 338666"/>
              </a:gdLst>
              <a:ahLst/>
              <a:cxnLst>
                <a:cxn ang="0">
                  <a:pos x="connsiteX0" y="connsiteY0"/>
                </a:cxn>
                <a:cxn ang="0">
                  <a:pos x="connsiteX1" y="connsiteY1"/>
                </a:cxn>
                <a:cxn ang="0">
                  <a:pos x="connsiteX2" y="connsiteY2"/>
                </a:cxn>
                <a:cxn ang="0">
                  <a:pos x="connsiteX3" y="connsiteY3"/>
                </a:cxn>
              </a:cxnLst>
              <a:rect l="l" t="t" r="r" b="b"/>
              <a:pathLst>
                <a:path w="92075" h="338666">
                  <a:moveTo>
                    <a:pt x="0" y="0"/>
                  </a:moveTo>
                  <a:lnTo>
                    <a:pt x="92075" y="0"/>
                  </a:lnTo>
                  <a:lnTo>
                    <a:pt x="92075" y="338667"/>
                  </a:lnTo>
                  <a:lnTo>
                    <a:pt x="0" y="338667"/>
                  </a:lnTo>
                  <a:close/>
                </a:path>
              </a:pathLst>
            </a:custGeom>
            <a:solidFill>
              <a:srgbClr val="1A365D"/>
            </a:solidFill>
            <a:ln w="18415" cap="flat">
              <a:noFill/>
              <a:prstDash val="solid"/>
              <a:miter/>
            </a:ln>
          </p:spPr>
          <p:txBody>
            <a:bodyPr rtlCol="0" anchor="ctr"/>
            <a:lstStyle/>
            <a:p>
              <a:pPr algn="ctr"/>
              <a:endParaRPr lang="en-IN" sz="1867"/>
            </a:p>
          </p:txBody>
        </p:sp>
        <p:sp>
          <p:nvSpPr>
            <p:cNvPr id="25" name="Freeform: Shape 24">
              <a:extLst>
                <a:ext uri="{FF2B5EF4-FFF2-40B4-BE49-F238E27FC236}">
                  <a16:creationId xmlns:a16="http://schemas.microsoft.com/office/drawing/2014/main" id="{E7A8FAEA-8B16-DF67-21E1-BF760C3BE9FD}"/>
                </a:ext>
              </a:extLst>
            </p:cNvPr>
            <p:cNvSpPr/>
            <p:nvPr/>
          </p:nvSpPr>
          <p:spPr>
            <a:xfrm>
              <a:off x="4540250" y="4085166"/>
              <a:ext cx="92075" cy="338666"/>
            </a:xfrm>
            <a:custGeom>
              <a:avLst/>
              <a:gdLst>
                <a:gd name="connsiteX0" fmla="*/ 0 w 92075"/>
                <a:gd name="connsiteY0" fmla="*/ 0 h 338666"/>
                <a:gd name="connsiteX1" fmla="*/ 92075 w 92075"/>
                <a:gd name="connsiteY1" fmla="*/ 0 h 338666"/>
                <a:gd name="connsiteX2" fmla="*/ 92075 w 92075"/>
                <a:gd name="connsiteY2" fmla="*/ 338667 h 338666"/>
                <a:gd name="connsiteX3" fmla="*/ 0 w 92075"/>
                <a:gd name="connsiteY3" fmla="*/ 338667 h 338666"/>
              </a:gdLst>
              <a:ahLst/>
              <a:cxnLst>
                <a:cxn ang="0">
                  <a:pos x="connsiteX0" y="connsiteY0"/>
                </a:cxn>
                <a:cxn ang="0">
                  <a:pos x="connsiteX1" y="connsiteY1"/>
                </a:cxn>
                <a:cxn ang="0">
                  <a:pos x="connsiteX2" y="connsiteY2"/>
                </a:cxn>
                <a:cxn ang="0">
                  <a:pos x="connsiteX3" y="connsiteY3"/>
                </a:cxn>
              </a:cxnLst>
              <a:rect l="l" t="t" r="r" b="b"/>
              <a:pathLst>
                <a:path w="92075" h="338666">
                  <a:moveTo>
                    <a:pt x="0" y="0"/>
                  </a:moveTo>
                  <a:lnTo>
                    <a:pt x="92075" y="0"/>
                  </a:lnTo>
                  <a:lnTo>
                    <a:pt x="92075" y="338667"/>
                  </a:lnTo>
                  <a:lnTo>
                    <a:pt x="0" y="338667"/>
                  </a:lnTo>
                  <a:close/>
                </a:path>
              </a:pathLst>
            </a:custGeom>
            <a:solidFill>
              <a:srgbClr val="1A365D"/>
            </a:solidFill>
            <a:ln w="18415" cap="flat">
              <a:noFill/>
              <a:prstDash val="solid"/>
              <a:miter/>
            </a:ln>
          </p:spPr>
          <p:txBody>
            <a:bodyPr rtlCol="0" anchor="ctr"/>
            <a:lstStyle/>
            <a:p>
              <a:pPr algn="ctr"/>
              <a:endParaRPr lang="en-IN" sz="1867"/>
            </a:p>
          </p:txBody>
        </p:sp>
        <p:sp>
          <p:nvSpPr>
            <p:cNvPr id="26" name="Freeform: Shape 25">
              <a:extLst>
                <a:ext uri="{FF2B5EF4-FFF2-40B4-BE49-F238E27FC236}">
                  <a16:creationId xmlns:a16="http://schemas.microsoft.com/office/drawing/2014/main" id="{974767C7-0F9B-7BDF-1B42-F187D76AB03C}"/>
                </a:ext>
              </a:extLst>
            </p:cNvPr>
            <p:cNvSpPr/>
            <p:nvPr/>
          </p:nvSpPr>
          <p:spPr>
            <a:xfrm>
              <a:off x="4908550" y="4085166"/>
              <a:ext cx="92075" cy="338666"/>
            </a:xfrm>
            <a:custGeom>
              <a:avLst/>
              <a:gdLst>
                <a:gd name="connsiteX0" fmla="*/ 0 w 92075"/>
                <a:gd name="connsiteY0" fmla="*/ 0 h 338666"/>
                <a:gd name="connsiteX1" fmla="*/ 92075 w 92075"/>
                <a:gd name="connsiteY1" fmla="*/ 0 h 338666"/>
                <a:gd name="connsiteX2" fmla="*/ 92075 w 92075"/>
                <a:gd name="connsiteY2" fmla="*/ 338667 h 338666"/>
                <a:gd name="connsiteX3" fmla="*/ 0 w 92075"/>
                <a:gd name="connsiteY3" fmla="*/ 338667 h 338666"/>
              </a:gdLst>
              <a:ahLst/>
              <a:cxnLst>
                <a:cxn ang="0">
                  <a:pos x="connsiteX0" y="connsiteY0"/>
                </a:cxn>
                <a:cxn ang="0">
                  <a:pos x="connsiteX1" y="connsiteY1"/>
                </a:cxn>
                <a:cxn ang="0">
                  <a:pos x="connsiteX2" y="connsiteY2"/>
                </a:cxn>
                <a:cxn ang="0">
                  <a:pos x="connsiteX3" y="connsiteY3"/>
                </a:cxn>
              </a:cxnLst>
              <a:rect l="l" t="t" r="r" b="b"/>
              <a:pathLst>
                <a:path w="92075" h="338666">
                  <a:moveTo>
                    <a:pt x="0" y="0"/>
                  </a:moveTo>
                  <a:lnTo>
                    <a:pt x="92075" y="0"/>
                  </a:lnTo>
                  <a:lnTo>
                    <a:pt x="92075" y="338667"/>
                  </a:lnTo>
                  <a:lnTo>
                    <a:pt x="0" y="338667"/>
                  </a:lnTo>
                  <a:close/>
                </a:path>
              </a:pathLst>
            </a:custGeom>
            <a:solidFill>
              <a:srgbClr val="1A365D"/>
            </a:solidFill>
            <a:ln w="18415" cap="flat">
              <a:noFill/>
              <a:prstDash val="solid"/>
              <a:miter/>
            </a:ln>
          </p:spPr>
          <p:txBody>
            <a:bodyPr rtlCol="0" anchor="ctr"/>
            <a:lstStyle/>
            <a:p>
              <a:pPr algn="ctr"/>
              <a:endParaRPr lang="en-IN" sz="1867"/>
            </a:p>
          </p:txBody>
        </p:sp>
      </p:grpSp>
      <p:sp>
        <p:nvSpPr>
          <p:cNvPr id="27" name="Freeform: Shape 26">
            <a:extLst>
              <a:ext uri="{FF2B5EF4-FFF2-40B4-BE49-F238E27FC236}">
                <a16:creationId xmlns:a16="http://schemas.microsoft.com/office/drawing/2014/main" id="{00E110E0-1940-2644-A283-23E2A6C6DBFA}"/>
              </a:ext>
            </a:extLst>
          </p:cNvPr>
          <p:cNvSpPr/>
          <p:nvPr/>
        </p:nvSpPr>
        <p:spPr>
          <a:xfrm>
            <a:off x="1185333" y="3175001"/>
            <a:ext cx="2332567" cy="451555"/>
          </a:xfrm>
          <a:custGeom>
            <a:avLst/>
            <a:gdLst>
              <a:gd name="connsiteX0" fmla="*/ 3406775 w 3498850"/>
              <a:gd name="connsiteY0" fmla="*/ 0 h 677333"/>
              <a:gd name="connsiteX1" fmla="*/ 3498850 w 3498850"/>
              <a:gd name="connsiteY1" fmla="*/ 0 h 677333"/>
              <a:gd name="connsiteX2" fmla="*/ 3498850 w 3498850"/>
              <a:gd name="connsiteY2" fmla="*/ 677333 h 677333"/>
              <a:gd name="connsiteX3" fmla="*/ 3406775 w 3498850"/>
              <a:gd name="connsiteY3" fmla="*/ 677333 h 677333"/>
              <a:gd name="connsiteX4" fmla="*/ 92075 w 3498850"/>
              <a:gd name="connsiteY4" fmla="*/ 677333 h 677333"/>
              <a:gd name="connsiteX5" fmla="*/ 0 w 3498850"/>
              <a:gd name="connsiteY5" fmla="*/ 677333 h 677333"/>
              <a:gd name="connsiteX6" fmla="*/ 0 w 3498850"/>
              <a:gd name="connsiteY6" fmla="*/ 0 h 677333"/>
              <a:gd name="connsiteX7" fmla="*/ 92075 w 3498850"/>
              <a:gd name="connsiteY7" fmla="*/ 0 h 67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8850" h="677333">
                <a:moveTo>
                  <a:pt x="3406775" y="0"/>
                </a:moveTo>
                <a:cubicBezTo>
                  <a:pt x="3457627" y="0"/>
                  <a:pt x="3498850" y="0"/>
                  <a:pt x="3498850" y="0"/>
                </a:cubicBezTo>
                <a:lnTo>
                  <a:pt x="3498850" y="677333"/>
                </a:lnTo>
                <a:cubicBezTo>
                  <a:pt x="3498850" y="677333"/>
                  <a:pt x="3457627" y="677333"/>
                  <a:pt x="3406775" y="677333"/>
                </a:cubicBezTo>
                <a:lnTo>
                  <a:pt x="92075" y="677333"/>
                </a:lnTo>
                <a:cubicBezTo>
                  <a:pt x="41223" y="677333"/>
                  <a:pt x="0" y="677333"/>
                  <a:pt x="0" y="677333"/>
                </a:cubicBezTo>
                <a:lnTo>
                  <a:pt x="0" y="0"/>
                </a:lnTo>
                <a:cubicBezTo>
                  <a:pt x="0" y="0"/>
                  <a:pt x="41223" y="0"/>
                  <a:pt x="92075" y="0"/>
                </a:cubicBezTo>
                <a:close/>
              </a:path>
            </a:pathLst>
          </a:custGeom>
          <a:solidFill>
            <a:srgbClr val="E2E8F0"/>
          </a:solidFill>
          <a:ln w="18415" cap="flat">
            <a:solidFill>
              <a:srgbClr val="1A365D"/>
            </a:solidFill>
            <a:prstDash val="solid"/>
            <a:miter/>
          </a:ln>
        </p:spPr>
        <p:txBody>
          <a:bodyPr rtlCol="0" anchor="ctr"/>
          <a:lstStyle/>
          <a:p>
            <a:pPr algn="ctr"/>
            <a:endParaRPr lang="en-IN" sz="1867"/>
          </a:p>
        </p:txBody>
      </p:sp>
      <p:sp>
        <p:nvSpPr>
          <p:cNvPr id="28" name="TextBox 27">
            <a:extLst>
              <a:ext uri="{FF2B5EF4-FFF2-40B4-BE49-F238E27FC236}">
                <a16:creationId xmlns:a16="http://schemas.microsoft.com/office/drawing/2014/main" id="{8EB2198E-AAAB-BEDE-A6B9-52E4328E3958}"/>
              </a:ext>
            </a:extLst>
          </p:cNvPr>
          <p:cNvSpPr txBox="1"/>
          <p:nvPr/>
        </p:nvSpPr>
        <p:spPr>
          <a:xfrm>
            <a:off x="1355992" y="3246120"/>
            <a:ext cx="1991251" cy="276999"/>
          </a:xfrm>
          <a:prstGeom prst="rect">
            <a:avLst/>
          </a:prstGeom>
          <a:noFill/>
        </p:spPr>
        <p:txBody>
          <a:bodyPr wrap="none" rtlCol="0">
            <a:spAutoFit/>
          </a:bodyPr>
          <a:lstStyle/>
          <a:p>
            <a:pPr algn="ctr"/>
            <a:r>
              <a:rPr lang="en-IN" sz="1200" dirty="0">
                <a:ln/>
                <a:solidFill>
                  <a:srgbClr val="1A365D"/>
                </a:solidFill>
                <a:latin typeface="Arial"/>
                <a:cs typeface="Arial"/>
                <a:sym typeface="Arial"/>
                <a:rtl val="0"/>
              </a:rPr>
              <a:t>Baseband Processing Unit</a:t>
            </a:r>
          </a:p>
        </p:txBody>
      </p:sp>
      <p:sp>
        <p:nvSpPr>
          <p:cNvPr id="29" name="TextBox 28">
            <a:extLst>
              <a:ext uri="{FF2B5EF4-FFF2-40B4-BE49-F238E27FC236}">
                <a16:creationId xmlns:a16="http://schemas.microsoft.com/office/drawing/2014/main" id="{0B389A42-28BD-D552-D776-9A491BD10430}"/>
              </a:ext>
            </a:extLst>
          </p:cNvPr>
          <p:cNvSpPr txBox="1"/>
          <p:nvPr/>
        </p:nvSpPr>
        <p:spPr>
          <a:xfrm>
            <a:off x="1430532" y="3438031"/>
            <a:ext cx="1842171" cy="235898"/>
          </a:xfrm>
          <a:prstGeom prst="rect">
            <a:avLst/>
          </a:prstGeom>
          <a:noFill/>
        </p:spPr>
        <p:txBody>
          <a:bodyPr wrap="none" rtlCol="0">
            <a:spAutoFit/>
          </a:bodyPr>
          <a:lstStyle/>
          <a:p>
            <a:pPr algn="ctr"/>
            <a:r>
              <a:rPr lang="en-IN" sz="933">
                <a:ln/>
                <a:solidFill>
                  <a:srgbClr val="1A365D"/>
                </a:solidFill>
                <a:latin typeface="Arial"/>
                <a:cs typeface="Arial"/>
                <a:sym typeface="Arial"/>
                <a:rtl val="0"/>
              </a:rPr>
              <a:t>Channel Estimation, Precoding</a:t>
            </a:r>
          </a:p>
        </p:txBody>
      </p:sp>
      <p:sp>
        <p:nvSpPr>
          <p:cNvPr id="30" name="Freeform: Shape 29">
            <a:extLst>
              <a:ext uri="{FF2B5EF4-FFF2-40B4-BE49-F238E27FC236}">
                <a16:creationId xmlns:a16="http://schemas.microsoft.com/office/drawing/2014/main" id="{38C38B30-F658-C741-E392-76C7EAF3A04E}"/>
              </a:ext>
            </a:extLst>
          </p:cNvPr>
          <p:cNvSpPr/>
          <p:nvPr/>
        </p:nvSpPr>
        <p:spPr>
          <a:xfrm>
            <a:off x="1185333" y="3852334"/>
            <a:ext cx="2332567" cy="451555"/>
          </a:xfrm>
          <a:custGeom>
            <a:avLst/>
            <a:gdLst>
              <a:gd name="connsiteX0" fmla="*/ 3406775 w 3498850"/>
              <a:gd name="connsiteY0" fmla="*/ 0 h 677333"/>
              <a:gd name="connsiteX1" fmla="*/ 3498850 w 3498850"/>
              <a:gd name="connsiteY1" fmla="*/ 0 h 677333"/>
              <a:gd name="connsiteX2" fmla="*/ 3498850 w 3498850"/>
              <a:gd name="connsiteY2" fmla="*/ 677333 h 677333"/>
              <a:gd name="connsiteX3" fmla="*/ 3406775 w 3498850"/>
              <a:gd name="connsiteY3" fmla="*/ 677333 h 677333"/>
              <a:gd name="connsiteX4" fmla="*/ 92075 w 3498850"/>
              <a:gd name="connsiteY4" fmla="*/ 677333 h 677333"/>
              <a:gd name="connsiteX5" fmla="*/ 0 w 3498850"/>
              <a:gd name="connsiteY5" fmla="*/ 677333 h 677333"/>
              <a:gd name="connsiteX6" fmla="*/ 0 w 3498850"/>
              <a:gd name="connsiteY6" fmla="*/ 0 h 677333"/>
              <a:gd name="connsiteX7" fmla="*/ 92075 w 3498850"/>
              <a:gd name="connsiteY7" fmla="*/ 0 h 67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8850" h="677333">
                <a:moveTo>
                  <a:pt x="3406775" y="0"/>
                </a:moveTo>
                <a:cubicBezTo>
                  <a:pt x="3457627" y="0"/>
                  <a:pt x="3498850" y="0"/>
                  <a:pt x="3498850" y="0"/>
                </a:cubicBezTo>
                <a:lnTo>
                  <a:pt x="3498850" y="677333"/>
                </a:lnTo>
                <a:cubicBezTo>
                  <a:pt x="3498850" y="677333"/>
                  <a:pt x="3457627" y="677333"/>
                  <a:pt x="3406775" y="677333"/>
                </a:cubicBezTo>
                <a:lnTo>
                  <a:pt x="92075" y="677333"/>
                </a:lnTo>
                <a:cubicBezTo>
                  <a:pt x="41223" y="677333"/>
                  <a:pt x="0" y="677333"/>
                  <a:pt x="0" y="677333"/>
                </a:cubicBezTo>
                <a:lnTo>
                  <a:pt x="0" y="0"/>
                </a:lnTo>
                <a:cubicBezTo>
                  <a:pt x="0" y="0"/>
                  <a:pt x="41223" y="0"/>
                  <a:pt x="92075" y="0"/>
                </a:cubicBezTo>
                <a:close/>
              </a:path>
            </a:pathLst>
          </a:custGeom>
          <a:solidFill>
            <a:srgbClr val="E2E8F0"/>
          </a:solidFill>
          <a:ln w="18415" cap="flat">
            <a:solidFill>
              <a:srgbClr val="1A365D"/>
            </a:solidFill>
            <a:prstDash val="solid"/>
            <a:miter/>
          </a:ln>
        </p:spPr>
        <p:txBody>
          <a:bodyPr rtlCol="0" anchor="ctr"/>
          <a:lstStyle/>
          <a:p>
            <a:pPr algn="ctr"/>
            <a:endParaRPr lang="en-IN" sz="1867"/>
          </a:p>
        </p:txBody>
      </p:sp>
      <p:sp>
        <p:nvSpPr>
          <p:cNvPr id="31" name="TextBox 30">
            <a:extLst>
              <a:ext uri="{FF2B5EF4-FFF2-40B4-BE49-F238E27FC236}">
                <a16:creationId xmlns:a16="http://schemas.microsoft.com/office/drawing/2014/main" id="{6CD25A68-1241-E7B3-BCB4-A072A3C7C8DE}"/>
              </a:ext>
            </a:extLst>
          </p:cNvPr>
          <p:cNvSpPr txBox="1"/>
          <p:nvPr/>
        </p:nvSpPr>
        <p:spPr>
          <a:xfrm>
            <a:off x="1449768" y="3923454"/>
            <a:ext cx="1803699" cy="276999"/>
          </a:xfrm>
          <a:prstGeom prst="rect">
            <a:avLst/>
          </a:prstGeom>
          <a:noFill/>
        </p:spPr>
        <p:txBody>
          <a:bodyPr wrap="none" rtlCol="0">
            <a:spAutoFit/>
          </a:bodyPr>
          <a:lstStyle/>
          <a:p>
            <a:pPr algn="ctr"/>
            <a:r>
              <a:rPr lang="en-IN" sz="1200">
                <a:ln/>
                <a:solidFill>
                  <a:srgbClr val="1A365D"/>
                </a:solidFill>
                <a:latin typeface="Arial"/>
                <a:cs typeface="Arial"/>
                <a:sym typeface="Arial"/>
                <a:rtl val="0"/>
              </a:rPr>
              <a:t>Beamforming Controller</a:t>
            </a:r>
          </a:p>
        </p:txBody>
      </p:sp>
      <p:sp>
        <p:nvSpPr>
          <p:cNvPr id="32" name="TextBox 31">
            <a:extLst>
              <a:ext uri="{FF2B5EF4-FFF2-40B4-BE49-F238E27FC236}">
                <a16:creationId xmlns:a16="http://schemas.microsoft.com/office/drawing/2014/main" id="{C8CFB82A-687D-5DFE-C4C8-4F6D403BA473}"/>
              </a:ext>
            </a:extLst>
          </p:cNvPr>
          <p:cNvSpPr txBox="1"/>
          <p:nvPr/>
        </p:nvSpPr>
        <p:spPr>
          <a:xfrm>
            <a:off x="1267827" y="4115364"/>
            <a:ext cx="2167581" cy="235898"/>
          </a:xfrm>
          <a:prstGeom prst="rect">
            <a:avLst/>
          </a:prstGeom>
          <a:noFill/>
        </p:spPr>
        <p:txBody>
          <a:bodyPr wrap="none" rtlCol="0">
            <a:spAutoFit/>
          </a:bodyPr>
          <a:lstStyle/>
          <a:p>
            <a:pPr algn="ctr"/>
            <a:r>
              <a:rPr lang="en-IN" sz="933">
                <a:ln/>
                <a:solidFill>
                  <a:srgbClr val="1A365D"/>
                </a:solidFill>
                <a:latin typeface="Arial"/>
                <a:cs typeface="Arial"/>
                <a:sym typeface="Arial"/>
                <a:rtl val="0"/>
              </a:rPr>
              <a:t>3D Beamforming (Azimuth/Elevation)</a:t>
            </a:r>
          </a:p>
        </p:txBody>
      </p:sp>
      <p:sp>
        <p:nvSpPr>
          <p:cNvPr id="33" name="Freeform: Shape 32">
            <a:extLst>
              <a:ext uri="{FF2B5EF4-FFF2-40B4-BE49-F238E27FC236}">
                <a16:creationId xmlns:a16="http://schemas.microsoft.com/office/drawing/2014/main" id="{7C6D4BCC-1CD4-E415-7FBD-A642CA968CA2}"/>
              </a:ext>
            </a:extLst>
          </p:cNvPr>
          <p:cNvSpPr/>
          <p:nvPr/>
        </p:nvSpPr>
        <p:spPr>
          <a:xfrm>
            <a:off x="8305800" y="1255889"/>
            <a:ext cx="3069167" cy="3386667"/>
          </a:xfrm>
          <a:custGeom>
            <a:avLst/>
            <a:gdLst>
              <a:gd name="connsiteX0" fmla="*/ 4419600 w 4603750"/>
              <a:gd name="connsiteY0" fmla="*/ 0 h 5080000"/>
              <a:gd name="connsiteX1" fmla="*/ 4603750 w 4603750"/>
              <a:gd name="connsiteY1" fmla="*/ 0 h 5080000"/>
              <a:gd name="connsiteX2" fmla="*/ 4603750 w 4603750"/>
              <a:gd name="connsiteY2" fmla="*/ 5080000 h 5080000"/>
              <a:gd name="connsiteX3" fmla="*/ 4419600 w 4603750"/>
              <a:gd name="connsiteY3" fmla="*/ 5080000 h 5080000"/>
              <a:gd name="connsiteX4" fmla="*/ 184150 w 4603750"/>
              <a:gd name="connsiteY4" fmla="*/ 5080000 h 5080000"/>
              <a:gd name="connsiteX5" fmla="*/ 0 w 4603750"/>
              <a:gd name="connsiteY5" fmla="*/ 5080000 h 5080000"/>
              <a:gd name="connsiteX6" fmla="*/ 0 w 4603750"/>
              <a:gd name="connsiteY6" fmla="*/ 0 h 5080000"/>
              <a:gd name="connsiteX7" fmla="*/ 184150 w 4603750"/>
              <a:gd name="connsiteY7" fmla="*/ 0 h 5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03750" h="5080000">
                <a:moveTo>
                  <a:pt x="4419600" y="0"/>
                </a:moveTo>
                <a:cubicBezTo>
                  <a:pt x="4521303" y="0"/>
                  <a:pt x="4603750" y="0"/>
                  <a:pt x="4603750" y="0"/>
                </a:cubicBezTo>
                <a:lnTo>
                  <a:pt x="4603750" y="5080000"/>
                </a:lnTo>
                <a:cubicBezTo>
                  <a:pt x="4603750" y="5080000"/>
                  <a:pt x="4521303" y="5080000"/>
                  <a:pt x="4419600" y="5080000"/>
                </a:cubicBezTo>
                <a:lnTo>
                  <a:pt x="184150" y="5080000"/>
                </a:lnTo>
                <a:cubicBezTo>
                  <a:pt x="82447" y="5080000"/>
                  <a:pt x="0" y="5080000"/>
                  <a:pt x="0" y="5080000"/>
                </a:cubicBezTo>
                <a:lnTo>
                  <a:pt x="0" y="0"/>
                </a:lnTo>
                <a:cubicBezTo>
                  <a:pt x="0" y="0"/>
                  <a:pt x="82447" y="0"/>
                  <a:pt x="184150" y="0"/>
                </a:cubicBezTo>
                <a:close/>
              </a:path>
            </a:pathLst>
          </a:custGeom>
          <a:solidFill>
            <a:srgbClr val="F0F4F8"/>
          </a:solidFill>
          <a:ln w="36830" cap="flat">
            <a:solidFill>
              <a:srgbClr val="1A365D"/>
            </a:solidFill>
            <a:prstDash val="solid"/>
            <a:miter/>
          </a:ln>
        </p:spPr>
        <p:txBody>
          <a:bodyPr rtlCol="0" anchor="ctr"/>
          <a:lstStyle/>
          <a:p>
            <a:pPr algn="ctr"/>
            <a:endParaRPr lang="en-IN" sz="1867"/>
          </a:p>
        </p:txBody>
      </p:sp>
      <p:sp>
        <p:nvSpPr>
          <p:cNvPr id="34" name="TextBox 33">
            <a:extLst>
              <a:ext uri="{FF2B5EF4-FFF2-40B4-BE49-F238E27FC236}">
                <a16:creationId xmlns:a16="http://schemas.microsoft.com/office/drawing/2014/main" id="{AA353CB1-E31E-4357-3C2B-55630AAA7AEF}"/>
              </a:ext>
            </a:extLst>
          </p:cNvPr>
          <p:cNvSpPr txBox="1"/>
          <p:nvPr/>
        </p:nvSpPr>
        <p:spPr>
          <a:xfrm>
            <a:off x="8551409" y="1383453"/>
            <a:ext cx="2577950" cy="379656"/>
          </a:xfrm>
          <a:prstGeom prst="rect">
            <a:avLst/>
          </a:prstGeom>
          <a:noFill/>
        </p:spPr>
        <p:txBody>
          <a:bodyPr wrap="none" rtlCol="0">
            <a:spAutoFit/>
          </a:bodyPr>
          <a:lstStyle/>
          <a:p>
            <a:pPr algn="ctr"/>
            <a:r>
              <a:rPr lang="en-IN" sz="1867" b="1">
                <a:ln/>
                <a:solidFill>
                  <a:srgbClr val="1A365D"/>
                </a:solidFill>
                <a:latin typeface="Arial"/>
                <a:cs typeface="Arial"/>
                <a:sym typeface="Arial"/>
                <a:rtl val="0"/>
              </a:rPr>
              <a:t>User Equipment (UE)</a:t>
            </a:r>
          </a:p>
        </p:txBody>
      </p:sp>
      <p:sp>
        <p:nvSpPr>
          <p:cNvPr id="35" name="Freeform: Shape 34">
            <a:extLst>
              <a:ext uri="{FF2B5EF4-FFF2-40B4-BE49-F238E27FC236}">
                <a16:creationId xmlns:a16="http://schemas.microsoft.com/office/drawing/2014/main" id="{2873DD59-38DF-7E92-0DD5-B80062AA01EB}"/>
              </a:ext>
            </a:extLst>
          </p:cNvPr>
          <p:cNvSpPr/>
          <p:nvPr/>
        </p:nvSpPr>
        <p:spPr>
          <a:xfrm>
            <a:off x="8674100" y="2046111"/>
            <a:ext cx="2332567" cy="451555"/>
          </a:xfrm>
          <a:custGeom>
            <a:avLst/>
            <a:gdLst>
              <a:gd name="connsiteX0" fmla="*/ 3406775 w 3498850"/>
              <a:gd name="connsiteY0" fmla="*/ 0 h 677333"/>
              <a:gd name="connsiteX1" fmla="*/ 3498850 w 3498850"/>
              <a:gd name="connsiteY1" fmla="*/ 0 h 677333"/>
              <a:gd name="connsiteX2" fmla="*/ 3498850 w 3498850"/>
              <a:gd name="connsiteY2" fmla="*/ 677333 h 677333"/>
              <a:gd name="connsiteX3" fmla="*/ 3406775 w 3498850"/>
              <a:gd name="connsiteY3" fmla="*/ 677333 h 677333"/>
              <a:gd name="connsiteX4" fmla="*/ 92075 w 3498850"/>
              <a:gd name="connsiteY4" fmla="*/ 677333 h 677333"/>
              <a:gd name="connsiteX5" fmla="*/ 0 w 3498850"/>
              <a:gd name="connsiteY5" fmla="*/ 677333 h 677333"/>
              <a:gd name="connsiteX6" fmla="*/ 0 w 3498850"/>
              <a:gd name="connsiteY6" fmla="*/ 0 h 677333"/>
              <a:gd name="connsiteX7" fmla="*/ 92075 w 3498850"/>
              <a:gd name="connsiteY7" fmla="*/ 0 h 67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8850" h="677333">
                <a:moveTo>
                  <a:pt x="3406775" y="0"/>
                </a:moveTo>
                <a:cubicBezTo>
                  <a:pt x="3457627" y="0"/>
                  <a:pt x="3498850" y="0"/>
                  <a:pt x="3498850" y="0"/>
                </a:cubicBezTo>
                <a:lnTo>
                  <a:pt x="3498850" y="677333"/>
                </a:lnTo>
                <a:cubicBezTo>
                  <a:pt x="3498850" y="677333"/>
                  <a:pt x="3457627" y="677333"/>
                  <a:pt x="3406775" y="677333"/>
                </a:cubicBezTo>
                <a:lnTo>
                  <a:pt x="92075" y="677333"/>
                </a:lnTo>
                <a:cubicBezTo>
                  <a:pt x="41224" y="677333"/>
                  <a:pt x="0" y="677333"/>
                  <a:pt x="0" y="677333"/>
                </a:cubicBezTo>
                <a:lnTo>
                  <a:pt x="0" y="0"/>
                </a:lnTo>
                <a:cubicBezTo>
                  <a:pt x="0" y="0"/>
                  <a:pt x="41224" y="0"/>
                  <a:pt x="92075" y="0"/>
                </a:cubicBezTo>
                <a:close/>
              </a:path>
            </a:pathLst>
          </a:custGeom>
          <a:solidFill>
            <a:srgbClr val="E2E8F0"/>
          </a:solidFill>
          <a:ln w="18415" cap="flat">
            <a:solidFill>
              <a:srgbClr val="1A365D"/>
            </a:solidFill>
            <a:prstDash val="solid"/>
            <a:miter/>
          </a:ln>
        </p:spPr>
        <p:txBody>
          <a:bodyPr rtlCol="0" anchor="ctr"/>
          <a:lstStyle/>
          <a:p>
            <a:pPr algn="ctr"/>
            <a:endParaRPr lang="en-IN" sz="1867"/>
          </a:p>
        </p:txBody>
      </p:sp>
      <p:sp>
        <p:nvSpPr>
          <p:cNvPr id="36" name="TextBox 35">
            <a:extLst>
              <a:ext uri="{FF2B5EF4-FFF2-40B4-BE49-F238E27FC236}">
                <a16:creationId xmlns:a16="http://schemas.microsoft.com/office/drawing/2014/main" id="{99BBFEB5-16F0-F794-CD5B-2FE849FA7B11}"/>
              </a:ext>
            </a:extLst>
          </p:cNvPr>
          <p:cNvSpPr txBox="1"/>
          <p:nvPr/>
        </p:nvSpPr>
        <p:spPr>
          <a:xfrm>
            <a:off x="9214250" y="2117231"/>
            <a:ext cx="1252266" cy="276999"/>
          </a:xfrm>
          <a:prstGeom prst="rect">
            <a:avLst/>
          </a:prstGeom>
          <a:noFill/>
        </p:spPr>
        <p:txBody>
          <a:bodyPr wrap="none" rtlCol="0">
            <a:spAutoFit/>
          </a:bodyPr>
          <a:lstStyle/>
          <a:p>
            <a:pPr algn="ctr"/>
            <a:r>
              <a:rPr lang="en-IN" sz="1200">
                <a:ln/>
                <a:solidFill>
                  <a:srgbClr val="1A365D"/>
                </a:solidFill>
                <a:latin typeface="Arial"/>
                <a:cs typeface="Arial"/>
                <a:sym typeface="Arial"/>
                <a:rtl val="0"/>
              </a:rPr>
              <a:t>MIMO Receiver</a:t>
            </a:r>
          </a:p>
        </p:txBody>
      </p:sp>
      <p:sp>
        <p:nvSpPr>
          <p:cNvPr id="37" name="TextBox 36">
            <a:extLst>
              <a:ext uri="{FF2B5EF4-FFF2-40B4-BE49-F238E27FC236}">
                <a16:creationId xmlns:a16="http://schemas.microsoft.com/office/drawing/2014/main" id="{3003CD2F-626E-EBEF-431D-41CF7ADC4BCE}"/>
              </a:ext>
            </a:extLst>
          </p:cNvPr>
          <p:cNvSpPr txBox="1"/>
          <p:nvPr/>
        </p:nvSpPr>
        <p:spPr>
          <a:xfrm>
            <a:off x="9150931" y="2309142"/>
            <a:ext cx="1378904" cy="235898"/>
          </a:xfrm>
          <a:prstGeom prst="rect">
            <a:avLst/>
          </a:prstGeom>
          <a:noFill/>
        </p:spPr>
        <p:txBody>
          <a:bodyPr wrap="none" rtlCol="0">
            <a:spAutoFit/>
          </a:bodyPr>
          <a:lstStyle/>
          <a:p>
            <a:pPr algn="ctr"/>
            <a:r>
              <a:rPr lang="en-IN" sz="933">
                <a:ln/>
                <a:solidFill>
                  <a:srgbClr val="1A365D"/>
                </a:solidFill>
                <a:latin typeface="Arial"/>
                <a:cs typeface="Arial"/>
                <a:sym typeface="Arial"/>
                <a:rtl val="0"/>
              </a:rPr>
              <a:t>4-8 Antenna Elements</a:t>
            </a:r>
          </a:p>
        </p:txBody>
      </p:sp>
      <p:grpSp>
        <p:nvGrpSpPr>
          <p:cNvPr id="38" name="Graphic 7">
            <a:extLst>
              <a:ext uri="{FF2B5EF4-FFF2-40B4-BE49-F238E27FC236}">
                <a16:creationId xmlns:a16="http://schemas.microsoft.com/office/drawing/2014/main" id="{9242A109-294F-43BB-430F-5363AC003CF8}"/>
              </a:ext>
            </a:extLst>
          </p:cNvPr>
          <p:cNvGrpSpPr/>
          <p:nvPr/>
        </p:nvGrpSpPr>
        <p:grpSpPr>
          <a:xfrm>
            <a:off x="8981017" y="2723444"/>
            <a:ext cx="797983" cy="169333"/>
            <a:chOff x="13471525" y="4085166"/>
            <a:chExt cx="1196975" cy="253999"/>
          </a:xfrm>
          <a:solidFill>
            <a:srgbClr val="1A365D"/>
          </a:solidFill>
        </p:grpSpPr>
        <p:sp>
          <p:nvSpPr>
            <p:cNvPr id="39" name="Freeform: Shape 38">
              <a:extLst>
                <a:ext uri="{FF2B5EF4-FFF2-40B4-BE49-F238E27FC236}">
                  <a16:creationId xmlns:a16="http://schemas.microsoft.com/office/drawing/2014/main" id="{1F6F0155-66F1-5CE5-3C34-1770757FCD7D}"/>
                </a:ext>
              </a:extLst>
            </p:cNvPr>
            <p:cNvSpPr/>
            <p:nvPr/>
          </p:nvSpPr>
          <p:spPr>
            <a:xfrm>
              <a:off x="13471525" y="4085166"/>
              <a:ext cx="92075" cy="253999"/>
            </a:xfrm>
            <a:custGeom>
              <a:avLst/>
              <a:gdLst>
                <a:gd name="connsiteX0" fmla="*/ 0 w 92075"/>
                <a:gd name="connsiteY0" fmla="*/ 0 h 253999"/>
                <a:gd name="connsiteX1" fmla="*/ 92075 w 92075"/>
                <a:gd name="connsiteY1" fmla="*/ 0 h 253999"/>
                <a:gd name="connsiteX2" fmla="*/ 92075 w 92075"/>
                <a:gd name="connsiteY2" fmla="*/ 254000 h 253999"/>
                <a:gd name="connsiteX3" fmla="*/ 0 w 92075"/>
                <a:gd name="connsiteY3" fmla="*/ 254000 h 253999"/>
              </a:gdLst>
              <a:ahLst/>
              <a:cxnLst>
                <a:cxn ang="0">
                  <a:pos x="connsiteX0" y="connsiteY0"/>
                </a:cxn>
                <a:cxn ang="0">
                  <a:pos x="connsiteX1" y="connsiteY1"/>
                </a:cxn>
                <a:cxn ang="0">
                  <a:pos x="connsiteX2" y="connsiteY2"/>
                </a:cxn>
                <a:cxn ang="0">
                  <a:pos x="connsiteX3" y="connsiteY3"/>
                </a:cxn>
              </a:cxnLst>
              <a:rect l="l" t="t" r="r" b="b"/>
              <a:pathLst>
                <a:path w="92075" h="253999">
                  <a:moveTo>
                    <a:pt x="0" y="0"/>
                  </a:moveTo>
                  <a:lnTo>
                    <a:pt x="92075" y="0"/>
                  </a:lnTo>
                  <a:lnTo>
                    <a:pt x="92075" y="254000"/>
                  </a:lnTo>
                  <a:lnTo>
                    <a:pt x="0" y="254000"/>
                  </a:lnTo>
                  <a:close/>
                </a:path>
              </a:pathLst>
            </a:custGeom>
            <a:solidFill>
              <a:srgbClr val="1A365D"/>
            </a:solidFill>
            <a:ln w="18415" cap="flat">
              <a:noFill/>
              <a:prstDash val="solid"/>
              <a:miter/>
            </a:ln>
          </p:spPr>
          <p:txBody>
            <a:bodyPr rtlCol="0" anchor="ctr"/>
            <a:lstStyle/>
            <a:p>
              <a:pPr algn="ctr"/>
              <a:endParaRPr lang="en-IN" sz="1867"/>
            </a:p>
          </p:txBody>
        </p:sp>
        <p:sp>
          <p:nvSpPr>
            <p:cNvPr id="40" name="Freeform: Shape 39">
              <a:extLst>
                <a:ext uri="{FF2B5EF4-FFF2-40B4-BE49-F238E27FC236}">
                  <a16:creationId xmlns:a16="http://schemas.microsoft.com/office/drawing/2014/main" id="{48E97D50-61BA-0E35-BBF1-59B2C2FE1E15}"/>
                </a:ext>
              </a:extLst>
            </p:cNvPr>
            <p:cNvSpPr/>
            <p:nvPr/>
          </p:nvSpPr>
          <p:spPr>
            <a:xfrm>
              <a:off x="13839825" y="4085166"/>
              <a:ext cx="92075" cy="253999"/>
            </a:xfrm>
            <a:custGeom>
              <a:avLst/>
              <a:gdLst>
                <a:gd name="connsiteX0" fmla="*/ 0 w 92075"/>
                <a:gd name="connsiteY0" fmla="*/ 0 h 253999"/>
                <a:gd name="connsiteX1" fmla="*/ 92075 w 92075"/>
                <a:gd name="connsiteY1" fmla="*/ 0 h 253999"/>
                <a:gd name="connsiteX2" fmla="*/ 92075 w 92075"/>
                <a:gd name="connsiteY2" fmla="*/ 254000 h 253999"/>
                <a:gd name="connsiteX3" fmla="*/ 0 w 92075"/>
                <a:gd name="connsiteY3" fmla="*/ 254000 h 253999"/>
              </a:gdLst>
              <a:ahLst/>
              <a:cxnLst>
                <a:cxn ang="0">
                  <a:pos x="connsiteX0" y="connsiteY0"/>
                </a:cxn>
                <a:cxn ang="0">
                  <a:pos x="connsiteX1" y="connsiteY1"/>
                </a:cxn>
                <a:cxn ang="0">
                  <a:pos x="connsiteX2" y="connsiteY2"/>
                </a:cxn>
                <a:cxn ang="0">
                  <a:pos x="connsiteX3" y="connsiteY3"/>
                </a:cxn>
              </a:cxnLst>
              <a:rect l="l" t="t" r="r" b="b"/>
              <a:pathLst>
                <a:path w="92075" h="253999">
                  <a:moveTo>
                    <a:pt x="0" y="0"/>
                  </a:moveTo>
                  <a:lnTo>
                    <a:pt x="92075" y="0"/>
                  </a:lnTo>
                  <a:lnTo>
                    <a:pt x="92075" y="254000"/>
                  </a:lnTo>
                  <a:lnTo>
                    <a:pt x="0" y="254000"/>
                  </a:lnTo>
                  <a:close/>
                </a:path>
              </a:pathLst>
            </a:custGeom>
            <a:solidFill>
              <a:srgbClr val="1A365D"/>
            </a:solidFill>
            <a:ln w="18415" cap="flat">
              <a:noFill/>
              <a:prstDash val="solid"/>
              <a:miter/>
            </a:ln>
          </p:spPr>
          <p:txBody>
            <a:bodyPr rtlCol="0" anchor="ctr"/>
            <a:lstStyle/>
            <a:p>
              <a:pPr algn="ctr"/>
              <a:endParaRPr lang="en-IN" sz="1867"/>
            </a:p>
          </p:txBody>
        </p:sp>
        <p:sp>
          <p:nvSpPr>
            <p:cNvPr id="41" name="Freeform: Shape 40">
              <a:extLst>
                <a:ext uri="{FF2B5EF4-FFF2-40B4-BE49-F238E27FC236}">
                  <a16:creationId xmlns:a16="http://schemas.microsoft.com/office/drawing/2014/main" id="{86C65B61-CC23-2B82-B516-08BB60C3C444}"/>
                </a:ext>
              </a:extLst>
            </p:cNvPr>
            <p:cNvSpPr/>
            <p:nvPr/>
          </p:nvSpPr>
          <p:spPr>
            <a:xfrm>
              <a:off x="14208125" y="4085166"/>
              <a:ext cx="92075" cy="253999"/>
            </a:xfrm>
            <a:custGeom>
              <a:avLst/>
              <a:gdLst>
                <a:gd name="connsiteX0" fmla="*/ 0 w 92075"/>
                <a:gd name="connsiteY0" fmla="*/ 0 h 253999"/>
                <a:gd name="connsiteX1" fmla="*/ 92075 w 92075"/>
                <a:gd name="connsiteY1" fmla="*/ 0 h 253999"/>
                <a:gd name="connsiteX2" fmla="*/ 92075 w 92075"/>
                <a:gd name="connsiteY2" fmla="*/ 254000 h 253999"/>
                <a:gd name="connsiteX3" fmla="*/ 0 w 92075"/>
                <a:gd name="connsiteY3" fmla="*/ 254000 h 253999"/>
              </a:gdLst>
              <a:ahLst/>
              <a:cxnLst>
                <a:cxn ang="0">
                  <a:pos x="connsiteX0" y="connsiteY0"/>
                </a:cxn>
                <a:cxn ang="0">
                  <a:pos x="connsiteX1" y="connsiteY1"/>
                </a:cxn>
                <a:cxn ang="0">
                  <a:pos x="connsiteX2" y="connsiteY2"/>
                </a:cxn>
                <a:cxn ang="0">
                  <a:pos x="connsiteX3" y="connsiteY3"/>
                </a:cxn>
              </a:cxnLst>
              <a:rect l="l" t="t" r="r" b="b"/>
              <a:pathLst>
                <a:path w="92075" h="253999">
                  <a:moveTo>
                    <a:pt x="0" y="0"/>
                  </a:moveTo>
                  <a:lnTo>
                    <a:pt x="92075" y="0"/>
                  </a:lnTo>
                  <a:lnTo>
                    <a:pt x="92075" y="254000"/>
                  </a:lnTo>
                  <a:lnTo>
                    <a:pt x="0" y="254000"/>
                  </a:lnTo>
                  <a:close/>
                </a:path>
              </a:pathLst>
            </a:custGeom>
            <a:solidFill>
              <a:srgbClr val="1A365D"/>
            </a:solidFill>
            <a:ln w="18415" cap="flat">
              <a:noFill/>
              <a:prstDash val="solid"/>
              <a:miter/>
            </a:ln>
          </p:spPr>
          <p:txBody>
            <a:bodyPr rtlCol="0" anchor="ctr"/>
            <a:lstStyle/>
            <a:p>
              <a:pPr algn="ctr"/>
              <a:endParaRPr lang="en-IN" sz="1867"/>
            </a:p>
          </p:txBody>
        </p:sp>
        <p:sp>
          <p:nvSpPr>
            <p:cNvPr id="42" name="Freeform: Shape 41">
              <a:extLst>
                <a:ext uri="{FF2B5EF4-FFF2-40B4-BE49-F238E27FC236}">
                  <a16:creationId xmlns:a16="http://schemas.microsoft.com/office/drawing/2014/main" id="{09D80AA3-2E59-ED59-948F-35A332E13D91}"/>
                </a:ext>
              </a:extLst>
            </p:cNvPr>
            <p:cNvSpPr/>
            <p:nvPr/>
          </p:nvSpPr>
          <p:spPr>
            <a:xfrm>
              <a:off x="14576425" y="4085166"/>
              <a:ext cx="92075" cy="253999"/>
            </a:xfrm>
            <a:custGeom>
              <a:avLst/>
              <a:gdLst>
                <a:gd name="connsiteX0" fmla="*/ 0 w 92075"/>
                <a:gd name="connsiteY0" fmla="*/ 0 h 253999"/>
                <a:gd name="connsiteX1" fmla="*/ 92075 w 92075"/>
                <a:gd name="connsiteY1" fmla="*/ 0 h 253999"/>
                <a:gd name="connsiteX2" fmla="*/ 92075 w 92075"/>
                <a:gd name="connsiteY2" fmla="*/ 254000 h 253999"/>
                <a:gd name="connsiteX3" fmla="*/ 0 w 92075"/>
                <a:gd name="connsiteY3" fmla="*/ 254000 h 253999"/>
              </a:gdLst>
              <a:ahLst/>
              <a:cxnLst>
                <a:cxn ang="0">
                  <a:pos x="connsiteX0" y="connsiteY0"/>
                </a:cxn>
                <a:cxn ang="0">
                  <a:pos x="connsiteX1" y="connsiteY1"/>
                </a:cxn>
                <a:cxn ang="0">
                  <a:pos x="connsiteX2" y="connsiteY2"/>
                </a:cxn>
                <a:cxn ang="0">
                  <a:pos x="connsiteX3" y="connsiteY3"/>
                </a:cxn>
              </a:cxnLst>
              <a:rect l="l" t="t" r="r" b="b"/>
              <a:pathLst>
                <a:path w="92075" h="253999">
                  <a:moveTo>
                    <a:pt x="0" y="0"/>
                  </a:moveTo>
                  <a:lnTo>
                    <a:pt x="92075" y="0"/>
                  </a:lnTo>
                  <a:lnTo>
                    <a:pt x="92075" y="254000"/>
                  </a:lnTo>
                  <a:lnTo>
                    <a:pt x="0" y="254000"/>
                  </a:lnTo>
                  <a:close/>
                </a:path>
              </a:pathLst>
            </a:custGeom>
            <a:solidFill>
              <a:srgbClr val="1A365D"/>
            </a:solidFill>
            <a:ln w="18415" cap="flat">
              <a:noFill/>
              <a:prstDash val="solid"/>
              <a:miter/>
            </a:ln>
          </p:spPr>
          <p:txBody>
            <a:bodyPr rtlCol="0" anchor="ctr"/>
            <a:lstStyle/>
            <a:p>
              <a:pPr algn="ctr"/>
              <a:endParaRPr lang="en-IN" sz="1867"/>
            </a:p>
          </p:txBody>
        </p:sp>
      </p:grpSp>
      <p:sp>
        <p:nvSpPr>
          <p:cNvPr id="43" name="Freeform: Shape 42">
            <a:extLst>
              <a:ext uri="{FF2B5EF4-FFF2-40B4-BE49-F238E27FC236}">
                <a16:creationId xmlns:a16="http://schemas.microsoft.com/office/drawing/2014/main" id="{45A9E3E7-359E-A4CC-BE22-4FFA64A2E4FD}"/>
              </a:ext>
            </a:extLst>
          </p:cNvPr>
          <p:cNvSpPr/>
          <p:nvPr/>
        </p:nvSpPr>
        <p:spPr>
          <a:xfrm>
            <a:off x="8674100" y="3175001"/>
            <a:ext cx="2332567" cy="451555"/>
          </a:xfrm>
          <a:custGeom>
            <a:avLst/>
            <a:gdLst>
              <a:gd name="connsiteX0" fmla="*/ 3406775 w 3498850"/>
              <a:gd name="connsiteY0" fmla="*/ 0 h 677333"/>
              <a:gd name="connsiteX1" fmla="*/ 3498850 w 3498850"/>
              <a:gd name="connsiteY1" fmla="*/ 0 h 677333"/>
              <a:gd name="connsiteX2" fmla="*/ 3498850 w 3498850"/>
              <a:gd name="connsiteY2" fmla="*/ 677333 h 677333"/>
              <a:gd name="connsiteX3" fmla="*/ 3406775 w 3498850"/>
              <a:gd name="connsiteY3" fmla="*/ 677333 h 677333"/>
              <a:gd name="connsiteX4" fmla="*/ 92075 w 3498850"/>
              <a:gd name="connsiteY4" fmla="*/ 677333 h 677333"/>
              <a:gd name="connsiteX5" fmla="*/ 0 w 3498850"/>
              <a:gd name="connsiteY5" fmla="*/ 677333 h 677333"/>
              <a:gd name="connsiteX6" fmla="*/ 0 w 3498850"/>
              <a:gd name="connsiteY6" fmla="*/ 0 h 677333"/>
              <a:gd name="connsiteX7" fmla="*/ 92075 w 3498850"/>
              <a:gd name="connsiteY7" fmla="*/ 0 h 67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8850" h="677333">
                <a:moveTo>
                  <a:pt x="3406775" y="0"/>
                </a:moveTo>
                <a:cubicBezTo>
                  <a:pt x="3457627" y="0"/>
                  <a:pt x="3498850" y="0"/>
                  <a:pt x="3498850" y="0"/>
                </a:cubicBezTo>
                <a:lnTo>
                  <a:pt x="3498850" y="677333"/>
                </a:lnTo>
                <a:cubicBezTo>
                  <a:pt x="3498850" y="677333"/>
                  <a:pt x="3457627" y="677333"/>
                  <a:pt x="3406775" y="677333"/>
                </a:cubicBezTo>
                <a:lnTo>
                  <a:pt x="92075" y="677333"/>
                </a:lnTo>
                <a:cubicBezTo>
                  <a:pt x="41224" y="677333"/>
                  <a:pt x="0" y="677333"/>
                  <a:pt x="0" y="677333"/>
                </a:cubicBezTo>
                <a:lnTo>
                  <a:pt x="0" y="0"/>
                </a:lnTo>
                <a:cubicBezTo>
                  <a:pt x="0" y="0"/>
                  <a:pt x="41224" y="0"/>
                  <a:pt x="92075" y="0"/>
                </a:cubicBezTo>
                <a:close/>
              </a:path>
            </a:pathLst>
          </a:custGeom>
          <a:solidFill>
            <a:srgbClr val="E2E8F0"/>
          </a:solidFill>
          <a:ln w="18415" cap="flat">
            <a:solidFill>
              <a:srgbClr val="1A365D"/>
            </a:solidFill>
            <a:prstDash val="solid"/>
            <a:miter/>
          </a:ln>
        </p:spPr>
        <p:txBody>
          <a:bodyPr rtlCol="0" anchor="ctr"/>
          <a:lstStyle/>
          <a:p>
            <a:pPr algn="ctr"/>
            <a:endParaRPr lang="en-IN" sz="1867"/>
          </a:p>
        </p:txBody>
      </p:sp>
      <p:sp>
        <p:nvSpPr>
          <p:cNvPr id="44" name="TextBox 43">
            <a:extLst>
              <a:ext uri="{FF2B5EF4-FFF2-40B4-BE49-F238E27FC236}">
                <a16:creationId xmlns:a16="http://schemas.microsoft.com/office/drawing/2014/main" id="{939C667F-7CEA-F8AA-FB33-D019A36EF62E}"/>
              </a:ext>
            </a:extLst>
          </p:cNvPr>
          <p:cNvSpPr txBox="1"/>
          <p:nvPr/>
        </p:nvSpPr>
        <p:spPr>
          <a:xfrm>
            <a:off x="8977006" y="3246120"/>
            <a:ext cx="1726755" cy="276999"/>
          </a:xfrm>
          <a:prstGeom prst="rect">
            <a:avLst/>
          </a:prstGeom>
          <a:noFill/>
        </p:spPr>
        <p:txBody>
          <a:bodyPr wrap="none" rtlCol="0">
            <a:spAutoFit/>
          </a:bodyPr>
          <a:lstStyle/>
          <a:p>
            <a:pPr algn="ctr"/>
            <a:r>
              <a:rPr lang="en-IN" sz="1200">
                <a:ln/>
                <a:solidFill>
                  <a:srgbClr val="1A365D"/>
                </a:solidFill>
                <a:latin typeface="Arial"/>
                <a:cs typeface="Arial"/>
                <a:sym typeface="Arial"/>
                <a:rtl val="0"/>
              </a:rPr>
              <a:t>Signal Processing Unit</a:t>
            </a:r>
          </a:p>
        </p:txBody>
      </p:sp>
      <p:sp>
        <p:nvSpPr>
          <p:cNvPr id="45" name="TextBox 44">
            <a:extLst>
              <a:ext uri="{FF2B5EF4-FFF2-40B4-BE49-F238E27FC236}">
                <a16:creationId xmlns:a16="http://schemas.microsoft.com/office/drawing/2014/main" id="{F8B22049-12DA-FAB5-9516-2E770D91AE55}"/>
              </a:ext>
            </a:extLst>
          </p:cNvPr>
          <p:cNvSpPr txBox="1"/>
          <p:nvPr/>
        </p:nvSpPr>
        <p:spPr>
          <a:xfrm>
            <a:off x="8936129" y="3438031"/>
            <a:ext cx="1808508" cy="235898"/>
          </a:xfrm>
          <a:prstGeom prst="rect">
            <a:avLst/>
          </a:prstGeom>
          <a:noFill/>
        </p:spPr>
        <p:txBody>
          <a:bodyPr wrap="none" rtlCol="0">
            <a:spAutoFit/>
          </a:bodyPr>
          <a:lstStyle/>
          <a:p>
            <a:pPr algn="ctr"/>
            <a:r>
              <a:rPr lang="en-IN" sz="933">
                <a:ln/>
                <a:solidFill>
                  <a:srgbClr val="1A365D"/>
                </a:solidFill>
                <a:latin typeface="Arial"/>
                <a:cs typeface="Arial"/>
                <a:sym typeface="Arial"/>
                <a:rtl val="0"/>
              </a:rPr>
              <a:t>Channel Estimation, Decoding</a:t>
            </a:r>
          </a:p>
        </p:txBody>
      </p:sp>
      <p:sp>
        <p:nvSpPr>
          <p:cNvPr id="46" name="Freeform: Shape 45">
            <a:extLst>
              <a:ext uri="{FF2B5EF4-FFF2-40B4-BE49-F238E27FC236}">
                <a16:creationId xmlns:a16="http://schemas.microsoft.com/office/drawing/2014/main" id="{D2AC4BFE-ADF3-C522-E7E3-6B3FD1EE673C}"/>
              </a:ext>
            </a:extLst>
          </p:cNvPr>
          <p:cNvSpPr/>
          <p:nvPr/>
        </p:nvSpPr>
        <p:spPr>
          <a:xfrm>
            <a:off x="8674100" y="3852334"/>
            <a:ext cx="2332567" cy="451555"/>
          </a:xfrm>
          <a:custGeom>
            <a:avLst/>
            <a:gdLst>
              <a:gd name="connsiteX0" fmla="*/ 3406775 w 3498850"/>
              <a:gd name="connsiteY0" fmla="*/ 0 h 677333"/>
              <a:gd name="connsiteX1" fmla="*/ 3498850 w 3498850"/>
              <a:gd name="connsiteY1" fmla="*/ 0 h 677333"/>
              <a:gd name="connsiteX2" fmla="*/ 3498850 w 3498850"/>
              <a:gd name="connsiteY2" fmla="*/ 677333 h 677333"/>
              <a:gd name="connsiteX3" fmla="*/ 3406775 w 3498850"/>
              <a:gd name="connsiteY3" fmla="*/ 677333 h 677333"/>
              <a:gd name="connsiteX4" fmla="*/ 92075 w 3498850"/>
              <a:gd name="connsiteY4" fmla="*/ 677333 h 677333"/>
              <a:gd name="connsiteX5" fmla="*/ 0 w 3498850"/>
              <a:gd name="connsiteY5" fmla="*/ 677333 h 677333"/>
              <a:gd name="connsiteX6" fmla="*/ 0 w 3498850"/>
              <a:gd name="connsiteY6" fmla="*/ 0 h 677333"/>
              <a:gd name="connsiteX7" fmla="*/ 92075 w 3498850"/>
              <a:gd name="connsiteY7" fmla="*/ 0 h 67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8850" h="677333">
                <a:moveTo>
                  <a:pt x="3406775" y="0"/>
                </a:moveTo>
                <a:cubicBezTo>
                  <a:pt x="3457627" y="0"/>
                  <a:pt x="3498850" y="0"/>
                  <a:pt x="3498850" y="0"/>
                </a:cubicBezTo>
                <a:lnTo>
                  <a:pt x="3498850" y="677333"/>
                </a:lnTo>
                <a:cubicBezTo>
                  <a:pt x="3498850" y="677333"/>
                  <a:pt x="3457627" y="677333"/>
                  <a:pt x="3406775" y="677333"/>
                </a:cubicBezTo>
                <a:lnTo>
                  <a:pt x="92075" y="677333"/>
                </a:lnTo>
                <a:cubicBezTo>
                  <a:pt x="41224" y="677333"/>
                  <a:pt x="0" y="677333"/>
                  <a:pt x="0" y="677333"/>
                </a:cubicBezTo>
                <a:lnTo>
                  <a:pt x="0" y="0"/>
                </a:lnTo>
                <a:cubicBezTo>
                  <a:pt x="0" y="0"/>
                  <a:pt x="41224" y="0"/>
                  <a:pt x="92075" y="0"/>
                </a:cubicBezTo>
                <a:close/>
              </a:path>
            </a:pathLst>
          </a:custGeom>
          <a:solidFill>
            <a:srgbClr val="E2E8F0"/>
          </a:solidFill>
          <a:ln w="18415" cap="flat">
            <a:solidFill>
              <a:srgbClr val="1A365D"/>
            </a:solidFill>
            <a:prstDash val="solid"/>
            <a:miter/>
          </a:ln>
        </p:spPr>
        <p:txBody>
          <a:bodyPr rtlCol="0" anchor="ctr"/>
          <a:lstStyle/>
          <a:p>
            <a:pPr algn="ctr"/>
            <a:endParaRPr lang="en-IN" sz="1867"/>
          </a:p>
        </p:txBody>
      </p:sp>
      <p:sp>
        <p:nvSpPr>
          <p:cNvPr id="47" name="TextBox 46">
            <a:extLst>
              <a:ext uri="{FF2B5EF4-FFF2-40B4-BE49-F238E27FC236}">
                <a16:creationId xmlns:a16="http://schemas.microsoft.com/office/drawing/2014/main" id="{ED94CF31-9DE2-A6BD-0433-C721ABC2784E}"/>
              </a:ext>
            </a:extLst>
          </p:cNvPr>
          <p:cNvSpPr txBox="1"/>
          <p:nvPr/>
        </p:nvSpPr>
        <p:spPr>
          <a:xfrm>
            <a:off x="9002654" y="3923454"/>
            <a:ext cx="1675460" cy="276999"/>
          </a:xfrm>
          <a:prstGeom prst="rect">
            <a:avLst/>
          </a:prstGeom>
          <a:noFill/>
        </p:spPr>
        <p:txBody>
          <a:bodyPr wrap="none" rtlCol="0">
            <a:spAutoFit/>
          </a:bodyPr>
          <a:lstStyle/>
          <a:p>
            <a:pPr algn="ctr"/>
            <a:r>
              <a:rPr lang="en-IN" sz="1200">
                <a:ln/>
                <a:solidFill>
                  <a:srgbClr val="1A365D"/>
                </a:solidFill>
                <a:latin typeface="Arial"/>
                <a:cs typeface="Arial"/>
                <a:sym typeface="Arial"/>
                <a:rtl val="0"/>
              </a:rPr>
              <a:t>Baseband Processing</a:t>
            </a:r>
          </a:p>
        </p:txBody>
      </p:sp>
      <p:sp>
        <p:nvSpPr>
          <p:cNvPr id="48" name="TextBox 47">
            <a:extLst>
              <a:ext uri="{FF2B5EF4-FFF2-40B4-BE49-F238E27FC236}">
                <a16:creationId xmlns:a16="http://schemas.microsoft.com/office/drawing/2014/main" id="{F5F1B7CD-9E38-D941-D86A-20D3726BA0F2}"/>
              </a:ext>
            </a:extLst>
          </p:cNvPr>
          <p:cNvSpPr txBox="1"/>
          <p:nvPr/>
        </p:nvSpPr>
        <p:spPr>
          <a:xfrm>
            <a:off x="9020287" y="4115364"/>
            <a:ext cx="1640194" cy="235898"/>
          </a:xfrm>
          <a:prstGeom prst="rect">
            <a:avLst/>
          </a:prstGeom>
          <a:noFill/>
        </p:spPr>
        <p:txBody>
          <a:bodyPr wrap="none" rtlCol="0">
            <a:spAutoFit/>
          </a:bodyPr>
          <a:lstStyle/>
          <a:p>
            <a:pPr algn="ctr"/>
            <a:r>
              <a:rPr lang="en-IN" sz="933">
                <a:ln/>
                <a:solidFill>
                  <a:srgbClr val="1A365D"/>
                </a:solidFill>
                <a:latin typeface="Arial"/>
                <a:cs typeface="Arial"/>
                <a:sym typeface="Arial"/>
                <a:rtl val="0"/>
              </a:rPr>
              <a:t>3GPP Rel-15/16 Compliant</a:t>
            </a:r>
          </a:p>
        </p:txBody>
      </p:sp>
      <p:sp>
        <p:nvSpPr>
          <p:cNvPr id="49" name="Freeform: Shape 48">
            <a:extLst>
              <a:ext uri="{FF2B5EF4-FFF2-40B4-BE49-F238E27FC236}">
                <a16:creationId xmlns:a16="http://schemas.microsoft.com/office/drawing/2014/main" id="{3A4A7D9E-2BD4-64DA-5D86-8C206DC1A3E4}"/>
              </a:ext>
            </a:extLst>
          </p:cNvPr>
          <p:cNvSpPr/>
          <p:nvPr/>
        </p:nvSpPr>
        <p:spPr>
          <a:xfrm>
            <a:off x="4500034" y="1255889"/>
            <a:ext cx="3191933" cy="3386667"/>
          </a:xfrm>
          <a:custGeom>
            <a:avLst/>
            <a:gdLst>
              <a:gd name="connsiteX0" fmla="*/ 4603750 w 4787900"/>
              <a:gd name="connsiteY0" fmla="*/ 0 h 5080000"/>
              <a:gd name="connsiteX1" fmla="*/ 4787900 w 4787900"/>
              <a:gd name="connsiteY1" fmla="*/ 0 h 5080000"/>
              <a:gd name="connsiteX2" fmla="*/ 4787900 w 4787900"/>
              <a:gd name="connsiteY2" fmla="*/ 5080000 h 5080000"/>
              <a:gd name="connsiteX3" fmla="*/ 4603750 w 4787900"/>
              <a:gd name="connsiteY3" fmla="*/ 5080000 h 5080000"/>
              <a:gd name="connsiteX4" fmla="*/ 184150 w 4787900"/>
              <a:gd name="connsiteY4" fmla="*/ 5080000 h 5080000"/>
              <a:gd name="connsiteX5" fmla="*/ 0 w 4787900"/>
              <a:gd name="connsiteY5" fmla="*/ 5080000 h 5080000"/>
              <a:gd name="connsiteX6" fmla="*/ 0 w 4787900"/>
              <a:gd name="connsiteY6" fmla="*/ 0 h 5080000"/>
              <a:gd name="connsiteX7" fmla="*/ 184150 w 4787900"/>
              <a:gd name="connsiteY7" fmla="*/ 0 h 5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7900" h="5080000">
                <a:moveTo>
                  <a:pt x="4603750" y="0"/>
                </a:moveTo>
                <a:cubicBezTo>
                  <a:pt x="4705453" y="0"/>
                  <a:pt x="4787900" y="0"/>
                  <a:pt x="4787900" y="0"/>
                </a:cubicBezTo>
                <a:lnTo>
                  <a:pt x="4787900" y="5080000"/>
                </a:lnTo>
                <a:cubicBezTo>
                  <a:pt x="4787900" y="5080000"/>
                  <a:pt x="4705453" y="5080000"/>
                  <a:pt x="4603750" y="5080000"/>
                </a:cubicBezTo>
                <a:lnTo>
                  <a:pt x="184150" y="5080000"/>
                </a:lnTo>
                <a:cubicBezTo>
                  <a:pt x="82447" y="5080000"/>
                  <a:pt x="0" y="5080000"/>
                  <a:pt x="0" y="5080000"/>
                </a:cubicBezTo>
                <a:lnTo>
                  <a:pt x="0" y="0"/>
                </a:lnTo>
                <a:cubicBezTo>
                  <a:pt x="0" y="0"/>
                  <a:pt x="82447" y="0"/>
                  <a:pt x="184150" y="0"/>
                </a:cubicBezTo>
                <a:close/>
              </a:path>
            </a:pathLst>
          </a:custGeom>
          <a:solidFill>
            <a:srgbClr val="F0F4F8"/>
          </a:solidFill>
          <a:ln w="36830" cap="flat">
            <a:solidFill>
              <a:srgbClr val="1A365D"/>
            </a:solidFill>
            <a:prstDash val="solid"/>
            <a:miter/>
          </a:ln>
        </p:spPr>
        <p:txBody>
          <a:bodyPr rtlCol="0" anchor="ctr"/>
          <a:lstStyle/>
          <a:p>
            <a:pPr algn="ctr"/>
            <a:endParaRPr lang="en-IN" sz="1867"/>
          </a:p>
        </p:txBody>
      </p:sp>
      <p:sp>
        <p:nvSpPr>
          <p:cNvPr id="50" name="TextBox 49">
            <a:extLst>
              <a:ext uri="{FF2B5EF4-FFF2-40B4-BE49-F238E27FC236}">
                <a16:creationId xmlns:a16="http://schemas.microsoft.com/office/drawing/2014/main" id="{4EC2F03E-A25A-61FF-E701-40025DFF30B6}"/>
              </a:ext>
            </a:extLst>
          </p:cNvPr>
          <p:cNvSpPr txBox="1"/>
          <p:nvPr/>
        </p:nvSpPr>
        <p:spPr>
          <a:xfrm>
            <a:off x="5075529" y="1383453"/>
            <a:ext cx="2040943" cy="379656"/>
          </a:xfrm>
          <a:prstGeom prst="rect">
            <a:avLst/>
          </a:prstGeom>
          <a:noFill/>
        </p:spPr>
        <p:txBody>
          <a:bodyPr wrap="none" rtlCol="0">
            <a:spAutoFit/>
          </a:bodyPr>
          <a:lstStyle/>
          <a:p>
            <a:pPr algn="ctr"/>
            <a:r>
              <a:rPr lang="en-IN" sz="1867" b="1">
                <a:ln/>
                <a:solidFill>
                  <a:srgbClr val="1A365D"/>
                </a:solidFill>
                <a:latin typeface="Arial"/>
                <a:cs typeface="Arial"/>
                <a:sym typeface="Arial"/>
                <a:rtl val="0"/>
              </a:rPr>
              <a:t>MIMO Principles</a:t>
            </a:r>
          </a:p>
        </p:txBody>
      </p:sp>
      <p:sp>
        <p:nvSpPr>
          <p:cNvPr id="51" name="Freeform: Shape 50">
            <a:extLst>
              <a:ext uri="{FF2B5EF4-FFF2-40B4-BE49-F238E27FC236}">
                <a16:creationId xmlns:a16="http://schemas.microsoft.com/office/drawing/2014/main" id="{C1706F0B-967C-F7D6-1EE1-8485A12473CD}"/>
              </a:ext>
            </a:extLst>
          </p:cNvPr>
          <p:cNvSpPr/>
          <p:nvPr/>
        </p:nvSpPr>
        <p:spPr>
          <a:xfrm>
            <a:off x="4745567" y="1820334"/>
            <a:ext cx="2700867" cy="677333"/>
          </a:xfrm>
          <a:custGeom>
            <a:avLst/>
            <a:gdLst>
              <a:gd name="connsiteX0" fmla="*/ 3959225 w 4051300"/>
              <a:gd name="connsiteY0" fmla="*/ 0 h 1015999"/>
              <a:gd name="connsiteX1" fmla="*/ 4051300 w 4051300"/>
              <a:gd name="connsiteY1" fmla="*/ 0 h 1015999"/>
              <a:gd name="connsiteX2" fmla="*/ 4051300 w 4051300"/>
              <a:gd name="connsiteY2" fmla="*/ 1016000 h 1015999"/>
              <a:gd name="connsiteX3" fmla="*/ 3959225 w 4051300"/>
              <a:gd name="connsiteY3" fmla="*/ 1016000 h 1015999"/>
              <a:gd name="connsiteX4" fmla="*/ 92075 w 4051300"/>
              <a:gd name="connsiteY4" fmla="*/ 1016000 h 1015999"/>
              <a:gd name="connsiteX5" fmla="*/ 0 w 4051300"/>
              <a:gd name="connsiteY5" fmla="*/ 1016000 h 1015999"/>
              <a:gd name="connsiteX6" fmla="*/ 0 w 4051300"/>
              <a:gd name="connsiteY6" fmla="*/ 0 h 1015999"/>
              <a:gd name="connsiteX7" fmla="*/ 92075 w 4051300"/>
              <a:gd name="connsiteY7" fmla="*/ 0 h 101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1300" h="1015999">
                <a:moveTo>
                  <a:pt x="3959225" y="0"/>
                </a:moveTo>
                <a:cubicBezTo>
                  <a:pt x="4010077" y="0"/>
                  <a:pt x="4051300" y="0"/>
                  <a:pt x="4051300" y="0"/>
                </a:cubicBezTo>
                <a:lnTo>
                  <a:pt x="4051300" y="1016000"/>
                </a:lnTo>
                <a:cubicBezTo>
                  <a:pt x="4051300" y="1016000"/>
                  <a:pt x="4010077" y="1016000"/>
                  <a:pt x="3959225" y="1016000"/>
                </a:cubicBezTo>
                <a:lnTo>
                  <a:pt x="92075" y="1016000"/>
                </a:lnTo>
                <a:cubicBezTo>
                  <a:pt x="41224" y="1016000"/>
                  <a:pt x="0" y="1016000"/>
                  <a:pt x="0" y="1016000"/>
                </a:cubicBezTo>
                <a:lnTo>
                  <a:pt x="0" y="0"/>
                </a:lnTo>
                <a:cubicBezTo>
                  <a:pt x="0" y="0"/>
                  <a:pt x="41224" y="0"/>
                  <a:pt x="92075" y="0"/>
                </a:cubicBezTo>
                <a:close/>
              </a:path>
            </a:pathLst>
          </a:custGeom>
          <a:solidFill>
            <a:srgbClr val="FEFCBF"/>
          </a:solidFill>
          <a:ln w="18415" cap="flat">
            <a:solidFill>
              <a:srgbClr val="D69E2E"/>
            </a:solidFill>
            <a:prstDash val="solid"/>
            <a:miter/>
          </a:ln>
        </p:spPr>
        <p:txBody>
          <a:bodyPr rtlCol="0" anchor="ctr"/>
          <a:lstStyle/>
          <a:p>
            <a:pPr algn="ctr"/>
            <a:endParaRPr lang="en-IN" sz="1867"/>
          </a:p>
        </p:txBody>
      </p:sp>
      <p:sp>
        <p:nvSpPr>
          <p:cNvPr id="52" name="TextBox 51">
            <a:extLst>
              <a:ext uri="{FF2B5EF4-FFF2-40B4-BE49-F238E27FC236}">
                <a16:creationId xmlns:a16="http://schemas.microsoft.com/office/drawing/2014/main" id="{5BE01035-6AF5-1DC9-A334-37B259038D8F}"/>
              </a:ext>
            </a:extLst>
          </p:cNvPr>
          <p:cNvSpPr txBox="1"/>
          <p:nvPr/>
        </p:nvSpPr>
        <p:spPr>
          <a:xfrm>
            <a:off x="5199762" y="1868875"/>
            <a:ext cx="1792478" cy="297454"/>
          </a:xfrm>
          <a:prstGeom prst="rect">
            <a:avLst/>
          </a:prstGeom>
          <a:noFill/>
        </p:spPr>
        <p:txBody>
          <a:bodyPr wrap="none" rtlCol="0">
            <a:spAutoFit/>
          </a:bodyPr>
          <a:lstStyle/>
          <a:p>
            <a:pPr algn="ctr"/>
            <a:r>
              <a:rPr lang="en-IN" sz="1333" b="1">
                <a:ln/>
                <a:solidFill>
                  <a:srgbClr val="1A365D"/>
                </a:solidFill>
                <a:latin typeface="Arial"/>
                <a:cs typeface="Arial"/>
                <a:sym typeface="Arial"/>
                <a:rtl val="0"/>
              </a:rPr>
              <a:t>Spatial Multiplexing</a:t>
            </a:r>
          </a:p>
        </p:txBody>
      </p:sp>
      <p:sp>
        <p:nvSpPr>
          <p:cNvPr id="53" name="TextBox 52">
            <a:extLst>
              <a:ext uri="{FF2B5EF4-FFF2-40B4-BE49-F238E27FC236}">
                <a16:creationId xmlns:a16="http://schemas.microsoft.com/office/drawing/2014/main" id="{B7D2367A-0DA3-52BC-B0EE-90FF558975FC}"/>
              </a:ext>
            </a:extLst>
          </p:cNvPr>
          <p:cNvSpPr txBox="1"/>
          <p:nvPr/>
        </p:nvSpPr>
        <p:spPr>
          <a:xfrm>
            <a:off x="4954501" y="2139809"/>
            <a:ext cx="2282997" cy="235898"/>
          </a:xfrm>
          <a:prstGeom prst="rect">
            <a:avLst/>
          </a:prstGeom>
          <a:noFill/>
        </p:spPr>
        <p:txBody>
          <a:bodyPr wrap="none" rtlCol="0">
            <a:spAutoFit/>
          </a:bodyPr>
          <a:lstStyle/>
          <a:p>
            <a:pPr algn="ctr"/>
            <a:r>
              <a:rPr lang="en-IN" sz="933">
                <a:ln/>
                <a:solidFill>
                  <a:srgbClr val="1A365D"/>
                </a:solidFill>
                <a:latin typeface="Arial"/>
                <a:cs typeface="Arial"/>
                <a:sym typeface="Arial"/>
                <a:rtl val="0"/>
              </a:rPr>
              <a:t>Multiple data streams on same channel</a:t>
            </a:r>
          </a:p>
        </p:txBody>
      </p:sp>
      <p:sp>
        <p:nvSpPr>
          <p:cNvPr id="54" name="TextBox 53">
            <a:extLst>
              <a:ext uri="{FF2B5EF4-FFF2-40B4-BE49-F238E27FC236}">
                <a16:creationId xmlns:a16="http://schemas.microsoft.com/office/drawing/2014/main" id="{EA10076C-319F-5E0A-F55F-54CBEAFF9304}"/>
              </a:ext>
            </a:extLst>
          </p:cNvPr>
          <p:cNvSpPr txBox="1"/>
          <p:nvPr/>
        </p:nvSpPr>
        <p:spPr>
          <a:xfrm>
            <a:off x="5000989" y="2309142"/>
            <a:ext cx="2190023" cy="235898"/>
          </a:xfrm>
          <a:prstGeom prst="rect">
            <a:avLst/>
          </a:prstGeom>
          <a:noFill/>
        </p:spPr>
        <p:txBody>
          <a:bodyPr wrap="none" rtlCol="0">
            <a:spAutoFit/>
          </a:bodyPr>
          <a:lstStyle/>
          <a:p>
            <a:pPr algn="ctr"/>
            <a:r>
              <a:rPr lang="en-IN" sz="933">
                <a:ln/>
                <a:solidFill>
                  <a:srgbClr val="1A365D"/>
                </a:solidFill>
                <a:latin typeface="Arial"/>
                <a:cs typeface="Arial"/>
                <a:sym typeface="Arial"/>
                <a:rtl val="0"/>
              </a:rPr>
              <a:t>Increases throughput (up to 20 Gbps)</a:t>
            </a:r>
          </a:p>
        </p:txBody>
      </p:sp>
      <p:sp>
        <p:nvSpPr>
          <p:cNvPr id="55" name="Freeform: Shape 54">
            <a:extLst>
              <a:ext uri="{FF2B5EF4-FFF2-40B4-BE49-F238E27FC236}">
                <a16:creationId xmlns:a16="http://schemas.microsoft.com/office/drawing/2014/main" id="{6C87DA91-AE20-6CEC-A22F-D0FAFC86D2CB}"/>
              </a:ext>
            </a:extLst>
          </p:cNvPr>
          <p:cNvSpPr/>
          <p:nvPr/>
        </p:nvSpPr>
        <p:spPr>
          <a:xfrm>
            <a:off x="4745567" y="2610556"/>
            <a:ext cx="2700867" cy="677333"/>
          </a:xfrm>
          <a:custGeom>
            <a:avLst/>
            <a:gdLst>
              <a:gd name="connsiteX0" fmla="*/ 3959225 w 4051300"/>
              <a:gd name="connsiteY0" fmla="*/ 0 h 1015999"/>
              <a:gd name="connsiteX1" fmla="*/ 4051300 w 4051300"/>
              <a:gd name="connsiteY1" fmla="*/ 0 h 1015999"/>
              <a:gd name="connsiteX2" fmla="*/ 4051300 w 4051300"/>
              <a:gd name="connsiteY2" fmla="*/ 1016000 h 1015999"/>
              <a:gd name="connsiteX3" fmla="*/ 3959225 w 4051300"/>
              <a:gd name="connsiteY3" fmla="*/ 1016000 h 1015999"/>
              <a:gd name="connsiteX4" fmla="*/ 92075 w 4051300"/>
              <a:gd name="connsiteY4" fmla="*/ 1016000 h 1015999"/>
              <a:gd name="connsiteX5" fmla="*/ 0 w 4051300"/>
              <a:gd name="connsiteY5" fmla="*/ 1016000 h 1015999"/>
              <a:gd name="connsiteX6" fmla="*/ 0 w 4051300"/>
              <a:gd name="connsiteY6" fmla="*/ 0 h 1015999"/>
              <a:gd name="connsiteX7" fmla="*/ 92075 w 4051300"/>
              <a:gd name="connsiteY7" fmla="*/ 0 h 101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1300" h="1015999">
                <a:moveTo>
                  <a:pt x="3959225" y="0"/>
                </a:moveTo>
                <a:cubicBezTo>
                  <a:pt x="4010077" y="0"/>
                  <a:pt x="4051300" y="0"/>
                  <a:pt x="4051300" y="0"/>
                </a:cubicBezTo>
                <a:lnTo>
                  <a:pt x="4051300" y="1016000"/>
                </a:lnTo>
                <a:cubicBezTo>
                  <a:pt x="4051300" y="1016000"/>
                  <a:pt x="4010077" y="1016000"/>
                  <a:pt x="3959225" y="1016000"/>
                </a:cubicBezTo>
                <a:lnTo>
                  <a:pt x="92075" y="1016000"/>
                </a:lnTo>
                <a:cubicBezTo>
                  <a:pt x="41224" y="1016000"/>
                  <a:pt x="0" y="1016000"/>
                  <a:pt x="0" y="1016000"/>
                </a:cubicBezTo>
                <a:lnTo>
                  <a:pt x="0" y="0"/>
                </a:lnTo>
                <a:cubicBezTo>
                  <a:pt x="0" y="0"/>
                  <a:pt x="41224" y="0"/>
                  <a:pt x="92075" y="0"/>
                </a:cubicBezTo>
                <a:close/>
              </a:path>
            </a:pathLst>
          </a:custGeom>
          <a:solidFill>
            <a:srgbClr val="FEFCBF"/>
          </a:solidFill>
          <a:ln w="18415" cap="flat">
            <a:solidFill>
              <a:srgbClr val="D69E2E"/>
            </a:solidFill>
            <a:prstDash val="solid"/>
            <a:miter/>
          </a:ln>
        </p:spPr>
        <p:txBody>
          <a:bodyPr rtlCol="0" anchor="ctr"/>
          <a:lstStyle/>
          <a:p>
            <a:pPr algn="ctr"/>
            <a:endParaRPr lang="en-IN" sz="1867"/>
          </a:p>
        </p:txBody>
      </p:sp>
      <p:sp>
        <p:nvSpPr>
          <p:cNvPr id="56" name="TextBox 55">
            <a:extLst>
              <a:ext uri="{FF2B5EF4-FFF2-40B4-BE49-F238E27FC236}">
                <a16:creationId xmlns:a16="http://schemas.microsoft.com/office/drawing/2014/main" id="{C08D8D3D-A538-E130-09D3-A60B30D196C7}"/>
              </a:ext>
            </a:extLst>
          </p:cNvPr>
          <p:cNvSpPr txBox="1"/>
          <p:nvPr/>
        </p:nvSpPr>
        <p:spPr>
          <a:xfrm>
            <a:off x="4915132" y="2659097"/>
            <a:ext cx="2361737" cy="297454"/>
          </a:xfrm>
          <a:prstGeom prst="rect">
            <a:avLst/>
          </a:prstGeom>
          <a:noFill/>
        </p:spPr>
        <p:txBody>
          <a:bodyPr wrap="none" rtlCol="0">
            <a:spAutoFit/>
          </a:bodyPr>
          <a:lstStyle/>
          <a:p>
            <a:pPr algn="ctr"/>
            <a:r>
              <a:rPr lang="en-IN" sz="1333" b="1">
                <a:ln/>
                <a:solidFill>
                  <a:srgbClr val="1A365D"/>
                </a:solidFill>
                <a:latin typeface="Arial"/>
                <a:cs typeface="Arial"/>
                <a:sym typeface="Arial"/>
                <a:rtl val="0"/>
              </a:rPr>
              <a:t>Transmit/Receive Diversity</a:t>
            </a:r>
          </a:p>
        </p:txBody>
      </p:sp>
      <p:sp>
        <p:nvSpPr>
          <p:cNvPr id="57" name="TextBox 56">
            <a:extLst>
              <a:ext uri="{FF2B5EF4-FFF2-40B4-BE49-F238E27FC236}">
                <a16:creationId xmlns:a16="http://schemas.microsoft.com/office/drawing/2014/main" id="{DD4DC8DA-F723-971E-8F18-080C5927721C}"/>
              </a:ext>
            </a:extLst>
          </p:cNvPr>
          <p:cNvSpPr txBox="1"/>
          <p:nvPr/>
        </p:nvSpPr>
        <p:spPr>
          <a:xfrm>
            <a:off x="5228616" y="2930031"/>
            <a:ext cx="1734770" cy="235898"/>
          </a:xfrm>
          <a:prstGeom prst="rect">
            <a:avLst/>
          </a:prstGeom>
          <a:noFill/>
        </p:spPr>
        <p:txBody>
          <a:bodyPr wrap="none" rtlCol="0">
            <a:spAutoFit/>
          </a:bodyPr>
          <a:lstStyle/>
          <a:p>
            <a:pPr algn="ctr"/>
            <a:r>
              <a:rPr lang="en-IN" sz="933">
                <a:ln/>
                <a:solidFill>
                  <a:srgbClr val="1A365D"/>
                </a:solidFill>
                <a:latin typeface="Arial"/>
                <a:cs typeface="Arial"/>
                <a:sym typeface="Arial"/>
                <a:rtl val="0"/>
              </a:rPr>
              <a:t>Same data via multiple paths</a:t>
            </a:r>
          </a:p>
        </p:txBody>
      </p:sp>
      <p:sp>
        <p:nvSpPr>
          <p:cNvPr id="58" name="TextBox 57">
            <a:extLst>
              <a:ext uri="{FF2B5EF4-FFF2-40B4-BE49-F238E27FC236}">
                <a16:creationId xmlns:a16="http://schemas.microsoft.com/office/drawing/2014/main" id="{15CA2617-30AF-7885-6487-DCCC1E5BEDC9}"/>
              </a:ext>
            </a:extLst>
          </p:cNvPr>
          <p:cNvSpPr txBox="1"/>
          <p:nvPr/>
        </p:nvSpPr>
        <p:spPr>
          <a:xfrm>
            <a:off x="5075529" y="3099364"/>
            <a:ext cx="2040943" cy="235898"/>
          </a:xfrm>
          <a:prstGeom prst="rect">
            <a:avLst/>
          </a:prstGeom>
          <a:noFill/>
        </p:spPr>
        <p:txBody>
          <a:bodyPr wrap="none" rtlCol="0">
            <a:spAutoFit/>
          </a:bodyPr>
          <a:lstStyle/>
          <a:p>
            <a:pPr algn="ctr"/>
            <a:r>
              <a:rPr lang="en-IN" sz="933">
                <a:ln/>
                <a:solidFill>
                  <a:srgbClr val="1A365D"/>
                </a:solidFill>
                <a:latin typeface="Arial"/>
                <a:cs typeface="Arial"/>
                <a:sym typeface="Arial"/>
                <a:rtl val="0"/>
              </a:rPr>
              <a:t>Improves reliability and robustness</a:t>
            </a:r>
          </a:p>
        </p:txBody>
      </p:sp>
      <p:sp>
        <p:nvSpPr>
          <p:cNvPr id="59" name="Freeform: Shape 58">
            <a:extLst>
              <a:ext uri="{FF2B5EF4-FFF2-40B4-BE49-F238E27FC236}">
                <a16:creationId xmlns:a16="http://schemas.microsoft.com/office/drawing/2014/main" id="{299D955E-B04E-4071-D10B-724B08866760}"/>
              </a:ext>
            </a:extLst>
          </p:cNvPr>
          <p:cNvSpPr/>
          <p:nvPr/>
        </p:nvSpPr>
        <p:spPr>
          <a:xfrm>
            <a:off x="4745567" y="3400778"/>
            <a:ext cx="2700867" cy="677333"/>
          </a:xfrm>
          <a:custGeom>
            <a:avLst/>
            <a:gdLst>
              <a:gd name="connsiteX0" fmla="*/ 3959225 w 4051300"/>
              <a:gd name="connsiteY0" fmla="*/ 0 h 1015999"/>
              <a:gd name="connsiteX1" fmla="*/ 4051300 w 4051300"/>
              <a:gd name="connsiteY1" fmla="*/ 0 h 1015999"/>
              <a:gd name="connsiteX2" fmla="*/ 4051300 w 4051300"/>
              <a:gd name="connsiteY2" fmla="*/ 1016000 h 1015999"/>
              <a:gd name="connsiteX3" fmla="*/ 3959225 w 4051300"/>
              <a:gd name="connsiteY3" fmla="*/ 1016000 h 1015999"/>
              <a:gd name="connsiteX4" fmla="*/ 92075 w 4051300"/>
              <a:gd name="connsiteY4" fmla="*/ 1016000 h 1015999"/>
              <a:gd name="connsiteX5" fmla="*/ 0 w 4051300"/>
              <a:gd name="connsiteY5" fmla="*/ 1016000 h 1015999"/>
              <a:gd name="connsiteX6" fmla="*/ 0 w 4051300"/>
              <a:gd name="connsiteY6" fmla="*/ 0 h 1015999"/>
              <a:gd name="connsiteX7" fmla="*/ 92075 w 4051300"/>
              <a:gd name="connsiteY7" fmla="*/ 0 h 101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1300" h="1015999">
                <a:moveTo>
                  <a:pt x="3959225" y="0"/>
                </a:moveTo>
                <a:cubicBezTo>
                  <a:pt x="4010077" y="0"/>
                  <a:pt x="4051300" y="0"/>
                  <a:pt x="4051300" y="0"/>
                </a:cubicBezTo>
                <a:lnTo>
                  <a:pt x="4051300" y="1016000"/>
                </a:lnTo>
                <a:cubicBezTo>
                  <a:pt x="4051300" y="1016000"/>
                  <a:pt x="4010077" y="1016000"/>
                  <a:pt x="3959225" y="1016000"/>
                </a:cubicBezTo>
                <a:lnTo>
                  <a:pt x="92075" y="1016000"/>
                </a:lnTo>
                <a:cubicBezTo>
                  <a:pt x="41224" y="1016000"/>
                  <a:pt x="0" y="1016000"/>
                  <a:pt x="0" y="1016000"/>
                </a:cubicBezTo>
                <a:lnTo>
                  <a:pt x="0" y="0"/>
                </a:lnTo>
                <a:cubicBezTo>
                  <a:pt x="0" y="0"/>
                  <a:pt x="41224" y="0"/>
                  <a:pt x="92075" y="0"/>
                </a:cubicBezTo>
                <a:close/>
              </a:path>
            </a:pathLst>
          </a:custGeom>
          <a:solidFill>
            <a:srgbClr val="FEFCBF"/>
          </a:solidFill>
          <a:ln w="18415" cap="flat">
            <a:solidFill>
              <a:srgbClr val="D69E2E"/>
            </a:solidFill>
            <a:prstDash val="solid"/>
            <a:miter/>
          </a:ln>
        </p:spPr>
        <p:txBody>
          <a:bodyPr rtlCol="0" anchor="ctr"/>
          <a:lstStyle/>
          <a:p>
            <a:pPr algn="ctr"/>
            <a:endParaRPr lang="en-IN" sz="1867"/>
          </a:p>
        </p:txBody>
      </p:sp>
      <p:sp>
        <p:nvSpPr>
          <p:cNvPr id="60" name="TextBox 59">
            <a:extLst>
              <a:ext uri="{FF2B5EF4-FFF2-40B4-BE49-F238E27FC236}">
                <a16:creationId xmlns:a16="http://schemas.microsoft.com/office/drawing/2014/main" id="{6BE05AEE-84A0-6B52-F7B8-172355FAF7E8}"/>
              </a:ext>
            </a:extLst>
          </p:cNvPr>
          <p:cNvSpPr txBox="1"/>
          <p:nvPr/>
        </p:nvSpPr>
        <p:spPr>
          <a:xfrm>
            <a:off x="5452233" y="3449320"/>
            <a:ext cx="1287533" cy="297454"/>
          </a:xfrm>
          <a:prstGeom prst="rect">
            <a:avLst/>
          </a:prstGeom>
          <a:noFill/>
        </p:spPr>
        <p:txBody>
          <a:bodyPr wrap="none" rtlCol="0">
            <a:spAutoFit/>
          </a:bodyPr>
          <a:lstStyle/>
          <a:p>
            <a:pPr algn="ctr"/>
            <a:r>
              <a:rPr lang="en-IN" sz="1333" b="1">
                <a:ln/>
                <a:solidFill>
                  <a:srgbClr val="1A365D"/>
                </a:solidFill>
                <a:latin typeface="Arial"/>
                <a:cs typeface="Arial"/>
                <a:sym typeface="Arial"/>
                <a:rtl val="0"/>
              </a:rPr>
              <a:t>Beamforming</a:t>
            </a:r>
          </a:p>
        </p:txBody>
      </p:sp>
      <p:sp>
        <p:nvSpPr>
          <p:cNvPr id="61" name="TextBox 60">
            <a:extLst>
              <a:ext uri="{FF2B5EF4-FFF2-40B4-BE49-F238E27FC236}">
                <a16:creationId xmlns:a16="http://schemas.microsoft.com/office/drawing/2014/main" id="{789E05D0-139A-AA7D-F47B-4FB012CA11A0}"/>
              </a:ext>
            </a:extLst>
          </p:cNvPr>
          <p:cNvSpPr txBox="1"/>
          <p:nvPr/>
        </p:nvSpPr>
        <p:spPr>
          <a:xfrm>
            <a:off x="5026637" y="3720254"/>
            <a:ext cx="2138727" cy="235898"/>
          </a:xfrm>
          <a:prstGeom prst="rect">
            <a:avLst/>
          </a:prstGeom>
          <a:noFill/>
        </p:spPr>
        <p:txBody>
          <a:bodyPr wrap="none" rtlCol="0">
            <a:spAutoFit/>
          </a:bodyPr>
          <a:lstStyle/>
          <a:p>
            <a:pPr algn="ctr"/>
            <a:r>
              <a:rPr lang="en-IN" sz="933">
                <a:ln/>
                <a:solidFill>
                  <a:srgbClr val="1A365D"/>
                </a:solidFill>
                <a:latin typeface="Arial"/>
                <a:cs typeface="Arial"/>
                <a:sym typeface="Arial"/>
                <a:rtl val="0"/>
              </a:rPr>
              <a:t>Focused energy toward specific UEs</a:t>
            </a:r>
          </a:p>
        </p:txBody>
      </p:sp>
      <p:sp>
        <p:nvSpPr>
          <p:cNvPr id="62" name="TextBox 61">
            <a:extLst>
              <a:ext uri="{FF2B5EF4-FFF2-40B4-BE49-F238E27FC236}">
                <a16:creationId xmlns:a16="http://schemas.microsoft.com/office/drawing/2014/main" id="{757D20DA-0D28-251D-F60D-03B53B6FB187}"/>
              </a:ext>
            </a:extLst>
          </p:cNvPr>
          <p:cNvSpPr txBox="1"/>
          <p:nvPr/>
        </p:nvSpPr>
        <p:spPr>
          <a:xfrm>
            <a:off x="5014614" y="3889587"/>
            <a:ext cx="2162772" cy="235898"/>
          </a:xfrm>
          <a:prstGeom prst="rect">
            <a:avLst/>
          </a:prstGeom>
          <a:noFill/>
        </p:spPr>
        <p:txBody>
          <a:bodyPr wrap="none" rtlCol="0">
            <a:spAutoFit/>
          </a:bodyPr>
          <a:lstStyle/>
          <a:p>
            <a:pPr algn="ctr"/>
            <a:r>
              <a:rPr lang="en-IN" sz="933">
                <a:ln/>
                <a:solidFill>
                  <a:srgbClr val="1A365D"/>
                </a:solidFill>
                <a:latin typeface="Arial"/>
                <a:cs typeface="Arial"/>
                <a:sym typeface="Arial"/>
                <a:rtl val="0"/>
              </a:rPr>
              <a:t>Reduces interference, extends range</a:t>
            </a:r>
          </a:p>
        </p:txBody>
      </p:sp>
      <p:sp>
        <p:nvSpPr>
          <p:cNvPr id="63" name="Freeform: Shape 62">
            <a:extLst>
              <a:ext uri="{FF2B5EF4-FFF2-40B4-BE49-F238E27FC236}">
                <a16:creationId xmlns:a16="http://schemas.microsoft.com/office/drawing/2014/main" id="{AABED1ED-F2F9-7959-3050-2D3BB500C54E}"/>
              </a:ext>
            </a:extLst>
          </p:cNvPr>
          <p:cNvSpPr/>
          <p:nvPr/>
        </p:nvSpPr>
        <p:spPr>
          <a:xfrm>
            <a:off x="817034" y="4868333"/>
            <a:ext cx="10557933" cy="1128889"/>
          </a:xfrm>
          <a:custGeom>
            <a:avLst/>
            <a:gdLst>
              <a:gd name="connsiteX0" fmla="*/ 15652750 w 15836900"/>
              <a:gd name="connsiteY0" fmla="*/ 0 h 1693333"/>
              <a:gd name="connsiteX1" fmla="*/ 15836900 w 15836900"/>
              <a:gd name="connsiteY1" fmla="*/ 0 h 1693333"/>
              <a:gd name="connsiteX2" fmla="*/ 15836900 w 15836900"/>
              <a:gd name="connsiteY2" fmla="*/ 1693333 h 1693333"/>
              <a:gd name="connsiteX3" fmla="*/ 15652750 w 15836900"/>
              <a:gd name="connsiteY3" fmla="*/ 1693333 h 1693333"/>
              <a:gd name="connsiteX4" fmla="*/ 184150 w 15836900"/>
              <a:gd name="connsiteY4" fmla="*/ 1693333 h 1693333"/>
              <a:gd name="connsiteX5" fmla="*/ 0 w 15836900"/>
              <a:gd name="connsiteY5" fmla="*/ 1693333 h 1693333"/>
              <a:gd name="connsiteX6" fmla="*/ 0 w 15836900"/>
              <a:gd name="connsiteY6" fmla="*/ 0 h 1693333"/>
              <a:gd name="connsiteX7" fmla="*/ 184150 w 15836900"/>
              <a:gd name="connsiteY7" fmla="*/ 0 h 169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36900" h="1693333">
                <a:moveTo>
                  <a:pt x="15652750" y="0"/>
                </a:moveTo>
                <a:cubicBezTo>
                  <a:pt x="15754453" y="0"/>
                  <a:pt x="15836900" y="0"/>
                  <a:pt x="15836900" y="0"/>
                </a:cubicBezTo>
                <a:lnTo>
                  <a:pt x="15836900" y="1693333"/>
                </a:lnTo>
                <a:cubicBezTo>
                  <a:pt x="15836900" y="1693333"/>
                  <a:pt x="15754453" y="1693333"/>
                  <a:pt x="15652750" y="1693333"/>
                </a:cubicBezTo>
                <a:lnTo>
                  <a:pt x="184150" y="1693333"/>
                </a:lnTo>
                <a:cubicBezTo>
                  <a:pt x="82447" y="1693333"/>
                  <a:pt x="0" y="1693333"/>
                  <a:pt x="0" y="1693333"/>
                </a:cubicBezTo>
                <a:lnTo>
                  <a:pt x="0" y="0"/>
                </a:lnTo>
                <a:cubicBezTo>
                  <a:pt x="0" y="0"/>
                  <a:pt x="82447" y="0"/>
                  <a:pt x="184150" y="0"/>
                </a:cubicBezTo>
                <a:close/>
              </a:path>
            </a:pathLst>
          </a:custGeom>
          <a:solidFill>
            <a:srgbClr val="F0F4F8"/>
          </a:solidFill>
          <a:ln w="36830" cap="flat">
            <a:solidFill>
              <a:srgbClr val="1A365D"/>
            </a:solidFill>
            <a:prstDash val="solid"/>
            <a:miter/>
          </a:ln>
        </p:spPr>
        <p:txBody>
          <a:bodyPr rtlCol="0" anchor="ctr"/>
          <a:lstStyle/>
          <a:p>
            <a:pPr algn="ctr"/>
            <a:endParaRPr lang="en-IN" sz="1867"/>
          </a:p>
        </p:txBody>
      </p:sp>
      <p:sp>
        <p:nvSpPr>
          <p:cNvPr id="64" name="TextBox 63">
            <a:extLst>
              <a:ext uri="{FF2B5EF4-FFF2-40B4-BE49-F238E27FC236}">
                <a16:creationId xmlns:a16="http://schemas.microsoft.com/office/drawing/2014/main" id="{9D4856DE-2C35-0675-66FE-009A8705456F}"/>
              </a:ext>
            </a:extLst>
          </p:cNvPr>
          <p:cNvSpPr txBox="1"/>
          <p:nvPr/>
        </p:nvSpPr>
        <p:spPr>
          <a:xfrm>
            <a:off x="5158083" y="4939453"/>
            <a:ext cx="1875835" cy="338554"/>
          </a:xfrm>
          <a:prstGeom prst="rect">
            <a:avLst/>
          </a:prstGeom>
          <a:noFill/>
        </p:spPr>
        <p:txBody>
          <a:bodyPr wrap="none" rtlCol="0">
            <a:spAutoFit/>
          </a:bodyPr>
          <a:lstStyle/>
          <a:p>
            <a:pPr algn="ctr"/>
            <a:r>
              <a:rPr lang="en-IN" sz="1600" dirty="0">
                <a:ln/>
                <a:solidFill>
                  <a:srgbClr val="1A365D"/>
                </a:solidFill>
                <a:latin typeface="Arial"/>
                <a:cs typeface="Arial"/>
                <a:sym typeface="Arial"/>
                <a:rtl val="0"/>
              </a:rPr>
              <a:t>5G MIMO Benefits</a:t>
            </a:r>
          </a:p>
        </p:txBody>
      </p:sp>
      <p:grpSp>
        <p:nvGrpSpPr>
          <p:cNvPr id="65" name="Graphic 7">
            <a:extLst>
              <a:ext uri="{FF2B5EF4-FFF2-40B4-BE49-F238E27FC236}">
                <a16:creationId xmlns:a16="http://schemas.microsoft.com/office/drawing/2014/main" id="{0D812D29-DB3A-5CAE-F607-E490003507D1}"/>
              </a:ext>
            </a:extLst>
          </p:cNvPr>
          <p:cNvGrpSpPr/>
          <p:nvPr/>
        </p:nvGrpSpPr>
        <p:grpSpPr>
          <a:xfrm>
            <a:off x="1185333" y="5319889"/>
            <a:ext cx="9944100" cy="478609"/>
            <a:chOff x="1778000" y="7979833"/>
            <a:chExt cx="14916150" cy="717914"/>
          </a:xfrm>
        </p:grpSpPr>
        <p:sp>
          <p:nvSpPr>
            <p:cNvPr id="66" name="Freeform: Shape 65">
              <a:extLst>
                <a:ext uri="{FF2B5EF4-FFF2-40B4-BE49-F238E27FC236}">
                  <a16:creationId xmlns:a16="http://schemas.microsoft.com/office/drawing/2014/main" id="{CD84A5C2-303E-EC8F-204B-175C926C0FCE}"/>
                </a:ext>
              </a:extLst>
            </p:cNvPr>
            <p:cNvSpPr/>
            <p:nvPr/>
          </p:nvSpPr>
          <p:spPr>
            <a:xfrm>
              <a:off x="1778000" y="7979833"/>
              <a:ext cx="3314700" cy="677333"/>
            </a:xfrm>
            <a:custGeom>
              <a:avLst/>
              <a:gdLst>
                <a:gd name="connsiteX0" fmla="*/ 3222625 w 3314700"/>
                <a:gd name="connsiteY0" fmla="*/ 0 h 677333"/>
                <a:gd name="connsiteX1" fmla="*/ 3314700 w 3314700"/>
                <a:gd name="connsiteY1" fmla="*/ 0 h 677333"/>
                <a:gd name="connsiteX2" fmla="*/ 3314700 w 3314700"/>
                <a:gd name="connsiteY2" fmla="*/ 677333 h 677333"/>
                <a:gd name="connsiteX3" fmla="*/ 3222625 w 3314700"/>
                <a:gd name="connsiteY3" fmla="*/ 677333 h 677333"/>
                <a:gd name="connsiteX4" fmla="*/ 92075 w 3314700"/>
                <a:gd name="connsiteY4" fmla="*/ 677333 h 677333"/>
                <a:gd name="connsiteX5" fmla="*/ 0 w 3314700"/>
                <a:gd name="connsiteY5" fmla="*/ 677333 h 677333"/>
                <a:gd name="connsiteX6" fmla="*/ 0 w 3314700"/>
                <a:gd name="connsiteY6" fmla="*/ 0 h 677333"/>
                <a:gd name="connsiteX7" fmla="*/ 92075 w 3314700"/>
                <a:gd name="connsiteY7" fmla="*/ 0 h 67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700" h="677333">
                  <a:moveTo>
                    <a:pt x="3222625" y="0"/>
                  </a:moveTo>
                  <a:cubicBezTo>
                    <a:pt x="3273477" y="0"/>
                    <a:pt x="3314700" y="0"/>
                    <a:pt x="3314700" y="0"/>
                  </a:cubicBezTo>
                  <a:lnTo>
                    <a:pt x="3314700" y="677333"/>
                  </a:lnTo>
                  <a:cubicBezTo>
                    <a:pt x="3314700" y="677333"/>
                    <a:pt x="3273477" y="677333"/>
                    <a:pt x="3222625" y="677333"/>
                  </a:cubicBezTo>
                  <a:lnTo>
                    <a:pt x="92075" y="677333"/>
                  </a:lnTo>
                  <a:cubicBezTo>
                    <a:pt x="41223" y="677333"/>
                    <a:pt x="0" y="677333"/>
                    <a:pt x="0" y="677333"/>
                  </a:cubicBezTo>
                  <a:lnTo>
                    <a:pt x="0" y="0"/>
                  </a:lnTo>
                  <a:cubicBezTo>
                    <a:pt x="0" y="0"/>
                    <a:pt x="41223" y="0"/>
                    <a:pt x="92075" y="0"/>
                  </a:cubicBezTo>
                  <a:close/>
                </a:path>
              </a:pathLst>
            </a:custGeom>
            <a:solidFill>
              <a:srgbClr val="E2E8F0"/>
            </a:solidFill>
            <a:ln w="18415" cap="flat">
              <a:solidFill>
                <a:srgbClr val="1A365D"/>
              </a:solidFill>
              <a:prstDash val="solid"/>
              <a:miter/>
            </a:ln>
          </p:spPr>
          <p:txBody>
            <a:bodyPr rtlCol="0" anchor="ctr"/>
            <a:lstStyle/>
            <a:p>
              <a:pPr algn="ctr"/>
              <a:endParaRPr lang="en-IN" sz="1867"/>
            </a:p>
          </p:txBody>
        </p:sp>
        <p:sp>
          <p:nvSpPr>
            <p:cNvPr id="67" name="TextBox 66">
              <a:extLst>
                <a:ext uri="{FF2B5EF4-FFF2-40B4-BE49-F238E27FC236}">
                  <a16:creationId xmlns:a16="http://schemas.microsoft.com/office/drawing/2014/main" id="{666748B1-7A0F-BA0B-2599-8BE2437404C4}"/>
                </a:ext>
              </a:extLst>
            </p:cNvPr>
            <p:cNvSpPr txBox="1"/>
            <p:nvPr/>
          </p:nvSpPr>
          <p:spPr>
            <a:xfrm>
              <a:off x="2320455" y="8056033"/>
              <a:ext cx="2260716" cy="415499"/>
            </a:xfrm>
            <a:prstGeom prst="rect">
              <a:avLst/>
            </a:prstGeom>
            <a:noFill/>
          </p:spPr>
          <p:txBody>
            <a:bodyPr wrap="none" rtlCol="0">
              <a:spAutoFit/>
            </a:bodyPr>
            <a:lstStyle/>
            <a:p>
              <a:pPr algn="ctr"/>
              <a:r>
                <a:rPr lang="en-IN" sz="1200" b="1" dirty="0">
                  <a:ln/>
                  <a:solidFill>
                    <a:srgbClr val="1A365D"/>
                  </a:solidFill>
                  <a:latin typeface="Arial"/>
                  <a:cs typeface="Arial"/>
                  <a:sym typeface="Arial"/>
                  <a:rtl val="0"/>
                </a:rPr>
                <a:t>Higher Data Rates</a:t>
              </a:r>
            </a:p>
          </p:txBody>
        </p:sp>
        <p:sp>
          <p:nvSpPr>
            <p:cNvPr id="68" name="TextBox 67">
              <a:extLst>
                <a:ext uri="{FF2B5EF4-FFF2-40B4-BE49-F238E27FC236}">
                  <a16:creationId xmlns:a16="http://schemas.microsoft.com/office/drawing/2014/main" id="{90932FD9-FEEF-8DCA-6144-5162691DD2D1}"/>
                </a:ext>
              </a:extLst>
            </p:cNvPr>
            <p:cNvSpPr txBox="1"/>
            <p:nvPr/>
          </p:nvSpPr>
          <p:spPr>
            <a:xfrm>
              <a:off x="1921308" y="8343900"/>
              <a:ext cx="3059012" cy="353847"/>
            </a:xfrm>
            <a:prstGeom prst="rect">
              <a:avLst/>
            </a:prstGeom>
            <a:noFill/>
          </p:spPr>
          <p:txBody>
            <a:bodyPr wrap="none" rtlCol="0">
              <a:spAutoFit/>
            </a:bodyPr>
            <a:lstStyle/>
            <a:p>
              <a:pPr algn="ctr"/>
              <a:r>
                <a:rPr lang="en-IN" sz="933">
                  <a:ln/>
                  <a:solidFill>
                    <a:srgbClr val="1A365D"/>
                  </a:solidFill>
                  <a:latin typeface="Arial"/>
                  <a:cs typeface="Arial"/>
                  <a:sym typeface="Arial"/>
                  <a:rtl val="0"/>
                </a:rPr>
                <a:t>Peak: 20 Gbps (DL), 10 Gbps (UL)</a:t>
              </a:r>
            </a:p>
          </p:txBody>
        </p:sp>
        <p:sp>
          <p:nvSpPr>
            <p:cNvPr id="69" name="Freeform: Shape 68">
              <a:extLst>
                <a:ext uri="{FF2B5EF4-FFF2-40B4-BE49-F238E27FC236}">
                  <a16:creationId xmlns:a16="http://schemas.microsoft.com/office/drawing/2014/main" id="{C6D74EEA-422D-6B5E-7876-DECCDA8D991E}"/>
                </a:ext>
              </a:extLst>
            </p:cNvPr>
            <p:cNvSpPr/>
            <p:nvPr/>
          </p:nvSpPr>
          <p:spPr>
            <a:xfrm>
              <a:off x="5645150" y="7979833"/>
              <a:ext cx="3314700" cy="677333"/>
            </a:xfrm>
            <a:custGeom>
              <a:avLst/>
              <a:gdLst>
                <a:gd name="connsiteX0" fmla="*/ 3222625 w 3314700"/>
                <a:gd name="connsiteY0" fmla="*/ 0 h 677333"/>
                <a:gd name="connsiteX1" fmla="*/ 3314700 w 3314700"/>
                <a:gd name="connsiteY1" fmla="*/ 0 h 677333"/>
                <a:gd name="connsiteX2" fmla="*/ 3314700 w 3314700"/>
                <a:gd name="connsiteY2" fmla="*/ 677333 h 677333"/>
                <a:gd name="connsiteX3" fmla="*/ 3222625 w 3314700"/>
                <a:gd name="connsiteY3" fmla="*/ 677333 h 677333"/>
                <a:gd name="connsiteX4" fmla="*/ 92075 w 3314700"/>
                <a:gd name="connsiteY4" fmla="*/ 677333 h 677333"/>
                <a:gd name="connsiteX5" fmla="*/ 0 w 3314700"/>
                <a:gd name="connsiteY5" fmla="*/ 677333 h 677333"/>
                <a:gd name="connsiteX6" fmla="*/ 0 w 3314700"/>
                <a:gd name="connsiteY6" fmla="*/ 0 h 677333"/>
                <a:gd name="connsiteX7" fmla="*/ 92075 w 3314700"/>
                <a:gd name="connsiteY7" fmla="*/ 0 h 67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700" h="677333">
                  <a:moveTo>
                    <a:pt x="3222625" y="0"/>
                  </a:moveTo>
                  <a:cubicBezTo>
                    <a:pt x="3273477" y="0"/>
                    <a:pt x="3314700" y="0"/>
                    <a:pt x="3314700" y="0"/>
                  </a:cubicBezTo>
                  <a:lnTo>
                    <a:pt x="3314700" y="677333"/>
                  </a:lnTo>
                  <a:cubicBezTo>
                    <a:pt x="3314700" y="677333"/>
                    <a:pt x="3273477" y="677333"/>
                    <a:pt x="3222625" y="677333"/>
                  </a:cubicBezTo>
                  <a:lnTo>
                    <a:pt x="92075" y="677333"/>
                  </a:lnTo>
                  <a:cubicBezTo>
                    <a:pt x="41224" y="677333"/>
                    <a:pt x="0" y="677333"/>
                    <a:pt x="0" y="677333"/>
                  </a:cubicBezTo>
                  <a:lnTo>
                    <a:pt x="0" y="0"/>
                  </a:lnTo>
                  <a:cubicBezTo>
                    <a:pt x="0" y="0"/>
                    <a:pt x="41224" y="0"/>
                    <a:pt x="92075" y="0"/>
                  </a:cubicBezTo>
                  <a:close/>
                </a:path>
              </a:pathLst>
            </a:custGeom>
            <a:solidFill>
              <a:srgbClr val="E2E8F0"/>
            </a:solidFill>
            <a:ln w="18415" cap="flat">
              <a:solidFill>
                <a:srgbClr val="1A365D"/>
              </a:solidFill>
              <a:prstDash val="solid"/>
              <a:miter/>
            </a:ln>
          </p:spPr>
          <p:txBody>
            <a:bodyPr rtlCol="0" anchor="ctr"/>
            <a:lstStyle/>
            <a:p>
              <a:pPr algn="ctr"/>
              <a:endParaRPr lang="en-IN" sz="1867"/>
            </a:p>
          </p:txBody>
        </p:sp>
        <p:sp>
          <p:nvSpPr>
            <p:cNvPr id="70" name="TextBox 69">
              <a:extLst>
                <a:ext uri="{FF2B5EF4-FFF2-40B4-BE49-F238E27FC236}">
                  <a16:creationId xmlns:a16="http://schemas.microsoft.com/office/drawing/2014/main" id="{6DE50B11-C251-71FB-82D8-02F329688BF3}"/>
                </a:ext>
              </a:extLst>
            </p:cNvPr>
            <p:cNvSpPr txBox="1"/>
            <p:nvPr/>
          </p:nvSpPr>
          <p:spPr>
            <a:xfrm>
              <a:off x="6129898" y="8056033"/>
              <a:ext cx="2376132" cy="415499"/>
            </a:xfrm>
            <a:prstGeom prst="rect">
              <a:avLst/>
            </a:prstGeom>
            <a:noFill/>
          </p:spPr>
          <p:txBody>
            <a:bodyPr wrap="none" rtlCol="0">
              <a:spAutoFit/>
            </a:bodyPr>
            <a:lstStyle/>
            <a:p>
              <a:pPr algn="ctr"/>
              <a:r>
                <a:rPr lang="en-IN" sz="1200" b="1" dirty="0">
                  <a:ln/>
                  <a:solidFill>
                    <a:srgbClr val="1A365D"/>
                  </a:solidFill>
                  <a:latin typeface="Arial"/>
                  <a:cs typeface="Arial"/>
                  <a:sym typeface="Arial"/>
                  <a:rtl val="0"/>
                </a:rPr>
                <a:t>Increased Capacity</a:t>
              </a:r>
            </a:p>
          </p:txBody>
        </p:sp>
        <p:sp>
          <p:nvSpPr>
            <p:cNvPr id="71" name="TextBox 70">
              <a:extLst>
                <a:ext uri="{FF2B5EF4-FFF2-40B4-BE49-F238E27FC236}">
                  <a16:creationId xmlns:a16="http://schemas.microsoft.com/office/drawing/2014/main" id="{CD6D48DA-85AA-5A34-3BF4-4F7626F3D576}"/>
                </a:ext>
              </a:extLst>
            </p:cNvPr>
            <p:cNvSpPr txBox="1"/>
            <p:nvPr/>
          </p:nvSpPr>
          <p:spPr>
            <a:xfrm>
              <a:off x="5931526" y="8343900"/>
              <a:ext cx="2772875" cy="353847"/>
            </a:xfrm>
            <a:prstGeom prst="rect">
              <a:avLst/>
            </a:prstGeom>
            <a:noFill/>
          </p:spPr>
          <p:txBody>
            <a:bodyPr wrap="none" rtlCol="0">
              <a:spAutoFit/>
            </a:bodyPr>
            <a:lstStyle/>
            <a:p>
              <a:pPr algn="ctr"/>
              <a:r>
                <a:rPr lang="en-IN" sz="933">
                  <a:ln/>
                  <a:solidFill>
                    <a:srgbClr val="1A365D"/>
                  </a:solidFill>
                  <a:latin typeface="Arial"/>
                  <a:cs typeface="Arial"/>
                  <a:sym typeface="Arial"/>
                  <a:rtl val="0"/>
                </a:rPr>
                <a:t>1M devices/km² (3GPP Rel-15)</a:t>
              </a:r>
            </a:p>
          </p:txBody>
        </p:sp>
        <p:sp>
          <p:nvSpPr>
            <p:cNvPr id="72" name="Freeform: Shape 71">
              <a:extLst>
                <a:ext uri="{FF2B5EF4-FFF2-40B4-BE49-F238E27FC236}">
                  <a16:creationId xmlns:a16="http://schemas.microsoft.com/office/drawing/2014/main" id="{E74438E4-1871-7B01-6F55-A9D3C5E11C17}"/>
                </a:ext>
              </a:extLst>
            </p:cNvPr>
            <p:cNvSpPr/>
            <p:nvPr/>
          </p:nvSpPr>
          <p:spPr>
            <a:xfrm>
              <a:off x="9512300" y="7979833"/>
              <a:ext cx="3314700" cy="677333"/>
            </a:xfrm>
            <a:custGeom>
              <a:avLst/>
              <a:gdLst>
                <a:gd name="connsiteX0" fmla="*/ 3222625 w 3314700"/>
                <a:gd name="connsiteY0" fmla="*/ 0 h 677333"/>
                <a:gd name="connsiteX1" fmla="*/ 3314700 w 3314700"/>
                <a:gd name="connsiteY1" fmla="*/ 0 h 677333"/>
                <a:gd name="connsiteX2" fmla="*/ 3314700 w 3314700"/>
                <a:gd name="connsiteY2" fmla="*/ 677333 h 677333"/>
                <a:gd name="connsiteX3" fmla="*/ 3222625 w 3314700"/>
                <a:gd name="connsiteY3" fmla="*/ 677333 h 677333"/>
                <a:gd name="connsiteX4" fmla="*/ 92075 w 3314700"/>
                <a:gd name="connsiteY4" fmla="*/ 677333 h 677333"/>
                <a:gd name="connsiteX5" fmla="*/ 0 w 3314700"/>
                <a:gd name="connsiteY5" fmla="*/ 677333 h 677333"/>
                <a:gd name="connsiteX6" fmla="*/ 0 w 3314700"/>
                <a:gd name="connsiteY6" fmla="*/ 0 h 677333"/>
                <a:gd name="connsiteX7" fmla="*/ 92075 w 3314700"/>
                <a:gd name="connsiteY7" fmla="*/ 0 h 67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700" h="677333">
                  <a:moveTo>
                    <a:pt x="3222625" y="0"/>
                  </a:moveTo>
                  <a:cubicBezTo>
                    <a:pt x="3273477" y="0"/>
                    <a:pt x="3314700" y="0"/>
                    <a:pt x="3314700" y="0"/>
                  </a:cubicBezTo>
                  <a:lnTo>
                    <a:pt x="3314700" y="677333"/>
                  </a:lnTo>
                  <a:cubicBezTo>
                    <a:pt x="3314700" y="677333"/>
                    <a:pt x="3273477" y="677333"/>
                    <a:pt x="3222625" y="677333"/>
                  </a:cubicBezTo>
                  <a:lnTo>
                    <a:pt x="92075" y="677333"/>
                  </a:lnTo>
                  <a:cubicBezTo>
                    <a:pt x="41224" y="677333"/>
                    <a:pt x="0" y="677333"/>
                    <a:pt x="0" y="677333"/>
                  </a:cubicBezTo>
                  <a:lnTo>
                    <a:pt x="0" y="0"/>
                  </a:lnTo>
                  <a:cubicBezTo>
                    <a:pt x="0" y="0"/>
                    <a:pt x="41224" y="0"/>
                    <a:pt x="92075" y="0"/>
                  </a:cubicBezTo>
                  <a:close/>
                </a:path>
              </a:pathLst>
            </a:custGeom>
            <a:solidFill>
              <a:srgbClr val="E2E8F0"/>
            </a:solidFill>
            <a:ln w="18415" cap="flat">
              <a:solidFill>
                <a:srgbClr val="1A365D"/>
              </a:solidFill>
              <a:prstDash val="solid"/>
              <a:miter/>
            </a:ln>
          </p:spPr>
          <p:txBody>
            <a:bodyPr rtlCol="0" anchor="ctr"/>
            <a:lstStyle/>
            <a:p>
              <a:pPr algn="ctr"/>
              <a:endParaRPr lang="en-IN" sz="1867"/>
            </a:p>
          </p:txBody>
        </p:sp>
        <p:sp>
          <p:nvSpPr>
            <p:cNvPr id="73" name="TextBox 72">
              <a:extLst>
                <a:ext uri="{FF2B5EF4-FFF2-40B4-BE49-F238E27FC236}">
                  <a16:creationId xmlns:a16="http://schemas.microsoft.com/office/drawing/2014/main" id="{3BF6615A-D086-E65C-4BB8-973BD3ACE2F3}"/>
                </a:ext>
              </a:extLst>
            </p:cNvPr>
            <p:cNvSpPr txBox="1"/>
            <p:nvPr/>
          </p:nvSpPr>
          <p:spPr>
            <a:xfrm>
              <a:off x="9948958" y="8056033"/>
              <a:ext cx="2472312" cy="415499"/>
            </a:xfrm>
            <a:prstGeom prst="rect">
              <a:avLst/>
            </a:prstGeom>
            <a:noFill/>
          </p:spPr>
          <p:txBody>
            <a:bodyPr wrap="none" rtlCol="0">
              <a:spAutoFit/>
            </a:bodyPr>
            <a:lstStyle/>
            <a:p>
              <a:pPr algn="ctr"/>
              <a:r>
                <a:rPr lang="en-IN" sz="1200" b="1">
                  <a:ln/>
                  <a:solidFill>
                    <a:srgbClr val="1A365D"/>
                  </a:solidFill>
                  <a:latin typeface="Arial"/>
                  <a:cs typeface="Arial"/>
                  <a:sym typeface="Arial"/>
                  <a:rtl val="0"/>
                </a:rPr>
                <a:t>Improved Reliability</a:t>
              </a:r>
            </a:p>
          </p:txBody>
        </p:sp>
        <p:sp>
          <p:nvSpPr>
            <p:cNvPr id="74" name="TextBox 73">
              <a:extLst>
                <a:ext uri="{FF2B5EF4-FFF2-40B4-BE49-F238E27FC236}">
                  <a16:creationId xmlns:a16="http://schemas.microsoft.com/office/drawing/2014/main" id="{A13E8FE6-283E-AD10-7113-2C96A980B4DE}"/>
                </a:ext>
              </a:extLst>
            </p:cNvPr>
            <p:cNvSpPr txBox="1"/>
            <p:nvPr/>
          </p:nvSpPr>
          <p:spPr>
            <a:xfrm>
              <a:off x="9733754" y="8343900"/>
              <a:ext cx="2902719" cy="353847"/>
            </a:xfrm>
            <a:prstGeom prst="rect">
              <a:avLst/>
            </a:prstGeom>
            <a:noFill/>
          </p:spPr>
          <p:txBody>
            <a:bodyPr wrap="none" rtlCol="0">
              <a:spAutoFit/>
            </a:bodyPr>
            <a:lstStyle/>
            <a:p>
              <a:pPr algn="ctr"/>
              <a:r>
                <a:rPr lang="en-IN" sz="933">
                  <a:ln/>
                  <a:solidFill>
                    <a:srgbClr val="1A365D"/>
                  </a:solidFill>
                  <a:latin typeface="Arial"/>
                  <a:cs typeface="Arial"/>
                  <a:sym typeface="Arial"/>
                  <a:rtl val="0"/>
                </a:rPr>
                <a:t>99.999% for URLLC applications</a:t>
              </a:r>
            </a:p>
          </p:txBody>
        </p:sp>
        <p:sp>
          <p:nvSpPr>
            <p:cNvPr id="75" name="Freeform: Shape 74">
              <a:extLst>
                <a:ext uri="{FF2B5EF4-FFF2-40B4-BE49-F238E27FC236}">
                  <a16:creationId xmlns:a16="http://schemas.microsoft.com/office/drawing/2014/main" id="{5B422EE0-D8E9-B926-C9C6-FE13017F9906}"/>
                </a:ext>
              </a:extLst>
            </p:cNvPr>
            <p:cNvSpPr/>
            <p:nvPr/>
          </p:nvSpPr>
          <p:spPr>
            <a:xfrm>
              <a:off x="13379450" y="7979833"/>
              <a:ext cx="3314700" cy="677333"/>
            </a:xfrm>
            <a:custGeom>
              <a:avLst/>
              <a:gdLst>
                <a:gd name="connsiteX0" fmla="*/ 3222625 w 3314700"/>
                <a:gd name="connsiteY0" fmla="*/ 0 h 677333"/>
                <a:gd name="connsiteX1" fmla="*/ 3314700 w 3314700"/>
                <a:gd name="connsiteY1" fmla="*/ 0 h 677333"/>
                <a:gd name="connsiteX2" fmla="*/ 3314700 w 3314700"/>
                <a:gd name="connsiteY2" fmla="*/ 677333 h 677333"/>
                <a:gd name="connsiteX3" fmla="*/ 3222625 w 3314700"/>
                <a:gd name="connsiteY3" fmla="*/ 677333 h 677333"/>
                <a:gd name="connsiteX4" fmla="*/ 92075 w 3314700"/>
                <a:gd name="connsiteY4" fmla="*/ 677333 h 677333"/>
                <a:gd name="connsiteX5" fmla="*/ 0 w 3314700"/>
                <a:gd name="connsiteY5" fmla="*/ 677333 h 677333"/>
                <a:gd name="connsiteX6" fmla="*/ 0 w 3314700"/>
                <a:gd name="connsiteY6" fmla="*/ 0 h 677333"/>
                <a:gd name="connsiteX7" fmla="*/ 92075 w 3314700"/>
                <a:gd name="connsiteY7" fmla="*/ 0 h 67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700" h="677333">
                  <a:moveTo>
                    <a:pt x="3222625" y="0"/>
                  </a:moveTo>
                  <a:cubicBezTo>
                    <a:pt x="3273477" y="0"/>
                    <a:pt x="3314700" y="0"/>
                    <a:pt x="3314700" y="0"/>
                  </a:cubicBezTo>
                  <a:lnTo>
                    <a:pt x="3314700" y="677333"/>
                  </a:lnTo>
                  <a:cubicBezTo>
                    <a:pt x="3314700" y="677333"/>
                    <a:pt x="3273477" y="677333"/>
                    <a:pt x="3222625" y="677333"/>
                  </a:cubicBezTo>
                  <a:lnTo>
                    <a:pt x="92075" y="677333"/>
                  </a:lnTo>
                  <a:cubicBezTo>
                    <a:pt x="41224" y="677333"/>
                    <a:pt x="0" y="677333"/>
                    <a:pt x="0" y="677333"/>
                  </a:cubicBezTo>
                  <a:lnTo>
                    <a:pt x="0" y="0"/>
                  </a:lnTo>
                  <a:cubicBezTo>
                    <a:pt x="0" y="0"/>
                    <a:pt x="41224" y="0"/>
                    <a:pt x="92075" y="0"/>
                  </a:cubicBezTo>
                  <a:close/>
                </a:path>
              </a:pathLst>
            </a:custGeom>
            <a:solidFill>
              <a:srgbClr val="E2E8F0"/>
            </a:solidFill>
            <a:ln w="18415" cap="flat">
              <a:solidFill>
                <a:srgbClr val="1A365D"/>
              </a:solidFill>
              <a:prstDash val="solid"/>
              <a:miter/>
            </a:ln>
          </p:spPr>
          <p:txBody>
            <a:bodyPr rtlCol="0" anchor="ctr"/>
            <a:lstStyle/>
            <a:p>
              <a:pPr algn="ctr"/>
              <a:endParaRPr lang="en-IN" sz="1867"/>
            </a:p>
          </p:txBody>
        </p:sp>
        <p:sp>
          <p:nvSpPr>
            <p:cNvPr id="76" name="TextBox 75">
              <a:extLst>
                <a:ext uri="{FF2B5EF4-FFF2-40B4-BE49-F238E27FC236}">
                  <a16:creationId xmlns:a16="http://schemas.microsoft.com/office/drawing/2014/main" id="{8DDAE4A0-660B-17F4-4FEF-B8B1CB2F65CE}"/>
                </a:ext>
              </a:extLst>
            </p:cNvPr>
            <p:cNvSpPr txBox="1"/>
            <p:nvPr/>
          </p:nvSpPr>
          <p:spPr>
            <a:xfrm>
              <a:off x="13805287" y="8056033"/>
              <a:ext cx="2493954" cy="415499"/>
            </a:xfrm>
            <a:prstGeom prst="rect">
              <a:avLst/>
            </a:prstGeom>
            <a:noFill/>
          </p:spPr>
          <p:txBody>
            <a:bodyPr wrap="none" rtlCol="0">
              <a:spAutoFit/>
            </a:bodyPr>
            <a:lstStyle/>
            <a:p>
              <a:pPr algn="ctr"/>
              <a:r>
                <a:rPr lang="en-IN" sz="1200" b="1">
                  <a:ln/>
                  <a:solidFill>
                    <a:srgbClr val="1A365D"/>
                  </a:solidFill>
                  <a:latin typeface="Arial"/>
                  <a:cs typeface="Arial"/>
                  <a:sym typeface="Arial"/>
                  <a:rtl val="0"/>
                </a:rPr>
                <a:t>Spectrum Efficiency</a:t>
              </a:r>
            </a:p>
          </p:txBody>
        </p:sp>
        <p:sp>
          <p:nvSpPr>
            <p:cNvPr id="77" name="TextBox 76">
              <a:extLst>
                <a:ext uri="{FF2B5EF4-FFF2-40B4-BE49-F238E27FC236}">
                  <a16:creationId xmlns:a16="http://schemas.microsoft.com/office/drawing/2014/main" id="{0628EDED-22C0-8380-21E9-1EB21C0243A5}"/>
                </a:ext>
              </a:extLst>
            </p:cNvPr>
            <p:cNvSpPr txBox="1"/>
            <p:nvPr/>
          </p:nvSpPr>
          <p:spPr>
            <a:xfrm>
              <a:off x="13659815" y="8343900"/>
              <a:ext cx="2784897" cy="353847"/>
            </a:xfrm>
            <a:prstGeom prst="rect">
              <a:avLst/>
            </a:prstGeom>
            <a:noFill/>
          </p:spPr>
          <p:txBody>
            <a:bodyPr wrap="none" rtlCol="0">
              <a:spAutoFit/>
            </a:bodyPr>
            <a:lstStyle/>
            <a:p>
              <a:pPr algn="ctr"/>
              <a:r>
                <a:rPr lang="en-IN" sz="933">
                  <a:ln/>
                  <a:solidFill>
                    <a:srgbClr val="1A365D"/>
                  </a:solidFill>
                  <a:latin typeface="Arial"/>
                  <a:cs typeface="Arial"/>
                  <a:sym typeface="Arial"/>
                  <a:rtl val="0"/>
                </a:rPr>
                <a:t>30 bps/Hz (vs 15 bps/Hz in 4G)</a:t>
              </a:r>
            </a:p>
          </p:txBody>
        </p:sp>
      </p:grpSp>
      <p:sp>
        <p:nvSpPr>
          <p:cNvPr id="78" name="Freeform: Shape 77">
            <a:extLst>
              <a:ext uri="{FF2B5EF4-FFF2-40B4-BE49-F238E27FC236}">
                <a16:creationId xmlns:a16="http://schemas.microsoft.com/office/drawing/2014/main" id="{51C4DBB9-EE85-4020-4D98-FBD318DEF63D}"/>
              </a:ext>
            </a:extLst>
          </p:cNvPr>
          <p:cNvSpPr/>
          <p:nvPr/>
        </p:nvSpPr>
        <p:spPr>
          <a:xfrm>
            <a:off x="3272367" y="2046111"/>
            <a:ext cx="1473200" cy="11289"/>
          </a:xfrm>
          <a:custGeom>
            <a:avLst/>
            <a:gdLst>
              <a:gd name="connsiteX0" fmla="*/ 0 w 2209800"/>
              <a:gd name="connsiteY0" fmla="*/ 0 h 16933"/>
              <a:gd name="connsiteX1" fmla="*/ 2209800 w 2209800"/>
              <a:gd name="connsiteY1" fmla="*/ 0 h 16933"/>
            </a:gdLst>
            <a:ahLst/>
            <a:cxnLst>
              <a:cxn ang="0">
                <a:pos x="connsiteX0" y="connsiteY0"/>
              </a:cxn>
              <a:cxn ang="0">
                <a:pos x="connsiteX1" y="connsiteY1"/>
              </a:cxn>
            </a:cxnLst>
            <a:rect l="l" t="t" r="r" b="b"/>
            <a:pathLst>
              <a:path w="2209800" h="16933">
                <a:moveTo>
                  <a:pt x="0" y="0"/>
                </a:moveTo>
                <a:cubicBezTo>
                  <a:pt x="920750" y="0"/>
                  <a:pt x="1841500" y="0"/>
                  <a:pt x="2209800" y="0"/>
                </a:cubicBezTo>
              </a:path>
            </a:pathLst>
          </a:custGeom>
          <a:noFill/>
          <a:ln w="36830" cap="flat">
            <a:solidFill>
              <a:srgbClr val="D69E2E"/>
            </a:solidFill>
            <a:custDash>
              <a:ds d="375000" sp="225000"/>
            </a:custDash>
            <a:miter/>
          </a:ln>
        </p:spPr>
        <p:txBody>
          <a:bodyPr rtlCol="0" anchor="ctr"/>
          <a:lstStyle/>
          <a:p>
            <a:pPr algn="ctr"/>
            <a:endParaRPr lang="en-IN" sz="1867"/>
          </a:p>
        </p:txBody>
      </p:sp>
      <p:sp>
        <p:nvSpPr>
          <p:cNvPr id="79" name="Freeform: Shape 78">
            <a:extLst>
              <a:ext uri="{FF2B5EF4-FFF2-40B4-BE49-F238E27FC236}">
                <a16:creationId xmlns:a16="http://schemas.microsoft.com/office/drawing/2014/main" id="{38F5AA00-8AAF-0F49-82AB-B12048344075}"/>
              </a:ext>
            </a:extLst>
          </p:cNvPr>
          <p:cNvSpPr/>
          <p:nvPr/>
        </p:nvSpPr>
        <p:spPr>
          <a:xfrm>
            <a:off x="3272367" y="2271889"/>
            <a:ext cx="1473200" cy="11289"/>
          </a:xfrm>
          <a:custGeom>
            <a:avLst/>
            <a:gdLst>
              <a:gd name="connsiteX0" fmla="*/ 0 w 2209800"/>
              <a:gd name="connsiteY0" fmla="*/ 0 h 16933"/>
              <a:gd name="connsiteX1" fmla="*/ 2209800 w 2209800"/>
              <a:gd name="connsiteY1" fmla="*/ 0 h 16933"/>
            </a:gdLst>
            <a:ahLst/>
            <a:cxnLst>
              <a:cxn ang="0">
                <a:pos x="connsiteX0" y="connsiteY0"/>
              </a:cxn>
              <a:cxn ang="0">
                <a:pos x="connsiteX1" y="connsiteY1"/>
              </a:cxn>
            </a:cxnLst>
            <a:rect l="l" t="t" r="r" b="b"/>
            <a:pathLst>
              <a:path w="2209800" h="16933">
                <a:moveTo>
                  <a:pt x="0" y="0"/>
                </a:moveTo>
                <a:cubicBezTo>
                  <a:pt x="920750" y="0"/>
                  <a:pt x="1841500" y="0"/>
                  <a:pt x="2209800" y="0"/>
                </a:cubicBezTo>
              </a:path>
            </a:pathLst>
          </a:custGeom>
          <a:noFill/>
          <a:ln w="36830" cap="flat">
            <a:solidFill>
              <a:srgbClr val="D69E2E"/>
            </a:solidFill>
            <a:custDash>
              <a:ds d="375000" sp="225000"/>
            </a:custDash>
            <a:miter/>
          </a:ln>
        </p:spPr>
        <p:txBody>
          <a:bodyPr rtlCol="0" anchor="ctr"/>
          <a:lstStyle/>
          <a:p>
            <a:pPr algn="ctr"/>
            <a:endParaRPr lang="en-IN" sz="1867"/>
          </a:p>
        </p:txBody>
      </p:sp>
      <p:sp>
        <p:nvSpPr>
          <p:cNvPr id="80" name="Freeform: Shape 79">
            <a:extLst>
              <a:ext uri="{FF2B5EF4-FFF2-40B4-BE49-F238E27FC236}">
                <a16:creationId xmlns:a16="http://schemas.microsoft.com/office/drawing/2014/main" id="{D5D04785-9BC6-0E26-A4FF-FEE63CBEF520}"/>
              </a:ext>
            </a:extLst>
          </p:cNvPr>
          <p:cNvSpPr/>
          <p:nvPr/>
        </p:nvSpPr>
        <p:spPr>
          <a:xfrm>
            <a:off x="7446433" y="2046111"/>
            <a:ext cx="1227667" cy="11289"/>
          </a:xfrm>
          <a:custGeom>
            <a:avLst/>
            <a:gdLst>
              <a:gd name="connsiteX0" fmla="*/ 0 w 1841500"/>
              <a:gd name="connsiteY0" fmla="*/ 0 h 16933"/>
              <a:gd name="connsiteX1" fmla="*/ 1841500 w 1841500"/>
              <a:gd name="connsiteY1" fmla="*/ 0 h 16933"/>
            </a:gdLst>
            <a:ahLst/>
            <a:cxnLst>
              <a:cxn ang="0">
                <a:pos x="connsiteX0" y="connsiteY0"/>
              </a:cxn>
              <a:cxn ang="0">
                <a:pos x="connsiteX1" y="connsiteY1"/>
              </a:cxn>
            </a:cxnLst>
            <a:rect l="l" t="t" r="r" b="b"/>
            <a:pathLst>
              <a:path w="1841500" h="16933">
                <a:moveTo>
                  <a:pt x="0" y="0"/>
                </a:moveTo>
                <a:cubicBezTo>
                  <a:pt x="920750" y="0"/>
                  <a:pt x="920750" y="0"/>
                  <a:pt x="1841500" y="0"/>
                </a:cubicBezTo>
              </a:path>
            </a:pathLst>
          </a:custGeom>
          <a:noFill/>
          <a:ln w="36830" cap="flat">
            <a:solidFill>
              <a:srgbClr val="D69E2E"/>
            </a:solidFill>
            <a:custDash>
              <a:ds d="375000" sp="225000"/>
            </a:custDash>
            <a:miter/>
          </a:ln>
        </p:spPr>
        <p:txBody>
          <a:bodyPr rtlCol="0" anchor="ctr"/>
          <a:lstStyle/>
          <a:p>
            <a:pPr algn="ctr"/>
            <a:endParaRPr lang="en-IN" sz="1867"/>
          </a:p>
        </p:txBody>
      </p:sp>
      <p:sp>
        <p:nvSpPr>
          <p:cNvPr id="81" name="Freeform: Shape 80">
            <a:extLst>
              <a:ext uri="{FF2B5EF4-FFF2-40B4-BE49-F238E27FC236}">
                <a16:creationId xmlns:a16="http://schemas.microsoft.com/office/drawing/2014/main" id="{5F4BB817-9E2A-E0FB-EEA8-C172DADFF2A9}"/>
              </a:ext>
            </a:extLst>
          </p:cNvPr>
          <p:cNvSpPr/>
          <p:nvPr/>
        </p:nvSpPr>
        <p:spPr>
          <a:xfrm>
            <a:off x="7446433" y="2271889"/>
            <a:ext cx="1227667" cy="11289"/>
          </a:xfrm>
          <a:custGeom>
            <a:avLst/>
            <a:gdLst>
              <a:gd name="connsiteX0" fmla="*/ 0 w 1841500"/>
              <a:gd name="connsiteY0" fmla="*/ 0 h 16933"/>
              <a:gd name="connsiteX1" fmla="*/ 1841500 w 1841500"/>
              <a:gd name="connsiteY1" fmla="*/ 0 h 16933"/>
            </a:gdLst>
            <a:ahLst/>
            <a:cxnLst>
              <a:cxn ang="0">
                <a:pos x="connsiteX0" y="connsiteY0"/>
              </a:cxn>
              <a:cxn ang="0">
                <a:pos x="connsiteX1" y="connsiteY1"/>
              </a:cxn>
            </a:cxnLst>
            <a:rect l="l" t="t" r="r" b="b"/>
            <a:pathLst>
              <a:path w="1841500" h="16933">
                <a:moveTo>
                  <a:pt x="0" y="0"/>
                </a:moveTo>
                <a:cubicBezTo>
                  <a:pt x="920750" y="0"/>
                  <a:pt x="920750" y="0"/>
                  <a:pt x="1841500" y="0"/>
                </a:cubicBezTo>
              </a:path>
            </a:pathLst>
          </a:custGeom>
          <a:noFill/>
          <a:ln w="36830" cap="flat">
            <a:solidFill>
              <a:srgbClr val="D69E2E"/>
            </a:solidFill>
            <a:custDash>
              <a:ds d="375000" sp="225000"/>
            </a:custDash>
            <a:miter/>
          </a:ln>
        </p:spPr>
        <p:txBody>
          <a:bodyPr rtlCol="0" anchor="ctr"/>
          <a:lstStyle/>
          <a:p>
            <a:pPr algn="ctr"/>
            <a:endParaRPr lang="en-IN" sz="1867"/>
          </a:p>
        </p:txBody>
      </p:sp>
      <p:sp>
        <p:nvSpPr>
          <p:cNvPr id="82" name="Freeform: Shape 81">
            <a:extLst>
              <a:ext uri="{FF2B5EF4-FFF2-40B4-BE49-F238E27FC236}">
                <a16:creationId xmlns:a16="http://schemas.microsoft.com/office/drawing/2014/main" id="{EE6DC373-FD59-3B1C-F12B-D136C1312DF1}"/>
              </a:ext>
            </a:extLst>
          </p:cNvPr>
          <p:cNvSpPr/>
          <p:nvPr/>
        </p:nvSpPr>
        <p:spPr>
          <a:xfrm>
            <a:off x="3272367" y="2610556"/>
            <a:ext cx="1473200" cy="225777"/>
          </a:xfrm>
          <a:custGeom>
            <a:avLst/>
            <a:gdLst>
              <a:gd name="connsiteX0" fmla="*/ 0 w 2209800"/>
              <a:gd name="connsiteY0" fmla="*/ 0 h 338666"/>
              <a:gd name="connsiteX1" fmla="*/ 2209800 w 2209800"/>
              <a:gd name="connsiteY1" fmla="*/ 338667 h 338666"/>
            </a:gdLst>
            <a:ahLst/>
            <a:cxnLst>
              <a:cxn ang="0">
                <a:pos x="connsiteX0" y="connsiteY0"/>
              </a:cxn>
              <a:cxn ang="0">
                <a:pos x="connsiteX1" y="connsiteY1"/>
              </a:cxn>
            </a:cxnLst>
            <a:rect l="l" t="t" r="r" b="b"/>
            <a:pathLst>
              <a:path w="2209800" h="338666">
                <a:moveTo>
                  <a:pt x="0" y="0"/>
                </a:moveTo>
                <a:cubicBezTo>
                  <a:pt x="920750" y="0"/>
                  <a:pt x="1841500" y="338667"/>
                  <a:pt x="2209800" y="338667"/>
                </a:cubicBezTo>
              </a:path>
            </a:pathLst>
          </a:custGeom>
          <a:noFill/>
          <a:ln w="36830" cap="flat">
            <a:solidFill>
              <a:srgbClr val="1A365D"/>
            </a:solidFill>
            <a:prstDash val="solid"/>
            <a:miter/>
          </a:ln>
        </p:spPr>
        <p:txBody>
          <a:bodyPr rtlCol="0" anchor="ctr"/>
          <a:lstStyle/>
          <a:p>
            <a:pPr algn="ctr"/>
            <a:endParaRPr lang="en-IN" sz="1867"/>
          </a:p>
        </p:txBody>
      </p:sp>
      <p:sp>
        <p:nvSpPr>
          <p:cNvPr id="83" name="Freeform: Shape 82">
            <a:extLst>
              <a:ext uri="{FF2B5EF4-FFF2-40B4-BE49-F238E27FC236}">
                <a16:creationId xmlns:a16="http://schemas.microsoft.com/office/drawing/2014/main" id="{7E63F294-869C-6560-8078-8874D7058B1B}"/>
              </a:ext>
            </a:extLst>
          </p:cNvPr>
          <p:cNvSpPr/>
          <p:nvPr/>
        </p:nvSpPr>
        <p:spPr>
          <a:xfrm>
            <a:off x="3272367" y="2836334"/>
            <a:ext cx="1473200" cy="225777"/>
          </a:xfrm>
          <a:custGeom>
            <a:avLst/>
            <a:gdLst>
              <a:gd name="connsiteX0" fmla="*/ 0 w 2209800"/>
              <a:gd name="connsiteY0" fmla="*/ 0 h 338666"/>
              <a:gd name="connsiteX1" fmla="*/ 2209800 w 2209800"/>
              <a:gd name="connsiteY1" fmla="*/ 338667 h 338666"/>
            </a:gdLst>
            <a:ahLst/>
            <a:cxnLst>
              <a:cxn ang="0">
                <a:pos x="connsiteX0" y="connsiteY0"/>
              </a:cxn>
              <a:cxn ang="0">
                <a:pos x="connsiteX1" y="connsiteY1"/>
              </a:cxn>
            </a:cxnLst>
            <a:rect l="l" t="t" r="r" b="b"/>
            <a:pathLst>
              <a:path w="2209800" h="338666">
                <a:moveTo>
                  <a:pt x="0" y="0"/>
                </a:moveTo>
                <a:cubicBezTo>
                  <a:pt x="1104900" y="0"/>
                  <a:pt x="1657350" y="338667"/>
                  <a:pt x="2209800" y="338667"/>
                </a:cubicBezTo>
              </a:path>
            </a:pathLst>
          </a:custGeom>
          <a:noFill/>
          <a:ln w="36830" cap="flat">
            <a:solidFill>
              <a:srgbClr val="1A365D"/>
            </a:solidFill>
            <a:prstDash val="solid"/>
            <a:miter/>
          </a:ln>
        </p:spPr>
        <p:txBody>
          <a:bodyPr rtlCol="0" anchor="ctr"/>
          <a:lstStyle/>
          <a:p>
            <a:pPr algn="ctr"/>
            <a:endParaRPr lang="en-IN" sz="1867"/>
          </a:p>
        </p:txBody>
      </p:sp>
      <p:sp>
        <p:nvSpPr>
          <p:cNvPr id="84" name="Freeform: Shape 83">
            <a:extLst>
              <a:ext uri="{FF2B5EF4-FFF2-40B4-BE49-F238E27FC236}">
                <a16:creationId xmlns:a16="http://schemas.microsoft.com/office/drawing/2014/main" id="{7DB7C866-6B86-D845-8DB2-4CA16621B98B}"/>
              </a:ext>
            </a:extLst>
          </p:cNvPr>
          <p:cNvSpPr/>
          <p:nvPr/>
        </p:nvSpPr>
        <p:spPr>
          <a:xfrm>
            <a:off x="7446433" y="2836334"/>
            <a:ext cx="1227667" cy="11289"/>
          </a:xfrm>
          <a:custGeom>
            <a:avLst/>
            <a:gdLst>
              <a:gd name="connsiteX0" fmla="*/ 0 w 1841500"/>
              <a:gd name="connsiteY0" fmla="*/ 0 h 16933"/>
              <a:gd name="connsiteX1" fmla="*/ 1841500 w 1841500"/>
              <a:gd name="connsiteY1" fmla="*/ 0 h 16933"/>
            </a:gdLst>
            <a:ahLst/>
            <a:cxnLst>
              <a:cxn ang="0">
                <a:pos x="connsiteX0" y="connsiteY0"/>
              </a:cxn>
              <a:cxn ang="0">
                <a:pos x="connsiteX1" y="connsiteY1"/>
              </a:cxn>
            </a:cxnLst>
            <a:rect l="l" t="t" r="r" b="b"/>
            <a:pathLst>
              <a:path w="1841500" h="16933">
                <a:moveTo>
                  <a:pt x="0" y="0"/>
                </a:moveTo>
                <a:cubicBezTo>
                  <a:pt x="552450" y="0"/>
                  <a:pt x="1289050" y="0"/>
                  <a:pt x="1841500" y="0"/>
                </a:cubicBezTo>
              </a:path>
            </a:pathLst>
          </a:custGeom>
          <a:noFill/>
          <a:ln w="36830" cap="flat">
            <a:solidFill>
              <a:srgbClr val="1A365D"/>
            </a:solidFill>
            <a:prstDash val="solid"/>
            <a:miter/>
          </a:ln>
        </p:spPr>
        <p:txBody>
          <a:bodyPr rtlCol="0" anchor="ctr"/>
          <a:lstStyle/>
          <a:p>
            <a:pPr algn="ctr"/>
            <a:endParaRPr lang="en-IN" sz="1867"/>
          </a:p>
        </p:txBody>
      </p:sp>
      <p:sp>
        <p:nvSpPr>
          <p:cNvPr id="85" name="Freeform: Shape 84">
            <a:extLst>
              <a:ext uri="{FF2B5EF4-FFF2-40B4-BE49-F238E27FC236}">
                <a16:creationId xmlns:a16="http://schemas.microsoft.com/office/drawing/2014/main" id="{E8F9FEB2-B75B-5324-EDF7-852B19A9993C}"/>
              </a:ext>
            </a:extLst>
          </p:cNvPr>
          <p:cNvSpPr/>
          <p:nvPr/>
        </p:nvSpPr>
        <p:spPr>
          <a:xfrm>
            <a:off x="7446433" y="3062111"/>
            <a:ext cx="1227667" cy="11289"/>
          </a:xfrm>
          <a:custGeom>
            <a:avLst/>
            <a:gdLst>
              <a:gd name="connsiteX0" fmla="*/ 0 w 1841500"/>
              <a:gd name="connsiteY0" fmla="*/ 0 h 16933"/>
              <a:gd name="connsiteX1" fmla="*/ 1841500 w 1841500"/>
              <a:gd name="connsiteY1" fmla="*/ 0 h 16933"/>
            </a:gdLst>
            <a:ahLst/>
            <a:cxnLst>
              <a:cxn ang="0">
                <a:pos x="connsiteX0" y="connsiteY0"/>
              </a:cxn>
              <a:cxn ang="0">
                <a:pos x="connsiteX1" y="connsiteY1"/>
              </a:cxn>
            </a:cxnLst>
            <a:rect l="l" t="t" r="r" b="b"/>
            <a:pathLst>
              <a:path w="1841500" h="16933">
                <a:moveTo>
                  <a:pt x="0" y="0"/>
                </a:moveTo>
                <a:cubicBezTo>
                  <a:pt x="552450" y="0"/>
                  <a:pt x="1289050" y="0"/>
                  <a:pt x="1841500" y="0"/>
                </a:cubicBezTo>
              </a:path>
            </a:pathLst>
          </a:custGeom>
          <a:noFill/>
          <a:ln w="36830" cap="flat">
            <a:solidFill>
              <a:srgbClr val="1A365D"/>
            </a:solidFill>
            <a:prstDash val="solid"/>
            <a:miter/>
          </a:ln>
        </p:spPr>
        <p:txBody>
          <a:bodyPr rtlCol="0" anchor="ctr"/>
          <a:lstStyle/>
          <a:p>
            <a:pPr algn="ctr"/>
            <a:endParaRPr lang="en-IN" sz="1867"/>
          </a:p>
        </p:txBody>
      </p:sp>
      <p:sp>
        <p:nvSpPr>
          <p:cNvPr id="86" name="Freeform: Shape 85">
            <a:extLst>
              <a:ext uri="{FF2B5EF4-FFF2-40B4-BE49-F238E27FC236}">
                <a16:creationId xmlns:a16="http://schemas.microsoft.com/office/drawing/2014/main" id="{D1F3FB4B-D134-48A4-6A46-9E36767AA32A}"/>
              </a:ext>
            </a:extLst>
          </p:cNvPr>
          <p:cNvSpPr/>
          <p:nvPr/>
        </p:nvSpPr>
        <p:spPr>
          <a:xfrm>
            <a:off x="3272367" y="3626556"/>
            <a:ext cx="1473200" cy="112889"/>
          </a:xfrm>
          <a:custGeom>
            <a:avLst/>
            <a:gdLst>
              <a:gd name="connsiteX0" fmla="*/ 0 w 2209800"/>
              <a:gd name="connsiteY0" fmla="*/ 169333 h 169333"/>
              <a:gd name="connsiteX1" fmla="*/ 2209800 w 2209800"/>
              <a:gd name="connsiteY1" fmla="*/ 0 h 169333"/>
            </a:gdLst>
            <a:ahLst/>
            <a:cxnLst>
              <a:cxn ang="0">
                <a:pos x="connsiteX0" y="connsiteY0"/>
              </a:cxn>
              <a:cxn ang="0">
                <a:pos x="connsiteX1" y="connsiteY1"/>
              </a:cxn>
            </a:cxnLst>
            <a:rect l="l" t="t" r="r" b="b"/>
            <a:pathLst>
              <a:path w="2209800" h="169333">
                <a:moveTo>
                  <a:pt x="0" y="169333"/>
                </a:moveTo>
                <a:cubicBezTo>
                  <a:pt x="920750" y="169333"/>
                  <a:pt x="1841500" y="0"/>
                  <a:pt x="2209800" y="0"/>
                </a:cubicBezTo>
              </a:path>
            </a:pathLst>
          </a:custGeom>
          <a:noFill/>
          <a:ln w="36830" cap="flat">
            <a:solidFill>
              <a:srgbClr val="1A365D"/>
            </a:solidFill>
            <a:prstDash val="solid"/>
            <a:miter/>
          </a:ln>
        </p:spPr>
        <p:txBody>
          <a:bodyPr rtlCol="0" anchor="ctr"/>
          <a:lstStyle/>
          <a:p>
            <a:pPr algn="ctr"/>
            <a:endParaRPr lang="en-IN" sz="1867"/>
          </a:p>
        </p:txBody>
      </p:sp>
      <p:sp>
        <p:nvSpPr>
          <p:cNvPr id="87" name="Freeform: Shape 86">
            <a:extLst>
              <a:ext uri="{FF2B5EF4-FFF2-40B4-BE49-F238E27FC236}">
                <a16:creationId xmlns:a16="http://schemas.microsoft.com/office/drawing/2014/main" id="{946B3303-7F3A-A738-9A40-FB056705A181}"/>
              </a:ext>
            </a:extLst>
          </p:cNvPr>
          <p:cNvSpPr/>
          <p:nvPr/>
        </p:nvSpPr>
        <p:spPr>
          <a:xfrm>
            <a:off x="7446433" y="3626556"/>
            <a:ext cx="1227667" cy="11289"/>
          </a:xfrm>
          <a:custGeom>
            <a:avLst/>
            <a:gdLst>
              <a:gd name="connsiteX0" fmla="*/ 0 w 1841500"/>
              <a:gd name="connsiteY0" fmla="*/ 0 h 16933"/>
              <a:gd name="connsiteX1" fmla="*/ 1841500 w 1841500"/>
              <a:gd name="connsiteY1" fmla="*/ 0 h 16933"/>
            </a:gdLst>
            <a:ahLst/>
            <a:cxnLst>
              <a:cxn ang="0">
                <a:pos x="connsiteX0" y="connsiteY0"/>
              </a:cxn>
              <a:cxn ang="0">
                <a:pos x="connsiteX1" y="connsiteY1"/>
              </a:cxn>
            </a:cxnLst>
            <a:rect l="l" t="t" r="r" b="b"/>
            <a:pathLst>
              <a:path w="1841500" h="16933">
                <a:moveTo>
                  <a:pt x="0" y="0"/>
                </a:moveTo>
                <a:cubicBezTo>
                  <a:pt x="552450" y="0"/>
                  <a:pt x="1289050" y="0"/>
                  <a:pt x="1841500" y="0"/>
                </a:cubicBezTo>
              </a:path>
            </a:pathLst>
          </a:custGeom>
          <a:noFill/>
          <a:ln w="36830" cap="flat">
            <a:solidFill>
              <a:srgbClr val="1A365D"/>
            </a:solidFill>
            <a:prstDash val="solid"/>
            <a:miter/>
          </a:ln>
        </p:spPr>
        <p:txBody>
          <a:bodyPr rtlCol="0" anchor="ctr"/>
          <a:lstStyle/>
          <a:p>
            <a:pPr algn="ctr"/>
            <a:endParaRPr lang="en-IN" sz="1867"/>
          </a:p>
        </p:txBody>
      </p:sp>
      <p:sp>
        <p:nvSpPr>
          <p:cNvPr id="89" name="Freeform: Shape 88">
            <a:extLst>
              <a:ext uri="{FF2B5EF4-FFF2-40B4-BE49-F238E27FC236}">
                <a16:creationId xmlns:a16="http://schemas.microsoft.com/office/drawing/2014/main" id="{82E50B38-986A-3F3B-3F98-B190368C8B8E}"/>
              </a:ext>
            </a:extLst>
          </p:cNvPr>
          <p:cNvSpPr/>
          <p:nvPr/>
        </p:nvSpPr>
        <p:spPr>
          <a:xfrm>
            <a:off x="9783619" y="456636"/>
            <a:ext cx="368300" cy="11289"/>
          </a:xfrm>
          <a:custGeom>
            <a:avLst/>
            <a:gdLst>
              <a:gd name="connsiteX0" fmla="*/ 0 w 552450"/>
              <a:gd name="connsiteY0" fmla="*/ 0 h 16933"/>
              <a:gd name="connsiteX1" fmla="*/ 552450 w 552450"/>
              <a:gd name="connsiteY1" fmla="*/ 0 h 16933"/>
            </a:gdLst>
            <a:ahLst/>
            <a:cxnLst>
              <a:cxn ang="0">
                <a:pos x="connsiteX0" y="connsiteY0"/>
              </a:cxn>
              <a:cxn ang="0">
                <a:pos x="connsiteX1" y="connsiteY1"/>
              </a:cxn>
            </a:cxnLst>
            <a:rect l="l" t="t" r="r" b="b"/>
            <a:pathLst>
              <a:path w="552450" h="16933">
                <a:moveTo>
                  <a:pt x="0" y="0"/>
                </a:moveTo>
                <a:lnTo>
                  <a:pt x="552450" y="0"/>
                </a:lnTo>
              </a:path>
            </a:pathLst>
          </a:custGeom>
          <a:ln w="36830" cap="flat">
            <a:solidFill>
              <a:srgbClr val="1A365D"/>
            </a:solidFill>
            <a:prstDash val="solid"/>
            <a:miter/>
          </a:ln>
        </p:spPr>
        <p:txBody>
          <a:bodyPr rtlCol="0" anchor="ctr"/>
          <a:lstStyle/>
          <a:p>
            <a:pPr algn="ctr"/>
            <a:endParaRPr lang="en-IN" sz="1867"/>
          </a:p>
        </p:txBody>
      </p:sp>
      <p:sp>
        <p:nvSpPr>
          <p:cNvPr id="90" name="TextBox 89">
            <a:extLst>
              <a:ext uri="{FF2B5EF4-FFF2-40B4-BE49-F238E27FC236}">
                <a16:creationId xmlns:a16="http://schemas.microsoft.com/office/drawing/2014/main" id="{34858433-438E-27DE-6FCF-980ABA0EAC0D}"/>
              </a:ext>
            </a:extLst>
          </p:cNvPr>
          <p:cNvSpPr txBox="1"/>
          <p:nvPr/>
        </p:nvSpPr>
        <p:spPr>
          <a:xfrm>
            <a:off x="10191052" y="358423"/>
            <a:ext cx="1394934" cy="235898"/>
          </a:xfrm>
          <a:prstGeom prst="rect">
            <a:avLst/>
          </a:prstGeom>
          <a:noFill/>
        </p:spPr>
        <p:txBody>
          <a:bodyPr wrap="none" rtlCol="0">
            <a:spAutoFit/>
          </a:bodyPr>
          <a:lstStyle/>
          <a:p>
            <a:pPr algn="ctr"/>
            <a:r>
              <a:rPr lang="en-IN" sz="933">
                <a:ln/>
                <a:solidFill>
                  <a:srgbClr val="1A365D"/>
                </a:solidFill>
                <a:latin typeface="Arial"/>
                <a:cs typeface="Arial"/>
                <a:sym typeface="Arial"/>
                <a:rtl val="0"/>
              </a:rPr>
              <a:t>Diversity/Beamforming</a:t>
            </a:r>
          </a:p>
        </p:txBody>
      </p:sp>
      <p:sp>
        <p:nvSpPr>
          <p:cNvPr id="91" name="Freeform: Shape 90">
            <a:extLst>
              <a:ext uri="{FF2B5EF4-FFF2-40B4-BE49-F238E27FC236}">
                <a16:creationId xmlns:a16="http://schemas.microsoft.com/office/drawing/2014/main" id="{851A8FD4-EB00-98B3-9FE0-7EA172038986}"/>
              </a:ext>
            </a:extLst>
          </p:cNvPr>
          <p:cNvSpPr/>
          <p:nvPr/>
        </p:nvSpPr>
        <p:spPr>
          <a:xfrm>
            <a:off x="9783619" y="682414"/>
            <a:ext cx="368300" cy="11289"/>
          </a:xfrm>
          <a:custGeom>
            <a:avLst/>
            <a:gdLst>
              <a:gd name="connsiteX0" fmla="*/ 0 w 552450"/>
              <a:gd name="connsiteY0" fmla="*/ 0 h 16933"/>
              <a:gd name="connsiteX1" fmla="*/ 552450 w 552450"/>
              <a:gd name="connsiteY1" fmla="*/ 0 h 16933"/>
            </a:gdLst>
            <a:ahLst/>
            <a:cxnLst>
              <a:cxn ang="0">
                <a:pos x="connsiteX0" y="connsiteY0"/>
              </a:cxn>
              <a:cxn ang="0">
                <a:pos x="connsiteX1" y="connsiteY1"/>
              </a:cxn>
            </a:cxnLst>
            <a:rect l="l" t="t" r="r" b="b"/>
            <a:pathLst>
              <a:path w="552450" h="16933">
                <a:moveTo>
                  <a:pt x="0" y="0"/>
                </a:moveTo>
                <a:lnTo>
                  <a:pt x="552450" y="0"/>
                </a:lnTo>
              </a:path>
            </a:pathLst>
          </a:custGeom>
          <a:ln w="36830" cap="flat">
            <a:solidFill>
              <a:srgbClr val="D69E2E"/>
            </a:solidFill>
            <a:custDash>
              <a:ds d="375000" sp="225000"/>
            </a:custDash>
            <a:miter/>
          </a:ln>
        </p:spPr>
        <p:txBody>
          <a:bodyPr rtlCol="0" anchor="ctr"/>
          <a:lstStyle/>
          <a:p>
            <a:pPr algn="ctr"/>
            <a:endParaRPr lang="en-IN" sz="1867"/>
          </a:p>
        </p:txBody>
      </p:sp>
      <p:sp>
        <p:nvSpPr>
          <p:cNvPr id="92" name="TextBox 91">
            <a:extLst>
              <a:ext uri="{FF2B5EF4-FFF2-40B4-BE49-F238E27FC236}">
                <a16:creationId xmlns:a16="http://schemas.microsoft.com/office/drawing/2014/main" id="{B438C5D3-3DD1-CDF4-4A7D-34C25AD3CD53}"/>
              </a:ext>
            </a:extLst>
          </p:cNvPr>
          <p:cNvSpPr txBox="1"/>
          <p:nvPr/>
        </p:nvSpPr>
        <p:spPr>
          <a:xfrm>
            <a:off x="10275210" y="584200"/>
            <a:ext cx="1226619" cy="235898"/>
          </a:xfrm>
          <a:prstGeom prst="rect">
            <a:avLst/>
          </a:prstGeom>
          <a:noFill/>
        </p:spPr>
        <p:txBody>
          <a:bodyPr wrap="none" rtlCol="0">
            <a:spAutoFit/>
          </a:bodyPr>
          <a:lstStyle/>
          <a:p>
            <a:pPr algn="ctr"/>
            <a:r>
              <a:rPr lang="en-IN" sz="933">
                <a:ln/>
                <a:solidFill>
                  <a:srgbClr val="1A365D"/>
                </a:solidFill>
                <a:latin typeface="Arial"/>
                <a:cs typeface="Arial"/>
                <a:sym typeface="Arial"/>
                <a:rtl val="0"/>
              </a:rPr>
              <a:t>Spatial Multiplexing</a:t>
            </a:r>
          </a:p>
        </p:txBody>
      </p:sp>
    </p:spTree>
    <p:extLst>
      <p:ext uri="{BB962C8B-B14F-4D97-AF65-F5344CB8AC3E}">
        <p14:creationId xmlns:p14="http://schemas.microsoft.com/office/powerpoint/2010/main" val="2741900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84757-821A-FDB1-EECF-4E19ED060685}"/>
            </a:ext>
          </a:extLst>
        </p:cNvPr>
        <p:cNvGrpSpPr/>
        <p:nvPr/>
      </p:nvGrpSpPr>
      <p:grpSpPr>
        <a:xfrm>
          <a:off x="0" y="0"/>
          <a:ext cx="0" cy="0"/>
          <a:chOff x="0" y="0"/>
          <a:chExt cx="0" cy="0"/>
        </a:xfrm>
      </p:grpSpPr>
      <p:sp>
        <p:nvSpPr>
          <p:cNvPr id="11" name="Freeform: Shape 10">
            <a:extLst>
              <a:ext uri="{FF2B5EF4-FFF2-40B4-BE49-F238E27FC236}">
                <a16:creationId xmlns:a16="http://schemas.microsoft.com/office/drawing/2014/main" id="{C4262D21-7953-E9F7-C15C-D49614347F97}"/>
              </a:ext>
            </a:extLst>
          </p:cNvPr>
          <p:cNvSpPr/>
          <p:nvPr/>
        </p:nvSpPr>
        <p:spPr>
          <a:xfrm>
            <a:off x="101600" y="177800"/>
            <a:ext cx="11734800" cy="6615806"/>
          </a:xfrm>
          <a:custGeom>
            <a:avLst/>
            <a:gdLst>
              <a:gd name="connsiteX0" fmla="*/ 0 w 17602200"/>
              <a:gd name="connsiteY0" fmla="*/ 0 h 10287000"/>
              <a:gd name="connsiteX1" fmla="*/ 17602200 w 17602200"/>
              <a:gd name="connsiteY1" fmla="*/ 0 h 10287000"/>
              <a:gd name="connsiteX2" fmla="*/ 17602200 w 17602200"/>
              <a:gd name="connsiteY2" fmla="*/ 10287000 h 10287000"/>
              <a:gd name="connsiteX3" fmla="*/ 0 w 17602200"/>
              <a:gd name="connsiteY3" fmla="*/ 10287000 h 10287000"/>
            </a:gdLst>
            <a:ahLst/>
            <a:cxnLst>
              <a:cxn ang="0">
                <a:pos x="connsiteX0" y="connsiteY0"/>
              </a:cxn>
              <a:cxn ang="0">
                <a:pos x="connsiteX1" y="connsiteY1"/>
              </a:cxn>
              <a:cxn ang="0">
                <a:pos x="connsiteX2" y="connsiteY2"/>
              </a:cxn>
              <a:cxn ang="0">
                <a:pos x="connsiteX3" y="connsiteY3"/>
              </a:cxn>
            </a:cxnLst>
            <a:rect l="l" t="t" r="r" b="b"/>
            <a:pathLst>
              <a:path w="17602200" h="10287000">
                <a:moveTo>
                  <a:pt x="0" y="0"/>
                </a:moveTo>
                <a:lnTo>
                  <a:pt x="17602200" y="0"/>
                </a:lnTo>
                <a:lnTo>
                  <a:pt x="17602200" y="10287000"/>
                </a:lnTo>
                <a:lnTo>
                  <a:pt x="0" y="10287000"/>
                </a:lnTo>
                <a:close/>
              </a:path>
            </a:pathLst>
          </a:custGeom>
          <a:gradFill>
            <a:gsLst>
              <a:gs pos="0">
                <a:srgbClr val="0A0F1C"/>
              </a:gs>
              <a:gs pos="50000">
                <a:srgbClr val="121927"/>
              </a:gs>
              <a:gs pos="100000">
                <a:srgbClr val="1A2332"/>
              </a:gs>
            </a:gsLst>
            <a:lin ang="5400000" scaled="1"/>
          </a:gradFill>
          <a:ln w="14669" cap="flat">
            <a:noFill/>
            <a:prstDash val="solid"/>
            <a:miter/>
          </a:ln>
        </p:spPr>
        <p:txBody>
          <a:bodyPr rtlCol="0" anchor="ctr"/>
          <a:lstStyle/>
          <a:p>
            <a:pPr algn="ctr"/>
            <a:endParaRPr lang="en-IN" sz="1867"/>
          </a:p>
        </p:txBody>
      </p:sp>
      <p:sp>
        <p:nvSpPr>
          <p:cNvPr id="13" name="Freeform: Shape 12">
            <a:extLst>
              <a:ext uri="{FF2B5EF4-FFF2-40B4-BE49-F238E27FC236}">
                <a16:creationId xmlns:a16="http://schemas.microsoft.com/office/drawing/2014/main" id="{21FD917A-E39D-46A8-B1C2-9D451868EE0E}"/>
              </a:ext>
            </a:extLst>
          </p:cNvPr>
          <p:cNvSpPr/>
          <p:nvPr/>
        </p:nvSpPr>
        <p:spPr>
          <a:xfrm>
            <a:off x="5969000" y="777875"/>
            <a:ext cx="9779" cy="6086475"/>
          </a:xfrm>
          <a:custGeom>
            <a:avLst/>
            <a:gdLst>
              <a:gd name="connsiteX0" fmla="*/ 0 w 14668"/>
              <a:gd name="connsiteY0" fmla="*/ 0 h 9129712"/>
              <a:gd name="connsiteX1" fmla="*/ 0 w 14668"/>
              <a:gd name="connsiteY1" fmla="*/ 9129712 h 9129712"/>
            </a:gdLst>
            <a:ahLst/>
            <a:cxnLst>
              <a:cxn ang="0">
                <a:pos x="connsiteX0" y="connsiteY0"/>
              </a:cxn>
              <a:cxn ang="0">
                <a:pos x="connsiteX1" y="connsiteY1"/>
              </a:cxn>
            </a:cxnLst>
            <a:rect l="l" t="t" r="r" b="b"/>
            <a:pathLst>
              <a:path w="14668" h="9129712">
                <a:moveTo>
                  <a:pt x="0" y="0"/>
                </a:moveTo>
                <a:lnTo>
                  <a:pt x="0" y="9129712"/>
                </a:lnTo>
              </a:path>
            </a:pathLst>
          </a:custGeom>
          <a:ln w="29337" cap="flat">
            <a:solidFill>
              <a:srgbClr val="374151"/>
            </a:solidFill>
            <a:custDash>
              <a:ds d="375000" sp="375000"/>
            </a:custDash>
            <a:miter/>
          </a:ln>
        </p:spPr>
        <p:txBody>
          <a:bodyPr rtlCol="0" anchor="ctr"/>
          <a:lstStyle/>
          <a:p>
            <a:pPr algn="ctr"/>
            <a:endParaRPr lang="en-IN" sz="1867"/>
          </a:p>
        </p:txBody>
      </p:sp>
      <p:grpSp>
        <p:nvGrpSpPr>
          <p:cNvPr id="14" name="Graphic 6">
            <a:extLst>
              <a:ext uri="{FF2B5EF4-FFF2-40B4-BE49-F238E27FC236}">
                <a16:creationId xmlns:a16="http://schemas.microsoft.com/office/drawing/2014/main" id="{87DF8995-F128-42E1-9D5E-D3BCEB8E80A2}"/>
              </a:ext>
            </a:extLst>
          </p:cNvPr>
          <p:cNvGrpSpPr/>
          <p:nvPr/>
        </p:nvGrpSpPr>
        <p:grpSpPr>
          <a:xfrm>
            <a:off x="590550" y="863600"/>
            <a:ext cx="4889500" cy="4629150"/>
            <a:chOff x="885825" y="1295400"/>
            <a:chExt cx="7334250" cy="6943725"/>
          </a:xfrm>
        </p:grpSpPr>
        <p:sp>
          <p:nvSpPr>
            <p:cNvPr id="15" name="Freeform: Shape 14">
              <a:extLst>
                <a:ext uri="{FF2B5EF4-FFF2-40B4-BE49-F238E27FC236}">
                  <a16:creationId xmlns:a16="http://schemas.microsoft.com/office/drawing/2014/main" id="{174DAED7-FD6E-3DC3-8117-01D014A79C1E}"/>
                </a:ext>
              </a:extLst>
            </p:cNvPr>
            <p:cNvSpPr/>
            <p:nvPr/>
          </p:nvSpPr>
          <p:spPr>
            <a:xfrm>
              <a:off x="885825" y="1295400"/>
              <a:ext cx="7334250" cy="771525"/>
            </a:xfrm>
            <a:custGeom>
              <a:avLst/>
              <a:gdLst>
                <a:gd name="connsiteX0" fmla="*/ 7187565 w 7334250"/>
                <a:gd name="connsiteY0" fmla="*/ 0 h 771525"/>
                <a:gd name="connsiteX1" fmla="*/ 7334250 w 7334250"/>
                <a:gd name="connsiteY1" fmla="*/ 0 h 771525"/>
                <a:gd name="connsiteX2" fmla="*/ 7334250 w 7334250"/>
                <a:gd name="connsiteY2" fmla="*/ 771525 h 771525"/>
                <a:gd name="connsiteX3" fmla="*/ 7187565 w 7334250"/>
                <a:gd name="connsiteY3" fmla="*/ 771525 h 771525"/>
                <a:gd name="connsiteX4" fmla="*/ 146685 w 7334250"/>
                <a:gd name="connsiteY4" fmla="*/ 771525 h 771525"/>
                <a:gd name="connsiteX5" fmla="*/ 0 w 7334250"/>
                <a:gd name="connsiteY5" fmla="*/ 771525 h 771525"/>
                <a:gd name="connsiteX6" fmla="*/ 0 w 7334250"/>
                <a:gd name="connsiteY6" fmla="*/ 0 h 771525"/>
                <a:gd name="connsiteX7" fmla="*/ 146685 w 7334250"/>
                <a:gd name="connsiteY7" fmla="*/ 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34250" h="771525">
                  <a:moveTo>
                    <a:pt x="7187565" y="0"/>
                  </a:moveTo>
                  <a:cubicBezTo>
                    <a:pt x="7268577" y="0"/>
                    <a:pt x="7334250" y="0"/>
                    <a:pt x="7334250" y="0"/>
                  </a:cubicBezTo>
                  <a:lnTo>
                    <a:pt x="7334250" y="771525"/>
                  </a:lnTo>
                  <a:cubicBezTo>
                    <a:pt x="7334250" y="771525"/>
                    <a:pt x="7268577" y="771525"/>
                    <a:pt x="7187565" y="771525"/>
                  </a:cubicBezTo>
                  <a:lnTo>
                    <a:pt x="146685" y="771525"/>
                  </a:lnTo>
                  <a:cubicBezTo>
                    <a:pt x="65673" y="771525"/>
                    <a:pt x="0" y="771525"/>
                    <a:pt x="0" y="771525"/>
                  </a:cubicBezTo>
                  <a:lnTo>
                    <a:pt x="0" y="0"/>
                  </a:lnTo>
                  <a:cubicBezTo>
                    <a:pt x="0" y="0"/>
                    <a:pt x="65673" y="0"/>
                    <a:pt x="146685" y="0"/>
                  </a:cubicBezTo>
                  <a:close/>
                </a:path>
              </a:pathLst>
            </a:custGeom>
            <a:gradFill>
              <a:gsLst>
                <a:gs pos="0">
                  <a:srgbClr val="2563EB">
                    <a:alpha val="80000"/>
                  </a:srgbClr>
                </a:gs>
                <a:gs pos="50000">
                  <a:srgbClr val="2158E1">
                    <a:alpha val="84706"/>
                  </a:srgbClr>
                </a:gs>
                <a:gs pos="100000">
                  <a:srgbClr val="1D4ED8">
                    <a:alpha val="89804"/>
                  </a:srgbClr>
                </a:gs>
              </a:gsLst>
              <a:lin ang="5400000" scaled="1"/>
            </a:gradFill>
            <a:ln w="14669" cap="flat">
              <a:noFill/>
              <a:prstDash val="solid"/>
              <a:miter/>
            </a:ln>
          </p:spPr>
          <p:txBody>
            <a:bodyPr rtlCol="0" anchor="ctr"/>
            <a:lstStyle/>
            <a:p>
              <a:pPr algn="ctr"/>
              <a:endParaRPr lang="en-IN" sz="1867"/>
            </a:p>
          </p:txBody>
        </p:sp>
        <p:sp>
          <p:nvSpPr>
            <p:cNvPr id="16" name="TextBox 15">
              <a:extLst>
                <a:ext uri="{FF2B5EF4-FFF2-40B4-BE49-F238E27FC236}">
                  <a16:creationId xmlns:a16="http://schemas.microsoft.com/office/drawing/2014/main" id="{32A723E2-CF46-CE81-4EFD-4F767BAD1D7D}"/>
                </a:ext>
              </a:extLst>
            </p:cNvPr>
            <p:cNvSpPr txBox="1"/>
            <p:nvPr/>
          </p:nvSpPr>
          <p:spPr>
            <a:xfrm>
              <a:off x="3102216" y="1328219"/>
              <a:ext cx="2901468" cy="507831"/>
            </a:xfrm>
            <a:prstGeom prst="rect">
              <a:avLst/>
            </a:prstGeom>
            <a:noFill/>
          </p:spPr>
          <p:txBody>
            <a:bodyPr wrap="none" rtlCol="0" anchor="ctr">
              <a:spAutoFit/>
            </a:bodyPr>
            <a:lstStyle/>
            <a:p>
              <a:pPr algn="ctr"/>
              <a:r>
                <a:rPr lang="en-IN" sz="1600" b="1">
                  <a:ln/>
                  <a:solidFill>
                    <a:srgbClr val="FFFFFF"/>
                  </a:solidFill>
                  <a:latin typeface="Arial"/>
                  <a:cs typeface="Arial"/>
                  <a:sym typeface="Arial"/>
                  <a:rtl val="0"/>
                </a:rPr>
                <a:t>4G LTE-Advanced</a:t>
              </a:r>
            </a:p>
          </p:txBody>
        </p:sp>
        <p:sp>
          <p:nvSpPr>
            <p:cNvPr id="17" name="TextBox 16">
              <a:extLst>
                <a:ext uri="{FF2B5EF4-FFF2-40B4-BE49-F238E27FC236}">
                  <a16:creationId xmlns:a16="http://schemas.microsoft.com/office/drawing/2014/main" id="{AED2C754-D500-277B-CBD8-1AC2F8F011CC}"/>
                </a:ext>
              </a:extLst>
            </p:cNvPr>
            <p:cNvSpPr txBox="1"/>
            <p:nvPr/>
          </p:nvSpPr>
          <p:spPr>
            <a:xfrm>
              <a:off x="2299689" y="1661393"/>
              <a:ext cx="4506524" cy="415499"/>
            </a:xfrm>
            <a:prstGeom prst="rect">
              <a:avLst/>
            </a:prstGeom>
            <a:noFill/>
          </p:spPr>
          <p:txBody>
            <a:bodyPr wrap="none" rtlCol="0" anchor="ctr">
              <a:spAutoFit/>
            </a:bodyPr>
            <a:lstStyle/>
            <a:p>
              <a:pPr algn="ctr"/>
              <a:r>
                <a:rPr lang="en-IN" sz="1200">
                  <a:ln/>
                  <a:solidFill>
                    <a:srgbClr val="E5E7EB"/>
                  </a:solidFill>
                  <a:latin typeface="Arial"/>
                  <a:cs typeface="Arial"/>
                  <a:sym typeface="Arial"/>
                  <a:rtl val="0"/>
                </a:rPr>
                <a:t>Designed for People &amp; Mobile Broadband</a:t>
              </a:r>
            </a:p>
          </p:txBody>
        </p:sp>
        <p:sp>
          <p:nvSpPr>
            <p:cNvPr id="18" name="Freeform: Shape 17">
              <a:extLst>
                <a:ext uri="{FF2B5EF4-FFF2-40B4-BE49-F238E27FC236}">
                  <a16:creationId xmlns:a16="http://schemas.microsoft.com/office/drawing/2014/main" id="{36319808-C6F7-1EC4-B487-4874679D639C}"/>
                </a:ext>
              </a:extLst>
            </p:cNvPr>
            <p:cNvSpPr/>
            <p:nvPr/>
          </p:nvSpPr>
          <p:spPr>
            <a:xfrm>
              <a:off x="1179195" y="2324100"/>
              <a:ext cx="6747510" cy="2571750"/>
            </a:xfrm>
            <a:custGeom>
              <a:avLst/>
              <a:gdLst>
                <a:gd name="connsiteX0" fmla="*/ 6674168 w 6747510"/>
                <a:gd name="connsiteY0" fmla="*/ 0 h 2571750"/>
                <a:gd name="connsiteX1" fmla="*/ 6747510 w 6747510"/>
                <a:gd name="connsiteY1" fmla="*/ 0 h 2571750"/>
                <a:gd name="connsiteX2" fmla="*/ 6747510 w 6747510"/>
                <a:gd name="connsiteY2" fmla="*/ 2571750 h 2571750"/>
                <a:gd name="connsiteX3" fmla="*/ 6674168 w 6747510"/>
                <a:gd name="connsiteY3" fmla="*/ 2571750 h 2571750"/>
                <a:gd name="connsiteX4" fmla="*/ 73343 w 6747510"/>
                <a:gd name="connsiteY4" fmla="*/ 2571750 h 2571750"/>
                <a:gd name="connsiteX5" fmla="*/ 0 w 6747510"/>
                <a:gd name="connsiteY5" fmla="*/ 2571750 h 2571750"/>
                <a:gd name="connsiteX6" fmla="*/ 0 w 6747510"/>
                <a:gd name="connsiteY6" fmla="*/ 0 h 2571750"/>
                <a:gd name="connsiteX7" fmla="*/ 73343 w 6747510"/>
                <a:gd name="connsiteY7" fmla="*/ 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7510" h="2571750">
                  <a:moveTo>
                    <a:pt x="6674168" y="0"/>
                  </a:moveTo>
                  <a:cubicBezTo>
                    <a:pt x="6714674" y="0"/>
                    <a:pt x="6747510" y="0"/>
                    <a:pt x="6747510" y="0"/>
                  </a:cubicBezTo>
                  <a:lnTo>
                    <a:pt x="6747510" y="2571750"/>
                  </a:lnTo>
                  <a:cubicBezTo>
                    <a:pt x="6747510" y="2571750"/>
                    <a:pt x="6714674" y="2571750"/>
                    <a:pt x="6674168" y="2571750"/>
                  </a:cubicBezTo>
                  <a:lnTo>
                    <a:pt x="73343" y="2571750"/>
                  </a:lnTo>
                  <a:cubicBezTo>
                    <a:pt x="32837" y="2571750"/>
                    <a:pt x="0" y="2571750"/>
                    <a:pt x="0" y="2571750"/>
                  </a:cubicBezTo>
                  <a:lnTo>
                    <a:pt x="0" y="0"/>
                  </a:lnTo>
                  <a:cubicBezTo>
                    <a:pt x="0" y="0"/>
                    <a:pt x="32837" y="0"/>
                    <a:pt x="73343" y="0"/>
                  </a:cubicBezTo>
                  <a:close/>
                </a:path>
              </a:pathLst>
            </a:custGeom>
            <a:noFill/>
            <a:ln w="29337" cap="flat">
              <a:solidFill>
                <a:srgbClr val="2563EB"/>
              </a:solidFill>
              <a:prstDash val="solid"/>
              <a:miter/>
            </a:ln>
          </p:spPr>
          <p:txBody>
            <a:bodyPr rtlCol="0" anchor="ctr"/>
            <a:lstStyle/>
            <a:p>
              <a:pPr algn="ctr"/>
              <a:endParaRPr lang="en-IN" sz="1867"/>
            </a:p>
          </p:txBody>
        </p:sp>
        <p:sp>
          <p:nvSpPr>
            <p:cNvPr id="19" name="TextBox 18">
              <a:extLst>
                <a:ext uri="{FF2B5EF4-FFF2-40B4-BE49-F238E27FC236}">
                  <a16:creationId xmlns:a16="http://schemas.microsoft.com/office/drawing/2014/main" id="{27A5C226-D75B-0052-CB74-F508C8E5F8BB}"/>
                </a:ext>
              </a:extLst>
            </p:cNvPr>
            <p:cNvSpPr txBox="1"/>
            <p:nvPr/>
          </p:nvSpPr>
          <p:spPr>
            <a:xfrm>
              <a:off x="3128714" y="2294354"/>
              <a:ext cx="2848473" cy="415499"/>
            </a:xfrm>
            <a:prstGeom prst="rect">
              <a:avLst/>
            </a:prstGeom>
            <a:noFill/>
          </p:spPr>
          <p:txBody>
            <a:bodyPr wrap="none" rtlCol="0" anchor="ctr">
              <a:spAutoFit/>
            </a:bodyPr>
            <a:lstStyle/>
            <a:p>
              <a:pPr algn="ctr"/>
              <a:r>
                <a:rPr lang="en-IN" sz="1200" b="1">
                  <a:ln/>
                  <a:solidFill>
                    <a:srgbClr val="60A5FA"/>
                  </a:solidFill>
                  <a:latin typeface="Arial"/>
                  <a:cs typeface="Arial"/>
                  <a:sym typeface="Arial"/>
                  <a:rtl val="0"/>
                </a:rPr>
                <a:t>Monolithic Architecture</a:t>
              </a:r>
            </a:p>
          </p:txBody>
        </p:sp>
        <p:sp>
          <p:nvSpPr>
            <p:cNvPr id="20" name="Freeform: Shape 19">
              <a:extLst>
                <a:ext uri="{FF2B5EF4-FFF2-40B4-BE49-F238E27FC236}">
                  <a16:creationId xmlns:a16="http://schemas.microsoft.com/office/drawing/2014/main" id="{92D93CAB-FBCC-CD15-72EE-4C06E310F049}"/>
                </a:ext>
              </a:extLst>
            </p:cNvPr>
            <p:cNvSpPr/>
            <p:nvPr/>
          </p:nvSpPr>
          <p:spPr>
            <a:xfrm>
              <a:off x="2352675" y="2838450"/>
              <a:ext cx="4400550" cy="1543050"/>
            </a:xfrm>
            <a:custGeom>
              <a:avLst/>
              <a:gdLst>
                <a:gd name="connsiteX0" fmla="*/ 4283202 w 4400550"/>
                <a:gd name="connsiteY0" fmla="*/ 0 h 1543050"/>
                <a:gd name="connsiteX1" fmla="*/ 4400550 w 4400550"/>
                <a:gd name="connsiteY1" fmla="*/ 0 h 1543050"/>
                <a:gd name="connsiteX2" fmla="*/ 4400550 w 4400550"/>
                <a:gd name="connsiteY2" fmla="*/ 1543050 h 1543050"/>
                <a:gd name="connsiteX3" fmla="*/ 4283202 w 4400550"/>
                <a:gd name="connsiteY3" fmla="*/ 1543050 h 1543050"/>
                <a:gd name="connsiteX4" fmla="*/ 117348 w 4400550"/>
                <a:gd name="connsiteY4" fmla="*/ 1543050 h 1543050"/>
                <a:gd name="connsiteX5" fmla="*/ 0 w 4400550"/>
                <a:gd name="connsiteY5" fmla="*/ 1543050 h 1543050"/>
                <a:gd name="connsiteX6" fmla="*/ 0 w 4400550"/>
                <a:gd name="connsiteY6" fmla="*/ 0 h 1543050"/>
                <a:gd name="connsiteX7" fmla="*/ 117348 w 4400550"/>
                <a:gd name="connsiteY7" fmla="*/ 0 h 15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0550" h="1543050">
                  <a:moveTo>
                    <a:pt x="4283202" y="0"/>
                  </a:moveTo>
                  <a:cubicBezTo>
                    <a:pt x="4348012" y="0"/>
                    <a:pt x="4400550" y="0"/>
                    <a:pt x="4400550" y="0"/>
                  </a:cubicBezTo>
                  <a:lnTo>
                    <a:pt x="4400550" y="1543050"/>
                  </a:lnTo>
                  <a:cubicBezTo>
                    <a:pt x="4400550" y="1543050"/>
                    <a:pt x="4348012" y="1543050"/>
                    <a:pt x="4283202" y="1543050"/>
                  </a:cubicBezTo>
                  <a:lnTo>
                    <a:pt x="117348" y="1543050"/>
                  </a:lnTo>
                  <a:cubicBezTo>
                    <a:pt x="52539" y="1543050"/>
                    <a:pt x="0" y="1543050"/>
                    <a:pt x="0" y="1543050"/>
                  </a:cubicBezTo>
                  <a:lnTo>
                    <a:pt x="0" y="0"/>
                  </a:lnTo>
                  <a:cubicBezTo>
                    <a:pt x="0" y="0"/>
                    <a:pt x="52539" y="0"/>
                    <a:pt x="117348" y="0"/>
                  </a:cubicBezTo>
                  <a:close/>
                </a:path>
              </a:pathLst>
            </a:custGeom>
            <a:solidFill>
              <a:srgbClr val="1E3A8A">
                <a:alpha val="70000"/>
              </a:srgbClr>
            </a:solidFill>
            <a:ln w="14669" cap="flat">
              <a:noFill/>
              <a:prstDash val="solid"/>
              <a:miter/>
            </a:ln>
          </p:spPr>
          <p:txBody>
            <a:bodyPr rtlCol="0" anchor="ctr"/>
            <a:lstStyle/>
            <a:p>
              <a:pPr algn="ctr"/>
              <a:endParaRPr lang="en-IN" sz="1867"/>
            </a:p>
          </p:txBody>
        </p:sp>
        <p:sp>
          <p:nvSpPr>
            <p:cNvPr id="21" name="TextBox 20">
              <a:extLst>
                <a:ext uri="{FF2B5EF4-FFF2-40B4-BE49-F238E27FC236}">
                  <a16:creationId xmlns:a16="http://schemas.microsoft.com/office/drawing/2014/main" id="{54F9679E-D00A-BEE5-620F-71F4F2675DE7}"/>
                </a:ext>
              </a:extLst>
            </p:cNvPr>
            <p:cNvSpPr txBox="1"/>
            <p:nvPr/>
          </p:nvSpPr>
          <p:spPr>
            <a:xfrm>
              <a:off x="2821467" y="2937290"/>
              <a:ext cx="3462968" cy="415499"/>
            </a:xfrm>
            <a:prstGeom prst="rect">
              <a:avLst/>
            </a:prstGeom>
            <a:noFill/>
          </p:spPr>
          <p:txBody>
            <a:bodyPr wrap="none" rtlCol="0" anchor="ctr">
              <a:spAutoFit/>
            </a:bodyPr>
            <a:lstStyle/>
            <a:p>
              <a:pPr algn="ctr"/>
              <a:r>
                <a:rPr lang="en-IN" sz="1200" b="1">
                  <a:ln/>
                  <a:solidFill>
                    <a:srgbClr val="FFFFFF"/>
                  </a:solidFill>
                  <a:latin typeface="Arial"/>
                  <a:cs typeface="Arial"/>
                  <a:sym typeface="Arial"/>
                  <a:rtl val="0"/>
                </a:rPr>
                <a:t>Enhanced Mobile Broadband</a:t>
              </a:r>
            </a:p>
          </p:txBody>
        </p:sp>
        <p:sp>
          <p:nvSpPr>
            <p:cNvPr id="22" name="TextBox 21">
              <a:extLst>
                <a:ext uri="{FF2B5EF4-FFF2-40B4-BE49-F238E27FC236}">
                  <a16:creationId xmlns:a16="http://schemas.microsoft.com/office/drawing/2014/main" id="{3EF7B06A-22B5-19C7-2BE0-1B6598BFFB86}"/>
                </a:ext>
              </a:extLst>
            </p:cNvPr>
            <p:cNvSpPr txBox="1"/>
            <p:nvPr/>
          </p:nvSpPr>
          <p:spPr>
            <a:xfrm>
              <a:off x="3584895" y="3260586"/>
              <a:ext cx="1936107" cy="323166"/>
            </a:xfrm>
            <a:prstGeom prst="rect">
              <a:avLst/>
            </a:prstGeom>
            <a:noFill/>
          </p:spPr>
          <p:txBody>
            <a:bodyPr wrap="none" rtlCol="0" anchor="ctr">
              <a:spAutoFit/>
            </a:bodyPr>
            <a:lstStyle/>
            <a:p>
              <a:pPr algn="ctr"/>
              <a:r>
                <a:rPr lang="en-IN" sz="800">
                  <a:ln/>
                  <a:solidFill>
                    <a:srgbClr val="E5E7EB"/>
                  </a:solidFill>
                  <a:latin typeface="Arial"/>
                  <a:cs typeface="Arial"/>
                  <a:sym typeface="Arial"/>
                  <a:rtl val="0"/>
                </a:rPr>
                <a:t>Single Service Category</a:t>
              </a:r>
            </a:p>
          </p:txBody>
        </p:sp>
        <p:sp>
          <p:nvSpPr>
            <p:cNvPr id="23" name="TextBox 22">
              <a:extLst>
                <a:ext uri="{FF2B5EF4-FFF2-40B4-BE49-F238E27FC236}">
                  <a16:creationId xmlns:a16="http://schemas.microsoft.com/office/drawing/2014/main" id="{3533327B-7A3F-9568-A90C-74C8E23F6D54}"/>
                </a:ext>
              </a:extLst>
            </p:cNvPr>
            <p:cNvSpPr txBox="1"/>
            <p:nvPr/>
          </p:nvSpPr>
          <p:spPr>
            <a:xfrm>
              <a:off x="3522380" y="3530442"/>
              <a:ext cx="2061141" cy="307682"/>
            </a:xfrm>
            <a:prstGeom prst="rect">
              <a:avLst/>
            </a:prstGeom>
            <a:noFill/>
          </p:spPr>
          <p:txBody>
            <a:bodyPr wrap="none" rtlCol="0" anchor="ctr">
              <a:spAutoFit/>
            </a:bodyPr>
            <a:lstStyle/>
            <a:p>
              <a:pPr algn="ctr"/>
              <a:r>
                <a:rPr lang="en-IN" sz="733">
                  <a:ln/>
                  <a:solidFill>
                    <a:srgbClr val="E5E7EB"/>
                  </a:solidFill>
                  <a:latin typeface="Arial"/>
                  <a:cs typeface="Arial"/>
                  <a:sym typeface="Arial"/>
                  <a:rtl val="0"/>
                </a:rPr>
                <a:t>• High-speed mobile internet</a:t>
              </a:r>
            </a:p>
          </p:txBody>
        </p:sp>
        <p:sp>
          <p:nvSpPr>
            <p:cNvPr id="24" name="TextBox 23">
              <a:extLst>
                <a:ext uri="{FF2B5EF4-FFF2-40B4-BE49-F238E27FC236}">
                  <a16:creationId xmlns:a16="http://schemas.microsoft.com/office/drawing/2014/main" id="{A3239DDA-6DEF-1456-38D6-DD7E7FBB2875}"/>
                </a:ext>
              </a:extLst>
            </p:cNvPr>
            <p:cNvSpPr txBox="1"/>
            <p:nvPr/>
          </p:nvSpPr>
          <p:spPr>
            <a:xfrm>
              <a:off x="3467078" y="3723324"/>
              <a:ext cx="2171748" cy="307682"/>
            </a:xfrm>
            <a:prstGeom prst="rect">
              <a:avLst/>
            </a:prstGeom>
            <a:noFill/>
          </p:spPr>
          <p:txBody>
            <a:bodyPr wrap="none" rtlCol="0" anchor="ctr">
              <a:spAutoFit/>
            </a:bodyPr>
            <a:lstStyle/>
            <a:p>
              <a:pPr algn="ctr"/>
              <a:r>
                <a:rPr lang="en-IN" sz="733">
                  <a:ln/>
                  <a:solidFill>
                    <a:srgbClr val="E5E7EB"/>
                  </a:solidFill>
                  <a:latin typeface="Arial"/>
                  <a:cs typeface="Arial"/>
                  <a:sym typeface="Arial"/>
                  <a:rtl val="0"/>
                </a:rPr>
                <a:t>• Smartphones &amp; tablets focus</a:t>
              </a:r>
            </a:p>
          </p:txBody>
        </p:sp>
        <p:sp>
          <p:nvSpPr>
            <p:cNvPr id="25" name="TextBox 24">
              <a:extLst>
                <a:ext uri="{FF2B5EF4-FFF2-40B4-BE49-F238E27FC236}">
                  <a16:creationId xmlns:a16="http://schemas.microsoft.com/office/drawing/2014/main" id="{9400B263-6913-3765-0DFB-F824515F1C22}"/>
                </a:ext>
              </a:extLst>
            </p:cNvPr>
            <p:cNvSpPr txBox="1"/>
            <p:nvPr/>
          </p:nvSpPr>
          <p:spPr>
            <a:xfrm>
              <a:off x="3533198" y="3916205"/>
              <a:ext cx="2039502" cy="307682"/>
            </a:xfrm>
            <a:prstGeom prst="rect">
              <a:avLst/>
            </a:prstGeom>
            <a:noFill/>
          </p:spPr>
          <p:txBody>
            <a:bodyPr wrap="none" rtlCol="0" anchor="ctr">
              <a:spAutoFit/>
            </a:bodyPr>
            <a:lstStyle/>
            <a:p>
              <a:pPr algn="ctr"/>
              <a:r>
                <a:rPr lang="en-IN" sz="733">
                  <a:ln/>
                  <a:solidFill>
                    <a:srgbClr val="E5E7EB"/>
                  </a:solidFill>
                  <a:latin typeface="Arial"/>
                  <a:cs typeface="Arial"/>
                  <a:sym typeface="Arial"/>
                  <a:rtl val="0"/>
                </a:rPr>
                <a:t>• Up to 1 Gbps peak speeds</a:t>
              </a:r>
            </a:p>
          </p:txBody>
        </p:sp>
        <p:sp>
          <p:nvSpPr>
            <p:cNvPr id="26" name="TextBox 25">
              <a:extLst>
                <a:ext uri="{FF2B5EF4-FFF2-40B4-BE49-F238E27FC236}">
                  <a16:creationId xmlns:a16="http://schemas.microsoft.com/office/drawing/2014/main" id="{5B8A7390-380A-3CE7-82FA-252BCF1AFF07}"/>
                </a:ext>
              </a:extLst>
            </p:cNvPr>
            <p:cNvSpPr txBox="1"/>
            <p:nvPr/>
          </p:nvSpPr>
          <p:spPr>
            <a:xfrm>
              <a:off x="3373301" y="5004668"/>
              <a:ext cx="2359299" cy="415499"/>
            </a:xfrm>
            <a:prstGeom prst="rect">
              <a:avLst/>
            </a:prstGeom>
            <a:noFill/>
          </p:spPr>
          <p:txBody>
            <a:bodyPr wrap="none" rtlCol="0" anchor="ctr">
              <a:spAutoFit/>
            </a:bodyPr>
            <a:lstStyle/>
            <a:p>
              <a:pPr algn="ctr"/>
              <a:r>
                <a:rPr lang="en-IN" sz="1200" b="1">
                  <a:ln/>
                  <a:solidFill>
                    <a:srgbClr val="60A5FA"/>
                  </a:solidFill>
                  <a:latin typeface="Arial"/>
                  <a:cs typeface="Arial"/>
                  <a:sym typeface="Arial"/>
                  <a:rtl val="0"/>
                </a:rPr>
                <a:t>Primary Use Cases</a:t>
              </a:r>
            </a:p>
          </p:txBody>
        </p:sp>
        <p:grpSp>
          <p:nvGrpSpPr>
            <p:cNvPr id="27" name="Graphic 6">
              <a:extLst>
                <a:ext uri="{FF2B5EF4-FFF2-40B4-BE49-F238E27FC236}">
                  <a16:creationId xmlns:a16="http://schemas.microsoft.com/office/drawing/2014/main" id="{3FF586ED-2B96-F49F-38E9-C521779DD180}"/>
                </a:ext>
              </a:extLst>
            </p:cNvPr>
            <p:cNvGrpSpPr/>
            <p:nvPr/>
          </p:nvGrpSpPr>
          <p:grpSpPr>
            <a:xfrm>
              <a:off x="1947270" y="5538787"/>
              <a:ext cx="664125" cy="936523"/>
              <a:chOff x="1947270" y="5538787"/>
              <a:chExt cx="664125" cy="936523"/>
            </a:xfrm>
          </p:grpSpPr>
          <p:sp>
            <p:nvSpPr>
              <p:cNvPr id="28" name="Freeform: Shape 27">
                <a:extLst>
                  <a:ext uri="{FF2B5EF4-FFF2-40B4-BE49-F238E27FC236}">
                    <a16:creationId xmlns:a16="http://schemas.microsoft.com/office/drawing/2014/main" id="{101DDCA4-338F-4DA8-832A-D29D284FA6D9}"/>
                  </a:ext>
                </a:extLst>
              </p:cNvPr>
              <p:cNvSpPr/>
              <p:nvPr/>
            </p:nvSpPr>
            <p:spPr>
              <a:xfrm>
                <a:off x="2059305" y="5538787"/>
                <a:ext cx="440055" cy="642937"/>
              </a:xfrm>
              <a:custGeom>
                <a:avLst/>
                <a:gdLst>
                  <a:gd name="connsiteX0" fmla="*/ 366843 w 440055"/>
                  <a:gd name="connsiteY0" fmla="*/ 410 h 642937"/>
                  <a:gd name="connsiteX1" fmla="*/ 440185 w 440055"/>
                  <a:gd name="connsiteY1" fmla="*/ 410 h 642937"/>
                  <a:gd name="connsiteX2" fmla="*/ 440185 w 440055"/>
                  <a:gd name="connsiteY2" fmla="*/ 643348 h 642937"/>
                  <a:gd name="connsiteX3" fmla="*/ 366843 w 440055"/>
                  <a:gd name="connsiteY3" fmla="*/ 643348 h 642937"/>
                  <a:gd name="connsiteX4" fmla="*/ 73473 w 440055"/>
                  <a:gd name="connsiteY4" fmla="*/ 643348 h 642937"/>
                  <a:gd name="connsiteX5" fmla="*/ 130 w 440055"/>
                  <a:gd name="connsiteY5" fmla="*/ 643348 h 642937"/>
                  <a:gd name="connsiteX6" fmla="*/ 130 w 440055"/>
                  <a:gd name="connsiteY6" fmla="*/ 410 h 642937"/>
                  <a:gd name="connsiteX7" fmla="*/ 73473 w 440055"/>
                  <a:gd name="connsiteY7" fmla="*/ 410 h 64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055" h="642937">
                    <a:moveTo>
                      <a:pt x="366843" y="410"/>
                    </a:moveTo>
                    <a:cubicBezTo>
                      <a:pt x="407348" y="410"/>
                      <a:pt x="440185" y="410"/>
                      <a:pt x="440185" y="410"/>
                    </a:cubicBezTo>
                    <a:lnTo>
                      <a:pt x="440185" y="643348"/>
                    </a:lnTo>
                    <a:cubicBezTo>
                      <a:pt x="440185" y="643348"/>
                      <a:pt x="407348" y="643348"/>
                      <a:pt x="366843" y="643348"/>
                    </a:cubicBezTo>
                    <a:lnTo>
                      <a:pt x="73473" y="643348"/>
                    </a:lnTo>
                    <a:cubicBezTo>
                      <a:pt x="32967" y="643348"/>
                      <a:pt x="130" y="643348"/>
                      <a:pt x="130" y="643348"/>
                    </a:cubicBezTo>
                    <a:lnTo>
                      <a:pt x="130" y="410"/>
                    </a:lnTo>
                    <a:cubicBezTo>
                      <a:pt x="130" y="410"/>
                      <a:pt x="32967" y="410"/>
                      <a:pt x="73473" y="410"/>
                    </a:cubicBezTo>
                    <a:close/>
                  </a:path>
                </a:pathLst>
              </a:custGeom>
              <a:solidFill>
                <a:srgbClr val="2563EB"/>
              </a:solidFill>
              <a:ln w="14669" cap="flat">
                <a:noFill/>
                <a:prstDash val="solid"/>
                <a:miter/>
              </a:ln>
            </p:spPr>
            <p:txBody>
              <a:bodyPr rtlCol="0" anchor="ctr"/>
              <a:lstStyle/>
              <a:p>
                <a:pPr algn="ctr"/>
                <a:endParaRPr lang="en-IN" sz="1867"/>
              </a:p>
            </p:txBody>
          </p:sp>
          <p:sp>
            <p:nvSpPr>
              <p:cNvPr id="29" name="Freeform: Shape 28">
                <a:extLst>
                  <a:ext uri="{FF2B5EF4-FFF2-40B4-BE49-F238E27FC236}">
                    <a16:creationId xmlns:a16="http://schemas.microsoft.com/office/drawing/2014/main" id="{DF6F0844-EFFD-27EB-4B9A-2E595CDB82BB}"/>
                  </a:ext>
                </a:extLst>
              </p:cNvPr>
              <p:cNvSpPr/>
              <p:nvPr/>
            </p:nvSpPr>
            <p:spPr>
              <a:xfrm>
                <a:off x="2235327" y="5693092"/>
                <a:ext cx="88011" cy="77152"/>
              </a:xfrm>
              <a:custGeom>
                <a:avLst/>
                <a:gdLst>
                  <a:gd name="connsiteX0" fmla="*/ 88141 w 88011"/>
                  <a:gd name="connsiteY0" fmla="*/ 38986 h 77152"/>
                  <a:gd name="connsiteX1" fmla="*/ 44136 w 88011"/>
                  <a:gd name="connsiteY1" fmla="*/ 77563 h 77152"/>
                  <a:gd name="connsiteX2" fmla="*/ 130 w 88011"/>
                  <a:gd name="connsiteY2" fmla="*/ 38986 h 77152"/>
                  <a:gd name="connsiteX3" fmla="*/ 44136 w 88011"/>
                  <a:gd name="connsiteY3" fmla="*/ 410 h 77152"/>
                  <a:gd name="connsiteX4" fmla="*/ 88141 w 88011"/>
                  <a:gd name="connsiteY4" fmla="*/ 38986 h 7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11" h="77152">
                    <a:moveTo>
                      <a:pt x="88141" y="38986"/>
                    </a:moveTo>
                    <a:cubicBezTo>
                      <a:pt x="88141" y="60291"/>
                      <a:pt x="68439" y="77563"/>
                      <a:pt x="44136" y="77563"/>
                    </a:cubicBezTo>
                    <a:cubicBezTo>
                      <a:pt x="19832" y="77563"/>
                      <a:pt x="130" y="60291"/>
                      <a:pt x="130" y="38986"/>
                    </a:cubicBezTo>
                    <a:cubicBezTo>
                      <a:pt x="130" y="17681"/>
                      <a:pt x="19832" y="410"/>
                      <a:pt x="44136" y="410"/>
                    </a:cubicBezTo>
                    <a:cubicBezTo>
                      <a:pt x="68439" y="410"/>
                      <a:pt x="88141" y="17681"/>
                      <a:pt x="88141" y="38986"/>
                    </a:cubicBezTo>
                    <a:close/>
                  </a:path>
                </a:pathLst>
              </a:custGeom>
              <a:solidFill>
                <a:srgbClr val="FFFFFF"/>
              </a:solidFill>
              <a:ln w="14669" cap="flat">
                <a:noFill/>
                <a:prstDash val="solid"/>
                <a:miter/>
              </a:ln>
            </p:spPr>
            <p:txBody>
              <a:bodyPr rtlCol="0" anchor="ctr"/>
              <a:lstStyle/>
              <a:p>
                <a:pPr algn="ctr"/>
                <a:endParaRPr lang="en-IN" sz="1867"/>
              </a:p>
            </p:txBody>
          </p:sp>
          <p:sp>
            <p:nvSpPr>
              <p:cNvPr id="30" name="Freeform: Shape 29">
                <a:extLst>
                  <a:ext uri="{FF2B5EF4-FFF2-40B4-BE49-F238E27FC236}">
                    <a16:creationId xmlns:a16="http://schemas.microsoft.com/office/drawing/2014/main" id="{947BE795-B433-C2BB-B622-6540240DF2F7}"/>
                  </a:ext>
                </a:extLst>
              </p:cNvPr>
              <p:cNvSpPr/>
              <p:nvPr/>
            </p:nvSpPr>
            <p:spPr>
              <a:xfrm>
                <a:off x="2132647" y="5860256"/>
                <a:ext cx="293370" cy="192881"/>
              </a:xfrm>
              <a:custGeom>
                <a:avLst/>
                <a:gdLst>
                  <a:gd name="connsiteX0" fmla="*/ 264163 w 293370"/>
                  <a:gd name="connsiteY0" fmla="*/ 410 h 192881"/>
                  <a:gd name="connsiteX1" fmla="*/ 293500 w 293370"/>
                  <a:gd name="connsiteY1" fmla="*/ 410 h 192881"/>
                  <a:gd name="connsiteX2" fmla="*/ 293500 w 293370"/>
                  <a:gd name="connsiteY2" fmla="*/ 193291 h 192881"/>
                  <a:gd name="connsiteX3" fmla="*/ 264163 w 293370"/>
                  <a:gd name="connsiteY3" fmla="*/ 193291 h 192881"/>
                  <a:gd name="connsiteX4" fmla="*/ 29467 w 293370"/>
                  <a:gd name="connsiteY4" fmla="*/ 193291 h 192881"/>
                  <a:gd name="connsiteX5" fmla="*/ 130 w 293370"/>
                  <a:gd name="connsiteY5" fmla="*/ 193291 h 192881"/>
                  <a:gd name="connsiteX6" fmla="*/ 130 w 293370"/>
                  <a:gd name="connsiteY6" fmla="*/ 410 h 192881"/>
                  <a:gd name="connsiteX7" fmla="*/ 29467 w 293370"/>
                  <a:gd name="connsiteY7" fmla="*/ 410 h 19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370" h="192881">
                    <a:moveTo>
                      <a:pt x="264163" y="410"/>
                    </a:moveTo>
                    <a:cubicBezTo>
                      <a:pt x="280365" y="410"/>
                      <a:pt x="293500" y="410"/>
                      <a:pt x="293500" y="410"/>
                    </a:cubicBezTo>
                    <a:lnTo>
                      <a:pt x="293500" y="193291"/>
                    </a:lnTo>
                    <a:cubicBezTo>
                      <a:pt x="293500" y="193291"/>
                      <a:pt x="280365" y="193291"/>
                      <a:pt x="264163" y="193291"/>
                    </a:cubicBezTo>
                    <a:lnTo>
                      <a:pt x="29467" y="193291"/>
                    </a:lnTo>
                    <a:cubicBezTo>
                      <a:pt x="13265" y="193291"/>
                      <a:pt x="130" y="193291"/>
                      <a:pt x="130" y="193291"/>
                    </a:cubicBezTo>
                    <a:lnTo>
                      <a:pt x="130" y="410"/>
                    </a:lnTo>
                    <a:cubicBezTo>
                      <a:pt x="130" y="410"/>
                      <a:pt x="13265" y="410"/>
                      <a:pt x="29467" y="410"/>
                    </a:cubicBezTo>
                    <a:close/>
                  </a:path>
                </a:pathLst>
              </a:custGeom>
              <a:solidFill>
                <a:srgbClr val="FFFFFF"/>
              </a:solidFill>
              <a:ln w="14669" cap="flat">
                <a:noFill/>
                <a:prstDash val="solid"/>
                <a:miter/>
              </a:ln>
            </p:spPr>
            <p:txBody>
              <a:bodyPr rtlCol="0" anchor="ctr"/>
              <a:lstStyle/>
              <a:p>
                <a:pPr algn="ctr"/>
                <a:endParaRPr lang="en-IN" sz="1867"/>
              </a:p>
            </p:txBody>
          </p:sp>
          <p:sp>
            <p:nvSpPr>
              <p:cNvPr id="31" name="TextBox 30">
                <a:extLst>
                  <a:ext uri="{FF2B5EF4-FFF2-40B4-BE49-F238E27FC236}">
                    <a16:creationId xmlns:a16="http://schemas.microsoft.com/office/drawing/2014/main" id="{EC91B728-52B5-A3AB-6868-11B03847524E}"/>
                  </a:ext>
                </a:extLst>
              </p:cNvPr>
              <p:cNvSpPr txBox="1"/>
              <p:nvPr/>
            </p:nvSpPr>
            <p:spPr>
              <a:xfrm>
                <a:off x="1947270" y="6175227"/>
                <a:ext cx="664125" cy="300083"/>
              </a:xfrm>
              <a:prstGeom prst="rect">
                <a:avLst/>
              </a:prstGeom>
              <a:noFill/>
            </p:spPr>
            <p:txBody>
              <a:bodyPr wrap="none" rtlCol="0" anchor="ctr">
                <a:spAutoFit/>
              </a:bodyPr>
              <a:lstStyle/>
              <a:p>
                <a:pPr algn="ctr"/>
                <a:r>
                  <a:rPr lang="en-IN" sz="700">
                    <a:ln/>
                    <a:solidFill>
                      <a:srgbClr val="E5E7EB"/>
                    </a:solidFill>
                    <a:latin typeface="Arial"/>
                    <a:cs typeface="Arial"/>
                    <a:sym typeface="Arial"/>
                    <a:rtl val="0"/>
                  </a:rPr>
                  <a:t>Phone</a:t>
                </a:r>
              </a:p>
            </p:txBody>
          </p:sp>
        </p:grpSp>
        <p:grpSp>
          <p:nvGrpSpPr>
            <p:cNvPr id="32" name="Graphic 6">
              <a:extLst>
                <a:ext uri="{FF2B5EF4-FFF2-40B4-BE49-F238E27FC236}">
                  <a16:creationId xmlns:a16="http://schemas.microsoft.com/office/drawing/2014/main" id="{C031D59D-D816-DBF6-1404-2E819A721583}"/>
                </a:ext>
              </a:extLst>
            </p:cNvPr>
            <p:cNvGrpSpPr/>
            <p:nvPr/>
          </p:nvGrpSpPr>
          <p:grpSpPr>
            <a:xfrm>
              <a:off x="3379470" y="5667375"/>
              <a:ext cx="733425" cy="807935"/>
              <a:chOff x="3379470" y="5667375"/>
              <a:chExt cx="733425" cy="807935"/>
            </a:xfrm>
          </p:grpSpPr>
          <p:sp>
            <p:nvSpPr>
              <p:cNvPr id="33" name="Freeform: Shape 32">
                <a:extLst>
                  <a:ext uri="{FF2B5EF4-FFF2-40B4-BE49-F238E27FC236}">
                    <a16:creationId xmlns:a16="http://schemas.microsoft.com/office/drawing/2014/main" id="{3C037490-D807-A896-B17A-88B2A7793FC9}"/>
                  </a:ext>
                </a:extLst>
              </p:cNvPr>
              <p:cNvSpPr/>
              <p:nvPr/>
            </p:nvSpPr>
            <p:spPr>
              <a:xfrm>
                <a:off x="3379470" y="5667375"/>
                <a:ext cx="733425" cy="450056"/>
              </a:xfrm>
              <a:custGeom>
                <a:avLst/>
                <a:gdLst>
                  <a:gd name="connsiteX0" fmla="*/ 660303 w 733425"/>
                  <a:gd name="connsiteY0" fmla="*/ 410 h 450056"/>
                  <a:gd name="connsiteX1" fmla="*/ 733645 w 733425"/>
                  <a:gd name="connsiteY1" fmla="*/ 410 h 450056"/>
                  <a:gd name="connsiteX2" fmla="*/ 733645 w 733425"/>
                  <a:gd name="connsiteY2" fmla="*/ 450466 h 450056"/>
                  <a:gd name="connsiteX3" fmla="*/ 660303 w 733425"/>
                  <a:gd name="connsiteY3" fmla="*/ 450466 h 450056"/>
                  <a:gd name="connsiteX4" fmla="*/ 73563 w 733425"/>
                  <a:gd name="connsiteY4" fmla="*/ 450466 h 450056"/>
                  <a:gd name="connsiteX5" fmla="*/ 220 w 733425"/>
                  <a:gd name="connsiteY5" fmla="*/ 450466 h 450056"/>
                  <a:gd name="connsiteX6" fmla="*/ 220 w 733425"/>
                  <a:gd name="connsiteY6" fmla="*/ 410 h 450056"/>
                  <a:gd name="connsiteX7" fmla="*/ 73563 w 733425"/>
                  <a:gd name="connsiteY7" fmla="*/ 410 h 450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3425" h="450056">
                    <a:moveTo>
                      <a:pt x="660303" y="410"/>
                    </a:moveTo>
                    <a:cubicBezTo>
                      <a:pt x="700808" y="410"/>
                      <a:pt x="733645" y="410"/>
                      <a:pt x="733645" y="410"/>
                    </a:cubicBezTo>
                    <a:lnTo>
                      <a:pt x="733645" y="450466"/>
                    </a:lnTo>
                    <a:cubicBezTo>
                      <a:pt x="733645" y="450466"/>
                      <a:pt x="700808" y="450466"/>
                      <a:pt x="660303" y="450466"/>
                    </a:cubicBezTo>
                    <a:lnTo>
                      <a:pt x="73563" y="450466"/>
                    </a:lnTo>
                    <a:cubicBezTo>
                      <a:pt x="33057" y="450466"/>
                      <a:pt x="220" y="450466"/>
                      <a:pt x="220" y="450466"/>
                    </a:cubicBezTo>
                    <a:lnTo>
                      <a:pt x="220" y="410"/>
                    </a:lnTo>
                    <a:cubicBezTo>
                      <a:pt x="220" y="410"/>
                      <a:pt x="33057" y="410"/>
                      <a:pt x="73563" y="410"/>
                    </a:cubicBezTo>
                    <a:close/>
                  </a:path>
                </a:pathLst>
              </a:custGeom>
              <a:solidFill>
                <a:srgbClr val="2563EB"/>
              </a:solidFill>
              <a:ln w="14669" cap="flat">
                <a:noFill/>
                <a:prstDash val="solid"/>
                <a:miter/>
              </a:ln>
            </p:spPr>
            <p:txBody>
              <a:bodyPr rtlCol="0" anchor="ctr"/>
              <a:lstStyle/>
              <a:p>
                <a:pPr algn="ctr"/>
                <a:endParaRPr lang="en-IN" sz="1867"/>
              </a:p>
            </p:txBody>
          </p:sp>
          <p:sp>
            <p:nvSpPr>
              <p:cNvPr id="34" name="Freeform: Shape 33">
                <a:extLst>
                  <a:ext uri="{FF2B5EF4-FFF2-40B4-BE49-F238E27FC236}">
                    <a16:creationId xmlns:a16="http://schemas.microsoft.com/office/drawing/2014/main" id="{6C3D65D6-1129-DD19-C0F0-2E862B85FBDC}"/>
                  </a:ext>
                </a:extLst>
              </p:cNvPr>
              <p:cNvSpPr/>
              <p:nvPr/>
            </p:nvSpPr>
            <p:spPr>
              <a:xfrm>
                <a:off x="3452812" y="5731668"/>
                <a:ext cx="586740" cy="321468"/>
              </a:xfrm>
              <a:custGeom>
                <a:avLst/>
                <a:gdLst>
                  <a:gd name="connsiteX0" fmla="*/ 557623 w 586740"/>
                  <a:gd name="connsiteY0" fmla="*/ 410 h 321468"/>
                  <a:gd name="connsiteX1" fmla="*/ 586960 w 586740"/>
                  <a:gd name="connsiteY1" fmla="*/ 410 h 321468"/>
                  <a:gd name="connsiteX2" fmla="*/ 586960 w 586740"/>
                  <a:gd name="connsiteY2" fmla="*/ 321879 h 321468"/>
                  <a:gd name="connsiteX3" fmla="*/ 557623 w 586740"/>
                  <a:gd name="connsiteY3" fmla="*/ 321879 h 321468"/>
                  <a:gd name="connsiteX4" fmla="*/ 29557 w 586740"/>
                  <a:gd name="connsiteY4" fmla="*/ 321879 h 321468"/>
                  <a:gd name="connsiteX5" fmla="*/ 220 w 586740"/>
                  <a:gd name="connsiteY5" fmla="*/ 321879 h 321468"/>
                  <a:gd name="connsiteX6" fmla="*/ 220 w 586740"/>
                  <a:gd name="connsiteY6" fmla="*/ 410 h 321468"/>
                  <a:gd name="connsiteX7" fmla="*/ 29557 w 586740"/>
                  <a:gd name="connsiteY7" fmla="*/ 410 h 32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740" h="321468">
                    <a:moveTo>
                      <a:pt x="557623" y="410"/>
                    </a:moveTo>
                    <a:cubicBezTo>
                      <a:pt x="573825" y="410"/>
                      <a:pt x="586960" y="410"/>
                      <a:pt x="586960" y="410"/>
                    </a:cubicBezTo>
                    <a:lnTo>
                      <a:pt x="586960" y="321879"/>
                    </a:lnTo>
                    <a:cubicBezTo>
                      <a:pt x="586960" y="321879"/>
                      <a:pt x="573825" y="321879"/>
                      <a:pt x="557623" y="321879"/>
                    </a:cubicBezTo>
                    <a:lnTo>
                      <a:pt x="29557" y="321879"/>
                    </a:lnTo>
                    <a:cubicBezTo>
                      <a:pt x="13355" y="321879"/>
                      <a:pt x="220" y="321879"/>
                      <a:pt x="220" y="321879"/>
                    </a:cubicBezTo>
                    <a:lnTo>
                      <a:pt x="220" y="410"/>
                    </a:lnTo>
                    <a:cubicBezTo>
                      <a:pt x="220" y="410"/>
                      <a:pt x="13355" y="410"/>
                      <a:pt x="29557" y="410"/>
                    </a:cubicBezTo>
                    <a:close/>
                  </a:path>
                </a:pathLst>
              </a:custGeom>
              <a:solidFill>
                <a:srgbClr val="FFFFFF"/>
              </a:solidFill>
              <a:ln w="14669" cap="flat">
                <a:noFill/>
                <a:prstDash val="solid"/>
                <a:miter/>
              </a:ln>
            </p:spPr>
            <p:txBody>
              <a:bodyPr rtlCol="0" anchor="ctr"/>
              <a:lstStyle/>
              <a:p>
                <a:pPr algn="ctr"/>
                <a:endParaRPr lang="en-IN" sz="1867"/>
              </a:p>
            </p:txBody>
          </p:sp>
          <p:sp>
            <p:nvSpPr>
              <p:cNvPr id="35" name="TextBox 34">
                <a:extLst>
                  <a:ext uri="{FF2B5EF4-FFF2-40B4-BE49-F238E27FC236}">
                    <a16:creationId xmlns:a16="http://schemas.microsoft.com/office/drawing/2014/main" id="{A65F6202-42C2-4123-92D7-32B2B1488072}"/>
                  </a:ext>
                </a:extLst>
              </p:cNvPr>
              <p:cNvSpPr txBox="1"/>
              <p:nvPr/>
            </p:nvSpPr>
            <p:spPr>
              <a:xfrm>
                <a:off x="3421334" y="6175227"/>
                <a:ext cx="649698" cy="300083"/>
              </a:xfrm>
              <a:prstGeom prst="rect">
                <a:avLst/>
              </a:prstGeom>
              <a:noFill/>
            </p:spPr>
            <p:txBody>
              <a:bodyPr wrap="none" rtlCol="0" anchor="ctr">
                <a:spAutoFit/>
              </a:bodyPr>
              <a:lstStyle/>
              <a:p>
                <a:pPr algn="ctr"/>
                <a:r>
                  <a:rPr lang="en-IN" sz="700">
                    <a:ln/>
                    <a:solidFill>
                      <a:srgbClr val="E5E7EB"/>
                    </a:solidFill>
                    <a:latin typeface="Arial"/>
                    <a:cs typeface="Arial"/>
                    <a:sym typeface="Arial"/>
                    <a:rtl val="0"/>
                  </a:rPr>
                  <a:t>Tablet</a:t>
                </a:r>
              </a:p>
            </p:txBody>
          </p:sp>
        </p:grpSp>
        <p:grpSp>
          <p:nvGrpSpPr>
            <p:cNvPr id="36" name="Graphic 6">
              <a:extLst>
                <a:ext uri="{FF2B5EF4-FFF2-40B4-BE49-F238E27FC236}">
                  <a16:creationId xmlns:a16="http://schemas.microsoft.com/office/drawing/2014/main" id="{F5BD71A7-46B1-D47A-A381-FB7708F238CF}"/>
                </a:ext>
              </a:extLst>
            </p:cNvPr>
            <p:cNvGrpSpPr/>
            <p:nvPr/>
          </p:nvGrpSpPr>
          <p:grpSpPr>
            <a:xfrm>
              <a:off x="4830471" y="5603081"/>
              <a:ext cx="618438" cy="872228"/>
              <a:chOff x="4830471" y="5603081"/>
              <a:chExt cx="618438" cy="872228"/>
            </a:xfrm>
          </p:grpSpPr>
          <p:sp>
            <p:nvSpPr>
              <p:cNvPr id="37" name="Freeform: Shape 36">
                <a:extLst>
                  <a:ext uri="{FF2B5EF4-FFF2-40B4-BE49-F238E27FC236}">
                    <a16:creationId xmlns:a16="http://schemas.microsoft.com/office/drawing/2014/main" id="{33764C72-F16F-669F-6222-094913EE8534}"/>
                  </a:ext>
                </a:extLst>
              </p:cNvPr>
              <p:cNvSpPr/>
              <p:nvPr/>
            </p:nvSpPr>
            <p:spPr>
              <a:xfrm>
                <a:off x="4846320" y="5603081"/>
                <a:ext cx="586740" cy="385762"/>
              </a:xfrm>
              <a:custGeom>
                <a:avLst/>
                <a:gdLst>
                  <a:gd name="connsiteX0" fmla="*/ 543055 w 586740"/>
                  <a:gd name="connsiteY0" fmla="*/ 410 h 385762"/>
                  <a:gd name="connsiteX1" fmla="*/ 587060 w 586740"/>
                  <a:gd name="connsiteY1" fmla="*/ 410 h 385762"/>
                  <a:gd name="connsiteX2" fmla="*/ 587060 w 586740"/>
                  <a:gd name="connsiteY2" fmla="*/ 386173 h 385762"/>
                  <a:gd name="connsiteX3" fmla="*/ 543055 w 586740"/>
                  <a:gd name="connsiteY3" fmla="*/ 386173 h 385762"/>
                  <a:gd name="connsiteX4" fmla="*/ 44326 w 586740"/>
                  <a:gd name="connsiteY4" fmla="*/ 386173 h 385762"/>
                  <a:gd name="connsiteX5" fmla="*/ 320 w 586740"/>
                  <a:gd name="connsiteY5" fmla="*/ 386173 h 385762"/>
                  <a:gd name="connsiteX6" fmla="*/ 320 w 586740"/>
                  <a:gd name="connsiteY6" fmla="*/ 410 h 385762"/>
                  <a:gd name="connsiteX7" fmla="*/ 44326 w 586740"/>
                  <a:gd name="connsiteY7" fmla="*/ 41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740" h="385762">
                    <a:moveTo>
                      <a:pt x="543055" y="410"/>
                    </a:moveTo>
                    <a:cubicBezTo>
                      <a:pt x="567358" y="410"/>
                      <a:pt x="587060" y="410"/>
                      <a:pt x="587060" y="410"/>
                    </a:cubicBezTo>
                    <a:lnTo>
                      <a:pt x="587060" y="386173"/>
                    </a:lnTo>
                    <a:cubicBezTo>
                      <a:pt x="587060" y="386173"/>
                      <a:pt x="567358" y="386173"/>
                      <a:pt x="543055" y="386173"/>
                    </a:cubicBezTo>
                    <a:lnTo>
                      <a:pt x="44326" y="386173"/>
                    </a:lnTo>
                    <a:cubicBezTo>
                      <a:pt x="20022" y="386173"/>
                      <a:pt x="320" y="386173"/>
                      <a:pt x="320" y="386173"/>
                    </a:cubicBezTo>
                    <a:lnTo>
                      <a:pt x="320" y="410"/>
                    </a:lnTo>
                    <a:cubicBezTo>
                      <a:pt x="320" y="410"/>
                      <a:pt x="20022" y="410"/>
                      <a:pt x="44326" y="410"/>
                    </a:cubicBezTo>
                    <a:close/>
                  </a:path>
                </a:pathLst>
              </a:custGeom>
              <a:solidFill>
                <a:srgbClr val="2563EB"/>
              </a:solidFill>
              <a:ln w="14669" cap="flat">
                <a:noFill/>
                <a:prstDash val="solid"/>
                <a:miter/>
              </a:ln>
            </p:spPr>
            <p:txBody>
              <a:bodyPr rtlCol="0" anchor="ctr"/>
              <a:lstStyle/>
              <a:p>
                <a:pPr algn="ctr"/>
                <a:endParaRPr lang="en-IN" sz="1867"/>
              </a:p>
            </p:txBody>
          </p:sp>
          <p:sp>
            <p:nvSpPr>
              <p:cNvPr id="38" name="Freeform: Shape 37">
                <a:extLst>
                  <a:ext uri="{FF2B5EF4-FFF2-40B4-BE49-F238E27FC236}">
                    <a16:creationId xmlns:a16="http://schemas.microsoft.com/office/drawing/2014/main" id="{678DDC96-AF27-F015-5BEC-518E285620F5}"/>
                  </a:ext>
                </a:extLst>
              </p:cNvPr>
              <p:cNvSpPr/>
              <p:nvPr/>
            </p:nvSpPr>
            <p:spPr>
              <a:xfrm>
                <a:off x="5066347" y="5731668"/>
                <a:ext cx="146685" cy="128587"/>
              </a:xfrm>
              <a:custGeom>
                <a:avLst/>
                <a:gdLst>
                  <a:gd name="connsiteX0" fmla="*/ 320 w 146685"/>
                  <a:gd name="connsiteY0" fmla="*/ 410 h 128587"/>
                  <a:gd name="connsiteX1" fmla="*/ 320 w 146685"/>
                  <a:gd name="connsiteY1" fmla="*/ 128998 h 128587"/>
                  <a:gd name="connsiteX2" fmla="*/ 147005 w 146685"/>
                  <a:gd name="connsiteY2" fmla="*/ 64704 h 128587"/>
                </a:gdLst>
                <a:ahLst/>
                <a:cxnLst>
                  <a:cxn ang="0">
                    <a:pos x="connsiteX0" y="connsiteY0"/>
                  </a:cxn>
                  <a:cxn ang="0">
                    <a:pos x="connsiteX1" y="connsiteY1"/>
                  </a:cxn>
                  <a:cxn ang="0">
                    <a:pos x="connsiteX2" y="connsiteY2"/>
                  </a:cxn>
                </a:cxnLst>
                <a:rect l="l" t="t" r="r" b="b"/>
                <a:pathLst>
                  <a:path w="146685" h="128587">
                    <a:moveTo>
                      <a:pt x="320" y="410"/>
                    </a:moveTo>
                    <a:lnTo>
                      <a:pt x="320" y="128998"/>
                    </a:lnTo>
                    <a:lnTo>
                      <a:pt x="147005" y="64704"/>
                    </a:lnTo>
                    <a:close/>
                  </a:path>
                </a:pathLst>
              </a:custGeom>
              <a:solidFill>
                <a:srgbClr val="FFFFFF"/>
              </a:solidFill>
              <a:ln w="14669" cap="flat">
                <a:noFill/>
                <a:prstDash val="solid"/>
                <a:miter/>
              </a:ln>
            </p:spPr>
            <p:txBody>
              <a:bodyPr rtlCol="0" anchor="ctr"/>
              <a:lstStyle/>
              <a:p>
                <a:pPr algn="ctr"/>
                <a:endParaRPr lang="en-IN" sz="1867"/>
              </a:p>
            </p:txBody>
          </p:sp>
          <p:sp>
            <p:nvSpPr>
              <p:cNvPr id="39" name="TextBox 38">
                <a:extLst>
                  <a:ext uri="{FF2B5EF4-FFF2-40B4-BE49-F238E27FC236}">
                    <a16:creationId xmlns:a16="http://schemas.microsoft.com/office/drawing/2014/main" id="{FCA3591A-24F2-54EF-901D-BA0AEC9B21AE}"/>
                  </a:ext>
                </a:extLst>
              </p:cNvPr>
              <p:cNvSpPr txBox="1"/>
              <p:nvPr/>
            </p:nvSpPr>
            <p:spPr>
              <a:xfrm>
                <a:off x="4830471" y="6175227"/>
                <a:ext cx="618438" cy="300082"/>
              </a:xfrm>
              <a:prstGeom prst="rect">
                <a:avLst/>
              </a:prstGeom>
              <a:noFill/>
            </p:spPr>
            <p:txBody>
              <a:bodyPr wrap="none" rtlCol="0" anchor="ctr">
                <a:spAutoFit/>
              </a:bodyPr>
              <a:lstStyle/>
              <a:p>
                <a:pPr algn="ctr"/>
                <a:r>
                  <a:rPr lang="en-IN" sz="700">
                    <a:ln/>
                    <a:solidFill>
                      <a:srgbClr val="E5E7EB"/>
                    </a:solidFill>
                    <a:latin typeface="Arial"/>
                    <a:cs typeface="Arial"/>
                    <a:sym typeface="Arial"/>
                    <a:rtl val="0"/>
                  </a:rPr>
                  <a:t>Video</a:t>
                </a:r>
              </a:p>
            </p:txBody>
          </p:sp>
        </p:grpSp>
        <p:sp>
          <p:nvSpPr>
            <p:cNvPr id="40" name="Freeform: Shape 39">
              <a:extLst>
                <a:ext uri="{FF2B5EF4-FFF2-40B4-BE49-F238E27FC236}">
                  <a16:creationId xmlns:a16="http://schemas.microsoft.com/office/drawing/2014/main" id="{73670630-E9AB-FD69-4B3F-BB7EF96F245D}"/>
                </a:ext>
              </a:extLst>
            </p:cNvPr>
            <p:cNvSpPr/>
            <p:nvPr/>
          </p:nvSpPr>
          <p:spPr>
            <a:xfrm>
              <a:off x="1179195" y="6696075"/>
              <a:ext cx="6747510" cy="1543050"/>
            </a:xfrm>
            <a:custGeom>
              <a:avLst/>
              <a:gdLst>
                <a:gd name="connsiteX0" fmla="*/ 6674168 w 6747510"/>
                <a:gd name="connsiteY0" fmla="*/ 0 h 1543050"/>
                <a:gd name="connsiteX1" fmla="*/ 6747510 w 6747510"/>
                <a:gd name="connsiteY1" fmla="*/ 0 h 1543050"/>
                <a:gd name="connsiteX2" fmla="*/ 6747510 w 6747510"/>
                <a:gd name="connsiteY2" fmla="*/ 1543050 h 1543050"/>
                <a:gd name="connsiteX3" fmla="*/ 6674168 w 6747510"/>
                <a:gd name="connsiteY3" fmla="*/ 1543050 h 1543050"/>
                <a:gd name="connsiteX4" fmla="*/ 73343 w 6747510"/>
                <a:gd name="connsiteY4" fmla="*/ 1543050 h 1543050"/>
                <a:gd name="connsiteX5" fmla="*/ 0 w 6747510"/>
                <a:gd name="connsiteY5" fmla="*/ 1543050 h 1543050"/>
                <a:gd name="connsiteX6" fmla="*/ 0 w 6747510"/>
                <a:gd name="connsiteY6" fmla="*/ 0 h 1543050"/>
                <a:gd name="connsiteX7" fmla="*/ 73343 w 6747510"/>
                <a:gd name="connsiteY7" fmla="*/ 0 h 15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7510" h="1543050">
                  <a:moveTo>
                    <a:pt x="6674168" y="0"/>
                  </a:moveTo>
                  <a:cubicBezTo>
                    <a:pt x="6714674" y="0"/>
                    <a:pt x="6747510" y="0"/>
                    <a:pt x="6747510" y="0"/>
                  </a:cubicBezTo>
                  <a:lnTo>
                    <a:pt x="6747510" y="1543050"/>
                  </a:lnTo>
                  <a:cubicBezTo>
                    <a:pt x="6747510" y="1543050"/>
                    <a:pt x="6714674" y="1543050"/>
                    <a:pt x="6674168" y="1543050"/>
                  </a:cubicBezTo>
                  <a:lnTo>
                    <a:pt x="73343" y="1543050"/>
                  </a:lnTo>
                  <a:cubicBezTo>
                    <a:pt x="32837" y="1543050"/>
                    <a:pt x="0" y="1543050"/>
                    <a:pt x="0" y="1543050"/>
                  </a:cubicBezTo>
                  <a:lnTo>
                    <a:pt x="0" y="0"/>
                  </a:lnTo>
                  <a:cubicBezTo>
                    <a:pt x="0" y="0"/>
                    <a:pt x="32837" y="0"/>
                    <a:pt x="73343" y="0"/>
                  </a:cubicBezTo>
                  <a:close/>
                </a:path>
              </a:pathLst>
            </a:custGeom>
            <a:solidFill>
              <a:srgbClr val="1E3A8A">
                <a:alpha val="30000"/>
              </a:srgbClr>
            </a:solidFill>
            <a:ln w="14669" cap="flat">
              <a:solidFill>
                <a:srgbClr val="2563EB"/>
              </a:solidFill>
              <a:prstDash val="solid"/>
              <a:miter/>
            </a:ln>
          </p:spPr>
          <p:txBody>
            <a:bodyPr rtlCol="0" anchor="ctr"/>
            <a:lstStyle/>
            <a:p>
              <a:pPr algn="ctr"/>
              <a:endParaRPr lang="en-IN" sz="1867"/>
            </a:p>
          </p:txBody>
        </p:sp>
        <p:sp>
          <p:nvSpPr>
            <p:cNvPr id="41" name="TextBox 40">
              <a:extLst>
                <a:ext uri="{FF2B5EF4-FFF2-40B4-BE49-F238E27FC236}">
                  <a16:creationId xmlns:a16="http://schemas.microsoft.com/office/drawing/2014/main" id="{77B4DAB6-9552-9BF9-493A-D705618E79B6}"/>
                </a:ext>
              </a:extLst>
            </p:cNvPr>
            <p:cNvSpPr txBox="1"/>
            <p:nvPr/>
          </p:nvSpPr>
          <p:spPr>
            <a:xfrm>
              <a:off x="3075285" y="6676305"/>
              <a:ext cx="2955329" cy="415499"/>
            </a:xfrm>
            <a:prstGeom prst="rect">
              <a:avLst/>
            </a:prstGeom>
            <a:noFill/>
          </p:spPr>
          <p:txBody>
            <a:bodyPr wrap="none" rtlCol="0" anchor="ctr">
              <a:spAutoFit/>
            </a:bodyPr>
            <a:lstStyle/>
            <a:p>
              <a:pPr algn="ctr"/>
              <a:r>
                <a:rPr lang="en-IN" sz="1200" b="1">
                  <a:ln/>
                  <a:solidFill>
                    <a:srgbClr val="60A5FA"/>
                  </a:solidFill>
                  <a:latin typeface="Arial"/>
                  <a:cs typeface="Arial"/>
                  <a:sym typeface="Arial"/>
                  <a:rtl val="0"/>
                </a:rPr>
                <a:t>Technical Specifications</a:t>
              </a:r>
            </a:p>
          </p:txBody>
        </p:sp>
        <p:sp>
          <p:nvSpPr>
            <p:cNvPr id="42" name="TextBox 41">
              <a:extLst>
                <a:ext uri="{FF2B5EF4-FFF2-40B4-BE49-F238E27FC236}">
                  <a16:creationId xmlns:a16="http://schemas.microsoft.com/office/drawing/2014/main" id="{F6450503-A1B5-0812-FBA0-3BA26088E1E5}"/>
                </a:ext>
              </a:extLst>
            </p:cNvPr>
            <p:cNvSpPr txBox="1"/>
            <p:nvPr/>
          </p:nvSpPr>
          <p:spPr>
            <a:xfrm>
              <a:off x="1425263" y="7053917"/>
              <a:ext cx="1604288" cy="323166"/>
            </a:xfrm>
            <a:prstGeom prst="rect">
              <a:avLst/>
            </a:prstGeom>
            <a:noFill/>
          </p:spPr>
          <p:txBody>
            <a:bodyPr wrap="none" rtlCol="0" anchor="ctr">
              <a:spAutoFit/>
            </a:bodyPr>
            <a:lstStyle/>
            <a:p>
              <a:pPr algn="ctr"/>
              <a:r>
                <a:rPr lang="en-IN" sz="800">
                  <a:ln/>
                  <a:solidFill>
                    <a:srgbClr val="E5E7EB"/>
                  </a:solidFill>
                  <a:latin typeface="Arial"/>
                  <a:cs typeface="Arial"/>
                  <a:sym typeface="Arial"/>
                  <a:rtl val="0"/>
                </a:rPr>
                <a:t>• Latency: 10-50ms</a:t>
              </a:r>
            </a:p>
          </p:txBody>
        </p:sp>
        <p:sp>
          <p:nvSpPr>
            <p:cNvPr id="43" name="TextBox 42">
              <a:extLst>
                <a:ext uri="{FF2B5EF4-FFF2-40B4-BE49-F238E27FC236}">
                  <a16:creationId xmlns:a16="http://schemas.microsoft.com/office/drawing/2014/main" id="{4527F403-FDFE-D336-263E-B4E536983092}"/>
                </a:ext>
              </a:extLst>
            </p:cNvPr>
            <p:cNvSpPr txBox="1"/>
            <p:nvPr/>
          </p:nvSpPr>
          <p:spPr>
            <a:xfrm>
              <a:off x="1436909" y="7311092"/>
              <a:ext cx="1806266" cy="323166"/>
            </a:xfrm>
            <a:prstGeom prst="rect">
              <a:avLst/>
            </a:prstGeom>
            <a:noFill/>
          </p:spPr>
          <p:txBody>
            <a:bodyPr wrap="none" rtlCol="0" anchor="ctr">
              <a:spAutoFit/>
            </a:bodyPr>
            <a:lstStyle/>
            <a:p>
              <a:pPr algn="ctr"/>
              <a:r>
                <a:rPr lang="en-IN" sz="800">
                  <a:ln/>
                  <a:solidFill>
                    <a:srgbClr val="E5E7EB"/>
                  </a:solidFill>
                  <a:latin typeface="Arial"/>
                  <a:cs typeface="Arial"/>
                  <a:sym typeface="Arial"/>
                  <a:rtl val="0"/>
                </a:rPr>
                <a:t>• Peak Speed: 1 Gbps</a:t>
              </a:r>
            </a:p>
          </p:txBody>
        </p:sp>
        <p:sp>
          <p:nvSpPr>
            <p:cNvPr id="44" name="TextBox 43">
              <a:extLst>
                <a:ext uri="{FF2B5EF4-FFF2-40B4-BE49-F238E27FC236}">
                  <a16:creationId xmlns:a16="http://schemas.microsoft.com/office/drawing/2014/main" id="{A4ACE996-14C7-73E8-67A6-841177EC9C01}"/>
                </a:ext>
              </a:extLst>
            </p:cNvPr>
            <p:cNvSpPr txBox="1"/>
            <p:nvPr/>
          </p:nvSpPr>
          <p:spPr>
            <a:xfrm>
              <a:off x="1450208" y="7568267"/>
              <a:ext cx="1955345" cy="323166"/>
            </a:xfrm>
            <a:prstGeom prst="rect">
              <a:avLst/>
            </a:prstGeom>
            <a:noFill/>
          </p:spPr>
          <p:txBody>
            <a:bodyPr wrap="none" rtlCol="0" anchor="ctr">
              <a:spAutoFit/>
            </a:bodyPr>
            <a:lstStyle/>
            <a:p>
              <a:pPr algn="ctr"/>
              <a:r>
                <a:rPr lang="en-IN" sz="800">
                  <a:ln/>
                  <a:solidFill>
                    <a:srgbClr val="E5E7EB"/>
                  </a:solidFill>
                  <a:latin typeface="Arial"/>
                  <a:cs typeface="Arial"/>
                  <a:sym typeface="Arial"/>
                  <a:rtl val="0"/>
                </a:rPr>
                <a:t>• Frequency: Sub-6 GHz</a:t>
              </a:r>
            </a:p>
          </p:txBody>
        </p:sp>
        <p:sp>
          <p:nvSpPr>
            <p:cNvPr id="45" name="TextBox 44">
              <a:extLst>
                <a:ext uri="{FF2B5EF4-FFF2-40B4-BE49-F238E27FC236}">
                  <a16:creationId xmlns:a16="http://schemas.microsoft.com/office/drawing/2014/main" id="{CB174745-1286-E0DA-6306-F3947F625427}"/>
                </a:ext>
              </a:extLst>
            </p:cNvPr>
            <p:cNvSpPr txBox="1"/>
            <p:nvPr/>
          </p:nvSpPr>
          <p:spPr>
            <a:xfrm>
              <a:off x="4705122" y="7053917"/>
              <a:ext cx="2349681" cy="323166"/>
            </a:xfrm>
            <a:prstGeom prst="rect">
              <a:avLst/>
            </a:prstGeom>
            <a:noFill/>
          </p:spPr>
          <p:txBody>
            <a:bodyPr wrap="none" rtlCol="0" anchor="ctr">
              <a:spAutoFit/>
            </a:bodyPr>
            <a:lstStyle/>
            <a:p>
              <a:pPr algn="ctr"/>
              <a:r>
                <a:rPr lang="en-IN" sz="800">
                  <a:ln/>
                  <a:solidFill>
                    <a:srgbClr val="E5E7EB"/>
                  </a:solidFill>
                  <a:latin typeface="Arial"/>
                  <a:cs typeface="Arial"/>
                  <a:sym typeface="Arial"/>
                  <a:rtl val="0"/>
                </a:rPr>
                <a:t>• Device Density: 100,000/km²</a:t>
              </a:r>
            </a:p>
          </p:txBody>
        </p:sp>
        <p:sp>
          <p:nvSpPr>
            <p:cNvPr id="46" name="TextBox 45">
              <a:extLst>
                <a:ext uri="{FF2B5EF4-FFF2-40B4-BE49-F238E27FC236}">
                  <a16:creationId xmlns:a16="http://schemas.microsoft.com/office/drawing/2014/main" id="{C95811AC-11C7-5B35-0FAA-69DE6371B737}"/>
                </a:ext>
              </a:extLst>
            </p:cNvPr>
            <p:cNvSpPr txBox="1"/>
            <p:nvPr/>
          </p:nvSpPr>
          <p:spPr>
            <a:xfrm>
              <a:off x="4695408" y="7311092"/>
              <a:ext cx="2248694" cy="323166"/>
            </a:xfrm>
            <a:prstGeom prst="rect">
              <a:avLst/>
            </a:prstGeom>
            <a:noFill/>
          </p:spPr>
          <p:txBody>
            <a:bodyPr wrap="none" rtlCol="0" anchor="ctr">
              <a:spAutoFit/>
            </a:bodyPr>
            <a:lstStyle/>
            <a:p>
              <a:pPr algn="ctr"/>
              <a:r>
                <a:rPr lang="en-IN" sz="800">
                  <a:ln/>
                  <a:solidFill>
                    <a:srgbClr val="E5E7EB"/>
                  </a:solidFill>
                  <a:latin typeface="Arial"/>
                  <a:cs typeface="Arial"/>
                  <a:sym typeface="Arial"/>
                  <a:rtl val="0"/>
                </a:rPr>
                <a:t>• Energy Efficiency: Baseline</a:t>
              </a:r>
            </a:p>
          </p:txBody>
        </p:sp>
        <p:sp>
          <p:nvSpPr>
            <p:cNvPr id="47" name="TextBox 46">
              <a:extLst>
                <a:ext uri="{FF2B5EF4-FFF2-40B4-BE49-F238E27FC236}">
                  <a16:creationId xmlns:a16="http://schemas.microsoft.com/office/drawing/2014/main" id="{B26EE0EC-BB8B-4C04-1AE1-E80132A8AD3F}"/>
                </a:ext>
              </a:extLst>
            </p:cNvPr>
            <p:cNvSpPr txBox="1"/>
            <p:nvPr/>
          </p:nvSpPr>
          <p:spPr>
            <a:xfrm>
              <a:off x="4683881" y="7568267"/>
              <a:ext cx="2020266" cy="323166"/>
            </a:xfrm>
            <a:prstGeom prst="rect">
              <a:avLst/>
            </a:prstGeom>
            <a:noFill/>
          </p:spPr>
          <p:txBody>
            <a:bodyPr wrap="none" rtlCol="0" anchor="ctr">
              <a:spAutoFit/>
            </a:bodyPr>
            <a:lstStyle/>
            <a:p>
              <a:pPr algn="ctr"/>
              <a:r>
                <a:rPr lang="en-IN" sz="800">
                  <a:ln/>
                  <a:solidFill>
                    <a:srgbClr val="E5E7EB"/>
                  </a:solidFill>
                  <a:latin typeface="Arial"/>
                  <a:cs typeface="Arial"/>
                  <a:sym typeface="Arial"/>
                  <a:rtl val="0"/>
                </a:rPr>
                <a:t>• Network Slicing: Limited</a:t>
              </a:r>
            </a:p>
          </p:txBody>
        </p:sp>
      </p:grpSp>
      <p:grpSp>
        <p:nvGrpSpPr>
          <p:cNvPr id="48" name="Graphic 6">
            <a:extLst>
              <a:ext uri="{FF2B5EF4-FFF2-40B4-BE49-F238E27FC236}">
                <a16:creationId xmlns:a16="http://schemas.microsoft.com/office/drawing/2014/main" id="{88E2650D-4EA6-EFE5-02EF-87CD22D21A52}"/>
              </a:ext>
            </a:extLst>
          </p:cNvPr>
          <p:cNvGrpSpPr/>
          <p:nvPr/>
        </p:nvGrpSpPr>
        <p:grpSpPr>
          <a:xfrm>
            <a:off x="6457950" y="863600"/>
            <a:ext cx="4889500" cy="4629150"/>
            <a:chOff x="9686925" y="1295400"/>
            <a:chExt cx="7334250" cy="6943725"/>
          </a:xfrm>
        </p:grpSpPr>
        <p:sp>
          <p:nvSpPr>
            <p:cNvPr id="49" name="Freeform: Shape 48">
              <a:extLst>
                <a:ext uri="{FF2B5EF4-FFF2-40B4-BE49-F238E27FC236}">
                  <a16:creationId xmlns:a16="http://schemas.microsoft.com/office/drawing/2014/main" id="{5F8626D8-3024-BC93-7975-8E97EE8B981E}"/>
                </a:ext>
              </a:extLst>
            </p:cNvPr>
            <p:cNvSpPr/>
            <p:nvPr/>
          </p:nvSpPr>
          <p:spPr>
            <a:xfrm>
              <a:off x="9686925" y="1295400"/>
              <a:ext cx="7334250" cy="771525"/>
            </a:xfrm>
            <a:custGeom>
              <a:avLst/>
              <a:gdLst>
                <a:gd name="connsiteX0" fmla="*/ 7187565 w 7334250"/>
                <a:gd name="connsiteY0" fmla="*/ 0 h 771525"/>
                <a:gd name="connsiteX1" fmla="*/ 7334250 w 7334250"/>
                <a:gd name="connsiteY1" fmla="*/ 0 h 771525"/>
                <a:gd name="connsiteX2" fmla="*/ 7334250 w 7334250"/>
                <a:gd name="connsiteY2" fmla="*/ 771525 h 771525"/>
                <a:gd name="connsiteX3" fmla="*/ 7187565 w 7334250"/>
                <a:gd name="connsiteY3" fmla="*/ 771525 h 771525"/>
                <a:gd name="connsiteX4" fmla="*/ 146685 w 7334250"/>
                <a:gd name="connsiteY4" fmla="*/ 771525 h 771525"/>
                <a:gd name="connsiteX5" fmla="*/ 0 w 7334250"/>
                <a:gd name="connsiteY5" fmla="*/ 771525 h 771525"/>
                <a:gd name="connsiteX6" fmla="*/ 0 w 7334250"/>
                <a:gd name="connsiteY6" fmla="*/ 0 h 771525"/>
                <a:gd name="connsiteX7" fmla="*/ 146685 w 7334250"/>
                <a:gd name="connsiteY7" fmla="*/ 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34250" h="771525">
                  <a:moveTo>
                    <a:pt x="7187565" y="0"/>
                  </a:moveTo>
                  <a:cubicBezTo>
                    <a:pt x="7268577" y="0"/>
                    <a:pt x="7334250" y="0"/>
                    <a:pt x="7334250" y="0"/>
                  </a:cubicBezTo>
                  <a:lnTo>
                    <a:pt x="7334250" y="771525"/>
                  </a:lnTo>
                  <a:cubicBezTo>
                    <a:pt x="7334250" y="771525"/>
                    <a:pt x="7268577" y="771525"/>
                    <a:pt x="7187565" y="771525"/>
                  </a:cubicBezTo>
                  <a:lnTo>
                    <a:pt x="146685" y="771525"/>
                  </a:lnTo>
                  <a:cubicBezTo>
                    <a:pt x="65673" y="771525"/>
                    <a:pt x="0" y="771525"/>
                    <a:pt x="0" y="771525"/>
                  </a:cubicBezTo>
                  <a:lnTo>
                    <a:pt x="0" y="0"/>
                  </a:lnTo>
                  <a:cubicBezTo>
                    <a:pt x="0" y="0"/>
                    <a:pt x="65673" y="0"/>
                    <a:pt x="146685" y="0"/>
                  </a:cubicBezTo>
                  <a:close/>
                </a:path>
              </a:pathLst>
            </a:custGeom>
            <a:gradFill>
              <a:gsLst>
                <a:gs pos="0">
                  <a:srgbClr val="10B981">
                    <a:alpha val="80000"/>
                  </a:srgbClr>
                </a:gs>
                <a:gs pos="50000">
                  <a:srgbClr val="0AA775">
                    <a:alpha val="84706"/>
                  </a:srgbClr>
                </a:gs>
                <a:gs pos="100000">
                  <a:srgbClr val="059669">
                    <a:alpha val="89804"/>
                  </a:srgbClr>
                </a:gs>
              </a:gsLst>
              <a:lin ang="5400000" scaled="1"/>
            </a:gradFill>
            <a:ln w="14669" cap="flat">
              <a:noFill/>
              <a:prstDash val="solid"/>
              <a:miter/>
            </a:ln>
          </p:spPr>
          <p:txBody>
            <a:bodyPr rtlCol="0" anchor="ctr"/>
            <a:lstStyle/>
            <a:p>
              <a:pPr algn="ctr"/>
              <a:endParaRPr lang="en-IN" sz="1867"/>
            </a:p>
          </p:txBody>
        </p:sp>
        <p:sp>
          <p:nvSpPr>
            <p:cNvPr id="50" name="TextBox 49">
              <a:extLst>
                <a:ext uri="{FF2B5EF4-FFF2-40B4-BE49-F238E27FC236}">
                  <a16:creationId xmlns:a16="http://schemas.microsoft.com/office/drawing/2014/main" id="{8E6EEBED-B35B-D55A-E186-F94799C65AA0}"/>
                </a:ext>
              </a:extLst>
            </p:cNvPr>
            <p:cNvSpPr txBox="1"/>
            <p:nvPr/>
          </p:nvSpPr>
          <p:spPr>
            <a:xfrm>
              <a:off x="11812523" y="1328219"/>
              <a:ext cx="3083057" cy="507831"/>
            </a:xfrm>
            <a:prstGeom prst="rect">
              <a:avLst/>
            </a:prstGeom>
            <a:noFill/>
          </p:spPr>
          <p:txBody>
            <a:bodyPr wrap="none" rtlCol="0" anchor="ctr">
              <a:spAutoFit/>
            </a:bodyPr>
            <a:lstStyle/>
            <a:p>
              <a:pPr algn="ctr"/>
              <a:r>
                <a:rPr lang="en-IN" sz="1600" b="1">
                  <a:ln/>
                  <a:solidFill>
                    <a:srgbClr val="FFFFFF"/>
                  </a:solidFill>
                  <a:latin typeface="Arial"/>
                  <a:cs typeface="Arial"/>
                  <a:sym typeface="Arial"/>
                  <a:rtl val="0"/>
                </a:rPr>
                <a:t>5G New Radio (NR)</a:t>
              </a:r>
            </a:p>
          </p:txBody>
        </p:sp>
        <p:sp>
          <p:nvSpPr>
            <p:cNvPr id="51" name="TextBox 50">
              <a:extLst>
                <a:ext uri="{FF2B5EF4-FFF2-40B4-BE49-F238E27FC236}">
                  <a16:creationId xmlns:a16="http://schemas.microsoft.com/office/drawing/2014/main" id="{9CA66E0C-A9E1-4F38-D3BB-0D4DE9F8EBE8}"/>
                </a:ext>
              </a:extLst>
            </p:cNvPr>
            <p:cNvSpPr txBox="1"/>
            <p:nvPr/>
          </p:nvSpPr>
          <p:spPr>
            <a:xfrm>
              <a:off x="10490045" y="1661393"/>
              <a:ext cx="5728011" cy="415499"/>
            </a:xfrm>
            <a:prstGeom prst="rect">
              <a:avLst/>
            </a:prstGeom>
            <a:noFill/>
          </p:spPr>
          <p:txBody>
            <a:bodyPr wrap="none" rtlCol="0" anchor="ctr">
              <a:spAutoFit/>
            </a:bodyPr>
            <a:lstStyle/>
            <a:p>
              <a:pPr algn="ctr"/>
              <a:r>
                <a:rPr lang="en-IN" sz="1200">
                  <a:ln/>
                  <a:solidFill>
                    <a:srgbClr val="E5E7EB"/>
                  </a:solidFill>
                  <a:latin typeface="Arial"/>
                  <a:cs typeface="Arial"/>
                  <a:sym typeface="Arial"/>
                  <a:rtl val="0"/>
                </a:rPr>
                <a:t>Designed for Everything (People, Machines, Industry)</a:t>
              </a:r>
            </a:p>
          </p:txBody>
        </p:sp>
        <p:sp>
          <p:nvSpPr>
            <p:cNvPr id="52" name="Freeform: Shape 51">
              <a:extLst>
                <a:ext uri="{FF2B5EF4-FFF2-40B4-BE49-F238E27FC236}">
                  <a16:creationId xmlns:a16="http://schemas.microsoft.com/office/drawing/2014/main" id="{8103BA73-75C0-5002-1311-F311719D791B}"/>
                </a:ext>
              </a:extLst>
            </p:cNvPr>
            <p:cNvSpPr/>
            <p:nvPr/>
          </p:nvSpPr>
          <p:spPr>
            <a:xfrm>
              <a:off x="9980295" y="2324100"/>
              <a:ext cx="6747510" cy="3857625"/>
            </a:xfrm>
            <a:custGeom>
              <a:avLst/>
              <a:gdLst>
                <a:gd name="connsiteX0" fmla="*/ 6674168 w 6747510"/>
                <a:gd name="connsiteY0" fmla="*/ 0 h 3857625"/>
                <a:gd name="connsiteX1" fmla="*/ 6747510 w 6747510"/>
                <a:gd name="connsiteY1" fmla="*/ 0 h 3857625"/>
                <a:gd name="connsiteX2" fmla="*/ 6747510 w 6747510"/>
                <a:gd name="connsiteY2" fmla="*/ 3857625 h 3857625"/>
                <a:gd name="connsiteX3" fmla="*/ 6674168 w 6747510"/>
                <a:gd name="connsiteY3" fmla="*/ 3857625 h 3857625"/>
                <a:gd name="connsiteX4" fmla="*/ 73343 w 6747510"/>
                <a:gd name="connsiteY4" fmla="*/ 3857625 h 3857625"/>
                <a:gd name="connsiteX5" fmla="*/ 0 w 6747510"/>
                <a:gd name="connsiteY5" fmla="*/ 3857625 h 3857625"/>
                <a:gd name="connsiteX6" fmla="*/ 0 w 6747510"/>
                <a:gd name="connsiteY6" fmla="*/ 0 h 3857625"/>
                <a:gd name="connsiteX7" fmla="*/ 73343 w 6747510"/>
                <a:gd name="connsiteY7" fmla="*/ 0 h 385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7510" h="3857625">
                  <a:moveTo>
                    <a:pt x="6674168" y="0"/>
                  </a:moveTo>
                  <a:cubicBezTo>
                    <a:pt x="6714674" y="0"/>
                    <a:pt x="6747510" y="0"/>
                    <a:pt x="6747510" y="0"/>
                  </a:cubicBezTo>
                  <a:lnTo>
                    <a:pt x="6747510" y="3857625"/>
                  </a:lnTo>
                  <a:cubicBezTo>
                    <a:pt x="6747510" y="3857625"/>
                    <a:pt x="6714674" y="3857625"/>
                    <a:pt x="6674168" y="3857625"/>
                  </a:cubicBezTo>
                  <a:lnTo>
                    <a:pt x="73343" y="3857625"/>
                  </a:lnTo>
                  <a:cubicBezTo>
                    <a:pt x="32837" y="3857625"/>
                    <a:pt x="0" y="3857625"/>
                    <a:pt x="0" y="3857625"/>
                  </a:cubicBezTo>
                  <a:lnTo>
                    <a:pt x="0" y="0"/>
                  </a:lnTo>
                  <a:cubicBezTo>
                    <a:pt x="0" y="0"/>
                    <a:pt x="32837" y="0"/>
                    <a:pt x="73343" y="0"/>
                  </a:cubicBezTo>
                  <a:close/>
                </a:path>
              </a:pathLst>
            </a:custGeom>
            <a:noFill/>
            <a:ln w="29337" cap="flat">
              <a:solidFill>
                <a:srgbClr val="10B981"/>
              </a:solidFill>
              <a:prstDash val="solid"/>
              <a:miter/>
            </a:ln>
          </p:spPr>
          <p:txBody>
            <a:bodyPr rtlCol="0" anchor="ctr"/>
            <a:lstStyle/>
            <a:p>
              <a:pPr algn="ctr"/>
              <a:endParaRPr lang="en-IN" sz="1867"/>
            </a:p>
          </p:txBody>
        </p:sp>
        <p:sp>
          <p:nvSpPr>
            <p:cNvPr id="53" name="TextBox 52">
              <a:extLst>
                <a:ext uri="{FF2B5EF4-FFF2-40B4-BE49-F238E27FC236}">
                  <a16:creationId xmlns:a16="http://schemas.microsoft.com/office/drawing/2014/main" id="{99332749-CD08-DA29-BB34-BEFB6B32C93A}"/>
                </a:ext>
              </a:extLst>
            </p:cNvPr>
            <p:cNvSpPr txBox="1"/>
            <p:nvPr/>
          </p:nvSpPr>
          <p:spPr>
            <a:xfrm>
              <a:off x="11254148" y="2294354"/>
              <a:ext cx="4199805" cy="415499"/>
            </a:xfrm>
            <a:prstGeom prst="rect">
              <a:avLst/>
            </a:prstGeom>
            <a:noFill/>
          </p:spPr>
          <p:txBody>
            <a:bodyPr wrap="none" rtlCol="0" anchor="ctr">
              <a:spAutoFit/>
            </a:bodyPr>
            <a:lstStyle/>
            <a:p>
              <a:pPr algn="ctr"/>
              <a:r>
                <a:rPr lang="en-IN" sz="1200" b="1">
                  <a:ln/>
                  <a:solidFill>
                    <a:srgbClr val="34D399"/>
                  </a:solidFill>
                  <a:latin typeface="Arial"/>
                  <a:cs typeface="Arial"/>
                  <a:sym typeface="Arial"/>
                  <a:rtl val="0"/>
                </a:rPr>
                <a:t>Flexible Service-Based Architecture</a:t>
              </a:r>
            </a:p>
          </p:txBody>
        </p:sp>
        <p:sp>
          <p:nvSpPr>
            <p:cNvPr id="54" name="Freeform: Shape 53">
              <a:extLst>
                <a:ext uri="{FF2B5EF4-FFF2-40B4-BE49-F238E27FC236}">
                  <a16:creationId xmlns:a16="http://schemas.microsoft.com/office/drawing/2014/main" id="{94F782F9-D319-137C-7D9B-A96E1311D9BB}"/>
                </a:ext>
              </a:extLst>
            </p:cNvPr>
            <p:cNvSpPr/>
            <p:nvPr/>
          </p:nvSpPr>
          <p:spPr>
            <a:xfrm>
              <a:off x="10273665" y="2838450"/>
              <a:ext cx="1906905" cy="1028700"/>
            </a:xfrm>
            <a:custGeom>
              <a:avLst/>
              <a:gdLst>
                <a:gd name="connsiteX0" fmla="*/ 1789557 w 1906905"/>
                <a:gd name="connsiteY0" fmla="*/ 0 h 1028700"/>
                <a:gd name="connsiteX1" fmla="*/ 1906905 w 1906905"/>
                <a:gd name="connsiteY1" fmla="*/ 0 h 1028700"/>
                <a:gd name="connsiteX2" fmla="*/ 1906905 w 1906905"/>
                <a:gd name="connsiteY2" fmla="*/ 1028700 h 1028700"/>
                <a:gd name="connsiteX3" fmla="*/ 1789557 w 1906905"/>
                <a:gd name="connsiteY3" fmla="*/ 1028700 h 1028700"/>
                <a:gd name="connsiteX4" fmla="*/ 117348 w 1906905"/>
                <a:gd name="connsiteY4" fmla="*/ 1028700 h 1028700"/>
                <a:gd name="connsiteX5" fmla="*/ 0 w 1906905"/>
                <a:gd name="connsiteY5" fmla="*/ 1028700 h 1028700"/>
                <a:gd name="connsiteX6" fmla="*/ 0 w 1906905"/>
                <a:gd name="connsiteY6" fmla="*/ 0 h 1028700"/>
                <a:gd name="connsiteX7" fmla="*/ 117348 w 1906905"/>
                <a:gd name="connsiteY7"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6905" h="1028700">
                  <a:moveTo>
                    <a:pt x="1789557" y="0"/>
                  </a:moveTo>
                  <a:cubicBezTo>
                    <a:pt x="1854367" y="0"/>
                    <a:pt x="1906905" y="0"/>
                    <a:pt x="1906905" y="0"/>
                  </a:cubicBezTo>
                  <a:lnTo>
                    <a:pt x="1906905" y="1028700"/>
                  </a:lnTo>
                  <a:cubicBezTo>
                    <a:pt x="1906905" y="1028700"/>
                    <a:pt x="1854367" y="1028700"/>
                    <a:pt x="1789557" y="1028700"/>
                  </a:cubicBezTo>
                  <a:lnTo>
                    <a:pt x="117348" y="1028700"/>
                  </a:lnTo>
                  <a:cubicBezTo>
                    <a:pt x="52539" y="1028700"/>
                    <a:pt x="0" y="1028700"/>
                    <a:pt x="0" y="1028700"/>
                  </a:cubicBezTo>
                  <a:lnTo>
                    <a:pt x="0" y="0"/>
                  </a:lnTo>
                  <a:cubicBezTo>
                    <a:pt x="0" y="0"/>
                    <a:pt x="52539" y="0"/>
                    <a:pt x="117348" y="0"/>
                  </a:cubicBezTo>
                  <a:close/>
                </a:path>
              </a:pathLst>
            </a:custGeom>
            <a:solidFill>
              <a:srgbClr val="059669">
                <a:alpha val="80000"/>
              </a:srgbClr>
            </a:solidFill>
            <a:ln w="14669" cap="flat">
              <a:noFill/>
              <a:prstDash val="solid"/>
              <a:miter/>
            </a:ln>
          </p:spPr>
          <p:txBody>
            <a:bodyPr rtlCol="0" anchor="ctr"/>
            <a:lstStyle/>
            <a:p>
              <a:pPr algn="ctr"/>
              <a:endParaRPr lang="en-IN" sz="1867"/>
            </a:p>
          </p:txBody>
        </p:sp>
        <p:sp>
          <p:nvSpPr>
            <p:cNvPr id="55" name="TextBox 54">
              <a:extLst>
                <a:ext uri="{FF2B5EF4-FFF2-40B4-BE49-F238E27FC236}">
                  <a16:creationId xmlns:a16="http://schemas.microsoft.com/office/drawing/2014/main" id="{0BB7C3F9-6786-9D66-AA79-A474FA056258}"/>
                </a:ext>
              </a:extLst>
            </p:cNvPr>
            <p:cNvSpPr txBox="1"/>
            <p:nvPr/>
          </p:nvSpPr>
          <p:spPr>
            <a:xfrm>
              <a:off x="10871010" y="2874822"/>
              <a:ext cx="712215" cy="323166"/>
            </a:xfrm>
            <a:prstGeom prst="rect">
              <a:avLst/>
            </a:prstGeom>
            <a:noFill/>
          </p:spPr>
          <p:txBody>
            <a:bodyPr wrap="none" rtlCol="0" anchor="ctr">
              <a:spAutoFit/>
            </a:bodyPr>
            <a:lstStyle/>
            <a:p>
              <a:pPr algn="ctr"/>
              <a:r>
                <a:rPr lang="en-IN" sz="800" b="1">
                  <a:ln/>
                  <a:solidFill>
                    <a:srgbClr val="FFFFFF"/>
                  </a:solidFill>
                  <a:latin typeface="Arial"/>
                  <a:cs typeface="Arial"/>
                  <a:sym typeface="Arial"/>
                  <a:rtl val="0"/>
                </a:rPr>
                <a:t>eMBB</a:t>
              </a:r>
            </a:p>
          </p:txBody>
        </p:sp>
        <p:sp>
          <p:nvSpPr>
            <p:cNvPr id="56" name="TextBox 55">
              <a:extLst>
                <a:ext uri="{FF2B5EF4-FFF2-40B4-BE49-F238E27FC236}">
                  <a16:creationId xmlns:a16="http://schemas.microsoft.com/office/drawing/2014/main" id="{E213371E-3417-B872-F118-9A76360D17ED}"/>
                </a:ext>
              </a:extLst>
            </p:cNvPr>
            <p:cNvSpPr txBox="1"/>
            <p:nvPr/>
          </p:nvSpPr>
          <p:spPr>
            <a:xfrm>
              <a:off x="10570448" y="3089127"/>
              <a:ext cx="1313342" cy="300083"/>
            </a:xfrm>
            <a:prstGeom prst="rect">
              <a:avLst/>
            </a:prstGeom>
            <a:noFill/>
          </p:spPr>
          <p:txBody>
            <a:bodyPr wrap="none" rtlCol="0" anchor="ctr">
              <a:spAutoFit/>
            </a:bodyPr>
            <a:lstStyle/>
            <a:p>
              <a:pPr algn="ctr"/>
              <a:r>
                <a:rPr lang="en-IN" sz="700">
                  <a:ln/>
                  <a:solidFill>
                    <a:srgbClr val="E5E7EB"/>
                  </a:solidFill>
                  <a:latin typeface="Arial"/>
                  <a:cs typeface="Arial"/>
                  <a:sym typeface="Arial"/>
                  <a:rtl val="0"/>
                </a:rPr>
                <a:t>Enhanced Mobile</a:t>
              </a:r>
            </a:p>
          </p:txBody>
        </p:sp>
        <p:sp>
          <p:nvSpPr>
            <p:cNvPr id="57" name="TextBox 56">
              <a:extLst>
                <a:ext uri="{FF2B5EF4-FFF2-40B4-BE49-F238E27FC236}">
                  <a16:creationId xmlns:a16="http://schemas.microsoft.com/office/drawing/2014/main" id="{A1810AD8-EA75-4539-1A3C-2EF3983763CB}"/>
                </a:ext>
              </a:extLst>
            </p:cNvPr>
            <p:cNvSpPr txBox="1"/>
            <p:nvPr/>
          </p:nvSpPr>
          <p:spPr>
            <a:xfrm>
              <a:off x="10760403" y="3256292"/>
              <a:ext cx="933429" cy="300083"/>
            </a:xfrm>
            <a:prstGeom prst="rect">
              <a:avLst/>
            </a:prstGeom>
            <a:noFill/>
          </p:spPr>
          <p:txBody>
            <a:bodyPr wrap="none" rtlCol="0" anchor="ctr">
              <a:spAutoFit/>
            </a:bodyPr>
            <a:lstStyle/>
            <a:p>
              <a:pPr algn="ctr"/>
              <a:r>
                <a:rPr lang="en-IN" sz="700">
                  <a:ln/>
                  <a:solidFill>
                    <a:srgbClr val="E5E7EB"/>
                  </a:solidFill>
                  <a:latin typeface="Arial"/>
                  <a:cs typeface="Arial"/>
                  <a:sym typeface="Arial"/>
                  <a:rtl val="0"/>
                </a:rPr>
                <a:t>Broadband</a:t>
              </a:r>
            </a:p>
          </p:txBody>
        </p:sp>
        <p:sp>
          <p:nvSpPr>
            <p:cNvPr id="58" name="TextBox 57">
              <a:extLst>
                <a:ext uri="{FF2B5EF4-FFF2-40B4-BE49-F238E27FC236}">
                  <a16:creationId xmlns:a16="http://schemas.microsoft.com/office/drawing/2014/main" id="{363BCE0A-B448-69AC-0E50-DF6927E13EE3}"/>
                </a:ext>
              </a:extLst>
            </p:cNvPr>
            <p:cNvSpPr txBox="1"/>
            <p:nvPr/>
          </p:nvSpPr>
          <p:spPr>
            <a:xfrm>
              <a:off x="10493502" y="3483723"/>
              <a:ext cx="1467230" cy="292485"/>
            </a:xfrm>
            <a:prstGeom prst="rect">
              <a:avLst/>
            </a:prstGeom>
            <a:noFill/>
          </p:spPr>
          <p:txBody>
            <a:bodyPr wrap="none" rtlCol="0" anchor="ctr">
              <a:spAutoFit/>
            </a:bodyPr>
            <a:lstStyle/>
            <a:p>
              <a:pPr algn="ctr"/>
              <a:r>
                <a:rPr lang="en-IN" sz="667">
                  <a:ln/>
                  <a:solidFill>
                    <a:srgbClr val="E5E7EB"/>
                  </a:solidFill>
                  <a:latin typeface="Arial"/>
                  <a:cs typeface="Arial"/>
                  <a:sym typeface="Arial"/>
                  <a:rtl val="0"/>
                </a:rPr>
                <a:t>4K/8K Video, AR/VR</a:t>
              </a:r>
            </a:p>
          </p:txBody>
        </p:sp>
        <p:sp>
          <p:nvSpPr>
            <p:cNvPr id="59" name="Freeform: Shape 58">
              <a:extLst>
                <a:ext uri="{FF2B5EF4-FFF2-40B4-BE49-F238E27FC236}">
                  <a16:creationId xmlns:a16="http://schemas.microsoft.com/office/drawing/2014/main" id="{83A72B39-4ABE-BE5F-E21B-3A16263B0F64}"/>
                </a:ext>
              </a:extLst>
            </p:cNvPr>
            <p:cNvSpPr/>
            <p:nvPr/>
          </p:nvSpPr>
          <p:spPr>
            <a:xfrm>
              <a:off x="12400597" y="2838450"/>
              <a:ext cx="1906905" cy="1028700"/>
            </a:xfrm>
            <a:custGeom>
              <a:avLst/>
              <a:gdLst>
                <a:gd name="connsiteX0" fmla="*/ 1789557 w 1906905"/>
                <a:gd name="connsiteY0" fmla="*/ 0 h 1028700"/>
                <a:gd name="connsiteX1" fmla="*/ 1906905 w 1906905"/>
                <a:gd name="connsiteY1" fmla="*/ 0 h 1028700"/>
                <a:gd name="connsiteX2" fmla="*/ 1906905 w 1906905"/>
                <a:gd name="connsiteY2" fmla="*/ 1028700 h 1028700"/>
                <a:gd name="connsiteX3" fmla="*/ 1789557 w 1906905"/>
                <a:gd name="connsiteY3" fmla="*/ 1028700 h 1028700"/>
                <a:gd name="connsiteX4" fmla="*/ 117348 w 1906905"/>
                <a:gd name="connsiteY4" fmla="*/ 1028700 h 1028700"/>
                <a:gd name="connsiteX5" fmla="*/ 0 w 1906905"/>
                <a:gd name="connsiteY5" fmla="*/ 1028700 h 1028700"/>
                <a:gd name="connsiteX6" fmla="*/ 0 w 1906905"/>
                <a:gd name="connsiteY6" fmla="*/ 0 h 1028700"/>
                <a:gd name="connsiteX7" fmla="*/ 117348 w 1906905"/>
                <a:gd name="connsiteY7"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6905" h="1028700">
                  <a:moveTo>
                    <a:pt x="1789557" y="0"/>
                  </a:moveTo>
                  <a:cubicBezTo>
                    <a:pt x="1854367" y="0"/>
                    <a:pt x="1906905" y="0"/>
                    <a:pt x="1906905" y="0"/>
                  </a:cubicBezTo>
                  <a:lnTo>
                    <a:pt x="1906905" y="1028700"/>
                  </a:lnTo>
                  <a:cubicBezTo>
                    <a:pt x="1906905" y="1028700"/>
                    <a:pt x="1854367" y="1028700"/>
                    <a:pt x="1789557" y="1028700"/>
                  </a:cubicBezTo>
                  <a:lnTo>
                    <a:pt x="117348" y="1028700"/>
                  </a:lnTo>
                  <a:cubicBezTo>
                    <a:pt x="52539" y="1028700"/>
                    <a:pt x="0" y="1028700"/>
                    <a:pt x="0" y="1028700"/>
                  </a:cubicBezTo>
                  <a:lnTo>
                    <a:pt x="0" y="0"/>
                  </a:lnTo>
                  <a:cubicBezTo>
                    <a:pt x="0" y="0"/>
                    <a:pt x="52539" y="0"/>
                    <a:pt x="117348" y="0"/>
                  </a:cubicBezTo>
                  <a:close/>
                </a:path>
              </a:pathLst>
            </a:custGeom>
            <a:solidFill>
              <a:srgbClr val="DC2626">
                <a:alpha val="80000"/>
              </a:srgbClr>
            </a:solidFill>
            <a:ln w="14669" cap="flat">
              <a:noFill/>
              <a:prstDash val="solid"/>
              <a:miter/>
            </a:ln>
          </p:spPr>
          <p:txBody>
            <a:bodyPr rtlCol="0" anchor="ctr"/>
            <a:lstStyle/>
            <a:p>
              <a:pPr algn="ctr"/>
              <a:endParaRPr lang="en-IN" sz="1867"/>
            </a:p>
          </p:txBody>
        </p:sp>
        <p:sp>
          <p:nvSpPr>
            <p:cNvPr id="60" name="TextBox 59">
              <a:extLst>
                <a:ext uri="{FF2B5EF4-FFF2-40B4-BE49-F238E27FC236}">
                  <a16:creationId xmlns:a16="http://schemas.microsoft.com/office/drawing/2014/main" id="{788153FC-6C5F-7471-E3F4-6D4F6F13ADD9}"/>
                </a:ext>
              </a:extLst>
            </p:cNvPr>
            <p:cNvSpPr txBox="1"/>
            <p:nvPr/>
          </p:nvSpPr>
          <p:spPr>
            <a:xfrm>
              <a:off x="12955862" y="2874822"/>
              <a:ext cx="796373" cy="323166"/>
            </a:xfrm>
            <a:prstGeom prst="rect">
              <a:avLst/>
            </a:prstGeom>
            <a:noFill/>
          </p:spPr>
          <p:txBody>
            <a:bodyPr wrap="none" rtlCol="0" anchor="ctr">
              <a:spAutoFit/>
            </a:bodyPr>
            <a:lstStyle/>
            <a:p>
              <a:pPr algn="ctr"/>
              <a:r>
                <a:rPr lang="en-IN" sz="800" b="1">
                  <a:ln/>
                  <a:solidFill>
                    <a:srgbClr val="FFFFFF"/>
                  </a:solidFill>
                  <a:latin typeface="Arial"/>
                  <a:cs typeface="Arial"/>
                  <a:sym typeface="Arial"/>
                  <a:rtl val="0"/>
                </a:rPr>
                <a:t>URLLC</a:t>
              </a:r>
            </a:p>
          </p:txBody>
        </p:sp>
        <p:sp>
          <p:nvSpPr>
            <p:cNvPr id="61" name="TextBox 60">
              <a:extLst>
                <a:ext uri="{FF2B5EF4-FFF2-40B4-BE49-F238E27FC236}">
                  <a16:creationId xmlns:a16="http://schemas.microsoft.com/office/drawing/2014/main" id="{5235C6E2-C599-0126-56BC-A0CBB95D7D99}"/>
                </a:ext>
              </a:extLst>
            </p:cNvPr>
            <p:cNvSpPr txBox="1"/>
            <p:nvPr/>
          </p:nvSpPr>
          <p:spPr>
            <a:xfrm>
              <a:off x="12810392" y="3089127"/>
              <a:ext cx="1087317" cy="300083"/>
            </a:xfrm>
            <a:prstGeom prst="rect">
              <a:avLst/>
            </a:prstGeom>
            <a:noFill/>
          </p:spPr>
          <p:txBody>
            <a:bodyPr wrap="none" rtlCol="0" anchor="ctr">
              <a:spAutoFit/>
            </a:bodyPr>
            <a:lstStyle/>
            <a:p>
              <a:pPr algn="ctr"/>
              <a:r>
                <a:rPr lang="en-IN" sz="700">
                  <a:ln/>
                  <a:solidFill>
                    <a:srgbClr val="E5E7EB"/>
                  </a:solidFill>
                  <a:latin typeface="Arial"/>
                  <a:cs typeface="Arial"/>
                  <a:sym typeface="Arial"/>
                  <a:rtl val="0"/>
                </a:rPr>
                <a:t>Ultra-Reliable</a:t>
              </a:r>
            </a:p>
          </p:txBody>
        </p:sp>
        <p:sp>
          <p:nvSpPr>
            <p:cNvPr id="62" name="TextBox 61">
              <a:extLst>
                <a:ext uri="{FF2B5EF4-FFF2-40B4-BE49-F238E27FC236}">
                  <a16:creationId xmlns:a16="http://schemas.microsoft.com/office/drawing/2014/main" id="{45876DB9-F8A5-AA97-8D14-A788A888B917}"/>
                </a:ext>
              </a:extLst>
            </p:cNvPr>
            <p:cNvSpPr txBox="1"/>
            <p:nvPr/>
          </p:nvSpPr>
          <p:spPr>
            <a:xfrm>
              <a:off x="12834435" y="3256292"/>
              <a:ext cx="1039227" cy="300083"/>
            </a:xfrm>
            <a:prstGeom prst="rect">
              <a:avLst/>
            </a:prstGeom>
            <a:noFill/>
          </p:spPr>
          <p:txBody>
            <a:bodyPr wrap="none" rtlCol="0" anchor="ctr">
              <a:spAutoFit/>
            </a:bodyPr>
            <a:lstStyle/>
            <a:p>
              <a:pPr algn="ctr"/>
              <a:r>
                <a:rPr lang="en-IN" sz="700">
                  <a:ln/>
                  <a:solidFill>
                    <a:srgbClr val="E5E7EB"/>
                  </a:solidFill>
                  <a:latin typeface="Arial"/>
                  <a:cs typeface="Arial"/>
                  <a:sym typeface="Arial"/>
                  <a:rtl val="0"/>
                </a:rPr>
                <a:t>Low-Latency</a:t>
              </a:r>
            </a:p>
          </p:txBody>
        </p:sp>
        <p:sp>
          <p:nvSpPr>
            <p:cNvPr id="63" name="TextBox 62">
              <a:extLst>
                <a:ext uri="{FF2B5EF4-FFF2-40B4-BE49-F238E27FC236}">
                  <a16:creationId xmlns:a16="http://schemas.microsoft.com/office/drawing/2014/main" id="{31B8967D-60B2-E703-8E99-25308630FB5B}"/>
                </a:ext>
              </a:extLst>
            </p:cNvPr>
            <p:cNvSpPr txBox="1"/>
            <p:nvPr/>
          </p:nvSpPr>
          <p:spPr>
            <a:xfrm>
              <a:off x="12589176" y="3483723"/>
              <a:ext cx="1529747" cy="292485"/>
            </a:xfrm>
            <a:prstGeom prst="rect">
              <a:avLst/>
            </a:prstGeom>
            <a:noFill/>
          </p:spPr>
          <p:txBody>
            <a:bodyPr wrap="none" rtlCol="0" anchor="ctr">
              <a:spAutoFit/>
            </a:bodyPr>
            <a:lstStyle/>
            <a:p>
              <a:pPr algn="ctr"/>
              <a:r>
                <a:rPr lang="en-IN" sz="667">
                  <a:ln/>
                  <a:solidFill>
                    <a:srgbClr val="E5E7EB"/>
                  </a:solidFill>
                  <a:latin typeface="Arial"/>
                  <a:cs typeface="Arial"/>
                  <a:sym typeface="Arial"/>
                  <a:rtl val="0"/>
                </a:rPr>
                <a:t>Autonomous, Surgery</a:t>
              </a:r>
            </a:p>
          </p:txBody>
        </p:sp>
        <p:sp>
          <p:nvSpPr>
            <p:cNvPr id="64" name="Freeform: Shape 63">
              <a:extLst>
                <a:ext uri="{FF2B5EF4-FFF2-40B4-BE49-F238E27FC236}">
                  <a16:creationId xmlns:a16="http://schemas.microsoft.com/office/drawing/2014/main" id="{CE0886B8-FD8D-3AA0-2B34-C584F6457FED}"/>
                </a:ext>
              </a:extLst>
            </p:cNvPr>
            <p:cNvSpPr/>
            <p:nvPr/>
          </p:nvSpPr>
          <p:spPr>
            <a:xfrm>
              <a:off x="14527530" y="2838450"/>
              <a:ext cx="1906905" cy="1028700"/>
            </a:xfrm>
            <a:custGeom>
              <a:avLst/>
              <a:gdLst>
                <a:gd name="connsiteX0" fmla="*/ 1789557 w 1906905"/>
                <a:gd name="connsiteY0" fmla="*/ 0 h 1028700"/>
                <a:gd name="connsiteX1" fmla="*/ 1906905 w 1906905"/>
                <a:gd name="connsiteY1" fmla="*/ 0 h 1028700"/>
                <a:gd name="connsiteX2" fmla="*/ 1906905 w 1906905"/>
                <a:gd name="connsiteY2" fmla="*/ 1028700 h 1028700"/>
                <a:gd name="connsiteX3" fmla="*/ 1789557 w 1906905"/>
                <a:gd name="connsiteY3" fmla="*/ 1028700 h 1028700"/>
                <a:gd name="connsiteX4" fmla="*/ 117348 w 1906905"/>
                <a:gd name="connsiteY4" fmla="*/ 1028700 h 1028700"/>
                <a:gd name="connsiteX5" fmla="*/ 0 w 1906905"/>
                <a:gd name="connsiteY5" fmla="*/ 1028700 h 1028700"/>
                <a:gd name="connsiteX6" fmla="*/ 0 w 1906905"/>
                <a:gd name="connsiteY6" fmla="*/ 0 h 1028700"/>
                <a:gd name="connsiteX7" fmla="*/ 117348 w 1906905"/>
                <a:gd name="connsiteY7"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6905" h="1028700">
                  <a:moveTo>
                    <a:pt x="1789557" y="0"/>
                  </a:moveTo>
                  <a:cubicBezTo>
                    <a:pt x="1854367" y="0"/>
                    <a:pt x="1906905" y="0"/>
                    <a:pt x="1906905" y="0"/>
                  </a:cubicBezTo>
                  <a:lnTo>
                    <a:pt x="1906905" y="1028700"/>
                  </a:lnTo>
                  <a:cubicBezTo>
                    <a:pt x="1906905" y="1028700"/>
                    <a:pt x="1854367" y="1028700"/>
                    <a:pt x="1789557" y="1028700"/>
                  </a:cubicBezTo>
                  <a:lnTo>
                    <a:pt x="117348" y="1028700"/>
                  </a:lnTo>
                  <a:cubicBezTo>
                    <a:pt x="52539" y="1028700"/>
                    <a:pt x="0" y="1028700"/>
                    <a:pt x="0" y="1028700"/>
                  </a:cubicBezTo>
                  <a:lnTo>
                    <a:pt x="0" y="0"/>
                  </a:lnTo>
                  <a:cubicBezTo>
                    <a:pt x="0" y="0"/>
                    <a:pt x="52539" y="0"/>
                    <a:pt x="117348" y="0"/>
                  </a:cubicBezTo>
                  <a:close/>
                </a:path>
              </a:pathLst>
            </a:custGeom>
            <a:solidFill>
              <a:srgbClr val="7C3AED">
                <a:alpha val="80000"/>
              </a:srgbClr>
            </a:solidFill>
            <a:ln w="14669" cap="flat">
              <a:noFill/>
              <a:prstDash val="solid"/>
              <a:miter/>
            </a:ln>
          </p:spPr>
          <p:txBody>
            <a:bodyPr rtlCol="0" anchor="ctr"/>
            <a:lstStyle/>
            <a:p>
              <a:pPr algn="ctr"/>
              <a:endParaRPr lang="en-IN" sz="1867"/>
            </a:p>
          </p:txBody>
        </p:sp>
        <p:sp>
          <p:nvSpPr>
            <p:cNvPr id="65" name="TextBox 64">
              <a:extLst>
                <a:ext uri="{FF2B5EF4-FFF2-40B4-BE49-F238E27FC236}">
                  <a16:creationId xmlns:a16="http://schemas.microsoft.com/office/drawing/2014/main" id="{7A8941FC-02C7-DC55-410B-143F4D0C23EC}"/>
                </a:ext>
              </a:extLst>
            </p:cNvPr>
            <p:cNvSpPr txBox="1"/>
            <p:nvPr/>
          </p:nvSpPr>
          <p:spPr>
            <a:xfrm>
              <a:off x="15108044" y="2874822"/>
              <a:ext cx="745878" cy="323166"/>
            </a:xfrm>
            <a:prstGeom prst="rect">
              <a:avLst/>
            </a:prstGeom>
            <a:noFill/>
          </p:spPr>
          <p:txBody>
            <a:bodyPr wrap="none" rtlCol="0" anchor="ctr">
              <a:spAutoFit/>
            </a:bodyPr>
            <a:lstStyle/>
            <a:p>
              <a:pPr algn="ctr"/>
              <a:r>
                <a:rPr lang="en-IN" sz="800" b="1">
                  <a:ln/>
                  <a:solidFill>
                    <a:srgbClr val="FFFFFF"/>
                  </a:solidFill>
                  <a:latin typeface="Arial"/>
                  <a:cs typeface="Arial"/>
                  <a:sym typeface="Arial"/>
                  <a:rtl val="0"/>
                </a:rPr>
                <a:t>mMTC</a:t>
              </a:r>
            </a:p>
          </p:txBody>
        </p:sp>
        <p:sp>
          <p:nvSpPr>
            <p:cNvPr id="66" name="TextBox 65">
              <a:extLst>
                <a:ext uri="{FF2B5EF4-FFF2-40B4-BE49-F238E27FC236}">
                  <a16:creationId xmlns:a16="http://schemas.microsoft.com/office/drawing/2014/main" id="{0B06B807-C8E7-64C0-6EF1-6F1AA6B3F9D1}"/>
                </a:ext>
              </a:extLst>
            </p:cNvPr>
            <p:cNvSpPr txBox="1"/>
            <p:nvPr/>
          </p:nvSpPr>
          <p:spPr>
            <a:xfrm>
              <a:off x="14823110" y="3089127"/>
              <a:ext cx="1315746" cy="300083"/>
            </a:xfrm>
            <a:prstGeom prst="rect">
              <a:avLst/>
            </a:prstGeom>
            <a:noFill/>
          </p:spPr>
          <p:txBody>
            <a:bodyPr wrap="none" rtlCol="0" anchor="ctr">
              <a:spAutoFit/>
            </a:bodyPr>
            <a:lstStyle/>
            <a:p>
              <a:pPr algn="ctr"/>
              <a:r>
                <a:rPr lang="en-IN" sz="700">
                  <a:ln/>
                  <a:solidFill>
                    <a:srgbClr val="E5E7EB"/>
                  </a:solidFill>
                  <a:latin typeface="Arial"/>
                  <a:cs typeface="Arial"/>
                  <a:sym typeface="Arial"/>
                  <a:rtl val="0"/>
                </a:rPr>
                <a:t>Massive Machine</a:t>
              </a:r>
            </a:p>
          </p:txBody>
        </p:sp>
        <p:sp>
          <p:nvSpPr>
            <p:cNvPr id="67" name="TextBox 66">
              <a:extLst>
                <a:ext uri="{FF2B5EF4-FFF2-40B4-BE49-F238E27FC236}">
                  <a16:creationId xmlns:a16="http://schemas.microsoft.com/office/drawing/2014/main" id="{374E50FF-C28F-A42C-A1B6-9B78D2F05528}"/>
                </a:ext>
              </a:extLst>
            </p:cNvPr>
            <p:cNvSpPr txBox="1"/>
            <p:nvPr/>
          </p:nvSpPr>
          <p:spPr>
            <a:xfrm>
              <a:off x="14674031" y="3256292"/>
              <a:ext cx="1613904" cy="300083"/>
            </a:xfrm>
            <a:prstGeom prst="rect">
              <a:avLst/>
            </a:prstGeom>
            <a:noFill/>
          </p:spPr>
          <p:txBody>
            <a:bodyPr wrap="none" rtlCol="0" anchor="ctr">
              <a:spAutoFit/>
            </a:bodyPr>
            <a:lstStyle/>
            <a:p>
              <a:pPr algn="ctr"/>
              <a:r>
                <a:rPr lang="en-IN" sz="700">
                  <a:ln/>
                  <a:solidFill>
                    <a:srgbClr val="E5E7EB"/>
                  </a:solidFill>
                  <a:latin typeface="Arial"/>
                  <a:cs typeface="Arial"/>
                  <a:sym typeface="Arial"/>
                  <a:rtl val="0"/>
                </a:rPr>
                <a:t>Type Communications</a:t>
              </a:r>
            </a:p>
          </p:txBody>
        </p:sp>
        <p:sp>
          <p:nvSpPr>
            <p:cNvPr id="68" name="TextBox 67">
              <a:extLst>
                <a:ext uri="{FF2B5EF4-FFF2-40B4-BE49-F238E27FC236}">
                  <a16:creationId xmlns:a16="http://schemas.microsoft.com/office/drawing/2014/main" id="{F3D2C326-89F9-5031-5079-2B699D3825DE}"/>
                </a:ext>
              </a:extLst>
            </p:cNvPr>
            <p:cNvSpPr txBox="1"/>
            <p:nvPr/>
          </p:nvSpPr>
          <p:spPr>
            <a:xfrm>
              <a:off x="14860379" y="3483723"/>
              <a:ext cx="1241207" cy="292485"/>
            </a:xfrm>
            <a:prstGeom prst="rect">
              <a:avLst/>
            </a:prstGeom>
            <a:noFill/>
          </p:spPr>
          <p:txBody>
            <a:bodyPr wrap="none" rtlCol="0" anchor="ctr">
              <a:spAutoFit/>
            </a:bodyPr>
            <a:lstStyle/>
            <a:p>
              <a:pPr algn="ctr"/>
              <a:r>
                <a:rPr lang="en-IN" sz="667">
                  <a:ln/>
                  <a:solidFill>
                    <a:srgbClr val="E5E7EB"/>
                  </a:solidFill>
                  <a:latin typeface="Arial"/>
                  <a:cs typeface="Arial"/>
                  <a:sym typeface="Arial"/>
                  <a:rtl val="0"/>
                </a:rPr>
                <a:t>IoT, Smart Cities</a:t>
              </a:r>
            </a:p>
          </p:txBody>
        </p:sp>
        <p:sp>
          <p:nvSpPr>
            <p:cNvPr id="69" name="TextBox 68">
              <a:extLst>
                <a:ext uri="{FF2B5EF4-FFF2-40B4-BE49-F238E27FC236}">
                  <a16:creationId xmlns:a16="http://schemas.microsoft.com/office/drawing/2014/main" id="{6C7910E9-311D-8467-BB42-E2F64C988391}"/>
                </a:ext>
              </a:extLst>
            </p:cNvPr>
            <p:cNvSpPr txBox="1"/>
            <p:nvPr/>
          </p:nvSpPr>
          <p:spPr>
            <a:xfrm>
              <a:off x="12159972" y="4032111"/>
              <a:ext cx="2388155" cy="323166"/>
            </a:xfrm>
            <a:prstGeom prst="rect">
              <a:avLst/>
            </a:prstGeom>
            <a:noFill/>
          </p:spPr>
          <p:txBody>
            <a:bodyPr wrap="none" rtlCol="0" anchor="ctr">
              <a:spAutoFit/>
            </a:bodyPr>
            <a:lstStyle/>
            <a:p>
              <a:pPr algn="ctr"/>
              <a:r>
                <a:rPr lang="en-IN" sz="800" b="1">
                  <a:ln/>
                  <a:solidFill>
                    <a:srgbClr val="34D399"/>
                  </a:solidFill>
                  <a:latin typeface="Arial"/>
                  <a:cs typeface="Arial"/>
                  <a:sym typeface="Arial"/>
                  <a:rtl val="0"/>
                </a:rPr>
                <a:t>Network Slicing Architecture</a:t>
              </a:r>
            </a:p>
          </p:txBody>
        </p:sp>
        <p:sp>
          <p:nvSpPr>
            <p:cNvPr id="70" name="Freeform: Shape 69">
              <a:extLst>
                <a:ext uri="{FF2B5EF4-FFF2-40B4-BE49-F238E27FC236}">
                  <a16:creationId xmlns:a16="http://schemas.microsoft.com/office/drawing/2014/main" id="{A4260C81-7CE8-A2A3-5439-0E6C82D680D7}"/>
                </a:ext>
              </a:extLst>
            </p:cNvPr>
            <p:cNvSpPr/>
            <p:nvPr/>
          </p:nvSpPr>
          <p:spPr>
            <a:xfrm>
              <a:off x="10273665" y="4381500"/>
              <a:ext cx="6160770" cy="12858"/>
            </a:xfrm>
            <a:custGeom>
              <a:avLst/>
              <a:gdLst>
                <a:gd name="connsiteX0" fmla="*/ 0 w 6160770"/>
                <a:gd name="connsiteY0" fmla="*/ 0 h 12858"/>
                <a:gd name="connsiteX1" fmla="*/ 6160770 w 6160770"/>
                <a:gd name="connsiteY1" fmla="*/ 0 h 12858"/>
              </a:gdLst>
              <a:ahLst/>
              <a:cxnLst>
                <a:cxn ang="0">
                  <a:pos x="connsiteX0" y="connsiteY0"/>
                </a:cxn>
                <a:cxn ang="0">
                  <a:pos x="connsiteX1" y="connsiteY1"/>
                </a:cxn>
              </a:cxnLst>
              <a:rect l="l" t="t" r="r" b="b"/>
              <a:pathLst>
                <a:path w="6160770" h="12858">
                  <a:moveTo>
                    <a:pt x="0" y="0"/>
                  </a:moveTo>
                  <a:lnTo>
                    <a:pt x="6160770" y="0"/>
                  </a:lnTo>
                </a:path>
              </a:pathLst>
            </a:custGeom>
            <a:ln w="29337" cap="flat">
              <a:solidFill>
                <a:srgbClr val="10B981"/>
              </a:solidFill>
              <a:prstDash val="solid"/>
              <a:miter/>
            </a:ln>
          </p:spPr>
          <p:txBody>
            <a:bodyPr rtlCol="0" anchor="ctr"/>
            <a:lstStyle/>
            <a:p>
              <a:pPr algn="ctr"/>
              <a:endParaRPr lang="en-IN" sz="1867"/>
            </a:p>
          </p:txBody>
        </p:sp>
        <p:sp>
          <p:nvSpPr>
            <p:cNvPr id="71" name="Freeform: Shape 70">
              <a:extLst>
                <a:ext uri="{FF2B5EF4-FFF2-40B4-BE49-F238E27FC236}">
                  <a16:creationId xmlns:a16="http://schemas.microsoft.com/office/drawing/2014/main" id="{91319CBB-250D-46A8-F590-0E7AB5F3B199}"/>
                </a:ext>
              </a:extLst>
            </p:cNvPr>
            <p:cNvSpPr/>
            <p:nvPr/>
          </p:nvSpPr>
          <p:spPr>
            <a:xfrm>
              <a:off x="10273665" y="4574381"/>
              <a:ext cx="6160770" cy="12858"/>
            </a:xfrm>
            <a:custGeom>
              <a:avLst/>
              <a:gdLst>
                <a:gd name="connsiteX0" fmla="*/ 0 w 6160770"/>
                <a:gd name="connsiteY0" fmla="*/ 0 h 12858"/>
                <a:gd name="connsiteX1" fmla="*/ 6160770 w 6160770"/>
                <a:gd name="connsiteY1" fmla="*/ 0 h 12858"/>
              </a:gdLst>
              <a:ahLst/>
              <a:cxnLst>
                <a:cxn ang="0">
                  <a:pos x="connsiteX0" y="connsiteY0"/>
                </a:cxn>
                <a:cxn ang="0">
                  <a:pos x="connsiteX1" y="connsiteY1"/>
                </a:cxn>
              </a:cxnLst>
              <a:rect l="l" t="t" r="r" b="b"/>
              <a:pathLst>
                <a:path w="6160770" h="12858">
                  <a:moveTo>
                    <a:pt x="0" y="0"/>
                  </a:moveTo>
                  <a:lnTo>
                    <a:pt x="6160770" y="0"/>
                  </a:lnTo>
                </a:path>
              </a:pathLst>
            </a:custGeom>
            <a:ln w="29337" cap="flat">
              <a:solidFill>
                <a:srgbClr val="DC2626"/>
              </a:solidFill>
              <a:prstDash val="solid"/>
              <a:miter/>
            </a:ln>
          </p:spPr>
          <p:txBody>
            <a:bodyPr rtlCol="0" anchor="ctr"/>
            <a:lstStyle/>
            <a:p>
              <a:pPr algn="ctr"/>
              <a:endParaRPr lang="en-IN" sz="1867"/>
            </a:p>
          </p:txBody>
        </p:sp>
        <p:sp>
          <p:nvSpPr>
            <p:cNvPr id="72" name="Freeform: Shape 71">
              <a:extLst>
                <a:ext uri="{FF2B5EF4-FFF2-40B4-BE49-F238E27FC236}">
                  <a16:creationId xmlns:a16="http://schemas.microsoft.com/office/drawing/2014/main" id="{36B2DF8F-D715-E586-89C9-1518FD92F926}"/>
                </a:ext>
              </a:extLst>
            </p:cNvPr>
            <p:cNvSpPr/>
            <p:nvPr/>
          </p:nvSpPr>
          <p:spPr>
            <a:xfrm>
              <a:off x="10273665" y="4767262"/>
              <a:ext cx="6160770" cy="12858"/>
            </a:xfrm>
            <a:custGeom>
              <a:avLst/>
              <a:gdLst>
                <a:gd name="connsiteX0" fmla="*/ 0 w 6160770"/>
                <a:gd name="connsiteY0" fmla="*/ 0 h 12858"/>
                <a:gd name="connsiteX1" fmla="*/ 6160770 w 6160770"/>
                <a:gd name="connsiteY1" fmla="*/ 0 h 12858"/>
              </a:gdLst>
              <a:ahLst/>
              <a:cxnLst>
                <a:cxn ang="0">
                  <a:pos x="connsiteX0" y="connsiteY0"/>
                </a:cxn>
                <a:cxn ang="0">
                  <a:pos x="connsiteX1" y="connsiteY1"/>
                </a:cxn>
              </a:cxnLst>
              <a:rect l="l" t="t" r="r" b="b"/>
              <a:pathLst>
                <a:path w="6160770" h="12858">
                  <a:moveTo>
                    <a:pt x="0" y="0"/>
                  </a:moveTo>
                  <a:lnTo>
                    <a:pt x="6160770" y="0"/>
                  </a:lnTo>
                </a:path>
              </a:pathLst>
            </a:custGeom>
            <a:ln w="29337" cap="flat">
              <a:solidFill>
                <a:srgbClr val="7C3AED"/>
              </a:solidFill>
              <a:prstDash val="solid"/>
              <a:miter/>
            </a:ln>
          </p:spPr>
          <p:txBody>
            <a:bodyPr rtlCol="0" anchor="ctr"/>
            <a:lstStyle/>
            <a:p>
              <a:pPr algn="ctr"/>
              <a:endParaRPr lang="en-IN" sz="1867"/>
            </a:p>
          </p:txBody>
        </p:sp>
        <p:sp>
          <p:nvSpPr>
            <p:cNvPr id="73" name="TextBox 72">
              <a:extLst>
                <a:ext uri="{FF2B5EF4-FFF2-40B4-BE49-F238E27FC236}">
                  <a16:creationId xmlns:a16="http://schemas.microsoft.com/office/drawing/2014/main" id="{6FC30057-D40C-EC53-F7AA-964FF270C071}"/>
                </a:ext>
              </a:extLst>
            </p:cNvPr>
            <p:cNvSpPr txBox="1"/>
            <p:nvPr/>
          </p:nvSpPr>
          <p:spPr>
            <a:xfrm>
              <a:off x="10608041" y="4336427"/>
              <a:ext cx="969497" cy="300083"/>
            </a:xfrm>
            <a:prstGeom prst="rect">
              <a:avLst/>
            </a:prstGeom>
            <a:noFill/>
          </p:spPr>
          <p:txBody>
            <a:bodyPr wrap="none" rtlCol="0" anchor="ctr">
              <a:spAutoFit/>
            </a:bodyPr>
            <a:lstStyle/>
            <a:p>
              <a:pPr algn="ctr"/>
              <a:r>
                <a:rPr lang="en-IN" sz="700">
                  <a:ln/>
                  <a:solidFill>
                    <a:srgbClr val="10B981"/>
                  </a:solidFill>
                  <a:latin typeface="Arial"/>
                  <a:cs typeface="Arial"/>
                  <a:sym typeface="Arial"/>
                  <a:rtl val="0"/>
                </a:rPr>
                <a:t>eMBB Slice</a:t>
              </a:r>
            </a:p>
          </p:txBody>
        </p:sp>
        <p:sp>
          <p:nvSpPr>
            <p:cNvPr id="74" name="TextBox 73">
              <a:extLst>
                <a:ext uri="{FF2B5EF4-FFF2-40B4-BE49-F238E27FC236}">
                  <a16:creationId xmlns:a16="http://schemas.microsoft.com/office/drawing/2014/main" id="{F1FA57BE-6C27-3378-12D3-600EC43F3B21}"/>
                </a:ext>
              </a:extLst>
            </p:cNvPr>
            <p:cNvSpPr txBox="1"/>
            <p:nvPr/>
          </p:nvSpPr>
          <p:spPr>
            <a:xfrm>
              <a:off x="10612725" y="4529307"/>
              <a:ext cx="1041633" cy="300083"/>
            </a:xfrm>
            <a:prstGeom prst="rect">
              <a:avLst/>
            </a:prstGeom>
            <a:noFill/>
          </p:spPr>
          <p:txBody>
            <a:bodyPr wrap="none" rtlCol="0" anchor="ctr">
              <a:spAutoFit/>
            </a:bodyPr>
            <a:lstStyle/>
            <a:p>
              <a:pPr algn="ctr"/>
              <a:r>
                <a:rPr lang="en-IN" sz="700">
                  <a:ln/>
                  <a:solidFill>
                    <a:srgbClr val="DC2626"/>
                  </a:solidFill>
                  <a:latin typeface="Arial"/>
                  <a:cs typeface="Arial"/>
                  <a:sym typeface="Arial"/>
                  <a:rtl val="0"/>
                </a:rPr>
                <a:t>URLLC Slice</a:t>
              </a:r>
            </a:p>
          </p:txBody>
        </p:sp>
        <p:sp>
          <p:nvSpPr>
            <p:cNvPr id="75" name="TextBox 74">
              <a:extLst>
                <a:ext uri="{FF2B5EF4-FFF2-40B4-BE49-F238E27FC236}">
                  <a16:creationId xmlns:a16="http://schemas.microsoft.com/office/drawing/2014/main" id="{84D55DE1-E387-40B9-12A6-BE9BF8A7B9A3}"/>
                </a:ext>
              </a:extLst>
            </p:cNvPr>
            <p:cNvSpPr txBox="1"/>
            <p:nvPr/>
          </p:nvSpPr>
          <p:spPr>
            <a:xfrm>
              <a:off x="10609037" y="4722188"/>
              <a:ext cx="1007970" cy="300083"/>
            </a:xfrm>
            <a:prstGeom prst="rect">
              <a:avLst/>
            </a:prstGeom>
            <a:noFill/>
          </p:spPr>
          <p:txBody>
            <a:bodyPr wrap="none" rtlCol="0" anchor="ctr">
              <a:spAutoFit/>
            </a:bodyPr>
            <a:lstStyle/>
            <a:p>
              <a:pPr algn="ctr"/>
              <a:r>
                <a:rPr lang="en-IN" sz="700">
                  <a:ln/>
                  <a:solidFill>
                    <a:srgbClr val="7C3AED"/>
                  </a:solidFill>
                  <a:latin typeface="Arial"/>
                  <a:cs typeface="Arial"/>
                  <a:sym typeface="Arial"/>
                  <a:rtl val="0"/>
                </a:rPr>
                <a:t>mMTC Slice</a:t>
              </a:r>
            </a:p>
          </p:txBody>
        </p:sp>
        <p:sp>
          <p:nvSpPr>
            <p:cNvPr id="76" name="TextBox 75">
              <a:extLst>
                <a:ext uri="{FF2B5EF4-FFF2-40B4-BE49-F238E27FC236}">
                  <a16:creationId xmlns:a16="http://schemas.microsoft.com/office/drawing/2014/main" id="{9213F9C2-1A38-938A-D0FF-FE599B82BF6C}"/>
                </a:ext>
              </a:extLst>
            </p:cNvPr>
            <p:cNvSpPr txBox="1"/>
            <p:nvPr/>
          </p:nvSpPr>
          <p:spPr>
            <a:xfrm>
              <a:off x="12187623" y="5004668"/>
              <a:ext cx="2332851" cy="415499"/>
            </a:xfrm>
            <a:prstGeom prst="rect">
              <a:avLst/>
            </a:prstGeom>
            <a:noFill/>
          </p:spPr>
          <p:txBody>
            <a:bodyPr wrap="none" rtlCol="0" anchor="ctr">
              <a:spAutoFit/>
            </a:bodyPr>
            <a:lstStyle/>
            <a:p>
              <a:pPr algn="ctr"/>
              <a:r>
                <a:rPr lang="en-IN" sz="1200" b="1">
                  <a:ln/>
                  <a:solidFill>
                    <a:srgbClr val="34D399"/>
                  </a:solidFill>
                  <a:latin typeface="Arial"/>
                  <a:cs typeface="Arial"/>
                  <a:sym typeface="Arial"/>
                  <a:rtl val="0"/>
                </a:rPr>
                <a:t>Diverse Use Cases</a:t>
              </a:r>
            </a:p>
          </p:txBody>
        </p:sp>
        <p:grpSp>
          <p:nvGrpSpPr>
            <p:cNvPr id="77" name="Graphic 6">
              <a:extLst>
                <a:ext uri="{FF2B5EF4-FFF2-40B4-BE49-F238E27FC236}">
                  <a16:creationId xmlns:a16="http://schemas.microsoft.com/office/drawing/2014/main" id="{E45782F8-3A40-6254-8BBD-B0BFFFBFF1F1}"/>
                </a:ext>
              </a:extLst>
            </p:cNvPr>
            <p:cNvGrpSpPr/>
            <p:nvPr/>
          </p:nvGrpSpPr>
          <p:grpSpPr>
            <a:xfrm>
              <a:off x="10200322" y="5603081"/>
              <a:ext cx="733425" cy="679348"/>
              <a:chOff x="10200322" y="5603081"/>
              <a:chExt cx="733425" cy="679348"/>
            </a:xfrm>
          </p:grpSpPr>
          <p:sp>
            <p:nvSpPr>
              <p:cNvPr id="78" name="Freeform: Shape 77">
                <a:extLst>
                  <a:ext uri="{FF2B5EF4-FFF2-40B4-BE49-F238E27FC236}">
                    <a16:creationId xmlns:a16="http://schemas.microsoft.com/office/drawing/2014/main" id="{EB99F02A-96C2-3F52-AD53-89AA8AF79BBF}"/>
                  </a:ext>
                </a:extLst>
              </p:cNvPr>
              <p:cNvSpPr/>
              <p:nvPr/>
            </p:nvSpPr>
            <p:spPr>
              <a:xfrm>
                <a:off x="10200322" y="5603081"/>
                <a:ext cx="733425" cy="385762"/>
              </a:xfrm>
              <a:custGeom>
                <a:avLst/>
                <a:gdLst>
                  <a:gd name="connsiteX0" fmla="*/ 734115 w 733425"/>
                  <a:gd name="connsiteY0" fmla="*/ 193291 h 385762"/>
                  <a:gd name="connsiteX1" fmla="*/ 367403 w 733425"/>
                  <a:gd name="connsiteY1" fmla="*/ 386173 h 385762"/>
                  <a:gd name="connsiteX2" fmla="*/ 690 w 733425"/>
                  <a:gd name="connsiteY2" fmla="*/ 193291 h 385762"/>
                  <a:gd name="connsiteX3" fmla="*/ 367403 w 733425"/>
                  <a:gd name="connsiteY3" fmla="*/ 410 h 385762"/>
                  <a:gd name="connsiteX4" fmla="*/ 734115 w 733425"/>
                  <a:gd name="connsiteY4" fmla="*/ 193291 h 38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425" h="385762">
                    <a:moveTo>
                      <a:pt x="734115" y="193291"/>
                    </a:moveTo>
                    <a:cubicBezTo>
                      <a:pt x="734115" y="299817"/>
                      <a:pt x="569932" y="386173"/>
                      <a:pt x="367403" y="386173"/>
                    </a:cubicBezTo>
                    <a:cubicBezTo>
                      <a:pt x="164873" y="386173"/>
                      <a:pt x="690" y="299817"/>
                      <a:pt x="690" y="193291"/>
                    </a:cubicBezTo>
                    <a:cubicBezTo>
                      <a:pt x="690" y="86766"/>
                      <a:pt x="164873" y="410"/>
                      <a:pt x="367403" y="410"/>
                    </a:cubicBezTo>
                    <a:cubicBezTo>
                      <a:pt x="569932" y="410"/>
                      <a:pt x="734115" y="86766"/>
                      <a:pt x="734115" y="193291"/>
                    </a:cubicBezTo>
                    <a:close/>
                  </a:path>
                </a:pathLst>
              </a:custGeom>
              <a:solidFill>
                <a:srgbClr val="10B981"/>
              </a:solidFill>
              <a:ln w="14669" cap="flat">
                <a:noFill/>
                <a:prstDash val="solid"/>
                <a:miter/>
              </a:ln>
            </p:spPr>
            <p:txBody>
              <a:bodyPr rtlCol="0" anchor="ctr"/>
              <a:lstStyle/>
              <a:p>
                <a:pPr algn="ctr"/>
                <a:endParaRPr lang="en-IN" sz="1867"/>
              </a:p>
            </p:txBody>
          </p:sp>
          <p:sp>
            <p:nvSpPr>
              <p:cNvPr id="79" name="Freeform: Shape 78">
                <a:extLst>
                  <a:ext uri="{FF2B5EF4-FFF2-40B4-BE49-F238E27FC236}">
                    <a16:creationId xmlns:a16="http://schemas.microsoft.com/office/drawing/2014/main" id="{9A1D9D02-5424-16B8-2E8A-E11BF7B62CA7}"/>
                  </a:ext>
                </a:extLst>
              </p:cNvPr>
              <p:cNvSpPr/>
              <p:nvPr/>
            </p:nvSpPr>
            <p:spPr>
              <a:xfrm>
                <a:off x="10347007" y="5667375"/>
                <a:ext cx="146685" cy="128587"/>
              </a:xfrm>
              <a:custGeom>
                <a:avLst/>
                <a:gdLst>
                  <a:gd name="connsiteX0" fmla="*/ 147375 w 146685"/>
                  <a:gd name="connsiteY0" fmla="*/ 64704 h 128587"/>
                  <a:gd name="connsiteX1" fmla="*/ 74033 w 146685"/>
                  <a:gd name="connsiteY1" fmla="*/ 128998 h 128587"/>
                  <a:gd name="connsiteX2" fmla="*/ 690 w 146685"/>
                  <a:gd name="connsiteY2" fmla="*/ 64704 h 128587"/>
                  <a:gd name="connsiteX3" fmla="*/ 74033 w 146685"/>
                  <a:gd name="connsiteY3" fmla="*/ 410 h 128587"/>
                  <a:gd name="connsiteX4" fmla="*/ 147375 w 146685"/>
                  <a:gd name="connsiteY4" fmla="*/ 64704 h 128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 h="128587">
                    <a:moveTo>
                      <a:pt x="147375" y="64704"/>
                    </a:moveTo>
                    <a:cubicBezTo>
                      <a:pt x="147375" y="100212"/>
                      <a:pt x="114538" y="128998"/>
                      <a:pt x="74033" y="128998"/>
                    </a:cubicBezTo>
                    <a:cubicBezTo>
                      <a:pt x="33527" y="128998"/>
                      <a:pt x="690" y="100212"/>
                      <a:pt x="690" y="64704"/>
                    </a:cubicBezTo>
                    <a:cubicBezTo>
                      <a:pt x="690" y="29195"/>
                      <a:pt x="33527" y="410"/>
                      <a:pt x="74033" y="410"/>
                    </a:cubicBezTo>
                    <a:cubicBezTo>
                      <a:pt x="114538" y="410"/>
                      <a:pt x="147375" y="29195"/>
                      <a:pt x="147375" y="64704"/>
                    </a:cubicBezTo>
                    <a:close/>
                  </a:path>
                </a:pathLst>
              </a:custGeom>
              <a:solidFill>
                <a:srgbClr val="FFFFFF"/>
              </a:solidFill>
              <a:ln w="14669" cap="flat">
                <a:noFill/>
                <a:prstDash val="solid"/>
                <a:miter/>
              </a:ln>
            </p:spPr>
            <p:txBody>
              <a:bodyPr rtlCol="0" anchor="ctr"/>
              <a:lstStyle/>
              <a:p>
                <a:pPr algn="ctr"/>
                <a:endParaRPr lang="en-IN" sz="1867"/>
              </a:p>
            </p:txBody>
          </p:sp>
          <p:sp>
            <p:nvSpPr>
              <p:cNvPr id="80" name="Freeform: Shape 79">
                <a:extLst>
                  <a:ext uri="{FF2B5EF4-FFF2-40B4-BE49-F238E27FC236}">
                    <a16:creationId xmlns:a16="http://schemas.microsoft.com/office/drawing/2014/main" id="{63A77DAE-FF73-0264-759A-E3862D813078}"/>
                  </a:ext>
                </a:extLst>
              </p:cNvPr>
              <p:cNvSpPr/>
              <p:nvPr/>
            </p:nvSpPr>
            <p:spPr>
              <a:xfrm>
                <a:off x="10640377" y="5667375"/>
                <a:ext cx="146685" cy="128587"/>
              </a:xfrm>
              <a:custGeom>
                <a:avLst/>
                <a:gdLst>
                  <a:gd name="connsiteX0" fmla="*/ 147375 w 146685"/>
                  <a:gd name="connsiteY0" fmla="*/ 64704 h 128587"/>
                  <a:gd name="connsiteX1" fmla="*/ 74033 w 146685"/>
                  <a:gd name="connsiteY1" fmla="*/ 128998 h 128587"/>
                  <a:gd name="connsiteX2" fmla="*/ 690 w 146685"/>
                  <a:gd name="connsiteY2" fmla="*/ 64704 h 128587"/>
                  <a:gd name="connsiteX3" fmla="*/ 74033 w 146685"/>
                  <a:gd name="connsiteY3" fmla="*/ 410 h 128587"/>
                  <a:gd name="connsiteX4" fmla="*/ 147375 w 146685"/>
                  <a:gd name="connsiteY4" fmla="*/ 64704 h 128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 h="128587">
                    <a:moveTo>
                      <a:pt x="147375" y="64704"/>
                    </a:moveTo>
                    <a:cubicBezTo>
                      <a:pt x="147375" y="100212"/>
                      <a:pt x="114538" y="128998"/>
                      <a:pt x="74033" y="128998"/>
                    </a:cubicBezTo>
                    <a:cubicBezTo>
                      <a:pt x="33527" y="128998"/>
                      <a:pt x="690" y="100212"/>
                      <a:pt x="690" y="64704"/>
                    </a:cubicBezTo>
                    <a:cubicBezTo>
                      <a:pt x="690" y="29195"/>
                      <a:pt x="33527" y="410"/>
                      <a:pt x="74033" y="410"/>
                    </a:cubicBezTo>
                    <a:cubicBezTo>
                      <a:pt x="114538" y="410"/>
                      <a:pt x="147375" y="29195"/>
                      <a:pt x="147375" y="64704"/>
                    </a:cubicBezTo>
                    <a:close/>
                  </a:path>
                </a:pathLst>
              </a:custGeom>
              <a:solidFill>
                <a:srgbClr val="FFFFFF"/>
              </a:solidFill>
              <a:ln w="14669" cap="flat">
                <a:noFill/>
                <a:prstDash val="solid"/>
                <a:miter/>
              </a:ln>
            </p:spPr>
            <p:txBody>
              <a:bodyPr rtlCol="0" anchor="ctr"/>
              <a:lstStyle/>
              <a:p>
                <a:pPr algn="ctr"/>
                <a:endParaRPr lang="en-IN" sz="1867"/>
              </a:p>
            </p:txBody>
          </p:sp>
          <p:sp>
            <p:nvSpPr>
              <p:cNvPr id="81" name="TextBox 80">
                <a:extLst>
                  <a:ext uri="{FF2B5EF4-FFF2-40B4-BE49-F238E27FC236}">
                    <a16:creationId xmlns:a16="http://schemas.microsoft.com/office/drawing/2014/main" id="{E07FA6A8-9217-40B2-C8D2-671213FD6404}"/>
                  </a:ext>
                </a:extLst>
              </p:cNvPr>
              <p:cNvSpPr txBox="1"/>
              <p:nvPr/>
            </p:nvSpPr>
            <p:spPr>
              <a:xfrm>
                <a:off x="10224154" y="5982346"/>
                <a:ext cx="685766" cy="300083"/>
              </a:xfrm>
              <a:prstGeom prst="rect">
                <a:avLst/>
              </a:prstGeom>
              <a:noFill/>
            </p:spPr>
            <p:txBody>
              <a:bodyPr wrap="none" rtlCol="0" anchor="ctr">
                <a:spAutoFit/>
              </a:bodyPr>
              <a:lstStyle/>
              <a:p>
                <a:pPr algn="ctr"/>
                <a:r>
                  <a:rPr lang="en-IN" sz="700">
                    <a:ln/>
                    <a:solidFill>
                      <a:srgbClr val="E5E7EB"/>
                    </a:solidFill>
                    <a:latin typeface="Arial"/>
                    <a:cs typeface="Arial"/>
                    <a:sym typeface="Arial"/>
                    <a:rtl val="0"/>
                  </a:rPr>
                  <a:t>VR/AR</a:t>
                </a:r>
              </a:p>
            </p:txBody>
          </p:sp>
        </p:grpSp>
        <p:grpSp>
          <p:nvGrpSpPr>
            <p:cNvPr id="82" name="Graphic 6">
              <a:extLst>
                <a:ext uri="{FF2B5EF4-FFF2-40B4-BE49-F238E27FC236}">
                  <a16:creationId xmlns:a16="http://schemas.microsoft.com/office/drawing/2014/main" id="{EA5901BA-BC4C-9E83-6FCA-594342C3166C}"/>
                </a:ext>
              </a:extLst>
            </p:cNvPr>
            <p:cNvGrpSpPr/>
            <p:nvPr/>
          </p:nvGrpSpPr>
          <p:grpSpPr>
            <a:xfrm>
              <a:off x="11374955" y="5418793"/>
              <a:ext cx="808395" cy="634344"/>
              <a:chOff x="11374955" y="5418793"/>
              <a:chExt cx="808395" cy="634344"/>
            </a:xfrm>
          </p:grpSpPr>
          <p:sp>
            <p:nvSpPr>
              <p:cNvPr id="83" name="Freeform: Shape 82">
                <a:extLst>
                  <a:ext uri="{FF2B5EF4-FFF2-40B4-BE49-F238E27FC236}">
                    <a16:creationId xmlns:a16="http://schemas.microsoft.com/office/drawing/2014/main" id="{90601227-2FC4-7530-793C-F05A0C95921B}"/>
                  </a:ext>
                </a:extLst>
              </p:cNvPr>
              <p:cNvSpPr/>
              <p:nvPr/>
            </p:nvSpPr>
            <p:spPr>
              <a:xfrm>
                <a:off x="11447145" y="5731668"/>
                <a:ext cx="586740" cy="257175"/>
              </a:xfrm>
              <a:custGeom>
                <a:avLst/>
                <a:gdLst>
                  <a:gd name="connsiteX0" fmla="*/ 440825 w 586740"/>
                  <a:gd name="connsiteY0" fmla="*/ 410 h 257175"/>
                  <a:gd name="connsiteX1" fmla="*/ 587510 w 586740"/>
                  <a:gd name="connsiteY1" fmla="*/ 410 h 257175"/>
                  <a:gd name="connsiteX2" fmla="*/ 587510 w 586740"/>
                  <a:gd name="connsiteY2" fmla="*/ 257585 h 257175"/>
                  <a:gd name="connsiteX3" fmla="*/ 440825 w 586740"/>
                  <a:gd name="connsiteY3" fmla="*/ 257585 h 257175"/>
                  <a:gd name="connsiteX4" fmla="*/ 147455 w 586740"/>
                  <a:gd name="connsiteY4" fmla="*/ 257585 h 257175"/>
                  <a:gd name="connsiteX5" fmla="*/ 770 w 586740"/>
                  <a:gd name="connsiteY5" fmla="*/ 257585 h 257175"/>
                  <a:gd name="connsiteX6" fmla="*/ 770 w 586740"/>
                  <a:gd name="connsiteY6" fmla="*/ 410 h 257175"/>
                  <a:gd name="connsiteX7" fmla="*/ 147455 w 586740"/>
                  <a:gd name="connsiteY7" fmla="*/ 41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740" h="257175">
                    <a:moveTo>
                      <a:pt x="440825" y="410"/>
                    </a:moveTo>
                    <a:cubicBezTo>
                      <a:pt x="521837" y="410"/>
                      <a:pt x="587510" y="410"/>
                      <a:pt x="587510" y="410"/>
                    </a:cubicBezTo>
                    <a:lnTo>
                      <a:pt x="587510" y="257585"/>
                    </a:lnTo>
                    <a:cubicBezTo>
                      <a:pt x="587510" y="257585"/>
                      <a:pt x="521837" y="257585"/>
                      <a:pt x="440825" y="257585"/>
                    </a:cubicBezTo>
                    <a:lnTo>
                      <a:pt x="147455" y="257585"/>
                    </a:lnTo>
                    <a:cubicBezTo>
                      <a:pt x="66443" y="257585"/>
                      <a:pt x="770" y="257585"/>
                      <a:pt x="770" y="257585"/>
                    </a:cubicBezTo>
                    <a:lnTo>
                      <a:pt x="770" y="410"/>
                    </a:lnTo>
                    <a:cubicBezTo>
                      <a:pt x="770" y="410"/>
                      <a:pt x="66443" y="410"/>
                      <a:pt x="147455" y="410"/>
                    </a:cubicBezTo>
                    <a:close/>
                  </a:path>
                </a:pathLst>
              </a:custGeom>
              <a:solidFill>
                <a:srgbClr val="10B981"/>
              </a:solidFill>
              <a:ln w="14669" cap="flat">
                <a:noFill/>
                <a:prstDash val="solid"/>
                <a:miter/>
              </a:ln>
            </p:spPr>
            <p:txBody>
              <a:bodyPr rtlCol="0" anchor="ctr"/>
              <a:lstStyle/>
              <a:p>
                <a:pPr algn="ctr"/>
                <a:endParaRPr lang="en-IN" sz="1867"/>
              </a:p>
            </p:txBody>
          </p:sp>
          <p:sp>
            <p:nvSpPr>
              <p:cNvPr id="84" name="Freeform: Shape 83">
                <a:extLst>
                  <a:ext uri="{FF2B5EF4-FFF2-40B4-BE49-F238E27FC236}">
                    <a16:creationId xmlns:a16="http://schemas.microsoft.com/office/drawing/2014/main" id="{F9436807-7B28-7DB1-2FF0-C758199D0216}"/>
                  </a:ext>
                </a:extLst>
              </p:cNvPr>
              <p:cNvSpPr/>
              <p:nvPr/>
            </p:nvSpPr>
            <p:spPr>
              <a:xfrm>
                <a:off x="11491150" y="5924550"/>
                <a:ext cx="146685" cy="128587"/>
              </a:xfrm>
              <a:custGeom>
                <a:avLst/>
                <a:gdLst>
                  <a:gd name="connsiteX0" fmla="*/ 147455 w 146685"/>
                  <a:gd name="connsiteY0" fmla="*/ 64704 h 128587"/>
                  <a:gd name="connsiteX1" fmla="*/ 74113 w 146685"/>
                  <a:gd name="connsiteY1" fmla="*/ 128998 h 128587"/>
                  <a:gd name="connsiteX2" fmla="*/ 770 w 146685"/>
                  <a:gd name="connsiteY2" fmla="*/ 64704 h 128587"/>
                  <a:gd name="connsiteX3" fmla="*/ 74113 w 146685"/>
                  <a:gd name="connsiteY3" fmla="*/ 410 h 128587"/>
                  <a:gd name="connsiteX4" fmla="*/ 147455 w 146685"/>
                  <a:gd name="connsiteY4" fmla="*/ 64704 h 128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 h="128587">
                    <a:moveTo>
                      <a:pt x="147455" y="64704"/>
                    </a:moveTo>
                    <a:cubicBezTo>
                      <a:pt x="147455" y="100212"/>
                      <a:pt x="114618" y="128998"/>
                      <a:pt x="74113" y="128998"/>
                    </a:cubicBezTo>
                    <a:cubicBezTo>
                      <a:pt x="33607" y="128998"/>
                      <a:pt x="770" y="100212"/>
                      <a:pt x="770" y="64704"/>
                    </a:cubicBezTo>
                    <a:cubicBezTo>
                      <a:pt x="770" y="29195"/>
                      <a:pt x="33607" y="410"/>
                      <a:pt x="74113" y="410"/>
                    </a:cubicBezTo>
                    <a:cubicBezTo>
                      <a:pt x="114618" y="410"/>
                      <a:pt x="147455" y="29195"/>
                      <a:pt x="147455" y="64704"/>
                    </a:cubicBezTo>
                    <a:close/>
                  </a:path>
                </a:pathLst>
              </a:custGeom>
              <a:solidFill>
                <a:srgbClr val="374151"/>
              </a:solidFill>
              <a:ln w="14669" cap="flat">
                <a:noFill/>
                <a:prstDash val="solid"/>
                <a:miter/>
              </a:ln>
            </p:spPr>
            <p:txBody>
              <a:bodyPr rtlCol="0" anchor="ctr"/>
              <a:lstStyle/>
              <a:p>
                <a:pPr algn="ctr"/>
                <a:endParaRPr lang="en-IN" sz="1867"/>
              </a:p>
            </p:txBody>
          </p:sp>
          <p:sp>
            <p:nvSpPr>
              <p:cNvPr id="85" name="Freeform: Shape 84">
                <a:extLst>
                  <a:ext uri="{FF2B5EF4-FFF2-40B4-BE49-F238E27FC236}">
                    <a16:creationId xmlns:a16="http://schemas.microsoft.com/office/drawing/2014/main" id="{573D0D14-D8E3-07D1-8856-E75947E8D749}"/>
                  </a:ext>
                </a:extLst>
              </p:cNvPr>
              <p:cNvSpPr/>
              <p:nvPr/>
            </p:nvSpPr>
            <p:spPr>
              <a:xfrm>
                <a:off x="11843194" y="5924550"/>
                <a:ext cx="146685" cy="128587"/>
              </a:xfrm>
              <a:custGeom>
                <a:avLst/>
                <a:gdLst>
                  <a:gd name="connsiteX0" fmla="*/ 147455 w 146685"/>
                  <a:gd name="connsiteY0" fmla="*/ 64704 h 128587"/>
                  <a:gd name="connsiteX1" fmla="*/ 74113 w 146685"/>
                  <a:gd name="connsiteY1" fmla="*/ 128998 h 128587"/>
                  <a:gd name="connsiteX2" fmla="*/ 770 w 146685"/>
                  <a:gd name="connsiteY2" fmla="*/ 64704 h 128587"/>
                  <a:gd name="connsiteX3" fmla="*/ 74113 w 146685"/>
                  <a:gd name="connsiteY3" fmla="*/ 410 h 128587"/>
                  <a:gd name="connsiteX4" fmla="*/ 147455 w 146685"/>
                  <a:gd name="connsiteY4" fmla="*/ 64704 h 128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 h="128587">
                    <a:moveTo>
                      <a:pt x="147455" y="64704"/>
                    </a:moveTo>
                    <a:cubicBezTo>
                      <a:pt x="147455" y="100212"/>
                      <a:pt x="114618" y="128998"/>
                      <a:pt x="74113" y="128998"/>
                    </a:cubicBezTo>
                    <a:cubicBezTo>
                      <a:pt x="33607" y="128998"/>
                      <a:pt x="770" y="100212"/>
                      <a:pt x="770" y="64704"/>
                    </a:cubicBezTo>
                    <a:cubicBezTo>
                      <a:pt x="770" y="29195"/>
                      <a:pt x="33607" y="410"/>
                      <a:pt x="74113" y="410"/>
                    </a:cubicBezTo>
                    <a:cubicBezTo>
                      <a:pt x="114618" y="410"/>
                      <a:pt x="147455" y="29195"/>
                      <a:pt x="147455" y="64704"/>
                    </a:cubicBezTo>
                    <a:close/>
                  </a:path>
                </a:pathLst>
              </a:custGeom>
              <a:solidFill>
                <a:srgbClr val="374151"/>
              </a:solidFill>
              <a:ln w="14669" cap="flat">
                <a:noFill/>
                <a:prstDash val="solid"/>
                <a:miter/>
              </a:ln>
            </p:spPr>
            <p:txBody>
              <a:bodyPr rtlCol="0" anchor="ctr"/>
              <a:lstStyle/>
              <a:p>
                <a:pPr algn="ctr"/>
                <a:endParaRPr lang="en-IN" sz="1867"/>
              </a:p>
            </p:txBody>
          </p:sp>
          <p:sp>
            <p:nvSpPr>
              <p:cNvPr id="86" name="TextBox 85">
                <a:extLst>
                  <a:ext uri="{FF2B5EF4-FFF2-40B4-BE49-F238E27FC236}">
                    <a16:creationId xmlns:a16="http://schemas.microsoft.com/office/drawing/2014/main" id="{6555FEB6-2A4B-378B-EDBB-7C6BD5B6B8EE}"/>
                  </a:ext>
                </a:extLst>
              </p:cNvPr>
              <p:cNvSpPr txBox="1"/>
              <p:nvPr/>
            </p:nvSpPr>
            <p:spPr>
              <a:xfrm>
                <a:off x="11374955" y="5418793"/>
                <a:ext cx="808395" cy="300083"/>
              </a:xfrm>
              <a:prstGeom prst="rect">
                <a:avLst/>
              </a:prstGeom>
              <a:noFill/>
            </p:spPr>
            <p:txBody>
              <a:bodyPr wrap="none" rtlCol="0" anchor="ctr">
                <a:spAutoFit/>
              </a:bodyPr>
              <a:lstStyle/>
              <a:p>
                <a:pPr algn="ctr"/>
                <a:r>
                  <a:rPr lang="en-IN" sz="700" dirty="0">
                    <a:ln/>
                    <a:solidFill>
                      <a:srgbClr val="E5E7EB"/>
                    </a:solidFill>
                    <a:latin typeface="Arial"/>
                    <a:cs typeface="Arial"/>
                    <a:sym typeface="Arial"/>
                    <a:rtl val="0"/>
                  </a:rPr>
                  <a:t>Auto Car</a:t>
                </a:r>
              </a:p>
            </p:txBody>
          </p:sp>
        </p:grpSp>
        <p:grpSp>
          <p:nvGrpSpPr>
            <p:cNvPr id="87" name="Graphic 6">
              <a:extLst>
                <a:ext uri="{FF2B5EF4-FFF2-40B4-BE49-F238E27FC236}">
                  <a16:creationId xmlns:a16="http://schemas.microsoft.com/office/drawing/2014/main" id="{24EF5F09-D854-CD88-0261-4D1409378B70}"/>
                </a:ext>
              </a:extLst>
            </p:cNvPr>
            <p:cNvGrpSpPr/>
            <p:nvPr/>
          </p:nvGrpSpPr>
          <p:grpSpPr>
            <a:xfrm>
              <a:off x="12510357" y="5283565"/>
              <a:ext cx="757900" cy="808148"/>
              <a:chOff x="12510357" y="5283565"/>
              <a:chExt cx="757900" cy="808148"/>
            </a:xfrm>
          </p:grpSpPr>
          <p:sp>
            <p:nvSpPr>
              <p:cNvPr id="88" name="Freeform: Shape 87">
                <a:extLst>
                  <a:ext uri="{FF2B5EF4-FFF2-40B4-BE49-F238E27FC236}">
                    <a16:creationId xmlns:a16="http://schemas.microsoft.com/office/drawing/2014/main" id="{7B38114F-8C48-782B-F9B0-3DDC7825268B}"/>
                  </a:ext>
                </a:extLst>
              </p:cNvPr>
              <p:cNvSpPr/>
              <p:nvPr/>
            </p:nvSpPr>
            <p:spPr>
              <a:xfrm>
                <a:off x="12767310" y="5538787"/>
                <a:ext cx="220027" cy="192881"/>
              </a:xfrm>
              <a:custGeom>
                <a:avLst/>
                <a:gdLst>
                  <a:gd name="connsiteX0" fmla="*/ 176872 w 220027"/>
                  <a:gd name="connsiteY0" fmla="*/ 410 h 192881"/>
                  <a:gd name="connsiteX1" fmla="*/ 220878 w 220027"/>
                  <a:gd name="connsiteY1" fmla="*/ 410 h 192881"/>
                  <a:gd name="connsiteX2" fmla="*/ 220878 w 220027"/>
                  <a:gd name="connsiteY2" fmla="*/ 193291 h 192881"/>
                  <a:gd name="connsiteX3" fmla="*/ 176872 w 220027"/>
                  <a:gd name="connsiteY3" fmla="*/ 193291 h 192881"/>
                  <a:gd name="connsiteX4" fmla="*/ 44856 w 220027"/>
                  <a:gd name="connsiteY4" fmla="*/ 193291 h 192881"/>
                  <a:gd name="connsiteX5" fmla="*/ 850 w 220027"/>
                  <a:gd name="connsiteY5" fmla="*/ 193291 h 192881"/>
                  <a:gd name="connsiteX6" fmla="*/ 850 w 220027"/>
                  <a:gd name="connsiteY6" fmla="*/ 410 h 192881"/>
                  <a:gd name="connsiteX7" fmla="*/ 44856 w 220027"/>
                  <a:gd name="connsiteY7" fmla="*/ 410 h 19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 h="192881">
                    <a:moveTo>
                      <a:pt x="176872" y="410"/>
                    </a:moveTo>
                    <a:cubicBezTo>
                      <a:pt x="201176" y="410"/>
                      <a:pt x="220878" y="410"/>
                      <a:pt x="220878" y="410"/>
                    </a:cubicBezTo>
                    <a:lnTo>
                      <a:pt x="220878" y="193291"/>
                    </a:lnTo>
                    <a:cubicBezTo>
                      <a:pt x="220878" y="193291"/>
                      <a:pt x="201176" y="193291"/>
                      <a:pt x="176872" y="193291"/>
                    </a:cubicBezTo>
                    <a:lnTo>
                      <a:pt x="44856" y="193291"/>
                    </a:lnTo>
                    <a:cubicBezTo>
                      <a:pt x="20552" y="193291"/>
                      <a:pt x="850" y="193291"/>
                      <a:pt x="850" y="193291"/>
                    </a:cubicBezTo>
                    <a:lnTo>
                      <a:pt x="850" y="410"/>
                    </a:lnTo>
                    <a:cubicBezTo>
                      <a:pt x="850" y="410"/>
                      <a:pt x="20552" y="410"/>
                      <a:pt x="44856" y="410"/>
                    </a:cubicBezTo>
                    <a:close/>
                  </a:path>
                </a:pathLst>
              </a:custGeom>
              <a:solidFill>
                <a:srgbClr val="DC2626"/>
              </a:solidFill>
              <a:ln w="14669" cap="flat">
                <a:noFill/>
                <a:prstDash val="solid"/>
                <a:miter/>
              </a:ln>
            </p:spPr>
            <p:txBody>
              <a:bodyPr rtlCol="0" anchor="ctr"/>
              <a:lstStyle/>
              <a:p>
                <a:pPr algn="ctr"/>
                <a:endParaRPr lang="en-IN" sz="1867"/>
              </a:p>
            </p:txBody>
          </p:sp>
          <p:sp>
            <p:nvSpPr>
              <p:cNvPr id="89" name="Freeform: Shape 88">
                <a:extLst>
                  <a:ext uri="{FF2B5EF4-FFF2-40B4-BE49-F238E27FC236}">
                    <a16:creationId xmlns:a16="http://schemas.microsoft.com/office/drawing/2014/main" id="{454AAD18-6183-5BFB-21F0-4476CE869304}"/>
                  </a:ext>
                </a:extLst>
              </p:cNvPr>
              <p:cNvSpPr/>
              <p:nvPr/>
            </p:nvSpPr>
            <p:spPr>
              <a:xfrm>
                <a:off x="12693967" y="5731668"/>
                <a:ext cx="366712" cy="257175"/>
              </a:xfrm>
              <a:custGeom>
                <a:avLst/>
                <a:gdLst>
                  <a:gd name="connsiteX0" fmla="*/ 294220 w 366712"/>
                  <a:gd name="connsiteY0" fmla="*/ 410 h 257175"/>
                  <a:gd name="connsiteX1" fmla="*/ 367563 w 366712"/>
                  <a:gd name="connsiteY1" fmla="*/ 410 h 257175"/>
                  <a:gd name="connsiteX2" fmla="*/ 367563 w 366712"/>
                  <a:gd name="connsiteY2" fmla="*/ 257585 h 257175"/>
                  <a:gd name="connsiteX3" fmla="*/ 294220 w 366712"/>
                  <a:gd name="connsiteY3" fmla="*/ 257585 h 257175"/>
                  <a:gd name="connsiteX4" fmla="*/ 74193 w 366712"/>
                  <a:gd name="connsiteY4" fmla="*/ 257585 h 257175"/>
                  <a:gd name="connsiteX5" fmla="*/ 850 w 366712"/>
                  <a:gd name="connsiteY5" fmla="*/ 257585 h 257175"/>
                  <a:gd name="connsiteX6" fmla="*/ 850 w 366712"/>
                  <a:gd name="connsiteY6" fmla="*/ 410 h 257175"/>
                  <a:gd name="connsiteX7" fmla="*/ 74193 w 366712"/>
                  <a:gd name="connsiteY7" fmla="*/ 41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712" h="257175">
                    <a:moveTo>
                      <a:pt x="294220" y="410"/>
                    </a:moveTo>
                    <a:cubicBezTo>
                      <a:pt x="334726" y="410"/>
                      <a:pt x="367563" y="410"/>
                      <a:pt x="367563" y="410"/>
                    </a:cubicBezTo>
                    <a:lnTo>
                      <a:pt x="367563" y="257585"/>
                    </a:lnTo>
                    <a:cubicBezTo>
                      <a:pt x="367563" y="257585"/>
                      <a:pt x="334726" y="257585"/>
                      <a:pt x="294220" y="257585"/>
                    </a:cubicBezTo>
                    <a:lnTo>
                      <a:pt x="74193" y="257585"/>
                    </a:lnTo>
                    <a:cubicBezTo>
                      <a:pt x="33687" y="257585"/>
                      <a:pt x="850" y="257585"/>
                      <a:pt x="850" y="257585"/>
                    </a:cubicBezTo>
                    <a:lnTo>
                      <a:pt x="850" y="410"/>
                    </a:lnTo>
                    <a:cubicBezTo>
                      <a:pt x="850" y="410"/>
                      <a:pt x="33687" y="410"/>
                      <a:pt x="74193" y="410"/>
                    </a:cubicBezTo>
                    <a:close/>
                  </a:path>
                </a:pathLst>
              </a:custGeom>
              <a:solidFill>
                <a:srgbClr val="DC2626"/>
              </a:solidFill>
              <a:ln w="14669" cap="flat">
                <a:noFill/>
                <a:prstDash val="solid"/>
                <a:miter/>
              </a:ln>
            </p:spPr>
            <p:txBody>
              <a:bodyPr rtlCol="0" anchor="ctr"/>
              <a:lstStyle/>
              <a:p>
                <a:pPr algn="ctr"/>
                <a:endParaRPr lang="en-IN" sz="1867"/>
              </a:p>
            </p:txBody>
          </p:sp>
          <p:sp>
            <p:nvSpPr>
              <p:cNvPr id="90" name="Freeform: Shape 89">
                <a:extLst>
                  <a:ext uri="{FF2B5EF4-FFF2-40B4-BE49-F238E27FC236}">
                    <a16:creationId xmlns:a16="http://schemas.microsoft.com/office/drawing/2014/main" id="{259323FF-D82C-42A0-81CD-50215363E56D}"/>
                  </a:ext>
                </a:extLst>
              </p:cNvPr>
              <p:cNvSpPr/>
              <p:nvPr/>
            </p:nvSpPr>
            <p:spPr>
              <a:xfrm>
                <a:off x="12693967" y="6014561"/>
                <a:ext cx="88011" cy="77152"/>
              </a:xfrm>
              <a:custGeom>
                <a:avLst/>
                <a:gdLst>
                  <a:gd name="connsiteX0" fmla="*/ 88861 w 88011"/>
                  <a:gd name="connsiteY0" fmla="*/ 38986 h 77152"/>
                  <a:gd name="connsiteX1" fmla="*/ 44856 w 88011"/>
                  <a:gd name="connsiteY1" fmla="*/ 77563 h 77152"/>
                  <a:gd name="connsiteX2" fmla="*/ 850 w 88011"/>
                  <a:gd name="connsiteY2" fmla="*/ 38986 h 77152"/>
                  <a:gd name="connsiteX3" fmla="*/ 44856 w 88011"/>
                  <a:gd name="connsiteY3" fmla="*/ 410 h 77152"/>
                  <a:gd name="connsiteX4" fmla="*/ 88861 w 88011"/>
                  <a:gd name="connsiteY4" fmla="*/ 38986 h 7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11" h="77152">
                    <a:moveTo>
                      <a:pt x="88861" y="38986"/>
                    </a:moveTo>
                    <a:cubicBezTo>
                      <a:pt x="88861" y="60291"/>
                      <a:pt x="69159" y="77563"/>
                      <a:pt x="44856" y="77563"/>
                    </a:cubicBezTo>
                    <a:cubicBezTo>
                      <a:pt x="20552" y="77563"/>
                      <a:pt x="850" y="60291"/>
                      <a:pt x="850" y="38986"/>
                    </a:cubicBezTo>
                    <a:cubicBezTo>
                      <a:pt x="850" y="17681"/>
                      <a:pt x="20552" y="410"/>
                      <a:pt x="44856" y="410"/>
                    </a:cubicBezTo>
                    <a:cubicBezTo>
                      <a:pt x="69159" y="410"/>
                      <a:pt x="88861" y="17681"/>
                      <a:pt x="88861" y="38986"/>
                    </a:cubicBezTo>
                    <a:close/>
                  </a:path>
                </a:pathLst>
              </a:custGeom>
              <a:solidFill>
                <a:srgbClr val="374151"/>
              </a:solidFill>
              <a:ln w="14669" cap="flat">
                <a:noFill/>
                <a:prstDash val="solid"/>
                <a:miter/>
              </a:ln>
            </p:spPr>
            <p:txBody>
              <a:bodyPr rtlCol="0" anchor="ctr"/>
              <a:lstStyle/>
              <a:p>
                <a:pPr algn="ctr"/>
                <a:endParaRPr lang="en-IN" sz="1867"/>
              </a:p>
            </p:txBody>
          </p:sp>
          <p:sp>
            <p:nvSpPr>
              <p:cNvPr id="91" name="Freeform: Shape 90">
                <a:extLst>
                  <a:ext uri="{FF2B5EF4-FFF2-40B4-BE49-F238E27FC236}">
                    <a16:creationId xmlns:a16="http://schemas.microsoft.com/office/drawing/2014/main" id="{A00F49EB-E7D0-E788-573D-2AB0825B653A}"/>
                  </a:ext>
                </a:extLst>
              </p:cNvPr>
              <p:cNvSpPr/>
              <p:nvPr/>
            </p:nvSpPr>
            <p:spPr>
              <a:xfrm>
                <a:off x="12972669" y="6014561"/>
                <a:ext cx="88011" cy="77152"/>
              </a:xfrm>
              <a:custGeom>
                <a:avLst/>
                <a:gdLst>
                  <a:gd name="connsiteX0" fmla="*/ 88861 w 88011"/>
                  <a:gd name="connsiteY0" fmla="*/ 38986 h 77152"/>
                  <a:gd name="connsiteX1" fmla="*/ 44856 w 88011"/>
                  <a:gd name="connsiteY1" fmla="*/ 77563 h 77152"/>
                  <a:gd name="connsiteX2" fmla="*/ 850 w 88011"/>
                  <a:gd name="connsiteY2" fmla="*/ 38986 h 77152"/>
                  <a:gd name="connsiteX3" fmla="*/ 44856 w 88011"/>
                  <a:gd name="connsiteY3" fmla="*/ 410 h 77152"/>
                  <a:gd name="connsiteX4" fmla="*/ 88861 w 88011"/>
                  <a:gd name="connsiteY4" fmla="*/ 38986 h 7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11" h="77152">
                    <a:moveTo>
                      <a:pt x="88861" y="38986"/>
                    </a:moveTo>
                    <a:cubicBezTo>
                      <a:pt x="88861" y="60291"/>
                      <a:pt x="69159" y="77563"/>
                      <a:pt x="44856" y="77563"/>
                    </a:cubicBezTo>
                    <a:cubicBezTo>
                      <a:pt x="20552" y="77563"/>
                      <a:pt x="850" y="60291"/>
                      <a:pt x="850" y="38986"/>
                    </a:cubicBezTo>
                    <a:cubicBezTo>
                      <a:pt x="850" y="17681"/>
                      <a:pt x="20552" y="410"/>
                      <a:pt x="44856" y="410"/>
                    </a:cubicBezTo>
                    <a:cubicBezTo>
                      <a:pt x="69159" y="410"/>
                      <a:pt x="88861" y="17681"/>
                      <a:pt x="88861" y="38986"/>
                    </a:cubicBezTo>
                    <a:close/>
                  </a:path>
                </a:pathLst>
              </a:custGeom>
              <a:solidFill>
                <a:srgbClr val="374151"/>
              </a:solidFill>
              <a:ln w="14669" cap="flat">
                <a:noFill/>
                <a:prstDash val="solid"/>
                <a:miter/>
              </a:ln>
            </p:spPr>
            <p:txBody>
              <a:bodyPr rtlCol="0" anchor="ctr"/>
              <a:lstStyle/>
              <a:p>
                <a:pPr algn="ctr"/>
                <a:endParaRPr lang="en-IN" sz="1867"/>
              </a:p>
            </p:txBody>
          </p:sp>
          <p:sp>
            <p:nvSpPr>
              <p:cNvPr id="92" name="TextBox 91">
                <a:extLst>
                  <a:ext uri="{FF2B5EF4-FFF2-40B4-BE49-F238E27FC236}">
                    <a16:creationId xmlns:a16="http://schemas.microsoft.com/office/drawing/2014/main" id="{F466699D-073C-EE43-0E78-9CE0744FC677}"/>
                  </a:ext>
                </a:extLst>
              </p:cNvPr>
              <p:cNvSpPr txBox="1"/>
              <p:nvPr/>
            </p:nvSpPr>
            <p:spPr>
              <a:xfrm>
                <a:off x="12510357" y="5283565"/>
                <a:ext cx="757900" cy="300083"/>
              </a:xfrm>
              <a:prstGeom prst="rect">
                <a:avLst/>
              </a:prstGeom>
              <a:noFill/>
            </p:spPr>
            <p:txBody>
              <a:bodyPr wrap="none" rtlCol="0" anchor="ctr">
                <a:spAutoFit/>
              </a:bodyPr>
              <a:lstStyle/>
              <a:p>
                <a:pPr algn="ctr"/>
                <a:r>
                  <a:rPr lang="en-IN" sz="700" dirty="0">
                    <a:ln/>
                    <a:solidFill>
                      <a:srgbClr val="E5E7EB"/>
                    </a:solidFill>
                    <a:latin typeface="Arial"/>
                    <a:cs typeface="Arial"/>
                    <a:sym typeface="Arial"/>
                    <a:rtl val="0"/>
                  </a:rPr>
                  <a:t>Industry</a:t>
                </a:r>
              </a:p>
            </p:txBody>
          </p:sp>
        </p:grpSp>
        <p:grpSp>
          <p:nvGrpSpPr>
            <p:cNvPr id="93" name="Graphic 6">
              <a:extLst>
                <a:ext uri="{FF2B5EF4-FFF2-40B4-BE49-F238E27FC236}">
                  <a16:creationId xmlns:a16="http://schemas.microsoft.com/office/drawing/2014/main" id="{E0A6DA99-E117-9200-1E7D-EF67CA0DDA26}"/>
                </a:ext>
              </a:extLst>
            </p:cNvPr>
            <p:cNvGrpSpPr/>
            <p:nvPr/>
          </p:nvGrpSpPr>
          <p:grpSpPr>
            <a:xfrm>
              <a:off x="13778251" y="5603081"/>
              <a:ext cx="471764" cy="550760"/>
              <a:chOff x="13778251" y="5603081"/>
              <a:chExt cx="471764" cy="550760"/>
            </a:xfrm>
          </p:grpSpPr>
          <p:sp>
            <p:nvSpPr>
              <p:cNvPr id="94" name="Freeform: Shape 93">
                <a:extLst>
                  <a:ext uri="{FF2B5EF4-FFF2-40B4-BE49-F238E27FC236}">
                    <a16:creationId xmlns:a16="http://schemas.microsoft.com/office/drawing/2014/main" id="{7E78A199-37F6-AA8C-64F3-1CC272F6A12C}"/>
                  </a:ext>
                </a:extLst>
              </p:cNvPr>
              <p:cNvSpPr/>
              <p:nvPr/>
            </p:nvSpPr>
            <p:spPr>
              <a:xfrm>
                <a:off x="13867447" y="5603081"/>
                <a:ext cx="293370" cy="257175"/>
              </a:xfrm>
              <a:custGeom>
                <a:avLst/>
                <a:gdLst>
                  <a:gd name="connsiteX0" fmla="*/ 294300 w 293370"/>
                  <a:gd name="connsiteY0" fmla="*/ 128998 h 257175"/>
                  <a:gd name="connsiteX1" fmla="*/ 147615 w 293370"/>
                  <a:gd name="connsiteY1" fmla="*/ 257585 h 257175"/>
                  <a:gd name="connsiteX2" fmla="*/ 930 w 293370"/>
                  <a:gd name="connsiteY2" fmla="*/ 128998 h 257175"/>
                  <a:gd name="connsiteX3" fmla="*/ 147615 w 293370"/>
                  <a:gd name="connsiteY3" fmla="*/ 410 h 257175"/>
                  <a:gd name="connsiteX4" fmla="*/ 294300 w 293370"/>
                  <a:gd name="connsiteY4" fmla="*/ 128998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70" h="257175">
                    <a:moveTo>
                      <a:pt x="294300" y="128998"/>
                    </a:moveTo>
                    <a:cubicBezTo>
                      <a:pt x="294300" y="200014"/>
                      <a:pt x="228627" y="257585"/>
                      <a:pt x="147615" y="257585"/>
                    </a:cubicBezTo>
                    <a:cubicBezTo>
                      <a:pt x="66603" y="257585"/>
                      <a:pt x="930" y="200014"/>
                      <a:pt x="930" y="128998"/>
                    </a:cubicBezTo>
                    <a:cubicBezTo>
                      <a:pt x="930" y="57981"/>
                      <a:pt x="66603" y="410"/>
                      <a:pt x="147615" y="410"/>
                    </a:cubicBezTo>
                    <a:cubicBezTo>
                      <a:pt x="228627" y="410"/>
                      <a:pt x="294300" y="57981"/>
                      <a:pt x="294300" y="128998"/>
                    </a:cubicBezTo>
                    <a:close/>
                  </a:path>
                </a:pathLst>
              </a:custGeom>
              <a:solidFill>
                <a:srgbClr val="7C3AED"/>
              </a:solidFill>
              <a:ln w="14669" cap="flat">
                <a:noFill/>
                <a:prstDash val="solid"/>
                <a:miter/>
              </a:ln>
            </p:spPr>
            <p:txBody>
              <a:bodyPr rtlCol="0" anchor="ctr"/>
              <a:lstStyle/>
              <a:p>
                <a:pPr algn="ctr"/>
                <a:endParaRPr lang="en-IN" sz="1867"/>
              </a:p>
            </p:txBody>
          </p:sp>
          <p:sp>
            <p:nvSpPr>
              <p:cNvPr id="95" name="Freeform: Shape 94">
                <a:extLst>
                  <a:ext uri="{FF2B5EF4-FFF2-40B4-BE49-F238E27FC236}">
                    <a16:creationId xmlns:a16="http://schemas.microsoft.com/office/drawing/2014/main" id="{15C6B104-CB1E-7EC6-972A-AEFFDBCCF013}"/>
                  </a:ext>
                </a:extLst>
              </p:cNvPr>
              <p:cNvSpPr/>
              <p:nvPr/>
            </p:nvSpPr>
            <p:spPr>
              <a:xfrm>
                <a:off x="13940790" y="5667375"/>
                <a:ext cx="146685" cy="128587"/>
              </a:xfrm>
              <a:custGeom>
                <a:avLst/>
                <a:gdLst>
                  <a:gd name="connsiteX0" fmla="*/ 147615 w 146685"/>
                  <a:gd name="connsiteY0" fmla="*/ 64704 h 128587"/>
                  <a:gd name="connsiteX1" fmla="*/ 74273 w 146685"/>
                  <a:gd name="connsiteY1" fmla="*/ 128998 h 128587"/>
                  <a:gd name="connsiteX2" fmla="*/ 930 w 146685"/>
                  <a:gd name="connsiteY2" fmla="*/ 64704 h 128587"/>
                  <a:gd name="connsiteX3" fmla="*/ 74273 w 146685"/>
                  <a:gd name="connsiteY3" fmla="*/ 410 h 128587"/>
                  <a:gd name="connsiteX4" fmla="*/ 147615 w 146685"/>
                  <a:gd name="connsiteY4" fmla="*/ 64704 h 128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 h="128587">
                    <a:moveTo>
                      <a:pt x="147615" y="64704"/>
                    </a:moveTo>
                    <a:cubicBezTo>
                      <a:pt x="147615" y="100212"/>
                      <a:pt x="114778" y="128998"/>
                      <a:pt x="74273" y="128998"/>
                    </a:cubicBezTo>
                    <a:cubicBezTo>
                      <a:pt x="33767" y="128998"/>
                      <a:pt x="930" y="100212"/>
                      <a:pt x="930" y="64704"/>
                    </a:cubicBezTo>
                    <a:cubicBezTo>
                      <a:pt x="930" y="29195"/>
                      <a:pt x="33767" y="410"/>
                      <a:pt x="74273" y="410"/>
                    </a:cubicBezTo>
                    <a:cubicBezTo>
                      <a:pt x="114778" y="410"/>
                      <a:pt x="147615" y="29195"/>
                      <a:pt x="147615" y="64704"/>
                    </a:cubicBezTo>
                    <a:close/>
                  </a:path>
                </a:pathLst>
              </a:custGeom>
              <a:solidFill>
                <a:srgbClr val="FFFFFF"/>
              </a:solidFill>
              <a:ln w="14669" cap="flat">
                <a:noFill/>
                <a:prstDash val="solid"/>
                <a:miter/>
              </a:ln>
            </p:spPr>
            <p:txBody>
              <a:bodyPr rtlCol="0" anchor="ctr"/>
              <a:lstStyle/>
              <a:p>
                <a:pPr algn="ctr"/>
                <a:endParaRPr lang="en-IN" sz="1867"/>
              </a:p>
            </p:txBody>
          </p:sp>
          <p:sp>
            <p:nvSpPr>
              <p:cNvPr id="96" name="Freeform: Shape 95">
                <a:extLst>
                  <a:ext uri="{FF2B5EF4-FFF2-40B4-BE49-F238E27FC236}">
                    <a16:creationId xmlns:a16="http://schemas.microsoft.com/office/drawing/2014/main" id="{623F8C08-4217-BD8F-7380-94E94A2D36DF}"/>
                  </a:ext>
                </a:extLst>
              </p:cNvPr>
              <p:cNvSpPr/>
              <p:nvPr/>
            </p:nvSpPr>
            <p:spPr>
              <a:xfrm>
                <a:off x="13984795" y="5705951"/>
                <a:ext cx="58674" cy="51435"/>
              </a:xfrm>
              <a:custGeom>
                <a:avLst/>
                <a:gdLst>
                  <a:gd name="connsiteX0" fmla="*/ 59604 w 58674"/>
                  <a:gd name="connsiteY0" fmla="*/ 26128 h 51435"/>
                  <a:gd name="connsiteX1" fmla="*/ 30267 w 58674"/>
                  <a:gd name="connsiteY1" fmla="*/ 51845 h 51435"/>
                  <a:gd name="connsiteX2" fmla="*/ 930 w 58674"/>
                  <a:gd name="connsiteY2" fmla="*/ 26128 h 51435"/>
                  <a:gd name="connsiteX3" fmla="*/ 30267 w 58674"/>
                  <a:gd name="connsiteY3" fmla="*/ 410 h 51435"/>
                  <a:gd name="connsiteX4" fmla="*/ 59604 w 58674"/>
                  <a:gd name="connsiteY4" fmla="*/ 26128 h 51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4" h="51435">
                    <a:moveTo>
                      <a:pt x="59604" y="26128"/>
                    </a:moveTo>
                    <a:cubicBezTo>
                      <a:pt x="59604" y="40331"/>
                      <a:pt x="46469" y="51845"/>
                      <a:pt x="30267" y="51845"/>
                    </a:cubicBezTo>
                    <a:cubicBezTo>
                      <a:pt x="14065" y="51845"/>
                      <a:pt x="930" y="40331"/>
                      <a:pt x="930" y="26128"/>
                    </a:cubicBezTo>
                    <a:cubicBezTo>
                      <a:pt x="930" y="11924"/>
                      <a:pt x="14065" y="410"/>
                      <a:pt x="30267" y="410"/>
                    </a:cubicBezTo>
                    <a:cubicBezTo>
                      <a:pt x="46469" y="410"/>
                      <a:pt x="59604" y="11924"/>
                      <a:pt x="59604" y="26128"/>
                    </a:cubicBezTo>
                    <a:close/>
                  </a:path>
                </a:pathLst>
              </a:custGeom>
              <a:solidFill>
                <a:srgbClr val="7C3AED"/>
              </a:solidFill>
              <a:ln w="14669" cap="flat">
                <a:noFill/>
                <a:prstDash val="solid"/>
                <a:miter/>
              </a:ln>
            </p:spPr>
            <p:txBody>
              <a:bodyPr rtlCol="0" anchor="ctr"/>
              <a:lstStyle/>
              <a:p>
                <a:pPr algn="ctr"/>
                <a:endParaRPr lang="en-IN" sz="1867"/>
              </a:p>
            </p:txBody>
          </p:sp>
          <p:sp>
            <p:nvSpPr>
              <p:cNvPr id="97" name="TextBox 96">
                <a:extLst>
                  <a:ext uri="{FF2B5EF4-FFF2-40B4-BE49-F238E27FC236}">
                    <a16:creationId xmlns:a16="http://schemas.microsoft.com/office/drawing/2014/main" id="{236533B1-B082-5115-7B39-736645E8C555}"/>
                  </a:ext>
                </a:extLst>
              </p:cNvPr>
              <p:cNvSpPr txBox="1"/>
              <p:nvPr/>
            </p:nvSpPr>
            <p:spPr>
              <a:xfrm>
                <a:off x="13778251" y="5853758"/>
                <a:ext cx="471764" cy="300083"/>
              </a:xfrm>
              <a:prstGeom prst="rect">
                <a:avLst/>
              </a:prstGeom>
              <a:noFill/>
            </p:spPr>
            <p:txBody>
              <a:bodyPr wrap="none" rtlCol="0" anchor="ctr">
                <a:spAutoFit/>
              </a:bodyPr>
              <a:lstStyle/>
              <a:p>
                <a:pPr algn="ctr"/>
                <a:r>
                  <a:rPr lang="en-IN" sz="700">
                    <a:ln/>
                    <a:solidFill>
                      <a:srgbClr val="E5E7EB"/>
                    </a:solidFill>
                    <a:latin typeface="Arial"/>
                    <a:cs typeface="Arial"/>
                    <a:sym typeface="Arial"/>
                    <a:rtl val="0"/>
                  </a:rPr>
                  <a:t>IoT</a:t>
                </a:r>
              </a:p>
            </p:txBody>
          </p:sp>
        </p:grpSp>
        <p:grpSp>
          <p:nvGrpSpPr>
            <p:cNvPr id="98" name="Graphic 6">
              <a:extLst>
                <a:ext uri="{FF2B5EF4-FFF2-40B4-BE49-F238E27FC236}">
                  <a16:creationId xmlns:a16="http://schemas.microsoft.com/office/drawing/2014/main" id="{C292CBBE-83CC-4304-9FEC-16919CB6341F}"/>
                </a:ext>
              </a:extLst>
            </p:cNvPr>
            <p:cNvGrpSpPr/>
            <p:nvPr/>
          </p:nvGrpSpPr>
          <p:grpSpPr>
            <a:xfrm>
              <a:off x="14792796" y="5603081"/>
              <a:ext cx="906980" cy="550760"/>
              <a:chOff x="14792796" y="5603081"/>
              <a:chExt cx="906980" cy="550760"/>
            </a:xfrm>
          </p:grpSpPr>
          <p:sp>
            <p:nvSpPr>
              <p:cNvPr id="99" name="Freeform: Shape 98">
                <a:extLst>
                  <a:ext uri="{FF2B5EF4-FFF2-40B4-BE49-F238E27FC236}">
                    <a16:creationId xmlns:a16="http://schemas.microsoft.com/office/drawing/2014/main" id="{B824F2F3-1DBC-940A-9BFD-1BE7B2229AF4}"/>
                  </a:ext>
                </a:extLst>
              </p:cNvPr>
              <p:cNvSpPr/>
              <p:nvPr/>
            </p:nvSpPr>
            <p:spPr>
              <a:xfrm>
                <a:off x="15040927" y="5667375"/>
                <a:ext cx="117348" cy="192881"/>
              </a:xfrm>
              <a:custGeom>
                <a:avLst/>
                <a:gdLst>
                  <a:gd name="connsiteX0" fmla="*/ 1010 w 117348"/>
                  <a:gd name="connsiteY0" fmla="*/ 410 h 192881"/>
                  <a:gd name="connsiteX1" fmla="*/ 118358 w 117348"/>
                  <a:gd name="connsiteY1" fmla="*/ 410 h 192881"/>
                  <a:gd name="connsiteX2" fmla="*/ 118358 w 117348"/>
                  <a:gd name="connsiteY2" fmla="*/ 193291 h 192881"/>
                  <a:gd name="connsiteX3" fmla="*/ 1010 w 117348"/>
                  <a:gd name="connsiteY3" fmla="*/ 193291 h 192881"/>
                </a:gdLst>
                <a:ahLst/>
                <a:cxnLst>
                  <a:cxn ang="0">
                    <a:pos x="connsiteX0" y="connsiteY0"/>
                  </a:cxn>
                  <a:cxn ang="0">
                    <a:pos x="connsiteX1" y="connsiteY1"/>
                  </a:cxn>
                  <a:cxn ang="0">
                    <a:pos x="connsiteX2" y="connsiteY2"/>
                  </a:cxn>
                  <a:cxn ang="0">
                    <a:pos x="connsiteX3" y="connsiteY3"/>
                  </a:cxn>
                </a:cxnLst>
                <a:rect l="l" t="t" r="r" b="b"/>
                <a:pathLst>
                  <a:path w="117348" h="192881">
                    <a:moveTo>
                      <a:pt x="1010" y="410"/>
                    </a:moveTo>
                    <a:lnTo>
                      <a:pt x="118358" y="410"/>
                    </a:lnTo>
                    <a:lnTo>
                      <a:pt x="118358" y="193291"/>
                    </a:lnTo>
                    <a:lnTo>
                      <a:pt x="1010" y="193291"/>
                    </a:lnTo>
                    <a:close/>
                  </a:path>
                </a:pathLst>
              </a:custGeom>
              <a:solidFill>
                <a:srgbClr val="10B981"/>
              </a:solidFill>
              <a:ln w="14669" cap="flat">
                <a:noFill/>
                <a:prstDash val="solid"/>
                <a:miter/>
              </a:ln>
            </p:spPr>
            <p:txBody>
              <a:bodyPr rtlCol="0" anchor="ctr"/>
              <a:lstStyle/>
              <a:p>
                <a:pPr algn="ctr"/>
                <a:endParaRPr lang="en-IN" sz="1867"/>
              </a:p>
            </p:txBody>
          </p:sp>
          <p:sp>
            <p:nvSpPr>
              <p:cNvPr id="100" name="Freeform: Shape 99">
                <a:extLst>
                  <a:ext uri="{FF2B5EF4-FFF2-40B4-BE49-F238E27FC236}">
                    <a16:creationId xmlns:a16="http://schemas.microsoft.com/office/drawing/2014/main" id="{5672C1E8-929B-B8B5-82DE-4F931E0DD9C4}"/>
                  </a:ext>
                </a:extLst>
              </p:cNvPr>
              <p:cNvSpPr/>
              <p:nvPr/>
            </p:nvSpPr>
            <p:spPr>
              <a:xfrm>
                <a:off x="15187612" y="5603081"/>
                <a:ext cx="117348" cy="257175"/>
              </a:xfrm>
              <a:custGeom>
                <a:avLst/>
                <a:gdLst>
                  <a:gd name="connsiteX0" fmla="*/ 1010 w 117348"/>
                  <a:gd name="connsiteY0" fmla="*/ 410 h 257175"/>
                  <a:gd name="connsiteX1" fmla="*/ 118358 w 117348"/>
                  <a:gd name="connsiteY1" fmla="*/ 410 h 257175"/>
                  <a:gd name="connsiteX2" fmla="*/ 118358 w 117348"/>
                  <a:gd name="connsiteY2" fmla="*/ 257585 h 257175"/>
                  <a:gd name="connsiteX3" fmla="*/ 1010 w 117348"/>
                  <a:gd name="connsiteY3" fmla="*/ 257585 h 257175"/>
                </a:gdLst>
                <a:ahLst/>
                <a:cxnLst>
                  <a:cxn ang="0">
                    <a:pos x="connsiteX0" y="connsiteY0"/>
                  </a:cxn>
                  <a:cxn ang="0">
                    <a:pos x="connsiteX1" y="connsiteY1"/>
                  </a:cxn>
                  <a:cxn ang="0">
                    <a:pos x="connsiteX2" y="connsiteY2"/>
                  </a:cxn>
                  <a:cxn ang="0">
                    <a:pos x="connsiteX3" y="connsiteY3"/>
                  </a:cxn>
                </a:cxnLst>
                <a:rect l="l" t="t" r="r" b="b"/>
                <a:pathLst>
                  <a:path w="117348" h="257175">
                    <a:moveTo>
                      <a:pt x="1010" y="410"/>
                    </a:moveTo>
                    <a:lnTo>
                      <a:pt x="118358" y="410"/>
                    </a:lnTo>
                    <a:lnTo>
                      <a:pt x="118358" y="257585"/>
                    </a:lnTo>
                    <a:lnTo>
                      <a:pt x="1010" y="257585"/>
                    </a:lnTo>
                    <a:close/>
                  </a:path>
                </a:pathLst>
              </a:custGeom>
              <a:solidFill>
                <a:srgbClr val="10B981"/>
              </a:solidFill>
              <a:ln w="14669" cap="flat">
                <a:noFill/>
                <a:prstDash val="solid"/>
                <a:miter/>
              </a:ln>
            </p:spPr>
            <p:txBody>
              <a:bodyPr rtlCol="0" anchor="ctr"/>
              <a:lstStyle/>
              <a:p>
                <a:pPr algn="ctr"/>
                <a:endParaRPr lang="en-IN" sz="1867"/>
              </a:p>
            </p:txBody>
          </p:sp>
          <p:sp>
            <p:nvSpPr>
              <p:cNvPr id="101" name="Freeform: Shape 100">
                <a:extLst>
                  <a:ext uri="{FF2B5EF4-FFF2-40B4-BE49-F238E27FC236}">
                    <a16:creationId xmlns:a16="http://schemas.microsoft.com/office/drawing/2014/main" id="{D053EF02-3C3A-0E61-AD77-734B07AB3D14}"/>
                  </a:ext>
                </a:extLst>
              </p:cNvPr>
              <p:cNvSpPr/>
              <p:nvPr/>
            </p:nvSpPr>
            <p:spPr>
              <a:xfrm>
                <a:off x="15334297" y="5693092"/>
                <a:ext cx="117348" cy="167163"/>
              </a:xfrm>
              <a:custGeom>
                <a:avLst/>
                <a:gdLst>
                  <a:gd name="connsiteX0" fmla="*/ 1010 w 117348"/>
                  <a:gd name="connsiteY0" fmla="*/ 410 h 167163"/>
                  <a:gd name="connsiteX1" fmla="*/ 118358 w 117348"/>
                  <a:gd name="connsiteY1" fmla="*/ 410 h 167163"/>
                  <a:gd name="connsiteX2" fmla="*/ 118358 w 117348"/>
                  <a:gd name="connsiteY2" fmla="*/ 167574 h 167163"/>
                  <a:gd name="connsiteX3" fmla="*/ 1010 w 117348"/>
                  <a:gd name="connsiteY3" fmla="*/ 167574 h 167163"/>
                </a:gdLst>
                <a:ahLst/>
                <a:cxnLst>
                  <a:cxn ang="0">
                    <a:pos x="connsiteX0" y="connsiteY0"/>
                  </a:cxn>
                  <a:cxn ang="0">
                    <a:pos x="connsiteX1" y="connsiteY1"/>
                  </a:cxn>
                  <a:cxn ang="0">
                    <a:pos x="connsiteX2" y="connsiteY2"/>
                  </a:cxn>
                  <a:cxn ang="0">
                    <a:pos x="connsiteX3" y="connsiteY3"/>
                  </a:cxn>
                </a:cxnLst>
                <a:rect l="l" t="t" r="r" b="b"/>
                <a:pathLst>
                  <a:path w="117348" h="167163">
                    <a:moveTo>
                      <a:pt x="1010" y="410"/>
                    </a:moveTo>
                    <a:lnTo>
                      <a:pt x="118358" y="410"/>
                    </a:lnTo>
                    <a:lnTo>
                      <a:pt x="118358" y="167574"/>
                    </a:lnTo>
                    <a:lnTo>
                      <a:pt x="1010" y="167574"/>
                    </a:lnTo>
                    <a:close/>
                  </a:path>
                </a:pathLst>
              </a:custGeom>
              <a:solidFill>
                <a:srgbClr val="10B981"/>
              </a:solidFill>
              <a:ln w="14669" cap="flat">
                <a:noFill/>
                <a:prstDash val="solid"/>
                <a:miter/>
              </a:ln>
            </p:spPr>
            <p:txBody>
              <a:bodyPr rtlCol="0" anchor="ctr"/>
              <a:lstStyle/>
              <a:p>
                <a:pPr algn="ctr"/>
                <a:endParaRPr lang="en-IN" sz="1867"/>
              </a:p>
            </p:txBody>
          </p:sp>
          <p:sp>
            <p:nvSpPr>
              <p:cNvPr id="102" name="TextBox 101">
                <a:extLst>
                  <a:ext uri="{FF2B5EF4-FFF2-40B4-BE49-F238E27FC236}">
                    <a16:creationId xmlns:a16="http://schemas.microsoft.com/office/drawing/2014/main" id="{DFC08091-07B5-6A05-F12E-FC1B83560C7E}"/>
                  </a:ext>
                </a:extLst>
              </p:cNvPr>
              <p:cNvSpPr txBox="1"/>
              <p:nvPr/>
            </p:nvSpPr>
            <p:spPr>
              <a:xfrm>
                <a:off x="14792796" y="5853758"/>
                <a:ext cx="906980" cy="300083"/>
              </a:xfrm>
              <a:prstGeom prst="rect">
                <a:avLst/>
              </a:prstGeom>
              <a:noFill/>
            </p:spPr>
            <p:txBody>
              <a:bodyPr wrap="none" rtlCol="0" anchor="ctr">
                <a:spAutoFit/>
              </a:bodyPr>
              <a:lstStyle/>
              <a:p>
                <a:pPr algn="ctr"/>
                <a:r>
                  <a:rPr lang="en-IN" sz="700">
                    <a:ln/>
                    <a:solidFill>
                      <a:srgbClr val="E5E7EB"/>
                    </a:solidFill>
                    <a:latin typeface="Arial"/>
                    <a:cs typeface="Arial"/>
                    <a:sym typeface="Arial"/>
                    <a:rtl val="0"/>
                  </a:rPr>
                  <a:t>Smart City</a:t>
                </a:r>
              </a:p>
            </p:txBody>
          </p:sp>
        </p:grpSp>
        <p:sp>
          <p:nvSpPr>
            <p:cNvPr id="103" name="Freeform: Shape 102">
              <a:extLst>
                <a:ext uri="{FF2B5EF4-FFF2-40B4-BE49-F238E27FC236}">
                  <a16:creationId xmlns:a16="http://schemas.microsoft.com/office/drawing/2014/main" id="{CDE17545-CC0C-C6AE-2978-F7541C4AC800}"/>
                </a:ext>
              </a:extLst>
            </p:cNvPr>
            <p:cNvSpPr/>
            <p:nvPr/>
          </p:nvSpPr>
          <p:spPr>
            <a:xfrm>
              <a:off x="9980295" y="6438900"/>
              <a:ext cx="6747510" cy="1800225"/>
            </a:xfrm>
            <a:custGeom>
              <a:avLst/>
              <a:gdLst>
                <a:gd name="connsiteX0" fmla="*/ 6674168 w 6747510"/>
                <a:gd name="connsiteY0" fmla="*/ 0 h 1800225"/>
                <a:gd name="connsiteX1" fmla="*/ 6747510 w 6747510"/>
                <a:gd name="connsiteY1" fmla="*/ 0 h 1800225"/>
                <a:gd name="connsiteX2" fmla="*/ 6747510 w 6747510"/>
                <a:gd name="connsiteY2" fmla="*/ 1800225 h 1800225"/>
                <a:gd name="connsiteX3" fmla="*/ 6674168 w 6747510"/>
                <a:gd name="connsiteY3" fmla="*/ 1800225 h 1800225"/>
                <a:gd name="connsiteX4" fmla="*/ 73343 w 6747510"/>
                <a:gd name="connsiteY4" fmla="*/ 1800225 h 1800225"/>
                <a:gd name="connsiteX5" fmla="*/ 0 w 6747510"/>
                <a:gd name="connsiteY5" fmla="*/ 1800225 h 1800225"/>
                <a:gd name="connsiteX6" fmla="*/ 0 w 6747510"/>
                <a:gd name="connsiteY6" fmla="*/ 0 h 1800225"/>
                <a:gd name="connsiteX7" fmla="*/ 73343 w 6747510"/>
                <a:gd name="connsiteY7" fmla="*/ 0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7510" h="1800225">
                  <a:moveTo>
                    <a:pt x="6674168" y="0"/>
                  </a:moveTo>
                  <a:cubicBezTo>
                    <a:pt x="6714674" y="0"/>
                    <a:pt x="6747510" y="0"/>
                    <a:pt x="6747510" y="0"/>
                  </a:cubicBezTo>
                  <a:lnTo>
                    <a:pt x="6747510" y="1800225"/>
                  </a:lnTo>
                  <a:cubicBezTo>
                    <a:pt x="6747510" y="1800225"/>
                    <a:pt x="6714674" y="1800225"/>
                    <a:pt x="6674168" y="1800225"/>
                  </a:cubicBezTo>
                  <a:lnTo>
                    <a:pt x="73343" y="1800225"/>
                  </a:lnTo>
                  <a:cubicBezTo>
                    <a:pt x="32837" y="1800225"/>
                    <a:pt x="0" y="1800225"/>
                    <a:pt x="0" y="1800225"/>
                  </a:cubicBezTo>
                  <a:lnTo>
                    <a:pt x="0" y="0"/>
                  </a:lnTo>
                  <a:cubicBezTo>
                    <a:pt x="0" y="0"/>
                    <a:pt x="32837" y="0"/>
                    <a:pt x="73343" y="0"/>
                  </a:cubicBezTo>
                  <a:close/>
                </a:path>
              </a:pathLst>
            </a:custGeom>
            <a:solidFill>
              <a:srgbClr val="059669">
                <a:alpha val="20000"/>
              </a:srgbClr>
            </a:solidFill>
            <a:ln w="14669" cap="flat">
              <a:solidFill>
                <a:srgbClr val="10B981"/>
              </a:solidFill>
              <a:prstDash val="solid"/>
              <a:miter/>
            </a:ln>
          </p:spPr>
          <p:txBody>
            <a:bodyPr rtlCol="0" anchor="ctr"/>
            <a:lstStyle/>
            <a:p>
              <a:pPr algn="ctr"/>
              <a:endParaRPr lang="en-IN" sz="1867"/>
            </a:p>
          </p:txBody>
        </p:sp>
        <p:sp>
          <p:nvSpPr>
            <p:cNvPr id="104" name="TextBox 103">
              <a:extLst>
                <a:ext uri="{FF2B5EF4-FFF2-40B4-BE49-F238E27FC236}">
                  <a16:creationId xmlns:a16="http://schemas.microsoft.com/office/drawing/2014/main" id="{90BD02AB-4471-8F5F-0349-3601920548DF}"/>
                </a:ext>
              </a:extLst>
            </p:cNvPr>
            <p:cNvSpPr txBox="1"/>
            <p:nvPr/>
          </p:nvSpPr>
          <p:spPr>
            <a:xfrm>
              <a:off x="11293295" y="6419130"/>
              <a:ext cx="4121514" cy="415499"/>
            </a:xfrm>
            <a:prstGeom prst="rect">
              <a:avLst/>
            </a:prstGeom>
            <a:noFill/>
          </p:spPr>
          <p:txBody>
            <a:bodyPr wrap="none" rtlCol="0" anchor="ctr">
              <a:spAutoFit/>
            </a:bodyPr>
            <a:lstStyle/>
            <a:p>
              <a:pPr algn="ctr"/>
              <a:r>
                <a:rPr lang="en-IN" sz="1200" b="1">
                  <a:ln/>
                  <a:solidFill>
                    <a:srgbClr val="34D399"/>
                  </a:solidFill>
                  <a:latin typeface="Arial"/>
                  <a:cs typeface="Arial"/>
                  <a:sym typeface="Arial"/>
                  <a:rtl val="0"/>
                </a:rPr>
                <a:t>Advanced Technical Specifications</a:t>
              </a:r>
            </a:p>
          </p:txBody>
        </p:sp>
        <p:sp>
          <p:nvSpPr>
            <p:cNvPr id="105" name="TextBox 104">
              <a:extLst>
                <a:ext uri="{FF2B5EF4-FFF2-40B4-BE49-F238E27FC236}">
                  <a16:creationId xmlns:a16="http://schemas.microsoft.com/office/drawing/2014/main" id="{1509557F-66E4-44D1-9AF7-B0D6CBE64672}"/>
                </a:ext>
              </a:extLst>
            </p:cNvPr>
            <p:cNvSpPr txBox="1"/>
            <p:nvPr/>
          </p:nvSpPr>
          <p:spPr>
            <a:xfrm>
              <a:off x="10259250" y="6796742"/>
              <a:ext cx="2032287" cy="323166"/>
            </a:xfrm>
            <a:prstGeom prst="rect">
              <a:avLst/>
            </a:prstGeom>
            <a:noFill/>
          </p:spPr>
          <p:txBody>
            <a:bodyPr wrap="none" rtlCol="0" anchor="ctr">
              <a:spAutoFit/>
            </a:bodyPr>
            <a:lstStyle/>
            <a:p>
              <a:pPr algn="ctr"/>
              <a:r>
                <a:rPr lang="en-IN" sz="800">
                  <a:ln/>
                  <a:solidFill>
                    <a:srgbClr val="E5E7EB"/>
                  </a:solidFill>
                  <a:latin typeface="Arial"/>
                  <a:cs typeface="Arial"/>
                  <a:sym typeface="Arial"/>
                  <a:rtl val="0"/>
                </a:rPr>
                <a:t>• Latency: &lt;1ms (URLLC)</a:t>
              </a:r>
            </a:p>
          </p:txBody>
        </p:sp>
        <p:sp>
          <p:nvSpPr>
            <p:cNvPr id="106" name="TextBox 105">
              <a:extLst>
                <a:ext uri="{FF2B5EF4-FFF2-40B4-BE49-F238E27FC236}">
                  <a16:creationId xmlns:a16="http://schemas.microsoft.com/office/drawing/2014/main" id="{28E9512E-EC22-F887-E8E4-02CCC22485AE}"/>
                </a:ext>
              </a:extLst>
            </p:cNvPr>
            <p:cNvSpPr txBox="1"/>
            <p:nvPr/>
          </p:nvSpPr>
          <p:spPr>
            <a:xfrm>
              <a:off x="10243676" y="7053917"/>
              <a:ext cx="1892828" cy="323166"/>
            </a:xfrm>
            <a:prstGeom prst="rect">
              <a:avLst/>
            </a:prstGeom>
            <a:noFill/>
          </p:spPr>
          <p:txBody>
            <a:bodyPr wrap="none" rtlCol="0" anchor="ctr">
              <a:spAutoFit/>
            </a:bodyPr>
            <a:lstStyle/>
            <a:p>
              <a:pPr algn="ctr"/>
              <a:r>
                <a:rPr lang="en-IN" sz="800">
                  <a:ln/>
                  <a:solidFill>
                    <a:srgbClr val="E5E7EB"/>
                  </a:solidFill>
                  <a:latin typeface="Arial"/>
                  <a:cs typeface="Arial"/>
                  <a:sym typeface="Arial"/>
                  <a:rtl val="0"/>
                </a:rPr>
                <a:t>• Peak Speed: 20 Gbps</a:t>
              </a:r>
            </a:p>
          </p:txBody>
        </p:sp>
        <p:sp>
          <p:nvSpPr>
            <p:cNvPr id="107" name="TextBox 106">
              <a:extLst>
                <a:ext uri="{FF2B5EF4-FFF2-40B4-BE49-F238E27FC236}">
                  <a16:creationId xmlns:a16="http://schemas.microsoft.com/office/drawing/2014/main" id="{FEE5E8C0-A1A6-867C-D350-F0160D900715}"/>
                </a:ext>
              </a:extLst>
            </p:cNvPr>
            <p:cNvSpPr txBox="1"/>
            <p:nvPr/>
          </p:nvSpPr>
          <p:spPr>
            <a:xfrm>
              <a:off x="10307568" y="7311092"/>
              <a:ext cx="2780088" cy="323166"/>
            </a:xfrm>
            <a:prstGeom prst="rect">
              <a:avLst/>
            </a:prstGeom>
            <a:noFill/>
          </p:spPr>
          <p:txBody>
            <a:bodyPr wrap="none" rtlCol="0" anchor="ctr">
              <a:spAutoFit/>
            </a:bodyPr>
            <a:lstStyle/>
            <a:p>
              <a:pPr algn="ctr"/>
              <a:r>
                <a:rPr lang="en-IN" sz="800">
                  <a:ln/>
                  <a:solidFill>
                    <a:srgbClr val="E5E7EB"/>
                  </a:solidFill>
                  <a:latin typeface="Arial"/>
                  <a:cs typeface="Arial"/>
                  <a:sym typeface="Arial"/>
                  <a:rtl val="0"/>
                </a:rPr>
                <a:t>• Frequency: Sub-6 GHz + mmWave</a:t>
              </a:r>
            </a:p>
          </p:txBody>
        </p:sp>
        <p:sp>
          <p:nvSpPr>
            <p:cNvPr id="108" name="TextBox 107">
              <a:extLst>
                <a:ext uri="{FF2B5EF4-FFF2-40B4-BE49-F238E27FC236}">
                  <a16:creationId xmlns:a16="http://schemas.microsoft.com/office/drawing/2014/main" id="{43F6FAD1-A2D4-E49F-918F-46B6B65ED77E}"/>
                </a:ext>
              </a:extLst>
            </p:cNvPr>
            <p:cNvSpPr txBox="1"/>
            <p:nvPr/>
          </p:nvSpPr>
          <p:spPr>
            <a:xfrm>
              <a:off x="10291647" y="7568267"/>
              <a:ext cx="2530020" cy="323166"/>
            </a:xfrm>
            <a:prstGeom prst="rect">
              <a:avLst/>
            </a:prstGeom>
            <a:noFill/>
          </p:spPr>
          <p:txBody>
            <a:bodyPr wrap="none" rtlCol="0" anchor="ctr">
              <a:spAutoFit/>
            </a:bodyPr>
            <a:lstStyle/>
            <a:p>
              <a:pPr algn="ctr"/>
              <a:r>
                <a:rPr lang="en-IN" sz="800">
                  <a:ln/>
                  <a:solidFill>
                    <a:srgbClr val="E5E7EB"/>
                  </a:solidFill>
                  <a:latin typeface="Arial"/>
                  <a:cs typeface="Arial"/>
                  <a:sym typeface="Arial"/>
                  <a:rtl val="0"/>
                </a:rPr>
                <a:t>• Beamforming: Advanced MIMO</a:t>
              </a:r>
            </a:p>
          </p:txBody>
        </p:sp>
        <p:sp>
          <p:nvSpPr>
            <p:cNvPr id="109" name="TextBox 108">
              <a:extLst>
                <a:ext uri="{FF2B5EF4-FFF2-40B4-BE49-F238E27FC236}">
                  <a16:creationId xmlns:a16="http://schemas.microsoft.com/office/drawing/2014/main" id="{1E2C47CC-9680-5989-AE47-E8F3C4A047C8}"/>
                </a:ext>
              </a:extLst>
            </p:cNvPr>
            <p:cNvSpPr txBox="1"/>
            <p:nvPr/>
          </p:nvSpPr>
          <p:spPr>
            <a:xfrm>
              <a:off x="13484672" y="6796742"/>
              <a:ext cx="2001030" cy="323166"/>
            </a:xfrm>
            <a:prstGeom prst="rect">
              <a:avLst/>
            </a:prstGeom>
            <a:noFill/>
          </p:spPr>
          <p:txBody>
            <a:bodyPr wrap="none" rtlCol="0" anchor="ctr">
              <a:spAutoFit/>
            </a:bodyPr>
            <a:lstStyle/>
            <a:p>
              <a:pPr algn="ctr"/>
              <a:r>
                <a:rPr lang="en-IN" sz="800">
                  <a:ln/>
                  <a:solidFill>
                    <a:srgbClr val="E5E7EB"/>
                  </a:solidFill>
                  <a:latin typeface="Arial"/>
                  <a:cs typeface="Arial"/>
                  <a:sym typeface="Arial"/>
                  <a:rtl val="0"/>
                </a:rPr>
                <a:t>• Device Density: 1M/km²</a:t>
              </a:r>
            </a:p>
          </p:txBody>
        </p:sp>
        <p:sp>
          <p:nvSpPr>
            <p:cNvPr id="110" name="TextBox 109">
              <a:extLst>
                <a:ext uri="{FF2B5EF4-FFF2-40B4-BE49-F238E27FC236}">
                  <a16:creationId xmlns:a16="http://schemas.microsoft.com/office/drawing/2014/main" id="{CBB4A218-8DF4-A2B8-ADAD-6782FD63DB9C}"/>
                </a:ext>
              </a:extLst>
            </p:cNvPr>
            <p:cNvSpPr txBox="1"/>
            <p:nvPr/>
          </p:nvSpPr>
          <p:spPr>
            <a:xfrm>
              <a:off x="13507889" y="7053917"/>
              <a:ext cx="2431437" cy="323166"/>
            </a:xfrm>
            <a:prstGeom prst="rect">
              <a:avLst/>
            </a:prstGeom>
            <a:noFill/>
          </p:spPr>
          <p:txBody>
            <a:bodyPr wrap="none" rtlCol="0" anchor="ctr">
              <a:spAutoFit/>
            </a:bodyPr>
            <a:lstStyle/>
            <a:p>
              <a:pPr algn="ctr"/>
              <a:r>
                <a:rPr lang="en-IN" sz="800">
                  <a:ln/>
                  <a:solidFill>
                    <a:srgbClr val="E5E7EB"/>
                  </a:solidFill>
                  <a:latin typeface="Arial"/>
                  <a:cs typeface="Arial"/>
                  <a:sym typeface="Arial"/>
                  <a:rtl val="0"/>
                </a:rPr>
                <a:t>• Energy Efficiency: 100x better</a:t>
              </a:r>
            </a:p>
          </p:txBody>
        </p:sp>
        <p:sp>
          <p:nvSpPr>
            <p:cNvPr id="111" name="TextBox 110">
              <a:extLst>
                <a:ext uri="{FF2B5EF4-FFF2-40B4-BE49-F238E27FC236}">
                  <a16:creationId xmlns:a16="http://schemas.microsoft.com/office/drawing/2014/main" id="{78EC807E-09DE-7B9D-36B4-ACF2B6257DDC}"/>
                </a:ext>
              </a:extLst>
            </p:cNvPr>
            <p:cNvSpPr txBox="1"/>
            <p:nvPr/>
          </p:nvSpPr>
          <p:spPr>
            <a:xfrm>
              <a:off x="13505999" y="7311092"/>
              <a:ext cx="2330445" cy="323166"/>
            </a:xfrm>
            <a:prstGeom prst="rect">
              <a:avLst/>
            </a:prstGeom>
            <a:noFill/>
          </p:spPr>
          <p:txBody>
            <a:bodyPr wrap="none" rtlCol="0" anchor="ctr">
              <a:spAutoFit/>
            </a:bodyPr>
            <a:lstStyle/>
            <a:p>
              <a:pPr algn="ctr"/>
              <a:r>
                <a:rPr lang="en-IN" sz="800">
                  <a:ln/>
                  <a:solidFill>
                    <a:srgbClr val="E5E7EB"/>
                  </a:solidFill>
                  <a:latin typeface="Arial"/>
                  <a:cs typeface="Arial"/>
                  <a:sym typeface="Arial"/>
                  <a:rtl val="0"/>
                </a:rPr>
                <a:t>• Network Slicing: Full support</a:t>
              </a:r>
            </a:p>
          </p:txBody>
        </p:sp>
        <p:sp>
          <p:nvSpPr>
            <p:cNvPr id="112" name="TextBox 111">
              <a:extLst>
                <a:ext uri="{FF2B5EF4-FFF2-40B4-BE49-F238E27FC236}">
                  <a16:creationId xmlns:a16="http://schemas.microsoft.com/office/drawing/2014/main" id="{BDCD8989-41DE-A189-DAA7-CE9907FF30C8}"/>
                </a:ext>
              </a:extLst>
            </p:cNvPr>
            <p:cNvSpPr txBox="1"/>
            <p:nvPr/>
          </p:nvSpPr>
          <p:spPr>
            <a:xfrm>
              <a:off x="13484220" y="7568267"/>
              <a:ext cx="2051525" cy="323166"/>
            </a:xfrm>
            <a:prstGeom prst="rect">
              <a:avLst/>
            </a:prstGeom>
            <a:noFill/>
          </p:spPr>
          <p:txBody>
            <a:bodyPr wrap="none" rtlCol="0" anchor="ctr">
              <a:spAutoFit/>
            </a:bodyPr>
            <a:lstStyle/>
            <a:p>
              <a:pPr algn="ctr"/>
              <a:r>
                <a:rPr lang="en-IN" sz="800">
                  <a:ln/>
                  <a:solidFill>
                    <a:srgbClr val="E5E7EB"/>
                  </a:solidFill>
                  <a:latin typeface="Arial"/>
                  <a:cs typeface="Arial"/>
                  <a:sym typeface="Arial"/>
                  <a:rtl val="0"/>
                </a:rPr>
                <a:t>• Edge Computing: Native</a:t>
              </a:r>
            </a:p>
          </p:txBody>
        </p:sp>
      </p:grpSp>
      <p:grpSp>
        <p:nvGrpSpPr>
          <p:cNvPr id="113" name="Graphic 6">
            <a:extLst>
              <a:ext uri="{FF2B5EF4-FFF2-40B4-BE49-F238E27FC236}">
                <a16:creationId xmlns:a16="http://schemas.microsoft.com/office/drawing/2014/main" id="{1E28B7AF-B27B-8C4C-D4DE-ED7921C64C53}"/>
              </a:ext>
            </a:extLst>
          </p:cNvPr>
          <p:cNvGrpSpPr/>
          <p:nvPr/>
        </p:nvGrpSpPr>
        <p:grpSpPr>
          <a:xfrm>
            <a:off x="5318005" y="5664199"/>
            <a:ext cx="910827" cy="368281"/>
            <a:chOff x="7977010" y="8496300"/>
            <a:chExt cx="1366241" cy="552421"/>
          </a:xfrm>
        </p:grpSpPr>
        <p:sp>
          <p:nvSpPr>
            <p:cNvPr id="114" name="Freeform: Shape 113">
              <a:extLst>
                <a:ext uri="{FF2B5EF4-FFF2-40B4-BE49-F238E27FC236}">
                  <a16:creationId xmlns:a16="http://schemas.microsoft.com/office/drawing/2014/main" id="{E2FA7B03-8FB2-1783-9B3F-7627D3904764}"/>
                </a:ext>
              </a:extLst>
            </p:cNvPr>
            <p:cNvSpPr/>
            <p:nvPr/>
          </p:nvSpPr>
          <p:spPr>
            <a:xfrm>
              <a:off x="8366760" y="8496300"/>
              <a:ext cx="586740" cy="257175"/>
            </a:xfrm>
            <a:custGeom>
              <a:avLst/>
              <a:gdLst>
                <a:gd name="connsiteX0" fmla="*/ 580 w 586740"/>
                <a:gd name="connsiteY0" fmla="*/ 129238 h 257175"/>
                <a:gd name="connsiteX1" fmla="*/ 587320 w 586740"/>
                <a:gd name="connsiteY1" fmla="*/ 129238 h 257175"/>
                <a:gd name="connsiteX2" fmla="*/ 440635 w 586740"/>
                <a:gd name="connsiteY2" fmla="*/ 650 h 257175"/>
                <a:gd name="connsiteX3" fmla="*/ 587320 w 586740"/>
                <a:gd name="connsiteY3" fmla="*/ 129238 h 257175"/>
                <a:gd name="connsiteX4" fmla="*/ 440635 w 586740"/>
                <a:gd name="connsiteY4" fmla="*/ 257825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40" h="257175">
                  <a:moveTo>
                    <a:pt x="580" y="129238"/>
                  </a:moveTo>
                  <a:lnTo>
                    <a:pt x="587320" y="129238"/>
                  </a:lnTo>
                  <a:moveTo>
                    <a:pt x="440635" y="650"/>
                  </a:moveTo>
                  <a:lnTo>
                    <a:pt x="587320" y="129238"/>
                  </a:lnTo>
                  <a:lnTo>
                    <a:pt x="440635" y="257825"/>
                  </a:lnTo>
                </a:path>
              </a:pathLst>
            </a:custGeom>
            <a:noFill/>
            <a:ln w="44006" cap="flat">
              <a:solidFill>
                <a:srgbClr val="FBBF24"/>
              </a:solidFill>
              <a:prstDash val="solid"/>
              <a:miter/>
            </a:ln>
          </p:spPr>
          <p:txBody>
            <a:bodyPr rtlCol="0" anchor="ctr"/>
            <a:lstStyle/>
            <a:p>
              <a:pPr algn="ctr"/>
              <a:endParaRPr lang="en-IN" sz="1867"/>
            </a:p>
          </p:txBody>
        </p:sp>
        <p:sp>
          <p:nvSpPr>
            <p:cNvPr id="115" name="TextBox 114">
              <a:extLst>
                <a:ext uri="{FF2B5EF4-FFF2-40B4-BE49-F238E27FC236}">
                  <a16:creationId xmlns:a16="http://schemas.microsoft.com/office/drawing/2014/main" id="{AE4DD203-2433-D908-61B4-571801B2DBAE}"/>
                </a:ext>
              </a:extLst>
            </p:cNvPr>
            <p:cNvSpPr txBox="1"/>
            <p:nvPr/>
          </p:nvSpPr>
          <p:spPr>
            <a:xfrm>
              <a:off x="7977010" y="8725555"/>
              <a:ext cx="1366241" cy="323166"/>
            </a:xfrm>
            <a:prstGeom prst="rect">
              <a:avLst/>
            </a:prstGeom>
            <a:noFill/>
          </p:spPr>
          <p:txBody>
            <a:bodyPr wrap="none" rtlCol="0" anchor="ctr">
              <a:spAutoFit/>
            </a:bodyPr>
            <a:lstStyle/>
            <a:p>
              <a:pPr algn="ctr"/>
              <a:r>
                <a:rPr lang="en-IN" sz="800" b="1">
                  <a:ln/>
                  <a:solidFill>
                    <a:srgbClr val="FBBF24"/>
                  </a:solidFill>
                  <a:latin typeface="Arial"/>
                  <a:cs typeface="Arial"/>
                  <a:sym typeface="Arial"/>
                  <a:rtl val="0"/>
                </a:rPr>
                <a:t>Paradigm Shift</a:t>
              </a:r>
            </a:p>
          </p:txBody>
        </p:sp>
      </p:grpSp>
      <p:sp>
        <p:nvSpPr>
          <p:cNvPr id="116" name="Freeform: Shape 115">
            <a:extLst>
              <a:ext uri="{FF2B5EF4-FFF2-40B4-BE49-F238E27FC236}">
                <a16:creationId xmlns:a16="http://schemas.microsoft.com/office/drawing/2014/main" id="{6E9FD660-62E9-B703-C303-AF7799246ADE}"/>
              </a:ext>
            </a:extLst>
          </p:cNvPr>
          <p:cNvSpPr/>
          <p:nvPr/>
        </p:nvSpPr>
        <p:spPr>
          <a:xfrm>
            <a:off x="4502150" y="6007100"/>
            <a:ext cx="2933700" cy="685800"/>
          </a:xfrm>
          <a:custGeom>
            <a:avLst/>
            <a:gdLst>
              <a:gd name="connsiteX0" fmla="*/ 4283202 w 4400550"/>
              <a:gd name="connsiteY0" fmla="*/ 0 h 1028700"/>
              <a:gd name="connsiteX1" fmla="*/ 4400550 w 4400550"/>
              <a:gd name="connsiteY1" fmla="*/ 0 h 1028700"/>
              <a:gd name="connsiteX2" fmla="*/ 4400550 w 4400550"/>
              <a:gd name="connsiteY2" fmla="*/ 1028700 h 1028700"/>
              <a:gd name="connsiteX3" fmla="*/ 4283202 w 4400550"/>
              <a:gd name="connsiteY3" fmla="*/ 1028700 h 1028700"/>
              <a:gd name="connsiteX4" fmla="*/ 117348 w 4400550"/>
              <a:gd name="connsiteY4" fmla="*/ 1028700 h 1028700"/>
              <a:gd name="connsiteX5" fmla="*/ 0 w 4400550"/>
              <a:gd name="connsiteY5" fmla="*/ 1028700 h 1028700"/>
              <a:gd name="connsiteX6" fmla="*/ 0 w 4400550"/>
              <a:gd name="connsiteY6" fmla="*/ 0 h 1028700"/>
              <a:gd name="connsiteX7" fmla="*/ 117348 w 4400550"/>
              <a:gd name="connsiteY7"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0550" h="1028700">
                <a:moveTo>
                  <a:pt x="4283202" y="0"/>
                </a:moveTo>
                <a:cubicBezTo>
                  <a:pt x="4348012" y="0"/>
                  <a:pt x="4400550" y="0"/>
                  <a:pt x="4400550" y="0"/>
                </a:cubicBezTo>
                <a:lnTo>
                  <a:pt x="4400550" y="1028700"/>
                </a:lnTo>
                <a:cubicBezTo>
                  <a:pt x="4400550" y="1028700"/>
                  <a:pt x="4348012" y="1028700"/>
                  <a:pt x="4283202" y="1028700"/>
                </a:cubicBezTo>
                <a:lnTo>
                  <a:pt x="117348" y="1028700"/>
                </a:lnTo>
                <a:cubicBezTo>
                  <a:pt x="52539" y="1028700"/>
                  <a:pt x="0" y="1028700"/>
                  <a:pt x="0" y="1028700"/>
                </a:cubicBezTo>
                <a:lnTo>
                  <a:pt x="0" y="0"/>
                </a:lnTo>
                <a:cubicBezTo>
                  <a:pt x="0" y="0"/>
                  <a:pt x="52539" y="0"/>
                  <a:pt x="117348" y="0"/>
                </a:cubicBezTo>
                <a:close/>
              </a:path>
            </a:pathLst>
          </a:custGeom>
          <a:solidFill>
            <a:srgbClr val="1F2937"/>
          </a:solidFill>
          <a:ln w="14669" cap="flat">
            <a:solidFill>
              <a:srgbClr val="6B7280"/>
            </a:solidFill>
            <a:prstDash val="solid"/>
            <a:miter/>
          </a:ln>
        </p:spPr>
        <p:txBody>
          <a:bodyPr rtlCol="0" anchor="ctr"/>
          <a:lstStyle/>
          <a:p>
            <a:pPr algn="ctr"/>
            <a:endParaRPr lang="en-IN" sz="1867"/>
          </a:p>
        </p:txBody>
      </p:sp>
      <p:sp>
        <p:nvSpPr>
          <p:cNvPr id="117" name="TextBox 116">
            <a:extLst>
              <a:ext uri="{FF2B5EF4-FFF2-40B4-BE49-F238E27FC236}">
                <a16:creationId xmlns:a16="http://schemas.microsoft.com/office/drawing/2014/main" id="{4755C480-01AD-3048-00D7-6B6DE3288B1B}"/>
              </a:ext>
            </a:extLst>
          </p:cNvPr>
          <p:cNvSpPr txBox="1"/>
          <p:nvPr/>
        </p:nvSpPr>
        <p:spPr>
          <a:xfrm>
            <a:off x="5165736" y="6031349"/>
            <a:ext cx="1606530" cy="215444"/>
          </a:xfrm>
          <a:prstGeom prst="rect">
            <a:avLst/>
          </a:prstGeom>
          <a:noFill/>
        </p:spPr>
        <p:txBody>
          <a:bodyPr wrap="none" rtlCol="0" anchor="ctr">
            <a:spAutoFit/>
          </a:bodyPr>
          <a:lstStyle/>
          <a:p>
            <a:pPr algn="ctr"/>
            <a:r>
              <a:rPr lang="en-IN" sz="800" b="1">
                <a:ln/>
                <a:solidFill>
                  <a:srgbClr val="FBBF24"/>
                </a:solidFill>
                <a:latin typeface="Arial"/>
                <a:cs typeface="Arial"/>
                <a:sym typeface="Arial"/>
                <a:rtl val="0"/>
              </a:rPr>
              <a:t>Fundamental Transformation</a:t>
            </a:r>
          </a:p>
        </p:txBody>
      </p:sp>
      <p:sp>
        <p:nvSpPr>
          <p:cNvPr id="118" name="TextBox 117">
            <a:extLst>
              <a:ext uri="{FF2B5EF4-FFF2-40B4-BE49-F238E27FC236}">
                <a16:creationId xmlns:a16="http://schemas.microsoft.com/office/drawing/2014/main" id="{3E464855-0FE3-553E-5FFE-CD06172910E0}"/>
              </a:ext>
            </a:extLst>
          </p:cNvPr>
          <p:cNvSpPr txBox="1"/>
          <p:nvPr/>
        </p:nvSpPr>
        <p:spPr>
          <a:xfrm>
            <a:off x="5049517" y="6211254"/>
            <a:ext cx="1838966" cy="205121"/>
          </a:xfrm>
          <a:prstGeom prst="rect">
            <a:avLst/>
          </a:prstGeom>
          <a:noFill/>
        </p:spPr>
        <p:txBody>
          <a:bodyPr wrap="none" rtlCol="0" anchor="ctr">
            <a:spAutoFit/>
          </a:bodyPr>
          <a:lstStyle/>
          <a:p>
            <a:pPr algn="ctr"/>
            <a:r>
              <a:rPr lang="en-IN" sz="733">
                <a:ln/>
                <a:solidFill>
                  <a:srgbClr val="E5E7EB"/>
                </a:solidFill>
                <a:latin typeface="Arial"/>
                <a:cs typeface="Arial"/>
                <a:sym typeface="Arial"/>
                <a:rtl val="0"/>
              </a:rPr>
              <a:t>From single-purpose mobile broadband</a:t>
            </a:r>
          </a:p>
        </p:txBody>
      </p:sp>
      <p:sp>
        <p:nvSpPr>
          <p:cNvPr id="119" name="TextBox 118">
            <a:extLst>
              <a:ext uri="{FF2B5EF4-FFF2-40B4-BE49-F238E27FC236}">
                <a16:creationId xmlns:a16="http://schemas.microsoft.com/office/drawing/2014/main" id="{F15502D3-A02A-07F4-7A53-A8D7FFFD2D56}"/>
              </a:ext>
            </a:extLst>
          </p:cNvPr>
          <p:cNvSpPr txBox="1"/>
          <p:nvPr/>
        </p:nvSpPr>
        <p:spPr>
          <a:xfrm>
            <a:off x="5118447" y="6339841"/>
            <a:ext cx="1701108" cy="205121"/>
          </a:xfrm>
          <a:prstGeom prst="rect">
            <a:avLst/>
          </a:prstGeom>
          <a:noFill/>
        </p:spPr>
        <p:txBody>
          <a:bodyPr wrap="none" rtlCol="0" anchor="ctr">
            <a:spAutoFit/>
          </a:bodyPr>
          <a:lstStyle/>
          <a:p>
            <a:pPr algn="ctr"/>
            <a:r>
              <a:rPr lang="en-IN" sz="733">
                <a:ln/>
                <a:solidFill>
                  <a:srgbClr val="E5E7EB"/>
                </a:solidFill>
                <a:latin typeface="Arial"/>
                <a:cs typeface="Arial"/>
                <a:sym typeface="Arial"/>
                <a:rtl val="0"/>
              </a:rPr>
              <a:t>to multi-service connectivity platform</a:t>
            </a:r>
          </a:p>
        </p:txBody>
      </p:sp>
      <p:sp>
        <p:nvSpPr>
          <p:cNvPr id="120" name="TextBox 119">
            <a:extLst>
              <a:ext uri="{FF2B5EF4-FFF2-40B4-BE49-F238E27FC236}">
                <a16:creationId xmlns:a16="http://schemas.microsoft.com/office/drawing/2014/main" id="{B8FB35C6-1385-A9A2-B135-8B6CE8264F69}"/>
              </a:ext>
            </a:extLst>
          </p:cNvPr>
          <p:cNvSpPr txBox="1"/>
          <p:nvPr/>
        </p:nvSpPr>
        <p:spPr>
          <a:xfrm>
            <a:off x="5100813" y="6468428"/>
            <a:ext cx="1736374" cy="205121"/>
          </a:xfrm>
          <a:prstGeom prst="rect">
            <a:avLst/>
          </a:prstGeom>
          <a:noFill/>
        </p:spPr>
        <p:txBody>
          <a:bodyPr wrap="none" rtlCol="0" anchor="ctr">
            <a:spAutoFit/>
          </a:bodyPr>
          <a:lstStyle/>
          <a:p>
            <a:pPr algn="ctr"/>
            <a:r>
              <a:rPr lang="en-IN" sz="733">
                <a:ln/>
                <a:solidFill>
                  <a:srgbClr val="E5E7EB"/>
                </a:solidFill>
                <a:latin typeface="Arial"/>
                <a:cs typeface="Arial"/>
                <a:sym typeface="Arial"/>
                <a:rtl val="0"/>
              </a:rPr>
              <a:t>enabling Society 5.0 and Industry 4.0</a:t>
            </a:r>
          </a:p>
        </p:txBody>
      </p:sp>
      <p:sp>
        <p:nvSpPr>
          <p:cNvPr id="8" name="Text Placeholder 1">
            <a:extLst>
              <a:ext uri="{FF2B5EF4-FFF2-40B4-BE49-F238E27FC236}">
                <a16:creationId xmlns:a16="http://schemas.microsoft.com/office/drawing/2014/main" id="{1C7C517E-38EB-A176-D568-2467537FB4B9}"/>
              </a:ext>
            </a:extLst>
          </p:cNvPr>
          <p:cNvSpPr>
            <a:spLocks noGrp="1"/>
          </p:cNvSpPr>
          <p:nvPr>
            <p:ph type="body" sz="quarter" idx="10"/>
          </p:nvPr>
        </p:nvSpPr>
        <p:spPr>
          <a:xfrm>
            <a:off x="1598994" y="324524"/>
            <a:ext cx="9539799" cy="369332"/>
          </a:xfrm>
          <a:prstGeom prst="rect">
            <a:avLst/>
          </a:prstGeom>
        </p:spPr>
        <p:txBody>
          <a:bodyPr/>
          <a:lstStyle/>
          <a:p>
            <a:r>
              <a:rPr lang="en-IN" sz="2000" b="1" dirty="0">
                <a:ln/>
                <a:solidFill>
                  <a:srgbClr val="FFFFFF"/>
                </a:solidFill>
                <a:cs typeface="Arial"/>
                <a:sym typeface="Arial"/>
                <a:rtl val="0"/>
              </a:rPr>
              <a:t>Key Technical Differences: 4G (LTE-Advanced) vs. 5G (NR)</a:t>
            </a:r>
          </a:p>
        </p:txBody>
      </p:sp>
    </p:spTree>
    <p:extLst>
      <p:ext uri="{BB962C8B-B14F-4D97-AF65-F5344CB8AC3E}">
        <p14:creationId xmlns:p14="http://schemas.microsoft.com/office/powerpoint/2010/main" val="4253600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382BDC-1415-4479-A521-0EF16EC0A89C}"/>
              </a:ext>
            </a:extLst>
          </p:cNvPr>
          <p:cNvSpPr>
            <a:spLocks noGrp="1"/>
          </p:cNvSpPr>
          <p:nvPr>
            <p:ph type="sldNum" sz="quarter" idx="12"/>
          </p:nvPr>
        </p:nvSpPr>
        <p:spPr/>
        <p:txBody>
          <a:bodyPr/>
          <a:lstStyle/>
          <a:p>
            <a:pPr>
              <a:defRPr/>
            </a:pPr>
            <a:fld id="{BB27EB77-DDE9-4D96-9E8B-AC52377EC35C}" type="slidenum">
              <a:rPr lang="en-US" smtClean="0"/>
              <a:pPr>
                <a:defRPr/>
              </a:pPr>
              <a:t>40</a:t>
            </a:fld>
            <a:endParaRPr lang="en-US"/>
          </a:p>
        </p:txBody>
      </p:sp>
      <p:cxnSp>
        <p:nvCxnSpPr>
          <p:cNvPr id="4" name="Straight Arrow Connector 3">
            <a:extLst>
              <a:ext uri="{FF2B5EF4-FFF2-40B4-BE49-F238E27FC236}">
                <a16:creationId xmlns:a16="http://schemas.microsoft.com/office/drawing/2014/main" id="{185C3DD4-65C4-4F5C-9AF0-D4F3DE3A59C5}"/>
              </a:ext>
            </a:extLst>
          </p:cNvPr>
          <p:cNvCxnSpPr>
            <a:cxnSpLocks/>
          </p:cNvCxnSpPr>
          <p:nvPr/>
        </p:nvCxnSpPr>
        <p:spPr>
          <a:xfrm>
            <a:off x="2350721" y="374113"/>
            <a:ext cx="0" cy="235603"/>
          </a:xfrm>
          <a:prstGeom prst="straightConnector1">
            <a:avLst/>
          </a:prstGeom>
          <a:noFill/>
          <a:ln w="38100" cap="flat" cmpd="sng" algn="ctr">
            <a:solidFill>
              <a:sysClr val="windowText" lastClr="000000"/>
            </a:solidFill>
            <a:prstDash val="solid"/>
            <a:miter lim="800000"/>
            <a:tailEnd type="triangle"/>
          </a:ln>
          <a:effectLst/>
        </p:spPr>
      </p:cxnSp>
      <p:cxnSp>
        <p:nvCxnSpPr>
          <p:cNvPr id="5" name="Straight Arrow Connector 4">
            <a:extLst>
              <a:ext uri="{FF2B5EF4-FFF2-40B4-BE49-F238E27FC236}">
                <a16:creationId xmlns:a16="http://schemas.microsoft.com/office/drawing/2014/main" id="{FC825B43-4A6F-401B-B494-B0242F690281}"/>
              </a:ext>
            </a:extLst>
          </p:cNvPr>
          <p:cNvCxnSpPr>
            <a:cxnSpLocks/>
          </p:cNvCxnSpPr>
          <p:nvPr/>
        </p:nvCxnSpPr>
        <p:spPr>
          <a:xfrm>
            <a:off x="2359050" y="2051104"/>
            <a:ext cx="0" cy="235603"/>
          </a:xfrm>
          <a:prstGeom prst="straightConnector1">
            <a:avLst/>
          </a:prstGeom>
          <a:noFill/>
          <a:ln w="38100" cap="flat" cmpd="sng" algn="ctr">
            <a:solidFill>
              <a:sysClr val="windowText" lastClr="000000"/>
            </a:solidFill>
            <a:prstDash val="solid"/>
            <a:miter lim="800000"/>
            <a:tailEnd type="triangle"/>
          </a:ln>
          <a:effectLst/>
        </p:spPr>
      </p:cxnSp>
      <p:cxnSp>
        <p:nvCxnSpPr>
          <p:cNvPr id="6" name="Straight Arrow Connector 5">
            <a:extLst>
              <a:ext uri="{FF2B5EF4-FFF2-40B4-BE49-F238E27FC236}">
                <a16:creationId xmlns:a16="http://schemas.microsoft.com/office/drawing/2014/main" id="{68071EEC-DAE9-4702-A9E5-E6CAB53D2EF4}"/>
              </a:ext>
            </a:extLst>
          </p:cNvPr>
          <p:cNvCxnSpPr>
            <a:cxnSpLocks/>
          </p:cNvCxnSpPr>
          <p:nvPr/>
        </p:nvCxnSpPr>
        <p:spPr>
          <a:xfrm>
            <a:off x="2359050" y="2601335"/>
            <a:ext cx="0" cy="235603"/>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3BCA841F-C553-4E0A-9254-695B5CACFBA6}"/>
              </a:ext>
            </a:extLst>
          </p:cNvPr>
          <p:cNvCxnSpPr>
            <a:cxnSpLocks/>
          </p:cNvCxnSpPr>
          <p:nvPr/>
        </p:nvCxnSpPr>
        <p:spPr>
          <a:xfrm>
            <a:off x="5650957" y="940693"/>
            <a:ext cx="0" cy="235603"/>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4297066F-8988-4900-AD3B-90D441353016}"/>
              </a:ext>
            </a:extLst>
          </p:cNvPr>
          <p:cNvCxnSpPr>
            <a:cxnSpLocks/>
          </p:cNvCxnSpPr>
          <p:nvPr/>
        </p:nvCxnSpPr>
        <p:spPr>
          <a:xfrm>
            <a:off x="5650957" y="374113"/>
            <a:ext cx="0" cy="235603"/>
          </a:xfrm>
          <a:prstGeom prst="straightConnector1">
            <a:avLst/>
          </a:prstGeom>
          <a:noFill/>
          <a:ln w="38100" cap="flat" cmpd="sng" algn="ctr">
            <a:solidFill>
              <a:sysClr val="windowText" lastClr="000000"/>
            </a:solidFill>
            <a:prstDash val="solid"/>
            <a:miter lim="800000"/>
            <a:tailEnd type="triangle"/>
          </a:ln>
          <a:effectLst/>
        </p:spPr>
      </p:cxnSp>
      <p:cxnSp>
        <p:nvCxnSpPr>
          <p:cNvPr id="9" name="Straight Arrow Connector 8">
            <a:extLst>
              <a:ext uri="{FF2B5EF4-FFF2-40B4-BE49-F238E27FC236}">
                <a16:creationId xmlns:a16="http://schemas.microsoft.com/office/drawing/2014/main" id="{9E5ACBA8-25CD-4CD2-93D3-EF5447772C42}"/>
              </a:ext>
            </a:extLst>
          </p:cNvPr>
          <p:cNvCxnSpPr>
            <a:cxnSpLocks/>
          </p:cNvCxnSpPr>
          <p:nvPr/>
        </p:nvCxnSpPr>
        <p:spPr>
          <a:xfrm>
            <a:off x="2369956" y="3229471"/>
            <a:ext cx="0" cy="235603"/>
          </a:xfrm>
          <a:prstGeom prst="straightConnector1">
            <a:avLst/>
          </a:prstGeom>
          <a:noFill/>
          <a:ln w="38100" cap="flat" cmpd="sng" algn="ctr">
            <a:solidFill>
              <a:sysClr val="windowText" lastClr="000000"/>
            </a:solidFill>
            <a:prstDash val="solid"/>
            <a:miter lim="800000"/>
            <a:tailEnd type="triangle"/>
          </a:ln>
          <a:effectLst/>
        </p:spPr>
      </p:cxnSp>
      <p:cxnSp>
        <p:nvCxnSpPr>
          <p:cNvPr id="10" name="Straight Arrow Connector 9">
            <a:extLst>
              <a:ext uri="{FF2B5EF4-FFF2-40B4-BE49-F238E27FC236}">
                <a16:creationId xmlns:a16="http://schemas.microsoft.com/office/drawing/2014/main" id="{45B305ED-63BD-4567-B6A9-E795A55A55C0}"/>
              </a:ext>
            </a:extLst>
          </p:cNvPr>
          <p:cNvCxnSpPr>
            <a:cxnSpLocks/>
          </p:cNvCxnSpPr>
          <p:nvPr/>
        </p:nvCxnSpPr>
        <p:spPr>
          <a:xfrm>
            <a:off x="2359050" y="3822876"/>
            <a:ext cx="0" cy="235603"/>
          </a:xfrm>
          <a:prstGeom prst="straightConnector1">
            <a:avLst/>
          </a:prstGeom>
          <a:noFill/>
          <a:ln w="38100" cap="flat" cmpd="sng" algn="ctr">
            <a:solidFill>
              <a:sysClr val="windowText" lastClr="000000"/>
            </a:solidFill>
            <a:prstDash val="solid"/>
            <a:miter lim="800000"/>
            <a:tailEnd type="triangle"/>
          </a:ln>
          <a:effectLst/>
        </p:spPr>
      </p:cxnSp>
      <p:cxnSp>
        <p:nvCxnSpPr>
          <p:cNvPr id="11" name="Straight Arrow Connector 10">
            <a:extLst>
              <a:ext uri="{FF2B5EF4-FFF2-40B4-BE49-F238E27FC236}">
                <a16:creationId xmlns:a16="http://schemas.microsoft.com/office/drawing/2014/main" id="{FF8D28F6-EB0C-40A7-A2EF-344A41C1A39E}"/>
              </a:ext>
            </a:extLst>
          </p:cNvPr>
          <p:cNvCxnSpPr>
            <a:cxnSpLocks/>
          </p:cNvCxnSpPr>
          <p:nvPr/>
        </p:nvCxnSpPr>
        <p:spPr>
          <a:xfrm>
            <a:off x="2359050" y="4386556"/>
            <a:ext cx="0" cy="235603"/>
          </a:xfrm>
          <a:prstGeom prst="straightConnector1">
            <a:avLst/>
          </a:prstGeom>
          <a:noFill/>
          <a:ln w="381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984F4AC4-85E0-4EF5-B304-377DB4EDF40E}"/>
              </a:ext>
            </a:extLst>
          </p:cNvPr>
          <p:cNvCxnSpPr>
            <a:cxnSpLocks/>
          </p:cNvCxnSpPr>
          <p:nvPr/>
        </p:nvCxnSpPr>
        <p:spPr>
          <a:xfrm>
            <a:off x="2376423" y="4978380"/>
            <a:ext cx="0" cy="235603"/>
          </a:xfrm>
          <a:prstGeom prst="straightConnector1">
            <a:avLst/>
          </a:prstGeom>
          <a:noFill/>
          <a:ln w="38100" cap="flat" cmpd="sng" algn="ctr">
            <a:solidFill>
              <a:sysClr val="windowText" lastClr="000000"/>
            </a:solidFill>
            <a:prstDash val="solid"/>
            <a:miter lim="800000"/>
            <a:tailEnd type="triangle"/>
          </a:ln>
          <a:effectLst/>
        </p:spPr>
      </p:cxnSp>
      <p:cxnSp>
        <p:nvCxnSpPr>
          <p:cNvPr id="13" name="Straight Arrow Connector 12">
            <a:extLst>
              <a:ext uri="{FF2B5EF4-FFF2-40B4-BE49-F238E27FC236}">
                <a16:creationId xmlns:a16="http://schemas.microsoft.com/office/drawing/2014/main" id="{F0D97799-669B-4424-B800-B2BEA15AC1CD}"/>
              </a:ext>
            </a:extLst>
          </p:cNvPr>
          <p:cNvCxnSpPr>
            <a:cxnSpLocks/>
          </p:cNvCxnSpPr>
          <p:nvPr/>
        </p:nvCxnSpPr>
        <p:spPr>
          <a:xfrm>
            <a:off x="2359050" y="5568344"/>
            <a:ext cx="0" cy="235603"/>
          </a:xfrm>
          <a:prstGeom prst="straightConnector1">
            <a:avLst/>
          </a:prstGeom>
          <a:noFill/>
          <a:ln w="38100" cap="flat" cmpd="sng" algn="ctr">
            <a:solidFill>
              <a:sysClr val="windowText" lastClr="000000"/>
            </a:solidFill>
            <a:prstDash val="solid"/>
            <a:miter lim="800000"/>
            <a:tailEnd type="triangle"/>
          </a:ln>
          <a:effectLst/>
        </p:spPr>
      </p:cxnSp>
      <p:cxnSp>
        <p:nvCxnSpPr>
          <p:cNvPr id="14" name="Straight Arrow Connector 13">
            <a:extLst>
              <a:ext uri="{FF2B5EF4-FFF2-40B4-BE49-F238E27FC236}">
                <a16:creationId xmlns:a16="http://schemas.microsoft.com/office/drawing/2014/main" id="{C9B9AACF-0584-467B-8B36-9589C72B56E1}"/>
              </a:ext>
            </a:extLst>
          </p:cNvPr>
          <p:cNvCxnSpPr>
            <a:cxnSpLocks/>
          </p:cNvCxnSpPr>
          <p:nvPr/>
        </p:nvCxnSpPr>
        <p:spPr>
          <a:xfrm>
            <a:off x="2350721" y="6153286"/>
            <a:ext cx="0" cy="235603"/>
          </a:xfrm>
          <a:prstGeom prst="straightConnector1">
            <a:avLst/>
          </a:prstGeom>
          <a:noFill/>
          <a:ln w="38100" cap="flat" cmpd="sng" algn="ctr">
            <a:solidFill>
              <a:sysClr val="windowText" lastClr="000000"/>
            </a:solidFill>
            <a:prstDash val="solid"/>
            <a:miter lim="800000"/>
            <a:tailEnd type="triangle"/>
          </a:ln>
          <a:effectLst/>
        </p:spPr>
      </p:cxnSp>
      <p:cxnSp>
        <p:nvCxnSpPr>
          <p:cNvPr id="15" name="Straight Arrow Connector 14">
            <a:extLst>
              <a:ext uri="{FF2B5EF4-FFF2-40B4-BE49-F238E27FC236}">
                <a16:creationId xmlns:a16="http://schemas.microsoft.com/office/drawing/2014/main" id="{EB6E195C-5C04-44DD-AFEA-F22E17F257E9}"/>
              </a:ext>
            </a:extLst>
          </p:cNvPr>
          <p:cNvCxnSpPr>
            <a:cxnSpLocks/>
          </p:cNvCxnSpPr>
          <p:nvPr/>
        </p:nvCxnSpPr>
        <p:spPr>
          <a:xfrm>
            <a:off x="5694796" y="1468913"/>
            <a:ext cx="0" cy="235603"/>
          </a:xfrm>
          <a:prstGeom prst="straightConnector1">
            <a:avLst/>
          </a:prstGeom>
          <a:noFill/>
          <a:ln w="38100" cap="flat" cmpd="sng" algn="ctr">
            <a:solidFill>
              <a:sysClr val="windowText" lastClr="000000"/>
            </a:solidFill>
            <a:prstDash val="solid"/>
            <a:miter lim="800000"/>
            <a:tailEnd type="triangle"/>
          </a:ln>
          <a:effectLst/>
        </p:spPr>
      </p:cxnSp>
      <p:cxnSp>
        <p:nvCxnSpPr>
          <p:cNvPr id="16" name="Straight Arrow Connector 15">
            <a:extLst>
              <a:ext uri="{FF2B5EF4-FFF2-40B4-BE49-F238E27FC236}">
                <a16:creationId xmlns:a16="http://schemas.microsoft.com/office/drawing/2014/main" id="{E6FC7D94-E22B-4FEF-80DE-722432454FD2}"/>
              </a:ext>
            </a:extLst>
          </p:cNvPr>
          <p:cNvCxnSpPr>
            <a:cxnSpLocks/>
          </p:cNvCxnSpPr>
          <p:nvPr/>
        </p:nvCxnSpPr>
        <p:spPr>
          <a:xfrm>
            <a:off x="5701696" y="2011525"/>
            <a:ext cx="0" cy="235603"/>
          </a:xfrm>
          <a:prstGeom prst="straightConnector1">
            <a:avLst/>
          </a:prstGeom>
          <a:noFill/>
          <a:ln w="38100" cap="flat" cmpd="sng" algn="ctr">
            <a:solidFill>
              <a:sysClr val="windowText" lastClr="000000"/>
            </a:solidFill>
            <a:prstDash val="solid"/>
            <a:miter lim="800000"/>
            <a:tailEnd type="triangle"/>
          </a:ln>
          <a:effectLst/>
        </p:spPr>
      </p:cxnSp>
      <p:cxnSp>
        <p:nvCxnSpPr>
          <p:cNvPr id="17" name="Straight Arrow Connector 16">
            <a:extLst>
              <a:ext uri="{FF2B5EF4-FFF2-40B4-BE49-F238E27FC236}">
                <a16:creationId xmlns:a16="http://schemas.microsoft.com/office/drawing/2014/main" id="{1CF9E7AF-1382-4FB6-81F1-5A0B311B3342}"/>
              </a:ext>
            </a:extLst>
          </p:cNvPr>
          <p:cNvCxnSpPr>
            <a:cxnSpLocks/>
          </p:cNvCxnSpPr>
          <p:nvPr/>
        </p:nvCxnSpPr>
        <p:spPr>
          <a:xfrm>
            <a:off x="5694796" y="2601335"/>
            <a:ext cx="0" cy="235603"/>
          </a:xfrm>
          <a:prstGeom prst="straightConnector1">
            <a:avLst/>
          </a:prstGeom>
          <a:noFill/>
          <a:ln w="38100" cap="flat" cmpd="sng" algn="ctr">
            <a:solidFill>
              <a:sysClr val="windowText" lastClr="000000"/>
            </a:solidFill>
            <a:prstDash val="solid"/>
            <a:miter lim="800000"/>
            <a:tailEnd type="triangle"/>
          </a:ln>
          <a:effectLst/>
        </p:spPr>
      </p:cxnSp>
      <p:cxnSp>
        <p:nvCxnSpPr>
          <p:cNvPr id="18" name="Straight Arrow Connector 17">
            <a:extLst>
              <a:ext uri="{FF2B5EF4-FFF2-40B4-BE49-F238E27FC236}">
                <a16:creationId xmlns:a16="http://schemas.microsoft.com/office/drawing/2014/main" id="{8DE248DC-3277-489F-ADEF-BCD98188C074}"/>
              </a:ext>
            </a:extLst>
          </p:cNvPr>
          <p:cNvCxnSpPr>
            <a:cxnSpLocks/>
          </p:cNvCxnSpPr>
          <p:nvPr/>
        </p:nvCxnSpPr>
        <p:spPr>
          <a:xfrm>
            <a:off x="9203504" y="445254"/>
            <a:ext cx="0" cy="235603"/>
          </a:xfrm>
          <a:prstGeom prst="straightConnector1">
            <a:avLst/>
          </a:prstGeom>
          <a:noFill/>
          <a:ln w="38100" cap="flat" cmpd="sng" algn="ctr">
            <a:solidFill>
              <a:sysClr val="windowText" lastClr="000000"/>
            </a:solidFill>
            <a:prstDash val="solid"/>
            <a:miter lim="800000"/>
            <a:tailEnd type="triangle"/>
          </a:ln>
          <a:effectLst/>
        </p:spPr>
      </p:cxnSp>
      <p:cxnSp>
        <p:nvCxnSpPr>
          <p:cNvPr id="19" name="Straight Arrow Connector 18">
            <a:extLst>
              <a:ext uri="{FF2B5EF4-FFF2-40B4-BE49-F238E27FC236}">
                <a16:creationId xmlns:a16="http://schemas.microsoft.com/office/drawing/2014/main" id="{A3E2200A-A6C7-44EA-B926-B6643464D2ED}"/>
              </a:ext>
            </a:extLst>
          </p:cNvPr>
          <p:cNvCxnSpPr>
            <a:cxnSpLocks/>
          </p:cNvCxnSpPr>
          <p:nvPr/>
        </p:nvCxnSpPr>
        <p:spPr>
          <a:xfrm>
            <a:off x="9203504" y="1017705"/>
            <a:ext cx="0" cy="235603"/>
          </a:xfrm>
          <a:prstGeom prst="straightConnector1">
            <a:avLst/>
          </a:prstGeom>
          <a:noFill/>
          <a:ln w="38100" cap="flat" cmpd="sng" algn="ctr">
            <a:solidFill>
              <a:sysClr val="windowText" lastClr="000000"/>
            </a:solidFill>
            <a:prstDash val="solid"/>
            <a:miter lim="800000"/>
            <a:tailEnd type="triangle"/>
          </a:ln>
          <a:effectLst/>
        </p:spPr>
      </p:cxnSp>
      <p:cxnSp>
        <p:nvCxnSpPr>
          <p:cNvPr id="20" name="Straight Arrow Connector 19">
            <a:extLst>
              <a:ext uri="{FF2B5EF4-FFF2-40B4-BE49-F238E27FC236}">
                <a16:creationId xmlns:a16="http://schemas.microsoft.com/office/drawing/2014/main" id="{D07318D1-1F90-4EA1-9C3A-B46A30833567}"/>
              </a:ext>
            </a:extLst>
          </p:cNvPr>
          <p:cNvCxnSpPr>
            <a:cxnSpLocks/>
          </p:cNvCxnSpPr>
          <p:nvPr/>
        </p:nvCxnSpPr>
        <p:spPr>
          <a:xfrm>
            <a:off x="9211222" y="2086536"/>
            <a:ext cx="0" cy="235603"/>
          </a:xfrm>
          <a:prstGeom prst="straightConnector1">
            <a:avLst/>
          </a:prstGeom>
          <a:noFill/>
          <a:ln w="38100" cap="flat" cmpd="sng" algn="ctr">
            <a:solidFill>
              <a:sysClr val="windowText" lastClr="000000"/>
            </a:solidFill>
            <a:prstDash val="solid"/>
            <a:miter lim="800000"/>
            <a:tailEnd type="triangle"/>
          </a:ln>
          <a:effectLst/>
        </p:spPr>
      </p:cxnSp>
      <p:cxnSp>
        <p:nvCxnSpPr>
          <p:cNvPr id="21" name="Straight Arrow Connector 20">
            <a:extLst>
              <a:ext uri="{FF2B5EF4-FFF2-40B4-BE49-F238E27FC236}">
                <a16:creationId xmlns:a16="http://schemas.microsoft.com/office/drawing/2014/main" id="{84A84501-26F3-4697-AB44-0DBCABCB3209}"/>
              </a:ext>
            </a:extLst>
          </p:cNvPr>
          <p:cNvCxnSpPr>
            <a:cxnSpLocks/>
          </p:cNvCxnSpPr>
          <p:nvPr/>
        </p:nvCxnSpPr>
        <p:spPr>
          <a:xfrm>
            <a:off x="9211222" y="2675248"/>
            <a:ext cx="0" cy="235603"/>
          </a:xfrm>
          <a:prstGeom prst="straightConnector1">
            <a:avLst/>
          </a:prstGeom>
          <a:noFill/>
          <a:ln w="38100" cap="flat" cmpd="sng" algn="ctr">
            <a:solidFill>
              <a:sysClr val="windowText" lastClr="000000"/>
            </a:solidFill>
            <a:prstDash val="solid"/>
            <a:miter lim="800000"/>
            <a:tailEnd type="triangle"/>
          </a:ln>
          <a:effectLst/>
        </p:spPr>
      </p:cxnSp>
      <p:cxnSp>
        <p:nvCxnSpPr>
          <p:cNvPr id="22" name="Straight Arrow Connector 21">
            <a:extLst>
              <a:ext uri="{FF2B5EF4-FFF2-40B4-BE49-F238E27FC236}">
                <a16:creationId xmlns:a16="http://schemas.microsoft.com/office/drawing/2014/main" id="{B5813693-326A-4D33-BC93-A73FC03C4058}"/>
              </a:ext>
            </a:extLst>
          </p:cNvPr>
          <p:cNvCxnSpPr>
            <a:cxnSpLocks/>
          </p:cNvCxnSpPr>
          <p:nvPr/>
        </p:nvCxnSpPr>
        <p:spPr>
          <a:xfrm>
            <a:off x="2359050" y="1455986"/>
            <a:ext cx="0" cy="235603"/>
          </a:xfrm>
          <a:prstGeom prst="straightConnector1">
            <a:avLst/>
          </a:prstGeom>
          <a:noFill/>
          <a:ln w="38100" cap="flat" cmpd="sng" algn="ctr">
            <a:solidFill>
              <a:sysClr val="windowText" lastClr="000000"/>
            </a:solidFill>
            <a:prstDash val="solid"/>
            <a:miter lim="800000"/>
            <a:tailEnd type="triangle"/>
          </a:ln>
          <a:effectLst/>
        </p:spPr>
      </p:cxnSp>
      <p:cxnSp>
        <p:nvCxnSpPr>
          <p:cNvPr id="23" name="Straight Arrow Connector 22">
            <a:extLst>
              <a:ext uri="{FF2B5EF4-FFF2-40B4-BE49-F238E27FC236}">
                <a16:creationId xmlns:a16="http://schemas.microsoft.com/office/drawing/2014/main" id="{2A08067F-DC03-43AA-969F-0A10E30D69E5}"/>
              </a:ext>
            </a:extLst>
          </p:cNvPr>
          <p:cNvCxnSpPr>
            <a:cxnSpLocks/>
          </p:cNvCxnSpPr>
          <p:nvPr/>
        </p:nvCxnSpPr>
        <p:spPr>
          <a:xfrm>
            <a:off x="2359050" y="944832"/>
            <a:ext cx="0" cy="235603"/>
          </a:xfrm>
          <a:prstGeom prst="straightConnector1">
            <a:avLst/>
          </a:prstGeom>
          <a:noFill/>
          <a:ln w="3810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2B0BCD2A-95C3-42EC-9D53-62ACAE75AF1D}"/>
              </a:ext>
            </a:extLst>
          </p:cNvPr>
          <p:cNvCxnSpPr>
            <a:endCxn id="29" idx="1"/>
          </p:cNvCxnSpPr>
          <p:nvPr/>
        </p:nvCxnSpPr>
        <p:spPr>
          <a:xfrm>
            <a:off x="635312" y="1920870"/>
            <a:ext cx="690244" cy="0"/>
          </a:xfrm>
          <a:prstGeom prst="straightConnector1">
            <a:avLst/>
          </a:prstGeom>
          <a:noFill/>
          <a:ln w="38100" cap="flat" cmpd="sng" algn="ctr">
            <a:solidFill>
              <a:sysClr val="windowText" lastClr="000000"/>
            </a:solidFill>
            <a:prstDash val="solid"/>
            <a:miter lim="800000"/>
            <a:tailEnd type="triangle"/>
          </a:ln>
          <a:effectLst/>
        </p:spPr>
      </p:cxnSp>
      <p:cxnSp>
        <p:nvCxnSpPr>
          <p:cNvPr id="25" name="Straight Arrow Connector 24">
            <a:extLst>
              <a:ext uri="{FF2B5EF4-FFF2-40B4-BE49-F238E27FC236}">
                <a16:creationId xmlns:a16="http://schemas.microsoft.com/office/drawing/2014/main" id="{57A1C7DC-1121-498F-A37B-9E8A6109E426}"/>
              </a:ext>
            </a:extLst>
          </p:cNvPr>
          <p:cNvCxnSpPr/>
          <p:nvPr/>
        </p:nvCxnSpPr>
        <p:spPr>
          <a:xfrm flipH="1">
            <a:off x="843897" y="1990658"/>
            <a:ext cx="481658" cy="0"/>
          </a:xfrm>
          <a:prstGeom prst="straightConnector1">
            <a:avLst/>
          </a:prstGeom>
          <a:noFill/>
          <a:ln w="38100" cap="flat" cmpd="sng" algn="ctr">
            <a:solidFill>
              <a:sysClr val="windowText" lastClr="000000"/>
            </a:solidFill>
            <a:prstDash val="solid"/>
            <a:miter lim="800000"/>
            <a:tailEnd type="triangle"/>
          </a:ln>
          <a:effectLst/>
        </p:spPr>
      </p:cxnSp>
      <p:sp>
        <p:nvSpPr>
          <p:cNvPr id="26" name="TextBox 25">
            <a:extLst>
              <a:ext uri="{FF2B5EF4-FFF2-40B4-BE49-F238E27FC236}">
                <a16:creationId xmlns:a16="http://schemas.microsoft.com/office/drawing/2014/main" id="{4E481763-3759-449A-B749-5DA3DB8F3238}"/>
              </a:ext>
            </a:extLst>
          </p:cNvPr>
          <p:cNvSpPr txBox="1"/>
          <p:nvPr/>
        </p:nvSpPr>
        <p:spPr>
          <a:xfrm>
            <a:off x="1325555" y="45144"/>
            <a:ext cx="8835117" cy="400110"/>
          </a:xfrm>
          <a:prstGeom prst="rect">
            <a:avLst/>
          </a:prstGeom>
          <a:solidFill>
            <a:srgbClr val="023E82"/>
          </a:solidFill>
        </p:spPr>
        <p:txBody>
          <a:bodyPr wrap="square" rtlCol="0" anchor="ctr">
            <a:spAutoFit/>
          </a:bodyPr>
          <a:lstStyle/>
          <a:p>
            <a:r>
              <a:rPr lang="en-US" sz="2000" dirty="0">
                <a:solidFill>
                  <a:prstClr val="white"/>
                </a:solidFill>
                <a:latin typeface="+mn-lt"/>
                <a:cs typeface="Arial" panose="020B0604020202020204" pitchFamily="34" charset="0"/>
              </a:rPr>
              <a:t>                                                               gNB MAC</a:t>
            </a:r>
          </a:p>
        </p:txBody>
      </p:sp>
      <p:sp>
        <p:nvSpPr>
          <p:cNvPr id="27" name="Rectangle 26">
            <a:extLst>
              <a:ext uri="{FF2B5EF4-FFF2-40B4-BE49-F238E27FC236}">
                <a16:creationId xmlns:a16="http://schemas.microsoft.com/office/drawing/2014/main" id="{F46D6314-50F7-4A13-A9D4-4BAA7C0A41F4}"/>
              </a:ext>
            </a:extLst>
          </p:cNvPr>
          <p:cNvSpPr/>
          <p:nvPr/>
        </p:nvSpPr>
        <p:spPr>
          <a:xfrm>
            <a:off x="1325555" y="644221"/>
            <a:ext cx="2112145" cy="400341"/>
          </a:xfrm>
          <a:prstGeom prst="rect">
            <a:avLst/>
          </a:prstGeom>
          <a:solidFill>
            <a:srgbClr val="33CCFF"/>
          </a:solidFill>
          <a:ln w="28575" cap="flat" cmpd="sng" algn="ctr">
            <a:solidFill>
              <a:srgbClr val="023E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dirty="0">
                <a:ln>
                  <a:noFill/>
                </a:ln>
                <a:solidFill>
                  <a:prstClr val="white"/>
                </a:solidFill>
                <a:uLnTx/>
                <a:uFillTx/>
                <a:latin typeface="+mn-lt"/>
                <a:ea typeface="+mn-ea"/>
                <a:cs typeface="Arial" panose="020B0604020202020204" pitchFamily="34" charset="0"/>
              </a:rPr>
              <a:t>CRC Calculation + attachment</a:t>
            </a:r>
          </a:p>
        </p:txBody>
      </p:sp>
      <p:sp>
        <p:nvSpPr>
          <p:cNvPr id="28" name="Rectangle 27">
            <a:extLst>
              <a:ext uri="{FF2B5EF4-FFF2-40B4-BE49-F238E27FC236}">
                <a16:creationId xmlns:a16="http://schemas.microsoft.com/office/drawing/2014/main" id="{52B50530-B84B-4DE0-BFCC-DEC2F70CF9C9}"/>
              </a:ext>
            </a:extLst>
          </p:cNvPr>
          <p:cNvSpPr/>
          <p:nvPr/>
        </p:nvSpPr>
        <p:spPr>
          <a:xfrm>
            <a:off x="1325555" y="1191403"/>
            <a:ext cx="2112145" cy="400341"/>
          </a:xfrm>
          <a:prstGeom prst="rect">
            <a:avLst/>
          </a:prstGeom>
          <a:solidFill>
            <a:srgbClr val="33CCFF"/>
          </a:solidFill>
          <a:ln w="28575" cap="flat" cmpd="sng" algn="ctr">
            <a:solidFill>
              <a:srgbClr val="023E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uLnTx/>
                <a:uFillTx/>
                <a:latin typeface="+mn-lt"/>
                <a:ea typeface="+mn-ea"/>
                <a:cs typeface="Arial" panose="020B0604020202020204" pitchFamily="34" charset="0"/>
              </a:rPr>
              <a:t>LDPC Graph Selection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uLnTx/>
                <a:uFillTx/>
                <a:latin typeface="+mn-lt"/>
                <a:ea typeface="+mn-ea"/>
                <a:cs typeface="Arial" panose="020B0604020202020204" pitchFamily="34" charset="0"/>
              </a:rPr>
              <a:t>Code Block Segmentation</a:t>
            </a:r>
          </a:p>
        </p:txBody>
      </p:sp>
      <p:sp>
        <p:nvSpPr>
          <p:cNvPr id="29" name="Rectangle 28">
            <a:extLst>
              <a:ext uri="{FF2B5EF4-FFF2-40B4-BE49-F238E27FC236}">
                <a16:creationId xmlns:a16="http://schemas.microsoft.com/office/drawing/2014/main" id="{A718219C-13D5-44BB-AD2F-DF653691B199}"/>
              </a:ext>
            </a:extLst>
          </p:cNvPr>
          <p:cNvSpPr/>
          <p:nvPr/>
        </p:nvSpPr>
        <p:spPr>
          <a:xfrm>
            <a:off x="1325555" y="1720700"/>
            <a:ext cx="2112145" cy="400341"/>
          </a:xfrm>
          <a:prstGeom prst="rect">
            <a:avLst/>
          </a:prstGeom>
          <a:solidFill>
            <a:srgbClr val="33CCFF"/>
          </a:solidFill>
          <a:ln w="28575" cap="flat" cmpd="sng" algn="ctr">
            <a:solidFill>
              <a:srgbClr val="023E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a:ln>
                  <a:noFill/>
                </a:ln>
                <a:solidFill>
                  <a:prstClr val="white"/>
                </a:solidFill>
                <a:uLnTx/>
                <a:uFillTx/>
                <a:latin typeface="+mn-lt"/>
                <a:ea typeface="+mn-ea"/>
                <a:cs typeface="Arial" panose="020B0604020202020204" pitchFamily="34" charset="0"/>
              </a:rPr>
              <a:t>Channel Coding (LDPC Encoding)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a:ln>
                  <a:noFill/>
                </a:ln>
                <a:solidFill>
                  <a:prstClr val="white"/>
                </a:solidFill>
                <a:uLnTx/>
                <a:uFillTx/>
                <a:latin typeface="+mn-lt"/>
                <a:ea typeface="+mn-ea"/>
                <a:cs typeface="Arial" panose="020B0604020202020204" pitchFamily="34" charset="0"/>
              </a:rPr>
              <a:t>Rate Matching + HARQ</a:t>
            </a:r>
          </a:p>
        </p:txBody>
      </p:sp>
      <p:sp>
        <p:nvSpPr>
          <p:cNvPr id="30" name="Rectangle 29">
            <a:extLst>
              <a:ext uri="{FF2B5EF4-FFF2-40B4-BE49-F238E27FC236}">
                <a16:creationId xmlns:a16="http://schemas.microsoft.com/office/drawing/2014/main" id="{81391D49-D675-4C0B-BE57-64153EFDE64C}"/>
              </a:ext>
            </a:extLst>
          </p:cNvPr>
          <p:cNvSpPr/>
          <p:nvPr/>
        </p:nvSpPr>
        <p:spPr>
          <a:xfrm>
            <a:off x="1325555" y="2300724"/>
            <a:ext cx="2112145" cy="400341"/>
          </a:xfrm>
          <a:prstGeom prst="rect">
            <a:avLst/>
          </a:prstGeom>
          <a:solidFill>
            <a:srgbClr val="33CCFF"/>
          </a:solidFill>
          <a:ln w="28575" cap="flat" cmpd="sng" algn="ctr">
            <a:solidFill>
              <a:srgbClr val="023E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dirty="0">
                <a:ln>
                  <a:noFill/>
                </a:ln>
                <a:solidFill>
                  <a:prstClr val="white"/>
                </a:solidFill>
                <a:uLnTx/>
                <a:uFillTx/>
                <a:latin typeface="+mn-lt"/>
                <a:ea typeface="+mn-ea"/>
                <a:cs typeface="Arial" panose="020B0604020202020204" pitchFamily="34" charset="0"/>
              </a:rPr>
              <a:t>Interleaving + Scrambling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dirty="0">
                <a:ln>
                  <a:noFill/>
                </a:ln>
                <a:solidFill>
                  <a:prstClr val="white"/>
                </a:solidFill>
                <a:uLnTx/>
                <a:uFillTx/>
                <a:latin typeface="+mn-lt"/>
                <a:ea typeface="+mn-ea"/>
                <a:cs typeface="Arial" panose="020B0604020202020204" pitchFamily="34" charset="0"/>
              </a:rPr>
              <a:t>Modulation</a:t>
            </a:r>
          </a:p>
        </p:txBody>
      </p:sp>
      <p:sp>
        <p:nvSpPr>
          <p:cNvPr id="31" name="Rectangle 30">
            <a:extLst>
              <a:ext uri="{FF2B5EF4-FFF2-40B4-BE49-F238E27FC236}">
                <a16:creationId xmlns:a16="http://schemas.microsoft.com/office/drawing/2014/main" id="{42F0C0D4-0844-405C-9E34-184D8422625F}"/>
              </a:ext>
            </a:extLst>
          </p:cNvPr>
          <p:cNvSpPr/>
          <p:nvPr/>
        </p:nvSpPr>
        <p:spPr>
          <a:xfrm>
            <a:off x="1325555" y="2863635"/>
            <a:ext cx="2112145" cy="400341"/>
          </a:xfrm>
          <a:prstGeom prst="rect">
            <a:avLst/>
          </a:prstGeom>
          <a:solidFill>
            <a:srgbClr val="33CCFF"/>
          </a:solidFill>
          <a:ln w="28575" cap="flat" cmpd="sng" algn="ctr">
            <a:solidFill>
              <a:srgbClr val="023E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dirty="0">
                <a:ln>
                  <a:noFill/>
                </a:ln>
                <a:solidFill>
                  <a:prstClr val="white"/>
                </a:solidFill>
                <a:uLnTx/>
                <a:uFillTx/>
                <a:latin typeface="+mn-lt"/>
                <a:ea typeface="+mn-ea"/>
                <a:cs typeface="Arial" panose="020B0604020202020204" pitchFamily="34" charset="0"/>
              </a:rPr>
              <a:t>Layer Mapping</a:t>
            </a:r>
          </a:p>
        </p:txBody>
      </p:sp>
      <p:sp>
        <p:nvSpPr>
          <p:cNvPr id="32" name="Rectangle 31">
            <a:extLst>
              <a:ext uri="{FF2B5EF4-FFF2-40B4-BE49-F238E27FC236}">
                <a16:creationId xmlns:a16="http://schemas.microsoft.com/office/drawing/2014/main" id="{A117C554-8819-49CA-9795-1BF113AE073C}"/>
              </a:ext>
            </a:extLst>
          </p:cNvPr>
          <p:cNvSpPr/>
          <p:nvPr/>
        </p:nvSpPr>
        <p:spPr>
          <a:xfrm>
            <a:off x="1325555" y="3469275"/>
            <a:ext cx="2112145" cy="400341"/>
          </a:xfrm>
          <a:prstGeom prst="rect">
            <a:avLst/>
          </a:prstGeom>
          <a:solidFill>
            <a:srgbClr val="33CCFF"/>
          </a:solidFill>
          <a:ln w="28575" cap="flat" cmpd="sng" algn="ctr">
            <a:solidFill>
              <a:srgbClr val="023E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dirty="0">
                <a:ln>
                  <a:noFill/>
                </a:ln>
                <a:solidFill>
                  <a:prstClr val="white"/>
                </a:solidFill>
                <a:uLnTx/>
                <a:uFillTx/>
                <a:latin typeface="+mn-lt"/>
                <a:ea typeface="+mn-ea"/>
                <a:cs typeface="Arial" panose="020B0604020202020204" pitchFamily="34" charset="0"/>
              </a:rPr>
              <a:t>Antenna Port Mapping</a:t>
            </a:r>
          </a:p>
        </p:txBody>
      </p:sp>
      <p:sp>
        <p:nvSpPr>
          <p:cNvPr id="33" name="Rectangle 32">
            <a:extLst>
              <a:ext uri="{FF2B5EF4-FFF2-40B4-BE49-F238E27FC236}">
                <a16:creationId xmlns:a16="http://schemas.microsoft.com/office/drawing/2014/main" id="{FA636AF4-04BB-4623-8F69-5F3B0270A4D1}"/>
              </a:ext>
            </a:extLst>
          </p:cNvPr>
          <p:cNvSpPr/>
          <p:nvPr/>
        </p:nvSpPr>
        <p:spPr>
          <a:xfrm>
            <a:off x="1325555" y="4076640"/>
            <a:ext cx="2112145" cy="400341"/>
          </a:xfrm>
          <a:prstGeom prst="rect">
            <a:avLst/>
          </a:prstGeom>
          <a:solidFill>
            <a:srgbClr val="33CCFF"/>
          </a:solidFill>
          <a:ln w="28575" cap="flat" cmpd="sng" algn="ctr">
            <a:solidFill>
              <a:srgbClr val="023E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uLnTx/>
                <a:uFillTx/>
                <a:latin typeface="+mn-lt"/>
                <a:ea typeface="+mn-ea"/>
                <a:cs typeface="Arial" panose="020B0604020202020204" pitchFamily="34" charset="0"/>
              </a:rPr>
              <a:t>Precoding</a:t>
            </a:r>
          </a:p>
        </p:txBody>
      </p:sp>
      <p:sp>
        <p:nvSpPr>
          <p:cNvPr id="34" name="Rectangle 33">
            <a:extLst>
              <a:ext uri="{FF2B5EF4-FFF2-40B4-BE49-F238E27FC236}">
                <a16:creationId xmlns:a16="http://schemas.microsoft.com/office/drawing/2014/main" id="{16658B33-CD4E-4C71-8F76-80C4AA70FCA1}"/>
              </a:ext>
            </a:extLst>
          </p:cNvPr>
          <p:cNvSpPr/>
          <p:nvPr/>
        </p:nvSpPr>
        <p:spPr>
          <a:xfrm>
            <a:off x="1325555" y="4622159"/>
            <a:ext cx="2112145" cy="400341"/>
          </a:xfrm>
          <a:prstGeom prst="rect">
            <a:avLst/>
          </a:prstGeom>
          <a:solidFill>
            <a:srgbClr val="33CCFF"/>
          </a:solidFill>
          <a:ln w="28575" cap="flat" cmpd="sng" algn="ctr">
            <a:solidFill>
              <a:srgbClr val="023E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dirty="0">
                <a:ln>
                  <a:noFill/>
                </a:ln>
                <a:solidFill>
                  <a:prstClr val="white"/>
                </a:solidFill>
                <a:uLnTx/>
                <a:uFillTx/>
                <a:latin typeface="+mn-lt"/>
                <a:ea typeface="+mn-ea"/>
                <a:cs typeface="Arial" panose="020B0604020202020204" pitchFamily="34" charset="0"/>
              </a:rPr>
              <a:t>Virtual/Physical Resource Element Mapping</a:t>
            </a:r>
          </a:p>
        </p:txBody>
      </p:sp>
      <p:sp>
        <p:nvSpPr>
          <p:cNvPr id="35" name="Rectangle 34">
            <a:extLst>
              <a:ext uri="{FF2B5EF4-FFF2-40B4-BE49-F238E27FC236}">
                <a16:creationId xmlns:a16="http://schemas.microsoft.com/office/drawing/2014/main" id="{98DBA573-C229-4425-A3A0-AA9336591228}"/>
              </a:ext>
            </a:extLst>
          </p:cNvPr>
          <p:cNvSpPr/>
          <p:nvPr/>
        </p:nvSpPr>
        <p:spPr>
          <a:xfrm>
            <a:off x="1325555" y="5202183"/>
            <a:ext cx="2112145" cy="400341"/>
          </a:xfrm>
          <a:prstGeom prst="rect">
            <a:avLst/>
          </a:prstGeom>
          <a:solidFill>
            <a:srgbClr val="33CCFF"/>
          </a:solidFill>
          <a:ln w="28575" cap="flat" cmpd="sng" algn="ctr">
            <a:solidFill>
              <a:srgbClr val="023E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dirty="0">
                <a:ln>
                  <a:noFill/>
                </a:ln>
                <a:solidFill>
                  <a:prstClr val="white"/>
                </a:solidFill>
                <a:uLnTx/>
                <a:uFillTx/>
                <a:latin typeface="+mn-lt"/>
                <a:ea typeface="+mn-ea"/>
                <a:cs typeface="Arial" panose="020B0604020202020204" pitchFamily="34" charset="0"/>
              </a:rPr>
              <a:t>OFDM Modulation + CP Insertion</a:t>
            </a:r>
          </a:p>
        </p:txBody>
      </p:sp>
      <p:sp>
        <p:nvSpPr>
          <p:cNvPr id="36" name="Rectangle 35">
            <a:extLst>
              <a:ext uri="{FF2B5EF4-FFF2-40B4-BE49-F238E27FC236}">
                <a16:creationId xmlns:a16="http://schemas.microsoft.com/office/drawing/2014/main" id="{A940B84D-D004-4151-93EE-799A36B6C8F9}"/>
              </a:ext>
            </a:extLst>
          </p:cNvPr>
          <p:cNvSpPr/>
          <p:nvPr/>
        </p:nvSpPr>
        <p:spPr>
          <a:xfrm>
            <a:off x="1325555" y="5803947"/>
            <a:ext cx="2112145" cy="400341"/>
          </a:xfrm>
          <a:prstGeom prst="rect">
            <a:avLst/>
          </a:prstGeom>
          <a:solidFill>
            <a:srgbClr val="33CCFF"/>
          </a:solidFill>
          <a:ln w="28575" cap="flat" cmpd="sng" algn="ctr">
            <a:solidFill>
              <a:srgbClr val="023E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dirty="0">
                <a:ln>
                  <a:noFill/>
                </a:ln>
                <a:solidFill>
                  <a:prstClr val="white"/>
                </a:solidFill>
                <a:uLnTx/>
                <a:uFillTx/>
                <a:latin typeface="+mn-lt"/>
                <a:ea typeface="+mn-ea"/>
                <a:cs typeface="Arial" panose="020B0604020202020204" pitchFamily="34" charset="0"/>
              </a:rPr>
              <a:t>DAC TX Beamforming</a:t>
            </a:r>
          </a:p>
        </p:txBody>
      </p:sp>
      <p:sp>
        <p:nvSpPr>
          <p:cNvPr id="37" name="Rectangle 36">
            <a:extLst>
              <a:ext uri="{FF2B5EF4-FFF2-40B4-BE49-F238E27FC236}">
                <a16:creationId xmlns:a16="http://schemas.microsoft.com/office/drawing/2014/main" id="{521AD00E-2E35-475D-8ABF-1B385E59FD80}"/>
              </a:ext>
            </a:extLst>
          </p:cNvPr>
          <p:cNvSpPr/>
          <p:nvPr/>
        </p:nvSpPr>
        <p:spPr>
          <a:xfrm>
            <a:off x="1325555" y="6388889"/>
            <a:ext cx="2112145" cy="400341"/>
          </a:xfrm>
          <a:prstGeom prst="rect">
            <a:avLst/>
          </a:prstGeom>
          <a:solidFill>
            <a:srgbClr val="33CCFF"/>
          </a:solidFill>
          <a:ln w="28575" cap="flat" cmpd="sng" algn="ctr">
            <a:solidFill>
              <a:srgbClr val="023E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dirty="0">
                <a:ln>
                  <a:noFill/>
                </a:ln>
                <a:solidFill>
                  <a:prstClr val="white"/>
                </a:solidFill>
                <a:uLnTx/>
                <a:uFillTx/>
                <a:latin typeface="+mn-lt"/>
                <a:ea typeface="+mn-ea"/>
                <a:cs typeface="Arial" panose="020B0604020202020204" pitchFamily="34" charset="0"/>
              </a:rPr>
              <a:t>IQ Modulation/RF Up-conversion/ PA and TX Filter</a:t>
            </a:r>
          </a:p>
        </p:txBody>
      </p:sp>
      <p:sp>
        <p:nvSpPr>
          <p:cNvPr id="38" name="Rectangle 37">
            <a:extLst>
              <a:ext uri="{FF2B5EF4-FFF2-40B4-BE49-F238E27FC236}">
                <a16:creationId xmlns:a16="http://schemas.microsoft.com/office/drawing/2014/main" id="{EB667B34-1DD8-4C7D-8C1A-8DE297045343}"/>
              </a:ext>
            </a:extLst>
          </p:cNvPr>
          <p:cNvSpPr/>
          <p:nvPr/>
        </p:nvSpPr>
        <p:spPr>
          <a:xfrm>
            <a:off x="4638723" y="609716"/>
            <a:ext cx="2112145" cy="400341"/>
          </a:xfrm>
          <a:prstGeom prst="rect">
            <a:avLst/>
          </a:prstGeom>
          <a:solidFill>
            <a:srgbClr val="33CCFF"/>
          </a:solidFill>
          <a:ln w="28575" cap="flat" cmpd="sng" algn="ctr">
            <a:solidFill>
              <a:srgbClr val="023E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dirty="0">
                <a:ln>
                  <a:noFill/>
                </a:ln>
                <a:solidFill>
                  <a:prstClr val="white"/>
                </a:solidFill>
                <a:uLnTx/>
                <a:uFillTx/>
                <a:latin typeface="+mn-lt"/>
                <a:ea typeface="+mn-ea"/>
                <a:cs typeface="Arial" panose="020B0604020202020204" pitchFamily="34" charset="0"/>
              </a:rPr>
              <a:t>Information Element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dirty="0">
                <a:ln>
                  <a:noFill/>
                </a:ln>
                <a:solidFill>
                  <a:prstClr val="white"/>
                </a:solidFill>
                <a:uLnTx/>
                <a:uFillTx/>
                <a:latin typeface="+mn-lt"/>
                <a:ea typeface="+mn-ea"/>
                <a:cs typeface="Arial" panose="020B0604020202020204" pitchFamily="34" charset="0"/>
              </a:rPr>
              <a:t> Multiplexing</a:t>
            </a:r>
            <a:endParaRPr kumimoji="0" lang="en-US" sz="800" i="0" u="none" strike="noStrike" kern="0" cap="none" spc="0" normalizeH="0" baseline="0" noProof="0" dirty="0">
              <a:ln>
                <a:noFill/>
              </a:ln>
              <a:solidFill>
                <a:prstClr val="white"/>
              </a:solidFill>
              <a:uLnTx/>
              <a:uFillTx/>
              <a:latin typeface="+mn-lt"/>
              <a:ea typeface="+mn-ea"/>
              <a:cs typeface="Arial" panose="020B0604020202020204" pitchFamily="34" charset="0"/>
            </a:endParaRPr>
          </a:p>
        </p:txBody>
      </p:sp>
      <p:sp>
        <p:nvSpPr>
          <p:cNvPr id="39" name="Rectangle 38">
            <a:extLst>
              <a:ext uri="{FF2B5EF4-FFF2-40B4-BE49-F238E27FC236}">
                <a16:creationId xmlns:a16="http://schemas.microsoft.com/office/drawing/2014/main" id="{88DAF298-67C3-406A-8F94-2954FAEE60D6}"/>
              </a:ext>
            </a:extLst>
          </p:cNvPr>
          <p:cNvSpPr/>
          <p:nvPr/>
        </p:nvSpPr>
        <p:spPr>
          <a:xfrm>
            <a:off x="4638723" y="1156898"/>
            <a:ext cx="2112145" cy="400341"/>
          </a:xfrm>
          <a:prstGeom prst="rect">
            <a:avLst/>
          </a:prstGeom>
          <a:solidFill>
            <a:srgbClr val="33CCFF"/>
          </a:solidFill>
          <a:ln w="28575" cap="flat" cmpd="sng" algn="ctr">
            <a:solidFill>
              <a:srgbClr val="023E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uLnTx/>
                <a:uFillTx/>
                <a:latin typeface="+mn-lt"/>
                <a:ea typeface="+mn-ea"/>
                <a:cs typeface="Arial" panose="020B0604020202020204" pitchFamily="34" charset="0"/>
              </a:rPr>
              <a:t>CRC Calculation + Attachment</a:t>
            </a:r>
            <a:endParaRPr kumimoji="0" lang="en-US" sz="800" i="0" u="none" strike="noStrike" kern="0" cap="none" spc="0" normalizeH="0" baseline="0" noProof="0" dirty="0">
              <a:ln>
                <a:noFill/>
              </a:ln>
              <a:solidFill>
                <a:prstClr val="white"/>
              </a:solidFill>
              <a:uLnTx/>
              <a:uFillTx/>
              <a:latin typeface="+mn-lt"/>
              <a:ea typeface="+mn-ea"/>
              <a:cs typeface="Arial" panose="020B0604020202020204" pitchFamily="34" charset="0"/>
            </a:endParaRPr>
          </a:p>
        </p:txBody>
      </p:sp>
      <p:sp>
        <p:nvSpPr>
          <p:cNvPr id="40" name="Rectangle 39">
            <a:extLst>
              <a:ext uri="{FF2B5EF4-FFF2-40B4-BE49-F238E27FC236}">
                <a16:creationId xmlns:a16="http://schemas.microsoft.com/office/drawing/2014/main" id="{CD8D42B3-937D-48E4-AC18-9F8575D16E6B}"/>
              </a:ext>
            </a:extLst>
          </p:cNvPr>
          <p:cNvSpPr/>
          <p:nvPr/>
        </p:nvSpPr>
        <p:spPr>
          <a:xfrm>
            <a:off x="4638723" y="1686195"/>
            <a:ext cx="2112145" cy="400341"/>
          </a:xfrm>
          <a:prstGeom prst="rect">
            <a:avLst/>
          </a:prstGeom>
          <a:solidFill>
            <a:srgbClr val="33CCFF"/>
          </a:solidFill>
          <a:ln w="28575" cap="flat" cmpd="sng" algn="ctr">
            <a:solidFill>
              <a:srgbClr val="023E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i="0" u="none" strike="noStrike" kern="0" cap="none" spc="0" normalizeH="0" baseline="0" noProof="0">
                <a:ln>
                  <a:noFill/>
                </a:ln>
                <a:solidFill>
                  <a:prstClr val="white"/>
                </a:solidFill>
                <a:uLnTx/>
                <a:uFillTx/>
                <a:latin typeface="+mn-lt"/>
                <a:ea typeface="+mn-ea"/>
                <a:cs typeface="Arial" panose="020B0604020202020204" pitchFamily="34" charset="0"/>
              </a:rPr>
              <a:t>Channel Coding (Polar Encoding)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i="0" u="none" strike="noStrike" kern="0" cap="none" spc="0" normalizeH="0" baseline="0" noProof="0">
                <a:ln>
                  <a:noFill/>
                </a:ln>
                <a:solidFill>
                  <a:prstClr val="white"/>
                </a:solidFill>
                <a:uLnTx/>
                <a:uFillTx/>
                <a:latin typeface="+mn-lt"/>
                <a:ea typeface="+mn-ea"/>
                <a:cs typeface="Arial" panose="020B0604020202020204" pitchFamily="34" charset="0"/>
              </a:rPr>
              <a:t>Rate Matching</a:t>
            </a:r>
            <a:endParaRPr kumimoji="0" lang="en-US" sz="400" i="0" u="none" strike="noStrike" kern="0" cap="none" spc="0" normalizeH="0" baseline="0" noProof="0" dirty="0">
              <a:ln>
                <a:noFill/>
              </a:ln>
              <a:solidFill>
                <a:prstClr val="white"/>
              </a:solidFill>
              <a:uLnTx/>
              <a:uFillTx/>
              <a:latin typeface="+mn-lt"/>
              <a:ea typeface="+mn-ea"/>
              <a:cs typeface="Arial" panose="020B0604020202020204" pitchFamily="34" charset="0"/>
            </a:endParaRPr>
          </a:p>
        </p:txBody>
      </p:sp>
      <p:sp>
        <p:nvSpPr>
          <p:cNvPr id="41" name="Rectangle 40">
            <a:extLst>
              <a:ext uri="{FF2B5EF4-FFF2-40B4-BE49-F238E27FC236}">
                <a16:creationId xmlns:a16="http://schemas.microsoft.com/office/drawing/2014/main" id="{E8F076FE-B2A1-4A06-9830-2D8323082538}"/>
              </a:ext>
            </a:extLst>
          </p:cNvPr>
          <p:cNvSpPr/>
          <p:nvPr/>
        </p:nvSpPr>
        <p:spPr>
          <a:xfrm>
            <a:off x="4638723" y="2266219"/>
            <a:ext cx="2112145" cy="400341"/>
          </a:xfrm>
          <a:prstGeom prst="rect">
            <a:avLst/>
          </a:prstGeom>
          <a:solidFill>
            <a:srgbClr val="33CCFF"/>
          </a:solidFill>
          <a:ln w="28575" cap="flat" cmpd="sng" algn="ctr">
            <a:solidFill>
              <a:srgbClr val="023E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dirty="0">
                <a:ln>
                  <a:noFill/>
                </a:ln>
                <a:solidFill>
                  <a:prstClr val="white"/>
                </a:solidFill>
                <a:uLnTx/>
                <a:uFillTx/>
                <a:latin typeface="+mn-lt"/>
                <a:ea typeface="+mn-ea"/>
                <a:cs typeface="Arial" panose="020B0604020202020204" pitchFamily="34" charset="0"/>
              </a:rPr>
              <a:t>CCE-to-REG Mapping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dirty="0">
                <a:ln>
                  <a:noFill/>
                </a:ln>
                <a:solidFill>
                  <a:prstClr val="white"/>
                </a:solidFill>
                <a:uLnTx/>
                <a:uFillTx/>
                <a:latin typeface="+mn-lt"/>
                <a:ea typeface="+mn-ea"/>
                <a:cs typeface="Arial" panose="020B0604020202020204" pitchFamily="34" charset="0"/>
              </a:rPr>
              <a:t>Scrambling</a:t>
            </a:r>
            <a:endParaRPr kumimoji="0" lang="en-US" sz="800" i="0" u="none" strike="noStrike" kern="0" cap="none" spc="0" normalizeH="0" baseline="0" noProof="0" dirty="0">
              <a:ln>
                <a:noFill/>
              </a:ln>
              <a:solidFill>
                <a:prstClr val="white"/>
              </a:solidFill>
              <a:uLnTx/>
              <a:uFillTx/>
              <a:latin typeface="+mn-lt"/>
              <a:ea typeface="+mn-ea"/>
              <a:cs typeface="Arial" panose="020B0604020202020204" pitchFamily="34" charset="0"/>
            </a:endParaRPr>
          </a:p>
        </p:txBody>
      </p:sp>
      <p:sp>
        <p:nvSpPr>
          <p:cNvPr id="42" name="Rectangle 41">
            <a:extLst>
              <a:ext uri="{FF2B5EF4-FFF2-40B4-BE49-F238E27FC236}">
                <a16:creationId xmlns:a16="http://schemas.microsoft.com/office/drawing/2014/main" id="{FA325681-A4B2-4192-8E77-5F1A9BD64A7F}"/>
              </a:ext>
            </a:extLst>
          </p:cNvPr>
          <p:cNvSpPr/>
          <p:nvPr/>
        </p:nvSpPr>
        <p:spPr>
          <a:xfrm>
            <a:off x="4638723" y="2829130"/>
            <a:ext cx="2112145" cy="400341"/>
          </a:xfrm>
          <a:prstGeom prst="rect">
            <a:avLst/>
          </a:prstGeom>
          <a:solidFill>
            <a:srgbClr val="33CCFF"/>
          </a:solidFill>
          <a:ln w="28575" cap="flat" cmpd="sng" algn="ctr">
            <a:solidFill>
              <a:srgbClr val="023E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uLnTx/>
                <a:uFillTx/>
                <a:latin typeface="+mn-lt"/>
                <a:ea typeface="+mn-ea"/>
                <a:cs typeface="Arial" panose="020B0604020202020204" pitchFamily="34" charset="0"/>
              </a:rPr>
              <a:t>QPSK Modulation</a:t>
            </a:r>
            <a:endParaRPr kumimoji="0" lang="en-US" sz="800" i="0" u="none" strike="noStrike" kern="0" cap="none" spc="0" normalizeH="0" baseline="0" noProof="0" dirty="0">
              <a:ln>
                <a:noFill/>
              </a:ln>
              <a:solidFill>
                <a:prstClr val="white"/>
              </a:solidFill>
              <a:uLnTx/>
              <a:uFillTx/>
              <a:latin typeface="+mn-lt"/>
              <a:ea typeface="+mn-ea"/>
              <a:cs typeface="Arial" panose="020B0604020202020204" pitchFamily="34" charset="0"/>
            </a:endParaRPr>
          </a:p>
        </p:txBody>
      </p:sp>
      <p:sp>
        <p:nvSpPr>
          <p:cNvPr id="43" name="Rectangle 42">
            <a:extLst>
              <a:ext uri="{FF2B5EF4-FFF2-40B4-BE49-F238E27FC236}">
                <a16:creationId xmlns:a16="http://schemas.microsoft.com/office/drawing/2014/main" id="{807DCDF9-77AA-415A-8842-857EBA2C7B06}"/>
              </a:ext>
            </a:extLst>
          </p:cNvPr>
          <p:cNvSpPr/>
          <p:nvPr/>
        </p:nvSpPr>
        <p:spPr>
          <a:xfrm>
            <a:off x="4645624" y="4058479"/>
            <a:ext cx="2112145" cy="400341"/>
          </a:xfrm>
          <a:prstGeom prst="rect">
            <a:avLst/>
          </a:prstGeom>
          <a:solidFill>
            <a:srgbClr val="023E82"/>
          </a:solidFill>
          <a:ln w="12700" cap="flat" cmpd="sng" algn="ctr">
            <a:solidFill>
              <a:srgbClr val="DD614A">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41" b="0" i="0" u="none" strike="noStrike" kern="0" cap="none" spc="0" normalizeH="0" baseline="0" noProof="0" dirty="0">
                <a:ln>
                  <a:noFill/>
                </a:ln>
                <a:solidFill>
                  <a:schemeClr val="bg1"/>
                </a:solidFill>
                <a:uLnTx/>
                <a:uFillTx/>
                <a:latin typeface="+mn-lt"/>
                <a:ea typeface="+mn-ea"/>
                <a:cs typeface="Arial" panose="020B0604020202020204" pitchFamily="34" charset="0"/>
              </a:rPr>
              <a:t>Reference Signal Generation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41" b="0" i="0" u="none" strike="noStrike" kern="0" cap="none" spc="0" normalizeH="0" baseline="0" noProof="0" dirty="0">
                <a:ln>
                  <a:noFill/>
                </a:ln>
                <a:solidFill>
                  <a:schemeClr val="bg1"/>
                </a:solidFill>
                <a:uLnTx/>
                <a:uFillTx/>
                <a:latin typeface="+mn-lt"/>
                <a:ea typeface="+mn-ea"/>
                <a:cs typeface="Arial" panose="020B0604020202020204" pitchFamily="34" charset="0"/>
              </a:rPr>
              <a:t>DM-RS/CSI-RS/PT-RS/TRS</a:t>
            </a:r>
          </a:p>
        </p:txBody>
      </p:sp>
      <p:sp>
        <p:nvSpPr>
          <p:cNvPr id="44" name="Rectangle 43">
            <a:extLst>
              <a:ext uri="{FF2B5EF4-FFF2-40B4-BE49-F238E27FC236}">
                <a16:creationId xmlns:a16="http://schemas.microsoft.com/office/drawing/2014/main" id="{EDD9F3EE-1868-4A39-8B01-6F8005D4DCF5}"/>
              </a:ext>
            </a:extLst>
          </p:cNvPr>
          <p:cNvSpPr/>
          <p:nvPr/>
        </p:nvSpPr>
        <p:spPr>
          <a:xfrm>
            <a:off x="8048527" y="662293"/>
            <a:ext cx="2112145" cy="400341"/>
          </a:xfrm>
          <a:prstGeom prst="rect">
            <a:avLst/>
          </a:prstGeom>
          <a:solidFill>
            <a:srgbClr val="33CCFF"/>
          </a:solidFill>
          <a:ln w="28575" cap="flat" cmpd="sng" algn="ctr">
            <a:solidFill>
              <a:srgbClr val="023E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dirty="0">
                <a:ln>
                  <a:noFill/>
                </a:ln>
                <a:solidFill>
                  <a:prstClr val="white"/>
                </a:solidFill>
                <a:uLnTx/>
                <a:uFillTx/>
                <a:latin typeface="+mn-lt"/>
                <a:ea typeface="+mn-ea"/>
                <a:cs typeface="Arial" panose="020B0604020202020204" pitchFamily="34" charset="0"/>
              </a:rPr>
              <a:t>Payload Generation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dirty="0">
                <a:ln>
                  <a:noFill/>
                </a:ln>
                <a:solidFill>
                  <a:prstClr val="white"/>
                </a:solidFill>
                <a:uLnTx/>
                <a:uFillTx/>
                <a:latin typeface="+mn-lt"/>
                <a:ea typeface="+mn-ea"/>
                <a:cs typeface="Arial" panose="020B0604020202020204" pitchFamily="34" charset="0"/>
              </a:rPr>
              <a:t>Scrambling</a:t>
            </a:r>
          </a:p>
        </p:txBody>
      </p:sp>
      <p:sp>
        <p:nvSpPr>
          <p:cNvPr id="45" name="Rectangle 44">
            <a:extLst>
              <a:ext uri="{FF2B5EF4-FFF2-40B4-BE49-F238E27FC236}">
                <a16:creationId xmlns:a16="http://schemas.microsoft.com/office/drawing/2014/main" id="{F155DF74-771E-4D88-BE2E-6BE95884F3E8}"/>
              </a:ext>
            </a:extLst>
          </p:cNvPr>
          <p:cNvSpPr/>
          <p:nvPr/>
        </p:nvSpPr>
        <p:spPr>
          <a:xfrm>
            <a:off x="8048527" y="1209475"/>
            <a:ext cx="2112145" cy="400341"/>
          </a:xfrm>
          <a:prstGeom prst="rect">
            <a:avLst/>
          </a:prstGeom>
          <a:solidFill>
            <a:srgbClr val="33CCFF"/>
          </a:solidFill>
          <a:ln w="28575" cap="flat" cmpd="sng" algn="ctr">
            <a:solidFill>
              <a:srgbClr val="023E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uLnTx/>
                <a:uFillTx/>
                <a:latin typeface="+mn-lt"/>
                <a:ea typeface="+mn-ea"/>
                <a:cs typeface="Arial" panose="020B0604020202020204" pitchFamily="34" charset="0"/>
              </a:rPr>
              <a:t>CRC Calculation + Attachment</a:t>
            </a:r>
            <a:endParaRPr kumimoji="0" lang="en-US" sz="800" i="0" u="none" strike="noStrike" kern="0" cap="none" spc="0" normalizeH="0" baseline="0" noProof="0" dirty="0">
              <a:ln>
                <a:noFill/>
              </a:ln>
              <a:solidFill>
                <a:prstClr val="white"/>
              </a:solidFill>
              <a:uLnTx/>
              <a:uFillTx/>
              <a:latin typeface="+mn-lt"/>
              <a:ea typeface="+mn-ea"/>
              <a:cs typeface="Arial" panose="020B0604020202020204" pitchFamily="34" charset="0"/>
            </a:endParaRPr>
          </a:p>
        </p:txBody>
      </p:sp>
      <p:sp>
        <p:nvSpPr>
          <p:cNvPr id="46" name="Rectangle 45">
            <a:extLst>
              <a:ext uri="{FF2B5EF4-FFF2-40B4-BE49-F238E27FC236}">
                <a16:creationId xmlns:a16="http://schemas.microsoft.com/office/drawing/2014/main" id="{4E406D7D-4E4B-403A-BAB6-25AE629CC668}"/>
              </a:ext>
            </a:extLst>
          </p:cNvPr>
          <p:cNvSpPr/>
          <p:nvPr/>
        </p:nvSpPr>
        <p:spPr>
          <a:xfrm>
            <a:off x="8048527" y="1738772"/>
            <a:ext cx="2112145" cy="400341"/>
          </a:xfrm>
          <a:prstGeom prst="rect">
            <a:avLst/>
          </a:prstGeom>
          <a:solidFill>
            <a:srgbClr val="33CCFF"/>
          </a:solidFill>
          <a:ln w="28575" cap="flat" cmpd="sng" algn="ctr">
            <a:solidFill>
              <a:srgbClr val="023E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i="0" u="none" strike="noStrike" kern="0" cap="none" spc="0" normalizeH="0" baseline="0" noProof="0" dirty="0">
                <a:ln>
                  <a:noFill/>
                </a:ln>
                <a:solidFill>
                  <a:prstClr val="white"/>
                </a:solidFill>
                <a:uLnTx/>
                <a:uFillTx/>
                <a:latin typeface="+mn-lt"/>
                <a:ea typeface="+mn-ea"/>
                <a:cs typeface="Arial" panose="020B0604020202020204" pitchFamily="34" charset="0"/>
              </a:rPr>
              <a:t>Channel Coding (Polar Encoding)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i="0" u="none" strike="noStrike" kern="0" cap="none" spc="0" normalizeH="0" baseline="0" noProof="0" dirty="0">
                <a:ln>
                  <a:noFill/>
                </a:ln>
                <a:solidFill>
                  <a:prstClr val="white"/>
                </a:solidFill>
                <a:uLnTx/>
                <a:uFillTx/>
                <a:latin typeface="+mn-lt"/>
                <a:ea typeface="+mn-ea"/>
                <a:cs typeface="Arial" panose="020B0604020202020204" pitchFamily="34" charset="0"/>
              </a:rPr>
              <a:t>Rate Matching</a:t>
            </a:r>
            <a:endParaRPr kumimoji="0" lang="en-US" sz="400" i="0" u="none" strike="noStrike" kern="0" cap="none" spc="0" normalizeH="0" baseline="0" noProof="0" dirty="0">
              <a:ln>
                <a:noFill/>
              </a:ln>
              <a:solidFill>
                <a:prstClr val="white"/>
              </a:solidFill>
              <a:uLnTx/>
              <a:uFillTx/>
              <a:latin typeface="+mn-lt"/>
              <a:ea typeface="+mn-ea"/>
              <a:cs typeface="Arial" panose="020B0604020202020204" pitchFamily="34" charset="0"/>
            </a:endParaRPr>
          </a:p>
        </p:txBody>
      </p:sp>
      <p:sp>
        <p:nvSpPr>
          <p:cNvPr id="47" name="Rectangle 46">
            <a:extLst>
              <a:ext uri="{FF2B5EF4-FFF2-40B4-BE49-F238E27FC236}">
                <a16:creationId xmlns:a16="http://schemas.microsoft.com/office/drawing/2014/main" id="{AF89CEEF-1FF4-46CD-BDFC-E0BF54A23C37}"/>
              </a:ext>
            </a:extLst>
          </p:cNvPr>
          <p:cNvSpPr/>
          <p:nvPr/>
        </p:nvSpPr>
        <p:spPr>
          <a:xfrm>
            <a:off x="8048527" y="2318796"/>
            <a:ext cx="2112145" cy="400341"/>
          </a:xfrm>
          <a:prstGeom prst="rect">
            <a:avLst/>
          </a:prstGeom>
          <a:solidFill>
            <a:srgbClr val="33CCFF"/>
          </a:solidFill>
          <a:ln w="28575" cap="flat" cmpd="sng" algn="ctr">
            <a:solidFill>
              <a:srgbClr val="023E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dirty="0">
                <a:ln>
                  <a:noFill/>
                </a:ln>
                <a:solidFill>
                  <a:prstClr val="white"/>
                </a:solidFill>
                <a:uLnTx/>
                <a:uFillTx/>
                <a:latin typeface="+mn-lt"/>
                <a:ea typeface="+mn-ea"/>
                <a:cs typeface="Arial" panose="020B0604020202020204" pitchFamily="34" charset="0"/>
              </a:rPr>
              <a:t>Scrambling</a:t>
            </a:r>
          </a:p>
        </p:txBody>
      </p:sp>
      <p:sp>
        <p:nvSpPr>
          <p:cNvPr id="48" name="Rectangle 47">
            <a:extLst>
              <a:ext uri="{FF2B5EF4-FFF2-40B4-BE49-F238E27FC236}">
                <a16:creationId xmlns:a16="http://schemas.microsoft.com/office/drawing/2014/main" id="{3C377642-FCAD-42C5-B4B9-CED6EE7EF53D}"/>
              </a:ext>
            </a:extLst>
          </p:cNvPr>
          <p:cNvSpPr/>
          <p:nvPr/>
        </p:nvSpPr>
        <p:spPr>
          <a:xfrm>
            <a:off x="8048527" y="2881707"/>
            <a:ext cx="2112145" cy="400341"/>
          </a:xfrm>
          <a:prstGeom prst="rect">
            <a:avLst/>
          </a:prstGeom>
          <a:solidFill>
            <a:srgbClr val="33CCFF"/>
          </a:solidFill>
          <a:ln w="28575" cap="flat" cmpd="sng" algn="ctr">
            <a:solidFill>
              <a:srgbClr val="023E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prstClr val="white"/>
                </a:solidFill>
                <a:uLnTx/>
                <a:uFillTx/>
                <a:latin typeface="+mn-lt"/>
                <a:ea typeface="+mn-ea"/>
                <a:cs typeface="Arial" panose="020B0604020202020204" pitchFamily="34" charset="0"/>
              </a:rPr>
              <a:t>QPSK Modulation</a:t>
            </a:r>
            <a:endParaRPr kumimoji="0" lang="en-US" sz="800" i="0" u="none" strike="noStrike" kern="0" cap="none" spc="0" normalizeH="0" baseline="0" noProof="0" dirty="0">
              <a:ln>
                <a:noFill/>
              </a:ln>
              <a:solidFill>
                <a:prstClr val="white"/>
              </a:solidFill>
              <a:uLnTx/>
              <a:uFillTx/>
              <a:latin typeface="+mn-lt"/>
              <a:ea typeface="+mn-ea"/>
              <a:cs typeface="Arial" panose="020B0604020202020204" pitchFamily="34" charset="0"/>
            </a:endParaRPr>
          </a:p>
        </p:txBody>
      </p:sp>
      <p:cxnSp>
        <p:nvCxnSpPr>
          <p:cNvPr id="50" name="Elbow Connector 31">
            <a:extLst>
              <a:ext uri="{FF2B5EF4-FFF2-40B4-BE49-F238E27FC236}">
                <a16:creationId xmlns:a16="http://schemas.microsoft.com/office/drawing/2014/main" id="{9DB9E3FD-CE57-489D-8648-49149625762D}"/>
              </a:ext>
            </a:extLst>
          </p:cNvPr>
          <p:cNvCxnSpPr>
            <a:stCxn id="43" idx="0"/>
          </p:cNvCxnSpPr>
          <p:nvPr/>
        </p:nvCxnSpPr>
        <p:spPr>
          <a:xfrm rot="16200000" flipV="1">
            <a:off x="4440407" y="2797190"/>
            <a:ext cx="265482" cy="22570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C7B42F39-1A34-440E-8727-3DA0F6FC2E5E}"/>
              </a:ext>
            </a:extLst>
          </p:cNvPr>
          <p:cNvSpPr/>
          <p:nvPr/>
        </p:nvSpPr>
        <p:spPr>
          <a:xfrm>
            <a:off x="8048527" y="3517650"/>
            <a:ext cx="2112145" cy="400341"/>
          </a:xfrm>
          <a:prstGeom prst="rect">
            <a:avLst/>
          </a:prstGeom>
          <a:solidFill>
            <a:srgbClr val="33CCFF"/>
          </a:solidFill>
          <a:ln w="28575" cap="flat" cmpd="sng" algn="ctr">
            <a:solidFill>
              <a:srgbClr val="023E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dirty="0">
                <a:ln>
                  <a:noFill/>
                </a:ln>
                <a:solidFill>
                  <a:prstClr val="white"/>
                </a:solidFill>
                <a:uLnTx/>
                <a:uFillTx/>
                <a:latin typeface="+mn-lt"/>
                <a:ea typeface="+mn-ea"/>
                <a:cs typeface="Arial" panose="020B0604020202020204" pitchFamily="34" charset="0"/>
              </a:rPr>
              <a:t>SS Block Generation</a:t>
            </a:r>
          </a:p>
        </p:txBody>
      </p:sp>
      <p:sp>
        <p:nvSpPr>
          <p:cNvPr id="52" name="Rectangle 51">
            <a:extLst>
              <a:ext uri="{FF2B5EF4-FFF2-40B4-BE49-F238E27FC236}">
                <a16:creationId xmlns:a16="http://schemas.microsoft.com/office/drawing/2014/main" id="{C88FC058-304F-4CF3-8E7E-D0FE73637EB1}"/>
              </a:ext>
            </a:extLst>
          </p:cNvPr>
          <p:cNvSpPr/>
          <p:nvPr/>
        </p:nvSpPr>
        <p:spPr>
          <a:xfrm>
            <a:off x="8048527" y="4295852"/>
            <a:ext cx="1090584" cy="400341"/>
          </a:xfrm>
          <a:prstGeom prst="rect">
            <a:avLst/>
          </a:prstGeom>
          <a:solidFill>
            <a:srgbClr val="33CCFF"/>
          </a:solidFill>
          <a:ln w="28575" cap="flat" cmpd="sng" algn="ctr">
            <a:solidFill>
              <a:srgbClr val="023E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dirty="0">
                <a:ln>
                  <a:noFill/>
                </a:ln>
                <a:solidFill>
                  <a:prstClr val="white"/>
                </a:solidFill>
                <a:uLnTx/>
                <a:uFillTx/>
                <a:latin typeface="+mn-lt"/>
                <a:ea typeface="+mn-ea"/>
                <a:cs typeface="Arial" panose="020B0604020202020204" pitchFamily="34" charset="0"/>
              </a:rPr>
              <a:t>SSS</a:t>
            </a:r>
          </a:p>
        </p:txBody>
      </p:sp>
      <p:sp>
        <p:nvSpPr>
          <p:cNvPr id="53" name="Rectangle 52">
            <a:extLst>
              <a:ext uri="{FF2B5EF4-FFF2-40B4-BE49-F238E27FC236}">
                <a16:creationId xmlns:a16="http://schemas.microsoft.com/office/drawing/2014/main" id="{00D98B47-8C8D-404B-A7B0-1B3656BB5948}"/>
              </a:ext>
            </a:extLst>
          </p:cNvPr>
          <p:cNvSpPr/>
          <p:nvPr/>
        </p:nvSpPr>
        <p:spPr>
          <a:xfrm>
            <a:off x="9139112" y="4295852"/>
            <a:ext cx="1090584" cy="400341"/>
          </a:xfrm>
          <a:prstGeom prst="rect">
            <a:avLst/>
          </a:prstGeom>
          <a:solidFill>
            <a:srgbClr val="33CCFF"/>
          </a:solidFill>
          <a:ln w="28575" cap="flat" cmpd="sng" algn="ctr">
            <a:solidFill>
              <a:srgbClr val="023E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dirty="0">
                <a:ln>
                  <a:noFill/>
                </a:ln>
                <a:solidFill>
                  <a:prstClr val="white"/>
                </a:solidFill>
                <a:uLnTx/>
                <a:uFillTx/>
                <a:latin typeface="+mn-lt"/>
                <a:ea typeface="+mn-ea"/>
                <a:cs typeface="Arial" panose="020B0604020202020204" pitchFamily="34" charset="0"/>
              </a:rPr>
              <a:t>PSS</a:t>
            </a:r>
          </a:p>
        </p:txBody>
      </p:sp>
      <p:cxnSp>
        <p:nvCxnSpPr>
          <p:cNvPr id="54" name="Straight Arrow Connector 53">
            <a:extLst>
              <a:ext uri="{FF2B5EF4-FFF2-40B4-BE49-F238E27FC236}">
                <a16:creationId xmlns:a16="http://schemas.microsoft.com/office/drawing/2014/main" id="{CB93D6F3-F60D-41EB-B571-69587DF64AA4}"/>
              </a:ext>
            </a:extLst>
          </p:cNvPr>
          <p:cNvCxnSpPr/>
          <p:nvPr/>
        </p:nvCxnSpPr>
        <p:spPr>
          <a:xfrm flipV="1">
            <a:off x="8593817" y="3927409"/>
            <a:ext cx="1" cy="386459"/>
          </a:xfrm>
          <a:prstGeom prst="straightConnector1">
            <a:avLst/>
          </a:prstGeom>
          <a:noFill/>
          <a:ln w="38100" cap="flat" cmpd="sng" algn="ctr">
            <a:solidFill>
              <a:sysClr val="windowText" lastClr="000000"/>
            </a:solidFill>
            <a:prstDash val="solid"/>
            <a:miter lim="800000"/>
            <a:tailEnd type="triangle"/>
          </a:ln>
          <a:effectLst/>
        </p:spPr>
      </p:cxnSp>
      <p:cxnSp>
        <p:nvCxnSpPr>
          <p:cNvPr id="55" name="Straight Arrow Connector 54">
            <a:extLst>
              <a:ext uri="{FF2B5EF4-FFF2-40B4-BE49-F238E27FC236}">
                <a16:creationId xmlns:a16="http://schemas.microsoft.com/office/drawing/2014/main" id="{D30FE8F1-A9FF-485A-8687-77C302D599F9}"/>
              </a:ext>
            </a:extLst>
          </p:cNvPr>
          <p:cNvCxnSpPr/>
          <p:nvPr/>
        </p:nvCxnSpPr>
        <p:spPr>
          <a:xfrm flipV="1">
            <a:off x="9649890" y="3927409"/>
            <a:ext cx="1" cy="386459"/>
          </a:xfrm>
          <a:prstGeom prst="straightConnector1">
            <a:avLst/>
          </a:prstGeom>
          <a:noFill/>
          <a:ln w="38100" cap="flat" cmpd="sng" algn="ctr">
            <a:solidFill>
              <a:sysClr val="windowText" lastClr="00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E6CB8E74-A00F-41CE-8CC8-16A9792C9CF2}"/>
              </a:ext>
            </a:extLst>
          </p:cNvPr>
          <p:cNvCxnSpPr/>
          <p:nvPr/>
        </p:nvCxnSpPr>
        <p:spPr>
          <a:xfrm flipH="1">
            <a:off x="6750869" y="4258650"/>
            <a:ext cx="348571" cy="8003"/>
          </a:xfrm>
          <a:prstGeom prst="straightConnector1">
            <a:avLst/>
          </a:prstGeom>
          <a:noFill/>
          <a:ln w="38100" cap="flat" cmpd="sng" algn="ctr">
            <a:solidFill>
              <a:sysClr val="windowText" lastClr="000000"/>
            </a:solidFill>
            <a:prstDash val="solid"/>
            <a:miter lim="800000"/>
            <a:tailEnd type="triangle"/>
          </a:ln>
          <a:effectLst/>
        </p:spPr>
      </p:cxnSp>
      <p:sp>
        <p:nvSpPr>
          <p:cNvPr id="57" name="Rectangle 56">
            <a:extLst>
              <a:ext uri="{FF2B5EF4-FFF2-40B4-BE49-F238E27FC236}">
                <a16:creationId xmlns:a16="http://schemas.microsoft.com/office/drawing/2014/main" id="{AD9EFF67-5AAD-4649-910E-AC667F4174CE}"/>
              </a:ext>
            </a:extLst>
          </p:cNvPr>
          <p:cNvSpPr/>
          <p:nvPr/>
        </p:nvSpPr>
        <p:spPr>
          <a:xfrm>
            <a:off x="6750868" y="4357893"/>
            <a:ext cx="1065994" cy="619016"/>
          </a:xfrm>
          <a:prstGeom prst="rect">
            <a:avLst/>
          </a:prstGeom>
        </p:spPr>
        <p:txBody>
          <a:bodyPr wrap="square">
            <a:spAutoFit/>
          </a:bodyPr>
          <a:lstStyle/>
          <a:p>
            <a:r>
              <a:rPr lang="en-US" sz="1141" dirty="0">
                <a:solidFill>
                  <a:prstClr val="black"/>
                </a:solidFill>
                <a:latin typeface="+mn-lt"/>
                <a:cs typeface="Arial" panose="020B0604020202020204" pitchFamily="34" charset="0"/>
              </a:rPr>
              <a:t>Reference Signal</a:t>
            </a:r>
          </a:p>
          <a:p>
            <a:r>
              <a:rPr lang="en-US" sz="1141" dirty="0">
                <a:solidFill>
                  <a:prstClr val="black"/>
                </a:solidFill>
                <a:latin typeface="+mn-lt"/>
                <a:cs typeface="Arial" panose="020B0604020202020204" pitchFamily="34" charset="0"/>
              </a:rPr>
              <a:t>Configuration</a:t>
            </a:r>
          </a:p>
        </p:txBody>
      </p:sp>
      <p:sp>
        <p:nvSpPr>
          <p:cNvPr id="58" name="Rectangle 57">
            <a:extLst>
              <a:ext uri="{FF2B5EF4-FFF2-40B4-BE49-F238E27FC236}">
                <a16:creationId xmlns:a16="http://schemas.microsoft.com/office/drawing/2014/main" id="{6809AF54-9FB2-4CC4-B9DE-050483BFEFEE}"/>
              </a:ext>
            </a:extLst>
          </p:cNvPr>
          <p:cNvSpPr/>
          <p:nvPr/>
        </p:nvSpPr>
        <p:spPr>
          <a:xfrm>
            <a:off x="288" y="1738772"/>
            <a:ext cx="843608" cy="400341"/>
          </a:xfrm>
          <a:prstGeom prst="rect">
            <a:avLst/>
          </a:prstGeom>
          <a:solidFill>
            <a:srgbClr val="023E82"/>
          </a:solidFill>
          <a:ln w="1270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41" b="0" i="0" u="none" strike="noStrike" kern="0" cap="none" spc="0" normalizeH="0" baseline="0" noProof="0" dirty="0">
                <a:ln>
                  <a:noFill/>
                </a:ln>
                <a:solidFill>
                  <a:schemeClr val="bg1"/>
                </a:solidFill>
                <a:uLnTx/>
                <a:uFillTx/>
                <a:latin typeface="+mn-lt"/>
                <a:ea typeface="+mn-ea"/>
                <a:cs typeface="Arial" panose="020B0604020202020204" pitchFamily="34" charset="0"/>
              </a:rPr>
              <a:t>HARQ</a:t>
            </a:r>
          </a:p>
        </p:txBody>
      </p:sp>
      <p:sp>
        <p:nvSpPr>
          <p:cNvPr id="59" name="Rectangle 58">
            <a:extLst>
              <a:ext uri="{FF2B5EF4-FFF2-40B4-BE49-F238E27FC236}">
                <a16:creationId xmlns:a16="http://schemas.microsoft.com/office/drawing/2014/main" id="{31E5ADC5-24D1-414D-A87B-E7DEAE2786A2}"/>
              </a:ext>
            </a:extLst>
          </p:cNvPr>
          <p:cNvSpPr/>
          <p:nvPr/>
        </p:nvSpPr>
        <p:spPr>
          <a:xfrm>
            <a:off x="705342" y="2117031"/>
            <a:ext cx="1085313" cy="217752"/>
          </a:xfrm>
          <a:prstGeom prst="rect">
            <a:avLst/>
          </a:prstGeom>
        </p:spPr>
        <p:txBody>
          <a:bodyPr wrap="square">
            <a:spAutoFit/>
          </a:bodyPr>
          <a:lstStyle/>
          <a:p>
            <a:r>
              <a:rPr lang="en-US" sz="815" dirty="0">
                <a:solidFill>
                  <a:prstClr val="black"/>
                </a:solidFill>
                <a:latin typeface="+mn-lt"/>
                <a:cs typeface="Arial" panose="020B0604020202020204" pitchFamily="34" charset="0"/>
              </a:rPr>
              <a:t>HARQ ACK/NACK</a:t>
            </a:r>
            <a:endParaRPr lang="en-US" sz="1956" dirty="0">
              <a:solidFill>
                <a:prstClr val="black"/>
              </a:solidFill>
              <a:latin typeface="+mn-lt"/>
              <a:cs typeface="Arial" panose="020B0604020202020204" pitchFamily="34" charset="0"/>
            </a:endParaRPr>
          </a:p>
        </p:txBody>
      </p:sp>
      <p:sp>
        <p:nvSpPr>
          <p:cNvPr id="60" name="Rectangle 59">
            <a:extLst>
              <a:ext uri="{FF2B5EF4-FFF2-40B4-BE49-F238E27FC236}">
                <a16:creationId xmlns:a16="http://schemas.microsoft.com/office/drawing/2014/main" id="{3432FF07-7585-42F8-97E0-0E3032FC66BF}"/>
              </a:ext>
            </a:extLst>
          </p:cNvPr>
          <p:cNvSpPr/>
          <p:nvPr/>
        </p:nvSpPr>
        <p:spPr>
          <a:xfrm>
            <a:off x="422091" y="2286707"/>
            <a:ext cx="421805" cy="3315818"/>
          </a:xfrm>
          <a:prstGeom prst="rect">
            <a:avLst/>
          </a:prstGeom>
          <a:solidFill>
            <a:srgbClr val="023E82"/>
          </a:solidFill>
          <a:ln w="12700" cap="flat" cmpd="sng" algn="ctr">
            <a:solidFill>
              <a:srgbClr val="DD614A">
                <a:shade val="50000"/>
              </a:srgbClr>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a:ln>
                  <a:noFill/>
                </a:ln>
                <a:solidFill>
                  <a:prstClr val="white"/>
                </a:solidFill>
                <a:uLnTx/>
                <a:uFillTx/>
                <a:latin typeface="+mn-lt"/>
                <a:ea typeface="+mn-ea"/>
                <a:cs typeface="Arial" panose="020B0604020202020204" pitchFamily="34" charset="0"/>
              </a:rPr>
              <a:t>MAC Scheduler</a:t>
            </a:r>
          </a:p>
        </p:txBody>
      </p:sp>
      <p:cxnSp>
        <p:nvCxnSpPr>
          <p:cNvPr id="61" name="Straight Arrow Connector 60">
            <a:extLst>
              <a:ext uri="{FF2B5EF4-FFF2-40B4-BE49-F238E27FC236}">
                <a16:creationId xmlns:a16="http://schemas.microsoft.com/office/drawing/2014/main" id="{96A7DA64-8B42-4D08-96CC-D9C2F919CC5C}"/>
              </a:ext>
            </a:extLst>
          </p:cNvPr>
          <p:cNvCxnSpPr>
            <a:endCxn id="30" idx="1"/>
          </p:cNvCxnSpPr>
          <p:nvPr/>
        </p:nvCxnSpPr>
        <p:spPr>
          <a:xfrm>
            <a:off x="843896" y="2500675"/>
            <a:ext cx="481659" cy="219"/>
          </a:xfrm>
          <a:prstGeom prst="straightConnector1">
            <a:avLst/>
          </a:prstGeom>
          <a:noFill/>
          <a:ln w="38100" cap="flat" cmpd="sng" algn="ctr">
            <a:solidFill>
              <a:sysClr val="windowText" lastClr="000000"/>
            </a:solidFill>
            <a:prstDash val="sysDot"/>
            <a:miter lim="800000"/>
            <a:tailEnd type="triangle"/>
          </a:ln>
          <a:effectLst/>
        </p:spPr>
      </p:cxnSp>
      <p:cxnSp>
        <p:nvCxnSpPr>
          <p:cNvPr id="62" name="Straight Arrow Connector 61">
            <a:extLst>
              <a:ext uri="{FF2B5EF4-FFF2-40B4-BE49-F238E27FC236}">
                <a16:creationId xmlns:a16="http://schemas.microsoft.com/office/drawing/2014/main" id="{576B8267-4018-461D-BA98-112732D2552B}"/>
              </a:ext>
            </a:extLst>
          </p:cNvPr>
          <p:cNvCxnSpPr/>
          <p:nvPr/>
        </p:nvCxnSpPr>
        <p:spPr>
          <a:xfrm>
            <a:off x="843896" y="3073892"/>
            <a:ext cx="481659" cy="219"/>
          </a:xfrm>
          <a:prstGeom prst="straightConnector1">
            <a:avLst/>
          </a:prstGeom>
          <a:noFill/>
          <a:ln w="38100" cap="flat" cmpd="sng" algn="ctr">
            <a:solidFill>
              <a:sysClr val="windowText" lastClr="000000"/>
            </a:solidFill>
            <a:prstDash val="sysDot"/>
            <a:miter lim="800000"/>
            <a:tailEnd type="triangle"/>
          </a:ln>
          <a:effectLst/>
        </p:spPr>
      </p:cxnSp>
      <p:cxnSp>
        <p:nvCxnSpPr>
          <p:cNvPr id="63" name="Straight Arrow Connector 62">
            <a:extLst>
              <a:ext uri="{FF2B5EF4-FFF2-40B4-BE49-F238E27FC236}">
                <a16:creationId xmlns:a16="http://schemas.microsoft.com/office/drawing/2014/main" id="{7220CCE7-78FB-427E-AC01-4A84083D6921}"/>
              </a:ext>
            </a:extLst>
          </p:cNvPr>
          <p:cNvCxnSpPr/>
          <p:nvPr/>
        </p:nvCxnSpPr>
        <p:spPr>
          <a:xfrm>
            <a:off x="856072" y="3711138"/>
            <a:ext cx="481659" cy="219"/>
          </a:xfrm>
          <a:prstGeom prst="straightConnector1">
            <a:avLst/>
          </a:prstGeom>
          <a:noFill/>
          <a:ln w="38100" cap="flat" cmpd="sng" algn="ctr">
            <a:solidFill>
              <a:sysClr val="windowText" lastClr="000000"/>
            </a:solidFill>
            <a:prstDash val="sysDot"/>
            <a:miter lim="800000"/>
            <a:tailEnd type="triangle"/>
          </a:ln>
          <a:effectLst/>
        </p:spPr>
      </p:cxnSp>
      <p:cxnSp>
        <p:nvCxnSpPr>
          <p:cNvPr id="64" name="Straight Arrow Connector 63">
            <a:extLst>
              <a:ext uri="{FF2B5EF4-FFF2-40B4-BE49-F238E27FC236}">
                <a16:creationId xmlns:a16="http://schemas.microsoft.com/office/drawing/2014/main" id="{3DFE1011-5C86-4C79-9E23-FDBB2B6AFA50}"/>
              </a:ext>
            </a:extLst>
          </p:cNvPr>
          <p:cNvCxnSpPr/>
          <p:nvPr/>
        </p:nvCxnSpPr>
        <p:spPr>
          <a:xfrm>
            <a:off x="883682" y="4248282"/>
            <a:ext cx="481659" cy="219"/>
          </a:xfrm>
          <a:prstGeom prst="straightConnector1">
            <a:avLst/>
          </a:prstGeom>
          <a:noFill/>
          <a:ln w="38100" cap="flat" cmpd="sng" algn="ctr">
            <a:solidFill>
              <a:sysClr val="windowText" lastClr="000000"/>
            </a:solidFill>
            <a:prstDash val="sysDot"/>
            <a:miter lim="800000"/>
            <a:tailEnd type="triangle"/>
          </a:ln>
          <a:effectLst/>
        </p:spPr>
      </p:cxnSp>
      <p:cxnSp>
        <p:nvCxnSpPr>
          <p:cNvPr id="65" name="Straight Arrow Connector 64">
            <a:extLst>
              <a:ext uri="{FF2B5EF4-FFF2-40B4-BE49-F238E27FC236}">
                <a16:creationId xmlns:a16="http://schemas.microsoft.com/office/drawing/2014/main" id="{EC6B9D04-43DD-4BA9-8E9A-C8C297E75439}"/>
              </a:ext>
            </a:extLst>
          </p:cNvPr>
          <p:cNvCxnSpPr/>
          <p:nvPr/>
        </p:nvCxnSpPr>
        <p:spPr>
          <a:xfrm>
            <a:off x="875593" y="4818002"/>
            <a:ext cx="481659" cy="219"/>
          </a:xfrm>
          <a:prstGeom prst="straightConnector1">
            <a:avLst/>
          </a:prstGeom>
          <a:noFill/>
          <a:ln w="38100" cap="flat" cmpd="sng" algn="ctr">
            <a:solidFill>
              <a:sysClr val="windowText" lastClr="000000"/>
            </a:solidFill>
            <a:prstDash val="sysDot"/>
            <a:miter lim="800000"/>
            <a:tailEnd type="triangle"/>
          </a:ln>
          <a:effectLst/>
        </p:spPr>
      </p:cxnSp>
      <p:cxnSp>
        <p:nvCxnSpPr>
          <p:cNvPr id="66" name="Straight Arrow Connector 65">
            <a:extLst>
              <a:ext uri="{FF2B5EF4-FFF2-40B4-BE49-F238E27FC236}">
                <a16:creationId xmlns:a16="http://schemas.microsoft.com/office/drawing/2014/main" id="{5790F4ED-1A45-4E71-8408-6110130B3C92}"/>
              </a:ext>
            </a:extLst>
          </p:cNvPr>
          <p:cNvCxnSpPr/>
          <p:nvPr/>
        </p:nvCxnSpPr>
        <p:spPr>
          <a:xfrm>
            <a:off x="856072" y="5398025"/>
            <a:ext cx="481659" cy="219"/>
          </a:xfrm>
          <a:prstGeom prst="straightConnector1">
            <a:avLst/>
          </a:prstGeom>
          <a:noFill/>
          <a:ln w="38100" cap="flat" cmpd="sng" algn="ctr">
            <a:solidFill>
              <a:sysClr val="windowText" lastClr="000000"/>
            </a:solidFill>
            <a:prstDash val="sysDot"/>
            <a:miter lim="800000"/>
            <a:tailEnd type="triangle"/>
          </a:ln>
          <a:effectLst/>
        </p:spPr>
      </p:cxnSp>
      <p:sp>
        <p:nvSpPr>
          <p:cNvPr id="67" name="TextBox 66">
            <a:extLst>
              <a:ext uri="{FF2B5EF4-FFF2-40B4-BE49-F238E27FC236}">
                <a16:creationId xmlns:a16="http://schemas.microsoft.com/office/drawing/2014/main" id="{04D6839A-A186-42BA-97FB-1B6A74CEB350}"/>
              </a:ext>
            </a:extLst>
          </p:cNvPr>
          <p:cNvSpPr txBox="1"/>
          <p:nvPr/>
        </p:nvSpPr>
        <p:spPr>
          <a:xfrm rot="16200000">
            <a:off x="-1014463" y="3759950"/>
            <a:ext cx="2557110" cy="369332"/>
          </a:xfrm>
          <a:prstGeom prst="rect">
            <a:avLst/>
          </a:prstGeom>
          <a:noFill/>
        </p:spPr>
        <p:txBody>
          <a:bodyPr wrap="none" rtlCol="0">
            <a:spAutoFit/>
          </a:bodyPr>
          <a:lstStyle/>
          <a:p>
            <a:r>
              <a:rPr lang="en-US" dirty="0">
                <a:solidFill>
                  <a:prstClr val="black"/>
                </a:solidFill>
                <a:latin typeface="+mn-lt"/>
                <a:cs typeface="Arial" panose="020B0604020202020204" pitchFamily="34" charset="0"/>
              </a:rPr>
              <a:t>CSI Reports estimation</a:t>
            </a:r>
          </a:p>
        </p:txBody>
      </p:sp>
      <p:cxnSp>
        <p:nvCxnSpPr>
          <p:cNvPr id="68" name="Straight Arrow Connector 67">
            <a:extLst>
              <a:ext uri="{FF2B5EF4-FFF2-40B4-BE49-F238E27FC236}">
                <a16:creationId xmlns:a16="http://schemas.microsoft.com/office/drawing/2014/main" id="{9A905BD1-5B35-42CB-BA20-C4357F6B1176}"/>
              </a:ext>
            </a:extLst>
          </p:cNvPr>
          <p:cNvCxnSpPr>
            <a:cxnSpLocks/>
          </p:cNvCxnSpPr>
          <p:nvPr/>
        </p:nvCxnSpPr>
        <p:spPr>
          <a:xfrm>
            <a:off x="9211222" y="3282047"/>
            <a:ext cx="0" cy="235603"/>
          </a:xfrm>
          <a:prstGeom prst="straightConnector1">
            <a:avLst/>
          </a:prstGeom>
          <a:noFill/>
          <a:ln w="38100" cap="flat" cmpd="sng" algn="ctr">
            <a:solidFill>
              <a:sysClr val="windowText" lastClr="000000"/>
            </a:solidFill>
            <a:prstDash val="solid"/>
            <a:miter lim="800000"/>
            <a:tailEnd type="triangle"/>
          </a:ln>
          <a:effectLst/>
        </p:spPr>
      </p:cxnSp>
      <p:cxnSp>
        <p:nvCxnSpPr>
          <p:cNvPr id="69" name="Straight Arrow Connector 68">
            <a:extLst>
              <a:ext uri="{FF2B5EF4-FFF2-40B4-BE49-F238E27FC236}">
                <a16:creationId xmlns:a16="http://schemas.microsoft.com/office/drawing/2014/main" id="{EA6DFF5F-DF18-4F60-B005-66843FB43241}"/>
              </a:ext>
            </a:extLst>
          </p:cNvPr>
          <p:cNvCxnSpPr/>
          <p:nvPr/>
        </p:nvCxnSpPr>
        <p:spPr>
          <a:xfrm flipH="1">
            <a:off x="10153768" y="3668353"/>
            <a:ext cx="372729" cy="12149"/>
          </a:xfrm>
          <a:prstGeom prst="straightConnector1">
            <a:avLst/>
          </a:prstGeom>
          <a:noFill/>
          <a:ln w="38100" cap="flat" cmpd="sng" algn="ctr">
            <a:solidFill>
              <a:sysClr val="windowText" lastClr="000000"/>
            </a:solidFill>
            <a:prstDash val="solid"/>
            <a:miter lim="800000"/>
            <a:tailEnd type="triangle"/>
          </a:ln>
          <a:effectLst/>
        </p:spPr>
      </p:cxnSp>
      <p:sp>
        <p:nvSpPr>
          <p:cNvPr id="70" name="TextBox 69">
            <a:extLst>
              <a:ext uri="{FF2B5EF4-FFF2-40B4-BE49-F238E27FC236}">
                <a16:creationId xmlns:a16="http://schemas.microsoft.com/office/drawing/2014/main" id="{8928E5B5-C0B7-4A91-8973-A9B8006696B5}"/>
              </a:ext>
            </a:extLst>
          </p:cNvPr>
          <p:cNvSpPr txBox="1"/>
          <p:nvPr/>
        </p:nvSpPr>
        <p:spPr>
          <a:xfrm rot="16200000">
            <a:off x="9382904" y="3356827"/>
            <a:ext cx="2553776" cy="369332"/>
          </a:xfrm>
          <a:prstGeom prst="rect">
            <a:avLst/>
          </a:prstGeom>
          <a:noFill/>
        </p:spPr>
        <p:txBody>
          <a:bodyPr wrap="none" rtlCol="0">
            <a:spAutoFit/>
          </a:bodyPr>
          <a:lstStyle/>
          <a:p>
            <a:r>
              <a:rPr lang="en-US" dirty="0">
                <a:solidFill>
                  <a:prstClr val="black"/>
                </a:solidFill>
                <a:latin typeface="+mn-lt"/>
                <a:cs typeface="Arial" panose="020B0604020202020204" pitchFamily="34" charset="0"/>
              </a:rPr>
              <a:t>SS block configuration</a:t>
            </a:r>
          </a:p>
        </p:txBody>
      </p:sp>
      <p:sp>
        <p:nvSpPr>
          <p:cNvPr id="71" name="Rectangle 70">
            <a:extLst>
              <a:ext uri="{FF2B5EF4-FFF2-40B4-BE49-F238E27FC236}">
                <a16:creationId xmlns:a16="http://schemas.microsoft.com/office/drawing/2014/main" id="{F4B9ABBB-65AD-496B-AAA7-3A573B441670}"/>
              </a:ext>
            </a:extLst>
          </p:cNvPr>
          <p:cNvSpPr/>
          <p:nvPr/>
        </p:nvSpPr>
        <p:spPr>
          <a:xfrm>
            <a:off x="4462866" y="5809102"/>
            <a:ext cx="7558735" cy="50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576" tIns="36576" rIns="36576" bIns="36576" numCol="1" anchor="ctr" anchorCtr="0" compatLnSpc="1">
            <a:prstTxWarp prst="textNoShape">
              <a:avLst/>
            </a:prstTxWarp>
            <a:spAutoFit/>
          </a:bodyPr>
          <a:lstStyle/>
          <a:p>
            <a:pPr>
              <a:lnSpc>
                <a:spcPts val="3600"/>
              </a:lnSpc>
            </a:pPr>
            <a:r>
              <a:rPr lang="en-US" sz="2800" b="1" dirty="0">
                <a:solidFill>
                  <a:srgbClr val="002060"/>
                </a:solidFill>
                <a:latin typeface="+mn-lt"/>
              </a:rPr>
              <a:t>Overall downlink physical layer processing</a:t>
            </a:r>
          </a:p>
        </p:txBody>
      </p:sp>
      <p:cxnSp>
        <p:nvCxnSpPr>
          <p:cNvPr id="72" name="Straight Arrow Connector 71">
            <a:extLst>
              <a:ext uri="{FF2B5EF4-FFF2-40B4-BE49-F238E27FC236}">
                <a16:creationId xmlns:a16="http://schemas.microsoft.com/office/drawing/2014/main" id="{44D3B0B1-9C23-40BB-9729-9ED4F9F380E8}"/>
              </a:ext>
            </a:extLst>
          </p:cNvPr>
          <p:cNvCxnSpPr/>
          <p:nvPr/>
        </p:nvCxnSpPr>
        <p:spPr>
          <a:xfrm flipH="1" flipV="1">
            <a:off x="3437040" y="3673071"/>
            <a:ext cx="4584947" cy="25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721DA7D4-B82A-41ED-8F4C-059B93DC7B9B}"/>
              </a:ext>
            </a:extLst>
          </p:cNvPr>
          <p:cNvCxnSpPr>
            <a:cxnSpLocks/>
          </p:cNvCxnSpPr>
          <p:nvPr/>
        </p:nvCxnSpPr>
        <p:spPr>
          <a:xfrm>
            <a:off x="9203504" y="1503169"/>
            <a:ext cx="0" cy="235603"/>
          </a:xfrm>
          <a:prstGeom prst="straightConnector1">
            <a:avLst/>
          </a:prstGeom>
          <a:noFill/>
          <a:ln w="38100" cap="flat" cmpd="sng" algn="ctr">
            <a:solidFill>
              <a:sysClr val="windowText" lastClr="000000"/>
            </a:solidFill>
            <a:prstDash val="solid"/>
            <a:miter lim="800000"/>
            <a:tailEnd type="triangle"/>
          </a:ln>
          <a:effectLst/>
        </p:spPr>
      </p:cxnSp>
      <p:sp>
        <p:nvSpPr>
          <p:cNvPr id="74" name="TextBox 73">
            <a:extLst>
              <a:ext uri="{FF2B5EF4-FFF2-40B4-BE49-F238E27FC236}">
                <a16:creationId xmlns:a16="http://schemas.microsoft.com/office/drawing/2014/main" id="{23D1122A-20DA-4A4B-A943-95DC4E0FA65B}"/>
              </a:ext>
            </a:extLst>
          </p:cNvPr>
          <p:cNvSpPr txBox="1"/>
          <p:nvPr/>
        </p:nvSpPr>
        <p:spPr>
          <a:xfrm>
            <a:off x="1580226" y="400683"/>
            <a:ext cx="712054" cy="261610"/>
          </a:xfrm>
          <a:prstGeom prst="rect">
            <a:avLst/>
          </a:prstGeom>
          <a:noFill/>
        </p:spPr>
        <p:txBody>
          <a:bodyPr wrap="none" rtlCol="0">
            <a:spAutoFit/>
          </a:bodyPr>
          <a:lstStyle/>
          <a:p>
            <a:r>
              <a:rPr lang="en-US" sz="1100" dirty="0">
                <a:solidFill>
                  <a:prstClr val="black"/>
                </a:solidFill>
                <a:latin typeface="+mn-lt"/>
                <a:cs typeface="Arial" panose="020B0604020202020204" pitchFamily="34" charset="0"/>
              </a:rPr>
              <a:t>DL-SCH</a:t>
            </a:r>
          </a:p>
        </p:txBody>
      </p:sp>
      <p:sp>
        <p:nvSpPr>
          <p:cNvPr id="75" name="TextBox 74">
            <a:extLst>
              <a:ext uri="{FF2B5EF4-FFF2-40B4-BE49-F238E27FC236}">
                <a16:creationId xmlns:a16="http://schemas.microsoft.com/office/drawing/2014/main" id="{70F89EA1-CE07-4D38-AE9A-C25B7542A629}"/>
              </a:ext>
            </a:extLst>
          </p:cNvPr>
          <p:cNvSpPr txBox="1"/>
          <p:nvPr/>
        </p:nvSpPr>
        <p:spPr>
          <a:xfrm>
            <a:off x="5133735" y="392727"/>
            <a:ext cx="439544" cy="261610"/>
          </a:xfrm>
          <a:prstGeom prst="rect">
            <a:avLst/>
          </a:prstGeom>
          <a:noFill/>
        </p:spPr>
        <p:txBody>
          <a:bodyPr wrap="none" rtlCol="0">
            <a:spAutoFit/>
          </a:bodyPr>
          <a:lstStyle/>
          <a:p>
            <a:r>
              <a:rPr lang="en-US" sz="1100" dirty="0">
                <a:solidFill>
                  <a:prstClr val="black"/>
                </a:solidFill>
                <a:latin typeface="+mn-lt"/>
                <a:cs typeface="Arial" panose="020B0604020202020204" pitchFamily="34" charset="0"/>
              </a:rPr>
              <a:t>DCI</a:t>
            </a:r>
          </a:p>
        </p:txBody>
      </p:sp>
      <p:sp>
        <p:nvSpPr>
          <p:cNvPr id="76" name="TextBox 75">
            <a:extLst>
              <a:ext uri="{FF2B5EF4-FFF2-40B4-BE49-F238E27FC236}">
                <a16:creationId xmlns:a16="http://schemas.microsoft.com/office/drawing/2014/main" id="{16C65143-BB35-4952-904E-5C2F532DA57C}"/>
              </a:ext>
            </a:extLst>
          </p:cNvPr>
          <p:cNvSpPr txBox="1"/>
          <p:nvPr/>
        </p:nvSpPr>
        <p:spPr>
          <a:xfrm>
            <a:off x="8699567" y="432250"/>
            <a:ext cx="484428" cy="261610"/>
          </a:xfrm>
          <a:prstGeom prst="rect">
            <a:avLst/>
          </a:prstGeom>
          <a:noFill/>
        </p:spPr>
        <p:txBody>
          <a:bodyPr wrap="none" rtlCol="0">
            <a:spAutoFit/>
          </a:bodyPr>
          <a:lstStyle/>
          <a:p>
            <a:r>
              <a:rPr lang="en-US" sz="1100" dirty="0">
                <a:solidFill>
                  <a:prstClr val="black"/>
                </a:solidFill>
                <a:latin typeface="+mn-lt"/>
                <a:cs typeface="Arial" panose="020B0604020202020204" pitchFamily="34" charset="0"/>
              </a:rPr>
              <a:t>BCH</a:t>
            </a:r>
          </a:p>
        </p:txBody>
      </p:sp>
      <p:cxnSp>
        <p:nvCxnSpPr>
          <p:cNvPr id="79" name="Connector: Elbow 78">
            <a:extLst>
              <a:ext uri="{FF2B5EF4-FFF2-40B4-BE49-F238E27FC236}">
                <a16:creationId xmlns:a16="http://schemas.microsoft.com/office/drawing/2014/main" id="{AC93B5F9-5A88-41EA-93C6-1517E500E265}"/>
              </a:ext>
            </a:extLst>
          </p:cNvPr>
          <p:cNvCxnSpPr>
            <a:stCxn id="42" idx="2"/>
          </p:cNvCxnSpPr>
          <p:nvPr/>
        </p:nvCxnSpPr>
        <p:spPr>
          <a:xfrm rot="5400000">
            <a:off x="4421584" y="2252487"/>
            <a:ext cx="296229" cy="22501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55812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70576E-25E7-4A4E-808D-FFCADB97487D}"/>
              </a:ext>
            </a:extLst>
          </p:cNvPr>
          <p:cNvSpPr>
            <a:spLocks noGrp="1"/>
          </p:cNvSpPr>
          <p:nvPr>
            <p:ph type="dt" sz="half" idx="10"/>
          </p:nvPr>
        </p:nvSpPr>
        <p:spPr/>
        <p:txBody>
          <a:bodyPr/>
          <a:lstStyle/>
          <a:p>
            <a:pPr>
              <a:defRPr/>
            </a:pPr>
            <a:fld id="{0672F4A8-AE1A-42F6-B16F-3E0FA5AC7ABD}" type="datetime1">
              <a:rPr lang="en-US" smtClean="0"/>
              <a:t>6/27/2025</a:t>
            </a:fld>
            <a:endParaRPr lang="en-US"/>
          </a:p>
        </p:txBody>
      </p:sp>
      <p:sp>
        <p:nvSpPr>
          <p:cNvPr id="3" name="Slide Number Placeholder 2">
            <a:extLst>
              <a:ext uri="{FF2B5EF4-FFF2-40B4-BE49-F238E27FC236}">
                <a16:creationId xmlns:a16="http://schemas.microsoft.com/office/drawing/2014/main" id="{EE57E1A4-709F-4700-A36C-C83CC34B77C2}"/>
              </a:ext>
            </a:extLst>
          </p:cNvPr>
          <p:cNvSpPr>
            <a:spLocks noGrp="1"/>
          </p:cNvSpPr>
          <p:nvPr>
            <p:ph type="sldNum" sz="quarter" idx="12"/>
          </p:nvPr>
        </p:nvSpPr>
        <p:spPr/>
        <p:txBody>
          <a:bodyPr/>
          <a:lstStyle/>
          <a:p>
            <a:pPr>
              <a:defRPr/>
            </a:pPr>
            <a:fld id="{BB27EB77-DDE9-4D96-9E8B-AC52377EC35C}" type="slidenum">
              <a:rPr lang="en-US" smtClean="0"/>
              <a:pPr>
                <a:defRPr/>
              </a:pPr>
              <a:t>41</a:t>
            </a:fld>
            <a:endParaRPr lang="en-US"/>
          </a:p>
        </p:txBody>
      </p:sp>
      <p:cxnSp>
        <p:nvCxnSpPr>
          <p:cNvPr id="4" name="Straight Arrow Connector 3">
            <a:extLst>
              <a:ext uri="{FF2B5EF4-FFF2-40B4-BE49-F238E27FC236}">
                <a16:creationId xmlns:a16="http://schemas.microsoft.com/office/drawing/2014/main" id="{77CC4A48-7E5A-4578-BEE8-80A3F03CCAF4}"/>
              </a:ext>
            </a:extLst>
          </p:cNvPr>
          <p:cNvCxnSpPr>
            <a:cxnSpLocks/>
          </p:cNvCxnSpPr>
          <p:nvPr/>
        </p:nvCxnSpPr>
        <p:spPr>
          <a:xfrm>
            <a:off x="9514104" y="2567702"/>
            <a:ext cx="0" cy="503852"/>
          </a:xfrm>
          <a:prstGeom prst="straightConnector1">
            <a:avLst/>
          </a:prstGeom>
          <a:noFill/>
          <a:ln w="6350" cap="flat" cmpd="sng" algn="ctr">
            <a:solidFill>
              <a:sysClr val="windowText" lastClr="000000"/>
            </a:solidFill>
            <a:prstDash val="solid"/>
            <a:miter lim="800000"/>
            <a:tailEnd type="triangle"/>
          </a:ln>
          <a:effectLst/>
        </p:spPr>
      </p:cxnSp>
      <p:cxnSp>
        <p:nvCxnSpPr>
          <p:cNvPr id="5" name="Straight Arrow Connector 4">
            <a:extLst>
              <a:ext uri="{FF2B5EF4-FFF2-40B4-BE49-F238E27FC236}">
                <a16:creationId xmlns:a16="http://schemas.microsoft.com/office/drawing/2014/main" id="{967E883D-9389-4720-A8EB-97F4F0E4F0EA}"/>
              </a:ext>
            </a:extLst>
          </p:cNvPr>
          <p:cNvCxnSpPr>
            <a:cxnSpLocks/>
          </p:cNvCxnSpPr>
          <p:nvPr/>
        </p:nvCxnSpPr>
        <p:spPr>
          <a:xfrm>
            <a:off x="9514104" y="1688842"/>
            <a:ext cx="0" cy="503852"/>
          </a:xfrm>
          <a:prstGeom prst="straightConnector1">
            <a:avLst/>
          </a:prstGeom>
          <a:noFill/>
          <a:ln w="6350" cap="flat" cmpd="sng" algn="ctr">
            <a:solidFill>
              <a:sysClr val="windowText" lastClr="000000"/>
            </a:solidFill>
            <a:prstDash val="solid"/>
            <a:miter lim="800000"/>
            <a:tailEnd type="triangle"/>
          </a:ln>
          <a:effectLst/>
        </p:spPr>
      </p:cxnSp>
      <p:cxnSp>
        <p:nvCxnSpPr>
          <p:cNvPr id="6" name="Straight Arrow Connector 5">
            <a:extLst>
              <a:ext uri="{FF2B5EF4-FFF2-40B4-BE49-F238E27FC236}">
                <a16:creationId xmlns:a16="http://schemas.microsoft.com/office/drawing/2014/main" id="{42F32982-843E-43A5-A9F9-612A4A654DF5}"/>
              </a:ext>
            </a:extLst>
          </p:cNvPr>
          <p:cNvCxnSpPr>
            <a:cxnSpLocks/>
          </p:cNvCxnSpPr>
          <p:nvPr/>
        </p:nvCxnSpPr>
        <p:spPr>
          <a:xfrm>
            <a:off x="6055563" y="4573944"/>
            <a:ext cx="0" cy="503852"/>
          </a:xfrm>
          <a:prstGeom prst="straightConnector1">
            <a:avLst/>
          </a:prstGeom>
          <a:noFill/>
          <a:ln w="635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9983FDB3-973C-4B9A-A61E-EBD46DB4F642}"/>
              </a:ext>
            </a:extLst>
          </p:cNvPr>
          <p:cNvCxnSpPr>
            <a:cxnSpLocks/>
          </p:cNvCxnSpPr>
          <p:nvPr/>
        </p:nvCxnSpPr>
        <p:spPr>
          <a:xfrm>
            <a:off x="6055561" y="3593043"/>
            <a:ext cx="0" cy="503852"/>
          </a:xfrm>
          <a:prstGeom prst="straightConnector1">
            <a:avLst/>
          </a:prstGeom>
          <a:noFill/>
          <a:ln w="635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BC9C99E0-1D86-4B82-9A19-892B9647155E}"/>
              </a:ext>
            </a:extLst>
          </p:cNvPr>
          <p:cNvCxnSpPr>
            <a:cxnSpLocks/>
          </p:cNvCxnSpPr>
          <p:nvPr/>
        </p:nvCxnSpPr>
        <p:spPr>
          <a:xfrm flipH="1">
            <a:off x="6024456" y="2554382"/>
            <a:ext cx="6218" cy="578017"/>
          </a:xfrm>
          <a:prstGeom prst="straightConnector1">
            <a:avLst/>
          </a:prstGeom>
          <a:noFill/>
          <a:ln w="6350" cap="flat" cmpd="sng" algn="ctr">
            <a:solidFill>
              <a:sysClr val="windowText" lastClr="000000"/>
            </a:solidFill>
            <a:prstDash val="solid"/>
            <a:miter lim="800000"/>
            <a:tailEnd type="triangle"/>
          </a:ln>
          <a:effectLst/>
        </p:spPr>
      </p:cxnSp>
      <p:cxnSp>
        <p:nvCxnSpPr>
          <p:cNvPr id="9" name="Straight Arrow Connector 8">
            <a:extLst>
              <a:ext uri="{FF2B5EF4-FFF2-40B4-BE49-F238E27FC236}">
                <a16:creationId xmlns:a16="http://schemas.microsoft.com/office/drawing/2014/main" id="{2B243631-73D1-472A-AC64-EED9D05CA0E5}"/>
              </a:ext>
            </a:extLst>
          </p:cNvPr>
          <p:cNvCxnSpPr>
            <a:cxnSpLocks/>
          </p:cNvCxnSpPr>
          <p:nvPr/>
        </p:nvCxnSpPr>
        <p:spPr>
          <a:xfrm>
            <a:off x="6030674" y="1688842"/>
            <a:ext cx="0" cy="503852"/>
          </a:xfrm>
          <a:prstGeom prst="straightConnector1">
            <a:avLst/>
          </a:prstGeom>
          <a:noFill/>
          <a:ln w="6350" cap="flat" cmpd="sng" algn="ctr">
            <a:solidFill>
              <a:sysClr val="windowText" lastClr="000000"/>
            </a:solidFill>
            <a:prstDash val="solid"/>
            <a:miter lim="800000"/>
            <a:tailEnd type="triangle"/>
          </a:ln>
          <a:effectLst/>
        </p:spPr>
      </p:cxnSp>
      <p:sp>
        <p:nvSpPr>
          <p:cNvPr id="10" name="Rectangle 9">
            <a:extLst>
              <a:ext uri="{FF2B5EF4-FFF2-40B4-BE49-F238E27FC236}">
                <a16:creationId xmlns:a16="http://schemas.microsoft.com/office/drawing/2014/main" id="{625383F8-12FC-4349-A73B-2E42A1A500F5}"/>
              </a:ext>
            </a:extLst>
          </p:cNvPr>
          <p:cNvSpPr/>
          <p:nvPr/>
        </p:nvSpPr>
        <p:spPr>
          <a:xfrm>
            <a:off x="2393281" y="6103570"/>
            <a:ext cx="8165633" cy="369332"/>
          </a:xfrm>
          <a:prstGeom prst="rect">
            <a:avLst/>
          </a:prstGeom>
        </p:spPr>
        <p:txBody>
          <a:bodyPr wrap="square">
            <a:spAutoFit/>
          </a:bodyPr>
          <a:lstStyle/>
          <a:p>
            <a:r>
              <a:rPr lang="en-US" dirty="0">
                <a:solidFill>
                  <a:prstClr val="black"/>
                </a:solidFill>
                <a:latin typeface="+mn-lt"/>
                <a:cs typeface="Arial" panose="020B0604020202020204" pitchFamily="34" charset="0"/>
              </a:rPr>
              <a:t>Physical layer processing of PBCH and mapping to time-frequency resources</a:t>
            </a:r>
          </a:p>
        </p:txBody>
      </p:sp>
      <p:sp>
        <p:nvSpPr>
          <p:cNvPr id="11" name="Rectangle 10">
            <a:extLst>
              <a:ext uri="{FF2B5EF4-FFF2-40B4-BE49-F238E27FC236}">
                <a16:creationId xmlns:a16="http://schemas.microsoft.com/office/drawing/2014/main" id="{A124BF98-A02D-47F8-BE8B-860E2241F8E6}"/>
              </a:ext>
            </a:extLst>
          </p:cNvPr>
          <p:cNvSpPr/>
          <p:nvPr/>
        </p:nvSpPr>
        <p:spPr>
          <a:xfrm>
            <a:off x="699796" y="1427584"/>
            <a:ext cx="2519265" cy="765110"/>
          </a:xfrm>
          <a:prstGeom prst="rect">
            <a:avLst/>
          </a:prstGeom>
          <a:solidFill>
            <a:srgbClr val="023E82"/>
          </a:solidFill>
          <a:ln w="12700" cap="flat" cmpd="sng" algn="ctr">
            <a:solidFill>
              <a:srgbClr val="DD614A">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mn-lt"/>
                <a:ea typeface="+mn-ea"/>
                <a:cs typeface="Arial" panose="020B0604020202020204" pitchFamily="34" charset="0"/>
              </a:rPr>
              <a:t>1</a:t>
            </a:r>
            <a:r>
              <a:rPr kumimoji="0" lang="en-US" sz="1400" b="0" i="0" u="none" strike="noStrike" kern="0" cap="none" spc="0" normalizeH="0" baseline="30000" noProof="0" dirty="0">
                <a:ln>
                  <a:noFill/>
                </a:ln>
                <a:solidFill>
                  <a:prstClr val="white"/>
                </a:solidFill>
                <a:effectLst/>
                <a:uLnTx/>
                <a:uFillTx/>
                <a:latin typeface="+mn-lt"/>
                <a:ea typeface="+mn-ea"/>
                <a:cs typeface="Arial" panose="020B0604020202020204" pitchFamily="34" charset="0"/>
              </a:rPr>
              <a:t>st</a:t>
            </a:r>
            <a:r>
              <a:rPr kumimoji="0" lang="en-US" sz="1400" b="0" i="0" u="none" strike="noStrike" kern="0" cap="none" spc="0" normalizeH="0" baseline="0" noProof="0" dirty="0">
                <a:ln>
                  <a:noFill/>
                </a:ln>
                <a:solidFill>
                  <a:prstClr val="white"/>
                </a:solidFill>
                <a:effectLst/>
                <a:uLnTx/>
                <a:uFillTx/>
                <a:latin typeface="+mn-lt"/>
                <a:ea typeface="+mn-ea"/>
                <a:cs typeface="Arial" panose="020B0604020202020204" pitchFamily="34" charset="0"/>
              </a:rPr>
              <a:t> scrambling stage with cell ID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mn-lt"/>
                <a:ea typeface="+mn-ea"/>
                <a:cs typeface="Arial" panose="020B0604020202020204" pitchFamily="34" charset="0"/>
              </a:rPr>
              <a:t>M= SFN/2 mod4</a:t>
            </a:r>
          </a:p>
        </p:txBody>
      </p:sp>
      <p:sp>
        <p:nvSpPr>
          <p:cNvPr id="12" name="Rectangle 11">
            <a:extLst>
              <a:ext uri="{FF2B5EF4-FFF2-40B4-BE49-F238E27FC236}">
                <a16:creationId xmlns:a16="http://schemas.microsoft.com/office/drawing/2014/main" id="{DDA56E05-D59B-46A9-AE35-FC4E5C45AA99}"/>
              </a:ext>
            </a:extLst>
          </p:cNvPr>
          <p:cNvSpPr/>
          <p:nvPr/>
        </p:nvSpPr>
        <p:spPr>
          <a:xfrm>
            <a:off x="699795" y="2559698"/>
            <a:ext cx="2519265" cy="390670"/>
          </a:xfrm>
          <a:prstGeom prst="rect">
            <a:avLst/>
          </a:prstGeom>
          <a:solidFill>
            <a:srgbClr val="023E82"/>
          </a:solidFill>
          <a:ln w="12700" cap="flat" cmpd="sng" algn="ctr">
            <a:solidFill>
              <a:srgbClr val="DD614A">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mn-lt"/>
                <a:ea typeface="+mn-ea"/>
                <a:cs typeface="Arial" panose="020B0604020202020204" pitchFamily="34" charset="0"/>
              </a:rPr>
              <a:t>Polar Coding</a:t>
            </a:r>
          </a:p>
        </p:txBody>
      </p:sp>
      <p:sp>
        <p:nvSpPr>
          <p:cNvPr id="13" name="Rectangle 12">
            <a:extLst>
              <a:ext uri="{FF2B5EF4-FFF2-40B4-BE49-F238E27FC236}">
                <a16:creationId xmlns:a16="http://schemas.microsoft.com/office/drawing/2014/main" id="{CD16824C-CB2D-4A68-8CC5-023F8E769570}"/>
              </a:ext>
            </a:extLst>
          </p:cNvPr>
          <p:cNvSpPr/>
          <p:nvPr/>
        </p:nvSpPr>
        <p:spPr>
          <a:xfrm>
            <a:off x="681285" y="3194598"/>
            <a:ext cx="2519265" cy="765110"/>
          </a:xfrm>
          <a:prstGeom prst="rect">
            <a:avLst/>
          </a:prstGeom>
          <a:solidFill>
            <a:srgbClr val="023E82"/>
          </a:solidFill>
          <a:ln w="12700" cap="flat" cmpd="sng" algn="ctr">
            <a:solidFill>
              <a:srgbClr val="DD614A">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mn-lt"/>
                <a:ea typeface="+mn-ea"/>
                <a:cs typeface="Arial" panose="020B0604020202020204" pitchFamily="34" charset="0"/>
              </a:rPr>
              <a:t>2</a:t>
            </a:r>
            <a:r>
              <a:rPr kumimoji="0" lang="en-US" sz="1100" b="0" i="0" u="none" strike="noStrike" kern="0" cap="none" spc="0" normalizeH="0" baseline="30000" noProof="0" dirty="0">
                <a:ln>
                  <a:noFill/>
                </a:ln>
                <a:solidFill>
                  <a:prstClr val="white"/>
                </a:solidFill>
                <a:effectLst/>
                <a:uLnTx/>
                <a:uFillTx/>
                <a:latin typeface="+mn-lt"/>
                <a:ea typeface="+mn-ea"/>
                <a:cs typeface="Arial" panose="020B0604020202020204" pitchFamily="34" charset="0"/>
              </a:rPr>
              <a:t>nd</a:t>
            </a:r>
            <a:r>
              <a:rPr kumimoji="0" lang="en-US" sz="1100" b="0" i="0" u="none" strike="noStrike" kern="0" cap="none" spc="0" normalizeH="0" baseline="0" noProof="0" dirty="0">
                <a:ln>
                  <a:noFill/>
                </a:ln>
                <a:solidFill>
                  <a:prstClr val="white"/>
                </a:solidFill>
                <a:effectLst/>
                <a:uLnTx/>
                <a:uFillTx/>
                <a:latin typeface="+mn-lt"/>
                <a:ea typeface="+mn-ea"/>
                <a:cs typeface="Arial" panose="020B0604020202020204" pitchFamily="34" charset="0"/>
              </a:rPr>
              <a:t> scrambling stage with cell ID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mn-lt"/>
                <a:ea typeface="+mn-ea"/>
                <a:cs typeface="Arial" panose="020B0604020202020204" pitchFamily="34" charset="0"/>
              </a:rPr>
              <a:t>N=(SSB time index) mod4</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mn-lt"/>
                <a:ea typeface="+mn-ea"/>
                <a:cs typeface="Arial" panose="020B0604020202020204" pitchFamily="34" charset="0"/>
              </a:rPr>
              <a:t>N=(SSB time index) mod8</a:t>
            </a:r>
          </a:p>
        </p:txBody>
      </p:sp>
      <p:grpSp>
        <p:nvGrpSpPr>
          <p:cNvPr id="14" name="Group 31">
            <a:extLst>
              <a:ext uri="{FF2B5EF4-FFF2-40B4-BE49-F238E27FC236}">
                <a16:creationId xmlns:a16="http://schemas.microsoft.com/office/drawing/2014/main" id="{122B8E8F-872B-4A0D-9E6A-FCF2F31E72DB}"/>
              </a:ext>
            </a:extLst>
          </p:cNvPr>
          <p:cNvGrpSpPr>
            <a:grpSpLocks/>
          </p:cNvGrpSpPr>
          <p:nvPr/>
        </p:nvGrpSpPr>
        <p:grpSpPr bwMode="auto">
          <a:xfrm>
            <a:off x="92448" y="4586928"/>
            <a:ext cx="3058102" cy="1366663"/>
            <a:chOff x="6838012" y="1700882"/>
            <a:chExt cx="2497294" cy="2998972"/>
          </a:xfrm>
        </p:grpSpPr>
        <p:sp>
          <p:nvSpPr>
            <p:cNvPr id="15" name="Rectangle 14">
              <a:extLst>
                <a:ext uri="{FF2B5EF4-FFF2-40B4-BE49-F238E27FC236}">
                  <a16:creationId xmlns:a16="http://schemas.microsoft.com/office/drawing/2014/main" id="{2858F6BA-0B9E-4B8E-8153-FBED6AD06017}"/>
                </a:ext>
              </a:extLst>
            </p:cNvPr>
            <p:cNvSpPr/>
            <p:nvPr/>
          </p:nvSpPr>
          <p:spPr bwMode="auto">
            <a:xfrm>
              <a:off x="7573042" y="1955866"/>
              <a:ext cx="269896" cy="2160041"/>
            </a:xfrm>
            <a:prstGeom prst="rect">
              <a:avLst/>
            </a:prstGeom>
            <a:solidFill>
              <a:srgbClr val="FFFFFF">
                <a:lumMod val="85000"/>
              </a:srgbClr>
            </a:solidFill>
            <a:ln w="12700" cap="flat" cmpd="sng" algn="ctr">
              <a:solidFill>
                <a:srgbClr val="181818"/>
              </a:solidFill>
              <a:prstDash val="solid"/>
              <a:round/>
              <a:headEnd type="none" w="med" len="med"/>
              <a:tailEnd type="none" w="med" len="med"/>
            </a:ln>
            <a:effectLst/>
          </p:spPr>
          <p:txBody>
            <a:bodyPr wrap="none" lIns="72000" rIns="72000"/>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en-US" sz="1400" b="0" i="0" u="none" strike="noStrike" kern="0" cap="none" spc="0" normalizeH="0" baseline="0" noProof="0" dirty="0">
                <a:ln>
                  <a:noFill/>
                </a:ln>
                <a:solidFill>
                  <a:srgbClr val="181818"/>
                </a:solidFill>
                <a:effectLst/>
                <a:uLnTx/>
                <a:uFillTx/>
                <a:latin typeface="+mn-lt"/>
                <a:cs typeface="Arial" panose="020B0604020202020204" pitchFamily="34" charset="0"/>
              </a:endParaRPr>
            </a:p>
          </p:txBody>
        </p:sp>
        <p:sp>
          <p:nvSpPr>
            <p:cNvPr id="16" name="Rectangle 15">
              <a:extLst>
                <a:ext uri="{FF2B5EF4-FFF2-40B4-BE49-F238E27FC236}">
                  <a16:creationId xmlns:a16="http://schemas.microsoft.com/office/drawing/2014/main" id="{088A5642-F031-493C-AC6F-FC34A81B455C}"/>
                </a:ext>
              </a:extLst>
            </p:cNvPr>
            <p:cNvSpPr/>
            <p:nvPr/>
          </p:nvSpPr>
          <p:spPr bwMode="auto">
            <a:xfrm>
              <a:off x="7844525" y="1955866"/>
              <a:ext cx="269896" cy="2160041"/>
            </a:xfrm>
            <a:prstGeom prst="rect">
              <a:avLst/>
            </a:prstGeom>
            <a:solidFill>
              <a:srgbClr val="FFFFFF">
                <a:lumMod val="85000"/>
              </a:srgbClr>
            </a:solidFill>
            <a:ln w="12700" cap="flat" cmpd="sng" algn="ctr">
              <a:solidFill>
                <a:srgbClr val="181818"/>
              </a:solidFill>
              <a:prstDash val="solid"/>
              <a:round/>
              <a:headEnd type="none" w="med" len="med"/>
              <a:tailEnd type="none" w="med" len="med"/>
            </a:ln>
            <a:effectLst/>
          </p:spPr>
          <p:txBody>
            <a:bodyPr wrap="none" lIns="72000" rIns="72000"/>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en-US" sz="1400" b="0" i="0" u="none" strike="noStrike" kern="0" cap="none" spc="0" normalizeH="0" baseline="0" noProof="0" dirty="0">
                <a:ln>
                  <a:noFill/>
                </a:ln>
                <a:solidFill>
                  <a:srgbClr val="181818"/>
                </a:solidFill>
                <a:effectLst/>
                <a:uLnTx/>
                <a:uFillTx/>
                <a:latin typeface="+mn-lt"/>
                <a:cs typeface="Arial" panose="020B0604020202020204" pitchFamily="34" charset="0"/>
              </a:endParaRPr>
            </a:p>
          </p:txBody>
        </p:sp>
        <p:sp>
          <p:nvSpPr>
            <p:cNvPr id="17" name="Rectangle 16">
              <a:extLst>
                <a:ext uri="{FF2B5EF4-FFF2-40B4-BE49-F238E27FC236}">
                  <a16:creationId xmlns:a16="http://schemas.microsoft.com/office/drawing/2014/main" id="{2B44D8C4-447B-48D4-BFCB-AF5E3F2B29E3}"/>
                </a:ext>
              </a:extLst>
            </p:cNvPr>
            <p:cNvSpPr/>
            <p:nvPr/>
          </p:nvSpPr>
          <p:spPr bwMode="auto">
            <a:xfrm>
              <a:off x="8114422" y="1955866"/>
              <a:ext cx="269896" cy="2160041"/>
            </a:xfrm>
            <a:prstGeom prst="rect">
              <a:avLst/>
            </a:prstGeom>
            <a:solidFill>
              <a:srgbClr val="FFFFFF">
                <a:lumMod val="85000"/>
              </a:srgbClr>
            </a:solidFill>
            <a:ln w="12700" cap="flat" cmpd="sng" algn="ctr">
              <a:solidFill>
                <a:srgbClr val="181818"/>
              </a:solidFill>
              <a:prstDash val="solid"/>
              <a:round/>
              <a:headEnd type="none" w="med" len="med"/>
              <a:tailEnd type="none" w="med" len="med"/>
            </a:ln>
            <a:effectLst/>
          </p:spPr>
          <p:txBody>
            <a:bodyPr wrap="none" lIns="72000" rIns="72000"/>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en-US" sz="1400" b="0" i="0" u="none" strike="noStrike" kern="0" cap="none" spc="0" normalizeH="0" baseline="0" noProof="0" dirty="0">
                <a:ln>
                  <a:noFill/>
                </a:ln>
                <a:solidFill>
                  <a:srgbClr val="181818"/>
                </a:solidFill>
                <a:effectLst/>
                <a:uLnTx/>
                <a:uFillTx/>
                <a:latin typeface="+mn-lt"/>
                <a:cs typeface="Arial" panose="020B0604020202020204" pitchFamily="34" charset="0"/>
              </a:endParaRPr>
            </a:p>
          </p:txBody>
        </p:sp>
        <p:sp>
          <p:nvSpPr>
            <p:cNvPr id="18" name="Rectangle 17">
              <a:extLst>
                <a:ext uri="{FF2B5EF4-FFF2-40B4-BE49-F238E27FC236}">
                  <a16:creationId xmlns:a16="http://schemas.microsoft.com/office/drawing/2014/main" id="{BBE2DE5A-89DB-46BB-B881-38856767086D}"/>
                </a:ext>
              </a:extLst>
            </p:cNvPr>
            <p:cNvSpPr/>
            <p:nvPr/>
          </p:nvSpPr>
          <p:spPr bwMode="auto">
            <a:xfrm>
              <a:off x="8385906" y="1955866"/>
              <a:ext cx="269896" cy="2160041"/>
            </a:xfrm>
            <a:prstGeom prst="rect">
              <a:avLst/>
            </a:prstGeom>
            <a:solidFill>
              <a:srgbClr val="FFFFFF">
                <a:lumMod val="85000"/>
              </a:srgbClr>
            </a:solidFill>
            <a:ln w="12700" cap="flat" cmpd="sng" algn="ctr">
              <a:solidFill>
                <a:srgbClr val="181818"/>
              </a:solidFill>
              <a:prstDash val="solid"/>
              <a:round/>
              <a:headEnd type="none" w="med" len="med"/>
              <a:tailEnd type="none" w="med" len="med"/>
            </a:ln>
            <a:effectLst/>
          </p:spPr>
          <p:txBody>
            <a:bodyPr wrap="none" lIns="72000" rIns="72000"/>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en-US" sz="1400" b="0" i="0" u="none" strike="noStrike" kern="0" cap="none" spc="0" normalizeH="0" baseline="0" noProof="0" dirty="0">
                <a:ln>
                  <a:noFill/>
                </a:ln>
                <a:solidFill>
                  <a:srgbClr val="181818"/>
                </a:solidFill>
                <a:effectLst/>
                <a:uLnTx/>
                <a:uFillTx/>
                <a:latin typeface="+mn-lt"/>
                <a:cs typeface="Arial" panose="020B0604020202020204" pitchFamily="34" charset="0"/>
              </a:endParaRPr>
            </a:p>
          </p:txBody>
        </p:sp>
        <p:cxnSp>
          <p:nvCxnSpPr>
            <p:cNvPr id="19" name="Straight Connector 37">
              <a:extLst>
                <a:ext uri="{FF2B5EF4-FFF2-40B4-BE49-F238E27FC236}">
                  <a16:creationId xmlns:a16="http://schemas.microsoft.com/office/drawing/2014/main" id="{493C6E5D-CAA6-42AA-914D-2A931ABE9663}"/>
                </a:ext>
              </a:extLst>
            </p:cNvPr>
            <p:cNvCxnSpPr>
              <a:cxnSpLocks noChangeShapeType="1"/>
            </p:cNvCxnSpPr>
            <p:nvPr/>
          </p:nvCxnSpPr>
          <p:spPr bwMode="auto">
            <a:xfrm flipV="1">
              <a:off x="7576975" y="1775536"/>
              <a:ext cx="0" cy="2340026"/>
            </a:xfrm>
            <a:prstGeom prst="line">
              <a:avLst/>
            </a:prstGeom>
            <a:noFill/>
            <a:ln w="12700" algn="ctr">
              <a:solidFill>
                <a:srgbClr val="181818"/>
              </a:solidFill>
              <a:round/>
              <a:headEnd/>
              <a:tailEnd type="triangle" w="med" len="med"/>
            </a:ln>
            <a:extLst>
              <a:ext uri="{909E8E84-426E-40DD-AFC4-6F175D3DCCD1}">
                <a14:hiddenFill xmlns:a14="http://schemas.microsoft.com/office/drawing/2010/main">
                  <a:noFill/>
                </a14:hiddenFill>
              </a:ext>
            </a:extLst>
          </p:spPr>
        </p:cxnSp>
        <p:sp>
          <p:nvSpPr>
            <p:cNvPr id="20" name="TextBox 38">
              <a:extLst>
                <a:ext uri="{FF2B5EF4-FFF2-40B4-BE49-F238E27FC236}">
                  <a16:creationId xmlns:a16="http://schemas.microsoft.com/office/drawing/2014/main" id="{C9D9DC23-BC06-4A2C-91C1-69CA48FC59D6}"/>
                </a:ext>
              </a:extLst>
            </p:cNvPr>
            <p:cNvSpPr txBox="1">
              <a:spLocks noChangeArrowheads="1"/>
            </p:cNvSpPr>
            <p:nvPr/>
          </p:nvSpPr>
          <p:spPr bwMode="auto">
            <a:xfrm>
              <a:off x="6838012" y="1700882"/>
              <a:ext cx="656090" cy="57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sv-SE" sz="1100" b="0" i="0" u="none" strike="noStrike" kern="0" cap="none" spc="0" normalizeH="0" baseline="0" noProof="0" dirty="0">
                  <a:ln>
                    <a:noFill/>
                  </a:ln>
                  <a:solidFill>
                    <a:srgbClr val="181818"/>
                  </a:solidFill>
                  <a:effectLst/>
                  <a:uLnTx/>
                  <a:uFillTx/>
                  <a:latin typeface="+mn-lt"/>
                  <a:cs typeface="Arial" panose="020B0604020202020204" pitchFamily="34" charset="0"/>
                </a:rPr>
                <a:t>frequency</a:t>
              </a:r>
            </a:p>
          </p:txBody>
        </p:sp>
        <p:cxnSp>
          <p:nvCxnSpPr>
            <p:cNvPr id="21" name="Straight Arrow Connector 39">
              <a:extLst>
                <a:ext uri="{FF2B5EF4-FFF2-40B4-BE49-F238E27FC236}">
                  <a16:creationId xmlns:a16="http://schemas.microsoft.com/office/drawing/2014/main" id="{62E8B228-F177-4077-9770-7D5CB1B7F4D0}"/>
                </a:ext>
              </a:extLst>
            </p:cNvPr>
            <p:cNvCxnSpPr>
              <a:cxnSpLocks/>
            </p:cNvCxnSpPr>
            <p:nvPr/>
          </p:nvCxnSpPr>
          <p:spPr bwMode="auto">
            <a:xfrm>
              <a:off x="7576975" y="4115562"/>
              <a:ext cx="1309056" cy="0"/>
            </a:xfrm>
            <a:prstGeom prst="straightConnector1">
              <a:avLst/>
            </a:prstGeom>
            <a:noFill/>
            <a:ln w="12700" algn="ctr">
              <a:solidFill>
                <a:srgbClr val="181818"/>
              </a:solidFill>
              <a:round/>
              <a:headEnd/>
              <a:tailEnd type="triangle" w="med" len="med"/>
            </a:ln>
            <a:extLst>
              <a:ext uri="{909E8E84-426E-40DD-AFC4-6F175D3DCCD1}">
                <a14:hiddenFill xmlns:a14="http://schemas.microsoft.com/office/drawing/2010/main">
                  <a:noFill/>
                </a14:hiddenFill>
              </a:ext>
            </a:extLst>
          </p:spPr>
        </p:cxnSp>
        <p:sp>
          <p:nvSpPr>
            <p:cNvPr id="22" name="TextBox 40">
              <a:extLst>
                <a:ext uri="{FF2B5EF4-FFF2-40B4-BE49-F238E27FC236}">
                  <a16:creationId xmlns:a16="http://schemas.microsoft.com/office/drawing/2014/main" id="{56D68A65-B7FF-400B-B718-10A1D4B63B3A}"/>
                </a:ext>
              </a:extLst>
            </p:cNvPr>
            <p:cNvSpPr txBox="1">
              <a:spLocks noChangeArrowheads="1"/>
            </p:cNvSpPr>
            <p:nvPr/>
          </p:nvSpPr>
          <p:spPr bwMode="auto">
            <a:xfrm>
              <a:off x="8582719" y="4125783"/>
              <a:ext cx="573620" cy="57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sv-SE" sz="1100" b="0" i="0" u="none" strike="noStrike" kern="0" cap="none" spc="0" normalizeH="0" baseline="0" noProof="0">
                  <a:ln>
                    <a:noFill/>
                  </a:ln>
                  <a:solidFill>
                    <a:srgbClr val="181818"/>
                  </a:solidFill>
                  <a:effectLst/>
                  <a:uLnTx/>
                  <a:uFillTx/>
                  <a:latin typeface="+mn-lt"/>
                  <a:cs typeface="Arial" panose="020B0604020202020204" pitchFamily="34" charset="0"/>
                </a:rPr>
                <a:t>symbols</a:t>
              </a:r>
            </a:p>
          </p:txBody>
        </p:sp>
        <p:sp>
          <p:nvSpPr>
            <p:cNvPr id="23" name="Rectangle 22">
              <a:extLst>
                <a:ext uri="{FF2B5EF4-FFF2-40B4-BE49-F238E27FC236}">
                  <a16:creationId xmlns:a16="http://schemas.microsoft.com/office/drawing/2014/main" id="{4BFA4D00-E503-4F4B-8169-761AF511DB34}"/>
                </a:ext>
              </a:extLst>
            </p:cNvPr>
            <p:cNvSpPr/>
            <p:nvPr/>
          </p:nvSpPr>
          <p:spPr bwMode="auto">
            <a:xfrm>
              <a:off x="7843340" y="2135550"/>
              <a:ext cx="271454" cy="1800000"/>
            </a:xfrm>
            <a:prstGeom prst="rect">
              <a:avLst/>
            </a:prstGeom>
            <a:solidFill>
              <a:srgbClr val="89BA17"/>
            </a:solidFill>
            <a:ln w="12700" cap="flat" cmpd="sng" algn="ctr">
              <a:solidFill>
                <a:srgbClr val="181818"/>
              </a:solidFill>
              <a:prstDash val="solid"/>
              <a:round/>
              <a:headEnd type="none" w="med" len="med"/>
              <a:tailEnd type="none" w="med" len="med"/>
            </a:ln>
            <a:effectLst/>
          </p:spPr>
          <p:txBody>
            <a:bodyPr vert="vert270" wrap="none" lIns="72000" rIns="72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mn-lt"/>
                  <a:cs typeface="Arial" panose="020B0604020202020204" pitchFamily="34" charset="0"/>
                </a:rPr>
                <a:t>PBCH</a:t>
              </a:r>
            </a:p>
          </p:txBody>
        </p:sp>
        <p:sp>
          <p:nvSpPr>
            <p:cNvPr id="24" name="Rectangle 23">
              <a:extLst>
                <a:ext uri="{FF2B5EF4-FFF2-40B4-BE49-F238E27FC236}">
                  <a16:creationId xmlns:a16="http://schemas.microsoft.com/office/drawing/2014/main" id="{A51C5B74-89FB-41A4-B1F8-D493FAD58985}"/>
                </a:ext>
              </a:extLst>
            </p:cNvPr>
            <p:cNvSpPr/>
            <p:nvPr/>
          </p:nvSpPr>
          <p:spPr bwMode="auto">
            <a:xfrm>
              <a:off x="8384067" y="2135550"/>
              <a:ext cx="271454" cy="1800000"/>
            </a:xfrm>
            <a:prstGeom prst="rect">
              <a:avLst/>
            </a:prstGeom>
            <a:solidFill>
              <a:srgbClr val="89BA17"/>
            </a:solidFill>
            <a:ln w="12700" cap="flat" cmpd="sng" algn="ctr">
              <a:solidFill>
                <a:srgbClr val="181818"/>
              </a:solidFill>
              <a:prstDash val="solid"/>
              <a:round/>
              <a:headEnd type="none" w="med" len="med"/>
              <a:tailEnd type="none" w="med" len="med"/>
            </a:ln>
            <a:effectLst/>
          </p:spPr>
          <p:txBody>
            <a:bodyPr vert="vert270" wrap="none" lIns="72000" rIns="72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mn-lt"/>
                  <a:cs typeface="Arial" panose="020B0604020202020204" pitchFamily="34" charset="0"/>
                </a:rPr>
                <a:t>PBCH</a:t>
              </a:r>
            </a:p>
          </p:txBody>
        </p:sp>
        <p:sp>
          <p:nvSpPr>
            <p:cNvPr id="25" name="Rectangle 24">
              <a:extLst>
                <a:ext uri="{FF2B5EF4-FFF2-40B4-BE49-F238E27FC236}">
                  <a16:creationId xmlns:a16="http://schemas.microsoft.com/office/drawing/2014/main" id="{A35C71C2-E9A5-491A-805A-2FF58867BB58}"/>
                </a:ext>
              </a:extLst>
            </p:cNvPr>
            <p:cNvSpPr/>
            <p:nvPr/>
          </p:nvSpPr>
          <p:spPr bwMode="auto">
            <a:xfrm>
              <a:off x="8114794" y="2495550"/>
              <a:ext cx="265590" cy="1080000"/>
            </a:xfrm>
            <a:prstGeom prst="rect">
              <a:avLst/>
            </a:prstGeom>
            <a:solidFill>
              <a:srgbClr val="FF0000"/>
            </a:solidFill>
            <a:ln w="12700" cap="flat" cmpd="sng" algn="ctr">
              <a:solidFill>
                <a:srgbClr val="181818"/>
              </a:solidFill>
              <a:prstDash val="solid"/>
              <a:round/>
              <a:headEnd type="none" w="med" len="med"/>
              <a:tailEnd type="none" w="med" len="med"/>
            </a:ln>
            <a:effectLst/>
          </p:spPr>
          <p:txBody>
            <a:bodyPr vert="vert270" wrap="none" lIns="72000" rIns="72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mn-lt"/>
                  <a:cs typeface="Arial" panose="020B0604020202020204" pitchFamily="34" charset="0"/>
                </a:rPr>
                <a:t>SSS</a:t>
              </a:r>
            </a:p>
          </p:txBody>
        </p:sp>
        <p:sp>
          <p:nvSpPr>
            <p:cNvPr id="26" name="Rectangle 25">
              <a:extLst>
                <a:ext uri="{FF2B5EF4-FFF2-40B4-BE49-F238E27FC236}">
                  <a16:creationId xmlns:a16="http://schemas.microsoft.com/office/drawing/2014/main" id="{BD859741-8135-4284-A770-713A16A1B710}"/>
                </a:ext>
              </a:extLst>
            </p:cNvPr>
            <p:cNvSpPr/>
            <p:nvPr/>
          </p:nvSpPr>
          <p:spPr bwMode="auto">
            <a:xfrm>
              <a:off x="7573340" y="2495550"/>
              <a:ext cx="269274" cy="1080000"/>
            </a:xfrm>
            <a:prstGeom prst="rect">
              <a:avLst/>
            </a:prstGeom>
            <a:solidFill>
              <a:srgbClr val="00A9D4"/>
            </a:solidFill>
            <a:ln w="12700" cap="flat" cmpd="sng" algn="ctr">
              <a:solidFill>
                <a:srgbClr val="181818"/>
              </a:solidFill>
              <a:prstDash val="solid"/>
              <a:round/>
              <a:headEnd type="none" w="med" len="med"/>
              <a:tailEnd type="none" w="med" len="med"/>
            </a:ln>
            <a:effectLst/>
          </p:spPr>
          <p:txBody>
            <a:bodyPr vert="vert270" wrap="none" lIns="72000" rIns="72000" anchor="ct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mn-lt"/>
                  <a:cs typeface="Arial" panose="020B0604020202020204" pitchFamily="34" charset="0"/>
                </a:rPr>
                <a:t>PSS</a:t>
              </a:r>
            </a:p>
          </p:txBody>
        </p:sp>
        <p:sp>
          <p:nvSpPr>
            <p:cNvPr id="27" name="Rectangle 26">
              <a:extLst>
                <a:ext uri="{FF2B5EF4-FFF2-40B4-BE49-F238E27FC236}">
                  <a16:creationId xmlns:a16="http://schemas.microsoft.com/office/drawing/2014/main" id="{83FC51EA-8E39-4F7C-B136-715A20AC5CBD}"/>
                </a:ext>
              </a:extLst>
            </p:cNvPr>
            <p:cNvSpPr/>
            <p:nvPr/>
          </p:nvSpPr>
          <p:spPr bwMode="auto">
            <a:xfrm>
              <a:off x="8114794" y="1945647"/>
              <a:ext cx="267685" cy="484784"/>
            </a:xfrm>
            <a:prstGeom prst="rect">
              <a:avLst/>
            </a:prstGeom>
            <a:solidFill>
              <a:srgbClr val="89BA17"/>
            </a:solidFill>
            <a:ln w="12700" cap="flat" cmpd="sng" algn="ctr">
              <a:solidFill>
                <a:srgbClr val="181818"/>
              </a:solidFill>
              <a:prstDash val="solid"/>
              <a:round/>
              <a:headEnd type="none" w="med" len="med"/>
              <a:tailEnd type="none" w="med" len="med"/>
            </a:ln>
            <a:effectLst/>
          </p:spPr>
          <p:txBody>
            <a:bodyPr vert="vert270" wrap="none" lIns="72000" rIns="72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mn-lt"/>
                  <a:cs typeface="Arial" panose="020B0604020202020204" pitchFamily="34" charset="0"/>
                </a:rPr>
                <a:t>PBCH</a:t>
              </a:r>
            </a:p>
          </p:txBody>
        </p:sp>
        <p:sp>
          <p:nvSpPr>
            <p:cNvPr id="28" name="Rectangle 27">
              <a:extLst>
                <a:ext uri="{FF2B5EF4-FFF2-40B4-BE49-F238E27FC236}">
                  <a16:creationId xmlns:a16="http://schemas.microsoft.com/office/drawing/2014/main" id="{F9B0BE31-56C8-4301-8298-FB1C70D8CCE5}"/>
                </a:ext>
              </a:extLst>
            </p:cNvPr>
            <p:cNvSpPr/>
            <p:nvPr/>
          </p:nvSpPr>
          <p:spPr bwMode="auto">
            <a:xfrm>
              <a:off x="8114795" y="3640669"/>
              <a:ext cx="267685" cy="294882"/>
            </a:xfrm>
            <a:prstGeom prst="rect">
              <a:avLst/>
            </a:prstGeom>
            <a:solidFill>
              <a:srgbClr val="89BA17"/>
            </a:solidFill>
            <a:ln w="12700" cap="flat" cmpd="sng" algn="ctr">
              <a:solidFill>
                <a:srgbClr val="181818"/>
              </a:solidFill>
              <a:prstDash val="solid"/>
              <a:round/>
              <a:headEnd type="none" w="med" len="med"/>
              <a:tailEnd type="none" w="med" len="med"/>
            </a:ln>
            <a:effectLst/>
          </p:spPr>
          <p:txBody>
            <a:bodyPr vert="vert270" wrap="none" lIns="72000" rIns="72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mn-lt"/>
                  <a:cs typeface="Arial" panose="020B0604020202020204" pitchFamily="34" charset="0"/>
                </a:rPr>
                <a:t>PBCH</a:t>
              </a:r>
            </a:p>
          </p:txBody>
        </p:sp>
        <p:cxnSp>
          <p:nvCxnSpPr>
            <p:cNvPr id="29" name="Straight Connector 47">
              <a:extLst>
                <a:ext uri="{FF2B5EF4-FFF2-40B4-BE49-F238E27FC236}">
                  <a16:creationId xmlns:a16="http://schemas.microsoft.com/office/drawing/2014/main" id="{A127BD92-7AC2-454D-BAB2-63D33BFB431D}"/>
                </a:ext>
              </a:extLst>
            </p:cNvPr>
            <p:cNvCxnSpPr>
              <a:cxnSpLocks/>
            </p:cNvCxnSpPr>
            <p:nvPr/>
          </p:nvCxnSpPr>
          <p:spPr bwMode="auto">
            <a:xfrm>
              <a:off x="8386248" y="3634194"/>
              <a:ext cx="679785" cy="0"/>
            </a:xfrm>
            <a:prstGeom prst="line">
              <a:avLst/>
            </a:prstGeom>
            <a:noFill/>
            <a:ln w="12700" algn="ctr">
              <a:solidFill>
                <a:srgbClr val="181818"/>
              </a:solidFill>
              <a:prstDash val="dash"/>
              <a:round/>
              <a:headEnd/>
              <a:tailEnd/>
            </a:ln>
            <a:extLst>
              <a:ext uri="{909E8E84-426E-40DD-AFC4-6F175D3DCCD1}">
                <a14:hiddenFill xmlns:a14="http://schemas.microsoft.com/office/drawing/2010/main">
                  <a:noFill/>
                </a14:hiddenFill>
              </a:ext>
            </a:extLst>
          </p:spPr>
        </p:cxnSp>
        <p:cxnSp>
          <p:nvCxnSpPr>
            <p:cNvPr id="30" name="Straight Connector 48">
              <a:extLst>
                <a:ext uri="{FF2B5EF4-FFF2-40B4-BE49-F238E27FC236}">
                  <a16:creationId xmlns:a16="http://schemas.microsoft.com/office/drawing/2014/main" id="{BB5D5A8A-AA4C-4592-9EB7-A50D7CA5E589}"/>
                </a:ext>
              </a:extLst>
            </p:cNvPr>
            <p:cNvCxnSpPr>
              <a:cxnSpLocks/>
            </p:cNvCxnSpPr>
            <p:nvPr/>
          </p:nvCxnSpPr>
          <p:spPr bwMode="auto">
            <a:xfrm>
              <a:off x="8939481" y="2448635"/>
              <a:ext cx="0" cy="1185558"/>
            </a:xfrm>
            <a:prstGeom prst="line">
              <a:avLst/>
            </a:prstGeom>
            <a:noFill/>
            <a:ln w="12700" algn="ctr">
              <a:solidFill>
                <a:srgbClr val="181818"/>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1" name="Straight Connector 49">
              <a:extLst>
                <a:ext uri="{FF2B5EF4-FFF2-40B4-BE49-F238E27FC236}">
                  <a16:creationId xmlns:a16="http://schemas.microsoft.com/office/drawing/2014/main" id="{A6687625-2B01-4779-87FA-BCBD1A81F623}"/>
                </a:ext>
              </a:extLst>
            </p:cNvPr>
            <p:cNvCxnSpPr>
              <a:cxnSpLocks/>
            </p:cNvCxnSpPr>
            <p:nvPr/>
          </p:nvCxnSpPr>
          <p:spPr bwMode="auto">
            <a:xfrm>
              <a:off x="8655521" y="2135550"/>
              <a:ext cx="679785" cy="0"/>
            </a:xfrm>
            <a:prstGeom prst="line">
              <a:avLst/>
            </a:prstGeom>
            <a:noFill/>
            <a:ln w="12700" algn="ctr">
              <a:solidFill>
                <a:srgbClr val="181818"/>
              </a:solidFill>
              <a:prstDash val="dash"/>
              <a:round/>
              <a:headEnd/>
              <a:tailEnd/>
            </a:ln>
            <a:extLst>
              <a:ext uri="{909E8E84-426E-40DD-AFC4-6F175D3DCCD1}">
                <a14:hiddenFill xmlns:a14="http://schemas.microsoft.com/office/drawing/2010/main">
                  <a:noFill/>
                </a14:hiddenFill>
              </a:ext>
            </a:extLst>
          </p:spPr>
        </p:cxnSp>
        <p:cxnSp>
          <p:nvCxnSpPr>
            <p:cNvPr id="32" name="Straight Connector 50">
              <a:extLst>
                <a:ext uri="{FF2B5EF4-FFF2-40B4-BE49-F238E27FC236}">
                  <a16:creationId xmlns:a16="http://schemas.microsoft.com/office/drawing/2014/main" id="{2279D301-EB25-49DB-ADE0-92834BDC1C54}"/>
                </a:ext>
              </a:extLst>
            </p:cNvPr>
            <p:cNvCxnSpPr>
              <a:cxnSpLocks/>
            </p:cNvCxnSpPr>
            <p:nvPr/>
          </p:nvCxnSpPr>
          <p:spPr bwMode="auto">
            <a:xfrm>
              <a:off x="9222182" y="2135550"/>
              <a:ext cx="0" cy="1800000"/>
            </a:xfrm>
            <a:prstGeom prst="line">
              <a:avLst/>
            </a:prstGeom>
            <a:noFill/>
            <a:ln w="12700" algn="ctr">
              <a:solidFill>
                <a:srgbClr val="181818"/>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3" name="Straight Connector 51">
              <a:extLst>
                <a:ext uri="{FF2B5EF4-FFF2-40B4-BE49-F238E27FC236}">
                  <a16:creationId xmlns:a16="http://schemas.microsoft.com/office/drawing/2014/main" id="{915F21AF-B66F-49DD-8193-5F1AFC7F3AAE}"/>
                </a:ext>
              </a:extLst>
            </p:cNvPr>
            <p:cNvCxnSpPr>
              <a:cxnSpLocks/>
            </p:cNvCxnSpPr>
            <p:nvPr/>
          </p:nvCxnSpPr>
          <p:spPr bwMode="auto">
            <a:xfrm>
              <a:off x="8655521" y="3935550"/>
              <a:ext cx="679785" cy="0"/>
            </a:xfrm>
            <a:prstGeom prst="line">
              <a:avLst/>
            </a:prstGeom>
            <a:noFill/>
            <a:ln w="12700" algn="ctr">
              <a:solidFill>
                <a:srgbClr val="181818"/>
              </a:solidFill>
              <a:prstDash val="dash"/>
              <a:round/>
              <a:headEnd/>
              <a:tailEnd/>
            </a:ln>
            <a:extLst>
              <a:ext uri="{909E8E84-426E-40DD-AFC4-6F175D3DCCD1}">
                <a14:hiddenFill xmlns:a14="http://schemas.microsoft.com/office/drawing/2010/main">
                  <a:noFill/>
                </a14:hiddenFill>
              </a:ext>
            </a:extLst>
          </p:spPr>
        </p:cxnSp>
        <p:cxnSp>
          <p:nvCxnSpPr>
            <p:cNvPr id="34" name="Straight Connector 52">
              <a:extLst>
                <a:ext uri="{FF2B5EF4-FFF2-40B4-BE49-F238E27FC236}">
                  <a16:creationId xmlns:a16="http://schemas.microsoft.com/office/drawing/2014/main" id="{793C68A3-A141-4AD6-851B-AE4120DCA929}"/>
                </a:ext>
              </a:extLst>
            </p:cNvPr>
            <p:cNvCxnSpPr>
              <a:cxnSpLocks/>
            </p:cNvCxnSpPr>
            <p:nvPr/>
          </p:nvCxnSpPr>
          <p:spPr bwMode="auto">
            <a:xfrm>
              <a:off x="8386248" y="2439106"/>
              <a:ext cx="679785" cy="0"/>
            </a:xfrm>
            <a:prstGeom prst="line">
              <a:avLst/>
            </a:prstGeom>
            <a:noFill/>
            <a:ln w="12700" algn="ctr">
              <a:solidFill>
                <a:srgbClr val="181818"/>
              </a:solidFill>
              <a:prstDash val="dash"/>
              <a:round/>
              <a:headEnd/>
              <a:tailEnd/>
            </a:ln>
            <a:extLst>
              <a:ext uri="{909E8E84-426E-40DD-AFC4-6F175D3DCCD1}">
                <a14:hiddenFill xmlns:a14="http://schemas.microsoft.com/office/drawing/2010/main">
                  <a:noFill/>
                </a14:hiddenFill>
              </a:ext>
            </a:extLst>
          </p:spPr>
        </p:cxnSp>
        <p:sp>
          <p:nvSpPr>
            <p:cNvPr id="35" name="TextBox 34">
              <a:extLst>
                <a:ext uri="{FF2B5EF4-FFF2-40B4-BE49-F238E27FC236}">
                  <a16:creationId xmlns:a16="http://schemas.microsoft.com/office/drawing/2014/main" id="{A004FFB8-E9ED-468F-91DF-1E2563993A23}"/>
                </a:ext>
              </a:extLst>
            </p:cNvPr>
            <p:cNvSpPr txBox="1"/>
            <p:nvPr/>
          </p:nvSpPr>
          <p:spPr>
            <a:xfrm>
              <a:off x="8646790" y="2399569"/>
              <a:ext cx="289035" cy="1271961"/>
            </a:xfrm>
            <a:prstGeom prst="rect">
              <a:avLst/>
            </a:prstGeom>
            <a:noFill/>
          </p:spPr>
          <p:txBody>
            <a:bodyPr vert="vert270"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81818"/>
                  </a:solidFill>
                  <a:effectLst/>
                  <a:uLnTx/>
                  <a:uFillTx/>
                  <a:latin typeface="+mn-lt"/>
                  <a:cs typeface="Arial" panose="020B0604020202020204" pitchFamily="34" charset="0"/>
                </a:rPr>
                <a:t>12 PRB</a:t>
              </a:r>
            </a:p>
          </p:txBody>
        </p:sp>
        <p:sp>
          <p:nvSpPr>
            <p:cNvPr id="36" name="TextBox 35">
              <a:extLst>
                <a:ext uri="{FF2B5EF4-FFF2-40B4-BE49-F238E27FC236}">
                  <a16:creationId xmlns:a16="http://schemas.microsoft.com/office/drawing/2014/main" id="{2E5EFF80-0383-4B1E-ABB3-465B2490E7D9}"/>
                </a:ext>
              </a:extLst>
            </p:cNvPr>
            <p:cNvSpPr txBox="1"/>
            <p:nvPr/>
          </p:nvSpPr>
          <p:spPr>
            <a:xfrm>
              <a:off x="8934883" y="2399571"/>
              <a:ext cx="289035" cy="1271961"/>
            </a:xfrm>
            <a:prstGeom prst="rect">
              <a:avLst/>
            </a:prstGeom>
            <a:noFill/>
          </p:spPr>
          <p:txBody>
            <a:bodyPr vert="vert270"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81818"/>
                  </a:solidFill>
                  <a:effectLst/>
                  <a:uLnTx/>
                  <a:uFillTx/>
                  <a:latin typeface="+mn-lt"/>
                  <a:cs typeface="Arial" panose="020B0604020202020204" pitchFamily="34" charset="0"/>
                </a:rPr>
                <a:t>20 PRB</a:t>
              </a:r>
            </a:p>
          </p:txBody>
        </p:sp>
      </p:grpSp>
      <p:cxnSp>
        <p:nvCxnSpPr>
          <p:cNvPr id="37" name="Straight Arrow Connector 36">
            <a:extLst>
              <a:ext uri="{FF2B5EF4-FFF2-40B4-BE49-F238E27FC236}">
                <a16:creationId xmlns:a16="http://schemas.microsoft.com/office/drawing/2014/main" id="{91C971A8-1EDD-4675-A345-D6D03ED2D6A3}"/>
              </a:ext>
            </a:extLst>
          </p:cNvPr>
          <p:cNvCxnSpPr>
            <a:cxnSpLocks/>
          </p:cNvCxnSpPr>
          <p:nvPr/>
        </p:nvCxnSpPr>
        <p:spPr>
          <a:xfrm>
            <a:off x="1454181" y="4334221"/>
            <a:ext cx="0" cy="393419"/>
          </a:xfrm>
          <a:prstGeom prst="straightConnector1">
            <a:avLst/>
          </a:prstGeom>
          <a:noFill/>
          <a:ln w="6350" cap="flat" cmpd="sng" algn="ctr">
            <a:solidFill>
              <a:sysClr val="windowText" lastClr="000000"/>
            </a:solidFill>
            <a:prstDash val="solid"/>
            <a:miter lim="800000"/>
            <a:tailEnd type="triangle"/>
          </a:ln>
          <a:effectLst/>
        </p:spPr>
      </p:cxnSp>
      <p:cxnSp>
        <p:nvCxnSpPr>
          <p:cNvPr id="38" name="Straight Arrow Connector 37">
            <a:extLst>
              <a:ext uri="{FF2B5EF4-FFF2-40B4-BE49-F238E27FC236}">
                <a16:creationId xmlns:a16="http://schemas.microsoft.com/office/drawing/2014/main" id="{D27CB0A1-A952-428C-A3CA-8E5AF5E9A864}"/>
              </a:ext>
            </a:extLst>
          </p:cNvPr>
          <p:cNvCxnSpPr>
            <a:cxnSpLocks/>
          </p:cNvCxnSpPr>
          <p:nvPr/>
        </p:nvCxnSpPr>
        <p:spPr>
          <a:xfrm>
            <a:off x="2151901" y="4334221"/>
            <a:ext cx="0" cy="383512"/>
          </a:xfrm>
          <a:prstGeom prst="straightConnector1">
            <a:avLst/>
          </a:prstGeom>
          <a:noFill/>
          <a:ln w="6350" cap="flat" cmpd="sng" algn="ctr">
            <a:solidFill>
              <a:sysClr val="windowText" lastClr="000000"/>
            </a:solidFill>
            <a:prstDash val="solid"/>
            <a:miter lim="800000"/>
            <a:tailEnd type="triangle"/>
          </a:ln>
          <a:effectLst/>
        </p:spPr>
      </p:cxnSp>
      <p:cxnSp>
        <p:nvCxnSpPr>
          <p:cNvPr id="39" name="Straight Arrow Connector 38">
            <a:extLst>
              <a:ext uri="{FF2B5EF4-FFF2-40B4-BE49-F238E27FC236}">
                <a16:creationId xmlns:a16="http://schemas.microsoft.com/office/drawing/2014/main" id="{07D5DF7D-B6A1-45AA-AB28-7A80E11A0516}"/>
              </a:ext>
            </a:extLst>
          </p:cNvPr>
          <p:cNvCxnSpPr>
            <a:cxnSpLocks/>
          </p:cNvCxnSpPr>
          <p:nvPr/>
        </p:nvCxnSpPr>
        <p:spPr>
          <a:xfrm>
            <a:off x="1798870" y="4334221"/>
            <a:ext cx="0" cy="383512"/>
          </a:xfrm>
          <a:prstGeom prst="straightConnector1">
            <a:avLst/>
          </a:prstGeom>
          <a:noFill/>
          <a:ln w="6350" cap="flat" cmpd="sng" algn="ctr">
            <a:solidFill>
              <a:sysClr val="windowText" lastClr="000000"/>
            </a:solidFill>
            <a:prstDash val="solid"/>
            <a:miter lim="800000"/>
            <a:tailEnd type="triangle"/>
          </a:ln>
          <a:effectLst/>
        </p:spPr>
      </p:cxnSp>
      <p:cxnSp>
        <p:nvCxnSpPr>
          <p:cNvPr id="40" name="Straight Connector 39">
            <a:extLst>
              <a:ext uri="{FF2B5EF4-FFF2-40B4-BE49-F238E27FC236}">
                <a16:creationId xmlns:a16="http://schemas.microsoft.com/office/drawing/2014/main" id="{46183B50-CE31-4010-B398-E0DBDFEA3583}"/>
              </a:ext>
            </a:extLst>
          </p:cNvPr>
          <p:cNvCxnSpPr/>
          <p:nvPr/>
        </p:nvCxnSpPr>
        <p:spPr>
          <a:xfrm>
            <a:off x="1454181" y="4334221"/>
            <a:ext cx="755619" cy="0"/>
          </a:xfrm>
          <a:prstGeom prst="line">
            <a:avLst/>
          </a:prstGeom>
          <a:noFill/>
          <a:ln w="6350" cap="flat" cmpd="sng" algn="ctr">
            <a:solidFill>
              <a:sysClr val="windowText" lastClr="000000"/>
            </a:solidFill>
            <a:prstDash val="solid"/>
            <a:miter lim="800000"/>
          </a:ln>
          <a:effectLst/>
        </p:spPr>
      </p:cxnSp>
      <p:sp>
        <p:nvSpPr>
          <p:cNvPr id="41" name="Arrow: Down 40">
            <a:extLst>
              <a:ext uri="{FF2B5EF4-FFF2-40B4-BE49-F238E27FC236}">
                <a16:creationId xmlns:a16="http://schemas.microsoft.com/office/drawing/2014/main" id="{D41EE322-1B90-4C31-BA51-7630B71118AB}"/>
              </a:ext>
            </a:extLst>
          </p:cNvPr>
          <p:cNvSpPr/>
          <p:nvPr/>
        </p:nvSpPr>
        <p:spPr>
          <a:xfrm>
            <a:off x="1655496" y="3959708"/>
            <a:ext cx="332451" cy="383512"/>
          </a:xfrm>
          <a:prstGeom prst="downArrow">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Arial" panose="020B0604020202020204" pitchFamily="34" charset="0"/>
            </a:endParaRPr>
          </a:p>
        </p:txBody>
      </p:sp>
      <p:sp>
        <p:nvSpPr>
          <p:cNvPr id="42" name="TextBox 41">
            <a:extLst>
              <a:ext uri="{FF2B5EF4-FFF2-40B4-BE49-F238E27FC236}">
                <a16:creationId xmlns:a16="http://schemas.microsoft.com/office/drawing/2014/main" id="{4FF27634-DB39-4C5E-808F-ECB517256481}"/>
              </a:ext>
            </a:extLst>
          </p:cNvPr>
          <p:cNvSpPr txBox="1"/>
          <p:nvPr/>
        </p:nvSpPr>
        <p:spPr>
          <a:xfrm>
            <a:off x="1997001" y="4032861"/>
            <a:ext cx="968535" cy="261610"/>
          </a:xfrm>
          <a:prstGeom prst="rect">
            <a:avLst/>
          </a:prstGeom>
          <a:noFill/>
        </p:spPr>
        <p:txBody>
          <a:bodyPr wrap="none" rtlCol="0">
            <a:spAutoFit/>
          </a:bodyPr>
          <a:lstStyle/>
          <a:p>
            <a:r>
              <a:rPr lang="en-US" sz="1100" dirty="0">
                <a:solidFill>
                  <a:prstClr val="black"/>
                </a:solidFill>
                <a:latin typeface="+mn-lt"/>
                <a:cs typeface="Arial" panose="020B0604020202020204" pitchFamily="34" charset="0"/>
              </a:rPr>
              <a:t>Scramble bit</a:t>
            </a:r>
          </a:p>
        </p:txBody>
      </p:sp>
      <p:sp>
        <p:nvSpPr>
          <p:cNvPr id="43" name="Rectangle 42">
            <a:extLst>
              <a:ext uri="{FF2B5EF4-FFF2-40B4-BE49-F238E27FC236}">
                <a16:creationId xmlns:a16="http://schemas.microsoft.com/office/drawing/2014/main" id="{8A91C0D9-1458-4F61-A2CE-6DA76103274F}"/>
              </a:ext>
            </a:extLst>
          </p:cNvPr>
          <p:cNvSpPr/>
          <p:nvPr/>
        </p:nvSpPr>
        <p:spPr>
          <a:xfrm>
            <a:off x="2367323" y="2247362"/>
            <a:ext cx="1566454" cy="253916"/>
          </a:xfrm>
          <a:prstGeom prst="rect">
            <a:avLst/>
          </a:prstGeom>
        </p:spPr>
        <p:txBody>
          <a:bodyPr wrap="none">
            <a:spAutoFit/>
          </a:bodyPr>
          <a:lstStyle/>
          <a:p>
            <a:r>
              <a:rPr lang="en-US" sz="1050" dirty="0">
                <a:solidFill>
                  <a:prstClr val="black"/>
                </a:solidFill>
                <a:latin typeface="+mn-lt"/>
                <a:cs typeface="Arial" panose="020B0604020202020204" pitchFamily="34" charset="0"/>
              </a:rPr>
              <a:t>Scrambled bits + CRC</a:t>
            </a:r>
          </a:p>
        </p:txBody>
      </p:sp>
      <p:sp>
        <p:nvSpPr>
          <p:cNvPr id="44" name="Arrow: Down 43">
            <a:extLst>
              <a:ext uri="{FF2B5EF4-FFF2-40B4-BE49-F238E27FC236}">
                <a16:creationId xmlns:a16="http://schemas.microsoft.com/office/drawing/2014/main" id="{B2E8DCA1-659E-42D0-A394-FD11F2DB96FD}"/>
              </a:ext>
            </a:extLst>
          </p:cNvPr>
          <p:cNvSpPr/>
          <p:nvPr/>
        </p:nvSpPr>
        <p:spPr>
          <a:xfrm>
            <a:off x="1789689" y="2170870"/>
            <a:ext cx="332451" cy="383512"/>
          </a:xfrm>
          <a:prstGeom prst="downArrow">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Arial" panose="020B0604020202020204" pitchFamily="34" charset="0"/>
            </a:endParaRPr>
          </a:p>
        </p:txBody>
      </p:sp>
      <p:sp>
        <p:nvSpPr>
          <p:cNvPr id="45" name="Arrow: Down 44">
            <a:extLst>
              <a:ext uri="{FF2B5EF4-FFF2-40B4-BE49-F238E27FC236}">
                <a16:creationId xmlns:a16="http://schemas.microsoft.com/office/drawing/2014/main" id="{4CDFA400-042B-4A39-B497-08F8B44AB0AB}"/>
              </a:ext>
            </a:extLst>
          </p:cNvPr>
          <p:cNvSpPr/>
          <p:nvPr/>
        </p:nvSpPr>
        <p:spPr>
          <a:xfrm>
            <a:off x="1789689" y="2963038"/>
            <a:ext cx="332451" cy="228738"/>
          </a:xfrm>
          <a:prstGeom prst="downArrow">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Arial" panose="020B0604020202020204" pitchFamily="34" charset="0"/>
            </a:endParaRPr>
          </a:p>
        </p:txBody>
      </p:sp>
      <p:sp>
        <p:nvSpPr>
          <p:cNvPr id="46" name="Rectangle 45">
            <a:extLst>
              <a:ext uri="{FF2B5EF4-FFF2-40B4-BE49-F238E27FC236}">
                <a16:creationId xmlns:a16="http://schemas.microsoft.com/office/drawing/2014/main" id="{C2FDDBE8-2D8B-4821-AF19-CABC125AFF15}"/>
              </a:ext>
            </a:extLst>
          </p:cNvPr>
          <p:cNvSpPr/>
          <p:nvPr/>
        </p:nvSpPr>
        <p:spPr>
          <a:xfrm>
            <a:off x="2138996" y="2940749"/>
            <a:ext cx="845103" cy="253916"/>
          </a:xfrm>
          <a:prstGeom prst="rect">
            <a:avLst/>
          </a:prstGeom>
        </p:spPr>
        <p:txBody>
          <a:bodyPr wrap="none">
            <a:spAutoFit/>
          </a:bodyPr>
          <a:lstStyle/>
          <a:p>
            <a:r>
              <a:rPr lang="en-US" sz="1050" dirty="0">
                <a:solidFill>
                  <a:prstClr val="black"/>
                </a:solidFill>
                <a:latin typeface="+mn-lt"/>
                <a:cs typeface="Arial" panose="020B0604020202020204" pitchFamily="34" charset="0"/>
              </a:rPr>
              <a:t>Coded Bits</a:t>
            </a:r>
          </a:p>
        </p:txBody>
      </p:sp>
      <p:sp>
        <p:nvSpPr>
          <p:cNvPr id="47" name="Rectangle 46">
            <a:extLst>
              <a:ext uri="{FF2B5EF4-FFF2-40B4-BE49-F238E27FC236}">
                <a16:creationId xmlns:a16="http://schemas.microsoft.com/office/drawing/2014/main" id="{8504E5C3-B7F5-45B1-8E5C-CBD20B53BFE8}"/>
              </a:ext>
            </a:extLst>
          </p:cNvPr>
          <p:cNvSpPr/>
          <p:nvPr/>
        </p:nvSpPr>
        <p:spPr>
          <a:xfrm>
            <a:off x="5075847" y="1204379"/>
            <a:ext cx="1959429" cy="531845"/>
          </a:xfrm>
          <a:prstGeom prst="rect">
            <a:avLst/>
          </a:prstGeom>
          <a:solidFill>
            <a:srgbClr val="33CCFF"/>
          </a:solidFill>
          <a:ln w="12700" cap="flat" cmpd="sng" algn="ctr">
            <a:solidFill>
              <a:sysClr val="windowText" lastClr="000000"/>
            </a:solid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n-lt"/>
                <a:ea typeface="+mn-ea"/>
                <a:cs typeface="Arial" panose="020B0604020202020204" pitchFamily="34" charset="0"/>
              </a:rPr>
              <a:t>PBCH payload generation</a:t>
            </a:r>
          </a:p>
        </p:txBody>
      </p:sp>
      <p:sp>
        <p:nvSpPr>
          <p:cNvPr id="48" name="Rectangle 47">
            <a:extLst>
              <a:ext uri="{FF2B5EF4-FFF2-40B4-BE49-F238E27FC236}">
                <a16:creationId xmlns:a16="http://schemas.microsoft.com/office/drawing/2014/main" id="{A1D07BA1-813F-4DEC-BE48-14B351AE278C}"/>
              </a:ext>
            </a:extLst>
          </p:cNvPr>
          <p:cNvSpPr/>
          <p:nvPr/>
        </p:nvSpPr>
        <p:spPr>
          <a:xfrm>
            <a:off x="5075847" y="2169800"/>
            <a:ext cx="1959429" cy="531845"/>
          </a:xfrm>
          <a:prstGeom prst="rect">
            <a:avLst/>
          </a:prstGeom>
          <a:solidFill>
            <a:srgbClr val="33CCFF"/>
          </a:solidFill>
          <a:ln w="12700" cap="flat" cmpd="sng" algn="ctr">
            <a:solidFill>
              <a:sysClr val="windowText" lastClr="000000"/>
            </a:solid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n-lt"/>
                <a:ea typeface="+mn-ea"/>
                <a:cs typeface="Arial" panose="020B0604020202020204" pitchFamily="34" charset="0"/>
              </a:rPr>
              <a:t>Scrambling</a:t>
            </a:r>
          </a:p>
        </p:txBody>
      </p:sp>
      <p:sp>
        <p:nvSpPr>
          <p:cNvPr id="49" name="Rectangle 48">
            <a:extLst>
              <a:ext uri="{FF2B5EF4-FFF2-40B4-BE49-F238E27FC236}">
                <a16:creationId xmlns:a16="http://schemas.microsoft.com/office/drawing/2014/main" id="{695E380E-836E-4986-A37B-3E3F594C3A75}"/>
              </a:ext>
            </a:extLst>
          </p:cNvPr>
          <p:cNvSpPr/>
          <p:nvPr/>
        </p:nvSpPr>
        <p:spPr>
          <a:xfrm>
            <a:off x="5075848" y="3126259"/>
            <a:ext cx="1959429" cy="531845"/>
          </a:xfrm>
          <a:prstGeom prst="rect">
            <a:avLst/>
          </a:prstGeom>
          <a:solidFill>
            <a:srgbClr val="33CCFF"/>
          </a:solidFill>
          <a:ln w="12700" cap="flat" cmpd="sng" algn="ctr">
            <a:solidFill>
              <a:sysClr val="windowText" lastClr="000000"/>
            </a:solid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n-lt"/>
                <a:ea typeface="+mn-ea"/>
                <a:cs typeface="Arial" panose="020B0604020202020204" pitchFamily="34" charset="0"/>
              </a:rPr>
              <a:t>CRC attachment</a:t>
            </a:r>
          </a:p>
        </p:txBody>
      </p:sp>
      <p:sp>
        <p:nvSpPr>
          <p:cNvPr id="50" name="Rectangle 49">
            <a:extLst>
              <a:ext uri="{FF2B5EF4-FFF2-40B4-BE49-F238E27FC236}">
                <a16:creationId xmlns:a16="http://schemas.microsoft.com/office/drawing/2014/main" id="{73735416-98C8-4022-94D0-C853F52723D3}"/>
              </a:ext>
            </a:extLst>
          </p:cNvPr>
          <p:cNvSpPr/>
          <p:nvPr/>
        </p:nvSpPr>
        <p:spPr>
          <a:xfrm>
            <a:off x="5075850" y="4096895"/>
            <a:ext cx="1959429" cy="531845"/>
          </a:xfrm>
          <a:prstGeom prst="rect">
            <a:avLst/>
          </a:prstGeom>
          <a:solidFill>
            <a:srgbClr val="33CCFF"/>
          </a:solidFill>
          <a:ln w="12700" cap="flat" cmpd="sng" algn="ctr">
            <a:solidFill>
              <a:sysClr val="windowText" lastClr="000000"/>
            </a:solid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n-lt"/>
                <a:ea typeface="+mn-ea"/>
                <a:cs typeface="Arial" panose="020B0604020202020204" pitchFamily="34" charset="0"/>
              </a:rPr>
              <a:t>Channel Coding</a:t>
            </a:r>
          </a:p>
        </p:txBody>
      </p:sp>
      <p:sp>
        <p:nvSpPr>
          <p:cNvPr id="51" name="Rectangle 50">
            <a:extLst>
              <a:ext uri="{FF2B5EF4-FFF2-40B4-BE49-F238E27FC236}">
                <a16:creationId xmlns:a16="http://schemas.microsoft.com/office/drawing/2014/main" id="{5E93B5BA-FECE-42A9-922F-ADF99B8122E5}"/>
              </a:ext>
            </a:extLst>
          </p:cNvPr>
          <p:cNvSpPr/>
          <p:nvPr/>
        </p:nvSpPr>
        <p:spPr>
          <a:xfrm>
            <a:off x="5075850" y="5066735"/>
            <a:ext cx="1959429" cy="531845"/>
          </a:xfrm>
          <a:prstGeom prst="rect">
            <a:avLst/>
          </a:prstGeom>
          <a:solidFill>
            <a:srgbClr val="33CCFF"/>
          </a:solidFill>
          <a:ln w="12700" cap="flat" cmpd="sng" algn="ctr">
            <a:solidFill>
              <a:sysClr val="windowText" lastClr="000000"/>
            </a:solid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n-lt"/>
                <a:ea typeface="+mn-ea"/>
                <a:cs typeface="Arial" panose="020B0604020202020204" pitchFamily="34" charset="0"/>
              </a:rPr>
              <a:t>Rate matching</a:t>
            </a:r>
          </a:p>
        </p:txBody>
      </p:sp>
      <p:sp>
        <p:nvSpPr>
          <p:cNvPr id="52" name="Rectangle 51">
            <a:extLst>
              <a:ext uri="{FF2B5EF4-FFF2-40B4-BE49-F238E27FC236}">
                <a16:creationId xmlns:a16="http://schemas.microsoft.com/office/drawing/2014/main" id="{8FFC7197-336E-4A0A-A708-A45F774A45F4}"/>
              </a:ext>
            </a:extLst>
          </p:cNvPr>
          <p:cNvSpPr/>
          <p:nvPr/>
        </p:nvSpPr>
        <p:spPr>
          <a:xfrm>
            <a:off x="8512623" y="1204379"/>
            <a:ext cx="1959429" cy="531845"/>
          </a:xfrm>
          <a:prstGeom prst="rect">
            <a:avLst/>
          </a:prstGeom>
          <a:solidFill>
            <a:srgbClr val="33CCFF"/>
          </a:solidFill>
          <a:ln w="12700" cap="flat" cmpd="sng" algn="ctr">
            <a:solidFill>
              <a:sysClr val="windowText" lastClr="000000"/>
            </a:solid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n-lt"/>
                <a:ea typeface="+mn-ea"/>
                <a:cs typeface="Arial" panose="020B0604020202020204" pitchFamily="34" charset="0"/>
              </a:rPr>
              <a:t>scrambling</a:t>
            </a:r>
          </a:p>
        </p:txBody>
      </p:sp>
      <p:sp>
        <p:nvSpPr>
          <p:cNvPr id="53" name="Rectangle 52">
            <a:extLst>
              <a:ext uri="{FF2B5EF4-FFF2-40B4-BE49-F238E27FC236}">
                <a16:creationId xmlns:a16="http://schemas.microsoft.com/office/drawing/2014/main" id="{BA526B8A-6458-402A-BAA1-CB85125EA648}"/>
              </a:ext>
            </a:extLst>
          </p:cNvPr>
          <p:cNvSpPr/>
          <p:nvPr/>
        </p:nvSpPr>
        <p:spPr>
          <a:xfrm>
            <a:off x="8512623" y="2170870"/>
            <a:ext cx="1959429" cy="531845"/>
          </a:xfrm>
          <a:prstGeom prst="rect">
            <a:avLst/>
          </a:prstGeom>
          <a:solidFill>
            <a:srgbClr val="33CCFF"/>
          </a:solidFill>
          <a:ln w="12700" cap="flat" cmpd="sng" algn="ctr">
            <a:solidFill>
              <a:sysClr val="windowText" lastClr="000000"/>
            </a:solid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n-lt"/>
                <a:ea typeface="+mn-ea"/>
                <a:cs typeface="Arial" panose="020B0604020202020204" pitchFamily="34" charset="0"/>
              </a:rPr>
              <a:t>Modulation</a:t>
            </a:r>
          </a:p>
        </p:txBody>
      </p:sp>
      <p:sp>
        <p:nvSpPr>
          <p:cNvPr id="54" name="Rectangle 53">
            <a:extLst>
              <a:ext uri="{FF2B5EF4-FFF2-40B4-BE49-F238E27FC236}">
                <a16:creationId xmlns:a16="http://schemas.microsoft.com/office/drawing/2014/main" id="{9124DBBB-7F19-4484-8FD5-7821FF9C75E5}"/>
              </a:ext>
            </a:extLst>
          </p:cNvPr>
          <p:cNvSpPr/>
          <p:nvPr/>
        </p:nvSpPr>
        <p:spPr>
          <a:xfrm>
            <a:off x="8512624" y="3071554"/>
            <a:ext cx="1959429" cy="531845"/>
          </a:xfrm>
          <a:prstGeom prst="rect">
            <a:avLst/>
          </a:prstGeom>
          <a:solidFill>
            <a:srgbClr val="33CCFF"/>
          </a:solidFill>
          <a:ln w="12700" cap="flat" cmpd="sng" algn="ctr">
            <a:solidFill>
              <a:sysClr val="windowText" lastClr="000000"/>
            </a:solid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mn-lt"/>
                <a:ea typeface="+mn-ea"/>
                <a:cs typeface="Arial" panose="020B0604020202020204" pitchFamily="34" charset="0"/>
              </a:rPr>
              <a:t>RE Mapping</a:t>
            </a:r>
          </a:p>
        </p:txBody>
      </p:sp>
      <p:cxnSp>
        <p:nvCxnSpPr>
          <p:cNvPr id="55" name="Straight Arrow Connector 54">
            <a:extLst>
              <a:ext uri="{FF2B5EF4-FFF2-40B4-BE49-F238E27FC236}">
                <a16:creationId xmlns:a16="http://schemas.microsoft.com/office/drawing/2014/main" id="{60CD7D3F-7286-4A2C-A529-D0AFE9505678}"/>
              </a:ext>
            </a:extLst>
          </p:cNvPr>
          <p:cNvCxnSpPr>
            <a:cxnSpLocks/>
          </p:cNvCxnSpPr>
          <p:nvPr/>
        </p:nvCxnSpPr>
        <p:spPr>
          <a:xfrm>
            <a:off x="6024456" y="700527"/>
            <a:ext cx="0" cy="503852"/>
          </a:xfrm>
          <a:prstGeom prst="straightConnector1">
            <a:avLst/>
          </a:prstGeom>
          <a:noFill/>
          <a:ln w="6350" cap="flat" cmpd="sng" algn="ctr">
            <a:solidFill>
              <a:sysClr val="windowText" lastClr="00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65608E0B-1B76-4466-8AEB-8DDE78FA9CE2}"/>
              </a:ext>
            </a:extLst>
          </p:cNvPr>
          <p:cNvCxnSpPr>
            <a:cxnSpLocks/>
          </p:cNvCxnSpPr>
          <p:nvPr/>
        </p:nvCxnSpPr>
        <p:spPr>
          <a:xfrm>
            <a:off x="9514104" y="753331"/>
            <a:ext cx="0" cy="451048"/>
          </a:xfrm>
          <a:prstGeom prst="straightConnector1">
            <a:avLst/>
          </a:prstGeom>
          <a:noFill/>
          <a:ln w="6350" cap="flat" cmpd="sng" algn="ctr">
            <a:solidFill>
              <a:sysClr val="windowText" lastClr="000000"/>
            </a:solidFill>
            <a:prstDash val="solid"/>
            <a:miter lim="800000"/>
            <a:tailEnd type="triangle"/>
          </a:ln>
          <a:effectLst/>
        </p:spPr>
      </p:cxnSp>
      <p:cxnSp>
        <p:nvCxnSpPr>
          <p:cNvPr id="57" name="Connector: Elbow 56">
            <a:extLst>
              <a:ext uri="{FF2B5EF4-FFF2-40B4-BE49-F238E27FC236}">
                <a16:creationId xmlns:a16="http://schemas.microsoft.com/office/drawing/2014/main" id="{787D345F-5E22-4600-B5A3-02F32B92B3E6}"/>
              </a:ext>
            </a:extLst>
          </p:cNvPr>
          <p:cNvCxnSpPr>
            <a:cxnSpLocks/>
          </p:cNvCxnSpPr>
          <p:nvPr/>
        </p:nvCxnSpPr>
        <p:spPr>
          <a:xfrm rot="5400000" flipH="1" flipV="1">
            <a:off x="4553649" y="2259965"/>
            <a:ext cx="4898053" cy="1884786"/>
          </a:xfrm>
          <a:prstGeom prst="bentConnector3">
            <a:avLst>
              <a:gd name="adj1" fmla="val -4667"/>
            </a:avLst>
          </a:prstGeom>
          <a:noFill/>
          <a:ln w="6350" cap="flat" cmpd="sng" algn="ctr">
            <a:solidFill>
              <a:sysClr val="windowText" lastClr="000000"/>
            </a:solidFill>
            <a:prstDash val="solid"/>
            <a:miter lim="800000"/>
          </a:ln>
          <a:effectLst/>
        </p:spPr>
      </p:cxnSp>
      <p:cxnSp>
        <p:nvCxnSpPr>
          <p:cNvPr id="58" name="Straight Connector 57">
            <a:extLst>
              <a:ext uri="{FF2B5EF4-FFF2-40B4-BE49-F238E27FC236}">
                <a16:creationId xmlns:a16="http://schemas.microsoft.com/office/drawing/2014/main" id="{29412570-A2C1-4318-B371-39CC67E6C4BD}"/>
              </a:ext>
            </a:extLst>
          </p:cNvPr>
          <p:cNvCxnSpPr/>
          <p:nvPr/>
        </p:nvCxnSpPr>
        <p:spPr>
          <a:xfrm>
            <a:off x="7945069" y="753331"/>
            <a:ext cx="1547268" cy="0"/>
          </a:xfrm>
          <a:prstGeom prst="line">
            <a:avLst/>
          </a:prstGeom>
          <a:noFill/>
          <a:ln w="6350" cap="flat" cmpd="sng" algn="ctr">
            <a:solidFill>
              <a:sysClr val="windowText" lastClr="000000"/>
            </a:solidFill>
            <a:prstDash val="solid"/>
            <a:miter lim="800000"/>
          </a:ln>
          <a:effectLst/>
        </p:spPr>
      </p:cxnSp>
      <p:sp>
        <p:nvSpPr>
          <p:cNvPr id="59" name="Rectangle 2">
            <a:extLst>
              <a:ext uri="{FF2B5EF4-FFF2-40B4-BE49-F238E27FC236}">
                <a16:creationId xmlns:a16="http://schemas.microsoft.com/office/drawing/2014/main" id="{F08C54C1-E567-40FF-8269-D8E8EF7CC7B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prstClr val="black"/>
              </a:solidFill>
              <a:latin typeface="+mn-lt"/>
              <a:cs typeface="Arial" panose="020B0604020202020204" pitchFamily="34" charset="0"/>
            </a:endParaRPr>
          </a:p>
        </p:txBody>
      </p:sp>
      <p:graphicFrame>
        <p:nvGraphicFramePr>
          <p:cNvPr id="60" name="Object 59">
            <a:extLst>
              <a:ext uri="{FF2B5EF4-FFF2-40B4-BE49-F238E27FC236}">
                <a16:creationId xmlns:a16="http://schemas.microsoft.com/office/drawing/2014/main" id="{E515733E-9BD8-4B74-A698-4DECD2EADB2D}"/>
              </a:ext>
            </a:extLst>
          </p:cNvPr>
          <p:cNvGraphicFramePr>
            <a:graphicFrameLocks noChangeAspect="1"/>
          </p:cNvGraphicFramePr>
          <p:nvPr/>
        </p:nvGraphicFramePr>
        <p:xfrm>
          <a:off x="4304821" y="701713"/>
          <a:ext cx="1659444" cy="330117"/>
        </p:xfrm>
        <a:graphic>
          <a:graphicData uri="http://schemas.openxmlformats.org/presentationml/2006/ole">
            <mc:AlternateContent xmlns:mc="http://schemas.openxmlformats.org/markup-compatibility/2006">
              <mc:Choice xmlns:v="urn:schemas-microsoft-com:vml" Requires="v">
                <p:oleObj r:id="rId3" imgW="1181100" imgH="228600" progId="Equation.3">
                  <p:embed/>
                </p:oleObj>
              </mc:Choice>
              <mc:Fallback>
                <p:oleObj r:id="rId3" imgW="1181100" imgH="228600" progId="Equation.3">
                  <p:embed/>
                  <p:pic>
                    <p:nvPicPr>
                      <p:cNvPr id="60" name="Object 59">
                        <a:extLst>
                          <a:ext uri="{FF2B5EF4-FFF2-40B4-BE49-F238E27FC236}">
                            <a16:creationId xmlns:a16="http://schemas.microsoft.com/office/drawing/2014/main" id="{E515733E-9BD8-4B74-A698-4DECD2EAD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4821" y="701713"/>
                        <a:ext cx="1659444" cy="330117"/>
                      </a:xfrm>
                      <a:prstGeom prst="rect">
                        <a:avLst/>
                      </a:prstGeom>
                      <a:noFill/>
                    </p:spPr>
                  </p:pic>
                </p:oleObj>
              </mc:Fallback>
            </mc:AlternateContent>
          </a:graphicData>
        </a:graphic>
      </p:graphicFrame>
      <p:sp>
        <p:nvSpPr>
          <p:cNvPr id="61" name="TextBox 60">
            <a:extLst>
              <a:ext uri="{FF2B5EF4-FFF2-40B4-BE49-F238E27FC236}">
                <a16:creationId xmlns:a16="http://schemas.microsoft.com/office/drawing/2014/main" id="{26AB851F-ABF8-4C58-8615-33E2E02D346C}"/>
              </a:ext>
            </a:extLst>
          </p:cNvPr>
          <p:cNvSpPr txBox="1"/>
          <p:nvPr/>
        </p:nvSpPr>
        <p:spPr>
          <a:xfrm>
            <a:off x="6060148" y="711412"/>
            <a:ext cx="875561" cy="276999"/>
          </a:xfrm>
          <a:prstGeom prst="rect">
            <a:avLst/>
          </a:prstGeom>
          <a:noFill/>
        </p:spPr>
        <p:txBody>
          <a:bodyPr wrap="none" rtlCol="0">
            <a:spAutoFit/>
          </a:bodyPr>
          <a:lstStyle/>
          <a:p>
            <a:r>
              <a:rPr lang="en-US" sz="1200" dirty="0">
                <a:solidFill>
                  <a:prstClr val="black"/>
                </a:solidFill>
                <a:latin typeface="+mn-lt"/>
                <a:cs typeface="Arial" panose="020B0604020202020204" pitchFamily="34" charset="0"/>
              </a:rPr>
              <a:t>BCH Data</a:t>
            </a:r>
          </a:p>
        </p:txBody>
      </p:sp>
      <p:graphicFrame>
        <p:nvGraphicFramePr>
          <p:cNvPr id="62" name="Object 61">
            <a:extLst>
              <a:ext uri="{FF2B5EF4-FFF2-40B4-BE49-F238E27FC236}">
                <a16:creationId xmlns:a16="http://schemas.microsoft.com/office/drawing/2014/main" id="{9D108AE8-B8B8-45C0-9039-47A6CCF9DB14}"/>
              </a:ext>
            </a:extLst>
          </p:cNvPr>
          <p:cNvGraphicFramePr>
            <a:graphicFrameLocks noChangeAspect="1"/>
          </p:cNvGraphicFramePr>
          <p:nvPr/>
        </p:nvGraphicFramePr>
        <p:xfrm>
          <a:off x="6099817" y="1774887"/>
          <a:ext cx="228437" cy="252233"/>
        </p:xfrm>
        <a:graphic>
          <a:graphicData uri="http://schemas.openxmlformats.org/presentationml/2006/ole">
            <mc:AlternateContent xmlns:mc="http://schemas.openxmlformats.org/markup-compatibility/2006">
              <mc:Choice xmlns:v="urn:schemas-microsoft-com:vml" Requires="v">
                <p:oleObj r:id="rId5" imgW="164957" imgH="190335" progId="Equation.3">
                  <p:embed/>
                </p:oleObj>
              </mc:Choice>
              <mc:Fallback>
                <p:oleObj r:id="rId5" imgW="164957" imgH="190335" progId="Equation.3">
                  <p:embed/>
                  <p:pic>
                    <p:nvPicPr>
                      <p:cNvPr id="62" name="Object 61">
                        <a:extLst>
                          <a:ext uri="{FF2B5EF4-FFF2-40B4-BE49-F238E27FC236}">
                            <a16:creationId xmlns:a16="http://schemas.microsoft.com/office/drawing/2014/main" id="{9D108AE8-B8B8-45C0-9039-47A6CCF9DB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9817" y="1774887"/>
                        <a:ext cx="228437" cy="252233"/>
                      </a:xfrm>
                      <a:prstGeom prst="rect">
                        <a:avLst/>
                      </a:prstGeom>
                      <a:noFill/>
                    </p:spPr>
                  </p:pic>
                </p:oleObj>
              </mc:Fallback>
            </mc:AlternateContent>
          </a:graphicData>
        </a:graphic>
      </p:graphicFrame>
      <p:sp>
        <p:nvSpPr>
          <p:cNvPr id="63" name="TextBox 62">
            <a:extLst>
              <a:ext uri="{FF2B5EF4-FFF2-40B4-BE49-F238E27FC236}">
                <a16:creationId xmlns:a16="http://schemas.microsoft.com/office/drawing/2014/main" id="{B33864CF-F04B-4C3D-ACA4-65BDC2AAE42B}"/>
              </a:ext>
            </a:extLst>
          </p:cNvPr>
          <p:cNvSpPr txBox="1"/>
          <p:nvPr/>
        </p:nvSpPr>
        <p:spPr>
          <a:xfrm>
            <a:off x="6288514" y="1846459"/>
            <a:ext cx="865758" cy="184666"/>
          </a:xfrm>
          <a:prstGeom prst="rect">
            <a:avLst/>
          </a:prstGeom>
          <a:noFill/>
        </p:spPr>
        <p:txBody>
          <a:bodyPr wrap="square" rtlCol="0">
            <a:spAutoFit/>
          </a:bodyPr>
          <a:lstStyle/>
          <a:p>
            <a:r>
              <a:rPr lang="en-US" sz="600" dirty="0">
                <a:solidFill>
                  <a:prstClr val="black"/>
                </a:solidFill>
                <a:latin typeface="+mn-lt"/>
                <a:cs typeface="Arial" panose="020B0604020202020204" pitchFamily="34" charset="0"/>
              </a:rPr>
              <a:t>Payload size</a:t>
            </a:r>
          </a:p>
        </p:txBody>
      </p:sp>
      <p:sp>
        <p:nvSpPr>
          <p:cNvPr id="64" name="TextBox 63">
            <a:extLst>
              <a:ext uri="{FF2B5EF4-FFF2-40B4-BE49-F238E27FC236}">
                <a16:creationId xmlns:a16="http://schemas.microsoft.com/office/drawing/2014/main" id="{4AB7F0BA-176D-44E5-A8B3-EF65E21C3A12}"/>
              </a:ext>
            </a:extLst>
          </p:cNvPr>
          <p:cNvSpPr txBox="1"/>
          <p:nvPr/>
        </p:nvSpPr>
        <p:spPr>
          <a:xfrm>
            <a:off x="5717320" y="431199"/>
            <a:ext cx="614271" cy="261610"/>
          </a:xfrm>
          <a:prstGeom prst="rect">
            <a:avLst/>
          </a:prstGeom>
          <a:noFill/>
        </p:spPr>
        <p:txBody>
          <a:bodyPr wrap="none" rtlCol="0">
            <a:spAutoFit/>
          </a:bodyPr>
          <a:lstStyle/>
          <a:p>
            <a:r>
              <a:rPr lang="en-US" sz="1100" dirty="0">
                <a:solidFill>
                  <a:prstClr val="black"/>
                </a:solidFill>
                <a:latin typeface="+mn-lt"/>
                <a:cs typeface="Arial" panose="020B0604020202020204" pitchFamily="34" charset="0"/>
              </a:rPr>
              <a:t>32 bits</a:t>
            </a:r>
          </a:p>
        </p:txBody>
      </p:sp>
      <p:graphicFrame>
        <p:nvGraphicFramePr>
          <p:cNvPr id="65" name="Object 64">
            <a:extLst>
              <a:ext uri="{FF2B5EF4-FFF2-40B4-BE49-F238E27FC236}">
                <a16:creationId xmlns:a16="http://schemas.microsoft.com/office/drawing/2014/main" id="{E26363E7-12EC-427B-BF71-24F0C1333318}"/>
              </a:ext>
            </a:extLst>
          </p:cNvPr>
          <p:cNvGraphicFramePr>
            <a:graphicFrameLocks noChangeAspect="1"/>
          </p:cNvGraphicFramePr>
          <p:nvPr/>
        </p:nvGraphicFramePr>
        <p:xfrm>
          <a:off x="4176849" y="1761720"/>
          <a:ext cx="1787416" cy="305977"/>
        </p:xfrm>
        <a:graphic>
          <a:graphicData uri="http://schemas.openxmlformats.org/presentationml/2006/ole">
            <mc:AlternateContent xmlns:mc="http://schemas.openxmlformats.org/markup-compatibility/2006">
              <mc:Choice xmlns:v="urn:schemas-microsoft-com:vml" Requires="v">
                <p:oleObj r:id="rId7" imgW="1117600" imgH="190500" progId="Equation.3">
                  <p:embed/>
                </p:oleObj>
              </mc:Choice>
              <mc:Fallback>
                <p:oleObj r:id="rId7" imgW="1117600" imgH="190500" progId="Equation.3">
                  <p:embed/>
                  <p:pic>
                    <p:nvPicPr>
                      <p:cNvPr id="65" name="Object 64">
                        <a:extLst>
                          <a:ext uri="{FF2B5EF4-FFF2-40B4-BE49-F238E27FC236}">
                            <a16:creationId xmlns:a16="http://schemas.microsoft.com/office/drawing/2014/main" id="{E26363E7-12EC-427B-BF71-24F0C13333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6849" y="1761720"/>
                        <a:ext cx="1787416" cy="305977"/>
                      </a:xfrm>
                      <a:prstGeom prst="rect">
                        <a:avLst/>
                      </a:prstGeom>
                      <a:noFill/>
                    </p:spPr>
                  </p:pic>
                </p:oleObj>
              </mc:Fallback>
            </mc:AlternateContent>
          </a:graphicData>
        </a:graphic>
      </p:graphicFrame>
      <p:graphicFrame>
        <p:nvGraphicFramePr>
          <p:cNvPr id="66" name="Object 65">
            <a:extLst>
              <a:ext uri="{FF2B5EF4-FFF2-40B4-BE49-F238E27FC236}">
                <a16:creationId xmlns:a16="http://schemas.microsoft.com/office/drawing/2014/main" id="{834E6994-82AD-499C-BB2E-43EEBD2E3E7C}"/>
              </a:ext>
            </a:extLst>
          </p:cNvPr>
          <p:cNvGraphicFramePr>
            <a:graphicFrameLocks noChangeAspect="1"/>
          </p:cNvGraphicFramePr>
          <p:nvPr/>
        </p:nvGraphicFramePr>
        <p:xfrm>
          <a:off x="4220540" y="2789229"/>
          <a:ext cx="1742247" cy="290763"/>
        </p:xfrm>
        <a:graphic>
          <a:graphicData uri="http://schemas.openxmlformats.org/presentationml/2006/ole">
            <mc:AlternateContent xmlns:mc="http://schemas.openxmlformats.org/markup-compatibility/2006">
              <mc:Choice xmlns:v="urn:schemas-microsoft-com:vml" Requires="v">
                <p:oleObj r:id="rId9" imgW="1397000" imgH="228600" progId="Equation.3">
                  <p:embed/>
                </p:oleObj>
              </mc:Choice>
              <mc:Fallback>
                <p:oleObj r:id="rId9" imgW="1397000" imgH="228600" progId="Equation.3">
                  <p:embed/>
                  <p:pic>
                    <p:nvPicPr>
                      <p:cNvPr id="66" name="Object 65">
                        <a:extLst>
                          <a:ext uri="{FF2B5EF4-FFF2-40B4-BE49-F238E27FC236}">
                            <a16:creationId xmlns:a16="http://schemas.microsoft.com/office/drawing/2014/main" id="{834E6994-82AD-499C-BB2E-43EEBD2E3E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20540" y="2789229"/>
                        <a:ext cx="1742247" cy="290763"/>
                      </a:xfrm>
                      <a:prstGeom prst="rect">
                        <a:avLst/>
                      </a:prstGeom>
                      <a:noFill/>
                    </p:spPr>
                  </p:pic>
                </p:oleObj>
              </mc:Fallback>
            </mc:AlternateContent>
          </a:graphicData>
        </a:graphic>
      </p:graphicFrame>
      <p:sp>
        <p:nvSpPr>
          <p:cNvPr id="67" name="Rectangle 18">
            <a:extLst>
              <a:ext uri="{FF2B5EF4-FFF2-40B4-BE49-F238E27FC236}">
                <a16:creationId xmlns:a16="http://schemas.microsoft.com/office/drawing/2014/main" id="{40F9754E-460C-4CCB-A123-5D6F16E7BB4B}"/>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prstClr val="black"/>
              </a:solidFill>
              <a:latin typeface="+mn-lt"/>
              <a:cs typeface="Arial" panose="020B0604020202020204" pitchFamily="34" charset="0"/>
            </a:endParaRPr>
          </a:p>
        </p:txBody>
      </p:sp>
      <p:graphicFrame>
        <p:nvGraphicFramePr>
          <p:cNvPr id="68" name="Object 67">
            <a:extLst>
              <a:ext uri="{FF2B5EF4-FFF2-40B4-BE49-F238E27FC236}">
                <a16:creationId xmlns:a16="http://schemas.microsoft.com/office/drawing/2014/main" id="{301C75D9-55C6-48ED-8721-B85C34F81662}"/>
              </a:ext>
            </a:extLst>
          </p:cNvPr>
          <p:cNvGraphicFramePr>
            <a:graphicFrameLocks noChangeAspect="1"/>
          </p:cNvGraphicFramePr>
          <p:nvPr/>
        </p:nvGraphicFramePr>
        <p:xfrm>
          <a:off x="4304821" y="3709149"/>
          <a:ext cx="1605143" cy="286633"/>
        </p:xfrm>
        <a:graphic>
          <a:graphicData uri="http://schemas.openxmlformats.org/presentationml/2006/ole">
            <mc:AlternateContent xmlns:mc="http://schemas.openxmlformats.org/markup-compatibility/2006">
              <mc:Choice xmlns:v="urn:schemas-microsoft-com:vml" Requires="v">
                <p:oleObj r:id="rId11" imgW="1066800" imgH="190500" progId="Equation.3">
                  <p:embed/>
                </p:oleObj>
              </mc:Choice>
              <mc:Fallback>
                <p:oleObj r:id="rId11" imgW="1066800" imgH="190500" progId="Equation.3">
                  <p:embed/>
                  <p:pic>
                    <p:nvPicPr>
                      <p:cNvPr id="68" name="Object 67">
                        <a:extLst>
                          <a:ext uri="{FF2B5EF4-FFF2-40B4-BE49-F238E27FC236}">
                            <a16:creationId xmlns:a16="http://schemas.microsoft.com/office/drawing/2014/main" id="{301C75D9-55C6-48ED-8721-B85C34F8166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04821" y="3709149"/>
                        <a:ext cx="1605143" cy="286633"/>
                      </a:xfrm>
                      <a:prstGeom prst="rect">
                        <a:avLst/>
                      </a:prstGeom>
                      <a:noFill/>
                    </p:spPr>
                  </p:pic>
                </p:oleObj>
              </mc:Fallback>
            </mc:AlternateContent>
          </a:graphicData>
        </a:graphic>
      </p:graphicFrame>
      <p:graphicFrame>
        <p:nvGraphicFramePr>
          <p:cNvPr id="69" name="Object 68">
            <a:extLst>
              <a:ext uri="{FF2B5EF4-FFF2-40B4-BE49-F238E27FC236}">
                <a16:creationId xmlns:a16="http://schemas.microsoft.com/office/drawing/2014/main" id="{4B7422DF-DD8D-4BE4-89D3-5D941AF47BB2}"/>
              </a:ext>
            </a:extLst>
          </p:cNvPr>
          <p:cNvGraphicFramePr>
            <a:graphicFrameLocks noChangeAspect="1"/>
          </p:cNvGraphicFramePr>
          <p:nvPr/>
        </p:nvGraphicFramePr>
        <p:xfrm>
          <a:off x="4227663" y="4661943"/>
          <a:ext cx="1731718" cy="327770"/>
        </p:xfrm>
        <a:graphic>
          <a:graphicData uri="http://schemas.openxmlformats.org/presentationml/2006/ole">
            <mc:AlternateContent xmlns:mc="http://schemas.openxmlformats.org/markup-compatibility/2006">
              <mc:Choice xmlns:v="urn:schemas-microsoft-com:vml" Requires="v">
                <p:oleObj r:id="rId13" imgW="1219200" imgH="228600" progId="Equation.3">
                  <p:embed/>
                </p:oleObj>
              </mc:Choice>
              <mc:Fallback>
                <p:oleObj r:id="rId13" imgW="1219200" imgH="228600" progId="Equation.3">
                  <p:embed/>
                  <p:pic>
                    <p:nvPicPr>
                      <p:cNvPr id="69" name="Object 68">
                        <a:extLst>
                          <a:ext uri="{FF2B5EF4-FFF2-40B4-BE49-F238E27FC236}">
                            <a16:creationId xmlns:a16="http://schemas.microsoft.com/office/drawing/2014/main" id="{4B7422DF-DD8D-4BE4-89D3-5D941AF47BB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27663" y="4661943"/>
                        <a:ext cx="1731718" cy="327770"/>
                      </a:xfrm>
                      <a:prstGeom prst="rect">
                        <a:avLst/>
                      </a:prstGeom>
                      <a:noFill/>
                    </p:spPr>
                  </p:pic>
                </p:oleObj>
              </mc:Fallback>
            </mc:AlternateContent>
          </a:graphicData>
        </a:graphic>
      </p:graphicFrame>
      <p:sp>
        <p:nvSpPr>
          <p:cNvPr id="70" name="Rectangle 28">
            <a:extLst>
              <a:ext uri="{FF2B5EF4-FFF2-40B4-BE49-F238E27FC236}">
                <a16:creationId xmlns:a16="http://schemas.microsoft.com/office/drawing/2014/main" id="{A7F208C3-28A4-483A-9B67-5C76375C729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prstClr val="black"/>
              </a:solidFill>
              <a:latin typeface="+mn-lt"/>
              <a:cs typeface="Arial" panose="020B0604020202020204" pitchFamily="34" charset="0"/>
            </a:endParaRPr>
          </a:p>
        </p:txBody>
      </p:sp>
      <p:graphicFrame>
        <p:nvGraphicFramePr>
          <p:cNvPr id="71" name="Object 70">
            <a:extLst>
              <a:ext uri="{FF2B5EF4-FFF2-40B4-BE49-F238E27FC236}">
                <a16:creationId xmlns:a16="http://schemas.microsoft.com/office/drawing/2014/main" id="{04AFA96F-25EC-4784-957C-E6EC71B9B6EA}"/>
              </a:ext>
            </a:extLst>
          </p:cNvPr>
          <p:cNvGraphicFramePr>
            <a:graphicFrameLocks noChangeAspect="1"/>
          </p:cNvGraphicFramePr>
          <p:nvPr/>
        </p:nvGraphicFramePr>
        <p:xfrm>
          <a:off x="4442928" y="5635308"/>
          <a:ext cx="1445573" cy="329844"/>
        </p:xfrm>
        <a:graphic>
          <a:graphicData uri="http://schemas.openxmlformats.org/presentationml/2006/ole">
            <mc:AlternateContent xmlns:mc="http://schemas.openxmlformats.org/markup-compatibility/2006">
              <mc:Choice xmlns:v="urn:schemas-microsoft-com:vml" Requires="v">
                <p:oleObj r:id="rId15" imgW="1016000" imgH="228600" progId="Equation.3">
                  <p:embed/>
                </p:oleObj>
              </mc:Choice>
              <mc:Fallback>
                <p:oleObj r:id="rId15" imgW="1016000" imgH="228600" progId="Equation.3">
                  <p:embed/>
                  <p:pic>
                    <p:nvPicPr>
                      <p:cNvPr id="71" name="Object 70">
                        <a:extLst>
                          <a:ext uri="{FF2B5EF4-FFF2-40B4-BE49-F238E27FC236}">
                            <a16:creationId xmlns:a16="http://schemas.microsoft.com/office/drawing/2014/main" id="{04AFA96F-25EC-4784-957C-E6EC71B9B6E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42928" y="5635308"/>
                        <a:ext cx="1445573" cy="329844"/>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7D907B01-C94E-4A1D-B2BE-AA4D839C88DC}"/>
                  </a:ext>
                </a:extLst>
              </p:cNvPr>
              <p:cNvSpPr/>
              <p:nvPr/>
            </p:nvSpPr>
            <p:spPr>
              <a:xfrm>
                <a:off x="7651081" y="802042"/>
                <a:ext cx="2135243" cy="3456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en-US" sz="1100" i="1">
                              <a:solidFill>
                                <a:prstClr val="black"/>
                              </a:solidFill>
                              <a:latin typeface="Cambria Math" panose="02040503050406030204" pitchFamily="18" charset="0"/>
                            </a:rPr>
                          </m:ctrlPr>
                        </m:dPr>
                        <m:e>
                          <m:r>
                            <a:rPr lang="en-US" sz="1100">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𝑏</m:t>
                          </m:r>
                          <m:d>
                            <m:dPr>
                              <m:ctrlPr>
                                <a:rPr lang="en-US" sz="1100" i="1">
                                  <a:solidFill>
                                    <a:prstClr val="black"/>
                                  </a:solidFill>
                                  <a:latin typeface="Cambria Math" panose="02040503050406030204" pitchFamily="18" charset="0"/>
                                </a:rPr>
                              </m:ctrlPr>
                            </m:dPr>
                            <m:e>
                              <m:r>
                                <a:rPr lang="en-US" sz="1100">
                                  <a:solidFill>
                                    <a:prstClr val="black"/>
                                  </a:solidFill>
                                  <a:latin typeface="Cambria Math" panose="02040503050406030204" pitchFamily="18" charset="0"/>
                                </a:rPr>
                                <m:t>0</m:t>
                              </m:r>
                            </m:e>
                          </m:d>
                          <m:r>
                            <a:rPr lang="en-US" sz="1100">
                              <a:solidFill>
                                <a:prstClr val="black"/>
                              </a:solidFill>
                              <a:latin typeface="Cambria Math" panose="02040503050406030204" pitchFamily="18" charset="0"/>
                            </a:rPr>
                            <m:t>, …, </m:t>
                          </m:r>
                          <m:r>
                            <a:rPr lang="en-US" sz="1100" i="1">
                              <a:solidFill>
                                <a:prstClr val="black"/>
                              </a:solidFill>
                              <a:latin typeface="Cambria Math" panose="02040503050406030204" pitchFamily="18" charset="0"/>
                            </a:rPr>
                            <m:t>𝑏</m:t>
                          </m:r>
                          <m:r>
                            <a:rPr lang="en-US" sz="1100">
                              <a:solidFill>
                                <a:prstClr val="black"/>
                              </a:solidFill>
                              <a:latin typeface="Cambria Math" panose="02040503050406030204" pitchFamily="18" charset="0"/>
                            </a:rPr>
                            <m:t>(</m:t>
                          </m:r>
                          <m:sSubSup>
                            <m:sSubSupPr>
                              <m:ctrlPr>
                                <a:rPr lang="en-US" sz="1100" i="1">
                                  <a:solidFill>
                                    <a:prstClr val="black"/>
                                  </a:solidFill>
                                  <a:latin typeface="Cambria Math" panose="02040503050406030204" pitchFamily="18" charset="0"/>
                                </a:rPr>
                              </m:ctrlPr>
                            </m:sSubSupPr>
                            <m:e>
                              <m:r>
                                <a:rPr lang="en-US" sz="1100" i="1">
                                  <a:solidFill>
                                    <a:prstClr val="black"/>
                                  </a:solidFill>
                                  <a:latin typeface="Cambria Math" panose="02040503050406030204" pitchFamily="18" charset="0"/>
                                </a:rPr>
                                <m:t>𝑀</m:t>
                              </m:r>
                            </m:e>
                            <m:sub>
                              <m:r>
                                <m:rPr>
                                  <m:nor/>
                                </m:rPr>
                                <a:rPr lang="en-US" sz="1100" i="1">
                                  <a:solidFill>
                                    <a:prstClr val="black"/>
                                  </a:solidFill>
                                  <a:latin typeface="+mn-lt"/>
                                  <a:cs typeface="Arial" panose="020B0604020202020204" pitchFamily="34" charset="0"/>
                                </a:rPr>
                                <m:t>bit</m:t>
                              </m:r>
                            </m:sub>
                            <m:sup/>
                          </m:sSubSup>
                          <m:r>
                            <a:rPr lang="en-US" sz="1100">
                              <a:solidFill>
                                <a:prstClr val="black"/>
                              </a:solidFill>
                              <a:latin typeface="Cambria Math" panose="02040503050406030204" pitchFamily="18" charset="0"/>
                            </a:rPr>
                            <m:t>−1</m:t>
                          </m:r>
                        </m:e>
                      </m:d>
                    </m:oMath>
                  </m:oMathPara>
                </a14:m>
                <a:endParaRPr lang="en-US" sz="1100" dirty="0">
                  <a:solidFill>
                    <a:prstClr val="black"/>
                  </a:solidFill>
                  <a:latin typeface="+mn-lt"/>
                  <a:cs typeface="Arial" panose="020B0604020202020204" pitchFamily="34" charset="0"/>
                </a:endParaRPr>
              </a:p>
            </p:txBody>
          </p:sp>
        </mc:Choice>
        <mc:Fallback xmlns="">
          <p:sp>
            <p:nvSpPr>
              <p:cNvPr id="72" name="Rectangle 71">
                <a:extLst>
                  <a:ext uri="{FF2B5EF4-FFF2-40B4-BE49-F238E27FC236}">
                    <a16:creationId xmlns:a16="http://schemas.microsoft.com/office/drawing/2014/main" id="{7D907B01-C94E-4A1D-B2BE-AA4D839C88DC}"/>
                  </a:ext>
                </a:extLst>
              </p:cNvPr>
              <p:cNvSpPr>
                <a:spLocks noRot="1" noChangeAspect="1" noMove="1" noResize="1" noEditPoints="1" noAdjustHandles="1" noChangeArrowheads="1" noChangeShapeType="1" noTextEdit="1"/>
              </p:cNvSpPr>
              <p:nvPr/>
            </p:nvSpPr>
            <p:spPr>
              <a:xfrm>
                <a:off x="7651081" y="802042"/>
                <a:ext cx="2135243" cy="345672"/>
              </a:xfrm>
              <a:prstGeom prst="rect">
                <a:avLst/>
              </a:prstGeom>
              <a:blipFill>
                <a:blip r:embed="rId18"/>
                <a:stretch>
                  <a:fillRect t="-155357" r="-10000" b="-2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B2EFA2E0-4310-423D-829E-67E2680CC910}"/>
                  </a:ext>
                </a:extLst>
              </p:cNvPr>
              <p:cNvSpPr/>
              <p:nvPr/>
            </p:nvSpPr>
            <p:spPr>
              <a:xfrm>
                <a:off x="8216824" y="1742836"/>
                <a:ext cx="1394164" cy="334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sz="1050" i="1">
                              <a:solidFill>
                                <a:prstClr val="black"/>
                              </a:solidFill>
                              <a:latin typeface="Cambria Math" panose="02040503050406030204" pitchFamily="18" charset="0"/>
                            </a:rPr>
                          </m:ctrlPr>
                        </m:dPr>
                        <m:e>
                          <m:acc>
                            <m:accPr>
                              <m:chr m:val="̃"/>
                              <m:ctrlPr>
                                <a:rPr lang="en-US" sz="1050" i="1">
                                  <a:solidFill>
                                    <a:prstClr val="black"/>
                                  </a:solidFill>
                                  <a:latin typeface="Cambria Math" panose="02040503050406030204" pitchFamily="18" charset="0"/>
                                </a:rPr>
                              </m:ctrlPr>
                            </m:accPr>
                            <m:e>
                              <m:r>
                                <a:rPr lang="en-US" sz="1050" i="1">
                                  <a:solidFill>
                                    <a:prstClr val="black"/>
                                  </a:solidFill>
                                  <a:latin typeface="Cambria Math" panose="02040503050406030204" pitchFamily="18" charset="0"/>
                                </a:rPr>
                                <m:t>𝑏</m:t>
                              </m:r>
                            </m:e>
                          </m:acc>
                          <m:d>
                            <m:dPr>
                              <m:ctrlPr>
                                <a:rPr lang="en-US" sz="1050" i="1">
                                  <a:solidFill>
                                    <a:prstClr val="black"/>
                                  </a:solidFill>
                                  <a:latin typeface="Cambria Math" panose="02040503050406030204" pitchFamily="18" charset="0"/>
                                </a:rPr>
                              </m:ctrlPr>
                            </m:dPr>
                            <m:e>
                              <m:r>
                                <a:rPr lang="en-US" sz="1050">
                                  <a:solidFill>
                                    <a:prstClr val="black"/>
                                  </a:solidFill>
                                  <a:latin typeface="Cambria Math" panose="02040503050406030204" pitchFamily="18" charset="0"/>
                                </a:rPr>
                                <m:t>0</m:t>
                              </m:r>
                            </m:e>
                          </m:d>
                          <m:r>
                            <a:rPr lang="en-US" sz="1050">
                              <a:solidFill>
                                <a:prstClr val="black"/>
                              </a:solidFill>
                              <a:latin typeface="Cambria Math" panose="02040503050406030204" pitchFamily="18" charset="0"/>
                            </a:rPr>
                            <m:t>, …, </m:t>
                          </m:r>
                          <m:acc>
                            <m:accPr>
                              <m:chr m:val="̃"/>
                              <m:ctrlPr>
                                <a:rPr lang="en-US" sz="1050" i="1">
                                  <a:solidFill>
                                    <a:prstClr val="black"/>
                                  </a:solidFill>
                                  <a:latin typeface="Cambria Math" panose="02040503050406030204" pitchFamily="18" charset="0"/>
                                </a:rPr>
                              </m:ctrlPr>
                            </m:accPr>
                            <m:e>
                              <m:r>
                                <a:rPr lang="en-US" sz="1050" i="1">
                                  <a:solidFill>
                                    <a:prstClr val="black"/>
                                  </a:solidFill>
                                  <a:latin typeface="Cambria Math" panose="02040503050406030204" pitchFamily="18" charset="0"/>
                                </a:rPr>
                                <m:t>𝑏</m:t>
                              </m:r>
                            </m:e>
                          </m:acc>
                          <m:r>
                            <a:rPr lang="en-US" sz="1050">
                              <a:solidFill>
                                <a:prstClr val="black"/>
                              </a:solidFill>
                              <a:latin typeface="Cambria Math" panose="02040503050406030204" pitchFamily="18" charset="0"/>
                            </a:rPr>
                            <m:t>(</m:t>
                          </m:r>
                          <m:sSubSup>
                            <m:sSubSupPr>
                              <m:ctrlPr>
                                <a:rPr lang="en-US" sz="1050" i="1">
                                  <a:solidFill>
                                    <a:prstClr val="black"/>
                                  </a:solidFill>
                                  <a:latin typeface="Cambria Math" panose="02040503050406030204" pitchFamily="18" charset="0"/>
                                </a:rPr>
                              </m:ctrlPr>
                            </m:sSubSupPr>
                            <m:e>
                              <m:r>
                                <a:rPr lang="en-US" sz="1050" i="1">
                                  <a:solidFill>
                                    <a:prstClr val="black"/>
                                  </a:solidFill>
                                  <a:latin typeface="Cambria Math" panose="02040503050406030204" pitchFamily="18" charset="0"/>
                                </a:rPr>
                                <m:t>𝑀</m:t>
                              </m:r>
                            </m:e>
                            <m:sub>
                              <m:r>
                                <m:rPr>
                                  <m:nor/>
                                </m:rPr>
                                <a:rPr lang="en-US" sz="1050" i="1">
                                  <a:solidFill>
                                    <a:prstClr val="black"/>
                                  </a:solidFill>
                                  <a:latin typeface="+mn-lt"/>
                                  <a:cs typeface="Arial" panose="020B0604020202020204" pitchFamily="34" charset="0"/>
                                </a:rPr>
                                <m:t>bit</m:t>
                              </m:r>
                            </m:sub>
                            <m:sup/>
                          </m:sSubSup>
                          <m:r>
                            <a:rPr lang="en-US" sz="1050">
                              <a:solidFill>
                                <a:prstClr val="black"/>
                              </a:solidFill>
                              <a:latin typeface="Cambria Math" panose="02040503050406030204" pitchFamily="18" charset="0"/>
                            </a:rPr>
                            <m:t>−1</m:t>
                          </m:r>
                        </m:e>
                      </m:d>
                    </m:oMath>
                  </m:oMathPara>
                </a14:m>
                <a:endParaRPr lang="en-US" sz="1050" dirty="0">
                  <a:solidFill>
                    <a:prstClr val="black"/>
                  </a:solidFill>
                  <a:latin typeface="+mn-lt"/>
                  <a:cs typeface="Arial" panose="020B0604020202020204" pitchFamily="34" charset="0"/>
                </a:endParaRPr>
              </a:p>
            </p:txBody>
          </p:sp>
        </mc:Choice>
        <mc:Fallback xmlns="">
          <p:sp>
            <p:nvSpPr>
              <p:cNvPr id="73" name="Rectangle 72">
                <a:extLst>
                  <a:ext uri="{FF2B5EF4-FFF2-40B4-BE49-F238E27FC236}">
                    <a16:creationId xmlns:a16="http://schemas.microsoft.com/office/drawing/2014/main" id="{B2EFA2E0-4310-423D-829E-67E2680CC910}"/>
                  </a:ext>
                </a:extLst>
              </p:cNvPr>
              <p:cNvSpPr>
                <a:spLocks noRot="1" noChangeAspect="1" noMove="1" noResize="1" noEditPoints="1" noAdjustHandles="1" noChangeArrowheads="1" noChangeShapeType="1" noTextEdit="1"/>
              </p:cNvSpPr>
              <p:nvPr/>
            </p:nvSpPr>
            <p:spPr>
              <a:xfrm>
                <a:off x="8216824" y="1742836"/>
                <a:ext cx="1394164" cy="334194"/>
              </a:xfrm>
              <a:prstGeom prst="rect">
                <a:avLst/>
              </a:prstGeom>
              <a:blipFill>
                <a:blip r:embed="rId19"/>
                <a:stretch>
                  <a:fillRect t="-149091" r="-34934" b="-2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09A98649-413F-406B-B29E-3F66F2C8CD3C}"/>
                  </a:ext>
                </a:extLst>
              </p:cNvPr>
              <p:cNvSpPr/>
              <p:nvPr/>
            </p:nvSpPr>
            <p:spPr>
              <a:xfrm>
                <a:off x="9624477" y="2711032"/>
                <a:ext cx="2454967" cy="347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sz="1100" i="1">
                              <a:solidFill>
                                <a:prstClr val="black"/>
                              </a:solidFill>
                              <a:latin typeface="Cambria Math" panose="02040503050406030204" pitchFamily="18" charset="0"/>
                            </a:rPr>
                          </m:ctrlPr>
                        </m:dPr>
                        <m:e>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𝑑</m:t>
                              </m:r>
                            </m:e>
                            <m:sub>
                              <m:r>
                                <m:rPr>
                                  <m:nor/>
                                </m:rPr>
                                <a:rPr lang="en-US" sz="1100" i="1">
                                  <a:solidFill>
                                    <a:prstClr val="black"/>
                                  </a:solidFill>
                                  <a:latin typeface="+mn-lt"/>
                                  <a:cs typeface="Arial" panose="020B0604020202020204" pitchFamily="34" charset="0"/>
                                </a:rPr>
                                <m:t>PBCH</m:t>
                              </m:r>
                            </m:sub>
                          </m:sSub>
                          <m:d>
                            <m:dPr>
                              <m:ctrlPr>
                                <a:rPr lang="en-US" sz="1100" i="1">
                                  <a:solidFill>
                                    <a:prstClr val="black"/>
                                  </a:solidFill>
                                  <a:latin typeface="Cambria Math" panose="02040503050406030204" pitchFamily="18" charset="0"/>
                                </a:rPr>
                              </m:ctrlPr>
                            </m:dPr>
                            <m:e>
                              <m:r>
                                <a:rPr lang="en-US" sz="1100">
                                  <a:solidFill>
                                    <a:prstClr val="black"/>
                                  </a:solidFill>
                                  <a:latin typeface="Cambria Math" panose="02040503050406030204" pitchFamily="18" charset="0"/>
                                </a:rPr>
                                <m:t>0</m:t>
                              </m:r>
                            </m:e>
                          </m:d>
                          <m:r>
                            <a:rPr lang="en-US" sz="1100">
                              <a:solidFill>
                                <a:prstClr val="black"/>
                              </a:solidFill>
                              <a:latin typeface="Cambria Math" panose="02040503050406030204" pitchFamily="18" charset="0"/>
                            </a:rPr>
                            <m:t>,…,</m:t>
                          </m:r>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𝑑</m:t>
                              </m:r>
                            </m:e>
                            <m:sub>
                              <m:r>
                                <m:rPr>
                                  <m:nor/>
                                </m:rPr>
                                <a:rPr lang="en-US" sz="1100" i="1">
                                  <a:solidFill>
                                    <a:prstClr val="black"/>
                                  </a:solidFill>
                                  <a:latin typeface="+mn-lt"/>
                                  <a:cs typeface="Arial" panose="020B0604020202020204" pitchFamily="34" charset="0"/>
                                </a:rPr>
                                <m:t>PBCH</m:t>
                              </m:r>
                            </m:sub>
                          </m:sSub>
                          <m:r>
                            <a:rPr lang="en-US" sz="1100">
                              <a:solidFill>
                                <a:prstClr val="black"/>
                              </a:solidFill>
                              <a:latin typeface="Cambria Math" panose="02040503050406030204" pitchFamily="18" charset="0"/>
                            </a:rPr>
                            <m:t>(</m:t>
                          </m:r>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𝑀</m:t>
                              </m:r>
                            </m:e>
                            <m:sub>
                              <m:r>
                                <m:rPr>
                                  <m:nor/>
                                </m:rPr>
                                <a:rPr lang="en-US" sz="1100" i="1">
                                  <a:solidFill>
                                    <a:prstClr val="black"/>
                                  </a:solidFill>
                                  <a:latin typeface="+mn-lt"/>
                                  <a:cs typeface="Arial" panose="020B0604020202020204" pitchFamily="34" charset="0"/>
                                </a:rPr>
                                <m:t>symb</m:t>
                              </m:r>
                            </m:sub>
                          </m:sSub>
                          <m:r>
                            <a:rPr lang="en-US" sz="1100">
                              <a:solidFill>
                                <a:prstClr val="black"/>
                              </a:solidFill>
                              <a:latin typeface="Cambria Math" panose="02040503050406030204" pitchFamily="18" charset="0"/>
                            </a:rPr>
                            <m:t>−1</m:t>
                          </m:r>
                        </m:e>
                      </m:d>
                    </m:oMath>
                  </m:oMathPara>
                </a14:m>
                <a:endParaRPr lang="en-US" sz="1100" dirty="0">
                  <a:solidFill>
                    <a:prstClr val="black"/>
                  </a:solidFill>
                  <a:latin typeface="+mn-lt"/>
                  <a:cs typeface="Arial" panose="020B0604020202020204" pitchFamily="34" charset="0"/>
                </a:endParaRPr>
              </a:p>
            </p:txBody>
          </p:sp>
        </mc:Choice>
        <mc:Fallback xmlns="">
          <p:sp>
            <p:nvSpPr>
              <p:cNvPr id="74" name="Rectangle 73">
                <a:extLst>
                  <a:ext uri="{FF2B5EF4-FFF2-40B4-BE49-F238E27FC236}">
                    <a16:creationId xmlns:a16="http://schemas.microsoft.com/office/drawing/2014/main" id="{09A98649-413F-406B-B29E-3F66F2C8CD3C}"/>
                  </a:ext>
                </a:extLst>
              </p:cNvPr>
              <p:cNvSpPr>
                <a:spLocks noRot="1" noChangeAspect="1" noMove="1" noResize="1" noEditPoints="1" noAdjustHandles="1" noChangeArrowheads="1" noChangeShapeType="1" noTextEdit="1"/>
              </p:cNvSpPr>
              <p:nvPr/>
            </p:nvSpPr>
            <p:spPr>
              <a:xfrm>
                <a:off x="9624477" y="2711032"/>
                <a:ext cx="2454967" cy="347916"/>
              </a:xfrm>
              <a:prstGeom prst="rect">
                <a:avLst/>
              </a:prstGeom>
              <a:blipFill>
                <a:blip r:embed="rId20"/>
                <a:stretch>
                  <a:fillRect t="-152632" r="-21588" b="-228070"/>
                </a:stretch>
              </a:blipFill>
            </p:spPr>
            <p:txBody>
              <a:bodyPr/>
              <a:lstStyle/>
              <a:p>
                <a:r>
                  <a:rPr lang="en-US">
                    <a:noFill/>
                  </a:rPr>
                  <a:t> </a:t>
                </a:r>
              </a:p>
            </p:txBody>
          </p:sp>
        </mc:Fallback>
      </mc:AlternateContent>
      <p:sp>
        <p:nvSpPr>
          <p:cNvPr id="75" name="Rectangle 74">
            <a:extLst>
              <a:ext uri="{FF2B5EF4-FFF2-40B4-BE49-F238E27FC236}">
                <a16:creationId xmlns:a16="http://schemas.microsoft.com/office/drawing/2014/main" id="{AF27BBEA-A24C-46DF-AC10-CDB1112C7231}"/>
              </a:ext>
            </a:extLst>
          </p:cNvPr>
          <p:cNvSpPr/>
          <p:nvPr/>
        </p:nvSpPr>
        <p:spPr>
          <a:xfrm>
            <a:off x="68717" y="189167"/>
            <a:ext cx="6693134"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576" tIns="36576" rIns="36576" bIns="36576" numCol="1" anchor="ctr" anchorCtr="0" compatLnSpc="1">
            <a:prstTxWarp prst="textNoShape">
              <a:avLst/>
            </a:prstTxWarp>
            <a:spAutoFit/>
          </a:bodyPr>
          <a:lstStyle/>
          <a:p>
            <a:pPr>
              <a:lnSpc>
                <a:spcPts val="3600"/>
              </a:lnSpc>
            </a:pPr>
            <a:r>
              <a:rPr lang="en-US" sz="3600" b="1" dirty="0">
                <a:solidFill>
                  <a:srgbClr val="002060"/>
                </a:solidFill>
                <a:latin typeface="+mn-lt"/>
              </a:rPr>
              <a:t>PBCH Transport Process</a:t>
            </a:r>
          </a:p>
        </p:txBody>
      </p:sp>
      <p:cxnSp>
        <p:nvCxnSpPr>
          <p:cNvPr id="77" name="Connector: Elbow 76">
            <a:extLst>
              <a:ext uri="{FF2B5EF4-FFF2-40B4-BE49-F238E27FC236}">
                <a16:creationId xmlns:a16="http://schemas.microsoft.com/office/drawing/2014/main" id="{1E971970-673C-4723-9493-5F0504E09AA7}"/>
              </a:ext>
            </a:extLst>
          </p:cNvPr>
          <p:cNvCxnSpPr/>
          <p:nvPr/>
        </p:nvCxnSpPr>
        <p:spPr>
          <a:xfrm rot="16200000" flipH="1">
            <a:off x="9439949" y="3774438"/>
            <a:ext cx="808345" cy="46626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78" name="TextBox 77">
            <a:extLst>
              <a:ext uri="{FF2B5EF4-FFF2-40B4-BE49-F238E27FC236}">
                <a16:creationId xmlns:a16="http://schemas.microsoft.com/office/drawing/2014/main" id="{11DABCF7-046F-4C21-B906-0A3BAA822029}"/>
              </a:ext>
            </a:extLst>
          </p:cNvPr>
          <p:cNvSpPr txBox="1"/>
          <p:nvPr/>
        </p:nvSpPr>
        <p:spPr>
          <a:xfrm>
            <a:off x="9240914" y="4356387"/>
            <a:ext cx="2112886" cy="369332"/>
          </a:xfrm>
          <a:prstGeom prst="rect">
            <a:avLst/>
          </a:prstGeom>
          <a:noFill/>
        </p:spPr>
        <p:txBody>
          <a:bodyPr wrap="none" rtlCol="0">
            <a:spAutoFit/>
          </a:bodyPr>
          <a:lstStyle/>
          <a:p>
            <a:pPr algn="ctr"/>
            <a:r>
              <a:rPr lang="en-US" dirty="0">
                <a:latin typeface="+mn-lt"/>
              </a:rPr>
              <a:t>Antenna Port 4000</a:t>
            </a:r>
          </a:p>
        </p:txBody>
      </p:sp>
    </p:spTree>
    <p:extLst>
      <p:ext uri="{BB962C8B-B14F-4D97-AF65-F5344CB8AC3E}">
        <p14:creationId xmlns:p14="http://schemas.microsoft.com/office/powerpoint/2010/main" val="1971405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70576E-25E7-4A4E-808D-FFCADB97487D}"/>
              </a:ext>
            </a:extLst>
          </p:cNvPr>
          <p:cNvSpPr>
            <a:spLocks noGrp="1"/>
          </p:cNvSpPr>
          <p:nvPr>
            <p:ph type="dt" sz="half" idx="10"/>
          </p:nvPr>
        </p:nvSpPr>
        <p:spPr/>
        <p:txBody>
          <a:bodyPr/>
          <a:lstStyle/>
          <a:p>
            <a:pPr>
              <a:defRPr/>
            </a:pPr>
            <a:fld id="{0672F4A8-AE1A-42F6-B16F-3E0FA5AC7ABD}" type="datetime1">
              <a:rPr lang="en-US" smtClean="0"/>
              <a:t>6/27/2025</a:t>
            </a:fld>
            <a:endParaRPr lang="en-US"/>
          </a:p>
        </p:txBody>
      </p:sp>
      <p:sp>
        <p:nvSpPr>
          <p:cNvPr id="3" name="Slide Number Placeholder 2">
            <a:extLst>
              <a:ext uri="{FF2B5EF4-FFF2-40B4-BE49-F238E27FC236}">
                <a16:creationId xmlns:a16="http://schemas.microsoft.com/office/drawing/2014/main" id="{EE57E1A4-709F-4700-A36C-C83CC34B77C2}"/>
              </a:ext>
            </a:extLst>
          </p:cNvPr>
          <p:cNvSpPr>
            <a:spLocks noGrp="1"/>
          </p:cNvSpPr>
          <p:nvPr>
            <p:ph type="sldNum" sz="quarter" idx="12"/>
          </p:nvPr>
        </p:nvSpPr>
        <p:spPr/>
        <p:txBody>
          <a:bodyPr/>
          <a:lstStyle/>
          <a:p>
            <a:pPr>
              <a:defRPr/>
            </a:pPr>
            <a:fld id="{BB27EB77-DDE9-4D96-9E8B-AC52377EC35C}" type="slidenum">
              <a:rPr lang="en-US" smtClean="0"/>
              <a:pPr>
                <a:defRPr/>
              </a:pPr>
              <a:t>42</a:t>
            </a:fld>
            <a:endParaRPr lang="en-US"/>
          </a:p>
        </p:txBody>
      </p:sp>
      <p:sp>
        <p:nvSpPr>
          <p:cNvPr id="5" name="TextBox 4">
            <a:extLst>
              <a:ext uri="{FF2B5EF4-FFF2-40B4-BE49-F238E27FC236}">
                <a16:creationId xmlns:a16="http://schemas.microsoft.com/office/drawing/2014/main" id="{80158F2F-FB08-4545-AF69-FE0937675A49}"/>
              </a:ext>
            </a:extLst>
          </p:cNvPr>
          <p:cNvSpPr txBox="1"/>
          <p:nvPr/>
        </p:nvSpPr>
        <p:spPr>
          <a:xfrm>
            <a:off x="5947612" y="4646806"/>
            <a:ext cx="5538720" cy="963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576" tIns="36576" rIns="36576" bIns="36576" numCol="1" anchor="ctr" anchorCtr="0" compatLnSpc="1">
            <a:prstTxWarp prst="textNoShape">
              <a:avLst/>
            </a:prstTxWarp>
            <a:spAutoFit/>
          </a:bodyPr>
          <a:lstStyle>
            <a:defPPr>
              <a:defRPr lang="en-US"/>
            </a:defPPr>
            <a:lvl1pPr>
              <a:lnSpc>
                <a:spcPts val="3600"/>
              </a:lnSpc>
              <a:defRPr sz="3600" b="1">
                <a:solidFill>
                  <a:srgbClr val="002060"/>
                </a:solidFill>
                <a:latin typeface="+mn-lt"/>
              </a:defRPr>
            </a:lvl1pPr>
          </a:lstStyle>
          <a:p>
            <a:pPr algn="ctr"/>
            <a:r>
              <a:rPr lang="en-US" sz="2800" dirty="0"/>
              <a:t>Physical layer processing of NR PDCCH </a:t>
            </a:r>
          </a:p>
        </p:txBody>
      </p:sp>
      <p:cxnSp>
        <p:nvCxnSpPr>
          <p:cNvPr id="6" name="Straight Arrow Connector 5">
            <a:extLst>
              <a:ext uri="{FF2B5EF4-FFF2-40B4-BE49-F238E27FC236}">
                <a16:creationId xmlns:a16="http://schemas.microsoft.com/office/drawing/2014/main" id="{D689A045-49EE-40CD-BF43-E5592200C1B5}"/>
              </a:ext>
            </a:extLst>
          </p:cNvPr>
          <p:cNvCxnSpPr/>
          <p:nvPr/>
        </p:nvCxnSpPr>
        <p:spPr>
          <a:xfrm>
            <a:off x="7559543" y="1471309"/>
            <a:ext cx="0" cy="483897"/>
          </a:xfrm>
          <a:prstGeom prst="straightConnector1">
            <a:avLst/>
          </a:prstGeom>
          <a:noFill/>
          <a:ln w="38100" cap="flat" cmpd="sng" algn="ctr">
            <a:solidFill>
              <a:sysClr val="windowText" lastClr="000000"/>
            </a:solidFill>
            <a:prstDash val="solid"/>
            <a:miter lim="800000"/>
            <a:tailEnd type="triangle"/>
          </a:ln>
          <a:effectLst/>
        </p:spPr>
      </p:cxnSp>
      <p:cxnSp>
        <p:nvCxnSpPr>
          <p:cNvPr id="7" name="Straight Arrow Connector 6">
            <a:extLst>
              <a:ext uri="{FF2B5EF4-FFF2-40B4-BE49-F238E27FC236}">
                <a16:creationId xmlns:a16="http://schemas.microsoft.com/office/drawing/2014/main" id="{23F0ED73-9D38-4DA7-9966-E51399264B5E}"/>
              </a:ext>
            </a:extLst>
          </p:cNvPr>
          <p:cNvCxnSpPr/>
          <p:nvPr/>
        </p:nvCxnSpPr>
        <p:spPr>
          <a:xfrm>
            <a:off x="2779427" y="4822623"/>
            <a:ext cx="0" cy="585254"/>
          </a:xfrm>
          <a:prstGeom prst="straightConnector1">
            <a:avLst/>
          </a:prstGeom>
          <a:noFill/>
          <a:ln w="38100" cap="flat" cmpd="sng" algn="ctr">
            <a:solidFill>
              <a:sysClr val="windowText" lastClr="000000"/>
            </a:solidFill>
            <a:prstDash val="solid"/>
            <a:miter lim="800000"/>
            <a:tailEnd type="triangle"/>
          </a:ln>
          <a:effectLst/>
        </p:spPr>
      </p:cxnSp>
      <p:cxnSp>
        <p:nvCxnSpPr>
          <p:cNvPr id="8" name="Straight Arrow Connector 7">
            <a:extLst>
              <a:ext uri="{FF2B5EF4-FFF2-40B4-BE49-F238E27FC236}">
                <a16:creationId xmlns:a16="http://schemas.microsoft.com/office/drawing/2014/main" id="{C494404E-CA9E-41CA-8ECD-9A5B77B5FED7}"/>
              </a:ext>
            </a:extLst>
          </p:cNvPr>
          <p:cNvCxnSpPr/>
          <p:nvPr/>
        </p:nvCxnSpPr>
        <p:spPr>
          <a:xfrm>
            <a:off x="2766348" y="3704428"/>
            <a:ext cx="0" cy="585254"/>
          </a:xfrm>
          <a:prstGeom prst="straightConnector1">
            <a:avLst/>
          </a:prstGeom>
          <a:noFill/>
          <a:ln w="38100" cap="flat" cmpd="sng" algn="ctr">
            <a:solidFill>
              <a:sysClr val="windowText" lastClr="000000"/>
            </a:solidFill>
            <a:prstDash val="solid"/>
            <a:miter lim="800000"/>
            <a:tailEnd type="triangle"/>
          </a:ln>
          <a:effectLst/>
        </p:spPr>
      </p:cxnSp>
      <p:cxnSp>
        <p:nvCxnSpPr>
          <p:cNvPr id="9" name="Straight Arrow Connector 8">
            <a:extLst>
              <a:ext uri="{FF2B5EF4-FFF2-40B4-BE49-F238E27FC236}">
                <a16:creationId xmlns:a16="http://schemas.microsoft.com/office/drawing/2014/main" id="{3DCB9291-1EA2-433F-87FF-C1DF90D51C12}"/>
              </a:ext>
            </a:extLst>
          </p:cNvPr>
          <p:cNvCxnSpPr/>
          <p:nvPr/>
        </p:nvCxnSpPr>
        <p:spPr>
          <a:xfrm>
            <a:off x="2799044" y="2586234"/>
            <a:ext cx="0" cy="585254"/>
          </a:xfrm>
          <a:prstGeom prst="straightConnector1">
            <a:avLst/>
          </a:prstGeom>
          <a:noFill/>
          <a:ln w="38100" cap="flat" cmpd="sng" algn="ctr">
            <a:solidFill>
              <a:sysClr val="windowText" lastClr="000000"/>
            </a:solidFill>
            <a:prstDash val="solid"/>
            <a:miter lim="800000"/>
            <a:tailEnd type="triangle"/>
          </a:ln>
          <a:effectLst/>
        </p:spPr>
      </p:cxnSp>
      <p:sp>
        <p:nvSpPr>
          <p:cNvPr id="10" name="Rectangle 9">
            <a:extLst>
              <a:ext uri="{FF2B5EF4-FFF2-40B4-BE49-F238E27FC236}">
                <a16:creationId xmlns:a16="http://schemas.microsoft.com/office/drawing/2014/main" id="{2C17D9FE-0F54-4015-B3EC-2CC61A68900E}"/>
              </a:ext>
            </a:extLst>
          </p:cNvPr>
          <p:cNvSpPr/>
          <p:nvPr/>
        </p:nvSpPr>
        <p:spPr>
          <a:xfrm>
            <a:off x="1713544" y="837011"/>
            <a:ext cx="2288702" cy="680072"/>
          </a:xfrm>
          <a:prstGeom prst="rect">
            <a:avLst/>
          </a:prstGeom>
          <a:solidFill>
            <a:srgbClr val="33CCFF"/>
          </a:solidFill>
          <a:ln w="12700" cap="flat" cmpd="sng" algn="ctr">
            <a:noFill/>
            <a:prstDash val="solid"/>
            <a:miter lim="800000"/>
          </a:ln>
          <a:effectLst>
            <a:outerShdw blurRad="44450" dist="27940" dir="5400000" algn="ctr">
              <a:srgbClr val="000000">
                <a:alpha val="3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noFill/>
                </a:ln>
                <a:solidFill>
                  <a:prstClr val="white"/>
                </a:solidFill>
                <a:uLnTx/>
                <a:uFillTx/>
                <a:latin typeface="+mn-lt"/>
                <a:ea typeface="+mn-ea"/>
                <a:cs typeface="Arial" panose="020B0604020202020204" pitchFamily="34" charset="0"/>
              </a:rPr>
              <a:t>Information element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noFill/>
                </a:ln>
                <a:solidFill>
                  <a:prstClr val="white"/>
                </a:solidFill>
                <a:uLnTx/>
                <a:uFillTx/>
                <a:latin typeface="+mn-lt"/>
                <a:ea typeface="+mn-ea"/>
                <a:cs typeface="Arial" panose="020B0604020202020204" pitchFamily="34" charset="0"/>
              </a:rPr>
              <a:t>multiplexing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noFill/>
                </a:ln>
                <a:solidFill>
                  <a:prstClr val="white"/>
                </a:solidFill>
                <a:uLnTx/>
                <a:uFillTx/>
                <a:latin typeface="+mn-lt"/>
                <a:ea typeface="+mn-ea"/>
                <a:cs typeface="Arial" panose="020B0604020202020204" pitchFamily="34" charset="0"/>
              </a:rPr>
              <a:t>TS 38.212 Section 7.3.1</a:t>
            </a:r>
          </a:p>
        </p:txBody>
      </p:sp>
      <p:sp>
        <p:nvSpPr>
          <p:cNvPr id="11" name="Rectangle 10">
            <a:extLst>
              <a:ext uri="{FF2B5EF4-FFF2-40B4-BE49-F238E27FC236}">
                <a16:creationId xmlns:a16="http://schemas.microsoft.com/office/drawing/2014/main" id="{941F8C4A-157C-45BA-9DEB-7639FA4532E7}"/>
              </a:ext>
            </a:extLst>
          </p:cNvPr>
          <p:cNvSpPr/>
          <p:nvPr/>
        </p:nvSpPr>
        <p:spPr>
          <a:xfrm>
            <a:off x="1713544" y="1955206"/>
            <a:ext cx="2288702" cy="680072"/>
          </a:xfrm>
          <a:prstGeom prst="rect">
            <a:avLst/>
          </a:prstGeom>
          <a:solidFill>
            <a:srgbClr val="33CCFF"/>
          </a:solidFill>
          <a:ln w="12700" cap="flat" cmpd="sng" algn="ctr">
            <a:noFill/>
            <a:prstDash val="solid"/>
            <a:miter lim="800000"/>
          </a:ln>
          <a:effectLst>
            <a:outerShdw blurRad="44450" dist="27940" dir="5400000" algn="ctr">
              <a:srgbClr val="000000">
                <a:alpha val="3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noFill/>
                </a:ln>
                <a:solidFill>
                  <a:prstClr val="white"/>
                </a:solidFill>
                <a:uLnTx/>
                <a:uFillTx/>
                <a:latin typeface="+mn-lt"/>
                <a:ea typeface="+mn-ea"/>
                <a:cs typeface="Arial" panose="020B0604020202020204" pitchFamily="34" charset="0"/>
              </a:rPr>
              <a:t>CRC attachment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noFill/>
                </a:ln>
                <a:solidFill>
                  <a:prstClr val="white"/>
                </a:solidFill>
                <a:uLnTx/>
                <a:uFillTx/>
                <a:latin typeface="+mn-lt"/>
                <a:ea typeface="+mn-ea"/>
                <a:cs typeface="Arial" panose="020B0604020202020204" pitchFamily="34" charset="0"/>
              </a:rPr>
              <a:t>TS 38.212 Section 7.3.2</a:t>
            </a:r>
          </a:p>
        </p:txBody>
      </p:sp>
      <p:sp>
        <p:nvSpPr>
          <p:cNvPr id="12" name="Rectangle 11">
            <a:extLst>
              <a:ext uri="{FF2B5EF4-FFF2-40B4-BE49-F238E27FC236}">
                <a16:creationId xmlns:a16="http://schemas.microsoft.com/office/drawing/2014/main" id="{CD8F3123-EED2-4A1C-833E-7D04060F84C7}"/>
              </a:ext>
            </a:extLst>
          </p:cNvPr>
          <p:cNvSpPr/>
          <p:nvPr/>
        </p:nvSpPr>
        <p:spPr>
          <a:xfrm>
            <a:off x="1713544" y="3171487"/>
            <a:ext cx="2288702" cy="680072"/>
          </a:xfrm>
          <a:prstGeom prst="rect">
            <a:avLst/>
          </a:prstGeom>
          <a:solidFill>
            <a:srgbClr val="33CCFF"/>
          </a:solidFill>
          <a:ln w="12700" cap="flat" cmpd="sng" algn="ctr">
            <a:noFill/>
            <a:prstDash val="solid"/>
            <a:miter lim="800000"/>
          </a:ln>
          <a:effectLst>
            <a:outerShdw blurRad="44450" dist="27940" dir="5400000" algn="ctr">
              <a:srgbClr val="000000">
                <a:alpha val="3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noFill/>
                </a:ln>
                <a:solidFill>
                  <a:prstClr val="white"/>
                </a:solidFill>
                <a:uLnTx/>
                <a:uFillTx/>
                <a:latin typeface="+mn-lt"/>
                <a:ea typeface="+mn-ea"/>
                <a:cs typeface="Arial" panose="020B0604020202020204" pitchFamily="34" charset="0"/>
              </a:rPr>
              <a:t>Channel coding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noFill/>
                </a:ln>
                <a:solidFill>
                  <a:prstClr val="white"/>
                </a:solidFill>
                <a:uLnTx/>
                <a:uFillTx/>
                <a:latin typeface="+mn-lt"/>
                <a:ea typeface="+mn-ea"/>
                <a:cs typeface="Arial" panose="020B0604020202020204" pitchFamily="34" charset="0"/>
              </a:rPr>
              <a:t>TS 38.212 Section 7.3.3</a:t>
            </a:r>
          </a:p>
        </p:txBody>
      </p:sp>
      <p:sp>
        <p:nvSpPr>
          <p:cNvPr id="13" name="Rectangle 12">
            <a:extLst>
              <a:ext uri="{FF2B5EF4-FFF2-40B4-BE49-F238E27FC236}">
                <a16:creationId xmlns:a16="http://schemas.microsoft.com/office/drawing/2014/main" id="{948AC612-E330-4212-934A-5E223159E385}"/>
              </a:ext>
            </a:extLst>
          </p:cNvPr>
          <p:cNvSpPr/>
          <p:nvPr/>
        </p:nvSpPr>
        <p:spPr>
          <a:xfrm>
            <a:off x="1713544" y="4289682"/>
            <a:ext cx="2288702" cy="680072"/>
          </a:xfrm>
          <a:prstGeom prst="rect">
            <a:avLst/>
          </a:prstGeom>
          <a:solidFill>
            <a:srgbClr val="33CCFF"/>
          </a:solidFill>
          <a:ln w="12700" cap="flat" cmpd="sng" algn="ctr">
            <a:noFill/>
            <a:prstDash val="solid"/>
            <a:miter lim="800000"/>
          </a:ln>
          <a:effectLst>
            <a:outerShdw blurRad="44450" dist="27940" dir="5400000" algn="ctr">
              <a:srgbClr val="000000">
                <a:alpha val="3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noFill/>
                </a:ln>
                <a:solidFill>
                  <a:prstClr val="white"/>
                </a:solidFill>
                <a:uLnTx/>
                <a:uFillTx/>
                <a:latin typeface="+mn-lt"/>
                <a:ea typeface="+mn-ea"/>
                <a:cs typeface="Arial" panose="020B0604020202020204" pitchFamily="34" charset="0"/>
              </a:rPr>
              <a:t>Rate matching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noFill/>
                </a:ln>
                <a:solidFill>
                  <a:prstClr val="white"/>
                </a:solidFill>
                <a:uLnTx/>
                <a:uFillTx/>
                <a:latin typeface="+mn-lt"/>
                <a:ea typeface="+mn-ea"/>
                <a:cs typeface="Arial" panose="020B0604020202020204" pitchFamily="34" charset="0"/>
              </a:rPr>
              <a:t>TS 38.212 Section 7.3.4</a:t>
            </a:r>
          </a:p>
        </p:txBody>
      </p:sp>
      <p:sp>
        <p:nvSpPr>
          <p:cNvPr id="14" name="Rectangle 13">
            <a:extLst>
              <a:ext uri="{FF2B5EF4-FFF2-40B4-BE49-F238E27FC236}">
                <a16:creationId xmlns:a16="http://schemas.microsoft.com/office/drawing/2014/main" id="{D8D0D31E-B8F3-4487-8390-757A1AAB3A00}"/>
              </a:ext>
            </a:extLst>
          </p:cNvPr>
          <p:cNvSpPr/>
          <p:nvPr/>
        </p:nvSpPr>
        <p:spPr>
          <a:xfrm>
            <a:off x="1713544" y="5407876"/>
            <a:ext cx="2288702" cy="680072"/>
          </a:xfrm>
          <a:prstGeom prst="rect">
            <a:avLst/>
          </a:prstGeom>
          <a:solidFill>
            <a:srgbClr val="33CCFF"/>
          </a:solidFill>
          <a:ln w="12700" cap="flat" cmpd="sng" algn="ctr">
            <a:noFill/>
            <a:prstDash val="solid"/>
            <a:miter lim="800000"/>
          </a:ln>
          <a:effectLst>
            <a:outerShdw blurRad="44450" dist="27940" dir="5400000" algn="ctr">
              <a:srgbClr val="000000">
                <a:alpha val="3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uLnTx/>
                <a:uFillTx/>
                <a:latin typeface="+mn-lt"/>
                <a:ea typeface="+mn-ea"/>
                <a:cs typeface="Arial" panose="020B0604020202020204" pitchFamily="34" charset="0"/>
              </a:rPr>
              <a:t>Scrambling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uLnTx/>
                <a:uFillTx/>
                <a:latin typeface="+mn-lt"/>
                <a:ea typeface="+mn-ea"/>
                <a:cs typeface="Arial" panose="020B0604020202020204" pitchFamily="34" charset="0"/>
              </a:rPr>
              <a:t>TS 38.211 Section 7.3.2.3</a:t>
            </a:r>
          </a:p>
        </p:txBody>
      </p:sp>
      <p:sp>
        <p:nvSpPr>
          <p:cNvPr id="15" name="Rectangle 14">
            <a:extLst>
              <a:ext uri="{FF2B5EF4-FFF2-40B4-BE49-F238E27FC236}">
                <a16:creationId xmlns:a16="http://schemas.microsoft.com/office/drawing/2014/main" id="{11366F43-05A2-4C09-AA12-8086C696896A}"/>
              </a:ext>
            </a:extLst>
          </p:cNvPr>
          <p:cNvSpPr/>
          <p:nvPr/>
        </p:nvSpPr>
        <p:spPr>
          <a:xfrm>
            <a:off x="6428270" y="837011"/>
            <a:ext cx="2288702" cy="680072"/>
          </a:xfrm>
          <a:prstGeom prst="rect">
            <a:avLst/>
          </a:prstGeom>
          <a:solidFill>
            <a:srgbClr val="33CCFF"/>
          </a:solidFill>
          <a:ln w="12700" cap="flat" cmpd="sng" algn="ctr">
            <a:noFill/>
            <a:prstDash val="solid"/>
            <a:miter lim="800000"/>
          </a:ln>
          <a:effectLst>
            <a:outerShdw blurRad="44450" dist="27940" dir="5400000" algn="ctr">
              <a:srgbClr val="000000">
                <a:alpha val="3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uLnTx/>
                <a:uFillTx/>
                <a:latin typeface="+mn-lt"/>
                <a:ea typeface="+mn-ea"/>
                <a:cs typeface="Arial" panose="020B0604020202020204" pitchFamily="34" charset="0"/>
              </a:rPr>
              <a:t>Modulation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uLnTx/>
                <a:uFillTx/>
                <a:latin typeface="+mn-lt"/>
                <a:ea typeface="+mn-ea"/>
                <a:cs typeface="Arial" panose="020B0604020202020204" pitchFamily="34" charset="0"/>
              </a:rPr>
              <a:t>TS 38.211 Section 7.3.2.4</a:t>
            </a:r>
          </a:p>
        </p:txBody>
      </p:sp>
      <p:sp>
        <p:nvSpPr>
          <p:cNvPr id="16" name="Rectangle 15">
            <a:extLst>
              <a:ext uri="{FF2B5EF4-FFF2-40B4-BE49-F238E27FC236}">
                <a16:creationId xmlns:a16="http://schemas.microsoft.com/office/drawing/2014/main" id="{CC9F3CA3-D3EB-491F-BCE7-D4A5728A1C0E}"/>
              </a:ext>
            </a:extLst>
          </p:cNvPr>
          <p:cNvSpPr/>
          <p:nvPr/>
        </p:nvSpPr>
        <p:spPr>
          <a:xfrm>
            <a:off x="6428270" y="1955206"/>
            <a:ext cx="2288702" cy="680072"/>
          </a:xfrm>
          <a:prstGeom prst="rect">
            <a:avLst/>
          </a:prstGeom>
          <a:solidFill>
            <a:srgbClr val="33CCFF"/>
          </a:solidFill>
          <a:ln w="12700" cap="flat" cmpd="sng" algn="ctr">
            <a:noFill/>
            <a:prstDash val="solid"/>
            <a:miter lim="800000"/>
          </a:ln>
          <a:effectLst>
            <a:outerShdw blurRad="44450" dist="27940" dir="5400000" algn="ctr">
              <a:srgbClr val="000000">
                <a:alpha val="3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noFill/>
                </a:ln>
                <a:solidFill>
                  <a:prstClr val="white"/>
                </a:solidFill>
                <a:uLnTx/>
                <a:uFillTx/>
                <a:latin typeface="+mn-lt"/>
                <a:ea typeface="+mn-ea"/>
                <a:cs typeface="Arial" panose="020B0604020202020204" pitchFamily="34" charset="0"/>
              </a:rPr>
              <a:t>Resource element mapping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noFill/>
                </a:ln>
                <a:solidFill>
                  <a:prstClr val="white"/>
                </a:solidFill>
                <a:uLnTx/>
                <a:uFillTx/>
                <a:latin typeface="+mn-lt"/>
                <a:ea typeface="+mn-ea"/>
                <a:cs typeface="Arial" panose="020B0604020202020204" pitchFamily="34" charset="0"/>
              </a:rPr>
              <a:t>TS 38.211 Section 7.3.2.5</a:t>
            </a:r>
          </a:p>
        </p:txBody>
      </p:sp>
      <p:cxnSp>
        <p:nvCxnSpPr>
          <p:cNvPr id="17" name="Straight Arrow Connector 16">
            <a:extLst>
              <a:ext uri="{FF2B5EF4-FFF2-40B4-BE49-F238E27FC236}">
                <a16:creationId xmlns:a16="http://schemas.microsoft.com/office/drawing/2014/main" id="{60BDE5F2-B2AE-4D59-8EDE-8B309A4073D9}"/>
              </a:ext>
            </a:extLst>
          </p:cNvPr>
          <p:cNvCxnSpPr/>
          <p:nvPr/>
        </p:nvCxnSpPr>
        <p:spPr>
          <a:xfrm>
            <a:off x="2799044" y="353114"/>
            <a:ext cx="0" cy="483897"/>
          </a:xfrm>
          <a:prstGeom prst="straightConnector1">
            <a:avLst/>
          </a:prstGeom>
          <a:noFill/>
          <a:ln w="38100" cap="flat" cmpd="sng" algn="ctr">
            <a:solidFill>
              <a:sysClr val="windowText" lastClr="000000"/>
            </a:solidFill>
            <a:prstDash val="solid"/>
            <a:miter lim="800000"/>
            <a:tailEnd type="triangle"/>
          </a:ln>
          <a:effectLst/>
        </p:spPr>
      </p:cxnSp>
      <p:cxnSp>
        <p:nvCxnSpPr>
          <p:cNvPr id="18" name="Straight Arrow Connector 17">
            <a:extLst>
              <a:ext uri="{FF2B5EF4-FFF2-40B4-BE49-F238E27FC236}">
                <a16:creationId xmlns:a16="http://schemas.microsoft.com/office/drawing/2014/main" id="{843AA1B2-A21C-42E6-BCE3-1FDD9FD7C54F}"/>
              </a:ext>
            </a:extLst>
          </p:cNvPr>
          <p:cNvCxnSpPr/>
          <p:nvPr/>
        </p:nvCxnSpPr>
        <p:spPr>
          <a:xfrm>
            <a:off x="2799044" y="1517083"/>
            <a:ext cx="0" cy="438123"/>
          </a:xfrm>
          <a:prstGeom prst="straightConnector1">
            <a:avLst/>
          </a:prstGeom>
          <a:noFill/>
          <a:ln w="38100" cap="flat" cmpd="sng" algn="ctr">
            <a:solidFill>
              <a:sysClr val="windowText" lastClr="000000"/>
            </a:solidFill>
            <a:prstDash val="solid"/>
            <a:miter lim="800000"/>
            <a:tailEnd type="triangle"/>
          </a:ln>
          <a:effectLst/>
        </p:spPr>
      </p:cxnSp>
      <p:cxnSp>
        <p:nvCxnSpPr>
          <p:cNvPr id="19" name="Elbow Connector 24">
            <a:extLst>
              <a:ext uri="{FF2B5EF4-FFF2-40B4-BE49-F238E27FC236}">
                <a16:creationId xmlns:a16="http://schemas.microsoft.com/office/drawing/2014/main" id="{802B4ED3-AB32-46B0-BBD3-62E35A85AEE7}"/>
              </a:ext>
            </a:extLst>
          </p:cNvPr>
          <p:cNvCxnSpPr>
            <a:stCxn id="14" idx="2"/>
            <a:endCxn id="15" idx="0"/>
          </p:cNvCxnSpPr>
          <p:nvPr/>
        </p:nvCxnSpPr>
        <p:spPr>
          <a:xfrm rot="5400000" flipH="1" flipV="1">
            <a:off x="2589790" y="1105117"/>
            <a:ext cx="5250937" cy="4714726"/>
          </a:xfrm>
          <a:prstGeom prst="bentConnector5">
            <a:avLst>
              <a:gd name="adj1" fmla="val -3549"/>
              <a:gd name="adj2" fmla="val 50000"/>
              <a:gd name="adj3" fmla="val 103549"/>
            </a:avLst>
          </a:prstGeom>
          <a:noFill/>
          <a:ln w="38100" cap="flat" cmpd="sng" algn="ctr">
            <a:solidFill>
              <a:sysClr val="windowText" lastClr="000000"/>
            </a:solidFill>
            <a:prstDash val="solid"/>
            <a:miter lim="800000"/>
          </a:ln>
          <a:effectLst/>
        </p:spPr>
      </p:cxnSp>
      <p:cxnSp>
        <p:nvCxnSpPr>
          <p:cNvPr id="20" name="Straight Arrow Connector 19">
            <a:extLst>
              <a:ext uri="{FF2B5EF4-FFF2-40B4-BE49-F238E27FC236}">
                <a16:creationId xmlns:a16="http://schemas.microsoft.com/office/drawing/2014/main" id="{DE872743-95B0-4F93-A507-4CD4D90BC34B}"/>
              </a:ext>
            </a:extLst>
          </p:cNvPr>
          <p:cNvCxnSpPr/>
          <p:nvPr/>
        </p:nvCxnSpPr>
        <p:spPr>
          <a:xfrm>
            <a:off x="7559543" y="2687591"/>
            <a:ext cx="0" cy="483897"/>
          </a:xfrm>
          <a:prstGeom prst="straightConnector1">
            <a:avLst/>
          </a:prstGeom>
          <a:noFill/>
          <a:ln w="38100" cap="flat" cmpd="sng" algn="ctr">
            <a:solidFill>
              <a:sysClr val="windowText" lastClr="000000"/>
            </a:solidFill>
            <a:prstDash val="solid"/>
            <a:miter lim="800000"/>
            <a:tailEnd type="triangle"/>
          </a:ln>
          <a:effectLst/>
        </p:spPr>
      </p:cxnSp>
      <p:sp>
        <p:nvSpPr>
          <p:cNvPr id="21" name="Rectangle 20">
            <a:extLst>
              <a:ext uri="{FF2B5EF4-FFF2-40B4-BE49-F238E27FC236}">
                <a16:creationId xmlns:a16="http://schemas.microsoft.com/office/drawing/2014/main" id="{CA3D2C2E-CEF2-4449-A67A-D8559E809E35}"/>
              </a:ext>
            </a:extLst>
          </p:cNvPr>
          <p:cNvSpPr/>
          <p:nvPr/>
        </p:nvSpPr>
        <p:spPr>
          <a:xfrm>
            <a:off x="1406269" y="46516"/>
            <a:ext cx="1900856" cy="415498"/>
          </a:xfrm>
          <a:prstGeom prst="rect">
            <a:avLst/>
          </a:prstGeom>
        </p:spPr>
        <p:txBody>
          <a:bodyPr wrap="square">
            <a:spAutoFit/>
          </a:bodyPr>
          <a:lstStyle/>
          <a:p>
            <a:pPr algn="ctr"/>
            <a:r>
              <a:rPr lang="en-US" sz="1050" dirty="0">
                <a:solidFill>
                  <a:prstClr val="black"/>
                </a:solidFill>
                <a:latin typeface="+mn-lt"/>
              </a:rPr>
              <a:t>Scheduling information (DCI data)</a:t>
            </a:r>
            <a:endParaRPr lang="en-US" sz="3600" dirty="0">
              <a:solidFill>
                <a:prstClr val="black"/>
              </a:solidFill>
              <a:latin typeface="+mn-lt"/>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330AB90-A3EC-4308-8BFE-CE5FF5F8D275}"/>
                  </a:ext>
                </a:extLst>
              </p:cNvPr>
              <p:cNvSpPr txBox="1"/>
              <p:nvPr/>
            </p:nvSpPr>
            <p:spPr>
              <a:xfrm>
                <a:off x="1050497" y="1570936"/>
                <a:ext cx="950770" cy="21544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𝑎</m:t>
                          </m:r>
                        </m:e>
                        <m:sub>
                          <m: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0</m:t>
                          </m:r>
                        </m:sub>
                      </m:sSub>
                      <m:sSub>
                        <m:sSubPr>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𝑎</m:t>
                          </m:r>
                        </m:e>
                        <m:sub>
                          <m: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1</m:t>
                          </m:r>
                        </m:sub>
                      </m:sSub>
                      <m:sSub>
                        <m:sSubPr>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𝑎</m:t>
                          </m:r>
                        </m:e>
                        <m:sub>
                          <m: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2</m:t>
                          </m:r>
                        </m:sub>
                      </m:sSub>
                    </m:oMath>
                  </m:oMathPara>
                </a14:m>
                <a:endParaRPr kumimoji="0" lang="en-US" sz="1400" b="0" i="0" u="none" strike="noStrike" kern="0" cap="none" spc="0" normalizeH="0" baseline="0" noProof="0" dirty="0">
                  <a:ln>
                    <a:noFill/>
                  </a:ln>
                  <a:solidFill>
                    <a:prstClr val="black"/>
                  </a:solidFill>
                  <a:effectLst/>
                  <a:uLnTx/>
                  <a:uFillTx/>
                  <a:latin typeface="+mn-lt"/>
                </a:endParaRPr>
              </a:p>
            </p:txBody>
          </p:sp>
        </mc:Choice>
        <mc:Fallback xmlns="">
          <p:sp>
            <p:nvSpPr>
              <p:cNvPr id="22" name="TextBox 21">
                <a:extLst>
                  <a:ext uri="{FF2B5EF4-FFF2-40B4-BE49-F238E27FC236}">
                    <a16:creationId xmlns:a16="http://schemas.microsoft.com/office/drawing/2014/main" id="{A330AB90-A3EC-4308-8BFE-CE5FF5F8D275}"/>
                  </a:ext>
                </a:extLst>
              </p:cNvPr>
              <p:cNvSpPr txBox="1">
                <a:spLocks noRot="1" noChangeAspect="1" noMove="1" noResize="1" noEditPoints="1" noAdjustHandles="1" noChangeArrowheads="1" noChangeShapeType="1" noTextEdit="1"/>
              </p:cNvSpPr>
              <p:nvPr/>
            </p:nvSpPr>
            <p:spPr>
              <a:xfrm>
                <a:off x="1050497" y="1570936"/>
                <a:ext cx="950770" cy="215444"/>
              </a:xfrm>
              <a:prstGeom prst="rect">
                <a:avLst/>
              </a:prstGeom>
              <a:blipFill>
                <a:blip r:embed="rId3"/>
                <a:stretch>
                  <a:fillRect b="-17143"/>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9CB73C9F-4DFC-4080-A3BC-544A5AAADA06}"/>
              </a:ext>
            </a:extLst>
          </p:cNvPr>
          <p:cNvSpPr txBox="1"/>
          <p:nvPr/>
        </p:nvSpPr>
        <p:spPr>
          <a:xfrm>
            <a:off x="1888547" y="1562709"/>
            <a:ext cx="44275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mn-lt"/>
              </a:rPr>
              <a:t>To </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BD565E-1758-4D70-9996-8CFB8C3D7772}"/>
                  </a:ext>
                </a:extLst>
              </p:cNvPr>
              <p:cNvSpPr txBox="1"/>
              <p:nvPr/>
            </p:nvSpPr>
            <p:spPr>
              <a:xfrm>
                <a:off x="2257521" y="1600346"/>
                <a:ext cx="411075" cy="215444"/>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𝑎</m:t>
                          </m:r>
                        </m:e>
                        <m:sub>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𝐴</m:t>
                          </m:r>
                          <m: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−1</m:t>
                          </m:r>
                        </m:sub>
                      </m:sSub>
                    </m:oMath>
                  </m:oMathPara>
                </a14:m>
                <a:endParaRPr kumimoji="0" lang="en-US" sz="1400" b="0" i="0" u="none" strike="noStrike" kern="0" cap="none" spc="0" normalizeH="0" baseline="0" noProof="0" dirty="0">
                  <a:ln>
                    <a:noFill/>
                  </a:ln>
                  <a:solidFill>
                    <a:prstClr val="black"/>
                  </a:solidFill>
                  <a:effectLst/>
                  <a:uLnTx/>
                  <a:uFillTx/>
                  <a:latin typeface="+mn-lt"/>
                </a:endParaRPr>
              </a:p>
            </p:txBody>
          </p:sp>
        </mc:Choice>
        <mc:Fallback xmlns="">
          <p:sp>
            <p:nvSpPr>
              <p:cNvPr id="24" name="TextBox 23">
                <a:extLst>
                  <a:ext uri="{FF2B5EF4-FFF2-40B4-BE49-F238E27FC236}">
                    <a16:creationId xmlns:a16="http://schemas.microsoft.com/office/drawing/2014/main" id="{9ABD565E-1758-4D70-9996-8CFB8C3D7772}"/>
                  </a:ext>
                </a:extLst>
              </p:cNvPr>
              <p:cNvSpPr txBox="1">
                <a:spLocks noRot="1" noChangeAspect="1" noMove="1" noResize="1" noEditPoints="1" noAdjustHandles="1" noChangeArrowheads="1" noChangeShapeType="1" noTextEdit="1"/>
              </p:cNvSpPr>
              <p:nvPr/>
            </p:nvSpPr>
            <p:spPr>
              <a:xfrm>
                <a:off x="2257521" y="1600346"/>
                <a:ext cx="411075" cy="215444"/>
              </a:xfrm>
              <a:prstGeom prst="rect">
                <a:avLst/>
              </a:prstGeom>
              <a:blipFill>
                <a:blip r:embed="rId4"/>
                <a:stretch>
                  <a:fillRect l="-4412" r="-2941"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80B9AC3-32A9-40BC-A13A-EB0CEDF94FAB}"/>
                  </a:ext>
                </a:extLst>
              </p:cNvPr>
              <p:cNvSpPr txBox="1"/>
              <p:nvPr/>
            </p:nvSpPr>
            <p:spPr>
              <a:xfrm>
                <a:off x="1235403" y="2790471"/>
                <a:ext cx="1550563" cy="21544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𝐶</m:t>
                          </m:r>
                        </m:e>
                        <m:sub>
                          <m: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0</m:t>
                          </m:r>
                        </m:sub>
                      </m:sSub>
                      <m:sSub>
                        <m:sSubPr>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𝐶</m:t>
                          </m:r>
                        </m:e>
                        <m:sub>
                          <m: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1</m:t>
                          </m:r>
                        </m:sub>
                      </m:sSub>
                      <m:sSub>
                        <m:sSubPr>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𝐶</m:t>
                          </m:r>
                        </m:e>
                        <m:sub>
                          <m: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2</m:t>
                          </m:r>
                        </m:sub>
                      </m:sSub>
                      <m: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𝐶</m:t>
                          </m:r>
                        </m:e>
                        <m:sub>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𝑘</m:t>
                          </m:r>
                          <m: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−1</m:t>
                          </m:r>
                        </m:sub>
                      </m:sSub>
                    </m:oMath>
                  </m:oMathPara>
                </a14:m>
                <a:endParaRPr kumimoji="0" lang="en-US" sz="1400" b="0" i="0" u="none" strike="noStrike" kern="0" cap="none" spc="0" normalizeH="0" baseline="0" noProof="0" dirty="0">
                  <a:ln>
                    <a:noFill/>
                  </a:ln>
                  <a:solidFill>
                    <a:prstClr val="black"/>
                  </a:solidFill>
                  <a:effectLst/>
                  <a:uLnTx/>
                  <a:uFillTx/>
                  <a:latin typeface="+mn-lt"/>
                </a:endParaRPr>
              </a:p>
            </p:txBody>
          </p:sp>
        </mc:Choice>
        <mc:Fallback xmlns="">
          <p:sp>
            <p:nvSpPr>
              <p:cNvPr id="25" name="TextBox 24">
                <a:extLst>
                  <a:ext uri="{FF2B5EF4-FFF2-40B4-BE49-F238E27FC236}">
                    <a16:creationId xmlns:a16="http://schemas.microsoft.com/office/drawing/2014/main" id="{A80B9AC3-32A9-40BC-A13A-EB0CEDF94FAB}"/>
                  </a:ext>
                </a:extLst>
              </p:cNvPr>
              <p:cNvSpPr txBox="1">
                <a:spLocks noRot="1" noChangeAspect="1" noMove="1" noResize="1" noEditPoints="1" noAdjustHandles="1" noChangeArrowheads="1" noChangeShapeType="1" noTextEdit="1"/>
              </p:cNvSpPr>
              <p:nvPr/>
            </p:nvSpPr>
            <p:spPr>
              <a:xfrm>
                <a:off x="1235403" y="2790471"/>
                <a:ext cx="1550563" cy="215444"/>
              </a:xfrm>
              <a:prstGeom prst="rect">
                <a:avLst/>
              </a:prstGeom>
              <a:blipFill>
                <a:blip r:embed="rId5"/>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36F12C1-793C-43CF-8939-C8B33DF0A363}"/>
                  </a:ext>
                </a:extLst>
              </p:cNvPr>
              <p:cNvSpPr txBox="1"/>
              <p:nvPr/>
            </p:nvSpPr>
            <p:spPr>
              <a:xfrm>
                <a:off x="1406269" y="3957709"/>
                <a:ext cx="1157817" cy="215444"/>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𝑑</m:t>
                          </m:r>
                        </m:e>
                        <m:sub>
                          <m: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0</m:t>
                          </m:r>
                        </m:sub>
                      </m:sSub>
                      <m:sSub>
                        <m:sSubPr>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𝑑</m:t>
                          </m:r>
                        </m:e>
                        <m:sub>
                          <m: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1</m:t>
                          </m:r>
                        </m:sub>
                      </m:sSub>
                      <m: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𝑑</m:t>
                          </m:r>
                        </m:e>
                        <m:sub>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𝑁</m:t>
                          </m:r>
                          <m: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−1</m:t>
                          </m:r>
                        </m:sub>
                      </m:sSub>
                    </m:oMath>
                  </m:oMathPara>
                </a14:m>
                <a:endParaRPr kumimoji="0" lang="en-US" sz="1400" b="0" i="0" u="none" strike="noStrike" kern="0" cap="none" spc="0" normalizeH="0" baseline="0" noProof="0" dirty="0">
                  <a:ln>
                    <a:noFill/>
                  </a:ln>
                  <a:solidFill>
                    <a:prstClr val="black"/>
                  </a:solidFill>
                  <a:effectLst/>
                  <a:uLnTx/>
                  <a:uFillTx/>
                  <a:latin typeface="+mn-lt"/>
                </a:endParaRPr>
              </a:p>
            </p:txBody>
          </p:sp>
        </mc:Choice>
        <mc:Fallback xmlns="">
          <p:sp>
            <p:nvSpPr>
              <p:cNvPr id="26" name="TextBox 25">
                <a:extLst>
                  <a:ext uri="{FF2B5EF4-FFF2-40B4-BE49-F238E27FC236}">
                    <a16:creationId xmlns:a16="http://schemas.microsoft.com/office/drawing/2014/main" id="{136F12C1-793C-43CF-8939-C8B33DF0A363}"/>
                  </a:ext>
                </a:extLst>
              </p:cNvPr>
              <p:cNvSpPr txBox="1">
                <a:spLocks noRot="1" noChangeAspect="1" noMove="1" noResize="1" noEditPoints="1" noAdjustHandles="1" noChangeArrowheads="1" noChangeShapeType="1" noTextEdit="1"/>
              </p:cNvSpPr>
              <p:nvPr/>
            </p:nvSpPr>
            <p:spPr>
              <a:xfrm>
                <a:off x="1406269" y="3957709"/>
                <a:ext cx="1157817" cy="215444"/>
              </a:xfrm>
              <a:prstGeom prst="rect">
                <a:avLst/>
              </a:prstGeom>
              <a:blipFill>
                <a:blip r:embed="rId6"/>
                <a:stretch>
                  <a:fillRect l="-3158" r="-526" b="-16667"/>
                </a:stretch>
              </a:blipFill>
            </p:spPr>
            <p:txBody>
              <a:bodyPr/>
              <a:lstStyle/>
              <a:p>
                <a:r>
                  <a:rPr lang="en-US">
                    <a:noFill/>
                  </a:rPr>
                  <a:t> </a:t>
                </a:r>
              </a:p>
            </p:txBody>
          </p:sp>
        </mc:Fallback>
      </mc:AlternateContent>
      <p:graphicFrame>
        <p:nvGraphicFramePr>
          <p:cNvPr id="27" name="Object 26">
            <a:extLst>
              <a:ext uri="{FF2B5EF4-FFF2-40B4-BE49-F238E27FC236}">
                <a16:creationId xmlns:a16="http://schemas.microsoft.com/office/drawing/2014/main" id="{D1EB3EB5-717C-43AF-8444-2E7851F1CC46}"/>
              </a:ext>
            </a:extLst>
          </p:cNvPr>
          <p:cNvGraphicFramePr>
            <a:graphicFrameLocks noChangeAspect="1"/>
          </p:cNvGraphicFramePr>
          <p:nvPr/>
        </p:nvGraphicFramePr>
        <p:xfrm>
          <a:off x="1139825" y="5012258"/>
          <a:ext cx="1561136" cy="353114"/>
        </p:xfrm>
        <a:graphic>
          <a:graphicData uri="http://schemas.openxmlformats.org/presentationml/2006/ole">
            <mc:AlternateContent xmlns:mc="http://schemas.openxmlformats.org/markup-compatibility/2006">
              <mc:Choice xmlns:v="urn:schemas-microsoft-com:vml" Requires="v">
                <p:oleObj name="Equation" r:id="rId7" imgW="1016000" imgH="228600" progId="Equation.3">
                  <p:embed/>
                </p:oleObj>
              </mc:Choice>
              <mc:Fallback>
                <p:oleObj name="Equation" r:id="rId7" imgW="1016000" imgH="228600" progId="Equation.3">
                  <p:embed/>
                  <p:pic>
                    <p:nvPicPr>
                      <p:cNvPr id="27" name="Object 26">
                        <a:extLst>
                          <a:ext uri="{FF2B5EF4-FFF2-40B4-BE49-F238E27FC236}">
                            <a16:creationId xmlns:a16="http://schemas.microsoft.com/office/drawing/2014/main" id="{D1EB3EB5-717C-43AF-8444-2E7851F1CC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9825" y="5012258"/>
                        <a:ext cx="1561136" cy="353114"/>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35A00296-CDAC-48B6-82ED-CEF4B2B54BD2}"/>
                  </a:ext>
                </a:extLst>
              </p:cNvPr>
              <p:cNvSpPr/>
              <p:nvPr/>
            </p:nvSpPr>
            <p:spPr>
              <a:xfrm>
                <a:off x="1888548" y="6285646"/>
                <a:ext cx="1780937" cy="37747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1400" b="0" i="1" u="none" strike="noStrike" kern="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𝑏</m:t>
                    </m:r>
                    <m:d>
                      <m:dPr>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GB" sz="1400" b="0" i="1" u="none" strike="noStrike" kern="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0</m:t>
                        </m:r>
                      </m:e>
                    </m:d>
                    <m:r>
                      <a:rPr kumimoji="0" lang="en-GB" sz="1400" b="0" i="1" u="none" strike="noStrike" kern="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 …, </m:t>
                    </m:r>
                    <m:r>
                      <a:rPr kumimoji="0" lang="en-GB" sz="1400" b="0" i="1" u="none" strike="noStrike" kern="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𝑏</m:t>
                    </m:r>
                    <m:r>
                      <a:rPr kumimoji="0" lang="en-GB" sz="1400" b="0" i="1" u="none" strike="noStrike" kern="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sSubSupPr>
                      <m:e>
                        <m:r>
                          <a:rPr kumimoji="0" lang="en-GB" sz="1400" b="0" i="1" u="none" strike="noStrike" kern="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𝑀</m:t>
                        </m:r>
                      </m:e>
                      <m:sub>
                        <m:r>
                          <m:rPr>
                            <m:nor/>
                          </m:rPr>
                          <a:rPr kumimoji="0" lang="en-GB" sz="1400" b="0" i="0" u="none" strike="noStrike" kern="0" cap="none" spc="0" normalizeH="0" baseline="0" noProof="0" smtClean="0">
                            <a:ln>
                              <a:noFill/>
                            </a:ln>
                            <a:solidFill>
                              <a:prstClr val="black"/>
                            </a:solidFill>
                            <a:effectLst/>
                            <a:uLnTx/>
                            <a:uFillTx/>
                            <a:latin typeface="+mn-lt"/>
                            <a:ea typeface="Times New Roman" panose="02020603050405020304" pitchFamily="18" charset="0"/>
                            <a:cs typeface="Times New Roman" panose="02020603050405020304" pitchFamily="18" charset="0"/>
                          </a:rPr>
                          <m:t>bit</m:t>
                        </m:r>
                      </m:sub>
                      <m:sup/>
                    </m:sSubSup>
                    <m:r>
                      <a:rPr kumimoji="0" lang="en-GB" sz="1400" b="0" i="1" u="none" strike="noStrike" kern="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oMath>
                </a14:m>
                <a:r>
                  <a:rPr kumimoji="0" lang="en-GB" sz="1400" b="0" i="0" u="none" strike="noStrike" kern="0" cap="none" spc="0" normalizeH="0" baseline="0" noProof="0" dirty="0">
                    <a:ln>
                      <a:noFill/>
                    </a:ln>
                    <a:solidFill>
                      <a:prstClr val="black"/>
                    </a:solidFill>
                    <a:effectLst/>
                    <a:uLnTx/>
                    <a:uFillTx/>
                    <a:latin typeface="+mn-lt"/>
                    <a:ea typeface="Times New Roman" panose="02020603050405020304" pitchFamily="18" charset="0"/>
                  </a:rPr>
                  <a:t>,</a:t>
                </a:r>
                <a:endParaRPr kumimoji="0" lang="en-US" sz="1400" b="0" i="0" u="none" strike="noStrike" kern="0" cap="none" spc="0" normalizeH="0" baseline="0" noProof="0" dirty="0">
                  <a:ln>
                    <a:noFill/>
                  </a:ln>
                  <a:solidFill>
                    <a:prstClr val="black"/>
                  </a:solidFill>
                  <a:effectLst/>
                  <a:uLnTx/>
                  <a:uFillTx/>
                  <a:latin typeface="+mn-lt"/>
                </a:endParaRPr>
              </a:p>
            </p:txBody>
          </p:sp>
        </mc:Choice>
        <mc:Fallback xmlns="">
          <p:sp>
            <p:nvSpPr>
              <p:cNvPr id="28" name="Rectangle 27">
                <a:extLst>
                  <a:ext uri="{FF2B5EF4-FFF2-40B4-BE49-F238E27FC236}">
                    <a16:creationId xmlns:a16="http://schemas.microsoft.com/office/drawing/2014/main" id="{35A00296-CDAC-48B6-82ED-CEF4B2B54BD2}"/>
                  </a:ext>
                </a:extLst>
              </p:cNvPr>
              <p:cNvSpPr>
                <a:spLocks noRot="1" noChangeAspect="1" noMove="1" noResize="1" noEditPoints="1" noAdjustHandles="1" noChangeArrowheads="1" noChangeShapeType="1" noTextEdit="1"/>
              </p:cNvSpPr>
              <p:nvPr/>
            </p:nvSpPr>
            <p:spPr>
              <a:xfrm>
                <a:off x="1888548" y="6285646"/>
                <a:ext cx="1780937" cy="377476"/>
              </a:xfrm>
              <a:prstGeom prst="rect">
                <a:avLst/>
              </a:prstGeom>
              <a:blipFill>
                <a:blip r:embed="rId9"/>
                <a:stretch>
                  <a:fillRect b="-80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26E4144-7F66-49EC-B6D7-91A58B2AEE7D}"/>
                  </a:ext>
                </a:extLst>
              </p:cNvPr>
              <p:cNvSpPr/>
              <p:nvPr/>
            </p:nvSpPr>
            <p:spPr>
              <a:xfrm>
                <a:off x="6647872" y="274651"/>
                <a:ext cx="1795235" cy="41472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dPr>
                        <m:e>
                          <m:acc>
                            <m:accPr>
                              <m:chr m:val="̃"/>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accPr>
                            <m:e>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𝑏</m:t>
                              </m:r>
                            </m:e>
                          </m:acc>
                          <m:d>
                            <m:dPr>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0</m:t>
                              </m:r>
                            </m:e>
                          </m:d>
                          <m: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 …, </m:t>
                          </m:r>
                          <m:acc>
                            <m:accPr>
                              <m:chr m:val="̃"/>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accPr>
                            <m:e>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𝑏</m:t>
                              </m:r>
                            </m:e>
                          </m:acc>
                          <m: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m:t>
                          </m:r>
                          <m:sSubSup>
                            <m:sSubSupPr>
                              <m:ctrlP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ctrlPr>
                            </m:sSubSupPr>
                            <m:e>
                              <m:r>
                                <a:rPr kumimoji="0" lang="en-US" sz="1400" b="0" i="1" u="none" strike="noStrike" kern="0" cap="none" spc="0" normalizeH="0" baseline="0" noProof="0" smtClean="0">
                                  <a:ln>
                                    <a:noFill/>
                                  </a:ln>
                                  <a:solidFill>
                                    <a:prstClr val="black"/>
                                  </a:solidFill>
                                  <a:effectLst/>
                                  <a:uLnTx/>
                                  <a:uFillTx/>
                                  <a:latin typeface="Cambria Math" panose="02040503050406030204" pitchFamily="18" charset="0"/>
                                </a:rPr>
                                <m:t>𝑀</m:t>
                              </m:r>
                            </m:e>
                            <m:sub>
                              <m:r>
                                <m:rPr>
                                  <m:nor/>
                                </m:rPr>
                                <a:rPr kumimoji="0" lang="en-US" sz="1400" b="0" i="1" u="none" strike="noStrike" kern="0" cap="none" spc="0" normalizeH="0" baseline="0" noProof="0" smtClean="0">
                                  <a:ln>
                                    <a:noFill/>
                                  </a:ln>
                                  <a:solidFill>
                                    <a:prstClr val="black"/>
                                  </a:solidFill>
                                  <a:effectLst/>
                                  <a:uLnTx/>
                                  <a:uFillTx/>
                                  <a:latin typeface="+mn-lt"/>
                                </a:rPr>
                                <m:t>bit</m:t>
                              </m:r>
                            </m:sub>
                            <m:sup/>
                          </m:sSubSup>
                          <m:r>
                            <a:rPr kumimoji="0" lang="en-US" sz="1400" b="0" i="0" u="none" strike="noStrike" kern="0" cap="none" spc="0" normalizeH="0" baseline="0" noProof="0" smtClean="0">
                              <a:ln>
                                <a:noFill/>
                              </a:ln>
                              <a:solidFill>
                                <a:prstClr val="black"/>
                              </a:solidFill>
                              <a:effectLst/>
                              <a:uLnTx/>
                              <a:uFillTx/>
                              <a:latin typeface="Cambria Math" panose="02040503050406030204" pitchFamily="18" charset="0"/>
                            </a:rPr>
                            <m:t>−1</m:t>
                          </m:r>
                        </m:e>
                      </m:d>
                    </m:oMath>
                  </m:oMathPara>
                </a14:m>
                <a:endParaRPr kumimoji="0" lang="en-US" sz="1400" b="0" i="0" u="none" strike="noStrike" kern="0" cap="none" spc="0" normalizeH="0" baseline="0" noProof="0" dirty="0">
                  <a:ln>
                    <a:noFill/>
                  </a:ln>
                  <a:solidFill>
                    <a:prstClr val="black"/>
                  </a:solidFill>
                  <a:effectLst/>
                  <a:uLnTx/>
                  <a:uFillTx/>
                  <a:latin typeface="+mn-lt"/>
                </a:endParaRPr>
              </a:p>
            </p:txBody>
          </p:sp>
        </mc:Choice>
        <mc:Fallback xmlns="">
          <p:sp>
            <p:nvSpPr>
              <p:cNvPr id="29" name="Rectangle 28">
                <a:extLst>
                  <a:ext uri="{FF2B5EF4-FFF2-40B4-BE49-F238E27FC236}">
                    <a16:creationId xmlns:a16="http://schemas.microsoft.com/office/drawing/2014/main" id="{326E4144-7F66-49EC-B6D7-91A58B2AEE7D}"/>
                  </a:ext>
                </a:extLst>
              </p:cNvPr>
              <p:cNvSpPr>
                <a:spLocks noRot="1" noChangeAspect="1" noMove="1" noResize="1" noEditPoints="1" noAdjustHandles="1" noChangeArrowheads="1" noChangeShapeType="1" noTextEdit="1"/>
              </p:cNvSpPr>
              <p:nvPr/>
            </p:nvSpPr>
            <p:spPr>
              <a:xfrm>
                <a:off x="6647872" y="274651"/>
                <a:ext cx="1795235" cy="414729"/>
              </a:xfrm>
              <a:prstGeom prst="rect">
                <a:avLst/>
              </a:prstGeom>
              <a:blipFill>
                <a:blip r:embed="rId10"/>
                <a:stretch>
                  <a:fillRect t="-161765" r="-36735" b="-2441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642385B-5C5B-4565-828D-5516FD5A50FE}"/>
                  </a:ext>
                </a:extLst>
              </p:cNvPr>
              <p:cNvSpPr/>
              <p:nvPr/>
            </p:nvSpPr>
            <p:spPr>
              <a:xfrm>
                <a:off x="7631472" y="1558152"/>
                <a:ext cx="2564485" cy="43665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1800" b="0" i="1" u="none" strike="noStrike" kern="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𝑑</m:t>
                    </m:r>
                    <m:d>
                      <m:d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GB" sz="1800" b="0" i="1" u="none" strike="noStrike" kern="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0</m:t>
                        </m:r>
                      </m:e>
                    </m:d>
                    <m:r>
                      <a:rPr kumimoji="0" lang="en-GB" sz="1800" b="0" i="1" u="none" strike="noStrike" kern="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en-GB" sz="1800" b="0" i="1" u="none" strike="noStrike" kern="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𝑑</m:t>
                    </m:r>
                    <m:r>
                      <a:rPr kumimoji="0" lang="en-GB" sz="1800" b="0" i="1" u="none" strike="noStrike" kern="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GB" sz="1800" b="0" i="1" u="none" strike="noStrike" kern="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𝑀</m:t>
                        </m:r>
                      </m:e>
                      <m:sub>
                        <m:r>
                          <m:rPr>
                            <m:nor/>
                          </m:rPr>
                          <a:rPr kumimoji="0" lang="en-GB" sz="1800" b="0" i="0" u="none" strike="noStrike" kern="0" cap="none" spc="0" normalizeH="0" baseline="0" noProof="0" smtClean="0">
                            <a:ln>
                              <a:noFill/>
                            </a:ln>
                            <a:solidFill>
                              <a:prstClr val="black"/>
                            </a:solidFill>
                            <a:effectLst/>
                            <a:uLnTx/>
                            <a:uFillTx/>
                            <a:latin typeface="+mn-lt"/>
                            <a:ea typeface="Times New Roman" panose="02020603050405020304" pitchFamily="18" charset="0"/>
                            <a:cs typeface="Times New Roman" panose="02020603050405020304" pitchFamily="18" charset="0"/>
                          </a:rPr>
                          <m:t>symb</m:t>
                        </m:r>
                      </m:sub>
                    </m:sSub>
                    <m:r>
                      <a:rPr kumimoji="0" lang="en-GB" sz="1800" b="0" i="1" u="none" strike="noStrike" kern="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oMath>
                </a14:m>
                <a:r>
                  <a:rPr kumimoji="0" lang="en-GB" sz="1800" b="0" i="0" u="none" strike="noStrike" kern="0" cap="none" spc="0" normalizeH="0" baseline="0" noProof="0" dirty="0">
                    <a:ln>
                      <a:noFill/>
                    </a:ln>
                    <a:solidFill>
                      <a:prstClr val="black"/>
                    </a:solidFill>
                    <a:effectLst/>
                    <a:uLnTx/>
                    <a:uFillTx/>
                    <a:latin typeface="+mn-lt"/>
                    <a:ea typeface="Times New Roman" panose="02020603050405020304" pitchFamily="18" charset="0"/>
                  </a:rPr>
                  <a:t> </a:t>
                </a:r>
                <a:endParaRPr kumimoji="0" lang="en-US" sz="1800" b="0" i="0" u="none" strike="noStrike" kern="0" cap="none" spc="0" normalizeH="0" baseline="0" noProof="0" dirty="0">
                  <a:ln>
                    <a:noFill/>
                  </a:ln>
                  <a:solidFill>
                    <a:prstClr val="black"/>
                  </a:solidFill>
                  <a:effectLst/>
                  <a:uLnTx/>
                  <a:uFillTx/>
                  <a:latin typeface="+mn-lt"/>
                </a:endParaRPr>
              </a:p>
            </p:txBody>
          </p:sp>
        </mc:Choice>
        <mc:Fallback xmlns="">
          <p:sp>
            <p:nvSpPr>
              <p:cNvPr id="30" name="Rectangle 29">
                <a:extLst>
                  <a:ext uri="{FF2B5EF4-FFF2-40B4-BE49-F238E27FC236}">
                    <a16:creationId xmlns:a16="http://schemas.microsoft.com/office/drawing/2014/main" id="{4642385B-5C5B-4565-828D-5516FD5A50FE}"/>
                  </a:ext>
                </a:extLst>
              </p:cNvPr>
              <p:cNvSpPr>
                <a:spLocks noRot="1" noChangeAspect="1" noMove="1" noResize="1" noEditPoints="1" noAdjustHandles="1" noChangeArrowheads="1" noChangeShapeType="1" noTextEdit="1"/>
              </p:cNvSpPr>
              <p:nvPr/>
            </p:nvSpPr>
            <p:spPr>
              <a:xfrm>
                <a:off x="7631472" y="1558152"/>
                <a:ext cx="2564485" cy="436658"/>
              </a:xfrm>
              <a:prstGeom prst="rect">
                <a:avLst/>
              </a:prstGeom>
              <a:blipFill>
                <a:blip r:embed="rId11"/>
                <a:stretch>
                  <a:fillRect b="-15493"/>
                </a:stretch>
              </a:blipFill>
            </p:spPr>
            <p:txBody>
              <a:bodyPr/>
              <a:lstStyle/>
              <a:p>
                <a:r>
                  <a:rPr lang="en-US">
                    <a:noFill/>
                  </a:rPr>
                  <a:t> </a:t>
                </a:r>
              </a:p>
            </p:txBody>
          </p:sp>
        </mc:Fallback>
      </mc:AlternateContent>
    </p:spTree>
    <p:extLst>
      <p:ext uri="{BB962C8B-B14F-4D97-AF65-F5344CB8AC3E}">
        <p14:creationId xmlns:p14="http://schemas.microsoft.com/office/powerpoint/2010/main" val="41228419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70576E-25E7-4A4E-808D-FFCADB97487D}"/>
              </a:ext>
            </a:extLst>
          </p:cNvPr>
          <p:cNvSpPr>
            <a:spLocks noGrp="1"/>
          </p:cNvSpPr>
          <p:nvPr>
            <p:ph type="dt" sz="half" idx="10"/>
          </p:nvPr>
        </p:nvSpPr>
        <p:spPr/>
        <p:txBody>
          <a:bodyPr/>
          <a:lstStyle/>
          <a:p>
            <a:pPr>
              <a:defRPr/>
            </a:pPr>
            <a:fld id="{0672F4A8-AE1A-42F6-B16F-3E0FA5AC7ABD}" type="datetime1">
              <a:rPr lang="en-US" smtClean="0"/>
              <a:t>6/27/2025</a:t>
            </a:fld>
            <a:endParaRPr lang="en-US"/>
          </a:p>
        </p:txBody>
      </p:sp>
      <p:sp>
        <p:nvSpPr>
          <p:cNvPr id="3" name="Slide Number Placeholder 2">
            <a:extLst>
              <a:ext uri="{FF2B5EF4-FFF2-40B4-BE49-F238E27FC236}">
                <a16:creationId xmlns:a16="http://schemas.microsoft.com/office/drawing/2014/main" id="{EE57E1A4-709F-4700-A36C-C83CC34B77C2}"/>
              </a:ext>
            </a:extLst>
          </p:cNvPr>
          <p:cNvSpPr>
            <a:spLocks noGrp="1"/>
          </p:cNvSpPr>
          <p:nvPr>
            <p:ph type="sldNum" sz="quarter" idx="12"/>
          </p:nvPr>
        </p:nvSpPr>
        <p:spPr/>
        <p:txBody>
          <a:bodyPr/>
          <a:lstStyle/>
          <a:p>
            <a:pPr>
              <a:defRPr/>
            </a:pPr>
            <a:fld id="{BB27EB77-DDE9-4D96-9E8B-AC52377EC35C}" type="slidenum">
              <a:rPr lang="en-US" smtClean="0"/>
              <a:pPr>
                <a:defRPr/>
              </a:pPr>
              <a:t>43</a:t>
            </a:fld>
            <a:endParaRPr lang="en-US"/>
          </a:p>
        </p:txBody>
      </p:sp>
      <p:cxnSp>
        <p:nvCxnSpPr>
          <p:cNvPr id="4" name="Straight Arrow Connector 3">
            <a:extLst>
              <a:ext uri="{FF2B5EF4-FFF2-40B4-BE49-F238E27FC236}">
                <a16:creationId xmlns:a16="http://schemas.microsoft.com/office/drawing/2014/main" id="{2200C681-BD6D-4C2E-978C-E90718D51BBD}"/>
              </a:ext>
            </a:extLst>
          </p:cNvPr>
          <p:cNvCxnSpPr>
            <a:cxnSpLocks/>
            <a:endCxn id="16" idx="1"/>
          </p:cNvCxnSpPr>
          <p:nvPr/>
        </p:nvCxnSpPr>
        <p:spPr>
          <a:xfrm flipV="1">
            <a:off x="3450956" y="4805265"/>
            <a:ext cx="450796" cy="9330"/>
          </a:xfrm>
          <a:prstGeom prst="straightConnector1">
            <a:avLst/>
          </a:prstGeom>
          <a:noFill/>
          <a:ln w="6350" cap="flat" cmpd="sng" algn="ctr">
            <a:solidFill>
              <a:sysClr val="windowText" lastClr="000000">
                <a:lumMod val="95000"/>
                <a:lumOff val="5000"/>
              </a:sysClr>
            </a:solidFill>
            <a:prstDash val="solid"/>
            <a:miter lim="800000"/>
            <a:tailEnd type="triangle"/>
          </a:ln>
          <a:effectLst/>
        </p:spPr>
      </p:cxnSp>
      <p:cxnSp>
        <p:nvCxnSpPr>
          <p:cNvPr id="5" name="Straight Arrow Connector 4">
            <a:extLst>
              <a:ext uri="{FF2B5EF4-FFF2-40B4-BE49-F238E27FC236}">
                <a16:creationId xmlns:a16="http://schemas.microsoft.com/office/drawing/2014/main" id="{93124779-D7AC-47A7-BCE9-580315EC0ED1}"/>
              </a:ext>
            </a:extLst>
          </p:cNvPr>
          <p:cNvCxnSpPr>
            <a:cxnSpLocks/>
          </p:cNvCxnSpPr>
          <p:nvPr/>
        </p:nvCxnSpPr>
        <p:spPr>
          <a:xfrm>
            <a:off x="10368646" y="4631094"/>
            <a:ext cx="329679" cy="0"/>
          </a:xfrm>
          <a:prstGeom prst="straightConnector1">
            <a:avLst/>
          </a:prstGeom>
          <a:noFill/>
          <a:ln w="6350" cap="flat" cmpd="sng" algn="ctr">
            <a:solidFill>
              <a:sysClr val="windowText" lastClr="000000">
                <a:lumMod val="95000"/>
                <a:lumOff val="5000"/>
              </a:sysClr>
            </a:solidFill>
            <a:prstDash val="solid"/>
            <a:miter lim="800000"/>
            <a:tailEnd type="triangle"/>
          </a:ln>
          <a:effectLst/>
        </p:spPr>
      </p:cxnSp>
      <p:cxnSp>
        <p:nvCxnSpPr>
          <p:cNvPr id="6" name="Straight Arrow Connector 5">
            <a:extLst>
              <a:ext uri="{FF2B5EF4-FFF2-40B4-BE49-F238E27FC236}">
                <a16:creationId xmlns:a16="http://schemas.microsoft.com/office/drawing/2014/main" id="{66D73E2B-094E-4827-936F-F9A3198280D3}"/>
              </a:ext>
            </a:extLst>
          </p:cNvPr>
          <p:cNvCxnSpPr>
            <a:cxnSpLocks/>
          </p:cNvCxnSpPr>
          <p:nvPr/>
        </p:nvCxnSpPr>
        <p:spPr>
          <a:xfrm>
            <a:off x="8729564" y="4478691"/>
            <a:ext cx="609601" cy="0"/>
          </a:xfrm>
          <a:prstGeom prst="straightConnector1">
            <a:avLst/>
          </a:prstGeom>
          <a:noFill/>
          <a:ln w="6350" cap="flat" cmpd="sng" algn="ctr">
            <a:solidFill>
              <a:sysClr val="windowText" lastClr="000000">
                <a:lumMod val="95000"/>
                <a:lumOff val="5000"/>
              </a:sysClr>
            </a:solidFill>
            <a:prstDash val="solid"/>
            <a:miter lim="800000"/>
            <a:tailEnd type="triangle"/>
          </a:ln>
          <a:effectLst/>
        </p:spPr>
      </p:cxnSp>
      <p:cxnSp>
        <p:nvCxnSpPr>
          <p:cNvPr id="7" name="Straight Arrow Connector 6">
            <a:extLst>
              <a:ext uri="{FF2B5EF4-FFF2-40B4-BE49-F238E27FC236}">
                <a16:creationId xmlns:a16="http://schemas.microsoft.com/office/drawing/2014/main" id="{07787A4F-0E18-4EDE-A842-7FF010829BB7}"/>
              </a:ext>
            </a:extLst>
          </p:cNvPr>
          <p:cNvCxnSpPr>
            <a:cxnSpLocks/>
          </p:cNvCxnSpPr>
          <p:nvPr/>
        </p:nvCxnSpPr>
        <p:spPr>
          <a:xfrm>
            <a:off x="8729563" y="4914122"/>
            <a:ext cx="609601" cy="0"/>
          </a:xfrm>
          <a:prstGeom prst="straightConnector1">
            <a:avLst/>
          </a:prstGeom>
          <a:noFill/>
          <a:ln w="6350" cap="flat" cmpd="sng" algn="ctr">
            <a:solidFill>
              <a:sysClr val="windowText" lastClr="000000">
                <a:lumMod val="95000"/>
                <a:lumOff val="5000"/>
              </a:sysClr>
            </a:solidFill>
            <a:prstDash val="solid"/>
            <a:miter lim="800000"/>
            <a:tailEnd type="triangle"/>
          </a:ln>
          <a:effectLst/>
        </p:spPr>
      </p:cxnSp>
      <p:sp>
        <p:nvSpPr>
          <p:cNvPr id="8" name="Rectangle 7">
            <a:extLst>
              <a:ext uri="{FF2B5EF4-FFF2-40B4-BE49-F238E27FC236}">
                <a16:creationId xmlns:a16="http://schemas.microsoft.com/office/drawing/2014/main" id="{7A20D57D-81E2-4B55-9A11-CD11A9DFDBBD}"/>
              </a:ext>
            </a:extLst>
          </p:cNvPr>
          <p:cNvSpPr/>
          <p:nvPr/>
        </p:nvSpPr>
        <p:spPr>
          <a:xfrm>
            <a:off x="375557" y="1707502"/>
            <a:ext cx="1408922" cy="690466"/>
          </a:xfrm>
          <a:prstGeom prst="rect">
            <a:avLst/>
          </a:prstGeom>
          <a:solidFill>
            <a:srgbClr val="33CC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mn-lt"/>
                <a:cs typeface="Arial" panose="020B0604020202020204" pitchFamily="34" charset="0"/>
              </a:rPr>
              <a:t>Transport block (TB)</a:t>
            </a:r>
          </a:p>
        </p:txBody>
      </p:sp>
      <p:sp>
        <p:nvSpPr>
          <p:cNvPr id="9" name="Rectangle 8">
            <a:extLst>
              <a:ext uri="{FF2B5EF4-FFF2-40B4-BE49-F238E27FC236}">
                <a16:creationId xmlns:a16="http://schemas.microsoft.com/office/drawing/2014/main" id="{94D249C0-81D4-455B-8BB6-3508261090B5}"/>
              </a:ext>
            </a:extLst>
          </p:cNvPr>
          <p:cNvSpPr/>
          <p:nvPr/>
        </p:nvSpPr>
        <p:spPr>
          <a:xfrm>
            <a:off x="2264228" y="1707502"/>
            <a:ext cx="1408922" cy="690466"/>
          </a:xfrm>
          <a:prstGeom prst="rect">
            <a:avLst/>
          </a:prstGeom>
          <a:solidFill>
            <a:srgbClr val="33CC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mn-lt"/>
                <a:cs typeface="Arial" panose="020B0604020202020204" pitchFamily="34" charset="0"/>
              </a:rPr>
              <a:t>TB CRC</a:t>
            </a:r>
          </a:p>
        </p:txBody>
      </p:sp>
      <p:sp>
        <p:nvSpPr>
          <p:cNvPr id="10" name="Rectangle 9">
            <a:extLst>
              <a:ext uri="{FF2B5EF4-FFF2-40B4-BE49-F238E27FC236}">
                <a16:creationId xmlns:a16="http://schemas.microsoft.com/office/drawing/2014/main" id="{AF0CDB35-0E5B-448A-A3B3-94D1D5F0209C}"/>
              </a:ext>
            </a:extLst>
          </p:cNvPr>
          <p:cNvSpPr/>
          <p:nvPr/>
        </p:nvSpPr>
        <p:spPr>
          <a:xfrm>
            <a:off x="4152900" y="1707502"/>
            <a:ext cx="1408922" cy="690466"/>
          </a:xfrm>
          <a:prstGeom prst="rect">
            <a:avLst/>
          </a:prstGeom>
          <a:solidFill>
            <a:srgbClr val="33CC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mn-lt"/>
                <a:cs typeface="Arial" panose="020B0604020202020204" pitchFamily="34" charset="0"/>
              </a:rPr>
              <a:t>LDPC base graph</a:t>
            </a:r>
          </a:p>
        </p:txBody>
      </p:sp>
      <p:sp>
        <p:nvSpPr>
          <p:cNvPr id="11" name="Rectangle 10">
            <a:extLst>
              <a:ext uri="{FF2B5EF4-FFF2-40B4-BE49-F238E27FC236}">
                <a16:creationId xmlns:a16="http://schemas.microsoft.com/office/drawing/2014/main" id="{0375337F-92C1-469C-B907-798717345238}"/>
              </a:ext>
            </a:extLst>
          </p:cNvPr>
          <p:cNvSpPr/>
          <p:nvPr/>
        </p:nvSpPr>
        <p:spPr>
          <a:xfrm>
            <a:off x="6096000" y="1707502"/>
            <a:ext cx="1408922" cy="690466"/>
          </a:xfrm>
          <a:prstGeom prst="rect">
            <a:avLst/>
          </a:prstGeom>
          <a:solidFill>
            <a:srgbClr val="33CC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mn-lt"/>
                <a:cs typeface="Arial" panose="020B0604020202020204" pitchFamily="34" charset="0"/>
              </a:rPr>
              <a:t>Code Block</a:t>
            </a:r>
          </a:p>
        </p:txBody>
      </p:sp>
      <p:sp>
        <p:nvSpPr>
          <p:cNvPr id="12" name="Rectangle 11">
            <a:extLst>
              <a:ext uri="{FF2B5EF4-FFF2-40B4-BE49-F238E27FC236}">
                <a16:creationId xmlns:a16="http://schemas.microsoft.com/office/drawing/2014/main" id="{11BBCB05-4483-49D7-99B4-E2C499A6902A}"/>
              </a:ext>
            </a:extLst>
          </p:cNvPr>
          <p:cNvSpPr/>
          <p:nvPr/>
        </p:nvSpPr>
        <p:spPr>
          <a:xfrm>
            <a:off x="7930243" y="1707502"/>
            <a:ext cx="1408922" cy="690466"/>
          </a:xfrm>
          <a:prstGeom prst="rect">
            <a:avLst/>
          </a:prstGeom>
          <a:solidFill>
            <a:srgbClr val="33CC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mn-lt"/>
                <a:cs typeface="Arial" panose="020B0604020202020204" pitchFamily="34" charset="0"/>
              </a:rPr>
              <a:t>LDPC coding</a:t>
            </a:r>
          </a:p>
        </p:txBody>
      </p:sp>
      <p:sp>
        <p:nvSpPr>
          <p:cNvPr id="13" name="Rectangle 12">
            <a:extLst>
              <a:ext uri="{FF2B5EF4-FFF2-40B4-BE49-F238E27FC236}">
                <a16:creationId xmlns:a16="http://schemas.microsoft.com/office/drawing/2014/main" id="{0C55D6E2-8798-4831-970B-EBB7D25FED99}"/>
              </a:ext>
            </a:extLst>
          </p:cNvPr>
          <p:cNvSpPr/>
          <p:nvPr/>
        </p:nvSpPr>
        <p:spPr>
          <a:xfrm>
            <a:off x="9764486" y="1707502"/>
            <a:ext cx="1408922" cy="690466"/>
          </a:xfrm>
          <a:prstGeom prst="rect">
            <a:avLst/>
          </a:prstGeom>
          <a:solidFill>
            <a:srgbClr val="33CC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mn-lt"/>
                <a:cs typeface="Arial" panose="020B0604020202020204" pitchFamily="34" charset="0"/>
              </a:rPr>
              <a:t>Rate Matching</a:t>
            </a:r>
          </a:p>
        </p:txBody>
      </p:sp>
      <p:sp>
        <p:nvSpPr>
          <p:cNvPr id="14" name="Rectangle 13">
            <a:extLst>
              <a:ext uri="{FF2B5EF4-FFF2-40B4-BE49-F238E27FC236}">
                <a16:creationId xmlns:a16="http://schemas.microsoft.com/office/drawing/2014/main" id="{2085DD6B-37FF-4AFC-B97E-52C83D318EE9}"/>
              </a:ext>
            </a:extLst>
          </p:cNvPr>
          <p:cNvSpPr/>
          <p:nvPr/>
        </p:nvSpPr>
        <p:spPr>
          <a:xfrm>
            <a:off x="375557" y="4460032"/>
            <a:ext cx="1408922" cy="690466"/>
          </a:xfrm>
          <a:prstGeom prst="rect">
            <a:avLst/>
          </a:prstGeom>
          <a:solidFill>
            <a:srgbClr val="33CC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mn-lt"/>
                <a:cs typeface="Arial" panose="020B0604020202020204" pitchFamily="34" charset="0"/>
              </a:rPr>
              <a:t>Code Block Concatenation</a:t>
            </a:r>
          </a:p>
        </p:txBody>
      </p:sp>
      <p:sp>
        <p:nvSpPr>
          <p:cNvPr id="15" name="Rectangle 14">
            <a:extLst>
              <a:ext uri="{FF2B5EF4-FFF2-40B4-BE49-F238E27FC236}">
                <a16:creationId xmlns:a16="http://schemas.microsoft.com/office/drawing/2014/main" id="{BD614492-1F2B-46BC-9458-CABD817C6AB0}"/>
              </a:ext>
            </a:extLst>
          </p:cNvPr>
          <p:cNvSpPr/>
          <p:nvPr/>
        </p:nvSpPr>
        <p:spPr>
          <a:xfrm>
            <a:off x="2172478" y="4426982"/>
            <a:ext cx="1408922" cy="690466"/>
          </a:xfrm>
          <a:prstGeom prst="rect">
            <a:avLst/>
          </a:prstGeom>
          <a:solidFill>
            <a:srgbClr val="33CC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mn-lt"/>
                <a:cs typeface="Arial" panose="020B0604020202020204" pitchFamily="34" charset="0"/>
              </a:rPr>
              <a:t>Scrambling</a:t>
            </a:r>
          </a:p>
        </p:txBody>
      </p:sp>
      <p:sp>
        <p:nvSpPr>
          <p:cNvPr id="16" name="Rectangle 15">
            <a:extLst>
              <a:ext uri="{FF2B5EF4-FFF2-40B4-BE49-F238E27FC236}">
                <a16:creationId xmlns:a16="http://schemas.microsoft.com/office/drawing/2014/main" id="{C3563BAC-6492-4BB2-9D47-1D05F92887C4}"/>
              </a:ext>
            </a:extLst>
          </p:cNvPr>
          <p:cNvSpPr/>
          <p:nvPr/>
        </p:nvSpPr>
        <p:spPr>
          <a:xfrm>
            <a:off x="3901752" y="4460032"/>
            <a:ext cx="1408922" cy="690466"/>
          </a:xfrm>
          <a:prstGeom prst="rect">
            <a:avLst/>
          </a:prstGeom>
          <a:solidFill>
            <a:srgbClr val="33CC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mn-lt"/>
                <a:cs typeface="Arial" panose="020B0604020202020204" pitchFamily="34" charset="0"/>
              </a:rPr>
              <a:t>Modulation</a:t>
            </a:r>
          </a:p>
        </p:txBody>
      </p:sp>
      <p:sp>
        <p:nvSpPr>
          <p:cNvPr id="17" name="Rectangle 16">
            <a:extLst>
              <a:ext uri="{FF2B5EF4-FFF2-40B4-BE49-F238E27FC236}">
                <a16:creationId xmlns:a16="http://schemas.microsoft.com/office/drawing/2014/main" id="{53A21986-27EB-4EBF-A474-28C0D38875AD}"/>
              </a:ext>
            </a:extLst>
          </p:cNvPr>
          <p:cNvSpPr/>
          <p:nvPr/>
        </p:nvSpPr>
        <p:spPr>
          <a:xfrm>
            <a:off x="5561822" y="4460032"/>
            <a:ext cx="1408922" cy="690466"/>
          </a:xfrm>
          <a:prstGeom prst="rect">
            <a:avLst/>
          </a:prstGeom>
          <a:solidFill>
            <a:srgbClr val="33CC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mn-lt"/>
                <a:cs typeface="Arial" panose="020B0604020202020204" pitchFamily="34" charset="0"/>
              </a:rPr>
              <a:t>Layer Mapping</a:t>
            </a:r>
          </a:p>
        </p:txBody>
      </p:sp>
      <p:sp>
        <p:nvSpPr>
          <p:cNvPr id="18" name="Rectangle 17">
            <a:extLst>
              <a:ext uri="{FF2B5EF4-FFF2-40B4-BE49-F238E27FC236}">
                <a16:creationId xmlns:a16="http://schemas.microsoft.com/office/drawing/2014/main" id="{05300735-784F-4C16-B102-ED735A4DCF71}"/>
              </a:ext>
            </a:extLst>
          </p:cNvPr>
          <p:cNvSpPr/>
          <p:nvPr/>
        </p:nvSpPr>
        <p:spPr>
          <a:xfrm>
            <a:off x="7580345" y="3940628"/>
            <a:ext cx="1408922" cy="690466"/>
          </a:xfrm>
          <a:prstGeom prst="rect">
            <a:avLst/>
          </a:prstGeom>
          <a:solidFill>
            <a:srgbClr val="023E82"/>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mn-lt"/>
                <a:cs typeface="Arial" panose="020B0604020202020204" pitchFamily="34" charset="0"/>
              </a:rPr>
              <a:t>Antenna Port</a:t>
            </a:r>
          </a:p>
        </p:txBody>
      </p:sp>
      <p:sp>
        <p:nvSpPr>
          <p:cNvPr id="19" name="Rectangle 18">
            <a:extLst>
              <a:ext uri="{FF2B5EF4-FFF2-40B4-BE49-F238E27FC236}">
                <a16:creationId xmlns:a16="http://schemas.microsoft.com/office/drawing/2014/main" id="{69B0B9F0-5D38-4DF9-AEB3-4D1F058308C7}"/>
              </a:ext>
            </a:extLst>
          </p:cNvPr>
          <p:cNvSpPr/>
          <p:nvPr/>
        </p:nvSpPr>
        <p:spPr>
          <a:xfrm>
            <a:off x="7580345" y="4814595"/>
            <a:ext cx="1408922" cy="690466"/>
          </a:xfrm>
          <a:prstGeom prst="rect">
            <a:avLst/>
          </a:prstGeom>
          <a:solidFill>
            <a:srgbClr val="023E82"/>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mn-lt"/>
                <a:cs typeface="Arial" panose="020B0604020202020204" pitchFamily="34" charset="0"/>
              </a:rPr>
              <a:t>Antenna Port</a:t>
            </a:r>
          </a:p>
        </p:txBody>
      </p:sp>
      <p:sp>
        <p:nvSpPr>
          <p:cNvPr id="20" name="Rectangle 19">
            <a:extLst>
              <a:ext uri="{FF2B5EF4-FFF2-40B4-BE49-F238E27FC236}">
                <a16:creationId xmlns:a16="http://schemas.microsoft.com/office/drawing/2014/main" id="{E59FA6F4-CD1D-431C-AD0C-279C983CC148}"/>
              </a:ext>
            </a:extLst>
          </p:cNvPr>
          <p:cNvSpPr/>
          <p:nvPr/>
        </p:nvSpPr>
        <p:spPr>
          <a:xfrm>
            <a:off x="9358607" y="4285861"/>
            <a:ext cx="1125894" cy="690466"/>
          </a:xfrm>
          <a:prstGeom prst="rect">
            <a:avLst/>
          </a:prstGeom>
          <a:solidFill>
            <a:srgbClr val="33CC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cs typeface="Arial" panose="020B0604020202020204" pitchFamily="34" charset="0"/>
              </a:rPr>
              <a:t>VRB Mapping</a:t>
            </a:r>
          </a:p>
        </p:txBody>
      </p:sp>
      <p:sp>
        <p:nvSpPr>
          <p:cNvPr id="21" name="Rectangle 20">
            <a:extLst>
              <a:ext uri="{FF2B5EF4-FFF2-40B4-BE49-F238E27FC236}">
                <a16:creationId xmlns:a16="http://schemas.microsoft.com/office/drawing/2014/main" id="{55DCC830-79A8-4F30-B396-B7454114CC4D}"/>
              </a:ext>
            </a:extLst>
          </p:cNvPr>
          <p:cNvSpPr/>
          <p:nvPr/>
        </p:nvSpPr>
        <p:spPr>
          <a:xfrm>
            <a:off x="10698325" y="4123224"/>
            <a:ext cx="1310949" cy="1135225"/>
          </a:xfrm>
          <a:prstGeom prst="rect">
            <a:avLst/>
          </a:prstGeom>
          <a:solidFill>
            <a:srgbClr val="33CC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mn-lt"/>
                <a:cs typeface="Arial" panose="020B0604020202020204" pitchFamily="34" charset="0"/>
              </a:rPr>
              <a:t>VRB to PRB Mapping</a:t>
            </a:r>
          </a:p>
        </p:txBody>
      </p:sp>
      <p:cxnSp>
        <p:nvCxnSpPr>
          <p:cNvPr id="22" name="Straight Arrow Connector 21">
            <a:extLst>
              <a:ext uri="{FF2B5EF4-FFF2-40B4-BE49-F238E27FC236}">
                <a16:creationId xmlns:a16="http://schemas.microsoft.com/office/drawing/2014/main" id="{5C3085F8-F591-44A4-A1CF-C35C135608FB}"/>
              </a:ext>
            </a:extLst>
          </p:cNvPr>
          <p:cNvCxnSpPr>
            <a:stCxn id="8" idx="3"/>
            <a:endCxn id="9" idx="1"/>
          </p:cNvCxnSpPr>
          <p:nvPr/>
        </p:nvCxnSpPr>
        <p:spPr>
          <a:xfrm>
            <a:off x="1784479" y="2052735"/>
            <a:ext cx="479749" cy="0"/>
          </a:xfrm>
          <a:prstGeom prst="straightConnector1">
            <a:avLst/>
          </a:prstGeom>
          <a:noFill/>
          <a:ln w="6350" cap="flat" cmpd="sng" algn="ctr">
            <a:solidFill>
              <a:sysClr val="windowText" lastClr="000000">
                <a:lumMod val="95000"/>
                <a:lumOff val="5000"/>
              </a:sysClr>
            </a:solidFill>
            <a:prstDash val="solid"/>
            <a:miter lim="800000"/>
            <a:tailEnd type="triangle"/>
          </a:ln>
          <a:effectLst/>
        </p:spPr>
      </p:cxnSp>
      <p:cxnSp>
        <p:nvCxnSpPr>
          <p:cNvPr id="23" name="Straight Arrow Connector 22">
            <a:extLst>
              <a:ext uri="{FF2B5EF4-FFF2-40B4-BE49-F238E27FC236}">
                <a16:creationId xmlns:a16="http://schemas.microsoft.com/office/drawing/2014/main" id="{09F7BFF4-58FE-4E7C-8481-9A867C573C7C}"/>
              </a:ext>
            </a:extLst>
          </p:cNvPr>
          <p:cNvCxnSpPr/>
          <p:nvPr/>
        </p:nvCxnSpPr>
        <p:spPr>
          <a:xfrm>
            <a:off x="3673151" y="2074507"/>
            <a:ext cx="479749" cy="0"/>
          </a:xfrm>
          <a:prstGeom prst="straightConnector1">
            <a:avLst/>
          </a:prstGeom>
          <a:noFill/>
          <a:ln w="6350" cap="flat" cmpd="sng" algn="ctr">
            <a:solidFill>
              <a:sysClr val="windowText" lastClr="000000">
                <a:lumMod val="95000"/>
                <a:lumOff val="5000"/>
              </a:sysClr>
            </a:solidFill>
            <a:prstDash val="solid"/>
            <a:miter lim="800000"/>
            <a:tailEnd type="triangle"/>
          </a:ln>
          <a:effectLst/>
        </p:spPr>
      </p:cxnSp>
      <p:cxnSp>
        <p:nvCxnSpPr>
          <p:cNvPr id="24" name="Straight Arrow Connector 23">
            <a:extLst>
              <a:ext uri="{FF2B5EF4-FFF2-40B4-BE49-F238E27FC236}">
                <a16:creationId xmlns:a16="http://schemas.microsoft.com/office/drawing/2014/main" id="{46A4439A-CC51-4292-BD79-771589A2F3C7}"/>
              </a:ext>
            </a:extLst>
          </p:cNvPr>
          <p:cNvCxnSpPr/>
          <p:nvPr/>
        </p:nvCxnSpPr>
        <p:spPr>
          <a:xfrm>
            <a:off x="5561822" y="2074507"/>
            <a:ext cx="479749" cy="0"/>
          </a:xfrm>
          <a:prstGeom prst="straightConnector1">
            <a:avLst/>
          </a:prstGeom>
          <a:noFill/>
          <a:ln w="6350" cap="flat" cmpd="sng" algn="ctr">
            <a:solidFill>
              <a:sysClr val="windowText" lastClr="000000">
                <a:lumMod val="95000"/>
                <a:lumOff val="5000"/>
              </a:sysClr>
            </a:solidFill>
            <a:prstDash val="solid"/>
            <a:miter lim="800000"/>
            <a:tailEnd type="triangle"/>
          </a:ln>
          <a:effectLst/>
        </p:spPr>
      </p:cxnSp>
      <p:cxnSp>
        <p:nvCxnSpPr>
          <p:cNvPr id="25" name="Straight Arrow Connector 24">
            <a:extLst>
              <a:ext uri="{FF2B5EF4-FFF2-40B4-BE49-F238E27FC236}">
                <a16:creationId xmlns:a16="http://schemas.microsoft.com/office/drawing/2014/main" id="{36139E8C-5F13-4D6C-8DFE-6D7171C2B126}"/>
              </a:ext>
            </a:extLst>
          </p:cNvPr>
          <p:cNvCxnSpPr/>
          <p:nvPr/>
        </p:nvCxnSpPr>
        <p:spPr>
          <a:xfrm>
            <a:off x="7490149" y="2052736"/>
            <a:ext cx="479749" cy="0"/>
          </a:xfrm>
          <a:prstGeom prst="straightConnector1">
            <a:avLst/>
          </a:prstGeom>
          <a:noFill/>
          <a:ln w="6350" cap="flat" cmpd="sng" algn="ctr">
            <a:solidFill>
              <a:sysClr val="windowText" lastClr="000000">
                <a:lumMod val="95000"/>
                <a:lumOff val="5000"/>
              </a:sysClr>
            </a:solidFill>
            <a:prstDash val="solid"/>
            <a:miter lim="800000"/>
            <a:tailEnd type="triangle"/>
          </a:ln>
          <a:effectLst/>
        </p:spPr>
      </p:cxnSp>
      <p:cxnSp>
        <p:nvCxnSpPr>
          <p:cNvPr id="26" name="Straight Arrow Connector 25">
            <a:extLst>
              <a:ext uri="{FF2B5EF4-FFF2-40B4-BE49-F238E27FC236}">
                <a16:creationId xmlns:a16="http://schemas.microsoft.com/office/drawing/2014/main" id="{6BB8C886-5518-47DB-AB38-E8C8094E5271}"/>
              </a:ext>
            </a:extLst>
          </p:cNvPr>
          <p:cNvCxnSpPr/>
          <p:nvPr/>
        </p:nvCxnSpPr>
        <p:spPr>
          <a:xfrm>
            <a:off x="9339165" y="2083838"/>
            <a:ext cx="479749" cy="0"/>
          </a:xfrm>
          <a:prstGeom prst="straightConnector1">
            <a:avLst/>
          </a:prstGeom>
          <a:noFill/>
          <a:ln w="6350" cap="flat" cmpd="sng" algn="ctr">
            <a:solidFill>
              <a:sysClr val="windowText" lastClr="000000">
                <a:lumMod val="95000"/>
                <a:lumOff val="5000"/>
              </a:sysClr>
            </a:solidFill>
            <a:prstDash val="solid"/>
            <a:miter lim="800000"/>
            <a:tailEnd type="triangle"/>
          </a:ln>
          <a:effectLst/>
        </p:spPr>
      </p:cxnSp>
      <p:cxnSp>
        <p:nvCxnSpPr>
          <p:cNvPr id="27" name="Straight Arrow Connector 26">
            <a:extLst>
              <a:ext uri="{FF2B5EF4-FFF2-40B4-BE49-F238E27FC236}">
                <a16:creationId xmlns:a16="http://schemas.microsoft.com/office/drawing/2014/main" id="{0FD75E4C-AA64-43B4-A3C9-2B6A28A03A82}"/>
              </a:ext>
            </a:extLst>
          </p:cNvPr>
          <p:cNvCxnSpPr>
            <a:cxnSpLocks/>
            <a:endCxn id="15" idx="1"/>
          </p:cNvCxnSpPr>
          <p:nvPr/>
        </p:nvCxnSpPr>
        <p:spPr>
          <a:xfrm>
            <a:off x="1784479" y="4772215"/>
            <a:ext cx="387999" cy="0"/>
          </a:xfrm>
          <a:prstGeom prst="straightConnector1">
            <a:avLst/>
          </a:prstGeom>
          <a:noFill/>
          <a:ln w="6350" cap="flat" cmpd="sng" algn="ctr">
            <a:solidFill>
              <a:sysClr val="windowText" lastClr="000000">
                <a:lumMod val="95000"/>
                <a:lumOff val="5000"/>
              </a:sysClr>
            </a:solidFill>
            <a:prstDash val="solid"/>
            <a:miter lim="800000"/>
            <a:tailEnd type="triangle"/>
          </a:ln>
          <a:effectLst/>
        </p:spPr>
      </p:cxnSp>
      <p:cxnSp>
        <p:nvCxnSpPr>
          <p:cNvPr id="28" name="Connector: Elbow 27">
            <a:extLst>
              <a:ext uri="{FF2B5EF4-FFF2-40B4-BE49-F238E27FC236}">
                <a16:creationId xmlns:a16="http://schemas.microsoft.com/office/drawing/2014/main" id="{3DD6C937-D2D8-468A-9775-979A5E249E49}"/>
              </a:ext>
            </a:extLst>
          </p:cNvPr>
          <p:cNvCxnSpPr>
            <a:stCxn id="13" idx="3"/>
            <a:endCxn id="14" idx="1"/>
          </p:cNvCxnSpPr>
          <p:nvPr/>
        </p:nvCxnSpPr>
        <p:spPr>
          <a:xfrm flipH="1">
            <a:off x="375557" y="2052735"/>
            <a:ext cx="10797851" cy="2752530"/>
          </a:xfrm>
          <a:prstGeom prst="bentConnector5">
            <a:avLst>
              <a:gd name="adj1" fmla="val -2117"/>
              <a:gd name="adj2" fmla="val 50000"/>
              <a:gd name="adj3" fmla="val 102117"/>
            </a:avLst>
          </a:prstGeom>
          <a:noFill/>
          <a:ln w="6350" cap="flat" cmpd="sng" algn="ctr">
            <a:solidFill>
              <a:sysClr val="windowText" lastClr="000000">
                <a:lumMod val="95000"/>
                <a:lumOff val="5000"/>
              </a:sysClr>
            </a:solidFill>
            <a:prstDash val="solid"/>
            <a:miter lim="800000"/>
            <a:tailEnd type="triangle"/>
          </a:ln>
          <a:effectLst/>
        </p:spPr>
      </p:cxnSp>
      <p:cxnSp>
        <p:nvCxnSpPr>
          <p:cNvPr id="29" name="Straight Arrow Connector 28">
            <a:extLst>
              <a:ext uri="{FF2B5EF4-FFF2-40B4-BE49-F238E27FC236}">
                <a16:creationId xmlns:a16="http://schemas.microsoft.com/office/drawing/2014/main" id="{C2F3E781-FC13-4BD1-BFFA-FC49F336AF2A}"/>
              </a:ext>
            </a:extLst>
          </p:cNvPr>
          <p:cNvCxnSpPr>
            <a:cxnSpLocks/>
          </p:cNvCxnSpPr>
          <p:nvPr/>
        </p:nvCxnSpPr>
        <p:spPr>
          <a:xfrm>
            <a:off x="5310674" y="4817705"/>
            <a:ext cx="320352" cy="0"/>
          </a:xfrm>
          <a:prstGeom prst="straightConnector1">
            <a:avLst/>
          </a:prstGeom>
          <a:noFill/>
          <a:ln w="6350" cap="flat" cmpd="sng" algn="ctr">
            <a:solidFill>
              <a:sysClr val="windowText" lastClr="000000">
                <a:lumMod val="95000"/>
                <a:lumOff val="5000"/>
              </a:sysClr>
            </a:solidFill>
            <a:prstDash val="solid"/>
            <a:miter lim="800000"/>
            <a:tailEnd type="triangle"/>
          </a:ln>
          <a:effectLst/>
        </p:spPr>
      </p:cxnSp>
      <p:cxnSp>
        <p:nvCxnSpPr>
          <p:cNvPr id="30" name="Straight Arrow Connector 29">
            <a:extLst>
              <a:ext uri="{FF2B5EF4-FFF2-40B4-BE49-F238E27FC236}">
                <a16:creationId xmlns:a16="http://schemas.microsoft.com/office/drawing/2014/main" id="{3A773640-54F1-4C1F-8153-182A5E8FE494}"/>
              </a:ext>
            </a:extLst>
          </p:cNvPr>
          <p:cNvCxnSpPr>
            <a:cxnSpLocks/>
          </p:cNvCxnSpPr>
          <p:nvPr/>
        </p:nvCxnSpPr>
        <p:spPr>
          <a:xfrm>
            <a:off x="6970744" y="4540896"/>
            <a:ext cx="609601" cy="0"/>
          </a:xfrm>
          <a:prstGeom prst="straightConnector1">
            <a:avLst/>
          </a:prstGeom>
          <a:noFill/>
          <a:ln w="6350" cap="flat" cmpd="sng" algn="ctr">
            <a:solidFill>
              <a:sysClr val="windowText" lastClr="000000">
                <a:lumMod val="95000"/>
                <a:lumOff val="5000"/>
              </a:sysClr>
            </a:solidFill>
            <a:prstDash val="solid"/>
            <a:miter lim="800000"/>
            <a:tailEnd type="triangle"/>
          </a:ln>
          <a:effectLst/>
        </p:spPr>
      </p:cxnSp>
      <p:cxnSp>
        <p:nvCxnSpPr>
          <p:cNvPr id="31" name="Straight Arrow Connector 30">
            <a:extLst>
              <a:ext uri="{FF2B5EF4-FFF2-40B4-BE49-F238E27FC236}">
                <a16:creationId xmlns:a16="http://schemas.microsoft.com/office/drawing/2014/main" id="{37357639-49E1-420C-B3EA-89B820A6DA74}"/>
              </a:ext>
            </a:extLst>
          </p:cNvPr>
          <p:cNvCxnSpPr>
            <a:cxnSpLocks/>
          </p:cNvCxnSpPr>
          <p:nvPr/>
        </p:nvCxnSpPr>
        <p:spPr>
          <a:xfrm>
            <a:off x="6970743" y="4976327"/>
            <a:ext cx="609601" cy="0"/>
          </a:xfrm>
          <a:prstGeom prst="straightConnector1">
            <a:avLst/>
          </a:prstGeom>
          <a:noFill/>
          <a:ln w="6350" cap="flat" cmpd="sng" algn="ctr">
            <a:solidFill>
              <a:sysClr val="windowText" lastClr="000000">
                <a:lumMod val="95000"/>
                <a:lumOff val="5000"/>
              </a:sysClr>
            </a:solidFill>
            <a:prstDash val="solid"/>
            <a:miter lim="800000"/>
            <a:tailEnd type="triangle"/>
          </a:ln>
          <a:effectLst/>
        </p:spPr>
      </p:cxnSp>
      <p:sp>
        <p:nvSpPr>
          <p:cNvPr id="32" name="TextBox 31">
            <a:extLst>
              <a:ext uri="{FF2B5EF4-FFF2-40B4-BE49-F238E27FC236}">
                <a16:creationId xmlns:a16="http://schemas.microsoft.com/office/drawing/2014/main" id="{5A3C9DC1-50F1-4C65-97A3-2836C9CC7C22}"/>
              </a:ext>
            </a:extLst>
          </p:cNvPr>
          <p:cNvSpPr txBox="1"/>
          <p:nvPr/>
        </p:nvSpPr>
        <p:spPr>
          <a:xfrm>
            <a:off x="375557" y="2424829"/>
            <a:ext cx="1574542" cy="461665"/>
          </a:xfrm>
          <a:prstGeom prst="rect">
            <a:avLst/>
          </a:prstGeom>
          <a:noFill/>
        </p:spPr>
        <p:txBody>
          <a:bodyPr wrap="square" rtlCol="0">
            <a:spAutoFit/>
          </a:bodyPr>
          <a:lstStyle/>
          <a:p>
            <a:pPr algn="ctr"/>
            <a:r>
              <a:rPr lang="en-US" sz="1200" dirty="0">
                <a:solidFill>
                  <a:prstClr val="black"/>
                </a:solidFill>
                <a:latin typeface="+mn-lt"/>
                <a:cs typeface="Arial" panose="020B0604020202020204" pitchFamily="34" charset="0"/>
              </a:rPr>
              <a:t>Rel 15 supports up to 2 TBS</a:t>
            </a:r>
          </a:p>
        </p:txBody>
      </p:sp>
      <p:sp>
        <p:nvSpPr>
          <p:cNvPr id="33" name="TextBox 32">
            <a:extLst>
              <a:ext uri="{FF2B5EF4-FFF2-40B4-BE49-F238E27FC236}">
                <a16:creationId xmlns:a16="http://schemas.microsoft.com/office/drawing/2014/main" id="{2ABF4ABD-A61D-4356-9BED-4D103E5FA398}"/>
              </a:ext>
            </a:extLst>
          </p:cNvPr>
          <p:cNvSpPr txBox="1"/>
          <p:nvPr/>
        </p:nvSpPr>
        <p:spPr>
          <a:xfrm>
            <a:off x="2081114" y="2527757"/>
            <a:ext cx="1922321" cy="430887"/>
          </a:xfrm>
          <a:prstGeom prst="rect">
            <a:avLst/>
          </a:prstGeom>
          <a:noFill/>
        </p:spPr>
        <p:txBody>
          <a:bodyPr wrap="none" rtlCol="0">
            <a:spAutoFit/>
          </a:bodyPr>
          <a:lstStyle/>
          <a:p>
            <a:pPr algn="ctr"/>
            <a:r>
              <a:rPr lang="en-US" sz="1100" dirty="0">
                <a:solidFill>
                  <a:prstClr val="black"/>
                </a:solidFill>
                <a:latin typeface="+mn-lt"/>
                <a:cs typeface="Arial" panose="020B0604020202020204" pitchFamily="34" charset="0"/>
              </a:rPr>
              <a:t>TBS&gt;3824 has 24 bits CRC</a:t>
            </a:r>
          </a:p>
          <a:p>
            <a:pPr algn="ctr"/>
            <a:r>
              <a:rPr lang="en-US" sz="1100" dirty="0">
                <a:solidFill>
                  <a:prstClr val="black"/>
                </a:solidFill>
                <a:latin typeface="+mn-lt"/>
                <a:cs typeface="Arial" panose="020B0604020202020204" pitchFamily="34" charset="0"/>
              </a:rPr>
              <a:t>Else 16 bits CRS</a:t>
            </a:r>
          </a:p>
        </p:txBody>
      </p:sp>
      <p:sp>
        <p:nvSpPr>
          <p:cNvPr id="34" name="TextBox 33">
            <a:extLst>
              <a:ext uri="{FF2B5EF4-FFF2-40B4-BE49-F238E27FC236}">
                <a16:creationId xmlns:a16="http://schemas.microsoft.com/office/drawing/2014/main" id="{5318D2E5-707C-4E4F-8E7E-9B30591F9B14}"/>
              </a:ext>
            </a:extLst>
          </p:cNvPr>
          <p:cNvSpPr txBox="1"/>
          <p:nvPr/>
        </p:nvSpPr>
        <p:spPr>
          <a:xfrm>
            <a:off x="4122362" y="2465554"/>
            <a:ext cx="1408922" cy="938719"/>
          </a:xfrm>
          <a:prstGeom prst="rect">
            <a:avLst/>
          </a:prstGeom>
          <a:noFill/>
        </p:spPr>
        <p:txBody>
          <a:bodyPr wrap="square" rtlCol="0">
            <a:spAutoFit/>
          </a:bodyPr>
          <a:lstStyle/>
          <a:p>
            <a:pPr algn="ctr"/>
            <a:r>
              <a:rPr lang="en-US" sz="1100" dirty="0">
                <a:solidFill>
                  <a:prstClr val="black"/>
                </a:solidFill>
                <a:latin typeface="+mn-lt"/>
                <a:cs typeface="Arial" panose="020B0604020202020204" pitchFamily="34" charset="0"/>
              </a:rPr>
              <a:t>Max CB size( </a:t>
            </a:r>
            <a:r>
              <a:rPr lang="en-US" sz="1100" dirty="0" err="1">
                <a:solidFill>
                  <a:prstClr val="black"/>
                </a:solidFill>
                <a:latin typeface="+mn-lt"/>
                <a:cs typeface="Arial" panose="020B0604020202020204" pitchFamily="34" charset="0"/>
              </a:rPr>
              <a:t>Kcb</a:t>
            </a:r>
            <a:r>
              <a:rPr lang="en-US" sz="1100" dirty="0">
                <a:solidFill>
                  <a:prstClr val="black"/>
                </a:solidFill>
                <a:latin typeface="+mn-lt"/>
                <a:cs typeface="Arial" panose="020B0604020202020204" pitchFamily="34" charset="0"/>
              </a:rPr>
              <a:t>) based LDPC base graph selection type1= 8448 Type 2: 3840</a:t>
            </a:r>
          </a:p>
        </p:txBody>
      </p:sp>
      <p:sp>
        <p:nvSpPr>
          <p:cNvPr id="35" name="TextBox 34">
            <a:extLst>
              <a:ext uri="{FF2B5EF4-FFF2-40B4-BE49-F238E27FC236}">
                <a16:creationId xmlns:a16="http://schemas.microsoft.com/office/drawing/2014/main" id="{7690B8F4-0D86-45F7-909C-9138F860B088}"/>
              </a:ext>
            </a:extLst>
          </p:cNvPr>
          <p:cNvSpPr txBox="1"/>
          <p:nvPr/>
        </p:nvSpPr>
        <p:spPr>
          <a:xfrm>
            <a:off x="6134597" y="2449849"/>
            <a:ext cx="1408922" cy="600164"/>
          </a:xfrm>
          <a:prstGeom prst="rect">
            <a:avLst/>
          </a:prstGeom>
          <a:noFill/>
        </p:spPr>
        <p:txBody>
          <a:bodyPr wrap="square" rtlCol="0">
            <a:spAutoFit/>
          </a:bodyPr>
          <a:lstStyle/>
          <a:p>
            <a:pPr algn="ctr"/>
            <a:r>
              <a:rPr lang="en-US" sz="1100" dirty="0">
                <a:solidFill>
                  <a:prstClr val="black"/>
                </a:solidFill>
                <a:latin typeface="+mn-lt"/>
                <a:cs typeface="Arial" panose="020B0604020202020204" pitchFamily="34" charset="0"/>
              </a:rPr>
              <a:t>CB segmentation and CRC attachment 24 bits</a:t>
            </a:r>
          </a:p>
        </p:txBody>
      </p:sp>
      <p:sp>
        <p:nvSpPr>
          <p:cNvPr id="36" name="TextBox 35">
            <a:extLst>
              <a:ext uri="{FF2B5EF4-FFF2-40B4-BE49-F238E27FC236}">
                <a16:creationId xmlns:a16="http://schemas.microsoft.com/office/drawing/2014/main" id="{5D0992B6-D981-40E8-9E3B-2B629B7D9136}"/>
              </a:ext>
            </a:extLst>
          </p:cNvPr>
          <p:cNvSpPr txBox="1"/>
          <p:nvPr/>
        </p:nvSpPr>
        <p:spPr>
          <a:xfrm>
            <a:off x="7930243" y="2473768"/>
            <a:ext cx="1408922" cy="430887"/>
          </a:xfrm>
          <a:prstGeom prst="rect">
            <a:avLst/>
          </a:prstGeom>
          <a:noFill/>
        </p:spPr>
        <p:txBody>
          <a:bodyPr wrap="square" rtlCol="0">
            <a:spAutoFit/>
          </a:bodyPr>
          <a:lstStyle/>
          <a:p>
            <a:pPr algn="ctr"/>
            <a:r>
              <a:rPr lang="en-US" sz="1100" dirty="0">
                <a:solidFill>
                  <a:prstClr val="black"/>
                </a:solidFill>
                <a:latin typeface="+mn-lt"/>
                <a:cs typeface="Arial" panose="020B0604020202020204" pitchFamily="34" charset="0"/>
              </a:rPr>
              <a:t>LDPC based channel coding</a:t>
            </a:r>
          </a:p>
        </p:txBody>
      </p:sp>
      <p:sp>
        <p:nvSpPr>
          <p:cNvPr id="37" name="TextBox 36">
            <a:extLst>
              <a:ext uri="{FF2B5EF4-FFF2-40B4-BE49-F238E27FC236}">
                <a16:creationId xmlns:a16="http://schemas.microsoft.com/office/drawing/2014/main" id="{825C3CEE-7019-4E4C-B948-0050F3AD8E89}"/>
              </a:ext>
            </a:extLst>
          </p:cNvPr>
          <p:cNvSpPr txBox="1"/>
          <p:nvPr/>
        </p:nvSpPr>
        <p:spPr>
          <a:xfrm>
            <a:off x="9823950" y="2449000"/>
            <a:ext cx="1408922" cy="430887"/>
          </a:xfrm>
          <a:prstGeom prst="rect">
            <a:avLst/>
          </a:prstGeom>
          <a:noFill/>
        </p:spPr>
        <p:txBody>
          <a:bodyPr wrap="square" rtlCol="0">
            <a:spAutoFit/>
          </a:bodyPr>
          <a:lstStyle/>
          <a:p>
            <a:pPr algn="ctr"/>
            <a:r>
              <a:rPr lang="en-US" sz="1100" dirty="0">
                <a:solidFill>
                  <a:prstClr val="black"/>
                </a:solidFill>
                <a:latin typeface="+mn-lt"/>
                <a:cs typeface="Arial" panose="020B0604020202020204" pitchFamily="34" charset="0"/>
              </a:rPr>
              <a:t>Code bit to resource mapping</a:t>
            </a:r>
          </a:p>
        </p:txBody>
      </p:sp>
      <p:sp>
        <p:nvSpPr>
          <p:cNvPr id="38" name="TextBox 37">
            <a:extLst>
              <a:ext uri="{FF2B5EF4-FFF2-40B4-BE49-F238E27FC236}">
                <a16:creationId xmlns:a16="http://schemas.microsoft.com/office/drawing/2014/main" id="{8926954A-39CD-4159-BDF6-76DC0812D74B}"/>
              </a:ext>
            </a:extLst>
          </p:cNvPr>
          <p:cNvSpPr txBox="1"/>
          <p:nvPr/>
        </p:nvSpPr>
        <p:spPr>
          <a:xfrm>
            <a:off x="2209800" y="5246659"/>
            <a:ext cx="1408922" cy="600164"/>
          </a:xfrm>
          <a:prstGeom prst="rect">
            <a:avLst/>
          </a:prstGeom>
          <a:noFill/>
        </p:spPr>
        <p:txBody>
          <a:bodyPr wrap="square" rtlCol="0">
            <a:spAutoFit/>
          </a:bodyPr>
          <a:lstStyle/>
          <a:p>
            <a:pPr algn="ctr"/>
            <a:r>
              <a:rPr lang="en-US" sz="1100" dirty="0">
                <a:solidFill>
                  <a:prstClr val="black"/>
                </a:solidFill>
                <a:latin typeface="+mn-lt"/>
                <a:cs typeface="Arial" panose="020B0604020202020204" pitchFamily="34" charset="0"/>
              </a:rPr>
              <a:t>Data is scrambled with 31 length gold sequence</a:t>
            </a:r>
          </a:p>
        </p:txBody>
      </p:sp>
      <p:sp>
        <p:nvSpPr>
          <p:cNvPr id="39" name="TextBox 38">
            <a:extLst>
              <a:ext uri="{FF2B5EF4-FFF2-40B4-BE49-F238E27FC236}">
                <a16:creationId xmlns:a16="http://schemas.microsoft.com/office/drawing/2014/main" id="{34ED05FA-8944-4BA1-B209-A87D952D359C}"/>
              </a:ext>
            </a:extLst>
          </p:cNvPr>
          <p:cNvSpPr txBox="1"/>
          <p:nvPr/>
        </p:nvSpPr>
        <p:spPr>
          <a:xfrm>
            <a:off x="4003435" y="5279709"/>
            <a:ext cx="1408922" cy="600164"/>
          </a:xfrm>
          <a:prstGeom prst="rect">
            <a:avLst/>
          </a:prstGeom>
          <a:noFill/>
        </p:spPr>
        <p:txBody>
          <a:bodyPr wrap="square" rtlCol="0">
            <a:spAutoFit/>
          </a:bodyPr>
          <a:lstStyle/>
          <a:p>
            <a:pPr algn="ctr"/>
            <a:r>
              <a:rPr lang="en-US" sz="1100" dirty="0">
                <a:solidFill>
                  <a:prstClr val="black"/>
                </a:solidFill>
                <a:latin typeface="+mn-lt"/>
                <a:cs typeface="Arial" panose="020B0604020202020204" pitchFamily="34" charset="0"/>
              </a:rPr>
              <a:t>Modulation table selection 64 QAM and 256 QAM</a:t>
            </a:r>
          </a:p>
        </p:txBody>
      </p:sp>
      <p:sp>
        <p:nvSpPr>
          <p:cNvPr id="40" name="Arc 39">
            <a:extLst>
              <a:ext uri="{FF2B5EF4-FFF2-40B4-BE49-F238E27FC236}">
                <a16:creationId xmlns:a16="http://schemas.microsoft.com/office/drawing/2014/main" id="{9414E965-A670-4C2A-BA85-5E0A67945FBF}"/>
              </a:ext>
            </a:extLst>
          </p:cNvPr>
          <p:cNvSpPr/>
          <p:nvPr/>
        </p:nvSpPr>
        <p:spPr>
          <a:xfrm rot="379408">
            <a:off x="6930585" y="4319350"/>
            <a:ext cx="358635" cy="2029128"/>
          </a:xfrm>
          <a:prstGeom prst="arc">
            <a:avLst/>
          </a:prstGeom>
          <a:noFill/>
          <a:ln w="6350" cap="flat" cmpd="sng" algn="ctr">
            <a:solidFill>
              <a:sysClr val="windowText" lastClr="000000">
                <a:lumMod val="95000"/>
                <a:lumOff val="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n-lt"/>
              <a:ea typeface="+mn-ea"/>
              <a:cs typeface="+mn-cs"/>
            </a:endParaRPr>
          </a:p>
        </p:txBody>
      </p:sp>
      <p:sp>
        <p:nvSpPr>
          <p:cNvPr id="41" name="TextBox 40">
            <a:extLst>
              <a:ext uri="{FF2B5EF4-FFF2-40B4-BE49-F238E27FC236}">
                <a16:creationId xmlns:a16="http://schemas.microsoft.com/office/drawing/2014/main" id="{0A0BFB52-8D4A-4874-8815-5A08323557F8}"/>
              </a:ext>
            </a:extLst>
          </p:cNvPr>
          <p:cNvSpPr txBox="1"/>
          <p:nvPr/>
        </p:nvSpPr>
        <p:spPr>
          <a:xfrm>
            <a:off x="5669376" y="5262339"/>
            <a:ext cx="1408922" cy="769441"/>
          </a:xfrm>
          <a:prstGeom prst="rect">
            <a:avLst/>
          </a:prstGeom>
          <a:noFill/>
        </p:spPr>
        <p:txBody>
          <a:bodyPr wrap="square" rtlCol="0">
            <a:spAutoFit/>
          </a:bodyPr>
          <a:lstStyle/>
          <a:p>
            <a:pPr algn="ctr"/>
            <a:r>
              <a:rPr lang="en-US" sz="1100" dirty="0">
                <a:solidFill>
                  <a:prstClr val="black"/>
                </a:solidFill>
                <a:latin typeface="+mn-lt"/>
                <a:cs typeface="Arial" panose="020B0604020202020204" pitchFamily="34" charset="0"/>
              </a:rPr>
              <a:t>Modulation symbols are mapped to multiple layers</a:t>
            </a:r>
          </a:p>
        </p:txBody>
      </p:sp>
      <p:sp>
        <p:nvSpPr>
          <p:cNvPr id="42" name="TextBox 41">
            <a:extLst>
              <a:ext uri="{FF2B5EF4-FFF2-40B4-BE49-F238E27FC236}">
                <a16:creationId xmlns:a16="http://schemas.microsoft.com/office/drawing/2014/main" id="{E88F0E34-1E6A-4AFE-86B4-1C6401ED7C32}"/>
              </a:ext>
            </a:extLst>
          </p:cNvPr>
          <p:cNvSpPr txBox="1"/>
          <p:nvPr/>
        </p:nvSpPr>
        <p:spPr>
          <a:xfrm>
            <a:off x="10600352" y="5356764"/>
            <a:ext cx="1408922" cy="938719"/>
          </a:xfrm>
          <a:prstGeom prst="rect">
            <a:avLst/>
          </a:prstGeom>
          <a:noFill/>
        </p:spPr>
        <p:txBody>
          <a:bodyPr wrap="square" rtlCol="0">
            <a:spAutoFit/>
          </a:bodyPr>
          <a:lstStyle/>
          <a:p>
            <a:pPr algn="ctr"/>
            <a:r>
              <a:rPr lang="en-US" sz="1100" dirty="0">
                <a:solidFill>
                  <a:prstClr val="black"/>
                </a:solidFill>
                <a:latin typeface="+mn-lt"/>
                <a:cs typeface="Arial" panose="020B0604020202020204" pitchFamily="34" charset="0"/>
              </a:rPr>
              <a:t>Virtual resource block are mapped to physical RBS interleaved or non interleaved</a:t>
            </a:r>
          </a:p>
        </p:txBody>
      </p:sp>
      <p:cxnSp>
        <p:nvCxnSpPr>
          <p:cNvPr id="43" name="Straight Arrow Connector 42">
            <a:extLst>
              <a:ext uri="{FF2B5EF4-FFF2-40B4-BE49-F238E27FC236}">
                <a16:creationId xmlns:a16="http://schemas.microsoft.com/office/drawing/2014/main" id="{EA61FB43-C534-44E6-B3D5-BB8E44ADC196}"/>
              </a:ext>
            </a:extLst>
          </p:cNvPr>
          <p:cNvCxnSpPr>
            <a:stCxn id="9" idx="0"/>
          </p:cNvCxnSpPr>
          <p:nvPr/>
        </p:nvCxnSpPr>
        <p:spPr>
          <a:xfrm flipV="1">
            <a:off x="2968689" y="1289629"/>
            <a:ext cx="830503" cy="417873"/>
          </a:xfrm>
          <a:prstGeom prst="straightConnector1">
            <a:avLst/>
          </a:prstGeom>
          <a:noFill/>
          <a:ln w="6350" cap="flat" cmpd="sng" algn="ctr">
            <a:solidFill>
              <a:sysClr val="windowText" lastClr="000000">
                <a:lumMod val="95000"/>
                <a:lumOff val="5000"/>
              </a:sysClr>
            </a:solidFill>
            <a:prstDash val="solid"/>
            <a:miter lim="800000"/>
            <a:tailEnd type="triangle"/>
          </a:ln>
          <a:effectLst/>
        </p:spPr>
      </p:cxnSp>
      <p:sp>
        <p:nvSpPr>
          <p:cNvPr id="44" name="TextBox 43">
            <a:extLst>
              <a:ext uri="{FF2B5EF4-FFF2-40B4-BE49-F238E27FC236}">
                <a16:creationId xmlns:a16="http://schemas.microsoft.com/office/drawing/2014/main" id="{2921C2A9-6F15-41DC-AEFA-5C4D17E7972F}"/>
              </a:ext>
            </a:extLst>
          </p:cNvPr>
          <p:cNvSpPr txBox="1"/>
          <p:nvPr/>
        </p:nvSpPr>
        <p:spPr>
          <a:xfrm>
            <a:off x="3563078" y="947992"/>
            <a:ext cx="880714" cy="307777"/>
          </a:xfrm>
          <a:prstGeom prst="rect">
            <a:avLst/>
          </a:prstGeom>
          <a:noFill/>
        </p:spPr>
        <p:txBody>
          <a:bodyPr wrap="square" rtlCol="0">
            <a:spAutoFit/>
          </a:bodyPr>
          <a:lstStyle/>
          <a:p>
            <a:pPr algn="ctr"/>
            <a:r>
              <a:rPr lang="en-US" sz="1400" dirty="0">
                <a:solidFill>
                  <a:prstClr val="black"/>
                </a:solidFill>
                <a:latin typeface="+mn-lt"/>
                <a:cs typeface="Arial" panose="020B0604020202020204" pitchFamily="34" charset="0"/>
              </a:rPr>
              <a:t>CRC</a:t>
            </a:r>
          </a:p>
        </p:txBody>
      </p:sp>
      <p:sp>
        <p:nvSpPr>
          <p:cNvPr id="45" name="TextBox 44">
            <a:extLst>
              <a:ext uri="{FF2B5EF4-FFF2-40B4-BE49-F238E27FC236}">
                <a16:creationId xmlns:a16="http://schemas.microsoft.com/office/drawing/2014/main" id="{E52330DF-487D-4C96-A12D-05AC19162794}"/>
              </a:ext>
            </a:extLst>
          </p:cNvPr>
          <p:cNvSpPr txBox="1"/>
          <p:nvPr/>
        </p:nvSpPr>
        <p:spPr>
          <a:xfrm>
            <a:off x="7315286" y="999516"/>
            <a:ext cx="880714" cy="307777"/>
          </a:xfrm>
          <a:prstGeom prst="rect">
            <a:avLst/>
          </a:prstGeom>
          <a:noFill/>
        </p:spPr>
        <p:txBody>
          <a:bodyPr wrap="square" rtlCol="0">
            <a:spAutoFit/>
          </a:bodyPr>
          <a:lstStyle/>
          <a:p>
            <a:pPr algn="ctr"/>
            <a:r>
              <a:rPr lang="en-US" sz="1400" dirty="0">
                <a:solidFill>
                  <a:prstClr val="black"/>
                </a:solidFill>
                <a:latin typeface="+mn-lt"/>
                <a:cs typeface="Arial" panose="020B0604020202020204" pitchFamily="34" charset="0"/>
              </a:rPr>
              <a:t>CRC</a:t>
            </a:r>
          </a:p>
        </p:txBody>
      </p:sp>
      <p:cxnSp>
        <p:nvCxnSpPr>
          <p:cNvPr id="46" name="Straight Arrow Connector 45">
            <a:extLst>
              <a:ext uri="{FF2B5EF4-FFF2-40B4-BE49-F238E27FC236}">
                <a16:creationId xmlns:a16="http://schemas.microsoft.com/office/drawing/2014/main" id="{8FA065DD-FDD2-4C21-80A0-4082CB601B65}"/>
              </a:ext>
            </a:extLst>
          </p:cNvPr>
          <p:cNvCxnSpPr/>
          <p:nvPr/>
        </p:nvCxnSpPr>
        <p:spPr>
          <a:xfrm flipV="1">
            <a:off x="6694650" y="1254318"/>
            <a:ext cx="830503" cy="417873"/>
          </a:xfrm>
          <a:prstGeom prst="straightConnector1">
            <a:avLst/>
          </a:prstGeom>
          <a:noFill/>
          <a:ln w="6350" cap="flat" cmpd="sng" algn="ctr">
            <a:solidFill>
              <a:sysClr val="windowText" lastClr="000000">
                <a:lumMod val="95000"/>
                <a:lumOff val="5000"/>
              </a:sysClr>
            </a:solidFill>
            <a:prstDash val="solid"/>
            <a:miter lim="800000"/>
            <a:tailEnd type="triangle"/>
          </a:ln>
          <a:effectLst/>
        </p:spPr>
      </p:cxnSp>
      <p:sp>
        <p:nvSpPr>
          <p:cNvPr id="47" name="TextBox 46">
            <a:extLst>
              <a:ext uri="{FF2B5EF4-FFF2-40B4-BE49-F238E27FC236}">
                <a16:creationId xmlns:a16="http://schemas.microsoft.com/office/drawing/2014/main" id="{CF46B7C4-9D80-4CC8-95E2-ABCCB51D744D}"/>
              </a:ext>
            </a:extLst>
          </p:cNvPr>
          <p:cNvSpPr txBox="1"/>
          <p:nvPr/>
        </p:nvSpPr>
        <p:spPr>
          <a:xfrm>
            <a:off x="37710" y="463147"/>
            <a:ext cx="11316090" cy="53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576" tIns="36576" rIns="36576" bIns="36576" numCol="1" anchor="ctr" anchorCtr="0" compatLnSpc="1">
            <a:prstTxWarp prst="textNoShape">
              <a:avLst/>
            </a:prstTxWarp>
            <a:spAutoFit/>
          </a:bodyPr>
          <a:lstStyle>
            <a:defPPr>
              <a:defRPr lang="en-US"/>
            </a:defPPr>
            <a:lvl1pPr>
              <a:lnSpc>
                <a:spcPts val="3600"/>
              </a:lnSpc>
              <a:defRPr sz="4000" b="1">
                <a:solidFill>
                  <a:srgbClr val="002060"/>
                </a:solidFill>
                <a:latin typeface="+mn-lt"/>
              </a:defRPr>
            </a:lvl1pPr>
          </a:lstStyle>
          <a:p>
            <a:r>
              <a:rPr lang="en-US" dirty="0"/>
              <a:t>Physical downlink Shared channel (PDSCH)</a:t>
            </a:r>
          </a:p>
        </p:txBody>
      </p:sp>
    </p:spTree>
    <p:extLst>
      <p:ext uri="{BB962C8B-B14F-4D97-AF65-F5344CB8AC3E}">
        <p14:creationId xmlns:p14="http://schemas.microsoft.com/office/powerpoint/2010/main" val="25517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ppt_x"/>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500" fill="hold"/>
                                        <p:tgtEl>
                                          <p:spTgt spid="11"/>
                                        </p:tgtEl>
                                        <p:attrNameLst>
                                          <p:attrName>ppt_x</p:attrName>
                                        </p:attrNameLst>
                                      </p:cBhvr>
                                      <p:tavLst>
                                        <p:tav tm="0">
                                          <p:val>
                                            <p:strVal val="#ppt_x"/>
                                          </p:val>
                                        </p:tav>
                                        <p:tav tm="100000">
                                          <p:val>
                                            <p:strVal val="#ppt_x"/>
                                          </p:val>
                                        </p:tav>
                                      </p:tavLst>
                                    </p:anim>
                                    <p:anim calcmode="lin" valueType="num">
                                      <p:cBhvr additive="base">
                                        <p:cTn id="58" dur="500" fill="hold"/>
                                        <p:tgtEl>
                                          <p:spTgt spid="1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 calcmode="lin" valueType="num">
                                      <p:cBhvr additive="base">
                                        <p:cTn id="61" dur="500" fill="hold"/>
                                        <p:tgtEl>
                                          <p:spTgt spid="35"/>
                                        </p:tgtEl>
                                        <p:attrNameLst>
                                          <p:attrName>ppt_x</p:attrName>
                                        </p:attrNameLst>
                                      </p:cBhvr>
                                      <p:tavLst>
                                        <p:tav tm="0">
                                          <p:val>
                                            <p:strVal val="#ppt_x"/>
                                          </p:val>
                                        </p:tav>
                                        <p:tav tm="100000">
                                          <p:val>
                                            <p:strVal val="#ppt_x"/>
                                          </p:val>
                                        </p:tav>
                                      </p:tavLst>
                                    </p:anim>
                                    <p:anim calcmode="lin" valueType="num">
                                      <p:cBhvr additive="base">
                                        <p:cTn id="62" dur="500" fill="hold"/>
                                        <p:tgtEl>
                                          <p:spTgt spid="35"/>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anim calcmode="lin" valueType="num">
                                      <p:cBhvr additive="base">
                                        <p:cTn id="65" dur="500" fill="hold"/>
                                        <p:tgtEl>
                                          <p:spTgt spid="46"/>
                                        </p:tgtEl>
                                        <p:attrNameLst>
                                          <p:attrName>ppt_x</p:attrName>
                                        </p:attrNameLst>
                                      </p:cBhvr>
                                      <p:tavLst>
                                        <p:tav tm="0">
                                          <p:val>
                                            <p:strVal val="#ppt_x"/>
                                          </p:val>
                                        </p:tav>
                                        <p:tav tm="100000">
                                          <p:val>
                                            <p:strVal val="#ppt_x"/>
                                          </p:val>
                                        </p:tav>
                                      </p:tavLst>
                                    </p:anim>
                                    <p:anim calcmode="lin" valueType="num">
                                      <p:cBhvr additive="base">
                                        <p:cTn id="66" dur="500" fill="hold"/>
                                        <p:tgtEl>
                                          <p:spTgt spid="4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additive="base">
                                        <p:cTn id="69" dur="500" fill="hold"/>
                                        <p:tgtEl>
                                          <p:spTgt spid="45"/>
                                        </p:tgtEl>
                                        <p:attrNameLst>
                                          <p:attrName>ppt_x</p:attrName>
                                        </p:attrNameLst>
                                      </p:cBhvr>
                                      <p:tavLst>
                                        <p:tav tm="0">
                                          <p:val>
                                            <p:strVal val="#ppt_x"/>
                                          </p:val>
                                        </p:tav>
                                        <p:tav tm="100000">
                                          <p:val>
                                            <p:strVal val="#ppt_x"/>
                                          </p:val>
                                        </p:tav>
                                      </p:tavLst>
                                    </p:anim>
                                    <p:anim calcmode="lin" valueType="num">
                                      <p:cBhvr additive="base">
                                        <p:cTn id="7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additive="base">
                                        <p:cTn id="75" dur="500" fill="hold"/>
                                        <p:tgtEl>
                                          <p:spTgt spid="25"/>
                                        </p:tgtEl>
                                        <p:attrNameLst>
                                          <p:attrName>ppt_x</p:attrName>
                                        </p:attrNameLst>
                                      </p:cBhvr>
                                      <p:tavLst>
                                        <p:tav tm="0">
                                          <p:val>
                                            <p:strVal val="#ppt_x"/>
                                          </p:val>
                                        </p:tav>
                                        <p:tav tm="100000">
                                          <p:val>
                                            <p:strVal val="#ppt_x"/>
                                          </p:val>
                                        </p:tav>
                                      </p:tavLst>
                                    </p:anim>
                                    <p:anim calcmode="lin" valueType="num">
                                      <p:cBhvr additive="base">
                                        <p:cTn id="76" dur="500" fill="hold"/>
                                        <p:tgtEl>
                                          <p:spTgt spid="2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anim calcmode="lin" valueType="num">
                                      <p:cBhvr additive="base">
                                        <p:cTn id="79" dur="500" fill="hold"/>
                                        <p:tgtEl>
                                          <p:spTgt spid="12"/>
                                        </p:tgtEl>
                                        <p:attrNameLst>
                                          <p:attrName>ppt_x</p:attrName>
                                        </p:attrNameLst>
                                      </p:cBhvr>
                                      <p:tavLst>
                                        <p:tav tm="0">
                                          <p:val>
                                            <p:strVal val="#ppt_x"/>
                                          </p:val>
                                        </p:tav>
                                        <p:tav tm="100000">
                                          <p:val>
                                            <p:strVal val="#ppt_x"/>
                                          </p:val>
                                        </p:tav>
                                      </p:tavLst>
                                    </p:anim>
                                    <p:anim calcmode="lin" valueType="num">
                                      <p:cBhvr additive="base">
                                        <p:cTn id="80" dur="500" fill="hold"/>
                                        <p:tgtEl>
                                          <p:spTgt spid="12"/>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 calcmode="lin" valueType="num">
                                      <p:cBhvr additive="base">
                                        <p:cTn id="83" dur="500" fill="hold"/>
                                        <p:tgtEl>
                                          <p:spTgt spid="36"/>
                                        </p:tgtEl>
                                        <p:attrNameLst>
                                          <p:attrName>ppt_x</p:attrName>
                                        </p:attrNameLst>
                                      </p:cBhvr>
                                      <p:tavLst>
                                        <p:tav tm="0">
                                          <p:val>
                                            <p:strVal val="#ppt_x"/>
                                          </p:val>
                                        </p:tav>
                                        <p:tav tm="100000">
                                          <p:val>
                                            <p:strVal val="#ppt_x"/>
                                          </p:val>
                                        </p:tav>
                                      </p:tavLst>
                                    </p:anim>
                                    <p:anim calcmode="lin" valueType="num">
                                      <p:cBhvr additive="base">
                                        <p:cTn id="8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fade">
                                      <p:cBhvr>
                                        <p:cTn id="89" dur="1000"/>
                                        <p:tgtEl>
                                          <p:spTgt spid="26"/>
                                        </p:tgtEl>
                                      </p:cBhvr>
                                    </p:animEffect>
                                    <p:anim calcmode="lin" valueType="num">
                                      <p:cBhvr>
                                        <p:cTn id="90" dur="1000" fill="hold"/>
                                        <p:tgtEl>
                                          <p:spTgt spid="26"/>
                                        </p:tgtEl>
                                        <p:attrNameLst>
                                          <p:attrName>ppt_x</p:attrName>
                                        </p:attrNameLst>
                                      </p:cBhvr>
                                      <p:tavLst>
                                        <p:tav tm="0">
                                          <p:val>
                                            <p:strVal val="#ppt_x"/>
                                          </p:val>
                                        </p:tav>
                                        <p:tav tm="100000">
                                          <p:val>
                                            <p:strVal val="#ppt_x"/>
                                          </p:val>
                                        </p:tav>
                                      </p:tavLst>
                                    </p:anim>
                                    <p:anim calcmode="lin" valueType="num">
                                      <p:cBhvr>
                                        <p:cTn id="91" dur="1000" fill="hold"/>
                                        <p:tgtEl>
                                          <p:spTgt spid="26"/>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13"/>
                                        </p:tgtEl>
                                        <p:attrNameLst>
                                          <p:attrName>style.visibility</p:attrName>
                                        </p:attrNameLst>
                                      </p:cBhvr>
                                      <p:to>
                                        <p:strVal val="visible"/>
                                      </p:to>
                                    </p:set>
                                    <p:animEffect transition="in" filter="fade">
                                      <p:cBhvr>
                                        <p:cTn id="94" dur="1000"/>
                                        <p:tgtEl>
                                          <p:spTgt spid="13"/>
                                        </p:tgtEl>
                                      </p:cBhvr>
                                    </p:animEffect>
                                    <p:anim calcmode="lin" valueType="num">
                                      <p:cBhvr>
                                        <p:cTn id="95" dur="1000" fill="hold"/>
                                        <p:tgtEl>
                                          <p:spTgt spid="13"/>
                                        </p:tgtEl>
                                        <p:attrNameLst>
                                          <p:attrName>ppt_x</p:attrName>
                                        </p:attrNameLst>
                                      </p:cBhvr>
                                      <p:tavLst>
                                        <p:tav tm="0">
                                          <p:val>
                                            <p:strVal val="#ppt_x"/>
                                          </p:val>
                                        </p:tav>
                                        <p:tav tm="100000">
                                          <p:val>
                                            <p:strVal val="#ppt_x"/>
                                          </p:val>
                                        </p:tav>
                                      </p:tavLst>
                                    </p:anim>
                                    <p:anim calcmode="lin" valueType="num">
                                      <p:cBhvr>
                                        <p:cTn id="96" dur="1000" fill="hold"/>
                                        <p:tgtEl>
                                          <p:spTgt spid="13"/>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37"/>
                                        </p:tgtEl>
                                        <p:attrNameLst>
                                          <p:attrName>style.visibility</p:attrName>
                                        </p:attrNameLst>
                                      </p:cBhvr>
                                      <p:to>
                                        <p:strVal val="visible"/>
                                      </p:to>
                                    </p:set>
                                    <p:animEffect transition="in" filter="fade">
                                      <p:cBhvr>
                                        <p:cTn id="99" dur="1000"/>
                                        <p:tgtEl>
                                          <p:spTgt spid="37"/>
                                        </p:tgtEl>
                                      </p:cBhvr>
                                    </p:animEffect>
                                    <p:anim calcmode="lin" valueType="num">
                                      <p:cBhvr>
                                        <p:cTn id="100" dur="1000" fill="hold"/>
                                        <p:tgtEl>
                                          <p:spTgt spid="37"/>
                                        </p:tgtEl>
                                        <p:attrNameLst>
                                          <p:attrName>ppt_x</p:attrName>
                                        </p:attrNameLst>
                                      </p:cBhvr>
                                      <p:tavLst>
                                        <p:tav tm="0">
                                          <p:val>
                                            <p:strVal val="#ppt_x"/>
                                          </p:val>
                                        </p:tav>
                                        <p:tav tm="100000">
                                          <p:val>
                                            <p:strVal val="#ppt_x"/>
                                          </p:val>
                                        </p:tav>
                                      </p:tavLst>
                                    </p:anim>
                                    <p:anim calcmode="lin" valueType="num">
                                      <p:cBhvr>
                                        <p:cTn id="10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3" fill="hold" nodeType="clickEffect">
                                  <p:stCondLst>
                                    <p:cond delay="0"/>
                                  </p:stCondLst>
                                  <p:childTnLst>
                                    <p:set>
                                      <p:cBhvr>
                                        <p:cTn id="105" dur="1" fill="hold">
                                          <p:stCondLst>
                                            <p:cond delay="0"/>
                                          </p:stCondLst>
                                        </p:cTn>
                                        <p:tgtEl>
                                          <p:spTgt spid="28"/>
                                        </p:tgtEl>
                                        <p:attrNameLst>
                                          <p:attrName>style.visibility</p:attrName>
                                        </p:attrNameLst>
                                      </p:cBhvr>
                                      <p:to>
                                        <p:strVal val="visible"/>
                                      </p:to>
                                    </p:set>
                                    <p:anim calcmode="lin" valueType="num">
                                      <p:cBhvr additive="base">
                                        <p:cTn id="106" dur="500" fill="hold"/>
                                        <p:tgtEl>
                                          <p:spTgt spid="28"/>
                                        </p:tgtEl>
                                        <p:attrNameLst>
                                          <p:attrName>ppt_x</p:attrName>
                                        </p:attrNameLst>
                                      </p:cBhvr>
                                      <p:tavLst>
                                        <p:tav tm="0">
                                          <p:val>
                                            <p:strVal val="1+#ppt_w/2"/>
                                          </p:val>
                                        </p:tav>
                                        <p:tav tm="100000">
                                          <p:val>
                                            <p:strVal val="#ppt_x"/>
                                          </p:val>
                                        </p:tav>
                                      </p:tavLst>
                                    </p:anim>
                                    <p:anim calcmode="lin" valueType="num">
                                      <p:cBhvr additive="base">
                                        <p:cTn id="107" dur="500" fill="hold"/>
                                        <p:tgtEl>
                                          <p:spTgt spid="28"/>
                                        </p:tgtEl>
                                        <p:attrNameLst>
                                          <p:attrName>ppt_y</p:attrName>
                                        </p:attrNameLst>
                                      </p:cBhvr>
                                      <p:tavLst>
                                        <p:tav tm="0">
                                          <p:val>
                                            <p:strVal val="0-#ppt_h/2"/>
                                          </p:val>
                                        </p:tav>
                                        <p:tav tm="100000">
                                          <p:val>
                                            <p:strVal val="#ppt_y"/>
                                          </p:val>
                                        </p:tav>
                                      </p:tavLst>
                                    </p:anim>
                                  </p:childTnLst>
                                </p:cTn>
                              </p:par>
                              <p:par>
                                <p:cTn id="108" presetID="2" presetClass="entr" presetSubtype="3" fill="hold" grpId="0" nodeType="withEffect">
                                  <p:stCondLst>
                                    <p:cond delay="0"/>
                                  </p:stCondLst>
                                  <p:childTnLst>
                                    <p:set>
                                      <p:cBhvr>
                                        <p:cTn id="109" dur="1" fill="hold">
                                          <p:stCondLst>
                                            <p:cond delay="0"/>
                                          </p:stCondLst>
                                        </p:cTn>
                                        <p:tgtEl>
                                          <p:spTgt spid="14"/>
                                        </p:tgtEl>
                                        <p:attrNameLst>
                                          <p:attrName>style.visibility</p:attrName>
                                        </p:attrNameLst>
                                      </p:cBhvr>
                                      <p:to>
                                        <p:strVal val="visible"/>
                                      </p:to>
                                    </p:set>
                                    <p:anim calcmode="lin" valueType="num">
                                      <p:cBhvr additive="base">
                                        <p:cTn id="110" dur="500" fill="hold"/>
                                        <p:tgtEl>
                                          <p:spTgt spid="14"/>
                                        </p:tgtEl>
                                        <p:attrNameLst>
                                          <p:attrName>ppt_x</p:attrName>
                                        </p:attrNameLst>
                                      </p:cBhvr>
                                      <p:tavLst>
                                        <p:tav tm="0">
                                          <p:val>
                                            <p:strVal val="1+#ppt_w/2"/>
                                          </p:val>
                                        </p:tav>
                                        <p:tav tm="100000">
                                          <p:val>
                                            <p:strVal val="#ppt_x"/>
                                          </p:val>
                                        </p:tav>
                                      </p:tavLst>
                                    </p:anim>
                                    <p:anim calcmode="lin" valueType="num">
                                      <p:cBhvr additive="base">
                                        <p:cTn id="111"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nodeType="clickEffect">
                                  <p:stCondLst>
                                    <p:cond delay="0"/>
                                  </p:stCondLst>
                                  <p:childTnLst>
                                    <p:set>
                                      <p:cBhvr>
                                        <p:cTn id="115" dur="1" fill="hold">
                                          <p:stCondLst>
                                            <p:cond delay="0"/>
                                          </p:stCondLst>
                                        </p:cTn>
                                        <p:tgtEl>
                                          <p:spTgt spid="27"/>
                                        </p:tgtEl>
                                        <p:attrNameLst>
                                          <p:attrName>style.visibility</p:attrName>
                                        </p:attrNameLst>
                                      </p:cBhvr>
                                      <p:to>
                                        <p:strVal val="visible"/>
                                      </p:to>
                                    </p:set>
                                    <p:anim calcmode="lin" valueType="num">
                                      <p:cBhvr additive="base">
                                        <p:cTn id="116" dur="500" fill="hold"/>
                                        <p:tgtEl>
                                          <p:spTgt spid="27"/>
                                        </p:tgtEl>
                                        <p:attrNameLst>
                                          <p:attrName>ppt_x</p:attrName>
                                        </p:attrNameLst>
                                      </p:cBhvr>
                                      <p:tavLst>
                                        <p:tav tm="0">
                                          <p:val>
                                            <p:strVal val="#ppt_x"/>
                                          </p:val>
                                        </p:tav>
                                        <p:tav tm="100000">
                                          <p:val>
                                            <p:strVal val="#ppt_x"/>
                                          </p:val>
                                        </p:tav>
                                      </p:tavLst>
                                    </p:anim>
                                    <p:anim calcmode="lin" valueType="num">
                                      <p:cBhvr additive="base">
                                        <p:cTn id="117" dur="500" fill="hold"/>
                                        <p:tgtEl>
                                          <p:spTgt spid="27"/>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15"/>
                                        </p:tgtEl>
                                        <p:attrNameLst>
                                          <p:attrName>style.visibility</p:attrName>
                                        </p:attrNameLst>
                                      </p:cBhvr>
                                      <p:to>
                                        <p:strVal val="visible"/>
                                      </p:to>
                                    </p:set>
                                    <p:anim calcmode="lin" valueType="num">
                                      <p:cBhvr additive="base">
                                        <p:cTn id="120" dur="500" fill="hold"/>
                                        <p:tgtEl>
                                          <p:spTgt spid="15"/>
                                        </p:tgtEl>
                                        <p:attrNameLst>
                                          <p:attrName>ppt_x</p:attrName>
                                        </p:attrNameLst>
                                      </p:cBhvr>
                                      <p:tavLst>
                                        <p:tav tm="0">
                                          <p:val>
                                            <p:strVal val="#ppt_x"/>
                                          </p:val>
                                        </p:tav>
                                        <p:tav tm="100000">
                                          <p:val>
                                            <p:strVal val="#ppt_x"/>
                                          </p:val>
                                        </p:tav>
                                      </p:tavLst>
                                    </p:anim>
                                    <p:anim calcmode="lin" valueType="num">
                                      <p:cBhvr additive="base">
                                        <p:cTn id="121" dur="500" fill="hold"/>
                                        <p:tgtEl>
                                          <p:spTgt spid="15"/>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38"/>
                                        </p:tgtEl>
                                        <p:attrNameLst>
                                          <p:attrName>style.visibility</p:attrName>
                                        </p:attrNameLst>
                                      </p:cBhvr>
                                      <p:to>
                                        <p:strVal val="visible"/>
                                      </p:to>
                                    </p:set>
                                    <p:anim calcmode="lin" valueType="num">
                                      <p:cBhvr additive="base">
                                        <p:cTn id="124" dur="500" fill="hold"/>
                                        <p:tgtEl>
                                          <p:spTgt spid="38"/>
                                        </p:tgtEl>
                                        <p:attrNameLst>
                                          <p:attrName>ppt_x</p:attrName>
                                        </p:attrNameLst>
                                      </p:cBhvr>
                                      <p:tavLst>
                                        <p:tav tm="0">
                                          <p:val>
                                            <p:strVal val="#ppt_x"/>
                                          </p:val>
                                        </p:tav>
                                        <p:tav tm="100000">
                                          <p:val>
                                            <p:strVal val="#ppt_x"/>
                                          </p:val>
                                        </p:tav>
                                      </p:tavLst>
                                    </p:anim>
                                    <p:anim calcmode="lin" valueType="num">
                                      <p:cBhvr additive="base">
                                        <p:cTn id="12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nodeType="clickEffect">
                                  <p:stCondLst>
                                    <p:cond delay="0"/>
                                  </p:stCondLst>
                                  <p:childTnLst>
                                    <p:set>
                                      <p:cBhvr>
                                        <p:cTn id="129" dur="1" fill="hold">
                                          <p:stCondLst>
                                            <p:cond delay="0"/>
                                          </p:stCondLst>
                                        </p:cTn>
                                        <p:tgtEl>
                                          <p:spTgt spid="4"/>
                                        </p:tgtEl>
                                        <p:attrNameLst>
                                          <p:attrName>style.visibility</p:attrName>
                                        </p:attrNameLst>
                                      </p:cBhvr>
                                      <p:to>
                                        <p:strVal val="visible"/>
                                      </p:to>
                                    </p:set>
                                    <p:anim calcmode="lin" valueType="num">
                                      <p:cBhvr additive="base">
                                        <p:cTn id="130" dur="500" fill="hold"/>
                                        <p:tgtEl>
                                          <p:spTgt spid="4"/>
                                        </p:tgtEl>
                                        <p:attrNameLst>
                                          <p:attrName>ppt_x</p:attrName>
                                        </p:attrNameLst>
                                      </p:cBhvr>
                                      <p:tavLst>
                                        <p:tav tm="0">
                                          <p:val>
                                            <p:strVal val="#ppt_x"/>
                                          </p:val>
                                        </p:tav>
                                        <p:tav tm="100000">
                                          <p:val>
                                            <p:strVal val="#ppt_x"/>
                                          </p:val>
                                        </p:tav>
                                      </p:tavLst>
                                    </p:anim>
                                    <p:anim calcmode="lin" valueType="num">
                                      <p:cBhvr additive="base">
                                        <p:cTn id="131" dur="500" fill="hold"/>
                                        <p:tgtEl>
                                          <p:spTgt spid="4"/>
                                        </p:tgtEl>
                                        <p:attrNameLst>
                                          <p:attrName>ppt_y</p:attrName>
                                        </p:attrNameLst>
                                      </p:cBhvr>
                                      <p:tavLst>
                                        <p:tav tm="0">
                                          <p:val>
                                            <p:strVal val="1+#ppt_h/2"/>
                                          </p:val>
                                        </p:tav>
                                        <p:tav tm="100000">
                                          <p:val>
                                            <p:strVal val="#ppt_y"/>
                                          </p:val>
                                        </p:tav>
                                      </p:tavLst>
                                    </p:anim>
                                  </p:childTnLst>
                                </p:cTn>
                              </p:par>
                              <p:par>
                                <p:cTn id="132" presetID="2" presetClass="entr" presetSubtype="4" fill="hold" grpId="0" nodeType="withEffect">
                                  <p:stCondLst>
                                    <p:cond delay="0"/>
                                  </p:stCondLst>
                                  <p:childTnLst>
                                    <p:set>
                                      <p:cBhvr>
                                        <p:cTn id="133" dur="1" fill="hold">
                                          <p:stCondLst>
                                            <p:cond delay="0"/>
                                          </p:stCondLst>
                                        </p:cTn>
                                        <p:tgtEl>
                                          <p:spTgt spid="16"/>
                                        </p:tgtEl>
                                        <p:attrNameLst>
                                          <p:attrName>style.visibility</p:attrName>
                                        </p:attrNameLst>
                                      </p:cBhvr>
                                      <p:to>
                                        <p:strVal val="visible"/>
                                      </p:to>
                                    </p:set>
                                    <p:anim calcmode="lin" valueType="num">
                                      <p:cBhvr additive="base">
                                        <p:cTn id="134" dur="500" fill="hold"/>
                                        <p:tgtEl>
                                          <p:spTgt spid="16"/>
                                        </p:tgtEl>
                                        <p:attrNameLst>
                                          <p:attrName>ppt_x</p:attrName>
                                        </p:attrNameLst>
                                      </p:cBhvr>
                                      <p:tavLst>
                                        <p:tav tm="0">
                                          <p:val>
                                            <p:strVal val="#ppt_x"/>
                                          </p:val>
                                        </p:tav>
                                        <p:tav tm="100000">
                                          <p:val>
                                            <p:strVal val="#ppt_x"/>
                                          </p:val>
                                        </p:tav>
                                      </p:tavLst>
                                    </p:anim>
                                    <p:anim calcmode="lin" valueType="num">
                                      <p:cBhvr additive="base">
                                        <p:cTn id="135" dur="500" fill="hold"/>
                                        <p:tgtEl>
                                          <p:spTgt spid="16"/>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0"/>
                                  </p:stCondLst>
                                  <p:childTnLst>
                                    <p:set>
                                      <p:cBhvr>
                                        <p:cTn id="137" dur="1" fill="hold">
                                          <p:stCondLst>
                                            <p:cond delay="0"/>
                                          </p:stCondLst>
                                        </p:cTn>
                                        <p:tgtEl>
                                          <p:spTgt spid="39"/>
                                        </p:tgtEl>
                                        <p:attrNameLst>
                                          <p:attrName>style.visibility</p:attrName>
                                        </p:attrNameLst>
                                      </p:cBhvr>
                                      <p:to>
                                        <p:strVal val="visible"/>
                                      </p:to>
                                    </p:set>
                                    <p:anim calcmode="lin" valueType="num">
                                      <p:cBhvr additive="base">
                                        <p:cTn id="138" dur="500" fill="hold"/>
                                        <p:tgtEl>
                                          <p:spTgt spid="39"/>
                                        </p:tgtEl>
                                        <p:attrNameLst>
                                          <p:attrName>ppt_x</p:attrName>
                                        </p:attrNameLst>
                                      </p:cBhvr>
                                      <p:tavLst>
                                        <p:tav tm="0">
                                          <p:val>
                                            <p:strVal val="#ppt_x"/>
                                          </p:val>
                                        </p:tav>
                                        <p:tav tm="100000">
                                          <p:val>
                                            <p:strVal val="#ppt_x"/>
                                          </p:val>
                                        </p:tav>
                                      </p:tavLst>
                                    </p:anim>
                                    <p:anim calcmode="lin" valueType="num">
                                      <p:cBhvr additive="base">
                                        <p:cTn id="139"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nodeType="clickEffect">
                                  <p:stCondLst>
                                    <p:cond delay="0"/>
                                  </p:stCondLst>
                                  <p:childTnLst>
                                    <p:set>
                                      <p:cBhvr>
                                        <p:cTn id="143" dur="1" fill="hold">
                                          <p:stCondLst>
                                            <p:cond delay="0"/>
                                          </p:stCondLst>
                                        </p:cTn>
                                        <p:tgtEl>
                                          <p:spTgt spid="29"/>
                                        </p:tgtEl>
                                        <p:attrNameLst>
                                          <p:attrName>style.visibility</p:attrName>
                                        </p:attrNameLst>
                                      </p:cBhvr>
                                      <p:to>
                                        <p:strVal val="visible"/>
                                      </p:to>
                                    </p:set>
                                    <p:anim calcmode="lin" valueType="num">
                                      <p:cBhvr additive="base">
                                        <p:cTn id="144" dur="500" fill="hold"/>
                                        <p:tgtEl>
                                          <p:spTgt spid="29"/>
                                        </p:tgtEl>
                                        <p:attrNameLst>
                                          <p:attrName>ppt_x</p:attrName>
                                        </p:attrNameLst>
                                      </p:cBhvr>
                                      <p:tavLst>
                                        <p:tav tm="0">
                                          <p:val>
                                            <p:strVal val="#ppt_x"/>
                                          </p:val>
                                        </p:tav>
                                        <p:tav tm="100000">
                                          <p:val>
                                            <p:strVal val="#ppt_x"/>
                                          </p:val>
                                        </p:tav>
                                      </p:tavLst>
                                    </p:anim>
                                    <p:anim calcmode="lin" valueType="num">
                                      <p:cBhvr additive="base">
                                        <p:cTn id="145" dur="500" fill="hold"/>
                                        <p:tgtEl>
                                          <p:spTgt spid="29"/>
                                        </p:tgtEl>
                                        <p:attrNameLst>
                                          <p:attrName>ppt_y</p:attrName>
                                        </p:attrNameLst>
                                      </p:cBhvr>
                                      <p:tavLst>
                                        <p:tav tm="0">
                                          <p:val>
                                            <p:strVal val="1+#ppt_h/2"/>
                                          </p:val>
                                        </p:tav>
                                        <p:tav tm="100000">
                                          <p:val>
                                            <p:strVal val="#ppt_y"/>
                                          </p:val>
                                        </p:tav>
                                      </p:tavLst>
                                    </p:anim>
                                  </p:childTnLst>
                                </p:cTn>
                              </p:par>
                              <p:par>
                                <p:cTn id="146" presetID="2" presetClass="entr" presetSubtype="4" fill="hold" grpId="0" nodeType="withEffect">
                                  <p:stCondLst>
                                    <p:cond delay="0"/>
                                  </p:stCondLst>
                                  <p:childTnLst>
                                    <p:set>
                                      <p:cBhvr>
                                        <p:cTn id="147" dur="1" fill="hold">
                                          <p:stCondLst>
                                            <p:cond delay="0"/>
                                          </p:stCondLst>
                                        </p:cTn>
                                        <p:tgtEl>
                                          <p:spTgt spid="17"/>
                                        </p:tgtEl>
                                        <p:attrNameLst>
                                          <p:attrName>style.visibility</p:attrName>
                                        </p:attrNameLst>
                                      </p:cBhvr>
                                      <p:to>
                                        <p:strVal val="visible"/>
                                      </p:to>
                                    </p:set>
                                    <p:anim calcmode="lin" valueType="num">
                                      <p:cBhvr additive="base">
                                        <p:cTn id="148" dur="500" fill="hold"/>
                                        <p:tgtEl>
                                          <p:spTgt spid="17"/>
                                        </p:tgtEl>
                                        <p:attrNameLst>
                                          <p:attrName>ppt_x</p:attrName>
                                        </p:attrNameLst>
                                      </p:cBhvr>
                                      <p:tavLst>
                                        <p:tav tm="0">
                                          <p:val>
                                            <p:strVal val="#ppt_x"/>
                                          </p:val>
                                        </p:tav>
                                        <p:tav tm="100000">
                                          <p:val>
                                            <p:strVal val="#ppt_x"/>
                                          </p:val>
                                        </p:tav>
                                      </p:tavLst>
                                    </p:anim>
                                    <p:anim calcmode="lin" valueType="num">
                                      <p:cBhvr additive="base">
                                        <p:cTn id="149" dur="500" fill="hold"/>
                                        <p:tgtEl>
                                          <p:spTgt spid="17"/>
                                        </p:tgtEl>
                                        <p:attrNameLst>
                                          <p:attrName>ppt_y</p:attrName>
                                        </p:attrNameLst>
                                      </p:cBhvr>
                                      <p:tavLst>
                                        <p:tav tm="0">
                                          <p:val>
                                            <p:strVal val="1+#ppt_h/2"/>
                                          </p:val>
                                        </p:tav>
                                        <p:tav tm="100000">
                                          <p:val>
                                            <p:strVal val="#ppt_y"/>
                                          </p:val>
                                        </p:tav>
                                      </p:tavLst>
                                    </p:anim>
                                  </p:childTnLst>
                                </p:cTn>
                              </p:par>
                              <p:par>
                                <p:cTn id="150" presetID="2" presetClass="entr" presetSubtype="4" fill="hold" grpId="0" nodeType="withEffect">
                                  <p:stCondLst>
                                    <p:cond delay="0"/>
                                  </p:stCondLst>
                                  <p:childTnLst>
                                    <p:set>
                                      <p:cBhvr>
                                        <p:cTn id="151" dur="1" fill="hold">
                                          <p:stCondLst>
                                            <p:cond delay="0"/>
                                          </p:stCondLst>
                                        </p:cTn>
                                        <p:tgtEl>
                                          <p:spTgt spid="41"/>
                                        </p:tgtEl>
                                        <p:attrNameLst>
                                          <p:attrName>style.visibility</p:attrName>
                                        </p:attrNameLst>
                                      </p:cBhvr>
                                      <p:to>
                                        <p:strVal val="visible"/>
                                      </p:to>
                                    </p:set>
                                    <p:anim calcmode="lin" valueType="num">
                                      <p:cBhvr additive="base">
                                        <p:cTn id="152" dur="500" fill="hold"/>
                                        <p:tgtEl>
                                          <p:spTgt spid="41"/>
                                        </p:tgtEl>
                                        <p:attrNameLst>
                                          <p:attrName>ppt_x</p:attrName>
                                        </p:attrNameLst>
                                      </p:cBhvr>
                                      <p:tavLst>
                                        <p:tav tm="0">
                                          <p:val>
                                            <p:strVal val="#ppt_x"/>
                                          </p:val>
                                        </p:tav>
                                        <p:tav tm="100000">
                                          <p:val>
                                            <p:strVal val="#ppt_x"/>
                                          </p:val>
                                        </p:tav>
                                      </p:tavLst>
                                    </p:anim>
                                    <p:anim calcmode="lin" valueType="num">
                                      <p:cBhvr additive="base">
                                        <p:cTn id="15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2" presetClass="entr" presetSubtype="4" fill="hold" nodeType="clickEffect">
                                  <p:stCondLst>
                                    <p:cond delay="0"/>
                                  </p:stCondLst>
                                  <p:childTnLst>
                                    <p:set>
                                      <p:cBhvr>
                                        <p:cTn id="157" dur="1" fill="hold">
                                          <p:stCondLst>
                                            <p:cond delay="0"/>
                                          </p:stCondLst>
                                        </p:cTn>
                                        <p:tgtEl>
                                          <p:spTgt spid="30"/>
                                        </p:tgtEl>
                                        <p:attrNameLst>
                                          <p:attrName>style.visibility</p:attrName>
                                        </p:attrNameLst>
                                      </p:cBhvr>
                                      <p:to>
                                        <p:strVal val="visible"/>
                                      </p:to>
                                    </p:set>
                                    <p:anim calcmode="lin" valueType="num">
                                      <p:cBhvr additive="base">
                                        <p:cTn id="158" dur="500" fill="hold"/>
                                        <p:tgtEl>
                                          <p:spTgt spid="30"/>
                                        </p:tgtEl>
                                        <p:attrNameLst>
                                          <p:attrName>ppt_x</p:attrName>
                                        </p:attrNameLst>
                                      </p:cBhvr>
                                      <p:tavLst>
                                        <p:tav tm="0">
                                          <p:val>
                                            <p:strVal val="#ppt_x"/>
                                          </p:val>
                                        </p:tav>
                                        <p:tav tm="100000">
                                          <p:val>
                                            <p:strVal val="#ppt_x"/>
                                          </p:val>
                                        </p:tav>
                                      </p:tavLst>
                                    </p:anim>
                                    <p:anim calcmode="lin" valueType="num">
                                      <p:cBhvr additive="base">
                                        <p:cTn id="159" dur="500" fill="hold"/>
                                        <p:tgtEl>
                                          <p:spTgt spid="30"/>
                                        </p:tgtEl>
                                        <p:attrNameLst>
                                          <p:attrName>ppt_y</p:attrName>
                                        </p:attrNameLst>
                                      </p:cBhvr>
                                      <p:tavLst>
                                        <p:tav tm="0">
                                          <p:val>
                                            <p:strVal val="1+#ppt_h/2"/>
                                          </p:val>
                                        </p:tav>
                                        <p:tav tm="100000">
                                          <p:val>
                                            <p:strVal val="#ppt_y"/>
                                          </p:val>
                                        </p:tav>
                                      </p:tavLst>
                                    </p:anim>
                                  </p:childTnLst>
                                </p:cTn>
                              </p:par>
                              <p:par>
                                <p:cTn id="160" presetID="2" presetClass="entr" presetSubtype="4" fill="hold" grpId="0" nodeType="withEffect">
                                  <p:stCondLst>
                                    <p:cond delay="0"/>
                                  </p:stCondLst>
                                  <p:childTnLst>
                                    <p:set>
                                      <p:cBhvr>
                                        <p:cTn id="161" dur="1" fill="hold">
                                          <p:stCondLst>
                                            <p:cond delay="0"/>
                                          </p:stCondLst>
                                        </p:cTn>
                                        <p:tgtEl>
                                          <p:spTgt spid="40"/>
                                        </p:tgtEl>
                                        <p:attrNameLst>
                                          <p:attrName>style.visibility</p:attrName>
                                        </p:attrNameLst>
                                      </p:cBhvr>
                                      <p:to>
                                        <p:strVal val="visible"/>
                                      </p:to>
                                    </p:set>
                                    <p:anim calcmode="lin" valueType="num">
                                      <p:cBhvr additive="base">
                                        <p:cTn id="162" dur="500" fill="hold"/>
                                        <p:tgtEl>
                                          <p:spTgt spid="40"/>
                                        </p:tgtEl>
                                        <p:attrNameLst>
                                          <p:attrName>ppt_x</p:attrName>
                                        </p:attrNameLst>
                                      </p:cBhvr>
                                      <p:tavLst>
                                        <p:tav tm="0">
                                          <p:val>
                                            <p:strVal val="#ppt_x"/>
                                          </p:val>
                                        </p:tav>
                                        <p:tav tm="100000">
                                          <p:val>
                                            <p:strVal val="#ppt_x"/>
                                          </p:val>
                                        </p:tav>
                                      </p:tavLst>
                                    </p:anim>
                                    <p:anim calcmode="lin" valueType="num">
                                      <p:cBhvr additive="base">
                                        <p:cTn id="163" dur="500" fill="hold"/>
                                        <p:tgtEl>
                                          <p:spTgt spid="40"/>
                                        </p:tgtEl>
                                        <p:attrNameLst>
                                          <p:attrName>ppt_y</p:attrName>
                                        </p:attrNameLst>
                                      </p:cBhvr>
                                      <p:tavLst>
                                        <p:tav tm="0">
                                          <p:val>
                                            <p:strVal val="1+#ppt_h/2"/>
                                          </p:val>
                                        </p:tav>
                                        <p:tav tm="100000">
                                          <p:val>
                                            <p:strVal val="#ppt_y"/>
                                          </p:val>
                                        </p:tav>
                                      </p:tavLst>
                                    </p:anim>
                                  </p:childTnLst>
                                </p:cTn>
                              </p:par>
                              <p:par>
                                <p:cTn id="164" presetID="2" presetClass="entr" presetSubtype="4" fill="hold" nodeType="withEffect">
                                  <p:stCondLst>
                                    <p:cond delay="0"/>
                                  </p:stCondLst>
                                  <p:childTnLst>
                                    <p:set>
                                      <p:cBhvr>
                                        <p:cTn id="165" dur="1" fill="hold">
                                          <p:stCondLst>
                                            <p:cond delay="0"/>
                                          </p:stCondLst>
                                        </p:cTn>
                                        <p:tgtEl>
                                          <p:spTgt spid="31"/>
                                        </p:tgtEl>
                                        <p:attrNameLst>
                                          <p:attrName>style.visibility</p:attrName>
                                        </p:attrNameLst>
                                      </p:cBhvr>
                                      <p:to>
                                        <p:strVal val="visible"/>
                                      </p:to>
                                    </p:set>
                                    <p:anim calcmode="lin" valueType="num">
                                      <p:cBhvr additive="base">
                                        <p:cTn id="166" dur="500" fill="hold"/>
                                        <p:tgtEl>
                                          <p:spTgt spid="31"/>
                                        </p:tgtEl>
                                        <p:attrNameLst>
                                          <p:attrName>ppt_x</p:attrName>
                                        </p:attrNameLst>
                                      </p:cBhvr>
                                      <p:tavLst>
                                        <p:tav tm="0">
                                          <p:val>
                                            <p:strVal val="#ppt_x"/>
                                          </p:val>
                                        </p:tav>
                                        <p:tav tm="100000">
                                          <p:val>
                                            <p:strVal val="#ppt_x"/>
                                          </p:val>
                                        </p:tav>
                                      </p:tavLst>
                                    </p:anim>
                                    <p:anim calcmode="lin" valueType="num">
                                      <p:cBhvr additive="base">
                                        <p:cTn id="167" dur="500" fill="hold"/>
                                        <p:tgtEl>
                                          <p:spTgt spid="31"/>
                                        </p:tgtEl>
                                        <p:attrNameLst>
                                          <p:attrName>ppt_y</p:attrName>
                                        </p:attrNameLst>
                                      </p:cBhvr>
                                      <p:tavLst>
                                        <p:tav tm="0">
                                          <p:val>
                                            <p:strVal val="1+#ppt_h/2"/>
                                          </p:val>
                                        </p:tav>
                                        <p:tav tm="100000">
                                          <p:val>
                                            <p:strVal val="#ppt_y"/>
                                          </p:val>
                                        </p:tav>
                                      </p:tavLst>
                                    </p:anim>
                                  </p:childTnLst>
                                </p:cTn>
                              </p:par>
                              <p:par>
                                <p:cTn id="168" presetID="2" presetClass="entr" presetSubtype="4" fill="hold" grpId="0" nodeType="withEffect">
                                  <p:stCondLst>
                                    <p:cond delay="0"/>
                                  </p:stCondLst>
                                  <p:childTnLst>
                                    <p:set>
                                      <p:cBhvr>
                                        <p:cTn id="169" dur="1" fill="hold">
                                          <p:stCondLst>
                                            <p:cond delay="0"/>
                                          </p:stCondLst>
                                        </p:cTn>
                                        <p:tgtEl>
                                          <p:spTgt spid="18"/>
                                        </p:tgtEl>
                                        <p:attrNameLst>
                                          <p:attrName>style.visibility</p:attrName>
                                        </p:attrNameLst>
                                      </p:cBhvr>
                                      <p:to>
                                        <p:strVal val="visible"/>
                                      </p:to>
                                    </p:set>
                                    <p:anim calcmode="lin" valueType="num">
                                      <p:cBhvr additive="base">
                                        <p:cTn id="170" dur="500" fill="hold"/>
                                        <p:tgtEl>
                                          <p:spTgt spid="18"/>
                                        </p:tgtEl>
                                        <p:attrNameLst>
                                          <p:attrName>ppt_x</p:attrName>
                                        </p:attrNameLst>
                                      </p:cBhvr>
                                      <p:tavLst>
                                        <p:tav tm="0">
                                          <p:val>
                                            <p:strVal val="#ppt_x"/>
                                          </p:val>
                                        </p:tav>
                                        <p:tav tm="100000">
                                          <p:val>
                                            <p:strVal val="#ppt_x"/>
                                          </p:val>
                                        </p:tav>
                                      </p:tavLst>
                                    </p:anim>
                                    <p:anim calcmode="lin" valueType="num">
                                      <p:cBhvr additive="base">
                                        <p:cTn id="171" dur="500" fill="hold"/>
                                        <p:tgtEl>
                                          <p:spTgt spid="18"/>
                                        </p:tgtEl>
                                        <p:attrNameLst>
                                          <p:attrName>ppt_y</p:attrName>
                                        </p:attrNameLst>
                                      </p:cBhvr>
                                      <p:tavLst>
                                        <p:tav tm="0">
                                          <p:val>
                                            <p:strVal val="1+#ppt_h/2"/>
                                          </p:val>
                                        </p:tav>
                                        <p:tav tm="100000">
                                          <p:val>
                                            <p:strVal val="#ppt_y"/>
                                          </p:val>
                                        </p:tav>
                                      </p:tavLst>
                                    </p:anim>
                                  </p:childTnLst>
                                </p:cTn>
                              </p:par>
                              <p:par>
                                <p:cTn id="172" presetID="2" presetClass="entr" presetSubtype="4" fill="hold" grpId="0" nodeType="withEffect">
                                  <p:stCondLst>
                                    <p:cond delay="0"/>
                                  </p:stCondLst>
                                  <p:childTnLst>
                                    <p:set>
                                      <p:cBhvr>
                                        <p:cTn id="173" dur="1" fill="hold">
                                          <p:stCondLst>
                                            <p:cond delay="0"/>
                                          </p:stCondLst>
                                        </p:cTn>
                                        <p:tgtEl>
                                          <p:spTgt spid="19"/>
                                        </p:tgtEl>
                                        <p:attrNameLst>
                                          <p:attrName>style.visibility</p:attrName>
                                        </p:attrNameLst>
                                      </p:cBhvr>
                                      <p:to>
                                        <p:strVal val="visible"/>
                                      </p:to>
                                    </p:set>
                                    <p:anim calcmode="lin" valueType="num">
                                      <p:cBhvr additive="base">
                                        <p:cTn id="174" dur="500" fill="hold"/>
                                        <p:tgtEl>
                                          <p:spTgt spid="19"/>
                                        </p:tgtEl>
                                        <p:attrNameLst>
                                          <p:attrName>ppt_x</p:attrName>
                                        </p:attrNameLst>
                                      </p:cBhvr>
                                      <p:tavLst>
                                        <p:tav tm="0">
                                          <p:val>
                                            <p:strVal val="#ppt_x"/>
                                          </p:val>
                                        </p:tav>
                                        <p:tav tm="100000">
                                          <p:val>
                                            <p:strVal val="#ppt_x"/>
                                          </p:val>
                                        </p:tav>
                                      </p:tavLst>
                                    </p:anim>
                                    <p:anim calcmode="lin" valueType="num">
                                      <p:cBhvr additive="base">
                                        <p:cTn id="17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2" presetClass="entr" presetSubtype="4" fill="hold" nodeType="clickEffect">
                                  <p:stCondLst>
                                    <p:cond delay="0"/>
                                  </p:stCondLst>
                                  <p:childTnLst>
                                    <p:set>
                                      <p:cBhvr>
                                        <p:cTn id="179" dur="1" fill="hold">
                                          <p:stCondLst>
                                            <p:cond delay="0"/>
                                          </p:stCondLst>
                                        </p:cTn>
                                        <p:tgtEl>
                                          <p:spTgt spid="6"/>
                                        </p:tgtEl>
                                        <p:attrNameLst>
                                          <p:attrName>style.visibility</p:attrName>
                                        </p:attrNameLst>
                                      </p:cBhvr>
                                      <p:to>
                                        <p:strVal val="visible"/>
                                      </p:to>
                                    </p:set>
                                    <p:anim calcmode="lin" valueType="num">
                                      <p:cBhvr additive="base">
                                        <p:cTn id="180" dur="500" fill="hold"/>
                                        <p:tgtEl>
                                          <p:spTgt spid="6"/>
                                        </p:tgtEl>
                                        <p:attrNameLst>
                                          <p:attrName>ppt_x</p:attrName>
                                        </p:attrNameLst>
                                      </p:cBhvr>
                                      <p:tavLst>
                                        <p:tav tm="0">
                                          <p:val>
                                            <p:strVal val="#ppt_x"/>
                                          </p:val>
                                        </p:tav>
                                        <p:tav tm="100000">
                                          <p:val>
                                            <p:strVal val="#ppt_x"/>
                                          </p:val>
                                        </p:tav>
                                      </p:tavLst>
                                    </p:anim>
                                    <p:anim calcmode="lin" valueType="num">
                                      <p:cBhvr additive="base">
                                        <p:cTn id="181" dur="500" fill="hold"/>
                                        <p:tgtEl>
                                          <p:spTgt spid="6"/>
                                        </p:tgtEl>
                                        <p:attrNameLst>
                                          <p:attrName>ppt_y</p:attrName>
                                        </p:attrNameLst>
                                      </p:cBhvr>
                                      <p:tavLst>
                                        <p:tav tm="0">
                                          <p:val>
                                            <p:strVal val="1+#ppt_h/2"/>
                                          </p:val>
                                        </p:tav>
                                        <p:tav tm="100000">
                                          <p:val>
                                            <p:strVal val="#ppt_y"/>
                                          </p:val>
                                        </p:tav>
                                      </p:tavLst>
                                    </p:anim>
                                  </p:childTnLst>
                                </p:cTn>
                              </p:par>
                              <p:par>
                                <p:cTn id="182" presetID="2" presetClass="entr" presetSubtype="4" fill="hold" grpId="0" nodeType="withEffect">
                                  <p:stCondLst>
                                    <p:cond delay="0"/>
                                  </p:stCondLst>
                                  <p:childTnLst>
                                    <p:set>
                                      <p:cBhvr>
                                        <p:cTn id="183" dur="1" fill="hold">
                                          <p:stCondLst>
                                            <p:cond delay="0"/>
                                          </p:stCondLst>
                                        </p:cTn>
                                        <p:tgtEl>
                                          <p:spTgt spid="20"/>
                                        </p:tgtEl>
                                        <p:attrNameLst>
                                          <p:attrName>style.visibility</p:attrName>
                                        </p:attrNameLst>
                                      </p:cBhvr>
                                      <p:to>
                                        <p:strVal val="visible"/>
                                      </p:to>
                                    </p:set>
                                    <p:anim calcmode="lin" valueType="num">
                                      <p:cBhvr additive="base">
                                        <p:cTn id="184" dur="500" fill="hold"/>
                                        <p:tgtEl>
                                          <p:spTgt spid="20"/>
                                        </p:tgtEl>
                                        <p:attrNameLst>
                                          <p:attrName>ppt_x</p:attrName>
                                        </p:attrNameLst>
                                      </p:cBhvr>
                                      <p:tavLst>
                                        <p:tav tm="0">
                                          <p:val>
                                            <p:strVal val="#ppt_x"/>
                                          </p:val>
                                        </p:tav>
                                        <p:tav tm="100000">
                                          <p:val>
                                            <p:strVal val="#ppt_x"/>
                                          </p:val>
                                        </p:tav>
                                      </p:tavLst>
                                    </p:anim>
                                    <p:anim calcmode="lin" valueType="num">
                                      <p:cBhvr additive="base">
                                        <p:cTn id="185" dur="500" fill="hold"/>
                                        <p:tgtEl>
                                          <p:spTgt spid="20"/>
                                        </p:tgtEl>
                                        <p:attrNameLst>
                                          <p:attrName>ppt_y</p:attrName>
                                        </p:attrNameLst>
                                      </p:cBhvr>
                                      <p:tavLst>
                                        <p:tav tm="0">
                                          <p:val>
                                            <p:strVal val="1+#ppt_h/2"/>
                                          </p:val>
                                        </p:tav>
                                        <p:tav tm="100000">
                                          <p:val>
                                            <p:strVal val="#ppt_y"/>
                                          </p:val>
                                        </p:tav>
                                      </p:tavLst>
                                    </p:anim>
                                  </p:childTnLst>
                                </p:cTn>
                              </p:par>
                              <p:par>
                                <p:cTn id="186" presetID="2" presetClass="entr" presetSubtype="4" fill="hold" nodeType="withEffect">
                                  <p:stCondLst>
                                    <p:cond delay="0"/>
                                  </p:stCondLst>
                                  <p:childTnLst>
                                    <p:set>
                                      <p:cBhvr>
                                        <p:cTn id="187" dur="1" fill="hold">
                                          <p:stCondLst>
                                            <p:cond delay="0"/>
                                          </p:stCondLst>
                                        </p:cTn>
                                        <p:tgtEl>
                                          <p:spTgt spid="7"/>
                                        </p:tgtEl>
                                        <p:attrNameLst>
                                          <p:attrName>style.visibility</p:attrName>
                                        </p:attrNameLst>
                                      </p:cBhvr>
                                      <p:to>
                                        <p:strVal val="visible"/>
                                      </p:to>
                                    </p:set>
                                    <p:anim calcmode="lin" valueType="num">
                                      <p:cBhvr additive="base">
                                        <p:cTn id="188" dur="500" fill="hold"/>
                                        <p:tgtEl>
                                          <p:spTgt spid="7"/>
                                        </p:tgtEl>
                                        <p:attrNameLst>
                                          <p:attrName>ppt_x</p:attrName>
                                        </p:attrNameLst>
                                      </p:cBhvr>
                                      <p:tavLst>
                                        <p:tav tm="0">
                                          <p:val>
                                            <p:strVal val="#ppt_x"/>
                                          </p:val>
                                        </p:tav>
                                        <p:tav tm="100000">
                                          <p:val>
                                            <p:strVal val="#ppt_x"/>
                                          </p:val>
                                        </p:tav>
                                      </p:tavLst>
                                    </p:anim>
                                    <p:anim calcmode="lin" valueType="num">
                                      <p:cBhvr additive="base">
                                        <p:cTn id="18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0" fill="hold">
                      <p:stCondLst>
                        <p:cond delay="indefinite"/>
                      </p:stCondLst>
                      <p:childTnLst>
                        <p:par>
                          <p:cTn id="191" fill="hold">
                            <p:stCondLst>
                              <p:cond delay="0"/>
                            </p:stCondLst>
                            <p:childTnLst>
                              <p:par>
                                <p:cTn id="192" presetID="2" presetClass="entr" presetSubtype="4" fill="hold" nodeType="clickEffect">
                                  <p:stCondLst>
                                    <p:cond delay="0"/>
                                  </p:stCondLst>
                                  <p:childTnLst>
                                    <p:set>
                                      <p:cBhvr>
                                        <p:cTn id="193" dur="1" fill="hold">
                                          <p:stCondLst>
                                            <p:cond delay="0"/>
                                          </p:stCondLst>
                                        </p:cTn>
                                        <p:tgtEl>
                                          <p:spTgt spid="5"/>
                                        </p:tgtEl>
                                        <p:attrNameLst>
                                          <p:attrName>style.visibility</p:attrName>
                                        </p:attrNameLst>
                                      </p:cBhvr>
                                      <p:to>
                                        <p:strVal val="visible"/>
                                      </p:to>
                                    </p:set>
                                    <p:anim calcmode="lin" valueType="num">
                                      <p:cBhvr additive="base">
                                        <p:cTn id="194" dur="500" fill="hold"/>
                                        <p:tgtEl>
                                          <p:spTgt spid="5"/>
                                        </p:tgtEl>
                                        <p:attrNameLst>
                                          <p:attrName>ppt_x</p:attrName>
                                        </p:attrNameLst>
                                      </p:cBhvr>
                                      <p:tavLst>
                                        <p:tav tm="0">
                                          <p:val>
                                            <p:strVal val="#ppt_x"/>
                                          </p:val>
                                        </p:tav>
                                        <p:tav tm="100000">
                                          <p:val>
                                            <p:strVal val="#ppt_x"/>
                                          </p:val>
                                        </p:tav>
                                      </p:tavLst>
                                    </p:anim>
                                    <p:anim calcmode="lin" valueType="num">
                                      <p:cBhvr additive="base">
                                        <p:cTn id="195" dur="500" fill="hold"/>
                                        <p:tgtEl>
                                          <p:spTgt spid="5"/>
                                        </p:tgtEl>
                                        <p:attrNameLst>
                                          <p:attrName>ppt_y</p:attrName>
                                        </p:attrNameLst>
                                      </p:cBhvr>
                                      <p:tavLst>
                                        <p:tav tm="0">
                                          <p:val>
                                            <p:strVal val="1+#ppt_h/2"/>
                                          </p:val>
                                        </p:tav>
                                        <p:tav tm="100000">
                                          <p:val>
                                            <p:strVal val="#ppt_y"/>
                                          </p:val>
                                        </p:tav>
                                      </p:tavLst>
                                    </p:anim>
                                  </p:childTnLst>
                                </p:cTn>
                              </p:par>
                              <p:par>
                                <p:cTn id="196" presetID="2" presetClass="entr" presetSubtype="4" fill="hold" grpId="0" nodeType="withEffect">
                                  <p:stCondLst>
                                    <p:cond delay="0"/>
                                  </p:stCondLst>
                                  <p:childTnLst>
                                    <p:set>
                                      <p:cBhvr>
                                        <p:cTn id="197" dur="1" fill="hold">
                                          <p:stCondLst>
                                            <p:cond delay="0"/>
                                          </p:stCondLst>
                                        </p:cTn>
                                        <p:tgtEl>
                                          <p:spTgt spid="21"/>
                                        </p:tgtEl>
                                        <p:attrNameLst>
                                          <p:attrName>style.visibility</p:attrName>
                                        </p:attrNameLst>
                                      </p:cBhvr>
                                      <p:to>
                                        <p:strVal val="visible"/>
                                      </p:to>
                                    </p:set>
                                    <p:anim calcmode="lin" valueType="num">
                                      <p:cBhvr additive="base">
                                        <p:cTn id="198" dur="500" fill="hold"/>
                                        <p:tgtEl>
                                          <p:spTgt spid="21"/>
                                        </p:tgtEl>
                                        <p:attrNameLst>
                                          <p:attrName>ppt_x</p:attrName>
                                        </p:attrNameLst>
                                      </p:cBhvr>
                                      <p:tavLst>
                                        <p:tav tm="0">
                                          <p:val>
                                            <p:strVal val="#ppt_x"/>
                                          </p:val>
                                        </p:tav>
                                        <p:tav tm="100000">
                                          <p:val>
                                            <p:strVal val="#ppt_x"/>
                                          </p:val>
                                        </p:tav>
                                      </p:tavLst>
                                    </p:anim>
                                    <p:anim calcmode="lin" valueType="num">
                                      <p:cBhvr additive="base">
                                        <p:cTn id="199" dur="500" fill="hold"/>
                                        <p:tgtEl>
                                          <p:spTgt spid="21"/>
                                        </p:tgtEl>
                                        <p:attrNameLst>
                                          <p:attrName>ppt_y</p:attrName>
                                        </p:attrNameLst>
                                      </p:cBhvr>
                                      <p:tavLst>
                                        <p:tav tm="0">
                                          <p:val>
                                            <p:strVal val="1+#ppt_h/2"/>
                                          </p:val>
                                        </p:tav>
                                        <p:tav tm="100000">
                                          <p:val>
                                            <p:strVal val="#ppt_y"/>
                                          </p:val>
                                        </p:tav>
                                      </p:tavLst>
                                    </p:anim>
                                  </p:childTnLst>
                                </p:cTn>
                              </p:par>
                              <p:par>
                                <p:cTn id="200" presetID="2" presetClass="entr" presetSubtype="4" fill="hold" grpId="0" nodeType="withEffect">
                                  <p:stCondLst>
                                    <p:cond delay="0"/>
                                  </p:stCondLst>
                                  <p:childTnLst>
                                    <p:set>
                                      <p:cBhvr>
                                        <p:cTn id="201" dur="1" fill="hold">
                                          <p:stCondLst>
                                            <p:cond delay="0"/>
                                          </p:stCondLst>
                                        </p:cTn>
                                        <p:tgtEl>
                                          <p:spTgt spid="42"/>
                                        </p:tgtEl>
                                        <p:attrNameLst>
                                          <p:attrName>style.visibility</p:attrName>
                                        </p:attrNameLst>
                                      </p:cBhvr>
                                      <p:to>
                                        <p:strVal val="visible"/>
                                      </p:to>
                                    </p:set>
                                    <p:anim calcmode="lin" valueType="num">
                                      <p:cBhvr additive="base">
                                        <p:cTn id="202" dur="500" fill="hold"/>
                                        <p:tgtEl>
                                          <p:spTgt spid="42"/>
                                        </p:tgtEl>
                                        <p:attrNameLst>
                                          <p:attrName>ppt_x</p:attrName>
                                        </p:attrNameLst>
                                      </p:cBhvr>
                                      <p:tavLst>
                                        <p:tav tm="0">
                                          <p:val>
                                            <p:strVal val="#ppt_x"/>
                                          </p:val>
                                        </p:tav>
                                        <p:tav tm="100000">
                                          <p:val>
                                            <p:strVal val="#ppt_x"/>
                                          </p:val>
                                        </p:tav>
                                      </p:tavLst>
                                    </p:anim>
                                    <p:anim calcmode="lin" valueType="num">
                                      <p:cBhvr additive="base">
                                        <p:cTn id="20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32" grpId="0"/>
      <p:bldP spid="33" grpId="0"/>
      <p:bldP spid="34" grpId="0"/>
      <p:bldP spid="35" grpId="0"/>
      <p:bldP spid="36" grpId="0"/>
      <p:bldP spid="37" grpId="0"/>
      <p:bldP spid="38" grpId="0"/>
      <p:bldP spid="39" grpId="0"/>
      <p:bldP spid="40" grpId="0" animBg="1"/>
      <p:bldP spid="41" grpId="0"/>
      <p:bldP spid="42" grpId="0"/>
      <p:bldP spid="44" grpId="0"/>
      <p:bldP spid="4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EC3FF617-A0B9-C4C6-B130-8B5E101A0504}"/>
              </a:ext>
            </a:extLst>
          </p:cNvPr>
          <p:cNvSpPr/>
          <p:nvPr/>
        </p:nvSpPr>
        <p:spPr>
          <a:xfrm>
            <a:off x="97277" y="142672"/>
            <a:ext cx="11867743" cy="6653719"/>
          </a:xfrm>
          <a:custGeom>
            <a:avLst/>
            <a:gdLst>
              <a:gd name="connsiteX0" fmla="*/ 0 w 11867743"/>
              <a:gd name="connsiteY0" fmla="*/ 0 h 6653719"/>
              <a:gd name="connsiteX1" fmla="*/ 11867744 w 11867743"/>
              <a:gd name="connsiteY1" fmla="*/ 0 h 6653719"/>
              <a:gd name="connsiteX2" fmla="*/ 11867744 w 11867743"/>
              <a:gd name="connsiteY2" fmla="*/ 6653719 h 6653719"/>
              <a:gd name="connsiteX3" fmla="*/ 0 w 11867743"/>
              <a:gd name="connsiteY3" fmla="*/ 6653719 h 6653719"/>
            </a:gdLst>
            <a:ahLst/>
            <a:cxnLst>
              <a:cxn ang="0">
                <a:pos x="connsiteX0" y="connsiteY0"/>
              </a:cxn>
              <a:cxn ang="0">
                <a:pos x="connsiteX1" y="connsiteY1"/>
              </a:cxn>
              <a:cxn ang="0">
                <a:pos x="connsiteX2" y="connsiteY2"/>
              </a:cxn>
              <a:cxn ang="0">
                <a:pos x="connsiteX3" y="connsiteY3"/>
              </a:cxn>
            </a:cxnLst>
            <a:rect l="l" t="t" r="r" b="b"/>
            <a:pathLst>
              <a:path w="11867743" h="6653719">
                <a:moveTo>
                  <a:pt x="0" y="0"/>
                </a:moveTo>
                <a:lnTo>
                  <a:pt x="11867744" y="0"/>
                </a:lnTo>
                <a:lnTo>
                  <a:pt x="11867744" y="6653719"/>
                </a:lnTo>
                <a:lnTo>
                  <a:pt x="0" y="6653719"/>
                </a:lnTo>
                <a:close/>
              </a:path>
            </a:pathLst>
          </a:custGeom>
          <a:noFill/>
          <a:ln w="8470"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083C12F4-3394-FA90-0159-39A9B1005509}"/>
              </a:ext>
            </a:extLst>
          </p:cNvPr>
          <p:cNvSpPr/>
          <p:nvPr/>
        </p:nvSpPr>
        <p:spPr>
          <a:xfrm>
            <a:off x="521125" y="275746"/>
            <a:ext cx="11020047" cy="399223"/>
          </a:xfrm>
          <a:custGeom>
            <a:avLst/>
            <a:gdLst>
              <a:gd name="connsiteX0" fmla="*/ 10935278 w 11020047"/>
              <a:gd name="connsiteY0" fmla="*/ 0 h 399223"/>
              <a:gd name="connsiteX1" fmla="*/ 11020048 w 11020047"/>
              <a:gd name="connsiteY1" fmla="*/ 0 h 399223"/>
              <a:gd name="connsiteX2" fmla="*/ 11020048 w 11020047"/>
              <a:gd name="connsiteY2" fmla="*/ 399223 h 399223"/>
              <a:gd name="connsiteX3" fmla="*/ 10935278 w 11020047"/>
              <a:gd name="connsiteY3" fmla="*/ 399223 h 399223"/>
              <a:gd name="connsiteX4" fmla="*/ 84770 w 11020047"/>
              <a:gd name="connsiteY4" fmla="*/ 399223 h 399223"/>
              <a:gd name="connsiteX5" fmla="*/ 0 w 11020047"/>
              <a:gd name="connsiteY5" fmla="*/ 399223 h 399223"/>
              <a:gd name="connsiteX6" fmla="*/ 0 w 11020047"/>
              <a:gd name="connsiteY6" fmla="*/ 0 h 399223"/>
              <a:gd name="connsiteX7" fmla="*/ 84770 w 11020047"/>
              <a:gd name="connsiteY7" fmla="*/ 0 h 39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20047" h="399223">
                <a:moveTo>
                  <a:pt x="10935278" y="0"/>
                </a:moveTo>
                <a:cubicBezTo>
                  <a:pt x="10982095" y="0"/>
                  <a:pt x="11020048" y="0"/>
                  <a:pt x="11020048" y="0"/>
                </a:cubicBezTo>
                <a:lnTo>
                  <a:pt x="11020048" y="399223"/>
                </a:lnTo>
                <a:cubicBezTo>
                  <a:pt x="11020048" y="399223"/>
                  <a:pt x="10982095" y="399223"/>
                  <a:pt x="10935278" y="399223"/>
                </a:cubicBezTo>
                <a:lnTo>
                  <a:pt x="84770" y="399223"/>
                </a:lnTo>
                <a:cubicBezTo>
                  <a:pt x="37953" y="399223"/>
                  <a:pt x="0" y="399223"/>
                  <a:pt x="0" y="399223"/>
                </a:cubicBezTo>
                <a:lnTo>
                  <a:pt x="0" y="0"/>
                </a:lnTo>
                <a:cubicBezTo>
                  <a:pt x="0" y="0"/>
                  <a:pt x="37953" y="0"/>
                  <a:pt x="84770" y="0"/>
                </a:cubicBezTo>
                <a:close/>
              </a:path>
            </a:pathLst>
          </a:custGeom>
          <a:gradFill>
            <a:gsLst>
              <a:gs pos="0">
                <a:srgbClr val="1E3A8A"/>
              </a:gs>
              <a:gs pos="50000">
                <a:srgbClr val="2C5EC0"/>
              </a:gs>
              <a:gs pos="100000">
                <a:srgbClr val="3B82F6"/>
              </a:gs>
            </a:gsLst>
            <a:lin ang="0" scaled="1"/>
          </a:gradFill>
          <a:ln w="8470" cap="flat">
            <a:noFill/>
            <a:prstDash val="solid"/>
            <a:miter/>
          </a:ln>
        </p:spPr>
        <p:txBody>
          <a:bodyPr rtlCol="0" anchor="ctr"/>
          <a:lstStyle/>
          <a:p>
            <a:endParaRPr lang="en-IN"/>
          </a:p>
        </p:txBody>
      </p:sp>
      <p:sp>
        <p:nvSpPr>
          <p:cNvPr id="7" name="TextBox 6">
            <a:extLst>
              <a:ext uri="{FF2B5EF4-FFF2-40B4-BE49-F238E27FC236}">
                <a16:creationId xmlns:a16="http://schemas.microsoft.com/office/drawing/2014/main" id="{062C53AD-CDF4-DAC4-0ADC-B1D32CEA7550}"/>
              </a:ext>
            </a:extLst>
          </p:cNvPr>
          <p:cNvSpPr txBox="1"/>
          <p:nvPr/>
        </p:nvSpPr>
        <p:spPr>
          <a:xfrm>
            <a:off x="2483865" y="294250"/>
            <a:ext cx="7094566" cy="299576"/>
          </a:xfrm>
          <a:prstGeom prst="rect">
            <a:avLst/>
          </a:prstGeom>
          <a:noFill/>
        </p:spPr>
        <p:txBody>
          <a:bodyPr wrap="none" rtlCol="0">
            <a:spAutoFit/>
          </a:bodyPr>
          <a:lstStyle/>
          <a:p>
            <a:pPr algn="l"/>
            <a:r>
              <a:rPr lang="en-IN" sz="2100" b="1" spc="0" baseline="0">
                <a:ln/>
                <a:solidFill>
                  <a:srgbClr val="FFFFFF"/>
                </a:solidFill>
                <a:latin typeface="Arial"/>
                <a:cs typeface="Arial"/>
                <a:sym typeface="Arial"/>
                <a:rtl val="0"/>
              </a:rPr>
              <a:t>5G NR Physical Layer Standards &amp; Massive MIMO Integration</a:t>
            </a:r>
          </a:p>
        </p:txBody>
      </p:sp>
      <p:grpSp>
        <p:nvGrpSpPr>
          <p:cNvPr id="8" name="Graphic 2">
            <a:extLst>
              <a:ext uri="{FF2B5EF4-FFF2-40B4-BE49-F238E27FC236}">
                <a16:creationId xmlns:a16="http://schemas.microsoft.com/office/drawing/2014/main" id="{2ACA3A3A-A25B-0767-9840-27FED17B6808}"/>
              </a:ext>
            </a:extLst>
          </p:cNvPr>
          <p:cNvGrpSpPr/>
          <p:nvPr/>
        </p:nvGrpSpPr>
        <p:grpSpPr>
          <a:xfrm>
            <a:off x="521125" y="808043"/>
            <a:ext cx="5510023" cy="1330743"/>
            <a:chOff x="527610" y="762648"/>
            <a:chExt cx="5510023" cy="1330743"/>
          </a:xfrm>
        </p:grpSpPr>
        <p:sp>
          <p:nvSpPr>
            <p:cNvPr id="9" name="Freeform: Shape 8">
              <a:extLst>
                <a:ext uri="{FF2B5EF4-FFF2-40B4-BE49-F238E27FC236}">
                  <a16:creationId xmlns:a16="http://schemas.microsoft.com/office/drawing/2014/main" id="{F0AD4209-9BFF-A868-5585-93705212D7FE}"/>
                </a:ext>
              </a:extLst>
            </p:cNvPr>
            <p:cNvSpPr/>
            <p:nvPr/>
          </p:nvSpPr>
          <p:spPr>
            <a:xfrm>
              <a:off x="527610" y="762648"/>
              <a:ext cx="5510023" cy="1330743"/>
            </a:xfrm>
            <a:custGeom>
              <a:avLst/>
              <a:gdLst>
                <a:gd name="connsiteX0" fmla="*/ 5442209 w 5510023"/>
                <a:gd name="connsiteY0" fmla="*/ 0 h 1330743"/>
                <a:gd name="connsiteX1" fmla="*/ 5510024 w 5510023"/>
                <a:gd name="connsiteY1" fmla="*/ 0 h 1330743"/>
                <a:gd name="connsiteX2" fmla="*/ 5510024 w 5510023"/>
                <a:gd name="connsiteY2" fmla="*/ 1330744 h 1330743"/>
                <a:gd name="connsiteX3" fmla="*/ 5442209 w 5510023"/>
                <a:gd name="connsiteY3" fmla="*/ 1330744 h 1330743"/>
                <a:gd name="connsiteX4" fmla="*/ 67816 w 5510023"/>
                <a:gd name="connsiteY4" fmla="*/ 1330744 h 1330743"/>
                <a:gd name="connsiteX5" fmla="*/ 0 w 5510023"/>
                <a:gd name="connsiteY5" fmla="*/ 1330744 h 1330743"/>
                <a:gd name="connsiteX6" fmla="*/ 0 w 5510023"/>
                <a:gd name="connsiteY6" fmla="*/ 0 h 1330743"/>
                <a:gd name="connsiteX7" fmla="*/ 67816 w 5510023"/>
                <a:gd name="connsiteY7" fmla="*/ 0 h 133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0023" h="1330743">
                  <a:moveTo>
                    <a:pt x="5442209" y="0"/>
                  </a:moveTo>
                  <a:cubicBezTo>
                    <a:pt x="5479662" y="0"/>
                    <a:pt x="5510024" y="0"/>
                    <a:pt x="5510024" y="0"/>
                  </a:cubicBezTo>
                  <a:lnTo>
                    <a:pt x="5510024" y="1330744"/>
                  </a:lnTo>
                  <a:cubicBezTo>
                    <a:pt x="5510024" y="1330744"/>
                    <a:pt x="5479662" y="1330744"/>
                    <a:pt x="5442209" y="1330744"/>
                  </a:cubicBezTo>
                  <a:lnTo>
                    <a:pt x="67816" y="1330744"/>
                  </a:lnTo>
                  <a:cubicBezTo>
                    <a:pt x="30362" y="1330744"/>
                    <a:pt x="0" y="1330744"/>
                    <a:pt x="0" y="1330744"/>
                  </a:cubicBezTo>
                  <a:lnTo>
                    <a:pt x="0" y="0"/>
                  </a:lnTo>
                  <a:cubicBezTo>
                    <a:pt x="0" y="0"/>
                    <a:pt x="30362" y="0"/>
                    <a:pt x="67816" y="0"/>
                  </a:cubicBezTo>
                  <a:close/>
                </a:path>
              </a:pathLst>
            </a:custGeom>
            <a:gradFill>
              <a:gsLst>
                <a:gs pos="0">
                  <a:srgbClr val="DBEAFE"/>
                </a:gs>
                <a:gs pos="50000">
                  <a:srgbClr val="E5F1FE"/>
                </a:gs>
                <a:gs pos="100000">
                  <a:srgbClr val="F0F9FF"/>
                </a:gs>
              </a:gsLst>
              <a:lin ang="5400000" scaled="1"/>
            </a:gradFill>
            <a:ln w="16941" cap="flat">
              <a:solidFill>
                <a:srgbClr val="2563EB"/>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9337076C-603B-3F64-1293-C64FD9BA3180}"/>
                </a:ext>
              </a:extLst>
            </p:cNvPr>
            <p:cNvSpPr/>
            <p:nvPr/>
          </p:nvSpPr>
          <p:spPr>
            <a:xfrm>
              <a:off x="612379" y="829186"/>
              <a:ext cx="5340484" cy="199611"/>
            </a:xfrm>
            <a:custGeom>
              <a:avLst/>
              <a:gdLst>
                <a:gd name="connsiteX0" fmla="*/ 5298100 w 5340484"/>
                <a:gd name="connsiteY0" fmla="*/ 0 h 199611"/>
                <a:gd name="connsiteX1" fmla="*/ 5340485 w 5340484"/>
                <a:gd name="connsiteY1" fmla="*/ 0 h 199611"/>
                <a:gd name="connsiteX2" fmla="*/ 5340485 w 5340484"/>
                <a:gd name="connsiteY2" fmla="*/ 199612 h 199611"/>
                <a:gd name="connsiteX3" fmla="*/ 5298100 w 5340484"/>
                <a:gd name="connsiteY3" fmla="*/ 199612 h 199611"/>
                <a:gd name="connsiteX4" fmla="*/ 42385 w 5340484"/>
                <a:gd name="connsiteY4" fmla="*/ 199612 h 199611"/>
                <a:gd name="connsiteX5" fmla="*/ 0 w 5340484"/>
                <a:gd name="connsiteY5" fmla="*/ 199612 h 199611"/>
                <a:gd name="connsiteX6" fmla="*/ 0 w 5340484"/>
                <a:gd name="connsiteY6" fmla="*/ 0 h 199611"/>
                <a:gd name="connsiteX7" fmla="*/ 42385 w 5340484"/>
                <a:gd name="connsiteY7" fmla="*/ 0 h 19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0484" h="199611">
                  <a:moveTo>
                    <a:pt x="5298100" y="0"/>
                  </a:moveTo>
                  <a:cubicBezTo>
                    <a:pt x="5321509" y="0"/>
                    <a:pt x="5340485" y="0"/>
                    <a:pt x="5340485" y="0"/>
                  </a:cubicBezTo>
                  <a:lnTo>
                    <a:pt x="5340485" y="199612"/>
                  </a:lnTo>
                  <a:cubicBezTo>
                    <a:pt x="5340485" y="199612"/>
                    <a:pt x="5321509" y="199612"/>
                    <a:pt x="5298100" y="199612"/>
                  </a:cubicBezTo>
                  <a:lnTo>
                    <a:pt x="42385" y="199612"/>
                  </a:lnTo>
                  <a:cubicBezTo>
                    <a:pt x="18976" y="199612"/>
                    <a:pt x="0" y="199612"/>
                    <a:pt x="0" y="199612"/>
                  </a:cubicBezTo>
                  <a:lnTo>
                    <a:pt x="0" y="0"/>
                  </a:lnTo>
                  <a:cubicBezTo>
                    <a:pt x="0" y="0"/>
                    <a:pt x="18976" y="0"/>
                    <a:pt x="42385" y="0"/>
                  </a:cubicBezTo>
                  <a:close/>
                </a:path>
              </a:pathLst>
            </a:custGeom>
            <a:solidFill>
              <a:srgbClr val="1E40AF"/>
            </a:solidFill>
            <a:ln w="8470" cap="flat">
              <a:noFill/>
              <a:prstDash val="solid"/>
              <a:miter/>
            </a:ln>
          </p:spPr>
          <p:txBody>
            <a:bodyPr rtlCol="0" anchor="ctr"/>
            <a:lstStyle/>
            <a:p>
              <a:endParaRPr lang="en-IN"/>
            </a:p>
          </p:txBody>
        </p:sp>
        <p:sp>
          <p:nvSpPr>
            <p:cNvPr id="11" name="TextBox 10">
              <a:extLst>
                <a:ext uri="{FF2B5EF4-FFF2-40B4-BE49-F238E27FC236}">
                  <a16:creationId xmlns:a16="http://schemas.microsoft.com/office/drawing/2014/main" id="{C1D21F9A-3404-0672-C629-90D256D8C033}"/>
                </a:ext>
              </a:extLst>
            </p:cNvPr>
            <p:cNvSpPr txBox="1"/>
            <p:nvPr/>
          </p:nvSpPr>
          <p:spPr>
            <a:xfrm>
              <a:off x="1585210" y="781254"/>
              <a:ext cx="3355912" cy="210375"/>
            </a:xfrm>
            <a:prstGeom prst="rect">
              <a:avLst/>
            </a:prstGeom>
            <a:noFill/>
          </p:spPr>
          <p:txBody>
            <a:bodyPr wrap="none" rtlCol="0">
              <a:spAutoFit/>
            </a:bodyPr>
            <a:lstStyle/>
            <a:p>
              <a:pPr algn="l"/>
              <a:r>
                <a:rPr lang="en-IN" sz="1200" b="1" spc="0" baseline="0" dirty="0">
                  <a:ln/>
                  <a:solidFill>
                    <a:srgbClr val="FFFFFF"/>
                  </a:solidFill>
                  <a:latin typeface="Arial"/>
                  <a:cs typeface="Arial"/>
                  <a:sym typeface="Arial"/>
                  <a:rtl val="0"/>
                </a:rPr>
                <a:t>TS 38.211: NR Physical Channels and Modulation</a:t>
              </a:r>
            </a:p>
          </p:txBody>
        </p:sp>
        <p:sp>
          <p:nvSpPr>
            <p:cNvPr id="12" name="Freeform: Shape 11">
              <a:extLst>
                <a:ext uri="{FF2B5EF4-FFF2-40B4-BE49-F238E27FC236}">
                  <a16:creationId xmlns:a16="http://schemas.microsoft.com/office/drawing/2014/main" id="{1F7D5732-5E22-8DA4-ACCE-03ED520C6A06}"/>
                </a:ext>
              </a:extLst>
            </p:cNvPr>
            <p:cNvSpPr/>
            <p:nvPr/>
          </p:nvSpPr>
          <p:spPr>
            <a:xfrm>
              <a:off x="1053181" y="1175179"/>
              <a:ext cx="135631" cy="106459"/>
            </a:xfrm>
            <a:custGeom>
              <a:avLst/>
              <a:gdLst>
                <a:gd name="connsiteX0" fmla="*/ 135631 w 135631"/>
                <a:gd name="connsiteY0" fmla="*/ 53230 h 106459"/>
                <a:gd name="connsiteX1" fmla="*/ 67816 w 135631"/>
                <a:gd name="connsiteY1" fmla="*/ 106460 h 106459"/>
                <a:gd name="connsiteX2" fmla="*/ 0 w 135631"/>
                <a:gd name="connsiteY2" fmla="*/ 53230 h 106459"/>
                <a:gd name="connsiteX3" fmla="*/ 67816 w 135631"/>
                <a:gd name="connsiteY3" fmla="*/ 0 h 106459"/>
                <a:gd name="connsiteX4" fmla="*/ 135631 w 135631"/>
                <a:gd name="connsiteY4" fmla="*/ 53230 h 106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31" h="106459">
                  <a:moveTo>
                    <a:pt x="135631" y="53230"/>
                  </a:moveTo>
                  <a:cubicBezTo>
                    <a:pt x="135631" y="82628"/>
                    <a:pt x="105269" y="106460"/>
                    <a:pt x="67816" y="106460"/>
                  </a:cubicBezTo>
                  <a:cubicBezTo>
                    <a:pt x="30362" y="106460"/>
                    <a:pt x="0" y="82628"/>
                    <a:pt x="0" y="53230"/>
                  </a:cubicBezTo>
                  <a:cubicBezTo>
                    <a:pt x="0" y="23832"/>
                    <a:pt x="30362" y="0"/>
                    <a:pt x="67816" y="0"/>
                  </a:cubicBezTo>
                  <a:cubicBezTo>
                    <a:pt x="105269" y="0"/>
                    <a:pt x="135631" y="23832"/>
                    <a:pt x="135631" y="53230"/>
                  </a:cubicBezTo>
                  <a:close/>
                </a:path>
              </a:pathLst>
            </a:custGeom>
            <a:solidFill>
              <a:srgbClr val="3B82F6"/>
            </a:solidFill>
            <a:ln w="8470" cap="flat">
              <a:noFill/>
              <a:prstDash val="solid"/>
              <a:miter/>
            </a:ln>
          </p:spPr>
          <p:txBody>
            <a:bodyPr rtlCol="0" anchor="ctr"/>
            <a:lstStyle/>
            <a:p>
              <a:endParaRPr lang="en-IN"/>
            </a:p>
          </p:txBody>
        </p:sp>
        <p:sp>
          <p:nvSpPr>
            <p:cNvPr id="13" name="TextBox 12">
              <a:extLst>
                <a:ext uri="{FF2B5EF4-FFF2-40B4-BE49-F238E27FC236}">
                  <a16:creationId xmlns:a16="http://schemas.microsoft.com/office/drawing/2014/main" id="{46E3E01E-37F8-4183-C064-3EE307FE6433}"/>
                </a:ext>
              </a:extLst>
            </p:cNvPr>
            <p:cNvSpPr txBox="1"/>
            <p:nvPr/>
          </p:nvSpPr>
          <p:spPr>
            <a:xfrm>
              <a:off x="1199096" y="1143676"/>
              <a:ext cx="878056" cy="180641"/>
            </a:xfrm>
            <a:prstGeom prst="rect">
              <a:avLst/>
            </a:prstGeom>
            <a:noFill/>
          </p:spPr>
          <p:txBody>
            <a:bodyPr wrap="none" rtlCol="0">
              <a:spAutoFit/>
            </a:bodyPr>
            <a:lstStyle/>
            <a:p>
              <a:pPr algn="l"/>
              <a:r>
                <a:rPr lang="en-IN" sz="900" b="1" spc="0" baseline="0">
                  <a:ln/>
                  <a:solidFill>
                    <a:srgbClr val="1E40AF"/>
                  </a:solidFill>
                  <a:latin typeface="Arial"/>
                  <a:cs typeface="Arial"/>
                  <a:sym typeface="Arial"/>
                  <a:rtl val="0"/>
                </a:rPr>
                <a:t>Antenna Ports</a:t>
              </a:r>
            </a:p>
          </p:txBody>
        </p:sp>
        <p:sp>
          <p:nvSpPr>
            <p:cNvPr id="14" name="TextBox 13">
              <a:extLst>
                <a:ext uri="{FF2B5EF4-FFF2-40B4-BE49-F238E27FC236}">
                  <a16:creationId xmlns:a16="http://schemas.microsoft.com/office/drawing/2014/main" id="{2A46FCF8-FA22-D3F8-9690-1E5FFA4906C2}"/>
                </a:ext>
              </a:extLst>
            </p:cNvPr>
            <p:cNvSpPr txBox="1"/>
            <p:nvPr/>
          </p:nvSpPr>
          <p:spPr>
            <a:xfrm>
              <a:off x="1199096" y="1255529"/>
              <a:ext cx="1220976" cy="165774"/>
            </a:xfrm>
            <a:prstGeom prst="rect">
              <a:avLst/>
            </a:prstGeom>
            <a:noFill/>
          </p:spPr>
          <p:txBody>
            <a:bodyPr wrap="none" rtlCol="0">
              <a:spAutoFit/>
            </a:bodyPr>
            <a:lstStyle/>
            <a:p>
              <a:pPr algn="l"/>
              <a:r>
                <a:rPr lang="en-IN" sz="750" spc="0" baseline="0">
                  <a:ln/>
                  <a:solidFill>
                    <a:srgbClr val="374151"/>
                  </a:solidFill>
                  <a:latin typeface="Arial"/>
                  <a:cs typeface="Arial"/>
                  <a:sym typeface="Arial"/>
                  <a:rtl val="0"/>
                </a:rPr>
                <a:t>• Physical channel mapping</a:t>
              </a:r>
            </a:p>
          </p:txBody>
        </p:sp>
        <p:sp>
          <p:nvSpPr>
            <p:cNvPr id="15" name="TextBox 14">
              <a:extLst>
                <a:ext uri="{FF2B5EF4-FFF2-40B4-BE49-F238E27FC236}">
                  <a16:creationId xmlns:a16="http://schemas.microsoft.com/office/drawing/2014/main" id="{0F06AD8F-439C-DE35-1D16-92DFA704B46E}"/>
                </a:ext>
              </a:extLst>
            </p:cNvPr>
            <p:cNvSpPr txBox="1"/>
            <p:nvPr/>
          </p:nvSpPr>
          <p:spPr>
            <a:xfrm>
              <a:off x="1199096" y="1355335"/>
              <a:ext cx="1385962" cy="165774"/>
            </a:xfrm>
            <a:prstGeom prst="rect">
              <a:avLst/>
            </a:prstGeom>
            <a:noFill/>
          </p:spPr>
          <p:txBody>
            <a:bodyPr wrap="none" rtlCol="0">
              <a:spAutoFit/>
            </a:bodyPr>
            <a:lstStyle/>
            <a:p>
              <a:pPr algn="l"/>
              <a:r>
                <a:rPr lang="en-IN" sz="750" spc="0" baseline="0">
                  <a:ln/>
                  <a:solidFill>
                    <a:srgbClr val="374151"/>
                  </a:solidFill>
                  <a:latin typeface="Arial"/>
                  <a:cs typeface="Arial"/>
                  <a:sym typeface="Arial"/>
                  <a:rtl val="0"/>
                </a:rPr>
                <a:t>• Spatial multiplexing foundation</a:t>
              </a:r>
            </a:p>
          </p:txBody>
        </p:sp>
        <p:sp>
          <p:nvSpPr>
            <p:cNvPr id="16" name="Freeform: Shape 15">
              <a:extLst>
                <a:ext uri="{FF2B5EF4-FFF2-40B4-BE49-F238E27FC236}">
                  <a16:creationId xmlns:a16="http://schemas.microsoft.com/office/drawing/2014/main" id="{CDF6069B-F860-48E6-1D10-99915B0E6614}"/>
                </a:ext>
              </a:extLst>
            </p:cNvPr>
            <p:cNvSpPr/>
            <p:nvPr/>
          </p:nvSpPr>
          <p:spPr>
            <a:xfrm>
              <a:off x="2816389" y="1128603"/>
              <a:ext cx="1356313" cy="532297"/>
            </a:xfrm>
            <a:custGeom>
              <a:avLst/>
              <a:gdLst>
                <a:gd name="connsiteX0" fmla="*/ 1322406 w 1356313"/>
                <a:gd name="connsiteY0" fmla="*/ 0 h 532297"/>
                <a:gd name="connsiteX1" fmla="*/ 1356314 w 1356313"/>
                <a:gd name="connsiteY1" fmla="*/ 0 h 532297"/>
                <a:gd name="connsiteX2" fmla="*/ 1356314 w 1356313"/>
                <a:gd name="connsiteY2" fmla="*/ 532298 h 532297"/>
                <a:gd name="connsiteX3" fmla="*/ 1322406 w 1356313"/>
                <a:gd name="connsiteY3" fmla="*/ 532298 h 532297"/>
                <a:gd name="connsiteX4" fmla="*/ 33908 w 1356313"/>
                <a:gd name="connsiteY4" fmla="*/ 532298 h 532297"/>
                <a:gd name="connsiteX5" fmla="*/ 0 w 1356313"/>
                <a:gd name="connsiteY5" fmla="*/ 532298 h 532297"/>
                <a:gd name="connsiteX6" fmla="*/ 0 w 1356313"/>
                <a:gd name="connsiteY6" fmla="*/ 0 h 532297"/>
                <a:gd name="connsiteX7" fmla="*/ 33908 w 1356313"/>
                <a:gd name="connsiteY7" fmla="*/ 0 h 53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6313" h="532297">
                  <a:moveTo>
                    <a:pt x="1322406" y="0"/>
                  </a:moveTo>
                  <a:cubicBezTo>
                    <a:pt x="1341133" y="0"/>
                    <a:pt x="1356314" y="0"/>
                    <a:pt x="1356314" y="0"/>
                  </a:cubicBezTo>
                  <a:lnTo>
                    <a:pt x="1356314" y="532298"/>
                  </a:lnTo>
                  <a:cubicBezTo>
                    <a:pt x="1356314" y="532298"/>
                    <a:pt x="1341133" y="532298"/>
                    <a:pt x="1322406" y="532298"/>
                  </a:cubicBezTo>
                  <a:lnTo>
                    <a:pt x="33908" y="532298"/>
                  </a:lnTo>
                  <a:cubicBezTo>
                    <a:pt x="15181" y="532298"/>
                    <a:pt x="0" y="532298"/>
                    <a:pt x="0" y="532298"/>
                  </a:cubicBezTo>
                  <a:lnTo>
                    <a:pt x="0" y="0"/>
                  </a:lnTo>
                  <a:cubicBezTo>
                    <a:pt x="0" y="0"/>
                    <a:pt x="15181" y="0"/>
                    <a:pt x="33908" y="0"/>
                  </a:cubicBezTo>
                  <a:close/>
                </a:path>
              </a:pathLst>
            </a:custGeom>
            <a:solidFill>
              <a:srgbClr val="F0F9FF"/>
            </a:solidFill>
            <a:ln w="8470" cap="flat">
              <a:solidFill>
                <a:srgbClr val="60A5FA"/>
              </a:solidFill>
              <a:prstDash val="solid"/>
              <a:miter/>
            </a:ln>
          </p:spPr>
          <p:txBody>
            <a:bodyPr rtlCol="0" anchor="ctr"/>
            <a:lstStyle/>
            <a:p>
              <a:endParaRPr lang="en-IN"/>
            </a:p>
          </p:txBody>
        </p:sp>
        <p:sp>
          <p:nvSpPr>
            <p:cNvPr id="17" name="TextBox 16">
              <a:extLst>
                <a:ext uri="{FF2B5EF4-FFF2-40B4-BE49-F238E27FC236}">
                  <a16:creationId xmlns:a16="http://schemas.microsoft.com/office/drawing/2014/main" id="{23296EBE-E1F0-84E3-1B01-E36593CD2D90}"/>
                </a:ext>
              </a:extLst>
            </p:cNvPr>
            <p:cNvSpPr txBox="1"/>
            <p:nvPr/>
          </p:nvSpPr>
          <p:spPr>
            <a:xfrm>
              <a:off x="2998863" y="1116431"/>
              <a:ext cx="991365" cy="173207"/>
            </a:xfrm>
            <a:prstGeom prst="rect">
              <a:avLst/>
            </a:prstGeom>
            <a:noFill/>
          </p:spPr>
          <p:txBody>
            <a:bodyPr wrap="none" rtlCol="0">
              <a:spAutoFit/>
            </a:bodyPr>
            <a:lstStyle/>
            <a:p>
              <a:pPr algn="l"/>
              <a:r>
                <a:rPr lang="en-IN" sz="825" b="1" spc="0" baseline="0">
                  <a:ln/>
                  <a:solidFill>
                    <a:srgbClr val="1E40AF"/>
                  </a:solidFill>
                  <a:latin typeface="Arial"/>
                  <a:cs typeface="Arial"/>
                  <a:sym typeface="Arial"/>
                  <a:rtl val="0"/>
                </a:rPr>
                <a:t>Reference Signals</a:t>
              </a:r>
            </a:p>
          </p:txBody>
        </p:sp>
        <p:sp>
          <p:nvSpPr>
            <p:cNvPr id="18" name="TextBox 17">
              <a:extLst>
                <a:ext uri="{FF2B5EF4-FFF2-40B4-BE49-F238E27FC236}">
                  <a16:creationId xmlns:a16="http://schemas.microsoft.com/office/drawing/2014/main" id="{DD0DBBFD-DB98-42B6-0A95-56176EFD5A38}"/>
                </a:ext>
              </a:extLst>
            </p:cNvPr>
            <p:cNvSpPr txBox="1"/>
            <p:nvPr/>
          </p:nvSpPr>
          <p:spPr>
            <a:xfrm>
              <a:off x="2809718" y="1228284"/>
              <a:ext cx="1193347"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 CSI-RS (Channel State Info)</a:t>
              </a:r>
            </a:p>
          </p:txBody>
        </p:sp>
        <p:sp>
          <p:nvSpPr>
            <p:cNvPr id="19" name="TextBox 18">
              <a:extLst>
                <a:ext uri="{FF2B5EF4-FFF2-40B4-BE49-F238E27FC236}">
                  <a16:creationId xmlns:a16="http://schemas.microsoft.com/office/drawing/2014/main" id="{4C0F68F2-CDEE-1279-0D91-5EABA652103A}"/>
                </a:ext>
              </a:extLst>
            </p:cNvPr>
            <p:cNvSpPr txBox="1"/>
            <p:nvPr/>
          </p:nvSpPr>
          <p:spPr>
            <a:xfrm>
              <a:off x="2809718" y="1314782"/>
              <a:ext cx="1155275"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 SRS (Sounding Reference)</a:t>
              </a:r>
            </a:p>
          </p:txBody>
        </p:sp>
        <p:sp>
          <p:nvSpPr>
            <p:cNvPr id="20" name="TextBox 19">
              <a:extLst>
                <a:ext uri="{FF2B5EF4-FFF2-40B4-BE49-F238E27FC236}">
                  <a16:creationId xmlns:a16="http://schemas.microsoft.com/office/drawing/2014/main" id="{C8053EA8-8251-AC0F-79D1-D0D86D9ABFE1}"/>
                </a:ext>
              </a:extLst>
            </p:cNvPr>
            <p:cNvSpPr txBox="1"/>
            <p:nvPr/>
          </p:nvSpPr>
          <p:spPr>
            <a:xfrm>
              <a:off x="2809718" y="1401280"/>
              <a:ext cx="1066093"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 SSB (Sync Signal Block)</a:t>
              </a:r>
            </a:p>
          </p:txBody>
        </p:sp>
        <p:sp>
          <p:nvSpPr>
            <p:cNvPr id="21" name="TextBox 20">
              <a:extLst>
                <a:ext uri="{FF2B5EF4-FFF2-40B4-BE49-F238E27FC236}">
                  <a16:creationId xmlns:a16="http://schemas.microsoft.com/office/drawing/2014/main" id="{84CCA217-786E-97FE-3EC9-111FC348452B}"/>
                </a:ext>
              </a:extLst>
            </p:cNvPr>
            <p:cNvSpPr txBox="1"/>
            <p:nvPr/>
          </p:nvSpPr>
          <p:spPr>
            <a:xfrm>
              <a:off x="2809718" y="1487779"/>
              <a:ext cx="1043370"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 NZP/ZP CSI-RS configs</a:t>
              </a:r>
            </a:p>
          </p:txBody>
        </p:sp>
        <p:sp>
          <p:nvSpPr>
            <p:cNvPr id="22" name="Freeform: Shape 21">
              <a:extLst>
                <a:ext uri="{FF2B5EF4-FFF2-40B4-BE49-F238E27FC236}">
                  <a16:creationId xmlns:a16="http://schemas.microsoft.com/office/drawing/2014/main" id="{99088ED7-3ADE-8882-33EF-7F4015402B92}"/>
                </a:ext>
              </a:extLst>
            </p:cNvPr>
            <p:cNvSpPr/>
            <p:nvPr/>
          </p:nvSpPr>
          <p:spPr>
            <a:xfrm>
              <a:off x="4698274" y="1175179"/>
              <a:ext cx="135631" cy="106459"/>
            </a:xfrm>
            <a:custGeom>
              <a:avLst/>
              <a:gdLst>
                <a:gd name="connsiteX0" fmla="*/ 135631 w 135631"/>
                <a:gd name="connsiteY0" fmla="*/ 53230 h 106459"/>
                <a:gd name="connsiteX1" fmla="*/ 67816 w 135631"/>
                <a:gd name="connsiteY1" fmla="*/ 106460 h 106459"/>
                <a:gd name="connsiteX2" fmla="*/ 0 w 135631"/>
                <a:gd name="connsiteY2" fmla="*/ 53230 h 106459"/>
                <a:gd name="connsiteX3" fmla="*/ 67816 w 135631"/>
                <a:gd name="connsiteY3" fmla="*/ 0 h 106459"/>
                <a:gd name="connsiteX4" fmla="*/ 135631 w 135631"/>
                <a:gd name="connsiteY4" fmla="*/ 53230 h 106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31" h="106459">
                  <a:moveTo>
                    <a:pt x="135631" y="53230"/>
                  </a:moveTo>
                  <a:cubicBezTo>
                    <a:pt x="135631" y="82628"/>
                    <a:pt x="105269" y="106460"/>
                    <a:pt x="67816" y="106460"/>
                  </a:cubicBezTo>
                  <a:cubicBezTo>
                    <a:pt x="30362" y="106460"/>
                    <a:pt x="0" y="82628"/>
                    <a:pt x="0" y="53230"/>
                  </a:cubicBezTo>
                  <a:cubicBezTo>
                    <a:pt x="0" y="23832"/>
                    <a:pt x="30362" y="0"/>
                    <a:pt x="67816" y="0"/>
                  </a:cubicBezTo>
                  <a:cubicBezTo>
                    <a:pt x="105269" y="0"/>
                    <a:pt x="135631" y="23832"/>
                    <a:pt x="135631" y="53230"/>
                  </a:cubicBezTo>
                  <a:close/>
                </a:path>
              </a:pathLst>
            </a:custGeom>
            <a:solidFill>
              <a:srgbClr val="3B82F6"/>
            </a:solidFill>
            <a:ln w="8470" cap="flat">
              <a:noFill/>
              <a:prstDash val="solid"/>
              <a:miter/>
            </a:ln>
          </p:spPr>
          <p:txBody>
            <a:bodyPr rtlCol="0" anchor="ctr"/>
            <a:lstStyle/>
            <a:p>
              <a:endParaRPr lang="en-IN"/>
            </a:p>
          </p:txBody>
        </p:sp>
        <p:sp>
          <p:nvSpPr>
            <p:cNvPr id="23" name="TextBox 22">
              <a:extLst>
                <a:ext uri="{FF2B5EF4-FFF2-40B4-BE49-F238E27FC236}">
                  <a16:creationId xmlns:a16="http://schemas.microsoft.com/office/drawing/2014/main" id="{FF9C3065-1CD9-D88D-F86C-B600CFEF5F60}"/>
                </a:ext>
              </a:extLst>
            </p:cNvPr>
            <p:cNvSpPr txBox="1"/>
            <p:nvPr/>
          </p:nvSpPr>
          <p:spPr>
            <a:xfrm>
              <a:off x="4844189" y="1143676"/>
              <a:ext cx="900706" cy="180641"/>
            </a:xfrm>
            <a:prstGeom prst="rect">
              <a:avLst/>
            </a:prstGeom>
            <a:noFill/>
          </p:spPr>
          <p:txBody>
            <a:bodyPr wrap="none" rtlCol="0">
              <a:spAutoFit/>
            </a:bodyPr>
            <a:lstStyle/>
            <a:p>
              <a:pPr algn="l"/>
              <a:r>
                <a:rPr lang="en-IN" sz="900" b="1" spc="0" baseline="0">
                  <a:ln/>
                  <a:solidFill>
                    <a:srgbClr val="1E40AF"/>
                  </a:solidFill>
                  <a:latin typeface="Arial"/>
                  <a:cs typeface="Arial"/>
                  <a:sym typeface="Arial"/>
                  <a:rtl val="0"/>
                </a:rPr>
                <a:t>Layer Mapping</a:t>
              </a:r>
            </a:p>
          </p:txBody>
        </p:sp>
        <p:sp>
          <p:nvSpPr>
            <p:cNvPr id="24" name="TextBox 23">
              <a:extLst>
                <a:ext uri="{FF2B5EF4-FFF2-40B4-BE49-F238E27FC236}">
                  <a16:creationId xmlns:a16="http://schemas.microsoft.com/office/drawing/2014/main" id="{246D9A7A-F64B-FCEF-6182-3615315AEBC4}"/>
                </a:ext>
              </a:extLst>
            </p:cNvPr>
            <p:cNvSpPr txBox="1"/>
            <p:nvPr/>
          </p:nvSpPr>
          <p:spPr>
            <a:xfrm>
              <a:off x="4844189" y="1255529"/>
              <a:ext cx="759089" cy="165774"/>
            </a:xfrm>
            <a:prstGeom prst="rect">
              <a:avLst/>
            </a:prstGeom>
            <a:noFill/>
          </p:spPr>
          <p:txBody>
            <a:bodyPr wrap="none" rtlCol="0">
              <a:spAutoFit/>
            </a:bodyPr>
            <a:lstStyle/>
            <a:p>
              <a:pPr algn="l"/>
              <a:r>
                <a:rPr lang="en-IN" sz="750" spc="0" baseline="0">
                  <a:ln/>
                  <a:solidFill>
                    <a:srgbClr val="374151"/>
                  </a:solidFill>
                  <a:latin typeface="Arial"/>
                  <a:cs typeface="Arial"/>
                  <a:sym typeface="Arial"/>
                  <a:rtl val="0"/>
                </a:rPr>
                <a:t>• Data to layers</a:t>
              </a:r>
            </a:p>
          </p:txBody>
        </p:sp>
        <p:sp>
          <p:nvSpPr>
            <p:cNvPr id="25" name="TextBox 24">
              <a:extLst>
                <a:ext uri="{FF2B5EF4-FFF2-40B4-BE49-F238E27FC236}">
                  <a16:creationId xmlns:a16="http://schemas.microsoft.com/office/drawing/2014/main" id="{BBAA75E3-3EF5-814C-4871-243A15D8C6E9}"/>
                </a:ext>
              </a:extLst>
            </p:cNvPr>
            <p:cNvSpPr txBox="1"/>
            <p:nvPr/>
          </p:nvSpPr>
          <p:spPr>
            <a:xfrm>
              <a:off x="4844189" y="1355335"/>
              <a:ext cx="966502" cy="165774"/>
            </a:xfrm>
            <a:prstGeom prst="rect">
              <a:avLst/>
            </a:prstGeom>
            <a:noFill/>
          </p:spPr>
          <p:txBody>
            <a:bodyPr wrap="none" rtlCol="0">
              <a:spAutoFit/>
            </a:bodyPr>
            <a:lstStyle/>
            <a:p>
              <a:pPr algn="l"/>
              <a:r>
                <a:rPr lang="en-IN" sz="750" spc="0" baseline="0">
                  <a:ln/>
                  <a:solidFill>
                    <a:srgbClr val="374151"/>
                  </a:solidFill>
                  <a:latin typeface="Arial"/>
                  <a:cs typeface="Arial"/>
                  <a:sym typeface="Arial"/>
                  <a:rtl val="0"/>
                </a:rPr>
                <a:t>• Precoding interface</a:t>
              </a:r>
            </a:p>
          </p:txBody>
        </p:sp>
      </p:grpSp>
      <p:grpSp>
        <p:nvGrpSpPr>
          <p:cNvPr id="26" name="Graphic 2">
            <a:extLst>
              <a:ext uri="{FF2B5EF4-FFF2-40B4-BE49-F238E27FC236}">
                <a16:creationId xmlns:a16="http://schemas.microsoft.com/office/drawing/2014/main" id="{112EB6D9-103C-7C55-54A6-B7BCE20DD625}"/>
              </a:ext>
            </a:extLst>
          </p:cNvPr>
          <p:cNvGrpSpPr/>
          <p:nvPr/>
        </p:nvGrpSpPr>
        <p:grpSpPr>
          <a:xfrm>
            <a:off x="6454996" y="808043"/>
            <a:ext cx="5086175" cy="1330743"/>
            <a:chOff x="6461481" y="762648"/>
            <a:chExt cx="5086175" cy="1330743"/>
          </a:xfrm>
        </p:grpSpPr>
        <p:sp>
          <p:nvSpPr>
            <p:cNvPr id="27" name="Freeform: Shape 26">
              <a:extLst>
                <a:ext uri="{FF2B5EF4-FFF2-40B4-BE49-F238E27FC236}">
                  <a16:creationId xmlns:a16="http://schemas.microsoft.com/office/drawing/2014/main" id="{DEC6F539-C087-318E-5A24-F3F1D409A337}"/>
                </a:ext>
              </a:extLst>
            </p:cNvPr>
            <p:cNvSpPr/>
            <p:nvPr/>
          </p:nvSpPr>
          <p:spPr>
            <a:xfrm>
              <a:off x="6461481" y="762648"/>
              <a:ext cx="5086175" cy="1330743"/>
            </a:xfrm>
            <a:custGeom>
              <a:avLst/>
              <a:gdLst>
                <a:gd name="connsiteX0" fmla="*/ 5018361 w 5086175"/>
                <a:gd name="connsiteY0" fmla="*/ 0 h 1330743"/>
                <a:gd name="connsiteX1" fmla="*/ 5086176 w 5086175"/>
                <a:gd name="connsiteY1" fmla="*/ 0 h 1330743"/>
                <a:gd name="connsiteX2" fmla="*/ 5086176 w 5086175"/>
                <a:gd name="connsiteY2" fmla="*/ 1330744 h 1330743"/>
                <a:gd name="connsiteX3" fmla="*/ 5018361 w 5086175"/>
                <a:gd name="connsiteY3" fmla="*/ 1330744 h 1330743"/>
                <a:gd name="connsiteX4" fmla="*/ 67816 w 5086175"/>
                <a:gd name="connsiteY4" fmla="*/ 1330744 h 1330743"/>
                <a:gd name="connsiteX5" fmla="*/ 0 w 5086175"/>
                <a:gd name="connsiteY5" fmla="*/ 1330744 h 1330743"/>
                <a:gd name="connsiteX6" fmla="*/ 0 w 5086175"/>
                <a:gd name="connsiteY6" fmla="*/ 0 h 1330743"/>
                <a:gd name="connsiteX7" fmla="*/ 67816 w 5086175"/>
                <a:gd name="connsiteY7" fmla="*/ 0 h 133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6175" h="1330743">
                  <a:moveTo>
                    <a:pt x="5018361" y="0"/>
                  </a:moveTo>
                  <a:cubicBezTo>
                    <a:pt x="5055815" y="0"/>
                    <a:pt x="5086176" y="0"/>
                    <a:pt x="5086176" y="0"/>
                  </a:cubicBezTo>
                  <a:lnTo>
                    <a:pt x="5086176" y="1330744"/>
                  </a:lnTo>
                  <a:cubicBezTo>
                    <a:pt x="5086176" y="1330744"/>
                    <a:pt x="5055815" y="1330744"/>
                    <a:pt x="5018361" y="1330744"/>
                  </a:cubicBezTo>
                  <a:lnTo>
                    <a:pt x="67816" y="1330744"/>
                  </a:lnTo>
                  <a:cubicBezTo>
                    <a:pt x="30362" y="1330744"/>
                    <a:pt x="0" y="1330744"/>
                    <a:pt x="0" y="1330744"/>
                  </a:cubicBezTo>
                  <a:lnTo>
                    <a:pt x="0" y="0"/>
                  </a:lnTo>
                  <a:cubicBezTo>
                    <a:pt x="0" y="0"/>
                    <a:pt x="30362" y="0"/>
                    <a:pt x="67816" y="0"/>
                  </a:cubicBezTo>
                  <a:close/>
                </a:path>
              </a:pathLst>
            </a:custGeom>
            <a:gradFill>
              <a:gsLst>
                <a:gs pos="0">
                  <a:srgbClr val="DBEAFE"/>
                </a:gs>
                <a:gs pos="50000">
                  <a:srgbClr val="E5F1FE"/>
                </a:gs>
                <a:gs pos="100000">
                  <a:srgbClr val="F0F9FF"/>
                </a:gs>
              </a:gsLst>
              <a:lin ang="5400000" scaled="1"/>
            </a:gradFill>
            <a:ln w="16941" cap="flat">
              <a:solidFill>
                <a:srgbClr val="2563EB"/>
              </a:solid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045FE5D9-08C0-8284-A1E0-6C28F07B35BE}"/>
                </a:ext>
              </a:extLst>
            </p:cNvPr>
            <p:cNvSpPr/>
            <p:nvPr/>
          </p:nvSpPr>
          <p:spPr>
            <a:xfrm>
              <a:off x="6546251" y="829186"/>
              <a:ext cx="4916636" cy="199611"/>
            </a:xfrm>
            <a:custGeom>
              <a:avLst/>
              <a:gdLst>
                <a:gd name="connsiteX0" fmla="*/ 4874252 w 4916636"/>
                <a:gd name="connsiteY0" fmla="*/ 0 h 199611"/>
                <a:gd name="connsiteX1" fmla="*/ 4916637 w 4916636"/>
                <a:gd name="connsiteY1" fmla="*/ 0 h 199611"/>
                <a:gd name="connsiteX2" fmla="*/ 4916637 w 4916636"/>
                <a:gd name="connsiteY2" fmla="*/ 199612 h 199611"/>
                <a:gd name="connsiteX3" fmla="*/ 4874252 w 4916636"/>
                <a:gd name="connsiteY3" fmla="*/ 199612 h 199611"/>
                <a:gd name="connsiteX4" fmla="*/ 42385 w 4916636"/>
                <a:gd name="connsiteY4" fmla="*/ 199612 h 199611"/>
                <a:gd name="connsiteX5" fmla="*/ 0 w 4916636"/>
                <a:gd name="connsiteY5" fmla="*/ 199612 h 199611"/>
                <a:gd name="connsiteX6" fmla="*/ 0 w 4916636"/>
                <a:gd name="connsiteY6" fmla="*/ 0 h 199611"/>
                <a:gd name="connsiteX7" fmla="*/ 42385 w 4916636"/>
                <a:gd name="connsiteY7" fmla="*/ 0 h 19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16636" h="199611">
                  <a:moveTo>
                    <a:pt x="4874252" y="0"/>
                  </a:moveTo>
                  <a:cubicBezTo>
                    <a:pt x="4897661" y="0"/>
                    <a:pt x="4916637" y="0"/>
                    <a:pt x="4916637" y="0"/>
                  </a:cubicBezTo>
                  <a:lnTo>
                    <a:pt x="4916637" y="199612"/>
                  </a:lnTo>
                  <a:cubicBezTo>
                    <a:pt x="4916637" y="199612"/>
                    <a:pt x="4897661" y="199612"/>
                    <a:pt x="4874252" y="199612"/>
                  </a:cubicBezTo>
                  <a:lnTo>
                    <a:pt x="42385" y="199612"/>
                  </a:lnTo>
                  <a:cubicBezTo>
                    <a:pt x="18976" y="199612"/>
                    <a:pt x="0" y="199612"/>
                    <a:pt x="0" y="199612"/>
                  </a:cubicBezTo>
                  <a:lnTo>
                    <a:pt x="0" y="0"/>
                  </a:lnTo>
                  <a:cubicBezTo>
                    <a:pt x="0" y="0"/>
                    <a:pt x="18976" y="0"/>
                    <a:pt x="42385" y="0"/>
                  </a:cubicBezTo>
                  <a:close/>
                </a:path>
              </a:pathLst>
            </a:custGeom>
            <a:solidFill>
              <a:srgbClr val="1E40AF"/>
            </a:solidFill>
            <a:ln w="8470" cap="flat">
              <a:noFill/>
              <a:prstDash val="solid"/>
              <a:miter/>
            </a:ln>
          </p:spPr>
          <p:txBody>
            <a:bodyPr rtlCol="0" anchor="ctr"/>
            <a:lstStyle/>
            <a:p>
              <a:endParaRPr lang="en-IN"/>
            </a:p>
          </p:txBody>
        </p:sp>
        <p:sp>
          <p:nvSpPr>
            <p:cNvPr id="29" name="TextBox 28">
              <a:extLst>
                <a:ext uri="{FF2B5EF4-FFF2-40B4-BE49-F238E27FC236}">
                  <a16:creationId xmlns:a16="http://schemas.microsoft.com/office/drawing/2014/main" id="{10302E87-E205-5731-66FC-1E2755C2F9E5}"/>
                </a:ext>
              </a:extLst>
            </p:cNvPr>
            <p:cNvSpPr txBox="1"/>
            <p:nvPr/>
          </p:nvSpPr>
          <p:spPr>
            <a:xfrm>
              <a:off x="7199365" y="794225"/>
              <a:ext cx="3597439" cy="210375"/>
            </a:xfrm>
            <a:prstGeom prst="rect">
              <a:avLst/>
            </a:prstGeom>
            <a:noFill/>
          </p:spPr>
          <p:txBody>
            <a:bodyPr wrap="none" rtlCol="0">
              <a:spAutoFit/>
            </a:bodyPr>
            <a:lstStyle/>
            <a:p>
              <a:pPr algn="l"/>
              <a:r>
                <a:rPr lang="en-IN" sz="1200" b="1" spc="0" baseline="0" dirty="0">
                  <a:ln/>
                  <a:solidFill>
                    <a:srgbClr val="FFFFFF"/>
                  </a:solidFill>
                  <a:latin typeface="Arial"/>
                  <a:cs typeface="Arial"/>
                  <a:sym typeface="Arial"/>
                  <a:rtl val="0"/>
                </a:rPr>
                <a:t>TS 38.213: NR Physical Layer Procedures for Control</a:t>
              </a:r>
            </a:p>
          </p:txBody>
        </p:sp>
        <p:sp>
          <p:nvSpPr>
            <p:cNvPr id="30" name="Freeform: Shape 29">
              <a:extLst>
                <a:ext uri="{FF2B5EF4-FFF2-40B4-BE49-F238E27FC236}">
                  <a16:creationId xmlns:a16="http://schemas.microsoft.com/office/drawing/2014/main" id="{94BFD8BF-F147-DF0D-74B0-2AC0928CF700}"/>
                </a:ext>
              </a:extLst>
            </p:cNvPr>
            <p:cNvSpPr/>
            <p:nvPr/>
          </p:nvSpPr>
          <p:spPr>
            <a:xfrm>
              <a:off x="6631021" y="1128603"/>
              <a:ext cx="1017235" cy="465760"/>
            </a:xfrm>
            <a:custGeom>
              <a:avLst/>
              <a:gdLst>
                <a:gd name="connsiteX0" fmla="*/ 983327 w 1017235"/>
                <a:gd name="connsiteY0" fmla="*/ 0 h 465760"/>
                <a:gd name="connsiteX1" fmla="*/ 1017235 w 1017235"/>
                <a:gd name="connsiteY1" fmla="*/ 0 h 465760"/>
                <a:gd name="connsiteX2" fmla="*/ 1017235 w 1017235"/>
                <a:gd name="connsiteY2" fmla="*/ 465760 h 465760"/>
                <a:gd name="connsiteX3" fmla="*/ 983327 w 1017235"/>
                <a:gd name="connsiteY3" fmla="*/ 465760 h 465760"/>
                <a:gd name="connsiteX4" fmla="*/ 33908 w 1017235"/>
                <a:gd name="connsiteY4" fmla="*/ 465760 h 465760"/>
                <a:gd name="connsiteX5" fmla="*/ 0 w 1017235"/>
                <a:gd name="connsiteY5" fmla="*/ 465760 h 465760"/>
                <a:gd name="connsiteX6" fmla="*/ 0 w 1017235"/>
                <a:gd name="connsiteY6" fmla="*/ 0 h 465760"/>
                <a:gd name="connsiteX7" fmla="*/ 33908 w 1017235"/>
                <a:gd name="connsiteY7" fmla="*/ 0 h 4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5" h="465760">
                  <a:moveTo>
                    <a:pt x="983327" y="0"/>
                  </a:moveTo>
                  <a:cubicBezTo>
                    <a:pt x="1002054" y="0"/>
                    <a:pt x="1017235" y="0"/>
                    <a:pt x="1017235" y="0"/>
                  </a:cubicBezTo>
                  <a:lnTo>
                    <a:pt x="1017235" y="465760"/>
                  </a:lnTo>
                  <a:cubicBezTo>
                    <a:pt x="1017235" y="465760"/>
                    <a:pt x="1002054" y="465760"/>
                    <a:pt x="983327" y="465760"/>
                  </a:cubicBezTo>
                  <a:lnTo>
                    <a:pt x="33908" y="465760"/>
                  </a:lnTo>
                  <a:cubicBezTo>
                    <a:pt x="15181" y="465760"/>
                    <a:pt x="0" y="465760"/>
                    <a:pt x="0" y="465760"/>
                  </a:cubicBezTo>
                  <a:lnTo>
                    <a:pt x="0" y="0"/>
                  </a:lnTo>
                  <a:cubicBezTo>
                    <a:pt x="0" y="0"/>
                    <a:pt x="15181" y="0"/>
                    <a:pt x="33908" y="0"/>
                  </a:cubicBezTo>
                  <a:close/>
                </a:path>
              </a:pathLst>
            </a:custGeom>
            <a:solidFill>
              <a:srgbClr val="F0F9FF"/>
            </a:solidFill>
            <a:ln w="8470" cap="flat">
              <a:solidFill>
                <a:srgbClr val="60A5FA"/>
              </a:solidFill>
              <a:prstDash val="solid"/>
              <a:miter/>
            </a:ln>
          </p:spPr>
          <p:txBody>
            <a:bodyPr rtlCol="0" anchor="ctr"/>
            <a:lstStyle/>
            <a:p>
              <a:endParaRPr lang="en-IN"/>
            </a:p>
          </p:txBody>
        </p:sp>
        <p:sp>
          <p:nvSpPr>
            <p:cNvPr id="31" name="TextBox 30">
              <a:extLst>
                <a:ext uri="{FF2B5EF4-FFF2-40B4-BE49-F238E27FC236}">
                  <a16:creationId xmlns:a16="http://schemas.microsoft.com/office/drawing/2014/main" id="{FD879AA1-FEAE-71D3-161B-762A818BF853}"/>
                </a:ext>
              </a:extLst>
            </p:cNvPr>
            <p:cNvSpPr txBox="1"/>
            <p:nvPr/>
          </p:nvSpPr>
          <p:spPr>
            <a:xfrm>
              <a:off x="6765640" y="1122454"/>
              <a:ext cx="747996" cy="165774"/>
            </a:xfrm>
            <a:prstGeom prst="rect">
              <a:avLst/>
            </a:prstGeom>
            <a:noFill/>
          </p:spPr>
          <p:txBody>
            <a:bodyPr wrap="none" rtlCol="0">
              <a:spAutoFit/>
            </a:bodyPr>
            <a:lstStyle/>
            <a:p>
              <a:pPr algn="l"/>
              <a:r>
                <a:rPr lang="en-IN" sz="750" b="1" spc="0" baseline="0">
                  <a:ln/>
                  <a:solidFill>
                    <a:srgbClr val="1E40AF"/>
                  </a:solidFill>
                  <a:latin typeface="Arial"/>
                  <a:cs typeface="Arial"/>
                  <a:sym typeface="Arial"/>
                  <a:rtl val="0"/>
                </a:rPr>
                <a:t>CSI Reporting</a:t>
              </a:r>
            </a:p>
          </p:txBody>
        </p:sp>
        <p:sp>
          <p:nvSpPr>
            <p:cNvPr id="32" name="TextBox 31">
              <a:extLst>
                <a:ext uri="{FF2B5EF4-FFF2-40B4-BE49-F238E27FC236}">
                  <a16:creationId xmlns:a16="http://schemas.microsoft.com/office/drawing/2014/main" id="{9B408B78-F0FC-F921-AE9D-BDEB5A42A137}"/>
                </a:ext>
              </a:extLst>
            </p:cNvPr>
            <p:cNvSpPr txBox="1"/>
            <p:nvPr/>
          </p:nvSpPr>
          <p:spPr>
            <a:xfrm>
              <a:off x="6581965" y="1234307"/>
              <a:ext cx="609774" cy="150907"/>
            </a:xfrm>
            <a:prstGeom prst="rect">
              <a:avLst/>
            </a:prstGeom>
            <a:noFill/>
          </p:spPr>
          <p:txBody>
            <a:bodyPr wrap="none" rtlCol="0">
              <a:spAutoFit/>
            </a:bodyPr>
            <a:lstStyle/>
            <a:p>
              <a:pPr algn="l"/>
              <a:r>
                <a:rPr lang="en-IN" sz="600" spc="0" baseline="0">
                  <a:ln/>
                  <a:solidFill>
                    <a:srgbClr val="374151"/>
                  </a:solidFill>
                  <a:latin typeface="Arial"/>
                  <a:cs typeface="Arial"/>
                  <a:sym typeface="Arial"/>
                  <a:rtl val="0"/>
                </a:rPr>
                <a:t>• CQI, PMI, RI</a:t>
              </a:r>
            </a:p>
          </p:txBody>
        </p:sp>
        <p:sp>
          <p:nvSpPr>
            <p:cNvPr id="33" name="TextBox 32">
              <a:extLst>
                <a:ext uri="{FF2B5EF4-FFF2-40B4-BE49-F238E27FC236}">
                  <a16:creationId xmlns:a16="http://schemas.microsoft.com/office/drawing/2014/main" id="{F219B9F1-A9C9-DE8F-BB21-EBAA2267C2F0}"/>
                </a:ext>
              </a:extLst>
            </p:cNvPr>
            <p:cNvSpPr txBox="1"/>
            <p:nvPr/>
          </p:nvSpPr>
          <p:spPr>
            <a:xfrm>
              <a:off x="6581965" y="1314152"/>
              <a:ext cx="511892" cy="150907"/>
            </a:xfrm>
            <a:prstGeom prst="rect">
              <a:avLst/>
            </a:prstGeom>
            <a:noFill/>
          </p:spPr>
          <p:txBody>
            <a:bodyPr wrap="none" rtlCol="0">
              <a:spAutoFit/>
            </a:bodyPr>
            <a:lstStyle/>
            <a:p>
              <a:pPr algn="l"/>
              <a:r>
                <a:rPr lang="en-IN" sz="600" spc="0" baseline="0">
                  <a:ln/>
                  <a:solidFill>
                    <a:srgbClr val="374151"/>
                  </a:solidFill>
                  <a:latin typeface="Arial"/>
                  <a:cs typeface="Arial"/>
                  <a:sym typeface="Arial"/>
                  <a:rtl val="0"/>
                </a:rPr>
                <a:t>• L1-RSRP</a:t>
              </a:r>
            </a:p>
          </p:txBody>
        </p:sp>
        <p:sp>
          <p:nvSpPr>
            <p:cNvPr id="34" name="TextBox 33">
              <a:extLst>
                <a:ext uri="{FF2B5EF4-FFF2-40B4-BE49-F238E27FC236}">
                  <a16:creationId xmlns:a16="http://schemas.microsoft.com/office/drawing/2014/main" id="{3EC41AF7-3170-A127-46FD-F87B19FA612F}"/>
                </a:ext>
              </a:extLst>
            </p:cNvPr>
            <p:cNvSpPr txBox="1"/>
            <p:nvPr/>
          </p:nvSpPr>
          <p:spPr>
            <a:xfrm>
              <a:off x="6581965" y="1393996"/>
              <a:ext cx="794678" cy="150907"/>
            </a:xfrm>
            <a:prstGeom prst="rect">
              <a:avLst/>
            </a:prstGeom>
            <a:noFill/>
          </p:spPr>
          <p:txBody>
            <a:bodyPr wrap="none" rtlCol="0">
              <a:spAutoFit/>
            </a:bodyPr>
            <a:lstStyle/>
            <a:p>
              <a:pPr algn="l"/>
              <a:r>
                <a:rPr lang="en-IN" sz="600" spc="0" baseline="0">
                  <a:ln/>
                  <a:solidFill>
                    <a:srgbClr val="374151"/>
                  </a:solidFill>
                  <a:latin typeface="Arial"/>
                  <a:cs typeface="Arial"/>
                  <a:sym typeface="Arial"/>
                  <a:rtl val="0"/>
                </a:rPr>
                <a:t>• Codebook/Non-CB</a:t>
              </a:r>
            </a:p>
          </p:txBody>
        </p:sp>
        <p:sp>
          <p:nvSpPr>
            <p:cNvPr id="35" name="TextBox 34">
              <a:extLst>
                <a:ext uri="{FF2B5EF4-FFF2-40B4-BE49-F238E27FC236}">
                  <a16:creationId xmlns:a16="http://schemas.microsoft.com/office/drawing/2014/main" id="{105ADA02-F2E1-7E1A-C3D9-9DAB2558C7F6}"/>
                </a:ext>
              </a:extLst>
            </p:cNvPr>
            <p:cNvSpPr txBox="1"/>
            <p:nvPr/>
          </p:nvSpPr>
          <p:spPr>
            <a:xfrm>
              <a:off x="6581965" y="1473841"/>
              <a:ext cx="836069" cy="150907"/>
            </a:xfrm>
            <a:prstGeom prst="rect">
              <a:avLst/>
            </a:prstGeom>
            <a:noFill/>
          </p:spPr>
          <p:txBody>
            <a:bodyPr wrap="none" rtlCol="0">
              <a:spAutoFit/>
            </a:bodyPr>
            <a:lstStyle/>
            <a:p>
              <a:pPr algn="l"/>
              <a:r>
                <a:rPr lang="en-IN" sz="600" spc="0" baseline="0">
                  <a:ln/>
                  <a:solidFill>
                    <a:srgbClr val="374151"/>
                  </a:solidFill>
                  <a:latin typeface="Arial"/>
                  <a:cs typeface="Arial"/>
                  <a:sym typeface="Arial"/>
                  <a:rtl val="0"/>
                </a:rPr>
                <a:t>• Beam measurement</a:t>
              </a:r>
            </a:p>
          </p:txBody>
        </p:sp>
        <p:sp>
          <p:nvSpPr>
            <p:cNvPr id="36" name="Freeform: Shape 35">
              <a:extLst>
                <a:ext uri="{FF2B5EF4-FFF2-40B4-BE49-F238E27FC236}">
                  <a16:creationId xmlns:a16="http://schemas.microsoft.com/office/drawing/2014/main" id="{1413125E-DE80-82A7-F3AD-663826E7A3ED}"/>
                </a:ext>
              </a:extLst>
            </p:cNvPr>
            <p:cNvSpPr/>
            <p:nvPr/>
          </p:nvSpPr>
          <p:spPr>
            <a:xfrm>
              <a:off x="7817795" y="1128603"/>
              <a:ext cx="1017235" cy="465760"/>
            </a:xfrm>
            <a:custGeom>
              <a:avLst/>
              <a:gdLst>
                <a:gd name="connsiteX0" fmla="*/ 983327 w 1017235"/>
                <a:gd name="connsiteY0" fmla="*/ 0 h 465760"/>
                <a:gd name="connsiteX1" fmla="*/ 1017235 w 1017235"/>
                <a:gd name="connsiteY1" fmla="*/ 0 h 465760"/>
                <a:gd name="connsiteX2" fmla="*/ 1017235 w 1017235"/>
                <a:gd name="connsiteY2" fmla="*/ 465760 h 465760"/>
                <a:gd name="connsiteX3" fmla="*/ 983327 w 1017235"/>
                <a:gd name="connsiteY3" fmla="*/ 465760 h 465760"/>
                <a:gd name="connsiteX4" fmla="*/ 33908 w 1017235"/>
                <a:gd name="connsiteY4" fmla="*/ 465760 h 465760"/>
                <a:gd name="connsiteX5" fmla="*/ 0 w 1017235"/>
                <a:gd name="connsiteY5" fmla="*/ 465760 h 465760"/>
                <a:gd name="connsiteX6" fmla="*/ 0 w 1017235"/>
                <a:gd name="connsiteY6" fmla="*/ 0 h 465760"/>
                <a:gd name="connsiteX7" fmla="*/ 33908 w 1017235"/>
                <a:gd name="connsiteY7" fmla="*/ 0 h 4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5" h="465760">
                  <a:moveTo>
                    <a:pt x="983327" y="0"/>
                  </a:moveTo>
                  <a:cubicBezTo>
                    <a:pt x="1002054" y="0"/>
                    <a:pt x="1017235" y="0"/>
                    <a:pt x="1017235" y="0"/>
                  </a:cubicBezTo>
                  <a:lnTo>
                    <a:pt x="1017235" y="465760"/>
                  </a:lnTo>
                  <a:cubicBezTo>
                    <a:pt x="1017235" y="465760"/>
                    <a:pt x="1002054" y="465760"/>
                    <a:pt x="983327" y="465760"/>
                  </a:cubicBezTo>
                  <a:lnTo>
                    <a:pt x="33908" y="465760"/>
                  </a:lnTo>
                  <a:cubicBezTo>
                    <a:pt x="15181" y="465760"/>
                    <a:pt x="0" y="465760"/>
                    <a:pt x="0" y="465760"/>
                  </a:cubicBezTo>
                  <a:lnTo>
                    <a:pt x="0" y="0"/>
                  </a:lnTo>
                  <a:cubicBezTo>
                    <a:pt x="0" y="0"/>
                    <a:pt x="15181" y="0"/>
                    <a:pt x="33908" y="0"/>
                  </a:cubicBezTo>
                  <a:close/>
                </a:path>
              </a:pathLst>
            </a:custGeom>
            <a:solidFill>
              <a:srgbClr val="F0F9FF"/>
            </a:solidFill>
            <a:ln w="8470" cap="flat">
              <a:solidFill>
                <a:srgbClr val="60A5FA"/>
              </a:solidFill>
              <a:prstDash val="solid"/>
              <a:miter/>
            </a:ln>
          </p:spPr>
          <p:txBody>
            <a:bodyPr rtlCol="0" anchor="ctr"/>
            <a:lstStyle/>
            <a:p>
              <a:endParaRPr lang="en-IN"/>
            </a:p>
          </p:txBody>
        </p:sp>
        <p:sp>
          <p:nvSpPr>
            <p:cNvPr id="37" name="TextBox 36">
              <a:extLst>
                <a:ext uri="{FF2B5EF4-FFF2-40B4-BE49-F238E27FC236}">
                  <a16:creationId xmlns:a16="http://schemas.microsoft.com/office/drawing/2014/main" id="{54436725-6574-ECE9-7AB3-28D0FC38A197}"/>
                </a:ext>
              </a:extLst>
            </p:cNvPr>
            <p:cNvSpPr txBox="1"/>
            <p:nvPr/>
          </p:nvSpPr>
          <p:spPr>
            <a:xfrm>
              <a:off x="7848687" y="1122454"/>
              <a:ext cx="955450" cy="165774"/>
            </a:xfrm>
            <a:prstGeom prst="rect">
              <a:avLst/>
            </a:prstGeom>
            <a:noFill/>
          </p:spPr>
          <p:txBody>
            <a:bodyPr wrap="none" rtlCol="0">
              <a:spAutoFit/>
            </a:bodyPr>
            <a:lstStyle/>
            <a:p>
              <a:pPr algn="l"/>
              <a:r>
                <a:rPr lang="en-IN" sz="750" b="1" spc="0" baseline="0">
                  <a:ln/>
                  <a:solidFill>
                    <a:srgbClr val="1E40AF"/>
                  </a:solidFill>
                  <a:latin typeface="Arial"/>
                  <a:cs typeface="Arial"/>
                  <a:sym typeface="Arial"/>
                  <a:rtl val="0"/>
                </a:rPr>
                <a:t>Beam Management</a:t>
              </a:r>
            </a:p>
          </p:txBody>
        </p:sp>
        <p:sp>
          <p:nvSpPr>
            <p:cNvPr id="38" name="TextBox 37">
              <a:extLst>
                <a:ext uri="{FF2B5EF4-FFF2-40B4-BE49-F238E27FC236}">
                  <a16:creationId xmlns:a16="http://schemas.microsoft.com/office/drawing/2014/main" id="{DF7FE76C-FB1F-7B42-C295-40A7CB66CE05}"/>
                </a:ext>
              </a:extLst>
            </p:cNvPr>
            <p:cNvSpPr txBox="1"/>
            <p:nvPr/>
          </p:nvSpPr>
          <p:spPr>
            <a:xfrm>
              <a:off x="7768740" y="1234307"/>
              <a:ext cx="836069" cy="150907"/>
            </a:xfrm>
            <a:prstGeom prst="rect">
              <a:avLst/>
            </a:prstGeom>
            <a:noFill/>
          </p:spPr>
          <p:txBody>
            <a:bodyPr wrap="none" rtlCol="0">
              <a:spAutoFit/>
            </a:bodyPr>
            <a:lstStyle/>
            <a:p>
              <a:pPr algn="l"/>
              <a:r>
                <a:rPr lang="en-IN" sz="600" spc="0" baseline="0">
                  <a:ln/>
                  <a:solidFill>
                    <a:srgbClr val="374151"/>
                  </a:solidFill>
                  <a:latin typeface="Arial"/>
                  <a:cs typeface="Arial"/>
                  <a:sym typeface="Arial"/>
                  <a:rtl val="0"/>
                </a:rPr>
                <a:t>• Beam Measurement</a:t>
              </a:r>
            </a:p>
          </p:txBody>
        </p:sp>
        <p:sp>
          <p:nvSpPr>
            <p:cNvPr id="39" name="TextBox 38">
              <a:extLst>
                <a:ext uri="{FF2B5EF4-FFF2-40B4-BE49-F238E27FC236}">
                  <a16:creationId xmlns:a16="http://schemas.microsoft.com/office/drawing/2014/main" id="{F9D007BB-D9D0-2110-FDF6-BDB8FD56E571}"/>
                </a:ext>
              </a:extLst>
            </p:cNvPr>
            <p:cNvSpPr txBox="1"/>
            <p:nvPr/>
          </p:nvSpPr>
          <p:spPr>
            <a:xfrm>
              <a:off x="7768740" y="1314152"/>
              <a:ext cx="715504" cy="150907"/>
            </a:xfrm>
            <a:prstGeom prst="rect">
              <a:avLst/>
            </a:prstGeom>
            <a:noFill/>
          </p:spPr>
          <p:txBody>
            <a:bodyPr wrap="none" rtlCol="0">
              <a:spAutoFit/>
            </a:bodyPr>
            <a:lstStyle/>
            <a:p>
              <a:pPr algn="l"/>
              <a:r>
                <a:rPr lang="en-IN" sz="600" spc="0" baseline="0">
                  <a:ln/>
                  <a:solidFill>
                    <a:srgbClr val="374151"/>
                  </a:solidFill>
                  <a:latin typeface="Arial"/>
                  <a:cs typeface="Arial"/>
                  <a:sym typeface="Arial"/>
                  <a:rtl val="0"/>
                </a:rPr>
                <a:t>• Beam Reporting</a:t>
              </a:r>
            </a:p>
          </p:txBody>
        </p:sp>
        <p:sp>
          <p:nvSpPr>
            <p:cNvPr id="40" name="TextBox 39">
              <a:extLst>
                <a:ext uri="{FF2B5EF4-FFF2-40B4-BE49-F238E27FC236}">
                  <a16:creationId xmlns:a16="http://schemas.microsoft.com/office/drawing/2014/main" id="{570B5ED4-25DD-D4FF-CBB2-D273864F93B5}"/>
                </a:ext>
              </a:extLst>
            </p:cNvPr>
            <p:cNvSpPr txBox="1"/>
            <p:nvPr/>
          </p:nvSpPr>
          <p:spPr>
            <a:xfrm>
              <a:off x="7768740" y="1393996"/>
              <a:ext cx="711762" cy="150907"/>
            </a:xfrm>
            <a:prstGeom prst="rect">
              <a:avLst/>
            </a:prstGeom>
            <a:noFill/>
          </p:spPr>
          <p:txBody>
            <a:bodyPr wrap="none" rtlCol="0">
              <a:spAutoFit/>
            </a:bodyPr>
            <a:lstStyle/>
            <a:p>
              <a:pPr algn="l"/>
              <a:r>
                <a:rPr lang="en-IN" sz="600" spc="0" baseline="0">
                  <a:ln/>
                  <a:solidFill>
                    <a:srgbClr val="374151"/>
                  </a:solidFill>
                  <a:latin typeface="Arial"/>
                  <a:cs typeface="Arial"/>
                  <a:sym typeface="Arial"/>
                  <a:rtl val="0"/>
                </a:rPr>
                <a:t>• Beam Indication</a:t>
              </a:r>
            </a:p>
          </p:txBody>
        </p:sp>
        <p:sp>
          <p:nvSpPr>
            <p:cNvPr id="41" name="TextBox 40">
              <a:extLst>
                <a:ext uri="{FF2B5EF4-FFF2-40B4-BE49-F238E27FC236}">
                  <a16:creationId xmlns:a16="http://schemas.microsoft.com/office/drawing/2014/main" id="{0BB6BCA9-A1EE-15D3-D7FC-1AEB36C339B4}"/>
                </a:ext>
              </a:extLst>
            </p:cNvPr>
            <p:cNvSpPr txBox="1"/>
            <p:nvPr/>
          </p:nvSpPr>
          <p:spPr>
            <a:xfrm>
              <a:off x="7768740" y="1473841"/>
              <a:ext cx="738021" cy="150907"/>
            </a:xfrm>
            <a:prstGeom prst="rect">
              <a:avLst/>
            </a:prstGeom>
            <a:noFill/>
          </p:spPr>
          <p:txBody>
            <a:bodyPr wrap="none" rtlCol="0">
              <a:spAutoFit/>
            </a:bodyPr>
            <a:lstStyle/>
            <a:p>
              <a:pPr algn="l"/>
              <a:r>
                <a:rPr lang="en-IN" sz="600" spc="0" baseline="0">
                  <a:ln/>
                  <a:solidFill>
                    <a:srgbClr val="374151"/>
                  </a:solidFill>
                  <a:latin typeface="Arial"/>
                  <a:cs typeface="Arial"/>
                  <a:sym typeface="Arial"/>
                  <a:rtl val="0"/>
                </a:rPr>
                <a:t>• Failure Recovery</a:t>
              </a:r>
            </a:p>
          </p:txBody>
        </p:sp>
        <p:sp>
          <p:nvSpPr>
            <p:cNvPr id="42" name="Freeform: Shape 41">
              <a:extLst>
                <a:ext uri="{FF2B5EF4-FFF2-40B4-BE49-F238E27FC236}">
                  <a16:creationId xmlns:a16="http://schemas.microsoft.com/office/drawing/2014/main" id="{E2889B11-09B3-4AD8-64CC-57CCF6325201}"/>
                </a:ext>
              </a:extLst>
            </p:cNvPr>
            <p:cNvSpPr/>
            <p:nvPr/>
          </p:nvSpPr>
          <p:spPr>
            <a:xfrm>
              <a:off x="9004570" y="1128603"/>
              <a:ext cx="1017235" cy="465760"/>
            </a:xfrm>
            <a:custGeom>
              <a:avLst/>
              <a:gdLst>
                <a:gd name="connsiteX0" fmla="*/ 983327 w 1017235"/>
                <a:gd name="connsiteY0" fmla="*/ 0 h 465760"/>
                <a:gd name="connsiteX1" fmla="*/ 1017235 w 1017235"/>
                <a:gd name="connsiteY1" fmla="*/ 0 h 465760"/>
                <a:gd name="connsiteX2" fmla="*/ 1017235 w 1017235"/>
                <a:gd name="connsiteY2" fmla="*/ 465760 h 465760"/>
                <a:gd name="connsiteX3" fmla="*/ 983327 w 1017235"/>
                <a:gd name="connsiteY3" fmla="*/ 465760 h 465760"/>
                <a:gd name="connsiteX4" fmla="*/ 33908 w 1017235"/>
                <a:gd name="connsiteY4" fmla="*/ 465760 h 465760"/>
                <a:gd name="connsiteX5" fmla="*/ 0 w 1017235"/>
                <a:gd name="connsiteY5" fmla="*/ 465760 h 465760"/>
                <a:gd name="connsiteX6" fmla="*/ 0 w 1017235"/>
                <a:gd name="connsiteY6" fmla="*/ 0 h 465760"/>
                <a:gd name="connsiteX7" fmla="*/ 33908 w 1017235"/>
                <a:gd name="connsiteY7" fmla="*/ 0 h 4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5" h="465760">
                  <a:moveTo>
                    <a:pt x="983327" y="0"/>
                  </a:moveTo>
                  <a:cubicBezTo>
                    <a:pt x="1002054" y="0"/>
                    <a:pt x="1017235" y="0"/>
                    <a:pt x="1017235" y="0"/>
                  </a:cubicBezTo>
                  <a:lnTo>
                    <a:pt x="1017235" y="465760"/>
                  </a:lnTo>
                  <a:cubicBezTo>
                    <a:pt x="1017235" y="465760"/>
                    <a:pt x="1002054" y="465760"/>
                    <a:pt x="983327" y="465760"/>
                  </a:cubicBezTo>
                  <a:lnTo>
                    <a:pt x="33908" y="465760"/>
                  </a:lnTo>
                  <a:cubicBezTo>
                    <a:pt x="15181" y="465760"/>
                    <a:pt x="0" y="465760"/>
                    <a:pt x="0" y="465760"/>
                  </a:cubicBezTo>
                  <a:lnTo>
                    <a:pt x="0" y="0"/>
                  </a:lnTo>
                  <a:cubicBezTo>
                    <a:pt x="0" y="0"/>
                    <a:pt x="15181" y="0"/>
                    <a:pt x="33908" y="0"/>
                  </a:cubicBezTo>
                  <a:close/>
                </a:path>
              </a:pathLst>
            </a:custGeom>
            <a:solidFill>
              <a:srgbClr val="F0F9FF"/>
            </a:solidFill>
            <a:ln w="8470" cap="flat">
              <a:solidFill>
                <a:srgbClr val="60A5FA"/>
              </a:solidFill>
              <a:prstDash val="solid"/>
              <a:miter/>
            </a:ln>
          </p:spPr>
          <p:txBody>
            <a:bodyPr rtlCol="0" anchor="ctr"/>
            <a:lstStyle/>
            <a:p>
              <a:endParaRPr lang="en-IN"/>
            </a:p>
          </p:txBody>
        </p:sp>
        <p:sp>
          <p:nvSpPr>
            <p:cNvPr id="43" name="TextBox 42">
              <a:extLst>
                <a:ext uri="{FF2B5EF4-FFF2-40B4-BE49-F238E27FC236}">
                  <a16:creationId xmlns:a16="http://schemas.microsoft.com/office/drawing/2014/main" id="{B0F80BA8-E08F-E811-4639-FAAC030DCB35}"/>
                </a:ext>
              </a:extLst>
            </p:cNvPr>
            <p:cNvSpPr txBox="1"/>
            <p:nvPr/>
          </p:nvSpPr>
          <p:spPr>
            <a:xfrm>
              <a:off x="9214480" y="1122454"/>
              <a:ext cx="597414" cy="165774"/>
            </a:xfrm>
            <a:prstGeom prst="rect">
              <a:avLst/>
            </a:prstGeom>
            <a:noFill/>
          </p:spPr>
          <p:txBody>
            <a:bodyPr wrap="none" rtlCol="0">
              <a:spAutoFit/>
            </a:bodyPr>
            <a:lstStyle/>
            <a:p>
              <a:pPr algn="l"/>
              <a:r>
                <a:rPr lang="en-IN" sz="750" b="1" spc="0" baseline="0">
                  <a:ln/>
                  <a:solidFill>
                    <a:srgbClr val="1E40AF"/>
                  </a:solidFill>
                  <a:latin typeface="Arial"/>
                  <a:cs typeface="Arial"/>
                  <a:sym typeface="Arial"/>
                  <a:rtl val="0"/>
                </a:rPr>
                <a:t>TCI States</a:t>
              </a:r>
            </a:p>
          </p:txBody>
        </p:sp>
        <p:sp>
          <p:nvSpPr>
            <p:cNvPr id="44" name="TextBox 43">
              <a:extLst>
                <a:ext uri="{FF2B5EF4-FFF2-40B4-BE49-F238E27FC236}">
                  <a16:creationId xmlns:a16="http://schemas.microsoft.com/office/drawing/2014/main" id="{746F280A-FC0C-30A9-0F9B-E4DB44DB6278}"/>
                </a:ext>
              </a:extLst>
            </p:cNvPr>
            <p:cNvSpPr txBox="1"/>
            <p:nvPr/>
          </p:nvSpPr>
          <p:spPr>
            <a:xfrm>
              <a:off x="8955514" y="1234307"/>
              <a:ext cx="707987" cy="150907"/>
            </a:xfrm>
            <a:prstGeom prst="rect">
              <a:avLst/>
            </a:prstGeom>
            <a:noFill/>
          </p:spPr>
          <p:txBody>
            <a:bodyPr wrap="none" rtlCol="0">
              <a:spAutoFit/>
            </a:bodyPr>
            <a:lstStyle/>
            <a:p>
              <a:pPr algn="l"/>
              <a:r>
                <a:rPr lang="en-IN" sz="600" spc="0" baseline="0">
                  <a:ln/>
                  <a:solidFill>
                    <a:srgbClr val="374151"/>
                  </a:solidFill>
                  <a:latin typeface="Arial"/>
                  <a:cs typeface="Arial"/>
                  <a:sym typeface="Arial"/>
                  <a:rtl val="0"/>
                </a:rPr>
                <a:t>• Beam indication</a:t>
              </a:r>
            </a:p>
          </p:txBody>
        </p:sp>
        <p:sp>
          <p:nvSpPr>
            <p:cNvPr id="45" name="TextBox 44">
              <a:extLst>
                <a:ext uri="{FF2B5EF4-FFF2-40B4-BE49-F238E27FC236}">
                  <a16:creationId xmlns:a16="http://schemas.microsoft.com/office/drawing/2014/main" id="{8CF366DE-AB64-2913-C8AA-6D7648B961ED}"/>
                </a:ext>
              </a:extLst>
            </p:cNvPr>
            <p:cNvSpPr txBox="1"/>
            <p:nvPr/>
          </p:nvSpPr>
          <p:spPr>
            <a:xfrm>
              <a:off x="8955514" y="1314152"/>
              <a:ext cx="722822" cy="150907"/>
            </a:xfrm>
            <a:prstGeom prst="rect">
              <a:avLst/>
            </a:prstGeom>
            <a:noFill/>
          </p:spPr>
          <p:txBody>
            <a:bodyPr wrap="none" rtlCol="0">
              <a:spAutoFit/>
            </a:bodyPr>
            <a:lstStyle/>
            <a:p>
              <a:pPr algn="l"/>
              <a:r>
                <a:rPr lang="en-IN" sz="600" spc="0" baseline="0">
                  <a:ln/>
                  <a:solidFill>
                    <a:srgbClr val="374151"/>
                  </a:solidFill>
                  <a:latin typeface="Arial"/>
                  <a:cs typeface="Arial"/>
                  <a:sym typeface="Arial"/>
                  <a:rtl val="0"/>
                </a:rPr>
                <a:t>• PDSCH/PDCCH</a:t>
              </a:r>
            </a:p>
          </p:txBody>
        </p:sp>
        <p:sp>
          <p:nvSpPr>
            <p:cNvPr id="46" name="TextBox 45">
              <a:extLst>
                <a:ext uri="{FF2B5EF4-FFF2-40B4-BE49-F238E27FC236}">
                  <a16:creationId xmlns:a16="http://schemas.microsoft.com/office/drawing/2014/main" id="{DA5681F1-4857-364E-CB1F-66EA7FC89813}"/>
                </a:ext>
              </a:extLst>
            </p:cNvPr>
            <p:cNvSpPr txBox="1"/>
            <p:nvPr/>
          </p:nvSpPr>
          <p:spPr>
            <a:xfrm>
              <a:off x="8955514" y="1393996"/>
              <a:ext cx="689047" cy="150907"/>
            </a:xfrm>
            <a:prstGeom prst="rect">
              <a:avLst/>
            </a:prstGeom>
            <a:noFill/>
          </p:spPr>
          <p:txBody>
            <a:bodyPr wrap="none" rtlCol="0">
              <a:spAutoFit/>
            </a:bodyPr>
            <a:lstStyle/>
            <a:p>
              <a:pPr algn="l"/>
              <a:r>
                <a:rPr lang="en-IN" sz="600" spc="0" baseline="0">
                  <a:ln/>
                  <a:solidFill>
                    <a:srgbClr val="374151"/>
                  </a:solidFill>
                  <a:latin typeface="Arial"/>
                  <a:cs typeface="Arial"/>
                  <a:sym typeface="Arial"/>
                  <a:rtl val="0"/>
                </a:rPr>
                <a:t>• Dynamic config</a:t>
              </a:r>
            </a:p>
          </p:txBody>
        </p:sp>
        <p:sp>
          <p:nvSpPr>
            <p:cNvPr id="47" name="TextBox 46">
              <a:extLst>
                <a:ext uri="{FF2B5EF4-FFF2-40B4-BE49-F238E27FC236}">
                  <a16:creationId xmlns:a16="http://schemas.microsoft.com/office/drawing/2014/main" id="{E317277D-12B4-6D25-E217-E0E6839D32F2}"/>
                </a:ext>
              </a:extLst>
            </p:cNvPr>
            <p:cNvSpPr txBox="1"/>
            <p:nvPr/>
          </p:nvSpPr>
          <p:spPr>
            <a:xfrm>
              <a:off x="8955514" y="1473841"/>
              <a:ext cx="805903" cy="150907"/>
            </a:xfrm>
            <a:prstGeom prst="rect">
              <a:avLst/>
            </a:prstGeom>
            <a:noFill/>
          </p:spPr>
          <p:txBody>
            <a:bodyPr wrap="none" rtlCol="0">
              <a:spAutoFit/>
            </a:bodyPr>
            <a:lstStyle/>
            <a:p>
              <a:pPr algn="l"/>
              <a:r>
                <a:rPr lang="en-IN" sz="600" spc="0" baseline="0">
                  <a:ln/>
                  <a:solidFill>
                    <a:srgbClr val="374151"/>
                  </a:solidFill>
                  <a:latin typeface="Arial"/>
                  <a:cs typeface="Arial"/>
                  <a:sym typeface="Arial"/>
                  <a:rtl val="0"/>
                </a:rPr>
                <a:t>• Multi-beam support</a:t>
              </a:r>
            </a:p>
          </p:txBody>
        </p:sp>
        <p:sp>
          <p:nvSpPr>
            <p:cNvPr id="48" name="Freeform: Shape 47">
              <a:extLst>
                <a:ext uri="{FF2B5EF4-FFF2-40B4-BE49-F238E27FC236}">
                  <a16:creationId xmlns:a16="http://schemas.microsoft.com/office/drawing/2014/main" id="{BADF3BBC-1BD8-E434-9690-A6AE3339FC4F}"/>
                </a:ext>
              </a:extLst>
            </p:cNvPr>
            <p:cNvSpPr/>
            <p:nvPr/>
          </p:nvSpPr>
          <p:spPr>
            <a:xfrm>
              <a:off x="10191344" y="1128603"/>
              <a:ext cx="1017235" cy="465760"/>
            </a:xfrm>
            <a:custGeom>
              <a:avLst/>
              <a:gdLst>
                <a:gd name="connsiteX0" fmla="*/ 983327 w 1017235"/>
                <a:gd name="connsiteY0" fmla="*/ 0 h 465760"/>
                <a:gd name="connsiteX1" fmla="*/ 1017235 w 1017235"/>
                <a:gd name="connsiteY1" fmla="*/ 0 h 465760"/>
                <a:gd name="connsiteX2" fmla="*/ 1017235 w 1017235"/>
                <a:gd name="connsiteY2" fmla="*/ 465760 h 465760"/>
                <a:gd name="connsiteX3" fmla="*/ 983327 w 1017235"/>
                <a:gd name="connsiteY3" fmla="*/ 465760 h 465760"/>
                <a:gd name="connsiteX4" fmla="*/ 33908 w 1017235"/>
                <a:gd name="connsiteY4" fmla="*/ 465760 h 465760"/>
                <a:gd name="connsiteX5" fmla="*/ 0 w 1017235"/>
                <a:gd name="connsiteY5" fmla="*/ 465760 h 465760"/>
                <a:gd name="connsiteX6" fmla="*/ 0 w 1017235"/>
                <a:gd name="connsiteY6" fmla="*/ 0 h 465760"/>
                <a:gd name="connsiteX7" fmla="*/ 33908 w 1017235"/>
                <a:gd name="connsiteY7" fmla="*/ 0 h 4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5" h="465760">
                  <a:moveTo>
                    <a:pt x="983327" y="0"/>
                  </a:moveTo>
                  <a:cubicBezTo>
                    <a:pt x="1002054" y="0"/>
                    <a:pt x="1017235" y="0"/>
                    <a:pt x="1017235" y="0"/>
                  </a:cubicBezTo>
                  <a:lnTo>
                    <a:pt x="1017235" y="465760"/>
                  </a:lnTo>
                  <a:cubicBezTo>
                    <a:pt x="1017235" y="465760"/>
                    <a:pt x="1002054" y="465760"/>
                    <a:pt x="983327" y="465760"/>
                  </a:cubicBezTo>
                  <a:lnTo>
                    <a:pt x="33908" y="465760"/>
                  </a:lnTo>
                  <a:cubicBezTo>
                    <a:pt x="15181" y="465760"/>
                    <a:pt x="0" y="465760"/>
                    <a:pt x="0" y="465760"/>
                  </a:cubicBezTo>
                  <a:lnTo>
                    <a:pt x="0" y="0"/>
                  </a:lnTo>
                  <a:cubicBezTo>
                    <a:pt x="0" y="0"/>
                    <a:pt x="15181" y="0"/>
                    <a:pt x="33908" y="0"/>
                  </a:cubicBezTo>
                  <a:close/>
                </a:path>
              </a:pathLst>
            </a:custGeom>
            <a:solidFill>
              <a:srgbClr val="F0F9FF"/>
            </a:solidFill>
            <a:ln w="8470" cap="flat">
              <a:solidFill>
                <a:srgbClr val="60A5FA"/>
              </a:solidFill>
              <a:prstDash val="solid"/>
              <a:miter/>
            </a:ln>
          </p:spPr>
          <p:txBody>
            <a:bodyPr rtlCol="0" anchor="ctr"/>
            <a:lstStyle/>
            <a:p>
              <a:endParaRPr lang="en-IN"/>
            </a:p>
          </p:txBody>
        </p:sp>
        <p:sp>
          <p:nvSpPr>
            <p:cNvPr id="49" name="TextBox 48">
              <a:extLst>
                <a:ext uri="{FF2B5EF4-FFF2-40B4-BE49-F238E27FC236}">
                  <a16:creationId xmlns:a16="http://schemas.microsoft.com/office/drawing/2014/main" id="{EF9A8B79-4DFC-0194-50BD-D9E8CEE33478}"/>
                </a:ext>
              </a:extLst>
            </p:cNvPr>
            <p:cNvSpPr txBox="1"/>
            <p:nvPr/>
          </p:nvSpPr>
          <p:spPr>
            <a:xfrm>
              <a:off x="10413133" y="1122454"/>
              <a:ext cx="573656" cy="165774"/>
            </a:xfrm>
            <a:prstGeom prst="rect">
              <a:avLst/>
            </a:prstGeom>
            <a:noFill/>
          </p:spPr>
          <p:txBody>
            <a:bodyPr wrap="none" rtlCol="0">
              <a:spAutoFit/>
            </a:bodyPr>
            <a:lstStyle/>
            <a:p>
              <a:pPr algn="l"/>
              <a:r>
                <a:rPr lang="en-IN" sz="750" b="1" spc="0" baseline="0">
                  <a:ln/>
                  <a:solidFill>
                    <a:srgbClr val="1E40AF"/>
                  </a:solidFill>
                  <a:latin typeface="Arial"/>
                  <a:cs typeface="Arial"/>
                  <a:sym typeface="Arial"/>
                  <a:rtl val="0"/>
                </a:rPr>
                <a:t>MU-MIMO</a:t>
              </a:r>
            </a:p>
          </p:txBody>
        </p:sp>
        <p:sp>
          <p:nvSpPr>
            <p:cNvPr id="50" name="TextBox 49">
              <a:extLst>
                <a:ext uri="{FF2B5EF4-FFF2-40B4-BE49-F238E27FC236}">
                  <a16:creationId xmlns:a16="http://schemas.microsoft.com/office/drawing/2014/main" id="{DC202086-23E6-ECAC-0AEA-AA16EDA3CB45}"/>
                </a:ext>
              </a:extLst>
            </p:cNvPr>
            <p:cNvSpPr txBox="1"/>
            <p:nvPr/>
          </p:nvSpPr>
          <p:spPr>
            <a:xfrm>
              <a:off x="10142289" y="1234307"/>
              <a:ext cx="738021" cy="150907"/>
            </a:xfrm>
            <a:prstGeom prst="rect">
              <a:avLst/>
            </a:prstGeom>
            <a:noFill/>
          </p:spPr>
          <p:txBody>
            <a:bodyPr wrap="none" rtlCol="0">
              <a:spAutoFit/>
            </a:bodyPr>
            <a:lstStyle/>
            <a:p>
              <a:pPr algn="l"/>
              <a:r>
                <a:rPr lang="en-IN" sz="600" spc="0" baseline="0">
                  <a:ln/>
                  <a:solidFill>
                    <a:srgbClr val="374151"/>
                  </a:solidFill>
                  <a:latin typeface="Arial"/>
                  <a:cs typeface="Arial"/>
                  <a:sym typeface="Arial"/>
                  <a:rtl val="0"/>
                </a:rPr>
                <a:t>• Multi-user spatial</a:t>
              </a:r>
            </a:p>
          </p:txBody>
        </p:sp>
        <p:sp>
          <p:nvSpPr>
            <p:cNvPr id="51" name="TextBox 50">
              <a:extLst>
                <a:ext uri="{FF2B5EF4-FFF2-40B4-BE49-F238E27FC236}">
                  <a16:creationId xmlns:a16="http://schemas.microsoft.com/office/drawing/2014/main" id="{5CC47C14-5CF1-1B93-0079-DC36D8F43159}"/>
                </a:ext>
              </a:extLst>
            </p:cNvPr>
            <p:cNvSpPr txBox="1"/>
            <p:nvPr/>
          </p:nvSpPr>
          <p:spPr>
            <a:xfrm>
              <a:off x="10142289" y="1314152"/>
              <a:ext cx="775737" cy="150907"/>
            </a:xfrm>
            <a:prstGeom prst="rect">
              <a:avLst/>
            </a:prstGeom>
            <a:noFill/>
          </p:spPr>
          <p:txBody>
            <a:bodyPr wrap="none" rtlCol="0">
              <a:spAutoFit/>
            </a:bodyPr>
            <a:lstStyle/>
            <a:p>
              <a:pPr algn="l"/>
              <a:r>
                <a:rPr lang="en-IN" sz="600" spc="0" baseline="0">
                  <a:ln/>
                  <a:solidFill>
                    <a:srgbClr val="374151"/>
                  </a:solidFill>
                  <a:latin typeface="Arial"/>
                  <a:cs typeface="Arial"/>
                  <a:sym typeface="Arial"/>
                  <a:rtl val="0"/>
                </a:rPr>
                <a:t>• Interference mgmt</a:t>
              </a:r>
            </a:p>
          </p:txBody>
        </p:sp>
        <p:sp>
          <p:nvSpPr>
            <p:cNvPr id="52" name="TextBox 51">
              <a:extLst>
                <a:ext uri="{FF2B5EF4-FFF2-40B4-BE49-F238E27FC236}">
                  <a16:creationId xmlns:a16="http://schemas.microsoft.com/office/drawing/2014/main" id="{2456CD88-AB69-6AF7-0F84-556F0AF921C2}"/>
                </a:ext>
              </a:extLst>
            </p:cNvPr>
            <p:cNvSpPr txBox="1"/>
            <p:nvPr/>
          </p:nvSpPr>
          <p:spPr>
            <a:xfrm>
              <a:off x="10142289" y="1393996"/>
              <a:ext cx="821069" cy="150907"/>
            </a:xfrm>
            <a:prstGeom prst="rect">
              <a:avLst/>
            </a:prstGeom>
            <a:noFill/>
          </p:spPr>
          <p:txBody>
            <a:bodyPr wrap="none" rtlCol="0">
              <a:spAutoFit/>
            </a:bodyPr>
            <a:lstStyle/>
            <a:p>
              <a:pPr algn="l"/>
              <a:r>
                <a:rPr lang="en-IN" sz="600" spc="0" baseline="0">
                  <a:ln/>
                  <a:solidFill>
                    <a:srgbClr val="374151"/>
                  </a:solidFill>
                  <a:latin typeface="Arial"/>
                  <a:cs typeface="Arial"/>
                  <a:sym typeface="Arial"/>
                  <a:rtl val="0"/>
                </a:rPr>
                <a:t>• Resource allocation</a:t>
              </a:r>
            </a:p>
          </p:txBody>
        </p:sp>
        <p:sp>
          <p:nvSpPr>
            <p:cNvPr id="53" name="TextBox 52">
              <a:extLst>
                <a:ext uri="{FF2B5EF4-FFF2-40B4-BE49-F238E27FC236}">
                  <a16:creationId xmlns:a16="http://schemas.microsoft.com/office/drawing/2014/main" id="{0A830299-8B24-3017-CDDB-010032BEF53B}"/>
                </a:ext>
              </a:extLst>
            </p:cNvPr>
            <p:cNvSpPr txBox="1"/>
            <p:nvPr/>
          </p:nvSpPr>
          <p:spPr>
            <a:xfrm>
              <a:off x="10142289" y="1473841"/>
              <a:ext cx="768353" cy="150907"/>
            </a:xfrm>
            <a:prstGeom prst="rect">
              <a:avLst/>
            </a:prstGeom>
            <a:noFill/>
          </p:spPr>
          <p:txBody>
            <a:bodyPr wrap="none" rtlCol="0">
              <a:spAutoFit/>
            </a:bodyPr>
            <a:lstStyle/>
            <a:p>
              <a:pPr algn="l"/>
              <a:r>
                <a:rPr lang="en-IN" sz="600" spc="0" baseline="0">
                  <a:ln/>
                  <a:solidFill>
                    <a:srgbClr val="374151"/>
                  </a:solidFill>
                  <a:latin typeface="Arial"/>
                  <a:cs typeface="Arial"/>
                  <a:sym typeface="Arial"/>
                  <a:rtl val="0"/>
                </a:rPr>
                <a:t>• Spatial separation</a:t>
              </a:r>
            </a:p>
          </p:txBody>
        </p:sp>
      </p:grpSp>
      <p:grpSp>
        <p:nvGrpSpPr>
          <p:cNvPr id="54" name="Graphic 2">
            <a:extLst>
              <a:ext uri="{FF2B5EF4-FFF2-40B4-BE49-F238E27FC236}">
                <a16:creationId xmlns:a16="http://schemas.microsoft.com/office/drawing/2014/main" id="{C9DE1DB5-249C-11AB-D628-C511C61BC83D}"/>
              </a:ext>
            </a:extLst>
          </p:cNvPr>
          <p:cNvGrpSpPr/>
          <p:nvPr/>
        </p:nvGrpSpPr>
        <p:grpSpPr>
          <a:xfrm>
            <a:off x="521125" y="2338399"/>
            <a:ext cx="5510023" cy="1197669"/>
            <a:chOff x="527610" y="2293004"/>
            <a:chExt cx="5510023" cy="1197669"/>
          </a:xfrm>
        </p:grpSpPr>
        <p:sp>
          <p:nvSpPr>
            <p:cNvPr id="55" name="Freeform: Shape 54">
              <a:extLst>
                <a:ext uri="{FF2B5EF4-FFF2-40B4-BE49-F238E27FC236}">
                  <a16:creationId xmlns:a16="http://schemas.microsoft.com/office/drawing/2014/main" id="{5D5058A5-E724-3DD7-C35B-B7C10CDCB94A}"/>
                </a:ext>
              </a:extLst>
            </p:cNvPr>
            <p:cNvSpPr/>
            <p:nvPr/>
          </p:nvSpPr>
          <p:spPr>
            <a:xfrm>
              <a:off x="527610" y="2293004"/>
              <a:ext cx="5510023" cy="1197669"/>
            </a:xfrm>
            <a:custGeom>
              <a:avLst/>
              <a:gdLst>
                <a:gd name="connsiteX0" fmla="*/ 5442209 w 5510023"/>
                <a:gd name="connsiteY0" fmla="*/ 0 h 1197669"/>
                <a:gd name="connsiteX1" fmla="*/ 5510024 w 5510023"/>
                <a:gd name="connsiteY1" fmla="*/ 0 h 1197669"/>
                <a:gd name="connsiteX2" fmla="*/ 5510024 w 5510023"/>
                <a:gd name="connsiteY2" fmla="*/ 1197669 h 1197669"/>
                <a:gd name="connsiteX3" fmla="*/ 5442209 w 5510023"/>
                <a:gd name="connsiteY3" fmla="*/ 1197669 h 1197669"/>
                <a:gd name="connsiteX4" fmla="*/ 67816 w 5510023"/>
                <a:gd name="connsiteY4" fmla="*/ 1197669 h 1197669"/>
                <a:gd name="connsiteX5" fmla="*/ 0 w 5510023"/>
                <a:gd name="connsiteY5" fmla="*/ 1197669 h 1197669"/>
                <a:gd name="connsiteX6" fmla="*/ 0 w 5510023"/>
                <a:gd name="connsiteY6" fmla="*/ 0 h 1197669"/>
                <a:gd name="connsiteX7" fmla="*/ 67816 w 5510023"/>
                <a:gd name="connsiteY7" fmla="*/ 0 h 119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0023" h="1197669">
                  <a:moveTo>
                    <a:pt x="5442209" y="0"/>
                  </a:moveTo>
                  <a:cubicBezTo>
                    <a:pt x="5479662" y="0"/>
                    <a:pt x="5510024" y="0"/>
                    <a:pt x="5510024" y="0"/>
                  </a:cubicBezTo>
                  <a:lnTo>
                    <a:pt x="5510024" y="1197669"/>
                  </a:lnTo>
                  <a:cubicBezTo>
                    <a:pt x="5510024" y="1197669"/>
                    <a:pt x="5479662" y="1197669"/>
                    <a:pt x="5442209" y="1197669"/>
                  </a:cubicBezTo>
                  <a:lnTo>
                    <a:pt x="67816" y="1197669"/>
                  </a:lnTo>
                  <a:cubicBezTo>
                    <a:pt x="30362" y="1197669"/>
                    <a:pt x="0" y="1197669"/>
                    <a:pt x="0" y="1197669"/>
                  </a:cubicBezTo>
                  <a:lnTo>
                    <a:pt x="0" y="0"/>
                  </a:lnTo>
                  <a:cubicBezTo>
                    <a:pt x="0" y="0"/>
                    <a:pt x="30362" y="0"/>
                    <a:pt x="67816" y="0"/>
                  </a:cubicBezTo>
                  <a:close/>
                </a:path>
              </a:pathLst>
            </a:custGeom>
            <a:gradFill>
              <a:gsLst>
                <a:gs pos="0">
                  <a:srgbClr val="DBEAFE"/>
                </a:gs>
                <a:gs pos="50000">
                  <a:srgbClr val="E5F1FE"/>
                </a:gs>
                <a:gs pos="100000">
                  <a:srgbClr val="F0F9FF"/>
                </a:gs>
              </a:gsLst>
              <a:lin ang="5400000" scaled="1"/>
            </a:gradFill>
            <a:ln w="16941" cap="flat">
              <a:solidFill>
                <a:srgbClr val="2563EB"/>
              </a:solid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9C3EEA5C-8D6E-C4B4-1739-396E28BD34BA}"/>
                </a:ext>
              </a:extLst>
            </p:cNvPr>
            <p:cNvSpPr/>
            <p:nvPr/>
          </p:nvSpPr>
          <p:spPr>
            <a:xfrm>
              <a:off x="612379" y="2359541"/>
              <a:ext cx="5340484" cy="199611"/>
            </a:xfrm>
            <a:custGeom>
              <a:avLst/>
              <a:gdLst>
                <a:gd name="connsiteX0" fmla="*/ 5298100 w 5340484"/>
                <a:gd name="connsiteY0" fmla="*/ 0 h 199611"/>
                <a:gd name="connsiteX1" fmla="*/ 5340485 w 5340484"/>
                <a:gd name="connsiteY1" fmla="*/ 0 h 199611"/>
                <a:gd name="connsiteX2" fmla="*/ 5340485 w 5340484"/>
                <a:gd name="connsiteY2" fmla="*/ 199612 h 199611"/>
                <a:gd name="connsiteX3" fmla="*/ 5298100 w 5340484"/>
                <a:gd name="connsiteY3" fmla="*/ 199612 h 199611"/>
                <a:gd name="connsiteX4" fmla="*/ 42385 w 5340484"/>
                <a:gd name="connsiteY4" fmla="*/ 199612 h 199611"/>
                <a:gd name="connsiteX5" fmla="*/ 0 w 5340484"/>
                <a:gd name="connsiteY5" fmla="*/ 199612 h 199611"/>
                <a:gd name="connsiteX6" fmla="*/ 0 w 5340484"/>
                <a:gd name="connsiteY6" fmla="*/ 0 h 199611"/>
                <a:gd name="connsiteX7" fmla="*/ 42385 w 5340484"/>
                <a:gd name="connsiteY7" fmla="*/ 0 h 19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0484" h="199611">
                  <a:moveTo>
                    <a:pt x="5298100" y="0"/>
                  </a:moveTo>
                  <a:cubicBezTo>
                    <a:pt x="5321509" y="0"/>
                    <a:pt x="5340485" y="0"/>
                    <a:pt x="5340485" y="0"/>
                  </a:cubicBezTo>
                  <a:lnTo>
                    <a:pt x="5340485" y="199612"/>
                  </a:lnTo>
                  <a:cubicBezTo>
                    <a:pt x="5340485" y="199612"/>
                    <a:pt x="5321509" y="199612"/>
                    <a:pt x="5298100" y="199612"/>
                  </a:cubicBezTo>
                  <a:lnTo>
                    <a:pt x="42385" y="199612"/>
                  </a:lnTo>
                  <a:cubicBezTo>
                    <a:pt x="18976" y="199612"/>
                    <a:pt x="0" y="199612"/>
                    <a:pt x="0" y="199612"/>
                  </a:cubicBezTo>
                  <a:lnTo>
                    <a:pt x="0" y="0"/>
                  </a:lnTo>
                  <a:cubicBezTo>
                    <a:pt x="0" y="0"/>
                    <a:pt x="18976" y="0"/>
                    <a:pt x="42385" y="0"/>
                  </a:cubicBezTo>
                  <a:close/>
                </a:path>
              </a:pathLst>
            </a:custGeom>
            <a:solidFill>
              <a:srgbClr val="1E40AF"/>
            </a:solidFill>
            <a:ln w="8470" cap="flat">
              <a:noFill/>
              <a:prstDash val="solid"/>
              <a:miter/>
            </a:ln>
          </p:spPr>
          <p:txBody>
            <a:bodyPr rtlCol="0" anchor="ctr"/>
            <a:lstStyle/>
            <a:p>
              <a:endParaRPr lang="en-IN"/>
            </a:p>
          </p:txBody>
        </p:sp>
        <p:sp>
          <p:nvSpPr>
            <p:cNvPr id="57" name="TextBox 56">
              <a:extLst>
                <a:ext uri="{FF2B5EF4-FFF2-40B4-BE49-F238E27FC236}">
                  <a16:creationId xmlns:a16="http://schemas.microsoft.com/office/drawing/2014/main" id="{8FC60F2C-325A-61E5-71EC-B92B10877435}"/>
                </a:ext>
              </a:extLst>
            </p:cNvPr>
            <p:cNvSpPr txBox="1"/>
            <p:nvPr/>
          </p:nvSpPr>
          <p:spPr>
            <a:xfrm>
              <a:off x="1545551" y="2331065"/>
              <a:ext cx="3409290" cy="210375"/>
            </a:xfrm>
            <a:prstGeom prst="rect">
              <a:avLst/>
            </a:prstGeom>
            <a:noFill/>
          </p:spPr>
          <p:txBody>
            <a:bodyPr wrap="none" rtlCol="0">
              <a:spAutoFit/>
            </a:bodyPr>
            <a:lstStyle/>
            <a:p>
              <a:pPr algn="l"/>
              <a:r>
                <a:rPr lang="en-IN" sz="1200" b="1" spc="0" baseline="0" dirty="0">
                  <a:ln/>
                  <a:solidFill>
                    <a:srgbClr val="FFFFFF"/>
                  </a:solidFill>
                  <a:latin typeface="Arial"/>
                  <a:cs typeface="Arial"/>
                  <a:sym typeface="Arial"/>
                  <a:rtl val="0"/>
                </a:rPr>
                <a:t>TS 38.214: NR Physical Layer Procedures for Data</a:t>
              </a:r>
            </a:p>
          </p:txBody>
        </p:sp>
        <p:sp>
          <p:nvSpPr>
            <p:cNvPr id="58" name="Freeform: Shape 57">
              <a:extLst>
                <a:ext uri="{FF2B5EF4-FFF2-40B4-BE49-F238E27FC236}">
                  <a16:creationId xmlns:a16="http://schemas.microsoft.com/office/drawing/2014/main" id="{9FFB6334-39F7-2C0B-49EA-215AD32E788C}"/>
                </a:ext>
              </a:extLst>
            </p:cNvPr>
            <p:cNvSpPr/>
            <p:nvPr/>
          </p:nvSpPr>
          <p:spPr>
            <a:xfrm>
              <a:off x="697149" y="2658958"/>
              <a:ext cx="1271543" cy="532297"/>
            </a:xfrm>
            <a:custGeom>
              <a:avLst/>
              <a:gdLst>
                <a:gd name="connsiteX0" fmla="*/ 1237636 w 1271543"/>
                <a:gd name="connsiteY0" fmla="*/ 0 h 532297"/>
                <a:gd name="connsiteX1" fmla="*/ 1271544 w 1271543"/>
                <a:gd name="connsiteY1" fmla="*/ 0 h 532297"/>
                <a:gd name="connsiteX2" fmla="*/ 1271544 w 1271543"/>
                <a:gd name="connsiteY2" fmla="*/ 532298 h 532297"/>
                <a:gd name="connsiteX3" fmla="*/ 1237636 w 1271543"/>
                <a:gd name="connsiteY3" fmla="*/ 532298 h 532297"/>
                <a:gd name="connsiteX4" fmla="*/ 33908 w 1271543"/>
                <a:gd name="connsiteY4" fmla="*/ 532298 h 532297"/>
                <a:gd name="connsiteX5" fmla="*/ 0 w 1271543"/>
                <a:gd name="connsiteY5" fmla="*/ 532298 h 532297"/>
                <a:gd name="connsiteX6" fmla="*/ 0 w 1271543"/>
                <a:gd name="connsiteY6" fmla="*/ 0 h 532297"/>
                <a:gd name="connsiteX7" fmla="*/ 33908 w 1271543"/>
                <a:gd name="connsiteY7" fmla="*/ 0 h 53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1543" h="532297">
                  <a:moveTo>
                    <a:pt x="1237636" y="0"/>
                  </a:moveTo>
                  <a:cubicBezTo>
                    <a:pt x="1256363" y="0"/>
                    <a:pt x="1271544" y="0"/>
                    <a:pt x="1271544" y="0"/>
                  </a:cubicBezTo>
                  <a:lnTo>
                    <a:pt x="1271544" y="532298"/>
                  </a:lnTo>
                  <a:cubicBezTo>
                    <a:pt x="1271544" y="532298"/>
                    <a:pt x="1256363" y="532298"/>
                    <a:pt x="1237636" y="532298"/>
                  </a:cubicBezTo>
                  <a:lnTo>
                    <a:pt x="33908" y="532298"/>
                  </a:lnTo>
                  <a:cubicBezTo>
                    <a:pt x="15181" y="532298"/>
                    <a:pt x="0" y="532298"/>
                    <a:pt x="0" y="532298"/>
                  </a:cubicBezTo>
                  <a:lnTo>
                    <a:pt x="0" y="0"/>
                  </a:lnTo>
                  <a:cubicBezTo>
                    <a:pt x="0" y="0"/>
                    <a:pt x="15181" y="0"/>
                    <a:pt x="33908" y="0"/>
                  </a:cubicBezTo>
                  <a:close/>
                </a:path>
              </a:pathLst>
            </a:custGeom>
            <a:solidFill>
              <a:srgbClr val="F0F9FF"/>
            </a:solidFill>
            <a:ln w="8470" cap="flat">
              <a:solidFill>
                <a:srgbClr val="60A5FA"/>
              </a:solidFill>
              <a:prstDash val="solid"/>
              <a:miter/>
            </a:ln>
          </p:spPr>
          <p:txBody>
            <a:bodyPr rtlCol="0" anchor="ctr"/>
            <a:lstStyle/>
            <a:p>
              <a:endParaRPr lang="en-IN"/>
            </a:p>
          </p:txBody>
        </p:sp>
        <p:sp>
          <p:nvSpPr>
            <p:cNvPr id="59" name="TextBox 58">
              <a:extLst>
                <a:ext uri="{FF2B5EF4-FFF2-40B4-BE49-F238E27FC236}">
                  <a16:creationId xmlns:a16="http://schemas.microsoft.com/office/drawing/2014/main" id="{74CBC406-806C-D6B8-1A21-6D32CB0C8AEB}"/>
                </a:ext>
              </a:extLst>
            </p:cNvPr>
            <p:cNvSpPr txBox="1"/>
            <p:nvPr/>
          </p:nvSpPr>
          <p:spPr>
            <a:xfrm>
              <a:off x="902119" y="2646786"/>
              <a:ext cx="861603" cy="173207"/>
            </a:xfrm>
            <a:prstGeom prst="rect">
              <a:avLst/>
            </a:prstGeom>
            <a:noFill/>
          </p:spPr>
          <p:txBody>
            <a:bodyPr wrap="none" rtlCol="0">
              <a:spAutoFit/>
            </a:bodyPr>
            <a:lstStyle/>
            <a:p>
              <a:pPr algn="l"/>
              <a:r>
                <a:rPr lang="en-IN" sz="825" b="1" spc="0" baseline="0">
                  <a:ln/>
                  <a:solidFill>
                    <a:srgbClr val="1E40AF"/>
                  </a:solidFill>
                  <a:latin typeface="Arial"/>
                  <a:cs typeface="Arial"/>
                  <a:sym typeface="Arial"/>
                  <a:rtl val="0"/>
                </a:rPr>
                <a:t>PDSCH/PUSCH</a:t>
              </a:r>
            </a:p>
          </p:txBody>
        </p:sp>
        <p:sp>
          <p:nvSpPr>
            <p:cNvPr id="60" name="TextBox 59">
              <a:extLst>
                <a:ext uri="{FF2B5EF4-FFF2-40B4-BE49-F238E27FC236}">
                  <a16:creationId xmlns:a16="http://schemas.microsoft.com/office/drawing/2014/main" id="{56F1319D-E90C-9082-A035-E68D740694F9}"/>
                </a:ext>
              </a:extLst>
            </p:cNvPr>
            <p:cNvSpPr txBox="1"/>
            <p:nvPr/>
          </p:nvSpPr>
          <p:spPr>
            <a:xfrm>
              <a:off x="648093" y="2758639"/>
              <a:ext cx="841351"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 Data transmission</a:t>
              </a:r>
            </a:p>
          </p:txBody>
        </p:sp>
        <p:sp>
          <p:nvSpPr>
            <p:cNvPr id="61" name="TextBox 60">
              <a:extLst>
                <a:ext uri="{FF2B5EF4-FFF2-40B4-BE49-F238E27FC236}">
                  <a16:creationId xmlns:a16="http://schemas.microsoft.com/office/drawing/2014/main" id="{BCA9E835-5964-41C0-4E24-5E164FE0232D}"/>
                </a:ext>
              </a:extLst>
            </p:cNvPr>
            <p:cNvSpPr txBox="1"/>
            <p:nvPr/>
          </p:nvSpPr>
          <p:spPr>
            <a:xfrm>
              <a:off x="648093" y="2845137"/>
              <a:ext cx="1125697"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 Layer-to-antenna mapping</a:t>
              </a:r>
            </a:p>
          </p:txBody>
        </p:sp>
        <p:sp>
          <p:nvSpPr>
            <p:cNvPr id="62" name="TextBox 61">
              <a:extLst>
                <a:ext uri="{FF2B5EF4-FFF2-40B4-BE49-F238E27FC236}">
                  <a16:creationId xmlns:a16="http://schemas.microsoft.com/office/drawing/2014/main" id="{E07C78CC-EB75-6F3D-CBB1-11914CC2E49C}"/>
                </a:ext>
              </a:extLst>
            </p:cNvPr>
            <p:cNvSpPr txBox="1"/>
            <p:nvPr/>
          </p:nvSpPr>
          <p:spPr>
            <a:xfrm>
              <a:off x="648093" y="2931636"/>
              <a:ext cx="879534"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 TCI state utilization</a:t>
              </a:r>
            </a:p>
          </p:txBody>
        </p:sp>
        <p:sp>
          <p:nvSpPr>
            <p:cNvPr id="63" name="TextBox 62">
              <a:extLst>
                <a:ext uri="{FF2B5EF4-FFF2-40B4-BE49-F238E27FC236}">
                  <a16:creationId xmlns:a16="http://schemas.microsoft.com/office/drawing/2014/main" id="{EC953827-1430-D220-3CC5-A6B8BE9D7B30}"/>
                </a:ext>
              </a:extLst>
            </p:cNvPr>
            <p:cNvSpPr txBox="1"/>
            <p:nvPr/>
          </p:nvSpPr>
          <p:spPr>
            <a:xfrm>
              <a:off x="648093" y="3018134"/>
              <a:ext cx="888102"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 Spatial multiplexing</a:t>
              </a:r>
            </a:p>
          </p:txBody>
        </p:sp>
        <p:sp>
          <p:nvSpPr>
            <p:cNvPr id="64" name="Freeform: Shape 63">
              <a:extLst>
                <a:ext uri="{FF2B5EF4-FFF2-40B4-BE49-F238E27FC236}">
                  <a16:creationId xmlns:a16="http://schemas.microsoft.com/office/drawing/2014/main" id="{4A6FC33E-82D4-BEB2-C7E2-7C8151854B3C}"/>
                </a:ext>
              </a:extLst>
            </p:cNvPr>
            <p:cNvSpPr/>
            <p:nvPr/>
          </p:nvSpPr>
          <p:spPr>
            <a:xfrm>
              <a:off x="2223002" y="2658958"/>
              <a:ext cx="1271543" cy="532297"/>
            </a:xfrm>
            <a:custGeom>
              <a:avLst/>
              <a:gdLst>
                <a:gd name="connsiteX0" fmla="*/ 1237636 w 1271543"/>
                <a:gd name="connsiteY0" fmla="*/ 0 h 532297"/>
                <a:gd name="connsiteX1" fmla="*/ 1271544 w 1271543"/>
                <a:gd name="connsiteY1" fmla="*/ 0 h 532297"/>
                <a:gd name="connsiteX2" fmla="*/ 1271544 w 1271543"/>
                <a:gd name="connsiteY2" fmla="*/ 532298 h 532297"/>
                <a:gd name="connsiteX3" fmla="*/ 1237636 w 1271543"/>
                <a:gd name="connsiteY3" fmla="*/ 532298 h 532297"/>
                <a:gd name="connsiteX4" fmla="*/ 33908 w 1271543"/>
                <a:gd name="connsiteY4" fmla="*/ 532298 h 532297"/>
                <a:gd name="connsiteX5" fmla="*/ 0 w 1271543"/>
                <a:gd name="connsiteY5" fmla="*/ 532298 h 532297"/>
                <a:gd name="connsiteX6" fmla="*/ 0 w 1271543"/>
                <a:gd name="connsiteY6" fmla="*/ 0 h 532297"/>
                <a:gd name="connsiteX7" fmla="*/ 33908 w 1271543"/>
                <a:gd name="connsiteY7" fmla="*/ 0 h 53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1543" h="532297">
                  <a:moveTo>
                    <a:pt x="1237636" y="0"/>
                  </a:moveTo>
                  <a:cubicBezTo>
                    <a:pt x="1256363" y="0"/>
                    <a:pt x="1271544" y="0"/>
                    <a:pt x="1271544" y="0"/>
                  </a:cubicBezTo>
                  <a:lnTo>
                    <a:pt x="1271544" y="532298"/>
                  </a:lnTo>
                  <a:cubicBezTo>
                    <a:pt x="1271544" y="532298"/>
                    <a:pt x="1256363" y="532298"/>
                    <a:pt x="1237636" y="532298"/>
                  </a:cubicBezTo>
                  <a:lnTo>
                    <a:pt x="33908" y="532298"/>
                  </a:lnTo>
                  <a:cubicBezTo>
                    <a:pt x="15181" y="532298"/>
                    <a:pt x="0" y="532298"/>
                    <a:pt x="0" y="532298"/>
                  </a:cubicBezTo>
                  <a:lnTo>
                    <a:pt x="0" y="0"/>
                  </a:lnTo>
                  <a:cubicBezTo>
                    <a:pt x="0" y="0"/>
                    <a:pt x="15181" y="0"/>
                    <a:pt x="33908" y="0"/>
                  </a:cubicBezTo>
                  <a:close/>
                </a:path>
              </a:pathLst>
            </a:custGeom>
            <a:solidFill>
              <a:srgbClr val="F0F9FF"/>
            </a:solidFill>
            <a:ln w="8470" cap="flat">
              <a:solidFill>
                <a:srgbClr val="60A5FA"/>
              </a:solidFill>
              <a:prstDash val="solid"/>
              <a:miter/>
            </a:ln>
          </p:spPr>
          <p:txBody>
            <a:bodyPr rtlCol="0" anchor="ctr"/>
            <a:lstStyle/>
            <a:p>
              <a:endParaRPr lang="en-IN"/>
            </a:p>
          </p:txBody>
        </p:sp>
        <p:sp>
          <p:nvSpPr>
            <p:cNvPr id="65" name="TextBox 64">
              <a:extLst>
                <a:ext uri="{FF2B5EF4-FFF2-40B4-BE49-F238E27FC236}">
                  <a16:creationId xmlns:a16="http://schemas.microsoft.com/office/drawing/2014/main" id="{95EBAE0F-3A93-9C57-7CB2-2B4FDE917329}"/>
                </a:ext>
              </a:extLst>
            </p:cNvPr>
            <p:cNvSpPr txBox="1"/>
            <p:nvPr/>
          </p:nvSpPr>
          <p:spPr>
            <a:xfrm>
              <a:off x="2363136" y="2646786"/>
              <a:ext cx="991274" cy="173207"/>
            </a:xfrm>
            <a:prstGeom prst="rect">
              <a:avLst/>
            </a:prstGeom>
            <a:noFill/>
          </p:spPr>
          <p:txBody>
            <a:bodyPr wrap="none" rtlCol="0">
              <a:spAutoFit/>
            </a:bodyPr>
            <a:lstStyle/>
            <a:p>
              <a:pPr algn="l"/>
              <a:r>
                <a:rPr lang="en-IN" sz="825" b="1" spc="0" baseline="0">
                  <a:ln/>
                  <a:solidFill>
                    <a:srgbClr val="1E40AF"/>
                  </a:solidFill>
                  <a:latin typeface="Arial"/>
                  <a:cs typeface="Arial"/>
                  <a:sym typeface="Arial"/>
                  <a:rtl val="0"/>
                </a:rPr>
                <a:t>Dynamic Beaming</a:t>
              </a:r>
            </a:p>
          </p:txBody>
        </p:sp>
        <p:sp>
          <p:nvSpPr>
            <p:cNvPr id="66" name="TextBox 65">
              <a:extLst>
                <a:ext uri="{FF2B5EF4-FFF2-40B4-BE49-F238E27FC236}">
                  <a16:creationId xmlns:a16="http://schemas.microsoft.com/office/drawing/2014/main" id="{B83E54E7-356A-6593-EA73-809EA46EA9F5}"/>
                </a:ext>
              </a:extLst>
            </p:cNvPr>
            <p:cNvSpPr txBox="1"/>
            <p:nvPr/>
          </p:nvSpPr>
          <p:spPr>
            <a:xfrm>
              <a:off x="2173946" y="2758639"/>
              <a:ext cx="1091574"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 Real-time beam selection</a:t>
              </a:r>
            </a:p>
          </p:txBody>
        </p:sp>
        <p:sp>
          <p:nvSpPr>
            <p:cNvPr id="67" name="TextBox 66">
              <a:extLst>
                <a:ext uri="{FF2B5EF4-FFF2-40B4-BE49-F238E27FC236}">
                  <a16:creationId xmlns:a16="http://schemas.microsoft.com/office/drawing/2014/main" id="{195FCEDC-80FD-0EC1-B6B1-41155EE34EB9}"/>
                </a:ext>
              </a:extLst>
            </p:cNvPr>
            <p:cNvSpPr txBox="1"/>
            <p:nvPr/>
          </p:nvSpPr>
          <p:spPr>
            <a:xfrm>
              <a:off x="2173946" y="2845137"/>
              <a:ext cx="994122"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 Adaptive beamforming</a:t>
              </a:r>
            </a:p>
          </p:txBody>
        </p:sp>
        <p:sp>
          <p:nvSpPr>
            <p:cNvPr id="68" name="TextBox 67">
              <a:extLst>
                <a:ext uri="{FF2B5EF4-FFF2-40B4-BE49-F238E27FC236}">
                  <a16:creationId xmlns:a16="http://schemas.microsoft.com/office/drawing/2014/main" id="{B2A6FA08-39C7-D455-CF86-75E6DC66FFDA}"/>
                </a:ext>
              </a:extLst>
            </p:cNvPr>
            <p:cNvSpPr txBox="1"/>
            <p:nvPr/>
          </p:nvSpPr>
          <p:spPr>
            <a:xfrm>
              <a:off x="2173946" y="2931636"/>
              <a:ext cx="748294"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 Link adaptation</a:t>
              </a:r>
            </a:p>
          </p:txBody>
        </p:sp>
        <p:sp>
          <p:nvSpPr>
            <p:cNvPr id="69" name="TextBox 68">
              <a:extLst>
                <a:ext uri="{FF2B5EF4-FFF2-40B4-BE49-F238E27FC236}">
                  <a16:creationId xmlns:a16="http://schemas.microsoft.com/office/drawing/2014/main" id="{5B3EB625-F6F5-371B-2F62-481C6B97C5DB}"/>
                </a:ext>
              </a:extLst>
            </p:cNvPr>
            <p:cNvSpPr txBox="1"/>
            <p:nvPr/>
          </p:nvSpPr>
          <p:spPr>
            <a:xfrm>
              <a:off x="2173946" y="3018134"/>
              <a:ext cx="1095821"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 Performance optimization</a:t>
              </a:r>
            </a:p>
          </p:txBody>
        </p:sp>
        <p:sp>
          <p:nvSpPr>
            <p:cNvPr id="70" name="Freeform: Shape 69">
              <a:extLst>
                <a:ext uri="{FF2B5EF4-FFF2-40B4-BE49-F238E27FC236}">
                  <a16:creationId xmlns:a16="http://schemas.microsoft.com/office/drawing/2014/main" id="{01C9E917-5C7E-E3DC-C56F-125406BF2E8E}"/>
                </a:ext>
              </a:extLst>
            </p:cNvPr>
            <p:cNvSpPr/>
            <p:nvPr/>
          </p:nvSpPr>
          <p:spPr>
            <a:xfrm>
              <a:off x="3748854" y="2658958"/>
              <a:ext cx="1271543" cy="532297"/>
            </a:xfrm>
            <a:custGeom>
              <a:avLst/>
              <a:gdLst>
                <a:gd name="connsiteX0" fmla="*/ 1237636 w 1271543"/>
                <a:gd name="connsiteY0" fmla="*/ 0 h 532297"/>
                <a:gd name="connsiteX1" fmla="*/ 1271544 w 1271543"/>
                <a:gd name="connsiteY1" fmla="*/ 0 h 532297"/>
                <a:gd name="connsiteX2" fmla="*/ 1271544 w 1271543"/>
                <a:gd name="connsiteY2" fmla="*/ 532298 h 532297"/>
                <a:gd name="connsiteX3" fmla="*/ 1237636 w 1271543"/>
                <a:gd name="connsiteY3" fmla="*/ 532298 h 532297"/>
                <a:gd name="connsiteX4" fmla="*/ 33908 w 1271543"/>
                <a:gd name="connsiteY4" fmla="*/ 532298 h 532297"/>
                <a:gd name="connsiteX5" fmla="*/ 0 w 1271543"/>
                <a:gd name="connsiteY5" fmla="*/ 532298 h 532297"/>
                <a:gd name="connsiteX6" fmla="*/ 0 w 1271543"/>
                <a:gd name="connsiteY6" fmla="*/ 0 h 532297"/>
                <a:gd name="connsiteX7" fmla="*/ 33908 w 1271543"/>
                <a:gd name="connsiteY7" fmla="*/ 0 h 53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1543" h="532297">
                  <a:moveTo>
                    <a:pt x="1237636" y="0"/>
                  </a:moveTo>
                  <a:cubicBezTo>
                    <a:pt x="1256363" y="0"/>
                    <a:pt x="1271544" y="0"/>
                    <a:pt x="1271544" y="0"/>
                  </a:cubicBezTo>
                  <a:lnTo>
                    <a:pt x="1271544" y="532298"/>
                  </a:lnTo>
                  <a:cubicBezTo>
                    <a:pt x="1271544" y="532298"/>
                    <a:pt x="1256363" y="532298"/>
                    <a:pt x="1237636" y="532298"/>
                  </a:cubicBezTo>
                  <a:lnTo>
                    <a:pt x="33908" y="532298"/>
                  </a:lnTo>
                  <a:cubicBezTo>
                    <a:pt x="15181" y="532298"/>
                    <a:pt x="0" y="532298"/>
                    <a:pt x="0" y="532298"/>
                  </a:cubicBezTo>
                  <a:lnTo>
                    <a:pt x="0" y="0"/>
                  </a:lnTo>
                  <a:cubicBezTo>
                    <a:pt x="0" y="0"/>
                    <a:pt x="15181" y="0"/>
                    <a:pt x="33908" y="0"/>
                  </a:cubicBezTo>
                  <a:close/>
                </a:path>
              </a:pathLst>
            </a:custGeom>
            <a:solidFill>
              <a:srgbClr val="F0F9FF"/>
            </a:solidFill>
            <a:ln w="8470" cap="flat">
              <a:solidFill>
                <a:srgbClr val="60A5FA"/>
              </a:solidFill>
              <a:prstDash val="solid"/>
              <a:miter/>
            </a:ln>
          </p:spPr>
          <p:txBody>
            <a:bodyPr rtlCol="0" anchor="ctr"/>
            <a:lstStyle/>
            <a:p>
              <a:endParaRPr lang="en-IN"/>
            </a:p>
          </p:txBody>
        </p:sp>
        <p:sp>
          <p:nvSpPr>
            <p:cNvPr id="71" name="TextBox 70">
              <a:extLst>
                <a:ext uri="{FF2B5EF4-FFF2-40B4-BE49-F238E27FC236}">
                  <a16:creationId xmlns:a16="http://schemas.microsoft.com/office/drawing/2014/main" id="{1AAB874A-EEBA-EA7C-3C2A-D42038D447A9}"/>
                </a:ext>
              </a:extLst>
            </p:cNvPr>
            <p:cNvSpPr txBox="1"/>
            <p:nvPr/>
          </p:nvSpPr>
          <p:spPr>
            <a:xfrm>
              <a:off x="3844119" y="2646786"/>
              <a:ext cx="1081015" cy="173207"/>
            </a:xfrm>
            <a:prstGeom prst="rect">
              <a:avLst/>
            </a:prstGeom>
            <a:noFill/>
          </p:spPr>
          <p:txBody>
            <a:bodyPr wrap="none" rtlCol="0">
              <a:spAutoFit/>
            </a:bodyPr>
            <a:lstStyle/>
            <a:p>
              <a:pPr algn="l"/>
              <a:r>
                <a:rPr lang="en-IN" sz="825" b="1" spc="0" baseline="0">
                  <a:ln/>
                  <a:solidFill>
                    <a:srgbClr val="1E40AF"/>
                  </a:solidFill>
                  <a:latin typeface="Arial"/>
                  <a:cs typeface="Arial"/>
                  <a:sym typeface="Arial"/>
                  <a:rtl val="0"/>
                </a:rPr>
                <a:t>Resource Allocation</a:t>
              </a:r>
            </a:p>
          </p:txBody>
        </p:sp>
        <p:sp>
          <p:nvSpPr>
            <p:cNvPr id="72" name="TextBox 71">
              <a:extLst>
                <a:ext uri="{FF2B5EF4-FFF2-40B4-BE49-F238E27FC236}">
                  <a16:creationId xmlns:a16="http://schemas.microsoft.com/office/drawing/2014/main" id="{DA6AF4F7-5F24-9A6C-5B0B-DC1221FAA6AC}"/>
                </a:ext>
              </a:extLst>
            </p:cNvPr>
            <p:cNvSpPr txBox="1"/>
            <p:nvPr/>
          </p:nvSpPr>
          <p:spPr>
            <a:xfrm>
              <a:off x="3699799" y="2758639"/>
              <a:ext cx="1114112"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 Time-frequency resources</a:t>
              </a:r>
            </a:p>
          </p:txBody>
        </p:sp>
        <p:sp>
          <p:nvSpPr>
            <p:cNvPr id="73" name="TextBox 72">
              <a:extLst>
                <a:ext uri="{FF2B5EF4-FFF2-40B4-BE49-F238E27FC236}">
                  <a16:creationId xmlns:a16="http://schemas.microsoft.com/office/drawing/2014/main" id="{8B58894C-9574-1944-2885-987CFDF6FA8A}"/>
                </a:ext>
              </a:extLst>
            </p:cNvPr>
            <p:cNvSpPr txBox="1"/>
            <p:nvPr/>
          </p:nvSpPr>
          <p:spPr>
            <a:xfrm>
              <a:off x="3699799" y="2845137"/>
              <a:ext cx="735480"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 Spatial domain</a:t>
              </a:r>
            </a:p>
          </p:txBody>
        </p:sp>
        <p:sp>
          <p:nvSpPr>
            <p:cNvPr id="74" name="TextBox 73">
              <a:extLst>
                <a:ext uri="{FF2B5EF4-FFF2-40B4-BE49-F238E27FC236}">
                  <a16:creationId xmlns:a16="http://schemas.microsoft.com/office/drawing/2014/main" id="{EB047E13-6856-069F-D56A-A88FC61D0AB7}"/>
                </a:ext>
              </a:extLst>
            </p:cNvPr>
            <p:cNvSpPr txBox="1"/>
            <p:nvPr/>
          </p:nvSpPr>
          <p:spPr>
            <a:xfrm>
              <a:off x="3699799" y="2931636"/>
              <a:ext cx="858300"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 Multi-layer support</a:t>
              </a:r>
            </a:p>
          </p:txBody>
        </p:sp>
        <p:sp>
          <p:nvSpPr>
            <p:cNvPr id="75" name="TextBox 74">
              <a:extLst>
                <a:ext uri="{FF2B5EF4-FFF2-40B4-BE49-F238E27FC236}">
                  <a16:creationId xmlns:a16="http://schemas.microsoft.com/office/drawing/2014/main" id="{0CF38E45-36AD-7908-08F7-AD49206E5941}"/>
                </a:ext>
              </a:extLst>
            </p:cNvPr>
            <p:cNvSpPr txBox="1"/>
            <p:nvPr/>
          </p:nvSpPr>
          <p:spPr>
            <a:xfrm>
              <a:off x="3699799" y="3018134"/>
              <a:ext cx="985591"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 MIMO rank adaptation</a:t>
              </a:r>
            </a:p>
          </p:txBody>
        </p:sp>
      </p:grpSp>
      <p:grpSp>
        <p:nvGrpSpPr>
          <p:cNvPr id="76" name="Graphic 2">
            <a:extLst>
              <a:ext uri="{FF2B5EF4-FFF2-40B4-BE49-F238E27FC236}">
                <a16:creationId xmlns:a16="http://schemas.microsoft.com/office/drawing/2014/main" id="{E398653B-8B38-186B-1336-59B009CB7066}"/>
              </a:ext>
            </a:extLst>
          </p:cNvPr>
          <p:cNvGrpSpPr/>
          <p:nvPr/>
        </p:nvGrpSpPr>
        <p:grpSpPr>
          <a:xfrm>
            <a:off x="6454996" y="2338399"/>
            <a:ext cx="5086175" cy="1197669"/>
            <a:chOff x="6461481" y="2293004"/>
            <a:chExt cx="5086175" cy="1197669"/>
          </a:xfrm>
        </p:grpSpPr>
        <p:sp>
          <p:nvSpPr>
            <p:cNvPr id="77" name="Freeform: Shape 76">
              <a:extLst>
                <a:ext uri="{FF2B5EF4-FFF2-40B4-BE49-F238E27FC236}">
                  <a16:creationId xmlns:a16="http://schemas.microsoft.com/office/drawing/2014/main" id="{7118F6D0-4E0A-6CE1-B7E3-8DF781D132A5}"/>
                </a:ext>
              </a:extLst>
            </p:cNvPr>
            <p:cNvSpPr/>
            <p:nvPr/>
          </p:nvSpPr>
          <p:spPr>
            <a:xfrm>
              <a:off x="6461481" y="2293004"/>
              <a:ext cx="5086175" cy="1197669"/>
            </a:xfrm>
            <a:custGeom>
              <a:avLst/>
              <a:gdLst>
                <a:gd name="connsiteX0" fmla="*/ 5018361 w 5086175"/>
                <a:gd name="connsiteY0" fmla="*/ 0 h 1197669"/>
                <a:gd name="connsiteX1" fmla="*/ 5086176 w 5086175"/>
                <a:gd name="connsiteY1" fmla="*/ 0 h 1197669"/>
                <a:gd name="connsiteX2" fmla="*/ 5086176 w 5086175"/>
                <a:gd name="connsiteY2" fmla="*/ 1197669 h 1197669"/>
                <a:gd name="connsiteX3" fmla="*/ 5018361 w 5086175"/>
                <a:gd name="connsiteY3" fmla="*/ 1197669 h 1197669"/>
                <a:gd name="connsiteX4" fmla="*/ 67816 w 5086175"/>
                <a:gd name="connsiteY4" fmla="*/ 1197669 h 1197669"/>
                <a:gd name="connsiteX5" fmla="*/ 0 w 5086175"/>
                <a:gd name="connsiteY5" fmla="*/ 1197669 h 1197669"/>
                <a:gd name="connsiteX6" fmla="*/ 0 w 5086175"/>
                <a:gd name="connsiteY6" fmla="*/ 0 h 1197669"/>
                <a:gd name="connsiteX7" fmla="*/ 67816 w 5086175"/>
                <a:gd name="connsiteY7" fmla="*/ 0 h 119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6175" h="1197669">
                  <a:moveTo>
                    <a:pt x="5018361" y="0"/>
                  </a:moveTo>
                  <a:cubicBezTo>
                    <a:pt x="5055815" y="0"/>
                    <a:pt x="5086176" y="0"/>
                    <a:pt x="5086176" y="0"/>
                  </a:cubicBezTo>
                  <a:lnTo>
                    <a:pt x="5086176" y="1197669"/>
                  </a:lnTo>
                  <a:cubicBezTo>
                    <a:pt x="5086176" y="1197669"/>
                    <a:pt x="5055815" y="1197669"/>
                    <a:pt x="5018361" y="1197669"/>
                  </a:cubicBezTo>
                  <a:lnTo>
                    <a:pt x="67816" y="1197669"/>
                  </a:lnTo>
                  <a:cubicBezTo>
                    <a:pt x="30362" y="1197669"/>
                    <a:pt x="0" y="1197669"/>
                    <a:pt x="0" y="1197669"/>
                  </a:cubicBezTo>
                  <a:lnTo>
                    <a:pt x="0" y="0"/>
                  </a:lnTo>
                  <a:cubicBezTo>
                    <a:pt x="0" y="0"/>
                    <a:pt x="30362" y="0"/>
                    <a:pt x="67816" y="0"/>
                  </a:cubicBezTo>
                  <a:close/>
                </a:path>
              </a:pathLst>
            </a:custGeom>
            <a:gradFill>
              <a:gsLst>
                <a:gs pos="0">
                  <a:srgbClr val="DBEAFE"/>
                </a:gs>
                <a:gs pos="50000">
                  <a:srgbClr val="E5F1FE"/>
                </a:gs>
                <a:gs pos="100000">
                  <a:srgbClr val="F0F9FF"/>
                </a:gs>
              </a:gsLst>
              <a:lin ang="5400000" scaled="1"/>
            </a:gradFill>
            <a:ln w="16941" cap="flat">
              <a:solidFill>
                <a:srgbClr val="2563EB"/>
              </a:solid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60B2B7E9-092A-3CB0-A6BB-7D673ED714F3}"/>
                </a:ext>
              </a:extLst>
            </p:cNvPr>
            <p:cNvSpPr/>
            <p:nvPr/>
          </p:nvSpPr>
          <p:spPr>
            <a:xfrm>
              <a:off x="6546251" y="2359541"/>
              <a:ext cx="4916636" cy="199611"/>
            </a:xfrm>
            <a:custGeom>
              <a:avLst/>
              <a:gdLst>
                <a:gd name="connsiteX0" fmla="*/ 4874252 w 4916636"/>
                <a:gd name="connsiteY0" fmla="*/ 0 h 199611"/>
                <a:gd name="connsiteX1" fmla="*/ 4916637 w 4916636"/>
                <a:gd name="connsiteY1" fmla="*/ 0 h 199611"/>
                <a:gd name="connsiteX2" fmla="*/ 4916637 w 4916636"/>
                <a:gd name="connsiteY2" fmla="*/ 199612 h 199611"/>
                <a:gd name="connsiteX3" fmla="*/ 4874252 w 4916636"/>
                <a:gd name="connsiteY3" fmla="*/ 199612 h 199611"/>
                <a:gd name="connsiteX4" fmla="*/ 42385 w 4916636"/>
                <a:gd name="connsiteY4" fmla="*/ 199612 h 199611"/>
                <a:gd name="connsiteX5" fmla="*/ 0 w 4916636"/>
                <a:gd name="connsiteY5" fmla="*/ 199612 h 199611"/>
                <a:gd name="connsiteX6" fmla="*/ 0 w 4916636"/>
                <a:gd name="connsiteY6" fmla="*/ 0 h 199611"/>
                <a:gd name="connsiteX7" fmla="*/ 42385 w 4916636"/>
                <a:gd name="connsiteY7" fmla="*/ 0 h 19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16636" h="199611">
                  <a:moveTo>
                    <a:pt x="4874252" y="0"/>
                  </a:moveTo>
                  <a:cubicBezTo>
                    <a:pt x="4897661" y="0"/>
                    <a:pt x="4916637" y="0"/>
                    <a:pt x="4916637" y="0"/>
                  </a:cubicBezTo>
                  <a:lnTo>
                    <a:pt x="4916637" y="199612"/>
                  </a:lnTo>
                  <a:cubicBezTo>
                    <a:pt x="4916637" y="199612"/>
                    <a:pt x="4897661" y="199612"/>
                    <a:pt x="4874252" y="199612"/>
                  </a:cubicBezTo>
                  <a:lnTo>
                    <a:pt x="42385" y="199612"/>
                  </a:lnTo>
                  <a:cubicBezTo>
                    <a:pt x="18976" y="199612"/>
                    <a:pt x="0" y="199612"/>
                    <a:pt x="0" y="199612"/>
                  </a:cubicBezTo>
                  <a:lnTo>
                    <a:pt x="0" y="0"/>
                  </a:lnTo>
                  <a:cubicBezTo>
                    <a:pt x="0" y="0"/>
                    <a:pt x="18976" y="0"/>
                    <a:pt x="42385" y="0"/>
                  </a:cubicBezTo>
                  <a:close/>
                </a:path>
              </a:pathLst>
            </a:custGeom>
            <a:solidFill>
              <a:srgbClr val="1E40AF"/>
            </a:solidFill>
            <a:ln w="8470" cap="flat">
              <a:noFill/>
              <a:prstDash val="solid"/>
              <a:miter/>
            </a:ln>
          </p:spPr>
          <p:txBody>
            <a:bodyPr rtlCol="0" anchor="ctr"/>
            <a:lstStyle/>
            <a:p>
              <a:endParaRPr lang="en-IN"/>
            </a:p>
          </p:txBody>
        </p:sp>
        <p:sp>
          <p:nvSpPr>
            <p:cNvPr id="79" name="TextBox 78">
              <a:extLst>
                <a:ext uri="{FF2B5EF4-FFF2-40B4-BE49-F238E27FC236}">
                  <a16:creationId xmlns:a16="http://schemas.microsoft.com/office/drawing/2014/main" id="{88F378FA-12A8-973F-D8B5-E88F76C3E89A}"/>
                </a:ext>
              </a:extLst>
            </p:cNvPr>
            <p:cNvSpPr txBox="1"/>
            <p:nvPr/>
          </p:nvSpPr>
          <p:spPr>
            <a:xfrm>
              <a:off x="7922120" y="2318095"/>
              <a:ext cx="2164899" cy="210375"/>
            </a:xfrm>
            <a:prstGeom prst="rect">
              <a:avLst/>
            </a:prstGeom>
            <a:noFill/>
          </p:spPr>
          <p:txBody>
            <a:bodyPr wrap="none" rtlCol="0">
              <a:spAutoFit/>
            </a:bodyPr>
            <a:lstStyle/>
            <a:p>
              <a:pPr algn="l"/>
              <a:r>
                <a:rPr lang="en-IN" sz="1200" b="1" spc="0" baseline="0" dirty="0">
                  <a:ln/>
                  <a:solidFill>
                    <a:srgbClr val="FFFFFF"/>
                  </a:solidFill>
                  <a:latin typeface="Arial"/>
                  <a:cs typeface="Arial"/>
                  <a:sym typeface="Arial"/>
                  <a:rtl val="0"/>
                </a:rPr>
                <a:t>TS 38.212: NR Channel Coding</a:t>
              </a:r>
            </a:p>
          </p:txBody>
        </p:sp>
        <p:sp>
          <p:nvSpPr>
            <p:cNvPr id="80" name="Freeform: Shape 79">
              <a:extLst>
                <a:ext uri="{FF2B5EF4-FFF2-40B4-BE49-F238E27FC236}">
                  <a16:creationId xmlns:a16="http://schemas.microsoft.com/office/drawing/2014/main" id="{856FA9D0-22F8-93A6-C0ED-5AD5EC95F72E}"/>
                </a:ext>
              </a:extLst>
            </p:cNvPr>
            <p:cNvSpPr/>
            <p:nvPr/>
          </p:nvSpPr>
          <p:spPr>
            <a:xfrm>
              <a:off x="6715790" y="2658958"/>
              <a:ext cx="1695391" cy="532297"/>
            </a:xfrm>
            <a:custGeom>
              <a:avLst/>
              <a:gdLst>
                <a:gd name="connsiteX0" fmla="*/ 1661484 w 1695391"/>
                <a:gd name="connsiteY0" fmla="*/ 0 h 532297"/>
                <a:gd name="connsiteX1" fmla="*/ 1695392 w 1695391"/>
                <a:gd name="connsiteY1" fmla="*/ 0 h 532297"/>
                <a:gd name="connsiteX2" fmla="*/ 1695392 w 1695391"/>
                <a:gd name="connsiteY2" fmla="*/ 532298 h 532297"/>
                <a:gd name="connsiteX3" fmla="*/ 1661484 w 1695391"/>
                <a:gd name="connsiteY3" fmla="*/ 532298 h 532297"/>
                <a:gd name="connsiteX4" fmla="*/ 33908 w 1695391"/>
                <a:gd name="connsiteY4" fmla="*/ 532298 h 532297"/>
                <a:gd name="connsiteX5" fmla="*/ 0 w 1695391"/>
                <a:gd name="connsiteY5" fmla="*/ 532298 h 532297"/>
                <a:gd name="connsiteX6" fmla="*/ 0 w 1695391"/>
                <a:gd name="connsiteY6" fmla="*/ 0 h 532297"/>
                <a:gd name="connsiteX7" fmla="*/ 33908 w 1695391"/>
                <a:gd name="connsiteY7" fmla="*/ 0 h 53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5391" h="532297">
                  <a:moveTo>
                    <a:pt x="1661484" y="0"/>
                  </a:moveTo>
                  <a:cubicBezTo>
                    <a:pt x="1680211" y="0"/>
                    <a:pt x="1695392" y="0"/>
                    <a:pt x="1695392" y="0"/>
                  </a:cubicBezTo>
                  <a:lnTo>
                    <a:pt x="1695392" y="532298"/>
                  </a:lnTo>
                  <a:cubicBezTo>
                    <a:pt x="1695392" y="532298"/>
                    <a:pt x="1680211" y="532298"/>
                    <a:pt x="1661484" y="532298"/>
                  </a:cubicBezTo>
                  <a:lnTo>
                    <a:pt x="33908" y="532298"/>
                  </a:lnTo>
                  <a:cubicBezTo>
                    <a:pt x="15181" y="532298"/>
                    <a:pt x="0" y="532298"/>
                    <a:pt x="0" y="532298"/>
                  </a:cubicBezTo>
                  <a:lnTo>
                    <a:pt x="0" y="0"/>
                  </a:lnTo>
                  <a:cubicBezTo>
                    <a:pt x="0" y="0"/>
                    <a:pt x="15181" y="0"/>
                    <a:pt x="33908" y="0"/>
                  </a:cubicBezTo>
                  <a:close/>
                </a:path>
              </a:pathLst>
            </a:custGeom>
            <a:solidFill>
              <a:srgbClr val="F0F9FF"/>
            </a:solidFill>
            <a:ln w="8470" cap="flat">
              <a:solidFill>
                <a:srgbClr val="60A5FA"/>
              </a:solidFill>
              <a:prstDash val="solid"/>
              <a:miter/>
            </a:ln>
          </p:spPr>
          <p:txBody>
            <a:bodyPr rtlCol="0" anchor="ctr"/>
            <a:lstStyle/>
            <a:p>
              <a:endParaRPr lang="en-IN"/>
            </a:p>
          </p:txBody>
        </p:sp>
        <p:sp>
          <p:nvSpPr>
            <p:cNvPr id="81" name="TextBox 80">
              <a:extLst>
                <a:ext uri="{FF2B5EF4-FFF2-40B4-BE49-F238E27FC236}">
                  <a16:creationId xmlns:a16="http://schemas.microsoft.com/office/drawing/2014/main" id="{B78A5827-1B25-F4A3-F79C-BF0BF11043AB}"/>
                </a:ext>
              </a:extLst>
            </p:cNvPr>
            <p:cNvSpPr txBox="1"/>
            <p:nvPr/>
          </p:nvSpPr>
          <p:spPr>
            <a:xfrm>
              <a:off x="6938519" y="2646786"/>
              <a:ext cx="1249933" cy="173207"/>
            </a:xfrm>
            <a:prstGeom prst="rect">
              <a:avLst/>
            </a:prstGeom>
            <a:noFill/>
          </p:spPr>
          <p:txBody>
            <a:bodyPr wrap="none" rtlCol="0">
              <a:spAutoFit/>
            </a:bodyPr>
            <a:lstStyle/>
            <a:p>
              <a:pPr algn="l"/>
              <a:r>
                <a:rPr lang="en-IN" sz="825" b="1" spc="0" baseline="0">
                  <a:ln/>
                  <a:solidFill>
                    <a:srgbClr val="1E40AF"/>
                  </a:solidFill>
                  <a:latin typeface="Arial"/>
                  <a:cs typeface="Arial"/>
                  <a:sym typeface="Arial"/>
                  <a:rtl val="0"/>
                </a:rPr>
                <a:t>Coding Impact on MIMO</a:t>
              </a:r>
            </a:p>
          </p:txBody>
        </p:sp>
        <p:sp>
          <p:nvSpPr>
            <p:cNvPr id="82" name="TextBox 81">
              <a:extLst>
                <a:ext uri="{FF2B5EF4-FFF2-40B4-BE49-F238E27FC236}">
                  <a16:creationId xmlns:a16="http://schemas.microsoft.com/office/drawing/2014/main" id="{CA1AA6FE-3D0C-B58F-4A28-AB11222DF5A9}"/>
                </a:ext>
              </a:extLst>
            </p:cNvPr>
            <p:cNvSpPr txBox="1"/>
            <p:nvPr/>
          </p:nvSpPr>
          <p:spPr>
            <a:xfrm>
              <a:off x="6666735" y="2758639"/>
              <a:ext cx="1112771"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 Per-layer coding schemes</a:t>
              </a:r>
            </a:p>
          </p:txBody>
        </p:sp>
        <p:sp>
          <p:nvSpPr>
            <p:cNvPr id="83" name="TextBox 82">
              <a:extLst>
                <a:ext uri="{FF2B5EF4-FFF2-40B4-BE49-F238E27FC236}">
                  <a16:creationId xmlns:a16="http://schemas.microsoft.com/office/drawing/2014/main" id="{A6CC37FB-A1B2-4D9B-2EDC-D42235882624}"/>
                </a:ext>
              </a:extLst>
            </p:cNvPr>
            <p:cNvSpPr txBox="1"/>
            <p:nvPr/>
          </p:nvSpPr>
          <p:spPr>
            <a:xfrm>
              <a:off x="6666735" y="2845137"/>
              <a:ext cx="1294897"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 Error correction across streams</a:t>
              </a:r>
            </a:p>
          </p:txBody>
        </p:sp>
        <p:sp>
          <p:nvSpPr>
            <p:cNvPr id="84" name="TextBox 83">
              <a:extLst>
                <a:ext uri="{FF2B5EF4-FFF2-40B4-BE49-F238E27FC236}">
                  <a16:creationId xmlns:a16="http://schemas.microsoft.com/office/drawing/2014/main" id="{87678BC9-C805-871A-2C3A-EFDD1994AE3C}"/>
                </a:ext>
              </a:extLst>
            </p:cNvPr>
            <p:cNvSpPr txBox="1"/>
            <p:nvPr/>
          </p:nvSpPr>
          <p:spPr>
            <a:xfrm>
              <a:off x="6666735" y="2931636"/>
              <a:ext cx="1299367"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 Rate matching for spatial layers</a:t>
              </a:r>
            </a:p>
          </p:txBody>
        </p:sp>
        <p:sp>
          <p:nvSpPr>
            <p:cNvPr id="85" name="TextBox 84">
              <a:extLst>
                <a:ext uri="{FF2B5EF4-FFF2-40B4-BE49-F238E27FC236}">
                  <a16:creationId xmlns:a16="http://schemas.microsoft.com/office/drawing/2014/main" id="{5E6F2378-8047-ABCF-53FB-FCC7C4484462}"/>
                </a:ext>
              </a:extLst>
            </p:cNvPr>
            <p:cNvSpPr txBox="1"/>
            <p:nvPr/>
          </p:nvSpPr>
          <p:spPr>
            <a:xfrm>
              <a:off x="6666735" y="3018134"/>
              <a:ext cx="1082782"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 HARQ for MIMO streams</a:t>
              </a:r>
            </a:p>
          </p:txBody>
        </p:sp>
        <p:sp>
          <p:nvSpPr>
            <p:cNvPr id="86" name="Freeform: Shape 85">
              <a:extLst>
                <a:ext uri="{FF2B5EF4-FFF2-40B4-BE49-F238E27FC236}">
                  <a16:creationId xmlns:a16="http://schemas.microsoft.com/office/drawing/2014/main" id="{FCACE0BA-283D-33FA-7A31-B8F724BEB271}"/>
                </a:ext>
              </a:extLst>
            </p:cNvPr>
            <p:cNvSpPr/>
            <p:nvPr/>
          </p:nvSpPr>
          <p:spPr>
            <a:xfrm>
              <a:off x="8665491" y="2658958"/>
              <a:ext cx="1525852" cy="532297"/>
            </a:xfrm>
            <a:custGeom>
              <a:avLst/>
              <a:gdLst>
                <a:gd name="connsiteX0" fmla="*/ 1491945 w 1525852"/>
                <a:gd name="connsiteY0" fmla="*/ 0 h 532297"/>
                <a:gd name="connsiteX1" fmla="*/ 1525853 w 1525852"/>
                <a:gd name="connsiteY1" fmla="*/ 0 h 532297"/>
                <a:gd name="connsiteX2" fmla="*/ 1525853 w 1525852"/>
                <a:gd name="connsiteY2" fmla="*/ 532298 h 532297"/>
                <a:gd name="connsiteX3" fmla="*/ 1491945 w 1525852"/>
                <a:gd name="connsiteY3" fmla="*/ 532298 h 532297"/>
                <a:gd name="connsiteX4" fmla="*/ 33908 w 1525852"/>
                <a:gd name="connsiteY4" fmla="*/ 532298 h 532297"/>
                <a:gd name="connsiteX5" fmla="*/ 0 w 1525852"/>
                <a:gd name="connsiteY5" fmla="*/ 532298 h 532297"/>
                <a:gd name="connsiteX6" fmla="*/ 0 w 1525852"/>
                <a:gd name="connsiteY6" fmla="*/ 0 h 532297"/>
                <a:gd name="connsiteX7" fmla="*/ 33908 w 1525852"/>
                <a:gd name="connsiteY7" fmla="*/ 0 h 53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5852" h="532297">
                  <a:moveTo>
                    <a:pt x="1491945" y="0"/>
                  </a:moveTo>
                  <a:cubicBezTo>
                    <a:pt x="1510672" y="0"/>
                    <a:pt x="1525853" y="0"/>
                    <a:pt x="1525853" y="0"/>
                  </a:cubicBezTo>
                  <a:lnTo>
                    <a:pt x="1525853" y="532298"/>
                  </a:lnTo>
                  <a:cubicBezTo>
                    <a:pt x="1525853" y="532298"/>
                    <a:pt x="1510672" y="532298"/>
                    <a:pt x="1491945" y="532298"/>
                  </a:cubicBezTo>
                  <a:lnTo>
                    <a:pt x="33908" y="532298"/>
                  </a:lnTo>
                  <a:cubicBezTo>
                    <a:pt x="15181" y="532298"/>
                    <a:pt x="0" y="532298"/>
                    <a:pt x="0" y="532298"/>
                  </a:cubicBezTo>
                  <a:lnTo>
                    <a:pt x="0" y="0"/>
                  </a:lnTo>
                  <a:cubicBezTo>
                    <a:pt x="0" y="0"/>
                    <a:pt x="15181" y="0"/>
                    <a:pt x="33908" y="0"/>
                  </a:cubicBezTo>
                  <a:close/>
                </a:path>
              </a:pathLst>
            </a:custGeom>
            <a:solidFill>
              <a:srgbClr val="F0F9FF"/>
            </a:solidFill>
            <a:ln w="8470" cap="flat">
              <a:solidFill>
                <a:srgbClr val="60A5FA"/>
              </a:solidFill>
              <a:prstDash val="solid"/>
              <a:miter/>
            </a:ln>
          </p:spPr>
          <p:txBody>
            <a:bodyPr rtlCol="0" anchor="ctr"/>
            <a:lstStyle/>
            <a:p>
              <a:endParaRPr lang="en-IN"/>
            </a:p>
          </p:txBody>
        </p:sp>
        <p:sp>
          <p:nvSpPr>
            <p:cNvPr id="87" name="TextBox 86">
              <a:extLst>
                <a:ext uri="{FF2B5EF4-FFF2-40B4-BE49-F238E27FC236}">
                  <a16:creationId xmlns:a16="http://schemas.microsoft.com/office/drawing/2014/main" id="{CF488D2A-0A11-5E65-9CF7-433EFEA2FA63}"/>
                </a:ext>
              </a:extLst>
            </p:cNvPr>
            <p:cNvSpPr txBox="1"/>
            <p:nvPr/>
          </p:nvSpPr>
          <p:spPr>
            <a:xfrm>
              <a:off x="8958732" y="2646786"/>
              <a:ext cx="939370" cy="173207"/>
            </a:xfrm>
            <a:prstGeom prst="rect">
              <a:avLst/>
            </a:prstGeom>
            <a:noFill/>
          </p:spPr>
          <p:txBody>
            <a:bodyPr wrap="none" rtlCol="0">
              <a:spAutoFit/>
            </a:bodyPr>
            <a:lstStyle/>
            <a:p>
              <a:pPr algn="l"/>
              <a:r>
                <a:rPr lang="en-IN" sz="825" b="1" spc="0" baseline="0">
                  <a:ln/>
                  <a:solidFill>
                    <a:srgbClr val="1E40AF"/>
                  </a:solidFill>
                  <a:latin typeface="Arial"/>
                  <a:cs typeface="Arial"/>
                  <a:sym typeface="Arial"/>
                  <a:rtl val="0"/>
                </a:rPr>
                <a:t>Coding Schemes</a:t>
              </a:r>
            </a:p>
          </p:txBody>
        </p:sp>
        <p:sp>
          <p:nvSpPr>
            <p:cNvPr id="88" name="TextBox 87">
              <a:extLst>
                <a:ext uri="{FF2B5EF4-FFF2-40B4-BE49-F238E27FC236}">
                  <a16:creationId xmlns:a16="http://schemas.microsoft.com/office/drawing/2014/main" id="{B73ACD26-8C03-8B2A-CA31-094D8958C20A}"/>
                </a:ext>
              </a:extLst>
            </p:cNvPr>
            <p:cNvSpPr txBox="1"/>
            <p:nvPr/>
          </p:nvSpPr>
          <p:spPr>
            <a:xfrm>
              <a:off x="8616436" y="2758639"/>
              <a:ext cx="1040799"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 LDPC for data channels</a:t>
              </a:r>
            </a:p>
          </p:txBody>
        </p:sp>
        <p:sp>
          <p:nvSpPr>
            <p:cNvPr id="89" name="TextBox 88">
              <a:extLst>
                <a:ext uri="{FF2B5EF4-FFF2-40B4-BE49-F238E27FC236}">
                  <a16:creationId xmlns:a16="http://schemas.microsoft.com/office/drawing/2014/main" id="{8D11EC6E-9A48-6A61-A947-30B8E661A681}"/>
                </a:ext>
              </a:extLst>
            </p:cNvPr>
            <p:cNvSpPr txBox="1"/>
            <p:nvPr/>
          </p:nvSpPr>
          <p:spPr>
            <a:xfrm>
              <a:off x="8616436" y="2845137"/>
              <a:ext cx="994085"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 Polar codes for control</a:t>
              </a:r>
            </a:p>
          </p:txBody>
        </p:sp>
        <p:sp>
          <p:nvSpPr>
            <p:cNvPr id="90" name="TextBox 89">
              <a:extLst>
                <a:ext uri="{FF2B5EF4-FFF2-40B4-BE49-F238E27FC236}">
                  <a16:creationId xmlns:a16="http://schemas.microsoft.com/office/drawing/2014/main" id="{192678B6-6AE7-3980-66F0-6203D0DB0569}"/>
                </a:ext>
              </a:extLst>
            </p:cNvPr>
            <p:cNvSpPr txBox="1"/>
            <p:nvPr/>
          </p:nvSpPr>
          <p:spPr>
            <a:xfrm>
              <a:off x="8616436" y="2931636"/>
              <a:ext cx="944577"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 Turbo codes (legacy)</a:t>
              </a:r>
            </a:p>
          </p:txBody>
        </p:sp>
        <p:sp>
          <p:nvSpPr>
            <p:cNvPr id="91" name="TextBox 90">
              <a:extLst>
                <a:ext uri="{FF2B5EF4-FFF2-40B4-BE49-F238E27FC236}">
                  <a16:creationId xmlns:a16="http://schemas.microsoft.com/office/drawing/2014/main" id="{3011AC7C-3250-1217-19D7-F567C32AD9FC}"/>
                </a:ext>
              </a:extLst>
            </p:cNvPr>
            <p:cNvSpPr txBox="1"/>
            <p:nvPr/>
          </p:nvSpPr>
          <p:spPr>
            <a:xfrm>
              <a:off x="8616436" y="3018134"/>
              <a:ext cx="794711"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 CRC attachment</a:t>
              </a:r>
            </a:p>
          </p:txBody>
        </p:sp>
      </p:grpSp>
      <p:grpSp>
        <p:nvGrpSpPr>
          <p:cNvPr id="92" name="Graphic 2">
            <a:extLst>
              <a:ext uri="{FF2B5EF4-FFF2-40B4-BE49-F238E27FC236}">
                <a16:creationId xmlns:a16="http://schemas.microsoft.com/office/drawing/2014/main" id="{8B89C748-70C6-CB88-31E1-00449C795C79}"/>
              </a:ext>
            </a:extLst>
          </p:cNvPr>
          <p:cNvGrpSpPr/>
          <p:nvPr/>
        </p:nvGrpSpPr>
        <p:grpSpPr>
          <a:xfrm>
            <a:off x="521125" y="3735680"/>
            <a:ext cx="11020047" cy="1463818"/>
            <a:chOff x="527610" y="3690285"/>
            <a:chExt cx="11020047" cy="1463818"/>
          </a:xfrm>
        </p:grpSpPr>
        <p:sp>
          <p:nvSpPr>
            <p:cNvPr id="93" name="Freeform: Shape 92">
              <a:extLst>
                <a:ext uri="{FF2B5EF4-FFF2-40B4-BE49-F238E27FC236}">
                  <a16:creationId xmlns:a16="http://schemas.microsoft.com/office/drawing/2014/main" id="{DE15CC6F-398C-C940-2414-39A68D795CCF}"/>
                </a:ext>
              </a:extLst>
            </p:cNvPr>
            <p:cNvSpPr/>
            <p:nvPr/>
          </p:nvSpPr>
          <p:spPr>
            <a:xfrm>
              <a:off x="527610" y="3690285"/>
              <a:ext cx="11020047" cy="1463818"/>
            </a:xfrm>
            <a:custGeom>
              <a:avLst/>
              <a:gdLst>
                <a:gd name="connsiteX0" fmla="*/ 10935278 w 11020047"/>
                <a:gd name="connsiteY0" fmla="*/ 0 h 1463818"/>
                <a:gd name="connsiteX1" fmla="*/ 11020048 w 11020047"/>
                <a:gd name="connsiteY1" fmla="*/ 0 h 1463818"/>
                <a:gd name="connsiteX2" fmla="*/ 11020048 w 11020047"/>
                <a:gd name="connsiteY2" fmla="*/ 1463818 h 1463818"/>
                <a:gd name="connsiteX3" fmla="*/ 10935278 w 11020047"/>
                <a:gd name="connsiteY3" fmla="*/ 1463818 h 1463818"/>
                <a:gd name="connsiteX4" fmla="*/ 84770 w 11020047"/>
                <a:gd name="connsiteY4" fmla="*/ 1463818 h 1463818"/>
                <a:gd name="connsiteX5" fmla="*/ 0 w 11020047"/>
                <a:gd name="connsiteY5" fmla="*/ 1463818 h 1463818"/>
                <a:gd name="connsiteX6" fmla="*/ 0 w 11020047"/>
                <a:gd name="connsiteY6" fmla="*/ 0 h 1463818"/>
                <a:gd name="connsiteX7" fmla="*/ 84770 w 11020047"/>
                <a:gd name="connsiteY7" fmla="*/ 0 h 14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20047" h="1463818">
                  <a:moveTo>
                    <a:pt x="10935278" y="0"/>
                  </a:moveTo>
                  <a:cubicBezTo>
                    <a:pt x="10982095" y="0"/>
                    <a:pt x="11020048" y="0"/>
                    <a:pt x="11020048" y="0"/>
                  </a:cubicBezTo>
                  <a:lnTo>
                    <a:pt x="11020048" y="1463818"/>
                  </a:lnTo>
                  <a:cubicBezTo>
                    <a:pt x="11020048" y="1463818"/>
                    <a:pt x="10982095" y="1463818"/>
                    <a:pt x="10935278" y="1463818"/>
                  </a:cubicBezTo>
                  <a:lnTo>
                    <a:pt x="84770" y="1463818"/>
                  </a:lnTo>
                  <a:cubicBezTo>
                    <a:pt x="37953" y="1463818"/>
                    <a:pt x="0" y="1463818"/>
                    <a:pt x="0" y="1463818"/>
                  </a:cubicBezTo>
                  <a:lnTo>
                    <a:pt x="0" y="0"/>
                  </a:lnTo>
                  <a:cubicBezTo>
                    <a:pt x="0" y="0"/>
                    <a:pt x="37953" y="0"/>
                    <a:pt x="84770" y="0"/>
                  </a:cubicBezTo>
                  <a:close/>
                </a:path>
              </a:pathLst>
            </a:custGeom>
            <a:gradFill>
              <a:gsLst>
                <a:gs pos="0">
                  <a:srgbClr val="E0F2FE"/>
                </a:gs>
                <a:gs pos="50000">
                  <a:srgbClr val="E8F5FE"/>
                </a:gs>
                <a:gs pos="100000">
                  <a:srgbClr val="F0F9FF"/>
                </a:gs>
              </a:gsLst>
              <a:lin ang="5400000" scaled="1"/>
            </a:gradFill>
            <a:ln w="25411" cap="flat">
              <a:solidFill>
                <a:srgbClr val="0284C7"/>
              </a:solid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80DA6086-B91F-6464-0D41-424C45B8D632}"/>
                </a:ext>
              </a:extLst>
            </p:cNvPr>
            <p:cNvSpPr/>
            <p:nvPr/>
          </p:nvSpPr>
          <p:spPr>
            <a:xfrm>
              <a:off x="612379" y="3756822"/>
              <a:ext cx="10850508" cy="232880"/>
            </a:xfrm>
            <a:custGeom>
              <a:avLst/>
              <a:gdLst>
                <a:gd name="connsiteX0" fmla="*/ 10808124 w 10850508"/>
                <a:gd name="connsiteY0" fmla="*/ 0 h 232880"/>
                <a:gd name="connsiteX1" fmla="*/ 10850509 w 10850508"/>
                <a:gd name="connsiteY1" fmla="*/ 0 h 232880"/>
                <a:gd name="connsiteX2" fmla="*/ 10850509 w 10850508"/>
                <a:gd name="connsiteY2" fmla="*/ 232880 h 232880"/>
                <a:gd name="connsiteX3" fmla="*/ 10808124 w 10850508"/>
                <a:gd name="connsiteY3" fmla="*/ 232880 h 232880"/>
                <a:gd name="connsiteX4" fmla="*/ 42385 w 10850508"/>
                <a:gd name="connsiteY4" fmla="*/ 232880 h 232880"/>
                <a:gd name="connsiteX5" fmla="*/ 0 w 10850508"/>
                <a:gd name="connsiteY5" fmla="*/ 232880 h 232880"/>
                <a:gd name="connsiteX6" fmla="*/ 0 w 10850508"/>
                <a:gd name="connsiteY6" fmla="*/ 0 h 232880"/>
                <a:gd name="connsiteX7" fmla="*/ 42385 w 10850508"/>
                <a:gd name="connsiteY7" fmla="*/ 0 h 23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0508" h="232880">
                  <a:moveTo>
                    <a:pt x="10808124" y="0"/>
                  </a:moveTo>
                  <a:cubicBezTo>
                    <a:pt x="10831533" y="0"/>
                    <a:pt x="10850509" y="0"/>
                    <a:pt x="10850509" y="0"/>
                  </a:cubicBezTo>
                  <a:lnTo>
                    <a:pt x="10850509" y="232880"/>
                  </a:lnTo>
                  <a:cubicBezTo>
                    <a:pt x="10850509" y="232880"/>
                    <a:pt x="10831533" y="232880"/>
                    <a:pt x="10808124" y="232880"/>
                  </a:cubicBezTo>
                  <a:lnTo>
                    <a:pt x="42385" y="232880"/>
                  </a:lnTo>
                  <a:cubicBezTo>
                    <a:pt x="18976" y="232880"/>
                    <a:pt x="0" y="232880"/>
                    <a:pt x="0" y="232880"/>
                  </a:cubicBezTo>
                  <a:lnTo>
                    <a:pt x="0" y="0"/>
                  </a:lnTo>
                  <a:cubicBezTo>
                    <a:pt x="0" y="0"/>
                    <a:pt x="18976" y="0"/>
                    <a:pt x="42385" y="0"/>
                  </a:cubicBezTo>
                  <a:close/>
                </a:path>
              </a:pathLst>
            </a:custGeom>
            <a:solidFill>
              <a:srgbClr val="0C4A6E"/>
            </a:solidFill>
            <a:ln w="8470" cap="flat">
              <a:noFill/>
              <a:prstDash val="solid"/>
              <a:miter/>
            </a:ln>
          </p:spPr>
          <p:txBody>
            <a:bodyPr rtlCol="0" anchor="ctr"/>
            <a:lstStyle/>
            <a:p>
              <a:endParaRPr lang="en-IN"/>
            </a:p>
          </p:txBody>
        </p:sp>
        <p:sp>
          <p:nvSpPr>
            <p:cNvPr id="95" name="TextBox 94">
              <a:extLst>
                <a:ext uri="{FF2B5EF4-FFF2-40B4-BE49-F238E27FC236}">
                  <a16:creationId xmlns:a16="http://schemas.microsoft.com/office/drawing/2014/main" id="{8E56E6CF-2398-4C07-6B17-48D07AA89165}"/>
                </a:ext>
              </a:extLst>
            </p:cNvPr>
            <p:cNvSpPr txBox="1"/>
            <p:nvPr/>
          </p:nvSpPr>
          <p:spPr>
            <a:xfrm>
              <a:off x="4275839" y="3769023"/>
              <a:ext cx="3523588" cy="225242"/>
            </a:xfrm>
            <a:prstGeom prst="rect">
              <a:avLst/>
            </a:prstGeom>
            <a:noFill/>
          </p:spPr>
          <p:txBody>
            <a:bodyPr wrap="none" rtlCol="0">
              <a:spAutoFit/>
            </a:bodyPr>
            <a:lstStyle/>
            <a:p>
              <a:pPr algn="l"/>
              <a:r>
                <a:rPr lang="en-IN" sz="1350" b="1" spc="0" baseline="0">
                  <a:ln/>
                  <a:solidFill>
                    <a:srgbClr val="FFFFFF"/>
                  </a:solidFill>
                  <a:latin typeface="Arial"/>
                  <a:cs typeface="Arial"/>
                  <a:sym typeface="Arial"/>
                  <a:rtl val="0"/>
                </a:rPr>
                <a:t>Massive MIMO Key Benefits &amp; Implementation</a:t>
              </a:r>
            </a:p>
          </p:txBody>
        </p:sp>
        <p:sp>
          <p:nvSpPr>
            <p:cNvPr id="96" name="Freeform: Shape 95">
              <a:extLst>
                <a:ext uri="{FF2B5EF4-FFF2-40B4-BE49-F238E27FC236}">
                  <a16:creationId xmlns:a16="http://schemas.microsoft.com/office/drawing/2014/main" id="{377DBFCA-9191-A711-B715-9418DA96BD91}"/>
                </a:ext>
              </a:extLst>
            </p:cNvPr>
            <p:cNvSpPr/>
            <p:nvPr/>
          </p:nvSpPr>
          <p:spPr>
            <a:xfrm>
              <a:off x="781918" y="4089508"/>
              <a:ext cx="1525852" cy="864983"/>
            </a:xfrm>
            <a:custGeom>
              <a:avLst/>
              <a:gdLst>
                <a:gd name="connsiteX0" fmla="*/ 1474991 w 1525852"/>
                <a:gd name="connsiteY0" fmla="*/ 0 h 864983"/>
                <a:gd name="connsiteX1" fmla="*/ 1525853 w 1525852"/>
                <a:gd name="connsiteY1" fmla="*/ 0 h 864983"/>
                <a:gd name="connsiteX2" fmla="*/ 1525853 w 1525852"/>
                <a:gd name="connsiteY2" fmla="*/ 864984 h 864983"/>
                <a:gd name="connsiteX3" fmla="*/ 1474991 w 1525852"/>
                <a:gd name="connsiteY3" fmla="*/ 864984 h 864983"/>
                <a:gd name="connsiteX4" fmla="*/ 50862 w 1525852"/>
                <a:gd name="connsiteY4" fmla="*/ 864984 h 864983"/>
                <a:gd name="connsiteX5" fmla="*/ 0 w 1525852"/>
                <a:gd name="connsiteY5" fmla="*/ 864984 h 864983"/>
                <a:gd name="connsiteX6" fmla="*/ 0 w 1525852"/>
                <a:gd name="connsiteY6" fmla="*/ 0 h 864983"/>
                <a:gd name="connsiteX7" fmla="*/ 50862 w 1525852"/>
                <a:gd name="connsiteY7" fmla="*/ 0 h 86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5852" h="864983">
                  <a:moveTo>
                    <a:pt x="1474991" y="0"/>
                  </a:moveTo>
                  <a:cubicBezTo>
                    <a:pt x="1503081" y="0"/>
                    <a:pt x="1525853" y="0"/>
                    <a:pt x="1525853" y="0"/>
                  </a:cubicBezTo>
                  <a:lnTo>
                    <a:pt x="1525853" y="864984"/>
                  </a:lnTo>
                  <a:cubicBezTo>
                    <a:pt x="1525853" y="864984"/>
                    <a:pt x="1503081" y="864984"/>
                    <a:pt x="1474991" y="864984"/>
                  </a:cubicBezTo>
                  <a:lnTo>
                    <a:pt x="50862" y="864984"/>
                  </a:lnTo>
                  <a:cubicBezTo>
                    <a:pt x="22772" y="864984"/>
                    <a:pt x="0" y="864984"/>
                    <a:pt x="0" y="864984"/>
                  </a:cubicBezTo>
                  <a:lnTo>
                    <a:pt x="0" y="0"/>
                  </a:lnTo>
                  <a:cubicBezTo>
                    <a:pt x="0" y="0"/>
                    <a:pt x="22772" y="0"/>
                    <a:pt x="50862" y="0"/>
                  </a:cubicBezTo>
                  <a:close/>
                </a:path>
              </a:pathLst>
            </a:custGeom>
            <a:solidFill>
              <a:srgbClr val="FFFFFF"/>
            </a:solidFill>
            <a:ln w="16941" cap="flat">
              <a:solidFill>
                <a:srgbClr val="0284C7"/>
              </a:solidFill>
              <a:prstDash val="solid"/>
              <a:miter/>
            </a:ln>
          </p:spPr>
          <p:txBody>
            <a:bodyPr rtlCol="0" anchor="ctr"/>
            <a:lstStyle/>
            <a:p>
              <a:endParaRPr lang="en-IN"/>
            </a:p>
          </p:txBody>
        </p:sp>
        <p:sp>
          <p:nvSpPr>
            <p:cNvPr id="97" name="TextBox 96">
              <a:extLst>
                <a:ext uri="{FF2B5EF4-FFF2-40B4-BE49-F238E27FC236}">
                  <a16:creationId xmlns:a16="http://schemas.microsoft.com/office/drawing/2014/main" id="{78C46931-006D-BE0A-2AF3-5017DCBE47AA}"/>
                </a:ext>
              </a:extLst>
            </p:cNvPr>
            <p:cNvSpPr txBox="1"/>
            <p:nvPr/>
          </p:nvSpPr>
          <p:spPr>
            <a:xfrm>
              <a:off x="975831" y="4104581"/>
              <a:ext cx="1138028" cy="180641"/>
            </a:xfrm>
            <a:prstGeom prst="rect">
              <a:avLst/>
            </a:prstGeom>
            <a:noFill/>
          </p:spPr>
          <p:txBody>
            <a:bodyPr wrap="none" rtlCol="0">
              <a:spAutoFit/>
            </a:bodyPr>
            <a:lstStyle/>
            <a:p>
              <a:pPr algn="l"/>
              <a:r>
                <a:rPr lang="en-IN" sz="900" b="1" spc="0" baseline="0">
                  <a:ln/>
                  <a:solidFill>
                    <a:srgbClr val="0C4A6E"/>
                  </a:solidFill>
                  <a:latin typeface="Arial"/>
                  <a:cs typeface="Arial"/>
                  <a:sym typeface="Arial"/>
                  <a:rtl val="0"/>
                </a:rPr>
                <a:t>Spatial Multiplexing</a:t>
              </a:r>
            </a:p>
          </p:txBody>
        </p:sp>
        <p:sp>
          <p:nvSpPr>
            <p:cNvPr id="98" name="Freeform: Shape 97">
              <a:extLst>
                <a:ext uri="{FF2B5EF4-FFF2-40B4-BE49-F238E27FC236}">
                  <a16:creationId xmlns:a16="http://schemas.microsoft.com/office/drawing/2014/main" id="{C4869DE7-5D3F-ADCD-88A3-EFC97499D8A6}"/>
                </a:ext>
              </a:extLst>
            </p:cNvPr>
            <p:cNvSpPr/>
            <p:nvPr/>
          </p:nvSpPr>
          <p:spPr>
            <a:xfrm>
              <a:off x="926027" y="4302427"/>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99" name="TextBox 98">
              <a:extLst>
                <a:ext uri="{FF2B5EF4-FFF2-40B4-BE49-F238E27FC236}">
                  <a16:creationId xmlns:a16="http://schemas.microsoft.com/office/drawing/2014/main" id="{62A53ECF-5B06-2232-2B27-82C49C39AB92}"/>
                </a:ext>
              </a:extLst>
            </p:cNvPr>
            <p:cNvSpPr txBox="1"/>
            <p:nvPr/>
          </p:nvSpPr>
          <p:spPr>
            <a:xfrm>
              <a:off x="944787" y="4255726"/>
              <a:ext cx="907958"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Multiple data streams</a:t>
              </a:r>
            </a:p>
          </p:txBody>
        </p:sp>
        <p:sp>
          <p:nvSpPr>
            <p:cNvPr id="100" name="Freeform: Shape 99">
              <a:extLst>
                <a:ext uri="{FF2B5EF4-FFF2-40B4-BE49-F238E27FC236}">
                  <a16:creationId xmlns:a16="http://schemas.microsoft.com/office/drawing/2014/main" id="{BFFF640A-AA50-6D1C-EF9C-51EA2B37ACCF}"/>
                </a:ext>
              </a:extLst>
            </p:cNvPr>
            <p:cNvSpPr/>
            <p:nvPr/>
          </p:nvSpPr>
          <p:spPr>
            <a:xfrm>
              <a:off x="926027" y="4402233"/>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01" name="TextBox 100">
              <a:extLst>
                <a:ext uri="{FF2B5EF4-FFF2-40B4-BE49-F238E27FC236}">
                  <a16:creationId xmlns:a16="http://schemas.microsoft.com/office/drawing/2014/main" id="{4666F1C3-E2D3-C4BB-3CCA-A648370A9848}"/>
                </a:ext>
              </a:extLst>
            </p:cNvPr>
            <p:cNvSpPr txBox="1"/>
            <p:nvPr/>
          </p:nvSpPr>
          <p:spPr>
            <a:xfrm>
              <a:off x="944787" y="4355532"/>
              <a:ext cx="1033796"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Higher spectral efficiency</a:t>
              </a:r>
            </a:p>
          </p:txBody>
        </p:sp>
        <p:sp>
          <p:nvSpPr>
            <p:cNvPr id="102" name="Freeform: Shape 101">
              <a:extLst>
                <a:ext uri="{FF2B5EF4-FFF2-40B4-BE49-F238E27FC236}">
                  <a16:creationId xmlns:a16="http://schemas.microsoft.com/office/drawing/2014/main" id="{EF6A9BCE-9329-B23C-F28A-880D83FE6923}"/>
                </a:ext>
              </a:extLst>
            </p:cNvPr>
            <p:cNvSpPr/>
            <p:nvPr/>
          </p:nvSpPr>
          <p:spPr>
            <a:xfrm>
              <a:off x="926027" y="4502038"/>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03" name="TextBox 102">
              <a:extLst>
                <a:ext uri="{FF2B5EF4-FFF2-40B4-BE49-F238E27FC236}">
                  <a16:creationId xmlns:a16="http://schemas.microsoft.com/office/drawing/2014/main" id="{8F35A38F-ECE4-2B18-9690-F74E5BEAF491}"/>
                </a:ext>
              </a:extLst>
            </p:cNvPr>
            <p:cNvSpPr txBox="1"/>
            <p:nvPr/>
          </p:nvSpPr>
          <p:spPr>
            <a:xfrm>
              <a:off x="944787" y="4455337"/>
              <a:ext cx="982462"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128+ antenna elements</a:t>
              </a:r>
            </a:p>
          </p:txBody>
        </p:sp>
        <p:sp>
          <p:nvSpPr>
            <p:cNvPr id="104" name="Freeform: Shape 103">
              <a:extLst>
                <a:ext uri="{FF2B5EF4-FFF2-40B4-BE49-F238E27FC236}">
                  <a16:creationId xmlns:a16="http://schemas.microsoft.com/office/drawing/2014/main" id="{F5516014-6AFD-A32E-7BD5-EE779E2CC53E}"/>
                </a:ext>
              </a:extLst>
            </p:cNvPr>
            <p:cNvSpPr/>
            <p:nvPr/>
          </p:nvSpPr>
          <p:spPr>
            <a:xfrm>
              <a:off x="926027" y="4601844"/>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05" name="TextBox 104">
              <a:extLst>
                <a:ext uri="{FF2B5EF4-FFF2-40B4-BE49-F238E27FC236}">
                  <a16:creationId xmlns:a16="http://schemas.microsoft.com/office/drawing/2014/main" id="{A364B41D-6503-CDBB-7D19-C7C6CBD4AFC4}"/>
                </a:ext>
              </a:extLst>
            </p:cNvPr>
            <p:cNvSpPr txBox="1"/>
            <p:nvPr/>
          </p:nvSpPr>
          <p:spPr>
            <a:xfrm>
              <a:off x="944787" y="4555143"/>
              <a:ext cx="814715"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Up to 16 layers DL</a:t>
              </a:r>
            </a:p>
          </p:txBody>
        </p:sp>
        <p:sp>
          <p:nvSpPr>
            <p:cNvPr id="106" name="Freeform: Shape 105">
              <a:extLst>
                <a:ext uri="{FF2B5EF4-FFF2-40B4-BE49-F238E27FC236}">
                  <a16:creationId xmlns:a16="http://schemas.microsoft.com/office/drawing/2014/main" id="{70384A8B-695B-2193-9CE3-030320998C51}"/>
                </a:ext>
              </a:extLst>
            </p:cNvPr>
            <p:cNvSpPr/>
            <p:nvPr/>
          </p:nvSpPr>
          <p:spPr>
            <a:xfrm>
              <a:off x="926027" y="4701650"/>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07" name="TextBox 106">
              <a:extLst>
                <a:ext uri="{FF2B5EF4-FFF2-40B4-BE49-F238E27FC236}">
                  <a16:creationId xmlns:a16="http://schemas.microsoft.com/office/drawing/2014/main" id="{2D30146C-83AA-4B85-9A95-BBB4FC0E52DC}"/>
                </a:ext>
              </a:extLst>
            </p:cNvPr>
            <p:cNvSpPr txBox="1"/>
            <p:nvPr/>
          </p:nvSpPr>
          <p:spPr>
            <a:xfrm>
              <a:off x="944787" y="4654949"/>
              <a:ext cx="772285"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Up to 4 layers UL</a:t>
              </a:r>
            </a:p>
          </p:txBody>
        </p:sp>
        <p:sp>
          <p:nvSpPr>
            <p:cNvPr id="108" name="Freeform: Shape 107">
              <a:extLst>
                <a:ext uri="{FF2B5EF4-FFF2-40B4-BE49-F238E27FC236}">
                  <a16:creationId xmlns:a16="http://schemas.microsoft.com/office/drawing/2014/main" id="{D03DA836-7ACB-5049-C7E1-DA4BED19A4E2}"/>
                </a:ext>
              </a:extLst>
            </p:cNvPr>
            <p:cNvSpPr/>
            <p:nvPr/>
          </p:nvSpPr>
          <p:spPr>
            <a:xfrm>
              <a:off x="926027" y="4801456"/>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09" name="TextBox 108">
              <a:extLst>
                <a:ext uri="{FF2B5EF4-FFF2-40B4-BE49-F238E27FC236}">
                  <a16:creationId xmlns:a16="http://schemas.microsoft.com/office/drawing/2014/main" id="{FA12C118-D26E-2525-615B-FC34EF322976}"/>
                </a:ext>
              </a:extLst>
            </p:cNvPr>
            <p:cNvSpPr txBox="1"/>
            <p:nvPr/>
          </p:nvSpPr>
          <p:spPr>
            <a:xfrm>
              <a:off x="944787" y="4754755"/>
              <a:ext cx="954709"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Precoding optimization</a:t>
              </a:r>
            </a:p>
          </p:txBody>
        </p:sp>
        <p:sp>
          <p:nvSpPr>
            <p:cNvPr id="110" name="Freeform: Shape 109">
              <a:extLst>
                <a:ext uri="{FF2B5EF4-FFF2-40B4-BE49-F238E27FC236}">
                  <a16:creationId xmlns:a16="http://schemas.microsoft.com/office/drawing/2014/main" id="{F4EFCDE3-C4B5-94B4-DE20-6009E963586D}"/>
                </a:ext>
              </a:extLst>
            </p:cNvPr>
            <p:cNvSpPr/>
            <p:nvPr/>
          </p:nvSpPr>
          <p:spPr>
            <a:xfrm>
              <a:off x="2562080" y="4089508"/>
              <a:ext cx="1525852" cy="864983"/>
            </a:xfrm>
            <a:custGeom>
              <a:avLst/>
              <a:gdLst>
                <a:gd name="connsiteX0" fmla="*/ 1474991 w 1525852"/>
                <a:gd name="connsiteY0" fmla="*/ 0 h 864983"/>
                <a:gd name="connsiteX1" fmla="*/ 1525853 w 1525852"/>
                <a:gd name="connsiteY1" fmla="*/ 0 h 864983"/>
                <a:gd name="connsiteX2" fmla="*/ 1525853 w 1525852"/>
                <a:gd name="connsiteY2" fmla="*/ 864984 h 864983"/>
                <a:gd name="connsiteX3" fmla="*/ 1474991 w 1525852"/>
                <a:gd name="connsiteY3" fmla="*/ 864984 h 864983"/>
                <a:gd name="connsiteX4" fmla="*/ 50862 w 1525852"/>
                <a:gd name="connsiteY4" fmla="*/ 864984 h 864983"/>
                <a:gd name="connsiteX5" fmla="*/ 0 w 1525852"/>
                <a:gd name="connsiteY5" fmla="*/ 864984 h 864983"/>
                <a:gd name="connsiteX6" fmla="*/ 0 w 1525852"/>
                <a:gd name="connsiteY6" fmla="*/ 0 h 864983"/>
                <a:gd name="connsiteX7" fmla="*/ 50862 w 1525852"/>
                <a:gd name="connsiteY7" fmla="*/ 0 h 86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5852" h="864983">
                  <a:moveTo>
                    <a:pt x="1474991" y="0"/>
                  </a:moveTo>
                  <a:cubicBezTo>
                    <a:pt x="1503081" y="0"/>
                    <a:pt x="1525853" y="0"/>
                    <a:pt x="1525853" y="0"/>
                  </a:cubicBezTo>
                  <a:lnTo>
                    <a:pt x="1525853" y="864984"/>
                  </a:lnTo>
                  <a:cubicBezTo>
                    <a:pt x="1525853" y="864984"/>
                    <a:pt x="1503081" y="864984"/>
                    <a:pt x="1474991" y="864984"/>
                  </a:cubicBezTo>
                  <a:lnTo>
                    <a:pt x="50862" y="864984"/>
                  </a:lnTo>
                  <a:cubicBezTo>
                    <a:pt x="22771" y="864984"/>
                    <a:pt x="0" y="864984"/>
                    <a:pt x="0" y="864984"/>
                  </a:cubicBezTo>
                  <a:lnTo>
                    <a:pt x="0" y="0"/>
                  </a:lnTo>
                  <a:cubicBezTo>
                    <a:pt x="0" y="0"/>
                    <a:pt x="22771" y="0"/>
                    <a:pt x="50862" y="0"/>
                  </a:cubicBezTo>
                  <a:close/>
                </a:path>
              </a:pathLst>
            </a:custGeom>
            <a:solidFill>
              <a:srgbClr val="FFFFFF"/>
            </a:solidFill>
            <a:ln w="16941" cap="flat">
              <a:solidFill>
                <a:srgbClr val="0284C7"/>
              </a:solidFill>
              <a:prstDash val="solid"/>
              <a:miter/>
            </a:ln>
          </p:spPr>
          <p:txBody>
            <a:bodyPr rtlCol="0" anchor="ctr"/>
            <a:lstStyle/>
            <a:p>
              <a:endParaRPr lang="en-IN"/>
            </a:p>
          </p:txBody>
        </p:sp>
        <p:sp>
          <p:nvSpPr>
            <p:cNvPr id="111" name="TextBox 110">
              <a:extLst>
                <a:ext uri="{FF2B5EF4-FFF2-40B4-BE49-F238E27FC236}">
                  <a16:creationId xmlns:a16="http://schemas.microsoft.com/office/drawing/2014/main" id="{826599AC-286E-3723-C3D4-042F86638882}"/>
                </a:ext>
              </a:extLst>
            </p:cNvPr>
            <p:cNvSpPr txBox="1"/>
            <p:nvPr/>
          </p:nvSpPr>
          <p:spPr>
            <a:xfrm>
              <a:off x="2648532" y="4104581"/>
              <a:ext cx="1352948" cy="180641"/>
            </a:xfrm>
            <a:prstGeom prst="rect">
              <a:avLst/>
            </a:prstGeom>
            <a:noFill/>
          </p:spPr>
          <p:txBody>
            <a:bodyPr wrap="none" rtlCol="0">
              <a:spAutoFit/>
            </a:bodyPr>
            <a:lstStyle/>
            <a:p>
              <a:pPr algn="l"/>
              <a:r>
                <a:rPr lang="en-IN" sz="900" b="1" spc="0" baseline="0">
                  <a:ln/>
                  <a:solidFill>
                    <a:srgbClr val="0C4A6E"/>
                  </a:solidFill>
                  <a:latin typeface="Arial"/>
                  <a:cs typeface="Arial"/>
                  <a:sym typeface="Arial"/>
                  <a:rtl val="0"/>
                </a:rPr>
                <a:t>Advanced Beamforming</a:t>
              </a:r>
            </a:p>
          </p:txBody>
        </p:sp>
        <p:sp>
          <p:nvSpPr>
            <p:cNvPr id="112" name="Freeform: Shape 111">
              <a:extLst>
                <a:ext uri="{FF2B5EF4-FFF2-40B4-BE49-F238E27FC236}">
                  <a16:creationId xmlns:a16="http://schemas.microsoft.com/office/drawing/2014/main" id="{58BA44FC-1847-E6DC-146C-2BCD3428AE90}"/>
                </a:ext>
              </a:extLst>
            </p:cNvPr>
            <p:cNvSpPr/>
            <p:nvPr/>
          </p:nvSpPr>
          <p:spPr>
            <a:xfrm>
              <a:off x="2706188" y="4302427"/>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13" name="TextBox 112">
              <a:extLst>
                <a:ext uri="{FF2B5EF4-FFF2-40B4-BE49-F238E27FC236}">
                  <a16:creationId xmlns:a16="http://schemas.microsoft.com/office/drawing/2014/main" id="{353701A1-4C1C-C60F-A30C-D81C7F7DF417}"/>
                </a:ext>
              </a:extLst>
            </p:cNvPr>
            <p:cNvSpPr txBox="1"/>
            <p:nvPr/>
          </p:nvSpPr>
          <p:spPr>
            <a:xfrm>
              <a:off x="2724949" y="4255726"/>
              <a:ext cx="746842"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3D beamforming</a:t>
              </a:r>
            </a:p>
          </p:txBody>
        </p:sp>
        <p:sp>
          <p:nvSpPr>
            <p:cNvPr id="114" name="Freeform: Shape 113">
              <a:extLst>
                <a:ext uri="{FF2B5EF4-FFF2-40B4-BE49-F238E27FC236}">
                  <a16:creationId xmlns:a16="http://schemas.microsoft.com/office/drawing/2014/main" id="{2BFFE7DC-64C2-6665-9DBA-47399274D152}"/>
                </a:ext>
              </a:extLst>
            </p:cNvPr>
            <p:cNvSpPr/>
            <p:nvPr/>
          </p:nvSpPr>
          <p:spPr>
            <a:xfrm>
              <a:off x="2706188" y="4402233"/>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15" name="TextBox 114">
              <a:extLst>
                <a:ext uri="{FF2B5EF4-FFF2-40B4-BE49-F238E27FC236}">
                  <a16:creationId xmlns:a16="http://schemas.microsoft.com/office/drawing/2014/main" id="{76A00EBC-11BA-AB44-9FC9-5255C72BE1D8}"/>
                </a:ext>
              </a:extLst>
            </p:cNvPr>
            <p:cNvSpPr txBox="1"/>
            <p:nvPr/>
          </p:nvSpPr>
          <p:spPr>
            <a:xfrm>
              <a:off x="2724949" y="4355532"/>
              <a:ext cx="751163"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Digital precoding</a:t>
              </a:r>
            </a:p>
          </p:txBody>
        </p:sp>
        <p:sp>
          <p:nvSpPr>
            <p:cNvPr id="116" name="Freeform: Shape 115">
              <a:extLst>
                <a:ext uri="{FF2B5EF4-FFF2-40B4-BE49-F238E27FC236}">
                  <a16:creationId xmlns:a16="http://schemas.microsoft.com/office/drawing/2014/main" id="{F9CE3CF6-14BA-50FF-1F99-5183B59C4B18}"/>
                </a:ext>
              </a:extLst>
            </p:cNvPr>
            <p:cNvSpPr/>
            <p:nvPr/>
          </p:nvSpPr>
          <p:spPr>
            <a:xfrm>
              <a:off x="2706188" y="4502038"/>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17" name="TextBox 116">
              <a:extLst>
                <a:ext uri="{FF2B5EF4-FFF2-40B4-BE49-F238E27FC236}">
                  <a16:creationId xmlns:a16="http://schemas.microsoft.com/office/drawing/2014/main" id="{BF606565-7A15-077E-FF4D-E6D4A8C43887}"/>
                </a:ext>
              </a:extLst>
            </p:cNvPr>
            <p:cNvSpPr txBox="1"/>
            <p:nvPr/>
          </p:nvSpPr>
          <p:spPr>
            <a:xfrm>
              <a:off x="2724949" y="4455337"/>
              <a:ext cx="984213"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Multi-user beamforming</a:t>
              </a:r>
            </a:p>
          </p:txBody>
        </p:sp>
        <p:sp>
          <p:nvSpPr>
            <p:cNvPr id="118" name="Freeform: Shape 117">
              <a:extLst>
                <a:ext uri="{FF2B5EF4-FFF2-40B4-BE49-F238E27FC236}">
                  <a16:creationId xmlns:a16="http://schemas.microsoft.com/office/drawing/2014/main" id="{1584491B-9C1B-A99A-1CE1-201A207A290A}"/>
                </a:ext>
              </a:extLst>
            </p:cNvPr>
            <p:cNvSpPr/>
            <p:nvPr/>
          </p:nvSpPr>
          <p:spPr>
            <a:xfrm>
              <a:off x="2706188" y="4601844"/>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19" name="TextBox 118">
              <a:extLst>
                <a:ext uri="{FF2B5EF4-FFF2-40B4-BE49-F238E27FC236}">
                  <a16:creationId xmlns:a16="http://schemas.microsoft.com/office/drawing/2014/main" id="{483605DE-7FF4-1920-36B3-4EC4698B6291}"/>
                </a:ext>
              </a:extLst>
            </p:cNvPr>
            <p:cNvSpPr txBox="1"/>
            <p:nvPr/>
          </p:nvSpPr>
          <p:spPr>
            <a:xfrm>
              <a:off x="2724949" y="4555143"/>
              <a:ext cx="611132"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Null-steering</a:t>
              </a:r>
            </a:p>
          </p:txBody>
        </p:sp>
        <p:sp>
          <p:nvSpPr>
            <p:cNvPr id="120" name="Freeform: Shape 119">
              <a:extLst>
                <a:ext uri="{FF2B5EF4-FFF2-40B4-BE49-F238E27FC236}">
                  <a16:creationId xmlns:a16="http://schemas.microsoft.com/office/drawing/2014/main" id="{7C4CD3F7-5C62-1DE1-393F-F5C3DFC69585}"/>
                </a:ext>
              </a:extLst>
            </p:cNvPr>
            <p:cNvSpPr/>
            <p:nvPr/>
          </p:nvSpPr>
          <p:spPr>
            <a:xfrm>
              <a:off x="2706188" y="4701650"/>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21" name="TextBox 120">
              <a:extLst>
                <a:ext uri="{FF2B5EF4-FFF2-40B4-BE49-F238E27FC236}">
                  <a16:creationId xmlns:a16="http://schemas.microsoft.com/office/drawing/2014/main" id="{1E40B4A3-F0FE-1D7D-309F-3AAF681551FA}"/>
                </a:ext>
              </a:extLst>
            </p:cNvPr>
            <p:cNvSpPr txBox="1"/>
            <p:nvPr/>
          </p:nvSpPr>
          <p:spPr>
            <a:xfrm>
              <a:off x="2724949" y="4654949"/>
              <a:ext cx="912167"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Reciprocity-based BF</a:t>
              </a:r>
            </a:p>
          </p:txBody>
        </p:sp>
        <p:sp>
          <p:nvSpPr>
            <p:cNvPr id="122" name="Freeform: Shape 121">
              <a:extLst>
                <a:ext uri="{FF2B5EF4-FFF2-40B4-BE49-F238E27FC236}">
                  <a16:creationId xmlns:a16="http://schemas.microsoft.com/office/drawing/2014/main" id="{0F8FB913-7664-A51C-FAC5-53248959DC18}"/>
                </a:ext>
              </a:extLst>
            </p:cNvPr>
            <p:cNvSpPr/>
            <p:nvPr/>
          </p:nvSpPr>
          <p:spPr>
            <a:xfrm>
              <a:off x="2706188" y="4801456"/>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23" name="TextBox 122">
              <a:extLst>
                <a:ext uri="{FF2B5EF4-FFF2-40B4-BE49-F238E27FC236}">
                  <a16:creationId xmlns:a16="http://schemas.microsoft.com/office/drawing/2014/main" id="{7CE5A04D-AC4A-722C-389F-971BE1488A21}"/>
                </a:ext>
              </a:extLst>
            </p:cNvPr>
            <p:cNvSpPr txBox="1"/>
            <p:nvPr/>
          </p:nvSpPr>
          <p:spPr>
            <a:xfrm>
              <a:off x="2724949" y="4754755"/>
              <a:ext cx="997028"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CSI-RS beam sweeping</a:t>
              </a:r>
            </a:p>
          </p:txBody>
        </p:sp>
        <p:sp>
          <p:nvSpPr>
            <p:cNvPr id="124" name="Freeform: Shape 123">
              <a:extLst>
                <a:ext uri="{FF2B5EF4-FFF2-40B4-BE49-F238E27FC236}">
                  <a16:creationId xmlns:a16="http://schemas.microsoft.com/office/drawing/2014/main" id="{AB2E134C-9584-0AB1-1129-8157302790ED}"/>
                </a:ext>
              </a:extLst>
            </p:cNvPr>
            <p:cNvSpPr/>
            <p:nvPr/>
          </p:nvSpPr>
          <p:spPr>
            <a:xfrm>
              <a:off x="4342242" y="4089508"/>
              <a:ext cx="1525852" cy="864983"/>
            </a:xfrm>
            <a:custGeom>
              <a:avLst/>
              <a:gdLst>
                <a:gd name="connsiteX0" fmla="*/ 1474991 w 1525852"/>
                <a:gd name="connsiteY0" fmla="*/ 0 h 864983"/>
                <a:gd name="connsiteX1" fmla="*/ 1525853 w 1525852"/>
                <a:gd name="connsiteY1" fmla="*/ 0 h 864983"/>
                <a:gd name="connsiteX2" fmla="*/ 1525853 w 1525852"/>
                <a:gd name="connsiteY2" fmla="*/ 864984 h 864983"/>
                <a:gd name="connsiteX3" fmla="*/ 1474991 w 1525852"/>
                <a:gd name="connsiteY3" fmla="*/ 864984 h 864983"/>
                <a:gd name="connsiteX4" fmla="*/ 50862 w 1525852"/>
                <a:gd name="connsiteY4" fmla="*/ 864984 h 864983"/>
                <a:gd name="connsiteX5" fmla="*/ 0 w 1525852"/>
                <a:gd name="connsiteY5" fmla="*/ 864984 h 864983"/>
                <a:gd name="connsiteX6" fmla="*/ 0 w 1525852"/>
                <a:gd name="connsiteY6" fmla="*/ 0 h 864983"/>
                <a:gd name="connsiteX7" fmla="*/ 50862 w 1525852"/>
                <a:gd name="connsiteY7" fmla="*/ 0 h 86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5852" h="864983">
                  <a:moveTo>
                    <a:pt x="1474991" y="0"/>
                  </a:moveTo>
                  <a:cubicBezTo>
                    <a:pt x="1503081" y="0"/>
                    <a:pt x="1525853" y="0"/>
                    <a:pt x="1525853" y="0"/>
                  </a:cubicBezTo>
                  <a:lnTo>
                    <a:pt x="1525853" y="864984"/>
                  </a:lnTo>
                  <a:cubicBezTo>
                    <a:pt x="1525853" y="864984"/>
                    <a:pt x="1503081" y="864984"/>
                    <a:pt x="1474991" y="864984"/>
                  </a:cubicBezTo>
                  <a:lnTo>
                    <a:pt x="50862" y="864984"/>
                  </a:lnTo>
                  <a:cubicBezTo>
                    <a:pt x="22771" y="864984"/>
                    <a:pt x="0" y="864984"/>
                    <a:pt x="0" y="864984"/>
                  </a:cubicBezTo>
                  <a:lnTo>
                    <a:pt x="0" y="0"/>
                  </a:lnTo>
                  <a:cubicBezTo>
                    <a:pt x="0" y="0"/>
                    <a:pt x="22771" y="0"/>
                    <a:pt x="50862" y="0"/>
                  </a:cubicBezTo>
                  <a:close/>
                </a:path>
              </a:pathLst>
            </a:custGeom>
            <a:solidFill>
              <a:srgbClr val="FFFFFF"/>
            </a:solidFill>
            <a:ln w="16941" cap="flat">
              <a:solidFill>
                <a:srgbClr val="0284C7"/>
              </a:solidFill>
              <a:prstDash val="solid"/>
              <a:miter/>
            </a:ln>
          </p:spPr>
          <p:txBody>
            <a:bodyPr rtlCol="0" anchor="ctr"/>
            <a:lstStyle/>
            <a:p>
              <a:endParaRPr lang="en-IN"/>
            </a:p>
          </p:txBody>
        </p:sp>
        <p:sp>
          <p:nvSpPr>
            <p:cNvPr id="125" name="TextBox 124">
              <a:extLst>
                <a:ext uri="{FF2B5EF4-FFF2-40B4-BE49-F238E27FC236}">
                  <a16:creationId xmlns:a16="http://schemas.microsoft.com/office/drawing/2014/main" id="{2A194CDA-6F8C-05F1-DB06-F946BBAE591C}"/>
                </a:ext>
              </a:extLst>
            </p:cNvPr>
            <p:cNvSpPr txBox="1"/>
            <p:nvPr/>
          </p:nvSpPr>
          <p:spPr>
            <a:xfrm>
              <a:off x="4538960" y="4104581"/>
              <a:ext cx="1132415" cy="180641"/>
            </a:xfrm>
            <a:prstGeom prst="rect">
              <a:avLst/>
            </a:prstGeom>
            <a:noFill/>
          </p:spPr>
          <p:txBody>
            <a:bodyPr wrap="none" rtlCol="0">
              <a:spAutoFit/>
            </a:bodyPr>
            <a:lstStyle/>
            <a:p>
              <a:pPr algn="l"/>
              <a:r>
                <a:rPr lang="en-IN" sz="900" b="1" spc="0" baseline="0">
                  <a:ln/>
                  <a:solidFill>
                    <a:srgbClr val="0C4A6E"/>
                  </a:solidFill>
                  <a:latin typeface="Arial"/>
                  <a:cs typeface="Arial"/>
                  <a:sym typeface="Arial"/>
                  <a:rtl val="0"/>
                </a:rPr>
                <a:t>Channel Estimation</a:t>
              </a:r>
            </a:p>
          </p:txBody>
        </p:sp>
        <p:sp>
          <p:nvSpPr>
            <p:cNvPr id="126" name="Freeform: Shape 125">
              <a:extLst>
                <a:ext uri="{FF2B5EF4-FFF2-40B4-BE49-F238E27FC236}">
                  <a16:creationId xmlns:a16="http://schemas.microsoft.com/office/drawing/2014/main" id="{BDC87CCE-10AC-9D5E-D607-69400A6C1714}"/>
                </a:ext>
              </a:extLst>
            </p:cNvPr>
            <p:cNvSpPr/>
            <p:nvPr/>
          </p:nvSpPr>
          <p:spPr>
            <a:xfrm>
              <a:off x="4486350" y="4302427"/>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27" name="TextBox 126">
              <a:extLst>
                <a:ext uri="{FF2B5EF4-FFF2-40B4-BE49-F238E27FC236}">
                  <a16:creationId xmlns:a16="http://schemas.microsoft.com/office/drawing/2014/main" id="{E6DEB239-58D7-D2F3-C708-8FBA193EAC04}"/>
                </a:ext>
              </a:extLst>
            </p:cNvPr>
            <p:cNvSpPr txBox="1"/>
            <p:nvPr/>
          </p:nvSpPr>
          <p:spPr>
            <a:xfrm>
              <a:off x="4505110" y="4255726"/>
              <a:ext cx="844368"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High-resolution CSI</a:t>
              </a:r>
            </a:p>
          </p:txBody>
        </p:sp>
        <p:sp>
          <p:nvSpPr>
            <p:cNvPr id="128" name="Freeform: Shape 127">
              <a:extLst>
                <a:ext uri="{FF2B5EF4-FFF2-40B4-BE49-F238E27FC236}">
                  <a16:creationId xmlns:a16="http://schemas.microsoft.com/office/drawing/2014/main" id="{548F0398-BF59-A44A-0460-C507E8D4FA8A}"/>
                </a:ext>
              </a:extLst>
            </p:cNvPr>
            <p:cNvSpPr/>
            <p:nvPr/>
          </p:nvSpPr>
          <p:spPr>
            <a:xfrm>
              <a:off x="4486350" y="4402233"/>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29" name="TextBox 128">
              <a:extLst>
                <a:ext uri="{FF2B5EF4-FFF2-40B4-BE49-F238E27FC236}">
                  <a16:creationId xmlns:a16="http://schemas.microsoft.com/office/drawing/2014/main" id="{ACAFA49F-FC1F-F459-356D-BACAEE6BBACE}"/>
                </a:ext>
              </a:extLst>
            </p:cNvPr>
            <p:cNvSpPr txBox="1"/>
            <p:nvPr/>
          </p:nvSpPr>
          <p:spPr>
            <a:xfrm>
              <a:off x="4505110" y="4355532"/>
              <a:ext cx="1005372"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Massive CSI-RS configs</a:t>
              </a:r>
            </a:p>
          </p:txBody>
        </p:sp>
        <p:sp>
          <p:nvSpPr>
            <p:cNvPr id="130" name="Freeform: Shape 129">
              <a:extLst>
                <a:ext uri="{FF2B5EF4-FFF2-40B4-BE49-F238E27FC236}">
                  <a16:creationId xmlns:a16="http://schemas.microsoft.com/office/drawing/2014/main" id="{840251A5-8F65-BF20-7967-0DAC13A107B0}"/>
                </a:ext>
              </a:extLst>
            </p:cNvPr>
            <p:cNvSpPr/>
            <p:nvPr/>
          </p:nvSpPr>
          <p:spPr>
            <a:xfrm>
              <a:off x="4486350" y="4502038"/>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31" name="TextBox 130">
              <a:extLst>
                <a:ext uri="{FF2B5EF4-FFF2-40B4-BE49-F238E27FC236}">
                  <a16:creationId xmlns:a16="http://schemas.microsoft.com/office/drawing/2014/main" id="{9FF1C626-5A2E-BA54-88AC-686930478C1A}"/>
                </a:ext>
              </a:extLst>
            </p:cNvPr>
            <p:cNvSpPr txBox="1"/>
            <p:nvPr/>
          </p:nvSpPr>
          <p:spPr>
            <a:xfrm>
              <a:off x="4505110" y="4455337"/>
              <a:ext cx="1149613"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Beam-specific measurement</a:t>
              </a:r>
            </a:p>
          </p:txBody>
        </p:sp>
        <p:sp>
          <p:nvSpPr>
            <p:cNvPr id="132" name="Freeform: Shape 131">
              <a:extLst>
                <a:ext uri="{FF2B5EF4-FFF2-40B4-BE49-F238E27FC236}">
                  <a16:creationId xmlns:a16="http://schemas.microsoft.com/office/drawing/2014/main" id="{665A81CE-7389-4B16-EDEF-AB69397C8309}"/>
                </a:ext>
              </a:extLst>
            </p:cNvPr>
            <p:cNvSpPr/>
            <p:nvPr/>
          </p:nvSpPr>
          <p:spPr>
            <a:xfrm>
              <a:off x="4486350" y="4601844"/>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33" name="TextBox 132">
              <a:extLst>
                <a:ext uri="{FF2B5EF4-FFF2-40B4-BE49-F238E27FC236}">
                  <a16:creationId xmlns:a16="http://schemas.microsoft.com/office/drawing/2014/main" id="{1EB87567-42EB-6511-184C-33D886E94650}"/>
                </a:ext>
              </a:extLst>
            </p:cNvPr>
            <p:cNvSpPr txBox="1"/>
            <p:nvPr/>
          </p:nvSpPr>
          <p:spPr>
            <a:xfrm>
              <a:off x="4505110" y="4555143"/>
              <a:ext cx="826040"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L1-RSRP reporting</a:t>
              </a:r>
            </a:p>
          </p:txBody>
        </p:sp>
        <p:sp>
          <p:nvSpPr>
            <p:cNvPr id="134" name="Freeform: Shape 133">
              <a:extLst>
                <a:ext uri="{FF2B5EF4-FFF2-40B4-BE49-F238E27FC236}">
                  <a16:creationId xmlns:a16="http://schemas.microsoft.com/office/drawing/2014/main" id="{566CEC72-8E31-6848-0DA4-88C08E297EFD}"/>
                </a:ext>
              </a:extLst>
            </p:cNvPr>
            <p:cNvSpPr/>
            <p:nvPr/>
          </p:nvSpPr>
          <p:spPr>
            <a:xfrm>
              <a:off x="4486350" y="4701650"/>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35" name="TextBox 134">
              <a:extLst>
                <a:ext uri="{FF2B5EF4-FFF2-40B4-BE49-F238E27FC236}">
                  <a16:creationId xmlns:a16="http://schemas.microsoft.com/office/drawing/2014/main" id="{11851C3F-46D6-F2D2-7B66-2E443F4D286B}"/>
                </a:ext>
              </a:extLst>
            </p:cNvPr>
            <p:cNvSpPr txBox="1"/>
            <p:nvPr/>
          </p:nvSpPr>
          <p:spPr>
            <a:xfrm>
              <a:off x="4505110" y="4654949"/>
              <a:ext cx="891157"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SRS uplink sounding</a:t>
              </a:r>
            </a:p>
          </p:txBody>
        </p:sp>
        <p:sp>
          <p:nvSpPr>
            <p:cNvPr id="136" name="Freeform: Shape 135">
              <a:extLst>
                <a:ext uri="{FF2B5EF4-FFF2-40B4-BE49-F238E27FC236}">
                  <a16:creationId xmlns:a16="http://schemas.microsoft.com/office/drawing/2014/main" id="{B3FF8AA9-40D2-FBA4-D09E-B5CD69F0A270}"/>
                </a:ext>
              </a:extLst>
            </p:cNvPr>
            <p:cNvSpPr/>
            <p:nvPr/>
          </p:nvSpPr>
          <p:spPr>
            <a:xfrm>
              <a:off x="4486350" y="4801456"/>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37" name="TextBox 136">
              <a:extLst>
                <a:ext uri="{FF2B5EF4-FFF2-40B4-BE49-F238E27FC236}">
                  <a16:creationId xmlns:a16="http://schemas.microsoft.com/office/drawing/2014/main" id="{62BA515D-122E-7DD3-BAB0-90BA0FF24BAA}"/>
                </a:ext>
              </a:extLst>
            </p:cNvPr>
            <p:cNvSpPr txBox="1"/>
            <p:nvPr/>
          </p:nvSpPr>
          <p:spPr>
            <a:xfrm>
              <a:off x="4505110" y="4754755"/>
              <a:ext cx="708509"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TDD reciprocity</a:t>
              </a:r>
            </a:p>
          </p:txBody>
        </p:sp>
        <p:sp>
          <p:nvSpPr>
            <p:cNvPr id="138" name="Freeform: Shape 137">
              <a:extLst>
                <a:ext uri="{FF2B5EF4-FFF2-40B4-BE49-F238E27FC236}">
                  <a16:creationId xmlns:a16="http://schemas.microsoft.com/office/drawing/2014/main" id="{3AB074E7-31C9-E886-C17A-E454AD3032AC}"/>
                </a:ext>
              </a:extLst>
            </p:cNvPr>
            <p:cNvSpPr/>
            <p:nvPr/>
          </p:nvSpPr>
          <p:spPr>
            <a:xfrm>
              <a:off x="6122403" y="4089508"/>
              <a:ext cx="1525852" cy="864983"/>
            </a:xfrm>
            <a:custGeom>
              <a:avLst/>
              <a:gdLst>
                <a:gd name="connsiteX0" fmla="*/ 1474991 w 1525852"/>
                <a:gd name="connsiteY0" fmla="*/ 0 h 864983"/>
                <a:gd name="connsiteX1" fmla="*/ 1525853 w 1525852"/>
                <a:gd name="connsiteY1" fmla="*/ 0 h 864983"/>
                <a:gd name="connsiteX2" fmla="*/ 1525853 w 1525852"/>
                <a:gd name="connsiteY2" fmla="*/ 864984 h 864983"/>
                <a:gd name="connsiteX3" fmla="*/ 1474991 w 1525852"/>
                <a:gd name="connsiteY3" fmla="*/ 864984 h 864983"/>
                <a:gd name="connsiteX4" fmla="*/ 50862 w 1525852"/>
                <a:gd name="connsiteY4" fmla="*/ 864984 h 864983"/>
                <a:gd name="connsiteX5" fmla="*/ 0 w 1525852"/>
                <a:gd name="connsiteY5" fmla="*/ 864984 h 864983"/>
                <a:gd name="connsiteX6" fmla="*/ 0 w 1525852"/>
                <a:gd name="connsiteY6" fmla="*/ 0 h 864983"/>
                <a:gd name="connsiteX7" fmla="*/ 50862 w 1525852"/>
                <a:gd name="connsiteY7" fmla="*/ 0 h 86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5852" h="864983">
                  <a:moveTo>
                    <a:pt x="1474991" y="0"/>
                  </a:moveTo>
                  <a:cubicBezTo>
                    <a:pt x="1503081" y="0"/>
                    <a:pt x="1525853" y="0"/>
                    <a:pt x="1525853" y="0"/>
                  </a:cubicBezTo>
                  <a:lnTo>
                    <a:pt x="1525853" y="864984"/>
                  </a:lnTo>
                  <a:cubicBezTo>
                    <a:pt x="1525853" y="864984"/>
                    <a:pt x="1503081" y="864984"/>
                    <a:pt x="1474991" y="864984"/>
                  </a:cubicBezTo>
                  <a:lnTo>
                    <a:pt x="50862" y="864984"/>
                  </a:lnTo>
                  <a:cubicBezTo>
                    <a:pt x="22771" y="864984"/>
                    <a:pt x="0" y="864984"/>
                    <a:pt x="0" y="864984"/>
                  </a:cubicBezTo>
                  <a:lnTo>
                    <a:pt x="0" y="0"/>
                  </a:lnTo>
                  <a:cubicBezTo>
                    <a:pt x="0" y="0"/>
                    <a:pt x="22771" y="0"/>
                    <a:pt x="50862" y="0"/>
                  </a:cubicBezTo>
                  <a:close/>
                </a:path>
              </a:pathLst>
            </a:custGeom>
            <a:solidFill>
              <a:srgbClr val="FFFFFF"/>
            </a:solidFill>
            <a:ln w="16941" cap="flat">
              <a:solidFill>
                <a:srgbClr val="0284C7"/>
              </a:solidFill>
              <a:prstDash val="solid"/>
              <a:miter/>
            </a:ln>
          </p:spPr>
          <p:txBody>
            <a:bodyPr rtlCol="0" anchor="ctr"/>
            <a:lstStyle/>
            <a:p>
              <a:endParaRPr lang="en-IN"/>
            </a:p>
          </p:txBody>
        </p:sp>
        <p:sp>
          <p:nvSpPr>
            <p:cNvPr id="139" name="TextBox 138">
              <a:extLst>
                <a:ext uri="{FF2B5EF4-FFF2-40B4-BE49-F238E27FC236}">
                  <a16:creationId xmlns:a16="http://schemas.microsoft.com/office/drawing/2014/main" id="{FADD4227-D613-3755-04BE-8BBBB6952769}"/>
                </a:ext>
              </a:extLst>
            </p:cNvPr>
            <p:cNvSpPr txBox="1"/>
            <p:nvPr/>
          </p:nvSpPr>
          <p:spPr>
            <a:xfrm>
              <a:off x="6352997" y="4104581"/>
              <a:ext cx="1064665" cy="180641"/>
            </a:xfrm>
            <a:prstGeom prst="rect">
              <a:avLst/>
            </a:prstGeom>
            <a:noFill/>
          </p:spPr>
          <p:txBody>
            <a:bodyPr wrap="none" rtlCol="0">
              <a:spAutoFit/>
            </a:bodyPr>
            <a:lstStyle/>
            <a:p>
              <a:pPr algn="l"/>
              <a:r>
                <a:rPr lang="en-IN" sz="900" b="1" spc="0" baseline="0">
                  <a:ln/>
                  <a:solidFill>
                    <a:srgbClr val="0C4A6E"/>
                  </a:solidFill>
                  <a:latin typeface="Arial"/>
                  <a:cs typeface="Arial"/>
                  <a:sym typeface="Arial"/>
                  <a:rtl val="0"/>
                </a:rPr>
                <a:t>Interference Mgmt</a:t>
              </a:r>
            </a:p>
          </p:txBody>
        </p:sp>
        <p:sp>
          <p:nvSpPr>
            <p:cNvPr id="140" name="Freeform: Shape 139">
              <a:extLst>
                <a:ext uri="{FF2B5EF4-FFF2-40B4-BE49-F238E27FC236}">
                  <a16:creationId xmlns:a16="http://schemas.microsoft.com/office/drawing/2014/main" id="{E77F1D87-DC05-C26E-0299-954EDEEDB8B0}"/>
                </a:ext>
              </a:extLst>
            </p:cNvPr>
            <p:cNvSpPr/>
            <p:nvPr/>
          </p:nvSpPr>
          <p:spPr>
            <a:xfrm>
              <a:off x="6266511" y="4302427"/>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41" name="TextBox 140">
              <a:extLst>
                <a:ext uri="{FF2B5EF4-FFF2-40B4-BE49-F238E27FC236}">
                  <a16:creationId xmlns:a16="http://schemas.microsoft.com/office/drawing/2014/main" id="{41C1B4B1-C93B-8B65-1B0A-0680B5FD3379}"/>
                </a:ext>
              </a:extLst>
            </p:cNvPr>
            <p:cNvSpPr txBox="1"/>
            <p:nvPr/>
          </p:nvSpPr>
          <p:spPr>
            <a:xfrm>
              <a:off x="6285272" y="4255726"/>
              <a:ext cx="1149799"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Spatial interference rejection</a:t>
              </a:r>
            </a:p>
          </p:txBody>
        </p:sp>
        <p:sp>
          <p:nvSpPr>
            <p:cNvPr id="142" name="Freeform: Shape 141">
              <a:extLst>
                <a:ext uri="{FF2B5EF4-FFF2-40B4-BE49-F238E27FC236}">
                  <a16:creationId xmlns:a16="http://schemas.microsoft.com/office/drawing/2014/main" id="{947C3FD3-60AB-32C4-6B45-84AA2CD78283}"/>
                </a:ext>
              </a:extLst>
            </p:cNvPr>
            <p:cNvSpPr/>
            <p:nvPr/>
          </p:nvSpPr>
          <p:spPr>
            <a:xfrm>
              <a:off x="6266511" y="4402233"/>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43" name="TextBox 142">
              <a:extLst>
                <a:ext uri="{FF2B5EF4-FFF2-40B4-BE49-F238E27FC236}">
                  <a16:creationId xmlns:a16="http://schemas.microsoft.com/office/drawing/2014/main" id="{E6D1E445-6825-CF92-4637-F5AF5A679E0B}"/>
                </a:ext>
              </a:extLst>
            </p:cNvPr>
            <p:cNvSpPr txBox="1"/>
            <p:nvPr/>
          </p:nvSpPr>
          <p:spPr>
            <a:xfrm>
              <a:off x="6285272" y="4355532"/>
              <a:ext cx="950425"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Zero-forcing precoding</a:t>
              </a:r>
            </a:p>
          </p:txBody>
        </p:sp>
        <p:sp>
          <p:nvSpPr>
            <p:cNvPr id="144" name="Freeform: Shape 143">
              <a:extLst>
                <a:ext uri="{FF2B5EF4-FFF2-40B4-BE49-F238E27FC236}">
                  <a16:creationId xmlns:a16="http://schemas.microsoft.com/office/drawing/2014/main" id="{08A41EBC-B3BA-2929-B982-4FF955CD3E67}"/>
                </a:ext>
              </a:extLst>
            </p:cNvPr>
            <p:cNvSpPr/>
            <p:nvPr/>
          </p:nvSpPr>
          <p:spPr>
            <a:xfrm>
              <a:off x="6266511" y="4502038"/>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45" name="TextBox 144">
              <a:extLst>
                <a:ext uri="{FF2B5EF4-FFF2-40B4-BE49-F238E27FC236}">
                  <a16:creationId xmlns:a16="http://schemas.microsoft.com/office/drawing/2014/main" id="{01659AAF-E442-F84A-58CA-AFCA12E7202B}"/>
                </a:ext>
              </a:extLst>
            </p:cNvPr>
            <p:cNvSpPr txBox="1"/>
            <p:nvPr/>
          </p:nvSpPr>
          <p:spPr>
            <a:xfrm>
              <a:off x="6285272" y="4455337"/>
              <a:ext cx="912279"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Inter-cell coordination</a:t>
              </a:r>
            </a:p>
          </p:txBody>
        </p:sp>
        <p:sp>
          <p:nvSpPr>
            <p:cNvPr id="146" name="Freeform: Shape 145">
              <a:extLst>
                <a:ext uri="{FF2B5EF4-FFF2-40B4-BE49-F238E27FC236}">
                  <a16:creationId xmlns:a16="http://schemas.microsoft.com/office/drawing/2014/main" id="{1BC437DD-311A-37A3-258F-63570304445A}"/>
                </a:ext>
              </a:extLst>
            </p:cNvPr>
            <p:cNvSpPr/>
            <p:nvPr/>
          </p:nvSpPr>
          <p:spPr>
            <a:xfrm>
              <a:off x="6266511" y="4601844"/>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47" name="TextBox 146">
              <a:extLst>
                <a:ext uri="{FF2B5EF4-FFF2-40B4-BE49-F238E27FC236}">
                  <a16:creationId xmlns:a16="http://schemas.microsoft.com/office/drawing/2014/main" id="{8809C2F9-5648-28E9-C1DE-91D8FCCF20D9}"/>
                </a:ext>
              </a:extLst>
            </p:cNvPr>
            <p:cNvSpPr txBox="1"/>
            <p:nvPr/>
          </p:nvSpPr>
          <p:spPr>
            <a:xfrm>
              <a:off x="6285272" y="4555143"/>
              <a:ext cx="808941"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ZP CSI-RS muting</a:t>
              </a:r>
            </a:p>
          </p:txBody>
        </p:sp>
        <p:sp>
          <p:nvSpPr>
            <p:cNvPr id="148" name="Freeform: Shape 147">
              <a:extLst>
                <a:ext uri="{FF2B5EF4-FFF2-40B4-BE49-F238E27FC236}">
                  <a16:creationId xmlns:a16="http://schemas.microsoft.com/office/drawing/2014/main" id="{C0BD1EA2-8C1C-6614-B624-32D553398E81}"/>
                </a:ext>
              </a:extLst>
            </p:cNvPr>
            <p:cNvSpPr/>
            <p:nvPr/>
          </p:nvSpPr>
          <p:spPr>
            <a:xfrm>
              <a:off x="6266511" y="4701650"/>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49" name="TextBox 148">
              <a:extLst>
                <a:ext uri="{FF2B5EF4-FFF2-40B4-BE49-F238E27FC236}">
                  <a16:creationId xmlns:a16="http://schemas.microsoft.com/office/drawing/2014/main" id="{9A5944D2-4A09-DCC0-EE24-045AE0DE43E4}"/>
                </a:ext>
              </a:extLst>
            </p:cNvPr>
            <p:cNvSpPr txBox="1"/>
            <p:nvPr/>
          </p:nvSpPr>
          <p:spPr>
            <a:xfrm>
              <a:off x="6285272" y="4654949"/>
              <a:ext cx="844480"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Co-channel sharing</a:t>
              </a:r>
            </a:p>
          </p:txBody>
        </p:sp>
        <p:sp>
          <p:nvSpPr>
            <p:cNvPr id="150" name="Freeform: Shape 149">
              <a:extLst>
                <a:ext uri="{FF2B5EF4-FFF2-40B4-BE49-F238E27FC236}">
                  <a16:creationId xmlns:a16="http://schemas.microsoft.com/office/drawing/2014/main" id="{3775EBBE-B4AB-3F85-943C-8562ADE9672B}"/>
                </a:ext>
              </a:extLst>
            </p:cNvPr>
            <p:cNvSpPr/>
            <p:nvPr/>
          </p:nvSpPr>
          <p:spPr>
            <a:xfrm>
              <a:off x="6266511" y="4801456"/>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51" name="TextBox 150">
              <a:extLst>
                <a:ext uri="{FF2B5EF4-FFF2-40B4-BE49-F238E27FC236}">
                  <a16:creationId xmlns:a16="http://schemas.microsoft.com/office/drawing/2014/main" id="{FA2155D8-EE45-AEA5-A95A-5FF9A705FF63}"/>
                </a:ext>
              </a:extLst>
            </p:cNvPr>
            <p:cNvSpPr txBox="1"/>
            <p:nvPr/>
          </p:nvSpPr>
          <p:spPr>
            <a:xfrm>
              <a:off x="6285272" y="4754755"/>
              <a:ext cx="975831"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Multi-user orthogonality</a:t>
              </a:r>
            </a:p>
          </p:txBody>
        </p:sp>
        <p:sp>
          <p:nvSpPr>
            <p:cNvPr id="152" name="Freeform: Shape 151">
              <a:extLst>
                <a:ext uri="{FF2B5EF4-FFF2-40B4-BE49-F238E27FC236}">
                  <a16:creationId xmlns:a16="http://schemas.microsoft.com/office/drawing/2014/main" id="{6BCCF867-6CBB-9A3C-8112-925B7D64E2E4}"/>
                </a:ext>
              </a:extLst>
            </p:cNvPr>
            <p:cNvSpPr/>
            <p:nvPr/>
          </p:nvSpPr>
          <p:spPr>
            <a:xfrm>
              <a:off x="7902565" y="4089508"/>
              <a:ext cx="1525852" cy="864983"/>
            </a:xfrm>
            <a:custGeom>
              <a:avLst/>
              <a:gdLst>
                <a:gd name="connsiteX0" fmla="*/ 1474991 w 1525852"/>
                <a:gd name="connsiteY0" fmla="*/ 0 h 864983"/>
                <a:gd name="connsiteX1" fmla="*/ 1525853 w 1525852"/>
                <a:gd name="connsiteY1" fmla="*/ 0 h 864983"/>
                <a:gd name="connsiteX2" fmla="*/ 1525853 w 1525852"/>
                <a:gd name="connsiteY2" fmla="*/ 864984 h 864983"/>
                <a:gd name="connsiteX3" fmla="*/ 1474991 w 1525852"/>
                <a:gd name="connsiteY3" fmla="*/ 864984 h 864983"/>
                <a:gd name="connsiteX4" fmla="*/ 50862 w 1525852"/>
                <a:gd name="connsiteY4" fmla="*/ 864984 h 864983"/>
                <a:gd name="connsiteX5" fmla="*/ 0 w 1525852"/>
                <a:gd name="connsiteY5" fmla="*/ 864984 h 864983"/>
                <a:gd name="connsiteX6" fmla="*/ 0 w 1525852"/>
                <a:gd name="connsiteY6" fmla="*/ 0 h 864983"/>
                <a:gd name="connsiteX7" fmla="*/ 50862 w 1525852"/>
                <a:gd name="connsiteY7" fmla="*/ 0 h 86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5852" h="864983">
                  <a:moveTo>
                    <a:pt x="1474991" y="0"/>
                  </a:moveTo>
                  <a:cubicBezTo>
                    <a:pt x="1503081" y="0"/>
                    <a:pt x="1525853" y="0"/>
                    <a:pt x="1525853" y="0"/>
                  </a:cubicBezTo>
                  <a:lnTo>
                    <a:pt x="1525853" y="864984"/>
                  </a:lnTo>
                  <a:cubicBezTo>
                    <a:pt x="1525853" y="864984"/>
                    <a:pt x="1503081" y="864984"/>
                    <a:pt x="1474991" y="864984"/>
                  </a:cubicBezTo>
                  <a:lnTo>
                    <a:pt x="50862" y="864984"/>
                  </a:lnTo>
                  <a:cubicBezTo>
                    <a:pt x="22771" y="864984"/>
                    <a:pt x="0" y="864984"/>
                    <a:pt x="0" y="864984"/>
                  </a:cubicBezTo>
                  <a:lnTo>
                    <a:pt x="0" y="0"/>
                  </a:lnTo>
                  <a:cubicBezTo>
                    <a:pt x="0" y="0"/>
                    <a:pt x="22771" y="0"/>
                    <a:pt x="50862" y="0"/>
                  </a:cubicBezTo>
                  <a:close/>
                </a:path>
              </a:pathLst>
            </a:custGeom>
            <a:solidFill>
              <a:srgbClr val="FFFFFF"/>
            </a:solidFill>
            <a:ln w="16941" cap="flat">
              <a:solidFill>
                <a:srgbClr val="0284C7"/>
              </a:solidFill>
              <a:prstDash val="solid"/>
              <a:miter/>
            </a:ln>
          </p:spPr>
          <p:txBody>
            <a:bodyPr rtlCol="0" anchor="ctr"/>
            <a:lstStyle/>
            <a:p>
              <a:endParaRPr lang="en-IN"/>
            </a:p>
          </p:txBody>
        </p:sp>
        <p:sp>
          <p:nvSpPr>
            <p:cNvPr id="153" name="TextBox 152">
              <a:extLst>
                <a:ext uri="{FF2B5EF4-FFF2-40B4-BE49-F238E27FC236}">
                  <a16:creationId xmlns:a16="http://schemas.microsoft.com/office/drawing/2014/main" id="{AACED61B-EDE2-1F9A-1DF0-79A6E9A7DD4E}"/>
                </a:ext>
              </a:extLst>
            </p:cNvPr>
            <p:cNvSpPr txBox="1"/>
            <p:nvPr/>
          </p:nvSpPr>
          <p:spPr>
            <a:xfrm>
              <a:off x="8107628" y="4104581"/>
              <a:ext cx="1115726" cy="180641"/>
            </a:xfrm>
            <a:prstGeom prst="rect">
              <a:avLst/>
            </a:prstGeom>
            <a:noFill/>
          </p:spPr>
          <p:txBody>
            <a:bodyPr wrap="none" rtlCol="0">
              <a:spAutoFit/>
            </a:bodyPr>
            <a:lstStyle/>
            <a:p>
              <a:pPr algn="l"/>
              <a:r>
                <a:rPr lang="en-IN" sz="900" b="1" spc="0" baseline="0">
                  <a:ln/>
                  <a:solidFill>
                    <a:srgbClr val="0C4A6E"/>
                  </a:solidFill>
                  <a:latin typeface="Arial"/>
                  <a:cs typeface="Arial"/>
                  <a:sym typeface="Arial"/>
                  <a:rtl val="0"/>
                </a:rPr>
                <a:t>Performance Gains</a:t>
              </a:r>
            </a:p>
          </p:txBody>
        </p:sp>
        <p:sp>
          <p:nvSpPr>
            <p:cNvPr id="154" name="Freeform: Shape 153">
              <a:extLst>
                <a:ext uri="{FF2B5EF4-FFF2-40B4-BE49-F238E27FC236}">
                  <a16:creationId xmlns:a16="http://schemas.microsoft.com/office/drawing/2014/main" id="{9009E9CD-8C9C-1990-8476-70E8207979BB}"/>
                </a:ext>
              </a:extLst>
            </p:cNvPr>
            <p:cNvSpPr/>
            <p:nvPr/>
          </p:nvSpPr>
          <p:spPr>
            <a:xfrm>
              <a:off x="8046673" y="4302427"/>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55" name="TextBox 154">
              <a:extLst>
                <a:ext uri="{FF2B5EF4-FFF2-40B4-BE49-F238E27FC236}">
                  <a16:creationId xmlns:a16="http://schemas.microsoft.com/office/drawing/2014/main" id="{C29158D5-E58D-8D18-F81D-1AF85DE32AC2}"/>
                </a:ext>
              </a:extLst>
            </p:cNvPr>
            <p:cNvSpPr txBox="1"/>
            <p:nvPr/>
          </p:nvSpPr>
          <p:spPr>
            <a:xfrm>
              <a:off x="8065433" y="4255726"/>
              <a:ext cx="916526"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10x capacity increase</a:t>
              </a:r>
            </a:p>
          </p:txBody>
        </p:sp>
        <p:sp>
          <p:nvSpPr>
            <p:cNvPr id="156" name="Freeform: Shape 155">
              <a:extLst>
                <a:ext uri="{FF2B5EF4-FFF2-40B4-BE49-F238E27FC236}">
                  <a16:creationId xmlns:a16="http://schemas.microsoft.com/office/drawing/2014/main" id="{87CABC79-3B93-4403-5494-591F5AEAC249}"/>
                </a:ext>
              </a:extLst>
            </p:cNvPr>
            <p:cNvSpPr/>
            <p:nvPr/>
          </p:nvSpPr>
          <p:spPr>
            <a:xfrm>
              <a:off x="8046673" y="4402233"/>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57" name="TextBox 156">
              <a:extLst>
                <a:ext uri="{FF2B5EF4-FFF2-40B4-BE49-F238E27FC236}">
                  <a16:creationId xmlns:a16="http://schemas.microsoft.com/office/drawing/2014/main" id="{731746BE-7EDC-7A43-083E-DF92697D5191}"/>
                </a:ext>
              </a:extLst>
            </p:cNvPr>
            <p:cNvSpPr txBox="1"/>
            <p:nvPr/>
          </p:nvSpPr>
          <p:spPr>
            <a:xfrm>
              <a:off x="8065433" y="4355532"/>
              <a:ext cx="927888"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Energy efficiency gain</a:t>
              </a:r>
            </a:p>
          </p:txBody>
        </p:sp>
        <p:sp>
          <p:nvSpPr>
            <p:cNvPr id="158" name="Freeform: Shape 157">
              <a:extLst>
                <a:ext uri="{FF2B5EF4-FFF2-40B4-BE49-F238E27FC236}">
                  <a16:creationId xmlns:a16="http://schemas.microsoft.com/office/drawing/2014/main" id="{8CDD20EE-F96D-B1DD-5EB2-0CC179B46ED0}"/>
                </a:ext>
              </a:extLst>
            </p:cNvPr>
            <p:cNvSpPr/>
            <p:nvPr/>
          </p:nvSpPr>
          <p:spPr>
            <a:xfrm>
              <a:off x="8046673" y="4502038"/>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59" name="TextBox 158">
              <a:extLst>
                <a:ext uri="{FF2B5EF4-FFF2-40B4-BE49-F238E27FC236}">
                  <a16:creationId xmlns:a16="http://schemas.microsoft.com/office/drawing/2014/main" id="{9B181EB2-4935-A76D-4C06-04CD45BC45DE}"/>
                </a:ext>
              </a:extLst>
            </p:cNvPr>
            <p:cNvSpPr txBox="1"/>
            <p:nvPr/>
          </p:nvSpPr>
          <p:spPr>
            <a:xfrm>
              <a:off x="8065433" y="4455337"/>
              <a:ext cx="997214"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Coverage enhancement</a:t>
              </a:r>
            </a:p>
          </p:txBody>
        </p:sp>
        <p:sp>
          <p:nvSpPr>
            <p:cNvPr id="160" name="Freeform: Shape 159">
              <a:extLst>
                <a:ext uri="{FF2B5EF4-FFF2-40B4-BE49-F238E27FC236}">
                  <a16:creationId xmlns:a16="http://schemas.microsoft.com/office/drawing/2014/main" id="{A56ED4B8-C9D8-F238-BFB6-F7CAF6953717}"/>
                </a:ext>
              </a:extLst>
            </p:cNvPr>
            <p:cNvSpPr/>
            <p:nvPr/>
          </p:nvSpPr>
          <p:spPr>
            <a:xfrm>
              <a:off x="8046673" y="4601844"/>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61" name="TextBox 160">
              <a:extLst>
                <a:ext uri="{FF2B5EF4-FFF2-40B4-BE49-F238E27FC236}">
                  <a16:creationId xmlns:a16="http://schemas.microsoft.com/office/drawing/2014/main" id="{EDB629EA-D0EE-7B15-FD09-DD2C6A650933}"/>
                </a:ext>
              </a:extLst>
            </p:cNvPr>
            <p:cNvSpPr txBox="1"/>
            <p:nvPr/>
          </p:nvSpPr>
          <p:spPr>
            <a:xfrm>
              <a:off x="8065433" y="4555143"/>
              <a:ext cx="785137"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Latency reduction</a:t>
              </a:r>
            </a:p>
          </p:txBody>
        </p:sp>
        <p:sp>
          <p:nvSpPr>
            <p:cNvPr id="162" name="Freeform: Shape 161">
              <a:extLst>
                <a:ext uri="{FF2B5EF4-FFF2-40B4-BE49-F238E27FC236}">
                  <a16:creationId xmlns:a16="http://schemas.microsoft.com/office/drawing/2014/main" id="{64499C61-EBF4-1C51-C6DC-3E10D921BCB5}"/>
                </a:ext>
              </a:extLst>
            </p:cNvPr>
            <p:cNvSpPr/>
            <p:nvPr/>
          </p:nvSpPr>
          <p:spPr>
            <a:xfrm>
              <a:off x="8046673" y="4701650"/>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63" name="TextBox 162">
              <a:extLst>
                <a:ext uri="{FF2B5EF4-FFF2-40B4-BE49-F238E27FC236}">
                  <a16:creationId xmlns:a16="http://schemas.microsoft.com/office/drawing/2014/main" id="{2879C65F-DF29-0EB1-8D35-EC6BD9B26BC1}"/>
                </a:ext>
              </a:extLst>
            </p:cNvPr>
            <p:cNvSpPr txBox="1"/>
            <p:nvPr/>
          </p:nvSpPr>
          <p:spPr>
            <a:xfrm>
              <a:off x="8065433" y="4654949"/>
              <a:ext cx="802049"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99.999% reliability</a:t>
              </a:r>
            </a:p>
          </p:txBody>
        </p:sp>
        <p:sp>
          <p:nvSpPr>
            <p:cNvPr id="164" name="Freeform: Shape 163">
              <a:extLst>
                <a:ext uri="{FF2B5EF4-FFF2-40B4-BE49-F238E27FC236}">
                  <a16:creationId xmlns:a16="http://schemas.microsoft.com/office/drawing/2014/main" id="{CD94E6E0-884A-81A9-4658-7D4E4DA1CD59}"/>
                </a:ext>
              </a:extLst>
            </p:cNvPr>
            <p:cNvSpPr/>
            <p:nvPr/>
          </p:nvSpPr>
          <p:spPr>
            <a:xfrm>
              <a:off x="8046673" y="4801456"/>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65" name="TextBox 164">
              <a:extLst>
                <a:ext uri="{FF2B5EF4-FFF2-40B4-BE49-F238E27FC236}">
                  <a16:creationId xmlns:a16="http://schemas.microsoft.com/office/drawing/2014/main" id="{98F4CD65-6DC7-21D6-D829-09AC03534284}"/>
                </a:ext>
              </a:extLst>
            </p:cNvPr>
            <p:cNvSpPr txBox="1"/>
            <p:nvPr/>
          </p:nvSpPr>
          <p:spPr>
            <a:xfrm>
              <a:off x="8065433" y="4754755"/>
              <a:ext cx="882477"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Massive connectivity</a:t>
              </a:r>
            </a:p>
          </p:txBody>
        </p:sp>
        <p:sp>
          <p:nvSpPr>
            <p:cNvPr id="166" name="Freeform: Shape 165">
              <a:extLst>
                <a:ext uri="{FF2B5EF4-FFF2-40B4-BE49-F238E27FC236}">
                  <a16:creationId xmlns:a16="http://schemas.microsoft.com/office/drawing/2014/main" id="{A4C3A878-AD73-9E60-41EB-255ABC20D61D}"/>
                </a:ext>
              </a:extLst>
            </p:cNvPr>
            <p:cNvSpPr/>
            <p:nvPr/>
          </p:nvSpPr>
          <p:spPr>
            <a:xfrm>
              <a:off x="9682726" y="4089508"/>
              <a:ext cx="1525852" cy="864983"/>
            </a:xfrm>
            <a:custGeom>
              <a:avLst/>
              <a:gdLst>
                <a:gd name="connsiteX0" fmla="*/ 1474991 w 1525852"/>
                <a:gd name="connsiteY0" fmla="*/ 0 h 864983"/>
                <a:gd name="connsiteX1" fmla="*/ 1525853 w 1525852"/>
                <a:gd name="connsiteY1" fmla="*/ 0 h 864983"/>
                <a:gd name="connsiteX2" fmla="*/ 1525853 w 1525852"/>
                <a:gd name="connsiteY2" fmla="*/ 864984 h 864983"/>
                <a:gd name="connsiteX3" fmla="*/ 1474991 w 1525852"/>
                <a:gd name="connsiteY3" fmla="*/ 864984 h 864983"/>
                <a:gd name="connsiteX4" fmla="*/ 50862 w 1525852"/>
                <a:gd name="connsiteY4" fmla="*/ 864984 h 864983"/>
                <a:gd name="connsiteX5" fmla="*/ 0 w 1525852"/>
                <a:gd name="connsiteY5" fmla="*/ 864984 h 864983"/>
                <a:gd name="connsiteX6" fmla="*/ 0 w 1525852"/>
                <a:gd name="connsiteY6" fmla="*/ 0 h 864983"/>
                <a:gd name="connsiteX7" fmla="*/ 50862 w 1525852"/>
                <a:gd name="connsiteY7" fmla="*/ 0 h 86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5852" h="864983">
                  <a:moveTo>
                    <a:pt x="1474991" y="0"/>
                  </a:moveTo>
                  <a:cubicBezTo>
                    <a:pt x="1503081" y="0"/>
                    <a:pt x="1525853" y="0"/>
                    <a:pt x="1525853" y="0"/>
                  </a:cubicBezTo>
                  <a:lnTo>
                    <a:pt x="1525853" y="864984"/>
                  </a:lnTo>
                  <a:cubicBezTo>
                    <a:pt x="1525853" y="864984"/>
                    <a:pt x="1503081" y="864984"/>
                    <a:pt x="1474991" y="864984"/>
                  </a:cubicBezTo>
                  <a:lnTo>
                    <a:pt x="50862" y="864984"/>
                  </a:lnTo>
                  <a:cubicBezTo>
                    <a:pt x="22771" y="864984"/>
                    <a:pt x="0" y="864984"/>
                    <a:pt x="0" y="864984"/>
                  </a:cubicBezTo>
                  <a:lnTo>
                    <a:pt x="0" y="0"/>
                  </a:lnTo>
                  <a:cubicBezTo>
                    <a:pt x="0" y="0"/>
                    <a:pt x="22771" y="0"/>
                    <a:pt x="50862" y="0"/>
                  </a:cubicBezTo>
                  <a:close/>
                </a:path>
              </a:pathLst>
            </a:custGeom>
            <a:solidFill>
              <a:srgbClr val="FFFFFF"/>
            </a:solidFill>
            <a:ln w="16941" cap="flat">
              <a:solidFill>
                <a:srgbClr val="0284C7"/>
              </a:solidFill>
              <a:prstDash val="solid"/>
              <a:miter/>
            </a:ln>
          </p:spPr>
          <p:txBody>
            <a:bodyPr rtlCol="0" anchor="ctr"/>
            <a:lstStyle/>
            <a:p>
              <a:endParaRPr lang="en-IN"/>
            </a:p>
          </p:txBody>
        </p:sp>
        <p:sp>
          <p:nvSpPr>
            <p:cNvPr id="167" name="TextBox 166">
              <a:extLst>
                <a:ext uri="{FF2B5EF4-FFF2-40B4-BE49-F238E27FC236}">
                  <a16:creationId xmlns:a16="http://schemas.microsoft.com/office/drawing/2014/main" id="{00E9E661-78D0-D75C-6920-AEFBE4B2D28C}"/>
                </a:ext>
              </a:extLst>
            </p:cNvPr>
            <p:cNvSpPr txBox="1"/>
            <p:nvPr/>
          </p:nvSpPr>
          <p:spPr>
            <a:xfrm>
              <a:off x="9978362" y="4104581"/>
              <a:ext cx="934581" cy="180641"/>
            </a:xfrm>
            <a:prstGeom prst="rect">
              <a:avLst/>
            </a:prstGeom>
            <a:noFill/>
          </p:spPr>
          <p:txBody>
            <a:bodyPr wrap="none" rtlCol="0">
              <a:spAutoFit/>
            </a:bodyPr>
            <a:lstStyle/>
            <a:p>
              <a:pPr algn="l"/>
              <a:r>
                <a:rPr lang="en-IN" sz="900" b="1" spc="0" baseline="0">
                  <a:ln/>
                  <a:solidFill>
                    <a:srgbClr val="0C4A6E"/>
                  </a:solidFill>
                  <a:latin typeface="Arial"/>
                  <a:cs typeface="Arial"/>
                  <a:sym typeface="Arial"/>
                  <a:rtl val="0"/>
                </a:rPr>
                <a:t>Implementation</a:t>
              </a:r>
            </a:p>
          </p:txBody>
        </p:sp>
        <p:sp>
          <p:nvSpPr>
            <p:cNvPr id="168" name="Freeform: Shape 167">
              <a:extLst>
                <a:ext uri="{FF2B5EF4-FFF2-40B4-BE49-F238E27FC236}">
                  <a16:creationId xmlns:a16="http://schemas.microsoft.com/office/drawing/2014/main" id="{9DB0CB21-C46B-65E1-6B18-9492C68447DC}"/>
                </a:ext>
              </a:extLst>
            </p:cNvPr>
            <p:cNvSpPr/>
            <p:nvPr/>
          </p:nvSpPr>
          <p:spPr>
            <a:xfrm>
              <a:off x="9826835" y="4302427"/>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69" name="TextBox 168">
              <a:extLst>
                <a:ext uri="{FF2B5EF4-FFF2-40B4-BE49-F238E27FC236}">
                  <a16:creationId xmlns:a16="http://schemas.microsoft.com/office/drawing/2014/main" id="{DF5118DD-F368-50A2-63C0-66A4C2D0D103}"/>
                </a:ext>
              </a:extLst>
            </p:cNvPr>
            <p:cNvSpPr txBox="1"/>
            <p:nvPr/>
          </p:nvSpPr>
          <p:spPr>
            <a:xfrm>
              <a:off x="9845595" y="4255726"/>
              <a:ext cx="988572"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Active antenna systems</a:t>
              </a:r>
            </a:p>
          </p:txBody>
        </p:sp>
        <p:sp>
          <p:nvSpPr>
            <p:cNvPr id="170" name="Freeform: Shape 169">
              <a:extLst>
                <a:ext uri="{FF2B5EF4-FFF2-40B4-BE49-F238E27FC236}">
                  <a16:creationId xmlns:a16="http://schemas.microsoft.com/office/drawing/2014/main" id="{C126CE19-C148-22D3-D211-711FFFFF89E8}"/>
                </a:ext>
              </a:extLst>
            </p:cNvPr>
            <p:cNvSpPr/>
            <p:nvPr/>
          </p:nvSpPr>
          <p:spPr>
            <a:xfrm>
              <a:off x="9826835" y="4402233"/>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71" name="TextBox 170">
              <a:extLst>
                <a:ext uri="{FF2B5EF4-FFF2-40B4-BE49-F238E27FC236}">
                  <a16:creationId xmlns:a16="http://schemas.microsoft.com/office/drawing/2014/main" id="{83931216-4A58-5F72-EC97-8D41D71CDFDA}"/>
                </a:ext>
              </a:extLst>
            </p:cNvPr>
            <p:cNvSpPr txBox="1"/>
            <p:nvPr/>
          </p:nvSpPr>
          <p:spPr>
            <a:xfrm>
              <a:off x="9845595" y="4355532"/>
              <a:ext cx="1141380"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Digital baseband processing</a:t>
              </a:r>
            </a:p>
          </p:txBody>
        </p:sp>
        <p:sp>
          <p:nvSpPr>
            <p:cNvPr id="172" name="Freeform: Shape 171">
              <a:extLst>
                <a:ext uri="{FF2B5EF4-FFF2-40B4-BE49-F238E27FC236}">
                  <a16:creationId xmlns:a16="http://schemas.microsoft.com/office/drawing/2014/main" id="{D49D3DBE-B0E2-C6BA-601D-FA5AAF8D941F}"/>
                </a:ext>
              </a:extLst>
            </p:cNvPr>
            <p:cNvSpPr/>
            <p:nvPr/>
          </p:nvSpPr>
          <p:spPr>
            <a:xfrm>
              <a:off x="9826835" y="4502038"/>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73" name="TextBox 172">
              <a:extLst>
                <a:ext uri="{FF2B5EF4-FFF2-40B4-BE49-F238E27FC236}">
                  <a16:creationId xmlns:a16="http://schemas.microsoft.com/office/drawing/2014/main" id="{6A8CD1D9-7D5B-48AE-EC34-A933C6E93676}"/>
                </a:ext>
              </a:extLst>
            </p:cNvPr>
            <p:cNvSpPr txBox="1"/>
            <p:nvPr/>
          </p:nvSpPr>
          <p:spPr>
            <a:xfrm>
              <a:off x="9845595" y="4455337"/>
              <a:ext cx="886873"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Real-time adaptation</a:t>
              </a:r>
            </a:p>
          </p:txBody>
        </p:sp>
        <p:sp>
          <p:nvSpPr>
            <p:cNvPr id="174" name="Freeform: Shape 173">
              <a:extLst>
                <a:ext uri="{FF2B5EF4-FFF2-40B4-BE49-F238E27FC236}">
                  <a16:creationId xmlns:a16="http://schemas.microsoft.com/office/drawing/2014/main" id="{CAA04EDD-2B29-77E5-DBC3-283DDDC8EF9D}"/>
                </a:ext>
              </a:extLst>
            </p:cNvPr>
            <p:cNvSpPr/>
            <p:nvPr/>
          </p:nvSpPr>
          <p:spPr>
            <a:xfrm>
              <a:off x="9826835" y="4601844"/>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75" name="TextBox 174">
              <a:extLst>
                <a:ext uri="{FF2B5EF4-FFF2-40B4-BE49-F238E27FC236}">
                  <a16:creationId xmlns:a16="http://schemas.microsoft.com/office/drawing/2014/main" id="{F52B32E3-521F-B149-DB38-64AF56995EC3}"/>
                </a:ext>
              </a:extLst>
            </p:cNvPr>
            <p:cNvSpPr txBox="1"/>
            <p:nvPr/>
          </p:nvSpPr>
          <p:spPr>
            <a:xfrm>
              <a:off x="9845595" y="4555143"/>
              <a:ext cx="912353"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Machine learning opt.</a:t>
              </a:r>
            </a:p>
          </p:txBody>
        </p:sp>
        <p:sp>
          <p:nvSpPr>
            <p:cNvPr id="176" name="Freeform: Shape 175">
              <a:extLst>
                <a:ext uri="{FF2B5EF4-FFF2-40B4-BE49-F238E27FC236}">
                  <a16:creationId xmlns:a16="http://schemas.microsoft.com/office/drawing/2014/main" id="{B48FD1EF-9DB1-D0CF-CD04-F5C327FCA462}"/>
                </a:ext>
              </a:extLst>
            </p:cNvPr>
            <p:cNvSpPr/>
            <p:nvPr/>
          </p:nvSpPr>
          <p:spPr>
            <a:xfrm>
              <a:off x="9826835" y="4701650"/>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77" name="TextBox 176">
              <a:extLst>
                <a:ext uri="{FF2B5EF4-FFF2-40B4-BE49-F238E27FC236}">
                  <a16:creationId xmlns:a16="http://schemas.microsoft.com/office/drawing/2014/main" id="{8C42CECD-A32F-9533-BA29-2A3D9D26CCBB}"/>
                </a:ext>
              </a:extLst>
            </p:cNvPr>
            <p:cNvSpPr txBox="1"/>
            <p:nvPr/>
          </p:nvSpPr>
          <p:spPr>
            <a:xfrm>
              <a:off x="9845595" y="4654949"/>
              <a:ext cx="951617"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Sub-6GHz &amp; mmWave</a:t>
              </a:r>
            </a:p>
          </p:txBody>
        </p:sp>
        <p:sp>
          <p:nvSpPr>
            <p:cNvPr id="178" name="Freeform: Shape 177">
              <a:extLst>
                <a:ext uri="{FF2B5EF4-FFF2-40B4-BE49-F238E27FC236}">
                  <a16:creationId xmlns:a16="http://schemas.microsoft.com/office/drawing/2014/main" id="{2FAAC095-FC4C-C4E1-630A-242CAF7E82D6}"/>
                </a:ext>
              </a:extLst>
            </p:cNvPr>
            <p:cNvSpPr/>
            <p:nvPr/>
          </p:nvSpPr>
          <p:spPr>
            <a:xfrm>
              <a:off x="9826835" y="4801456"/>
              <a:ext cx="50861" cy="39922"/>
            </a:xfrm>
            <a:custGeom>
              <a:avLst/>
              <a:gdLst>
                <a:gd name="connsiteX0" fmla="*/ 50862 w 50861"/>
                <a:gd name="connsiteY0" fmla="*/ 19961 h 39922"/>
                <a:gd name="connsiteX1" fmla="*/ 25431 w 50861"/>
                <a:gd name="connsiteY1" fmla="*/ 39922 h 39922"/>
                <a:gd name="connsiteX2" fmla="*/ 0 w 50861"/>
                <a:gd name="connsiteY2" fmla="*/ 19961 h 39922"/>
                <a:gd name="connsiteX3" fmla="*/ 25431 w 50861"/>
                <a:gd name="connsiteY3" fmla="*/ 0 h 39922"/>
                <a:gd name="connsiteX4" fmla="*/ 50862 w 50861"/>
                <a:gd name="connsiteY4" fmla="*/ 19961 h 39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1" h="39922">
                  <a:moveTo>
                    <a:pt x="50862" y="19961"/>
                  </a:moveTo>
                  <a:cubicBezTo>
                    <a:pt x="50862" y="30985"/>
                    <a:pt x="39476" y="39922"/>
                    <a:pt x="25431" y="39922"/>
                  </a:cubicBezTo>
                  <a:cubicBezTo>
                    <a:pt x="11386" y="39922"/>
                    <a:pt x="0" y="30985"/>
                    <a:pt x="0" y="19961"/>
                  </a:cubicBezTo>
                  <a:cubicBezTo>
                    <a:pt x="0" y="8937"/>
                    <a:pt x="11386" y="0"/>
                    <a:pt x="25431" y="0"/>
                  </a:cubicBezTo>
                  <a:cubicBezTo>
                    <a:pt x="39476" y="0"/>
                    <a:pt x="50862" y="8937"/>
                    <a:pt x="50862" y="19961"/>
                  </a:cubicBezTo>
                  <a:close/>
                </a:path>
              </a:pathLst>
            </a:custGeom>
            <a:solidFill>
              <a:srgbClr val="0284C7"/>
            </a:solidFill>
            <a:ln w="8470" cap="flat">
              <a:noFill/>
              <a:prstDash val="solid"/>
              <a:miter/>
            </a:ln>
          </p:spPr>
          <p:txBody>
            <a:bodyPr rtlCol="0" anchor="ctr"/>
            <a:lstStyle/>
            <a:p>
              <a:endParaRPr lang="en-IN"/>
            </a:p>
          </p:txBody>
        </p:sp>
        <p:sp>
          <p:nvSpPr>
            <p:cNvPr id="179" name="TextBox 178">
              <a:extLst>
                <a:ext uri="{FF2B5EF4-FFF2-40B4-BE49-F238E27FC236}">
                  <a16:creationId xmlns:a16="http://schemas.microsoft.com/office/drawing/2014/main" id="{D3048BCF-90A6-3890-4629-E5A7F713D6BD}"/>
                </a:ext>
              </a:extLst>
            </p:cNvPr>
            <p:cNvSpPr txBox="1"/>
            <p:nvPr/>
          </p:nvSpPr>
          <p:spPr>
            <a:xfrm>
              <a:off x="9845595" y="4754755"/>
              <a:ext cx="946178" cy="158341"/>
            </a:xfrm>
            <a:prstGeom prst="rect">
              <a:avLst/>
            </a:prstGeom>
            <a:noFill/>
          </p:spPr>
          <p:txBody>
            <a:bodyPr wrap="none" rtlCol="0">
              <a:spAutoFit/>
            </a:bodyPr>
            <a:lstStyle/>
            <a:p>
              <a:pPr algn="l"/>
              <a:r>
                <a:rPr lang="en-IN" sz="675" spc="0" baseline="0">
                  <a:ln/>
                  <a:solidFill>
                    <a:srgbClr val="374151"/>
                  </a:solidFill>
                  <a:latin typeface="Arial"/>
                  <a:cs typeface="Arial"/>
                  <a:sym typeface="Arial"/>
                  <a:rtl val="0"/>
                </a:rPr>
                <a:t>Cloud-RAN integration</a:t>
              </a:r>
            </a:p>
          </p:txBody>
        </p:sp>
      </p:grpSp>
      <p:sp>
        <p:nvSpPr>
          <p:cNvPr id="180" name="Freeform: Shape 179">
            <a:extLst>
              <a:ext uri="{FF2B5EF4-FFF2-40B4-BE49-F238E27FC236}">
                <a16:creationId xmlns:a16="http://schemas.microsoft.com/office/drawing/2014/main" id="{6EF8ECA7-7B45-AF45-264C-D4F0D4E90409}"/>
              </a:ext>
            </a:extLst>
          </p:cNvPr>
          <p:cNvSpPr/>
          <p:nvPr/>
        </p:nvSpPr>
        <p:spPr>
          <a:xfrm>
            <a:off x="3276136" y="2138787"/>
            <a:ext cx="635771" cy="199611"/>
          </a:xfrm>
          <a:custGeom>
            <a:avLst/>
            <a:gdLst>
              <a:gd name="connsiteX0" fmla="*/ 0 w 635771"/>
              <a:gd name="connsiteY0" fmla="*/ 0 h 199611"/>
              <a:gd name="connsiteX1" fmla="*/ 635772 w 635771"/>
              <a:gd name="connsiteY1" fmla="*/ 199612 h 199611"/>
            </a:gdLst>
            <a:ahLst/>
            <a:cxnLst>
              <a:cxn ang="0">
                <a:pos x="connsiteX0" y="connsiteY0"/>
              </a:cxn>
              <a:cxn ang="0">
                <a:pos x="connsiteX1" y="connsiteY1"/>
              </a:cxn>
            </a:cxnLst>
            <a:rect l="l" t="t" r="r" b="b"/>
            <a:pathLst>
              <a:path w="635771" h="199611">
                <a:moveTo>
                  <a:pt x="0" y="0"/>
                </a:moveTo>
                <a:cubicBezTo>
                  <a:pt x="141285" y="88714"/>
                  <a:pt x="353209" y="155251"/>
                  <a:pt x="635772" y="199612"/>
                </a:cubicBezTo>
              </a:path>
            </a:pathLst>
          </a:custGeom>
          <a:noFill/>
          <a:ln w="16941" cap="flat">
            <a:solidFill>
              <a:srgbClr val="1E40AF"/>
            </a:solid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93FE1D17-3580-F6A0-3B97-183E2626B540}"/>
              </a:ext>
            </a:extLst>
          </p:cNvPr>
          <p:cNvSpPr/>
          <p:nvPr/>
        </p:nvSpPr>
        <p:spPr>
          <a:xfrm>
            <a:off x="5607300" y="2138787"/>
            <a:ext cx="423847" cy="199611"/>
          </a:xfrm>
          <a:custGeom>
            <a:avLst/>
            <a:gdLst>
              <a:gd name="connsiteX0" fmla="*/ 423848 w 423847"/>
              <a:gd name="connsiteY0" fmla="*/ 0 h 199611"/>
              <a:gd name="connsiteX1" fmla="*/ 0 w 423847"/>
              <a:gd name="connsiteY1" fmla="*/ 199612 h 199611"/>
            </a:gdLst>
            <a:ahLst/>
            <a:cxnLst>
              <a:cxn ang="0">
                <a:pos x="connsiteX0" y="connsiteY0"/>
              </a:cxn>
              <a:cxn ang="0">
                <a:pos x="connsiteX1" y="connsiteY1"/>
              </a:cxn>
            </a:cxnLst>
            <a:rect l="l" t="t" r="r" b="b"/>
            <a:pathLst>
              <a:path w="423847" h="199611">
                <a:moveTo>
                  <a:pt x="423848" y="0"/>
                </a:moveTo>
                <a:cubicBezTo>
                  <a:pt x="310825" y="88714"/>
                  <a:pt x="169539" y="155251"/>
                  <a:pt x="0" y="199612"/>
                </a:cubicBezTo>
              </a:path>
            </a:pathLst>
          </a:custGeom>
          <a:noFill/>
          <a:ln w="16941" cap="flat">
            <a:solidFill>
              <a:srgbClr val="1E40AF"/>
            </a:solid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FB5D1D8E-4C0E-AFE4-AD09-89578E0E92E9}"/>
              </a:ext>
            </a:extLst>
          </p:cNvPr>
          <p:cNvSpPr/>
          <p:nvPr/>
        </p:nvSpPr>
        <p:spPr>
          <a:xfrm>
            <a:off x="8150388" y="2138787"/>
            <a:ext cx="847695" cy="199611"/>
          </a:xfrm>
          <a:custGeom>
            <a:avLst/>
            <a:gdLst>
              <a:gd name="connsiteX0" fmla="*/ 847696 w 847695"/>
              <a:gd name="connsiteY0" fmla="*/ 0 h 199611"/>
              <a:gd name="connsiteX1" fmla="*/ 0 w 847695"/>
              <a:gd name="connsiteY1" fmla="*/ 199612 h 199611"/>
            </a:gdLst>
            <a:ahLst/>
            <a:cxnLst>
              <a:cxn ang="0">
                <a:pos x="connsiteX0" y="connsiteY0"/>
              </a:cxn>
              <a:cxn ang="0">
                <a:pos x="connsiteX1" y="connsiteY1"/>
              </a:cxn>
            </a:cxnLst>
            <a:rect l="l" t="t" r="r" b="b"/>
            <a:pathLst>
              <a:path w="847695" h="199611">
                <a:moveTo>
                  <a:pt x="847696" y="0"/>
                </a:moveTo>
                <a:cubicBezTo>
                  <a:pt x="565159" y="88714"/>
                  <a:pt x="282563" y="155251"/>
                  <a:pt x="0" y="199612"/>
                </a:cubicBezTo>
              </a:path>
            </a:pathLst>
          </a:custGeom>
          <a:noFill/>
          <a:ln w="16941" cap="flat">
            <a:solidFill>
              <a:srgbClr val="1E40AF"/>
            </a:solid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29D3865A-8849-D75B-F340-7CE60452E5E2}"/>
              </a:ext>
            </a:extLst>
          </p:cNvPr>
          <p:cNvSpPr/>
          <p:nvPr/>
        </p:nvSpPr>
        <p:spPr>
          <a:xfrm>
            <a:off x="6031148" y="3536068"/>
            <a:ext cx="8476" cy="199611"/>
          </a:xfrm>
          <a:custGeom>
            <a:avLst/>
            <a:gdLst>
              <a:gd name="connsiteX0" fmla="*/ 0 w 8476"/>
              <a:gd name="connsiteY0" fmla="*/ 0 h 199611"/>
              <a:gd name="connsiteX1" fmla="*/ 0 w 8476"/>
              <a:gd name="connsiteY1" fmla="*/ 199612 h 199611"/>
            </a:gdLst>
            <a:ahLst/>
            <a:cxnLst>
              <a:cxn ang="0">
                <a:pos x="connsiteX0" y="connsiteY0"/>
              </a:cxn>
              <a:cxn ang="0">
                <a:pos x="connsiteX1" y="connsiteY1"/>
              </a:cxn>
            </a:cxnLst>
            <a:rect l="l" t="t" r="r" b="b"/>
            <a:pathLst>
              <a:path w="8476" h="199611">
                <a:moveTo>
                  <a:pt x="0" y="0"/>
                </a:moveTo>
                <a:lnTo>
                  <a:pt x="0" y="199612"/>
                </a:lnTo>
              </a:path>
            </a:pathLst>
          </a:custGeom>
          <a:noFill/>
          <a:ln w="33882" cap="flat">
            <a:solidFill>
              <a:srgbClr val="0284C7"/>
            </a:solid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DB4E0B12-90DD-A9C6-43A2-F86192517B50}"/>
              </a:ext>
            </a:extLst>
          </p:cNvPr>
          <p:cNvSpPr/>
          <p:nvPr/>
        </p:nvSpPr>
        <p:spPr>
          <a:xfrm>
            <a:off x="521125" y="5399110"/>
            <a:ext cx="11020047" cy="532297"/>
          </a:xfrm>
          <a:custGeom>
            <a:avLst/>
            <a:gdLst>
              <a:gd name="connsiteX0" fmla="*/ 10952232 w 11020047"/>
              <a:gd name="connsiteY0" fmla="*/ 0 h 532297"/>
              <a:gd name="connsiteX1" fmla="*/ 11020048 w 11020047"/>
              <a:gd name="connsiteY1" fmla="*/ 0 h 532297"/>
              <a:gd name="connsiteX2" fmla="*/ 11020048 w 11020047"/>
              <a:gd name="connsiteY2" fmla="*/ 532298 h 532297"/>
              <a:gd name="connsiteX3" fmla="*/ 10952232 w 11020047"/>
              <a:gd name="connsiteY3" fmla="*/ 532298 h 532297"/>
              <a:gd name="connsiteX4" fmla="*/ 67816 w 11020047"/>
              <a:gd name="connsiteY4" fmla="*/ 532298 h 532297"/>
              <a:gd name="connsiteX5" fmla="*/ 0 w 11020047"/>
              <a:gd name="connsiteY5" fmla="*/ 532298 h 532297"/>
              <a:gd name="connsiteX6" fmla="*/ 0 w 11020047"/>
              <a:gd name="connsiteY6" fmla="*/ 0 h 532297"/>
              <a:gd name="connsiteX7" fmla="*/ 67816 w 11020047"/>
              <a:gd name="connsiteY7" fmla="*/ 0 h 53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20047" h="532297">
                <a:moveTo>
                  <a:pt x="10952232" y="0"/>
                </a:moveTo>
                <a:cubicBezTo>
                  <a:pt x="10989686" y="0"/>
                  <a:pt x="11020048" y="0"/>
                  <a:pt x="11020048" y="0"/>
                </a:cubicBezTo>
                <a:lnTo>
                  <a:pt x="11020048" y="532298"/>
                </a:lnTo>
                <a:cubicBezTo>
                  <a:pt x="11020048" y="532298"/>
                  <a:pt x="10989686" y="532298"/>
                  <a:pt x="10952232" y="532298"/>
                </a:cubicBezTo>
                <a:lnTo>
                  <a:pt x="67816" y="532298"/>
                </a:lnTo>
                <a:cubicBezTo>
                  <a:pt x="30362" y="532298"/>
                  <a:pt x="0" y="532298"/>
                  <a:pt x="0" y="532298"/>
                </a:cubicBezTo>
                <a:lnTo>
                  <a:pt x="0" y="0"/>
                </a:lnTo>
                <a:cubicBezTo>
                  <a:pt x="0" y="0"/>
                  <a:pt x="30362" y="0"/>
                  <a:pt x="67816" y="0"/>
                </a:cubicBezTo>
                <a:close/>
              </a:path>
            </a:pathLst>
          </a:custGeom>
          <a:solidFill>
            <a:srgbClr val="F8FAFC"/>
          </a:solidFill>
          <a:ln w="8470" cap="flat">
            <a:solidFill>
              <a:srgbClr val="64748B"/>
            </a:solidFill>
            <a:prstDash val="solid"/>
            <a:miter/>
          </a:ln>
        </p:spPr>
        <p:txBody>
          <a:bodyPr rtlCol="0" anchor="ctr"/>
          <a:lstStyle/>
          <a:p>
            <a:endParaRPr lang="en-IN"/>
          </a:p>
        </p:txBody>
      </p:sp>
      <p:sp>
        <p:nvSpPr>
          <p:cNvPr id="185" name="TextBox 184">
            <a:extLst>
              <a:ext uri="{FF2B5EF4-FFF2-40B4-BE49-F238E27FC236}">
                <a16:creationId xmlns:a16="http://schemas.microsoft.com/office/drawing/2014/main" id="{1681F89C-DC34-804C-FF25-9DE9634F951A}"/>
              </a:ext>
            </a:extLst>
          </p:cNvPr>
          <p:cNvSpPr txBox="1"/>
          <p:nvPr/>
        </p:nvSpPr>
        <p:spPr>
          <a:xfrm>
            <a:off x="4409617" y="5423358"/>
            <a:ext cx="3243062" cy="210375"/>
          </a:xfrm>
          <a:prstGeom prst="rect">
            <a:avLst/>
          </a:prstGeom>
          <a:noFill/>
        </p:spPr>
        <p:txBody>
          <a:bodyPr wrap="none" rtlCol="0">
            <a:spAutoFit/>
          </a:bodyPr>
          <a:lstStyle/>
          <a:p>
            <a:pPr algn="l"/>
            <a:r>
              <a:rPr lang="en-IN" sz="1200" b="1" spc="0" baseline="0">
                <a:ln/>
                <a:solidFill>
                  <a:srgbClr val="1E293B"/>
                </a:solidFill>
                <a:latin typeface="Arial"/>
                <a:cs typeface="Arial"/>
                <a:sym typeface="Arial"/>
                <a:rtl val="0"/>
              </a:rPr>
              <a:t>Key Frequency Bands &amp; Deployment Scenarios</a:t>
            </a:r>
          </a:p>
        </p:txBody>
      </p:sp>
      <p:sp>
        <p:nvSpPr>
          <p:cNvPr id="186" name="Freeform: Shape 185">
            <a:extLst>
              <a:ext uri="{FF2B5EF4-FFF2-40B4-BE49-F238E27FC236}">
                <a16:creationId xmlns:a16="http://schemas.microsoft.com/office/drawing/2014/main" id="{693F8EF6-D9E8-9D48-FB0A-C3FA2CA13A6D}"/>
              </a:ext>
            </a:extLst>
          </p:cNvPr>
          <p:cNvSpPr/>
          <p:nvPr/>
        </p:nvSpPr>
        <p:spPr>
          <a:xfrm>
            <a:off x="775433" y="5665258"/>
            <a:ext cx="1695391" cy="199611"/>
          </a:xfrm>
          <a:custGeom>
            <a:avLst/>
            <a:gdLst>
              <a:gd name="connsiteX0" fmla="*/ 1661484 w 1695391"/>
              <a:gd name="connsiteY0" fmla="*/ 0 h 199611"/>
              <a:gd name="connsiteX1" fmla="*/ 1695392 w 1695391"/>
              <a:gd name="connsiteY1" fmla="*/ 0 h 199611"/>
              <a:gd name="connsiteX2" fmla="*/ 1695392 w 1695391"/>
              <a:gd name="connsiteY2" fmla="*/ 199612 h 199611"/>
              <a:gd name="connsiteX3" fmla="*/ 1661484 w 1695391"/>
              <a:gd name="connsiteY3" fmla="*/ 199612 h 199611"/>
              <a:gd name="connsiteX4" fmla="*/ 33908 w 1695391"/>
              <a:gd name="connsiteY4" fmla="*/ 199612 h 199611"/>
              <a:gd name="connsiteX5" fmla="*/ 0 w 1695391"/>
              <a:gd name="connsiteY5" fmla="*/ 199612 h 199611"/>
              <a:gd name="connsiteX6" fmla="*/ 0 w 1695391"/>
              <a:gd name="connsiteY6" fmla="*/ 0 h 199611"/>
              <a:gd name="connsiteX7" fmla="*/ 33908 w 1695391"/>
              <a:gd name="connsiteY7" fmla="*/ 0 h 19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5391" h="199611">
                <a:moveTo>
                  <a:pt x="1661484" y="0"/>
                </a:moveTo>
                <a:cubicBezTo>
                  <a:pt x="1680211" y="0"/>
                  <a:pt x="1695392" y="0"/>
                  <a:pt x="1695392" y="0"/>
                </a:cubicBezTo>
                <a:lnTo>
                  <a:pt x="1695392" y="199612"/>
                </a:lnTo>
                <a:cubicBezTo>
                  <a:pt x="1695392" y="199612"/>
                  <a:pt x="1680211" y="199612"/>
                  <a:pt x="1661484" y="199612"/>
                </a:cubicBezTo>
                <a:lnTo>
                  <a:pt x="33908" y="199612"/>
                </a:lnTo>
                <a:cubicBezTo>
                  <a:pt x="15181" y="199612"/>
                  <a:pt x="0" y="199612"/>
                  <a:pt x="0" y="199612"/>
                </a:cubicBezTo>
                <a:lnTo>
                  <a:pt x="0" y="0"/>
                </a:lnTo>
                <a:cubicBezTo>
                  <a:pt x="0" y="0"/>
                  <a:pt x="15181" y="0"/>
                  <a:pt x="33908" y="0"/>
                </a:cubicBezTo>
                <a:close/>
              </a:path>
            </a:pathLst>
          </a:custGeom>
          <a:solidFill>
            <a:srgbClr val="DBEAFE"/>
          </a:solidFill>
          <a:ln w="8470" cap="flat">
            <a:solidFill>
              <a:srgbClr val="3B82F6"/>
            </a:solidFill>
            <a:prstDash val="solid"/>
            <a:miter/>
          </a:ln>
        </p:spPr>
        <p:txBody>
          <a:bodyPr rtlCol="0" anchor="ctr"/>
          <a:lstStyle/>
          <a:p>
            <a:endParaRPr lang="en-IN"/>
          </a:p>
        </p:txBody>
      </p:sp>
      <p:sp>
        <p:nvSpPr>
          <p:cNvPr id="187" name="TextBox 186">
            <a:extLst>
              <a:ext uri="{FF2B5EF4-FFF2-40B4-BE49-F238E27FC236}">
                <a16:creationId xmlns:a16="http://schemas.microsoft.com/office/drawing/2014/main" id="{92D20455-8C21-A9CC-37C0-AB314AAC77A7}"/>
              </a:ext>
            </a:extLst>
          </p:cNvPr>
          <p:cNvSpPr txBox="1"/>
          <p:nvPr/>
        </p:nvSpPr>
        <p:spPr>
          <a:xfrm>
            <a:off x="1130458" y="5680331"/>
            <a:ext cx="985343" cy="180641"/>
          </a:xfrm>
          <a:prstGeom prst="rect">
            <a:avLst/>
          </a:prstGeom>
          <a:noFill/>
        </p:spPr>
        <p:txBody>
          <a:bodyPr wrap="none" rtlCol="0">
            <a:spAutoFit/>
          </a:bodyPr>
          <a:lstStyle/>
          <a:p>
            <a:pPr algn="l"/>
            <a:r>
              <a:rPr lang="en-IN" sz="900" b="1" spc="0" baseline="0">
                <a:ln/>
                <a:solidFill>
                  <a:srgbClr val="1E40AF"/>
                </a:solidFill>
                <a:latin typeface="Arial"/>
                <a:cs typeface="Arial"/>
                <a:sym typeface="Arial"/>
                <a:rtl val="0"/>
              </a:rPr>
              <a:t>Sub-6 GHz (FR1)</a:t>
            </a:r>
          </a:p>
        </p:txBody>
      </p:sp>
      <p:sp>
        <p:nvSpPr>
          <p:cNvPr id="188" name="Freeform: Shape 187">
            <a:extLst>
              <a:ext uri="{FF2B5EF4-FFF2-40B4-BE49-F238E27FC236}">
                <a16:creationId xmlns:a16="http://schemas.microsoft.com/office/drawing/2014/main" id="{1D09088D-EC6E-4970-18DA-377BF5CBE668}"/>
              </a:ext>
            </a:extLst>
          </p:cNvPr>
          <p:cNvSpPr/>
          <p:nvPr/>
        </p:nvSpPr>
        <p:spPr>
          <a:xfrm>
            <a:off x="2640364" y="5665258"/>
            <a:ext cx="1695391" cy="199611"/>
          </a:xfrm>
          <a:custGeom>
            <a:avLst/>
            <a:gdLst>
              <a:gd name="connsiteX0" fmla="*/ 1661484 w 1695391"/>
              <a:gd name="connsiteY0" fmla="*/ 0 h 199611"/>
              <a:gd name="connsiteX1" fmla="*/ 1695392 w 1695391"/>
              <a:gd name="connsiteY1" fmla="*/ 0 h 199611"/>
              <a:gd name="connsiteX2" fmla="*/ 1695392 w 1695391"/>
              <a:gd name="connsiteY2" fmla="*/ 199612 h 199611"/>
              <a:gd name="connsiteX3" fmla="*/ 1661484 w 1695391"/>
              <a:gd name="connsiteY3" fmla="*/ 199612 h 199611"/>
              <a:gd name="connsiteX4" fmla="*/ 33908 w 1695391"/>
              <a:gd name="connsiteY4" fmla="*/ 199612 h 199611"/>
              <a:gd name="connsiteX5" fmla="*/ 0 w 1695391"/>
              <a:gd name="connsiteY5" fmla="*/ 199612 h 199611"/>
              <a:gd name="connsiteX6" fmla="*/ 0 w 1695391"/>
              <a:gd name="connsiteY6" fmla="*/ 0 h 199611"/>
              <a:gd name="connsiteX7" fmla="*/ 33908 w 1695391"/>
              <a:gd name="connsiteY7" fmla="*/ 0 h 19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5391" h="199611">
                <a:moveTo>
                  <a:pt x="1661484" y="0"/>
                </a:moveTo>
                <a:cubicBezTo>
                  <a:pt x="1680211" y="0"/>
                  <a:pt x="1695392" y="0"/>
                  <a:pt x="1695392" y="0"/>
                </a:cubicBezTo>
                <a:lnTo>
                  <a:pt x="1695392" y="199612"/>
                </a:lnTo>
                <a:cubicBezTo>
                  <a:pt x="1695392" y="199612"/>
                  <a:pt x="1680211" y="199612"/>
                  <a:pt x="1661484" y="199612"/>
                </a:cubicBezTo>
                <a:lnTo>
                  <a:pt x="33908" y="199612"/>
                </a:lnTo>
                <a:cubicBezTo>
                  <a:pt x="15181" y="199612"/>
                  <a:pt x="0" y="199612"/>
                  <a:pt x="0" y="199612"/>
                </a:cubicBezTo>
                <a:lnTo>
                  <a:pt x="0" y="0"/>
                </a:lnTo>
                <a:cubicBezTo>
                  <a:pt x="0" y="0"/>
                  <a:pt x="15181" y="0"/>
                  <a:pt x="33908" y="0"/>
                </a:cubicBezTo>
                <a:close/>
              </a:path>
            </a:pathLst>
          </a:custGeom>
          <a:solidFill>
            <a:srgbClr val="DBEAFE"/>
          </a:solidFill>
          <a:ln w="8470" cap="flat">
            <a:solidFill>
              <a:srgbClr val="3B82F6"/>
            </a:solidFill>
            <a:prstDash val="solid"/>
            <a:miter/>
          </a:ln>
        </p:spPr>
        <p:txBody>
          <a:bodyPr rtlCol="0" anchor="ctr"/>
          <a:lstStyle/>
          <a:p>
            <a:endParaRPr lang="en-IN"/>
          </a:p>
        </p:txBody>
      </p:sp>
      <p:sp>
        <p:nvSpPr>
          <p:cNvPr id="189" name="TextBox 188">
            <a:extLst>
              <a:ext uri="{FF2B5EF4-FFF2-40B4-BE49-F238E27FC236}">
                <a16:creationId xmlns:a16="http://schemas.microsoft.com/office/drawing/2014/main" id="{F3A27BEF-2E5F-7CD5-831D-16515CC33189}"/>
              </a:ext>
            </a:extLst>
          </p:cNvPr>
          <p:cNvSpPr txBox="1"/>
          <p:nvPr/>
        </p:nvSpPr>
        <p:spPr>
          <a:xfrm>
            <a:off x="3031101" y="5680331"/>
            <a:ext cx="913918" cy="180641"/>
          </a:xfrm>
          <a:prstGeom prst="rect">
            <a:avLst/>
          </a:prstGeom>
          <a:noFill/>
        </p:spPr>
        <p:txBody>
          <a:bodyPr wrap="none" rtlCol="0">
            <a:spAutoFit/>
          </a:bodyPr>
          <a:lstStyle/>
          <a:p>
            <a:pPr algn="l"/>
            <a:r>
              <a:rPr lang="en-IN" sz="900" b="1" spc="0" baseline="0">
                <a:ln/>
                <a:solidFill>
                  <a:srgbClr val="1E40AF"/>
                </a:solidFill>
                <a:latin typeface="Arial"/>
                <a:cs typeface="Arial"/>
                <a:sym typeface="Arial"/>
                <a:rtl val="0"/>
              </a:rPr>
              <a:t>mmWave (FR2)</a:t>
            </a:r>
          </a:p>
        </p:txBody>
      </p:sp>
      <p:sp>
        <p:nvSpPr>
          <p:cNvPr id="190" name="Freeform: Shape 189">
            <a:extLst>
              <a:ext uri="{FF2B5EF4-FFF2-40B4-BE49-F238E27FC236}">
                <a16:creationId xmlns:a16="http://schemas.microsoft.com/office/drawing/2014/main" id="{94E8F8AB-D390-B042-3B84-9E8E1CE5FA89}"/>
              </a:ext>
            </a:extLst>
          </p:cNvPr>
          <p:cNvSpPr/>
          <p:nvPr/>
        </p:nvSpPr>
        <p:spPr>
          <a:xfrm>
            <a:off x="4505296" y="5665258"/>
            <a:ext cx="1525852" cy="199611"/>
          </a:xfrm>
          <a:custGeom>
            <a:avLst/>
            <a:gdLst>
              <a:gd name="connsiteX0" fmla="*/ 1491945 w 1525852"/>
              <a:gd name="connsiteY0" fmla="*/ 0 h 199611"/>
              <a:gd name="connsiteX1" fmla="*/ 1525853 w 1525852"/>
              <a:gd name="connsiteY1" fmla="*/ 0 h 199611"/>
              <a:gd name="connsiteX2" fmla="*/ 1525853 w 1525852"/>
              <a:gd name="connsiteY2" fmla="*/ 199612 h 199611"/>
              <a:gd name="connsiteX3" fmla="*/ 1491945 w 1525852"/>
              <a:gd name="connsiteY3" fmla="*/ 199612 h 199611"/>
              <a:gd name="connsiteX4" fmla="*/ 33908 w 1525852"/>
              <a:gd name="connsiteY4" fmla="*/ 199612 h 199611"/>
              <a:gd name="connsiteX5" fmla="*/ 0 w 1525852"/>
              <a:gd name="connsiteY5" fmla="*/ 199612 h 199611"/>
              <a:gd name="connsiteX6" fmla="*/ 0 w 1525852"/>
              <a:gd name="connsiteY6" fmla="*/ 0 h 199611"/>
              <a:gd name="connsiteX7" fmla="*/ 33908 w 1525852"/>
              <a:gd name="connsiteY7" fmla="*/ 0 h 19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5852" h="199611">
                <a:moveTo>
                  <a:pt x="1491945" y="0"/>
                </a:moveTo>
                <a:cubicBezTo>
                  <a:pt x="1510672" y="0"/>
                  <a:pt x="1525853" y="0"/>
                  <a:pt x="1525853" y="0"/>
                </a:cubicBezTo>
                <a:lnTo>
                  <a:pt x="1525853" y="199612"/>
                </a:lnTo>
                <a:cubicBezTo>
                  <a:pt x="1525853" y="199612"/>
                  <a:pt x="1510672" y="199612"/>
                  <a:pt x="1491945" y="199612"/>
                </a:cubicBezTo>
                <a:lnTo>
                  <a:pt x="33908" y="199612"/>
                </a:lnTo>
                <a:cubicBezTo>
                  <a:pt x="15181" y="199612"/>
                  <a:pt x="0" y="199612"/>
                  <a:pt x="0" y="199612"/>
                </a:cubicBezTo>
                <a:lnTo>
                  <a:pt x="0" y="0"/>
                </a:lnTo>
                <a:cubicBezTo>
                  <a:pt x="0" y="0"/>
                  <a:pt x="15181" y="0"/>
                  <a:pt x="33908" y="0"/>
                </a:cubicBezTo>
                <a:close/>
              </a:path>
            </a:pathLst>
          </a:custGeom>
          <a:solidFill>
            <a:srgbClr val="E0F2FE"/>
          </a:solidFill>
          <a:ln w="8470" cap="flat">
            <a:solidFill>
              <a:srgbClr val="0284C7"/>
            </a:solidFill>
            <a:prstDash val="solid"/>
            <a:miter/>
          </a:ln>
        </p:spPr>
        <p:txBody>
          <a:bodyPr rtlCol="0" anchor="ctr"/>
          <a:lstStyle/>
          <a:p>
            <a:endParaRPr lang="en-IN"/>
          </a:p>
        </p:txBody>
      </p:sp>
      <p:sp>
        <p:nvSpPr>
          <p:cNvPr id="191" name="TextBox 190">
            <a:extLst>
              <a:ext uri="{FF2B5EF4-FFF2-40B4-BE49-F238E27FC236}">
                <a16:creationId xmlns:a16="http://schemas.microsoft.com/office/drawing/2014/main" id="{6F440F74-D9B4-BCA5-AEE1-6856FD4EE0DA}"/>
              </a:ext>
            </a:extLst>
          </p:cNvPr>
          <p:cNvSpPr txBox="1"/>
          <p:nvPr/>
        </p:nvSpPr>
        <p:spPr>
          <a:xfrm>
            <a:off x="4781113" y="5680331"/>
            <a:ext cx="974217" cy="180641"/>
          </a:xfrm>
          <a:prstGeom prst="rect">
            <a:avLst/>
          </a:prstGeom>
          <a:noFill/>
        </p:spPr>
        <p:txBody>
          <a:bodyPr wrap="none" rtlCol="0">
            <a:spAutoFit/>
          </a:bodyPr>
          <a:lstStyle/>
          <a:p>
            <a:pPr algn="l"/>
            <a:r>
              <a:rPr lang="en-IN" sz="900" b="1" spc="0" baseline="0">
                <a:ln/>
                <a:solidFill>
                  <a:srgbClr val="0C4A6E"/>
                </a:solidFill>
                <a:latin typeface="Arial"/>
                <a:cs typeface="Arial"/>
                <a:sym typeface="Arial"/>
                <a:rtl val="0"/>
              </a:rPr>
              <a:t>TDD Reciprocity</a:t>
            </a:r>
          </a:p>
        </p:txBody>
      </p:sp>
      <p:sp>
        <p:nvSpPr>
          <p:cNvPr id="192" name="Freeform: Shape 191">
            <a:extLst>
              <a:ext uri="{FF2B5EF4-FFF2-40B4-BE49-F238E27FC236}">
                <a16:creationId xmlns:a16="http://schemas.microsoft.com/office/drawing/2014/main" id="{D7786D87-D860-99D6-7260-3EC3CFC8FFDC}"/>
              </a:ext>
            </a:extLst>
          </p:cNvPr>
          <p:cNvSpPr/>
          <p:nvPr/>
        </p:nvSpPr>
        <p:spPr>
          <a:xfrm>
            <a:off x="6200688" y="5665258"/>
            <a:ext cx="1525852" cy="199611"/>
          </a:xfrm>
          <a:custGeom>
            <a:avLst/>
            <a:gdLst>
              <a:gd name="connsiteX0" fmla="*/ 1491945 w 1525852"/>
              <a:gd name="connsiteY0" fmla="*/ 0 h 199611"/>
              <a:gd name="connsiteX1" fmla="*/ 1525853 w 1525852"/>
              <a:gd name="connsiteY1" fmla="*/ 0 h 199611"/>
              <a:gd name="connsiteX2" fmla="*/ 1525853 w 1525852"/>
              <a:gd name="connsiteY2" fmla="*/ 199612 h 199611"/>
              <a:gd name="connsiteX3" fmla="*/ 1491945 w 1525852"/>
              <a:gd name="connsiteY3" fmla="*/ 199612 h 199611"/>
              <a:gd name="connsiteX4" fmla="*/ 33908 w 1525852"/>
              <a:gd name="connsiteY4" fmla="*/ 199612 h 199611"/>
              <a:gd name="connsiteX5" fmla="*/ 0 w 1525852"/>
              <a:gd name="connsiteY5" fmla="*/ 199612 h 199611"/>
              <a:gd name="connsiteX6" fmla="*/ 0 w 1525852"/>
              <a:gd name="connsiteY6" fmla="*/ 0 h 199611"/>
              <a:gd name="connsiteX7" fmla="*/ 33908 w 1525852"/>
              <a:gd name="connsiteY7" fmla="*/ 0 h 19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5852" h="199611">
                <a:moveTo>
                  <a:pt x="1491945" y="0"/>
                </a:moveTo>
                <a:cubicBezTo>
                  <a:pt x="1510672" y="0"/>
                  <a:pt x="1525853" y="0"/>
                  <a:pt x="1525853" y="0"/>
                </a:cubicBezTo>
                <a:lnTo>
                  <a:pt x="1525853" y="199612"/>
                </a:lnTo>
                <a:cubicBezTo>
                  <a:pt x="1525853" y="199612"/>
                  <a:pt x="1510672" y="199612"/>
                  <a:pt x="1491945" y="199612"/>
                </a:cubicBezTo>
                <a:lnTo>
                  <a:pt x="33908" y="199612"/>
                </a:lnTo>
                <a:cubicBezTo>
                  <a:pt x="15181" y="199612"/>
                  <a:pt x="0" y="199612"/>
                  <a:pt x="0" y="199612"/>
                </a:cubicBezTo>
                <a:lnTo>
                  <a:pt x="0" y="0"/>
                </a:lnTo>
                <a:cubicBezTo>
                  <a:pt x="0" y="0"/>
                  <a:pt x="15181" y="0"/>
                  <a:pt x="33908" y="0"/>
                </a:cubicBezTo>
                <a:close/>
              </a:path>
            </a:pathLst>
          </a:custGeom>
          <a:solidFill>
            <a:srgbClr val="E0F2FE"/>
          </a:solidFill>
          <a:ln w="8470" cap="flat">
            <a:solidFill>
              <a:srgbClr val="0284C7"/>
            </a:solidFill>
            <a:prstDash val="solid"/>
            <a:miter/>
          </a:ln>
        </p:spPr>
        <p:txBody>
          <a:bodyPr rtlCol="0" anchor="ctr"/>
          <a:lstStyle/>
          <a:p>
            <a:endParaRPr lang="en-IN"/>
          </a:p>
        </p:txBody>
      </p:sp>
      <p:sp>
        <p:nvSpPr>
          <p:cNvPr id="193" name="TextBox 192">
            <a:extLst>
              <a:ext uri="{FF2B5EF4-FFF2-40B4-BE49-F238E27FC236}">
                <a16:creationId xmlns:a16="http://schemas.microsoft.com/office/drawing/2014/main" id="{579F0DD8-81D8-883D-ACFD-54454700EB5E}"/>
              </a:ext>
            </a:extLst>
          </p:cNvPr>
          <p:cNvSpPr txBox="1"/>
          <p:nvPr/>
        </p:nvSpPr>
        <p:spPr>
          <a:xfrm>
            <a:off x="6482168" y="5680331"/>
            <a:ext cx="962892" cy="180641"/>
          </a:xfrm>
          <a:prstGeom prst="rect">
            <a:avLst/>
          </a:prstGeom>
          <a:noFill/>
        </p:spPr>
        <p:txBody>
          <a:bodyPr wrap="none" rtlCol="0">
            <a:spAutoFit/>
          </a:bodyPr>
          <a:lstStyle/>
          <a:p>
            <a:pPr algn="l"/>
            <a:r>
              <a:rPr lang="en-IN" sz="900" b="1" spc="0" baseline="0">
                <a:ln/>
                <a:solidFill>
                  <a:srgbClr val="0C4A6E"/>
                </a:solidFill>
                <a:latin typeface="Arial"/>
                <a:cs typeface="Arial"/>
                <a:sym typeface="Arial"/>
                <a:rtl val="0"/>
              </a:rPr>
              <a:t>FDD Challenges</a:t>
            </a:r>
          </a:p>
        </p:txBody>
      </p:sp>
      <p:sp>
        <p:nvSpPr>
          <p:cNvPr id="194" name="Freeform: Shape 193">
            <a:extLst>
              <a:ext uri="{FF2B5EF4-FFF2-40B4-BE49-F238E27FC236}">
                <a16:creationId xmlns:a16="http://schemas.microsoft.com/office/drawing/2014/main" id="{EA1AA1F7-7D3A-7720-147C-F1D6B8EBDC77}"/>
              </a:ext>
            </a:extLst>
          </p:cNvPr>
          <p:cNvSpPr/>
          <p:nvPr/>
        </p:nvSpPr>
        <p:spPr>
          <a:xfrm>
            <a:off x="7896080" y="5665258"/>
            <a:ext cx="1695391" cy="199611"/>
          </a:xfrm>
          <a:custGeom>
            <a:avLst/>
            <a:gdLst>
              <a:gd name="connsiteX0" fmla="*/ 1661484 w 1695391"/>
              <a:gd name="connsiteY0" fmla="*/ 0 h 199611"/>
              <a:gd name="connsiteX1" fmla="*/ 1695392 w 1695391"/>
              <a:gd name="connsiteY1" fmla="*/ 0 h 199611"/>
              <a:gd name="connsiteX2" fmla="*/ 1695392 w 1695391"/>
              <a:gd name="connsiteY2" fmla="*/ 199612 h 199611"/>
              <a:gd name="connsiteX3" fmla="*/ 1661484 w 1695391"/>
              <a:gd name="connsiteY3" fmla="*/ 199612 h 199611"/>
              <a:gd name="connsiteX4" fmla="*/ 33908 w 1695391"/>
              <a:gd name="connsiteY4" fmla="*/ 199612 h 199611"/>
              <a:gd name="connsiteX5" fmla="*/ 0 w 1695391"/>
              <a:gd name="connsiteY5" fmla="*/ 199612 h 199611"/>
              <a:gd name="connsiteX6" fmla="*/ 0 w 1695391"/>
              <a:gd name="connsiteY6" fmla="*/ 0 h 199611"/>
              <a:gd name="connsiteX7" fmla="*/ 33908 w 1695391"/>
              <a:gd name="connsiteY7" fmla="*/ 0 h 19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5391" h="199611">
                <a:moveTo>
                  <a:pt x="1661484" y="0"/>
                </a:moveTo>
                <a:cubicBezTo>
                  <a:pt x="1680211" y="0"/>
                  <a:pt x="1695392" y="0"/>
                  <a:pt x="1695392" y="0"/>
                </a:cubicBezTo>
                <a:lnTo>
                  <a:pt x="1695392" y="199612"/>
                </a:lnTo>
                <a:cubicBezTo>
                  <a:pt x="1695392" y="199612"/>
                  <a:pt x="1680211" y="199612"/>
                  <a:pt x="1661484" y="199612"/>
                </a:cubicBezTo>
                <a:lnTo>
                  <a:pt x="33908" y="199612"/>
                </a:lnTo>
                <a:cubicBezTo>
                  <a:pt x="15181" y="199612"/>
                  <a:pt x="0" y="199612"/>
                  <a:pt x="0" y="199612"/>
                </a:cubicBezTo>
                <a:lnTo>
                  <a:pt x="0" y="0"/>
                </a:lnTo>
                <a:cubicBezTo>
                  <a:pt x="0" y="0"/>
                  <a:pt x="15181" y="0"/>
                  <a:pt x="33908" y="0"/>
                </a:cubicBezTo>
                <a:close/>
              </a:path>
            </a:pathLst>
          </a:custGeom>
          <a:solidFill>
            <a:srgbClr val="F0F9FF"/>
          </a:solidFill>
          <a:ln w="8470" cap="flat">
            <a:solidFill>
              <a:srgbClr val="60A5FA"/>
            </a:solidFill>
            <a:prstDash val="solid"/>
            <a:miter/>
          </a:ln>
        </p:spPr>
        <p:txBody>
          <a:bodyPr rtlCol="0" anchor="ctr"/>
          <a:lstStyle/>
          <a:p>
            <a:endParaRPr lang="en-IN"/>
          </a:p>
        </p:txBody>
      </p:sp>
      <p:sp>
        <p:nvSpPr>
          <p:cNvPr id="195" name="TextBox 194">
            <a:extLst>
              <a:ext uri="{FF2B5EF4-FFF2-40B4-BE49-F238E27FC236}">
                <a16:creationId xmlns:a16="http://schemas.microsoft.com/office/drawing/2014/main" id="{A6464061-0547-E0BA-2B28-1167E6F0753F}"/>
              </a:ext>
            </a:extLst>
          </p:cNvPr>
          <p:cNvSpPr txBox="1"/>
          <p:nvPr/>
        </p:nvSpPr>
        <p:spPr>
          <a:xfrm>
            <a:off x="8200168" y="5680331"/>
            <a:ext cx="1087216" cy="180641"/>
          </a:xfrm>
          <a:prstGeom prst="rect">
            <a:avLst/>
          </a:prstGeom>
          <a:noFill/>
        </p:spPr>
        <p:txBody>
          <a:bodyPr wrap="none" rtlCol="0">
            <a:spAutoFit/>
          </a:bodyPr>
          <a:lstStyle/>
          <a:p>
            <a:pPr algn="l"/>
            <a:r>
              <a:rPr lang="en-IN" sz="900" b="1" spc="0" baseline="0">
                <a:ln/>
                <a:solidFill>
                  <a:srgbClr val="1E40AF"/>
                </a:solidFill>
                <a:latin typeface="Arial"/>
                <a:cs typeface="Arial"/>
                <a:sym typeface="Arial"/>
                <a:rtl val="0"/>
              </a:rPr>
              <a:t>Urban Deployment</a:t>
            </a:r>
          </a:p>
        </p:txBody>
      </p:sp>
      <p:sp>
        <p:nvSpPr>
          <p:cNvPr id="196" name="Freeform: Shape 195">
            <a:extLst>
              <a:ext uri="{FF2B5EF4-FFF2-40B4-BE49-F238E27FC236}">
                <a16:creationId xmlns:a16="http://schemas.microsoft.com/office/drawing/2014/main" id="{2287656B-C6F9-1B83-38DC-3DDC491844A9}"/>
              </a:ext>
            </a:extLst>
          </p:cNvPr>
          <p:cNvSpPr/>
          <p:nvPr/>
        </p:nvSpPr>
        <p:spPr>
          <a:xfrm>
            <a:off x="9761011" y="5665258"/>
            <a:ext cx="1525852" cy="199611"/>
          </a:xfrm>
          <a:custGeom>
            <a:avLst/>
            <a:gdLst>
              <a:gd name="connsiteX0" fmla="*/ 1491945 w 1525852"/>
              <a:gd name="connsiteY0" fmla="*/ 0 h 199611"/>
              <a:gd name="connsiteX1" fmla="*/ 1525853 w 1525852"/>
              <a:gd name="connsiteY1" fmla="*/ 0 h 199611"/>
              <a:gd name="connsiteX2" fmla="*/ 1525853 w 1525852"/>
              <a:gd name="connsiteY2" fmla="*/ 199612 h 199611"/>
              <a:gd name="connsiteX3" fmla="*/ 1491945 w 1525852"/>
              <a:gd name="connsiteY3" fmla="*/ 199612 h 199611"/>
              <a:gd name="connsiteX4" fmla="*/ 33908 w 1525852"/>
              <a:gd name="connsiteY4" fmla="*/ 199612 h 199611"/>
              <a:gd name="connsiteX5" fmla="*/ 0 w 1525852"/>
              <a:gd name="connsiteY5" fmla="*/ 199612 h 199611"/>
              <a:gd name="connsiteX6" fmla="*/ 0 w 1525852"/>
              <a:gd name="connsiteY6" fmla="*/ 0 h 199611"/>
              <a:gd name="connsiteX7" fmla="*/ 33908 w 1525852"/>
              <a:gd name="connsiteY7" fmla="*/ 0 h 19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5852" h="199611">
                <a:moveTo>
                  <a:pt x="1491945" y="0"/>
                </a:moveTo>
                <a:cubicBezTo>
                  <a:pt x="1510672" y="0"/>
                  <a:pt x="1525853" y="0"/>
                  <a:pt x="1525853" y="0"/>
                </a:cubicBezTo>
                <a:lnTo>
                  <a:pt x="1525853" y="199612"/>
                </a:lnTo>
                <a:cubicBezTo>
                  <a:pt x="1525853" y="199612"/>
                  <a:pt x="1510672" y="199612"/>
                  <a:pt x="1491945" y="199612"/>
                </a:cubicBezTo>
                <a:lnTo>
                  <a:pt x="33908" y="199612"/>
                </a:lnTo>
                <a:cubicBezTo>
                  <a:pt x="15181" y="199612"/>
                  <a:pt x="0" y="199612"/>
                  <a:pt x="0" y="199612"/>
                </a:cubicBezTo>
                <a:lnTo>
                  <a:pt x="0" y="0"/>
                </a:lnTo>
                <a:cubicBezTo>
                  <a:pt x="0" y="0"/>
                  <a:pt x="15181" y="0"/>
                  <a:pt x="33908" y="0"/>
                </a:cubicBezTo>
                <a:close/>
              </a:path>
            </a:pathLst>
          </a:custGeom>
          <a:solidFill>
            <a:srgbClr val="F0F9FF"/>
          </a:solidFill>
          <a:ln w="8470" cap="flat">
            <a:solidFill>
              <a:srgbClr val="60A5FA"/>
            </a:solidFill>
            <a:prstDash val="solid"/>
            <a:miter/>
          </a:ln>
        </p:spPr>
        <p:txBody>
          <a:bodyPr rtlCol="0" anchor="ctr"/>
          <a:lstStyle/>
          <a:p>
            <a:endParaRPr lang="en-IN"/>
          </a:p>
        </p:txBody>
      </p:sp>
      <p:sp>
        <p:nvSpPr>
          <p:cNvPr id="197" name="TextBox 196">
            <a:extLst>
              <a:ext uri="{FF2B5EF4-FFF2-40B4-BE49-F238E27FC236}">
                <a16:creationId xmlns:a16="http://schemas.microsoft.com/office/drawing/2014/main" id="{10917435-F63A-B56B-1A1E-91B5F9AB0453}"/>
              </a:ext>
            </a:extLst>
          </p:cNvPr>
          <p:cNvSpPr txBox="1"/>
          <p:nvPr/>
        </p:nvSpPr>
        <p:spPr>
          <a:xfrm>
            <a:off x="10056547" y="5680331"/>
            <a:ext cx="934779" cy="180641"/>
          </a:xfrm>
          <a:prstGeom prst="rect">
            <a:avLst/>
          </a:prstGeom>
          <a:noFill/>
        </p:spPr>
        <p:txBody>
          <a:bodyPr wrap="none" rtlCol="0">
            <a:spAutoFit/>
          </a:bodyPr>
          <a:lstStyle/>
          <a:p>
            <a:pPr algn="l"/>
            <a:r>
              <a:rPr lang="en-IN" sz="900" b="1" spc="0" baseline="0">
                <a:ln/>
                <a:solidFill>
                  <a:srgbClr val="1E40AF"/>
                </a:solidFill>
                <a:latin typeface="Arial"/>
                <a:cs typeface="Arial"/>
                <a:sym typeface="Arial"/>
                <a:rtl val="0"/>
              </a:rPr>
              <a:t>Rural Coverage</a:t>
            </a:r>
          </a:p>
        </p:txBody>
      </p:sp>
      <p:sp>
        <p:nvSpPr>
          <p:cNvPr id="198" name="Freeform: Shape 197">
            <a:extLst>
              <a:ext uri="{FF2B5EF4-FFF2-40B4-BE49-F238E27FC236}">
                <a16:creationId xmlns:a16="http://schemas.microsoft.com/office/drawing/2014/main" id="{95A7CC72-A761-2AC8-0317-C3D7DF05FEAB}"/>
              </a:ext>
            </a:extLst>
          </p:cNvPr>
          <p:cNvSpPr/>
          <p:nvPr/>
        </p:nvSpPr>
        <p:spPr>
          <a:xfrm>
            <a:off x="521125" y="6064481"/>
            <a:ext cx="11020047" cy="532297"/>
          </a:xfrm>
          <a:custGeom>
            <a:avLst/>
            <a:gdLst>
              <a:gd name="connsiteX0" fmla="*/ 10952232 w 11020047"/>
              <a:gd name="connsiteY0" fmla="*/ 0 h 532297"/>
              <a:gd name="connsiteX1" fmla="*/ 11020048 w 11020047"/>
              <a:gd name="connsiteY1" fmla="*/ 0 h 532297"/>
              <a:gd name="connsiteX2" fmla="*/ 11020048 w 11020047"/>
              <a:gd name="connsiteY2" fmla="*/ 532298 h 532297"/>
              <a:gd name="connsiteX3" fmla="*/ 10952232 w 11020047"/>
              <a:gd name="connsiteY3" fmla="*/ 532298 h 532297"/>
              <a:gd name="connsiteX4" fmla="*/ 67816 w 11020047"/>
              <a:gd name="connsiteY4" fmla="*/ 532298 h 532297"/>
              <a:gd name="connsiteX5" fmla="*/ 0 w 11020047"/>
              <a:gd name="connsiteY5" fmla="*/ 532298 h 532297"/>
              <a:gd name="connsiteX6" fmla="*/ 0 w 11020047"/>
              <a:gd name="connsiteY6" fmla="*/ 0 h 532297"/>
              <a:gd name="connsiteX7" fmla="*/ 67816 w 11020047"/>
              <a:gd name="connsiteY7" fmla="*/ 0 h 53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20047" h="532297">
                <a:moveTo>
                  <a:pt x="10952232" y="0"/>
                </a:moveTo>
                <a:cubicBezTo>
                  <a:pt x="10989686" y="0"/>
                  <a:pt x="11020048" y="0"/>
                  <a:pt x="11020048" y="0"/>
                </a:cubicBezTo>
                <a:lnTo>
                  <a:pt x="11020048" y="532298"/>
                </a:lnTo>
                <a:cubicBezTo>
                  <a:pt x="11020048" y="532298"/>
                  <a:pt x="10989686" y="532298"/>
                  <a:pt x="10952232" y="532298"/>
                </a:cubicBezTo>
                <a:lnTo>
                  <a:pt x="67816" y="532298"/>
                </a:lnTo>
                <a:cubicBezTo>
                  <a:pt x="30362" y="532298"/>
                  <a:pt x="0" y="532298"/>
                  <a:pt x="0" y="532298"/>
                </a:cubicBezTo>
                <a:lnTo>
                  <a:pt x="0" y="0"/>
                </a:lnTo>
                <a:cubicBezTo>
                  <a:pt x="0" y="0"/>
                  <a:pt x="30362" y="0"/>
                  <a:pt x="67816" y="0"/>
                </a:cubicBezTo>
                <a:close/>
              </a:path>
            </a:pathLst>
          </a:custGeom>
          <a:solidFill>
            <a:srgbClr val="F1F5F9"/>
          </a:solidFill>
          <a:ln w="8470" cap="flat">
            <a:solidFill>
              <a:srgbClr val="475569"/>
            </a:solidFill>
            <a:prstDash val="solid"/>
            <a:miter/>
          </a:ln>
        </p:spPr>
        <p:txBody>
          <a:bodyPr rtlCol="0" anchor="ctr"/>
          <a:lstStyle/>
          <a:p>
            <a:endParaRPr lang="en-IN"/>
          </a:p>
        </p:txBody>
      </p:sp>
      <p:sp>
        <p:nvSpPr>
          <p:cNvPr id="199" name="TextBox 198">
            <a:extLst>
              <a:ext uri="{FF2B5EF4-FFF2-40B4-BE49-F238E27FC236}">
                <a16:creationId xmlns:a16="http://schemas.microsoft.com/office/drawing/2014/main" id="{69BD1C55-8FE4-0F33-AB84-E6024D8C4FB9}"/>
              </a:ext>
            </a:extLst>
          </p:cNvPr>
          <p:cNvSpPr txBox="1"/>
          <p:nvPr/>
        </p:nvSpPr>
        <p:spPr>
          <a:xfrm>
            <a:off x="4782637" y="6088729"/>
            <a:ext cx="2497023" cy="210375"/>
          </a:xfrm>
          <a:prstGeom prst="rect">
            <a:avLst/>
          </a:prstGeom>
          <a:noFill/>
        </p:spPr>
        <p:txBody>
          <a:bodyPr wrap="none" rtlCol="0">
            <a:spAutoFit/>
          </a:bodyPr>
          <a:lstStyle/>
          <a:p>
            <a:pPr algn="l"/>
            <a:r>
              <a:rPr lang="en-IN" sz="1200" b="1" spc="0" baseline="0">
                <a:ln/>
                <a:solidFill>
                  <a:srgbClr val="1E293B"/>
                </a:solidFill>
                <a:latin typeface="Arial"/>
                <a:cs typeface="Arial"/>
                <a:sym typeface="Arial"/>
                <a:rtl val="0"/>
              </a:rPr>
              <a:t>Massive MIMO Performance Metrics</a:t>
            </a:r>
          </a:p>
        </p:txBody>
      </p:sp>
      <p:sp>
        <p:nvSpPr>
          <p:cNvPr id="200" name="TextBox 199">
            <a:extLst>
              <a:ext uri="{FF2B5EF4-FFF2-40B4-BE49-F238E27FC236}">
                <a16:creationId xmlns:a16="http://schemas.microsoft.com/office/drawing/2014/main" id="{019E7E33-9D65-A648-32FD-5EB3BB674605}"/>
              </a:ext>
            </a:extLst>
          </p:cNvPr>
          <p:cNvSpPr txBox="1"/>
          <p:nvPr/>
        </p:nvSpPr>
        <p:spPr>
          <a:xfrm>
            <a:off x="853532" y="6285190"/>
            <a:ext cx="602626" cy="173207"/>
          </a:xfrm>
          <a:prstGeom prst="rect">
            <a:avLst/>
          </a:prstGeom>
          <a:noFill/>
        </p:spPr>
        <p:txBody>
          <a:bodyPr wrap="none" rtlCol="0">
            <a:spAutoFit/>
          </a:bodyPr>
          <a:lstStyle/>
          <a:p>
            <a:pPr algn="l"/>
            <a:r>
              <a:rPr lang="en-IN" sz="825" b="1" spc="0" baseline="0" dirty="0">
                <a:ln/>
                <a:solidFill>
                  <a:srgbClr val="1E40AF"/>
                </a:solidFill>
                <a:latin typeface="Arial"/>
                <a:cs typeface="Arial"/>
                <a:sym typeface="Arial"/>
                <a:rtl val="0"/>
              </a:rPr>
              <a:t>Capacity:</a:t>
            </a:r>
          </a:p>
        </p:txBody>
      </p:sp>
      <p:sp>
        <p:nvSpPr>
          <p:cNvPr id="201" name="TextBox 200">
            <a:extLst>
              <a:ext uri="{FF2B5EF4-FFF2-40B4-BE49-F238E27FC236}">
                <a16:creationId xmlns:a16="http://schemas.microsoft.com/office/drawing/2014/main" id="{0F6CDA12-4170-8F4B-B49C-379DB6C82B97}"/>
              </a:ext>
            </a:extLst>
          </p:cNvPr>
          <p:cNvSpPr txBox="1"/>
          <p:nvPr/>
        </p:nvSpPr>
        <p:spPr>
          <a:xfrm>
            <a:off x="853532" y="6391019"/>
            <a:ext cx="1030989" cy="165774"/>
          </a:xfrm>
          <a:prstGeom prst="rect">
            <a:avLst/>
          </a:prstGeom>
          <a:noFill/>
        </p:spPr>
        <p:txBody>
          <a:bodyPr wrap="none" rtlCol="0">
            <a:spAutoFit/>
          </a:bodyPr>
          <a:lstStyle/>
          <a:p>
            <a:pPr algn="l"/>
            <a:r>
              <a:rPr lang="en-IN" sz="750" spc="0" baseline="0">
                <a:ln/>
                <a:solidFill>
                  <a:srgbClr val="374151"/>
                </a:solidFill>
                <a:latin typeface="Arial"/>
                <a:cs typeface="Arial"/>
                <a:sym typeface="Arial"/>
                <a:rtl val="0"/>
              </a:rPr>
              <a:t>10-20x increase vs 4G</a:t>
            </a:r>
          </a:p>
        </p:txBody>
      </p:sp>
      <p:sp>
        <p:nvSpPr>
          <p:cNvPr id="202" name="TextBox 201">
            <a:extLst>
              <a:ext uri="{FF2B5EF4-FFF2-40B4-BE49-F238E27FC236}">
                <a16:creationId xmlns:a16="http://schemas.microsoft.com/office/drawing/2014/main" id="{B2AED38B-37F3-5198-4FCB-1B82B3E1E06D}"/>
              </a:ext>
            </a:extLst>
          </p:cNvPr>
          <p:cNvSpPr txBox="1"/>
          <p:nvPr/>
        </p:nvSpPr>
        <p:spPr>
          <a:xfrm>
            <a:off x="2379385" y="6285190"/>
            <a:ext cx="1048324" cy="173207"/>
          </a:xfrm>
          <a:prstGeom prst="rect">
            <a:avLst/>
          </a:prstGeom>
          <a:noFill/>
        </p:spPr>
        <p:txBody>
          <a:bodyPr wrap="none" rtlCol="0">
            <a:spAutoFit/>
          </a:bodyPr>
          <a:lstStyle/>
          <a:p>
            <a:pPr algn="l"/>
            <a:r>
              <a:rPr lang="en-IN" sz="825" b="1" spc="0" baseline="0" dirty="0">
                <a:ln/>
                <a:solidFill>
                  <a:srgbClr val="1E40AF"/>
                </a:solidFill>
                <a:latin typeface="Arial"/>
                <a:cs typeface="Arial"/>
                <a:sym typeface="Arial"/>
                <a:rtl val="0"/>
              </a:rPr>
              <a:t>Spectral Efficiency:</a:t>
            </a:r>
          </a:p>
        </p:txBody>
      </p:sp>
      <p:sp>
        <p:nvSpPr>
          <p:cNvPr id="203" name="TextBox 202">
            <a:extLst>
              <a:ext uri="{FF2B5EF4-FFF2-40B4-BE49-F238E27FC236}">
                <a16:creationId xmlns:a16="http://schemas.microsoft.com/office/drawing/2014/main" id="{3D0E8814-FDA6-9ED5-B22B-1E97DBF85524}"/>
              </a:ext>
            </a:extLst>
          </p:cNvPr>
          <p:cNvSpPr txBox="1"/>
          <p:nvPr/>
        </p:nvSpPr>
        <p:spPr>
          <a:xfrm>
            <a:off x="2379385" y="6391019"/>
            <a:ext cx="764801" cy="165774"/>
          </a:xfrm>
          <a:prstGeom prst="rect">
            <a:avLst/>
          </a:prstGeom>
          <a:noFill/>
        </p:spPr>
        <p:txBody>
          <a:bodyPr wrap="none" rtlCol="0">
            <a:spAutoFit/>
          </a:bodyPr>
          <a:lstStyle/>
          <a:p>
            <a:pPr algn="l"/>
            <a:r>
              <a:rPr lang="en-IN" sz="750" spc="0" baseline="0">
                <a:ln/>
                <a:solidFill>
                  <a:srgbClr val="374151"/>
                </a:solidFill>
                <a:latin typeface="Arial"/>
                <a:cs typeface="Arial"/>
                <a:sym typeface="Arial"/>
                <a:rtl val="0"/>
              </a:rPr>
              <a:t>30+ bps/Hz/cell</a:t>
            </a:r>
          </a:p>
        </p:txBody>
      </p:sp>
      <p:sp>
        <p:nvSpPr>
          <p:cNvPr id="204" name="TextBox 203">
            <a:extLst>
              <a:ext uri="{FF2B5EF4-FFF2-40B4-BE49-F238E27FC236}">
                <a16:creationId xmlns:a16="http://schemas.microsoft.com/office/drawing/2014/main" id="{D6574D61-7CBE-1D29-0EB1-AF4423783BE4}"/>
              </a:ext>
            </a:extLst>
          </p:cNvPr>
          <p:cNvSpPr txBox="1"/>
          <p:nvPr/>
        </p:nvSpPr>
        <p:spPr>
          <a:xfrm>
            <a:off x="3905238" y="6285190"/>
            <a:ext cx="996465" cy="173207"/>
          </a:xfrm>
          <a:prstGeom prst="rect">
            <a:avLst/>
          </a:prstGeom>
          <a:noFill/>
        </p:spPr>
        <p:txBody>
          <a:bodyPr wrap="none" rtlCol="0">
            <a:spAutoFit/>
          </a:bodyPr>
          <a:lstStyle/>
          <a:p>
            <a:pPr algn="l"/>
            <a:r>
              <a:rPr lang="en-IN" sz="825" b="1" spc="0" baseline="0">
                <a:ln/>
                <a:solidFill>
                  <a:srgbClr val="1E40AF"/>
                </a:solidFill>
                <a:latin typeface="Arial"/>
                <a:cs typeface="Arial"/>
                <a:sym typeface="Arial"/>
                <a:rtl val="0"/>
              </a:rPr>
              <a:t>Energy Efficiency:</a:t>
            </a:r>
          </a:p>
        </p:txBody>
      </p:sp>
      <p:sp>
        <p:nvSpPr>
          <p:cNvPr id="205" name="TextBox 204">
            <a:extLst>
              <a:ext uri="{FF2B5EF4-FFF2-40B4-BE49-F238E27FC236}">
                <a16:creationId xmlns:a16="http://schemas.microsoft.com/office/drawing/2014/main" id="{DCF99802-75C4-1A71-7376-5F138C70BF3A}"/>
              </a:ext>
            </a:extLst>
          </p:cNvPr>
          <p:cNvSpPr txBox="1"/>
          <p:nvPr/>
        </p:nvSpPr>
        <p:spPr>
          <a:xfrm>
            <a:off x="3905238" y="6391019"/>
            <a:ext cx="880201" cy="165774"/>
          </a:xfrm>
          <a:prstGeom prst="rect">
            <a:avLst/>
          </a:prstGeom>
          <a:noFill/>
        </p:spPr>
        <p:txBody>
          <a:bodyPr wrap="none" rtlCol="0">
            <a:spAutoFit/>
          </a:bodyPr>
          <a:lstStyle/>
          <a:p>
            <a:pPr algn="l"/>
            <a:r>
              <a:rPr lang="en-IN" sz="750" spc="0" baseline="0">
                <a:ln/>
                <a:solidFill>
                  <a:srgbClr val="374151"/>
                </a:solidFill>
                <a:latin typeface="Arial"/>
                <a:cs typeface="Arial"/>
                <a:sym typeface="Arial"/>
                <a:rtl val="0"/>
              </a:rPr>
              <a:t>100x improvement</a:t>
            </a:r>
          </a:p>
        </p:txBody>
      </p:sp>
      <p:sp>
        <p:nvSpPr>
          <p:cNvPr id="206" name="TextBox 205">
            <a:extLst>
              <a:ext uri="{FF2B5EF4-FFF2-40B4-BE49-F238E27FC236}">
                <a16:creationId xmlns:a16="http://schemas.microsoft.com/office/drawing/2014/main" id="{487A3DBC-31AB-9D62-6955-98959A50CC15}"/>
              </a:ext>
            </a:extLst>
          </p:cNvPr>
          <p:cNvSpPr txBox="1"/>
          <p:nvPr/>
        </p:nvSpPr>
        <p:spPr>
          <a:xfrm>
            <a:off x="5431091" y="6285190"/>
            <a:ext cx="566338" cy="173207"/>
          </a:xfrm>
          <a:prstGeom prst="rect">
            <a:avLst/>
          </a:prstGeom>
          <a:noFill/>
        </p:spPr>
        <p:txBody>
          <a:bodyPr wrap="none" rtlCol="0">
            <a:spAutoFit/>
          </a:bodyPr>
          <a:lstStyle/>
          <a:p>
            <a:pPr algn="l"/>
            <a:r>
              <a:rPr lang="en-IN" sz="825" b="1" spc="0" baseline="0">
                <a:ln/>
                <a:solidFill>
                  <a:srgbClr val="1E40AF"/>
                </a:solidFill>
                <a:latin typeface="Arial"/>
                <a:cs typeface="Arial"/>
                <a:sym typeface="Arial"/>
                <a:rtl val="0"/>
              </a:rPr>
              <a:t>Latency:</a:t>
            </a:r>
          </a:p>
        </p:txBody>
      </p:sp>
      <p:sp>
        <p:nvSpPr>
          <p:cNvPr id="207" name="TextBox 206">
            <a:extLst>
              <a:ext uri="{FF2B5EF4-FFF2-40B4-BE49-F238E27FC236}">
                <a16:creationId xmlns:a16="http://schemas.microsoft.com/office/drawing/2014/main" id="{0B632437-5EA6-9D5F-0FD9-70170548840A}"/>
              </a:ext>
            </a:extLst>
          </p:cNvPr>
          <p:cNvSpPr txBox="1"/>
          <p:nvPr/>
        </p:nvSpPr>
        <p:spPr>
          <a:xfrm>
            <a:off x="5431091" y="6391019"/>
            <a:ext cx="823577" cy="165774"/>
          </a:xfrm>
          <a:prstGeom prst="rect">
            <a:avLst/>
          </a:prstGeom>
          <a:noFill/>
        </p:spPr>
        <p:txBody>
          <a:bodyPr wrap="none" rtlCol="0">
            <a:spAutoFit/>
          </a:bodyPr>
          <a:lstStyle/>
          <a:p>
            <a:pPr algn="l"/>
            <a:r>
              <a:rPr lang="en-IN" sz="750" spc="0" baseline="0">
                <a:ln/>
                <a:solidFill>
                  <a:srgbClr val="374151"/>
                </a:solidFill>
                <a:latin typeface="Arial"/>
                <a:cs typeface="Arial"/>
                <a:sym typeface="Arial"/>
                <a:rtl val="0"/>
              </a:rPr>
              <a:t>Sub-1ms URLLC</a:t>
            </a:r>
          </a:p>
        </p:txBody>
      </p:sp>
      <p:sp>
        <p:nvSpPr>
          <p:cNvPr id="208" name="TextBox 207">
            <a:extLst>
              <a:ext uri="{FF2B5EF4-FFF2-40B4-BE49-F238E27FC236}">
                <a16:creationId xmlns:a16="http://schemas.microsoft.com/office/drawing/2014/main" id="{CE0E412A-FBFC-58A4-5BFB-C86BBC8855B7}"/>
              </a:ext>
            </a:extLst>
          </p:cNvPr>
          <p:cNvSpPr txBox="1"/>
          <p:nvPr/>
        </p:nvSpPr>
        <p:spPr>
          <a:xfrm>
            <a:off x="6617865" y="6285190"/>
            <a:ext cx="654394" cy="173207"/>
          </a:xfrm>
          <a:prstGeom prst="rect">
            <a:avLst/>
          </a:prstGeom>
          <a:noFill/>
        </p:spPr>
        <p:txBody>
          <a:bodyPr wrap="none" rtlCol="0">
            <a:spAutoFit/>
          </a:bodyPr>
          <a:lstStyle/>
          <a:p>
            <a:pPr algn="l"/>
            <a:r>
              <a:rPr lang="en-IN" sz="825" b="1" spc="0" baseline="0">
                <a:ln/>
                <a:solidFill>
                  <a:srgbClr val="1E40AF"/>
                </a:solidFill>
                <a:latin typeface="Arial"/>
                <a:cs typeface="Arial"/>
                <a:sym typeface="Arial"/>
                <a:rtl val="0"/>
              </a:rPr>
              <a:t>Reliability:</a:t>
            </a:r>
          </a:p>
        </p:txBody>
      </p:sp>
      <p:sp>
        <p:nvSpPr>
          <p:cNvPr id="209" name="TextBox 208">
            <a:extLst>
              <a:ext uri="{FF2B5EF4-FFF2-40B4-BE49-F238E27FC236}">
                <a16:creationId xmlns:a16="http://schemas.microsoft.com/office/drawing/2014/main" id="{524406C7-C29B-930F-A21B-F482DD9C773D}"/>
              </a:ext>
            </a:extLst>
          </p:cNvPr>
          <p:cNvSpPr txBox="1"/>
          <p:nvPr/>
        </p:nvSpPr>
        <p:spPr>
          <a:xfrm>
            <a:off x="6617865" y="6391019"/>
            <a:ext cx="932147" cy="165774"/>
          </a:xfrm>
          <a:prstGeom prst="rect">
            <a:avLst/>
          </a:prstGeom>
          <a:noFill/>
        </p:spPr>
        <p:txBody>
          <a:bodyPr wrap="none" rtlCol="0">
            <a:spAutoFit/>
          </a:bodyPr>
          <a:lstStyle/>
          <a:p>
            <a:pPr algn="l"/>
            <a:r>
              <a:rPr lang="en-IN" sz="750" spc="0" baseline="0">
                <a:ln/>
                <a:solidFill>
                  <a:srgbClr val="374151"/>
                </a:solidFill>
                <a:latin typeface="Arial"/>
                <a:cs typeface="Arial"/>
                <a:sym typeface="Arial"/>
                <a:rtl val="0"/>
              </a:rPr>
              <a:t>99.999% availability</a:t>
            </a:r>
          </a:p>
        </p:txBody>
      </p:sp>
      <p:sp>
        <p:nvSpPr>
          <p:cNvPr id="210" name="TextBox 209">
            <a:extLst>
              <a:ext uri="{FF2B5EF4-FFF2-40B4-BE49-F238E27FC236}">
                <a16:creationId xmlns:a16="http://schemas.microsoft.com/office/drawing/2014/main" id="{3D52F08D-5209-1524-6D59-099B026B9541}"/>
              </a:ext>
            </a:extLst>
          </p:cNvPr>
          <p:cNvSpPr txBox="1"/>
          <p:nvPr/>
        </p:nvSpPr>
        <p:spPr>
          <a:xfrm>
            <a:off x="7804640" y="6285190"/>
            <a:ext cx="778601" cy="173207"/>
          </a:xfrm>
          <a:prstGeom prst="rect">
            <a:avLst/>
          </a:prstGeom>
          <a:noFill/>
        </p:spPr>
        <p:txBody>
          <a:bodyPr wrap="none" rtlCol="0">
            <a:spAutoFit/>
          </a:bodyPr>
          <a:lstStyle/>
          <a:p>
            <a:pPr algn="l"/>
            <a:r>
              <a:rPr lang="en-IN" sz="825" b="1" spc="0" baseline="0">
                <a:ln/>
                <a:solidFill>
                  <a:srgbClr val="1E40AF"/>
                </a:solidFill>
                <a:latin typeface="Arial"/>
                <a:cs typeface="Arial"/>
                <a:sym typeface="Arial"/>
                <a:rtl val="0"/>
              </a:rPr>
              <a:t>Connections:</a:t>
            </a:r>
          </a:p>
        </p:txBody>
      </p:sp>
      <p:sp>
        <p:nvSpPr>
          <p:cNvPr id="211" name="TextBox 210">
            <a:extLst>
              <a:ext uri="{FF2B5EF4-FFF2-40B4-BE49-F238E27FC236}">
                <a16:creationId xmlns:a16="http://schemas.microsoft.com/office/drawing/2014/main" id="{210A1032-7B99-47AB-AE36-7E38293B48B0}"/>
              </a:ext>
            </a:extLst>
          </p:cNvPr>
          <p:cNvSpPr txBox="1"/>
          <p:nvPr/>
        </p:nvSpPr>
        <p:spPr>
          <a:xfrm>
            <a:off x="7804640" y="6391019"/>
            <a:ext cx="776391" cy="165774"/>
          </a:xfrm>
          <a:prstGeom prst="rect">
            <a:avLst/>
          </a:prstGeom>
          <a:noFill/>
        </p:spPr>
        <p:txBody>
          <a:bodyPr wrap="none" rtlCol="0">
            <a:spAutoFit/>
          </a:bodyPr>
          <a:lstStyle/>
          <a:p>
            <a:pPr algn="l"/>
            <a:r>
              <a:rPr lang="en-IN" sz="750" spc="0" baseline="0">
                <a:ln/>
                <a:solidFill>
                  <a:srgbClr val="374151"/>
                </a:solidFill>
                <a:latin typeface="Arial"/>
                <a:cs typeface="Arial"/>
                <a:sym typeface="Arial"/>
                <a:rtl val="0"/>
              </a:rPr>
              <a:t>1M devices/km²</a:t>
            </a:r>
          </a:p>
        </p:txBody>
      </p:sp>
      <p:sp>
        <p:nvSpPr>
          <p:cNvPr id="212" name="TextBox 211">
            <a:extLst>
              <a:ext uri="{FF2B5EF4-FFF2-40B4-BE49-F238E27FC236}">
                <a16:creationId xmlns:a16="http://schemas.microsoft.com/office/drawing/2014/main" id="{33B23C7C-2956-9958-68AE-1B2364DCCA58}"/>
              </a:ext>
            </a:extLst>
          </p:cNvPr>
          <p:cNvSpPr txBox="1"/>
          <p:nvPr/>
        </p:nvSpPr>
        <p:spPr>
          <a:xfrm>
            <a:off x="9160953" y="6285190"/>
            <a:ext cx="1048188" cy="173207"/>
          </a:xfrm>
          <a:prstGeom prst="rect">
            <a:avLst/>
          </a:prstGeom>
          <a:noFill/>
        </p:spPr>
        <p:txBody>
          <a:bodyPr wrap="none" rtlCol="0">
            <a:spAutoFit/>
          </a:bodyPr>
          <a:lstStyle/>
          <a:p>
            <a:pPr algn="l"/>
            <a:r>
              <a:rPr lang="en-IN" sz="825" b="1" spc="0" baseline="0">
                <a:ln/>
                <a:solidFill>
                  <a:srgbClr val="1E40AF"/>
                </a:solidFill>
                <a:latin typeface="Arial"/>
                <a:cs typeface="Arial"/>
                <a:sym typeface="Arial"/>
                <a:rtl val="0"/>
              </a:rPr>
              <a:t>Concurrent Beams:</a:t>
            </a:r>
          </a:p>
        </p:txBody>
      </p:sp>
      <p:sp>
        <p:nvSpPr>
          <p:cNvPr id="213" name="TextBox 212">
            <a:extLst>
              <a:ext uri="{FF2B5EF4-FFF2-40B4-BE49-F238E27FC236}">
                <a16:creationId xmlns:a16="http://schemas.microsoft.com/office/drawing/2014/main" id="{C9C13762-98BA-961B-5A0E-CA76AC060534}"/>
              </a:ext>
            </a:extLst>
          </p:cNvPr>
          <p:cNvSpPr txBox="1"/>
          <p:nvPr/>
        </p:nvSpPr>
        <p:spPr>
          <a:xfrm>
            <a:off x="9160953" y="6391019"/>
            <a:ext cx="849695" cy="165774"/>
          </a:xfrm>
          <a:prstGeom prst="rect">
            <a:avLst/>
          </a:prstGeom>
          <a:noFill/>
        </p:spPr>
        <p:txBody>
          <a:bodyPr wrap="none" rtlCol="0">
            <a:spAutoFit/>
          </a:bodyPr>
          <a:lstStyle/>
          <a:p>
            <a:pPr algn="l"/>
            <a:r>
              <a:rPr lang="en-IN" sz="750" spc="0" baseline="0">
                <a:ln/>
                <a:solidFill>
                  <a:srgbClr val="374151"/>
                </a:solidFill>
                <a:latin typeface="Arial"/>
                <a:cs typeface="Arial"/>
                <a:sym typeface="Arial"/>
                <a:rtl val="0"/>
              </a:rPr>
              <a:t>64+ simultaneous</a:t>
            </a:r>
          </a:p>
        </p:txBody>
      </p:sp>
      <p:sp>
        <p:nvSpPr>
          <p:cNvPr id="214" name="TextBox 213">
            <a:extLst>
              <a:ext uri="{FF2B5EF4-FFF2-40B4-BE49-F238E27FC236}">
                <a16:creationId xmlns:a16="http://schemas.microsoft.com/office/drawing/2014/main" id="{C3DA92FA-C5E3-3813-BB4A-3CE72DB1858D}"/>
              </a:ext>
            </a:extLst>
          </p:cNvPr>
          <p:cNvSpPr txBox="1"/>
          <p:nvPr/>
        </p:nvSpPr>
        <p:spPr>
          <a:xfrm>
            <a:off x="10602036" y="6285190"/>
            <a:ext cx="638913" cy="173207"/>
          </a:xfrm>
          <a:prstGeom prst="rect">
            <a:avLst/>
          </a:prstGeom>
          <a:noFill/>
        </p:spPr>
        <p:txBody>
          <a:bodyPr wrap="none" rtlCol="0">
            <a:spAutoFit/>
          </a:bodyPr>
          <a:lstStyle/>
          <a:p>
            <a:pPr algn="l"/>
            <a:r>
              <a:rPr lang="en-IN" sz="825" b="1" spc="0" baseline="0">
                <a:ln/>
                <a:solidFill>
                  <a:srgbClr val="1E40AF"/>
                </a:solidFill>
                <a:latin typeface="Arial"/>
                <a:cs typeface="Arial"/>
                <a:sym typeface="Arial"/>
                <a:rtl val="0"/>
              </a:rPr>
              <a:t>Coverage:</a:t>
            </a:r>
          </a:p>
        </p:txBody>
      </p:sp>
      <p:sp>
        <p:nvSpPr>
          <p:cNvPr id="215" name="TextBox 214">
            <a:extLst>
              <a:ext uri="{FF2B5EF4-FFF2-40B4-BE49-F238E27FC236}">
                <a16:creationId xmlns:a16="http://schemas.microsoft.com/office/drawing/2014/main" id="{13383093-79C6-60F5-D3E3-831FEAC298EC}"/>
              </a:ext>
            </a:extLst>
          </p:cNvPr>
          <p:cNvSpPr txBox="1"/>
          <p:nvPr/>
        </p:nvSpPr>
        <p:spPr>
          <a:xfrm>
            <a:off x="10602036" y="6391019"/>
            <a:ext cx="812070" cy="165774"/>
          </a:xfrm>
          <a:prstGeom prst="rect">
            <a:avLst/>
          </a:prstGeom>
          <a:noFill/>
        </p:spPr>
        <p:txBody>
          <a:bodyPr wrap="none" rtlCol="0">
            <a:spAutoFit/>
          </a:bodyPr>
          <a:lstStyle/>
          <a:p>
            <a:pPr algn="l"/>
            <a:r>
              <a:rPr lang="en-IN" sz="750" spc="0" baseline="0">
                <a:ln/>
                <a:solidFill>
                  <a:srgbClr val="374151"/>
                </a:solidFill>
                <a:latin typeface="Arial"/>
                <a:cs typeface="Arial"/>
                <a:sym typeface="Arial"/>
                <a:rtl val="0"/>
              </a:rPr>
              <a:t>Cell edge +10dB</a:t>
            </a:r>
          </a:p>
        </p:txBody>
      </p:sp>
    </p:spTree>
    <p:extLst>
      <p:ext uri="{BB962C8B-B14F-4D97-AF65-F5344CB8AC3E}">
        <p14:creationId xmlns:p14="http://schemas.microsoft.com/office/powerpoint/2010/main" val="28599949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EAB49F3-CB25-387E-37D2-97A7782977A0}"/>
              </a:ext>
            </a:extLst>
          </p:cNvPr>
          <p:cNvSpPr txBox="1"/>
          <p:nvPr/>
        </p:nvSpPr>
        <p:spPr>
          <a:xfrm>
            <a:off x="1485395" y="817123"/>
            <a:ext cx="8945593" cy="948688"/>
          </a:xfrm>
          <a:prstGeom prst="rect">
            <a:avLst/>
          </a:prstGeom>
        </p:spPr>
        <p:txBody>
          <a:bodyPr vert="horz" lIns="91440" tIns="45720" rIns="91440" bIns="45720" rtlCol="0" anchor="b">
            <a:normAutofit/>
          </a:bodyPr>
          <a:lstStyle/>
          <a:p>
            <a:pPr algn="ctr">
              <a:spcBef>
                <a:spcPct val="0"/>
              </a:spcBef>
              <a:spcAft>
                <a:spcPts val="600"/>
              </a:spcAft>
            </a:pPr>
            <a:r>
              <a:rPr lang="en-US" sz="4400" b="1" dirty="0">
                <a:latin typeface="+mj-lt"/>
                <a:ea typeface="+mj-ea"/>
                <a:cs typeface="+mj-cs"/>
              </a:rPr>
              <a:t>SU-MIMO &amp; MU-MIMO</a:t>
            </a:r>
          </a:p>
        </p:txBody>
      </p:sp>
      <p:pic>
        <p:nvPicPr>
          <p:cNvPr id="3" name="Picture 2" descr="A diagram of data stream&#10;&#10;AI-generated content may be incorrect.">
            <a:extLst>
              <a:ext uri="{FF2B5EF4-FFF2-40B4-BE49-F238E27FC236}">
                <a16:creationId xmlns:a16="http://schemas.microsoft.com/office/drawing/2014/main" id="{69D94BC5-1565-D33E-70B7-1B3225558C89}"/>
              </a:ext>
            </a:extLst>
          </p:cNvPr>
          <p:cNvPicPr>
            <a:picLocks noChangeAspect="1"/>
          </p:cNvPicPr>
          <p:nvPr/>
        </p:nvPicPr>
        <p:blipFill>
          <a:blip r:embed="rId3"/>
          <a:stretch>
            <a:fillRect/>
          </a:stretch>
        </p:blipFill>
        <p:spPr>
          <a:xfrm>
            <a:off x="912627" y="3201839"/>
            <a:ext cx="5132089" cy="2540384"/>
          </a:xfrm>
          <a:prstGeom prst="rect">
            <a:avLst/>
          </a:prstGeom>
        </p:spPr>
      </p:pic>
      <p:pic>
        <p:nvPicPr>
          <p:cNvPr id="10" name="Picture 9" descr="A diagram of a communication system&#10;&#10;AI-generated content may be incorrect.">
            <a:extLst>
              <a:ext uri="{FF2B5EF4-FFF2-40B4-BE49-F238E27FC236}">
                <a16:creationId xmlns:a16="http://schemas.microsoft.com/office/drawing/2014/main" id="{F267F248-5504-3DE2-C1E0-8BDF822580EF}"/>
              </a:ext>
            </a:extLst>
          </p:cNvPr>
          <p:cNvPicPr>
            <a:picLocks noChangeAspect="1"/>
          </p:cNvPicPr>
          <p:nvPr/>
        </p:nvPicPr>
        <p:blipFill>
          <a:blip r:embed="rId4"/>
          <a:stretch>
            <a:fillRect/>
          </a:stretch>
        </p:blipFill>
        <p:spPr>
          <a:xfrm>
            <a:off x="6229067" y="2582935"/>
            <a:ext cx="5077284" cy="3389087"/>
          </a:xfrm>
          <a:prstGeom prst="rect">
            <a:avLst/>
          </a:prstGeom>
        </p:spPr>
      </p:pic>
    </p:spTree>
    <p:extLst>
      <p:ext uri="{BB962C8B-B14F-4D97-AF65-F5344CB8AC3E}">
        <p14:creationId xmlns:p14="http://schemas.microsoft.com/office/powerpoint/2010/main" val="3374133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668B798-BDAF-789F-A7D0-0C75B3FF3F12}"/>
              </a:ext>
            </a:extLst>
          </p:cNvPr>
          <p:cNvSpPr txBox="1"/>
          <p:nvPr/>
        </p:nvSpPr>
        <p:spPr>
          <a:xfrm>
            <a:off x="406400" y="431800"/>
            <a:ext cx="4124847" cy="443968"/>
          </a:xfrm>
          <a:prstGeom prst="rect">
            <a:avLst/>
          </a:prstGeom>
          <a:noFill/>
        </p:spPr>
        <p:txBody>
          <a:bodyPr wrap="none" rtlCol="0">
            <a:spAutoFit/>
          </a:bodyPr>
          <a:lstStyle/>
          <a:p>
            <a:pPr algn="l"/>
            <a:r>
              <a:rPr lang="en-IN" sz="2285" b="1" dirty="0">
                <a:ln/>
                <a:solidFill>
                  <a:srgbClr val="000000"/>
                </a:solidFill>
                <a:latin typeface="Arial"/>
                <a:cs typeface="Arial"/>
                <a:sym typeface="Arial"/>
                <a:rtl val="0"/>
              </a:rPr>
              <a:t>MU-MIMO (Multi-User MIMO)</a:t>
            </a:r>
          </a:p>
        </p:txBody>
      </p:sp>
      <p:grpSp>
        <p:nvGrpSpPr>
          <p:cNvPr id="11" name="Graphic 7">
            <a:extLst>
              <a:ext uri="{FF2B5EF4-FFF2-40B4-BE49-F238E27FC236}">
                <a16:creationId xmlns:a16="http://schemas.microsoft.com/office/drawing/2014/main" id="{0A2AC60E-E434-D397-5254-ED31FBFA0EA7}"/>
              </a:ext>
            </a:extLst>
          </p:cNvPr>
          <p:cNvGrpSpPr/>
          <p:nvPr/>
        </p:nvGrpSpPr>
        <p:grpSpPr>
          <a:xfrm>
            <a:off x="2580641" y="1803401"/>
            <a:ext cx="945127" cy="2084757"/>
            <a:chOff x="1595739" y="2329542"/>
            <a:chExt cx="1417691" cy="3127136"/>
          </a:xfrm>
        </p:grpSpPr>
        <p:sp>
          <p:nvSpPr>
            <p:cNvPr id="12" name="Freeform: Shape 11">
              <a:extLst>
                <a:ext uri="{FF2B5EF4-FFF2-40B4-BE49-F238E27FC236}">
                  <a16:creationId xmlns:a16="http://schemas.microsoft.com/office/drawing/2014/main" id="{4DF91597-D007-07D7-3DB4-6B3FF1F9A382}"/>
                </a:ext>
              </a:extLst>
            </p:cNvPr>
            <p:cNvSpPr/>
            <p:nvPr/>
          </p:nvSpPr>
          <p:spPr>
            <a:xfrm>
              <a:off x="2474641" y="3347357"/>
              <a:ext cx="248672" cy="1596571"/>
            </a:xfrm>
            <a:custGeom>
              <a:avLst/>
              <a:gdLst>
                <a:gd name="connsiteX0" fmla="*/ 165781 w 248672"/>
                <a:gd name="connsiteY0" fmla="*/ 0 h 1596571"/>
                <a:gd name="connsiteX1" fmla="*/ 248672 w 248672"/>
                <a:gd name="connsiteY1" fmla="*/ 0 h 1596571"/>
                <a:gd name="connsiteX2" fmla="*/ 248672 w 248672"/>
                <a:gd name="connsiteY2" fmla="*/ 1596571 h 1596571"/>
                <a:gd name="connsiteX3" fmla="*/ 165781 w 248672"/>
                <a:gd name="connsiteY3" fmla="*/ 1596571 h 1596571"/>
                <a:gd name="connsiteX4" fmla="*/ 82891 w 248672"/>
                <a:gd name="connsiteY4" fmla="*/ 1596571 h 1596571"/>
                <a:gd name="connsiteX5" fmla="*/ 0 w 248672"/>
                <a:gd name="connsiteY5" fmla="*/ 1596571 h 1596571"/>
                <a:gd name="connsiteX6" fmla="*/ 0 w 248672"/>
                <a:gd name="connsiteY6" fmla="*/ 0 h 1596571"/>
                <a:gd name="connsiteX7" fmla="*/ 82891 w 248672"/>
                <a:gd name="connsiteY7" fmla="*/ 0 h 159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72" h="1596571">
                  <a:moveTo>
                    <a:pt x="165781" y="0"/>
                  </a:moveTo>
                  <a:cubicBezTo>
                    <a:pt x="211561" y="0"/>
                    <a:pt x="248672" y="0"/>
                    <a:pt x="248672" y="0"/>
                  </a:cubicBezTo>
                  <a:lnTo>
                    <a:pt x="248672" y="1596571"/>
                  </a:lnTo>
                  <a:cubicBezTo>
                    <a:pt x="248672" y="1596571"/>
                    <a:pt x="211561" y="1596571"/>
                    <a:pt x="165781" y="1596571"/>
                  </a:cubicBezTo>
                  <a:lnTo>
                    <a:pt x="82891" y="1596571"/>
                  </a:lnTo>
                  <a:cubicBezTo>
                    <a:pt x="37111" y="1596571"/>
                    <a:pt x="0" y="1596571"/>
                    <a:pt x="0" y="1596571"/>
                  </a:cubicBezTo>
                  <a:lnTo>
                    <a:pt x="0" y="0"/>
                  </a:lnTo>
                  <a:cubicBezTo>
                    <a:pt x="0" y="0"/>
                    <a:pt x="37111" y="0"/>
                    <a:pt x="82891" y="0"/>
                  </a:cubicBezTo>
                  <a:close/>
                </a:path>
              </a:pathLst>
            </a:custGeom>
            <a:solidFill>
              <a:srgbClr val="444444"/>
            </a:solidFill>
            <a:ln w="20723" cap="flat">
              <a:noFill/>
              <a:prstDash val="solid"/>
              <a:miter/>
            </a:ln>
          </p:spPr>
          <p:txBody>
            <a:bodyPr rtlCol="0" anchor="ctr"/>
            <a:lstStyle/>
            <a:p>
              <a:endParaRPr lang="en-IN" sz="1200"/>
            </a:p>
          </p:txBody>
        </p:sp>
        <p:sp>
          <p:nvSpPr>
            <p:cNvPr id="13" name="Freeform: Shape 12">
              <a:extLst>
                <a:ext uri="{FF2B5EF4-FFF2-40B4-BE49-F238E27FC236}">
                  <a16:creationId xmlns:a16="http://schemas.microsoft.com/office/drawing/2014/main" id="{003EC0D2-1F43-28E8-A564-361BA1818532}"/>
                </a:ext>
              </a:extLst>
            </p:cNvPr>
            <p:cNvSpPr/>
            <p:nvPr/>
          </p:nvSpPr>
          <p:spPr>
            <a:xfrm>
              <a:off x="2391750" y="3147785"/>
              <a:ext cx="414453" cy="399142"/>
            </a:xfrm>
            <a:custGeom>
              <a:avLst/>
              <a:gdLst>
                <a:gd name="connsiteX0" fmla="*/ 207227 w 414453"/>
                <a:gd name="connsiteY0" fmla="*/ 0 h 399142"/>
                <a:gd name="connsiteX1" fmla="*/ 414454 w 414453"/>
                <a:gd name="connsiteY1" fmla="*/ 0 h 399142"/>
                <a:gd name="connsiteX2" fmla="*/ 414454 w 414453"/>
                <a:gd name="connsiteY2" fmla="*/ 399143 h 399142"/>
                <a:gd name="connsiteX3" fmla="*/ 207227 w 414453"/>
                <a:gd name="connsiteY3" fmla="*/ 399143 h 399142"/>
                <a:gd name="connsiteX4" fmla="*/ 207227 w 414453"/>
                <a:gd name="connsiteY4" fmla="*/ 399143 h 399142"/>
                <a:gd name="connsiteX5" fmla="*/ 0 w 414453"/>
                <a:gd name="connsiteY5" fmla="*/ 399143 h 399142"/>
                <a:gd name="connsiteX6" fmla="*/ 0 w 414453"/>
                <a:gd name="connsiteY6" fmla="*/ 0 h 399142"/>
                <a:gd name="connsiteX7" fmla="*/ 207227 w 414453"/>
                <a:gd name="connsiteY7" fmla="*/ 0 h 39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453" h="399142">
                  <a:moveTo>
                    <a:pt x="207227" y="0"/>
                  </a:moveTo>
                  <a:cubicBezTo>
                    <a:pt x="321675" y="0"/>
                    <a:pt x="414454" y="0"/>
                    <a:pt x="414454" y="0"/>
                  </a:cubicBezTo>
                  <a:lnTo>
                    <a:pt x="414454" y="399143"/>
                  </a:lnTo>
                  <a:cubicBezTo>
                    <a:pt x="414454" y="399143"/>
                    <a:pt x="321675" y="399143"/>
                    <a:pt x="207227" y="399143"/>
                  </a:cubicBezTo>
                  <a:lnTo>
                    <a:pt x="207227" y="399143"/>
                  </a:lnTo>
                  <a:cubicBezTo>
                    <a:pt x="92779" y="399143"/>
                    <a:pt x="0" y="399143"/>
                    <a:pt x="0" y="399143"/>
                  </a:cubicBezTo>
                  <a:lnTo>
                    <a:pt x="0" y="0"/>
                  </a:lnTo>
                  <a:cubicBezTo>
                    <a:pt x="0" y="0"/>
                    <a:pt x="92779" y="0"/>
                    <a:pt x="207227" y="0"/>
                  </a:cubicBezTo>
                  <a:close/>
                </a:path>
              </a:pathLst>
            </a:custGeom>
            <a:solidFill>
              <a:srgbClr val="BBBBBB"/>
            </a:solidFill>
            <a:ln w="20723" cap="flat">
              <a:noFill/>
              <a:prstDash val="solid"/>
              <a:miter/>
            </a:ln>
          </p:spPr>
          <p:txBody>
            <a:bodyPr rtlCol="0" anchor="ctr"/>
            <a:lstStyle/>
            <a:p>
              <a:endParaRPr lang="en-IN" sz="1200"/>
            </a:p>
          </p:txBody>
        </p:sp>
        <p:sp>
          <p:nvSpPr>
            <p:cNvPr id="14" name="Freeform: Shape 13">
              <a:extLst>
                <a:ext uri="{FF2B5EF4-FFF2-40B4-BE49-F238E27FC236}">
                  <a16:creationId xmlns:a16="http://schemas.microsoft.com/office/drawing/2014/main" id="{4FD3D524-E7B7-6779-8AAE-59287FC799A8}"/>
                </a:ext>
              </a:extLst>
            </p:cNvPr>
            <p:cNvSpPr/>
            <p:nvPr/>
          </p:nvSpPr>
          <p:spPr>
            <a:xfrm>
              <a:off x="2598977" y="2748642"/>
              <a:ext cx="20722" cy="478971"/>
            </a:xfrm>
            <a:custGeom>
              <a:avLst/>
              <a:gdLst>
                <a:gd name="connsiteX0" fmla="*/ 0 w 20722"/>
                <a:gd name="connsiteY0" fmla="*/ 0 h 478971"/>
                <a:gd name="connsiteX1" fmla="*/ 20723 w 20722"/>
                <a:gd name="connsiteY1" fmla="*/ 0 h 478971"/>
                <a:gd name="connsiteX2" fmla="*/ 20723 w 20722"/>
                <a:gd name="connsiteY2" fmla="*/ 478971 h 478971"/>
                <a:gd name="connsiteX3" fmla="*/ 0 w 20722"/>
                <a:gd name="connsiteY3" fmla="*/ 478971 h 478971"/>
              </a:gdLst>
              <a:ahLst/>
              <a:cxnLst>
                <a:cxn ang="0">
                  <a:pos x="connsiteX0" y="connsiteY0"/>
                </a:cxn>
                <a:cxn ang="0">
                  <a:pos x="connsiteX1" y="connsiteY1"/>
                </a:cxn>
                <a:cxn ang="0">
                  <a:pos x="connsiteX2" y="connsiteY2"/>
                </a:cxn>
                <a:cxn ang="0">
                  <a:pos x="connsiteX3" y="connsiteY3"/>
                </a:cxn>
              </a:cxnLst>
              <a:rect l="l" t="t" r="r" b="b"/>
              <a:pathLst>
                <a:path w="20722" h="478971">
                  <a:moveTo>
                    <a:pt x="0" y="0"/>
                  </a:moveTo>
                  <a:lnTo>
                    <a:pt x="20723" y="0"/>
                  </a:lnTo>
                  <a:lnTo>
                    <a:pt x="20723" y="478971"/>
                  </a:lnTo>
                  <a:lnTo>
                    <a:pt x="0" y="478971"/>
                  </a:lnTo>
                  <a:close/>
                </a:path>
              </a:pathLst>
            </a:custGeom>
            <a:solidFill>
              <a:srgbClr val="888888"/>
            </a:solidFill>
            <a:ln w="20723" cap="flat">
              <a:noFill/>
              <a:prstDash val="solid"/>
              <a:miter/>
            </a:ln>
          </p:spPr>
          <p:txBody>
            <a:bodyPr rtlCol="0" anchor="ctr"/>
            <a:lstStyle/>
            <a:p>
              <a:endParaRPr lang="en-IN" sz="1200"/>
            </a:p>
          </p:txBody>
        </p:sp>
        <p:sp>
          <p:nvSpPr>
            <p:cNvPr id="15" name="Freeform: Shape 14">
              <a:extLst>
                <a:ext uri="{FF2B5EF4-FFF2-40B4-BE49-F238E27FC236}">
                  <a16:creationId xmlns:a16="http://schemas.microsoft.com/office/drawing/2014/main" id="{58BFFBB3-5F7E-6FE1-BD3C-C1F0E62C7594}"/>
                </a:ext>
              </a:extLst>
            </p:cNvPr>
            <p:cNvSpPr/>
            <p:nvPr/>
          </p:nvSpPr>
          <p:spPr>
            <a:xfrm>
              <a:off x="2350305" y="2529114"/>
              <a:ext cx="538789" cy="239485"/>
            </a:xfrm>
            <a:custGeom>
              <a:avLst/>
              <a:gdLst>
                <a:gd name="connsiteX0" fmla="*/ 538790 w 538789"/>
                <a:gd name="connsiteY0" fmla="*/ 119743 h 239485"/>
                <a:gd name="connsiteX1" fmla="*/ 269395 w 538789"/>
                <a:gd name="connsiteY1" fmla="*/ 239486 h 239485"/>
                <a:gd name="connsiteX2" fmla="*/ 0 w 538789"/>
                <a:gd name="connsiteY2" fmla="*/ 119743 h 239485"/>
                <a:gd name="connsiteX3" fmla="*/ 269395 w 538789"/>
                <a:gd name="connsiteY3" fmla="*/ 0 h 239485"/>
                <a:gd name="connsiteX4" fmla="*/ 538790 w 538789"/>
                <a:gd name="connsiteY4" fmla="*/ 119743 h 23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789" h="239485">
                  <a:moveTo>
                    <a:pt x="538790" y="119743"/>
                  </a:moveTo>
                  <a:cubicBezTo>
                    <a:pt x="538790" y="185875"/>
                    <a:pt x="418178" y="239486"/>
                    <a:pt x="269395" y="239486"/>
                  </a:cubicBezTo>
                  <a:cubicBezTo>
                    <a:pt x="120612" y="239486"/>
                    <a:pt x="0" y="185875"/>
                    <a:pt x="0" y="119743"/>
                  </a:cubicBezTo>
                  <a:cubicBezTo>
                    <a:pt x="0" y="53611"/>
                    <a:pt x="120612" y="0"/>
                    <a:pt x="269395" y="0"/>
                  </a:cubicBezTo>
                  <a:cubicBezTo>
                    <a:pt x="418178" y="0"/>
                    <a:pt x="538790" y="53611"/>
                    <a:pt x="538790" y="119743"/>
                  </a:cubicBezTo>
                  <a:close/>
                </a:path>
              </a:pathLst>
            </a:custGeom>
            <a:noFill/>
            <a:ln w="62168" cap="flat">
              <a:solidFill>
                <a:srgbClr val="BBBBBB"/>
              </a:solidFill>
              <a:prstDash val="solid"/>
              <a:miter/>
            </a:ln>
          </p:spPr>
          <p:txBody>
            <a:bodyPr rtlCol="0" anchor="ctr"/>
            <a:lstStyle/>
            <a:p>
              <a:endParaRPr lang="en-IN" sz="1200"/>
            </a:p>
          </p:txBody>
        </p:sp>
        <p:sp>
          <p:nvSpPr>
            <p:cNvPr id="16" name="Freeform: Shape 15">
              <a:extLst>
                <a:ext uri="{FF2B5EF4-FFF2-40B4-BE49-F238E27FC236}">
                  <a16:creationId xmlns:a16="http://schemas.microsoft.com/office/drawing/2014/main" id="{1B931B00-BD40-4F7A-17F7-EDF1501A5FB2}"/>
                </a:ext>
              </a:extLst>
            </p:cNvPr>
            <p:cNvSpPr/>
            <p:nvPr/>
          </p:nvSpPr>
          <p:spPr>
            <a:xfrm>
              <a:off x="2225969" y="2329542"/>
              <a:ext cx="787461" cy="359228"/>
            </a:xfrm>
            <a:custGeom>
              <a:avLst/>
              <a:gdLst>
                <a:gd name="connsiteX0" fmla="*/ 787462 w 787461"/>
                <a:gd name="connsiteY0" fmla="*/ 179614 h 359228"/>
                <a:gd name="connsiteX1" fmla="*/ 393731 w 787461"/>
                <a:gd name="connsiteY1" fmla="*/ 359229 h 359228"/>
                <a:gd name="connsiteX2" fmla="*/ 0 w 787461"/>
                <a:gd name="connsiteY2" fmla="*/ 179614 h 359228"/>
                <a:gd name="connsiteX3" fmla="*/ 393731 w 787461"/>
                <a:gd name="connsiteY3" fmla="*/ 0 h 359228"/>
                <a:gd name="connsiteX4" fmla="*/ 787462 w 787461"/>
                <a:gd name="connsiteY4" fmla="*/ 179614 h 359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461" h="359228">
                  <a:moveTo>
                    <a:pt x="787462" y="179614"/>
                  </a:moveTo>
                  <a:cubicBezTo>
                    <a:pt x="787462" y="278813"/>
                    <a:pt x="611183" y="359229"/>
                    <a:pt x="393731" y="359229"/>
                  </a:cubicBezTo>
                  <a:cubicBezTo>
                    <a:pt x="176279" y="359229"/>
                    <a:pt x="0" y="278813"/>
                    <a:pt x="0" y="179614"/>
                  </a:cubicBezTo>
                  <a:cubicBezTo>
                    <a:pt x="0" y="80416"/>
                    <a:pt x="176279" y="0"/>
                    <a:pt x="393731" y="0"/>
                  </a:cubicBezTo>
                  <a:cubicBezTo>
                    <a:pt x="611183" y="0"/>
                    <a:pt x="787462" y="80416"/>
                    <a:pt x="787462" y="179614"/>
                  </a:cubicBezTo>
                  <a:close/>
                </a:path>
              </a:pathLst>
            </a:custGeom>
            <a:noFill/>
            <a:ln w="62168" cap="flat">
              <a:solidFill>
                <a:srgbClr val="BBBBBB"/>
              </a:solidFill>
              <a:prstDash val="solid"/>
              <a:miter/>
            </a:ln>
          </p:spPr>
          <p:txBody>
            <a:bodyPr rtlCol="0" anchor="ctr"/>
            <a:lstStyle/>
            <a:p>
              <a:endParaRPr lang="en-IN" sz="1200"/>
            </a:p>
          </p:txBody>
        </p:sp>
        <p:sp>
          <p:nvSpPr>
            <p:cNvPr id="17" name="TextBox 16">
              <a:extLst>
                <a:ext uri="{FF2B5EF4-FFF2-40B4-BE49-F238E27FC236}">
                  <a16:creationId xmlns:a16="http://schemas.microsoft.com/office/drawing/2014/main" id="{ACF11130-CB2B-7471-A7FD-BCF6D2724602}"/>
                </a:ext>
              </a:extLst>
            </p:cNvPr>
            <p:cNvSpPr txBox="1"/>
            <p:nvPr/>
          </p:nvSpPr>
          <p:spPr>
            <a:xfrm>
              <a:off x="2113806" y="4997994"/>
              <a:ext cx="825227" cy="458684"/>
            </a:xfrm>
            <a:prstGeom prst="rect">
              <a:avLst/>
            </a:prstGeom>
            <a:noFill/>
          </p:spPr>
          <p:txBody>
            <a:bodyPr wrap="none" rtlCol="0">
              <a:spAutoFit/>
            </a:bodyPr>
            <a:lstStyle/>
            <a:p>
              <a:pPr algn="l"/>
              <a:r>
                <a:rPr lang="en-IN" sz="1387" b="1">
                  <a:ln/>
                  <a:solidFill>
                    <a:srgbClr val="000000"/>
                  </a:solidFill>
                  <a:latin typeface="Arial"/>
                  <a:cs typeface="Arial"/>
                  <a:sym typeface="Arial"/>
                  <a:rtl val="0"/>
                </a:rPr>
                <a:t>gNB</a:t>
              </a:r>
            </a:p>
          </p:txBody>
        </p:sp>
        <p:sp>
          <p:nvSpPr>
            <p:cNvPr id="18" name="TextBox 17">
              <a:extLst>
                <a:ext uri="{FF2B5EF4-FFF2-40B4-BE49-F238E27FC236}">
                  <a16:creationId xmlns:a16="http://schemas.microsoft.com/office/drawing/2014/main" id="{9354F80D-24C0-316B-3D5D-1FDBF2008278}"/>
                </a:ext>
              </a:extLst>
            </p:cNvPr>
            <p:cNvSpPr txBox="1"/>
            <p:nvPr/>
          </p:nvSpPr>
          <p:spPr>
            <a:xfrm>
              <a:off x="1595739" y="2563223"/>
              <a:ext cx="548709" cy="383375"/>
            </a:xfrm>
            <a:prstGeom prst="rect">
              <a:avLst/>
            </a:prstGeom>
            <a:noFill/>
          </p:spPr>
          <p:txBody>
            <a:bodyPr wrap="none" rtlCol="0">
              <a:spAutoFit/>
            </a:bodyPr>
            <a:lstStyle/>
            <a:p>
              <a:pPr algn="l"/>
              <a:r>
                <a:rPr lang="en-IN" sz="1061">
                  <a:ln/>
                  <a:solidFill>
                    <a:srgbClr val="888888"/>
                  </a:solidFill>
                  <a:latin typeface="Arial"/>
                  <a:cs typeface="Arial"/>
                  <a:sym typeface="Arial"/>
                  <a:rtl val="0"/>
                </a:rPr>
                <a:t>5G</a:t>
              </a:r>
            </a:p>
          </p:txBody>
        </p:sp>
      </p:grpSp>
      <p:sp>
        <p:nvSpPr>
          <p:cNvPr id="19" name="Freeform: Shape 18">
            <a:extLst>
              <a:ext uri="{FF2B5EF4-FFF2-40B4-BE49-F238E27FC236}">
                <a16:creationId xmlns:a16="http://schemas.microsoft.com/office/drawing/2014/main" id="{67607B21-A770-4BD8-8F8A-F9D619B0E492}"/>
              </a:ext>
            </a:extLst>
          </p:cNvPr>
          <p:cNvSpPr/>
          <p:nvPr/>
        </p:nvSpPr>
        <p:spPr>
          <a:xfrm>
            <a:off x="3570249" y="2468639"/>
            <a:ext cx="138151" cy="133047"/>
          </a:xfrm>
          <a:custGeom>
            <a:avLst/>
            <a:gdLst>
              <a:gd name="connsiteX0" fmla="*/ 207227 w 207226"/>
              <a:gd name="connsiteY0" fmla="*/ 99786 h 199571"/>
              <a:gd name="connsiteX1" fmla="*/ 103613 w 207226"/>
              <a:gd name="connsiteY1" fmla="*/ 199571 h 199571"/>
              <a:gd name="connsiteX2" fmla="*/ 0 w 207226"/>
              <a:gd name="connsiteY2" fmla="*/ 99786 h 199571"/>
              <a:gd name="connsiteX3" fmla="*/ 103613 w 207226"/>
              <a:gd name="connsiteY3" fmla="*/ 0 h 199571"/>
              <a:gd name="connsiteX4" fmla="*/ 207227 w 207226"/>
              <a:gd name="connsiteY4" fmla="*/ 99786 h 199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226" h="199571">
                <a:moveTo>
                  <a:pt x="207227" y="99786"/>
                </a:moveTo>
                <a:cubicBezTo>
                  <a:pt x="207227" y="154896"/>
                  <a:pt x="160837" y="199571"/>
                  <a:pt x="103613" y="199571"/>
                </a:cubicBezTo>
                <a:cubicBezTo>
                  <a:pt x="46389" y="199571"/>
                  <a:pt x="0" y="154896"/>
                  <a:pt x="0" y="99786"/>
                </a:cubicBezTo>
                <a:cubicBezTo>
                  <a:pt x="0" y="44675"/>
                  <a:pt x="46389" y="0"/>
                  <a:pt x="103613" y="0"/>
                </a:cubicBezTo>
                <a:cubicBezTo>
                  <a:pt x="160837" y="0"/>
                  <a:pt x="207227" y="44675"/>
                  <a:pt x="207227" y="99786"/>
                </a:cubicBezTo>
                <a:close/>
              </a:path>
            </a:pathLst>
          </a:custGeom>
          <a:solidFill>
            <a:srgbClr val="6686E6"/>
          </a:solidFill>
          <a:ln w="20723" cap="flat">
            <a:noFill/>
            <a:prstDash val="solid"/>
            <a:miter/>
          </a:ln>
        </p:spPr>
        <p:txBody>
          <a:bodyPr rtlCol="0" anchor="ctr"/>
          <a:lstStyle/>
          <a:p>
            <a:endParaRPr lang="en-IN" sz="1200"/>
          </a:p>
        </p:txBody>
      </p:sp>
      <p:sp>
        <p:nvSpPr>
          <p:cNvPr id="20" name="Freeform: Shape 19">
            <a:extLst>
              <a:ext uri="{FF2B5EF4-FFF2-40B4-BE49-F238E27FC236}">
                <a16:creationId xmlns:a16="http://schemas.microsoft.com/office/drawing/2014/main" id="{EF692E0D-D45D-DD85-9B45-C1E39A6D7F85}"/>
              </a:ext>
            </a:extLst>
          </p:cNvPr>
          <p:cNvSpPr/>
          <p:nvPr/>
        </p:nvSpPr>
        <p:spPr>
          <a:xfrm>
            <a:off x="3570249" y="2801258"/>
            <a:ext cx="138151" cy="133047"/>
          </a:xfrm>
          <a:custGeom>
            <a:avLst/>
            <a:gdLst>
              <a:gd name="connsiteX0" fmla="*/ 207227 w 207226"/>
              <a:gd name="connsiteY0" fmla="*/ 99786 h 199571"/>
              <a:gd name="connsiteX1" fmla="*/ 103613 w 207226"/>
              <a:gd name="connsiteY1" fmla="*/ 199571 h 199571"/>
              <a:gd name="connsiteX2" fmla="*/ 0 w 207226"/>
              <a:gd name="connsiteY2" fmla="*/ 99786 h 199571"/>
              <a:gd name="connsiteX3" fmla="*/ 103613 w 207226"/>
              <a:gd name="connsiteY3" fmla="*/ 0 h 199571"/>
              <a:gd name="connsiteX4" fmla="*/ 207227 w 207226"/>
              <a:gd name="connsiteY4" fmla="*/ 99786 h 199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226" h="199571">
                <a:moveTo>
                  <a:pt x="207227" y="99786"/>
                </a:moveTo>
                <a:cubicBezTo>
                  <a:pt x="207227" y="154896"/>
                  <a:pt x="160837" y="199571"/>
                  <a:pt x="103613" y="199571"/>
                </a:cubicBezTo>
                <a:cubicBezTo>
                  <a:pt x="46389" y="199571"/>
                  <a:pt x="0" y="154896"/>
                  <a:pt x="0" y="99786"/>
                </a:cubicBezTo>
                <a:cubicBezTo>
                  <a:pt x="0" y="44675"/>
                  <a:pt x="46389" y="0"/>
                  <a:pt x="103613" y="0"/>
                </a:cubicBezTo>
                <a:cubicBezTo>
                  <a:pt x="160837" y="0"/>
                  <a:pt x="207227" y="44675"/>
                  <a:pt x="207227" y="99786"/>
                </a:cubicBezTo>
                <a:close/>
              </a:path>
            </a:pathLst>
          </a:custGeom>
          <a:solidFill>
            <a:srgbClr val="E69830"/>
          </a:solidFill>
          <a:ln w="20723" cap="flat">
            <a:noFill/>
            <a:prstDash val="solid"/>
            <a:miter/>
          </a:ln>
        </p:spPr>
        <p:txBody>
          <a:bodyPr rtlCol="0" anchor="ctr"/>
          <a:lstStyle/>
          <a:p>
            <a:endParaRPr lang="en-IN" sz="1200"/>
          </a:p>
        </p:txBody>
      </p:sp>
      <p:sp>
        <p:nvSpPr>
          <p:cNvPr id="21" name="Freeform: Shape 20">
            <a:extLst>
              <a:ext uri="{FF2B5EF4-FFF2-40B4-BE49-F238E27FC236}">
                <a16:creationId xmlns:a16="http://schemas.microsoft.com/office/drawing/2014/main" id="{97520441-DAF8-7016-7DD4-1D836A95B070}"/>
              </a:ext>
            </a:extLst>
          </p:cNvPr>
          <p:cNvSpPr/>
          <p:nvPr/>
        </p:nvSpPr>
        <p:spPr>
          <a:xfrm>
            <a:off x="3570249" y="3133877"/>
            <a:ext cx="138151" cy="133047"/>
          </a:xfrm>
          <a:custGeom>
            <a:avLst/>
            <a:gdLst>
              <a:gd name="connsiteX0" fmla="*/ 207227 w 207226"/>
              <a:gd name="connsiteY0" fmla="*/ 99786 h 199571"/>
              <a:gd name="connsiteX1" fmla="*/ 103613 w 207226"/>
              <a:gd name="connsiteY1" fmla="*/ 199571 h 199571"/>
              <a:gd name="connsiteX2" fmla="*/ 0 w 207226"/>
              <a:gd name="connsiteY2" fmla="*/ 99786 h 199571"/>
              <a:gd name="connsiteX3" fmla="*/ 103613 w 207226"/>
              <a:gd name="connsiteY3" fmla="*/ 0 h 199571"/>
              <a:gd name="connsiteX4" fmla="*/ 207227 w 207226"/>
              <a:gd name="connsiteY4" fmla="*/ 99786 h 199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226" h="199571">
                <a:moveTo>
                  <a:pt x="207227" y="99786"/>
                </a:moveTo>
                <a:cubicBezTo>
                  <a:pt x="207227" y="154896"/>
                  <a:pt x="160837" y="199571"/>
                  <a:pt x="103613" y="199571"/>
                </a:cubicBezTo>
                <a:cubicBezTo>
                  <a:pt x="46389" y="199571"/>
                  <a:pt x="0" y="154896"/>
                  <a:pt x="0" y="99786"/>
                </a:cubicBezTo>
                <a:cubicBezTo>
                  <a:pt x="0" y="44675"/>
                  <a:pt x="46389" y="0"/>
                  <a:pt x="103613" y="0"/>
                </a:cubicBezTo>
                <a:cubicBezTo>
                  <a:pt x="160837" y="0"/>
                  <a:pt x="207227" y="44675"/>
                  <a:pt x="207227" y="99786"/>
                </a:cubicBezTo>
                <a:close/>
              </a:path>
            </a:pathLst>
          </a:custGeom>
          <a:solidFill>
            <a:srgbClr val="306EBB"/>
          </a:solidFill>
          <a:ln w="20723" cap="flat">
            <a:noFill/>
            <a:prstDash val="solid"/>
            <a:miter/>
          </a:ln>
        </p:spPr>
        <p:txBody>
          <a:bodyPr rtlCol="0" anchor="ctr"/>
          <a:lstStyle/>
          <a:p>
            <a:endParaRPr lang="en-IN" sz="1200"/>
          </a:p>
        </p:txBody>
      </p:sp>
      <p:sp>
        <p:nvSpPr>
          <p:cNvPr id="22" name="Freeform: Shape 21">
            <a:extLst>
              <a:ext uri="{FF2B5EF4-FFF2-40B4-BE49-F238E27FC236}">
                <a16:creationId xmlns:a16="http://schemas.microsoft.com/office/drawing/2014/main" id="{A7062550-DF47-145A-E5E0-BD0003317989}"/>
              </a:ext>
            </a:extLst>
          </p:cNvPr>
          <p:cNvSpPr/>
          <p:nvPr/>
        </p:nvSpPr>
        <p:spPr>
          <a:xfrm>
            <a:off x="3570249" y="3466496"/>
            <a:ext cx="138151" cy="133047"/>
          </a:xfrm>
          <a:custGeom>
            <a:avLst/>
            <a:gdLst>
              <a:gd name="connsiteX0" fmla="*/ 207227 w 207226"/>
              <a:gd name="connsiteY0" fmla="*/ 99786 h 199571"/>
              <a:gd name="connsiteX1" fmla="*/ 103613 w 207226"/>
              <a:gd name="connsiteY1" fmla="*/ 199571 h 199571"/>
              <a:gd name="connsiteX2" fmla="*/ 0 w 207226"/>
              <a:gd name="connsiteY2" fmla="*/ 99786 h 199571"/>
              <a:gd name="connsiteX3" fmla="*/ 103613 w 207226"/>
              <a:gd name="connsiteY3" fmla="*/ 0 h 199571"/>
              <a:gd name="connsiteX4" fmla="*/ 207227 w 207226"/>
              <a:gd name="connsiteY4" fmla="*/ 99786 h 199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226" h="199571">
                <a:moveTo>
                  <a:pt x="207227" y="99786"/>
                </a:moveTo>
                <a:cubicBezTo>
                  <a:pt x="207227" y="154896"/>
                  <a:pt x="160837" y="199571"/>
                  <a:pt x="103613" y="199571"/>
                </a:cubicBezTo>
                <a:cubicBezTo>
                  <a:pt x="46389" y="199571"/>
                  <a:pt x="0" y="154896"/>
                  <a:pt x="0" y="99786"/>
                </a:cubicBezTo>
                <a:cubicBezTo>
                  <a:pt x="0" y="44675"/>
                  <a:pt x="46389" y="0"/>
                  <a:pt x="103613" y="0"/>
                </a:cubicBezTo>
                <a:cubicBezTo>
                  <a:pt x="160837" y="0"/>
                  <a:pt x="207227" y="44675"/>
                  <a:pt x="207227" y="99786"/>
                </a:cubicBezTo>
                <a:close/>
              </a:path>
            </a:pathLst>
          </a:custGeom>
          <a:solidFill>
            <a:srgbClr val="BB306E"/>
          </a:solidFill>
          <a:ln w="20723" cap="flat">
            <a:noFill/>
            <a:prstDash val="solid"/>
            <a:miter/>
          </a:ln>
        </p:spPr>
        <p:txBody>
          <a:bodyPr rtlCol="0" anchor="ctr"/>
          <a:lstStyle/>
          <a:p>
            <a:endParaRPr lang="en-IN" sz="1200"/>
          </a:p>
        </p:txBody>
      </p:sp>
      <p:sp>
        <p:nvSpPr>
          <p:cNvPr id="23" name="TextBox 22">
            <a:extLst>
              <a:ext uri="{FF2B5EF4-FFF2-40B4-BE49-F238E27FC236}">
                <a16:creationId xmlns:a16="http://schemas.microsoft.com/office/drawing/2014/main" id="{DCF36F30-849E-4E57-00DB-A123BDD9E2D8}"/>
              </a:ext>
            </a:extLst>
          </p:cNvPr>
          <p:cNvSpPr txBox="1"/>
          <p:nvPr/>
        </p:nvSpPr>
        <p:spPr>
          <a:xfrm>
            <a:off x="3505200" y="2209800"/>
            <a:ext cx="429926" cy="268087"/>
          </a:xfrm>
          <a:prstGeom prst="rect">
            <a:avLst/>
          </a:prstGeom>
          <a:noFill/>
        </p:spPr>
        <p:txBody>
          <a:bodyPr wrap="none" rtlCol="0">
            <a:spAutoFit/>
          </a:bodyPr>
          <a:lstStyle/>
          <a:p>
            <a:pPr algn="l"/>
            <a:r>
              <a:rPr lang="en-IN" sz="1142">
                <a:ln/>
                <a:solidFill>
                  <a:srgbClr val="000000"/>
                </a:solidFill>
                <a:latin typeface="Arial"/>
                <a:cs typeface="Arial"/>
                <a:sym typeface="Arial"/>
                <a:rtl val="0"/>
              </a:rPr>
              <a:t>Tx1</a:t>
            </a:r>
          </a:p>
        </p:txBody>
      </p:sp>
      <p:sp>
        <p:nvSpPr>
          <p:cNvPr id="24" name="TextBox 23">
            <a:extLst>
              <a:ext uri="{FF2B5EF4-FFF2-40B4-BE49-F238E27FC236}">
                <a16:creationId xmlns:a16="http://schemas.microsoft.com/office/drawing/2014/main" id="{DA8B5042-B4E6-C54E-17ED-11BA8F619F6E}"/>
              </a:ext>
            </a:extLst>
          </p:cNvPr>
          <p:cNvSpPr txBox="1"/>
          <p:nvPr/>
        </p:nvSpPr>
        <p:spPr>
          <a:xfrm>
            <a:off x="3454400" y="2616200"/>
            <a:ext cx="429926" cy="268087"/>
          </a:xfrm>
          <a:prstGeom prst="rect">
            <a:avLst/>
          </a:prstGeom>
          <a:noFill/>
        </p:spPr>
        <p:txBody>
          <a:bodyPr wrap="none" rtlCol="0">
            <a:spAutoFit/>
          </a:bodyPr>
          <a:lstStyle/>
          <a:p>
            <a:pPr algn="l"/>
            <a:r>
              <a:rPr lang="en-IN" sz="1142" dirty="0">
                <a:ln/>
                <a:solidFill>
                  <a:srgbClr val="000000"/>
                </a:solidFill>
                <a:latin typeface="Arial"/>
                <a:cs typeface="Arial"/>
                <a:sym typeface="Arial"/>
                <a:rtl val="0"/>
              </a:rPr>
              <a:t>Tx2</a:t>
            </a:r>
          </a:p>
        </p:txBody>
      </p:sp>
      <p:sp>
        <p:nvSpPr>
          <p:cNvPr id="25" name="TextBox 24">
            <a:extLst>
              <a:ext uri="{FF2B5EF4-FFF2-40B4-BE49-F238E27FC236}">
                <a16:creationId xmlns:a16="http://schemas.microsoft.com/office/drawing/2014/main" id="{7C31D45F-5745-B02D-5903-CF26F5621D4B}"/>
              </a:ext>
            </a:extLst>
          </p:cNvPr>
          <p:cNvSpPr txBox="1"/>
          <p:nvPr/>
        </p:nvSpPr>
        <p:spPr>
          <a:xfrm>
            <a:off x="3454400" y="2921000"/>
            <a:ext cx="429926" cy="268087"/>
          </a:xfrm>
          <a:prstGeom prst="rect">
            <a:avLst/>
          </a:prstGeom>
          <a:noFill/>
        </p:spPr>
        <p:txBody>
          <a:bodyPr wrap="none" rtlCol="0">
            <a:spAutoFit/>
          </a:bodyPr>
          <a:lstStyle/>
          <a:p>
            <a:pPr algn="l"/>
            <a:r>
              <a:rPr lang="en-IN" sz="1142" dirty="0">
                <a:ln/>
                <a:solidFill>
                  <a:srgbClr val="000000"/>
                </a:solidFill>
                <a:latin typeface="Arial"/>
                <a:cs typeface="Arial"/>
                <a:sym typeface="Arial"/>
                <a:rtl val="0"/>
              </a:rPr>
              <a:t>Tx3</a:t>
            </a:r>
          </a:p>
        </p:txBody>
      </p:sp>
      <p:sp>
        <p:nvSpPr>
          <p:cNvPr id="26" name="TextBox 25">
            <a:extLst>
              <a:ext uri="{FF2B5EF4-FFF2-40B4-BE49-F238E27FC236}">
                <a16:creationId xmlns:a16="http://schemas.microsoft.com/office/drawing/2014/main" id="{D8F0DD4F-CE81-6002-62E3-136BC21A0AD6}"/>
              </a:ext>
            </a:extLst>
          </p:cNvPr>
          <p:cNvSpPr txBox="1"/>
          <p:nvPr/>
        </p:nvSpPr>
        <p:spPr>
          <a:xfrm>
            <a:off x="3454400" y="3276600"/>
            <a:ext cx="429926" cy="268087"/>
          </a:xfrm>
          <a:prstGeom prst="rect">
            <a:avLst/>
          </a:prstGeom>
          <a:noFill/>
        </p:spPr>
        <p:txBody>
          <a:bodyPr wrap="none" rtlCol="0">
            <a:spAutoFit/>
          </a:bodyPr>
          <a:lstStyle/>
          <a:p>
            <a:pPr algn="l"/>
            <a:r>
              <a:rPr lang="en-IN" sz="1142" dirty="0">
                <a:ln/>
                <a:solidFill>
                  <a:srgbClr val="000000"/>
                </a:solidFill>
                <a:latin typeface="Arial"/>
                <a:cs typeface="Arial"/>
                <a:sym typeface="Arial"/>
                <a:rtl val="0"/>
              </a:rPr>
              <a:t>Tx4</a:t>
            </a:r>
          </a:p>
        </p:txBody>
      </p:sp>
      <p:sp>
        <p:nvSpPr>
          <p:cNvPr id="27" name="Freeform: Shape 26">
            <a:extLst>
              <a:ext uri="{FF2B5EF4-FFF2-40B4-BE49-F238E27FC236}">
                <a16:creationId xmlns:a16="http://schemas.microsoft.com/office/drawing/2014/main" id="{EEA55F3C-91D5-5FBB-E98D-230F3845B5F2}"/>
              </a:ext>
            </a:extLst>
          </p:cNvPr>
          <p:cNvSpPr/>
          <p:nvPr/>
        </p:nvSpPr>
        <p:spPr>
          <a:xfrm>
            <a:off x="3708400" y="1803400"/>
            <a:ext cx="3937309" cy="731761"/>
          </a:xfrm>
          <a:custGeom>
            <a:avLst/>
            <a:gdLst>
              <a:gd name="connsiteX0" fmla="*/ 0 w 5905964"/>
              <a:gd name="connsiteY0" fmla="*/ 1097643 h 1097642"/>
              <a:gd name="connsiteX1" fmla="*/ 5905965 w 5905964"/>
              <a:gd name="connsiteY1" fmla="*/ 0 h 1097642"/>
            </a:gdLst>
            <a:ahLst/>
            <a:cxnLst>
              <a:cxn ang="0">
                <a:pos x="connsiteX0" y="connsiteY0"/>
              </a:cxn>
              <a:cxn ang="0">
                <a:pos x="connsiteX1" y="connsiteY1"/>
              </a:cxn>
            </a:cxnLst>
            <a:rect l="l" t="t" r="r" b="b"/>
            <a:pathLst>
              <a:path w="5905964" h="1097642">
                <a:moveTo>
                  <a:pt x="0" y="1097643"/>
                </a:moveTo>
                <a:lnTo>
                  <a:pt x="5905965" y="0"/>
                </a:lnTo>
              </a:path>
            </a:pathLst>
          </a:custGeom>
          <a:ln w="62168" cap="flat">
            <a:solidFill>
              <a:srgbClr val="4AD44C"/>
            </a:solidFill>
            <a:prstDash val="solid"/>
            <a:miter/>
            <a:tailEnd type="stealth" w="lg" len="lg"/>
          </a:ln>
        </p:spPr>
        <p:txBody>
          <a:bodyPr rtlCol="0" anchor="ctr"/>
          <a:lstStyle/>
          <a:p>
            <a:endParaRPr lang="en-IN" sz="1200"/>
          </a:p>
        </p:txBody>
      </p:sp>
      <p:sp>
        <p:nvSpPr>
          <p:cNvPr id="28" name="Freeform: Shape 27">
            <a:extLst>
              <a:ext uri="{FF2B5EF4-FFF2-40B4-BE49-F238E27FC236}">
                <a16:creationId xmlns:a16="http://schemas.microsoft.com/office/drawing/2014/main" id="{077A7BBF-E1C3-7A2D-2A2F-896981975445}"/>
              </a:ext>
            </a:extLst>
          </p:cNvPr>
          <p:cNvSpPr/>
          <p:nvPr/>
        </p:nvSpPr>
        <p:spPr>
          <a:xfrm>
            <a:off x="3708400" y="2867781"/>
            <a:ext cx="3937309" cy="13305"/>
          </a:xfrm>
          <a:custGeom>
            <a:avLst/>
            <a:gdLst>
              <a:gd name="connsiteX0" fmla="*/ 0 w 5905964"/>
              <a:gd name="connsiteY0" fmla="*/ 0 h 19957"/>
              <a:gd name="connsiteX1" fmla="*/ 5905965 w 5905964"/>
              <a:gd name="connsiteY1" fmla="*/ 0 h 19957"/>
            </a:gdLst>
            <a:ahLst/>
            <a:cxnLst>
              <a:cxn ang="0">
                <a:pos x="connsiteX0" y="connsiteY0"/>
              </a:cxn>
              <a:cxn ang="0">
                <a:pos x="connsiteX1" y="connsiteY1"/>
              </a:cxn>
            </a:cxnLst>
            <a:rect l="l" t="t" r="r" b="b"/>
            <a:pathLst>
              <a:path w="5905964" h="19957">
                <a:moveTo>
                  <a:pt x="0" y="0"/>
                </a:moveTo>
                <a:lnTo>
                  <a:pt x="5905965" y="0"/>
                </a:lnTo>
              </a:path>
            </a:pathLst>
          </a:custGeom>
          <a:ln w="62168" cap="flat">
            <a:solidFill>
              <a:srgbClr val="F7B032"/>
            </a:solidFill>
            <a:prstDash val="solid"/>
            <a:miter/>
            <a:tailEnd type="stealth" w="lg" len="lg"/>
          </a:ln>
        </p:spPr>
        <p:txBody>
          <a:bodyPr rtlCol="0" anchor="ctr"/>
          <a:lstStyle/>
          <a:p>
            <a:endParaRPr lang="en-IN" sz="1200"/>
          </a:p>
        </p:txBody>
      </p:sp>
      <p:sp>
        <p:nvSpPr>
          <p:cNvPr id="29" name="Freeform: Shape 28">
            <a:extLst>
              <a:ext uri="{FF2B5EF4-FFF2-40B4-BE49-F238E27FC236}">
                <a16:creationId xmlns:a16="http://schemas.microsoft.com/office/drawing/2014/main" id="{1A9B590B-506A-6E6C-F292-3A412CDB4BC5}"/>
              </a:ext>
            </a:extLst>
          </p:cNvPr>
          <p:cNvSpPr/>
          <p:nvPr/>
        </p:nvSpPr>
        <p:spPr>
          <a:xfrm>
            <a:off x="3708400" y="3200400"/>
            <a:ext cx="3937309" cy="731761"/>
          </a:xfrm>
          <a:custGeom>
            <a:avLst/>
            <a:gdLst>
              <a:gd name="connsiteX0" fmla="*/ 0 w 5905964"/>
              <a:gd name="connsiteY0" fmla="*/ 0 h 1097642"/>
              <a:gd name="connsiteX1" fmla="*/ 5905965 w 5905964"/>
              <a:gd name="connsiteY1" fmla="*/ 1097643 h 1097642"/>
            </a:gdLst>
            <a:ahLst/>
            <a:cxnLst>
              <a:cxn ang="0">
                <a:pos x="connsiteX0" y="connsiteY0"/>
              </a:cxn>
              <a:cxn ang="0">
                <a:pos x="connsiteX1" y="connsiteY1"/>
              </a:cxn>
            </a:cxnLst>
            <a:rect l="l" t="t" r="r" b="b"/>
            <a:pathLst>
              <a:path w="5905964" h="1097642">
                <a:moveTo>
                  <a:pt x="0" y="0"/>
                </a:moveTo>
                <a:lnTo>
                  <a:pt x="5905965" y="1097643"/>
                </a:lnTo>
              </a:path>
            </a:pathLst>
          </a:custGeom>
          <a:ln w="62168" cap="flat">
            <a:solidFill>
              <a:srgbClr val="4B8DF4"/>
            </a:solidFill>
            <a:prstDash val="solid"/>
            <a:miter/>
            <a:tailEnd type="stealth" w="lg" len="lg"/>
          </a:ln>
        </p:spPr>
        <p:txBody>
          <a:bodyPr rtlCol="0" anchor="ctr"/>
          <a:lstStyle/>
          <a:p>
            <a:endParaRPr lang="en-IN" sz="1200"/>
          </a:p>
        </p:txBody>
      </p:sp>
      <p:sp>
        <p:nvSpPr>
          <p:cNvPr id="30" name="Freeform: Shape 29">
            <a:extLst>
              <a:ext uri="{FF2B5EF4-FFF2-40B4-BE49-F238E27FC236}">
                <a16:creationId xmlns:a16="http://schemas.microsoft.com/office/drawing/2014/main" id="{E1FBE072-83F0-00E6-5649-F786E06E9880}"/>
              </a:ext>
            </a:extLst>
          </p:cNvPr>
          <p:cNvSpPr/>
          <p:nvPr/>
        </p:nvSpPr>
        <p:spPr>
          <a:xfrm>
            <a:off x="3708400" y="3533020"/>
            <a:ext cx="3937309" cy="1463523"/>
          </a:xfrm>
          <a:custGeom>
            <a:avLst/>
            <a:gdLst>
              <a:gd name="connsiteX0" fmla="*/ 0 w 5905964"/>
              <a:gd name="connsiteY0" fmla="*/ 0 h 2195285"/>
              <a:gd name="connsiteX1" fmla="*/ 5905965 w 5905964"/>
              <a:gd name="connsiteY1" fmla="*/ 2195286 h 2195285"/>
            </a:gdLst>
            <a:ahLst/>
            <a:cxnLst>
              <a:cxn ang="0">
                <a:pos x="connsiteX0" y="connsiteY0"/>
              </a:cxn>
              <a:cxn ang="0">
                <a:pos x="connsiteX1" y="connsiteY1"/>
              </a:cxn>
            </a:cxnLst>
            <a:rect l="l" t="t" r="r" b="b"/>
            <a:pathLst>
              <a:path w="5905964" h="2195285">
                <a:moveTo>
                  <a:pt x="0" y="0"/>
                </a:moveTo>
                <a:lnTo>
                  <a:pt x="5905965" y="2195286"/>
                </a:lnTo>
              </a:path>
            </a:pathLst>
          </a:custGeom>
          <a:ln w="62168" cap="flat">
            <a:solidFill>
              <a:srgbClr val="D24A90"/>
            </a:solidFill>
            <a:prstDash val="solid"/>
            <a:miter/>
            <a:tailEnd type="stealth" w="lg" len="lg"/>
          </a:ln>
        </p:spPr>
        <p:txBody>
          <a:bodyPr rtlCol="0" anchor="ctr"/>
          <a:lstStyle/>
          <a:p>
            <a:endParaRPr lang="en-IN" sz="1200"/>
          </a:p>
        </p:txBody>
      </p:sp>
      <p:sp>
        <p:nvSpPr>
          <p:cNvPr id="31" name="TextBox 30">
            <a:extLst>
              <a:ext uri="{FF2B5EF4-FFF2-40B4-BE49-F238E27FC236}">
                <a16:creationId xmlns:a16="http://schemas.microsoft.com/office/drawing/2014/main" id="{F90DC89D-69D4-010B-F1FF-59072FAA5C01}"/>
              </a:ext>
            </a:extLst>
          </p:cNvPr>
          <p:cNvSpPr txBox="1"/>
          <p:nvPr/>
        </p:nvSpPr>
        <p:spPr>
          <a:xfrm>
            <a:off x="4368800" y="1752600"/>
            <a:ext cx="2077813" cy="318421"/>
          </a:xfrm>
          <a:prstGeom prst="rect">
            <a:avLst/>
          </a:prstGeom>
          <a:noFill/>
        </p:spPr>
        <p:txBody>
          <a:bodyPr wrap="none" rtlCol="0">
            <a:spAutoFit/>
          </a:bodyPr>
          <a:lstStyle/>
          <a:p>
            <a:pPr algn="l"/>
            <a:r>
              <a:rPr lang="en-IN" sz="1469">
                <a:ln/>
                <a:solidFill>
                  <a:srgbClr val="333333"/>
                </a:solidFill>
                <a:latin typeface="Arial"/>
                <a:cs typeface="Arial"/>
                <a:sym typeface="Arial"/>
                <a:rtl val="0"/>
              </a:rPr>
              <a:t>Data Streams (Layers)</a:t>
            </a:r>
          </a:p>
        </p:txBody>
      </p:sp>
      <p:sp>
        <p:nvSpPr>
          <p:cNvPr id="32" name="Freeform: Shape 31">
            <a:extLst>
              <a:ext uri="{FF2B5EF4-FFF2-40B4-BE49-F238E27FC236}">
                <a16:creationId xmlns:a16="http://schemas.microsoft.com/office/drawing/2014/main" id="{0BD80BDF-C0FB-9D16-FCDC-15C21698854C}"/>
              </a:ext>
            </a:extLst>
          </p:cNvPr>
          <p:cNvSpPr/>
          <p:nvPr/>
        </p:nvSpPr>
        <p:spPr>
          <a:xfrm>
            <a:off x="7645710" y="1537305"/>
            <a:ext cx="828907" cy="532190"/>
          </a:xfrm>
          <a:custGeom>
            <a:avLst/>
            <a:gdLst>
              <a:gd name="connsiteX0" fmla="*/ 1056857 w 1243360"/>
              <a:gd name="connsiteY0" fmla="*/ 0 h 798285"/>
              <a:gd name="connsiteX1" fmla="*/ 1243361 w 1243360"/>
              <a:gd name="connsiteY1" fmla="*/ 0 h 798285"/>
              <a:gd name="connsiteX2" fmla="*/ 1243361 w 1243360"/>
              <a:gd name="connsiteY2" fmla="*/ 798286 h 798285"/>
              <a:gd name="connsiteX3" fmla="*/ 1056857 w 1243360"/>
              <a:gd name="connsiteY3" fmla="*/ 798286 h 798285"/>
              <a:gd name="connsiteX4" fmla="*/ 186504 w 1243360"/>
              <a:gd name="connsiteY4" fmla="*/ 798286 h 798285"/>
              <a:gd name="connsiteX5" fmla="*/ 0 w 1243360"/>
              <a:gd name="connsiteY5" fmla="*/ 798286 h 798285"/>
              <a:gd name="connsiteX6" fmla="*/ 0 w 1243360"/>
              <a:gd name="connsiteY6" fmla="*/ 0 h 798285"/>
              <a:gd name="connsiteX7" fmla="*/ 186504 w 1243360"/>
              <a:gd name="connsiteY7" fmla="*/ 0 h 79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360" h="798285">
                <a:moveTo>
                  <a:pt x="1056857" y="0"/>
                </a:moveTo>
                <a:cubicBezTo>
                  <a:pt x="1159860" y="0"/>
                  <a:pt x="1243361" y="0"/>
                  <a:pt x="1243361" y="0"/>
                </a:cubicBezTo>
                <a:lnTo>
                  <a:pt x="1243361" y="798286"/>
                </a:lnTo>
                <a:cubicBezTo>
                  <a:pt x="1243361" y="798286"/>
                  <a:pt x="1159860" y="798286"/>
                  <a:pt x="1056857" y="798286"/>
                </a:cubicBezTo>
                <a:lnTo>
                  <a:pt x="186504" y="798286"/>
                </a:lnTo>
                <a:cubicBezTo>
                  <a:pt x="83501" y="798286"/>
                  <a:pt x="0" y="798286"/>
                  <a:pt x="0" y="798286"/>
                </a:cubicBezTo>
                <a:lnTo>
                  <a:pt x="0" y="0"/>
                </a:lnTo>
                <a:cubicBezTo>
                  <a:pt x="0" y="0"/>
                  <a:pt x="83501" y="0"/>
                  <a:pt x="186504" y="0"/>
                </a:cubicBezTo>
                <a:close/>
              </a:path>
            </a:pathLst>
          </a:custGeom>
          <a:solidFill>
            <a:srgbClr val="222222"/>
          </a:solidFill>
          <a:ln w="20723" cap="flat">
            <a:noFill/>
            <a:prstDash val="solid"/>
            <a:miter/>
          </a:ln>
        </p:spPr>
        <p:txBody>
          <a:bodyPr rtlCol="0" anchor="ctr"/>
          <a:lstStyle/>
          <a:p>
            <a:endParaRPr lang="en-IN" sz="1200"/>
          </a:p>
        </p:txBody>
      </p:sp>
      <p:sp>
        <p:nvSpPr>
          <p:cNvPr id="33" name="Freeform: Shape 32">
            <a:extLst>
              <a:ext uri="{FF2B5EF4-FFF2-40B4-BE49-F238E27FC236}">
                <a16:creationId xmlns:a16="http://schemas.microsoft.com/office/drawing/2014/main" id="{60F9673D-7EF1-0FE9-19DC-1F5D2256BAA5}"/>
              </a:ext>
            </a:extLst>
          </p:cNvPr>
          <p:cNvSpPr/>
          <p:nvPr/>
        </p:nvSpPr>
        <p:spPr>
          <a:xfrm>
            <a:off x="8004903" y="1605038"/>
            <a:ext cx="110521" cy="106438"/>
          </a:xfrm>
          <a:custGeom>
            <a:avLst/>
            <a:gdLst>
              <a:gd name="connsiteX0" fmla="*/ 165781 w 165781"/>
              <a:gd name="connsiteY0" fmla="*/ 79829 h 159657"/>
              <a:gd name="connsiteX1" fmla="*/ 82891 w 165781"/>
              <a:gd name="connsiteY1" fmla="*/ 159657 h 159657"/>
              <a:gd name="connsiteX2" fmla="*/ 0 w 165781"/>
              <a:gd name="connsiteY2" fmla="*/ 79829 h 159657"/>
              <a:gd name="connsiteX3" fmla="*/ 82891 w 165781"/>
              <a:gd name="connsiteY3" fmla="*/ 0 h 159657"/>
              <a:gd name="connsiteX4" fmla="*/ 165781 w 165781"/>
              <a:gd name="connsiteY4" fmla="*/ 79829 h 159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81" h="159657">
                <a:moveTo>
                  <a:pt x="165781" y="79829"/>
                </a:moveTo>
                <a:cubicBezTo>
                  <a:pt x="165781" y="123917"/>
                  <a:pt x="128670" y="159657"/>
                  <a:pt x="82891" y="159657"/>
                </a:cubicBezTo>
                <a:cubicBezTo>
                  <a:pt x="37111" y="159657"/>
                  <a:pt x="0" y="123917"/>
                  <a:pt x="0" y="79829"/>
                </a:cubicBezTo>
                <a:cubicBezTo>
                  <a:pt x="0" y="35740"/>
                  <a:pt x="37111" y="0"/>
                  <a:pt x="82891" y="0"/>
                </a:cubicBezTo>
                <a:cubicBezTo>
                  <a:pt x="128670" y="0"/>
                  <a:pt x="165781" y="35740"/>
                  <a:pt x="165781" y="79829"/>
                </a:cubicBezTo>
                <a:close/>
              </a:path>
            </a:pathLst>
          </a:custGeom>
          <a:solidFill>
            <a:srgbClr val="4AD44C"/>
          </a:solidFill>
          <a:ln w="20723" cap="flat">
            <a:noFill/>
            <a:prstDash val="solid"/>
            <a:miter/>
          </a:ln>
        </p:spPr>
        <p:txBody>
          <a:bodyPr rtlCol="0" anchor="ctr"/>
          <a:lstStyle/>
          <a:p>
            <a:endParaRPr lang="en-IN" sz="1200"/>
          </a:p>
        </p:txBody>
      </p:sp>
      <p:sp>
        <p:nvSpPr>
          <p:cNvPr id="34" name="TextBox 33">
            <a:extLst>
              <a:ext uri="{FF2B5EF4-FFF2-40B4-BE49-F238E27FC236}">
                <a16:creationId xmlns:a16="http://schemas.microsoft.com/office/drawing/2014/main" id="{EECF71D4-F8CC-6F76-E0B3-4C1E567A02EF}"/>
              </a:ext>
            </a:extLst>
          </p:cNvPr>
          <p:cNvSpPr txBox="1"/>
          <p:nvPr/>
        </p:nvSpPr>
        <p:spPr>
          <a:xfrm>
            <a:off x="8483600" y="1701800"/>
            <a:ext cx="662361" cy="280718"/>
          </a:xfrm>
          <a:prstGeom prst="rect">
            <a:avLst/>
          </a:prstGeom>
          <a:noFill/>
        </p:spPr>
        <p:txBody>
          <a:bodyPr wrap="none" rtlCol="0">
            <a:spAutoFit/>
          </a:bodyPr>
          <a:lstStyle/>
          <a:p>
            <a:pPr algn="l"/>
            <a:r>
              <a:rPr lang="en-IN" sz="1224" b="1" dirty="0">
                <a:ln/>
                <a:solidFill>
                  <a:srgbClr val="000000"/>
                </a:solidFill>
                <a:latin typeface="Arial"/>
                <a:cs typeface="Arial"/>
                <a:sym typeface="Arial"/>
                <a:rtl val="0"/>
              </a:rPr>
              <a:t>User 1</a:t>
            </a:r>
          </a:p>
        </p:txBody>
      </p:sp>
      <p:sp>
        <p:nvSpPr>
          <p:cNvPr id="35" name="TextBox 34">
            <a:extLst>
              <a:ext uri="{FF2B5EF4-FFF2-40B4-BE49-F238E27FC236}">
                <a16:creationId xmlns:a16="http://schemas.microsoft.com/office/drawing/2014/main" id="{FB86F37C-0020-A9A4-529D-1F68A3F0AA8E}"/>
              </a:ext>
            </a:extLst>
          </p:cNvPr>
          <p:cNvSpPr txBox="1"/>
          <p:nvPr/>
        </p:nvSpPr>
        <p:spPr>
          <a:xfrm>
            <a:off x="7924800" y="1752600"/>
            <a:ext cx="346570" cy="243015"/>
          </a:xfrm>
          <a:prstGeom prst="rect">
            <a:avLst/>
          </a:prstGeom>
          <a:noFill/>
        </p:spPr>
        <p:txBody>
          <a:bodyPr wrap="none" rtlCol="0">
            <a:spAutoFit/>
          </a:bodyPr>
          <a:lstStyle/>
          <a:p>
            <a:pPr algn="l"/>
            <a:r>
              <a:rPr lang="en-IN" sz="979" dirty="0">
                <a:ln/>
                <a:solidFill>
                  <a:srgbClr val="FFFFFF"/>
                </a:solidFill>
                <a:latin typeface="Arial"/>
                <a:cs typeface="Arial"/>
                <a:sym typeface="Arial"/>
                <a:rtl val="0"/>
              </a:rPr>
              <a:t>R1</a:t>
            </a:r>
          </a:p>
        </p:txBody>
      </p:sp>
      <p:sp>
        <p:nvSpPr>
          <p:cNvPr id="36" name="Freeform: Shape 35">
            <a:extLst>
              <a:ext uri="{FF2B5EF4-FFF2-40B4-BE49-F238E27FC236}">
                <a16:creationId xmlns:a16="http://schemas.microsoft.com/office/drawing/2014/main" id="{F9702719-8A0D-AAD2-E7FD-C2B046E0C902}"/>
              </a:ext>
            </a:extLst>
          </p:cNvPr>
          <p:cNvSpPr/>
          <p:nvPr/>
        </p:nvSpPr>
        <p:spPr>
          <a:xfrm>
            <a:off x="7645710" y="2601686"/>
            <a:ext cx="828907" cy="532190"/>
          </a:xfrm>
          <a:custGeom>
            <a:avLst/>
            <a:gdLst>
              <a:gd name="connsiteX0" fmla="*/ 1056857 w 1243360"/>
              <a:gd name="connsiteY0" fmla="*/ 0 h 798285"/>
              <a:gd name="connsiteX1" fmla="*/ 1243361 w 1243360"/>
              <a:gd name="connsiteY1" fmla="*/ 0 h 798285"/>
              <a:gd name="connsiteX2" fmla="*/ 1243361 w 1243360"/>
              <a:gd name="connsiteY2" fmla="*/ 798286 h 798285"/>
              <a:gd name="connsiteX3" fmla="*/ 1056857 w 1243360"/>
              <a:gd name="connsiteY3" fmla="*/ 798286 h 798285"/>
              <a:gd name="connsiteX4" fmla="*/ 186504 w 1243360"/>
              <a:gd name="connsiteY4" fmla="*/ 798286 h 798285"/>
              <a:gd name="connsiteX5" fmla="*/ 0 w 1243360"/>
              <a:gd name="connsiteY5" fmla="*/ 798286 h 798285"/>
              <a:gd name="connsiteX6" fmla="*/ 0 w 1243360"/>
              <a:gd name="connsiteY6" fmla="*/ 0 h 798285"/>
              <a:gd name="connsiteX7" fmla="*/ 186504 w 1243360"/>
              <a:gd name="connsiteY7" fmla="*/ 0 h 79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360" h="798285">
                <a:moveTo>
                  <a:pt x="1056857" y="0"/>
                </a:moveTo>
                <a:cubicBezTo>
                  <a:pt x="1159860" y="0"/>
                  <a:pt x="1243361" y="0"/>
                  <a:pt x="1243361" y="0"/>
                </a:cubicBezTo>
                <a:lnTo>
                  <a:pt x="1243361" y="798286"/>
                </a:lnTo>
                <a:cubicBezTo>
                  <a:pt x="1243361" y="798286"/>
                  <a:pt x="1159860" y="798286"/>
                  <a:pt x="1056857" y="798286"/>
                </a:cubicBezTo>
                <a:lnTo>
                  <a:pt x="186504" y="798286"/>
                </a:lnTo>
                <a:cubicBezTo>
                  <a:pt x="83501" y="798286"/>
                  <a:pt x="0" y="798286"/>
                  <a:pt x="0" y="798286"/>
                </a:cubicBezTo>
                <a:lnTo>
                  <a:pt x="0" y="0"/>
                </a:lnTo>
                <a:cubicBezTo>
                  <a:pt x="0" y="0"/>
                  <a:pt x="83501" y="0"/>
                  <a:pt x="186504" y="0"/>
                </a:cubicBezTo>
                <a:close/>
              </a:path>
            </a:pathLst>
          </a:custGeom>
          <a:solidFill>
            <a:srgbClr val="222222"/>
          </a:solidFill>
          <a:ln w="20723" cap="flat">
            <a:noFill/>
            <a:prstDash val="solid"/>
            <a:miter/>
          </a:ln>
        </p:spPr>
        <p:txBody>
          <a:bodyPr rtlCol="0" anchor="ctr"/>
          <a:lstStyle/>
          <a:p>
            <a:endParaRPr lang="en-IN" sz="1200"/>
          </a:p>
        </p:txBody>
      </p:sp>
      <p:sp>
        <p:nvSpPr>
          <p:cNvPr id="37" name="Freeform: Shape 36">
            <a:extLst>
              <a:ext uri="{FF2B5EF4-FFF2-40B4-BE49-F238E27FC236}">
                <a16:creationId xmlns:a16="http://schemas.microsoft.com/office/drawing/2014/main" id="{D8C3F9DE-8FD0-6717-D76D-E9E03A91C9AE}"/>
              </a:ext>
            </a:extLst>
          </p:cNvPr>
          <p:cNvSpPr/>
          <p:nvPr/>
        </p:nvSpPr>
        <p:spPr>
          <a:xfrm>
            <a:off x="8004903" y="2669420"/>
            <a:ext cx="110521" cy="106438"/>
          </a:xfrm>
          <a:custGeom>
            <a:avLst/>
            <a:gdLst>
              <a:gd name="connsiteX0" fmla="*/ 165781 w 165781"/>
              <a:gd name="connsiteY0" fmla="*/ 79829 h 159657"/>
              <a:gd name="connsiteX1" fmla="*/ 82891 w 165781"/>
              <a:gd name="connsiteY1" fmla="*/ 159657 h 159657"/>
              <a:gd name="connsiteX2" fmla="*/ 0 w 165781"/>
              <a:gd name="connsiteY2" fmla="*/ 79829 h 159657"/>
              <a:gd name="connsiteX3" fmla="*/ 82891 w 165781"/>
              <a:gd name="connsiteY3" fmla="*/ 0 h 159657"/>
              <a:gd name="connsiteX4" fmla="*/ 165781 w 165781"/>
              <a:gd name="connsiteY4" fmla="*/ 79829 h 159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81" h="159657">
                <a:moveTo>
                  <a:pt x="165781" y="79829"/>
                </a:moveTo>
                <a:cubicBezTo>
                  <a:pt x="165781" y="123917"/>
                  <a:pt x="128670" y="159657"/>
                  <a:pt x="82891" y="159657"/>
                </a:cubicBezTo>
                <a:cubicBezTo>
                  <a:pt x="37111" y="159657"/>
                  <a:pt x="0" y="123917"/>
                  <a:pt x="0" y="79829"/>
                </a:cubicBezTo>
                <a:cubicBezTo>
                  <a:pt x="0" y="35741"/>
                  <a:pt x="37111" y="0"/>
                  <a:pt x="82891" y="0"/>
                </a:cubicBezTo>
                <a:cubicBezTo>
                  <a:pt x="128670" y="0"/>
                  <a:pt x="165781" y="35741"/>
                  <a:pt x="165781" y="79829"/>
                </a:cubicBezTo>
                <a:close/>
              </a:path>
            </a:pathLst>
          </a:custGeom>
          <a:solidFill>
            <a:srgbClr val="F7B032"/>
          </a:solidFill>
          <a:ln w="20723" cap="flat">
            <a:noFill/>
            <a:prstDash val="solid"/>
            <a:miter/>
          </a:ln>
        </p:spPr>
        <p:txBody>
          <a:bodyPr rtlCol="0" anchor="ctr"/>
          <a:lstStyle/>
          <a:p>
            <a:endParaRPr lang="en-IN" sz="1200"/>
          </a:p>
        </p:txBody>
      </p:sp>
      <p:sp>
        <p:nvSpPr>
          <p:cNvPr id="38" name="TextBox 37">
            <a:extLst>
              <a:ext uri="{FF2B5EF4-FFF2-40B4-BE49-F238E27FC236}">
                <a16:creationId xmlns:a16="http://schemas.microsoft.com/office/drawing/2014/main" id="{BE8E7217-E8E0-2D0B-F193-FD46B2F0897B}"/>
              </a:ext>
            </a:extLst>
          </p:cNvPr>
          <p:cNvSpPr txBox="1"/>
          <p:nvPr/>
        </p:nvSpPr>
        <p:spPr>
          <a:xfrm>
            <a:off x="8483600" y="2766181"/>
            <a:ext cx="662361" cy="280718"/>
          </a:xfrm>
          <a:prstGeom prst="rect">
            <a:avLst/>
          </a:prstGeom>
          <a:noFill/>
        </p:spPr>
        <p:txBody>
          <a:bodyPr wrap="none" rtlCol="0">
            <a:spAutoFit/>
          </a:bodyPr>
          <a:lstStyle/>
          <a:p>
            <a:pPr algn="l"/>
            <a:r>
              <a:rPr lang="en-IN" sz="1224" b="1" dirty="0">
                <a:ln/>
                <a:solidFill>
                  <a:srgbClr val="000000"/>
                </a:solidFill>
                <a:latin typeface="Arial"/>
                <a:cs typeface="Arial"/>
                <a:sym typeface="Arial"/>
                <a:rtl val="0"/>
              </a:rPr>
              <a:t>User 2</a:t>
            </a:r>
          </a:p>
        </p:txBody>
      </p:sp>
      <p:sp>
        <p:nvSpPr>
          <p:cNvPr id="39" name="TextBox 38">
            <a:extLst>
              <a:ext uri="{FF2B5EF4-FFF2-40B4-BE49-F238E27FC236}">
                <a16:creationId xmlns:a16="http://schemas.microsoft.com/office/drawing/2014/main" id="{C8FCF0A6-1822-5133-48D7-8A445A04FE90}"/>
              </a:ext>
            </a:extLst>
          </p:cNvPr>
          <p:cNvSpPr txBox="1"/>
          <p:nvPr/>
        </p:nvSpPr>
        <p:spPr>
          <a:xfrm>
            <a:off x="7924800" y="2870200"/>
            <a:ext cx="346570" cy="243015"/>
          </a:xfrm>
          <a:prstGeom prst="rect">
            <a:avLst/>
          </a:prstGeom>
          <a:noFill/>
        </p:spPr>
        <p:txBody>
          <a:bodyPr wrap="none" rtlCol="0">
            <a:spAutoFit/>
          </a:bodyPr>
          <a:lstStyle/>
          <a:p>
            <a:pPr algn="l"/>
            <a:r>
              <a:rPr lang="en-IN" sz="979" dirty="0">
                <a:ln/>
                <a:solidFill>
                  <a:srgbClr val="FFFFFF"/>
                </a:solidFill>
                <a:latin typeface="Arial"/>
                <a:cs typeface="Arial"/>
                <a:sym typeface="Arial"/>
                <a:rtl val="0"/>
              </a:rPr>
              <a:t>R1</a:t>
            </a:r>
          </a:p>
        </p:txBody>
      </p:sp>
      <p:sp>
        <p:nvSpPr>
          <p:cNvPr id="40" name="Freeform: Shape 39">
            <a:extLst>
              <a:ext uri="{FF2B5EF4-FFF2-40B4-BE49-F238E27FC236}">
                <a16:creationId xmlns:a16="http://schemas.microsoft.com/office/drawing/2014/main" id="{B1BF3A26-AA6F-B4A5-A066-F7882EF8C0CE}"/>
              </a:ext>
            </a:extLst>
          </p:cNvPr>
          <p:cNvSpPr/>
          <p:nvPr/>
        </p:nvSpPr>
        <p:spPr>
          <a:xfrm>
            <a:off x="7645710" y="3666067"/>
            <a:ext cx="828907" cy="532190"/>
          </a:xfrm>
          <a:custGeom>
            <a:avLst/>
            <a:gdLst>
              <a:gd name="connsiteX0" fmla="*/ 1056857 w 1243360"/>
              <a:gd name="connsiteY0" fmla="*/ 0 h 798285"/>
              <a:gd name="connsiteX1" fmla="*/ 1243361 w 1243360"/>
              <a:gd name="connsiteY1" fmla="*/ 0 h 798285"/>
              <a:gd name="connsiteX2" fmla="*/ 1243361 w 1243360"/>
              <a:gd name="connsiteY2" fmla="*/ 798286 h 798285"/>
              <a:gd name="connsiteX3" fmla="*/ 1056857 w 1243360"/>
              <a:gd name="connsiteY3" fmla="*/ 798286 h 798285"/>
              <a:gd name="connsiteX4" fmla="*/ 186504 w 1243360"/>
              <a:gd name="connsiteY4" fmla="*/ 798286 h 798285"/>
              <a:gd name="connsiteX5" fmla="*/ 0 w 1243360"/>
              <a:gd name="connsiteY5" fmla="*/ 798286 h 798285"/>
              <a:gd name="connsiteX6" fmla="*/ 0 w 1243360"/>
              <a:gd name="connsiteY6" fmla="*/ 0 h 798285"/>
              <a:gd name="connsiteX7" fmla="*/ 186504 w 1243360"/>
              <a:gd name="connsiteY7" fmla="*/ 0 h 79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360" h="798285">
                <a:moveTo>
                  <a:pt x="1056857" y="0"/>
                </a:moveTo>
                <a:cubicBezTo>
                  <a:pt x="1159860" y="0"/>
                  <a:pt x="1243361" y="0"/>
                  <a:pt x="1243361" y="0"/>
                </a:cubicBezTo>
                <a:lnTo>
                  <a:pt x="1243361" y="798286"/>
                </a:lnTo>
                <a:cubicBezTo>
                  <a:pt x="1243361" y="798286"/>
                  <a:pt x="1159860" y="798286"/>
                  <a:pt x="1056857" y="798286"/>
                </a:cubicBezTo>
                <a:lnTo>
                  <a:pt x="186504" y="798286"/>
                </a:lnTo>
                <a:cubicBezTo>
                  <a:pt x="83501" y="798286"/>
                  <a:pt x="0" y="798286"/>
                  <a:pt x="0" y="798286"/>
                </a:cubicBezTo>
                <a:lnTo>
                  <a:pt x="0" y="0"/>
                </a:lnTo>
                <a:cubicBezTo>
                  <a:pt x="0" y="0"/>
                  <a:pt x="83501" y="0"/>
                  <a:pt x="186504" y="0"/>
                </a:cubicBezTo>
                <a:close/>
              </a:path>
            </a:pathLst>
          </a:custGeom>
          <a:solidFill>
            <a:srgbClr val="222222"/>
          </a:solidFill>
          <a:ln w="20723" cap="flat">
            <a:noFill/>
            <a:prstDash val="solid"/>
            <a:miter/>
          </a:ln>
        </p:spPr>
        <p:txBody>
          <a:bodyPr rtlCol="0" anchor="ctr"/>
          <a:lstStyle/>
          <a:p>
            <a:endParaRPr lang="en-IN" sz="1200"/>
          </a:p>
        </p:txBody>
      </p:sp>
      <p:sp>
        <p:nvSpPr>
          <p:cNvPr id="41" name="Freeform: Shape 40">
            <a:extLst>
              <a:ext uri="{FF2B5EF4-FFF2-40B4-BE49-F238E27FC236}">
                <a16:creationId xmlns:a16="http://schemas.microsoft.com/office/drawing/2014/main" id="{EC118E65-56DD-7FD7-4D35-E958D8DA7250}"/>
              </a:ext>
            </a:extLst>
          </p:cNvPr>
          <p:cNvSpPr/>
          <p:nvPr/>
        </p:nvSpPr>
        <p:spPr>
          <a:xfrm>
            <a:off x="7935828" y="3733800"/>
            <a:ext cx="110521" cy="106438"/>
          </a:xfrm>
          <a:custGeom>
            <a:avLst/>
            <a:gdLst>
              <a:gd name="connsiteX0" fmla="*/ 165781 w 165781"/>
              <a:gd name="connsiteY0" fmla="*/ 79829 h 159657"/>
              <a:gd name="connsiteX1" fmla="*/ 82891 w 165781"/>
              <a:gd name="connsiteY1" fmla="*/ 159657 h 159657"/>
              <a:gd name="connsiteX2" fmla="*/ 0 w 165781"/>
              <a:gd name="connsiteY2" fmla="*/ 79829 h 159657"/>
              <a:gd name="connsiteX3" fmla="*/ 82891 w 165781"/>
              <a:gd name="connsiteY3" fmla="*/ 0 h 159657"/>
              <a:gd name="connsiteX4" fmla="*/ 165781 w 165781"/>
              <a:gd name="connsiteY4" fmla="*/ 79829 h 159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81" h="159657">
                <a:moveTo>
                  <a:pt x="165781" y="79829"/>
                </a:moveTo>
                <a:cubicBezTo>
                  <a:pt x="165781" y="123917"/>
                  <a:pt x="128670" y="159657"/>
                  <a:pt x="82891" y="159657"/>
                </a:cubicBezTo>
                <a:cubicBezTo>
                  <a:pt x="37111" y="159657"/>
                  <a:pt x="0" y="123917"/>
                  <a:pt x="0" y="79829"/>
                </a:cubicBezTo>
                <a:cubicBezTo>
                  <a:pt x="0" y="35741"/>
                  <a:pt x="37111" y="0"/>
                  <a:pt x="82891" y="0"/>
                </a:cubicBezTo>
                <a:cubicBezTo>
                  <a:pt x="128670" y="0"/>
                  <a:pt x="165781" y="35741"/>
                  <a:pt x="165781" y="79829"/>
                </a:cubicBezTo>
                <a:close/>
              </a:path>
            </a:pathLst>
          </a:custGeom>
          <a:solidFill>
            <a:srgbClr val="4B8DF4"/>
          </a:solidFill>
          <a:ln w="20723" cap="flat">
            <a:noFill/>
            <a:prstDash val="solid"/>
            <a:miter/>
          </a:ln>
        </p:spPr>
        <p:txBody>
          <a:bodyPr rtlCol="0" anchor="ctr"/>
          <a:lstStyle/>
          <a:p>
            <a:endParaRPr lang="en-IN" sz="1200"/>
          </a:p>
        </p:txBody>
      </p:sp>
      <p:sp>
        <p:nvSpPr>
          <p:cNvPr id="42" name="Freeform: Shape 41">
            <a:extLst>
              <a:ext uri="{FF2B5EF4-FFF2-40B4-BE49-F238E27FC236}">
                <a16:creationId xmlns:a16="http://schemas.microsoft.com/office/drawing/2014/main" id="{62D7175B-3F1F-8D36-9395-0553C903C55B}"/>
              </a:ext>
            </a:extLst>
          </p:cNvPr>
          <p:cNvSpPr/>
          <p:nvPr/>
        </p:nvSpPr>
        <p:spPr>
          <a:xfrm>
            <a:off x="8212130" y="3733800"/>
            <a:ext cx="110521" cy="106438"/>
          </a:xfrm>
          <a:custGeom>
            <a:avLst/>
            <a:gdLst>
              <a:gd name="connsiteX0" fmla="*/ 165781 w 165781"/>
              <a:gd name="connsiteY0" fmla="*/ 79829 h 159657"/>
              <a:gd name="connsiteX1" fmla="*/ 82891 w 165781"/>
              <a:gd name="connsiteY1" fmla="*/ 159657 h 159657"/>
              <a:gd name="connsiteX2" fmla="*/ 0 w 165781"/>
              <a:gd name="connsiteY2" fmla="*/ 79829 h 159657"/>
              <a:gd name="connsiteX3" fmla="*/ 82891 w 165781"/>
              <a:gd name="connsiteY3" fmla="*/ 0 h 159657"/>
              <a:gd name="connsiteX4" fmla="*/ 165781 w 165781"/>
              <a:gd name="connsiteY4" fmla="*/ 79829 h 159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81" h="159657">
                <a:moveTo>
                  <a:pt x="165781" y="79829"/>
                </a:moveTo>
                <a:cubicBezTo>
                  <a:pt x="165781" y="123917"/>
                  <a:pt x="128670" y="159657"/>
                  <a:pt x="82891" y="159657"/>
                </a:cubicBezTo>
                <a:cubicBezTo>
                  <a:pt x="37111" y="159657"/>
                  <a:pt x="0" y="123917"/>
                  <a:pt x="0" y="79829"/>
                </a:cubicBezTo>
                <a:cubicBezTo>
                  <a:pt x="0" y="35741"/>
                  <a:pt x="37111" y="0"/>
                  <a:pt x="82891" y="0"/>
                </a:cubicBezTo>
                <a:cubicBezTo>
                  <a:pt x="128670" y="0"/>
                  <a:pt x="165781" y="35741"/>
                  <a:pt x="165781" y="79829"/>
                </a:cubicBezTo>
                <a:close/>
              </a:path>
            </a:pathLst>
          </a:custGeom>
          <a:solidFill>
            <a:srgbClr val="4B8DF4"/>
          </a:solidFill>
          <a:ln w="20723" cap="flat">
            <a:noFill/>
            <a:prstDash val="solid"/>
            <a:miter/>
          </a:ln>
        </p:spPr>
        <p:txBody>
          <a:bodyPr rtlCol="0" anchor="ctr"/>
          <a:lstStyle/>
          <a:p>
            <a:endParaRPr lang="en-IN" sz="1200"/>
          </a:p>
        </p:txBody>
      </p:sp>
      <p:sp>
        <p:nvSpPr>
          <p:cNvPr id="43" name="TextBox 42">
            <a:extLst>
              <a:ext uri="{FF2B5EF4-FFF2-40B4-BE49-F238E27FC236}">
                <a16:creationId xmlns:a16="http://schemas.microsoft.com/office/drawing/2014/main" id="{ACC61F96-5BB1-35CC-2001-EA23DC55264B}"/>
              </a:ext>
            </a:extLst>
          </p:cNvPr>
          <p:cNvSpPr txBox="1"/>
          <p:nvPr/>
        </p:nvSpPr>
        <p:spPr>
          <a:xfrm>
            <a:off x="8483600" y="3830562"/>
            <a:ext cx="662361" cy="280718"/>
          </a:xfrm>
          <a:prstGeom prst="rect">
            <a:avLst/>
          </a:prstGeom>
          <a:noFill/>
        </p:spPr>
        <p:txBody>
          <a:bodyPr wrap="none" rtlCol="0">
            <a:spAutoFit/>
          </a:bodyPr>
          <a:lstStyle/>
          <a:p>
            <a:pPr algn="l"/>
            <a:r>
              <a:rPr lang="en-IN" sz="1224" b="1">
                <a:ln/>
                <a:solidFill>
                  <a:srgbClr val="000000"/>
                </a:solidFill>
                <a:latin typeface="Arial"/>
                <a:cs typeface="Arial"/>
                <a:sym typeface="Arial"/>
                <a:rtl val="0"/>
              </a:rPr>
              <a:t>User 3</a:t>
            </a:r>
          </a:p>
        </p:txBody>
      </p:sp>
      <p:sp>
        <p:nvSpPr>
          <p:cNvPr id="44" name="TextBox 43">
            <a:extLst>
              <a:ext uri="{FF2B5EF4-FFF2-40B4-BE49-F238E27FC236}">
                <a16:creationId xmlns:a16="http://schemas.microsoft.com/office/drawing/2014/main" id="{8AEEE3D0-5C30-8B98-A853-FFE89BA62A18}"/>
              </a:ext>
            </a:extLst>
          </p:cNvPr>
          <p:cNvSpPr txBox="1"/>
          <p:nvPr/>
        </p:nvSpPr>
        <p:spPr>
          <a:xfrm>
            <a:off x="7924800" y="3937000"/>
            <a:ext cx="409086" cy="243015"/>
          </a:xfrm>
          <a:prstGeom prst="rect">
            <a:avLst/>
          </a:prstGeom>
          <a:noFill/>
        </p:spPr>
        <p:txBody>
          <a:bodyPr wrap="none" rtlCol="0">
            <a:spAutoFit/>
          </a:bodyPr>
          <a:lstStyle/>
          <a:p>
            <a:pPr algn="l"/>
            <a:r>
              <a:rPr lang="en-IN" sz="979" dirty="0">
                <a:ln/>
                <a:solidFill>
                  <a:srgbClr val="FFFFFF"/>
                </a:solidFill>
                <a:latin typeface="Arial"/>
                <a:cs typeface="Arial"/>
                <a:sym typeface="Arial"/>
                <a:rtl val="0"/>
              </a:rPr>
              <a:t>Rx2</a:t>
            </a:r>
          </a:p>
        </p:txBody>
      </p:sp>
      <p:sp>
        <p:nvSpPr>
          <p:cNvPr id="45" name="Freeform: Shape 44">
            <a:extLst>
              <a:ext uri="{FF2B5EF4-FFF2-40B4-BE49-F238E27FC236}">
                <a16:creationId xmlns:a16="http://schemas.microsoft.com/office/drawing/2014/main" id="{6A372CF6-F289-0468-8F3F-DEFE8CCA812B}"/>
              </a:ext>
            </a:extLst>
          </p:cNvPr>
          <p:cNvSpPr/>
          <p:nvPr/>
        </p:nvSpPr>
        <p:spPr>
          <a:xfrm>
            <a:off x="7645710" y="4730448"/>
            <a:ext cx="828907" cy="532190"/>
          </a:xfrm>
          <a:custGeom>
            <a:avLst/>
            <a:gdLst>
              <a:gd name="connsiteX0" fmla="*/ 1056857 w 1243360"/>
              <a:gd name="connsiteY0" fmla="*/ 0 h 798285"/>
              <a:gd name="connsiteX1" fmla="*/ 1243361 w 1243360"/>
              <a:gd name="connsiteY1" fmla="*/ 0 h 798285"/>
              <a:gd name="connsiteX2" fmla="*/ 1243361 w 1243360"/>
              <a:gd name="connsiteY2" fmla="*/ 798286 h 798285"/>
              <a:gd name="connsiteX3" fmla="*/ 1056857 w 1243360"/>
              <a:gd name="connsiteY3" fmla="*/ 798286 h 798285"/>
              <a:gd name="connsiteX4" fmla="*/ 186504 w 1243360"/>
              <a:gd name="connsiteY4" fmla="*/ 798286 h 798285"/>
              <a:gd name="connsiteX5" fmla="*/ 0 w 1243360"/>
              <a:gd name="connsiteY5" fmla="*/ 798286 h 798285"/>
              <a:gd name="connsiteX6" fmla="*/ 0 w 1243360"/>
              <a:gd name="connsiteY6" fmla="*/ 0 h 798285"/>
              <a:gd name="connsiteX7" fmla="*/ 186504 w 1243360"/>
              <a:gd name="connsiteY7" fmla="*/ 0 h 79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360" h="798285">
                <a:moveTo>
                  <a:pt x="1056857" y="0"/>
                </a:moveTo>
                <a:cubicBezTo>
                  <a:pt x="1159860" y="0"/>
                  <a:pt x="1243361" y="0"/>
                  <a:pt x="1243361" y="0"/>
                </a:cubicBezTo>
                <a:lnTo>
                  <a:pt x="1243361" y="798286"/>
                </a:lnTo>
                <a:cubicBezTo>
                  <a:pt x="1243361" y="798286"/>
                  <a:pt x="1159860" y="798286"/>
                  <a:pt x="1056857" y="798286"/>
                </a:cubicBezTo>
                <a:lnTo>
                  <a:pt x="186504" y="798286"/>
                </a:lnTo>
                <a:cubicBezTo>
                  <a:pt x="83501" y="798286"/>
                  <a:pt x="0" y="798286"/>
                  <a:pt x="0" y="798286"/>
                </a:cubicBezTo>
                <a:lnTo>
                  <a:pt x="0" y="0"/>
                </a:lnTo>
                <a:cubicBezTo>
                  <a:pt x="0" y="0"/>
                  <a:pt x="83501" y="0"/>
                  <a:pt x="186504" y="0"/>
                </a:cubicBezTo>
                <a:close/>
              </a:path>
            </a:pathLst>
          </a:custGeom>
          <a:solidFill>
            <a:srgbClr val="222222"/>
          </a:solidFill>
          <a:ln w="20723" cap="flat">
            <a:noFill/>
            <a:prstDash val="solid"/>
            <a:miter/>
          </a:ln>
        </p:spPr>
        <p:txBody>
          <a:bodyPr rtlCol="0" anchor="ctr"/>
          <a:lstStyle/>
          <a:p>
            <a:endParaRPr lang="en-IN" sz="1200"/>
          </a:p>
        </p:txBody>
      </p:sp>
      <p:sp>
        <p:nvSpPr>
          <p:cNvPr id="46" name="Freeform: Shape 45">
            <a:extLst>
              <a:ext uri="{FF2B5EF4-FFF2-40B4-BE49-F238E27FC236}">
                <a16:creationId xmlns:a16="http://schemas.microsoft.com/office/drawing/2014/main" id="{2203639A-D868-1E10-19F1-B6A87B9B2077}"/>
              </a:ext>
            </a:extLst>
          </p:cNvPr>
          <p:cNvSpPr/>
          <p:nvPr/>
        </p:nvSpPr>
        <p:spPr>
          <a:xfrm>
            <a:off x="7935828" y="4798182"/>
            <a:ext cx="110521" cy="106438"/>
          </a:xfrm>
          <a:custGeom>
            <a:avLst/>
            <a:gdLst>
              <a:gd name="connsiteX0" fmla="*/ 165781 w 165781"/>
              <a:gd name="connsiteY0" fmla="*/ 79829 h 159657"/>
              <a:gd name="connsiteX1" fmla="*/ 82891 w 165781"/>
              <a:gd name="connsiteY1" fmla="*/ 159657 h 159657"/>
              <a:gd name="connsiteX2" fmla="*/ 0 w 165781"/>
              <a:gd name="connsiteY2" fmla="*/ 79829 h 159657"/>
              <a:gd name="connsiteX3" fmla="*/ 82891 w 165781"/>
              <a:gd name="connsiteY3" fmla="*/ 0 h 159657"/>
              <a:gd name="connsiteX4" fmla="*/ 165781 w 165781"/>
              <a:gd name="connsiteY4" fmla="*/ 79829 h 159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81" h="159657">
                <a:moveTo>
                  <a:pt x="165781" y="79829"/>
                </a:moveTo>
                <a:cubicBezTo>
                  <a:pt x="165781" y="123917"/>
                  <a:pt x="128670" y="159657"/>
                  <a:pt x="82891" y="159657"/>
                </a:cubicBezTo>
                <a:cubicBezTo>
                  <a:pt x="37111" y="159657"/>
                  <a:pt x="0" y="123917"/>
                  <a:pt x="0" y="79829"/>
                </a:cubicBezTo>
                <a:cubicBezTo>
                  <a:pt x="0" y="35741"/>
                  <a:pt x="37111" y="0"/>
                  <a:pt x="82891" y="0"/>
                </a:cubicBezTo>
                <a:cubicBezTo>
                  <a:pt x="128670" y="0"/>
                  <a:pt x="165781" y="35741"/>
                  <a:pt x="165781" y="79829"/>
                </a:cubicBezTo>
                <a:close/>
              </a:path>
            </a:pathLst>
          </a:custGeom>
          <a:solidFill>
            <a:srgbClr val="D24A90"/>
          </a:solidFill>
          <a:ln w="20723" cap="flat">
            <a:noFill/>
            <a:prstDash val="solid"/>
            <a:miter/>
          </a:ln>
        </p:spPr>
        <p:txBody>
          <a:bodyPr rtlCol="0" anchor="ctr"/>
          <a:lstStyle/>
          <a:p>
            <a:endParaRPr lang="en-IN" sz="1200"/>
          </a:p>
        </p:txBody>
      </p:sp>
      <p:sp>
        <p:nvSpPr>
          <p:cNvPr id="47" name="Freeform: Shape 46">
            <a:extLst>
              <a:ext uri="{FF2B5EF4-FFF2-40B4-BE49-F238E27FC236}">
                <a16:creationId xmlns:a16="http://schemas.microsoft.com/office/drawing/2014/main" id="{7498E895-4F49-6442-6401-B2FB3A6F4861}"/>
              </a:ext>
            </a:extLst>
          </p:cNvPr>
          <p:cNvSpPr/>
          <p:nvPr/>
        </p:nvSpPr>
        <p:spPr>
          <a:xfrm>
            <a:off x="8212130" y="4798182"/>
            <a:ext cx="110521" cy="106438"/>
          </a:xfrm>
          <a:custGeom>
            <a:avLst/>
            <a:gdLst>
              <a:gd name="connsiteX0" fmla="*/ 165781 w 165781"/>
              <a:gd name="connsiteY0" fmla="*/ 79829 h 159657"/>
              <a:gd name="connsiteX1" fmla="*/ 82891 w 165781"/>
              <a:gd name="connsiteY1" fmla="*/ 159657 h 159657"/>
              <a:gd name="connsiteX2" fmla="*/ 0 w 165781"/>
              <a:gd name="connsiteY2" fmla="*/ 79829 h 159657"/>
              <a:gd name="connsiteX3" fmla="*/ 82891 w 165781"/>
              <a:gd name="connsiteY3" fmla="*/ 0 h 159657"/>
              <a:gd name="connsiteX4" fmla="*/ 165781 w 165781"/>
              <a:gd name="connsiteY4" fmla="*/ 79829 h 159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81" h="159657">
                <a:moveTo>
                  <a:pt x="165781" y="79829"/>
                </a:moveTo>
                <a:cubicBezTo>
                  <a:pt x="165781" y="123917"/>
                  <a:pt x="128670" y="159657"/>
                  <a:pt x="82891" y="159657"/>
                </a:cubicBezTo>
                <a:cubicBezTo>
                  <a:pt x="37111" y="159657"/>
                  <a:pt x="0" y="123917"/>
                  <a:pt x="0" y="79829"/>
                </a:cubicBezTo>
                <a:cubicBezTo>
                  <a:pt x="0" y="35741"/>
                  <a:pt x="37111" y="0"/>
                  <a:pt x="82891" y="0"/>
                </a:cubicBezTo>
                <a:cubicBezTo>
                  <a:pt x="128670" y="0"/>
                  <a:pt x="165781" y="35741"/>
                  <a:pt x="165781" y="79829"/>
                </a:cubicBezTo>
                <a:close/>
              </a:path>
            </a:pathLst>
          </a:custGeom>
          <a:solidFill>
            <a:srgbClr val="D24A90"/>
          </a:solidFill>
          <a:ln w="20723" cap="flat">
            <a:noFill/>
            <a:prstDash val="solid"/>
            <a:miter/>
          </a:ln>
        </p:spPr>
        <p:txBody>
          <a:bodyPr rtlCol="0" anchor="ctr"/>
          <a:lstStyle/>
          <a:p>
            <a:endParaRPr lang="en-IN" sz="1200"/>
          </a:p>
        </p:txBody>
      </p:sp>
      <p:sp>
        <p:nvSpPr>
          <p:cNvPr id="48" name="TextBox 47">
            <a:extLst>
              <a:ext uri="{FF2B5EF4-FFF2-40B4-BE49-F238E27FC236}">
                <a16:creationId xmlns:a16="http://schemas.microsoft.com/office/drawing/2014/main" id="{F72FC4EF-D5DA-6CD5-6D24-03F61173682E}"/>
              </a:ext>
            </a:extLst>
          </p:cNvPr>
          <p:cNvSpPr txBox="1"/>
          <p:nvPr/>
        </p:nvSpPr>
        <p:spPr>
          <a:xfrm>
            <a:off x="8483600" y="4894943"/>
            <a:ext cx="662361" cy="280718"/>
          </a:xfrm>
          <a:prstGeom prst="rect">
            <a:avLst/>
          </a:prstGeom>
          <a:noFill/>
        </p:spPr>
        <p:txBody>
          <a:bodyPr wrap="none" rtlCol="0">
            <a:spAutoFit/>
          </a:bodyPr>
          <a:lstStyle/>
          <a:p>
            <a:pPr algn="l"/>
            <a:r>
              <a:rPr lang="en-IN" sz="1224" b="1" dirty="0">
                <a:ln/>
                <a:solidFill>
                  <a:srgbClr val="000000"/>
                </a:solidFill>
                <a:latin typeface="Arial"/>
                <a:cs typeface="Arial"/>
                <a:sym typeface="Arial"/>
                <a:rtl val="0"/>
              </a:rPr>
              <a:t>User 4</a:t>
            </a:r>
          </a:p>
        </p:txBody>
      </p:sp>
      <p:sp>
        <p:nvSpPr>
          <p:cNvPr id="49" name="TextBox 48">
            <a:extLst>
              <a:ext uri="{FF2B5EF4-FFF2-40B4-BE49-F238E27FC236}">
                <a16:creationId xmlns:a16="http://schemas.microsoft.com/office/drawing/2014/main" id="{5D3B5642-8F0F-6230-BB12-283FE5FE9C7D}"/>
              </a:ext>
            </a:extLst>
          </p:cNvPr>
          <p:cNvSpPr txBox="1"/>
          <p:nvPr/>
        </p:nvSpPr>
        <p:spPr>
          <a:xfrm>
            <a:off x="7924800" y="4953000"/>
            <a:ext cx="409086" cy="243015"/>
          </a:xfrm>
          <a:prstGeom prst="rect">
            <a:avLst/>
          </a:prstGeom>
          <a:noFill/>
        </p:spPr>
        <p:txBody>
          <a:bodyPr wrap="none" rtlCol="0">
            <a:spAutoFit/>
          </a:bodyPr>
          <a:lstStyle/>
          <a:p>
            <a:pPr algn="l"/>
            <a:r>
              <a:rPr lang="en-IN" sz="979" dirty="0">
                <a:ln/>
                <a:solidFill>
                  <a:srgbClr val="FFFFFF"/>
                </a:solidFill>
                <a:latin typeface="Arial"/>
                <a:cs typeface="Arial"/>
                <a:sym typeface="Arial"/>
                <a:rtl val="0"/>
              </a:rPr>
              <a:t>Rx2</a:t>
            </a:r>
          </a:p>
        </p:txBody>
      </p:sp>
      <p:sp>
        <p:nvSpPr>
          <p:cNvPr id="50" name="Freeform: Shape 49">
            <a:extLst>
              <a:ext uri="{FF2B5EF4-FFF2-40B4-BE49-F238E27FC236}">
                <a16:creationId xmlns:a16="http://schemas.microsoft.com/office/drawing/2014/main" id="{16906554-D73D-A4EA-E359-75A546A116AB}"/>
              </a:ext>
            </a:extLst>
          </p:cNvPr>
          <p:cNvSpPr/>
          <p:nvPr/>
        </p:nvSpPr>
        <p:spPr>
          <a:xfrm>
            <a:off x="3915627" y="2069496"/>
            <a:ext cx="4006385" cy="1995714"/>
          </a:xfrm>
          <a:custGeom>
            <a:avLst/>
            <a:gdLst>
              <a:gd name="connsiteX0" fmla="*/ 6009578 w 6009578"/>
              <a:gd name="connsiteY0" fmla="*/ 0 h 2993571"/>
              <a:gd name="connsiteX1" fmla="*/ 0 w 6009578"/>
              <a:gd name="connsiteY1" fmla="*/ 2993572 h 2993571"/>
            </a:gdLst>
            <a:ahLst/>
            <a:cxnLst>
              <a:cxn ang="0">
                <a:pos x="connsiteX0" y="connsiteY0"/>
              </a:cxn>
              <a:cxn ang="0">
                <a:pos x="connsiteX1" y="connsiteY1"/>
              </a:cxn>
            </a:cxnLst>
            <a:rect l="l" t="t" r="r" b="b"/>
            <a:pathLst>
              <a:path w="6009578" h="2993571">
                <a:moveTo>
                  <a:pt x="6009578" y="0"/>
                </a:moveTo>
                <a:lnTo>
                  <a:pt x="0" y="2993572"/>
                </a:lnTo>
              </a:path>
            </a:pathLst>
          </a:custGeom>
          <a:ln w="41445" cap="flat">
            <a:solidFill>
              <a:srgbClr val="888888"/>
            </a:solidFill>
            <a:custDash>
              <a:ds d="450000" sp="300000"/>
            </a:custDash>
            <a:miter/>
            <a:tailEnd type="stealth" w="lg" len="lg"/>
          </a:ln>
        </p:spPr>
        <p:txBody>
          <a:bodyPr rtlCol="0" anchor="ctr"/>
          <a:lstStyle/>
          <a:p>
            <a:endParaRPr lang="en-IN" sz="1200"/>
          </a:p>
        </p:txBody>
      </p:sp>
      <p:sp>
        <p:nvSpPr>
          <p:cNvPr id="51" name="Freeform: Shape 50">
            <a:extLst>
              <a:ext uri="{FF2B5EF4-FFF2-40B4-BE49-F238E27FC236}">
                <a16:creationId xmlns:a16="http://schemas.microsoft.com/office/drawing/2014/main" id="{ACD50DAE-F6F9-9415-9A08-FC5BD89E3CE1}"/>
              </a:ext>
            </a:extLst>
          </p:cNvPr>
          <p:cNvSpPr/>
          <p:nvPr/>
        </p:nvSpPr>
        <p:spPr>
          <a:xfrm>
            <a:off x="4053778" y="3133876"/>
            <a:ext cx="3868234" cy="1064381"/>
          </a:xfrm>
          <a:custGeom>
            <a:avLst/>
            <a:gdLst>
              <a:gd name="connsiteX0" fmla="*/ 5802351 w 5802351"/>
              <a:gd name="connsiteY0" fmla="*/ 0 h 1596571"/>
              <a:gd name="connsiteX1" fmla="*/ 0 w 5802351"/>
              <a:gd name="connsiteY1" fmla="*/ 1596571 h 1596571"/>
            </a:gdLst>
            <a:ahLst/>
            <a:cxnLst>
              <a:cxn ang="0">
                <a:pos x="connsiteX0" y="connsiteY0"/>
              </a:cxn>
              <a:cxn ang="0">
                <a:pos x="connsiteX1" y="connsiteY1"/>
              </a:cxn>
            </a:cxnLst>
            <a:rect l="l" t="t" r="r" b="b"/>
            <a:pathLst>
              <a:path w="5802351" h="1596571">
                <a:moveTo>
                  <a:pt x="5802351" y="0"/>
                </a:moveTo>
                <a:lnTo>
                  <a:pt x="0" y="1596571"/>
                </a:lnTo>
              </a:path>
            </a:pathLst>
          </a:custGeom>
          <a:ln w="41445" cap="flat">
            <a:solidFill>
              <a:srgbClr val="888888"/>
            </a:solidFill>
            <a:custDash>
              <a:ds d="450000" sp="300000"/>
            </a:custDash>
            <a:miter/>
            <a:tailEnd type="stealth" w="lg" len="lg"/>
          </a:ln>
        </p:spPr>
        <p:txBody>
          <a:bodyPr rtlCol="0" anchor="ctr"/>
          <a:lstStyle/>
          <a:p>
            <a:endParaRPr lang="en-IN" sz="1200"/>
          </a:p>
        </p:txBody>
      </p:sp>
      <p:sp>
        <p:nvSpPr>
          <p:cNvPr id="52" name="Freeform: Shape 51">
            <a:extLst>
              <a:ext uri="{FF2B5EF4-FFF2-40B4-BE49-F238E27FC236}">
                <a16:creationId xmlns:a16="http://schemas.microsoft.com/office/drawing/2014/main" id="{431195E8-49A1-F7E4-C786-C2232167B039}"/>
              </a:ext>
            </a:extLst>
          </p:cNvPr>
          <p:cNvSpPr/>
          <p:nvPr/>
        </p:nvSpPr>
        <p:spPr>
          <a:xfrm>
            <a:off x="4191930" y="4198258"/>
            <a:ext cx="3799158" cy="133047"/>
          </a:xfrm>
          <a:custGeom>
            <a:avLst/>
            <a:gdLst>
              <a:gd name="connsiteX0" fmla="*/ 5698738 w 5698737"/>
              <a:gd name="connsiteY0" fmla="*/ 0 h 199571"/>
              <a:gd name="connsiteX1" fmla="*/ 0 w 5698737"/>
              <a:gd name="connsiteY1" fmla="*/ 199571 h 199571"/>
            </a:gdLst>
            <a:ahLst/>
            <a:cxnLst>
              <a:cxn ang="0">
                <a:pos x="connsiteX0" y="connsiteY0"/>
              </a:cxn>
              <a:cxn ang="0">
                <a:pos x="connsiteX1" y="connsiteY1"/>
              </a:cxn>
            </a:cxnLst>
            <a:rect l="l" t="t" r="r" b="b"/>
            <a:pathLst>
              <a:path w="5698737" h="199571">
                <a:moveTo>
                  <a:pt x="5698738" y="0"/>
                </a:moveTo>
                <a:lnTo>
                  <a:pt x="0" y="199571"/>
                </a:lnTo>
              </a:path>
            </a:pathLst>
          </a:custGeom>
          <a:ln w="41445" cap="flat">
            <a:solidFill>
              <a:srgbClr val="888888"/>
            </a:solidFill>
            <a:custDash>
              <a:ds d="450000" sp="300000"/>
            </a:custDash>
            <a:miter/>
            <a:tailEnd type="stealth" w="lg" len="lg"/>
          </a:ln>
        </p:spPr>
        <p:txBody>
          <a:bodyPr rtlCol="0" anchor="ctr"/>
          <a:lstStyle/>
          <a:p>
            <a:endParaRPr lang="en-IN" sz="1200"/>
          </a:p>
        </p:txBody>
      </p:sp>
      <p:sp>
        <p:nvSpPr>
          <p:cNvPr id="53" name="Freeform: Shape 52">
            <a:extLst>
              <a:ext uri="{FF2B5EF4-FFF2-40B4-BE49-F238E27FC236}">
                <a16:creationId xmlns:a16="http://schemas.microsoft.com/office/drawing/2014/main" id="{C14D37F5-1C2A-B10A-BC93-DD7365D0F890}"/>
              </a:ext>
            </a:extLst>
          </p:cNvPr>
          <p:cNvSpPr/>
          <p:nvPr/>
        </p:nvSpPr>
        <p:spPr>
          <a:xfrm>
            <a:off x="4330081" y="4464353"/>
            <a:ext cx="3289919" cy="691847"/>
          </a:xfrm>
          <a:custGeom>
            <a:avLst/>
            <a:gdLst>
              <a:gd name="connsiteX0" fmla="*/ 5491511 w 5491510"/>
              <a:gd name="connsiteY0" fmla="*/ 1197429 h 1197428"/>
              <a:gd name="connsiteX1" fmla="*/ 0 w 5491510"/>
              <a:gd name="connsiteY1" fmla="*/ 0 h 1197428"/>
            </a:gdLst>
            <a:ahLst/>
            <a:cxnLst>
              <a:cxn ang="0">
                <a:pos x="connsiteX0" y="connsiteY0"/>
              </a:cxn>
              <a:cxn ang="0">
                <a:pos x="connsiteX1" y="connsiteY1"/>
              </a:cxn>
            </a:cxnLst>
            <a:rect l="l" t="t" r="r" b="b"/>
            <a:pathLst>
              <a:path w="5491510" h="1197428">
                <a:moveTo>
                  <a:pt x="5491511" y="1197429"/>
                </a:moveTo>
                <a:lnTo>
                  <a:pt x="0" y="0"/>
                </a:lnTo>
              </a:path>
            </a:pathLst>
          </a:custGeom>
          <a:ln w="41445" cap="flat">
            <a:solidFill>
              <a:srgbClr val="888888"/>
            </a:solidFill>
            <a:custDash>
              <a:ds d="450000" sp="300000"/>
            </a:custDash>
            <a:miter/>
            <a:tailEnd type="stealth" w="lg" len="lg"/>
          </a:ln>
        </p:spPr>
        <p:txBody>
          <a:bodyPr rtlCol="0" anchor="ctr"/>
          <a:lstStyle/>
          <a:p>
            <a:endParaRPr lang="en-IN" sz="1200"/>
          </a:p>
        </p:txBody>
      </p:sp>
      <p:sp>
        <p:nvSpPr>
          <p:cNvPr id="54" name="TextBox 53">
            <a:extLst>
              <a:ext uri="{FF2B5EF4-FFF2-40B4-BE49-F238E27FC236}">
                <a16:creationId xmlns:a16="http://schemas.microsoft.com/office/drawing/2014/main" id="{38A1283B-D7FD-1AD2-1C93-A750C9905DD9}"/>
              </a:ext>
            </a:extLst>
          </p:cNvPr>
          <p:cNvSpPr txBox="1"/>
          <p:nvPr/>
        </p:nvSpPr>
        <p:spPr>
          <a:xfrm>
            <a:off x="1930400" y="4445000"/>
            <a:ext cx="2350323" cy="293157"/>
          </a:xfrm>
          <a:prstGeom prst="rect">
            <a:avLst/>
          </a:prstGeom>
          <a:noFill/>
        </p:spPr>
        <p:txBody>
          <a:bodyPr wrap="none" rtlCol="0">
            <a:spAutoFit/>
          </a:bodyPr>
          <a:lstStyle/>
          <a:p>
            <a:pPr algn="l"/>
            <a:r>
              <a:rPr lang="en-IN" sz="1305">
                <a:ln/>
                <a:solidFill>
                  <a:srgbClr val="555555"/>
                </a:solidFill>
                <a:latin typeface="Arial"/>
                <a:cs typeface="Arial"/>
                <a:sym typeface="Arial"/>
                <a:rtl val="0"/>
              </a:rPr>
              <a:t>CSI Feedback (RI, PMI, CQI)</a:t>
            </a:r>
          </a:p>
        </p:txBody>
      </p:sp>
    </p:spTree>
    <p:extLst>
      <p:ext uri="{BB962C8B-B14F-4D97-AF65-F5344CB8AC3E}">
        <p14:creationId xmlns:p14="http://schemas.microsoft.com/office/powerpoint/2010/main" val="35295424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B632D-362C-451A-FD1C-A3C06F9AB80D}"/>
            </a:ext>
          </a:extLst>
        </p:cNvPr>
        <p:cNvGrpSpPr/>
        <p:nvPr/>
      </p:nvGrpSpPr>
      <p:grpSpPr>
        <a:xfrm>
          <a:off x="0" y="0"/>
          <a:ext cx="0" cy="0"/>
          <a:chOff x="0" y="0"/>
          <a:chExt cx="0" cy="0"/>
        </a:xfrm>
      </p:grpSpPr>
      <p:sp>
        <p:nvSpPr>
          <p:cNvPr id="33" name="TextBox 32">
            <a:extLst>
              <a:ext uri="{FF2B5EF4-FFF2-40B4-BE49-F238E27FC236}">
                <a16:creationId xmlns:a16="http://schemas.microsoft.com/office/drawing/2014/main" id="{FC457FF0-4030-514A-5561-BA326EF5D623}"/>
              </a:ext>
            </a:extLst>
          </p:cNvPr>
          <p:cNvSpPr txBox="1"/>
          <p:nvPr/>
        </p:nvSpPr>
        <p:spPr>
          <a:xfrm>
            <a:off x="774316" y="524596"/>
            <a:ext cx="4995345" cy="523220"/>
          </a:xfrm>
          <a:prstGeom prst="rect">
            <a:avLst/>
          </a:prstGeom>
          <a:noFill/>
        </p:spPr>
        <p:txBody>
          <a:bodyPr wrap="square" rtlCol="0">
            <a:spAutoFit/>
          </a:bodyPr>
          <a:lstStyle/>
          <a:p>
            <a:pPr algn="just"/>
            <a:endParaRPr lang="en-US" altLang="ko-KR" sz="1400" dirty="0">
              <a:solidFill>
                <a:schemeClr val="tx1">
                  <a:lumMod val="75000"/>
                  <a:lumOff val="25000"/>
                </a:schemeClr>
              </a:solidFill>
              <a:latin typeface="Open Sans" pitchFamily="34" charset="0"/>
              <a:cs typeface="Open Sans" pitchFamily="34" charset="0"/>
            </a:endParaRPr>
          </a:p>
          <a:p>
            <a:pPr algn="just"/>
            <a:endParaRPr lang="ko-KR" altLang="en-US" sz="1400" dirty="0">
              <a:solidFill>
                <a:schemeClr val="tx1">
                  <a:lumMod val="75000"/>
                  <a:lumOff val="25000"/>
                </a:schemeClr>
              </a:solidFill>
              <a:latin typeface="Open Sans" pitchFamily="34" charset="0"/>
              <a:cs typeface="Open Sans" pitchFamily="34" charset="0"/>
            </a:endParaRPr>
          </a:p>
        </p:txBody>
      </p:sp>
      <p:sp>
        <p:nvSpPr>
          <p:cNvPr id="57" name="Text Placeholder 1">
            <a:extLst>
              <a:ext uri="{FF2B5EF4-FFF2-40B4-BE49-F238E27FC236}">
                <a16:creationId xmlns:a16="http://schemas.microsoft.com/office/drawing/2014/main" id="{ED70C6DD-4942-B855-C6E3-9EC00C4854FE}"/>
              </a:ext>
            </a:extLst>
          </p:cNvPr>
          <p:cNvSpPr>
            <a:spLocks noGrp="1"/>
          </p:cNvSpPr>
          <p:nvPr>
            <p:ph type="body" sz="quarter" idx="10"/>
          </p:nvPr>
        </p:nvSpPr>
        <p:spPr>
          <a:xfrm>
            <a:off x="611986" y="330623"/>
            <a:ext cx="9539799" cy="435568"/>
          </a:xfrm>
          <a:prstGeom prst="rect">
            <a:avLst/>
          </a:prstGeom>
        </p:spPr>
        <p:txBody>
          <a:bodyPr/>
          <a:lstStyle/>
          <a:p>
            <a:pPr algn="l"/>
            <a:r>
              <a:rPr lang="en-US" sz="2000" dirty="0">
                <a:solidFill>
                  <a:srgbClr val="660033"/>
                </a:solidFill>
                <a:latin typeface="Open Sans" pitchFamily="34" charset="0"/>
                <a:ea typeface="Open Sans" pitchFamily="34" charset="0"/>
                <a:cs typeface="Open Sans" pitchFamily="34" charset="0"/>
              </a:rPr>
              <a:t>From 4G LTE to 5G NR Massive MIMO</a:t>
            </a:r>
          </a:p>
        </p:txBody>
      </p:sp>
      <p:sp>
        <p:nvSpPr>
          <p:cNvPr id="9" name="Freeform: Shape 8">
            <a:extLst>
              <a:ext uri="{FF2B5EF4-FFF2-40B4-BE49-F238E27FC236}">
                <a16:creationId xmlns:a16="http://schemas.microsoft.com/office/drawing/2014/main" id="{0AFD5FA2-96E3-7912-060C-C7A92C82C2A4}"/>
              </a:ext>
            </a:extLst>
          </p:cNvPr>
          <p:cNvSpPr/>
          <p:nvPr/>
        </p:nvSpPr>
        <p:spPr>
          <a:xfrm>
            <a:off x="4376288" y="922435"/>
            <a:ext cx="3381011" cy="6424"/>
          </a:xfrm>
          <a:custGeom>
            <a:avLst/>
            <a:gdLst>
              <a:gd name="connsiteX0" fmla="*/ 0 w 3381011"/>
              <a:gd name="connsiteY0" fmla="*/ 0 h 6424"/>
              <a:gd name="connsiteX1" fmla="*/ 3381011 w 3381011"/>
              <a:gd name="connsiteY1" fmla="*/ 0 h 6424"/>
            </a:gdLst>
            <a:ahLst/>
            <a:cxnLst>
              <a:cxn ang="0">
                <a:pos x="connsiteX0" y="connsiteY0"/>
              </a:cxn>
              <a:cxn ang="0">
                <a:pos x="connsiteX1" y="connsiteY1"/>
              </a:cxn>
            </a:cxnLst>
            <a:rect l="l" t="t" r="r" b="b"/>
            <a:pathLst>
              <a:path w="3381011" h="6424">
                <a:moveTo>
                  <a:pt x="0" y="0"/>
                </a:moveTo>
                <a:lnTo>
                  <a:pt x="3381011" y="0"/>
                </a:lnTo>
              </a:path>
            </a:pathLst>
          </a:custGeom>
          <a:ln w="25350" cap="flat">
            <a:solidFill>
              <a:srgbClr val="1565C0">
                <a:alpha val="30000"/>
              </a:srgbClr>
            </a:solidFill>
            <a:prstDash val="solid"/>
            <a:miter/>
          </a:ln>
        </p:spPr>
        <p:txBody>
          <a:bodyPr rtlCol="0" anchor="ctr"/>
          <a:lstStyle/>
          <a:p>
            <a:endParaRPr lang="en-IN"/>
          </a:p>
        </p:txBody>
      </p:sp>
      <p:grpSp>
        <p:nvGrpSpPr>
          <p:cNvPr id="10" name="Graphic 3">
            <a:extLst>
              <a:ext uri="{FF2B5EF4-FFF2-40B4-BE49-F238E27FC236}">
                <a16:creationId xmlns:a16="http://schemas.microsoft.com/office/drawing/2014/main" id="{EA8F3E05-BEE7-1D98-D47E-6B07A1B9E91D}"/>
              </a:ext>
            </a:extLst>
          </p:cNvPr>
          <p:cNvGrpSpPr/>
          <p:nvPr/>
        </p:nvGrpSpPr>
        <p:grpSpPr>
          <a:xfrm>
            <a:off x="598408" y="1108719"/>
            <a:ext cx="5071516" cy="4625355"/>
            <a:chOff x="605076" y="1737728"/>
            <a:chExt cx="5071516" cy="4625355"/>
          </a:xfrm>
        </p:grpSpPr>
        <p:sp>
          <p:nvSpPr>
            <p:cNvPr id="11" name="Freeform: Shape 10">
              <a:extLst>
                <a:ext uri="{FF2B5EF4-FFF2-40B4-BE49-F238E27FC236}">
                  <a16:creationId xmlns:a16="http://schemas.microsoft.com/office/drawing/2014/main" id="{4AD438E6-FB9D-0533-03B6-8509B48CEE3A}"/>
                </a:ext>
              </a:extLst>
            </p:cNvPr>
            <p:cNvSpPr/>
            <p:nvPr/>
          </p:nvSpPr>
          <p:spPr>
            <a:xfrm>
              <a:off x="605076" y="1737728"/>
              <a:ext cx="5071516" cy="4625355"/>
            </a:xfrm>
            <a:custGeom>
              <a:avLst/>
              <a:gdLst>
                <a:gd name="connsiteX0" fmla="*/ 4944729 w 5071516"/>
                <a:gd name="connsiteY0" fmla="*/ 0 h 4625355"/>
                <a:gd name="connsiteX1" fmla="*/ 5071517 w 5071516"/>
                <a:gd name="connsiteY1" fmla="*/ 0 h 4625355"/>
                <a:gd name="connsiteX2" fmla="*/ 5071517 w 5071516"/>
                <a:gd name="connsiteY2" fmla="*/ 4625355 h 4625355"/>
                <a:gd name="connsiteX3" fmla="*/ 4944729 w 5071516"/>
                <a:gd name="connsiteY3" fmla="*/ 4625355 h 4625355"/>
                <a:gd name="connsiteX4" fmla="*/ 126788 w 5071516"/>
                <a:gd name="connsiteY4" fmla="*/ 4625355 h 4625355"/>
                <a:gd name="connsiteX5" fmla="*/ 0 w 5071516"/>
                <a:gd name="connsiteY5" fmla="*/ 4625355 h 4625355"/>
                <a:gd name="connsiteX6" fmla="*/ 0 w 5071516"/>
                <a:gd name="connsiteY6" fmla="*/ 0 h 4625355"/>
                <a:gd name="connsiteX7" fmla="*/ 126788 w 5071516"/>
                <a:gd name="connsiteY7" fmla="*/ 0 h 462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1516" h="4625355">
                  <a:moveTo>
                    <a:pt x="4944729" y="0"/>
                  </a:moveTo>
                  <a:cubicBezTo>
                    <a:pt x="5014752" y="0"/>
                    <a:pt x="5071517" y="0"/>
                    <a:pt x="5071517" y="0"/>
                  </a:cubicBezTo>
                  <a:lnTo>
                    <a:pt x="5071517" y="4625355"/>
                  </a:lnTo>
                  <a:cubicBezTo>
                    <a:pt x="5071517" y="4625355"/>
                    <a:pt x="5014752" y="4625355"/>
                    <a:pt x="4944729" y="4625355"/>
                  </a:cubicBezTo>
                  <a:lnTo>
                    <a:pt x="126788" y="4625355"/>
                  </a:lnTo>
                  <a:cubicBezTo>
                    <a:pt x="56765" y="4625355"/>
                    <a:pt x="0" y="4625355"/>
                    <a:pt x="0" y="4625355"/>
                  </a:cubicBezTo>
                  <a:lnTo>
                    <a:pt x="0" y="0"/>
                  </a:lnTo>
                  <a:cubicBezTo>
                    <a:pt x="0" y="0"/>
                    <a:pt x="56765" y="0"/>
                    <a:pt x="126788" y="0"/>
                  </a:cubicBezTo>
                  <a:close/>
                </a:path>
              </a:pathLst>
            </a:custGeom>
            <a:solidFill>
              <a:srgbClr val="FFFFFF">
                <a:alpha val="95000"/>
              </a:srgbClr>
            </a:solidFill>
            <a:ln w="25350" cap="flat">
              <a:solidFill>
                <a:srgbClr val="4CAF50">
                  <a:alpha val="95000"/>
                </a:srgbClr>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D5371A25-1F96-88B1-786D-52D51F999A76}"/>
                </a:ext>
              </a:extLst>
            </p:cNvPr>
            <p:cNvSpPr/>
            <p:nvPr/>
          </p:nvSpPr>
          <p:spPr>
            <a:xfrm>
              <a:off x="774126" y="1866210"/>
              <a:ext cx="4733415" cy="385446"/>
            </a:xfrm>
            <a:custGeom>
              <a:avLst/>
              <a:gdLst>
                <a:gd name="connsiteX0" fmla="*/ 4648891 w 4733415"/>
                <a:gd name="connsiteY0" fmla="*/ 0 h 385446"/>
                <a:gd name="connsiteX1" fmla="*/ 4733416 w 4733415"/>
                <a:gd name="connsiteY1" fmla="*/ 0 h 385446"/>
                <a:gd name="connsiteX2" fmla="*/ 4733416 w 4733415"/>
                <a:gd name="connsiteY2" fmla="*/ 385446 h 385446"/>
                <a:gd name="connsiteX3" fmla="*/ 4648891 w 4733415"/>
                <a:gd name="connsiteY3" fmla="*/ 385446 h 385446"/>
                <a:gd name="connsiteX4" fmla="*/ 84525 w 4733415"/>
                <a:gd name="connsiteY4" fmla="*/ 385446 h 385446"/>
                <a:gd name="connsiteX5" fmla="*/ 0 w 4733415"/>
                <a:gd name="connsiteY5" fmla="*/ 385446 h 385446"/>
                <a:gd name="connsiteX6" fmla="*/ 0 w 4733415"/>
                <a:gd name="connsiteY6" fmla="*/ 0 h 385446"/>
                <a:gd name="connsiteX7" fmla="*/ 84525 w 4733415"/>
                <a:gd name="connsiteY7" fmla="*/ 0 h 38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3415" h="385446">
                  <a:moveTo>
                    <a:pt x="4648891" y="0"/>
                  </a:moveTo>
                  <a:cubicBezTo>
                    <a:pt x="4695572" y="0"/>
                    <a:pt x="4733416" y="0"/>
                    <a:pt x="4733416" y="0"/>
                  </a:cubicBezTo>
                  <a:lnTo>
                    <a:pt x="4733416" y="385446"/>
                  </a:lnTo>
                  <a:cubicBezTo>
                    <a:pt x="4733416" y="385446"/>
                    <a:pt x="4695572" y="385446"/>
                    <a:pt x="4648891" y="385446"/>
                  </a:cubicBezTo>
                  <a:lnTo>
                    <a:pt x="84525" y="385446"/>
                  </a:lnTo>
                  <a:cubicBezTo>
                    <a:pt x="37843" y="385446"/>
                    <a:pt x="0" y="385446"/>
                    <a:pt x="0" y="385446"/>
                  </a:cubicBezTo>
                  <a:lnTo>
                    <a:pt x="0" y="0"/>
                  </a:lnTo>
                  <a:cubicBezTo>
                    <a:pt x="0" y="0"/>
                    <a:pt x="37843" y="0"/>
                    <a:pt x="84525" y="0"/>
                  </a:cubicBezTo>
                  <a:close/>
                </a:path>
              </a:pathLst>
            </a:custGeom>
            <a:solidFill>
              <a:srgbClr val="4CAF50"/>
            </a:solidFill>
            <a:ln w="8450" cap="flat">
              <a:noFill/>
              <a:prstDash val="solid"/>
              <a:miter/>
            </a:ln>
          </p:spPr>
          <p:txBody>
            <a:bodyPr rtlCol="0" anchor="ctr"/>
            <a:lstStyle/>
            <a:p>
              <a:endParaRPr lang="en-IN"/>
            </a:p>
          </p:txBody>
        </p:sp>
        <p:sp>
          <p:nvSpPr>
            <p:cNvPr id="13" name="TextBox 12">
              <a:extLst>
                <a:ext uri="{FF2B5EF4-FFF2-40B4-BE49-F238E27FC236}">
                  <a16:creationId xmlns:a16="http://schemas.microsoft.com/office/drawing/2014/main" id="{9210497C-0AFC-B8CA-7B0D-3B770F988318}"/>
                </a:ext>
              </a:extLst>
            </p:cNvPr>
            <p:cNvSpPr txBox="1"/>
            <p:nvPr/>
          </p:nvSpPr>
          <p:spPr>
            <a:xfrm>
              <a:off x="2384746" y="1790004"/>
              <a:ext cx="1486418" cy="263686"/>
            </a:xfrm>
            <a:prstGeom prst="rect">
              <a:avLst/>
            </a:prstGeom>
            <a:noFill/>
          </p:spPr>
          <p:txBody>
            <a:bodyPr wrap="none" rtlCol="0">
              <a:spAutoFit/>
            </a:bodyPr>
            <a:lstStyle/>
            <a:p>
              <a:pPr algn="l"/>
              <a:r>
                <a:rPr lang="en-IN" sz="1800" b="1" spc="0" baseline="0" dirty="0">
                  <a:ln/>
                  <a:solidFill>
                    <a:srgbClr val="FFFFFF"/>
                  </a:solidFill>
                  <a:latin typeface="Arial"/>
                  <a:cs typeface="Arial"/>
                  <a:sym typeface="Arial"/>
                  <a:rtl val="0"/>
                </a:rPr>
                <a:t>4G LTE MIMO</a:t>
              </a:r>
            </a:p>
          </p:txBody>
        </p:sp>
        <p:sp>
          <p:nvSpPr>
            <p:cNvPr id="14" name="TextBox 13">
              <a:extLst>
                <a:ext uri="{FF2B5EF4-FFF2-40B4-BE49-F238E27FC236}">
                  <a16:creationId xmlns:a16="http://schemas.microsoft.com/office/drawing/2014/main" id="{22E7CA17-798E-53B4-DEBC-2A83AB675C43}"/>
                </a:ext>
              </a:extLst>
            </p:cNvPr>
            <p:cNvSpPr txBox="1"/>
            <p:nvPr/>
          </p:nvSpPr>
          <p:spPr>
            <a:xfrm>
              <a:off x="2079137" y="2028157"/>
              <a:ext cx="2123395" cy="191917"/>
            </a:xfrm>
            <a:prstGeom prst="rect">
              <a:avLst/>
            </a:prstGeom>
            <a:noFill/>
          </p:spPr>
          <p:txBody>
            <a:bodyPr wrap="none" rtlCol="0">
              <a:spAutoFit/>
            </a:bodyPr>
            <a:lstStyle/>
            <a:p>
              <a:pPr algn="l"/>
              <a:r>
                <a:rPr lang="en-IN" sz="1050" spc="0" baseline="0">
                  <a:ln/>
                  <a:solidFill>
                    <a:srgbClr val="FFFFFF"/>
                  </a:solidFill>
                  <a:latin typeface="Arial"/>
                  <a:cs typeface="Arial"/>
                  <a:sym typeface="Arial"/>
                  <a:rtl val="0"/>
                </a:rPr>
                <a:t>Traditional Multi-Antenna Technology</a:t>
              </a:r>
            </a:p>
          </p:txBody>
        </p:sp>
        <p:grpSp>
          <p:nvGrpSpPr>
            <p:cNvPr id="15" name="Graphic 3">
              <a:extLst>
                <a:ext uri="{FF2B5EF4-FFF2-40B4-BE49-F238E27FC236}">
                  <a16:creationId xmlns:a16="http://schemas.microsoft.com/office/drawing/2014/main" id="{11737BF9-1B9C-F19F-93F9-8330DB6B87A1}"/>
                </a:ext>
              </a:extLst>
            </p:cNvPr>
            <p:cNvGrpSpPr/>
            <p:nvPr/>
          </p:nvGrpSpPr>
          <p:grpSpPr>
            <a:xfrm>
              <a:off x="2633683" y="2380138"/>
              <a:ext cx="1014303" cy="1156338"/>
              <a:chOff x="2633683" y="2380138"/>
              <a:chExt cx="1014303" cy="1156338"/>
            </a:xfrm>
          </p:grpSpPr>
          <p:sp>
            <p:nvSpPr>
              <p:cNvPr id="16" name="Freeform: Shape 15">
                <a:extLst>
                  <a:ext uri="{FF2B5EF4-FFF2-40B4-BE49-F238E27FC236}">
                    <a16:creationId xmlns:a16="http://schemas.microsoft.com/office/drawing/2014/main" id="{E91BC8B9-DD68-2A94-990C-5C5A54C528BD}"/>
                  </a:ext>
                </a:extLst>
              </p:cNvPr>
              <p:cNvSpPr/>
              <p:nvPr/>
            </p:nvSpPr>
            <p:spPr>
              <a:xfrm>
                <a:off x="2887258" y="2380138"/>
                <a:ext cx="507151" cy="1156338"/>
              </a:xfrm>
              <a:custGeom>
                <a:avLst/>
                <a:gdLst>
                  <a:gd name="connsiteX0" fmla="*/ 464889 w 507151"/>
                  <a:gd name="connsiteY0" fmla="*/ 0 h 1156338"/>
                  <a:gd name="connsiteX1" fmla="*/ 507152 w 507151"/>
                  <a:gd name="connsiteY1" fmla="*/ 0 h 1156338"/>
                  <a:gd name="connsiteX2" fmla="*/ 507152 w 507151"/>
                  <a:gd name="connsiteY2" fmla="*/ 1156339 h 1156338"/>
                  <a:gd name="connsiteX3" fmla="*/ 464889 w 507151"/>
                  <a:gd name="connsiteY3" fmla="*/ 1156339 h 1156338"/>
                  <a:gd name="connsiteX4" fmla="*/ 42263 w 507151"/>
                  <a:gd name="connsiteY4" fmla="*/ 1156339 h 1156338"/>
                  <a:gd name="connsiteX5" fmla="*/ 0 w 507151"/>
                  <a:gd name="connsiteY5" fmla="*/ 1156339 h 1156338"/>
                  <a:gd name="connsiteX6" fmla="*/ 0 w 507151"/>
                  <a:gd name="connsiteY6" fmla="*/ 0 h 1156338"/>
                  <a:gd name="connsiteX7" fmla="*/ 42263 w 507151"/>
                  <a:gd name="connsiteY7" fmla="*/ 0 h 115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151" h="1156338">
                    <a:moveTo>
                      <a:pt x="464889" y="0"/>
                    </a:moveTo>
                    <a:cubicBezTo>
                      <a:pt x="488230" y="0"/>
                      <a:pt x="507152" y="0"/>
                      <a:pt x="507152" y="0"/>
                    </a:cubicBezTo>
                    <a:lnTo>
                      <a:pt x="507152" y="1156339"/>
                    </a:lnTo>
                    <a:cubicBezTo>
                      <a:pt x="507152" y="1156339"/>
                      <a:pt x="488230" y="1156339"/>
                      <a:pt x="464889" y="1156339"/>
                    </a:cubicBezTo>
                    <a:lnTo>
                      <a:pt x="42263" y="1156339"/>
                    </a:lnTo>
                    <a:cubicBezTo>
                      <a:pt x="18922" y="1156339"/>
                      <a:pt x="0" y="1156339"/>
                      <a:pt x="0" y="1156339"/>
                    </a:cubicBezTo>
                    <a:lnTo>
                      <a:pt x="0" y="0"/>
                    </a:lnTo>
                    <a:cubicBezTo>
                      <a:pt x="0" y="0"/>
                      <a:pt x="18922" y="0"/>
                      <a:pt x="42263" y="0"/>
                    </a:cubicBezTo>
                    <a:close/>
                  </a:path>
                </a:pathLst>
              </a:custGeom>
              <a:gradFill>
                <a:gsLst>
                  <a:gs pos="0">
                    <a:srgbClr val="ECEFF1"/>
                  </a:gs>
                  <a:gs pos="50000">
                    <a:srgbClr val="BEC9CF"/>
                  </a:gs>
                  <a:gs pos="100000">
                    <a:srgbClr val="90A4AE"/>
                  </a:gs>
                </a:gsLst>
                <a:lin ang="2700000" scaled="1"/>
              </a:gradFill>
              <a:ln w="16900" cap="flat">
                <a:solidFill>
                  <a:srgbClr val="37474F"/>
                </a:solid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5A308F97-577A-CBDF-CC24-0C5FD3B4B7F7}"/>
                  </a:ext>
                </a:extLst>
              </p:cNvPr>
              <p:cNvSpPr/>
              <p:nvPr/>
            </p:nvSpPr>
            <p:spPr>
              <a:xfrm>
                <a:off x="2633683" y="2444380"/>
                <a:ext cx="1014303" cy="321205"/>
              </a:xfrm>
              <a:custGeom>
                <a:avLst/>
                <a:gdLst>
                  <a:gd name="connsiteX0" fmla="*/ 946683 w 1014303"/>
                  <a:gd name="connsiteY0" fmla="*/ 0 h 321205"/>
                  <a:gd name="connsiteX1" fmla="*/ 1014303 w 1014303"/>
                  <a:gd name="connsiteY1" fmla="*/ 0 h 321205"/>
                  <a:gd name="connsiteX2" fmla="*/ 1014303 w 1014303"/>
                  <a:gd name="connsiteY2" fmla="*/ 321205 h 321205"/>
                  <a:gd name="connsiteX3" fmla="*/ 946683 w 1014303"/>
                  <a:gd name="connsiteY3" fmla="*/ 321205 h 321205"/>
                  <a:gd name="connsiteX4" fmla="*/ 67620 w 1014303"/>
                  <a:gd name="connsiteY4" fmla="*/ 321205 h 321205"/>
                  <a:gd name="connsiteX5" fmla="*/ 0 w 1014303"/>
                  <a:gd name="connsiteY5" fmla="*/ 321205 h 321205"/>
                  <a:gd name="connsiteX6" fmla="*/ 0 w 1014303"/>
                  <a:gd name="connsiteY6" fmla="*/ 0 h 321205"/>
                  <a:gd name="connsiteX7" fmla="*/ 67620 w 1014303"/>
                  <a:gd name="connsiteY7" fmla="*/ 0 h 32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303" h="321205">
                    <a:moveTo>
                      <a:pt x="946683" y="0"/>
                    </a:moveTo>
                    <a:cubicBezTo>
                      <a:pt x="984029" y="0"/>
                      <a:pt x="1014303" y="0"/>
                      <a:pt x="1014303" y="0"/>
                    </a:cubicBezTo>
                    <a:lnTo>
                      <a:pt x="1014303" y="321205"/>
                    </a:lnTo>
                    <a:cubicBezTo>
                      <a:pt x="1014303" y="321205"/>
                      <a:pt x="984029" y="321205"/>
                      <a:pt x="946683" y="321205"/>
                    </a:cubicBezTo>
                    <a:lnTo>
                      <a:pt x="67620" y="321205"/>
                    </a:lnTo>
                    <a:cubicBezTo>
                      <a:pt x="30275" y="321205"/>
                      <a:pt x="0" y="321205"/>
                      <a:pt x="0" y="321205"/>
                    </a:cubicBezTo>
                    <a:lnTo>
                      <a:pt x="0" y="0"/>
                    </a:lnTo>
                    <a:cubicBezTo>
                      <a:pt x="0" y="0"/>
                      <a:pt x="30275" y="0"/>
                      <a:pt x="67620" y="0"/>
                    </a:cubicBezTo>
                    <a:close/>
                  </a:path>
                </a:pathLst>
              </a:custGeom>
              <a:solidFill>
                <a:srgbClr val="F5F5F5"/>
              </a:solidFill>
              <a:ln w="16900" cap="flat">
                <a:solidFill>
                  <a:srgbClr val="37474F"/>
                </a:solidFill>
                <a:prstDash val="solid"/>
                <a:miter/>
              </a:ln>
            </p:spPr>
            <p:txBody>
              <a:bodyPr rtlCol="0" anchor="ctr"/>
              <a:lstStyle/>
              <a:p>
                <a:endParaRPr lang="en-IN"/>
              </a:p>
            </p:txBody>
          </p:sp>
          <p:sp>
            <p:nvSpPr>
              <p:cNvPr id="18" name="TextBox 17">
                <a:extLst>
                  <a:ext uri="{FF2B5EF4-FFF2-40B4-BE49-F238E27FC236}">
                    <a16:creationId xmlns:a16="http://schemas.microsoft.com/office/drawing/2014/main" id="{C3936364-B58B-B692-B1EE-C9B6D572754C}"/>
                  </a:ext>
                </a:extLst>
              </p:cNvPr>
              <p:cNvSpPr txBox="1"/>
              <p:nvPr/>
            </p:nvSpPr>
            <p:spPr>
              <a:xfrm>
                <a:off x="2697137" y="2457355"/>
                <a:ext cx="887394" cy="177563"/>
              </a:xfrm>
              <a:prstGeom prst="rect">
                <a:avLst/>
              </a:prstGeom>
              <a:noFill/>
            </p:spPr>
            <p:txBody>
              <a:bodyPr wrap="none" rtlCol="0">
                <a:spAutoFit/>
              </a:bodyPr>
              <a:lstStyle/>
              <a:p>
                <a:pPr algn="l"/>
                <a:r>
                  <a:rPr lang="en-IN" sz="900" b="1" spc="0" baseline="0">
                    <a:ln/>
                    <a:solidFill>
                      <a:srgbClr val="37474F"/>
                    </a:solidFill>
                    <a:latin typeface="Arial"/>
                    <a:cs typeface="Arial"/>
                    <a:sym typeface="Arial"/>
                    <a:rtl val="0"/>
                  </a:rPr>
                  <a:t>Antenna Panel</a:t>
                </a:r>
              </a:p>
            </p:txBody>
          </p:sp>
          <p:grpSp>
            <p:nvGrpSpPr>
              <p:cNvPr id="19" name="Graphic 3">
                <a:extLst>
                  <a:ext uri="{FF2B5EF4-FFF2-40B4-BE49-F238E27FC236}">
                    <a16:creationId xmlns:a16="http://schemas.microsoft.com/office/drawing/2014/main" id="{67A3FE86-781B-A52E-B508-1DDB68DA71AD}"/>
                  </a:ext>
                </a:extLst>
              </p:cNvPr>
              <p:cNvGrpSpPr/>
              <p:nvPr/>
            </p:nvGrpSpPr>
            <p:grpSpPr>
              <a:xfrm>
                <a:off x="2718208" y="2637103"/>
                <a:ext cx="929778" cy="128482"/>
                <a:chOff x="2718208" y="2637103"/>
                <a:chExt cx="929778" cy="128482"/>
              </a:xfrm>
            </p:grpSpPr>
            <p:sp>
              <p:nvSpPr>
                <p:cNvPr id="20" name="Freeform: Shape 19">
                  <a:extLst>
                    <a:ext uri="{FF2B5EF4-FFF2-40B4-BE49-F238E27FC236}">
                      <a16:creationId xmlns:a16="http://schemas.microsoft.com/office/drawing/2014/main" id="{FB8C5B9C-BAFA-40CE-44CB-F63FBC9F7A87}"/>
                    </a:ext>
                  </a:extLst>
                </p:cNvPr>
                <p:cNvSpPr/>
                <p:nvPr/>
              </p:nvSpPr>
              <p:spPr>
                <a:xfrm>
                  <a:off x="2718208" y="2637103"/>
                  <a:ext cx="169050" cy="51392"/>
                </a:xfrm>
                <a:custGeom>
                  <a:avLst/>
                  <a:gdLst>
                    <a:gd name="connsiteX0" fmla="*/ 143693 w 169050"/>
                    <a:gd name="connsiteY0" fmla="*/ 0 h 51392"/>
                    <a:gd name="connsiteX1" fmla="*/ 169051 w 169050"/>
                    <a:gd name="connsiteY1" fmla="*/ 0 h 51392"/>
                    <a:gd name="connsiteX2" fmla="*/ 169051 w 169050"/>
                    <a:gd name="connsiteY2" fmla="*/ 51393 h 51392"/>
                    <a:gd name="connsiteX3" fmla="*/ 143693 w 169050"/>
                    <a:gd name="connsiteY3" fmla="*/ 51393 h 51392"/>
                    <a:gd name="connsiteX4" fmla="*/ 25358 w 169050"/>
                    <a:gd name="connsiteY4" fmla="*/ 51393 h 51392"/>
                    <a:gd name="connsiteX5" fmla="*/ 0 w 169050"/>
                    <a:gd name="connsiteY5" fmla="*/ 51393 h 51392"/>
                    <a:gd name="connsiteX6" fmla="*/ 0 w 169050"/>
                    <a:gd name="connsiteY6" fmla="*/ 0 h 51392"/>
                    <a:gd name="connsiteX7" fmla="*/ 25358 w 169050"/>
                    <a:gd name="connsiteY7" fmla="*/ 0 h 5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050" h="51392">
                      <a:moveTo>
                        <a:pt x="143693" y="0"/>
                      </a:moveTo>
                      <a:cubicBezTo>
                        <a:pt x="157698" y="0"/>
                        <a:pt x="169051" y="0"/>
                        <a:pt x="169051" y="0"/>
                      </a:cubicBezTo>
                      <a:lnTo>
                        <a:pt x="169051" y="51393"/>
                      </a:lnTo>
                      <a:cubicBezTo>
                        <a:pt x="169051" y="51393"/>
                        <a:pt x="157698" y="51393"/>
                        <a:pt x="143693" y="51393"/>
                      </a:cubicBezTo>
                      <a:lnTo>
                        <a:pt x="25358" y="51393"/>
                      </a:lnTo>
                      <a:cubicBezTo>
                        <a:pt x="11353" y="51393"/>
                        <a:pt x="0" y="51393"/>
                        <a:pt x="0" y="51393"/>
                      </a:cubicBezTo>
                      <a:lnTo>
                        <a:pt x="0" y="0"/>
                      </a:lnTo>
                      <a:cubicBezTo>
                        <a:pt x="0" y="0"/>
                        <a:pt x="11353" y="0"/>
                        <a:pt x="25358" y="0"/>
                      </a:cubicBezTo>
                      <a:close/>
                    </a:path>
                  </a:pathLst>
                </a:custGeom>
                <a:gradFill>
                  <a:gsLst>
                    <a:gs pos="0">
                      <a:srgbClr val="66BB6A"/>
                    </a:gs>
                    <a:gs pos="50000">
                      <a:srgbClr val="4FA453"/>
                    </a:gs>
                    <a:gs pos="100000">
                      <a:srgbClr val="388E3C"/>
                    </a:gs>
                  </a:gsLst>
                  <a:lin ang="2700000" scaled="1"/>
                </a:gradFill>
                <a:ln w="8450"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6E8D4AC9-28EB-9F07-F847-45B554E71D84}"/>
                    </a:ext>
                  </a:extLst>
                </p:cNvPr>
                <p:cNvSpPr/>
                <p:nvPr/>
              </p:nvSpPr>
              <p:spPr>
                <a:xfrm>
                  <a:off x="2971784" y="2637103"/>
                  <a:ext cx="169050" cy="51392"/>
                </a:xfrm>
                <a:custGeom>
                  <a:avLst/>
                  <a:gdLst>
                    <a:gd name="connsiteX0" fmla="*/ 143693 w 169050"/>
                    <a:gd name="connsiteY0" fmla="*/ 0 h 51392"/>
                    <a:gd name="connsiteX1" fmla="*/ 169051 w 169050"/>
                    <a:gd name="connsiteY1" fmla="*/ 0 h 51392"/>
                    <a:gd name="connsiteX2" fmla="*/ 169051 w 169050"/>
                    <a:gd name="connsiteY2" fmla="*/ 51393 h 51392"/>
                    <a:gd name="connsiteX3" fmla="*/ 143693 w 169050"/>
                    <a:gd name="connsiteY3" fmla="*/ 51393 h 51392"/>
                    <a:gd name="connsiteX4" fmla="*/ 25358 w 169050"/>
                    <a:gd name="connsiteY4" fmla="*/ 51393 h 51392"/>
                    <a:gd name="connsiteX5" fmla="*/ 0 w 169050"/>
                    <a:gd name="connsiteY5" fmla="*/ 51393 h 51392"/>
                    <a:gd name="connsiteX6" fmla="*/ 0 w 169050"/>
                    <a:gd name="connsiteY6" fmla="*/ 0 h 51392"/>
                    <a:gd name="connsiteX7" fmla="*/ 25358 w 169050"/>
                    <a:gd name="connsiteY7" fmla="*/ 0 h 5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050" h="51392">
                      <a:moveTo>
                        <a:pt x="143693" y="0"/>
                      </a:moveTo>
                      <a:cubicBezTo>
                        <a:pt x="157698" y="0"/>
                        <a:pt x="169051" y="0"/>
                        <a:pt x="169051" y="0"/>
                      </a:cubicBezTo>
                      <a:lnTo>
                        <a:pt x="169051" y="51393"/>
                      </a:lnTo>
                      <a:cubicBezTo>
                        <a:pt x="169051" y="51393"/>
                        <a:pt x="157698" y="51393"/>
                        <a:pt x="143693" y="51393"/>
                      </a:cubicBezTo>
                      <a:lnTo>
                        <a:pt x="25358" y="51393"/>
                      </a:lnTo>
                      <a:cubicBezTo>
                        <a:pt x="11353" y="51393"/>
                        <a:pt x="0" y="51393"/>
                        <a:pt x="0" y="51393"/>
                      </a:cubicBezTo>
                      <a:lnTo>
                        <a:pt x="0" y="0"/>
                      </a:lnTo>
                      <a:cubicBezTo>
                        <a:pt x="0" y="0"/>
                        <a:pt x="11353" y="0"/>
                        <a:pt x="25358" y="0"/>
                      </a:cubicBezTo>
                      <a:close/>
                    </a:path>
                  </a:pathLst>
                </a:custGeom>
                <a:gradFill>
                  <a:gsLst>
                    <a:gs pos="0">
                      <a:srgbClr val="66BB6A"/>
                    </a:gs>
                    <a:gs pos="50000">
                      <a:srgbClr val="4FA453"/>
                    </a:gs>
                    <a:gs pos="100000">
                      <a:srgbClr val="388E3C"/>
                    </a:gs>
                  </a:gsLst>
                  <a:lin ang="2700000" scaled="1"/>
                </a:gradFill>
                <a:ln w="8450"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A252E7A6-01F0-3F11-6F4E-78309818D5EE}"/>
                    </a:ext>
                  </a:extLst>
                </p:cNvPr>
                <p:cNvSpPr/>
                <p:nvPr/>
              </p:nvSpPr>
              <p:spPr>
                <a:xfrm>
                  <a:off x="3225360" y="2637103"/>
                  <a:ext cx="169050" cy="51392"/>
                </a:xfrm>
                <a:custGeom>
                  <a:avLst/>
                  <a:gdLst>
                    <a:gd name="connsiteX0" fmla="*/ 143693 w 169050"/>
                    <a:gd name="connsiteY0" fmla="*/ 0 h 51392"/>
                    <a:gd name="connsiteX1" fmla="*/ 169051 w 169050"/>
                    <a:gd name="connsiteY1" fmla="*/ 0 h 51392"/>
                    <a:gd name="connsiteX2" fmla="*/ 169051 w 169050"/>
                    <a:gd name="connsiteY2" fmla="*/ 51393 h 51392"/>
                    <a:gd name="connsiteX3" fmla="*/ 143693 w 169050"/>
                    <a:gd name="connsiteY3" fmla="*/ 51393 h 51392"/>
                    <a:gd name="connsiteX4" fmla="*/ 25358 w 169050"/>
                    <a:gd name="connsiteY4" fmla="*/ 51393 h 51392"/>
                    <a:gd name="connsiteX5" fmla="*/ 0 w 169050"/>
                    <a:gd name="connsiteY5" fmla="*/ 51393 h 51392"/>
                    <a:gd name="connsiteX6" fmla="*/ 0 w 169050"/>
                    <a:gd name="connsiteY6" fmla="*/ 0 h 51392"/>
                    <a:gd name="connsiteX7" fmla="*/ 25358 w 169050"/>
                    <a:gd name="connsiteY7" fmla="*/ 0 h 5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050" h="51392">
                      <a:moveTo>
                        <a:pt x="143693" y="0"/>
                      </a:moveTo>
                      <a:cubicBezTo>
                        <a:pt x="157698" y="0"/>
                        <a:pt x="169051" y="0"/>
                        <a:pt x="169051" y="0"/>
                      </a:cubicBezTo>
                      <a:lnTo>
                        <a:pt x="169051" y="51393"/>
                      </a:lnTo>
                      <a:cubicBezTo>
                        <a:pt x="169051" y="51393"/>
                        <a:pt x="157698" y="51393"/>
                        <a:pt x="143693" y="51393"/>
                      </a:cubicBezTo>
                      <a:lnTo>
                        <a:pt x="25358" y="51393"/>
                      </a:lnTo>
                      <a:cubicBezTo>
                        <a:pt x="11353" y="51393"/>
                        <a:pt x="0" y="51393"/>
                        <a:pt x="0" y="51393"/>
                      </a:cubicBezTo>
                      <a:lnTo>
                        <a:pt x="0" y="0"/>
                      </a:lnTo>
                      <a:cubicBezTo>
                        <a:pt x="0" y="0"/>
                        <a:pt x="11353" y="0"/>
                        <a:pt x="25358" y="0"/>
                      </a:cubicBezTo>
                      <a:close/>
                    </a:path>
                  </a:pathLst>
                </a:custGeom>
                <a:gradFill>
                  <a:gsLst>
                    <a:gs pos="0">
                      <a:srgbClr val="66BB6A"/>
                    </a:gs>
                    <a:gs pos="50000">
                      <a:srgbClr val="4FA453"/>
                    </a:gs>
                    <a:gs pos="100000">
                      <a:srgbClr val="388E3C"/>
                    </a:gs>
                  </a:gsLst>
                  <a:lin ang="2700000" scaled="1"/>
                </a:gradFill>
                <a:ln w="8450"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535A893C-4926-529E-3576-62D4C58FBC73}"/>
                    </a:ext>
                  </a:extLst>
                </p:cNvPr>
                <p:cNvSpPr/>
                <p:nvPr/>
              </p:nvSpPr>
              <p:spPr>
                <a:xfrm>
                  <a:off x="3478935" y="2637103"/>
                  <a:ext cx="169050" cy="51392"/>
                </a:xfrm>
                <a:custGeom>
                  <a:avLst/>
                  <a:gdLst>
                    <a:gd name="connsiteX0" fmla="*/ 143693 w 169050"/>
                    <a:gd name="connsiteY0" fmla="*/ 0 h 51392"/>
                    <a:gd name="connsiteX1" fmla="*/ 169051 w 169050"/>
                    <a:gd name="connsiteY1" fmla="*/ 0 h 51392"/>
                    <a:gd name="connsiteX2" fmla="*/ 169051 w 169050"/>
                    <a:gd name="connsiteY2" fmla="*/ 51393 h 51392"/>
                    <a:gd name="connsiteX3" fmla="*/ 143693 w 169050"/>
                    <a:gd name="connsiteY3" fmla="*/ 51393 h 51392"/>
                    <a:gd name="connsiteX4" fmla="*/ 25358 w 169050"/>
                    <a:gd name="connsiteY4" fmla="*/ 51393 h 51392"/>
                    <a:gd name="connsiteX5" fmla="*/ 0 w 169050"/>
                    <a:gd name="connsiteY5" fmla="*/ 51393 h 51392"/>
                    <a:gd name="connsiteX6" fmla="*/ 0 w 169050"/>
                    <a:gd name="connsiteY6" fmla="*/ 0 h 51392"/>
                    <a:gd name="connsiteX7" fmla="*/ 25358 w 169050"/>
                    <a:gd name="connsiteY7" fmla="*/ 0 h 5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050" h="51392">
                      <a:moveTo>
                        <a:pt x="143693" y="0"/>
                      </a:moveTo>
                      <a:cubicBezTo>
                        <a:pt x="157698" y="0"/>
                        <a:pt x="169051" y="0"/>
                        <a:pt x="169051" y="0"/>
                      </a:cubicBezTo>
                      <a:lnTo>
                        <a:pt x="169051" y="51393"/>
                      </a:lnTo>
                      <a:cubicBezTo>
                        <a:pt x="169051" y="51393"/>
                        <a:pt x="157698" y="51393"/>
                        <a:pt x="143693" y="51393"/>
                      </a:cubicBezTo>
                      <a:lnTo>
                        <a:pt x="25358" y="51393"/>
                      </a:lnTo>
                      <a:cubicBezTo>
                        <a:pt x="11353" y="51393"/>
                        <a:pt x="0" y="51393"/>
                        <a:pt x="0" y="51393"/>
                      </a:cubicBezTo>
                      <a:lnTo>
                        <a:pt x="0" y="0"/>
                      </a:lnTo>
                      <a:cubicBezTo>
                        <a:pt x="0" y="0"/>
                        <a:pt x="11353" y="0"/>
                        <a:pt x="25358" y="0"/>
                      </a:cubicBezTo>
                      <a:close/>
                    </a:path>
                  </a:pathLst>
                </a:custGeom>
                <a:gradFill>
                  <a:gsLst>
                    <a:gs pos="0">
                      <a:srgbClr val="66BB6A"/>
                    </a:gs>
                    <a:gs pos="50000">
                      <a:srgbClr val="4FA453"/>
                    </a:gs>
                    <a:gs pos="100000">
                      <a:srgbClr val="388E3C"/>
                    </a:gs>
                  </a:gsLst>
                  <a:lin ang="2700000" scaled="1"/>
                </a:gradFill>
                <a:ln w="8450"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03214DAF-53FA-9221-7467-7DBB71E50817}"/>
                    </a:ext>
                  </a:extLst>
                </p:cNvPr>
                <p:cNvSpPr/>
                <p:nvPr/>
              </p:nvSpPr>
              <p:spPr>
                <a:xfrm>
                  <a:off x="2718208" y="2714192"/>
                  <a:ext cx="169050" cy="51392"/>
                </a:xfrm>
                <a:custGeom>
                  <a:avLst/>
                  <a:gdLst>
                    <a:gd name="connsiteX0" fmla="*/ 143693 w 169050"/>
                    <a:gd name="connsiteY0" fmla="*/ 0 h 51392"/>
                    <a:gd name="connsiteX1" fmla="*/ 169051 w 169050"/>
                    <a:gd name="connsiteY1" fmla="*/ 0 h 51392"/>
                    <a:gd name="connsiteX2" fmla="*/ 169051 w 169050"/>
                    <a:gd name="connsiteY2" fmla="*/ 51393 h 51392"/>
                    <a:gd name="connsiteX3" fmla="*/ 143693 w 169050"/>
                    <a:gd name="connsiteY3" fmla="*/ 51393 h 51392"/>
                    <a:gd name="connsiteX4" fmla="*/ 25358 w 169050"/>
                    <a:gd name="connsiteY4" fmla="*/ 51393 h 51392"/>
                    <a:gd name="connsiteX5" fmla="*/ 0 w 169050"/>
                    <a:gd name="connsiteY5" fmla="*/ 51393 h 51392"/>
                    <a:gd name="connsiteX6" fmla="*/ 0 w 169050"/>
                    <a:gd name="connsiteY6" fmla="*/ 0 h 51392"/>
                    <a:gd name="connsiteX7" fmla="*/ 25358 w 169050"/>
                    <a:gd name="connsiteY7" fmla="*/ 0 h 5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050" h="51392">
                      <a:moveTo>
                        <a:pt x="143693" y="0"/>
                      </a:moveTo>
                      <a:cubicBezTo>
                        <a:pt x="157698" y="0"/>
                        <a:pt x="169051" y="0"/>
                        <a:pt x="169051" y="0"/>
                      </a:cubicBezTo>
                      <a:lnTo>
                        <a:pt x="169051" y="51393"/>
                      </a:lnTo>
                      <a:cubicBezTo>
                        <a:pt x="169051" y="51393"/>
                        <a:pt x="157698" y="51393"/>
                        <a:pt x="143693" y="51393"/>
                      </a:cubicBezTo>
                      <a:lnTo>
                        <a:pt x="25358" y="51393"/>
                      </a:lnTo>
                      <a:cubicBezTo>
                        <a:pt x="11353" y="51393"/>
                        <a:pt x="0" y="51393"/>
                        <a:pt x="0" y="51393"/>
                      </a:cubicBezTo>
                      <a:lnTo>
                        <a:pt x="0" y="0"/>
                      </a:lnTo>
                      <a:cubicBezTo>
                        <a:pt x="0" y="0"/>
                        <a:pt x="11353" y="0"/>
                        <a:pt x="25358" y="0"/>
                      </a:cubicBezTo>
                      <a:close/>
                    </a:path>
                  </a:pathLst>
                </a:custGeom>
                <a:gradFill>
                  <a:gsLst>
                    <a:gs pos="0">
                      <a:srgbClr val="66BB6A"/>
                    </a:gs>
                    <a:gs pos="50000">
                      <a:srgbClr val="4FA453"/>
                    </a:gs>
                    <a:gs pos="100000">
                      <a:srgbClr val="388E3C"/>
                    </a:gs>
                  </a:gsLst>
                  <a:lin ang="2700000" scaled="1"/>
                </a:gradFill>
                <a:ln w="8450"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E7B8CA79-7D95-77A4-98E4-6FF77125A2E3}"/>
                    </a:ext>
                  </a:extLst>
                </p:cNvPr>
                <p:cNvSpPr/>
                <p:nvPr/>
              </p:nvSpPr>
              <p:spPr>
                <a:xfrm>
                  <a:off x="2971784" y="2714192"/>
                  <a:ext cx="169050" cy="51392"/>
                </a:xfrm>
                <a:custGeom>
                  <a:avLst/>
                  <a:gdLst>
                    <a:gd name="connsiteX0" fmla="*/ 143693 w 169050"/>
                    <a:gd name="connsiteY0" fmla="*/ 0 h 51392"/>
                    <a:gd name="connsiteX1" fmla="*/ 169051 w 169050"/>
                    <a:gd name="connsiteY1" fmla="*/ 0 h 51392"/>
                    <a:gd name="connsiteX2" fmla="*/ 169051 w 169050"/>
                    <a:gd name="connsiteY2" fmla="*/ 51393 h 51392"/>
                    <a:gd name="connsiteX3" fmla="*/ 143693 w 169050"/>
                    <a:gd name="connsiteY3" fmla="*/ 51393 h 51392"/>
                    <a:gd name="connsiteX4" fmla="*/ 25358 w 169050"/>
                    <a:gd name="connsiteY4" fmla="*/ 51393 h 51392"/>
                    <a:gd name="connsiteX5" fmla="*/ 0 w 169050"/>
                    <a:gd name="connsiteY5" fmla="*/ 51393 h 51392"/>
                    <a:gd name="connsiteX6" fmla="*/ 0 w 169050"/>
                    <a:gd name="connsiteY6" fmla="*/ 0 h 51392"/>
                    <a:gd name="connsiteX7" fmla="*/ 25358 w 169050"/>
                    <a:gd name="connsiteY7" fmla="*/ 0 h 5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050" h="51392">
                      <a:moveTo>
                        <a:pt x="143693" y="0"/>
                      </a:moveTo>
                      <a:cubicBezTo>
                        <a:pt x="157698" y="0"/>
                        <a:pt x="169051" y="0"/>
                        <a:pt x="169051" y="0"/>
                      </a:cubicBezTo>
                      <a:lnTo>
                        <a:pt x="169051" y="51393"/>
                      </a:lnTo>
                      <a:cubicBezTo>
                        <a:pt x="169051" y="51393"/>
                        <a:pt x="157698" y="51393"/>
                        <a:pt x="143693" y="51393"/>
                      </a:cubicBezTo>
                      <a:lnTo>
                        <a:pt x="25358" y="51393"/>
                      </a:lnTo>
                      <a:cubicBezTo>
                        <a:pt x="11353" y="51393"/>
                        <a:pt x="0" y="51393"/>
                        <a:pt x="0" y="51393"/>
                      </a:cubicBezTo>
                      <a:lnTo>
                        <a:pt x="0" y="0"/>
                      </a:lnTo>
                      <a:cubicBezTo>
                        <a:pt x="0" y="0"/>
                        <a:pt x="11353" y="0"/>
                        <a:pt x="25358" y="0"/>
                      </a:cubicBezTo>
                      <a:close/>
                    </a:path>
                  </a:pathLst>
                </a:custGeom>
                <a:gradFill>
                  <a:gsLst>
                    <a:gs pos="0">
                      <a:srgbClr val="66BB6A"/>
                    </a:gs>
                    <a:gs pos="50000">
                      <a:srgbClr val="4FA453"/>
                    </a:gs>
                    <a:gs pos="100000">
                      <a:srgbClr val="388E3C"/>
                    </a:gs>
                  </a:gsLst>
                  <a:lin ang="2700000" scaled="1"/>
                </a:gradFill>
                <a:ln w="8450"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9C0FD7CD-89AE-3069-F173-EA70ED42347E}"/>
                    </a:ext>
                  </a:extLst>
                </p:cNvPr>
                <p:cNvSpPr/>
                <p:nvPr/>
              </p:nvSpPr>
              <p:spPr>
                <a:xfrm>
                  <a:off x="3225360" y="2714192"/>
                  <a:ext cx="169050" cy="51392"/>
                </a:xfrm>
                <a:custGeom>
                  <a:avLst/>
                  <a:gdLst>
                    <a:gd name="connsiteX0" fmla="*/ 143693 w 169050"/>
                    <a:gd name="connsiteY0" fmla="*/ 0 h 51392"/>
                    <a:gd name="connsiteX1" fmla="*/ 169051 w 169050"/>
                    <a:gd name="connsiteY1" fmla="*/ 0 h 51392"/>
                    <a:gd name="connsiteX2" fmla="*/ 169051 w 169050"/>
                    <a:gd name="connsiteY2" fmla="*/ 51393 h 51392"/>
                    <a:gd name="connsiteX3" fmla="*/ 143693 w 169050"/>
                    <a:gd name="connsiteY3" fmla="*/ 51393 h 51392"/>
                    <a:gd name="connsiteX4" fmla="*/ 25358 w 169050"/>
                    <a:gd name="connsiteY4" fmla="*/ 51393 h 51392"/>
                    <a:gd name="connsiteX5" fmla="*/ 0 w 169050"/>
                    <a:gd name="connsiteY5" fmla="*/ 51393 h 51392"/>
                    <a:gd name="connsiteX6" fmla="*/ 0 w 169050"/>
                    <a:gd name="connsiteY6" fmla="*/ 0 h 51392"/>
                    <a:gd name="connsiteX7" fmla="*/ 25358 w 169050"/>
                    <a:gd name="connsiteY7" fmla="*/ 0 h 5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050" h="51392">
                      <a:moveTo>
                        <a:pt x="143693" y="0"/>
                      </a:moveTo>
                      <a:cubicBezTo>
                        <a:pt x="157698" y="0"/>
                        <a:pt x="169051" y="0"/>
                        <a:pt x="169051" y="0"/>
                      </a:cubicBezTo>
                      <a:lnTo>
                        <a:pt x="169051" y="51393"/>
                      </a:lnTo>
                      <a:cubicBezTo>
                        <a:pt x="169051" y="51393"/>
                        <a:pt x="157698" y="51393"/>
                        <a:pt x="143693" y="51393"/>
                      </a:cubicBezTo>
                      <a:lnTo>
                        <a:pt x="25358" y="51393"/>
                      </a:lnTo>
                      <a:cubicBezTo>
                        <a:pt x="11353" y="51393"/>
                        <a:pt x="0" y="51393"/>
                        <a:pt x="0" y="51393"/>
                      </a:cubicBezTo>
                      <a:lnTo>
                        <a:pt x="0" y="0"/>
                      </a:lnTo>
                      <a:cubicBezTo>
                        <a:pt x="0" y="0"/>
                        <a:pt x="11353" y="0"/>
                        <a:pt x="25358" y="0"/>
                      </a:cubicBezTo>
                      <a:close/>
                    </a:path>
                  </a:pathLst>
                </a:custGeom>
                <a:gradFill>
                  <a:gsLst>
                    <a:gs pos="0">
                      <a:srgbClr val="66BB6A"/>
                    </a:gs>
                    <a:gs pos="50000">
                      <a:srgbClr val="4FA453"/>
                    </a:gs>
                    <a:gs pos="100000">
                      <a:srgbClr val="388E3C"/>
                    </a:gs>
                  </a:gsLst>
                  <a:lin ang="2700000" scaled="1"/>
                </a:gradFill>
                <a:ln w="8450"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CB29CE0E-5971-8C61-944A-E709E2E4C952}"/>
                    </a:ext>
                  </a:extLst>
                </p:cNvPr>
                <p:cNvSpPr/>
                <p:nvPr/>
              </p:nvSpPr>
              <p:spPr>
                <a:xfrm>
                  <a:off x="3478935" y="2714192"/>
                  <a:ext cx="169050" cy="51392"/>
                </a:xfrm>
                <a:custGeom>
                  <a:avLst/>
                  <a:gdLst>
                    <a:gd name="connsiteX0" fmla="*/ 143693 w 169050"/>
                    <a:gd name="connsiteY0" fmla="*/ 0 h 51392"/>
                    <a:gd name="connsiteX1" fmla="*/ 169051 w 169050"/>
                    <a:gd name="connsiteY1" fmla="*/ 0 h 51392"/>
                    <a:gd name="connsiteX2" fmla="*/ 169051 w 169050"/>
                    <a:gd name="connsiteY2" fmla="*/ 51393 h 51392"/>
                    <a:gd name="connsiteX3" fmla="*/ 143693 w 169050"/>
                    <a:gd name="connsiteY3" fmla="*/ 51393 h 51392"/>
                    <a:gd name="connsiteX4" fmla="*/ 25358 w 169050"/>
                    <a:gd name="connsiteY4" fmla="*/ 51393 h 51392"/>
                    <a:gd name="connsiteX5" fmla="*/ 0 w 169050"/>
                    <a:gd name="connsiteY5" fmla="*/ 51393 h 51392"/>
                    <a:gd name="connsiteX6" fmla="*/ 0 w 169050"/>
                    <a:gd name="connsiteY6" fmla="*/ 0 h 51392"/>
                    <a:gd name="connsiteX7" fmla="*/ 25358 w 169050"/>
                    <a:gd name="connsiteY7" fmla="*/ 0 h 5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050" h="51392">
                      <a:moveTo>
                        <a:pt x="143693" y="0"/>
                      </a:moveTo>
                      <a:cubicBezTo>
                        <a:pt x="157698" y="0"/>
                        <a:pt x="169051" y="0"/>
                        <a:pt x="169051" y="0"/>
                      </a:cubicBezTo>
                      <a:lnTo>
                        <a:pt x="169051" y="51393"/>
                      </a:lnTo>
                      <a:cubicBezTo>
                        <a:pt x="169051" y="51393"/>
                        <a:pt x="157698" y="51393"/>
                        <a:pt x="143693" y="51393"/>
                      </a:cubicBezTo>
                      <a:lnTo>
                        <a:pt x="25358" y="51393"/>
                      </a:lnTo>
                      <a:cubicBezTo>
                        <a:pt x="11353" y="51393"/>
                        <a:pt x="0" y="51393"/>
                        <a:pt x="0" y="51393"/>
                      </a:cubicBezTo>
                      <a:lnTo>
                        <a:pt x="0" y="0"/>
                      </a:lnTo>
                      <a:cubicBezTo>
                        <a:pt x="0" y="0"/>
                        <a:pt x="11353" y="0"/>
                        <a:pt x="25358" y="0"/>
                      </a:cubicBezTo>
                      <a:close/>
                    </a:path>
                  </a:pathLst>
                </a:custGeom>
                <a:gradFill>
                  <a:gsLst>
                    <a:gs pos="0">
                      <a:srgbClr val="66BB6A"/>
                    </a:gs>
                    <a:gs pos="50000">
                      <a:srgbClr val="4FA453"/>
                    </a:gs>
                    <a:gs pos="100000">
                      <a:srgbClr val="388E3C"/>
                    </a:gs>
                  </a:gsLst>
                  <a:lin ang="2700000" scaled="1"/>
                </a:gradFill>
                <a:ln w="8450" cap="flat">
                  <a:noFill/>
                  <a:prstDash val="solid"/>
                  <a:miter/>
                </a:ln>
              </p:spPr>
              <p:txBody>
                <a:bodyPr rtlCol="0" anchor="ctr"/>
                <a:lstStyle/>
                <a:p>
                  <a:endParaRPr lang="en-IN"/>
                </a:p>
              </p:txBody>
            </p:sp>
          </p:grpSp>
          <p:sp>
            <p:nvSpPr>
              <p:cNvPr id="28" name="Freeform: Shape 27">
                <a:extLst>
                  <a:ext uri="{FF2B5EF4-FFF2-40B4-BE49-F238E27FC236}">
                    <a16:creationId xmlns:a16="http://schemas.microsoft.com/office/drawing/2014/main" id="{73D5D8F0-3656-D115-D39F-713774420834}"/>
                  </a:ext>
                </a:extLst>
              </p:cNvPr>
              <p:cNvSpPr/>
              <p:nvPr/>
            </p:nvSpPr>
            <p:spPr>
              <a:xfrm>
                <a:off x="2929521" y="2733464"/>
                <a:ext cx="422626" cy="321205"/>
              </a:xfrm>
              <a:custGeom>
                <a:avLst/>
                <a:gdLst>
                  <a:gd name="connsiteX0" fmla="*/ 422626 w 422626"/>
                  <a:gd name="connsiteY0" fmla="*/ 160603 h 321205"/>
                  <a:gd name="connsiteX1" fmla="*/ 211313 w 422626"/>
                  <a:gd name="connsiteY1" fmla="*/ 321205 h 321205"/>
                  <a:gd name="connsiteX2" fmla="*/ 0 w 422626"/>
                  <a:gd name="connsiteY2" fmla="*/ 160603 h 321205"/>
                  <a:gd name="connsiteX3" fmla="*/ 211313 w 422626"/>
                  <a:gd name="connsiteY3" fmla="*/ 0 h 321205"/>
                  <a:gd name="connsiteX4" fmla="*/ 422626 w 422626"/>
                  <a:gd name="connsiteY4" fmla="*/ 160603 h 3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26" h="321205">
                    <a:moveTo>
                      <a:pt x="422626" y="160603"/>
                    </a:moveTo>
                    <a:cubicBezTo>
                      <a:pt x="422626" y="249301"/>
                      <a:pt x="328018" y="321205"/>
                      <a:pt x="211313" y="321205"/>
                    </a:cubicBezTo>
                    <a:cubicBezTo>
                      <a:pt x="94608" y="321205"/>
                      <a:pt x="0" y="249301"/>
                      <a:pt x="0" y="160603"/>
                    </a:cubicBezTo>
                    <a:cubicBezTo>
                      <a:pt x="0" y="71904"/>
                      <a:pt x="94608" y="0"/>
                      <a:pt x="211313" y="0"/>
                    </a:cubicBezTo>
                    <a:cubicBezTo>
                      <a:pt x="328018" y="0"/>
                      <a:pt x="422626" y="71904"/>
                      <a:pt x="422626" y="160603"/>
                    </a:cubicBezTo>
                    <a:close/>
                  </a:path>
                </a:pathLst>
              </a:custGeom>
              <a:solidFill>
                <a:srgbClr val="4CAF50"/>
              </a:solidFill>
              <a:ln w="25350" cap="flat">
                <a:solidFill>
                  <a:srgbClr val="FFFFFF"/>
                </a:solidFill>
                <a:prstDash val="solid"/>
                <a:miter/>
              </a:ln>
            </p:spPr>
            <p:txBody>
              <a:bodyPr rtlCol="0" anchor="ctr"/>
              <a:lstStyle/>
              <a:p>
                <a:endParaRPr lang="en-IN"/>
              </a:p>
            </p:txBody>
          </p:sp>
          <p:sp>
            <p:nvSpPr>
              <p:cNvPr id="29" name="TextBox 28">
                <a:extLst>
                  <a:ext uri="{FF2B5EF4-FFF2-40B4-BE49-F238E27FC236}">
                    <a16:creationId xmlns:a16="http://schemas.microsoft.com/office/drawing/2014/main" id="{F79F2219-9F7D-2E1A-B778-4DC199FF1A71}"/>
                  </a:ext>
                </a:extLst>
              </p:cNvPr>
              <p:cNvSpPr txBox="1"/>
              <p:nvPr/>
            </p:nvSpPr>
            <p:spPr>
              <a:xfrm>
                <a:off x="3021189" y="2765712"/>
                <a:ext cx="239290" cy="177563"/>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8</a:t>
                </a:r>
              </a:p>
            </p:txBody>
          </p:sp>
          <p:sp>
            <p:nvSpPr>
              <p:cNvPr id="30" name="TextBox 29">
                <a:extLst>
                  <a:ext uri="{FF2B5EF4-FFF2-40B4-BE49-F238E27FC236}">
                    <a16:creationId xmlns:a16="http://schemas.microsoft.com/office/drawing/2014/main" id="{8B0646D5-E088-ED2C-0F9F-509C3B045348}"/>
                  </a:ext>
                </a:extLst>
              </p:cNvPr>
              <p:cNvSpPr txBox="1"/>
              <p:nvPr/>
            </p:nvSpPr>
            <p:spPr>
              <a:xfrm>
                <a:off x="2906527" y="2866063"/>
                <a:ext cx="468615" cy="148855"/>
              </a:xfrm>
              <a:prstGeom prst="rect">
                <a:avLst/>
              </a:prstGeom>
              <a:noFill/>
            </p:spPr>
            <p:txBody>
              <a:bodyPr wrap="none" rtlCol="0">
                <a:spAutoFit/>
              </a:bodyPr>
              <a:lstStyle/>
              <a:p>
                <a:pPr algn="l"/>
                <a:r>
                  <a:rPr lang="en-IN" sz="600" spc="0" baseline="0">
                    <a:ln/>
                    <a:solidFill>
                      <a:srgbClr val="FFFFFF"/>
                    </a:solidFill>
                    <a:latin typeface="Arial"/>
                    <a:cs typeface="Arial"/>
                    <a:sym typeface="Arial"/>
                    <a:rtl val="0"/>
                  </a:rPr>
                  <a:t>Antennas</a:t>
                </a:r>
              </a:p>
            </p:txBody>
          </p:sp>
        </p:grpSp>
        <p:sp>
          <p:nvSpPr>
            <p:cNvPr id="31" name="Freeform: Shape 30">
              <a:extLst>
                <a:ext uri="{FF2B5EF4-FFF2-40B4-BE49-F238E27FC236}">
                  <a16:creationId xmlns:a16="http://schemas.microsoft.com/office/drawing/2014/main" id="{5AADF14E-737D-76EF-421F-37D6C91E01BD}"/>
                </a:ext>
              </a:extLst>
            </p:cNvPr>
            <p:cNvSpPr/>
            <p:nvPr/>
          </p:nvSpPr>
          <p:spPr>
            <a:xfrm>
              <a:off x="1281278" y="3086790"/>
              <a:ext cx="3719112" cy="1541785"/>
            </a:xfrm>
            <a:custGeom>
              <a:avLst/>
              <a:gdLst>
                <a:gd name="connsiteX0" fmla="*/ 3719112 w 3719112"/>
                <a:gd name="connsiteY0" fmla="*/ 770893 h 1541785"/>
                <a:gd name="connsiteX1" fmla="*/ 1859556 w 3719112"/>
                <a:gd name="connsiteY1" fmla="*/ 1541785 h 1541785"/>
                <a:gd name="connsiteX2" fmla="*/ 0 w 3719112"/>
                <a:gd name="connsiteY2" fmla="*/ 770893 h 1541785"/>
                <a:gd name="connsiteX3" fmla="*/ 1859556 w 3719112"/>
                <a:gd name="connsiteY3" fmla="*/ 0 h 1541785"/>
                <a:gd name="connsiteX4" fmla="*/ 3719112 w 3719112"/>
                <a:gd name="connsiteY4" fmla="*/ 770893 h 1541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112" h="1541785">
                  <a:moveTo>
                    <a:pt x="3719112" y="770893"/>
                  </a:moveTo>
                  <a:cubicBezTo>
                    <a:pt x="3719112" y="1196645"/>
                    <a:pt x="2886561" y="1541785"/>
                    <a:pt x="1859556" y="1541785"/>
                  </a:cubicBezTo>
                  <a:cubicBezTo>
                    <a:pt x="832552" y="1541785"/>
                    <a:pt x="0" y="1196645"/>
                    <a:pt x="0" y="770893"/>
                  </a:cubicBezTo>
                  <a:cubicBezTo>
                    <a:pt x="0" y="345140"/>
                    <a:pt x="832552" y="0"/>
                    <a:pt x="1859556" y="0"/>
                  </a:cubicBezTo>
                  <a:cubicBezTo>
                    <a:pt x="2886561" y="0"/>
                    <a:pt x="3719112" y="345140"/>
                    <a:pt x="3719112" y="770893"/>
                  </a:cubicBezTo>
                  <a:close/>
                </a:path>
              </a:pathLst>
            </a:custGeom>
            <a:solidFill>
              <a:srgbClr val="4CAF50"/>
            </a:solidFill>
            <a:ln w="16900" cap="flat">
              <a:solidFill>
                <a:srgbClr val="4CAF50">
                  <a:alpha val="70000"/>
                </a:srgbClr>
              </a:solidFill>
              <a:custDash>
                <a:ds d="375000" sp="375000"/>
              </a:custDash>
              <a:miter/>
            </a:ln>
          </p:spPr>
          <p:txBody>
            <a:bodyPr rtlCol="0" anchor="ctr"/>
            <a:lstStyle/>
            <a:p>
              <a:endParaRPr lang="en-IN"/>
            </a:p>
          </p:txBody>
        </p:sp>
        <p:sp>
          <p:nvSpPr>
            <p:cNvPr id="32" name="TextBox 31">
              <a:extLst>
                <a:ext uri="{FF2B5EF4-FFF2-40B4-BE49-F238E27FC236}">
                  <a16:creationId xmlns:a16="http://schemas.microsoft.com/office/drawing/2014/main" id="{19D13CE6-E644-204F-CAE5-579FC2EEDFD7}"/>
                </a:ext>
              </a:extLst>
            </p:cNvPr>
            <p:cNvSpPr txBox="1"/>
            <p:nvPr/>
          </p:nvSpPr>
          <p:spPr>
            <a:xfrm>
              <a:off x="2446537" y="3762665"/>
              <a:ext cx="1388595" cy="191917"/>
            </a:xfrm>
            <a:prstGeom prst="rect">
              <a:avLst/>
            </a:prstGeom>
            <a:noFill/>
          </p:spPr>
          <p:txBody>
            <a:bodyPr wrap="none" rtlCol="0">
              <a:spAutoFit/>
            </a:bodyPr>
            <a:lstStyle/>
            <a:p>
              <a:pPr algn="l"/>
              <a:r>
                <a:rPr lang="en-IN" sz="1050" b="1" spc="0" baseline="0">
                  <a:ln/>
                  <a:solidFill>
                    <a:srgbClr val="2E7D32"/>
                  </a:solidFill>
                  <a:latin typeface="Arial"/>
                  <a:cs typeface="Arial"/>
                  <a:sym typeface="Arial"/>
                  <a:rtl val="0"/>
                </a:rPr>
                <a:t>Broad Coverage Area</a:t>
              </a:r>
            </a:p>
          </p:txBody>
        </p:sp>
        <p:grpSp>
          <p:nvGrpSpPr>
            <p:cNvPr id="34" name="Graphic 3">
              <a:extLst>
                <a:ext uri="{FF2B5EF4-FFF2-40B4-BE49-F238E27FC236}">
                  <a16:creationId xmlns:a16="http://schemas.microsoft.com/office/drawing/2014/main" id="{926F9124-E989-2DB1-2B14-FCA0D59D1311}"/>
                </a:ext>
              </a:extLst>
            </p:cNvPr>
            <p:cNvGrpSpPr/>
            <p:nvPr/>
          </p:nvGrpSpPr>
          <p:grpSpPr>
            <a:xfrm>
              <a:off x="1661642" y="3375875"/>
              <a:ext cx="2958384" cy="1092097"/>
              <a:chOff x="1661642" y="3375875"/>
              <a:chExt cx="2958384" cy="1092097"/>
            </a:xfrm>
          </p:grpSpPr>
          <p:sp>
            <p:nvSpPr>
              <p:cNvPr id="35" name="Freeform: Shape 34">
                <a:extLst>
                  <a:ext uri="{FF2B5EF4-FFF2-40B4-BE49-F238E27FC236}">
                    <a16:creationId xmlns:a16="http://schemas.microsoft.com/office/drawing/2014/main" id="{59656408-3C06-9597-64AF-FA985C7AB3F0}"/>
                  </a:ext>
                </a:extLst>
              </p:cNvPr>
              <p:cNvSpPr/>
              <p:nvPr/>
            </p:nvSpPr>
            <p:spPr>
              <a:xfrm>
                <a:off x="1661642" y="3375875"/>
                <a:ext cx="422626" cy="321205"/>
              </a:xfrm>
              <a:custGeom>
                <a:avLst/>
                <a:gdLst>
                  <a:gd name="connsiteX0" fmla="*/ 422626 w 422626"/>
                  <a:gd name="connsiteY0" fmla="*/ 160603 h 321205"/>
                  <a:gd name="connsiteX1" fmla="*/ 211313 w 422626"/>
                  <a:gd name="connsiteY1" fmla="*/ 321205 h 321205"/>
                  <a:gd name="connsiteX2" fmla="*/ 0 w 422626"/>
                  <a:gd name="connsiteY2" fmla="*/ 160603 h 321205"/>
                  <a:gd name="connsiteX3" fmla="*/ 211313 w 422626"/>
                  <a:gd name="connsiteY3" fmla="*/ 0 h 321205"/>
                  <a:gd name="connsiteX4" fmla="*/ 422626 w 422626"/>
                  <a:gd name="connsiteY4" fmla="*/ 160603 h 3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26" h="321205">
                    <a:moveTo>
                      <a:pt x="422626" y="160603"/>
                    </a:moveTo>
                    <a:cubicBezTo>
                      <a:pt x="422626" y="249301"/>
                      <a:pt x="328018" y="321205"/>
                      <a:pt x="211313" y="321205"/>
                    </a:cubicBezTo>
                    <a:cubicBezTo>
                      <a:pt x="94608" y="321205"/>
                      <a:pt x="0" y="249301"/>
                      <a:pt x="0" y="160603"/>
                    </a:cubicBezTo>
                    <a:cubicBezTo>
                      <a:pt x="0" y="71904"/>
                      <a:pt x="94608" y="0"/>
                      <a:pt x="211313" y="0"/>
                    </a:cubicBezTo>
                    <a:cubicBezTo>
                      <a:pt x="328018" y="0"/>
                      <a:pt x="422626" y="71904"/>
                      <a:pt x="422626" y="160603"/>
                    </a:cubicBezTo>
                    <a:close/>
                  </a:path>
                </a:pathLst>
              </a:custGeom>
              <a:solidFill>
                <a:srgbClr val="81C784"/>
              </a:solidFill>
              <a:ln w="25350" cap="flat">
                <a:solidFill>
                  <a:srgbClr val="2E7D32"/>
                </a:solidFill>
                <a:prstDash val="solid"/>
                <a:miter/>
              </a:ln>
            </p:spPr>
            <p:txBody>
              <a:bodyPr rtlCol="0" anchor="ctr"/>
              <a:lstStyle/>
              <a:p>
                <a:endParaRPr lang="en-IN"/>
              </a:p>
            </p:txBody>
          </p:sp>
          <p:sp>
            <p:nvSpPr>
              <p:cNvPr id="36" name="TextBox 35">
                <a:extLst>
                  <a:ext uri="{FF2B5EF4-FFF2-40B4-BE49-F238E27FC236}">
                    <a16:creationId xmlns:a16="http://schemas.microsoft.com/office/drawing/2014/main" id="{3AEDB07E-BBF4-8AEF-2BD9-A29B5F50784D}"/>
                  </a:ext>
                </a:extLst>
              </p:cNvPr>
              <p:cNvSpPr txBox="1"/>
              <p:nvPr/>
            </p:nvSpPr>
            <p:spPr>
              <a:xfrm>
                <a:off x="1665458" y="3403505"/>
                <a:ext cx="414994" cy="262331"/>
              </a:xfrm>
              <a:prstGeom prst="rect">
                <a:avLst/>
              </a:prstGeom>
              <a:noFill/>
            </p:spPr>
            <p:txBody>
              <a:bodyPr wrap="none" rtlCol="0">
                <a:spAutoFit/>
              </a:bodyPr>
              <a:lstStyle/>
              <a:p>
                <a:pPr algn="l"/>
                <a:r>
                  <a:rPr lang="en-IN" sz="1500" spc="0" baseline="0">
                    <a:ln/>
                    <a:solidFill>
                      <a:srgbClr val="000000"/>
                    </a:solidFill>
                    <a:latin typeface="Segoe UI Emoji"/>
                    <a:ea typeface="Segoe UI Emoji"/>
                    <a:sym typeface="Segoe UI Emoji"/>
                    <a:rtl val="0"/>
                  </a:rPr>
                  <a:t>📱</a:t>
                </a:r>
              </a:p>
            </p:txBody>
          </p:sp>
          <p:sp>
            <p:nvSpPr>
              <p:cNvPr id="37" name="Freeform: Shape 36">
                <a:extLst>
                  <a:ext uri="{FF2B5EF4-FFF2-40B4-BE49-F238E27FC236}">
                    <a16:creationId xmlns:a16="http://schemas.microsoft.com/office/drawing/2014/main" id="{11F43024-6A3F-F872-C2D8-7E5E0CE46736}"/>
                  </a:ext>
                </a:extLst>
              </p:cNvPr>
              <p:cNvSpPr/>
              <p:nvPr/>
            </p:nvSpPr>
            <p:spPr>
              <a:xfrm>
                <a:off x="4197400" y="3889803"/>
                <a:ext cx="422626" cy="321205"/>
              </a:xfrm>
              <a:custGeom>
                <a:avLst/>
                <a:gdLst>
                  <a:gd name="connsiteX0" fmla="*/ 422626 w 422626"/>
                  <a:gd name="connsiteY0" fmla="*/ 160603 h 321205"/>
                  <a:gd name="connsiteX1" fmla="*/ 211313 w 422626"/>
                  <a:gd name="connsiteY1" fmla="*/ 321205 h 321205"/>
                  <a:gd name="connsiteX2" fmla="*/ 0 w 422626"/>
                  <a:gd name="connsiteY2" fmla="*/ 160603 h 321205"/>
                  <a:gd name="connsiteX3" fmla="*/ 211313 w 422626"/>
                  <a:gd name="connsiteY3" fmla="*/ 0 h 321205"/>
                  <a:gd name="connsiteX4" fmla="*/ 422626 w 422626"/>
                  <a:gd name="connsiteY4" fmla="*/ 160603 h 3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26" h="321205">
                    <a:moveTo>
                      <a:pt x="422626" y="160603"/>
                    </a:moveTo>
                    <a:cubicBezTo>
                      <a:pt x="422626" y="249301"/>
                      <a:pt x="328018" y="321205"/>
                      <a:pt x="211313" y="321205"/>
                    </a:cubicBezTo>
                    <a:cubicBezTo>
                      <a:pt x="94608" y="321205"/>
                      <a:pt x="0" y="249301"/>
                      <a:pt x="0" y="160603"/>
                    </a:cubicBezTo>
                    <a:cubicBezTo>
                      <a:pt x="0" y="71904"/>
                      <a:pt x="94608" y="0"/>
                      <a:pt x="211313" y="0"/>
                    </a:cubicBezTo>
                    <a:cubicBezTo>
                      <a:pt x="328018" y="0"/>
                      <a:pt x="422626" y="71904"/>
                      <a:pt x="422626" y="160603"/>
                    </a:cubicBezTo>
                    <a:close/>
                  </a:path>
                </a:pathLst>
              </a:custGeom>
              <a:solidFill>
                <a:srgbClr val="81C784"/>
              </a:solidFill>
              <a:ln w="25350" cap="flat">
                <a:solidFill>
                  <a:srgbClr val="2E7D32"/>
                </a:solidFill>
                <a:prstDash val="solid"/>
                <a:miter/>
              </a:ln>
            </p:spPr>
            <p:txBody>
              <a:bodyPr rtlCol="0" anchor="ctr"/>
              <a:lstStyle/>
              <a:p>
                <a:endParaRPr lang="en-IN"/>
              </a:p>
            </p:txBody>
          </p:sp>
          <p:sp>
            <p:nvSpPr>
              <p:cNvPr id="38" name="TextBox 37">
                <a:extLst>
                  <a:ext uri="{FF2B5EF4-FFF2-40B4-BE49-F238E27FC236}">
                    <a16:creationId xmlns:a16="http://schemas.microsoft.com/office/drawing/2014/main" id="{6B9A084D-73CB-AFEC-AEDE-B7E028A91C4A}"/>
                  </a:ext>
                </a:extLst>
              </p:cNvPr>
              <p:cNvSpPr txBox="1"/>
              <p:nvPr/>
            </p:nvSpPr>
            <p:spPr>
              <a:xfrm>
                <a:off x="4201216" y="3917433"/>
                <a:ext cx="414994" cy="262331"/>
              </a:xfrm>
              <a:prstGeom prst="rect">
                <a:avLst/>
              </a:prstGeom>
              <a:noFill/>
            </p:spPr>
            <p:txBody>
              <a:bodyPr wrap="none" rtlCol="0">
                <a:spAutoFit/>
              </a:bodyPr>
              <a:lstStyle/>
              <a:p>
                <a:pPr algn="l"/>
                <a:r>
                  <a:rPr lang="en-IN" sz="1500" spc="0" baseline="0">
                    <a:ln/>
                    <a:solidFill>
                      <a:srgbClr val="000000"/>
                    </a:solidFill>
                    <a:latin typeface="Segoe UI Emoji"/>
                    <a:ea typeface="Segoe UI Emoji"/>
                    <a:sym typeface="Segoe UI Emoji"/>
                    <a:rtl val="0"/>
                  </a:rPr>
                  <a:t>📱</a:t>
                </a:r>
              </a:p>
            </p:txBody>
          </p:sp>
          <p:sp>
            <p:nvSpPr>
              <p:cNvPr id="39" name="Freeform: Shape 38">
                <a:extLst>
                  <a:ext uri="{FF2B5EF4-FFF2-40B4-BE49-F238E27FC236}">
                    <a16:creationId xmlns:a16="http://schemas.microsoft.com/office/drawing/2014/main" id="{07971F95-461E-160D-FE2A-95888CA12E41}"/>
                  </a:ext>
                </a:extLst>
              </p:cNvPr>
              <p:cNvSpPr/>
              <p:nvPr/>
            </p:nvSpPr>
            <p:spPr>
              <a:xfrm>
                <a:off x="2337844" y="4146767"/>
                <a:ext cx="422626" cy="321205"/>
              </a:xfrm>
              <a:custGeom>
                <a:avLst/>
                <a:gdLst>
                  <a:gd name="connsiteX0" fmla="*/ 422626 w 422626"/>
                  <a:gd name="connsiteY0" fmla="*/ 160603 h 321205"/>
                  <a:gd name="connsiteX1" fmla="*/ 211313 w 422626"/>
                  <a:gd name="connsiteY1" fmla="*/ 321205 h 321205"/>
                  <a:gd name="connsiteX2" fmla="*/ 0 w 422626"/>
                  <a:gd name="connsiteY2" fmla="*/ 160603 h 321205"/>
                  <a:gd name="connsiteX3" fmla="*/ 211313 w 422626"/>
                  <a:gd name="connsiteY3" fmla="*/ 0 h 321205"/>
                  <a:gd name="connsiteX4" fmla="*/ 422626 w 422626"/>
                  <a:gd name="connsiteY4" fmla="*/ 160603 h 32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626" h="321205">
                    <a:moveTo>
                      <a:pt x="422626" y="160603"/>
                    </a:moveTo>
                    <a:cubicBezTo>
                      <a:pt x="422626" y="249301"/>
                      <a:pt x="328018" y="321205"/>
                      <a:pt x="211313" y="321205"/>
                    </a:cubicBezTo>
                    <a:cubicBezTo>
                      <a:pt x="94608" y="321205"/>
                      <a:pt x="0" y="249301"/>
                      <a:pt x="0" y="160603"/>
                    </a:cubicBezTo>
                    <a:cubicBezTo>
                      <a:pt x="0" y="71904"/>
                      <a:pt x="94608" y="0"/>
                      <a:pt x="211313" y="0"/>
                    </a:cubicBezTo>
                    <a:cubicBezTo>
                      <a:pt x="328018" y="0"/>
                      <a:pt x="422626" y="71904"/>
                      <a:pt x="422626" y="160603"/>
                    </a:cubicBezTo>
                    <a:close/>
                  </a:path>
                </a:pathLst>
              </a:custGeom>
              <a:solidFill>
                <a:srgbClr val="81C784"/>
              </a:solidFill>
              <a:ln w="25350" cap="flat">
                <a:solidFill>
                  <a:srgbClr val="2E7D32"/>
                </a:solidFill>
                <a:prstDash val="solid"/>
                <a:miter/>
              </a:ln>
            </p:spPr>
            <p:txBody>
              <a:bodyPr rtlCol="0" anchor="ctr"/>
              <a:lstStyle/>
              <a:p>
                <a:endParaRPr lang="en-IN"/>
              </a:p>
            </p:txBody>
          </p:sp>
          <p:sp>
            <p:nvSpPr>
              <p:cNvPr id="40" name="TextBox 39">
                <a:extLst>
                  <a:ext uri="{FF2B5EF4-FFF2-40B4-BE49-F238E27FC236}">
                    <a16:creationId xmlns:a16="http://schemas.microsoft.com/office/drawing/2014/main" id="{C7D38E27-F926-C960-034F-5EC58CF448F0}"/>
                  </a:ext>
                </a:extLst>
              </p:cNvPr>
              <p:cNvSpPr txBox="1"/>
              <p:nvPr/>
            </p:nvSpPr>
            <p:spPr>
              <a:xfrm>
                <a:off x="2341660" y="4174397"/>
                <a:ext cx="414994" cy="262331"/>
              </a:xfrm>
              <a:prstGeom prst="rect">
                <a:avLst/>
              </a:prstGeom>
              <a:noFill/>
            </p:spPr>
            <p:txBody>
              <a:bodyPr wrap="none" rtlCol="0">
                <a:spAutoFit/>
              </a:bodyPr>
              <a:lstStyle/>
              <a:p>
                <a:pPr algn="l"/>
                <a:r>
                  <a:rPr lang="en-IN" sz="1500" spc="0" baseline="0">
                    <a:ln/>
                    <a:solidFill>
                      <a:srgbClr val="000000"/>
                    </a:solidFill>
                    <a:latin typeface="Segoe UI Emoji"/>
                    <a:ea typeface="Segoe UI Emoji"/>
                    <a:sym typeface="Segoe UI Emoji"/>
                    <a:rtl val="0"/>
                  </a:rPr>
                  <a:t>📱</a:t>
                </a:r>
              </a:p>
            </p:txBody>
          </p:sp>
        </p:grpSp>
        <p:sp>
          <p:nvSpPr>
            <p:cNvPr id="41" name="Freeform: Shape 40">
              <a:extLst>
                <a:ext uri="{FF2B5EF4-FFF2-40B4-BE49-F238E27FC236}">
                  <a16:creationId xmlns:a16="http://schemas.microsoft.com/office/drawing/2014/main" id="{710609F8-236B-ACD7-B203-AE0103B86D37}"/>
                </a:ext>
              </a:extLst>
            </p:cNvPr>
            <p:cNvSpPr/>
            <p:nvPr/>
          </p:nvSpPr>
          <p:spPr>
            <a:xfrm>
              <a:off x="858652" y="4692816"/>
              <a:ext cx="4564365" cy="1541785"/>
            </a:xfrm>
            <a:custGeom>
              <a:avLst/>
              <a:gdLst>
                <a:gd name="connsiteX0" fmla="*/ 4479840 w 4564365"/>
                <a:gd name="connsiteY0" fmla="*/ 0 h 1541785"/>
                <a:gd name="connsiteX1" fmla="*/ 4564365 w 4564365"/>
                <a:gd name="connsiteY1" fmla="*/ 0 h 1541785"/>
                <a:gd name="connsiteX2" fmla="*/ 4564365 w 4564365"/>
                <a:gd name="connsiteY2" fmla="*/ 1541785 h 1541785"/>
                <a:gd name="connsiteX3" fmla="*/ 4479840 w 4564365"/>
                <a:gd name="connsiteY3" fmla="*/ 1541785 h 1541785"/>
                <a:gd name="connsiteX4" fmla="*/ 84525 w 4564365"/>
                <a:gd name="connsiteY4" fmla="*/ 1541785 h 1541785"/>
                <a:gd name="connsiteX5" fmla="*/ 0 w 4564365"/>
                <a:gd name="connsiteY5" fmla="*/ 1541785 h 1541785"/>
                <a:gd name="connsiteX6" fmla="*/ 0 w 4564365"/>
                <a:gd name="connsiteY6" fmla="*/ 0 h 1541785"/>
                <a:gd name="connsiteX7" fmla="*/ 84525 w 4564365"/>
                <a:gd name="connsiteY7" fmla="*/ 0 h 154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365" h="1541785">
                  <a:moveTo>
                    <a:pt x="4479840" y="0"/>
                  </a:moveTo>
                  <a:cubicBezTo>
                    <a:pt x="4526522" y="0"/>
                    <a:pt x="4564365" y="0"/>
                    <a:pt x="4564365" y="0"/>
                  </a:cubicBezTo>
                  <a:lnTo>
                    <a:pt x="4564365" y="1541785"/>
                  </a:lnTo>
                  <a:cubicBezTo>
                    <a:pt x="4564365" y="1541785"/>
                    <a:pt x="4526522" y="1541785"/>
                    <a:pt x="4479840" y="1541785"/>
                  </a:cubicBezTo>
                  <a:lnTo>
                    <a:pt x="84525" y="1541785"/>
                  </a:lnTo>
                  <a:cubicBezTo>
                    <a:pt x="37843" y="1541785"/>
                    <a:pt x="0" y="1541785"/>
                    <a:pt x="0" y="1541785"/>
                  </a:cubicBezTo>
                  <a:lnTo>
                    <a:pt x="0" y="0"/>
                  </a:lnTo>
                  <a:cubicBezTo>
                    <a:pt x="0" y="0"/>
                    <a:pt x="37843" y="0"/>
                    <a:pt x="84525" y="0"/>
                  </a:cubicBezTo>
                  <a:close/>
                </a:path>
              </a:pathLst>
            </a:custGeom>
            <a:solidFill>
              <a:srgbClr val="F8F9FA"/>
            </a:solidFill>
            <a:ln w="16900" cap="flat">
              <a:solidFill>
                <a:srgbClr val="4CAF50"/>
              </a:solid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9D8D8138-61EB-85A3-A7D2-1F42BB711BF6}"/>
                </a:ext>
              </a:extLst>
            </p:cNvPr>
            <p:cNvSpPr/>
            <p:nvPr/>
          </p:nvSpPr>
          <p:spPr>
            <a:xfrm>
              <a:off x="943177" y="4757057"/>
              <a:ext cx="4395314" cy="192723"/>
            </a:xfrm>
            <a:custGeom>
              <a:avLst/>
              <a:gdLst>
                <a:gd name="connsiteX0" fmla="*/ 4353052 w 4395314"/>
                <a:gd name="connsiteY0" fmla="*/ 0 h 192723"/>
                <a:gd name="connsiteX1" fmla="*/ 4395315 w 4395314"/>
                <a:gd name="connsiteY1" fmla="*/ 0 h 192723"/>
                <a:gd name="connsiteX2" fmla="*/ 4395315 w 4395314"/>
                <a:gd name="connsiteY2" fmla="*/ 192723 h 192723"/>
                <a:gd name="connsiteX3" fmla="*/ 4353052 w 4395314"/>
                <a:gd name="connsiteY3" fmla="*/ 192723 h 192723"/>
                <a:gd name="connsiteX4" fmla="*/ 42263 w 4395314"/>
                <a:gd name="connsiteY4" fmla="*/ 192723 h 192723"/>
                <a:gd name="connsiteX5" fmla="*/ 0 w 4395314"/>
                <a:gd name="connsiteY5" fmla="*/ 192723 h 192723"/>
                <a:gd name="connsiteX6" fmla="*/ 0 w 4395314"/>
                <a:gd name="connsiteY6" fmla="*/ 0 h 192723"/>
                <a:gd name="connsiteX7" fmla="*/ 42263 w 4395314"/>
                <a:gd name="connsiteY7" fmla="*/ 0 h 19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314" h="192723">
                  <a:moveTo>
                    <a:pt x="4353052" y="0"/>
                  </a:moveTo>
                  <a:cubicBezTo>
                    <a:pt x="4376393" y="0"/>
                    <a:pt x="4395315" y="0"/>
                    <a:pt x="4395315" y="0"/>
                  </a:cubicBezTo>
                  <a:lnTo>
                    <a:pt x="4395315" y="192723"/>
                  </a:lnTo>
                  <a:cubicBezTo>
                    <a:pt x="4395315" y="192723"/>
                    <a:pt x="4376393" y="192723"/>
                    <a:pt x="4353052" y="192723"/>
                  </a:cubicBezTo>
                  <a:lnTo>
                    <a:pt x="42263" y="192723"/>
                  </a:lnTo>
                  <a:cubicBezTo>
                    <a:pt x="18922" y="192723"/>
                    <a:pt x="0" y="192723"/>
                    <a:pt x="0" y="192723"/>
                  </a:cubicBezTo>
                  <a:lnTo>
                    <a:pt x="0" y="0"/>
                  </a:lnTo>
                  <a:cubicBezTo>
                    <a:pt x="0" y="0"/>
                    <a:pt x="18922" y="0"/>
                    <a:pt x="42263" y="0"/>
                  </a:cubicBezTo>
                  <a:close/>
                </a:path>
              </a:pathLst>
            </a:custGeom>
            <a:solidFill>
              <a:srgbClr val="4CAF50"/>
            </a:solidFill>
            <a:ln w="8450" cap="flat">
              <a:noFill/>
              <a:prstDash val="solid"/>
              <a:miter/>
            </a:ln>
          </p:spPr>
          <p:txBody>
            <a:bodyPr rtlCol="0" anchor="ctr"/>
            <a:lstStyle/>
            <a:p>
              <a:endParaRPr lang="en-IN"/>
            </a:p>
          </p:txBody>
        </p:sp>
        <p:sp>
          <p:nvSpPr>
            <p:cNvPr id="43" name="TextBox 42">
              <a:extLst>
                <a:ext uri="{FF2B5EF4-FFF2-40B4-BE49-F238E27FC236}">
                  <a16:creationId xmlns:a16="http://schemas.microsoft.com/office/drawing/2014/main" id="{ECD54355-157C-DE04-4B06-1BE37FAC543C}"/>
                </a:ext>
              </a:extLst>
            </p:cNvPr>
            <p:cNvSpPr txBox="1"/>
            <p:nvPr/>
          </p:nvSpPr>
          <p:spPr>
            <a:xfrm>
              <a:off x="2137644" y="4721013"/>
              <a:ext cx="2006380" cy="206270"/>
            </a:xfrm>
            <a:prstGeom prst="rect">
              <a:avLst/>
            </a:prstGeom>
            <a:noFill/>
          </p:spPr>
          <p:txBody>
            <a:bodyPr wrap="none" rtlCol="0">
              <a:spAutoFit/>
            </a:bodyPr>
            <a:lstStyle/>
            <a:p>
              <a:pPr algn="l"/>
              <a:r>
                <a:rPr lang="en-IN" sz="1200" b="1" spc="0" baseline="0" dirty="0">
                  <a:ln/>
                  <a:solidFill>
                    <a:srgbClr val="FFFFFF"/>
                  </a:solidFill>
                  <a:latin typeface="Arial"/>
                  <a:cs typeface="Arial"/>
                  <a:sym typeface="Arial"/>
                  <a:rtl val="0"/>
                </a:rPr>
                <a:t>4G LTE MIMO Specifications</a:t>
              </a:r>
            </a:p>
          </p:txBody>
        </p:sp>
        <p:grpSp>
          <p:nvGrpSpPr>
            <p:cNvPr id="44" name="Graphic 3">
              <a:extLst>
                <a:ext uri="{FF2B5EF4-FFF2-40B4-BE49-F238E27FC236}">
                  <a16:creationId xmlns:a16="http://schemas.microsoft.com/office/drawing/2014/main" id="{4A2249E9-43A5-E608-AFDA-032BDC69CB41}"/>
                </a:ext>
              </a:extLst>
            </p:cNvPr>
            <p:cNvGrpSpPr/>
            <p:nvPr/>
          </p:nvGrpSpPr>
          <p:grpSpPr>
            <a:xfrm>
              <a:off x="1112228" y="5045452"/>
              <a:ext cx="2976915" cy="1083239"/>
              <a:chOff x="1112228" y="5045452"/>
              <a:chExt cx="2976915" cy="1083239"/>
            </a:xfrm>
            <a:solidFill>
              <a:srgbClr val="333333"/>
            </a:solidFill>
          </p:grpSpPr>
          <p:sp>
            <p:nvSpPr>
              <p:cNvPr id="45" name="TextBox 44">
                <a:extLst>
                  <a:ext uri="{FF2B5EF4-FFF2-40B4-BE49-F238E27FC236}">
                    <a16:creationId xmlns:a16="http://schemas.microsoft.com/office/drawing/2014/main" id="{E72B0A2B-F042-2E52-2B27-4ABBC7EA59F6}"/>
                  </a:ext>
                </a:extLst>
              </p:cNvPr>
              <p:cNvSpPr txBox="1"/>
              <p:nvPr/>
            </p:nvSpPr>
            <p:spPr>
              <a:xfrm>
                <a:off x="1020788" y="4999732"/>
                <a:ext cx="3093810" cy="211063"/>
              </a:xfrm>
              <a:prstGeom prst="rect">
                <a:avLst/>
              </a:prstGeom>
              <a:noFill/>
            </p:spPr>
            <p:txBody>
              <a:bodyPr wrap="none" rtlCol="0">
                <a:spAutoFit/>
              </a:bodyPr>
              <a:lstStyle/>
              <a:p>
                <a:pPr algn="l"/>
                <a:r>
                  <a:rPr lang="en-IN" sz="1050" b="1" spc="0" baseline="0">
                    <a:ln/>
                    <a:solidFill>
                      <a:srgbClr val="4CAF50"/>
                    </a:solidFill>
                    <a:latin typeface="Segoe UI Emoji"/>
                    <a:ea typeface="Segoe UI Emoji"/>
                    <a:sym typeface="Segoe UI Emoji"/>
                    <a:rtl val="0"/>
                  </a:rPr>
                  <a:t>🔹</a:t>
                </a:r>
                <a:r>
                  <a:rPr lang="en-IN" sz="1050" b="1" spc="0" baseline="0">
                    <a:ln/>
                    <a:solidFill>
                      <a:srgbClr val="4CAF50"/>
                    </a:solidFill>
                    <a:latin typeface="Arial"/>
                    <a:ea typeface="Segoe UI Emoji"/>
                    <a:cs typeface="Arial"/>
                    <a:sym typeface="Arial"/>
                    <a:rtl val="0"/>
                  </a:rPr>
                  <a:t> Antenna Configuration:</a:t>
                </a:r>
                <a:r>
                  <a:rPr lang="en-IN" sz="1050" b="1" spc="0" baseline="0">
                    <a:ln/>
                    <a:solidFill>
                      <a:srgbClr val="333333"/>
                    </a:solidFill>
                    <a:latin typeface="Arial"/>
                    <a:ea typeface="Segoe UI Emoji"/>
                    <a:cs typeface="Arial"/>
                    <a:sym typeface="Arial"/>
                    <a:rtl val="0"/>
                  </a:rPr>
                  <a:t> 2x2, 4x4, up to 8x8 MIMO</a:t>
                </a:r>
              </a:p>
            </p:txBody>
          </p:sp>
          <p:sp>
            <p:nvSpPr>
              <p:cNvPr id="46" name="TextBox 45">
                <a:extLst>
                  <a:ext uri="{FF2B5EF4-FFF2-40B4-BE49-F238E27FC236}">
                    <a16:creationId xmlns:a16="http://schemas.microsoft.com/office/drawing/2014/main" id="{5C63B9F7-E1FE-6186-7900-7B49DCDE16F1}"/>
                  </a:ext>
                </a:extLst>
              </p:cNvPr>
              <p:cNvSpPr txBox="1"/>
              <p:nvPr/>
            </p:nvSpPr>
            <p:spPr>
              <a:xfrm>
                <a:off x="1020788" y="5160334"/>
                <a:ext cx="3002458" cy="211063"/>
              </a:xfrm>
              <a:prstGeom prst="rect">
                <a:avLst/>
              </a:prstGeom>
              <a:noFill/>
            </p:spPr>
            <p:txBody>
              <a:bodyPr wrap="none" rtlCol="0">
                <a:spAutoFit/>
              </a:bodyPr>
              <a:lstStyle/>
              <a:p>
                <a:pPr algn="l"/>
                <a:r>
                  <a:rPr lang="en-IN" sz="1050" b="1" spc="0" baseline="0">
                    <a:ln/>
                    <a:solidFill>
                      <a:srgbClr val="4CAF50"/>
                    </a:solidFill>
                    <a:latin typeface="Segoe UI Emoji"/>
                    <a:ea typeface="Segoe UI Emoji"/>
                    <a:sym typeface="Segoe UI Emoji"/>
                    <a:rtl val="0"/>
                  </a:rPr>
                  <a:t>🔹</a:t>
                </a:r>
                <a:r>
                  <a:rPr lang="en-IN" sz="1050" b="1" spc="0" baseline="0">
                    <a:ln/>
                    <a:solidFill>
                      <a:srgbClr val="4CAF50"/>
                    </a:solidFill>
                    <a:latin typeface="Arial"/>
                    <a:ea typeface="Segoe UI Emoji"/>
                    <a:cs typeface="Arial"/>
                    <a:sym typeface="Arial"/>
                    <a:rtl val="0"/>
                  </a:rPr>
                  <a:t> Antenna Elements:</a:t>
                </a:r>
                <a:r>
                  <a:rPr lang="en-IN" sz="1050" b="1" spc="0" baseline="0">
                    <a:ln/>
                    <a:solidFill>
                      <a:srgbClr val="333333"/>
                    </a:solidFill>
                    <a:latin typeface="Arial"/>
                    <a:ea typeface="Segoe UI Emoji"/>
                    <a:cs typeface="Arial"/>
                    <a:sym typeface="Arial"/>
                    <a:rtl val="0"/>
                  </a:rPr>
                  <a:t> 2-8 antenna elements typical</a:t>
                </a:r>
              </a:p>
            </p:txBody>
          </p:sp>
          <p:sp>
            <p:nvSpPr>
              <p:cNvPr id="47" name="TextBox 46">
                <a:extLst>
                  <a:ext uri="{FF2B5EF4-FFF2-40B4-BE49-F238E27FC236}">
                    <a16:creationId xmlns:a16="http://schemas.microsoft.com/office/drawing/2014/main" id="{16DBAE8D-EC59-9BA2-958A-AE94F3F1DAAF}"/>
                  </a:ext>
                </a:extLst>
              </p:cNvPr>
              <p:cNvSpPr txBox="1"/>
              <p:nvPr/>
            </p:nvSpPr>
            <p:spPr>
              <a:xfrm>
                <a:off x="1020788" y="5320937"/>
                <a:ext cx="2574706" cy="211063"/>
              </a:xfrm>
              <a:prstGeom prst="rect">
                <a:avLst/>
              </a:prstGeom>
              <a:noFill/>
            </p:spPr>
            <p:txBody>
              <a:bodyPr wrap="none" rtlCol="0">
                <a:spAutoFit/>
              </a:bodyPr>
              <a:lstStyle/>
              <a:p>
                <a:pPr algn="l"/>
                <a:r>
                  <a:rPr lang="en-IN" sz="1050" b="1" spc="0" baseline="0">
                    <a:ln/>
                    <a:solidFill>
                      <a:srgbClr val="4CAF50"/>
                    </a:solidFill>
                    <a:latin typeface="Segoe UI Emoji"/>
                    <a:ea typeface="Segoe UI Emoji"/>
                    <a:sym typeface="Segoe UI Emoji"/>
                    <a:rtl val="0"/>
                  </a:rPr>
                  <a:t>🔹</a:t>
                </a:r>
                <a:r>
                  <a:rPr lang="en-IN" sz="1050" b="1" spc="0" baseline="0">
                    <a:ln/>
                    <a:solidFill>
                      <a:srgbClr val="4CAF50"/>
                    </a:solidFill>
                    <a:latin typeface="Arial"/>
                    <a:ea typeface="Segoe UI Emoji"/>
                    <a:cs typeface="Arial"/>
                    <a:sym typeface="Arial"/>
                    <a:rtl val="0"/>
                  </a:rPr>
                  <a:t> Beamforming:</a:t>
                </a:r>
                <a:r>
                  <a:rPr lang="en-IN" sz="1050" b="1" spc="0" baseline="0">
                    <a:ln/>
                    <a:solidFill>
                      <a:srgbClr val="333333"/>
                    </a:solidFill>
                    <a:latin typeface="Arial"/>
                    <a:ea typeface="Segoe UI Emoji"/>
                    <a:cs typeface="Arial"/>
                    <a:sym typeface="Arial"/>
                    <a:rtl val="0"/>
                  </a:rPr>
                  <a:t> Basic digital beamforming</a:t>
                </a:r>
              </a:p>
            </p:txBody>
          </p:sp>
          <p:sp>
            <p:nvSpPr>
              <p:cNvPr id="48" name="TextBox 47">
                <a:extLst>
                  <a:ext uri="{FF2B5EF4-FFF2-40B4-BE49-F238E27FC236}">
                    <a16:creationId xmlns:a16="http://schemas.microsoft.com/office/drawing/2014/main" id="{A8CB441B-A150-7860-0868-CACE024DD7DD}"/>
                  </a:ext>
                </a:extLst>
              </p:cNvPr>
              <p:cNvSpPr txBox="1"/>
              <p:nvPr/>
            </p:nvSpPr>
            <p:spPr>
              <a:xfrm>
                <a:off x="1020788" y="5481540"/>
                <a:ext cx="2791962" cy="211063"/>
              </a:xfrm>
              <a:prstGeom prst="rect">
                <a:avLst/>
              </a:prstGeom>
              <a:noFill/>
            </p:spPr>
            <p:txBody>
              <a:bodyPr wrap="none" rtlCol="0">
                <a:spAutoFit/>
              </a:bodyPr>
              <a:lstStyle/>
              <a:p>
                <a:pPr algn="l"/>
                <a:r>
                  <a:rPr lang="en-IN" sz="1050" b="1" spc="0" baseline="0">
                    <a:ln/>
                    <a:solidFill>
                      <a:srgbClr val="4CAF50"/>
                    </a:solidFill>
                    <a:latin typeface="Segoe UI Emoji"/>
                    <a:ea typeface="Segoe UI Emoji"/>
                    <a:sym typeface="Segoe UI Emoji"/>
                    <a:rtl val="0"/>
                  </a:rPr>
                  <a:t>🔹</a:t>
                </a:r>
                <a:r>
                  <a:rPr lang="en-IN" sz="1050" b="1" spc="0" baseline="0">
                    <a:ln/>
                    <a:solidFill>
                      <a:srgbClr val="4CAF50"/>
                    </a:solidFill>
                    <a:latin typeface="Arial"/>
                    <a:ea typeface="Segoe UI Emoji"/>
                    <a:cs typeface="Arial"/>
                    <a:sym typeface="Arial"/>
                    <a:rtl val="0"/>
                  </a:rPr>
                  <a:t> Coverage Strategy:</a:t>
                </a:r>
                <a:r>
                  <a:rPr lang="en-IN" sz="1050" b="1" spc="0" baseline="0">
                    <a:ln/>
                    <a:solidFill>
                      <a:srgbClr val="333333"/>
                    </a:solidFill>
                    <a:latin typeface="Arial"/>
                    <a:ea typeface="Segoe UI Emoji"/>
                    <a:cs typeface="Arial"/>
                    <a:sym typeface="Arial"/>
                    <a:rtl val="0"/>
                  </a:rPr>
                  <a:t> Wide area, sector-based</a:t>
                </a:r>
              </a:p>
            </p:txBody>
          </p:sp>
          <p:sp>
            <p:nvSpPr>
              <p:cNvPr id="49" name="TextBox 48">
                <a:extLst>
                  <a:ext uri="{FF2B5EF4-FFF2-40B4-BE49-F238E27FC236}">
                    <a16:creationId xmlns:a16="http://schemas.microsoft.com/office/drawing/2014/main" id="{964B765F-E878-5456-18B5-7CF6AAFE4DCD}"/>
                  </a:ext>
                </a:extLst>
              </p:cNvPr>
              <p:cNvSpPr txBox="1"/>
              <p:nvPr/>
            </p:nvSpPr>
            <p:spPr>
              <a:xfrm>
                <a:off x="1020788" y="5642142"/>
                <a:ext cx="3159795" cy="211063"/>
              </a:xfrm>
              <a:prstGeom prst="rect">
                <a:avLst/>
              </a:prstGeom>
              <a:noFill/>
            </p:spPr>
            <p:txBody>
              <a:bodyPr wrap="none" rtlCol="0">
                <a:spAutoFit/>
              </a:bodyPr>
              <a:lstStyle/>
              <a:p>
                <a:pPr algn="l"/>
                <a:r>
                  <a:rPr lang="en-IN" sz="1050" b="1" spc="0" baseline="0">
                    <a:ln/>
                    <a:solidFill>
                      <a:srgbClr val="4CAF50"/>
                    </a:solidFill>
                    <a:latin typeface="Segoe UI Emoji"/>
                    <a:ea typeface="Segoe UI Emoji"/>
                    <a:sym typeface="Segoe UI Emoji"/>
                    <a:rtl val="0"/>
                  </a:rPr>
                  <a:t>🔹</a:t>
                </a:r>
                <a:r>
                  <a:rPr lang="en-IN" sz="1050" b="1" spc="0" baseline="0">
                    <a:ln/>
                    <a:solidFill>
                      <a:srgbClr val="4CAF50"/>
                    </a:solidFill>
                    <a:latin typeface="Arial"/>
                    <a:ea typeface="Segoe UI Emoji"/>
                    <a:cs typeface="Arial"/>
                    <a:sym typeface="Arial"/>
                    <a:rtl val="0"/>
                  </a:rPr>
                  <a:t> Frequency Range:</a:t>
                </a:r>
                <a:r>
                  <a:rPr lang="en-IN" sz="1050" b="1" spc="0" baseline="0">
                    <a:ln/>
                    <a:solidFill>
                      <a:srgbClr val="333333"/>
                    </a:solidFill>
                    <a:latin typeface="Arial"/>
                    <a:ea typeface="Segoe UI Emoji"/>
                    <a:cs typeface="Arial"/>
                    <a:sym typeface="Arial"/>
                    <a:rtl val="0"/>
                  </a:rPr>
                  <a:t> Sub-6 GHz (700 MHz - 2.6 GHz)</a:t>
                </a:r>
              </a:p>
            </p:txBody>
          </p:sp>
          <p:sp>
            <p:nvSpPr>
              <p:cNvPr id="50" name="TextBox 49">
                <a:extLst>
                  <a:ext uri="{FF2B5EF4-FFF2-40B4-BE49-F238E27FC236}">
                    <a16:creationId xmlns:a16="http://schemas.microsoft.com/office/drawing/2014/main" id="{72982B71-08CF-2B2A-528E-035ED1FFC72A}"/>
                  </a:ext>
                </a:extLst>
              </p:cNvPr>
              <p:cNvSpPr txBox="1"/>
              <p:nvPr/>
            </p:nvSpPr>
            <p:spPr>
              <a:xfrm>
                <a:off x="1020788" y="5802745"/>
                <a:ext cx="2588284" cy="211063"/>
              </a:xfrm>
              <a:prstGeom prst="rect">
                <a:avLst/>
              </a:prstGeom>
              <a:noFill/>
            </p:spPr>
            <p:txBody>
              <a:bodyPr wrap="none" rtlCol="0">
                <a:spAutoFit/>
              </a:bodyPr>
              <a:lstStyle/>
              <a:p>
                <a:pPr algn="l"/>
                <a:r>
                  <a:rPr lang="en-IN" sz="1050" b="1" spc="0" baseline="0">
                    <a:ln/>
                    <a:solidFill>
                      <a:srgbClr val="4CAF50"/>
                    </a:solidFill>
                    <a:latin typeface="Segoe UI Emoji"/>
                    <a:ea typeface="Segoe UI Emoji"/>
                    <a:sym typeface="Segoe UI Emoji"/>
                    <a:rtl val="0"/>
                  </a:rPr>
                  <a:t>🔹</a:t>
                </a:r>
                <a:r>
                  <a:rPr lang="en-IN" sz="1050" b="1" spc="0" baseline="0">
                    <a:ln/>
                    <a:solidFill>
                      <a:srgbClr val="4CAF50"/>
                    </a:solidFill>
                    <a:latin typeface="Arial"/>
                    <a:ea typeface="Segoe UI Emoji"/>
                    <a:cs typeface="Arial"/>
                    <a:sym typeface="Arial"/>
                    <a:rtl val="0"/>
                  </a:rPr>
                  <a:t> Peak Data Rate:</a:t>
                </a:r>
                <a:r>
                  <a:rPr lang="en-IN" sz="1050" b="1" spc="0" baseline="0">
                    <a:ln/>
                    <a:solidFill>
                      <a:srgbClr val="333333"/>
                    </a:solidFill>
                    <a:latin typeface="Arial"/>
                    <a:ea typeface="Segoe UI Emoji"/>
                    <a:cs typeface="Arial"/>
                    <a:sym typeface="Arial"/>
                    <a:rtl val="0"/>
                  </a:rPr>
                  <a:t> Up to 1 Gbps theoretical</a:t>
                </a:r>
              </a:p>
            </p:txBody>
          </p:sp>
          <p:sp>
            <p:nvSpPr>
              <p:cNvPr id="51" name="TextBox 50">
                <a:extLst>
                  <a:ext uri="{FF2B5EF4-FFF2-40B4-BE49-F238E27FC236}">
                    <a16:creationId xmlns:a16="http://schemas.microsoft.com/office/drawing/2014/main" id="{03AF66B8-3024-1AB0-A2AD-C5D8542AE1B6}"/>
                  </a:ext>
                </a:extLst>
              </p:cNvPr>
              <p:cNvSpPr txBox="1"/>
              <p:nvPr/>
            </p:nvSpPr>
            <p:spPr>
              <a:xfrm>
                <a:off x="1020788" y="5963347"/>
                <a:ext cx="2680214" cy="211063"/>
              </a:xfrm>
              <a:prstGeom prst="rect">
                <a:avLst/>
              </a:prstGeom>
              <a:noFill/>
            </p:spPr>
            <p:txBody>
              <a:bodyPr wrap="none" rtlCol="0">
                <a:spAutoFit/>
              </a:bodyPr>
              <a:lstStyle/>
              <a:p>
                <a:pPr algn="l"/>
                <a:r>
                  <a:rPr lang="en-IN" sz="1050" b="1" spc="0" baseline="0">
                    <a:ln/>
                    <a:solidFill>
                      <a:srgbClr val="4CAF50"/>
                    </a:solidFill>
                    <a:latin typeface="Segoe UI Emoji"/>
                    <a:ea typeface="Segoe UI Emoji"/>
                    <a:sym typeface="Segoe UI Emoji"/>
                    <a:rtl val="0"/>
                  </a:rPr>
                  <a:t>🔹</a:t>
                </a:r>
                <a:r>
                  <a:rPr lang="en-IN" sz="1050" b="1" spc="0" baseline="0">
                    <a:ln/>
                    <a:solidFill>
                      <a:srgbClr val="4CAF50"/>
                    </a:solidFill>
                    <a:latin typeface="Arial"/>
                    <a:ea typeface="Segoe UI Emoji"/>
                    <a:cs typeface="Arial"/>
                    <a:sym typeface="Arial"/>
                    <a:rtl val="0"/>
                  </a:rPr>
                  <a:t> User Capacity:</a:t>
                </a:r>
                <a:r>
                  <a:rPr lang="en-IN" sz="1050" b="1" spc="0" baseline="0">
                    <a:ln/>
                    <a:solidFill>
                      <a:srgbClr val="333333"/>
                    </a:solidFill>
                    <a:latin typeface="Arial"/>
                    <a:ea typeface="Segoe UI Emoji"/>
                    <a:cs typeface="Arial"/>
                    <a:sym typeface="Arial"/>
                    <a:rtl val="0"/>
                  </a:rPr>
                  <a:t> Limited simultaneous users</a:t>
                </a:r>
              </a:p>
            </p:txBody>
          </p:sp>
        </p:grpSp>
      </p:grpSp>
      <p:grpSp>
        <p:nvGrpSpPr>
          <p:cNvPr id="60" name="Graphic 3">
            <a:extLst>
              <a:ext uri="{FF2B5EF4-FFF2-40B4-BE49-F238E27FC236}">
                <a16:creationId xmlns:a16="http://schemas.microsoft.com/office/drawing/2014/main" id="{8210CC61-3569-F89A-A7FF-5537970A124E}"/>
              </a:ext>
            </a:extLst>
          </p:cNvPr>
          <p:cNvGrpSpPr/>
          <p:nvPr/>
        </p:nvGrpSpPr>
        <p:grpSpPr>
          <a:xfrm>
            <a:off x="6515177" y="1108719"/>
            <a:ext cx="5071516" cy="4625355"/>
            <a:chOff x="6521845" y="1737728"/>
            <a:chExt cx="5071516" cy="4625355"/>
          </a:xfrm>
        </p:grpSpPr>
        <p:sp>
          <p:nvSpPr>
            <p:cNvPr id="61" name="Freeform: Shape 60">
              <a:extLst>
                <a:ext uri="{FF2B5EF4-FFF2-40B4-BE49-F238E27FC236}">
                  <a16:creationId xmlns:a16="http://schemas.microsoft.com/office/drawing/2014/main" id="{7BA42A40-B1D5-EE77-B4DD-E9E5425A2633}"/>
                </a:ext>
              </a:extLst>
            </p:cNvPr>
            <p:cNvSpPr/>
            <p:nvPr/>
          </p:nvSpPr>
          <p:spPr>
            <a:xfrm>
              <a:off x="6521845" y="1737728"/>
              <a:ext cx="5071516" cy="4625355"/>
            </a:xfrm>
            <a:custGeom>
              <a:avLst/>
              <a:gdLst>
                <a:gd name="connsiteX0" fmla="*/ 4944729 w 5071516"/>
                <a:gd name="connsiteY0" fmla="*/ 0 h 4625355"/>
                <a:gd name="connsiteX1" fmla="*/ 5071517 w 5071516"/>
                <a:gd name="connsiteY1" fmla="*/ 0 h 4625355"/>
                <a:gd name="connsiteX2" fmla="*/ 5071517 w 5071516"/>
                <a:gd name="connsiteY2" fmla="*/ 4625355 h 4625355"/>
                <a:gd name="connsiteX3" fmla="*/ 4944729 w 5071516"/>
                <a:gd name="connsiteY3" fmla="*/ 4625355 h 4625355"/>
                <a:gd name="connsiteX4" fmla="*/ 126788 w 5071516"/>
                <a:gd name="connsiteY4" fmla="*/ 4625355 h 4625355"/>
                <a:gd name="connsiteX5" fmla="*/ 0 w 5071516"/>
                <a:gd name="connsiteY5" fmla="*/ 4625355 h 4625355"/>
                <a:gd name="connsiteX6" fmla="*/ 0 w 5071516"/>
                <a:gd name="connsiteY6" fmla="*/ 0 h 4625355"/>
                <a:gd name="connsiteX7" fmla="*/ 126788 w 5071516"/>
                <a:gd name="connsiteY7" fmla="*/ 0 h 462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1516" h="4625355">
                  <a:moveTo>
                    <a:pt x="4944729" y="0"/>
                  </a:moveTo>
                  <a:cubicBezTo>
                    <a:pt x="5014752" y="0"/>
                    <a:pt x="5071517" y="0"/>
                    <a:pt x="5071517" y="0"/>
                  </a:cubicBezTo>
                  <a:lnTo>
                    <a:pt x="5071517" y="4625355"/>
                  </a:lnTo>
                  <a:cubicBezTo>
                    <a:pt x="5071517" y="4625355"/>
                    <a:pt x="5014752" y="4625355"/>
                    <a:pt x="4944729" y="4625355"/>
                  </a:cubicBezTo>
                  <a:lnTo>
                    <a:pt x="126788" y="4625355"/>
                  </a:lnTo>
                  <a:cubicBezTo>
                    <a:pt x="56765" y="4625355"/>
                    <a:pt x="0" y="4625355"/>
                    <a:pt x="0" y="4625355"/>
                  </a:cubicBezTo>
                  <a:lnTo>
                    <a:pt x="0" y="0"/>
                  </a:lnTo>
                  <a:cubicBezTo>
                    <a:pt x="0" y="0"/>
                    <a:pt x="56765" y="0"/>
                    <a:pt x="126788" y="0"/>
                  </a:cubicBezTo>
                  <a:close/>
                </a:path>
              </a:pathLst>
            </a:custGeom>
            <a:solidFill>
              <a:srgbClr val="FFFFFF">
                <a:alpha val="95000"/>
              </a:srgbClr>
            </a:solidFill>
            <a:ln w="25350" cap="flat">
              <a:solidFill>
                <a:srgbClr val="FF5722">
                  <a:alpha val="95000"/>
                </a:srgbClr>
              </a:solid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F0F536C1-3AFA-4A8B-6438-CA4F42B52154}"/>
                </a:ext>
              </a:extLst>
            </p:cNvPr>
            <p:cNvSpPr/>
            <p:nvPr/>
          </p:nvSpPr>
          <p:spPr>
            <a:xfrm>
              <a:off x="6690896" y="1866210"/>
              <a:ext cx="4733415" cy="385446"/>
            </a:xfrm>
            <a:custGeom>
              <a:avLst/>
              <a:gdLst>
                <a:gd name="connsiteX0" fmla="*/ 4648891 w 4733415"/>
                <a:gd name="connsiteY0" fmla="*/ 0 h 385446"/>
                <a:gd name="connsiteX1" fmla="*/ 4733416 w 4733415"/>
                <a:gd name="connsiteY1" fmla="*/ 0 h 385446"/>
                <a:gd name="connsiteX2" fmla="*/ 4733416 w 4733415"/>
                <a:gd name="connsiteY2" fmla="*/ 385446 h 385446"/>
                <a:gd name="connsiteX3" fmla="*/ 4648891 w 4733415"/>
                <a:gd name="connsiteY3" fmla="*/ 385446 h 385446"/>
                <a:gd name="connsiteX4" fmla="*/ 84525 w 4733415"/>
                <a:gd name="connsiteY4" fmla="*/ 385446 h 385446"/>
                <a:gd name="connsiteX5" fmla="*/ 0 w 4733415"/>
                <a:gd name="connsiteY5" fmla="*/ 385446 h 385446"/>
                <a:gd name="connsiteX6" fmla="*/ 0 w 4733415"/>
                <a:gd name="connsiteY6" fmla="*/ 0 h 385446"/>
                <a:gd name="connsiteX7" fmla="*/ 84525 w 4733415"/>
                <a:gd name="connsiteY7" fmla="*/ 0 h 38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3415" h="385446">
                  <a:moveTo>
                    <a:pt x="4648891" y="0"/>
                  </a:moveTo>
                  <a:cubicBezTo>
                    <a:pt x="4695572" y="0"/>
                    <a:pt x="4733416" y="0"/>
                    <a:pt x="4733416" y="0"/>
                  </a:cubicBezTo>
                  <a:lnTo>
                    <a:pt x="4733416" y="385446"/>
                  </a:lnTo>
                  <a:cubicBezTo>
                    <a:pt x="4733416" y="385446"/>
                    <a:pt x="4695572" y="385446"/>
                    <a:pt x="4648891" y="385446"/>
                  </a:cubicBezTo>
                  <a:lnTo>
                    <a:pt x="84525" y="385446"/>
                  </a:lnTo>
                  <a:cubicBezTo>
                    <a:pt x="37843" y="385446"/>
                    <a:pt x="0" y="385446"/>
                    <a:pt x="0" y="385446"/>
                  </a:cubicBezTo>
                  <a:lnTo>
                    <a:pt x="0" y="0"/>
                  </a:lnTo>
                  <a:cubicBezTo>
                    <a:pt x="0" y="0"/>
                    <a:pt x="37843" y="0"/>
                    <a:pt x="84525" y="0"/>
                  </a:cubicBezTo>
                  <a:close/>
                </a:path>
              </a:pathLst>
            </a:custGeom>
            <a:solidFill>
              <a:srgbClr val="FF5722"/>
            </a:solidFill>
            <a:ln w="8450" cap="flat">
              <a:noFill/>
              <a:prstDash val="solid"/>
              <a:miter/>
            </a:ln>
          </p:spPr>
          <p:txBody>
            <a:bodyPr rtlCol="0" anchor="ctr"/>
            <a:lstStyle/>
            <a:p>
              <a:endParaRPr lang="en-IN"/>
            </a:p>
          </p:txBody>
        </p:sp>
        <p:sp>
          <p:nvSpPr>
            <p:cNvPr id="65" name="TextBox 64">
              <a:extLst>
                <a:ext uri="{FF2B5EF4-FFF2-40B4-BE49-F238E27FC236}">
                  <a16:creationId xmlns:a16="http://schemas.microsoft.com/office/drawing/2014/main" id="{BADA2E86-D331-076F-ABAF-3F845A8F8C18}"/>
                </a:ext>
              </a:extLst>
            </p:cNvPr>
            <p:cNvSpPr txBox="1"/>
            <p:nvPr/>
          </p:nvSpPr>
          <p:spPr>
            <a:xfrm>
              <a:off x="7967666" y="1796443"/>
              <a:ext cx="2257150" cy="263686"/>
            </a:xfrm>
            <a:prstGeom prst="rect">
              <a:avLst/>
            </a:prstGeom>
            <a:noFill/>
          </p:spPr>
          <p:txBody>
            <a:bodyPr wrap="none" rtlCol="0">
              <a:spAutoFit/>
            </a:bodyPr>
            <a:lstStyle/>
            <a:p>
              <a:pPr algn="l"/>
              <a:r>
                <a:rPr lang="en-IN" sz="1800" b="1" spc="0" baseline="0" dirty="0">
                  <a:ln/>
                  <a:solidFill>
                    <a:srgbClr val="FFFFFF"/>
                  </a:solidFill>
                  <a:latin typeface="Arial"/>
                  <a:cs typeface="Arial"/>
                  <a:sym typeface="Arial"/>
                  <a:rtl val="0"/>
                </a:rPr>
                <a:t>5G NR Massive MIMO</a:t>
              </a:r>
            </a:p>
          </p:txBody>
        </p:sp>
        <p:sp>
          <p:nvSpPr>
            <p:cNvPr id="66" name="TextBox 65">
              <a:extLst>
                <a:ext uri="{FF2B5EF4-FFF2-40B4-BE49-F238E27FC236}">
                  <a16:creationId xmlns:a16="http://schemas.microsoft.com/office/drawing/2014/main" id="{8F9E97AE-BD1E-CC10-A771-D51AC6C27D4A}"/>
                </a:ext>
              </a:extLst>
            </p:cNvPr>
            <p:cNvSpPr txBox="1"/>
            <p:nvPr/>
          </p:nvSpPr>
          <p:spPr>
            <a:xfrm>
              <a:off x="7953235" y="2028157"/>
              <a:ext cx="2208737" cy="191917"/>
            </a:xfrm>
            <a:prstGeom prst="rect">
              <a:avLst/>
            </a:prstGeom>
            <a:noFill/>
          </p:spPr>
          <p:txBody>
            <a:bodyPr wrap="none" rtlCol="0">
              <a:spAutoFit/>
            </a:bodyPr>
            <a:lstStyle/>
            <a:p>
              <a:pPr algn="l"/>
              <a:r>
                <a:rPr lang="en-IN" sz="1050" spc="0" baseline="0">
                  <a:ln/>
                  <a:solidFill>
                    <a:srgbClr val="FFFFFF"/>
                  </a:solidFill>
                  <a:latin typeface="Arial"/>
                  <a:cs typeface="Arial"/>
                  <a:sym typeface="Arial"/>
                  <a:rtl val="0"/>
                </a:rPr>
                <a:t>Revolutionary Massive Antenna Arrays</a:t>
              </a:r>
            </a:p>
          </p:txBody>
        </p:sp>
        <p:grpSp>
          <p:nvGrpSpPr>
            <p:cNvPr id="67" name="Graphic 3">
              <a:extLst>
                <a:ext uri="{FF2B5EF4-FFF2-40B4-BE49-F238E27FC236}">
                  <a16:creationId xmlns:a16="http://schemas.microsoft.com/office/drawing/2014/main" id="{534F984F-D0AF-121E-5909-11D2FFBAA37D}"/>
                </a:ext>
              </a:extLst>
            </p:cNvPr>
            <p:cNvGrpSpPr/>
            <p:nvPr/>
          </p:nvGrpSpPr>
          <p:grpSpPr>
            <a:xfrm>
              <a:off x="8212351" y="2380138"/>
              <a:ext cx="1690505" cy="1156338"/>
              <a:chOff x="8212351" y="2380138"/>
              <a:chExt cx="1690505" cy="1156338"/>
            </a:xfrm>
          </p:grpSpPr>
          <p:sp>
            <p:nvSpPr>
              <p:cNvPr id="68" name="Freeform: Shape 67">
                <a:extLst>
                  <a:ext uri="{FF2B5EF4-FFF2-40B4-BE49-F238E27FC236}">
                    <a16:creationId xmlns:a16="http://schemas.microsoft.com/office/drawing/2014/main" id="{49035004-6CE0-EA5B-F78E-42B0134C56C3}"/>
                  </a:ext>
                </a:extLst>
              </p:cNvPr>
              <p:cNvSpPr/>
              <p:nvPr/>
            </p:nvSpPr>
            <p:spPr>
              <a:xfrm>
                <a:off x="8804028" y="2380138"/>
                <a:ext cx="507151" cy="1156338"/>
              </a:xfrm>
              <a:custGeom>
                <a:avLst/>
                <a:gdLst>
                  <a:gd name="connsiteX0" fmla="*/ 464889 w 507151"/>
                  <a:gd name="connsiteY0" fmla="*/ 0 h 1156338"/>
                  <a:gd name="connsiteX1" fmla="*/ 507152 w 507151"/>
                  <a:gd name="connsiteY1" fmla="*/ 0 h 1156338"/>
                  <a:gd name="connsiteX2" fmla="*/ 507152 w 507151"/>
                  <a:gd name="connsiteY2" fmla="*/ 1156339 h 1156338"/>
                  <a:gd name="connsiteX3" fmla="*/ 464889 w 507151"/>
                  <a:gd name="connsiteY3" fmla="*/ 1156339 h 1156338"/>
                  <a:gd name="connsiteX4" fmla="*/ 42263 w 507151"/>
                  <a:gd name="connsiteY4" fmla="*/ 1156339 h 1156338"/>
                  <a:gd name="connsiteX5" fmla="*/ 0 w 507151"/>
                  <a:gd name="connsiteY5" fmla="*/ 1156339 h 1156338"/>
                  <a:gd name="connsiteX6" fmla="*/ 0 w 507151"/>
                  <a:gd name="connsiteY6" fmla="*/ 0 h 1156338"/>
                  <a:gd name="connsiteX7" fmla="*/ 42263 w 507151"/>
                  <a:gd name="connsiteY7" fmla="*/ 0 h 115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151" h="1156338">
                    <a:moveTo>
                      <a:pt x="464889" y="0"/>
                    </a:moveTo>
                    <a:cubicBezTo>
                      <a:pt x="488230" y="0"/>
                      <a:pt x="507152" y="0"/>
                      <a:pt x="507152" y="0"/>
                    </a:cubicBezTo>
                    <a:lnTo>
                      <a:pt x="507152" y="1156339"/>
                    </a:lnTo>
                    <a:cubicBezTo>
                      <a:pt x="507152" y="1156339"/>
                      <a:pt x="488230" y="1156339"/>
                      <a:pt x="464889" y="1156339"/>
                    </a:cubicBezTo>
                    <a:lnTo>
                      <a:pt x="42263" y="1156339"/>
                    </a:lnTo>
                    <a:cubicBezTo>
                      <a:pt x="18922" y="1156339"/>
                      <a:pt x="0" y="1156339"/>
                      <a:pt x="0" y="1156339"/>
                    </a:cubicBezTo>
                    <a:lnTo>
                      <a:pt x="0" y="0"/>
                    </a:lnTo>
                    <a:cubicBezTo>
                      <a:pt x="0" y="0"/>
                      <a:pt x="18922" y="0"/>
                      <a:pt x="42263" y="0"/>
                    </a:cubicBezTo>
                    <a:close/>
                  </a:path>
                </a:pathLst>
              </a:custGeom>
              <a:gradFill>
                <a:gsLst>
                  <a:gs pos="0">
                    <a:srgbClr val="ECEFF1"/>
                  </a:gs>
                  <a:gs pos="50000">
                    <a:srgbClr val="BEC9CF"/>
                  </a:gs>
                  <a:gs pos="100000">
                    <a:srgbClr val="90A4AE"/>
                  </a:gs>
                </a:gsLst>
                <a:lin ang="2700000" scaled="1"/>
              </a:gradFill>
              <a:ln w="16900" cap="flat">
                <a:solidFill>
                  <a:srgbClr val="37474F"/>
                </a:solid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2CE1BBB9-D68D-7283-2EC6-9DFC200F9DE3}"/>
                  </a:ext>
                </a:extLst>
              </p:cNvPr>
              <p:cNvSpPr/>
              <p:nvPr/>
            </p:nvSpPr>
            <p:spPr>
              <a:xfrm>
                <a:off x="8212351" y="2444380"/>
                <a:ext cx="1690505" cy="513928"/>
              </a:xfrm>
              <a:custGeom>
                <a:avLst/>
                <a:gdLst>
                  <a:gd name="connsiteX0" fmla="*/ 1622885 w 1690505"/>
                  <a:gd name="connsiteY0" fmla="*/ 0 h 513928"/>
                  <a:gd name="connsiteX1" fmla="*/ 1690506 w 1690505"/>
                  <a:gd name="connsiteY1" fmla="*/ 0 h 513928"/>
                  <a:gd name="connsiteX2" fmla="*/ 1690506 w 1690505"/>
                  <a:gd name="connsiteY2" fmla="*/ 513928 h 513928"/>
                  <a:gd name="connsiteX3" fmla="*/ 1622885 w 1690505"/>
                  <a:gd name="connsiteY3" fmla="*/ 513928 h 513928"/>
                  <a:gd name="connsiteX4" fmla="*/ 67620 w 1690505"/>
                  <a:gd name="connsiteY4" fmla="*/ 513928 h 513928"/>
                  <a:gd name="connsiteX5" fmla="*/ 0 w 1690505"/>
                  <a:gd name="connsiteY5" fmla="*/ 513928 h 513928"/>
                  <a:gd name="connsiteX6" fmla="*/ 0 w 1690505"/>
                  <a:gd name="connsiteY6" fmla="*/ 0 h 513928"/>
                  <a:gd name="connsiteX7" fmla="*/ 67620 w 1690505"/>
                  <a:gd name="connsiteY7" fmla="*/ 0 h 5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0505" h="513928">
                    <a:moveTo>
                      <a:pt x="1622885" y="0"/>
                    </a:moveTo>
                    <a:cubicBezTo>
                      <a:pt x="1660232" y="0"/>
                      <a:pt x="1690506" y="0"/>
                      <a:pt x="1690506" y="0"/>
                    </a:cubicBezTo>
                    <a:lnTo>
                      <a:pt x="1690506" y="513928"/>
                    </a:lnTo>
                    <a:cubicBezTo>
                      <a:pt x="1690506" y="513928"/>
                      <a:pt x="1660232" y="513928"/>
                      <a:pt x="1622885" y="513928"/>
                    </a:cubicBezTo>
                    <a:lnTo>
                      <a:pt x="67620" y="513928"/>
                    </a:lnTo>
                    <a:cubicBezTo>
                      <a:pt x="30275" y="513928"/>
                      <a:pt x="0" y="513928"/>
                      <a:pt x="0" y="513928"/>
                    </a:cubicBezTo>
                    <a:lnTo>
                      <a:pt x="0" y="0"/>
                    </a:lnTo>
                    <a:cubicBezTo>
                      <a:pt x="0" y="0"/>
                      <a:pt x="30275" y="0"/>
                      <a:pt x="67620" y="0"/>
                    </a:cubicBezTo>
                    <a:close/>
                  </a:path>
                </a:pathLst>
              </a:custGeom>
              <a:solidFill>
                <a:srgbClr val="F5F5F5"/>
              </a:solidFill>
              <a:ln w="16900" cap="flat">
                <a:solidFill>
                  <a:srgbClr val="37474F"/>
                </a:solidFill>
                <a:prstDash val="solid"/>
                <a:miter/>
              </a:ln>
            </p:spPr>
            <p:txBody>
              <a:bodyPr rtlCol="0" anchor="ctr"/>
              <a:lstStyle/>
              <a:p>
                <a:endParaRPr lang="en-IN"/>
              </a:p>
            </p:txBody>
          </p:sp>
          <p:sp>
            <p:nvSpPr>
              <p:cNvPr id="70" name="TextBox 69">
                <a:extLst>
                  <a:ext uri="{FF2B5EF4-FFF2-40B4-BE49-F238E27FC236}">
                    <a16:creationId xmlns:a16="http://schemas.microsoft.com/office/drawing/2014/main" id="{F8EDD8EE-6289-2449-1EFC-507833EF85B1}"/>
                  </a:ext>
                </a:extLst>
              </p:cNvPr>
              <p:cNvSpPr txBox="1"/>
              <p:nvPr/>
            </p:nvSpPr>
            <p:spPr>
              <a:xfrm>
                <a:off x="8471963" y="2457355"/>
                <a:ext cx="1171280" cy="177563"/>
              </a:xfrm>
              <a:prstGeom prst="rect">
                <a:avLst/>
              </a:prstGeom>
              <a:noFill/>
            </p:spPr>
            <p:txBody>
              <a:bodyPr wrap="none" rtlCol="0">
                <a:spAutoFit/>
              </a:bodyPr>
              <a:lstStyle/>
              <a:p>
                <a:pPr algn="l"/>
                <a:r>
                  <a:rPr lang="en-IN" sz="900" b="1" spc="0" baseline="0">
                    <a:ln/>
                    <a:solidFill>
                      <a:srgbClr val="37474F"/>
                    </a:solidFill>
                    <a:latin typeface="Arial"/>
                    <a:cs typeface="Arial"/>
                    <a:sym typeface="Arial"/>
                    <a:rtl val="0"/>
                  </a:rPr>
                  <a:t>Massive MIMO Array</a:t>
                </a:r>
              </a:p>
            </p:txBody>
          </p:sp>
          <p:grpSp>
            <p:nvGrpSpPr>
              <p:cNvPr id="71" name="Graphic 3">
                <a:extLst>
                  <a:ext uri="{FF2B5EF4-FFF2-40B4-BE49-F238E27FC236}">
                    <a16:creationId xmlns:a16="http://schemas.microsoft.com/office/drawing/2014/main" id="{E1464DA8-F1DD-16C2-BB2C-9AED70B4815C}"/>
                  </a:ext>
                </a:extLst>
              </p:cNvPr>
              <p:cNvGrpSpPr/>
              <p:nvPr/>
            </p:nvGrpSpPr>
            <p:grpSpPr>
              <a:xfrm>
                <a:off x="8296876" y="2637103"/>
                <a:ext cx="1589075" cy="231267"/>
                <a:chOff x="8296876" y="2637103"/>
                <a:chExt cx="1589075" cy="231267"/>
              </a:xfrm>
            </p:grpSpPr>
            <p:grpSp>
              <p:nvGrpSpPr>
                <p:cNvPr id="72" name="Graphic 3">
                  <a:extLst>
                    <a:ext uri="{FF2B5EF4-FFF2-40B4-BE49-F238E27FC236}">
                      <a16:creationId xmlns:a16="http://schemas.microsoft.com/office/drawing/2014/main" id="{27792C35-052C-68D5-EE4D-EEE07BADE3CF}"/>
                    </a:ext>
                  </a:extLst>
                </p:cNvPr>
                <p:cNvGrpSpPr/>
                <p:nvPr/>
              </p:nvGrpSpPr>
              <p:grpSpPr>
                <a:xfrm>
                  <a:off x="8296876" y="2637103"/>
                  <a:ext cx="1589075" cy="38544"/>
                  <a:chOff x="8296876" y="2637103"/>
                  <a:chExt cx="1589075" cy="38544"/>
                </a:xfrm>
              </p:grpSpPr>
              <p:sp>
                <p:nvSpPr>
                  <p:cNvPr id="73" name="Freeform: Shape 72">
                    <a:extLst>
                      <a:ext uri="{FF2B5EF4-FFF2-40B4-BE49-F238E27FC236}">
                        <a16:creationId xmlns:a16="http://schemas.microsoft.com/office/drawing/2014/main" id="{BAD7F453-AB1E-3938-2CF1-8A2AF5EA15F6}"/>
                      </a:ext>
                    </a:extLst>
                  </p:cNvPr>
                  <p:cNvSpPr/>
                  <p:nvPr/>
                </p:nvSpPr>
                <p:spPr>
                  <a:xfrm>
                    <a:off x="8296876" y="2637103"/>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4" y="38545"/>
                          <a:pt x="0" y="38545"/>
                          <a:pt x="0" y="38545"/>
                        </a:cubicBezTo>
                        <a:lnTo>
                          <a:pt x="0" y="0"/>
                        </a:lnTo>
                        <a:cubicBezTo>
                          <a:pt x="0" y="0"/>
                          <a:pt x="3784"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37ACF0B2-5336-6173-4F90-FD40CCB470FF}"/>
                      </a:ext>
                    </a:extLst>
                  </p:cNvPr>
                  <p:cNvSpPr/>
                  <p:nvPr/>
                </p:nvSpPr>
                <p:spPr>
                  <a:xfrm>
                    <a:off x="8398307" y="2637103"/>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4" y="38545"/>
                          <a:pt x="0" y="38545"/>
                          <a:pt x="0" y="38545"/>
                        </a:cubicBezTo>
                        <a:lnTo>
                          <a:pt x="0" y="0"/>
                        </a:lnTo>
                        <a:cubicBezTo>
                          <a:pt x="0" y="0"/>
                          <a:pt x="3784"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9896D5EE-4117-1CC4-231F-3249ED020959}"/>
                      </a:ext>
                    </a:extLst>
                  </p:cNvPr>
                  <p:cNvSpPr/>
                  <p:nvPr/>
                </p:nvSpPr>
                <p:spPr>
                  <a:xfrm>
                    <a:off x="8499737" y="2637103"/>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4" y="38545"/>
                          <a:pt x="0" y="38545"/>
                          <a:pt x="0" y="38545"/>
                        </a:cubicBezTo>
                        <a:lnTo>
                          <a:pt x="0" y="0"/>
                        </a:lnTo>
                        <a:cubicBezTo>
                          <a:pt x="0" y="0"/>
                          <a:pt x="3784"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EBD888BB-02C4-345E-D1A4-24890B2DAAEC}"/>
                      </a:ext>
                    </a:extLst>
                  </p:cNvPr>
                  <p:cNvSpPr/>
                  <p:nvPr/>
                </p:nvSpPr>
                <p:spPr>
                  <a:xfrm>
                    <a:off x="8601167" y="2637103"/>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4" y="38545"/>
                          <a:pt x="0" y="38545"/>
                          <a:pt x="0" y="38545"/>
                        </a:cubicBezTo>
                        <a:lnTo>
                          <a:pt x="0" y="0"/>
                        </a:lnTo>
                        <a:cubicBezTo>
                          <a:pt x="0" y="0"/>
                          <a:pt x="3784"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9F472D35-618E-ED19-AA25-684F9067A02C}"/>
                      </a:ext>
                    </a:extLst>
                  </p:cNvPr>
                  <p:cNvSpPr/>
                  <p:nvPr/>
                </p:nvSpPr>
                <p:spPr>
                  <a:xfrm>
                    <a:off x="8702598" y="2637103"/>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4" y="38545"/>
                          <a:pt x="0" y="38545"/>
                          <a:pt x="0" y="38545"/>
                        </a:cubicBezTo>
                        <a:lnTo>
                          <a:pt x="0" y="0"/>
                        </a:lnTo>
                        <a:cubicBezTo>
                          <a:pt x="0" y="0"/>
                          <a:pt x="3784"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919ADDE1-0E4E-A0D6-355C-64E91C1DC6C5}"/>
                      </a:ext>
                    </a:extLst>
                  </p:cNvPr>
                  <p:cNvSpPr/>
                  <p:nvPr/>
                </p:nvSpPr>
                <p:spPr>
                  <a:xfrm>
                    <a:off x="8804028" y="2637103"/>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4" y="38545"/>
                          <a:pt x="0" y="38545"/>
                          <a:pt x="0" y="38545"/>
                        </a:cubicBezTo>
                        <a:lnTo>
                          <a:pt x="0" y="0"/>
                        </a:lnTo>
                        <a:cubicBezTo>
                          <a:pt x="0" y="0"/>
                          <a:pt x="3784"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72E5397E-93D0-3660-4CA4-B0BB62E56CEA}"/>
                      </a:ext>
                    </a:extLst>
                  </p:cNvPr>
                  <p:cNvSpPr/>
                  <p:nvPr/>
                </p:nvSpPr>
                <p:spPr>
                  <a:xfrm>
                    <a:off x="8905458" y="2637103"/>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3955E9EF-A7A4-0117-4FFF-6C3CA3887C3B}"/>
                      </a:ext>
                    </a:extLst>
                  </p:cNvPr>
                  <p:cNvSpPr/>
                  <p:nvPr/>
                </p:nvSpPr>
                <p:spPr>
                  <a:xfrm>
                    <a:off x="9006889" y="2637103"/>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4BE36E16-3BF4-5F13-7C6E-A88137022412}"/>
                      </a:ext>
                    </a:extLst>
                  </p:cNvPr>
                  <p:cNvSpPr/>
                  <p:nvPr/>
                </p:nvSpPr>
                <p:spPr>
                  <a:xfrm>
                    <a:off x="9108319" y="2637103"/>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D159477A-1714-CA57-B90A-41A45B75C84A}"/>
                      </a:ext>
                    </a:extLst>
                  </p:cNvPr>
                  <p:cNvSpPr/>
                  <p:nvPr/>
                </p:nvSpPr>
                <p:spPr>
                  <a:xfrm>
                    <a:off x="9209749" y="2637103"/>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BC259B08-106B-89C6-0890-BE8A338A020D}"/>
                      </a:ext>
                    </a:extLst>
                  </p:cNvPr>
                  <p:cNvSpPr/>
                  <p:nvPr/>
                </p:nvSpPr>
                <p:spPr>
                  <a:xfrm>
                    <a:off x="9311180" y="2637103"/>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CDFBCE7D-913E-619C-FB8D-82FE74926B17}"/>
                      </a:ext>
                    </a:extLst>
                  </p:cNvPr>
                  <p:cNvSpPr/>
                  <p:nvPr/>
                </p:nvSpPr>
                <p:spPr>
                  <a:xfrm>
                    <a:off x="9412610" y="2637103"/>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8C1BB1A0-D271-DA67-3E85-B8425BB2D7B4}"/>
                      </a:ext>
                    </a:extLst>
                  </p:cNvPr>
                  <p:cNvSpPr/>
                  <p:nvPr/>
                </p:nvSpPr>
                <p:spPr>
                  <a:xfrm>
                    <a:off x="9514040" y="2637103"/>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B315D3F1-6C0D-6DBB-76F4-B7C67DB3ED0D}"/>
                      </a:ext>
                    </a:extLst>
                  </p:cNvPr>
                  <p:cNvSpPr/>
                  <p:nvPr/>
                </p:nvSpPr>
                <p:spPr>
                  <a:xfrm>
                    <a:off x="9615471" y="2637103"/>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D7DB3D04-0635-C629-1F99-FADAA24A7B5A}"/>
                      </a:ext>
                    </a:extLst>
                  </p:cNvPr>
                  <p:cNvSpPr/>
                  <p:nvPr/>
                </p:nvSpPr>
                <p:spPr>
                  <a:xfrm>
                    <a:off x="9716901" y="2637103"/>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3A5B1095-4534-FC5D-EFE3-B70D96442567}"/>
                      </a:ext>
                    </a:extLst>
                  </p:cNvPr>
                  <p:cNvSpPr/>
                  <p:nvPr/>
                </p:nvSpPr>
                <p:spPr>
                  <a:xfrm>
                    <a:off x="9818331" y="2637103"/>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grpSp>
            <p:grpSp>
              <p:nvGrpSpPr>
                <p:cNvPr id="89" name="Graphic 3">
                  <a:extLst>
                    <a:ext uri="{FF2B5EF4-FFF2-40B4-BE49-F238E27FC236}">
                      <a16:creationId xmlns:a16="http://schemas.microsoft.com/office/drawing/2014/main" id="{BAA558C8-679A-E231-D2B3-69790E908C68}"/>
                    </a:ext>
                  </a:extLst>
                </p:cNvPr>
                <p:cNvGrpSpPr/>
                <p:nvPr/>
              </p:nvGrpSpPr>
              <p:grpSpPr>
                <a:xfrm>
                  <a:off x="8296876" y="2701344"/>
                  <a:ext cx="1589075" cy="38544"/>
                  <a:chOff x="8296876" y="2701344"/>
                  <a:chExt cx="1589075" cy="38544"/>
                </a:xfrm>
              </p:grpSpPr>
              <p:sp>
                <p:nvSpPr>
                  <p:cNvPr id="90" name="Freeform: Shape 89">
                    <a:extLst>
                      <a:ext uri="{FF2B5EF4-FFF2-40B4-BE49-F238E27FC236}">
                        <a16:creationId xmlns:a16="http://schemas.microsoft.com/office/drawing/2014/main" id="{8776C9DE-83A2-6480-87BA-94BA102B3B8A}"/>
                      </a:ext>
                    </a:extLst>
                  </p:cNvPr>
                  <p:cNvSpPr/>
                  <p:nvPr/>
                </p:nvSpPr>
                <p:spPr>
                  <a:xfrm>
                    <a:off x="8296876" y="2701344"/>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4" y="38545"/>
                          <a:pt x="0" y="38545"/>
                          <a:pt x="0" y="38545"/>
                        </a:cubicBezTo>
                        <a:lnTo>
                          <a:pt x="0" y="0"/>
                        </a:lnTo>
                        <a:cubicBezTo>
                          <a:pt x="0" y="0"/>
                          <a:pt x="3784"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B151E145-DAEB-AFB8-FDA7-02D8A1105E07}"/>
                      </a:ext>
                    </a:extLst>
                  </p:cNvPr>
                  <p:cNvSpPr/>
                  <p:nvPr/>
                </p:nvSpPr>
                <p:spPr>
                  <a:xfrm>
                    <a:off x="8398307" y="2701344"/>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4" y="38545"/>
                          <a:pt x="0" y="38545"/>
                          <a:pt x="0" y="38545"/>
                        </a:cubicBezTo>
                        <a:lnTo>
                          <a:pt x="0" y="0"/>
                        </a:lnTo>
                        <a:cubicBezTo>
                          <a:pt x="0" y="0"/>
                          <a:pt x="3784"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DA392168-2053-84B6-B2FD-3DA973DA633C}"/>
                      </a:ext>
                    </a:extLst>
                  </p:cNvPr>
                  <p:cNvSpPr/>
                  <p:nvPr/>
                </p:nvSpPr>
                <p:spPr>
                  <a:xfrm>
                    <a:off x="8499737" y="2701344"/>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4" y="38545"/>
                          <a:pt x="0" y="38545"/>
                          <a:pt x="0" y="38545"/>
                        </a:cubicBezTo>
                        <a:lnTo>
                          <a:pt x="0" y="0"/>
                        </a:lnTo>
                        <a:cubicBezTo>
                          <a:pt x="0" y="0"/>
                          <a:pt x="3784"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66FB5EC6-B95B-393C-A36F-EFE894117C5A}"/>
                      </a:ext>
                    </a:extLst>
                  </p:cNvPr>
                  <p:cNvSpPr/>
                  <p:nvPr/>
                </p:nvSpPr>
                <p:spPr>
                  <a:xfrm>
                    <a:off x="8601167" y="2701344"/>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4" y="38545"/>
                          <a:pt x="0" y="38545"/>
                          <a:pt x="0" y="38545"/>
                        </a:cubicBezTo>
                        <a:lnTo>
                          <a:pt x="0" y="0"/>
                        </a:lnTo>
                        <a:cubicBezTo>
                          <a:pt x="0" y="0"/>
                          <a:pt x="3784"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DA918E4A-59BE-C326-19A1-DFC736DD0250}"/>
                      </a:ext>
                    </a:extLst>
                  </p:cNvPr>
                  <p:cNvSpPr/>
                  <p:nvPr/>
                </p:nvSpPr>
                <p:spPr>
                  <a:xfrm>
                    <a:off x="8702598" y="2701344"/>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4" y="38545"/>
                          <a:pt x="0" y="38545"/>
                          <a:pt x="0" y="38545"/>
                        </a:cubicBezTo>
                        <a:lnTo>
                          <a:pt x="0" y="0"/>
                        </a:lnTo>
                        <a:cubicBezTo>
                          <a:pt x="0" y="0"/>
                          <a:pt x="3784"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12B9FE62-8F5B-6A9C-5716-C48D60C58403}"/>
                      </a:ext>
                    </a:extLst>
                  </p:cNvPr>
                  <p:cNvSpPr/>
                  <p:nvPr/>
                </p:nvSpPr>
                <p:spPr>
                  <a:xfrm>
                    <a:off x="8804028" y="2701344"/>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4" y="38545"/>
                          <a:pt x="0" y="38545"/>
                          <a:pt x="0" y="38545"/>
                        </a:cubicBezTo>
                        <a:lnTo>
                          <a:pt x="0" y="0"/>
                        </a:lnTo>
                        <a:cubicBezTo>
                          <a:pt x="0" y="0"/>
                          <a:pt x="3784"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AE074906-2719-B65B-F697-994C2DD453B0}"/>
                      </a:ext>
                    </a:extLst>
                  </p:cNvPr>
                  <p:cNvSpPr/>
                  <p:nvPr/>
                </p:nvSpPr>
                <p:spPr>
                  <a:xfrm>
                    <a:off x="8905458" y="2701344"/>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D1251A61-A799-F2B8-F1B2-67426584E1F8}"/>
                      </a:ext>
                    </a:extLst>
                  </p:cNvPr>
                  <p:cNvSpPr/>
                  <p:nvPr/>
                </p:nvSpPr>
                <p:spPr>
                  <a:xfrm>
                    <a:off x="9006889" y="2701344"/>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829A9098-B3C4-0196-A14F-07AC9E537C61}"/>
                      </a:ext>
                    </a:extLst>
                  </p:cNvPr>
                  <p:cNvSpPr/>
                  <p:nvPr/>
                </p:nvSpPr>
                <p:spPr>
                  <a:xfrm>
                    <a:off x="9108319" y="2701344"/>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538062CB-0827-BCCA-4EF6-1EFD0C3F5CC1}"/>
                      </a:ext>
                    </a:extLst>
                  </p:cNvPr>
                  <p:cNvSpPr/>
                  <p:nvPr/>
                </p:nvSpPr>
                <p:spPr>
                  <a:xfrm>
                    <a:off x="9209749" y="2701344"/>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BA2EDCBA-F3FE-4087-548F-F4AFB461824E}"/>
                      </a:ext>
                    </a:extLst>
                  </p:cNvPr>
                  <p:cNvSpPr/>
                  <p:nvPr/>
                </p:nvSpPr>
                <p:spPr>
                  <a:xfrm>
                    <a:off x="9311180" y="2701344"/>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499467FD-9B73-24A9-3F10-DC33C39CF827}"/>
                      </a:ext>
                    </a:extLst>
                  </p:cNvPr>
                  <p:cNvSpPr/>
                  <p:nvPr/>
                </p:nvSpPr>
                <p:spPr>
                  <a:xfrm>
                    <a:off x="9412610" y="2701344"/>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DF71F493-12FE-0268-9F8A-645FE7E99ABB}"/>
                      </a:ext>
                    </a:extLst>
                  </p:cNvPr>
                  <p:cNvSpPr/>
                  <p:nvPr/>
                </p:nvSpPr>
                <p:spPr>
                  <a:xfrm>
                    <a:off x="9514040" y="2701344"/>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2F293713-91E4-5688-2BFA-CAB43532E9C3}"/>
                      </a:ext>
                    </a:extLst>
                  </p:cNvPr>
                  <p:cNvSpPr/>
                  <p:nvPr/>
                </p:nvSpPr>
                <p:spPr>
                  <a:xfrm>
                    <a:off x="9615471" y="2701344"/>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DC9F121A-CC1A-EA83-108D-8D2080BCD9F0}"/>
                      </a:ext>
                    </a:extLst>
                  </p:cNvPr>
                  <p:cNvSpPr/>
                  <p:nvPr/>
                </p:nvSpPr>
                <p:spPr>
                  <a:xfrm>
                    <a:off x="9716901" y="2701344"/>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0E71DAF5-CB82-9CD9-4994-B85DCA70106E}"/>
                      </a:ext>
                    </a:extLst>
                  </p:cNvPr>
                  <p:cNvSpPr/>
                  <p:nvPr/>
                </p:nvSpPr>
                <p:spPr>
                  <a:xfrm>
                    <a:off x="9818331" y="2701344"/>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grpSp>
            <p:grpSp>
              <p:nvGrpSpPr>
                <p:cNvPr id="106" name="Graphic 3">
                  <a:extLst>
                    <a:ext uri="{FF2B5EF4-FFF2-40B4-BE49-F238E27FC236}">
                      <a16:creationId xmlns:a16="http://schemas.microsoft.com/office/drawing/2014/main" id="{91201221-3713-02B1-D029-E94A7C684115}"/>
                    </a:ext>
                  </a:extLst>
                </p:cNvPr>
                <p:cNvGrpSpPr/>
                <p:nvPr/>
              </p:nvGrpSpPr>
              <p:grpSpPr>
                <a:xfrm>
                  <a:off x="8296876" y="2765585"/>
                  <a:ext cx="1589075" cy="38544"/>
                  <a:chOff x="8296876" y="2765585"/>
                  <a:chExt cx="1589075" cy="38544"/>
                </a:xfrm>
              </p:grpSpPr>
              <p:sp>
                <p:nvSpPr>
                  <p:cNvPr id="107" name="Freeform: Shape 106">
                    <a:extLst>
                      <a:ext uri="{FF2B5EF4-FFF2-40B4-BE49-F238E27FC236}">
                        <a16:creationId xmlns:a16="http://schemas.microsoft.com/office/drawing/2014/main" id="{DF6592B7-AE95-C7F3-E984-2B3AD31D8319}"/>
                      </a:ext>
                    </a:extLst>
                  </p:cNvPr>
                  <p:cNvSpPr/>
                  <p:nvPr/>
                </p:nvSpPr>
                <p:spPr>
                  <a:xfrm>
                    <a:off x="8296876" y="2765585"/>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4" y="38545"/>
                          <a:pt x="0" y="38545"/>
                          <a:pt x="0" y="38545"/>
                        </a:cubicBezTo>
                        <a:lnTo>
                          <a:pt x="0" y="0"/>
                        </a:lnTo>
                        <a:cubicBezTo>
                          <a:pt x="0" y="0"/>
                          <a:pt x="3784"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7E287371-C3B1-75D4-6F22-051819AF8DAD}"/>
                      </a:ext>
                    </a:extLst>
                  </p:cNvPr>
                  <p:cNvSpPr/>
                  <p:nvPr/>
                </p:nvSpPr>
                <p:spPr>
                  <a:xfrm>
                    <a:off x="8398307" y="2765585"/>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4" y="38545"/>
                          <a:pt x="0" y="38545"/>
                          <a:pt x="0" y="38545"/>
                        </a:cubicBezTo>
                        <a:lnTo>
                          <a:pt x="0" y="0"/>
                        </a:lnTo>
                        <a:cubicBezTo>
                          <a:pt x="0" y="0"/>
                          <a:pt x="3784"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DC576792-581F-55B2-8296-2A3E38ADA255}"/>
                      </a:ext>
                    </a:extLst>
                  </p:cNvPr>
                  <p:cNvSpPr/>
                  <p:nvPr/>
                </p:nvSpPr>
                <p:spPr>
                  <a:xfrm>
                    <a:off x="8499737" y="2765585"/>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4" y="38545"/>
                          <a:pt x="0" y="38545"/>
                          <a:pt x="0" y="38545"/>
                        </a:cubicBezTo>
                        <a:lnTo>
                          <a:pt x="0" y="0"/>
                        </a:lnTo>
                        <a:cubicBezTo>
                          <a:pt x="0" y="0"/>
                          <a:pt x="3784"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BC3C83AC-9209-BD21-4D16-85363856E28D}"/>
                      </a:ext>
                    </a:extLst>
                  </p:cNvPr>
                  <p:cNvSpPr/>
                  <p:nvPr/>
                </p:nvSpPr>
                <p:spPr>
                  <a:xfrm>
                    <a:off x="8601167" y="2765585"/>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4" y="38545"/>
                          <a:pt x="0" y="38545"/>
                          <a:pt x="0" y="38545"/>
                        </a:cubicBezTo>
                        <a:lnTo>
                          <a:pt x="0" y="0"/>
                        </a:lnTo>
                        <a:cubicBezTo>
                          <a:pt x="0" y="0"/>
                          <a:pt x="3784"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2DAA6F34-E3CA-B5D0-FED5-E8E613E806BD}"/>
                      </a:ext>
                    </a:extLst>
                  </p:cNvPr>
                  <p:cNvSpPr/>
                  <p:nvPr/>
                </p:nvSpPr>
                <p:spPr>
                  <a:xfrm>
                    <a:off x="8702598" y="2765585"/>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4" y="38545"/>
                          <a:pt x="0" y="38545"/>
                          <a:pt x="0" y="38545"/>
                        </a:cubicBezTo>
                        <a:lnTo>
                          <a:pt x="0" y="0"/>
                        </a:lnTo>
                        <a:cubicBezTo>
                          <a:pt x="0" y="0"/>
                          <a:pt x="3784"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9EAA670A-F73E-B8AF-7DA5-F7C010C006B2}"/>
                      </a:ext>
                    </a:extLst>
                  </p:cNvPr>
                  <p:cNvSpPr/>
                  <p:nvPr/>
                </p:nvSpPr>
                <p:spPr>
                  <a:xfrm>
                    <a:off x="8804028" y="2765585"/>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4" y="38545"/>
                          <a:pt x="0" y="38545"/>
                          <a:pt x="0" y="38545"/>
                        </a:cubicBezTo>
                        <a:lnTo>
                          <a:pt x="0" y="0"/>
                        </a:lnTo>
                        <a:cubicBezTo>
                          <a:pt x="0" y="0"/>
                          <a:pt x="3784"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FFDE180F-F2B1-BB56-5CD9-FEAA9FC73C62}"/>
                      </a:ext>
                    </a:extLst>
                  </p:cNvPr>
                  <p:cNvSpPr/>
                  <p:nvPr/>
                </p:nvSpPr>
                <p:spPr>
                  <a:xfrm>
                    <a:off x="8905458" y="2765585"/>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62799247-044E-8D08-9716-CB51665D2A42}"/>
                      </a:ext>
                    </a:extLst>
                  </p:cNvPr>
                  <p:cNvSpPr/>
                  <p:nvPr/>
                </p:nvSpPr>
                <p:spPr>
                  <a:xfrm>
                    <a:off x="9006889" y="2765585"/>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DFDFFA0F-2A12-44CC-AB05-BECA8244DEF6}"/>
                      </a:ext>
                    </a:extLst>
                  </p:cNvPr>
                  <p:cNvSpPr/>
                  <p:nvPr/>
                </p:nvSpPr>
                <p:spPr>
                  <a:xfrm>
                    <a:off x="9108319" y="2765585"/>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A14C0F73-59EF-F721-B6E3-CA7E68B6B279}"/>
                      </a:ext>
                    </a:extLst>
                  </p:cNvPr>
                  <p:cNvSpPr/>
                  <p:nvPr/>
                </p:nvSpPr>
                <p:spPr>
                  <a:xfrm>
                    <a:off x="9209749" y="2765585"/>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BBD0DBE7-6322-9200-862A-EF716C0066D2}"/>
                      </a:ext>
                    </a:extLst>
                  </p:cNvPr>
                  <p:cNvSpPr/>
                  <p:nvPr/>
                </p:nvSpPr>
                <p:spPr>
                  <a:xfrm>
                    <a:off x="9311180" y="2765585"/>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0AD8940A-3B41-EA63-A816-24D07F9D4FF2}"/>
                      </a:ext>
                    </a:extLst>
                  </p:cNvPr>
                  <p:cNvSpPr/>
                  <p:nvPr/>
                </p:nvSpPr>
                <p:spPr>
                  <a:xfrm>
                    <a:off x="9412610" y="2765585"/>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CCE92408-ADBA-9ABE-4EFD-0A3187807A87}"/>
                      </a:ext>
                    </a:extLst>
                  </p:cNvPr>
                  <p:cNvSpPr/>
                  <p:nvPr/>
                </p:nvSpPr>
                <p:spPr>
                  <a:xfrm>
                    <a:off x="9514040" y="2765585"/>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4AF8BD1B-DED4-79D4-1EC0-DC15B24DA97F}"/>
                      </a:ext>
                    </a:extLst>
                  </p:cNvPr>
                  <p:cNvSpPr/>
                  <p:nvPr/>
                </p:nvSpPr>
                <p:spPr>
                  <a:xfrm>
                    <a:off x="9615471" y="2765585"/>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60B73E79-F3B1-8553-E49F-66FCDE90C4E6}"/>
                      </a:ext>
                    </a:extLst>
                  </p:cNvPr>
                  <p:cNvSpPr/>
                  <p:nvPr/>
                </p:nvSpPr>
                <p:spPr>
                  <a:xfrm>
                    <a:off x="9716901" y="2765585"/>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6494B39D-B503-E9A6-1413-50D5F71D0C41}"/>
                      </a:ext>
                    </a:extLst>
                  </p:cNvPr>
                  <p:cNvSpPr/>
                  <p:nvPr/>
                </p:nvSpPr>
                <p:spPr>
                  <a:xfrm>
                    <a:off x="9818331" y="2765585"/>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grpSp>
            <p:grpSp>
              <p:nvGrpSpPr>
                <p:cNvPr id="123" name="Graphic 3">
                  <a:extLst>
                    <a:ext uri="{FF2B5EF4-FFF2-40B4-BE49-F238E27FC236}">
                      <a16:creationId xmlns:a16="http://schemas.microsoft.com/office/drawing/2014/main" id="{09D4757A-B2A6-8BE2-8D37-B30D4B87C88D}"/>
                    </a:ext>
                  </a:extLst>
                </p:cNvPr>
                <p:cNvGrpSpPr/>
                <p:nvPr/>
              </p:nvGrpSpPr>
              <p:grpSpPr>
                <a:xfrm>
                  <a:off x="8296876" y="2829826"/>
                  <a:ext cx="1589075" cy="38544"/>
                  <a:chOff x="8296876" y="2829826"/>
                  <a:chExt cx="1589075" cy="38544"/>
                </a:xfrm>
              </p:grpSpPr>
              <p:sp>
                <p:nvSpPr>
                  <p:cNvPr id="124" name="Freeform: Shape 123">
                    <a:extLst>
                      <a:ext uri="{FF2B5EF4-FFF2-40B4-BE49-F238E27FC236}">
                        <a16:creationId xmlns:a16="http://schemas.microsoft.com/office/drawing/2014/main" id="{10BEFF52-747C-34F4-F493-A777952033AB}"/>
                      </a:ext>
                    </a:extLst>
                  </p:cNvPr>
                  <p:cNvSpPr/>
                  <p:nvPr/>
                </p:nvSpPr>
                <p:spPr>
                  <a:xfrm>
                    <a:off x="8296876" y="2829826"/>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4" y="38545"/>
                          <a:pt x="0" y="38545"/>
                          <a:pt x="0" y="38545"/>
                        </a:cubicBezTo>
                        <a:lnTo>
                          <a:pt x="0" y="0"/>
                        </a:lnTo>
                        <a:cubicBezTo>
                          <a:pt x="0" y="0"/>
                          <a:pt x="3784"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AAAF75E9-B644-F6CD-130B-D302C09C42A0}"/>
                      </a:ext>
                    </a:extLst>
                  </p:cNvPr>
                  <p:cNvSpPr/>
                  <p:nvPr/>
                </p:nvSpPr>
                <p:spPr>
                  <a:xfrm>
                    <a:off x="8398307" y="2829826"/>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4" y="38545"/>
                          <a:pt x="0" y="38545"/>
                          <a:pt x="0" y="38545"/>
                        </a:cubicBezTo>
                        <a:lnTo>
                          <a:pt x="0" y="0"/>
                        </a:lnTo>
                        <a:cubicBezTo>
                          <a:pt x="0" y="0"/>
                          <a:pt x="3784"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4D1D0A4A-1899-370F-86AC-D00E344498A5}"/>
                      </a:ext>
                    </a:extLst>
                  </p:cNvPr>
                  <p:cNvSpPr/>
                  <p:nvPr/>
                </p:nvSpPr>
                <p:spPr>
                  <a:xfrm>
                    <a:off x="8499737" y="2829826"/>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4" y="38545"/>
                          <a:pt x="0" y="38545"/>
                          <a:pt x="0" y="38545"/>
                        </a:cubicBezTo>
                        <a:lnTo>
                          <a:pt x="0" y="0"/>
                        </a:lnTo>
                        <a:cubicBezTo>
                          <a:pt x="0" y="0"/>
                          <a:pt x="3784"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D3AC7083-F35B-818B-33E1-BB49F420ED32}"/>
                      </a:ext>
                    </a:extLst>
                  </p:cNvPr>
                  <p:cNvSpPr/>
                  <p:nvPr/>
                </p:nvSpPr>
                <p:spPr>
                  <a:xfrm>
                    <a:off x="8601167" y="2829826"/>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4" y="38545"/>
                          <a:pt x="0" y="38545"/>
                          <a:pt x="0" y="38545"/>
                        </a:cubicBezTo>
                        <a:lnTo>
                          <a:pt x="0" y="0"/>
                        </a:lnTo>
                        <a:cubicBezTo>
                          <a:pt x="0" y="0"/>
                          <a:pt x="3784"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1D17414B-9601-EBF8-D6A1-C1FC11911FC5}"/>
                      </a:ext>
                    </a:extLst>
                  </p:cNvPr>
                  <p:cNvSpPr/>
                  <p:nvPr/>
                </p:nvSpPr>
                <p:spPr>
                  <a:xfrm>
                    <a:off x="8702598" y="2829826"/>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4" y="38545"/>
                          <a:pt x="0" y="38545"/>
                          <a:pt x="0" y="38545"/>
                        </a:cubicBezTo>
                        <a:lnTo>
                          <a:pt x="0" y="0"/>
                        </a:lnTo>
                        <a:cubicBezTo>
                          <a:pt x="0" y="0"/>
                          <a:pt x="3784"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5EBD661A-D41F-ADEC-3E5D-288D67954A3D}"/>
                      </a:ext>
                    </a:extLst>
                  </p:cNvPr>
                  <p:cNvSpPr/>
                  <p:nvPr/>
                </p:nvSpPr>
                <p:spPr>
                  <a:xfrm>
                    <a:off x="8804028" y="2829826"/>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4" y="38545"/>
                          <a:pt x="0" y="38545"/>
                          <a:pt x="0" y="38545"/>
                        </a:cubicBezTo>
                        <a:lnTo>
                          <a:pt x="0" y="0"/>
                        </a:lnTo>
                        <a:cubicBezTo>
                          <a:pt x="0" y="0"/>
                          <a:pt x="3784"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F2597CED-7025-EA14-38C6-A78B3BACB33A}"/>
                      </a:ext>
                    </a:extLst>
                  </p:cNvPr>
                  <p:cNvSpPr/>
                  <p:nvPr/>
                </p:nvSpPr>
                <p:spPr>
                  <a:xfrm>
                    <a:off x="8905458" y="2829826"/>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27AC6EBC-D14B-0A93-D0D8-1A5D48E2C846}"/>
                      </a:ext>
                    </a:extLst>
                  </p:cNvPr>
                  <p:cNvSpPr/>
                  <p:nvPr/>
                </p:nvSpPr>
                <p:spPr>
                  <a:xfrm>
                    <a:off x="9006889" y="2829826"/>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996BE1AE-68F2-5019-A11F-CD8A2363A42B}"/>
                      </a:ext>
                    </a:extLst>
                  </p:cNvPr>
                  <p:cNvSpPr/>
                  <p:nvPr/>
                </p:nvSpPr>
                <p:spPr>
                  <a:xfrm>
                    <a:off x="9108319" y="2829826"/>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55782151-638F-569B-05C9-ABD14F837D1D}"/>
                      </a:ext>
                    </a:extLst>
                  </p:cNvPr>
                  <p:cNvSpPr/>
                  <p:nvPr/>
                </p:nvSpPr>
                <p:spPr>
                  <a:xfrm>
                    <a:off x="9209749" y="2829826"/>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AA3A88C4-42D9-8FDC-84AA-19059BD0C1D0}"/>
                      </a:ext>
                    </a:extLst>
                  </p:cNvPr>
                  <p:cNvSpPr/>
                  <p:nvPr/>
                </p:nvSpPr>
                <p:spPr>
                  <a:xfrm>
                    <a:off x="9311180" y="2829826"/>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C85273CD-730B-0A15-844C-3F33FF96FA84}"/>
                      </a:ext>
                    </a:extLst>
                  </p:cNvPr>
                  <p:cNvSpPr/>
                  <p:nvPr/>
                </p:nvSpPr>
                <p:spPr>
                  <a:xfrm>
                    <a:off x="9412610" y="2829826"/>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A084A523-2552-889C-0469-528B0FF26053}"/>
                      </a:ext>
                    </a:extLst>
                  </p:cNvPr>
                  <p:cNvSpPr/>
                  <p:nvPr/>
                </p:nvSpPr>
                <p:spPr>
                  <a:xfrm>
                    <a:off x="9514040" y="2829826"/>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31171046-9D85-68D1-AA2B-749CBA2B531D}"/>
                      </a:ext>
                    </a:extLst>
                  </p:cNvPr>
                  <p:cNvSpPr/>
                  <p:nvPr/>
                </p:nvSpPr>
                <p:spPr>
                  <a:xfrm>
                    <a:off x="9615471" y="2829826"/>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7C7067A8-4023-6C34-9071-CF81122E41C8}"/>
                      </a:ext>
                    </a:extLst>
                  </p:cNvPr>
                  <p:cNvSpPr/>
                  <p:nvPr/>
                </p:nvSpPr>
                <p:spPr>
                  <a:xfrm>
                    <a:off x="9716901" y="2829826"/>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8B75EDB1-BAD5-FD0F-77AC-BF68B7064D89}"/>
                      </a:ext>
                    </a:extLst>
                  </p:cNvPr>
                  <p:cNvSpPr/>
                  <p:nvPr/>
                </p:nvSpPr>
                <p:spPr>
                  <a:xfrm>
                    <a:off x="9818331" y="2829826"/>
                    <a:ext cx="67620" cy="38544"/>
                  </a:xfrm>
                  <a:custGeom>
                    <a:avLst/>
                    <a:gdLst>
                      <a:gd name="connsiteX0" fmla="*/ 59168 w 67620"/>
                      <a:gd name="connsiteY0" fmla="*/ 0 h 38544"/>
                      <a:gd name="connsiteX1" fmla="*/ 67620 w 67620"/>
                      <a:gd name="connsiteY1" fmla="*/ 0 h 38544"/>
                      <a:gd name="connsiteX2" fmla="*/ 67620 w 67620"/>
                      <a:gd name="connsiteY2" fmla="*/ 38545 h 38544"/>
                      <a:gd name="connsiteX3" fmla="*/ 59168 w 67620"/>
                      <a:gd name="connsiteY3" fmla="*/ 38545 h 38544"/>
                      <a:gd name="connsiteX4" fmla="*/ 8453 w 67620"/>
                      <a:gd name="connsiteY4" fmla="*/ 38545 h 38544"/>
                      <a:gd name="connsiteX5" fmla="*/ 0 w 67620"/>
                      <a:gd name="connsiteY5" fmla="*/ 38545 h 38544"/>
                      <a:gd name="connsiteX6" fmla="*/ 0 w 67620"/>
                      <a:gd name="connsiteY6" fmla="*/ 0 h 38544"/>
                      <a:gd name="connsiteX7" fmla="*/ 8453 w 67620"/>
                      <a:gd name="connsiteY7" fmla="*/ 0 h 3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0" h="38544">
                        <a:moveTo>
                          <a:pt x="59168" y="0"/>
                        </a:moveTo>
                        <a:cubicBezTo>
                          <a:pt x="63836" y="0"/>
                          <a:pt x="67620" y="0"/>
                          <a:pt x="67620" y="0"/>
                        </a:cubicBezTo>
                        <a:lnTo>
                          <a:pt x="67620" y="38545"/>
                        </a:lnTo>
                        <a:cubicBezTo>
                          <a:pt x="67620" y="38545"/>
                          <a:pt x="63836" y="38545"/>
                          <a:pt x="59168" y="38545"/>
                        </a:cubicBezTo>
                        <a:lnTo>
                          <a:pt x="8453" y="38545"/>
                        </a:lnTo>
                        <a:cubicBezTo>
                          <a:pt x="3785" y="38545"/>
                          <a:pt x="0" y="38545"/>
                          <a:pt x="0" y="38545"/>
                        </a:cubicBezTo>
                        <a:lnTo>
                          <a:pt x="0" y="0"/>
                        </a:lnTo>
                        <a:cubicBezTo>
                          <a:pt x="0" y="0"/>
                          <a:pt x="3785" y="0"/>
                          <a:pt x="8453" y="0"/>
                        </a:cubicBezTo>
                        <a:close/>
                      </a:path>
                    </a:pathLst>
                  </a:custGeom>
                  <a:gradFill>
                    <a:gsLst>
                      <a:gs pos="0">
                        <a:srgbClr val="FF7043"/>
                      </a:gs>
                      <a:gs pos="50000">
                        <a:srgbClr val="F25D2E"/>
                      </a:gs>
                      <a:gs pos="100000">
                        <a:srgbClr val="E64A19"/>
                      </a:gs>
                    </a:gsLst>
                    <a:lin ang="2700000" scaled="1"/>
                  </a:gradFill>
                  <a:ln w="8450" cap="flat">
                    <a:noFill/>
                    <a:prstDash val="solid"/>
                    <a:miter/>
                  </a:ln>
                </p:spPr>
                <p:txBody>
                  <a:bodyPr rtlCol="0" anchor="ctr"/>
                  <a:lstStyle/>
                  <a:p>
                    <a:endParaRPr lang="en-IN"/>
                  </a:p>
                </p:txBody>
              </p:sp>
            </p:grpSp>
          </p:grpSp>
          <p:sp>
            <p:nvSpPr>
              <p:cNvPr id="140" name="Freeform: Shape 139">
                <a:extLst>
                  <a:ext uri="{FF2B5EF4-FFF2-40B4-BE49-F238E27FC236}">
                    <a16:creationId xmlns:a16="http://schemas.microsoft.com/office/drawing/2014/main" id="{3BCF7A8F-EDA4-9680-7912-69153B959A87}"/>
                  </a:ext>
                </a:extLst>
              </p:cNvPr>
              <p:cNvSpPr/>
              <p:nvPr/>
            </p:nvSpPr>
            <p:spPr>
              <a:xfrm>
                <a:off x="8804028" y="2829826"/>
                <a:ext cx="507151" cy="385446"/>
              </a:xfrm>
              <a:custGeom>
                <a:avLst/>
                <a:gdLst>
                  <a:gd name="connsiteX0" fmla="*/ 507152 w 507151"/>
                  <a:gd name="connsiteY0" fmla="*/ 192723 h 385446"/>
                  <a:gd name="connsiteX1" fmla="*/ 253576 w 507151"/>
                  <a:gd name="connsiteY1" fmla="*/ 385446 h 385446"/>
                  <a:gd name="connsiteX2" fmla="*/ 0 w 507151"/>
                  <a:gd name="connsiteY2" fmla="*/ 192723 h 385446"/>
                  <a:gd name="connsiteX3" fmla="*/ 253576 w 507151"/>
                  <a:gd name="connsiteY3" fmla="*/ 0 h 385446"/>
                  <a:gd name="connsiteX4" fmla="*/ 507152 w 507151"/>
                  <a:gd name="connsiteY4" fmla="*/ 192723 h 385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151" h="385446">
                    <a:moveTo>
                      <a:pt x="507152" y="192723"/>
                    </a:moveTo>
                    <a:cubicBezTo>
                      <a:pt x="507152" y="299161"/>
                      <a:pt x="393622" y="385446"/>
                      <a:pt x="253576" y="385446"/>
                    </a:cubicBezTo>
                    <a:cubicBezTo>
                      <a:pt x="113529" y="385446"/>
                      <a:pt x="0" y="299161"/>
                      <a:pt x="0" y="192723"/>
                    </a:cubicBezTo>
                    <a:cubicBezTo>
                      <a:pt x="0" y="86285"/>
                      <a:pt x="113529" y="0"/>
                      <a:pt x="253576" y="0"/>
                    </a:cubicBezTo>
                    <a:cubicBezTo>
                      <a:pt x="393622" y="0"/>
                      <a:pt x="507152" y="86285"/>
                      <a:pt x="507152" y="192723"/>
                    </a:cubicBezTo>
                    <a:close/>
                  </a:path>
                </a:pathLst>
              </a:custGeom>
              <a:solidFill>
                <a:srgbClr val="FF5722"/>
              </a:solidFill>
              <a:ln w="25350" cap="flat">
                <a:solidFill>
                  <a:srgbClr val="FFFFFF"/>
                </a:solidFill>
                <a:prstDash val="solid"/>
                <a:miter/>
              </a:ln>
            </p:spPr>
            <p:txBody>
              <a:bodyPr rtlCol="0" anchor="ctr"/>
              <a:lstStyle/>
              <a:p>
                <a:endParaRPr lang="en-IN"/>
              </a:p>
            </p:txBody>
          </p:sp>
          <p:sp>
            <p:nvSpPr>
              <p:cNvPr id="141" name="TextBox 140">
                <a:extLst>
                  <a:ext uri="{FF2B5EF4-FFF2-40B4-BE49-F238E27FC236}">
                    <a16:creationId xmlns:a16="http://schemas.microsoft.com/office/drawing/2014/main" id="{D32BDC2B-09A1-B7D6-BCF8-D36C0F79FB18}"/>
                  </a:ext>
                </a:extLst>
              </p:cNvPr>
              <p:cNvSpPr txBox="1"/>
              <p:nvPr/>
            </p:nvSpPr>
            <p:spPr>
              <a:xfrm>
                <a:off x="8865798" y="2882563"/>
                <a:ext cx="383611" cy="191917"/>
              </a:xfrm>
              <a:prstGeom prst="rect">
                <a:avLst/>
              </a:prstGeom>
              <a:noFill/>
            </p:spPr>
            <p:txBody>
              <a:bodyPr wrap="none" rtlCol="0">
                <a:spAutoFit/>
              </a:bodyPr>
              <a:lstStyle/>
              <a:p>
                <a:pPr algn="l"/>
                <a:r>
                  <a:rPr lang="en-IN" sz="1050" b="1" spc="0" baseline="0">
                    <a:ln/>
                    <a:solidFill>
                      <a:srgbClr val="FFFFFF"/>
                    </a:solidFill>
                    <a:latin typeface="Arial"/>
                    <a:cs typeface="Arial"/>
                    <a:sym typeface="Arial"/>
                    <a:rtl val="0"/>
                  </a:rPr>
                  <a:t>64+</a:t>
                </a:r>
              </a:p>
            </p:txBody>
          </p:sp>
          <p:sp>
            <p:nvSpPr>
              <p:cNvPr id="142" name="TextBox 141">
                <a:extLst>
                  <a:ext uri="{FF2B5EF4-FFF2-40B4-BE49-F238E27FC236}">
                    <a16:creationId xmlns:a16="http://schemas.microsoft.com/office/drawing/2014/main" id="{F852746A-E580-BB55-EC95-4D1933B20475}"/>
                  </a:ext>
                </a:extLst>
              </p:cNvPr>
              <p:cNvSpPr txBox="1"/>
              <p:nvPr/>
            </p:nvSpPr>
            <p:spPr>
              <a:xfrm>
                <a:off x="8823296" y="3007394"/>
                <a:ext cx="468615" cy="148855"/>
              </a:xfrm>
              <a:prstGeom prst="rect">
                <a:avLst/>
              </a:prstGeom>
              <a:noFill/>
            </p:spPr>
            <p:txBody>
              <a:bodyPr wrap="none" rtlCol="0">
                <a:spAutoFit/>
              </a:bodyPr>
              <a:lstStyle/>
              <a:p>
                <a:pPr algn="l"/>
                <a:r>
                  <a:rPr lang="en-IN" sz="600" spc="0" baseline="0">
                    <a:ln/>
                    <a:solidFill>
                      <a:srgbClr val="FFFFFF"/>
                    </a:solidFill>
                    <a:latin typeface="Arial"/>
                    <a:cs typeface="Arial"/>
                    <a:sym typeface="Arial"/>
                    <a:rtl val="0"/>
                  </a:rPr>
                  <a:t>Antennas</a:t>
                </a:r>
              </a:p>
            </p:txBody>
          </p:sp>
        </p:grpSp>
        <p:grpSp>
          <p:nvGrpSpPr>
            <p:cNvPr id="143" name="Graphic 3">
              <a:extLst>
                <a:ext uri="{FF2B5EF4-FFF2-40B4-BE49-F238E27FC236}">
                  <a16:creationId xmlns:a16="http://schemas.microsoft.com/office/drawing/2014/main" id="{679DC4C9-ECBB-71B2-0669-29B6E78B3C87}"/>
                </a:ext>
              </a:extLst>
            </p:cNvPr>
            <p:cNvGrpSpPr/>
            <p:nvPr/>
          </p:nvGrpSpPr>
          <p:grpSpPr>
            <a:xfrm>
              <a:off x="6775421" y="3407995"/>
              <a:ext cx="4395314" cy="1027856"/>
              <a:chOff x="6775421" y="3407995"/>
              <a:chExt cx="4395314" cy="1027856"/>
            </a:xfrm>
          </p:grpSpPr>
          <p:sp>
            <p:nvSpPr>
              <p:cNvPr id="144" name="Freeform: Shape 143">
                <a:extLst>
                  <a:ext uri="{FF2B5EF4-FFF2-40B4-BE49-F238E27FC236}">
                    <a16:creationId xmlns:a16="http://schemas.microsoft.com/office/drawing/2014/main" id="{051D1F1E-7686-4B3A-290A-27718AD239C5}"/>
                  </a:ext>
                </a:extLst>
              </p:cNvPr>
              <p:cNvSpPr/>
              <p:nvPr/>
            </p:nvSpPr>
            <p:spPr>
              <a:xfrm>
                <a:off x="7198048" y="3407995"/>
                <a:ext cx="338101" cy="256964"/>
              </a:xfrm>
              <a:custGeom>
                <a:avLst/>
                <a:gdLst>
                  <a:gd name="connsiteX0" fmla="*/ 338101 w 338101"/>
                  <a:gd name="connsiteY0" fmla="*/ 128482 h 256964"/>
                  <a:gd name="connsiteX1" fmla="*/ 169051 w 338101"/>
                  <a:gd name="connsiteY1" fmla="*/ 256964 h 256964"/>
                  <a:gd name="connsiteX2" fmla="*/ 0 w 338101"/>
                  <a:gd name="connsiteY2" fmla="*/ 128482 h 256964"/>
                  <a:gd name="connsiteX3" fmla="*/ 169051 w 338101"/>
                  <a:gd name="connsiteY3" fmla="*/ 0 h 256964"/>
                  <a:gd name="connsiteX4" fmla="*/ 338101 w 338101"/>
                  <a:gd name="connsiteY4" fmla="*/ 128482 h 25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101" h="256964">
                    <a:moveTo>
                      <a:pt x="338101" y="128482"/>
                    </a:moveTo>
                    <a:cubicBezTo>
                      <a:pt x="338101" y="199441"/>
                      <a:pt x="262415" y="256964"/>
                      <a:pt x="169051" y="256964"/>
                    </a:cubicBezTo>
                    <a:cubicBezTo>
                      <a:pt x="75686" y="256964"/>
                      <a:pt x="0" y="199441"/>
                      <a:pt x="0" y="128482"/>
                    </a:cubicBezTo>
                    <a:cubicBezTo>
                      <a:pt x="0" y="57523"/>
                      <a:pt x="75686" y="0"/>
                      <a:pt x="169051" y="0"/>
                    </a:cubicBezTo>
                    <a:cubicBezTo>
                      <a:pt x="262415" y="0"/>
                      <a:pt x="338101" y="57523"/>
                      <a:pt x="338101" y="128482"/>
                    </a:cubicBezTo>
                    <a:close/>
                  </a:path>
                </a:pathLst>
              </a:custGeom>
              <a:solidFill>
                <a:srgbClr val="FFAB91"/>
              </a:solidFill>
              <a:ln w="25350" cap="flat">
                <a:solidFill>
                  <a:srgbClr val="D84315"/>
                </a:solidFill>
                <a:prstDash val="solid"/>
                <a:miter/>
              </a:ln>
            </p:spPr>
            <p:txBody>
              <a:bodyPr rtlCol="0" anchor="ctr"/>
              <a:lstStyle/>
              <a:p>
                <a:endParaRPr lang="en-IN"/>
              </a:p>
            </p:txBody>
          </p:sp>
          <p:sp>
            <p:nvSpPr>
              <p:cNvPr id="145" name="TextBox 144">
                <a:extLst>
                  <a:ext uri="{FF2B5EF4-FFF2-40B4-BE49-F238E27FC236}">
                    <a16:creationId xmlns:a16="http://schemas.microsoft.com/office/drawing/2014/main" id="{3C0305FF-B926-0462-7DBD-438379E5AB71}"/>
                  </a:ext>
                </a:extLst>
              </p:cNvPr>
              <p:cNvSpPr txBox="1"/>
              <p:nvPr/>
            </p:nvSpPr>
            <p:spPr>
              <a:xfrm>
                <a:off x="7182812" y="3431234"/>
                <a:ext cx="368571" cy="228152"/>
              </a:xfrm>
              <a:prstGeom prst="rect">
                <a:avLst/>
              </a:prstGeom>
              <a:noFill/>
            </p:spPr>
            <p:txBody>
              <a:bodyPr wrap="none" rtlCol="0">
                <a:spAutoFit/>
              </a:bodyPr>
              <a:lstStyle/>
              <a:p>
                <a:pPr algn="l"/>
                <a:r>
                  <a:rPr lang="en-IN" sz="1200" spc="0" baseline="0">
                    <a:ln/>
                    <a:solidFill>
                      <a:srgbClr val="000000"/>
                    </a:solidFill>
                    <a:latin typeface="Segoe UI Emoji"/>
                    <a:ea typeface="Segoe UI Emoji"/>
                    <a:sym typeface="Segoe UI Emoji"/>
                    <a:rtl val="0"/>
                  </a:rPr>
                  <a:t>📱</a:t>
                </a:r>
              </a:p>
            </p:txBody>
          </p:sp>
          <p:sp>
            <p:nvSpPr>
              <p:cNvPr id="146" name="Freeform: Shape 145">
                <a:extLst>
                  <a:ext uri="{FF2B5EF4-FFF2-40B4-BE49-F238E27FC236}">
                    <a16:creationId xmlns:a16="http://schemas.microsoft.com/office/drawing/2014/main" id="{092D1FC9-AA97-9976-D35C-4384757209BA}"/>
                  </a:ext>
                </a:extLst>
              </p:cNvPr>
              <p:cNvSpPr/>
              <p:nvPr/>
            </p:nvSpPr>
            <p:spPr>
              <a:xfrm>
                <a:off x="7789725" y="3921924"/>
                <a:ext cx="338101" cy="256964"/>
              </a:xfrm>
              <a:custGeom>
                <a:avLst/>
                <a:gdLst>
                  <a:gd name="connsiteX0" fmla="*/ 338101 w 338101"/>
                  <a:gd name="connsiteY0" fmla="*/ 128482 h 256964"/>
                  <a:gd name="connsiteX1" fmla="*/ 169051 w 338101"/>
                  <a:gd name="connsiteY1" fmla="*/ 256964 h 256964"/>
                  <a:gd name="connsiteX2" fmla="*/ 0 w 338101"/>
                  <a:gd name="connsiteY2" fmla="*/ 128482 h 256964"/>
                  <a:gd name="connsiteX3" fmla="*/ 169051 w 338101"/>
                  <a:gd name="connsiteY3" fmla="*/ 0 h 256964"/>
                  <a:gd name="connsiteX4" fmla="*/ 338101 w 338101"/>
                  <a:gd name="connsiteY4" fmla="*/ 128482 h 25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101" h="256964">
                    <a:moveTo>
                      <a:pt x="338101" y="128482"/>
                    </a:moveTo>
                    <a:cubicBezTo>
                      <a:pt x="338101" y="199441"/>
                      <a:pt x="262415" y="256964"/>
                      <a:pt x="169051" y="256964"/>
                    </a:cubicBezTo>
                    <a:cubicBezTo>
                      <a:pt x="75686" y="256964"/>
                      <a:pt x="0" y="199441"/>
                      <a:pt x="0" y="128482"/>
                    </a:cubicBezTo>
                    <a:cubicBezTo>
                      <a:pt x="0" y="57523"/>
                      <a:pt x="75686" y="0"/>
                      <a:pt x="169051" y="0"/>
                    </a:cubicBezTo>
                    <a:cubicBezTo>
                      <a:pt x="262415" y="0"/>
                      <a:pt x="338101" y="57523"/>
                      <a:pt x="338101" y="128482"/>
                    </a:cubicBezTo>
                    <a:close/>
                  </a:path>
                </a:pathLst>
              </a:custGeom>
              <a:solidFill>
                <a:srgbClr val="FFAB91"/>
              </a:solidFill>
              <a:ln w="25350" cap="flat">
                <a:solidFill>
                  <a:srgbClr val="D84315"/>
                </a:solidFill>
                <a:prstDash val="solid"/>
                <a:miter/>
              </a:ln>
            </p:spPr>
            <p:txBody>
              <a:bodyPr rtlCol="0" anchor="ctr"/>
              <a:lstStyle/>
              <a:p>
                <a:endParaRPr lang="en-IN"/>
              </a:p>
            </p:txBody>
          </p:sp>
          <p:sp>
            <p:nvSpPr>
              <p:cNvPr id="147" name="TextBox 146">
                <a:extLst>
                  <a:ext uri="{FF2B5EF4-FFF2-40B4-BE49-F238E27FC236}">
                    <a16:creationId xmlns:a16="http://schemas.microsoft.com/office/drawing/2014/main" id="{E62D75E2-104F-A66D-93C2-3DD811FCDFB0}"/>
                  </a:ext>
                </a:extLst>
              </p:cNvPr>
              <p:cNvSpPr txBox="1"/>
              <p:nvPr/>
            </p:nvSpPr>
            <p:spPr>
              <a:xfrm>
                <a:off x="7774489" y="3945162"/>
                <a:ext cx="368571" cy="228152"/>
              </a:xfrm>
              <a:prstGeom prst="rect">
                <a:avLst/>
              </a:prstGeom>
              <a:noFill/>
            </p:spPr>
            <p:txBody>
              <a:bodyPr wrap="none" rtlCol="0">
                <a:spAutoFit/>
              </a:bodyPr>
              <a:lstStyle/>
              <a:p>
                <a:pPr algn="l"/>
                <a:r>
                  <a:rPr lang="en-IN" sz="1200" spc="0" baseline="0">
                    <a:ln/>
                    <a:solidFill>
                      <a:srgbClr val="000000"/>
                    </a:solidFill>
                    <a:latin typeface="Segoe UI Emoji"/>
                    <a:ea typeface="Segoe UI Emoji"/>
                    <a:sym typeface="Segoe UI Emoji"/>
                    <a:rtl val="0"/>
                  </a:rPr>
                  <a:t>📱</a:t>
                </a:r>
              </a:p>
            </p:txBody>
          </p:sp>
          <p:sp>
            <p:nvSpPr>
              <p:cNvPr id="148" name="Freeform: Shape 147">
                <a:extLst>
                  <a:ext uri="{FF2B5EF4-FFF2-40B4-BE49-F238E27FC236}">
                    <a16:creationId xmlns:a16="http://schemas.microsoft.com/office/drawing/2014/main" id="{AB143FDF-2278-57AE-8274-33E71CA5F87A}"/>
                  </a:ext>
                </a:extLst>
              </p:cNvPr>
              <p:cNvSpPr/>
              <p:nvPr/>
            </p:nvSpPr>
            <p:spPr>
              <a:xfrm>
                <a:off x="9987382" y="3536477"/>
                <a:ext cx="338101" cy="256964"/>
              </a:xfrm>
              <a:custGeom>
                <a:avLst/>
                <a:gdLst>
                  <a:gd name="connsiteX0" fmla="*/ 338101 w 338101"/>
                  <a:gd name="connsiteY0" fmla="*/ 128482 h 256964"/>
                  <a:gd name="connsiteX1" fmla="*/ 169051 w 338101"/>
                  <a:gd name="connsiteY1" fmla="*/ 256964 h 256964"/>
                  <a:gd name="connsiteX2" fmla="*/ 0 w 338101"/>
                  <a:gd name="connsiteY2" fmla="*/ 128482 h 256964"/>
                  <a:gd name="connsiteX3" fmla="*/ 169051 w 338101"/>
                  <a:gd name="connsiteY3" fmla="*/ 0 h 256964"/>
                  <a:gd name="connsiteX4" fmla="*/ 338101 w 338101"/>
                  <a:gd name="connsiteY4" fmla="*/ 128482 h 25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101" h="256964">
                    <a:moveTo>
                      <a:pt x="338101" y="128482"/>
                    </a:moveTo>
                    <a:cubicBezTo>
                      <a:pt x="338101" y="199441"/>
                      <a:pt x="262414" y="256964"/>
                      <a:pt x="169051" y="256964"/>
                    </a:cubicBezTo>
                    <a:cubicBezTo>
                      <a:pt x="75687" y="256964"/>
                      <a:pt x="0" y="199441"/>
                      <a:pt x="0" y="128482"/>
                    </a:cubicBezTo>
                    <a:cubicBezTo>
                      <a:pt x="0" y="57523"/>
                      <a:pt x="75687" y="0"/>
                      <a:pt x="169051" y="0"/>
                    </a:cubicBezTo>
                    <a:cubicBezTo>
                      <a:pt x="262414" y="0"/>
                      <a:pt x="338101" y="57523"/>
                      <a:pt x="338101" y="128482"/>
                    </a:cubicBezTo>
                    <a:close/>
                  </a:path>
                </a:pathLst>
              </a:custGeom>
              <a:solidFill>
                <a:srgbClr val="FFAB91"/>
              </a:solidFill>
              <a:ln w="25350" cap="flat">
                <a:solidFill>
                  <a:srgbClr val="D84315"/>
                </a:solidFill>
                <a:prstDash val="solid"/>
                <a:miter/>
              </a:ln>
            </p:spPr>
            <p:txBody>
              <a:bodyPr rtlCol="0" anchor="ctr"/>
              <a:lstStyle/>
              <a:p>
                <a:endParaRPr lang="en-IN"/>
              </a:p>
            </p:txBody>
          </p:sp>
          <p:sp>
            <p:nvSpPr>
              <p:cNvPr id="149" name="TextBox 148">
                <a:extLst>
                  <a:ext uri="{FF2B5EF4-FFF2-40B4-BE49-F238E27FC236}">
                    <a16:creationId xmlns:a16="http://schemas.microsoft.com/office/drawing/2014/main" id="{FFC54091-3BCD-E47E-3972-BF5461105844}"/>
                  </a:ext>
                </a:extLst>
              </p:cNvPr>
              <p:cNvSpPr txBox="1"/>
              <p:nvPr/>
            </p:nvSpPr>
            <p:spPr>
              <a:xfrm>
                <a:off x="9972147" y="3559716"/>
                <a:ext cx="368571" cy="228152"/>
              </a:xfrm>
              <a:prstGeom prst="rect">
                <a:avLst/>
              </a:prstGeom>
              <a:noFill/>
            </p:spPr>
            <p:txBody>
              <a:bodyPr wrap="none" rtlCol="0">
                <a:spAutoFit/>
              </a:bodyPr>
              <a:lstStyle/>
              <a:p>
                <a:pPr algn="l"/>
                <a:r>
                  <a:rPr lang="en-IN" sz="1200" spc="0" baseline="0">
                    <a:ln/>
                    <a:solidFill>
                      <a:srgbClr val="000000"/>
                    </a:solidFill>
                    <a:latin typeface="Segoe UI Emoji"/>
                    <a:ea typeface="Segoe UI Emoji"/>
                    <a:sym typeface="Segoe UI Emoji"/>
                    <a:rtl val="0"/>
                  </a:rPr>
                  <a:t>📱</a:t>
                </a:r>
              </a:p>
            </p:txBody>
          </p:sp>
          <p:sp>
            <p:nvSpPr>
              <p:cNvPr id="150" name="Freeform: Shape 149">
                <a:extLst>
                  <a:ext uri="{FF2B5EF4-FFF2-40B4-BE49-F238E27FC236}">
                    <a16:creationId xmlns:a16="http://schemas.microsoft.com/office/drawing/2014/main" id="{5298EEF7-BCE6-5967-8734-7D777FA33854}"/>
                  </a:ext>
                </a:extLst>
              </p:cNvPr>
              <p:cNvSpPr/>
              <p:nvPr/>
            </p:nvSpPr>
            <p:spPr>
              <a:xfrm>
                <a:off x="10325483" y="4050406"/>
                <a:ext cx="338101" cy="256964"/>
              </a:xfrm>
              <a:custGeom>
                <a:avLst/>
                <a:gdLst>
                  <a:gd name="connsiteX0" fmla="*/ 338101 w 338101"/>
                  <a:gd name="connsiteY0" fmla="*/ 128482 h 256964"/>
                  <a:gd name="connsiteX1" fmla="*/ 169051 w 338101"/>
                  <a:gd name="connsiteY1" fmla="*/ 256964 h 256964"/>
                  <a:gd name="connsiteX2" fmla="*/ 0 w 338101"/>
                  <a:gd name="connsiteY2" fmla="*/ 128482 h 256964"/>
                  <a:gd name="connsiteX3" fmla="*/ 169051 w 338101"/>
                  <a:gd name="connsiteY3" fmla="*/ 0 h 256964"/>
                  <a:gd name="connsiteX4" fmla="*/ 338101 w 338101"/>
                  <a:gd name="connsiteY4" fmla="*/ 128482 h 25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101" h="256964">
                    <a:moveTo>
                      <a:pt x="338101" y="128482"/>
                    </a:moveTo>
                    <a:cubicBezTo>
                      <a:pt x="338101" y="199441"/>
                      <a:pt x="262414" y="256964"/>
                      <a:pt x="169051" y="256964"/>
                    </a:cubicBezTo>
                    <a:cubicBezTo>
                      <a:pt x="75687" y="256964"/>
                      <a:pt x="0" y="199441"/>
                      <a:pt x="0" y="128482"/>
                    </a:cubicBezTo>
                    <a:cubicBezTo>
                      <a:pt x="0" y="57523"/>
                      <a:pt x="75687" y="0"/>
                      <a:pt x="169051" y="0"/>
                    </a:cubicBezTo>
                    <a:cubicBezTo>
                      <a:pt x="262414" y="0"/>
                      <a:pt x="338101" y="57523"/>
                      <a:pt x="338101" y="128482"/>
                    </a:cubicBezTo>
                    <a:close/>
                  </a:path>
                </a:pathLst>
              </a:custGeom>
              <a:solidFill>
                <a:srgbClr val="FFAB91"/>
              </a:solidFill>
              <a:ln w="25350" cap="flat">
                <a:solidFill>
                  <a:srgbClr val="D84315"/>
                </a:solidFill>
                <a:prstDash val="solid"/>
                <a:miter/>
              </a:ln>
            </p:spPr>
            <p:txBody>
              <a:bodyPr rtlCol="0" anchor="ctr"/>
              <a:lstStyle/>
              <a:p>
                <a:endParaRPr lang="en-IN"/>
              </a:p>
            </p:txBody>
          </p:sp>
          <p:sp>
            <p:nvSpPr>
              <p:cNvPr id="151" name="TextBox 150">
                <a:extLst>
                  <a:ext uri="{FF2B5EF4-FFF2-40B4-BE49-F238E27FC236}">
                    <a16:creationId xmlns:a16="http://schemas.microsoft.com/office/drawing/2014/main" id="{10B1FD0A-804C-1B4E-E53F-3C4F715B78AC}"/>
                  </a:ext>
                </a:extLst>
              </p:cNvPr>
              <p:cNvSpPr txBox="1"/>
              <p:nvPr/>
            </p:nvSpPr>
            <p:spPr>
              <a:xfrm>
                <a:off x="10310248" y="4073644"/>
                <a:ext cx="368571" cy="228152"/>
              </a:xfrm>
              <a:prstGeom prst="rect">
                <a:avLst/>
              </a:prstGeom>
              <a:noFill/>
            </p:spPr>
            <p:txBody>
              <a:bodyPr wrap="none" rtlCol="0">
                <a:spAutoFit/>
              </a:bodyPr>
              <a:lstStyle/>
              <a:p>
                <a:pPr algn="l"/>
                <a:r>
                  <a:rPr lang="en-IN" sz="1200" spc="0" baseline="0">
                    <a:ln/>
                    <a:solidFill>
                      <a:srgbClr val="000000"/>
                    </a:solidFill>
                    <a:latin typeface="Segoe UI Emoji"/>
                    <a:ea typeface="Segoe UI Emoji"/>
                    <a:sym typeface="Segoe UI Emoji"/>
                    <a:rtl val="0"/>
                  </a:rPr>
                  <a:t>📱</a:t>
                </a:r>
              </a:p>
            </p:txBody>
          </p:sp>
          <p:sp>
            <p:nvSpPr>
              <p:cNvPr id="152" name="Freeform: Shape 151">
                <a:extLst>
                  <a:ext uri="{FF2B5EF4-FFF2-40B4-BE49-F238E27FC236}">
                    <a16:creationId xmlns:a16="http://schemas.microsoft.com/office/drawing/2014/main" id="{6F6942AA-6FE9-673D-FEF8-7344856CD58E}"/>
                  </a:ext>
                </a:extLst>
              </p:cNvPr>
              <p:cNvSpPr/>
              <p:nvPr/>
            </p:nvSpPr>
            <p:spPr>
              <a:xfrm>
                <a:off x="6775421" y="4178888"/>
                <a:ext cx="338101" cy="256964"/>
              </a:xfrm>
              <a:custGeom>
                <a:avLst/>
                <a:gdLst>
                  <a:gd name="connsiteX0" fmla="*/ 338101 w 338101"/>
                  <a:gd name="connsiteY0" fmla="*/ 128482 h 256964"/>
                  <a:gd name="connsiteX1" fmla="*/ 169051 w 338101"/>
                  <a:gd name="connsiteY1" fmla="*/ 256964 h 256964"/>
                  <a:gd name="connsiteX2" fmla="*/ 0 w 338101"/>
                  <a:gd name="connsiteY2" fmla="*/ 128482 h 256964"/>
                  <a:gd name="connsiteX3" fmla="*/ 169051 w 338101"/>
                  <a:gd name="connsiteY3" fmla="*/ 0 h 256964"/>
                  <a:gd name="connsiteX4" fmla="*/ 338101 w 338101"/>
                  <a:gd name="connsiteY4" fmla="*/ 128482 h 25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101" h="256964">
                    <a:moveTo>
                      <a:pt x="338101" y="128482"/>
                    </a:moveTo>
                    <a:cubicBezTo>
                      <a:pt x="338101" y="199441"/>
                      <a:pt x="262415" y="256964"/>
                      <a:pt x="169051" y="256964"/>
                    </a:cubicBezTo>
                    <a:cubicBezTo>
                      <a:pt x="75686" y="256964"/>
                      <a:pt x="0" y="199441"/>
                      <a:pt x="0" y="128482"/>
                    </a:cubicBezTo>
                    <a:cubicBezTo>
                      <a:pt x="0" y="57523"/>
                      <a:pt x="75686" y="0"/>
                      <a:pt x="169051" y="0"/>
                    </a:cubicBezTo>
                    <a:cubicBezTo>
                      <a:pt x="262415" y="0"/>
                      <a:pt x="338101" y="57523"/>
                      <a:pt x="338101" y="128482"/>
                    </a:cubicBezTo>
                    <a:close/>
                  </a:path>
                </a:pathLst>
              </a:custGeom>
              <a:solidFill>
                <a:srgbClr val="FFAB91"/>
              </a:solidFill>
              <a:ln w="25350" cap="flat">
                <a:solidFill>
                  <a:srgbClr val="D84315"/>
                </a:solidFill>
                <a:prstDash val="solid"/>
                <a:miter/>
              </a:ln>
            </p:spPr>
            <p:txBody>
              <a:bodyPr rtlCol="0" anchor="ctr"/>
              <a:lstStyle/>
              <a:p>
                <a:endParaRPr lang="en-IN"/>
              </a:p>
            </p:txBody>
          </p:sp>
          <p:sp>
            <p:nvSpPr>
              <p:cNvPr id="153" name="TextBox 152">
                <a:extLst>
                  <a:ext uri="{FF2B5EF4-FFF2-40B4-BE49-F238E27FC236}">
                    <a16:creationId xmlns:a16="http://schemas.microsoft.com/office/drawing/2014/main" id="{0B1D459D-AE1B-5A0C-7667-85DA2351C907}"/>
                  </a:ext>
                </a:extLst>
              </p:cNvPr>
              <p:cNvSpPr txBox="1"/>
              <p:nvPr/>
            </p:nvSpPr>
            <p:spPr>
              <a:xfrm>
                <a:off x="6760186" y="4202126"/>
                <a:ext cx="368571" cy="228152"/>
              </a:xfrm>
              <a:prstGeom prst="rect">
                <a:avLst/>
              </a:prstGeom>
              <a:noFill/>
            </p:spPr>
            <p:txBody>
              <a:bodyPr wrap="none" rtlCol="0">
                <a:spAutoFit/>
              </a:bodyPr>
              <a:lstStyle/>
              <a:p>
                <a:pPr algn="l"/>
                <a:r>
                  <a:rPr lang="en-IN" sz="1200" spc="0" baseline="0">
                    <a:ln/>
                    <a:solidFill>
                      <a:srgbClr val="000000"/>
                    </a:solidFill>
                    <a:latin typeface="Segoe UI Emoji"/>
                    <a:ea typeface="Segoe UI Emoji"/>
                    <a:sym typeface="Segoe UI Emoji"/>
                    <a:rtl val="0"/>
                  </a:rPr>
                  <a:t>📱</a:t>
                </a:r>
              </a:p>
            </p:txBody>
          </p:sp>
          <p:sp>
            <p:nvSpPr>
              <p:cNvPr id="154" name="Freeform: Shape 153">
                <a:extLst>
                  <a:ext uri="{FF2B5EF4-FFF2-40B4-BE49-F238E27FC236}">
                    <a16:creationId xmlns:a16="http://schemas.microsoft.com/office/drawing/2014/main" id="{8A459F50-A343-CA11-5BEB-15911761A52E}"/>
                  </a:ext>
                </a:extLst>
              </p:cNvPr>
              <p:cNvSpPr/>
              <p:nvPr/>
            </p:nvSpPr>
            <p:spPr>
              <a:xfrm>
                <a:off x="10832635" y="3793441"/>
                <a:ext cx="338101" cy="256964"/>
              </a:xfrm>
              <a:custGeom>
                <a:avLst/>
                <a:gdLst>
                  <a:gd name="connsiteX0" fmla="*/ 338101 w 338101"/>
                  <a:gd name="connsiteY0" fmla="*/ 128482 h 256964"/>
                  <a:gd name="connsiteX1" fmla="*/ 169051 w 338101"/>
                  <a:gd name="connsiteY1" fmla="*/ 256964 h 256964"/>
                  <a:gd name="connsiteX2" fmla="*/ 0 w 338101"/>
                  <a:gd name="connsiteY2" fmla="*/ 128482 h 256964"/>
                  <a:gd name="connsiteX3" fmla="*/ 169051 w 338101"/>
                  <a:gd name="connsiteY3" fmla="*/ 0 h 256964"/>
                  <a:gd name="connsiteX4" fmla="*/ 338101 w 338101"/>
                  <a:gd name="connsiteY4" fmla="*/ 128482 h 25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101" h="256964">
                    <a:moveTo>
                      <a:pt x="338101" y="128482"/>
                    </a:moveTo>
                    <a:cubicBezTo>
                      <a:pt x="338101" y="199441"/>
                      <a:pt x="262414" y="256964"/>
                      <a:pt x="169051" y="256964"/>
                    </a:cubicBezTo>
                    <a:cubicBezTo>
                      <a:pt x="75687" y="256964"/>
                      <a:pt x="0" y="199441"/>
                      <a:pt x="0" y="128482"/>
                    </a:cubicBezTo>
                    <a:cubicBezTo>
                      <a:pt x="0" y="57523"/>
                      <a:pt x="75687" y="0"/>
                      <a:pt x="169051" y="0"/>
                    </a:cubicBezTo>
                    <a:cubicBezTo>
                      <a:pt x="262414" y="0"/>
                      <a:pt x="338101" y="57523"/>
                      <a:pt x="338101" y="128482"/>
                    </a:cubicBezTo>
                    <a:close/>
                  </a:path>
                </a:pathLst>
              </a:custGeom>
              <a:solidFill>
                <a:srgbClr val="FFAB91"/>
              </a:solidFill>
              <a:ln w="25350" cap="flat">
                <a:solidFill>
                  <a:srgbClr val="D84315"/>
                </a:solidFill>
                <a:prstDash val="solid"/>
                <a:miter/>
              </a:ln>
            </p:spPr>
            <p:txBody>
              <a:bodyPr rtlCol="0" anchor="ctr"/>
              <a:lstStyle/>
              <a:p>
                <a:endParaRPr lang="en-IN"/>
              </a:p>
            </p:txBody>
          </p:sp>
          <p:sp>
            <p:nvSpPr>
              <p:cNvPr id="155" name="TextBox 154">
                <a:extLst>
                  <a:ext uri="{FF2B5EF4-FFF2-40B4-BE49-F238E27FC236}">
                    <a16:creationId xmlns:a16="http://schemas.microsoft.com/office/drawing/2014/main" id="{563F65C5-4B6E-B2B5-FD5C-D9323B6884F0}"/>
                  </a:ext>
                </a:extLst>
              </p:cNvPr>
              <p:cNvSpPr txBox="1"/>
              <p:nvPr/>
            </p:nvSpPr>
            <p:spPr>
              <a:xfrm>
                <a:off x="10817399" y="3816680"/>
                <a:ext cx="368571" cy="228152"/>
              </a:xfrm>
              <a:prstGeom prst="rect">
                <a:avLst/>
              </a:prstGeom>
              <a:noFill/>
            </p:spPr>
            <p:txBody>
              <a:bodyPr wrap="none" rtlCol="0">
                <a:spAutoFit/>
              </a:bodyPr>
              <a:lstStyle/>
              <a:p>
                <a:pPr algn="l"/>
                <a:r>
                  <a:rPr lang="en-IN" sz="1200" spc="0" baseline="0">
                    <a:ln/>
                    <a:solidFill>
                      <a:srgbClr val="000000"/>
                    </a:solidFill>
                    <a:latin typeface="Segoe UI Emoji"/>
                    <a:ea typeface="Segoe UI Emoji"/>
                    <a:sym typeface="Segoe UI Emoji"/>
                    <a:rtl val="0"/>
                  </a:rPr>
                  <a:t>📱</a:t>
                </a:r>
              </a:p>
            </p:txBody>
          </p:sp>
        </p:grpSp>
        <p:grpSp>
          <p:nvGrpSpPr>
            <p:cNvPr id="156" name="Graphic 3">
              <a:extLst>
                <a:ext uri="{FF2B5EF4-FFF2-40B4-BE49-F238E27FC236}">
                  <a16:creationId xmlns:a16="http://schemas.microsoft.com/office/drawing/2014/main" id="{CC8ECBBD-2B0F-085E-2BB5-1624887C7021}"/>
                </a:ext>
              </a:extLst>
            </p:cNvPr>
            <p:cNvGrpSpPr/>
            <p:nvPr/>
          </p:nvGrpSpPr>
          <p:grpSpPr>
            <a:xfrm>
              <a:off x="6944472" y="2958308"/>
              <a:ext cx="4057213" cy="1349061"/>
              <a:chOff x="6944472" y="2958308"/>
              <a:chExt cx="4057213" cy="1349061"/>
            </a:xfrm>
            <a:solidFill>
              <a:srgbClr val="FF5722"/>
            </a:solidFill>
          </p:grpSpPr>
          <p:sp>
            <p:nvSpPr>
              <p:cNvPr id="157" name="Freeform: Shape 156">
                <a:extLst>
                  <a:ext uri="{FF2B5EF4-FFF2-40B4-BE49-F238E27FC236}">
                    <a16:creationId xmlns:a16="http://schemas.microsoft.com/office/drawing/2014/main" id="{18F6B873-347A-6F97-7C4F-731870BF6F11}"/>
                  </a:ext>
                </a:extLst>
              </p:cNvPr>
              <p:cNvSpPr/>
              <p:nvPr/>
            </p:nvSpPr>
            <p:spPr>
              <a:xfrm>
                <a:off x="7367098" y="2958308"/>
                <a:ext cx="1690505" cy="578169"/>
              </a:xfrm>
              <a:custGeom>
                <a:avLst/>
                <a:gdLst>
                  <a:gd name="connsiteX0" fmla="*/ 1690506 w 1690505"/>
                  <a:gd name="connsiteY0" fmla="*/ 0 h 578169"/>
                  <a:gd name="connsiteX1" fmla="*/ 0 w 1690505"/>
                  <a:gd name="connsiteY1" fmla="*/ 578169 h 578169"/>
                </a:gdLst>
                <a:ahLst/>
                <a:cxnLst>
                  <a:cxn ang="0">
                    <a:pos x="connsiteX0" y="connsiteY0"/>
                  </a:cxn>
                  <a:cxn ang="0">
                    <a:pos x="connsiteX1" y="connsiteY1"/>
                  </a:cxn>
                </a:cxnLst>
                <a:rect l="l" t="t" r="r" b="b"/>
                <a:pathLst>
                  <a:path w="1690505" h="578169">
                    <a:moveTo>
                      <a:pt x="1690506" y="0"/>
                    </a:moveTo>
                    <a:lnTo>
                      <a:pt x="0" y="578169"/>
                    </a:lnTo>
                  </a:path>
                </a:pathLst>
              </a:custGeom>
              <a:ln w="25350" cap="flat">
                <a:solidFill>
                  <a:srgbClr val="FF5722">
                    <a:alpha val="80000"/>
                  </a:srgbClr>
                </a:solid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BBA741D9-4258-6395-403D-81012600A359}"/>
                  </a:ext>
                </a:extLst>
              </p:cNvPr>
              <p:cNvSpPr/>
              <p:nvPr/>
            </p:nvSpPr>
            <p:spPr>
              <a:xfrm>
                <a:off x="7958775" y="2958308"/>
                <a:ext cx="1098828" cy="1092097"/>
              </a:xfrm>
              <a:custGeom>
                <a:avLst/>
                <a:gdLst>
                  <a:gd name="connsiteX0" fmla="*/ 1098829 w 1098828"/>
                  <a:gd name="connsiteY0" fmla="*/ 0 h 1092097"/>
                  <a:gd name="connsiteX1" fmla="*/ 0 w 1098828"/>
                  <a:gd name="connsiteY1" fmla="*/ 1092098 h 1092097"/>
                </a:gdLst>
                <a:ahLst/>
                <a:cxnLst>
                  <a:cxn ang="0">
                    <a:pos x="connsiteX0" y="connsiteY0"/>
                  </a:cxn>
                  <a:cxn ang="0">
                    <a:pos x="connsiteX1" y="connsiteY1"/>
                  </a:cxn>
                </a:cxnLst>
                <a:rect l="l" t="t" r="r" b="b"/>
                <a:pathLst>
                  <a:path w="1098828" h="1092097">
                    <a:moveTo>
                      <a:pt x="1098829" y="0"/>
                    </a:moveTo>
                    <a:lnTo>
                      <a:pt x="0" y="1092098"/>
                    </a:lnTo>
                  </a:path>
                </a:pathLst>
              </a:custGeom>
              <a:ln w="25350" cap="flat">
                <a:solidFill>
                  <a:srgbClr val="FF5722">
                    <a:alpha val="80000"/>
                  </a:srgbClr>
                </a:solid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2F170118-E1A8-2404-3534-93670FEBD27D}"/>
                  </a:ext>
                </a:extLst>
              </p:cNvPr>
              <p:cNvSpPr/>
              <p:nvPr/>
            </p:nvSpPr>
            <p:spPr>
              <a:xfrm>
                <a:off x="9057604" y="2958308"/>
                <a:ext cx="1098828" cy="706651"/>
              </a:xfrm>
              <a:custGeom>
                <a:avLst/>
                <a:gdLst>
                  <a:gd name="connsiteX0" fmla="*/ 0 w 1098828"/>
                  <a:gd name="connsiteY0" fmla="*/ 0 h 706651"/>
                  <a:gd name="connsiteX1" fmla="*/ 1098829 w 1098828"/>
                  <a:gd name="connsiteY1" fmla="*/ 706652 h 706651"/>
                </a:gdLst>
                <a:ahLst/>
                <a:cxnLst>
                  <a:cxn ang="0">
                    <a:pos x="connsiteX0" y="connsiteY0"/>
                  </a:cxn>
                  <a:cxn ang="0">
                    <a:pos x="connsiteX1" y="connsiteY1"/>
                  </a:cxn>
                </a:cxnLst>
                <a:rect l="l" t="t" r="r" b="b"/>
                <a:pathLst>
                  <a:path w="1098828" h="706651">
                    <a:moveTo>
                      <a:pt x="0" y="0"/>
                    </a:moveTo>
                    <a:lnTo>
                      <a:pt x="1098829" y="706652"/>
                    </a:lnTo>
                  </a:path>
                </a:pathLst>
              </a:custGeom>
              <a:ln w="25350" cap="flat">
                <a:solidFill>
                  <a:srgbClr val="FF5722">
                    <a:alpha val="80000"/>
                  </a:srgbClr>
                </a:solid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413C9A72-C57A-A50A-6715-89A24C443587}"/>
                  </a:ext>
                </a:extLst>
              </p:cNvPr>
              <p:cNvSpPr/>
              <p:nvPr/>
            </p:nvSpPr>
            <p:spPr>
              <a:xfrm>
                <a:off x="9057604" y="2958308"/>
                <a:ext cx="1436929" cy="1220579"/>
              </a:xfrm>
              <a:custGeom>
                <a:avLst/>
                <a:gdLst>
                  <a:gd name="connsiteX0" fmla="*/ 0 w 1436929"/>
                  <a:gd name="connsiteY0" fmla="*/ 0 h 1220579"/>
                  <a:gd name="connsiteX1" fmla="*/ 1436930 w 1436929"/>
                  <a:gd name="connsiteY1" fmla="*/ 1220580 h 1220579"/>
                </a:gdLst>
                <a:ahLst/>
                <a:cxnLst>
                  <a:cxn ang="0">
                    <a:pos x="connsiteX0" y="connsiteY0"/>
                  </a:cxn>
                  <a:cxn ang="0">
                    <a:pos x="connsiteX1" y="connsiteY1"/>
                  </a:cxn>
                </a:cxnLst>
                <a:rect l="l" t="t" r="r" b="b"/>
                <a:pathLst>
                  <a:path w="1436929" h="1220579">
                    <a:moveTo>
                      <a:pt x="0" y="0"/>
                    </a:moveTo>
                    <a:lnTo>
                      <a:pt x="1436930" y="1220580"/>
                    </a:lnTo>
                  </a:path>
                </a:pathLst>
              </a:custGeom>
              <a:ln w="25350" cap="flat">
                <a:solidFill>
                  <a:srgbClr val="FF5722">
                    <a:alpha val="80000"/>
                  </a:srgbClr>
                </a:solid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3A9A64C3-0D43-54C5-3BE3-F44553CAD2D4}"/>
                  </a:ext>
                </a:extLst>
              </p:cNvPr>
              <p:cNvSpPr/>
              <p:nvPr/>
            </p:nvSpPr>
            <p:spPr>
              <a:xfrm>
                <a:off x="6944472" y="2958308"/>
                <a:ext cx="2113131" cy="1349061"/>
              </a:xfrm>
              <a:custGeom>
                <a:avLst/>
                <a:gdLst>
                  <a:gd name="connsiteX0" fmla="*/ 2113132 w 2113131"/>
                  <a:gd name="connsiteY0" fmla="*/ 0 h 1349061"/>
                  <a:gd name="connsiteX1" fmla="*/ 0 w 2113131"/>
                  <a:gd name="connsiteY1" fmla="*/ 1349062 h 1349061"/>
                </a:gdLst>
                <a:ahLst/>
                <a:cxnLst>
                  <a:cxn ang="0">
                    <a:pos x="connsiteX0" y="connsiteY0"/>
                  </a:cxn>
                  <a:cxn ang="0">
                    <a:pos x="connsiteX1" y="connsiteY1"/>
                  </a:cxn>
                </a:cxnLst>
                <a:rect l="l" t="t" r="r" b="b"/>
                <a:pathLst>
                  <a:path w="2113131" h="1349061">
                    <a:moveTo>
                      <a:pt x="2113132" y="0"/>
                    </a:moveTo>
                    <a:lnTo>
                      <a:pt x="0" y="1349062"/>
                    </a:lnTo>
                  </a:path>
                </a:pathLst>
              </a:custGeom>
              <a:ln w="25350" cap="flat">
                <a:solidFill>
                  <a:srgbClr val="FF5722">
                    <a:alpha val="80000"/>
                  </a:srgbClr>
                </a:solid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CC1697E4-AB1A-00E4-20D6-97FC598162A6}"/>
                  </a:ext>
                </a:extLst>
              </p:cNvPr>
              <p:cNvSpPr/>
              <p:nvPr/>
            </p:nvSpPr>
            <p:spPr>
              <a:xfrm>
                <a:off x="9057604" y="2958308"/>
                <a:ext cx="1944081" cy="963615"/>
              </a:xfrm>
              <a:custGeom>
                <a:avLst/>
                <a:gdLst>
                  <a:gd name="connsiteX0" fmla="*/ 0 w 1944081"/>
                  <a:gd name="connsiteY0" fmla="*/ 0 h 963615"/>
                  <a:gd name="connsiteX1" fmla="*/ 1944081 w 1944081"/>
                  <a:gd name="connsiteY1" fmla="*/ 963616 h 963615"/>
                </a:gdLst>
                <a:ahLst/>
                <a:cxnLst>
                  <a:cxn ang="0">
                    <a:pos x="connsiteX0" y="connsiteY0"/>
                  </a:cxn>
                  <a:cxn ang="0">
                    <a:pos x="connsiteX1" y="connsiteY1"/>
                  </a:cxn>
                </a:cxnLst>
                <a:rect l="l" t="t" r="r" b="b"/>
                <a:pathLst>
                  <a:path w="1944081" h="963615">
                    <a:moveTo>
                      <a:pt x="0" y="0"/>
                    </a:moveTo>
                    <a:lnTo>
                      <a:pt x="1944081" y="963616"/>
                    </a:lnTo>
                  </a:path>
                </a:pathLst>
              </a:custGeom>
              <a:ln w="25350" cap="flat">
                <a:solidFill>
                  <a:srgbClr val="FF5722">
                    <a:alpha val="80000"/>
                  </a:srgbClr>
                </a:solid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5ACA5476-33F4-7E6A-544B-A341C4DE05BC}"/>
                  </a:ext>
                </a:extLst>
              </p:cNvPr>
              <p:cNvSpPr/>
              <p:nvPr/>
            </p:nvSpPr>
            <p:spPr>
              <a:xfrm>
                <a:off x="8178541" y="3221696"/>
                <a:ext cx="67620" cy="51392"/>
              </a:xfrm>
              <a:custGeom>
                <a:avLst/>
                <a:gdLst>
                  <a:gd name="connsiteX0" fmla="*/ 67620 w 67620"/>
                  <a:gd name="connsiteY0" fmla="*/ 25696 h 51392"/>
                  <a:gd name="connsiteX1" fmla="*/ 33810 w 67620"/>
                  <a:gd name="connsiteY1" fmla="*/ 51393 h 51392"/>
                  <a:gd name="connsiteX2" fmla="*/ 0 w 67620"/>
                  <a:gd name="connsiteY2" fmla="*/ 25696 h 51392"/>
                  <a:gd name="connsiteX3" fmla="*/ 33810 w 67620"/>
                  <a:gd name="connsiteY3" fmla="*/ 0 h 51392"/>
                  <a:gd name="connsiteX4" fmla="*/ 67620 w 67620"/>
                  <a:gd name="connsiteY4" fmla="*/ 25696 h 51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0" h="51392">
                    <a:moveTo>
                      <a:pt x="67620" y="25696"/>
                    </a:moveTo>
                    <a:cubicBezTo>
                      <a:pt x="67620" y="39888"/>
                      <a:pt x="52483" y="51393"/>
                      <a:pt x="33810" y="51393"/>
                    </a:cubicBezTo>
                    <a:cubicBezTo>
                      <a:pt x="15137" y="51393"/>
                      <a:pt x="0" y="39888"/>
                      <a:pt x="0" y="25696"/>
                    </a:cubicBezTo>
                    <a:cubicBezTo>
                      <a:pt x="0" y="11505"/>
                      <a:pt x="15137" y="0"/>
                      <a:pt x="33810" y="0"/>
                    </a:cubicBezTo>
                    <a:cubicBezTo>
                      <a:pt x="52483" y="0"/>
                      <a:pt x="67620" y="11505"/>
                      <a:pt x="67620" y="25696"/>
                    </a:cubicBezTo>
                    <a:close/>
                  </a:path>
                </a:pathLst>
              </a:custGeom>
              <a:solidFill>
                <a:srgbClr val="FF5722"/>
              </a:solidFill>
              <a:ln w="8450"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B06FA779-62E4-F4B7-4CF5-D966DEB0EB5D}"/>
                  </a:ext>
                </a:extLst>
              </p:cNvPr>
              <p:cNvSpPr/>
              <p:nvPr/>
            </p:nvSpPr>
            <p:spPr>
              <a:xfrm>
                <a:off x="8474379" y="3478660"/>
                <a:ext cx="67620" cy="51392"/>
              </a:xfrm>
              <a:custGeom>
                <a:avLst/>
                <a:gdLst>
                  <a:gd name="connsiteX0" fmla="*/ 67620 w 67620"/>
                  <a:gd name="connsiteY0" fmla="*/ 25696 h 51392"/>
                  <a:gd name="connsiteX1" fmla="*/ 33810 w 67620"/>
                  <a:gd name="connsiteY1" fmla="*/ 51393 h 51392"/>
                  <a:gd name="connsiteX2" fmla="*/ 0 w 67620"/>
                  <a:gd name="connsiteY2" fmla="*/ 25696 h 51392"/>
                  <a:gd name="connsiteX3" fmla="*/ 33810 w 67620"/>
                  <a:gd name="connsiteY3" fmla="*/ 0 h 51392"/>
                  <a:gd name="connsiteX4" fmla="*/ 67620 w 67620"/>
                  <a:gd name="connsiteY4" fmla="*/ 25696 h 51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0" h="51392">
                    <a:moveTo>
                      <a:pt x="67620" y="25696"/>
                    </a:moveTo>
                    <a:cubicBezTo>
                      <a:pt x="67620" y="39888"/>
                      <a:pt x="52483" y="51393"/>
                      <a:pt x="33810" y="51393"/>
                    </a:cubicBezTo>
                    <a:cubicBezTo>
                      <a:pt x="15137" y="51393"/>
                      <a:pt x="0" y="39888"/>
                      <a:pt x="0" y="25696"/>
                    </a:cubicBezTo>
                    <a:cubicBezTo>
                      <a:pt x="0" y="11505"/>
                      <a:pt x="15137" y="0"/>
                      <a:pt x="33810" y="0"/>
                    </a:cubicBezTo>
                    <a:cubicBezTo>
                      <a:pt x="52483" y="0"/>
                      <a:pt x="67620" y="11505"/>
                      <a:pt x="67620" y="25696"/>
                    </a:cubicBezTo>
                    <a:close/>
                  </a:path>
                </a:pathLst>
              </a:custGeom>
              <a:solidFill>
                <a:srgbClr val="FF5722"/>
              </a:solidFill>
              <a:ln w="8450"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D760C316-760E-428B-E7DE-D20E94634EAE}"/>
                  </a:ext>
                </a:extLst>
              </p:cNvPr>
              <p:cNvSpPr/>
              <p:nvPr/>
            </p:nvSpPr>
            <p:spPr>
              <a:xfrm>
                <a:off x="9573208" y="3285937"/>
                <a:ext cx="67620" cy="51392"/>
              </a:xfrm>
              <a:custGeom>
                <a:avLst/>
                <a:gdLst>
                  <a:gd name="connsiteX0" fmla="*/ 67620 w 67620"/>
                  <a:gd name="connsiteY0" fmla="*/ 25696 h 51392"/>
                  <a:gd name="connsiteX1" fmla="*/ 33810 w 67620"/>
                  <a:gd name="connsiteY1" fmla="*/ 51393 h 51392"/>
                  <a:gd name="connsiteX2" fmla="*/ 0 w 67620"/>
                  <a:gd name="connsiteY2" fmla="*/ 25696 h 51392"/>
                  <a:gd name="connsiteX3" fmla="*/ 33810 w 67620"/>
                  <a:gd name="connsiteY3" fmla="*/ 0 h 51392"/>
                  <a:gd name="connsiteX4" fmla="*/ 67620 w 67620"/>
                  <a:gd name="connsiteY4" fmla="*/ 25696 h 51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0" h="51392">
                    <a:moveTo>
                      <a:pt x="67620" y="25696"/>
                    </a:moveTo>
                    <a:cubicBezTo>
                      <a:pt x="67620" y="39888"/>
                      <a:pt x="52483" y="51393"/>
                      <a:pt x="33810" y="51393"/>
                    </a:cubicBezTo>
                    <a:cubicBezTo>
                      <a:pt x="15138" y="51393"/>
                      <a:pt x="0" y="39888"/>
                      <a:pt x="0" y="25696"/>
                    </a:cubicBezTo>
                    <a:cubicBezTo>
                      <a:pt x="0" y="11505"/>
                      <a:pt x="15138" y="0"/>
                      <a:pt x="33810" y="0"/>
                    </a:cubicBezTo>
                    <a:cubicBezTo>
                      <a:pt x="52483" y="0"/>
                      <a:pt x="67620" y="11505"/>
                      <a:pt x="67620" y="25696"/>
                    </a:cubicBezTo>
                    <a:close/>
                  </a:path>
                </a:pathLst>
              </a:custGeom>
              <a:solidFill>
                <a:srgbClr val="FF5722"/>
              </a:solidFill>
              <a:ln w="8450"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59DCD780-D823-491E-C26E-AB9A4DAA4C6D}"/>
                  </a:ext>
                </a:extLst>
              </p:cNvPr>
              <p:cNvSpPr/>
              <p:nvPr/>
            </p:nvSpPr>
            <p:spPr>
              <a:xfrm>
                <a:off x="9742259" y="3542901"/>
                <a:ext cx="67620" cy="51392"/>
              </a:xfrm>
              <a:custGeom>
                <a:avLst/>
                <a:gdLst>
                  <a:gd name="connsiteX0" fmla="*/ 67620 w 67620"/>
                  <a:gd name="connsiteY0" fmla="*/ 25696 h 51392"/>
                  <a:gd name="connsiteX1" fmla="*/ 33810 w 67620"/>
                  <a:gd name="connsiteY1" fmla="*/ 51393 h 51392"/>
                  <a:gd name="connsiteX2" fmla="*/ 0 w 67620"/>
                  <a:gd name="connsiteY2" fmla="*/ 25696 h 51392"/>
                  <a:gd name="connsiteX3" fmla="*/ 33810 w 67620"/>
                  <a:gd name="connsiteY3" fmla="*/ 0 h 51392"/>
                  <a:gd name="connsiteX4" fmla="*/ 67620 w 67620"/>
                  <a:gd name="connsiteY4" fmla="*/ 25696 h 51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0" h="51392">
                    <a:moveTo>
                      <a:pt x="67620" y="25696"/>
                    </a:moveTo>
                    <a:cubicBezTo>
                      <a:pt x="67620" y="39888"/>
                      <a:pt x="52483" y="51393"/>
                      <a:pt x="33810" y="51393"/>
                    </a:cubicBezTo>
                    <a:cubicBezTo>
                      <a:pt x="15138" y="51393"/>
                      <a:pt x="0" y="39888"/>
                      <a:pt x="0" y="25696"/>
                    </a:cubicBezTo>
                    <a:cubicBezTo>
                      <a:pt x="0" y="11505"/>
                      <a:pt x="15138" y="0"/>
                      <a:pt x="33810" y="0"/>
                    </a:cubicBezTo>
                    <a:cubicBezTo>
                      <a:pt x="52483" y="0"/>
                      <a:pt x="67620" y="11505"/>
                      <a:pt x="67620" y="25696"/>
                    </a:cubicBezTo>
                    <a:close/>
                  </a:path>
                </a:pathLst>
              </a:custGeom>
              <a:solidFill>
                <a:srgbClr val="FF5722"/>
              </a:solidFill>
              <a:ln w="8450"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7257C99B-99BD-3246-BCCB-373C6D36E9FF}"/>
                  </a:ext>
                </a:extLst>
              </p:cNvPr>
              <p:cNvSpPr/>
              <p:nvPr/>
            </p:nvSpPr>
            <p:spPr>
              <a:xfrm>
                <a:off x="7967228" y="3607142"/>
                <a:ext cx="67620" cy="51392"/>
              </a:xfrm>
              <a:custGeom>
                <a:avLst/>
                <a:gdLst>
                  <a:gd name="connsiteX0" fmla="*/ 67620 w 67620"/>
                  <a:gd name="connsiteY0" fmla="*/ 25696 h 51392"/>
                  <a:gd name="connsiteX1" fmla="*/ 33810 w 67620"/>
                  <a:gd name="connsiteY1" fmla="*/ 51393 h 51392"/>
                  <a:gd name="connsiteX2" fmla="*/ 0 w 67620"/>
                  <a:gd name="connsiteY2" fmla="*/ 25696 h 51392"/>
                  <a:gd name="connsiteX3" fmla="*/ 33810 w 67620"/>
                  <a:gd name="connsiteY3" fmla="*/ 0 h 51392"/>
                  <a:gd name="connsiteX4" fmla="*/ 67620 w 67620"/>
                  <a:gd name="connsiteY4" fmla="*/ 25696 h 51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0" h="51392">
                    <a:moveTo>
                      <a:pt x="67620" y="25696"/>
                    </a:moveTo>
                    <a:cubicBezTo>
                      <a:pt x="67620" y="39888"/>
                      <a:pt x="52483" y="51393"/>
                      <a:pt x="33810" y="51393"/>
                    </a:cubicBezTo>
                    <a:cubicBezTo>
                      <a:pt x="15137" y="51393"/>
                      <a:pt x="0" y="39888"/>
                      <a:pt x="0" y="25696"/>
                    </a:cubicBezTo>
                    <a:cubicBezTo>
                      <a:pt x="0" y="11505"/>
                      <a:pt x="15137" y="0"/>
                      <a:pt x="33810" y="0"/>
                    </a:cubicBezTo>
                    <a:cubicBezTo>
                      <a:pt x="52483" y="0"/>
                      <a:pt x="67620" y="11505"/>
                      <a:pt x="67620" y="25696"/>
                    </a:cubicBezTo>
                    <a:close/>
                  </a:path>
                </a:pathLst>
              </a:custGeom>
              <a:solidFill>
                <a:srgbClr val="FF5722"/>
              </a:solidFill>
              <a:ln w="8450"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8D3AF5CD-1146-A89C-692F-24940935B8E6}"/>
                  </a:ext>
                </a:extLst>
              </p:cNvPr>
              <p:cNvSpPr/>
              <p:nvPr/>
            </p:nvSpPr>
            <p:spPr>
              <a:xfrm>
                <a:off x="9995834" y="3414419"/>
                <a:ext cx="67620" cy="51392"/>
              </a:xfrm>
              <a:custGeom>
                <a:avLst/>
                <a:gdLst>
                  <a:gd name="connsiteX0" fmla="*/ 67620 w 67620"/>
                  <a:gd name="connsiteY0" fmla="*/ 25696 h 51392"/>
                  <a:gd name="connsiteX1" fmla="*/ 33810 w 67620"/>
                  <a:gd name="connsiteY1" fmla="*/ 51393 h 51392"/>
                  <a:gd name="connsiteX2" fmla="*/ 0 w 67620"/>
                  <a:gd name="connsiteY2" fmla="*/ 25696 h 51392"/>
                  <a:gd name="connsiteX3" fmla="*/ 33810 w 67620"/>
                  <a:gd name="connsiteY3" fmla="*/ 0 h 51392"/>
                  <a:gd name="connsiteX4" fmla="*/ 67620 w 67620"/>
                  <a:gd name="connsiteY4" fmla="*/ 25696 h 51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0" h="51392">
                    <a:moveTo>
                      <a:pt x="67620" y="25696"/>
                    </a:moveTo>
                    <a:cubicBezTo>
                      <a:pt x="67620" y="39888"/>
                      <a:pt x="52483" y="51393"/>
                      <a:pt x="33810" y="51393"/>
                    </a:cubicBezTo>
                    <a:cubicBezTo>
                      <a:pt x="15138" y="51393"/>
                      <a:pt x="0" y="39888"/>
                      <a:pt x="0" y="25696"/>
                    </a:cubicBezTo>
                    <a:cubicBezTo>
                      <a:pt x="0" y="11505"/>
                      <a:pt x="15138" y="0"/>
                      <a:pt x="33810" y="0"/>
                    </a:cubicBezTo>
                    <a:cubicBezTo>
                      <a:pt x="52483" y="0"/>
                      <a:pt x="67620" y="11505"/>
                      <a:pt x="67620" y="25696"/>
                    </a:cubicBezTo>
                    <a:close/>
                  </a:path>
                </a:pathLst>
              </a:custGeom>
              <a:solidFill>
                <a:srgbClr val="FF5722"/>
              </a:solidFill>
              <a:ln w="8450" cap="flat">
                <a:noFill/>
                <a:prstDash val="solid"/>
                <a:miter/>
              </a:ln>
            </p:spPr>
            <p:txBody>
              <a:bodyPr rtlCol="0" anchor="ctr"/>
              <a:lstStyle/>
              <a:p>
                <a:endParaRPr lang="en-IN"/>
              </a:p>
            </p:txBody>
          </p:sp>
        </p:grpSp>
        <p:sp>
          <p:nvSpPr>
            <p:cNvPr id="169" name="TextBox 168">
              <a:extLst>
                <a:ext uri="{FF2B5EF4-FFF2-40B4-BE49-F238E27FC236}">
                  <a16:creationId xmlns:a16="http://schemas.microsoft.com/office/drawing/2014/main" id="{CDD1EC8A-530D-5DE9-B2E2-B5B1ABB8B6CF}"/>
                </a:ext>
              </a:extLst>
            </p:cNvPr>
            <p:cNvSpPr txBox="1"/>
            <p:nvPr/>
          </p:nvSpPr>
          <p:spPr>
            <a:xfrm>
              <a:off x="8322888" y="3216616"/>
              <a:ext cx="1469430" cy="191917"/>
            </a:xfrm>
            <a:prstGeom prst="rect">
              <a:avLst/>
            </a:prstGeom>
            <a:noFill/>
          </p:spPr>
          <p:txBody>
            <a:bodyPr wrap="none" rtlCol="0">
              <a:spAutoFit/>
            </a:bodyPr>
            <a:lstStyle/>
            <a:p>
              <a:pPr algn="l"/>
              <a:r>
                <a:rPr lang="en-IN" sz="1050" b="1" spc="0" baseline="0">
                  <a:ln/>
                  <a:solidFill>
                    <a:srgbClr val="D84315"/>
                  </a:solidFill>
                  <a:latin typeface="Arial"/>
                  <a:cs typeface="Arial"/>
                  <a:sym typeface="Arial"/>
                  <a:rtl val="0"/>
                </a:rPr>
                <a:t>Targeted Beamforming</a:t>
              </a:r>
            </a:p>
          </p:txBody>
        </p:sp>
        <p:sp>
          <p:nvSpPr>
            <p:cNvPr id="170" name="Freeform: Shape 169">
              <a:extLst>
                <a:ext uri="{FF2B5EF4-FFF2-40B4-BE49-F238E27FC236}">
                  <a16:creationId xmlns:a16="http://schemas.microsoft.com/office/drawing/2014/main" id="{7695F818-8145-8D37-5659-AF6BE81A76D2}"/>
                </a:ext>
              </a:extLst>
            </p:cNvPr>
            <p:cNvSpPr/>
            <p:nvPr/>
          </p:nvSpPr>
          <p:spPr>
            <a:xfrm>
              <a:off x="6775421" y="4692816"/>
              <a:ext cx="4564365" cy="1541785"/>
            </a:xfrm>
            <a:custGeom>
              <a:avLst/>
              <a:gdLst>
                <a:gd name="connsiteX0" fmla="*/ 4479840 w 4564365"/>
                <a:gd name="connsiteY0" fmla="*/ 0 h 1541785"/>
                <a:gd name="connsiteX1" fmla="*/ 4564365 w 4564365"/>
                <a:gd name="connsiteY1" fmla="*/ 0 h 1541785"/>
                <a:gd name="connsiteX2" fmla="*/ 4564365 w 4564365"/>
                <a:gd name="connsiteY2" fmla="*/ 1541785 h 1541785"/>
                <a:gd name="connsiteX3" fmla="*/ 4479840 w 4564365"/>
                <a:gd name="connsiteY3" fmla="*/ 1541785 h 1541785"/>
                <a:gd name="connsiteX4" fmla="*/ 84525 w 4564365"/>
                <a:gd name="connsiteY4" fmla="*/ 1541785 h 1541785"/>
                <a:gd name="connsiteX5" fmla="*/ 0 w 4564365"/>
                <a:gd name="connsiteY5" fmla="*/ 1541785 h 1541785"/>
                <a:gd name="connsiteX6" fmla="*/ 0 w 4564365"/>
                <a:gd name="connsiteY6" fmla="*/ 0 h 1541785"/>
                <a:gd name="connsiteX7" fmla="*/ 84525 w 4564365"/>
                <a:gd name="connsiteY7" fmla="*/ 0 h 154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365" h="1541785">
                  <a:moveTo>
                    <a:pt x="4479840" y="0"/>
                  </a:moveTo>
                  <a:cubicBezTo>
                    <a:pt x="4526522" y="0"/>
                    <a:pt x="4564365" y="0"/>
                    <a:pt x="4564365" y="0"/>
                  </a:cubicBezTo>
                  <a:lnTo>
                    <a:pt x="4564365" y="1541785"/>
                  </a:lnTo>
                  <a:cubicBezTo>
                    <a:pt x="4564365" y="1541785"/>
                    <a:pt x="4526522" y="1541785"/>
                    <a:pt x="4479840" y="1541785"/>
                  </a:cubicBezTo>
                  <a:lnTo>
                    <a:pt x="84525" y="1541785"/>
                  </a:lnTo>
                  <a:cubicBezTo>
                    <a:pt x="37843" y="1541785"/>
                    <a:pt x="0" y="1541785"/>
                    <a:pt x="0" y="1541785"/>
                  </a:cubicBezTo>
                  <a:lnTo>
                    <a:pt x="0" y="0"/>
                  </a:lnTo>
                  <a:cubicBezTo>
                    <a:pt x="0" y="0"/>
                    <a:pt x="37843" y="0"/>
                    <a:pt x="84525" y="0"/>
                  </a:cubicBezTo>
                  <a:close/>
                </a:path>
              </a:pathLst>
            </a:custGeom>
            <a:solidFill>
              <a:srgbClr val="F8F9FA"/>
            </a:solidFill>
            <a:ln w="16900" cap="flat">
              <a:solidFill>
                <a:srgbClr val="FF5722"/>
              </a:solid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A0A0A64A-1FE7-B701-8138-55DDEF898159}"/>
                </a:ext>
              </a:extLst>
            </p:cNvPr>
            <p:cNvSpPr/>
            <p:nvPr/>
          </p:nvSpPr>
          <p:spPr>
            <a:xfrm>
              <a:off x="6859947" y="4757057"/>
              <a:ext cx="4395314" cy="192723"/>
            </a:xfrm>
            <a:custGeom>
              <a:avLst/>
              <a:gdLst>
                <a:gd name="connsiteX0" fmla="*/ 4353052 w 4395314"/>
                <a:gd name="connsiteY0" fmla="*/ 0 h 192723"/>
                <a:gd name="connsiteX1" fmla="*/ 4395315 w 4395314"/>
                <a:gd name="connsiteY1" fmla="*/ 0 h 192723"/>
                <a:gd name="connsiteX2" fmla="*/ 4395315 w 4395314"/>
                <a:gd name="connsiteY2" fmla="*/ 192723 h 192723"/>
                <a:gd name="connsiteX3" fmla="*/ 4353052 w 4395314"/>
                <a:gd name="connsiteY3" fmla="*/ 192723 h 192723"/>
                <a:gd name="connsiteX4" fmla="*/ 42263 w 4395314"/>
                <a:gd name="connsiteY4" fmla="*/ 192723 h 192723"/>
                <a:gd name="connsiteX5" fmla="*/ 0 w 4395314"/>
                <a:gd name="connsiteY5" fmla="*/ 192723 h 192723"/>
                <a:gd name="connsiteX6" fmla="*/ 0 w 4395314"/>
                <a:gd name="connsiteY6" fmla="*/ 0 h 192723"/>
                <a:gd name="connsiteX7" fmla="*/ 42263 w 4395314"/>
                <a:gd name="connsiteY7" fmla="*/ 0 h 19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5314" h="192723">
                  <a:moveTo>
                    <a:pt x="4353052" y="0"/>
                  </a:moveTo>
                  <a:cubicBezTo>
                    <a:pt x="4376394" y="0"/>
                    <a:pt x="4395315" y="0"/>
                    <a:pt x="4395315" y="0"/>
                  </a:cubicBezTo>
                  <a:lnTo>
                    <a:pt x="4395315" y="192723"/>
                  </a:lnTo>
                  <a:cubicBezTo>
                    <a:pt x="4395315" y="192723"/>
                    <a:pt x="4376394" y="192723"/>
                    <a:pt x="4353052" y="192723"/>
                  </a:cubicBezTo>
                  <a:lnTo>
                    <a:pt x="42263" y="192723"/>
                  </a:lnTo>
                  <a:cubicBezTo>
                    <a:pt x="18922" y="192723"/>
                    <a:pt x="0" y="192723"/>
                    <a:pt x="0" y="192723"/>
                  </a:cubicBezTo>
                  <a:lnTo>
                    <a:pt x="0" y="0"/>
                  </a:lnTo>
                  <a:cubicBezTo>
                    <a:pt x="0" y="0"/>
                    <a:pt x="18922" y="0"/>
                    <a:pt x="42263" y="0"/>
                  </a:cubicBezTo>
                  <a:close/>
                </a:path>
              </a:pathLst>
            </a:custGeom>
            <a:solidFill>
              <a:srgbClr val="FF5722"/>
            </a:solidFill>
            <a:ln w="8450" cap="flat">
              <a:noFill/>
              <a:prstDash val="solid"/>
              <a:miter/>
            </a:ln>
          </p:spPr>
          <p:txBody>
            <a:bodyPr rtlCol="0" anchor="ctr"/>
            <a:lstStyle/>
            <a:p>
              <a:endParaRPr lang="en-IN"/>
            </a:p>
          </p:txBody>
        </p:sp>
        <p:sp>
          <p:nvSpPr>
            <p:cNvPr id="172" name="TextBox 171">
              <a:extLst>
                <a:ext uri="{FF2B5EF4-FFF2-40B4-BE49-F238E27FC236}">
                  <a16:creationId xmlns:a16="http://schemas.microsoft.com/office/drawing/2014/main" id="{959A95F4-CA19-9067-4AAC-B73F5EB2B94E}"/>
                </a:ext>
              </a:extLst>
            </p:cNvPr>
            <p:cNvSpPr txBox="1"/>
            <p:nvPr/>
          </p:nvSpPr>
          <p:spPr>
            <a:xfrm>
              <a:off x="7791064" y="4727452"/>
              <a:ext cx="2520202" cy="206270"/>
            </a:xfrm>
            <a:prstGeom prst="rect">
              <a:avLst/>
            </a:prstGeom>
            <a:noFill/>
          </p:spPr>
          <p:txBody>
            <a:bodyPr wrap="none" rtlCol="0">
              <a:spAutoFit/>
            </a:bodyPr>
            <a:lstStyle/>
            <a:p>
              <a:pPr algn="l"/>
              <a:r>
                <a:rPr lang="en-IN" sz="1200" b="1" spc="0" baseline="0" dirty="0">
                  <a:ln/>
                  <a:solidFill>
                    <a:srgbClr val="FFFFFF"/>
                  </a:solidFill>
                  <a:latin typeface="Arial"/>
                  <a:cs typeface="Arial"/>
                  <a:sym typeface="Arial"/>
                  <a:rtl val="0"/>
                </a:rPr>
                <a:t>5G NR Massive MIMO Specifications</a:t>
              </a:r>
            </a:p>
          </p:txBody>
        </p:sp>
        <p:grpSp>
          <p:nvGrpSpPr>
            <p:cNvPr id="173" name="Graphic 3">
              <a:extLst>
                <a:ext uri="{FF2B5EF4-FFF2-40B4-BE49-F238E27FC236}">
                  <a16:creationId xmlns:a16="http://schemas.microsoft.com/office/drawing/2014/main" id="{0018E8D6-36FC-FA41-A79A-BCEDFC0851E9}"/>
                </a:ext>
              </a:extLst>
            </p:cNvPr>
            <p:cNvGrpSpPr/>
            <p:nvPr/>
          </p:nvGrpSpPr>
          <p:grpSpPr>
            <a:xfrm>
              <a:off x="7028997" y="5045452"/>
              <a:ext cx="3496944" cy="1083239"/>
              <a:chOff x="7028997" y="5045452"/>
              <a:chExt cx="3496944" cy="1083239"/>
            </a:xfrm>
            <a:solidFill>
              <a:srgbClr val="333333"/>
            </a:solidFill>
          </p:grpSpPr>
          <p:sp>
            <p:nvSpPr>
              <p:cNvPr id="174" name="TextBox 173">
                <a:extLst>
                  <a:ext uri="{FF2B5EF4-FFF2-40B4-BE49-F238E27FC236}">
                    <a16:creationId xmlns:a16="http://schemas.microsoft.com/office/drawing/2014/main" id="{90F71D31-F10E-2F75-7220-4C7FFDA1980B}"/>
                  </a:ext>
                </a:extLst>
              </p:cNvPr>
              <p:cNvSpPr txBox="1"/>
              <p:nvPr/>
            </p:nvSpPr>
            <p:spPr>
              <a:xfrm>
                <a:off x="6937557" y="4999732"/>
                <a:ext cx="3620310" cy="211063"/>
              </a:xfrm>
              <a:prstGeom prst="rect">
                <a:avLst/>
              </a:prstGeom>
              <a:noFill/>
            </p:spPr>
            <p:txBody>
              <a:bodyPr wrap="none" rtlCol="0">
                <a:spAutoFit/>
              </a:bodyPr>
              <a:lstStyle/>
              <a:p>
                <a:pPr algn="l"/>
                <a:r>
                  <a:rPr lang="en-IN" sz="1050" b="1" spc="0" baseline="0">
                    <a:ln/>
                    <a:solidFill>
                      <a:srgbClr val="FF5722"/>
                    </a:solidFill>
                    <a:latin typeface="Segoe UI Emoji"/>
                    <a:ea typeface="Segoe UI Emoji"/>
                    <a:sym typeface="Segoe UI Emoji"/>
                    <a:rtl val="0"/>
                  </a:rPr>
                  <a:t>🔸</a:t>
                </a:r>
                <a:r>
                  <a:rPr lang="en-IN" sz="1050" b="1" spc="0" baseline="0">
                    <a:ln/>
                    <a:solidFill>
                      <a:srgbClr val="FF5722"/>
                    </a:solidFill>
                    <a:latin typeface="Arial"/>
                    <a:ea typeface="Segoe UI Emoji"/>
                    <a:cs typeface="Arial"/>
                    <a:sym typeface="Arial"/>
                    <a:rtl val="0"/>
                  </a:rPr>
                  <a:t> Antenna Configuration:</a:t>
                </a:r>
                <a:r>
                  <a:rPr lang="en-IN" sz="1050" b="1" spc="0" baseline="0">
                    <a:ln/>
                    <a:solidFill>
                      <a:srgbClr val="333333"/>
                    </a:solidFill>
                    <a:latin typeface="Arial"/>
                    <a:ea typeface="Segoe UI Emoji"/>
                    <a:cs typeface="Arial"/>
                    <a:sym typeface="Arial"/>
                    <a:rtl val="0"/>
                  </a:rPr>
                  <a:t> 32x32, 64x64, up to 256x256 MIMO</a:t>
                </a:r>
              </a:p>
            </p:txBody>
          </p:sp>
          <p:sp>
            <p:nvSpPr>
              <p:cNvPr id="175" name="TextBox 174">
                <a:extLst>
                  <a:ext uri="{FF2B5EF4-FFF2-40B4-BE49-F238E27FC236}">
                    <a16:creationId xmlns:a16="http://schemas.microsoft.com/office/drawing/2014/main" id="{B1602E33-2458-3DD3-5378-CF3A7B91C12D}"/>
                  </a:ext>
                </a:extLst>
              </p:cNvPr>
              <p:cNvSpPr txBox="1"/>
              <p:nvPr/>
            </p:nvSpPr>
            <p:spPr>
              <a:xfrm>
                <a:off x="6937557" y="5160334"/>
                <a:ext cx="3282002" cy="211063"/>
              </a:xfrm>
              <a:prstGeom prst="rect">
                <a:avLst/>
              </a:prstGeom>
              <a:noFill/>
            </p:spPr>
            <p:txBody>
              <a:bodyPr wrap="none" rtlCol="0">
                <a:spAutoFit/>
              </a:bodyPr>
              <a:lstStyle/>
              <a:p>
                <a:pPr algn="l"/>
                <a:r>
                  <a:rPr lang="en-IN" sz="1050" b="1" spc="0" baseline="0">
                    <a:ln/>
                    <a:solidFill>
                      <a:srgbClr val="FF5722"/>
                    </a:solidFill>
                    <a:latin typeface="Segoe UI Emoji"/>
                    <a:ea typeface="Segoe UI Emoji"/>
                    <a:sym typeface="Segoe UI Emoji"/>
                    <a:rtl val="0"/>
                  </a:rPr>
                  <a:t>🔸</a:t>
                </a:r>
                <a:r>
                  <a:rPr lang="en-IN" sz="1050" b="1" spc="0" baseline="0">
                    <a:ln/>
                    <a:solidFill>
                      <a:srgbClr val="FF5722"/>
                    </a:solidFill>
                    <a:latin typeface="Arial"/>
                    <a:ea typeface="Segoe UI Emoji"/>
                    <a:cs typeface="Arial"/>
                    <a:sym typeface="Arial"/>
                    <a:rtl val="0"/>
                  </a:rPr>
                  <a:t> Antenna Elements:</a:t>
                </a:r>
                <a:r>
                  <a:rPr lang="en-IN" sz="1050" b="1" spc="0" baseline="0">
                    <a:ln/>
                    <a:solidFill>
                      <a:srgbClr val="333333"/>
                    </a:solidFill>
                    <a:latin typeface="Arial"/>
                    <a:ea typeface="Segoe UI Emoji"/>
                    <a:cs typeface="Arial"/>
                    <a:sym typeface="Arial"/>
                    <a:rtl val="0"/>
                  </a:rPr>
                  <a:t> 32-256+ elements in dense arrays</a:t>
                </a:r>
              </a:p>
            </p:txBody>
          </p:sp>
          <p:sp>
            <p:nvSpPr>
              <p:cNvPr id="176" name="TextBox 175">
                <a:extLst>
                  <a:ext uri="{FF2B5EF4-FFF2-40B4-BE49-F238E27FC236}">
                    <a16:creationId xmlns:a16="http://schemas.microsoft.com/office/drawing/2014/main" id="{5E8258F8-D9FA-9E3B-1DFC-30BAF097FC04}"/>
                  </a:ext>
                </a:extLst>
              </p:cNvPr>
              <p:cNvSpPr txBox="1"/>
              <p:nvPr/>
            </p:nvSpPr>
            <p:spPr>
              <a:xfrm>
                <a:off x="6937557" y="5320937"/>
                <a:ext cx="3679824" cy="211063"/>
              </a:xfrm>
              <a:prstGeom prst="rect">
                <a:avLst/>
              </a:prstGeom>
              <a:noFill/>
            </p:spPr>
            <p:txBody>
              <a:bodyPr wrap="none" rtlCol="0">
                <a:spAutoFit/>
              </a:bodyPr>
              <a:lstStyle/>
              <a:p>
                <a:pPr algn="l"/>
                <a:r>
                  <a:rPr lang="en-IN" sz="1050" b="1" spc="0" baseline="0">
                    <a:ln/>
                    <a:solidFill>
                      <a:srgbClr val="FF5722"/>
                    </a:solidFill>
                    <a:latin typeface="Segoe UI Emoji"/>
                    <a:ea typeface="Segoe UI Emoji"/>
                    <a:sym typeface="Segoe UI Emoji"/>
                    <a:rtl val="0"/>
                  </a:rPr>
                  <a:t>🔸</a:t>
                </a:r>
                <a:r>
                  <a:rPr lang="en-IN" sz="1050" b="1" spc="0" baseline="0">
                    <a:ln/>
                    <a:solidFill>
                      <a:srgbClr val="FF5722"/>
                    </a:solidFill>
                    <a:latin typeface="Arial"/>
                    <a:ea typeface="Segoe UI Emoji"/>
                    <a:cs typeface="Arial"/>
                    <a:sym typeface="Arial"/>
                    <a:rtl val="0"/>
                  </a:rPr>
                  <a:t> Beamforming:</a:t>
                </a:r>
                <a:r>
                  <a:rPr lang="en-IN" sz="1050" b="1" spc="0" baseline="0">
                    <a:ln/>
                    <a:solidFill>
                      <a:srgbClr val="333333"/>
                    </a:solidFill>
                    <a:latin typeface="Arial"/>
                    <a:ea typeface="Segoe UI Emoji"/>
                    <a:cs typeface="Arial"/>
                    <a:sym typeface="Arial"/>
                    <a:rtl val="0"/>
                  </a:rPr>
                  <a:t> Advanced 3D beamforming with beam steering</a:t>
                </a:r>
              </a:p>
            </p:txBody>
          </p:sp>
          <p:sp>
            <p:nvSpPr>
              <p:cNvPr id="177" name="TextBox 176">
                <a:extLst>
                  <a:ext uri="{FF2B5EF4-FFF2-40B4-BE49-F238E27FC236}">
                    <a16:creationId xmlns:a16="http://schemas.microsoft.com/office/drawing/2014/main" id="{A12FBF25-58A8-734B-7FAA-BC417233800C}"/>
                  </a:ext>
                </a:extLst>
              </p:cNvPr>
              <p:cNvSpPr txBox="1"/>
              <p:nvPr/>
            </p:nvSpPr>
            <p:spPr>
              <a:xfrm>
                <a:off x="6937557" y="5481540"/>
                <a:ext cx="3087858" cy="211063"/>
              </a:xfrm>
              <a:prstGeom prst="rect">
                <a:avLst/>
              </a:prstGeom>
              <a:noFill/>
            </p:spPr>
            <p:txBody>
              <a:bodyPr wrap="none" rtlCol="0">
                <a:spAutoFit/>
              </a:bodyPr>
              <a:lstStyle/>
              <a:p>
                <a:pPr algn="l"/>
                <a:r>
                  <a:rPr lang="en-IN" sz="1050" b="1" spc="0" baseline="0">
                    <a:ln/>
                    <a:solidFill>
                      <a:srgbClr val="FF5722"/>
                    </a:solidFill>
                    <a:latin typeface="Segoe UI Emoji"/>
                    <a:ea typeface="Segoe UI Emoji"/>
                    <a:sym typeface="Segoe UI Emoji"/>
                    <a:rtl val="0"/>
                  </a:rPr>
                  <a:t>🔸</a:t>
                </a:r>
                <a:r>
                  <a:rPr lang="en-IN" sz="1050" b="1" spc="0" baseline="0">
                    <a:ln/>
                    <a:solidFill>
                      <a:srgbClr val="FF5722"/>
                    </a:solidFill>
                    <a:latin typeface="Arial"/>
                    <a:ea typeface="Segoe UI Emoji"/>
                    <a:cs typeface="Arial"/>
                    <a:sym typeface="Arial"/>
                    <a:rtl val="0"/>
                  </a:rPr>
                  <a:t> Coverage Strategy:</a:t>
                </a:r>
                <a:r>
                  <a:rPr lang="en-IN" sz="1050" b="1" spc="0" baseline="0">
                    <a:ln/>
                    <a:solidFill>
                      <a:srgbClr val="333333"/>
                    </a:solidFill>
                    <a:latin typeface="Arial"/>
                    <a:ea typeface="Segoe UI Emoji"/>
                    <a:cs typeface="Arial"/>
                    <a:sym typeface="Arial"/>
                    <a:rtl val="0"/>
                  </a:rPr>
                  <a:t> Precise user-specific targeting</a:t>
                </a:r>
              </a:p>
            </p:txBody>
          </p:sp>
          <p:sp>
            <p:nvSpPr>
              <p:cNvPr id="178" name="TextBox 177">
                <a:extLst>
                  <a:ext uri="{FF2B5EF4-FFF2-40B4-BE49-F238E27FC236}">
                    <a16:creationId xmlns:a16="http://schemas.microsoft.com/office/drawing/2014/main" id="{1F1FEAB9-62A8-C0DD-EB12-15D18D7BE9DF}"/>
                  </a:ext>
                </a:extLst>
              </p:cNvPr>
              <p:cNvSpPr txBox="1"/>
              <p:nvPr/>
            </p:nvSpPr>
            <p:spPr>
              <a:xfrm>
                <a:off x="6937557" y="5642142"/>
                <a:ext cx="3415187" cy="211063"/>
              </a:xfrm>
              <a:prstGeom prst="rect">
                <a:avLst/>
              </a:prstGeom>
              <a:noFill/>
            </p:spPr>
            <p:txBody>
              <a:bodyPr wrap="none" rtlCol="0">
                <a:spAutoFit/>
              </a:bodyPr>
              <a:lstStyle/>
              <a:p>
                <a:pPr algn="l"/>
                <a:r>
                  <a:rPr lang="en-IN" sz="1050" b="1" spc="0" baseline="0">
                    <a:ln/>
                    <a:solidFill>
                      <a:srgbClr val="FF5722"/>
                    </a:solidFill>
                    <a:latin typeface="Segoe UI Emoji"/>
                    <a:ea typeface="Segoe UI Emoji"/>
                    <a:sym typeface="Segoe UI Emoji"/>
                    <a:rtl val="0"/>
                  </a:rPr>
                  <a:t>🔸</a:t>
                </a:r>
                <a:r>
                  <a:rPr lang="en-IN" sz="1050" b="1" spc="0" baseline="0">
                    <a:ln/>
                    <a:solidFill>
                      <a:srgbClr val="FF5722"/>
                    </a:solidFill>
                    <a:latin typeface="Arial"/>
                    <a:ea typeface="Segoe UI Emoji"/>
                    <a:cs typeface="Arial"/>
                    <a:sym typeface="Arial"/>
                    <a:rtl val="0"/>
                  </a:rPr>
                  <a:t> Frequency Range:</a:t>
                </a:r>
                <a:r>
                  <a:rPr lang="en-IN" sz="1050" b="1" spc="0" baseline="0">
                    <a:ln/>
                    <a:solidFill>
                      <a:srgbClr val="333333"/>
                    </a:solidFill>
                    <a:latin typeface="Arial"/>
                    <a:ea typeface="Segoe UI Emoji"/>
                    <a:cs typeface="Arial"/>
                    <a:sym typeface="Arial"/>
                    <a:rtl val="0"/>
                  </a:rPr>
                  <a:t> Sub-6 GHz + mmWave (24-100 GHz)</a:t>
                </a:r>
              </a:p>
            </p:txBody>
          </p:sp>
          <p:sp>
            <p:nvSpPr>
              <p:cNvPr id="179" name="TextBox 178">
                <a:extLst>
                  <a:ext uri="{FF2B5EF4-FFF2-40B4-BE49-F238E27FC236}">
                    <a16:creationId xmlns:a16="http://schemas.microsoft.com/office/drawing/2014/main" id="{9FBC51B5-6ED6-79C6-181B-6475CF30EE41}"/>
                  </a:ext>
                </a:extLst>
              </p:cNvPr>
              <p:cNvSpPr txBox="1"/>
              <p:nvPr/>
            </p:nvSpPr>
            <p:spPr>
              <a:xfrm>
                <a:off x="6937557" y="5802745"/>
                <a:ext cx="2654097" cy="211063"/>
              </a:xfrm>
              <a:prstGeom prst="rect">
                <a:avLst/>
              </a:prstGeom>
              <a:noFill/>
            </p:spPr>
            <p:txBody>
              <a:bodyPr wrap="none" rtlCol="0">
                <a:spAutoFit/>
              </a:bodyPr>
              <a:lstStyle/>
              <a:p>
                <a:pPr algn="l"/>
                <a:r>
                  <a:rPr lang="en-IN" sz="1050" b="1" spc="0" baseline="0">
                    <a:ln/>
                    <a:solidFill>
                      <a:srgbClr val="FF5722"/>
                    </a:solidFill>
                    <a:latin typeface="Segoe UI Emoji"/>
                    <a:ea typeface="Segoe UI Emoji"/>
                    <a:sym typeface="Segoe UI Emoji"/>
                    <a:rtl val="0"/>
                  </a:rPr>
                  <a:t>🔸</a:t>
                </a:r>
                <a:r>
                  <a:rPr lang="en-IN" sz="1050" b="1" spc="0" baseline="0">
                    <a:ln/>
                    <a:solidFill>
                      <a:srgbClr val="FF5722"/>
                    </a:solidFill>
                    <a:latin typeface="Arial"/>
                    <a:ea typeface="Segoe UI Emoji"/>
                    <a:cs typeface="Arial"/>
                    <a:sym typeface="Arial"/>
                    <a:rtl val="0"/>
                  </a:rPr>
                  <a:t> Peak Data Rate:</a:t>
                </a:r>
                <a:r>
                  <a:rPr lang="en-IN" sz="1050" b="1" spc="0" baseline="0">
                    <a:ln/>
                    <a:solidFill>
                      <a:srgbClr val="333333"/>
                    </a:solidFill>
                    <a:latin typeface="Arial"/>
                    <a:ea typeface="Segoe UI Emoji"/>
                    <a:cs typeface="Arial"/>
                    <a:sym typeface="Arial"/>
                    <a:rtl val="0"/>
                  </a:rPr>
                  <a:t> Up to 20 Gbps theoretical</a:t>
                </a:r>
              </a:p>
            </p:txBody>
          </p:sp>
          <p:sp>
            <p:nvSpPr>
              <p:cNvPr id="180" name="TextBox 179">
                <a:extLst>
                  <a:ext uri="{FF2B5EF4-FFF2-40B4-BE49-F238E27FC236}">
                    <a16:creationId xmlns:a16="http://schemas.microsoft.com/office/drawing/2014/main" id="{5DD4E40E-6A5A-DA6E-70F9-44B39674C45D}"/>
                  </a:ext>
                </a:extLst>
              </p:cNvPr>
              <p:cNvSpPr txBox="1"/>
              <p:nvPr/>
            </p:nvSpPr>
            <p:spPr>
              <a:xfrm>
                <a:off x="6937557" y="5963347"/>
                <a:ext cx="3074915" cy="211063"/>
              </a:xfrm>
              <a:prstGeom prst="rect">
                <a:avLst/>
              </a:prstGeom>
              <a:noFill/>
            </p:spPr>
            <p:txBody>
              <a:bodyPr wrap="none" rtlCol="0">
                <a:spAutoFit/>
              </a:bodyPr>
              <a:lstStyle/>
              <a:p>
                <a:pPr algn="l"/>
                <a:r>
                  <a:rPr lang="en-IN" sz="1050" b="1" spc="0" baseline="0">
                    <a:ln/>
                    <a:solidFill>
                      <a:srgbClr val="FF5722"/>
                    </a:solidFill>
                    <a:latin typeface="Segoe UI Emoji"/>
                    <a:ea typeface="Segoe UI Emoji"/>
                    <a:sym typeface="Segoe UI Emoji"/>
                    <a:rtl val="0"/>
                  </a:rPr>
                  <a:t>🔸</a:t>
                </a:r>
                <a:r>
                  <a:rPr lang="en-IN" sz="1050" b="1" spc="0" baseline="0">
                    <a:ln/>
                    <a:solidFill>
                      <a:srgbClr val="FF5722"/>
                    </a:solidFill>
                    <a:latin typeface="Arial"/>
                    <a:ea typeface="Segoe UI Emoji"/>
                    <a:cs typeface="Arial"/>
                    <a:sym typeface="Arial"/>
                    <a:rtl val="0"/>
                  </a:rPr>
                  <a:t> User Capacity:</a:t>
                </a:r>
                <a:r>
                  <a:rPr lang="en-IN" sz="1050" b="1" spc="0" baseline="0">
                    <a:ln/>
                    <a:solidFill>
                      <a:srgbClr val="333333"/>
                    </a:solidFill>
                    <a:latin typeface="Arial"/>
                    <a:ea typeface="Segoe UI Emoji"/>
                    <a:cs typeface="Arial"/>
                    <a:sym typeface="Arial"/>
                    <a:rtl val="0"/>
                  </a:rPr>
                  <a:t> Massive simultaneous connections</a:t>
                </a:r>
              </a:p>
            </p:txBody>
          </p:sp>
        </p:grpSp>
      </p:grpSp>
      <p:sp>
        <p:nvSpPr>
          <p:cNvPr id="183" name="TextBox 182">
            <a:extLst>
              <a:ext uri="{FF2B5EF4-FFF2-40B4-BE49-F238E27FC236}">
                <a16:creationId xmlns:a16="http://schemas.microsoft.com/office/drawing/2014/main" id="{E4BFE953-8340-4653-A6E0-931CA582D5FE}"/>
              </a:ext>
            </a:extLst>
          </p:cNvPr>
          <p:cNvSpPr txBox="1"/>
          <p:nvPr/>
        </p:nvSpPr>
        <p:spPr>
          <a:xfrm>
            <a:off x="3731176" y="6449158"/>
            <a:ext cx="184731" cy="276999"/>
          </a:xfrm>
          <a:prstGeom prst="rect">
            <a:avLst/>
          </a:prstGeom>
          <a:noFill/>
        </p:spPr>
        <p:txBody>
          <a:bodyPr wrap="none" rtlCol="0">
            <a:spAutoFit/>
          </a:bodyPr>
          <a:lstStyle/>
          <a:p>
            <a:pPr algn="l"/>
            <a:endParaRPr lang="en-IN" sz="1200" b="1" spc="0" baseline="0" dirty="0">
              <a:ln/>
              <a:solidFill>
                <a:srgbClr val="FFFFFF"/>
              </a:solidFill>
              <a:latin typeface="Arial"/>
              <a:cs typeface="Arial"/>
              <a:sym typeface="Arial"/>
              <a:rtl val="0"/>
            </a:endParaRPr>
          </a:p>
        </p:txBody>
      </p:sp>
      <p:sp>
        <p:nvSpPr>
          <p:cNvPr id="185" name="TextBox 184">
            <a:extLst>
              <a:ext uri="{FF2B5EF4-FFF2-40B4-BE49-F238E27FC236}">
                <a16:creationId xmlns:a16="http://schemas.microsoft.com/office/drawing/2014/main" id="{72E29581-5564-2862-E786-E4788AAC1C82}"/>
              </a:ext>
            </a:extLst>
          </p:cNvPr>
          <p:cNvSpPr txBox="1"/>
          <p:nvPr/>
        </p:nvSpPr>
        <p:spPr>
          <a:xfrm>
            <a:off x="2060209" y="5871459"/>
            <a:ext cx="9580272" cy="369332"/>
          </a:xfrm>
          <a:prstGeom prst="rect">
            <a:avLst/>
          </a:prstGeom>
          <a:noFill/>
        </p:spPr>
        <p:txBody>
          <a:bodyPr wrap="square">
            <a:spAutoFit/>
          </a:bodyPr>
          <a:lstStyle/>
          <a:p>
            <a:pPr algn="l"/>
            <a:r>
              <a:rPr lang="en-IN" sz="1800" b="1" spc="0" baseline="0" dirty="0">
                <a:ln/>
                <a:latin typeface="Arial"/>
                <a:cs typeface="Arial"/>
                <a:sym typeface="Arial"/>
                <a:rtl val="0"/>
              </a:rPr>
              <a:t>Key Innovation: 10x-100x More Antennas = Revolutionary Performance</a:t>
            </a:r>
          </a:p>
        </p:txBody>
      </p:sp>
      <p:pic>
        <p:nvPicPr>
          <p:cNvPr id="187" name="Picture 186">
            <a:extLst>
              <a:ext uri="{FF2B5EF4-FFF2-40B4-BE49-F238E27FC236}">
                <a16:creationId xmlns:a16="http://schemas.microsoft.com/office/drawing/2014/main" id="{7DC4419F-202F-AB73-FB3B-C9B4D8ABF326}"/>
              </a:ext>
            </a:extLst>
          </p:cNvPr>
          <p:cNvPicPr>
            <a:picLocks noChangeAspect="1"/>
          </p:cNvPicPr>
          <p:nvPr/>
        </p:nvPicPr>
        <p:blipFill>
          <a:blip r:embed="rId2"/>
          <a:stretch>
            <a:fillRect/>
          </a:stretch>
        </p:blipFill>
        <p:spPr>
          <a:xfrm>
            <a:off x="3789532" y="1893934"/>
            <a:ext cx="4432176" cy="640135"/>
          </a:xfrm>
          <a:prstGeom prst="rect">
            <a:avLst/>
          </a:prstGeom>
        </p:spPr>
      </p:pic>
    </p:spTree>
    <p:extLst>
      <p:ext uri="{BB962C8B-B14F-4D97-AF65-F5344CB8AC3E}">
        <p14:creationId xmlns:p14="http://schemas.microsoft.com/office/powerpoint/2010/main" val="379482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A86AA-B7F3-46F9-9AFA-6CB0E2EA99DE}"/>
            </a:ext>
          </a:extLst>
        </p:cNvPr>
        <p:cNvGrpSpPr/>
        <p:nvPr/>
      </p:nvGrpSpPr>
      <p:grpSpPr>
        <a:xfrm>
          <a:off x="0" y="0"/>
          <a:ext cx="0" cy="0"/>
          <a:chOff x="0" y="0"/>
          <a:chExt cx="0" cy="0"/>
        </a:xfrm>
      </p:grpSpPr>
      <p:sp>
        <p:nvSpPr>
          <p:cNvPr id="33" name="TextBox 32">
            <a:extLst>
              <a:ext uri="{FF2B5EF4-FFF2-40B4-BE49-F238E27FC236}">
                <a16:creationId xmlns:a16="http://schemas.microsoft.com/office/drawing/2014/main" id="{4547B258-E13B-1FBA-B660-66005835462C}"/>
              </a:ext>
            </a:extLst>
          </p:cNvPr>
          <p:cNvSpPr txBox="1"/>
          <p:nvPr/>
        </p:nvSpPr>
        <p:spPr>
          <a:xfrm>
            <a:off x="806741" y="1147166"/>
            <a:ext cx="4995345" cy="523220"/>
          </a:xfrm>
          <a:prstGeom prst="rect">
            <a:avLst/>
          </a:prstGeom>
          <a:noFill/>
        </p:spPr>
        <p:txBody>
          <a:bodyPr wrap="square" rtlCol="0">
            <a:spAutoFit/>
          </a:bodyPr>
          <a:lstStyle/>
          <a:p>
            <a:pPr algn="just"/>
            <a:endParaRPr lang="en-US" altLang="ko-KR" sz="1400" dirty="0">
              <a:solidFill>
                <a:schemeClr val="tx1">
                  <a:lumMod val="75000"/>
                  <a:lumOff val="25000"/>
                </a:schemeClr>
              </a:solidFill>
              <a:latin typeface="Open Sans" pitchFamily="34" charset="0"/>
              <a:cs typeface="Open Sans" pitchFamily="34" charset="0"/>
            </a:endParaRPr>
          </a:p>
          <a:p>
            <a:pPr algn="just"/>
            <a:endParaRPr lang="ko-KR" altLang="en-US" sz="1400" dirty="0">
              <a:solidFill>
                <a:schemeClr val="tx1">
                  <a:lumMod val="75000"/>
                  <a:lumOff val="25000"/>
                </a:schemeClr>
              </a:solidFill>
              <a:latin typeface="Open Sans" pitchFamily="34" charset="0"/>
              <a:cs typeface="Open Sans" pitchFamily="34" charset="0"/>
            </a:endParaRPr>
          </a:p>
        </p:txBody>
      </p:sp>
      <p:sp>
        <p:nvSpPr>
          <p:cNvPr id="57" name="Text Placeholder 1">
            <a:extLst>
              <a:ext uri="{FF2B5EF4-FFF2-40B4-BE49-F238E27FC236}">
                <a16:creationId xmlns:a16="http://schemas.microsoft.com/office/drawing/2014/main" id="{C4EB6F1B-FC29-24CE-443D-BDCD5305C44B}"/>
              </a:ext>
            </a:extLst>
          </p:cNvPr>
          <p:cNvSpPr>
            <a:spLocks noGrp="1"/>
          </p:cNvSpPr>
          <p:nvPr>
            <p:ph type="body" sz="quarter" idx="10"/>
          </p:nvPr>
        </p:nvSpPr>
        <p:spPr>
          <a:xfrm>
            <a:off x="1493961" y="318345"/>
            <a:ext cx="9539799" cy="369332"/>
          </a:xfrm>
          <a:prstGeom prst="rect">
            <a:avLst/>
          </a:prstGeom>
        </p:spPr>
        <p:txBody>
          <a:bodyPr/>
          <a:lstStyle/>
          <a:p>
            <a:pPr algn="l"/>
            <a:r>
              <a:rPr lang="en-US" sz="2000" dirty="0">
                <a:solidFill>
                  <a:srgbClr val="660033"/>
                </a:solidFill>
                <a:latin typeface="Open Sans" pitchFamily="34" charset="0"/>
                <a:ea typeface="Open Sans" pitchFamily="34" charset="0"/>
                <a:cs typeface="Open Sans" pitchFamily="34" charset="0"/>
              </a:rPr>
              <a:t>Course Title / Slide Title</a:t>
            </a:r>
            <a:endParaRPr lang="en-US" altLang="ko-KR" sz="2000" dirty="0">
              <a:solidFill>
                <a:srgbClr val="660033"/>
              </a:solidFill>
              <a:latin typeface="Open Sans" pitchFamily="34" charset="0"/>
              <a:ea typeface="Open Sans" pitchFamily="34" charset="0"/>
              <a:cs typeface="Open Sans" pitchFamily="34" charset="0"/>
            </a:endParaRPr>
          </a:p>
        </p:txBody>
      </p:sp>
      <p:sp>
        <p:nvSpPr>
          <p:cNvPr id="7" name="TextBox 6">
            <a:extLst>
              <a:ext uri="{FF2B5EF4-FFF2-40B4-BE49-F238E27FC236}">
                <a16:creationId xmlns:a16="http://schemas.microsoft.com/office/drawing/2014/main" id="{048BBE41-D03A-052B-DF46-1DEFF2445942}"/>
              </a:ext>
            </a:extLst>
          </p:cNvPr>
          <p:cNvSpPr txBox="1"/>
          <p:nvPr/>
        </p:nvSpPr>
        <p:spPr>
          <a:xfrm>
            <a:off x="4314974" y="728307"/>
            <a:ext cx="5920402" cy="281950"/>
          </a:xfrm>
          <a:prstGeom prst="rect">
            <a:avLst/>
          </a:prstGeom>
          <a:noFill/>
        </p:spPr>
        <p:txBody>
          <a:bodyPr wrap="none" rtlCol="0">
            <a:spAutoFit/>
          </a:bodyPr>
          <a:lstStyle/>
          <a:p>
            <a:pPr algn="l"/>
            <a:r>
              <a:rPr lang="en-IN" sz="1800" b="1" spc="0" baseline="0">
                <a:ln/>
                <a:solidFill>
                  <a:srgbClr val="2C3E50"/>
                </a:solidFill>
                <a:latin typeface="Arial"/>
                <a:cs typeface="Arial"/>
                <a:sym typeface="Arial"/>
                <a:rtl val="0"/>
              </a:rPr>
              <a:t>5G Beamforming: Controlled Interference Principle</a:t>
            </a:r>
          </a:p>
        </p:txBody>
      </p:sp>
      <p:sp>
        <p:nvSpPr>
          <p:cNvPr id="8" name="TextBox 7">
            <a:extLst>
              <a:ext uri="{FF2B5EF4-FFF2-40B4-BE49-F238E27FC236}">
                <a16:creationId xmlns:a16="http://schemas.microsoft.com/office/drawing/2014/main" id="{9AF01090-3241-0B4C-292F-1DA9A2D9EF5F}"/>
              </a:ext>
            </a:extLst>
          </p:cNvPr>
          <p:cNvSpPr txBox="1"/>
          <p:nvPr/>
        </p:nvSpPr>
        <p:spPr>
          <a:xfrm>
            <a:off x="451512" y="791708"/>
            <a:ext cx="3387439" cy="234322"/>
          </a:xfrm>
          <a:prstGeom prst="rect">
            <a:avLst/>
          </a:prstGeom>
          <a:noFill/>
        </p:spPr>
        <p:txBody>
          <a:bodyPr wrap="none" rtlCol="0">
            <a:spAutoFit/>
          </a:bodyPr>
          <a:lstStyle/>
          <a:p>
            <a:pPr algn="l"/>
            <a:r>
              <a:rPr lang="en-IN" sz="1350" b="1" spc="0" baseline="0" dirty="0">
                <a:ln/>
                <a:solidFill>
                  <a:srgbClr val="E74C3C"/>
                </a:solidFill>
                <a:latin typeface="Arial"/>
                <a:cs typeface="Arial"/>
                <a:sym typeface="Arial"/>
                <a:rtl val="0"/>
              </a:rPr>
              <a:t>4G Style: Omnidirectional (Floodlight)</a:t>
            </a:r>
          </a:p>
        </p:txBody>
      </p:sp>
      <p:sp>
        <p:nvSpPr>
          <p:cNvPr id="9" name="Freeform: Shape 8">
            <a:extLst>
              <a:ext uri="{FF2B5EF4-FFF2-40B4-BE49-F238E27FC236}">
                <a16:creationId xmlns:a16="http://schemas.microsoft.com/office/drawing/2014/main" id="{CC422E08-1369-A1D4-5795-9A519134CDBB}"/>
              </a:ext>
            </a:extLst>
          </p:cNvPr>
          <p:cNvSpPr/>
          <p:nvPr/>
        </p:nvSpPr>
        <p:spPr>
          <a:xfrm>
            <a:off x="1908514" y="1613839"/>
            <a:ext cx="395613" cy="568423"/>
          </a:xfrm>
          <a:custGeom>
            <a:avLst/>
            <a:gdLst>
              <a:gd name="connsiteX0" fmla="*/ 346162 w 395613"/>
              <a:gd name="connsiteY0" fmla="*/ 0 h 568423"/>
              <a:gd name="connsiteX1" fmla="*/ 395614 w 395613"/>
              <a:gd name="connsiteY1" fmla="*/ 0 h 568423"/>
              <a:gd name="connsiteX2" fmla="*/ 395614 w 395613"/>
              <a:gd name="connsiteY2" fmla="*/ 568423 h 568423"/>
              <a:gd name="connsiteX3" fmla="*/ 346162 w 395613"/>
              <a:gd name="connsiteY3" fmla="*/ 568423 h 568423"/>
              <a:gd name="connsiteX4" fmla="*/ 49452 w 395613"/>
              <a:gd name="connsiteY4" fmla="*/ 568423 h 568423"/>
              <a:gd name="connsiteX5" fmla="*/ 0 w 395613"/>
              <a:gd name="connsiteY5" fmla="*/ 568423 h 568423"/>
              <a:gd name="connsiteX6" fmla="*/ 0 w 395613"/>
              <a:gd name="connsiteY6" fmla="*/ 0 h 568423"/>
              <a:gd name="connsiteX7" fmla="*/ 49452 w 395613"/>
              <a:gd name="connsiteY7" fmla="*/ 0 h 56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613" h="568423">
                <a:moveTo>
                  <a:pt x="346162" y="0"/>
                </a:moveTo>
                <a:cubicBezTo>
                  <a:pt x="373474" y="0"/>
                  <a:pt x="395614" y="0"/>
                  <a:pt x="395614" y="0"/>
                </a:cubicBezTo>
                <a:lnTo>
                  <a:pt x="395614" y="568423"/>
                </a:lnTo>
                <a:cubicBezTo>
                  <a:pt x="395614" y="568423"/>
                  <a:pt x="373474" y="568423"/>
                  <a:pt x="346162" y="568423"/>
                </a:cubicBezTo>
                <a:lnTo>
                  <a:pt x="49452" y="568423"/>
                </a:lnTo>
                <a:cubicBezTo>
                  <a:pt x="22140" y="568423"/>
                  <a:pt x="0" y="568423"/>
                  <a:pt x="0" y="568423"/>
                </a:cubicBezTo>
                <a:lnTo>
                  <a:pt x="0" y="0"/>
                </a:lnTo>
                <a:cubicBezTo>
                  <a:pt x="0" y="0"/>
                  <a:pt x="22140" y="0"/>
                  <a:pt x="49452" y="0"/>
                </a:cubicBezTo>
                <a:close/>
              </a:path>
            </a:pathLst>
          </a:custGeom>
          <a:solidFill>
            <a:srgbClr val="34495E"/>
          </a:solidFill>
          <a:ln w="9890" cap="flat">
            <a:noFill/>
            <a:prstDash val="solid"/>
            <a:miter/>
          </a:ln>
        </p:spPr>
        <p:txBody>
          <a:bodyPr rtlCol="0" anchor="ctr"/>
          <a:lstStyle/>
          <a:p>
            <a:endParaRPr lang="en-IN"/>
          </a:p>
        </p:txBody>
      </p:sp>
      <p:sp>
        <p:nvSpPr>
          <p:cNvPr id="10" name="TextBox 9">
            <a:extLst>
              <a:ext uri="{FF2B5EF4-FFF2-40B4-BE49-F238E27FC236}">
                <a16:creationId xmlns:a16="http://schemas.microsoft.com/office/drawing/2014/main" id="{DC076604-125C-5707-1096-551D22F60F0D}"/>
              </a:ext>
            </a:extLst>
          </p:cNvPr>
          <p:cNvSpPr txBox="1"/>
          <p:nvPr/>
        </p:nvSpPr>
        <p:spPr>
          <a:xfrm>
            <a:off x="1899442" y="2165935"/>
            <a:ext cx="413757" cy="186695"/>
          </a:xfrm>
          <a:prstGeom prst="rect">
            <a:avLst/>
          </a:prstGeom>
          <a:noFill/>
        </p:spPr>
        <p:txBody>
          <a:bodyPr wrap="none" rtlCol="0">
            <a:spAutoFit/>
          </a:bodyPr>
          <a:lstStyle/>
          <a:p>
            <a:pPr algn="l"/>
            <a:r>
              <a:rPr lang="en-IN" sz="900" spc="0" baseline="0">
                <a:ln/>
                <a:solidFill>
                  <a:srgbClr val="2C3E50"/>
                </a:solidFill>
                <a:latin typeface="Arial"/>
                <a:cs typeface="Arial"/>
                <a:sym typeface="Arial"/>
                <a:rtl val="0"/>
              </a:rPr>
              <a:t>gNB</a:t>
            </a:r>
          </a:p>
        </p:txBody>
      </p:sp>
      <p:sp>
        <p:nvSpPr>
          <p:cNvPr id="11" name="Freeform: Shape 10">
            <a:extLst>
              <a:ext uri="{FF2B5EF4-FFF2-40B4-BE49-F238E27FC236}">
                <a16:creationId xmlns:a16="http://schemas.microsoft.com/office/drawing/2014/main" id="{E45EB0F6-80EC-351A-B99F-2414E175DBE7}"/>
              </a:ext>
            </a:extLst>
          </p:cNvPr>
          <p:cNvSpPr/>
          <p:nvPr/>
        </p:nvSpPr>
        <p:spPr>
          <a:xfrm>
            <a:off x="2106321" y="1471733"/>
            <a:ext cx="9890" cy="142105"/>
          </a:xfrm>
          <a:custGeom>
            <a:avLst/>
            <a:gdLst>
              <a:gd name="connsiteX0" fmla="*/ 0 w 9890"/>
              <a:gd name="connsiteY0" fmla="*/ 142106 h 142105"/>
              <a:gd name="connsiteX1" fmla="*/ 0 w 9890"/>
              <a:gd name="connsiteY1" fmla="*/ 0 h 142105"/>
            </a:gdLst>
            <a:ahLst/>
            <a:cxnLst>
              <a:cxn ang="0">
                <a:pos x="connsiteX0" y="connsiteY0"/>
              </a:cxn>
              <a:cxn ang="0">
                <a:pos x="connsiteX1" y="connsiteY1"/>
              </a:cxn>
            </a:cxnLst>
            <a:rect l="l" t="t" r="r" b="b"/>
            <a:pathLst>
              <a:path w="9890" h="142105">
                <a:moveTo>
                  <a:pt x="0" y="142106"/>
                </a:moveTo>
                <a:lnTo>
                  <a:pt x="0" y="0"/>
                </a:lnTo>
              </a:path>
            </a:pathLst>
          </a:custGeom>
          <a:ln w="29670" cap="flat">
            <a:solidFill>
              <a:srgbClr val="2C3E50"/>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AD81CBE8-5F4B-B383-58B3-EF9867F8E003}"/>
              </a:ext>
            </a:extLst>
          </p:cNvPr>
          <p:cNvSpPr/>
          <p:nvPr/>
        </p:nvSpPr>
        <p:spPr>
          <a:xfrm>
            <a:off x="2066760" y="1443312"/>
            <a:ext cx="79122" cy="56842"/>
          </a:xfrm>
          <a:custGeom>
            <a:avLst/>
            <a:gdLst>
              <a:gd name="connsiteX0" fmla="*/ 79123 w 79122"/>
              <a:gd name="connsiteY0" fmla="*/ 28421 h 56842"/>
              <a:gd name="connsiteX1" fmla="*/ 39561 w 79122"/>
              <a:gd name="connsiteY1" fmla="*/ 56842 h 56842"/>
              <a:gd name="connsiteX2" fmla="*/ 0 w 79122"/>
              <a:gd name="connsiteY2" fmla="*/ 28421 h 56842"/>
              <a:gd name="connsiteX3" fmla="*/ 39561 w 79122"/>
              <a:gd name="connsiteY3" fmla="*/ 0 h 56842"/>
              <a:gd name="connsiteX4" fmla="*/ 79123 w 79122"/>
              <a:gd name="connsiteY4" fmla="*/ 28421 h 56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22" h="56842">
                <a:moveTo>
                  <a:pt x="79123" y="28421"/>
                </a:moveTo>
                <a:cubicBezTo>
                  <a:pt x="79123" y="44118"/>
                  <a:pt x="61411" y="56842"/>
                  <a:pt x="39561" y="56842"/>
                </a:cubicBezTo>
                <a:cubicBezTo>
                  <a:pt x="17712" y="56842"/>
                  <a:pt x="0" y="44118"/>
                  <a:pt x="0" y="28421"/>
                </a:cubicBezTo>
                <a:cubicBezTo>
                  <a:pt x="0" y="12725"/>
                  <a:pt x="17712" y="0"/>
                  <a:pt x="39561" y="0"/>
                </a:cubicBezTo>
                <a:cubicBezTo>
                  <a:pt x="61411" y="0"/>
                  <a:pt x="79123" y="12725"/>
                  <a:pt x="79123" y="28421"/>
                </a:cubicBezTo>
                <a:close/>
              </a:path>
            </a:pathLst>
          </a:custGeom>
          <a:solidFill>
            <a:srgbClr val="E74C3C"/>
          </a:solidFill>
          <a:ln w="9890"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EC1B82B-F978-8E9E-CF3A-9A80752A62A0}"/>
              </a:ext>
            </a:extLst>
          </p:cNvPr>
          <p:cNvSpPr/>
          <p:nvPr/>
        </p:nvSpPr>
        <p:spPr>
          <a:xfrm>
            <a:off x="919479" y="1045415"/>
            <a:ext cx="2373683" cy="1705270"/>
          </a:xfrm>
          <a:custGeom>
            <a:avLst/>
            <a:gdLst>
              <a:gd name="connsiteX0" fmla="*/ 2373684 w 2373683"/>
              <a:gd name="connsiteY0" fmla="*/ 852635 h 1705270"/>
              <a:gd name="connsiteX1" fmla="*/ 1186842 w 2373683"/>
              <a:gd name="connsiteY1" fmla="*/ 1705270 h 1705270"/>
              <a:gd name="connsiteX2" fmla="*/ 0 w 2373683"/>
              <a:gd name="connsiteY2" fmla="*/ 852635 h 1705270"/>
              <a:gd name="connsiteX3" fmla="*/ 1186842 w 2373683"/>
              <a:gd name="connsiteY3" fmla="*/ 0 h 1705270"/>
              <a:gd name="connsiteX4" fmla="*/ 2373684 w 2373683"/>
              <a:gd name="connsiteY4" fmla="*/ 852635 h 1705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3683" h="1705270">
                <a:moveTo>
                  <a:pt x="2373684" y="852635"/>
                </a:moveTo>
                <a:cubicBezTo>
                  <a:pt x="2373684" y="1323533"/>
                  <a:pt x="1842316" y="1705270"/>
                  <a:pt x="1186842" y="1705270"/>
                </a:cubicBezTo>
                <a:cubicBezTo>
                  <a:pt x="531367" y="1705270"/>
                  <a:pt x="0" y="1323533"/>
                  <a:pt x="0" y="852635"/>
                </a:cubicBezTo>
                <a:cubicBezTo>
                  <a:pt x="0" y="381738"/>
                  <a:pt x="531367" y="0"/>
                  <a:pt x="1186842" y="0"/>
                </a:cubicBezTo>
                <a:cubicBezTo>
                  <a:pt x="1842316" y="0"/>
                  <a:pt x="2373684" y="381738"/>
                  <a:pt x="2373684" y="852635"/>
                </a:cubicBezTo>
                <a:close/>
              </a:path>
            </a:pathLst>
          </a:custGeom>
          <a:solidFill>
            <a:srgbClr val="FFAA00"/>
          </a:solidFill>
          <a:ln w="19780" cap="flat">
            <a:solidFill>
              <a:srgbClr val="FFAA00"/>
            </a:solidFill>
            <a:custDash>
              <a:ds d="375000" sp="375000"/>
            </a:custDash>
            <a:miter/>
          </a:ln>
        </p:spPr>
        <p:txBody>
          <a:bodyPr rtlCol="0" anchor="ctr"/>
          <a:lstStyle/>
          <a:p>
            <a:endParaRPr lang="en-IN"/>
          </a:p>
        </p:txBody>
      </p:sp>
      <p:grpSp>
        <p:nvGrpSpPr>
          <p:cNvPr id="14" name="Graphic 3">
            <a:extLst>
              <a:ext uri="{FF2B5EF4-FFF2-40B4-BE49-F238E27FC236}">
                <a16:creationId xmlns:a16="http://schemas.microsoft.com/office/drawing/2014/main" id="{F218F791-1658-2C60-EB90-1A961DECB349}"/>
              </a:ext>
            </a:extLst>
          </p:cNvPr>
          <p:cNvGrpSpPr/>
          <p:nvPr/>
        </p:nvGrpSpPr>
        <p:grpSpPr>
          <a:xfrm>
            <a:off x="1515605" y="1606359"/>
            <a:ext cx="1478143" cy="916957"/>
            <a:chOff x="1515605" y="1606359"/>
            <a:chExt cx="1478143" cy="916957"/>
          </a:xfrm>
        </p:grpSpPr>
        <p:sp>
          <p:nvSpPr>
            <p:cNvPr id="15" name="Freeform: Shape 14">
              <a:extLst>
                <a:ext uri="{FF2B5EF4-FFF2-40B4-BE49-F238E27FC236}">
                  <a16:creationId xmlns:a16="http://schemas.microsoft.com/office/drawing/2014/main" id="{94BF8948-B699-51C2-769C-576F90989039}"/>
                </a:ext>
              </a:extLst>
            </p:cNvPr>
            <p:cNvSpPr/>
            <p:nvPr/>
          </p:nvSpPr>
          <p:spPr>
            <a:xfrm>
              <a:off x="1532681" y="1699102"/>
              <a:ext cx="158245" cy="113684"/>
            </a:xfrm>
            <a:custGeom>
              <a:avLst/>
              <a:gdLst>
                <a:gd name="connsiteX0" fmla="*/ 158246 w 158245"/>
                <a:gd name="connsiteY0" fmla="*/ 56842 h 113684"/>
                <a:gd name="connsiteX1" fmla="*/ 79123 w 158245"/>
                <a:gd name="connsiteY1" fmla="*/ 113685 h 113684"/>
                <a:gd name="connsiteX2" fmla="*/ 0 w 158245"/>
                <a:gd name="connsiteY2" fmla="*/ 56842 h 113684"/>
                <a:gd name="connsiteX3" fmla="*/ 79123 w 158245"/>
                <a:gd name="connsiteY3" fmla="*/ 0 h 113684"/>
                <a:gd name="connsiteX4" fmla="*/ 158246 w 158245"/>
                <a:gd name="connsiteY4" fmla="*/ 56842 h 11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45" h="113684">
                  <a:moveTo>
                    <a:pt x="158246" y="56842"/>
                  </a:moveTo>
                  <a:cubicBezTo>
                    <a:pt x="158246" y="88236"/>
                    <a:pt x="122821" y="113685"/>
                    <a:pt x="79123" y="113685"/>
                  </a:cubicBezTo>
                  <a:cubicBezTo>
                    <a:pt x="35425" y="113685"/>
                    <a:pt x="0" y="88236"/>
                    <a:pt x="0" y="56842"/>
                  </a:cubicBezTo>
                  <a:cubicBezTo>
                    <a:pt x="0" y="25449"/>
                    <a:pt x="35425" y="0"/>
                    <a:pt x="79123" y="0"/>
                  </a:cubicBezTo>
                  <a:cubicBezTo>
                    <a:pt x="122821" y="0"/>
                    <a:pt x="158246" y="25449"/>
                    <a:pt x="158246" y="56842"/>
                  </a:cubicBezTo>
                  <a:close/>
                </a:path>
              </a:pathLst>
            </a:custGeom>
            <a:solidFill>
              <a:srgbClr val="3498DB"/>
            </a:solidFill>
            <a:ln w="9890" cap="flat">
              <a:no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453E64F2-B24D-97FE-7C61-623468F786D1}"/>
                </a:ext>
              </a:extLst>
            </p:cNvPr>
            <p:cNvSpPr txBox="1"/>
            <p:nvPr/>
          </p:nvSpPr>
          <p:spPr>
            <a:xfrm>
              <a:off x="1424165" y="1560639"/>
              <a:ext cx="375278" cy="170819"/>
            </a:xfrm>
            <a:prstGeom prst="rect">
              <a:avLst/>
            </a:prstGeom>
            <a:noFill/>
          </p:spPr>
          <p:txBody>
            <a:bodyPr wrap="none" rtlCol="0">
              <a:spAutoFit/>
            </a:bodyPr>
            <a:lstStyle/>
            <a:p>
              <a:pPr algn="l"/>
              <a:r>
                <a:rPr lang="en-IN" sz="750" spc="0" baseline="0">
                  <a:ln/>
                  <a:solidFill>
                    <a:srgbClr val="2C3E50"/>
                  </a:solidFill>
                  <a:latin typeface="Arial"/>
                  <a:cs typeface="Arial"/>
                  <a:sym typeface="Arial"/>
                  <a:rtl val="0"/>
                </a:rPr>
                <a:t>UE1</a:t>
              </a:r>
            </a:p>
          </p:txBody>
        </p:sp>
        <p:sp>
          <p:nvSpPr>
            <p:cNvPr id="17" name="Freeform: Shape 16">
              <a:extLst>
                <a:ext uri="{FF2B5EF4-FFF2-40B4-BE49-F238E27FC236}">
                  <a16:creationId xmlns:a16="http://schemas.microsoft.com/office/drawing/2014/main" id="{00E15035-2C70-FBA1-2EA9-A12D266B9BF7}"/>
                </a:ext>
              </a:extLst>
            </p:cNvPr>
            <p:cNvSpPr/>
            <p:nvPr/>
          </p:nvSpPr>
          <p:spPr>
            <a:xfrm>
              <a:off x="2818426" y="1983314"/>
              <a:ext cx="158245" cy="113684"/>
            </a:xfrm>
            <a:custGeom>
              <a:avLst/>
              <a:gdLst>
                <a:gd name="connsiteX0" fmla="*/ 158246 w 158245"/>
                <a:gd name="connsiteY0" fmla="*/ 56842 h 113684"/>
                <a:gd name="connsiteX1" fmla="*/ 79123 w 158245"/>
                <a:gd name="connsiteY1" fmla="*/ 113685 h 113684"/>
                <a:gd name="connsiteX2" fmla="*/ 0 w 158245"/>
                <a:gd name="connsiteY2" fmla="*/ 56842 h 113684"/>
                <a:gd name="connsiteX3" fmla="*/ 79123 w 158245"/>
                <a:gd name="connsiteY3" fmla="*/ 0 h 113684"/>
                <a:gd name="connsiteX4" fmla="*/ 158246 w 158245"/>
                <a:gd name="connsiteY4" fmla="*/ 56842 h 11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45" h="113684">
                  <a:moveTo>
                    <a:pt x="158246" y="56842"/>
                  </a:moveTo>
                  <a:cubicBezTo>
                    <a:pt x="158246" y="88235"/>
                    <a:pt x="122821" y="113685"/>
                    <a:pt x="79123" y="113685"/>
                  </a:cubicBezTo>
                  <a:cubicBezTo>
                    <a:pt x="35425" y="113685"/>
                    <a:pt x="0" y="88235"/>
                    <a:pt x="0" y="56842"/>
                  </a:cubicBezTo>
                  <a:cubicBezTo>
                    <a:pt x="0" y="25449"/>
                    <a:pt x="35425" y="0"/>
                    <a:pt x="79123" y="0"/>
                  </a:cubicBezTo>
                  <a:cubicBezTo>
                    <a:pt x="122821" y="0"/>
                    <a:pt x="158246" y="25449"/>
                    <a:pt x="158246" y="56842"/>
                  </a:cubicBezTo>
                  <a:close/>
                </a:path>
              </a:pathLst>
            </a:custGeom>
            <a:solidFill>
              <a:srgbClr val="3498DB"/>
            </a:solidFill>
            <a:ln w="9890" cap="flat">
              <a:noFill/>
              <a:prstDash val="solid"/>
              <a:miter/>
            </a:ln>
          </p:spPr>
          <p:txBody>
            <a:bodyPr rtlCol="0" anchor="ctr"/>
            <a:lstStyle/>
            <a:p>
              <a:endParaRPr lang="en-IN"/>
            </a:p>
          </p:txBody>
        </p:sp>
        <p:sp>
          <p:nvSpPr>
            <p:cNvPr id="18" name="TextBox 17">
              <a:extLst>
                <a:ext uri="{FF2B5EF4-FFF2-40B4-BE49-F238E27FC236}">
                  <a16:creationId xmlns:a16="http://schemas.microsoft.com/office/drawing/2014/main" id="{F005B226-0ACA-FDB3-8359-37C07D615D96}"/>
                </a:ext>
              </a:extLst>
            </p:cNvPr>
            <p:cNvSpPr txBox="1"/>
            <p:nvPr/>
          </p:nvSpPr>
          <p:spPr>
            <a:xfrm>
              <a:off x="2709910" y="1844850"/>
              <a:ext cx="375278" cy="170819"/>
            </a:xfrm>
            <a:prstGeom prst="rect">
              <a:avLst/>
            </a:prstGeom>
            <a:noFill/>
          </p:spPr>
          <p:txBody>
            <a:bodyPr wrap="none" rtlCol="0">
              <a:spAutoFit/>
            </a:bodyPr>
            <a:lstStyle/>
            <a:p>
              <a:pPr algn="l"/>
              <a:r>
                <a:rPr lang="en-IN" sz="750" spc="0" baseline="0">
                  <a:ln/>
                  <a:solidFill>
                    <a:srgbClr val="2C3E50"/>
                  </a:solidFill>
                  <a:latin typeface="Arial"/>
                  <a:cs typeface="Arial"/>
                  <a:sym typeface="Arial"/>
                  <a:rtl val="0"/>
                </a:rPr>
                <a:t>UE2</a:t>
              </a:r>
            </a:p>
          </p:txBody>
        </p:sp>
        <p:sp>
          <p:nvSpPr>
            <p:cNvPr id="19" name="Freeform: Shape 18">
              <a:extLst>
                <a:ext uri="{FF2B5EF4-FFF2-40B4-BE49-F238E27FC236}">
                  <a16:creationId xmlns:a16="http://schemas.microsoft.com/office/drawing/2014/main" id="{FB633E00-13B9-D2C9-FD4B-E67FF4A18F83}"/>
                </a:ext>
              </a:extLst>
            </p:cNvPr>
            <p:cNvSpPr/>
            <p:nvPr/>
          </p:nvSpPr>
          <p:spPr>
            <a:xfrm>
              <a:off x="2225005" y="2409632"/>
              <a:ext cx="158245" cy="113684"/>
            </a:xfrm>
            <a:custGeom>
              <a:avLst/>
              <a:gdLst>
                <a:gd name="connsiteX0" fmla="*/ 158246 w 158245"/>
                <a:gd name="connsiteY0" fmla="*/ 56842 h 113684"/>
                <a:gd name="connsiteX1" fmla="*/ 79123 w 158245"/>
                <a:gd name="connsiteY1" fmla="*/ 113685 h 113684"/>
                <a:gd name="connsiteX2" fmla="*/ 0 w 158245"/>
                <a:gd name="connsiteY2" fmla="*/ 56842 h 113684"/>
                <a:gd name="connsiteX3" fmla="*/ 79123 w 158245"/>
                <a:gd name="connsiteY3" fmla="*/ 0 h 113684"/>
                <a:gd name="connsiteX4" fmla="*/ 158246 w 158245"/>
                <a:gd name="connsiteY4" fmla="*/ 56842 h 11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45" h="113684">
                  <a:moveTo>
                    <a:pt x="158246" y="56842"/>
                  </a:moveTo>
                  <a:cubicBezTo>
                    <a:pt x="158246" y="88235"/>
                    <a:pt x="122821" y="113685"/>
                    <a:pt x="79123" y="113685"/>
                  </a:cubicBezTo>
                  <a:cubicBezTo>
                    <a:pt x="35425" y="113685"/>
                    <a:pt x="0" y="88235"/>
                    <a:pt x="0" y="56842"/>
                  </a:cubicBezTo>
                  <a:cubicBezTo>
                    <a:pt x="0" y="25449"/>
                    <a:pt x="35425" y="0"/>
                    <a:pt x="79123" y="0"/>
                  </a:cubicBezTo>
                  <a:cubicBezTo>
                    <a:pt x="122821" y="0"/>
                    <a:pt x="158246" y="25449"/>
                    <a:pt x="158246" y="56842"/>
                  </a:cubicBezTo>
                  <a:close/>
                </a:path>
              </a:pathLst>
            </a:custGeom>
            <a:solidFill>
              <a:srgbClr val="3498DB"/>
            </a:solidFill>
            <a:ln w="9890" cap="flat">
              <a:noFill/>
              <a:prstDash val="solid"/>
              <a:miter/>
            </a:ln>
          </p:spPr>
          <p:txBody>
            <a:bodyPr rtlCol="0" anchor="ctr"/>
            <a:lstStyle/>
            <a:p>
              <a:endParaRPr lang="en-IN"/>
            </a:p>
          </p:txBody>
        </p:sp>
        <p:sp>
          <p:nvSpPr>
            <p:cNvPr id="20" name="TextBox 19">
              <a:extLst>
                <a:ext uri="{FF2B5EF4-FFF2-40B4-BE49-F238E27FC236}">
                  <a16:creationId xmlns:a16="http://schemas.microsoft.com/office/drawing/2014/main" id="{681EA70C-649C-130D-65DD-587540AFBEC8}"/>
                </a:ext>
              </a:extLst>
            </p:cNvPr>
            <p:cNvSpPr txBox="1"/>
            <p:nvPr/>
          </p:nvSpPr>
          <p:spPr>
            <a:xfrm>
              <a:off x="2116489" y="2271168"/>
              <a:ext cx="375278" cy="170819"/>
            </a:xfrm>
            <a:prstGeom prst="rect">
              <a:avLst/>
            </a:prstGeom>
            <a:noFill/>
          </p:spPr>
          <p:txBody>
            <a:bodyPr wrap="none" rtlCol="0">
              <a:spAutoFit/>
            </a:bodyPr>
            <a:lstStyle/>
            <a:p>
              <a:pPr algn="l"/>
              <a:r>
                <a:rPr lang="en-IN" sz="750" spc="0" baseline="0">
                  <a:ln/>
                  <a:solidFill>
                    <a:srgbClr val="2C3E50"/>
                  </a:solidFill>
                  <a:latin typeface="Arial"/>
                  <a:cs typeface="Arial"/>
                  <a:sym typeface="Arial"/>
                  <a:rtl val="0"/>
                </a:rPr>
                <a:t>UE3</a:t>
              </a:r>
            </a:p>
          </p:txBody>
        </p:sp>
      </p:grpSp>
      <p:sp>
        <p:nvSpPr>
          <p:cNvPr id="21" name="TextBox 20">
            <a:extLst>
              <a:ext uri="{FF2B5EF4-FFF2-40B4-BE49-F238E27FC236}">
                <a16:creationId xmlns:a16="http://schemas.microsoft.com/office/drawing/2014/main" id="{4DC7E5F0-6C1F-2CDB-69B6-CC60D0E79F2B}"/>
              </a:ext>
            </a:extLst>
          </p:cNvPr>
          <p:cNvSpPr txBox="1"/>
          <p:nvPr/>
        </p:nvSpPr>
        <p:spPr>
          <a:xfrm>
            <a:off x="1468497" y="2762731"/>
            <a:ext cx="1275647" cy="195396"/>
          </a:xfrm>
          <a:prstGeom prst="rect">
            <a:avLst/>
          </a:prstGeom>
          <a:noFill/>
        </p:spPr>
        <p:txBody>
          <a:bodyPr wrap="none" rtlCol="0">
            <a:spAutoFit/>
          </a:bodyPr>
          <a:lstStyle/>
          <a:p>
            <a:pPr algn="l"/>
            <a:r>
              <a:rPr lang="en-IN" sz="825" spc="0" baseline="0">
                <a:ln/>
                <a:solidFill>
                  <a:srgbClr val="E74C3C"/>
                </a:solidFill>
                <a:latin typeface="Segoe UI Emoji"/>
                <a:ea typeface="Segoe UI Emoji"/>
                <a:sym typeface="Segoe UI Emoji"/>
                <a:rtl val="0"/>
              </a:rPr>
              <a:t>⚠️</a:t>
            </a:r>
            <a:r>
              <a:rPr lang="en-IN" sz="900" spc="0" baseline="0">
                <a:ln/>
                <a:solidFill>
                  <a:srgbClr val="E74C3C"/>
                </a:solidFill>
                <a:latin typeface="Arial"/>
                <a:ea typeface="Segoe UI Emoji"/>
                <a:cs typeface="Arial"/>
                <a:sym typeface="Arial"/>
                <a:rtl val="0"/>
              </a:rPr>
              <a:t> High Interference</a:t>
            </a:r>
          </a:p>
        </p:txBody>
      </p:sp>
      <p:sp>
        <p:nvSpPr>
          <p:cNvPr id="22" name="TextBox 21">
            <a:extLst>
              <a:ext uri="{FF2B5EF4-FFF2-40B4-BE49-F238E27FC236}">
                <a16:creationId xmlns:a16="http://schemas.microsoft.com/office/drawing/2014/main" id="{7FA591A9-F09B-06CB-0A52-C24032BAB0E9}"/>
              </a:ext>
            </a:extLst>
          </p:cNvPr>
          <p:cNvSpPr txBox="1"/>
          <p:nvPr/>
        </p:nvSpPr>
        <p:spPr>
          <a:xfrm>
            <a:off x="1553222" y="2869310"/>
            <a:ext cx="1106198" cy="195396"/>
          </a:xfrm>
          <a:prstGeom prst="rect">
            <a:avLst/>
          </a:prstGeom>
          <a:noFill/>
        </p:spPr>
        <p:txBody>
          <a:bodyPr wrap="none" rtlCol="0">
            <a:spAutoFit/>
          </a:bodyPr>
          <a:lstStyle/>
          <a:p>
            <a:pPr algn="l"/>
            <a:r>
              <a:rPr lang="en-IN" sz="825" spc="0" baseline="0">
                <a:ln/>
                <a:solidFill>
                  <a:srgbClr val="E74C3C"/>
                </a:solidFill>
                <a:latin typeface="Segoe UI Emoji"/>
                <a:ea typeface="Segoe UI Emoji"/>
                <a:sym typeface="Segoe UI Emoji"/>
                <a:rtl val="0"/>
              </a:rPr>
              <a:t>⚡</a:t>
            </a:r>
            <a:r>
              <a:rPr lang="en-IN" sz="900" spc="0" baseline="0">
                <a:ln/>
                <a:solidFill>
                  <a:srgbClr val="E74C3C"/>
                </a:solidFill>
                <a:latin typeface="Arial"/>
                <a:ea typeface="Segoe UI Emoji"/>
                <a:cs typeface="Arial"/>
                <a:sym typeface="Arial"/>
                <a:rtl val="0"/>
              </a:rPr>
              <a:t> Energy Waste</a:t>
            </a:r>
          </a:p>
        </p:txBody>
      </p:sp>
      <p:sp>
        <p:nvSpPr>
          <p:cNvPr id="23" name="TextBox 22">
            <a:extLst>
              <a:ext uri="{FF2B5EF4-FFF2-40B4-BE49-F238E27FC236}">
                <a16:creationId xmlns:a16="http://schemas.microsoft.com/office/drawing/2014/main" id="{A7DCD471-CE17-F3C3-86F0-53281CCABF15}"/>
              </a:ext>
            </a:extLst>
          </p:cNvPr>
          <p:cNvSpPr txBox="1"/>
          <p:nvPr/>
        </p:nvSpPr>
        <p:spPr>
          <a:xfrm>
            <a:off x="6241151" y="1239180"/>
            <a:ext cx="3598759" cy="234322"/>
          </a:xfrm>
          <a:prstGeom prst="rect">
            <a:avLst/>
          </a:prstGeom>
          <a:noFill/>
        </p:spPr>
        <p:txBody>
          <a:bodyPr wrap="none" rtlCol="0">
            <a:spAutoFit/>
          </a:bodyPr>
          <a:lstStyle/>
          <a:p>
            <a:pPr algn="l"/>
            <a:r>
              <a:rPr lang="en-IN" sz="1350" b="1" spc="0" baseline="0">
                <a:ln/>
                <a:solidFill>
                  <a:srgbClr val="27AE60"/>
                </a:solidFill>
                <a:latin typeface="Arial"/>
                <a:cs typeface="Arial"/>
                <a:sym typeface="Arial"/>
                <a:rtl val="0"/>
              </a:rPr>
              <a:t>5G Style: Beamforming (Spotlight Array)</a:t>
            </a:r>
          </a:p>
        </p:txBody>
      </p:sp>
      <p:sp>
        <p:nvSpPr>
          <p:cNvPr id="24" name="Freeform: Shape 23">
            <a:extLst>
              <a:ext uri="{FF2B5EF4-FFF2-40B4-BE49-F238E27FC236}">
                <a16:creationId xmlns:a16="http://schemas.microsoft.com/office/drawing/2014/main" id="{22EEE616-EB3A-A90F-AC39-DECC57EEFEAE}"/>
              </a:ext>
            </a:extLst>
          </p:cNvPr>
          <p:cNvSpPr/>
          <p:nvPr/>
        </p:nvSpPr>
        <p:spPr>
          <a:xfrm>
            <a:off x="7842723" y="1613839"/>
            <a:ext cx="395613" cy="568423"/>
          </a:xfrm>
          <a:custGeom>
            <a:avLst/>
            <a:gdLst>
              <a:gd name="connsiteX0" fmla="*/ 346162 w 395613"/>
              <a:gd name="connsiteY0" fmla="*/ 0 h 568423"/>
              <a:gd name="connsiteX1" fmla="*/ 395614 w 395613"/>
              <a:gd name="connsiteY1" fmla="*/ 0 h 568423"/>
              <a:gd name="connsiteX2" fmla="*/ 395614 w 395613"/>
              <a:gd name="connsiteY2" fmla="*/ 568423 h 568423"/>
              <a:gd name="connsiteX3" fmla="*/ 346162 w 395613"/>
              <a:gd name="connsiteY3" fmla="*/ 568423 h 568423"/>
              <a:gd name="connsiteX4" fmla="*/ 49452 w 395613"/>
              <a:gd name="connsiteY4" fmla="*/ 568423 h 568423"/>
              <a:gd name="connsiteX5" fmla="*/ 0 w 395613"/>
              <a:gd name="connsiteY5" fmla="*/ 568423 h 568423"/>
              <a:gd name="connsiteX6" fmla="*/ 0 w 395613"/>
              <a:gd name="connsiteY6" fmla="*/ 0 h 568423"/>
              <a:gd name="connsiteX7" fmla="*/ 49452 w 395613"/>
              <a:gd name="connsiteY7" fmla="*/ 0 h 56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613" h="568423">
                <a:moveTo>
                  <a:pt x="346162" y="0"/>
                </a:moveTo>
                <a:cubicBezTo>
                  <a:pt x="373474" y="0"/>
                  <a:pt x="395614" y="0"/>
                  <a:pt x="395614" y="0"/>
                </a:cubicBezTo>
                <a:lnTo>
                  <a:pt x="395614" y="568423"/>
                </a:lnTo>
                <a:cubicBezTo>
                  <a:pt x="395614" y="568423"/>
                  <a:pt x="373474" y="568423"/>
                  <a:pt x="346162" y="568423"/>
                </a:cubicBezTo>
                <a:lnTo>
                  <a:pt x="49452" y="568423"/>
                </a:lnTo>
                <a:cubicBezTo>
                  <a:pt x="22140" y="568423"/>
                  <a:pt x="0" y="568423"/>
                  <a:pt x="0" y="568423"/>
                </a:cubicBezTo>
                <a:lnTo>
                  <a:pt x="0" y="0"/>
                </a:lnTo>
                <a:cubicBezTo>
                  <a:pt x="0" y="0"/>
                  <a:pt x="22140" y="0"/>
                  <a:pt x="49452" y="0"/>
                </a:cubicBezTo>
                <a:close/>
              </a:path>
            </a:pathLst>
          </a:custGeom>
          <a:solidFill>
            <a:srgbClr val="34495E"/>
          </a:solidFill>
          <a:ln w="9890" cap="flat">
            <a:noFill/>
            <a:prstDash val="solid"/>
            <a:miter/>
          </a:ln>
        </p:spPr>
        <p:txBody>
          <a:bodyPr rtlCol="0" anchor="ctr"/>
          <a:lstStyle/>
          <a:p>
            <a:endParaRPr lang="en-IN"/>
          </a:p>
        </p:txBody>
      </p:sp>
      <p:sp>
        <p:nvSpPr>
          <p:cNvPr id="25" name="TextBox 24">
            <a:extLst>
              <a:ext uri="{FF2B5EF4-FFF2-40B4-BE49-F238E27FC236}">
                <a16:creationId xmlns:a16="http://schemas.microsoft.com/office/drawing/2014/main" id="{22984C5C-B4B1-789A-7507-B0249479B9FE}"/>
              </a:ext>
            </a:extLst>
          </p:cNvPr>
          <p:cNvSpPr txBox="1"/>
          <p:nvPr/>
        </p:nvSpPr>
        <p:spPr>
          <a:xfrm>
            <a:off x="7833651" y="2165935"/>
            <a:ext cx="413757" cy="186695"/>
          </a:xfrm>
          <a:prstGeom prst="rect">
            <a:avLst/>
          </a:prstGeom>
          <a:noFill/>
        </p:spPr>
        <p:txBody>
          <a:bodyPr wrap="none" rtlCol="0">
            <a:spAutoFit/>
          </a:bodyPr>
          <a:lstStyle/>
          <a:p>
            <a:pPr algn="l"/>
            <a:r>
              <a:rPr lang="en-IN" sz="900" spc="0" baseline="0">
                <a:ln/>
                <a:solidFill>
                  <a:srgbClr val="2C3E50"/>
                </a:solidFill>
                <a:latin typeface="Arial"/>
                <a:cs typeface="Arial"/>
                <a:sym typeface="Arial"/>
                <a:rtl val="0"/>
              </a:rPr>
              <a:t>gNB</a:t>
            </a:r>
          </a:p>
        </p:txBody>
      </p:sp>
      <p:grpSp>
        <p:nvGrpSpPr>
          <p:cNvPr id="26" name="Graphic 3">
            <a:extLst>
              <a:ext uri="{FF2B5EF4-FFF2-40B4-BE49-F238E27FC236}">
                <a16:creationId xmlns:a16="http://schemas.microsoft.com/office/drawing/2014/main" id="{506B6DEF-8A88-C9F0-F9DF-B33868591141}"/>
              </a:ext>
            </a:extLst>
          </p:cNvPr>
          <p:cNvGrpSpPr/>
          <p:nvPr/>
        </p:nvGrpSpPr>
        <p:grpSpPr>
          <a:xfrm>
            <a:off x="7813052" y="1379364"/>
            <a:ext cx="454956" cy="184737"/>
            <a:chOff x="7813052" y="1379364"/>
            <a:chExt cx="454956" cy="184737"/>
          </a:xfrm>
          <a:solidFill>
            <a:srgbClr val="27AE60"/>
          </a:solidFill>
        </p:grpSpPr>
        <p:sp>
          <p:nvSpPr>
            <p:cNvPr id="27" name="Freeform: Shape 26">
              <a:extLst>
                <a:ext uri="{FF2B5EF4-FFF2-40B4-BE49-F238E27FC236}">
                  <a16:creationId xmlns:a16="http://schemas.microsoft.com/office/drawing/2014/main" id="{2C58F153-8E66-9E7A-922F-7762915083CA}"/>
                </a:ext>
              </a:extLst>
            </p:cNvPr>
            <p:cNvSpPr/>
            <p:nvPr/>
          </p:nvSpPr>
          <p:spPr>
            <a:xfrm>
              <a:off x="7911956" y="1450417"/>
              <a:ext cx="59342" cy="42631"/>
            </a:xfrm>
            <a:custGeom>
              <a:avLst/>
              <a:gdLst>
                <a:gd name="connsiteX0" fmla="*/ 59342 w 59342"/>
                <a:gd name="connsiteY0" fmla="*/ 21316 h 42631"/>
                <a:gd name="connsiteX1" fmla="*/ 29671 w 59342"/>
                <a:gd name="connsiteY1" fmla="*/ 42632 h 42631"/>
                <a:gd name="connsiteX2" fmla="*/ 0 w 59342"/>
                <a:gd name="connsiteY2" fmla="*/ 21316 h 42631"/>
                <a:gd name="connsiteX3" fmla="*/ 29671 w 59342"/>
                <a:gd name="connsiteY3" fmla="*/ 0 h 42631"/>
                <a:gd name="connsiteX4" fmla="*/ 59342 w 59342"/>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42" h="42631">
                  <a:moveTo>
                    <a:pt x="59342" y="21316"/>
                  </a:moveTo>
                  <a:cubicBezTo>
                    <a:pt x="59342" y="33088"/>
                    <a:pt x="46058" y="42632"/>
                    <a:pt x="29671" y="42632"/>
                  </a:cubicBezTo>
                  <a:cubicBezTo>
                    <a:pt x="13284" y="42632"/>
                    <a:pt x="0" y="33088"/>
                    <a:pt x="0" y="21316"/>
                  </a:cubicBezTo>
                  <a:cubicBezTo>
                    <a:pt x="0" y="9543"/>
                    <a:pt x="13284" y="0"/>
                    <a:pt x="29671" y="0"/>
                  </a:cubicBezTo>
                  <a:cubicBezTo>
                    <a:pt x="46058" y="0"/>
                    <a:pt x="59342" y="9543"/>
                    <a:pt x="59342" y="21316"/>
                  </a:cubicBezTo>
                  <a:close/>
                </a:path>
              </a:pathLst>
            </a:custGeom>
            <a:solidFill>
              <a:srgbClr val="27AE60"/>
            </a:solidFill>
            <a:ln w="9890"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37A51E34-BE8F-3DFA-9D95-310B93C6CD94}"/>
                </a:ext>
              </a:extLst>
            </p:cNvPr>
            <p:cNvSpPr/>
            <p:nvPr/>
          </p:nvSpPr>
          <p:spPr>
            <a:xfrm>
              <a:off x="8010859" y="1450417"/>
              <a:ext cx="59342" cy="42631"/>
            </a:xfrm>
            <a:custGeom>
              <a:avLst/>
              <a:gdLst>
                <a:gd name="connsiteX0" fmla="*/ 59342 w 59342"/>
                <a:gd name="connsiteY0" fmla="*/ 21316 h 42631"/>
                <a:gd name="connsiteX1" fmla="*/ 29671 w 59342"/>
                <a:gd name="connsiteY1" fmla="*/ 42632 h 42631"/>
                <a:gd name="connsiteX2" fmla="*/ 0 w 59342"/>
                <a:gd name="connsiteY2" fmla="*/ 21316 h 42631"/>
                <a:gd name="connsiteX3" fmla="*/ 29671 w 59342"/>
                <a:gd name="connsiteY3" fmla="*/ 0 h 42631"/>
                <a:gd name="connsiteX4" fmla="*/ 59342 w 59342"/>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42" h="42631">
                  <a:moveTo>
                    <a:pt x="59342" y="21316"/>
                  </a:moveTo>
                  <a:cubicBezTo>
                    <a:pt x="59342" y="33088"/>
                    <a:pt x="46058" y="42632"/>
                    <a:pt x="29671" y="42632"/>
                  </a:cubicBezTo>
                  <a:cubicBezTo>
                    <a:pt x="13284" y="42632"/>
                    <a:pt x="0" y="33088"/>
                    <a:pt x="0" y="21316"/>
                  </a:cubicBezTo>
                  <a:cubicBezTo>
                    <a:pt x="0" y="9543"/>
                    <a:pt x="13284" y="0"/>
                    <a:pt x="29671" y="0"/>
                  </a:cubicBezTo>
                  <a:cubicBezTo>
                    <a:pt x="46058" y="0"/>
                    <a:pt x="59342" y="9543"/>
                    <a:pt x="59342" y="21316"/>
                  </a:cubicBezTo>
                  <a:close/>
                </a:path>
              </a:pathLst>
            </a:custGeom>
            <a:solidFill>
              <a:srgbClr val="27AE60"/>
            </a:solidFill>
            <a:ln w="9890"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99307711-BE75-7DC8-EFB8-781918136447}"/>
                </a:ext>
              </a:extLst>
            </p:cNvPr>
            <p:cNvSpPr/>
            <p:nvPr/>
          </p:nvSpPr>
          <p:spPr>
            <a:xfrm>
              <a:off x="8109763" y="1450417"/>
              <a:ext cx="59342" cy="42631"/>
            </a:xfrm>
            <a:custGeom>
              <a:avLst/>
              <a:gdLst>
                <a:gd name="connsiteX0" fmla="*/ 59342 w 59342"/>
                <a:gd name="connsiteY0" fmla="*/ 21316 h 42631"/>
                <a:gd name="connsiteX1" fmla="*/ 29671 w 59342"/>
                <a:gd name="connsiteY1" fmla="*/ 42632 h 42631"/>
                <a:gd name="connsiteX2" fmla="*/ 0 w 59342"/>
                <a:gd name="connsiteY2" fmla="*/ 21316 h 42631"/>
                <a:gd name="connsiteX3" fmla="*/ 29671 w 59342"/>
                <a:gd name="connsiteY3" fmla="*/ 0 h 42631"/>
                <a:gd name="connsiteX4" fmla="*/ 59342 w 59342"/>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42" h="42631">
                  <a:moveTo>
                    <a:pt x="59342" y="21316"/>
                  </a:moveTo>
                  <a:cubicBezTo>
                    <a:pt x="59342" y="33088"/>
                    <a:pt x="46058" y="42632"/>
                    <a:pt x="29671" y="42632"/>
                  </a:cubicBezTo>
                  <a:cubicBezTo>
                    <a:pt x="13284" y="42632"/>
                    <a:pt x="0" y="33088"/>
                    <a:pt x="0" y="21316"/>
                  </a:cubicBezTo>
                  <a:cubicBezTo>
                    <a:pt x="0" y="9543"/>
                    <a:pt x="13284" y="0"/>
                    <a:pt x="29671" y="0"/>
                  </a:cubicBezTo>
                  <a:cubicBezTo>
                    <a:pt x="46058" y="0"/>
                    <a:pt x="59342" y="9543"/>
                    <a:pt x="59342" y="21316"/>
                  </a:cubicBezTo>
                  <a:close/>
                </a:path>
              </a:pathLst>
            </a:custGeom>
            <a:solidFill>
              <a:srgbClr val="27AE60"/>
            </a:solidFill>
            <a:ln w="9890"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A7DE139D-35E0-7797-5818-58535AEFC3E3}"/>
                </a:ext>
              </a:extLst>
            </p:cNvPr>
            <p:cNvSpPr/>
            <p:nvPr/>
          </p:nvSpPr>
          <p:spPr>
            <a:xfrm>
              <a:off x="7862504" y="1379364"/>
              <a:ext cx="59342" cy="42631"/>
            </a:xfrm>
            <a:custGeom>
              <a:avLst/>
              <a:gdLst>
                <a:gd name="connsiteX0" fmla="*/ 59342 w 59342"/>
                <a:gd name="connsiteY0" fmla="*/ 21316 h 42631"/>
                <a:gd name="connsiteX1" fmla="*/ 29671 w 59342"/>
                <a:gd name="connsiteY1" fmla="*/ 42632 h 42631"/>
                <a:gd name="connsiteX2" fmla="*/ 0 w 59342"/>
                <a:gd name="connsiteY2" fmla="*/ 21316 h 42631"/>
                <a:gd name="connsiteX3" fmla="*/ 29671 w 59342"/>
                <a:gd name="connsiteY3" fmla="*/ 0 h 42631"/>
                <a:gd name="connsiteX4" fmla="*/ 59342 w 59342"/>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42" h="42631">
                  <a:moveTo>
                    <a:pt x="59342" y="21316"/>
                  </a:moveTo>
                  <a:cubicBezTo>
                    <a:pt x="59342" y="33088"/>
                    <a:pt x="46058" y="42632"/>
                    <a:pt x="29671" y="42632"/>
                  </a:cubicBezTo>
                  <a:cubicBezTo>
                    <a:pt x="13284" y="42632"/>
                    <a:pt x="0" y="33088"/>
                    <a:pt x="0" y="21316"/>
                  </a:cubicBezTo>
                  <a:cubicBezTo>
                    <a:pt x="0" y="9543"/>
                    <a:pt x="13284" y="0"/>
                    <a:pt x="29671" y="0"/>
                  </a:cubicBezTo>
                  <a:cubicBezTo>
                    <a:pt x="46058" y="0"/>
                    <a:pt x="59342" y="9543"/>
                    <a:pt x="59342" y="21316"/>
                  </a:cubicBezTo>
                  <a:close/>
                </a:path>
              </a:pathLst>
            </a:custGeom>
            <a:solidFill>
              <a:srgbClr val="27AE60"/>
            </a:solidFill>
            <a:ln w="9890"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02E32CA6-8852-6DB8-E4A2-A425B8740827}"/>
                </a:ext>
              </a:extLst>
            </p:cNvPr>
            <p:cNvSpPr/>
            <p:nvPr/>
          </p:nvSpPr>
          <p:spPr>
            <a:xfrm>
              <a:off x="7961407" y="1379364"/>
              <a:ext cx="59342" cy="42631"/>
            </a:xfrm>
            <a:custGeom>
              <a:avLst/>
              <a:gdLst>
                <a:gd name="connsiteX0" fmla="*/ 59342 w 59342"/>
                <a:gd name="connsiteY0" fmla="*/ 21316 h 42631"/>
                <a:gd name="connsiteX1" fmla="*/ 29671 w 59342"/>
                <a:gd name="connsiteY1" fmla="*/ 42632 h 42631"/>
                <a:gd name="connsiteX2" fmla="*/ 0 w 59342"/>
                <a:gd name="connsiteY2" fmla="*/ 21316 h 42631"/>
                <a:gd name="connsiteX3" fmla="*/ 29671 w 59342"/>
                <a:gd name="connsiteY3" fmla="*/ 0 h 42631"/>
                <a:gd name="connsiteX4" fmla="*/ 59342 w 59342"/>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42" h="42631">
                  <a:moveTo>
                    <a:pt x="59342" y="21316"/>
                  </a:moveTo>
                  <a:cubicBezTo>
                    <a:pt x="59342" y="33088"/>
                    <a:pt x="46058" y="42632"/>
                    <a:pt x="29671" y="42632"/>
                  </a:cubicBezTo>
                  <a:cubicBezTo>
                    <a:pt x="13284" y="42632"/>
                    <a:pt x="0" y="33088"/>
                    <a:pt x="0" y="21316"/>
                  </a:cubicBezTo>
                  <a:cubicBezTo>
                    <a:pt x="0" y="9543"/>
                    <a:pt x="13284" y="0"/>
                    <a:pt x="29671" y="0"/>
                  </a:cubicBezTo>
                  <a:cubicBezTo>
                    <a:pt x="46058" y="0"/>
                    <a:pt x="59342" y="9543"/>
                    <a:pt x="59342" y="21316"/>
                  </a:cubicBezTo>
                  <a:close/>
                </a:path>
              </a:pathLst>
            </a:custGeom>
            <a:solidFill>
              <a:srgbClr val="27AE60"/>
            </a:solidFill>
            <a:ln w="9890"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037EE3D6-2188-46A4-B033-E599BABA0A85}"/>
                </a:ext>
              </a:extLst>
            </p:cNvPr>
            <p:cNvSpPr/>
            <p:nvPr/>
          </p:nvSpPr>
          <p:spPr>
            <a:xfrm>
              <a:off x="8060311" y="1379364"/>
              <a:ext cx="59342" cy="42631"/>
            </a:xfrm>
            <a:custGeom>
              <a:avLst/>
              <a:gdLst>
                <a:gd name="connsiteX0" fmla="*/ 59342 w 59342"/>
                <a:gd name="connsiteY0" fmla="*/ 21316 h 42631"/>
                <a:gd name="connsiteX1" fmla="*/ 29671 w 59342"/>
                <a:gd name="connsiteY1" fmla="*/ 42632 h 42631"/>
                <a:gd name="connsiteX2" fmla="*/ 0 w 59342"/>
                <a:gd name="connsiteY2" fmla="*/ 21316 h 42631"/>
                <a:gd name="connsiteX3" fmla="*/ 29671 w 59342"/>
                <a:gd name="connsiteY3" fmla="*/ 0 h 42631"/>
                <a:gd name="connsiteX4" fmla="*/ 59342 w 59342"/>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42" h="42631">
                  <a:moveTo>
                    <a:pt x="59342" y="21316"/>
                  </a:moveTo>
                  <a:cubicBezTo>
                    <a:pt x="59342" y="33088"/>
                    <a:pt x="46058" y="42632"/>
                    <a:pt x="29671" y="42632"/>
                  </a:cubicBezTo>
                  <a:cubicBezTo>
                    <a:pt x="13284" y="42632"/>
                    <a:pt x="0" y="33088"/>
                    <a:pt x="0" y="21316"/>
                  </a:cubicBezTo>
                  <a:cubicBezTo>
                    <a:pt x="0" y="9543"/>
                    <a:pt x="13284" y="0"/>
                    <a:pt x="29671" y="0"/>
                  </a:cubicBezTo>
                  <a:cubicBezTo>
                    <a:pt x="46058" y="0"/>
                    <a:pt x="59342" y="9543"/>
                    <a:pt x="59342" y="21316"/>
                  </a:cubicBezTo>
                  <a:close/>
                </a:path>
              </a:pathLst>
            </a:custGeom>
            <a:solidFill>
              <a:srgbClr val="27AE60"/>
            </a:solidFill>
            <a:ln w="9890"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90BC7B58-A32E-CA3D-38D2-3730B9D5BD51}"/>
                </a:ext>
              </a:extLst>
            </p:cNvPr>
            <p:cNvSpPr/>
            <p:nvPr/>
          </p:nvSpPr>
          <p:spPr>
            <a:xfrm>
              <a:off x="8159214" y="1379364"/>
              <a:ext cx="59342" cy="42631"/>
            </a:xfrm>
            <a:custGeom>
              <a:avLst/>
              <a:gdLst>
                <a:gd name="connsiteX0" fmla="*/ 59342 w 59342"/>
                <a:gd name="connsiteY0" fmla="*/ 21316 h 42631"/>
                <a:gd name="connsiteX1" fmla="*/ 29671 w 59342"/>
                <a:gd name="connsiteY1" fmla="*/ 42632 h 42631"/>
                <a:gd name="connsiteX2" fmla="*/ 0 w 59342"/>
                <a:gd name="connsiteY2" fmla="*/ 21316 h 42631"/>
                <a:gd name="connsiteX3" fmla="*/ 29671 w 59342"/>
                <a:gd name="connsiteY3" fmla="*/ 0 h 42631"/>
                <a:gd name="connsiteX4" fmla="*/ 59342 w 59342"/>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42" h="42631">
                  <a:moveTo>
                    <a:pt x="59342" y="21316"/>
                  </a:moveTo>
                  <a:cubicBezTo>
                    <a:pt x="59342" y="33088"/>
                    <a:pt x="46058" y="42632"/>
                    <a:pt x="29671" y="42632"/>
                  </a:cubicBezTo>
                  <a:cubicBezTo>
                    <a:pt x="13284" y="42632"/>
                    <a:pt x="0" y="33088"/>
                    <a:pt x="0" y="21316"/>
                  </a:cubicBezTo>
                  <a:cubicBezTo>
                    <a:pt x="0" y="9543"/>
                    <a:pt x="13284" y="0"/>
                    <a:pt x="29671" y="0"/>
                  </a:cubicBezTo>
                  <a:cubicBezTo>
                    <a:pt x="46058" y="0"/>
                    <a:pt x="59342" y="9543"/>
                    <a:pt x="59342" y="21316"/>
                  </a:cubicBezTo>
                  <a:close/>
                </a:path>
              </a:pathLst>
            </a:custGeom>
            <a:solidFill>
              <a:srgbClr val="27AE60"/>
            </a:solidFill>
            <a:ln w="9890"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7D9484A6-D355-A0DF-8C6C-4BB8F40AFA8B}"/>
                </a:ext>
              </a:extLst>
            </p:cNvPr>
            <p:cNvSpPr/>
            <p:nvPr/>
          </p:nvSpPr>
          <p:spPr>
            <a:xfrm>
              <a:off x="7813052" y="1521470"/>
              <a:ext cx="59342" cy="42631"/>
            </a:xfrm>
            <a:custGeom>
              <a:avLst/>
              <a:gdLst>
                <a:gd name="connsiteX0" fmla="*/ 59342 w 59342"/>
                <a:gd name="connsiteY0" fmla="*/ 21316 h 42631"/>
                <a:gd name="connsiteX1" fmla="*/ 29671 w 59342"/>
                <a:gd name="connsiteY1" fmla="*/ 42632 h 42631"/>
                <a:gd name="connsiteX2" fmla="*/ 0 w 59342"/>
                <a:gd name="connsiteY2" fmla="*/ 21316 h 42631"/>
                <a:gd name="connsiteX3" fmla="*/ 29671 w 59342"/>
                <a:gd name="connsiteY3" fmla="*/ 0 h 42631"/>
                <a:gd name="connsiteX4" fmla="*/ 59342 w 59342"/>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42" h="42631">
                  <a:moveTo>
                    <a:pt x="59342" y="21316"/>
                  </a:moveTo>
                  <a:cubicBezTo>
                    <a:pt x="59342" y="33088"/>
                    <a:pt x="46058" y="42632"/>
                    <a:pt x="29671" y="42632"/>
                  </a:cubicBezTo>
                  <a:cubicBezTo>
                    <a:pt x="13284" y="42632"/>
                    <a:pt x="0" y="33088"/>
                    <a:pt x="0" y="21316"/>
                  </a:cubicBezTo>
                  <a:cubicBezTo>
                    <a:pt x="0" y="9543"/>
                    <a:pt x="13284" y="0"/>
                    <a:pt x="29671" y="0"/>
                  </a:cubicBezTo>
                  <a:cubicBezTo>
                    <a:pt x="46058" y="0"/>
                    <a:pt x="59342" y="9543"/>
                    <a:pt x="59342" y="21316"/>
                  </a:cubicBezTo>
                  <a:close/>
                </a:path>
              </a:pathLst>
            </a:custGeom>
            <a:solidFill>
              <a:srgbClr val="27AE60"/>
            </a:solidFill>
            <a:ln w="9890"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E0D14837-5E39-0798-0BCF-56255BEE5F1A}"/>
                </a:ext>
              </a:extLst>
            </p:cNvPr>
            <p:cNvSpPr/>
            <p:nvPr/>
          </p:nvSpPr>
          <p:spPr>
            <a:xfrm>
              <a:off x="7911956" y="1521470"/>
              <a:ext cx="59342" cy="42631"/>
            </a:xfrm>
            <a:custGeom>
              <a:avLst/>
              <a:gdLst>
                <a:gd name="connsiteX0" fmla="*/ 59342 w 59342"/>
                <a:gd name="connsiteY0" fmla="*/ 21316 h 42631"/>
                <a:gd name="connsiteX1" fmla="*/ 29671 w 59342"/>
                <a:gd name="connsiteY1" fmla="*/ 42632 h 42631"/>
                <a:gd name="connsiteX2" fmla="*/ 0 w 59342"/>
                <a:gd name="connsiteY2" fmla="*/ 21316 h 42631"/>
                <a:gd name="connsiteX3" fmla="*/ 29671 w 59342"/>
                <a:gd name="connsiteY3" fmla="*/ 0 h 42631"/>
                <a:gd name="connsiteX4" fmla="*/ 59342 w 59342"/>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42" h="42631">
                  <a:moveTo>
                    <a:pt x="59342" y="21316"/>
                  </a:moveTo>
                  <a:cubicBezTo>
                    <a:pt x="59342" y="33088"/>
                    <a:pt x="46058" y="42632"/>
                    <a:pt x="29671" y="42632"/>
                  </a:cubicBezTo>
                  <a:cubicBezTo>
                    <a:pt x="13284" y="42632"/>
                    <a:pt x="0" y="33088"/>
                    <a:pt x="0" y="21316"/>
                  </a:cubicBezTo>
                  <a:cubicBezTo>
                    <a:pt x="0" y="9543"/>
                    <a:pt x="13284" y="0"/>
                    <a:pt x="29671" y="0"/>
                  </a:cubicBezTo>
                  <a:cubicBezTo>
                    <a:pt x="46058" y="0"/>
                    <a:pt x="59342" y="9543"/>
                    <a:pt x="59342" y="21316"/>
                  </a:cubicBezTo>
                  <a:close/>
                </a:path>
              </a:pathLst>
            </a:custGeom>
            <a:solidFill>
              <a:srgbClr val="27AE60"/>
            </a:solidFill>
            <a:ln w="9890"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75AE2558-936B-A80B-CA9E-E89989A1846A}"/>
                </a:ext>
              </a:extLst>
            </p:cNvPr>
            <p:cNvSpPr/>
            <p:nvPr/>
          </p:nvSpPr>
          <p:spPr>
            <a:xfrm>
              <a:off x="8010859" y="1521470"/>
              <a:ext cx="59342" cy="42631"/>
            </a:xfrm>
            <a:custGeom>
              <a:avLst/>
              <a:gdLst>
                <a:gd name="connsiteX0" fmla="*/ 59342 w 59342"/>
                <a:gd name="connsiteY0" fmla="*/ 21316 h 42631"/>
                <a:gd name="connsiteX1" fmla="*/ 29671 w 59342"/>
                <a:gd name="connsiteY1" fmla="*/ 42632 h 42631"/>
                <a:gd name="connsiteX2" fmla="*/ 0 w 59342"/>
                <a:gd name="connsiteY2" fmla="*/ 21316 h 42631"/>
                <a:gd name="connsiteX3" fmla="*/ 29671 w 59342"/>
                <a:gd name="connsiteY3" fmla="*/ 0 h 42631"/>
                <a:gd name="connsiteX4" fmla="*/ 59342 w 59342"/>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42" h="42631">
                  <a:moveTo>
                    <a:pt x="59342" y="21316"/>
                  </a:moveTo>
                  <a:cubicBezTo>
                    <a:pt x="59342" y="33088"/>
                    <a:pt x="46058" y="42632"/>
                    <a:pt x="29671" y="42632"/>
                  </a:cubicBezTo>
                  <a:cubicBezTo>
                    <a:pt x="13284" y="42632"/>
                    <a:pt x="0" y="33088"/>
                    <a:pt x="0" y="21316"/>
                  </a:cubicBezTo>
                  <a:cubicBezTo>
                    <a:pt x="0" y="9543"/>
                    <a:pt x="13284" y="0"/>
                    <a:pt x="29671" y="0"/>
                  </a:cubicBezTo>
                  <a:cubicBezTo>
                    <a:pt x="46058" y="0"/>
                    <a:pt x="59342" y="9543"/>
                    <a:pt x="59342" y="21316"/>
                  </a:cubicBezTo>
                  <a:close/>
                </a:path>
              </a:pathLst>
            </a:custGeom>
            <a:solidFill>
              <a:srgbClr val="27AE60"/>
            </a:solidFill>
            <a:ln w="9890"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0AA57810-5430-6853-0F8E-C7C8E50CA1CC}"/>
                </a:ext>
              </a:extLst>
            </p:cNvPr>
            <p:cNvSpPr/>
            <p:nvPr/>
          </p:nvSpPr>
          <p:spPr>
            <a:xfrm>
              <a:off x="8109763" y="1521470"/>
              <a:ext cx="59342" cy="42631"/>
            </a:xfrm>
            <a:custGeom>
              <a:avLst/>
              <a:gdLst>
                <a:gd name="connsiteX0" fmla="*/ 59342 w 59342"/>
                <a:gd name="connsiteY0" fmla="*/ 21316 h 42631"/>
                <a:gd name="connsiteX1" fmla="*/ 29671 w 59342"/>
                <a:gd name="connsiteY1" fmla="*/ 42632 h 42631"/>
                <a:gd name="connsiteX2" fmla="*/ 0 w 59342"/>
                <a:gd name="connsiteY2" fmla="*/ 21316 h 42631"/>
                <a:gd name="connsiteX3" fmla="*/ 29671 w 59342"/>
                <a:gd name="connsiteY3" fmla="*/ 0 h 42631"/>
                <a:gd name="connsiteX4" fmla="*/ 59342 w 59342"/>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42" h="42631">
                  <a:moveTo>
                    <a:pt x="59342" y="21316"/>
                  </a:moveTo>
                  <a:cubicBezTo>
                    <a:pt x="59342" y="33088"/>
                    <a:pt x="46058" y="42632"/>
                    <a:pt x="29671" y="42632"/>
                  </a:cubicBezTo>
                  <a:cubicBezTo>
                    <a:pt x="13284" y="42632"/>
                    <a:pt x="0" y="33088"/>
                    <a:pt x="0" y="21316"/>
                  </a:cubicBezTo>
                  <a:cubicBezTo>
                    <a:pt x="0" y="9543"/>
                    <a:pt x="13284" y="0"/>
                    <a:pt x="29671" y="0"/>
                  </a:cubicBezTo>
                  <a:cubicBezTo>
                    <a:pt x="46058" y="0"/>
                    <a:pt x="59342" y="9543"/>
                    <a:pt x="59342" y="21316"/>
                  </a:cubicBezTo>
                  <a:close/>
                </a:path>
              </a:pathLst>
            </a:custGeom>
            <a:solidFill>
              <a:srgbClr val="27AE60"/>
            </a:solidFill>
            <a:ln w="9890"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D20B4F96-807F-3FF0-929E-A762CDE0150C}"/>
                </a:ext>
              </a:extLst>
            </p:cNvPr>
            <p:cNvSpPr/>
            <p:nvPr/>
          </p:nvSpPr>
          <p:spPr>
            <a:xfrm>
              <a:off x="8208666" y="1521470"/>
              <a:ext cx="59342" cy="42631"/>
            </a:xfrm>
            <a:custGeom>
              <a:avLst/>
              <a:gdLst>
                <a:gd name="connsiteX0" fmla="*/ 59342 w 59342"/>
                <a:gd name="connsiteY0" fmla="*/ 21316 h 42631"/>
                <a:gd name="connsiteX1" fmla="*/ 29671 w 59342"/>
                <a:gd name="connsiteY1" fmla="*/ 42632 h 42631"/>
                <a:gd name="connsiteX2" fmla="*/ 0 w 59342"/>
                <a:gd name="connsiteY2" fmla="*/ 21316 h 42631"/>
                <a:gd name="connsiteX3" fmla="*/ 29671 w 59342"/>
                <a:gd name="connsiteY3" fmla="*/ 0 h 42631"/>
                <a:gd name="connsiteX4" fmla="*/ 59342 w 59342"/>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42" h="42631">
                  <a:moveTo>
                    <a:pt x="59342" y="21316"/>
                  </a:moveTo>
                  <a:cubicBezTo>
                    <a:pt x="59342" y="33088"/>
                    <a:pt x="46058" y="42632"/>
                    <a:pt x="29671" y="42632"/>
                  </a:cubicBezTo>
                  <a:cubicBezTo>
                    <a:pt x="13284" y="42632"/>
                    <a:pt x="0" y="33088"/>
                    <a:pt x="0" y="21316"/>
                  </a:cubicBezTo>
                  <a:cubicBezTo>
                    <a:pt x="0" y="9543"/>
                    <a:pt x="13284" y="0"/>
                    <a:pt x="29671" y="0"/>
                  </a:cubicBezTo>
                  <a:cubicBezTo>
                    <a:pt x="46058" y="0"/>
                    <a:pt x="59342" y="9543"/>
                    <a:pt x="59342" y="21316"/>
                  </a:cubicBezTo>
                  <a:close/>
                </a:path>
              </a:pathLst>
            </a:custGeom>
            <a:solidFill>
              <a:srgbClr val="27AE60"/>
            </a:solidFill>
            <a:ln w="9890" cap="flat">
              <a:noFill/>
              <a:prstDash val="solid"/>
              <a:miter/>
            </a:ln>
          </p:spPr>
          <p:txBody>
            <a:bodyPr rtlCol="0" anchor="ctr"/>
            <a:lstStyle/>
            <a:p>
              <a:endParaRPr lang="en-IN"/>
            </a:p>
          </p:txBody>
        </p:sp>
      </p:grpSp>
      <p:grpSp>
        <p:nvGrpSpPr>
          <p:cNvPr id="40" name="Graphic 3">
            <a:extLst>
              <a:ext uri="{FF2B5EF4-FFF2-40B4-BE49-F238E27FC236}">
                <a16:creationId xmlns:a16="http://schemas.microsoft.com/office/drawing/2014/main" id="{7829B623-173E-9C7D-9946-CBCF98FF9D48}"/>
              </a:ext>
            </a:extLst>
          </p:cNvPr>
          <p:cNvGrpSpPr/>
          <p:nvPr/>
        </p:nvGrpSpPr>
        <p:grpSpPr>
          <a:xfrm>
            <a:off x="6460779" y="1606359"/>
            <a:ext cx="2862792" cy="1059063"/>
            <a:chOff x="6460779" y="1606359"/>
            <a:chExt cx="2862792" cy="1059063"/>
          </a:xfrm>
        </p:grpSpPr>
        <p:sp>
          <p:nvSpPr>
            <p:cNvPr id="41" name="Freeform: Shape 40">
              <a:extLst>
                <a:ext uri="{FF2B5EF4-FFF2-40B4-BE49-F238E27FC236}">
                  <a16:creationId xmlns:a16="http://schemas.microsoft.com/office/drawing/2014/main" id="{0777A69C-4B6D-B634-5BFC-C14D68F9FAB3}"/>
                </a:ext>
              </a:extLst>
            </p:cNvPr>
            <p:cNvSpPr/>
            <p:nvPr/>
          </p:nvSpPr>
          <p:spPr>
            <a:xfrm>
              <a:off x="6477855" y="1699102"/>
              <a:ext cx="158245" cy="113684"/>
            </a:xfrm>
            <a:custGeom>
              <a:avLst/>
              <a:gdLst>
                <a:gd name="connsiteX0" fmla="*/ 158246 w 158245"/>
                <a:gd name="connsiteY0" fmla="*/ 56842 h 113684"/>
                <a:gd name="connsiteX1" fmla="*/ 79123 w 158245"/>
                <a:gd name="connsiteY1" fmla="*/ 113685 h 113684"/>
                <a:gd name="connsiteX2" fmla="*/ 0 w 158245"/>
                <a:gd name="connsiteY2" fmla="*/ 56842 h 113684"/>
                <a:gd name="connsiteX3" fmla="*/ 79123 w 158245"/>
                <a:gd name="connsiteY3" fmla="*/ 0 h 113684"/>
                <a:gd name="connsiteX4" fmla="*/ 158246 w 158245"/>
                <a:gd name="connsiteY4" fmla="*/ 56842 h 11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45" h="113684">
                  <a:moveTo>
                    <a:pt x="158246" y="56842"/>
                  </a:moveTo>
                  <a:cubicBezTo>
                    <a:pt x="158246" y="88236"/>
                    <a:pt x="122821" y="113685"/>
                    <a:pt x="79123" y="113685"/>
                  </a:cubicBezTo>
                  <a:cubicBezTo>
                    <a:pt x="35425" y="113685"/>
                    <a:pt x="0" y="88236"/>
                    <a:pt x="0" y="56842"/>
                  </a:cubicBezTo>
                  <a:cubicBezTo>
                    <a:pt x="0" y="25449"/>
                    <a:pt x="35425" y="0"/>
                    <a:pt x="79123" y="0"/>
                  </a:cubicBezTo>
                  <a:cubicBezTo>
                    <a:pt x="122821" y="0"/>
                    <a:pt x="158246" y="25449"/>
                    <a:pt x="158246" y="56842"/>
                  </a:cubicBezTo>
                  <a:close/>
                </a:path>
              </a:pathLst>
            </a:custGeom>
            <a:solidFill>
              <a:srgbClr val="3498DB"/>
            </a:solidFill>
            <a:ln w="9890" cap="flat">
              <a:noFill/>
              <a:prstDash val="solid"/>
              <a:miter/>
            </a:ln>
          </p:spPr>
          <p:txBody>
            <a:bodyPr rtlCol="0" anchor="ctr"/>
            <a:lstStyle/>
            <a:p>
              <a:endParaRPr lang="en-IN"/>
            </a:p>
          </p:txBody>
        </p:sp>
        <p:sp>
          <p:nvSpPr>
            <p:cNvPr id="42" name="TextBox 41">
              <a:extLst>
                <a:ext uri="{FF2B5EF4-FFF2-40B4-BE49-F238E27FC236}">
                  <a16:creationId xmlns:a16="http://schemas.microsoft.com/office/drawing/2014/main" id="{3D32CBBC-28B9-23D5-6911-69E3432733A4}"/>
                </a:ext>
              </a:extLst>
            </p:cNvPr>
            <p:cNvSpPr txBox="1"/>
            <p:nvPr/>
          </p:nvSpPr>
          <p:spPr>
            <a:xfrm>
              <a:off x="6369339" y="1560639"/>
              <a:ext cx="375278" cy="170819"/>
            </a:xfrm>
            <a:prstGeom prst="rect">
              <a:avLst/>
            </a:prstGeom>
            <a:noFill/>
          </p:spPr>
          <p:txBody>
            <a:bodyPr wrap="none" rtlCol="0">
              <a:spAutoFit/>
            </a:bodyPr>
            <a:lstStyle/>
            <a:p>
              <a:pPr algn="l"/>
              <a:r>
                <a:rPr lang="en-IN" sz="750" spc="0" baseline="0">
                  <a:ln/>
                  <a:solidFill>
                    <a:srgbClr val="2C3E50"/>
                  </a:solidFill>
                  <a:latin typeface="Arial"/>
                  <a:cs typeface="Arial"/>
                  <a:sym typeface="Arial"/>
                  <a:rtl val="0"/>
                </a:rPr>
                <a:t>UE1</a:t>
              </a:r>
            </a:p>
          </p:txBody>
        </p:sp>
        <p:sp>
          <p:nvSpPr>
            <p:cNvPr id="43" name="Freeform: Shape 42">
              <a:extLst>
                <a:ext uri="{FF2B5EF4-FFF2-40B4-BE49-F238E27FC236}">
                  <a16:creationId xmlns:a16="http://schemas.microsoft.com/office/drawing/2014/main" id="{8A2143E3-5362-5DCD-911E-3071850FE94E}"/>
                </a:ext>
              </a:extLst>
            </p:cNvPr>
            <p:cNvSpPr/>
            <p:nvPr/>
          </p:nvSpPr>
          <p:spPr>
            <a:xfrm>
              <a:off x="9148249" y="1983314"/>
              <a:ext cx="158245" cy="113684"/>
            </a:xfrm>
            <a:custGeom>
              <a:avLst/>
              <a:gdLst>
                <a:gd name="connsiteX0" fmla="*/ 158246 w 158245"/>
                <a:gd name="connsiteY0" fmla="*/ 56842 h 113684"/>
                <a:gd name="connsiteX1" fmla="*/ 79123 w 158245"/>
                <a:gd name="connsiteY1" fmla="*/ 113685 h 113684"/>
                <a:gd name="connsiteX2" fmla="*/ 0 w 158245"/>
                <a:gd name="connsiteY2" fmla="*/ 56842 h 113684"/>
                <a:gd name="connsiteX3" fmla="*/ 79123 w 158245"/>
                <a:gd name="connsiteY3" fmla="*/ 0 h 113684"/>
                <a:gd name="connsiteX4" fmla="*/ 158246 w 158245"/>
                <a:gd name="connsiteY4" fmla="*/ 56842 h 11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45" h="113684">
                  <a:moveTo>
                    <a:pt x="158246" y="56842"/>
                  </a:moveTo>
                  <a:cubicBezTo>
                    <a:pt x="158246" y="88235"/>
                    <a:pt x="122821" y="113685"/>
                    <a:pt x="79123" y="113685"/>
                  </a:cubicBezTo>
                  <a:cubicBezTo>
                    <a:pt x="35425" y="113685"/>
                    <a:pt x="0" y="88235"/>
                    <a:pt x="0" y="56842"/>
                  </a:cubicBezTo>
                  <a:cubicBezTo>
                    <a:pt x="0" y="25449"/>
                    <a:pt x="35425" y="0"/>
                    <a:pt x="79123" y="0"/>
                  </a:cubicBezTo>
                  <a:cubicBezTo>
                    <a:pt x="122821" y="0"/>
                    <a:pt x="158246" y="25449"/>
                    <a:pt x="158246" y="56842"/>
                  </a:cubicBezTo>
                  <a:close/>
                </a:path>
              </a:pathLst>
            </a:custGeom>
            <a:solidFill>
              <a:srgbClr val="3498DB"/>
            </a:solidFill>
            <a:ln w="9890" cap="flat">
              <a:noFill/>
              <a:prstDash val="solid"/>
              <a:miter/>
            </a:ln>
          </p:spPr>
          <p:txBody>
            <a:bodyPr rtlCol="0" anchor="ctr"/>
            <a:lstStyle/>
            <a:p>
              <a:endParaRPr lang="en-IN"/>
            </a:p>
          </p:txBody>
        </p:sp>
        <p:sp>
          <p:nvSpPr>
            <p:cNvPr id="44" name="TextBox 43">
              <a:extLst>
                <a:ext uri="{FF2B5EF4-FFF2-40B4-BE49-F238E27FC236}">
                  <a16:creationId xmlns:a16="http://schemas.microsoft.com/office/drawing/2014/main" id="{254ED847-1235-7B47-D289-38EC9DC3A128}"/>
                </a:ext>
              </a:extLst>
            </p:cNvPr>
            <p:cNvSpPr txBox="1"/>
            <p:nvPr/>
          </p:nvSpPr>
          <p:spPr>
            <a:xfrm>
              <a:off x="9039733" y="1844850"/>
              <a:ext cx="375278" cy="170819"/>
            </a:xfrm>
            <a:prstGeom prst="rect">
              <a:avLst/>
            </a:prstGeom>
            <a:noFill/>
          </p:spPr>
          <p:txBody>
            <a:bodyPr wrap="none" rtlCol="0">
              <a:spAutoFit/>
            </a:bodyPr>
            <a:lstStyle/>
            <a:p>
              <a:pPr algn="l"/>
              <a:r>
                <a:rPr lang="en-IN" sz="750" spc="0" baseline="0">
                  <a:ln/>
                  <a:solidFill>
                    <a:srgbClr val="2C3E50"/>
                  </a:solidFill>
                  <a:latin typeface="Arial"/>
                  <a:cs typeface="Arial"/>
                  <a:sym typeface="Arial"/>
                  <a:rtl val="0"/>
                </a:rPr>
                <a:t>UE2</a:t>
              </a:r>
            </a:p>
          </p:txBody>
        </p:sp>
        <p:sp>
          <p:nvSpPr>
            <p:cNvPr id="45" name="Freeform: Shape 44">
              <a:extLst>
                <a:ext uri="{FF2B5EF4-FFF2-40B4-BE49-F238E27FC236}">
                  <a16:creationId xmlns:a16="http://schemas.microsoft.com/office/drawing/2014/main" id="{76ABE2D5-ECD1-C4F5-E3BA-975CA4B87751}"/>
                </a:ext>
              </a:extLst>
            </p:cNvPr>
            <p:cNvSpPr/>
            <p:nvPr/>
          </p:nvSpPr>
          <p:spPr>
            <a:xfrm>
              <a:off x="8455925" y="2551737"/>
              <a:ext cx="158245" cy="113684"/>
            </a:xfrm>
            <a:custGeom>
              <a:avLst/>
              <a:gdLst>
                <a:gd name="connsiteX0" fmla="*/ 158246 w 158245"/>
                <a:gd name="connsiteY0" fmla="*/ 56842 h 113684"/>
                <a:gd name="connsiteX1" fmla="*/ 79123 w 158245"/>
                <a:gd name="connsiteY1" fmla="*/ 113685 h 113684"/>
                <a:gd name="connsiteX2" fmla="*/ 0 w 158245"/>
                <a:gd name="connsiteY2" fmla="*/ 56842 h 113684"/>
                <a:gd name="connsiteX3" fmla="*/ 79123 w 158245"/>
                <a:gd name="connsiteY3" fmla="*/ 0 h 113684"/>
                <a:gd name="connsiteX4" fmla="*/ 158246 w 158245"/>
                <a:gd name="connsiteY4" fmla="*/ 56842 h 113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45" h="113684">
                  <a:moveTo>
                    <a:pt x="158246" y="56842"/>
                  </a:moveTo>
                  <a:cubicBezTo>
                    <a:pt x="158246" y="88235"/>
                    <a:pt x="122821" y="113685"/>
                    <a:pt x="79123" y="113685"/>
                  </a:cubicBezTo>
                  <a:cubicBezTo>
                    <a:pt x="35425" y="113685"/>
                    <a:pt x="0" y="88235"/>
                    <a:pt x="0" y="56842"/>
                  </a:cubicBezTo>
                  <a:cubicBezTo>
                    <a:pt x="0" y="25449"/>
                    <a:pt x="35425" y="0"/>
                    <a:pt x="79123" y="0"/>
                  </a:cubicBezTo>
                  <a:cubicBezTo>
                    <a:pt x="122821" y="0"/>
                    <a:pt x="158246" y="25449"/>
                    <a:pt x="158246" y="56842"/>
                  </a:cubicBezTo>
                  <a:close/>
                </a:path>
              </a:pathLst>
            </a:custGeom>
            <a:solidFill>
              <a:srgbClr val="3498DB"/>
            </a:solidFill>
            <a:ln w="9890" cap="flat">
              <a:noFill/>
              <a:prstDash val="solid"/>
              <a:miter/>
            </a:ln>
          </p:spPr>
          <p:txBody>
            <a:bodyPr rtlCol="0" anchor="ctr"/>
            <a:lstStyle/>
            <a:p>
              <a:endParaRPr lang="en-IN"/>
            </a:p>
          </p:txBody>
        </p:sp>
        <p:sp>
          <p:nvSpPr>
            <p:cNvPr id="46" name="TextBox 45">
              <a:extLst>
                <a:ext uri="{FF2B5EF4-FFF2-40B4-BE49-F238E27FC236}">
                  <a16:creationId xmlns:a16="http://schemas.microsoft.com/office/drawing/2014/main" id="{B5380A59-0622-F245-7375-E59D1895F56C}"/>
                </a:ext>
              </a:extLst>
            </p:cNvPr>
            <p:cNvSpPr txBox="1"/>
            <p:nvPr/>
          </p:nvSpPr>
          <p:spPr>
            <a:xfrm>
              <a:off x="8347408" y="2413274"/>
              <a:ext cx="375278" cy="170819"/>
            </a:xfrm>
            <a:prstGeom prst="rect">
              <a:avLst/>
            </a:prstGeom>
            <a:noFill/>
          </p:spPr>
          <p:txBody>
            <a:bodyPr wrap="none" rtlCol="0">
              <a:spAutoFit/>
            </a:bodyPr>
            <a:lstStyle/>
            <a:p>
              <a:pPr algn="l"/>
              <a:r>
                <a:rPr lang="en-IN" sz="750" spc="0" baseline="0">
                  <a:ln/>
                  <a:solidFill>
                    <a:srgbClr val="2C3E50"/>
                  </a:solidFill>
                  <a:latin typeface="Arial"/>
                  <a:cs typeface="Arial"/>
                  <a:sym typeface="Arial"/>
                  <a:rtl val="0"/>
                </a:rPr>
                <a:t>UE3</a:t>
              </a:r>
            </a:p>
          </p:txBody>
        </p:sp>
      </p:grpSp>
      <p:grpSp>
        <p:nvGrpSpPr>
          <p:cNvPr id="47" name="Graphic 3">
            <a:extLst>
              <a:ext uri="{FF2B5EF4-FFF2-40B4-BE49-F238E27FC236}">
                <a16:creationId xmlns:a16="http://schemas.microsoft.com/office/drawing/2014/main" id="{CD5FADDD-8EF9-FC20-1436-C31201383724}"/>
              </a:ext>
            </a:extLst>
          </p:cNvPr>
          <p:cNvGrpSpPr/>
          <p:nvPr/>
        </p:nvGrpSpPr>
        <p:grpSpPr>
          <a:xfrm>
            <a:off x="6556978" y="1613839"/>
            <a:ext cx="2670394" cy="994740"/>
            <a:chOff x="6556978" y="1613839"/>
            <a:chExt cx="2670394" cy="994740"/>
          </a:xfrm>
        </p:grpSpPr>
        <p:sp>
          <p:nvSpPr>
            <p:cNvPr id="48" name="Freeform: Shape 47">
              <a:extLst>
                <a:ext uri="{FF2B5EF4-FFF2-40B4-BE49-F238E27FC236}">
                  <a16:creationId xmlns:a16="http://schemas.microsoft.com/office/drawing/2014/main" id="{49E9B3E6-FF70-36B3-09A5-7A79BBD65C78}"/>
                </a:ext>
              </a:extLst>
            </p:cNvPr>
            <p:cNvSpPr/>
            <p:nvPr/>
          </p:nvSpPr>
          <p:spPr>
            <a:xfrm>
              <a:off x="6556978" y="1613839"/>
              <a:ext cx="1483552" cy="142105"/>
            </a:xfrm>
            <a:custGeom>
              <a:avLst/>
              <a:gdLst>
                <a:gd name="connsiteX0" fmla="*/ 1483552 w 1483552"/>
                <a:gd name="connsiteY0" fmla="*/ 0 h 142105"/>
                <a:gd name="connsiteX1" fmla="*/ 0 w 1483552"/>
                <a:gd name="connsiteY1" fmla="*/ 142106 h 142105"/>
                <a:gd name="connsiteX2" fmla="*/ 0 w 1483552"/>
                <a:gd name="connsiteY2" fmla="*/ 142106 h 142105"/>
                <a:gd name="connsiteX3" fmla="*/ 1483552 w 1483552"/>
                <a:gd name="connsiteY3" fmla="*/ 0 h 142105"/>
              </a:gdLst>
              <a:ahLst/>
              <a:cxnLst>
                <a:cxn ang="0">
                  <a:pos x="connsiteX0" y="connsiteY0"/>
                </a:cxn>
                <a:cxn ang="0">
                  <a:pos x="connsiteX1" y="connsiteY1"/>
                </a:cxn>
                <a:cxn ang="0">
                  <a:pos x="connsiteX2" y="connsiteY2"/>
                </a:cxn>
                <a:cxn ang="0">
                  <a:pos x="connsiteX3" y="connsiteY3"/>
                </a:cxn>
              </a:cxnLst>
              <a:rect l="l" t="t" r="r" b="b"/>
              <a:pathLst>
                <a:path w="1483552" h="142105">
                  <a:moveTo>
                    <a:pt x="1483552" y="0"/>
                  </a:moveTo>
                  <a:lnTo>
                    <a:pt x="0" y="142106"/>
                  </a:lnTo>
                  <a:lnTo>
                    <a:pt x="0" y="142106"/>
                  </a:lnTo>
                  <a:lnTo>
                    <a:pt x="1483552" y="0"/>
                  </a:lnTo>
                  <a:close/>
                </a:path>
              </a:pathLst>
            </a:custGeom>
            <a:gradFill>
              <a:gsLst>
                <a:gs pos="0">
                  <a:srgbClr val="0066FF">
                    <a:alpha val="80000"/>
                  </a:srgbClr>
                </a:gs>
                <a:gs pos="50000">
                  <a:srgbClr val="0066FF">
                    <a:alpha val="49804"/>
                  </a:srgbClr>
                </a:gs>
                <a:gs pos="100000">
                  <a:srgbClr val="0066FF">
                    <a:alpha val="20000"/>
                  </a:srgbClr>
                </a:gs>
              </a:gsLst>
              <a:lin ang="0" scaled="1"/>
            </a:gradFill>
            <a:ln w="9890"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A3BB3FDC-B32A-B514-0D2E-F925A350A526}"/>
                </a:ext>
              </a:extLst>
            </p:cNvPr>
            <p:cNvSpPr/>
            <p:nvPr/>
          </p:nvSpPr>
          <p:spPr>
            <a:xfrm>
              <a:off x="6556978" y="1613839"/>
              <a:ext cx="1483552" cy="142105"/>
            </a:xfrm>
            <a:custGeom>
              <a:avLst/>
              <a:gdLst>
                <a:gd name="connsiteX0" fmla="*/ 1483552 w 1483552"/>
                <a:gd name="connsiteY0" fmla="*/ 0 h 142105"/>
                <a:gd name="connsiteX1" fmla="*/ 0 w 1483552"/>
                <a:gd name="connsiteY1" fmla="*/ 142106 h 142105"/>
              </a:gdLst>
              <a:ahLst/>
              <a:cxnLst>
                <a:cxn ang="0">
                  <a:pos x="connsiteX0" y="connsiteY0"/>
                </a:cxn>
                <a:cxn ang="0">
                  <a:pos x="connsiteX1" y="connsiteY1"/>
                </a:cxn>
              </a:cxnLst>
              <a:rect l="l" t="t" r="r" b="b"/>
              <a:pathLst>
                <a:path w="1483552" h="142105">
                  <a:moveTo>
                    <a:pt x="1483552" y="0"/>
                  </a:moveTo>
                  <a:cubicBezTo>
                    <a:pt x="989035" y="47371"/>
                    <a:pt x="494517" y="94735"/>
                    <a:pt x="0" y="142106"/>
                  </a:cubicBezTo>
                </a:path>
              </a:pathLst>
            </a:custGeom>
            <a:noFill/>
            <a:ln w="29670" cap="flat">
              <a:solidFill>
                <a:srgbClr val="0066FF"/>
              </a:solid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2954E7FD-0257-B303-AF66-7CE42E511C2E}"/>
                </a:ext>
              </a:extLst>
            </p:cNvPr>
            <p:cNvSpPr/>
            <p:nvPr/>
          </p:nvSpPr>
          <p:spPr>
            <a:xfrm>
              <a:off x="8040530" y="1613839"/>
              <a:ext cx="1186841" cy="426317"/>
            </a:xfrm>
            <a:custGeom>
              <a:avLst/>
              <a:gdLst>
                <a:gd name="connsiteX0" fmla="*/ 0 w 1186841"/>
                <a:gd name="connsiteY0" fmla="*/ 0 h 426317"/>
                <a:gd name="connsiteX1" fmla="*/ 1186842 w 1186841"/>
                <a:gd name="connsiteY1" fmla="*/ 426318 h 426317"/>
                <a:gd name="connsiteX2" fmla="*/ 1186842 w 1186841"/>
                <a:gd name="connsiteY2" fmla="*/ 426318 h 426317"/>
                <a:gd name="connsiteX3" fmla="*/ 0 w 1186841"/>
                <a:gd name="connsiteY3" fmla="*/ 0 h 426317"/>
              </a:gdLst>
              <a:ahLst/>
              <a:cxnLst>
                <a:cxn ang="0">
                  <a:pos x="connsiteX0" y="connsiteY0"/>
                </a:cxn>
                <a:cxn ang="0">
                  <a:pos x="connsiteX1" y="connsiteY1"/>
                </a:cxn>
                <a:cxn ang="0">
                  <a:pos x="connsiteX2" y="connsiteY2"/>
                </a:cxn>
                <a:cxn ang="0">
                  <a:pos x="connsiteX3" y="connsiteY3"/>
                </a:cxn>
              </a:cxnLst>
              <a:rect l="l" t="t" r="r" b="b"/>
              <a:pathLst>
                <a:path w="1186841" h="426317">
                  <a:moveTo>
                    <a:pt x="0" y="0"/>
                  </a:moveTo>
                  <a:lnTo>
                    <a:pt x="1186842" y="426318"/>
                  </a:lnTo>
                  <a:lnTo>
                    <a:pt x="1186842" y="426318"/>
                  </a:lnTo>
                  <a:lnTo>
                    <a:pt x="0" y="0"/>
                  </a:lnTo>
                  <a:close/>
                </a:path>
              </a:pathLst>
            </a:custGeom>
            <a:gradFill>
              <a:gsLst>
                <a:gs pos="0">
                  <a:srgbClr val="0066FF">
                    <a:alpha val="80000"/>
                  </a:srgbClr>
                </a:gs>
                <a:gs pos="50000">
                  <a:srgbClr val="0066FF">
                    <a:alpha val="49804"/>
                  </a:srgbClr>
                </a:gs>
                <a:gs pos="100000">
                  <a:srgbClr val="0066FF">
                    <a:alpha val="20000"/>
                  </a:srgbClr>
                </a:gs>
              </a:gsLst>
              <a:lin ang="0" scaled="1"/>
            </a:gradFill>
            <a:ln w="9890"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6A3A849C-9978-ECD7-B71C-09CEAFB84E48}"/>
                </a:ext>
              </a:extLst>
            </p:cNvPr>
            <p:cNvSpPr/>
            <p:nvPr/>
          </p:nvSpPr>
          <p:spPr>
            <a:xfrm>
              <a:off x="8040530" y="1613839"/>
              <a:ext cx="1186841" cy="426317"/>
            </a:xfrm>
            <a:custGeom>
              <a:avLst/>
              <a:gdLst>
                <a:gd name="connsiteX0" fmla="*/ 0 w 1186841"/>
                <a:gd name="connsiteY0" fmla="*/ 0 h 426317"/>
                <a:gd name="connsiteX1" fmla="*/ 1186842 w 1186841"/>
                <a:gd name="connsiteY1" fmla="*/ 426318 h 426317"/>
              </a:gdLst>
              <a:ahLst/>
              <a:cxnLst>
                <a:cxn ang="0">
                  <a:pos x="connsiteX0" y="connsiteY0"/>
                </a:cxn>
                <a:cxn ang="0">
                  <a:pos x="connsiteX1" y="connsiteY1"/>
                </a:cxn>
              </a:cxnLst>
              <a:rect l="l" t="t" r="r" b="b"/>
              <a:pathLst>
                <a:path w="1186841" h="426317">
                  <a:moveTo>
                    <a:pt x="0" y="0"/>
                  </a:moveTo>
                  <a:cubicBezTo>
                    <a:pt x="395614" y="142106"/>
                    <a:pt x="791228" y="284212"/>
                    <a:pt x="1186842" y="426318"/>
                  </a:cubicBezTo>
                </a:path>
              </a:pathLst>
            </a:custGeom>
            <a:noFill/>
            <a:ln w="29670" cap="flat">
              <a:solidFill>
                <a:srgbClr val="0066FF"/>
              </a:solid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E5882AAF-B58D-911B-6D2C-12FE373D44B2}"/>
                </a:ext>
              </a:extLst>
            </p:cNvPr>
            <p:cNvSpPr/>
            <p:nvPr/>
          </p:nvSpPr>
          <p:spPr>
            <a:xfrm>
              <a:off x="8040530" y="1613839"/>
              <a:ext cx="494517" cy="994740"/>
            </a:xfrm>
            <a:custGeom>
              <a:avLst/>
              <a:gdLst>
                <a:gd name="connsiteX0" fmla="*/ 0 w 494517"/>
                <a:gd name="connsiteY0" fmla="*/ 0 h 994740"/>
                <a:gd name="connsiteX1" fmla="*/ 494517 w 494517"/>
                <a:gd name="connsiteY1" fmla="*/ 994741 h 994740"/>
                <a:gd name="connsiteX2" fmla="*/ 494517 w 494517"/>
                <a:gd name="connsiteY2" fmla="*/ 994741 h 994740"/>
                <a:gd name="connsiteX3" fmla="*/ 0 w 494517"/>
                <a:gd name="connsiteY3" fmla="*/ 0 h 994740"/>
              </a:gdLst>
              <a:ahLst/>
              <a:cxnLst>
                <a:cxn ang="0">
                  <a:pos x="connsiteX0" y="connsiteY0"/>
                </a:cxn>
                <a:cxn ang="0">
                  <a:pos x="connsiteX1" y="connsiteY1"/>
                </a:cxn>
                <a:cxn ang="0">
                  <a:pos x="connsiteX2" y="connsiteY2"/>
                </a:cxn>
                <a:cxn ang="0">
                  <a:pos x="connsiteX3" y="connsiteY3"/>
                </a:cxn>
              </a:cxnLst>
              <a:rect l="l" t="t" r="r" b="b"/>
              <a:pathLst>
                <a:path w="494517" h="994740">
                  <a:moveTo>
                    <a:pt x="0" y="0"/>
                  </a:moveTo>
                  <a:lnTo>
                    <a:pt x="494517" y="994741"/>
                  </a:lnTo>
                  <a:lnTo>
                    <a:pt x="494517" y="994741"/>
                  </a:lnTo>
                  <a:lnTo>
                    <a:pt x="0" y="0"/>
                  </a:lnTo>
                  <a:close/>
                </a:path>
              </a:pathLst>
            </a:custGeom>
            <a:gradFill>
              <a:gsLst>
                <a:gs pos="0">
                  <a:srgbClr val="0066FF">
                    <a:alpha val="80000"/>
                  </a:srgbClr>
                </a:gs>
                <a:gs pos="50000">
                  <a:srgbClr val="0066FF">
                    <a:alpha val="49804"/>
                  </a:srgbClr>
                </a:gs>
                <a:gs pos="100000">
                  <a:srgbClr val="0066FF">
                    <a:alpha val="20000"/>
                  </a:srgbClr>
                </a:gs>
              </a:gsLst>
              <a:lin ang="0" scaled="1"/>
            </a:gradFill>
            <a:ln w="9890"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E61E9CC0-E9F9-1A73-4DC3-B036FCA48612}"/>
                </a:ext>
              </a:extLst>
            </p:cNvPr>
            <p:cNvSpPr/>
            <p:nvPr/>
          </p:nvSpPr>
          <p:spPr>
            <a:xfrm>
              <a:off x="8040530" y="1613839"/>
              <a:ext cx="494517" cy="994740"/>
            </a:xfrm>
            <a:custGeom>
              <a:avLst/>
              <a:gdLst>
                <a:gd name="connsiteX0" fmla="*/ 0 w 494517"/>
                <a:gd name="connsiteY0" fmla="*/ 0 h 994740"/>
                <a:gd name="connsiteX1" fmla="*/ 494517 w 494517"/>
                <a:gd name="connsiteY1" fmla="*/ 994741 h 994740"/>
              </a:gdLst>
              <a:ahLst/>
              <a:cxnLst>
                <a:cxn ang="0">
                  <a:pos x="connsiteX0" y="connsiteY0"/>
                </a:cxn>
                <a:cxn ang="0">
                  <a:pos x="connsiteX1" y="connsiteY1"/>
                </a:cxn>
              </a:cxnLst>
              <a:rect l="l" t="t" r="r" b="b"/>
              <a:pathLst>
                <a:path w="494517" h="994740">
                  <a:moveTo>
                    <a:pt x="0" y="0"/>
                  </a:moveTo>
                  <a:cubicBezTo>
                    <a:pt x="164842" y="331583"/>
                    <a:pt x="329675" y="663158"/>
                    <a:pt x="494517" y="994741"/>
                  </a:cubicBezTo>
                </a:path>
              </a:pathLst>
            </a:custGeom>
            <a:noFill/>
            <a:ln w="29670" cap="flat">
              <a:solidFill>
                <a:srgbClr val="0066FF"/>
              </a:solidFill>
              <a:prstDash val="solid"/>
              <a:miter/>
            </a:ln>
          </p:spPr>
          <p:txBody>
            <a:bodyPr rtlCol="0" anchor="ctr"/>
            <a:lstStyle/>
            <a:p>
              <a:endParaRPr lang="en-IN"/>
            </a:p>
          </p:txBody>
        </p:sp>
      </p:grpSp>
      <p:sp>
        <p:nvSpPr>
          <p:cNvPr id="54" name="Freeform: Shape 53">
            <a:extLst>
              <a:ext uri="{FF2B5EF4-FFF2-40B4-BE49-F238E27FC236}">
                <a16:creationId xmlns:a16="http://schemas.microsoft.com/office/drawing/2014/main" id="{A120A3FE-1E0D-D745-9E4F-86764BD52AEA}"/>
              </a:ext>
            </a:extLst>
          </p:cNvPr>
          <p:cNvSpPr/>
          <p:nvPr/>
        </p:nvSpPr>
        <p:spPr>
          <a:xfrm>
            <a:off x="7348206" y="2182262"/>
            <a:ext cx="395613" cy="284211"/>
          </a:xfrm>
          <a:custGeom>
            <a:avLst/>
            <a:gdLst>
              <a:gd name="connsiteX0" fmla="*/ 395614 w 395613"/>
              <a:gd name="connsiteY0" fmla="*/ 142106 h 284211"/>
              <a:gd name="connsiteX1" fmla="*/ 197807 w 395613"/>
              <a:gd name="connsiteY1" fmla="*/ 284212 h 284211"/>
              <a:gd name="connsiteX2" fmla="*/ 0 w 395613"/>
              <a:gd name="connsiteY2" fmla="*/ 142106 h 284211"/>
              <a:gd name="connsiteX3" fmla="*/ 197807 w 395613"/>
              <a:gd name="connsiteY3" fmla="*/ 0 h 284211"/>
              <a:gd name="connsiteX4" fmla="*/ 395614 w 395613"/>
              <a:gd name="connsiteY4" fmla="*/ 142106 h 284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13" h="284211">
                <a:moveTo>
                  <a:pt x="395614" y="142106"/>
                </a:moveTo>
                <a:cubicBezTo>
                  <a:pt x="395614" y="220589"/>
                  <a:pt x="307053" y="284212"/>
                  <a:pt x="197807" y="284212"/>
                </a:cubicBezTo>
                <a:cubicBezTo>
                  <a:pt x="88561" y="284212"/>
                  <a:pt x="0" y="220589"/>
                  <a:pt x="0" y="142106"/>
                </a:cubicBezTo>
                <a:cubicBezTo>
                  <a:pt x="0" y="63623"/>
                  <a:pt x="88561" y="0"/>
                  <a:pt x="197807" y="0"/>
                </a:cubicBezTo>
                <a:cubicBezTo>
                  <a:pt x="307053" y="0"/>
                  <a:pt x="395614" y="63623"/>
                  <a:pt x="395614" y="142106"/>
                </a:cubicBezTo>
                <a:close/>
              </a:path>
            </a:pathLst>
          </a:custGeom>
          <a:solidFill>
            <a:srgbClr val="FF0000"/>
          </a:solidFill>
          <a:ln w="9890" cap="flat">
            <a:noFill/>
            <a:prstDash val="solid"/>
            <a:miter/>
          </a:ln>
        </p:spPr>
        <p:txBody>
          <a:bodyPr rtlCol="0" anchor="ctr"/>
          <a:lstStyle/>
          <a:p>
            <a:endParaRPr lang="en-IN"/>
          </a:p>
        </p:txBody>
      </p:sp>
      <p:sp>
        <p:nvSpPr>
          <p:cNvPr id="55" name="TextBox 54">
            <a:extLst>
              <a:ext uri="{FF2B5EF4-FFF2-40B4-BE49-F238E27FC236}">
                <a16:creationId xmlns:a16="http://schemas.microsoft.com/office/drawing/2014/main" id="{101BBB4F-3F49-087E-525D-A9DB837CED04}"/>
              </a:ext>
            </a:extLst>
          </p:cNvPr>
          <p:cNvSpPr txBox="1"/>
          <p:nvPr/>
        </p:nvSpPr>
        <p:spPr>
          <a:xfrm>
            <a:off x="7328142" y="2249852"/>
            <a:ext cx="435740" cy="170819"/>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NULL</a:t>
            </a:r>
          </a:p>
        </p:txBody>
      </p:sp>
      <p:sp>
        <p:nvSpPr>
          <p:cNvPr id="56" name="Freeform: Shape 55">
            <a:extLst>
              <a:ext uri="{FF2B5EF4-FFF2-40B4-BE49-F238E27FC236}">
                <a16:creationId xmlns:a16="http://schemas.microsoft.com/office/drawing/2014/main" id="{24C7E7AF-E17D-6D8C-EA3B-871C39E642A7}"/>
              </a:ext>
            </a:extLst>
          </p:cNvPr>
          <p:cNvSpPr/>
          <p:nvPr/>
        </p:nvSpPr>
        <p:spPr>
          <a:xfrm>
            <a:off x="8535048" y="2040156"/>
            <a:ext cx="395613" cy="284211"/>
          </a:xfrm>
          <a:custGeom>
            <a:avLst/>
            <a:gdLst>
              <a:gd name="connsiteX0" fmla="*/ 395614 w 395613"/>
              <a:gd name="connsiteY0" fmla="*/ 142106 h 284211"/>
              <a:gd name="connsiteX1" fmla="*/ 197807 w 395613"/>
              <a:gd name="connsiteY1" fmla="*/ 284212 h 284211"/>
              <a:gd name="connsiteX2" fmla="*/ 0 w 395613"/>
              <a:gd name="connsiteY2" fmla="*/ 142106 h 284211"/>
              <a:gd name="connsiteX3" fmla="*/ 197807 w 395613"/>
              <a:gd name="connsiteY3" fmla="*/ 0 h 284211"/>
              <a:gd name="connsiteX4" fmla="*/ 395614 w 395613"/>
              <a:gd name="connsiteY4" fmla="*/ 142106 h 284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613" h="284211">
                <a:moveTo>
                  <a:pt x="395614" y="142106"/>
                </a:moveTo>
                <a:cubicBezTo>
                  <a:pt x="395614" y="220589"/>
                  <a:pt x="307053" y="284212"/>
                  <a:pt x="197807" y="284212"/>
                </a:cubicBezTo>
                <a:cubicBezTo>
                  <a:pt x="88561" y="284212"/>
                  <a:pt x="0" y="220589"/>
                  <a:pt x="0" y="142106"/>
                </a:cubicBezTo>
                <a:cubicBezTo>
                  <a:pt x="0" y="63623"/>
                  <a:pt x="88561" y="0"/>
                  <a:pt x="197807" y="0"/>
                </a:cubicBezTo>
                <a:cubicBezTo>
                  <a:pt x="307053" y="0"/>
                  <a:pt x="395614" y="63623"/>
                  <a:pt x="395614" y="142106"/>
                </a:cubicBezTo>
                <a:close/>
              </a:path>
            </a:pathLst>
          </a:custGeom>
          <a:solidFill>
            <a:srgbClr val="FF0000"/>
          </a:solidFill>
          <a:ln w="9890" cap="flat">
            <a:noFill/>
            <a:prstDash val="solid"/>
            <a:miter/>
          </a:ln>
        </p:spPr>
        <p:txBody>
          <a:bodyPr rtlCol="0" anchor="ctr"/>
          <a:lstStyle/>
          <a:p>
            <a:endParaRPr lang="en-IN"/>
          </a:p>
        </p:txBody>
      </p:sp>
      <p:sp>
        <p:nvSpPr>
          <p:cNvPr id="60" name="TextBox 59">
            <a:extLst>
              <a:ext uri="{FF2B5EF4-FFF2-40B4-BE49-F238E27FC236}">
                <a16:creationId xmlns:a16="http://schemas.microsoft.com/office/drawing/2014/main" id="{FC90C3D9-72D9-0DE8-A0D7-504A8B2A9A20}"/>
              </a:ext>
            </a:extLst>
          </p:cNvPr>
          <p:cNvSpPr txBox="1"/>
          <p:nvPr/>
        </p:nvSpPr>
        <p:spPr>
          <a:xfrm>
            <a:off x="8514984" y="2107746"/>
            <a:ext cx="435740" cy="170819"/>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NULL</a:t>
            </a:r>
          </a:p>
        </p:txBody>
      </p:sp>
      <p:sp>
        <p:nvSpPr>
          <p:cNvPr id="61" name="TextBox 60">
            <a:extLst>
              <a:ext uri="{FF2B5EF4-FFF2-40B4-BE49-F238E27FC236}">
                <a16:creationId xmlns:a16="http://schemas.microsoft.com/office/drawing/2014/main" id="{4EFB7E01-63C7-870F-D33B-13F0FE5C14B1}"/>
              </a:ext>
            </a:extLst>
          </p:cNvPr>
          <p:cNvSpPr txBox="1"/>
          <p:nvPr/>
        </p:nvSpPr>
        <p:spPr>
          <a:xfrm>
            <a:off x="7320329" y="2762731"/>
            <a:ext cx="1440403" cy="195396"/>
          </a:xfrm>
          <a:prstGeom prst="rect">
            <a:avLst/>
          </a:prstGeom>
          <a:noFill/>
        </p:spPr>
        <p:txBody>
          <a:bodyPr wrap="none" rtlCol="0">
            <a:spAutoFit/>
          </a:bodyPr>
          <a:lstStyle/>
          <a:p>
            <a:pPr algn="l"/>
            <a:r>
              <a:rPr lang="en-IN" sz="825" spc="0" baseline="0">
                <a:ln/>
                <a:solidFill>
                  <a:srgbClr val="27AE60"/>
                </a:solidFill>
                <a:latin typeface="Segoe UI Emoji"/>
                <a:ea typeface="Segoe UI Emoji"/>
                <a:sym typeface="Segoe UI Emoji"/>
                <a:rtl val="0"/>
              </a:rPr>
              <a:t>✅</a:t>
            </a:r>
            <a:r>
              <a:rPr lang="en-IN" sz="900" spc="0" baseline="0">
                <a:ln/>
                <a:solidFill>
                  <a:srgbClr val="27AE60"/>
                </a:solidFill>
                <a:latin typeface="Arial"/>
                <a:ea typeface="Segoe UI Emoji"/>
                <a:cs typeface="Arial"/>
                <a:sym typeface="Arial"/>
                <a:rtl val="0"/>
              </a:rPr>
              <a:t> Minimal Interference</a:t>
            </a:r>
          </a:p>
        </p:txBody>
      </p:sp>
      <p:sp>
        <p:nvSpPr>
          <p:cNvPr id="64" name="TextBox 63">
            <a:extLst>
              <a:ext uri="{FF2B5EF4-FFF2-40B4-BE49-F238E27FC236}">
                <a16:creationId xmlns:a16="http://schemas.microsoft.com/office/drawing/2014/main" id="{F6FC2E9D-DD85-040F-B685-8EF2BEC3E788}"/>
              </a:ext>
            </a:extLst>
          </p:cNvPr>
          <p:cNvSpPr txBox="1"/>
          <p:nvPr/>
        </p:nvSpPr>
        <p:spPr>
          <a:xfrm>
            <a:off x="7443388" y="2869310"/>
            <a:ext cx="1194284" cy="195396"/>
          </a:xfrm>
          <a:prstGeom prst="rect">
            <a:avLst/>
          </a:prstGeom>
          <a:noFill/>
        </p:spPr>
        <p:txBody>
          <a:bodyPr wrap="none" rtlCol="0">
            <a:spAutoFit/>
          </a:bodyPr>
          <a:lstStyle/>
          <a:p>
            <a:pPr algn="l"/>
            <a:r>
              <a:rPr lang="en-IN" sz="825" spc="0" baseline="0">
                <a:ln/>
                <a:solidFill>
                  <a:srgbClr val="27AE60"/>
                </a:solidFill>
                <a:latin typeface="Segoe UI Emoji"/>
                <a:ea typeface="Segoe UI Emoji"/>
                <a:sym typeface="Segoe UI Emoji"/>
                <a:rtl val="0"/>
              </a:rPr>
              <a:t>⚡</a:t>
            </a:r>
            <a:r>
              <a:rPr lang="en-IN" sz="900" spc="0" baseline="0">
                <a:ln/>
                <a:solidFill>
                  <a:srgbClr val="27AE60"/>
                </a:solidFill>
                <a:latin typeface="Arial"/>
                <a:ea typeface="Segoe UI Emoji"/>
                <a:cs typeface="Arial"/>
                <a:sym typeface="Arial"/>
                <a:rtl val="0"/>
              </a:rPr>
              <a:t> Energy Efficient</a:t>
            </a:r>
          </a:p>
        </p:txBody>
      </p:sp>
      <p:sp>
        <p:nvSpPr>
          <p:cNvPr id="65" name="TextBox 64">
            <a:extLst>
              <a:ext uri="{FF2B5EF4-FFF2-40B4-BE49-F238E27FC236}">
                <a16:creationId xmlns:a16="http://schemas.microsoft.com/office/drawing/2014/main" id="{A6098910-07E0-1AB5-7376-9D494102AD04}"/>
              </a:ext>
            </a:extLst>
          </p:cNvPr>
          <p:cNvSpPr txBox="1"/>
          <p:nvPr/>
        </p:nvSpPr>
        <p:spPr>
          <a:xfrm>
            <a:off x="7369761" y="2975890"/>
            <a:ext cx="1341538" cy="195396"/>
          </a:xfrm>
          <a:prstGeom prst="rect">
            <a:avLst/>
          </a:prstGeom>
          <a:noFill/>
        </p:spPr>
        <p:txBody>
          <a:bodyPr wrap="none" rtlCol="0">
            <a:spAutoFit/>
          </a:bodyPr>
          <a:lstStyle/>
          <a:p>
            <a:pPr algn="l"/>
            <a:r>
              <a:rPr lang="en-IN" sz="825" spc="0" baseline="0">
                <a:ln/>
                <a:solidFill>
                  <a:srgbClr val="27AE60"/>
                </a:solidFill>
                <a:latin typeface="Segoe UI Emoji"/>
                <a:ea typeface="Segoe UI Emoji"/>
                <a:sym typeface="Segoe UI Emoji"/>
                <a:rtl val="0"/>
              </a:rPr>
              <a:t>📶</a:t>
            </a:r>
            <a:r>
              <a:rPr lang="en-IN" sz="900" spc="0" baseline="0">
                <a:ln/>
                <a:solidFill>
                  <a:srgbClr val="27AE60"/>
                </a:solidFill>
                <a:latin typeface="Arial"/>
                <a:ea typeface="Segoe UI Emoji"/>
                <a:cs typeface="Arial"/>
                <a:sym typeface="Arial"/>
                <a:rtl val="0"/>
              </a:rPr>
              <a:t> Higher Data Rates</a:t>
            </a:r>
          </a:p>
        </p:txBody>
      </p:sp>
      <p:grpSp>
        <p:nvGrpSpPr>
          <p:cNvPr id="66" name="Graphic 3">
            <a:extLst>
              <a:ext uri="{FF2B5EF4-FFF2-40B4-BE49-F238E27FC236}">
                <a16:creationId xmlns:a16="http://schemas.microsoft.com/office/drawing/2014/main" id="{AB9B5F84-FF7A-B719-C794-AEC58B7F5B7B}"/>
              </a:ext>
            </a:extLst>
          </p:cNvPr>
          <p:cNvGrpSpPr/>
          <p:nvPr/>
        </p:nvGrpSpPr>
        <p:grpSpPr>
          <a:xfrm>
            <a:off x="3392066" y="3500405"/>
            <a:ext cx="6239100" cy="867039"/>
            <a:chOff x="3392066" y="3500405"/>
            <a:chExt cx="6239100" cy="867039"/>
          </a:xfrm>
        </p:grpSpPr>
        <p:sp>
          <p:nvSpPr>
            <p:cNvPr id="67" name="TextBox 66">
              <a:extLst>
                <a:ext uri="{FF2B5EF4-FFF2-40B4-BE49-F238E27FC236}">
                  <a16:creationId xmlns:a16="http://schemas.microsoft.com/office/drawing/2014/main" id="{28E6A95F-8527-DC75-FFD3-AD196E811EE7}"/>
                </a:ext>
              </a:extLst>
            </p:cNvPr>
            <p:cNvSpPr txBox="1"/>
            <p:nvPr/>
          </p:nvSpPr>
          <p:spPr>
            <a:xfrm>
              <a:off x="4936166" y="3454685"/>
              <a:ext cx="2252589" cy="218447"/>
            </a:xfrm>
            <a:prstGeom prst="rect">
              <a:avLst/>
            </a:prstGeom>
            <a:noFill/>
          </p:spPr>
          <p:txBody>
            <a:bodyPr wrap="none" rtlCol="0">
              <a:spAutoFit/>
            </a:bodyPr>
            <a:lstStyle/>
            <a:p>
              <a:pPr algn="l"/>
              <a:r>
                <a:rPr lang="en-IN" sz="1200" b="1" spc="0" baseline="0">
                  <a:ln/>
                  <a:solidFill>
                    <a:srgbClr val="2C3E50"/>
                  </a:solidFill>
                  <a:latin typeface="Arial"/>
                  <a:cs typeface="Arial"/>
                  <a:sym typeface="Arial"/>
                  <a:rtl val="0"/>
                </a:rPr>
                <a:t>Wave Interference Principle</a:t>
              </a:r>
            </a:p>
          </p:txBody>
        </p:sp>
        <p:grpSp>
          <p:nvGrpSpPr>
            <p:cNvPr id="68" name="Graphic 3">
              <a:extLst>
                <a:ext uri="{FF2B5EF4-FFF2-40B4-BE49-F238E27FC236}">
                  <a16:creationId xmlns:a16="http://schemas.microsoft.com/office/drawing/2014/main" id="{DC9B8E09-ED93-8E73-4A6A-D6D1129F88D1}"/>
                </a:ext>
              </a:extLst>
            </p:cNvPr>
            <p:cNvGrpSpPr/>
            <p:nvPr/>
          </p:nvGrpSpPr>
          <p:grpSpPr>
            <a:xfrm>
              <a:off x="3392066" y="3726428"/>
              <a:ext cx="3402685" cy="641016"/>
              <a:chOff x="3392066" y="3726428"/>
              <a:chExt cx="3402685" cy="641016"/>
            </a:xfrm>
          </p:grpSpPr>
          <p:sp>
            <p:nvSpPr>
              <p:cNvPr id="69" name="TextBox 68">
                <a:extLst>
                  <a:ext uri="{FF2B5EF4-FFF2-40B4-BE49-F238E27FC236}">
                    <a16:creationId xmlns:a16="http://schemas.microsoft.com/office/drawing/2014/main" id="{762D0D74-161F-8D45-68A4-F3EF6336F2B2}"/>
                  </a:ext>
                </a:extLst>
              </p:cNvPr>
              <p:cNvSpPr txBox="1"/>
              <p:nvPr/>
            </p:nvSpPr>
            <p:spPr>
              <a:xfrm>
                <a:off x="4487468" y="3680708"/>
                <a:ext cx="2398723" cy="202571"/>
              </a:xfrm>
              <a:prstGeom prst="rect">
                <a:avLst/>
              </a:prstGeom>
              <a:noFill/>
            </p:spPr>
            <p:txBody>
              <a:bodyPr wrap="none" rtlCol="0">
                <a:spAutoFit/>
              </a:bodyPr>
              <a:lstStyle/>
              <a:p>
                <a:pPr algn="l"/>
                <a:r>
                  <a:rPr lang="en-IN" sz="1050" b="1" spc="0" baseline="0">
                    <a:ln/>
                    <a:solidFill>
                      <a:srgbClr val="27AE60"/>
                    </a:solidFill>
                    <a:latin typeface="Arial"/>
                    <a:cs typeface="Arial"/>
                    <a:sym typeface="Arial"/>
                    <a:rtl val="0"/>
                  </a:rPr>
                  <a:t>Constructive Interference (BEAM)</a:t>
                </a:r>
              </a:p>
            </p:txBody>
          </p:sp>
          <p:sp>
            <p:nvSpPr>
              <p:cNvPr id="70" name="Freeform: Shape 69">
                <a:extLst>
                  <a:ext uri="{FF2B5EF4-FFF2-40B4-BE49-F238E27FC236}">
                    <a16:creationId xmlns:a16="http://schemas.microsoft.com/office/drawing/2014/main" id="{F29D9DAB-AF28-5BA9-900D-8EA27CD80E73}"/>
                  </a:ext>
                </a:extLst>
              </p:cNvPr>
              <p:cNvSpPr/>
              <p:nvPr/>
            </p:nvSpPr>
            <p:spPr>
              <a:xfrm>
                <a:off x="4084391" y="3923057"/>
                <a:ext cx="791227" cy="71056"/>
              </a:xfrm>
              <a:custGeom>
                <a:avLst/>
                <a:gdLst>
                  <a:gd name="connsiteX0" fmla="*/ 0 w 791227"/>
                  <a:gd name="connsiteY0" fmla="*/ 35528 h 71056"/>
                  <a:gd name="connsiteX1" fmla="*/ 197807 w 791227"/>
                  <a:gd name="connsiteY1" fmla="*/ 35528 h 71056"/>
                  <a:gd name="connsiteX2" fmla="*/ 395614 w 791227"/>
                  <a:gd name="connsiteY2" fmla="*/ 35528 h 71056"/>
                  <a:gd name="connsiteX3" fmla="*/ 593421 w 791227"/>
                  <a:gd name="connsiteY3" fmla="*/ 35528 h 71056"/>
                  <a:gd name="connsiteX4" fmla="*/ 791228 w 791227"/>
                  <a:gd name="connsiteY4" fmla="*/ 35528 h 7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227" h="71056">
                    <a:moveTo>
                      <a:pt x="0" y="35528"/>
                    </a:moveTo>
                    <a:cubicBezTo>
                      <a:pt x="65939" y="-11843"/>
                      <a:pt x="131868" y="-11843"/>
                      <a:pt x="197807" y="35528"/>
                    </a:cubicBezTo>
                    <a:cubicBezTo>
                      <a:pt x="263746" y="82899"/>
                      <a:pt x="329675" y="82899"/>
                      <a:pt x="395614" y="35528"/>
                    </a:cubicBezTo>
                    <a:cubicBezTo>
                      <a:pt x="461553" y="-11843"/>
                      <a:pt x="527482" y="-11843"/>
                      <a:pt x="593421" y="35528"/>
                    </a:cubicBezTo>
                    <a:cubicBezTo>
                      <a:pt x="659360" y="82899"/>
                      <a:pt x="725289" y="82899"/>
                      <a:pt x="791228" y="35528"/>
                    </a:cubicBezTo>
                  </a:path>
                </a:pathLst>
              </a:custGeom>
              <a:noFill/>
              <a:ln w="19780" cap="flat">
                <a:solidFill>
                  <a:srgbClr val="0066FF"/>
                </a:solidFill>
                <a:prstDash val="solid"/>
                <a:miter/>
              </a:ln>
            </p:spPr>
            <p:txBody>
              <a:bodyPr rtlCol="0" anchor="ctr"/>
              <a:lstStyle/>
              <a:p>
                <a:endParaRPr lang="en-IN"/>
              </a:p>
            </p:txBody>
          </p:sp>
          <p:sp>
            <p:nvSpPr>
              <p:cNvPr id="71" name="TextBox 70">
                <a:extLst>
                  <a:ext uri="{FF2B5EF4-FFF2-40B4-BE49-F238E27FC236}">
                    <a16:creationId xmlns:a16="http://schemas.microsoft.com/office/drawing/2014/main" id="{2276355A-4791-1147-51BC-072AF0D27D40}"/>
                  </a:ext>
                </a:extLst>
              </p:cNvPr>
              <p:cNvSpPr txBox="1"/>
              <p:nvPr/>
            </p:nvSpPr>
            <p:spPr>
              <a:xfrm>
                <a:off x="3498433" y="3884069"/>
                <a:ext cx="514506" cy="170819"/>
              </a:xfrm>
              <a:prstGeom prst="rect">
                <a:avLst/>
              </a:prstGeom>
              <a:noFill/>
            </p:spPr>
            <p:txBody>
              <a:bodyPr wrap="none" rtlCol="0">
                <a:spAutoFit/>
              </a:bodyPr>
              <a:lstStyle/>
              <a:p>
                <a:pPr algn="l"/>
                <a:r>
                  <a:rPr lang="en-IN" sz="750" spc="0" baseline="0">
                    <a:ln/>
                    <a:solidFill>
                      <a:srgbClr val="2C3E50"/>
                    </a:solidFill>
                    <a:latin typeface="Arial"/>
                    <a:cs typeface="Arial"/>
                    <a:sym typeface="Arial"/>
                    <a:rtl val="0"/>
                  </a:rPr>
                  <a:t>Wave 1</a:t>
                </a:r>
              </a:p>
            </p:txBody>
          </p:sp>
          <p:sp>
            <p:nvSpPr>
              <p:cNvPr id="72" name="Freeform: Shape 71">
                <a:extLst>
                  <a:ext uri="{FF2B5EF4-FFF2-40B4-BE49-F238E27FC236}">
                    <a16:creationId xmlns:a16="http://schemas.microsoft.com/office/drawing/2014/main" id="{F4D29FCE-7C8D-B4ED-092A-85841C101047}"/>
                  </a:ext>
                </a:extLst>
              </p:cNvPr>
              <p:cNvSpPr/>
              <p:nvPr/>
            </p:nvSpPr>
            <p:spPr>
              <a:xfrm>
                <a:off x="4084391" y="4065163"/>
                <a:ext cx="791227" cy="71056"/>
              </a:xfrm>
              <a:custGeom>
                <a:avLst/>
                <a:gdLst>
                  <a:gd name="connsiteX0" fmla="*/ 0 w 791227"/>
                  <a:gd name="connsiteY0" fmla="*/ 35528 h 71056"/>
                  <a:gd name="connsiteX1" fmla="*/ 197807 w 791227"/>
                  <a:gd name="connsiteY1" fmla="*/ 35528 h 71056"/>
                  <a:gd name="connsiteX2" fmla="*/ 395614 w 791227"/>
                  <a:gd name="connsiteY2" fmla="*/ 35528 h 71056"/>
                  <a:gd name="connsiteX3" fmla="*/ 593421 w 791227"/>
                  <a:gd name="connsiteY3" fmla="*/ 35528 h 71056"/>
                  <a:gd name="connsiteX4" fmla="*/ 791228 w 791227"/>
                  <a:gd name="connsiteY4" fmla="*/ 35528 h 7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227" h="71056">
                    <a:moveTo>
                      <a:pt x="0" y="35528"/>
                    </a:moveTo>
                    <a:cubicBezTo>
                      <a:pt x="65939" y="-11843"/>
                      <a:pt x="131868" y="-11843"/>
                      <a:pt x="197807" y="35528"/>
                    </a:cubicBezTo>
                    <a:cubicBezTo>
                      <a:pt x="263746" y="82899"/>
                      <a:pt x="329675" y="82899"/>
                      <a:pt x="395614" y="35528"/>
                    </a:cubicBezTo>
                    <a:cubicBezTo>
                      <a:pt x="461553" y="-11843"/>
                      <a:pt x="527482" y="-11843"/>
                      <a:pt x="593421" y="35528"/>
                    </a:cubicBezTo>
                    <a:cubicBezTo>
                      <a:pt x="659360" y="82899"/>
                      <a:pt x="725289" y="82899"/>
                      <a:pt x="791228" y="35528"/>
                    </a:cubicBezTo>
                  </a:path>
                </a:pathLst>
              </a:custGeom>
              <a:noFill/>
              <a:ln w="19780" cap="flat">
                <a:solidFill>
                  <a:srgbClr val="0066FF"/>
                </a:solidFill>
                <a:prstDash val="solid"/>
                <a:miter/>
              </a:ln>
            </p:spPr>
            <p:txBody>
              <a:bodyPr rtlCol="0" anchor="ctr"/>
              <a:lstStyle/>
              <a:p>
                <a:endParaRPr lang="en-IN"/>
              </a:p>
            </p:txBody>
          </p:sp>
          <p:sp>
            <p:nvSpPr>
              <p:cNvPr id="73" name="TextBox 72">
                <a:extLst>
                  <a:ext uri="{FF2B5EF4-FFF2-40B4-BE49-F238E27FC236}">
                    <a16:creationId xmlns:a16="http://schemas.microsoft.com/office/drawing/2014/main" id="{A61754E4-4AC1-E555-7266-FEBA0ABCF5C9}"/>
                  </a:ext>
                </a:extLst>
              </p:cNvPr>
              <p:cNvSpPr txBox="1"/>
              <p:nvPr/>
            </p:nvSpPr>
            <p:spPr>
              <a:xfrm>
                <a:off x="3498433" y="4026175"/>
                <a:ext cx="514506" cy="170819"/>
              </a:xfrm>
              <a:prstGeom prst="rect">
                <a:avLst/>
              </a:prstGeom>
              <a:noFill/>
            </p:spPr>
            <p:txBody>
              <a:bodyPr wrap="none" rtlCol="0">
                <a:spAutoFit/>
              </a:bodyPr>
              <a:lstStyle/>
              <a:p>
                <a:pPr algn="l"/>
                <a:r>
                  <a:rPr lang="en-IN" sz="750" spc="0" baseline="0">
                    <a:ln/>
                    <a:solidFill>
                      <a:srgbClr val="2C3E50"/>
                    </a:solidFill>
                    <a:latin typeface="Arial"/>
                    <a:cs typeface="Arial"/>
                    <a:sym typeface="Arial"/>
                    <a:rtl val="0"/>
                  </a:rPr>
                  <a:t>Wave 2</a:t>
                </a:r>
              </a:p>
            </p:txBody>
          </p:sp>
          <p:sp>
            <p:nvSpPr>
              <p:cNvPr id="74" name="Freeform: Shape 73">
                <a:extLst>
                  <a:ext uri="{FF2B5EF4-FFF2-40B4-BE49-F238E27FC236}">
                    <a16:creationId xmlns:a16="http://schemas.microsoft.com/office/drawing/2014/main" id="{F11F086D-00C4-1F21-5EB5-9B02D0FC904F}"/>
                  </a:ext>
                </a:extLst>
              </p:cNvPr>
              <p:cNvSpPr/>
              <p:nvPr/>
            </p:nvSpPr>
            <p:spPr>
              <a:xfrm>
                <a:off x="4084391" y="4260560"/>
                <a:ext cx="791227" cy="106579"/>
              </a:xfrm>
              <a:custGeom>
                <a:avLst/>
                <a:gdLst>
                  <a:gd name="connsiteX0" fmla="*/ 0 w 791227"/>
                  <a:gd name="connsiteY0" fmla="*/ 53290 h 106579"/>
                  <a:gd name="connsiteX1" fmla="*/ 197807 w 791227"/>
                  <a:gd name="connsiteY1" fmla="*/ 53290 h 106579"/>
                  <a:gd name="connsiteX2" fmla="*/ 395614 w 791227"/>
                  <a:gd name="connsiteY2" fmla="*/ 53290 h 106579"/>
                  <a:gd name="connsiteX3" fmla="*/ 593421 w 791227"/>
                  <a:gd name="connsiteY3" fmla="*/ 53290 h 106579"/>
                  <a:gd name="connsiteX4" fmla="*/ 791228 w 791227"/>
                  <a:gd name="connsiteY4" fmla="*/ 53290 h 106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227" h="106579">
                    <a:moveTo>
                      <a:pt x="0" y="53290"/>
                    </a:moveTo>
                    <a:cubicBezTo>
                      <a:pt x="65939" y="-17763"/>
                      <a:pt x="131868" y="-17763"/>
                      <a:pt x="197807" y="53290"/>
                    </a:cubicBezTo>
                    <a:cubicBezTo>
                      <a:pt x="263746" y="124343"/>
                      <a:pt x="329675" y="124343"/>
                      <a:pt x="395614" y="53290"/>
                    </a:cubicBezTo>
                    <a:cubicBezTo>
                      <a:pt x="461553" y="-17763"/>
                      <a:pt x="527482" y="-17763"/>
                      <a:pt x="593421" y="53290"/>
                    </a:cubicBezTo>
                    <a:cubicBezTo>
                      <a:pt x="659360" y="124343"/>
                      <a:pt x="725289" y="124343"/>
                      <a:pt x="791228" y="53290"/>
                    </a:cubicBezTo>
                  </a:path>
                </a:pathLst>
              </a:custGeom>
              <a:noFill/>
              <a:ln w="39560" cap="flat">
                <a:solidFill>
                  <a:srgbClr val="27AE60"/>
                </a:solidFill>
                <a:prstDash val="solid"/>
                <a:miter/>
              </a:ln>
            </p:spPr>
            <p:txBody>
              <a:bodyPr rtlCol="0" anchor="ctr"/>
              <a:lstStyle/>
              <a:p>
                <a:endParaRPr lang="en-IN"/>
              </a:p>
            </p:txBody>
          </p:sp>
          <p:sp>
            <p:nvSpPr>
              <p:cNvPr id="75" name="TextBox 74">
                <a:extLst>
                  <a:ext uri="{FF2B5EF4-FFF2-40B4-BE49-F238E27FC236}">
                    <a16:creationId xmlns:a16="http://schemas.microsoft.com/office/drawing/2014/main" id="{18CA20BA-07E3-EB33-61CF-733A705B3480}"/>
                  </a:ext>
                </a:extLst>
              </p:cNvPr>
              <p:cNvSpPr txBox="1"/>
              <p:nvPr/>
            </p:nvSpPr>
            <p:spPr>
              <a:xfrm>
                <a:off x="3300626" y="4239334"/>
                <a:ext cx="633692" cy="170819"/>
              </a:xfrm>
              <a:prstGeom prst="rect">
                <a:avLst/>
              </a:prstGeom>
              <a:noFill/>
            </p:spPr>
            <p:txBody>
              <a:bodyPr wrap="none" rtlCol="0">
                <a:spAutoFit/>
              </a:bodyPr>
              <a:lstStyle/>
              <a:p>
                <a:pPr algn="l"/>
                <a:r>
                  <a:rPr lang="en-IN" sz="750" spc="0" baseline="0">
                    <a:ln/>
                    <a:solidFill>
                      <a:srgbClr val="27AE60"/>
                    </a:solidFill>
                    <a:latin typeface="Arial"/>
                    <a:cs typeface="Arial"/>
                    <a:sym typeface="Arial"/>
                    <a:rtl val="0"/>
                  </a:rPr>
                  <a:t>Combined</a:t>
                </a:r>
              </a:p>
            </p:txBody>
          </p:sp>
          <p:sp>
            <p:nvSpPr>
              <p:cNvPr id="76" name="TextBox 75">
                <a:extLst>
                  <a:ext uri="{FF2B5EF4-FFF2-40B4-BE49-F238E27FC236}">
                    <a16:creationId xmlns:a16="http://schemas.microsoft.com/office/drawing/2014/main" id="{C6B79FE4-10B6-B452-F439-D37199D1DC74}"/>
                  </a:ext>
                </a:extLst>
              </p:cNvPr>
              <p:cNvSpPr txBox="1"/>
              <p:nvPr/>
            </p:nvSpPr>
            <p:spPr>
              <a:xfrm>
                <a:off x="4883082" y="4226470"/>
                <a:ext cx="888436" cy="186695"/>
              </a:xfrm>
              <a:prstGeom prst="rect">
                <a:avLst/>
              </a:prstGeom>
              <a:noFill/>
            </p:spPr>
            <p:txBody>
              <a:bodyPr wrap="none" rtlCol="0">
                <a:spAutoFit/>
              </a:bodyPr>
              <a:lstStyle/>
              <a:p>
                <a:pPr algn="l"/>
                <a:r>
                  <a:rPr lang="en-IN" sz="900" spc="0" baseline="0">
                    <a:ln/>
                    <a:solidFill>
                      <a:srgbClr val="27AE60"/>
                    </a:solidFill>
                    <a:latin typeface="Arial"/>
                    <a:cs typeface="Arial"/>
                    <a:sym typeface="Arial"/>
                    <a:rtl val="0"/>
                  </a:rPr>
                  <a:t>STRONGER!</a:t>
                </a:r>
              </a:p>
            </p:txBody>
          </p:sp>
        </p:grpSp>
        <p:grpSp>
          <p:nvGrpSpPr>
            <p:cNvPr id="77" name="Graphic 3">
              <a:extLst>
                <a:ext uri="{FF2B5EF4-FFF2-40B4-BE49-F238E27FC236}">
                  <a16:creationId xmlns:a16="http://schemas.microsoft.com/office/drawing/2014/main" id="{51943018-B600-B83A-F15A-D0753E286578}"/>
                </a:ext>
              </a:extLst>
            </p:cNvPr>
            <p:cNvGrpSpPr/>
            <p:nvPr/>
          </p:nvGrpSpPr>
          <p:grpSpPr>
            <a:xfrm>
              <a:off x="6359171" y="3726428"/>
              <a:ext cx="3271995" cy="641016"/>
              <a:chOff x="6359171" y="3726428"/>
              <a:chExt cx="3271995" cy="641016"/>
            </a:xfrm>
          </p:grpSpPr>
          <p:sp>
            <p:nvSpPr>
              <p:cNvPr id="78" name="TextBox 77">
                <a:extLst>
                  <a:ext uri="{FF2B5EF4-FFF2-40B4-BE49-F238E27FC236}">
                    <a16:creationId xmlns:a16="http://schemas.microsoft.com/office/drawing/2014/main" id="{0551EAE2-7A1B-1492-1A10-01FEBADF9CC3}"/>
                  </a:ext>
                </a:extLst>
              </p:cNvPr>
              <p:cNvSpPr txBox="1"/>
              <p:nvPr/>
            </p:nvSpPr>
            <p:spPr>
              <a:xfrm>
                <a:off x="7454573" y="3680708"/>
                <a:ext cx="2268033" cy="202571"/>
              </a:xfrm>
              <a:prstGeom prst="rect">
                <a:avLst/>
              </a:prstGeom>
              <a:noFill/>
            </p:spPr>
            <p:txBody>
              <a:bodyPr wrap="none" rtlCol="0">
                <a:spAutoFit/>
              </a:bodyPr>
              <a:lstStyle/>
              <a:p>
                <a:pPr algn="l"/>
                <a:r>
                  <a:rPr lang="en-IN" sz="1050" b="1" spc="0" baseline="0">
                    <a:ln/>
                    <a:solidFill>
                      <a:srgbClr val="E74C3C"/>
                    </a:solidFill>
                    <a:latin typeface="Arial"/>
                    <a:cs typeface="Arial"/>
                    <a:sym typeface="Arial"/>
                    <a:rtl val="0"/>
                  </a:rPr>
                  <a:t>Destructive Interference (NULL)</a:t>
                </a:r>
              </a:p>
            </p:txBody>
          </p:sp>
          <p:sp>
            <p:nvSpPr>
              <p:cNvPr id="79" name="Freeform: Shape 78">
                <a:extLst>
                  <a:ext uri="{FF2B5EF4-FFF2-40B4-BE49-F238E27FC236}">
                    <a16:creationId xmlns:a16="http://schemas.microsoft.com/office/drawing/2014/main" id="{BF60D2E1-2F90-36B3-37CF-C8C26505DE66}"/>
                  </a:ext>
                </a:extLst>
              </p:cNvPr>
              <p:cNvSpPr/>
              <p:nvPr/>
            </p:nvSpPr>
            <p:spPr>
              <a:xfrm>
                <a:off x="7051495" y="3923057"/>
                <a:ext cx="791227" cy="71056"/>
              </a:xfrm>
              <a:custGeom>
                <a:avLst/>
                <a:gdLst>
                  <a:gd name="connsiteX0" fmla="*/ 0 w 791227"/>
                  <a:gd name="connsiteY0" fmla="*/ 35528 h 71056"/>
                  <a:gd name="connsiteX1" fmla="*/ 197807 w 791227"/>
                  <a:gd name="connsiteY1" fmla="*/ 35528 h 71056"/>
                  <a:gd name="connsiteX2" fmla="*/ 395614 w 791227"/>
                  <a:gd name="connsiteY2" fmla="*/ 35528 h 71056"/>
                  <a:gd name="connsiteX3" fmla="*/ 593421 w 791227"/>
                  <a:gd name="connsiteY3" fmla="*/ 35528 h 71056"/>
                  <a:gd name="connsiteX4" fmla="*/ 791228 w 791227"/>
                  <a:gd name="connsiteY4" fmla="*/ 35528 h 7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227" h="71056">
                    <a:moveTo>
                      <a:pt x="0" y="35528"/>
                    </a:moveTo>
                    <a:cubicBezTo>
                      <a:pt x="65939" y="-11843"/>
                      <a:pt x="131868" y="-11843"/>
                      <a:pt x="197807" y="35528"/>
                    </a:cubicBezTo>
                    <a:cubicBezTo>
                      <a:pt x="263746" y="82899"/>
                      <a:pt x="329675" y="82899"/>
                      <a:pt x="395614" y="35528"/>
                    </a:cubicBezTo>
                    <a:cubicBezTo>
                      <a:pt x="461553" y="-11843"/>
                      <a:pt x="527482" y="-11843"/>
                      <a:pt x="593421" y="35528"/>
                    </a:cubicBezTo>
                    <a:cubicBezTo>
                      <a:pt x="659360" y="82899"/>
                      <a:pt x="725289" y="82899"/>
                      <a:pt x="791228" y="35528"/>
                    </a:cubicBezTo>
                  </a:path>
                </a:pathLst>
              </a:custGeom>
              <a:noFill/>
              <a:ln w="19780" cap="flat">
                <a:solidFill>
                  <a:srgbClr val="0066FF"/>
                </a:solidFill>
                <a:prstDash val="solid"/>
                <a:miter/>
              </a:ln>
            </p:spPr>
            <p:txBody>
              <a:bodyPr rtlCol="0" anchor="ctr"/>
              <a:lstStyle/>
              <a:p>
                <a:endParaRPr lang="en-IN"/>
              </a:p>
            </p:txBody>
          </p:sp>
          <p:sp>
            <p:nvSpPr>
              <p:cNvPr id="80" name="TextBox 79">
                <a:extLst>
                  <a:ext uri="{FF2B5EF4-FFF2-40B4-BE49-F238E27FC236}">
                    <a16:creationId xmlns:a16="http://schemas.microsoft.com/office/drawing/2014/main" id="{5CFCE629-1402-5EBA-F2BC-A634BBA2C78E}"/>
                  </a:ext>
                </a:extLst>
              </p:cNvPr>
              <p:cNvSpPr txBox="1"/>
              <p:nvPr/>
            </p:nvSpPr>
            <p:spPr>
              <a:xfrm>
                <a:off x="6465538" y="3884069"/>
                <a:ext cx="514506" cy="170819"/>
              </a:xfrm>
              <a:prstGeom prst="rect">
                <a:avLst/>
              </a:prstGeom>
              <a:noFill/>
            </p:spPr>
            <p:txBody>
              <a:bodyPr wrap="none" rtlCol="0">
                <a:spAutoFit/>
              </a:bodyPr>
              <a:lstStyle/>
              <a:p>
                <a:pPr algn="l"/>
                <a:r>
                  <a:rPr lang="en-IN" sz="750" spc="0" baseline="0">
                    <a:ln/>
                    <a:solidFill>
                      <a:srgbClr val="2C3E50"/>
                    </a:solidFill>
                    <a:latin typeface="Arial"/>
                    <a:cs typeface="Arial"/>
                    <a:sym typeface="Arial"/>
                    <a:rtl val="0"/>
                  </a:rPr>
                  <a:t>Wave 1</a:t>
                </a:r>
              </a:p>
            </p:txBody>
          </p:sp>
          <p:sp>
            <p:nvSpPr>
              <p:cNvPr id="81" name="Freeform: Shape 80">
                <a:extLst>
                  <a:ext uri="{FF2B5EF4-FFF2-40B4-BE49-F238E27FC236}">
                    <a16:creationId xmlns:a16="http://schemas.microsoft.com/office/drawing/2014/main" id="{616AE4A7-09FF-7051-5946-B153271DDE6A}"/>
                  </a:ext>
                </a:extLst>
              </p:cNvPr>
              <p:cNvSpPr/>
              <p:nvPr/>
            </p:nvSpPr>
            <p:spPr>
              <a:xfrm>
                <a:off x="7051495" y="4065163"/>
                <a:ext cx="791227" cy="71056"/>
              </a:xfrm>
              <a:custGeom>
                <a:avLst/>
                <a:gdLst>
                  <a:gd name="connsiteX0" fmla="*/ 0 w 791227"/>
                  <a:gd name="connsiteY0" fmla="*/ 35528 h 71056"/>
                  <a:gd name="connsiteX1" fmla="*/ 197807 w 791227"/>
                  <a:gd name="connsiteY1" fmla="*/ 35528 h 71056"/>
                  <a:gd name="connsiteX2" fmla="*/ 395614 w 791227"/>
                  <a:gd name="connsiteY2" fmla="*/ 35528 h 71056"/>
                  <a:gd name="connsiteX3" fmla="*/ 593421 w 791227"/>
                  <a:gd name="connsiteY3" fmla="*/ 35528 h 71056"/>
                  <a:gd name="connsiteX4" fmla="*/ 791228 w 791227"/>
                  <a:gd name="connsiteY4" fmla="*/ 35528 h 7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227" h="71056">
                    <a:moveTo>
                      <a:pt x="0" y="35528"/>
                    </a:moveTo>
                    <a:cubicBezTo>
                      <a:pt x="65939" y="82899"/>
                      <a:pt x="131868" y="82899"/>
                      <a:pt x="197807" y="35528"/>
                    </a:cubicBezTo>
                    <a:cubicBezTo>
                      <a:pt x="263746" y="-11843"/>
                      <a:pt x="329675" y="-11843"/>
                      <a:pt x="395614" y="35528"/>
                    </a:cubicBezTo>
                    <a:cubicBezTo>
                      <a:pt x="461553" y="82899"/>
                      <a:pt x="527482" y="82899"/>
                      <a:pt x="593421" y="35528"/>
                    </a:cubicBezTo>
                    <a:cubicBezTo>
                      <a:pt x="659360" y="-11843"/>
                      <a:pt x="725289" y="-11843"/>
                      <a:pt x="791228" y="35528"/>
                    </a:cubicBezTo>
                  </a:path>
                </a:pathLst>
              </a:custGeom>
              <a:noFill/>
              <a:ln w="19780" cap="flat">
                <a:solidFill>
                  <a:srgbClr val="0066FF"/>
                </a:solidFill>
                <a:prstDash val="solid"/>
                <a:miter/>
              </a:ln>
            </p:spPr>
            <p:txBody>
              <a:bodyPr rtlCol="0" anchor="ctr"/>
              <a:lstStyle/>
              <a:p>
                <a:endParaRPr lang="en-IN"/>
              </a:p>
            </p:txBody>
          </p:sp>
          <p:sp>
            <p:nvSpPr>
              <p:cNvPr id="82" name="TextBox 81">
                <a:extLst>
                  <a:ext uri="{FF2B5EF4-FFF2-40B4-BE49-F238E27FC236}">
                    <a16:creationId xmlns:a16="http://schemas.microsoft.com/office/drawing/2014/main" id="{549379F5-1480-0B27-9E17-4D7E634A4FB1}"/>
                  </a:ext>
                </a:extLst>
              </p:cNvPr>
              <p:cNvSpPr txBox="1"/>
              <p:nvPr/>
            </p:nvSpPr>
            <p:spPr>
              <a:xfrm>
                <a:off x="6465538" y="4026175"/>
                <a:ext cx="514506" cy="170819"/>
              </a:xfrm>
              <a:prstGeom prst="rect">
                <a:avLst/>
              </a:prstGeom>
              <a:noFill/>
            </p:spPr>
            <p:txBody>
              <a:bodyPr wrap="none" rtlCol="0">
                <a:spAutoFit/>
              </a:bodyPr>
              <a:lstStyle/>
              <a:p>
                <a:pPr algn="l"/>
                <a:r>
                  <a:rPr lang="en-IN" sz="750" spc="0" baseline="0">
                    <a:ln/>
                    <a:solidFill>
                      <a:srgbClr val="2C3E50"/>
                    </a:solidFill>
                    <a:latin typeface="Arial"/>
                    <a:cs typeface="Arial"/>
                    <a:sym typeface="Arial"/>
                    <a:rtl val="0"/>
                  </a:rPr>
                  <a:t>Wave 2</a:t>
                </a:r>
              </a:p>
            </p:txBody>
          </p:sp>
          <p:sp>
            <p:nvSpPr>
              <p:cNvPr id="83" name="Freeform: Shape 82">
                <a:extLst>
                  <a:ext uri="{FF2B5EF4-FFF2-40B4-BE49-F238E27FC236}">
                    <a16:creationId xmlns:a16="http://schemas.microsoft.com/office/drawing/2014/main" id="{FCE794AB-E613-5523-43FE-10F67DE2D48B}"/>
                  </a:ext>
                </a:extLst>
              </p:cNvPr>
              <p:cNvSpPr/>
              <p:nvPr/>
            </p:nvSpPr>
            <p:spPr>
              <a:xfrm>
                <a:off x="7051495" y="4313850"/>
                <a:ext cx="791227" cy="7105"/>
              </a:xfrm>
              <a:custGeom>
                <a:avLst/>
                <a:gdLst>
                  <a:gd name="connsiteX0" fmla="*/ 0 w 791227"/>
                  <a:gd name="connsiteY0" fmla="*/ 0 h 7105"/>
                  <a:gd name="connsiteX1" fmla="*/ 791228 w 791227"/>
                  <a:gd name="connsiteY1" fmla="*/ 0 h 7105"/>
                </a:gdLst>
                <a:ahLst/>
                <a:cxnLst>
                  <a:cxn ang="0">
                    <a:pos x="connsiteX0" y="connsiteY0"/>
                  </a:cxn>
                  <a:cxn ang="0">
                    <a:pos x="connsiteX1" y="connsiteY1"/>
                  </a:cxn>
                </a:cxnLst>
                <a:rect l="l" t="t" r="r" b="b"/>
                <a:pathLst>
                  <a:path w="791227" h="7105">
                    <a:moveTo>
                      <a:pt x="0" y="0"/>
                    </a:moveTo>
                    <a:lnTo>
                      <a:pt x="791228" y="0"/>
                    </a:lnTo>
                  </a:path>
                </a:pathLst>
              </a:custGeom>
              <a:ln w="39560" cap="flat">
                <a:solidFill>
                  <a:srgbClr val="E74C3C"/>
                </a:solidFill>
                <a:prstDash val="solid"/>
                <a:miter/>
              </a:ln>
            </p:spPr>
            <p:txBody>
              <a:bodyPr rtlCol="0" anchor="ctr"/>
              <a:lstStyle/>
              <a:p>
                <a:endParaRPr lang="en-IN"/>
              </a:p>
            </p:txBody>
          </p:sp>
          <p:sp>
            <p:nvSpPr>
              <p:cNvPr id="84" name="TextBox 83">
                <a:extLst>
                  <a:ext uri="{FF2B5EF4-FFF2-40B4-BE49-F238E27FC236}">
                    <a16:creationId xmlns:a16="http://schemas.microsoft.com/office/drawing/2014/main" id="{F0F75679-514A-ADD5-35D4-81E131D721A1}"/>
                  </a:ext>
                </a:extLst>
              </p:cNvPr>
              <p:cNvSpPr txBox="1"/>
              <p:nvPr/>
            </p:nvSpPr>
            <p:spPr>
              <a:xfrm>
                <a:off x="6267731" y="4239334"/>
                <a:ext cx="633692" cy="170819"/>
              </a:xfrm>
              <a:prstGeom prst="rect">
                <a:avLst/>
              </a:prstGeom>
              <a:noFill/>
            </p:spPr>
            <p:txBody>
              <a:bodyPr wrap="none" rtlCol="0">
                <a:spAutoFit/>
              </a:bodyPr>
              <a:lstStyle/>
              <a:p>
                <a:pPr algn="l"/>
                <a:r>
                  <a:rPr lang="en-IN" sz="750" spc="0" baseline="0">
                    <a:ln/>
                    <a:solidFill>
                      <a:srgbClr val="E74C3C"/>
                    </a:solidFill>
                    <a:latin typeface="Arial"/>
                    <a:cs typeface="Arial"/>
                    <a:sym typeface="Arial"/>
                    <a:rtl val="0"/>
                  </a:rPr>
                  <a:t>Combined</a:t>
                </a:r>
              </a:p>
            </p:txBody>
          </p:sp>
          <p:sp>
            <p:nvSpPr>
              <p:cNvPr id="85" name="TextBox 84">
                <a:extLst>
                  <a:ext uri="{FF2B5EF4-FFF2-40B4-BE49-F238E27FC236}">
                    <a16:creationId xmlns:a16="http://schemas.microsoft.com/office/drawing/2014/main" id="{E79B92F0-4661-8BCA-5AE1-81D4500DAE80}"/>
                  </a:ext>
                </a:extLst>
              </p:cNvPr>
              <p:cNvSpPr txBox="1"/>
              <p:nvPr/>
            </p:nvSpPr>
            <p:spPr>
              <a:xfrm>
                <a:off x="7850187" y="4226470"/>
                <a:ext cx="928191" cy="186695"/>
              </a:xfrm>
              <a:prstGeom prst="rect">
                <a:avLst/>
              </a:prstGeom>
              <a:noFill/>
            </p:spPr>
            <p:txBody>
              <a:bodyPr wrap="none" rtlCol="0">
                <a:spAutoFit/>
              </a:bodyPr>
              <a:lstStyle/>
              <a:p>
                <a:pPr algn="l"/>
                <a:r>
                  <a:rPr lang="en-IN" sz="900" spc="0" baseline="0">
                    <a:ln/>
                    <a:solidFill>
                      <a:srgbClr val="E74C3C"/>
                    </a:solidFill>
                    <a:latin typeface="Arial"/>
                    <a:cs typeface="Arial"/>
                    <a:sym typeface="Arial"/>
                    <a:rtl val="0"/>
                  </a:rPr>
                  <a:t>CANCELLED!</a:t>
                </a:r>
              </a:p>
            </p:txBody>
          </p:sp>
        </p:grpSp>
      </p:grpSp>
      <p:grpSp>
        <p:nvGrpSpPr>
          <p:cNvPr id="86" name="Graphic 3">
            <a:extLst>
              <a:ext uri="{FF2B5EF4-FFF2-40B4-BE49-F238E27FC236}">
                <a16:creationId xmlns:a16="http://schemas.microsoft.com/office/drawing/2014/main" id="{A0D8ABC8-FFEE-EB63-789F-CAD149A5D86A}"/>
              </a:ext>
            </a:extLst>
          </p:cNvPr>
          <p:cNvGrpSpPr/>
          <p:nvPr/>
        </p:nvGrpSpPr>
        <p:grpSpPr>
          <a:xfrm>
            <a:off x="2106321" y="4637252"/>
            <a:ext cx="7912278" cy="1310815"/>
            <a:chOff x="2106321" y="4637252"/>
            <a:chExt cx="7912278" cy="1310815"/>
          </a:xfrm>
        </p:grpSpPr>
        <p:sp>
          <p:nvSpPr>
            <p:cNvPr id="87" name="TextBox 86">
              <a:extLst>
                <a:ext uri="{FF2B5EF4-FFF2-40B4-BE49-F238E27FC236}">
                  <a16:creationId xmlns:a16="http://schemas.microsoft.com/office/drawing/2014/main" id="{3B2D5FFB-3905-B03E-50ED-E83CD4B3A154}"/>
                </a:ext>
              </a:extLst>
            </p:cNvPr>
            <p:cNvSpPr txBox="1"/>
            <p:nvPr/>
          </p:nvSpPr>
          <p:spPr>
            <a:xfrm>
              <a:off x="4704747" y="4591532"/>
              <a:ext cx="2715427" cy="218447"/>
            </a:xfrm>
            <a:prstGeom prst="rect">
              <a:avLst/>
            </a:prstGeom>
            <a:noFill/>
          </p:spPr>
          <p:txBody>
            <a:bodyPr wrap="none" rtlCol="0">
              <a:spAutoFit/>
            </a:bodyPr>
            <a:lstStyle/>
            <a:p>
              <a:pPr algn="l"/>
              <a:r>
                <a:rPr lang="en-IN" sz="1200" b="1" spc="0" baseline="0">
                  <a:ln/>
                  <a:solidFill>
                    <a:srgbClr val="2C3E50"/>
                  </a:solidFill>
                  <a:latin typeface="Arial"/>
                  <a:cs typeface="Arial"/>
                  <a:sym typeface="Arial"/>
                  <a:rtl val="0"/>
                </a:rPr>
                <a:t>Beamforming Control Parameters</a:t>
              </a:r>
            </a:p>
          </p:txBody>
        </p:sp>
        <p:sp>
          <p:nvSpPr>
            <p:cNvPr id="88" name="Freeform: Shape 87">
              <a:extLst>
                <a:ext uri="{FF2B5EF4-FFF2-40B4-BE49-F238E27FC236}">
                  <a16:creationId xmlns:a16="http://schemas.microsoft.com/office/drawing/2014/main" id="{8F7489FD-B640-4E8D-2A2A-1A037C1E22AD}"/>
                </a:ext>
              </a:extLst>
            </p:cNvPr>
            <p:cNvSpPr/>
            <p:nvPr/>
          </p:nvSpPr>
          <p:spPr>
            <a:xfrm>
              <a:off x="2106321" y="4882273"/>
              <a:ext cx="7912278" cy="1065793"/>
            </a:xfrm>
            <a:custGeom>
              <a:avLst/>
              <a:gdLst>
                <a:gd name="connsiteX0" fmla="*/ 7813375 w 7912278"/>
                <a:gd name="connsiteY0" fmla="*/ 0 h 1065793"/>
                <a:gd name="connsiteX1" fmla="*/ 7912279 w 7912278"/>
                <a:gd name="connsiteY1" fmla="*/ 0 h 1065793"/>
                <a:gd name="connsiteX2" fmla="*/ 7912279 w 7912278"/>
                <a:gd name="connsiteY2" fmla="*/ 1065794 h 1065793"/>
                <a:gd name="connsiteX3" fmla="*/ 7813375 w 7912278"/>
                <a:gd name="connsiteY3" fmla="*/ 1065794 h 1065793"/>
                <a:gd name="connsiteX4" fmla="*/ 98903 w 7912278"/>
                <a:gd name="connsiteY4" fmla="*/ 1065794 h 1065793"/>
                <a:gd name="connsiteX5" fmla="*/ 0 w 7912278"/>
                <a:gd name="connsiteY5" fmla="*/ 1065794 h 1065793"/>
                <a:gd name="connsiteX6" fmla="*/ 0 w 7912278"/>
                <a:gd name="connsiteY6" fmla="*/ 0 h 1065793"/>
                <a:gd name="connsiteX7" fmla="*/ 98903 w 7912278"/>
                <a:gd name="connsiteY7" fmla="*/ 0 h 106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2278" h="1065793">
                  <a:moveTo>
                    <a:pt x="7813375" y="0"/>
                  </a:moveTo>
                  <a:cubicBezTo>
                    <a:pt x="7867998" y="0"/>
                    <a:pt x="7912279" y="0"/>
                    <a:pt x="7912279" y="0"/>
                  </a:cubicBezTo>
                  <a:lnTo>
                    <a:pt x="7912279" y="1065794"/>
                  </a:lnTo>
                  <a:cubicBezTo>
                    <a:pt x="7912279" y="1065794"/>
                    <a:pt x="7867998" y="1065794"/>
                    <a:pt x="7813375" y="1065794"/>
                  </a:cubicBezTo>
                  <a:lnTo>
                    <a:pt x="98903" y="1065794"/>
                  </a:lnTo>
                  <a:cubicBezTo>
                    <a:pt x="44281" y="1065794"/>
                    <a:pt x="0" y="1065794"/>
                    <a:pt x="0" y="1065794"/>
                  </a:cubicBezTo>
                  <a:lnTo>
                    <a:pt x="0" y="0"/>
                  </a:lnTo>
                  <a:cubicBezTo>
                    <a:pt x="0" y="0"/>
                    <a:pt x="44281" y="0"/>
                    <a:pt x="98903" y="0"/>
                  </a:cubicBezTo>
                  <a:close/>
                </a:path>
              </a:pathLst>
            </a:custGeom>
            <a:solidFill>
              <a:srgbClr val="ECF0F1"/>
            </a:solidFill>
            <a:ln w="19780" cap="flat">
              <a:solidFill>
                <a:srgbClr val="BDC3C7"/>
              </a:solidFill>
              <a:prstDash val="solid"/>
              <a:miter/>
            </a:ln>
          </p:spPr>
          <p:txBody>
            <a:bodyPr rtlCol="0" anchor="ctr"/>
            <a:lstStyle/>
            <a:p>
              <a:endParaRPr lang="en-IN"/>
            </a:p>
          </p:txBody>
        </p:sp>
        <p:grpSp>
          <p:nvGrpSpPr>
            <p:cNvPr id="89" name="Graphic 3">
              <a:extLst>
                <a:ext uri="{FF2B5EF4-FFF2-40B4-BE49-F238E27FC236}">
                  <a16:creationId xmlns:a16="http://schemas.microsoft.com/office/drawing/2014/main" id="{4D1F05FE-EA57-B5A6-27AB-09448A71562B}"/>
                </a:ext>
              </a:extLst>
            </p:cNvPr>
            <p:cNvGrpSpPr/>
            <p:nvPr/>
          </p:nvGrpSpPr>
          <p:grpSpPr>
            <a:xfrm>
              <a:off x="2304128" y="4969854"/>
              <a:ext cx="2972609" cy="463384"/>
              <a:chOff x="2304128" y="4969854"/>
              <a:chExt cx="2972609" cy="463384"/>
            </a:xfrm>
          </p:grpSpPr>
          <p:sp>
            <p:nvSpPr>
              <p:cNvPr id="90" name="TextBox 89">
                <a:extLst>
                  <a:ext uri="{FF2B5EF4-FFF2-40B4-BE49-F238E27FC236}">
                    <a16:creationId xmlns:a16="http://schemas.microsoft.com/office/drawing/2014/main" id="{56892D62-3C1A-6310-0398-0E600D94FBFD}"/>
                  </a:ext>
                </a:extLst>
              </p:cNvPr>
              <p:cNvSpPr txBox="1"/>
              <p:nvPr/>
            </p:nvSpPr>
            <p:spPr>
              <a:xfrm>
                <a:off x="3003916" y="4924134"/>
                <a:ext cx="1703492" cy="202571"/>
              </a:xfrm>
              <a:prstGeom prst="rect">
                <a:avLst/>
              </a:prstGeom>
              <a:noFill/>
            </p:spPr>
            <p:txBody>
              <a:bodyPr wrap="none" rtlCol="0">
                <a:spAutoFit/>
              </a:bodyPr>
              <a:lstStyle/>
              <a:p>
                <a:pPr algn="l"/>
                <a:r>
                  <a:rPr lang="en-IN" sz="1050" b="1" spc="0" baseline="0">
                    <a:ln/>
                    <a:solidFill>
                      <a:srgbClr val="3498DB"/>
                    </a:solidFill>
                    <a:latin typeface="Arial"/>
                    <a:cs typeface="Arial"/>
                    <a:sym typeface="Arial"/>
                    <a:rtl val="0"/>
                  </a:rPr>
                  <a:t>Phase Control (Timing)</a:t>
                </a:r>
              </a:p>
            </p:txBody>
          </p:sp>
          <p:sp>
            <p:nvSpPr>
              <p:cNvPr id="91" name="TextBox 90">
                <a:extLst>
                  <a:ext uri="{FF2B5EF4-FFF2-40B4-BE49-F238E27FC236}">
                    <a16:creationId xmlns:a16="http://schemas.microsoft.com/office/drawing/2014/main" id="{03360CA2-F859-C9C1-9652-B7F25B44AC8B}"/>
                  </a:ext>
                </a:extLst>
              </p:cNvPr>
              <p:cNvSpPr txBox="1"/>
              <p:nvPr/>
            </p:nvSpPr>
            <p:spPr>
              <a:xfrm>
                <a:off x="2212688" y="5079105"/>
                <a:ext cx="2302563" cy="186695"/>
              </a:xfrm>
              <a:prstGeom prst="rect">
                <a:avLst/>
              </a:prstGeom>
              <a:noFill/>
            </p:spPr>
            <p:txBody>
              <a:bodyPr wrap="none" rtlCol="0">
                <a:spAutoFit/>
              </a:bodyPr>
              <a:lstStyle/>
              <a:p>
                <a:pPr algn="l"/>
                <a:r>
                  <a:rPr lang="en-IN" sz="900" spc="0" baseline="0">
                    <a:ln/>
                    <a:solidFill>
                      <a:srgbClr val="2C3E50"/>
                    </a:solidFill>
                    <a:latin typeface="Arial"/>
                    <a:cs typeface="Arial"/>
                    <a:sym typeface="Arial"/>
                    <a:rtl val="0"/>
                  </a:rPr>
                  <a:t>• Adjust signal timing from each antenna</a:t>
                </a:r>
              </a:p>
            </p:txBody>
          </p:sp>
          <p:sp>
            <p:nvSpPr>
              <p:cNvPr id="92" name="TextBox 91">
                <a:extLst>
                  <a:ext uri="{FF2B5EF4-FFF2-40B4-BE49-F238E27FC236}">
                    <a16:creationId xmlns:a16="http://schemas.microsoft.com/office/drawing/2014/main" id="{CB9EABA1-5204-A45D-8480-CCEBE3CAA734}"/>
                  </a:ext>
                </a:extLst>
              </p:cNvPr>
              <p:cNvSpPr txBox="1"/>
              <p:nvPr/>
            </p:nvSpPr>
            <p:spPr>
              <a:xfrm>
                <a:off x="2212688" y="5185684"/>
                <a:ext cx="2605764" cy="186695"/>
              </a:xfrm>
              <a:prstGeom prst="rect">
                <a:avLst/>
              </a:prstGeom>
              <a:noFill/>
            </p:spPr>
            <p:txBody>
              <a:bodyPr wrap="none" rtlCol="0">
                <a:spAutoFit/>
              </a:bodyPr>
              <a:lstStyle/>
              <a:p>
                <a:pPr algn="l"/>
                <a:r>
                  <a:rPr lang="en-IN" sz="900" spc="0" baseline="0">
                    <a:ln/>
                    <a:solidFill>
                      <a:srgbClr val="2C3E50"/>
                    </a:solidFill>
                    <a:latin typeface="Arial"/>
                    <a:cs typeface="Arial"/>
                    <a:sym typeface="Arial"/>
                    <a:rtl val="0"/>
                  </a:rPr>
                  <a:t>• Creates constructive/destructive interference</a:t>
                </a:r>
              </a:p>
            </p:txBody>
          </p:sp>
          <p:sp>
            <p:nvSpPr>
              <p:cNvPr id="93" name="TextBox 92">
                <a:extLst>
                  <a:ext uri="{FF2B5EF4-FFF2-40B4-BE49-F238E27FC236}">
                    <a16:creationId xmlns:a16="http://schemas.microsoft.com/office/drawing/2014/main" id="{759C749E-1DDD-0E5C-9D1C-9D639025B120}"/>
                  </a:ext>
                </a:extLst>
              </p:cNvPr>
              <p:cNvSpPr txBox="1"/>
              <p:nvPr/>
            </p:nvSpPr>
            <p:spPr>
              <a:xfrm>
                <a:off x="2212688" y="5292263"/>
                <a:ext cx="1913130" cy="186695"/>
              </a:xfrm>
              <a:prstGeom prst="rect">
                <a:avLst/>
              </a:prstGeom>
              <a:noFill/>
            </p:spPr>
            <p:txBody>
              <a:bodyPr wrap="none" rtlCol="0">
                <a:spAutoFit/>
              </a:bodyPr>
              <a:lstStyle/>
              <a:p>
                <a:pPr algn="l"/>
                <a:r>
                  <a:rPr lang="en-IN" sz="900" spc="0" baseline="0">
                    <a:ln/>
                    <a:solidFill>
                      <a:srgbClr val="2C3E50"/>
                    </a:solidFill>
                    <a:latin typeface="Arial"/>
                    <a:cs typeface="Arial"/>
                    <a:sym typeface="Arial"/>
                    <a:rtl val="0"/>
                  </a:rPr>
                  <a:t>• Steers beam direction precisely</a:t>
                </a:r>
              </a:p>
            </p:txBody>
          </p:sp>
          <p:grpSp>
            <p:nvGrpSpPr>
              <p:cNvPr id="94" name="Graphic 3">
                <a:extLst>
                  <a:ext uri="{FF2B5EF4-FFF2-40B4-BE49-F238E27FC236}">
                    <a16:creationId xmlns:a16="http://schemas.microsoft.com/office/drawing/2014/main" id="{1A96487A-C33E-3DB7-B788-935C0420B364}"/>
                  </a:ext>
                </a:extLst>
              </p:cNvPr>
              <p:cNvGrpSpPr/>
              <p:nvPr/>
            </p:nvGrpSpPr>
            <p:grpSpPr>
              <a:xfrm>
                <a:off x="4845948" y="5109643"/>
                <a:ext cx="430790" cy="285786"/>
                <a:chOff x="4845948" y="5109643"/>
                <a:chExt cx="430790" cy="285786"/>
              </a:xfrm>
            </p:grpSpPr>
            <p:sp>
              <p:nvSpPr>
                <p:cNvPr id="95" name="Freeform: Shape 94">
                  <a:extLst>
                    <a:ext uri="{FF2B5EF4-FFF2-40B4-BE49-F238E27FC236}">
                      <a16:creationId xmlns:a16="http://schemas.microsoft.com/office/drawing/2014/main" id="{6418C26E-21E6-B85E-3F33-FBE3077B61B7}"/>
                    </a:ext>
                  </a:extLst>
                </p:cNvPr>
                <p:cNvSpPr/>
                <p:nvPr/>
              </p:nvSpPr>
              <p:spPr>
                <a:xfrm>
                  <a:off x="4845948" y="5109643"/>
                  <a:ext cx="59342" cy="42631"/>
                </a:xfrm>
                <a:custGeom>
                  <a:avLst/>
                  <a:gdLst>
                    <a:gd name="connsiteX0" fmla="*/ 59342 w 59342"/>
                    <a:gd name="connsiteY0" fmla="*/ 21316 h 42631"/>
                    <a:gd name="connsiteX1" fmla="*/ 29671 w 59342"/>
                    <a:gd name="connsiteY1" fmla="*/ 42632 h 42631"/>
                    <a:gd name="connsiteX2" fmla="*/ 0 w 59342"/>
                    <a:gd name="connsiteY2" fmla="*/ 21316 h 42631"/>
                    <a:gd name="connsiteX3" fmla="*/ 29671 w 59342"/>
                    <a:gd name="connsiteY3" fmla="*/ 0 h 42631"/>
                    <a:gd name="connsiteX4" fmla="*/ 59342 w 59342"/>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42" h="42631">
                      <a:moveTo>
                        <a:pt x="59342" y="21316"/>
                      </a:moveTo>
                      <a:cubicBezTo>
                        <a:pt x="59342" y="33088"/>
                        <a:pt x="46058" y="42632"/>
                        <a:pt x="29671" y="42632"/>
                      </a:cubicBezTo>
                      <a:cubicBezTo>
                        <a:pt x="13284" y="42632"/>
                        <a:pt x="0" y="33088"/>
                        <a:pt x="0" y="21316"/>
                      </a:cubicBezTo>
                      <a:cubicBezTo>
                        <a:pt x="0" y="9543"/>
                        <a:pt x="13284" y="0"/>
                        <a:pt x="29671" y="0"/>
                      </a:cubicBezTo>
                      <a:cubicBezTo>
                        <a:pt x="46058" y="0"/>
                        <a:pt x="59342" y="9543"/>
                        <a:pt x="59342" y="21316"/>
                      </a:cubicBezTo>
                      <a:close/>
                    </a:path>
                  </a:pathLst>
                </a:custGeom>
                <a:solidFill>
                  <a:srgbClr val="3498DB"/>
                </a:solidFill>
                <a:ln w="9890"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04F40BC0-AB34-EF40-93EF-3B0B9E105654}"/>
                    </a:ext>
                  </a:extLst>
                </p:cNvPr>
                <p:cNvSpPr/>
                <p:nvPr/>
              </p:nvSpPr>
              <p:spPr>
                <a:xfrm>
                  <a:off x="4875619" y="5130959"/>
                  <a:ext cx="148355" cy="106579"/>
                </a:xfrm>
                <a:custGeom>
                  <a:avLst/>
                  <a:gdLst>
                    <a:gd name="connsiteX0" fmla="*/ 0 w 148355"/>
                    <a:gd name="connsiteY0" fmla="*/ 0 h 106579"/>
                    <a:gd name="connsiteX1" fmla="*/ 148355 w 148355"/>
                    <a:gd name="connsiteY1" fmla="*/ 106579 h 106579"/>
                  </a:gdLst>
                  <a:ahLst/>
                  <a:cxnLst>
                    <a:cxn ang="0">
                      <a:pos x="connsiteX0" y="connsiteY0"/>
                    </a:cxn>
                    <a:cxn ang="0">
                      <a:pos x="connsiteX1" y="connsiteY1"/>
                    </a:cxn>
                  </a:cxnLst>
                  <a:rect l="l" t="t" r="r" b="b"/>
                  <a:pathLst>
                    <a:path w="148355" h="106579">
                      <a:moveTo>
                        <a:pt x="0" y="0"/>
                      </a:moveTo>
                      <a:cubicBezTo>
                        <a:pt x="81932" y="0"/>
                        <a:pt x="148355" y="47719"/>
                        <a:pt x="148355" y="106579"/>
                      </a:cubicBezTo>
                    </a:path>
                  </a:pathLst>
                </a:custGeom>
                <a:noFill/>
                <a:ln w="19780" cap="flat">
                  <a:solidFill>
                    <a:srgbClr val="3498DB"/>
                  </a:solidFill>
                  <a:prstDash val="solid"/>
                  <a:miter/>
                </a:ln>
              </p:spPr>
              <p:txBody>
                <a:bodyPr rtlCol="0" anchor="ctr"/>
                <a:lstStyle/>
                <a:p>
                  <a:endParaRPr lang="en-IN"/>
                </a:p>
              </p:txBody>
            </p:sp>
            <p:sp>
              <p:nvSpPr>
                <p:cNvPr id="97" name="TextBox 96">
                  <a:extLst>
                    <a:ext uri="{FF2B5EF4-FFF2-40B4-BE49-F238E27FC236}">
                      <a16:creationId xmlns:a16="http://schemas.microsoft.com/office/drawing/2014/main" id="{1C006834-B136-91A1-7F8D-1903D907C5F7}"/>
                    </a:ext>
                  </a:extLst>
                </p:cNvPr>
                <p:cNvSpPr txBox="1"/>
                <p:nvPr/>
              </p:nvSpPr>
              <p:spPr>
                <a:xfrm>
                  <a:off x="4981986" y="5159830"/>
                  <a:ext cx="287288" cy="174739"/>
                </a:xfrm>
                <a:prstGeom prst="rect">
                  <a:avLst/>
                </a:prstGeom>
                <a:noFill/>
              </p:spPr>
              <p:txBody>
                <a:bodyPr wrap="none" rtlCol="0">
                  <a:spAutoFit/>
                </a:bodyPr>
                <a:lstStyle/>
                <a:p>
                  <a:pPr algn="l"/>
                  <a:r>
                    <a:rPr lang="en-IN" sz="750" spc="0" baseline="0">
                      <a:ln/>
                      <a:solidFill>
                        <a:srgbClr val="3498DB"/>
                      </a:solidFill>
                      <a:latin typeface="Arial"/>
                      <a:cs typeface="Arial"/>
                      <a:sym typeface="Arial"/>
                      <a:rtl val="0"/>
                    </a:rPr>
                    <a:t>φ</a:t>
                  </a:r>
                  <a:r>
                    <a:rPr lang="en-IN" sz="750" spc="0" baseline="0">
                      <a:ln/>
                      <a:solidFill>
                        <a:srgbClr val="3498DB"/>
                      </a:solidFill>
                      <a:latin typeface="Cambria Math"/>
                      <a:ea typeface="Cambria Math"/>
                      <a:cs typeface="Arial"/>
                      <a:sym typeface="Cambria Math"/>
                      <a:rtl val="0"/>
                    </a:rPr>
                    <a:t>₁</a:t>
                  </a:r>
                </a:p>
              </p:txBody>
            </p:sp>
            <p:sp>
              <p:nvSpPr>
                <p:cNvPr id="98" name="Freeform: Shape 97">
                  <a:extLst>
                    <a:ext uri="{FF2B5EF4-FFF2-40B4-BE49-F238E27FC236}">
                      <a16:creationId xmlns:a16="http://schemas.microsoft.com/office/drawing/2014/main" id="{E9B7CB39-58E4-304F-E0E3-9DA7710B2E39}"/>
                    </a:ext>
                  </a:extLst>
                </p:cNvPr>
                <p:cNvSpPr/>
                <p:nvPr/>
              </p:nvSpPr>
              <p:spPr>
                <a:xfrm>
                  <a:off x="4845948" y="5287275"/>
                  <a:ext cx="59342" cy="42631"/>
                </a:xfrm>
                <a:custGeom>
                  <a:avLst/>
                  <a:gdLst>
                    <a:gd name="connsiteX0" fmla="*/ 59342 w 59342"/>
                    <a:gd name="connsiteY0" fmla="*/ 21316 h 42631"/>
                    <a:gd name="connsiteX1" fmla="*/ 29671 w 59342"/>
                    <a:gd name="connsiteY1" fmla="*/ 42632 h 42631"/>
                    <a:gd name="connsiteX2" fmla="*/ 0 w 59342"/>
                    <a:gd name="connsiteY2" fmla="*/ 21316 h 42631"/>
                    <a:gd name="connsiteX3" fmla="*/ 29671 w 59342"/>
                    <a:gd name="connsiteY3" fmla="*/ 0 h 42631"/>
                    <a:gd name="connsiteX4" fmla="*/ 59342 w 59342"/>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42" h="42631">
                      <a:moveTo>
                        <a:pt x="59342" y="21316"/>
                      </a:moveTo>
                      <a:cubicBezTo>
                        <a:pt x="59342" y="33088"/>
                        <a:pt x="46058" y="42632"/>
                        <a:pt x="29671" y="42632"/>
                      </a:cubicBezTo>
                      <a:cubicBezTo>
                        <a:pt x="13284" y="42632"/>
                        <a:pt x="0" y="33088"/>
                        <a:pt x="0" y="21316"/>
                      </a:cubicBezTo>
                      <a:cubicBezTo>
                        <a:pt x="0" y="9543"/>
                        <a:pt x="13284" y="0"/>
                        <a:pt x="29671" y="0"/>
                      </a:cubicBezTo>
                      <a:cubicBezTo>
                        <a:pt x="46058" y="0"/>
                        <a:pt x="59342" y="9543"/>
                        <a:pt x="59342" y="21316"/>
                      </a:cubicBezTo>
                      <a:close/>
                    </a:path>
                  </a:pathLst>
                </a:custGeom>
                <a:solidFill>
                  <a:srgbClr val="3498DB"/>
                </a:solidFill>
                <a:ln w="9890"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BDFAAD37-8EF5-92C9-C2D1-88D618B49737}"/>
                    </a:ext>
                  </a:extLst>
                </p:cNvPr>
                <p:cNvSpPr/>
                <p:nvPr/>
              </p:nvSpPr>
              <p:spPr>
                <a:xfrm>
                  <a:off x="4875619" y="5274858"/>
                  <a:ext cx="247258" cy="69259"/>
                </a:xfrm>
                <a:custGeom>
                  <a:avLst/>
                  <a:gdLst>
                    <a:gd name="connsiteX0" fmla="*/ 0 w 247258"/>
                    <a:gd name="connsiteY0" fmla="*/ 33733 h 69259"/>
                    <a:gd name="connsiteX1" fmla="*/ 209695 w 247258"/>
                    <a:gd name="connsiteY1" fmla="*/ 28780 h 69259"/>
                    <a:gd name="connsiteX2" fmla="*/ 247259 w 247258"/>
                    <a:gd name="connsiteY2" fmla="*/ 69259 h 69259"/>
                  </a:gdLst>
                  <a:ahLst/>
                  <a:cxnLst>
                    <a:cxn ang="0">
                      <a:pos x="connsiteX0" y="connsiteY0"/>
                    </a:cxn>
                    <a:cxn ang="0">
                      <a:pos x="connsiteX1" y="connsiteY1"/>
                    </a:cxn>
                    <a:cxn ang="0">
                      <a:pos x="connsiteX2" y="connsiteY2"/>
                    </a:cxn>
                  </a:cxnLst>
                  <a:rect l="l" t="t" r="r" b="b"/>
                  <a:pathLst>
                    <a:path w="247258" h="69259">
                      <a:moveTo>
                        <a:pt x="0" y="33733"/>
                      </a:moveTo>
                      <a:cubicBezTo>
                        <a:pt x="55999" y="-9233"/>
                        <a:pt x="149878" y="-11450"/>
                        <a:pt x="209695" y="28780"/>
                      </a:cubicBezTo>
                      <a:cubicBezTo>
                        <a:pt x="226390" y="40007"/>
                        <a:pt x="239248" y="53862"/>
                        <a:pt x="247259" y="69259"/>
                      </a:cubicBezTo>
                    </a:path>
                  </a:pathLst>
                </a:custGeom>
                <a:noFill/>
                <a:ln w="19780" cap="flat">
                  <a:solidFill>
                    <a:srgbClr val="3498DB"/>
                  </a:solidFill>
                  <a:prstDash val="solid"/>
                  <a:miter/>
                </a:ln>
              </p:spPr>
              <p:txBody>
                <a:bodyPr rtlCol="0" anchor="ctr"/>
                <a:lstStyle/>
                <a:p>
                  <a:endParaRPr lang="en-IN"/>
                </a:p>
              </p:txBody>
            </p:sp>
            <p:sp>
              <p:nvSpPr>
                <p:cNvPr id="100" name="TextBox 99">
                  <a:extLst>
                    <a:ext uri="{FF2B5EF4-FFF2-40B4-BE49-F238E27FC236}">
                      <a16:creationId xmlns:a16="http://schemas.microsoft.com/office/drawing/2014/main" id="{3799B5CA-EC4A-C31B-8661-AF84EE10868A}"/>
                    </a:ext>
                  </a:extLst>
                </p:cNvPr>
                <p:cNvSpPr txBox="1"/>
                <p:nvPr/>
              </p:nvSpPr>
              <p:spPr>
                <a:xfrm>
                  <a:off x="5080889" y="5266410"/>
                  <a:ext cx="287288" cy="174739"/>
                </a:xfrm>
                <a:prstGeom prst="rect">
                  <a:avLst/>
                </a:prstGeom>
                <a:noFill/>
              </p:spPr>
              <p:txBody>
                <a:bodyPr wrap="none" rtlCol="0">
                  <a:spAutoFit/>
                </a:bodyPr>
                <a:lstStyle/>
                <a:p>
                  <a:pPr algn="l"/>
                  <a:r>
                    <a:rPr lang="en-IN" sz="750" spc="0" baseline="0">
                      <a:ln/>
                      <a:solidFill>
                        <a:srgbClr val="3498DB"/>
                      </a:solidFill>
                      <a:latin typeface="Arial"/>
                      <a:cs typeface="Arial"/>
                      <a:sym typeface="Arial"/>
                      <a:rtl val="0"/>
                    </a:rPr>
                    <a:t>φ</a:t>
                  </a:r>
                  <a:r>
                    <a:rPr lang="en-IN" sz="750" spc="0" baseline="0">
                      <a:ln/>
                      <a:solidFill>
                        <a:srgbClr val="3498DB"/>
                      </a:solidFill>
                      <a:latin typeface="Cambria Math"/>
                      <a:ea typeface="Cambria Math"/>
                      <a:cs typeface="Arial"/>
                      <a:sym typeface="Cambria Math"/>
                      <a:rtl val="0"/>
                    </a:rPr>
                    <a:t>₂</a:t>
                  </a:r>
                </a:p>
              </p:txBody>
            </p:sp>
          </p:grpSp>
        </p:grpSp>
        <p:grpSp>
          <p:nvGrpSpPr>
            <p:cNvPr id="101" name="Graphic 3">
              <a:extLst>
                <a:ext uri="{FF2B5EF4-FFF2-40B4-BE49-F238E27FC236}">
                  <a16:creationId xmlns:a16="http://schemas.microsoft.com/office/drawing/2014/main" id="{461589B8-B6A7-2A5D-97BD-910CCD9807D2}"/>
                </a:ext>
              </a:extLst>
            </p:cNvPr>
            <p:cNvGrpSpPr/>
            <p:nvPr/>
          </p:nvGrpSpPr>
          <p:grpSpPr>
            <a:xfrm>
              <a:off x="6260267" y="4969854"/>
              <a:ext cx="2875541" cy="463384"/>
              <a:chOff x="6260267" y="4969854"/>
              <a:chExt cx="2875541" cy="463384"/>
            </a:xfrm>
          </p:grpSpPr>
          <p:sp>
            <p:nvSpPr>
              <p:cNvPr id="102" name="TextBox 101">
                <a:extLst>
                  <a:ext uri="{FF2B5EF4-FFF2-40B4-BE49-F238E27FC236}">
                    <a16:creationId xmlns:a16="http://schemas.microsoft.com/office/drawing/2014/main" id="{64279709-D570-198B-7758-99FCBE95D2C1}"/>
                  </a:ext>
                </a:extLst>
              </p:cNvPr>
              <p:cNvSpPr txBox="1"/>
              <p:nvPr/>
            </p:nvSpPr>
            <p:spPr>
              <a:xfrm>
                <a:off x="6960055" y="4924134"/>
                <a:ext cx="1936678" cy="202571"/>
              </a:xfrm>
              <a:prstGeom prst="rect">
                <a:avLst/>
              </a:prstGeom>
              <a:noFill/>
            </p:spPr>
            <p:txBody>
              <a:bodyPr wrap="none" rtlCol="0">
                <a:spAutoFit/>
              </a:bodyPr>
              <a:lstStyle/>
              <a:p>
                <a:pPr algn="l"/>
                <a:r>
                  <a:rPr lang="en-IN" sz="1050" b="1" spc="0" baseline="0">
                    <a:ln/>
                    <a:solidFill>
                      <a:srgbClr val="E67E22"/>
                    </a:solidFill>
                    <a:latin typeface="Arial"/>
                    <a:cs typeface="Arial"/>
                    <a:sym typeface="Arial"/>
                    <a:rtl val="0"/>
                  </a:rPr>
                  <a:t>Amplitude Control (Power)</a:t>
                </a:r>
              </a:p>
            </p:txBody>
          </p:sp>
          <p:sp>
            <p:nvSpPr>
              <p:cNvPr id="103" name="TextBox 102">
                <a:extLst>
                  <a:ext uri="{FF2B5EF4-FFF2-40B4-BE49-F238E27FC236}">
                    <a16:creationId xmlns:a16="http://schemas.microsoft.com/office/drawing/2014/main" id="{4B85DA7B-35E0-14A8-7C86-5973A18FFDF7}"/>
                  </a:ext>
                </a:extLst>
              </p:cNvPr>
              <p:cNvSpPr txBox="1"/>
              <p:nvPr/>
            </p:nvSpPr>
            <p:spPr>
              <a:xfrm>
                <a:off x="6168827" y="5079105"/>
                <a:ext cx="2309227" cy="186695"/>
              </a:xfrm>
              <a:prstGeom prst="rect">
                <a:avLst/>
              </a:prstGeom>
              <a:noFill/>
            </p:spPr>
            <p:txBody>
              <a:bodyPr wrap="none" rtlCol="0">
                <a:spAutoFit/>
              </a:bodyPr>
              <a:lstStyle/>
              <a:p>
                <a:pPr algn="l"/>
                <a:r>
                  <a:rPr lang="en-IN" sz="900" spc="0" baseline="0">
                    <a:ln/>
                    <a:solidFill>
                      <a:srgbClr val="2C3E50"/>
                    </a:solidFill>
                    <a:latin typeface="Arial"/>
                    <a:cs typeface="Arial"/>
                    <a:sym typeface="Arial"/>
                    <a:rtl val="0"/>
                  </a:rPr>
                  <a:t>• Adjust signal power from each antenna</a:t>
                </a:r>
              </a:p>
            </p:txBody>
          </p:sp>
          <p:sp>
            <p:nvSpPr>
              <p:cNvPr id="104" name="TextBox 103">
                <a:extLst>
                  <a:ext uri="{FF2B5EF4-FFF2-40B4-BE49-F238E27FC236}">
                    <a16:creationId xmlns:a16="http://schemas.microsoft.com/office/drawing/2014/main" id="{1F7570CE-7B4E-F0C3-D32C-F559C9D35C6F}"/>
                  </a:ext>
                </a:extLst>
              </p:cNvPr>
              <p:cNvSpPr txBox="1"/>
              <p:nvPr/>
            </p:nvSpPr>
            <p:spPr>
              <a:xfrm>
                <a:off x="6168827" y="5185684"/>
                <a:ext cx="1926575" cy="186695"/>
              </a:xfrm>
              <a:prstGeom prst="rect">
                <a:avLst/>
              </a:prstGeom>
              <a:noFill/>
            </p:spPr>
            <p:txBody>
              <a:bodyPr wrap="none" rtlCol="0">
                <a:spAutoFit/>
              </a:bodyPr>
              <a:lstStyle/>
              <a:p>
                <a:pPr algn="l"/>
                <a:r>
                  <a:rPr lang="en-IN" sz="900" spc="0" baseline="0">
                    <a:ln/>
                    <a:solidFill>
                      <a:srgbClr val="2C3E50"/>
                    </a:solidFill>
                    <a:latin typeface="Arial"/>
                    <a:cs typeface="Arial"/>
                    <a:sym typeface="Arial"/>
                    <a:rtl val="0"/>
                  </a:rPr>
                  <a:t>• Controls beam shape and width</a:t>
                </a:r>
              </a:p>
            </p:txBody>
          </p:sp>
          <p:sp>
            <p:nvSpPr>
              <p:cNvPr id="105" name="TextBox 104">
                <a:extLst>
                  <a:ext uri="{FF2B5EF4-FFF2-40B4-BE49-F238E27FC236}">
                    <a16:creationId xmlns:a16="http://schemas.microsoft.com/office/drawing/2014/main" id="{15563B3E-161A-70F2-4C59-1AD877ABC1C5}"/>
                  </a:ext>
                </a:extLst>
              </p:cNvPr>
              <p:cNvSpPr txBox="1"/>
              <p:nvPr/>
            </p:nvSpPr>
            <p:spPr>
              <a:xfrm>
                <a:off x="6168827" y="5292263"/>
                <a:ext cx="1787782" cy="186695"/>
              </a:xfrm>
              <a:prstGeom prst="rect">
                <a:avLst/>
              </a:prstGeom>
              <a:noFill/>
            </p:spPr>
            <p:txBody>
              <a:bodyPr wrap="none" rtlCol="0">
                <a:spAutoFit/>
              </a:bodyPr>
              <a:lstStyle/>
              <a:p>
                <a:pPr algn="l"/>
                <a:r>
                  <a:rPr lang="en-IN" sz="900" spc="0" baseline="0">
                    <a:ln/>
                    <a:solidFill>
                      <a:srgbClr val="2C3E50"/>
                    </a:solidFill>
                    <a:latin typeface="Arial"/>
                    <a:cs typeface="Arial"/>
                    <a:sym typeface="Arial"/>
                    <a:rtl val="0"/>
                  </a:rPr>
                  <a:t>• Optimizes energy distribution</a:t>
                </a:r>
              </a:p>
            </p:txBody>
          </p:sp>
          <p:grpSp>
            <p:nvGrpSpPr>
              <p:cNvPr id="106" name="Graphic 3">
                <a:extLst>
                  <a:ext uri="{FF2B5EF4-FFF2-40B4-BE49-F238E27FC236}">
                    <a16:creationId xmlns:a16="http://schemas.microsoft.com/office/drawing/2014/main" id="{AD3DB44A-CAA4-C97E-2CEA-BA41D738A272}"/>
                  </a:ext>
                </a:extLst>
              </p:cNvPr>
              <p:cNvGrpSpPr/>
              <p:nvPr/>
            </p:nvGrpSpPr>
            <p:grpSpPr>
              <a:xfrm>
                <a:off x="8831758" y="5095432"/>
                <a:ext cx="304050" cy="319738"/>
                <a:chOff x="8831758" y="5095432"/>
                <a:chExt cx="304050" cy="319738"/>
              </a:xfrm>
              <a:solidFill>
                <a:srgbClr val="E67E22"/>
              </a:solidFill>
            </p:grpSpPr>
            <p:sp>
              <p:nvSpPr>
                <p:cNvPr id="107" name="Freeform: Shape 106">
                  <a:extLst>
                    <a:ext uri="{FF2B5EF4-FFF2-40B4-BE49-F238E27FC236}">
                      <a16:creationId xmlns:a16="http://schemas.microsoft.com/office/drawing/2014/main" id="{45BD80D6-F7A3-FE7B-F4EB-D2442C78959E}"/>
                    </a:ext>
                  </a:extLst>
                </p:cNvPr>
                <p:cNvSpPr/>
                <p:nvPr/>
              </p:nvSpPr>
              <p:spPr>
                <a:xfrm>
                  <a:off x="8831758" y="5095432"/>
                  <a:ext cx="79122" cy="142105"/>
                </a:xfrm>
                <a:custGeom>
                  <a:avLst/>
                  <a:gdLst>
                    <a:gd name="connsiteX0" fmla="*/ 0 w 79122"/>
                    <a:gd name="connsiteY0" fmla="*/ 0 h 142105"/>
                    <a:gd name="connsiteX1" fmla="*/ 79123 w 79122"/>
                    <a:gd name="connsiteY1" fmla="*/ 0 h 142105"/>
                    <a:gd name="connsiteX2" fmla="*/ 79123 w 79122"/>
                    <a:gd name="connsiteY2" fmla="*/ 142106 h 142105"/>
                    <a:gd name="connsiteX3" fmla="*/ 0 w 79122"/>
                    <a:gd name="connsiteY3" fmla="*/ 142106 h 142105"/>
                  </a:gdLst>
                  <a:ahLst/>
                  <a:cxnLst>
                    <a:cxn ang="0">
                      <a:pos x="connsiteX0" y="connsiteY0"/>
                    </a:cxn>
                    <a:cxn ang="0">
                      <a:pos x="connsiteX1" y="connsiteY1"/>
                    </a:cxn>
                    <a:cxn ang="0">
                      <a:pos x="connsiteX2" y="connsiteY2"/>
                    </a:cxn>
                    <a:cxn ang="0">
                      <a:pos x="connsiteX3" y="connsiteY3"/>
                    </a:cxn>
                  </a:cxnLst>
                  <a:rect l="l" t="t" r="r" b="b"/>
                  <a:pathLst>
                    <a:path w="79122" h="142105">
                      <a:moveTo>
                        <a:pt x="0" y="0"/>
                      </a:moveTo>
                      <a:lnTo>
                        <a:pt x="79123" y="0"/>
                      </a:lnTo>
                      <a:lnTo>
                        <a:pt x="79123" y="142106"/>
                      </a:lnTo>
                      <a:lnTo>
                        <a:pt x="0" y="142106"/>
                      </a:lnTo>
                      <a:close/>
                    </a:path>
                  </a:pathLst>
                </a:custGeom>
                <a:solidFill>
                  <a:srgbClr val="E67E22"/>
                </a:solidFill>
                <a:ln w="9890" cap="flat">
                  <a:noFill/>
                  <a:prstDash val="solid"/>
                  <a:miter/>
                </a:ln>
              </p:spPr>
              <p:txBody>
                <a:bodyPr rtlCol="0" anchor="ctr"/>
                <a:lstStyle/>
                <a:p>
                  <a:endParaRPr lang="en-IN"/>
                </a:p>
              </p:txBody>
            </p:sp>
            <p:sp>
              <p:nvSpPr>
                <p:cNvPr id="108" name="TextBox 107">
                  <a:extLst>
                    <a:ext uri="{FF2B5EF4-FFF2-40B4-BE49-F238E27FC236}">
                      <a16:creationId xmlns:a16="http://schemas.microsoft.com/office/drawing/2014/main" id="{42AD88DB-45E9-9C84-DB0A-33A4016E9CC1}"/>
                    </a:ext>
                  </a:extLst>
                </p:cNvPr>
                <p:cNvSpPr txBox="1"/>
                <p:nvPr/>
              </p:nvSpPr>
              <p:spPr>
                <a:xfrm>
                  <a:off x="8888673" y="5088777"/>
                  <a:ext cx="289123" cy="174739"/>
                </a:xfrm>
                <a:prstGeom prst="rect">
                  <a:avLst/>
                </a:prstGeom>
                <a:noFill/>
              </p:spPr>
              <p:txBody>
                <a:bodyPr wrap="none" rtlCol="0">
                  <a:spAutoFit/>
                </a:bodyPr>
                <a:lstStyle/>
                <a:p>
                  <a:pPr algn="l"/>
                  <a:r>
                    <a:rPr lang="en-IN" sz="750" spc="0" baseline="0">
                      <a:ln/>
                      <a:solidFill>
                        <a:srgbClr val="E67E22"/>
                      </a:solidFill>
                      <a:latin typeface="Arial"/>
                      <a:cs typeface="Arial"/>
                      <a:sym typeface="Arial"/>
                      <a:rtl val="0"/>
                    </a:rPr>
                    <a:t>A</a:t>
                  </a:r>
                  <a:r>
                    <a:rPr lang="en-IN" sz="750" spc="0" baseline="0">
                      <a:ln/>
                      <a:solidFill>
                        <a:srgbClr val="E67E22"/>
                      </a:solidFill>
                      <a:latin typeface="Cambria Math"/>
                      <a:ea typeface="Cambria Math"/>
                      <a:cs typeface="Arial"/>
                      <a:sym typeface="Cambria Math"/>
                      <a:rtl val="0"/>
                    </a:rPr>
                    <a:t>₁</a:t>
                  </a:r>
                </a:p>
              </p:txBody>
            </p:sp>
            <p:sp>
              <p:nvSpPr>
                <p:cNvPr id="109" name="Freeform: Shape 108">
                  <a:extLst>
                    <a:ext uri="{FF2B5EF4-FFF2-40B4-BE49-F238E27FC236}">
                      <a16:creationId xmlns:a16="http://schemas.microsoft.com/office/drawing/2014/main" id="{66CA8384-65CA-0C21-D0D4-88FC469EEBCF}"/>
                    </a:ext>
                  </a:extLst>
                </p:cNvPr>
                <p:cNvSpPr/>
                <p:nvPr/>
              </p:nvSpPr>
              <p:spPr>
                <a:xfrm>
                  <a:off x="8831758" y="5273064"/>
                  <a:ext cx="118684" cy="142105"/>
                </a:xfrm>
                <a:custGeom>
                  <a:avLst/>
                  <a:gdLst>
                    <a:gd name="connsiteX0" fmla="*/ 0 w 118684"/>
                    <a:gd name="connsiteY0" fmla="*/ 0 h 142105"/>
                    <a:gd name="connsiteX1" fmla="*/ 118684 w 118684"/>
                    <a:gd name="connsiteY1" fmla="*/ 0 h 142105"/>
                    <a:gd name="connsiteX2" fmla="*/ 118684 w 118684"/>
                    <a:gd name="connsiteY2" fmla="*/ 142106 h 142105"/>
                    <a:gd name="connsiteX3" fmla="*/ 0 w 118684"/>
                    <a:gd name="connsiteY3" fmla="*/ 142106 h 142105"/>
                  </a:gdLst>
                  <a:ahLst/>
                  <a:cxnLst>
                    <a:cxn ang="0">
                      <a:pos x="connsiteX0" y="connsiteY0"/>
                    </a:cxn>
                    <a:cxn ang="0">
                      <a:pos x="connsiteX1" y="connsiteY1"/>
                    </a:cxn>
                    <a:cxn ang="0">
                      <a:pos x="connsiteX2" y="connsiteY2"/>
                    </a:cxn>
                    <a:cxn ang="0">
                      <a:pos x="connsiteX3" y="connsiteY3"/>
                    </a:cxn>
                  </a:cxnLst>
                  <a:rect l="l" t="t" r="r" b="b"/>
                  <a:pathLst>
                    <a:path w="118684" h="142105">
                      <a:moveTo>
                        <a:pt x="0" y="0"/>
                      </a:moveTo>
                      <a:lnTo>
                        <a:pt x="118684" y="0"/>
                      </a:lnTo>
                      <a:lnTo>
                        <a:pt x="118684" y="142106"/>
                      </a:lnTo>
                      <a:lnTo>
                        <a:pt x="0" y="142106"/>
                      </a:lnTo>
                      <a:close/>
                    </a:path>
                  </a:pathLst>
                </a:custGeom>
                <a:solidFill>
                  <a:srgbClr val="E67E22"/>
                </a:solidFill>
                <a:ln w="9890" cap="flat">
                  <a:noFill/>
                  <a:prstDash val="solid"/>
                  <a:miter/>
                </a:ln>
              </p:spPr>
              <p:txBody>
                <a:bodyPr rtlCol="0" anchor="ctr"/>
                <a:lstStyle/>
                <a:p>
                  <a:endParaRPr lang="en-IN"/>
                </a:p>
              </p:txBody>
            </p:sp>
            <p:sp>
              <p:nvSpPr>
                <p:cNvPr id="110" name="TextBox 109">
                  <a:extLst>
                    <a:ext uri="{FF2B5EF4-FFF2-40B4-BE49-F238E27FC236}">
                      <a16:creationId xmlns:a16="http://schemas.microsoft.com/office/drawing/2014/main" id="{5E613A43-0C0C-88DB-3A65-3B027E55369A}"/>
                    </a:ext>
                  </a:extLst>
                </p:cNvPr>
                <p:cNvSpPr txBox="1"/>
                <p:nvPr/>
              </p:nvSpPr>
              <p:spPr>
                <a:xfrm>
                  <a:off x="8938125" y="5266410"/>
                  <a:ext cx="289123" cy="174739"/>
                </a:xfrm>
                <a:prstGeom prst="rect">
                  <a:avLst/>
                </a:prstGeom>
                <a:noFill/>
              </p:spPr>
              <p:txBody>
                <a:bodyPr wrap="none" rtlCol="0">
                  <a:spAutoFit/>
                </a:bodyPr>
                <a:lstStyle/>
                <a:p>
                  <a:pPr algn="l"/>
                  <a:r>
                    <a:rPr lang="en-IN" sz="750" spc="0" baseline="0">
                      <a:ln/>
                      <a:solidFill>
                        <a:srgbClr val="E67E22"/>
                      </a:solidFill>
                      <a:latin typeface="Arial"/>
                      <a:cs typeface="Arial"/>
                      <a:sym typeface="Arial"/>
                      <a:rtl val="0"/>
                    </a:rPr>
                    <a:t>A</a:t>
                  </a:r>
                  <a:r>
                    <a:rPr lang="en-IN" sz="750" spc="0" baseline="0">
                      <a:ln/>
                      <a:solidFill>
                        <a:srgbClr val="E67E22"/>
                      </a:solidFill>
                      <a:latin typeface="Cambria Math"/>
                      <a:ea typeface="Cambria Math"/>
                      <a:cs typeface="Arial"/>
                      <a:sym typeface="Cambria Math"/>
                      <a:rtl val="0"/>
                    </a:rPr>
                    <a:t>₂</a:t>
                  </a:r>
                </a:p>
              </p:txBody>
            </p:sp>
          </p:grpSp>
        </p:grpSp>
        <p:sp>
          <p:nvSpPr>
            <p:cNvPr id="111" name="TextBox 110">
              <a:extLst>
                <a:ext uri="{FF2B5EF4-FFF2-40B4-BE49-F238E27FC236}">
                  <a16:creationId xmlns:a16="http://schemas.microsoft.com/office/drawing/2014/main" id="{FB4862C4-6D5E-5AFF-7668-FCE71BEE84BC}"/>
                </a:ext>
              </a:extLst>
            </p:cNvPr>
            <p:cNvSpPr txBox="1"/>
            <p:nvPr/>
          </p:nvSpPr>
          <p:spPr>
            <a:xfrm>
              <a:off x="3464600" y="5505422"/>
              <a:ext cx="5195721" cy="186695"/>
            </a:xfrm>
            <a:prstGeom prst="rect">
              <a:avLst/>
            </a:prstGeom>
            <a:noFill/>
          </p:spPr>
          <p:txBody>
            <a:bodyPr wrap="none" rtlCol="0">
              <a:spAutoFit/>
            </a:bodyPr>
            <a:lstStyle/>
            <a:p>
              <a:pPr algn="l"/>
              <a:r>
                <a:rPr lang="en-IN" sz="900" b="1" spc="0" baseline="0">
                  <a:ln/>
                  <a:solidFill>
                    <a:srgbClr val="27AE60"/>
                  </a:solidFill>
                  <a:latin typeface="Arial"/>
                  <a:cs typeface="Arial"/>
                  <a:sym typeface="Arial"/>
                  <a:rtl val="0"/>
                </a:rPr>
                <a:t>Result: Precise spatial control → Higher capacity, Better coverage, Reduced interference</a:t>
              </a:r>
            </a:p>
          </p:txBody>
        </p:sp>
        <p:sp>
          <p:nvSpPr>
            <p:cNvPr id="112" name="TextBox 111">
              <a:extLst>
                <a:ext uri="{FF2B5EF4-FFF2-40B4-BE49-F238E27FC236}">
                  <a16:creationId xmlns:a16="http://schemas.microsoft.com/office/drawing/2014/main" id="{648CF73F-7384-FEB4-0EE9-F537854CC885}"/>
                </a:ext>
              </a:extLst>
            </p:cNvPr>
            <p:cNvSpPr txBox="1"/>
            <p:nvPr/>
          </p:nvSpPr>
          <p:spPr>
            <a:xfrm>
              <a:off x="3478827" y="5647528"/>
              <a:ext cx="5167267" cy="186695"/>
            </a:xfrm>
            <a:prstGeom prst="rect">
              <a:avLst/>
            </a:prstGeom>
            <a:noFill/>
          </p:spPr>
          <p:txBody>
            <a:bodyPr wrap="none" rtlCol="0">
              <a:spAutoFit/>
            </a:bodyPr>
            <a:lstStyle/>
            <a:p>
              <a:pPr algn="l"/>
              <a:r>
                <a:rPr lang="en-IN" sz="900" spc="0" baseline="0">
                  <a:ln/>
                  <a:solidFill>
                    <a:srgbClr val="2C3E50"/>
                  </a:solidFill>
                  <a:latin typeface="Arial"/>
                  <a:cs typeface="Arial"/>
                  <a:sym typeface="Arial"/>
                  <a:rtl val="0"/>
                </a:rPr>
                <a:t>Each user gets a dedicated "spotlight" of RF energy, while others experience "darkness" (nulls)</a:t>
              </a:r>
            </a:p>
          </p:txBody>
        </p:sp>
      </p:grpSp>
      <p:sp>
        <p:nvSpPr>
          <p:cNvPr id="113" name="Freeform: Shape 112">
            <a:extLst>
              <a:ext uri="{FF2B5EF4-FFF2-40B4-BE49-F238E27FC236}">
                <a16:creationId xmlns:a16="http://schemas.microsoft.com/office/drawing/2014/main" id="{A566F391-7243-DA7B-EFC5-03A2BD081705}"/>
              </a:ext>
            </a:extLst>
          </p:cNvPr>
          <p:cNvSpPr/>
          <p:nvPr/>
        </p:nvSpPr>
        <p:spPr>
          <a:xfrm>
            <a:off x="6556978" y="1755945"/>
            <a:ext cx="1285745" cy="7105"/>
          </a:xfrm>
          <a:custGeom>
            <a:avLst/>
            <a:gdLst>
              <a:gd name="connsiteX0" fmla="*/ 1285745 w 1285745"/>
              <a:gd name="connsiteY0" fmla="*/ 0 h 7105"/>
              <a:gd name="connsiteX1" fmla="*/ 0 w 1285745"/>
              <a:gd name="connsiteY1" fmla="*/ 0 h 7105"/>
            </a:gdLst>
            <a:ahLst/>
            <a:cxnLst>
              <a:cxn ang="0">
                <a:pos x="connsiteX0" y="connsiteY0"/>
              </a:cxn>
              <a:cxn ang="0">
                <a:pos x="connsiteX1" y="connsiteY1"/>
              </a:cxn>
            </a:cxnLst>
            <a:rect l="l" t="t" r="r" b="b"/>
            <a:pathLst>
              <a:path w="1285745" h="7105">
                <a:moveTo>
                  <a:pt x="1285745" y="0"/>
                </a:moveTo>
                <a:lnTo>
                  <a:pt x="0" y="0"/>
                </a:lnTo>
              </a:path>
            </a:pathLst>
          </a:custGeom>
          <a:ln w="19780" cap="flat">
            <a:solidFill>
              <a:srgbClr val="0066FF"/>
            </a:solid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EDEB6229-445C-8B56-DB55-B3137511D118}"/>
              </a:ext>
            </a:extLst>
          </p:cNvPr>
          <p:cNvSpPr/>
          <p:nvPr/>
        </p:nvSpPr>
        <p:spPr>
          <a:xfrm>
            <a:off x="8139434" y="1826998"/>
            <a:ext cx="1087938" cy="213158"/>
          </a:xfrm>
          <a:custGeom>
            <a:avLst/>
            <a:gdLst>
              <a:gd name="connsiteX0" fmla="*/ 0 w 1087938"/>
              <a:gd name="connsiteY0" fmla="*/ 0 h 213158"/>
              <a:gd name="connsiteX1" fmla="*/ 1087938 w 1087938"/>
              <a:gd name="connsiteY1" fmla="*/ 213159 h 213158"/>
            </a:gdLst>
            <a:ahLst/>
            <a:cxnLst>
              <a:cxn ang="0">
                <a:pos x="connsiteX0" y="connsiteY0"/>
              </a:cxn>
              <a:cxn ang="0">
                <a:pos x="connsiteX1" y="connsiteY1"/>
              </a:cxn>
            </a:cxnLst>
            <a:rect l="l" t="t" r="r" b="b"/>
            <a:pathLst>
              <a:path w="1087938" h="213158">
                <a:moveTo>
                  <a:pt x="0" y="0"/>
                </a:moveTo>
                <a:lnTo>
                  <a:pt x="1087938" y="213159"/>
                </a:lnTo>
              </a:path>
            </a:pathLst>
          </a:custGeom>
          <a:ln w="19780" cap="flat">
            <a:solidFill>
              <a:srgbClr val="0066FF"/>
            </a:solid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8341D64B-DD33-946C-31AB-12FF7A4E1A72}"/>
              </a:ext>
            </a:extLst>
          </p:cNvPr>
          <p:cNvSpPr/>
          <p:nvPr/>
        </p:nvSpPr>
        <p:spPr>
          <a:xfrm>
            <a:off x="8188885" y="1969103"/>
            <a:ext cx="346162" cy="639476"/>
          </a:xfrm>
          <a:custGeom>
            <a:avLst/>
            <a:gdLst>
              <a:gd name="connsiteX0" fmla="*/ 0 w 346162"/>
              <a:gd name="connsiteY0" fmla="*/ 0 h 639476"/>
              <a:gd name="connsiteX1" fmla="*/ 346162 w 346162"/>
              <a:gd name="connsiteY1" fmla="*/ 639476 h 639476"/>
            </a:gdLst>
            <a:ahLst/>
            <a:cxnLst>
              <a:cxn ang="0">
                <a:pos x="connsiteX0" y="connsiteY0"/>
              </a:cxn>
              <a:cxn ang="0">
                <a:pos x="connsiteX1" y="connsiteY1"/>
              </a:cxn>
            </a:cxnLst>
            <a:rect l="l" t="t" r="r" b="b"/>
            <a:pathLst>
              <a:path w="346162" h="639476">
                <a:moveTo>
                  <a:pt x="0" y="0"/>
                </a:moveTo>
                <a:lnTo>
                  <a:pt x="346162" y="639476"/>
                </a:lnTo>
              </a:path>
            </a:pathLst>
          </a:custGeom>
          <a:ln w="19780" cap="flat">
            <a:solidFill>
              <a:srgbClr val="0066FF"/>
            </a:solidFill>
            <a:prstDash val="solid"/>
            <a:miter/>
          </a:ln>
        </p:spPr>
        <p:txBody>
          <a:bodyPr rtlCol="0" anchor="ctr"/>
          <a:lstStyle/>
          <a:p>
            <a:endParaRPr lang="en-IN"/>
          </a:p>
        </p:txBody>
      </p:sp>
    </p:spTree>
    <p:extLst>
      <p:ext uri="{BB962C8B-B14F-4D97-AF65-F5344CB8AC3E}">
        <p14:creationId xmlns:p14="http://schemas.microsoft.com/office/powerpoint/2010/main" val="3849677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CB6A0-803A-6EFC-C59F-7AF70B43CA20}"/>
            </a:ext>
          </a:extLst>
        </p:cNvPr>
        <p:cNvGrpSpPr/>
        <p:nvPr/>
      </p:nvGrpSpPr>
      <p:grpSpPr>
        <a:xfrm>
          <a:off x="0" y="0"/>
          <a:ext cx="0" cy="0"/>
          <a:chOff x="0" y="0"/>
          <a:chExt cx="0" cy="0"/>
        </a:xfrm>
      </p:grpSpPr>
      <p:sp>
        <p:nvSpPr>
          <p:cNvPr id="33" name="TextBox 32">
            <a:extLst>
              <a:ext uri="{FF2B5EF4-FFF2-40B4-BE49-F238E27FC236}">
                <a16:creationId xmlns:a16="http://schemas.microsoft.com/office/drawing/2014/main" id="{A2B48145-297E-094D-9543-F32B0A65B74B}"/>
              </a:ext>
            </a:extLst>
          </p:cNvPr>
          <p:cNvSpPr txBox="1"/>
          <p:nvPr/>
        </p:nvSpPr>
        <p:spPr>
          <a:xfrm>
            <a:off x="806741" y="1147166"/>
            <a:ext cx="4995345" cy="523220"/>
          </a:xfrm>
          <a:prstGeom prst="rect">
            <a:avLst/>
          </a:prstGeom>
          <a:noFill/>
        </p:spPr>
        <p:txBody>
          <a:bodyPr wrap="square" rtlCol="0">
            <a:spAutoFit/>
          </a:bodyPr>
          <a:lstStyle/>
          <a:p>
            <a:pPr algn="just"/>
            <a:endParaRPr lang="en-US" altLang="ko-KR" sz="1400" dirty="0">
              <a:solidFill>
                <a:schemeClr val="tx1">
                  <a:lumMod val="75000"/>
                  <a:lumOff val="25000"/>
                </a:schemeClr>
              </a:solidFill>
              <a:latin typeface="Open Sans" pitchFamily="34" charset="0"/>
              <a:cs typeface="Open Sans" pitchFamily="34" charset="0"/>
            </a:endParaRPr>
          </a:p>
          <a:p>
            <a:pPr algn="just"/>
            <a:endParaRPr lang="ko-KR" altLang="en-US" sz="1400" dirty="0">
              <a:solidFill>
                <a:schemeClr val="tx1">
                  <a:lumMod val="75000"/>
                  <a:lumOff val="25000"/>
                </a:schemeClr>
              </a:solidFill>
              <a:latin typeface="Open Sans" pitchFamily="34" charset="0"/>
              <a:cs typeface="Open Sans" pitchFamily="34" charset="0"/>
            </a:endParaRPr>
          </a:p>
        </p:txBody>
      </p:sp>
      <p:sp>
        <p:nvSpPr>
          <p:cNvPr id="57" name="Text Placeholder 1">
            <a:extLst>
              <a:ext uri="{FF2B5EF4-FFF2-40B4-BE49-F238E27FC236}">
                <a16:creationId xmlns:a16="http://schemas.microsoft.com/office/drawing/2014/main" id="{B388E52D-4F9D-87DB-125F-649D776D7173}"/>
              </a:ext>
            </a:extLst>
          </p:cNvPr>
          <p:cNvSpPr>
            <a:spLocks noGrp="1"/>
          </p:cNvSpPr>
          <p:nvPr>
            <p:ph type="body" sz="quarter" idx="10"/>
          </p:nvPr>
        </p:nvSpPr>
        <p:spPr>
          <a:xfrm>
            <a:off x="281246" y="337801"/>
            <a:ext cx="9539799" cy="369332"/>
          </a:xfrm>
          <a:prstGeom prst="rect">
            <a:avLst/>
          </a:prstGeom>
        </p:spPr>
        <p:txBody>
          <a:bodyPr/>
          <a:lstStyle/>
          <a:p>
            <a:pPr algn="l"/>
            <a:r>
              <a:rPr lang="en-US" sz="2000" dirty="0">
                <a:solidFill>
                  <a:srgbClr val="660033"/>
                </a:solidFill>
                <a:latin typeface="Open Sans" pitchFamily="34" charset="0"/>
                <a:ea typeface="Open Sans" pitchFamily="34" charset="0"/>
                <a:cs typeface="Open Sans" pitchFamily="34" charset="0"/>
              </a:rPr>
              <a:t>Beam management in 5G NR</a:t>
            </a:r>
            <a:endParaRPr lang="en-US" altLang="ko-KR" sz="2000" dirty="0">
              <a:solidFill>
                <a:srgbClr val="660033"/>
              </a:solidFill>
              <a:latin typeface="Open Sans" pitchFamily="34" charset="0"/>
              <a:ea typeface="Open Sans" pitchFamily="34" charset="0"/>
              <a:cs typeface="Open Sans" pitchFamily="34" charset="0"/>
            </a:endParaRPr>
          </a:p>
        </p:txBody>
      </p:sp>
      <p:pic>
        <p:nvPicPr>
          <p:cNvPr id="4" name="Picture 3" descr="A diagram of a cell phone and a cellphone&#10;&#10;AI-generated content may be incorrect.">
            <a:extLst>
              <a:ext uri="{FF2B5EF4-FFF2-40B4-BE49-F238E27FC236}">
                <a16:creationId xmlns:a16="http://schemas.microsoft.com/office/drawing/2014/main" id="{F2CE821E-A59A-DDCE-9A30-365451BB169D}"/>
              </a:ext>
            </a:extLst>
          </p:cNvPr>
          <p:cNvPicPr>
            <a:picLocks noChangeAspect="1"/>
          </p:cNvPicPr>
          <p:nvPr/>
        </p:nvPicPr>
        <p:blipFill>
          <a:blip r:embed="rId2"/>
          <a:stretch>
            <a:fillRect/>
          </a:stretch>
        </p:blipFill>
        <p:spPr>
          <a:xfrm>
            <a:off x="200696" y="960549"/>
            <a:ext cx="3650087" cy="3650087"/>
          </a:xfrm>
          <a:prstGeom prst="rect">
            <a:avLst/>
          </a:prstGeom>
        </p:spPr>
      </p:pic>
      <p:pic>
        <p:nvPicPr>
          <p:cNvPr id="6" name="Picture 5" descr="Diagram of a beam refinement&#10;&#10;AI-generated content may be incorrect.">
            <a:extLst>
              <a:ext uri="{FF2B5EF4-FFF2-40B4-BE49-F238E27FC236}">
                <a16:creationId xmlns:a16="http://schemas.microsoft.com/office/drawing/2014/main" id="{54106796-DCB6-335E-AB3F-7E8D9AB72698}"/>
              </a:ext>
            </a:extLst>
          </p:cNvPr>
          <p:cNvPicPr>
            <a:picLocks noChangeAspect="1"/>
          </p:cNvPicPr>
          <p:nvPr/>
        </p:nvPicPr>
        <p:blipFill>
          <a:blip r:embed="rId3"/>
          <a:stretch>
            <a:fillRect/>
          </a:stretch>
        </p:blipFill>
        <p:spPr>
          <a:xfrm>
            <a:off x="3903372" y="973427"/>
            <a:ext cx="3585693" cy="3585693"/>
          </a:xfrm>
          <a:prstGeom prst="rect">
            <a:avLst/>
          </a:prstGeom>
        </p:spPr>
      </p:pic>
      <p:pic>
        <p:nvPicPr>
          <p:cNvPr id="8" name="Picture 7" descr="A diagram of a cell phone tracking&#10;&#10;AI-generated content may be incorrect.">
            <a:extLst>
              <a:ext uri="{FF2B5EF4-FFF2-40B4-BE49-F238E27FC236}">
                <a16:creationId xmlns:a16="http://schemas.microsoft.com/office/drawing/2014/main" id="{2ED3BF13-9EB5-A042-6B81-7A632F043C29}"/>
              </a:ext>
            </a:extLst>
          </p:cNvPr>
          <p:cNvPicPr>
            <a:picLocks noChangeAspect="1"/>
          </p:cNvPicPr>
          <p:nvPr/>
        </p:nvPicPr>
        <p:blipFill>
          <a:blip r:embed="rId4"/>
          <a:stretch>
            <a:fillRect/>
          </a:stretch>
        </p:blipFill>
        <p:spPr>
          <a:xfrm>
            <a:off x="7739666" y="954825"/>
            <a:ext cx="3889956" cy="2593304"/>
          </a:xfrm>
          <a:prstGeom prst="rect">
            <a:avLst/>
          </a:prstGeom>
        </p:spPr>
      </p:pic>
      <p:pic>
        <p:nvPicPr>
          <p:cNvPr id="10" name="Picture 9" descr="A diagram of a search system&#10;&#10;AI-generated content may be incorrect.">
            <a:extLst>
              <a:ext uri="{FF2B5EF4-FFF2-40B4-BE49-F238E27FC236}">
                <a16:creationId xmlns:a16="http://schemas.microsoft.com/office/drawing/2014/main" id="{9A56EB58-B203-B093-6CC0-4F2C6E7AADC6}"/>
              </a:ext>
            </a:extLst>
          </p:cNvPr>
          <p:cNvPicPr>
            <a:picLocks noChangeAspect="1"/>
          </p:cNvPicPr>
          <p:nvPr/>
        </p:nvPicPr>
        <p:blipFill>
          <a:blip r:embed="rId5"/>
          <a:stretch>
            <a:fillRect/>
          </a:stretch>
        </p:blipFill>
        <p:spPr>
          <a:xfrm>
            <a:off x="7739666" y="3850425"/>
            <a:ext cx="4096018" cy="2730679"/>
          </a:xfrm>
          <a:prstGeom prst="rect">
            <a:avLst/>
          </a:prstGeom>
        </p:spPr>
      </p:pic>
      <p:sp>
        <p:nvSpPr>
          <p:cNvPr id="12" name="TextBox 11">
            <a:extLst>
              <a:ext uri="{FF2B5EF4-FFF2-40B4-BE49-F238E27FC236}">
                <a16:creationId xmlns:a16="http://schemas.microsoft.com/office/drawing/2014/main" id="{E8FAE3B1-9381-2B2E-B459-430E27C9A135}"/>
              </a:ext>
            </a:extLst>
          </p:cNvPr>
          <p:cNvSpPr txBox="1"/>
          <p:nvPr/>
        </p:nvSpPr>
        <p:spPr>
          <a:xfrm>
            <a:off x="8417955" y="6418976"/>
            <a:ext cx="2876818" cy="276999"/>
          </a:xfrm>
          <a:prstGeom prst="rect">
            <a:avLst/>
          </a:prstGeom>
          <a:noFill/>
        </p:spPr>
        <p:txBody>
          <a:bodyPr wrap="square">
            <a:spAutoFit/>
          </a:bodyPr>
          <a:lstStyle/>
          <a:p>
            <a:pPr algn="ctr"/>
            <a:r>
              <a:rPr lang="en-US" sz="1200" b="1" dirty="0"/>
              <a:t>(P-4): Beam Failure Recovery (BFR)</a:t>
            </a:r>
            <a:endParaRPr lang="en-IN" sz="1200" b="1" dirty="0"/>
          </a:p>
        </p:txBody>
      </p:sp>
    </p:spTree>
    <p:extLst>
      <p:ext uri="{BB962C8B-B14F-4D97-AF65-F5344CB8AC3E}">
        <p14:creationId xmlns:p14="http://schemas.microsoft.com/office/powerpoint/2010/main" val="2500553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7F4AB-232C-0241-0F4C-EC45BAFA6AF5}"/>
            </a:ext>
          </a:extLst>
        </p:cNvPr>
        <p:cNvGrpSpPr/>
        <p:nvPr/>
      </p:nvGrpSpPr>
      <p:grpSpPr>
        <a:xfrm>
          <a:off x="0" y="0"/>
          <a:ext cx="0" cy="0"/>
          <a:chOff x="0" y="0"/>
          <a:chExt cx="0" cy="0"/>
        </a:xfrm>
      </p:grpSpPr>
      <p:sp>
        <p:nvSpPr>
          <p:cNvPr id="11" name="Freeform: Shape 10">
            <a:extLst>
              <a:ext uri="{FF2B5EF4-FFF2-40B4-BE49-F238E27FC236}">
                <a16:creationId xmlns:a16="http://schemas.microsoft.com/office/drawing/2014/main" id="{766266A3-A49B-A8D0-4C79-03FED5C053C6}"/>
              </a:ext>
            </a:extLst>
          </p:cNvPr>
          <p:cNvSpPr/>
          <p:nvPr/>
        </p:nvSpPr>
        <p:spPr>
          <a:xfrm>
            <a:off x="132491" y="510058"/>
            <a:ext cx="11705281" cy="6187303"/>
          </a:xfrm>
          <a:custGeom>
            <a:avLst/>
            <a:gdLst>
              <a:gd name="connsiteX0" fmla="*/ 0 w 17526000"/>
              <a:gd name="connsiteY0" fmla="*/ 0 h 10363200"/>
              <a:gd name="connsiteX1" fmla="*/ 17526000 w 17526000"/>
              <a:gd name="connsiteY1" fmla="*/ 0 h 10363200"/>
              <a:gd name="connsiteX2" fmla="*/ 17526000 w 17526000"/>
              <a:gd name="connsiteY2" fmla="*/ 10363200 h 10363200"/>
              <a:gd name="connsiteX3" fmla="*/ 0 w 17526000"/>
              <a:gd name="connsiteY3" fmla="*/ 10363200 h 10363200"/>
            </a:gdLst>
            <a:ahLst/>
            <a:cxnLst>
              <a:cxn ang="0">
                <a:pos x="connsiteX0" y="connsiteY0"/>
              </a:cxn>
              <a:cxn ang="0">
                <a:pos x="connsiteX1" y="connsiteY1"/>
              </a:cxn>
              <a:cxn ang="0">
                <a:pos x="connsiteX2" y="connsiteY2"/>
              </a:cxn>
              <a:cxn ang="0">
                <a:pos x="connsiteX3" y="connsiteY3"/>
              </a:cxn>
            </a:cxnLst>
            <a:rect l="l" t="t" r="r" b="b"/>
            <a:pathLst>
              <a:path w="17526000" h="10363200">
                <a:moveTo>
                  <a:pt x="0" y="0"/>
                </a:moveTo>
                <a:lnTo>
                  <a:pt x="17526000" y="0"/>
                </a:lnTo>
                <a:lnTo>
                  <a:pt x="17526000" y="10363200"/>
                </a:lnTo>
                <a:lnTo>
                  <a:pt x="0" y="10363200"/>
                </a:lnTo>
                <a:close/>
              </a:path>
            </a:pathLst>
          </a:custGeom>
          <a:gradFill>
            <a:gsLst>
              <a:gs pos="0">
                <a:srgbClr val="0F172A"/>
              </a:gs>
              <a:gs pos="50000">
                <a:srgbClr val="162032"/>
              </a:gs>
              <a:gs pos="100000">
                <a:srgbClr val="1E293B"/>
              </a:gs>
            </a:gsLst>
            <a:lin ang="5400000" scaled="1"/>
          </a:gradFill>
          <a:ln w="12519" cap="flat">
            <a:noFill/>
            <a:prstDash val="solid"/>
            <a:miter/>
          </a:ln>
        </p:spPr>
        <p:txBody>
          <a:bodyPr rtlCol="0" anchor="ctr"/>
          <a:lstStyle/>
          <a:p>
            <a:pPr algn="ctr"/>
            <a:endParaRPr lang="en-IN" sz="1600"/>
          </a:p>
        </p:txBody>
      </p:sp>
      <p:sp>
        <p:nvSpPr>
          <p:cNvPr id="13" name="Freeform: Shape 12">
            <a:extLst>
              <a:ext uri="{FF2B5EF4-FFF2-40B4-BE49-F238E27FC236}">
                <a16:creationId xmlns:a16="http://schemas.microsoft.com/office/drawing/2014/main" id="{B366D4A6-1702-9CE3-DEE2-1BAC949B82E5}"/>
              </a:ext>
            </a:extLst>
          </p:cNvPr>
          <p:cNvSpPr/>
          <p:nvPr/>
        </p:nvSpPr>
        <p:spPr>
          <a:xfrm>
            <a:off x="5974492" y="996611"/>
            <a:ext cx="30479" cy="5101449"/>
          </a:xfrm>
          <a:custGeom>
            <a:avLst/>
            <a:gdLst>
              <a:gd name="connsiteX0" fmla="*/ 0 w 12518"/>
              <a:gd name="connsiteY0" fmla="*/ 0 h 9211733"/>
              <a:gd name="connsiteX1" fmla="*/ 0 w 12518"/>
              <a:gd name="connsiteY1" fmla="*/ 9211733 h 9211733"/>
            </a:gdLst>
            <a:ahLst/>
            <a:cxnLst>
              <a:cxn ang="0">
                <a:pos x="connsiteX0" y="connsiteY0"/>
              </a:cxn>
              <a:cxn ang="0">
                <a:pos x="connsiteX1" y="connsiteY1"/>
              </a:cxn>
            </a:cxnLst>
            <a:rect l="l" t="t" r="r" b="b"/>
            <a:pathLst>
              <a:path w="12518" h="9211733">
                <a:moveTo>
                  <a:pt x="0" y="0"/>
                </a:moveTo>
                <a:lnTo>
                  <a:pt x="0" y="9211733"/>
                </a:lnTo>
              </a:path>
            </a:pathLst>
          </a:custGeom>
          <a:ln w="37556" cap="flat">
            <a:solidFill>
              <a:srgbClr val="475569"/>
            </a:solidFill>
            <a:custDash>
              <a:ds d="600000" sp="600000"/>
            </a:custDash>
            <a:miter/>
          </a:ln>
        </p:spPr>
        <p:txBody>
          <a:bodyPr rtlCol="0" anchor="ctr"/>
          <a:lstStyle/>
          <a:p>
            <a:pPr algn="ctr"/>
            <a:endParaRPr lang="en-IN" sz="1600"/>
          </a:p>
        </p:txBody>
      </p:sp>
      <p:grpSp>
        <p:nvGrpSpPr>
          <p:cNvPr id="14" name="Graphic 6">
            <a:extLst>
              <a:ext uri="{FF2B5EF4-FFF2-40B4-BE49-F238E27FC236}">
                <a16:creationId xmlns:a16="http://schemas.microsoft.com/office/drawing/2014/main" id="{D611D682-99E9-51CC-E628-E1EA9C5E4E16}"/>
              </a:ext>
            </a:extLst>
          </p:cNvPr>
          <p:cNvGrpSpPr/>
          <p:nvPr/>
        </p:nvGrpSpPr>
        <p:grpSpPr>
          <a:xfrm>
            <a:off x="549777" y="1073374"/>
            <a:ext cx="5007428" cy="3914987"/>
            <a:chOff x="778328" y="1035473"/>
            <a:chExt cx="7511142" cy="5872480"/>
          </a:xfrm>
        </p:grpSpPr>
        <p:sp>
          <p:nvSpPr>
            <p:cNvPr id="15" name="Freeform: Shape 14">
              <a:extLst>
                <a:ext uri="{FF2B5EF4-FFF2-40B4-BE49-F238E27FC236}">
                  <a16:creationId xmlns:a16="http://schemas.microsoft.com/office/drawing/2014/main" id="{7ADBD868-DC2D-290A-2D5B-252041FA3688}"/>
                </a:ext>
              </a:extLst>
            </p:cNvPr>
            <p:cNvSpPr/>
            <p:nvPr/>
          </p:nvSpPr>
          <p:spPr>
            <a:xfrm>
              <a:off x="778328" y="1035473"/>
              <a:ext cx="7511142" cy="806026"/>
            </a:xfrm>
            <a:custGeom>
              <a:avLst/>
              <a:gdLst>
                <a:gd name="connsiteX0" fmla="*/ 7360920 w 7511142"/>
                <a:gd name="connsiteY0" fmla="*/ 0 h 806026"/>
                <a:gd name="connsiteX1" fmla="*/ 7511143 w 7511142"/>
                <a:gd name="connsiteY1" fmla="*/ 0 h 806026"/>
                <a:gd name="connsiteX2" fmla="*/ 7511143 w 7511142"/>
                <a:gd name="connsiteY2" fmla="*/ 806027 h 806026"/>
                <a:gd name="connsiteX3" fmla="*/ 7360920 w 7511142"/>
                <a:gd name="connsiteY3" fmla="*/ 806027 h 806026"/>
                <a:gd name="connsiteX4" fmla="*/ 150223 w 7511142"/>
                <a:gd name="connsiteY4" fmla="*/ 806027 h 806026"/>
                <a:gd name="connsiteX5" fmla="*/ 0 w 7511142"/>
                <a:gd name="connsiteY5" fmla="*/ 806027 h 806026"/>
                <a:gd name="connsiteX6" fmla="*/ 0 w 7511142"/>
                <a:gd name="connsiteY6" fmla="*/ 0 h 806026"/>
                <a:gd name="connsiteX7" fmla="*/ 150223 w 7511142"/>
                <a:gd name="connsiteY7" fmla="*/ 0 h 806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11142" h="806026">
                  <a:moveTo>
                    <a:pt x="7360920" y="0"/>
                  </a:moveTo>
                  <a:cubicBezTo>
                    <a:pt x="7443886" y="0"/>
                    <a:pt x="7511143" y="0"/>
                    <a:pt x="7511143" y="0"/>
                  </a:cubicBezTo>
                  <a:lnTo>
                    <a:pt x="7511143" y="806027"/>
                  </a:lnTo>
                  <a:cubicBezTo>
                    <a:pt x="7511143" y="806027"/>
                    <a:pt x="7443886" y="806027"/>
                    <a:pt x="7360920" y="806027"/>
                  </a:cubicBezTo>
                  <a:lnTo>
                    <a:pt x="150223" y="806027"/>
                  </a:lnTo>
                  <a:cubicBezTo>
                    <a:pt x="67257" y="806027"/>
                    <a:pt x="0" y="806027"/>
                    <a:pt x="0" y="806027"/>
                  </a:cubicBezTo>
                  <a:lnTo>
                    <a:pt x="0" y="0"/>
                  </a:lnTo>
                  <a:cubicBezTo>
                    <a:pt x="0" y="0"/>
                    <a:pt x="67257" y="0"/>
                    <a:pt x="150223" y="0"/>
                  </a:cubicBezTo>
                  <a:close/>
                </a:path>
              </a:pathLst>
            </a:custGeom>
            <a:gradFill>
              <a:gsLst>
                <a:gs pos="0">
                  <a:srgbClr val="DC2626">
                    <a:alpha val="80000"/>
                  </a:srgbClr>
                </a:gs>
                <a:gs pos="50000">
                  <a:srgbClr val="BA2020">
                    <a:alpha val="84706"/>
                  </a:srgbClr>
                </a:gs>
                <a:gs pos="100000">
                  <a:srgbClr val="991B1B">
                    <a:alpha val="89804"/>
                  </a:srgbClr>
                </a:gs>
              </a:gsLst>
              <a:lin ang="5400000" scaled="1"/>
            </a:gradFill>
            <a:ln w="12519" cap="flat">
              <a:noFill/>
              <a:prstDash val="solid"/>
              <a:miter/>
            </a:ln>
          </p:spPr>
          <p:txBody>
            <a:bodyPr rtlCol="0" anchor="ctr"/>
            <a:lstStyle/>
            <a:p>
              <a:pPr algn="ctr"/>
              <a:endParaRPr lang="en-IN" sz="1600"/>
            </a:p>
          </p:txBody>
        </p:sp>
        <p:sp>
          <p:nvSpPr>
            <p:cNvPr id="16" name="TextBox 15">
              <a:extLst>
                <a:ext uri="{FF2B5EF4-FFF2-40B4-BE49-F238E27FC236}">
                  <a16:creationId xmlns:a16="http://schemas.microsoft.com/office/drawing/2014/main" id="{770DCC5E-A745-7495-38B2-51BDFC34F0E5}"/>
                </a:ext>
              </a:extLst>
            </p:cNvPr>
            <p:cNvSpPr txBox="1"/>
            <p:nvPr/>
          </p:nvSpPr>
          <p:spPr>
            <a:xfrm>
              <a:off x="2164019" y="1073343"/>
              <a:ext cx="4739759" cy="507831"/>
            </a:xfrm>
            <a:prstGeom prst="rect">
              <a:avLst/>
            </a:prstGeom>
            <a:noFill/>
          </p:spPr>
          <p:txBody>
            <a:bodyPr wrap="none" rtlCol="0" anchor="ctr">
              <a:spAutoFit/>
            </a:bodyPr>
            <a:lstStyle/>
            <a:p>
              <a:pPr algn="ctr"/>
              <a:r>
                <a:rPr lang="en-IN" sz="1600" b="1">
                  <a:ln/>
                  <a:solidFill>
                    <a:srgbClr val="FFFFFF"/>
                  </a:solidFill>
                  <a:latin typeface="Arial"/>
                  <a:cs typeface="Arial"/>
                  <a:sym typeface="Arial"/>
                  <a:rtl val="0"/>
                </a:rPr>
                <a:t>4G EPC (Evolved Packet Core)</a:t>
              </a:r>
            </a:p>
          </p:txBody>
        </p:sp>
        <p:sp>
          <p:nvSpPr>
            <p:cNvPr id="17" name="TextBox 16">
              <a:extLst>
                <a:ext uri="{FF2B5EF4-FFF2-40B4-BE49-F238E27FC236}">
                  <a16:creationId xmlns:a16="http://schemas.microsoft.com/office/drawing/2014/main" id="{417EED0C-E8C6-3E5E-B8DD-D87F8781C578}"/>
                </a:ext>
              </a:extLst>
            </p:cNvPr>
            <p:cNvSpPr txBox="1"/>
            <p:nvPr/>
          </p:nvSpPr>
          <p:spPr>
            <a:xfrm>
              <a:off x="1644647" y="1459941"/>
              <a:ext cx="5778507" cy="384817"/>
            </a:xfrm>
            <a:prstGeom prst="rect">
              <a:avLst/>
            </a:prstGeom>
            <a:noFill/>
          </p:spPr>
          <p:txBody>
            <a:bodyPr wrap="none" rtlCol="0" anchor="ctr">
              <a:spAutoFit/>
            </a:bodyPr>
            <a:lstStyle/>
            <a:p>
              <a:pPr algn="ctr"/>
              <a:r>
                <a:rPr lang="en-IN" sz="1067">
                  <a:ln/>
                  <a:solidFill>
                    <a:srgbClr val="FCA5A5"/>
                  </a:solidFill>
                  <a:latin typeface="Arial"/>
                  <a:cs typeface="Arial"/>
                  <a:sym typeface="Arial"/>
                  <a:rtl val="0"/>
                </a:rPr>
                <a:t>Hardware-Based • Rigid Architecture • Dedicated Appliances</a:t>
              </a:r>
            </a:p>
          </p:txBody>
        </p:sp>
        <p:sp>
          <p:nvSpPr>
            <p:cNvPr id="18" name="Freeform: Shape 17">
              <a:extLst>
                <a:ext uri="{FF2B5EF4-FFF2-40B4-BE49-F238E27FC236}">
                  <a16:creationId xmlns:a16="http://schemas.microsoft.com/office/drawing/2014/main" id="{50948C31-62FA-2EC0-FA64-9B4BDBDB1ECD}"/>
                </a:ext>
              </a:extLst>
            </p:cNvPr>
            <p:cNvSpPr/>
            <p:nvPr/>
          </p:nvSpPr>
          <p:spPr>
            <a:xfrm>
              <a:off x="1028700" y="2071793"/>
              <a:ext cx="7010400" cy="3224106"/>
            </a:xfrm>
            <a:custGeom>
              <a:avLst/>
              <a:gdLst>
                <a:gd name="connsiteX0" fmla="*/ 6910252 w 7010400"/>
                <a:gd name="connsiteY0" fmla="*/ 0 h 3224106"/>
                <a:gd name="connsiteX1" fmla="*/ 7010400 w 7010400"/>
                <a:gd name="connsiteY1" fmla="*/ 0 h 3224106"/>
                <a:gd name="connsiteX2" fmla="*/ 7010400 w 7010400"/>
                <a:gd name="connsiteY2" fmla="*/ 3224107 h 3224106"/>
                <a:gd name="connsiteX3" fmla="*/ 6910252 w 7010400"/>
                <a:gd name="connsiteY3" fmla="*/ 3224107 h 3224106"/>
                <a:gd name="connsiteX4" fmla="*/ 100149 w 7010400"/>
                <a:gd name="connsiteY4" fmla="*/ 3224107 h 3224106"/>
                <a:gd name="connsiteX5" fmla="*/ 0 w 7010400"/>
                <a:gd name="connsiteY5" fmla="*/ 3224107 h 3224106"/>
                <a:gd name="connsiteX6" fmla="*/ 0 w 7010400"/>
                <a:gd name="connsiteY6" fmla="*/ 0 h 3224106"/>
                <a:gd name="connsiteX7" fmla="*/ 100149 w 7010400"/>
                <a:gd name="connsiteY7" fmla="*/ 0 h 322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0400" h="3224106">
                  <a:moveTo>
                    <a:pt x="6910252" y="0"/>
                  </a:moveTo>
                  <a:cubicBezTo>
                    <a:pt x="6965562" y="0"/>
                    <a:pt x="7010400" y="0"/>
                    <a:pt x="7010400" y="0"/>
                  </a:cubicBezTo>
                  <a:lnTo>
                    <a:pt x="7010400" y="3224107"/>
                  </a:lnTo>
                  <a:cubicBezTo>
                    <a:pt x="7010400" y="3224107"/>
                    <a:pt x="6965562" y="3224107"/>
                    <a:pt x="6910252" y="3224107"/>
                  </a:cubicBezTo>
                  <a:lnTo>
                    <a:pt x="100149" y="3224107"/>
                  </a:lnTo>
                  <a:cubicBezTo>
                    <a:pt x="44838" y="3224107"/>
                    <a:pt x="0" y="3224107"/>
                    <a:pt x="0" y="3224107"/>
                  </a:cubicBezTo>
                  <a:lnTo>
                    <a:pt x="0" y="0"/>
                  </a:lnTo>
                  <a:cubicBezTo>
                    <a:pt x="0" y="0"/>
                    <a:pt x="44838" y="0"/>
                    <a:pt x="100149" y="0"/>
                  </a:cubicBezTo>
                  <a:close/>
                </a:path>
              </a:pathLst>
            </a:custGeom>
            <a:noFill/>
            <a:ln w="37556" cap="flat">
              <a:solidFill>
                <a:srgbClr val="DC2626"/>
              </a:solidFill>
              <a:prstDash val="solid"/>
              <a:miter/>
            </a:ln>
          </p:spPr>
          <p:txBody>
            <a:bodyPr rtlCol="0" anchor="ctr"/>
            <a:lstStyle/>
            <a:p>
              <a:pPr algn="ctr"/>
              <a:endParaRPr lang="en-IN" sz="1600"/>
            </a:p>
          </p:txBody>
        </p:sp>
        <p:sp>
          <p:nvSpPr>
            <p:cNvPr id="19" name="TextBox 18">
              <a:extLst>
                <a:ext uri="{FF2B5EF4-FFF2-40B4-BE49-F238E27FC236}">
                  <a16:creationId xmlns:a16="http://schemas.microsoft.com/office/drawing/2014/main" id="{FBFBE4AF-9721-EE6E-EB39-B6FF6E033CE9}"/>
                </a:ext>
              </a:extLst>
            </p:cNvPr>
            <p:cNvSpPr txBox="1"/>
            <p:nvPr/>
          </p:nvSpPr>
          <p:spPr>
            <a:xfrm>
              <a:off x="2795201" y="2083943"/>
              <a:ext cx="3477395" cy="384817"/>
            </a:xfrm>
            <a:prstGeom prst="rect">
              <a:avLst/>
            </a:prstGeom>
            <a:noFill/>
          </p:spPr>
          <p:txBody>
            <a:bodyPr wrap="none" rtlCol="0" anchor="ctr">
              <a:spAutoFit/>
            </a:bodyPr>
            <a:lstStyle/>
            <a:p>
              <a:pPr algn="ctr"/>
              <a:r>
                <a:rPr lang="en-IN" sz="1067" b="1">
                  <a:ln/>
                  <a:solidFill>
                    <a:srgbClr val="F87171"/>
                  </a:solidFill>
                  <a:latin typeface="Arial"/>
                  <a:cs typeface="Arial"/>
                  <a:sym typeface="Arial"/>
                  <a:rtl val="0"/>
                </a:rPr>
                <a:t>Physical Hardware Infrastructure</a:t>
              </a:r>
            </a:p>
          </p:txBody>
        </p:sp>
        <p:grpSp>
          <p:nvGrpSpPr>
            <p:cNvPr id="20" name="Graphic 6">
              <a:extLst>
                <a:ext uri="{FF2B5EF4-FFF2-40B4-BE49-F238E27FC236}">
                  <a16:creationId xmlns:a16="http://schemas.microsoft.com/office/drawing/2014/main" id="{49B18514-FAC0-B30A-FDAF-BD8F93A99C3E}"/>
                </a:ext>
              </a:extLst>
            </p:cNvPr>
            <p:cNvGrpSpPr/>
            <p:nvPr/>
          </p:nvGrpSpPr>
          <p:grpSpPr>
            <a:xfrm>
              <a:off x="1403723" y="2647526"/>
              <a:ext cx="6760562" cy="2072640"/>
              <a:chOff x="1403723" y="2647526"/>
              <a:chExt cx="6760562" cy="2072640"/>
            </a:xfrm>
          </p:grpSpPr>
          <p:sp>
            <p:nvSpPr>
              <p:cNvPr id="21" name="Freeform: Shape 20">
                <a:extLst>
                  <a:ext uri="{FF2B5EF4-FFF2-40B4-BE49-F238E27FC236}">
                    <a16:creationId xmlns:a16="http://schemas.microsoft.com/office/drawing/2014/main" id="{46BFAAEB-CD7F-0A15-B4FA-0AB472548659}"/>
                  </a:ext>
                </a:extLst>
              </p:cNvPr>
              <p:cNvSpPr/>
              <p:nvPr/>
            </p:nvSpPr>
            <p:spPr>
              <a:xfrm>
                <a:off x="1404257" y="2647526"/>
                <a:ext cx="1502228" cy="921173"/>
              </a:xfrm>
              <a:custGeom>
                <a:avLst/>
                <a:gdLst>
                  <a:gd name="connsiteX0" fmla="*/ 1402080 w 1502228"/>
                  <a:gd name="connsiteY0" fmla="*/ 0 h 921173"/>
                  <a:gd name="connsiteX1" fmla="*/ 1502229 w 1502228"/>
                  <a:gd name="connsiteY1" fmla="*/ 0 h 921173"/>
                  <a:gd name="connsiteX2" fmla="*/ 1502229 w 1502228"/>
                  <a:gd name="connsiteY2" fmla="*/ 921173 h 921173"/>
                  <a:gd name="connsiteX3" fmla="*/ 1402080 w 1502228"/>
                  <a:gd name="connsiteY3" fmla="*/ 921173 h 921173"/>
                  <a:gd name="connsiteX4" fmla="*/ 100149 w 1502228"/>
                  <a:gd name="connsiteY4" fmla="*/ 921173 h 921173"/>
                  <a:gd name="connsiteX5" fmla="*/ 0 w 1502228"/>
                  <a:gd name="connsiteY5" fmla="*/ 921173 h 921173"/>
                  <a:gd name="connsiteX6" fmla="*/ 0 w 1502228"/>
                  <a:gd name="connsiteY6" fmla="*/ 0 h 921173"/>
                  <a:gd name="connsiteX7" fmla="*/ 100149 w 1502228"/>
                  <a:gd name="connsiteY7" fmla="*/ 0 h 92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2228" h="921173">
                    <a:moveTo>
                      <a:pt x="1402080" y="0"/>
                    </a:moveTo>
                    <a:cubicBezTo>
                      <a:pt x="1457391" y="0"/>
                      <a:pt x="1502229" y="0"/>
                      <a:pt x="1502229" y="0"/>
                    </a:cubicBezTo>
                    <a:lnTo>
                      <a:pt x="1502229" y="921173"/>
                    </a:lnTo>
                    <a:cubicBezTo>
                      <a:pt x="1502229" y="921173"/>
                      <a:pt x="1457391" y="921173"/>
                      <a:pt x="1402080" y="921173"/>
                    </a:cubicBezTo>
                    <a:lnTo>
                      <a:pt x="100149" y="921173"/>
                    </a:lnTo>
                    <a:cubicBezTo>
                      <a:pt x="44838" y="921173"/>
                      <a:pt x="0" y="921173"/>
                      <a:pt x="0" y="921173"/>
                    </a:cubicBezTo>
                    <a:lnTo>
                      <a:pt x="0" y="0"/>
                    </a:lnTo>
                    <a:cubicBezTo>
                      <a:pt x="0" y="0"/>
                      <a:pt x="44838" y="0"/>
                      <a:pt x="100149" y="0"/>
                    </a:cubicBezTo>
                    <a:close/>
                  </a:path>
                </a:pathLst>
              </a:custGeom>
              <a:gradFill>
                <a:gsLst>
                  <a:gs pos="0">
                    <a:srgbClr val="6B7280">
                      <a:alpha val="89804"/>
                    </a:srgbClr>
                  </a:gs>
                  <a:gs pos="50000">
                    <a:srgbClr val="515968">
                      <a:alpha val="94902"/>
                    </a:srgbClr>
                  </a:gs>
                  <a:gs pos="100000">
                    <a:srgbClr val="374151"/>
                  </a:gs>
                </a:gsLst>
                <a:lin ang="5400000" scaled="1"/>
              </a:gradFill>
              <a:ln w="12519" cap="flat">
                <a:noFill/>
                <a:prstDash val="solid"/>
                <a:miter/>
              </a:ln>
            </p:spPr>
            <p:txBody>
              <a:bodyPr rtlCol="0" anchor="ctr"/>
              <a:lstStyle/>
              <a:p>
                <a:pPr algn="ctr"/>
                <a:endParaRPr lang="en-IN" sz="1600"/>
              </a:p>
            </p:txBody>
          </p:sp>
          <p:sp>
            <p:nvSpPr>
              <p:cNvPr id="22" name="TextBox 21">
                <a:extLst>
                  <a:ext uri="{FF2B5EF4-FFF2-40B4-BE49-F238E27FC236}">
                    <a16:creationId xmlns:a16="http://schemas.microsoft.com/office/drawing/2014/main" id="{0863865C-FC50-1E93-EFA3-0D87D70E41C1}"/>
                  </a:ext>
                </a:extLst>
              </p:cNvPr>
              <p:cNvSpPr txBox="1"/>
              <p:nvPr/>
            </p:nvSpPr>
            <p:spPr>
              <a:xfrm>
                <a:off x="1837735" y="2709113"/>
                <a:ext cx="635271" cy="323166"/>
              </a:xfrm>
              <a:prstGeom prst="rect">
                <a:avLst/>
              </a:prstGeom>
              <a:noFill/>
            </p:spPr>
            <p:txBody>
              <a:bodyPr wrap="none" rtlCol="0" anchor="ctr">
                <a:spAutoFit/>
              </a:bodyPr>
              <a:lstStyle/>
              <a:p>
                <a:pPr algn="ctr"/>
                <a:r>
                  <a:rPr lang="en-IN" sz="800" b="1">
                    <a:ln/>
                    <a:solidFill>
                      <a:srgbClr val="FFFFFF"/>
                    </a:solidFill>
                    <a:latin typeface="Arial"/>
                    <a:cs typeface="Arial"/>
                    <a:sym typeface="Arial"/>
                    <a:rtl val="0"/>
                  </a:rPr>
                  <a:t>MME</a:t>
                </a:r>
              </a:p>
            </p:txBody>
          </p:sp>
          <p:sp>
            <p:nvSpPr>
              <p:cNvPr id="23" name="TextBox 22">
                <a:extLst>
                  <a:ext uri="{FF2B5EF4-FFF2-40B4-BE49-F238E27FC236}">
                    <a16:creationId xmlns:a16="http://schemas.microsoft.com/office/drawing/2014/main" id="{8C7690AC-44ED-A1F1-49DA-334618203E9C}"/>
                  </a:ext>
                </a:extLst>
              </p:cNvPr>
              <p:cNvSpPr txBox="1"/>
              <p:nvPr/>
            </p:nvSpPr>
            <p:spPr>
              <a:xfrm>
                <a:off x="1403723" y="2911134"/>
                <a:ext cx="1503296" cy="292485"/>
              </a:xfrm>
              <a:prstGeom prst="rect">
                <a:avLst/>
              </a:prstGeom>
              <a:noFill/>
            </p:spPr>
            <p:txBody>
              <a:bodyPr wrap="none" rtlCol="0" anchor="ctr">
                <a:spAutoFit/>
              </a:bodyPr>
              <a:lstStyle/>
              <a:p>
                <a:pPr algn="ctr"/>
                <a:r>
                  <a:rPr lang="en-IN" sz="667">
                    <a:ln/>
                    <a:solidFill>
                      <a:srgbClr val="D1D5DB"/>
                    </a:solidFill>
                    <a:latin typeface="Arial"/>
                    <a:cs typeface="Arial"/>
                    <a:sym typeface="Arial"/>
                    <a:rtl val="0"/>
                  </a:rPr>
                  <a:t>Mobility Management</a:t>
                </a:r>
              </a:p>
            </p:txBody>
          </p:sp>
          <p:sp>
            <p:nvSpPr>
              <p:cNvPr id="24" name="TextBox 23">
                <a:extLst>
                  <a:ext uri="{FF2B5EF4-FFF2-40B4-BE49-F238E27FC236}">
                    <a16:creationId xmlns:a16="http://schemas.microsoft.com/office/drawing/2014/main" id="{BCE0C2DC-320A-0B68-E346-BEA3898E59D9}"/>
                  </a:ext>
                </a:extLst>
              </p:cNvPr>
              <p:cNvSpPr txBox="1"/>
              <p:nvPr/>
            </p:nvSpPr>
            <p:spPr>
              <a:xfrm>
                <a:off x="1854568" y="3083853"/>
                <a:ext cx="601608" cy="292485"/>
              </a:xfrm>
              <a:prstGeom prst="rect">
                <a:avLst/>
              </a:prstGeom>
              <a:noFill/>
            </p:spPr>
            <p:txBody>
              <a:bodyPr wrap="none" rtlCol="0" anchor="ctr">
                <a:spAutoFit/>
              </a:bodyPr>
              <a:lstStyle/>
              <a:p>
                <a:pPr algn="ctr"/>
                <a:r>
                  <a:rPr lang="en-IN" sz="667">
                    <a:ln/>
                    <a:solidFill>
                      <a:srgbClr val="D1D5DB"/>
                    </a:solidFill>
                    <a:latin typeface="Arial"/>
                    <a:cs typeface="Arial"/>
                    <a:sym typeface="Arial"/>
                    <a:rtl val="0"/>
                  </a:rPr>
                  <a:t>Entity</a:t>
                </a:r>
              </a:p>
            </p:txBody>
          </p:sp>
          <p:sp>
            <p:nvSpPr>
              <p:cNvPr id="25" name="TextBox 24">
                <a:extLst>
                  <a:ext uri="{FF2B5EF4-FFF2-40B4-BE49-F238E27FC236}">
                    <a16:creationId xmlns:a16="http://schemas.microsoft.com/office/drawing/2014/main" id="{A133F38D-7707-5D6D-EE17-3E7E91B6A8A4}"/>
                  </a:ext>
                </a:extLst>
              </p:cNvPr>
              <p:cNvSpPr txBox="1"/>
              <p:nvPr/>
            </p:nvSpPr>
            <p:spPr>
              <a:xfrm>
                <a:off x="1486678" y="3268970"/>
                <a:ext cx="1337387" cy="276999"/>
              </a:xfrm>
              <a:prstGeom prst="rect">
                <a:avLst/>
              </a:prstGeom>
              <a:noFill/>
            </p:spPr>
            <p:txBody>
              <a:bodyPr wrap="none" rtlCol="0" anchor="ctr">
                <a:spAutoFit/>
              </a:bodyPr>
              <a:lstStyle/>
              <a:p>
                <a:pPr algn="ctr"/>
                <a:r>
                  <a:rPr lang="en-IN" sz="600">
                    <a:ln/>
                    <a:solidFill>
                      <a:srgbClr val="FBBF24"/>
                    </a:solidFill>
                    <a:latin typeface="Arial"/>
                    <a:cs typeface="Arial"/>
                    <a:sym typeface="Arial"/>
                    <a:rtl val="0"/>
                  </a:rPr>
                  <a:t>Dedicated Hardware</a:t>
                </a:r>
              </a:p>
            </p:txBody>
          </p:sp>
          <p:sp>
            <p:nvSpPr>
              <p:cNvPr id="26" name="Freeform: Shape 25">
                <a:extLst>
                  <a:ext uri="{FF2B5EF4-FFF2-40B4-BE49-F238E27FC236}">
                    <a16:creationId xmlns:a16="http://schemas.microsoft.com/office/drawing/2014/main" id="{95FC2F04-3138-99A2-8B1B-D6F08D304DC2}"/>
                  </a:ext>
                </a:extLst>
              </p:cNvPr>
              <p:cNvSpPr/>
              <p:nvPr/>
            </p:nvSpPr>
            <p:spPr>
              <a:xfrm>
                <a:off x="3156857" y="2647526"/>
                <a:ext cx="1502228" cy="921173"/>
              </a:xfrm>
              <a:custGeom>
                <a:avLst/>
                <a:gdLst>
                  <a:gd name="connsiteX0" fmla="*/ 1402080 w 1502228"/>
                  <a:gd name="connsiteY0" fmla="*/ 0 h 921173"/>
                  <a:gd name="connsiteX1" fmla="*/ 1502229 w 1502228"/>
                  <a:gd name="connsiteY1" fmla="*/ 0 h 921173"/>
                  <a:gd name="connsiteX2" fmla="*/ 1502229 w 1502228"/>
                  <a:gd name="connsiteY2" fmla="*/ 921173 h 921173"/>
                  <a:gd name="connsiteX3" fmla="*/ 1402080 w 1502228"/>
                  <a:gd name="connsiteY3" fmla="*/ 921173 h 921173"/>
                  <a:gd name="connsiteX4" fmla="*/ 100149 w 1502228"/>
                  <a:gd name="connsiteY4" fmla="*/ 921173 h 921173"/>
                  <a:gd name="connsiteX5" fmla="*/ 0 w 1502228"/>
                  <a:gd name="connsiteY5" fmla="*/ 921173 h 921173"/>
                  <a:gd name="connsiteX6" fmla="*/ 0 w 1502228"/>
                  <a:gd name="connsiteY6" fmla="*/ 0 h 921173"/>
                  <a:gd name="connsiteX7" fmla="*/ 100149 w 1502228"/>
                  <a:gd name="connsiteY7" fmla="*/ 0 h 92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2228" h="921173">
                    <a:moveTo>
                      <a:pt x="1402080" y="0"/>
                    </a:moveTo>
                    <a:cubicBezTo>
                      <a:pt x="1457391" y="0"/>
                      <a:pt x="1502229" y="0"/>
                      <a:pt x="1502229" y="0"/>
                    </a:cubicBezTo>
                    <a:lnTo>
                      <a:pt x="1502229" y="921173"/>
                    </a:lnTo>
                    <a:cubicBezTo>
                      <a:pt x="1502229" y="921173"/>
                      <a:pt x="1457391" y="921173"/>
                      <a:pt x="1402080" y="921173"/>
                    </a:cubicBezTo>
                    <a:lnTo>
                      <a:pt x="100149" y="921173"/>
                    </a:lnTo>
                    <a:cubicBezTo>
                      <a:pt x="44838" y="921173"/>
                      <a:pt x="0" y="921173"/>
                      <a:pt x="0" y="921173"/>
                    </a:cubicBezTo>
                    <a:lnTo>
                      <a:pt x="0" y="0"/>
                    </a:lnTo>
                    <a:cubicBezTo>
                      <a:pt x="0" y="0"/>
                      <a:pt x="44838" y="0"/>
                      <a:pt x="100149" y="0"/>
                    </a:cubicBezTo>
                    <a:close/>
                  </a:path>
                </a:pathLst>
              </a:custGeom>
              <a:gradFill>
                <a:gsLst>
                  <a:gs pos="0">
                    <a:srgbClr val="6B7280">
                      <a:alpha val="89804"/>
                    </a:srgbClr>
                  </a:gs>
                  <a:gs pos="50000">
                    <a:srgbClr val="515968">
                      <a:alpha val="94902"/>
                    </a:srgbClr>
                  </a:gs>
                  <a:gs pos="100000">
                    <a:srgbClr val="374151"/>
                  </a:gs>
                </a:gsLst>
                <a:lin ang="5400000" scaled="1"/>
              </a:gradFill>
              <a:ln w="12519" cap="flat">
                <a:noFill/>
                <a:prstDash val="solid"/>
                <a:miter/>
              </a:ln>
            </p:spPr>
            <p:txBody>
              <a:bodyPr rtlCol="0" anchor="ctr"/>
              <a:lstStyle/>
              <a:p>
                <a:pPr algn="ctr"/>
                <a:endParaRPr lang="en-IN" sz="1600"/>
              </a:p>
            </p:txBody>
          </p:sp>
          <p:sp>
            <p:nvSpPr>
              <p:cNvPr id="27" name="TextBox 26">
                <a:extLst>
                  <a:ext uri="{FF2B5EF4-FFF2-40B4-BE49-F238E27FC236}">
                    <a16:creationId xmlns:a16="http://schemas.microsoft.com/office/drawing/2014/main" id="{1B6C37EE-DEC9-75BF-9B57-6988B5DE565E}"/>
                  </a:ext>
                </a:extLst>
              </p:cNvPr>
              <p:cNvSpPr txBox="1"/>
              <p:nvPr/>
            </p:nvSpPr>
            <p:spPr>
              <a:xfrm>
                <a:off x="3560279" y="2709113"/>
                <a:ext cx="695384" cy="323166"/>
              </a:xfrm>
              <a:prstGeom prst="rect">
                <a:avLst/>
              </a:prstGeom>
              <a:noFill/>
            </p:spPr>
            <p:txBody>
              <a:bodyPr wrap="none" rtlCol="0" anchor="ctr">
                <a:spAutoFit/>
              </a:bodyPr>
              <a:lstStyle/>
              <a:p>
                <a:pPr algn="ctr"/>
                <a:r>
                  <a:rPr lang="en-IN" sz="800" b="1">
                    <a:ln/>
                    <a:solidFill>
                      <a:srgbClr val="FFFFFF"/>
                    </a:solidFill>
                    <a:latin typeface="Arial"/>
                    <a:cs typeface="Arial"/>
                    <a:sym typeface="Arial"/>
                    <a:rtl val="0"/>
                  </a:rPr>
                  <a:t>S-GW</a:t>
                </a:r>
              </a:p>
            </p:txBody>
          </p:sp>
          <p:sp>
            <p:nvSpPr>
              <p:cNvPr id="28" name="TextBox 27">
                <a:extLst>
                  <a:ext uri="{FF2B5EF4-FFF2-40B4-BE49-F238E27FC236}">
                    <a16:creationId xmlns:a16="http://schemas.microsoft.com/office/drawing/2014/main" id="{CFC697AD-17D5-B8D2-2F8B-3008D3DF79CB}"/>
                  </a:ext>
                </a:extLst>
              </p:cNvPr>
              <p:cNvSpPr txBox="1"/>
              <p:nvPr/>
            </p:nvSpPr>
            <p:spPr>
              <a:xfrm>
                <a:off x="3275345" y="2911134"/>
                <a:ext cx="1265252" cy="292485"/>
              </a:xfrm>
              <a:prstGeom prst="rect">
                <a:avLst/>
              </a:prstGeom>
              <a:noFill/>
            </p:spPr>
            <p:txBody>
              <a:bodyPr wrap="none" rtlCol="0" anchor="ctr">
                <a:spAutoFit/>
              </a:bodyPr>
              <a:lstStyle/>
              <a:p>
                <a:pPr algn="ctr"/>
                <a:r>
                  <a:rPr lang="en-IN" sz="667">
                    <a:ln/>
                    <a:solidFill>
                      <a:srgbClr val="D1D5DB"/>
                    </a:solidFill>
                    <a:latin typeface="Arial"/>
                    <a:cs typeface="Arial"/>
                    <a:sym typeface="Arial"/>
                    <a:rtl val="0"/>
                  </a:rPr>
                  <a:t>Serving Gateway</a:t>
                </a:r>
              </a:p>
            </p:txBody>
          </p:sp>
          <p:sp>
            <p:nvSpPr>
              <p:cNvPr id="29" name="TextBox 28">
                <a:extLst>
                  <a:ext uri="{FF2B5EF4-FFF2-40B4-BE49-F238E27FC236}">
                    <a16:creationId xmlns:a16="http://schemas.microsoft.com/office/drawing/2014/main" id="{1EDA9010-493C-E321-0AF7-0EEFF304B54B}"/>
                  </a:ext>
                </a:extLst>
              </p:cNvPr>
              <p:cNvSpPr txBox="1"/>
              <p:nvPr/>
            </p:nvSpPr>
            <p:spPr>
              <a:xfrm>
                <a:off x="3239278" y="3268970"/>
                <a:ext cx="1337387" cy="276999"/>
              </a:xfrm>
              <a:prstGeom prst="rect">
                <a:avLst/>
              </a:prstGeom>
              <a:noFill/>
            </p:spPr>
            <p:txBody>
              <a:bodyPr wrap="none" rtlCol="0" anchor="ctr">
                <a:spAutoFit/>
              </a:bodyPr>
              <a:lstStyle/>
              <a:p>
                <a:pPr algn="ctr"/>
                <a:r>
                  <a:rPr lang="en-IN" sz="600">
                    <a:ln/>
                    <a:solidFill>
                      <a:srgbClr val="FBBF24"/>
                    </a:solidFill>
                    <a:latin typeface="Arial"/>
                    <a:cs typeface="Arial"/>
                    <a:sym typeface="Arial"/>
                    <a:rtl val="0"/>
                  </a:rPr>
                  <a:t>Dedicated Hardware</a:t>
                </a:r>
              </a:p>
            </p:txBody>
          </p:sp>
          <p:sp>
            <p:nvSpPr>
              <p:cNvPr id="30" name="Freeform: Shape 29">
                <a:extLst>
                  <a:ext uri="{FF2B5EF4-FFF2-40B4-BE49-F238E27FC236}">
                    <a16:creationId xmlns:a16="http://schemas.microsoft.com/office/drawing/2014/main" id="{7F8CEFA9-2C07-2928-5CDE-082BA62F83C5}"/>
                  </a:ext>
                </a:extLst>
              </p:cNvPr>
              <p:cNvSpPr/>
              <p:nvPr/>
            </p:nvSpPr>
            <p:spPr>
              <a:xfrm>
                <a:off x="4909457" y="2647526"/>
                <a:ext cx="1502228" cy="921173"/>
              </a:xfrm>
              <a:custGeom>
                <a:avLst/>
                <a:gdLst>
                  <a:gd name="connsiteX0" fmla="*/ 1402080 w 1502228"/>
                  <a:gd name="connsiteY0" fmla="*/ 0 h 921173"/>
                  <a:gd name="connsiteX1" fmla="*/ 1502229 w 1502228"/>
                  <a:gd name="connsiteY1" fmla="*/ 0 h 921173"/>
                  <a:gd name="connsiteX2" fmla="*/ 1502229 w 1502228"/>
                  <a:gd name="connsiteY2" fmla="*/ 921173 h 921173"/>
                  <a:gd name="connsiteX3" fmla="*/ 1402080 w 1502228"/>
                  <a:gd name="connsiteY3" fmla="*/ 921173 h 921173"/>
                  <a:gd name="connsiteX4" fmla="*/ 100149 w 1502228"/>
                  <a:gd name="connsiteY4" fmla="*/ 921173 h 921173"/>
                  <a:gd name="connsiteX5" fmla="*/ 0 w 1502228"/>
                  <a:gd name="connsiteY5" fmla="*/ 921173 h 921173"/>
                  <a:gd name="connsiteX6" fmla="*/ 0 w 1502228"/>
                  <a:gd name="connsiteY6" fmla="*/ 0 h 921173"/>
                  <a:gd name="connsiteX7" fmla="*/ 100149 w 1502228"/>
                  <a:gd name="connsiteY7" fmla="*/ 0 h 92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2228" h="921173">
                    <a:moveTo>
                      <a:pt x="1402080" y="0"/>
                    </a:moveTo>
                    <a:cubicBezTo>
                      <a:pt x="1457391" y="0"/>
                      <a:pt x="1502229" y="0"/>
                      <a:pt x="1502229" y="0"/>
                    </a:cubicBezTo>
                    <a:lnTo>
                      <a:pt x="1502229" y="921173"/>
                    </a:lnTo>
                    <a:cubicBezTo>
                      <a:pt x="1502229" y="921173"/>
                      <a:pt x="1457391" y="921173"/>
                      <a:pt x="1402080" y="921173"/>
                    </a:cubicBezTo>
                    <a:lnTo>
                      <a:pt x="100149" y="921173"/>
                    </a:lnTo>
                    <a:cubicBezTo>
                      <a:pt x="44838" y="921173"/>
                      <a:pt x="0" y="921173"/>
                      <a:pt x="0" y="921173"/>
                    </a:cubicBezTo>
                    <a:lnTo>
                      <a:pt x="0" y="0"/>
                    </a:lnTo>
                    <a:cubicBezTo>
                      <a:pt x="0" y="0"/>
                      <a:pt x="44838" y="0"/>
                      <a:pt x="100149" y="0"/>
                    </a:cubicBezTo>
                    <a:close/>
                  </a:path>
                </a:pathLst>
              </a:custGeom>
              <a:gradFill>
                <a:gsLst>
                  <a:gs pos="0">
                    <a:srgbClr val="6B7280">
                      <a:alpha val="89804"/>
                    </a:srgbClr>
                  </a:gs>
                  <a:gs pos="50000">
                    <a:srgbClr val="515968">
                      <a:alpha val="94902"/>
                    </a:srgbClr>
                  </a:gs>
                  <a:gs pos="100000">
                    <a:srgbClr val="374151"/>
                  </a:gs>
                </a:gsLst>
                <a:lin ang="5400000" scaled="1"/>
              </a:gradFill>
              <a:ln w="12519" cap="flat">
                <a:noFill/>
                <a:prstDash val="solid"/>
                <a:miter/>
              </a:ln>
            </p:spPr>
            <p:txBody>
              <a:bodyPr rtlCol="0" anchor="ctr"/>
              <a:lstStyle/>
              <a:p>
                <a:pPr algn="ctr"/>
                <a:endParaRPr lang="en-IN" sz="1600"/>
              </a:p>
            </p:txBody>
          </p:sp>
          <p:sp>
            <p:nvSpPr>
              <p:cNvPr id="31" name="TextBox 30">
                <a:extLst>
                  <a:ext uri="{FF2B5EF4-FFF2-40B4-BE49-F238E27FC236}">
                    <a16:creationId xmlns:a16="http://schemas.microsoft.com/office/drawing/2014/main" id="{D25BFC79-1E64-8983-5950-5FAD0A0441A2}"/>
                  </a:ext>
                </a:extLst>
              </p:cNvPr>
              <p:cNvSpPr txBox="1"/>
              <p:nvPr/>
            </p:nvSpPr>
            <p:spPr>
              <a:xfrm>
                <a:off x="5312879" y="2709113"/>
                <a:ext cx="695384" cy="323166"/>
              </a:xfrm>
              <a:prstGeom prst="rect">
                <a:avLst/>
              </a:prstGeom>
              <a:noFill/>
            </p:spPr>
            <p:txBody>
              <a:bodyPr wrap="none" rtlCol="0" anchor="ctr">
                <a:spAutoFit/>
              </a:bodyPr>
              <a:lstStyle/>
              <a:p>
                <a:pPr algn="ctr"/>
                <a:r>
                  <a:rPr lang="en-IN" sz="800" b="1">
                    <a:ln/>
                    <a:solidFill>
                      <a:srgbClr val="FFFFFF"/>
                    </a:solidFill>
                    <a:latin typeface="Arial"/>
                    <a:cs typeface="Arial"/>
                    <a:sym typeface="Arial"/>
                    <a:rtl val="0"/>
                  </a:rPr>
                  <a:t>P-GW</a:t>
                </a:r>
              </a:p>
            </p:txBody>
          </p:sp>
          <p:sp>
            <p:nvSpPr>
              <p:cNvPr id="32" name="TextBox 31">
                <a:extLst>
                  <a:ext uri="{FF2B5EF4-FFF2-40B4-BE49-F238E27FC236}">
                    <a16:creationId xmlns:a16="http://schemas.microsoft.com/office/drawing/2014/main" id="{98DF6AB3-BD90-3C51-9978-6A862C05CD33}"/>
                  </a:ext>
                </a:extLst>
              </p:cNvPr>
              <p:cNvSpPr txBox="1"/>
              <p:nvPr/>
            </p:nvSpPr>
            <p:spPr>
              <a:xfrm>
                <a:off x="5110901" y="2911134"/>
                <a:ext cx="1099341" cy="292485"/>
              </a:xfrm>
              <a:prstGeom prst="rect">
                <a:avLst/>
              </a:prstGeom>
              <a:noFill/>
            </p:spPr>
            <p:txBody>
              <a:bodyPr wrap="none" rtlCol="0" anchor="ctr">
                <a:spAutoFit/>
              </a:bodyPr>
              <a:lstStyle/>
              <a:p>
                <a:pPr algn="ctr"/>
                <a:r>
                  <a:rPr lang="en-IN" sz="667">
                    <a:ln/>
                    <a:solidFill>
                      <a:srgbClr val="D1D5DB"/>
                    </a:solidFill>
                    <a:latin typeface="Arial"/>
                    <a:cs typeface="Arial"/>
                    <a:sym typeface="Arial"/>
                    <a:rtl val="0"/>
                  </a:rPr>
                  <a:t>PDN Gateway</a:t>
                </a:r>
              </a:p>
            </p:txBody>
          </p:sp>
          <p:sp>
            <p:nvSpPr>
              <p:cNvPr id="33" name="TextBox 32">
                <a:extLst>
                  <a:ext uri="{FF2B5EF4-FFF2-40B4-BE49-F238E27FC236}">
                    <a16:creationId xmlns:a16="http://schemas.microsoft.com/office/drawing/2014/main" id="{44F3F869-3707-9072-8F84-7BDDB2EF7C5F}"/>
                  </a:ext>
                </a:extLst>
              </p:cNvPr>
              <p:cNvSpPr txBox="1"/>
              <p:nvPr/>
            </p:nvSpPr>
            <p:spPr>
              <a:xfrm>
                <a:off x="4991878" y="3268970"/>
                <a:ext cx="1337387" cy="276999"/>
              </a:xfrm>
              <a:prstGeom prst="rect">
                <a:avLst/>
              </a:prstGeom>
              <a:noFill/>
            </p:spPr>
            <p:txBody>
              <a:bodyPr wrap="none" rtlCol="0" anchor="ctr">
                <a:spAutoFit/>
              </a:bodyPr>
              <a:lstStyle/>
              <a:p>
                <a:pPr algn="ctr"/>
                <a:r>
                  <a:rPr lang="en-IN" sz="600">
                    <a:ln/>
                    <a:solidFill>
                      <a:srgbClr val="FBBF24"/>
                    </a:solidFill>
                    <a:latin typeface="Arial"/>
                    <a:cs typeface="Arial"/>
                    <a:sym typeface="Arial"/>
                    <a:rtl val="0"/>
                  </a:rPr>
                  <a:t>Dedicated Hardware</a:t>
                </a:r>
              </a:p>
            </p:txBody>
          </p:sp>
          <p:sp>
            <p:nvSpPr>
              <p:cNvPr id="34" name="Freeform: Shape 33">
                <a:extLst>
                  <a:ext uri="{FF2B5EF4-FFF2-40B4-BE49-F238E27FC236}">
                    <a16:creationId xmlns:a16="http://schemas.microsoft.com/office/drawing/2014/main" id="{93852C9C-941C-73A5-3582-B1ED14E31F30}"/>
                  </a:ext>
                </a:extLst>
              </p:cNvPr>
              <p:cNvSpPr/>
              <p:nvPr/>
            </p:nvSpPr>
            <p:spPr>
              <a:xfrm>
                <a:off x="6662057" y="2647526"/>
                <a:ext cx="1502228" cy="921173"/>
              </a:xfrm>
              <a:custGeom>
                <a:avLst/>
                <a:gdLst>
                  <a:gd name="connsiteX0" fmla="*/ 1402080 w 1502228"/>
                  <a:gd name="connsiteY0" fmla="*/ 0 h 921173"/>
                  <a:gd name="connsiteX1" fmla="*/ 1502229 w 1502228"/>
                  <a:gd name="connsiteY1" fmla="*/ 0 h 921173"/>
                  <a:gd name="connsiteX2" fmla="*/ 1502229 w 1502228"/>
                  <a:gd name="connsiteY2" fmla="*/ 921173 h 921173"/>
                  <a:gd name="connsiteX3" fmla="*/ 1402080 w 1502228"/>
                  <a:gd name="connsiteY3" fmla="*/ 921173 h 921173"/>
                  <a:gd name="connsiteX4" fmla="*/ 100149 w 1502228"/>
                  <a:gd name="connsiteY4" fmla="*/ 921173 h 921173"/>
                  <a:gd name="connsiteX5" fmla="*/ 0 w 1502228"/>
                  <a:gd name="connsiteY5" fmla="*/ 921173 h 921173"/>
                  <a:gd name="connsiteX6" fmla="*/ 0 w 1502228"/>
                  <a:gd name="connsiteY6" fmla="*/ 0 h 921173"/>
                  <a:gd name="connsiteX7" fmla="*/ 100149 w 1502228"/>
                  <a:gd name="connsiteY7" fmla="*/ 0 h 92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2228" h="921173">
                    <a:moveTo>
                      <a:pt x="1402080" y="0"/>
                    </a:moveTo>
                    <a:cubicBezTo>
                      <a:pt x="1457391" y="0"/>
                      <a:pt x="1502229" y="0"/>
                      <a:pt x="1502229" y="0"/>
                    </a:cubicBezTo>
                    <a:lnTo>
                      <a:pt x="1502229" y="921173"/>
                    </a:lnTo>
                    <a:cubicBezTo>
                      <a:pt x="1502229" y="921173"/>
                      <a:pt x="1457391" y="921173"/>
                      <a:pt x="1402080" y="921173"/>
                    </a:cubicBezTo>
                    <a:lnTo>
                      <a:pt x="100149" y="921173"/>
                    </a:lnTo>
                    <a:cubicBezTo>
                      <a:pt x="44838" y="921173"/>
                      <a:pt x="0" y="921173"/>
                      <a:pt x="0" y="921173"/>
                    </a:cubicBezTo>
                    <a:lnTo>
                      <a:pt x="0" y="0"/>
                    </a:lnTo>
                    <a:cubicBezTo>
                      <a:pt x="0" y="0"/>
                      <a:pt x="44838" y="0"/>
                      <a:pt x="100149" y="0"/>
                    </a:cubicBezTo>
                    <a:close/>
                  </a:path>
                </a:pathLst>
              </a:custGeom>
              <a:gradFill>
                <a:gsLst>
                  <a:gs pos="0">
                    <a:srgbClr val="6B7280">
                      <a:alpha val="89804"/>
                    </a:srgbClr>
                  </a:gs>
                  <a:gs pos="50000">
                    <a:srgbClr val="515968">
                      <a:alpha val="94902"/>
                    </a:srgbClr>
                  </a:gs>
                  <a:gs pos="100000">
                    <a:srgbClr val="374151"/>
                  </a:gs>
                </a:gsLst>
                <a:lin ang="5400000" scaled="1"/>
              </a:gradFill>
              <a:ln w="12519" cap="flat">
                <a:noFill/>
                <a:prstDash val="solid"/>
                <a:miter/>
              </a:ln>
            </p:spPr>
            <p:txBody>
              <a:bodyPr rtlCol="0" anchor="ctr"/>
              <a:lstStyle/>
              <a:p>
                <a:pPr algn="ctr"/>
                <a:endParaRPr lang="en-IN" sz="1600"/>
              </a:p>
            </p:txBody>
          </p:sp>
          <p:sp>
            <p:nvSpPr>
              <p:cNvPr id="35" name="TextBox 34">
                <a:extLst>
                  <a:ext uri="{FF2B5EF4-FFF2-40B4-BE49-F238E27FC236}">
                    <a16:creationId xmlns:a16="http://schemas.microsoft.com/office/drawing/2014/main" id="{C6FB7D19-E9AF-D520-8F3C-7F8050C7E2D4}"/>
                  </a:ext>
                </a:extLst>
              </p:cNvPr>
              <p:cNvSpPr txBox="1"/>
              <p:nvPr/>
            </p:nvSpPr>
            <p:spPr>
              <a:xfrm>
                <a:off x="7115975" y="2709113"/>
                <a:ext cx="594393" cy="323166"/>
              </a:xfrm>
              <a:prstGeom prst="rect">
                <a:avLst/>
              </a:prstGeom>
              <a:noFill/>
            </p:spPr>
            <p:txBody>
              <a:bodyPr wrap="none" rtlCol="0" anchor="ctr">
                <a:spAutoFit/>
              </a:bodyPr>
              <a:lstStyle/>
              <a:p>
                <a:pPr algn="ctr"/>
                <a:r>
                  <a:rPr lang="en-IN" sz="800" b="1">
                    <a:ln/>
                    <a:solidFill>
                      <a:srgbClr val="FFFFFF"/>
                    </a:solidFill>
                    <a:latin typeface="Arial"/>
                    <a:cs typeface="Arial"/>
                    <a:sym typeface="Arial"/>
                    <a:rtl val="0"/>
                  </a:rPr>
                  <a:t>HSS</a:t>
                </a:r>
              </a:p>
            </p:txBody>
          </p:sp>
          <p:sp>
            <p:nvSpPr>
              <p:cNvPr id="36" name="TextBox 35">
                <a:extLst>
                  <a:ext uri="{FF2B5EF4-FFF2-40B4-BE49-F238E27FC236}">
                    <a16:creationId xmlns:a16="http://schemas.microsoft.com/office/drawing/2014/main" id="{E57FCF9E-8193-6C6B-2D19-32BC0E077A4B}"/>
                  </a:ext>
                </a:extLst>
              </p:cNvPr>
              <p:cNvSpPr txBox="1"/>
              <p:nvPr/>
            </p:nvSpPr>
            <p:spPr>
              <a:xfrm>
                <a:off x="6774535" y="2911134"/>
                <a:ext cx="1277274" cy="292485"/>
              </a:xfrm>
              <a:prstGeom prst="rect">
                <a:avLst/>
              </a:prstGeom>
              <a:noFill/>
            </p:spPr>
            <p:txBody>
              <a:bodyPr wrap="none" rtlCol="0" anchor="ctr">
                <a:spAutoFit/>
              </a:bodyPr>
              <a:lstStyle/>
              <a:p>
                <a:pPr algn="ctr"/>
                <a:r>
                  <a:rPr lang="en-IN" sz="667">
                    <a:ln/>
                    <a:solidFill>
                      <a:srgbClr val="D1D5DB"/>
                    </a:solidFill>
                    <a:latin typeface="Arial"/>
                    <a:cs typeface="Arial"/>
                    <a:sym typeface="Arial"/>
                    <a:rtl val="0"/>
                  </a:rPr>
                  <a:t>Home Subscriber</a:t>
                </a:r>
              </a:p>
            </p:txBody>
          </p:sp>
          <p:sp>
            <p:nvSpPr>
              <p:cNvPr id="37" name="TextBox 36">
                <a:extLst>
                  <a:ext uri="{FF2B5EF4-FFF2-40B4-BE49-F238E27FC236}">
                    <a16:creationId xmlns:a16="http://schemas.microsoft.com/office/drawing/2014/main" id="{B49737C6-E653-A4A4-0582-F0EA08C3ED62}"/>
                  </a:ext>
                </a:extLst>
              </p:cNvPr>
              <p:cNvSpPr txBox="1"/>
              <p:nvPr/>
            </p:nvSpPr>
            <p:spPr>
              <a:xfrm>
                <a:off x="7083514" y="3083853"/>
                <a:ext cx="659316" cy="292485"/>
              </a:xfrm>
              <a:prstGeom prst="rect">
                <a:avLst/>
              </a:prstGeom>
              <a:noFill/>
            </p:spPr>
            <p:txBody>
              <a:bodyPr wrap="none" rtlCol="0" anchor="ctr">
                <a:spAutoFit/>
              </a:bodyPr>
              <a:lstStyle/>
              <a:p>
                <a:pPr algn="ctr"/>
                <a:r>
                  <a:rPr lang="en-IN" sz="667">
                    <a:ln/>
                    <a:solidFill>
                      <a:srgbClr val="D1D5DB"/>
                    </a:solidFill>
                    <a:latin typeface="Arial"/>
                    <a:cs typeface="Arial"/>
                    <a:sym typeface="Arial"/>
                    <a:rtl val="0"/>
                  </a:rPr>
                  <a:t>Server</a:t>
                </a:r>
              </a:p>
            </p:txBody>
          </p:sp>
          <p:sp>
            <p:nvSpPr>
              <p:cNvPr id="38" name="TextBox 37">
                <a:extLst>
                  <a:ext uri="{FF2B5EF4-FFF2-40B4-BE49-F238E27FC236}">
                    <a16:creationId xmlns:a16="http://schemas.microsoft.com/office/drawing/2014/main" id="{439E21D1-2898-CC54-3612-721762346367}"/>
                  </a:ext>
                </a:extLst>
              </p:cNvPr>
              <p:cNvSpPr txBox="1"/>
              <p:nvPr/>
            </p:nvSpPr>
            <p:spPr>
              <a:xfrm>
                <a:off x="6744478" y="3268970"/>
                <a:ext cx="1337387" cy="276999"/>
              </a:xfrm>
              <a:prstGeom prst="rect">
                <a:avLst/>
              </a:prstGeom>
              <a:noFill/>
            </p:spPr>
            <p:txBody>
              <a:bodyPr wrap="none" rtlCol="0" anchor="ctr">
                <a:spAutoFit/>
              </a:bodyPr>
              <a:lstStyle/>
              <a:p>
                <a:pPr algn="ctr"/>
                <a:r>
                  <a:rPr lang="en-IN" sz="600">
                    <a:ln/>
                    <a:solidFill>
                      <a:srgbClr val="FBBF24"/>
                    </a:solidFill>
                    <a:latin typeface="Arial"/>
                    <a:cs typeface="Arial"/>
                    <a:sym typeface="Arial"/>
                    <a:rtl val="0"/>
                  </a:rPr>
                  <a:t>Dedicated Hardware</a:t>
                </a:r>
              </a:p>
            </p:txBody>
          </p:sp>
          <p:sp>
            <p:nvSpPr>
              <p:cNvPr id="39" name="Freeform: Shape 38">
                <a:extLst>
                  <a:ext uri="{FF2B5EF4-FFF2-40B4-BE49-F238E27FC236}">
                    <a16:creationId xmlns:a16="http://schemas.microsoft.com/office/drawing/2014/main" id="{9B439184-AF79-1BF2-856D-C335C6BEB7B5}"/>
                  </a:ext>
                </a:extLst>
              </p:cNvPr>
              <p:cNvSpPr/>
              <p:nvPr/>
            </p:nvSpPr>
            <p:spPr>
              <a:xfrm>
                <a:off x="2280557" y="3798993"/>
                <a:ext cx="1502228" cy="921173"/>
              </a:xfrm>
              <a:custGeom>
                <a:avLst/>
                <a:gdLst>
                  <a:gd name="connsiteX0" fmla="*/ 1402080 w 1502228"/>
                  <a:gd name="connsiteY0" fmla="*/ 0 h 921173"/>
                  <a:gd name="connsiteX1" fmla="*/ 1502229 w 1502228"/>
                  <a:gd name="connsiteY1" fmla="*/ 0 h 921173"/>
                  <a:gd name="connsiteX2" fmla="*/ 1502229 w 1502228"/>
                  <a:gd name="connsiteY2" fmla="*/ 921173 h 921173"/>
                  <a:gd name="connsiteX3" fmla="*/ 1402080 w 1502228"/>
                  <a:gd name="connsiteY3" fmla="*/ 921173 h 921173"/>
                  <a:gd name="connsiteX4" fmla="*/ 100149 w 1502228"/>
                  <a:gd name="connsiteY4" fmla="*/ 921173 h 921173"/>
                  <a:gd name="connsiteX5" fmla="*/ 0 w 1502228"/>
                  <a:gd name="connsiteY5" fmla="*/ 921173 h 921173"/>
                  <a:gd name="connsiteX6" fmla="*/ 0 w 1502228"/>
                  <a:gd name="connsiteY6" fmla="*/ 0 h 921173"/>
                  <a:gd name="connsiteX7" fmla="*/ 100149 w 1502228"/>
                  <a:gd name="connsiteY7" fmla="*/ 0 h 92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2228" h="921173">
                    <a:moveTo>
                      <a:pt x="1402080" y="0"/>
                    </a:moveTo>
                    <a:cubicBezTo>
                      <a:pt x="1457391" y="0"/>
                      <a:pt x="1502229" y="0"/>
                      <a:pt x="1502229" y="0"/>
                    </a:cubicBezTo>
                    <a:lnTo>
                      <a:pt x="1502229" y="921173"/>
                    </a:lnTo>
                    <a:cubicBezTo>
                      <a:pt x="1502229" y="921173"/>
                      <a:pt x="1457391" y="921173"/>
                      <a:pt x="1402080" y="921173"/>
                    </a:cubicBezTo>
                    <a:lnTo>
                      <a:pt x="100149" y="921173"/>
                    </a:lnTo>
                    <a:cubicBezTo>
                      <a:pt x="44838" y="921173"/>
                      <a:pt x="0" y="921173"/>
                      <a:pt x="0" y="921173"/>
                    </a:cubicBezTo>
                    <a:lnTo>
                      <a:pt x="0" y="0"/>
                    </a:lnTo>
                    <a:cubicBezTo>
                      <a:pt x="0" y="0"/>
                      <a:pt x="44838" y="0"/>
                      <a:pt x="100149" y="0"/>
                    </a:cubicBezTo>
                    <a:close/>
                  </a:path>
                </a:pathLst>
              </a:custGeom>
              <a:gradFill>
                <a:gsLst>
                  <a:gs pos="0">
                    <a:srgbClr val="6B7280">
                      <a:alpha val="89804"/>
                    </a:srgbClr>
                  </a:gs>
                  <a:gs pos="50000">
                    <a:srgbClr val="515968">
                      <a:alpha val="94902"/>
                    </a:srgbClr>
                  </a:gs>
                  <a:gs pos="100000">
                    <a:srgbClr val="374151"/>
                  </a:gs>
                </a:gsLst>
                <a:lin ang="5400000" scaled="1"/>
              </a:gradFill>
              <a:ln w="12519" cap="flat">
                <a:noFill/>
                <a:prstDash val="solid"/>
                <a:miter/>
              </a:ln>
            </p:spPr>
            <p:txBody>
              <a:bodyPr rtlCol="0" anchor="ctr"/>
              <a:lstStyle/>
              <a:p>
                <a:pPr algn="ctr"/>
                <a:endParaRPr lang="en-IN" sz="1600"/>
              </a:p>
            </p:txBody>
          </p:sp>
          <p:sp>
            <p:nvSpPr>
              <p:cNvPr id="40" name="TextBox 39">
                <a:extLst>
                  <a:ext uri="{FF2B5EF4-FFF2-40B4-BE49-F238E27FC236}">
                    <a16:creationId xmlns:a16="http://schemas.microsoft.com/office/drawing/2014/main" id="{45C21109-7319-433B-E84F-1E84183F139D}"/>
                  </a:ext>
                </a:extLst>
              </p:cNvPr>
              <p:cNvSpPr txBox="1"/>
              <p:nvPr/>
            </p:nvSpPr>
            <p:spPr>
              <a:xfrm>
                <a:off x="2683979" y="3860580"/>
                <a:ext cx="695384" cy="323166"/>
              </a:xfrm>
              <a:prstGeom prst="rect">
                <a:avLst/>
              </a:prstGeom>
              <a:noFill/>
            </p:spPr>
            <p:txBody>
              <a:bodyPr wrap="none" rtlCol="0" anchor="ctr">
                <a:spAutoFit/>
              </a:bodyPr>
              <a:lstStyle/>
              <a:p>
                <a:pPr algn="ctr"/>
                <a:r>
                  <a:rPr lang="en-IN" sz="800" b="1">
                    <a:ln/>
                    <a:solidFill>
                      <a:srgbClr val="FFFFFF"/>
                    </a:solidFill>
                    <a:latin typeface="Arial"/>
                    <a:cs typeface="Arial"/>
                    <a:sym typeface="Arial"/>
                    <a:rtl val="0"/>
                  </a:rPr>
                  <a:t>PCRF</a:t>
                </a:r>
              </a:p>
            </p:txBody>
          </p:sp>
          <p:sp>
            <p:nvSpPr>
              <p:cNvPr id="41" name="TextBox 40">
                <a:extLst>
                  <a:ext uri="{FF2B5EF4-FFF2-40B4-BE49-F238E27FC236}">
                    <a16:creationId xmlns:a16="http://schemas.microsoft.com/office/drawing/2014/main" id="{5DA87C29-6DAD-FC3A-44B2-838F0276AA46}"/>
                  </a:ext>
                </a:extLst>
              </p:cNvPr>
              <p:cNvSpPr txBox="1"/>
              <p:nvPr/>
            </p:nvSpPr>
            <p:spPr>
              <a:xfrm>
                <a:off x="2431507" y="4062601"/>
                <a:ext cx="1200329" cy="292485"/>
              </a:xfrm>
              <a:prstGeom prst="rect">
                <a:avLst/>
              </a:prstGeom>
              <a:noFill/>
            </p:spPr>
            <p:txBody>
              <a:bodyPr wrap="none" rtlCol="0" anchor="ctr">
                <a:spAutoFit/>
              </a:bodyPr>
              <a:lstStyle/>
              <a:p>
                <a:pPr algn="ctr"/>
                <a:r>
                  <a:rPr lang="en-IN" sz="667">
                    <a:ln/>
                    <a:solidFill>
                      <a:srgbClr val="D1D5DB"/>
                    </a:solidFill>
                    <a:latin typeface="Arial"/>
                    <a:cs typeface="Arial"/>
                    <a:sym typeface="Arial"/>
                    <a:rtl val="0"/>
                  </a:rPr>
                  <a:t>Policy Control &amp;</a:t>
                </a:r>
              </a:p>
            </p:txBody>
          </p:sp>
          <p:sp>
            <p:nvSpPr>
              <p:cNvPr id="42" name="TextBox 41">
                <a:extLst>
                  <a:ext uri="{FF2B5EF4-FFF2-40B4-BE49-F238E27FC236}">
                    <a16:creationId xmlns:a16="http://schemas.microsoft.com/office/drawing/2014/main" id="{1587065D-26BB-0A18-9BD5-B27BC2937783}"/>
                  </a:ext>
                </a:extLst>
              </p:cNvPr>
              <p:cNvSpPr txBox="1"/>
              <p:nvPr/>
            </p:nvSpPr>
            <p:spPr>
              <a:xfrm>
                <a:off x="2445934" y="4235320"/>
                <a:ext cx="1171475" cy="292485"/>
              </a:xfrm>
              <a:prstGeom prst="rect">
                <a:avLst/>
              </a:prstGeom>
              <a:noFill/>
            </p:spPr>
            <p:txBody>
              <a:bodyPr wrap="none" rtlCol="0" anchor="ctr">
                <a:spAutoFit/>
              </a:bodyPr>
              <a:lstStyle/>
              <a:p>
                <a:pPr algn="ctr"/>
                <a:r>
                  <a:rPr lang="en-IN" sz="667">
                    <a:ln/>
                    <a:solidFill>
                      <a:srgbClr val="D1D5DB"/>
                    </a:solidFill>
                    <a:latin typeface="Arial"/>
                    <a:cs typeface="Arial"/>
                    <a:sym typeface="Arial"/>
                    <a:rtl val="0"/>
                  </a:rPr>
                  <a:t>Charging Rules</a:t>
                </a:r>
              </a:p>
            </p:txBody>
          </p:sp>
          <p:sp>
            <p:nvSpPr>
              <p:cNvPr id="43" name="TextBox 42">
                <a:extLst>
                  <a:ext uri="{FF2B5EF4-FFF2-40B4-BE49-F238E27FC236}">
                    <a16:creationId xmlns:a16="http://schemas.microsoft.com/office/drawing/2014/main" id="{00F71625-2941-87F0-84DD-17B931C162F5}"/>
                  </a:ext>
                </a:extLst>
              </p:cNvPr>
              <p:cNvSpPr txBox="1"/>
              <p:nvPr/>
            </p:nvSpPr>
            <p:spPr>
              <a:xfrm>
                <a:off x="2362978" y="4420436"/>
                <a:ext cx="1337387" cy="276999"/>
              </a:xfrm>
              <a:prstGeom prst="rect">
                <a:avLst/>
              </a:prstGeom>
              <a:noFill/>
            </p:spPr>
            <p:txBody>
              <a:bodyPr wrap="none" rtlCol="0" anchor="ctr">
                <a:spAutoFit/>
              </a:bodyPr>
              <a:lstStyle/>
              <a:p>
                <a:pPr algn="ctr"/>
                <a:r>
                  <a:rPr lang="en-IN" sz="600">
                    <a:ln/>
                    <a:solidFill>
                      <a:srgbClr val="FBBF24"/>
                    </a:solidFill>
                    <a:latin typeface="Arial"/>
                    <a:cs typeface="Arial"/>
                    <a:sym typeface="Arial"/>
                    <a:rtl val="0"/>
                  </a:rPr>
                  <a:t>Dedicated Hardware</a:t>
                </a:r>
              </a:p>
            </p:txBody>
          </p:sp>
          <p:sp>
            <p:nvSpPr>
              <p:cNvPr id="44" name="Freeform: Shape 43">
                <a:extLst>
                  <a:ext uri="{FF2B5EF4-FFF2-40B4-BE49-F238E27FC236}">
                    <a16:creationId xmlns:a16="http://schemas.microsoft.com/office/drawing/2014/main" id="{C77A8263-A342-A816-00C8-2E60737EEA39}"/>
                  </a:ext>
                </a:extLst>
              </p:cNvPr>
              <p:cNvSpPr/>
              <p:nvPr/>
            </p:nvSpPr>
            <p:spPr>
              <a:xfrm>
                <a:off x="4033157" y="3798993"/>
                <a:ext cx="1502228" cy="921173"/>
              </a:xfrm>
              <a:custGeom>
                <a:avLst/>
                <a:gdLst>
                  <a:gd name="connsiteX0" fmla="*/ 1402080 w 1502228"/>
                  <a:gd name="connsiteY0" fmla="*/ 0 h 921173"/>
                  <a:gd name="connsiteX1" fmla="*/ 1502229 w 1502228"/>
                  <a:gd name="connsiteY1" fmla="*/ 0 h 921173"/>
                  <a:gd name="connsiteX2" fmla="*/ 1502229 w 1502228"/>
                  <a:gd name="connsiteY2" fmla="*/ 921173 h 921173"/>
                  <a:gd name="connsiteX3" fmla="*/ 1402080 w 1502228"/>
                  <a:gd name="connsiteY3" fmla="*/ 921173 h 921173"/>
                  <a:gd name="connsiteX4" fmla="*/ 100149 w 1502228"/>
                  <a:gd name="connsiteY4" fmla="*/ 921173 h 921173"/>
                  <a:gd name="connsiteX5" fmla="*/ 0 w 1502228"/>
                  <a:gd name="connsiteY5" fmla="*/ 921173 h 921173"/>
                  <a:gd name="connsiteX6" fmla="*/ 0 w 1502228"/>
                  <a:gd name="connsiteY6" fmla="*/ 0 h 921173"/>
                  <a:gd name="connsiteX7" fmla="*/ 100149 w 1502228"/>
                  <a:gd name="connsiteY7" fmla="*/ 0 h 92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2228" h="921173">
                    <a:moveTo>
                      <a:pt x="1402080" y="0"/>
                    </a:moveTo>
                    <a:cubicBezTo>
                      <a:pt x="1457391" y="0"/>
                      <a:pt x="1502229" y="0"/>
                      <a:pt x="1502229" y="0"/>
                    </a:cubicBezTo>
                    <a:lnTo>
                      <a:pt x="1502229" y="921173"/>
                    </a:lnTo>
                    <a:cubicBezTo>
                      <a:pt x="1502229" y="921173"/>
                      <a:pt x="1457391" y="921173"/>
                      <a:pt x="1402080" y="921173"/>
                    </a:cubicBezTo>
                    <a:lnTo>
                      <a:pt x="100149" y="921173"/>
                    </a:lnTo>
                    <a:cubicBezTo>
                      <a:pt x="44838" y="921173"/>
                      <a:pt x="0" y="921173"/>
                      <a:pt x="0" y="921173"/>
                    </a:cubicBezTo>
                    <a:lnTo>
                      <a:pt x="0" y="0"/>
                    </a:lnTo>
                    <a:cubicBezTo>
                      <a:pt x="0" y="0"/>
                      <a:pt x="44838" y="0"/>
                      <a:pt x="100149" y="0"/>
                    </a:cubicBezTo>
                    <a:close/>
                  </a:path>
                </a:pathLst>
              </a:custGeom>
              <a:gradFill>
                <a:gsLst>
                  <a:gs pos="0">
                    <a:srgbClr val="6B7280">
                      <a:alpha val="89804"/>
                    </a:srgbClr>
                  </a:gs>
                  <a:gs pos="50000">
                    <a:srgbClr val="515968">
                      <a:alpha val="94902"/>
                    </a:srgbClr>
                  </a:gs>
                  <a:gs pos="100000">
                    <a:srgbClr val="374151"/>
                  </a:gs>
                </a:gsLst>
                <a:lin ang="5400000" scaled="1"/>
              </a:gradFill>
              <a:ln w="12519" cap="flat">
                <a:noFill/>
                <a:prstDash val="solid"/>
                <a:miter/>
              </a:ln>
            </p:spPr>
            <p:txBody>
              <a:bodyPr rtlCol="0" anchor="ctr"/>
              <a:lstStyle/>
              <a:p>
                <a:pPr algn="ctr"/>
                <a:endParaRPr lang="en-IN" sz="1600"/>
              </a:p>
            </p:txBody>
          </p:sp>
          <p:sp>
            <p:nvSpPr>
              <p:cNvPr id="45" name="TextBox 44">
                <a:extLst>
                  <a:ext uri="{FF2B5EF4-FFF2-40B4-BE49-F238E27FC236}">
                    <a16:creationId xmlns:a16="http://schemas.microsoft.com/office/drawing/2014/main" id="{6285ED6A-060D-C1AB-2B17-4B39354B2000}"/>
                  </a:ext>
                </a:extLst>
              </p:cNvPr>
              <p:cNvSpPr txBox="1"/>
              <p:nvPr/>
            </p:nvSpPr>
            <p:spPr>
              <a:xfrm>
                <a:off x="4478657" y="3860580"/>
                <a:ext cx="611226" cy="323166"/>
              </a:xfrm>
              <a:prstGeom prst="rect">
                <a:avLst/>
              </a:prstGeom>
              <a:noFill/>
            </p:spPr>
            <p:txBody>
              <a:bodyPr wrap="none" rtlCol="0" anchor="ctr">
                <a:spAutoFit/>
              </a:bodyPr>
              <a:lstStyle/>
              <a:p>
                <a:pPr algn="ctr"/>
                <a:r>
                  <a:rPr lang="en-IN" sz="800" b="1">
                    <a:ln/>
                    <a:solidFill>
                      <a:srgbClr val="FFFFFF"/>
                    </a:solidFill>
                    <a:latin typeface="Arial"/>
                    <a:cs typeface="Arial"/>
                    <a:sym typeface="Arial"/>
                    <a:rtl val="0"/>
                  </a:rPr>
                  <a:t>OCS</a:t>
                </a:r>
              </a:p>
            </p:txBody>
          </p:sp>
          <p:sp>
            <p:nvSpPr>
              <p:cNvPr id="46" name="TextBox 45">
                <a:extLst>
                  <a:ext uri="{FF2B5EF4-FFF2-40B4-BE49-F238E27FC236}">
                    <a16:creationId xmlns:a16="http://schemas.microsoft.com/office/drawing/2014/main" id="{0A821051-C550-E3E8-16BB-9A8EDF751CB8}"/>
                  </a:ext>
                </a:extLst>
              </p:cNvPr>
              <p:cNvSpPr txBox="1"/>
              <p:nvPr/>
            </p:nvSpPr>
            <p:spPr>
              <a:xfrm>
                <a:off x="4176893" y="4062601"/>
                <a:ext cx="1214757" cy="292485"/>
              </a:xfrm>
              <a:prstGeom prst="rect">
                <a:avLst/>
              </a:prstGeom>
              <a:noFill/>
            </p:spPr>
            <p:txBody>
              <a:bodyPr wrap="none" rtlCol="0" anchor="ctr">
                <a:spAutoFit/>
              </a:bodyPr>
              <a:lstStyle/>
              <a:p>
                <a:pPr algn="ctr"/>
                <a:r>
                  <a:rPr lang="en-IN" sz="667">
                    <a:ln/>
                    <a:solidFill>
                      <a:srgbClr val="D1D5DB"/>
                    </a:solidFill>
                    <a:latin typeface="Arial"/>
                    <a:cs typeface="Arial"/>
                    <a:sym typeface="Arial"/>
                    <a:rtl val="0"/>
                  </a:rPr>
                  <a:t>Online Charging</a:t>
                </a:r>
              </a:p>
            </p:txBody>
          </p:sp>
          <p:sp>
            <p:nvSpPr>
              <p:cNvPr id="47" name="TextBox 46">
                <a:extLst>
                  <a:ext uri="{FF2B5EF4-FFF2-40B4-BE49-F238E27FC236}">
                    <a16:creationId xmlns:a16="http://schemas.microsoft.com/office/drawing/2014/main" id="{73CC3701-8056-E744-65F6-DDFAB64ADB23}"/>
                  </a:ext>
                </a:extLst>
              </p:cNvPr>
              <p:cNvSpPr txBox="1"/>
              <p:nvPr/>
            </p:nvSpPr>
            <p:spPr>
              <a:xfrm>
                <a:off x="4430567" y="4235320"/>
                <a:ext cx="707406" cy="292485"/>
              </a:xfrm>
              <a:prstGeom prst="rect">
                <a:avLst/>
              </a:prstGeom>
              <a:noFill/>
            </p:spPr>
            <p:txBody>
              <a:bodyPr wrap="none" rtlCol="0" anchor="ctr">
                <a:spAutoFit/>
              </a:bodyPr>
              <a:lstStyle/>
              <a:p>
                <a:pPr algn="ctr"/>
                <a:r>
                  <a:rPr lang="en-IN" sz="667">
                    <a:ln/>
                    <a:solidFill>
                      <a:srgbClr val="D1D5DB"/>
                    </a:solidFill>
                    <a:latin typeface="Arial"/>
                    <a:cs typeface="Arial"/>
                    <a:sym typeface="Arial"/>
                    <a:rtl val="0"/>
                  </a:rPr>
                  <a:t>System</a:t>
                </a:r>
              </a:p>
            </p:txBody>
          </p:sp>
          <p:sp>
            <p:nvSpPr>
              <p:cNvPr id="48" name="TextBox 47">
                <a:extLst>
                  <a:ext uri="{FF2B5EF4-FFF2-40B4-BE49-F238E27FC236}">
                    <a16:creationId xmlns:a16="http://schemas.microsoft.com/office/drawing/2014/main" id="{45F0C324-DF7B-CE2B-0EFA-C0F3E773E3A7}"/>
                  </a:ext>
                </a:extLst>
              </p:cNvPr>
              <p:cNvSpPr txBox="1"/>
              <p:nvPr/>
            </p:nvSpPr>
            <p:spPr>
              <a:xfrm>
                <a:off x="4115578" y="4420436"/>
                <a:ext cx="1337387" cy="276999"/>
              </a:xfrm>
              <a:prstGeom prst="rect">
                <a:avLst/>
              </a:prstGeom>
              <a:noFill/>
            </p:spPr>
            <p:txBody>
              <a:bodyPr wrap="none" rtlCol="0" anchor="ctr">
                <a:spAutoFit/>
              </a:bodyPr>
              <a:lstStyle/>
              <a:p>
                <a:pPr algn="ctr"/>
                <a:r>
                  <a:rPr lang="en-IN" sz="600">
                    <a:ln/>
                    <a:solidFill>
                      <a:srgbClr val="FBBF24"/>
                    </a:solidFill>
                    <a:latin typeface="Arial"/>
                    <a:cs typeface="Arial"/>
                    <a:sym typeface="Arial"/>
                    <a:rtl val="0"/>
                  </a:rPr>
                  <a:t>Dedicated Hardware</a:t>
                </a:r>
              </a:p>
            </p:txBody>
          </p:sp>
        </p:grpSp>
        <p:sp>
          <p:nvSpPr>
            <p:cNvPr id="49" name="Freeform: Shape 48">
              <a:extLst>
                <a:ext uri="{FF2B5EF4-FFF2-40B4-BE49-F238E27FC236}">
                  <a16:creationId xmlns:a16="http://schemas.microsoft.com/office/drawing/2014/main" id="{6D040715-384A-DAC9-6C64-65DB9915A194}"/>
                </a:ext>
              </a:extLst>
            </p:cNvPr>
            <p:cNvSpPr/>
            <p:nvPr/>
          </p:nvSpPr>
          <p:spPr>
            <a:xfrm>
              <a:off x="2906485" y="3108113"/>
              <a:ext cx="250371" cy="11514"/>
            </a:xfrm>
            <a:custGeom>
              <a:avLst/>
              <a:gdLst>
                <a:gd name="connsiteX0" fmla="*/ 0 w 250371"/>
                <a:gd name="connsiteY0" fmla="*/ 0 h 11514"/>
                <a:gd name="connsiteX1" fmla="*/ 250371 w 250371"/>
                <a:gd name="connsiteY1" fmla="*/ 0 h 11514"/>
              </a:gdLst>
              <a:ahLst/>
              <a:cxnLst>
                <a:cxn ang="0">
                  <a:pos x="connsiteX0" y="connsiteY0"/>
                </a:cxn>
                <a:cxn ang="0">
                  <a:pos x="connsiteX1" y="connsiteY1"/>
                </a:cxn>
              </a:cxnLst>
              <a:rect l="l" t="t" r="r" b="b"/>
              <a:pathLst>
                <a:path w="250371" h="11514">
                  <a:moveTo>
                    <a:pt x="0" y="0"/>
                  </a:moveTo>
                  <a:lnTo>
                    <a:pt x="250371" y="0"/>
                  </a:lnTo>
                </a:path>
              </a:pathLst>
            </a:custGeom>
            <a:ln w="37556" cap="flat">
              <a:solidFill>
                <a:srgbClr val="EF4444"/>
              </a:solidFill>
              <a:prstDash val="solid"/>
              <a:miter/>
            </a:ln>
          </p:spPr>
          <p:txBody>
            <a:bodyPr rtlCol="0" anchor="ctr"/>
            <a:lstStyle/>
            <a:p>
              <a:pPr algn="ctr"/>
              <a:endParaRPr lang="en-IN" sz="1600"/>
            </a:p>
          </p:txBody>
        </p:sp>
        <p:sp>
          <p:nvSpPr>
            <p:cNvPr id="50" name="Freeform: Shape 49">
              <a:extLst>
                <a:ext uri="{FF2B5EF4-FFF2-40B4-BE49-F238E27FC236}">
                  <a16:creationId xmlns:a16="http://schemas.microsoft.com/office/drawing/2014/main" id="{CC1B1DB9-2AE3-AA72-3B08-41D0B0279FF8}"/>
                </a:ext>
              </a:extLst>
            </p:cNvPr>
            <p:cNvSpPr/>
            <p:nvPr/>
          </p:nvSpPr>
          <p:spPr>
            <a:xfrm>
              <a:off x="4659085" y="3108113"/>
              <a:ext cx="250371" cy="11514"/>
            </a:xfrm>
            <a:custGeom>
              <a:avLst/>
              <a:gdLst>
                <a:gd name="connsiteX0" fmla="*/ 0 w 250371"/>
                <a:gd name="connsiteY0" fmla="*/ 0 h 11514"/>
                <a:gd name="connsiteX1" fmla="*/ 250371 w 250371"/>
                <a:gd name="connsiteY1" fmla="*/ 0 h 11514"/>
              </a:gdLst>
              <a:ahLst/>
              <a:cxnLst>
                <a:cxn ang="0">
                  <a:pos x="connsiteX0" y="connsiteY0"/>
                </a:cxn>
                <a:cxn ang="0">
                  <a:pos x="connsiteX1" y="connsiteY1"/>
                </a:cxn>
              </a:cxnLst>
              <a:rect l="l" t="t" r="r" b="b"/>
              <a:pathLst>
                <a:path w="250371" h="11514">
                  <a:moveTo>
                    <a:pt x="0" y="0"/>
                  </a:moveTo>
                  <a:lnTo>
                    <a:pt x="250371" y="0"/>
                  </a:lnTo>
                </a:path>
              </a:pathLst>
            </a:custGeom>
            <a:ln w="37556" cap="flat">
              <a:solidFill>
                <a:srgbClr val="EF4444"/>
              </a:solidFill>
              <a:prstDash val="solid"/>
              <a:miter/>
            </a:ln>
          </p:spPr>
          <p:txBody>
            <a:bodyPr rtlCol="0" anchor="ctr"/>
            <a:lstStyle/>
            <a:p>
              <a:pPr algn="ctr"/>
              <a:endParaRPr lang="en-IN" sz="1600"/>
            </a:p>
          </p:txBody>
        </p:sp>
        <p:sp>
          <p:nvSpPr>
            <p:cNvPr id="51" name="Freeform: Shape 50">
              <a:extLst>
                <a:ext uri="{FF2B5EF4-FFF2-40B4-BE49-F238E27FC236}">
                  <a16:creationId xmlns:a16="http://schemas.microsoft.com/office/drawing/2014/main" id="{D9861A50-39EE-57A3-256A-DAD92B11E8ED}"/>
                </a:ext>
              </a:extLst>
            </p:cNvPr>
            <p:cNvSpPr/>
            <p:nvPr/>
          </p:nvSpPr>
          <p:spPr>
            <a:xfrm>
              <a:off x="6411685" y="3108113"/>
              <a:ext cx="250371" cy="11514"/>
            </a:xfrm>
            <a:custGeom>
              <a:avLst/>
              <a:gdLst>
                <a:gd name="connsiteX0" fmla="*/ 0 w 250371"/>
                <a:gd name="connsiteY0" fmla="*/ 0 h 11514"/>
                <a:gd name="connsiteX1" fmla="*/ 250371 w 250371"/>
                <a:gd name="connsiteY1" fmla="*/ 0 h 11514"/>
              </a:gdLst>
              <a:ahLst/>
              <a:cxnLst>
                <a:cxn ang="0">
                  <a:pos x="connsiteX0" y="connsiteY0"/>
                </a:cxn>
                <a:cxn ang="0">
                  <a:pos x="connsiteX1" y="connsiteY1"/>
                </a:cxn>
              </a:cxnLst>
              <a:rect l="l" t="t" r="r" b="b"/>
              <a:pathLst>
                <a:path w="250371" h="11514">
                  <a:moveTo>
                    <a:pt x="0" y="0"/>
                  </a:moveTo>
                  <a:lnTo>
                    <a:pt x="250371" y="0"/>
                  </a:lnTo>
                </a:path>
              </a:pathLst>
            </a:custGeom>
            <a:ln w="37556" cap="flat">
              <a:solidFill>
                <a:srgbClr val="EF4444"/>
              </a:solidFill>
              <a:prstDash val="solid"/>
              <a:miter/>
            </a:ln>
          </p:spPr>
          <p:txBody>
            <a:bodyPr rtlCol="0" anchor="ctr"/>
            <a:lstStyle/>
            <a:p>
              <a:pPr algn="ctr"/>
              <a:endParaRPr lang="en-IN" sz="1600"/>
            </a:p>
          </p:txBody>
        </p:sp>
        <p:sp>
          <p:nvSpPr>
            <p:cNvPr id="52" name="Freeform: Shape 51">
              <a:extLst>
                <a:ext uri="{FF2B5EF4-FFF2-40B4-BE49-F238E27FC236}">
                  <a16:creationId xmlns:a16="http://schemas.microsoft.com/office/drawing/2014/main" id="{BF1E6446-689F-08B2-08AF-DD8F34F6F02A}"/>
                </a:ext>
              </a:extLst>
            </p:cNvPr>
            <p:cNvSpPr/>
            <p:nvPr/>
          </p:nvSpPr>
          <p:spPr>
            <a:xfrm>
              <a:off x="3031671" y="3568700"/>
              <a:ext cx="12518" cy="230293"/>
            </a:xfrm>
            <a:custGeom>
              <a:avLst/>
              <a:gdLst>
                <a:gd name="connsiteX0" fmla="*/ 0 w 12518"/>
                <a:gd name="connsiteY0" fmla="*/ 0 h 230293"/>
                <a:gd name="connsiteX1" fmla="*/ 0 w 12518"/>
                <a:gd name="connsiteY1" fmla="*/ 230293 h 230293"/>
              </a:gdLst>
              <a:ahLst/>
              <a:cxnLst>
                <a:cxn ang="0">
                  <a:pos x="connsiteX0" y="connsiteY0"/>
                </a:cxn>
                <a:cxn ang="0">
                  <a:pos x="connsiteX1" y="connsiteY1"/>
                </a:cxn>
              </a:cxnLst>
              <a:rect l="l" t="t" r="r" b="b"/>
              <a:pathLst>
                <a:path w="12518" h="230293">
                  <a:moveTo>
                    <a:pt x="0" y="0"/>
                  </a:moveTo>
                  <a:lnTo>
                    <a:pt x="0" y="230293"/>
                  </a:lnTo>
                </a:path>
              </a:pathLst>
            </a:custGeom>
            <a:ln w="37556" cap="flat">
              <a:solidFill>
                <a:srgbClr val="EF4444"/>
              </a:solidFill>
              <a:prstDash val="solid"/>
              <a:miter/>
            </a:ln>
          </p:spPr>
          <p:txBody>
            <a:bodyPr rtlCol="0" anchor="ctr"/>
            <a:lstStyle/>
            <a:p>
              <a:pPr algn="ctr"/>
              <a:endParaRPr lang="en-IN" sz="1600"/>
            </a:p>
          </p:txBody>
        </p:sp>
        <p:sp>
          <p:nvSpPr>
            <p:cNvPr id="53" name="Freeform: Shape 52">
              <a:extLst>
                <a:ext uri="{FF2B5EF4-FFF2-40B4-BE49-F238E27FC236}">
                  <a16:creationId xmlns:a16="http://schemas.microsoft.com/office/drawing/2014/main" id="{B56E14F6-3125-F721-6C3C-222FDD62FD4E}"/>
                </a:ext>
              </a:extLst>
            </p:cNvPr>
            <p:cNvSpPr/>
            <p:nvPr/>
          </p:nvSpPr>
          <p:spPr>
            <a:xfrm>
              <a:off x="4784271" y="3568700"/>
              <a:ext cx="12518" cy="230293"/>
            </a:xfrm>
            <a:custGeom>
              <a:avLst/>
              <a:gdLst>
                <a:gd name="connsiteX0" fmla="*/ 0 w 12518"/>
                <a:gd name="connsiteY0" fmla="*/ 0 h 230293"/>
                <a:gd name="connsiteX1" fmla="*/ 0 w 12518"/>
                <a:gd name="connsiteY1" fmla="*/ 230293 h 230293"/>
              </a:gdLst>
              <a:ahLst/>
              <a:cxnLst>
                <a:cxn ang="0">
                  <a:pos x="connsiteX0" y="connsiteY0"/>
                </a:cxn>
                <a:cxn ang="0">
                  <a:pos x="connsiteX1" y="connsiteY1"/>
                </a:cxn>
              </a:cxnLst>
              <a:rect l="l" t="t" r="r" b="b"/>
              <a:pathLst>
                <a:path w="12518" h="230293">
                  <a:moveTo>
                    <a:pt x="0" y="0"/>
                  </a:moveTo>
                  <a:lnTo>
                    <a:pt x="0" y="230293"/>
                  </a:lnTo>
                </a:path>
              </a:pathLst>
            </a:custGeom>
            <a:ln w="37556" cap="flat">
              <a:solidFill>
                <a:srgbClr val="EF4444"/>
              </a:solidFill>
              <a:prstDash val="solid"/>
              <a:miter/>
            </a:ln>
          </p:spPr>
          <p:txBody>
            <a:bodyPr rtlCol="0" anchor="ctr"/>
            <a:lstStyle/>
            <a:p>
              <a:pPr algn="ctr"/>
              <a:endParaRPr lang="en-IN" sz="1600"/>
            </a:p>
          </p:txBody>
        </p:sp>
        <p:sp>
          <p:nvSpPr>
            <p:cNvPr id="54" name="Freeform: Shape 53">
              <a:extLst>
                <a:ext uri="{FF2B5EF4-FFF2-40B4-BE49-F238E27FC236}">
                  <a16:creationId xmlns:a16="http://schemas.microsoft.com/office/drawing/2014/main" id="{740DA906-E50E-711A-938E-EBDBF9617871}"/>
                </a:ext>
              </a:extLst>
            </p:cNvPr>
            <p:cNvSpPr/>
            <p:nvPr/>
          </p:nvSpPr>
          <p:spPr>
            <a:xfrm>
              <a:off x="1028700" y="5526193"/>
              <a:ext cx="7010400" cy="1381760"/>
            </a:xfrm>
            <a:custGeom>
              <a:avLst/>
              <a:gdLst>
                <a:gd name="connsiteX0" fmla="*/ 6910252 w 7010400"/>
                <a:gd name="connsiteY0" fmla="*/ 0 h 1381760"/>
                <a:gd name="connsiteX1" fmla="*/ 7010400 w 7010400"/>
                <a:gd name="connsiteY1" fmla="*/ 0 h 1381760"/>
                <a:gd name="connsiteX2" fmla="*/ 7010400 w 7010400"/>
                <a:gd name="connsiteY2" fmla="*/ 1381760 h 1381760"/>
                <a:gd name="connsiteX3" fmla="*/ 6910252 w 7010400"/>
                <a:gd name="connsiteY3" fmla="*/ 1381760 h 1381760"/>
                <a:gd name="connsiteX4" fmla="*/ 100149 w 7010400"/>
                <a:gd name="connsiteY4" fmla="*/ 1381760 h 1381760"/>
                <a:gd name="connsiteX5" fmla="*/ 0 w 7010400"/>
                <a:gd name="connsiteY5" fmla="*/ 1381760 h 1381760"/>
                <a:gd name="connsiteX6" fmla="*/ 0 w 7010400"/>
                <a:gd name="connsiteY6" fmla="*/ 0 h 1381760"/>
                <a:gd name="connsiteX7" fmla="*/ 100149 w 7010400"/>
                <a:gd name="connsiteY7" fmla="*/ 0 h 138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0400" h="1381760">
                  <a:moveTo>
                    <a:pt x="6910252" y="0"/>
                  </a:moveTo>
                  <a:cubicBezTo>
                    <a:pt x="6965562" y="0"/>
                    <a:pt x="7010400" y="0"/>
                    <a:pt x="7010400" y="0"/>
                  </a:cubicBezTo>
                  <a:lnTo>
                    <a:pt x="7010400" y="1381760"/>
                  </a:lnTo>
                  <a:cubicBezTo>
                    <a:pt x="7010400" y="1381760"/>
                    <a:pt x="6965562" y="1381760"/>
                    <a:pt x="6910252" y="1381760"/>
                  </a:cubicBezTo>
                  <a:lnTo>
                    <a:pt x="100149" y="1381760"/>
                  </a:lnTo>
                  <a:cubicBezTo>
                    <a:pt x="44838" y="1381760"/>
                    <a:pt x="0" y="1381760"/>
                    <a:pt x="0" y="1381760"/>
                  </a:cubicBezTo>
                  <a:lnTo>
                    <a:pt x="0" y="0"/>
                  </a:lnTo>
                  <a:cubicBezTo>
                    <a:pt x="0" y="0"/>
                    <a:pt x="44838" y="0"/>
                    <a:pt x="100149" y="0"/>
                  </a:cubicBezTo>
                  <a:close/>
                </a:path>
              </a:pathLst>
            </a:custGeom>
            <a:solidFill>
              <a:srgbClr val="7F1D1D">
                <a:alpha val="30000"/>
              </a:srgbClr>
            </a:solidFill>
            <a:ln w="25037" cap="flat">
              <a:solidFill>
                <a:srgbClr val="DC2626"/>
              </a:solidFill>
              <a:prstDash val="solid"/>
              <a:miter/>
            </a:ln>
          </p:spPr>
          <p:txBody>
            <a:bodyPr rtlCol="0" anchor="ctr"/>
            <a:lstStyle/>
            <a:p>
              <a:pPr algn="ctr"/>
              <a:endParaRPr lang="en-IN" sz="1600"/>
            </a:p>
          </p:txBody>
        </p:sp>
        <p:sp>
          <p:nvSpPr>
            <p:cNvPr id="55" name="TextBox 54">
              <a:extLst>
                <a:ext uri="{FF2B5EF4-FFF2-40B4-BE49-F238E27FC236}">
                  <a16:creationId xmlns:a16="http://schemas.microsoft.com/office/drawing/2014/main" id="{C7042381-9A8D-C788-DB2B-58311422ECC8}"/>
                </a:ext>
              </a:extLst>
            </p:cNvPr>
            <p:cNvSpPr txBox="1"/>
            <p:nvPr/>
          </p:nvSpPr>
          <p:spPr>
            <a:xfrm>
              <a:off x="3609127" y="5547648"/>
              <a:ext cx="1849545" cy="384817"/>
            </a:xfrm>
            <a:prstGeom prst="rect">
              <a:avLst/>
            </a:prstGeom>
            <a:noFill/>
          </p:spPr>
          <p:txBody>
            <a:bodyPr wrap="none" rtlCol="0" anchor="ctr">
              <a:spAutoFit/>
            </a:bodyPr>
            <a:lstStyle/>
            <a:p>
              <a:pPr algn="ctr"/>
              <a:r>
                <a:rPr lang="en-IN" sz="1067" b="1">
                  <a:ln/>
                  <a:solidFill>
                    <a:srgbClr val="F87171"/>
                  </a:solidFill>
                  <a:latin typeface="Arial"/>
                  <a:cs typeface="Arial"/>
                  <a:sym typeface="Arial"/>
                  <a:rtl val="0"/>
                </a:rPr>
                <a:t>EPC Limitations</a:t>
              </a:r>
            </a:p>
          </p:txBody>
        </p:sp>
        <p:sp>
          <p:nvSpPr>
            <p:cNvPr id="56" name="TextBox 55">
              <a:extLst>
                <a:ext uri="{FF2B5EF4-FFF2-40B4-BE49-F238E27FC236}">
                  <a16:creationId xmlns:a16="http://schemas.microsoft.com/office/drawing/2014/main" id="{F170B7FB-E45F-6848-C4E5-7725744C7F59}"/>
                </a:ext>
              </a:extLst>
            </p:cNvPr>
            <p:cNvSpPr txBox="1"/>
            <p:nvPr/>
          </p:nvSpPr>
          <p:spPr>
            <a:xfrm>
              <a:off x="1401943" y="5891843"/>
              <a:ext cx="2787303" cy="300082"/>
            </a:xfrm>
            <a:prstGeom prst="rect">
              <a:avLst/>
            </a:prstGeom>
            <a:noFill/>
          </p:spPr>
          <p:txBody>
            <a:bodyPr wrap="none" rtlCol="0" anchor="ctr">
              <a:spAutoFit/>
            </a:bodyPr>
            <a:lstStyle/>
            <a:p>
              <a:pPr algn="ctr"/>
              <a:r>
                <a:rPr lang="en-IN" sz="700">
                  <a:ln/>
                  <a:solidFill>
                    <a:srgbClr val="FCA5A5"/>
                  </a:solidFill>
                  <a:latin typeface="Arial"/>
                  <a:cs typeface="Arial"/>
                  <a:sym typeface="Arial"/>
                  <a:rtl val="0"/>
                </a:rPr>
                <a:t>• Fixed hardware-based network functions</a:t>
              </a:r>
            </a:p>
          </p:txBody>
        </p:sp>
        <p:sp>
          <p:nvSpPr>
            <p:cNvPr id="57" name="TextBox 56">
              <a:extLst>
                <a:ext uri="{FF2B5EF4-FFF2-40B4-BE49-F238E27FC236}">
                  <a16:creationId xmlns:a16="http://schemas.microsoft.com/office/drawing/2014/main" id="{AF86FC20-527D-F3CB-043B-132DE4D200FF}"/>
                </a:ext>
              </a:extLst>
            </p:cNvPr>
            <p:cNvSpPr txBox="1"/>
            <p:nvPr/>
          </p:nvSpPr>
          <p:spPr>
            <a:xfrm>
              <a:off x="1346363" y="6122136"/>
              <a:ext cx="2219840" cy="300082"/>
            </a:xfrm>
            <a:prstGeom prst="rect">
              <a:avLst/>
            </a:prstGeom>
            <a:noFill/>
          </p:spPr>
          <p:txBody>
            <a:bodyPr wrap="none" rtlCol="0" anchor="ctr">
              <a:spAutoFit/>
            </a:bodyPr>
            <a:lstStyle/>
            <a:p>
              <a:pPr algn="ctr"/>
              <a:r>
                <a:rPr lang="en-IN" sz="700">
                  <a:ln/>
                  <a:solidFill>
                    <a:srgbClr val="FCA5A5"/>
                  </a:solidFill>
                  <a:latin typeface="Arial"/>
                  <a:cs typeface="Arial"/>
                  <a:sym typeface="Arial"/>
                  <a:rtl val="0"/>
                </a:rPr>
                <a:t>• Limited scalability and flexibility</a:t>
              </a:r>
            </a:p>
          </p:txBody>
        </p:sp>
        <p:sp>
          <p:nvSpPr>
            <p:cNvPr id="58" name="TextBox 57">
              <a:extLst>
                <a:ext uri="{FF2B5EF4-FFF2-40B4-BE49-F238E27FC236}">
                  <a16:creationId xmlns:a16="http://schemas.microsoft.com/office/drawing/2014/main" id="{803F62BA-FDF7-1818-E1AC-E90E685000EC}"/>
                </a:ext>
              </a:extLst>
            </p:cNvPr>
            <p:cNvSpPr txBox="1"/>
            <p:nvPr/>
          </p:nvSpPr>
          <p:spPr>
            <a:xfrm>
              <a:off x="1346768" y="6352430"/>
              <a:ext cx="2246289" cy="300082"/>
            </a:xfrm>
            <a:prstGeom prst="rect">
              <a:avLst/>
            </a:prstGeom>
            <a:noFill/>
          </p:spPr>
          <p:txBody>
            <a:bodyPr wrap="none" rtlCol="0" anchor="ctr">
              <a:spAutoFit/>
            </a:bodyPr>
            <a:lstStyle/>
            <a:p>
              <a:pPr algn="ctr"/>
              <a:r>
                <a:rPr lang="en-IN" sz="700">
                  <a:ln/>
                  <a:solidFill>
                    <a:srgbClr val="FCA5A5"/>
                  </a:solidFill>
                  <a:latin typeface="Arial"/>
                  <a:cs typeface="Arial"/>
                  <a:sym typeface="Arial"/>
                  <a:rtl val="0"/>
                </a:rPr>
                <a:t>• Single service type optimization</a:t>
              </a:r>
            </a:p>
          </p:txBody>
        </p:sp>
        <p:sp>
          <p:nvSpPr>
            <p:cNvPr id="59" name="TextBox 58">
              <a:extLst>
                <a:ext uri="{FF2B5EF4-FFF2-40B4-BE49-F238E27FC236}">
                  <a16:creationId xmlns:a16="http://schemas.microsoft.com/office/drawing/2014/main" id="{8821055E-60D2-2C7E-A963-6417A3CDF579}"/>
                </a:ext>
              </a:extLst>
            </p:cNvPr>
            <p:cNvSpPr txBox="1"/>
            <p:nvPr/>
          </p:nvSpPr>
          <p:spPr>
            <a:xfrm>
              <a:off x="1327705" y="6582722"/>
              <a:ext cx="2049120" cy="300082"/>
            </a:xfrm>
            <a:prstGeom prst="rect">
              <a:avLst/>
            </a:prstGeom>
            <a:noFill/>
          </p:spPr>
          <p:txBody>
            <a:bodyPr wrap="none" rtlCol="0" anchor="ctr">
              <a:spAutoFit/>
            </a:bodyPr>
            <a:lstStyle/>
            <a:p>
              <a:pPr algn="ctr"/>
              <a:r>
                <a:rPr lang="en-IN" sz="700">
                  <a:ln/>
                  <a:solidFill>
                    <a:srgbClr val="FCA5A5"/>
                  </a:solidFill>
                  <a:latin typeface="Arial"/>
                  <a:cs typeface="Arial"/>
                  <a:sym typeface="Arial"/>
                  <a:rtl val="0"/>
                </a:rPr>
                <a:t>• No network slicing capability</a:t>
              </a:r>
            </a:p>
          </p:txBody>
        </p:sp>
        <p:sp>
          <p:nvSpPr>
            <p:cNvPr id="60" name="TextBox 59">
              <a:extLst>
                <a:ext uri="{FF2B5EF4-FFF2-40B4-BE49-F238E27FC236}">
                  <a16:creationId xmlns:a16="http://schemas.microsoft.com/office/drawing/2014/main" id="{C2BFE30D-100A-2648-B19B-027CE9A4D2EA}"/>
                </a:ext>
              </a:extLst>
            </p:cNvPr>
            <p:cNvSpPr txBox="1"/>
            <p:nvPr/>
          </p:nvSpPr>
          <p:spPr>
            <a:xfrm>
              <a:off x="4919575" y="5891843"/>
              <a:ext cx="1710084" cy="300082"/>
            </a:xfrm>
            <a:prstGeom prst="rect">
              <a:avLst/>
            </a:prstGeom>
            <a:noFill/>
          </p:spPr>
          <p:txBody>
            <a:bodyPr wrap="none" rtlCol="0" anchor="ctr">
              <a:spAutoFit/>
            </a:bodyPr>
            <a:lstStyle/>
            <a:p>
              <a:pPr algn="ctr"/>
              <a:r>
                <a:rPr lang="en-IN" sz="700">
                  <a:ln/>
                  <a:solidFill>
                    <a:srgbClr val="FCA5A5"/>
                  </a:solidFill>
                  <a:latin typeface="Arial"/>
                  <a:cs typeface="Arial"/>
                  <a:sym typeface="Arial"/>
                  <a:rtl val="0"/>
                </a:rPr>
                <a:t>• Monolithic architecture</a:t>
              </a:r>
            </a:p>
          </p:txBody>
        </p:sp>
        <p:sp>
          <p:nvSpPr>
            <p:cNvPr id="61" name="TextBox 60">
              <a:extLst>
                <a:ext uri="{FF2B5EF4-FFF2-40B4-BE49-F238E27FC236}">
                  <a16:creationId xmlns:a16="http://schemas.microsoft.com/office/drawing/2014/main" id="{97B9F004-6107-F92A-9E05-8D16B8B07EC0}"/>
                </a:ext>
              </a:extLst>
            </p:cNvPr>
            <p:cNvSpPr txBox="1"/>
            <p:nvPr/>
          </p:nvSpPr>
          <p:spPr>
            <a:xfrm>
              <a:off x="4909265" y="6122136"/>
              <a:ext cx="1640354" cy="300082"/>
            </a:xfrm>
            <a:prstGeom prst="rect">
              <a:avLst/>
            </a:prstGeom>
            <a:noFill/>
          </p:spPr>
          <p:txBody>
            <a:bodyPr wrap="none" rtlCol="0" anchor="ctr">
              <a:spAutoFit/>
            </a:bodyPr>
            <a:lstStyle/>
            <a:p>
              <a:pPr algn="ctr"/>
              <a:r>
                <a:rPr lang="en-IN" sz="700">
                  <a:ln/>
                  <a:solidFill>
                    <a:srgbClr val="FCA5A5"/>
                  </a:solidFill>
                  <a:latin typeface="Arial"/>
                  <a:cs typeface="Arial"/>
                  <a:sym typeface="Arial"/>
                  <a:rtl val="0"/>
                </a:rPr>
                <a:t>• Vendor lock-in issues</a:t>
              </a:r>
            </a:p>
          </p:txBody>
        </p:sp>
        <p:sp>
          <p:nvSpPr>
            <p:cNvPr id="62" name="TextBox 61">
              <a:extLst>
                <a:ext uri="{FF2B5EF4-FFF2-40B4-BE49-F238E27FC236}">
                  <a16:creationId xmlns:a16="http://schemas.microsoft.com/office/drawing/2014/main" id="{FAD4936F-7C16-3AC2-E7B9-39C6DE91336F}"/>
                </a:ext>
              </a:extLst>
            </p:cNvPr>
            <p:cNvSpPr txBox="1"/>
            <p:nvPr/>
          </p:nvSpPr>
          <p:spPr>
            <a:xfrm>
              <a:off x="4938973" y="6352430"/>
              <a:ext cx="1921682" cy="300082"/>
            </a:xfrm>
            <a:prstGeom prst="rect">
              <a:avLst/>
            </a:prstGeom>
            <a:noFill/>
          </p:spPr>
          <p:txBody>
            <a:bodyPr wrap="none" rtlCol="0" anchor="ctr">
              <a:spAutoFit/>
            </a:bodyPr>
            <a:lstStyle/>
            <a:p>
              <a:pPr algn="ctr"/>
              <a:r>
                <a:rPr lang="en-IN" sz="700">
                  <a:ln/>
                  <a:solidFill>
                    <a:srgbClr val="FCA5A5"/>
                  </a:solidFill>
                  <a:latin typeface="Arial"/>
                  <a:cs typeface="Arial"/>
                  <a:sym typeface="Arial"/>
                  <a:rtl val="0"/>
                </a:rPr>
                <a:t>• Difficult to upgrade/modify</a:t>
              </a:r>
            </a:p>
          </p:txBody>
        </p:sp>
        <p:sp>
          <p:nvSpPr>
            <p:cNvPr id="63" name="TextBox 62">
              <a:extLst>
                <a:ext uri="{FF2B5EF4-FFF2-40B4-BE49-F238E27FC236}">
                  <a16:creationId xmlns:a16="http://schemas.microsoft.com/office/drawing/2014/main" id="{5D943C3E-F830-446A-7BB2-AC7DDE4D3DD6}"/>
                </a:ext>
              </a:extLst>
            </p:cNvPr>
            <p:cNvSpPr txBox="1"/>
            <p:nvPr/>
          </p:nvSpPr>
          <p:spPr>
            <a:xfrm>
              <a:off x="4941202" y="6582722"/>
              <a:ext cx="1892828" cy="300082"/>
            </a:xfrm>
            <a:prstGeom prst="rect">
              <a:avLst/>
            </a:prstGeom>
            <a:noFill/>
          </p:spPr>
          <p:txBody>
            <a:bodyPr wrap="none" rtlCol="0" anchor="ctr">
              <a:spAutoFit/>
            </a:bodyPr>
            <a:lstStyle/>
            <a:p>
              <a:pPr algn="ctr"/>
              <a:r>
                <a:rPr lang="en-IN" sz="700">
                  <a:ln/>
                  <a:solidFill>
                    <a:srgbClr val="FCA5A5"/>
                  </a:solidFill>
                  <a:latin typeface="Arial"/>
                  <a:cs typeface="Arial"/>
                  <a:sym typeface="Arial"/>
                  <a:rtl val="0"/>
                </a:rPr>
                <a:t>• High CAPEX/OPEX costs</a:t>
              </a:r>
            </a:p>
          </p:txBody>
        </p:sp>
      </p:grpSp>
      <p:grpSp>
        <p:nvGrpSpPr>
          <p:cNvPr id="64" name="Graphic 6">
            <a:extLst>
              <a:ext uri="{FF2B5EF4-FFF2-40B4-BE49-F238E27FC236}">
                <a16:creationId xmlns:a16="http://schemas.microsoft.com/office/drawing/2014/main" id="{E11C072E-9FFE-F3B6-B3F3-BDDE9B60A3A8}"/>
              </a:ext>
            </a:extLst>
          </p:cNvPr>
          <p:cNvGrpSpPr/>
          <p:nvPr/>
        </p:nvGrpSpPr>
        <p:grpSpPr>
          <a:xfrm>
            <a:off x="6391777" y="1073375"/>
            <a:ext cx="5007428" cy="4989689"/>
            <a:chOff x="9541328" y="1035473"/>
            <a:chExt cx="7511142" cy="7484533"/>
          </a:xfrm>
        </p:grpSpPr>
        <p:sp>
          <p:nvSpPr>
            <p:cNvPr id="65" name="Freeform: Shape 64">
              <a:extLst>
                <a:ext uri="{FF2B5EF4-FFF2-40B4-BE49-F238E27FC236}">
                  <a16:creationId xmlns:a16="http://schemas.microsoft.com/office/drawing/2014/main" id="{A5FEF061-811B-B418-A314-4AF6FB87F932}"/>
                </a:ext>
              </a:extLst>
            </p:cNvPr>
            <p:cNvSpPr/>
            <p:nvPr/>
          </p:nvSpPr>
          <p:spPr>
            <a:xfrm>
              <a:off x="9541328" y="1035473"/>
              <a:ext cx="7511142" cy="806026"/>
            </a:xfrm>
            <a:custGeom>
              <a:avLst/>
              <a:gdLst>
                <a:gd name="connsiteX0" fmla="*/ 7360920 w 7511142"/>
                <a:gd name="connsiteY0" fmla="*/ 0 h 806026"/>
                <a:gd name="connsiteX1" fmla="*/ 7511143 w 7511142"/>
                <a:gd name="connsiteY1" fmla="*/ 0 h 806026"/>
                <a:gd name="connsiteX2" fmla="*/ 7511143 w 7511142"/>
                <a:gd name="connsiteY2" fmla="*/ 806027 h 806026"/>
                <a:gd name="connsiteX3" fmla="*/ 7360920 w 7511142"/>
                <a:gd name="connsiteY3" fmla="*/ 806027 h 806026"/>
                <a:gd name="connsiteX4" fmla="*/ 150223 w 7511142"/>
                <a:gd name="connsiteY4" fmla="*/ 806027 h 806026"/>
                <a:gd name="connsiteX5" fmla="*/ 0 w 7511142"/>
                <a:gd name="connsiteY5" fmla="*/ 806027 h 806026"/>
                <a:gd name="connsiteX6" fmla="*/ 0 w 7511142"/>
                <a:gd name="connsiteY6" fmla="*/ 0 h 806026"/>
                <a:gd name="connsiteX7" fmla="*/ 150223 w 7511142"/>
                <a:gd name="connsiteY7" fmla="*/ 0 h 806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11142" h="806026">
                  <a:moveTo>
                    <a:pt x="7360920" y="0"/>
                  </a:moveTo>
                  <a:cubicBezTo>
                    <a:pt x="7443886" y="0"/>
                    <a:pt x="7511143" y="0"/>
                    <a:pt x="7511143" y="0"/>
                  </a:cubicBezTo>
                  <a:lnTo>
                    <a:pt x="7511143" y="806027"/>
                  </a:lnTo>
                  <a:cubicBezTo>
                    <a:pt x="7511143" y="806027"/>
                    <a:pt x="7443886" y="806027"/>
                    <a:pt x="7360920" y="806027"/>
                  </a:cubicBezTo>
                  <a:lnTo>
                    <a:pt x="150223" y="806027"/>
                  </a:lnTo>
                  <a:cubicBezTo>
                    <a:pt x="67257" y="806027"/>
                    <a:pt x="0" y="806027"/>
                    <a:pt x="0" y="806027"/>
                  </a:cubicBezTo>
                  <a:lnTo>
                    <a:pt x="0" y="0"/>
                  </a:lnTo>
                  <a:cubicBezTo>
                    <a:pt x="0" y="0"/>
                    <a:pt x="67257" y="0"/>
                    <a:pt x="150223" y="0"/>
                  </a:cubicBezTo>
                  <a:close/>
                </a:path>
              </a:pathLst>
            </a:custGeom>
            <a:gradFill>
              <a:gsLst>
                <a:gs pos="0">
                  <a:srgbClr val="059669">
                    <a:alpha val="80000"/>
                  </a:srgbClr>
                </a:gs>
                <a:gs pos="50000">
                  <a:srgbClr val="048760">
                    <a:alpha val="84706"/>
                  </a:srgbClr>
                </a:gs>
                <a:gs pos="100000">
                  <a:srgbClr val="047857">
                    <a:alpha val="89804"/>
                  </a:srgbClr>
                </a:gs>
              </a:gsLst>
              <a:lin ang="5400000" scaled="1"/>
            </a:gradFill>
            <a:ln w="12519" cap="flat">
              <a:noFill/>
              <a:prstDash val="solid"/>
              <a:miter/>
            </a:ln>
          </p:spPr>
          <p:txBody>
            <a:bodyPr rtlCol="0" anchor="ctr"/>
            <a:lstStyle/>
            <a:p>
              <a:pPr algn="ctr"/>
              <a:endParaRPr lang="en-IN" sz="1600"/>
            </a:p>
          </p:txBody>
        </p:sp>
        <p:sp>
          <p:nvSpPr>
            <p:cNvPr id="66" name="TextBox 65">
              <a:extLst>
                <a:ext uri="{FF2B5EF4-FFF2-40B4-BE49-F238E27FC236}">
                  <a16:creationId xmlns:a16="http://schemas.microsoft.com/office/drawing/2014/main" id="{05E5BBAD-25A6-6EDA-1122-58F89A5C467B}"/>
                </a:ext>
              </a:extLst>
            </p:cNvPr>
            <p:cNvSpPr txBox="1"/>
            <p:nvPr/>
          </p:nvSpPr>
          <p:spPr>
            <a:xfrm>
              <a:off x="12096811" y="1073343"/>
              <a:ext cx="2400177" cy="507831"/>
            </a:xfrm>
            <a:prstGeom prst="rect">
              <a:avLst/>
            </a:prstGeom>
            <a:noFill/>
          </p:spPr>
          <p:txBody>
            <a:bodyPr wrap="none" rtlCol="0" anchor="ctr">
              <a:spAutoFit/>
            </a:bodyPr>
            <a:lstStyle/>
            <a:p>
              <a:pPr algn="ctr"/>
              <a:r>
                <a:rPr lang="en-IN" sz="1600" b="1">
                  <a:ln/>
                  <a:solidFill>
                    <a:srgbClr val="FFFFFF"/>
                  </a:solidFill>
                  <a:latin typeface="Arial"/>
                  <a:cs typeface="Arial"/>
                  <a:sym typeface="Arial"/>
                  <a:rtl val="0"/>
                </a:rPr>
                <a:t>5G Core (5GC)</a:t>
              </a:r>
            </a:p>
          </p:txBody>
        </p:sp>
        <p:sp>
          <p:nvSpPr>
            <p:cNvPr id="67" name="TextBox 66">
              <a:extLst>
                <a:ext uri="{FF2B5EF4-FFF2-40B4-BE49-F238E27FC236}">
                  <a16:creationId xmlns:a16="http://schemas.microsoft.com/office/drawing/2014/main" id="{31D21C74-1E74-E618-78F5-ACA714F76D9D}"/>
                </a:ext>
              </a:extLst>
            </p:cNvPr>
            <p:cNvSpPr txBox="1"/>
            <p:nvPr/>
          </p:nvSpPr>
          <p:spPr>
            <a:xfrm>
              <a:off x="10432894" y="1459941"/>
              <a:ext cx="5728011" cy="384817"/>
            </a:xfrm>
            <a:prstGeom prst="rect">
              <a:avLst/>
            </a:prstGeom>
            <a:noFill/>
          </p:spPr>
          <p:txBody>
            <a:bodyPr wrap="none" rtlCol="0" anchor="ctr">
              <a:spAutoFit/>
            </a:bodyPr>
            <a:lstStyle/>
            <a:p>
              <a:pPr algn="ctr"/>
              <a:r>
                <a:rPr lang="en-IN" sz="1067">
                  <a:ln/>
                  <a:solidFill>
                    <a:srgbClr val="6EE7B7"/>
                  </a:solidFill>
                  <a:latin typeface="Arial"/>
                  <a:cs typeface="Arial"/>
                  <a:sym typeface="Arial"/>
                  <a:rtl val="0"/>
                </a:rPr>
                <a:t>Cloud-Native • Service-Based Architecture • Network Slicing</a:t>
              </a:r>
            </a:p>
          </p:txBody>
        </p:sp>
        <p:sp>
          <p:nvSpPr>
            <p:cNvPr id="68" name="Freeform: Shape 67">
              <a:extLst>
                <a:ext uri="{FF2B5EF4-FFF2-40B4-BE49-F238E27FC236}">
                  <a16:creationId xmlns:a16="http://schemas.microsoft.com/office/drawing/2014/main" id="{305AA8B8-8A81-EFCA-7235-FEE5A7A27520}"/>
                </a:ext>
              </a:extLst>
            </p:cNvPr>
            <p:cNvSpPr/>
            <p:nvPr/>
          </p:nvSpPr>
          <p:spPr>
            <a:xfrm>
              <a:off x="9791700" y="2071793"/>
              <a:ext cx="7010400" cy="4836160"/>
            </a:xfrm>
            <a:custGeom>
              <a:avLst/>
              <a:gdLst>
                <a:gd name="connsiteX0" fmla="*/ 6910252 w 7010400"/>
                <a:gd name="connsiteY0" fmla="*/ 0 h 4836160"/>
                <a:gd name="connsiteX1" fmla="*/ 7010400 w 7010400"/>
                <a:gd name="connsiteY1" fmla="*/ 0 h 4836160"/>
                <a:gd name="connsiteX2" fmla="*/ 7010400 w 7010400"/>
                <a:gd name="connsiteY2" fmla="*/ 4836160 h 4836160"/>
                <a:gd name="connsiteX3" fmla="*/ 6910252 w 7010400"/>
                <a:gd name="connsiteY3" fmla="*/ 4836160 h 4836160"/>
                <a:gd name="connsiteX4" fmla="*/ 100149 w 7010400"/>
                <a:gd name="connsiteY4" fmla="*/ 4836160 h 4836160"/>
                <a:gd name="connsiteX5" fmla="*/ 0 w 7010400"/>
                <a:gd name="connsiteY5" fmla="*/ 4836160 h 4836160"/>
                <a:gd name="connsiteX6" fmla="*/ 0 w 7010400"/>
                <a:gd name="connsiteY6" fmla="*/ 0 h 4836160"/>
                <a:gd name="connsiteX7" fmla="*/ 100149 w 7010400"/>
                <a:gd name="connsiteY7" fmla="*/ 0 h 483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0400" h="4836160">
                  <a:moveTo>
                    <a:pt x="6910252" y="0"/>
                  </a:moveTo>
                  <a:cubicBezTo>
                    <a:pt x="6965563" y="0"/>
                    <a:pt x="7010400" y="0"/>
                    <a:pt x="7010400" y="0"/>
                  </a:cubicBezTo>
                  <a:lnTo>
                    <a:pt x="7010400" y="4836160"/>
                  </a:lnTo>
                  <a:cubicBezTo>
                    <a:pt x="7010400" y="4836160"/>
                    <a:pt x="6965563" y="4836160"/>
                    <a:pt x="6910252" y="4836160"/>
                  </a:cubicBezTo>
                  <a:lnTo>
                    <a:pt x="100149" y="4836160"/>
                  </a:lnTo>
                  <a:cubicBezTo>
                    <a:pt x="44838" y="4836160"/>
                    <a:pt x="0" y="4836160"/>
                    <a:pt x="0" y="4836160"/>
                  </a:cubicBezTo>
                  <a:lnTo>
                    <a:pt x="0" y="0"/>
                  </a:lnTo>
                  <a:cubicBezTo>
                    <a:pt x="0" y="0"/>
                    <a:pt x="44838" y="0"/>
                    <a:pt x="100149" y="0"/>
                  </a:cubicBezTo>
                  <a:close/>
                </a:path>
              </a:pathLst>
            </a:custGeom>
            <a:noFill/>
            <a:ln w="37556" cap="flat">
              <a:solidFill>
                <a:srgbClr val="059669"/>
              </a:solidFill>
              <a:prstDash val="solid"/>
              <a:miter/>
            </a:ln>
          </p:spPr>
          <p:txBody>
            <a:bodyPr rtlCol="0" anchor="ctr"/>
            <a:lstStyle/>
            <a:p>
              <a:pPr algn="ctr"/>
              <a:endParaRPr lang="en-IN" sz="1600"/>
            </a:p>
          </p:txBody>
        </p:sp>
        <p:sp>
          <p:nvSpPr>
            <p:cNvPr id="69" name="TextBox 68">
              <a:extLst>
                <a:ext uri="{FF2B5EF4-FFF2-40B4-BE49-F238E27FC236}">
                  <a16:creationId xmlns:a16="http://schemas.microsoft.com/office/drawing/2014/main" id="{2FBA208F-446D-BB26-7707-49B760BB484C}"/>
                </a:ext>
              </a:extLst>
            </p:cNvPr>
            <p:cNvSpPr txBox="1"/>
            <p:nvPr/>
          </p:nvSpPr>
          <p:spPr>
            <a:xfrm>
              <a:off x="11180695" y="2083943"/>
              <a:ext cx="4232409" cy="384817"/>
            </a:xfrm>
            <a:prstGeom prst="rect">
              <a:avLst/>
            </a:prstGeom>
            <a:noFill/>
          </p:spPr>
          <p:txBody>
            <a:bodyPr wrap="none" rtlCol="0" anchor="ctr">
              <a:spAutoFit/>
            </a:bodyPr>
            <a:lstStyle/>
            <a:p>
              <a:pPr algn="ctr"/>
              <a:r>
                <a:rPr lang="en-IN" sz="1067" b="1">
                  <a:ln/>
                  <a:solidFill>
                    <a:srgbClr val="34D399"/>
                  </a:solidFill>
                  <a:latin typeface="Arial"/>
                  <a:cs typeface="Arial"/>
                  <a:sym typeface="Arial"/>
                  <a:rtl val="0"/>
                </a:rPr>
                <a:t>Cloud-Native Infrastructure (VNFs/CNFs)</a:t>
              </a:r>
            </a:p>
          </p:txBody>
        </p:sp>
        <p:sp>
          <p:nvSpPr>
            <p:cNvPr id="70" name="Freeform: Shape 69">
              <a:extLst>
                <a:ext uri="{FF2B5EF4-FFF2-40B4-BE49-F238E27FC236}">
                  <a16:creationId xmlns:a16="http://schemas.microsoft.com/office/drawing/2014/main" id="{7719961D-94C2-DF24-6890-93E14E73B582}"/>
                </a:ext>
              </a:extLst>
            </p:cNvPr>
            <p:cNvSpPr/>
            <p:nvPr/>
          </p:nvSpPr>
          <p:spPr>
            <a:xfrm>
              <a:off x="10167257" y="2417233"/>
              <a:ext cx="6259285" cy="1842346"/>
            </a:xfrm>
            <a:custGeom>
              <a:avLst/>
              <a:gdLst>
                <a:gd name="connsiteX0" fmla="*/ 6259286 w 6259285"/>
                <a:gd name="connsiteY0" fmla="*/ 921173 h 1842346"/>
                <a:gd name="connsiteX1" fmla="*/ 3129643 w 6259285"/>
                <a:gd name="connsiteY1" fmla="*/ 1842347 h 1842346"/>
                <a:gd name="connsiteX2" fmla="*/ 0 w 6259285"/>
                <a:gd name="connsiteY2" fmla="*/ 921173 h 1842346"/>
                <a:gd name="connsiteX3" fmla="*/ 3129643 w 6259285"/>
                <a:gd name="connsiteY3" fmla="*/ 0 h 1842346"/>
                <a:gd name="connsiteX4" fmla="*/ 6259286 w 6259285"/>
                <a:gd name="connsiteY4" fmla="*/ 921173 h 1842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285" h="1842346">
                  <a:moveTo>
                    <a:pt x="6259286" y="921173"/>
                  </a:moveTo>
                  <a:cubicBezTo>
                    <a:pt x="6259286" y="1429923"/>
                    <a:pt x="4858097" y="1842347"/>
                    <a:pt x="3129643" y="1842347"/>
                  </a:cubicBezTo>
                  <a:cubicBezTo>
                    <a:pt x="1401189" y="1842347"/>
                    <a:pt x="0" y="1429923"/>
                    <a:pt x="0" y="921173"/>
                  </a:cubicBezTo>
                  <a:cubicBezTo>
                    <a:pt x="0" y="412423"/>
                    <a:pt x="1401189" y="0"/>
                    <a:pt x="3129643" y="0"/>
                  </a:cubicBezTo>
                  <a:cubicBezTo>
                    <a:pt x="4858097" y="0"/>
                    <a:pt x="6259286" y="412423"/>
                    <a:pt x="6259286" y="921173"/>
                  </a:cubicBezTo>
                  <a:close/>
                </a:path>
              </a:pathLst>
            </a:custGeom>
            <a:gradFill>
              <a:gsLst>
                <a:gs pos="0">
                  <a:srgbClr val="3B82F6">
                    <a:alpha val="80000"/>
                  </a:srgbClr>
                </a:gs>
                <a:gs pos="50000">
                  <a:srgbClr val="2C68E7">
                    <a:alpha val="84706"/>
                  </a:srgbClr>
                </a:gs>
                <a:gs pos="100000">
                  <a:srgbClr val="1D4ED8">
                    <a:alpha val="89804"/>
                  </a:srgbClr>
                </a:gs>
              </a:gsLst>
              <a:lin ang="5400000" scaled="1"/>
            </a:gradFill>
            <a:ln w="12519" cap="flat">
              <a:noFill/>
              <a:prstDash val="solid"/>
              <a:miter/>
            </a:ln>
          </p:spPr>
          <p:txBody>
            <a:bodyPr rtlCol="0" anchor="ctr"/>
            <a:lstStyle/>
            <a:p>
              <a:pPr algn="ctr"/>
              <a:endParaRPr lang="en-IN" sz="1600"/>
            </a:p>
          </p:txBody>
        </p:sp>
        <p:sp>
          <p:nvSpPr>
            <p:cNvPr id="71" name="TextBox 70">
              <a:extLst>
                <a:ext uri="{FF2B5EF4-FFF2-40B4-BE49-F238E27FC236}">
                  <a16:creationId xmlns:a16="http://schemas.microsoft.com/office/drawing/2014/main" id="{2A2C84B2-F9B8-FBF5-5A1E-06C270D6301A}"/>
                </a:ext>
              </a:extLst>
            </p:cNvPr>
            <p:cNvSpPr txBox="1"/>
            <p:nvPr/>
          </p:nvSpPr>
          <p:spPr>
            <a:xfrm>
              <a:off x="11914070" y="2421246"/>
              <a:ext cx="2765661" cy="323166"/>
            </a:xfrm>
            <a:prstGeom prst="rect">
              <a:avLst/>
            </a:prstGeom>
            <a:noFill/>
          </p:spPr>
          <p:txBody>
            <a:bodyPr wrap="none" rtlCol="0" anchor="ctr">
              <a:spAutoFit/>
            </a:bodyPr>
            <a:lstStyle/>
            <a:p>
              <a:pPr algn="ctr"/>
              <a:r>
                <a:rPr lang="en-IN" sz="800" b="1">
                  <a:ln/>
                  <a:solidFill>
                    <a:srgbClr val="60A5FA"/>
                  </a:solidFill>
                  <a:latin typeface="Arial"/>
                  <a:cs typeface="Arial"/>
                  <a:sym typeface="Arial"/>
                  <a:rtl val="0"/>
                </a:rPr>
                <a:t>Service-Based Architecture (SBA)</a:t>
              </a:r>
            </a:p>
          </p:txBody>
        </p:sp>
        <p:grpSp>
          <p:nvGrpSpPr>
            <p:cNvPr id="72" name="Graphic 6">
              <a:extLst>
                <a:ext uri="{FF2B5EF4-FFF2-40B4-BE49-F238E27FC236}">
                  <a16:creationId xmlns:a16="http://schemas.microsoft.com/office/drawing/2014/main" id="{CD931BDC-7F51-D7D2-B0AB-16C37169DB7C}"/>
                </a:ext>
              </a:extLst>
            </p:cNvPr>
            <p:cNvGrpSpPr/>
            <p:nvPr/>
          </p:nvGrpSpPr>
          <p:grpSpPr>
            <a:xfrm>
              <a:off x="10167257" y="2877820"/>
              <a:ext cx="5758542" cy="1612053"/>
              <a:chOff x="10167257" y="2877820"/>
              <a:chExt cx="5758542" cy="1612053"/>
            </a:xfrm>
          </p:grpSpPr>
          <p:sp>
            <p:nvSpPr>
              <p:cNvPr id="73" name="Freeform: Shape 72">
                <a:extLst>
                  <a:ext uri="{FF2B5EF4-FFF2-40B4-BE49-F238E27FC236}">
                    <a16:creationId xmlns:a16="http://schemas.microsoft.com/office/drawing/2014/main" id="{431A63B1-F942-15EB-E29E-0D3C8223CC5D}"/>
                  </a:ext>
                </a:extLst>
              </p:cNvPr>
              <p:cNvSpPr/>
              <p:nvPr/>
            </p:nvSpPr>
            <p:spPr>
              <a:xfrm>
                <a:off x="10167257" y="2877820"/>
                <a:ext cx="1251857" cy="690880"/>
              </a:xfrm>
              <a:custGeom>
                <a:avLst/>
                <a:gdLst>
                  <a:gd name="connsiteX0" fmla="*/ 1151709 w 1251857"/>
                  <a:gd name="connsiteY0" fmla="*/ 0 h 690880"/>
                  <a:gd name="connsiteX1" fmla="*/ 1251857 w 1251857"/>
                  <a:gd name="connsiteY1" fmla="*/ 0 h 690880"/>
                  <a:gd name="connsiteX2" fmla="*/ 1251857 w 1251857"/>
                  <a:gd name="connsiteY2" fmla="*/ 690880 h 690880"/>
                  <a:gd name="connsiteX3" fmla="*/ 1151709 w 1251857"/>
                  <a:gd name="connsiteY3" fmla="*/ 690880 h 690880"/>
                  <a:gd name="connsiteX4" fmla="*/ 100149 w 1251857"/>
                  <a:gd name="connsiteY4" fmla="*/ 690880 h 690880"/>
                  <a:gd name="connsiteX5" fmla="*/ 0 w 1251857"/>
                  <a:gd name="connsiteY5" fmla="*/ 690880 h 690880"/>
                  <a:gd name="connsiteX6" fmla="*/ 0 w 1251857"/>
                  <a:gd name="connsiteY6" fmla="*/ 0 h 690880"/>
                  <a:gd name="connsiteX7" fmla="*/ 100149 w 1251857"/>
                  <a:gd name="connsiteY7" fmla="*/ 0 h 69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1857" h="690880">
                    <a:moveTo>
                      <a:pt x="1151709" y="0"/>
                    </a:moveTo>
                    <a:cubicBezTo>
                      <a:pt x="1207019" y="0"/>
                      <a:pt x="1251857" y="0"/>
                      <a:pt x="1251857" y="0"/>
                    </a:cubicBezTo>
                    <a:lnTo>
                      <a:pt x="1251857" y="690880"/>
                    </a:lnTo>
                    <a:cubicBezTo>
                      <a:pt x="1251857" y="690880"/>
                      <a:pt x="1207019" y="690880"/>
                      <a:pt x="1151709" y="690880"/>
                    </a:cubicBezTo>
                    <a:lnTo>
                      <a:pt x="100149" y="690880"/>
                    </a:lnTo>
                    <a:cubicBezTo>
                      <a:pt x="44838" y="690880"/>
                      <a:pt x="0" y="690880"/>
                      <a:pt x="0" y="690880"/>
                    </a:cubicBezTo>
                    <a:lnTo>
                      <a:pt x="0" y="0"/>
                    </a:lnTo>
                    <a:cubicBezTo>
                      <a:pt x="0" y="0"/>
                      <a:pt x="44838" y="0"/>
                      <a:pt x="100149" y="0"/>
                    </a:cubicBezTo>
                    <a:close/>
                  </a:path>
                </a:pathLst>
              </a:custGeom>
              <a:solidFill>
                <a:srgbClr val="059669"/>
              </a:solidFill>
              <a:ln w="12519" cap="flat">
                <a:noFill/>
                <a:prstDash val="solid"/>
                <a:miter/>
              </a:ln>
            </p:spPr>
            <p:txBody>
              <a:bodyPr rtlCol="0" anchor="ctr"/>
              <a:lstStyle/>
              <a:p>
                <a:pPr algn="ctr"/>
                <a:endParaRPr lang="en-IN" sz="1600"/>
              </a:p>
            </p:txBody>
          </p:sp>
          <p:sp>
            <p:nvSpPr>
              <p:cNvPr id="74" name="TextBox 73">
                <a:extLst>
                  <a:ext uri="{FF2B5EF4-FFF2-40B4-BE49-F238E27FC236}">
                    <a16:creationId xmlns:a16="http://schemas.microsoft.com/office/drawing/2014/main" id="{7AED6A91-5F8F-AD3E-5E5D-38F874A661ED}"/>
                  </a:ext>
                </a:extLst>
              </p:cNvPr>
              <p:cNvSpPr txBox="1"/>
              <p:nvPr/>
            </p:nvSpPr>
            <p:spPr>
              <a:xfrm>
                <a:off x="10509213" y="2902683"/>
                <a:ext cx="567945" cy="300083"/>
              </a:xfrm>
              <a:prstGeom prst="rect">
                <a:avLst/>
              </a:prstGeom>
              <a:noFill/>
            </p:spPr>
            <p:txBody>
              <a:bodyPr wrap="none" rtlCol="0" anchor="ctr">
                <a:spAutoFit/>
              </a:bodyPr>
              <a:lstStyle/>
              <a:p>
                <a:pPr algn="ctr"/>
                <a:r>
                  <a:rPr lang="en-IN" sz="700" b="1">
                    <a:ln/>
                    <a:solidFill>
                      <a:srgbClr val="FFFFFF"/>
                    </a:solidFill>
                    <a:latin typeface="Arial"/>
                    <a:cs typeface="Arial"/>
                    <a:sym typeface="Arial"/>
                    <a:rtl val="0"/>
                  </a:rPr>
                  <a:t>AMF</a:t>
                </a:r>
              </a:p>
            </p:txBody>
          </p:sp>
          <p:sp>
            <p:nvSpPr>
              <p:cNvPr id="75" name="TextBox 74">
                <a:extLst>
                  <a:ext uri="{FF2B5EF4-FFF2-40B4-BE49-F238E27FC236}">
                    <a16:creationId xmlns:a16="http://schemas.microsoft.com/office/drawing/2014/main" id="{9E2EFE70-CDAC-3F3F-9960-399712F949A7}"/>
                  </a:ext>
                </a:extLst>
              </p:cNvPr>
              <p:cNvSpPr txBox="1"/>
              <p:nvPr/>
            </p:nvSpPr>
            <p:spPr>
              <a:xfrm>
                <a:off x="10201434" y="3096250"/>
                <a:ext cx="1183499" cy="276999"/>
              </a:xfrm>
              <a:prstGeom prst="rect">
                <a:avLst/>
              </a:prstGeom>
              <a:noFill/>
            </p:spPr>
            <p:txBody>
              <a:bodyPr wrap="none" rtlCol="0" anchor="ctr">
                <a:spAutoFit/>
              </a:bodyPr>
              <a:lstStyle/>
              <a:p>
                <a:pPr algn="ctr"/>
                <a:r>
                  <a:rPr lang="en-IN" sz="600">
                    <a:ln/>
                    <a:solidFill>
                      <a:srgbClr val="D1FAE5"/>
                    </a:solidFill>
                    <a:latin typeface="Arial"/>
                    <a:cs typeface="Arial"/>
                    <a:sym typeface="Arial"/>
                    <a:rtl val="0"/>
                  </a:rPr>
                  <a:t>Access &amp; Mobility</a:t>
                </a:r>
              </a:p>
            </p:txBody>
          </p:sp>
          <p:sp>
            <p:nvSpPr>
              <p:cNvPr id="76" name="TextBox 75">
                <a:extLst>
                  <a:ext uri="{FF2B5EF4-FFF2-40B4-BE49-F238E27FC236}">
                    <a16:creationId xmlns:a16="http://schemas.microsoft.com/office/drawing/2014/main" id="{4D6E7B4F-C781-89E9-B67C-38AB5BF4D871}"/>
                  </a:ext>
                </a:extLst>
              </p:cNvPr>
              <p:cNvSpPr txBox="1"/>
              <p:nvPr/>
            </p:nvSpPr>
            <p:spPr>
              <a:xfrm>
                <a:off x="10295211" y="3273624"/>
                <a:ext cx="995946" cy="276999"/>
              </a:xfrm>
              <a:prstGeom prst="rect">
                <a:avLst/>
              </a:prstGeom>
              <a:noFill/>
            </p:spPr>
            <p:txBody>
              <a:bodyPr wrap="none" rtlCol="0" anchor="ctr">
                <a:spAutoFit/>
              </a:bodyPr>
              <a:lstStyle/>
              <a:p>
                <a:pPr algn="ctr"/>
                <a:r>
                  <a:rPr lang="en-IN" sz="600">
                    <a:ln/>
                    <a:solidFill>
                      <a:srgbClr val="FBBF24"/>
                    </a:solidFill>
                    <a:latin typeface="Arial"/>
                    <a:cs typeface="Arial"/>
                    <a:sym typeface="Arial"/>
                    <a:rtl val="0"/>
                  </a:rPr>
                  <a:t>Software VNF</a:t>
                </a:r>
              </a:p>
            </p:txBody>
          </p:sp>
          <p:sp>
            <p:nvSpPr>
              <p:cNvPr id="77" name="Freeform: Shape 76">
                <a:extLst>
                  <a:ext uri="{FF2B5EF4-FFF2-40B4-BE49-F238E27FC236}">
                    <a16:creationId xmlns:a16="http://schemas.microsoft.com/office/drawing/2014/main" id="{43207C9F-94E8-52CC-7D6B-43842E64C4DD}"/>
                  </a:ext>
                </a:extLst>
              </p:cNvPr>
              <p:cNvSpPr/>
              <p:nvPr/>
            </p:nvSpPr>
            <p:spPr>
              <a:xfrm>
                <a:off x="11669485" y="2877820"/>
                <a:ext cx="1251857" cy="690880"/>
              </a:xfrm>
              <a:custGeom>
                <a:avLst/>
                <a:gdLst>
                  <a:gd name="connsiteX0" fmla="*/ 1151709 w 1251857"/>
                  <a:gd name="connsiteY0" fmla="*/ 0 h 690880"/>
                  <a:gd name="connsiteX1" fmla="*/ 1251857 w 1251857"/>
                  <a:gd name="connsiteY1" fmla="*/ 0 h 690880"/>
                  <a:gd name="connsiteX2" fmla="*/ 1251857 w 1251857"/>
                  <a:gd name="connsiteY2" fmla="*/ 690880 h 690880"/>
                  <a:gd name="connsiteX3" fmla="*/ 1151709 w 1251857"/>
                  <a:gd name="connsiteY3" fmla="*/ 690880 h 690880"/>
                  <a:gd name="connsiteX4" fmla="*/ 100149 w 1251857"/>
                  <a:gd name="connsiteY4" fmla="*/ 690880 h 690880"/>
                  <a:gd name="connsiteX5" fmla="*/ 0 w 1251857"/>
                  <a:gd name="connsiteY5" fmla="*/ 690880 h 690880"/>
                  <a:gd name="connsiteX6" fmla="*/ 0 w 1251857"/>
                  <a:gd name="connsiteY6" fmla="*/ 0 h 690880"/>
                  <a:gd name="connsiteX7" fmla="*/ 100149 w 1251857"/>
                  <a:gd name="connsiteY7" fmla="*/ 0 h 69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1857" h="690880">
                    <a:moveTo>
                      <a:pt x="1151709" y="0"/>
                    </a:moveTo>
                    <a:cubicBezTo>
                      <a:pt x="1207019" y="0"/>
                      <a:pt x="1251857" y="0"/>
                      <a:pt x="1251857" y="0"/>
                    </a:cubicBezTo>
                    <a:lnTo>
                      <a:pt x="1251857" y="690880"/>
                    </a:lnTo>
                    <a:cubicBezTo>
                      <a:pt x="1251857" y="690880"/>
                      <a:pt x="1207019" y="690880"/>
                      <a:pt x="1151709" y="690880"/>
                    </a:cubicBezTo>
                    <a:lnTo>
                      <a:pt x="100149" y="690880"/>
                    </a:lnTo>
                    <a:cubicBezTo>
                      <a:pt x="44838" y="690880"/>
                      <a:pt x="0" y="690880"/>
                      <a:pt x="0" y="690880"/>
                    </a:cubicBezTo>
                    <a:lnTo>
                      <a:pt x="0" y="0"/>
                    </a:lnTo>
                    <a:cubicBezTo>
                      <a:pt x="0" y="0"/>
                      <a:pt x="44838" y="0"/>
                      <a:pt x="100149" y="0"/>
                    </a:cubicBezTo>
                    <a:close/>
                  </a:path>
                </a:pathLst>
              </a:custGeom>
              <a:solidFill>
                <a:srgbClr val="059669"/>
              </a:solidFill>
              <a:ln w="12519" cap="flat">
                <a:noFill/>
                <a:prstDash val="solid"/>
                <a:miter/>
              </a:ln>
            </p:spPr>
            <p:txBody>
              <a:bodyPr rtlCol="0" anchor="ctr"/>
              <a:lstStyle/>
              <a:p>
                <a:pPr algn="ctr"/>
                <a:endParaRPr lang="en-IN" sz="1600"/>
              </a:p>
            </p:txBody>
          </p:sp>
          <p:sp>
            <p:nvSpPr>
              <p:cNvPr id="78" name="TextBox 77">
                <a:extLst>
                  <a:ext uri="{FF2B5EF4-FFF2-40B4-BE49-F238E27FC236}">
                    <a16:creationId xmlns:a16="http://schemas.microsoft.com/office/drawing/2014/main" id="{864E9F80-272B-3D64-8BDA-9D36809D1283}"/>
                  </a:ext>
                </a:extLst>
              </p:cNvPr>
              <p:cNvSpPr txBox="1"/>
              <p:nvPr/>
            </p:nvSpPr>
            <p:spPr>
              <a:xfrm>
                <a:off x="12015050" y="2902683"/>
                <a:ext cx="560730" cy="300083"/>
              </a:xfrm>
              <a:prstGeom prst="rect">
                <a:avLst/>
              </a:prstGeom>
              <a:noFill/>
            </p:spPr>
            <p:txBody>
              <a:bodyPr wrap="none" rtlCol="0" anchor="ctr">
                <a:spAutoFit/>
              </a:bodyPr>
              <a:lstStyle/>
              <a:p>
                <a:pPr algn="ctr"/>
                <a:r>
                  <a:rPr lang="en-IN" sz="700" b="1">
                    <a:ln/>
                    <a:solidFill>
                      <a:srgbClr val="FFFFFF"/>
                    </a:solidFill>
                    <a:latin typeface="Arial"/>
                    <a:cs typeface="Arial"/>
                    <a:sym typeface="Arial"/>
                    <a:rtl val="0"/>
                  </a:rPr>
                  <a:t>SMF</a:t>
                </a:r>
              </a:p>
            </p:txBody>
          </p:sp>
          <p:sp>
            <p:nvSpPr>
              <p:cNvPr id="79" name="TextBox 78">
                <a:extLst>
                  <a:ext uri="{FF2B5EF4-FFF2-40B4-BE49-F238E27FC236}">
                    <a16:creationId xmlns:a16="http://schemas.microsoft.com/office/drawing/2014/main" id="{81D9BABE-2DB1-9282-D8A5-8DC49297D7D3}"/>
                  </a:ext>
                </a:extLst>
              </p:cNvPr>
              <p:cNvSpPr txBox="1"/>
              <p:nvPr/>
            </p:nvSpPr>
            <p:spPr>
              <a:xfrm>
                <a:off x="11595461" y="3096250"/>
                <a:ext cx="1399904" cy="276999"/>
              </a:xfrm>
              <a:prstGeom prst="rect">
                <a:avLst/>
              </a:prstGeom>
              <a:noFill/>
            </p:spPr>
            <p:txBody>
              <a:bodyPr wrap="none" rtlCol="0" anchor="ctr">
                <a:spAutoFit/>
              </a:bodyPr>
              <a:lstStyle/>
              <a:p>
                <a:pPr algn="ctr"/>
                <a:r>
                  <a:rPr lang="en-IN" sz="600">
                    <a:ln/>
                    <a:solidFill>
                      <a:srgbClr val="D1FAE5"/>
                    </a:solidFill>
                    <a:latin typeface="Arial"/>
                    <a:cs typeface="Arial"/>
                    <a:sym typeface="Arial"/>
                    <a:rtl val="0"/>
                  </a:rPr>
                  <a:t>Session Management</a:t>
                </a:r>
              </a:p>
            </p:txBody>
          </p:sp>
          <p:sp>
            <p:nvSpPr>
              <p:cNvPr id="80" name="TextBox 79">
                <a:extLst>
                  <a:ext uri="{FF2B5EF4-FFF2-40B4-BE49-F238E27FC236}">
                    <a16:creationId xmlns:a16="http://schemas.microsoft.com/office/drawing/2014/main" id="{0A242929-143D-7D1C-A9D5-4F54094AE109}"/>
                  </a:ext>
                </a:extLst>
              </p:cNvPr>
              <p:cNvSpPr txBox="1"/>
              <p:nvPr/>
            </p:nvSpPr>
            <p:spPr>
              <a:xfrm>
                <a:off x="11797440" y="3273624"/>
                <a:ext cx="995946" cy="276999"/>
              </a:xfrm>
              <a:prstGeom prst="rect">
                <a:avLst/>
              </a:prstGeom>
              <a:noFill/>
            </p:spPr>
            <p:txBody>
              <a:bodyPr wrap="none" rtlCol="0" anchor="ctr">
                <a:spAutoFit/>
              </a:bodyPr>
              <a:lstStyle/>
              <a:p>
                <a:pPr algn="ctr"/>
                <a:r>
                  <a:rPr lang="en-IN" sz="600">
                    <a:ln/>
                    <a:solidFill>
                      <a:srgbClr val="FBBF24"/>
                    </a:solidFill>
                    <a:latin typeface="Arial"/>
                    <a:cs typeface="Arial"/>
                    <a:sym typeface="Arial"/>
                    <a:rtl val="0"/>
                  </a:rPr>
                  <a:t>Software VNF</a:t>
                </a:r>
              </a:p>
            </p:txBody>
          </p:sp>
          <p:sp>
            <p:nvSpPr>
              <p:cNvPr id="81" name="Freeform: Shape 80">
                <a:extLst>
                  <a:ext uri="{FF2B5EF4-FFF2-40B4-BE49-F238E27FC236}">
                    <a16:creationId xmlns:a16="http://schemas.microsoft.com/office/drawing/2014/main" id="{467E3F4A-0B22-E7D9-5706-D2207DDE2B21}"/>
                  </a:ext>
                </a:extLst>
              </p:cNvPr>
              <p:cNvSpPr/>
              <p:nvPr/>
            </p:nvSpPr>
            <p:spPr>
              <a:xfrm>
                <a:off x="13171714" y="2877820"/>
                <a:ext cx="1251857" cy="690880"/>
              </a:xfrm>
              <a:custGeom>
                <a:avLst/>
                <a:gdLst>
                  <a:gd name="connsiteX0" fmla="*/ 1151709 w 1251857"/>
                  <a:gd name="connsiteY0" fmla="*/ 0 h 690880"/>
                  <a:gd name="connsiteX1" fmla="*/ 1251857 w 1251857"/>
                  <a:gd name="connsiteY1" fmla="*/ 0 h 690880"/>
                  <a:gd name="connsiteX2" fmla="*/ 1251857 w 1251857"/>
                  <a:gd name="connsiteY2" fmla="*/ 690880 h 690880"/>
                  <a:gd name="connsiteX3" fmla="*/ 1151709 w 1251857"/>
                  <a:gd name="connsiteY3" fmla="*/ 690880 h 690880"/>
                  <a:gd name="connsiteX4" fmla="*/ 100149 w 1251857"/>
                  <a:gd name="connsiteY4" fmla="*/ 690880 h 690880"/>
                  <a:gd name="connsiteX5" fmla="*/ 0 w 1251857"/>
                  <a:gd name="connsiteY5" fmla="*/ 690880 h 690880"/>
                  <a:gd name="connsiteX6" fmla="*/ 0 w 1251857"/>
                  <a:gd name="connsiteY6" fmla="*/ 0 h 690880"/>
                  <a:gd name="connsiteX7" fmla="*/ 100149 w 1251857"/>
                  <a:gd name="connsiteY7" fmla="*/ 0 h 69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1857" h="690880">
                    <a:moveTo>
                      <a:pt x="1151709" y="0"/>
                    </a:moveTo>
                    <a:cubicBezTo>
                      <a:pt x="1207020" y="0"/>
                      <a:pt x="1251857" y="0"/>
                      <a:pt x="1251857" y="0"/>
                    </a:cubicBezTo>
                    <a:lnTo>
                      <a:pt x="1251857" y="690880"/>
                    </a:lnTo>
                    <a:cubicBezTo>
                      <a:pt x="1251857" y="690880"/>
                      <a:pt x="1207020" y="690880"/>
                      <a:pt x="1151709" y="690880"/>
                    </a:cubicBezTo>
                    <a:lnTo>
                      <a:pt x="100149" y="690880"/>
                    </a:lnTo>
                    <a:cubicBezTo>
                      <a:pt x="44837" y="690880"/>
                      <a:pt x="0" y="690880"/>
                      <a:pt x="0" y="690880"/>
                    </a:cubicBezTo>
                    <a:lnTo>
                      <a:pt x="0" y="0"/>
                    </a:lnTo>
                    <a:cubicBezTo>
                      <a:pt x="0" y="0"/>
                      <a:pt x="44837" y="0"/>
                      <a:pt x="100149" y="0"/>
                    </a:cubicBezTo>
                    <a:close/>
                  </a:path>
                </a:pathLst>
              </a:custGeom>
              <a:solidFill>
                <a:srgbClr val="059669"/>
              </a:solidFill>
              <a:ln w="12519" cap="flat">
                <a:noFill/>
                <a:prstDash val="solid"/>
                <a:miter/>
              </a:ln>
            </p:spPr>
            <p:txBody>
              <a:bodyPr rtlCol="0" anchor="ctr"/>
              <a:lstStyle/>
              <a:p>
                <a:pPr algn="ctr"/>
                <a:endParaRPr lang="en-IN" sz="1600"/>
              </a:p>
            </p:txBody>
          </p:sp>
          <p:sp>
            <p:nvSpPr>
              <p:cNvPr id="82" name="TextBox 81">
                <a:extLst>
                  <a:ext uri="{FF2B5EF4-FFF2-40B4-BE49-F238E27FC236}">
                    <a16:creationId xmlns:a16="http://schemas.microsoft.com/office/drawing/2014/main" id="{A0B6BCE5-B3C4-E7F9-EC4C-10D2E6CB7388}"/>
                  </a:ext>
                </a:extLst>
              </p:cNvPr>
              <p:cNvSpPr txBox="1"/>
              <p:nvPr/>
            </p:nvSpPr>
            <p:spPr>
              <a:xfrm>
                <a:off x="13525694" y="2902683"/>
                <a:ext cx="543900" cy="300083"/>
              </a:xfrm>
              <a:prstGeom prst="rect">
                <a:avLst/>
              </a:prstGeom>
              <a:noFill/>
            </p:spPr>
            <p:txBody>
              <a:bodyPr wrap="none" rtlCol="0" anchor="ctr">
                <a:spAutoFit/>
              </a:bodyPr>
              <a:lstStyle/>
              <a:p>
                <a:pPr algn="ctr"/>
                <a:r>
                  <a:rPr lang="en-IN" sz="700" b="1">
                    <a:ln/>
                    <a:solidFill>
                      <a:srgbClr val="FFFFFF"/>
                    </a:solidFill>
                    <a:latin typeface="Arial"/>
                    <a:cs typeface="Arial"/>
                    <a:sym typeface="Arial"/>
                    <a:rtl val="0"/>
                  </a:rPr>
                  <a:t>UPF</a:t>
                </a:r>
              </a:p>
            </p:txBody>
          </p:sp>
          <p:sp>
            <p:nvSpPr>
              <p:cNvPr id="83" name="TextBox 82">
                <a:extLst>
                  <a:ext uri="{FF2B5EF4-FFF2-40B4-BE49-F238E27FC236}">
                    <a16:creationId xmlns:a16="http://schemas.microsoft.com/office/drawing/2014/main" id="{F1A70176-756C-0A6E-3AFB-0E88493E4099}"/>
                  </a:ext>
                </a:extLst>
              </p:cNvPr>
              <p:cNvSpPr txBox="1"/>
              <p:nvPr/>
            </p:nvSpPr>
            <p:spPr>
              <a:xfrm>
                <a:off x="13371804" y="3096250"/>
                <a:ext cx="851676" cy="276999"/>
              </a:xfrm>
              <a:prstGeom prst="rect">
                <a:avLst/>
              </a:prstGeom>
              <a:noFill/>
            </p:spPr>
            <p:txBody>
              <a:bodyPr wrap="none" rtlCol="0" anchor="ctr">
                <a:spAutoFit/>
              </a:bodyPr>
              <a:lstStyle/>
              <a:p>
                <a:pPr algn="ctr"/>
                <a:r>
                  <a:rPr lang="en-IN" sz="600">
                    <a:ln/>
                    <a:solidFill>
                      <a:srgbClr val="D1FAE5"/>
                    </a:solidFill>
                    <a:latin typeface="Arial"/>
                    <a:cs typeface="Arial"/>
                    <a:sym typeface="Arial"/>
                    <a:rtl val="0"/>
                  </a:rPr>
                  <a:t>User Plane</a:t>
                </a:r>
              </a:p>
            </p:txBody>
          </p:sp>
          <p:sp>
            <p:nvSpPr>
              <p:cNvPr id="84" name="TextBox 83">
                <a:extLst>
                  <a:ext uri="{FF2B5EF4-FFF2-40B4-BE49-F238E27FC236}">
                    <a16:creationId xmlns:a16="http://schemas.microsoft.com/office/drawing/2014/main" id="{F9ABB796-D0A1-5C09-5816-2BBB5DE03BE4}"/>
                  </a:ext>
                </a:extLst>
              </p:cNvPr>
              <p:cNvSpPr txBox="1"/>
              <p:nvPr/>
            </p:nvSpPr>
            <p:spPr>
              <a:xfrm>
                <a:off x="13299668" y="3273624"/>
                <a:ext cx="995946" cy="276999"/>
              </a:xfrm>
              <a:prstGeom prst="rect">
                <a:avLst/>
              </a:prstGeom>
              <a:noFill/>
            </p:spPr>
            <p:txBody>
              <a:bodyPr wrap="none" rtlCol="0" anchor="ctr">
                <a:spAutoFit/>
              </a:bodyPr>
              <a:lstStyle/>
              <a:p>
                <a:pPr algn="ctr"/>
                <a:r>
                  <a:rPr lang="en-IN" sz="600">
                    <a:ln/>
                    <a:solidFill>
                      <a:srgbClr val="FBBF24"/>
                    </a:solidFill>
                    <a:latin typeface="Arial"/>
                    <a:cs typeface="Arial"/>
                    <a:sym typeface="Arial"/>
                    <a:rtl val="0"/>
                  </a:rPr>
                  <a:t>Software VNF</a:t>
                </a:r>
              </a:p>
            </p:txBody>
          </p:sp>
          <p:sp>
            <p:nvSpPr>
              <p:cNvPr id="85" name="Freeform: Shape 84">
                <a:extLst>
                  <a:ext uri="{FF2B5EF4-FFF2-40B4-BE49-F238E27FC236}">
                    <a16:creationId xmlns:a16="http://schemas.microsoft.com/office/drawing/2014/main" id="{5FCA3E68-ABBD-1EEB-1BB0-2C6576611FF6}"/>
                  </a:ext>
                </a:extLst>
              </p:cNvPr>
              <p:cNvSpPr/>
              <p:nvPr/>
            </p:nvSpPr>
            <p:spPr>
              <a:xfrm>
                <a:off x="14673942" y="2877820"/>
                <a:ext cx="1251857" cy="690880"/>
              </a:xfrm>
              <a:custGeom>
                <a:avLst/>
                <a:gdLst>
                  <a:gd name="connsiteX0" fmla="*/ 1151709 w 1251857"/>
                  <a:gd name="connsiteY0" fmla="*/ 0 h 690880"/>
                  <a:gd name="connsiteX1" fmla="*/ 1251857 w 1251857"/>
                  <a:gd name="connsiteY1" fmla="*/ 0 h 690880"/>
                  <a:gd name="connsiteX2" fmla="*/ 1251857 w 1251857"/>
                  <a:gd name="connsiteY2" fmla="*/ 690880 h 690880"/>
                  <a:gd name="connsiteX3" fmla="*/ 1151709 w 1251857"/>
                  <a:gd name="connsiteY3" fmla="*/ 690880 h 690880"/>
                  <a:gd name="connsiteX4" fmla="*/ 100149 w 1251857"/>
                  <a:gd name="connsiteY4" fmla="*/ 690880 h 690880"/>
                  <a:gd name="connsiteX5" fmla="*/ 0 w 1251857"/>
                  <a:gd name="connsiteY5" fmla="*/ 690880 h 690880"/>
                  <a:gd name="connsiteX6" fmla="*/ 0 w 1251857"/>
                  <a:gd name="connsiteY6" fmla="*/ 0 h 690880"/>
                  <a:gd name="connsiteX7" fmla="*/ 100149 w 1251857"/>
                  <a:gd name="connsiteY7" fmla="*/ 0 h 69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1857" h="690880">
                    <a:moveTo>
                      <a:pt x="1151709" y="0"/>
                    </a:moveTo>
                    <a:cubicBezTo>
                      <a:pt x="1207020" y="0"/>
                      <a:pt x="1251857" y="0"/>
                      <a:pt x="1251857" y="0"/>
                    </a:cubicBezTo>
                    <a:lnTo>
                      <a:pt x="1251857" y="690880"/>
                    </a:lnTo>
                    <a:cubicBezTo>
                      <a:pt x="1251857" y="690880"/>
                      <a:pt x="1207020" y="690880"/>
                      <a:pt x="1151709" y="690880"/>
                    </a:cubicBezTo>
                    <a:lnTo>
                      <a:pt x="100149" y="690880"/>
                    </a:lnTo>
                    <a:cubicBezTo>
                      <a:pt x="44837" y="690880"/>
                      <a:pt x="0" y="690880"/>
                      <a:pt x="0" y="690880"/>
                    </a:cubicBezTo>
                    <a:lnTo>
                      <a:pt x="0" y="0"/>
                    </a:lnTo>
                    <a:cubicBezTo>
                      <a:pt x="0" y="0"/>
                      <a:pt x="44837" y="0"/>
                      <a:pt x="100149" y="0"/>
                    </a:cubicBezTo>
                    <a:close/>
                  </a:path>
                </a:pathLst>
              </a:custGeom>
              <a:solidFill>
                <a:srgbClr val="059669"/>
              </a:solidFill>
              <a:ln w="12519" cap="flat">
                <a:noFill/>
                <a:prstDash val="solid"/>
                <a:miter/>
              </a:ln>
            </p:spPr>
            <p:txBody>
              <a:bodyPr rtlCol="0" anchor="ctr"/>
              <a:lstStyle/>
              <a:p>
                <a:pPr algn="ctr"/>
                <a:endParaRPr lang="en-IN" sz="1600"/>
              </a:p>
            </p:txBody>
          </p:sp>
          <p:sp>
            <p:nvSpPr>
              <p:cNvPr id="86" name="TextBox 85">
                <a:extLst>
                  <a:ext uri="{FF2B5EF4-FFF2-40B4-BE49-F238E27FC236}">
                    <a16:creationId xmlns:a16="http://schemas.microsoft.com/office/drawing/2014/main" id="{34FF581D-A9F9-61DB-0C36-A4EE7837C3EF}"/>
                  </a:ext>
                </a:extLst>
              </p:cNvPr>
              <p:cNvSpPr txBox="1"/>
              <p:nvPr/>
            </p:nvSpPr>
            <p:spPr>
              <a:xfrm>
                <a:off x="15008684" y="2902683"/>
                <a:ext cx="582372" cy="300083"/>
              </a:xfrm>
              <a:prstGeom prst="rect">
                <a:avLst/>
              </a:prstGeom>
              <a:noFill/>
            </p:spPr>
            <p:txBody>
              <a:bodyPr wrap="none" rtlCol="0" anchor="ctr">
                <a:spAutoFit/>
              </a:bodyPr>
              <a:lstStyle/>
              <a:p>
                <a:pPr algn="ctr"/>
                <a:r>
                  <a:rPr lang="en-IN" sz="700" b="1">
                    <a:ln/>
                    <a:solidFill>
                      <a:srgbClr val="FFFFFF"/>
                    </a:solidFill>
                    <a:latin typeface="Arial"/>
                    <a:cs typeface="Arial"/>
                    <a:sym typeface="Arial"/>
                    <a:rtl val="0"/>
                  </a:rPr>
                  <a:t>UDM</a:t>
                </a:r>
              </a:p>
            </p:txBody>
          </p:sp>
          <p:sp>
            <p:nvSpPr>
              <p:cNvPr id="87" name="TextBox 86">
                <a:extLst>
                  <a:ext uri="{FF2B5EF4-FFF2-40B4-BE49-F238E27FC236}">
                    <a16:creationId xmlns:a16="http://schemas.microsoft.com/office/drawing/2014/main" id="{E04D306A-0266-8FFB-38EF-A017A6305FFD}"/>
                  </a:ext>
                </a:extLst>
              </p:cNvPr>
              <p:cNvSpPr txBox="1"/>
              <p:nvPr/>
            </p:nvSpPr>
            <p:spPr>
              <a:xfrm>
                <a:off x="14681670" y="3096250"/>
                <a:ext cx="1236398" cy="276999"/>
              </a:xfrm>
              <a:prstGeom prst="rect">
                <a:avLst/>
              </a:prstGeom>
              <a:noFill/>
            </p:spPr>
            <p:txBody>
              <a:bodyPr wrap="none" rtlCol="0" anchor="ctr">
                <a:spAutoFit/>
              </a:bodyPr>
              <a:lstStyle/>
              <a:p>
                <a:pPr algn="ctr"/>
                <a:r>
                  <a:rPr lang="en-IN" sz="600">
                    <a:ln/>
                    <a:solidFill>
                      <a:srgbClr val="D1FAE5"/>
                    </a:solidFill>
                    <a:latin typeface="Arial"/>
                    <a:cs typeface="Arial"/>
                    <a:sym typeface="Arial"/>
                    <a:rtl val="0"/>
                  </a:rPr>
                  <a:t>Unified Data Mgmt</a:t>
                </a:r>
              </a:p>
            </p:txBody>
          </p:sp>
          <p:sp>
            <p:nvSpPr>
              <p:cNvPr id="88" name="TextBox 87">
                <a:extLst>
                  <a:ext uri="{FF2B5EF4-FFF2-40B4-BE49-F238E27FC236}">
                    <a16:creationId xmlns:a16="http://schemas.microsoft.com/office/drawing/2014/main" id="{732138C7-0A0F-88DE-BE92-50566AD1B508}"/>
                  </a:ext>
                </a:extLst>
              </p:cNvPr>
              <p:cNvSpPr txBox="1"/>
              <p:nvPr/>
            </p:nvSpPr>
            <p:spPr>
              <a:xfrm>
                <a:off x="14801897" y="3273624"/>
                <a:ext cx="995946" cy="276999"/>
              </a:xfrm>
              <a:prstGeom prst="rect">
                <a:avLst/>
              </a:prstGeom>
              <a:noFill/>
            </p:spPr>
            <p:txBody>
              <a:bodyPr wrap="none" rtlCol="0" anchor="ctr">
                <a:spAutoFit/>
              </a:bodyPr>
              <a:lstStyle/>
              <a:p>
                <a:pPr algn="ctr"/>
                <a:r>
                  <a:rPr lang="en-IN" sz="600">
                    <a:ln/>
                    <a:solidFill>
                      <a:srgbClr val="FBBF24"/>
                    </a:solidFill>
                    <a:latin typeface="Arial"/>
                    <a:cs typeface="Arial"/>
                    <a:sym typeface="Arial"/>
                    <a:rtl val="0"/>
                  </a:rPr>
                  <a:t>Software VNF</a:t>
                </a:r>
              </a:p>
            </p:txBody>
          </p:sp>
          <p:sp>
            <p:nvSpPr>
              <p:cNvPr id="89" name="Freeform: Shape 88">
                <a:extLst>
                  <a:ext uri="{FF2B5EF4-FFF2-40B4-BE49-F238E27FC236}">
                    <a16:creationId xmlns:a16="http://schemas.microsoft.com/office/drawing/2014/main" id="{D68D95C4-1BDA-BA05-2A09-3DDB1A601FBA}"/>
                  </a:ext>
                </a:extLst>
              </p:cNvPr>
              <p:cNvSpPr/>
              <p:nvPr/>
            </p:nvSpPr>
            <p:spPr>
              <a:xfrm>
                <a:off x="10918371" y="3798993"/>
                <a:ext cx="1251857" cy="690880"/>
              </a:xfrm>
              <a:custGeom>
                <a:avLst/>
                <a:gdLst>
                  <a:gd name="connsiteX0" fmla="*/ 1151709 w 1251857"/>
                  <a:gd name="connsiteY0" fmla="*/ 0 h 690880"/>
                  <a:gd name="connsiteX1" fmla="*/ 1251857 w 1251857"/>
                  <a:gd name="connsiteY1" fmla="*/ 0 h 690880"/>
                  <a:gd name="connsiteX2" fmla="*/ 1251857 w 1251857"/>
                  <a:gd name="connsiteY2" fmla="*/ 690880 h 690880"/>
                  <a:gd name="connsiteX3" fmla="*/ 1151709 w 1251857"/>
                  <a:gd name="connsiteY3" fmla="*/ 690880 h 690880"/>
                  <a:gd name="connsiteX4" fmla="*/ 100149 w 1251857"/>
                  <a:gd name="connsiteY4" fmla="*/ 690880 h 690880"/>
                  <a:gd name="connsiteX5" fmla="*/ 0 w 1251857"/>
                  <a:gd name="connsiteY5" fmla="*/ 690880 h 690880"/>
                  <a:gd name="connsiteX6" fmla="*/ 0 w 1251857"/>
                  <a:gd name="connsiteY6" fmla="*/ 0 h 690880"/>
                  <a:gd name="connsiteX7" fmla="*/ 100149 w 1251857"/>
                  <a:gd name="connsiteY7" fmla="*/ 0 h 69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1857" h="690880">
                    <a:moveTo>
                      <a:pt x="1151709" y="0"/>
                    </a:moveTo>
                    <a:cubicBezTo>
                      <a:pt x="1207019" y="0"/>
                      <a:pt x="1251857" y="0"/>
                      <a:pt x="1251857" y="0"/>
                    </a:cubicBezTo>
                    <a:lnTo>
                      <a:pt x="1251857" y="690880"/>
                    </a:lnTo>
                    <a:cubicBezTo>
                      <a:pt x="1251857" y="690880"/>
                      <a:pt x="1207019" y="690880"/>
                      <a:pt x="1151709" y="690880"/>
                    </a:cubicBezTo>
                    <a:lnTo>
                      <a:pt x="100149" y="690880"/>
                    </a:lnTo>
                    <a:cubicBezTo>
                      <a:pt x="44838" y="690880"/>
                      <a:pt x="0" y="690880"/>
                      <a:pt x="0" y="690880"/>
                    </a:cubicBezTo>
                    <a:lnTo>
                      <a:pt x="0" y="0"/>
                    </a:lnTo>
                    <a:cubicBezTo>
                      <a:pt x="0" y="0"/>
                      <a:pt x="44838" y="0"/>
                      <a:pt x="100149" y="0"/>
                    </a:cubicBezTo>
                    <a:close/>
                  </a:path>
                </a:pathLst>
              </a:custGeom>
              <a:solidFill>
                <a:srgbClr val="059669"/>
              </a:solidFill>
              <a:ln w="12519" cap="flat">
                <a:noFill/>
                <a:prstDash val="solid"/>
                <a:miter/>
              </a:ln>
            </p:spPr>
            <p:txBody>
              <a:bodyPr rtlCol="0" anchor="ctr"/>
              <a:lstStyle/>
              <a:p>
                <a:pPr algn="ctr"/>
                <a:endParaRPr lang="en-IN" sz="1600"/>
              </a:p>
            </p:txBody>
          </p:sp>
          <p:sp>
            <p:nvSpPr>
              <p:cNvPr id="90" name="TextBox 89">
                <a:extLst>
                  <a:ext uri="{FF2B5EF4-FFF2-40B4-BE49-F238E27FC236}">
                    <a16:creationId xmlns:a16="http://schemas.microsoft.com/office/drawing/2014/main" id="{74885BF0-11DF-022C-3975-1BDEDE288BDD}"/>
                  </a:ext>
                </a:extLst>
              </p:cNvPr>
              <p:cNvSpPr txBox="1"/>
              <p:nvPr/>
            </p:nvSpPr>
            <p:spPr>
              <a:xfrm>
                <a:off x="11272350" y="3823855"/>
                <a:ext cx="543900" cy="300083"/>
              </a:xfrm>
              <a:prstGeom prst="rect">
                <a:avLst/>
              </a:prstGeom>
              <a:noFill/>
            </p:spPr>
            <p:txBody>
              <a:bodyPr wrap="none" rtlCol="0" anchor="ctr">
                <a:spAutoFit/>
              </a:bodyPr>
              <a:lstStyle/>
              <a:p>
                <a:pPr algn="ctr"/>
                <a:r>
                  <a:rPr lang="en-IN" sz="700" b="1">
                    <a:ln/>
                    <a:solidFill>
                      <a:srgbClr val="FFFFFF"/>
                    </a:solidFill>
                    <a:latin typeface="Arial"/>
                    <a:cs typeface="Arial"/>
                    <a:sym typeface="Arial"/>
                    <a:rtl val="0"/>
                  </a:rPr>
                  <a:t>PCF</a:t>
                </a:r>
              </a:p>
            </p:txBody>
          </p:sp>
          <p:sp>
            <p:nvSpPr>
              <p:cNvPr id="91" name="TextBox 90">
                <a:extLst>
                  <a:ext uri="{FF2B5EF4-FFF2-40B4-BE49-F238E27FC236}">
                    <a16:creationId xmlns:a16="http://schemas.microsoft.com/office/drawing/2014/main" id="{4FE6195F-D7A0-20E2-2175-7130536EA410}"/>
                  </a:ext>
                </a:extLst>
              </p:cNvPr>
              <p:cNvSpPr txBox="1"/>
              <p:nvPr/>
            </p:nvSpPr>
            <p:spPr>
              <a:xfrm>
                <a:off x="11047529" y="4017424"/>
                <a:ext cx="993542" cy="276999"/>
              </a:xfrm>
              <a:prstGeom prst="rect">
                <a:avLst/>
              </a:prstGeom>
              <a:noFill/>
            </p:spPr>
            <p:txBody>
              <a:bodyPr wrap="none" rtlCol="0" anchor="ctr">
                <a:spAutoFit/>
              </a:bodyPr>
              <a:lstStyle/>
              <a:p>
                <a:pPr algn="ctr"/>
                <a:r>
                  <a:rPr lang="en-IN" sz="600">
                    <a:ln/>
                    <a:solidFill>
                      <a:srgbClr val="D1FAE5"/>
                    </a:solidFill>
                    <a:latin typeface="Arial"/>
                    <a:cs typeface="Arial"/>
                    <a:sym typeface="Arial"/>
                    <a:rtl val="0"/>
                  </a:rPr>
                  <a:t>Policy Control</a:t>
                </a:r>
              </a:p>
            </p:txBody>
          </p:sp>
          <p:sp>
            <p:nvSpPr>
              <p:cNvPr id="92" name="TextBox 91">
                <a:extLst>
                  <a:ext uri="{FF2B5EF4-FFF2-40B4-BE49-F238E27FC236}">
                    <a16:creationId xmlns:a16="http://schemas.microsoft.com/office/drawing/2014/main" id="{D61DAB2E-406F-80BF-309C-2CF38684032F}"/>
                  </a:ext>
                </a:extLst>
              </p:cNvPr>
              <p:cNvSpPr txBox="1"/>
              <p:nvPr/>
            </p:nvSpPr>
            <p:spPr>
              <a:xfrm>
                <a:off x="11046326" y="4194796"/>
                <a:ext cx="995946" cy="276999"/>
              </a:xfrm>
              <a:prstGeom prst="rect">
                <a:avLst/>
              </a:prstGeom>
              <a:noFill/>
            </p:spPr>
            <p:txBody>
              <a:bodyPr wrap="none" rtlCol="0" anchor="ctr">
                <a:spAutoFit/>
              </a:bodyPr>
              <a:lstStyle/>
              <a:p>
                <a:pPr algn="ctr"/>
                <a:r>
                  <a:rPr lang="en-IN" sz="600">
                    <a:ln/>
                    <a:solidFill>
                      <a:srgbClr val="FBBF24"/>
                    </a:solidFill>
                    <a:latin typeface="Arial"/>
                    <a:cs typeface="Arial"/>
                    <a:sym typeface="Arial"/>
                    <a:rtl val="0"/>
                  </a:rPr>
                  <a:t>Software VNF</a:t>
                </a:r>
              </a:p>
            </p:txBody>
          </p:sp>
          <p:sp>
            <p:nvSpPr>
              <p:cNvPr id="93" name="Freeform: Shape 92">
                <a:extLst>
                  <a:ext uri="{FF2B5EF4-FFF2-40B4-BE49-F238E27FC236}">
                    <a16:creationId xmlns:a16="http://schemas.microsoft.com/office/drawing/2014/main" id="{3851F32B-3E78-EF71-D40C-08FF2D4C0CC9}"/>
                  </a:ext>
                </a:extLst>
              </p:cNvPr>
              <p:cNvSpPr/>
              <p:nvPr/>
            </p:nvSpPr>
            <p:spPr>
              <a:xfrm>
                <a:off x="12420600" y="3798993"/>
                <a:ext cx="1251857" cy="690880"/>
              </a:xfrm>
              <a:custGeom>
                <a:avLst/>
                <a:gdLst>
                  <a:gd name="connsiteX0" fmla="*/ 1151709 w 1251857"/>
                  <a:gd name="connsiteY0" fmla="*/ 0 h 690880"/>
                  <a:gd name="connsiteX1" fmla="*/ 1251857 w 1251857"/>
                  <a:gd name="connsiteY1" fmla="*/ 0 h 690880"/>
                  <a:gd name="connsiteX2" fmla="*/ 1251857 w 1251857"/>
                  <a:gd name="connsiteY2" fmla="*/ 690880 h 690880"/>
                  <a:gd name="connsiteX3" fmla="*/ 1151709 w 1251857"/>
                  <a:gd name="connsiteY3" fmla="*/ 690880 h 690880"/>
                  <a:gd name="connsiteX4" fmla="*/ 100149 w 1251857"/>
                  <a:gd name="connsiteY4" fmla="*/ 690880 h 690880"/>
                  <a:gd name="connsiteX5" fmla="*/ 0 w 1251857"/>
                  <a:gd name="connsiteY5" fmla="*/ 690880 h 690880"/>
                  <a:gd name="connsiteX6" fmla="*/ 0 w 1251857"/>
                  <a:gd name="connsiteY6" fmla="*/ 0 h 690880"/>
                  <a:gd name="connsiteX7" fmla="*/ 100149 w 1251857"/>
                  <a:gd name="connsiteY7" fmla="*/ 0 h 69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1857" h="690880">
                    <a:moveTo>
                      <a:pt x="1151709" y="0"/>
                    </a:moveTo>
                    <a:cubicBezTo>
                      <a:pt x="1207020" y="0"/>
                      <a:pt x="1251857" y="0"/>
                      <a:pt x="1251857" y="0"/>
                    </a:cubicBezTo>
                    <a:lnTo>
                      <a:pt x="1251857" y="690880"/>
                    </a:lnTo>
                    <a:cubicBezTo>
                      <a:pt x="1251857" y="690880"/>
                      <a:pt x="1207020" y="690880"/>
                      <a:pt x="1151709" y="690880"/>
                    </a:cubicBezTo>
                    <a:lnTo>
                      <a:pt x="100149" y="690880"/>
                    </a:lnTo>
                    <a:cubicBezTo>
                      <a:pt x="44838" y="690880"/>
                      <a:pt x="0" y="690880"/>
                      <a:pt x="0" y="690880"/>
                    </a:cubicBezTo>
                    <a:lnTo>
                      <a:pt x="0" y="0"/>
                    </a:lnTo>
                    <a:cubicBezTo>
                      <a:pt x="0" y="0"/>
                      <a:pt x="44838" y="0"/>
                      <a:pt x="100149" y="0"/>
                    </a:cubicBezTo>
                    <a:close/>
                  </a:path>
                </a:pathLst>
              </a:custGeom>
              <a:solidFill>
                <a:srgbClr val="059669"/>
              </a:solidFill>
              <a:ln w="12519" cap="flat">
                <a:noFill/>
                <a:prstDash val="solid"/>
                <a:miter/>
              </a:ln>
            </p:spPr>
            <p:txBody>
              <a:bodyPr rtlCol="0" anchor="ctr"/>
              <a:lstStyle/>
              <a:p>
                <a:pPr algn="ctr"/>
                <a:endParaRPr lang="en-IN" sz="1600"/>
              </a:p>
            </p:txBody>
          </p:sp>
          <p:sp>
            <p:nvSpPr>
              <p:cNvPr id="94" name="TextBox 93">
                <a:extLst>
                  <a:ext uri="{FF2B5EF4-FFF2-40B4-BE49-F238E27FC236}">
                    <a16:creationId xmlns:a16="http://schemas.microsoft.com/office/drawing/2014/main" id="{7D21B4AF-7D0F-E7CF-79F6-9B23C177E1D9}"/>
                  </a:ext>
                </a:extLst>
              </p:cNvPr>
              <p:cNvSpPr txBox="1"/>
              <p:nvPr/>
            </p:nvSpPr>
            <p:spPr>
              <a:xfrm>
                <a:off x="12726488" y="3823855"/>
                <a:ext cx="640080" cy="300083"/>
              </a:xfrm>
              <a:prstGeom prst="rect">
                <a:avLst/>
              </a:prstGeom>
              <a:noFill/>
            </p:spPr>
            <p:txBody>
              <a:bodyPr wrap="none" rtlCol="0" anchor="ctr">
                <a:spAutoFit/>
              </a:bodyPr>
              <a:lstStyle/>
              <a:p>
                <a:pPr algn="ctr"/>
                <a:r>
                  <a:rPr lang="en-IN" sz="700" b="1">
                    <a:ln/>
                    <a:solidFill>
                      <a:srgbClr val="FFFFFF"/>
                    </a:solidFill>
                    <a:latin typeface="Arial"/>
                    <a:cs typeface="Arial"/>
                    <a:sym typeface="Arial"/>
                    <a:rtl val="0"/>
                  </a:rPr>
                  <a:t>AUSF</a:t>
                </a:r>
              </a:p>
            </p:txBody>
          </p:sp>
          <p:sp>
            <p:nvSpPr>
              <p:cNvPr id="95" name="TextBox 94">
                <a:extLst>
                  <a:ext uri="{FF2B5EF4-FFF2-40B4-BE49-F238E27FC236}">
                    <a16:creationId xmlns:a16="http://schemas.microsoft.com/office/drawing/2014/main" id="{189468BA-F8B0-035C-0519-F9A9E6AFBCF9}"/>
                  </a:ext>
                </a:extLst>
              </p:cNvPr>
              <p:cNvSpPr txBox="1"/>
              <p:nvPr/>
            </p:nvSpPr>
            <p:spPr>
              <a:xfrm>
                <a:off x="12540138" y="4017424"/>
                <a:ext cx="1012779" cy="276999"/>
              </a:xfrm>
              <a:prstGeom prst="rect">
                <a:avLst/>
              </a:prstGeom>
              <a:noFill/>
            </p:spPr>
            <p:txBody>
              <a:bodyPr wrap="none" rtlCol="0" anchor="ctr">
                <a:spAutoFit/>
              </a:bodyPr>
              <a:lstStyle/>
              <a:p>
                <a:pPr algn="ctr"/>
                <a:r>
                  <a:rPr lang="en-IN" sz="600">
                    <a:ln/>
                    <a:solidFill>
                      <a:srgbClr val="D1FAE5"/>
                    </a:solidFill>
                    <a:latin typeface="Arial"/>
                    <a:cs typeface="Arial"/>
                    <a:sym typeface="Arial"/>
                    <a:rtl val="0"/>
                  </a:rPr>
                  <a:t>Authentication</a:t>
                </a:r>
              </a:p>
            </p:txBody>
          </p:sp>
          <p:sp>
            <p:nvSpPr>
              <p:cNvPr id="96" name="TextBox 95">
                <a:extLst>
                  <a:ext uri="{FF2B5EF4-FFF2-40B4-BE49-F238E27FC236}">
                    <a16:creationId xmlns:a16="http://schemas.microsoft.com/office/drawing/2014/main" id="{850905FC-D66E-25A6-BBE9-C4BAD5CFCF1C}"/>
                  </a:ext>
                </a:extLst>
              </p:cNvPr>
              <p:cNvSpPr txBox="1"/>
              <p:nvPr/>
            </p:nvSpPr>
            <p:spPr>
              <a:xfrm>
                <a:off x="12548555" y="4194796"/>
                <a:ext cx="995946" cy="276999"/>
              </a:xfrm>
              <a:prstGeom prst="rect">
                <a:avLst/>
              </a:prstGeom>
              <a:noFill/>
            </p:spPr>
            <p:txBody>
              <a:bodyPr wrap="none" rtlCol="0" anchor="ctr">
                <a:spAutoFit/>
              </a:bodyPr>
              <a:lstStyle/>
              <a:p>
                <a:pPr algn="ctr"/>
                <a:r>
                  <a:rPr lang="en-IN" sz="600">
                    <a:ln/>
                    <a:solidFill>
                      <a:srgbClr val="FBBF24"/>
                    </a:solidFill>
                    <a:latin typeface="Arial"/>
                    <a:cs typeface="Arial"/>
                    <a:sym typeface="Arial"/>
                    <a:rtl val="0"/>
                  </a:rPr>
                  <a:t>Software VNF</a:t>
                </a:r>
              </a:p>
            </p:txBody>
          </p:sp>
          <p:sp>
            <p:nvSpPr>
              <p:cNvPr id="97" name="Freeform: Shape 96">
                <a:extLst>
                  <a:ext uri="{FF2B5EF4-FFF2-40B4-BE49-F238E27FC236}">
                    <a16:creationId xmlns:a16="http://schemas.microsoft.com/office/drawing/2014/main" id="{114F0960-E47C-0867-73EB-E6EEB374A7C5}"/>
                  </a:ext>
                </a:extLst>
              </p:cNvPr>
              <p:cNvSpPr/>
              <p:nvPr/>
            </p:nvSpPr>
            <p:spPr>
              <a:xfrm>
                <a:off x="13922828" y="3798993"/>
                <a:ext cx="1251857" cy="690880"/>
              </a:xfrm>
              <a:custGeom>
                <a:avLst/>
                <a:gdLst>
                  <a:gd name="connsiteX0" fmla="*/ 1151709 w 1251857"/>
                  <a:gd name="connsiteY0" fmla="*/ 0 h 690880"/>
                  <a:gd name="connsiteX1" fmla="*/ 1251857 w 1251857"/>
                  <a:gd name="connsiteY1" fmla="*/ 0 h 690880"/>
                  <a:gd name="connsiteX2" fmla="*/ 1251857 w 1251857"/>
                  <a:gd name="connsiteY2" fmla="*/ 690880 h 690880"/>
                  <a:gd name="connsiteX3" fmla="*/ 1151709 w 1251857"/>
                  <a:gd name="connsiteY3" fmla="*/ 690880 h 690880"/>
                  <a:gd name="connsiteX4" fmla="*/ 100149 w 1251857"/>
                  <a:gd name="connsiteY4" fmla="*/ 690880 h 690880"/>
                  <a:gd name="connsiteX5" fmla="*/ 0 w 1251857"/>
                  <a:gd name="connsiteY5" fmla="*/ 690880 h 690880"/>
                  <a:gd name="connsiteX6" fmla="*/ 0 w 1251857"/>
                  <a:gd name="connsiteY6" fmla="*/ 0 h 690880"/>
                  <a:gd name="connsiteX7" fmla="*/ 100149 w 1251857"/>
                  <a:gd name="connsiteY7" fmla="*/ 0 h 69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1857" h="690880">
                    <a:moveTo>
                      <a:pt x="1151709" y="0"/>
                    </a:moveTo>
                    <a:cubicBezTo>
                      <a:pt x="1207020" y="0"/>
                      <a:pt x="1251857" y="0"/>
                      <a:pt x="1251857" y="0"/>
                    </a:cubicBezTo>
                    <a:lnTo>
                      <a:pt x="1251857" y="690880"/>
                    </a:lnTo>
                    <a:cubicBezTo>
                      <a:pt x="1251857" y="690880"/>
                      <a:pt x="1207020" y="690880"/>
                      <a:pt x="1151709" y="690880"/>
                    </a:cubicBezTo>
                    <a:lnTo>
                      <a:pt x="100149" y="690880"/>
                    </a:lnTo>
                    <a:cubicBezTo>
                      <a:pt x="44837" y="690880"/>
                      <a:pt x="0" y="690880"/>
                      <a:pt x="0" y="690880"/>
                    </a:cubicBezTo>
                    <a:lnTo>
                      <a:pt x="0" y="0"/>
                    </a:lnTo>
                    <a:cubicBezTo>
                      <a:pt x="0" y="0"/>
                      <a:pt x="44837" y="0"/>
                      <a:pt x="100149" y="0"/>
                    </a:cubicBezTo>
                    <a:close/>
                  </a:path>
                </a:pathLst>
              </a:custGeom>
              <a:solidFill>
                <a:srgbClr val="059669"/>
              </a:solidFill>
              <a:ln w="12519" cap="flat">
                <a:noFill/>
                <a:prstDash val="solid"/>
                <a:miter/>
              </a:ln>
            </p:spPr>
            <p:txBody>
              <a:bodyPr rtlCol="0" anchor="ctr"/>
              <a:lstStyle/>
              <a:p>
                <a:pPr algn="ctr"/>
                <a:endParaRPr lang="en-IN" sz="1600"/>
              </a:p>
            </p:txBody>
          </p:sp>
          <p:sp>
            <p:nvSpPr>
              <p:cNvPr id="98" name="TextBox 97">
                <a:extLst>
                  <a:ext uri="{FF2B5EF4-FFF2-40B4-BE49-F238E27FC236}">
                    <a16:creationId xmlns:a16="http://schemas.microsoft.com/office/drawing/2014/main" id="{5A5322A4-9260-6602-E837-0EA5FB9F3FBC}"/>
                  </a:ext>
                </a:extLst>
              </p:cNvPr>
              <p:cNvSpPr txBox="1"/>
              <p:nvPr/>
            </p:nvSpPr>
            <p:spPr>
              <a:xfrm>
                <a:off x="14273199" y="3823855"/>
                <a:ext cx="551114" cy="300083"/>
              </a:xfrm>
              <a:prstGeom prst="rect">
                <a:avLst/>
              </a:prstGeom>
              <a:noFill/>
            </p:spPr>
            <p:txBody>
              <a:bodyPr wrap="none" rtlCol="0" anchor="ctr">
                <a:spAutoFit/>
              </a:bodyPr>
              <a:lstStyle/>
              <a:p>
                <a:pPr algn="ctr"/>
                <a:r>
                  <a:rPr lang="en-IN" sz="700" b="1">
                    <a:ln/>
                    <a:solidFill>
                      <a:srgbClr val="FFFFFF"/>
                    </a:solidFill>
                    <a:latin typeface="Arial"/>
                    <a:cs typeface="Arial"/>
                    <a:sym typeface="Arial"/>
                    <a:rtl val="0"/>
                  </a:rPr>
                  <a:t>NRF</a:t>
                </a:r>
              </a:p>
            </p:txBody>
          </p:sp>
          <p:sp>
            <p:nvSpPr>
              <p:cNvPr id="99" name="TextBox 98">
                <a:extLst>
                  <a:ext uri="{FF2B5EF4-FFF2-40B4-BE49-F238E27FC236}">
                    <a16:creationId xmlns:a16="http://schemas.microsoft.com/office/drawing/2014/main" id="{A3DB9D7D-2B4D-1373-7D43-B7AC08FB21FC}"/>
                  </a:ext>
                </a:extLst>
              </p:cNvPr>
              <p:cNvSpPr txBox="1"/>
              <p:nvPr/>
            </p:nvSpPr>
            <p:spPr>
              <a:xfrm>
                <a:off x="14039963" y="4017424"/>
                <a:ext cx="1017588" cy="276999"/>
              </a:xfrm>
              <a:prstGeom prst="rect">
                <a:avLst/>
              </a:prstGeom>
              <a:noFill/>
            </p:spPr>
            <p:txBody>
              <a:bodyPr wrap="none" rtlCol="0" anchor="ctr">
                <a:spAutoFit/>
              </a:bodyPr>
              <a:lstStyle/>
              <a:p>
                <a:pPr algn="ctr"/>
                <a:r>
                  <a:rPr lang="en-IN" sz="600">
                    <a:ln/>
                    <a:solidFill>
                      <a:srgbClr val="D1FAE5"/>
                    </a:solidFill>
                    <a:latin typeface="Arial"/>
                    <a:cs typeface="Arial"/>
                    <a:sym typeface="Arial"/>
                    <a:rtl val="0"/>
                  </a:rPr>
                  <a:t>NF Repository</a:t>
                </a:r>
              </a:p>
            </p:txBody>
          </p:sp>
          <p:sp>
            <p:nvSpPr>
              <p:cNvPr id="100" name="TextBox 99">
                <a:extLst>
                  <a:ext uri="{FF2B5EF4-FFF2-40B4-BE49-F238E27FC236}">
                    <a16:creationId xmlns:a16="http://schemas.microsoft.com/office/drawing/2014/main" id="{F52F2AF5-C254-1E0A-91E3-281F559DDB90}"/>
                  </a:ext>
                </a:extLst>
              </p:cNvPr>
              <p:cNvSpPr txBox="1"/>
              <p:nvPr/>
            </p:nvSpPr>
            <p:spPr>
              <a:xfrm>
                <a:off x="14050784" y="4194796"/>
                <a:ext cx="995946" cy="276999"/>
              </a:xfrm>
              <a:prstGeom prst="rect">
                <a:avLst/>
              </a:prstGeom>
              <a:noFill/>
            </p:spPr>
            <p:txBody>
              <a:bodyPr wrap="none" rtlCol="0" anchor="ctr">
                <a:spAutoFit/>
              </a:bodyPr>
              <a:lstStyle/>
              <a:p>
                <a:pPr algn="ctr"/>
                <a:r>
                  <a:rPr lang="en-IN" sz="600">
                    <a:ln/>
                    <a:solidFill>
                      <a:srgbClr val="FBBF24"/>
                    </a:solidFill>
                    <a:latin typeface="Arial"/>
                    <a:cs typeface="Arial"/>
                    <a:sym typeface="Arial"/>
                    <a:rtl val="0"/>
                  </a:rPr>
                  <a:t>Software VNF</a:t>
                </a:r>
              </a:p>
            </p:txBody>
          </p:sp>
        </p:grpSp>
        <p:grpSp>
          <p:nvGrpSpPr>
            <p:cNvPr id="101" name="Graphic 6">
              <a:extLst>
                <a:ext uri="{FF2B5EF4-FFF2-40B4-BE49-F238E27FC236}">
                  <a16:creationId xmlns:a16="http://schemas.microsoft.com/office/drawing/2014/main" id="{B03C3364-E0C5-DEE6-6F80-DA0C80AAC6B0}"/>
                </a:ext>
              </a:extLst>
            </p:cNvPr>
            <p:cNvGrpSpPr/>
            <p:nvPr/>
          </p:nvGrpSpPr>
          <p:grpSpPr>
            <a:xfrm>
              <a:off x="11419114" y="3108116"/>
              <a:ext cx="3880757" cy="690877"/>
              <a:chOff x="11419114" y="3108116"/>
              <a:chExt cx="3880757" cy="690877"/>
            </a:xfrm>
            <a:noFill/>
          </p:grpSpPr>
          <p:sp>
            <p:nvSpPr>
              <p:cNvPr id="102" name="Freeform: Shape 101">
                <a:extLst>
                  <a:ext uri="{FF2B5EF4-FFF2-40B4-BE49-F238E27FC236}">
                    <a16:creationId xmlns:a16="http://schemas.microsoft.com/office/drawing/2014/main" id="{8255CF30-E2DC-0BE2-E308-9BE12040142C}"/>
                  </a:ext>
                </a:extLst>
              </p:cNvPr>
              <p:cNvSpPr/>
              <p:nvPr/>
            </p:nvSpPr>
            <p:spPr>
              <a:xfrm>
                <a:off x="11419114" y="3108116"/>
                <a:ext cx="876300" cy="115143"/>
              </a:xfrm>
              <a:custGeom>
                <a:avLst/>
                <a:gdLst>
                  <a:gd name="connsiteX0" fmla="*/ 0 w 876300"/>
                  <a:gd name="connsiteY0" fmla="*/ 115144 h 115143"/>
                  <a:gd name="connsiteX1" fmla="*/ 876300 w 876300"/>
                  <a:gd name="connsiteY1" fmla="*/ 115144 h 115143"/>
                </a:gdLst>
                <a:ahLst/>
                <a:cxnLst>
                  <a:cxn ang="0">
                    <a:pos x="connsiteX0" y="connsiteY0"/>
                  </a:cxn>
                  <a:cxn ang="0">
                    <a:pos x="connsiteX1" y="connsiteY1"/>
                  </a:cxn>
                </a:cxnLst>
                <a:rect l="l" t="t" r="r" b="b"/>
                <a:pathLst>
                  <a:path w="876300" h="115143">
                    <a:moveTo>
                      <a:pt x="0" y="115144"/>
                    </a:moveTo>
                    <a:cubicBezTo>
                      <a:pt x="417282" y="-38381"/>
                      <a:pt x="709390" y="-38381"/>
                      <a:pt x="876300" y="115144"/>
                    </a:cubicBezTo>
                  </a:path>
                </a:pathLst>
              </a:custGeom>
              <a:noFill/>
              <a:ln w="25037" cap="flat">
                <a:solidFill>
                  <a:srgbClr val="34D399"/>
                </a:solidFill>
                <a:custDash>
                  <a:ds d="225000" sp="225000"/>
                </a:custDash>
                <a:miter/>
              </a:ln>
            </p:spPr>
            <p:txBody>
              <a:bodyPr rtlCol="0" anchor="ctr"/>
              <a:lstStyle/>
              <a:p>
                <a:pPr algn="ctr"/>
                <a:endParaRPr lang="en-IN" sz="1600"/>
              </a:p>
            </p:txBody>
          </p:sp>
          <p:sp>
            <p:nvSpPr>
              <p:cNvPr id="103" name="Freeform: Shape 102">
                <a:extLst>
                  <a:ext uri="{FF2B5EF4-FFF2-40B4-BE49-F238E27FC236}">
                    <a16:creationId xmlns:a16="http://schemas.microsoft.com/office/drawing/2014/main" id="{63E21CEA-B37B-5BC5-6E8F-22F27E6ADB84}"/>
                  </a:ext>
                </a:extLst>
              </p:cNvPr>
              <p:cNvSpPr/>
              <p:nvPr/>
            </p:nvSpPr>
            <p:spPr>
              <a:xfrm>
                <a:off x="12921342" y="3108116"/>
                <a:ext cx="876300" cy="115143"/>
              </a:xfrm>
              <a:custGeom>
                <a:avLst/>
                <a:gdLst>
                  <a:gd name="connsiteX0" fmla="*/ 0 w 876300"/>
                  <a:gd name="connsiteY0" fmla="*/ 115144 h 115143"/>
                  <a:gd name="connsiteX1" fmla="*/ 876300 w 876300"/>
                  <a:gd name="connsiteY1" fmla="*/ 115144 h 115143"/>
                </a:gdLst>
                <a:ahLst/>
                <a:cxnLst>
                  <a:cxn ang="0">
                    <a:pos x="connsiteX0" y="connsiteY0"/>
                  </a:cxn>
                  <a:cxn ang="0">
                    <a:pos x="connsiteX1" y="connsiteY1"/>
                  </a:cxn>
                </a:cxnLst>
                <a:rect l="l" t="t" r="r" b="b"/>
                <a:pathLst>
                  <a:path w="876300" h="115143">
                    <a:moveTo>
                      <a:pt x="0" y="115144"/>
                    </a:moveTo>
                    <a:cubicBezTo>
                      <a:pt x="417243" y="-38381"/>
                      <a:pt x="709428" y="-38381"/>
                      <a:pt x="876300" y="115144"/>
                    </a:cubicBezTo>
                  </a:path>
                </a:pathLst>
              </a:custGeom>
              <a:noFill/>
              <a:ln w="25037" cap="flat">
                <a:solidFill>
                  <a:srgbClr val="34D399"/>
                </a:solidFill>
                <a:custDash>
                  <a:ds d="225000" sp="225000"/>
                </a:custDash>
                <a:miter/>
              </a:ln>
            </p:spPr>
            <p:txBody>
              <a:bodyPr rtlCol="0" anchor="ctr"/>
              <a:lstStyle/>
              <a:p>
                <a:pPr algn="ctr"/>
                <a:endParaRPr lang="en-IN" sz="1600"/>
              </a:p>
            </p:txBody>
          </p:sp>
          <p:sp>
            <p:nvSpPr>
              <p:cNvPr id="104" name="Freeform: Shape 103">
                <a:extLst>
                  <a:ext uri="{FF2B5EF4-FFF2-40B4-BE49-F238E27FC236}">
                    <a16:creationId xmlns:a16="http://schemas.microsoft.com/office/drawing/2014/main" id="{EACE68B0-7CE0-510E-0EB6-76AD2E221580}"/>
                  </a:ext>
                </a:extLst>
              </p:cNvPr>
              <p:cNvSpPr/>
              <p:nvPr/>
            </p:nvSpPr>
            <p:spPr>
              <a:xfrm>
                <a:off x="14423571" y="3108116"/>
                <a:ext cx="876300" cy="115143"/>
              </a:xfrm>
              <a:custGeom>
                <a:avLst/>
                <a:gdLst>
                  <a:gd name="connsiteX0" fmla="*/ 0 w 876300"/>
                  <a:gd name="connsiteY0" fmla="*/ 115144 h 115143"/>
                  <a:gd name="connsiteX1" fmla="*/ 876300 w 876300"/>
                  <a:gd name="connsiteY1" fmla="*/ 115144 h 115143"/>
                </a:gdLst>
                <a:ahLst/>
                <a:cxnLst>
                  <a:cxn ang="0">
                    <a:pos x="connsiteX0" y="connsiteY0"/>
                  </a:cxn>
                  <a:cxn ang="0">
                    <a:pos x="connsiteX1" y="connsiteY1"/>
                  </a:cxn>
                </a:cxnLst>
                <a:rect l="l" t="t" r="r" b="b"/>
                <a:pathLst>
                  <a:path w="876300" h="115143">
                    <a:moveTo>
                      <a:pt x="0" y="115144"/>
                    </a:moveTo>
                    <a:cubicBezTo>
                      <a:pt x="417243" y="-38381"/>
                      <a:pt x="709428" y="-38381"/>
                      <a:pt x="876300" y="115144"/>
                    </a:cubicBezTo>
                  </a:path>
                </a:pathLst>
              </a:custGeom>
              <a:noFill/>
              <a:ln w="25037" cap="flat">
                <a:solidFill>
                  <a:srgbClr val="34D399"/>
                </a:solidFill>
                <a:custDash>
                  <a:ds d="225000" sp="225000"/>
                </a:custDash>
                <a:miter/>
              </a:ln>
            </p:spPr>
            <p:txBody>
              <a:bodyPr rtlCol="0" anchor="ctr"/>
              <a:lstStyle/>
              <a:p>
                <a:pPr algn="ctr"/>
                <a:endParaRPr lang="en-IN" sz="1600"/>
              </a:p>
            </p:txBody>
          </p:sp>
          <p:sp>
            <p:nvSpPr>
              <p:cNvPr id="105" name="Freeform: Shape 104">
                <a:extLst>
                  <a:ext uri="{FF2B5EF4-FFF2-40B4-BE49-F238E27FC236}">
                    <a16:creationId xmlns:a16="http://schemas.microsoft.com/office/drawing/2014/main" id="{4379000E-52DF-0EA7-FC1F-30F2D6F2A813}"/>
                  </a:ext>
                </a:extLst>
              </p:cNvPr>
              <p:cNvSpPr/>
              <p:nvPr/>
            </p:nvSpPr>
            <p:spPr>
              <a:xfrm>
                <a:off x="11544300" y="3491936"/>
                <a:ext cx="1502228" cy="307056"/>
              </a:xfrm>
              <a:custGeom>
                <a:avLst/>
                <a:gdLst>
                  <a:gd name="connsiteX0" fmla="*/ 0 w 1502228"/>
                  <a:gd name="connsiteY0" fmla="*/ 76764 h 307056"/>
                  <a:gd name="connsiteX1" fmla="*/ 1502229 w 1502228"/>
                  <a:gd name="connsiteY1" fmla="*/ 307057 h 307056"/>
                </a:gdLst>
                <a:ahLst/>
                <a:cxnLst>
                  <a:cxn ang="0">
                    <a:pos x="connsiteX0" y="connsiteY0"/>
                  </a:cxn>
                  <a:cxn ang="0">
                    <a:pos x="connsiteX1" y="connsiteY1"/>
                  </a:cxn>
                </a:cxnLst>
                <a:rect l="l" t="t" r="r" b="b"/>
                <a:pathLst>
                  <a:path w="1502228" h="307056">
                    <a:moveTo>
                      <a:pt x="0" y="76764"/>
                    </a:moveTo>
                    <a:cubicBezTo>
                      <a:pt x="417282" y="-76762"/>
                      <a:pt x="918025" y="-5"/>
                      <a:pt x="1502229" y="307057"/>
                    </a:cubicBezTo>
                  </a:path>
                </a:pathLst>
              </a:custGeom>
              <a:noFill/>
              <a:ln w="25037" cap="flat">
                <a:solidFill>
                  <a:srgbClr val="34D399"/>
                </a:solidFill>
                <a:custDash>
                  <a:ds d="225000" sp="225000"/>
                </a:custDash>
                <a:miter/>
              </a:ln>
            </p:spPr>
            <p:txBody>
              <a:bodyPr rtlCol="0" anchor="ctr"/>
              <a:lstStyle/>
              <a:p>
                <a:pPr algn="ctr"/>
                <a:endParaRPr lang="en-IN" sz="1600"/>
              </a:p>
            </p:txBody>
          </p:sp>
          <p:sp>
            <p:nvSpPr>
              <p:cNvPr id="106" name="Freeform: Shape 105">
                <a:extLst>
                  <a:ext uri="{FF2B5EF4-FFF2-40B4-BE49-F238E27FC236}">
                    <a16:creationId xmlns:a16="http://schemas.microsoft.com/office/drawing/2014/main" id="{98760F25-8A71-DD2F-B9F6-DDC802D3A17D}"/>
                  </a:ext>
                </a:extLst>
              </p:cNvPr>
              <p:cNvSpPr/>
              <p:nvPr/>
            </p:nvSpPr>
            <p:spPr>
              <a:xfrm>
                <a:off x="13672457" y="3491936"/>
                <a:ext cx="876300" cy="307056"/>
              </a:xfrm>
              <a:custGeom>
                <a:avLst/>
                <a:gdLst>
                  <a:gd name="connsiteX0" fmla="*/ 0 w 876300"/>
                  <a:gd name="connsiteY0" fmla="*/ 76764 h 307056"/>
                  <a:gd name="connsiteX1" fmla="*/ 876300 w 876300"/>
                  <a:gd name="connsiteY1" fmla="*/ 307057 h 307056"/>
                </a:gdLst>
                <a:ahLst/>
                <a:cxnLst>
                  <a:cxn ang="0">
                    <a:pos x="connsiteX0" y="connsiteY0"/>
                  </a:cxn>
                  <a:cxn ang="0">
                    <a:pos x="connsiteX1" y="connsiteY1"/>
                  </a:cxn>
                </a:cxnLst>
                <a:rect l="l" t="t" r="r" b="b"/>
                <a:pathLst>
                  <a:path w="876300" h="307056">
                    <a:moveTo>
                      <a:pt x="0" y="76764"/>
                    </a:moveTo>
                    <a:cubicBezTo>
                      <a:pt x="333871" y="-76762"/>
                      <a:pt x="625929" y="-5"/>
                      <a:pt x="876300" y="307057"/>
                    </a:cubicBezTo>
                  </a:path>
                </a:pathLst>
              </a:custGeom>
              <a:noFill/>
              <a:ln w="25037" cap="flat">
                <a:solidFill>
                  <a:srgbClr val="34D399"/>
                </a:solidFill>
                <a:custDash>
                  <a:ds d="225000" sp="225000"/>
                </a:custDash>
                <a:miter/>
              </a:ln>
            </p:spPr>
            <p:txBody>
              <a:bodyPr rtlCol="0" anchor="ctr"/>
              <a:lstStyle/>
              <a:p>
                <a:pPr algn="ctr"/>
                <a:endParaRPr lang="en-IN" sz="1600"/>
              </a:p>
            </p:txBody>
          </p:sp>
        </p:grpSp>
        <p:sp>
          <p:nvSpPr>
            <p:cNvPr id="107" name="TextBox 106">
              <a:extLst>
                <a:ext uri="{FF2B5EF4-FFF2-40B4-BE49-F238E27FC236}">
                  <a16:creationId xmlns:a16="http://schemas.microsoft.com/office/drawing/2014/main" id="{ECB166C8-76A6-9094-0AE6-2757E99DFBC6}"/>
                </a:ext>
              </a:extLst>
            </p:cNvPr>
            <p:cNvSpPr txBox="1"/>
            <p:nvPr/>
          </p:nvSpPr>
          <p:spPr>
            <a:xfrm>
              <a:off x="12168947" y="4551461"/>
              <a:ext cx="2255907" cy="323166"/>
            </a:xfrm>
            <a:prstGeom prst="rect">
              <a:avLst/>
            </a:prstGeom>
            <a:noFill/>
          </p:spPr>
          <p:txBody>
            <a:bodyPr wrap="none" rtlCol="0" anchor="ctr">
              <a:spAutoFit/>
            </a:bodyPr>
            <a:lstStyle/>
            <a:p>
              <a:pPr algn="ctr"/>
              <a:r>
                <a:rPr lang="en-IN" sz="800" b="1">
                  <a:ln/>
                  <a:solidFill>
                    <a:srgbClr val="60A5FA"/>
                  </a:solidFill>
                  <a:latin typeface="Arial"/>
                  <a:cs typeface="Arial"/>
                  <a:sym typeface="Arial"/>
                  <a:rtl val="0"/>
                </a:rPr>
                <a:t>API-Based Communication</a:t>
              </a:r>
            </a:p>
          </p:txBody>
        </p:sp>
        <p:sp>
          <p:nvSpPr>
            <p:cNvPr id="108" name="Freeform: Shape 107">
              <a:extLst>
                <a:ext uri="{FF2B5EF4-FFF2-40B4-BE49-F238E27FC236}">
                  <a16:creationId xmlns:a16="http://schemas.microsoft.com/office/drawing/2014/main" id="{EFE27B7E-936A-AB1D-A82F-79B0BC231C42}"/>
                </a:ext>
              </a:extLst>
            </p:cNvPr>
            <p:cNvSpPr/>
            <p:nvPr/>
          </p:nvSpPr>
          <p:spPr>
            <a:xfrm>
              <a:off x="9791700" y="4950460"/>
              <a:ext cx="7010400" cy="1727200"/>
            </a:xfrm>
            <a:custGeom>
              <a:avLst/>
              <a:gdLst>
                <a:gd name="connsiteX0" fmla="*/ 6910252 w 7010400"/>
                <a:gd name="connsiteY0" fmla="*/ 0 h 1727200"/>
                <a:gd name="connsiteX1" fmla="*/ 7010400 w 7010400"/>
                <a:gd name="connsiteY1" fmla="*/ 0 h 1727200"/>
                <a:gd name="connsiteX2" fmla="*/ 7010400 w 7010400"/>
                <a:gd name="connsiteY2" fmla="*/ 1727200 h 1727200"/>
                <a:gd name="connsiteX3" fmla="*/ 6910252 w 7010400"/>
                <a:gd name="connsiteY3" fmla="*/ 1727200 h 1727200"/>
                <a:gd name="connsiteX4" fmla="*/ 100149 w 7010400"/>
                <a:gd name="connsiteY4" fmla="*/ 1727200 h 1727200"/>
                <a:gd name="connsiteX5" fmla="*/ 0 w 7010400"/>
                <a:gd name="connsiteY5" fmla="*/ 1727200 h 1727200"/>
                <a:gd name="connsiteX6" fmla="*/ 0 w 7010400"/>
                <a:gd name="connsiteY6" fmla="*/ 0 h 1727200"/>
                <a:gd name="connsiteX7" fmla="*/ 100149 w 7010400"/>
                <a:gd name="connsiteY7" fmla="*/ 0 h 172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0400" h="1727200">
                  <a:moveTo>
                    <a:pt x="6910252" y="0"/>
                  </a:moveTo>
                  <a:cubicBezTo>
                    <a:pt x="6965563" y="0"/>
                    <a:pt x="7010400" y="0"/>
                    <a:pt x="7010400" y="0"/>
                  </a:cubicBezTo>
                  <a:lnTo>
                    <a:pt x="7010400" y="1727200"/>
                  </a:lnTo>
                  <a:cubicBezTo>
                    <a:pt x="7010400" y="1727200"/>
                    <a:pt x="6965563" y="1727200"/>
                    <a:pt x="6910252" y="1727200"/>
                  </a:cubicBezTo>
                  <a:lnTo>
                    <a:pt x="100149" y="1727200"/>
                  </a:lnTo>
                  <a:cubicBezTo>
                    <a:pt x="44838" y="1727200"/>
                    <a:pt x="0" y="1727200"/>
                    <a:pt x="0" y="1727200"/>
                  </a:cubicBezTo>
                  <a:lnTo>
                    <a:pt x="0" y="0"/>
                  </a:lnTo>
                  <a:cubicBezTo>
                    <a:pt x="0" y="0"/>
                    <a:pt x="44838" y="0"/>
                    <a:pt x="100149" y="0"/>
                  </a:cubicBezTo>
                  <a:close/>
                </a:path>
              </a:pathLst>
            </a:custGeom>
            <a:solidFill>
              <a:srgbClr val="065F46">
                <a:alpha val="20000"/>
              </a:srgbClr>
            </a:solidFill>
            <a:ln w="25037" cap="flat">
              <a:solidFill>
                <a:srgbClr val="059669"/>
              </a:solidFill>
              <a:prstDash val="solid"/>
              <a:miter/>
            </a:ln>
          </p:spPr>
          <p:txBody>
            <a:bodyPr rtlCol="0" anchor="ctr"/>
            <a:lstStyle/>
            <a:p>
              <a:pPr algn="ctr"/>
              <a:endParaRPr lang="en-IN" sz="1600"/>
            </a:p>
          </p:txBody>
        </p:sp>
        <p:sp>
          <p:nvSpPr>
            <p:cNvPr id="109" name="TextBox 108">
              <a:extLst>
                <a:ext uri="{FF2B5EF4-FFF2-40B4-BE49-F238E27FC236}">
                  <a16:creationId xmlns:a16="http://schemas.microsoft.com/office/drawing/2014/main" id="{A87ED1C3-3002-EDD4-E285-0E9F3E0E370E}"/>
                </a:ext>
              </a:extLst>
            </p:cNvPr>
            <p:cNvSpPr txBox="1"/>
            <p:nvPr/>
          </p:nvSpPr>
          <p:spPr>
            <a:xfrm>
              <a:off x="11076100" y="4971915"/>
              <a:ext cx="4441601" cy="384817"/>
            </a:xfrm>
            <a:prstGeom prst="rect">
              <a:avLst/>
            </a:prstGeom>
            <a:noFill/>
          </p:spPr>
          <p:txBody>
            <a:bodyPr wrap="none" rtlCol="0" anchor="ctr">
              <a:spAutoFit/>
            </a:bodyPr>
            <a:lstStyle/>
            <a:p>
              <a:pPr algn="ctr"/>
              <a:r>
                <a:rPr lang="en-IN" sz="1067" b="1">
                  <a:ln/>
                  <a:solidFill>
                    <a:srgbClr val="34D399"/>
                  </a:solidFill>
                  <a:latin typeface="Arial"/>
                  <a:cs typeface="Arial"/>
                  <a:sym typeface="Arial"/>
                  <a:rtl val="0"/>
                </a:rPr>
                <a:t>Network Slicing - Multiple Virtual Networks</a:t>
              </a:r>
            </a:p>
          </p:txBody>
        </p:sp>
        <p:sp>
          <p:nvSpPr>
            <p:cNvPr id="110" name="Freeform: Shape 109">
              <a:extLst>
                <a:ext uri="{FF2B5EF4-FFF2-40B4-BE49-F238E27FC236}">
                  <a16:creationId xmlns:a16="http://schemas.microsoft.com/office/drawing/2014/main" id="{AC52E6BA-BE05-275C-09E7-39BAECE13A4C}"/>
                </a:ext>
              </a:extLst>
            </p:cNvPr>
            <p:cNvSpPr/>
            <p:nvPr/>
          </p:nvSpPr>
          <p:spPr>
            <a:xfrm>
              <a:off x="10042071" y="5411046"/>
              <a:ext cx="2002971" cy="403013"/>
            </a:xfrm>
            <a:custGeom>
              <a:avLst/>
              <a:gdLst>
                <a:gd name="connsiteX0" fmla="*/ 1940379 w 2002971"/>
                <a:gd name="connsiteY0" fmla="*/ 0 h 403013"/>
                <a:gd name="connsiteX1" fmla="*/ 2002971 w 2002971"/>
                <a:gd name="connsiteY1" fmla="*/ 0 h 403013"/>
                <a:gd name="connsiteX2" fmla="*/ 2002971 w 2002971"/>
                <a:gd name="connsiteY2" fmla="*/ 403013 h 403013"/>
                <a:gd name="connsiteX3" fmla="*/ 1940379 w 2002971"/>
                <a:gd name="connsiteY3" fmla="*/ 403013 h 403013"/>
                <a:gd name="connsiteX4" fmla="*/ 62593 w 2002971"/>
                <a:gd name="connsiteY4" fmla="*/ 403013 h 403013"/>
                <a:gd name="connsiteX5" fmla="*/ 0 w 2002971"/>
                <a:gd name="connsiteY5" fmla="*/ 403013 h 403013"/>
                <a:gd name="connsiteX6" fmla="*/ 0 w 2002971"/>
                <a:gd name="connsiteY6" fmla="*/ 0 h 403013"/>
                <a:gd name="connsiteX7" fmla="*/ 62593 w 2002971"/>
                <a:gd name="connsiteY7" fmla="*/ 0 h 40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2971" h="403013">
                  <a:moveTo>
                    <a:pt x="1940379" y="0"/>
                  </a:moveTo>
                  <a:cubicBezTo>
                    <a:pt x="1974948" y="0"/>
                    <a:pt x="2002971" y="0"/>
                    <a:pt x="2002971" y="0"/>
                  </a:cubicBezTo>
                  <a:lnTo>
                    <a:pt x="2002971" y="403013"/>
                  </a:lnTo>
                  <a:cubicBezTo>
                    <a:pt x="2002971" y="403013"/>
                    <a:pt x="1974948" y="403013"/>
                    <a:pt x="1940379" y="403013"/>
                  </a:cubicBezTo>
                  <a:lnTo>
                    <a:pt x="62593" y="403013"/>
                  </a:lnTo>
                  <a:cubicBezTo>
                    <a:pt x="28024" y="403013"/>
                    <a:pt x="0" y="403013"/>
                    <a:pt x="0" y="403013"/>
                  </a:cubicBezTo>
                  <a:lnTo>
                    <a:pt x="0" y="0"/>
                  </a:lnTo>
                  <a:cubicBezTo>
                    <a:pt x="0" y="0"/>
                    <a:pt x="28024" y="0"/>
                    <a:pt x="62593" y="0"/>
                  </a:cubicBezTo>
                  <a:close/>
                </a:path>
              </a:pathLst>
            </a:custGeom>
            <a:solidFill>
              <a:srgbClr val="3B82F6">
                <a:alpha val="80000"/>
              </a:srgbClr>
            </a:solidFill>
            <a:ln w="12519" cap="flat">
              <a:noFill/>
              <a:prstDash val="solid"/>
              <a:miter/>
            </a:ln>
          </p:spPr>
          <p:txBody>
            <a:bodyPr rtlCol="0" anchor="ctr"/>
            <a:lstStyle/>
            <a:p>
              <a:pPr algn="ctr"/>
              <a:endParaRPr lang="en-IN" sz="1600"/>
            </a:p>
          </p:txBody>
        </p:sp>
        <p:sp>
          <p:nvSpPr>
            <p:cNvPr id="111" name="TextBox 110">
              <a:extLst>
                <a:ext uri="{FF2B5EF4-FFF2-40B4-BE49-F238E27FC236}">
                  <a16:creationId xmlns:a16="http://schemas.microsoft.com/office/drawing/2014/main" id="{E910313B-44F2-2F21-E38F-FE0B5A1CA7A3}"/>
                </a:ext>
              </a:extLst>
            </p:cNvPr>
            <p:cNvSpPr txBox="1"/>
            <p:nvPr/>
          </p:nvSpPr>
          <p:spPr>
            <a:xfrm>
              <a:off x="10538371" y="5435909"/>
              <a:ext cx="1010373" cy="300082"/>
            </a:xfrm>
            <a:prstGeom prst="rect">
              <a:avLst/>
            </a:prstGeom>
            <a:noFill/>
          </p:spPr>
          <p:txBody>
            <a:bodyPr wrap="none" rtlCol="0" anchor="ctr">
              <a:spAutoFit/>
            </a:bodyPr>
            <a:lstStyle/>
            <a:p>
              <a:pPr algn="ctr"/>
              <a:r>
                <a:rPr lang="en-IN" sz="700" b="1">
                  <a:ln/>
                  <a:solidFill>
                    <a:srgbClr val="FFFFFF"/>
                  </a:solidFill>
                  <a:latin typeface="Arial"/>
                  <a:cs typeface="Arial"/>
                  <a:sym typeface="Arial"/>
                  <a:rtl val="0"/>
                </a:rPr>
                <a:t>eMBB Slice</a:t>
              </a:r>
            </a:p>
          </p:txBody>
        </p:sp>
        <p:sp>
          <p:nvSpPr>
            <p:cNvPr id="112" name="TextBox 111">
              <a:extLst>
                <a:ext uri="{FF2B5EF4-FFF2-40B4-BE49-F238E27FC236}">
                  <a16:creationId xmlns:a16="http://schemas.microsoft.com/office/drawing/2014/main" id="{0F55C0C2-FEE7-193D-0DE4-EE2A0EE85324}"/>
                </a:ext>
              </a:extLst>
            </p:cNvPr>
            <p:cNvSpPr txBox="1"/>
            <p:nvPr/>
          </p:nvSpPr>
          <p:spPr>
            <a:xfrm>
              <a:off x="11980609" y="5455649"/>
              <a:ext cx="2239074" cy="292485"/>
            </a:xfrm>
            <a:prstGeom prst="rect">
              <a:avLst/>
            </a:prstGeom>
            <a:noFill/>
          </p:spPr>
          <p:txBody>
            <a:bodyPr wrap="none" rtlCol="0" anchor="ctr">
              <a:spAutoFit/>
            </a:bodyPr>
            <a:lstStyle/>
            <a:p>
              <a:pPr algn="ctr"/>
              <a:r>
                <a:rPr lang="en-IN" sz="667" dirty="0">
                  <a:ln/>
                  <a:solidFill>
                    <a:srgbClr val="E5E7EB"/>
                  </a:solidFill>
                  <a:latin typeface="Arial"/>
                  <a:cs typeface="Arial"/>
                  <a:sym typeface="Arial"/>
                  <a:rtl val="0"/>
                </a:rPr>
                <a:t>High Bandwidth | Medium Latency</a:t>
              </a:r>
            </a:p>
          </p:txBody>
        </p:sp>
        <p:sp>
          <p:nvSpPr>
            <p:cNvPr id="113" name="Freeform: Shape 112">
              <a:extLst>
                <a:ext uri="{FF2B5EF4-FFF2-40B4-BE49-F238E27FC236}">
                  <a16:creationId xmlns:a16="http://schemas.microsoft.com/office/drawing/2014/main" id="{51D39B3E-2759-7474-A19F-55103E796F60}"/>
                </a:ext>
              </a:extLst>
            </p:cNvPr>
            <p:cNvSpPr/>
            <p:nvPr/>
          </p:nvSpPr>
          <p:spPr>
            <a:xfrm>
              <a:off x="10042071" y="5929206"/>
              <a:ext cx="2002971" cy="403013"/>
            </a:xfrm>
            <a:custGeom>
              <a:avLst/>
              <a:gdLst>
                <a:gd name="connsiteX0" fmla="*/ 1940379 w 2002971"/>
                <a:gd name="connsiteY0" fmla="*/ 0 h 403013"/>
                <a:gd name="connsiteX1" fmla="*/ 2002971 w 2002971"/>
                <a:gd name="connsiteY1" fmla="*/ 0 h 403013"/>
                <a:gd name="connsiteX2" fmla="*/ 2002971 w 2002971"/>
                <a:gd name="connsiteY2" fmla="*/ 403013 h 403013"/>
                <a:gd name="connsiteX3" fmla="*/ 1940379 w 2002971"/>
                <a:gd name="connsiteY3" fmla="*/ 403013 h 403013"/>
                <a:gd name="connsiteX4" fmla="*/ 62593 w 2002971"/>
                <a:gd name="connsiteY4" fmla="*/ 403013 h 403013"/>
                <a:gd name="connsiteX5" fmla="*/ 0 w 2002971"/>
                <a:gd name="connsiteY5" fmla="*/ 403013 h 403013"/>
                <a:gd name="connsiteX6" fmla="*/ 0 w 2002971"/>
                <a:gd name="connsiteY6" fmla="*/ 0 h 403013"/>
                <a:gd name="connsiteX7" fmla="*/ 62593 w 2002971"/>
                <a:gd name="connsiteY7" fmla="*/ 0 h 40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2971" h="403013">
                  <a:moveTo>
                    <a:pt x="1940379" y="0"/>
                  </a:moveTo>
                  <a:cubicBezTo>
                    <a:pt x="1974948" y="0"/>
                    <a:pt x="2002971" y="0"/>
                    <a:pt x="2002971" y="0"/>
                  </a:cubicBezTo>
                  <a:lnTo>
                    <a:pt x="2002971" y="403013"/>
                  </a:lnTo>
                  <a:cubicBezTo>
                    <a:pt x="2002971" y="403013"/>
                    <a:pt x="1974948" y="403013"/>
                    <a:pt x="1940379" y="403013"/>
                  </a:cubicBezTo>
                  <a:lnTo>
                    <a:pt x="62593" y="403013"/>
                  </a:lnTo>
                  <a:cubicBezTo>
                    <a:pt x="28024" y="403013"/>
                    <a:pt x="0" y="403013"/>
                    <a:pt x="0" y="403013"/>
                  </a:cubicBezTo>
                  <a:lnTo>
                    <a:pt x="0" y="0"/>
                  </a:lnTo>
                  <a:cubicBezTo>
                    <a:pt x="0" y="0"/>
                    <a:pt x="28024" y="0"/>
                    <a:pt x="62593" y="0"/>
                  </a:cubicBezTo>
                  <a:close/>
                </a:path>
              </a:pathLst>
            </a:custGeom>
            <a:solidFill>
              <a:srgbClr val="DC2626">
                <a:alpha val="80000"/>
              </a:srgbClr>
            </a:solidFill>
            <a:ln w="12519" cap="flat">
              <a:noFill/>
              <a:prstDash val="solid"/>
              <a:miter/>
            </a:ln>
          </p:spPr>
          <p:txBody>
            <a:bodyPr rtlCol="0" anchor="ctr"/>
            <a:lstStyle/>
            <a:p>
              <a:pPr algn="ctr"/>
              <a:endParaRPr lang="en-IN" sz="1600"/>
            </a:p>
          </p:txBody>
        </p:sp>
        <p:sp>
          <p:nvSpPr>
            <p:cNvPr id="114" name="TextBox 113">
              <a:extLst>
                <a:ext uri="{FF2B5EF4-FFF2-40B4-BE49-F238E27FC236}">
                  <a16:creationId xmlns:a16="http://schemas.microsoft.com/office/drawing/2014/main" id="{CC53D157-CE95-9FEA-9637-4CE311CF7D47}"/>
                </a:ext>
              </a:extLst>
            </p:cNvPr>
            <p:cNvSpPr txBox="1"/>
            <p:nvPr/>
          </p:nvSpPr>
          <p:spPr>
            <a:xfrm>
              <a:off x="10502303" y="5954069"/>
              <a:ext cx="1082508" cy="300082"/>
            </a:xfrm>
            <a:prstGeom prst="rect">
              <a:avLst/>
            </a:prstGeom>
            <a:noFill/>
          </p:spPr>
          <p:txBody>
            <a:bodyPr wrap="none" rtlCol="0" anchor="ctr">
              <a:spAutoFit/>
            </a:bodyPr>
            <a:lstStyle/>
            <a:p>
              <a:pPr algn="ctr"/>
              <a:r>
                <a:rPr lang="en-IN" sz="700" b="1">
                  <a:ln/>
                  <a:solidFill>
                    <a:srgbClr val="FFFFFF"/>
                  </a:solidFill>
                  <a:latin typeface="Arial"/>
                  <a:cs typeface="Arial"/>
                  <a:sym typeface="Arial"/>
                  <a:rtl val="0"/>
                </a:rPr>
                <a:t>URLLC Slice</a:t>
              </a:r>
            </a:p>
          </p:txBody>
        </p:sp>
        <p:sp>
          <p:nvSpPr>
            <p:cNvPr id="115" name="TextBox 114">
              <a:extLst>
                <a:ext uri="{FF2B5EF4-FFF2-40B4-BE49-F238E27FC236}">
                  <a16:creationId xmlns:a16="http://schemas.microsoft.com/office/drawing/2014/main" id="{BFD0BD8A-D12F-DA15-3FC0-875760085EA8}"/>
                </a:ext>
              </a:extLst>
            </p:cNvPr>
            <p:cNvSpPr txBox="1"/>
            <p:nvPr/>
          </p:nvSpPr>
          <p:spPr>
            <a:xfrm>
              <a:off x="11956564" y="5973809"/>
              <a:ext cx="2287166" cy="292485"/>
            </a:xfrm>
            <a:prstGeom prst="rect">
              <a:avLst/>
            </a:prstGeom>
            <a:noFill/>
          </p:spPr>
          <p:txBody>
            <a:bodyPr wrap="none" rtlCol="0" anchor="ctr">
              <a:spAutoFit/>
            </a:bodyPr>
            <a:lstStyle/>
            <a:p>
              <a:pPr algn="ctr"/>
              <a:r>
                <a:rPr lang="en-IN" sz="667">
                  <a:ln/>
                  <a:solidFill>
                    <a:srgbClr val="E5E7EB"/>
                  </a:solidFill>
                  <a:latin typeface="Arial"/>
                  <a:cs typeface="Arial"/>
                  <a:sym typeface="Arial"/>
                  <a:rtl val="0"/>
                </a:rPr>
                <a:t>Ultra-Low Latency | High Reliability</a:t>
              </a:r>
            </a:p>
          </p:txBody>
        </p:sp>
        <p:sp>
          <p:nvSpPr>
            <p:cNvPr id="116" name="Freeform: Shape 115">
              <a:extLst>
                <a:ext uri="{FF2B5EF4-FFF2-40B4-BE49-F238E27FC236}">
                  <a16:creationId xmlns:a16="http://schemas.microsoft.com/office/drawing/2014/main" id="{861155B7-A1EF-2CF1-97EA-F1E6EEAB1E94}"/>
                </a:ext>
              </a:extLst>
            </p:cNvPr>
            <p:cNvSpPr/>
            <p:nvPr/>
          </p:nvSpPr>
          <p:spPr>
            <a:xfrm>
              <a:off x="10042071" y="6447366"/>
              <a:ext cx="2002971" cy="403013"/>
            </a:xfrm>
            <a:custGeom>
              <a:avLst/>
              <a:gdLst>
                <a:gd name="connsiteX0" fmla="*/ 1940379 w 2002971"/>
                <a:gd name="connsiteY0" fmla="*/ 0 h 403013"/>
                <a:gd name="connsiteX1" fmla="*/ 2002971 w 2002971"/>
                <a:gd name="connsiteY1" fmla="*/ 0 h 403013"/>
                <a:gd name="connsiteX2" fmla="*/ 2002971 w 2002971"/>
                <a:gd name="connsiteY2" fmla="*/ 403013 h 403013"/>
                <a:gd name="connsiteX3" fmla="*/ 1940379 w 2002971"/>
                <a:gd name="connsiteY3" fmla="*/ 403013 h 403013"/>
                <a:gd name="connsiteX4" fmla="*/ 62593 w 2002971"/>
                <a:gd name="connsiteY4" fmla="*/ 403013 h 403013"/>
                <a:gd name="connsiteX5" fmla="*/ 0 w 2002971"/>
                <a:gd name="connsiteY5" fmla="*/ 403013 h 403013"/>
                <a:gd name="connsiteX6" fmla="*/ 0 w 2002971"/>
                <a:gd name="connsiteY6" fmla="*/ 0 h 403013"/>
                <a:gd name="connsiteX7" fmla="*/ 62593 w 2002971"/>
                <a:gd name="connsiteY7" fmla="*/ 0 h 40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2971" h="403013">
                  <a:moveTo>
                    <a:pt x="1940379" y="0"/>
                  </a:moveTo>
                  <a:cubicBezTo>
                    <a:pt x="1974948" y="0"/>
                    <a:pt x="2002971" y="0"/>
                    <a:pt x="2002971" y="0"/>
                  </a:cubicBezTo>
                  <a:lnTo>
                    <a:pt x="2002971" y="403013"/>
                  </a:lnTo>
                  <a:cubicBezTo>
                    <a:pt x="2002971" y="403013"/>
                    <a:pt x="1974948" y="403013"/>
                    <a:pt x="1940379" y="403013"/>
                  </a:cubicBezTo>
                  <a:lnTo>
                    <a:pt x="62593" y="403013"/>
                  </a:lnTo>
                  <a:cubicBezTo>
                    <a:pt x="28024" y="403013"/>
                    <a:pt x="0" y="403013"/>
                    <a:pt x="0" y="403013"/>
                  </a:cubicBezTo>
                  <a:lnTo>
                    <a:pt x="0" y="0"/>
                  </a:lnTo>
                  <a:cubicBezTo>
                    <a:pt x="0" y="0"/>
                    <a:pt x="28024" y="0"/>
                    <a:pt x="62593" y="0"/>
                  </a:cubicBezTo>
                  <a:close/>
                </a:path>
              </a:pathLst>
            </a:custGeom>
            <a:solidFill>
              <a:srgbClr val="7C3AED">
                <a:alpha val="80000"/>
              </a:srgbClr>
            </a:solidFill>
            <a:ln w="12519" cap="flat">
              <a:noFill/>
              <a:prstDash val="solid"/>
              <a:miter/>
            </a:ln>
          </p:spPr>
          <p:txBody>
            <a:bodyPr rtlCol="0" anchor="ctr"/>
            <a:lstStyle/>
            <a:p>
              <a:pPr algn="ctr"/>
              <a:endParaRPr lang="en-IN" sz="1600"/>
            </a:p>
          </p:txBody>
        </p:sp>
        <p:sp>
          <p:nvSpPr>
            <p:cNvPr id="117" name="TextBox 116">
              <a:extLst>
                <a:ext uri="{FF2B5EF4-FFF2-40B4-BE49-F238E27FC236}">
                  <a16:creationId xmlns:a16="http://schemas.microsoft.com/office/drawing/2014/main" id="{F20549F9-5DDD-1D33-4BA7-DDD0667592CE}"/>
                </a:ext>
              </a:extLst>
            </p:cNvPr>
            <p:cNvSpPr txBox="1"/>
            <p:nvPr/>
          </p:nvSpPr>
          <p:spPr>
            <a:xfrm>
              <a:off x="10522739" y="6472229"/>
              <a:ext cx="1041633" cy="300082"/>
            </a:xfrm>
            <a:prstGeom prst="rect">
              <a:avLst/>
            </a:prstGeom>
            <a:noFill/>
          </p:spPr>
          <p:txBody>
            <a:bodyPr wrap="none" rtlCol="0" anchor="ctr">
              <a:spAutoFit/>
            </a:bodyPr>
            <a:lstStyle/>
            <a:p>
              <a:pPr algn="ctr"/>
              <a:r>
                <a:rPr lang="en-IN" sz="700" b="1">
                  <a:ln/>
                  <a:solidFill>
                    <a:srgbClr val="FFFFFF"/>
                  </a:solidFill>
                  <a:latin typeface="Arial"/>
                  <a:cs typeface="Arial"/>
                  <a:sym typeface="Arial"/>
                  <a:rtl val="0"/>
                </a:rPr>
                <a:t>mMTC Slice</a:t>
              </a:r>
            </a:p>
          </p:txBody>
        </p:sp>
        <p:sp>
          <p:nvSpPr>
            <p:cNvPr id="118" name="TextBox 117">
              <a:extLst>
                <a:ext uri="{FF2B5EF4-FFF2-40B4-BE49-F238E27FC236}">
                  <a16:creationId xmlns:a16="http://schemas.microsoft.com/office/drawing/2014/main" id="{707E1711-2F76-9C5E-3E14-79520E1CEB94}"/>
                </a:ext>
              </a:extLst>
            </p:cNvPr>
            <p:cNvSpPr txBox="1"/>
            <p:nvPr/>
          </p:nvSpPr>
          <p:spPr>
            <a:xfrm>
              <a:off x="11979407" y="6405038"/>
              <a:ext cx="2241480" cy="292485"/>
            </a:xfrm>
            <a:prstGeom prst="rect">
              <a:avLst/>
            </a:prstGeom>
            <a:noFill/>
          </p:spPr>
          <p:txBody>
            <a:bodyPr wrap="none" rtlCol="0" anchor="ctr">
              <a:spAutoFit/>
            </a:bodyPr>
            <a:lstStyle/>
            <a:p>
              <a:pPr algn="ctr"/>
              <a:r>
                <a:rPr lang="en-IN" sz="667" dirty="0">
                  <a:ln/>
                  <a:solidFill>
                    <a:srgbClr val="E5E7EB"/>
                  </a:solidFill>
                  <a:latin typeface="Arial"/>
                  <a:cs typeface="Arial"/>
                  <a:sym typeface="Arial"/>
                  <a:rtl val="0"/>
                </a:rPr>
                <a:t>Low Power | Massive Connectivity</a:t>
              </a:r>
            </a:p>
          </p:txBody>
        </p:sp>
        <p:sp>
          <p:nvSpPr>
            <p:cNvPr id="119" name="Freeform: Shape 118">
              <a:extLst>
                <a:ext uri="{FF2B5EF4-FFF2-40B4-BE49-F238E27FC236}">
                  <a16:creationId xmlns:a16="http://schemas.microsoft.com/office/drawing/2014/main" id="{BBA8D70F-67DB-A18F-84B4-9EB8E2694A1E}"/>
                </a:ext>
              </a:extLst>
            </p:cNvPr>
            <p:cNvSpPr/>
            <p:nvPr/>
          </p:nvSpPr>
          <p:spPr>
            <a:xfrm>
              <a:off x="14799128" y="5411046"/>
              <a:ext cx="1752600" cy="11514"/>
            </a:xfrm>
            <a:custGeom>
              <a:avLst/>
              <a:gdLst>
                <a:gd name="connsiteX0" fmla="*/ 0 w 1752600"/>
                <a:gd name="connsiteY0" fmla="*/ 0 h 11514"/>
                <a:gd name="connsiteX1" fmla="*/ 1752600 w 1752600"/>
                <a:gd name="connsiteY1" fmla="*/ 0 h 11514"/>
              </a:gdLst>
              <a:ahLst/>
              <a:cxnLst>
                <a:cxn ang="0">
                  <a:pos x="connsiteX0" y="connsiteY0"/>
                </a:cxn>
                <a:cxn ang="0">
                  <a:pos x="connsiteX1" y="connsiteY1"/>
                </a:cxn>
              </a:cxnLst>
              <a:rect l="l" t="t" r="r" b="b"/>
              <a:pathLst>
                <a:path w="1752600" h="11514">
                  <a:moveTo>
                    <a:pt x="0" y="0"/>
                  </a:moveTo>
                  <a:lnTo>
                    <a:pt x="1752600" y="0"/>
                  </a:lnTo>
                </a:path>
              </a:pathLst>
            </a:custGeom>
            <a:ln w="50074" cap="flat">
              <a:solidFill>
                <a:srgbClr val="3B82F6">
                  <a:alpha val="80000"/>
                </a:srgbClr>
              </a:solidFill>
              <a:prstDash val="solid"/>
              <a:miter/>
            </a:ln>
          </p:spPr>
          <p:txBody>
            <a:bodyPr rtlCol="0" anchor="ctr"/>
            <a:lstStyle/>
            <a:p>
              <a:pPr algn="ctr"/>
              <a:endParaRPr lang="en-IN" sz="1600"/>
            </a:p>
          </p:txBody>
        </p:sp>
        <p:sp>
          <p:nvSpPr>
            <p:cNvPr id="120" name="Freeform: Shape 119">
              <a:extLst>
                <a:ext uri="{FF2B5EF4-FFF2-40B4-BE49-F238E27FC236}">
                  <a16:creationId xmlns:a16="http://schemas.microsoft.com/office/drawing/2014/main" id="{F17B1560-4A90-0450-E0E3-94F7AD747A20}"/>
                </a:ext>
              </a:extLst>
            </p:cNvPr>
            <p:cNvSpPr/>
            <p:nvPr/>
          </p:nvSpPr>
          <p:spPr>
            <a:xfrm>
              <a:off x="14799128" y="5929206"/>
              <a:ext cx="1752600" cy="11514"/>
            </a:xfrm>
            <a:custGeom>
              <a:avLst/>
              <a:gdLst>
                <a:gd name="connsiteX0" fmla="*/ 0 w 1752600"/>
                <a:gd name="connsiteY0" fmla="*/ 0 h 11514"/>
                <a:gd name="connsiteX1" fmla="*/ 1752600 w 1752600"/>
                <a:gd name="connsiteY1" fmla="*/ 0 h 11514"/>
              </a:gdLst>
              <a:ahLst/>
              <a:cxnLst>
                <a:cxn ang="0">
                  <a:pos x="connsiteX0" y="connsiteY0"/>
                </a:cxn>
                <a:cxn ang="0">
                  <a:pos x="connsiteX1" y="connsiteY1"/>
                </a:cxn>
              </a:cxnLst>
              <a:rect l="l" t="t" r="r" b="b"/>
              <a:pathLst>
                <a:path w="1752600" h="11514">
                  <a:moveTo>
                    <a:pt x="0" y="0"/>
                  </a:moveTo>
                  <a:lnTo>
                    <a:pt x="1752600" y="0"/>
                  </a:lnTo>
                </a:path>
              </a:pathLst>
            </a:custGeom>
            <a:ln w="50074" cap="flat">
              <a:solidFill>
                <a:srgbClr val="DC2626">
                  <a:alpha val="80000"/>
                </a:srgbClr>
              </a:solidFill>
              <a:prstDash val="solid"/>
              <a:miter/>
            </a:ln>
          </p:spPr>
          <p:txBody>
            <a:bodyPr rtlCol="0" anchor="ctr"/>
            <a:lstStyle/>
            <a:p>
              <a:pPr algn="ctr"/>
              <a:endParaRPr lang="en-IN" sz="1600"/>
            </a:p>
          </p:txBody>
        </p:sp>
        <p:sp>
          <p:nvSpPr>
            <p:cNvPr id="121" name="Freeform: Shape 120">
              <a:extLst>
                <a:ext uri="{FF2B5EF4-FFF2-40B4-BE49-F238E27FC236}">
                  <a16:creationId xmlns:a16="http://schemas.microsoft.com/office/drawing/2014/main" id="{DE3062B0-4BC1-E20A-A89B-7C265A57C627}"/>
                </a:ext>
              </a:extLst>
            </p:cNvPr>
            <p:cNvSpPr/>
            <p:nvPr/>
          </p:nvSpPr>
          <p:spPr>
            <a:xfrm>
              <a:off x="14799128" y="6447366"/>
              <a:ext cx="1752600" cy="11514"/>
            </a:xfrm>
            <a:custGeom>
              <a:avLst/>
              <a:gdLst>
                <a:gd name="connsiteX0" fmla="*/ 0 w 1752600"/>
                <a:gd name="connsiteY0" fmla="*/ 0 h 11514"/>
                <a:gd name="connsiteX1" fmla="*/ 1752600 w 1752600"/>
                <a:gd name="connsiteY1" fmla="*/ 0 h 11514"/>
              </a:gdLst>
              <a:ahLst/>
              <a:cxnLst>
                <a:cxn ang="0">
                  <a:pos x="connsiteX0" y="connsiteY0"/>
                </a:cxn>
                <a:cxn ang="0">
                  <a:pos x="connsiteX1" y="connsiteY1"/>
                </a:cxn>
              </a:cxnLst>
              <a:rect l="l" t="t" r="r" b="b"/>
              <a:pathLst>
                <a:path w="1752600" h="11514">
                  <a:moveTo>
                    <a:pt x="0" y="0"/>
                  </a:moveTo>
                  <a:lnTo>
                    <a:pt x="1752600" y="0"/>
                  </a:lnTo>
                </a:path>
              </a:pathLst>
            </a:custGeom>
            <a:ln w="50074" cap="flat">
              <a:solidFill>
                <a:srgbClr val="7C3AED">
                  <a:alpha val="80000"/>
                </a:srgbClr>
              </a:solidFill>
              <a:prstDash val="solid"/>
              <a:miter/>
            </a:ln>
          </p:spPr>
          <p:txBody>
            <a:bodyPr rtlCol="0" anchor="ctr"/>
            <a:lstStyle/>
            <a:p>
              <a:pPr algn="ctr"/>
              <a:endParaRPr lang="en-IN" sz="1600"/>
            </a:p>
          </p:txBody>
        </p:sp>
        <p:sp>
          <p:nvSpPr>
            <p:cNvPr id="122" name="TextBox 121">
              <a:extLst>
                <a:ext uri="{FF2B5EF4-FFF2-40B4-BE49-F238E27FC236}">
                  <a16:creationId xmlns:a16="http://schemas.microsoft.com/office/drawing/2014/main" id="{87415DF5-DF0D-1032-D1FC-25A693D3A3C2}"/>
                </a:ext>
              </a:extLst>
            </p:cNvPr>
            <p:cNvSpPr txBox="1"/>
            <p:nvPr/>
          </p:nvSpPr>
          <p:spPr>
            <a:xfrm>
              <a:off x="14581138" y="5418333"/>
              <a:ext cx="2188581" cy="353847"/>
            </a:xfrm>
            <a:prstGeom prst="rect">
              <a:avLst/>
            </a:prstGeom>
            <a:noFill/>
          </p:spPr>
          <p:txBody>
            <a:bodyPr wrap="none" rtlCol="0" anchor="ctr">
              <a:spAutoFit/>
            </a:bodyPr>
            <a:lstStyle/>
            <a:p>
              <a:pPr algn="ctr"/>
              <a:r>
                <a:rPr lang="en-IN" sz="933">
                  <a:ln/>
                  <a:solidFill>
                    <a:srgbClr val="3B82F6"/>
                  </a:solidFill>
                  <a:latin typeface="Arial"/>
                  <a:cs typeface="Arial"/>
                  <a:sym typeface="Arial"/>
                  <a:rtl val="0"/>
                </a:rPr>
                <a:t>Isolated Virtual Network</a:t>
              </a:r>
            </a:p>
          </p:txBody>
        </p:sp>
        <p:sp>
          <p:nvSpPr>
            <p:cNvPr id="123" name="TextBox 122">
              <a:extLst>
                <a:ext uri="{FF2B5EF4-FFF2-40B4-BE49-F238E27FC236}">
                  <a16:creationId xmlns:a16="http://schemas.microsoft.com/office/drawing/2014/main" id="{4F5CD09A-13FD-C209-909A-5A2EFFAED1F8}"/>
                </a:ext>
              </a:extLst>
            </p:cNvPr>
            <p:cNvSpPr txBox="1"/>
            <p:nvPr/>
          </p:nvSpPr>
          <p:spPr>
            <a:xfrm>
              <a:off x="14581138" y="5936493"/>
              <a:ext cx="2188581" cy="353847"/>
            </a:xfrm>
            <a:prstGeom prst="rect">
              <a:avLst/>
            </a:prstGeom>
            <a:noFill/>
          </p:spPr>
          <p:txBody>
            <a:bodyPr wrap="none" rtlCol="0" anchor="ctr">
              <a:spAutoFit/>
            </a:bodyPr>
            <a:lstStyle/>
            <a:p>
              <a:pPr algn="ctr"/>
              <a:r>
                <a:rPr lang="en-IN" sz="933">
                  <a:ln/>
                  <a:solidFill>
                    <a:srgbClr val="DC2626"/>
                  </a:solidFill>
                  <a:latin typeface="Arial"/>
                  <a:cs typeface="Arial"/>
                  <a:sym typeface="Arial"/>
                  <a:rtl val="0"/>
                </a:rPr>
                <a:t>Isolated Virtual Network</a:t>
              </a:r>
            </a:p>
          </p:txBody>
        </p:sp>
        <p:sp>
          <p:nvSpPr>
            <p:cNvPr id="124" name="TextBox 123">
              <a:extLst>
                <a:ext uri="{FF2B5EF4-FFF2-40B4-BE49-F238E27FC236}">
                  <a16:creationId xmlns:a16="http://schemas.microsoft.com/office/drawing/2014/main" id="{12D47B38-2773-8043-7B4E-C104B8338313}"/>
                </a:ext>
              </a:extLst>
            </p:cNvPr>
            <p:cNvSpPr txBox="1"/>
            <p:nvPr/>
          </p:nvSpPr>
          <p:spPr>
            <a:xfrm>
              <a:off x="14648752" y="6387039"/>
              <a:ext cx="2188581" cy="353847"/>
            </a:xfrm>
            <a:prstGeom prst="rect">
              <a:avLst/>
            </a:prstGeom>
            <a:noFill/>
          </p:spPr>
          <p:txBody>
            <a:bodyPr wrap="none" rtlCol="0" anchor="ctr">
              <a:spAutoFit/>
            </a:bodyPr>
            <a:lstStyle/>
            <a:p>
              <a:pPr algn="ctr"/>
              <a:r>
                <a:rPr lang="en-IN" sz="933" dirty="0">
                  <a:ln/>
                  <a:solidFill>
                    <a:srgbClr val="7C3AED"/>
                  </a:solidFill>
                  <a:latin typeface="Arial"/>
                  <a:cs typeface="Arial"/>
                  <a:sym typeface="Arial"/>
                  <a:rtl val="0"/>
                </a:rPr>
                <a:t>Isolated Virtual Network</a:t>
              </a:r>
            </a:p>
          </p:txBody>
        </p:sp>
        <p:sp>
          <p:nvSpPr>
            <p:cNvPr id="125" name="Freeform: Shape 124">
              <a:extLst>
                <a:ext uri="{FF2B5EF4-FFF2-40B4-BE49-F238E27FC236}">
                  <a16:creationId xmlns:a16="http://schemas.microsoft.com/office/drawing/2014/main" id="{5E2A048D-0056-271B-90D2-7C0C8F6C2010}"/>
                </a:ext>
              </a:extLst>
            </p:cNvPr>
            <p:cNvSpPr/>
            <p:nvPr/>
          </p:nvSpPr>
          <p:spPr>
            <a:xfrm>
              <a:off x="9791700" y="7138246"/>
              <a:ext cx="7010400" cy="1381760"/>
            </a:xfrm>
            <a:custGeom>
              <a:avLst/>
              <a:gdLst>
                <a:gd name="connsiteX0" fmla="*/ 6910252 w 7010400"/>
                <a:gd name="connsiteY0" fmla="*/ 0 h 1381760"/>
                <a:gd name="connsiteX1" fmla="*/ 7010400 w 7010400"/>
                <a:gd name="connsiteY1" fmla="*/ 0 h 1381760"/>
                <a:gd name="connsiteX2" fmla="*/ 7010400 w 7010400"/>
                <a:gd name="connsiteY2" fmla="*/ 1381760 h 1381760"/>
                <a:gd name="connsiteX3" fmla="*/ 6910252 w 7010400"/>
                <a:gd name="connsiteY3" fmla="*/ 1381760 h 1381760"/>
                <a:gd name="connsiteX4" fmla="*/ 100149 w 7010400"/>
                <a:gd name="connsiteY4" fmla="*/ 1381760 h 1381760"/>
                <a:gd name="connsiteX5" fmla="*/ 0 w 7010400"/>
                <a:gd name="connsiteY5" fmla="*/ 1381760 h 1381760"/>
                <a:gd name="connsiteX6" fmla="*/ 0 w 7010400"/>
                <a:gd name="connsiteY6" fmla="*/ 0 h 1381760"/>
                <a:gd name="connsiteX7" fmla="*/ 100149 w 7010400"/>
                <a:gd name="connsiteY7" fmla="*/ 0 h 138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0400" h="1381760">
                  <a:moveTo>
                    <a:pt x="6910252" y="0"/>
                  </a:moveTo>
                  <a:cubicBezTo>
                    <a:pt x="6965563" y="0"/>
                    <a:pt x="7010400" y="0"/>
                    <a:pt x="7010400" y="0"/>
                  </a:cubicBezTo>
                  <a:lnTo>
                    <a:pt x="7010400" y="1381760"/>
                  </a:lnTo>
                  <a:cubicBezTo>
                    <a:pt x="7010400" y="1381760"/>
                    <a:pt x="6965563" y="1381760"/>
                    <a:pt x="6910252" y="1381760"/>
                  </a:cubicBezTo>
                  <a:lnTo>
                    <a:pt x="100149" y="1381760"/>
                  </a:lnTo>
                  <a:cubicBezTo>
                    <a:pt x="44838" y="1381760"/>
                    <a:pt x="0" y="1381760"/>
                    <a:pt x="0" y="1381760"/>
                  </a:cubicBezTo>
                  <a:lnTo>
                    <a:pt x="0" y="0"/>
                  </a:lnTo>
                  <a:cubicBezTo>
                    <a:pt x="0" y="0"/>
                    <a:pt x="44838" y="0"/>
                    <a:pt x="100149" y="0"/>
                  </a:cubicBezTo>
                  <a:close/>
                </a:path>
              </a:pathLst>
            </a:custGeom>
            <a:solidFill>
              <a:srgbClr val="065F46">
                <a:alpha val="30000"/>
              </a:srgbClr>
            </a:solidFill>
            <a:ln w="25037" cap="flat">
              <a:solidFill>
                <a:srgbClr val="059669"/>
              </a:solidFill>
              <a:prstDash val="solid"/>
              <a:miter/>
            </a:ln>
          </p:spPr>
          <p:txBody>
            <a:bodyPr rtlCol="0" anchor="ctr"/>
            <a:lstStyle/>
            <a:p>
              <a:pPr algn="ctr"/>
              <a:endParaRPr lang="en-IN" sz="1600"/>
            </a:p>
          </p:txBody>
        </p:sp>
        <p:sp>
          <p:nvSpPr>
            <p:cNvPr id="126" name="TextBox 125">
              <a:extLst>
                <a:ext uri="{FF2B5EF4-FFF2-40B4-BE49-F238E27FC236}">
                  <a16:creationId xmlns:a16="http://schemas.microsoft.com/office/drawing/2014/main" id="{1DCFE7BA-689E-495C-0B05-B809917860E5}"/>
                </a:ext>
              </a:extLst>
            </p:cNvPr>
            <p:cNvSpPr txBox="1"/>
            <p:nvPr/>
          </p:nvSpPr>
          <p:spPr>
            <a:xfrm>
              <a:off x="12340868" y="7159701"/>
              <a:ext cx="1912062" cy="384817"/>
            </a:xfrm>
            <a:prstGeom prst="rect">
              <a:avLst/>
            </a:prstGeom>
            <a:noFill/>
          </p:spPr>
          <p:txBody>
            <a:bodyPr wrap="none" rtlCol="0" anchor="ctr">
              <a:spAutoFit/>
            </a:bodyPr>
            <a:lstStyle/>
            <a:p>
              <a:pPr algn="ctr"/>
              <a:r>
                <a:rPr lang="en-IN" sz="1067" b="1">
                  <a:ln/>
                  <a:solidFill>
                    <a:srgbClr val="34D399"/>
                  </a:solidFill>
                  <a:latin typeface="Arial"/>
                  <a:cs typeface="Arial"/>
                  <a:sym typeface="Arial"/>
                  <a:rtl val="0"/>
                </a:rPr>
                <a:t>5GC Advantages</a:t>
              </a:r>
            </a:p>
          </p:txBody>
        </p:sp>
        <p:sp>
          <p:nvSpPr>
            <p:cNvPr id="127" name="TextBox 126">
              <a:extLst>
                <a:ext uri="{FF2B5EF4-FFF2-40B4-BE49-F238E27FC236}">
                  <a16:creationId xmlns:a16="http://schemas.microsoft.com/office/drawing/2014/main" id="{6E974EDF-938D-06D3-3D42-C16A90B0A6F8}"/>
                </a:ext>
              </a:extLst>
            </p:cNvPr>
            <p:cNvSpPr txBox="1"/>
            <p:nvPr/>
          </p:nvSpPr>
          <p:spPr>
            <a:xfrm>
              <a:off x="10208360" y="7503896"/>
              <a:ext cx="3179237" cy="300082"/>
            </a:xfrm>
            <a:prstGeom prst="rect">
              <a:avLst/>
            </a:prstGeom>
            <a:noFill/>
          </p:spPr>
          <p:txBody>
            <a:bodyPr wrap="none" rtlCol="0" anchor="ctr">
              <a:spAutoFit/>
            </a:bodyPr>
            <a:lstStyle/>
            <a:p>
              <a:pPr algn="ctr"/>
              <a:r>
                <a:rPr lang="en-IN" sz="700">
                  <a:ln/>
                  <a:solidFill>
                    <a:srgbClr val="6EE7B7"/>
                  </a:solidFill>
                  <a:latin typeface="Arial"/>
                  <a:cs typeface="Arial"/>
                  <a:sym typeface="Arial"/>
                  <a:rtl val="0"/>
                </a:rPr>
                <a:t>• Cloud-native virtualized functions (VNFs/CNFs)</a:t>
              </a:r>
            </a:p>
          </p:txBody>
        </p:sp>
        <p:sp>
          <p:nvSpPr>
            <p:cNvPr id="128" name="TextBox 127">
              <a:extLst>
                <a:ext uri="{FF2B5EF4-FFF2-40B4-BE49-F238E27FC236}">
                  <a16:creationId xmlns:a16="http://schemas.microsoft.com/office/drawing/2014/main" id="{8D5D7841-B6D7-5146-E444-EDC37E3D8F3E}"/>
                </a:ext>
              </a:extLst>
            </p:cNvPr>
            <p:cNvSpPr txBox="1"/>
            <p:nvPr/>
          </p:nvSpPr>
          <p:spPr>
            <a:xfrm>
              <a:off x="10136459" y="7734189"/>
              <a:ext cx="2563683" cy="300082"/>
            </a:xfrm>
            <a:prstGeom prst="rect">
              <a:avLst/>
            </a:prstGeom>
            <a:noFill/>
          </p:spPr>
          <p:txBody>
            <a:bodyPr wrap="none" rtlCol="0" anchor="ctr">
              <a:spAutoFit/>
            </a:bodyPr>
            <a:lstStyle/>
            <a:p>
              <a:pPr algn="ctr"/>
              <a:r>
                <a:rPr lang="en-IN" sz="700">
                  <a:ln/>
                  <a:solidFill>
                    <a:srgbClr val="6EE7B7"/>
                  </a:solidFill>
                  <a:latin typeface="Arial"/>
                  <a:cs typeface="Arial"/>
                  <a:sym typeface="Arial"/>
                  <a:rtl val="0"/>
                </a:rPr>
                <a:t>• Service-based architecture with APIs</a:t>
              </a:r>
            </a:p>
          </p:txBody>
        </p:sp>
        <p:sp>
          <p:nvSpPr>
            <p:cNvPr id="129" name="TextBox 128">
              <a:extLst>
                <a:ext uri="{FF2B5EF4-FFF2-40B4-BE49-F238E27FC236}">
                  <a16:creationId xmlns:a16="http://schemas.microsoft.com/office/drawing/2014/main" id="{EAFB786E-225C-B688-119E-14D6C94D6511}"/>
                </a:ext>
              </a:extLst>
            </p:cNvPr>
            <p:cNvSpPr txBox="1"/>
            <p:nvPr/>
          </p:nvSpPr>
          <p:spPr>
            <a:xfrm>
              <a:off x="10146685" y="7964483"/>
              <a:ext cx="2597346" cy="300082"/>
            </a:xfrm>
            <a:prstGeom prst="rect">
              <a:avLst/>
            </a:prstGeom>
            <a:noFill/>
          </p:spPr>
          <p:txBody>
            <a:bodyPr wrap="none" rtlCol="0" anchor="ctr">
              <a:spAutoFit/>
            </a:bodyPr>
            <a:lstStyle/>
            <a:p>
              <a:pPr algn="ctr"/>
              <a:r>
                <a:rPr lang="en-IN" sz="700">
                  <a:ln/>
                  <a:solidFill>
                    <a:srgbClr val="6EE7B7"/>
                  </a:solidFill>
                  <a:latin typeface="Arial"/>
                  <a:cs typeface="Arial"/>
                  <a:sym typeface="Arial"/>
                  <a:rtl val="0"/>
                </a:rPr>
                <a:t>• Dynamic scaling and programmability</a:t>
              </a:r>
            </a:p>
          </p:txBody>
        </p:sp>
        <p:sp>
          <p:nvSpPr>
            <p:cNvPr id="130" name="TextBox 129">
              <a:extLst>
                <a:ext uri="{FF2B5EF4-FFF2-40B4-BE49-F238E27FC236}">
                  <a16:creationId xmlns:a16="http://schemas.microsoft.com/office/drawing/2014/main" id="{1CBB8160-4283-6A24-3935-D892F735891D}"/>
                </a:ext>
              </a:extLst>
            </p:cNvPr>
            <p:cNvSpPr txBox="1"/>
            <p:nvPr/>
          </p:nvSpPr>
          <p:spPr>
            <a:xfrm>
              <a:off x="10178225" y="8194776"/>
              <a:ext cx="2905124" cy="300082"/>
            </a:xfrm>
            <a:prstGeom prst="rect">
              <a:avLst/>
            </a:prstGeom>
            <a:noFill/>
          </p:spPr>
          <p:txBody>
            <a:bodyPr wrap="none" rtlCol="0" anchor="ctr">
              <a:spAutoFit/>
            </a:bodyPr>
            <a:lstStyle/>
            <a:p>
              <a:pPr algn="ctr"/>
              <a:r>
                <a:rPr lang="en-IN" sz="700">
                  <a:ln/>
                  <a:solidFill>
                    <a:srgbClr val="6EE7B7"/>
                  </a:solidFill>
                  <a:latin typeface="Arial"/>
                  <a:cs typeface="Arial"/>
                  <a:sym typeface="Arial"/>
                  <a:rtl val="0"/>
                </a:rPr>
                <a:t>• Multiple service support via network slicing</a:t>
              </a:r>
            </a:p>
          </p:txBody>
        </p:sp>
        <p:sp>
          <p:nvSpPr>
            <p:cNvPr id="131" name="TextBox 130">
              <a:extLst>
                <a:ext uri="{FF2B5EF4-FFF2-40B4-BE49-F238E27FC236}">
                  <a16:creationId xmlns:a16="http://schemas.microsoft.com/office/drawing/2014/main" id="{A332CF76-0FCD-3F57-746A-DB50F16B7924}"/>
                </a:ext>
              </a:extLst>
            </p:cNvPr>
            <p:cNvSpPr txBox="1"/>
            <p:nvPr/>
          </p:nvSpPr>
          <p:spPr>
            <a:xfrm>
              <a:off x="13754281" y="7503896"/>
              <a:ext cx="2426628" cy="300082"/>
            </a:xfrm>
            <a:prstGeom prst="rect">
              <a:avLst/>
            </a:prstGeom>
            <a:noFill/>
          </p:spPr>
          <p:txBody>
            <a:bodyPr wrap="none" rtlCol="0" anchor="ctr">
              <a:spAutoFit/>
            </a:bodyPr>
            <a:lstStyle/>
            <a:p>
              <a:pPr algn="ctr"/>
              <a:r>
                <a:rPr lang="en-IN" sz="700">
                  <a:ln/>
                  <a:solidFill>
                    <a:srgbClr val="6EE7B7"/>
                  </a:solidFill>
                  <a:latin typeface="Arial"/>
                  <a:cs typeface="Arial"/>
                  <a:sym typeface="Arial"/>
                  <a:rtl val="0"/>
                </a:rPr>
                <a:t>• Vendor-agnostic and interoperable</a:t>
              </a:r>
            </a:p>
          </p:txBody>
        </p:sp>
        <p:sp>
          <p:nvSpPr>
            <p:cNvPr id="132" name="TextBox 131">
              <a:extLst>
                <a:ext uri="{FF2B5EF4-FFF2-40B4-BE49-F238E27FC236}">
                  <a16:creationId xmlns:a16="http://schemas.microsoft.com/office/drawing/2014/main" id="{7DADBA3B-D606-03EB-ACE5-F341B4AE9CBF}"/>
                </a:ext>
              </a:extLst>
            </p:cNvPr>
            <p:cNvSpPr txBox="1"/>
            <p:nvPr/>
          </p:nvSpPr>
          <p:spPr>
            <a:xfrm>
              <a:off x="13731526" y="7734189"/>
              <a:ext cx="2154918" cy="300082"/>
            </a:xfrm>
            <a:prstGeom prst="rect">
              <a:avLst/>
            </a:prstGeom>
            <a:noFill/>
          </p:spPr>
          <p:txBody>
            <a:bodyPr wrap="none" rtlCol="0" anchor="ctr">
              <a:spAutoFit/>
            </a:bodyPr>
            <a:lstStyle/>
            <a:p>
              <a:pPr algn="ctr"/>
              <a:r>
                <a:rPr lang="en-IN" sz="700">
                  <a:ln/>
                  <a:solidFill>
                    <a:srgbClr val="6EE7B7"/>
                  </a:solidFill>
                  <a:latin typeface="Arial"/>
                  <a:cs typeface="Arial"/>
                  <a:sym typeface="Arial"/>
                  <a:rtl val="0"/>
                </a:rPr>
                <a:t>• Reduced CAPEX/OPEX costs</a:t>
              </a:r>
            </a:p>
          </p:txBody>
        </p:sp>
        <p:sp>
          <p:nvSpPr>
            <p:cNvPr id="133" name="TextBox 132">
              <a:extLst>
                <a:ext uri="{FF2B5EF4-FFF2-40B4-BE49-F238E27FC236}">
                  <a16:creationId xmlns:a16="http://schemas.microsoft.com/office/drawing/2014/main" id="{6385D1F9-AB40-721D-884A-91515DA5B591}"/>
                </a:ext>
              </a:extLst>
            </p:cNvPr>
            <p:cNvSpPr txBox="1"/>
            <p:nvPr/>
          </p:nvSpPr>
          <p:spPr>
            <a:xfrm>
              <a:off x="13713712" y="7964483"/>
              <a:ext cx="2001030" cy="300082"/>
            </a:xfrm>
            <a:prstGeom prst="rect">
              <a:avLst/>
            </a:prstGeom>
            <a:noFill/>
          </p:spPr>
          <p:txBody>
            <a:bodyPr wrap="none" rtlCol="0" anchor="ctr">
              <a:spAutoFit/>
            </a:bodyPr>
            <a:lstStyle/>
            <a:p>
              <a:pPr algn="ctr"/>
              <a:r>
                <a:rPr lang="en-IN" sz="700">
                  <a:ln/>
                  <a:solidFill>
                    <a:srgbClr val="6EE7B7"/>
                  </a:solidFill>
                  <a:latin typeface="Arial"/>
                  <a:cs typeface="Arial"/>
                  <a:sym typeface="Arial"/>
                  <a:rtl val="0"/>
                </a:rPr>
                <a:t>• Edge computing integration</a:t>
              </a:r>
            </a:p>
          </p:txBody>
        </p:sp>
        <p:sp>
          <p:nvSpPr>
            <p:cNvPr id="134" name="TextBox 133">
              <a:extLst>
                <a:ext uri="{FF2B5EF4-FFF2-40B4-BE49-F238E27FC236}">
                  <a16:creationId xmlns:a16="http://schemas.microsoft.com/office/drawing/2014/main" id="{FD115146-635E-D746-4BA0-2028E31DD880}"/>
                </a:ext>
              </a:extLst>
            </p:cNvPr>
            <p:cNvSpPr txBox="1"/>
            <p:nvPr/>
          </p:nvSpPr>
          <p:spPr>
            <a:xfrm>
              <a:off x="13752950" y="8194776"/>
              <a:ext cx="2356896" cy="300082"/>
            </a:xfrm>
            <a:prstGeom prst="rect">
              <a:avLst/>
            </a:prstGeom>
            <a:noFill/>
          </p:spPr>
          <p:txBody>
            <a:bodyPr wrap="none" rtlCol="0" anchor="ctr">
              <a:spAutoFit/>
            </a:bodyPr>
            <a:lstStyle/>
            <a:p>
              <a:pPr algn="ctr"/>
              <a:r>
                <a:rPr lang="en-IN" sz="700">
                  <a:ln/>
                  <a:solidFill>
                    <a:srgbClr val="6EE7B7"/>
                  </a:solidFill>
                  <a:latin typeface="Arial"/>
                  <a:cs typeface="Arial"/>
                  <a:sym typeface="Arial"/>
                  <a:rtl val="0"/>
                </a:rPr>
                <a:t>• Rapid innovation and deployment</a:t>
              </a:r>
            </a:p>
          </p:txBody>
        </p:sp>
      </p:grpSp>
      <p:sp>
        <p:nvSpPr>
          <p:cNvPr id="8" name="Text Placeholder 1">
            <a:extLst>
              <a:ext uri="{FF2B5EF4-FFF2-40B4-BE49-F238E27FC236}">
                <a16:creationId xmlns:a16="http://schemas.microsoft.com/office/drawing/2014/main" id="{E53B8A2B-3E7B-1D96-3584-913A8F766CAE}"/>
              </a:ext>
            </a:extLst>
          </p:cNvPr>
          <p:cNvSpPr>
            <a:spLocks noGrp="1"/>
          </p:cNvSpPr>
          <p:nvPr>
            <p:ph type="body" sz="quarter" idx="10"/>
          </p:nvPr>
        </p:nvSpPr>
        <p:spPr>
          <a:xfrm>
            <a:off x="146696" y="46989"/>
            <a:ext cx="9539799" cy="369332"/>
          </a:xfrm>
          <a:prstGeom prst="rect">
            <a:avLst/>
          </a:prstGeom>
        </p:spPr>
        <p:txBody>
          <a:bodyPr/>
          <a:lstStyle/>
          <a:p>
            <a:pPr algn="l"/>
            <a:r>
              <a:rPr lang="en-US" sz="2000" b="1" dirty="0">
                <a:solidFill>
                  <a:srgbClr val="660033"/>
                </a:solidFill>
                <a:latin typeface="Open Sans" pitchFamily="34" charset="0"/>
                <a:ea typeface="Open Sans" pitchFamily="34" charset="0"/>
                <a:cs typeface="Open Sans" pitchFamily="34" charset="0"/>
              </a:rPr>
              <a:t>Core Network Architecture: 4G EPC vs 5G Core</a:t>
            </a:r>
          </a:p>
        </p:txBody>
      </p:sp>
    </p:spTree>
    <p:extLst>
      <p:ext uri="{BB962C8B-B14F-4D97-AF65-F5344CB8AC3E}">
        <p14:creationId xmlns:p14="http://schemas.microsoft.com/office/powerpoint/2010/main" val="3874983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B1D58-DEFF-A23B-5921-306D6E7956F2}"/>
            </a:ext>
          </a:extLst>
        </p:cNvPr>
        <p:cNvGrpSpPr/>
        <p:nvPr/>
      </p:nvGrpSpPr>
      <p:grpSpPr>
        <a:xfrm>
          <a:off x="0" y="0"/>
          <a:ext cx="0" cy="0"/>
          <a:chOff x="0" y="0"/>
          <a:chExt cx="0" cy="0"/>
        </a:xfrm>
      </p:grpSpPr>
      <p:sp>
        <p:nvSpPr>
          <p:cNvPr id="33" name="TextBox 32">
            <a:extLst>
              <a:ext uri="{FF2B5EF4-FFF2-40B4-BE49-F238E27FC236}">
                <a16:creationId xmlns:a16="http://schemas.microsoft.com/office/drawing/2014/main" id="{E4DA2425-2A2C-A1A9-43E3-868D1341A368}"/>
              </a:ext>
            </a:extLst>
          </p:cNvPr>
          <p:cNvSpPr txBox="1"/>
          <p:nvPr/>
        </p:nvSpPr>
        <p:spPr>
          <a:xfrm>
            <a:off x="806741" y="1147166"/>
            <a:ext cx="4995345" cy="430887"/>
          </a:xfrm>
          <a:prstGeom prst="rect">
            <a:avLst/>
          </a:prstGeom>
          <a:noFill/>
        </p:spPr>
        <p:txBody>
          <a:bodyPr wrap="square" rtlCol="0">
            <a:spAutoFit/>
          </a:bodyPr>
          <a:lstStyle/>
          <a:p>
            <a:pPr algn="just"/>
            <a:endParaRPr lang="en-US" altLang="ko-KR" sz="1100" dirty="0">
              <a:solidFill>
                <a:schemeClr val="tx1">
                  <a:lumMod val="75000"/>
                  <a:lumOff val="25000"/>
                </a:schemeClr>
              </a:solidFill>
              <a:latin typeface="Open Sans" pitchFamily="34" charset="0"/>
              <a:cs typeface="Open Sans" pitchFamily="34" charset="0"/>
            </a:endParaRPr>
          </a:p>
          <a:p>
            <a:pPr algn="just"/>
            <a:endParaRPr lang="ko-KR" altLang="en-US" sz="1100" dirty="0">
              <a:solidFill>
                <a:schemeClr val="tx1">
                  <a:lumMod val="75000"/>
                  <a:lumOff val="25000"/>
                </a:schemeClr>
              </a:solidFill>
              <a:latin typeface="Open Sans" pitchFamily="34" charset="0"/>
              <a:cs typeface="Open Sans" pitchFamily="34" charset="0"/>
            </a:endParaRPr>
          </a:p>
        </p:txBody>
      </p:sp>
      <p:sp>
        <p:nvSpPr>
          <p:cNvPr id="57" name="Text Placeholder 1">
            <a:extLst>
              <a:ext uri="{FF2B5EF4-FFF2-40B4-BE49-F238E27FC236}">
                <a16:creationId xmlns:a16="http://schemas.microsoft.com/office/drawing/2014/main" id="{5A34021B-447B-5A9B-EA42-BAE7A7B1E90E}"/>
              </a:ext>
            </a:extLst>
          </p:cNvPr>
          <p:cNvSpPr>
            <a:spLocks noGrp="1"/>
          </p:cNvSpPr>
          <p:nvPr>
            <p:ph type="body" sz="quarter" idx="10"/>
          </p:nvPr>
        </p:nvSpPr>
        <p:spPr>
          <a:xfrm>
            <a:off x="436889" y="436263"/>
            <a:ext cx="9539799" cy="366960"/>
          </a:xfrm>
          <a:prstGeom prst="rect">
            <a:avLst/>
          </a:prstGeom>
        </p:spPr>
        <p:txBody>
          <a:bodyPr/>
          <a:lstStyle/>
          <a:p>
            <a:pPr algn="l"/>
            <a:r>
              <a:rPr lang="en-US" sz="1600" b="1" dirty="0">
                <a:solidFill>
                  <a:srgbClr val="660033"/>
                </a:solidFill>
                <a:latin typeface="Open Sans" pitchFamily="34" charset="0"/>
                <a:ea typeface="Open Sans" pitchFamily="34" charset="0"/>
                <a:cs typeface="Open Sans" pitchFamily="34" charset="0"/>
              </a:rPr>
              <a:t>Why Beamforming is ESSENTIAL for 5G: Solving Critical Challenges</a:t>
            </a:r>
          </a:p>
        </p:txBody>
      </p:sp>
      <p:grpSp>
        <p:nvGrpSpPr>
          <p:cNvPr id="10" name="Graphic 5">
            <a:extLst>
              <a:ext uri="{FF2B5EF4-FFF2-40B4-BE49-F238E27FC236}">
                <a16:creationId xmlns:a16="http://schemas.microsoft.com/office/drawing/2014/main" id="{8586D67F-A96C-0F91-53A1-147BFFE60671}"/>
              </a:ext>
            </a:extLst>
          </p:cNvPr>
          <p:cNvGrpSpPr/>
          <p:nvPr/>
        </p:nvGrpSpPr>
        <p:grpSpPr>
          <a:xfrm>
            <a:off x="487901" y="1155107"/>
            <a:ext cx="10983301" cy="2496312"/>
            <a:chOff x="487901" y="1155107"/>
            <a:chExt cx="10983301" cy="2496312"/>
          </a:xfrm>
        </p:grpSpPr>
        <p:sp>
          <p:nvSpPr>
            <p:cNvPr id="11" name="Freeform: Shape 10">
              <a:extLst>
                <a:ext uri="{FF2B5EF4-FFF2-40B4-BE49-F238E27FC236}">
                  <a16:creationId xmlns:a16="http://schemas.microsoft.com/office/drawing/2014/main" id="{C3F96AA7-7610-096D-8631-44E5620DFC90}"/>
                </a:ext>
              </a:extLst>
            </p:cNvPr>
            <p:cNvSpPr/>
            <p:nvPr/>
          </p:nvSpPr>
          <p:spPr>
            <a:xfrm>
              <a:off x="487901" y="1155107"/>
              <a:ext cx="10983301" cy="2496312"/>
            </a:xfrm>
            <a:custGeom>
              <a:avLst/>
              <a:gdLst>
                <a:gd name="connsiteX0" fmla="*/ 10856571 w 10983301"/>
                <a:gd name="connsiteY0" fmla="*/ 0 h 2496312"/>
                <a:gd name="connsiteX1" fmla="*/ 10983302 w 10983301"/>
                <a:gd name="connsiteY1" fmla="*/ 0 h 2496312"/>
                <a:gd name="connsiteX2" fmla="*/ 10983302 w 10983301"/>
                <a:gd name="connsiteY2" fmla="*/ 2496312 h 2496312"/>
                <a:gd name="connsiteX3" fmla="*/ 10856571 w 10983301"/>
                <a:gd name="connsiteY3" fmla="*/ 2496312 h 2496312"/>
                <a:gd name="connsiteX4" fmla="*/ 126730 w 10983301"/>
                <a:gd name="connsiteY4" fmla="*/ 2496312 h 2496312"/>
                <a:gd name="connsiteX5" fmla="*/ 0 w 10983301"/>
                <a:gd name="connsiteY5" fmla="*/ 2496312 h 2496312"/>
                <a:gd name="connsiteX6" fmla="*/ 0 w 10983301"/>
                <a:gd name="connsiteY6" fmla="*/ 0 h 2496312"/>
                <a:gd name="connsiteX7" fmla="*/ 126730 w 10983301"/>
                <a:gd name="connsiteY7" fmla="*/ 0 h 249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83301" h="2496312">
                  <a:moveTo>
                    <a:pt x="10856571" y="0"/>
                  </a:moveTo>
                  <a:cubicBezTo>
                    <a:pt x="10926563" y="0"/>
                    <a:pt x="10983302" y="0"/>
                    <a:pt x="10983302" y="0"/>
                  </a:cubicBezTo>
                  <a:lnTo>
                    <a:pt x="10983302" y="2496312"/>
                  </a:lnTo>
                  <a:cubicBezTo>
                    <a:pt x="10983302" y="2496312"/>
                    <a:pt x="10926563" y="2496312"/>
                    <a:pt x="10856571" y="2496312"/>
                  </a:cubicBezTo>
                  <a:lnTo>
                    <a:pt x="126730" y="2496312"/>
                  </a:lnTo>
                  <a:cubicBezTo>
                    <a:pt x="56739" y="2496312"/>
                    <a:pt x="0" y="2496312"/>
                    <a:pt x="0" y="2496312"/>
                  </a:cubicBezTo>
                  <a:lnTo>
                    <a:pt x="0" y="0"/>
                  </a:lnTo>
                  <a:cubicBezTo>
                    <a:pt x="0" y="0"/>
                    <a:pt x="56739" y="0"/>
                    <a:pt x="126730" y="0"/>
                  </a:cubicBezTo>
                  <a:close/>
                </a:path>
              </a:pathLst>
            </a:custGeom>
            <a:solidFill>
              <a:srgbClr val="ECF0F1"/>
            </a:solidFill>
            <a:ln w="16886" cap="flat">
              <a:solidFill>
                <a:srgbClr val="BDC3C7"/>
              </a:solidFill>
              <a:prstDash val="solid"/>
              <a:miter/>
            </a:ln>
          </p:spPr>
          <p:txBody>
            <a:bodyPr rtlCol="0" anchor="ctr"/>
            <a:lstStyle/>
            <a:p>
              <a:endParaRPr lang="en-IN" sz="1400"/>
            </a:p>
          </p:txBody>
        </p:sp>
        <p:sp>
          <p:nvSpPr>
            <p:cNvPr id="12" name="TextBox 11">
              <a:extLst>
                <a:ext uri="{FF2B5EF4-FFF2-40B4-BE49-F238E27FC236}">
                  <a16:creationId xmlns:a16="http://schemas.microsoft.com/office/drawing/2014/main" id="{CDB1C467-DEEB-40A8-C661-BD3E56D8541C}"/>
                </a:ext>
              </a:extLst>
            </p:cNvPr>
            <p:cNvSpPr txBox="1"/>
            <p:nvPr/>
          </p:nvSpPr>
          <p:spPr>
            <a:xfrm>
              <a:off x="3859889" y="1180083"/>
              <a:ext cx="3879588" cy="276999"/>
            </a:xfrm>
            <a:prstGeom prst="rect">
              <a:avLst/>
            </a:prstGeom>
            <a:noFill/>
          </p:spPr>
          <p:txBody>
            <a:bodyPr wrap="none" rtlCol="0">
              <a:spAutoFit/>
            </a:bodyPr>
            <a:lstStyle/>
            <a:p>
              <a:pPr algn="l"/>
              <a:r>
                <a:rPr lang="en-IN" sz="1200" b="1" spc="0" baseline="0">
                  <a:ln/>
                  <a:solidFill>
                    <a:srgbClr val="E74C3C"/>
                  </a:solidFill>
                  <a:latin typeface="Arial"/>
                  <a:cs typeface="Arial"/>
                  <a:sym typeface="Arial"/>
                  <a:rtl val="0"/>
                </a:rPr>
                <a:t>Challenge 1: Overcoming High-Frequency Physics</a:t>
              </a:r>
            </a:p>
          </p:txBody>
        </p:sp>
        <p:sp>
          <p:nvSpPr>
            <p:cNvPr id="13" name="TextBox 12">
              <a:extLst>
                <a:ext uri="{FF2B5EF4-FFF2-40B4-BE49-F238E27FC236}">
                  <a16:creationId xmlns:a16="http://schemas.microsoft.com/office/drawing/2014/main" id="{0914BB3B-20AA-3D34-0402-39562E217D91}"/>
                </a:ext>
              </a:extLst>
            </p:cNvPr>
            <p:cNvSpPr txBox="1"/>
            <p:nvPr/>
          </p:nvSpPr>
          <p:spPr>
            <a:xfrm>
              <a:off x="1657325" y="1255085"/>
              <a:ext cx="2061783" cy="253916"/>
            </a:xfrm>
            <a:prstGeom prst="rect">
              <a:avLst/>
            </a:prstGeom>
            <a:noFill/>
          </p:spPr>
          <p:txBody>
            <a:bodyPr wrap="none" rtlCol="0">
              <a:spAutoFit/>
            </a:bodyPr>
            <a:lstStyle/>
            <a:p>
              <a:pPr algn="l"/>
              <a:r>
                <a:rPr lang="en-IN" sz="1050" b="1" spc="0" baseline="0" dirty="0">
                  <a:ln/>
                  <a:solidFill>
                    <a:srgbClr val="2C3E50"/>
                  </a:solidFill>
                  <a:latin typeface="Arial"/>
                  <a:cs typeface="Arial"/>
                  <a:sym typeface="Arial"/>
                  <a:rtl val="0"/>
                </a:rPr>
                <a:t>Frequency Band Comparison</a:t>
              </a:r>
            </a:p>
          </p:txBody>
        </p:sp>
        <p:grpSp>
          <p:nvGrpSpPr>
            <p:cNvPr id="14" name="Graphic 5">
              <a:extLst>
                <a:ext uri="{FF2B5EF4-FFF2-40B4-BE49-F238E27FC236}">
                  <a16:creationId xmlns:a16="http://schemas.microsoft.com/office/drawing/2014/main" id="{04E0D689-7D3D-040E-A923-8B48597A0505}"/>
                </a:ext>
              </a:extLst>
            </p:cNvPr>
            <p:cNvGrpSpPr/>
            <p:nvPr/>
          </p:nvGrpSpPr>
          <p:grpSpPr>
            <a:xfrm>
              <a:off x="741362" y="1630595"/>
              <a:ext cx="2112173" cy="943432"/>
              <a:chOff x="741362" y="1630595"/>
              <a:chExt cx="2112173" cy="943432"/>
            </a:xfrm>
          </p:grpSpPr>
          <p:sp>
            <p:nvSpPr>
              <p:cNvPr id="15" name="Freeform: Shape 14">
                <a:extLst>
                  <a:ext uri="{FF2B5EF4-FFF2-40B4-BE49-F238E27FC236}">
                    <a16:creationId xmlns:a16="http://schemas.microsoft.com/office/drawing/2014/main" id="{AAD7797B-2D49-5078-FFA2-46E071CDF304}"/>
                  </a:ext>
                </a:extLst>
              </p:cNvPr>
              <p:cNvSpPr/>
              <p:nvPr/>
            </p:nvSpPr>
            <p:spPr>
              <a:xfrm>
                <a:off x="741362" y="1630595"/>
                <a:ext cx="2112173" cy="713232"/>
              </a:xfrm>
              <a:custGeom>
                <a:avLst/>
                <a:gdLst>
                  <a:gd name="connsiteX0" fmla="*/ 2027687 w 2112173"/>
                  <a:gd name="connsiteY0" fmla="*/ 0 h 713232"/>
                  <a:gd name="connsiteX1" fmla="*/ 2112174 w 2112173"/>
                  <a:gd name="connsiteY1" fmla="*/ 0 h 713232"/>
                  <a:gd name="connsiteX2" fmla="*/ 2112174 w 2112173"/>
                  <a:gd name="connsiteY2" fmla="*/ 713232 h 713232"/>
                  <a:gd name="connsiteX3" fmla="*/ 2027687 w 2112173"/>
                  <a:gd name="connsiteY3" fmla="*/ 713232 h 713232"/>
                  <a:gd name="connsiteX4" fmla="*/ 84487 w 2112173"/>
                  <a:gd name="connsiteY4" fmla="*/ 713232 h 713232"/>
                  <a:gd name="connsiteX5" fmla="*/ 0 w 2112173"/>
                  <a:gd name="connsiteY5" fmla="*/ 713232 h 713232"/>
                  <a:gd name="connsiteX6" fmla="*/ 0 w 2112173"/>
                  <a:gd name="connsiteY6" fmla="*/ 0 h 713232"/>
                  <a:gd name="connsiteX7" fmla="*/ 84487 w 2112173"/>
                  <a:gd name="connsiteY7" fmla="*/ 0 h 71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2173" h="713232">
                    <a:moveTo>
                      <a:pt x="2027687" y="0"/>
                    </a:moveTo>
                    <a:cubicBezTo>
                      <a:pt x="2074347" y="0"/>
                      <a:pt x="2112174" y="0"/>
                      <a:pt x="2112174" y="0"/>
                    </a:cubicBezTo>
                    <a:lnTo>
                      <a:pt x="2112174" y="713232"/>
                    </a:lnTo>
                    <a:cubicBezTo>
                      <a:pt x="2112174" y="713232"/>
                      <a:pt x="2074347" y="713232"/>
                      <a:pt x="2027687" y="713232"/>
                    </a:cubicBezTo>
                    <a:lnTo>
                      <a:pt x="84487" y="713232"/>
                    </a:lnTo>
                    <a:cubicBezTo>
                      <a:pt x="37826" y="713232"/>
                      <a:pt x="0" y="713232"/>
                      <a:pt x="0" y="713232"/>
                    </a:cubicBezTo>
                    <a:lnTo>
                      <a:pt x="0" y="0"/>
                    </a:lnTo>
                    <a:cubicBezTo>
                      <a:pt x="0" y="0"/>
                      <a:pt x="37826" y="0"/>
                      <a:pt x="84487" y="0"/>
                    </a:cubicBezTo>
                    <a:close/>
                  </a:path>
                </a:pathLst>
              </a:custGeom>
              <a:solidFill>
                <a:srgbClr val="DCEEFB"/>
              </a:solidFill>
              <a:ln w="16886" cap="flat">
                <a:solidFill>
                  <a:srgbClr val="3498DB"/>
                </a:solidFill>
                <a:prstDash val="solid"/>
                <a:miter/>
              </a:ln>
            </p:spPr>
            <p:txBody>
              <a:bodyPr rtlCol="0" anchor="ctr"/>
              <a:lstStyle/>
              <a:p>
                <a:endParaRPr lang="en-IN" sz="1400"/>
              </a:p>
            </p:txBody>
          </p:sp>
          <p:sp>
            <p:nvSpPr>
              <p:cNvPr id="16" name="TextBox 15">
                <a:extLst>
                  <a:ext uri="{FF2B5EF4-FFF2-40B4-BE49-F238E27FC236}">
                    <a16:creationId xmlns:a16="http://schemas.microsoft.com/office/drawing/2014/main" id="{23234A55-8BE9-6DE7-9D5E-0BE583212A5F}"/>
                  </a:ext>
                </a:extLst>
              </p:cNvPr>
              <p:cNvSpPr txBox="1"/>
              <p:nvPr/>
            </p:nvSpPr>
            <p:spPr>
              <a:xfrm>
                <a:off x="977834" y="2343195"/>
                <a:ext cx="1794081" cy="230832"/>
              </a:xfrm>
              <a:prstGeom prst="rect">
                <a:avLst/>
              </a:prstGeom>
              <a:noFill/>
            </p:spPr>
            <p:txBody>
              <a:bodyPr wrap="none" rtlCol="0">
                <a:spAutoFit/>
              </a:bodyPr>
              <a:lstStyle/>
              <a:p>
                <a:pPr algn="l"/>
                <a:r>
                  <a:rPr lang="en-IN" sz="900" b="1" spc="0" baseline="0" dirty="0">
                    <a:ln/>
                    <a:solidFill>
                      <a:srgbClr val="3498DB"/>
                    </a:solidFill>
                    <a:latin typeface="Arial"/>
                    <a:cs typeface="Arial"/>
                    <a:sym typeface="Arial"/>
                    <a:rtl val="0"/>
                  </a:rPr>
                  <a:t>4G Low Band (700MHz-2GHz)</a:t>
                </a:r>
              </a:p>
            </p:txBody>
          </p:sp>
          <p:sp>
            <p:nvSpPr>
              <p:cNvPr id="17" name="Freeform: Shape 16">
                <a:extLst>
                  <a:ext uri="{FF2B5EF4-FFF2-40B4-BE49-F238E27FC236}">
                    <a16:creationId xmlns:a16="http://schemas.microsoft.com/office/drawing/2014/main" id="{952380C2-7DB9-C5AD-BE5B-F5C9D241C8CF}"/>
                  </a:ext>
                </a:extLst>
              </p:cNvPr>
              <p:cNvSpPr/>
              <p:nvPr/>
            </p:nvSpPr>
            <p:spPr>
              <a:xfrm>
                <a:off x="1670718" y="1868339"/>
                <a:ext cx="253460" cy="237744"/>
              </a:xfrm>
              <a:custGeom>
                <a:avLst/>
                <a:gdLst>
                  <a:gd name="connsiteX0" fmla="*/ 228115 w 253460"/>
                  <a:gd name="connsiteY0" fmla="*/ 0 h 237744"/>
                  <a:gd name="connsiteX1" fmla="*/ 253461 w 253460"/>
                  <a:gd name="connsiteY1" fmla="*/ 0 h 237744"/>
                  <a:gd name="connsiteX2" fmla="*/ 253461 w 253460"/>
                  <a:gd name="connsiteY2" fmla="*/ 237744 h 237744"/>
                  <a:gd name="connsiteX3" fmla="*/ 228115 w 253460"/>
                  <a:gd name="connsiteY3" fmla="*/ 237744 h 237744"/>
                  <a:gd name="connsiteX4" fmla="*/ 25346 w 253460"/>
                  <a:gd name="connsiteY4" fmla="*/ 237744 h 237744"/>
                  <a:gd name="connsiteX5" fmla="*/ 0 w 253460"/>
                  <a:gd name="connsiteY5" fmla="*/ 237744 h 237744"/>
                  <a:gd name="connsiteX6" fmla="*/ 0 w 253460"/>
                  <a:gd name="connsiteY6" fmla="*/ 0 h 237744"/>
                  <a:gd name="connsiteX7" fmla="*/ 25346 w 253460"/>
                  <a:gd name="connsiteY7"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460" h="237744">
                    <a:moveTo>
                      <a:pt x="228115" y="0"/>
                    </a:moveTo>
                    <a:cubicBezTo>
                      <a:pt x="242113" y="0"/>
                      <a:pt x="253461" y="0"/>
                      <a:pt x="253461" y="0"/>
                    </a:cubicBezTo>
                    <a:lnTo>
                      <a:pt x="253461" y="237744"/>
                    </a:lnTo>
                    <a:cubicBezTo>
                      <a:pt x="253461" y="237744"/>
                      <a:pt x="242113" y="237744"/>
                      <a:pt x="228115" y="237744"/>
                    </a:cubicBezTo>
                    <a:lnTo>
                      <a:pt x="25346" y="237744"/>
                    </a:lnTo>
                    <a:cubicBezTo>
                      <a:pt x="11348" y="237744"/>
                      <a:pt x="0" y="237744"/>
                      <a:pt x="0" y="237744"/>
                    </a:cubicBezTo>
                    <a:lnTo>
                      <a:pt x="0" y="0"/>
                    </a:lnTo>
                    <a:cubicBezTo>
                      <a:pt x="0" y="0"/>
                      <a:pt x="11348" y="0"/>
                      <a:pt x="25346" y="0"/>
                    </a:cubicBezTo>
                    <a:close/>
                  </a:path>
                </a:pathLst>
              </a:custGeom>
              <a:solidFill>
                <a:srgbClr val="34495E"/>
              </a:solidFill>
              <a:ln w="8443" cap="flat">
                <a:noFill/>
                <a:prstDash val="solid"/>
                <a:miter/>
              </a:ln>
            </p:spPr>
            <p:txBody>
              <a:bodyPr rtlCol="0" anchor="ctr"/>
              <a:lstStyle/>
              <a:p>
                <a:endParaRPr lang="en-IN" sz="1400"/>
              </a:p>
            </p:txBody>
          </p:sp>
          <p:sp>
            <p:nvSpPr>
              <p:cNvPr id="18" name="Freeform: Shape 17">
                <a:extLst>
                  <a:ext uri="{FF2B5EF4-FFF2-40B4-BE49-F238E27FC236}">
                    <a16:creationId xmlns:a16="http://schemas.microsoft.com/office/drawing/2014/main" id="{B1DC3610-FA20-289C-78AE-17A7F9824E62}"/>
                  </a:ext>
                </a:extLst>
              </p:cNvPr>
              <p:cNvSpPr/>
              <p:nvPr/>
            </p:nvSpPr>
            <p:spPr>
              <a:xfrm>
                <a:off x="1797449" y="1808903"/>
                <a:ext cx="8448" cy="59436"/>
              </a:xfrm>
              <a:custGeom>
                <a:avLst/>
                <a:gdLst>
                  <a:gd name="connsiteX0" fmla="*/ 0 w 8448"/>
                  <a:gd name="connsiteY0" fmla="*/ 59436 h 59436"/>
                  <a:gd name="connsiteX1" fmla="*/ 0 w 8448"/>
                  <a:gd name="connsiteY1" fmla="*/ 0 h 59436"/>
                </a:gdLst>
                <a:ahLst/>
                <a:cxnLst>
                  <a:cxn ang="0">
                    <a:pos x="connsiteX0" y="connsiteY0"/>
                  </a:cxn>
                  <a:cxn ang="0">
                    <a:pos x="connsiteX1" y="connsiteY1"/>
                  </a:cxn>
                </a:cxnLst>
                <a:rect l="l" t="t" r="r" b="b"/>
                <a:pathLst>
                  <a:path w="8448" h="59436">
                    <a:moveTo>
                      <a:pt x="0" y="59436"/>
                    </a:moveTo>
                    <a:lnTo>
                      <a:pt x="0" y="0"/>
                    </a:lnTo>
                  </a:path>
                </a:pathLst>
              </a:custGeom>
              <a:ln w="16886" cap="flat">
                <a:solidFill>
                  <a:srgbClr val="3498DB"/>
                </a:solidFill>
                <a:prstDash val="solid"/>
                <a:miter/>
              </a:ln>
            </p:spPr>
            <p:txBody>
              <a:bodyPr rtlCol="0" anchor="ctr"/>
              <a:lstStyle/>
              <a:p>
                <a:endParaRPr lang="en-IN" sz="1400"/>
              </a:p>
            </p:txBody>
          </p:sp>
          <p:sp>
            <p:nvSpPr>
              <p:cNvPr id="19" name="Freeform: Shape 18">
                <a:extLst>
                  <a:ext uri="{FF2B5EF4-FFF2-40B4-BE49-F238E27FC236}">
                    <a16:creationId xmlns:a16="http://schemas.microsoft.com/office/drawing/2014/main" id="{905D1AC3-FC67-C298-A0AB-A74BE5D5BAF6}"/>
                  </a:ext>
                </a:extLst>
              </p:cNvPr>
              <p:cNvSpPr/>
              <p:nvPr/>
            </p:nvSpPr>
            <p:spPr>
              <a:xfrm>
                <a:off x="1772103" y="1791072"/>
                <a:ext cx="50692" cy="35661"/>
              </a:xfrm>
              <a:custGeom>
                <a:avLst/>
                <a:gdLst>
                  <a:gd name="connsiteX0" fmla="*/ 50692 w 50692"/>
                  <a:gd name="connsiteY0" fmla="*/ 17831 h 35661"/>
                  <a:gd name="connsiteX1" fmla="*/ 25346 w 50692"/>
                  <a:gd name="connsiteY1" fmla="*/ 35662 h 35661"/>
                  <a:gd name="connsiteX2" fmla="*/ 0 w 50692"/>
                  <a:gd name="connsiteY2" fmla="*/ 17831 h 35661"/>
                  <a:gd name="connsiteX3" fmla="*/ 25346 w 50692"/>
                  <a:gd name="connsiteY3" fmla="*/ 0 h 35661"/>
                  <a:gd name="connsiteX4" fmla="*/ 50692 w 50692"/>
                  <a:gd name="connsiteY4" fmla="*/ 17831 h 35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92" h="35661">
                    <a:moveTo>
                      <a:pt x="50692" y="17831"/>
                    </a:moveTo>
                    <a:cubicBezTo>
                      <a:pt x="50692" y="27679"/>
                      <a:pt x="39344" y="35662"/>
                      <a:pt x="25346" y="35662"/>
                    </a:cubicBezTo>
                    <a:cubicBezTo>
                      <a:pt x="11348" y="35662"/>
                      <a:pt x="0" y="27679"/>
                      <a:pt x="0" y="17831"/>
                    </a:cubicBezTo>
                    <a:cubicBezTo>
                      <a:pt x="0" y="7983"/>
                      <a:pt x="11348" y="0"/>
                      <a:pt x="25346" y="0"/>
                    </a:cubicBezTo>
                    <a:cubicBezTo>
                      <a:pt x="39344" y="0"/>
                      <a:pt x="50692" y="7983"/>
                      <a:pt x="50692" y="17831"/>
                    </a:cubicBezTo>
                    <a:close/>
                  </a:path>
                </a:pathLst>
              </a:custGeom>
              <a:solidFill>
                <a:srgbClr val="3498DB"/>
              </a:solidFill>
              <a:ln w="8443" cap="flat">
                <a:noFill/>
                <a:prstDash val="solid"/>
                <a:miter/>
              </a:ln>
            </p:spPr>
            <p:txBody>
              <a:bodyPr rtlCol="0" anchor="ctr"/>
              <a:lstStyle/>
              <a:p>
                <a:endParaRPr lang="en-IN" sz="1400"/>
              </a:p>
            </p:txBody>
          </p:sp>
          <p:sp>
            <p:nvSpPr>
              <p:cNvPr id="20" name="Freeform: Shape 19">
                <a:extLst>
                  <a:ext uri="{FF2B5EF4-FFF2-40B4-BE49-F238E27FC236}">
                    <a16:creationId xmlns:a16="http://schemas.microsoft.com/office/drawing/2014/main" id="{E23C56DB-D810-3032-060B-3680ED427280}"/>
                  </a:ext>
                </a:extLst>
              </p:cNvPr>
              <p:cNvSpPr/>
              <p:nvPr/>
            </p:nvSpPr>
            <p:spPr>
              <a:xfrm>
                <a:off x="1290527" y="1630595"/>
                <a:ext cx="1013843" cy="713232"/>
              </a:xfrm>
              <a:custGeom>
                <a:avLst/>
                <a:gdLst>
                  <a:gd name="connsiteX0" fmla="*/ 1013843 w 1013843"/>
                  <a:gd name="connsiteY0" fmla="*/ 356616 h 713232"/>
                  <a:gd name="connsiteX1" fmla="*/ 506922 w 1013843"/>
                  <a:gd name="connsiteY1" fmla="*/ 713232 h 713232"/>
                  <a:gd name="connsiteX2" fmla="*/ 0 w 1013843"/>
                  <a:gd name="connsiteY2" fmla="*/ 356616 h 713232"/>
                  <a:gd name="connsiteX3" fmla="*/ 506922 w 1013843"/>
                  <a:gd name="connsiteY3" fmla="*/ 0 h 713232"/>
                  <a:gd name="connsiteX4" fmla="*/ 1013843 w 1013843"/>
                  <a:gd name="connsiteY4" fmla="*/ 356616 h 713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3843" h="713232">
                    <a:moveTo>
                      <a:pt x="1013843" y="356616"/>
                    </a:moveTo>
                    <a:cubicBezTo>
                      <a:pt x="1013843" y="553570"/>
                      <a:pt x="786887" y="713232"/>
                      <a:pt x="506922" y="713232"/>
                    </a:cubicBezTo>
                    <a:cubicBezTo>
                      <a:pt x="226957" y="713232"/>
                      <a:pt x="0" y="553570"/>
                      <a:pt x="0" y="356616"/>
                    </a:cubicBezTo>
                    <a:cubicBezTo>
                      <a:pt x="0" y="159662"/>
                      <a:pt x="226957" y="0"/>
                      <a:pt x="506922" y="0"/>
                    </a:cubicBezTo>
                    <a:cubicBezTo>
                      <a:pt x="786887" y="0"/>
                      <a:pt x="1013843" y="159662"/>
                      <a:pt x="1013843" y="356616"/>
                    </a:cubicBezTo>
                    <a:close/>
                  </a:path>
                </a:pathLst>
              </a:custGeom>
              <a:solidFill>
                <a:srgbClr val="00FF00"/>
              </a:solidFill>
              <a:ln w="16886" cap="flat">
                <a:solidFill>
                  <a:srgbClr val="27AE60"/>
                </a:solidFill>
                <a:custDash>
                  <a:ds d="225000" sp="225000"/>
                </a:custDash>
                <a:miter/>
              </a:ln>
            </p:spPr>
            <p:txBody>
              <a:bodyPr rtlCol="0" anchor="ctr"/>
              <a:lstStyle/>
              <a:p>
                <a:endParaRPr lang="en-IN" sz="1400"/>
              </a:p>
            </p:txBody>
          </p:sp>
          <p:sp>
            <p:nvSpPr>
              <p:cNvPr id="21" name="TextBox 20">
                <a:extLst>
                  <a:ext uri="{FF2B5EF4-FFF2-40B4-BE49-F238E27FC236}">
                    <a16:creationId xmlns:a16="http://schemas.microsoft.com/office/drawing/2014/main" id="{A7CACDF2-139D-3256-7521-3078000C25D0}"/>
                  </a:ext>
                </a:extLst>
              </p:cNvPr>
              <p:cNvSpPr txBox="1"/>
              <p:nvPr/>
            </p:nvSpPr>
            <p:spPr>
              <a:xfrm>
                <a:off x="1348119" y="2114668"/>
                <a:ext cx="817853" cy="200055"/>
              </a:xfrm>
              <a:prstGeom prst="rect">
                <a:avLst/>
              </a:prstGeom>
              <a:noFill/>
            </p:spPr>
            <p:txBody>
              <a:bodyPr wrap="none" rtlCol="0">
                <a:spAutoFit/>
              </a:bodyPr>
              <a:lstStyle/>
              <a:p>
                <a:pPr algn="l"/>
                <a:r>
                  <a:rPr lang="en-IN" sz="700" spc="0" baseline="0">
                    <a:ln/>
                    <a:solidFill>
                      <a:srgbClr val="27AE60"/>
                    </a:solidFill>
                    <a:latin typeface="Arial"/>
                    <a:cs typeface="Arial"/>
                    <a:sym typeface="Arial"/>
                    <a:rtl val="0"/>
                  </a:rPr>
                  <a:t>Good Coverage</a:t>
                </a:r>
              </a:p>
            </p:txBody>
          </p:sp>
          <p:sp>
            <p:nvSpPr>
              <p:cNvPr id="22" name="TextBox 21">
                <a:extLst>
                  <a:ext uri="{FF2B5EF4-FFF2-40B4-BE49-F238E27FC236}">
                    <a16:creationId xmlns:a16="http://schemas.microsoft.com/office/drawing/2014/main" id="{C4C33470-70C1-B5EF-3956-A08F7BF6C679}"/>
                  </a:ext>
                </a:extLst>
              </p:cNvPr>
              <p:cNvSpPr txBox="1"/>
              <p:nvPr/>
            </p:nvSpPr>
            <p:spPr>
              <a:xfrm>
                <a:off x="1221364" y="2185991"/>
                <a:ext cx="1043876" cy="200055"/>
              </a:xfrm>
              <a:prstGeom prst="rect">
                <a:avLst/>
              </a:prstGeom>
              <a:noFill/>
            </p:spPr>
            <p:txBody>
              <a:bodyPr wrap="none" rtlCol="0">
                <a:spAutoFit/>
              </a:bodyPr>
              <a:lstStyle/>
              <a:p>
                <a:pPr algn="l"/>
                <a:r>
                  <a:rPr lang="en-IN" sz="700" spc="0" baseline="0">
                    <a:ln/>
                    <a:solidFill>
                      <a:srgbClr val="27AE60"/>
                    </a:solidFill>
                    <a:latin typeface="Arial"/>
                    <a:cs typeface="Arial"/>
                    <a:sym typeface="Arial"/>
                    <a:rtl val="0"/>
                  </a:rPr>
                  <a:t>Penetrates Obstacles</a:t>
                </a:r>
              </a:p>
            </p:txBody>
          </p:sp>
        </p:grpSp>
        <p:grpSp>
          <p:nvGrpSpPr>
            <p:cNvPr id="23" name="Graphic 5">
              <a:extLst>
                <a:ext uri="{FF2B5EF4-FFF2-40B4-BE49-F238E27FC236}">
                  <a16:creationId xmlns:a16="http://schemas.microsoft.com/office/drawing/2014/main" id="{675B7F23-0A8A-2940-3BAD-A37472FD47F2}"/>
                </a:ext>
              </a:extLst>
            </p:cNvPr>
            <p:cNvGrpSpPr/>
            <p:nvPr/>
          </p:nvGrpSpPr>
          <p:grpSpPr>
            <a:xfrm>
              <a:off x="2895805" y="1630595"/>
              <a:ext cx="2829621" cy="975629"/>
              <a:chOff x="2895805" y="1630595"/>
              <a:chExt cx="2829621" cy="975629"/>
            </a:xfrm>
          </p:grpSpPr>
          <p:sp>
            <p:nvSpPr>
              <p:cNvPr id="24" name="Freeform: Shape 23">
                <a:extLst>
                  <a:ext uri="{FF2B5EF4-FFF2-40B4-BE49-F238E27FC236}">
                    <a16:creationId xmlns:a16="http://schemas.microsoft.com/office/drawing/2014/main" id="{C398051A-5D53-665F-425A-0D49DB489A61}"/>
                  </a:ext>
                </a:extLst>
              </p:cNvPr>
              <p:cNvSpPr/>
              <p:nvPr/>
            </p:nvSpPr>
            <p:spPr>
              <a:xfrm>
                <a:off x="3022509" y="1630595"/>
                <a:ext cx="2365634" cy="713232"/>
              </a:xfrm>
              <a:custGeom>
                <a:avLst/>
                <a:gdLst>
                  <a:gd name="connsiteX0" fmla="*/ 2281147 w 2365634"/>
                  <a:gd name="connsiteY0" fmla="*/ 0 h 713232"/>
                  <a:gd name="connsiteX1" fmla="*/ 2365634 w 2365634"/>
                  <a:gd name="connsiteY1" fmla="*/ 0 h 713232"/>
                  <a:gd name="connsiteX2" fmla="*/ 2365634 w 2365634"/>
                  <a:gd name="connsiteY2" fmla="*/ 713232 h 713232"/>
                  <a:gd name="connsiteX3" fmla="*/ 2281147 w 2365634"/>
                  <a:gd name="connsiteY3" fmla="*/ 713232 h 713232"/>
                  <a:gd name="connsiteX4" fmla="*/ 84487 w 2365634"/>
                  <a:gd name="connsiteY4" fmla="*/ 713232 h 713232"/>
                  <a:gd name="connsiteX5" fmla="*/ 0 w 2365634"/>
                  <a:gd name="connsiteY5" fmla="*/ 713232 h 713232"/>
                  <a:gd name="connsiteX6" fmla="*/ 0 w 2365634"/>
                  <a:gd name="connsiteY6" fmla="*/ 0 h 713232"/>
                  <a:gd name="connsiteX7" fmla="*/ 84487 w 2365634"/>
                  <a:gd name="connsiteY7" fmla="*/ 0 h 71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5634" h="713232">
                    <a:moveTo>
                      <a:pt x="2281147" y="0"/>
                    </a:moveTo>
                    <a:cubicBezTo>
                      <a:pt x="2327808" y="0"/>
                      <a:pt x="2365634" y="0"/>
                      <a:pt x="2365634" y="0"/>
                    </a:cubicBezTo>
                    <a:lnTo>
                      <a:pt x="2365634" y="713232"/>
                    </a:lnTo>
                    <a:cubicBezTo>
                      <a:pt x="2365634" y="713232"/>
                      <a:pt x="2327808" y="713232"/>
                      <a:pt x="2281147" y="713232"/>
                    </a:cubicBezTo>
                    <a:lnTo>
                      <a:pt x="84487" y="713232"/>
                    </a:lnTo>
                    <a:cubicBezTo>
                      <a:pt x="37826" y="713232"/>
                      <a:pt x="0" y="713232"/>
                      <a:pt x="0" y="713232"/>
                    </a:cubicBezTo>
                    <a:lnTo>
                      <a:pt x="0" y="0"/>
                    </a:lnTo>
                    <a:cubicBezTo>
                      <a:pt x="0" y="0"/>
                      <a:pt x="37826" y="0"/>
                      <a:pt x="84487" y="0"/>
                    </a:cubicBezTo>
                    <a:close/>
                  </a:path>
                </a:pathLst>
              </a:custGeom>
              <a:solidFill>
                <a:srgbClr val="FDEAEA"/>
              </a:solidFill>
              <a:ln w="16886" cap="flat">
                <a:solidFill>
                  <a:srgbClr val="E74C3C"/>
                </a:solidFill>
                <a:prstDash val="solid"/>
                <a:miter/>
              </a:ln>
            </p:spPr>
            <p:txBody>
              <a:bodyPr rtlCol="0" anchor="ctr"/>
              <a:lstStyle/>
              <a:p>
                <a:endParaRPr lang="en-IN" sz="1400"/>
              </a:p>
            </p:txBody>
          </p:sp>
          <p:sp>
            <p:nvSpPr>
              <p:cNvPr id="25" name="TextBox 24">
                <a:extLst>
                  <a:ext uri="{FF2B5EF4-FFF2-40B4-BE49-F238E27FC236}">
                    <a16:creationId xmlns:a16="http://schemas.microsoft.com/office/drawing/2014/main" id="{EAD4084B-70BF-7065-D58F-3607355B5382}"/>
                  </a:ext>
                </a:extLst>
              </p:cNvPr>
              <p:cNvSpPr txBox="1"/>
              <p:nvPr/>
            </p:nvSpPr>
            <p:spPr>
              <a:xfrm>
                <a:off x="2895805" y="2375392"/>
                <a:ext cx="2829621" cy="230832"/>
              </a:xfrm>
              <a:prstGeom prst="rect">
                <a:avLst/>
              </a:prstGeom>
              <a:noFill/>
            </p:spPr>
            <p:txBody>
              <a:bodyPr wrap="none" rtlCol="0">
                <a:spAutoFit/>
              </a:bodyPr>
              <a:lstStyle/>
              <a:p>
                <a:pPr algn="l"/>
                <a:r>
                  <a:rPr lang="en-IN" sz="900" b="1" spc="0" baseline="0" dirty="0">
                    <a:ln/>
                    <a:solidFill>
                      <a:srgbClr val="E74C3C"/>
                    </a:solidFill>
                    <a:latin typeface="Arial"/>
                    <a:cs typeface="Arial"/>
                    <a:sym typeface="Arial"/>
                    <a:rtl val="0"/>
                  </a:rPr>
                  <a:t>5G </a:t>
                </a:r>
                <a:r>
                  <a:rPr lang="en-IN" sz="900" b="1" spc="0" baseline="0" dirty="0" err="1">
                    <a:ln/>
                    <a:solidFill>
                      <a:srgbClr val="E74C3C"/>
                    </a:solidFill>
                    <a:latin typeface="Arial"/>
                    <a:cs typeface="Arial"/>
                    <a:sym typeface="Arial"/>
                    <a:rtl val="0"/>
                  </a:rPr>
                  <a:t>mmWave</a:t>
                </a:r>
                <a:r>
                  <a:rPr lang="en-IN" sz="900" b="1" spc="0" baseline="0" dirty="0">
                    <a:ln/>
                    <a:solidFill>
                      <a:srgbClr val="E74C3C"/>
                    </a:solidFill>
                    <a:latin typeface="Arial"/>
                    <a:cs typeface="Arial"/>
                    <a:sym typeface="Arial"/>
                    <a:rtl val="0"/>
                  </a:rPr>
                  <a:t> (28GHz+) - WITHOUT Beamforming</a:t>
                </a:r>
              </a:p>
            </p:txBody>
          </p:sp>
          <p:sp>
            <p:nvSpPr>
              <p:cNvPr id="26" name="Freeform: Shape 25">
                <a:extLst>
                  <a:ext uri="{FF2B5EF4-FFF2-40B4-BE49-F238E27FC236}">
                    <a16:creationId xmlns:a16="http://schemas.microsoft.com/office/drawing/2014/main" id="{14802D1E-214F-2450-966C-A0F079CEBF01}"/>
                  </a:ext>
                </a:extLst>
              </p:cNvPr>
              <p:cNvSpPr/>
              <p:nvPr/>
            </p:nvSpPr>
            <p:spPr>
              <a:xfrm>
                <a:off x="4078596" y="1868339"/>
                <a:ext cx="253460" cy="237744"/>
              </a:xfrm>
              <a:custGeom>
                <a:avLst/>
                <a:gdLst>
                  <a:gd name="connsiteX0" fmla="*/ 228115 w 253460"/>
                  <a:gd name="connsiteY0" fmla="*/ 0 h 237744"/>
                  <a:gd name="connsiteX1" fmla="*/ 253461 w 253460"/>
                  <a:gd name="connsiteY1" fmla="*/ 0 h 237744"/>
                  <a:gd name="connsiteX2" fmla="*/ 253461 w 253460"/>
                  <a:gd name="connsiteY2" fmla="*/ 237744 h 237744"/>
                  <a:gd name="connsiteX3" fmla="*/ 228115 w 253460"/>
                  <a:gd name="connsiteY3" fmla="*/ 237744 h 237744"/>
                  <a:gd name="connsiteX4" fmla="*/ 25346 w 253460"/>
                  <a:gd name="connsiteY4" fmla="*/ 237744 h 237744"/>
                  <a:gd name="connsiteX5" fmla="*/ 0 w 253460"/>
                  <a:gd name="connsiteY5" fmla="*/ 237744 h 237744"/>
                  <a:gd name="connsiteX6" fmla="*/ 0 w 253460"/>
                  <a:gd name="connsiteY6" fmla="*/ 0 h 237744"/>
                  <a:gd name="connsiteX7" fmla="*/ 25346 w 253460"/>
                  <a:gd name="connsiteY7"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460" h="237744">
                    <a:moveTo>
                      <a:pt x="228115" y="0"/>
                    </a:moveTo>
                    <a:cubicBezTo>
                      <a:pt x="242113" y="0"/>
                      <a:pt x="253461" y="0"/>
                      <a:pt x="253461" y="0"/>
                    </a:cubicBezTo>
                    <a:lnTo>
                      <a:pt x="253461" y="237744"/>
                    </a:lnTo>
                    <a:cubicBezTo>
                      <a:pt x="253461" y="237744"/>
                      <a:pt x="242113" y="237744"/>
                      <a:pt x="228115" y="237744"/>
                    </a:cubicBezTo>
                    <a:lnTo>
                      <a:pt x="25346" y="237744"/>
                    </a:lnTo>
                    <a:cubicBezTo>
                      <a:pt x="11348" y="237744"/>
                      <a:pt x="0" y="237744"/>
                      <a:pt x="0" y="237744"/>
                    </a:cubicBezTo>
                    <a:lnTo>
                      <a:pt x="0" y="0"/>
                    </a:lnTo>
                    <a:cubicBezTo>
                      <a:pt x="0" y="0"/>
                      <a:pt x="11348" y="0"/>
                      <a:pt x="25346" y="0"/>
                    </a:cubicBezTo>
                    <a:close/>
                  </a:path>
                </a:pathLst>
              </a:custGeom>
              <a:solidFill>
                <a:srgbClr val="34495E"/>
              </a:solidFill>
              <a:ln w="8443" cap="flat">
                <a:noFill/>
                <a:prstDash val="solid"/>
                <a:miter/>
              </a:ln>
            </p:spPr>
            <p:txBody>
              <a:bodyPr rtlCol="0" anchor="ctr"/>
              <a:lstStyle/>
              <a:p>
                <a:endParaRPr lang="en-IN" sz="1400"/>
              </a:p>
            </p:txBody>
          </p:sp>
          <p:sp>
            <p:nvSpPr>
              <p:cNvPr id="27" name="Freeform: Shape 26">
                <a:extLst>
                  <a:ext uri="{FF2B5EF4-FFF2-40B4-BE49-F238E27FC236}">
                    <a16:creationId xmlns:a16="http://schemas.microsoft.com/office/drawing/2014/main" id="{0B9737F4-5063-2C74-B2A3-FD872820FAFF}"/>
                  </a:ext>
                </a:extLst>
              </p:cNvPr>
              <p:cNvSpPr/>
              <p:nvPr/>
            </p:nvSpPr>
            <p:spPr>
              <a:xfrm>
                <a:off x="4205326" y="1808903"/>
                <a:ext cx="8448" cy="59436"/>
              </a:xfrm>
              <a:custGeom>
                <a:avLst/>
                <a:gdLst>
                  <a:gd name="connsiteX0" fmla="*/ 0 w 8448"/>
                  <a:gd name="connsiteY0" fmla="*/ 59436 h 59436"/>
                  <a:gd name="connsiteX1" fmla="*/ 0 w 8448"/>
                  <a:gd name="connsiteY1" fmla="*/ 0 h 59436"/>
                </a:gdLst>
                <a:ahLst/>
                <a:cxnLst>
                  <a:cxn ang="0">
                    <a:pos x="connsiteX0" y="connsiteY0"/>
                  </a:cxn>
                  <a:cxn ang="0">
                    <a:pos x="connsiteX1" y="connsiteY1"/>
                  </a:cxn>
                </a:cxnLst>
                <a:rect l="l" t="t" r="r" b="b"/>
                <a:pathLst>
                  <a:path w="8448" h="59436">
                    <a:moveTo>
                      <a:pt x="0" y="59436"/>
                    </a:moveTo>
                    <a:lnTo>
                      <a:pt x="0" y="0"/>
                    </a:lnTo>
                  </a:path>
                </a:pathLst>
              </a:custGeom>
              <a:ln w="16886" cap="flat">
                <a:solidFill>
                  <a:srgbClr val="E74C3C"/>
                </a:solidFill>
                <a:prstDash val="solid"/>
                <a:miter/>
              </a:ln>
            </p:spPr>
            <p:txBody>
              <a:bodyPr rtlCol="0" anchor="ctr"/>
              <a:lstStyle/>
              <a:p>
                <a:endParaRPr lang="en-IN" sz="1400"/>
              </a:p>
            </p:txBody>
          </p:sp>
          <p:sp>
            <p:nvSpPr>
              <p:cNvPr id="28" name="Freeform: Shape 27">
                <a:extLst>
                  <a:ext uri="{FF2B5EF4-FFF2-40B4-BE49-F238E27FC236}">
                    <a16:creationId xmlns:a16="http://schemas.microsoft.com/office/drawing/2014/main" id="{8729C743-6909-7546-762D-FBC0A36BEE80}"/>
                  </a:ext>
                </a:extLst>
              </p:cNvPr>
              <p:cNvSpPr/>
              <p:nvPr/>
            </p:nvSpPr>
            <p:spPr>
              <a:xfrm>
                <a:off x="4179980" y="1791072"/>
                <a:ext cx="50692" cy="35661"/>
              </a:xfrm>
              <a:custGeom>
                <a:avLst/>
                <a:gdLst>
                  <a:gd name="connsiteX0" fmla="*/ 50692 w 50692"/>
                  <a:gd name="connsiteY0" fmla="*/ 17831 h 35661"/>
                  <a:gd name="connsiteX1" fmla="*/ 25346 w 50692"/>
                  <a:gd name="connsiteY1" fmla="*/ 35662 h 35661"/>
                  <a:gd name="connsiteX2" fmla="*/ 0 w 50692"/>
                  <a:gd name="connsiteY2" fmla="*/ 17831 h 35661"/>
                  <a:gd name="connsiteX3" fmla="*/ 25346 w 50692"/>
                  <a:gd name="connsiteY3" fmla="*/ 0 h 35661"/>
                  <a:gd name="connsiteX4" fmla="*/ 50692 w 50692"/>
                  <a:gd name="connsiteY4" fmla="*/ 17831 h 35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92" h="35661">
                    <a:moveTo>
                      <a:pt x="50692" y="17831"/>
                    </a:moveTo>
                    <a:cubicBezTo>
                      <a:pt x="50692" y="27679"/>
                      <a:pt x="39344" y="35662"/>
                      <a:pt x="25346" y="35662"/>
                    </a:cubicBezTo>
                    <a:cubicBezTo>
                      <a:pt x="11348" y="35662"/>
                      <a:pt x="0" y="27679"/>
                      <a:pt x="0" y="17831"/>
                    </a:cubicBezTo>
                    <a:cubicBezTo>
                      <a:pt x="0" y="7983"/>
                      <a:pt x="11348" y="0"/>
                      <a:pt x="25346" y="0"/>
                    </a:cubicBezTo>
                    <a:cubicBezTo>
                      <a:pt x="39344" y="0"/>
                      <a:pt x="50692" y="7983"/>
                      <a:pt x="50692" y="17831"/>
                    </a:cubicBezTo>
                    <a:close/>
                  </a:path>
                </a:pathLst>
              </a:custGeom>
              <a:solidFill>
                <a:srgbClr val="E74C3C"/>
              </a:solidFill>
              <a:ln w="8443" cap="flat">
                <a:noFill/>
                <a:prstDash val="solid"/>
                <a:miter/>
              </a:ln>
            </p:spPr>
            <p:txBody>
              <a:bodyPr rtlCol="0" anchor="ctr"/>
              <a:lstStyle/>
              <a:p>
                <a:endParaRPr lang="en-IN" sz="1400"/>
              </a:p>
            </p:txBody>
          </p:sp>
          <p:sp>
            <p:nvSpPr>
              <p:cNvPr id="29" name="Freeform: Shape 28">
                <a:extLst>
                  <a:ext uri="{FF2B5EF4-FFF2-40B4-BE49-F238E27FC236}">
                    <a16:creationId xmlns:a16="http://schemas.microsoft.com/office/drawing/2014/main" id="{E288F0AA-9F3B-245A-2889-431C998FF138}"/>
                  </a:ext>
                </a:extLst>
              </p:cNvPr>
              <p:cNvSpPr/>
              <p:nvPr/>
            </p:nvSpPr>
            <p:spPr>
              <a:xfrm>
                <a:off x="3994109" y="1838621"/>
                <a:ext cx="422434" cy="297180"/>
              </a:xfrm>
              <a:custGeom>
                <a:avLst/>
                <a:gdLst>
                  <a:gd name="connsiteX0" fmla="*/ 422435 w 422434"/>
                  <a:gd name="connsiteY0" fmla="*/ 148590 h 297180"/>
                  <a:gd name="connsiteX1" fmla="*/ 211217 w 422434"/>
                  <a:gd name="connsiteY1" fmla="*/ 297180 h 297180"/>
                  <a:gd name="connsiteX2" fmla="*/ 0 w 422434"/>
                  <a:gd name="connsiteY2" fmla="*/ 148590 h 297180"/>
                  <a:gd name="connsiteX3" fmla="*/ 211217 w 422434"/>
                  <a:gd name="connsiteY3" fmla="*/ 0 h 297180"/>
                  <a:gd name="connsiteX4" fmla="*/ 422435 w 422434"/>
                  <a:gd name="connsiteY4" fmla="*/ 148590 h 297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434" h="297180">
                    <a:moveTo>
                      <a:pt x="422435" y="148590"/>
                    </a:moveTo>
                    <a:cubicBezTo>
                      <a:pt x="422435" y="230654"/>
                      <a:pt x="327870" y="297180"/>
                      <a:pt x="211217" y="297180"/>
                    </a:cubicBezTo>
                    <a:cubicBezTo>
                      <a:pt x="94565" y="297180"/>
                      <a:pt x="0" y="230654"/>
                      <a:pt x="0" y="148590"/>
                    </a:cubicBezTo>
                    <a:cubicBezTo>
                      <a:pt x="0" y="66526"/>
                      <a:pt x="94565" y="0"/>
                      <a:pt x="211217" y="0"/>
                    </a:cubicBezTo>
                    <a:cubicBezTo>
                      <a:pt x="327870" y="0"/>
                      <a:pt x="422435" y="66526"/>
                      <a:pt x="422435" y="148590"/>
                    </a:cubicBezTo>
                    <a:close/>
                  </a:path>
                </a:pathLst>
              </a:custGeom>
              <a:solidFill>
                <a:srgbClr val="FF4444"/>
              </a:solidFill>
              <a:ln w="16886" cap="flat">
                <a:solidFill>
                  <a:srgbClr val="E74C3C"/>
                </a:solidFill>
                <a:custDash>
                  <a:ds d="225000" sp="225000"/>
                </a:custDash>
                <a:miter/>
              </a:ln>
            </p:spPr>
            <p:txBody>
              <a:bodyPr rtlCol="0" anchor="ctr"/>
              <a:lstStyle/>
              <a:p>
                <a:endParaRPr lang="en-IN" sz="1400"/>
              </a:p>
            </p:txBody>
          </p:sp>
          <p:sp>
            <p:nvSpPr>
              <p:cNvPr id="30" name="Freeform: Shape 29">
                <a:extLst>
                  <a:ext uri="{FF2B5EF4-FFF2-40B4-BE49-F238E27FC236}">
                    <a16:creationId xmlns:a16="http://schemas.microsoft.com/office/drawing/2014/main" id="{E2DF3355-E099-CABD-5184-AA36D2D9E902}"/>
                  </a:ext>
                </a:extLst>
              </p:cNvPr>
              <p:cNvSpPr/>
              <p:nvPr/>
            </p:nvSpPr>
            <p:spPr>
              <a:xfrm>
                <a:off x="4458787" y="1927775"/>
                <a:ext cx="126730" cy="178308"/>
              </a:xfrm>
              <a:custGeom>
                <a:avLst/>
                <a:gdLst>
                  <a:gd name="connsiteX0" fmla="*/ 109833 w 126730"/>
                  <a:gd name="connsiteY0" fmla="*/ 0 h 178308"/>
                  <a:gd name="connsiteX1" fmla="*/ 126730 w 126730"/>
                  <a:gd name="connsiteY1" fmla="*/ 0 h 178308"/>
                  <a:gd name="connsiteX2" fmla="*/ 126730 w 126730"/>
                  <a:gd name="connsiteY2" fmla="*/ 178308 h 178308"/>
                  <a:gd name="connsiteX3" fmla="*/ 109833 w 126730"/>
                  <a:gd name="connsiteY3" fmla="*/ 178308 h 178308"/>
                  <a:gd name="connsiteX4" fmla="*/ 16897 w 126730"/>
                  <a:gd name="connsiteY4" fmla="*/ 178308 h 178308"/>
                  <a:gd name="connsiteX5" fmla="*/ 0 w 126730"/>
                  <a:gd name="connsiteY5" fmla="*/ 178308 h 178308"/>
                  <a:gd name="connsiteX6" fmla="*/ 0 w 126730"/>
                  <a:gd name="connsiteY6" fmla="*/ 0 h 178308"/>
                  <a:gd name="connsiteX7" fmla="*/ 16897 w 126730"/>
                  <a:gd name="connsiteY7" fmla="*/ 0 h 17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730" h="178308">
                    <a:moveTo>
                      <a:pt x="109833" y="0"/>
                    </a:moveTo>
                    <a:cubicBezTo>
                      <a:pt x="119165" y="0"/>
                      <a:pt x="126730" y="0"/>
                      <a:pt x="126730" y="0"/>
                    </a:cubicBezTo>
                    <a:lnTo>
                      <a:pt x="126730" y="178308"/>
                    </a:lnTo>
                    <a:cubicBezTo>
                      <a:pt x="126730" y="178308"/>
                      <a:pt x="119165" y="178308"/>
                      <a:pt x="109833" y="178308"/>
                    </a:cubicBezTo>
                    <a:lnTo>
                      <a:pt x="16897" y="178308"/>
                    </a:lnTo>
                    <a:cubicBezTo>
                      <a:pt x="7565" y="178308"/>
                      <a:pt x="0" y="178308"/>
                      <a:pt x="0" y="178308"/>
                    </a:cubicBezTo>
                    <a:lnTo>
                      <a:pt x="0" y="0"/>
                    </a:lnTo>
                    <a:cubicBezTo>
                      <a:pt x="0" y="0"/>
                      <a:pt x="7565" y="0"/>
                      <a:pt x="16897" y="0"/>
                    </a:cubicBezTo>
                    <a:close/>
                  </a:path>
                </a:pathLst>
              </a:custGeom>
              <a:solidFill>
                <a:srgbClr val="95A5A6"/>
              </a:solidFill>
              <a:ln w="8443" cap="flat">
                <a:noFill/>
                <a:prstDash val="solid"/>
                <a:miter/>
              </a:ln>
            </p:spPr>
            <p:txBody>
              <a:bodyPr rtlCol="0" anchor="ctr"/>
              <a:lstStyle/>
              <a:p>
                <a:endParaRPr lang="en-IN" sz="1400"/>
              </a:p>
            </p:txBody>
          </p:sp>
          <p:sp>
            <p:nvSpPr>
              <p:cNvPr id="31" name="TextBox 30">
                <a:extLst>
                  <a:ext uri="{FF2B5EF4-FFF2-40B4-BE49-F238E27FC236}">
                    <a16:creationId xmlns:a16="http://schemas.microsoft.com/office/drawing/2014/main" id="{331AFA1A-D5B3-D236-26CC-1312ACC925F5}"/>
                  </a:ext>
                </a:extLst>
              </p:cNvPr>
              <p:cNvSpPr txBox="1"/>
              <p:nvPr/>
            </p:nvSpPr>
            <p:spPr>
              <a:xfrm>
                <a:off x="4536321" y="1947121"/>
                <a:ext cx="335348" cy="184666"/>
              </a:xfrm>
              <a:prstGeom prst="rect">
                <a:avLst/>
              </a:prstGeom>
              <a:noFill/>
            </p:spPr>
            <p:txBody>
              <a:bodyPr wrap="none" rtlCol="0">
                <a:spAutoFit/>
              </a:bodyPr>
              <a:lstStyle/>
              <a:p>
                <a:pPr algn="l"/>
                <a:r>
                  <a:rPr lang="en-IN" sz="600" spc="0" baseline="0">
                    <a:ln/>
                    <a:solidFill>
                      <a:srgbClr val="95A5A6"/>
                    </a:solidFill>
                    <a:latin typeface="Arial"/>
                    <a:cs typeface="Arial"/>
                    <a:sym typeface="Arial"/>
                    <a:rtl val="0"/>
                  </a:rPr>
                  <a:t>Wall</a:t>
                </a:r>
              </a:p>
            </p:txBody>
          </p:sp>
          <p:sp>
            <p:nvSpPr>
              <p:cNvPr id="32" name="Freeform: Shape 31">
                <a:extLst>
                  <a:ext uri="{FF2B5EF4-FFF2-40B4-BE49-F238E27FC236}">
                    <a16:creationId xmlns:a16="http://schemas.microsoft.com/office/drawing/2014/main" id="{547359B0-7EE4-2B22-502C-3C7761B5D762}"/>
                  </a:ext>
                </a:extLst>
              </p:cNvPr>
              <p:cNvSpPr/>
              <p:nvPr/>
            </p:nvSpPr>
            <p:spPr>
              <a:xfrm>
                <a:off x="4627761" y="1868339"/>
                <a:ext cx="337947" cy="237744"/>
              </a:xfrm>
              <a:custGeom>
                <a:avLst/>
                <a:gdLst>
                  <a:gd name="connsiteX0" fmla="*/ 337948 w 337947"/>
                  <a:gd name="connsiteY0" fmla="*/ 118872 h 237744"/>
                  <a:gd name="connsiteX1" fmla="*/ 168974 w 337947"/>
                  <a:gd name="connsiteY1" fmla="*/ 237744 h 237744"/>
                  <a:gd name="connsiteX2" fmla="*/ 0 w 337947"/>
                  <a:gd name="connsiteY2" fmla="*/ 118872 h 237744"/>
                  <a:gd name="connsiteX3" fmla="*/ 168974 w 337947"/>
                  <a:gd name="connsiteY3" fmla="*/ 0 h 237744"/>
                  <a:gd name="connsiteX4" fmla="*/ 337948 w 337947"/>
                  <a:gd name="connsiteY4" fmla="*/ 118872 h 23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7" h="237744">
                    <a:moveTo>
                      <a:pt x="337948" y="118872"/>
                    </a:moveTo>
                    <a:cubicBezTo>
                      <a:pt x="337948" y="184523"/>
                      <a:pt x="262296" y="237744"/>
                      <a:pt x="168974" y="237744"/>
                    </a:cubicBezTo>
                    <a:cubicBezTo>
                      <a:pt x="75652" y="237744"/>
                      <a:pt x="0" y="184523"/>
                      <a:pt x="0" y="118872"/>
                    </a:cubicBezTo>
                    <a:cubicBezTo>
                      <a:pt x="0" y="53221"/>
                      <a:pt x="75652" y="0"/>
                      <a:pt x="168974" y="0"/>
                    </a:cubicBezTo>
                    <a:cubicBezTo>
                      <a:pt x="262296" y="0"/>
                      <a:pt x="337948" y="53221"/>
                      <a:pt x="337948" y="118872"/>
                    </a:cubicBezTo>
                    <a:close/>
                  </a:path>
                </a:pathLst>
              </a:custGeom>
              <a:solidFill>
                <a:srgbClr val="888888"/>
              </a:solidFill>
              <a:ln w="16886" cap="flat">
                <a:solidFill>
                  <a:srgbClr val="95A5A6"/>
                </a:solidFill>
                <a:prstDash val="solid"/>
                <a:miter/>
              </a:ln>
            </p:spPr>
            <p:txBody>
              <a:bodyPr rtlCol="0" anchor="ctr"/>
              <a:lstStyle/>
              <a:p>
                <a:endParaRPr lang="en-IN" sz="1400"/>
              </a:p>
            </p:txBody>
          </p:sp>
          <p:sp>
            <p:nvSpPr>
              <p:cNvPr id="34" name="TextBox 33">
                <a:extLst>
                  <a:ext uri="{FF2B5EF4-FFF2-40B4-BE49-F238E27FC236}">
                    <a16:creationId xmlns:a16="http://schemas.microsoft.com/office/drawing/2014/main" id="{2EFB4EFA-BE7A-42CD-0208-9C324983AC1C}"/>
                  </a:ext>
                </a:extLst>
              </p:cNvPr>
              <p:cNvSpPr txBox="1"/>
              <p:nvPr/>
            </p:nvSpPr>
            <p:spPr>
              <a:xfrm>
                <a:off x="4543780" y="1928164"/>
                <a:ext cx="428322" cy="153888"/>
              </a:xfrm>
              <a:prstGeom prst="rect">
                <a:avLst/>
              </a:prstGeom>
              <a:noFill/>
            </p:spPr>
            <p:txBody>
              <a:bodyPr wrap="none" rtlCol="0">
                <a:spAutoFit/>
              </a:bodyPr>
              <a:lstStyle/>
              <a:p>
                <a:pPr algn="l"/>
                <a:r>
                  <a:rPr lang="en-IN" sz="400" spc="0" baseline="0">
                    <a:ln/>
                    <a:solidFill>
                      <a:srgbClr val="95A5A6"/>
                    </a:solidFill>
                    <a:latin typeface="Arial"/>
                    <a:cs typeface="Arial"/>
                    <a:sym typeface="Arial"/>
                    <a:rtl val="0"/>
                  </a:rPr>
                  <a:t>BLOCKED</a:t>
                </a:r>
              </a:p>
            </p:txBody>
          </p:sp>
          <p:sp>
            <p:nvSpPr>
              <p:cNvPr id="35" name="TextBox 34">
                <a:extLst>
                  <a:ext uri="{FF2B5EF4-FFF2-40B4-BE49-F238E27FC236}">
                    <a16:creationId xmlns:a16="http://schemas.microsoft.com/office/drawing/2014/main" id="{D8F155E7-1FF9-5A56-5ACF-8F3E9A3B7CF8}"/>
                  </a:ext>
                </a:extLst>
              </p:cNvPr>
              <p:cNvSpPr txBox="1"/>
              <p:nvPr/>
            </p:nvSpPr>
            <p:spPr>
              <a:xfrm>
                <a:off x="3770105" y="2114668"/>
                <a:ext cx="792205" cy="200055"/>
              </a:xfrm>
              <a:prstGeom prst="rect">
                <a:avLst/>
              </a:prstGeom>
              <a:noFill/>
            </p:spPr>
            <p:txBody>
              <a:bodyPr wrap="none" rtlCol="0">
                <a:spAutoFit/>
              </a:bodyPr>
              <a:lstStyle/>
              <a:p>
                <a:pPr algn="l"/>
                <a:r>
                  <a:rPr lang="en-IN" sz="700" spc="0" baseline="0">
                    <a:ln/>
                    <a:solidFill>
                      <a:srgbClr val="E74C3C"/>
                    </a:solidFill>
                    <a:latin typeface="Arial"/>
                    <a:cs typeface="Arial"/>
                    <a:sym typeface="Arial"/>
                    <a:rtl val="0"/>
                  </a:rPr>
                  <a:t>High Path Loss</a:t>
                </a:r>
              </a:p>
            </p:txBody>
          </p:sp>
          <p:sp>
            <p:nvSpPr>
              <p:cNvPr id="36" name="TextBox 35">
                <a:extLst>
                  <a:ext uri="{FF2B5EF4-FFF2-40B4-BE49-F238E27FC236}">
                    <a16:creationId xmlns:a16="http://schemas.microsoft.com/office/drawing/2014/main" id="{2D3F8710-42B2-F8D5-5EF4-AFB7133A970D}"/>
                  </a:ext>
                </a:extLst>
              </p:cNvPr>
              <p:cNvSpPr txBox="1"/>
              <p:nvPr/>
            </p:nvSpPr>
            <p:spPr>
              <a:xfrm>
                <a:off x="3784239" y="2185991"/>
                <a:ext cx="764953" cy="200055"/>
              </a:xfrm>
              <a:prstGeom prst="rect">
                <a:avLst/>
              </a:prstGeom>
              <a:noFill/>
            </p:spPr>
            <p:txBody>
              <a:bodyPr wrap="none" rtlCol="0">
                <a:spAutoFit/>
              </a:bodyPr>
              <a:lstStyle/>
              <a:p>
                <a:pPr algn="l"/>
                <a:r>
                  <a:rPr lang="en-IN" sz="700" spc="0" baseline="0">
                    <a:ln/>
                    <a:solidFill>
                      <a:srgbClr val="E74C3C"/>
                    </a:solidFill>
                    <a:latin typeface="Arial"/>
                    <a:cs typeface="Arial"/>
                    <a:sym typeface="Arial"/>
                    <a:rtl val="0"/>
                  </a:rPr>
                  <a:t>Easily Blocked</a:t>
                </a:r>
              </a:p>
            </p:txBody>
          </p:sp>
        </p:grpSp>
        <p:grpSp>
          <p:nvGrpSpPr>
            <p:cNvPr id="37" name="Graphic 5">
              <a:extLst>
                <a:ext uri="{FF2B5EF4-FFF2-40B4-BE49-F238E27FC236}">
                  <a16:creationId xmlns:a16="http://schemas.microsoft.com/office/drawing/2014/main" id="{F1CD8080-CD79-A387-F4BA-9FC35B212BC3}"/>
                </a:ext>
              </a:extLst>
            </p:cNvPr>
            <p:cNvGrpSpPr/>
            <p:nvPr/>
          </p:nvGrpSpPr>
          <p:grpSpPr>
            <a:xfrm>
              <a:off x="5557117" y="1628418"/>
              <a:ext cx="2534608" cy="751121"/>
              <a:chOff x="5557117" y="1628418"/>
              <a:chExt cx="2534608" cy="751121"/>
            </a:xfrm>
          </p:grpSpPr>
          <p:sp>
            <p:nvSpPr>
              <p:cNvPr id="38" name="Freeform: Shape 37">
                <a:extLst>
                  <a:ext uri="{FF2B5EF4-FFF2-40B4-BE49-F238E27FC236}">
                    <a16:creationId xmlns:a16="http://schemas.microsoft.com/office/drawing/2014/main" id="{D329CEE5-B306-0382-ECA7-A0FF37058090}"/>
                  </a:ext>
                </a:extLst>
              </p:cNvPr>
              <p:cNvSpPr/>
              <p:nvPr/>
            </p:nvSpPr>
            <p:spPr>
              <a:xfrm>
                <a:off x="5557117" y="1630595"/>
                <a:ext cx="2534608" cy="713232"/>
              </a:xfrm>
              <a:custGeom>
                <a:avLst/>
                <a:gdLst>
                  <a:gd name="connsiteX0" fmla="*/ 2450121 w 2534608"/>
                  <a:gd name="connsiteY0" fmla="*/ 0 h 713232"/>
                  <a:gd name="connsiteX1" fmla="*/ 2534608 w 2534608"/>
                  <a:gd name="connsiteY1" fmla="*/ 0 h 713232"/>
                  <a:gd name="connsiteX2" fmla="*/ 2534608 w 2534608"/>
                  <a:gd name="connsiteY2" fmla="*/ 713232 h 713232"/>
                  <a:gd name="connsiteX3" fmla="*/ 2450121 w 2534608"/>
                  <a:gd name="connsiteY3" fmla="*/ 713232 h 713232"/>
                  <a:gd name="connsiteX4" fmla="*/ 84487 w 2534608"/>
                  <a:gd name="connsiteY4" fmla="*/ 713232 h 713232"/>
                  <a:gd name="connsiteX5" fmla="*/ 0 w 2534608"/>
                  <a:gd name="connsiteY5" fmla="*/ 713232 h 713232"/>
                  <a:gd name="connsiteX6" fmla="*/ 0 w 2534608"/>
                  <a:gd name="connsiteY6" fmla="*/ 0 h 713232"/>
                  <a:gd name="connsiteX7" fmla="*/ 84487 w 2534608"/>
                  <a:gd name="connsiteY7" fmla="*/ 0 h 71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4608" h="713232">
                    <a:moveTo>
                      <a:pt x="2450121" y="0"/>
                    </a:moveTo>
                    <a:cubicBezTo>
                      <a:pt x="2496782" y="0"/>
                      <a:pt x="2534608" y="0"/>
                      <a:pt x="2534608" y="0"/>
                    </a:cubicBezTo>
                    <a:lnTo>
                      <a:pt x="2534608" y="713232"/>
                    </a:lnTo>
                    <a:cubicBezTo>
                      <a:pt x="2534608" y="713232"/>
                      <a:pt x="2496782" y="713232"/>
                      <a:pt x="2450121" y="713232"/>
                    </a:cubicBezTo>
                    <a:lnTo>
                      <a:pt x="84487" y="713232"/>
                    </a:lnTo>
                    <a:cubicBezTo>
                      <a:pt x="37826" y="713232"/>
                      <a:pt x="0" y="713232"/>
                      <a:pt x="0" y="713232"/>
                    </a:cubicBezTo>
                    <a:lnTo>
                      <a:pt x="0" y="0"/>
                    </a:lnTo>
                    <a:cubicBezTo>
                      <a:pt x="0" y="0"/>
                      <a:pt x="37826" y="0"/>
                      <a:pt x="84487" y="0"/>
                    </a:cubicBezTo>
                    <a:close/>
                  </a:path>
                </a:pathLst>
              </a:custGeom>
              <a:solidFill>
                <a:srgbClr val="FFF3CD"/>
              </a:solidFill>
              <a:ln w="16886" cap="flat">
                <a:solidFill>
                  <a:srgbClr val="FFC107"/>
                </a:solidFill>
                <a:prstDash val="solid"/>
                <a:miter/>
              </a:ln>
            </p:spPr>
            <p:txBody>
              <a:bodyPr rtlCol="0" anchor="ctr"/>
              <a:lstStyle/>
              <a:p>
                <a:endParaRPr lang="en-IN" sz="1400"/>
              </a:p>
            </p:txBody>
          </p:sp>
          <p:sp>
            <p:nvSpPr>
              <p:cNvPr id="39" name="TextBox 38">
                <a:extLst>
                  <a:ext uri="{FF2B5EF4-FFF2-40B4-BE49-F238E27FC236}">
                    <a16:creationId xmlns:a16="http://schemas.microsoft.com/office/drawing/2014/main" id="{593A3BAA-88C3-62D0-70D6-75D7A2FB9179}"/>
                  </a:ext>
                </a:extLst>
              </p:cNvPr>
              <p:cNvSpPr txBox="1"/>
              <p:nvPr/>
            </p:nvSpPr>
            <p:spPr>
              <a:xfrm>
                <a:off x="6210359" y="1628418"/>
                <a:ext cx="1204176" cy="230832"/>
              </a:xfrm>
              <a:prstGeom prst="rect">
                <a:avLst/>
              </a:prstGeom>
              <a:noFill/>
            </p:spPr>
            <p:txBody>
              <a:bodyPr wrap="none" rtlCol="0">
                <a:spAutoFit/>
              </a:bodyPr>
              <a:lstStyle/>
              <a:p>
                <a:pPr algn="l"/>
                <a:r>
                  <a:rPr lang="en-IN" sz="900" b="1" spc="0" baseline="0">
                    <a:ln/>
                    <a:solidFill>
                      <a:srgbClr val="856404"/>
                    </a:solidFill>
                    <a:latin typeface="Arial"/>
                    <a:cs typeface="Arial"/>
                    <a:sym typeface="Arial"/>
                    <a:rtl val="0"/>
                  </a:rPr>
                  <a:t>Path Loss Physics</a:t>
                </a:r>
              </a:p>
            </p:txBody>
          </p:sp>
          <p:sp>
            <p:nvSpPr>
              <p:cNvPr id="40" name="TextBox 39">
                <a:extLst>
                  <a:ext uri="{FF2B5EF4-FFF2-40B4-BE49-F238E27FC236}">
                    <a16:creationId xmlns:a16="http://schemas.microsoft.com/office/drawing/2014/main" id="{3C95AF8A-AB86-FC86-97BF-89CEA6C38B2D}"/>
                  </a:ext>
                </a:extLst>
              </p:cNvPr>
              <p:cNvSpPr txBox="1"/>
              <p:nvPr/>
            </p:nvSpPr>
            <p:spPr>
              <a:xfrm>
                <a:off x="5630951" y="1782389"/>
                <a:ext cx="2257349" cy="215444"/>
              </a:xfrm>
              <a:prstGeom prst="rect">
                <a:avLst/>
              </a:prstGeom>
              <a:noFill/>
            </p:spPr>
            <p:txBody>
              <a:bodyPr wrap="none" rtlCol="0">
                <a:spAutoFit/>
              </a:bodyPr>
              <a:lstStyle/>
              <a:p>
                <a:pPr algn="l"/>
                <a:r>
                  <a:rPr lang="en-IN" sz="800" spc="0" baseline="0">
                    <a:ln/>
                    <a:solidFill>
                      <a:srgbClr val="856404"/>
                    </a:solidFill>
                    <a:latin typeface="Arial"/>
                    <a:cs typeface="Arial"/>
                    <a:sym typeface="Arial"/>
                    <a:rtl val="0"/>
                  </a:rPr>
                  <a:t>Path Loss proportional to (frequency)squared</a:t>
                </a:r>
              </a:p>
            </p:txBody>
          </p:sp>
          <p:sp>
            <p:nvSpPr>
              <p:cNvPr id="41" name="TextBox 40">
                <a:extLst>
                  <a:ext uri="{FF2B5EF4-FFF2-40B4-BE49-F238E27FC236}">
                    <a16:creationId xmlns:a16="http://schemas.microsoft.com/office/drawing/2014/main" id="{60B1C4F7-2463-A6C4-AEF8-E6C7078AC4AC}"/>
                  </a:ext>
                </a:extLst>
              </p:cNvPr>
              <p:cNvSpPr txBox="1"/>
              <p:nvPr/>
            </p:nvSpPr>
            <p:spPr>
              <a:xfrm>
                <a:off x="5634651" y="1912022"/>
                <a:ext cx="2064989" cy="200055"/>
              </a:xfrm>
              <a:prstGeom prst="rect">
                <a:avLst/>
              </a:prstGeom>
              <a:noFill/>
            </p:spPr>
            <p:txBody>
              <a:bodyPr wrap="none" rtlCol="0">
                <a:spAutoFit/>
              </a:bodyPr>
              <a:lstStyle/>
              <a:p>
                <a:pPr algn="l"/>
                <a:r>
                  <a:rPr lang="en-IN" sz="700" spc="0" baseline="0">
                    <a:ln/>
                    <a:solidFill>
                      <a:srgbClr val="856404"/>
                    </a:solidFill>
                    <a:latin typeface="Arial"/>
                    <a:cs typeface="Arial"/>
                    <a:sym typeface="Arial"/>
                    <a:rtl val="0"/>
                  </a:rPr>
                  <a:t>• 700 MHz to 28 GHz = 40x frequency increase</a:t>
                </a:r>
              </a:p>
            </p:txBody>
          </p:sp>
          <p:sp>
            <p:nvSpPr>
              <p:cNvPr id="42" name="TextBox 41">
                <a:extLst>
                  <a:ext uri="{FF2B5EF4-FFF2-40B4-BE49-F238E27FC236}">
                    <a16:creationId xmlns:a16="http://schemas.microsoft.com/office/drawing/2014/main" id="{459D899B-0583-9989-31E0-53492A17C752}"/>
                  </a:ext>
                </a:extLst>
              </p:cNvPr>
              <p:cNvSpPr txBox="1"/>
              <p:nvPr/>
            </p:nvSpPr>
            <p:spPr>
              <a:xfrm>
                <a:off x="5634651" y="2001176"/>
                <a:ext cx="1992853" cy="200055"/>
              </a:xfrm>
              <a:prstGeom prst="rect">
                <a:avLst/>
              </a:prstGeom>
              <a:noFill/>
            </p:spPr>
            <p:txBody>
              <a:bodyPr wrap="none" rtlCol="0">
                <a:spAutoFit/>
              </a:bodyPr>
              <a:lstStyle/>
              <a:p>
                <a:pPr algn="l"/>
                <a:r>
                  <a:rPr lang="en-IN" sz="700" spc="0" baseline="0">
                    <a:ln/>
                    <a:solidFill>
                      <a:srgbClr val="856404"/>
                    </a:solidFill>
                    <a:latin typeface="Arial"/>
                    <a:cs typeface="Arial"/>
                    <a:sym typeface="Arial"/>
                    <a:rtl val="0"/>
                  </a:rPr>
                  <a:t>• Path Loss increases by 40squared = 1,600x</a:t>
                </a:r>
              </a:p>
            </p:txBody>
          </p:sp>
          <p:sp>
            <p:nvSpPr>
              <p:cNvPr id="43" name="TextBox 42">
                <a:extLst>
                  <a:ext uri="{FF2B5EF4-FFF2-40B4-BE49-F238E27FC236}">
                    <a16:creationId xmlns:a16="http://schemas.microsoft.com/office/drawing/2014/main" id="{776EA6C8-2557-B5A5-AC9E-2E53F26AC921}"/>
                  </a:ext>
                </a:extLst>
              </p:cNvPr>
              <p:cNvSpPr txBox="1"/>
              <p:nvPr/>
            </p:nvSpPr>
            <p:spPr>
              <a:xfrm>
                <a:off x="5634651" y="2090330"/>
                <a:ext cx="1478290" cy="200055"/>
              </a:xfrm>
              <a:prstGeom prst="rect">
                <a:avLst/>
              </a:prstGeom>
              <a:noFill/>
            </p:spPr>
            <p:txBody>
              <a:bodyPr wrap="none" rtlCol="0">
                <a:spAutoFit/>
              </a:bodyPr>
              <a:lstStyle/>
              <a:p>
                <a:pPr algn="l"/>
                <a:r>
                  <a:rPr lang="en-IN" sz="700" spc="0" baseline="0">
                    <a:ln/>
                    <a:solidFill>
                      <a:srgbClr val="856404"/>
                    </a:solidFill>
                    <a:latin typeface="Arial"/>
                    <a:cs typeface="Arial"/>
                    <a:sym typeface="Arial"/>
                    <a:rtl val="0"/>
                  </a:rPr>
                  <a:t>• Signal becomes 32 dB weaker!</a:t>
                </a:r>
              </a:p>
            </p:txBody>
          </p:sp>
          <p:sp>
            <p:nvSpPr>
              <p:cNvPr id="44" name="TextBox 43">
                <a:extLst>
                  <a:ext uri="{FF2B5EF4-FFF2-40B4-BE49-F238E27FC236}">
                    <a16:creationId xmlns:a16="http://schemas.microsoft.com/office/drawing/2014/main" id="{3F3D9A75-18E3-B30B-BB3D-CC5D6BCEEDDF}"/>
                  </a:ext>
                </a:extLst>
              </p:cNvPr>
              <p:cNvSpPr txBox="1"/>
              <p:nvPr/>
            </p:nvSpPr>
            <p:spPr>
              <a:xfrm>
                <a:off x="5634651" y="2179484"/>
                <a:ext cx="1648208" cy="200055"/>
              </a:xfrm>
              <a:prstGeom prst="rect">
                <a:avLst/>
              </a:prstGeom>
              <a:noFill/>
            </p:spPr>
            <p:txBody>
              <a:bodyPr wrap="none" rtlCol="0">
                <a:spAutoFit/>
              </a:bodyPr>
              <a:lstStyle/>
              <a:p>
                <a:pPr algn="l"/>
                <a:r>
                  <a:rPr lang="en-IN" sz="700" b="1" spc="0" baseline="0">
                    <a:ln/>
                    <a:solidFill>
                      <a:srgbClr val="E74C3C"/>
                    </a:solidFill>
                    <a:latin typeface="Arial"/>
                    <a:cs typeface="Arial"/>
                    <a:sym typeface="Arial"/>
                    <a:rtl val="0"/>
                  </a:rPr>
                  <a:t>Communication nearly impossible</a:t>
                </a:r>
              </a:p>
            </p:txBody>
          </p:sp>
        </p:grpSp>
        <p:grpSp>
          <p:nvGrpSpPr>
            <p:cNvPr id="45" name="Graphic 5">
              <a:extLst>
                <a:ext uri="{FF2B5EF4-FFF2-40B4-BE49-F238E27FC236}">
                  <a16:creationId xmlns:a16="http://schemas.microsoft.com/office/drawing/2014/main" id="{3EBB49E5-8D8C-B013-050B-F44075DE337D}"/>
                </a:ext>
              </a:extLst>
            </p:cNvPr>
            <p:cNvGrpSpPr/>
            <p:nvPr/>
          </p:nvGrpSpPr>
          <p:grpSpPr>
            <a:xfrm>
              <a:off x="8260699" y="1628418"/>
              <a:ext cx="2956800" cy="816996"/>
              <a:chOff x="8260699" y="1628418"/>
              <a:chExt cx="2956800" cy="816996"/>
            </a:xfrm>
          </p:grpSpPr>
          <p:sp>
            <p:nvSpPr>
              <p:cNvPr id="46" name="Freeform: Shape 45">
                <a:extLst>
                  <a:ext uri="{FF2B5EF4-FFF2-40B4-BE49-F238E27FC236}">
                    <a16:creationId xmlns:a16="http://schemas.microsoft.com/office/drawing/2014/main" id="{5F6062AA-CEF2-A4D8-B6B7-B55FDEDA9149}"/>
                  </a:ext>
                </a:extLst>
              </p:cNvPr>
              <p:cNvSpPr/>
              <p:nvPr/>
            </p:nvSpPr>
            <p:spPr>
              <a:xfrm>
                <a:off x="8260699" y="1630594"/>
                <a:ext cx="2956800" cy="797073"/>
              </a:xfrm>
              <a:custGeom>
                <a:avLst/>
                <a:gdLst>
                  <a:gd name="connsiteX0" fmla="*/ 2872556 w 2957042"/>
                  <a:gd name="connsiteY0" fmla="*/ 0 h 713232"/>
                  <a:gd name="connsiteX1" fmla="*/ 2957043 w 2957042"/>
                  <a:gd name="connsiteY1" fmla="*/ 0 h 713232"/>
                  <a:gd name="connsiteX2" fmla="*/ 2957043 w 2957042"/>
                  <a:gd name="connsiteY2" fmla="*/ 713232 h 713232"/>
                  <a:gd name="connsiteX3" fmla="*/ 2872556 w 2957042"/>
                  <a:gd name="connsiteY3" fmla="*/ 713232 h 713232"/>
                  <a:gd name="connsiteX4" fmla="*/ 84487 w 2957042"/>
                  <a:gd name="connsiteY4" fmla="*/ 713232 h 713232"/>
                  <a:gd name="connsiteX5" fmla="*/ 0 w 2957042"/>
                  <a:gd name="connsiteY5" fmla="*/ 713232 h 713232"/>
                  <a:gd name="connsiteX6" fmla="*/ 0 w 2957042"/>
                  <a:gd name="connsiteY6" fmla="*/ 0 h 713232"/>
                  <a:gd name="connsiteX7" fmla="*/ 84487 w 2957042"/>
                  <a:gd name="connsiteY7" fmla="*/ 0 h 71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7042" h="713232">
                    <a:moveTo>
                      <a:pt x="2872556" y="0"/>
                    </a:moveTo>
                    <a:cubicBezTo>
                      <a:pt x="2919217" y="0"/>
                      <a:pt x="2957043" y="0"/>
                      <a:pt x="2957043" y="0"/>
                    </a:cubicBezTo>
                    <a:lnTo>
                      <a:pt x="2957043" y="713232"/>
                    </a:lnTo>
                    <a:cubicBezTo>
                      <a:pt x="2957043" y="713232"/>
                      <a:pt x="2919217" y="713232"/>
                      <a:pt x="2872556" y="713232"/>
                    </a:cubicBezTo>
                    <a:lnTo>
                      <a:pt x="84487" y="713232"/>
                    </a:lnTo>
                    <a:cubicBezTo>
                      <a:pt x="37826" y="713232"/>
                      <a:pt x="0" y="713232"/>
                      <a:pt x="0" y="713232"/>
                    </a:cubicBezTo>
                    <a:lnTo>
                      <a:pt x="0" y="0"/>
                    </a:lnTo>
                    <a:cubicBezTo>
                      <a:pt x="0" y="0"/>
                      <a:pt x="37826" y="0"/>
                      <a:pt x="84487" y="0"/>
                    </a:cubicBezTo>
                    <a:close/>
                  </a:path>
                </a:pathLst>
              </a:custGeom>
              <a:solidFill>
                <a:srgbClr val="D1ECF1"/>
              </a:solidFill>
              <a:ln w="16886" cap="flat">
                <a:solidFill>
                  <a:srgbClr val="17A2B8"/>
                </a:solidFill>
                <a:prstDash val="solid"/>
                <a:miter/>
              </a:ln>
            </p:spPr>
            <p:txBody>
              <a:bodyPr rtlCol="0" anchor="ctr"/>
              <a:lstStyle/>
              <a:p>
                <a:endParaRPr lang="en-IN" sz="1400"/>
              </a:p>
            </p:txBody>
          </p:sp>
          <p:sp>
            <p:nvSpPr>
              <p:cNvPr id="47" name="TextBox 46">
                <a:extLst>
                  <a:ext uri="{FF2B5EF4-FFF2-40B4-BE49-F238E27FC236}">
                    <a16:creationId xmlns:a16="http://schemas.microsoft.com/office/drawing/2014/main" id="{F9C9E9AD-A20D-1049-4E64-560FD75951EE}"/>
                  </a:ext>
                </a:extLst>
              </p:cNvPr>
              <p:cNvSpPr txBox="1"/>
              <p:nvPr/>
            </p:nvSpPr>
            <p:spPr>
              <a:xfrm>
                <a:off x="8449976" y="1628418"/>
                <a:ext cx="2521844" cy="230832"/>
              </a:xfrm>
              <a:prstGeom prst="rect">
                <a:avLst/>
              </a:prstGeom>
              <a:noFill/>
            </p:spPr>
            <p:txBody>
              <a:bodyPr wrap="none" rtlCol="0">
                <a:spAutoFit/>
              </a:bodyPr>
              <a:lstStyle/>
              <a:p>
                <a:pPr algn="l"/>
                <a:r>
                  <a:rPr lang="en-IN" sz="900" b="1" spc="0" baseline="0">
                    <a:ln/>
                    <a:solidFill>
                      <a:srgbClr val="0C5460"/>
                    </a:solidFill>
                    <a:latin typeface="Arial"/>
                    <a:cs typeface="Arial"/>
                    <a:sym typeface="Arial"/>
                    <a:rtl val="0"/>
                  </a:rPr>
                  <a:t>SOLUTION: Massive MIMO + Beamforming</a:t>
                </a:r>
              </a:p>
            </p:txBody>
          </p:sp>
          <p:grpSp>
            <p:nvGrpSpPr>
              <p:cNvPr id="48" name="Graphic 5">
                <a:extLst>
                  <a:ext uri="{FF2B5EF4-FFF2-40B4-BE49-F238E27FC236}">
                    <a16:creationId xmlns:a16="http://schemas.microsoft.com/office/drawing/2014/main" id="{BEE650A6-99C3-422E-EC62-1FF673A84BA5}"/>
                  </a:ext>
                </a:extLst>
              </p:cNvPr>
              <p:cNvGrpSpPr/>
              <p:nvPr/>
            </p:nvGrpSpPr>
            <p:grpSpPr>
              <a:xfrm>
                <a:off x="9511106" y="1767297"/>
                <a:ext cx="456229" cy="309067"/>
                <a:chOff x="9511106" y="1767297"/>
                <a:chExt cx="456229" cy="309067"/>
              </a:xfrm>
            </p:grpSpPr>
            <p:sp>
              <p:nvSpPr>
                <p:cNvPr id="49" name="Freeform: Shape 48">
                  <a:extLst>
                    <a:ext uri="{FF2B5EF4-FFF2-40B4-BE49-F238E27FC236}">
                      <a16:creationId xmlns:a16="http://schemas.microsoft.com/office/drawing/2014/main" id="{F72E7A04-5218-3CB2-D4F4-17C9F67E0D1A}"/>
                    </a:ext>
                  </a:extLst>
                </p:cNvPr>
                <p:cNvSpPr/>
                <p:nvPr/>
              </p:nvSpPr>
              <p:spPr>
                <a:xfrm>
                  <a:off x="9612490" y="1838621"/>
                  <a:ext cx="253460" cy="237744"/>
                </a:xfrm>
                <a:custGeom>
                  <a:avLst/>
                  <a:gdLst>
                    <a:gd name="connsiteX0" fmla="*/ 228115 w 253460"/>
                    <a:gd name="connsiteY0" fmla="*/ 0 h 237744"/>
                    <a:gd name="connsiteX1" fmla="*/ 253461 w 253460"/>
                    <a:gd name="connsiteY1" fmla="*/ 0 h 237744"/>
                    <a:gd name="connsiteX2" fmla="*/ 253461 w 253460"/>
                    <a:gd name="connsiteY2" fmla="*/ 237744 h 237744"/>
                    <a:gd name="connsiteX3" fmla="*/ 228115 w 253460"/>
                    <a:gd name="connsiteY3" fmla="*/ 237744 h 237744"/>
                    <a:gd name="connsiteX4" fmla="*/ 25346 w 253460"/>
                    <a:gd name="connsiteY4" fmla="*/ 237744 h 237744"/>
                    <a:gd name="connsiteX5" fmla="*/ 0 w 253460"/>
                    <a:gd name="connsiteY5" fmla="*/ 237744 h 237744"/>
                    <a:gd name="connsiteX6" fmla="*/ 0 w 253460"/>
                    <a:gd name="connsiteY6" fmla="*/ 0 h 237744"/>
                    <a:gd name="connsiteX7" fmla="*/ 25346 w 253460"/>
                    <a:gd name="connsiteY7"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460" h="237744">
                      <a:moveTo>
                        <a:pt x="228115" y="0"/>
                      </a:moveTo>
                      <a:cubicBezTo>
                        <a:pt x="242113" y="0"/>
                        <a:pt x="253461" y="0"/>
                        <a:pt x="253461" y="0"/>
                      </a:cubicBezTo>
                      <a:lnTo>
                        <a:pt x="253461" y="237744"/>
                      </a:lnTo>
                      <a:cubicBezTo>
                        <a:pt x="253461" y="237744"/>
                        <a:pt x="242113" y="237744"/>
                        <a:pt x="228115" y="237744"/>
                      </a:cubicBezTo>
                      <a:lnTo>
                        <a:pt x="25346" y="237744"/>
                      </a:lnTo>
                      <a:cubicBezTo>
                        <a:pt x="11348" y="237744"/>
                        <a:pt x="0" y="237744"/>
                        <a:pt x="0" y="237744"/>
                      </a:cubicBezTo>
                      <a:lnTo>
                        <a:pt x="0" y="0"/>
                      </a:lnTo>
                      <a:cubicBezTo>
                        <a:pt x="0" y="0"/>
                        <a:pt x="11348" y="0"/>
                        <a:pt x="25346" y="0"/>
                      </a:cubicBezTo>
                      <a:close/>
                    </a:path>
                  </a:pathLst>
                </a:custGeom>
                <a:solidFill>
                  <a:srgbClr val="34495E"/>
                </a:solidFill>
                <a:ln w="8443" cap="flat">
                  <a:noFill/>
                  <a:prstDash val="solid"/>
                  <a:miter/>
                </a:ln>
              </p:spPr>
              <p:txBody>
                <a:bodyPr rtlCol="0" anchor="ctr"/>
                <a:lstStyle/>
                <a:p>
                  <a:endParaRPr lang="en-IN" sz="1400"/>
                </a:p>
              </p:txBody>
            </p:sp>
            <p:sp>
              <p:nvSpPr>
                <p:cNvPr id="50" name="Freeform: Shape 49">
                  <a:extLst>
                    <a:ext uri="{FF2B5EF4-FFF2-40B4-BE49-F238E27FC236}">
                      <a16:creationId xmlns:a16="http://schemas.microsoft.com/office/drawing/2014/main" id="{5803A8E1-8717-3D70-0A37-7F7475B69A63}"/>
                    </a:ext>
                  </a:extLst>
                </p:cNvPr>
                <p:cNvSpPr/>
                <p:nvPr/>
              </p:nvSpPr>
              <p:spPr>
                <a:xfrm>
                  <a:off x="9553349" y="1797015"/>
                  <a:ext cx="33794" cy="23774"/>
                </a:xfrm>
                <a:custGeom>
                  <a:avLst/>
                  <a:gdLst>
                    <a:gd name="connsiteX0" fmla="*/ 33795 w 33794"/>
                    <a:gd name="connsiteY0" fmla="*/ 11887 h 23774"/>
                    <a:gd name="connsiteX1" fmla="*/ 16897 w 33794"/>
                    <a:gd name="connsiteY1" fmla="*/ 23774 h 23774"/>
                    <a:gd name="connsiteX2" fmla="*/ 0 w 33794"/>
                    <a:gd name="connsiteY2" fmla="*/ 11887 h 23774"/>
                    <a:gd name="connsiteX3" fmla="*/ 16897 w 33794"/>
                    <a:gd name="connsiteY3" fmla="*/ 0 h 23774"/>
                    <a:gd name="connsiteX4" fmla="*/ 33795 w 33794"/>
                    <a:gd name="connsiteY4" fmla="*/ 11887 h 23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 h="23774">
                      <a:moveTo>
                        <a:pt x="33795" y="11887"/>
                      </a:moveTo>
                      <a:cubicBezTo>
                        <a:pt x="33795" y="18452"/>
                        <a:pt x="26230" y="23774"/>
                        <a:pt x="16897" y="23774"/>
                      </a:cubicBezTo>
                      <a:cubicBezTo>
                        <a:pt x="7565" y="23774"/>
                        <a:pt x="0" y="18452"/>
                        <a:pt x="0" y="11887"/>
                      </a:cubicBezTo>
                      <a:cubicBezTo>
                        <a:pt x="0" y="5322"/>
                        <a:pt x="7565" y="0"/>
                        <a:pt x="16897" y="0"/>
                      </a:cubicBezTo>
                      <a:cubicBezTo>
                        <a:pt x="26230" y="0"/>
                        <a:pt x="33795" y="5322"/>
                        <a:pt x="33795" y="11887"/>
                      </a:cubicBezTo>
                      <a:close/>
                    </a:path>
                  </a:pathLst>
                </a:custGeom>
                <a:solidFill>
                  <a:srgbClr val="17A2B8"/>
                </a:solidFill>
                <a:ln w="8443" cap="flat">
                  <a:noFill/>
                  <a:prstDash val="solid"/>
                  <a:miter/>
                </a:ln>
              </p:spPr>
              <p:txBody>
                <a:bodyPr rtlCol="0" anchor="ctr"/>
                <a:lstStyle/>
                <a:p>
                  <a:endParaRPr lang="en-IN" sz="1400"/>
                </a:p>
              </p:txBody>
            </p:sp>
            <p:sp>
              <p:nvSpPr>
                <p:cNvPr id="51" name="Freeform: Shape 50">
                  <a:extLst>
                    <a:ext uri="{FF2B5EF4-FFF2-40B4-BE49-F238E27FC236}">
                      <a16:creationId xmlns:a16="http://schemas.microsoft.com/office/drawing/2014/main" id="{D387BAD2-7DA4-E123-A5C6-034526C69345}"/>
                    </a:ext>
                  </a:extLst>
                </p:cNvPr>
                <p:cNvSpPr/>
                <p:nvPr/>
              </p:nvSpPr>
              <p:spPr>
                <a:xfrm>
                  <a:off x="9637836" y="1797015"/>
                  <a:ext cx="33794" cy="23774"/>
                </a:xfrm>
                <a:custGeom>
                  <a:avLst/>
                  <a:gdLst>
                    <a:gd name="connsiteX0" fmla="*/ 33795 w 33794"/>
                    <a:gd name="connsiteY0" fmla="*/ 11887 h 23774"/>
                    <a:gd name="connsiteX1" fmla="*/ 16897 w 33794"/>
                    <a:gd name="connsiteY1" fmla="*/ 23774 h 23774"/>
                    <a:gd name="connsiteX2" fmla="*/ 0 w 33794"/>
                    <a:gd name="connsiteY2" fmla="*/ 11887 h 23774"/>
                    <a:gd name="connsiteX3" fmla="*/ 16897 w 33794"/>
                    <a:gd name="connsiteY3" fmla="*/ 0 h 23774"/>
                    <a:gd name="connsiteX4" fmla="*/ 33795 w 33794"/>
                    <a:gd name="connsiteY4" fmla="*/ 11887 h 23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 h="23774">
                      <a:moveTo>
                        <a:pt x="33795" y="11887"/>
                      </a:moveTo>
                      <a:cubicBezTo>
                        <a:pt x="33795" y="18452"/>
                        <a:pt x="26230" y="23774"/>
                        <a:pt x="16897" y="23774"/>
                      </a:cubicBezTo>
                      <a:cubicBezTo>
                        <a:pt x="7565" y="23774"/>
                        <a:pt x="0" y="18452"/>
                        <a:pt x="0" y="11887"/>
                      </a:cubicBezTo>
                      <a:cubicBezTo>
                        <a:pt x="0" y="5322"/>
                        <a:pt x="7565" y="0"/>
                        <a:pt x="16897" y="0"/>
                      </a:cubicBezTo>
                      <a:cubicBezTo>
                        <a:pt x="26230" y="0"/>
                        <a:pt x="33795" y="5322"/>
                        <a:pt x="33795" y="11887"/>
                      </a:cubicBezTo>
                      <a:close/>
                    </a:path>
                  </a:pathLst>
                </a:custGeom>
                <a:solidFill>
                  <a:srgbClr val="17A2B8"/>
                </a:solidFill>
                <a:ln w="8443" cap="flat">
                  <a:noFill/>
                  <a:prstDash val="solid"/>
                  <a:miter/>
                </a:ln>
              </p:spPr>
              <p:txBody>
                <a:bodyPr rtlCol="0" anchor="ctr"/>
                <a:lstStyle/>
                <a:p>
                  <a:endParaRPr lang="en-IN" sz="1400"/>
                </a:p>
              </p:txBody>
            </p:sp>
            <p:sp>
              <p:nvSpPr>
                <p:cNvPr id="52" name="Freeform: Shape 51">
                  <a:extLst>
                    <a:ext uri="{FF2B5EF4-FFF2-40B4-BE49-F238E27FC236}">
                      <a16:creationId xmlns:a16="http://schemas.microsoft.com/office/drawing/2014/main" id="{9D8FE8D6-0574-02DF-A45C-8AAB261AF2A2}"/>
                    </a:ext>
                  </a:extLst>
                </p:cNvPr>
                <p:cNvSpPr/>
                <p:nvPr/>
              </p:nvSpPr>
              <p:spPr>
                <a:xfrm>
                  <a:off x="9722323" y="1797015"/>
                  <a:ext cx="33794" cy="23774"/>
                </a:xfrm>
                <a:custGeom>
                  <a:avLst/>
                  <a:gdLst>
                    <a:gd name="connsiteX0" fmla="*/ 33795 w 33794"/>
                    <a:gd name="connsiteY0" fmla="*/ 11887 h 23774"/>
                    <a:gd name="connsiteX1" fmla="*/ 16897 w 33794"/>
                    <a:gd name="connsiteY1" fmla="*/ 23774 h 23774"/>
                    <a:gd name="connsiteX2" fmla="*/ 0 w 33794"/>
                    <a:gd name="connsiteY2" fmla="*/ 11887 h 23774"/>
                    <a:gd name="connsiteX3" fmla="*/ 16897 w 33794"/>
                    <a:gd name="connsiteY3" fmla="*/ 0 h 23774"/>
                    <a:gd name="connsiteX4" fmla="*/ 33795 w 33794"/>
                    <a:gd name="connsiteY4" fmla="*/ 11887 h 23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 h="23774">
                      <a:moveTo>
                        <a:pt x="33795" y="11887"/>
                      </a:moveTo>
                      <a:cubicBezTo>
                        <a:pt x="33795" y="18452"/>
                        <a:pt x="26230" y="23774"/>
                        <a:pt x="16897" y="23774"/>
                      </a:cubicBezTo>
                      <a:cubicBezTo>
                        <a:pt x="7565" y="23774"/>
                        <a:pt x="0" y="18452"/>
                        <a:pt x="0" y="11887"/>
                      </a:cubicBezTo>
                      <a:cubicBezTo>
                        <a:pt x="0" y="5322"/>
                        <a:pt x="7565" y="0"/>
                        <a:pt x="16897" y="0"/>
                      </a:cubicBezTo>
                      <a:cubicBezTo>
                        <a:pt x="26230" y="0"/>
                        <a:pt x="33795" y="5322"/>
                        <a:pt x="33795" y="11887"/>
                      </a:cubicBezTo>
                      <a:close/>
                    </a:path>
                  </a:pathLst>
                </a:custGeom>
                <a:solidFill>
                  <a:srgbClr val="17A2B8"/>
                </a:solidFill>
                <a:ln w="8443" cap="flat">
                  <a:noFill/>
                  <a:prstDash val="solid"/>
                  <a:miter/>
                </a:ln>
              </p:spPr>
              <p:txBody>
                <a:bodyPr rtlCol="0" anchor="ctr"/>
                <a:lstStyle/>
                <a:p>
                  <a:endParaRPr lang="en-IN" sz="1400"/>
                </a:p>
              </p:txBody>
            </p:sp>
            <p:sp>
              <p:nvSpPr>
                <p:cNvPr id="53" name="Freeform: Shape 52">
                  <a:extLst>
                    <a:ext uri="{FF2B5EF4-FFF2-40B4-BE49-F238E27FC236}">
                      <a16:creationId xmlns:a16="http://schemas.microsoft.com/office/drawing/2014/main" id="{023F90EA-96DF-823A-E154-5E8654857764}"/>
                    </a:ext>
                  </a:extLst>
                </p:cNvPr>
                <p:cNvSpPr/>
                <p:nvPr/>
              </p:nvSpPr>
              <p:spPr>
                <a:xfrm>
                  <a:off x="9806810" y="1797015"/>
                  <a:ext cx="33794" cy="23774"/>
                </a:xfrm>
                <a:custGeom>
                  <a:avLst/>
                  <a:gdLst>
                    <a:gd name="connsiteX0" fmla="*/ 33795 w 33794"/>
                    <a:gd name="connsiteY0" fmla="*/ 11887 h 23774"/>
                    <a:gd name="connsiteX1" fmla="*/ 16897 w 33794"/>
                    <a:gd name="connsiteY1" fmla="*/ 23774 h 23774"/>
                    <a:gd name="connsiteX2" fmla="*/ 0 w 33794"/>
                    <a:gd name="connsiteY2" fmla="*/ 11887 h 23774"/>
                    <a:gd name="connsiteX3" fmla="*/ 16897 w 33794"/>
                    <a:gd name="connsiteY3" fmla="*/ 0 h 23774"/>
                    <a:gd name="connsiteX4" fmla="*/ 33795 w 33794"/>
                    <a:gd name="connsiteY4" fmla="*/ 11887 h 23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 h="23774">
                      <a:moveTo>
                        <a:pt x="33795" y="11887"/>
                      </a:moveTo>
                      <a:cubicBezTo>
                        <a:pt x="33795" y="18452"/>
                        <a:pt x="26230" y="23774"/>
                        <a:pt x="16897" y="23774"/>
                      </a:cubicBezTo>
                      <a:cubicBezTo>
                        <a:pt x="7565" y="23774"/>
                        <a:pt x="0" y="18452"/>
                        <a:pt x="0" y="11887"/>
                      </a:cubicBezTo>
                      <a:cubicBezTo>
                        <a:pt x="0" y="5322"/>
                        <a:pt x="7565" y="0"/>
                        <a:pt x="16897" y="0"/>
                      </a:cubicBezTo>
                      <a:cubicBezTo>
                        <a:pt x="26230" y="0"/>
                        <a:pt x="33795" y="5322"/>
                        <a:pt x="33795" y="11887"/>
                      </a:cubicBezTo>
                      <a:close/>
                    </a:path>
                  </a:pathLst>
                </a:custGeom>
                <a:solidFill>
                  <a:srgbClr val="17A2B8"/>
                </a:solidFill>
                <a:ln w="8443" cap="flat">
                  <a:noFill/>
                  <a:prstDash val="solid"/>
                  <a:miter/>
                </a:ln>
              </p:spPr>
              <p:txBody>
                <a:bodyPr rtlCol="0" anchor="ctr"/>
                <a:lstStyle/>
                <a:p>
                  <a:endParaRPr lang="en-IN" sz="1400"/>
                </a:p>
              </p:txBody>
            </p:sp>
            <p:sp>
              <p:nvSpPr>
                <p:cNvPr id="54" name="Freeform: Shape 53">
                  <a:extLst>
                    <a:ext uri="{FF2B5EF4-FFF2-40B4-BE49-F238E27FC236}">
                      <a16:creationId xmlns:a16="http://schemas.microsoft.com/office/drawing/2014/main" id="{01D2BCD9-F68B-869A-7A10-B483DF31A327}"/>
                    </a:ext>
                  </a:extLst>
                </p:cNvPr>
                <p:cNvSpPr/>
                <p:nvPr/>
              </p:nvSpPr>
              <p:spPr>
                <a:xfrm>
                  <a:off x="9891297" y="1797015"/>
                  <a:ext cx="33794" cy="23774"/>
                </a:xfrm>
                <a:custGeom>
                  <a:avLst/>
                  <a:gdLst>
                    <a:gd name="connsiteX0" fmla="*/ 33795 w 33794"/>
                    <a:gd name="connsiteY0" fmla="*/ 11887 h 23774"/>
                    <a:gd name="connsiteX1" fmla="*/ 16897 w 33794"/>
                    <a:gd name="connsiteY1" fmla="*/ 23774 h 23774"/>
                    <a:gd name="connsiteX2" fmla="*/ 0 w 33794"/>
                    <a:gd name="connsiteY2" fmla="*/ 11887 h 23774"/>
                    <a:gd name="connsiteX3" fmla="*/ 16897 w 33794"/>
                    <a:gd name="connsiteY3" fmla="*/ 0 h 23774"/>
                    <a:gd name="connsiteX4" fmla="*/ 33795 w 33794"/>
                    <a:gd name="connsiteY4" fmla="*/ 11887 h 23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 h="23774">
                      <a:moveTo>
                        <a:pt x="33795" y="11887"/>
                      </a:moveTo>
                      <a:cubicBezTo>
                        <a:pt x="33795" y="18452"/>
                        <a:pt x="26230" y="23774"/>
                        <a:pt x="16897" y="23774"/>
                      </a:cubicBezTo>
                      <a:cubicBezTo>
                        <a:pt x="7565" y="23774"/>
                        <a:pt x="0" y="18452"/>
                        <a:pt x="0" y="11887"/>
                      </a:cubicBezTo>
                      <a:cubicBezTo>
                        <a:pt x="0" y="5322"/>
                        <a:pt x="7565" y="0"/>
                        <a:pt x="16897" y="0"/>
                      </a:cubicBezTo>
                      <a:cubicBezTo>
                        <a:pt x="26230" y="0"/>
                        <a:pt x="33795" y="5322"/>
                        <a:pt x="33795" y="11887"/>
                      </a:cubicBezTo>
                      <a:close/>
                    </a:path>
                  </a:pathLst>
                </a:custGeom>
                <a:solidFill>
                  <a:srgbClr val="17A2B8"/>
                </a:solidFill>
                <a:ln w="8443" cap="flat">
                  <a:noFill/>
                  <a:prstDash val="solid"/>
                  <a:miter/>
                </a:ln>
              </p:spPr>
              <p:txBody>
                <a:bodyPr rtlCol="0" anchor="ctr"/>
                <a:lstStyle/>
                <a:p>
                  <a:endParaRPr lang="en-IN" sz="1400"/>
                </a:p>
              </p:txBody>
            </p:sp>
            <p:sp>
              <p:nvSpPr>
                <p:cNvPr id="55" name="Freeform: Shape 54">
                  <a:extLst>
                    <a:ext uri="{FF2B5EF4-FFF2-40B4-BE49-F238E27FC236}">
                      <a16:creationId xmlns:a16="http://schemas.microsoft.com/office/drawing/2014/main" id="{C94AD257-A8CD-5955-E021-4C243ECB9FA7}"/>
                    </a:ext>
                  </a:extLst>
                </p:cNvPr>
                <p:cNvSpPr/>
                <p:nvPr/>
              </p:nvSpPr>
              <p:spPr>
                <a:xfrm>
                  <a:off x="9511106" y="1767297"/>
                  <a:ext cx="33794" cy="23774"/>
                </a:xfrm>
                <a:custGeom>
                  <a:avLst/>
                  <a:gdLst>
                    <a:gd name="connsiteX0" fmla="*/ 33795 w 33794"/>
                    <a:gd name="connsiteY0" fmla="*/ 11887 h 23774"/>
                    <a:gd name="connsiteX1" fmla="*/ 16897 w 33794"/>
                    <a:gd name="connsiteY1" fmla="*/ 23774 h 23774"/>
                    <a:gd name="connsiteX2" fmla="*/ 0 w 33794"/>
                    <a:gd name="connsiteY2" fmla="*/ 11887 h 23774"/>
                    <a:gd name="connsiteX3" fmla="*/ 16897 w 33794"/>
                    <a:gd name="connsiteY3" fmla="*/ 0 h 23774"/>
                    <a:gd name="connsiteX4" fmla="*/ 33795 w 33794"/>
                    <a:gd name="connsiteY4" fmla="*/ 11887 h 23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 h="23774">
                      <a:moveTo>
                        <a:pt x="33795" y="11887"/>
                      </a:moveTo>
                      <a:cubicBezTo>
                        <a:pt x="33795" y="18452"/>
                        <a:pt x="26230" y="23774"/>
                        <a:pt x="16897" y="23774"/>
                      </a:cubicBezTo>
                      <a:cubicBezTo>
                        <a:pt x="7565" y="23774"/>
                        <a:pt x="0" y="18452"/>
                        <a:pt x="0" y="11887"/>
                      </a:cubicBezTo>
                      <a:cubicBezTo>
                        <a:pt x="0" y="5322"/>
                        <a:pt x="7565" y="0"/>
                        <a:pt x="16897" y="0"/>
                      </a:cubicBezTo>
                      <a:cubicBezTo>
                        <a:pt x="26230" y="0"/>
                        <a:pt x="33795" y="5322"/>
                        <a:pt x="33795" y="11887"/>
                      </a:cubicBezTo>
                      <a:close/>
                    </a:path>
                  </a:pathLst>
                </a:custGeom>
                <a:solidFill>
                  <a:srgbClr val="17A2B8"/>
                </a:solidFill>
                <a:ln w="8443" cap="flat">
                  <a:noFill/>
                  <a:prstDash val="solid"/>
                  <a:miter/>
                </a:ln>
              </p:spPr>
              <p:txBody>
                <a:bodyPr rtlCol="0" anchor="ctr"/>
                <a:lstStyle/>
                <a:p>
                  <a:endParaRPr lang="en-IN" sz="1400"/>
                </a:p>
              </p:txBody>
            </p:sp>
            <p:sp>
              <p:nvSpPr>
                <p:cNvPr id="56" name="Freeform: Shape 55">
                  <a:extLst>
                    <a:ext uri="{FF2B5EF4-FFF2-40B4-BE49-F238E27FC236}">
                      <a16:creationId xmlns:a16="http://schemas.microsoft.com/office/drawing/2014/main" id="{23137D41-79D0-9C5C-DDB7-5AE7706B364A}"/>
                    </a:ext>
                  </a:extLst>
                </p:cNvPr>
                <p:cNvSpPr/>
                <p:nvPr/>
              </p:nvSpPr>
              <p:spPr>
                <a:xfrm>
                  <a:off x="9595593" y="1767297"/>
                  <a:ext cx="33794" cy="23774"/>
                </a:xfrm>
                <a:custGeom>
                  <a:avLst/>
                  <a:gdLst>
                    <a:gd name="connsiteX0" fmla="*/ 33795 w 33794"/>
                    <a:gd name="connsiteY0" fmla="*/ 11887 h 23774"/>
                    <a:gd name="connsiteX1" fmla="*/ 16897 w 33794"/>
                    <a:gd name="connsiteY1" fmla="*/ 23774 h 23774"/>
                    <a:gd name="connsiteX2" fmla="*/ 0 w 33794"/>
                    <a:gd name="connsiteY2" fmla="*/ 11887 h 23774"/>
                    <a:gd name="connsiteX3" fmla="*/ 16897 w 33794"/>
                    <a:gd name="connsiteY3" fmla="*/ 0 h 23774"/>
                    <a:gd name="connsiteX4" fmla="*/ 33795 w 33794"/>
                    <a:gd name="connsiteY4" fmla="*/ 11887 h 23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 h="23774">
                      <a:moveTo>
                        <a:pt x="33795" y="11887"/>
                      </a:moveTo>
                      <a:cubicBezTo>
                        <a:pt x="33795" y="18452"/>
                        <a:pt x="26230" y="23774"/>
                        <a:pt x="16897" y="23774"/>
                      </a:cubicBezTo>
                      <a:cubicBezTo>
                        <a:pt x="7565" y="23774"/>
                        <a:pt x="0" y="18452"/>
                        <a:pt x="0" y="11887"/>
                      </a:cubicBezTo>
                      <a:cubicBezTo>
                        <a:pt x="0" y="5322"/>
                        <a:pt x="7565" y="0"/>
                        <a:pt x="16897" y="0"/>
                      </a:cubicBezTo>
                      <a:cubicBezTo>
                        <a:pt x="26230" y="0"/>
                        <a:pt x="33795" y="5322"/>
                        <a:pt x="33795" y="11887"/>
                      </a:cubicBezTo>
                      <a:close/>
                    </a:path>
                  </a:pathLst>
                </a:custGeom>
                <a:solidFill>
                  <a:srgbClr val="17A2B8"/>
                </a:solidFill>
                <a:ln w="8443" cap="flat">
                  <a:noFill/>
                  <a:prstDash val="solid"/>
                  <a:miter/>
                </a:ln>
              </p:spPr>
              <p:txBody>
                <a:bodyPr rtlCol="0" anchor="ctr"/>
                <a:lstStyle/>
                <a:p>
                  <a:endParaRPr lang="en-IN" sz="1400"/>
                </a:p>
              </p:txBody>
            </p:sp>
            <p:sp>
              <p:nvSpPr>
                <p:cNvPr id="60" name="Freeform: Shape 59">
                  <a:extLst>
                    <a:ext uri="{FF2B5EF4-FFF2-40B4-BE49-F238E27FC236}">
                      <a16:creationId xmlns:a16="http://schemas.microsoft.com/office/drawing/2014/main" id="{110CB565-FD68-B3CA-3367-747112B9B21A}"/>
                    </a:ext>
                  </a:extLst>
                </p:cNvPr>
                <p:cNvSpPr/>
                <p:nvPr/>
              </p:nvSpPr>
              <p:spPr>
                <a:xfrm>
                  <a:off x="9680080" y="1767297"/>
                  <a:ext cx="33794" cy="23774"/>
                </a:xfrm>
                <a:custGeom>
                  <a:avLst/>
                  <a:gdLst>
                    <a:gd name="connsiteX0" fmla="*/ 33795 w 33794"/>
                    <a:gd name="connsiteY0" fmla="*/ 11887 h 23774"/>
                    <a:gd name="connsiteX1" fmla="*/ 16897 w 33794"/>
                    <a:gd name="connsiteY1" fmla="*/ 23774 h 23774"/>
                    <a:gd name="connsiteX2" fmla="*/ 0 w 33794"/>
                    <a:gd name="connsiteY2" fmla="*/ 11887 h 23774"/>
                    <a:gd name="connsiteX3" fmla="*/ 16897 w 33794"/>
                    <a:gd name="connsiteY3" fmla="*/ 0 h 23774"/>
                    <a:gd name="connsiteX4" fmla="*/ 33795 w 33794"/>
                    <a:gd name="connsiteY4" fmla="*/ 11887 h 23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 h="23774">
                      <a:moveTo>
                        <a:pt x="33795" y="11887"/>
                      </a:moveTo>
                      <a:cubicBezTo>
                        <a:pt x="33795" y="18452"/>
                        <a:pt x="26230" y="23774"/>
                        <a:pt x="16897" y="23774"/>
                      </a:cubicBezTo>
                      <a:cubicBezTo>
                        <a:pt x="7565" y="23774"/>
                        <a:pt x="0" y="18452"/>
                        <a:pt x="0" y="11887"/>
                      </a:cubicBezTo>
                      <a:cubicBezTo>
                        <a:pt x="0" y="5322"/>
                        <a:pt x="7565" y="0"/>
                        <a:pt x="16897" y="0"/>
                      </a:cubicBezTo>
                      <a:cubicBezTo>
                        <a:pt x="26230" y="0"/>
                        <a:pt x="33795" y="5322"/>
                        <a:pt x="33795" y="11887"/>
                      </a:cubicBezTo>
                      <a:close/>
                    </a:path>
                  </a:pathLst>
                </a:custGeom>
                <a:solidFill>
                  <a:srgbClr val="17A2B8"/>
                </a:solidFill>
                <a:ln w="8443" cap="flat">
                  <a:noFill/>
                  <a:prstDash val="solid"/>
                  <a:miter/>
                </a:ln>
              </p:spPr>
              <p:txBody>
                <a:bodyPr rtlCol="0" anchor="ctr"/>
                <a:lstStyle/>
                <a:p>
                  <a:endParaRPr lang="en-IN" sz="1400"/>
                </a:p>
              </p:txBody>
            </p:sp>
            <p:sp>
              <p:nvSpPr>
                <p:cNvPr id="61" name="Freeform: Shape 60">
                  <a:extLst>
                    <a:ext uri="{FF2B5EF4-FFF2-40B4-BE49-F238E27FC236}">
                      <a16:creationId xmlns:a16="http://schemas.microsoft.com/office/drawing/2014/main" id="{6BCF08BF-1CA7-79C0-4B57-33B3499EB2DB}"/>
                    </a:ext>
                  </a:extLst>
                </p:cNvPr>
                <p:cNvSpPr/>
                <p:nvPr/>
              </p:nvSpPr>
              <p:spPr>
                <a:xfrm>
                  <a:off x="9764567" y="1767297"/>
                  <a:ext cx="33794" cy="23774"/>
                </a:xfrm>
                <a:custGeom>
                  <a:avLst/>
                  <a:gdLst>
                    <a:gd name="connsiteX0" fmla="*/ 33795 w 33794"/>
                    <a:gd name="connsiteY0" fmla="*/ 11887 h 23774"/>
                    <a:gd name="connsiteX1" fmla="*/ 16897 w 33794"/>
                    <a:gd name="connsiteY1" fmla="*/ 23774 h 23774"/>
                    <a:gd name="connsiteX2" fmla="*/ 0 w 33794"/>
                    <a:gd name="connsiteY2" fmla="*/ 11887 h 23774"/>
                    <a:gd name="connsiteX3" fmla="*/ 16897 w 33794"/>
                    <a:gd name="connsiteY3" fmla="*/ 0 h 23774"/>
                    <a:gd name="connsiteX4" fmla="*/ 33795 w 33794"/>
                    <a:gd name="connsiteY4" fmla="*/ 11887 h 23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 h="23774">
                      <a:moveTo>
                        <a:pt x="33795" y="11887"/>
                      </a:moveTo>
                      <a:cubicBezTo>
                        <a:pt x="33795" y="18452"/>
                        <a:pt x="26230" y="23774"/>
                        <a:pt x="16897" y="23774"/>
                      </a:cubicBezTo>
                      <a:cubicBezTo>
                        <a:pt x="7565" y="23774"/>
                        <a:pt x="0" y="18452"/>
                        <a:pt x="0" y="11887"/>
                      </a:cubicBezTo>
                      <a:cubicBezTo>
                        <a:pt x="0" y="5322"/>
                        <a:pt x="7565" y="0"/>
                        <a:pt x="16897" y="0"/>
                      </a:cubicBezTo>
                      <a:cubicBezTo>
                        <a:pt x="26230" y="0"/>
                        <a:pt x="33795" y="5322"/>
                        <a:pt x="33795" y="11887"/>
                      </a:cubicBezTo>
                      <a:close/>
                    </a:path>
                  </a:pathLst>
                </a:custGeom>
                <a:solidFill>
                  <a:srgbClr val="17A2B8"/>
                </a:solidFill>
                <a:ln w="8443" cap="flat">
                  <a:noFill/>
                  <a:prstDash val="solid"/>
                  <a:miter/>
                </a:ln>
              </p:spPr>
              <p:txBody>
                <a:bodyPr rtlCol="0" anchor="ctr"/>
                <a:lstStyle/>
                <a:p>
                  <a:endParaRPr lang="en-IN" sz="1400"/>
                </a:p>
              </p:txBody>
            </p:sp>
            <p:sp>
              <p:nvSpPr>
                <p:cNvPr id="64" name="Freeform: Shape 63">
                  <a:extLst>
                    <a:ext uri="{FF2B5EF4-FFF2-40B4-BE49-F238E27FC236}">
                      <a16:creationId xmlns:a16="http://schemas.microsoft.com/office/drawing/2014/main" id="{1709EC86-A7E6-F0D2-EE74-3D53935372C2}"/>
                    </a:ext>
                  </a:extLst>
                </p:cNvPr>
                <p:cNvSpPr/>
                <p:nvPr/>
              </p:nvSpPr>
              <p:spPr>
                <a:xfrm>
                  <a:off x="9849054" y="1767297"/>
                  <a:ext cx="33794" cy="23774"/>
                </a:xfrm>
                <a:custGeom>
                  <a:avLst/>
                  <a:gdLst>
                    <a:gd name="connsiteX0" fmla="*/ 33795 w 33794"/>
                    <a:gd name="connsiteY0" fmla="*/ 11887 h 23774"/>
                    <a:gd name="connsiteX1" fmla="*/ 16897 w 33794"/>
                    <a:gd name="connsiteY1" fmla="*/ 23774 h 23774"/>
                    <a:gd name="connsiteX2" fmla="*/ 0 w 33794"/>
                    <a:gd name="connsiteY2" fmla="*/ 11887 h 23774"/>
                    <a:gd name="connsiteX3" fmla="*/ 16897 w 33794"/>
                    <a:gd name="connsiteY3" fmla="*/ 0 h 23774"/>
                    <a:gd name="connsiteX4" fmla="*/ 33795 w 33794"/>
                    <a:gd name="connsiteY4" fmla="*/ 11887 h 23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 h="23774">
                      <a:moveTo>
                        <a:pt x="33795" y="11887"/>
                      </a:moveTo>
                      <a:cubicBezTo>
                        <a:pt x="33795" y="18452"/>
                        <a:pt x="26230" y="23774"/>
                        <a:pt x="16897" y="23774"/>
                      </a:cubicBezTo>
                      <a:cubicBezTo>
                        <a:pt x="7565" y="23774"/>
                        <a:pt x="0" y="18452"/>
                        <a:pt x="0" y="11887"/>
                      </a:cubicBezTo>
                      <a:cubicBezTo>
                        <a:pt x="0" y="5322"/>
                        <a:pt x="7565" y="0"/>
                        <a:pt x="16897" y="0"/>
                      </a:cubicBezTo>
                      <a:cubicBezTo>
                        <a:pt x="26230" y="0"/>
                        <a:pt x="33795" y="5322"/>
                        <a:pt x="33795" y="11887"/>
                      </a:cubicBezTo>
                      <a:close/>
                    </a:path>
                  </a:pathLst>
                </a:custGeom>
                <a:solidFill>
                  <a:srgbClr val="17A2B8"/>
                </a:solidFill>
                <a:ln w="8443" cap="flat">
                  <a:noFill/>
                  <a:prstDash val="solid"/>
                  <a:miter/>
                </a:ln>
              </p:spPr>
              <p:txBody>
                <a:bodyPr rtlCol="0" anchor="ctr"/>
                <a:lstStyle/>
                <a:p>
                  <a:endParaRPr lang="en-IN" sz="1400"/>
                </a:p>
              </p:txBody>
            </p:sp>
            <p:sp>
              <p:nvSpPr>
                <p:cNvPr id="65" name="Freeform: Shape 64">
                  <a:extLst>
                    <a:ext uri="{FF2B5EF4-FFF2-40B4-BE49-F238E27FC236}">
                      <a16:creationId xmlns:a16="http://schemas.microsoft.com/office/drawing/2014/main" id="{0C89248D-EE26-894C-7AC9-7D3282959EBC}"/>
                    </a:ext>
                  </a:extLst>
                </p:cNvPr>
                <p:cNvSpPr/>
                <p:nvPr/>
              </p:nvSpPr>
              <p:spPr>
                <a:xfrm>
                  <a:off x="9933541" y="1767297"/>
                  <a:ext cx="33794" cy="23774"/>
                </a:xfrm>
                <a:custGeom>
                  <a:avLst/>
                  <a:gdLst>
                    <a:gd name="connsiteX0" fmla="*/ 33795 w 33794"/>
                    <a:gd name="connsiteY0" fmla="*/ 11887 h 23774"/>
                    <a:gd name="connsiteX1" fmla="*/ 16897 w 33794"/>
                    <a:gd name="connsiteY1" fmla="*/ 23774 h 23774"/>
                    <a:gd name="connsiteX2" fmla="*/ 0 w 33794"/>
                    <a:gd name="connsiteY2" fmla="*/ 11887 h 23774"/>
                    <a:gd name="connsiteX3" fmla="*/ 16897 w 33794"/>
                    <a:gd name="connsiteY3" fmla="*/ 0 h 23774"/>
                    <a:gd name="connsiteX4" fmla="*/ 33795 w 33794"/>
                    <a:gd name="connsiteY4" fmla="*/ 11887 h 23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 h="23774">
                      <a:moveTo>
                        <a:pt x="33795" y="11887"/>
                      </a:moveTo>
                      <a:cubicBezTo>
                        <a:pt x="33795" y="18452"/>
                        <a:pt x="26230" y="23774"/>
                        <a:pt x="16897" y="23774"/>
                      </a:cubicBezTo>
                      <a:cubicBezTo>
                        <a:pt x="7565" y="23774"/>
                        <a:pt x="0" y="18452"/>
                        <a:pt x="0" y="11887"/>
                      </a:cubicBezTo>
                      <a:cubicBezTo>
                        <a:pt x="0" y="5322"/>
                        <a:pt x="7565" y="0"/>
                        <a:pt x="16897" y="0"/>
                      </a:cubicBezTo>
                      <a:cubicBezTo>
                        <a:pt x="26230" y="0"/>
                        <a:pt x="33795" y="5322"/>
                        <a:pt x="33795" y="11887"/>
                      </a:cubicBezTo>
                      <a:close/>
                    </a:path>
                  </a:pathLst>
                </a:custGeom>
                <a:solidFill>
                  <a:srgbClr val="17A2B8"/>
                </a:solidFill>
                <a:ln w="8443" cap="flat">
                  <a:noFill/>
                  <a:prstDash val="solid"/>
                  <a:miter/>
                </a:ln>
              </p:spPr>
              <p:txBody>
                <a:bodyPr rtlCol="0" anchor="ctr"/>
                <a:lstStyle/>
                <a:p>
                  <a:endParaRPr lang="en-IN" sz="1400"/>
                </a:p>
              </p:txBody>
            </p:sp>
          </p:grpSp>
          <p:sp>
            <p:nvSpPr>
              <p:cNvPr id="66" name="Freeform: Shape 65">
                <a:extLst>
                  <a:ext uri="{FF2B5EF4-FFF2-40B4-BE49-F238E27FC236}">
                    <a16:creationId xmlns:a16="http://schemas.microsoft.com/office/drawing/2014/main" id="{6A8A8927-14AD-C26C-A0E8-DDFCA00FEF12}"/>
                  </a:ext>
                </a:extLst>
              </p:cNvPr>
              <p:cNvSpPr/>
              <p:nvPr/>
            </p:nvSpPr>
            <p:spPr>
              <a:xfrm>
                <a:off x="9739221" y="1838621"/>
                <a:ext cx="633652" cy="118872"/>
              </a:xfrm>
              <a:custGeom>
                <a:avLst/>
                <a:gdLst>
                  <a:gd name="connsiteX0" fmla="*/ 0 w 633652"/>
                  <a:gd name="connsiteY0" fmla="*/ 0 h 118872"/>
                  <a:gd name="connsiteX1" fmla="*/ 633652 w 633652"/>
                  <a:gd name="connsiteY1" fmla="*/ 118872 h 118872"/>
                  <a:gd name="connsiteX2" fmla="*/ 633652 w 633652"/>
                  <a:gd name="connsiteY2" fmla="*/ 118872 h 118872"/>
                  <a:gd name="connsiteX3" fmla="*/ 0 w 633652"/>
                  <a:gd name="connsiteY3" fmla="*/ 0 h 118872"/>
                </a:gdLst>
                <a:ahLst/>
                <a:cxnLst>
                  <a:cxn ang="0">
                    <a:pos x="connsiteX0" y="connsiteY0"/>
                  </a:cxn>
                  <a:cxn ang="0">
                    <a:pos x="connsiteX1" y="connsiteY1"/>
                  </a:cxn>
                  <a:cxn ang="0">
                    <a:pos x="connsiteX2" y="connsiteY2"/>
                  </a:cxn>
                  <a:cxn ang="0">
                    <a:pos x="connsiteX3" y="connsiteY3"/>
                  </a:cxn>
                </a:cxnLst>
                <a:rect l="l" t="t" r="r" b="b"/>
                <a:pathLst>
                  <a:path w="633652" h="118872">
                    <a:moveTo>
                      <a:pt x="0" y="0"/>
                    </a:moveTo>
                    <a:lnTo>
                      <a:pt x="633652" y="118872"/>
                    </a:lnTo>
                    <a:lnTo>
                      <a:pt x="633652" y="118872"/>
                    </a:lnTo>
                    <a:lnTo>
                      <a:pt x="0" y="0"/>
                    </a:lnTo>
                    <a:close/>
                  </a:path>
                </a:pathLst>
              </a:custGeom>
              <a:gradFill>
                <a:gsLst>
                  <a:gs pos="0">
                    <a:srgbClr val="FF6600">
                      <a:alpha val="89804"/>
                    </a:srgbClr>
                  </a:gs>
                  <a:gs pos="50000">
                    <a:srgbClr val="FF6600">
                      <a:alpha val="60000"/>
                    </a:srgbClr>
                  </a:gs>
                  <a:gs pos="100000">
                    <a:srgbClr val="FF6600">
                      <a:alpha val="29804"/>
                    </a:srgbClr>
                  </a:gs>
                </a:gsLst>
                <a:lin ang="0" scaled="1"/>
              </a:gradFill>
              <a:ln w="8443" cap="flat">
                <a:noFill/>
                <a:prstDash val="solid"/>
                <a:miter/>
              </a:ln>
            </p:spPr>
            <p:txBody>
              <a:bodyPr rtlCol="0" anchor="ctr"/>
              <a:lstStyle/>
              <a:p>
                <a:endParaRPr lang="en-IN" sz="1400"/>
              </a:p>
            </p:txBody>
          </p:sp>
          <p:sp>
            <p:nvSpPr>
              <p:cNvPr id="67" name="Freeform: Shape 66">
                <a:extLst>
                  <a:ext uri="{FF2B5EF4-FFF2-40B4-BE49-F238E27FC236}">
                    <a16:creationId xmlns:a16="http://schemas.microsoft.com/office/drawing/2014/main" id="{78A9FA34-31D3-7D7C-8992-4A487800D8D1}"/>
                  </a:ext>
                </a:extLst>
              </p:cNvPr>
              <p:cNvSpPr/>
              <p:nvPr/>
            </p:nvSpPr>
            <p:spPr>
              <a:xfrm>
                <a:off x="9739221" y="1838621"/>
                <a:ext cx="633652" cy="118872"/>
              </a:xfrm>
              <a:custGeom>
                <a:avLst/>
                <a:gdLst>
                  <a:gd name="connsiteX0" fmla="*/ 0 w 633652"/>
                  <a:gd name="connsiteY0" fmla="*/ 0 h 118872"/>
                  <a:gd name="connsiteX1" fmla="*/ 633652 w 633652"/>
                  <a:gd name="connsiteY1" fmla="*/ 118872 h 118872"/>
                </a:gdLst>
                <a:ahLst/>
                <a:cxnLst>
                  <a:cxn ang="0">
                    <a:pos x="connsiteX0" y="connsiteY0"/>
                  </a:cxn>
                  <a:cxn ang="0">
                    <a:pos x="connsiteX1" y="connsiteY1"/>
                  </a:cxn>
                </a:cxnLst>
                <a:rect l="l" t="t" r="r" b="b"/>
                <a:pathLst>
                  <a:path w="633652" h="118872">
                    <a:moveTo>
                      <a:pt x="0" y="0"/>
                    </a:moveTo>
                    <a:cubicBezTo>
                      <a:pt x="197108" y="39626"/>
                      <a:pt x="408325" y="79246"/>
                      <a:pt x="633652" y="118872"/>
                    </a:cubicBezTo>
                  </a:path>
                </a:pathLst>
              </a:custGeom>
              <a:noFill/>
              <a:ln w="33773" cap="flat">
                <a:solidFill>
                  <a:srgbClr val="FF6600"/>
                </a:solidFill>
                <a:prstDash val="solid"/>
                <a:miter/>
              </a:ln>
            </p:spPr>
            <p:txBody>
              <a:bodyPr rtlCol="0" anchor="ctr"/>
              <a:lstStyle/>
              <a:p>
                <a:endParaRPr lang="en-IN" sz="1400"/>
              </a:p>
            </p:txBody>
          </p:sp>
          <p:sp>
            <p:nvSpPr>
              <p:cNvPr id="68" name="Freeform: Shape 67">
                <a:extLst>
                  <a:ext uri="{FF2B5EF4-FFF2-40B4-BE49-F238E27FC236}">
                    <a16:creationId xmlns:a16="http://schemas.microsoft.com/office/drawing/2014/main" id="{6EFB54F8-7238-6CDC-058A-85C29E84F814}"/>
                  </a:ext>
                </a:extLst>
              </p:cNvPr>
              <p:cNvSpPr/>
              <p:nvPr/>
            </p:nvSpPr>
            <p:spPr>
              <a:xfrm>
                <a:off x="10203899" y="1898057"/>
                <a:ext cx="101384" cy="148590"/>
              </a:xfrm>
              <a:custGeom>
                <a:avLst/>
                <a:gdLst>
                  <a:gd name="connsiteX0" fmla="*/ 84487 w 101384"/>
                  <a:gd name="connsiteY0" fmla="*/ 0 h 148590"/>
                  <a:gd name="connsiteX1" fmla="*/ 101384 w 101384"/>
                  <a:gd name="connsiteY1" fmla="*/ 0 h 148590"/>
                  <a:gd name="connsiteX2" fmla="*/ 101384 w 101384"/>
                  <a:gd name="connsiteY2" fmla="*/ 148590 h 148590"/>
                  <a:gd name="connsiteX3" fmla="*/ 84487 w 101384"/>
                  <a:gd name="connsiteY3" fmla="*/ 148590 h 148590"/>
                  <a:gd name="connsiteX4" fmla="*/ 16897 w 101384"/>
                  <a:gd name="connsiteY4" fmla="*/ 148590 h 148590"/>
                  <a:gd name="connsiteX5" fmla="*/ 0 w 101384"/>
                  <a:gd name="connsiteY5" fmla="*/ 148590 h 148590"/>
                  <a:gd name="connsiteX6" fmla="*/ 0 w 101384"/>
                  <a:gd name="connsiteY6" fmla="*/ 0 h 148590"/>
                  <a:gd name="connsiteX7" fmla="*/ 16897 w 101384"/>
                  <a:gd name="connsiteY7" fmla="*/ 0 h 14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384" h="148590">
                    <a:moveTo>
                      <a:pt x="84487" y="0"/>
                    </a:moveTo>
                    <a:cubicBezTo>
                      <a:pt x="93819" y="0"/>
                      <a:pt x="101384" y="0"/>
                      <a:pt x="101384" y="0"/>
                    </a:cubicBezTo>
                    <a:lnTo>
                      <a:pt x="101384" y="148590"/>
                    </a:lnTo>
                    <a:cubicBezTo>
                      <a:pt x="101384" y="148590"/>
                      <a:pt x="93819" y="148590"/>
                      <a:pt x="84487" y="148590"/>
                    </a:cubicBezTo>
                    <a:lnTo>
                      <a:pt x="16897" y="148590"/>
                    </a:lnTo>
                    <a:cubicBezTo>
                      <a:pt x="7565" y="148590"/>
                      <a:pt x="0" y="148590"/>
                      <a:pt x="0" y="148590"/>
                    </a:cubicBezTo>
                    <a:lnTo>
                      <a:pt x="0" y="0"/>
                    </a:lnTo>
                    <a:cubicBezTo>
                      <a:pt x="0" y="0"/>
                      <a:pt x="7565" y="0"/>
                      <a:pt x="16897" y="0"/>
                    </a:cubicBezTo>
                    <a:close/>
                  </a:path>
                </a:pathLst>
              </a:custGeom>
              <a:solidFill>
                <a:srgbClr val="95A5A6"/>
              </a:solidFill>
              <a:ln w="8443" cap="flat">
                <a:noFill/>
                <a:prstDash val="solid"/>
                <a:miter/>
              </a:ln>
            </p:spPr>
            <p:txBody>
              <a:bodyPr rtlCol="0" anchor="ctr"/>
              <a:lstStyle/>
              <a:p>
                <a:endParaRPr lang="en-IN" sz="1400"/>
              </a:p>
            </p:txBody>
          </p:sp>
          <p:sp>
            <p:nvSpPr>
              <p:cNvPr id="69" name="Freeform: Shape 68">
                <a:extLst>
                  <a:ext uri="{FF2B5EF4-FFF2-40B4-BE49-F238E27FC236}">
                    <a16:creationId xmlns:a16="http://schemas.microsoft.com/office/drawing/2014/main" id="{ABE4E5AA-18FF-3A4F-080D-0FB6E3877DF5}"/>
                  </a:ext>
                </a:extLst>
              </p:cNvPr>
              <p:cNvSpPr/>
              <p:nvPr/>
            </p:nvSpPr>
            <p:spPr>
              <a:xfrm>
                <a:off x="10288386" y="1915887"/>
                <a:ext cx="337947" cy="41605"/>
              </a:xfrm>
              <a:custGeom>
                <a:avLst/>
                <a:gdLst>
                  <a:gd name="connsiteX0" fmla="*/ 0 w 337947"/>
                  <a:gd name="connsiteY0" fmla="*/ 0 h 41605"/>
                  <a:gd name="connsiteX1" fmla="*/ 337948 w 337947"/>
                  <a:gd name="connsiteY1" fmla="*/ 41605 h 41605"/>
                </a:gdLst>
                <a:ahLst/>
                <a:cxnLst>
                  <a:cxn ang="0">
                    <a:pos x="connsiteX0" y="connsiteY0"/>
                  </a:cxn>
                  <a:cxn ang="0">
                    <a:pos x="connsiteX1" y="connsiteY1"/>
                  </a:cxn>
                </a:cxnLst>
                <a:rect l="l" t="t" r="r" b="b"/>
                <a:pathLst>
                  <a:path w="337947" h="41605">
                    <a:moveTo>
                      <a:pt x="0" y="0"/>
                    </a:moveTo>
                    <a:lnTo>
                      <a:pt x="337948" y="41605"/>
                    </a:lnTo>
                  </a:path>
                </a:pathLst>
              </a:custGeom>
              <a:ln w="25330" cap="flat">
                <a:solidFill>
                  <a:srgbClr val="FF6600"/>
                </a:solidFill>
                <a:custDash>
                  <a:ds d="150000" sp="75000"/>
                </a:custDash>
                <a:miter/>
              </a:ln>
            </p:spPr>
            <p:txBody>
              <a:bodyPr rtlCol="0" anchor="ctr"/>
              <a:lstStyle/>
              <a:p>
                <a:endParaRPr lang="en-IN" sz="1400"/>
              </a:p>
            </p:txBody>
          </p:sp>
          <p:sp>
            <p:nvSpPr>
              <p:cNvPr id="70" name="TextBox 69">
                <a:extLst>
                  <a:ext uri="{FF2B5EF4-FFF2-40B4-BE49-F238E27FC236}">
                    <a16:creationId xmlns:a16="http://schemas.microsoft.com/office/drawing/2014/main" id="{591BDE77-E5D8-C6D4-AFAC-B9451F9C6D92}"/>
                  </a:ext>
                </a:extLst>
              </p:cNvPr>
              <p:cNvSpPr txBox="1"/>
              <p:nvPr/>
            </p:nvSpPr>
            <p:spPr>
              <a:xfrm>
                <a:off x="8338233" y="2090330"/>
                <a:ext cx="2146742" cy="200055"/>
              </a:xfrm>
              <a:prstGeom prst="rect">
                <a:avLst/>
              </a:prstGeom>
              <a:noFill/>
            </p:spPr>
            <p:txBody>
              <a:bodyPr wrap="none" rtlCol="0">
                <a:spAutoFit/>
              </a:bodyPr>
              <a:lstStyle/>
              <a:p>
                <a:pPr algn="l"/>
                <a:r>
                  <a:rPr lang="en-IN" sz="700" spc="0" baseline="0">
                    <a:ln/>
                    <a:solidFill>
                      <a:srgbClr val="0C5460"/>
                    </a:solidFill>
                    <a:latin typeface="Arial"/>
                    <a:cs typeface="Arial"/>
                    <a:sym typeface="Arial"/>
                    <a:rtl val="0"/>
                  </a:rPr>
                  <a:t>• Array Gain = 10 x log10(N) where N = antennas</a:t>
                </a:r>
              </a:p>
            </p:txBody>
          </p:sp>
          <p:sp>
            <p:nvSpPr>
              <p:cNvPr id="71" name="TextBox 70">
                <a:extLst>
                  <a:ext uri="{FF2B5EF4-FFF2-40B4-BE49-F238E27FC236}">
                    <a16:creationId xmlns:a16="http://schemas.microsoft.com/office/drawing/2014/main" id="{A0771F61-BBB1-F944-2A10-463CFF14B767}"/>
                  </a:ext>
                </a:extLst>
              </p:cNvPr>
              <p:cNvSpPr txBox="1"/>
              <p:nvPr/>
            </p:nvSpPr>
            <p:spPr>
              <a:xfrm>
                <a:off x="8338233" y="2167597"/>
                <a:ext cx="2212465" cy="200055"/>
              </a:xfrm>
              <a:prstGeom prst="rect">
                <a:avLst/>
              </a:prstGeom>
              <a:noFill/>
            </p:spPr>
            <p:txBody>
              <a:bodyPr wrap="none" rtlCol="0">
                <a:spAutoFit/>
              </a:bodyPr>
              <a:lstStyle/>
              <a:p>
                <a:pPr algn="l"/>
                <a:r>
                  <a:rPr lang="en-IN" sz="700" spc="0" baseline="0">
                    <a:ln/>
                    <a:solidFill>
                      <a:srgbClr val="0C5460"/>
                    </a:solidFill>
                    <a:latin typeface="Arial"/>
                    <a:cs typeface="Arial"/>
                    <a:sym typeface="Arial"/>
                    <a:rtl val="0"/>
                  </a:rPr>
                  <a:t>• 64 antennas gives 18 dB gain = 63x power boost!</a:t>
                </a:r>
              </a:p>
            </p:txBody>
          </p:sp>
          <p:sp>
            <p:nvSpPr>
              <p:cNvPr id="72" name="TextBox 71">
                <a:extLst>
                  <a:ext uri="{FF2B5EF4-FFF2-40B4-BE49-F238E27FC236}">
                    <a16:creationId xmlns:a16="http://schemas.microsoft.com/office/drawing/2014/main" id="{BFF2324C-DDF1-F071-67EA-BE88000AB909}"/>
                  </a:ext>
                </a:extLst>
              </p:cNvPr>
              <p:cNvSpPr txBox="1"/>
              <p:nvPr/>
            </p:nvSpPr>
            <p:spPr>
              <a:xfrm>
                <a:off x="8370430" y="2245359"/>
                <a:ext cx="1552028" cy="200055"/>
              </a:xfrm>
              <a:prstGeom prst="rect">
                <a:avLst/>
              </a:prstGeom>
              <a:noFill/>
            </p:spPr>
            <p:txBody>
              <a:bodyPr wrap="none" rtlCol="0">
                <a:spAutoFit/>
              </a:bodyPr>
              <a:lstStyle/>
              <a:p>
                <a:pPr algn="l"/>
                <a:r>
                  <a:rPr lang="en-IN" sz="700" b="1" spc="0" baseline="0" dirty="0">
                    <a:ln/>
                    <a:solidFill>
                      <a:srgbClr val="27AE60"/>
                    </a:solidFill>
                    <a:latin typeface="Arial"/>
                    <a:cs typeface="Arial"/>
                    <a:sym typeface="Arial"/>
                    <a:rtl val="0"/>
                  </a:rPr>
                  <a:t>Compensates for high path loss</a:t>
                </a:r>
              </a:p>
            </p:txBody>
          </p:sp>
        </p:grpSp>
        <p:grpSp>
          <p:nvGrpSpPr>
            <p:cNvPr id="73" name="Graphic 5">
              <a:extLst>
                <a:ext uri="{FF2B5EF4-FFF2-40B4-BE49-F238E27FC236}">
                  <a16:creationId xmlns:a16="http://schemas.microsoft.com/office/drawing/2014/main" id="{33EC4DB6-2FF0-278C-E4D0-689B2F7984F1}"/>
                </a:ext>
              </a:extLst>
            </p:cNvPr>
            <p:cNvGrpSpPr/>
            <p:nvPr/>
          </p:nvGrpSpPr>
          <p:grpSpPr>
            <a:xfrm>
              <a:off x="2177640" y="2428962"/>
              <a:ext cx="7745997" cy="657815"/>
              <a:chOff x="2177640" y="2428962"/>
              <a:chExt cx="7745997" cy="657815"/>
            </a:xfrm>
          </p:grpSpPr>
          <p:sp>
            <p:nvSpPr>
              <p:cNvPr id="74" name="TextBox 73">
                <a:extLst>
                  <a:ext uri="{FF2B5EF4-FFF2-40B4-BE49-F238E27FC236}">
                    <a16:creationId xmlns:a16="http://schemas.microsoft.com/office/drawing/2014/main" id="{BF2F2BD2-C8CA-C41A-B6A7-A774A2DA06BF}"/>
                  </a:ext>
                </a:extLst>
              </p:cNvPr>
              <p:cNvSpPr txBox="1"/>
              <p:nvPr/>
            </p:nvSpPr>
            <p:spPr>
              <a:xfrm>
                <a:off x="8127953" y="2428962"/>
                <a:ext cx="1795684" cy="261610"/>
              </a:xfrm>
              <a:prstGeom prst="rect">
                <a:avLst/>
              </a:prstGeom>
              <a:noFill/>
            </p:spPr>
            <p:txBody>
              <a:bodyPr wrap="none" rtlCol="0">
                <a:spAutoFit/>
              </a:bodyPr>
              <a:lstStyle/>
              <a:p>
                <a:pPr algn="l"/>
                <a:r>
                  <a:rPr lang="en-IN" sz="1050" b="1" spc="0" baseline="0" dirty="0">
                    <a:ln/>
                    <a:solidFill>
                      <a:srgbClr val="2C3E50"/>
                    </a:solidFill>
                    <a:latin typeface="Arial"/>
                    <a:cs typeface="Arial"/>
                    <a:sym typeface="Arial"/>
                    <a:rtl val="0"/>
                  </a:rPr>
                  <a:t>Array Gain Mathematics</a:t>
                </a:r>
              </a:p>
            </p:txBody>
          </p:sp>
          <p:sp>
            <p:nvSpPr>
              <p:cNvPr id="75" name="Freeform: Shape 74">
                <a:extLst>
                  <a:ext uri="{FF2B5EF4-FFF2-40B4-BE49-F238E27FC236}">
                    <a16:creationId xmlns:a16="http://schemas.microsoft.com/office/drawing/2014/main" id="{8352A05D-308B-37EF-65D2-D0910D81F497}"/>
                  </a:ext>
                </a:extLst>
              </p:cNvPr>
              <p:cNvSpPr/>
              <p:nvPr/>
            </p:nvSpPr>
            <p:spPr>
              <a:xfrm>
                <a:off x="2177640" y="2611289"/>
                <a:ext cx="7603824" cy="475488"/>
              </a:xfrm>
              <a:custGeom>
                <a:avLst/>
                <a:gdLst>
                  <a:gd name="connsiteX0" fmla="*/ 7536235 w 7603824"/>
                  <a:gd name="connsiteY0" fmla="*/ 0 h 475488"/>
                  <a:gd name="connsiteX1" fmla="*/ 7603824 w 7603824"/>
                  <a:gd name="connsiteY1" fmla="*/ 0 h 475488"/>
                  <a:gd name="connsiteX2" fmla="*/ 7603824 w 7603824"/>
                  <a:gd name="connsiteY2" fmla="*/ 475488 h 475488"/>
                  <a:gd name="connsiteX3" fmla="*/ 7536235 w 7603824"/>
                  <a:gd name="connsiteY3" fmla="*/ 475488 h 475488"/>
                  <a:gd name="connsiteX4" fmla="*/ 67590 w 7603824"/>
                  <a:gd name="connsiteY4" fmla="*/ 475488 h 475488"/>
                  <a:gd name="connsiteX5" fmla="*/ 0 w 7603824"/>
                  <a:gd name="connsiteY5" fmla="*/ 475488 h 475488"/>
                  <a:gd name="connsiteX6" fmla="*/ 0 w 7603824"/>
                  <a:gd name="connsiteY6" fmla="*/ 0 h 475488"/>
                  <a:gd name="connsiteX7" fmla="*/ 67590 w 7603824"/>
                  <a:gd name="connsiteY7" fmla="*/ 0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3824" h="475488">
                    <a:moveTo>
                      <a:pt x="7536235" y="0"/>
                    </a:moveTo>
                    <a:cubicBezTo>
                      <a:pt x="7573564" y="0"/>
                      <a:pt x="7603824" y="0"/>
                      <a:pt x="7603824" y="0"/>
                    </a:cubicBezTo>
                    <a:lnTo>
                      <a:pt x="7603824" y="475488"/>
                    </a:lnTo>
                    <a:cubicBezTo>
                      <a:pt x="7603824" y="475488"/>
                      <a:pt x="7573564" y="475488"/>
                      <a:pt x="7536235" y="475488"/>
                    </a:cubicBezTo>
                    <a:lnTo>
                      <a:pt x="67590" y="475488"/>
                    </a:lnTo>
                    <a:cubicBezTo>
                      <a:pt x="30261" y="475488"/>
                      <a:pt x="0" y="475488"/>
                      <a:pt x="0" y="475488"/>
                    </a:cubicBezTo>
                    <a:lnTo>
                      <a:pt x="0" y="0"/>
                    </a:lnTo>
                    <a:cubicBezTo>
                      <a:pt x="0" y="0"/>
                      <a:pt x="30261" y="0"/>
                      <a:pt x="67590" y="0"/>
                    </a:cubicBezTo>
                    <a:close/>
                  </a:path>
                </a:pathLst>
              </a:custGeom>
              <a:solidFill>
                <a:srgbClr val="FFFFFF"/>
              </a:solidFill>
              <a:ln w="8443" cap="flat">
                <a:solidFill>
                  <a:srgbClr val="DEE2E6"/>
                </a:solidFill>
                <a:prstDash val="solid"/>
                <a:miter/>
              </a:ln>
            </p:spPr>
            <p:txBody>
              <a:bodyPr rtlCol="0" anchor="ctr"/>
              <a:lstStyle/>
              <a:p>
                <a:endParaRPr lang="en-IN" sz="1400"/>
              </a:p>
            </p:txBody>
          </p:sp>
          <p:sp>
            <p:nvSpPr>
              <p:cNvPr id="76" name="TextBox 75">
                <a:extLst>
                  <a:ext uri="{FF2B5EF4-FFF2-40B4-BE49-F238E27FC236}">
                    <a16:creationId xmlns:a16="http://schemas.microsoft.com/office/drawing/2014/main" id="{DCD28FF6-CC77-E4A6-7038-509A8CCF596C}"/>
                  </a:ext>
                </a:extLst>
              </p:cNvPr>
              <p:cNvSpPr txBox="1"/>
              <p:nvPr/>
            </p:nvSpPr>
            <p:spPr>
              <a:xfrm>
                <a:off x="2255174" y="2614493"/>
                <a:ext cx="2601994" cy="215444"/>
              </a:xfrm>
              <a:prstGeom prst="rect">
                <a:avLst/>
              </a:prstGeom>
              <a:noFill/>
            </p:spPr>
            <p:txBody>
              <a:bodyPr wrap="none" rtlCol="0">
                <a:spAutoFit/>
              </a:bodyPr>
              <a:lstStyle/>
              <a:p>
                <a:pPr algn="l"/>
                <a:r>
                  <a:rPr lang="en-IN" sz="800" spc="0" baseline="0">
                    <a:ln/>
                    <a:solidFill>
                      <a:srgbClr val="2C3E50"/>
                    </a:solidFill>
                    <a:latin typeface="Arial"/>
                    <a:cs typeface="Arial"/>
                    <a:sym typeface="Arial"/>
                    <a:rtl val="0"/>
                  </a:rPr>
                  <a:t>Problem: mmWave path loss = 32 dB higher than 4G</a:t>
                </a:r>
              </a:p>
            </p:txBody>
          </p:sp>
          <p:sp>
            <p:nvSpPr>
              <p:cNvPr id="77" name="TextBox 76">
                <a:extLst>
                  <a:ext uri="{FF2B5EF4-FFF2-40B4-BE49-F238E27FC236}">
                    <a16:creationId xmlns:a16="http://schemas.microsoft.com/office/drawing/2014/main" id="{0A51EC66-BCAE-320E-6017-E0FE385A60BB}"/>
                  </a:ext>
                </a:extLst>
              </p:cNvPr>
              <p:cNvSpPr txBox="1"/>
              <p:nvPr/>
            </p:nvSpPr>
            <p:spPr>
              <a:xfrm>
                <a:off x="2255174" y="2733365"/>
                <a:ext cx="4410182" cy="215444"/>
              </a:xfrm>
              <a:prstGeom prst="rect">
                <a:avLst/>
              </a:prstGeom>
              <a:noFill/>
            </p:spPr>
            <p:txBody>
              <a:bodyPr wrap="none" rtlCol="0">
                <a:spAutoFit/>
              </a:bodyPr>
              <a:lstStyle/>
              <a:p>
                <a:pPr algn="l"/>
                <a:r>
                  <a:rPr lang="en-IN" sz="800" spc="0" baseline="0">
                    <a:ln/>
                    <a:solidFill>
                      <a:srgbClr val="2C3E50"/>
                    </a:solidFill>
                    <a:latin typeface="Arial"/>
                    <a:cs typeface="Arial"/>
                    <a:sym typeface="Arial"/>
                    <a:rtl val="0"/>
                  </a:rPr>
                  <a:t>Solution: Massive MIMO Array Gain = 18 dB + Beamforming Gain = 15 dB = 33 dB total gain</a:t>
                </a:r>
              </a:p>
            </p:txBody>
          </p:sp>
          <p:sp>
            <p:nvSpPr>
              <p:cNvPr id="78" name="TextBox 77">
                <a:extLst>
                  <a:ext uri="{FF2B5EF4-FFF2-40B4-BE49-F238E27FC236}">
                    <a16:creationId xmlns:a16="http://schemas.microsoft.com/office/drawing/2014/main" id="{D2E90021-4BF0-0FCE-3710-15BA36ED2CA5}"/>
                  </a:ext>
                </a:extLst>
              </p:cNvPr>
              <p:cNvSpPr txBox="1"/>
              <p:nvPr/>
            </p:nvSpPr>
            <p:spPr>
              <a:xfrm>
                <a:off x="2255174" y="2852237"/>
                <a:ext cx="3438762" cy="215444"/>
              </a:xfrm>
              <a:prstGeom prst="rect">
                <a:avLst/>
              </a:prstGeom>
              <a:noFill/>
            </p:spPr>
            <p:txBody>
              <a:bodyPr wrap="none" rtlCol="0">
                <a:spAutoFit/>
              </a:bodyPr>
              <a:lstStyle/>
              <a:p>
                <a:pPr algn="l"/>
                <a:r>
                  <a:rPr lang="en-IN" sz="800" b="1" spc="0" baseline="0">
                    <a:ln/>
                    <a:solidFill>
                      <a:srgbClr val="27AE60"/>
                    </a:solidFill>
                    <a:latin typeface="Arial"/>
                    <a:cs typeface="Arial"/>
                    <a:sym typeface="Arial"/>
                    <a:rtl val="0"/>
                  </a:rPr>
                  <a:t>Result: 33 dB gain greater than 32 dB loss makes mmWave viable!</a:t>
                </a:r>
              </a:p>
            </p:txBody>
          </p:sp>
        </p:grpSp>
        <p:sp>
          <p:nvSpPr>
            <p:cNvPr id="79" name="TextBox 78">
              <a:extLst>
                <a:ext uri="{FF2B5EF4-FFF2-40B4-BE49-F238E27FC236}">
                  <a16:creationId xmlns:a16="http://schemas.microsoft.com/office/drawing/2014/main" id="{30CD7861-87A3-5948-A134-6CB837FDC9FC}"/>
                </a:ext>
              </a:extLst>
            </p:cNvPr>
            <p:cNvSpPr txBox="1"/>
            <p:nvPr/>
          </p:nvSpPr>
          <p:spPr>
            <a:xfrm>
              <a:off x="3544194" y="3114318"/>
              <a:ext cx="4775666" cy="230832"/>
            </a:xfrm>
            <a:prstGeom prst="rect">
              <a:avLst/>
            </a:prstGeom>
            <a:noFill/>
          </p:spPr>
          <p:txBody>
            <a:bodyPr wrap="none" rtlCol="0">
              <a:spAutoFit/>
            </a:bodyPr>
            <a:lstStyle/>
            <a:p>
              <a:pPr algn="l"/>
              <a:r>
                <a:rPr lang="en-IN" sz="900" b="1" spc="0" baseline="0">
                  <a:ln/>
                  <a:solidFill>
                    <a:srgbClr val="E74C3C"/>
                  </a:solidFill>
                  <a:latin typeface="Arial"/>
                  <a:cs typeface="Arial"/>
                  <a:sym typeface="Arial"/>
                  <a:rtl val="0"/>
                </a:rPr>
                <a:t>For mmWave: Communication is PRACTICALLY IMPOSSIBLE without beamforming</a:t>
              </a:r>
            </a:p>
          </p:txBody>
        </p:sp>
        <p:sp>
          <p:nvSpPr>
            <p:cNvPr id="80" name="TextBox 79">
              <a:extLst>
                <a:ext uri="{FF2B5EF4-FFF2-40B4-BE49-F238E27FC236}">
                  <a16:creationId xmlns:a16="http://schemas.microsoft.com/office/drawing/2014/main" id="{C43C91C5-9BB7-C025-0942-FA38C3F7E382}"/>
                </a:ext>
              </a:extLst>
            </p:cNvPr>
            <p:cNvSpPr txBox="1"/>
            <p:nvPr/>
          </p:nvSpPr>
          <p:spPr>
            <a:xfrm>
              <a:off x="4412392" y="3233190"/>
              <a:ext cx="2989921" cy="230832"/>
            </a:xfrm>
            <a:prstGeom prst="rect">
              <a:avLst/>
            </a:prstGeom>
            <a:noFill/>
          </p:spPr>
          <p:txBody>
            <a:bodyPr wrap="none" rtlCol="0">
              <a:spAutoFit/>
            </a:bodyPr>
            <a:lstStyle/>
            <a:p>
              <a:pPr algn="l"/>
              <a:r>
                <a:rPr lang="en-IN" sz="800" spc="0" baseline="0" dirty="0">
                  <a:ln/>
                  <a:solidFill>
                    <a:srgbClr val="2C3E50"/>
                  </a:solidFill>
                  <a:latin typeface="Arial"/>
                  <a:cs typeface="Arial"/>
                  <a:sym typeface="Arial"/>
                  <a:rtl val="0"/>
                </a:rPr>
                <a:t>Beamforming</a:t>
              </a:r>
              <a:r>
                <a:rPr lang="en-IN" sz="900" spc="0" baseline="0" dirty="0">
                  <a:ln/>
                  <a:solidFill>
                    <a:srgbClr val="2C3E50"/>
                  </a:solidFill>
                  <a:latin typeface="Arial"/>
                  <a:cs typeface="Arial"/>
                  <a:sym typeface="Arial"/>
                  <a:rtl val="0"/>
                </a:rPr>
                <a:t> transforms 5G from impossible to practical</a:t>
              </a:r>
            </a:p>
          </p:txBody>
        </p:sp>
        <p:sp>
          <p:nvSpPr>
            <p:cNvPr id="81" name="TextBox 80">
              <a:extLst>
                <a:ext uri="{FF2B5EF4-FFF2-40B4-BE49-F238E27FC236}">
                  <a16:creationId xmlns:a16="http://schemas.microsoft.com/office/drawing/2014/main" id="{3E127AE0-CE0F-69E9-9FBA-4814DC1E98A3}"/>
                </a:ext>
              </a:extLst>
            </p:cNvPr>
            <p:cNvSpPr txBox="1"/>
            <p:nvPr/>
          </p:nvSpPr>
          <p:spPr>
            <a:xfrm>
              <a:off x="4139096" y="3352062"/>
              <a:ext cx="3595856" cy="230832"/>
            </a:xfrm>
            <a:prstGeom prst="rect">
              <a:avLst/>
            </a:prstGeom>
            <a:noFill/>
          </p:spPr>
          <p:txBody>
            <a:bodyPr wrap="none" rtlCol="0">
              <a:spAutoFit/>
            </a:bodyPr>
            <a:lstStyle/>
            <a:p>
              <a:pPr algn="l"/>
              <a:r>
                <a:rPr lang="en-IN" sz="900" spc="0" baseline="0">
                  <a:ln/>
                  <a:solidFill>
                    <a:srgbClr val="2C3E50"/>
                  </a:solidFill>
                  <a:latin typeface="Arial"/>
                  <a:cs typeface="Arial"/>
                  <a:sym typeface="Arial"/>
                  <a:rtl val="0"/>
                </a:rPr>
                <a:t>by concentrating scattered energy into focused, penetrating beams</a:t>
              </a:r>
            </a:p>
          </p:txBody>
        </p:sp>
      </p:grpSp>
      <p:grpSp>
        <p:nvGrpSpPr>
          <p:cNvPr id="82" name="Graphic 5">
            <a:extLst>
              <a:ext uri="{FF2B5EF4-FFF2-40B4-BE49-F238E27FC236}">
                <a16:creationId xmlns:a16="http://schemas.microsoft.com/office/drawing/2014/main" id="{436FBAED-F97B-7FB1-8445-BB8E655165A4}"/>
              </a:ext>
            </a:extLst>
          </p:cNvPr>
          <p:cNvGrpSpPr/>
          <p:nvPr/>
        </p:nvGrpSpPr>
        <p:grpSpPr>
          <a:xfrm>
            <a:off x="487901" y="3770291"/>
            <a:ext cx="10983301" cy="2674620"/>
            <a:chOff x="487901" y="3770291"/>
            <a:chExt cx="10983301" cy="2674620"/>
          </a:xfrm>
        </p:grpSpPr>
        <p:sp>
          <p:nvSpPr>
            <p:cNvPr id="83" name="Freeform: Shape 82">
              <a:extLst>
                <a:ext uri="{FF2B5EF4-FFF2-40B4-BE49-F238E27FC236}">
                  <a16:creationId xmlns:a16="http://schemas.microsoft.com/office/drawing/2014/main" id="{77EA0614-D5A8-BA97-35D2-2F9F5E654CAD}"/>
                </a:ext>
              </a:extLst>
            </p:cNvPr>
            <p:cNvSpPr/>
            <p:nvPr/>
          </p:nvSpPr>
          <p:spPr>
            <a:xfrm>
              <a:off x="487901" y="3770291"/>
              <a:ext cx="10983301" cy="2674620"/>
            </a:xfrm>
            <a:custGeom>
              <a:avLst/>
              <a:gdLst>
                <a:gd name="connsiteX0" fmla="*/ 10856571 w 10983301"/>
                <a:gd name="connsiteY0" fmla="*/ 0 h 2674620"/>
                <a:gd name="connsiteX1" fmla="*/ 10983302 w 10983301"/>
                <a:gd name="connsiteY1" fmla="*/ 0 h 2674620"/>
                <a:gd name="connsiteX2" fmla="*/ 10983302 w 10983301"/>
                <a:gd name="connsiteY2" fmla="*/ 2674620 h 2674620"/>
                <a:gd name="connsiteX3" fmla="*/ 10856571 w 10983301"/>
                <a:gd name="connsiteY3" fmla="*/ 2674620 h 2674620"/>
                <a:gd name="connsiteX4" fmla="*/ 126730 w 10983301"/>
                <a:gd name="connsiteY4" fmla="*/ 2674620 h 2674620"/>
                <a:gd name="connsiteX5" fmla="*/ 0 w 10983301"/>
                <a:gd name="connsiteY5" fmla="*/ 2674620 h 2674620"/>
                <a:gd name="connsiteX6" fmla="*/ 0 w 10983301"/>
                <a:gd name="connsiteY6" fmla="*/ 0 h 2674620"/>
                <a:gd name="connsiteX7" fmla="*/ 126730 w 10983301"/>
                <a:gd name="connsiteY7" fmla="*/ 0 h 267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83301" h="2674620">
                  <a:moveTo>
                    <a:pt x="10856571" y="0"/>
                  </a:moveTo>
                  <a:cubicBezTo>
                    <a:pt x="10926563" y="0"/>
                    <a:pt x="10983302" y="0"/>
                    <a:pt x="10983302" y="0"/>
                  </a:cubicBezTo>
                  <a:lnTo>
                    <a:pt x="10983302" y="2674620"/>
                  </a:lnTo>
                  <a:cubicBezTo>
                    <a:pt x="10983302" y="2674620"/>
                    <a:pt x="10926563" y="2674620"/>
                    <a:pt x="10856571" y="2674620"/>
                  </a:cubicBezTo>
                  <a:lnTo>
                    <a:pt x="126730" y="2674620"/>
                  </a:lnTo>
                  <a:cubicBezTo>
                    <a:pt x="56739" y="2674620"/>
                    <a:pt x="0" y="2674620"/>
                    <a:pt x="0" y="2674620"/>
                  </a:cubicBezTo>
                  <a:lnTo>
                    <a:pt x="0" y="0"/>
                  </a:lnTo>
                  <a:cubicBezTo>
                    <a:pt x="0" y="0"/>
                    <a:pt x="56739" y="0"/>
                    <a:pt x="126730" y="0"/>
                  </a:cubicBezTo>
                  <a:close/>
                </a:path>
              </a:pathLst>
            </a:custGeom>
            <a:solidFill>
              <a:srgbClr val="F8F9FA"/>
            </a:solidFill>
            <a:ln w="16886" cap="flat">
              <a:solidFill>
                <a:srgbClr val="BDC3C7"/>
              </a:solidFill>
              <a:prstDash val="solid"/>
              <a:miter/>
            </a:ln>
          </p:spPr>
          <p:txBody>
            <a:bodyPr rtlCol="0" anchor="ctr"/>
            <a:lstStyle/>
            <a:p>
              <a:endParaRPr lang="en-IN" sz="1400"/>
            </a:p>
          </p:txBody>
        </p:sp>
        <p:sp>
          <p:nvSpPr>
            <p:cNvPr id="84" name="TextBox 83">
              <a:extLst>
                <a:ext uri="{FF2B5EF4-FFF2-40B4-BE49-F238E27FC236}">
                  <a16:creationId xmlns:a16="http://schemas.microsoft.com/office/drawing/2014/main" id="{177C5C01-E6F0-64BD-AEB4-DDE0BE623C89}"/>
                </a:ext>
              </a:extLst>
            </p:cNvPr>
            <p:cNvSpPr txBox="1"/>
            <p:nvPr/>
          </p:nvSpPr>
          <p:spPr>
            <a:xfrm>
              <a:off x="3301195" y="3795267"/>
              <a:ext cx="4897495" cy="276999"/>
            </a:xfrm>
            <a:prstGeom prst="rect">
              <a:avLst/>
            </a:prstGeom>
            <a:noFill/>
          </p:spPr>
          <p:txBody>
            <a:bodyPr wrap="none" rtlCol="0">
              <a:spAutoFit/>
            </a:bodyPr>
            <a:lstStyle/>
            <a:p>
              <a:pPr algn="l"/>
              <a:r>
                <a:rPr lang="en-IN" sz="1200" b="1" spc="0" baseline="0">
                  <a:ln/>
                  <a:solidFill>
                    <a:srgbClr val="E74C3C"/>
                  </a:solidFill>
                  <a:latin typeface="Arial"/>
                  <a:cs typeface="Arial"/>
                  <a:sym typeface="Arial"/>
                  <a:rtl val="0"/>
                </a:rPr>
                <a:t>Challenge 2: Enabling Massive Capacity (Thousands of Devices)</a:t>
              </a:r>
            </a:p>
          </p:txBody>
        </p:sp>
        <p:grpSp>
          <p:nvGrpSpPr>
            <p:cNvPr id="85" name="Graphic 5">
              <a:extLst>
                <a:ext uri="{FF2B5EF4-FFF2-40B4-BE49-F238E27FC236}">
                  <a16:creationId xmlns:a16="http://schemas.microsoft.com/office/drawing/2014/main" id="{F839D178-538E-3CA9-3AFA-E2628F790D55}"/>
                </a:ext>
              </a:extLst>
            </p:cNvPr>
            <p:cNvGrpSpPr/>
            <p:nvPr/>
          </p:nvGrpSpPr>
          <p:grpSpPr>
            <a:xfrm>
              <a:off x="741362" y="4067471"/>
              <a:ext cx="3379477" cy="1112067"/>
              <a:chOff x="741362" y="4067471"/>
              <a:chExt cx="3379477" cy="1112067"/>
            </a:xfrm>
          </p:grpSpPr>
          <p:sp>
            <p:nvSpPr>
              <p:cNvPr id="86" name="Freeform: Shape 85">
                <a:extLst>
                  <a:ext uri="{FF2B5EF4-FFF2-40B4-BE49-F238E27FC236}">
                    <a16:creationId xmlns:a16="http://schemas.microsoft.com/office/drawing/2014/main" id="{F92552FE-6595-0135-29B3-A80FE6C39574}"/>
                  </a:ext>
                </a:extLst>
              </p:cNvPr>
              <p:cNvSpPr/>
              <p:nvPr/>
            </p:nvSpPr>
            <p:spPr>
              <a:xfrm>
                <a:off x="741362" y="4067471"/>
                <a:ext cx="3379477" cy="1069848"/>
              </a:xfrm>
              <a:custGeom>
                <a:avLst/>
                <a:gdLst>
                  <a:gd name="connsiteX0" fmla="*/ 3294991 w 3379477"/>
                  <a:gd name="connsiteY0" fmla="*/ 0 h 1069848"/>
                  <a:gd name="connsiteX1" fmla="*/ 3379478 w 3379477"/>
                  <a:gd name="connsiteY1" fmla="*/ 0 h 1069848"/>
                  <a:gd name="connsiteX2" fmla="*/ 3379478 w 3379477"/>
                  <a:gd name="connsiteY2" fmla="*/ 1069848 h 1069848"/>
                  <a:gd name="connsiteX3" fmla="*/ 3294991 w 3379477"/>
                  <a:gd name="connsiteY3" fmla="*/ 1069848 h 1069848"/>
                  <a:gd name="connsiteX4" fmla="*/ 84487 w 3379477"/>
                  <a:gd name="connsiteY4" fmla="*/ 1069848 h 1069848"/>
                  <a:gd name="connsiteX5" fmla="*/ 0 w 3379477"/>
                  <a:gd name="connsiteY5" fmla="*/ 1069848 h 1069848"/>
                  <a:gd name="connsiteX6" fmla="*/ 0 w 3379477"/>
                  <a:gd name="connsiteY6" fmla="*/ 0 h 1069848"/>
                  <a:gd name="connsiteX7" fmla="*/ 84487 w 3379477"/>
                  <a:gd name="connsiteY7" fmla="*/ 0 h 106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9477" h="1069848">
                    <a:moveTo>
                      <a:pt x="3294991" y="0"/>
                    </a:moveTo>
                    <a:cubicBezTo>
                      <a:pt x="3341652" y="0"/>
                      <a:pt x="3379478" y="0"/>
                      <a:pt x="3379478" y="0"/>
                    </a:cubicBezTo>
                    <a:lnTo>
                      <a:pt x="3379478" y="1069848"/>
                    </a:lnTo>
                    <a:cubicBezTo>
                      <a:pt x="3379478" y="1069848"/>
                      <a:pt x="3341652" y="1069848"/>
                      <a:pt x="3294991" y="1069848"/>
                    </a:cubicBezTo>
                    <a:lnTo>
                      <a:pt x="84487" y="1069848"/>
                    </a:lnTo>
                    <a:cubicBezTo>
                      <a:pt x="37826" y="1069848"/>
                      <a:pt x="0" y="1069848"/>
                      <a:pt x="0" y="1069848"/>
                    </a:cubicBezTo>
                    <a:lnTo>
                      <a:pt x="0" y="0"/>
                    </a:lnTo>
                    <a:cubicBezTo>
                      <a:pt x="0" y="0"/>
                      <a:pt x="37826" y="0"/>
                      <a:pt x="84487" y="0"/>
                    </a:cubicBezTo>
                    <a:close/>
                  </a:path>
                </a:pathLst>
              </a:custGeom>
              <a:solidFill>
                <a:srgbClr val="FDEAEA"/>
              </a:solidFill>
              <a:ln w="16886" cap="flat">
                <a:solidFill>
                  <a:srgbClr val="E74C3C"/>
                </a:solidFill>
                <a:prstDash val="solid"/>
                <a:miter/>
              </a:ln>
            </p:spPr>
            <p:txBody>
              <a:bodyPr rtlCol="0" anchor="ctr"/>
              <a:lstStyle/>
              <a:p>
                <a:endParaRPr lang="en-IN" sz="1400"/>
              </a:p>
            </p:txBody>
          </p:sp>
          <p:sp>
            <p:nvSpPr>
              <p:cNvPr id="87" name="TextBox 86">
                <a:extLst>
                  <a:ext uri="{FF2B5EF4-FFF2-40B4-BE49-F238E27FC236}">
                    <a16:creationId xmlns:a16="http://schemas.microsoft.com/office/drawing/2014/main" id="{F735B5BA-A518-13D7-91C9-A4064255B5BD}"/>
                  </a:ext>
                </a:extLst>
              </p:cNvPr>
              <p:cNvSpPr txBox="1"/>
              <p:nvPr/>
            </p:nvSpPr>
            <p:spPr>
              <a:xfrm>
                <a:off x="1186711" y="4084251"/>
                <a:ext cx="2491388" cy="253916"/>
              </a:xfrm>
              <a:prstGeom prst="rect">
                <a:avLst/>
              </a:prstGeom>
              <a:noFill/>
            </p:spPr>
            <p:txBody>
              <a:bodyPr wrap="none" rtlCol="0">
                <a:spAutoFit/>
              </a:bodyPr>
              <a:lstStyle/>
              <a:p>
                <a:pPr algn="l"/>
                <a:r>
                  <a:rPr lang="en-IN" sz="1050" b="1" spc="0" baseline="0">
                    <a:ln/>
                    <a:solidFill>
                      <a:srgbClr val="E74C3C"/>
                    </a:solidFill>
                    <a:latin typeface="Arial"/>
                    <a:cs typeface="Arial"/>
                    <a:sym typeface="Arial"/>
                    <a:rtl val="0"/>
                  </a:rPr>
                  <a:t>Traditional Approach: Time Division</a:t>
                </a:r>
              </a:p>
            </p:txBody>
          </p:sp>
          <p:sp>
            <p:nvSpPr>
              <p:cNvPr id="88" name="Freeform: Shape 87">
                <a:extLst>
                  <a:ext uri="{FF2B5EF4-FFF2-40B4-BE49-F238E27FC236}">
                    <a16:creationId xmlns:a16="http://schemas.microsoft.com/office/drawing/2014/main" id="{6F243C23-7D4A-7DEB-CDFD-75B3E979F9AA}"/>
                  </a:ext>
                </a:extLst>
              </p:cNvPr>
              <p:cNvSpPr/>
              <p:nvPr/>
            </p:nvSpPr>
            <p:spPr>
              <a:xfrm>
                <a:off x="2304370" y="4305215"/>
                <a:ext cx="253460" cy="237744"/>
              </a:xfrm>
              <a:custGeom>
                <a:avLst/>
                <a:gdLst>
                  <a:gd name="connsiteX0" fmla="*/ 228115 w 253460"/>
                  <a:gd name="connsiteY0" fmla="*/ 0 h 237744"/>
                  <a:gd name="connsiteX1" fmla="*/ 253461 w 253460"/>
                  <a:gd name="connsiteY1" fmla="*/ 0 h 237744"/>
                  <a:gd name="connsiteX2" fmla="*/ 253461 w 253460"/>
                  <a:gd name="connsiteY2" fmla="*/ 237744 h 237744"/>
                  <a:gd name="connsiteX3" fmla="*/ 228115 w 253460"/>
                  <a:gd name="connsiteY3" fmla="*/ 237744 h 237744"/>
                  <a:gd name="connsiteX4" fmla="*/ 25346 w 253460"/>
                  <a:gd name="connsiteY4" fmla="*/ 237744 h 237744"/>
                  <a:gd name="connsiteX5" fmla="*/ 0 w 253460"/>
                  <a:gd name="connsiteY5" fmla="*/ 237744 h 237744"/>
                  <a:gd name="connsiteX6" fmla="*/ 0 w 253460"/>
                  <a:gd name="connsiteY6" fmla="*/ 0 h 237744"/>
                  <a:gd name="connsiteX7" fmla="*/ 25346 w 253460"/>
                  <a:gd name="connsiteY7"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460" h="237744">
                    <a:moveTo>
                      <a:pt x="228115" y="0"/>
                    </a:moveTo>
                    <a:cubicBezTo>
                      <a:pt x="242113" y="0"/>
                      <a:pt x="253461" y="0"/>
                      <a:pt x="253461" y="0"/>
                    </a:cubicBezTo>
                    <a:lnTo>
                      <a:pt x="253461" y="237744"/>
                    </a:lnTo>
                    <a:cubicBezTo>
                      <a:pt x="253461" y="237744"/>
                      <a:pt x="242113" y="237744"/>
                      <a:pt x="228115" y="237744"/>
                    </a:cubicBezTo>
                    <a:lnTo>
                      <a:pt x="25346" y="237744"/>
                    </a:lnTo>
                    <a:cubicBezTo>
                      <a:pt x="11348" y="237744"/>
                      <a:pt x="0" y="237744"/>
                      <a:pt x="0" y="237744"/>
                    </a:cubicBezTo>
                    <a:lnTo>
                      <a:pt x="0" y="0"/>
                    </a:lnTo>
                    <a:cubicBezTo>
                      <a:pt x="0" y="0"/>
                      <a:pt x="11348" y="0"/>
                      <a:pt x="25346" y="0"/>
                    </a:cubicBezTo>
                    <a:close/>
                  </a:path>
                </a:pathLst>
              </a:custGeom>
              <a:solidFill>
                <a:srgbClr val="34495E"/>
              </a:solidFill>
              <a:ln w="8443" cap="flat">
                <a:noFill/>
                <a:prstDash val="solid"/>
                <a:miter/>
              </a:ln>
            </p:spPr>
            <p:txBody>
              <a:bodyPr rtlCol="0" anchor="ctr"/>
              <a:lstStyle/>
              <a:p>
                <a:endParaRPr lang="en-IN" sz="1400"/>
              </a:p>
            </p:txBody>
          </p:sp>
          <p:sp>
            <p:nvSpPr>
              <p:cNvPr id="89" name="Freeform: Shape 88">
                <a:extLst>
                  <a:ext uri="{FF2B5EF4-FFF2-40B4-BE49-F238E27FC236}">
                    <a16:creationId xmlns:a16="http://schemas.microsoft.com/office/drawing/2014/main" id="{4EF57209-0651-A6D8-35C6-9CCC09B1DF7E}"/>
                  </a:ext>
                </a:extLst>
              </p:cNvPr>
              <p:cNvSpPr/>
              <p:nvPr/>
            </p:nvSpPr>
            <p:spPr>
              <a:xfrm>
                <a:off x="2405755" y="4257666"/>
                <a:ext cx="50692" cy="35661"/>
              </a:xfrm>
              <a:custGeom>
                <a:avLst/>
                <a:gdLst>
                  <a:gd name="connsiteX0" fmla="*/ 50692 w 50692"/>
                  <a:gd name="connsiteY0" fmla="*/ 17831 h 35661"/>
                  <a:gd name="connsiteX1" fmla="*/ 25346 w 50692"/>
                  <a:gd name="connsiteY1" fmla="*/ 35662 h 35661"/>
                  <a:gd name="connsiteX2" fmla="*/ 0 w 50692"/>
                  <a:gd name="connsiteY2" fmla="*/ 17831 h 35661"/>
                  <a:gd name="connsiteX3" fmla="*/ 25346 w 50692"/>
                  <a:gd name="connsiteY3" fmla="*/ 0 h 35661"/>
                  <a:gd name="connsiteX4" fmla="*/ 50692 w 50692"/>
                  <a:gd name="connsiteY4" fmla="*/ 17831 h 35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92" h="35661">
                    <a:moveTo>
                      <a:pt x="50692" y="17831"/>
                    </a:moveTo>
                    <a:cubicBezTo>
                      <a:pt x="50692" y="27679"/>
                      <a:pt x="39344" y="35662"/>
                      <a:pt x="25346" y="35662"/>
                    </a:cubicBezTo>
                    <a:cubicBezTo>
                      <a:pt x="11348" y="35662"/>
                      <a:pt x="0" y="27679"/>
                      <a:pt x="0" y="17831"/>
                    </a:cubicBezTo>
                    <a:cubicBezTo>
                      <a:pt x="0" y="7983"/>
                      <a:pt x="11348" y="0"/>
                      <a:pt x="25346" y="0"/>
                    </a:cubicBezTo>
                    <a:cubicBezTo>
                      <a:pt x="39344" y="0"/>
                      <a:pt x="50692" y="7983"/>
                      <a:pt x="50692" y="17831"/>
                    </a:cubicBezTo>
                    <a:close/>
                  </a:path>
                </a:pathLst>
              </a:custGeom>
              <a:solidFill>
                <a:srgbClr val="E74C3C"/>
              </a:solidFill>
              <a:ln w="8443" cap="flat">
                <a:noFill/>
                <a:prstDash val="solid"/>
                <a:miter/>
              </a:ln>
            </p:spPr>
            <p:txBody>
              <a:bodyPr rtlCol="0" anchor="ctr"/>
              <a:lstStyle/>
              <a:p>
                <a:endParaRPr lang="en-IN" sz="1400"/>
              </a:p>
            </p:txBody>
          </p:sp>
          <p:grpSp>
            <p:nvGrpSpPr>
              <p:cNvPr id="90" name="Graphic 5">
                <a:extLst>
                  <a:ext uri="{FF2B5EF4-FFF2-40B4-BE49-F238E27FC236}">
                    <a16:creationId xmlns:a16="http://schemas.microsoft.com/office/drawing/2014/main" id="{D5336742-EB86-8605-E1C8-CF0BCDC3A7A4}"/>
                  </a:ext>
                </a:extLst>
              </p:cNvPr>
              <p:cNvGrpSpPr/>
              <p:nvPr/>
            </p:nvGrpSpPr>
            <p:grpSpPr>
              <a:xfrm>
                <a:off x="1390202" y="4305215"/>
                <a:ext cx="1827171" cy="669491"/>
                <a:chOff x="1390202" y="4305215"/>
                <a:chExt cx="1827171" cy="669491"/>
              </a:xfrm>
            </p:grpSpPr>
            <p:sp>
              <p:nvSpPr>
                <p:cNvPr id="91" name="Freeform: Shape 90">
                  <a:extLst>
                    <a:ext uri="{FF2B5EF4-FFF2-40B4-BE49-F238E27FC236}">
                      <a16:creationId xmlns:a16="http://schemas.microsoft.com/office/drawing/2014/main" id="{1DE5A693-34D6-8D09-216C-5A6E6BB3575A}"/>
                    </a:ext>
                  </a:extLst>
                </p:cNvPr>
                <p:cNvSpPr/>
                <p:nvPr/>
              </p:nvSpPr>
              <p:spPr>
                <a:xfrm>
                  <a:off x="1586231" y="4305215"/>
                  <a:ext cx="844869" cy="178308"/>
                </a:xfrm>
                <a:custGeom>
                  <a:avLst/>
                  <a:gdLst>
                    <a:gd name="connsiteX0" fmla="*/ 844869 w 844869"/>
                    <a:gd name="connsiteY0" fmla="*/ 0 h 178308"/>
                    <a:gd name="connsiteX1" fmla="*/ 0 w 844869"/>
                    <a:gd name="connsiteY1" fmla="*/ 178308 h 178308"/>
                    <a:gd name="connsiteX2" fmla="*/ 0 w 844869"/>
                    <a:gd name="connsiteY2" fmla="*/ 178308 h 178308"/>
                    <a:gd name="connsiteX3" fmla="*/ 844869 w 844869"/>
                    <a:gd name="connsiteY3" fmla="*/ 0 h 178308"/>
                  </a:gdLst>
                  <a:ahLst/>
                  <a:cxnLst>
                    <a:cxn ang="0">
                      <a:pos x="connsiteX0" y="connsiteY0"/>
                    </a:cxn>
                    <a:cxn ang="0">
                      <a:pos x="connsiteX1" y="connsiteY1"/>
                    </a:cxn>
                    <a:cxn ang="0">
                      <a:pos x="connsiteX2" y="connsiteY2"/>
                    </a:cxn>
                    <a:cxn ang="0">
                      <a:pos x="connsiteX3" y="connsiteY3"/>
                    </a:cxn>
                  </a:cxnLst>
                  <a:rect l="l" t="t" r="r" b="b"/>
                  <a:pathLst>
                    <a:path w="844869" h="178308">
                      <a:moveTo>
                        <a:pt x="844869" y="0"/>
                      </a:moveTo>
                      <a:lnTo>
                        <a:pt x="0" y="178308"/>
                      </a:lnTo>
                      <a:lnTo>
                        <a:pt x="0" y="178308"/>
                      </a:lnTo>
                      <a:lnTo>
                        <a:pt x="844869" y="0"/>
                      </a:lnTo>
                      <a:close/>
                    </a:path>
                  </a:pathLst>
                </a:custGeom>
                <a:solidFill>
                  <a:srgbClr val="FF9999">
                    <a:alpha val="60000"/>
                  </a:srgbClr>
                </a:solidFill>
                <a:ln w="8443" cap="flat">
                  <a:noFill/>
                  <a:prstDash val="solid"/>
                  <a:miter/>
                </a:ln>
              </p:spPr>
              <p:txBody>
                <a:bodyPr rtlCol="0" anchor="ctr"/>
                <a:lstStyle/>
                <a:p>
                  <a:endParaRPr lang="en-IN" sz="1400"/>
                </a:p>
              </p:txBody>
            </p:sp>
            <p:sp>
              <p:nvSpPr>
                <p:cNvPr id="92" name="Freeform: Shape 91">
                  <a:extLst>
                    <a:ext uri="{FF2B5EF4-FFF2-40B4-BE49-F238E27FC236}">
                      <a16:creationId xmlns:a16="http://schemas.microsoft.com/office/drawing/2014/main" id="{FC9F94AE-FEF2-656F-57BA-5152FD5A3C59}"/>
                    </a:ext>
                  </a:extLst>
                </p:cNvPr>
                <p:cNvSpPr/>
                <p:nvPr/>
              </p:nvSpPr>
              <p:spPr>
                <a:xfrm>
                  <a:off x="1518642" y="4435974"/>
                  <a:ext cx="135179" cy="95097"/>
                </a:xfrm>
                <a:custGeom>
                  <a:avLst/>
                  <a:gdLst>
                    <a:gd name="connsiteX0" fmla="*/ 135179 w 135179"/>
                    <a:gd name="connsiteY0" fmla="*/ 47549 h 95097"/>
                    <a:gd name="connsiteX1" fmla="*/ 67590 w 135179"/>
                    <a:gd name="connsiteY1" fmla="*/ 95098 h 95097"/>
                    <a:gd name="connsiteX2" fmla="*/ 0 w 135179"/>
                    <a:gd name="connsiteY2" fmla="*/ 47549 h 95097"/>
                    <a:gd name="connsiteX3" fmla="*/ 67590 w 135179"/>
                    <a:gd name="connsiteY3" fmla="*/ 0 h 95097"/>
                    <a:gd name="connsiteX4" fmla="*/ 135179 w 135179"/>
                    <a:gd name="connsiteY4" fmla="*/ 47549 h 9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9" h="95097">
                      <a:moveTo>
                        <a:pt x="135179" y="47549"/>
                      </a:moveTo>
                      <a:cubicBezTo>
                        <a:pt x="135179" y="73809"/>
                        <a:pt x="104918" y="95098"/>
                        <a:pt x="67590" y="95098"/>
                      </a:cubicBezTo>
                      <a:cubicBezTo>
                        <a:pt x="30261" y="95098"/>
                        <a:pt x="0" y="73809"/>
                        <a:pt x="0" y="47549"/>
                      </a:cubicBezTo>
                      <a:cubicBezTo>
                        <a:pt x="0" y="21288"/>
                        <a:pt x="30261" y="0"/>
                        <a:pt x="67590" y="0"/>
                      </a:cubicBezTo>
                      <a:cubicBezTo>
                        <a:pt x="104918" y="0"/>
                        <a:pt x="135179" y="21288"/>
                        <a:pt x="135179" y="47549"/>
                      </a:cubicBezTo>
                      <a:close/>
                    </a:path>
                  </a:pathLst>
                </a:custGeom>
                <a:solidFill>
                  <a:srgbClr val="3498DB"/>
                </a:solidFill>
                <a:ln w="8443" cap="flat">
                  <a:noFill/>
                  <a:prstDash val="solid"/>
                  <a:miter/>
                </a:ln>
              </p:spPr>
              <p:txBody>
                <a:bodyPr rtlCol="0" anchor="ctr"/>
                <a:lstStyle/>
                <a:p>
                  <a:endParaRPr lang="en-IN" sz="1400"/>
                </a:p>
              </p:txBody>
            </p:sp>
            <p:sp>
              <p:nvSpPr>
                <p:cNvPr id="93" name="TextBox 92">
                  <a:extLst>
                    <a:ext uri="{FF2B5EF4-FFF2-40B4-BE49-F238E27FC236}">
                      <a16:creationId xmlns:a16="http://schemas.microsoft.com/office/drawing/2014/main" id="{0CBA8D07-F3B7-0FF2-4416-62010A0FAA12}"/>
                    </a:ext>
                  </a:extLst>
                </p:cNvPr>
                <p:cNvSpPr txBox="1"/>
                <p:nvPr/>
              </p:nvSpPr>
              <p:spPr>
                <a:xfrm>
                  <a:off x="1412615" y="4312673"/>
                  <a:ext cx="335348" cy="184666"/>
                </a:xfrm>
                <a:prstGeom prst="rect">
                  <a:avLst/>
                </a:prstGeom>
                <a:noFill/>
              </p:spPr>
              <p:txBody>
                <a:bodyPr wrap="none" rtlCol="0">
                  <a:spAutoFit/>
                </a:bodyPr>
                <a:lstStyle/>
                <a:p>
                  <a:pPr algn="l"/>
                  <a:r>
                    <a:rPr lang="en-IN" sz="600" spc="0" baseline="0">
                      <a:ln/>
                      <a:solidFill>
                        <a:srgbClr val="2C3E50"/>
                      </a:solidFill>
                      <a:latin typeface="Arial"/>
                      <a:cs typeface="Arial"/>
                      <a:sym typeface="Arial"/>
                      <a:rtl val="0"/>
                    </a:rPr>
                    <a:t>UE1</a:t>
                  </a:r>
                </a:p>
              </p:txBody>
            </p:sp>
            <p:sp>
              <p:nvSpPr>
                <p:cNvPr id="94" name="TextBox 93">
                  <a:extLst>
                    <a:ext uri="{FF2B5EF4-FFF2-40B4-BE49-F238E27FC236}">
                      <a16:creationId xmlns:a16="http://schemas.microsoft.com/office/drawing/2014/main" id="{790445FE-CC2F-0CCA-2271-378EC2D0AF43}"/>
                    </a:ext>
                  </a:extLst>
                </p:cNvPr>
                <p:cNvSpPr txBox="1"/>
                <p:nvPr/>
              </p:nvSpPr>
              <p:spPr>
                <a:xfrm>
                  <a:off x="1390202" y="4508249"/>
                  <a:ext cx="359394" cy="169277"/>
                </a:xfrm>
                <a:prstGeom prst="rect">
                  <a:avLst/>
                </a:prstGeom>
                <a:noFill/>
              </p:spPr>
              <p:txBody>
                <a:bodyPr wrap="none" rtlCol="0">
                  <a:spAutoFit/>
                </a:bodyPr>
                <a:lstStyle/>
                <a:p>
                  <a:pPr algn="l"/>
                  <a:r>
                    <a:rPr lang="en-IN" sz="500" spc="0" baseline="0">
                      <a:ln/>
                      <a:solidFill>
                        <a:srgbClr val="E74C3C"/>
                      </a:solidFill>
                      <a:latin typeface="Arial"/>
                      <a:cs typeface="Arial"/>
                      <a:sym typeface="Arial"/>
                      <a:rtl val="0"/>
                    </a:rPr>
                    <a:t>t=1ms</a:t>
                  </a:r>
                </a:p>
              </p:txBody>
            </p:sp>
            <p:sp>
              <p:nvSpPr>
                <p:cNvPr id="95" name="Freeform: Shape 94">
                  <a:extLst>
                    <a:ext uri="{FF2B5EF4-FFF2-40B4-BE49-F238E27FC236}">
                      <a16:creationId xmlns:a16="http://schemas.microsoft.com/office/drawing/2014/main" id="{CB72C2D5-8DFA-D66A-C00D-585E4B0A7DDA}"/>
                    </a:ext>
                  </a:extLst>
                </p:cNvPr>
                <p:cNvSpPr/>
                <p:nvPr/>
              </p:nvSpPr>
              <p:spPr>
                <a:xfrm>
                  <a:off x="2954920" y="4435974"/>
                  <a:ext cx="135179" cy="95097"/>
                </a:xfrm>
                <a:custGeom>
                  <a:avLst/>
                  <a:gdLst>
                    <a:gd name="connsiteX0" fmla="*/ 135179 w 135179"/>
                    <a:gd name="connsiteY0" fmla="*/ 47549 h 95097"/>
                    <a:gd name="connsiteX1" fmla="*/ 67590 w 135179"/>
                    <a:gd name="connsiteY1" fmla="*/ 95098 h 95097"/>
                    <a:gd name="connsiteX2" fmla="*/ 0 w 135179"/>
                    <a:gd name="connsiteY2" fmla="*/ 47549 h 95097"/>
                    <a:gd name="connsiteX3" fmla="*/ 67590 w 135179"/>
                    <a:gd name="connsiteY3" fmla="*/ 0 h 95097"/>
                    <a:gd name="connsiteX4" fmla="*/ 135179 w 135179"/>
                    <a:gd name="connsiteY4" fmla="*/ 47549 h 9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9" h="95097">
                      <a:moveTo>
                        <a:pt x="135179" y="47549"/>
                      </a:moveTo>
                      <a:cubicBezTo>
                        <a:pt x="135179" y="73809"/>
                        <a:pt x="104918" y="95098"/>
                        <a:pt x="67590" y="95098"/>
                      </a:cubicBezTo>
                      <a:cubicBezTo>
                        <a:pt x="30261" y="95098"/>
                        <a:pt x="0" y="73809"/>
                        <a:pt x="0" y="47549"/>
                      </a:cubicBezTo>
                      <a:cubicBezTo>
                        <a:pt x="0" y="21288"/>
                        <a:pt x="30261" y="0"/>
                        <a:pt x="67590" y="0"/>
                      </a:cubicBezTo>
                      <a:cubicBezTo>
                        <a:pt x="104918" y="0"/>
                        <a:pt x="135179" y="21288"/>
                        <a:pt x="135179" y="47549"/>
                      </a:cubicBezTo>
                      <a:close/>
                    </a:path>
                  </a:pathLst>
                </a:custGeom>
                <a:solidFill>
                  <a:srgbClr val="95A5A6"/>
                </a:solidFill>
                <a:ln w="8443" cap="flat">
                  <a:noFill/>
                  <a:prstDash val="solid"/>
                  <a:miter/>
                </a:ln>
              </p:spPr>
              <p:txBody>
                <a:bodyPr rtlCol="0" anchor="ctr"/>
                <a:lstStyle/>
                <a:p>
                  <a:endParaRPr lang="en-IN" sz="1400"/>
                </a:p>
              </p:txBody>
            </p:sp>
            <p:sp>
              <p:nvSpPr>
                <p:cNvPr id="96" name="TextBox 95">
                  <a:extLst>
                    <a:ext uri="{FF2B5EF4-FFF2-40B4-BE49-F238E27FC236}">
                      <a16:creationId xmlns:a16="http://schemas.microsoft.com/office/drawing/2014/main" id="{9AC43E8F-88F2-4B43-2711-99828A41C7DE}"/>
                    </a:ext>
                  </a:extLst>
                </p:cNvPr>
                <p:cNvSpPr txBox="1"/>
                <p:nvPr/>
              </p:nvSpPr>
              <p:spPr>
                <a:xfrm>
                  <a:off x="2848893" y="4312673"/>
                  <a:ext cx="335348" cy="184666"/>
                </a:xfrm>
                <a:prstGeom prst="rect">
                  <a:avLst/>
                </a:prstGeom>
                <a:noFill/>
              </p:spPr>
              <p:txBody>
                <a:bodyPr wrap="none" rtlCol="0">
                  <a:spAutoFit/>
                </a:bodyPr>
                <a:lstStyle/>
                <a:p>
                  <a:pPr algn="l"/>
                  <a:r>
                    <a:rPr lang="en-IN" sz="600" spc="0" baseline="0">
                      <a:ln/>
                      <a:solidFill>
                        <a:srgbClr val="95A5A6"/>
                      </a:solidFill>
                      <a:latin typeface="Arial"/>
                      <a:cs typeface="Arial"/>
                      <a:sym typeface="Arial"/>
                      <a:rtl val="0"/>
                    </a:rPr>
                    <a:t>UE2</a:t>
                  </a:r>
                </a:p>
              </p:txBody>
            </p:sp>
            <p:sp>
              <p:nvSpPr>
                <p:cNvPr id="97" name="TextBox 96">
                  <a:extLst>
                    <a:ext uri="{FF2B5EF4-FFF2-40B4-BE49-F238E27FC236}">
                      <a16:creationId xmlns:a16="http://schemas.microsoft.com/office/drawing/2014/main" id="{3BCA8C1F-9D15-5AC8-FC61-F3EB1248779E}"/>
                    </a:ext>
                  </a:extLst>
                </p:cNvPr>
                <p:cNvSpPr txBox="1"/>
                <p:nvPr/>
              </p:nvSpPr>
              <p:spPr>
                <a:xfrm>
                  <a:off x="2781035" y="4508249"/>
                  <a:ext cx="436338" cy="169277"/>
                </a:xfrm>
                <a:prstGeom prst="rect">
                  <a:avLst/>
                </a:prstGeom>
                <a:noFill/>
              </p:spPr>
              <p:txBody>
                <a:bodyPr wrap="none" rtlCol="0">
                  <a:spAutoFit/>
                </a:bodyPr>
                <a:lstStyle/>
                <a:p>
                  <a:pPr algn="l"/>
                  <a:r>
                    <a:rPr lang="en-IN" sz="500" spc="0" baseline="0">
                      <a:ln/>
                      <a:solidFill>
                        <a:srgbClr val="95A5A6"/>
                      </a:solidFill>
                      <a:latin typeface="Arial"/>
                      <a:cs typeface="Arial"/>
                      <a:sym typeface="Arial"/>
                      <a:rtl val="0"/>
                    </a:rPr>
                    <a:t>waiting...</a:t>
                  </a:r>
                </a:p>
              </p:txBody>
            </p:sp>
            <p:sp>
              <p:nvSpPr>
                <p:cNvPr id="98" name="Freeform: Shape 97">
                  <a:extLst>
                    <a:ext uri="{FF2B5EF4-FFF2-40B4-BE49-F238E27FC236}">
                      <a16:creationId xmlns:a16="http://schemas.microsoft.com/office/drawing/2014/main" id="{06CB2437-4353-44B8-7E89-E6C46899D55C}"/>
                    </a:ext>
                  </a:extLst>
                </p:cNvPr>
                <p:cNvSpPr/>
                <p:nvPr/>
              </p:nvSpPr>
              <p:spPr>
                <a:xfrm>
                  <a:off x="2701459" y="4733154"/>
                  <a:ext cx="135179" cy="95097"/>
                </a:xfrm>
                <a:custGeom>
                  <a:avLst/>
                  <a:gdLst>
                    <a:gd name="connsiteX0" fmla="*/ 135179 w 135179"/>
                    <a:gd name="connsiteY0" fmla="*/ 47549 h 95097"/>
                    <a:gd name="connsiteX1" fmla="*/ 67590 w 135179"/>
                    <a:gd name="connsiteY1" fmla="*/ 95098 h 95097"/>
                    <a:gd name="connsiteX2" fmla="*/ 0 w 135179"/>
                    <a:gd name="connsiteY2" fmla="*/ 47549 h 95097"/>
                    <a:gd name="connsiteX3" fmla="*/ 67590 w 135179"/>
                    <a:gd name="connsiteY3" fmla="*/ 0 h 95097"/>
                    <a:gd name="connsiteX4" fmla="*/ 135179 w 135179"/>
                    <a:gd name="connsiteY4" fmla="*/ 47549 h 9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9" h="95097">
                      <a:moveTo>
                        <a:pt x="135179" y="47549"/>
                      </a:moveTo>
                      <a:cubicBezTo>
                        <a:pt x="135179" y="73809"/>
                        <a:pt x="104918" y="95098"/>
                        <a:pt x="67590" y="95098"/>
                      </a:cubicBezTo>
                      <a:cubicBezTo>
                        <a:pt x="30261" y="95098"/>
                        <a:pt x="0" y="73809"/>
                        <a:pt x="0" y="47549"/>
                      </a:cubicBezTo>
                      <a:cubicBezTo>
                        <a:pt x="0" y="21288"/>
                        <a:pt x="30261" y="0"/>
                        <a:pt x="67590" y="0"/>
                      </a:cubicBezTo>
                      <a:cubicBezTo>
                        <a:pt x="104918" y="0"/>
                        <a:pt x="135179" y="21288"/>
                        <a:pt x="135179" y="47549"/>
                      </a:cubicBezTo>
                      <a:close/>
                    </a:path>
                  </a:pathLst>
                </a:custGeom>
                <a:solidFill>
                  <a:srgbClr val="95A5A6"/>
                </a:solidFill>
                <a:ln w="8443" cap="flat">
                  <a:noFill/>
                  <a:prstDash val="solid"/>
                  <a:miter/>
                </a:ln>
              </p:spPr>
              <p:txBody>
                <a:bodyPr rtlCol="0" anchor="ctr"/>
                <a:lstStyle/>
                <a:p>
                  <a:endParaRPr lang="en-IN" sz="1400"/>
                </a:p>
              </p:txBody>
            </p:sp>
            <p:sp>
              <p:nvSpPr>
                <p:cNvPr id="99" name="TextBox 98">
                  <a:extLst>
                    <a:ext uri="{FF2B5EF4-FFF2-40B4-BE49-F238E27FC236}">
                      <a16:creationId xmlns:a16="http://schemas.microsoft.com/office/drawing/2014/main" id="{C0B23350-A70D-1A31-7CD8-ECE19FDC5A95}"/>
                    </a:ext>
                  </a:extLst>
                </p:cNvPr>
                <p:cNvSpPr txBox="1"/>
                <p:nvPr/>
              </p:nvSpPr>
              <p:spPr>
                <a:xfrm>
                  <a:off x="2595432" y="4609853"/>
                  <a:ext cx="335348" cy="184666"/>
                </a:xfrm>
                <a:prstGeom prst="rect">
                  <a:avLst/>
                </a:prstGeom>
                <a:noFill/>
              </p:spPr>
              <p:txBody>
                <a:bodyPr wrap="none" rtlCol="0">
                  <a:spAutoFit/>
                </a:bodyPr>
                <a:lstStyle/>
                <a:p>
                  <a:pPr algn="l"/>
                  <a:r>
                    <a:rPr lang="en-IN" sz="600" spc="0" baseline="0">
                      <a:ln/>
                      <a:solidFill>
                        <a:srgbClr val="95A5A6"/>
                      </a:solidFill>
                      <a:latin typeface="Arial"/>
                      <a:cs typeface="Arial"/>
                      <a:sym typeface="Arial"/>
                      <a:rtl val="0"/>
                    </a:rPr>
                    <a:t>UE3</a:t>
                  </a:r>
                </a:p>
              </p:txBody>
            </p:sp>
            <p:sp>
              <p:nvSpPr>
                <p:cNvPr id="100" name="TextBox 99">
                  <a:extLst>
                    <a:ext uri="{FF2B5EF4-FFF2-40B4-BE49-F238E27FC236}">
                      <a16:creationId xmlns:a16="http://schemas.microsoft.com/office/drawing/2014/main" id="{7232FA56-CC12-3987-728F-E39D18D8B3EC}"/>
                    </a:ext>
                  </a:extLst>
                </p:cNvPr>
                <p:cNvSpPr txBox="1"/>
                <p:nvPr/>
              </p:nvSpPr>
              <p:spPr>
                <a:xfrm>
                  <a:off x="2527574" y="4805429"/>
                  <a:ext cx="436338" cy="169277"/>
                </a:xfrm>
                <a:prstGeom prst="rect">
                  <a:avLst/>
                </a:prstGeom>
                <a:noFill/>
              </p:spPr>
              <p:txBody>
                <a:bodyPr wrap="none" rtlCol="0">
                  <a:spAutoFit/>
                </a:bodyPr>
                <a:lstStyle/>
                <a:p>
                  <a:pPr algn="l"/>
                  <a:r>
                    <a:rPr lang="en-IN" sz="500" spc="0" baseline="0">
                      <a:ln/>
                      <a:solidFill>
                        <a:srgbClr val="95A5A6"/>
                      </a:solidFill>
                      <a:latin typeface="Arial"/>
                      <a:cs typeface="Arial"/>
                      <a:sym typeface="Arial"/>
                      <a:rtl val="0"/>
                    </a:rPr>
                    <a:t>waiting...</a:t>
                  </a:r>
                </a:p>
              </p:txBody>
            </p:sp>
            <p:sp>
              <p:nvSpPr>
                <p:cNvPr id="101" name="Freeform: Shape 100">
                  <a:extLst>
                    <a:ext uri="{FF2B5EF4-FFF2-40B4-BE49-F238E27FC236}">
                      <a16:creationId xmlns:a16="http://schemas.microsoft.com/office/drawing/2014/main" id="{070F75DC-BB10-5E22-FFC3-97E7BBB8B19B}"/>
                    </a:ext>
                  </a:extLst>
                </p:cNvPr>
                <p:cNvSpPr/>
                <p:nvPr/>
              </p:nvSpPr>
              <p:spPr>
                <a:xfrm>
                  <a:off x="2025563" y="4733154"/>
                  <a:ext cx="135179" cy="95097"/>
                </a:xfrm>
                <a:custGeom>
                  <a:avLst/>
                  <a:gdLst>
                    <a:gd name="connsiteX0" fmla="*/ 135179 w 135179"/>
                    <a:gd name="connsiteY0" fmla="*/ 47549 h 95097"/>
                    <a:gd name="connsiteX1" fmla="*/ 67590 w 135179"/>
                    <a:gd name="connsiteY1" fmla="*/ 95098 h 95097"/>
                    <a:gd name="connsiteX2" fmla="*/ 0 w 135179"/>
                    <a:gd name="connsiteY2" fmla="*/ 47549 h 95097"/>
                    <a:gd name="connsiteX3" fmla="*/ 67590 w 135179"/>
                    <a:gd name="connsiteY3" fmla="*/ 0 h 95097"/>
                    <a:gd name="connsiteX4" fmla="*/ 135179 w 135179"/>
                    <a:gd name="connsiteY4" fmla="*/ 47549 h 9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9" h="95097">
                      <a:moveTo>
                        <a:pt x="135179" y="47549"/>
                      </a:moveTo>
                      <a:cubicBezTo>
                        <a:pt x="135179" y="73809"/>
                        <a:pt x="104918" y="95098"/>
                        <a:pt x="67590" y="95098"/>
                      </a:cubicBezTo>
                      <a:cubicBezTo>
                        <a:pt x="30261" y="95098"/>
                        <a:pt x="0" y="73809"/>
                        <a:pt x="0" y="47549"/>
                      </a:cubicBezTo>
                      <a:cubicBezTo>
                        <a:pt x="0" y="21288"/>
                        <a:pt x="30261" y="0"/>
                        <a:pt x="67590" y="0"/>
                      </a:cubicBezTo>
                      <a:cubicBezTo>
                        <a:pt x="104918" y="0"/>
                        <a:pt x="135179" y="21288"/>
                        <a:pt x="135179" y="47549"/>
                      </a:cubicBezTo>
                      <a:close/>
                    </a:path>
                  </a:pathLst>
                </a:custGeom>
                <a:solidFill>
                  <a:srgbClr val="95A5A6"/>
                </a:solidFill>
                <a:ln w="8443" cap="flat">
                  <a:noFill/>
                  <a:prstDash val="solid"/>
                  <a:miter/>
                </a:ln>
              </p:spPr>
              <p:txBody>
                <a:bodyPr rtlCol="0" anchor="ctr"/>
                <a:lstStyle/>
                <a:p>
                  <a:endParaRPr lang="en-IN" sz="1400"/>
                </a:p>
              </p:txBody>
            </p:sp>
            <p:sp>
              <p:nvSpPr>
                <p:cNvPr id="102" name="TextBox 101">
                  <a:extLst>
                    <a:ext uri="{FF2B5EF4-FFF2-40B4-BE49-F238E27FC236}">
                      <a16:creationId xmlns:a16="http://schemas.microsoft.com/office/drawing/2014/main" id="{1945E744-BA99-1D08-8C41-CCBF0B977EDB}"/>
                    </a:ext>
                  </a:extLst>
                </p:cNvPr>
                <p:cNvSpPr txBox="1"/>
                <p:nvPr/>
              </p:nvSpPr>
              <p:spPr>
                <a:xfrm>
                  <a:off x="1919536" y="4609853"/>
                  <a:ext cx="335348" cy="184666"/>
                </a:xfrm>
                <a:prstGeom prst="rect">
                  <a:avLst/>
                </a:prstGeom>
                <a:noFill/>
              </p:spPr>
              <p:txBody>
                <a:bodyPr wrap="none" rtlCol="0">
                  <a:spAutoFit/>
                </a:bodyPr>
                <a:lstStyle/>
                <a:p>
                  <a:pPr algn="l"/>
                  <a:r>
                    <a:rPr lang="en-IN" sz="600" spc="0" baseline="0">
                      <a:ln/>
                      <a:solidFill>
                        <a:srgbClr val="95A5A6"/>
                      </a:solidFill>
                      <a:latin typeface="Arial"/>
                      <a:cs typeface="Arial"/>
                      <a:sym typeface="Arial"/>
                      <a:rtl val="0"/>
                    </a:rPr>
                    <a:t>UE4</a:t>
                  </a:r>
                </a:p>
              </p:txBody>
            </p:sp>
            <p:sp>
              <p:nvSpPr>
                <p:cNvPr id="103" name="TextBox 102">
                  <a:extLst>
                    <a:ext uri="{FF2B5EF4-FFF2-40B4-BE49-F238E27FC236}">
                      <a16:creationId xmlns:a16="http://schemas.microsoft.com/office/drawing/2014/main" id="{4A985CD6-29FA-4CF0-F74F-D85EBAA33669}"/>
                    </a:ext>
                  </a:extLst>
                </p:cNvPr>
                <p:cNvSpPr txBox="1"/>
                <p:nvPr/>
              </p:nvSpPr>
              <p:spPr>
                <a:xfrm>
                  <a:off x="1851679" y="4805429"/>
                  <a:ext cx="436338" cy="169277"/>
                </a:xfrm>
                <a:prstGeom prst="rect">
                  <a:avLst/>
                </a:prstGeom>
                <a:noFill/>
              </p:spPr>
              <p:txBody>
                <a:bodyPr wrap="none" rtlCol="0">
                  <a:spAutoFit/>
                </a:bodyPr>
                <a:lstStyle/>
                <a:p>
                  <a:pPr algn="l"/>
                  <a:r>
                    <a:rPr lang="en-IN" sz="500" spc="0" baseline="0">
                      <a:ln/>
                      <a:solidFill>
                        <a:srgbClr val="95A5A6"/>
                      </a:solidFill>
                      <a:latin typeface="Arial"/>
                      <a:cs typeface="Arial"/>
                      <a:sym typeface="Arial"/>
                      <a:rtl val="0"/>
                    </a:rPr>
                    <a:t>waiting...</a:t>
                  </a:r>
                </a:p>
              </p:txBody>
            </p:sp>
          </p:grpSp>
          <p:sp>
            <p:nvSpPr>
              <p:cNvPr id="104" name="TextBox 103">
                <a:extLst>
                  <a:ext uri="{FF2B5EF4-FFF2-40B4-BE49-F238E27FC236}">
                    <a16:creationId xmlns:a16="http://schemas.microsoft.com/office/drawing/2014/main" id="{F997AC3A-CC85-CC31-41EB-4D8A32E12B62}"/>
                  </a:ext>
                </a:extLst>
              </p:cNvPr>
              <p:cNvSpPr txBox="1"/>
              <p:nvPr/>
            </p:nvSpPr>
            <p:spPr>
              <a:xfrm>
                <a:off x="1471854" y="4908160"/>
                <a:ext cx="1723549" cy="200055"/>
              </a:xfrm>
              <a:prstGeom prst="rect">
                <a:avLst/>
              </a:prstGeom>
              <a:noFill/>
            </p:spPr>
            <p:txBody>
              <a:bodyPr wrap="none" rtlCol="0">
                <a:spAutoFit/>
              </a:bodyPr>
              <a:lstStyle/>
              <a:p>
                <a:pPr algn="l"/>
                <a:r>
                  <a:rPr lang="en-IN" sz="700" spc="0" baseline="0">
                    <a:ln/>
                    <a:solidFill>
                      <a:srgbClr val="E74C3C"/>
                    </a:solidFill>
                    <a:latin typeface="Arial"/>
                    <a:cs typeface="Arial"/>
                    <a:sym typeface="Arial"/>
                    <a:rtl val="0"/>
                  </a:rPr>
                  <a:t>Users take turns leads to Low capacity</a:t>
                </a:r>
              </a:p>
            </p:txBody>
          </p:sp>
          <p:sp>
            <p:nvSpPr>
              <p:cNvPr id="105" name="TextBox 104">
                <a:extLst>
                  <a:ext uri="{FF2B5EF4-FFF2-40B4-BE49-F238E27FC236}">
                    <a16:creationId xmlns:a16="http://schemas.microsoft.com/office/drawing/2014/main" id="{B99C0B91-2A4A-5E4D-ED9D-72131E34541C}"/>
                  </a:ext>
                </a:extLst>
              </p:cNvPr>
              <p:cNvSpPr txBox="1"/>
              <p:nvPr/>
            </p:nvSpPr>
            <p:spPr>
              <a:xfrm>
                <a:off x="1736577" y="4979483"/>
                <a:ext cx="1250663" cy="200055"/>
              </a:xfrm>
              <a:prstGeom prst="rect">
                <a:avLst/>
              </a:prstGeom>
              <a:noFill/>
            </p:spPr>
            <p:txBody>
              <a:bodyPr wrap="none" rtlCol="0">
                <a:spAutoFit/>
              </a:bodyPr>
              <a:lstStyle/>
              <a:p>
                <a:pPr algn="l"/>
                <a:r>
                  <a:rPr lang="en-IN" sz="700" spc="0" baseline="0">
                    <a:ln/>
                    <a:solidFill>
                      <a:srgbClr val="E74C3C"/>
                    </a:solidFill>
                    <a:latin typeface="Arial"/>
                    <a:cs typeface="Arial"/>
                    <a:sym typeface="Arial"/>
                    <a:rtl val="0"/>
                  </a:rPr>
                  <a:t>Congestion in dense areas</a:t>
                </a:r>
              </a:p>
            </p:txBody>
          </p:sp>
        </p:grpSp>
        <p:grpSp>
          <p:nvGrpSpPr>
            <p:cNvPr id="106" name="Graphic 5">
              <a:extLst>
                <a:ext uri="{FF2B5EF4-FFF2-40B4-BE49-F238E27FC236}">
                  <a16:creationId xmlns:a16="http://schemas.microsoft.com/office/drawing/2014/main" id="{7810A642-3F58-0271-1DE1-58DD2392E2B3}"/>
                </a:ext>
              </a:extLst>
            </p:cNvPr>
            <p:cNvGrpSpPr/>
            <p:nvPr/>
          </p:nvGrpSpPr>
          <p:grpSpPr>
            <a:xfrm>
              <a:off x="4458787" y="4067471"/>
              <a:ext cx="6758954" cy="1112067"/>
              <a:chOff x="4458787" y="4067471"/>
              <a:chExt cx="6758954" cy="1112067"/>
            </a:xfrm>
          </p:grpSpPr>
          <p:sp>
            <p:nvSpPr>
              <p:cNvPr id="107" name="Freeform: Shape 106">
                <a:extLst>
                  <a:ext uri="{FF2B5EF4-FFF2-40B4-BE49-F238E27FC236}">
                    <a16:creationId xmlns:a16="http://schemas.microsoft.com/office/drawing/2014/main" id="{10F7170D-9C1A-6FCE-1CD3-89A679492F07}"/>
                  </a:ext>
                </a:extLst>
              </p:cNvPr>
              <p:cNvSpPr/>
              <p:nvPr/>
            </p:nvSpPr>
            <p:spPr>
              <a:xfrm>
                <a:off x="4458787" y="4067471"/>
                <a:ext cx="6758954" cy="1069848"/>
              </a:xfrm>
              <a:custGeom>
                <a:avLst/>
                <a:gdLst>
                  <a:gd name="connsiteX0" fmla="*/ 6674468 w 6758954"/>
                  <a:gd name="connsiteY0" fmla="*/ 0 h 1069848"/>
                  <a:gd name="connsiteX1" fmla="*/ 6758955 w 6758954"/>
                  <a:gd name="connsiteY1" fmla="*/ 0 h 1069848"/>
                  <a:gd name="connsiteX2" fmla="*/ 6758955 w 6758954"/>
                  <a:gd name="connsiteY2" fmla="*/ 1069848 h 1069848"/>
                  <a:gd name="connsiteX3" fmla="*/ 6674468 w 6758954"/>
                  <a:gd name="connsiteY3" fmla="*/ 1069848 h 1069848"/>
                  <a:gd name="connsiteX4" fmla="*/ 84487 w 6758954"/>
                  <a:gd name="connsiteY4" fmla="*/ 1069848 h 1069848"/>
                  <a:gd name="connsiteX5" fmla="*/ 0 w 6758954"/>
                  <a:gd name="connsiteY5" fmla="*/ 1069848 h 1069848"/>
                  <a:gd name="connsiteX6" fmla="*/ 0 w 6758954"/>
                  <a:gd name="connsiteY6" fmla="*/ 0 h 1069848"/>
                  <a:gd name="connsiteX7" fmla="*/ 84487 w 6758954"/>
                  <a:gd name="connsiteY7" fmla="*/ 0 h 106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8954" h="1069848">
                    <a:moveTo>
                      <a:pt x="6674468" y="0"/>
                    </a:moveTo>
                    <a:cubicBezTo>
                      <a:pt x="6721129" y="0"/>
                      <a:pt x="6758955" y="0"/>
                      <a:pt x="6758955" y="0"/>
                    </a:cubicBezTo>
                    <a:lnTo>
                      <a:pt x="6758955" y="1069848"/>
                    </a:lnTo>
                    <a:cubicBezTo>
                      <a:pt x="6758955" y="1069848"/>
                      <a:pt x="6721129" y="1069848"/>
                      <a:pt x="6674468" y="1069848"/>
                    </a:cubicBezTo>
                    <a:lnTo>
                      <a:pt x="84487" y="1069848"/>
                    </a:lnTo>
                    <a:cubicBezTo>
                      <a:pt x="37826" y="1069848"/>
                      <a:pt x="0" y="1069848"/>
                      <a:pt x="0" y="1069848"/>
                    </a:cubicBezTo>
                    <a:lnTo>
                      <a:pt x="0" y="0"/>
                    </a:lnTo>
                    <a:cubicBezTo>
                      <a:pt x="0" y="0"/>
                      <a:pt x="37826" y="0"/>
                      <a:pt x="84487" y="0"/>
                    </a:cubicBezTo>
                    <a:close/>
                  </a:path>
                </a:pathLst>
              </a:custGeom>
              <a:solidFill>
                <a:srgbClr val="D1ECF1"/>
              </a:solidFill>
              <a:ln w="16886" cap="flat">
                <a:solidFill>
                  <a:srgbClr val="17A2B8"/>
                </a:solidFill>
                <a:prstDash val="solid"/>
                <a:miter/>
              </a:ln>
            </p:spPr>
            <p:txBody>
              <a:bodyPr rtlCol="0" anchor="ctr"/>
              <a:lstStyle/>
              <a:p>
                <a:endParaRPr lang="en-IN" sz="1400"/>
              </a:p>
            </p:txBody>
          </p:sp>
          <p:sp>
            <p:nvSpPr>
              <p:cNvPr id="108" name="TextBox 107">
                <a:extLst>
                  <a:ext uri="{FF2B5EF4-FFF2-40B4-BE49-F238E27FC236}">
                    <a16:creationId xmlns:a16="http://schemas.microsoft.com/office/drawing/2014/main" id="{4D09A526-1354-1F6E-EEF7-FE86796CFD4D}"/>
                  </a:ext>
                </a:extLst>
              </p:cNvPr>
              <p:cNvSpPr txBox="1"/>
              <p:nvPr/>
            </p:nvSpPr>
            <p:spPr>
              <a:xfrm>
                <a:off x="5839433" y="4084251"/>
                <a:ext cx="3978974" cy="253916"/>
              </a:xfrm>
              <a:prstGeom prst="rect">
                <a:avLst/>
              </a:prstGeom>
              <a:noFill/>
            </p:spPr>
            <p:txBody>
              <a:bodyPr wrap="none" rtlCol="0">
                <a:spAutoFit/>
              </a:bodyPr>
              <a:lstStyle/>
              <a:p>
                <a:pPr algn="l"/>
                <a:r>
                  <a:rPr lang="en-IN" sz="1050" b="1" spc="0" baseline="0">
                    <a:ln/>
                    <a:solidFill>
                      <a:srgbClr val="0C5460"/>
                    </a:solidFill>
                    <a:latin typeface="Arial"/>
                    <a:cs typeface="Arial"/>
                    <a:sym typeface="Arial"/>
                    <a:rtl val="0"/>
                  </a:rPr>
                  <a:t>SOLUTION: Multi-User MIMO (MU-MIMO) with Beamforming</a:t>
                </a:r>
              </a:p>
            </p:txBody>
          </p:sp>
          <p:sp>
            <p:nvSpPr>
              <p:cNvPr id="109" name="Freeform: Shape 108">
                <a:extLst>
                  <a:ext uri="{FF2B5EF4-FFF2-40B4-BE49-F238E27FC236}">
                    <a16:creationId xmlns:a16="http://schemas.microsoft.com/office/drawing/2014/main" id="{26D81D0D-0BA0-BDF3-CB39-C8689FB24944}"/>
                  </a:ext>
                </a:extLst>
              </p:cNvPr>
              <p:cNvSpPr/>
              <p:nvPr/>
            </p:nvSpPr>
            <p:spPr>
              <a:xfrm>
                <a:off x="7711534" y="4305215"/>
                <a:ext cx="253460" cy="237744"/>
              </a:xfrm>
              <a:custGeom>
                <a:avLst/>
                <a:gdLst>
                  <a:gd name="connsiteX0" fmla="*/ 228115 w 253460"/>
                  <a:gd name="connsiteY0" fmla="*/ 0 h 237744"/>
                  <a:gd name="connsiteX1" fmla="*/ 253461 w 253460"/>
                  <a:gd name="connsiteY1" fmla="*/ 0 h 237744"/>
                  <a:gd name="connsiteX2" fmla="*/ 253461 w 253460"/>
                  <a:gd name="connsiteY2" fmla="*/ 237744 h 237744"/>
                  <a:gd name="connsiteX3" fmla="*/ 228115 w 253460"/>
                  <a:gd name="connsiteY3" fmla="*/ 237744 h 237744"/>
                  <a:gd name="connsiteX4" fmla="*/ 25346 w 253460"/>
                  <a:gd name="connsiteY4" fmla="*/ 237744 h 237744"/>
                  <a:gd name="connsiteX5" fmla="*/ 0 w 253460"/>
                  <a:gd name="connsiteY5" fmla="*/ 237744 h 237744"/>
                  <a:gd name="connsiteX6" fmla="*/ 0 w 253460"/>
                  <a:gd name="connsiteY6" fmla="*/ 0 h 237744"/>
                  <a:gd name="connsiteX7" fmla="*/ 25346 w 253460"/>
                  <a:gd name="connsiteY7"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460" h="237744">
                    <a:moveTo>
                      <a:pt x="228115" y="0"/>
                    </a:moveTo>
                    <a:cubicBezTo>
                      <a:pt x="242113" y="0"/>
                      <a:pt x="253461" y="0"/>
                      <a:pt x="253461" y="0"/>
                    </a:cubicBezTo>
                    <a:lnTo>
                      <a:pt x="253461" y="237744"/>
                    </a:lnTo>
                    <a:cubicBezTo>
                      <a:pt x="253461" y="237744"/>
                      <a:pt x="242113" y="237744"/>
                      <a:pt x="228115" y="237744"/>
                    </a:cubicBezTo>
                    <a:lnTo>
                      <a:pt x="25346" y="237744"/>
                    </a:lnTo>
                    <a:cubicBezTo>
                      <a:pt x="11348" y="237744"/>
                      <a:pt x="0" y="237744"/>
                      <a:pt x="0" y="237744"/>
                    </a:cubicBezTo>
                    <a:lnTo>
                      <a:pt x="0" y="0"/>
                    </a:lnTo>
                    <a:cubicBezTo>
                      <a:pt x="0" y="0"/>
                      <a:pt x="11348" y="0"/>
                      <a:pt x="25346" y="0"/>
                    </a:cubicBezTo>
                    <a:close/>
                  </a:path>
                </a:pathLst>
              </a:custGeom>
              <a:solidFill>
                <a:srgbClr val="34495E"/>
              </a:solidFill>
              <a:ln w="8443" cap="flat">
                <a:noFill/>
                <a:prstDash val="solid"/>
                <a:miter/>
              </a:ln>
            </p:spPr>
            <p:txBody>
              <a:bodyPr rtlCol="0" anchor="ctr"/>
              <a:lstStyle/>
              <a:p>
                <a:endParaRPr lang="en-IN" sz="1400"/>
              </a:p>
            </p:txBody>
          </p:sp>
          <p:grpSp>
            <p:nvGrpSpPr>
              <p:cNvPr id="110" name="Graphic 5">
                <a:extLst>
                  <a:ext uri="{FF2B5EF4-FFF2-40B4-BE49-F238E27FC236}">
                    <a16:creationId xmlns:a16="http://schemas.microsoft.com/office/drawing/2014/main" id="{9295F302-204C-307C-7D6A-CBCB2ED44EFA}"/>
                  </a:ext>
                </a:extLst>
              </p:cNvPr>
              <p:cNvGrpSpPr/>
              <p:nvPr/>
            </p:nvGrpSpPr>
            <p:grpSpPr>
              <a:xfrm>
                <a:off x="7610150" y="4233891"/>
                <a:ext cx="456229" cy="53492"/>
                <a:chOff x="7610150" y="4233891"/>
                <a:chExt cx="456229" cy="53492"/>
              </a:xfrm>
              <a:solidFill>
                <a:srgbClr val="17A2B8"/>
              </a:solidFill>
            </p:grpSpPr>
            <p:sp>
              <p:nvSpPr>
                <p:cNvPr id="111" name="Freeform: Shape 110">
                  <a:extLst>
                    <a:ext uri="{FF2B5EF4-FFF2-40B4-BE49-F238E27FC236}">
                      <a16:creationId xmlns:a16="http://schemas.microsoft.com/office/drawing/2014/main" id="{54AABA0E-D0FF-7829-3AD0-FA56D2F358F2}"/>
                    </a:ext>
                  </a:extLst>
                </p:cNvPr>
                <p:cNvSpPr/>
                <p:nvPr/>
              </p:nvSpPr>
              <p:spPr>
                <a:xfrm>
                  <a:off x="7652393" y="4263609"/>
                  <a:ext cx="33794" cy="23774"/>
                </a:xfrm>
                <a:custGeom>
                  <a:avLst/>
                  <a:gdLst>
                    <a:gd name="connsiteX0" fmla="*/ 33795 w 33794"/>
                    <a:gd name="connsiteY0" fmla="*/ 11887 h 23774"/>
                    <a:gd name="connsiteX1" fmla="*/ 16897 w 33794"/>
                    <a:gd name="connsiteY1" fmla="*/ 23774 h 23774"/>
                    <a:gd name="connsiteX2" fmla="*/ 0 w 33794"/>
                    <a:gd name="connsiteY2" fmla="*/ 11887 h 23774"/>
                    <a:gd name="connsiteX3" fmla="*/ 16897 w 33794"/>
                    <a:gd name="connsiteY3" fmla="*/ 0 h 23774"/>
                    <a:gd name="connsiteX4" fmla="*/ 33795 w 33794"/>
                    <a:gd name="connsiteY4" fmla="*/ 11887 h 23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 h="23774">
                      <a:moveTo>
                        <a:pt x="33795" y="11887"/>
                      </a:moveTo>
                      <a:cubicBezTo>
                        <a:pt x="33795" y="18452"/>
                        <a:pt x="26229" y="23774"/>
                        <a:pt x="16897" y="23774"/>
                      </a:cubicBezTo>
                      <a:cubicBezTo>
                        <a:pt x="7565" y="23774"/>
                        <a:pt x="0" y="18452"/>
                        <a:pt x="0" y="11887"/>
                      </a:cubicBezTo>
                      <a:cubicBezTo>
                        <a:pt x="0" y="5322"/>
                        <a:pt x="7565" y="0"/>
                        <a:pt x="16897" y="0"/>
                      </a:cubicBezTo>
                      <a:cubicBezTo>
                        <a:pt x="26229" y="0"/>
                        <a:pt x="33795" y="5322"/>
                        <a:pt x="33795" y="11887"/>
                      </a:cubicBezTo>
                      <a:close/>
                    </a:path>
                  </a:pathLst>
                </a:custGeom>
                <a:solidFill>
                  <a:srgbClr val="17A2B8"/>
                </a:solidFill>
                <a:ln w="8443" cap="flat">
                  <a:noFill/>
                  <a:prstDash val="solid"/>
                  <a:miter/>
                </a:ln>
              </p:spPr>
              <p:txBody>
                <a:bodyPr rtlCol="0" anchor="ctr"/>
                <a:lstStyle/>
                <a:p>
                  <a:endParaRPr lang="en-IN" sz="1400"/>
                </a:p>
              </p:txBody>
            </p:sp>
            <p:sp>
              <p:nvSpPr>
                <p:cNvPr id="112" name="Freeform: Shape 111">
                  <a:extLst>
                    <a:ext uri="{FF2B5EF4-FFF2-40B4-BE49-F238E27FC236}">
                      <a16:creationId xmlns:a16="http://schemas.microsoft.com/office/drawing/2014/main" id="{1435135A-C562-8DF4-D878-52119258BBAB}"/>
                    </a:ext>
                  </a:extLst>
                </p:cNvPr>
                <p:cNvSpPr/>
                <p:nvPr/>
              </p:nvSpPr>
              <p:spPr>
                <a:xfrm>
                  <a:off x="7736880" y="4263609"/>
                  <a:ext cx="33794" cy="23774"/>
                </a:xfrm>
                <a:custGeom>
                  <a:avLst/>
                  <a:gdLst>
                    <a:gd name="connsiteX0" fmla="*/ 33795 w 33794"/>
                    <a:gd name="connsiteY0" fmla="*/ 11887 h 23774"/>
                    <a:gd name="connsiteX1" fmla="*/ 16897 w 33794"/>
                    <a:gd name="connsiteY1" fmla="*/ 23774 h 23774"/>
                    <a:gd name="connsiteX2" fmla="*/ 0 w 33794"/>
                    <a:gd name="connsiteY2" fmla="*/ 11887 h 23774"/>
                    <a:gd name="connsiteX3" fmla="*/ 16897 w 33794"/>
                    <a:gd name="connsiteY3" fmla="*/ 0 h 23774"/>
                    <a:gd name="connsiteX4" fmla="*/ 33795 w 33794"/>
                    <a:gd name="connsiteY4" fmla="*/ 11887 h 23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 h="23774">
                      <a:moveTo>
                        <a:pt x="33795" y="11887"/>
                      </a:moveTo>
                      <a:cubicBezTo>
                        <a:pt x="33795" y="18452"/>
                        <a:pt x="26229" y="23774"/>
                        <a:pt x="16897" y="23774"/>
                      </a:cubicBezTo>
                      <a:cubicBezTo>
                        <a:pt x="7565" y="23774"/>
                        <a:pt x="0" y="18452"/>
                        <a:pt x="0" y="11887"/>
                      </a:cubicBezTo>
                      <a:cubicBezTo>
                        <a:pt x="0" y="5322"/>
                        <a:pt x="7565" y="0"/>
                        <a:pt x="16897" y="0"/>
                      </a:cubicBezTo>
                      <a:cubicBezTo>
                        <a:pt x="26229" y="0"/>
                        <a:pt x="33795" y="5322"/>
                        <a:pt x="33795" y="11887"/>
                      </a:cubicBezTo>
                      <a:close/>
                    </a:path>
                  </a:pathLst>
                </a:custGeom>
                <a:solidFill>
                  <a:srgbClr val="17A2B8"/>
                </a:solidFill>
                <a:ln w="8443" cap="flat">
                  <a:noFill/>
                  <a:prstDash val="solid"/>
                  <a:miter/>
                </a:ln>
              </p:spPr>
              <p:txBody>
                <a:bodyPr rtlCol="0" anchor="ctr"/>
                <a:lstStyle/>
                <a:p>
                  <a:endParaRPr lang="en-IN" sz="1400"/>
                </a:p>
              </p:txBody>
            </p:sp>
            <p:sp>
              <p:nvSpPr>
                <p:cNvPr id="113" name="Freeform: Shape 112">
                  <a:extLst>
                    <a:ext uri="{FF2B5EF4-FFF2-40B4-BE49-F238E27FC236}">
                      <a16:creationId xmlns:a16="http://schemas.microsoft.com/office/drawing/2014/main" id="{16ACC27A-E191-D1CD-C3BF-4440C679A78D}"/>
                    </a:ext>
                  </a:extLst>
                </p:cNvPr>
                <p:cNvSpPr/>
                <p:nvPr/>
              </p:nvSpPr>
              <p:spPr>
                <a:xfrm>
                  <a:off x="7821367" y="4263609"/>
                  <a:ext cx="33794" cy="23774"/>
                </a:xfrm>
                <a:custGeom>
                  <a:avLst/>
                  <a:gdLst>
                    <a:gd name="connsiteX0" fmla="*/ 33795 w 33794"/>
                    <a:gd name="connsiteY0" fmla="*/ 11887 h 23774"/>
                    <a:gd name="connsiteX1" fmla="*/ 16897 w 33794"/>
                    <a:gd name="connsiteY1" fmla="*/ 23774 h 23774"/>
                    <a:gd name="connsiteX2" fmla="*/ 0 w 33794"/>
                    <a:gd name="connsiteY2" fmla="*/ 11887 h 23774"/>
                    <a:gd name="connsiteX3" fmla="*/ 16897 w 33794"/>
                    <a:gd name="connsiteY3" fmla="*/ 0 h 23774"/>
                    <a:gd name="connsiteX4" fmla="*/ 33795 w 33794"/>
                    <a:gd name="connsiteY4" fmla="*/ 11887 h 23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 h="23774">
                      <a:moveTo>
                        <a:pt x="33795" y="11887"/>
                      </a:moveTo>
                      <a:cubicBezTo>
                        <a:pt x="33795" y="18452"/>
                        <a:pt x="26229" y="23774"/>
                        <a:pt x="16897" y="23774"/>
                      </a:cubicBezTo>
                      <a:cubicBezTo>
                        <a:pt x="7565" y="23774"/>
                        <a:pt x="0" y="18452"/>
                        <a:pt x="0" y="11887"/>
                      </a:cubicBezTo>
                      <a:cubicBezTo>
                        <a:pt x="0" y="5322"/>
                        <a:pt x="7565" y="0"/>
                        <a:pt x="16897" y="0"/>
                      </a:cubicBezTo>
                      <a:cubicBezTo>
                        <a:pt x="26229" y="0"/>
                        <a:pt x="33795" y="5322"/>
                        <a:pt x="33795" y="11887"/>
                      </a:cubicBezTo>
                      <a:close/>
                    </a:path>
                  </a:pathLst>
                </a:custGeom>
                <a:solidFill>
                  <a:srgbClr val="17A2B8"/>
                </a:solidFill>
                <a:ln w="8443" cap="flat">
                  <a:noFill/>
                  <a:prstDash val="solid"/>
                  <a:miter/>
                </a:ln>
              </p:spPr>
              <p:txBody>
                <a:bodyPr rtlCol="0" anchor="ctr"/>
                <a:lstStyle/>
                <a:p>
                  <a:endParaRPr lang="en-IN" sz="1400"/>
                </a:p>
              </p:txBody>
            </p:sp>
            <p:sp>
              <p:nvSpPr>
                <p:cNvPr id="114" name="Freeform: Shape 113">
                  <a:extLst>
                    <a:ext uri="{FF2B5EF4-FFF2-40B4-BE49-F238E27FC236}">
                      <a16:creationId xmlns:a16="http://schemas.microsoft.com/office/drawing/2014/main" id="{E1AD2831-9621-1406-30B6-E528157898B2}"/>
                    </a:ext>
                  </a:extLst>
                </p:cNvPr>
                <p:cNvSpPr/>
                <p:nvPr/>
              </p:nvSpPr>
              <p:spPr>
                <a:xfrm>
                  <a:off x="7905854" y="4263609"/>
                  <a:ext cx="33794" cy="23774"/>
                </a:xfrm>
                <a:custGeom>
                  <a:avLst/>
                  <a:gdLst>
                    <a:gd name="connsiteX0" fmla="*/ 33795 w 33794"/>
                    <a:gd name="connsiteY0" fmla="*/ 11887 h 23774"/>
                    <a:gd name="connsiteX1" fmla="*/ 16897 w 33794"/>
                    <a:gd name="connsiteY1" fmla="*/ 23774 h 23774"/>
                    <a:gd name="connsiteX2" fmla="*/ 0 w 33794"/>
                    <a:gd name="connsiteY2" fmla="*/ 11887 h 23774"/>
                    <a:gd name="connsiteX3" fmla="*/ 16897 w 33794"/>
                    <a:gd name="connsiteY3" fmla="*/ 0 h 23774"/>
                    <a:gd name="connsiteX4" fmla="*/ 33795 w 33794"/>
                    <a:gd name="connsiteY4" fmla="*/ 11887 h 23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 h="23774">
                      <a:moveTo>
                        <a:pt x="33795" y="11887"/>
                      </a:moveTo>
                      <a:cubicBezTo>
                        <a:pt x="33795" y="18452"/>
                        <a:pt x="26229" y="23774"/>
                        <a:pt x="16897" y="23774"/>
                      </a:cubicBezTo>
                      <a:cubicBezTo>
                        <a:pt x="7565" y="23774"/>
                        <a:pt x="0" y="18452"/>
                        <a:pt x="0" y="11887"/>
                      </a:cubicBezTo>
                      <a:cubicBezTo>
                        <a:pt x="0" y="5322"/>
                        <a:pt x="7565" y="0"/>
                        <a:pt x="16897" y="0"/>
                      </a:cubicBezTo>
                      <a:cubicBezTo>
                        <a:pt x="26229" y="0"/>
                        <a:pt x="33795" y="5322"/>
                        <a:pt x="33795" y="11887"/>
                      </a:cubicBezTo>
                      <a:close/>
                    </a:path>
                  </a:pathLst>
                </a:custGeom>
                <a:solidFill>
                  <a:srgbClr val="17A2B8"/>
                </a:solidFill>
                <a:ln w="8443" cap="flat">
                  <a:noFill/>
                  <a:prstDash val="solid"/>
                  <a:miter/>
                </a:ln>
              </p:spPr>
              <p:txBody>
                <a:bodyPr rtlCol="0" anchor="ctr"/>
                <a:lstStyle/>
                <a:p>
                  <a:endParaRPr lang="en-IN" sz="1400"/>
                </a:p>
              </p:txBody>
            </p:sp>
            <p:sp>
              <p:nvSpPr>
                <p:cNvPr id="115" name="Freeform: Shape 114">
                  <a:extLst>
                    <a:ext uri="{FF2B5EF4-FFF2-40B4-BE49-F238E27FC236}">
                      <a16:creationId xmlns:a16="http://schemas.microsoft.com/office/drawing/2014/main" id="{371F53CF-7D9E-1D7B-8BA4-EDB89341D9D0}"/>
                    </a:ext>
                  </a:extLst>
                </p:cNvPr>
                <p:cNvSpPr/>
                <p:nvPr/>
              </p:nvSpPr>
              <p:spPr>
                <a:xfrm>
                  <a:off x="7990341" y="4263609"/>
                  <a:ext cx="33794" cy="23774"/>
                </a:xfrm>
                <a:custGeom>
                  <a:avLst/>
                  <a:gdLst>
                    <a:gd name="connsiteX0" fmla="*/ 33795 w 33794"/>
                    <a:gd name="connsiteY0" fmla="*/ 11887 h 23774"/>
                    <a:gd name="connsiteX1" fmla="*/ 16897 w 33794"/>
                    <a:gd name="connsiteY1" fmla="*/ 23774 h 23774"/>
                    <a:gd name="connsiteX2" fmla="*/ 0 w 33794"/>
                    <a:gd name="connsiteY2" fmla="*/ 11887 h 23774"/>
                    <a:gd name="connsiteX3" fmla="*/ 16897 w 33794"/>
                    <a:gd name="connsiteY3" fmla="*/ 0 h 23774"/>
                    <a:gd name="connsiteX4" fmla="*/ 33795 w 33794"/>
                    <a:gd name="connsiteY4" fmla="*/ 11887 h 23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 h="23774">
                      <a:moveTo>
                        <a:pt x="33795" y="11887"/>
                      </a:moveTo>
                      <a:cubicBezTo>
                        <a:pt x="33795" y="18452"/>
                        <a:pt x="26229" y="23774"/>
                        <a:pt x="16897" y="23774"/>
                      </a:cubicBezTo>
                      <a:cubicBezTo>
                        <a:pt x="7565" y="23774"/>
                        <a:pt x="0" y="18452"/>
                        <a:pt x="0" y="11887"/>
                      </a:cubicBezTo>
                      <a:cubicBezTo>
                        <a:pt x="0" y="5322"/>
                        <a:pt x="7565" y="0"/>
                        <a:pt x="16897" y="0"/>
                      </a:cubicBezTo>
                      <a:cubicBezTo>
                        <a:pt x="26229" y="0"/>
                        <a:pt x="33795" y="5322"/>
                        <a:pt x="33795" y="11887"/>
                      </a:cubicBezTo>
                      <a:close/>
                    </a:path>
                  </a:pathLst>
                </a:custGeom>
                <a:solidFill>
                  <a:srgbClr val="17A2B8"/>
                </a:solidFill>
                <a:ln w="8443" cap="flat">
                  <a:noFill/>
                  <a:prstDash val="solid"/>
                  <a:miter/>
                </a:ln>
              </p:spPr>
              <p:txBody>
                <a:bodyPr rtlCol="0" anchor="ctr"/>
                <a:lstStyle/>
                <a:p>
                  <a:endParaRPr lang="en-IN" sz="1400"/>
                </a:p>
              </p:txBody>
            </p:sp>
            <p:sp>
              <p:nvSpPr>
                <p:cNvPr id="116" name="Freeform: Shape 115">
                  <a:extLst>
                    <a:ext uri="{FF2B5EF4-FFF2-40B4-BE49-F238E27FC236}">
                      <a16:creationId xmlns:a16="http://schemas.microsoft.com/office/drawing/2014/main" id="{223124B1-30B2-B114-AEDE-EAD2AED9D1A4}"/>
                    </a:ext>
                  </a:extLst>
                </p:cNvPr>
                <p:cNvSpPr/>
                <p:nvPr/>
              </p:nvSpPr>
              <p:spPr>
                <a:xfrm>
                  <a:off x="7610150" y="4233891"/>
                  <a:ext cx="33794" cy="23774"/>
                </a:xfrm>
                <a:custGeom>
                  <a:avLst/>
                  <a:gdLst>
                    <a:gd name="connsiteX0" fmla="*/ 33795 w 33794"/>
                    <a:gd name="connsiteY0" fmla="*/ 11887 h 23774"/>
                    <a:gd name="connsiteX1" fmla="*/ 16897 w 33794"/>
                    <a:gd name="connsiteY1" fmla="*/ 23774 h 23774"/>
                    <a:gd name="connsiteX2" fmla="*/ 0 w 33794"/>
                    <a:gd name="connsiteY2" fmla="*/ 11887 h 23774"/>
                    <a:gd name="connsiteX3" fmla="*/ 16897 w 33794"/>
                    <a:gd name="connsiteY3" fmla="*/ 0 h 23774"/>
                    <a:gd name="connsiteX4" fmla="*/ 33795 w 33794"/>
                    <a:gd name="connsiteY4" fmla="*/ 11887 h 23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 h="23774">
                      <a:moveTo>
                        <a:pt x="33795" y="11887"/>
                      </a:moveTo>
                      <a:cubicBezTo>
                        <a:pt x="33795" y="18452"/>
                        <a:pt x="26229" y="23774"/>
                        <a:pt x="16897" y="23774"/>
                      </a:cubicBezTo>
                      <a:cubicBezTo>
                        <a:pt x="7565" y="23774"/>
                        <a:pt x="0" y="18452"/>
                        <a:pt x="0" y="11887"/>
                      </a:cubicBezTo>
                      <a:cubicBezTo>
                        <a:pt x="0" y="5322"/>
                        <a:pt x="7565" y="0"/>
                        <a:pt x="16897" y="0"/>
                      </a:cubicBezTo>
                      <a:cubicBezTo>
                        <a:pt x="26229" y="0"/>
                        <a:pt x="33795" y="5322"/>
                        <a:pt x="33795" y="11887"/>
                      </a:cubicBezTo>
                      <a:close/>
                    </a:path>
                  </a:pathLst>
                </a:custGeom>
                <a:solidFill>
                  <a:srgbClr val="17A2B8"/>
                </a:solidFill>
                <a:ln w="8443" cap="flat">
                  <a:noFill/>
                  <a:prstDash val="solid"/>
                  <a:miter/>
                </a:ln>
              </p:spPr>
              <p:txBody>
                <a:bodyPr rtlCol="0" anchor="ctr"/>
                <a:lstStyle/>
                <a:p>
                  <a:endParaRPr lang="en-IN" sz="1400"/>
                </a:p>
              </p:txBody>
            </p:sp>
            <p:sp>
              <p:nvSpPr>
                <p:cNvPr id="117" name="Freeform: Shape 116">
                  <a:extLst>
                    <a:ext uri="{FF2B5EF4-FFF2-40B4-BE49-F238E27FC236}">
                      <a16:creationId xmlns:a16="http://schemas.microsoft.com/office/drawing/2014/main" id="{2DA6AB9C-3D46-6C0A-8910-D4507234BB3E}"/>
                    </a:ext>
                  </a:extLst>
                </p:cNvPr>
                <p:cNvSpPr/>
                <p:nvPr/>
              </p:nvSpPr>
              <p:spPr>
                <a:xfrm>
                  <a:off x="7694637" y="4233891"/>
                  <a:ext cx="33794" cy="23774"/>
                </a:xfrm>
                <a:custGeom>
                  <a:avLst/>
                  <a:gdLst>
                    <a:gd name="connsiteX0" fmla="*/ 33795 w 33794"/>
                    <a:gd name="connsiteY0" fmla="*/ 11887 h 23774"/>
                    <a:gd name="connsiteX1" fmla="*/ 16897 w 33794"/>
                    <a:gd name="connsiteY1" fmla="*/ 23774 h 23774"/>
                    <a:gd name="connsiteX2" fmla="*/ 0 w 33794"/>
                    <a:gd name="connsiteY2" fmla="*/ 11887 h 23774"/>
                    <a:gd name="connsiteX3" fmla="*/ 16897 w 33794"/>
                    <a:gd name="connsiteY3" fmla="*/ 0 h 23774"/>
                    <a:gd name="connsiteX4" fmla="*/ 33795 w 33794"/>
                    <a:gd name="connsiteY4" fmla="*/ 11887 h 23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 h="23774">
                      <a:moveTo>
                        <a:pt x="33795" y="11887"/>
                      </a:moveTo>
                      <a:cubicBezTo>
                        <a:pt x="33795" y="18452"/>
                        <a:pt x="26229" y="23774"/>
                        <a:pt x="16897" y="23774"/>
                      </a:cubicBezTo>
                      <a:cubicBezTo>
                        <a:pt x="7565" y="23774"/>
                        <a:pt x="0" y="18452"/>
                        <a:pt x="0" y="11887"/>
                      </a:cubicBezTo>
                      <a:cubicBezTo>
                        <a:pt x="0" y="5322"/>
                        <a:pt x="7565" y="0"/>
                        <a:pt x="16897" y="0"/>
                      </a:cubicBezTo>
                      <a:cubicBezTo>
                        <a:pt x="26229" y="0"/>
                        <a:pt x="33795" y="5322"/>
                        <a:pt x="33795" y="11887"/>
                      </a:cubicBezTo>
                      <a:close/>
                    </a:path>
                  </a:pathLst>
                </a:custGeom>
                <a:solidFill>
                  <a:srgbClr val="17A2B8"/>
                </a:solidFill>
                <a:ln w="8443" cap="flat">
                  <a:noFill/>
                  <a:prstDash val="solid"/>
                  <a:miter/>
                </a:ln>
              </p:spPr>
              <p:txBody>
                <a:bodyPr rtlCol="0" anchor="ctr"/>
                <a:lstStyle/>
                <a:p>
                  <a:endParaRPr lang="en-IN" sz="1400"/>
                </a:p>
              </p:txBody>
            </p:sp>
            <p:sp>
              <p:nvSpPr>
                <p:cNvPr id="118" name="Freeform: Shape 117">
                  <a:extLst>
                    <a:ext uri="{FF2B5EF4-FFF2-40B4-BE49-F238E27FC236}">
                      <a16:creationId xmlns:a16="http://schemas.microsoft.com/office/drawing/2014/main" id="{3E3AA9E3-3303-19DF-4F6C-567668BBDCD9}"/>
                    </a:ext>
                  </a:extLst>
                </p:cNvPr>
                <p:cNvSpPr/>
                <p:nvPr/>
              </p:nvSpPr>
              <p:spPr>
                <a:xfrm>
                  <a:off x="7779124" y="4233891"/>
                  <a:ext cx="33794" cy="23774"/>
                </a:xfrm>
                <a:custGeom>
                  <a:avLst/>
                  <a:gdLst>
                    <a:gd name="connsiteX0" fmla="*/ 33795 w 33794"/>
                    <a:gd name="connsiteY0" fmla="*/ 11887 h 23774"/>
                    <a:gd name="connsiteX1" fmla="*/ 16897 w 33794"/>
                    <a:gd name="connsiteY1" fmla="*/ 23774 h 23774"/>
                    <a:gd name="connsiteX2" fmla="*/ 0 w 33794"/>
                    <a:gd name="connsiteY2" fmla="*/ 11887 h 23774"/>
                    <a:gd name="connsiteX3" fmla="*/ 16897 w 33794"/>
                    <a:gd name="connsiteY3" fmla="*/ 0 h 23774"/>
                    <a:gd name="connsiteX4" fmla="*/ 33795 w 33794"/>
                    <a:gd name="connsiteY4" fmla="*/ 11887 h 23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 h="23774">
                      <a:moveTo>
                        <a:pt x="33795" y="11887"/>
                      </a:moveTo>
                      <a:cubicBezTo>
                        <a:pt x="33795" y="18452"/>
                        <a:pt x="26229" y="23774"/>
                        <a:pt x="16897" y="23774"/>
                      </a:cubicBezTo>
                      <a:cubicBezTo>
                        <a:pt x="7565" y="23774"/>
                        <a:pt x="0" y="18452"/>
                        <a:pt x="0" y="11887"/>
                      </a:cubicBezTo>
                      <a:cubicBezTo>
                        <a:pt x="0" y="5322"/>
                        <a:pt x="7565" y="0"/>
                        <a:pt x="16897" y="0"/>
                      </a:cubicBezTo>
                      <a:cubicBezTo>
                        <a:pt x="26229" y="0"/>
                        <a:pt x="33795" y="5322"/>
                        <a:pt x="33795" y="11887"/>
                      </a:cubicBezTo>
                      <a:close/>
                    </a:path>
                  </a:pathLst>
                </a:custGeom>
                <a:solidFill>
                  <a:srgbClr val="17A2B8"/>
                </a:solidFill>
                <a:ln w="8443" cap="flat">
                  <a:noFill/>
                  <a:prstDash val="solid"/>
                  <a:miter/>
                </a:ln>
              </p:spPr>
              <p:txBody>
                <a:bodyPr rtlCol="0" anchor="ctr"/>
                <a:lstStyle/>
                <a:p>
                  <a:endParaRPr lang="en-IN" sz="1400"/>
                </a:p>
              </p:txBody>
            </p:sp>
            <p:sp>
              <p:nvSpPr>
                <p:cNvPr id="119" name="Freeform: Shape 118">
                  <a:extLst>
                    <a:ext uri="{FF2B5EF4-FFF2-40B4-BE49-F238E27FC236}">
                      <a16:creationId xmlns:a16="http://schemas.microsoft.com/office/drawing/2014/main" id="{EDFFDBB3-12FE-686C-63E4-FAA0ACF9AA53}"/>
                    </a:ext>
                  </a:extLst>
                </p:cNvPr>
                <p:cNvSpPr/>
                <p:nvPr/>
              </p:nvSpPr>
              <p:spPr>
                <a:xfrm>
                  <a:off x="7863611" y="4233891"/>
                  <a:ext cx="33794" cy="23774"/>
                </a:xfrm>
                <a:custGeom>
                  <a:avLst/>
                  <a:gdLst>
                    <a:gd name="connsiteX0" fmla="*/ 33795 w 33794"/>
                    <a:gd name="connsiteY0" fmla="*/ 11887 h 23774"/>
                    <a:gd name="connsiteX1" fmla="*/ 16897 w 33794"/>
                    <a:gd name="connsiteY1" fmla="*/ 23774 h 23774"/>
                    <a:gd name="connsiteX2" fmla="*/ 0 w 33794"/>
                    <a:gd name="connsiteY2" fmla="*/ 11887 h 23774"/>
                    <a:gd name="connsiteX3" fmla="*/ 16897 w 33794"/>
                    <a:gd name="connsiteY3" fmla="*/ 0 h 23774"/>
                    <a:gd name="connsiteX4" fmla="*/ 33795 w 33794"/>
                    <a:gd name="connsiteY4" fmla="*/ 11887 h 23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 h="23774">
                      <a:moveTo>
                        <a:pt x="33795" y="11887"/>
                      </a:moveTo>
                      <a:cubicBezTo>
                        <a:pt x="33795" y="18452"/>
                        <a:pt x="26229" y="23774"/>
                        <a:pt x="16897" y="23774"/>
                      </a:cubicBezTo>
                      <a:cubicBezTo>
                        <a:pt x="7565" y="23774"/>
                        <a:pt x="0" y="18452"/>
                        <a:pt x="0" y="11887"/>
                      </a:cubicBezTo>
                      <a:cubicBezTo>
                        <a:pt x="0" y="5322"/>
                        <a:pt x="7565" y="0"/>
                        <a:pt x="16897" y="0"/>
                      </a:cubicBezTo>
                      <a:cubicBezTo>
                        <a:pt x="26229" y="0"/>
                        <a:pt x="33795" y="5322"/>
                        <a:pt x="33795" y="11887"/>
                      </a:cubicBezTo>
                      <a:close/>
                    </a:path>
                  </a:pathLst>
                </a:custGeom>
                <a:solidFill>
                  <a:srgbClr val="17A2B8"/>
                </a:solidFill>
                <a:ln w="8443" cap="flat">
                  <a:noFill/>
                  <a:prstDash val="solid"/>
                  <a:miter/>
                </a:ln>
              </p:spPr>
              <p:txBody>
                <a:bodyPr rtlCol="0" anchor="ctr"/>
                <a:lstStyle/>
                <a:p>
                  <a:endParaRPr lang="en-IN" sz="1400"/>
                </a:p>
              </p:txBody>
            </p:sp>
            <p:sp>
              <p:nvSpPr>
                <p:cNvPr id="120" name="Freeform: Shape 119">
                  <a:extLst>
                    <a:ext uri="{FF2B5EF4-FFF2-40B4-BE49-F238E27FC236}">
                      <a16:creationId xmlns:a16="http://schemas.microsoft.com/office/drawing/2014/main" id="{6D327AB5-FCA1-FF3A-4307-10051610F954}"/>
                    </a:ext>
                  </a:extLst>
                </p:cNvPr>
                <p:cNvSpPr/>
                <p:nvPr/>
              </p:nvSpPr>
              <p:spPr>
                <a:xfrm>
                  <a:off x="7948098" y="4233891"/>
                  <a:ext cx="33794" cy="23774"/>
                </a:xfrm>
                <a:custGeom>
                  <a:avLst/>
                  <a:gdLst>
                    <a:gd name="connsiteX0" fmla="*/ 33795 w 33794"/>
                    <a:gd name="connsiteY0" fmla="*/ 11887 h 23774"/>
                    <a:gd name="connsiteX1" fmla="*/ 16897 w 33794"/>
                    <a:gd name="connsiteY1" fmla="*/ 23774 h 23774"/>
                    <a:gd name="connsiteX2" fmla="*/ 0 w 33794"/>
                    <a:gd name="connsiteY2" fmla="*/ 11887 h 23774"/>
                    <a:gd name="connsiteX3" fmla="*/ 16897 w 33794"/>
                    <a:gd name="connsiteY3" fmla="*/ 0 h 23774"/>
                    <a:gd name="connsiteX4" fmla="*/ 33795 w 33794"/>
                    <a:gd name="connsiteY4" fmla="*/ 11887 h 23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 h="23774">
                      <a:moveTo>
                        <a:pt x="33795" y="11887"/>
                      </a:moveTo>
                      <a:cubicBezTo>
                        <a:pt x="33795" y="18452"/>
                        <a:pt x="26229" y="23774"/>
                        <a:pt x="16897" y="23774"/>
                      </a:cubicBezTo>
                      <a:cubicBezTo>
                        <a:pt x="7565" y="23774"/>
                        <a:pt x="0" y="18452"/>
                        <a:pt x="0" y="11887"/>
                      </a:cubicBezTo>
                      <a:cubicBezTo>
                        <a:pt x="0" y="5322"/>
                        <a:pt x="7565" y="0"/>
                        <a:pt x="16897" y="0"/>
                      </a:cubicBezTo>
                      <a:cubicBezTo>
                        <a:pt x="26229" y="0"/>
                        <a:pt x="33795" y="5322"/>
                        <a:pt x="33795" y="11887"/>
                      </a:cubicBezTo>
                      <a:close/>
                    </a:path>
                  </a:pathLst>
                </a:custGeom>
                <a:solidFill>
                  <a:srgbClr val="17A2B8"/>
                </a:solidFill>
                <a:ln w="8443" cap="flat">
                  <a:noFill/>
                  <a:prstDash val="solid"/>
                  <a:miter/>
                </a:ln>
              </p:spPr>
              <p:txBody>
                <a:bodyPr rtlCol="0" anchor="ctr"/>
                <a:lstStyle/>
                <a:p>
                  <a:endParaRPr lang="en-IN" sz="1400"/>
                </a:p>
              </p:txBody>
            </p:sp>
            <p:sp>
              <p:nvSpPr>
                <p:cNvPr id="121" name="Freeform: Shape 120">
                  <a:extLst>
                    <a:ext uri="{FF2B5EF4-FFF2-40B4-BE49-F238E27FC236}">
                      <a16:creationId xmlns:a16="http://schemas.microsoft.com/office/drawing/2014/main" id="{DDD113BC-65DF-16B3-FABE-A1212F3C089E}"/>
                    </a:ext>
                  </a:extLst>
                </p:cNvPr>
                <p:cNvSpPr/>
                <p:nvPr/>
              </p:nvSpPr>
              <p:spPr>
                <a:xfrm>
                  <a:off x="8032585" y="4233891"/>
                  <a:ext cx="33794" cy="23774"/>
                </a:xfrm>
                <a:custGeom>
                  <a:avLst/>
                  <a:gdLst>
                    <a:gd name="connsiteX0" fmla="*/ 33795 w 33794"/>
                    <a:gd name="connsiteY0" fmla="*/ 11887 h 23774"/>
                    <a:gd name="connsiteX1" fmla="*/ 16897 w 33794"/>
                    <a:gd name="connsiteY1" fmla="*/ 23774 h 23774"/>
                    <a:gd name="connsiteX2" fmla="*/ 0 w 33794"/>
                    <a:gd name="connsiteY2" fmla="*/ 11887 h 23774"/>
                    <a:gd name="connsiteX3" fmla="*/ 16897 w 33794"/>
                    <a:gd name="connsiteY3" fmla="*/ 0 h 23774"/>
                    <a:gd name="connsiteX4" fmla="*/ 33795 w 33794"/>
                    <a:gd name="connsiteY4" fmla="*/ 11887 h 23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 h="23774">
                      <a:moveTo>
                        <a:pt x="33795" y="11887"/>
                      </a:moveTo>
                      <a:cubicBezTo>
                        <a:pt x="33795" y="18452"/>
                        <a:pt x="26229" y="23774"/>
                        <a:pt x="16897" y="23774"/>
                      </a:cubicBezTo>
                      <a:cubicBezTo>
                        <a:pt x="7565" y="23774"/>
                        <a:pt x="0" y="18452"/>
                        <a:pt x="0" y="11887"/>
                      </a:cubicBezTo>
                      <a:cubicBezTo>
                        <a:pt x="0" y="5322"/>
                        <a:pt x="7565" y="0"/>
                        <a:pt x="16897" y="0"/>
                      </a:cubicBezTo>
                      <a:cubicBezTo>
                        <a:pt x="26229" y="0"/>
                        <a:pt x="33795" y="5322"/>
                        <a:pt x="33795" y="11887"/>
                      </a:cubicBezTo>
                      <a:close/>
                    </a:path>
                  </a:pathLst>
                </a:custGeom>
                <a:solidFill>
                  <a:srgbClr val="17A2B8"/>
                </a:solidFill>
                <a:ln w="8443" cap="flat">
                  <a:noFill/>
                  <a:prstDash val="solid"/>
                  <a:miter/>
                </a:ln>
              </p:spPr>
              <p:txBody>
                <a:bodyPr rtlCol="0" anchor="ctr"/>
                <a:lstStyle/>
                <a:p>
                  <a:endParaRPr lang="en-IN" sz="1400"/>
                </a:p>
              </p:txBody>
            </p:sp>
          </p:grpSp>
          <p:grpSp>
            <p:nvGrpSpPr>
              <p:cNvPr id="122" name="Graphic 5">
                <a:extLst>
                  <a:ext uri="{FF2B5EF4-FFF2-40B4-BE49-F238E27FC236}">
                    <a16:creationId xmlns:a16="http://schemas.microsoft.com/office/drawing/2014/main" id="{E6B3C5DD-1D24-3266-6B3F-03D18CC96A5E}"/>
                  </a:ext>
                </a:extLst>
              </p:cNvPr>
              <p:cNvGrpSpPr/>
              <p:nvPr/>
            </p:nvGrpSpPr>
            <p:grpSpPr>
              <a:xfrm>
                <a:off x="5902837" y="4305215"/>
                <a:ext cx="3653254" cy="669491"/>
                <a:chOff x="5902837" y="4305215"/>
                <a:chExt cx="3653254" cy="669491"/>
              </a:xfrm>
            </p:grpSpPr>
            <p:sp>
              <p:nvSpPr>
                <p:cNvPr id="123" name="Freeform: Shape 122">
                  <a:extLst>
                    <a:ext uri="{FF2B5EF4-FFF2-40B4-BE49-F238E27FC236}">
                      <a16:creationId xmlns:a16="http://schemas.microsoft.com/office/drawing/2014/main" id="{1AB11815-FFBE-2F78-5361-32F6C5DA6522}"/>
                    </a:ext>
                  </a:extLst>
                </p:cNvPr>
                <p:cNvSpPr/>
                <p:nvPr/>
              </p:nvSpPr>
              <p:spPr>
                <a:xfrm>
                  <a:off x="6148526" y="4305215"/>
                  <a:ext cx="1689738" cy="178308"/>
                </a:xfrm>
                <a:custGeom>
                  <a:avLst/>
                  <a:gdLst>
                    <a:gd name="connsiteX0" fmla="*/ 1689739 w 1689738"/>
                    <a:gd name="connsiteY0" fmla="*/ 0 h 178308"/>
                    <a:gd name="connsiteX1" fmla="*/ 0 w 1689738"/>
                    <a:gd name="connsiteY1" fmla="*/ 178308 h 178308"/>
                    <a:gd name="connsiteX2" fmla="*/ 0 w 1689738"/>
                    <a:gd name="connsiteY2" fmla="*/ 178308 h 178308"/>
                    <a:gd name="connsiteX3" fmla="*/ 1689739 w 1689738"/>
                    <a:gd name="connsiteY3" fmla="*/ 0 h 178308"/>
                  </a:gdLst>
                  <a:ahLst/>
                  <a:cxnLst>
                    <a:cxn ang="0">
                      <a:pos x="connsiteX0" y="connsiteY0"/>
                    </a:cxn>
                    <a:cxn ang="0">
                      <a:pos x="connsiteX1" y="connsiteY1"/>
                    </a:cxn>
                    <a:cxn ang="0">
                      <a:pos x="connsiteX2" y="connsiteY2"/>
                    </a:cxn>
                    <a:cxn ang="0">
                      <a:pos x="connsiteX3" y="connsiteY3"/>
                    </a:cxn>
                  </a:cxnLst>
                  <a:rect l="l" t="t" r="r" b="b"/>
                  <a:pathLst>
                    <a:path w="1689738" h="178308">
                      <a:moveTo>
                        <a:pt x="1689739" y="0"/>
                      </a:moveTo>
                      <a:lnTo>
                        <a:pt x="0" y="178308"/>
                      </a:lnTo>
                      <a:lnTo>
                        <a:pt x="0" y="178308"/>
                      </a:lnTo>
                      <a:lnTo>
                        <a:pt x="1689739" y="0"/>
                      </a:lnTo>
                      <a:close/>
                    </a:path>
                  </a:pathLst>
                </a:custGeom>
                <a:solidFill>
                  <a:srgbClr val="4CAF50">
                    <a:alpha val="70000"/>
                  </a:srgbClr>
                </a:solidFill>
                <a:ln w="8443" cap="flat">
                  <a:noFill/>
                  <a:prstDash val="solid"/>
                  <a:miter/>
                </a:ln>
              </p:spPr>
              <p:txBody>
                <a:bodyPr rtlCol="0" anchor="ctr"/>
                <a:lstStyle/>
                <a:p>
                  <a:endParaRPr lang="en-IN" sz="1400"/>
                </a:p>
              </p:txBody>
            </p:sp>
            <p:sp>
              <p:nvSpPr>
                <p:cNvPr id="124" name="Freeform: Shape 123">
                  <a:extLst>
                    <a:ext uri="{FF2B5EF4-FFF2-40B4-BE49-F238E27FC236}">
                      <a16:creationId xmlns:a16="http://schemas.microsoft.com/office/drawing/2014/main" id="{A08E42E1-954D-33E0-2DDA-A936E9356D82}"/>
                    </a:ext>
                  </a:extLst>
                </p:cNvPr>
                <p:cNvSpPr/>
                <p:nvPr/>
              </p:nvSpPr>
              <p:spPr>
                <a:xfrm>
                  <a:off x="6148526" y="4305215"/>
                  <a:ext cx="1689738" cy="178308"/>
                </a:xfrm>
                <a:custGeom>
                  <a:avLst/>
                  <a:gdLst>
                    <a:gd name="connsiteX0" fmla="*/ 1689739 w 1689738"/>
                    <a:gd name="connsiteY0" fmla="*/ 0 h 178308"/>
                    <a:gd name="connsiteX1" fmla="*/ 0 w 1689738"/>
                    <a:gd name="connsiteY1" fmla="*/ 178308 h 178308"/>
                  </a:gdLst>
                  <a:ahLst/>
                  <a:cxnLst>
                    <a:cxn ang="0">
                      <a:pos x="connsiteX0" y="connsiteY0"/>
                    </a:cxn>
                    <a:cxn ang="0">
                      <a:pos x="connsiteX1" y="connsiteY1"/>
                    </a:cxn>
                  </a:cxnLst>
                  <a:rect l="l" t="t" r="r" b="b"/>
                  <a:pathLst>
                    <a:path w="1689738" h="178308">
                      <a:moveTo>
                        <a:pt x="1689739" y="0"/>
                      </a:moveTo>
                      <a:cubicBezTo>
                        <a:pt x="1126490" y="59436"/>
                        <a:pt x="563249" y="118872"/>
                        <a:pt x="0" y="178308"/>
                      </a:cubicBezTo>
                    </a:path>
                  </a:pathLst>
                </a:custGeom>
                <a:noFill/>
                <a:ln w="25330" cap="flat">
                  <a:solidFill>
                    <a:srgbClr val="4CAF50"/>
                  </a:solidFill>
                  <a:prstDash val="solid"/>
                  <a:miter/>
                </a:ln>
              </p:spPr>
              <p:txBody>
                <a:bodyPr rtlCol="0" anchor="ctr"/>
                <a:lstStyle/>
                <a:p>
                  <a:endParaRPr lang="en-IN" sz="1400"/>
                </a:p>
              </p:txBody>
            </p:sp>
            <p:sp>
              <p:nvSpPr>
                <p:cNvPr id="125" name="Freeform: Shape 124">
                  <a:extLst>
                    <a:ext uri="{FF2B5EF4-FFF2-40B4-BE49-F238E27FC236}">
                      <a16:creationId xmlns:a16="http://schemas.microsoft.com/office/drawing/2014/main" id="{29FB90BD-ED1E-5439-CCA9-6966CD3DC4AF}"/>
                    </a:ext>
                  </a:extLst>
                </p:cNvPr>
                <p:cNvSpPr/>
                <p:nvPr/>
              </p:nvSpPr>
              <p:spPr>
                <a:xfrm>
                  <a:off x="6080936" y="4435974"/>
                  <a:ext cx="135179" cy="95097"/>
                </a:xfrm>
                <a:custGeom>
                  <a:avLst/>
                  <a:gdLst>
                    <a:gd name="connsiteX0" fmla="*/ 135179 w 135179"/>
                    <a:gd name="connsiteY0" fmla="*/ 47549 h 95097"/>
                    <a:gd name="connsiteX1" fmla="*/ 67590 w 135179"/>
                    <a:gd name="connsiteY1" fmla="*/ 95098 h 95097"/>
                    <a:gd name="connsiteX2" fmla="*/ 0 w 135179"/>
                    <a:gd name="connsiteY2" fmla="*/ 47549 h 95097"/>
                    <a:gd name="connsiteX3" fmla="*/ 67590 w 135179"/>
                    <a:gd name="connsiteY3" fmla="*/ 0 h 95097"/>
                    <a:gd name="connsiteX4" fmla="*/ 135179 w 135179"/>
                    <a:gd name="connsiteY4" fmla="*/ 47549 h 9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9" h="95097">
                      <a:moveTo>
                        <a:pt x="135179" y="47549"/>
                      </a:moveTo>
                      <a:cubicBezTo>
                        <a:pt x="135179" y="73809"/>
                        <a:pt x="104918" y="95098"/>
                        <a:pt x="67590" y="95098"/>
                      </a:cubicBezTo>
                      <a:cubicBezTo>
                        <a:pt x="30261" y="95098"/>
                        <a:pt x="0" y="73809"/>
                        <a:pt x="0" y="47549"/>
                      </a:cubicBezTo>
                      <a:cubicBezTo>
                        <a:pt x="0" y="21288"/>
                        <a:pt x="30261" y="0"/>
                        <a:pt x="67590" y="0"/>
                      </a:cubicBezTo>
                      <a:cubicBezTo>
                        <a:pt x="104918" y="0"/>
                        <a:pt x="135179" y="21288"/>
                        <a:pt x="135179" y="47549"/>
                      </a:cubicBezTo>
                      <a:close/>
                    </a:path>
                  </a:pathLst>
                </a:custGeom>
                <a:solidFill>
                  <a:srgbClr val="3498DB"/>
                </a:solidFill>
                <a:ln w="8443" cap="flat">
                  <a:noFill/>
                  <a:prstDash val="solid"/>
                  <a:miter/>
                </a:ln>
              </p:spPr>
              <p:txBody>
                <a:bodyPr rtlCol="0" anchor="ctr"/>
                <a:lstStyle/>
                <a:p>
                  <a:endParaRPr lang="en-IN" sz="1400"/>
                </a:p>
              </p:txBody>
            </p:sp>
            <p:sp>
              <p:nvSpPr>
                <p:cNvPr id="126" name="TextBox 125">
                  <a:extLst>
                    <a:ext uri="{FF2B5EF4-FFF2-40B4-BE49-F238E27FC236}">
                      <a16:creationId xmlns:a16="http://schemas.microsoft.com/office/drawing/2014/main" id="{CA776110-E351-3594-DDE4-842792242445}"/>
                    </a:ext>
                  </a:extLst>
                </p:cNvPr>
                <p:cNvSpPr txBox="1"/>
                <p:nvPr/>
              </p:nvSpPr>
              <p:spPr>
                <a:xfrm>
                  <a:off x="5974909" y="4312673"/>
                  <a:ext cx="335348" cy="184666"/>
                </a:xfrm>
                <a:prstGeom prst="rect">
                  <a:avLst/>
                </a:prstGeom>
                <a:noFill/>
              </p:spPr>
              <p:txBody>
                <a:bodyPr wrap="none" rtlCol="0">
                  <a:spAutoFit/>
                </a:bodyPr>
                <a:lstStyle/>
                <a:p>
                  <a:pPr algn="l"/>
                  <a:r>
                    <a:rPr lang="en-IN" sz="600" spc="0" baseline="0">
                      <a:ln/>
                      <a:solidFill>
                        <a:srgbClr val="2C3E50"/>
                      </a:solidFill>
                      <a:latin typeface="Arial"/>
                      <a:cs typeface="Arial"/>
                      <a:sym typeface="Arial"/>
                      <a:rtl val="0"/>
                    </a:rPr>
                    <a:t>UE1</a:t>
                  </a:r>
                </a:p>
              </p:txBody>
            </p:sp>
            <p:sp>
              <p:nvSpPr>
                <p:cNvPr id="127" name="TextBox 126">
                  <a:extLst>
                    <a:ext uri="{FF2B5EF4-FFF2-40B4-BE49-F238E27FC236}">
                      <a16:creationId xmlns:a16="http://schemas.microsoft.com/office/drawing/2014/main" id="{30B1DCE9-8C94-F17F-F9C2-01E2444B9636}"/>
                    </a:ext>
                  </a:extLst>
                </p:cNvPr>
                <p:cNvSpPr txBox="1"/>
                <p:nvPr/>
              </p:nvSpPr>
              <p:spPr>
                <a:xfrm>
                  <a:off x="5902837" y="4508249"/>
                  <a:ext cx="442750" cy="169277"/>
                </a:xfrm>
                <a:prstGeom prst="rect">
                  <a:avLst/>
                </a:prstGeom>
                <a:noFill/>
              </p:spPr>
              <p:txBody>
                <a:bodyPr wrap="none" rtlCol="0">
                  <a:spAutoFit/>
                </a:bodyPr>
                <a:lstStyle/>
                <a:p>
                  <a:pPr algn="l"/>
                  <a:r>
                    <a:rPr lang="en-IN" sz="500" spc="0" baseline="0">
                      <a:ln/>
                      <a:solidFill>
                        <a:srgbClr val="4CAF50"/>
                      </a:solidFill>
                      <a:latin typeface="Arial"/>
                      <a:cs typeface="Arial"/>
                      <a:sym typeface="Arial"/>
                      <a:rtl val="0"/>
                    </a:rPr>
                    <a:t>Stream 1</a:t>
                  </a:r>
                </a:p>
              </p:txBody>
            </p:sp>
            <p:sp>
              <p:nvSpPr>
                <p:cNvPr id="128" name="Freeform: Shape 127">
                  <a:extLst>
                    <a:ext uri="{FF2B5EF4-FFF2-40B4-BE49-F238E27FC236}">
                      <a16:creationId xmlns:a16="http://schemas.microsoft.com/office/drawing/2014/main" id="{5F08F9B8-7F9C-B62F-50AE-4AB69228CF0B}"/>
                    </a:ext>
                  </a:extLst>
                </p:cNvPr>
                <p:cNvSpPr/>
                <p:nvPr/>
              </p:nvSpPr>
              <p:spPr>
                <a:xfrm>
                  <a:off x="7838265" y="4305215"/>
                  <a:ext cx="1520764" cy="178308"/>
                </a:xfrm>
                <a:custGeom>
                  <a:avLst/>
                  <a:gdLst>
                    <a:gd name="connsiteX0" fmla="*/ 0 w 1520764"/>
                    <a:gd name="connsiteY0" fmla="*/ 0 h 178308"/>
                    <a:gd name="connsiteX1" fmla="*/ 1520765 w 1520764"/>
                    <a:gd name="connsiteY1" fmla="*/ 178308 h 178308"/>
                    <a:gd name="connsiteX2" fmla="*/ 1520765 w 1520764"/>
                    <a:gd name="connsiteY2" fmla="*/ 178308 h 178308"/>
                    <a:gd name="connsiteX3" fmla="*/ 0 w 1520764"/>
                    <a:gd name="connsiteY3" fmla="*/ 0 h 178308"/>
                  </a:gdLst>
                  <a:ahLst/>
                  <a:cxnLst>
                    <a:cxn ang="0">
                      <a:pos x="connsiteX0" y="connsiteY0"/>
                    </a:cxn>
                    <a:cxn ang="0">
                      <a:pos x="connsiteX1" y="connsiteY1"/>
                    </a:cxn>
                    <a:cxn ang="0">
                      <a:pos x="connsiteX2" y="connsiteY2"/>
                    </a:cxn>
                    <a:cxn ang="0">
                      <a:pos x="connsiteX3" y="connsiteY3"/>
                    </a:cxn>
                  </a:cxnLst>
                  <a:rect l="l" t="t" r="r" b="b"/>
                  <a:pathLst>
                    <a:path w="1520764" h="178308">
                      <a:moveTo>
                        <a:pt x="0" y="0"/>
                      </a:moveTo>
                      <a:lnTo>
                        <a:pt x="1520765" y="178308"/>
                      </a:lnTo>
                      <a:lnTo>
                        <a:pt x="1520765" y="178308"/>
                      </a:lnTo>
                      <a:lnTo>
                        <a:pt x="0" y="0"/>
                      </a:lnTo>
                      <a:close/>
                    </a:path>
                  </a:pathLst>
                </a:custGeom>
                <a:solidFill>
                  <a:srgbClr val="2196F3">
                    <a:alpha val="70000"/>
                  </a:srgbClr>
                </a:solidFill>
                <a:ln w="8443" cap="flat">
                  <a:noFill/>
                  <a:prstDash val="solid"/>
                  <a:miter/>
                </a:ln>
              </p:spPr>
              <p:txBody>
                <a:bodyPr rtlCol="0" anchor="ctr"/>
                <a:lstStyle/>
                <a:p>
                  <a:endParaRPr lang="en-IN" sz="1400"/>
                </a:p>
              </p:txBody>
            </p:sp>
            <p:sp>
              <p:nvSpPr>
                <p:cNvPr id="129" name="Freeform: Shape 128">
                  <a:extLst>
                    <a:ext uri="{FF2B5EF4-FFF2-40B4-BE49-F238E27FC236}">
                      <a16:creationId xmlns:a16="http://schemas.microsoft.com/office/drawing/2014/main" id="{D73D63D3-B905-22B4-FEEE-4ACADAF6ED9F}"/>
                    </a:ext>
                  </a:extLst>
                </p:cNvPr>
                <p:cNvSpPr/>
                <p:nvPr/>
              </p:nvSpPr>
              <p:spPr>
                <a:xfrm>
                  <a:off x="7838265" y="4305215"/>
                  <a:ext cx="1520764" cy="178308"/>
                </a:xfrm>
                <a:custGeom>
                  <a:avLst/>
                  <a:gdLst>
                    <a:gd name="connsiteX0" fmla="*/ 0 w 1520764"/>
                    <a:gd name="connsiteY0" fmla="*/ 0 h 178308"/>
                    <a:gd name="connsiteX1" fmla="*/ 1520765 w 1520764"/>
                    <a:gd name="connsiteY1" fmla="*/ 178308 h 178308"/>
                  </a:gdLst>
                  <a:ahLst/>
                  <a:cxnLst>
                    <a:cxn ang="0">
                      <a:pos x="connsiteX0" y="connsiteY0"/>
                    </a:cxn>
                    <a:cxn ang="0">
                      <a:pos x="connsiteX1" y="connsiteY1"/>
                    </a:cxn>
                  </a:cxnLst>
                  <a:rect l="l" t="t" r="r" b="b"/>
                  <a:pathLst>
                    <a:path w="1520764" h="178308">
                      <a:moveTo>
                        <a:pt x="0" y="0"/>
                      </a:moveTo>
                      <a:cubicBezTo>
                        <a:pt x="506922" y="59436"/>
                        <a:pt x="1013843" y="118872"/>
                        <a:pt x="1520765" y="178308"/>
                      </a:cubicBezTo>
                    </a:path>
                  </a:pathLst>
                </a:custGeom>
                <a:noFill/>
                <a:ln w="25330" cap="flat">
                  <a:solidFill>
                    <a:srgbClr val="2196F3"/>
                  </a:solidFill>
                  <a:prstDash val="solid"/>
                  <a:miter/>
                </a:ln>
              </p:spPr>
              <p:txBody>
                <a:bodyPr rtlCol="0" anchor="ctr"/>
                <a:lstStyle/>
                <a:p>
                  <a:endParaRPr lang="en-IN" sz="1400"/>
                </a:p>
              </p:txBody>
            </p:sp>
            <p:sp>
              <p:nvSpPr>
                <p:cNvPr id="130" name="Freeform: Shape 129">
                  <a:extLst>
                    <a:ext uri="{FF2B5EF4-FFF2-40B4-BE49-F238E27FC236}">
                      <a16:creationId xmlns:a16="http://schemas.microsoft.com/office/drawing/2014/main" id="{1DBE0D8F-EAAD-BF84-0FBC-67A01BD3030E}"/>
                    </a:ext>
                  </a:extLst>
                </p:cNvPr>
                <p:cNvSpPr/>
                <p:nvPr/>
              </p:nvSpPr>
              <p:spPr>
                <a:xfrm>
                  <a:off x="9291440" y="4435974"/>
                  <a:ext cx="135179" cy="95097"/>
                </a:xfrm>
                <a:custGeom>
                  <a:avLst/>
                  <a:gdLst>
                    <a:gd name="connsiteX0" fmla="*/ 135179 w 135179"/>
                    <a:gd name="connsiteY0" fmla="*/ 47549 h 95097"/>
                    <a:gd name="connsiteX1" fmla="*/ 67590 w 135179"/>
                    <a:gd name="connsiteY1" fmla="*/ 95098 h 95097"/>
                    <a:gd name="connsiteX2" fmla="*/ 0 w 135179"/>
                    <a:gd name="connsiteY2" fmla="*/ 47549 h 95097"/>
                    <a:gd name="connsiteX3" fmla="*/ 67590 w 135179"/>
                    <a:gd name="connsiteY3" fmla="*/ 0 h 95097"/>
                    <a:gd name="connsiteX4" fmla="*/ 135179 w 135179"/>
                    <a:gd name="connsiteY4" fmla="*/ 47549 h 9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9" h="95097">
                      <a:moveTo>
                        <a:pt x="135179" y="47549"/>
                      </a:moveTo>
                      <a:cubicBezTo>
                        <a:pt x="135179" y="73809"/>
                        <a:pt x="104919" y="95098"/>
                        <a:pt x="67590" y="95098"/>
                      </a:cubicBezTo>
                      <a:cubicBezTo>
                        <a:pt x="30260" y="95098"/>
                        <a:pt x="0" y="73809"/>
                        <a:pt x="0" y="47549"/>
                      </a:cubicBezTo>
                      <a:cubicBezTo>
                        <a:pt x="0" y="21288"/>
                        <a:pt x="30260" y="0"/>
                        <a:pt x="67590" y="0"/>
                      </a:cubicBezTo>
                      <a:cubicBezTo>
                        <a:pt x="104919" y="0"/>
                        <a:pt x="135179" y="21288"/>
                        <a:pt x="135179" y="47549"/>
                      </a:cubicBezTo>
                      <a:close/>
                    </a:path>
                  </a:pathLst>
                </a:custGeom>
                <a:solidFill>
                  <a:srgbClr val="3498DB"/>
                </a:solidFill>
                <a:ln w="8443" cap="flat">
                  <a:noFill/>
                  <a:prstDash val="solid"/>
                  <a:miter/>
                </a:ln>
              </p:spPr>
              <p:txBody>
                <a:bodyPr rtlCol="0" anchor="ctr"/>
                <a:lstStyle/>
                <a:p>
                  <a:endParaRPr lang="en-IN" sz="1400"/>
                </a:p>
              </p:txBody>
            </p:sp>
            <p:sp>
              <p:nvSpPr>
                <p:cNvPr id="131" name="TextBox 130">
                  <a:extLst>
                    <a:ext uri="{FF2B5EF4-FFF2-40B4-BE49-F238E27FC236}">
                      <a16:creationId xmlns:a16="http://schemas.microsoft.com/office/drawing/2014/main" id="{6EFF0EE3-DB19-8EE7-22D3-906177E738D0}"/>
                    </a:ext>
                  </a:extLst>
                </p:cNvPr>
                <p:cNvSpPr txBox="1"/>
                <p:nvPr/>
              </p:nvSpPr>
              <p:spPr>
                <a:xfrm>
                  <a:off x="9185413" y="4312673"/>
                  <a:ext cx="335348" cy="184666"/>
                </a:xfrm>
                <a:prstGeom prst="rect">
                  <a:avLst/>
                </a:prstGeom>
                <a:noFill/>
              </p:spPr>
              <p:txBody>
                <a:bodyPr wrap="none" rtlCol="0">
                  <a:spAutoFit/>
                </a:bodyPr>
                <a:lstStyle/>
                <a:p>
                  <a:pPr algn="l"/>
                  <a:r>
                    <a:rPr lang="en-IN" sz="600" spc="0" baseline="0">
                      <a:ln/>
                      <a:solidFill>
                        <a:srgbClr val="2C3E50"/>
                      </a:solidFill>
                      <a:latin typeface="Arial"/>
                      <a:cs typeface="Arial"/>
                      <a:sym typeface="Arial"/>
                      <a:rtl val="0"/>
                    </a:rPr>
                    <a:t>UE2</a:t>
                  </a:r>
                </a:p>
              </p:txBody>
            </p:sp>
            <p:sp>
              <p:nvSpPr>
                <p:cNvPr id="132" name="TextBox 131">
                  <a:extLst>
                    <a:ext uri="{FF2B5EF4-FFF2-40B4-BE49-F238E27FC236}">
                      <a16:creationId xmlns:a16="http://schemas.microsoft.com/office/drawing/2014/main" id="{600A94BE-11B1-B8EC-DEC5-931FC6CF0861}"/>
                    </a:ext>
                  </a:extLst>
                </p:cNvPr>
                <p:cNvSpPr txBox="1"/>
                <p:nvPr/>
              </p:nvSpPr>
              <p:spPr>
                <a:xfrm>
                  <a:off x="9113341" y="4508249"/>
                  <a:ext cx="442750" cy="169277"/>
                </a:xfrm>
                <a:prstGeom prst="rect">
                  <a:avLst/>
                </a:prstGeom>
                <a:noFill/>
              </p:spPr>
              <p:txBody>
                <a:bodyPr wrap="none" rtlCol="0">
                  <a:spAutoFit/>
                </a:bodyPr>
                <a:lstStyle/>
                <a:p>
                  <a:pPr algn="l"/>
                  <a:r>
                    <a:rPr lang="en-IN" sz="500" spc="0" baseline="0">
                      <a:ln/>
                      <a:solidFill>
                        <a:srgbClr val="2196F3"/>
                      </a:solidFill>
                      <a:latin typeface="Arial"/>
                      <a:cs typeface="Arial"/>
                      <a:sym typeface="Arial"/>
                      <a:rtl val="0"/>
                    </a:rPr>
                    <a:t>Stream 2</a:t>
                  </a:r>
                </a:p>
              </p:txBody>
            </p:sp>
            <p:sp>
              <p:nvSpPr>
                <p:cNvPr id="133" name="Freeform: Shape 132">
                  <a:extLst>
                    <a:ext uri="{FF2B5EF4-FFF2-40B4-BE49-F238E27FC236}">
                      <a16:creationId xmlns:a16="http://schemas.microsoft.com/office/drawing/2014/main" id="{9BF2E76E-CB18-0952-3BA1-E5A4E1869104}"/>
                    </a:ext>
                  </a:extLst>
                </p:cNvPr>
                <p:cNvSpPr/>
                <p:nvPr/>
              </p:nvSpPr>
              <p:spPr>
                <a:xfrm>
                  <a:off x="7838265" y="4305215"/>
                  <a:ext cx="675895" cy="475488"/>
                </a:xfrm>
                <a:custGeom>
                  <a:avLst/>
                  <a:gdLst>
                    <a:gd name="connsiteX0" fmla="*/ 0 w 675895"/>
                    <a:gd name="connsiteY0" fmla="*/ 0 h 475488"/>
                    <a:gd name="connsiteX1" fmla="*/ 675896 w 675895"/>
                    <a:gd name="connsiteY1" fmla="*/ 475488 h 475488"/>
                    <a:gd name="connsiteX2" fmla="*/ 675896 w 675895"/>
                    <a:gd name="connsiteY2" fmla="*/ 475488 h 475488"/>
                    <a:gd name="connsiteX3" fmla="*/ 0 w 675895"/>
                    <a:gd name="connsiteY3" fmla="*/ 0 h 475488"/>
                  </a:gdLst>
                  <a:ahLst/>
                  <a:cxnLst>
                    <a:cxn ang="0">
                      <a:pos x="connsiteX0" y="connsiteY0"/>
                    </a:cxn>
                    <a:cxn ang="0">
                      <a:pos x="connsiteX1" y="connsiteY1"/>
                    </a:cxn>
                    <a:cxn ang="0">
                      <a:pos x="connsiteX2" y="connsiteY2"/>
                    </a:cxn>
                    <a:cxn ang="0">
                      <a:pos x="connsiteX3" y="connsiteY3"/>
                    </a:cxn>
                  </a:cxnLst>
                  <a:rect l="l" t="t" r="r" b="b"/>
                  <a:pathLst>
                    <a:path w="675895" h="475488">
                      <a:moveTo>
                        <a:pt x="0" y="0"/>
                      </a:moveTo>
                      <a:lnTo>
                        <a:pt x="675896" y="475488"/>
                      </a:lnTo>
                      <a:lnTo>
                        <a:pt x="675896" y="475488"/>
                      </a:lnTo>
                      <a:lnTo>
                        <a:pt x="0" y="0"/>
                      </a:lnTo>
                      <a:close/>
                    </a:path>
                  </a:pathLst>
                </a:custGeom>
                <a:solidFill>
                  <a:srgbClr val="FF9800">
                    <a:alpha val="70000"/>
                  </a:srgbClr>
                </a:solidFill>
                <a:ln w="8443" cap="flat">
                  <a:noFill/>
                  <a:prstDash val="solid"/>
                  <a:miter/>
                </a:ln>
              </p:spPr>
              <p:txBody>
                <a:bodyPr rtlCol="0" anchor="ctr"/>
                <a:lstStyle/>
                <a:p>
                  <a:endParaRPr lang="en-IN" sz="1400"/>
                </a:p>
              </p:txBody>
            </p:sp>
            <p:sp>
              <p:nvSpPr>
                <p:cNvPr id="134" name="Freeform: Shape 133">
                  <a:extLst>
                    <a:ext uri="{FF2B5EF4-FFF2-40B4-BE49-F238E27FC236}">
                      <a16:creationId xmlns:a16="http://schemas.microsoft.com/office/drawing/2014/main" id="{8347075F-72C6-CFED-F4DA-E582E76A178C}"/>
                    </a:ext>
                  </a:extLst>
                </p:cNvPr>
                <p:cNvSpPr/>
                <p:nvPr/>
              </p:nvSpPr>
              <p:spPr>
                <a:xfrm>
                  <a:off x="7838265" y="4305215"/>
                  <a:ext cx="675895" cy="475488"/>
                </a:xfrm>
                <a:custGeom>
                  <a:avLst/>
                  <a:gdLst>
                    <a:gd name="connsiteX0" fmla="*/ 0 w 675895"/>
                    <a:gd name="connsiteY0" fmla="*/ 0 h 475488"/>
                    <a:gd name="connsiteX1" fmla="*/ 675896 w 675895"/>
                    <a:gd name="connsiteY1" fmla="*/ 475488 h 475488"/>
                  </a:gdLst>
                  <a:ahLst/>
                  <a:cxnLst>
                    <a:cxn ang="0">
                      <a:pos x="connsiteX0" y="connsiteY0"/>
                    </a:cxn>
                    <a:cxn ang="0">
                      <a:pos x="connsiteX1" y="connsiteY1"/>
                    </a:cxn>
                  </a:cxnLst>
                  <a:rect l="l" t="t" r="r" b="b"/>
                  <a:pathLst>
                    <a:path w="675895" h="475488">
                      <a:moveTo>
                        <a:pt x="0" y="0"/>
                      </a:moveTo>
                      <a:cubicBezTo>
                        <a:pt x="225301" y="158498"/>
                        <a:pt x="450594" y="316990"/>
                        <a:pt x="675896" y="475488"/>
                      </a:cubicBezTo>
                    </a:path>
                  </a:pathLst>
                </a:custGeom>
                <a:noFill/>
                <a:ln w="25330" cap="flat">
                  <a:solidFill>
                    <a:srgbClr val="FF9800"/>
                  </a:solidFill>
                  <a:prstDash val="solid"/>
                  <a:miter/>
                </a:ln>
              </p:spPr>
              <p:txBody>
                <a:bodyPr rtlCol="0" anchor="ctr"/>
                <a:lstStyle/>
                <a:p>
                  <a:endParaRPr lang="en-IN" sz="1400"/>
                </a:p>
              </p:txBody>
            </p:sp>
            <p:sp>
              <p:nvSpPr>
                <p:cNvPr id="135" name="Freeform: Shape 134">
                  <a:extLst>
                    <a:ext uri="{FF2B5EF4-FFF2-40B4-BE49-F238E27FC236}">
                      <a16:creationId xmlns:a16="http://schemas.microsoft.com/office/drawing/2014/main" id="{5D94A56F-5CAC-4BC0-D5E9-BD9D7FAE49D6}"/>
                    </a:ext>
                  </a:extLst>
                </p:cNvPr>
                <p:cNvSpPr/>
                <p:nvPr/>
              </p:nvSpPr>
              <p:spPr>
                <a:xfrm>
                  <a:off x="8446571" y="4733154"/>
                  <a:ext cx="135179" cy="95097"/>
                </a:xfrm>
                <a:custGeom>
                  <a:avLst/>
                  <a:gdLst>
                    <a:gd name="connsiteX0" fmla="*/ 135179 w 135179"/>
                    <a:gd name="connsiteY0" fmla="*/ 47549 h 95097"/>
                    <a:gd name="connsiteX1" fmla="*/ 67590 w 135179"/>
                    <a:gd name="connsiteY1" fmla="*/ 95098 h 95097"/>
                    <a:gd name="connsiteX2" fmla="*/ 0 w 135179"/>
                    <a:gd name="connsiteY2" fmla="*/ 47549 h 95097"/>
                    <a:gd name="connsiteX3" fmla="*/ 67590 w 135179"/>
                    <a:gd name="connsiteY3" fmla="*/ 0 h 95097"/>
                    <a:gd name="connsiteX4" fmla="*/ 135179 w 135179"/>
                    <a:gd name="connsiteY4" fmla="*/ 47549 h 9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9" h="95097">
                      <a:moveTo>
                        <a:pt x="135179" y="47549"/>
                      </a:moveTo>
                      <a:cubicBezTo>
                        <a:pt x="135179" y="73809"/>
                        <a:pt x="104918" y="95098"/>
                        <a:pt x="67590" y="95098"/>
                      </a:cubicBezTo>
                      <a:cubicBezTo>
                        <a:pt x="30261" y="95098"/>
                        <a:pt x="0" y="73809"/>
                        <a:pt x="0" y="47549"/>
                      </a:cubicBezTo>
                      <a:cubicBezTo>
                        <a:pt x="0" y="21288"/>
                        <a:pt x="30261" y="0"/>
                        <a:pt x="67590" y="0"/>
                      </a:cubicBezTo>
                      <a:cubicBezTo>
                        <a:pt x="104918" y="0"/>
                        <a:pt x="135179" y="21288"/>
                        <a:pt x="135179" y="47549"/>
                      </a:cubicBezTo>
                      <a:close/>
                    </a:path>
                  </a:pathLst>
                </a:custGeom>
                <a:solidFill>
                  <a:srgbClr val="3498DB"/>
                </a:solidFill>
                <a:ln w="8443" cap="flat">
                  <a:noFill/>
                  <a:prstDash val="solid"/>
                  <a:miter/>
                </a:ln>
              </p:spPr>
              <p:txBody>
                <a:bodyPr rtlCol="0" anchor="ctr"/>
                <a:lstStyle/>
                <a:p>
                  <a:endParaRPr lang="en-IN" sz="1400"/>
                </a:p>
              </p:txBody>
            </p:sp>
            <p:sp>
              <p:nvSpPr>
                <p:cNvPr id="136" name="TextBox 135">
                  <a:extLst>
                    <a:ext uri="{FF2B5EF4-FFF2-40B4-BE49-F238E27FC236}">
                      <a16:creationId xmlns:a16="http://schemas.microsoft.com/office/drawing/2014/main" id="{6A546791-57A2-480F-52C3-B461AF9A84FF}"/>
                    </a:ext>
                  </a:extLst>
                </p:cNvPr>
                <p:cNvSpPr txBox="1"/>
                <p:nvPr/>
              </p:nvSpPr>
              <p:spPr>
                <a:xfrm>
                  <a:off x="8340543" y="4609853"/>
                  <a:ext cx="335348" cy="184666"/>
                </a:xfrm>
                <a:prstGeom prst="rect">
                  <a:avLst/>
                </a:prstGeom>
                <a:noFill/>
              </p:spPr>
              <p:txBody>
                <a:bodyPr wrap="none" rtlCol="0">
                  <a:spAutoFit/>
                </a:bodyPr>
                <a:lstStyle/>
                <a:p>
                  <a:pPr algn="l"/>
                  <a:r>
                    <a:rPr lang="en-IN" sz="600" spc="0" baseline="0">
                      <a:ln/>
                      <a:solidFill>
                        <a:srgbClr val="2C3E50"/>
                      </a:solidFill>
                      <a:latin typeface="Arial"/>
                      <a:cs typeface="Arial"/>
                      <a:sym typeface="Arial"/>
                      <a:rtl val="0"/>
                    </a:rPr>
                    <a:t>UE3</a:t>
                  </a:r>
                </a:p>
              </p:txBody>
            </p:sp>
            <p:sp>
              <p:nvSpPr>
                <p:cNvPr id="137" name="TextBox 136">
                  <a:extLst>
                    <a:ext uri="{FF2B5EF4-FFF2-40B4-BE49-F238E27FC236}">
                      <a16:creationId xmlns:a16="http://schemas.microsoft.com/office/drawing/2014/main" id="{FA960E0C-643E-CC6D-B528-79C3F4D7D7C8}"/>
                    </a:ext>
                  </a:extLst>
                </p:cNvPr>
                <p:cNvSpPr txBox="1"/>
                <p:nvPr/>
              </p:nvSpPr>
              <p:spPr>
                <a:xfrm>
                  <a:off x="8268472" y="4805429"/>
                  <a:ext cx="442750" cy="169277"/>
                </a:xfrm>
                <a:prstGeom prst="rect">
                  <a:avLst/>
                </a:prstGeom>
                <a:noFill/>
              </p:spPr>
              <p:txBody>
                <a:bodyPr wrap="none" rtlCol="0">
                  <a:spAutoFit/>
                </a:bodyPr>
                <a:lstStyle/>
                <a:p>
                  <a:pPr algn="l"/>
                  <a:r>
                    <a:rPr lang="en-IN" sz="500" spc="0" baseline="0">
                      <a:ln/>
                      <a:solidFill>
                        <a:srgbClr val="FF9800"/>
                      </a:solidFill>
                      <a:latin typeface="Arial"/>
                      <a:cs typeface="Arial"/>
                      <a:sym typeface="Arial"/>
                      <a:rtl val="0"/>
                    </a:rPr>
                    <a:t>Stream 3</a:t>
                  </a:r>
                </a:p>
              </p:txBody>
            </p:sp>
            <p:sp>
              <p:nvSpPr>
                <p:cNvPr id="138" name="Freeform: Shape 137">
                  <a:extLst>
                    <a:ext uri="{FF2B5EF4-FFF2-40B4-BE49-F238E27FC236}">
                      <a16:creationId xmlns:a16="http://schemas.microsoft.com/office/drawing/2014/main" id="{D6522F40-7B4C-2BDE-368B-666940C5724B}"/>
                    </a:ext>
                  </a:extLst>
                </p:cNvPr>
                <p:cNvSpPr/>
                <p:nvPr/>
              </p:nvSpPr>
              <p:spPr>
                <a:xfrm>
                  <a:off x="7162369" y="4305215"/>
                  <a:ext cx="675895" cy="475488"/>
                </a:xfrm>
                <a:custGeom>
                  <a:avLst/>
                  <a:gdLst>
                    <a:gd name="connsiteX0" fmla="*/ 675896 w 675895"/>
                    <a:gd name="connsiteY0" fmla="*/ 0 h 475488"/>
                    <a:gd name="connsiteX1" fmla="*/ 0 w 675895"/>
                    <a:gd name="connsiteY1" fmla="*/ 475488 h 475488"/>
                    <a:gd name="connsiteX2" fmla="*/ 0 w 675895"/>
                    <a:gd name="connsiteY2" fmla="*/ 475488 h 475488"/>
                    <a:gd name="connsiteX3" fmla="*/ 675896 w 675895"/>
                    <a:gd name="connsiteY3" fmla="*/ 0 h 475488"/>
                  </a:gdLst>
                  <a:ahLst/>
                  <a:cxnLst>
                    <a:cxn ang="0">
                      <a:pos x="connsiteX0" y="connsiteY0"/>
                    </a:cxn>
                    <a:cxn ang="0">
                      <a:pos x="connsiteX1" y="connsiteY1"/>
                    </a:cxn>
                    <a:cxn ang="0">
                      <a:pos x="connsiteX2" y="connsiteY2"/>
                    </a:cxn>
                    <a:cxn ang="0">
                      <a:pos x="connsiteX3" y="connsiteY3"/>
                    </a:cxn>
                  </a:cxnLst>
                  <a:rect l="l" t="t" r="r" b="b"/>
                  <a:pathLst>
                    <a:path w="675895" h="475488">
                      <a:moveTo>
                        <a:pt x="675896" y="0"/>
                      </a:moveTo>
                      <a:lnTo>
                        <a:pt x="0" y="475488"/>
                      </a:lnTo>
                      <a:lnTo>
                        <a:pt x="0" y="475488"/>
                      </a:lnTo>
                      <a:lnTo>
                        <a:pt x="675896" y="0"/>
                      </a:lnTo>
                      <a:close/>
                    </a:path>
                  </a:pathLst>
                </a:custGeom>
                <a:solidFill>
                  <a:srgbClr val="9C27B0">
                    <a:alpha val="70000"/>
                  </a:srgbClr>
                </a:solidFill>
                <a:ln w="8443" cap="flat">
                  <a:noFill/>
                  <a:prstDash val="solid"/>
                  <a:miter/>
                </a:ln>
              </p:spPr>
              <p:txBody>
                <a:bodyPr rtlCol="0" anchor="ctr"/>
                <a:lstStyle/>
                <a:p>
                  <a:endParaRPr lang="en-IN" sz="1400"/>
                </a:p>
              </p:txBody>
            </p:sp>
            <p:sp>
              <p:nvSpPr>
                <p:cNvPr id="139" name="Freeform: Shape 138">
                  <a:extLst>
                    <a:ext uri="{FF2B5EF4-FFF2-40B4-BE49-F238E27FC236}">
                      <a16:creationId xmlns:a16="http://schemas.microsoft.com/office/drawing/2014/main" id="{560C9CB7-BFF9-CFD4-CB76-729244F1192F}"/>
                    </a:ext>
                  </a:extLst>
                </p:cNvPr>
                <p:cNvSpPr/>
                <p:nvPr/>
              </p:nvSpPr>
              <p:spPr>
                <a:xfrm>
                  <a:off x="7162369" y="4305215"/>
                  <a:ext cx="675895" cy="475488"/>
                </a:xfrm>
                <a:custGeom>
                  <a:avLst/>
                  <a:gdLst>
                    <a:gd name="connsiteX0" fmla="*/ 675896 w 675895"/>
                    <a:gd name="connsiteY0" fmla="*/ 0 h 475488"/>
                    <a:gd name="connsiteX1" fmla="*/ 0 w 675895"/>
                    <a:gd name="connsiteY1" fmla="*/ 475488 h 475488"/>
                  </a:gdLst>
                  <a:ahLst/>
                  <a:cxnLst>
                    <a:cxn ang="0">
                      <a:pos x="connsiteX0" y="connsiteY0"/>
                    </a:cxn>
                    <a:cxn ang="0">
                      <a:pos x="connsiteX1" y="connsiteY1"/>
                    </a:cxn>
                  </a:cxnLst>
                  <a:rect l="l" t="t" r="r" b="b"/>
                  <a:pathLst>
                    <a:path w="675895" h="475488">
                      <a:moveTo>
                        <a:pt x="675896" y="0"/>
                      </a:moveTo>
                      <a:cubicBezTo>
                        <a:pt x="450594" y="158498"/>
                        <a:pt x="225301" y="316990"/>
                        <a:pt x="0" y="475488"/>
                      </a:cubicBezTo>
                    </a:path>
                  </a:pathLst>
                </a:custGeom>
                <a:noFill/>
                <a:ln w="25330" cap="flat">
                  <a:solidFill>
                    <a:srgbClr val="9C27B0"/>
                  </a:solidFill>
                  <a:prstDash val="solid"/>
                  <a:miter/>
                </a:ln>
              </p:spPr>
              <p:txBody>
                <a:bodyPr rtlCol="0" anchor="ctr"/>
                <a:lstStyle/>
                <a:p>
                  <a:endParaRPr lang="en-IN" sz="1400"/>
                </a:p>
              </p:txBody>
            </p:sp>
            <p:sp>
              <p:nvSpPr>
                <p:cNvPr id="140" name="Freeform: Shape 139">
                  <a:extLst>
                    <a:ext uri="{FF2B5EF4-FFF2-40B4-BE49-F238E27FC236}">
                      <a16:creationId xmlns:a16="http://schemas.microsoft.com/office/drawing/2014/main" id="{2AF69CBC-7465-D547-A5FD-2D00911B9E35}"/>
                    </a:ext>
                  </a:extLst>
                </p:cNvPr>
                <p:cNvSpPr/>
                <p:nvPr/>
              </p:nvSpPr>
              <p:spPr>
                <a:xfrm>
                  <a:off x="7094780" y="4733154"/>
                  <a:ext cx="135179" cy="95097"/>
                </a:xfrm>
                <a:custGeom>
                  <a:avLst/>
                  <a:gdLst>
                    <a:gd name="connsiteX0" fmla="*/ 135179 w 135179"/>
                    <a:gd name="connsiteY0" fmla="*/ 47549 h 95097"/>
                    <a:gd name="connsiteX1" fmla="*/ 67590 w 135179"/>
                    <a:gd name="connsiteY1" fmla="*/ 95098 h 95097"/>
                    <a:gd name="connsiteX2" fmla="*/ 0 w 135179"/>
                    <a:gd name="connsiteY2" fmla="*/ 47549 h 95097"/>
                    <a:gd name="connsiteX3" fmla="*/ 67590 w 135179"/>
                    <a:gd name="connsiteY3" fmla="*/ 0 h 95097"/>
                    <a:gd name="connsiteX4" fmla="*/ 135179 w 135179"/>
                    <a:gd name="connsiteY4" fmla="*/ 47549 h 95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9" h="95097">
                      <a:moveTo>
                        <a:pt x="135179" y="47549"/>
                      </a:moveTo>
                      <a:cubicBezTo>
                        <a:pt x="135179" y="73809"/>
                        <a:pt x="104918" y="95098"/>
                        <a:pt x="67590" y="95098"/>
                      </a:cubicBezTo>
                      <a:cubicBezTo>
                        <a:pt x="30261" y="95098"/>
                        <a:pt x="0" y="73809"/>
                        <a:pt x="0" y="47549"/>
                      </a:cubicBezTo>
                      <a:cubicBezTo>
                        <a:pt x="0" y="21288"/>
                        <a:pt x="30261" y="0"/>
                        <a:pt x="67590" y="0"/>
                      </a:cubicBezTo>
                      <a:cubicBezTo>
                        <a:pt x="104918" y="0"/>
                        <a:pt x="135179" y="21288"/>
                        <a:pt x="135179" y="47549"/>
                      </a:cubicBezTo>
                      <a:close/>
                    </a:path>
                  </a:pathLst>
                </a:custGeom>
                <a:solidFill>
                  <a:srgbClr val="3498DB"/>
                </a:solidFill>
                <a:ln w="8443" cap="flat">
                  <a:noFill/>
                  <a:prstDash val="solid"/>
                  <a:miter/>
                </a:ln>
              </p:spPr>
              <p:txBody>
                <a:bodyPr rtlCol="0" anchor="ctr"/>
                <a:lstStyle/>
                <a:p>
                  <a:endParaRPr lang="en-IN" sz="1400"/>
                </a:p>
              </p:txBody>
            </p:sp>
            <p:sp>
              <p:nvSpPr>
                <p:cNvPr id="141" name="TextBox 140">
                  <a:extLst>
                    <a:ext uri="{FF2B5EF4-FFF2-40B4-BE49-F238E27FC236}">
                      <a16:creationId xmlns:a16="http://schemas.microsoft.com/office/drawing/2014/main" id="{8829CA68-6EDF-920F-0745-E1766A5BDB79}"/>
                    </a:ext>
                  </a:extLst>
                </p:cNvPr>
                <p:cNvSpPr txBox="1"/>
                <p:nvPr/>
              </p:nvSpPr>
              <p:spPr>
                <a:xfrm>
                  <a:off x="6988752" y="4609853"/>
                  <a:ext cx="335348" cy="184666"/>
                </a:xfrm>
                <a:prstGeom prst="rect">
                  <a:avLst/>
                </a:prstGeom>
                <a:noFill/>
              </p:spPr>
              <p:txBody>
                <a:bodyPr wrap="none" rtlCol="0">
                  <a:spAutoFit/>
                </a:bodyPr>
                <a:lstStyle/>
                <a:p>
                  <a:pPr algn="l"/>
                  <a:r>
                    <a:rPr lang="en-IN" sz="600" spc="0" baseline="0">
                      <a:ln/>
                      <a:solidFill>
                        <a:srgbClr val="2C3E50"/>
                      </a:solidFill>
                      <a:latin typeface="Arial"/>
                      <a:cs typeface="Arial"/>
                      <a:sym typeface="Arial"/>
                      <a:rtl val="0"/>
                    </a:rPr>
                    <a:t>UE4</a:t>
                  </a:r>
                </a:p>
              </p:txBody>
            </p:sp>
            <p:sp>
              <p:nvSpPr>
                <p:cNvPr id="142" name="TextBox 141">
                  <a:extLst>
                    <a:ext uri="{FF2B5EF4-FFF2-40B4-BE49-F238E27FC236}">
                      <a16:creationId xmlns:a16="http://schemas.microsoft.com/office/drawing/2014/main" id="{55F76269-471D-91CE-15EE-DE98E3BE810D}"/>
                    </a:ext>
                  </a:extLst>
                </p:cNvPr>
                <p:cNvSpPr txBox="1"/>
                <p:nvPr/>
              </p:nvSpPr>
              <p:spPr>
                <a:xfrm>
                  <a:off x="6916681" y="4805429"/>
                  <a:ext cx="442750" cy="169277"/>
                </a:xfrm>
                <a:prstGeom prst="rect">
                  <a:avLst/>
                </a:prstGeom>
                <a:noFill/>
              </p:spPr>
              <p:txBody>
                <a:bodyPr wrap="none" rtlCol="0">
                  <a:spAutoFit/>
                </a:bodyPr>
                <a:lstStyle/>
                <a:p>
                  <a:pPr algn="l"/>
                  <a:r>
                    <a:rPr lang="en-IN" sz="500" spc="0" baseline="0">
                      <a:ln/>
                      <a:solidFill>
                        <a:srgbClr val="9C27B0"/>
                      </a:solidFill>
                      <a:latin typeface="Arial"/>
                      <a:cs typeface="Arial"/>
                      <a:sym typeface="Arial"/>
                      <a:rtl val="0"/>
                    </a:rPr>
                    <a:t>Stream 4</a:t>
                  </a:r>
                </a:p>
              </p:txBody>
            </p:sp>
            <p:sp>
              <p:nvSpPr>
                <p:cNvPr id="143" name="Freeform: Shape 142">
                  <a:extLst>
                    <a:ext uri="{FF2B5EF4-FFF2-40B4-BE49-F238E27FC236}">
                      <a16:creationId xmlns:a16="http://schemas.microsoft.com/office/drawing/2014/main" id="{E52A24C4-13CD-32D4-2B41-DBD805E592F0}"/>
                    </a:ext>
                  </a:extLst>
                </p:cNvPr>
                <p:cNvSpPr/>
                <p:nvPr/>
              </p:nvSpPr>
              <p:spPr>
                <a:xfrm>
                  <a:off x="7964995" y="4513241"/>
                  <a:ext cx="253460" cy="178308"/>
                </a:xfrm>
                <a:custGeom>
                  <a:avLst/>
                  <a:gdLst>
                    <a:gd name="connsiteX0" fmla="*/ 253461 w 253460"/>
                    <a:gd name="connsiteY0" fmla="*/ 89154 h 178308"/>
                    <a:gd name="connsiteX1" fmla="*/ 126730 w 253460"/>
                    <a:gd name="connsiteY1" fmla="*/ 178308 h 178308"/>
                    <a:gd name="connsiteX2" fmla="*/ 0 w 253460"/>
                    <a:gd name="connsiteY2" fmla="*/ 89154 h 178308"/>
                    <a:gd name="connsiteX3" fmla="*/ 126730 w 253460"/>
                    <a:gd name="connsiteY3" fmla="*/ 0 h 178308"/>
                    <a:gd name="connsiteX4" fmla="*/ 253461 w 253460"/>
                    <a:gd name="connsiteY4" fmla="*/ 89154 h 178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60" h="178308">
                      <a:moveTo>
                        <a:pt x="253461" y="89154"/>
                      </a:moveTo>
                      <a:cubicBezTo>
                        <a:pt x="253461" y="138393"/>
                        <a:pt x="196722" y="178308"/>
                        <a:pt x="126730" y="178308"/>
                      </a:cubicBezTo>
                      <a:cubicBezTo>
                        <a:pt x="56739" y="178308"/>
                        <a:pt x="0" y="138393"/>
                        <a:pt x="0" y="89154"/>
                      </a:cubicBezTo>
                      <a:cubicBezTo>
                        <a:pt x="0" y="39915"/>
                        <a:pt x="56739" y="0"/>
                        <a:pt x="126730" y="0"/>
                      </a:cubicBezTo>
                      <a:cubicBezTo>
                        <a:pt x="196722" y="0"/>
                        <a:pt x="253461" y="39915"/>
                        <a:pt x="253461" y="89154"/>
                      </a:cubicBezTo>
                      <a:close/>
                    </a:path>
                  </a:pathLst>
                </a:custGeom>
                <a:noFill/>
                <a:ln w="16886" cap="flat">
                  <a:solidFill>
                    <a:srgbClr val="E74C3C"/>
                  </a:solidFill>
                  <a:custDash>
                    <a:ds d="225000" sp="225000"/>
                  </a:custDash>
                  <a:miter/>
                </a:ln>
              </p:spPr>
              <p:txBody>
                <a:bodyPr rtlCol="0" anchor="ctr"/>
                <a:lstStyle/>
                <a:p>
                  <a:endParaRPr lang="en-IN" sz="1400"/>
                </a:p>
              </p:txBody>
            </p:sp>
            <p:sp>
              <p:nvSpPr>
                <p:cNvPr id="144" name="TextBox 143">
                  <a:extLst>
                    <a:ext uri="{FF2B5EF4-FFF2-40B4-BE49-F238E27FC236}">
                      <a16:creationId xmlns:a16="http://schemas.microsoft.com/office/drawing/2014/main" id="{6D480000-920D-192B-B495-5D2C7B6AFFFB}"/>
                    </a:ext>
                  </a:extLst>
                </p:cNvPr>
                <p:cNvSpPr txBox="1"/>
                <p:nvPr/>
              </p:nvSpPr>
              <p:spPr>
                <a:xfrm>
                  <a:off x="7913884" y="4543348"/>
                  <a:ext cx="316112" cy="153888"/>
                </a:xfrm>
                <a:prstGeom prst="rect">
                  <a:avLst/>
                </a:prstGeom>
                <a:noFill/>
              </p:spPr>
              <p:txBody>
                <a:bodyPr wrap="none" rtlCol="0">
                  <a:spAutoFit/>
                </a:bodyPr>
                <a:lstStyle/>
                <a:p>
                  <a:pPr algn="l"/>
                  <a:r>
                    <a:rPr lang="en-IN" sz="400" spc="0" baseline="0">
                      <a:ln/>
                      <a:solidFill>
                        <a:srgbClr val="E74C3C"/>
                      </a:solidFill>
                      <a:latin typeface="Arial"/>
                      <a:cs typeface="Arial"/>
                      <a:sym typeface="Arial"/>
                      <a:rtl val="0"/>
                    </a:rPr>
                    <a:t>NULL</a:t>
                  </a:r>
                </a:p>
              </p:txBody>
            </p:sp>
            <p:sp>
              <p:nvSpPr>
                <p:cNvPr id="145" name="Freeform: Shape 144">
                  <a:extLst>
                    <a:ext uri="{FF2B5EF4-FFF2-40B4-BE49-F238E27FC236}">
                      <a16:creationId xmlns:a16="http://schemas.microsoft.com/office/drawing/2014/main" id="{B7A75B50-F312-0A98-B2FD-A56DDFEFF56A}"/>
                    </a:ext>
                  </a:extLst>
                </p:cNvPr>
                <p:cNvSpPr/>
                <p:nvPr/>
              </p:nvSpPr>
              <p:spPr>
                <a:xfrm>
                  <a:off x="7373586" y="4513241"/>
                  <a:ext cx="253460" cy="178308"/>
                </a:xfrm>
                <a:custGeom>
                  <a:avLst/>
                  <a:gdLst>
                    <a:gd name="connsiteX0" fmla="*/ 253461 w 253460"/>
                    <a:gd name="connsiteY0" fmla="*/ 89154 h 178308"/>
                    <a:gd name="connsiteX1" fmla="*/ 126730 w 253460"/>
                    <a:gd name="connsiteY1" fmla="*/ 178308 h 178308"/>
                    <a:gd name="connsiteX2" fmla="*/ 0 w 253460"/>
                    <a:gd name="connsiteY2" fmla="*/ 89154 h 178308"/>
                    <a:gd name="connsiteX3" fmla="*/ 126730 w 253460"/>
                    <a:gd name="connsiteY3" fmla="*/ 0 h 178308"/>
                    <a:gd name="connsiteX4" fmla="*/ 253461 w 253460"/>
                    <a:gd name="connsiteY4" fmla="*/ 89154 h 178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60" h="178308">
                      <a:moveTo>
                        <a:pt x="253461" y="89154"/>
                      </a:moveTo>
                      <a:cubicBezTo>
                        <a:pt x="253461" y="138393"/>
                        <a:pt x="196722" y="178308"/>
                        <a:pt x="126730" y="178308"/>
                      </a:cubicBezTo>
                      <a:cubicBezTo>
                        <a:pt x="56739" y="178308"/>
                        <a:pt x="0" y="138393"/>
                        <a:pt x="0" y="89154"/>
                      </a:cubicBezTo>
                      <a:cubicBezTo>
                        <a:pt x="0" y="39915"/>
                        <a:pt x="56739" y="0"/>
                        <a:pt x="126730" y="0"/>
                      </a:cubicBezTo>
                      <a:cubicBezTo>
                        <a:pt x="196722" y="0"/>
                        <a:pt x="253461" y="39915"/>
                        <a:pt x="253461" y="89154"/>
                      </a:cubicBezTo>
                      <a:close/>
                    </a:path>
                  </a:pathLst>
                </a:custGeom>
                <a:noFill/>
                <a:ln w="16886" cap="flat">
                  <a:solidFill>
                    <a:srgbClr val="E74C3C"/>
                  </a:solidFill>
                  <a:custDash>
                    <a:ds d="225000" sp="225000"/>
                  </a:custDash>
                  <a:miter/>
                </a:ln>
              </p:spPr>
              <p:txBody>
                <a:bodyPr rtlCol="0" anchor="ctr"/>
                <a:lstStyle/>
                <a:p>
                  <a:endParaRPr lang="en-IN" sz="1400"/>
                </a:p>
              </p:txBody>
            </p:sp>
            <p:sp>
              <p:nvSpPr>
                <p:cNvPr id="146" name="TextBox 145">
                  <a:extLst>
                    <a:ext uri="{FF2B5EF4-FFF2-40B4-BE49-F238E27FC236}">
                      <a16:creationId xmlns:a16="http://schemas.microsoft.com/office/drawing/2014/main" id="{0BA07842-9947-C693-F6CF-C553C68602B6}"/>
                    </a:ext>
                  </a:extLst>
                </p:cNvPr>
                <p:cNvSpPr txBox="1"/>
                <p:nvPr/>
              </p:nvSpPr>
              <p:spPr>
                <a:xfrm>
                  <a:off x="7322476" y="4543348"/>
                  <a:ext cx="316112" cy="153888"/>
                </a:xfrm>
                <a:prstGeom prst="rect">
                  <a:avLst/>
                </a:prstGeom>
                <a:noFill/>
              </p:spPr>
              <p:txBody>
                <a:bodyPr wrap="none" rtlCol="0">
                  <a:spAutoFit/>
                </a:bodyPr>
                <a:lstStyle/>
                <a:p>
                  <a:pPr algn="l"/>
                  <a:r>
                    <a:rPr lang="en-IN" sz="400" spc="0" baseline="0">
                      <a:ln/>
                      <a:solidFill>
                        <a:srgbClr val="E74C3C"/>
                      </a:solidFill>
                      <a:latin typeface="Arial"/>
                      <a:cs typeface="Arial"/>
                      <a:sym typeface="Arial"/>
                      <a:rtl val="0"/>
                    </a:rPr>
                    <a:t>NULL</a:t>
                  </a:r>
                </a:p>
              </p:txBody>
            </p:sp>
          </p:grpSp>
          <p:sp>
            <p:nvSpPr>
              <p:cNvPr id="147" name="TextBox 146">
                <a:extLst>
                  <a:ext uri="{FF2B5EF4-FFF2-40B4-BE49-F238E27FC236}">
                    <a16:creationId xmlns:a16="http://schemas.microsoft.com/office/drawing/2014/main" id="{4E07EC18-1CDD-FCFC-CA74-35BFC6A7A0F6}"/>
                  </a:ext>
                </a:extLst>
              </p:cNvPr>
              <p:cNvSpPr txBox="1"/>
              <p:nvPr/>
            </p:nvSpPr>
            <p:spPr>
              <a:xfrm>
                <a:off x="7036837" y="4908160"/>
                <a:ext cx="1439818" cy="200055"/>
              </a:xfrm>
              <a:prstGeom prst="rect">
                <a:avLst/>
              </a:prstGeom>
              <a:noFill/>
            </p:spPr>
            <p:txBody>
              <a:bodyPr wrap="none" rtlCol="0">
                <a:spAutoFit/>
              </a:bodyPr>
              <a:lstStyle/>
              <a:p>
                <a:pPr algn="l"/>
                <a:r>
                  <a:rPr lang="en-IN" sz="700" spc="0" baseline="0">
                    <a:ln/>
                    <a:solidFill>
                      <a:srgbClr val="27AE60"/>
                    </a:solidFill>
                    <a:latin typeface="Arial"/>
                    <a:cs typeface="Arial"/>
                    <a:sym typeface="Arial"/>
                    <a:rtl val="0"/>
                  </a:rPr>
                  <a:t>All users served simultaneously</a:t>
                </a:r>
              </a:p>
            </p:txBody>
          </p:sp>
          <p:sp>
            <p:nvSpPr>
              <p:cNvPr id="148" name="TextBox 147">
                <a:extLst>
                  <a:ext uri="{FF2B5EF4-FFF2-40B4-BE49-F238E27FC236}">
                    <a16:creationId xmlns:a16="http://schemas.microsoft.com/office/drawing/2014/main" id="{6EA9DA10-BDD7-D196-8F07-87E5E930D981}"/>
                  </a:ext>
                </a:extLst>
              </p:cNvPr>
              <p:cNvSpPr txBox="1"/>
              <p:nvPr/>
            </p:nvSpPr>
            <p:spPr>
              <a:xfrm>
                <a:off x="6583256" y="4979483"/>
                <a:ext cx="2247731" cy="200055"/>
              </a:xfrm>
              <a:prstGeom prst="rect">
                <a:avLst/>
              </a:prstGeom>
              <a:noFill/>
            </p:spPr>
            <p:txBody>
              <a:bodyPr wrap="none" rtlCol="0">
                <a:spAutoFit/>
              </a:bodyPr>
              <a:lstStyle/>
              <a:p>
                <a:pPr algn="l"/>
                <a:r>
                  <a:rPr lang="en-IN" sz="700" spc="0" baseline="0">
                    <a:ln/>
                    <a:solidFill>
                      <a:srgbClr val="27AE60"/>
                    </a:solidFill>
                    <a:latin typeface="Arial"/>
                    <a:cs typeface="Arial"/>
                    <a:sym typeface="Arial"/>
                    <a:rtl val="0"/>
                  </a:rPr>
                  <a:t>Same frequency, same time gives Massive capacity</a:t>
                </a:r>
              </a:p>
            </p:txBody>
          </p:sp>
        </p:grpSp>
        <p:grpSp>
          <p:nvGrpSpPr>
            <p:cNvPr id="149" name="Graphic 5">
              <a:extLst>
                <a:ext uri="{FF2B5EF4-FFF2-40B4-BE49-F238E27FC236}">
                  <a16:creationId xmlns:a16="http://schemas.microsoft.com/office/drawing/2014/main" id="{EC8A0715-25E1-A2DA-CE72-C445DD94FC35}"/>
                </a:ext>
              </a:extLst>
            </p:cNvPr>
            <p:cNvGrpSpPr/>
            <p:nvPr/>
          </p:nvGrpSpPr>
          <p:grpSpPr>
            <a:xfrm>
              <a:off x="1755205" y="5183817"/>
              <a:ext cx="8448693" cy="815324"/>
              <a:chOff x="1755205" y="5183817"/>
              <a:chExt cx="8448693" cy="815324"/>
            </a:xfrm>
          </p:grpSpPr>
          <p:sp>
            <p:nvSpPr>
              <p:cNvPr id="150" name="TextBox 149">
                <a:extLst>
                  <a:ext uri="{FF2B5EF4-FFF2-40B4-BE49-F238E27FC236}">
                    <a16:creationId xmlns:a16="http://schemas.microsoft.com/office/drawing/2014/main" id="{508DC15A-4652-E10F-F702-5D2FFC3A2BDE}"/>
                  </a:ext>
                </a:extLst>
              </p:cNvPr>
              <p:cNvSpPr txBox="1"/>
              <p:nvPr/>
            </p:nvSpPr>
            <p:spPr>
              <a:xfrm>
                <a:off x="4337183" y="5183817"/>
                <a:ext cx="3265638" cy="253916"/>
              </a:xfrm>
              <a:prstGeom prst="rect">
                <a:avLst/>
              </a:prstGeom>
              <a:noFill/>
            </p:spPr>
            <p:txBody>
              <a:bodyPr wrap="none" rtlCol="0">
                <a:spAutoFit/>
              </a:bodyPr>
              <a:lstStyle/>
              <a:p>
                <a:pPr algn="l"/>
                <a:r>
                  <a:rPr lang="en-IN" sz="1050" b="1" spc="0" baseline="0">
                    <a:ln/>
                    <a:solidFill>
                      <a:srgbClr val="2C3E50"/>
                    </a:solidFill>
                    <a:latin typeface="Arial"/>
                    <a:cs typeface="Arial"/>
                    <a:sym typeface="Arial"/>
                    <a:rtl val="0"/>
                  </a:rPr>
                  <a:t>Capacity Multiplication Through Spatial Division</a:t>
                </a:r>
              </a:p>
            </p:txBody>
          </p:sp>
          <p:sp>
            <p:nvSpPr>
              <p:cNvPr id="151" name="Freeform: Shape 150">
                <a:extLst>
                  <a:ext uri="{FF2B5EF4-FFF2-40B4-BE49-F238E27FC236}">
                    <a16:creationId xmlns:a16="http://schemas.microsoft.com/office/drawing/2014/main" id="{515DFBB5-C0D6-06C2-E5E1-C0B7604FA879}"/>
                  </a:ext>
                </a:extLst>
              </p:cNvPr>
              <p:cNvSpPr/>
              <p:nvPr/>
            </p:nvSpPr>
            <p:spPr>
              <a:xfrm>
                <a:off x="1755205" y="5404781"/>
                <a:ext cx="8448693" cy="594360"/>
              </a:xfrm>
              <a:custGeom>
                <a:avLst/>
                <a:gdLst>
                  <a:gd name="connsiteX0" fmla="*/ 8381104 w 8448693"/>
                  <a:gd name="connsiteY0" fmla="*/ 0 h 594360"/>
                  <a:gd name="connsiteX1" fmla="*/ 8448694 w 8448693"/>
                  <a:gd name="connsiteY1" fmla="*/ 0 h 594360"/>
                  <a:gd name="connsiteX2" fmla="*/ 8448694 w 8448693"/>
                  <a:gd name="connsiteY2" fmla="*/ 594360 h 594360"/>
                  <a:gd name="connsiteX3" fmla="*/ 8381104 w 8448693"/>
                  <a:gd name="connsiteY3" fmla="*/ 594360 h 594360"/>
                  <a:gd name="connsiteX4" fmla="*/ 67590 w 8448693"/>
                  <a:gd name="connsiteY4" fmla="*/ 594360 h 594360"/>
                  <a:gd name="connsiteX5" fmla="*/ 0 w 8448693"/>
                  <a:gd name="connsiteY5" fmla="*/ 594360 h 594360"/>
                  <a:gd name="connsiteX6" fmla="*/ 0 w 8448693"/>
                  <a:gd name="connsiteY6" fmla="*/ 0 h 594360"/>
                  <a:gd name="connsiteX7" fmla="*/ 67590 w 8448693"/>
                  <a:gd name="connsiteY7" fmla="*/ 0 h 5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8693" h="594360">
                    <a:moveTo>
                      <a:pt x="8381104" y="0"/>
                    </a:moveTo>
                    <a:cubicBezTo>
                      <a:pt x="8418433" y="0"/>
                      <a:pt x="8448694" y="0"/>
                      <a:pt x="8448694" y="0"/>
                    </a:cubicBezTo>
                    <a:lnTo>
                      <a:pt x="8448694" y="594360"/>
                    </a:lnTo>
                    <a:cubicBezTo>
                      <a:pt x="8448694" y="594360"/>
                      <a:pt x="8418433" y="594360"/>
                      <a:pt x="8381104" y="594360"/>
                    </a:cubicBezTo>
                    <a:lnTo>
                      <a:pt x="67590" y="594360"/>
                    </a:lnTo>
                    <a:cubicBezTo>
                      <a:pt x="30261" y="594360"/>
                      <a:pt x="0" y="594360"/>
                      <a:pt x="0" y="594360"/>
                    </a:cubicBezTo>
                    <a:lnTo>
                      <a:pt x="0" y="0"/>
                    </a:lnTo>
                    <a:cubicBezTo>
                      <a:pt x="0" y="0"/>
                      <a:pt x="30261" y="0"/>
                      <a:pt x="67590" y="0"/>
                    </a:cubicBezTo>
                    <a:close/>
                  </a:path>
                </a:pathLst>
              </a:custGeom>
              <a:solidFill>
                <a:srgbClr val="FFFFFF"/>
              </a:solidFill>
              <a:ln w="8443" cap="flat">
                <a:solidFill>
                  <a:srgbClr val="DEE2E6"/>
                </a:solidFill>
                <a:prstDash val="solid"/>
                <a:miter/>
              </a:ln>
            </p:spPr>
            <p:txBody>
              <a:bodyPr rtlCol="0" anchor="ctr"/>
              <a:lstStyle/>
              <a:p>
                <a:endParaRPr lang="en-IN" sz="1400"/>
              </a:p>
            </p:txBody>
          </p:sp>
          <p:sp>
            <p:nvSpPr>
              <p:cNvPr id="152" name="TextBox 151">
                <a:extLst>
                  <a:ext uri="{FF2B5EF4-FFF2-40B4-BE49-F238E27FC236}">
                    <a16:creationId xmlns:a16="http://schemas.microsoft.com/office/drawing/2014/main" id="{D0ED628C-157C-A479-81FF-80CDAA4DCAB1}"/>
                  </a:ext>
                </a:extLst>
              </p:cNvPr>
              <p:cNvSpPr txBox="1"/>
              <p:nvPr/>
            </p:nvSpPr>
            <p:spPr>
              <a:xfrm>
                <a:off x="1832739" y="5407985"/>
                <a:ext cx="2590774" cy="215444"/>
              </a:xfrm>
              <a:prstGeom prst="rect">
                <a:avLst/>
              </a:prstGeom>
              <a:noFill/>
            </p:spPr>
            <p:txBody>
              <a:bodyPr wrap="none" rtlCol="0">
                <a:spAutoFit/>
              </a:bodyPr>
              <a:lstStyle/>
              <a:p>
                <a:pPr algn="l"/>
                <a:r>
                  <a:rPr lang="en-IN" sz="800" spc="0" baseline="0">
                    <a:ln/>
                    <a:solidFill>
                      <a:srgbClr val="2C3E50"/>
                    </a:solidFill>
                    <a:latin typeface="Arial"/>
                    <a:cs typeface="Arial"/>
                    <a:sym typeface="Arial"/>
                    <a:rtl val="0"/>
                  </a:rPr>
                  <a:t>Traditional: 1 frequency x 1 time slot = 1 data stream</a:t>
                </a:r>
              </a:p>
            </p:txBody>
          </p:sp>
          <p:sp>
            <p:nvSpPr>
              <p:cNvPr id="153" name="TextBox 152">
                <a:extLst>
                  <a:ext uri="{FF2B5EF4-FFF2-40B4-BE49-F238E27FC236}">
                    <a16:creationId xmlns:a16="http://schemas.microsoft.com/office/drawing/2014/main" id="{BA9390C7-7150-F593-A122-AD19FF3545B8}"/>
                  </a:ext>
                </a:extLst>
              </p:cNvPr>
              <p:cNvSpPr txBox="1"/>
              <p:nvPr/>
            </p:nvSpPr>
            <p:spPr>
              <a:xfrm>
                <a:off x="1832739" y="5526857"/>
                <a:ext cx="3552576" cy="215444"/>
              </a:xfrm>
              <a:prstGeom prst="rect">
                <a:avLst/>
              </a:prstGeom>
              <a:noFill/>
            </p:spPr>
            <p:txBody>
              <a:bodyPr wrap="none" rtlCol="0">
                <a:spAutoFit/>
              </a:bodyPr>
              <a:lstStyle/>
              <a:p>
                <a:pPr algn="l"/>
                <a:r>
                  <a:rPr lang="en-IN" sz="800" spc="0" baseline="0">
                    <a:ln/>
                    <a:solidFill>
                      <a:srgbClr val="2C3E50"/>
                    </a:solidFill>
                    <a:latin typeface="Arial"/>
                    <a:cs typeface="Arial"/>
                    <a:sym typeface="Arial"/>
                    <a:rtl val="0"/>
                  </a:rPr>
                  <a:t>MU-MIMO: 1 frequency x 1 time slot x N spatial streams = N data streams</a:t>
                </a:r>
              </a:p>
            </p:txBody>
          </p:sp>
          <p:sp>
            <p:nvSpPr>
              <p:cNvPr id="154" name="TextBox 153">
                <a:extLst>
                  <a:ext uri="{FF2B5EF4-FFF2-40B4-BE49-F238E27FC236}">
                    <a16:creationId xmlns:a16="http://schemas.microsoft.com/office/drawing/2014/main" id="{8CD97E6D-D5E5-90AB-2DB3-2812956FC925}"/>
                  </a:ext>
                </a:extLst>
              </p:cNvPr>
              <p:cNvSpPr txBox="1"/>
              <p:nvPr/>
            </p:nvSpPr>
            <p:spPr>
              <a:xfrm>
                <a:off x="1832739" y="5645729"/>
                <a:ext cx="4783682" cy="215444"/>
              </a:xfrm>
              <a:prstGeom prst="rect">
                <a:avLst/>
              </a:prstGeom>
              <a:noFill/>
            </p:spPr>
            <p:txBody>
              <a:bodyPr wrap="none" rtlCol="0">
                <a:spAutoFit/>
              </a:bodyPr>
              <a:lstStyle/>
              <a:p>
                <a:pPr algn="l"/>
                <a:r>
                  <a:rPr lang="en-IN" sz="800" b="1" spc="0" baseline="0">
                    <a:ln/>
                    <a:solidFill>
                      <a:srgbClr val="27AE60"/>
                    </a:solidFill>
                    <a:latin typeface="Arial"/>
                    <a:cs typeface="Arial"/>
                    <a:sym typeface="Arial"/>
                    <a:rtl val="0"/>
                  </a:rPr>
                  <a:t>Example: 64-antenna array supports up to 8-16 simultaneous users = 8-16x capacity increase!</a:t>
                </a:r>
              </a:p>
            </p:txBody>
          </p:sp>
          <p:sp>
            <p:nvSpPr>
              <p:cNvPr id="155" name="TextBox 154">
                <a:extLst>
                  <a:ext uri="{FF2B5EF4-FFF2-40B4-BE49-F238E27FC236}">
                    <a16:creationId xmlns:a16="http://schemas.microsoft.com/office/drawing/2014/main" id="{454123C7-F81F-EC52-F705-7706F81A8A85}"/>
                  </a:ext>
                </a:extLst>
              </p:cNvPr>
              <p:cNvSpPr txBox="1"/>
              <p:nvPr/>
            </p:nvSpPr>
            <p:spPr>
              <a:xfrm>
                <a:off x="1832739" y="5764601"/>
                <a:ext cx="3520516" cy="215444"/>
              </a:xfrm>
              <a:prstGeom prst="rect">
                <a:avLst/>
              </a:prstGeom>
              <a:noFill/>
            </p:spPr>
            <p:txBody>
              <a:bodyPr wrap="none" rtlCol="0">
                <a:spAutoFit/>
              </a:bodyPr>
              <a:lstStyle/>
              <a:p>
                <a:pPr algn="l"/>
                <a:r>
                  <a:rPr lang="en-IN" sz="800" spc="0" baseline="0">
                    <a:ln/>
                    <a:solidFill>
                      <a:srgbClr val="2C3E50"/>
                    </a:solidFill>
                    <a:latin typeface="Arial"/>
                    <a:cs typeface="Arial"/>
                    <a:sym typeface="Arial"/>
                    <a:rtl val="0"/>
                  </a:rPr>
                  <a:t>Critical: Null steering prevents interference between simultaneous beams</a:t>
                </a:r>
              </a:p>
            </p:txBody>
          </p:sp>
        </p:grpSp>
        <p:grpSp>
          <p:nvGrpSpPr>
            <p:cNvPr id="156" name="Graphic 5">
              <a:extLst>
                <a:ext uri="{FF2B5EF4-FFF2-40B4-BE49-F238E27FC236}">
                  <a16:creationId xmlns:a16="http://schemas.microsoft.com/office/drawing/2014/main" id="{09FD91BD-EA49-1D4A-AD58-5B605B67CE18}"/>
                </a:ext>
              </a:extLst>
            </p:cNvPr>
            <p:cNvGrpSpPr/>
            <p:nvPr/>
          </p:nvGrpSpPr>
          <p:grpSpPr>
            <a:xfrm>
              <a:off x="2600075" y="5967246"/>
              <a:ext cx="4711483" cy="448561"/>
              <a:chOff x="2600075" y="5967246"/>
              <a:chExt cx="4711483" cy="448561"/>
            </a:xfrm>
          </p:grpSpPr>
          <p:sp>
            <p:nvSpPr>
              <p:cNvPr id="157" name="TextBox 156">
                <a:extLst>
                  <a:ext uri="{FF2B5EF4-FFF2-40B4-BE49-F238E27FC236}">
                    <a16:creationId xmlns:a16="http://schemas.microsoft.com/office/drawing/2014/main" id="{0FFC3595-A0AC-4214-1306-93812B15592A}"/>
                  </a:ext>
                </a:extLst>
              </p:cNvPr>
              <p:cNvSpPr txBox="1"/>
              <p:nvPr/>
            </p:nvSpPr>
            <p:spPr>
              <a:xfrm>
                <a:off x="4587735" y="5967246"/>
                <a:ext cx="2723823" cy="230832"/>
              </a:xfrm>
              <a:prstGeom prst="rect">
                <a:avLst/>
              </a:prstGeom>
              <a:noFill/>
            </p:spPr>
            <p:txBody>
              <a:bodyPr wrap="none" rtlCol="0">
                <a:spAutoFit/>
              </a:bodyPr>
              <a:lstStyle/>
              <a:p>
                <a:pPr algn="l"/>
                <a:r>
                  <a:rPr lang="en-IN" sz="900" b="1" spc="0" baseline="0">
                    <a:ln/>
                    <a:solidFill>
                      <a:srgbClr val="2C3E50"/>
                    </a:solidFill>
                    <a:latin typeface="Arial"/>
                    <a:cs typeface="Arial"/>
                    <a:sym typeface="Arial"/>
                    <a:rtl val="0"/>
                  </a:rPr>
                  <a:t>Real-World Impact: Stadium with 50,000 Users</a:t>
                </a:r>
              </a:p>
            </p:txBody>
          </p:sp>
          <p:grpSp>
            <p:nvGrpSpPr>
              <p:cNvPr id="158" name="Graphic 5">
                <a:extLst>
                  <a:ext uri="{FF2B5EF4-FFF2-40B4-BE49-F238E27FC236}">
                    <a16:creationId xmlns:a16="http://schemas.microsoft.com/office/drawing/2014/main" id="{432AB0DC-0058-8535-A147-C3D0ED0562BD}"/>
                  </a:ext>
                </a:extLst>
              </p:cNvPr>
              <p:cNvGrpSpPr/>
              <p:nvPr/>
            </p:nvGrpSpPr>
            <p:grpSpPr>
              <a:xfrm>
                <a:off x="2600075" y="6126598"/>
                <a:ext cx="4646781" cy="289209"/>
                <a:chOff x="2600075" y="6126598"/>
                <a:chExt cx="4646781" cy="289209"/>
              </a:xfrm>
            </p:grpSpPr>
            <p:sp>
              <p:nvSpPr>
                <p:cNvPr id="159" name="Freeform: Shape 158">
                  <a:extLst>
                    <a:ext uri="{FF2B5EF4-FFF2-40B4-BE49-F238E27FC236}">
                      <a16:creationId xmlns:a16="http://schemas.microsoft.com/office/drawing/2014/main" id="{363D7492-847E-E184-D2BA-E2C90C9661B1}"/>
                    </a:ext>
                  </a:extLst>
                </p:cNvPr>
                <p:cNvSpPr/>
                <p:nvPr/>
              </p:nvSpPr>
              <p:spPr>
                <a:xfrm>
                  <a:off x="2600075" y="6147731"/>
                  <a:ext cx="2112173" cy="237744"/>
                </a:xfrm>
                <a:custGeom>
                  <a:avLst/>
                  <a:gdLst>
                    <a:gd name="connsiteX0" fmla="*/ 2069930 w 2112173"/>
                    <a:gd name="connsiteY0" fmla="*/ 0 h 237744"/>
                    <a:gd name="connsiteX1" fmla="*/ 2112174 w 2112173"/>
                    <a:gd name="connsiteY1" fmla="*/ 0 h 237744"/>
                    <a:gd name="connsiteX2" fmla="*/ 2112174 w 2112173"/>
                    <a:gd name="connsiteY2" fmla="*/ 237744 h 237744"/>
                    <a:gd name="connsiteX3" fmla="*/ 2069930 w 2112173"/>
                    <a:gd name="connsiteY3" fmla="*/ 237744 h 237744"/>
                    <a:gd name="connsiteX4" fmla="*/ 42243 w 2112173"/>
                    <a:gd name="connsiteY4" fmla="*/ 237744 h 237744"/>
                    <a:gd name="connsiteX5" fmla="*/ 0 w 2112173"/>
                    <a:gd name="connsiteY5" fmla="*/ 237744 h 237744"/>
                    <a:gd name="connsiteX6" fmla="*/ 0 w 2112173"/>
                    <a:gd name="connsiteY6" fmla="*/ 0 h 237744"/>
                    <a:gd name="connsiteX7" fmla="*/ 42243 w 2112173"/>
                    <a:gd name="connsiteY7"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2173" h="237744">
                      <a:moveTo>
                        <a:pt x="2069930" y="0"/>
                      </a:moveTo>
                      <a:cubicBezTo>
                        <a:pt x="2093260" y="0"/>
                        <a:pt x="2112174" y="0"/>
                        <a:pt x="2112174" y="0"/>
                      </a:cubicBezTo>
                      <a:lnTo>
                        <a:pt x="2112174" y="237744"/>
                      </a:lnTo>
                      <a:cubicBezTo>
                        <a:pt x="2112174" y="237744"/>
                        <a:pt x="2093260" y="237744"/>
                        <a:pt x="2069930" y="237744"/>
                      </a:cubicBezTo>
                      <a:lnTo>
                        <a:pt x="42243" y="237744"/>
                      </a:lnTo>
                      <a:cubicBezTo>
                        <a:pt x="18913" y="237744"/>
                        <a:pt x="0" y="237744"/>
                        <a:pt x="0" y="237744"/>
                      </a:cubicBezTo>
                      <a:lnTo>
                        <a:pt x="0" y="0"/>
                      </a:lnTo>
                      <a:cubicBezTo>
                        <a:pt x="0" y="0"/>
                        <a:pt x="18913" y="0"/>
                        <a:pt x="42243" y="0"/>
                      </a:cubicBezTo>
                      <a:close/>
                    </a:path>
                  </a:pathLst>
                </a:custGeom>
                <a:solidFill>
                  <a:srgbClr val="FDEAEA"/>
                </a:solidFill>
                <a:ln w="8443" cap="flat">
                  <a:solidFill>
                    <a:srgbClr val="E74C3C"/>
                  </a:solidFill>
                  <a:prstDash val="solid"/>
                  <a:miter/>
                </a:ln>
              </p:spPr>
              <p:txBody>
                <a:bodyPr rtlCol="0" anchor="ctr"/>
                <a:lstStyle/>
                <a:p>
                  <a:endParaRPr lang="en-IN" sz="1400"/>
                </a:p>
              </p:txBody>
            </p:sp>
            <p:sp>
              <p:nvSpPr>
                <p:cNvPr id="160" name="TextBox 159">
                  <a:extLst>
                    <a:ext uri="{FF2B5EF4-FFF2-40B4-BE49-F238E27FC236}">
                      <a16:creationId xmlns:a16="http://schemas.microsoft.com/office/drawing/2014/main" id="{8914D21F-9C3D-26DB-5120-9F9215495E94}"/>
                    </a:ext>
                  </a:extLst>
                </p:cNvPr>
                <p:cNvSpPr txBox="1"/>
                <p:nvPr/>
              </p:nvSpPr>
              <p:spPr>
                <a:xfrm>
                  <a:off x="2671742" y="6126598"/>
                  <a:ext cx="1770036" cy="200055"/>
                </a:xfrm>
                <a:prstGeom prst="rect">
                  <a:avLst/>
                </a:prstGeom>
                <a:noFill/>
              </p:spPr>
              <p:txBody>
                <a:bodyPr wrap="none" rtlCol="0">
                  <a:spAutoFit/>
                </a:bodyPr>
                <a:lstStyle/>
                <a:p>
                  <a:pPr algn="l"/>
                  <a:r>
                    <a:rPr lang="en-IN" sz="700" spc="0" baseline="0">
                      <a:ln/>
                      <a:solidFill>
                        <a:srgbClr val="E74C3C"/>
                      </a:solidFill>
                      <a:latin typeface="Arial"/>
                      <a:cs typeface="Arial"/>
                      <a:sym typeface="Arial"/>
                      <a:rtl val="0"/>
                    </a:rPr>
                    <a:t>Without MU-MIMO: Network congestion</a:t>
                  </a:r>
                </a:p>
              </p:txBody>
            </p:sp>
            <p:sp>
              <p:nvSpPr>
                <p:cNvPr id="161" name="TextBox 160">
                  <a:extLst>
                    <a:ext uri="{FF2B5EF4-FFF2-40B4-BE49-F238E27FC236}">
                      <a16:creationId xmlns:a16="http://schemas.microsoft.com/office/drawing/2014/main" id="{DFAF8ECC-D22C-9CAD-BF3C-DE2AA8C45DDF}"/>
                    </a:ext>
                  </a:extLst>
                </p:cNvPr>
                <p:cNvSpPr txBox="1"/>
                <p:nvPr/>
              </p:nvSpPr>
              <p:spPr>
                <a:xfrm>
                  <a:off x="2826492" y="6215752"/>
                  <a:ext cx="1494320" cy="200055"/>
                </a:xfrm>
                <a:prstGeom prst="rect">
                  <a:avLst/>
                </a:prstGeom>
                <a:noFill/>
              </p:spPr>
              <p:txBody>
                <a:bodyPr wrap="none" rtlCol="0">
                  <a:spAutoFit/>
                </a:bodyPr>
                <a:lstStyle/>
                <a:p>
                  <a:pPr algn="l"/>
                  <a:r>
                    <a:rPr lang="en-IN" sz="700" spc="0" baseline="0">
                      <a:ln/>
                      <a:solidFill>
                        <a:srgbClr val="E74C3C"/>
                      </a:solidFill>
                      <a:latin typeface="Arial"/>
                      <a:cs typeface="Arial"/>
                      <a:sym typeface="Arial"/>
                      <a:rtl val="0"/>
                    </a:rPr>
                    <a:t>Users get less than 1 Mbps each</a:t>
                  </a:r>
                </a:p>
              </p:txBody>
            </p:sp>
            <p:sp>
              <p:nvSpPr>
                <p:cNvPr id="162" name="Freeform: Shape 161">
                  <a:extLst>
                    <a:ext uri="{FF2B5EF4-FFF2-40B4-BE49-F238E27FC236}">
                      <a16:creationId xmlns:a16="http://schemas.microsoft.com/office/drawing/2014/main" id="{49F14B1B-8EAF-1BC9-8D1E-528A8B97D53D}"/>
                    </a:ext>
                  </a:extLst>
                </p:cNvPr>
                <p:cNvSpPr/>
                <p:nvPr/>
              </p:nvSpPr>
              <p:spPr>
                <a:xfrm>
                  <a:off x="5134683" y="6147731"/>
                  <a:ext cx="2112173" cy="237744"/>
                </a:xfrm>
                <a:custGeom>
                  <a:avLst/>
                  <a:gdLst>
                    <a:gd name="connsiteX0" fmla="*/ 2069930 w 2112173"/>
                    <a:gd name="connsiteY0" fmla="*/ 0 h 237744"/>
                    <a:gd name="connsiteX1" fmla="*/ 2112174 w 2112173"/>
                    <a:gd name="connsiteY1" fmla="*/ 0 h 237744"/>
                    <a:gd name="connsiteX2" fmla="*/ 2112174 w 2112173"/>
                    <a:gd name="connsiteY2" fmla="*/ 237744 h 237744"/>
                    <a:gd name="connsiteX3" fmla="*/ 2069930 w 2112173"/>
                    <a:gd name="connsiteY3" fmla="*/ 237744 h 237744"/>
                    <a:gd name="connsiteX4" fmla="*/ 42243 w 2112173"/>
                    <a:gd name="connsiteY4" fmla="*/ 237744 h 237744"/>
                    <a:gd name="connsiteX5" fmla="*/ 0 w 2112173"/>
                    <a:gd name="connsiteY5" fmla="*/ 237744 h 237744"/>
                    <a:gd name="connsiteX6" fmla="*/ 0 w 2112173"/>
                    <a:gd name="connsiteY6" fmla="*/ 0 h 237744"/>
                    <a:gd name="connsiteX7" fmla="*/ 42243 w 2112173"/>
                    <a:gd name="connsiteY7"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2173" h="237744">
                      <a:moveTo>
                        <a:pt x="2069930" y="0"/>
                      </a:moveTo>
                      <a:cubicBezTo>
                        <a:pt x="2093260" y="0"/>
                        <a:pt x="2112174" y="0"/>
                        <a:pt x="2112174" y="0"/>
                      </a:cubicBezTo>
                      <a:lnTo>
                        <a:pt x="2112174" y="237744"/>
                      </a:lnTo>
                      <a:cubicBezTo>
                        <a:pt x="2112174" y="237744"/>
                        <a:pt x="2093260" y="237744"/>
                        <a:pt x="2069930" y="237744"/>
                      </a:cubicBezTo>
                      <a:lnTo>
                        <a:pt x="42243" y="237744"/>
                      </a:lnTo>
                      <a:cubicBezTo>
                        <a:pt x="18913" y="237744"/>
                        <a:pt x="0" y="237744"/>
                        <a:pt x="0" y="237744"/>
                      </a:cubicBezTo>
                      <a:lnTo>
                        <a:pt x="0" y="0"/>
                      </a:lnTo>
                      <a:cubicBezTo>
                        <a:pt x="0" y="0"/>
                        <a:pt x="18913" y="0"/>
                        <a:pt x="42243" y="0"/>
                      </a:cubicBezTo>
                      <a:close/>
                    </a:path>
                  </a:pathLst>
                </a:custGeom>
                <a:solidFill>
                  <a:srgbClr val="D1ECF1"/>
                </a:solidFill>
                <a:ln w="8443" cap="flat">
                  <a:solidFill>
                    <a:srgbClr val="17A2B8"/>
                  </a:solidFill>
                  <a:prstDash val="solid"/>
                  <a:miter/>
                </a:ln>
              </p:spPr>
              <p:txBody>
                <a:bodyPr rtlCol="0" anchor="ctr"/>
                <a:lstStyle/>
                <a:p>
                  <a:endParaRPr lang="en-IN" sz="1400"/>
                </a:p>
              </p:txBody>
            </p:sp>
            <p:sp>
              <p:nvSpPr>
                <p:cNvPr id="163" name="TextBox 162">
                  <a:extLst>
                    <a:ext uri="{FF2B5EF4-FFF2-40B4-BE49-F238E27FC236}">
                      <a16:creationId xmlns:a16="http://schemas.microsoft.com/office/drawing/2014/main" id="{F0F63A5B-4FCB-82A6-A405-B8DBD7008342}"/>
                    </a:ext>
                  </a:extLst>
                </p:cNvPr>
                <p:cNvSpPr txBox="1"/>
                <p:nvPr/>
              </p:nvSpPr>
              <p:spPr>
                <a:xfrm>
                  <a:off x="5285260" y="6126598"/>
                  <a:ext cx="1627369" cy="200055"/>
                </a:xfrm>
                <a:prstGeom prst="rect">
                  <a:avLst/>
                </a:prstGeom>
                <a:noFill/>
              </p:spPr>
              <p:txBody>
                <a:bodyPr wrap="none" rtlCol="0">
                  <a:spAutoFit/>
                </a:bodyPr>
                <a:lstStyle/>
                <a:p>
                  <a:pPr algn="l"/>
                  <a:r>
                    <a:rPr lang="en-IN" sz="700" spc="0" baseline="0">
                      <a:ln/>
                      <a:solidFill>
                        <a:srgbClr val="0C5460"/>
                      </a:solidFill>
                      <a:latin typeface="Arial"/>
                      <a:cs typeface="Arial"/>
                      <a:sym typeface="Arial"/>
                      <a:rtl val="0"/>
                    </a:rPr>
                    <a:t>With MU-MIMO: Spatial multiplexing</a:t>
                  </a:r>
                </a:p>
              </p:txBody>
            </p:sp>
            <p:sp>
              <p:nvSpPr>
                <p:cNvPr id="164" name="TextBox 163">
                  <a:extLst>
                    <a:ext uri="{FF2B5EF4-FFF2-40B4-BE49-F238E27FC236}">
                      <a16:creationId xmlns:a16="http://schemas.microsoft.com/office/drawing/2014/main" id="{EB881746-4A8F-727D-A3DF-DE6C0FEABDBD}"/>
                    </a:ext>
                  </a:extLst>
                </p:cNvPr>
                <p:cNvSpPr txBox="1"/>
                <p:nvPr/>
              </p:nvSpPr>
              <p:spPr>
                <a:xfrm>
                  <a:off x="5492088" y="6215752"/>
                  <a:ext cx="1261884" cy="200055"/>
                </a:xfrm>
                <a:prstGeom prst="rect">
                  <a:avLst/>
                </a:prstGeom>
                <a:noFill/>
              </p:spPr>
              <p:txBody>
                <a:bodyPr wrap="none" rtlCol="0">
                  <a:spAutoFit/>
                </a:bodyPr>
                <a:lstStyle/>
                <a:p>
                  <a:pPr algn="l"/>
                  <a:r>
                    <a:rPr lang="en-IN" sz="700" spc="0" baseline="0">
                      <a:ln/>
                      <a:solidFill>
                        <a:srgbClr val="0C5460"/>
                      </a:solidFill>
                      <a:latin typeface="Arial"/>
                      <a:cs typeface="Arial"/>
                      <a:sym typeface="Arial"/>
                      <a:rtl val="0"/>
                    </a:rPr>
                    <a:t>Users get 100+ Mbps each</a:t>
                  </a:r>
                </a:p>
              </p:txBody>
            </p:sp>
          </p:grpSp>
        </p:grpSp>
      </p:grpSp>
    </p:spTree>
    <p:extLst>
      <p:ext uri="{BB962C8B-B14F-4D97-AF65-F5344CB8AC3E}">
        <p14:creationId xmlns:p14="http://schemas.microsoft.com/office/powerpoint/2010/main" val="4263960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B1AC2-2332-6A20-D6FA-D263D83585D6}"/>
            </a:ext>
          </a:extLst>
        </p:cNvPr>
        <p:cNvGrpSpPr/>
        <p:nvPr/>
      </p:nvGrpSpPr>
      <p:grpSpPr>
        <a:xfrm>
          <a:off x="0" y="0"/>
          <a:ext cx="0" cy="0"/>
          <a:chOff x="0" y="0"/>
          <a:chExt cx="0" cy="0"/>
        </a:xfrm>
      </p:grpSpPr>
      <p:sp>
        <p:nvSpPr>
          <p:cNvPr id="33" name="TextBox 32">
            <a:extLst>
              <a:ext uri="{FF2B5EF4-FFF2-40B4-BE49-F238E27FC236}">
                <a16:creationId xmlns:a16="http://schemas.microsoft.com/office/drawing/2014/main" id="{FB339C3E-3EAB-0EB2-2C1D-4C89AC0CD10C}"/>
              </a:ext>
            </a:extLst>
          </p:cNvPr>
          <p:cNvSpPr txBox="1"/>
          <p:nvPr/>
        </p:nvSpPr>
        <p:spPr>
          <a:xfrm>
            <a:off x="806741" y="1147166"/>
            <a:ext cx="4995345" cy="523220"/>
          </a:xfrm>
          <a:prstGeom prst="rect">
            <a:avLst/>
          </a:prstGeom>
          <a:noFill/>
        </p:spPr>
        <p:txBody>
          <a:bodyPr wrap="square" rtlCol="0">
            <a:spAutoFit/>
          </a:bodyPr>
          <a:lstStyle/>
          <a:p>
            <a:pPr algn="just"/>
            <a:endParaRPr lang="en-US" altLang="ko-KR" sz="1400" dirty="0">
              <a:solidFill>
                <a:schemeClr val="tx1">
                  <a:lumMod val="75000"/>
                  <a:lumOff val="25000"/>
                </a:schemeClr>
              </a:solidFill>
              <a:latin typeface="Open Sans" pitchFamily="34" charset="0"/>
              <a:cs typeface="Open Sans" pitchFamily="34" charset="0"/>
            </a:endParaRPr>
          </a:p>
          <a:p>
            <a:pPr algn="just"/>
            <a:endParaRPr lang="ko-KR" altLang="en-US" sz="1400" dirty="0">
              <a:solidFill>
                <a:schemeClr val="tx1">
                  <a:lumMod val="75000"/>
                  <a:lumOff val="25000"/>
                </a:schemeClr>
              </a:solidFill>
              <a:latin typeface="Open Sans" pitchFamily="34" charset="0"/>
              <a:cs typeface="Open Sans" pitchFamily="34" charset="0"/>
            </a:endParaRPr>
          </a:p>
        </p:txBody>
      </p:sp>
      <p:sp>
        <p:nvSpPr>
          <p:cNvPr id="57" name="Text Placeholder 1">
            <a:extLst>
              <a:ext uri="{FF2B5EF4-FFF2-40B4-BE49-F238E27FC236}">
                <a16:creationId xmlns:a16="http://schemas.microsoft.com/office/drawing/2014/main" id="{7F36F730-00E7-84D0-BE4E-2A2AA325BCE0}"/>
              </a:ext>
            </a:extLst>
          </p:cNvPr>
          <p:cNvSpPr>
            <a:spLocks noGrp="1"/>
          </p:cNvSpPr>
          <p:nvPr>
            <p:ph type="body" sz="quarter" idx="10"/>
          </p:nvPr>
        </p:nvSpPr>
        <p:spPr>
          <a:xfrm>
            <a:off x="443373" y="395474"/>
            <a:ext cx="9539799" cy="435568"/>
          </a:xfrm>
          <a:prstGeom prst="rect">
            <a:avLst/>
          </a:prstGeom>
        </p:spPr>
        <p:txBody>
          <a:bodyPr/>
          <a:lstStyle/>
          <a:p>
            <a:pPr algn="l"/>
            <a:r>
              <a:rPr lang="en-US" sz="2000" b="1" dirty="0">
                <a:solidFill>
                  <a:srgbClr val="660033"/>
                </a:solidFill>
                <a:latin typeface="Open Sans" pitchFamily="34" charset="0"/>
                <a:ea typeface="Open Sans" pitchFamily="34" charset="0"/>
                <a:cs typeface="Open Sans" pitchFamily="34" charset="0"/>
              </a:rPr>
              <a:t>Types of Beamforming in 5G NR: Implementation Trade-offs</a:t>
            </a:r>
          </a:p>
        </p:txBody>
      </p:sp>
      <p:sp>
        <p:nvSpPr>
          <p:cNvPr id="8" name="TextBox 7">
            <a:extLst>
              <a:ext uri="{FF2B5EF4-FFF2-40B4-BE49-F238E27FC236}">
                <a16:creationId xmlns:a16="http://schemas.microsoft.com/office/drawing/2014/main" id="{E5503F23-2EE7-236F-5911-9470E35C3E81}"/>
              </a:ext>
            </a:extLst>
          </p:cNvPr>
          <p:cNvSpPr txBox="1"/>
          <p:nvPr/>
        </p:nvSpPr>
        <p:spPr>
          <a:xfrm>
            <a:off x="4975995" y="1130213"/>
            <a:ext cx="2319866" cy="253916"/>
          </a:xfrm>
          <a:prstGeom prst="rect">
            <a:avLst/>
          </a:prstGeom>
          <a:noFill/>
        </p:spPr>
        <p:txBody>
          <a:bodyPr wrap="none" rtlCol="0">
            <a:spAutoFit/>
          </a:bodyPr>
          <a:lstStyle/>
          <a:p>
            <a:pPr algn="ctr"/>
            <a:r>
              <a:rPr lang="en-IN" sz="1050" spc="0" baseline="0" dirty="0">
                <a:ln/>
                <a:solidFill>
                  <a:srgbClr val="7F8C8D"/>
                </a:solidFill>
                <a:latin typeface="Arial"/>
                <a:cs typeface="Arial"/>
                <a:sym typeface="Arial"/>
                <a:rtl val="0"/>
              </a:rPr>
              <a:t>Performance vs Complexity vs Cost</a:t>
            </a:r>
          </a:p>
        </p:txBody>
      </p:sp>
      <p:grpSp>
        <p:nvGrpSpPr>
          <p:cNvPr id="9" name="Graphic 3">
            <a:extLst>
              <a:ext uri="{FF2B5EF4-FFF2-40B4-BE49-F238E27FC236}">
                <a16:creationId xmlns:a16="http://schemas.microsoft.com/office/drawing/2014/main" id="{13CD8868-253A-25D2-BCD7-0613C0C84EB2}"/>
              </a:ext>
            </a:extLst>
          </p:cNvPr>
          <p:cNvGrpSpPr/>
          <p:nvPr/>
        </p:nvGrpSpPr>
        <p:grpSpPr>
          <a:xfrm>
            <a:off x="468872" y="1357905"/>
            <a:ext cx="3609567" cy="4687954"/>
            <a:chOff x="468872" y="1357905"/>
            <a:chExt cx="3609567" cy="4687954"/>
          </a:xfrm>
        </p:grpSpPr>
        <p:sp>
          <p:nvSpPr>
            <p:cNvPr id="10" name="Freeform: Shape 9">
              <a:extLst>
                <a:ext uri="{FF2B5EF4-FFF2-40B4-BE49-F238E27FC236}">
                  <a16:creationId xmlns:a16="http://schemas.microsoft.com/office/drawing/2014/main" id="{886441AA-9F32-0EE7-03BB-07EDD5D92236}"/>
                </a:ext>
              </a:extLst>
            </p:cNvPr>
            <p:cNvSpPr/>
            <p:nvPr/>
          </p:nvSpPr>
          <p:spPr>
            <a:xfrm>
              <a:off x="468872" y="1380605"/>
              <a:ext cx="3609567" cy="4665254"/>
            </a:xfrm>
            <a:custGeom>
              <a:avLst/>
              <a:gdLst>
                <a:gd name="connsiteX0" fmla="*/ 3489249 w 3609567"/>
                <a:gd name="connsiteY0" fmla="*/ 0 h 4665254"/>
                <a:gd name="connsiteX1" fmla="*/ 3609567 w 3609567"/>
                <a:gd name="connsiteY1" fmla="*/ 0 h 4665254"/>
                <a:gd name="connsiteX2" fmla="*/ 3609567 w 3609567"/>
                <a:gd name="connsiteY2" fmla="*/ 4665255 h 4665254"/>
                <a:gd name="connsiteX3" fmla="*/ 3489249 w 3609567"/>
                <a:gd name="connsiteY3" fmla="*/ 4665255 h 4665254"/>
                <a:gd name="connsiteX4" fmla="*/ 120319 w 3609567"/>
                <a:gd name="connsiteY4" fmla="*/ 4665255 h 4665254"/>
                <a:gd name="connsiteX5" fmla="*/ 0 w 3609567"/>
                <a:gd name="connsiteY5" fmla="*/ 4665255 h 4665254"/>
                <a:gd name="connsiteX6" fmla="*/ 0 w 3609567"/>
                <a:gd name="connsiteY6" fmla="*/ 0 h 4665254"/>
                <a:gd name="connsiteX7" fmla="*/ 120319 w 3609567"/>
                <a:gd name="connsiteY7" fmla="*/ 0 h 466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9567" h="4665254">
                  <a:moveTo>
                    <a:pt x="3489249" y="0"/>
                  </a:moveTo>
                  <a:cubicBezTo>
                    <a:pt x="3555699" y="0"/>
                    <a:pt x="3609567" y="0"/>
                    <a:pt x="3609567" y="0"/>
                  </a:cubicBezTo>
                  <a:lnTo>
                    <a:pt x="3609567" y="4665255"/>
                  </a:lnTo>
                  <a:cubicBezTo>
                    <a:pt x="3609567" y="4665255"/>
                    <a:pt x="3555699" y="4665255"/>
                    <a:pt x="3489249" y="4665255"/>
                  </a:cubicBezTo>
                  <a:lnTo>
                    <a:pt x="120319" y="4665255"/>
                  </a:lnTo>
                  <a:cubicBezTo>
                    <a:pt x="53869" y="4665255"/>
                    <a:pt x="0" y="4665255"/>
                    <a:pt x="0" y="4665255"/>
                  </a:cubicBezTo>
                  <a:lnTo>
                    <a:pt x="0" y="0"/>
                  </a:lnTo>
                  <a:cubicBezTo>
                    <a:pt x="0" y="0"/>
                    <a:pt x="53869" y="0"/>
                    <a:pt x="120319" y="0"/>
                  </a:cubicBezTo>
                  <a:close/>
                </a:path>
              </a:pathLst>
            </a:custGeom>
            <a:solidFill>
              <a:srgbClr val="FFF5F5"/>
            </a:solidFill>
            <a:ln w="24060" cap="flat">
              <a:solidFill>
                <a:srgbClr val="E74C3C"/>
              </a:solidFill>
              <a:prstDash val="solid"/>
              <a:miter/>
            </a:ln>
          </p:spPr>
          <p:txBody>
            <a:bodyPr rtlCol="0" anchor="ctr"/>
            <a:lstStyle/>
            <a:p>
              <a:pPr algn="ctr"/>
              <a:endParaRPr lang="en-IN" sz="1400"/>
            </a:p>
          </p:txBody>
        </p:sp>
        <p:sp>
          <p:nvSpPr>
            <p:cNvPr id="11" name="TextBox 10">
              <a:extLst>
                <a:ext uri="{FF2B5EF4-FFF2-40B4-BE49-F238E27FC236}">
                  <a16:creationId xmlns:a16="http://schemas.microsoft.com/office/drawing/2014/main" id="{04EB4E8E-716F-374A-8E28-0E2A9327A801}"/>
                </a:ext>
              </a:extLst>
            </p:cNvPr>
            <p:cNvSpPr txBox="1"/>
            <p:nvPr/>
          </p:nvSpPr>
          <p:spPr>
            <a:xfrm>
              <a:off x="1275062" y="1357905"/>
              <a:ext cx="1938351" cy="276999"/>
            </a:xfrm>
            <a:prstGeom prst="rect">
              <a:avLst/>
            </a:prstGeom>
            <a:noFill/>
          </p:spPr>
          <p:txBody>
            <a:bodyPr wrap="none" rtlCol="0">
              <a:spAutoFit/>
            </a:bodyPr>
            <a:lstStyle/>
            <a:p>
              <a:pPr algn="ctr"/>
              <a:r>
                <a:rPr lang="en-IN" sz="1200" b="1" spc="0" baseline="0" dirty="0">
                  <a:ln/>
                  <a:solidFill>
                    <a:srgbClr val="E74C3C"/>
                  </a:solidFill>
                  <a:latin typeface="Arial"/>
                  <a:cs typeface="Arial"/>
                  <a:sym typeface="Arial"/>
                  <a:rtl val="0"/>
                </a:rPr>
                <a:t>A. Analog Beamforming</a:t>
              </a:r>
            </a:p>
          </p:txBody>
        </p:sp>
        <p:sp>
          <p:nvSpPr>
            <p:cNvPr id="12" name="TextBox 11">
              <a:extLst>
                <a:ext uri="{FF2B5EF4-FFF2-40B4-BE49-F238E27FC236}">
                  <a16:creationId xmlns:a16="http://schemas.microsoft.com/office/drawing/2014/main" id="{C2D8FAAB-4AC7-51EB-D91B-BD214CBFE72A}"/>
                </a:ext>
              </a:extLst>
            </p:cNvPr>
            <p:cNvSpPr txBox="1"/>
            <p:nvPr/>
          </p:nvSpPr>
          <p:spPr>
            <a:xfrm>
              <a:off x="1073358" y="1528369"/>
              <a:ext cx="2464136" cy="230832"/>
            </a:xfrm>
            <a:prstGeom prst="rect">
              <a:avLst/>
            </a:prstGeom>
            <a:noFill/>
          </p:spPr>
          <p:txBody>
            <a:bodyPr wrap="none" rtlCol="0">
              <a:spAutoFit/>
            </a:bodyPr>
            <a:lstStyle/>
            <a:p>
              <a:pPr algn="ctr"/>
              <a:r>
                <a:rPr lang="en-IN" sz="900" spc="0" baseline="0">
                  <a:ln/>
                  <a:solidFill>
                    <a:srgbClr val="C0392B"/>
                  </a:solidFill>
                  <a:latin typeface="Arial"/>
                  <a:cs typeface="Arial"/>
                  <a:sym typeface="Arial"/>
                  <a:rtl val="0"/>
                </a:rPr>
                <a:t>"Single Garden Hose + Adjustable Sprinkler"</a:t>
              </a:r>
            </a:p>
          </p:txBody>
        </p:sp>
        <p:grpSp>
          <p:nvGrpSpPr>
            <p:cNvPr id="13" name="Graphic 3">
              <a:extLst>
                <a:ext uri="{FF2B5EF4-FFF2-40B4-BE49-F238E27FC236}">
                  <a16:creationId xmlns:a16="http://schemas.microsoft.com/office/drawing/2014/main" id="{3162995C-1BB9-D040-3AFD-A1B5EE7EEC13}"/>
                </a:ext>
              </a:extLst>
            </p:cNvPr>
            <p:cNvGrpSpPr/>
            <p:nvPr/>
          </p:nvGrpSpPr>
          <p:grpSpPr>
            <a:xfrm>
              <a:off x="1145687" y="1674493"/>
              <a:ext cx="2244483" cy="1883230"/>
              <a:chOff x="1145687" y="1674493"/>
              <a:chExt cx="2244483" cy="1883230"/>
            </a:xfrm>
          </p:grpSpPr>
          <p:sp>
            <p:nvSpPr>
              <p:cNvPr id="14" name="TextBox 13">
                <a:extLst>
                  <a:ext uri="{FF2B5EF4-FFF2-40B4-BE49-F238E27FC236}">
                    <a16:creationId xmlns:a16="http://schemas.microsoft.com/office/drawing/2014/main" id="{972AA23D-C1DD-E488-8A2C-27207BBBBE4F}"/>
                  </a:ext>
                </a:extLst>
              </p:cNvPr>
              <p:cNvSpPr txBox="1"/>
              <p:nvPr/>
            </p:nvSpPr>
            <p:spPr>
              <a:xfrm>
                <a:off x="1804213" y="1674493"/>
                <a:ext cx="1015021" cy="261610"/>
              </a:xfrm>
              <a:prstGeom prst="rect">
                <a:avLst/>
              </a:prstGeom>
              <a:noFill/>
            </p:spPr>
            <p:txBody>
              <a:bodyPr wrap="none" rtlCol="0">
                <a:spAutoFit/>
              </a:bodyPr>
              <a:lstStyle/>
              <a:p>
                <a:pPr algn="ctr"/>
                <a:r>
                  <a:rPr lang="en-IN" sz="1050" b="1" spc="0" baseline="0">
                    <a:ln/>
                    <a:solidFill>
                      <a:srgbClr val="2C3E50"/>
                    </a:solidFill>
                    <a:latin typeface="Arial"/>
                    <a:cs typeface="Arial"/>
                    <a:sym typeface="Arial"/>
                    <a:rtl val="0"/>
                  </a:rPr>
                  <a:t>Architecture</a:t>
                </a:r>
              </a:p>
            </p:txBody>
          </p:sp>
          <p:sp>
            <p:nvSpPr>
              <p:cNvPr id="15" name="Freeform: Shape 14">
                <a:extLst>
                  <a:ext uri="{FF2B5EF4-FFF2-40B4-BE49-F238E27FC236}">
                    <a16:creationId xmlns:a16="http://schemas.microsoft.com/office/drawing/2014/main" id="{A038CBB2-0C29-7A72-CBC0-55636F216819}"/>
                  </a:ext>
                </a:extLst>
              </p:cNvPr>
              <p:cNvSpPr/>
              <p:nvPr/>
            </p:nvSpPr>
            <p:spPr>
              <a:xfrm>
                <a:off x="1672061" y="1898966"/>
                <a:ext cx="1203189" cy="207344"/>
              </a:xfrm>
              <a:custGeom>
                <a:avLst/>
                <a:gdLst>
                  <a:gd name="connsiteX0" fmla="*/ 1163083 w 1203189"/>
                  <a:gd name="connsiteY0" fmla="*/ 0 h 207344"/>
                  <a:gd name="connsiteX1" fmla="*/ 1203189 w 1203189"/>
                  <a:gd name="connsiteY1" fmla="*/ 0 h 207344"/>
                  <a:gd name="connsiteX2" fmla="*/ 1203189 w 1203189"/>
                  <a:gd name="connsiteY2" fmla="*/ 207345 h 207344"/>
                  <a:gd name="connsiteX3" fmla="*/ 1163083 w 1203189"/>
                  <a:gd name="connsiteY3" fmla="*/ 207345 h 207344"/>
                  <a:gd name="connsiteX4" fmla="*/ 40106 w 1203189"/>
                  <a:gd name="connsiteY4" fmla="*/ 207345 h 207344"/>
                  <a:gd name="connsiteX5" fmla="*/ 0 w 1203189"/>
                  <a:gd name="connsiteY5" fmla="*/ 207345 h 207344"/>
                  <a:gd name="connsiteX6" fmla="*/ 0 w 1203189"/>
                  <a:gd name="connsiteY6" fmla="*/ 0 h 207344"/>
                  <a:gd name="connsiteX7" fmla="*/ 40106 w 1203189"/>
                  <a:gd name="connsiteY7" fmla="*/ 0 h 20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3189" h="207344">
                    <a:moveTo>
                      <a:pt x="1163083" y="0"/>
                    </a:moveTo>
                    <a:cubicBezTo>
                      <a:pt x="1185233" y="0"/>
                      <a:pt x="1203189" y="0"/>
                      <a:pt x="1203189" y="0"/>
                    </a:cubicBezTo>
                    <a:lnTo>
                      <a:pt x="1203189" y="207345"/>
                    </a:lnTo>
                    <a:cubicBezTo>
                      <a:pt x="1203189" y="207345"/>
                      <a:pt x="1185233" y="207345"/>
                      <a:pt x="1163083" y="207345"/>
                    </a:cubicBezTo>
                    <a:lnTo>
                      <a:pt x="40106" y="207345"/>
                    </a:lnTo>
                    <a:cubicBezTo>
                      <a:pt x="17956" y="207345"/>
                      <a:pt x="0" y="207345"/>
                      <a:pt x="0" y="207345"/>
                    </a:cubicBezTo>
                    <a:lnTo>
                      <a:pt x="0" y="0"/>
                    </a:lnTo>
                    <a:cubicBezTo>
                      <a:pt x="0" y="0"/>
                      <a:pt x="17956" y="0"/>
                      <a:pt x="40106" y="0"/>
                    </a:cubicBezTo>
                    <a:close/>
                  </a:path>
                </a:pathLst>
              </a:custGeom>
              <a:solidFill>
                <a:srgbClr val="3498DB"/>
              </a:solidFill>
              <a:ln w="8020" cap="flat">
                <a:noFill/>
                <a:prstDash val="solid"/>
                <a:miter/>
              </a:ln>
            </p:spPr>
            <p:txBody>
              <a:bodyPr rtlCol="0" anchor="ctr"/>
              <a:lstStyle/>
              <a:p>
                <a:pPr algn="ctr"/>
                <a:endParaRPr lang="en-IN" sz="1400"/>
              </a:p>
            </p:txBody>
          </p:sp>
          <p:sp>
            <p:nvSpPr>
              <p:cNvPr id="16" name="TextBox 15">
                <a:extLst>
                  <a:ext uri="{FF2B5EF4-FFF2-40B4-BE49-F238E27FC236}">
                    <a16:creationId xmlns:a16="http://schemas.microsoft.com/office/drawing/2014/main" id="{AE697E1A-4F12-03A0-1AA7-8019741D54A8}"/>
                  </a:ext>
                </a:extLst>
              </p:cNvPr>
              <p:cNvSpPr txBox="1"/>
              <p:nvPr/>
            </p:nvSpPr>
            <p:spPr>
              <a:xfrm>
                <a:off x="1703407" y="1900608"/>
                <a:ext cx="1074333" cy="200055"/>
              </a:xfrm>
              <a:prstGeom prst="rect">
                <a:avLst/>
              </a:prstGeom>
              <a:noFill/>
            </p:spPr>
            <p:txBody>
              <a:bodyPr wrap="none" rtlCol="0">
                <a:spAutoFit/>
              </a:bodyPr>
              <a:lstStyle/>
              <a:p>
                <a:pPr algn="ctr"/>
                <a:r>
                  <a:rPr lang="en-IN" sz="700" b="1" spc="0" baseline="0">
                    <a:ln/>
                    <a:solidFill>
                      <a:srgbClr val="FFFFFF"/>
                    </a:solidFill>
                    <a:latin typeface="Arial"/>
                    <a:cs typeface="Arial"/>
                    <a:sym typeface="Arial"/>
                    <a:rtl val="0"/>
                  </a:rPr>
                  <a:t>Baseband Processor</a:t>
                </a:r>
              </a:p>
            </p:txBody>
          </p:sp>
          <p:sp>
            <p:nvSpPr>
              <p:cNvPr id="17" name="TextBox 16">
                <a:extLst>
                  <a:ext uri="{FF2B5EF4-FFF2-40B4-BE49-F238E27FC236}">
                    <a16:creationId xmlns:a16="http://schemas.microsoft.com/office/drawing/2014/main" id="{874133A7-CFA5-0BD6-0A7C-49789EDE2F84}"/>
                  </a:ext>
                </a:extLst>
              </p:cNvPr>
              <p:cNvSpPr txBox="1"/>
              <p:nvPr/>
            </p:nvSpPr>
            <p:spPr>
              <a:xfrm>
                <a:off x="1807746" y="1972196"/>
                <a:ext cx="906017" cy="184666"/>
              </a:xfrm>
              <a:prstGeom prst="rect">
                <a:avLst/>
              </a:prstGeom>
              <a:noFill/>
            </p:spPr>
            <p:txBody>
              <a:bodyPr wrap="none" rtlCol="0">
                <a:spAutoFit/>
              </a:bodyPr>
              <a:lstStyle/>
              <a:p>
                <a:pPr algn="ctr"/>
                <a:r>
                  <a:rPr lang="en-IN" sz="600" spc="0" baseline="0">
                    <a:ln/>
                    <a:solidFill>
                      <a:srgbClr val="FFFFFF"/>
                    </a:solidFill>
                    <a:latin typeface="Arial"/>
                    <a:cs typeface="Arial"/>
                    <a:sym typeface="Arial"/>
                    <a:rtl val="0"/>
                  </a:rPr>
                  <a:t>(Single Data Stream)</a:t>
                </a:r>
              </a:p>
            </p:txBody>
          </p:sp>
          <p:sp>
            <p:nvSpPr>
              <p:cNvPr id="18" name="Freeform: Shape 17">
                <a:extLst>
                  <a:ext uri="{FF2B5EF4-FFF2-40B4-BE49-F238E27FC236}">
                    <a16:creationId xmlns:a16="http://schemas.microsoft.com/office/drawing/2014/main" id="{D04ABB8A-8C7A-E546-3133-B4C4D6F0A098}"/>
                  </a:ext>
                </a:extLst>
              </p:cNvPr>
              <p:cNvSpPr/>
              <p:nvPr/>
            </p:nvSpPr>
            <p:spPr>
              <a:xfrm>
                <a:off x="1872592" y="2209983"/>
                <a:ext cx="802126" cy="155508"/>
              </a:xfrm>
              <a:custGeom>
                <a:avLst/>
                <a:gdLst>
                  <a:gd name="connsiteX0" fmla="*/ 762020 w 802126"/>
                  <a:gd name="connsiteY0" fmla="*/ 0 h 155508"/>
                  <a:gd name="connsiteX1" fmla="*/ 802126 w 802126"/>
                  <a:gd name="connsiteY1" fmla="*/ 0 h 155508"/>
                  <a:gd name="connsiteX2" fmla="*/ 802126 w 802126"/>
                  <a:gd name="connsiteY2" fmla="*/ 155508 h 155508"/>
                  <a:gd name="connsiteX3" fmla="*/ 762020 w 802126"/>
                  <a:gd name="connsiteY3" fmla="*/ 155508 h 155508"/>
                  <a:gd name="connsiteX4" fmla="*/ 40106 w 802126"/>
                  <a:gd name="connsiteY4" fmla="*/ 155508 h 155508"/>
                  <a:gd name="connsiteX5" fmla="*/ 0 w 802126"/>
                  <a:gd name="connsiteY5" fmla="*/ 155508 h 155508"/>
                  <a:gd name="connsiteX6" fmla="*/ 0 w 802126"/>
                  <a:gd name="connsiteY6" fmla="*/ 0 h 155508"/>
                  <a:gd name="connsiteX7" fmla="*/ 40106 w 802126"/>
                  <a:gd name="connsiteY7" fmla="*/ 0 h 15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126" h="155508">
                    <a:moveTo>
                      <a:pt x="762020" y="0"/>
                    </a:moveTo>
                    <a:cubicBezTo>
                      <a:pt x="784170" y="0"/>
                      <a:pt x="802126" y="0"/>
                      <a:pt x="802126" y="0"/>
                    </a:cubicBezTo>
                    <a:lnTo>
                      <a:pt x="802126" y="155508"/>
                    </a:lnTo>
                    <a:cubicBezTo>
                      <a:pt x="802126" y="155508"/>
                      <a:pt x="784170" y="155508"/>
                      <a:pt x="762020" y="155508"/>
                    </a:cubicBezTo>
                    <a:lnTo>
                      <a:pt x="40106" y="155508"/>
                    </a:lnTo>
                    <a:cubicBezTo>
                      <a:pt x="17956" y="155508"/>
                      <a:pt x="0" y="155508"/>
                      <a:pt x="0" y="155508"/>
                    </a:cubicBezTo>
                    <a:lnTo>
                      <a:pt x="0" y="0"/>
                    </a:lnTo>
                    <a:cubicBezTo>
                      <a:pt x="0" y="0"/>
                      <a:pt x="17956" y="0"/>
                      <a:pt x="40106" y="0"/>
                    </a:cubicBezTo>
                    <a:close/>
                  </a:path>
                </a:pathLst>
              </a:custGeom>
              <a:solidFill>
                <a:srgbClr val="E67E22"/>
              </a:solidFill>
              <a:ln w="8020" cap="flat">
                <a:noFill/>
                <a:prstDash val="solid"/>
                <a:miter/>
              </a:ln>
            </p:spPr>
            <p:txBody>
              <a:bodyPr rtlCol="0" anchor="ctr"/>
              <a:lstStyle/>
              <a:p>
                <a:pPr algn="ctr"/>
                <a:endParaRPr lang="en-IN" sz="1400"/>
              </a:p>
            </p:txBody>
          </p:sp>
          <p:sp>
            <p:nvSpPr>
              <p:cNvPr id="19" name="TextBox 18">
                <a:extLst>
                  <a:ext uri="{FF2B5EF4-FFF2-40B4-BE49-F238E27FC236}">
                    <a16:creationId xmlns:a16="http://schemas.microsoft.com/office/drawing/2014/main" id="{DFE8E50D-8BDC-8449-BDFF-5EAFF38A07A7}"/>
                  </a:ext>
                </a:extLst>
              </p:cNvPr>
              <p:cNvSpPr txBox="1"/>
              <p:nvPr/>
            </p:nvSpPr>
            <p:spPr>
              <a:xfrm>
                <a:off x="1843971" y="2205950"/>
                <a:ext cx="872355" cy="200055"/>
              </a:xfrm>
              <a:prstGeom prst="rect">
                <a:avLst/>
              </a:prstGeom>
              <a:noFill/>
            </p:spPr>
            <p:txBody>
              <a:bodyPr wrap="none" rtlCol="0">
                <a:spAutoFit/>
              </a:bodyPr>
              <a:lstStyle/>
              <a:p>
                <a:pPr algn="ctr"/>
                <a:r>
                  <a:rPr lang="en-IN" sz="700" b="1" spc="0" baseline="0">
                    <a:ln/>
                    <a:solidFill>
                      <a:srgbClr val="FFFFFF"/>
                    </a:solidFill>
                    <a:latin typeface="Arial"/>
                    <a:cs typeface="Arial"/>
                    <a:sym typeface="Arial"/>
                    <a:rtl val="0"/>
                  </a:rPr>
                  <a:t>Single RF Chain</a:t>
                </a:r>
              </a:p>
            </p:txBody>
          </p:sp>
          <p:sp>
            <p:nvSpPr>
              <p:cNvPr id="20" name="Freeform: Shape 19">
                <a:extLst>
                  <a:ext uri="{FF2B5EF4-FFF2-40B4-BE49-F238E27FC236}">
                    <a16:creationId xmlns:a16="http://schemas.microsoft.com/office/drawing/2014/main" id="{6D454A79-614C-096D-E4F4-09A068C7CFA4}"/>
                  </a:ext>
                </a:extLst>
              </p:cNvPr>
              <p:cNvSpPr/>
              <p:nvPr/>
            </p:nvSpPr>
            <p:spPr>
              <a:xfrm>
                <a:off x="2273655" y="2106311"/>
                <a:ext cx="8021" cy="103672"/>
              </a:xfrm>
              <a:custGeom>
                <a:avLst/>
                <a:gdLst>
                  <a:gd name="connsiteX0" fmla="*/ 0 w 8021"/>
                  <a:gd name="connsiteY0" fmla="*/ 0 h 103672"/>
                  <a:gd name="connsiteX1" fmla="*/ 0 w 8021"/>
                  <a:gd name="connsiteY1" fmla="*/ 103672 h 103672"/>
                </a:gdLst>
                <a:ahLst/>
                <a:cxnLst>
                  <a:cxn ang="0">
                    <a:pos x="connsiteX0" y="connsiteY0"/>
                  </a:cxn>
                  <a:cxn ang="0">
                    <a:pos x="connsiteX1" y="connsiteY1"/>
                  </a:cxn>
                </a:cxnLst>
                <a:rect l="l" t="t" r="r" b="b"/>
                <a:pathLst>
                  <a:path w="8021" h="103672">
                    <a:moveTo>
                      <a:pt x="0" y="0"/>
                    </a:moveTo>
                    <a:lnTo>
                      <a:pt x="0" y="103672"/>
                    </a:lnTo>
                  </a:path>
                </a:pathLst>
              </a:custGeom>
              <a:ln w="16040" cap="flat">
                <a:solidFill>
                  <a:srgbClr val="333333"/>
                </a:solidFill>
                <a:prstDash val="solid"/>
                <a:miter/>
              </a:ln>
            </p:spPr>
            <p:txBody>
              <a:bodyPr rtlCol="0" anchor="ctr"/>
              <a:lstStyle/>
              <a:p>
                <a:pPr algn="ctr"/>
                <a:endParaRPr lang="en-IN" sz="1400"/>
              </a:p>
            </p:txBody>
          </p:sp>
          <p:sp>
            <p:nvSpPr>
              <p:cNvPr id="21" name="TextBox 20">
                <a:extLst>
                  <a:ext uri="{FF2B5EF4-FFF2-40B4-BE49-F238E27FC236}">
                    <a16:creationId xmlns:a16="http://schemas.microsoft.com/office/drawing/2014/main" id="{1C96D48F-21CD-0BBB-079D-D124BEA837CB}"/>
                  </a:ext>
                </a:extLst>
              </p:cNvPr>
              <p:cNvSpPr txBox="1"/>
              <p:nvPr/>
            </p:nvSpPr>
            <p:spPr>
              <a:xfrm>
                <a:off x="1671400" y="2367133"/>
                <a:ext cx="1136850" cy="200055"/>
              </a:xfrm>
              <a:prstGeom prst="rect">
                <a:avLst/>
              </a:prstGeom>
              <a:noFill/>
            </p:spPr>
            <p:txBody>
              <a:bodyPr wrap="none" rtlCol="0">
                <a:spAutoFit/>
              </a:bodyPr>
              <a:lstStyle/>
              <a:p>
                <a:pPr algn="ctr"/>
                <a:r>
                  <a:rPr lang="en-IN" sz="700" b="1" spc="0" baseline="0">
                    <a:ln/>
                    <a:solidFill>
                      <a:srgbClr val="2C3E50"/>
                    </a:solidFill>
                    <a:latin typeface="Arial"/>
                    <a:cs typeface="Arial"/>
                    <a:sym typeface="Arial"/>
                    <a:rtl val="0"/>
                  </a:rPr>
                  <a:t>Analog Phase Shifters</a:t>
                </a:r>
              </a:p>
            </p:txBody>
          </p:sp>
          <p:grpSp>
            <p:nvGrpSpPr>
              <p:cNvPr id="22" name="Graphic 3">
                <a:extLst>
                  <a:ext uri="{FF2B5EF4-FFF2-40B4-BE49-F238E27FC236}">
                    <a16:creationId xmlns:a16="http://schemas.microsoft.com/office/drawing/2014/main" id="{EFC82FED-BABF-E759-71DE-2AEC0B003638}"/>
                  </a:ext>
                </a:extLst>
              </p:cNvPr>
              <p:cNvGrpSpPr/>
              <p:nvPr/>
            </p:nvGrpSpPr>
            <p:grpSpPr>
              <a:xfrm>
                <a:off x="1145687" y="2365492"/>
                <a:ext cx="2244483" cy="362853"/>
                <a:chOff x="1145687" y="2365492"/>
                <a:chExt cx="2244483" cy="362853"/>
              </a:xfrm>
            </p:grpSpPr>
            <p:sp>
              <p:nvSpPr>
                <p:cNvPr id="23" name="Freeform: Shape 22">
                  <a:extLst>
                    <a:ext uri="{FF2B5EF4-FFF2-40B4-BE49-F238E27FC236}">
                      <a16:creationId xmlns:a16="http://schemas.microsoft.com/office/drawing/2014/main" id="{821E5E20-156C-FBE8-D551-50B4F3336F3D}"/>
                    </a:ext>
                  </a:extLst>
                </p:cNvPr>
                <p:cNvSpPr/>
                <p:nvPr/>
              </p:nvSpPr>
              <p:spPr>
                <a:xfrm>
                  <a:off x="2273655" y="2365492"/>
                  <a:ext cx="8021" cy="207344"/>
                </a:xfrm>
                <a:custGeom>
                  <a:avLst/>
                  <a:gdLst>
                    <a:gd name="connsiteX0" fmla="*/ 0 w 8021"/>
                    <a:gd name="connsiteY0" fmla="*/ 0 h 207344"/>
                    <a:gd name="connsiteX1" fmla="*/ 0 w 8021"/>
                    <a:gd name="connsiteY1" fmla="*/ 207345 h 207344"/>
                  </a:gdLst>
                  <a:ahLst/>
                  <a:cxnLst>
                    <a:cxn ang="0">
                      <a:pos x="connsiteX0" y="connsiteY0"/>
                    </a:cxn>
                    <a:cxn ang="0">
                      <a:pos x="connsiteX1" y="connsiteY1"/>
                    </a:cxn>
                  </a:cxnLst>
                  <a:rect l="l" t="t" r="r" b="b"/>
                  <a:pathLst>
                    <a:path w="8021" h="207344">
                      <a:moveTo>
                        <a:pt x="0" y="0"/>
                      </a:moveTo>
                      <a:lnTo>
                        <a:pt x="0" y="207345"/>
                      </a:lnTo>
                    </a:path>
                  </a:pathLst>
                </a:custGeom>
                <a:ln w="16040" cap="flat">
                  <a:solidFill>
                    <a:srgbClr val="333333"/>
                  </a:solidFill>
                  <a:prstDash val="solid"/>
                  <a:miter/>
                </a:ln>
              </p:spPr>
              <p:txBody>
                <a:bodyPr rtlCol="0" anchor="ctr"/>
                <a:lstStyle/>
                <a:p>
                  <a:pPr algn="ctr"/>
                  <a:endParaRPr lang="en-IN" sz="1400"/>
                </a:p>
              </p:txBody>
            </p:sp>
            <p:sp>
              <p:nvSpPr>
                <p:cNvPr id="24" name="Freeform: Shape 23">
                  <a:extLst>
                    <a:ext uri="{FF2B5EF4-FFF2-40B4-BE49-F238E27FC236}">
                      <a16:creationId xmlns:a16="http://schemas.microsoft.com/office/drawing/2014/main" id="{5B18803F-1035-55E0-D8B8-CA696DCAC23A}"/>
                    </a:ext>
                  </a:extLst>
                </p:cNvPr>
                <p:cNvSpPr/>
                <p:nvPr/>
              </p:nvSpPr>
              <p:spPr>
                <a:xfrm>
                  <a:off x="1270998" y="2572837"/>
                  <a:ext cx="1002657" cy="5183"/>
                </a:xfrm>
                <a:custGeom>
                  <a:avLst/>
                  <a:gdLst>
                    <a:gd name="connsiteX0" fmla="*/ 1002658 w 1002657"/>
                    <a:gd name="connsiteY0" fmla="*/ 0 h 5183"/>
                    <a:gd name="connsiteX1" fmla="*/ 0 w 1002657"/>
                    <a:gd name="connsiteY1" fmla="*/ 0 h 5183"/>
                  </a:gdLst>
                  <a:ahLst/>
                  <a:cxnLst>
                    <a:cxn ang="0">
                      <a:pos x="connsiteX0" y="connsiteY0"/>
                    </a:cxn>
                    <a:cxn ang="0">
                      <a:pos x="connsiteX1" y="connsiteY1"/>
                    </a:cxn>
                  </a:cxnLst>
                  <a:rect l="l" t="t" r="r" b="b"/>
                  <a:pathLst>
                    <a:path w="1002657" h="5183">
                      <a:moveTo>
                        <a:pt x="1002658" y="0"/>
                      </a:moveTo>
                      <a:lnTo>
                        <a:pt x="0" y="0"/>
                      </a:lnTo>
                    </a:path>
                  </a:pathLst>
                </a:custGeom>
                <a:ln w="16040" cap="flat">
                  <a:solidFill>
                    <a:srgbClr val="333333"/>
                  </a:solidFill>
                  <a:prstDash val="solid"/>
                  <a:miter/>
                </a:ln>
              </p:spPr>
              <p:txBody>
                <a:bodyPr rtlCol="0" anchor="ctr"/>
                <a:lstStyle/>
                <a:p>
                  <a:pPr algn="ctr"/>
                  <a:endParaRPr lang="en-IN" sz="1400"/>
                </a:p>
              </p:txBody>
            </p:sp>
            <p:sp>
              <p:nvSpPr>
                <p:cNvPr id="25" name="Freeform: Shape 24">
                  <a:extLst>
                    <a:ext uri="{FF2B5EF4-FFF2-40B4-BE49-F238E27FC236}">
                      <a16:creationId xmlns:a16="http://schemas.microsoft.com/office/drawing/2014/main" id="{D3B06B77-89B0-CAEB-9321-5CC372C6E843}"/>
                    </a:ext>
                  </a:extLst>
                </p:cNvPr>
                <p:cNvSpPr/>
                <p:nvPr/>
              </p:nvSpPr>
              <p:spPr>
                <a:xfrm>
                  <a:off x="2273655" y="2572837"/>
                  <a:ext cx="1002657" cy="5183"/>
                </a:xfrm>
                <a:custGeom>
                  <a:avLst/>
                  <a:gdLst>
                    <a:gd name="connsiteX0" fmla="*/ 0 w 1002657"/>
                    <a:gd name="connsiteY0" fmla="*/ 0 h 5183"/>
                    <a:gd name="connsiteX1" fmla="*/ 1002658 w 1002657"/>
                    <a:gd name="connsiteY1" fmla="*/ 0 h 5183"/>
                  </a:gdLst>
                  <a:ahLst/>
                  <a:cxnLst>
                    <a:cxn ang="0">
                      <a:pos x="connsiteX0" y="connsiteY0"/>
                    </a:cxn>
                    <a:cxn ang="0">
                      <a:pos x="connsiteX1" y="connsiteY1"/>
                    </a:cxn>
                  </a:cxnLst>
                  <a:rect l="l" t="t" r="r" b="b"/>
                  <a:pathLst>
                    <a:path w="1002657" h="5183">
                      <a:moveTo>
                        <a:pt x="0" y="0"/>
                      </a:moveTo>
                      <a:lnTo>
                        <a:pt x="1002658" y="0"/>
                      </a:lnTo>
                    </a:path>
                  </a:pathLst>
                </a:custGeom>
                <a:ln w="16040" cap="flat">
                  <a:solidFill>
                    <a:srgbClr val="333333"/>
                  </a:solidFill>
                  <a:prstDash val="solid"/>
                  <a:miter/>
                </a:ln>
              </p:spPr>
              <p:txBody>
                <a:bodyPr rtlCol="0" anchor="ctr"/>
                <a:lstStyle/>
                <a:p>
                  <a:pPr algn="ctr"/>
                  <a:endParaRPr lang="en-IN" sz="1400"/>
                </a:p>
              </p:txBody>
            </p:sp>
            <p:sp>
              <p:nvSpPr>
                <p:cNvPr id="26" name="Freeform: Shape 25">
                  <a:extLst>
                    <a:ext uri="{FF2B5EF4-FFF2-40B4-BE49-F238E27FC236}">
                      <a16:creationId xmlns:a16="http://schemas.microsoft.com/office/drawing/2014/main" id="{78783DC1-49F9-525D-4B28-DB56E987B613}"/>
                    </a:ext>
                  </a:extLst>
                </p:cNvPr>
                <p:cNvSpPr/>
                <p:nvPr/>
              </p:nvSpPr>
              <p:spPr>
                <a:xfrm>
                  <a:off x="1190785" y="2546918"/>
                  <a:ext cx="160425" cy="51836"/>
                </a:xfrm>
                <a:custGeom>
                  <a:avLst/>
                  <a:gdLst>
                    <a:gd name="connsiteX0" fmla="*/ 144383 w 160425"/>
                    <a:gd name="connsiteY0" fmla="*/ 0 h 51836"/>
                    <a:gd name="connsiteX1" fmla="*/ 160425 w 160425"/>
                    <a:gd name="connsiteY1" fmla="*/ 0 h 51836"/>
                    <a:gd name="connsiteX2" fmla="*/ 160425 w 160425"/>
                    <a:gd name="connsiteY2" fmla="*/ 51836 h 51836"/>
                    <a:gd name="connsiteX3" fmla="*/ 144383 w 160425"/>
                    <a:gd name="connsiteY3" fmla="*/ 51836 h 51836"/>
                    <a:gd name="connsiteX4" fmla="*/ 16043 w 160425"/>
                    <a:gd name="connsiteY4" fmla="*/ 51836 h 51836"/>
                    <a:gd name="connsiteX5" fmla="*/ 0 w 160425"/>
                    <a:gd name="connsiteY5" fmla="*/ 51836 h 51836"/>
                    <a:gd name="connsiteX6" fmla="*/ 0 w 160425"/>
                    <a:gd name="connsiteY6" fmla="*/ 0 h 51836"/>
                    <a:gd name="connsiteX7" fmla="*/ 16043 w 160425"/>
                    <a:gd name="connsiteY7" fmla="*/ 0 h 5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425" h="51836">
                      <a:moveTo>
                        <a:pt x="144383" y="0"/>
                      </a:moveTo>
                      <a:cubicBezTo>
                        <a:pt x="153243" y="0"/>
                        <a:pt x="160425" y="0"/>
                        <a:pt x="160425" y="0"/>
                      </a:cubicBezTo>
                      <a:lnTo>
                        <a:pt x="160425" y="51836"/>
                      </a:lnTo>
                      <a:cubicBezTo>
                        <a:pt x="160425" y="51836"/>
                        <a:pt x="153243" y="51836"/>
                        <a:pt x="144383" y="51836"/>
                      </a:cubicBezTo>
                      <a:lnTo>
                        <a:pt x="16043" y="51836"/>
                      </a:lnTo>
                      <a:cubicBezTo>
                        <a:pt x="7182" y="51836"/>
                        <a:pt x="0" y="51836"/>
                        <a:pt x="0" y="51836"/>
                      </a:cubicBezTo>
                      <a:lnTo>
                        <a:pt x="0" y="0"/>
                      </a:lnTo>
                      <a:cubicBezTo>
                        <a:pt x="0" y="0"/>
                        <a:pt x="7182" y="0"/>
                        <a:pt x="16043" y="0"/>
                      </a:cubicBezTo>
                      <a:close/>
                    </a:path>
                  </a:pathLst>
                </a:custGeom>
                <a:solidFill>
                  <a:srgbClr val="F39C12"/>
                </a:solidFill>
                <a:ln w="8020" cap="flat">
                  <a:noFill/>
                  <a:prstDash val="solid"/>
                  <a:miter/>
                </a:ln>
              </p:spPr>
              <p:txBody>
                <a:bodyPr rtlCol="0" anchor="ctr"/>
                <a:lstStyle/>
                <a:p>
                  <a:pPr algn="ctr"/>
                  <a:endParaRPr lang="en-IN" sz="1400"/>
                </a:p>
              </p:txBody>
            </p:sp>
            <p:sp>
              <p:nvSpPr>
                <p:cNvPr id="27" name="TextBox 26">
                  <a:extLst>
                    <a:ext uri="{FF2B5EF4-FFF2-40B4-BE49-F238E27FC236}">
                      <a16:creationId xmlns:a16="http://schemas.microsoft.com/office/drawing/2014/main" id="{6C053C82-2EF0-D0F9-A679-208C2D52AE3A}"/>
                    </a:ext>
                  </a:extLst>
                </p:cNvPr>
                <p:cNvSpPr txBox="1"/>
                <p:nvPr/>
              </p:nvSpPr>
              <p:spPr>
                <a:xfrm>
                  <a:off x="1145687" y="2565467"/>
                  <a:ext cx="239168" cy="153888"/>
                </a:xfrm>
                <a:prstGeom prst="rect">
                  <a:avLst/>
                </a:prstGeom>
                <a:noFill/>
              </p:spPr>
              <p:txBody>
                <a:bodyPr wrap="none" rtlCol="0">
                  <a:spAutoFit/>
                </a:bodyPr>
                <a:lstStyle/>
                <a:p>
                  <a:pPr algn="ctr"/>
                  <a:r>
                    <a:rPr lang="en-IN" sz="400" spc="0" baseline="0">
                      <a:ln/>
                      <a:solidFill>
                        <a:srgbClr val="E67E22"/>
                      </a:solidFill>
                      <a:latin typeface="Arial"/>
                      <a:cs typeface="Arial"/>
                      <a:sym typeface="Arial"/>
                      <a:rtl val="0"/>
                    </a:rPr>
                    <a:t>φ</a:t>
                  </a:r>
                  <a:r>
                    <a:rPr lang="en-IN" sz="400" spc="0" baseline="0">
                      <a:ln/>
                      <a:solidFill>
                        <a:srgbClr val="E67E22"/>
                      </a:solidFill>
                      <a:latin typeface="Cambria Math"/>
                      <a:ea typeface="Cambria Math"/>
                      <a:cs typeface="Arial"/>
                      <a:sym typeface="Cambria Math"/>
                      <a:rtl val="0"/>
                    </a:rPr>
                    <a:t>₁</a:t>
                  </a:r>
                </a:p>
              </p:txBody>
            </p:sp>
            <p:sp>
              <p:nvSpPr>
                <p:cNvPr id="28" name="Freeform: Shape 27">
                  <a:extLst>
                    <a:ext uri="{FF2B5EF4-FFF2-40B4-BE49-F238E27FC236}">
                      <a16:creationId xmlns:a16="http://schemas.microsoft.com/office/drawing/2014/main" id="{E4CEBDE1-9AF7-6679-0557-9786EAC9AEAC}"/>
                    </a:ext>
                  </a:extLst>
                </p:cNvPr>
                <p:cNvSpPr/>
                <p:nvPr/>
              </p:nvSpPr>
              <p:spPr>
                <a:xfrm>
                  <a:off x="1591848" y="2546918"/>
                  <a:ext cx="160425" cy="51836"/>
                </a:xfrm>
                <a:custGeom>
                  <a:avLst/>
                  <a:gdLst>
                    <a:gd name="connsiteX0" fmla="*/ 144383 w 160425"/>
                    <a:gd name="connsiteY0" fmla="*/ 0 h 51836"/>
                    <a:gd name="connsiteX1" fmla="*/ 160425 w 160425"/>
                    <a:gd name="connsiteY1" fmla="*/ 0 h 51836"/>
                    <a:gd name="connsiteX2" fmla="*/ 160425 w 160425"/>
                    <a:gd name="connsiteY2" fmla="*/ 51836 h 51836"/>
                    <a:gd name="connsiteX3" fmla="*/ 144383 w 160425"/>
                    <a:gd name="connsiteY3" fmla="*/ 51836 h 51836"/>
                    <a:gd name="connsiteX4" fmla="*/ 16043 w 160425"/>
                    <a:gd name="connsiteY4" fmla="*/ 51836 h 51836"/>
                    <a:gd name="connsiteX5" fmla="*/ 0 w 160425"/>
                    <a:gd name="connsiteY5" fmla="*/ 51836 h 51836"/>
                    <a:gd name="connsiteX6" fmla="*/ 0 w 160425"/>
                    <a:gd name="connsiteY6" fmla="*/ 0 h 51836"/>
                    <a:gd name="connsiteX7" fmla="*/ 16043 w 160425"/>
                    <a:gd name="connsiteY7" fmla="*/ 0 h 5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425" h="51836">
                      <a:moveTo>
                        <a:pt x="144383" y="0"/>
                      </a:moveTo>
                      <a:cubicBezTo>
                        <a:pt x="153243" y="0"/>
                        <a:pt x="160425" y="0"/>
                        <a:pt x="160425" y="0"/>
                      </a:cubicBezTo>
                      <a:lnTo>
                        <a:pt x="160425" y="51836"/>
                      </a:lnTo>
                      <a:cubicBezTo>
                        <a:pt x="160425" y="51836"/>
                        <a:pt x="153243" y="51836"/>
                        <a:pt x="144383" y="51836"/>
                      </a:cubicBezTo>
                      <a:lnTo>
                        <a:pt x="16043" y="51836"/>
                      </a:lnTo>
                      <a:cubicBezTo>
                        <a:pt x="7182" y="51836"/>
                        <a:pt x="0" y="51836"/>
                        <a:pt x="0" y="51836"/>
                      </a:cubicBezTo>
                      <a:lnTo>
                        <a:pt x="0" y="0"/>
                      </a:lnTo>
                      <a:cubicBezTo>
                        <a:pt x="0" y="0"/>
                        <a:pt x="7182" y="0"/>
                        <a:pt x="16043" y="0"/>
                      </a:cubicBezTo>
                      <a:close/>
                    </a:path>
                  </a:pathLst>
                </a:custGeom>
                <a:solidFill>
                  <a:srgbClr val="F39C12"/>
                </a:solidFill>
                <a:ln w="8020" cap="flat">
                  <a:noFill/>
                  <a:prstDash val="solid"/>
                  <a:miter/>
                </a:ln>
              </p:spPr>
              <p:txBody>
                <a:bodyPr rtlCol="0" anchor="ctr"/>
                <a:lstStyle/>
                <a:p>
                  <a:pPr algn="ctr"/>
                  <a:endParaRPr lang="en-IN" sz="1400"/>
                </a:p>
              </p:txBody>
            </p:sp>
            <p:sp>
              <p:nvSpPr>
                <p:cNvPr id="29" name="TextBox 28">
                  <a:extLst>
                    <a:ext uri="{FF2B5EF4-FFF2-40B4-BE49-F238E27FC236}">
                      <a16:creationId xmlns:a16="http://schemas.microsoft.com/office/drawing/2014/main" id="{95869DCC-0331-4C36-FF5A-F30889820708}"/>
                    </a:ext>
                  </a:extLst>
                </p:cNvPr>
                <p:cNvSpPr txBox="1"/>
                <p:nvPr/>
              </p:nvSpPr>
              <p:spPr>
                <a:xfrm>
                  <a:off x="1546750" y="2565467"/>
                  <a:ext cx="239168" cy="153888"/>
                </a:xfrm>
                <a:prstGeom prst="rect">
                  <a:avLst/>
                </a:prstGeom>
                <a:noFill/>
              </p:spPr>
              <p:txBody>
                <a:bodyPr wrap="none" rtlCol="0">
                  <a:spAutoFit/>
                </a:bodyPr>
                <a:lstStyle/>
                <a:p>
                  <a:pPr algn="ctr"/>
                  <a:r>
                    <a:rPr lang="en-IN" sz="400" spc="0" baseline="0">
                      <a:ln/>
                      <a:solidFill>
                        <a:srgbClr val="E67E22"/>
                      </a:solidFill>
                      <a:latin typeface="Arial"/>
                      <a:cs typeface="Arial"/>
                      <a:sym typeface="Arial"/>
                      <a:rtl val="0"/>
                    </a:rPr>
                    <a:t>φ</a:t>
                  </a:r>
                  <a:r>
                    <a:rPr lang="en-IN" sz="400" spc="0" baseline="0">
                      <a:ln/>
                      <a:solidFill>
                        <a:srgbClr val="E67E22"/>
                      </a:solidFill>
                      <a:latin typeface="Cambria Math"/>
                      <a:ea typeface="Cambria Math"/>
                      <a:cs typeface="Arial"/>
                      <a:sym typeface="Cambria Math"/>
                      <a:rtl val="0"/>
                    </a:rPr>
                    <a:t>₂</a:t>
                  </a:r>
                </a:p>
              </p:txBody>
            </p:sp>
            <p:sp>
              <p:nvSpPr>
                <p:cNvPr id="30" name="Freeform: Shape 29">
                  <a:extLst>
                    <a:ext uri="{FF2B5EF4-FFF2-40B4-BE49-F238E27FC236}">
                      <a16:creationId xmlns:a16="http://schemas.microsoft.com/office/drawing/2014/main" id="{8BBB8472-E160-45D8-D0C0-B8622A8AA7D6}"/>
                    </a:ext>
                  </a:extLst>
                </p:cNvPr>
                <p:cNvSpPr/>
                <p:nvPr/>
              </p:nvSpPr>
              <p:spPr>
                <a:xfrm>
                  <a:off x="1992911" y="2546918"/>
                  <a:ext cx="160425" cy="51836"/>
                </a:xfrm>
                <a:custGeom>
                  <a:avLst/>
                  <a:gdLst>
                    <a:gd name="connsiteX0" fmla="*/ 144383 w 160425"/>
                    <a:gd name="connsiteY0" fmla="*/ 0 h 51836"/>
                    <a:gd name="connsiteX1" fmla="*/ 160425 w 160425"/>
                    <a:gd name="connsiteY1" fmla="*/ 0 h 51836"/>
                    <a:gd name="connsiteX2" fmla="*/ 160425 w 160425"/>
                    <a:gd name="connsiteY2" fmla="*/ 51836 h 51836"/>
                    <a:gd name="connsiteX3" fmla="*/ 144383 w 160425"/>
                    <a:gd name="connsiteY3" fmla="*/ 51836 h 51836"/>
                    <a:gd name="connsiteX4" fmla="*/ 16043 w 160425"/>
                    <a:gd name="connsiteY4" fmla="*/ 51836 h 51836"/>
                    <a:gd name="connsiteX5" fmla="*/ 0 w 160425"/>
                    <a:gd name="connsiteY5" fmla="*/ 51836 h 51836"/>
                    <a:gd name="connsiteX6" fmla="*/ 0 w 160425"/>
                    <a:gd name="connsiteY6" fmla="*/ 0 h 51836"/>
                    <a:gd name="connsiteX7" fmla="*/ 16043 w 160425"/>
                    <a:gd name="connsiteY7" fmla="*/ 0 h 5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425" h="51836">
                      <a:moveTo>
                        <a:pt x="144383" y="0"/>
                      </a:moveTo>
                      <a:cubicBezTo>
                        <a:pt x="153243" y="0"/>
                        <a:pt x="160425" y="0"/>
                        <a:pt x="160425" y="0"/>
                      </a:cubicBezTo>
                      <a:lnTo>
                        <a:pt x="160425" y="51836"/>
                      </a:lnTo>
                      <a:cubicBezTo>
                        <a:pt x="160425" y="51836"/>
                        <a:pt x="153243" y="51836"/>
                        <a:pt x="144383" y="51836"/>
                      </a:cubicBezTo>
                      <a:lnTo>
                        <a:pt x="16043" y="51836"/>
                      </a:lnTo>
                      <a:cubicBezTo>
                        <a:pt x="7182" y="51836"/>
                        <a:pt x="0" y="51836"/>
                        <a:pt x="0" y="51836"/>
                      </a:cubicBezTo>
                      <a:lnTo>
                        <a:pt x="0" y="0"/>
                      </a:lnTo>
                      <a:cubicBezTo>
                        <a:pt x="0" y="0"/>
                        <a:pt x="7182" y="0"/>
                        <a:pt x="16043" y="0"/>
                      </a:cubicBezTo>
                      <a:close/>
                    </a:path>
                  </a:pathLst>
                </a:custGeom>
                <a:solidFill>
                  <a:srgbClr val="F39C12"/>
                </a:solidFill>
                <a:ln w="8020" cap="flat">
                  <a:noFill/>
                  <a:prstDash val="solid"/>
                  <a:miter/>
                </a:ln>
              </p:spPr>
              <p:txBody>
                <a:bodyPr rtlCol="0" anchor="ctr"/>
                <a:lstStyle/>
                <a:p>
                  <a:pPr algn="ctr"/>
                  <a:endParaRPr lang="en-IN" sz="1400"/>
                </a:p>
              </p:txBody>
            </p:sp>
            <p:sp>
              <p:nvSpPr>
                <p:cNvPr id="31" name="TextBox 30">
                  <a:extLst>
                    <a:ext uri="{FF2B5EF4-FFF2-40B4-BE49-F238E27FC236}">
                      <a16:creationId xmlns:a16="http://schemas.microsoft.com/office/drawing/2014/main" id="{E57F254F-C2B9-2C93-F3EB-6C04EC87F2D2}"/>
                    </a:ext>
                  </a:extLst>
                </p:cNvPr>
                <p:cNvSpPr txBox="1"/>
                <p:nvPr/>
              </p:nvSpPr>
              <p:spPr>
                <a:xfrm>
                  <a:off x="1947813" y="2565467"/>
                  <a:ext cx="239168" cy="153888"/>
                </a:xfrm>
                <a:prstGeom prst="rect">
                  <a:avLst/>
                </a:prstGeom>
                <a:noFill/>
              </p:spPr>
              <p:txBody>
                <a:bodyPr wrap="none" rtlCol="0">
                  <a:spAutoFit/>
                </a:bodyPr>
                <a:lstStyle/>
                <a:p>
                  <a:pPr algn="ctr"/>
                  <a:r>
                    <a:rPr lang="en-IN" sz="400" spc="0" baseline="0">
                      <a:ln/>
                      <a:solidFill>
                        <a:srgbClr val="E67E22"/>
                      </a:solidFill>
                      <a:latin typeface="Arial"/>
                      <a:cs typeface="Arial"/>
                      <a:sym typeface="Arial"/>
                      <a:rtl val="0"/>
                    </a:rPr>
                    <a:t>φ</a:t>
                  </a:r>
                  <a:r>
                    <a:rPr lang="en-IN" sz="400" spc="0" baseline="0">
                      <a:ln/>
                      <a:solidFill>
                        <a:srgbClr val="E67E22"/>
                      </a:solidFill>
                      <a:latin typeface="Cambria Math"/>
                      <a:ea typeface="Cambria Math"/>
                      <a:cs typeface="Arial"/>
                      <a:sym typeface="Cambria Math"/>
                      <a:rtl val="0"/>
                    </a:rPr>
                    <a:t>₃</a:t>
                  </a:r>
                </a:p>
              </p:txBody>
            </p:sp>
            <p:sp>
              <p:nvSpPr>
                <p:cNvPr id="32" name="Freeform: Shape 31">
                  <a:extLst>
                    <a:ext uri="{FF2B5EF4-FFF2-40B4-BE49-F238E27FC236}">
                      <a16:creationId xmlns:a16="http://schemas.microsoft.com/office/drawing/2014/main" id="{7361CBB7-0491-DFC1-693C-920D1E1D7AB2}"/>
                    </a:ext>
                  </a:extLst>
                </p:cNvPr>
                <p:cNvSpPr/>
                <p:nvPr/>
              </p:nvSpPr>
              <p:spPr>
                <a:xfrm>
                  <a:off x="2393974" y="2546918"/>
                  <a:ext cx="160425" cy="51836"/>
                </a:xfrm>
                <a:custGeom>
                  <a:avLst/>
                  <a:gdLst>
                    <a:gd name="connsiteX0" fmla="*/ 144383 w 160425"/>
                    <a:gd name="connsiteY0" fmla="*/ 0 h 51836"/>
                    <a:gd name="connsiteX1" fmla="*/ 160425 w 160425"/>
                    <a:gd name="connsiteY1" fmla="*/ 0 h 51836"/>
                    <a:gd name="connsiteX2" fmla="*/ 160425 w 160425"/>
                    <a:gd name="connsiteY2" fmla="*/ 51836 h 51836"/>
                    <a:gd name="connsiteX3" fmla="*/ 144383 w 160425"/>
                    <a:gd name="connsiteY3" fmla="*/ 51836 h 51836"/>
                    <a:gd name="connsiteX4" fmla="*/ 16043 w 160425"/>
                    <a:gd name="connsiteY4" fmla="*/ 51836 h 51836"/>
                    <a:gd name="connsiteX5" fmla="*/ 0 w 160425"/>
                    <a:gd name="connsiteY5" fmla="*/ 51836 h 51836"/>
                    <a:gd name="connsiteX6" fmla="*/ 0 w 160425"/>
                    <a:gd name="connsiteY6" fmla="*/ 0 h 51836"/>
                    <a:gd name="connsiteX7" fmla="*/ 16043 w 160425"/>
                    <a:gd name="connsiteY7" fmla="*/ 0 h 5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425" h="51836">
                      <a:moveTo>
                        <a:pt x="144383" y="0"/>
                      </a:moveTo>
                      <a:cubicBezTo>
                        <a:pt x="153243" y="0"/>
                        <a:pt x="160425" y="0"/>
                        <a:pt x="160425" y="0"/>
                      </a:cubicBezTo>
                      <a:lnTo>
                        <a:pt x="160425" y="51836"/>
                      </a:lnTo>
                      <a:cubicBezTo>
                        <a:pt x="160425" y="51836"/>
                        <a:pt x="153243" y="51836"/>
                        <a:pt x="144383" y="51836"/>
                      </a:cubicBezTo>
                      <a:lnTo>
                        <a:pt x="16043" y="51836"/>
                      </a:lnTo>
                      <a:cubicBezTo>
                        <a:pt x="7182" y="51836"/>
                        <a:pt x="0" y="51836"/>
                        <a:pt x="0" y="51836"/>
                      </a:cubicBezTo>
                      <a:lnTo>
                        <a:pt x="0" y="0"/>
                      </a:lnTo>
                      <a:cubicBezTo>
                        <a:pt x="0" y="0"/>
                        <a:pt x="7182" y="0"/>
                        <a:pt x="16043" y="0"/>
                      </a:cubicBezTo>
                      <a:close/>
                    </a:path>
                  </a:pathLst>
                </a:custGeom>
                <a:solidFill>
                  <a:srgbClr val="F39C12"/>
                </a:solidFill>
                <a:ln w="8020" cap="flat">
                  <a:noFill/>
                  <a:prstDash val="solid"/>
                  <a:miter/>
                </a:ln>
              </p:spPr>
              <p:txBody>
                <a:bodyPr rtlCol="0" anchor="ctr"/>
                <a:lstStyle/>
                <a:p>
                  <a:pPr algn="ctr"/>
                  <a:endParaRPr lang="en-IN" sz="1400"/>
                </a:p>
              </p:txBody>
            </p:sp>
            <p:sp>
              <p:nvSpPr>
                <p:cNvPr id="34" name="TextBox 33">
                  <a:extLst>
                    <a:ext uri="{FF2B5EF4-FFF2-40B4-BE49-F238E27FC236}">
                      <a16:creationId xmlns:a16="http://schemas.microsoft.com/office/drawing/2014/main" id="{25E92B5C-9642-C4FD-9ABA-D1D4CF9AE962}"/>
                    </a:ext>
                  </a:extLst>
                </p:cNvPr>
                <p:cNvSpPr txBox="1"/>
                <p:nvPr/>
              </p:nvSpPr>
              <p:spPr>
                <a:xfrm>
                  <a:off x="2348876" y="2565467"/>
                  <a:ext cx="239168" cy="153888"/>
                </a:xfrm>
                <a:prstGeom prst="rect">
                  <a:avLst/>
                </a:prstGeom>
                <a:noFill/>
              </p:spPr>
              <p:txBody>
                <a:bodyPr wrap="none" rtlCol="0">
                  <a:spAutoFit/>
                </a:bodyPr>
                <a:lstStyle/>
                <a:p>
                  <a:pPr algn="ctr"/>
                  <a:r>
                    <a:rPr lang="en-IN" sz="400" spc="0" baseline="0">
                      <a:ln/>
                      <a:solidFill>
                        <a:srgbClr val="E67E22"/>
                      </a:solidFill>
                      <a:latin typeface="Arial"/>
                      <a:cs typeface="Arial"/>
                      <a:sym typeface="Arial"/>
                      <a:rtl val="0"/>
                    </a:rPr>
                    <a:t>φ</a:t>
                  </a:r>
                  <a:r>
                    <a:rPr lang="en-IN" sz="400" spc="0" baseline="0">
                      <a:ln/>
                      <a:solidFill>
                        <a:srgbClr val="E67E22"/>
                      </a:solidFill>
                      <a:latin typeface="Cambria Math"/>
                      <a:ea typeface="Cambria Math"/>
                      <a:cs typeface="Arial"/>
                      <a:sym typeface="Cambria Math"/>
                      <a:rtl val="0"/>
                    </a:rPr>
                    <a:t>₄</a:t>
                  </a:r>
                </a:p>
              </p:txBody>
            </p:sp>
            <p:sp>
              <p:nvSpPr>
                <p:cNvPr id="35" name="Freeform: Shape 34">
                  <a:extLst>
                    <a:ext uri="{FF2B5EF4-FFF2-40B4-BE49-F238E27FC236}">
                      <a16:creationId xmlns:a16="http://schemas.microsoft.com/office/drawing/2014/main" id="{8D7D95A4-C022-E350-B8F3-A6CEFEBCF7DD}"/>
                    </a:ext>
                  </a:extLst>
                </p:cNvPr>
                <p:cNvSpPr/>
                <p:nvPr/>
              </p:nvSpPr>
              <p:spPr>
                <a:xfrm>
                  <a:off x="2795037" y="2546918"/>
                  <a:ext cx="160425" cy="51836"/>
                </a:xfrm>
                <a:custGeom>
                  <a:avLst/>
                  <a:gdLst>
                    <a:gd name="connsiteX0" fmla="*/ 144383 w 160425"/>
                    <a:gd name="connsiteY0" fmla="*/ 0 h 51836"/>
                    <a:gd name="connsiteX1" fmla="*/ 160425 w 160425"/>
                    <a:gd name="connsiteY1" fmla="*/ 0 h 51836"/>
                    <a:gd name="connsiteX2" fmla="*/ 160425 w 160425"/>
                    <a:gd name="connsiteY2" fmla="*/ 51836 h 51836"/>
                    <a:gd name="connsiteX3" fmla="*/ 144383 w 160425"/>
                    <a:gd name="connsiteY3" fmla="*/ 51836 h 51836"/>
                    <a:gd name="connsiteX4" fmla="*/ 16043 w 160425"/>
                    <a:gd name="connsiteY4" fmla="*/ 51836 h 51836"/>
                    <a:gd name="connsiteX5" fmla="*/ 0 w 160425"/>
                    <a:gd name="connsiteY5" fmla="*/ 51836 h 51836"/>
                    <a:gd name="connsiteX6" fmla="*/ 0 w 160425"/>
                    <a:gd name="connsiteY6" fmla="*/ 0 h 51836"/>
                    <a:gd name="connsiteX7" fmla="*/ 16043 w 160425"/>
                    <a:gd name="connsiteY7" fmla="*/ 0 h 5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425" h="51836">
                      <a:moveTo>
                        <a:pt x="144383" y="0"/>
                      </a:moveTo>
                      <a:cubicBezTo>
                        <a:pt x="153243" y="0"/>
                        <a:pt x="160425" y="0"/>
                        <a:pt x="160425" y="0"/>
                      </a:cubicBezTo>
                      <a:lnTo>
                        <a:pt x="160425" y="51836"/>
                      </a:lnTo>
                      <a:cubicBezTo>
                        <a:pt x="160425" y="51836"/>
                        <a:pt x="153243" y="51836"/>
                        <a:pt x="144383" y="51836"/>
                      </a:cubicBezTo>
                      <a:lnTo>
                        <a:pt x="16043" y="51836"/>
                      </a:lnTo>
                      <a:cubicBezTo>
                        <a:pt x="7182" y="51836"/>
                        <a:pt x="0" y="51836"/>
                        <a:pt x="0" y="51836"/>
                      </a:cubicBezTo>
                      <a:lnTo>
                        <a:pt x="0" y="0"/>
                      </a:lnTo>
                      <a:cubicBezTo>
                        <a:pt x="0" y="0"/>
                        <a:pt x="7182" y="0"/>
                        <a:pt x="16043" y="0"/>
                      </a:cubicBezTo>
                      <a:close/>
                    </a:path>
                  </a:pathLst>
                </a:custGeom>
                <a:solidFill>
                  <a:srgbClr val="F39C12"/>
                </a:solidFill>
                <a:ln w="8020" cap="flat">
                  <a:noFill/>
                  <a:prstDash val="solid"/>
                  <a:miter/>
                </a:ln>
              </p:spPr>
              <p:txBody>
                <a:bodyPr rtlCol="0" anchor="ctr"/>
                <a:lstStyle/>
                <a:p>
                  <a:pPr algn="ctr"/>
                  <a:endParaRPr lang="en-IN" sz="1400"/>
                </a:p>
              </p:txBody>
            </p:sp>
            <p:sp>
              <p:nvSpPr>
                <p:cNvPr id="36" name="TextBox 35">
                  <a:extLst>
                    <a:ext uri="{FF2B5EF4-FFF2-40B4-BE49-F238E27FC236}">
                      <a16:creationId xmlns:a16="http://schemas.microsoft.com/office/drawing/2014/main" id="{4825EF1B-40A6-FDF8-E7FD-7D6C57B76076}"/>
                    </a:ext>
                  </a:extLst>
                </p:cNvPr>
                <p:cNvSpPr txBox="1"/>
                <p:nvPr/>
              </p:nvSpPr>
              <p:spPr>
                <a:xfrm>
                  <a:off x="2749939" y="2565467"/>
                  <a:ext cx="239168" cy="153888"/>
                </a:xfrm>
                <a:prstGeom prst="rect">
                  <a:avLst/>
                </a:prstGeom>
                <a:noFill/>
              </p:spPr>
              <p:txBody>
                <a:bodyPr wrap="none" rtlCol="0">
                  <a:spAutoFit/>
                </a:bodyPr>
                <a:lstStyle/>
                <a:p>
                  <a:pPr algn="ctr"/>
                  <a:r>
                    <a:rPr lang="en-IN" sz="400" spc="0" baseline="0">
                      <a:ln/>
                      <a:solidFill>
                        <a:srgbClr val="E67E22"/>
                      </a:solidFill>
                      <a:latin typeface="Arial"/>
                      <a:cs typeface="Arial"/>
                      <a:sym typeface="Arial"/>
                      <a:rtl val="0"/>
                    </a:rPr>
                    <a:t>φ</a:t>
                  </a:r>
                  <a:r>
                    <a:rPr lang="en-IN" sz="400" spc="0" baseline="0">
                      <a:ln/>
                      <a:solidFill>
                        <a:srgbClr val="E67E22"/>
                      </a:solidFill>
                      <a:latin typeface="Cambria Math"/>
                      <a:ea typeface="Cambria Math"/>
                      <a:cs typeface="Arial"/>
                      <a:sym typeface="Cambria Math"/>
                      <a:rtl val="0"/>
                    </a:rPr>
                    <a:t>₅</a:t>
                  </a:r>
                </a:p>
              </p:txBody>
            </p:sp>
            <p:sp>
              <p:nvSpPr>
                <p:cNvPr id="37" name="Freeform: Shape 36">
                  <a:extLst>
                    <a:ext uri="{FF2B5EF4-FFF2-40B4-BE49-F238E27FC236}">
                      <a16:creationId xmlns:a16="http://schemas.microsoft.com/office/drawing/2014/main" id="{4EB3F280-FC2E-9493-4048-DE104DD9F892}"/>
                    </a:ext>
                  </a:extLst>
                </p:cNvPr>
                <p:cNvSpPr/>
                <p:nvPr/>
              </p:nvSpPr>
              <p:spPr>
                <a:xfrm>
                  <a:off x="3196100" y="2546918"/>
                  <a:ext cx="160425" cy="51836"/>
                </a:xfrm>
                <a:custGeom>
                  <a:avLst/>
                  <a:gdLst>
                    <a:gd name="connsiteX0" fmla="*/ 144383 w 160425"/>
                    <a:gd name="connsiteY0" fmla="*/ 0 h 51836"/>
                    <a:gd name="connsiteX1" fmla="*/ 160425 w 160425"/>
                    <a:gd name="connsiteY1" fmla="*/ 0 h 51836"/>
                    <a:gd name="connsiteX2" fmla="*/ 160425 w 160425"/>
                    <a:gd name="connsiteY2" fmla="*/ 51836 h 51836"/>
                    <a:gd name="connsiteX3" fmla="*/ 144383 w 160425"/>
                    <a:gd name="connsiteY3" fmla="*/ 51836 h 51836"/>
                    <a:gd name="connsiteX4" fmla="*/ 16043 w 160425"/>
                    <a:gd name="connsiteY4" fmla="*/ 51836 h 51836"/>
                    <a:gd name="connsiteX5" fmla="*/ 0 w 160425"/>
                    <a:gd name="connsiteY5" fmla="*/ 51836 h 51836"/>
                    <a:gd name="connsiteX6" fmla="*/ 0 w 160425"/>
                    <a:gd name="connsiteY6" fmla="*/ 0 h 51836"/>
                    <a:gd name="connsiteX7" fmla="*/ 16043 w 160425"/>
                    <a:gd name="connsiteY7" fmla="*/ 0 h 5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425" h="51836">
                      <a:moveTo>
                        <a:pt x="144383" y="0"/>
                      </a:moveTo>
                      <a:cubicBezTo>
                        <a:pt x="153243" y="0"/>
                        <a:pt x="160425" y="0"/>
                        <a:pt x="160425" y="0"/>
                      </a:cubicBezTo>
                      <a:lnTo>
                        <a:pt x="160425" y="51836"/>
                      </a:lnTo>
                      <a:cubicBezTo>
                        <a:pt x="160425" y="51836"/>
                        <a:pt x="153243" y="51836"/>
                        <a:pt x="144383" y="51836"/>
                      </a:cubicBezTo>
                      <a:lnTo>
                        <a:pt x="16043" y="51836"/>
                      </a:lnTo>
                      <a:cubicBezTo>
                        <a:pt x="7182" y="51836"/>
                        <a:pt x="0" y="51836"/>
                        <a:pt x="0" y="51836"/>
                      </a:cubicBezTo>
                      <a:lnTo>
                        <a:pt x="0" y="0"/>
                      </a:lnTo>
                      <a:cubicBezTo>
                        <a:pt x="0" y="0"/>
                        <a:pt x="7182" y="0"/>
                        <a:pt x="16043" y="0"/>
                      </a:cubicBezTo>
                      <a:close/>
                    </a:path>
                  </a:pathLst>
                </a:custGeom>
                <a:solidFill>
                  <a:srgbClr val="F39C12"/>
                </a:solidFill>
                <a:ln w="8020" cap="flat">
                  <a:noFill/>
                  <a:prstDash val="solid"/>
                  <a:miter/>
                </a:ln>
              </p:spPr>
              <p:txBody>
                <a:bodyPr rtlCol="0" anchor="ctr"/>
                <a:lstStyle/>
                <a:p>
                  <a:pPr algn="ctr"/>
                  <a:endParaRPr lang="en-IN" sz="1400"/>
                </a:p>
              </p:txBody>
            </p:sp>
            <p:sp>
              <p:nvSpPr>
                <p:cNvPr id="38" name="TextBox 37">
                  <a:extLst>
                    <a:ext uri="{FF2B5EF4-FFF2-40B4-BE49-F238E27FC236}">
                      <a16:creationId xmlns:a16="http://schemas.microsoft.com/office/drawing/2014/main" id="{4C8C3C9F-5195-C8E7-D8B0-BF64C22E1842}"/>
                    </a:ext>
                  </a:extLst>
                </p:cNvPr>
                <p:cNvSpPr txBox="1"/>
                <p:nvPr/>
              </p:nvSpPr>
              <p:spPr>
                <a:xfrm>
                  <a:off x="3151002" y="2565467"/>
                  <a:ext cx="239168" cy="153888"/>
                </a:xfrm>
                <a:prstGeom prst="rect">
                  <a:avLst/>
                </a:prstGeom>
                <a:noFill/>
              </p:spPr>
              <p:txBody>
                <a:bodyPr wrap="none" rtlCol="0">
                  <a:spAutoFit/>
                </a:bodyPr>
                <a:lstStyle/>
                <a:p>
                  <a:pPr algn="ctr"/>
                  <a:r>
                    <a:rPr lang="en-IN" sz="400" spc="0" baseline="0">
                      <a:ln/>
                      <a:solidFill>
                        <a:srgbClr val="E67E22"/>
                      </a:solidFill>
                      <a:latin typeface="Arial"/>
                      <a:cs typeface="Arial"/>
                      <a:sym typeface="Arial"/>
                      <a:rtl val="0"/>
                    </a:rPr>
                    <a:t>φ</a:t>
                  </a:r>
                  <a:r>
                    <a:rPr lang="en-IN" sz="400" spc="0" baseline="0">
                      <a:ln/>
                      <a:solidFill>
                        <a:srgbClr val="E67E22"/>
                      </a:solidFill>
                      <a:latin typeface="Cambria Math"/>
                      <a:ea typeface="Cambria Math"/>
                      <a:cs typeface="Arial"/>
                      <a:sym typeface="Cambria Math"/>
                      <a:rtl val="0"/>
                    </a:rPr>
                    <a:t>₆</a:t>
                  </a:r>
                </a:p>
              </p:txBody>
            </p:sp>
            <p:sp>
              <p:nvSpPr>
                <p:cNvPr id="39" name="Freeform: Shape 38">
                  <a:extLst>
                    <a:ext uri="{FF2B5EF4-FFF2-40B4-BE49-F238E27FC236}">
                      <a16:creationId xmlns:a16="http://schemas.microsoft.com/office/drawing/2014/main" id="{FE6E0159-DA7E-85D0-5AA8-02CAFBFEEF40}"/>
                    </a:ext>
                  </a:extLst>
                </p:cNvPr>
                <p:cNvSpPr/>
                <p:nvPr/>
              </p:nvSpPr>
              <p:spPr>
                <a:xfrm>
                  <a:off x="1270998" y="2598755"/>
                  <a:ext cx="8021" cy="129590"/>
                </a:xfrm>
                <a:custGeom>
                  <a:avLst/>
                  <a:gdLst>
                    <a:gd name="connsiteX0" fmla="*/ 0 w 8021"/>
                    <a:gd name="connsiteY0" fmla="*/ 0 h 129590"/>
                    <a:gd name="connsiteX1" fmla="*/ 0 w 8021"/>
                    <a:gd name="connsiteY1" fmla="*/ 129590 h 129590"/>
                  </a:gdLst>
                  <a:ahLst/>
                  <a:cxnLst>
                    <a:cxn ang="0">
                      <a:pos x="connsiteX0" y="connsiteY0"/>
                    </a:cxn>
                    <a:cxn ang="0">
                      <a:pos x="connsiteX1" y="connsiteY1"/>
                    </a:cxn>
                  </a:cxnLst>
                  <a:rect l="l" t="t" r="r" b="b"/>
                  <a:pathLst>
                    <a:path w="8021" h="129590">
                      <a:moveTo>
                        <a:pt x="0" y="0"/>
                      </a:moveTo>
                      <a:lnTo>
                        <a:pt x="0" y="129590"/>
                      </a:lnTo>
                    </a:path>
                  </a:pathLst>
                </a:custGeom>
                <a:ln w="8020" cap="flat">
                  <a:solidFill>
                    <a:srgbClr val="333333"/>
                  </a:solidFill>
                  <a:prstDash val="solid"/>
                  <a:miter/>
                </a:ln>
              </p:spPr>
              <p:txBody>
                <a:bodyPr rtlCol="0" anchor="ctr"/>
                <a:lstStyle/>
                <a:p>
                  <a:pPr algn="ctr"/>
                  <a:endParaRPr lang="en-IN" sz="1400"/>
                </a:p>
              </p:txBody>
            </p:sp>
            <p:sp>
              <p:nvSpPr>
                <p:cNvPr id="40" name="Freeform: Shape 39">
                  <a:extLst>
                    <a:ext uri="{FF2B5EF4-FFF2-40B4-BE49-F238E27FC236}">
                      <a16:creationId xmlns:a16="http://schemas.microsoft.com/office/drawing/2014/main" id="{ED921A98-1D9B-2479-31EC-FDDF75A78EF6}"/>
                    </a:ext>
                  </a:extLst>
                </p:cNvPr>
                <p:cNvSpPr/>
                <p:nvPr/>
              </p:nvSpPr>
              <p:spPr>
                <a:xfrm>
                  <a:off x="1672061" y="2598755"/>
                  <a:ext cx="8021" cy="129590"/>
                </a:xfrm>
                <a:custGeom>
                  <a:avLst/>
                  <a:gdLst>
                    <a:gd name="connsiteX0" fmla="*/ 0 w 8021"/>
                    <a:gd name="connsiteY0" fmla="*/ 0 h 129590"/>
                    <a:gd name="connsiteX1" fmla="*/ 0 w 8021"/>
                    <a:gd name="connsiteY1" fmla="*/ 129590 h 129590"/>
                  </a:gdLst>
                  <a:ahLst/>
                  <a:cxnLst>
                    <a:cxn ang="0">
                      <a:pos x="connsiteX0" y="connsiteY0"/>
                    </a:cxn>
                    <a:cxn ang="0">
                      <a:pos x="connsiteX1" y="connsiteY1"/>
                    </a:cxn>
                  </a:cxnLst>
                  <a:rect l="l" t="t" r="r" b="b"/>
                  <a:pathLst>
                    <a:path w="8021" h="129590">
                      <a:moveTo>
                        <a:pt x="0" y="0"/>
                      </a:moveTo>
                      <a:lnTo>
                        <a:pt x="0" y="129590"/>
                      </a:lnTo>
                    </a:path>
                  </a:pathLst>
                </a:custGeom>
                <a:ln w="8020" cap="flat">
                  <a:solidFill>
                    <a:srgbClr val="333333"/>
                  </a:solidFill>
                  <a:prstDash val="solid"/>
                  <a:miter/>
                </a:ln>
              </p:spPr>
              <p:txBody>
                <a:bodyPr rtlCol="0" anchor="ctr"/>
                <a:lstStyle/>
                <a:p>
                  <a:pPr algn="ctr"/>
                  <a:endParaRPr lang="en-IN" sz="1400"/>
                </a:p>
              </p:txBody>
            </p:sp>
            <p:sp>
              <p:nvSpPr>
                <p:cNvPr id="41" name="Freeform: Shape 40">
                  <a:extLst>
                    <a:ext uri="{FF2B5EF4-FFF2-40B4-BE49-F238E27FC236}">
                      <a16:creationId xmlns:a16="http://schemas.microsoft.com/office/drawing/2014/main" id="{C84823A3-629A-C35F-761A-E04CDA817C77}"/>
                    </a:ext>
                  </a:extLst>
                </p:cNvPr>
                <p:cNvSpPr/>
                <p:nvPr/>
              </p:nvSpPr>
              <p:spPr>
                <a:xfrm>
                  <a:off x="2073124" y="2598755"/>
                  <a:ext cx="8021" cy="129590"/>
                </a:xfrm>
                <a:custGeom>
                  <a:avLst/>
                  <a:gdLst>
                    <a:gd name="connsiteX0" fmla="*/ 0 w 8021"/>
                    <a:gd name="connsiteY0" fmla="*/ 0 h 129590"/>
                    <a:gd name="connsiteX1" fmla="*/ 0 w 8021"/>
                    <a:gd name="connsiteY1" fmla="*/ 129590 h 129590"/>
                  </a:gdLst>
                  <a:ahLst/>
                  <a:cxnLst>
                    <a:cxn ang="0">
                      <a:pos x="connsiteX0" y="connsiteY0"/>
                    </a:cxn>
                    <a:cxn ang="0">
                      <a:pos x="connsiteX1" y="connsiteY1"/>
                    </a:cxn>
                  </a:cxnLst>
                  <a:rect l="l" t="t" r="r" b="b"/>
                  <a:pathLst>
                    <a:path w="8021" h="129590">
                      <a:moveTo>
                        <a:pt x="0" y="0"/>
                      </a:moveTo>
                      <a:lnTo>
                        <a:pt x="0" y="129590"/>
                      </a:lnTo>
                    </a:path>
                  </a:pathLst>
                </a:custGeom>
                <a:ln w="8020" cap="flat">
                  <a:solidFill>
                    <a:srgbClr val="333333"/>
                  </a:solidFill>
                  <a:prstDash val="solid"/>
                  <a:miter/>
                </a:ln>
              </p:spPr>
              <p:txBody>
                <a:bodyPr rtlCol="0" anchor="ctr"/>
                <a:lstStyle/>
                <a:p>
                  <a:pPr algn="ctr"/>
                  <a:endParaRPr lang="en-IN" sz="1400"/>
                </a:p>
              </p:txBody>
            </p:sp>
            <p:sp>
              <p:nvSpPr>
                <p:cNvPr id="42" name="Freeform: Shape 41">
                  <a:extLst>
                    <a:ext uri="{FF2B5EF4-FFF2-40B4-BE49-F238E27FC236}">
                      <a16:creationId xmlns:a16="http://schemas.microsoft.com/office/drawing/2014/main" id="{4B635116-035B-8105-3A9E-BEB4723B7578}"/>
                    </a:ext>
                  </a:extLst>
                </p:cNvPr>
                <p:cNvSpPr/>
                <p:nvPr/>
              </p:nvSpPr>
              <p:spPr>
                <a:xfrm>
                  <a:off x="2474187" y="2598755"/>
                  <a:ext cx="8021" cy="129590"/>
                </a:xfrm>
                <a:custGeom>
                  <a:avLst/>
                  <a:gdLst>
                    <a:gd name="connsiteX0" fmla="*/ 0 w 8021"/>
                    <a:gd name="connsiteY0" fmla="*/ 0 h 129590"/>
                    <a:gd name="connsiteX1" fmla="*/ 0 w 8021"/>
                    <a:gd name="connsiteY1" fmla="*/ 129590 h 129590"/>
                  </a:gdLst>
                  <a:ahLst/>
                  <a:cxnLst>
                    <a:cxn ang="0">
                      <a:pos x="connsiteX0" y="connsiteY0"/>
                    </a:cxn>
                    <a:cxn ang="0">
                      <a:pos x="connsiteX1" y="connsiteY1"/>
                    </a:cxn>
                  </a:cxnLst>
                  <a:rect l="l" t="t" r="r" b="b"/>
                  <a:pathLst>
                    <a:path w="8021" h="129590">
                      <a:moveTo>
                        <a:pt x="0" y="0"/>
                      </a:moveTo>
                      <a:lnTo>
                        <a:pt x="0" y="129590"/>
                      </a:lnTo>
                    </a:path>
                  </a:pathLst>
                </a:custGeom>
                <a:ln w="8020" cap="flat">
                  <a:solidFill>
                    <a:srgbClr val="333333"/>
                  </a:solidFill>
                  <a:prstDash val="solid"/>
                  <a:miter/>
                </a:ln>
              </p:spPr>
              <p:txBody>
                <a:bodyPr rtlCol="0" anchor="ctr"/>
                <a:lstStyle/>
                <a:p>
                  <a:pPr algn="ctr"/>
                  <a:endParaRPr lang="en-IN" sz="1400"/>
                </a:p>
              </p:txBody>
            </p:sp>
            <p:sp>
              <p:nvSpPr>
                <p:cNvPr id="43" name="Freeform: Shape 42">
                  <a:extLst>
                    <a:ext uri="{FF2B5EF4-FFF2-40B4-BE49-F238E27FC236}">
                      <a16:creationId xmlns:a16="http://schemas.microsoft.com/office/drawing/2014/main" id="{16223847-0017-3926-7BFF-8EEDC9243D1C}"/>
                    </a:ext>
                  </a:extLst>
                </p:cNvPr>
                <p:cNvSpPr/>
                <p:nvPr/>
              </p:nvSpPr>
              <p:spPr>
                <a:xfrm>
                  <a:off x="2875250" y="2598755"/>
                  <a:ext cx="8021" cy="129590"/>
                </a:xfrm>
                <a:custGeom>
                  <a:avLst/>
                  <a:gdLst>
                    <a:gd name="connsiteX0" fmla="*/ 0 w 8021"/>
                    <a:gd name="connsiteY0" fmla="*/ 0 h 129590"/>
                    <a:gd name="connsiteX1" fmla="*/ 0 w 8021"/>
                    <a:gd name="connsiteY1" fmla="*/ 129590 h 129590"/>
                  </a:gdLst>
                  <a:ahLst/>
                  <a:cxnLst>
                    <a:cxn ang="0">
                      <a:pos x="connsiteX0" y="connsiteY0"/>
                    </a:cxn>
                    <a:cxn ang="0">
                      <a:pos x="connsiteX1" y="connsiteY1"/>
                    </a:cxn>
                  </a:cxnLst>
                  <a:rect l="l" t="t" r="r" b="b"/>
                  <a:pathLst>
                    <a:path w="8021" h="129590">
                      <a:moveTo>
                        <a:pt x="0" y="0"/>
                      </a:moveTo>
                      <a:lnTo>
                        <a:pt x="0" y="129590"/>
                      </a:lnTo>
                    </a:path>
                  </a:pathLst>
                </a:custGeom>
                <a:ln w="8020" cap="flat">
                  <a:solidFill>
                    <a:srgbClr val="333333"/>
                  </a:solidFill>
                  <a:prstDash val="solid"/>
                  <a:miter/>
                </a:ln>
              </p:spPr>
              <p:txBody>
                <a:bodyPr rtlCol="0" anchor="ctr"/>
                <a:lstStyle/>
                <a:p>
                  <a:pPr algn="ctr"/>
                  <a:endParaRPr lang="en-IN" sz="1400"/>
                </a:p>
              </p:txBody>
            </p:sp>
            <p:sp>
              <p:nvSpPr>
                <p:cNvPr id="44" name="Freeform: Shape 43">
                  <a:extLst>
                    <a:ext uri="{FF2B5EF4-FFF2-40B4-BE49-F238E27FC236}">
                      <a16:creationId xmlns:a16="http://schemas.microsoft.com/office/drawing/2014/main" id="{6D621BE4-475F-F4D6-B532-2BB59E80017A}"/>
                    </a:ext>
                  </a:extLst>
                </p:cNvPr>
                <p:cNvSpPr/>
                <p:nvPr/>
              </p:nvSpPr>
              <p:spPr>
                <a:xfrm>
                  <a:off x="3276313" y="2598755"/>
                  <a:ext cx="8021" cy="129590"/>
                </a:xfrm>
                <a:custGeom>
                  <a:avLst/>
                  <a:gdLst>
                    <a:gd name="connsiteX0" fmla="*/ 0 w 8021"/>
                    <a:gd name="connsiteY0" fmla="*/ 0 h 129590"/>
                    <a:gd name="connsiteX1" fmla="*/ 0 w 8021"/>
                    <a:gd name="connsiteY1" fmla="*/ 129590 h 129590"/>
                  </a:gdLst>
                  <a:ahLst/>
                  <a:cxnLst>
                    <a:cxn ang="0">
                      <a:pos x="connsiteX0" y="connsiteY0"/>
                    </a:cxn>
                    <a:cxn ang="0">
                      <a:pos x="connsiteX1" y="connsiteY1"/>
                    </a:cxn>
                  </a:cxnLst>
                  <a:rect l="l" t="t" r="r" b="b"/>
                  <a:pathLst>
                    <a:path w="8021" h="129590">
                      <a:moveTo>
                        <a:pt x="0" y="0"/>
                      </a:moveTo>
                      <a:lnTo>
                        <a:pt x="0" y="129590"/>
                      </a:lnTo>
                    </a:path>
                  </a:pathLst>
                </a:custGeom>
                <a:ln w="8020" cap="flat">
                  <a:solidFill>
                    <a:srgbClr val="333333"/>
                  </a:solidFill>
                  <a:prstDash val="solid"/>
                  <a:miter/>
                </a:ln>
              </p:spPr>
              <p:txBody>
                <a:bodyPr rtlCol="0" anchor="ctr"/>
                <a:lstStyle/>
                <a:p>
                  <a:pPr algn="ctr"/>
                  <a:endParaRPr lang="en-IN" sz="1400"/>
                </a:p>
              </p:txBody>
            </p:sp>
          </p:grpSp>
          <p:sp>
            <p:nvSpPr>
              <p:cNvPr id="45" name="TextBox 44">
                <a:extLst>
                  <a:ext uri="{FF2B5EF4-FFF2-40B4-BE49-F238E27FC236}">
                    <a16:creationId xmlns:a16="http://schemas.microsoft.com/office/drawing/2014/main" id="{A1572B8A-BCB5-C4FC-205F-881CDF2FBEAF}"/>
                  </a:ext>
                </a:extLst>
              </p:cNvPr>
              <p:cNvSpPr txBox="1"/>
              <p:nvPr/>
            </p:nvSpPr>
            <p:spPr>
              <a:xfrm>
                <a:off x="1852372" y="2729986"/>
                <a:ext cx="801823" cy="200055"/>
              </a:xfrm>
              <a:prstGeom prst="rect">
                <a:avLst/>
              </a:prstGeom>
              <a:noFill/>
            </p:spPr>
            <p:txBody>
              <a:bodyPr wrap="none" rtlCol="0">
                <a:spAutoFit/>
              </a:bodyPr>
              <a:lstStyle/>
              <a:p>
                <a:pPr algn="ctr"/>
                <a:r>
                  <a:rPr lang="en-IN" sz="700" b="1" spc="0" baseline="0">
                    <a:ln/>
                    <a:solidFill>
                      <a:srgbClr val="2C3E50"/>
                    </a:solidFill>
                    <a:latin typeface="Arial"/>
                    <a:cs typeface="Arial"/>
                    <a:sym typeface="Arial"/>
                    <a:rtl val="0"/>
                  </a:rPr>
                  <a:t>Antenna Array</a:t>
                </a:r>
              </a:p>
            </p:txBody>
          </p:sp>
          <p:grpSp>
            <p:nvGrpSpPr>
              <p:cNvPr id="46" name="Graphic 3">
                <a:extLst>
                  <a:ext uri="{FF2B5EF4-FFF2-40B4-BE49-F238E27FC236}">
                    <a16:creationId xmlns:a16="http://schemas.microsoft.com/office/drawing/2014/main" id="{3B54A327-ADFD-C315-BD0E-523849221EDE}"/>
                  </a:ext>
                </a:extLst>
              </p:cNvPr>
              <p:cNvGrpSpPr/>
              <p:nvPr/>
            </p:nvGrpSpPr>
            <p:grpSpPr>
              <a:xfrm>
                <a:off x="1230891" y="2883854"/>
                <a:ext cx="2085527" cy="51836"/>
                <a:chOff x="1230891" y="2883854"/>
                <a:chExt cx="2085527" cy="51836"/>
              </a:xfrm>
              <a:solidFill>
                <a:srgbClr val="34495E"/>
              </a:solidFill>
            </p:grpSpPr>
            <p:sp>
              <p:nvSpPr>
                <p:cNvPr id="47" name="Freeform: Shape 46">
                  <a:extLst>
                    <a:ext uri="{FF2B5EF4-FFF2-40B4-BE49-F238E27FC236}">
                      <a16:creationId xmlns:a16="http://schemas.microsoft.com/office/drawing/2014/main" id="{1E3B76A9-943F-D616-F92F-98A34AECBA24}"/>
                    </a:ext>
                  </a:extLst>
                </p:cNvPr>
                <p:cNvSpPr/>
                <p:nvPr/>
              </p:nvSpPr>
              <p:spPr>
                <a:xfrm>
                  <a:off x="1230891" y="2883854"/>
                  <a:ext cx="80212" cy="51836"/>
                </a:xfrm>
                <a:custGeom>
                  <a:avLst/>
                  <a:gdLst>
                    <a:gd name="connsiteX0" fmla="*/ 80213 w 80212"/>
                    <a:gd name="connsiteY0" fmla="*/ 25918 h 51836"/>
                    <a:gd name="connsiteX1" fmla="*/ 40106 w 80212"/>
                    <a:gd name="connsiteY1" fmla="*/ 51836 h 51836"/>
                    <a:gd name="connsiteX2" fmla="*/ 0 w 80212"/>
                    <a:gd name="connsiteY2" fmla="*/ 25918 h 51836"/>
                    <a:gd name="connsiteX3" fmla="*/ 40106 w 80212"/>
                    <a:gd name="connsiteY3" fmla="*/ 0 h 51836"/>
                    <a:gd name="connsiteX4" fmla="*/ 80213 w 80212"/>
                    <a:gd name="connsiteY4" fmla="*/ 25918 h 51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12" h="51836">
                      <a:moveTo>
                        <a:pt x="80213" y="25918"/>
                      </a:moveTo>
                      <a:cubicBezTo>
                        <a:pt x="80213" y="40232"/>
                        <a:pt x="62256" y="51836"/>
                        <a:pt x="40106" y="51836"/>
                      </a:cubicBezTo>
                      <a:cubicBezTo>
                        <a:pt x="17956" y="51836"/>
                        <a:pt x="0" y="40232"/>
                        <a:pt x="0" y="25918"/>
                      </a:cubicBezTo>
                      <a:cubicBezTo>
                        <a:pt x="0" y="11604"/>
                        <a:pt x="17956" y="0"/>
                        <a:pt x="40106" y="0"/>
                      </a:cubicBezTo>
                      <a:cubicBezTo>
                        <a:pt x="62256" y="0"/>
                        <a:pt x="80213" y="11604"/>
                        <a:pt x="80213" y="25918"/>
                      </a:cubicBezTo>
                      <a:close/>
                    </a:path>
                  </a:pathLst>
                </a:custGeom>
                <a:solidFill>
                  <a:srgbClr val="34495E"/>
                </a:solidFill>
                <a:ln w="8020" cap="flat">
                  <a:noFill/>
                  <a:prstDash val="solid"/>
                  <a:miter/>
                </a:ln>
              </p:spPr>
              <p:txBody>
                <a:bodyPr rtlCol="0" anchor="ctr"/>
                <a:lstStyle/>
                <a:p>
                  <a:pPr algn="ctr"/>
                  <a:endParaRPr lang="en-IN" sz="1400"/>
                </a:p>
              </p:txBody>
            </p:sp>
            <p:sp>
              <p:nvSpPr>
                <p:cNvPr id="48" name="Freeform: Shape 47">
                  <a:extLst>
                    <a:ext uri="{FF2B5EF4-FFF2-40B4-BE49-F238E27FC236}">
                      <a16:creationId xmlns:a16="http://schemas.microsoft.com/office/drawing/2014/main" id="{9B273754-4AE0-8DA7-BA06-85D1300B8DA8}"/>
                    </a:ext>
                  </a:extLst>
                </p:cNvPr>
                <p:cNvSpPr/>
                <p:nvPr/>
              </p:nvSpPr>
              <p:spPr>
                <a:xfrm>
                  <a:off x="1631954" y="2883854"/>
                  <a:ext cx="80212" cy="51836"/>
                </a:xfrm>
                <a:custGeom>
                  <a:avLst/>
                  <a:gdLst>
                    <a:gd name="connsiteX0" fmla="*/ 80213 w 80212"/>
                    <a:gd name="connsiteY0" fmla="*/ 25918 h 51836"/>
                    <a:gd name="connsiteX1" fmla="*/ 40106 w 80212"/>
                    <a:gd name="connsiteY1" fmla="*/ 51836 h 51836"/>
                    <a:gd name="connsiteX2" fmla="*/ 0 w 80212"/>
                    <a:gd name="connsiteY2" fmla="*/ 25918 h 51836"/>
                    <a:gd name="connsiteX3" fmla="*/ 40106 w 80212"/>
                    <a:gd name="connsiteY3" fmla="*/ 0 h 51836"/>
                    <a:gd name="connsiteX4" fmla="*/ 80213 w 80212"/>
                    <a:gd name="connsiteY4" fmla="*/ 25918 h 51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12" h="51836">
                      <a:moveTo>
                        <a:pt x="80213" y="25918"/>
                      </a:moveTo>
                      <a:cubicBezTo>
                        <a:pt x="80213" y="40232"/>
                        <a:pt x="62256" y="51836"/>
                        <a:pt x="40106" y="51836"/>
                      </a:cubicBezTo>
                      <a:cubicBezTo>
                        <a:pt x="17956" y="51836"/>
                        <a:pt x="0" y="40232"/>
                        <a:pt x="0" y="25918"/>
                      </a:cubicBezTo>
                      <a:cubicBezTo>
                        <a:pt x="0" y="11604"/>
                        <a:pt x="17956" y="0"/>
                        <a:pt x="40106" y="0"/>
                      </a:cubicBezTo>
                      <a:cubicBezTo>
                        <a:pt x="62256" y="0"/>
                        <a:pt x="80213" y="11604"/>
                        <a:pt x="80213" y="25918"/>
                      </a:cubicBezTo>
                      <a:close/>
                    </a:path>
                  </a:pathLst>
                </a:custGeom>
                <a:solidFill>
                  <a:srgbClr val="34495E"/>
                </a:solidFill>
                <a:ln w="8020" cap="flat">
                  <a:noFill/>
                  <a:prstDash val="solid"/>
                  <a:miter/>
                </a:ln>
              </p:spPr>
              <p:txBody>
                <a:bodyPr rtlCol="0" anchor="ctr"/>
                <a:lstStyle/>
                <a:p>
                  <a:pPr algn="ctr"/>
                  <a:endParaRPr lang="en-IN" sz="1400"/>
                </a:p>
              </p:txBody>
            </p:sp>
            <p:sp>
              <p:nvSpPr>
                <p:cNvPr id="49" name="Freeform: Shape 48">
                  <a:extLst>
                    <a:ext uri="{FF2B5EF4-FFF2-40B4-BE49-F238E27FC236}">
                      <a16:creationId xmlns:a16="http://schemas.microsoft.com/office/drawing/2014/main" id="{69EEFD0D-50DA-7F42-FC0B-94001424C7EA}"/>
                    </a:ext>
                  </a:extLst>
                </p:cNvPr>
                <p:cNvSpPr/>
                <p:nvPr/>
              </p:nvSpPr>
              <p:spPr>
                <a:xfrm>
                  <a:off x="2033017" y="2883854"/>
                  <a:ext cx="80212" cy="51836"/>
                </a:xfrm>
                <a:custGeom>
                  <a:avLst/>
                  <a:gdLst>
                    <a:gd name="connsiteX0" fmla="*/ 80213 w 80212"/>
                    <a:gd name="connsiteY0" fmla="*/ 25918 h 51836"/>
                    <a:gd name="connsiteX1" fmla="*/ 40106 w 80212"/>
                    <a:gd name="connsiteY1" fmla="*/ 51836 h 51836"/>
                    <a:gd name="connsiteX2" fmla="*/ 0 w 80212"/>
                    <a:gd name="connsiteY2" fmla="*/ 25918 h 51836"/>
                    <a:gd name="connsiteX3" fmla="*/ 40106 w 80212"/>
                    <a:gd name="connsiteY3" fmla="*/ 0 h 51836"/>
                    <a:gd name="connsiteX4" fmla="*/ 80213 w 80212"/>
                    <a:gd name="connsiteY4" fmla="*/ 25918 h 51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12" h="51836">
                      <a:moveTo>
                        <a:pt x="80213" y="25918"/>
                      </a:moveTo>
                      <a:cubicBezTo>
                        <a:pt x="80213" y="40232"/>
                        <a:pt x="62256" y="51836"/>
                        <a:pt x="40106" y="51836"/>
                      </a:cubicBezTo>
                      <a:cubicBezTo>
                        <a:pt x="17956" y="51836"/>
                        <a:pt x="0" y="40232"/>
                        <a:pt x="0" y="25918"/>
                      </a:cubicBezTo>
                      <a:cubicBezTo>
                        <a:pt x="0" y="11604"/>
                        <a:pt x="17956" y="0"/>
                        <a:pt x="40106" y="0"/>
                      </a:cubicBezTo>
                      <a:cubicBezTo>
                        <a:pt x="62256" y="0"/>
                        <a:pt x="80213" y="11604"/>
                        <a:pt x="80213" y="25918"/>
                      </a:cubicBezTo>
                      <a:close/>
                    </a:path>
                  </a:pathLst>
                </a:custGeom>
                <a:solidFill>
                  <a:srgbClr val="34495E"/>
                </a:solidFill>
                <a:ln w="8020" cap="flat">
                  <a:noFill/>
                  <a:prstDash val="solid"/>
                  <a:miter/>
                </a:ln>
              </p:spPr>
              <p:txBody>
                <a:bodyPr rtlCol="0" anchor="ctr"/>
                <a:lstStyle/>
                <a:p>
                  <a:pPr algn="ctr"/>
                  <a:endParaRPr lang="en-IN" sz="1400"/>
                </a:p>
              </p:txBody>
            </p:sp>
            <p:sp>
              <p:nvSpPr>
                <p:cNvPr id="50" name="Freeform: Shape 49">
                  <a:extLst>
                    <a:ext uri="{FF2B5EF4-FFF2-40B4-BE49-F238E27FC236}">
                      <a16:creationId xmlns:a16="http://schemas.microsoft.com/office/drawing/2014/main" id="{F94C7F30-A471-45C3-8048-2C5C12B332B0}"/>
                    </a:ext>
                  </a:extLst>
                </p:cNvPr>
                <p:cNvSpPr/>
                <p:nvPr/>
              </p:nvSpPr>
              <p:spPr>
                <a:xfrm>
                  <a:off x="2434080" y="2883854"/>
                  <a:ext cx="80212" cy="51836"/>
                </a:xfrm>
                <a:custGeom>
                  <a:avLst/>
                  <a:gdLst>
                    <a:gd name="connsiteX0" fmla="*/ 80213 w 80212"/>
                    <a:gd name="connsiteY0" fmla="*/ 25918 h 51836"/>
                    <a:gd name="connsiteX1" fmla="*/ 40106 w 80212"/>
                    <a:gd name="connsiteY1" fmla="*/ 51836 h 51836"/>
                    <a:gd name="connsiteX2" fmla="*/ 0 w 80212"/>
                    <a:gd name="connsiteY2" fmla="*/ 25918 h 51836"/>
                    <a:gd name="connsiteX3" fmla="*/ 40106 w 80212"/>
                    <a:gd name="connsiteY3" fmla="*/ 0 h 51836"/>
                    <a:gd name="connsiteX4" fmla="*/ 80213 w 80212"/>
                    <a:gd name="connsiteY4" fmla="*/ 25918 h 51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12" h="51836">
                      <a:moveTo>
                        <a:pt x="80213" y="25918"/>
                      </a:moveTo>
                      <a:cubicBezTo>
                        <a:pt x="80213" y="40232"/>
                        <a:pt x="62256" y="51836"/>
                        <a:pt x="40106" y="51836"/>
                      </a:cubicBezTo>
                      <a:cubicBezTo>
                        <a:pt x="17956" y="51836"/>
                        <a:pt x="0" y="40232"/>
                        <a:pt x="0" y="25918"/>
                      </a:cubicBezTo>
                      <a:cubicBezTo>
                        <a:pt x="0" y="11604"/>
                        <a:pt x="17956" y="0"/>
                        <a:pt x="40106" y="0"/>
                      </a:cubicBezTo>
                      <a:cubicBezTo>
                        <a:pt x="62256" y="0"/>
                        <a:pt x="80213" y="11604"/>
                        <a:pt x="80213" y="25918"/>
                      </a:cubicBezTo>
                      <a:close/>
                    </a:path>
                  </a:pathLst>
                </a:custGeom>
                <a:solidFill>
                  <a:srgbClr val="34495E"/>
                </a:solidFill>
                <a:ln w="8020" cap="flat">
                  <a:noFill/>
                  <a:prstDash val="solid"/>
                  <a:miter/>
                </a:ln>
              </p:spPr>
              <p:txBody>
                <a:bodyPr rtlCol="0" anchor="ctr"/>
                <a:lstStyle/>
                <a:p>
                  <a:pPr algn="ctr"/>
                  <a:endParaRPr lang="en-IN" sz="1400"/>
                </a:p>
              </p:txBody>
            </p:sp>
            <p:sp>
              <p:nvSpPr>
                <p:cNvPr id="51" name="Freeform: Shape 50">
                  <a:extLst>
                    <a:ext uri="{FF2B5EF4-FFF2-40B4-BE49-F238E27FC236}">
                      <a16:creationId xmlns:a16="http://schemas.microsoft.com/office/drawing/2014/main" id="{6D307640-DC10-BE4E-97A9-35036E28C0FE}"/>
                    </a:ext>
                  </a:extLst>
                </p:cNvPr>
                <p:cNvSpPr/>
                <p:nvPr/>
              </p:nvSpPr>
              <p:spPr>
                <a:xfrm>
                  <a:off x="2835143" y="2883854"/>
                  <a:ext cx="80212" cy="51836"/>
                </a:xfrm>
                <a:custGeom>
                  <a:avLst/>
                  <a:gdLst>
                    <a:gd name="connsiteX0" fmla="*/ 80213 w 80212"/>
                    <a:gd name="connsiteY0" fmla="*/ 25918 h 51836"/>
                    <a:gd name="connsiteX1" fmla="*/ 40106 w 80212"/>
                    <a:gd name="connsiteY1" fmla="*/ 51836 h 51836"/>
                    <a:gd name="connsiteX2" fmla="*/ 0 w 80212"/>
                    <a:gd name="connsiteY2" fmla="*/ 25918 h 51836"/>
                    <a:gd name="connsiteX3" fmla="*/ 40106 w 80212"/>
                    <a:gd name="connsiteY3" fmla="*/ 0 h 51836"/>
                    <a:gd name="connsiteX4" fmla="*/ 80213 w 80212"/>
                    <a:gd name="connsiteY4" fmla="*/ 25918 h 51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12" h="51836">
                      <a:moveTo>
                        <a:pt x="80213" y="25918"/>
                      </a:moveTo>
                      <a:cubicBezTo>
                        <a:pt x="80213" y="40232"/>
                        <a:pt x="62256" y="51836"/>
                        <a:pt x="40106" y="51836"/>
                      </a:cubicBezTo>
                      <a:cubicBezTo>
                        <a:pt x="17956" y="51836"/>
                        <a:pt x="0" y="40232"/>
                        <a:pt x="0" y="25918"/>
                      </a:cubicBezTo>
                      <a:cubicBezTo>
                        <a:pt x="0" y="11604"/>
                        <a:pt x="17956" y="0"/>
                        <a:pt x="40106" y="0"/>
                      </a:cubicBezTo>
                      <a:cubicBezTo>
                        <a:pt x="62256" y="0"/>
                        <a:pt x="80213" y="11604"/>
                        <a:pt x="80213" y="25918"/>
                      </a:cubicBezTo>
                      <a:close/>
                    </a:path>
                  </a:pathLst>
                </a:custGeom>
                <a:solidFill>
                  <a:srgbClr val="34495E"/>
                </a:solidFill>
                <a:ln w="8020" cap="flat">
                  <a:noFill/>
                  <a:prstDash val="solid"/>
                  <a:miter/>
                </a:ln>
              </p:spPr>
              <p:txBody>
                <a:bodyPr rtlCol="0" anchor="ctr"/>
                <a:lstStyle/>
                <a:p>
                  <a:pPr algn="ctr"/>
                  <a:endParaRPr lang="en-IN" sz="1400"/>
                </a:p>
              </p:txBody>
            </p:sp>
            <p:sp>
              <p:nvSpPr>
                <p:cNvPr id="52" name="Freeform: Shape 51">
                  <a:extLst>
                    <a:ext uri="{FF2B5EF4-FFF2-40B4-BE49-F238E27FC236}">
                      <a16:creationId xmlns:a16="http://schemas.microsoft.com/office/drawing/2014/main" id="{7AA151C5-4589-31B8-BB37-7F7F4558CCCB}"/>
                    </a:ext>
                  </a:extLst>
                </p:cNvPr>
                <p:cNvSpPr/>
                <p:nvPr/>
              </p:nvSpPr>
              <p:spPr>
                <a:xfrm>
                  <a:off x="3236206" y="2883854"/>
                  <a:ext cx="80212" cy="51836"/>
                </a:xfrm>
                <a:custGeom>
                  <a:avLst/>
                  <a:gdLst>
                    <a:gd name="connsiteX0" fmla="*/ 80213 w 80212"/>
                    <a:gd name="connsiteY0" fmla="*/ 25918 h 51836"/>
                    <a:gd name="connsiteX1" fmla="*/ 40106 w 80212"/>
                    <a:gd name="connsiteY1" fmla="*/ 51836 h 51836"/>
                    <a:gd name="connsiteX2" fmla="*/ 0 w 80212"/>
                    <a:gd name="connsiteY2" fmla="*/ 25918 h 51836"/>
                    <a:gd name="connsiteX3" fmla="*/ 40106 w 80212"/>
                    <a:gd name="connsiteY3" fmla="*/ 0 h 51836"/>
                    <a:gd name="connsiteX4" fmla="*/ 80213 w 80212"/>
                    <a:gd name="connsiteY4" fmla="*/ 25918 h 51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12" h="51836">
                      <a:moveTo>
                        <a:pt x="80213" y="25918"/>
                      </a:moveTo>
                      <a:cubicBezTo>
                        <a:pt x="80213" y="40232"/>
                        <a:pt x="62256" y="51836"/>
                        <a:pt x="40106" y="51836"/>
                      </a:cubicBezTo>
                      <a:cubicBezTo>
                        <a:pt x="17956" y="51836"/>
                        <a:pt x="0" y="40232"/>
                        <a:pt x="0" y="25918"/>
                      </a:cubicBezTo>
                      <a:cubicBezTo>
                        <a:pt x="0" y="11604"/>
                        <a:pt x="17956" y="0"/>
                        <a:pt x="40106" y="0"/>
                      </a:cubicBezTo>
                      <a:cubicBezTo>
                        <a:pt x="62256" y="0"/>
                        <a:pt x="80213" y="11604"/>
                        <a:pt x="80213" y="25918"/>
                      </a:cubicBezTo>
                      <a:close/>
                    </a:path>
                  </a:pathLst>
                </a:custGeom>
                <a:solidFill>
                  <a:srgbClr val="34495E"/>
                </a:solidFill>
                <a:ln w="8020" cap="flat">
                  <a:noFill/>
                  <a:prstDash val="solid"/>
                  <a:miter/>
                </a:ln>
              </p:spPr>
              <p:txBody>
                <a:bodyPr rtlCol="0" anchor="ctr"/>
                <a:lstStyle/>
                <a:p>
                  <a:pPr algn="ctr"/>
                  <a:endParaRPr lang="en-IN" sz="1400"/>
                </a:p>
              </p:txBody>
            </p:sp>
          </p:grpSp>
          <p:sp>
            <p:nvSpPr>
              <p:cNvPr id="53" name="Freeform: Shape 52">
                <a:extLst>
                  <a:ext uri="{FF2B5EF4-FFF2-40B4-BE49-F238E27FC236}">
                    <a16:creationId xmlns:a16="http://schemas.microsoft.com/office/drawing/2014/main" id="{3E90BB77-8F63-B234-AAFC-AD12DDBA3205}"/>
                  </a:ext>
                </a:extLst>
              </p:cNvPr>
              <p:cNvSpPr/>
              <p:nvPr/>
            </p:nvSpPr>
            <p:spPr>
              <a:xfrm>
                <a:off x="1270998" y="2935690"/>
                <a:ext cx="2005315" cy="362853"/>
              </a:xfrm>
              <a:custGeom>
                <a:avLst/>
                <a:gdLst>
                  <a:gd name="connsiteX0" fmla="*/ 1002658 w 2005315"/>
                  <a:gd name="connsiteY0" fmla="*/ 0 h 362853"/>
                  <a:gd name="connsiteX1" fmla="*/ 0 w 2005315"/>
                  <a:gd name="connsiteY1" fmla="*/ 362853 h 362853"/>
                  <a:gd name="connsiteX2" fmla="*/ 2005315 w 2005315"/>
                  <a:gd name="connsiteY2" fmla="*/ 362853 h 362853"/>
                </a:gdLst>
                <a:ahLst/>
                <a:cxnLst>
                  <a:cxn ang="0">
                    <a:pos x="connsiteX0" y="connsiteY0"/>
                  </a:cxn>
                  <a:cxn ang="0">
                    <a:pos x="connsiteX1" y="connsiteY1"/>
                  </a:cxn>
                  <a:cxn ang="0">
                    <a:pos x="connsiteX2" y="connsiteY2"/>
                  </a:cxn>
                </a:cxnLst>
                <a:rect l="l" t="t" r="r" b="b"/>
                <a:pathLst>
                  <a:path w="2005315" h="362853">
                    <a:moveTo>
                      <a:pt x="1002658" y="0"/>
                    </a:moveTo>
                    <a:lnTo>
                      <a:pt x="0" y="362853"/>
                    </a:lnTo>
                    <a:lnTo>
                      <a:pt x="2005315" y="362853"/>
                    </a:lnTo>
                    <a:close/>
                  </a:path>
                </a:pathLst>
              </a:custGeom>
              <a:gradFill>
                <a:gsLst>
                  <a:gs pos="0">
                    <a:srgbClr val="FF6B6B">
                      <a:alpha val="80000"/>
                    </a:srgbClr>
                  </a:gs>
                  <a:gs pos="50000">
                    <a:srgbClr val="FF6B6B">
                      <a:alpha val="49804"/>
                    </a:srgbClr>
                  </a:gs>
                  <a:gs pos="100000">
                    <a:srgbClr val="FF6B6B">
                      <a:alpha val="20000"/>
                    </a:srgbClr>
                  </a:gs>
                </a:gsLst>
                <a:lin ang="0" scaled="1"/>
              </a:gradFill>
              <a:ln w="8020" cap="flat">
                <a:noFill/>
                <a:prstDash val="solid"/>
                <a:miter/>
              </a:ln>
            </p:spPr>
            <p:txBody>
              <a:bodyPr rtlCol="0" anchor="ctr"/>
              <a:lstStyle/>
              <a:p>
                <a:pPr algn="ctr"/>
                <a:endParaRPr lang="en-IN" sz="1400"/>
              </a:p>
            </p:txBody>
          </p:sp>
          <p:sp>
            <p:nvSpPr>
              <p:cNvPr id="54" name="Freeform: Shape 53">
                <a:extLst>
                  <a:ext uri="{FF2B5EF4-FFF2-40B4-BE49-F238E27FC236}">
                    <a16:creationId xmlns:a16="http://schemas.microsoft.com/office/drawing/2014/main" id="{7685F9AC-B367-FC42-837C-7455FCE3C3D2}"/>
                  </a:ext>
                </a:extLst>
              </p:cNvPr>
              <p:cNvSpPr/>
              <p:nvPr/>
            </p:nvSpPr>
            <p:spPr>
              <a:xfrm>
                <a:off x="1270998" y="2935690"/>
                <a:ext cx="1002657" cy="362853"/>
              </a:xfrm>
              <a:custGeom>
                <a:avLst/>
                <a:gdLst>
                  <a:gd name="connsiteX0" fmla="*/ 1002658 w 1002657"/>
                  <a:gd name="connsiteY0" fmla="*/ 0 h 362853"/>
                  <a:gd name="connsiteX1" fmla="*/ 0 w 1002657"/>
                  <a:gd name="connsiteY1" fmla="*/ 362853 h 362853"/>
                </a:gdLst>
                <a:ahLst/>
                <a:cxnLst>
                  <a:cxn ang="0">
                    <a:pos x="connsiteX0" y="connsiteY0"/>
                  </a:cxn>
                  <a:cxn ang="0">
                    <a:pos x="connsiteX1" y="connsiteY1"/>
                  </a:cxn>
                </a:cxnLst>
                <a:rect l="l" t="t" r="r" b="b"/>
                <a:pathLst>
                  <a:path w="1002657" h="362853">
                    <a:moveTo>
                      <a:pt x="1002658" y="0"/>
                    </a:moveTo>
                    <a:cubicBezTo>
                      <a:pt x="601595" y="120949"/>
                      <a:pt x="267373" y="241904"/>
                      <a:pt x="0" y="362853"/>
                    </a:cubicBezTo>
                  </a:path>
                </a:pathLst>
              </a:custGeom>
              <a:noFill/>
              <a:ln w="24060" cap="flat">
                <a:solidFill>
                  <a:srgbClr val="FF6B6B"/>
                </a:solidFill>
                <a:prstDash val="solid"/>
                <a:miter/>
              </a:ln>
            </p:spPr>
            <p:txBody>
              <a:bodyPr rtlCol="0" anchor="ctr"/>
              <a:lstStyle/>
              <a:p>
                <a:pPr algn="ctr"/>
                <a:endParaRPr lang="en-IN" sz="1400"/>
              </a:p>
            </p:txBody>
          </p:sp>
          <p:sp>
            <p:nvSpPr>
              <p:cNvPr id="55" name="Freeform: Shape 54">
                <a:extLst>
                  <a:ext uri="{FF2B5EF4-FFF2-40B4-BE49-F238E27FC236}">
                    <a16:creationId xmlns:a16="http://schemas.microsoft.com/office/drawing/2014/main" id="{61A1CD7A-F926-EACA-C529-20DE604F1CAC}"/>
                  </a:ext>
                </a:extLst>
              </p:cNvPr>
              <p:cNvSpPr/>
              <p:nvPr/>
            </p:nvSpPr>
            <p:spPr>
              <a:xfrm>
                <a:off x="2273655" y="2935690"/>
                <a:ext cx="1002657" cy="362853"/>
              </a:xfrm>
              <a:custGeom>
                <a:avLst/>
                <a:gdLst>
                  <a:gd name="connsiteX0" fmla="*/ 0 w 1002657"/>
                  <a:gd name="connsiteY0" fmla="*/ 0 h 362853"/>
                  <a:gd name="connsiteX1" fmla="*/ 1002658 w 1002657"/>
                  <a:gd name="connsiteY1" fmla="*/ 362853 h 362853"/>
                </a:gdLst>
                <a:ahLst/>
                <a:cxnLst>
                  <a:cxn ang="0">
                    <a:pos x="connsiteX0" y="connsiteY0"/>
                  </a:cxn>
                  <a:cxn ang="0">
                    <a:pos x="connsiteX1" y="connsiteY1"/>
                  </a:cxn>
                </a:cxnLst>
                <a:rect l="l" t="t" r="r" b="b"/>
                <a:pathLst>
                  <a:path w="1002657" h="362853">
                    <a:moveTo>
                      <a:pt x="0" y="0"/>
                    </a:moveTo>
                    <a:cubicBezTo>
                      <a:pt x="401063" y="120949"/>
                      <a:pt x="735285" y="241904"/>
                      <a:pt x="1002658" y="362853"/>
                    </a:cubicBezTo>
                  </a:path>
                </a:pathLst>
              </a:custGeom>
              <a:noFill/>
              <a:ln w="24060" cap="flat">
                <a:solidFill>
                  <a:srgbClr val="FF6B6B"/>
                </a:solidFill>
                <a:prstDash val="solid"/>
                <a:miter/>
              </a:ln>
            </p:spPr>
            <p:txBody>
              <a:bodyPr rtlCol="0" anchor="ctr"/>
              <a:lstStyle/>
              <a:p>
                <a:pPr algn="ctr"/>
                <a:endParaRPr lang="en-IN" sz="1400"/>
              </a:p>
            </p:txBody>
          </p:sp>
          <p:sp>
            <p:nvSpPr>
              <p:cNvPr id="56" name="TextBox 55">
                <a:extLst>
                  <a:ext uri="{FF2B5EF4-FFF2-40B4-BE49-F238E27FC236}">
                    <a16:creationId xmlns:a16="http://schemas.microsoft.com/office/drawing/2014/main" id="{C580EA1A-2536-381B-747A-56DE135BB89C}"/>
                  </a:ext>
                </a:extLst>
              </p:cNvPr>
              <p:cNvSpPr txBox="1"/>
              <p:nvPr/>
            </p:nvSpPr>
            <p:spPr>
              <a:xfrm>
                <a:off x="1706536" y="3304877"/>
                <a:ext cx="1152880" cy="200055"/>
              </a:xfrm>
              <a:prstGeom prst="rect">
                <a:avLst/>
              </a:prstGeom>
              <a:noFill/>
            </p:spPr>
            <p:txBody>
              <a:bodyPr wrap="none" rtlCol="0">
                <a:spAutoFit/>
              </a:bodyPr>
              <a:lstStyle/>
              <a:p>
                <a:pPr algn="ctr"/>
                <a:r>
                  <a:rPr lang="en-IN" sz="700" b="1" spc="0" baseline="0">
                    <a:ln/>
                    <a:solidFill>
                      <a:srgbClr val="E74C3C"/>
                    </a:solidFill>
                    <a:latin typeface="Arial"/>
                    <a:cs typeface="Arial"/>
                    <a:sym typeface="Arial"/>
                    <a:rtl val="0"/>
                  </a:rPr>
                  <a:t>Single Steerable Beam</a:t>
                </a:r>
              </a:p>
            </p:txBody>
          </p:sp>
          <p:sp>
            <p:nvSpPr>
              <p:cNvPr id="60" name="Freeform: Shape 59">
                <a:extLst>
                  <a:ext uri="{FF2B5EF4-FFF2-40B4-BE49-F238E27FC236}">
                    <a16:creationId xmlns:a16="http://schemas.microsoft.com/office/drawing/2014/main" id="{0566C86E-2596-899C-B92B-59E80B53D3E9}"/>
                  </a:ext>
                </a:extLst>
              </p:cNvPr>
              <p:cNvSpPr/>
              <p:nvPr/>
            </p:nvSpPr>
            <p:spPr>
              <a:xfrm>
                <a:off x="2554399" y="3454051"/>
                <a:ext cx="160425" cy="103672"/>
              </a:xfrm>
              <a:custGeom>
                <a:avLst/>
                <a:gdLst>
                  <a:gd name="connsiteX0" fmla="*/ 160425 w 160425"/>
                  <a:gd name="connsiteY0" fmla="*/ 51836 h 103672"/>
                  <a:gd name="connsiteX1" fmla="*/ 80213 w 160425"/>
                  <a:gd name="connsiteY1" fmla="*/ 103672 h 103672"/>
                  <a:gd name="connsiteX2" fmla="*/ 0 w 160425"/>
                  <a:gd name="connsiteY2" fmla="*/ 51836 h 103672"/>
                  <a:gd name="connsiteX3" fmla="*/ 80213 w 160425"/>
                  <a:gd name="connsiteY3" fmla="*/ 0 h 103672"/>
                  <a:gd name="connsiteX4" fmla="*/ 160425 w 160425"/>
                  <a:gd name="connsiteY4" fmla="*/ 51836 h 103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25" h="103672">
                    <a:moveTo>
                      <a:pt x="160425" y="51836"/>
                    </a:moveTo>
                    <a:cubicBezTo>
                      <a:pt x="160425" y="80465"/>
                      <a:pt x="124513" y="103672"/>
                      <a:pt x="80213" y="103672"/>
                    </a:cubicBezTo>
                    <a:cubicBezTo>
                      <a:pt x="35912" y="103672"/>
                      <a:pt x="0" y="80465"/>
                      <a:pt x="0" y="51836"/>
                    </a:cubicBezTo>
                    <a:cubicBezTo>
                      <a:pt x="0" y="23208"/>
                      <a:pt x="35912" y="0"/>
                      <a:pt x="80213" y="0"/>
                    </a:cubicBezTo>
                    <a:cubicBezTo>
                      <a:pt x="124513" y="0"/>
                      <a:pt x="160425" y="23208"/>
                      <a:pt x="160425" y="51836"/>
                    </a:cubicBezTo>
                    <a:close/>
                  </a:path>
                </a:pathLst>
              </a:custGeom>
              <a:solidFill>
                <a:srgbClr val="3498DB"/>
              </a:solidFill>
              <a:ln w="8020" cap="flat">
                <a:noFill/>
                <a:prstDash val="solid"/>
                <a:miter/>
              </a:ln>
            </p:spPr>
            <p:txBody>
              <a:bodyPr rtlCol="0" anchor="ctr"/>
              <a:lstStyle/>
              <a:p>
                <a:pPr algn="ctr"/>
                <a:endParaRPr lang="en-IN" sz="1400"/>
              </a:p>
            </p:txBody>
          </p:sp>
          <p:sp>
            <p:nvSpPr>
              <p:cNvPr id="61" name="TextBox 60">
                <a:extLst>
                  <a:ext uri="{FF2B5EF4-FFF2-40B4-BE49-F238E27FC236}">
                    <a16:creationId xmlns:a16="http://schemas.microsoft.com/office/drawing/2014/main" id="{0DA4F13A-36E6-15A7-E548-1BD28C8DBCF0}"/>
                  </a:ext>
                </a:extLst>
              </p:cNvPr>
              <p:cNvSpPr txBox="1"/>
              <p:nvPr/>
            </p:nvSpPr>
            <p:spPr>
              <a:xfrm>
                <a:off x="2465153" y="3335487"/>
                <a:ext cx="335348" cy="184666"/>
              </a:xfrm>
              <a:prstGeom prst="rect">
                <a:avLst/>
              </a:prstGeom>
              <a:noFill/>
            </p:spPr>
            <p:txBody>
              <a:bodyPr wrap="none" rtlCol="0">
                <a:spAutoFit/>
              </a:bodyPr>
              <a:lstStyle/>
              <a:p>
                <a:pPr algn="ctr"/>
                <a:r>
                  <a:rPr lang="en-IN" sz="600" spc="0" baseline="0">
                    <a:ln/>
                    <a:solidFill>
                      <a:srgbClr val="2C3E50"/>
                    </a:solidFill>
                    <a:latin typeface="Arial"/>
                    <a:cs typeface="Arial"/>
                    <a:sym typeface="Arial"/>
                    <a:rtl val="0"/>
                  </a:rPr>
                  <a:t>UE1</a:t>
                </a:r>
              </a:p>
            </p:txBody>
          </p:sp>
        </p:grpSp>
        <p:grpSp>
          <p:nvGrpSpPr>
            <p:cNvPr id="64" name="Graphic 3">
              <a:extLst>
                <a:ext uri="{FF2B5EF4-FFF2-40B4-BE49-F238E27FC236}">
                  <a16:creationId xmlns:a16="http://schemas.microsoft.com/office/drawing/2014/main" id="{0A40CAC9-3445-55EF-BC89-36E07EB7BD52}"/>
                </a:ext>
              </a:extLst>
            </p:cNvPr>
            <p:cNvGrpSpPr/>
            <p:nvPr/>
          </p:nvGrpSpPr>
          <p:grpSpPr>
            <a:xfrm>
              <a:off x="629297" y="3653652"/>
              <a:ext cx="3273002" cy="498742"/>
              <a:chOff x="629297" y="3653652"/>
              <a:chExt cx="3273002" cy="498742"/>
            </a:xfrm>
          </p:grpSpPr>
          <p:sp>
            <p:nvSpPr>
              <p:cNvPr id="65" name="Freeform: Shape 64">
                <a:extLst>
                  <a:ext uri="{FF2B5EF4-FFF2-40B4-BE49-F238E27FC236}">
                    <a16:creationId xmlns:a16="http://schemas.microsoft.com/office/drawing/2014/main" id="{B2DAABB3-36ED-E4DB-E1E1-A67C9C36BF37}"/>
                  </a:ext>
                </a:extLst>
              </p:cNvPr>
              <p:cNvSpPr/>
              <p:nvPr/>
            </p:nvSpPr>
            <p:spPr>
              <a:xfrm>
                <a:off x="629297" y="3661396"/>
                <a:ext cx="3273002" cy="459843"/>
              </a:xfrm>
              <a:custGeom>
                <a:avLst/>
                <a:gdLst>
                  <a:gd name="connsiteX0" fmla="*/ 3224547 w 3288716"/>
                  <a:gd name="connsiteY0" fmla="*/ 0 h 414689"/>
                  <a:gd name="connsiteX1" fmla="*/ 3288717 w 3288716"/>
                  <a:gd name="connsiteY1" fmla="*/ 0 h 414689"/>
                  <a:gd name="connsiteX2" fmla="*/ 3288717 w 3288716"/>
                  <a:gd name="connsiteY2" fmla="*/ 414689 h 414689"/>
                  <a:gd name="connsiteX3" fmla="*/ 3224547 w 3288716"/>
                  <a:gd name="connsiteY3" fmla="*/ 414689 h 414689"/>
                  <a:gd name="connsiteX4" fmla="*/ 64170 w 3288716"/>
                  <a:gd name="connsiteY4" fmla="*/ 414689 h 414689"/>
                  <a:gd name="connsiteX5" fmla="*/ 0 w 3288716"/>
                  <a:gd name="connsiteY5" fmla="*/ 414689 h 414689"/>
                  <a:gd name="connsiteX6" fmla="*/ 0 w 3288716"/>
                  <a:gd name="connsiteY6" fmla="*/ 0 h 414689"/>
                  <a:gd name="connsiteX7" fmla="*/ 64170 w 3288716"/>
                  <a:gd name="connsiteY7" fmla="*/ 0 h 414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8716" h="414689">
                    <a:moveTo>
                      <a:pt x="3224547" y="0"/>
                    </a:moveTo>
                    <a:cubicBezTo>
                      <a:pt x="3259987" y="0"/>
                      <a:pt x="3288717" y="0"/>
                      <a:pt x="3288717" y="0"/>
                    </a:cubicBezTo>
                    <a:lnTo>
                      <a:pt x="3288717" y="414689"/>
                    </a:lnTo>
                    <a:cubicBezTo>
                      <a:pt x="3288717" y="414689"/>
                      <a:pt x="3259987" y="414689"/>
                      <a:pt x="3224547" y="414689"/>
                    </a:cubicBezTo>
                    <a:lnTo>
                      <a:pt x="64170" y="414689"/>
                    </a:lnTo>
                    <a:cubicBezTo>
                      <a:pt x="28730" y="414689"/>
                      <a:pt x="0" y="414689"/>
                      <a:pt x="0" y="414689"/>
                    </a:cubicBezTo>
                    <a:lnTo>
                      <a:pt x="0" y="0"/>
                    </a:lnTo>
                    <a:cubicBezTo>
                      <a:pt x="0" y="0"/>
                      <a:pt x="28730" y="0"/>
                      <a:pt x="64170" y="0"/>
                    </a:cubicBezTo>
                    <a:close/>
                  </a:path>
                </a:pathLst>
              </a:custGeom>
              <a:solidFill>
                <a:srgbClr val="FFFFFF"/>
              </a:solidFill>
              <a:ln w="8020" cap="flat">
                <a:solidFill>
                  <a:srgbClr val="E74C3C"/>
                </a:solidFill>
                <a:prstDash val="solid"/>
                <a:miter/>
              </a:ln>
            </p:spPr>
            <p:txBody>
              <a:bodyPr rtlCol="0" anchor="ctr"/>
              <a:lstStyle/>
              <a:p>
                <a:pPr algn="ctr"/>
                <a:endParaRPr lang="en-IN" sz="1400"/>
              </a:p>
            </p:txBody>
          </p:sp>
          <p:sp>
            <p:nvSpPr>
              <p:cNvPr id="66" name="TextBox 65">
                <a:extLst>
                  <a:ext uri="{FF2B5EF4-FFF2-40B4-BE49-F238E27FC236}">
                    <a16:creationId xmlns:a16="http://schemas.microsoft.com/office/drawing/2014/main" id="{760E4D0B-F0F4-FE92-0F43-02605505B212}"/>
                  </a:ext>
                </a:extLst>
              </p:cNvPr>
              <p:cNvSpPr txBox="1"/>
              <p:nvPr/>
            </p:nvSpPr>
            <p:spPr>
              <a:xfrm>
                <a:off x="1597725" y="3653652"/>
                <a:ext cx="1390124" cy="230832"/>
              </a:xfrm>
              <a:prstGeom prst="rect">
                <a:avLst/>
              </a:prstGeom>
              <a:noFill/>
            </p:spPr>
            <p:txBody>
              <a:bodyPr wrap="none" rtlCol="0">
                <a:spAutoFit/>
              </a:bodyPr>
              <a:lstStyle/>
              <a:p>
                <a:pPr algn="ctr"/>
                <a:r>
                  <a:rPr lang="en-IN" sz="900" b="1" spc="0" baseline="0">
                    <a:ln/>
                    <a:solidFill>
                      <a:srgbClr val="E74C3C"/>
                    </a:solidFill>
                    <a:latin typeface="Arial"/>
                    <a:cs typeface="Arial"/>
                    <a:sym typeface="Arial"/>
                    <a:rtl val="0"/>
                  </a:rPr>
                  <a:t>Garden Hose Analogy</a:t>
                </a:r>
              </a:p>
            </p:txBody>
          </p:sp>
          <p:sp>
            <p:nvSpPr>
              <p:cNvPr id="67" name="Freeform: Shape 66">
                <a:extLst>
                  <a:ext uri="{FF2B5EF4-FFF2-40B4-BE49-F238E27FC236}">
                    <a16:creationId xmlns:a16="http://schemas.microsoft.com/office/drawing/2014/main" id="{40AB8398-7191-A372-CA15-CA18BF21B086}"/>
                  </a:ext>
                </a:extLst>
              </p:cNvPr>
              <p:cNvSpPr/>
              <p:nvPr/>
            </p:nvSpPr>
            <p:spPr>
              <a:xfrm>
                <a:off x="869935" y="3816905"/>
                <a:ext cx="641700" cy="41468"/>
              </a:xfrm>
              <a:custGeom>
                <a:avLst/>
                <a:gdLst>
                  <a:gd name="connsiteX0" fmla="*/ 609616 w 641700"/>
                  <a:gd name="connsiteY0" fmla="*/ 0 h 41468"/>
                  <a:gd name="connsiteX1" fmla="*/ 641701 w 641700"/>
                  <a:gd name="connsiteY1" fmla="*/ 0 h 41468"/>
                  <a:gd name="connsiteX2" fmla="*/ 641701 w 641700"/>
                  <a:gd name="connsiteY2" fmla="*/ 41469 h 41468"/>
                  <a:gd name="connsiteX3" fmla="*/ 609616 w 641700"/>
                  <a:gd name="connsiteY3" fmla="*/ 41469 h 41468"/>
                  <a:gd name="connsiteX4" fmla="*/ 32085 w 641700"/>
                  <a:gd name="connsiteY4" fmla="*/ 41469 h 41468"/>
                  <a:gd name="connsiteX5" fmla="*/ 0 w 641700"/>
                  <a:gd name="connsiteY5" fmla="*/ 41469 h 41468"/>
                  <a:gd name="connsiteX6" fmla="*/ 0 w 641700"/>
                  <a:gd name="connsiteY6" fmla="*/ 0 h 41468"/>
                  <a:gd name="connsiteX7" fmla="*/ 32085 w 641700"/>
                  <a:gd name="connsiteY7" fmla="*/ 0 h 4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700" h="41468">
                    <a:moveTo>
                      <a:pt x="609616" y="0"/>
                    </a:moveTo>
                    <a:cubicBezTo>
                      <a:pt x="627336" y="0"/>
                      <a:pt x="641701" y="0"/>
                      <a:pt x="641701" y="0"/>
                    </a:cubicBezTo>
                    <a:lnTo>
                      <a:pt x="641701" y="41469"/>
                    </a:lnTo>
                    <a:cubicBezTo>
                      <a:pt x="641701" y="41469"/>
                      <a:pt x="627336" y="41469"/>
                      <a:pt x="609616" y="41469"/>
                    </a:cubicBezTo>
                    <a:lnTo>
                      <a:pt x="32085" y="41469"/>
                    </a:lnTo>
                    <a:cubicBezTo>
                      <a:pt x="14365" y="41469"/>
                      <a:pt x="0" y="41469"/>
                      <a:pt x="0" y="41469"/>
                    </a:cubicBezTo>
                    <a:lnTo>
                      <a:pt x="0" y="0"/>
                    </a:lnTo>
                    <a:cubicBezTo>
                      <a:pt x="0" y="0"/>
                      <a:pt x="14365" y="0"/>
                      <a:pt x="32085" y="0"/>
                    </a:cubicBezTo>
                    <a:close/>
                  </a:path>
                </a:pathLst>
              </a:custGeom>
              <a:solidFill>
                <a:srgbClr val="2ECC71"/>
              </a:solidFill>
              <a:ln w="8020" cap="flat">
                <a:noFill/>
                <a:prstDash val="solid"/>
                <a:miter/>
              </a:ln>
            </p:spPr>
            <p:txBody>
              <a:bodyPr rtlCol="0" anchor="ctr"/>
              <a:lstStyle/>
              <a:p>
                <a:pPr algn="ctr"/>
                <a:endParaRPr lang="en-IN" sz="1400"/>
              </a:p>
            </p:txBody>
          </p:sp>
          <p:sp>
            <p:nvSpPr>
              <p:cNvPr id="68" name="TextBox 67">
                <a:extLst>
                  <a:ext uri="{FF2B5EF4-FFF2-40B4-BE49-F238E27FC236}">
                    <a16:creationId xmlns:a16="http://schemas.microsoft.com/office/drawing/2014/main" id="{F2AAF9F2-3BD4-8474-1FFA-B7DB9226B1BD}"/>
                  </a:ext>
                </a:extLst>
              </p:cNvPr>
              <p:cNvSpPr txBox="1"/>
              <p:nvPr/>
            </p:nvSpPr>
            <p:spPr>
              <a:xfrm>
                <a:off x="926340" y="3811398"/>
                <a:ext cx="461986" cy="153888"/>
              </a:xfrm>
              <a:prstGeom prst="rect">
                <a:avLst/>
              </a:prstGeom>
              <a:noFill/>
            </p:spPr>
            <p:txBody>
              <a:bodyPr wrap="none" rtlCol="0">
                <a:spAutoFit/>
              </a:bodyPr>
              <a:lstStyle/>
              <a:p>
                <a:pPr algn="ctr"/>
                <a:r>
                  <a:rPr lang="en-IN" sz="400" spc="0" baseline="0">
                    <a:ln/>
                    <a:solidFill>
                      <a:srgbClr val="27AE60"/>
                    </a:solidFill>
                    <a:latin typeface="Arial"/>
                    <a:cs typeface="Arial"/>
                    <a:sym typeface="Arial"/>
                    <a:rtl val="0"/>
                  </a:rPr>
                  <a:t>Single Hose</a:t>
                </a:r>
              </a:p>
            </p:txBody>
          </p:sp>
          <p:sp>
            <p:nvSpPr>
              <p:cNvPr id="69" name="Freeform: Shape 68">
                <a:extLst>
                  <a:ext uri="{FF2B5EF4-FFF2-40B4-BE49-F238E27FC236}">
                    <a16:creationId xmlns:a16="http://schemas.microsoft.com/office/drawing/2014/main" id="{CAF4844D-15B9-F63D-F800-C75054ECBB1C}"/>
                  </a:ext>
                </a:extLst>
              </p:cNvPr>
              <p:cNvSpPr/>
              <p:nvPr/>
            </p:nvSpPr>
            <p:spPr>
              <a:xfrm>
                <a:off x="1607891" y="3796170"/>
                <a:ext cx="128340" cy="82937"/>
              </a:xfrm>
              <a:custGeom>
                <a:avLst/>
                <a:gdLst>
                  <a:gd name="connsiteX0" fmla="*/ 128340 w 128340"/>
                  <a:gd name="connsiteY0" fmla="*/ 41469 h 82937"/>
                  <a:gd name="connsiteX1" fmla="*/ 64170 w 128340"/>
                  <a:gd name="connsiteY1" fmla="*/ 82938 h 82937"/>
                  <a:gd name="connsiteX2" fmla="*/ 0 w 128340"/>
                  <a:gd name="connsiteY2" fmla="*/ 41469 h 82937"/>
                  <a:gd name="connsiteX3" fmla="*/ 64170 w 128340"/>
                  <a:gd name="connsiteY3" fmla="*/ 0 h 82937"/>
                  <a:gd name="connsiteX4" fmla="*/ 128340 w 128340"/>
                  <a:gd name="connsiteY4" fmla="*/ 41469 h 82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40" h="82937">
                    <a:moveTo>
                      <a:pt x="128340" y="41469"/>
                    </a:moveTo>
                    <a:cubicBezTo>
                      <a:pt x="128340" y="64372"/>
                      <a:pt x="99610" y="82938"/>
                      <a:pt x="64170" y="82938"/>
                    </a:cubicBezTo>
                    <a:cubicBezTo>
                      <a:pt x="28730" y="82938"/>
                      <a:pt x="0" y="64372"/>
                      <a:pt x="0" y="41469"/>
                    </a:cubicBezTo>
                    <a:cubicBezTo>
                      <a:pt x="0" y="18566"/>
                      <a:pt x="28730" y="0"/>
                      <a:pt x="64170" y="0"/>
                    </a:cubicBezTo>
                    <a:cubicBezTo>
                      <a:pt x="99610" y="0"/>
                      <a:pt x="128340" y="18566"/>
                      <a:pt x="128340" y="41469"/>
                    </a:cubicBezTo>
                    <a:close/>
                  </a:path>
                </a:pathLst>
              </a:custGeom>
              <a:solidFill>
                <a:srgbClr val="34495E"/>
              </a:solidFill>
              <a:ln w="8020" cap="flat">
                <a:noFill/>
                <a:prstDash val="solid"/>
                <a:miter/>
              </a:ln>
            </p:spPr>
            <p:txBody>
              <a:bodyPr rtlCol="0" anchor="ctr"/>
              <a:lstStyle/>
              <a:p>
                <a:pPr algn="ctr"/>
                <a:endParaRPr lang="en-IN" sz="1400"/>
              </a:p>
            </p:txBody>
          </p:sp>
          <p:sp>
            <p:nvSpPr>
              <p:cNvPr id="70" name="Freeform: Shape 69">
                <a:extLst>
                  <a:ext uri="{FF2B5EF4-FFF2-40B4-BE49-F238E27FC236}">
                    <a16:creationId xmlns:a16="http://schemas.microsoft.com/office/drawing/2014/main" id="{72D11277-C202-B370-35F1-C7D7964E8E12}"/>
                  </a:ext>
                </a:extLst>
              </p:cNvPr>
              <p:cNvSpPr/>
              <p:nvPr/>
            </p:nvSpPr>
            <p:spPr>
              <a:xfrm>
                <a:off x="1672061" y="3785803"/>
                <a:ext cx="240637" cy="51836"/>
              </a:xfrm>
              <a:custGeom>
                <a:avLst/>
                <a:gdLst>
                  <a:gd name="connsiteX0" fmla="*/ 0 w 240637"/>
                  <a:gd name="connsiteY0" fmla="*/ 51836 h 51836"/>
                  <a:gd name="connsiteX1" fmla="*/ 240638 w 240637"/>
                  <a:gd name="connsiteY1" fmla="*/ 0 h 51836"/>
                </a:gdLst>
                <a:ahLst/>
                <a:cxnLst>
                  <a:cxn ang="0">
                    <a:pos x="connsiteX0" y="connsiteY0"/>
                  </a:cxn>
                  <a:cxn ang="0">
                    <a:pos x="connsiteX1" y="connsiteY1"/>
                  </a:cxn>
                </a:cxnLst>
                <a:rect l="l" t="t" r="r" b="b"/>
                <a:pathLst>
                  <a:path w="240637" h="51836">
                    <a:moveTo>
                      <a:pt x="0" y="51836"/>
                    </a:moveTo>
                    <a:lnTo>
                      <a:pt x="240638" y="0"/>
                    </a:lnTo>
                  </a:path>
                </a:pathLst>
              </a:custGeom>
              <a:ln w="16040" cap="flat">
                <a:solidFill>
                  <a:srgbClr val="F39C12"/>
                </a:solidFill>
                <a:prstDash val="solid"/>
                <a:miter/>
              </a:ln>
            </p:spPr>
            <p:txBody>
              <a:bodyPr rtlCol="0" anchor="ctr"/>
              <a:lstStyle/>
              <a:p>
                <a:pPr algn="ctr"/>
                <a:endParaRPr lang="en-IN" sz="1400"/>
              </a:p>
            </p:txBody>
          </p:sp>
          <p:sp>
            <p:nvSpPr>
              <p:cNvPr id="71" name="Freeform: Shape 70">
                <a:extLst>
                  <a:ext uri="{FF2B5EF4-FFF2-40B4-BE49-F238E27FC236}">
                    <a16:creationId xmlns:a16="http://schemas.microsoft.com/office/drawing/2014/main" id="{C5EDFEAF-8E42-722F-BEE2-911264702DAF}"/>
                  </a:ext>
                </a:extLst>
              </p:cNvPr>
              <p:cNvSpPr/>
              <p:nvPr/>
            </p:nvSpPr>
            <p:spPr>
              <a:xfrm>
                <a:off x="1672061" y="3837639"/>
                <a:ext cx="320850" cy="5183"/>
              </a:xfrm>
              <a:custGeom>
                <a:avLst/>
                <a:gdLst>
                  <a:gd name="connsiteX0" fmla="*/ 0 w 320850"/>
                  <a:gd name="connsiteY0" fmla="*/ 0 h 5183"/>
                  <a:gd name="connsiteX1" fmla="*/ 320850 w 320850"/>
                  <a:gd name="connsiteY1" fmla="*/ 0 h 5183"/>
                </a:gdLst>
                <a:ahLst/>
                <a:cxnLst>
                  <a:cxn ang="0">
                    <a:pos x="connsiteX0" y="connsiteY0"/>
                  </a:cxn>
                  <a:cxn ang="0">
                    <a:pos x="connsiteX1" y="connsiteY1"/>
                  </a:cxn>
                </a:cxnLst>
                <a:rect l="l" t="t" r="r" b="b"/>
                <a:pathLst>
                  <a:path w="320850" h="5183">
                    <a:moveTo>
                      <a:pt x="0" y="0"/>
                    </a:moveTo>
                    <a:lnTo>
                      <a:pt x="320850" y="0"/>
                    </a:lnTo>
                  </a:path>
                </a:pathLst>
              </a:custGeom>
              <a:ln w="16040" cap="flat">
                <a:solidFill>
                  <a:srgbClr val="F39C12"/>
                </a:solidFill>
                <a:prstDash val="solid"/>
                <a:miter/>
              </a:ln>
            </p:spPr>
            <p:txBody>
              <a:bodyPr rtlCol="0" anchor="ctr"/>
              <a:lstStyle/>
              <a:p>
                <a:pPr algn="ctr"/>
                <a:endParaRPr lang="en-IN" sz="1400"/>
              </a:p>
            </p:txBody>
          </p:sp>
          <p:sp>
            <p:nvSpPr>
              <p:cNvPr id="72" name="Freeform: Shape 71">
                <a:extLst>
                  <a:ext uri="{FF2B5EF4-FFF2-40B4-BE49-F238E27FC236}">
                    <a16:creationId xmlns:a16="http://schemas.microsoft.com/office/drawing/2014/main" id="{C2873D31-0A87-99EE-0531-1B2B03B8577A}"/>
                  </a:ext>
                </a:extLst>
              </p:cNvPr>
              <p:cNvSpPr/>
              <p:nvPr/>
            </p:nvSpPr>
            <p:spPr>
              <a:xfrm>
                <a:off x="1672061" y="3837639"/>
                <a:ext cx="240637" cy="51836"/>
              </a:xfrm>
              <a:custGeom>
                <a:avLst/>
                <a:gdLst>
                  <a:gd name="connsiteX0" fmla="*/ 0 w 240637"/>
                  <a:gd name="connsiteY0" fmla="*/ 0 h 51836"/>
                  <a:gd name="connsiteX1" fmla="*/ 240638 w 240637"/>
                  <a:gd name="connsiteY1" fmla="*/ 51836 h 51836"/>
                </a:gdLst>
                <a:ahLst/>
                <a:cxnLst>
                  <a:cxn ang="0">
                    <a:pos x="connsiteX0" y="connsiteY0"/>
                  </a:cxn>
                  <a:cxn ang="0">
                    <a:pos x="connsiteX1" y="connsiteY1"/>
                  </a:cxn>
                </a:cxnLst>
                <a:rect l="l" t="t" r="r" b="b"/>
                <a:pathLst>
                  <a:path w="240637" h="51836">
                    <a:moveTo>
                      <a:pt x="0" y="0"/>
                    </a:moveTo>
                    <a:lnTo>
                      <a:pt x="240638" y="51836"/>
                    </a:lnTo>
                  </a:path>
                </a:pathLst>
              </a:custGeom>
              <a:ln w="16040" cap="flat">
                <a:solidFill>
                  <a:srgbClr val="F39C12"/>
                </a:solidFill>
                <a:prstDash val="solid"/>
                <a:miter/>
              </a:ln>
            </p:spPr>
            <p:txBody>
              <a:bodyPr rtlCol="0" anchor="ctr"/>
              <a:lstStyle/>
              <a:p>
                <a:pPr algn="ctr"/>
                <a:endParaRPr lang="en-IN" sz="1400"/>
              </a:p>
            </p:txBody>
          </p:sp>
          <p:sp>
            <p:nvSpPr>
              <p:cNvPr id="73" name="Freeform: Shape 72">
                <a:extLst>
                  <a:ext uri="{FF2B5EF4-FFF2-40B4-BE49-F238E27FC236}">
                    <a16:creationId xmlns:a16="http://schemas.microsoft.com/office/drawing/2014/main" id="{E502DD31-4A6D-60DB-D72F-0313FE5BED30}"/>
                  </a:ext>
                </a:extLst>
              </p:cNvPr>
              <p:cNvSpPr/>
              <p:nvPr/>
            </p:nvSpPr>
            <p:spPr>
              <a:xfrm>
                <a:off x="1912698" y="3661396"/>
                <a:ext cx="721913" cy="124406"/>
              </a:xfrm>
              <a:custGeom>
                <a:avLst/>
                <a:gdLst>
                  <a:gd name="connsiteX0" fmla="*/ 0 w 721913"/>
                  <a:gd name="connsiteY0" fmla="*/ 124407 h 124406"/>
                  <a:gd name="connsiteX1" fmla="*/ 721913 w 721913"/>
                  <a:gd name="connsiteY1" fmla="*/ 0 h 124406"/>
                </a:gdLst>
                <a:ahLst/>
                <a:cxnLst>
                  <a:cxn ang="0">
                    <a:pos x="connsiteX0" y="connsiteY0"/>
                  </a:cxn>
                  <a:cxn ang="0">
                    <a:pos x="connsiteX1" y="connsiteY1"/>
                  </a:cxn>
                </a:cxnLst>
                <a:rect l="l" t="t" r="r" b="b"/>
                <a:pathLst>
                  <a:path w="721913" h="124406">
                    <a:moveTo>
                      <a:pt x="0" y="124407"/>
                    </a:moveTo>
                    <a:cubicBezTo>
                      <a:pt x="267373" y="76028"/>
                      <a:pt x="508011" y="34559"/>
                      <a:pt x="721913" y="0"/>
                    </a:cubicBezTo>
                  </a:path>
                </a:pathLst>
              </a:custGeom>
              <a:noFill/>
              <a:ln w="24060" cap="flat">
                <a:solidFill>
                  <a:srgbClr val="3498DB"/>
                </a:solidFill>
                <a:custDash>
                  <a:ds d="300000" sp="150000"/>
                </a:custDash>
                <a:miter/>
              </a:ln>
            </p:spPr>
            <p:txBody>
              <a:bodyPr rtlCol="0" anchor="ctr"/>
              <a:lstStyle/>
              <a:p>
                <a:pPr algn="ctr"/>
                <a:endParaRPr lang="en-IN" sz="1400"/>
              </a:p>
            </p:txBody>
          </p:sp>
          <p:sp>
            <p:nvSpPr>
              <p:cNvPr id="74" name="Freeform: Shape 73">
                <a:extLst>
                  <a:ext uri="{FF2B5EF4-FFF2-40B4-BE49-F238E27FC236}">
                    <a16:creationId xmlns:a16="http://schemas.microsoft.com/office/drawing/2014/main" id="{93B850A2-8713-5370-C836-A77F594FF860}"/>
                  </a:ext>
                </a:extLst>
              </p:cNvPr>
              <p:cNvSpPr/>
              <p:nvPr/>
            </p:nvSpPr>
            <p:spPr>
              <a:xfrm>
                <a:off x="1992911" y="3713232"/>
                <a:ext cx="721913" cy="124406"/>
              </a:xfrm>
              <a:custGeom>
                <a:avLst/>
                <a:gdLst>
                  <a:gd name="connsiteX0" fmla="*/ 0 w 721913"/>
                  <a:gd name="connsiteY0" fmla="*/ 124407 h 124406"/>
                  <a:gd name="connsiteX1" fmla="*/ 721913 w 721913"/>
                  <a:gd name="connsiteY1" fmla="*/ 0 h 124406"/>
                </a:gdLst>
                <a:ahLst/>
                <a:cxnLst>
                  <a:cxn ang="0">
                    <a:pos x="connsiteX0" y="connsiteY0"/>
                  </a:cxn>
                  <a:cxn ang="0">
                    <a:pos x="connsiteX1" y="connsiteY1"/>
                  </a:cxn>
                </a:cxnLst>
                <a:rect l="l" t="t" r="r" b="b"/>
                <a:pathLst>
                  <a:path w="721913" h="124406">
                    <a:moveTo>
                      <a:pt x="0" y="124407"/>
                    </a:moveTo>
                    <a:cubicBezTo>
                      <a:pt x="267373" y="76028"/>
                      <a:pt x="508011" y="34559"/>
                      <a:pt x="721913" y="0"/>
                    </a:cubicBezTo>
                  </a:path>
                </a:pathLst>
              </a:custGeom>
              <a:noFill/>
              <a:ln w="24060" cap="flat">
                <a:solidFill>
                  <a:srgbClr val="3498DB"/>
                </a:solidFill>
                <a:custDash>
                  <a:ds d="300000" sp="150000"/>
                </a:custDash>
                <a:miter/>
              </a:ln>
            </p:spPr>
            <p:txBody>
              <a:bodyPr rtlCol="0" anchor="ctr"/>
              <a:lstStyle/>
              <a:p>
                <a:pPr algn="ctr"/>
                <a:endParaRPr lang="en-IN" sz="1400"/>
              </a:p>
            </p:txBody>
          </p:sp>
          <p:sp>
            <p:nvSpPr>
              <p:cNvPr id="75" name="Freeform: Shape 74">
                <a:extLst>
                  <a:ext uri="{FF2B5EF4-FFF2-40B4-BE49-F238E27FC236}">
                    <a16:creationId xmlns:a16="http://schemas.microsoft.com/office/drawing/2014/main" id="{6BE6C45A-CF00-069C-301D-EB83BABA3899}"/>
                  </a:ext>
                </a:extLst>
              </p:cNvPr>
              <p:cNvSpPr/>
              <p:nvPr/>
            </p:nvSpPr>
            <p:spPr>
              <a:xfrm>
                <a:off x="1912698" y="3765068"/>
                <a:ext cx="721913" cy="124406"/>
              </a:xfrm>
              <a:custGeom>
                <a:avLst/>
                <a:gdLst>
                  <a:gd name="connsiteX0" fmla="*/ 0 w 721913"/>
                  <a:gd name="connsiteY0" fmla="*/ 124407 h 124406"/>
                  <a:gd name="connsiteX1" fmla="*/ 721913 w 721913"/>
                  <a:gd name="connsiteY1" fmla="*/ 0 h 124406"/>
                </a:gdLst>
                <a:ahLst/>
                <a:cxnLst>
                  <a:cxn ang="0">
                    <a:pos x="connsiteX0" y="connsiteY0"/>
                  </a:cxn>
                  <a:cxn ang="0">
                    <a:pos x="connsiteX1" y="connsiteY1"/>
                  </a:cxn>
                </a:cxnLst>
                <a:rect l="l" t="t" r="r" b="b"/>
                <a:pathLst>
                  <a:path w="721913" h="124406">
                    <a:moveTo>
                      <a:pt x="0" y="124407"/>
                    </a:moveTo>
                    <a:cubicBezTo>
                      <a:pt x="267373" y="76028"/>
                      <a:pt x="508011" y="34559"/>
                      <a:pt x="721913" y="0"/>
                    </a:cubicBezTo>
                  </a:path>
                </a:pathLst>
              </a:custGeom>
              <a:noFill/>
              <a:ln w="24060" cap="flat">
                <a:solidFill>
                  <a:srgbClr val="3498DB"/>
                </a:solidFill>
                <a:custDash>
                  <a:ds d="300000" sp="150000"/>
                </a:custDash>
                <a:miter/>
              </a:ln>
            </p:spPr>
            <p:txBody>
              <a:bodyPr rtlCol="0" anchor="ctr"/>
              <a:lstStyle/>
              <a:p>
                <a:pPr algn="ctr"/>
                <a:endParaRPr lang="en-IN" sz="1400"/>
              </a:p>
            </p:txBody>
          </p:sp>
          <p:sp>
            <p:nvSpPr>
              <p:cNvPr id="76" name="TextBox 75">
                <a:extLst>
                  <a:ext uri="{FF2B5EF4-FFF2-40B4-BE49-F238E27FC236}">
                    <a16:creationId xmlns:a16="http://schemas.microsoft.com/office/drawing/2014/main" id="{066B75E8-C0F7-5CCB-45FD-35FD33C945BD}"/>
                  </a:ext>
                </a:extLst>
              </p:cNvPr>
              <p:cNvSpPr txBox="1"/>
              <p:nvPr/>
            </p:nvSpPr>
            <p:spPr>
              <a:xfrm>
                <a:off x="1495591" y="3879767"/>
                <a:ext cx="1508746" cy="184666"/>
              </a:xfrm>
              <a:prstGeom prst="rect">
                <a:avLst/>
              </a:prstGeom>
              <a:noFill/>
            </p:spPr>
            <p:txBody>
              <a:bodyPr wrap="none" rtlCol="0">
                <a:spAutoFit/>
              </a:bodyPr>
              <a:lstStyle/>
              <a:p>
                <a:pPr algn="ctr"/>
                <a:r>
                  <a:rPr lang="en-IN" sz="600" spc="0" baseline="0">
                    <a:ln/>
                    <a:solidFill>
                      <a:srgbClr val="2C3E50"/>
                    </a:solidFill>
                    <a:latin typeface="Arial"/>
                    <a:cs typeface="Arial"/>
                    <a:sym typeface="Arial"/>
                    <a:rtl val="0"/>
                  </a:rPr>
                  <a:t>Same water (data) direction adjustable</a:t>
                </a:r>
              </a:p>
            </p:txBody>
          </p:sp>
          <p:sp>
            <p:nvSpPr>
              <p:cNvPr id="77" name="TextBox 76">
                <a:extLst>
                  <a:ext uri="{FF2B5EF4-FFF2-40B4-BE49-F238E27FC236}">
                    <a16:creationId xmlns:a16="http://schemas.microsoft.com/office/drawing/2014/main" id="{E79EE9F1-2B10-C43D-FE36-78B75B940AF4}"/>
                  </a:ext>
                </a:extLst>
              </p:cNvPr>
              <p:cNvSpPr txBox="1"/>
              <p:nvPr/>
            </p:nvSpPr>
            <p:spPr>
              <a:xfrm>
                <a:off x="1651688" y="3967728"/>
                <a:ext cx="1205779" cy="184666"/>
              </a:xfrm>
              <a:prstGeom prst="rect">
                <a:avLst/>
              </a:prstGeom>
              <a:noFill/>
            </p:spPr>
            <p:txBody>
              <a:bodyPr wrap="none" rtlCol="0">
                <a:spAutoFit/>
              </a:bodyPr>
              <a:lstStyle/>
              <a:p>
                <a:pPr algn="ctr"/>
                <a:r>
                  <a:rPr lang="en-IN" sz="600" spc="0" baseline="0" dirty="0">
                    <a:ln/>
                    <a:solidFill>
                      <a:srgbClr val="2C3E50"/>
                    </a:solidFill>
                    <a:latin typeface="Arial"/>
                    <a:cs typeface="Arial"/>
                    <a:sym typeface="Arial"/>
                    <a:rtl val="0"/>
                  </a:rPr>
                  <a:t>but only ONE stream possible</a:t>
                </a:r>
              </a:p>
            </p:txBody>
          </p:sp>
        </p:grpSp>
        <p:grpSp>
          <p:nvGrpSpPr>
            <p:cNvPr id="78" name="Graphic 3">
              <a:extLst>
                <a:ext uri="{FF2B5EF4-FFF2-40B4-BE49-F238E27FC236}">
                  <a16:creationId xmlns:a16="http://schemas.microsoft.com/office/drawing/2014/main" id="{26C68CA1-ED70-1F47-6483-49B5A0C058B0}"/>
                </a:ext>
              </a:extLst>
            </p:cNvPr>
            <p:cNvGrpSpPr/>
            <p:nvPr/>
          </p:nvGrpSpPr>
          <p:grpSpPr>
            <a:xfrm>
              <a:off x="618069" y="4120178"/>
              <a:ext cx="3299944" cy="1369750"/>
              <a:chOff x="618069" y="4120178"/>
              <a:chExt cx="3299944" cy="1369750"/>
            </a:xfrm>
          </p:grpSpPr>
          <p:sp>
            <p:nvSpPr>
              <p:cNvPr id="79" name="TextBox 78">
                <a:extLst>
                  <a:ext uri="{FF2B5EF4-FFF2-40B4-BE49-F238E27FC236}">
                    <a16:creationId xmlns:a16="http://schemas.microsoft.com/office/drawing/2014/main" id="{E2CC6D85-AA0F-C244-A8FD-F8CEF2D8B43E}"/>
                  </a:ext>
                </a:extLst>
              </p:cNvPr>
              <p:cNvSpPr txBox="1"/>
              <p:nvPr/>
            </p:nvSpPr>
            <p:spPr>
              <a:xfrm>
                <a:off x="1776480" y="4120178"/>
                <a:ext cx="1018227" cy="230832"/>
              </a:xfrm>
              <a:prstGeom prst="rect">
                <a:avLst/>
              </a:prstGeom>
              <a:noFill/>
            </p:spPr>
            <p:txBody>
              <a:bodyPr wrap="none" rtlCol="0">
                <a:spAutoFit/>
              </a:bodyPr>
              <a:lstStyle/>
              <a:p>
                <a:pPr algn="ctr"/>
                <a:r>
                  <a:rPr lang="en-IN" sz="900" b="1" spc="0" baseline="0">
                    <a:ln/>
                    <a:solidFill>
                      <a:srgbClr val="2C3E50"/>
                    </a:solidFill>
                    <a:latin typeface="Arial"/>
                    <a:cs typeface="Arial"/>
                    <a:sym typeface="Arial"/>
                    <a:rtl val="0"/>
                  </a:rPr>
                  <a:t>Characteristics</a:t>
                </a:r>
              </a:p>
            </p:txBody>
          </p:sp>
          <p:sp>
            <p:nvSpPr>
              <p:cNvPr id="80" name="TextBox 79">
                <a:extLst>
                  <a:ext uri="{FF2B5EF4-FFF2-40B4-BE49-F238E27FC236}">
                    <a16:creationId xmlns:a16="http://schemas.microsoft.com/office/drawing/2014/main" id="{B9B9800E-0297-FF3B-EAA1-7839554BD538}"/>
                  </a:ext>
                </a:extLst>
              </p:cNvPr>
              <p:cNvSpPr txBox="1"/>
              <p:nvPr/>
            </p:nvSpPr>
            <p:spPr>
              <a:xfrm>
                <a:off x="618069" y="4259153"/>
                <a:ext cx="468398" cy="200055"/>
              </a:xfrm>
              <a:prstGeom prst="rect">
                <a:avLst/>
              </a:prstGeom>
              <a:noFill/>
            </p:spPr>
            <p:txBody>
              <a:bodyPr wrap="none" rtlCol="0">
                <a:spAutoFit/>
              </a:bodyPr>
              <a:lstStyle/>
              <a:p>
                <a:pPr algn="ctr"/>
                <a:r>
                  <a:rPr lang="en-IN" sz="700" b="1" spc="0" baseline="0">
                    <a:ln/>
                    <a:solidFill>
                      <a:srgbClr val="27AE60"/>
                    </a:solidFill>
                    <a:latin typeface="Arial"/>
                    <a:cs typeface="Arial"/>
                    <a:sym typeface="Arial"/>
                    <a:rtl val="0"/>
                  </a:rPr>
                  <a:t>PROS:</a:t>
                </a:r>
              </a:p>
            </p:txBody>
          </p:sp>
          <p:sp>
            <p:nvSpPr>
              <p:cNvPr id="81" name="TextBox 80">
                <a:extLst>
                  <a:ext uri="{FF2B5EF4-FFF2-40B4-BE49-F238E27FC236}">
                    <a16:creationId xmlns:a16="http://schemas.microsoft.com/office/drawing/2014/main" id="{1048F7CE-3E6D-99D4-67A6-37229C8B94E9}"/>
                  </a:ext>
                </a:extLst>
              </p:cNvPr>
              <p:cNvSpPr txBox="1"/>
              <p:nvPr/>
            </p:nvSpPr>
            <p:spPr>
              <a:xfrm>
                <a:off x="618069" y="4341600"/>
                <a:ext cx="1148071" cy="200055"/>
              </a:xfrm>
              <a:prstGeom prst="rect">
                <a:avLst/>
              </a:prstGeom>
              <a:noFill/>
            </p:spPr>
            <p:txBody>
              <a:bodyPr wrap="none" rtlCol="0">
                <a:spAutoFit/>
              </a:bodyPr>
              <a:lstStyle/>
              <a:p>
                <a:pPr algn="ctr"/>
                <a:r>
                  <a:rPr lang="en-IN" sz="700" spc="0" baseline="0">
                    <a:ln/>
                    <a:solidFill>
                      <a:srgbClr val="27AE60"/>
                    </a:solidFill>
                    <a:latin typeface="Arial"/>
                    <a:cs typeface="Arial"/>
                    <a:sym typeface="Arial"/>
                    <a:rtl val="0"/>
                  </a:rPr>
                  <a:t>• Simple implementation</a:t>
                </a:r>
              </a:p>
            </p:txBody>
          </p:sp>
          <p:sp>
            <p:nvSpPr>
              <p:cNvPr id="82" name="TextBox 81">
                <a:extLst>
                  <a:ext uri="{FF2B5EF4-FFF2-40B4-BE49-F238E27FC236}">
                    <a16:creationId xmlns:a16="http://schemas.microsoft.com/office/drawing/2014/main" id="{F446365D-942D-D8EB-FBD6-54A5A2F0ACCD}"/>
                  </a:ext>
                </a:extLst>
              </p:cNvPr>
              <p:cNvSpPr txBox="1"/>
              <p:nvPr/>
            </p:nvSpPr>
            <p:spPr>
              <a:xfrm>
                <a:off x="618069" y="4419354"/>
                <a:ext cx="596638" cy="200055"/>
              </a:xfrm>
              <a:prstGeom prst="rect">
                <a:avLst/>
              </a:prstGeom>
              <a:noFill/>
            </p:spPr>
            <p:txBody>
              <a:bodyPr wrap="none" rtlCol="0">
                <a:spAutoFit/>
              </a:bodyPr>
              <a:lstStyle/>
              <a:p>
                <a:pPr algn="ctr"/>
                <a:r>
                  <a:rPr lang="en-IN" sz="700" spc="0" baseline="0">
                    <a:ln/>
                    <a:solidFill>
                      <a:srgbClr val="27AE60"/>
                    </a:solidFill>
                    <a:latin typeface="Arial"/>
                    <a:cs typeface="Arial"/>
                    <a:sym typeface="Arial"/>
                    <a:rtl val="0"/>
                  </a:rPr>
                  <a:t>• Low cost</a:t>
                </a:r>
              </a:p>
            </p:txBody>
          </p:sp>
          <p:sp>
            <p:nvSpPr>
              <p:cNvPr id="83" name="TextBox 82">
                <a:extLst>
                  <a:ext uri="{FF2B5EF4-FFF2-40B4-BE49-F238E27FC236}">
                    <a16:creationId xmlns:a16="http://schemas.microsoft.com/office/drawing/2014/main" id="{B615B74F-FF10-A765-B042-9E7054FE3564}"/>
                  </a:ext>
                </a:extLst>
              </p:cNvPr>
              <p:cNvSpPr txBox="1"/>
              <p:nvPr/>
            </p:nvSpPr>
            <p:spPr>
              <a:xfrm>
                <a:off x="618069" y="4497108"/>
                <a:ext cx="1208985" cy="200055"/>
              </a:xfrm>
              <a:prstGeom prst="rect">
                <a:avLst/>
              </a:prstGeom>
              <a:noFill/>
            </p:spPr>
            <p:txBody>
              <a:bodyPr wrap="none" rtlCol="0">
                <a:spAutoFit/>
              </a:bodyPr>
              <a:lstStyle/>
              <a:p>
                <a:pPr algn="ctr"/>
                <a:r>
                  <a:rPr lang="en-IN" sz="700" spc="0" baseline="0">
                    <a:ln/>
                    <a:solidFill>
                      <a:srgbClr val="27AE60"/>
                    </a:solidFill>
                    <a:latin typeface="Arial"/>
                    <a:cs typeface="Arial"/>
                    <a:sym typeface="Arial"/>
                    <a:rtl val="0"/>
                  </a:rPr>
                  <a:t>• Low power consumption</a:t>
                </a:r>
              </a:p>
            </p:txBody>
          </p:sp>
          <p:sp>
            <p:nvSpPr>
              <p:cNvPr id="84" name="TextBox 83">
                <a:extLst>
                  <a:ext uri="{FF2B5EF4-FFF2-40B4-BE49-F238E27FC236}">
                    <a16:creationId xmlns:a16="http://schemas.microsoft.com/office/drawing/2014/main" id="{97B7B6F3-9C92-6ABC-34C0-E88C3A860CB3}"/>
                  </a:ext>
                </a:extLst>
              </p:cNvPr>
              <p:cNvSpPr txBox="1"/>
              <p:nvPr/>
            </p:nvSpPr>
            <p:spPr>
              <a:xfrm>
                <a:off x="618069" y="4574863"/>
                <a:ext cx="1011815" cy="200055"/>
              </a:xfrm>
              <a:prstGeom prst="rect">
                <a:avLst/>
              </a:prstGeom>
              <a:noFill/>
            </p:spPr>
            <p:txBody>
              <a:bodyPr wrap="none" rtlCol="0">
                <a:spAutoFit/>
              </a:bodyPr>
              <a:lstStyle/>
              <a:p>
                <a:pPr algn="ctr"/>
                <a:r>
                  <a:rPr lang="en-IN" sz="700" spc="0" baseline="0">
                    <a:ln/>
                    <a:solidFill>
                      <a:srgbClr val="27AE60"/>
                    </a:solidFill>
                    <a:latin typeface="Arial"/>
                    <a:cs typeface="Arial"/>
                    <a:sym typeface="Arial"/>
                    <a:rtl val="0"/>
                  </a:rPr>
                  <a:t>• Fast beam steering</a:t>
                </a:r>
              </a:p>
            </p:txBody>
          </p:sp>
          <p:sp>
            <p:nvSpPr>
              <p:cNvPr id="85" name="TextBox 84">
                <a:extLst>
                  <a:ext uri="{FF2B5EF4-FFF2-40B4-BE49-F238E27FC236}">
                    <a16:creationId xmlns:a16="http://schemas.microsoft.com/office/drawing/2014/main" id="{3C972AA6-2C6E-2542-6A5A-CCE019211D6A}"/>
                  </a:ext>
                </a:extLst>
              </p:cNvPr>
              <p:cNvSpPr txBox="1"/>
              <p:nvPr/>
            </p:nvSpPr>
            <p:spPr>
              <a:xfrm>
                <a:off x="618069" y="4725679"/>
                <a:ext cx="473206" cy="200055"/>
              </a:xfrm>
              <a:prstGeom prst="rect">
                <a:avLst/>
              </a:prstGeom>
              <a:noFill/>
            </p:spPr>
            <p:txBody>
              <a:bodyPr wrap="none" rtlCol="0">
                <a:spAutoFit/>
              </a:bodyPr>
              <a:lstStyle/>
              <a:p>
                <a:pPr algn="ctr"/>
                <a:r>
                  <a:rPr lang="en-IN" sz="700" b="1" spc="0" baseline="0">
                    <a:ln/>
                    <a:solidFill>
                      <a:srgbClr val="E74C3C"/>
                    </a:solidFill>
                    <a:latin typeface="Arial"/>
                    <a:cs typeface="Arial"/>
                    <a:sym typeface="Arial"/>
                    <a:rtl val="0"/>
                  </a:rPr>
                  <a:t>CONS:</a:t>
                </a:r>
              </a:p>
            </p:txBody>
          </p:sp>
          <p:sp>
            <p:nvSpPr>
              <p:cNvPr id="86" name="TextBox 85">
                <a:extLst>
                  <a:ext uri="{FF2B5EF4-FFF2-40B4-BE49-F238E27FC236}">
                    <a16:creationId xmlns:a16="http://schemas.microsoft.com/office/drawing/2014/main" id="{C6395596-8370-7E49-E4C3-EA896DC7606C}"/>
                  </a:ext>
                </a:extLst>
              </p:cNvPr>
              <p:cNvSpPr txBox="1"/>
              <p:nvPr/>
            </p:nvSpPr>
            <p:spPr>
              <a:xfrm>
                <a:off x="618069" y="4808125"/>
                <a:ext cx="1268296" cy="200055"/>
              </a:xfrm>
              <a:prstGeom prst="rect">
                <a:avLst/>
              </a:prstGeom>
              <a:noFill/>
            </p:spPr>
            <p:txBody>
              <a:bodyPr wrap="none" rtlCol="0">
                <a:spAutoFit/>
              </a:bodyPr>
              <a:lstStyle/>
              <a:p>
                <a:pPr algn="ctr"/>
                <a:r>
                  <a:rPr lang="en-IN" sz="700" spc="0" baseline="0">
                    <a:ln/>
                    <a:solidFill>
                      <a:srgbClr val="E74C3C"/>
                    </a:solidFill>
                    <a:latin typeface="Arial"/>
                    <a:cs typeface="Arial"/>
                    <a:sym typeface="Arial"/>
                    <a:rtl val="0"/>
                  </a:rPr>
                  <a:t>• Only ONE beam at a time</a:t>
                </a:r>
              </a:p>
            </p:txBody>
          </p:sp>
          <p:sp>
            <p:nvSpPr>
              <p:cNvPr id="87" name="TextBox 86">
                <a:extLst>
                  <a:ext uri="{FF2B5EF4-FFF2-40B4-BE49-F238E27FC236}">
                    <a16:creationId xmlns:a16="http://schemas.microsoft.com/office/drawing/2014/main" id="{7FDB1A0E-7AE9-8726-56F5-DBBD007912FE}"/>
                  </a:ext>
                </a:extLst>
              </p:cNvPr>
              <p:cNvSpPr txBox="1"/>
              <p:nvPr/>
            </p:nvSpPr>
            <p:spPr>
              <a:xfrm>
                <a:off x="618069" y="4885880"/>
                <a:ext cx="979755" cy="200055"/>
              </a:xfrm>
              <a:prstGeom prst="rect">
                <a:avLst/>
              </a:prstGeom>
              <a:noFill/>
            </p:spPr>
            <p:txBody>
              <a:bodyPr wrap="none" rtlCol="0">
                <a:spAutoFit/>
              </a:bodyPr>
              <a:lstStyle/>
              <a:p>
                <a:pPr algn="ctr"/>
                <a:r>
                  <a:rPr lang="en-IN" sz="700" spc="0" baseline="0">
                    <a:ln/>
                    <a:solidFill>
                      <a:srgbClr val="E74C3C"/>
                    </a:solidFill>
                    <a:latin typeface="Arial"/>
                    <a:cs typeface="Arial"/>
                    <a:sym typeface="Arial"/>
                    <a:rtl val="0"/>
                  </a:rPr>
                  <a:t>• No true MU-MIMO</a:t>
                </a:r>
              </a:p>
            </p:txBody>
          </p:sp>
          <p:sp>
            <p:nvSpPr>
              <p:cNvPr id="88" name="TextBox 87">
                <a:extLst>
                  <a:ext uri="{FF2B5EF4-FFF2-40B4-BE49-F238E27FC236}">
                    <a16:creationId xmlns:a16="http://schemas.microsoft.com/office/drawing/2014/main" id="{3480AE3E-796A-D3DD-3D1F-C4885C9D3DA9}"/>
                  </a:ext>
                </a:extLst>
              </p:cNvPr>
              <p:cNvSpPr txBox="1"/>
              <p:nvPr/>
            </p:nvSpPr>
            <p:spPr>
              <a:xfrm>
                <a:off x="618069" y="4963634"/>
                <a:ext cx="1301959" cy="200055"/>
              </a:xfrm>
              <a:prstGeom prst="rect">
                <a:avLst/>
              </a:prstGeom>
              <a:noFill/>
            </p:spPr>
            <p:txBody>
              <a:bodyPr wrap="none" rtlCol="0">
                <a:spAutoFit/>
              </a:bodyPr>
              <a:lstStyle/>
              <a:p>
                <a:pPr algn="ctr"/>
                <a:r>
                  <a:rPr lang="en-IN" sz="700" spc="0" baseline="0">
                    <a:ln/>
                    <a:solidFill>
                      <a:srgbClr val="E74C3C"/>
                    </a:solidFill>
                    <a:latin typeface="Arial"/>
                    <a:cs typeface="Arial"/>
                    <a:sym typeface="Arial"/>
                    <a:rtl val="0"/>
                  </a:rPr>
                  <a:t>• Cannot send different data</a:t>
                </a:r>
              </a:p>
            </p:txBody>
          </p:sp>
          <p:sp>
            <p:nvSpPr>
              <p:cNvPr id="89" name="TextBox 88">
                <a:extLst>
                  <a:ext uri="{FF2B5EF4-FFF2-40B4-BE49-F238E27FC236}">
                    <a16:creationId xmlns:a16="http://schemas.microsoft.com/office/drawing/2014/main" id="{CC0CA051-964B-0E3B-7D07-A5983CEB33E8}"/>
                  </a:ext>
                </a:extLst>
              </p:cNvPr>
              <p:cNvSpPr txBox="1"/>
              <p:nvPr/>
            </p:nvSpPr>
            <p:spPr>
              <a:xfrm>
                <a:off x="698282" y="5025837"/>
                <a:ext cx="776175" cy="200055"/>
              </a:xfrm>
              <a:prstGeom prst="rect">
                <a:avLst/>
              </a:prstGeom>
              <a:noFill/>
            </p:spPr>
            <p:txBody>
              <a:bodyPr wrap="none" rtlCol="0">
                <a:spAutoFit/>
              </a:bodyPr>
              <a:lstStyle/>
              <a:p>
                <a:pPr algn="ctr"/>
                <a:r>
                  <a:rPr lang="en-IN" sz="700" spc="0" baseline="0">
                    <a:ln/>
                    <a:solidFill>
                      <a:srgbClr val="E74C3C"/>
                    </a:solidFill>
                    <a:latin typeface="Arial"/>
                    <a:cs typeface="Arial"/>
                    <a:sym typeface="Arial"/>
                    <a:rtl val="0"/>
                  </a:rPr>
                  <a:t>simultaneously</a:t>
                </a:r>
              </a:p>
            </p:txBody>
          </p:sp>
          <p:sp>
            <p:nvSpPr>
              <p:cNvPr id="90" name="Freeform: Shape 89">
                <a:extLst>
                  <a:ext uri="{FF2B5EF4-FFF2-40B4-BE49-F238E27FC236}">
                    <a16:creationId xmlns:a16="http://schemas.microsoft.com/office/drawing/2014/main" id="{F8293BBB-0533-9A47-F5A2-795E92F7A29F}"/>
                  </a:ext>
                </a:extLst>
              </p:cNvPr>
              <p:cNvSpPr/>
              <p:nvPr/>
            </p:nvSpPr>
            <p:spPr>
              <a:xfrm>
                <a:off x="629297" y="5216481"/>
                <a:ext cx="3288716" cy="259180"/>
              </a:xfrm>
              <a:custGeom>
                <a:avLst/>
                <a:gdLst>
                  <a:gd name="connsiteX0" fmla="*/ 3248611 w 3288716"/>
                  <a:gd name="connsiteY0" fmla="*/ 0 h 259180"/>
                  <a:gd name="connsiteX1" fmla="*/ 3288717 w 3288716"/>
                  <a:gd name="connsiteY1" fmla="*/ 0 h 259180"/>
                  <a:gd name="connsiteX2" fmla="*/ 3288717 w 3288716"/>
                  <a:gd name="connsiteY2" fmla="*/ 259181 h 259180"/>
                  <a:gd name="connsiteX3" fmla="*/ 3248611 w 3288716"/>
                  <a:gd name="connsiteY3" fmla="*/ 259181 h 259180"/>
                  <a:gd name="connsiteX4" fmla="*/ 40106 w 3288716"/>
                  <a:gd name="connsiteY4" fmla="*/ 259181 h 259180"/>
                  <a:gd name="connsiteX5" fmla="*/ 0 w 3288716"/>
                  <a:gd name="connsiteY5" fmla="*/ 259181 h 259180"/>
                  <a:gd name="connsiteX6" fmla="*/ 0 w 3288716"/>
                  <a:gd name="connsiteY6" fmla="*/ 0 h 259180"/>
                  <a:gd name="connsiteX7" fmla="*/ 40106 w 3288716"/>
                  <a:gd name="connsiteY7" fmla="*/ 0 h 25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8716" h="259180">
                    <a:moveTo>
                      <a:pt x="3248611" y="0"/>
                    </a:moveTo>
                    <a:cubicBezTo>
                      <a:pt x="3270761" y="0"/>
                      <a:pt x="3288717" y="0"/>
                      <a:pt x="3288717" y="0"/>
                    </a:cubicBezTo>
                    <a:lnTo>
                      <a:pt x="3288717" y="259181"/>
                    </a:lnTo>
                    <a:cubicBezTo>
                      <a:pt x="3288717" y="259181"/>
                      <a:pt x="3270761" y="259181"/>
                      <a:pt x="3248611" y="259181"/>
                    </a:cubicBezTo>
                    <a:lnTo>
                      <a:pt x="40106" y="259181"/>
                    </a:lnTo>
                    <a:cubicBezTo>
                      <a:pt x="17956" y="259181"/>
                      <a:pt x="0" y="259181"/>
                      <a:pt x="0" y="259181"/>
                    </a:cubicBezTo>
                    <a:lnTo>
                      <a:pt x="0" y="0"/>
                    </a:lnTo>
                    <a:cubicBezTo>
                      <a:pt x="0" y="0"/>
                      <a:pt x="17956" y="0"/>
                      <a:pt x="40106" y="0"/>
                    </a:cubicBezTo>
                    <a:close/>
                  </a:path>
                </a:pathLst>
              </a:custGeom>
              <a:solidFill>
                <a:srgbClr val="FEF9E7"/>
              </a:solidFill>
              <a:ln w="8020" cap="flat">
                <a:solidFill>
                  <a:srgbClr val="F1C40F"/>
                </a:solidFill>
                <a:prstDash val="solid"/>
                <a:miter/>
              </a:ln>
            </p:spPr>
            <p:txBody>
              <a:bodyPr rtlCol="0" anchor="ctr"/>
              <a:lstStyle/>
              <a:p>
                <a:pPr algn="ctr"/>
                <a:endParaRPr lang="en-IN" sz="1400"/>
              </a:p>
            </p:txBody>
          </p:sp>
          <p:sp>
            <p:nvSpPr>
              <p:cNvPr id="91" name="TextBox 90">
                <a:extLst>
                  <a:ext uri="{FF2B5EF4-FFF2-40B4-BE49-F238E27FC236}">
                    <a16:creationId xmlns:a16="http://schemas.microsoft.com/office/drawing/2014/main" id="{F67A330D-C01A-2E21-B356-FFF667906B37}"/>
                  </a:ext>
                </a:extLst>
              </p:cNvPr>
              <p:cNvSpPr txBox="1"/>
              <p:nvPr/>
            </p:nvSpPr>
            <p:spPr>
              <a:xfrm>
                <a:off x="1314791" y="5218122"/>
                <a:ext cx="1803699" cy="200055"/>
              </a:xfrm>
              <a:prstGeom prst="rect">
                <a:avLst/>
              </a:prstGeom>
              <a:noFill/>
            </p:spPr>
            <p:txBody>
              <a:bodyPr wrap="none" rtlCol="0">
                <a:spAutoFit/>
              </a:bodyPr>
              <a:lstStyle/>
              <a:p>
                <a:pPr algn="ctr"/>
                <a:r>
                  <a:rPr lang="en-IN" sz="700" b="1" spc="0" baseline="0">
                    <a:ln/>
                    <a:solidFill>
                      <a:srgbClr val="F39C12"/>
                    </a:solidFill>
                    <a:latin typeface="Arial"/>
                    <a:cs typeface="Arial"/>
                    <a:sym typeface="Arial"/>
                    <a:rtl val="0"/>
                  </a:rPr>
                  <a:t>USE CASE: mmWave Beam Sweeping</a:t>
                </a:r>
              </a:p>
            </p:txBody>
          </p:sp>
          <p:sp>
            <p:nvSpPr>
              <p:cNvPr id="92" name="TextBox 91">
                <a:extLst>
                  <a:ext uri="{FF2B5EF4-FFF2-40B4-BE49-F238E27FC236}">
                    <a16:creationId xmlns:a16="http://schemas.microsoft.com/office/drawing/2014/main" id="{2F625DC3-AE31-7933-037E-75F2071F6423}"/>
                  </a:ext>
                </a:extLst>
              </p:cNvPr>
              <p:cNvSpPr txBox="1"/>
              <p:nvPr/>
            </p:nvSpPr>
            <p:spPr>
              <a:xfrm>
                <a:off x="1286031" y="5305262"/>
                <a:ext cx="1914307" cy="184666"/>
              </a:xfrm>
              <a:prstGeom prst="rect">
                <a:avLst/>
              </a:prstGeom>
              <a:noFill/>
            </p:spPr>
            <p:txBody>
              <a:bodyPr wrap="none" rtlCol="0">
                <a:spAutoFit/>
              </a:bodyPr>
              <a:lstStyle/>
              <a:p>
                <a:pPr algn="ctr"/>
                <a:r>
                  <a:rPr lang="en-IN" sz="600" spc="0" baseline="0">
                    <a:ln/>
                    <a:solidFill>
                      <a:srgbClr val="D68910"/>
                    </a:solidFill>
                    <a:latin typeface="Arial"/>
                    <a:cs typeface="Arial"/>
                    <a:sym typeface="Arial"/>
                    <a:rtl val="0"/>
                  </a:rPr>
                  <a:t>Initial signal discovery and coarse beam alignment</a:t>
                </a:r>
              </a:p>
            </p:txBody>
          </p:sp>
        </p:grpSp>
      </p:grpSp>
      <p:grpSp>
        <p:nvGrpSpPr>
          <p:cNvPr id="93" name="Graphic 3">
            <a:extLst>
              <a:ext uri="{FF2B5EF4-FFF2-40B4-BE49-F238E27FC236}">
                <a16:creationId xmlns:a16="http://schemas.microsoft.com/office/drawing/2014/main" id="{E4FA8312-344E-543A-8B56-6FE613B15F6D}"/>
              </a:ext>
            </a:extLst>
          </p:cNvPr>
          <p:cNvGrpSpPr/>
          <p:nvPr/>
        </p:nvGrpSpPr>
        <p:grpSpPr>
          <a:xfrm>
            <a:off x="4238864" y="1364344"/>
            <a:ext cx="3769992" cy="4681515"/>
            <a:chOff x="4238864" y="1364344"/>
            <a:chExt cx="3769992" cy="4681515"/>
          </a:xfrm>
        </p:grpSpPr>
        <p:sp>
          <p:nvSpPr>
            <p:cNvPr id="94" name="Freeform: Shape 93">
              <a:extLst>
                <a:ext uri="{FF2B5EF4-FFF2-40B4-BE49-F238E27FC236}">
                  <a16:creationId xmlns:a16="http://schemas.microsoft.com/office/drawing/2014/main" id="{36AB54CE-18F8-3050-CC06-A1808ED563C2}"/>
                </a:ext>
              </a:extLst>
            </p:cNvPr>
            <p:cNvSpPr/>
            <p:nvPr/>
          </p:nvSpPr>
          <p:spPr>
            <a:xfrm>
              <a:off x="4238864" y="1380605"/>
              <a:ext cx="3609567" cy="4665254"/>
            </a:xfrm>
            <a:custGeom>
              <a:avLst/>
              <a:gdLst>
                <a:gd name="connsiteX0" fmla="*/ 3489249 w 3609567"/>
                <a:gd name="connsiteY0" fmla="*/ 0 h 4665254"/>
                <a:gd name="connsiteX1" fmla="*/ 3609567 w 3609567"/>
                <a:gd name="connsiteY1" fmla="*/ 0 h 4665254"/>
                <a:gd name="connsiteX2" fmla="*/ 3609567 w 3609567"/>
                <a:gd name="connsiteY2" fmla="*/ 4665255 h 4665254"/>
                <a:gd name="connsiteX3" fmla="*/ 3489249 w 3609567"/>
                <a:gd name="connsiteY3" fmla="*/ 4665255 h 4665254"/>
                <a:gd name="connsiteX4" fmla="*/ 120319 w 3609567"/>
                <a:gd name="connsiteY4" fmla="*/ 4665255 h 4665254"/>
                <a:gd name="connsiteX5" fmla="*/ 0 w 3609567"/>
                <a:gd name="connsiteY5" fmla="*/ 4665255 h 4665254"/>
                <a:gd name="connsiteX6" fmla="*/ 0 w 3609567"/>
                <a:gd name="connsiteY6" fmla="*/ 0 h 4665254"/>
                <a:gd name="connsiteX7" fmla="*/ 120319 w 3609567"/>
                <a:gd name="connsiteY7" fmla="*/ 0 h 466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9567" h="4665254">
                  <a:moveTo>
                    <a:pt x="3489249" y="0"/>
                  </a:moveTo>
                  <a:cubicBezTo>
                    <a:pt x="3555699" y="0"/>
                    <a:pt x="3609567" y="0"/>
                    <a:pt x="3609567" y="0"/>
                  </a:cubicBezTo>
                  <a:lnTo>
                    <a:pt x="3609567" y="4665255"/>
                  </a:lnTo>
                  <a:cubicBezTo>
                    <a:pt x="3609567" y="4665255"/>
                    <a:pt x="3555699" y="4665255"/>
                    <a:pt x="3489249" y="4665255"/>
                  </a:cubicBezTo>
                  <a:lnTo>
                    <a:pt x="120319" y="4665255"/>
                  </a:lnTo>
                  <a:cubicBezTo>
                    <a:pt x="53868" y="4665255"/>
                    <a:pt x="0" y="4665255"/>
                    <a:pt x="0" y="4665255"/>
                  </a:cubicBezTo>
                  <a:lnTo>
                    <a:pt x="0" y="0"/>
                  </a:lnTo>
                  <a:cubicBezTo>
                    <a:pt x="0" y="0"/>
                    <a:pt x="53868" y="0"/>
                    <a:pt x="120319" y="0"/>
                  </a:cubicBezTo>
                  <a:close/>
                </a:path>
              </a:pathLst>
            </a:custGeom>
            <a:solidFill>
              <a:srgbClr val="F0FFFE"/>
            </a:solidFill>
            <a:ln w="24060" cap="flat">
              <a:solidFill>
                <a:srgbClr val="17A2B8"/>
              </a:solidFill>
              <a:prstDash val="solid"/>
              <a:miter/>
            </a:ln>
          </p:spPr>
          <p:txBody>
            <a:bodyPr rtlCol="0" anchor="ctr"/>
            <a:lstStyle/>
            <a:p>
              <a:pPr algn="ctr"/>
              <a:endParaRPr lang="en-IN" sz="1400"/>
            </a:p>
          </p:txBody>
        </p:sp>
        <p:sp>
          <p:nvSpPr>
            <p:cNvPr id="95" name="TextBox 94">
              <a:extLst>
                <a:ext uri="{FF2B5EF4-FFF2-40B4-BE49-F238E27FC236}">
                  <a16:creationId xmlns:a16="http://schemas.microsoft.com/office/drawing/2014/main" id="{88988775-F860-D7DB-EBFA-40847B492A0E}"/>
                </a:ext>
              </a:extLst>
            </p:cNvPr>
            <p:cNvSpPr txBox="1"/>
            <p:nvPr/>
          </p:nvSpPr>
          <p:spPr>
            <a:xfrm>
              <a:off x="5103962" y="1364344"/>
              <a:ext cx="1887055" cy="276999"/>
            </a:xfrm>
            <a:prstGeom prst="rect">
              <a:avLst/>
            </a:prstGeom>
            <a:noFill/>
          </p:spPr>
          <p:txBody>
            <a:bodyPr wrap="none" rtlCol="0">
              <a:spAutoFit/>
            </a:bodyPr>
            <a:lstStyle/>
            <a:p>
              <a:pPr algn="ctr"/>
              <a:r>
                <a:rPr lang="en-IN" sz="1200" b="1" spc="0" baseline="0" dirty="0">
                  <a:ln/>
                  <a:solidFill>
                    <a:srgbClr val="17A2B8"/>
                  </a:solidFill>
                  <a:latin typeface="Arial"/>
                  <a:cs typeface="Arial"/>
                  <a:sym typeface="Arial"/>
                  <a:rtl val="0"/>
                </a:rPr>
                <a:t>B. Digital Beamforming</a:t>
              </a:r>
            </a:p>
          </p:txBody>
        </p:sp>
        <p:sp>
          <p:nvSpPr>
            <p:cNvPr id="96" name="TextBox 95">
              <a:extLst>
                <a:ext uri="{FF2B5EF4-FFF2-40B4-BE49-F238E27FC236}">
                  <a16:creationId xmlns:a16="http://schemas.microsoft.com/office/drawing/2014/main" id="{5DE1A7A8-BA7E-0F45-4535-7AD8FAF1EAF4}"/>
                </a:ext>
              </a:extLst>
            </p:cNvPr>
            <p:cNvSpPr txBox="1"/>
            <p:nvPr/>
          </p:nvSpPr>
          <p:spPr>
            <a:xfrm>
              <a:off x="5069728" y="1528369"/>
              <a:ext cx="1999265" cy="230832"/>
            </a:xfrm>
            <a:prstGeom prst="rect">
              <a:avLst/>
            </a:prstGeom>
            <a:noFill/>
          </p:spPr>
          <p:txBody>
            <a:bodyPr wrap="none" rtlCol="0">
              <a:spAutoFit/>
            </a:bodyPr>
            <a:lstStyle/>
            <a:p>
              <a:pPr algn="ctr"/>
              <a:r>
                <a:rPr lang="en-IN" sz="900" spc="0" baseline="0">
                  <a:ln/>
                  <a:solidFill>
                    <a:srgbClr val="138496"/>
                  </a:solidFill>
                  <a:latin typeface="Arial"/>
                  <a:cs typeface="Arial"/>
                  <a:sym typeface="Arial"/>
                  <a:rtl val="0"/>
                </a:rPr>
                <a:t>"Separate Faucet for Every Nozzle"</a:t>
              </a:r>
            </a:p>
          </p:txBody>
        </p:sp>
        <p:grpSp>
          <p:nvGrpSpPr>
            <p:cNvPr id="97" name="Graphic 3">
              <a:extLst>
                <a:ext uri="{FF2B5EF4-FFF2-40B4-BE49-F238E27FC236}">
                  <a16:creationId xmlns:a16="http://schemas.microsoft.com/office/drawing/2014/main" id="{81475E45-E962-9B21-48BB-76D9420C0A55}"/>
                </a:ext>
              </a:extLst>
            </p:cNvPr>
            <p:cNvGrpSpPr/>
            <p:nvPr/>
          </p:nvGrpSpPr>
          <p:grpSpPr>
            <a:xfrm>
              <a:off x="4378208" y="1674493"/>
              <a:ext cx="3630648" cy="1876104"/>
              <a:chOff x="4378208" y="1674493"/>
              <a:chExt cx="3630648" cy="1876104"/>
            </a:xfrm>
          </p:grpSpPr>
          <p:sp>
            <p:nvSpPr>
              <p:cNvPr id="98" name="TextBox 97">
                <a:extLst>
                  <a:ext uri="{FF2B5EF4-FFF2-40B4-BE49-F238E27FC236}">
                    <a16:creationId xmlns:a16="http://schemas.microsoft.com/office/drawing/2014/main" id="{87157E82-2783-F802-29FE-8962974FF8A1}"/>
                  </a:ext>
                </a:extLst>
              </p:cNvPr>
              <p:cNvSpPr txBox="1"/>
              <p:nvPr/>
            </p:nvSpPr>
            <p:spPr>
              <a:xfrm>
                <a:off x="5574206" y="1674493"/>
                <a:ext cx="1015021" cy="261610"/>
              </a:xfrm>
              <a:prstGeom prst="rect">
                <a:avLst/>
              </a:prstGeom>
              <a:noFill/>
            </p:spPr>
            <p:txBody>
              <a:bodyPr wrap="none" rtlCol="0">
                <a:spAutoFit/>
              </a:bodyPr>
              <a:lstStyle/>
              <a:p>
                <a:pPr algn="ctr"/>
                <a:r>
                  <a:rPr lang="en-IN" sz="1050" b="1" spc="0" baseline="0">
                    <a:ln/>
                    <a:solidFill>
                      <a:srgbClr val="2C3E50"/>
                    </a:solidFill>
                    <a:latin typeface="Arial"/>
                    <a:cs typeface="Arial"/>
                    <a:sym typeface="Arial"/>
                    <a:rtl val="0"/>
                  </a:rPr>
                  <a:t>Architecture</a:t>
                </a:r>
              </a:p>
            </p:txBody>
          </p:sp>
          <p:sp>
            <p:nvSpPr>
              <p:cNvPr id="99" name="Freeform: Shape 98">
                <a:extLst>
                  <a:ext uri="{FF2B5EF4-FFF2-40B4-BE49-F238E27FC236}">
                    <a16:creationId xmlns:a16="http://schemas.microsoft.com/office/drawing/2014/main" id="{749FF2F0-9999-197C-2E11-DBC7BF14912D}"/>
                  </a:ext>
                </a:extLst>
              </p:cNvPr>
              <p:cNvSpPr/>
              <p:nvPr/>
            </p:nvSpPr>
            <p:spPr>
              <a:xfrm>
                <a:off x="5442053" y="1898966"/>
                <a:ext cx="1203189" cy="207344"/>
              </a:xfrm>
              <a:custGeom>
                <a:avLst/>
                <a:gdLst>
                  <a:gd name="connsiteX0" fmla="*/ 1163083 w 1203189"/>
                  <a:gd name="connsiteY0" fmla="*/ 0 h 207344"/>
                  <a:gd name="connsiteX1" fmla="*/ 1203189 w 1203189"/>
                  <a:gd name="connsiteY1" fmla="*/ 0 h 207344"/>
                  <a:gd name="connsiteX2" fmla="*/ 1203189 w 1203189"/>
                  <a:gd name="connsiteY2" fmla="*/ 207345 h 207344"/>
                  <a:gd name="connsiteX3" fmla="*/ 1163083 w 1203189"/>
                  <a:gd name="connsiteY3" fmla="*/ 207345 h 207344"/>
                  <a:gd name="connsiteX4" fmla="*/ 40106 w 1203189"/>
                  <a:gd name="connsiteY4" fmla="*/ 207345 h 207344"/>
                  <a:gd name="connsiteX5" fmla="*/ 0 w 1203189"/>
                  <a:gd name="connsiteY5" fmla="*/ 207345 h 207344"/>
                  <a:gd name="connsiteX6" fmla="*/ 0 w 1203189"/>
                  <a:gd name="connsiteY6" fmla="*/ 0 h 207344"/>
                  <a:gd name="connsiteX7" fmla="*/ 40106 w 1203189"/>
                  <a:gd name="connsiteY7" fmla="*/ 0 h 20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3189" h="207344">
                    <a:moveTo>
                      <a:pt x="1163083" y="0"/>
                    </a:moveTo>
                    <a:cubicBezTo>
                      <a:pt x="1185233" y="0"/>
                      <a:pt x="1203189" y="0"/>
                      <a:pt x="1203189" y="0"/>
                    </a:cubicBezTo>
                    <a:lnTo>
                      <a:pt x="1203189" y="207345"/>
                    </a:lnTo>
                    <a:cubicBezTo>
                      <a:pt x="1203189" y="207345"/>
                      <a:pt x="1185233" y="207345"/>
                      <a:pt x="1163083" y="207345"/>
                    </a:cubicBezTo>
                    <a:lnTo>
                      <a:pt x="40106" y="207345"/>
                    </a:lnTo>
                    <a:cubicBezTo>
                      <a:pt x="17956" y="207345"/>
                      <a:pt x="0" y="207345"/>
                      <a:pt x="0" y="207345"/>
                    </a:cubicBezTo>
                    <a:lnTo>
                      <a:pt x="0" y="0"/>
                    </a:lnTo>
                    <a:cubicBezTo>
                      <a:pt x="0" y="0"/>
                      <a:pt x="17956" y="0"/>
                      <a:pt x="40106" y="0"/>
                    </a:cubicBezTo>
                    <a:close/>
                  </a:path>
                </a:pathLst>
              </a:custGeom>
              <a:solidFill>
                <a:srgbClr val="3498DB"/>
              </a:solidFill>
              <a:ln w="8020" cap="flat">
                <a:noFill/>
                <a:prstDash val="solid"/>
                <a:miter/>
              </a:ln>
            </p:spPr>
            <p:txBody>
              <a:bodyPr rtlCol="0" anchor="ctr"/>
              <a:lstStyle/>
              <a:p>
                <a:pPr algn="ctr"/>
                <a:endParaRPr lang="en-IN" sz="1400"/>
              </a:p>
            </p:txBody>
          </p:sp>
          <p:sp>
            <p:nvSpPr>
              <p:cNvPr id="100" name="TextBox 99">
                <a:extLst>
                  <a:ext uri="{FF2B5EF4-FFF2-40B4-BE49-F238E27FC236}">
                    <a16:creationId xmlns:a16="http://schemas.microsoft.com/office/drawing/2014/main" id="{7300542C-0431-EADC-2E49-BEF83A329896}"/>
                  </a:ext>
                </a:extLst>
              </p:cNvPr>
              <p:cNvSpPr txBox="1"/>
              <p:nvPr/>
            </p:nvSpPr>
            <p:spPr>
              <a:xfrm>
                <a:off x="5473400" y="1868410"/>
                <a:ext cx="1074333" cy="200055"/>
              </a:xfrm>
              <a:prstGeom prst="rect">
                <a:avLst/>
              </a:prstGeom>
              <a:noFill/>
            </p:spPr>
            <p:txBody>
              <a:bodyPr wrap="none" rtlCol="0">
                <a:spAutoFit/>
              </a:bodyPr>
              <a:lstStyle/>
              <a:p>
                <a:pPr algn="ctr"/>
                <a:r>
                  <a:rPr lang="en-IN" sz="700" b="1" spc="0" baseline="0" dirty="0">
                    <a:ln/>
                    <a:solidFill>
                      <a:srgbClr val="FFFFFF"/>
                    </a:solidFill>
                    <a:latin typeface="Arial"/>
                    <a:cs typeface="Arial"/>
                    <a:sym typeface="Arial"/>
                    <a:rtl val="0"/>
                  </a:rPr>
                  <a:t>Baseband Processor</a:t>
                </a:r>
              </a:p>
            </p:txBody>
          </p:sp>
          <p:sp>
            <p:nvSpPr>
              <p:cNvPr id="101" name="TextBox 100">
                <a:extLst>
                  <a:ext uri="{FF2B5EF4-FFF2-40B4-BE49-F238E27FC236}">
                    <a16:creationId xmlns:a16="http://schemas.microsoft.com/office/drawing/2014/main" id="{35BB65B7-15DA-0374-9BE4-767B254820AD}"/>
                  </a:ext>
                </a:extLst>
              </p:cNvPr>
              <p:cNvSpPr txBox="1"/>
              <p:nvPr/>
            </p:nvSpPr>
            <p:spPr>
              <a:xfrm>
                <a:off x="5530974" y="1972196"/>
                <a:ext cx="995785" cy="184666"/>
              </a:xfrm>
              <a:prstGeom prst="rect">
                <a:avLst/>
              </a:prstGeom>
              <a:noFill/>
            </p:spPr>
            <p:txBody>
              <a:bodyPr wrap="none" rtlCol="0">
                <a:spAutoFit/>
              </a:bodyPr>
              <a:lstStyle/>
              <a:p>
                <a:pPr algn="ctr"/>
                <a:r>
                  <a:rPr lang="en-IN" sz="600" spc="0" baseline="0">
                    <a:ln/>
                    <a:solidFill>
                      <a:srgbClr val="FFFFFF"/>
                    </a:solidFill>
                    <a:latin typeface="Arial"/>
                    <a:cs typeface="Arial"/>
                    <a:sym typeface="Arial"/>
                    <a:rtl val="0"/>
                  </a:rPr>
                  <a:t>(Multiple Data Streams)</a:t>
                </a:r>
              </a:p>
            </p:txBody>
          </p:sp>
          <p:grpSp>
            <p:nvGrpSpPr>
              <p:cNvPr id="102" name="Graphic 3">
                <a:extLst>
                  <a:ext uri="{FF2B5EF4-FFF2-40B4-BE49-F238E27FC236}">
                    <a16:creationId xmlns:a16="http://schemas.microsoft.com/office/drawing/2014/main" id="{7ED61414-E434-5C22-431C-477C2F4F5FE6}"/>
                  </a:ext>
                </a:extLst>
              </p:cNvPr>
              <p:cNvGrpSpPr/>
              <p:nvPr/>
            </p:nvGrpSpPr>
            <p:grpSpPr>
              <a:xfrm>
                <a:off x="4720140" y="2106311"/>
                <a:ext cx="3288716" cy="260655"/>
                <a:chOff x="4720140" y="2106311"/>
                <a:chExt cx="3288716" cy="260655"/>
              </a:xfrm>
            </p:grpSpPr>
            <p:sp>
              <p:nvSpPr>
                <p:cNvPr id="103" name="Freeform: Shape 102">
                  <a:extLst>
                    <a:ext uri="{FF2B5EF4-FFF2-40B4-BE49-F238E27FC236}">
                      <a16:creationId xmlns:a16="http://schemas.microsoft.com/office/drawing/2014/main" id="{3DBB38D9-DF19-7775-C62E-256CC88EFBBD}"/>
                    </a:ext>
                  </a:extLst>
                </p:cNvPr>
                <p:cNvSpPr/>
                <p:nvPr/>
              </p:nvSpPr>
              <p:spPr>
                <a:xfrm>
                  <a:off x="4720140" y="2209983"/>
                  <a:ext cx="481275" cy="129590"/>
                </a:xfrm>
                <a:custGeom>
                  <a:avLst/>
                  <a:gdLst>
                    <a:gd name="connsiteX0" fmla="*/ 457212 w 481275"/>
                    <a:gd name="connsiteY0" fmla="*/ 0 h 129590"/>
                    <a:gd name="connsiteX1" fmla="*/ 481276 w 481275"/>
                    <a:gd name="connsiteY1" fmla="*/ 0 h 129590"/>
                    <a:gd name="connsiteX2" fmla="*/ 481276 w 481275"/>
                    <a:gd name="connsiteY2" fmla="*/ 129590 h 129590"/>
                    <a:gd name="connsiteX3" fmla="*/ 457212 w 481275"/>
                    <a:gd name="connsiteY3" fmla="*/ 129590 h 129590"/>
                    <a:gd name="connsiteX4" fmla="*/ 24064 w 481275"/>
                    <a:gd name="connsiteY4" fmla="*/ 129590 h 129590"/>
                    <a:gd name="connsiteX5" fmla="*/ 0 w 481275"/>
                    <a:gd name="connsiteY5" fmla="*/ 129590 h 129590"/>
                    <a:gd name="connsiteX6" fmla="*/ 0 w 481275"/>
                    <a:gd name="connsiteY6" fmla="*/ 0 h 129590"/>
                    <a:gd name="connsiteX7" fmla="*/ 24064 w 481275"/>
                    <a:gd name="connsiteY7" fmla="*/ 0 h 12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275" h="129590">
                      <a:moveTo>
                        <a:pt x="457212" y="0"/>
                      </a:moveTo>
                      <a:cubicBezTo>
                        <a:pt x="470502" y="0"/>
                        <a:pt x="481276" y="0"/>
                        <a:pt x="481276" y="0"/>
                      </a:cubicBezTo>
                      <a:lnTo>
                        <a:pt x="481276" y="129590"/>
                      </a:lnTo>
                      <a:cubicBezTo>
                        <a:pt x="481276" y="129590"/>
                        <a:pt x="470502" y="129590"/>
                        <a:pt x="457212" y="129590"/>
                      </a:cubicBezTo>
                      <a:lnTo>
                        <a:pt x="24064" y="129590"/>
                      </a:lnTo>
                      <a:cubicBezTo>
                        <a:pt x="10774" y="129590"/>
                        <a:pt x="0" y="129590"/>
                        <a:pt x="0" y="129590"/>
                      </a:cubicBezTo>
                      <a:lnTo>
                        <a:pt x="0" y="0"/>
                      </a:lnTo>
                      <a:cubicBezTo>
                        <a:pt x="0" y="0"/>
                        <a:pt x="10774" y="0"/>
                        <a:pt x="24064" y="0"/>
                      </a:cubicBezTo>
                      <a:close/>
                    </a:path>
                  </a:pathLst>
                </a:custGeom>
                <a:solidFill>
                  <a:srgbClr val="E67E22"/>
                </a:solidFill>
                <a:ln w="8020" cap="flat">
                  <a:noFill/>
                  <a:prstDash val="solid"/>
                  <a:miter/>
                </a:ln>
              </p:spPr>
              <p:txBody>
                <a:bodyPr rtlCol="0" anchor="ctr"/>
                <a:lstStyle/>
                <a:p>
                  <a:pPr algn="ctr"/>
                  <a:endParaRPr lang="en-IN" sz="1400"/>
                </a:p>
              </p:txBody>
            </p:sp>
            <p:sp>
              <p:nvSpPr>
                <p:cNvPr id="104" name="TextBox 103">
                  <a:extLst>
                    <a:ext uri="{FF2B5EF4-FFF2-40B4-BE49-F238E27FC236}">
                      <a16:creationId xmlns:a16="http://schemas.microsoft.com/office/drawing/2014/main" id="{FFD430EF-4A2E-A6DC-E0CD-A9D2F3BB8E29}"/>
                    </a:ext>
                  </a:extLst>
                </p:cNvPr>
                <p:cNvSpPr txBox="1"/>
                <p:nvPr/>
              </p:nvSpPr>
              <p:spPr>
                <a:xfrm>
                  <a:off x="4806523" y="2197689"/>
                  <a:ext cx="295274" cy="169277"/>
                </a:xfrm>
                <a:prstGeom prst="rect">
                  <a:avLst/>
                </a:prstGeom>
                <a:noFill/>
              </p:spPr>
              <p:txBody>
                <a:bodyPr wrap="none" rtlCol="0">
                  <a:spAutoFit/>
                </a:bodyPr>
                <a:lstStyle/>
                <a:p>
                  <a:pPr algn="ctr"/>
                  <a:r>
                    <a:rPr lang="en-IN" sz="500" spc="0" baseline="0">
                      <a:ln/>
                      <a:solidFill>
                        <a:srgbClr val="FFFFFF"/>
                      </a:solidFill>
                      <a:latin typeface="Arial"/>
                      <a:cs typeface="Arial"/>
                      <a:sym typeface="Arial"/>
                      <a:rtl val="0"/>
                    </a:rPr>
                    <a:t>RF</a:t>
                  </a:r>
                  <a:r>
                    <a:rPr lang="en-IN" sz="500" spc="0" baseline="0">
                      <a:ln/>
                      <a:solidFill>
                        <a:srgbClr val="FFFFFF"/>
                      </a:solidFill>
                      <a:latin typeface="Cambria Math"/>
                      <a:ea typeface="Cambria Math"/>
                      <a:cs typeface="Arial"/>
                      <a:sym typeface="Cambria Math"/>
                      <a:rtl val="0"/>
                    </a:rPr>
                    <a:t>₁</a:t>
                  </a:r>
                </a:p>
              </p:txBody>
            </p:sp>
            <p:sp>
              <p:nvSpPr>
                <p:cNvPr id="105" name="Freeform: Shape 104">
                  <a:extLst>
                    <a:ext uri="{FF2B5EF4-FFF2-40B4-BE49-F238E27FC236}">
                      <a16:creationId xmlns:a16="http://schemas.microsoft.com/office/drawing/2014/main" id="{AF39991D-DE3A-929A-EB8A-501EBA38758D}"/>
                    </a:ext>
                  </a:extLst>
                </p:cNvPr>
                <p:cNvSpPr/>
                <p:nvPr/>
              </p:nvSpPr>
              <p:spPr>
                <a:xfrm>
                  <a:off x="5281628" y="2209983"/>
                  <a:ext cx="481275" cy="129590"/>
                </a:xfrm>
                <a:custGeom>
                  <a:avLst/>
                  <a:gdLst>
                    <a:gd name="connsiteX0" fmla="*/ 457212 w 481275"/>
                    <a:gd name="connsiteY0" fmla="*/ 0 h 129590"/>
                    <a:gd name="connsiteX1" fmla="*/ 481276 w 481275"/>
                    <a:gd name="connsiteY1" fmla="*/ 0 h 129590"/>
                    <a:gd name="connsiteX2" fmla="*/ 481276 w 481275"/>
                    <a:gd name="connsiteY2" fmla="*/ 129590 h 129590"/>
                    <a:gd name="connsiteX3" fmla="*/ 457212 w 481275"/>
                    <a:gd name="connsiteY3" fmla="*/ 129590 h 129590"/>
                    <a:gd name="connsiteX4" fmla="*/ 24064 w 481275"/>
                    <a:gd name="connsiteY4" fmla="*/ 129590 h 129590"/>
                    <a:gd name="connsiteX5" fmla="*/ 0 w 481275"/>
                    <a:gd name="connsiteY5" fmla="*/ 129590 h 129590"/>
                    <a:gd name="connsiteX6" fmla="*/ 0 w 481275"/>
                    <a:gd name="connsiteY6" fmla="*/ 0 h 129590"/>
                    <a:gd name="connsiteX7" fmla="*/ 24064 w 481275"/>
                    <a:gd name="connsiteY7" fmla="*/ 0 h 12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275" h="129590">
                      <a:moveTo>
                        <a:pt x="457212" y="0"/>
                      </a:moveTo>
                      <a:cubicBezTo>
                        <a:pt x="470502" y="0"/>
                        <a:pt x="481276" y="0"/>
                        <a:pt x="481276" y="0"/>
                      </a:cubicBezTo>
                      <a:lnTo>
                        <a:pt x="481276" y="129590"/>
                      </a:lnTo>
                      <a:cubicBezTo>
                        <a:pt x="481276" y="129590"/>
                        <a:pt x="470502" y="129590"/>
                        <a:pt x="457212" y="129590"/>
                      </a:cubicBezTo>
                      <a:lnTo>
                        <a:pt x="24064" y="129590"/>
                      </a:lnTo>
                      <a:cubicBezTo>
                        <a:pt x="10774" y="129590"/>
                        <a:pt x="0" y="129590"/>
                        <a:pt x="0" y="129590"/>
                      </a:cubicBezTo>
                      <a:lnTo>
                        <a:pt x="0" y="0"/>
                      </a:lnTo>
                      <a:cubicBezTo>
                        <a:pt x="0" y="0"/>
                        <a:pt x="10774" y="0"/>
                        <a:pt x="24064" y="0"/>
                      </a:cubicBezTo>
                      <a:close/>
                    </a:path>
                  </a:pathLst>
                </a:custGeom>
                <a:solidFill>
                  <a:srgbClr val="E67E22"/>
                </a:solidFill>
                <a:ln w="8020" cap="flat">
                  <a:noFill/>
                  <a:prstDash val="solid"/>
                  <a:miter/>
                </a:ln>
              </p:spPr>
              <p:txBody>
                <a:bodyPr rtlCol="0" anchor="ctr"/>
                <a:lstStyle/>
                <a:p>
                  <a:pPr algn="ctr"/>
                  <a:endParaRPr lang="en-IN" sz="1400"/>
                </a:p>
              </p:txBody>
            </p:sp>
            <p:sp>
              <p:nvSpPr>
                <p:cNvPr id="106" name="TextBox 105">
                  <a:extLst>
                    <a:ext uri="{FF2B5EF4-FFF2-40B4-BE49-F238E27FC236}">
                      <a16:creationId xmlns:a16="http://schemas.microsoft.com/office/drawing/2014/main" id="{BC6264A7-0976-A355-BD6B-B6A83694790A}"/>
                    </a:ext>
                  </a:extLst>
                </p:cNvPr>
                <p:cNvSpPr txBox="1"/>
                <p:nvPr/>
              </p:nvSpPr>
              <p:spPr>
                <a:xfrm>
                  <a:off x="5368011" y="2197689"/>
                  <a:ext cx="295274" cy="169277"/>
                </a:xfrm>
                <a:prstGeom prst="rect">
                  <a:avLst/>
                </a:prstGeom>
                <a:noFill/>
              </p:spPr>
              <p:txBody>
                <a:bodyPr wrap="none" rtlCol="0">
                  <a:spAutoFit/>
                </a:bodyPr>
                <a:lstStyle/>
                <a:p>
                  <a:pPr algn="ctr"/>
                  <a:r>
                    <a:rPr lang="en-IN" sz="500" spc="0" baseline="0">
                      <a:ln/>
                      <a:solidFill>
                        <a:srgbClr val="FFFFFF"/>
                      </a:solidFill>
                      <a:latin typeface="Arial"/>
                      <a:cs typeface="Arial"/>
                      <a:sym typeface="Arial"/>
                      <a:rtl val="0"/>
                    </a:rPr>
                    <a:t>RF</a:t>
                  </a:r>
                  <a:r>
                    <a:rPr lang="en-IN" sz="500" spc="0" baseline="0">
                      <a:ln/>
                      <a:solidFill>
                        <a:srgbClr val="FFFFFF"/>
                      </a:solidFill>
                      <a:latin typeface="Cambria Math"/>
                      <a:ea typeface="Cambria Math"/>
                      <a:cs typeface="Arial"/>
                      <a:sym typeface="Cambria Math"/>
                      <a:rtl val="0"/>
                    </a:rPr>
                    <a:t>₂</a:t>
                  </a:r>
                </a:p>
              </p:txBody>
            </p:sp>
            <p:sp>
              <p:nvSpPr>
                <p:cNvPr id="107" name="Freeform: Shape 106">
                  <a:extLst>
                    <a:ext uri="{FF2B5EF4-FFF2-40B4-BE49-F238E27FC236}">
                      <a16:creationId xmlns:a16="http://schemas.microsoft.com/office/drawing/2014/main" id="{BD5B98B9-9686-DE41-4A73-1BFDCACB4281}"/>
                    </a:ext>
                  </a:extLst>
                </p:cNvPr>
                <p:cNvSpPr/>
                <p:nvPr/>
              </p:nvSpPr>
              <p:spPr>
                <a:xfrm>
                  <a:off x="5843116" y="2209983"/>
                  <a:ext cx="481275" cy="129590"/>
                </a:xfrm>
                <a:custGeom>
                  <a:avLst/>
                  <a:gdLst>
                    <a:gd name="connsiteX0" fmla="*/ 457212 w 481275"/>
                    <a:gd name="connsiteY0" fmla="*/ 0 h 129590"/>
                    <a:gd name="connsiteX1" fmla="*/ 481276 w 481275"/>
                    <a:gd name="connsiteY1" fmla="*/ 0 h 129590"/>
                    <a:gd name="connsiteX2" fmla="*/ 481276 w 481275"/>
                    <a:gd name="connsiteY2" fmla="*/ 129590 h 129590"/>
                    <a:gd name="connsiteX3" fmla="*/ 457212 w 481275"/>
                    <a:gd name="connsiteY3" fmla="*/ 129590 h 129590"/>
                    <a:gd name="connsiteX4" fmla="*/ 24064 w 481275"/>
                    <a:gd name="connsiteY4" fmla="*/ 129590 h 129590"/>
                    <a:gd name="connsiteX5" fmla="*/ 0 w 481275"/>
                    <a:gd name="connsiteY5" fmla="*/ 129590 h 129590"/>
                    <a:gd name="connsiteX6" fmla="*/ 0 w 481275"/>
                    <a:gd name="connsiteY6" fmla="*/ 0 h 129590"/>
                    <a:gd name="connsiteX7" fmla="*/ 24064 w 481275"/>
                    <a:gd name="connsiteY7" fmla="*/ 0 h 12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275" h="129590">
                      <a:moveTo>
                        <a:pt x="457212" y="0"/>
                      </a:moveTo>
                      <a:cubicBezTo>
                        <a:pt x="470502" y="0"/>
                        <a:pt x="481276" y="0"/>
                        <a:pt x="481276" y="0"/>
                      </a:cubicBezTo>
                      <a:lnTo>
                        <a:pt x="481276" y="129590"/>
                      </a:lnTo>
                      <a:cubicBezTo>
                        <a:pt x="481276" y="129590"/>
                        <a:pt x="470502" y="129590"/>
                        <a:pt x="457212" y="129590"/>
                      </a:cubicBezTo>
                      <a:lnTo>
                        <a:pt x="24064" y="129590"/>
                      </a:lnTo>
                      <a:cubicBezTo>
                        <a:pt x="10774" y="129590"/>
                        <a:pt x="0" y="129590"/>
                        <a:pt x="0" y="129590"/>
                      </a:cubicBezTo>
                      <a:lnTo>
                        <a:pt x="0" y="0"/>
                      </a:lnTo>
                      <a:cubicBezTo>
                        <a:pt x="0" y="0"/>
                        <a:pt x="10774" y="0"/>
                        <a:pt x="24064" y="0"/>
                      </a:cubicBezTo>
                      <a:close/>
                    </a:path>
                  </a:pathLst>
                </a:custGeom>
                <a:solidFill>
                  <a:srgbClr val="E67E22"/>
                </a:solidFill>
                <a:ln w="8020" cap="flat">
                  <a:noFill/>
                  <a:prstDash val="solid"/>
                  <a:miter/>
                </a:ln>
              </p:spPr>
              <p:txBody>
                <a:bodyPr rtlCol="0" anchor="ctr"/>
                <a:lstStyle/>
                <a:p>
                  <a:pPr algn="ctr"/>
                  <a:endParaRPr lang="en-IN" sz="1400"/>
                </a:p>
              </p:txBody>
            </p:sp>
            <p:sp>
              <p:nvSpPr>
                <p:cNvPr id="108" name="TextBox 107">
                  <a:extLst>
                    <a:ext uri="{FF2B5EF4-FFF2-40B4-BE49-F238E27FC236}">
                      <a16:creationId xmlns:a16="http://schemas.microsoft.com/office/drawing/2014/main" id="{9B9A7F96-24D4-BE37-0D4C-664436205739}"/>
                    </a:ext>
                  </a:extLst>
                </p:cNvPr>
                <p:cNvSpPr txBox="1"/>
                <p:nvPr/>
              </p:nvSpPr>
              <p:spPr>
                <a:xfrm>
                  <a:off x="5929499" y="2197689"/>
                  <a:ext cx="295274" cy="169277"/>
                </a:xfrm>
                <a:prstGeom prst="rect">
                  <a:avLst/>
                </a:prstGeom>
                <a:noFill/>
              </p:spPr>
              <p:txBody>
                <a:bodyPr wrap="none" rtlCol="0">
                  <a:spAutoFit/>
                </a:bodyPr>
                <a:lstStyle/>
                <a:p>
                  <a:pPr algn="ctr"/>
                  <a:r>
                    <a:rPr lang="en-IN" sz="500" spc="0" baseline="0">
                      <a:ln/>
                      <a:solidFill>
                        <a:srgbClr val="FFFFFF"/>
                      </a:solidFill>
                      <a:latin typeface="Arial"/>
                      <a:cs typeface="Arial"/>
                      <a:sym typeface="Arial"/>
                      <a:rtl val="0"/>
                    </a:rPr>
                    <a:t>RF</a:t>
                  </a:r>
                  <a:r>
                    <a:rPr lang="en-IN" sz="500" spc="0" baseline="0">
                      <a:ln/>
                      <a:solidFill>
                        <a:srgbClr val="FFFFFF"/>
                      </a:solidFill>
                      <a:latin typeface="Cambria Math"/>
                      <a:ea typeface="Cambria Math"/>
                      <a:cs typeface="Arial"/>
                      <a:sym typeface="Cambria Math"/>
                      <a:rtl val="0"/>
                    </a:rPr>
                    <a:t>₃</a:t>
                  </a:r>
                </a:p>
              </p:txBody>
            </p:sp>
            <p:sp>
              <p:nvSpPr>
                <p:cNvPr id="109" name="Freeform: Shape 108">
                  <a:extLst>
                    <a:ext uri="{FF2B5EF4-FFF2-40B4-BE49-F238E27FC236}">
                      <a16:creationId xmlns:a16="http://schemas.microsoft.com/office/drawing/2014/main" id="{5F66D91A-9425-802A-6316-6B983A9C1305}"/>
                    </a:ext>
                  </a:extLst>
                </p:cNvPr>
                <p:cNvSpPr/>
                <p:nvPr/>
              </p:nvSpPr>
              <p:spPr>
                <a:xfrm>
                  <a:off x="6404604" y="2209983"/>
                  <a:ext cx="481275" cy="129590"/>
                </a:xfrm>
                <a:custGeom>
                  <a:avLst/>
                  <a:gdLst>
                    <a:gd name="connsiteX0" fmla="*/ 457212 w 481275"/>
                    <a:gd name="connsiteY0" fmla="*/ 0 h 129590"/>
                    <a:gd name="connsiteX1" fmla="*/ 481276 w 481275"/>
                    <a:gd name="connsiteY1" fmla="*/ 0 h 129590"/>
                    <a:gd name="connsiteX2" fmla="*/ 481276 w 481275"/>
                    <a:gd name="connsiteY2" fmla="*/ 129590 h 129590"/>
                    <a:gd name="connsiteX3" fmla="*/ 457212 w 481275"/>
                    <a:gd name="connsiteY3" fmla="*/ 129590 h 129590"/>
                    <a:gd name="connsiteX4" fmla="*/ 24064 w 481275"/>
                    <a:gd name="connsiteY4" fmla="*/ 129590 h 129590"/>
                    <a:gd name="connsiteX5" fmla="*/ 0 w 481275"/>
                    <a:gd name="connsiteY5" fmla="*/ 129590 h 129590"/>
                    <a:gd name="connsiteX6" fmla="*/ 0 w 481275"/>
                    <a:gd name="connsiteY6" fmla="*/ 0 h 129590"/>
                    <a:gd name="connsiteX7" fmla="*/ 24064 w 481275"/>
                    <a:gd name="connsiteY7" fmla="*/ 0 h 12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275" h="129590">
                      <a:moveTo>
                        <a:pt x="457212" y="0"/>
                      </a:moveTo>
                      <a:cubicBezTo>
                        <a:pt x="470502" y="0"/>
                        <a:pt x="481276" y="0"/>
                        <a:pt x="481276" y="0"/>
                      </a:cubicBezTo>
                      <a:lnTo>
                        <a:pt x="481276" y="129590"/>
                      </a:lnTo>
                      <a:cubicBezTo>
                        <a:pt x="481276" y="129590"/>
                        <a:pt x="470502" y="129590"/>
                        <a:pt x="457212" y="129590"/>
                      </a:cubicBezTo>
                      <a:lnTo>
                        <a:pt x="24064" y="129590"/>
                      </a:lnTo>
                      <a:cubicBezTo>
                        <a:pt x="10774" y="129590"/>
                        <a:pt x="0" y="129590"/>
                        <a:pt x="0" y="129590"/>
                      </a:cubicBezTo>
                      <a:lnTo>
                        <a:pt x="0" y="0"/>
                      </a:lnTo>
                      <a:cubicBezTo>
                        <a:pt x="0" y="0"/>
                        <a:pt x="10774" y="0"/>
                        <a:pt x="24064" y="0"/>
                      </a:cubicBezTo>
                      <a:close/>
                    </a:path>
                  </a:pathLst>
                </a:custGeom>
                <a:solidFill>
                  <a:srgbClr val="E67E22"/>
                </a:solidFill>
                <a:ln w="8020" cap="flat">
                  <a:noFill/>
                  <a:prstDash val="solid"/>
                  <a:miter/>
                </a:ln>
              </p:spPr>
              <p:txBody>
                <a:bodyPr rtlCol="0" anchor="ctr"/>
                <a:lstStyle/>
                <a:p>
                  <a:pPr algn="ctr"/>
                  <a:endParaRPr lang="en-IN" sz="1400"/>
                </a:p>
              </p:txBody>
            </p:sp>
            <p:sp>
              <p:nvSpPr>
                <p:cNvPr id="110" name="TextBox 109">
                  <a:extLst>
                    <a:ext uri="{FF2B5EF4-FFF2-40B4-BE49-F238E27FC236}">
                      <a16:creationId xmlns:a16="http://schemas.microsoft.com/office/drawing/2014/main" id="{CA7725B9-A9E1-130F-5876-A40D92070742}"/>
                    </a:ext>
                  </a:extLst>
                </p:cNvPr>
                <p:cNvSpPr txBox="1"/>
                <p:nvPr/>
              </p:nvSpPr>
              <p:spPr>
                <a:xfrm>
                  <a:off x="6490987" y="2197689"/>
                  <a:ext cx="295274" cy="169277"/>
                </a:xfrm>
                <a:prstGeom prst="rect">
                  <a:avLst/>
                </a:prstGeom>
                <a:noFill/>
              </p:spPr>
              <p:txBody>
                <a:bodyPr wrap="none" rtlCol="0">
                  <a:spAutoFit/>
                </a:bodyPr>
                <a:lstStyle/>
                <a:p>
                  <a:pPr algn="ctr"/>
                  <a:r>
                    <a:rPr lang="en-IN" sz="500" spc="0" baseline="0">
                      <a:ln/>
                      <a:solidFill>
                        <a:srgbClr val="FFFFFF"/>
                      </a:solidFill>
                      <a:latin typeface="Arial"/>
                      <a:cs typeface="Arial"/>
                      <a:sym typeface="Arial"/>
                      <a:rtl val="0"/>
                    </a:rPr>
                    <a:t>RF</a:t>
                  </a:r>
                  <a:r>
                    <a:rPr lang="en-IN" sz="500" spc="0" baseline="0">
                      <a:ln/>
                      <a:solidFill>
                        <a:srgbClr val="FFFFFF"/>
                      </a:solidFill>
                      <a:latin typeface="Cambria Math"/>
                      <a:ea typeface="Cambria Math"/>
                      <a:cs typeface="Arial"/>
                      <a:sym typeface="Cambria Math"/>
                      <a:rtl val="0"/>
                    </a:rPr>
                    <a:t>₄</a:t>
                  </a:r>
                </a:p>
              </p:txBody>
            </p:sp>
            <p:sp>
              <p:nvSpPr>
                <p:cNvPr id="111" name="Freeform: Shape 110">
                  <a:extLst>
                    <a:ext uri="{FF2B5EF4-FFF2-40B4-BE49-F238E27FC236}">
                      <a16:creationId xmlns:a16="http://schemas.microsoft.com/office/drawing/2014/main" id="{205DE419-B35E-929D-1F62-EEA27F3AF28E}"/>
                    </a:ext>
                  </a:extLst>
                </p:cNvPr>
                <p:cNvSpPr/>
                <p:nvPr/>
              </p:nvSpPr>
              <p:spPr>
                <a:xfrm>
                  <a:off x="6966093" y="2209983"/>
                  <a:ext cx="481275" cy="129590"/>
                </a:xfrm>
                <a:custGeom>
                  <a:avLst/>
                  <a:gdLst>
                    <a:gd name="connsiteX0" fmla="*/ 457212 w 481275"/>
                    <a:gd name="connsiteY0" fmla="*/ 0 h 129590"/>
                    <a:gd name="connsiteX1" fmla="*/ 481276 w 481275"/>
                    <a:gd name="connsiteY1" fmla="*/ 0 h 129590"/>
                    <a:gd name="connsiteX2" fmla="*/ 481276 w 481275"/>
                    <a:gd name="connsiteY2" fmla="*/ 129590 h 129590"/>
                    <a:gd name="connsiteX3" fmla="*/ 457212 w 481275"/>
                    <a:gd name="connsiteY3" fmla="*/ 129590 h 129590"/>
                    <a:gd name="connsiteX4" fmla="*/ 24064 w 481275"/>
                    <a:gd name="connsiteY4" fmla="*/ 129590 h 129590"/>
                    <a:gd name="connsiteX5" fmla="*/ 0 w 481275"/>
                    <a:gd name="connsiteY5" fmla="*/ 129590 h 129590"/>
                    <a:gd name="connsiteX6" fmla="*/ 0 w 481275"/>
                    <a:gd name="connsiteY6" fmla="*/ 0 h 129590"/>
                    <a:gd name="connsiteX7" fmla="*/ 24064 w 481275"/>
                    <a:gd name="connsiteY7" fmla="*/ 0 h 12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275" h="129590">
                      <a:moveTo>
                        <a:pt x="457212" y="0"/>
                      </a:moveTo>
                      <a:cubicBezTo>
                        <a:pt x="470502" y="0"/>
                        <a:pt x="481276" y="0"/>
                        <a:pt x="481276" y="0"/>
                      </a:cubicBezTo>
                      <a:lnTo>
                        <a:pt x="481276" y="129590"/>
                      </a:lnTo>
                      <a:cubicBezTo>
                        <a:pt x="481276" y="129590"/>
                        <a:pt x="470502" y="129590"/>
                        <a:pt x="457212" y="129590"/>
                      </a:cubicBezTo>
                      <a:lnTo>
                        <a:pt x="24064" y="129590"/>
                      </a:lnTo>
                      <a:cubicBezTo>
                        <a:pt x="10774" y="129590"/>
                        <a:pt x="0" y="129590"/>
                        <a:pt x="0" y="129590"/>
                      </a:cubicBezTo>
                      <a:lnTo>
                        <a:pt x="0" y="0"/>
                      </a:lnTo>
                      <a:cubicBezTo>
                        <a:pt x="0" y="0"/>
                        <a:pt x="10774" y="0"/>
                        <a:pt x="24064" y="0"/>
                      </a:cubicBezTo>
                      <a:close/>
                    </a:path>
                  </a:pathLst>
                </a:custGeom>
                <a:solidFill>
                  <a:srgbClr val="E67E22"/>
                </a:solidFill>
                <a:ln w="8020" cap="flat">
                  <a:noFill/>
                  <a:prstDash val="solid"/>
                  <a:miter/>
                </a:ln>
              </p:spPr>
              <p:txBody>
                <a:bodyPr rtlCol="0" anchor="ctr"/>
                <a:lstStyle/>
                <a:p>
                  <a:pPr algn="ctr"/>
                  <a:endParaRPr lang="en-IN" sz="1400"/>
                </a:p>
              </p:txBody>
            </p:sp>
            <p:sp>
              <p:nvSpPr>
                <p:cNvPr id="112" name="TextBox 111">
                  <a:extLst>
                    <a:ext uri="{FF2B5EF4-FFF2-40B4-BE49-F238E27FC236}">
                      <a16:creationId xmlns:a16="http://schemas.microsoft.com/office/drawing/2014/main" id="{735954C7-5353-10D5-9814-8FE1613EC804}"/>
                    </a:ext>
                  </a:extLst>
                </p:cNvPr>
                <p:cNvSpPr txBox="1"/>
                <p:nvPr/>
              </p:nvSpPr>
              <p:spPr>
                <a:xfrm>
                  <a:off x="7052476" y="2197689"/>
                  <a:ext cx="295274" cy="169277"/>
                </a:xfrm>
                <a:prstGeom prst="rect">
                  <a:avLst/>
                </a:prstGeom>
                <a:noFill/>
              </p:spPr>
              <p:txBody>
                <a:bodyPr wrap="none" rtlCol="0">
                  <a:spAutoFit/>
                </a:bodyPr>
                <a:lstStyle/>
                <a:p>
                  <a:pPr algn="ctr"/>
                  <a:r>
                    <a:rPr lang="en-IN" sz="500" spc="0" baseline="0">
                      <a:ln/>
                      <a:solidFill>
                        <a:srgbClr val="FFFFFF"/>
                      </a:solidFill>
                      <a:latin typeface="Arial"/>
                      <a:cs typeface="Arial"/>
                      <a:sym typeface="Arial"/>
                      <a:rtl val="0"/>
                    </a:rPr>
                    <a:t>RF</a:t>
                  </a:r>
                  <a:r>
                    <a:rPr lang="en-IN" sz="500" spc="0" baseline="0">
                      <a:ln/>
                      <a:solidFill>
                        <a:srgbClr val="FFFFFF"/>
                      </a:solidFill>
                      <a:latin typeface="Cambria Math"/>
                      <a:ea typeface="Cambria Math"/>
                      <a:cs typeface="Arial"/>
                      <a:sym typeface="Cambria Math"/>
                      <a:rtl val="0"/>
                    </a:rPr>
                    <a:t>₅</a:t>
                  </a:r>
                </a:p>
              </p:txBody>
            </p:sp>
            <p:sp>
              <p:nvSpPr>
                <p:cNvPr id="113" name="Freeform: Shape 112">
                  <a:extLst>
                    <a:ext uri="{FF2B5EF4-FFF2-40B4-BE49-F238E27FC236}">
                      <a16:creationId xmlns:a16="http://schemas.microsoft.com/office/drawing/2014/main" id="{BB51B3AA-F656-337A-B322-FF54330ED164}"/>
                    </a:ext>
                  </a:extLst>
                </p:cNvPr>
                <p:cNvSpPr/>
                <p:nvPr/>
              </p:nvSpPr>
              <p:spPr>
                <a:xfrm>
                  <a:off x="7527581" y="2209983"/>
                  <a:ext cx="481275" cy="129590"/>
                </a:xfrm>
                <a:custGeom>
                  <a:avLst/>
                  <a:gdLst>
                    <a:gd name="connsiteX0" fmla="*/ 457212 w 481275"/>
                    <a:gd name="connsiteY0" fmla="*/ 0 h 129590"/>
                    <a:gd name="connsiteX1" fmla="*/ 481276 w 481275"/>
                    <a:gd name="connsiteY1" fmla="*/ 0 h 129590"/>
                    <a:gd name="connsiteX2" fmla="*/ 481276 w 481275"/>
                    <a:gd name="connsiteY2" fmla="*/ 129590 h 129590"/>
                    <a:gd name="connsiteX3" fmla="*/ 457212 w 481275"/>
                    <a:gd name="connsiteY3" fmla="*/ 129590 h 129590"/>
                    <a:gd name="connsiteX4" fmla="*/ 24064 w 481275"/>
                    <a:gd name="connsiteY4" fmla="*/ 129590 h 129590"/>
                    <a:gd name="connsiteX5" fmla="*/ 0 w 481275"/>
                    <a:gd name="connsiteY5" fmla="*/ 129590 h 129590"/>
                    <a:gd name="connsiteX6" fmla="*/ 0 w 481275"/>
                    <a:gd name="connsiteY6" fmla="*/ 0 h 129590"/>
                    <a:gd name="connsiteX7" fmla="*/ 24064 w 481275"/>
                    <a:gd name="connsiteY7" fmla="*/ 0 h 12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275" h="129590">
                      <a:moveTo>
                        <a:pt x="457212" y="0"/>
                      </a:moveTo>
                      <a:cubicBezTo>
                        <a:pt x="470502" y="0"/>
                        <a:pt x="481276" y="0"/>
                        <a:pt x="481276" y="0"/>
                      </a:cubicBezTo>
                      <a:lnTo>
                        <a:pt x="481276" y="129590"/>
                      </a:lnTo>
                      <a:cubicBezTo>
                        <a:pt x="481276" y="129590"/>
                        <a:pt x="470502" y="129590"/>
                        <a:pt x="457212" y="129590"/>
                      </a:cubicBezTo>
                      <a:lnTo>
                        <a:pt x="24064" y="129590"/>
                      </a:lnTo>
                      <a:cubicBezTo>
                        <a:pt x="10774" y="129590"/>
                        <a:pt x="0" y="129590"/>
                        <a:pt x="0" y="129590"/>
                      </a:cubicBezTo>
                      <a:lnTo>
                        <a:pt x="0" y="0"/>
                      </a:lnTo>
                      <a:cubicBezTo>
                        <a:pt x="0" y="0"/>
                        <a:pt x="10774" y="0"/>
                        <a:pt x="24064" y="0"/>
                      </a:cubicBezTo>
                      <a:close/>
                    </a:path>
                  </a:pathLst>
                </a:custGeom>
                <a:solidFill>
                  <a:srgbClr val="E67E22"/>
                </a:solidFill>
                <a:ln w="8020" cap="flat">
                  <a:noFill/>
                  <a:prstDash val="solid"/>
                  <a:miter/>
                </a:ln>
              </p:spPr>
              <p:txBody>
                <a:bodyPr rtlCol="0" anchor="ctr"/>
                <a:lstStyle/>
                <a:p>
                  <a:pPr algn="ctr"/>
                  <a:endParaRPr lang="en-IN" sz="1400"/>
                </a:p>
              </p:txBody>
            </p:sp>
            <p:sp>
              <p:nvSpPr>
                <p:cNvPr id="114" name="TextBox 113">
                  <a:extLst>
                    <a:ext uri="{FF2B5EF4-FFF2-40B4-BE49-F238E27FC236}">
                      <a16:creationId xmlns:a16="http://schemas.microsoft.com/office/drawing/2014/main" id="{0317393C-3C1D-7D64-E02C-D09F29E08E39}"/>
                    </a:ext>
                  </a:extLst>
                </p:cNvPr>
                <p:cNvSpPr txBox="1"/>
                <p:nvPr/>
              </p:nvSpPr>
              <p:spPr>
                <a:xfrm>
                  <a:off x="7613964" y="2197689"/>
                  <a:ext cx="295274" cy="169277"/>
                </a:xfrm>
                <a:prstGeom prst="rect">
                  <a:avLst/>
                </a:prstGeom>
                <a:noFill/>
              </p:spPr>
              <p:txBody>
                <a:bodyPr wrap="none" rtlCol="0">
                  <a:spAutoFit/>
                </a:bodyPr>
                <a:lstStyle/>
                <a:p>
                  <a:pPr algn="ctr"/>
                  <a:r>
                    <a:rPr lang="en-IN" sz="500" spc="0" baseline="0">
                      <a:ln/>
                      <a:solidFill>
                        <a:srgbClr val="FFFFFF"/>
                      </a:solidFill>
                      <a:latin typeface="Arial"/>
                      <a:cs typeface="Arial"/>
                      <a:sym typeface="Arial"/>
                      <a:rtl val="0"/>
                    </a:rPr>
                    <a:t>RF</a:t>
                  </a:r>
                  <a:r>
                    <a:rPr lang="en-IN" sz="500" spc="0" baseline="0">
                      <a:ln/>
                      <a:solidFill>
                        <a:srgbClr val="FFFFFF"/>
                      </a:solidFill>
                      <a:latin typeface="Cambria Math"/>
                      <a:ea typeface="Cambria Math"/>
                      <a:cs typeface="Arial"/>
                      <a:sym typeface="Cambria Math"/>
                      <a:rtl val="0"/>
                    </a:rPr>
                    <a:t>₆</a:t>
                  </a:r>
                </a:p>
              </p:txBody>
            </p:sp>
            <p:sp>
              <p:nvSpPr>
                <p:cNvPr id="115" name="Freeform: Shape 114">
                  <a:extLst>
                    <a:ext uri="{FF2B5EF4-FFF2-40B4-BE49-F238E27FC236}">
                      <a16:creationId xmlns:a16="http://schemas.microsoft.com/office/drawing/2014/main" id="{607B667F-5807-5701-96F1-DA200C598EA9}"/>
                    </a:ext>
                  </a:extLst>
                </p:cNvPr>
                <p:cNvSpPr/>
                <p:nvPr/>
              </p:nvSpPr>
              <p:spPr>
                <a:xfrm>
                  <a:off x="4960778" y="2106311"/>
                  <a:ext cx="882338" cy="103672"/>
                </a:xfrm>
                <a:custGeom>
                  <a:avLst/>
                  <a:gdLst>
                    <a:gd name="connsiteX0" fmla="*/ 882339 w 882338"/>
                    <a:gd name="connsiteY0" fmla="*/ 0 h 103672"/>
                    <a:gd name="connsiteX1" fmla="*/ 0 w 882338"/>
                    <a:gd name="connsiteY1" fmla="*/ 103672 h 103672"/>
                  </a:gdLst>
                  <a:ahLst/>
                  <a:cxnLst>
                    <a:cxn ang="0">
                      <a:pos x="connsiteX0" y="connsiteY0"/>
                    </a:cxn>
                    <a:cxn ang="0">
                      <a:pos x="connsiteX1" y="connsiteY1"/>
                    </a:cxn>
                  </a:cxnLst>
                  <a:rect l="l" t="t" r="r" b="b"/>
                  <a:pathLst>
                    <a:path w="882338" h="103672">
                      <a:moveTo>
                        <a:pt x="882339" y="0"/>
                      </a:moveTo>
                      <a:lnTo>
                        <a:pt x="0" y="103672"/>
                      </a:lnTo>
                    </a:path>
                  </a:pathLst>
                </a:custGeom>
                <a:ln w="8020" cap="flat">
                  <a:solidFill>
                    <a:srgbClr val="333333"/>
                  </a:solidFill>
                  <a:prstDash val="solid"/>
                  <a:miter/>
                </a:ln>
              </p:spPr>
              <p:txBody>
                <a:bodyPr rtlCol="0" anchor="ctr"/>
                <a:lstStyle/>
                <a:p>
                  <a:pPr algn="ctr"/>
                  <a:endParaRPr lang="en-IN" sz="1400"/>
                </a:p>
              </p:txBody>
            </p:sp>
            <p:sp>
              <p:nvSpPr>
                <p:cNvPr id="116" name="Freeform: Shape 115">
                  <a:extLst>
                    <a:ext uri="{FF2B5EF4-FFF2-40B4-BE49-F238E27FC236}">
                      <a16:creationId xmlns:a16="http://schemas.microsoft.com/office/drawing/2014/main" id="{345CC599-92D5-5060-3F22-C24F22051C93}"/>
                    </a:ext>
                  </a:extLst>
                </p:cNvPr>
                <p:cNvSpPr/>
                <p:nvPr/>
              </p:nvSpPr>
              <p:spPr>
                <a:xfrm>
                  <a:off x="5522266" y="2106311"/>
                  <a:ext cx="401063" cy="103672"/>
                </a:xfrm>
                <a:custGeom>
                  <a:avLst/>
                  <a:gdLst>
                    <a:gd name="connsiteX0" fmla="*/ 401063 w 401063"/>
                    <a:gd name="connsiteY0" fmla="*/ 0 h 103672"/>
                    <a:gd name="connsiteX1" fmla="*/ 0 w 401063"/>
                    <a:gd name="connsiteY1" fmla="*/ 103672 h 103672"/>
                  </a:gdLst>
                  <a:ahLst/>
                  <a:cxnLst>
                    <a:cxn ang="0">
                      <a:pos x="connsiteX0" y="connsiteY0"/>
                    </a:cxn>
                    <a:cxn ang="0">
                      <a:pos x="connsiteX1" y="connsiteY1"/>
                    </a:cxn>
                  </a:cxnLst>
                  <a:rect l="l" t="t" r="r" b="b"/>
                  <a:pathLst>
                    <a:path w="401063" h="103672">
                      <a:moveTo>
                        <a:pt x="401063" y="0"/>
                      </a:moveTo>
                      <a:lnTo>
                        <a:pt x="0" y="103672"/>
                      </a:lnTo>
                    </a:path>
                  </a:pathLst>
                </a:custGeom>
                <a:ln w="8020" cap="flat">
                  <a:solidFill>
                    <a:srgbClr val="333333"/>
                  </a:solidFill>
                  <a:prstDash val="solid"/>
                  <a:miter/>
                </a:ln>
              </p:spPr>
              <p:txBody>
                <a:bodyPr rtlCol="0" anchor="ctr"/>
                <a:lstStyle/>
                <a:p>
                  <a:pPr algn="ctr"/>
                  <a:endParaRPr lang="en-IN" sz="1400"/>
                </a:p>
              </p:txBody>
            </p:sp>
            <p:sp>
              <p:nvSpPr>
                <p:cNvPr id="117" name="Freeform: Shape 116">
                  <a:extLst>
                    <a:ext uri="{FF2B5EF4-FFF2-40B4-BE49-F238E27FC236}">
                      <a16:creationId xmlns:a16="http://schemas.microsoft.com/office/drawing/2014/main" id="{810C39E5-9B73-B25F-776A-677C427AA5BD}"/>
                    </a:ext>
                  </a:extLst>
                </p:cNvPr>
                <p:cNvSpPr/>
                <p:nvPr/>
              </p:nvSpPr>
              <p:spPr>
                <a:xfrm>
                  <a:off x="6003541" y="2106311"/>
                  <a:ext cx="80212" cy="103672"/>
                </a:xfrm>
                <a:custGeom>
                  <a:avLst/>
                  <a:gdLst>
                    <a:gd name="connsiteX0" fmla="*/ 0 w 80212"/>
                    <a:gd name="connsiteY0" fmla="*/ 0 h 103672"/>
                    <a:gd name="connsiteX1" fmla="*/ 80213 w 80212"/>
                    <a:gd name="connsiteY1" fmla="*/ 103672 h 103672"/>
                  </a:gdLst>
                  <a:ahLst/>
                  <a:cxnLst>
                    <a:cxn ang="0">
                      <a:pos x="connsiteX0" y="connsiteY0"/>
                    </a:cxn>
                    <a:cxn ang="0">
                      <a:pos x="connsiteX1" y="connsiteY1"/>
                    </a:cxn>
                  </a:cxnLst>
                  <a:rect l="l" t="t" r="r" b="b"/>
                  <a:pathLst>
                    <a:path w="80212" h="103672">
                      <a:moveTo>
                        <a:pt x="0" y="0"/>
                      </a:moveTo>
                      <a:lnTo>
                        <a:pt x="80213" y="103672"/>
                      </a:lnTo>
                    </a:path>
                  </a:pathLst>
                </a:custGeom>
                <a:ln w="8020" cap="flat">
                  <a:solidFill>
                    <a:srgbClr val="333333"/>
                  </a:solidFill>
                  <a:prstDash val="solid"/>
                  <a:miter/>
                </a:ln>
              </p:spPr>
              <p:txBody>
                <a:bodyPr rtlCol="0" anchor="ctr"/>
                <a:lstStyle/>
                <a:p>
                  <a:pPr algn="ctr"/>
                  <a:endParaRPr lang="en-IN" sz="1400"/>
                </a:p>
              </p:txBody>
            </p:sp>
            <p:sp>
              <p:nvSpPr>
                <p:cNvPr id="118" name="Freeform: Shape 117">
                  <a:extLst>
                    <a:ext uri="{FF2B5EF4-FFF2-40B4-BE49-F238E27FC236}">
                      <a16:creationId xmlns:a16="http://schemas.microsoft.com/office/drawing/2014/main" id="{6D76C3A4-454E-800F-C8B3-07A4324B0E1D}"/>
                    </a:ext>
                  </a:extLst>
                </p:cNvPr>
                <p:cNvSpPr/>
                <p:nvPr/>
              </p:nvSpPr>
              <p:spPr>
                <a:xfrm>
                  <a:off x="6083754" y="2106311"/>
                  <a:ext cx="561488" cy="103672"/>
                </a:xfrm>
                <a:custGeom>
                  <a:avLst/>
                  <a:gdLst>
                    <a:gd name="connsiteX0" fmla="*/ 0 w 561488"/>
                    <a:gd name="connsiteY0" fmla="*/ 0 h 103672"/>
                    <a:gd name="connsiteX1" fmla="*/ 561488 w 561488"/>
                    <a:gd name="connsiteY1" fmla="*/ 103672 h 103672"/>
                  </a:gdLst>
                  <a:ahLst/>
                  <a:cxnLst>
                    <a:cxn ang="0">
                      <a:pos x="connsiteX0" y="connsiteY0"/>
                    </a:cxn>
                    <a:cxn ang="0">
                      <a:pos x="connsiteX1" y="connsiteY1"/>
                    </a:cxn>
                  </a:cxnLst>
                  <a:rect l="l" t="t" r="r" b="b"/>
                  <a:pathLst>
                    <a:path w="561488" h="103672">
                      <a:moveTo>
                        <a:pt x="0" y="0"/>
                      </a:moveTo>
                      <a:lnTo>
                        <a:pt x="561488" y="103672"/>
                      </a:lnTo>
                    </a:path>
                  </a:pathLst>
                </a:custGeom>
                <a:ln w="8020" cap="flat">
                  <a:solidFill>
                    <a:srgbClr val="333333"/>
                  </a:solidFill>
                  <a:prstDash val="solid"/>
                  <a:miter/>
                </a:ln>
              </p:spPr>
              <p:txBody>
                <a:bodyPr rtlCol="0" anchor="ctr"/>
                <a:lstStyle/>
                <a:p>
                  <a:pPr algn="ctr"/>
                  <a:endParaRPr lang="en-IN" sz="1400"/>
                </a:p>
              </p:txBody>
            </p:sp>
            <p:sp>
              <p:nvSpPr>
                <p:cNvPr id="119" name="Freeform: Shape 118">
                  <a:extLst>
                    <a:ext uri="{FF2B5EF4-FFF2-40B4-BE49-F238E27FC236}">
                      <a16:creationId xmlns:a16="http://schemas.microsoft.com/office/drawing/2014/main" id="{19CD3158-D1A9-6CEB-E004-4DA67EE88B5A}"/>
                    </a:ext>
                  </a:extLst>
                </p:cNvPr>
                <p:cNvSpPr/>
                <p:nvPr/>
              </p:nvSpPr>
              <p:spPr>
                <a:xfrm>
                  <a:off x="6163967" y="2106311"/>
                  <a:ext cx="1042763" cy="103672"/>
                </a:xfrm>
                <a:custGeom>
                  <a:avLst/>
                  <a:gdLst>
                    <a:gd name="connsiteX0" fmla="*/ 0 w 1042763"/>
                    <a:gd name="connsiteY0" fmla="*/ 0 h 103672"/>
                    <a:gd name="connsiteX1" fmla="*/ 1042764 w 1042763"/>
                    <a:gd name="connsiteY1" fmla="*/ 103672 h 103672"/>
                  </a:gdLst>
                  <a:ahLst/>
                  <a:cxnLst>
                    <a:cxn ang="0">
                      <a:pos x="connsiteX0" y="connsiteY0"/>
                    </a:cxn>
                    <a:cxn ang="0">
                      <a:pos x="connsiteX1" y="connsiteY1"/>
                    </a:cxn>
                  </a:cxnLst>
                  <a:rect l="l" t="t" r="r" b="b"/>
                  <a:pathLst>
                    <a:path w="1042763" h="103672">
                      <a:moveTo>
                        <a:pt x="0" y="0"/>
                      </a:moveTo>
                      <a:lnTo>
                        <a:pt x="1042764" y="103672"/>
                      </a:lnTo>
                    </a:path>
                  </a:pathLst>
                </a:custGeom>
                <a:ln w="8020" cap="flat">
                  <a:solidFill>
                    <a:srgbClr val="333333"/>
                  </a:solidFill>
                  <a:prstDash val="solid"/>
                  <a:miter/>
                </a:ln>
              </p:spPr>
              <p:txBody>
                <a:bodyPr rtlCol="0" anchor="ctr"/>
                <a:lstStyle/>
                <a:p>
                  <a:pPr algn="ctr"/>
                  <a:endParaRPr lang="en-IN" sz="1400"/>
                </a:p>
              </p:txBody>
            </p:sp>
            <p:sp>
              <p:nvSpPr>
                <p:cNvPr id="120" name="Freeform: Shape 119">
                  <a:extLst>
                    <a:ext uri="{FF2B5EF4-FFF2-40B4-BE49-F238E27FC236}">
                      <a16:creationId xmlns:a16="http://schemas.microsoft.com/office/drawing/2014/main" id="{E6966534-DF44-89CD-8087-89D0F28D7163}"/>
                    </a:ext>
                  </a:extLst>
                </p:cNvPr>
                <p:cNvSpPr/>
                <p:nvPr/>
              </p:nvSpPr>
              <p:spPr>
                <a:xfrm>
                  <a:off x="6244179" y="2106311"/>
                  <a:ext cx="1524039" cy="103672"/>
                </a:xfrm>
                <a:custGeom>
                  <a:avLst/>
                  <a:gdLst>
                    <a:gd name="connsiteX0" fmla="*/ 0 w 1524039"/>
                    <a:gd name="connsiteY0" fmla="*/ 0 h 103672"/>
                    <a:gd name="connsiteX1" fmla="*/ 1524040 w 1524039"/>
                    <a:gd name="connsiteY1" fmla="*/ 103672 h 103672"/>
                  </a:gdLst>
                  <a:ahLst/>
                  <a:cxnLst>
                    <a:cxn ang="0">
                      <a:pos x="connsiteX0" y="connsiteY0"/>
                    </a:cxn>
                    <a:cxn ang="0">
                      <a:pos x="connsiteX1" y="connsiteY1"/>
                    </a:cxn>
                  </a:cxnLst>
                  <a:rect l="l" t="t" r="r" b="b"/>
                  <a:pathLst>
                    <a:path w="1524039" h="103672">
                      <a:moveTo>
                        <a:pt x="0" y="0"/>
                      </a:moveTo>
                      <a:lnTo>
                        <a:pt x="1524040" y="103672"/>
                      </a:lnTo>
                    </a:path>
                  </a:pathLst>
                </a:custGeom>
                <a:ln w="8020" cap="flat">
                  <a:solidFill>
                    <a:srgbClr val="333333"/>
                  </a:solidFill>
                  <a:prstDash val="solid"/>
                  <a:miter/>
                </a:ln>
              </p:spPr>
              <p:txBody>
                <a:bodyPr rtlCol="0" anchor="ctr"/>
                <a:lstStyle/>
                <a:p>
                  <a:pPr algn="ctr"/>
                  <a:endParaRPr lang="en-IN" sz="1400"/>
                </a:p>
              </p:txBody>
            </p:sp>
          </p:grpSp>
          <p:sp>
            <p:nvSpPr>
              <p:cNvPr id="121" name="TextBox 120">
                <a:extLst>
                  <a:ext uri="{FF2B5EF4-FFF2-40B4-BE49-F238E27FC236}">
                    <a16:creationId xmlns:a16="http://schemas.microsoft.com/office/drawing/2014/main" id="{FDB4B7D8-4BD7-7D33-F02E-3791FEEE205B}"/>
                  </a:ext>
                </a:extLst>
              </p:cNvPr>
              <p:cNvSpPr txBox="1"/>
              <p:nvPr/>
            </p:nvSpPr>
            <p:spPr>
              <a:xfrm>
                <a:off x="5192677" y="2345908"/>
                <a:ext cx="1731564" cy="200055"/>
              </a:xfrm>
              <a:prstGeom prst="rect">
                <a:avLst/>
              </a:prstGeom>
              <a:noFill/>
            </p:spPr>
            <p:txBody>
              <a:bodyPr wrap="none" rtlCol="0">
                <a:spAutoFit/>
              </a:bodyPr>
              <a:lstStyle/>
              <a:p>
                <a:pPr algn="ctr"/>
                <a:r>
                  <a:rPr lang="en-IN" sz="700" b="1" spc="0" baseline="0">
                    <a:ln/>
                    <a:solidFill>
                      <a:srgbClr val="2C3E50"/>
                    </a:solidFill>
                    <a:latin typeface="Arial"/>
                    <a:cs typeface="Arial"/>
                    <a:sym typeface="Arial"/>
                    <a:rtl val="0"/>
                  </a:rPr>
                  <a:t>Each Antenna = Dedicated RF Chain</a:t>
                </a:r>
              </a:p>
            </p:txBody>
          </p:sp>
          <p:grpSp>
            <p:nvGrpSpPr>
              <p:cNvPr id="122" name="Graphic 3">
                <a:extLst>
                  <a:ext uri="{FF2B5EF4-FFF2-40B4-BE49-F238E27FC236}">
                    <a16:creationId xmlns:a16="http://schemas.microsoft.com/office/drawing/2014/main" id="{10D64CEC-308B-6E28-A0D5-D9A7737D3D03}"/>
                  </a:ext>
                </a:extLst>
              </p:cNvPr>
              <p:cNvGrpSpPr/>
              <p:nvPr/>
            </p:nvGrpSpPr>
            <p:grpSpPr>
              <a:xfrm>
                <a:off x="4960778" y="2339574"/>
                <a:ext cx="2807441" cy="233262"/>
                <a:chOff x="4960778" y="2339574"/>
                <a:chExt cx="2807441" cy="233262"/>
              </a:xfrm>
            </p:grpSpPr>
            <p:sp>
              <p:nvSpPr>
                <p:cNvPr id="123" name="Freeform: Shape 122">
                  <a:extLst>
                    <a:ext uri="{FF2B5EF4-FFF2-40B4-BE49-F238E27FC236}">
                      <a16:creationId xmlns:a16="http://schemas.microsoft.com/office/drawing/2014/main" id="{AEFB8E52-A290-9485-0C98-4AC93ADFDA0E}"/>
                    </a:ext>
                  </a:extLst>
                </p:cNvPr>
                <p:cNvSpPr/>
                <p:nvPr/>
              </p:nvSpPr>
              <p:spPr>
                <a:xfrm>
                  <a:off x="4960778" y="2339574"/>
                  <a:ext cx="8021" cy="233262"/>
                </a:xfrm>
                <a:custGeom>
                  <a:avLst/>
                  <a:gdLst>
                    <a:gd name="connsiteX0" fmla="*/ 0 w 8021"/>
                    <a:gd name="connsiteY0" fmla="*/ 0 h 233262"/>
                    <a:gd name="connsiteX1" fmla="*/ 0 w 8021"/>
                    <a:gd name="connsiteY1" fmla="*/ 233263 h 233262"/>
                  </a:gdLst>
                  <a:ahLst/>
                  <a:cxnLst>
                    <a:cxn ang="0">
                      <a:pos x="connsiteX0" y="connsiteY0"/>
                    </a:cxn>
                    <a:cxn ang="0">
                      <a:pos x="connsiteX1" y="connsiteY1"/>
                    </a:cxn>
                  </a:cxnLst>
                  <a:rect l="l" t="t" r="r" b="b"/>
                  <a:pathLst>
                    <a:path w="8021" h="233262">
                      <a:moveTo>
                        <a:pt x="0" y="0"/>
                      </a:moveTo>
                      <a:lnTo>
                        <a:pt x="0" y="233263"/>
                      </a:lnTo>
                    </a:path>
                  </a:pathLst>
                </a:custGeom>
                <a:ln w="16040" cap="flat">
                  <a:solidFill>
                    <a:srgbClr val="333333"/>
                  </a:solidFill>
                  <a:prstDash val="solid"/>
                  <a:miter/>
                </a:ln>
              </p:spPr>
              <p:txBody>
                <a:bodyPr rtlCol="0" anchor="ctr"/>
                <a:lstStyle/>
                <a:p>
                  <a:pPr algn="ctr"/>
                  <a:endParaRPr lang="en-IN" sz="1400"/>
                </a:p>
              </p:txBody>
            </p:sp>
            <p:sp>
              <p:nvSpPr>
                <p:cNvPr id="124" name="Freeform: Shape 123">
                  <a:extLst>
                    <a:ext uri="{FF2B5EF4-FFF2-40B4-BE49-F238E27FC236}">
                      <a16:creationId xmlns:a16="http://schemas.microsoft.com/office/drawing/2014/main" id="{7616311E-F2D6-7CDC-71F8-39AF3A93B261}"/>
                    </a:ext>
                  </a:extLst>
                </p:cNvPr>
                <p:cNvSpPr/>
                <p:nvPr/>
              </p:nvSpPr>
              <p:spPr>
                <a:xfrm>
                  <a:off x="5522266" y="2339574"/>
                  <a:ext cx="8021" cy="233262"/>
                </a:xfrm>
                <a:custGeom>
                  <a:avLst/>
                  <a:gdLst>
                    <a:gd name="connsiteX0" fmla="*/ 0 w 8021"/>
                    <a:gd name="connsiteY0" fmla="*/ 0 h 233262"/>
                    <a:gd name="connsiteX1" fmla="*/ 0 w 8021"/>
                    <a:gd name="connsiteY1" fmla="*/ 233263 h 233262"/>
                  </a:gdLst>
                  <a:ahLst/>
                  <a:cxnLst>
                    <a:cxn ang="0">
                      <a:pos x="connsiteX0" y="connsiteY0"/>
                    </a:cxn>
                    <a:cxn ang="0">
                      <a:pos x="connsiteX1" y="connsiteY1"/>
                    </a:cxn>
                  </a:cxnLst>
                  <a:rect l="l" t="t" r="r" b="b"/>
                  <a:pathLst>
                    <a:path w="8021" h="233262">
                      <a:moveTo>
                        <a:pt x="0" y="0"/>
                      </a:moveTo>
                      <a:lnTo>
                        <a:pt x="0" y="233263"/>
                      </a:lnTo>
                    </a:path>
                  </a:pathLst>
                </a:custGeom>
                <a:ln w="16040" cap="flat">
                  <a:solidFill>
                    <a:srgbClr val="333333"/>
                  </a:solidFill>
                  <a:prstDash val="solid"/>
                  <a:miter/>
                </a:ln>
              </p:spPr>
              <p:txBody>
                <a:bodyPr rtlCol="0" anchor="ctr"/>
                <a:lstStyle/>
                <a:p>
                  <a:pPr algn="ctr"/>
                  <a:endParaRPr lang="en-IN" sz="1400"/>
                </a:p>
              </p:txBody>
            </p:sp>
            <p:sp>
              <p:nvSpPr>
                <p:cNvPr id="125" name="Freeform: Shape 124">
                  <a:extLst>
                    <a:ext uri="{FF2B5EF4-FFF2-40B4-BE49-F238E27FC236}">
                      <a16:creationId xmlns:a16="http://schemas.microsoft.com/office/drawing/2014/main" id="{D843AE84-32E5-768D-8541-D8F25EB9C347}"/>
                    </a:ext>
                  </a:extLst>
                </p:cNvPr>
                <p:cNvSpPr/>
                <p:nvPr/>
              </p:nvSpPr>
              <p:spPr>
                <a:xfrm>
                  <a:off x="6083754" y="2339574"/>
                  <a:ext cx="8021" cy="233262"/>
                </a:xfrm>
                <a:custGeom>
                  <a:avLst/>
                  <a:gdLst>
                    <a:gd name="connsiteX0" fmla="*/ 0 w 8021"/>
                    <a:gd name="connsiteY0" fmla="*/ 0 h 233262"/>
                    <a:gd name="connsiteX1" fmla="*/ 0 w 8021"/>
                    <a:gd name="connsiteY1" fmla="*/ 233263 h 233262"/>
                  </a:gdLst>
                  <a:ahLst/>
                  <a:cxnLst>
                    <a:cxn ang="0">
                      <a:pos x="connsiteX0" y="connsiteY0"/>
                    </a:cxn>
                    <a:cxn ang="0">
                      <a:pos x="connsiteX1" y="connsiteY1"/>
                    </a:cxn>
                  </a:cxnLst>
                  <a:rect l="l" t="t" r="r" b="b"/>
                  <a:pathLst>
                    <a:path w="8021" h="233262">
                      <a:moveTo>
                        <a:pt x="0" y="0"/>
                      </a:moveTo>
                      <a:lnTo>
                        <a:pt x="0" y="233263"/>
                      </a:lnTo>
                    </a:path>
                  </a:pathLst>
                </a:custGeom>
                <a:ln w="16040" cap="flat">
                  <a:solidFill>
                    <a:srgbClr val="333333"/>
                  </a:solidFill>
                  <a:prstDash val="solid"/>
                  <a:miter/>
                </a:ln>
              </p:spPr>
              <p:txBody>
                <a:bodyPr rtlCol="0" anchor="ctr"/>
                <a:lstStyle/>
                <a:p>
                  <a:pPr algn="ctr"/>
                  <a:endParaRPr lang="en-IN" sz="1400"/>
                </a:p>
              </p:txBody>
            </p:sp>
            <p:sp>
              <p:nvSpPr>
                <p:cNvPr id="126" name="Freeform: Shape 125">
                  <a:extLst>
                    <a:ext uri="{FF2B5EF4-FFF2-40B4-BE49-F238E27FC236}">
                      <a16:creationId xmlns:a16="http://schemas.microsoft.com/office/drawing/2014/main" id="{89C67AD0-33F3-B1C2-4969-8AC1057B19A1}"/>
                    </a:ext>
                  </a:extLst>
                </p:cNvPr>
                <p:cNvSpPr/>
                <p:nvPr/>
              </p:nvSpPr>
              <p:spPr>
                <a:xfrm>
                  <a:off x="6645242" y="2339574"/>
                  <a:ext cx="8021" cy="233262"/>
                </a:xfrm>
                <a:custGeom>
                  <a:avLst/>
                  <a:gdLst>
                    <a:gd name="connsiteX0" fmla="*/ 0 w 8021"/>
                    <a:gd name="connsiteY0" fmla="*/ 0 h 233262"/>
                    <a:gd name="connsiteX1" fmla="*/ 0 w 8021"/>
                    <a:gd name="connsiteY1" fmla="*/ 233263 h 233262"/>
                  </a:gdLst>
                  <a:ahLst/>
                  <a:cxnLst>
                    <a:cxn ang="0">
                      <a:pos x="connsiteX0" y="connsiteY0"/>
                    </a:cxn>
                    <a:cxn ang="0">
                      <a:pos x="connsiteX1" y="connsiteY1"/>
                    </a:cxn>
                  </a:cxnLst>
                  <a:rect l="l" t="t" r="r" b="b"/>
                  <a:pathLst>
                    <a:path w="8021" h="233262">
                      <a:moveTo>
                        <a:pt x="0" y="0"/>
                      </a:moveTo>
                      <a:lnTo>
                        <a:pt x="0" y="233263"/>
                      </a:lnTo>
                    </a:path>
                  </a:pathLst>
                </a:custGeom>
                <a:ln w="16040" cap="flat">
                  <a:solidFill>
                    <a:srgbClr val="333333"/>
                  </a:solidFill>
                  <a:prstDash val="solid"/>
                  <a:miter/>
                </a:ln>
              </p:spPr>
              <p:txBody>
                <a:bodyPr rtlCol="0" anchor="ctr"/>
                <a:lstStyle/>
                <a:p>
                  <a:pPr algn="ctr"/>
                  <a:endParaRPr lang="en-IN" sz="1400"/>
                </a:p>
              </p:txBody>
            </p:sp>
            <p:sp>
              <p:nvSpPr>
                <p:cNvPr id="127" name="Freeform: Shape 126">
                  <a:extLst>
                    <a:ext uri="{FF2B5EF4-FFF2-40B4-BE49-F238E27FC236}">
                      <a16:creationId xmlns:a16="http://schemas.microsoft.com/office/drawing/2014/main" id="{D6BDE213-96F7-FCF1-B6C1-A0594104EAA6}"/>
                    </a:ext>
                  </a:extLst>
                </p:cNvPr>
                <p:cNvSpPr/>
                <p:nvPr/>
              </p:nvSpPr>
              <p:spPr>
                <a:xfrm>
                  <a:off x="7206730" y="2339574"/>
                  <a:ext cx="8021" cy="233262"/>
                </a:xfrm>
                <a:custGeom>
                  <a:avLst/>
                  <a:gdLst>
                    <a:gd name="connsiteX0" fmla="*/ 0 w 8021"/>
                    <a:gd name="connsiteY0" fmla="*/ 0 h 233262"/>
                    <a:gd name="connsiteX1" fmla="*/ 0 w 8021"/>
                    <a:gd name="connsiteY1" fmla="*/ 233263 h 233262"/>
                  </a:gdLst>
                  <a:ahLst/>
                  <a:cxnLst>
                    <a:cxn ang="0">
                      <a:pos x="connsiteX0" y="connsiteY0"/>
                    </a:cxn>
                    <a:cxn ang="0">
                      <a:pos x="connsiteX1" y="connsiteY1"/>
                    </a:cxn>
                  </a:cxnLst>
                  <a:rect l="l" t="t" r="r" b="b"/>
                  <a:pathLst>
                    <a:path w="8021" h="233262">
                      <a:moveTo>
                        <a:pt x="0" y="0"/>
                      </a:moveTo>
                      <a:lnTo>
                        <a:pt x="0" y="233263"/>
                      </a:lnTo>
                    </a:path>
                  </a:pathLst>
                </a:custGeom>
                <a:ln w="16040" cap="flat">
                  <a:solidFill>
                    <a:srgbClr val="333333"/>
                  </a:solidFill>
                  <a:prstDash val="solid"/>
                  <a:miter/>
                </a:ln>
              </p:spPr>
              <p:txBody>
                <a:bodyPr rtlCol="0" anchor="ctr"/>
                <a:lstStyle/>
                <a:p>
                  <a:pPr algn="ctr"/>
                  <a:endParaRPr lang="en-IN" sz="1400"/>
                </a:p>
              </p:txBody>
            </p:sp>
            <p:sp>
              <p:nvSpPr>
                <p:cNvPr id="128" name="Freeform: Shape 127">
                  <a:extLst>
                    <a:ext uri="{FF2B5EF4-FFF2-40B4-BE49-F238E27FC236}">
                      <a16:creationId xmlns:a16="http://schemas.microsoft.com/office/drawing/2014/main" id="{B8E555CE-FE97-6ABD-E77B-CF179F2E2266}"/>
                    </a:ext>
                  </a:extLst>
                </p:cNvPr>
                <p:cNvSpPr/>
                <p:nvPr/>
              </p:nvSpPr>
              <p:spPr>
                <a:xfrm>
                  <a:off x="7768219" y="2339574"/>
                  <a:ext cx="8021" cy="233262"/>
                </a:xfrm>
                <a:custGeom>
                  <a:avLst/>
                  <a:gdLst>
                    <a:gd name="connsiteX0" fmla="*/ 0 w 8021"/>
                    <a:gd name="connsiteY0" fmla="*/ 0 h 233262"/>
                    <a:gd name="connsiteX1" fmla="*/ 0 w 8021"/>
                    <a:gd name="connsiteY1" fmla="*/ 233263 h 233262"/>
                  </a:gdLst>
                  <a:ahLst/>
                  <a:cxnLst>
                    <a:cxn ang="0">
                      <a:pos x="connsiteX0" y="connsiteY0"/>
                    </a:cxn>
                    <a:cxn ang="0">
                      <a:pos x="connsiteX1" y="connsiteY1"/>
                    </a:cxn>
                  </a:cxnLst>
                  <a:rect l="l" t="t" r="r" b="b"/>
                  <a:pathLst>
                    <a:path w="8021" h="233262">
                      <a:moveTo>
                        <a:pt x="0" y="0"/>
                      </a:moveTo>
                      <a:lnTo>
                        <a:pt x="0" y="233263"/>
                      </a:lnTo>
                    </a:path>
                  </a:pathLst>
                </a:custGeom>
                <a:ln w="16040" cap="flat">
                  <a:solidFill>
                    <a:srgbClr val="333333"/>
                  </a:solidFill>
                  <a:prstDash val="solid"/>
                  <a:miter/>
                </a:ln>
              </p:spPr>
              <p:txBody>
                <a:bodyPr rtlCol="0" anchor="ctr"/>
                <a:lstStyle/>
                <a:p>
                  <a:pPr algn="ctr"/>
                  <a:endParaRPr lang="en-IN" sz="1400"/>
                </a:p>
              </p:txBody>
            </p:sp>
          </p:grpSp>
          <p:sp>
            <p:nvSpPr>
              <p:cNvPr id="129" name="TextBox 128">
                <a:extLst>
                  <a:ext uri="{FF2B5EF4-FFF2-40B4-BE49-F238E27FC236}">
                    <a16:creationId xmlns:a16="http://schemas.microsoft.com/office/drawing/2014/main" id="{E4784F59-5DA0-058E-E120-C628EC09EF36}"/>
                  </a:ext>
                </a:extLst>
              </p:cNvPr>
              <p:cNvSpPr txBox="1"/>
              <p:nvPr/>
            </p:nvSpPr>
            <p:spPr>
              <a:xfrm>
                <a:off x="5622365" y="2600396"/>
                <a:ext cx="801823" cy="200055"/>
              </a:xfrm>
              <a:prstGeom prst="rect">
                <a:avLst/>
              </a:prstGeom>
              <a:noFill/>
            </p:spPr>
            <p:txBody>
              <a:bodyPr wrap="none" rtlCol="0">
                <a:spAutoFit/>
              </a:bodyPr>
              <a:lstStyle/>
              <a:p>
                <a:pPr algn="ctr"/>
                <a:r>
                  <a:rPr lang="en-IN" sz="700" b="1" spc="0" baseline="0">
                    <a:ln/>
                    <a:solidFill>
                      <a:srgbClr val="2C3E50"/>
                    </a:solidFill>
                    <a:latin typeface="Arial"/>
                    <a:cs typeface="Arial"/>
                    <a:sym typeface="Arial"/>
                    <a:rtl val="0"/>
                  </a:rPr>
                  <a:t>Antenna Array</a:t>
                </a:r>
              </a:p>
            </p:txBody>
          </p:sp>
          <p:grpSp>
            <p:nvGrpSpPr>
              <p:cNvPr id="130" name="Graphic 3">
                <a:extLst>
                  <a:ext uri="{FF2B5EF4-FFF2-40B4-BE49-F238E27FC236}">
                    <a16:creationId xmlns:a16="http://schemas.microsoft.com/office/drawing/2014/main" id="{9F6D9554-4E16-93A5-E356-E94DB099D4BA}"/>
                  </a:ext>
                </a:extLst>
              </p:cNvPr>
              <p:cNvGrpSpPr/>
              <p:nvPr/>
            </p:nvGrpSpPr>
            <p:grpSpPr>
              <a:xfrm>
                <a:off x="4920671" y="2754263"/>
                <a:ext cx="2887653" cy="51836"/>
                <a:chOff x="4920671" y="2754263"/>
                <a:chExt cx="2887653" cy="51836"/>
              </a:xfrm>
              <a:solidFill>
                <a:srgbClr val="34495E"/>
              </a:solidFill>
            </p:grpSpPr>
            <p:sp>
              <p:nvSpPr>
                <p:cNvPr id="131" name="Freeform: Shape 130">
                  <a:extLst>
                    <a:ext uri="{FF2B5EF4-FFF2-40B4-BE49-F238E27FC236}">
                      <a16:creationId xmlns:a16="http://schemas.microsoft.com/office/drawing/2014/main" id="{A6CCB755-1465-700B-EBDD-569BDAEAB0B3}"/>
                    </a:ext>
                  </a:extLst>
                </p:cNvPr>
                <p:cNvSpPr/>
                <p:nvPr/>
              </p:nvSpPr>
              <p:spPr>
                <a:xfrm>
                  <a:off x="4920671" y="2754263"/>
                  <a:ext cx="80212" cy="51836"/>
                </a:xfrm>
                <a:custGeom>
                  <a:avLst/>
                  <a:gdLst>
                    <a:gd name="connsiteX0" fmla="*/ 80213 w 80212"/>
                    <a:gd name="connsiteY0" fmla="*/ 25918 h 51836"/>
                    <a:gd name="connsiteX1" fmla="*/ 40106 w 80212"/>
                    <a:gd name="connsiteY1" fmla="*/ 51836 h 51836"/>
                    <a:gd name="connsiteX2" fmla="*/ 0 w 80212"/>
                    <a:gd name="connsiteY2" fmla="*/ 25918 h 51836"/>
                    <a:gd name="connsiteX3" fmla="*/ 40106 w 80212"/>
                    <a:gd name="connsiteY3" fmla="*/ 0 h 51836"/>
                    <a:gd name="connsiteX4" fmla="*/ 80213 w 80212"/>
                    <a:gd name="connsiteY4" fmla="*/ 25918 h 51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12" h="51836">
                      <a:moveTo>
                        <a:pt x="80213" y="25918"/>
                      </a:moveTo>
                      <a:cubicBezTo>
                        <a:pt x="80213" y="40232"/>
                        <a:pt x="62256" y="51836"/>
                        <a:pt x="40106" y="51836"/>
                      </a:cubicBezTo>
                      <a:cubicBezTo>
                        <a:pt x="17956" y="51836"/>
                        <a:pt x="0" y="40232"/>
                        <a:pt x="0" y="25918"/>
                      </a:cubicBezTo>
                      <a:cubicBezTo>
                        <a:pt x="0" y="11604"/>
                        <a:pt x="17956" y="0"/>
                        <a:pt x="40106" y="0"/>
                      </a:cubicBezTo>
                      <a:cubicBezTo>
                        <a:pt x="62256" y="0"/>
                        <a:pt x="80213" y="11604"/>
                        <a:pt x="80213" y="25918"/>
                      </a:cubicBezTo>
                      <a:close/>
                    </a:path>
                  </a:pathLst>
                </a:custGeom>
                <a:solidFill>
                  <a:srgbClr val="34495E"/>
                </a:solidFill>
                <a:ln w="8020" cap="flat">
                  <a:noFill/>
                  <a:prstDash val="solid"/>
                  <a:miter/>
                </a:ln>
              </p:spPr>
              <p:txBody>
                <a:bodyPr rtlCol="0" anchor="ctr"/>
                <a:lstStyle/>
                <a:p>
                  <a:pPr algn="ctr"/>
                  <a:endParaRPr lang="en-IN" sz="1400"/>
                </a:p>
              </p:txBody>
            </p:sp>
            <p:sp>
              <p:nvSpPr>
                <p:cNvPr id="132" name="Freeform: Shape 131">
                  <a:extLst>
                    <a:ext uri="{FF2B5EF4-FFF2-40B4-BE49-F238E27FC236}">
                      <a16:creationId xmlns:a16="http://schemas.microsoft.com/office/drawing/2014/main" id="{87A3697E-1908-4ED3-4956-83A624C9B6E9}"/>
                    </a:ext>
                  </a:extLst>
                </p:cNvPr>
                <p:cNvSpPr/>
                <p:nvPr/>
              </p:nvSpPr>
              <p:spPr>
                <a:xfrm>
                  <a:off x="5482159" y="2754263"/>
                  <a:ext cx="80212" cy="51836"/>
                </a:xfrm>
                <a:custGeom>
                  <a:avLst/>
                  <a:gdLst>
                    <a:gd name="connsiteX0" fmla="*/ 80213 w 80212"/>
                    <a:gd name="connsiteY0" fmla="*/ 25918 h 51836"/>
                    <a:gd name="connsiteX1" fmla="*/ 40106 w 80212"/>
                    <a:gd name="connsiteY1" fmla="*/ 51836 h 51836"/>
                    <a:gd name="connsiteX2" fmla="*/ 0 w 80212"/>
                    <a:gd name="connsiteY2" fmla="*/ 25918 h 51836"/>
                    <a:gd name="connsiteX3" fmla="*/ 40106 w 80212"/>
                    <a:gd name="connsiteY3" fmla="*/ 0 h 51836"/>
                    <a:gd name="connsiteX4" fmla="*/ 80213 w 80212"/>
                    <a:gd name="connsiteY4" fmla="*/ 25918 h 51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12" h="51836">
                      <a:moveTo>
                        <a:pt x="80213" y="25918"/>
                      </a:moveTo>
                      <a:cubicBezTo>
                        <a:pt x="80213" y="40232"/>
                        <a:pt x="62256" y="51836"/>
                        <a:pt x="40106" y="51836"/>
                      </a:cubicBezTo>
                      <a:cubicBezTo>
                        <a:pt x="17956" y="51836"/>
                        <a:pt x="0" y="40232"/>
                        <a:pt x="0" y="25918"/>
                      </a:cubicBezTo>
                      <a:cubicBezTo>
                        <a:pt x="0" y="11604"/>
                        <a:pt x="17956" y="0"/>
                        <a:pt x="40106" y="0"/>
                      </a:cubicBezTo>
                      <a:cubicBezTo>
                        <a:pt x="62256" y="0"/>
                        <a:pt x="80213" y="11604"/>
                        <a:pt x="80213" y="25918"/>
                      </a:cubicBezTo>
                      <a:close/>
                    </a:path>
                  </a:pathLst>
                </a:custGeom>
                <a:solidFill>
                  <a:srgbClr val="34495E"/>
                </a:solidFill>
                <a:ln w="8020" cap="flat">
                  <a:noFill/>
                  <a:prstDash val="solid"/>
                  <a:miter/>
                </a:ln>
              </p:spPr>
              <p:txBody>
                <a:bodyPr rtlCol="0" anchor="ctr"/>
                <a:lstStyle/>
                <a:p>
                  <a:pPr algn="ctr"/>
                  <a:endParaRPr lang="en-IN" sz="1400"/>
                </a:p>
              </p:txBody>
            </p:sp>
            <p:sp>
              <p:nvSpPr>
                <p:cNvPr id="133" name="Freeform: Shape 132">
                  <a:extLst>
                    <a:ext uri="{FF2B5EF4-FFF2-40B4-BE49-F238E27FC236}">
                      <a16:creationId xmlns:a16="http://schemas.microsoft.com/office/drawing/2014/main" id="{3779ED35-0118-3564-0E8F-AF74A31A4E4B}"/>
                    </a:ext>
                  </a:extLst>
                </p:cNvPr>
                <p:cNvSpPr/>
                <p:nvPr/>
              </p:nvSpPr>
              <p:spPr>
                <a:xfrm>
                  <a:off x="6043648" y="2754263"/>
                  <a:ext cx="80212" cy="51836"/>
                </a:xfrm>
                <a:custGeom>
                  <a:avLst/>
                  <a:gdLst>
                    <a:gd name="connsiteX0" fmla="*/ 80213 w 80212"/>
                    <a:gd name="connsiteY0" fmla="*/ 25918 h 51836"/>
                    <a:gd name="connsiteX1" fmla="*/ 40106 w 80212"/>
                    <a:gd name="connsiteY1" fmla="*/ 51836 h 51836"/>
                    <a:gd name="connsiteX2" fmla="*/ 0 w 80212"/>
                    <a:gd name="connsiteY2" fmla="*/ 25918 h 51836"/>
                    <a:gd name="connsiteX3" fmla="*/ 40106 w 80212"/>
                    <a:gd name="connsiteY3" fmla="*/ 0 h 51836"/>
                    <a:gd name="connsiteX4" fmla="*/ 80213 w 80212"/>
                    <a:gd name="connsiteY4" fmla="*/ 25918 h 51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12" h="51836">
                      <a:moveTo>
                        <a:pt x="80213" y="25918"/>
                      </a:moveTo>
                      <a:cubicBezTo>
                        <a:pt x="80213" y="40232"/>
                        <a:pt x="62256" y="51836"/>
                        <a:pt x="40106" y="51836"/>
                      </a:cubicBezTo>
                      <a:cubicBezTo>
                        <a:pt x="17956" y="51836"/>
                        <a:pt x="0" y="40232"/>
                        <a:pt x="0" y="25918"/>
                      </a:cubicBezTo>
                      <a:cubicBezTo>
                        <a:pt x="0" y="11604"/>
                        <a:pt x="17956" y="0"/>
                        <a:pt x="40106" y="0"/>
                      </a:cubicBezTo>
                      <a:cubicBezTo>
                        <a:pt x="62256" y="0"/>
                        <a:pt x="80213" y="11604"/>
                        <a:pt x="80213" y="25918"/>
                      </a:cubicBezTo>
                      <a:close/>
                    </a:path>
                  </a:pathLst>
                </a:custGeom>
                <a:solidFill>
                  <a:srgbClr val="34495E"/>
                </a:solidFill>
                <a:ln w="8020" cap="flat">
                  <a:noFill/>
                  <a:prstDash val="solid"/>
                  <a:miter/>
                </a:ln>
              </p:spPr>
              <p:txBody>
                <a:bodyPr rtlCol="0" anchor="ctr"/>
                <a:lstStyle/>
                <a:p>
                  <a:pPr algn="ctr"/>
                  <a:endParaRPr lang="en-IN" sz="1400"/>
                </a:p>
              </p:txBody>
            </p:sp>
            <p:sp>
              <p:nvSpPr>
                <p:cNvPr id="134" name="Freeform: Shape 133">
                  <a:extLst>
                    <a:ext uri="{FF2B5EF4-FFF2-40B4-BE49-F238E27FC236}">
                      <a16:creationId xmlns:a16="http://schemas.microsoft.com/office/drawing/2014/main" id="{B539E07C-2C26-27CE-AA43-25786EB89F37}"/>
                    </a:ext>
                  </a:extLst>
                </p:cNvPr>
                <p:cNvSpPr/>
                <p:nvPr/>
              </p:nvSpPr>
              <p:spPr>
                <a:xfrm>
                  <a:off x="6605136" y="2754263"/>
                  <a:ext cx="80212" cy="51836"/>
                </a:xfrm>
                <a:custGeom>
                  <a:avLst/>
                  <a:gdLst>
                    <a:gd name="connsiteX0" fmla="*/ 80213 w 80212"/>
                    <a:gd name="connsiteY0" fmla="*/ 25918 h 51836"/>
                    <a:gd name="connsiteX1" fmla="*/ 40106 w 80212"/>
                    <a:gd name="connsiteY1" fmla="*/ 51836 h 51836"/>
                    <a:gd name="connsiteX2" fmla="*/ 0 w 80212"/>
                    <a:gd name="connsiteY2" fmla="*/ 25918 h 51836"/>
                    <a:gd name="connsiteX3" fmla="*/ 40106 w 80212"/>
                    <a:gd name="connsiteY3" fmla="*/ 0 h 51836"/>
                    <a:gd name="connsiteX4" fmla="*/ 80213 w 80212"/>
                    <a:gd name="connsiteY4" fmla="*/ 25918 h 51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12" h="51836">
                      <a:moveTo>
                        <a:pt x="80213" y="25918"/>
                      </a:moveTo>
                      <a:cubicBezTo>
                        <a:pt x="80213" y="40232"/>
                        <a:pt x="62256" y="51836"/>
                        <a:pt x="40106" y="51836"/>
                      </a:cubicBezTo>
                      <a:cubicBezTo>
                        <a:pt x="17956" y="51836"/>
                        <a:pt x="0" y="40232"/>
                        <a:pt x="0" y="25918"/>
                      </a:cubicBezTo>
                      <a:cubicBezTo>
                        <a:pt x="0" y="11604"/>
                        <a:pt x="17956" y="0"/>
                        <a:pt x="40106" y="0"/>
                      </a:cubicBezTo>
                      <a:cubicBezTo>
                        <a:pt x="62256" y="0"/>
                        <a:pt x="80213" y="11604"/>
                        <a:pt x="80213" y="25918"/>
                      </a:cubicBezTo>
                      <a:close/>
                    </a:path>
                  </a:pathLst>
                </a:custGeom>
                <a:solidFill>
                  <a:srgbClr val="34495E"/>
                </a:solidFill>
                <a:ln w="8020" cap="flat">
                  <a:noFill/>
                  <a:prstDash val="solid"/>
                  <a:miter/>
                </a:ln>
              </p:spPr>
              <p:txBody>
                <a:bodyPr rtlCol="0" anchor="ctr"/>
                <a:lstStyle/>
                <a:p>
                  <a:pPr algn="ctr"/>
                  <a:endParaRPr lang="en-IN" sz="1400"/>
                </a:p>
              </p:txBody>
            </p:sp>
            <p:sp>
              <p:nvSpPr>
                <p:cNvPr id="135" name="Freeform: Shape 134">
                  <a:extLst>
                    <a:ext uri="{FF2B5EF4-FFF2-40B4-BE49-F238E27FC236}">
                      <a16:creationId xmlns:a16="http://schemas.microsoft.com/office/drawing/2014/main" id="{651784CC-B358-C952-FC42-B6FE88B9FE1F}"/>
                    </a:ext>
                  </a:extLst>
                </p:cNvPr>
                <p:cNvSpPr/>
                <p:nvPr/>
              </p:nvSpPr>
              <p:spPr>
                <a:xfrm>
                  <a:off x="7166624" y="2754263"/>
                  <a:ext cx="80212" cy="51836"/>
                </a:xfrm>
                <a:custGeom>
                  <a:avLst/>
                  <a:gdLst>
                    <a:gd name="connsiteX0" fmla="*/ 80213 w 80212"/>
                    <a:gd name="connsiteY0" fmla="*/ 25918 h 51836"/>
                    <a:gd name="connsiteX1" fmla="*/ 40106 w 80212"/>
                    <a:gd name="connsiteY1" fmla="*/ 51836 h 51836"/>
                    <a:gd name="connsiteX2" fmla="*/ 0 w 80212"/>
                    <a:gd name="connsiteY2" fmla="*/ 25918 h 51836"/>
                    <a:gd name="connsiteX3" fmla="*/ 40106 w 80212"/>
                    <a:gd name="connsiteY3" fmla="*/ 0 h 51836"/>
                    <a:gd name="connsiteX4" fmla="*/ 80213 w 80212"/>
                    <a:gd name="connsiteY4" fmla="*/ 25918 h 51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12" h="51836">
                      <a:moveTo>
                        <a:pt x="80213" y="25918"/>
                      </a:moveTo>
                      <a:cubicBezTo>
                        <a:pt x="80213" y="40232"/>
                        <a:pt x="62256" y="51836"/>
                        <a:pt x="40106" y="51836"/>
                      </a:cubicBezTo>
                      <a:cubicBezTo>
                        <a:pt x="17956" y="51836"/>
                        <a:pt x="0" y="40232"/>
                        <a:pt x="0" y="25918"/>
                      </a:cubicBezTo>
                      <a:cubicBezTo>
                        <a:pt x="0" y="11604"/>
                        <a:pt x="17956" y="0"/>
                        <a:pt x="40106" y="0"/>
                      </a:cubicBezTo>
                      <a:cubicBezTo>
                        <a:pt x="62256" y="0"/>
                        <a:pt x="80213" y="11604"/>
                        <a:pt x="80213" y="25918"/>
                      </a:cubicBezTo>
                      <a:close/>
                    </a:path>
                  </a:pathLst>
                </a:custGeom>
                <a:solidFill>
                  <a:srgbClr val="34495E"/>
                </a:solidFill>
                <a:ln w="8020" cap="flat">
                  <a:noFill/>
                  <a:prstDash val="solid"/>
                  <a:miter/>
                </a:ln>
              </p:spPr>
              <p:txBody>
                <a:bodyPr rtlCol="0" anchor="ctr"/>
                <a:lstStyle/>
                <a:p>
                  <a:pPr algn="ctr"/>
                  <a:endParaRPr lang="en-IN" sz="1400"/>
                </a:p>
              </p:txBody>
            </p:sp>
            <p:sp>
              <p:nvSpPr>
                <p:cNvPr id="136" name="Freeform: Shape 135">
                  <a:extLst>
                    <a:ext uri="{FF2B5EF4-FFF2-40B4-BE49-F238E27FC236}">
                      <a16:creationId xmlns:a16="http://schemas.microsoft.com/office/drawing/2014/main" id="{7652695A-81FB-DF73-589F-4323C9EF1F06}"/>
                    </a:ext>
                  </a:extLst>
                </p:cNvPr>
                <p:cNvSpPr/>
                <p:nvPr/>
              </p:nvSpPr>
              <p:spPr>
                <a:xfrm>
                  <a:off x="7728112" y="2754263"/>
                  <a:ext cx="80212" cy="51836"/>
                </a:xfrm>
                <a:custGeom>
                  <a:avLst/>
                  <a:gdLst>
                    <a:gd name="connsiteX0" fmla="*/ 80213 w 80212"/>
                    <a:gd name="connsiteY0" fmla="*/ 25918 h 51836"/>
                    <a:gd name="connsiteX1" fmla="*/ 40106 w 80212"/>
                    <a:gd name="connsiteY1" fmla="*/ 51836 h 51836"/>
                    <a:gd name="connsiteX2" fmla="*/ 0 w 80212"/>
                    <a:gd name="connsiteY2" fmla="*/ 25918 h 51836"/>
                    <a:gd name="connsiteX3" fmla="*/ 40106 w 80212"/>
                    <a:gd name="connsiteY3" fmla="*/ 0 h 51836"/>
                    <a:gd name="connsiteX4" fmla="*/ 80213 w 80212"/>
                    <a:gd name="connsiteY4" fmla="*/ 25918 h 51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12" h="51836">
                      <a:moveTo>
                        <a:pt x="80213" y="25918"/>
                      </a:moveTo>
                      <a:cubicBezTo>
                        <a:pt x="80213" y="40232"/>
                        <a:pt x="62256" y="51836"/>
                        <a:pt x="40106" y="51836"/>
                      </a:cubicBezTo>
                      <a:cubicBezTo>
                        <a:pt x="17956" y="51836"/>
                        <a:pt x="0" y="40232"/>
                        <a:pt x="0" y="25918"/>
                      </a:cubicBezTo>
                      <a:cubicBezTo>
                        <a:pt x="0" y="11604"/>
                        <a:pt x="17956" y="0"/>
                        <a:pt x="40106" y="0"/>
                      </a:cubicBezTo>
                      <a:cubicBezTo>
                        <a:pt x="62256" y="0"/>
                        <a:pt x="80213" y="11604"/>
                        <a:pt x="80213" y="25918"/>
                      </a:cubicBezTo>
                      <a:close/>
                    </a:path>
                  </a:pathLst>
                </a:custGeom>
                <a:solidFill>
                  <a:srgbClr val="34495E"/>
                </a:solidFill>
                <a:ln w="8020" cap="flat">
                  <a:noFill/>
                  <a:prstDash val="solid"/>
                  <a:miter/>
                </a:ln>
              </p:spPr>
              <p:txBody>
                <a:bodyPr rtlCol="0" anchor="ctr"/>
                <a:lstStyle/>
                <a:p>
                  <a:pPr algn="ctr"/>
                  <a:endParaRPr lang="en-IN" sz="1400"/>
                </a:p>
              </p:txBody>
            </p:sp>
          </p:grpSp>
          <p:grpSp>
            <p:nvGrpSpPr>
              <p:cNvPr id="137" name="Graphic 3">
                <a:extLst>
                  <a:ext uri="{FF2B5EF4-FFF2-40B4-BE49-F238E27FC236}">
                    <a16:creationId xmlns:a16="http://schemas.microsoft.com/office/drawing/2014/main" id="{A0DD8487-EDAE-6984-0AB7-5BA3BEF1C520}"/>
                  </a:ext>
                </a:extLst>
              </p:cNvPr>
              <p:cNvGrpSpPr/>
              <p:nvPr/>
            </p:nvGrpSpPr>
            <p:grpSpPr>
              <a:xfrm>
                <a:off x="4479502" y="2806099"/>
                <a:ext cx="3208504" cy="440607"/>
                <a:chOff x="4479502" y="2806099"/>
                <a:chExt cx="3208504" cy="440607"/>
              </a:xfrm>
            </p:grpSpPr>
            <p:sp>
              <p:nvSpPr>
                <p:cNvPr id="138" name="Freeform: Shape 137">
                  <a:extLst>
                    <a:ext uri="{FF2B5EF4-FFF2-40B4-BE49-F238E27FC236}">
                      <a16:creationId xmlns:a16="http://schemas.microsoft.com/office/drawing/2014/main" id="{DA6794EF-EC7E-9E66-3DF1-2F80A5E9E8A4}"/>
                    </a:ext>
                  </a:extLst>
                </p:cNvPr>
                <p:cNvSpPr/>
                <p:nvPr/>
              </p:nvSpPr>
              <p:spPr>
                <a:xfrm>
                  <a:off x="4479502" y="2806099"/>
                  <a:ext cx="1042763" cy="336935"/>
                </a:xfrm>
                <a:custGeom>
                  <a:avLst/>
                  <a:gdLst>
                    <a:gd name="connsiteX0" fmla="*/ 1042764 w 1042763"/>
                    <a:gd name="connsiteY0" fmla="*/ 0 h 336935"/>
                    <a:gd name="connsiteX1" fmla="*/ 0 w 1042763"/>
                    <a:gd name="connsiteY1" fmla="*/ 233263 h 336935"/>
                    <a:gd name="connsiteX2" fmla="*/ 240638 w 1042763"/>
                    <a:gd name="connsiteY2" fmla="*/ 336935 h 336935"/>
                  </a:gdLst>
                  <a:ahLst/>
                  <a:cxnLst>
                    <a:cxn ang="0">
                      <a:pos x="connsiteX0" y="connsiteY0"/>
                    </a:cxn>
                    <a:cxn ang="0">
                      <a:pos x="connsiteX1" y="connsiteY1"/>
                    </a:cxn>
                    <a:cxn ang="0">
                      <a:pos x="connsiteX2" y="connsiteY2"/>
                    </a:cxn>
                  </a:cxnLst>
                  <a:rect l="l" t="t" r="r" b="b"/>
                  <a:pathLst>
                    <a:path w="1042763" h="336935">
                      <a:moveTo>
                        <a:pt x="1042764" y="0"/>
                      </a:moveTo>
                      <a:lnTo>
                        <a:pt x="0" y="233263"/>
                      </a:lnTo>
                      <a:lnTo>
                        <a:pt x="240638" y="336935"/>
                      </a:lnTo>
                      <a:close/>
                    </a:path>
                  </a:pathLst>
                </a:custGeom>
                <a:gradFill>
                  <a:gsLst>
                    <a:gs pos="0">
                      <a:srgbClr val="4ECDC4">
                        <a:alpha val="80000"/>
                      </a:srgbClr>
                    </a:gs>
                    <a:gs pos="50000">
                      <a:srgbClr val="4ECDC4">
                        <a:alpha val="49804"/>
                      </a:srgbClr>
                    </a:gs>
                    <a:gs pos="100000">
                      <a:srgbClr val="4ECDC4">
                        <a:alpha val="20000"/>
                      </a:srgbClr>
                    </a:gs>
                  </a:gsLst>
                  <a:lin ang="0" scaled="1"/>
                </a:gradFill>
                <a:ln w="8020" cap="flat">
                  <a:noFill/>
                  <a:prstDash val="solid"/>
                  <a:miter/>
                </a:ln>
              </p:spPr>
              <p:txBody>
                <a:bodyPr rtlCol="0" anchor="ctr"/>
                <a:lstStyle/>
                <a:p>
                  <a:pPr algn="ctr"/>
                  <a:endParaRPr lang="en-IN" sz="1400"/>
                </a:p>
              </p:txBody>
            </p:sp>
            <p:sp>
              <p:nvSpPr>
                <p:cNvPr id="139" name="Freeform: Shape 138">
                  <a:extLst>
                    <a:ext uri="{FF2B5EF4-FFF2-40B4-BE49-F238E27FC236}">
                      <a16:creationId xmlns:a16="http://schemas.microsoft.com/office/drawing/2014/main" id="{BD3AAF0A-6A2F-DAD3-A63F-374FB241A658}"/>
                    </a:ext>
                  </a:extLst>
                </p:cNvPr>
                <p:cNvSpPr/>
                <p:nvPr/>
              </p:nvSpPr>
              <p:spPr>
                <a:xfrm>
                  <a:off x="4479502" y="2806099"/>
                  <a:ext cx="1042763" cy="233262"/>
                </a:xfrm>
                <a:custGeom>
                  <a:avLst/>
                  <a:gdLst>
                    <a:gd name="connsiteX0" fmla="*/ 1042764 w 1042763"/>
                    <a:gd name="connsiteY0" fmla="*/ 0 h 233262"/>
                    <a:gd name="connsiteX1" fmla="*/ 0 w 1042763"/>
                    <a:gd name="connsiteY1" fmla="*/ 233263 h 233262"/>
                  </a:gdLst>
                  <a:ahLst/>
                  <a:cxnLst>
                    <a:cxn ang="0">
                      <a:pos x="connsiteX0" y="connsiteY0"/>
                    </a:cxn>
                    <a:cxn ang="0">
                      <a:pos x="connsiteX1" y="connsiteY1"/>
                    </a:cxn>
                  </a:cxnLst>
                  <a:rect l="l" t="t" r="r" b="b"/>
                  <a:pathLst>
                    <a:path w="1042763" h="233262">
                      <a:moveTo>
                        <a:pt x="1042764" y="0"/>
                      </a:moveTo>
                      <a:cubicBezTo>
                        <a:pt x="695179" y="69113"/>
                        <a:pt x="347585" y="146867"/>
                        <a:pt x="0" y="233263"/>
                      </a:cubicBezTo>
                    </a:path>
                  </a:pathLst>
                </a:custGeom>
                <a:noFill/>
                <a:ln w="24060" cap="flat">
                  <a:solidFill>
                    <a:srgbClr val="4ECDC4"/>
                  </a:solidFill>
                  <a:prstDash val="solid"/>
                  <a:miter/>
                </a:ln>
              </p:spPr>
              <p:txBody>
                <a:bodyPr rtlCol="0" anchor="ctr"/>
                <a:lstStyle/>
                <a:p>
                  <a:pPr algn="ctr"/>
                  <a:endParaRPr lang="en-IN" sz="1400"/>
                </a:p>
              </p:txBody>
            </p:sp>
            <p:sp>
              <p:nvSpPr>
                <p:cNvPr id="140" name="Freeform: Shape 139">
                  <a:extLst>
                    <a:ext uri="{FF2B5EF4-FFF2-40B4-BE49-F238E27FC236}">
                      <a16:creationId xmlns:a16="http://schemas.microsoft.com/office/drawing/2014/main" id="{7227644D-1497-E59B-CB46-D98F2D18A9B4}"/>
                    </a:ext>
                  </a:extLst>
                </p:cNvPr>
                <p:cNvSpPr/>
                <p:nvPr/>
              </p:nvSpPr>
              <p:spPr>
                <a:xfrm>
                  <a:off x="6083754" y="2806099"/>
                  <a:ext cx="1604252" cy="336935"/>
                </a:xfrm>
                <a:custGeom>
                  <a:avLst/>
                  <a:gdLst>
                    <a:gd name="connsiteX0" fmla="*/ 0 w 1604252"/>
                    <a:gd name="connsiteY0" fmla="*/ 0 h 336935"/>
                    <a:gd name="connsiteX1" fmla="*/ 1604252 w 1604252"/>
                    <a:gd name="connsiteY1" fmla="*/ 233263 h 336935"/>
                    <a:gd name="connsiteX2" fmla="*/ 1363614 w 1604252"/>
                    <a:gd name="connsiteY2" fmla="*/ 336935 h 336935"/>
                  </a:gdLst>
                  <a:ahLst/>
                  <a:cxnLst>
                    <a:cxn ang="0">
                      <a:pos x="connsiteX0" y="connsiteY0"/>
                    </a:cxn>
                    <a:cxn ang="0">
                      <a:pos x="connsiteX1" y="connsiteY1"/>
                    </a:cxn>
                    <a:cxn ang="0">
                      <a:pos x="connsiteX2" y="connsiteY2"/>
                    </a:cxn>
                  </a:cxnLst>
                  <a:rect l="l" t="t" r="r" b="b"/>
                  <a:pathLst>
                    <a:path w="1604252" h="336935">
                      <a:moveTo>
                        <a:pt x="0" y="0"/>
                      </a:moveTo>
                      <a:lnTo>
                        <a:pt x="1604252" y="233263"/>
                      </a:lnTo>
                      <a:lnTo>
                        <a:pt x="1363614" y="336935"/>
                      </a:lnTo>
                      <a:close/>
                    </a:path>
                  </a:pathLst>
                </a:custGeom>
                <a:gradFill>
                  <a:gsLst>
                    <a:gs pos="0">
                      <a:srgbClr val="45B7D1">
                        <a:alpha val="80000"/>
                      </a:srgbClr>
                    </a:gs>
                    <a:gs pos="50000">
                      <a:srgbClr val="45B7D1">
                        <a:alpha val="49804"/>
                      </a:srgbClr>
                    </a:gs>
                    <a:gs pos="100000">
                      <a:srgbClr val="45B7D1">
                        <a:alpha val="20000"/>
                      </a:srgbClr>
                    </a:gs>
                  </a:gsLst>
                  <a:lin ang="0" scaled="1"/>
                </a:gradFill>
                <a:ln w="8020" cap="flat">
                  <a:noFill/>
                  <a:prstDash val="solid"/>
                  <a:miter/>
                </a:ln>
              </p:spPr>
              <p:txBody>
                <a:bodyPr rtlCol="0" anchor="ctr"/>
                <a:lstStyle/>
                <a:p>
                  <a:pPr algn="ctr"/>
                  <a:endParaRPr lang="en-IN" sz="1400"/>
                </a:p>
              </p:txBody>
            </p:sp>
            <p:sp>
              <p:nvSpPr>
                <p:cNvPr id="141" name="Freeform: Shape 140">
                  <a:extLst>
                    <a:ext uri="{FF2B5EF4-FFF2-40B4-BE49-F238E27FC236}">
                      <a16:creationId xmlns:a16="http://schemas.microsoft.com/office/drawing/2014/main" id="{0C3F939D-9576-242C-9E1D-88A9CD542196}"/>
                    </a:ext>
                  </a:extLst>
                </p:cNvPr>
                <p:cNvSpPr/>
                <p:nvPr/>
              </p:nvSpPr>
              <p:spPr>
                <a:xfrm>
                  <a:off x="6083754" y="2806099"/>
                  <a:ext cx="1604252" cy="233262"/>
                </a:xfrm>
                <a:custGeom>
                  <a:avLst/>
                  <a:gdLst>
                    <a:gd name="connsiteX0" fmla="*/ 0 w 1604252"/>
                    <a:gd name="connsiteY0" fmla="*/ 0 h 233262"/>
                    <a:gd name="connsiteX1" fmla="*/ 1604252 w 1604252"/>
                    <a:gd name="connsiteY1" fmla="*/ 233263 h 233262"/>
                  </a:gdLst>
                  <a:ahLst/>
                  <a:cxnLst>
                    <a:cxn ang="0">
                      <a:pos x="connsiteX0" y="connsiteY0"/>
                    </a:cxn>
                    <a:cxn ang="0">
                      <a:pos x="connsiteX1" y="connsiteY1"/>
                    </a:cxn>
                  </a:cxnLst>
                  <a:rect l="l" t="t" r="r" b="b"/>
                  <a:pathLst>
                    <a:path w="1604252" h="233262">
                      <a:moveTo>
                        <a:pt x="0" y="0"/>
                      </a:moveTo>
                      <a:cubicBezTo>
                        <a:pt x="534753" y="69113"/>
                        <a:pt x="1069499" y="146867"/>
                        <a:pt x="1604252" y="233263"/>
                      </a:cubicBezTo>
                    </a:path>
                  </a:pathLst>
                </a:custGeom>
                <a:noFill/>
                <a:ln w="24060" cap="flat">
                  <a:solidFill>
                    <a:srgbClr val="45B7D1"/>
                  </a:solidFill>
                  <a:prstDash val="solid"/>
                  <a:miter/>
                </a:ln>
              </p:spPr>
              <p:txBody>
                <a:bodyPr rtlCol="0" anchor="ctr"/>
                <a:lstStyle/>
                <a:p>
                  <a:pPr algn="ctr"/>
                  <a:endParaRPr lang="en-IN" sz="1400"/>
                </a:p>
              </p:txBody>
            </p:sp>
            <p:sp>
              <p:nvSpPr>
                <p:cNvPr id="142" name="Freeform: Shape 141">
                  <a:extLst>
                    <a:ext uri="{FF2B5EF4-FFF2-40B4-BE49-F238E27FC236}">
                      <a16:creationId xmlns:a16="http://schemas.microsoft.com/office/drawing/2014/main" id="{9DE31EF3-9889-5328-0429-66241C053BA5}"/>
                    </a:ext>
                  </a:extLst>
                </p:cNvPr>
                <p:cNvSpPr/>
                <p:nvPr/>
              </p:nvSpPr>
              <p:spPr>
                <a:xfrm>
                  <a:off x="6324392" y="2806099"/>
                  <a:ext cx="561488" cy="440607"/>
                </a:xfrm>
                <a:custGeom>
                  <a:avLst/>
                  <a:gdLst>
                    <a:gd name="connsiteX0" fmla="*/ 320850 w 561488"/>
                    <a:gd name="connsiteY0" fmla="*/ 0 h 440607"/>
                    <a:gd name="connsiteX1" fmla="*/ 0 w 561488"/>
                    <a:gd name="connsiteY1" fmla="*/ 440607 h 440607"/>
                    <a:gd name="connsiteX2" fmla="*/ 561488 w 561488"/>
                    <a:gd name="connsiteY2" fmla="*/ 440607 h 440607"/>
                  </a:gdLst>
                  <a:ahLst/>
                  <a:cxnLst>
                    <a:cxn ang="0">
                      <a:pos x="connsiteX0" y="connsiteY0"/>
                    </a:cxn>
                    <a:cxn ang="0">
                      <a:pos x="connsiteX1" y="connsiteY1"/>
                    </a:cxn>
                    <a:cxn ang="0">
                      <a:pos x="connsiteX2" y="connsiteY2"/>
                    </a:cxn>
                  </a:cxnLst>
                  <a:rect l="l" t="t" r="r" b="b"/>
                  <a:pathLst>
                    <a:path w="561488" h="440607">
                      <a:moveTo>
                        <a:pt x="320850" y="0"/>
                      </a:moveTo>
                      <a:lnTo>
                        <a:pt x="0" y="440607"/>
                      </a:lnTo>
                      <a:lnTo>
                        <a:pt x="561488" y="440607"/>
                      </a:lnTo>
                      <a:close/>
                    </a:path>
                  </a:pathLst>
                </a:custGeom>
                <a:gradFill>
                  <a:gsLst>
                    <a:gs pos="0">
                      <a:srgbClr val="F7DC6F">
                        <a:alpha val="80000"/>
                      </a:srgbClr>
                    </a:gs>
                    <a:gs pos="50000">
                      <a:srgbClr val="F7DC6F">
                        <a:alpha val="49804"/>
                      </a:srgbClr>
                    </a:gs>
                    <a:gs pos="100000">
                      <a:srgbClr val="F7DC6F">
                        <a:alpha val="20000"/>
                      </a:srgbClr>
                    </a:gs>
                  </a:gsLst>
                  <a:lin ang="0" scaled="1"/>
                </a:gradFill>
                <a:ln w="8020" cap="flat">
                  <a:noFill/>
                  <a:prstDash val="solid"/>
                  <a:miter/>
                </a:ln>
              </p:spPr>
              <p:txBody>
                <a:bodyPr rtlCol="0" anchor="ctr"/>
                <a:lstStyle/>
                <a:p>
                  <a:pPr algn="ctr"/>
                  <a:endParaRPr lang="en-IN" sz="1400"/>
                </a:p>
              </p:txBody>
            </p:sp>
            <p:sp>
              <p:nvSpPr>
                <p:cNvPr id="143" name="Freeform: Shape 142">
                  <a:extLst>
                    <a:ext uri="{FF2B5EF4-FFF2-40B4-BE49-F238E27FC236}">
                      <a16:creationId xmlns:a16="http://schemas.microsoft.com/office/drawing/2014/main" id="{AD6E0020-9BC3-EB2F-A6D5-8CBBC9AFCD73}"/>
                    </a:ext>
                  </a:extLst>
                </p:cNvPr>
                <p:cNvSpPr/>
                <p:nvPr/>
              </p:nvSpPr>
              <p:spPr>
                <a:xfrm>
                  <a:off x="6324392" y="2806099"/>
                  <a:ext cx="320850" cy="440607"/>
                </a:xfrm>
                <a:custGeom>
                  <a:avLst/>
                  <a:gdLst>
                    <a:gd name="connsiteX0" fmla="*/ 320850 w 320850"/>
                    <a:gd name="connsiteY0" fmla="*/ 0 h 440607"/>
                    <a:gd name="connsiteX1" fmla="*/ 0 w 320850"/>
                    <a:gd name="connsiteY1" fmla="*/ 440607 h 440607"/>
                  </a:gdLst>
                  <a:ahLst/>
                  <a:cxnLst>
                    <a:cxn ang="0">
                      <a:pos x="connsiteX0" y="connsiteY0"/>
                    </a:cxn>
                    <a:cxn ang="0">
                      <a:pos x="connsiteX1" y="connsiteY1"/>
                    </a:cxn>
                  </a:cxnLst>
                  <a:rect l="l" t="t" r="r" b="b"/>
                  <a:pathLst>
                    <a:path w="320850" h="440607">
                      <a:moveTo>
                        <a:pt x="320850" y="0"/>
                      </a:moveTo>
                      <a:cubicBezTo>
                        <a:pt x="213903" y="138231"/>
                        <a:pt x="106948" y="285099"/>
                        <a:pt x="0" y="440607"/>
                      </a:cubicBezTo>
                    </a:path>
                  </a:pathLst>
                </a:custGeom>
                <a:noFill/>
                <a:ln w="24060" cap="flat">
                  <a:solidFill>
                    <a:srgbClr val="F7DC6F"/>
                  </a:solidFill>
                  <a:prstDash val="solid"/>
                  <a:miter/>
                </a:ln>
              </p:spPr>
              <p:txBody>
                <a:bodyPr rtlCol="0" anchor="ctr"/>
                <a:lstStyle/>
                <a:p>
                  <a:pPr algn="ctr"/>
                  <a:endParaRPr lang="en-IN" sz="1400"/>
                </a:p>
              </p:txBody>
            </p:sp>
            <p:sp>
              <p:nvSpPr>
                <p:cNvPr id="144" name="Freeform: Shape 143">
                  <a:extLst>
                    <a:ext uri="{FF2B5EF4-FFF2-40B4-BE49-F238E27FC236}">
                      <a16:creationId xmlns:a16="http://schemas.microsoft.com/office/drawing/2014/main" id="{0D282BA6-6B1F-7814-A870-0002427927A4}"/>
                    </a:ext>
                  </a:extLst>
                </p:cNvPr>
                <p:cNvSpPr/>
                <p:nvPr/>
              </p:nvSpPr>
              <p:spPr>
                <a:xfrm>
                  <a:off x="6645242" y="2806099"/>
                  <a:ext cx="240637" cy="440607"/>
                </a:xfrm>
                <a:custGeom>
                  <a:avLst/>
                  <a:gdLst>
                    <a:gd name="connsiteX0" fmla="*/ 0 w 240637"/>
                    <a:gd name="connsiteY0" fmla="*/ 0 h 440607"/>
                    <a:gd name="connsiteX1" fmla="*/ 240638 w 240637"/>
                    <a:gd name="connsiteY1" fmla="*/ 440607 h 440607"/>
                  </a:gdLst>
                  <a:ahLst/>
                  <a:cxnLst>
                    <a:cxn ang="0">
                      <a:pos x="connsiteX0" y="connsiteY0"/>
                    </a:cxn>
                    <a:cxn ang="0">
                      <a:pos x="connsiteX1" y="connsiteY1"/>
                    </a:cxn>
                  </a:cxnLst>
                  <a:rect l="l" t="t" r="r" b="b"/>
                  <a:pathLst>
                    <a:path w="240637" h="440607">
                      <a:moveTo>
                        <a:pt x="0" y="0"/>
                      </a:moveTo>
                      <a:cubicBezTo>
                        <a:pt x="80213" y="138231"/>
                        <a:pt x="160425" y="285099"/>
                        <a:pt x="240638" y="440607"/>
                      </a:cubicBezTo>
                    </a:path>
                  </a:pathLst>
                </a:custGeom>
                <a:noFill/>
                <a:ln w="24060" cap="flat">
                  <a:solidFill>
                    <a:srgbClr val="F7DC6F"/>
                  </a:solidFill>
                  <a:prstDash val="solid"/>
                  <a:miter/>
                </a:ln>
              </p:spPr>
              <p:txBody>
                <a:bodyPr rtlCol="0" anchor="ctr"/>
                <a:lstStyle/>
                <a:p>
                  <a:pPr algn="ctr"/>
                  <a:endParaRPr lang="en-IN" sz="1400"/>
                </a:p>
              </p:txBody>
            </p:sp>
          </p:grpSp>
          <p:sp>
            <p:nvSpPr>
              <p:cNvPr id="145" name="TextBox 144">
                <a:extLst>
                  <a:ext uri="{FF2B5EF4-FFF2-40B4-BE49-F238E27FC236}">
                    <a16:creationId xmlns:a16="http://schemas.microsoft.com/office/drawing/2014/main" id="{576279AC-037A-2BD9-4C4D-46409C05D5C6}"/>
                  </a:ext>
                </a:extLst>
              </p:cNvPr>
              <p:cNvSpPr txBox="1"/>
              <p:nvPr/>
            </p:nvSpPr>
            <p:spPr>
              <a:xfrm>
                <a:off x="5354109" y="3304877"/>
                <a:ext cx="1402948" cy="200055"/>
              </a:xfrm>
              <a:prstGeom prst="rect">
                <a:avLst/>
              </a:prstGeom>
              <a:noFill/>
            </p:spPr>
            <p:txBody>
              <a:bodyPr wrap="none" rtlCol="0">
                <a:spAutoFit/>
              </a:bodyPr>
              <a:lstStyle/>
              <a:p>
                <a:pPr algn="ctr"/>
                <a:r>
                  <a:rPr lang="en-IN" sz="700" b="1" spc="0" baseline="0">
                    <a:ln/>
                    <a:solidFill>
                      <a:srgbClr val="17A2B8"/>
                    </a:solidFill>
                    <a:latin typeface="Arial"/>
                    <a:cs typeface="Arial"/>
                    <a:sym typeface="Arial"/>
                    <a:rtl val="0"/>
                  </a:rPr>
                  <a:t>Multiple Independent Beams</a:t>
                </a:r>
              </a:p>
            </p:txBody>
          </p:sp>
          <p:sp>
            <p:nvSpPr>
              <p:cNvPr id="146" name="Freeform: Shape 145">
                <a:extLst>
                  <a:ext uri="{FF2B5EF4-FFF2-40B4-BE49-F238E27FC236}">
                    <a16:creationId xmlns:a16="http://schemas.microsoft.com/office/drawing/2014/main" id="{65822C8B-C538-172D-5303-83AC4C4D5B89}"/>
                  </a:ext>
                </a:extLst>
              </p:cNvPr>
              <p:cNvSpPr/>
              <p:nvPr/>
            </p:nvSpPr>
            <p:spPr>
              <a:xfrm>
                <a:off x="4535651" y="3101565"/>
                <a:ext cx="128340" cy="82937"/>
              </a:xfrm>
              <a:custGeom>
                <a:avLst/>
                <a:gdLst>
                  <a:gd name="connsiteX0" fmla="*/ 128340 w 128340"/>
                  <a:gd name="connsiteY0" fmla="*/ 41469 h 82937"/>
                  <a:gd name="connsiteX1" fmla="*/ 64170 w 128340"/>
                  <a:gd name="connsiteY1" fmla="*/ 82938 h 82937"/>
                  <a:gd name="connsiteX2" fmla="*/ 0 w 128340"/>
                  <a:gd name="connsiteY2" fmla="*/ 41469 h 82937"/>
                  <a:gd name="connsiteX3" fmla="*/ 64170 w 128340"/>
                  <a:gd name="connsiteY3" fmla="*/ 0 h 82937"/>
                  <a:gd name="connsiteX4" fmla="*/ 128340 w 128340"/>
                  <a:gd name="connsiteY4" fmla="*/ 41469 h 82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40" h="82937">
                    <a:moveTo>
                      <a:pt x="128340" y="41469"/>
                    </a:moveTo>
                    <a:cubicBezTo>
                      <a:pt x="128340" y="64372"/>
                      <a:pt x="99610" y="82938"/>
                      <a:pt x="64170" y="82938"/>
                    </a:cubicBezTo>
                    <a:cubicBezTo>
                      <a:pt x="28730" y="82938"/>
                      <a:pt x="0" y="64372"/>
                      <a:pt x="0" y="41469"/>
                    </a:cubicBezTo>
                    <a:cubicBezTo>
                      <a:pt x="0" y="18566"/>
                      <a:pt x="28730" y="0"/>
                      <a:pt x="64170" y="0"/>
                    </a:cubicBezTo>
                    <a:cubicBezTo>
                      <a:pt x="99610" y="0"/>
                      <a:pt x="128340" y="18566"/>
                      <a:pt x="128340" y="41469"/>
                    </a:cubicBezTo>
                    <a:close/>
                  </a:path>
                </a:pathLst>
              </a:custGeom>
              <a:solidFill>
                <a:srgbClr val="3498DB"/>
              </a:solidFill>
              <a:ln w="8020" cap="flat">
                <a:noFill/>
                <a:prstDash val="solid"/>
                <a:miter/>
              </a:ln>
            </p:spPr>
            <p:txBody>
              <a:bodyPr rtlCol="0" anchor="ctr"/>
              <a:lstStyle/>
              <a:p>
                <a:pPr algn="ctr"/>
                <a:endParaRPr lang="en-IN" sz="1400"/>
              </a:p>
            </p:txBody>
          </p:sp>
          <p:sp>
            <p:nvSpPr>
              <p:cNvPr id="147" name="TextBox 146">
                <a:extLst>
                  <a:ext uri="{FF2B5EF4-FFF2-40B4-BE49-F238E27FC236}">
                    <a16:creationId xmlns:a16="http://schemas.microsoft.com/office/drawing/2014/main" id="{F9008EB5-8F92-52BC-C202-EF101104F42D}"/>
                  </a:ext>
                </a:extLst>
              </p:cNvPr>
              <p:cNvSpPr txBox="1"/>
              <p:nvPr/>
            </p:nvSpPr>
            <p:spPr>
              <a:xfrm>
                <a:off x="4445965" y="3007937"/>
                <a:ext cx="284052" cy="153888"/>
              </a:xfrm>
              <a:prstGeom prst="rect">
                <a:avLst/>
              </a:prstGeom>
              <a:noFill/>
            </p:spPr>
            <p:txBody>
              <a:bodyPr wrap="none" rtlCol="0">
                <a:spAutoFit/>
              </a:bodyPr>
              <a:lstStyle/>
              <a:p>
                <a:pPr algn="ctr"/>
                <a:r>
                  <a:rPr lang="en-IN" sz="400" spc="0" baseline="0">
                    <a:ln/>
                    <a:solidFill>
                      <a:srgbClr val="2C3E50"/>
                    </a:solidFill>
                    <a:latin typeface="Arial"/>
                    <a:cs typeface="Arial"/>
                    <a:sym typeface="Arial"/>
                    <a:rtl val="0"/>
                  </a:rPr>
                  <a:t>UE1</a:t>
                </a:r>
              </a:p>
            </p:txBody>
          </p:sp>
          <p:sp>
            <p:nvSpPr>
              <p:cNvPr id="148" name="TextBox 147">
                <a:extLst>
                  <a:ext uri="{FF2B5EF4-FFF2-40B4-BE49-F238E27FC236}">
                    <a16:creationId xmlns:a16="http://schemas.microsoft.com/office/drawing/2014/main" id="{B5092EB8-D72E-5ABC-BADD-C0C3E2B9103C}"/>
                  </a:ext>
                </a:extLst>
              </p:cNvPr>
              <p:cNvSpPr txBox="1"/>
              <p:nvPr/>
            </p:nvSpPr>
            <p:spPr>
              <a:xfrm>
                <a:off x="4378208" y="3189364"/>
                <a:ext cx="394660" cy="153888"/>
              </a:xfrm>
              <a:prstGeom prst="rect">
                <a:avLst/>
              </a:prstGeom>
              <a:noFill/>
            </p:spPr>
            <p:txBody>
              <a:bodyPr wrap="none" rtlCol="0">
                <a:spAutoFit/>
              </a:bodyPr>
              <a:lstStyle/>
              <a:p>
                <a:pPr algn="ctr"/>
                <a:r>
                  <a:rPr lang="en-IN" sz="400" spc="0" baseline="0">
                    <a:ln/>
                    <a:solidFill>
                      <a:srgbClr val="4ECDC4"/>
                    </a:solidFill>
                    <a:latin typeface="Arial"/>
                    <a:cs typeface="Arial"/>
                    <a:sym typeface="Arial"/>
                    <a:rtl val="0"/>
                  </a:rPr>
                  <a:t>Stream 1</a:t>
                </a:r>
              </a:p>
            </p:txBody>
          </p:sp>
          <p:sp>
            <p:nvSpPr>
              <p:cNvPr id="149" name="Freeform: Shape 148">
                <a:extLst>
                  <a:ext uri="{FF2B5EF4-FFF2-40B4-BE49-F238E27FC236}">
                    <a16:creationId xmlns:a16="http://schemas.microsoft.com/office/drawing/2014/main" id="{DBD495AF-F6D7-2911-5D87-C462AB716C54}"/>
                  </a:ext>
                </a:extLst>
              </p:cNvPr>
              <p:cNvSpPr/>
              <p:nvPr/>
            </p:nvSpPr>
            <p:spPr>
              <a:xfrm>
                <a:off x="7744155" y="3101565"/>
                <a:ext cx="128340" cy="82937"/>
              </a:xfrm>
              <a:custGeom>
                <a:avLst/>
                <a:gdLst>
                  <a:gd name="connsiteX0" fmla="*/ 128340 w 128340"/>
                  <a:gd name="connsiteY0" fmla="*/ 41469 h 82937"/>
                  <a:gd name="connsiteX1" fmla="*/ 64170 w 128340"/>
                  <a:gd name="connsiteY1" fmla="*/ 82938 h 82937"/>
                  <a:gd name="connsiteX2" fmla="*/ 0 w 128340"/>
                  <a:gd name="connsiteY2" fmla="*/ 41469 h 82937"/>
                  <a:gd name="connsiteX3" fmla="*/ 64170 w 128340"/>
                  <a:gd name="connsiteY3" fmla="*/ 0 h 82937"/>
                  <a:gd name="connsiteX4" fmla="*/ 128340 w 128340"/>
                  <a:gd name="connsiteY4" fmla="*/ 41469 h 82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40" h="82937">
                    <a:moveTo>
                      <a:pt x="128340" y="41469"/>
                    </a:moveTo>
                    <a:cubicBezTo>
                      <a:pt x="128340" y="64372"/>
                      <a:pt x="99610" y="82938"/>
                      <a:pt x="64170" y="82938"/>
                    </a:cubicBezTo>
                    <a:cubicBezTo>
                      <a:pt x="28730" y="82938"/>
                      <a:pt x="0" y="64372"/>
                      <a:pt x="0" y="41469"/>
                    </a:cubicBezTo>
                    <a:cubicBezTo>
                      <a:pt x="0" y="18566"/>
                      <a:pt x="28730" y="0"/>
                      <a:pt x="64170" y="0"/>
                    </a:cubicBezTo>
                    <a:cubicBezTo>
                      <a:pt x="99610" y="0"/>
                      <a:pt x="128340" y="18566"/>
                      <a:pt x="128340" y="41469"/>
                    </a:cubicBezTo>
                    <a:close/>
                  </a:path>
                </a:pathLst>
              </a:custGeom>
              <a:solidFill>
                <a:srgbClr val="3498DB"/>
              </a:solidFill>
              <a:ln w="8020" cap="flat">
                <a:noFill/>
                <a:prstDash val="solid"/>
                <a:miter/>
              </a:ln>
            </p:spPr>
            <p:txBody>
              <a:bodyPr rtlCol="0" anchor="ctr"/>
              <a:lstStyle/>
              <a:p>
                <a:pPr algn="ctr"/>
                <a:endParaRPr lang="en-IN" sz="1400"/>
              </a:p>
            </p:txBody>
          </p:sp>
          <p:sp>
            <p:nvSpPr>
              <p:cNvPr id="150" name="TextBox 149">
                <a:extLst>
                  <a:ext uri="{FF2B5EF4-FFF2-40B4-BE49-F238E27FC236}">
                    <a16:creationId xmlns:a16="http://schemas.microsoft.com/office/drawing/2014/main" id="{0659E4DE-C0D9-1F0F-4FB3-260E0F01BB8E}"/>
                  </a:ext>
                </a:extLst>
              </p:cNvPr>
              <p:cNvSpPr txBox="1"/>
              <p:nvPr/>
            </p:nvSpPr>
            <p:spPr>
              <a:xfrm>
                <a:off x="7654470" y="3007937"/>
                <a:ext cx="284052" cy="153888"/>
              </a:xfrm>
              <a:prstGeom prst="rect">
                <a:avLst/>
              </a:prstGeom>
              <a:noFill/>
            </p:spPr>
            <p:txBody>
              <a:bodyPr wrap="none" rtlCol="0">
                <a:spAutoFit/>
              </a:bodyPr>
              <a:lstStyle/>
              <a:p>
                <a:pPr algn="ctr"/>
                <a:r>
                  <a:rPr lang="en-IN" sz="400" spc="0" baseline="0">
                    <a:ln/>
                    <a:solidFill>
                      <a:srgbClr val="2C3E50"/>
                    </a:solidFill>
                    <a:latin typeface="Arial"/>
                    <a:cs typeface="Arial"/>
                    <a:sym typeface="Arial"/>
                    <a:rtl val="0"/>
                  </a:rPr>
                  <a:t>UE2</a:t>
                </a:r>
              </a:p>
            </p:txBody>
          </p:sp>
          <p:sp>
            <p:nvSpPr>
              <p:cNvPr id="151" name="TextBox 150">
                <a:extLst>
                  <a:ext uri="{FF2B5EF4-FFF2-40B4-BE49-F238E27FC236}">
                    <a16:creationId xmlns:a16="http://schemas.microsoft.com/office/drawing/2014/main" id="{4B3778D3-7718-11B8-307E-E8A70806D3FB}"/>
                  </a:ext>
                </a:extLst>
              </p:cNvPr>
              <p:cNvSpPr txBox="1"/>
              <p:nvPr/>
            </p:nvSpPr>
            <p:spPr>
              <a:xfrm>
                <a:off x="7586712" y="3189364"/>
                <a:ext cx="394660" cy="153888"/>
              </a:xfrm>
              <a:prstGeom prst="rect">
                <a:avLst/>
              </a:prstGeom>
              <a:noFill/>
            </p:spPr>
            <p:txBody>
              <a:bodyPr wrap="none" rtlCol="0">
                <a:spAutoFit/>
              </a:bodyPr>
              <a:lstStyle/>
              <a:p>
                <a:pPr algn="ctr"/>
                <a:r>
                  <a:rPr lang="en-IN" sz="400" spc="0" baseline="0">
                    <a:ln/>
                    <a:solidFill>
                      <a:srgbClr val="45B7D1"/>
                    </a:solidFill>
                    <a:latin typeface="Arial"/>
                    <a:cs typeface="Arial"/>
                    <a:sym typeface="Arial"/>
                    <a:rtl val="0"/>
                  </a:rPr>
                  <a:t>Stream 2</a:t>
                </a:r>
              </a:p>
            </p:txBody>
          </p:sp>
          <p:sp>
            <p:nvSpPr>
              <p:cNvPr id="152" name="Freeform: Shape 151">
                <a:extLst>
                  <a:ext uri="{FF2B5EF4-FFF2-40B4-BE49-F238E27FC236}">
                    <a16:creationId xmlns:a16="http://schemas.microsoft.com/office/drawing/2014/main" id="{D77FBF60-57DD-7F2A-7CE7-58FA1BC2FDE5}"/>
                  </a:ext>
                </a:extLst>
              </p:cNvPr>
              <p:cNvSpPr/>
              <p:nvPr/>
            </p:nvSpPr>
            <p:spPr>
              <a:xfrm>
                <a:off x="6540966" y="3308910"/>
                <a:ext cx="128340" cy="82937"/>
              </a:xfrm>
              <a:custGeom>
                <a:avLst/>
                <a:gdLst>
                  <a:gd name="connsiteX0" fmla="*/ 128340 w 128340"/>
                  <a:gd name="connsiteY0" fmla="*/ 41469 h 82937"/>
                  <a:gd name="connsiteX1" fmla="*/ 64170 w 128340"/>
                  <a:gd name="connsiteY1" fmla="*/ 82938 h 82937"/>
                  <a:gd name="connsiteX2" fmla="*/ 0 w 128340"/>
                  <a:gd name="connsiteY2" fmla="*/ 41469 h 82937"/>
                  <a:gd name="connsiteX3" fmla="*/ 64170 w 128340"/>
                  <a:gd name="connsiteY3" fmla="*/ 0 h 82937"/>
                  <a:gd name="connsiteX4" fmla="*/ 128340 w 128340"/>
                  <a:gd name="connsiteY4" fmla="*/ 41469 h 82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40" h="82937">
                    <a:moveTo>
                      <a:pt x="128340" y="41469"/>
                    </a:moveTo>
                    <a:cubicBezTo>
                      <a:pt x="128340" y="64372"/>
                      <a:pt x="99610" y="82938"/>
                      <a:pt x="64170" y="82938"/>
                    </a:cubicBezTo>
                    <a:cubicBezTo>
                      <a:pt x="28730" y="82938"/>
                      <a:pt x="0" y="64372"/>
                      <a:pt x="0" y="41469"/>
                    </a:cubicBezTo>
                    <a:cubicBezTo>
                      <a:pt x="0" y="18566"/>
                      <a:pt x="28730" y="0"/>
                      <a:pt x="64170" y="0"/>
                    </a:cubicBezTo>
                    <a:cubicBezTo>
                      <a:pt x="99610" y="0"/>
                      <a:pt x="128340" y="18566"/>
                      <a:pt x="128340" y="41469"/>
                    </a:cubicBezTo>
                    <a:close/>
                  </a:path>
                </a:pathLst>
              </a:custGeom>
              <a:solidFill>
                <a:srgbClr val="3498DB"/>
              </a:solidFill>
              <a:ln w="8020" cap="flat">
                <a:noFill/>
                <a:prstDash val="solid"/>
                <a:miter/>
              </a:ln>
            </p:spPr>
            <p:txBody>
              <a:bodyPr rtlCol="0" anchor="ctr"/>
              <a:lstStyle/>
              <a:p>
                <a:pPr algn="ctr"/>
                <a:endParaRPr lang="en-IN" sz="1400"/>
              </a:p>
            </p:txBody>
          </p:sp>
          <p:sp>
            <p:nvSpPr>
              <p:cNvPr id="153" name="TextBox 152">
                <a:extLst>
                  <a:ext uri="{FF2B5EF4-FFF2-40B4-BE49-F238E27FC236}">
                    <a16:creationId xmlns:a16="http://schemas.microsoft.com/office/drawing/2014/main" id="{5D7843D5-C60D-2F65-CF22-ED9C606D44F3}"/>
                  </a:ext>
                </a:extLst>
              </p:cNvPr>
              <p:cNvSpPr txBox="1"/>
              <p:nvPr/>
            </p:nvSpPr>
            <p:spPr>
              <a:xfrm>
                <a:off x="6451281" y="3215282"/>
                <a:ext cx="284052" cy="153888"/>
              </a:xfrm>
              <a:prstGeom prst="rect">
                <a:avLst/>
              </a:prstGeom>
              <a:noFill/>
            </p:spPr>
            <p:txBody>
              <a:bodyPr wrap="none" rtlCol="0">
                <a:spAutoFit/>
              </a:bodyPr>
              <a:lstStyle/>
              <a:p>
                <a:pPr algn="ctr"/>
                <a:r>
                  <a:rPr lang="en-IN" sz="400" spc="0" baseline="0">
                    <a:ln/>
                    <a:solidFill>
                      <a:srgbClr val="2C3E50"/>
                    </a:solidFill>
                    <a:latin typeface="Arial"/>
                    <a:cs typeface="Arial"/>
                    <a:sym typeface="Arial"/>
                    <a:rtl val="0"/>
                  </a:rPr>
                  <a:t>UE3</a:t>
                </a:r>
              </a:p>
            </p:txBody>
          </p:sp>
          <p:sp>
            <p:nvSpPr>
              <p:cNvPr id="154" name="TextBox 153">
                <a:extLst>
                  <a:ext uri="{FF2B5EF4-FFF2-40B4-BE49-F238E27FC236}">
                    <a16:creationId xmlns:a16="http://schemas.microsoft.com/office/drawing/2014/main" id="{A58B4EC1-55F2-C9B7-2D56-3D460F94AE7E}"/>
                  </a:ext>
                </a:extLst>
              </p:cNvPr>
              <p:cNvSpPr txBox="1"/>
              <p:nvPr/>
            </p:nvSpPr>
            <p:spPr>
              <a:xfrm>
                <a:off x="6383523" y="3396709"/>
                <a:ext cx="394660" cy="153888"/>
              </a:xfrm>
              <a:prstGeom prst="rect">
                <a:avLst/>
              </a:prstGeom>
              <a:noFill/>
            </p:spPr>
            <p:txBody>
              <a:bodyPr wrap="none" rtlCol="0">
                <a:spAutoFit/>
              </a:bodyPr>
              <a:lstStyle/>
              <a:p>
                <a:pPr algn="ctr"/>
                <a:r>
                  <a:rPr lang="en-IN" sz="400" spc="0" baseline="0">
                    <a:ln/>
                    <a:solidFill>
                      <a:srgbClr val="F7DC6F"/>
                    </a:solidFill>
                    <a:latin typeface="Arial"/>
                    <a:cs typeface="Arial"/>
                    <a:sym typeface="Arial"/>
                    <a:rtl val="0"/>
                  </a:rPr>
                  <a:t>Stream 3</a:t>
                </a:r>
              </a:p>
            </p:txBody>
          </p:sp>
        </p:grpSp>
        <p:grpSp>
          <p:nvGrpSpPr>
            <p:cNvPr id="155" name="Graphic 3">
              <a:extLst>
                <a:ext uri="{FF2B5EF4-FFF2-40B4-BE49-F238E27FC236}">
                  <a16:creationId xmlns:a16="http://schemas.microsoft.com/office/drawing/2014/main" id="{6D207AB9-387E-9FB0-F3A2-EDCB2D29336A}"/>
                </a:ext>
              </a:extLst>
            </p:cNvPr>
            <p:cNvGrpSpPr/>
            <p:nvPr/>
          </p:nvGrpSpPr>
          <p:grpSpPr>
            <a:xfrm>
              <a:off x="4399289" y="3653652"/>
              <a:ext cx="3270080" cy="488535"/>
              <a:chOff x="4399289" y="3653652"/>
              <a:chExt cx="3270080" cy="488535"/>
            </a:xfrm>
          </p:grpSpPr>
          <p:sp>
            <p:nvSpPr>
              <p:cNvPr id="156" name="Freeform: Shape 155">
                <a:extLst>
                  <a:ext uri="{FF2B5EF4-FFF2-40B4-BE49-F238E27FC236}">
                    <a16:creationId xmlns:a16="http://schemas.microsoft.com/office/drawing/2014/main" id="{D1141F88-6E75-5988-953C-FAE8BB8FC61D}"/>
                  </a:ext>
                </a:extLst>
              </p:cNvPr>
              <p:cNvSpPr/>
              <p:nvPr/>
            </p:nvSpPr>
            <p:spPr>
              <a:xfrm>
                <a:off x="4399289" y="3661396"/>
                <a:ext cx="3270080" cy="479162"/>
              </a:xfrm>
              <a:custGeom>
                <a:avLst/>
                <a:gdLst>
                  <a:gd name="connsiteX0" fmla="*/ 3224547 w 3288716"/>
                  <a:gd name="connsiteY0" fmla="*/ 0 h 414689"/>
                  <a:gd name="connsiteX1" fmla="*/ 3288717 w 3288716"/>
                  <a:gd name="connsiteY1" fmla="*/ 0 h 414689"/>
                  <a:gd name="connsiteX2" fmla="*/ 3288717 w 3288716"/>
                  <a:gd name="connsiteY2" fmla="*/ 414689 h 414689"/>
                  <a:gd name="connsiteX3" fmla="*/ 3224547 w 3288716"/>
                  <a:gd name="connsiteY3" fmla="*/ 414689 h 414689"/>
                  <a:gd name="connsiteX4" fmla="*/ 64170 w 3288716"/>
                  <a:gd name="connsiteY4" fmla="*/ 414689 h 414689"/>
                  <a:gd name="connsiteX5" fmla="*/ 0 w 3288716"/>
                  <a:gd name="connsiteY5" fmla="*/ 414689 h 414689"/>
                  <a:gd name="connsiteX6" fmla="*/ 0 w 3288716"/>
                  <a:gd name="connsiteY6" fmla="*/ 0 h 414689"/>
                  <a:gd name="connsiteX7" fmla="*/ 64170 w 3288716"/>
                  <a:gd name="connsiteY7" fmla="*/ 0 h 414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8716" h="414689">
                    <a:moveTo>
                      <a:pt x="3224547" y="0"/>
                    </a:moveTo>
                    <a:cubicBezTo>
                      <a:pt x="3259987" y="0"/>
                      <a:pt x="3288717" y="0"/>
                      <a:pt x="3288717" y="0"/>
                    </a:cubicBezTo>
                    <a:lnTo>
                      <a:pt x="3288717" y="414689"/>
                    </a:lnTo>
                    <a:cubicBezTo>
                      <a:pt x="3288717" y="414689"/>
                      <a:pt x="3259987" y="414689"/>
                      <a:pt x="3224547" y="414689"/>
                    </a:cubicBezTo>
                    <a:lnTo>
                      <a:pt x="64170" y="414689"/>
                    </a:lnTo>
                    <a:cubicBezTo>
                      <a:pt x="28730" y="414689"/>
                      <a:pt x="0" y="414689"/>
                      <a:pt x="0" y="414689"/>
                    </a:cubicBezTo>
                    <a:lnTo>
                      <a:pt x="0" y="0"/>
                    </a:lnTo>
                    <a:cubicBezTo>
                      <a:pt x="0" y="0"/>
                      <a:pt x="28730" y="0"/>
                      <a:pt x="64170" y="0"/>
                    </a:cubicBezTo>
                    <a:close/>
                  </a:path>
                </a:pathLst>
              </a:custGeom>
              <a:solidFill>
                <a:srgbClr val="FFFFFF"/>
              </a:solidFill>
              <a:ln w="8020" cap="flat">
                <a:solidFill>
                  <a:srgbClr val="17A2B8"/>
                </a:solidFill>
                <a:prstDash val="solid"/>
                <a:miter/>
              </a:ln>
            </p:spPr>
            <p:txBody>
              <a:bodyPr rtlCol="0" anchor="ctr"/>
              <a:lstStyle/>
              <a:p>
                <a:pPr algn="ctr"/>
                <a:endParaRPr lang="en-IN" sz="1400"/>
              </a:p>
            </p:txBody>
          </p:sp>
          <p:sp>
            <p:nvSpPr>
              <p:cNvPr id="157" name="TextBox 156">
                <a:extLst>
                  <a:ext uri="{FF2B5EF4-FFF2-40B4-BE49-F238E27FC236}">
                    <a16:creationId xmlns:a16="http://schemas.microsoft.com/office/drawing/2014/main" id="{2D403245-3486-17BC-F6CF-2CC82395ED34}"/>
                  </a:ext>
                </a:extLst>
              </p:cNvPr>
              <p:cNvSpPr txBox="1"/>
              <p:nvPr/>
            </p:nvSpPr>
            <p:spPr>
              <a:xfrm>
                <a:off x="5277298" y="3653652"/>
                <a:ext cx="1576072" cy="230832"/>
              </a:xfrm>
              <a:prstGeom prst="rect">
                <a:avLst/>
              </a:prstGeom>
              <a:noFill/>
            </p:spPr>
            <p:txBody>
              <a:bodyPr wrap="none" rtlCol="0">
                <a:spAutoFit/>
              </a:bodyPr>
              <a:lstStyle/>
              <a:p>
                <a:pPr algn="ctr"/>
                <a:r>
                  <a:rPr lang="en-IN" sz="900" b="1" spc="0" baseline="0">
                    <a:ln/>
                    <a:solidFill>
                      <a:srgbClr val="17A2B8"/>
                    </a:solidFill>
                    <a:latin typeface="Arial"/>
                    <a:cs typeface="Arial"/>
                    <a:sym typeface="Arial"/>
                    <a:rtl val="0"/>
                  </a:rPr>
                  <a:t>Multiple Faucets Analogy</a:t>
                </a:r>
              </a:p>
            </p:txBody>
          </p:sp>
          <p:sp>
            <p:nvSpPr>
              <p:cNvPr id="158" name="Freeform: Shape 157">
                <a:extLst>
                  <a:ext uri="{FF2B5EF4-FFF2-40B4-BE49-F238E27FC236}">
                    <a16:creationId xmlns:a16="http://schemas.microsoft.com/office/drawing/2014/main" id="{081B38D3-CB05-17CD-7424-259E03DD2F29}"/>
                  </a:ext>
                </a:extLst>
              </p:cNvPr>
              <p:cNvSpPr/>
              <p:nvPr/>
            </p:nvSpPr>
            <p:spPr>
              <a:xfrm>
                <a:off x="4720140" y="3816905"/>
                <a:ext cx="120318" cy="41468"/>
              </a:xfrm>
              <a:custGeom>
                <a:avLst/>
                <a:gdLst>
                  <a:gd name="connsiteX0" fmla="*/ 104276 w 120318"/>
                  <a:gd name="connsiteY0" fmla="*/ 0 h 41468"/>
                  <a:gd name="connsiteX1" fmla="*/ 120319 w 120318"/>
                  <a:gd name="connsiteY1" fmla="*/ 0 h 41468"/>
                  <a:gd name="connsiteX2" fmla="*/ 120319 w 120318"/>
                  <a:gd name="connsiteY2" fmla="*/ 41469 h 41468"/>
                  <a:gd name="connsiteX3" fmla="*/ 104276 w 120318"/>
                  <a:gd name="connsiteY3" fmla="*/ 41469 h 41468"/>
                  <a:gd name="connsiteX4" fmla="*/ 16043 w 120318"/>
                  <a:gd name="connsiteY4" fmla="*/ 41469 h 41468"/>
                  <a:gd name="connsiteX5" fmla="*/ 0 w 120318"/>
                  <a:gd name="connsiteY5" fmla="*/ 41469 h 41468"/>
                  <a:gd name="connsiteX6" fmla="*/ 0 w 120318"/>
                  <a:gd name="connsiteY6" fmla="*/ 0 h 41468"/>
                  <a:gd name="connsiteX7" fmla="*/ 16043 w 120318"/>
                  <a:gd name="connsiteY7" fmla="*/ 0 h 4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318" h="41468">
                    <a:moveTo>
                      <a:pt x="104276" y="0"/>
                    </a:moveTo>
                    <a:cubicBezTo>
                      <a:pt x="113136" y="0"/>
                      <a:pt x="120319" y="0"/>
                      <a:pt x="120319" y="0"/>
                    </a:cubicBezTo>
                    <a:lnTo>
                      <a:pt x="120319" y="41469"/>
                    </a:lnTo>
                    <a:cubicBezTo>
                      <a:pt x="120319" y="41469"/>
                      <a:pt x="113136" y="41469"/>
                      <a:pt x="104276" y="41469"/>
                    </a:cubicBezTo>
                    <a:lnTo>
                      <a:pt x="16043" y="41469"/>
                    </a:lnTo>
                    <a:cubicBezTo>
                      <a:pt x="7183" y="41469"/>
                      <a:pt x="0" y="41469"/>
                      <a:pt x="0" y="41469"/>
                    </a:cubicBezTo>
                    <a:lnTo>
                      <a:pt x="0" y="0"/>
                    </a:lnTo>
                    <a:cubicBezTo>
                      <a:pt x="0" y="0"/>
                      <a:pt x="7183" y="0"/>
                      <a:pt x="16043" y="0"/>
                    </a:cubicBezTo>
                    <a:close/>
                  </a:path>
                </a:pathLst>
              </a:custGeom>
              <a:solidFill>
                <a:srgbClr val="E74C3C"/>
              </a:solidFill>
              <a:ln w="8020" cap="flat">
                <a:noFill/>
                <a:prstDash val="solid"/>
                <a:miter/>
              </a:ln>
            </p:spPr>
            <p:txBody>
              <a:bodyPr rtlCol="0" anchor="ctr"/>
              <a:lstStyle/>
              <a:p>
                <a:pPr algn="ctr"/>
                <a:endParaRPr lang="en-IN" sz="1400"/>
              </a:p>
            </p:txBody>
          </p:sp>
          <p:sp>
            <p:nvSpPr>
              <p:cNvPr id="159" name="Freeform: Shape 158">
                <a:extLst>
                  <a:ext uri="{FF2B5EF4-FFF2-40B4-BE49-F238E27FC236}">
                    <a16:creationId xmlns:a16="http://schemas.microsoft.com/office/drawing/2014/main" id="{34A1E67C-EDA8-C082-A192-856FC064977B}"/>
                  </a:ext>
                </a:extLst>
              </p:cNvPr>
              <p:cNvSpPr/>
              <p:nvPr/>
            </p:nvSpPr>
            <p:spPr>
              <a:xfrm>
                <a:off x="4960778" y="3816905"/>
                <a:ext cx="120318" cy="41468"/>
              </a:xfrm>
              <a:custGeom>
                <a:avLst/>
                <a:gdLst>
                  <a:gd name="connsiteX0" fmla="*/ 104276 w 120318"/>
                  <a:gd name="connsiteY0" fmla="*/ 0 h 41468"/>
                  <a:gd name="connsiteX1" fmla="*/ 120319 w 120318"/>
                  <a:gd name="connsiteY1" fmla="*/ 0 h 41468"/>
                  <a:gd name="connsiteX2" fmla="*/ 120319 w 120318"/>
                  <a:gd name="connsiteY2" fmla="*/ 41469 h 41468"/>
                  <a:gd name="connsiteX3" fmla="*/ 104276 w 120318"/>
                  <a:gd name="connsiteY3" fmla="*/ 41469 h 41468"/>
                  <a:gd name="connsiteX4" fmla="*/ 16043 w 120318"/>
                  <a:gd name="connsiteY4" fmla="*/ 41469 h 41468"/>
                  <a:gd name="connsiteX5" fmla="*/ 0 w 120318"/>
                  <a:gd name="connsiteY5" fmla="*/ 41469 h 41468"/>
                  <a:gd name="connsiteX6" fmla="*/ 0 w 120318"/>
                  <a:gd name="connsiteY6" fmla="*/ 0 h 41468"/>
                  <a:gd name="connsiteX7" fmla="*/ 16043 w 120318"/>
                  <a:gd name="connsiteY7" fmla="*/ 0 h 4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318" h="41468">
                    <a:moveTo>
                      <a:pt x="104276" y="0"/>
                    </a:moveTo>
                    <a:cubicBezTo>
                      <a:pt x="113136" y="0"/>
                      <a:pt x="120319" y="0"/>
                      <a:pt x="120319" y="0"/>
                    </a:cubicBezTo>
                    <a:lnTo>
                      <a:pt x="120319" y="41469"/>
                    </a:lnTo>
                    <a:cubicBezTo>
                      <a:pt x="120319" y="41469"/>
                      <a:pt x="113136" y="41469"/>
                      <a:pt x="104276" y="41469"/>
                    </a:cubicBezTo>
                    <a:lnTo>
                      <a:pt x="16043" y="41469"/>
                    </a:lnTo>
                    <a:cubicBezTo>
                      <a:pt x="7183" y="41469"/>
                      <a:pt x="0" y="41469"/>
                      <a:pt x="0" y="41469"/>
                    </a:cubicBezTo>
                    <a:lnTo>
                      <a:pt x="0" y="0"/>
                    </a:lnTo>
                    <a:cubicBezTo>
                      <a:pt x="0" y="0"/>
                      <a:pt x="7183" y="0"/>
                      <a:pt x="16043" y="0"/>
                    </a:cubicBezTo>
                    <a:close/>
                  </a:path>
                </a:pathLst>
              </a:custGeom>
              <a:solidFill>
                <a:srgbClr val="2ECC71"/>
              </a:solidFill>
              <a:ln w="8020" cap="flat">
                <a:noFill/>
                <a:prstDash val="solid"/>
                <a:miter/>
              </a:ln>
            </p:spPr>
            <p:txBody>
              <a:bodyPr rtlCol="0" anchor="ctr"/>
              <a:lstStyle/>
              <a:p>
                <a:pPr algn="ctr"/>
                <a:endParaRPr lang="en-IN" sz="1400"/>
              </a:p>
            </p:txBody>
          </p:sp>
          <p:sp>
            <p:nvSpPr>
              <p:cNvPr id="160" name="Freeform: Shape 159">
                <a:extLst>
                  <a:ext uri="{FF2B5EF4-FFF2-40B4-BE49-F238E27FC236}">
                    <a16:creationId xmlns:a16="http://schemas.microsoft.com/office/drawing/2014/main" id="{D415F0EA-B6B8-678A-EDAB-A5E32438B046}"/>
                  </a:ext>
                </a:extLst>
              </p:cNvPr>
              <p:cNvSpPr/>
              <p:nvPr/>
            </p:nvSpPr>
            <p:spPr>
              <a:xfrm>
                <a:off x="5201415" y="3816905"/>
                <a:ext cx="120318" cy="41468"/>
              </a:xfrm>
              <a:custGeom>
                <a:avLst/>
                <a:gdLst>
                  <a:gd name="connsiteX0" fmla="*/ 104276 w 120318"/>
                  <a:gd name="connsiteY0" fmla="*/ 0 h 41468"/>
                  <a:gd name="connsiteX1" fmla="*/ 120319 w 120318"/>
                  <a:gd name="connsiteY1" fmla="*/ 0 h 41468"/>
                  <a:gd name="connsiteX2" fmla="*/ 120319 w 120318"/>
                  <a:gd name="connsiteY2" fmla="*/ 41469 h 41468"/>
                  <a:gd name="connsiteX3" fmla="*/ 104276 w 120318"/>
                  <a:gd name="connsiteY3" fmla="*/ 41469 h 41468"/>
                  <a:gd name="connsiteX4" fmla="*/ 16043 w 120318"/>
                  <a:gd name="connsiteY4" fmla="*/ 41469 h 41468"/>
                  <a:gd name="connsiteX5" fmla="*/ 0 w 120318"/>
                  <a:gd name="connsiteY5" fmla="*/ 41469 h 41468"/>
                  <a:gd name="connsiteX6" fmla="*/ 0 w 120318"/>
                  <a:gd name="connsiteY6" fmla="*/ 0 h 41468"/>
                  <a:gd name="connsiteX7" fmla="*/ 16043 w 120318"/>
                  <a:gd name="connsiteY7" fmla="*/ 0 h 4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318" h="41468">
                    <a:moveTo>
                      <a:pt x="104276" y="0"/>
                    </a:moveTo>
                    <a:cubicBezTo>
                      <a:pt x="113136" y="0"/>
                      <a:pt x="120319" y="0"/>
                      <a:pt x="120319" y="0"/>
                    </a:cubicBezTo>
                    <a:lnTo>
                      <a:pt x="120319" y="41469"/>
                    </a:lnTo>
                    <a:cubicBezTo>
                      <a:pt x="120319" y="41469"/>
                      <a:pt x="113136" y="41469"/>
                      <a:pt x="104276" y="41469"/>
                    </a:cubicBezTo>
                    <a:lnTo>
                      <a:pt x="16043" y="41469"/>
                    </a:lnTo>
                    <a:cubicBezTo>
                      <a:pt x="7183" y="41469"/>
                      <a:pt x="0" y="41469"/>
                      <a:pt x="0" y="41469"/>
                    </a:cubicBezTo>
                    <a:lnTo>
                      <a:pt x="0" y="0"/>
                    </a:lnTo>
                    <a:cubicBezTo>
                      <a:pt x="0" y="0"/>
                      <a:pt x="7183" y="0"/>
                      <a:pt x="16043" y="0"/>
                    </a:cubicBezTo>
                    <a:close/>
                  </a:path>
                </a:pathLst>
              </a:custGeom>
              <a:solidFill>
                <a:srgbClr val="3498DB"/>
              </a:solidFill>
              <a:ln w="8020" cap="flat">
                <a:noFill/>
                <a:prstDash val="solid"/>
                <a:miter/>
              </a:ln>
            </p:spPr>
            <p:txBody>
              <a:bodyPr rtlCol="0" anchor="ctr"/>
              <a:lstStyle/>
              <a:p>
                <a:pPr algn="ctr"/>
                <a:endParaRPr lang="en-IN" sz="1400"/>
              </a:p>
            </p:txBody>
          </p:sp>
          <p:sp>
            <p:nvSpPr>
              <p:cNvPr id="161" name="Freeform: Shape 160">
                <a:extLst>
                  <a:ext uri="{FF2B5EF4-FFF2-40B4-BE49-F238E27FC236}">
                    <a16:creationId xmlns:a16="http://schemas.microsoft.com/office/drawing/2014/main" id="{C0DFC39C-FE41-690E-3543-69DC0F5BB631}"/>
                  </a:ext>
                </a:extLst>
              </p:cNvPr>
              <p:cNvSpPr/>
              <p:nvPr/>
            </p:nvSpPr>
            <p:spPr>
              <a:xfrm>
                <a:off x="5442053" y="3816905"/>
                <a:ext cx="120318" cy="41468"/>
              </a:xfrm>
              <a:custGeom>
                <a:avLst/>
                <a:gdLst>
                  <a:gd name="connsiteX0" fmla="*/ 104276 w 120318"/>
                  <a:gd name="connsiteY0" fmla="*/ 0 h 41468"/>
                  <a:gd name="connsiteX1" fmla="*/ 120319 w 120318"/>
                  <a:gd name="connsiteY1" fmla="*/ 0 h 41468"/>
                  <a:gd name="connsiteX2" fmla="*/ 120319 w 120318"/>
                  <a:gd name="connsiteY2" fmla="*/ 41469 h 41468"/>
                  <a:gd name="connsiteX3" fmla="*/ 104276 w 120318"/>
                  <a:gd name="connsiteY3" fmla="*/ 41469 h 41468"/>
                  <a:gd name="connsiteX4" fmla="*/ 16043 w 120318"/>
                  <a:gd name="connsiteY4" fmla="*/ 41469 h 41468"/>
                  <a:gd name="connsiteX5" fmla="*/ 0 w 120318"/>
                  <a:gd name="connsiteY5" fmla="*/ 41469 h 41468"/>
                  <a:gd name="connsiteX6" fmla="*/ 0 w 120318"/>
                  <a:gd name="connsiteY6" fmla="*/ 0 h 41468"/>
                  <a:gd name="connsiteX7" fmla="*/ 16043 w 120318"/>
                  <a:gd name="connsiteY7" fmla="*/ 0 h 4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318" h="41468">
                    <a:moveTo>
                      <a:pt x="104276" y="0"/>
                    </a:moveTo>
                    <a:cubicBezTo>
                      <a:pt x="113136" y="0"/>
                      <a:pt x="120319" y="0"/>
                      <a:pt x="120319" y="0"/>
                    </a:cubicBezTo>
                    <a:lnTo>
                      <a:pt x="120319" y="41469"/>
                    </a:lnTo>
                    <a:cubicBezTo>
                      <a:pt x="120319" y="41469"/>
                      <a:pt x="113136" y="41469"/>
                      <a:pt x="104276" y="41469"/>
                    </a:cubicBezTo>
                    <a:lnTo>
                      <a:pt x="16043" y="41469"/>
                    </a:lnTo>
                    <a:cubicBezTo>
                      <a:pt x="7183" y="41469"/>
                      <a:pt x="0" y="41469"/>
                      <a:pt x="0" y="41469"/>
                    </a:cubicBezTo>
                    <a:lnTo>
                      <a:pt x="0" y="0"/>
                    </a:lnTo>
                    <a:cubicBezTo>
                      <a:pt x="0" y="0"/>
                      <a:pt x="7183" y="0"/>
                      <a:pt x="16043" y="0"/>
                    </a:cubicBezTo>
                    <a:close/>
                  </a:path>
                </a:pathLst>
              </a:custGeom>
              <a:solidFill>
                <a:srgbClr val="F39C12"/>
              </a:solidFill>
              <a:ln w="8020" cap="flat">
                <a:noFill/>
                <a:prstDash val="solid"/>
                <a:miter/>
              </a:ln>
            </p:spPr>
            <p:txBody>
              <a:bodyPr rtlCol="0" anchor="ctr"/>
              <a:lstStyle/>
              <a:p>
                <a:pPr algn="ctr"/>
                <a:endParaRPr lang="en-IN" sz="1400"/>
              </a:p>
            </p:txBody>
          </p:sp>
          <p:sp>
            <p:nvSpPr>
              <p:cNvPr id="162" name="Freeform: Shape 161">
                <a:extLst>
                  <a:ext uri="{FF2B5EF4-FFF2-40B4-BE49-F238E27FC236}">
                    <a16:creationId xmlns:a16="http://schemas.microsoft.com/office/drawing/2014/main" id="{EFE0B6C7-4445-3DE9-E2C9-F87765233C4C}"/>
                  </a:ext>
                </a:extLst>
              </p:cNvPr>
              <p:cNvSpPr/>
              <p:nvPr/>
            </p:nvSpPr>
            <p:spPr>
              <a:xfrm>
                <a:off x="5682691" y="3816905"/>
                <a:ext cx="120318" cy="41468"/>
              </a:xfrm>
              <a:custGeom>
                <a:avLst/>
                <a:gdLst>
                  <a:gd name="connsiteX0" fmla="*/ 104276 w 120318"/>
                  <a:gd name="connsiteY0" fmla="*/ 0 h 41468"/>
                  <a:gd name="connsiteX1" fmla="*/ 120319 w 120318"/>
                  <a:gd name="connsiteY1" fmla="*/ 0 h 41468"/>
                  <a:gd name="connsiteX2" fmla="*/ 120319 w 120318"/>
                  <a:gd name="connsiteY2" fmla="*/ 41469 h 41468"/>
                  <a:gd name="connsiteX3" fmla="*/ 104276 w 120318"/>
                  <a:gd name="connsiteY3" fmla="*/ 41469 h 41468"/>
                  <a:gd name="connsiteX4" fmla="*/ 16043 w 120318"/>
                  <a:gd name="connsiteY4" fmla="*/ 41469 h 41468"/>
                  <a:gd name="connsiteX5" fmla="*/ 0 w 120318"/>
                  <a:gd name="connsiteY5" fmla="*/ 41469 h 41468"/>
                  <a:gd name="connsiteX6" fmla="*/ 0 w 120318"/>
                  <a:gd name="connsiteY6" fmla="*/ 0 h 41468"/>
                  <a:gd name="connsiteX7" fmla="*/ 16043 w 120318"/>
                  <a:gd name="connsiteY7" fmla="*/ 0 h 4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318" h="41468">
                    <a:moveTo>
                      <a:pt x="104276" y="0"/>
                    </a:moveTo>
                    <a:cubicBezTo>
                      <a:pt x="113136" y="0"/>
                      <a:pt x="120319" y="0"/>
                      <a:pt x="120319" y="0"/>
                    </a:cubicBezTo>
                    <a:lnTo>
                      <a:pt x="120319" y="41469"/>
                    </a:lnTo>
                    <a:cubicBezTo>
                      <a:pt x="120319" y="41469"/>
                      <a:pt x="113136" y="41469"/>
                      <a:pt x="104276" y="41469"/>
                    </a:cubicBezTo>
                    <a:lnTo>
                      <a:pt x="16043" y="41469"/>
                    </a:lnTo>
                    <a:cubicBezTo>
                      <a:pt x="7183" y="41469"/>
                      <a:pt x="0" y="41469"/>
                      <a:pt x="0" y="41469"/>
                    </a:cubicBezTo>
                    <a:lnTo>
                      <a:pt x="0" y="0"/>
                    </a:lnTo>
                    <a:cubicBezTo>
                      <a:pt x="0" y="0"/>
                      <a:pt x="7183" y="0"/>
                      <a:pt x="16043" y="0"/>
                    </a:cubicBezTo>
                    <a:close/>
                  </a:path>
                </a:pathLst>
              </a:custGeom>
              <a:solidFill>
                <a:srgbClr val="9B59B6"/>
              </a:solidFill>
              <a:ln w="8020" cap="flat">
                <a:noFill/>
                <a:prstDash val="solid"/>
                <a:miter/>
              </a:ln>
            </p:spPr>
            <p:txBody>
              <a:bodyPr rtlCol="0" anchor="ctr"/>
              <a:lstStyle/>
              <a:p>
                <a:pPr algn="ctr"/>
                <a:endParaRPr lang="en-IN" sz="1400"/>
              </a:p>
            </p:txBody>
          </p:sp>
          <p:sp>
            <p:nvSpPr>
              <p:cNvPr id="163" name="Freeform: Shape 162">
                <a:extLst>
                  <a:ext uri="{FF2B5EF4-FFF2-40B4-BE49-F238E27FC236}">
                    <a16:creationId xmlns:a16="http://schemas.microsoft.com/office/drawing/2014/main" id="{00E1F625-8F22-0FB4-8B04-EDAD066A6A38}"/>
                  </a:ext>
                </a:extLst>
              </p:cNvPr>
              <p:cNvSpPr/>
              <p:nvPr/>
            </p:nvSpPr>
            <p:spPr>
              <a:xfrm>
                <a:off x="5923329" y="3816905"/>
                <a:ext cx="120318" cy="41468"/>
              </a:xfrm>
              <a:custGeom>
                <a:avLst/>
                <a:gdLst>
                  <a:gd name="connsiteX0" fmla="*/ 104276 w 120318"/>
                  <a:gd name="connsiteY0" fmla="*/ 0 h 41468"/>
                  <a:gd name="connsiteX1" fmla="*/ 120319 w 120318"/>
                  <a:gd name="connsiteY1" fmla="*/ 0 h 41468"/>
                  <a:gd name="connsiteX2" fmla="*/ 120319 w 120318"/>
                  <a:gd name="connsiteY2" fmla="*/ 41469 h 41468"/>
                  <a:gd name="connsiteX3" fmla="*/ 104276 w 120318"/>
                  <a:gd name="connsiteY3" fmla="*/ 41469 h 41468"/>
                  <a:gd name="connsiteX4" fmla="*/ 16043 w 120318"/>
                  <a:gd name="connsiteY4" fmla="*/ 41469 h 41468"/>
                  <a:gd name="connsiteX5" fmla="*/ 0 w 120318"/>
                  <a:gd name="connsiteY5" fmla="*/ 41469 h 41468"/>
                  <a:gd name="connsiteX6" fmla="*/ 0 w 120318"/>
                  <a:gd name="connsiteY6" fmla="*/ 0 h 41468"/>
                  <a:gd name="connsiteX7" fmla="*/ 16043 w 120318"/>
                  <a:gd name="connsiteY7" fmla="*/ 0 h 4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318" h="41468">
                    <a:moveTo>
                      <a:pt x="104276" y="0"/>
                    </a:moveTo>
                    <a:cubicBezTo>
                      <a:pt x="113136" y="0"/>
                      <a:pt x="120319" y="0"/>
                      <a:pt x="120319" y="0"/>
                    </a:cubicBezTo>
                    <a:lnTo>
                      <a:pt x="120319" y="41469"/>
                    </a:lnTo>
                    <a:cubicBezTo>
                      <a:pt x="120319" y="41469"/>
                      <a:pt x="113136" y="41469"/>
                      <a:pt x="104276" y="41469"/>
                    </a:cubicBezTo>
                    <a:lnTo>
                      <a:pt x="16043" y="41469"/>
                    </a:lnTo>
                    <a:cubicBezTo>
                      <a:pt x="7183" y="41469"/>
                      <a:pt x="0" y="41469"/>
                      <a:pt x="0" y="41469"/>
                    </a:cubicBezTo>
                    <a:lnTo>
                      <a:pt x="0" y="0"/>
                    </a:lnTo>
                    <a:cubicBezTo>
                      <a:pt x="0" y="0"/>
                      <a:pt x="7183" y="0"/>
                      <a:pt x="16043" y="0"/>
                    </a:cubicBezTo>
                    <a:close/>
                  </a:path>
                </a:pathLst>
              </a:custGeom>
              <a:solidFill>
                <a:srgbClr val="1ABC9C"/>
              </a:solidFill>
              <a:ln w="8020" cap="flat">
                <a:noFill/>
                <a:prstDash val="solid"/>
                <a:miter/>
              </a:ln>
            </p:spPr>
            <p:txBody>
              <a:bodyPr rtlCol="0" anchor="ctr"/>
              <a:lstStyle/>
              <a:p>
                <a:pPr algn="ctr"/>
                <a:endParaRPr lang="en-IN" sz="1400"/>
              </a:p>
            </p:txBody>
          </p:sp>
          <p:sp>
            <p:nvSpPr>
              <p:cNvPr id="164" name="TextBox 163">
                <a:extLst>
                  <a:ext uri="{FF2B5EF4-FFF2-40B4-BE49-F238E27FC236}">
                    <a16:creationId xmlns:a16="http://schemas.microsoft.com/office/drawing/2014/main" id="{6A4F68E6-2820-158A-8D1D-76E13225851B}"/>
                  </a:ext>
                </a:extLst>
              </p:cNvPr>
              <p:cNvSpPr txBox="1"/>
              <p:nvPr/>
            </p:nvSpPr>
            <p:spPr>
              <a:xfrm>
                <a:off x="4670310" y="3863234"/>
                <a:ext cx="1088760" cy="153888"/>
              </a:xfrm>
              <a:prstGeom prst="rect">
                <a:avLst/>
              </a:prstGeom>
              <a:noFill/>
            </p:spPr>
            <p:txBody>
              <a:bodyPr wrap="none" rtlCol="0">
                <a:spAutoFit/>
              </a:bodyPr>
              <a:lstStyle/>
              <a:p>
                <a:pPr algn="ctr"/>
                <a:r>
                  <a:rPr lang="en-IN" sz="400" spc="0" baseline="0">
                    <a:ln/>
                    <a:solidFill>
                      <a:srgbClr val="2C3E50"/>
                    </a:solidFill>
                    <a:latin typeface="Arial"/>
                    <a:cs typeface="Arial"/>
                    <a:sym typeface="Arial"/>
                    <a:rtl val="0"/>
                  </a:rPr>
                  <a:t>Separate Computer-Controlled Faucets</a:t>
                </a:r>
              </a:p>
            </p:txBody>
          </p:sp>
          <p:sp>
            <p:nvSpPr>
              <p:cNvPr id="165" name="Freeform: Shape 164">
                <a:extLst>
                  <a:ext uri="{FF2B5EF4-FFF2-40B4-BE49-F238E27FC236}">
                    <a16:creationId xmlns:a16="http://schemas.microsoft.com/office/drawing/2014/main" id="{789BE08D-2906-5C26-6236-AED8E8299A5C}"/>
                  </a:ext>
                </a:extLst>
              </p:cNvPr>
              <p:cNvSpPr/>
              <p:nvPr/>
            </p:nvSpPr>
            <p:spPr>
              <a:xfrm>
                <a:off x="4784310" y="3858373"/>
                <a:ext cx="256680" cy="114039"/>
              </a:xfrm>
              <a:custGeom>
                <a:avLst/>
                <a:gdLst>
                  <a:gd name="connsiteX0" fmla="*/ 0 w 256680"/>
                  <a:gd name="connsiteY0" fmla="*/ 0 h 114039"/>
                  <a:gd name="connsiteX1" fmla="*/ 256680 w 256680"/>
                  <a:gd name="connsiteY1" fmla="*/ 114040 h 114039"/>
                </a:gdLst>
                <a:ahLst/>
                <a:cxnLst>
                  <a:cxn ang="0">
                    <a:pos x="connsiteX0" y="connsiteY0"/>
                  </a:cxn>
                  <a:cxn ang="0">
                    <a:pos x="connsiteX1" y="connsiteY1"/>
                  </a:cxn>
                </a:cxnLst>
                <a:rect l="l" t="t" r="r" b="b"/>
                <a:pathLst>
                  <a:path w="256680" h="114039">
                    <a:moveTo>
                      <a:pt x="0" y="0"/>
                    </a:moveTo>
                    <a:cubicBezTo>
                      <a:pt x="64170" y="41469"/>
                      <a:pt x="149733" y="79480"/>
                      <a:pt x="256680" y="114040"/>
                    </a:cubicBezTo>
                  </a:path>
                </a:pathLst>
              </a:custGeom>
              <a:noFill/>
              <a:ln w="24060" cap="flat">
                <a:solidFill>
                  <a:srgbClr val="E74C3C"/>
                </a:solidFill>
                <a:custDash>
                  <a:ds d="150000" sp="75000"/>
                </a:custDash>
                <a:miter/>
              </a:ln>
            </p:spPr>
            <p:txBody>
              <a:bodyPr rtlCol="0" anchor="ctr"/>
              <a:lstStyle/>
              <a:p>
                <a:pPr algn="ctr"/>
                <a:endParaRPr lang="en-IN" sz="1400"/>
              </a:p>
            </p:txBody>
          </p:sp>
          <p:sp>
            <p:nvSpPr>
              <p:cNvPr id="166" name="Freeform: Shape 165">
                <a:extLst>
                  <a:ext uri="{FF2B5EF4-FFF2-40B4-BE49-F238E27FC236}">
                    <a16:creationId xmlns:a16="http://schemas.microsoft.com/office/drawing/2014/main" id="{80D08264-7FED-1B67-837C-75DDC1EA58F4}"/>
                  </a:ext>
                </a:extLst>
              </p:cNvPr>
              <p:cNvSpPr/>
              <p:nvPr/>
            </p:nvSpPr>
            <p:spPr>
              <a:xfrm>
                <a:off x="5024948" y="3858373"/>
                <a:ext cx="256680" cy="114039"/>
              </a:xfrm>
              <a:custGeom>
                <a:avLst/>
                <a:gdLst>
                  <a:gd name="connsiteX0" fmla="*/ 0 w 256680"/>
                  <a:gd name="connsiteY0" fmla="*/ 0 h 114039"/>
                  <a:gd name="connsiteX1" fmla="*/ 256680 w 256680"/>
                  <a:gd name="connsiteY1" fmla="*/ 114040 h 114039"/>
                </a:gdLst>
                <a:ahLst/>
                <a:cxnLst>
                  <a:cxn ang="0">
                    <a:pos x="connsiteX0" y="connsiteY0"/>
                  </a:cxn>
                  <a:cxn ang="0">
                    <a:pos x="connsiteX1" y="connsiteY1"/>
                  </a:cxn>
                </a:cxnLst>
                <a:rect l="l" t="t" r="r" b="b"/>
                <a:pathLst>
                  <a:path w="256680" h="114039">
                    <a:moveTo>
                      <a:pt x="0" y="0"/>
                    </a:moveTo>
                    <a:cubicBezTo>
                      <a:pt x="64170" y="41469"/>
                      <a:pt x="149733" y="79480"/>
                      <a:pt x="256680" y="114040"/>
                    </a:cubicBezTo>
                  </a:path>
                </a:pathLst>
              </a:custGeom>
              <a:noFill/>
              <a:ln w="24060" cap="flat">
                <a:solidFill>
                  <a:srgbClr val="2ECC71"/>
                </a:solidFill>
                <a:custDash>
                  <a:ds d="150000" sp="75000"/>
                </a:custDash>
                <a:miter/>
              </a:ln>
            </p:spPr>
            <p:txBody>
              <a:bodyPr rtlCol="0" anchor="ctr"/>
              <a:lstStyle/>
              <a:p>
                <a:pPr algn="ctr"/>
                <a:endParaRPr lang="en-IN" sz="1400"/>
              </a:p>
            </p:txBody>
          </p:sp>
          <p:sp>
            <p:nvSpPr>
              <p:cNvPr id="167" name="Freeform: Shape 166">
                <a:extLst>
                  <a:ext uri="{FF2B5EF4-FFF2-40B4-BE49-F238E27FC236}">
                    <a16:creationId xmlns:a16="http://schemas.microsoft.com/office/drawing/2014/main" id="{170D45BE-BCB8-8B4E-AB5E-1F143B3DF3DD}"/>
                  </a:ext>
                </a:extLst>
              </p:cNvPr>
              <p:cNvSpPr/>
              <p:nvPr/>
            </p:nvSpPr>
            <p:spPr>
              <a:xfrm>
                <a:off x="5265585" y="3858373"/>
                <a:ext cx="256680" cy="114039"/>
              </a:xfrm>
              <a:custGeom>
                <a:avLst/>
                <a:gdLst>
                  <a:gd name="connsiteX0" fmla="*/ 0 w 256680"/>
                  <a:gd name="connsiteY0" fmla="*/ 0 h 114039"/>
                  <a:gd name="connsiteX1" fmla="*/ 256680 w 256680"/>
                  <a:gd name="connsiteY1" fmla="*/ 114040 h 114039"/>
                </a:gdLst>
                <a:ahLst/>
                <a:cxnLst>
                  <a:cxn ang="0">
                    <a:pos x="connsiteX0" y="connsiteY0"/>
                  </a:cxn>
                  <a:cxn ang="0">
                    <a:pos x="connsiteX1" y="connsiteY1"/>
                  </a:cxn>
                </a:cxnLst>
                <a:rect l="l" t="t" r="r" b="b"/>
                <a:pathLst>
                  <a:path w="256680" h="114039">
                    <a:moveTo>
                      <a:pt x="0" y="0"/>
                    </a:moveTo>
                    <a:cubicBezTo>
                      <a:pt x="64170" y="41469"/>
                      <a:pt x="149733" y="79480"/>
                      <a:pt x="256680" y="114040"/>
                    </a:cubicBezTo>
                  </a:path>
                </a:pathLst>
              </a:custGeom>
              <a:noFill/>
              <a:ln w="24060" cap="flat">
                <a:solidFill>
                  <a:srgbClr val="3498DB"/>
                </a:solidFill>
                <a:custDash>
                  <a:ds d="150000" sp="75000"/>
                </a:custDash>
                <a:miter/>
              </a:ln>
            </p:spPr>
            <p:txBody>
              <a:bodyPr rtlCol="0" anchor="ctr"/>
              <a:lstStyle/>
              <a:p>
                <a:pPr algn="ctr"/>
                <a:endParaRPr lang="en-IN" sz="1400"/>
              </a:p>
            </p:txBody>
          </p:sp>
          <p:sp>
            <p:nvSpPr>
              <p:cNvPr id="168" name="Freeform: Shape 167">
                <a:extLst>
                  <a:ext uri="{FF2B5EF4-FFF2-40B4-BE49-F238E27FC236}">
                    <a16:creationId xmlns:a16="http://schemas.microsoft.com/office/drawing/2014/main" id="{0F3EF451-E985-A1BD-28FD-D92D625DF0B4}"/>
                  </a:ext>
                </a:extLst>
              </p:cNvPr>
              <p:cNvSpPr/>
              <p:nvPr/>
            </p:nvSpPr>
            <p:spPr>
              <a:xfrm>
                <a:off x="5506223" y="3858373"/>
                <a:ext cx="256680" cy="114039"/>
              </a:xfrm>
              <a:custGeom>
                <a:avLst/>
                <a:gdLst>
                  <a:gd name="connsiteX0" fmla="*/ 0 w 256680"/>
                  <a:gd name="connsiteY0" fmla="*/ 0 h 114039"/>
                  <a:gd name="connsiteX1" fmla="*/ 256680 w 256680"/>
                  <a:gd name="connsiteY1" fmla="*/ 114040 h 114039"/>
                </a:gdLst>
                <a:ahLst/>
                <a:cxnLst>
                  <a:cxn ang="0">
                    <a:pos x="connsiteX0" y="connsiteY0"/>
                  </a:cxn>
                  <a:cxn ang="0">
                    <a:pos x="connsiteX1" y="connsiteY1"/>
                  </a:cxn>
                </a:cxnLst>
                <a:rect l="l" t="t" r="r" b="b"/>
                <a:pathLst>
                  <a:path w="256680" h="114039">
                    <a:moveTo>
                      <a:pt x="0" y="0"/>
                    </a:moveTo>
                    <a:cubicBezTo>
                      <a:pt x="64170" y="41469"/>
                      <a:pt x="149733" y="79480"/>
                      <a:pt x="256680" y="114040"/>
                    </a:cubicBezTo>
                  </a:path>
                </a:pathLst>
              </a:custGeom>
              <a:noFill/>
              <a:ln w="24060" cap="flat">
                <a:solidFill>
                  <a:srgbClr val="F39C12"/>
                </a:solidFill>
                <a:custDash>
                  <a:ds d="150000" sp="75000"/>
                </a:custDash>
                <a:miter/>
              </a:ln>
            </p:spPr>
            <p:txBody>
              <a:bodyPr rtlCol="0" anchor="ctr"/>
              <a:lstStyle/>
              <a:p>
                <a:pPr algn="ctr"/>
                <a:endParaRPr lang="en-IN" sz="1400"/>
              </a:p>
            </p:txBody>
          </p:sp>
          <p:sp>
            <p:nvSpPr>
              <p:cNvPr id="169" name="Freeform: Shape 168">
                <a:extLst>
                  <a:ext uri="{FF2B5EF4-FFF2-40B4-BE49-F238E27FC236}">
                    <a16:creationId xmlns:a16="http://schemas.microsoft.com/office/drawing/2014/main" id="{8D6ABCF0-535D-1B02-39DC-5B485A9946C6}"/>
                  </a:ext>
                </a:extLst>
              </p:cNvPr>
              <p:cNvSpPr/>
              <p:nvPr/>
            </p:nvSpPr>
            <p:spPr>
              <a:xfrm>
                <a:off x="5746861" y="3858373"/>
                <a:ext cx="256680" cy="114039"/>
              </a:xfrm>
              <a:custGeom>
                <a:avLst/>
                <a:gdLst>
                  <a:gd name="connsiteX0" fmla="*/ 0 w 256680"/>
                  <a:gd name="connsiteY0" fmla="*/ 0 h 114039"/>
                  <a:gd name="connsiteX1" fmla="*/ 256680 w 256680"/>
                  <a:gd name="connsiteY1" fmla="*/ 114040 h 114039"/>
                </a:gdLst>
                <a:ahLst/>
                <a:cxnLst>
                  <a:cxn ang="0">
                    <a:pos x="connsiteX0" y="connsiteY0"/>
                  </a:cxn>
                  <a:cxn ang="0">
                    <a:pos x="connsiteX1" y="connsiteY1"/>
                  </a:cxn>
                </a:cxnLst>
                <a:rect l="l" t="t" r="r" b="b"/>
                <a:pathLst>
                  <a:path w="256680" h="114039">
                    <a:moveTo>
                      <a:pt x="0" y="0"/>
                    </a:moveTo>
                    <a:cubicBezTo>
                      <a:pt x="64170" y="41469"/>
                      <a:pt x="149733" y="79480"/>
                      <a:pt x="256680" y="114040"/>
                    </a:cubicBezTo>
                  </a:path>
                </a:pathLst>
              </a:custGeom>
              <a:noFill/>
              <a:ln w="24060" cap="flat">
                <a:solidFill>
                  <a:srgbClr val="9B59B6"/>
                </a:solidFill>
                <a:custDash>
                  <a:ds d="150000" sp="75000"/>
                </a:custDash>
                <a:miter/>
              </a:ln>
            </p:spPr>
            <p:txBody>
              <a:bodyPr rtlCol="0" anchor="ctr"/>
              <a:lstStyle/>
              <a:p>
                <a:pPr algn="ctr"/>
                <a:endParaRPr lang="en-IN" sz="1400"/>
              </a:p>
            </p:txBody>
          </p:sp>
          <p:sp>
            <p:nvSpPr>
              <p:cNvPr id="170" name="Freeform: Shape 169">
                <a:extLst>
                  <a:ext uri="{FF2B5EF4-FFF2-40B4-BE49-F238E27FC236}">
                    <a16:creationId xmlns:a16="http://schemas.microsoft.com/office/drawing/2014/main" id="{FAB5D03A-4B50-9715-6572-6A28A61B6A8D}"/>
                  </a:ext>
                </a:extLst>
              </p:cNvPr>
              <p:cNvSpPr/>
              <p:nvPr/>
            </p:nvSpPr>
            <p:spPr>
              <a:xfrm>
                <a:off x="5987499" y="3858373"/>
                <a:ext cx="256680" cy="114039"/>
              </a:xfrm>
              <a:custGeom>
                <a:avLst/>
                <a:gdLst>
                  <a:gd name="connsiteX0" fmla="*/ 0 w 256680"/>
                  <a:gd name="connsiteY0" fmla="*/ 0 h 114039"/>
                  <a:gd name="connsiteX1" fmla="*/ 256680 w 256680"/>
                  <a:gd name="connsiteY1" fmla="*/ 114040 h 114039"/>
                </a:gdLst>
                <a:ahLst/>
                <a:cxnLst>
                  <a:cxn ang="0">
                    <a:pos x="connsiteX0" y="connsiteY0"/>
                  </a:cxn>
                  <a:cxn ang="0">
                    <a:pos x="connsiteX1" y="connsiteY1"/>
                  </a:cxn>
                </a:cxnLst>
                <a:rect l="l" t="t" r="r" b="b"/>
                <a:pathLst>
                  <a:path w="256680" h="114039">
                    <a:moveTo>
                      <a:pt x="0" y="0"/>
                    </a:moveTo>
                    <a:cubicBezTo>
                      <a:pt x="64170" y="41469"/>
                      <a:pt x="149733" y="79480"/>
                      <a:pt x="256680" y="114040"/>
                    </a:cubicBezTo>
                  </a:path>
                </a:pathLst>
              </a:custGeom>
              <a:noFill/>
              <a:ln w="24060" cap="flat">
                <a:solidFill>
                  <a:srgbClr val="1ABC9C"/>
                </a:solidFill>
                <a:custDash>
                  <a:ds d="150000" sp="75000"/>
                </a:custDash>
                <a:miter/>
              </a:ln>
            </p:spPr>
            <p:txBody>
              <a:bodyPr rtlCol="0" anchor="ctr"/>
              <a:lstStyle/>
              <a:p>
                <a:pPr algn="ctr"/>
                <a:endParaRPr lang="en-IN" sz="1400"/>
              </a:p>
            </p:txBody>
          </p:sp>
          <p:sp>
            <p:nvSpPr>
              <p:cNvPr id="171" name="TextBox 170">
                <a:extLst>
                  <a:ext uri="{FF2B5EF4-FFF2-40B4-BE49-F238E27FC236}">
                    <a16:creationId xmlns:a16="http://schemas.microsoft.com/office/drawing/2014/main" id="{554C3249-9E64-0F32-99C9-E879A17662C3}"/>
                  </a:ext>
                </a:extLst>
              </p:cNvPr>
              <p:cNvSpPr txBox="1"/>
              <p:nvPr/>
            </p:nvSpPr>
            <p:spPr>
              <a:xfrm>
                <a:off x="5050834" y="3957521"/>
                <a:ext cx="1922321" cy="184666"/>
              </a:xfrm>
              <a:prstGeom prst="rect">
                <a:avLst/>
              </a:prstGeom>
              <a:noFill/>
            </p:spPr>
            <p:txBody>
              <a:bodyPr wrap="none" rtlCol="0">
                <a:spAutoFit/>
              </a:bodyPr>
              <a:lstStyle/>
              <a:p>
                <a:pPr algn="ctr"/>
                <a:r>
                  <a:rPr lang="en-IN" sz="600" spc="0" baseline="0">
                    <a:ln/>
                    <a:solidFill>
                      <a:srgbClr val="2C3E50"/>
                    </a:solidFill>
                    <a:latin typeface="Arial"/>
                    <a:cs typeface="Arial"/>
                    <a:sym typeface="Arial"/>
                    <a:rtl val="0"/>
                  </a:rPr>
                  <a:t>Different colored water (data) to different directions</a:t>
                </a:r>
              </a:p>
            </p:txBody>
          </p:sp>
        </p:grpSp>
        <p:grpSp>
          <p:nvGrpSpPr>
            <p:cNvPr id="172" name="Graphic 3">
              <a:extLst>
                <a:ext uri="{FF2B5EF4-FFF2-40B4-BE49-F238E27FC236}">
                  <a16:creationId xmlns:a16="http://schemas.microsoft.com/office/drawing/2014/main" id="{EBD64DE5-8B62-0812-4906-8A67E8F99672}"/>
                </a:ext>
              </a:extLst>
            </p:cNvPr>
            <p:cNvGrpSpPr/>
            <p:nvPr/>
          </p:nvGrpSpPr>
          <p:grpSpPr>
            <a:xfrm>
              <a:off x="4388062" y="4120178"/>
              <a:ext cx="3299943" cy="1369750"/>
              <a:chOff x="4388062" y="4120178"/>
              <a:chExt cx="3299943" cy="1369750"/>
            </a:xfrm>
          </p:grpSpPr>
          <p:sp>
            <p:nvSpPr>
              <p:cNvPr id="173" name="TextBox 172">
                <a:extLst>
                  <a:ext uri="{FF2B5EF4-FFF2-40B4-BE49-F238E27FC236}">
                    <a16:creationId xmlns:a16="http://schemas.microsoft.com/office/drawing/2014/main" id="{398C427E-E898-B510-7563-9EE3EC2B0B12}"/>
                  </a:ext>
                </a:extLst>
              </p:cNvPr>
              <p:cNvSpPr txBox="1"/>
              <p:nvPr/>
            </p:nvSpPr>
            <p:spPr>
              <a:xfrm>
                <a:off x="5546472" y="4120178"/>
                <a:ext cx="1018227" cy="230832"/>
              </a:xfrm>
              <a:prstGeom prst="rect">
                <a:avLst/>
              </a:prstGeom>
              <a:noFill/>
            </p:spPr>
            <p:txBody>
              <a:bodyPr wrap="none" rtlCol="0">
                <a:spAutoFit/>
              </a:bodyPr>
              <a:lstStyle/>
              <a:p>
                <a:pPr algn="ctr"/>
                <a:r>
                  <a:rPr lang="en-IN" sz="900" b="1" spc="0" baseline="0">
                    <a:ln/>
                    <a:solidFill>
                      <a:srgbClr val="2C3E50"/>
                    </a:solidFill>
                    <a:latin typeface="Arial"/>
                    <a:cs typeface="Arial"/>
                    <a:sym typeface="Arial"/>
                    <a:rtl val="0"/>
                  </a:rPr>
                  <a:t>Characteristics</a:t>
                </a:r>
              </a:p>
            </p:txBody>
          </p:sp>
          <p:sp>
            <p:nvSpPr>
              <p:cNvPr id="174" name="TextBox 173">
                <a:extLst>
                  <a:ext uri="{FF2B5EF4-FFF2-40B4-BE49-F238E27FC236}">
                    <a16:creationId xmlns:a16="http://schemas.microsoft.com/office/drawing/2014/main" id="{335D5160-EF2C-DF9A-8D5F-D3BCBBEB4512}"/>
                  </a:ext>
                </a:extLst>
              </p:cNvPr>
              <p:cNvSpPr txBox="1"/>
              <p:nvPr/>
            </p:nvSpPr>
            <p:spPr>
              <a:xfrm>
                <a:off x="4388062" y="4259153"/>
                <a:ext cx="468398" cy="200055"/>
              </a:xfrm>
              <a:prstGeom prst="rect">
                <a:avLst/>
              </a:prstGeom>
              <a:noFill/>
            </p:spPr>
            <p:txBody>
              <a:bodyPr wrap="none" rtlCol="0">
                <a:spAutoFit/>
              </a:bodyPr>
              <a:lstStyle/>
              <a:p>
                <a:pPr algn="ctr"/>
                <a:r>
                  <a:rPr lang="en-IN" sz="700" b="1" spc="0" baseline="0">
                    <a:ln/>
                    <a:solidFill>
                      <a:srgbClr val="27AE60"/>
                    </a:solidFill>
                    <a:latin typeface="Arial"/>
                    <a:cs typeface="Arial"/>
                    <a:sym typeface="Arial"/>
                    <a:rtl val="0"/>
                  </a:rPr>
                  <a:t>PROS:</a:t>
                </a:r>
              </a:p>
            </p:txBody>
          </p:sp>
          <p:sp>
            <p:nvSpPr>
              <p:cNvPr id="175" name="TextBox 174">
                <a:extLst>
                  <a:ext uri="{FF2B5EF4-FFF2-40B4-BE49-F238E27FC236}">
                    <a16:creationId xmlns:a16="http://schemas.microsoft.com/office/drawing/2014/main" id="{E7087779-FB2F-D0F8-A95B-2C3ACA31D5AA}"/>
                  </a:ext>
                </a:extLst>
              </p:cNvPr>
              <p:cNvSpPr txBox="1"/>
              <p:nvPr/>
            </p:nvSpPr>
            <p:spPr>
              <a:xfrm>
                <a:off x="4388062" y="4341600"/>
                <a:ext cx="1362874" cy="200055"/>
              </a:xfrm>
              <a:prstGeom prst="rect">
                <a:avLst/>
              </a:prstGeom>
              <a:noFill/>
            </p:spPr>
            <p:txBody>
              <a:bodyPr wrap="none" rtlCol="0">
                <a:spAutoFit/>
              </a:bodyPr>
              <a:lstStyle/>
              <a:p>
                <a:pPr algn="ctr"/>
                <a:r>
                  <a:rPr lang="en-IN" sz="700" spc="0" baseline="0">
                    <a:ln/>
                    <a:solidFill>
                      <a:srgbClr val="27AE60"/>
                    </a:solidFill>
                    <a:latin typeface="Arial"/>
                    <a:cs typeface="Arial"/>
                    <a:sym typeface="Arial"/>
                    <a:rtl val="0"/>
                  </a:rPr>
                  <a:t>• Multiple independent beams</a:t>
                </a:r>
              </a:p>
            </p:txBody>
          </p:sp>
          <p:sp>
            <p:nvSpPr>
              <p:cNvPr id="176" name="TextBox 175">
                <a:extLst>
                  <a:ext uri="{FF2B5EF4-FFF2-40B4-BE49-F238E27FC236}">
                    <a16:creationId xmlns:a16="http://schemas.microsoft.com/office/drawing/2014/main" id="{43A33E1F-2E4E-C521-9016-67F8EDA595AC}"/>
                  </a:ext>
                </a:extLst>
              </p:cNvPr>
              <p:cNvSpPr txBox="1"/>
              <p:nvPr/>
            </p:nvSpPr>
            <p:spPr>
              <a:xfrm>
                <a:off x="4388062" y="4419354"/>
                <a:ext cx="1266693" cy="200055"/>
              </a:xfrm>
              <a:prstGeom prst="rect">
                <a:avLst/>
              </a:prstGeom>
              <a:noFill/>
            </p:spPr>
            <p:txBody>
              <a:bodyPr wrap="none" rtlCol="0">
                <a:spAutoFit/>
              </a:bodyPr>
              <a:lstStyle/>
              <a:p>
                <a:pPr algn="ctr"/>
                <a:r>
                  <a:rPr lang="en-IN" sz="700" spc="0" baseline="0">
                    <a:ln/>
                    <a:solidFill>
                      <a:srgbClr val="27AE60"/>
                    </a:solidFill>
                    <a:latin typeface="Arial"/>
                    <a:cs typeface="Arial"/>
                    <a:sym typeface="Arial"/>
                    <a:rtl val="0"/>
                  </a:rPr>
                  <a:t>• True MU-MIMO capability</a:t>
                </a:r>
              </a:p>
            </p:txBody>
          </p:sp>
          <p:sp>
            <p:nvSpPr>
              <p:cNvPr id="177" name="TextBox 176">
                <a:extLst>
                  <a:ext uri="{FF2B5EF4-FFF2-40B4-BE49-F238E27FC236}">
                    <a16:creationId xmlns:a16="http://schemas.microsoft.com/office/drawing/2014/main" id="{3BFB7215-AE17-C274-A82A-DCAD120F5CA6}"/>
                  </a:ext>
                </a:extLst>
              </p:cNvPr>
              <p:cNvSpPr txBox="1"/>
              <p:nvPr/>
            </p:nvSpPr>
            <p:spPr>
              <a:xfrm>
                <a:off x="4388062" y="4497108"/>
                <a:ext cx="1633781" cy="200055"/>
              </a:xfrm>
              <a:prstGeom prst="rect">
                <a:avLst/>
              </a:prstGeom>
              <a:noFill/>
            </p:spPr>
            <p:txBody>
              <a:bodyPr wrap="none" rtlCol="0">
                <a:spAutoFit/>
              </a:bodyPr>
              <a:lstStyle/>
              <a:p>
                <a:pPr algn="ctr"/>
                <a:r>
                  <a:rPr lang="en-IN" sz="700" spc="0" baseline="0">
                    <a:ln/>
                    <a:solidFill>
                      <a:srgbClr val="27AE60"/>
                    </a:solidFill>
                    <a:latin typeface="Arial"/>
                    <a:cs typeface="Arial"/>
                    <a:sym typeface="Arial"/>
                    <a:rtl val="0"/>
                  </a:rPr>
                  <a:t>• Highest precision and performance</a:t>
                </a:r>
              </a:p>
            </p:txBody>
          </p:sp>
          <p:sp>
            <p:nvSpPr>
              <p:cNvPr id="178" name="TextBox 177">
                <a:extLst>
                  <a:ext uri="{FF2B5EF4-FFF2-40B4-BE49-F238E27FC236}">
                    <a16:creationId xmlns:a16="http://schemas.microsoft.com/office/drawing/2014/main" id="{3C85FD74-E41F-570E-8FEC-748A62C5C65D}"/>
                  </a:ext>
                </a:extLst>
              </p:cNvPr>
              <p:cNvSpPr txBox="1"/>
              <p:nvPr/>
            </p:nvSpPr>
            <p:spPr>
              <a:xfrm>
                <a:off x="4388062" y="4574863"/>
                <a:ext cx="1309974" cy="200055"/>
              </a:xfrm>
              <a:prstGeom prst="rect">
                <a:avLst/>
              </a:prstGeom>
              <a:noFill/>
            </p:spPr>
            <p:txBody>
              <a:bodyPr wrap="none" rtlCol="0">
                <a:spAutoFit/>
              </a:bodyPr>
              <a:lstStyle/>
              <a:p>
                <a:pPr algn="ctr"/>
                <a:r>
                  <a:rPr lang="en-IN" sz="700" spc="0" baseline="0">
                    <a:ln/>
                    <a:solidFill>
                      <a:srgbClr val="27AE60"/>
                    </a:solidFill>
                    <a:latin typeface="Arial"/>
                    <a:cs typeface="Arial"/>
                    <a:sym typeface="Arial"/>
                    <a:rtl val="0"/>
                  </a:rPr>
                  <a:t>• Perfect interference nulling</a:t>
                </a:r>
              </a:p>
            </p:txBody>
          </p:sp>
          <p:sp>
            <p:nvSpPr>
              <p:cNvPr id="179" name="TextBox 178">
                <a:extLst>
                  <a:ext uri="{FF2B5EF4-FFF2-40B4-BE49-F238E27FC236}">
                    <a16:creationId xmlns:a16="http://schemas.microsoft.com/office/drawing/2014/main" id="{CD977820-A88C-124B-3607-DC8775CAA149}"/>
                  </a:ext>
                </a:extLst>
              </p:cNvPr>
              <p:cNvSpPr txBox="1"/>
              <p:nvPr/>
            </p:nvSpPr>
            <p:spPr>
              <a:xfrm>
                <a:off x="4388062" y="4725679"/>
                <a:ext cx="473206" cy="200055"/>
              </a:xfrm>
              <a:prstGeom prst="rect">
                <a:avLst/>
              </a:prstGeom>
              <a:noFill/>
            </p:spPr>
            <p:txBody>
              <a:bodyPr wrap="none" rtlCol="0">
                <a:spAutoFit/>
              </a:bodyPr>
              <a:lstStyle/>
              <a:p>
                <a:pPr algn="ctr"/>
                <a:r>
                  <a:rPr lang="en-IN" sz="700" b="1" spc="0" baseline="0">
                    <a:ln/>
                    <a:solidFill>
                      <a:srgbClr val="E74C3C"/>
                    </a:solidFill>
                    <a:latin typeface="Arial"/>
                    <a:cs typeface="Arial"/>
                    <a:sym typeface="Arial"/>
                    <a:rtl val="0"/>
                  </a:rPr>
                  <a:t>CONS:</a:t>
                </a:r>
              </a:p>
            </p:txBody>
          </p:sp>
          <p:sp>
            <p:nvSpPr>
              <p:cNvPr id="180" name="TextBox 179">
                <a:extLst>
                  <a:ext uri="{FF2B5EF4-FFF2-40B4-BE49-F238E27FC236}">
                    <a16:creationId xmlns:a16="http://schemas.microsoft.com/office/drawing/2014/main" id="{9167DEFA-2080-4372-A3AD-2BDCF0575BD7}"/>
                  </a:ext>
                </a:extLst>
              </p:cNvPr>
              <p:cNvSpPr txBox="1"/>
              <p:nvPr/>
            </p:nvSpPr>
            <p:spPr>
              <a:xfrm>
                <a:off x="4388062" y="4808125"/>
                <a:ext cx="1069524" cy="200055"/>
              </a:xfrm>
              <a:prstGeom prst="rect">
                <a:avLst/>
              </a:prstGeom>
              <a:noFill/>
            </p:spPr>
            <p:txBody>
              <a:bodyPr wrap="none" rtlCol="0">
                <a:spAutoFit/>
              </a:bodyPr>
              <a:lstStyle/>
              <a:p>
                <a:pPr algn="ctr"/>
                <a:r>
                  <a:rPr lang="en-IN" sz="700" spc="0" baseline="0">
                    <a:ln/>
                    <a:solidFill>
                      <a:srgbClr val="E74C3C"/>
                    </a:solidFill>
                    <a:latin typeface="Arial"/>
                    <a:cs typeface="Arial"/>
                    <a:sym typeface="Arial"/>
                    <a:rtl val="0"/>
                  </a:rPr>
                  <a:t>• Extremely expensive</a:t>
                </a:r>
              </a:p>
            </p:txBody>
          </p:sp>
          <p:sp>
            <p:nvSpPr>
              <p:cNvPr id="181" name="TextBox 180">
                <a:extLst>
                  <a:ext uri="{FF2B5EF4-FFF2-40B4-BE49-F238E27FC236}">
                    <a16:creationId xmlns:a16="http://schemas.microsoft.com/office/drawing/2014/main" id="{D79CABC6-AEC8-5BAF-1213-B6BAF4CD1A5B}"/>
                  </a:ext>
                </a:extLst>
              </p:cNvPr>
              <p:cNvSpPr txBox="1"/>
              <p:nvPr/>
            </p:nvSpPr>
            <p:spPr>
              <a:xfrm>
                <a:off x="4388062" y="4885880"/>
                <a:ext cx="1374094" cy="200055"/>
              </a:xfrm>
              <a:prstGeom prst="rect">
                <a:avLst/>
              </a:prstGeom>
              <a:noFill/>
            </p:spPr>
            <p:txBody>
              <a:bodyPr wrap="none" rtlCol="0">
                <a:spAutoFit/>
              </a:bodyPr>
              <a:lstStyle/>
              <a:p>
                <a:pPr algn="ctr"/>
                <a:r>
                  <a:rPr lang="en-IN" sz="700" spc="0" baseline="0">
                    <a:ln/>
                    <a:solidFill>
                      <a:srgbClr val="E74C3C"/>
                    </a:solidFill>
                    <a:latin typeface="Arial"/>
                    <a:cs typeface="Arial"/>
                    <a:sym typeface="Arial"/>
                    <a:rtl val="0"/>
                  </a:rPr>
                  <a:t>• Massive power consumption</a:t>
                </a:r>
              </a:p>
            </p:txBody>
          </p:sp>
          <p:sp>
            <p:nvSpPr>
              <p:cNvPr id="182" name="TextBox 181">
                <a:extLst>
                  <a:ext uri="{FF2B5EF4-FFF2-40B4-BE49-F238E27FC236}">
                    <a16:creationId xmlns:a16="http://schemas.microsoft.com/office/drawing/2014/main" id="{52DDCCC1-DDE6-C27A-A623-FABE2D7009ED}"/>
                  </a:ext>
                </a:extLst>
              </p:cNvPr>
              <p:cNvSpPr txBox="1"/>
              <p:nvPr/>
            </p:nvSpPr>
            <p:spPr>
              <a:xfrm>
                <a:off x="4388062" y="4963634"/>
                <a:ext cx="1261884" cy="200055"/>
              </a:xfrm>
              <a:prstGeom prst="rect">
                <a:avLst/>
              </a:prstGeom>
              <a:noFill/>
            </p:spPr>
            <p:txBody>
              <a:bodyPr wrap="none" rtlCol="0">
                <a:spAutoFit/>
              </a:bodyPr>
              <a:lstStyle/>
              <a:p>
                <a:pPr algn="ctr"/>
                <a:r>
                  <a:rPr lang="en-IN" sz="700" spc="0" baseline="0">
                    <a:ln/>
                    <a:solidFill>
                      <a:srgbClr val="E74C3C"/>
                    </a:solidFill>
                    <a:latin typeface="Arial"/>
                    <a:cs typeface="Arial"/>
                    <a:sym typeface="Arial"/>
                    <a:rtl val="0"/>
                  </a:rPr>
                  <a:t>• Computationally intensive</a:t>
                </a:r>
              </a:p>
            </p:txBody>
          </p:sp>
          <p:sp>
            <p:nvSpPr>
              <p:cNvPr id="183" name="TextBox 182">
                <a:extLst>
                  <a:ext uri="{FF2B5EF4-FFF2-40B4-BE49-F238E27FC236}">
                    <a16:creationId xmlns:a16="http://schemas.microsoft.com/office/drawing/2014/main" id="{E19DADB1-82E8-4C2A-D348-2C88D28531FF}"/>
                  </a:ext>
                </a:extLst>
              </p:cNvPr>
              <p:cNvSpPr txBox="1"/>
              <p:nvPr/>
            </p:nvSpPr>
            <p:spPr>
              <a:xfrm>
                <a:off x="4388062" y="5041388"/>
                <a:ext cx="1228221" cy="200055"/>
              </a:xfrm>
              <a:prstGeom prst="rect">
                <a:avLst/>
              </a:prstGeom>
              <a:noFill/>
            </p:spPr>
            <p:txBody>
              <a:bodyPr wrap="none" rtlCol="0">
                <a:spAutoFit/>
              </a:bodyPr>
              <a:lstStyle/>
              <a:p>
                <a:pPr algn="ctr"/>
                <a:r>
                  <a:rPr lang="en-IN" sz="700" spc="0" baseline="0">
                    <a:ln/>
                    <a:solidFill>
                      <a:srgbClr val="E74C3C"/>
                    </a:solidFill>
                    <a:latin typeface="Arial"/>
                    <a:cs typeface="Arial"/>
                    <a:sym typeface="Arial"/>
                    <a:rtl val="0"/>
                  </a:rPr>
                  <a:t>• Complex implementation</a:t>
                </a:r>
              </a:p>
            </p:txBody>
          </p:sp>
          <p:sp>
            <p:nvSpPr>
              <p:cNvPr id="184" name="Freeform: Shape 183">
                <a:extLst>
                  <a:ext uri="{FF2B5EF4-FFF2-40B4-BE49-F238E27FC236}">
                    <a16:creationId xmlns:a16="http://schemas.microsoft.com/office/drawing/2014/main" id="{1E7CD90D-1899-257D-2AEC-4C7A9EE90CE2}"/>
                  </a:ext>
                </a:extLst>
              </p:cNvPr>
              <p:cNvSpPr/>
              <p:nvPr/>
            </p:nvSpPr>
            <p:spPr>
              <a:xfrm>
                <a:off x="4399289" y="5216481"/>
                <a:ext cx="3288716" cy="259180"/>
              </a:xfrm>
              <a:custGeom>
                <a:avLst/>
                <a:gdLst>
                  <a:gd name="connsiteX0" fmla="*/ 3248611 w 3288716"/>
                  <a:gd name="connsiteY0" fmla="*/ 0 h 259180"/>
                  <a:gd name="connsiteX1" fmla="*/ 3288717 w 3288716"/>
                  <a:gd name="connsiteY1" fmla="*/ 0 h 259180"/>
                  <a:gd name="connsiteX2" fmla="*/ 3288717 w 3288716"/>
                  <a:gd name="connsiteY2" fmla="*/ 259181 h 259180"/>
                  <a:gd name="connsiteX3" fmla="*/ 3248611 w 3288716"/>
                  <a:gd name="connsiteY3" fmla="*/ 259181 h 259180"/>
                  <a:gd name="connsiteX4" fmla="*/ 40106 w 3288716"/>
                  <a:gd name="connsiteY4" fmla="*/ 259181 h 259180"/>
                  <a:gd name="connsiteX5" fmla="*/ 0 w 3288716"/>
                  <a:gd name="connsiteY5" fmla="*/ 259181 h 259180"/>
                  <a:gd name="connsiteX6" fmla="*/ 0 w 3288716"/>
                  <a:gd name="connsiteY6" fmla="*/ 0 h 259180"/>
                  <a:gd name="connsiteX7" fmla="*/ 40106 w 3288716"/>
                  <a:gd name="connsiteY7" fmla="*/ 0 h 25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8716" h="259180">
                    <a:moveTo>
                      <a:pt x="3248611" y="0"/>
                    </a:moveTo>
                    <a:cubicBezTo>
                      <a:pt x="3270761" y="0"/>
                      <a:pt x="3288717" y="0"/>
                      <a:pt x="3288717" y="0"/>
                    </a:cubicBezTo>
                    <a:lnTo>
                      <a:pt x="3288717" y="259181"/>
                    </a:lnTo>
                    <a:cubicBezTo>
                      <a:pt x="3288717" y="259181"/>
                      <a:pt x="3270761" y="259181"/>
                      <a:pt x="3248611" y="259181"/>
                    </a:cubicBezTo>
                    <a:lnTo>
                      <a:pt x="40106" y="259181"/>
                    </a:lnTo>
                    <a:cubicBezTo>
                      <a:pt x="17956" y="259181"/>
                      <a:pt x="0" y="259181"/>
                      <a:pt x="0" y="259181"/>
                    </a:cubicBezTo>
                    <a:lnTo>
                      <a:pt x="0" y="0"/>
                    </a:lnTo>
                    <a:cubicBezTo>
                      <a:pt x="0" y="0"/>
                      <a:pt x="17956" y="0"/>
                      <a:pt x="40106" y="0"/>
                    </a:cubicBezTo>
                    <a:close/>
                  </a:path>
                </a:pathLst>
              </a:custGeom>
              <a:solidFill>
                <a:srgbClr val="E8F8F5"/>
              </a:solidFill>
              <a:ln w="8020" cap="flat">
                <a:solidFill>
                  <a:srgbClr val="1ABC9C"/>
                </a:solidFill>
                <a:prstDash val="solid"/>
                <a:miter/>
              </a:ln>
            </p:spPr>
            <p:txBody>
              <a:bodyPr rtlCol="0" anchor="ctr"/>
              <a:lstStyle/>
              <a:p>
                <a:pPr algn="ctr"/>
                <a:endParaRPr lang="en-IN" sz="1400"/>
              </a:p>
            </p:txBody>
          </p:sp>
          <p:sp>
            <p:nvSpPr>
              <p:cNvPr id="185" name="TextBox 184">
                <a:extLst>
                  <a:ext uri="{FF2B5EF4-FFF2-40B4-BE49-F238E27FC236}">
                    <a16:creationId xmlns:a16="http://schemas.microsoft.com/office/drawing/2014/main" id="{1801E92E-816C-7781-907B-0B360B2639DF}"/>
                  </a:ext>
                </a:extLst>
              </p:cNvPr>
              <p:cNvSpPr txBox="1"/>
              <p:nvPr/>
            </p:nvSpPr>
            <p:spPr>
              <a:xfrm>
                <a:off x="5296963" y="5218122"/>
                <a:ext cx="1406154" cy="200055"/>
              </a:xfrm>
              <a:prstGeom prst="rect">
                <a:avLst/>
              </a:prstGeom>
              <a:noFill/>
            </p:spPr>
            <p:txBody>
              <a:bodyPr wrap="none" rtlCol="0">
                <a:spAutoFit/>
              </a:bodyPr>
              <a:lstStyle/>
              <a:p>
                <a:pPr algn="ctr"/>
                <a:r>
                  <a:rPr lang="en-IN" sz="700" b="1" spc="0" baseline="0">
                    <a:ln/>
                    <a:solidFill>
                      <a:srgbClr val="16A085"/>
                    </a:solidFill>
                    <a:latin typeface="Arial"/>
                    <a:cs typeface="Arial"/>
                    <a:sym typeface="Arial"/>
                    <a:rtl val="0"/>
                  </a:rPr>
                  <a:t>USE CASE: Theoretical Ideal</a:t>
                </a:r>
              </a:p>
            </p:txBody>
          </p:sp>
          <p:sp>
            <p:nvSpPr>
              <p:cNvPr id="186" name="TextBox 185">
                <a:extLst>
                  <a:ext uri="{FF2B5EF4-FFF2-40B4-BE49-F238E27FC236}">
                    <a16:creationId xmlns:a16="http://schemas.microsoft.com/office/drawing/2014/main" id="{79744CCF-065B-151B-5CBB-AD7058B26A2C}"/>
                  </a:ext>
                </a:extLst>
              </p:cNvPr>
              <p:cNvSpPr txBox="1"/>
              <p:nvPr/>
            </p:nvSpPr>
            <p:spPr>
              <a:xfrm>
                <a:off x="5015898" y="5305262"/>
                <a:ext cx="1989647" cy="184666"/>
              </a:xfrm>
              <a:prstGeom prst="rect">
                <a:avLst/>
              </a:prstGeom>
              <a:noFill/>
            </p:spPr>
            <p:txBody>
              <a:bodyPr wrap="none" rtlCol="0">
                <a:spAutoFit/>
              </a:bodyPr>
              <a:lstStyle/>
              <a:p>
                <a:pPr algn="ctr"/>
                <a:r>
                  <a:rPr lang="en-IN" sz="600" spc="0" baseline="0">
                    <a:ln/>
                    <a:solidFill>
                      <a:srgbClr val="138D75"/>
                    </a:solidFill>
                    <a:latin typeface="Arial"/>
                    <a:cs typeface="Arial"/>
                    <a:sym typeface="Arial"/>
                    <a:rtl val="0"/>
                  </a:rPr>
                  <a:t>Foundation principle but not practical for large arrays</a:t>
                </a:r>
              </a:p>
            </p:txBody>
          </p:sp>
        </p:grpSp>
      </p:grpSp>
      <p:grpSp>
        <p:nvGrpSpPr>
          <p:cNvPr id="187" name="Graphic 3">
            <a:extLst>
              <a:ext uri="{FF2B5EF4-FFF2-40B4-BE49-F238E27FC236}">
                <a16:creationId xmlns:a16="http://schemas.microsoft.com/office/drawing/2014/main" id="{9036EF60-E745-0021-24C3-7D5F199E41D9}"/>
              </a:ext>
            </a:extLst>
          </p:cNvPr>
          <p:cNvGrpSpPr/>
          <p:nvPr/>
        </p:nvGrpSpPr>
        <p:grpSpPr>
          <a:xfrm>
            <a:off x="8008857" y="1338586"/>
            <a:ext cx="3850205" cy="4707273"/>
            <a:chOff x="8008857" y="1338586"/>
            <a:chExt cx="3850205" cy="4707273"/>
          </a:xfrm>
        </p:grpSpPr>
        <p:sp>
          <p:nvSpPr>
            <p:cNvPr id="188" name="Freeform: Shape 187">
              <a:extLst>
                <a:ext uri="{FF2B5EF4-FFF2-40B4-BE49-F238E27FC236}">
                  <a16:creationId xmlns:a16="http://schemas.microsoft.com/office/drawing/2014/main" id="{DAB3D4FB-C305-0503-C5A3-0D4295DFA423}"/>
                </a:ext>
              </a:extLst>
            </p:cNvPr>
            <p:cNvSpPr/>
            <p:nvPr/>
          </p:nvSpPr>
          <p:spPr>
            <a:xfrm>
              <a:off x="8008857" y="1380605"/>
              <a:ext cx="3850205" cy="4665254"/>
            </a:xfrm>
            <a:custGeom>
              <a:avLst/>
              <a:gdLst>
                <a:gd name="connsiteX0" fmla="*/ 3729886 w 3850205"/>
                <a:gd name="connsiteY0" fmla="*/ 0 h 4665254"/>
                <a:gd name="connsiteX1" fmla="*/ 3850205 w 3850205"/>
                <a:gd name="connsiteY1" fmla="*/ 0 h 4665254"/>
                <a:gd name="connsiteX2" fmla="*/ 3850205 w 3850205"/>
                <a:gd name="connsiteY2" fmla="*/ 4665255 h 4665254"/>
                <a:gd name="connsiteX3" fmla="*/ 3729886 w 3850205"/>
                <a:gd name="connsiteY3" fmla="*/ 4665255 h 4665254"/>
                <a:gd name="connsiteX4" fmla="*/ 120319 w 3850205"/>
                <a:gd name="connsiteY4" fmla="*/ 4665255 h 4665254"/>
                <a:gd name="connsiteX5" fmla="*/ 0 w 3850205"/>
                <a:gd name="connsiteY5" fmla="*/ 4665255 h 4665254"/>
                <a:gd name="connsiteX6" fmla="*/ 0 w 3850205"/>
                <a:gd name="connsiteY6" fmla="*/ 0 h 4665254"/>
                <a:gd name="connsiteX7" fmla="*/ 120319 w 3850205"/>
                <a:gd name="connsiteY7" fmla="*/ 0 h 466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0205" h="4665254">
                  <a:moveTo>
                    <a:pt x="3729886" y="0"/>
                  </a:moveTo>
                  <a:cubicBezTo>
                    <a:pt x="3796337" y="0"/>
                    <a:pt x="3850205" y="0"/>
                    <a:pt x="3850205" y="0"/>
                  </a:cubicBezTo>
                  <a:lnTo>
                    <a:pt x="3850205" y="4665255"/>
                  </a:lnTo>
                  <a:cubicBezTo>
                    <a:pt x="3850205" y="4665255"/>
                    <a:pt x="3796337" y="4665255"/>
                    <a:pt x="3729886" y="4665255"/>
                  </a:cubicBezTo>
                  <a:lnTo>
                    <a:pt x="120319" y="4665255"/>
                  </a:lnTo>
                  <a:cubicBezTo>
                    <a:pt x="53868" y="4665255"/>
                    <a:pt x="0" y="4665255"/>
                    <a:pt x="0" y="4665255"/>
                  </a:cubicBezTo>
                  <a:lnTo>
                    <a:pt x="0" y="0"/>
                  </a:lnTo>
                  <a:cubicBezTo>
                    <a:pt x="0" y="0"/>
                    <a:pt x="53868" y="0"/>
                    <a:pt x="120319" y="0"/>
                  </a:cubicBezTo>
                  <a:close/>
                </a:path>
              </a:pathLst>
            </a:custGeom>
            <a:solidFill>
              <a:srgbClr val="FAF5FF"/>
            </a:solidFill>
            <a:ln w="24060" cap="flat">
              <a:solidFill>
                <a:srgbClr val="6F42C1"/>
              </a:solidFill>
              <a:prstDash val="solid"/>
              <a:miter/>
            </a:ln>
          </p:spPr>
          <p:txBody>
            <a:bodyPr rtlCol="0" anchor="ctr"/>
            <a:lstStyle/>
            <a:p>
              <a:pPr algn="ctr"/>
              <a:endParaRPr lang="en-IN" sz="1400"/>
            </a:p>
          </p:txBody>
        </p:sp>
        <p:sp>
          <p:nvSpPr>
            <p:cNvPr id="189" name="TextBox 188">
              <a:extLst>
                <a:ext uri="{FF2B5EF4-FFF2-40B4-BE49-F238E27FC236}">
                  <a16:creationId xmlns:a16="http://schemas.microsoft.com/office/drawing/2014/main" id="{99D96B44-F8C9-95C4-8B1D-5196C586D64C}"/>
                </a:ext>
              </a:extLst>
            </p:cNvPr>
            <p:cNvSpPr txBox="1"/>
            <p:nvPr/>
          </p:nvSpPr>
          <p:spPr>
            <a:xfrm>
              <a:off x="8972464" y="1338586"/>
              <a:ext cx="1903085" cy="276999"/>
            </a:xfrm>
            <a:prstGeom prst="rect">
              <a:avLst/>
            </a:prstGeom>
            <a:noFill/>
          </p:spPr>
          <p:txBody>
            <a:bodyPr wrap="none" rtlCol="0">
              <a:spAutoFit/>
            </a:bodyPr>
            <a:lstStyle/>
            <a:p>
              <a:pPr algn="ctr"/>
              <a:r>
                <a:rPr lang="en-IN" sz="1200" b="1" spc="0" baseline="0" dirty="0">
                  <a:ln/>
                  <a:solidFill>
                    <a:srgbClr val="6F42C1"/>
                  </a:solidFill>
                  <a:latin typeface="Arial"/>
                  <a:cs typeface="Arial"/>
                  <a:sym typeface="Arial"/>
                  <a:rtl val="0"/>
                </a:rPr>
                <a:t>C. Hybrid Beamforming</a:t>
              </a:r>
            </a:p>
          </p:txBody>
        </p:sp>
        <p:sp>
          <p:nvSpPr>
            <p:cNvPr id="190" name="TextBox 189">
              <a:extLst>
                <a:ext uri="{FF2B5EF4-FFF2-40B4-BE49-F238E27FC236}">
                  <a16:creationId xmlns:a16="http://schemas.microsoft.com/office/drawing/2014/main" id="{695E0B83-A06F-6966-1EBC-698D531341EC}"/>
                </a:ext>
              </a:extLst>
            </p:cNvPr>
            <p:cNvSpPr txBox="1"/>
            <p:nvPr/>
          </p:nvSpPr>
          <p:spPr>
            <a:xfrm>
              <a:off x="8752442" y="1528369"/>
              <a:ext cx="2425664" cy="230832"/>
            </a:xfrm>
            <a:prstGeom prst="rect">
              <a:avLst/>
            </a:prstGeom>
            <a:noFill/>
          </p:spPr>
          <p:txBody>
            <a:bodyPr wrap="none" rtlCol="0">
              <a:spAutoFit/>
            </a:bodyPr>
            <a:lstStyle/>
            <a:p>
              <a:pPr algn="ctr"/>
              <a:r>
                <a:rPr lang="en-IN" sz="900" spc="0" baseline="0">
                  <a:ln/>
                  <a:solidFill>
                    <a:srgbClr val="5A2D91"/>
                  </a:solidFill>
                  <a:latin typeface="Arial"/>
                  <a:cs typeface="Arial"/>
                  <a:sym typeface="Arial"/>
                  <a:rtl val="0"/>
                </a:rPr>
                <a:t>"8 Colored Faucets + Adjustable Sprinklers"</a:t>
              </a:r>
            </a:p>
          </p:txBody>
        </p:sp>
        <p:sp>
          <p:nvSpPr>
            <p:cNvPr id="191" name="TextBox 190">
              <a:extLst>
                <a:ext uri="{FF2B5EF4-FFF2-40B4-BE49-F238E27FC236}">
                  <a16:creationId xmlns:a16="http://schemas.microsoft.com/office/drawing/2014/main" id="{563A99EA-8C23-D061-D9A6-0D02393B2B56}"/>
                </a:ext>
              </a:extLst>
            </p:cNvPr>
            <p:cNvSpPr txBox="1"/>
            <p:nvPr/>
          </p:nvSpPr>
          <p:spPr>
            <a:xfrm>
              <a:off x="9238105" y="1667025"/>
              <a:ext cx="1298753" cy="200055"/>
            </a:xfrm>
            <a:prstGeom prst="rect">
              <a:avLst/>
            </a:prstGeom>
            <a:noFill/>
          </p:spPr>
          <p:txBody>
            <a:bodyPr wrap="none" rtlCol="0">
              <a:spAutoFit/>
            </a:bodyPr>
            <a:lstStyle/>
            <a:p>
              <a:pPr algn="ctr"/>
              <a:r>
                <a:rPr lang="en-IN" sz="700" b="1" spc="0" baseline="0" dirty="0">
                  <a:ln/>
                  <a:solidFill>
                    <a:srgbClr val="7B1FA2"/>
                  </a:solidFill>
                  <a:latin typeface="Arial"/>
                  <a:cs typeface="Arial"/>
                  <a:sym typeface="Arial"/>
                  <a:rtl val="0"/>
                </a:rPr>
                <a:t>The PRACTICAL Solution!</a:t>
              </a:r>
            </a:p>
          </p:txBody>
        </p:sp>
        <p:grpSp>
          <p:nvGrpSpPr>
            <p:cNvPr id="192" name="Graphic 3">
              <a:extLst>
                <a:ext uri="{FF2B5EF4-FFF2-40B4-BE49-F238E27FC236}">
                  <a16:creationId xmlns:a16="http://schemas.microsoft.com/office/drawing/2014/main" id="{F7F1BA38-3787-BCB3-24F8-0563813333AE}"/>
                </a:ext>
              </a:extLst>
            </p:cNvPr>
            <p:cNvGrpSpPr/>
            <p:nvPr/>
          </p:nvGrpSpPr>
          <p:grpSpPr>
            <a:xfrm>
              <a:off x="8067988" y="1726329"/>
              <a:ext cx="3683376" cy="1720595"/>
              <a:chOff x="8067988" y="1726329"/>
              <a:chExt cx="3683376" cy="1720595"/>
            </a:xfrm>
          </p:grpSpPr>
          <p:sp>
            <p:nvSpPr>
              <p:cNvPr id="193" name="TextBox 192">
                <a:extLst>
                  <a:ext uri="{FF2B5EF4-FFF2-40B4-BE49-F238E27FC236}">
                    <a16:creationId xmlns:a16="http://schemas.microsoft.com/office/drawing/2014/main" id="{52FB92CC-8CA3-D1BC-CFC8-4204F54387DA}"/>
                  </a:ext>
                </a:extLst>
              </p:cNvPr>
              <p:cNvSpPr txBox="1"/>
              <p:nvPr/>
            </p:nvSpPr>
            <p:spPr>
              <a:xfrm>
                <a:off x="9129410" y="1726329"/>
                <a:ext cx="1696298" cy="253916"/>
              </a:xfrm>
              <a:prstGeom prst="rect">
                <a:avLst/>
              </a:prstGeom>
              <a:noFill/>
            </p:spPr>
            <p:txBody>
              <a:bodyPr wrap="none" rtlCol="0">
                <a:spAutoFit/>
              </a:bodyPr>
              <a:lstStyle/>
              <a:p>
                <a:pPr algn="ctr"/>
                <a:r>
                  <a:rPr lang="en-IN" sz="1050" b="1" spc="0" baseline="0" dirty="0">
                    <a:ln/>
                    <a:solidFill>
                      <a:srgbClr val="2C3E50"/>
                    </a:solidFill>
                    <a:latin typeface="Arial"/>
                    <a:cs typeface="Arial"/>
                    <a:sym typeface="Arial"/>
                    <a:rtl val="0"/>
                  </a:rPr>
                  <a:t>Two-Stage Architecture</a:t>
                </a:r>
              </a:p>
            </p:txBody>
          </p:sp>
          <p:sp>
            <p:nvSpPr>
              <p:cNvPr id="194" name="Freeform: Shape 193">
                <a:extLst>
                  <a:ext uri="{FF2B5EF4-FFF2-40B4-BE49-F238E27FC236}">
                    <a16:creationId xmlns:a16="http://schemas.microsoft.com/office/drawing/2014/main" id="{D572D987-9688-8673-2113-CBD3A6357F3D}"/>
                  </a:ext>
                </a:extLst>
              </p:cNvPr>
              <p:cNvSpPr/>
              <p:nvPr/>
            </p:nvSpPr>
            <p:spPr>
              <a:xfrm>
                <a:off x="9332365" y="1950803"/>
                <a:ext cx="1203189" cy="207344"/>
              </a:xfrm>
              <a:custGeom>
                <a:avLst/>
                <a:gdLst>
                  <a:gd name="connsiteX0" fmla="*/ 1163083 w 1203189"/>
                  <a:gd name="connsiteY0" fmla="*/ 0 h 207344"/>
                  <a:gd name="connsiteX1" fmla="*/ 1203189 w 1203189"/>
                  <a:gd name="connsiteY1" fmla="*/ 0 h 207344"/>
                  <a:gd name="connsiteX2" fmla="*/ 1203189 w 1203189"/>
                  <a:gd name="connsiteY2" fmla="*/ 207345 h 207344"/>
                  <a:gd name="connsiteX3" fmla="*/ 1163083 w 1203189"/>
                  <a:gd name="connsiteY3" fmla="*/ 207345 h 207344"/>
                  <a:gd name="connsiteX4" fmla="*/ 40106 w 1203189"/>
                  <a:gd name="connsiteY4" fmla="*/ 207345 h 207344"/>
                  <a:gd name="connsiteX5" fmla="*/ 0 w 1203189"/>
                  <a:gd name="connsiteY5" fmla="*/ 207345 h 207344"/>
                  <a:gd name="connsiteX6" fmla="*/ 0 w 1203189"/>
                  <a:gd name="connsiteY6" fmla="*/ 0 h 207344"/>
                  <a:gd name="connsiteX7" fmla="*/ 40106 w 1203189"/>
                  <a:gd name="connsiteY7" fmla="*/ 0 h 20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3189" h="207344">
                    <a:moveTo>
                      <a:pt x="1163083" y="0"/>
                    </a:moveTo>
                    <a:cubicBezTo>
                      <a:pt x="1185233" y="0"/>
                      <a:pt x="1203189" y="0"/>
                      <a:pt x="1203189" y="0"/>
                    </a:cubicBezTo>
                    <a:lnTo>
                      <a:pt x="1203189" y="207345"/>
                    </a:lnTo>
                    <a:cubicBezTo>
                      <a:pt x="1203189" y="207345"/>
                      <a:pt x="1185233" y="207345"/>
                      <a:pt x="1163083" y="207345"/>
                    </a:cubicBezTo>
                    <a:lnTo>
                      <a:pt x="40106" y="207345"/>
                    </a:lnTo>
                    <a:cubicBezTo>
                      <a:pt x="17956" y="207345"/>
                      <a:pt x="0" y="207345"/>
                      <a:pt x="0" y="207345"/>
                    </a:cubicBezTo>
                    <a:lnTo>
                      <a:pt x="0" y="0"/>
                    </a:lnTo>
                    <a:cubicBezTo>
                      <a:pt x="0" y="0"/>
                      <a:pt x="17956" y="0"/>
                      <a:pt x="40106" y="0"/>
                    </a:cubicBezTo>
                    <a:close/>
                  </a:path>
                </a:pathLst>
              </a:custGeom>
              <a:solidFill>
                <a:srgbClr val="3498DB"/>
              </a:solidFill>
              <a:ln w="8020" cap="flat">
                <a:noFill/>
                <a:prstDash val="solid"/>
                <a:miter/>
              </a:ln>
            </p:spPr>
            <p:txBody>
              <a:bodyPr rtlCol="0" anchor="ctr"/>
              <a:lstStyle/>
              <a:p>
                <a:pPr algn="ctr"/>
                <a:endParaRPr lang="en-IN" sz="1400"/>
              </a:p>
            </p:txBody>
          </p:sp>
          <p:sp>
            <p:nvSpPr>
              <p:cNvPr id="195" name="TextBox 194">
                <a:extLst>
                  <a:ext uri="{FF2B5EF4-FFF2-40B4-BE49-F238E27FC236}">
                    <a16:creationId xmlns:a16="http://schemas.microsoft.com/office/drawing/2014/main" id="{0C85ADA0-6C9F-CF67-2341-A3716E8ACABF}"/>
                  </a:ext>
                </a:extLst>
              </p:cNvPr>
              <p:cNvSpPr txBox="1"/>
              <p:nvPr/>
            </p:nvSpPr>
            <p:spPr>
              <a:xfrm>
                <a:off x="9370150" y="1926686"/>
                <a:ext cx="1074333" cy="200055"/>
              </a:xfrm>
              <a:prstGeom prst="rect">
                <a:avLst/>
              </a:prstGeom>
              <a:noFill/>
            </p:spPr>
            <p:txBody>
              <a:bodyPr wrap="none" rtlCol="0">
                <a:spAutoFit/>
              </a:bodyPr>
              <a:lstStyle/>
              <a:p>
                <a:pPr algn="ctr"/>
                <a:r>
                  <a:rPr lang="en-IN" sz="700" b="1" spc="0" baseline="0" dirty="0">
                    <a:ln/>
                    <a:solidFill>
                      <a:srgbClr val="FFFFFF"/>
                    </a:solidFill>
                    <a:latin typeface="Arial"/>
                    <a:cs typeface="Arial"/>
                    <a:sym typeface="Arial"/>
                    <a:rtl val="0"/>
                  </a:rPr>
                  <a:t>Baseband Processor</a:t>
                </a:r>
              </a:p>
            </p:txBody>
          </p:sp>
          <p:sp>
            <p:nvSpPr>
              <p:cNvPr id="196" name="TextBox 195">
                <a:extLst>
                  <a:ext uri="{FF2B5EF4-FFF2-40B4-BE49-F238E27FC236}">
                    <a16:creationId xmlns:a16="http://schemas.microsoft.com/office/drawing/2014/main" id="{5461E42B-F5D7-6783-55C0-4470BD550F8E}"/>
                  </a:ext>
                </a:extLst>
              </p:cNvPr>
              <p:cNvSpPr txBox="1"/>
              <p:nvPr/>
            </p:nvSpPr>
            <p:spPr>
              <a:xfrm>
                <a:off x="9512621" y="2024032"/>
                <a:ext cx="822661" cy="184666"/>
              </a:xfrm>
              <a:prstGeom prst="rect">
                <a:avLst/>
              </a:prstGeom>
              <a:noFill/>
            </p:spPr>
            <p:txBody>
              <a:bodyPr wrap="none" rtlCol="0">
                <a:spAutoFit/>
              </a:bodyPr>
              <a:lstStyle/>
              <a:p>
                <a:pPr algn="ctr"/>
                <a:r>
                  <a:rPr lang="en-IN" sz="600" spc="0" baseline="0">
                    <a:ln/>
                    <a:solidFill>
                      <a:srgbClr val="FFFFFF"/>
                    </a:solidFill>
                    <a:latin typeface="Arial"/>
                    <a:cs typeface="Arial"/>
                    <a:sym typeface="Arial"/>
                    <a:rtl val="0"/>
                  </a:rPr>
                  <a:t>(Digital Precoding)</a:t>
                </a:r>
              </a:p>
            </p:txBody>
          </p:sp>
          <p:sp>
            <p:nvSpPr>
              <p:cNvPr id="197" name="TextBox 196">
                <a:extLst>
                  <a:ext uri="{FF2B5EF4-FFF2-40B4-BE49-F238E27FC236}">
                    <a16:creationId xmlns:a16="http://schemas.microsoft.com/office/drawing/2014/main" id="{3921189E-7F3D-7B9F-2167-E793BE3EB6DD}"/>
                  </a:ext>
                </a:extLst>
              </p:cNvPr>
              <p:cNvSpPr txBox="1"/>
              <p:nvPr/>
            </p:nvSpPr>
            <p:spPr>
              <a:xfrm>
                <a:off x="9124283" y="2164481"/>
                <a:ext cx="1649811" cy="200055"/>
              </a:xfrm>
              <a:prstGeom prst="rect">
                <a:avLst/>
              </a:prstGeom>
              <a:noFill/>
            </p:spPr>
            <p:txBody>
              <a:bodyPr wrap="none" rtlCol="0">
                <a:spAutoFit/>
              </a:bodyPr>
              <a:lstStyle/>
              <a:p>
                <a:pPr algn="ctr"/>
                <a:r>
                  <a:rPr lang="en-IN" sz="700" b="1" spc="0" baseline="0">
                    <a:ln/>
                    <a:solidFill>
                      <a:srgbClr val="6F42C1"/>
                    </a:solidFill>
                    <a:latin typeface="Arial"/>
                    <a:cs typeface="Arial"/>
                    <a:sym typeface="Arial"/>
                    <a:rtl val="0"/>
                  </a:rPr>
                  <a:t>Stage 1: Digital (Fewer RF Chains)</a:t>
                </a:r>
              </a:p>
            </p:txBody>
          </p:sp>
          <p:grpSp>
            <p:nvGrpSpPr>
              <p:cNvPr id="198" name="Graphic 3">
                <a:extLst>
                  <a:ext uri="{FF2B5EF4-FFF2-40B4-BE49-F238E27FC236}">
                    <a16:creationId xmlns:a16="http://schemas.microsoft.com/office/drawing/2014/main" id="{2D0B4D18-2483-E48A-97AA-05986DE83FBA}"/>
                  </a:ext>
                </a:extLst>
              </p:cNvPr>
              <p:cNvGrpSpPr/>
              <p:nvPr/>
            </p:nvGrpSpPr>
            <p:grpSpPr>
              <a:xfrm>
                <a:off x="8730770" y="2158147"/>
                <a:ext cx="2807441" cy="312491"/>
                <a:chOff x="8730770" y="2158147"/>
                <a:chExt cx="2807441" cy="312491"/>
              </a:xfrm>
            </p:grpSpPr>
            <p:sp>
              <p:nvSpPr>
                <p:cNvPr id="199" name="Freeform: Shape 198">
                  <a:extLst>
                    <a:ext uri="{FF2B5EF4-FFF2-40B4-BE49-F238E27FC236}">
                      <a16:creationId xmlns:a16="http://schemas.microsoft.com/office/drawing/2014/main" id="{C23E40F0-2483-8C84-6008-EE4A22C75FFA}"/>
                    </a:ext>
                  </a:extLst>
                </p:cNvPr>
                <p:cNvSpPr/>
                <p:nvPr/>
              </p:nvSpPr>
              <p:spPr>
                <a:xfrm>
                  <a:off x="8730770" y="2313656"/>
                  <a:ext cx="401063" cy="129590"/>
                </a:xfrm>
                <a:custGeom>
                  <a:avLst/>
                  <a:gdLst>
                    <a:gd name="connsiteX0" fmla="*/ 376999 w 401063"/>
                    <a:gd name="connsiteY0" fmla="*/ 0 h 129590"/>
                    <a:gd name="connsiteX1" fmla="*/ 401063 w 401063"/>
                    <a:gd name="connsiteY1" fmla="*/ 0 h 129590"/>
                    <a:gd name="connsiteX2" fmla="*/ 401063 w 401063"/>
                    <a:gd name="connsiteY2" fmla="*/ 129590 h 129590"/>
                    <a:gd name="connsiteX3" fmla="*/ 376999 w 401063"/>
                    <a:gd name="connsiteY3" fmla="*/ 129590 h 129590"/>
                    <a:gd name="connsiteX4" fmla="*/ 24064 w 401063"/>
                    <a:gd name="connsiteY4" fmla="*/ 129590 h 129590"/>
                    <a:gd name="connsiteX5" fmla="*/ 0 w 401063"/>
                    <a:gd name="connsiteY5" fmla="*/ 129590 h 129590"/>
                    <a:gd name="connsiteX6" fmla="*/ 0 w 401063"/>
                    <a:gd name="connsiteY6" fmla="*/ 0 h 129590"/>
                    <a:gd name="connsiteX7" fmla="*/ 24064 w 401063"/>
                    <a:gd name="connsiteY7" fmla="*/ 0 h 12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063" h="129590">
                      <a:moveTo>
                        <a:pt x="376999" y="0"/>
                      </a:moveTo>
                      <a:cubicBezTo>
                        <a:pt x="390289" y="0"/>
                        <a:pt x="401063" y="0"/>
                        <a:pt x="401063" y="0"/>
                      </a:cubicBezTo>
                      <a:lnTo>
                        <a:pt x="401063" y="129590"/>
                      </a:lnTo>
                      <a:cubicBezTo>
                        <a:pt x="401063" y="129590"/>
                        <a:pt x="390289" y="129590"/>
                        <a:pt x="376999" y="129590"/>
                      </a:cubicBezTo>
                      <a:lnTo>
                        <a:pt x="24064" y="129590"/>
                      </a:lnTo>
                      <a:cubicBezTo>
                        <a:pt x="10774" y="129590"/>
                        <a:pt x="0" y="129590"/>
                        <a:pt x="0" y="129590"/>
                      </a:cubicBezTo>
                      <a:lnTo>
                        <a:pt x="0" y="0"/>
                      </a:lnTo>
                      <a:cubicBezTo>
                        <a:pt x="0" y="0"/>
                        <a:pt x="10774" y="0"/>
                        <a:pt x="24064" y="0"/>
                      </a:cubicBezTo>
                      <a:close/>
                    </a:path>
                  </a:pathLst>
                </a:custGeom>
                <a:solidFill>
                  <a:srgbClr val="E67E22"/>
                </a:solidFill>
                <a:ln w="8020" cap="flat">
                  <a:noFill/>
                  <a:prstDash val="solid"/>
                  <a:miter/>
                </a:ln>
              </p:spPr>
              <p:txBody>
                <a:bodyPr rtlCol="0" anchor="ctr"/>
                <a:lstStyle/>
                <a:p>
                  <a:pPr algn="ctr"/>
                  <a:endParaRPr lang="en-IN" sz="1400"/>
                </a:p>
              </p:txBody>
            </p:sp>
            <p:sp>
              <p:nvSpPr>
                <p:cNvPr id="200" name="TextBox 199">
                  <a:extLst>
                    <a:ext uri="{FF2B5EF4-FFF2-40B4-BE49-F238E27FC236}">
                      <a16:creationId xmlns:a16="http://schemas.microsoft.com/office/drawing/2014/main" id="{83C085FB-9988-84A3-8F63-7ED7B1BEA4E5}"/>
                    </a:ext>
                  </a:extLst>
                </p:cNvPr>
                <p:cNvSpPr txBox="1"/>
                <p:nvPr/>
              </p:nvSpPr>
              <p:spPr>
                <a:xfrm>
                  <a:off x="8777047" y="2301361"/>
                  <a:ext cx="295274" cy="169277"/>
                </a:xfrm>
                <a:prstGeom prst="rect">
                  <a:avLst/>
                </a:prstGeom>
                <a:noFill/>
              </p:spPr>
              <p:txBody>
                <a:bodyPr wrap="none" rtlCol="0">
                  <a:spAutoFit/>
                </a:bodyPr>
                <a:lstStyle/>
                <a:p>
                  <a:pPr algn="ctr"/>
                  <a:r>
                    <a:rPr lang="en-IN" sz="500" spc="0" baseline="0">
                      <a:ln/>
                      <a:solidFill>
                        <a:srgbClr val="FFFFFF"/>
                      </a:solidFill>
                      <a:latin typeface="Arial"/>
                      <a:cs typeface="Arial"/>
                      <a:sym typeface="Arial"/>
                      <a:rtl val="0"/>
                    </a:rPr>
                    <a:t>RF</a:t>
                  </a:r>
                  <a:r>
                    <a:rPr lang="en-IN" sz="500" spc="0" baseline="0">
                      <a:ln/>
                      <a:solidFill>
                        <a:srgbClr val="FFFFFF"/>
                      </a:solidFill>
                      <a:latin typeface="Cambria Math"/>
                      <a:ea typeface="Cambria Math"/>
                      <a:cs typeface="Arial"/>
                      <a:sym typeface="Cambria Math"/>
                      <a:rtl val="0"/>
                    </a:rPr>
                    <a:t>₁</a:t>
                  </a:r>
                </a:p>
              </p:txBody>
            </p:sp>
            <p:sp>
              <p:nvSpPr>
                <p:cNvPr id="201" name="Freeform: Shape 200">
                  <a:extLst>
                    <a:ext uri="{FF2B5EF4-FFF2-40B4-BE49-F238E27FC236}">
                      <a16:creationId xmlns:a16="http://schemas.microsoft.com/office/drawing/2014/main" id="{D510D9DE-B26E-11BB-81AF-8739C49BCBCC}"/>
                    </a:ext>
                  </a:extLst>
                </p:cNvPr>
                <p:cNvSpPr/>
                <p:nvPr/>
              </p:nvSpPr>
              <p:spPr>
                <a:xfrm>
                  <a:off x="9212046" y="2313656"/>
                  <a:ext cx="401063" cy="129590"/>
                </a:xfrm>
                <a:custGeom>
                  <a:avLst/>
                  <a:gdLst>
                    <a:gd name="connsiteX0" fmla="*/ 376999 w 401063"/>
                    <a:gd name="connsiteY0" fmla="*/ 0 h 129590"/>
                    <a:gd name="connsiteX1" fmla="*/ 401063 w 401063"/>
                    <a:gd name="connsiteY1" fmla="*/ 0 h 129590"/>
                    <a:gd name="connsiteX2" fmla="*/ 401063 w 401063"/>
                    <a:gd name="connsiteY2" fmla="*/ 129590 h 129590"/>
                    <a:gd name="connsiteX3" fmla="*/ 376999 w 401063"/>
                    <a:gd name="connsiteY3" fmla="*/ 129590 h 129590"/>
                    <a:gd name="connsiteX4" fmla="*/ 24064 w 401063"/>
                    <a:gd name="connsiteY4" fmla="*/ 129590 h 129590"/>
                    <a:gd name="connsiteX5" fmla="*/ 0 w 401063"/>
                    <a:gd name="connsiteY5" fmla="*/ 129590 h 129590"/>
                    <a:gd name="connsiteX6" fmla="*/ 0 w 401063"/>
                    <a:gd name="connsiteY6" fmla="*/ 0 h 129590"/>
                    <a:gd name="connsiteX7" fmla="*/ 24064 w 401063"/>
                    <a:gd name="connsiteY7" fmla="*/ 0 h 12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063" h="129590">
                      <a:moveTo>
                        <a:pt x="376999" y="0"/>
                      </a:moveTo>
                      <a:cubicBezTo>
                        <a:pt x="390289" y="0"/>
                        <a:pt x="401063" y="0"/>
                        <a:pt x="401063" y="0"/>
                      </a:cubicBezTo>
                      <a:lnTo>
                        <a:pt x="401063" y="129590"/>
                      </a:lnTo>
                      <a:cubicBezTo>
                        <a:pt x="401063" y="129590"/>
                        <a:pt x="390289" y="129590"/>
                        <a:pt x="376999" y="129590"/>
                      </a:cubicBezTo>
                      <a:lnTo>
                        <a:pt x="24064" y="129590"/>
                      </a:lnTo>
                      <a:cubicBezTo>
                        <a:pt x="10774" y="129590"/>
                        <a:pt x="0" y="129590"/>
                        <a:pt x="0" y="129590"/>
                      </a:cubicBezTo>
                      <a:lnTo>
                        <a:pt x="0" y="0"/>
                      </a:lnTo>
                      <a:cubicBezTo>
                        <a:pt x="0" y="0"/>
                        <a:pt x="10774" y="0"/>
                        <a:pt x="24064" y="0"/>
                      </a:cubicBezTo>
                      <a:close/>
                    </a:path>
                  </a:pathLst>
                </a:custGeom>
                <a:solidFill>
                  <a:srgbClr val="E67E22"/>
                </a:solidFill>
                <a:ln w="8020" cap="flat">
                  <a:noFill/>
                  <a:prstDash val="solid"/>
                  <a:miter/>
                </a:ln>
              </p:spPr>
              <p:txBody>
                <a:bodyPr rtlCol="0" anchor="ctr"/>
                <a:lstStyle/>
                <a:p>
                  <a:pPr algn="ctr"/>
                  <a:endParaRPr lang="en-IN" sz="1400"/>
                </a:p>
              </p:txBody>
            </p:sp>
            <p:sp>
              <p:nvSpPr>
                <p:cNvPr id="202" name="TextBox 201">
                  <a:extLst>
                    <a:ext uri="{FF2B5EF4-FFF2-40B4-BE49-F238E27FC236}">
                      <a16:creationId xmlns:a16="http://schemas.microsoft.com/office/drawing/2014/main" id="{F65B4068-4B5C-9159-D8D6-3630201379BE}"/>
                    </a:ext>
                  </a:extLst>
                </p:cNvPr>
                <p:cNvSpPr txBox="1"/>
                <p:nvPr/>
              </p:nvSpPr>
              <p:spPr>
                <a:xfrm>
                  <a:off x="9258322" y="2301361"/>
                  <a:ext cx="295274" cy="169277"/>
                </a:xfrm>
                <a:prstGeom prst="rect">
                  <a:avLst/>
                </a:prstGeom>
                <a:noFill/>
              </p:spPr>
              <p:txBody>
                <a:bodyPr wrap="none" rtlCol="0">
                  <a:spAutoFit/>
                </a:bodyPr>
                <a:lstStyle/>
                <a:p>
                  <a:pPr algn="ctr"/>
                  <a:r>
                    <a:rPr lang="en-IN" sz="500" spc="0" baseline="0">
                      <a:ln/>
                      <a:solidFill>
                        <a:srgbClr val="FFFFFF"/>
                      </a:solidFill>
                      <a:latin typeface="Arial"/>
                      <a:cs typeface="Arial"/>
                      <a:sym typeface="Arial"/>
                      <a:rtl val="0"/>
                    </a:rPr>
                    <a:t>RF</a:t>
                  </a:r>
                  <a:r>
                    <a:rPr lang="en-IN" sz="500" spc="0" baseline="0">
                      <a:ln/>
                      <a:solidFill>
                        <a:srgbClr val="FFFFFF"/>
                      </a:solidFill>
                      <a:latin typeface="Cambria Math"/>
                      <a:ea typeface="Cambria Math"/>
                      <a:cs typeface="Arial"/>
                      <a:sym typeface="Cambria Math"/>
                      <a:rtl val="0"/>
                    </a:rPr>
                    <a:t>₂</a:t>
                  </a:r>
                </a:p>
              </p:txBody>
            </p:sp>
            <p:sp>
              <p:nvSpPr>
                <p:cNvPr id="203" name="Freeform: Shape 202">
                  <a:extLst>
                    <a:ext uri="{FF2B5EF4-FFF2-40B4-BE49-F238E27FC236}">
                      <a16:creationId xmlns:a16="http://schemas.microsoft.com/office/drawing/2014/main" id="{9591CD41-BA3D-8C2D-0247-A32F7FC3A4A8}"/>
                    </a:ext>
                  </a:extLst>
                </p:cNvPr>
                <p:cNvSpPr/>
                <p:nvPr/>
              </p:nvSpPr>
              <p:spPr>
                <a:xfrm>
                  <a:off x="9693321" y="2313656"/>
                  <a:ext cx="401063" cy="129590"/>
                </a:xfrm>
                <a:custGeom>
                  <a:avLst/>
                  <a:gdLst>
                    <a:gd name="connsiteX0" fmla="*/ 376999 w 401063"/>
                    <a:gd name="connsiteY0" fmla="*/ 0 h 129590"/>
                    <a:gd name="connsiteX1" fmla="*/ 401063 w 401063"/>
                    <a:gd name="connsiteY1" fmla="*/ 0 h 129590"/>
                    <a:gd name="connsiteX2" fmla="*/ 401063 w 401063"/>
                    <a:gd name="connsiteY2" fmla="*/ 129590 h 129590"/>
                    <a:gd name="connsiteX3" fmla="*/ 376999 w 401063"/>
                    <a:gd name="connsiteY3" fmla="*/ 129590 h 129590"/>
                    <a:gd name="connsiteX4" fmla="*/ 24064 w 401063"/>
                    <a:gd name="connsiteY4" fmla="*/ 129590 h 129590"/>
                    <a:gd name="connsiteX5" fmla="*/ 0 w 401063"/>
                    <a:gd name="connsiteY5" fmla="*/ 129590 h 129590"/>
                    <a:gd name="connsiteX6" fmla="*/ 0 w 401063"/>
                    <a:gd name="connsiteY6" fmla="*/ 0 h 129590"/>
                    <a:gd name="connsiteX7" fmla="*/ 24064 w 401063"/>
                    <a:gd name="connsiteY7" fmla="*/ 0 h 12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063" h="129590">
                      <a:moveTo>
                        <a:pt x="376999" y="0"/>
                      </a:moveTo>
                      <a:cubicBezTo>
                        <a:pt x="390289" y="0"/>
                        <a:pt x="401063" y="0"/>
                        <a:pt x="401063" y="0"/>
                      </a:cubicBezTo>
                      <a:lnTo>
                        <a:pt x="401063" y="129590"/>
                      </a:lnTo>
                      <a:cubicBezTo>
                        <a:pt x="401063" y="129590"/>
                        <a:pt x="390289" y="129590"/>
                        <a:pt x="376999" y="129590"/>
                      </a:cubicBezTo>
                      <a:lnTo>
                        <a:pt x="24064" y="129590"/>
                      </a:lnTo>
                      <a:cubicBezTo>
                        <a:pt x="10774" y="129590"/>
                        <a:pt x="0" y="129590"/>
                        <a:pt x="0" y="129590"/>
                      </a:cubicBezTo>
                      <a:lnTo>
                        <a:pt x="0" y="0"/>
                      </a:lnTo>
                      <a:cubicBezTo>
                        <a:pt x="0" y="0"/>
                        <a:pt x="10774" y="0"/>
                        <a:pt x="24064" y="0"/>
                      </a:cubicBezTo>
                      <a:close/>
                    </a:path>
                  </a:pathLst>
                </a:custGeom>
                <a:solidFill>
                  <a:srgbClr val="E67E22"/>
                </a:solidFill>
                <a:ln w="8020" cap="flat">
                  <a:noFill/>
                  <a:prstDash val="solid"/>
                  <a:miter/>
                </a:ln>
              </p:spPr>
              <p:txBody>
                <a:bodyPr rtlCol="0" anchor="ctr"/>
                <a:lstStyle/>
                <a:p>
                  <a:pPr algn="ctr"/>
                  <a:endParaRPr lang="en-IN" sz="1400"/>
                </a:p>
              </p:txBody>
            </p:sp>
            <p:sp>
              <p:nvSpPr>
                <p:cNvPr id="204" name="TextBox 203">
                  <a:extLst>
                    <a:ext uri="{FF2B5EF4-FFF2-40B4-BE49-F238E27FC236}">
                      <a16:creationId xmlns:a16="http://schemas.microsoft.com/office/drawing/2014/main" id="{EAF14343-38DD-8AF6-DFE8-6F749073E38F}"/>
                    </a:ext>
                  </a:extLst>
                </p:cNvPr>
                <p:cNvSpPr txBox="1"/>
                <p:nvPr/>
              </p:nvSpPr>
              <p:spPr>
                <a:xfrm>
                  <a:off x="9739598" y="2301361"/>
                  <a:ext cx="295274" cy="169277"/>
                </a:xfrm>
                <a:prstGeom prst="rect">
                  <a:avLst/>
                </a:prstGeom>
                <a:noFill/>
              </p:spPr>
              <p:txBody>
                <a:bodyPr wrap="none" rtlCol="0">
                  <a:spAutoFit/>
                </a:bodyPr>
                <a:lstStyle/>
                <a:p>
                  <a:pPr algn="ctr"/>
                  <a:r>
                    <a:rPr lang="en-IN" sz="500" spc="0" baseline="0">
                      <a:ln/>
                      <a:solidFill>
                        <a:srgbClr val="FFFFFF"/>
                      </a:solidFill>
                      <a:latin typeface="Arial"/>
                      <a:cs typeface="Arial"/>
                      <a:sym typeface="Arial"/>
                      <a:rtl val="0"/>
                    </a:rPr>
                    <a:t>RF</a:t>
                  </a:r>
                  <a:r>
                    <a:rPr lang="en-IN" sz="500" spc="0" baseline="0">
                      <a:ln/>
                      <a:solidFill>
                        <a:srgbClr val="FFFFFF"/>
                      </a:solidFill>
                      <a:latin typeface="Cambria Math"/>
                      <a:ea typeface="Cambria Math"/>
                      <a:cs typeface="Arial"/>
                      <a:sym typeface="Cambria Math"/>
                      <a:rtl val="0"/>
                    </a:rPr>
                    <a:t>₃</a:t>
                  </a:r>
                </a:p>
              </p:txBody>
            </p:sp>
            <p:sp>
              <p:nvSpPr>
                <p:cNvPr id="205" name="Freeform: Shape 204">
                  <a:extLst>
                    <a:ext uri="{FF2B5EF4-FFF2-40B4-BE49-F238E27FC236}">
                      <a16:creationId xmlns:a16="http://schemas.microsoft.com/office/drawing/2014/main" id="{A8F1BC57-E6EB-E5E8-23C0-83399D3FB8B7}"/>
                    </a:ext>
                  </a:extLst>
                </p:cNvPr>
                <p:cNvSpPr/>
                <p:nvPr/>
              </p:nvSpPr>
              <p:spPr>
                <a:xfrm>
                  <a:off x="10174597" y="2313656"/>
                  <a:ext cx="401063" cy="129590"/>
                </a:xfrm>
                <a:custGeom>
                  <a:avLst/>
                  <a:gdLst>
                    <a:gd name="connsiteX0" fmla="*/ 376999 w 401063"/>
                    <a:gd name="connsiteY0" fmla="*/ 0 h 129590"/>
                    <a:gd name="connsiteX1" fmla="*/ 401063 w 401063"/>
                    <a:gd name="connsiteY1" fmla="*/ 0 h 129590"/>
                    <a:gd name="connsiteX2" fmla="*/ 401063 w 401063"/>
                    <a:gd name="connsiteY2" fmla="*/ 129590 h 129590"/>
                    <a:gd name="connsiteX3" fmla="*/ 376999 w 401063"/>
                    <a:gd name="connsiteY3" fmla="*/ 129590 h 129590"/>
                    <a:gd name="connsiteX4" fmla="*/ 24064 w 401063"/>
                    <a:gd name="connsiteY4" fmla="*/ 129590 h 129590"/>
                    <a:gd name="connsiteX5" fmla="*/ 0 w 401063"/>
                    <a:gd name="connsiteY5" fmla="*/ 129590 h 129590"/>
                    <a:gd name="connsiteX6" fmla="*/ 0 w 401063"/>
                    <a:gd name="connsiteY6" fmla="*/ 0 h 129590"/>
                    <a:gd name="connsiteX7" fmla="*/ 24064 w 401063"/>
                    <a:gd name="connsiteY7" fmla="*/ 0 h 12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063" h="129590">
                      <a:moveTo>
                        <a:pt x="376999" y="0"/>
                      </a:moveTo>
                      <a:cubicBezTo>
                        <a:pt x="390289" y="0"/>
                        <a:pt x="401063" y="0"/>
                        <a:pt x="401063" y="0"/>
                      </a:cubicBezTo>
                      <a:lnTo>
                        <a:pt x="401063" y="129590"/>
                      </a:lnTo>
                      <a:cubicBezTo>
                        <a:pt x="401063" y="129590"/>
                        <a:pt x="390289" y="129590"/>
                        <a:pt x="376999" y="129590"/>
                      </a:cubicBezTo>
                      <a:lnTo>
                        <a:pt x="24064" y="129590"/>
                      </a:lnTo>
                      <a:cubicBezTo>
                        <a:pt x="10774" y="129590"/>
                        <a:pt x="0" y="129590"/>
                        <a:pt x="0" y="129590"/>
                      </a:cubicBezTo>
                      <a:lnTo>
                        <a:pt x="0" y="0"/>
                      </a:lnTo>
                      <a:cubicBezTo>
                        <a:pt x="0" y="0"/>
                        <a:pt x="10774" y="0"/>
                        <a:pt x="24064" y="0"/>
                      </a:cubicBezTo>
                      <a:close/>
                    </a:path>
                  </a:pathLst>
                </a:custGeom>
                <a:solidFill>
                  <a:srgbClr val="E67E22"/>
                </a:solidFill>
                <a:ln w="8020" cap="flat">
                  <a:noFill/>
                  <a:prstDash val="solid"/>
                  <a:miter/>
                </a:ln>
              </p:spPr>
              <p:txBody>
                <a:bodyPr rtlCol="0" anchor="ctr"/>
                <a:lstStyle/>
                <a:p>
                  <a:pPr algn="ctr"/>
                  <a:endParaRPr lang="en-IN" sz="1400"/>
                </a:p>
              </p:txBody>
            </p:sp>
            <p:sp>
              <p:nvSpPr>
                <p:cNvPr id="206" name="TextBox 205">
                  <a:extLst>
                    <a:ext uri="{FF2B5EF4-FFF2-40B4-BE49-F238E27FC236}">
                      <a16:creationId xmlns:a16="http://schemas.microsoft.com/office/drawing/2014/main" id="{03C54765-C75C-F6B5-383A-772D82061AF1}"/>
                    </a:ext>
                  </a:extLst>
                </p:cNvPr>
                <p:cNvSpPr txBox="1"/>
                <p:nvPr/>
              </p:nvSpPr>
              <p:spPr>
                <a:xfrm>
                  <a:off x="10220874" y="2301361"/>
                  <a:ext cx="295274" cy="169277"/>
                </a:xfrm>
                <a:prstGeom prst="rect">
                  <a:avLst/>
                </a:prstGeom>
                <a:noFill/>
              </p:spPr>
              <p:txBody>
                <a:bodyPr wrap="none" rtlCol="0">
                  <a:spAutoFit/>
                </a:bodyPr>
                <a:lstStyle/>
                <a:p>
                  <a:pPr algn="ctr"/>
                  <a:r>
                    <a:rPr lang="en-IN" sz="500" spc="0" baseline="0">
                      <a:ln/>
                      <a:solidFill>
                        <a:srgbClr val="FFFFFF"/>
                      </a:solidFill>
                      <a:latin typeface="Arial"/>
                      <a:cs typeface="Arial"/>
                      <a:sym typeface="Arial"/>
                      <a:rtl val="0"/>
                    </a:rPr>
                    <a:t>RF</a:t>
                  </a:r>
                  <a:r>
                    <a:rPr lang="en-IN" sz="500" spc="0" baseline="0">
                      <a:ln/>
                      <a:solidFill>
                        <a:srgbClr val="FFFFFF"/>
                      </a:solidFill>
                      <a:latin typeface="Cambria Math"/>
                      <a:ea typeface="Cambria Math"/>
                      <a:cs typeface="Arial"/>
                      <a:sym typeface="Cambria Math"/>
                      <a:rtl val="0"/>
                    </a:rPr>
                    <a:t>₄</a:t>
                  </a:r>
                </a:p>
              </p:txBody>
            </p:sp>
            <p:sp>
              <p:nvSpPr>
                <p:cNvPr id="207" name="Freeform: Shape 206">
                  <a:extLst>
                    <a:ext uri="{FF2B5EF4-FFF2-40B4-BE49-F238E27FC236}">
                      <a16:creationId xmlns:a16="http://schemas.microsoft.com/office/drawing/2014/main" id="{F8A11CEF-D846-FD59-46C9-E4DFF042AEF4}"/>
                    </a:ext>
                  </a:extLst>
                </p:cNvPr>
                <p:cNvSpPr/>
                <p:nvPr/>
              </p:nvSpPr>
              <p:spPr>
                <a:xfrm>
                  <a:off x="10655873" y="2313656"/>
                  <a:ext cx="401063" cy="129590"/>
                </a:xfrm>
                <a:custGeom>
                  <a:avLst/>
                  <a:gdLst>
                    <a:gd name="connsiteX0" fmla="*/ 376999 w 401063"/>
                    <a:gd name="connsiteY0" fmla="*/ 0 h 129590"/>
                    <a:gd name="connsiteX1" fmla="*/ 401063 w 401063"/>
                    <a:gd name="connsiteY1" fmla="*/ 0 h 129590"/>
                    <a:gd name="connsiteX2" fmla="*/ 401063 w 401063"/>
                    <a:gd name="connsiteY2" fmla="*/ 129590 h 129590"/>
                    <a:gd name="connsiteX3" fmla="*/ 376999 w 401063"/>
                    <a:gd name="connsiteY3" fmla="*/ 129590 h 129590"/>
                    <a:gd name="connsiteX4" fmla="*/ 24064 w 401063"/>
                    <a:gd name="connsiteY4" fmla="*/ 129590 h 129590"/>
                    <a:gd name="connsiteX5" fmla="*/ 0 w 401063"/>
                    <a:gd name="connsiteY5" fmla="*/ 129590 h 129590"/>
                    <a:gd name="connsiteX6" fmla="*/ 0 w 401063"/>
                    <a:gd name="connsiteY6" fmla="*/ 0 h 129590"/>
                    <a:gd name="connsiteX7" fmla="*/ 24064 w 401063"/>
                    <a:gd name="connsiteY7" fmla="*/ 0 h 12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063" h="129590">
                      <a:moveTo>
                        <a:pt x="376999" y="0"/>
                      </a:moveTo>
                      <a:cubicBezTo>
                        <a:pt x="390289" y="0"/>
                        <a:pt x="401063" y="0"/>
                        <a:pt x="401063" y="0"/>
                      </a:cubicBezTo>
                      <a:lnTo>
                        <a:pt x="401063" y="129590"/>
                      </a:lnTo>
                      <a:cubicBezTo>
                        <a:pt x="401063" y="129590"/>
                        <a:pt x="390289" y="129590"/>
                        <a:pt x="376999" y="129590"/>
                      </a:cubicBezTo>
                      <a:lnTo>
                        <a:pt x="24064" y="129590"/>
                      </a:lnTo>
                      <a:cubicBezTo>
                        <a:pt x="10774" y="129590"/>
                        <a:pt x="0" y="129590"/>
                        <a:pt x="0" y="129590"/>
                      </a:cubicBezTo>
                      <a:lnTo>
                        <a:pt x="0" y="0"/>
                      </a:lnTo>
                      <a:cubicBezTo>
                        <a:pt x="0" y="0"/>
                        <a:pt x="10774" y="0"/>
                        <a:pt x="24064" y="0"/>
                      </a:cubicBezTo>
                      <a:close/>
                    </a:path>
                  </a:pathLst>
                </a:custGeom>
                <a:solidFill>
                  <a:srgbClr val="E67E22"/>
                </a:solidFill>
                <a:ln w="8020" cap="flat">
                  <a:noFill/>
                  <a:prstDash val="solid"/>
                  <a:miter/>
                </a:ln>
              </p:spPr>
              <p:txBody>
                <a:bodyPr rtlCol="0" anchor="ctr"/>
                <a:lstStyle/>
                <a:p>
                  <a:pPr algn="ctr"/>
                  <a:endParaRPr lang="en-IN" sz="1400"/>
                </a:p>
              </p:txBody>
            </p:sp>
            <p:sp>
              <p:nvSpPr>
                <p:cNvPr id="208" name="TextBox 207">
                  <a:extLst>
                    <a:ext uri="{FF2B5EF4-FFF2-40B4-BE49-F238E27FC236}">
                      <a16:creationId xmlns:a16="http://schemas.microsoft.com/office/drawing/2014/main" id="{E5ADC456-9D34-E5F2-52A4-A3C8CC782E67}"/>
                    </a:ext>
                  </a:extLst>
                </p:cNvPr>
                <p:cNvSpPr txBox="1"/>
                <p:nvPr/>
              </p:nvSpPr>
              <p:spPr>
                <a:xfrm>
                  <a:off x="10702149" y="2301361"/>
                  <a:ext cx="295274" cy="169277"/>
                </a:xfrm>
                <a:prstGeom prst="rect">
                  <a:avLst/>
                </a:prstGeom>
                <a:noFill/>
              </p:spPr>
              <p:txBody>
                <a:bodyPr wrap="none" rtlCol="0">
                  <a:spAutoFit/>
                </a:bodyPr>
                <a:lstStyle/>
                <a:p>
                  <a:pPr algn="ctr"/>
                  <a:r>
                    <a:rPr lang="en-IN" sz="500" spc="0" baseline="0">
                      <a:ln/>
                      <a:solidFill>
                        <a:srgbClr val="FFFFFF"/>
                      </a:solidFill>
                      <a:latin typeface="Arial"/>
                      <a:cs typeface="Arial"/>
                      <a:sym typeface="Arial"/>
                      <a:rtl val="0"/>
                    </a:rPr>
                    <a:t>RF</a:t>
                  </a:r>
                  <a:r>
                    <a:rPr lang="en-IN" sz="500" spc="0" baseline="0">
                      <a:ln/>
                      <a:solidFill>
                        <a:srgbClr val="FFFFFF"/>
                      </a:solidFill>
                      <a:latin typeface="Cambria Math"/>
                      <a:ea typeface="Cambria Math"/>
                      <a:cs typeface="Arial"/>
                      <a:sym typeface="Cambria Math"/>
                      <a:rtl val="0"/>
                    </a:rPr>
                    <a:t>₅</a:t>
                  </a:r>
                </a:p>
              </p:txBody>
            </p:sp>
            <p:sp>
              <p:nvSpPr>
                <p:cNvPr id="209" name="Freeform: Shape 208">
                  <a:extLst>
                    <a:ext uri="{FF2B5EF4-FFF2-40B4-BE49-F238E27FC236}">
                      <a16:creationId xmlns:a16="http://schemas.microsoft.com/office/drawing/2014/main" id="{9DCB7E42-99A2-255C-30E2-9796410A6D96}"/>
                    </a:ext>
                  </a:extLst>
                </p:cNvPr>
                <p:cNvSpPr/>
                <p:nvPr/>
              </p:nvSpPr>
              <p:spPr>
                <a:xfrm>
                  <a:off x="11137148" y="2313656"/>
                  <a:ext cx="401063" cy="129590"/>
                </a:xfrm>
                <a:custGeom>
                  <a:avLst/>
                  <a:gdLst>
                    <a:gd name="connsiteX0" fmla="*/ 376999 w 401063"/>
                    <a:gd name="connsiteY0" fmla="*/ 0 h 129590"/>
                    <a:gd name="connsiteX1" fmla="*/ 401063 w 401063"/>
                    <a:gd name="connsiteY1" fmla="*/ 0 h 129590"/>
                    <a:gd name="connsiteX2" fmla="*/ 401063 w 401063"/>
                    <a:gd name="connsiteY2" fmla="*/ 129590 h 129590"/>
                    <a:gd name="connsiteX3" fmla="*/ 376999 w 401063"/>
                    <a:gd name="connsiteY3" fmla="*/ 129590 h 129590"/>
                    <a:gd name="connsiteX4" fmla="*/ 24064 w 401063"/>
                    <a:gd name="connsiteY4" fmla="*/ 129590 h 129590"/>
                    <a:gd name="connsiteX5" fmla="*/ 0 w 401063"/>
                    <a:gd name="connsiteY5" fmla="*/ 129590 h 129590"/>
                    <a:gd name="connsiteX6" fmla="*/ 0 w 401063"/>
                    <a:gd name="connsiteY6" fmla="*/ 0 h 129590"/>
                    <a:gd name="connsiteX7" fmla="*/ 24064 w 401063"/>
                    <a:gd name="connsiteY7" fmla="*/ 0 h 12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063" h="129590">
                      <a:moveTo>
                        <a:pt x="376999" y="0"/>
                      </a:moveTo>
                      <a:cubicBezTo>
                        <a:pt x="390289" y="0"/>
                        <a:pt x="401063" y="0"/>
                        <a:pt x="401063" y="0"/>
                      </a:cubicBezTo>
                      <a:lnTo>
                        <a:pt x="401063" y="129590"/>
                      </a:lnTo>
                      <a:cubicBezTo>
                        <a:pt x="401063" y="129590"/>
                        <a:pt x="390289" y="129590"/>
                        <a:pt x="376999" y="129590"/>
                      </a:cubicBezTo>
                      <a:lnTo>
                        <a:pt x="24064" y="129590"/>
                      </a:lnTo>
                      <a:cubicBezTo>
                        <a:pt x="10774" y="129590"/>
                        <a:pt x="0" y="129590"/>
                        <a:pt x="0" y="129590"/>
                      </a:cubicBezTo>
                      <a:lnTo>
                        <a:pt x="0" y="0"/>
                      </a:lnTo>
                      <a:cubicBezTo>
                        <a:pt x="0" y="0"/>
                        <a:pt x="10774" y="0"/>
                        <a:pt x="24064" y="0"/>
                      </a:cubicBezTo>
                      <a:close/>
                    </a:path>
                  </a:pathLst>
                </a:custGeom>
                <a:solidFill>
                  <a:srgbClr val="E67E22"/>
                </a:solidFill>
                <a:ln w="8020" cap="flat">
                  <a:noFill/>
                  <a:prstDash val="solid"/>
                  <a:miter/>
                </a:ln>
              </p:spPr>
              <p:txBody>
                <a:bodyPr rtlCol="0" anchor="ctr"/>
                <a:lstStyle/>
                <a:p>
                  <a:pPr algn="ctr"/>
                  <a:endParaRPr lang="en-IN" sz="1400"/>
                </a:p>
              </p:txBody>
            </p:sp>
            <p:sp>
              <p:nvSpPr>
                <p:cNvPr id="210" name="TextBox 209">
                  <a:extLst>
                    <a:ext uri="{FF2B5EF4-FFF2-40B4-BE49-F238E27FC236}">
                      <a16:creationId xmlns:a16="http://schemas.microsoft.com/office/drawing/2014/main" id="{CEDB2824-8018-6B95-7A1C-7BC167674BFC}"/>
                    </a:ext>
                  </a:extLst>
                </p:cNvPr>
                <p:cNvSpPr txBox="1"/>
                <p:nvPr/>
              </p:nvSpPr>
              <p:spPr>
                <a:xfrm>
                  <a:off x="11183425" y="2301361"/>
                  <a:ext cx="295274" cy="169277"/>
                </a:xfrm>
                <a:prstGeom prst="rect">
                  <a:avLst/>
                </a:prstGeom>
                <a:noFill/>
              </p:spPr>
              <p:txBody>
                <a:bodyPr wrap="none" rtlCol="0">
                  <a:spAutoFit/>
                </a:bodyPr>
                <a:lstStyle/>
                <a:p>
                  <a:pPr algn="ctr"/>
                  <a:r>
                    <a:rPr lang="en-IN" sz="500" spc="0" baseline="0">
                      <a:ln/>
                      <a:solidFill>
                        <a:srgbClr val="FFFFFF"/>
                      </a:solidFill>
                      <a:latin typeface="Arial"/>
                      <a:cs typeface="Arial"/>
                      <a:sym typeface="Arial"/>
                      <a:rtl val="0"/>
                    </a:rPr>
                    <a:t>RF</a:t>
                  </a:r>
                  <a:r>
                    <a:rPr lang="en-IN" sz="500" spc="0" baseline="0">
                      <a:ln/>
                      <a:solidFill>
                        <a:srgbClr val="FFFFFF"/>
                      </a:solidFill>
                      <a:latin typeface="Cambria Math"/>
                      <a:ea typeface="Cambria Math"/>
                      <a:cs typeface="Arial"/>
                      <a:sym typeface="Cambria Math"/>
                      <a:rtl val="0"/>
                    </a:rPr>
                    <a:t>₆</a:t>
                  </a:r>
                </a:p>
              </p:txBody>
            </p:sp>
            <p:sp>
              <p:nvSpPr>
                <p:cNvPr id="211" name="Freeform: Shape 210">
                  <a:extLst>
                    <a:ext uri="{FF2B5EF4-FFF2-40B4-BE49-F238E27FC236}">
                      <a16:creationId xmlns:a16="http://schemas.microsoft.com/office/drawing/2014/main" id="{288860BA-49A4-2415-4529-407394AF9145}"/>
                    </a:ext>
                  </a:extLst>
                </p:cNvPr>
                <p:cNvSpPr/>
                <p:nvPr/>
              </p:nvSpPr>
              <p:spPr>
                <a:xfrm>
                  <a:off x="8931302" y="2158147"/>
                  <a:ext cx="802126" cy="155508"/>
                </a:xfrm>
                <a:custGeom>
                  <a:avLst/>
                  <a:gdLst>
                    <a:gd name="connsiteX0" fmla="*/ 802126 w 802126"/>
                    <a:gd name="connsiteY0" fmla="*/ 0 h 155508"/>
                    <a:gd name="connsiteX1" fmla="*/ 0 w 802126"/>
                    <a:gd name="connsiteY1" fmla="*/ 155508 h 155508"/>
                  </a:gdLst>
                  <a:ahLst/>
                  <a:cxnLst>
                    <a:cxn ang="0">
                      <a:pos x="connsiteX0" y="connsiteY0"/>
                    </a:cxn>
                    <a:cxn ang="0">
                      <a:pos x="connsiteX1" y="connsiteY1"/>
                    </a:cxn>
                  </a:cxnLst>
                  <a:rect l="l" t="t" r="r" b="b"/>
                  <a:pathLst>
                    <a:path w="802126" h="155508">
                      <a:moveTo>
                        <a:pt x="802126" y="0"/>
                      </a:moveTo>
                      <a:lnTo>
                        <a:pt x="0" y="155508"/>
                      </a:lnTo>
                    </a:path>
                  </a:pathLst>
                </a:custGeom>
                <a:ln w="8020" cap="flat">
                  <a:solidFill>
                    <a:srgbClr val="333333"/>
                  </a:solidFill>
                  <a:prstDash val="solid"/>
                  <a:miter/>
                </a:ln>
              </p:spPr>
              <p:txBody>
                <a:bodyPr rtlCol="0" anchor="ctr"/>
                <a:lstStyle/>
                <a:p>
                  <a:pPr algn="ctr"/>
                  <a:endParaRPr lang="en-IN" sz="1400"/>
                </a:p>
              </p:txBody>
            </p:sp>
            <p:sp>
              <p:nvSpPr>
                <p:cNvPr id="212" name="Freeform: Shape 211">
                  <a:extLst>
                    <a:ext uri="{FF2B5EF4-FFF2-40B4-BE49-F238E27FC236}">
                      <a16:creationId xmlns:a16="http://schemas.microsoft.com/office/drawing/2014/main" id="{3F6639CC-AC1D-6137-14EA-6C657472AB7A}"/>
                    </a:ext>
                  </a:extLst>
                </p:cNvPr>
                <p:cNvSpPr/>
                <p:nvPr/>
              </p:nvSpPr>
              <p:spPr>
                <a:xfrm>
                  <a:off x="9412577" y="2158147"/>
                  <a:ext cx="401063" cy="155508"/>
                </a:xfrm>
                <a:custGeom>
                  <a:avLst/>
                  <a:gdLst>
                    <a:gd name="connsiteX0" fmla="*/ 401063 w 401063"/>
                    <a:gd name="connsiteY0" fmla="*/ 0 h 155508"/>
                    <a:gd name="connsiteX1" fmla="*/ 0 w 401063"/>
                    <a:gd name="connsiteY1" fmla="*/ 155508 h 155508"/>
                  </a:gdLst>
                  <a:ahLst/>
                  <a:cxnLst>
                    <a:cxn ang="0">
                      <a:pos x="connsiteX0" y="connsiteY0"/>
                    </a:cxn>
                    <a:cxn ang="0">
                      <a:pos x="connsiteX1" y="connsiteY1"/>
                    </a:cxn>
                  </a:cxnLst>
                  <a:rect l="l" t="t" r="r" b="b"/>
                  <a:pathLst>
                    <a:path w="401063" h="155508">
                      <a:moveTo>
                        <a:pt x="401063" y="0"/>
                      </a:moveTo>
                      <a:lnTo>
                        <a:pt x="0" y="155508"/>
                      </a:lnTo>
                    </a:path>
                  </a:pathLst>
                </a:custGeom>
                <a:ln w="8020" cap="flat">
                  <a:solidFill>
                    <a:srgbClr val="333333"/>
                  </a:solidFill>
                  <a:prstDash val="solid"/>
                  <a:miter/>
                </a:ln>
              </p:spPr>
              <p:txBody>
                <a:bodyPr rtlCol="0" anchor="ctr"/>
                <a:lstStyle/>
                <a:p>
                  <a:pPr algn="ctr"/>
                  <a:endParaRPr lang="en-IN" sz="1400"/>
                </a:p>
              </p:txBody>
            </p:sp>
            <p:sp>
              <p:nvSpPr>
                <p:cNvPr id="213" name="Freeform: Shape 212">
                  <a:extLst>
                    <a:ext uri="{FF2B5EF4-FFF2-40B4-BE49-F238E27FC236}">
                      <a16:creationId xmlns:a16="http://schemas.microsoft.com/office/drawing/2014/main" id="{BEB92AA9-27A9-8B57-356A-8BED69FB715A}"/>
                    </a:ext>
                  </a:extLst>
                </p:cNvPr>
                <p:cNvSpPr/>
                <p:nvPr/>
              </p:nvSpPr>
              <p:spPr>
                <a:xfrm>
                  <a:off x="9893853" y="2158147"/>
                  <a:ext cx="8021" cy="155508"/>
                </a:xfrm>
                <a:custGeom>
                  <a:avLst/>
                  <a:gdLst>
                    <a:gd name="connsiteX0" fmla="*/ 0 w 8021"/>
                    <a:gd name="connsiteY0" fmla="*/ 0 h 155508"/>
                    <a:gd name="connsiteX1" fmla="*/ 0 w 8021"/>
                    <a:gd name="connsiteY1" fmla="*/ 155508 h 155508"/>
                  </a:gdLst>
                  <a:ahLst/>
                  <a:cxnLst>
                    <a:cxn ang="0">
                      <a:pos x="connsiteX0" y="connsiteY0"/>
                    </a:cxn>
                    <a:cxn ang="0">
                      <a:pos x="connsiteX1" y="connsiteY1"/>
                    </a:cxn>
                  </a:cxnLst>
                  <a:rect l="l" t="t" r="r" b="b"/>
                  <a:pathLst>
                    <a:path w="8021" h="155508">
                      <a:moveTo>
                        <a:pt x="0" y="0"/>
                      </a:moveTo>
                      <a:lnTo>
                        <a:pt x="0" y="155508"/>
                      </a:lnTo>
                    </a:path>
                  </a:pathLst>
                </a:custGeom>
                <a:ln w="8020" cap="flat">
                  <a:solidFill>
                    <a:srgbClr val="333333"/>
                  </a:solidFill>
                  <a:prstDash val="solid"/>
                  <a:miter/>
                </a:ln>
              </p:spPr>
              <p:txBody>
                <a:bodyPr rtlCol="0" anchor="ctr"/>
                <a:lstStyle/>
                <a:p>
                  <a:pPr algn="ctr"/>
                  <a:endParaRPr lang="en-IN" sz="1400"/>
                </a:p>
              </p:txBody>
            </p:sp>
            <p:sp>
              <p:nvSpPr>
                <p:cNvPr id="214" name="Freeform: Shape 213">
                  <a:extLst>
                    <a:ext uri="{FF2B5EF4-FFF2-40B4-BE49-F238E27FC236}">
                      <a16:creationId xmlns:a16="http://schemas.microsoft.com/office/drawing/2014/main" id="{7ED268A3-F584-338F-F327-6FBB6C40E5D6}"/>
                    </a:ext>
                  </a:extLst>
                </p:cNvPr>
                <p:cNvSpPr/>
                <p:nvPr/>
              </p:nvSpPr>
              <p:spPr>
                <a:xfrm>
                  <a:off x="9974065" y="2158147"/>
                  <a:ext cx="401063" cy="155508"/>
                </a:xfrm>
                <a:custGeom>
                  <a:avLst/>
                  <a:gdLst>
                    <a:gd name="connsiteX0" fmla="*/ 0 w 401063"/>
                    <a:gd name="connsiteY0" fmla="*/ 0 h 155508"/>
                    <a:gd name="connsiteX1" fmla="*/ 401063 w 401063"/>
                    <a:gd name="connsiteY1" fmla="*/ 155508 h 155508"/>
                  </a:gdLst>
                  <a:ahLst/>
                  <a:cxnLst>
                    <a:cxn ang="0">
                      <a:pos x="connsiteX0" y="connsiteY0"/>
                    </a:cxn>
                    <a:cxn ang="0">
                      <a:pos x="connsiteX1" y="connsiteY1"/>
                    </a:cxn>
                  </a:cxnLst>
                  <a:rect l="l" t="t" r="r" b="b"/>
                  <a:pathLst>
                    <a:path w="401063" h="155508">
                      <a:moveTo>
                        <a:pt x="0" y="0"/>
                      </a:moveTo>
                      <a:lnTo>
                        <a:pt x="401063" y="155508"/>
                      </a:lnTo>
                    </a:path>
                  </a:pathLst>
                </a:custGeom>
                <a:ln w="8020" cap="flat">
                  <a:solidFill>
                    <a:srgbClr val="333333"/>
                  </a:solidFill>
                  <a:prstDash val="solid"/>
                  <a:miter/>
                </a:ln>
              </p:spPr>
              <p:txBody>
                <a:bodyPr rtlCol="0" anchor="ctr"/>
                <a:lstStyle/>
                <a:p>
                  <a:pPr algn="ctr"/>
                  <a:endParaRPr lang="en-IN" sz="1400"/>
                </a:p>
              </p:txBody>
            </p:sp>
            <p:sp>
              <p:nvSpPr>
                <p:cNvPr id="215" name="Freeform: Shape 214">
                  <a:extLst>
                    <a:ext uri="{FF2B5EF4-FFF2-40B4-BE49-F238E27FC236}">
                      <a16:creationId xmlns:a16="http://schemas.microsoft.com/office/drawing/2014/main" id="{293D3957-054A-460D-D266-09D439A1ADB2}"/>
                    </a:ext>
                  </a:extLst>
                </p:cNvPr>
                <p:cNvSpPr/>
                <p:nvPr/>
              </p:nvSpPr>
              <p:spPr>
                <a:xfrm>
                  <a:off x="10054278" y="2158147"/>
                  <a:ext cx="802126" cy="155508"/>
                </a:xfrm>
                <a:custGeom>
                  <a:avLst/>
                  <a:gdLst>
                    <a:gd name="connsiteX0" fmla="*/ 0 w 802126"/>
                    <a:gd name="connsiteY0" fmla="*/ 0 h 155508"/>
                    <a:gd name="connsiteX1" fmla="*/ 802126 w 802126"/>
                    <a:gd name="connsiteY1" fmla="*/ 155508 h 155508"/>
                  </a:gdLst>
                  <a:ahLst/>
                  <a:cxnLst>
                    <a:cxn ang="0">
                      <a:pos x="connsiteX0" y="connsiteY0"/>
                    </a:cxn>
                    <a:cxn ang="0">
                      <a:pos x="connsiteX1" y="connsiteY1"/>
                    </a:cxn>
                  </a:cxnLst>
                  <a:rect l="l" t="t" r="r" b="b"/>
                  <a:pathLst>
                    <a:path w="802126" h="155508">
                      <a:moveTo>
                        <a:pt x="0" y="0"/>
                      </a:moveTo>
                      <a:lnTo>
                        <a:pt x="802126" y="155508"/>
                      </a:lnTo>
                    </a:path>
                  </a:pathLst>
                </a:custGeom>
                <a:ln w="8020" cap="flat">
                  <a:solidFill>
                    <a:srgbClr val="333333"/>
                  </a:solidFill>
                  <a:prstDash val="solid"/>
                  <a:miter/>
                </a:ln>
              </p:spPr>
              <p:txBody>
                <a:bodyPr rtlCol="0" anchor="ctr"/>
                <a:lstStyle/>
                <a:p>
                  <a:pPr algn="ctr"/>
                  <a:endParaRPr lang="en-IN" sz="1400"/>
                </a:p>
              </p:txBody>
            </p:sp>
            <p:sp>
              <p:nvSpPr>
                <p:cNvPr id="216" name="Freeform: Shape 215">
                  <a:extLst>
                    <a:ext uri="{FF2B5EF4-FFF2-40B4-BE49-F238E27FC236}">
                      <a16:creationId xmlns:a16="http://schemas.microsoft.com/office/drawing/2014/main" id="{96136132-D51E-5CD1-A6CF-B2541FB3A059}"/>
                    </a:ext>
                  </a:extLst>
                </p:cNvPr>
                <p:cNvSpPr/>
                <p:nvPr/>
              </p:nvSpPr>
              <p:spPr>
                <a:xfrm>
                  <a:off x="10134491" y="2158147"/>
                  <a:ext cx="1203189" cy="155508"/>
                </a:xfrm>
                <a:custGeom>
                  <a:avLst/>
                  <a:gdLst>
                    <a:gd name="connsiteX0" fmla="*/ 0 w 1203189"/>
                    <a:gd name="connsiteY0" fmla="*/ 0 h 155508"/>
                    <a:gd name="connsiteX1" fmla="*/ 1203189 w 1203189"/>
                    <a:gd name="connsiteY1" fmla="*/ 155508 h 155508"/>
                  </a:gdLst>
                  <a:ahLst/>
                  <a:cxnLst>
                    <a:cxn ang="0">
                      <a:pos x="connsiteX0" y="connsiteY0"/>
                    </a:cxn>
                    <a:cxn ang="0">
                      <a:pos x="connsiteX1" y="connsiteY1"/>
                    </a:cxn>
                  </a:cxnLst>
                  <a:rect l="l" t="t" r="r" b="b"/>
                  <a:pathLst>
                    <a:path w="1203189" h="155508">
                      <a:moveTo>
                        <a:pt x="0" y="0"/>
                      </a:moveTo>
                      <a:lnTo>
                        <a:pt x="1203189" y="155508"/>
                      </a:lnTo>
                    </a:path>
                  </a:pathLst>
                </a:custGeom>
                <a:ln w="8020" cap="flat">
                  <a:solidFill>
                    <a:srgbClr val="333333"/>
                  </a:solidFill>
                  <a:prstDash val="solid"/>
                  <a:miter/>
                </a:ln>
              </p:spPr>
              <p:txBody>
                <a:bodyPr rtlCol="0" anchor="ctr"/>
                <a:lstStyle/>
                <a:p>
                  <a:pPr algn="ctr"/>
                  <a:endParaRPr lang="en-IN" sz="1400"/>
                </a:p>
              </p:txBody>
            </p:sp>
          </p:grpSp>
          <p:sp>
            <p:nvSpPr>
              <p:cNvPr id="217" name="TextBox 216">
                <a:extLst>
                  <a:ext uri="{FF2B5EF4-FFF2-40B4-BE49-F238E27FC236}">
                    <a16:creationId xmlns:a16="http://schemas.microsoft.com/office/drawing/2014/main" id="{1442AFE9-60FF-1E63-0534-BBA8C0F6BEC4}"/>
                  </a:ext>
                </a:extLst>
              </p:cNvPr>
              <p:cNvSpPr txBox="1"/>
              <p:nvPr/>
            </p:nvSpPr>
            <p:spPr>
              <a:xfrm>
                <a:off x="9190394" y="2475498"/>
                <a:ext cx="1511952" cy="200055"/>
              </a:xfrm>
              <a:prstGeom prst="rect">
                <a:avLst/>
              </a:prstGeom>
              <a:noFill/>
            </p:spPr>
            <p:txBody>
              <a:bodyPr wrap="none" rtlCol="0">
                <a:spAutoFit/>
              </a:bodyPr>
              <a:lstStyle/>
              <a:p>
                <a:pPr algn="ctr"/>
                <a:r>
                  <a:rPr lang="en-IN" sz="700" b="1" spc="0" baseline="0">
                    <a:ln/>
                    <a:solidFill>
                      <a:srgbClr val="6F42C1"/>
                    </a:solidFill>
                    <a:latin typeface="Arial"/>
                    <a:cs typeface="Arial"/>
                    <a:sym typeface="Arial"/>
                    <a:rtl val="0"/>
                  </a:rPr>
                  <a:t>Stage 2: Analog Phase Shifters</a:t>
                </a:r>
              </a:p>
            </p:txBody>
          </p:sp>
          <p:grpSp>
            <p:nvGrpSpPr>
              <p:cNvPr id="218" name="Graphic 3">
                <a:extLst>
                  <a:ext uri="{FF2B5EF4-FFF2-40B4-BE49-F238E27FC236}">
                    <a16:creationId xmlns:a16="http://schemas.microsoft.com/office/drawing/2014/main" id="{79737CF9-9F7B-3706-21D0-8D2BF768CB10}"/>
                  </a:ext>
                </a:extLst>
              </p:cNvPr>
              <p:cNvGrpSpPr/>
              <p:nvPr/>
            </p:nvGrpSpPr>
            <p:grpSpPr>
              <a:xfrm>
                <a:off x="8289601" y="2443246"/>
                <a:ext cx="3288716" cy="207344"/>
                <a:chOff x="8289601" y="2443246"/>
                <a:chExt cx="3288716" cy="207344"/>
              </a:xfrm>
              <a:solidFill>
                <a:srgbClr val="F39C12"/>
              </a:solidFill>
            </p:grpSpPr>
            <p:sp>
              <p:nvSpPr>
                <p:cNvPr id="219" name="Freeform: Shape 218">
                  <a:extLst>
                    <a:ext uri="{FF2B5EF4-FFF2-40B4-BE49-F238E27FC236}">
                      <a16:creationId xmlns:a16="http://schemas.microsoft.com/office/drawing/2014/main" id="{5F827F14-38FC-1437-DB11-C95BA4B96706}"/>
                    </a:ext>
                  </a:extLst>
                </p:cNvPr>
                <p:cNvSpPr/>
                <p:nvPr/>
              </p:nvSpPr>
              <p:spPr>
                <a:xfrm>
                  <a:off x="8931302" y="2443246"/>
                  <a:ext cx="8021" cy="181426"/>
                </a:xfrm>
                <a:custGeom>
                  <a:avLst/>
                  <a:gdLst>
                    <a:gd name="connsiteX0" fmla="*/ 0 w 8021"/>
                    <a:gd name="connsiteY0" fmla="*/ 0 h 181426"/>
                    <a:gd name="connsiteX1" fmla="*/ 0 w 8021"/>
                    <a:gd name="connsiteY1" fmla="*/ 181427 h 181426"/>
                  </a:gdLst>
                  <a:ahLst/>
                  <a:cxnLst>
                    <a:cxn ang="0">
                      <a:pos x="connsiteX0" y="connsiteY0"/>
                    </a:cxn>
                    <a:cxn ang="0">
                      <a:pos x="connsiteX1" y="connsiteY1"/>
                    </a:cxn>
                  </a:cxnLst>
                  <a:rect l="l" t="t" r="r" b="b"/>
                  <a:pathLst>
                    <a:path w="8021" h="181426">
                      <a:moveTo>
                        <a:pt x="0" y="0"/>
                      </a:moveTo>
                      <a:lnTo>
                        <a:pt x="0" y="181427"/>
                      </a:lnTo>
                    </a:path>
                  </a:pathLst>
                </a:custGeom>
                <a:ln w="16040" cap="flat">
                  <a:solidFill>
                    <a:srgbClr val="333333"/>
                  </a:solidFill>
                  <a:prstDash val="solid"/>
                  <a:miter/>
                </a:ln>
              </p:spPr>
              <p:txBody>
                <a:bodyPr rtlCol="0" anchor="ctr"/>
                <a:lstStyle/>
                <a:p>
                  <a:pPr algn="ctr"/>
                  <a:endParaRPr lang="en-IN" sz="1400"/>
                </a:p>
              </p:txBody>
            </p:sp>
            <p:sp>
              <p:nvSpPr>
                <p:cNvPr id="220" name="Freeform: Shape 219">
                  <a:extLst>
                    <a:ext uri="{FF2B5EF4-FFF2-40B4-BE49-F238E27FC236}">
                      <a16:creationId xmlns:a16="http://schemas.microsoft.com/office/drawing/2014/main" id="{654A0DB0-8262-CC3D-62CA-79DB4F95C614}"/>
                    </a:ext>
                  </a:extLst>
                </p:cNvPr>
                <p:cNvSpPr/>
                <p:nvPr/>
              </p:nvSpPr>
              <p:spPr>
                <a:xfrm>
                  <a:off x="8329707" y="2624673"/>
                  <a:ext cx="601594" cy="5183"/>
                </a:xfrm>
                <a:custGeom>
                  <a:avLst/>
                  <a:gdLst>
                    <a:gd name="connsiteX0" fmla="*/ 601595 w 601594"/>
                    <a:gd name="connsiteY0" fmla="*/ 0 h 5183"/>
                    <a:gd name="connsiteX1" fmla="*/ 0 w 601594"/>
                    <a:gd name="connsiteY1" fmla="*/ 0 h 5183"/>
                  </a:gdLst>
                  <a:ahLst/>
                  <a:cxnLst>
                    <a:cxn ang="0">
                      <a:pos x="connsiteX0" y="connsiteY0"/>
                    </a:cxn>
                    <a:cxn ang="0">
                      <a:pos x="connsiteX1" y="connsiteY1"/>
                    </a:cxn>
                  </a:cxnLst>
                  <a:rect l="l" t="t" r="r" b="b"/>
                  <a:pathLst>
                    <a:path w="601594" h="5183">
                      <a:moveTo>
                        <a:pt x="601595" y="0"/>
                      </a:moveTo>
                      <a:lnTo>
                        <a:pt x="0" y="0"/>
                      </a:lnTo>
                    </a:path>
                  </a:pathLst>
                </a:custGeom>
                <a:ln w="8020" cap="flat">
                  <a:solidFill>
                    <a:srgbClr val="333333"/>
                  </a:solidFill>
                  <a:prstDash val="solid"/>
                  <a:miter/>
                </a:ln>
              </p:spPr>
              <p:txBody>
                <a:bodyPr rtlCol="0" anchor="ctr"/>
                <a:lstStyle/>
                <a:p>
                  <a:pPr algn="ctr"/>
                  <a:endParaRPr lang="en-IN" sz="1400"/>
                </a:p>
              </p:txBody>
            </p:sp>
            <p:sp>
              <p:nvSpPr>
                <p:cNvPr id="221" name="Freeform: Shape 220">
                  <a:extLst>
                    <a:ext uri="{FF2B5EF4-FFF2-40B4-BE49-F238E27FC236}">
                      <a16:creationId xmlns:a16="http://schemas.microsoft.com/office/drawing/2014/main" id="{09331EA2-86D1-96FA-598E-F216F3CF5DE7}"/>
                    </a:ext>
                  </a:extLst>
                </p:cNvPr>
                <p:cNvSpPr/>
                <p:nvPr/>
              </p:nvSpPr>
              <p:spPr>
                <a:xfrm>
                  <a:off x="8730770" y="2624673"/>
                  <a:ext cx="200531" cy="5183"/>
                </a:xfrm>
                <a:custGeom>
                  <a:avLst/>
                  <a:gdLst>
                    <a:gd name="connsiteX0" fmla="*/ 200532 w 200531"/>
                    <a:gd name="connsiteY0" fmla="*/ 0 h 5183"/>
                    <a:gd name="connsiteX1" fmla="*/ 0 w 200531"/>
                    <a:gd name="connsiteY1" fmla="*/ 0 h 5183"/>
                  </a:gdLst>
                  <a:ahLst/>
                  <a:cxnLst>
                    <a:cxn ang="0">
                      <a:pos x="connsiteX0" y="connsiteY0"/>
                    </a:cxn>
                    <a:cxn ang="0">
                      <a:pos x="connsiteX1" y="connsiteY1"/>
                    </a:cxn>
                  </a:cxnLst>
                  <a:rect l="l" t="t" r="r" b="b"/>
                  <a:pathLst>
                    <a:path w="200531" h="5183">
                      <a:moveTo>
                        <a:pt x="200532" y="0"/>
                      </a:moveTo>
                      <a:lnTo>
                        <a:pt x="0" y="0"/>
                      </a:lnTo>
                    </a:path>
                  </a:pathLst>
                </a:custGeom>
                <a:ln w="8020" cap="flat">
                  <a:solidFill>
                    <a:srgbClr val="333333"/>
                  </a:solidFill>
                  <a:prstDash val="solid"/>
                  <a:miter/>
                </a:ln>
              </p:spPr>
              <p:txBody>
                <a:bodyPr rtlCol="0" anchor="ctr"/>
                <a:lstStyle/>
                <a:p>
                  <a:pPr algn="ctr"/>
                  <a:endParaRPr lang="en-IN" sz="1400"/>
                </a:p>
              </p:txBody>
            </p:sp>
            <p:sp>
              <p:nvSpPr>
                <p:cNvPr id="222" name="Freeform: Shape 221">
                  <a:extLst>
                    <a:ext uri="{FF2B5EF4-FFF2-40B4-BE49-F238E27FC236}">
                      <a16:creationId xmlns:a16="http://schemas.microsoft.com/office/drawing/2014/main" id="{0127CDFC-B9ED-E1CF-85D8-5E20F9D5C306}"/>
                    </a:ext>
                  </a:extLst>
                </p:cNvPr>
                <p:cNvSpPr/>
                <p:nvPr/>
              </p:nvSpPr>
              <p:spPr>
                <a:xfrm>
                  <a:off x="8289601" y="2598755"/>
                  <a:ext cx="80212" cy="51836"/>
                </a:xfrm>
                <a:custGeom>
                  <a:avLst/>
                  <a:gdLst>
                    <a:gd name="connsiteX0" fmla="*/ 72191 w 80212"/>
                    <a:gd name="connsiteY0" fmla="*/ 0 h 51836"/>
                    <a:gd name="connsiteX1" fmla="*/ 80213 w 80212"/>
                    <a:gd name="connsiteY1" fmla="*/ 0 h 51836"/>
                    <a:gd name="connsiteX2" fmla="*/ 80213 w 80212"/>
                    <a:gd name="connsiteY2" fmla="*/ 51836 h 51836"/>
                    <a:gd name="connsiteX3" fmla="*/ 72191 w 80212"/>
                    <a:gd name="connsiteY3" fmla="*/ 51836 h 51836"/>
                    <a:gd name="connsiteX4" fmla="*/ 8021 w 80212"/>
                    <a:gd name="connsiteY4" fmla="*/ 51836 h 51836"/>
                    <a:gd name="connsiteX5" fmla="*/ 0 w 80212"/>
                    <a:gd name="connsiteY5" fmla="*/ 51836 h 51836"/>
                    <a:gd name="connsiteX6" fmla="*/ 0 w 80212"/>
                    <a:gd name="connsiteY6" fmla="*/ 0 h 51836"/>
                    <a:gd name="connsiteX7" fmla="*/ 8021 w 80212"/>
                    <a:gd name="connsiteY7" fmla="*/ 0 h 5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12" h="51836">
                      <a:moveTo>
                        <a:pt x="72191" y="0"/>
                      </a:moveTo>
                      <a:cubicBezTo>
                        <a:pt x="76621" y="0"/>
                        <a:pt x="80213" y="0"/>
                        <a:pt x="80213" y="0"/>
                      </a:cubicBezTo>
                      <a:lnTo>
                        <a:pt x="80213" y="51836"/>
                      </a:lnTo>
                      <a:cubicBezTo>
                        <a:pt x="80213" y="51836"/>
                        <a:pt x="76621" y="51836"/>
                        <a:pt x="72191" y="51836"/>
                      </a:cubicBezTo>
                      <a:lnTo>
                        <a:pt x="8021" y="51836"/>
                      </a:lnTo>
                      <a:cubicBezTo>
                        <a:pt x="3592" y="51836"/>
                        <a:pt x="0" y="51836"/>
                        <a:pt x="0" y="51836"/>
                      </a:cubicBezTo>
                      <a:lnTo>
                        <a:pt x="0" y="0"/>
                      </a:lnTo>
                      <a:cubicBezTo>
                        <a:pt x="0" y="0"/>
                        <a:pt x="3592" y="0"/>
                        <a:pt x="8021" y="0"/>
                      </a:cubicBezTo>
                      <a:close/>
                    </a:path>
                  </a:pathLst>
                </a:custGeom>
                <a:solidFill>
                  <a:srgbClr val="F39C12"/>
                </a:solidFill>
                <a:ln w="8020" cap="flat">
                  <a:noFill/>
                  <a:prstDash val="solid"/>
                  <a:miter/>
                </a:ln>
              </p:spPr>
              <p:txBody>
                <a:bodyPr rtlCol="0" anchor="ctr"/>
                <a:lstStyle/>
                <a:p>
                  <a:pPr algn="ctr"/>
                  <a:endParaRPr lang="en-IN" sz="1400"/>
                </a:p>
              </p:txBody>
            </p:sp>
            <p:sp>
              <p:nvSpPr>
                <p:cNvPr id="223" name="Freeform: Shape 222">
                  <a:extLst>
                    <a:ext uri="{FF2B5EF4-FFF2-40B4-BE49-F238E27FC236}">
                      <a16:creationId xmlns:a16="http://schemas.microsoft.com/office/drawing/2014/main" id="{63EA845A-AD09-F61F-9A20-40EC749F36FC}"/>
                    </a:ext>
                  </a:extLst>
                </p:cNvPr>
                <p:cNvSpPr/>
                <p:nvPr/>
              </p:nvSpPr>
              <p:spPr>
                <a:xfrm>
                  <a:off x="8690664" y="2598755"/>
                  <a:ext cx="80212" cy="51836"/>
                </a:xfrm>
                <a:custGeom>
                  <a:avLst/>
                  <a:gdLst>
                    <a:gd name="connsiteX0" fmla="*/ 72191 w 80212"/>
                    <a:gd name="connsiteY0" fmla="*/ 0 h 51836"/>
                    <a:gd name="connsiteX1" fmla="*/ 80213 w 80212"/>
                    <a:gd name="connsiteY1" fmla="*/ 0 h 51836"/>
                    <a:gd name="connsiteX2" fmla="*/ 80213 w 80212"/>
                    <a:gd name="connsiteY2" fmla="*/ 51836 h 51836"/>
                    <a:gd name="connsiteX3" fmla="*/ 72191 w 80212"/>
                    <a:gd name="connsiteY3" fmla="*/ 51836 h 51836"/>
                    <a:gd name="connsiteX4" fmla="*/ 8021 w 80212"/>
                    <a:gd name="connsiteY4" fmla="*/ 51836 h 51836"/>
                    <a:gd name="connsiteX5" fmla="*/ 0 w 80212"/>
                    <a:gd name="connsiteY5" fmla="*/ 51836 h 51836"/>
                    <a:gd name="connsiteX6" fmla="*/ 0 w 80212"/>
                    <a:gd name="connsiteY6" fmla="*/ 0 h 51836"/>
                    <a:gd name="connsiteX7" fmla="*/ 8021 w 80212"/>
                    <a:gd name="connsiteY7" fmla="*/ 0 h 5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12" h="51836">
                      <a:moveTo>
                        <a:pt x="72191" y="0"/>
                      </a:moveTo>
                      <a:cubicBezTo>
                        <a:pt x="76621" y="0"/>
                        <a:pt x="80213" y="0"/>
                        <a:pt x="80213" y="0"/>
                      </a:cubicBezTo>
                      <a:lnTo>
                        <a:pt x="80213" y="51836"/>
                      </a:lnTo>
                      <a:cubicBezTo>
                        <a:pt x="80213" y="51836"/>
                        <a:pt x="76621" y="51836"/>
                        <a:pt x="72191" y="51836"/>
                      </a:cubicBezTo>
                      <a:lnTo>
                        <a:pt x="8021" y="51836"/>
                      </a:lnTo>
                      <a:cubicBezTo>
                        <a:pt x="3592" y="51836"/>
                        <a:pt x="0" y="51836"/>
                        <a:pt x="0" y="51836"/>
                      </a:cubicBezTo>
                      <a:lnTo>
                        <a:pt x="0" y="0"/>
                      </a:lnTo>
                      <a:cubicBezTo>
                        <a:pt x="0" y="0"/>
                        <a:pt x="3592" y="0"/>
                        <a:pt x="8021" y="0"/>
                      </a:cubicBezTo>
                      <a:close/>
                    </a:path>
                  </a:pathLst>
                </a:custGeom>
                <a:solidFill>
                  <a:srgbClr val="F39C12"/>
                </a:solidFill>
                <a:ln w="8020" cap="flat">
                  <a:noFill/>
                  <a:prstDash val="solid"/>
                  <a:miter/>
                </a:ln>
              </p:spPr>
              <p:txBody>
                <a:bodyPr rtlCol="0" anchor="ctr"/>
                <a:lstStyle/>
                <a:p>
                  <a:pPr algn="ctr"/>
                  <a:endParaRPr lang="en-IN" sz="1400"/>
                </a:p>
              </p:txBody>
            </p:sp>
            <p:sp>
              <p:nvSpPr>
                <p:cNvPr id="224" name="Freeform: Shape 223">
                  <a:extLst>
                    <a:ext uri="{FF2B5EF4-FFF2-40B4-BE49-F238E27FC236}">
                      <a16:creationId xmlns:a16="http://schemas.microsoft.com/office/drawing/2014/main" id="{9BBCEE72-A4F6-C50E-4CF7-93B24DC2B070}"/>
                    </a:ext>
                  </a:extLst>
                </p:cNvPr>
                <p:cNvSpPr/>
                <p:nvPr/>
              </p:nvSpPr>
              <p:spPr>
                <a:xfrm>
                  <a:off x="9412577" y="2443246"/>
                  <a:ext cx="8021" cy="181426"/>
                </a:xfrm>
                <a:custGeom>
                  <a:avLst/>
                  <a:gdLst>
                    <a:gd name="connsiteX0" fmla="*/ 0 w 8021"/>
                    <a:gd name="connsiteY0" fmla="*/ 0 h 181426"/>
                    <a:gd name="connsiteX1" fmla="*/ 0 w 8021"/>
                    <a:gd name="connsiteY1" fmla="*/ 181427 h 181426"/>
                  </a:gdLst>
                  <a:ahLst/>
                  <a:cxnLst>
                    <a:cxn ang="0">
                      <a:pos x="connsiteX0" y="connsiteY0"/>
                    </a:cxn>
                    <a:cxn ang="0">
                      <a:pos x="connsiteX1" y="connsiteY1"/>
                    </a:cxn>
                  </a:cxnLst>
                  <a:rect l="l" t="t" r="r" b="b"/>
                  <a:pathLst>
                    <a:path w="8021" h="181426">
                      <a:moveTo>
                        <a:pt x="0" y="0"/>
                      </a:moveTo>
                      <a:lnTo>
                        <a:pt x="0" y="181427"/>
                      </a:lnTo>
                    </a:path>
                  </a:pathLst>
                </a:custGeom>
                <a:ln w="16040" cap="flat">
                  <a:solidFill>
                    <a:srgbClr val="333333"/>
                  </a:solidFill>
                  <a:prstDash val="solid"/>
                  <a:miter/>
                </a:ln>
              </p:spPr>
              <p:txBody>
                <a:bodyPr rtlCol="0" anchor="ctr"/>
                <a:lstStyle/>
                <a:p>
                  <a:pPr algn="ctr"/>
                  <a:endParaRPr lang="en-IN" sz="1400"/>
                </a:p>
              </p:txBody>
            </p:sp>
            <p:sp>
              <p:nvSpPr>
                <p:cNvPr id="225" name="Freeform: Shape 224">
                  <a:extLst>
                    <a:ext uri="{FF2B5EF4-FFF2-40B4-BE49-F238E27FC236}">
                      <a16:creationId xmlns:a16="http://schemas.microsoft.com/office/drawing/2014/main" id="{A086E6E6-E9D5-99E7-E729-1D302300B16E}"/>
                    </a:ext>
                  </a:extLst>
                </p:cNvPr>
                <p:cNvSpPr/>
                <p:nvPr/>
              </p:nvSpPr>
              <p:spPr>
                <a:xfrm>
                  <a:off x="9212046" y="2624673"/>
                  <a:ext cx="200531" cy="5183"/>
                </a:xfrm>
                <a:custGeom>
                  <a:avLst/>
                  <a:gdLst>
                    <a:gd name="connsiteX0" fmla="*/ 200532 w 200531"/>
                    <a:gd name="connsiteY0" fmla="*/ 0 h 5183"/>
                    <a:gd name="connsiteX1" fmla="*/ 0 w 200531"/>
                    <a:gd name="connsiteY1" fmla="*/ 0 h 5183"/>
                  </a:gdLst>
                  <a:ahLst/>
                  <a:cxnLst>
                    <a:cxn ang="0">
                      <a:pos x="connsiteX0" y="connsiteY0"/>
                    </a:cxn>
                    <a:cxn ang="0">
                      <a:pos x="connsiteX1" y="connsiteY1"/>
                    </a:cxn>
                  </a:cxnLst>
                  <a:rect l="l" t="t" r="r" b="b"/>
                  <a:pathLst>
                    <a:path w="200531" h="5183">
                      <a:moveTo>
                        <a:pt x="200532" y="0"/>
                      </a:moveTo>
                      <a:lnTo>
                        <a:pt x="0" y="0"/>
                      </a:lnTo>
                    </a:path>
                  </a:pathLst>
                </a:custGeom>
                <a:ln w="8020" cap="flat">
                  <a:solidFill>
                    <a:srgbClr val="333333"/>
                  </a:solidFill>
                  <a:prstDash val="solid"/>
                  <a:miter/>
                </a:ln>
              </p:spPr>
              <p:txBody>
                <a:bodyPr rtlCol="0" anchor="ctr"/>
                <a:lstStyle/>
                <a:p>
                  <a:pPr algn="ctr"/>
                  <a:endParaRPr lang="en-IN" sz="1400"/>
                </a:p>
              </p:txBody>
            </p:sp>
            <p:sp>
              <p:nvSpPr>
                <p:cNvPr id="226" name="Freeform: Shape 225">
                  <a:extLst>
                    <a:ext uri="{FF2B5EF4-FFF2-40B4-BE49-F238E27FC236}">
                      <a16:creationId xmlns:a16="http://schemas.microsoft.com/office/drawing/2014/main" id="{AB92B1E2-6BFB-3D83-1DDB-03270DB83E30}"/>
                    </a:ext>
                  </a:extLst>
                </p:cNvPr>
                <p:cNvSpPr/>
                <p:nvPr/>
              </p:nvSpPr>
              <p:spPr>
                <a:xfrm>
                  <a:off x="9412577" y="2624673"/>
                  <a:ext cx="200531" cy="5183"/>
                </a:xfrm>
                <a:custGeom>
                  <a:avLst/>
                  <a:gdLst>
                    <a:gd name="connsiteX0" fmla="*/ 0 w 200531"/>
                    <a:gd name="connsiteY0" fmla="*/ 0 h 5183"/>
                    <a:gd name="connsiteX1" fmla="*/ 200532 w 200531"/>
                    <a:gd name="connsiteY1" fmla="*/ 0 h 5183"/>
                  </a:gdLst>
                  <a:ahLst/>
                  <a:cxnLst>
                    <a:cxn ang="0">
                      <a:pos x="connsiteX0" y="connsiteY0"/>
                    </a:cxn>
                    <a:cxn ang="0">
                      <a:pos x="connsiteX1" y="connsiteY1"/>
                    </a:cxn>
                  </a:cxnLst>
                  <a:rect l="l" t="t" r="r" b="b"/>
                  <a:pathLst>
                    <a:path w="200531" h="5183">
                      <a:moveTo>
                        <a:pt x="0" y="0"/>
                      </a:moveTo>
                      <a:lnTo>
                        <a:pt x="200532" y="0"/>
                      </a:lnTo>
                    </a:path>
                  </a:pathLst>
                </a:custGeom>
                <a:ln w="8020" cap="flat">
                  <a:solidFill>
                    <a:srgbClr val="333333"/>
                  </a:solidFill>
                  <a:prstDash val="solid"/>
                  <a:miter/>
                </a:ln>
              </p:spPr>
              <p:txBody>
                <a:bodyPr rtlCol="0" anchor="ctr"/>
                <a:lstStyle/>
                <a:p>
                  <a:pPr algn="ctr"/>
                  <a:endParaRPr lang="en-IN" sz="1400"/>
                </a:p>
              </p:txBody>
            </p:sp>
            <p:sp>
              <p:nvSpPr>
                <p:cNvPr id="227" name="Freeform: Shape 226">
                  <a:extLst>
                    <a:ext uri="{FF2B5EF4-FFF2-40B4-BE49-F238E27FC236}">
                      <a16:creationId xmlns:a16="http://schemas.microsoft.com/office/drawing/2014/main" id="{C66FCAE9-4B1E-994E-A559-14C241E0955F}"/>
                    </a:ext>
                  </a:extLst>
                </p:cNvPr>
                <p:cNvSpPr/>
                <p:nvPr/>
              </p:nvSpPr>
              <p:spPr>
                <a:xfrm>
                  <a:off x="9171939" y="2598755"/>
                  <a:ext cx="80212" cy="51836"/>
                </a:xfrm>
                <a:custGeom>
                  <a:avLst/>
                  <a:gdLst>
                    <a:gd name="connsiteX0" fmla="*/ 72191 w 80212"/>
                    <a:gd name="connsiteY0" fmla="*/ 0 h 51836"/>
                    <a:gd name="connsiteX1" fmla="*/ 80213 w 80212"/>
                    <a:gd name="connsiteY1" fmla="*/ 0 h 51836"/>
                    <a:gd name="connsiteX2" fmla="*/ 80213 w 80212"/>
                    <a:gd name="connsiteY2" fmla="*/ 51836 h 51836"/>
                    <a:gd name="connsiteX3" fmla="*/ 72191 w 80212"/>
                    <a:gd name="connsiteY3" fmla="*/ 51836 h 51836"/>
                    <a:gd name="connsiteX4" fmla="*/ 8021 w 80212"/>
                    <a:gd name="connsiteY4" fmla="*/ 51836 h 51836"/>
                    <a:gd name="connsiteX5" fmla="*/ 0 w 80212"/>
                    <a:gd name="connsiteY5" fmla="*/ 51836 h 51836"/>
                    <a:gd name="connsiteX6" fmla="*/ 0 w 80212"/>
                    <a:gd name="connsiteY6" fmla="*/ 0 h 51836"/>
                    <a:gd name="connsiteX7" fmla="*/ 8021 w 80212"/>
                    <a:gd name="connsiteY7" fmla="*/ 0 h 5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12" h="51836">
                      <a:moveTo>
                        <a:pt x="72191" y="0"/>
                      </a:moveTo>
                      <a:cubicBezTo>
                        <a:pt x="76621" y="0"/>
                        <a:pt x="80213" y="0"/>
                        <a:pt x="80213" y="0"/>
                      </a:cubicBezTo>
                      <a:lnTo>
                        <a:pt x="80213" y="51836"/>
                      </a:lnTo>
                      <a:cubicBezTo>
                        <a:pt x="80213" y="51836"/>
                        <a:pt x="76621" y="51836"/>
                        <a:pt x="72191" y="51836"/>
                      </a:cubicBezTo>
                      <a:lnTo>
                        <a:pt x="8021" y="51836"/>
                      </a:lnTo>
                      <a:cubicBezTo>
                        <a:pt x="3592" y="51836"/>
                        <a:pt x="0" y="51836"/>
                        <a:pt x="0" y="51836"/>
                      </a:cubicBezTo>
                      <a:lnTo>
                        <a:pt x="0" y="0"/>
                      </a:lnTo>
                      <a:cubicBezTo>
                        <a:pt x="0" y="0"/>
                        <a:pt x="3592" y="0"/>
                        <a:pt x="8021" y="0"/>
                      </a:cubicBezTo>
                      <a:close/>
                    </a:path>
                  </a:pathLst>
                </a:custGeom>
                <a:solidFill>
                  <a:srgbClr val="F39C12"/>
                </a:solidFill>
                <a:ln w="8020" cap="flat">
                  <a:noFill/>
                  <a:prstDash val="solid"/>
                  <a:miter/>
                </a:ln>
              </p:spPr>
              <p:txBody>
                <a:bodyPr rtlCol="0" anchor="ctr"/>
                <a:lstStyle/>
                <a:p>
                  <a:pPr algn="ctr"/>
                  <a:endParaRPr lang="en-IN" sz="1400"/>
                </a:p>
              </p:txBody>
            </p:sp>
            <p:sp>
              <p:nvSpPr>
                <p:cNvPr id="228" name="Freeform: Shape 227">
                  <a:extLst>
                    <a:ext uri="{FF2B5EF4-FFF2-40B4-BE49-F238E27FC236}">
                      <a16:creationId xmlns:a16="http://schemas.microsoft.com/office/drawing/2014/main" id="{0129374D-A269-CA4F-3FCD-41DBEA790915}"/>
                    </a:ext>
                  </a:extLst>
                </p:cNvPr>
                <p:cNvSpPr/>
                <p:nvPr/>
              </p:nvSpPr>
              <p:spPr>
                <a:xfrm>
                  <a:off x="9573002" y="2598755"/>
                  <a:ext cx="80212" cy="51836"/>
                </a:xfrm>
                <a:custGeom>
                  <a:avLst/>
                  <a:gdLst>
                    <a:gd name="connsiteX0" fmla="*/ 72191 w 80212"/>
                    <a:gd name="connsiteY0" fmla="*/ 0 h 51836"/>
                    <a:gd name="connsiteX1" fmla="*/ 80213 w 80212"/>
                    <a:gd name="connsiteY1" fmla="*/ 0 h 51836"/>
                    <a:gd name="connsiteX2" fmla="*/ 80213 w 80212"/>
                    <a:gd name="connsiteY2" fmla="*/ 51836 h 51836"/>
                    <a:gd name="connsiteX3" fmla="*/ 72191 w 80212"/>
                    <a:gd name="connsiteY3" fmla="*/ 51836 h 51836"/>
                    <a:gd name="connsiteX4" fmla="*/ 8021 w 80212"/>
                    <a:gd name="connsiteY4" fmla="*/ 51836 h 51836"/>
                    <a:gd name="connsiteX5" fmla="*/ 0 w 80212"/>
                    <a:gd name="connsiteY5" fmla="*/ 51836 h 51836"/>
                    <a:gd name="connsiteX6" fmla="*/ 0 w 80212"/>
                    <a:gd name="connsiteY6" fmla="*/ 0 h 51836"/>
                    <a:gd name="connsiteX7" fmla="*/ 8021 w 80212"/>
                    <a:gd name="connsiteY7" fmla="*/ 0 h 5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12" h="51836">
                      <a:moveTo>
                        <a:pt x="72191" y="0"/>
                      </a:moveTo>
                      <a:cubicBezTo>
                        <a:pt x="76621" y="0"/>
                        <a:pt x="80213" y="0"/>
                        <a:pt x="80213" y="0"/>
                      </a:cubicBezTo>
                      <a:lnTo>
                        <a:pt x="80213" y="51836"/>
                      </a:lnTo>
                      <a:cubicBezTo>
                        <a:pt x="80213" y="51836"/>
                        <a:pt x="76621" y="51836"/>
                        <a:pt x="72191" y="51836"/>
                      </a:cubicBezTo>
                      <a:lnTo>
                        <a:pt x="8021" y="51836"/>
                      </a:lnTo>
                      <a:cubicBezTo>
                        <a:pt x="3592" y="51836"/>
                        <a:pt x="0" y="51836"/>
                        <a:pt x="0" y="51836"/>
                      </a:cubicBezTo>
                      <a:lnTo>
                        <a:pt x="0" y="0"/>
                      </a:lnTo>
                      <a:cubicBezTo>
                        <a:pt x="0" y="0"/>
                        <a:pt x="3592" y="0"/>
                        <a:pt x="8021" y="0"/>
                      </a:cubicBezTo>
                      <a:close/>
                    </a:path>
                  </a:pathLst>
                </a:custGeom>
                <a:solidFill>
                  <a:srgbClr val="F39C12"/>
                </a:solidFill>
                <a:ln w="8020" cap="flat">
                  <a:noFill/>
                  <a:prstDash val="solid"/>
                  <a:miter/>
                </a:ln>
              </p:spPr>
              <p:txBody>
                <a:bodyPr rtlCol="0" anchor="ctr"/>
                <a:lstStyle/>
                <a:p>
                  <a:pPr algn="ctr"/>
                  <a:endParaRPr lang="en-IN" sz="1400"/>
                </a:p>
              </p:txBody>
            </p:sp>
            <p:sp>
              <p:nvSpPr>
                <p:cNvPr id="229" name="Freeform: Shape 228">
                  <a:extLst>
                    <a:ext uri="{FF2B5EF4-FFF2-40B4-BE49-F238E27FC236}">
                      <a16:creationId xmlns:a16="http://schemas.microsoft.com/office/drawing/2014/main" id="{23A483E5-791A-4432-A906-ED2DFB2ECD65}"/>
                    </a:ext>
                  </a:extLst>
                </p:cNvPr>
                <p:cNvSpPr/>
                <p:nvPr/>
              </p:nvSpPr>
              <p:spPr>
                <a:xfrm>
                  <a:off x="9893853" y="2443246"/>
                  <a:ext cx="8021" cy="181426"/>
                </a:xfrm>
                <a:custGeom>
                  <a:avLst/>
                  <a:gdLst>
                    <a:gd name="connsiteX0" fmla="*/ 0 w 8021"/>
                    <a:gd name="connsiteY0" fmla="*/ 0 h 181426"/>
                    <a:gd name="connsiteX1" fmla="*/ 0 w 8021"/>
                    <a:gd name="connsiteY1" fmla="*/ 181427 h 181426"/>
                  </a:gdLst>
                  <a:ahLst/>
                  <a:cxnLst>
                    <a:cxn ang="0">
                      <a:pos x="connsiteX0" y="connsiteY0"/>
                    </a:cxn>
                    <a:cxn ang="0">
                      <a:pos x="connsiteX1" y="connsiteY1"/>
                    </a:cxn>
                  </a:cxnLst>
                  <a:rect l="l" t="t" r="r" b="b"/>
                  <a:pathLst>
                    <a:path w="8021" h="181426">
                      <a:moveTo>
                        <a:pt x="0" y="0"/>
                      </a:moveTo>
                      <a:lnTo>
                        <a:pt x="0" y="181427"/>
                      </a:lnTo>
                    </a:path>
                  </a:pathLst>
                </a:custGeom>
                <a:ln w="16040" cap="flat">
                  <a:solidFill>
                    <a:srgbClr val="333333"/>
                  </a:solidFill>
                  <a:prstDash val="solid"/>
                  <a:miter/>
                </a:ln>
              </p:spPr>
              <p:txBody>
                <a:bodyPr rtlCol="0" anchor="ctr"/>
                <a:lstStyle/>
                <a:p>
                  <a:pPr algn="ctr"/>
                  <a:endParaRPr lang="en-IN" sz="1400"/>
                </a:p>
              </p:txBody>
            </p:sp>
            <p:sp>
              <p:nvSpPr>
                <p:cNvPr id="230" name="Freeform: Shape 229">
                  <a:extLst>
                    <a:ext uri="{FF2B5EF4-FFF2-40B4-BE49-F238E27FC236}">
                      <a16:creationId xmlns:a16="http://schemas.microsoft.com/office/drawing/2014/main" id="{3A32F66A-FD40-AB28-50F0-13E11FFDBAC2}"/>
                    </a:ext>
                  </a:extLst>
                </p:cNvPr>
                <p:cNvSpPr/>
                <p:nvPr/>
              </p:nvSpPr>
              <p:spPr>
                <a:xfrm>
                  <a:off x="9693321" y="2624673"/>
                  <a:ext cx="200531" cy="5183"/>
                </a:xfrm>
                <a:custGeom>
                  <a:avLst/>
                  <a:gdLst>
                    <a:gd name="connsiteX0" fmla="*/ 200532 w 200531"/>
                    <a:gd name="connsiteY0" fmla="*/ 0 h 5183"/>
                    <a:gd name="connsiteX1" fmla="*/ 0 w 200531"/>
                    <a:gd name="connsiteY1" fmla="*/ 0 h 5183"/>
                  </a:gdLst>
                  <a:ahLst/>
                  <a:cxnLst>
                    <a:cxn ang="0">
                      <a:pos x="connsiteX0" y="connsiteY0"/>
                    </a:cxn>
                    <a:cxn ang="0">
                      <a:pos x="connsiteX1" y="connsiteY1"/>
                    </a:cxn>
                  </a:cxnLst>
                  <a:rect l="l" t="t" r="r" b="b"/>
                  <a:pathLst>
                    <a:path w="200531" h="5183">
                      <a:moveTo>
                        <a:pt x="200532" y="0"/>
                      </a:moveTo>
                      <a:lnTo>
                        <a:pt x="0" y="0"/>
                      </a:lnTo>
                    </a:path>
                  </a:pathLst>
                </a:custGeom>
                <a:ln w="8020" cap="flat">
                  <a:solidFill>
                    <a:srgbClr val="333333"/>
                  </a:solidFill>
                  <a:prstDash val="solid"/>
                  <a:miter/>
                </a:ln>
              </p:spPr>
              <p:txBody>
                <a:bodyPr rtlCol="0" anchor="ctr"/>
                <a:lstStyle/>
                <a:p>
                  <a:pPr algn="ctr"/>
                  <a:endParaRPr lang="en-IN" sz="1400"/>
                </a:p>
              </p:txBody>
            </p:sp>
            <p:sp>
              <p:nvSpPr>
                <p:cNvPr id="231" name="Freeform: Shape 230">
                  <a:extLst>
                    <a:ext uri="{FF2B5EF4-FFF2-40B4-BE49-F238E27FC236}">
                      <a16:creationId xmlns:a16="http://schemas.microsoft.com/office/drawing/2014/main" id="{33ED0E1D-BD32-70E4-79C0-FB710814E183}"/>
                    </a:ext>
                  </a:extLst>
                </p:cNvPr>
                <p:cNvSpPr/>
                <p:nvPr/>
              </p:nvSpPr>
              <p:spPr>
                <a:xfrm>
                  <a:off x="9893853" y="2624673"/>
                  <a:ext cx="200531" cy="5183"/>
                </a:xfrm>
                <a:custGeom>
                  <a:avLst/>
                  <a:gdLst>
                    <a:gd name="connsiteX0" fmla="*/ 0 w 200531"/>
                    <a:gd name="connsiteY0" fmla="*/ 0 h 5183"/>
                    <a:gd name="connsiteX1" fmla="*/ 200532 w 200531"/>
                    <a:gd name="connsiteY1" fmla="*/ 0 h 5183"/>
                  </a:gdLst>
                  <a:ahLst/>
                  <a:cxnLst>
                    <a:cxn ang="0">
                      <a:pos x="connsiteX0" y="connsiteY0"/>
                    </a:cxn>
                    <a:cxn ang="0">
                      <a:pos x="connsiteX1" y="connsiteY1"/>
                    </a:cxn>
                  </a:cxnLst>
                  <a:rect l="l" t="t" r="r" b="b"/>
                  <a:pathLst>
                    <a:path w="200531" h="5183">
                      <a:moveTo>
                        <a:pt x="0" y="0"/>
                      </a:moveTo>
                      <a:lnTo>
                        <a:pt x="200532" y="0"/>
                      </a:lnTo>
                    </a:path>
                  </a:pathLst>
                </a:custGeom>
                <a:ln w="8020" cap="flat">
                  <a:solidFill>
                    <a:srgbClr val="333333"/>
                  </a:solidFill>
                  <a:prstDash val="solid"/>
                  <a:miter/>
                </a:ln>
              </p:spPr>
              <p:txBody>
                <a:bodyPr rtlCol="0" anchor="ctr"/>
                <a:lstStyle/>
                <a:p>
                  <a:pPr algn="ctr"/>
                  <a:endParaRPr lang="en-IN" sz="1400"/>
                </a:p>
              </p:txBody>
            </p:sp>
            <p:sp>
              <p:nvSpPr>
                <p:cNvPr id="232" name="Freeform: Shape 231">
                  <a:extLst>
                    <a:ext uri="{FF2B5EF4-FFF2-40B4-BE49-F238E27FC236}">
                      <a16:creationId xmlns:a16="http://schemas.microsoft.com/office/drawing/2014/main" id="{BC2B986B-C477-830B-C897-D750C35050F4}"/>
                    </a:ext>
                  </a:extLst>
                </p:cNvPr>
                <p:cNvSpPr/>
                <p:nvPr/>
              </p:nvSpPr>
              <p:spPr>
                <a:xfrm>
                  <a:off x="9653215" y="2598755"/>
                  <a:ext cx="80212" cy="51836"/>
                </a:xfrm>
                <a:custGeom>
                  <a:avLst/>
                  <a:gdLst>
                    <a:gd name="connsiteX0" fmla="*/ 72191 w 80212"/>
                    <a:gd name="connsiteY0" fmla="*/ 0 h 51836"/>
                    <a:gd name="connsiteX1" fmla="*/ 80213 w 80212"/>
                    <a:gd name="connsiteY1" fmla="*/ 0 h 51836"/>
                    <a:gd name="connsiteX2" fmla="*/ 80213 w 80212"/>
                    <a:gd name="connsiteY2" fmla="*/ 51836 h 51836"/>
                    <a:gd name="connsiteX3" fmla="*/ 72191 w 80212"/>
                    <a:gd name="connsiteY3" fmla="*/ 51836 h 51836"/>
                    <a:gd name="connsiteX4" fmla="*/ 8021 w 80212"/>
                    <a:gd name="connsiteY4" fmla="*/ 51836 h 51836"/>
                    <a:gd name="connsiteX5" fmla="*/ 0 w 80212"/>
                    <a:gd name="connsiteY5" fmla="*/ 51836 h 51836"/>
                    <a:gd name="connsiteX6" fmla="*/ 0 w 80212"/>
                    <a:gd name="connsiteY6" fmla="*/ 0 h 51836"/>
                    <a:gd name="connsiteX7" fmla="*/ 8021 w 80212"/>
                    <a:gd name="connsiteY7" fmla="*/ 0 h 5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12" h="51836">
                      <a:moveTo>
                        <a:pt x="72191" y="0"/>
                      </a:moveTo>
                      <a:cubicBezTo>
                        <a:pt x="76621" y="0"/>
                        <a:pt x="80213" y="0"/>
                        <a:pt x="80213" y="0"/>
                      </a:cubicBezTo>
                      <a:lnTo>
                        <a:pt x="80213" y="51836"/>
                      </a:lnTo>
                      <a:cubicBezTo>
                        <a:pt x="80213" y="51836"/>
                        <a:pt x="76621" y="51836"/>
                        <a:pt x="72191" y="51836"/>
                      </a:cubicBezTo>
                      <a:lnTo>
                        <a:pt x="8021" y="51836"/>
                      </a:lnTo>
                      <a:cubicBezTo>
                        <a:pt x="3592" y="51836"/>
                        <a:pt x="0" y="51836"/>
                        <a:pt x="0" y="51836"/>
                      </a:cubicBezTo>
                      <a:lnTo>
                        <a:pt x="0" y="0"/>
                      </a:lnTo>
                      <a:cubicBezTo>
                        <a:pt x="0" y="0"/>
                        <a:pt x="3592" y="0"/>
                        <a:pt x="8021" y="0"/>
                      </a:cubicBezTo>
                      <a:close/>
                    </a:path>
                  </a:pathLst>
                </a:custGeom>
                <a:solidFill>
                  <a:srgbClr val="F39C12"/>
                </a:solidFill>
                <a:ln w="8020" cap="flat">
                  <a:noFill/>
                  <a:prstDash val="solid"/>
                  <a:miter/>
                </a:ln>
              </p:spPr>
              <p:txBody>
                <a:bodyPr rtlCol="0" anchor="ctr"/>
                <a:lstStyle/>
                <a:p>
                  <a:pPr algn="ctr"/>
                  <a:endParaRPr lang="en-IN" sz="1400"/>
                </a:p>
              </p:txBody>
            </p:sp>
            <p:sp>
              <p:nvSpPr>
                <p:cNvPr id="233" name="Freeform: Shape 232">
                  <a:extLst>
                    <a:ext uri="{FF2B5EF4-FFF2-40B4-BE49-F238E27FC236}">
                      <a16:creationId xmlns:a16="http://schemas.microsoft.com/office/drawing/2014/main" id="{758E9356-27E5-8D4F-9158-57027FE96305}"/>
                    </a:ext>
                  </a:extLst>
                </p:cNvPr>
                <p:cNvSpPr/>
                <p:nvPr/>
              </p:nvSpPr>
              <p:spPr>
                <a:xfrm>
                  <a:off x="10054278" y="2598755"/>
                  <a:ext cx="80212" cy="51836"/>
                </a:xfrm>
                <a:custGeom>
                  <a:avLst/>
                  <a:gdLst>
                    <a:gd name="connsiteX0" fmla="*/ 72191 w 80212"/>
                    <a:gd name="connsiteY0" fmla="*/ 0 h 51836"/>
                    <a:gd name="connsiteX1" fmla="*/ 80213 w 80212"/>
                    <a:gd name="connsiteY1" fmla="*/ 0 h 51836"/>
                    <a:gd name="connsiteX2" fmla="*/ 80213 w 80212"/>
                    <a:gd name="connsiteY2" fmla="*/ 51836 h 51836"/>
                    <a:gd name="connsiteX3" fmla="*/ 72191 w 80212"/>
                    <a:gd name="connsiteY3" fmla="*/ 51836 h 51836"/>
                    <a:gd name="connsiteX4" fmla="*/ 8021 w 80212"/>
                    <a:gd name="connsiteY4" fmla="*/ 51836 h 51836"/>
                    <a:gd name="connsiteX5" fmla="*/ 0 w 80212"/>
                    <a:gd name="connsiteY5" fmla="*/ 51836 h 51836"/>
                    <a:gd name="connsiteX6" fmla="*/ 0 w 80212"/>
                    <a:gd name="connsiteY6" fmla="*/ 0 h 51836"/>
                    <a:gd name="connsiteX7" fmla="*/ 8021 w 80212"/>
                    <a:gd name="connsiteY7" fmla="*/ 0 h 5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12" h="51836">
                      <a:moveTo>
                        <a:pt x="72191" y="0"/>
                      </a:moveTo>
                      <a:cubicBezTo>
                        <a:pt x="76621" y="0"/>
                        <a:pt x="80213" y="0"/>
                        <a:pt x="80213" y="0"/>
                      </a:cubicBezTo>
                      <a:lnTo>
                        <a:pt x="80213" y="51836"/>
                      </a:lnTo>
                      <a:cubicBezTo>
                        <a:pt x="80213" y="51836"/>
                        <a:pt x="76621" y="51836"/>
                        <a:pt x="72191" y="51836"/>
                      </a:cubicBezTo>
                      <a:lnTo>
                        <a:pt x="8021" y="51836"/>
                      </a:lnTo>
                      <a:cubicBezTo>
                        <a:pt x="3592" y="51836"/>
                        <a:pt x="0" y="51836"/>
                        <a:pt x="0" y="51836"/>
                      </a:cubicBezTo>
                      <a:lnTo>
                        <a:pt x="0" y="0"/>
                      </a:lnTo>
                      <a:cubicBezTo>
                        <a:pt x="0" y="0"/>
                        <a:pt x="3592" y="0"/>
                        <a:pt x="8021" y="0"/>
                      </a:cubicBezTo>
                      <a:close/>
                    </a:path>
                  </a:pathLst>
                </a:custGeom>
                <a:solidFill>
                  <a:srgbClr val="F39C12"/>
                </a:solidFill>
                <a:ln w="8020" cap="flat">
                  <a:noFill/>
                  <a:prstDash val="solid"/>
                  <a:miter/>
                </a:ln>
              </p:spPr>
              <p:txBody>
                <a:bodyPr rtlCol="0" anchor="ctr"/>
                <a:lstStyle/>
                <a:p>
                  <a:pPr algn="ctr"/>
                  <a:endParaRPr lang="en-IN" sz="1400"/>
                </a:p>
              </p:txBody>
            </p:sp>
            <p:sp>
              <p:nvSpPr>
                <p:cNvPr id="234" name="Freeform: Shape 233">
                  <a:extLst>
                    <a:ext uri="{FF2B5EF4-FFF2-40B4-BE49-F238E27FC236}">
                      <a16:creationId xmlns:a16="http://schemas.microsoft.com/office/drawing/2014/main" id="{0B10F360-4914-EC63-7F5E-67C71911E981}"/>
                    </a:ext>
                  </a:extLst>
                </p:cNvPr>
                <p:cNvSpPr/>
                <p:nvPr/>
              </p:nvSpPr>
              <p:spPr>
                <a:xfrm>
                  <a:off x="10375128" y="2443246"/>
                  <a:ext cx="8021" cy="181426"/>
                </a:xfrm>
                <a:custGeom>
                  <a:avLst/>
                  <a:gdLst>
                    <a:gd name="connsiteX0" fmla="*/ 0 w 8021"/>
                    <a:gd name="connsiteY0" fmla="*/ 0 h 181426"/>
                    <a:gd name="connsiteX1" fmla="*/ 0 w 8021"/>
                    <a:gd name="connsiteY1" fmla="*/ 181427 h 181426"/>
                  </a:gdLst>
                  <a:ahLst/>
                  <a:cxnLst>
                    <a:cxn ang="0">
                      <a:pos x="connsiteX0" y="connsiteY0"/>
                    </a:cxn>
                    <a:cxn ang="0">
                      <a:pos x="connsiteX1" y="connsiteY1"/>
                    </a:cxn>
                  </a:cxnLst>
                  <a:rect l="l" t="t" r="r" b="b"/>
                  <a:pathLst>
                    <a:path w="8021" h="181426">
                      <a:moveTo>
                        <a:pt x="0" y="0"/>
                      </a:moveTo>
                      <a:lnTo>
                        <a:pt x="0" y="181427"/>
                      </a:lnTo>
                    </a:path>
                  </a:pathLst>
                </a:custGeom>
                <a:ln w="16040" cap="flat">
                  <a:solidFill>
                    <a:srgbClr val="333333"/>
                  </a:solidFill>
                  <a:prstDash val="solid"/>
                  <a:miter/>
                </a:ln>
              </p:spPr>
              <p:txBody>
                <a:bodyPr rtlCol="0" anchor="ctr"/>
                <a:lstStyle/>
                <a:p>
                  <a:pPr algn="ctr"/>
                  <a:endParaRPr lang="en-IN" sz="1400"/>
                </a:p>
              </p:txBody>
            </p:sp>
            <p:sp>
              <p:nvSpPr>
                <p:cNvPr id="235" name="Freeform: Shape 234">
                  <a:extLst>
                    <a:ext uri="{FF2B5EF4-FFF2-40B4-BE49-F238E27FC236}">
                      <a16:creationId xmlns:a16="http://schemas.microsoft.com/office/drawing/2014/main" id="{C7BBA722-FBE9-A876-8643-5411D69D8F42}"/>
                    </a:ext>
                  </a:extLst>
                </p:cNvPr>
                <p:cNvSpPr/>
                <p:nvPr/>
              </p:nvSpPr>
              <p:spPr>
                <a:xfrm>
                  <a:off x="10174597" y="2624673"/>
                  <a:ext cx="200531" cy="5183"/>
                </a:xfrm>
                <a:custGeom>
                  <a:avLst/>
                  <a:gdLst>
                    <a:gd name="connsiteX0" fmla="*/ 200532 w 200531"/>
                    <a:gd name="connsiteY0" fmla="*/ 0 h 5183"/>
                    <a:gd name="connsiteX1" fmla="*/ 0 w 200531"/>
                    <a:gd name="connsiteY1" fmla="*/ 0 h 5183"/>
                  </a:gdLst>
                  <a:ahLst/>
                  <a:cxnLst>
                    <a:cxn ang="0">
                      <a:pos x="connsiteX0" y="connsiteY0"/>
                    </a:cxn>
                    <a:cxn ang="0">
                      <a:pos x="connsiteX1" y="connsiteY1"/>
                    </a:cxn>
                  </a:cxnLst>
                  <a:rect l="l" t="t" r="r" b="b"/>
                  <a:pathLst>
                    <a:path w="200531" h="5183">
                      <a:moveTo>
                        <a:pt x="200532" y="0"/>
                      </a:moveTo>
                      <a:lnTo>
                        <a:pt x="0" y="0"/>
                      </a:lnTo>
                    </a:path>
                  </a:pathLst>
                </a:custGeom>
                <a:ln w="8020" cap="flat">
                  <a:solidFill>
                    <a:srgbClr val="333333"/>
                  </a:solidFill>
                  <a:prstDash val="solid"/>
                  <a:miter/>
                </a:ln>
              </p:spPr>
              <p:txBody>
                <a:bodyPr rtlCol="0" anchor="ctr"/>
                <a:lstStyle/>
                <a:p>
                  <a:pPr algn="ctr"/>
                  <a:endParaRPr lang="en-IN" sz="1400"/>
                </a:p>
              </p:txBody>
            </p:sp>
            <p:sp>
              <p:nvSpPr>
                <p:cNvPr id="236" name="Freeform: Shape 235">
                  <a:extLst>
                    <a:ext uri="{FF2B5EF4-FFF2-40B4-BE49-F238E27FC236}">
                      <a16:creationId xmlns:a16="http://schemas.microsoft.com/office/drawing/2014/main" id="{B452FA15-5925-324B-FA4B-4A8B515BA3F7}"/>
                    </a:ext>
                  </a:extLst>
                </p:cNvPr>
                <p:cNvSpPr/>
                <p:nvPr/>
              </p:nvSpPr>
              <p:spPr>
                <a:xfrm>
                  <a:off x="10375128" y="2624673"/>
                  <a:ext cx="200531" cy="5183"/>
                </a:xfrm>
                <a:custGeom>
                  <a:avLst/>
                  <a:gdLst>
                    <a:gd name="connsiteX0" fmla="*/ 0 w 200531"/>
                    <a:gd name="connsiteY0" fmla="*/ 0 h 5183"/>
                    <a:gd name="connsiteX1" fmla="*/ 200532 w 200531"/>
                    <a:gd name="connsiteY1" fmla="*/ 0 h 5183"/>
                  </a:gdLst>
                  <a:ahLst/>
                  <a:cxnLst>
                    <a:cxn ang="0">
                      <a:pos x="connsiteX0" y="connsiteY0"/>
                    </a:cxn>
                    <a:cxn ang="0">
                      <a:pos x="connsiteX1" y="connsiteY1"/>
                    </a:cxn>
                  </a:cxnLst>
                  <a:rect l="l" t="t" r="r" b="b"/>
                  <a:pathLst>
                    <a:path w="200531" h="5183">
                      <a:moveTo>
                        <a:pt x="0" y="0"/>
                      </a:moveTo>
                      <a:lnTo>
                        <a:pt x="200532" y="0"/>
                      </a:lnTo>
                    </a:path>
                  </a:pathLst>
                </a:custGeom>
                <a:ln w="8020" cap="flat">
                  <a:solidFill>
                    <a:srgbClr val="333333"/>
                  </a:solidFill>
                  <a:prstDash val="solid"/>
                  <a:miter/>
                </a:ln>
              </p:spPr>
              <p:txBody>
                <a:bodyPr rtlCol="0" anchor="ctr"/>
                <a:lstStyle/>
                <a:p>
                  <a:pPr algn="ctr"/>
                  <a:endParaRPr lang="en-IN" sz="1400"/>
                </a:p>
              </p:txBody>
            </p:sp>
            <p:sp>
              <p:nvSpPr>
                <p:cNvPr id="237" name="Freeform: Shape 236">
                  <a:extLst>
                    <a:ext uri="{FF2B5EF4-FFF2-40B4-BE49-F238E27FC236}">
                      <a16:creationId xmlns:a16="http://schemas.microsoft.com/office/drawing/2014/main" id="{81AD267A-E162-B10B-0B97-22D9BB044895}"/>
                    </a:ext>
                  </a:extLst>
                </p:cNvPr>
                <p:cNvSpPr/>
                <p:nvPr/>
              </p:nvSpPr>
              <p:spPr>
                <a:xfrm>
                  <a:off x="10134491" y="2598755"/>
                  <a:ext cx="80212" cy="51836"/>
                </a:xfrm>
                <a:custGeom>
                  <a:avLst/>
                  <a:gdLst>
                    <a:gd name="connsiteX0" fmla="*/ 72191 w 80212"/>
                    <a:gd name="connsiteY0" fmla="*/ 0 h 51836"/>
                    <a:gd name="connsiteX1" fmla="*/ 80213 w 80212"/>
                    <a:gd name="connsiteY1" fmla="*/ 0 h 51836"/>
                    <a:gd name="connsiteX2" fmla="*/ 80213 w 80212"/>
                    <a:gd name="connsiteY2" fmla="*/ 51836 h 51836"/>
                    <a:gd name="connsiteX3" fmla="*/ 72191 w 80212"/>
                    <a:gd name="connsiteY3" fmla="*/ 51836 h 51836"/>
                    <a:gd name="connsiteX4" fmla="*/ 8021 w 80212"/>
                    <a:gd name="connsiteY4" fmla="*/ 51836 h 51836"/>
                    <a:gd name="connsiteX5" fmla="*/ 0 w 80212"/>
                    <a:gd name="connsiteY5" fmla="*/ 51836 h 51836"/>
                    <a:gd name="connsiteX6" fmla="*/ 0 w 80212"/>
                    <a:gd name="connsiteY6" fmla="*/ 0 h 51836"/>
                    <a:gd name="connsiteX7" fmla="*/ 8021 w 80212"/>
                    <a:gd name="connsiteY7" fmla="*/ 0 h 5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12" h="51836">
                      <a:moveTo>
                        <a:pt x="72191" y="0"/>
                      </a:moveTo>
                      <a:cubicBezTo>
                        <a:pt x="76621" y="0"/>
                        <a:pt x="80213" y="0"/>
                        <a:pt x="80213" y="0"/>
                      </a:cubicBezTo>
                      <a:lnTo>
                        <a:pt x="80213" y="51836"/>
                      </a:lnTo>
                      <a:cubicBezTo>
                        <a:pt x="80213" y="51836"/>
                        <a:pt x="76621" y="51836"/>
                        <a:pt x="72191" y="51836"/>
                      </a:cubicBezTo>
                      <a:lnTo>
                        <a:pt x="8021" y="51836"/>
                      </a:lnTo>
                      <a:cubicBezTo>
                        <a:pt x="3592" y="51836"/>
                        <a:pt x="0" y="51836"/>
                        <a:pt x="0" y="51836"/>
                      </a:cubicBezTo>
                      <a:lnTo>
                        <a:pt x="0" y="0"/>
                      </a:lnTo>
                      <a:cubicBezTo>
                        <a:pt x="0" y="0"/>
                        <a:pt x="3592" y="0"/>
                        <a:pt x="8021" y="0"/>
                      </a:cubicBezTo>
                      <a:close/>
                    </a:path>
                  </a:pathLst>
                </a:custGeom>
                <a:solidFill>
                  <a:srgbClr val="F39C12"/>
                </a:solidFill>
                <a:ln w="8020" cap="flat">
                  <a:noFill/>
                  <a:prstDash val="solid"/>
                  <a:miter/>
                </a:ln>
              </p:spPr>
              <p:txBody>
                <a:bodyPr rtlCol="0" anchor="ctr"/>
                <a:lstStyle/>
                <a:p>
                  <a:pPr algn="ctr"/>
                  <a:endParaRPr lang="en-IN" sz="1400"/>
                </a:p>
              </p:txBody>
            </p:sp>
            <p:sp>
              <p:nvSpPr>
                <p:cNvPr id="238" name="Freeform: Shape 237">
                  <a:extLst>
                    <a:ext uri="{FF2B5EF4-FFF2-40B4-BE49-F238E27FC236}">
                      <a16:creationId xmlns:a16="http://schemas.microsoft.com/office/drawing/2014/main" id="{0EBF2246-1F45-0443-3727-8DCF14D227C3}"/>
                    </a:ext>
                  </a:extLst>
                </p:cNvPr>
                <p:cNvSpPr/>
                <p:nvPr/>
              </p:nvSpPr>
              <p:spPr>
                <a:xfrm>
                  <a:off x="10535554" y="2598755"/>
                  <a:ext cx="80212" cy="51836"/>
                </a:xfrm>
                <a:custGeom>
                  <a:avLst/>
                  <a:gdLst>
                    <a:gd name="connsiteX0" fmla="*/ 72191 w 80212"/>
                    <a:gd name="connsiteY0" fmla="*/ 0 h 51836"/>
                    <a:gd name="connsiteX1" fmla="*/ 80213 w 80212"/>
                    <a:gd name="connsiteY1" fmla="*/ 0 h 51836"/>
                    <a:gd name="connsiteX2" fmla="*/ 80213 w 80212"/>
                    <a:gd name="connsiteY2" fmla="*/ 51836 h 51836"/>
                    <a:gd name="connsiteX3" fmla="*/ 72191 w 80212"/>
                    <a:gd name="connsiteY3" fmla="*/ 51836 h 51836"/>
                    <a:gd name="connsiteX4" fmla="*/ 8021 w 80212"/>
                    <a:gd name="connsiteY4" fmla="*/ 51836 h 51836"/>
                    <a:gd name="connsiteX5" fmla="*/ 0 w 80212"/>
                    <a:gd name="connsiteY5" fmla="*/ 51836 h 51836"/>
                    <a:gd name="connsiteX6" fmla="*/ 0 w 80212"/>
                    <a:gd name="connsiteY6" fmla="*/ 0 h 51836"/>
                    <a:gd name="connsiteX7" fmla="*/ 8021 w 80212"/>
                    <a:gd name="connsiteY7" fmla="*/ 0 h 5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12" h="51836">
                      <a:moveTo>
                        <a:pt x="72191" y="0"/>
                      </a:moveTo>
                      <a:cubicBezTo>
                        <a:pt x="76621" y="0"/>
                        <a:pt x="80213" y="0"/>
                        <a:pt x="80213" y="0"/>
                      </a:cubicBezTo>
                      <a:lnTo>
                        <a:pt x="80213" y="51836"/>
                      </a:lnTo>
                      <a:cubicBezTo>
                        <a:pt x="80213" y="51836"/>
                        <a:pt x="76621" y="51836"/>
                        <a:pt x="72191" y="51836"/>
                      </a:cubicBezTo>
                      <a:lnTo>
                        <a:pt x="8021" y="51836"/>
                      </a:lnTo>
                      <a:cubicBezTo>
                        <a:pt x="3592" y="51836"/>
                        <a:pt x="0" y="51836"/>
                        <a:pt x="0" y="51836"/>
                      </a:cubicBezTo>
                      <a:lnTo>
                        <a:pt x="0" y="0"/>
                      </a:lnTo>
                      <a:cubicBezTo>
                        <a:pt x="0" y="0"/>
                        <a:pt x="3592" y="0"/>
                        <a:pt x="8021" y="0"/>
                      </a:cubicBezTo>
                      <a:close/>
                    </a:path>
                  </a:pathLst>
                </a:custGeom>
                <a:solidFill>
                  <a:srgbClr val="F39C12"/>
                </a:solidFill>
                <a:ln w="8020" cap="flat">
                  <a:noFill/>
                  <a:prstDash val="solid"/>
                  <a:miter/>
                </a:ln>
              </p:spPr>
              <p:txBody>
                <a:bodyPr rtlCol="0" anchor="ctr"/>
                <a:lstStyle/>
                <a:p>
                  <a:pPr algn="ctr"/>
                  <a:endParaRPr lang="en-IN" sz="1400"/>
                </a:p>
              </p:txBody>
            </p:sp>
            <p:sp>
              <p:nvSpPr>
                <p:cNvPr id="239" name="Freeform: Shape 238">
                  <a:extLst>
                    <a:ext uri="{FF2B5EF4-FFF2-40B4-BE49-F238E27FC236}">
                      <a16:creationId xmlns:a16="http://schemas.microsoft.com/office/drawing/2014/main" id="{FD6A3F4F-B315-F25F-01D8-4AF97F1894C4}"/>
                    </a:ext>
                  </a:extLst>
                </p:cNvPr>
                <p:cNvSpPr/>
                <p:nvPr/>
              </p:nvSpPr>
              <p:spPr>
                <a:xfrm>
                  <a:off x="10856404" y="2443246"/>
                  <a:ext cx="8021" cy="181426"/>
                </a:xfrm>
                <a:custGeom>
                  <a:avLst/>
                  <a:gdLst>
                    <a:gd name="connsiteX0" fmla="*/ 0 w 8021"/>
                    <a:gd name="connsiteY0" fmla="*/ 0 h 181426"/>
                    <a:gd name="connsiteX1" fmla="*/ 0 w 8021"/>
                    <a:gd name="connsiteY1" fmla="*/ 181427 h 181426"/>
                  </a:gdLst>
                  <a:ahLst/>
                  <a:cxnLst>
                    <a:cxn ang="0">
                      <a:pos x="connsiteX0" y="connsiteY0"/>
                    </a:cxn>
                    <a:cxn ang="0">
                      <a:pos x="connsiteX1" y="connsiteY1"/>
                    </a:cxn>
                  </a:cxnLst>
                  <a:rect l="l" t="t" r="r" b="b"/>
                  <a:pathLst>
                    <a:path w="8021" h="181426">
                      <a:moveTo>
                        <a:pt x="0" y="0"/>
                      </a:moveTo>
                      <a:lnTo>
                        <a:pt x="0" y="181427"/>
                      </a:lnTo>
                    </a:path>
                  </a:pathLst>
                </a:custGeom>
                <a:ln w="16040" cap="flat">
                  <a:solidFill>
                    <a:srgbClr val="333333"/>
                  </a:solidFill>
                  <a:prstDash val="solid"/>
                  <a:miter/>
                </a:ln>
              </p:spPr>
              <p:txBody>
                <a:bodyPr rtlCol="0" anchor="ctr"/>
                <a:lstStyle/>
                <a:p>
                  <a:pPr algn="ctr"/>
                  <a:endParaRPr lang="en-IN" sz="1400"/>
                </a:p>
              </p:txBody>
            </p:sp>
            <p:sp>
              <p:nvSpPr>
                <p:cNvPr id="240" name="Freeform: Shape 239">
                  <a:extLst>
                    <a:ext uri="{FF2B5EF4-FFF2-40B4-BE49-F238E27FC236}">
                      <a16:creationId xmlns:a16="http://schemas.microsoft.com/office/drawing/2014/main" id="{9E410275-FD6C-64C4-6A9E-1F60644B91F5}"/>
                    </a:ext>
                  </a:extLst>
                </p:cNvPr>
                <p:cNvSpPr/>
                <p:nvPr/>
              </p:nvSpPr>
              <p:spPr>
                <a:xfrm>
                  <a:off x="10655873" y="2624673"/>
                  <a:ext cx="200531" cy="5183"/>
                </a:xfrm>
                <a:custGeom>
                  <a:avLst/>
                  <a:gdLst>
                    <a:gd name="connsiteX0" fmla="*/ 200532 w 200531"/>
                    <a:gd name="connsiteY0" fmla="*/ 0 h 5183"/>
                    <a:gd name="connsiteX1" fmla="*/ 0 w 200531"/>
                    <a:gd name="connsiteY1" fmla="*/ 0 h 5183"/>
                  </a:gdLst>
                  <a:ahLst/>
                  <a:cxnLst>
                    <a:cxn ang="0">
                      <a:pos x="connsiteX0" y="connsiteY0"/>
                    </a:cxn>
                    <a:cxn ang="0">
                      <a:pos x="connsiteX1" y="connsiteY1"/>
                    </a:cxn>
                  </a:cxnLst>
                  <a:rect l="l" t="t" r="r" b="b"/>
                  <a:pathLst>
                    <a:path w="200531" h="5183">
                      <a:moveTo>
                        <a:pt x="200532" y="0"/>
                      </a:moveTo>
                      <a:lnTo>
                        <a:pt x="0" y="0"/>
                      </a:lnTo>
                    </a:path>
                  </a:pathLst>
                </a:custGeom>
                <a:ln w="8020" cap="flat">
                  <a:solidFill>
                    <a:srgbClr val="333333"/>
                  </a:solidFill>
                  <a:prstDash val="solid"/>
                  <a:miter/>
                </a:ln>
              </p:spPr>
              <p:txBody>
                <a:bodyPr rtlCol="0" anchor="ctr"/>
                <a:lstStyle/>
                <a:p>
                  <a:pPr algn="ctr"/>
                  <a:endParaRPr lang="en-IN" sz="1400"/>
                </a:p>
              </p:txBody>
            </p:sp>
            <p:sp>
              <p:nvSpPr>
                <p:cNvPr id="241" name="Freeform: Shape 240">
                  <a:extLst>
                    <a:ext uri="{FF2B5EF4-FFF2-40B4-BE49-F238E27FC236}">
                      <a16:creationId xmlns:a16="http://schemas.microsoft.com/office/drawing/2014/main" id="{3DF556B0-BC7C-1E8E-BEB1-C697ABA7B108}"/>
                    </a:ext>
                  </a:extLst>
                </p:cNvPr>
                <p:cNvSpPr/>
                <p:nvPr/>
              </p:nvSpPr>
              <p:spPr>
                <a:xfrm>
                  <a:off x="10856404" y="2624673"/>
                  <a:ext cx="200531" cy="5183"/>
                </a:xfrm>
                <a:custGeom>
                  <a:avLst/>
                  <a:gdLst>
                    <a:gd name="connsiteX0" fmla="*/ 0 w 200531"/>
                    <a:gd name="connsiteY0" fmla="*/ 0 h 5183"/>
                    <a:gd name="connsiteX1" fmla="*/ 200532 w 200531"/>
                    <a:gd name="connsiteY1" fmla="*/ 0 h 5183"/>
                  </a:gdLst>
                  <a:ahLst/>
                  <a:cxnLst>
                    <a:cxn ang="0">
                      <a:pos x="connsiteX0" y="connsiteY0"/>
                    </a:cxn>
                    <a:cxn ang="0">
                      <a:pos x="connsiteX1" y="connsiteY1"/>
                    </a:cxn>
                  </a:cxnLst>
                  <a:rect l="l" t="t" r="r" b="b"/>
                  <a:pathLst>
                    <a:path w="200531" h="5183">
                      <a:moveTo>
                        <a:pt x="0" y="0"/>
                      </a:moveTo>
                      <a:lnTo>
                        <a:pt x="200532" y="0"/>
                      </a:lnTo>
                    </a:path>
                  </a:pathLst>
                </a:custGeom>
                <a:ln w="8020" cap="flat">
                  <a:solidFill>
                    <a:srgbClr val="333333"/>
                  </a:solidFill>
                  <a:prstDash val="solid"/>
                  <a:miter/>
                </a:ln>
              </p:spPr>
              <p:txBody>
                <a:bodyPr rtlCol="0" anchor="ctr"/>
                <a:lstStyle/>
                <a:p>
                  <a:pPr algn="ctr"/>
                  <a:endParaRPr lang="en-IN" sz="1400"/>
                </a:p>
              </p:txBody>
            </p:sp>
            <p:sp>
              <p:nvSpPr>
                <p:cNvPr id="242" name="Freeform: Shape 241">
                  <a:extLst>
                    <a:ext uri="{FF2B5EF4-FFF2-40B4-BE49-F238E27FC236}">
                      <a16:creationId xmlns:a16="http://schemas.microsoft.com/office/drawing/2014/main" id="{713BD051-8DB2-32C4-B428-DB2A86BF47BF}"/>
                    </a:ext>
                  </a:extLst>
                </p:cNvPr>
                <p:cNvSpPr/>
                <p:nvPr/>
              </p:nvSpPr>
              <p:spPr>
                <a:xfrm>
                  <a:off x="10615766" y="2598755"/>
                  <a:ext cx="80212" cy="51836"/>
                </a:xfrm>
                <a:custGeom>
                  <a:avLst/>
                  <a:gdLst>
                    <a:gd name="connsiteX0" fmla="*/ 72191 w 80212"/>
                    <a:gd name="connsiteY0" fmla="*/ 0 h 51836"/>
                    <a:gd name="connsiteX1" fmla="*/ 80213 w 80212"/>
                    <a:gd name="connsiteY1" fmla="*/ 0 h 51836"/>
                    <a:gd name="connsiteX2" fmla="*/ 80213 w 80212"/>
                    <a:gd name="connsiteY2" fmla="*/ 51836 h 51836"/>
                    <a:gd name="connsiteX3" fmla="*/ 72191 w 80212"/>
                    <a:gd name="connsiteY3" fmla="*/ 51836 h 51836"/>
                    <a:gd name="connsiteX4" fmla="*/ 8021 w 80212"/>
                    <a:gd name="connsiteY4" fmla="*/ 51836 h 51836"/>
                    <a:gd name="connsiteX5" fmla="*/ 0 w 80212"/>
                    <a:gd name="connsiteY5" fmla="*/ 51836 h 51836"/>
                    <a:gd name="connsiteX6" fmla="*/ 0 w 80212"/>
                    <a:gd name="connsiteY6" fmla="*/ 0 h 51836"/>
                    <a:gd name="connsiteX7" fmla="*/ 8021 w 80212"/>
                    <a:gd name="connsiteY7" fmla="*/ 0 h 5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12" h="51836">
                      <a:moveTo>
                        <a:pt x="72191" y="0"/>
                      </a:moveTo>
                      <a:cubicBezTo>
                        <a:pt x="76621" y="0"/>
                        <a:pt x="80213" y="0"/>
                        <a:pt x="80213" y="0"/>
                      </a:cubicBezTo>
                      <a:lnTo>
                        <a:pt x="80213" y="51836"/>
                      </a:lnTo>
                      <a:cubicBezTo>
                        <a:pt x="80213" y="51836"/>
                        <a:pt x="76621" y="51836"/>
                        <a:pt x="72191" y="51836"/>
                      </a:cubicBezTo>
                      <a:lnTo>
                        <a:pt x="8021" y="51836"/>
                      </a:lnTo>
                      <a:cubicBezTo>
                        <a:pt x="3592" y="51836"/>
                        <a:pt x="0" y="51836"/>
                        <a:pt x="0" y="51836"/>
                      </a:cubicBezTo>
                      <a:lnTo>
                        <a:pt x="0" y="0"/>
                      </a:lnTo>
                      <a:cubicBezTo>
                        <a:pt x="0" y="0"/>
                        <a:pt x="3592" y="0"/>
                        <a:pt x="8021" y="0"/>
                      </a:cubicBezTo>
                      <a:close/>
                    </a:path>
                  </a:pathLst>
                </a:custGeom>
                <a:solidFill>
                  <a:srgbClr val="F39C12"/>
                </a:solidFill>
                <a:ln w="8020" cap="flat">
                  <a:noFill/>
                  <a:prstDash val="solid"/>
                  <a:miter/>
                </a:ln>
              </p:spPr>
              <p:txBody>
                <a:bodyPr rtlCol="0" anchor="ctr"/>
                <a:lstStyle/>
                <a:p>
                  <a:pPr algn="ctr"/>
                  <a:endParaRPr lang="en-IN" sz="1400"/>
                </a:p>
              </p:txBody>
            </p:sp>
            <p:sp>
              <p:nvSpPr>
                <p:cNvPr id="243" name="Freeform: Shape 242">
                  <a:extLst>
                    <a:ext uri="{FF2B5EF4-FFF2-40B4-BE49-F238E27FC236}">
                      <a16:creationId xmlns:a16="http://schemas.microsoft.com/office/drawing/2014/main" id="{5A585A71-C1B0-24EB-A933-23E0F3D8D482}"/>
                    </a:ext>
                  </a:extLst>
                </p:cNvPr>
                <p:cNvSpPr/>
                <p:nvPr/>
              </p:nvSpPr>
              <p:spPr>
                <a:xfrm>
                  <a:off x="11016829" y="2598755"/>
                  <a:ext cx="80212" cy="51836"/>
                </a:xfrm>
                <a:custGeom>
                  <a:avLst/>
                  <a:gdLst>
                    <a:gd name="connsiteX0" fmla="*/ 72191 w 80212"/>
                    <a:gd name="connsiteY0" fmla="*/ 0 h 51836"/>
                    <a:gd name="connsiteX1" fmla="*/ 80213 w 80212"/>
                    <a:gd name="connsiteY1" fmla="*/ 0 h 51836"/>
                    <a:gd name="connsiteX2" fmla="*/ 80213 w 80212"/>
                    <a:gd name="connsiteY2" fmla="*/ 51836 h 51836"/>
                    <a:gd name="connsiteX3" fmla="*/ 72191 w 80212"/>
                    <a:gd name="connsiteY3" fmla="*/ 51836 h 51836"/>
                    <a:gd name="connsiteX4" fmla="*/ 8021 w 80212"/>
                    <a:gd name="connsiteY4" fmla="*/ 51836 h 51836"/>
                    <a:gd name="connsiteX5" fmla="*/ 0 w 80212"/>
                    <a:gd name="connsiteY5" fmla="*/ 51836 h 51836"/>
                    <a:gd name="connsiteX6" fmla="*/ 0 w 80212"/>
                    <a:gd name="connsiteY6" fmla="*/ 0 h 51836"/>
                    <a:gd name="connsiteX7" fmla="*/ 8021 w 80212"/>
                    <a:gd name="connsiteY7" fmla="*/ 0 h 5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12" h="51836">
                      <a:moveTo>
                        <a:pt x="72191" y="0"/>
                      </a:moveTo>
                      <a:cubicBezTo>
                        <a:pt x="76621" y="0"/>
                        <a:pt x="80213" y="0"/>
                        <a:pt x="80213" y="0"/>
                      </a:cubicBezTo>
                      <a:lnTo>
                        <a:pt x="80213" y="51836"/>
                      </a:lnTo>
                      <a:cubicBezTo>
                        <a:pt x="80213" y="51836"/>
                        <a:pt x="76621" y="51836"/>
                        <a:pt x="72191" y="51836"/>
                      </a:cubicBezTo>
                      <a:lnTo>
                        <a:pt x="8021" y="51836"/>
                      </a:lnTo>
                      <a:cubicBezTo>
                        <a:pt x="3592" y="51836"/>
                        <a:pt x="0" y="51836"/>
                        <a:pt x="0" y="51836"/>
                      </a:cubicBezTo>
                      <a:lnTo>
                        <a:pt x="0" y="0"/>
                      </a:lnTo>
                      <a:cubicBezTo>
                        <a:pt x="0" y="0"/>
                        <a:pt x="3592" y="0"/>
                        <a:pt x="8021" y="0"/>
                      </a:cubicBezTo>
                      <a:close/>
                    </a:path>
                  </a:pathLst>
                </a:custGeom>
                <a:solidFill>
                  <a:srgbClr val="F39C12"/>
                </a:solidFill>
                <a:ln w="8020" cap="flat">
                  <a:noFill/>
                  <a:prstDash val="solid"/>
                  <a:miter/>
                </a:ln>
              </p:spPr>
              <p:txBody>
                <a:bodyPr rtlCol="0" anchor="ctr"/>
                <a:lstStyle/>
                <a:p>
                  <a:pPr algn="ctr"/>
                  <a:endParaRPr lang="en-IN" sz="1400"/>
                </a:p>
              </p:txBody>
            </p:sp>
            <p:sp>
              <p:nvSpPr>
                <p:cNvPr id="244" name="Freeform: Shape 243">
                  <a:extLst>
                    <a:ext uri="{FF2B5EF4-FFF2-40B4-BE49-F238E27FC236}">
                      <a16:creationId xmlns:a16="http://schemas.microsoft.com/office/drawing/2014/main" id="{1310C05F-A6EB-C75D-7E6D-4ABE9E4C9578}"/>
                    </a:ext>
                  </a:extLst>
                </p:cNvPr>
                <p:cNvSpPr/>
                <p:nvPr/>
              </p:nvSpPr>
              <p:spPr>
                <a:xfrm>
                  <a:off x="11337680" y="2443246"/>
                  <a:ext cx="8021" cy="181426"/>
                </a:xfrm>
                <a:custGeom>
                  <a:avLst/>
                  <a:gdLst>
                    <a:gd name="connsiteX0" fmla="*/ 0 w 8021"/>
                    <a:gd name="connsiteY0" fmla="*/ 0 h 181426"/>
                    <a:gd name="connsiteX1" fmla="*/ 0 w 8021"/>
                    <a:gd name="connsiteY1" fmla="*/ 181427 h 181426"/>
                  </a:gdLst>
                  <a:ahLst/>
                  <a:cxnLst>
                    <a:cxn ang="0">
                      <a:pos x="connsiteX0" y="connsiteY0"/>
                    </a:cxn>
                    <a:cxn ang="0">
                      <a:pos x="connsiteX1" y="connsiteY1"/>
                    </a:cxn>
                  </a:cxnLst>
                  <a:rect l="l" t="t" r="r" b="b"/>
                  <a:pathLst>
                    <a:path w="8021" h="181426">
                      <a:moveTo>
                        <a:pt x="0" y="0"/>
                      </a:moveTo>
                      <a:lnTo>
                        <a:pt x="0" y="181427"/>
                      </a:lnTo>
                    </a:path>
                  </a:pathLst>
                </a:custGeom>
                <a:ln w="16040" cap="flat">
                  <a:solidFill>
                    <a:srgbClr val="333333"/>
                  </a:solidFill>
                  <a:prstDash val="solid"/>
                  <a:miter/>
                </a:ln>
              </p:spPr>
              <p:txBody>
                <a:bodyPr rtlCol="0" anchor="ctr"/>
                <a:lstStyle/>
                <a:p>
                  <a:pPr algn="ctr"/>
                  <a:endParaRPr lang="en-IN" sz="1400"/>
                </a:p>
              </p:txBody>
            </p:sp>
            <p:sp>
              <p:nvSpPr>
                <p:cNvPr id="245" name="Freeform: Shape 244">
                  <a:extLst>
                    <a:ext uri="{FF2B5EF4-FFF2-40B4-BE49-F238E27FC236}">
                      <a16:creationId xmlns:a16="http://schemas.microsoft.com/office/drawing/2014/main" id="{EC51EA89-CFC2-58C2-E865-CEFB7316C5BA}"/>
                    </a:ext>
                  </a:extLst>
                </p:cNvPr>
                <p:cNvSpPr/>
                <p:nvPr/>
              </p:nvSpPr>
              <p:spPr>
                <a:xfrm>
                  <a:off x="11137148" y="2624673"/>
                  <a:ext cx="200531" cy="5183"/>
                </a:xfrm>
                <a:custGeom>
                  <a:avLst/>
                  <a:gdLst>
                    <a:gd name="connsiteX0" fmla="*/ 200532 w 200531"/>
                    <a:gd name="connsiteY0" fmla="*/ 0 h 5183"/>
                    <a:gd name="connsiteX1" fmla="*/ 0 w 200531"/>
                    <a:gd name="connsiteY1" fmla="*/ 0 h 5183"/>
                  </a:gdLst>
                  <a:ahLst/>
                  <a:cxnLst>
                    <a:cxn ang="0">
                      <a:pos x="connsiteX0" y="connsiteY0"/>
                    </a:cxn>
                    <a:cxn ang="0">
                      <a:pos x="connsiteX1" y="connsiteY1"/>
                    </a:cxn>
                  </a:cxnLst>
                  <a:rect l="l" t="t" r="r" b="b"/>
                  <a:pathLst>
                    <a:path w="200531" h="5183">
                      <a:moveTo>
                        <a:pt x="200532" y="0"/>
                      </a:moveTo>
                      <a:lnTo>
                        <a:pt x="0" y="0"/>
                      </a:lnTo>
                    </a:path>
                  </a:pathLst>
                </a:custGeom>
                <a:ln w="8020" cap="flat">
                  <a:solidFill>
                    <a:srgbClr val="333333"/>
                  </a:solidFill>
                  <a:prstDash val="solid"/>
                  <a:miter/>
                </a:ln>
              </p:spPr>
              <p:txBody>
                <a:bodyPr rtlCol="0" anchor="ctr"/>
                <a:lstStyle/>
                <a:p>
                  <a:pPr algn="ctr"/>
                  <a:endParaRPr lang="en-IN" sz="1400"/>
                </a:p>
              </p:txBody>
            </p:sp>
            <p:sp>
              <p:nvSpPr>
                <p:cNvPr id="246" name="Freeform: Shape 245">
                  <a:extLst>
                    <a:ext uri="{FF2B5EF4-FFF2-40B4-BE49-F238E27FC236}">
                      <a16:creationId xmlns:a16="http://schemas.microsoft.com/office/drawing/2014/main" id="{EB783AC7-2EAB-FF73-D57C-7A31B22A7708}"/>
                    </a:ext>
                  </a:extLst>
                </p:cNvPr>
                <p:cNvSpPr/>
                <p:nvPr/>
              </p:nvSpPr>
              <p:spPr>
                <a:xfrm>
                  <a:off x="11337680" y="2624673"/>
                  <a:ext cx="200531" cy="5183"/>
                </a:xfrm>
                <a:custGeom>
                  <a:avLst/>
                  <a:gdLst>
                    <a:gd name="connsiteX0" fmla="*/ 0 w 200531"/>
                    <a:gd name="connsiteY0" fmla="*/ 0 h 5183"/>
                    <a:gd name="connsiteX1" fmla="*/ 200532 w 200531"/>
                    <a:gd name="connsiteY1" fmla="*/ 0 h 5183"/>
                  </a:gdLst>
                  <a:ahLst/>
                  <a:cxnLst>
                    <a:cxn ang="0">
                      <a:pos x="connsiteX0" y="connsiteY0"/>
                    </a:cxn>
                    <a:cxn ang="0">
                      <a:pos x="connsiteX1" y="connsiteY1"/>
                    </a:cxn>
                  </a:cxnLst>
                  <a:rect l="l" t="t" r="r" b="b"/>
                  <a:pathLst>
                    <a:path w="200531" h="5183">
                      <a:moveTo>
                        <a:pt x="0" y="0"/>
                      </a:moveTo>
                      <a:lnTo>
                        <a:pt x="200532" y="0"/>
                      </a:lnTo>
                    </a:path>
                  </a:pathLst>
                </a:custGeom>
                <a:ln w="8020" cap="flat">
                  <a:solidFill>
                    <a:srgbClr val="333333"/>
                  </a:solidFill>
                  <a:prstDash val="solid"/>
                  <a:miter/>
                </a:ln>
              </p:spPr>
              <p:txBody>
                <a:bodyPr rtlCol="0" anchor="ctr"/>
                <a:lstStyle/>
                <a:p>
                  <a:pPr algn="ctr"/>
                  <a:endParaRPr lang="en-IN" sz="1400"/>
                </a:p>
              </p:txBody>
            </p:sp>
            <p:sp>
              <p:nvSpPr>
                <p:cNvPr id="247" name="Freeform: Shape 246">
                  <a:extLst>
                    <a:ext uri="{FF2B5EF4-FFF2-40B4-BE49-F238E27FC236}">
                      <a16:creationId xmlns:a16="http://schemas.microsoft.com/office/drawing/2014/main" id="{BF00DA13-DD8E-BF2C-9C84-208BDA29B647}"/>
                    </a:ext>
                  </a:extLst>
                </p:cNvPr>
                <p:cNvSpPr/>
                <p:nvPr/>
              </p:nvSpPr>
              <p:spPr>
                <a:xfrm>
                  <a:off x="11097042" y="2598755"/>
                  <a:ext cx="80212" cy="51836"/>
                </a:xfrm>
                <a:custGeom>
                  <a:avLst/>
                  <a:gdLst>
                    <a:gd name="connsiteX0" fmla="*/ 72191 w 80212"/>
                    <a:gd name="connsiteY0" fmla="*/ 0 h 51836"/>
                    <a:gd name="connsiteX1" fmla="*/ 80213 w 80212"/>
                    <a:gd name="connsiteY1" fmla="*/ 0 h 51836"/>
                    <a:gd name="connsiteX2" fmla="*/ 80213 w 80212"/>
                    <a:gd name="connsiteY2" fmla="*/ 51836 h 51836"/>
                    <a:gd name="connsiteX3" fmla="*/ 72191 w 80212"/>
                    <a:gd name="connsiteY3" fmla="*/ 51836 h 51836"/>
                    <a:gd name="connsiteX4" fmla="*/ 8021 w 80212"/>
                    <a:gd name="connsiteY4" fmla="*/ 51836 h 51836"/>
                    <a:gd name="connsiteX5" fmla="*/ 0 w 80212"/>
                    <a:gd name="connsiteY5" fmla="*/ 51836 h 51836"/>
                    <a:gd name="connsiteX6" fmla="*/ 0 w 80212"/>
                    <a:gd name="connsiteY6" fmla="*/ 0 h 51836"/>
                    <a:gd name="connsiteX7" fmla="*/ 8021 w 80212"/>
                    <a:gd name="connsiteY7" fmla="*/ 0 h 5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12" h="51836">
                      <a:moveTo>
                        <a:pt x="72191" y="0"/>
                      </a:moveTo>
                      <a:cubicBezTo>
                        <a:pt x="76621" y="0"/>
                        <a:pt x="80213" y="0"/>
                        <a:pt x="80213" y="0"/>
                      </a:cubicBezTo>
                      <a:lnTo>
                        <a:pt x="80213" y="51836"/>
                      </a:lnTo>
                      <a:cubicBezTo>
                        <a:pt x="80213" y="51836"/>
                        <a:pt x="76621" y="51836"/>
                        <a:pt x="72191" y="51836"/>
                      </a:cubicBezTo>
                      <a:lnTo>
                        <a:pt x="8021" y="51836"/>
                      </a:lnTo>
                      <a:cubicBezTo>
                        <a:pt x="3592" y="51836"/>
                        <a:pt x="0" y="51836"/>
                        <a:pt x="0" y="51836"/>
                      </a:cubicBezTo>
                      <a:lnTo>
                        <a:pt x="0" y="0"/>
                      </a:lnTo>
                      <a:cubicBezTo>
                        <a:pt x="0" y="0"/>
                        <a:pt x="3592" y="0"/>
                        <a:pt x="8021" y="0"/>
                      </a:cubicBezTo>
                      <a:close/>
                    </a:path>
                  </a:pathLst>
                </a:custGeom>
                <a:solidFill>
                  <a:srgbClr val="F39C12"/>
                </a:solidFill>
                <a:ln w="8020" cap="flat">
                  <a:noFill/>
                  <a:prstDash val="solid"/>
                  <a:miter/>
                </a:ln>
              </p:spPr>
              <p:txBody>
                <a:bodyPr rtlCol="0" anchor="ctr"/>
                <a:lstStyle/>
                <a:p>
                  <a:pPr algn="ctr"/>
                  <a:endParaRPr lang="en-IN" sz="1400"/>
                </a:p>
              </p:txBody>
            </p:sp>
            <p:sp>
              <p:nvSpPr>
                <p:cNvPr id="248" name="Freeform: Shape 247">
                  <a:extLst>
                    <a:ext uri="{FF2B5EF4-FFF2-40B4-BE49-F238E27FC236}">
                      <a16:creationId xmlns:a16="http://schemas.microsoft.com/office/drawing/2014/main" id="{4C80880B-E05B-17C5-837E-7CA859BCBDD4}"/>
                    </a:ext>
                  </a:extLst>
                </p:cNvPr>
                <p:cNvSpPr/>
                <p:nvPr/>
              </p:nvSpPr>
              <p:spPr>
                <a:xfrm>
                  <a:off x="11498105" y="2598755"/>
                  <a:ext cx="80212" cy="51836"/>
                </a:xfrm>
                <a:custGeom>
                  <a:avLst/>
                  <a:gdLst>
                    <a:gd name="connsiteX0" fmla="*/ 72191 w 80212"/>
                    <a:gd name="connsiteY0" fmla="*/ 0 h 51836"/>
                    <a:gd name="connsiteX1" fmla="*/ 80213 w 80212"/>
                    <a:gd name="connsiteY1" fmla="*/ 0 h 51836"/>
                    <a:gd name="connsiteX2" fmla="*/ 80213 w 80212"/>
                    <a:gd name="connsiteY2" fmla="*/ 51836 h 51836"/>
                    <a:gd name="connsiteX3" fmla="*/ 72191 w 80212"/>
                    <a:gd name="connsiteY3" fmla="*/ 51836 h 51836"/>
                    <a:gd name="connsiteX4" fmla="*/ 8021 w 80212"/>
                    <a:gd name="connsiteY4" fmla="*/ 51836 h 51836"/>
                    <a:gd name="connsiteX5" fmla="*/ 0 w 80212"/>
                    <a:gd name="connsiteY5" fmla="*/ 51836 h 51836"/>
                    <a:gd name="connsiteX6" fmla="*/ 0 w 80212"/>
                    <a:gd name="connsiteY6" fmla="*/ 0 h 51836"/>
                    <a:gd name="connsiteX7" fmla="*/ 8021 w 80212"/>
                    <a:gd name="connsiteY7" fmla="*/ 0 h 5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12" h="51836">
                      <a:moveTo>
                        <a:pt x="72191" y="0"/>
                      </a:moveTo>
                      <a:cubicBezTo>
                        <a:pt x="76621" y="0"/>
                        <a:pt x="80213" y="0"/>
                        <a:pt x="80213" y="0"/>
                      </a:cubicBezTo>
                      <a:lnTo>
                        <a:pt x="80213" y="51836"/>
                      </a:lnTo>
                      <a:cubicBezTo>
                        <a:pt x="80213" y="51836"/>
                        <a:pt x="76621" y="51836"/>
                        <a:pt x="72191" y="51836"/>
                      </a:cubicBezTo>
                      <a:lnTo>
                        <a:pt x="8021" y="51836"/>
                      </a:lnTo>
                      <a:cubicBezTo>
                        <a:pt x="3592" y="51836"/>
                        <a:pt x="0" y="51836"/>
                        <a:pt x="0" y="51836"/>
                      </a:cubicBezTo>
                      <a:lnTo>
                        <a:pt x="0" y="0"/>
                      </a:lnTo>
                      <a:cubicBezTo>
                        <a:pt x="0" y="0"/>
                        <a:pt x="3592" y="0"/>
                        <a:pt x="8021" y="0"/>
                      </a:cubicBezTo>
                      <a:close/>
                    </a:path>
                  </a:pathLst>
                </a:custGeom>
                <a:solidFill>
                  <a:srgbClr val="F39C12"/>
                </a:solidFill>
                <a:ln w="8020" cap="flat">
                  <a:noFill/>
                  <a:prstDash val="solid"/>
                  <a:miter/>
                </a:ln>
              </p:spPr>
              <p:txBody>
                <a:bodyPr rtlCol="0" anchor="ctr"/>
                <a:lstStyle/>
                <a:p>
                  <a:pPr algn="ctr"/>
                  <a:endParaRPr lang="en-IN" sz="1400"/>
                </a:p>
              </p:txBody>
            </p:sp>
          </p:grpSp>
          <p:sp>
            <p:nvSpPr>
              <p:cNvPr id="249" name="TextBox 248">
                <a:extLst>
                  <a:ext uri="{FF2B5EF4-FFF2-40B4-BE49-F238E27FC236}">
                    <a16:creationId xmlns:a16="http://schemas.microsoft.com/office/drawing/2014/main" id="{BE51F801-83FC-2577-49B3-90559A67BF27}"/>
                  </a:ext>
                </a:extLst>
              </p:cNvPr>
              <p:cNvSpPr txBox="1"/>
              <p:nvPr/>
            </p:nvSpPr>
            <p:spPr>
              <a:xfrm>
                <a:off x="9020943" y="2678150"/>
                <a:ext cx="1725152" cy="200055"/>
              </a:xfrm>
              <a:prstGeom prst="rect">
                <a:avLst/>
              </a:prstGeom>
              <a:noFill/>
            </p:spPr>
            <p:txBody>
              <a:bodyPr wrap="none" rtlCol="0">
                <a:spAutoFit/>
              </a:bodyPr>
              <a:lstStyle/>
              <a:p>
                <a:pPr algn="ctr"/>
                <a:r>
                  <a:rPr lang="en-IN" sz="700" b="1" spc="0" baseline="0">
                    <a:ln/>
                    <a:solidFill>
                      <a:srgbClr val="2C3E50"/>
                    </a:solidFill>
                    <a:latin typeface="Arial"/>
                    <a:cs typeface="Arial"/>
                    <a:sym typeface="Arial"/>
                    <a:rtl val="0"/>
                  </a:rPr>
                  <a:t>Large Antenna Array (64+ elements)</a:t>
                </a:r>
              </a:p>
            </p:txBody>
          </p:sp>
          <p:grpSp>
            <p:nvGrpSpPr>
              <p:cNvPr id="250" name="Graphic 3">
                <a:extLst>
                  <a:ext uri="{FF2B5EF4-FFF2-40B4-BE49-F238E27FC236}">
                    <a16:creationId xmlns:a16="http://schemas.microsoft.com/office/drawing/2014/main" id="{009E7C4A-42C9-B357-8D80-4202923ADAB5}"/>
                  </a:ext>
                </a:extLst>
              </p:cNvPr>
              <p:cNvGrpSpPr/>
              <p:nvPr/>
            </p:nvGrpSpPr>
            <p:grpSpPr>
              <a:xfrm>
                <a:off x="8297622" y="2837201"/>
                <a:ext cx="3272674" cy="41468"/>
                <a:chOff x="8297622" y="2837201"/>
                <a:chExt cx="3272674" cy="41468"/>
              </a:xfrm>
              <a:solidFill>
                <a:srgbClr val="34495E"/>
              </a:solidFill>
            </p:grpSpPr>
            <p:sp>
              <p:nvSpPr>
                <p:cNvPr id="251" name="Freeform: Shape 250">
                  <a:extLst>
                    <a:ext uri="{FF2B5EF4-FFF2-40B4-BE49-F238E27FC236}">
                      <a16:creationId xmlns:a16="http://schemas.microsoft.com/office/drawing/2014/main" id="{F505EA69-9A4D-3D94-70C5-4AF054F84E16}"/>
                    </a:ext>
                  </a:extLst>
                </p:cNvPr>
                <p:cNvSpPr/>
                <p:nvPr/>
              </p:nvSpPr>
              <p:spPr>
                <a:xfrm>
                  <a:off x="8297622" y="2837201"/>
                  <a:ext cx="64170" cy="41468"/>
                </a:xfrm>
                <a:custGeom>
                  <a:avLst/>
                  <a:gdLst>
                    <a:gd name="connsiteX0" fmla="*/ 64170 w 64170"/>
                    <a:gd name="connsiteY0" fmla="*/ 20734 h 41468"/>
                    <a:gd name="connsiteX1" fmla="*/ 32085 w 64170"/>
                    <a:gd name="connsiteY1" fmla="*/ 41469 h 41468"/>
                    <a:gd name="connsiteX2" fmla="*/ 0 w 64170"/>
                    <a:gd name="connsiteY2" fmla="*/ 20734 h 41468"/>
                    <a:gd name="connsiteX3" fmla="*/ 32085 w 64170"/>
                    <a:gd name="connsiteY3" fmla="*/ 0 h 41468"/>
                    <a:gd name="connsiteX4" fmla="*/ 64170 w 64170"/>
                    <a:gd name="connsiteY4" fmla="*/ 20734 h 41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0" h="41468">
                      <a:moveTo>
                        <a:pt x="64170" y="20734"/>
                      </a:moveTo>
                      <a:cubicBezTo>
                        <a:pt x="64170" y="32186"/>
                        <a:pt x="49805" y="41469"/>
                        <a:pt x="32085" y="41469"/>
                      </a:cubicBezTo>
                      <a:cubicBezTo>
                        <a:pt x="14365" y="41469"/>
                        <a:pt x="0" y="32186"/>
                        <a:pt x="0" y="20734"/>
                      </a:cubicBezTo>
                      <a:cubicBezTo>
                        <a:pt x="0" y="9283"/>
                        <a:pt x="14365" y="0"/>
                        <a:pt x="32085" y="0"/>
                      </a:cubicBezTo>
                      <a:cubicBezTo>
                        <a:pt x="49805" y="0"/>
                        <a:pt x="64170" y="9283"/>
                        <a:pt x="64170" y="20734"/>
                      </a:cubicBezTo>
                      <a:close/>
                    </a:path>
                  </a:pathLst>
                </a:custGeom>
                <a:solidFill>
                  <a:srgbClr val="34495E"/>
                </a:solidFill>
                <a:ln w="8020" cap="flat">
                  <a:noFill/>
                  <a:prstDash val="solid"/>
                  <a:miter/>
                </a:ln>
              </p:spPr>
              <p:txBody>
                <a:bodyPr rtlCol="0" anchor="ctr"/>
                <a:lstStyle/>
                <a:p>
                  <a:pPr algn="ctr"/>
                  <a:endParaRPr lang="en-IN" sz="1400"/>
                </a:p>
              </p:txBody>
            </p:sp>
            <p:sp>
              <p:nvSpPr>
                <p:cNvPr id="252" name="Freeform: Shape 251">
                  <a:extLst>
                    <a:ext uri="{FF2B5EF4-FFF2-40B4-BE49-F238E27FC236}">
                      <a16:creationId xmlns:a16="http://schemas.microsoft.com/office/drawing/2014/main" id="{4C8BC5D1-10CC-7CB7-C1B8-E01111865D51}"/>
                    </a:ext>
                  </a:extLst>
                </p:cNvPr>
                <p:cNvSpPr/>
                <p:nvPr/>
              </p:nvSpPr>
              <p:spPr>
                <a:xfrm>
                  <a:off x="8698685" y="2837201"/>
                  <a:ext cx="64170" cy="41468"/>
                </a:xfrm>
                <a:custGeom>
                  <a:avLst/>
                  <a:gdLst>
                    <a:gd name="connsiteX0" fmla="*/ 64170 w 64170"/>
                    <a:gd name="connsiteY0" fmla="*/ 20734 h 41468"/>
                    <a:gd name="connsiteX1" fmla="*/ 32085 w 64170"/>
                    <a:gd name="connsiteY1" fmla="*/ 41469 h 41468"/>
                    <a:gd name="connsiteX2" fmla="*/ 0 w 64170"/>
                    <a:gd name="connsiteY2" fmla="*/ 20734 h 41468"/>
                    <a:gd name="connsiteX3" fmla="*/ 32085 w 64170"/>
                    <a:gd name="connsiteY3" fmla="*/ 0 h 41468"/>
                    <a:gd name="connsiteX4" fmla="*/ 64170 w 64170"/>
                    <a:gd name="connsiteY4" fmla="*/ 20734 h 41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0" h="41468">
                      <a:moveTo>
                        <a:pt x="64170" y="20734"/>
                      </a:moveTo>
                      <a:cubicBezTo>
                        <a:pt x="64170" y="32186"/>
                        <a:pt x="49805" y="41469"/>
                        <a:pt x="32085" y="41469"/>
                      </a:cubicBezTo>
                      <a:cubicBezTo>
                        <a:pt x="14365" y="41469"/>
                        <a:pt x="0" y="32186"/>
                        <a:pt x="0" y="20734"/>
                      </a:cubicBezTo>
                      <a:cubicBezTo>
                        <a:pt x="0" y="9283"/>
                        <a:pt x="14365" y="0"/>
                        <a:pt x="32085" y="0"/>
                      </a:cubicBezTo>
                      <a:cubicBezTo>
                        <a:pt x="49805" y="0"/>
                        <a:pt x="64170" y="9283"/>
                        <a:pt x="64170" y="20734"/>
                      </a:cubicBezTo>
                      <a:close/>
                    </a:path>
                  </a:pathLst>
                </a:custGeom>
                <a:solidFill>
                  <a:srgbClr val="34495E"/>
                </a:solidFill>
                <a:ln w="8020" cap="flat">
                  <a:noFill/>
                  <a:prstDash val="solid"/>
                  <a:miter/>
                </a:ln>
              </p:spPr>
              <p:txBody>
                <a:bodyPr rtlCol="0" anchor="ctr"/>
                <a:lstStyle/>
                <a:p>
                  <a:pPr algn="ctr"/>
                  <a:endParaRPr lang="en-IN" sz="1400"/>
                </a:p>
              </p:txBody>
            </p:sp>
            <p:sp>
              <p:nvSpPr>
                <p:cNvPr id="253" name="Freeform: Shape 252">
                  <a:extLst>
                    <a:ext uri="{FF2B5EF4-FFF2-40B4-BE49-F238E27FC236}">
                      <a16:creationId xmlns:a16="http://schemas.microsoft.com/office/drawing/2014/main" id="{5F2ED024-C655-FEFC-1513-DA3C5A65FE00}"/>
                    </a:ext>
                  </a:extLst>
                </p:cNvPr>
                <p:cNvSpPr/>
                <p:nvPr/>
              </p:nvSpPr>
              <p:spPr>
                <a:xfrm>
                  <a:off x="9179961" y="2837201"/>
                  <a:ext cx="64170" cy="41468"/>
                </a:xfrm>
                <a:custGeom>
                  <a:avLst/>
                  <a:gdLst>
                    <a:gd name="connsiteX0" fmla="*/ 64170 w 64170"/>
                    <a:gd name="connsiteY0" fmla="*/ 20734 h 41468"/>
                    <a:gd name="connsiteX1" fmla="*/ 32085 w 64170"/>
                    <a:gd name="connsiteY1" fmla="*/ 41469 h 41468"/>
                    <a:gd name="connsiteX2" fmla="*/ 0 w 64170"/>
                    <a:gd name="connsiteY2" fmla="*/ 20734 h 41468"/>
                    <a:gd name="connsiteX3" fmla="*/ 32085 w 64170"/>
                    <a:gd name="connsiteY3" fmla="*/ 0 h 41468"/>
                    <a:gd name="connsiteX4" fmla="*/ 64170 w 64170"/>
                    <a:gd name="connsiteY4" fmla="*/ 20734 h 41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0" h="41468">
                      <a:moveTo>
                        <a:pt x="64170" y="20734"/>
                      </a:moveTo>
                      <a:cubicBezTo>
                        <a:pt x="64170" y="32186"/>
                        <a:pt x="49805" y="41469"/>
                        <a:pt x="32085" y="41469"/>
                      </a:cubicBezTo>
                      <a:cubicBezTo>
                        <a:pt x="14365" y="41469"/>
                        <a:pt x="0" y="32186"/>
                        <a:pt x="0" y="20734"/>
                      </a:cubicBezTo>
                      <a:cubicBezTo>
                        <a:pt x="0" y="9283"/>
                        <a:pt x="14365" y="0"/>
                        <a:pt x="32085" y="0"/>
                      </a:cubicBezTo>
                      <a:cubicBezTo>
                        <a:pt x="49805" y="0"/>
                        <a:pt x="64170" y="9283"/>
                        <a:pt x="64170" y="20734"/>
                      </a:cubicBezTo>
                      <a:close/>
                    </a:path>
                  </a:pathLst>
                </a:custGeom>
                <a:solidFill>
                  <a:srgbClr val="34495E"/>
                </a:solidFill>
                <a:ln w="8020" cap="flat">
                  <a:noFill/>
                  <a:prstDash val="solid"/>
                  <a:miter/>
                </a:ln>
              </p:spPr>
              <p:txBody>
                <a:bodyPr rtlCol="0" anchor="ctr"/>
                <a:lstStyle/>
                <a:p>
                  <a:pPr algn="ctr"/>
                  <a:endParaRPr lang="en-IN" sz="1400"/>
                </a:p>
              </p:txBody>
            </p:sp>
            <p:sp>
              <p:nvSpPr>
                <p:cNvPr id="254" name="Freeform: Shape 253">
                  <a:extLst>
                    <a:ext uri="{FF2B5EF4-FFF2-40B4-BE49-F238E27FC236}">
                      <a16:creationId xmlns:a16="http://schemas.microsoft.com/office/drawing/2014/main" id="{0A3F6CD4-57E1-D8B1-F0F6-455795E9FED7}"/>
                    </a:ext>
                  </a:extLst>
                </p:cNvPr>
                <p:cNvSpPr/>
                <p:nvPr/>
              </p:nvSpPr>
              <p:spPr>
                <a:xfrm>
                  <a:off x="9581024" y="2837201"/>
                  <a:ext cx="64170" cy="41468"/>
                </a:xfrm>
                <a:custGeom>
                  <a:avLst/>
                  <a:gdLst>
                    <a:gd name="connsiteX0" fmla="*/ 64170 w 64170"/>
                    <a:gd name="connsiteY0" fmla="*/ 20734 h 41468"/>
                    <a:gd name="connsiteX1" fmla="*/ 32085 w 64170"/>
                    <a:gd name="connsiteY1" fmla="*/ 41469 h 41468"/>
                    <a:gd name="connsiteX2" fmla="*/ 0 w 64170"/>
                    <a:gd name="connsiteY2" fmla="*/ 20734 h 41468"/>
                    <a:gd name="connsiteX3" fmla="*/ 32085 w 64170"/>
                    <a:gd name="connsiteY3" fmla="*/ 0 h 41468"/>
                    <a:gd name="connsiteX4" fmla="*/ 64170 w 64170"/>
                    <a:gd name="connsiteY4" fmla="*/ 20734 h 41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0" h="41468">
                      <a:moveTo>
                        <a:pt x="64170" y="20734"/>
                      </a:moveTo>
                      <a:cubicBezTo>
                        <a:pt x="64170" y="32186"/>
                        <a:pt x="49805" y="41469"/>
                        <a:pt x="32085" y="41469"/>
                      </a:cubicBezTo>
                      <a:cubicBezTo>
                        <a:pt x="14365" y="41469"/>
                        <a:pt x="0" y="32186"/>
                        <a:pt x="0" y="20734"/>
                      </a:cubicBezTo>
                      <a:cubicBezTo>
                        <a:pt x="0" y="9283"/>
                        <a:pt x="14365" y="0"/>
                        <a:pt x="32085" y="0"/>
                      </a:cubicBezTo>
                      <a:cubicBezTo>
                        <a:pt x="49805" y="0"/>
                        <a:pt x="64170" y="9283"/>
                        <a:pt x="64170" y="20734"/>
                      </a:cubicBezTo>
                      <a:close/>
                    </a:path>
                  </a:pathLst>
                </a:custGeom>
                <a:solidFill>
                  <a:srgbClr val="34495E"/>
                </a:solidFill>
                <a:ln w="8020" cap="flat">
                  <a:noFill/>
                  <a:prstDash val="solid"/>
                  <a:miter/>
                </a:ln>
              </p:spPr>
              <p:txBody>
                <a:bodyPr rtlCol="0" anchor="ctr"/>
                <a:lstStyle/>
                <a:p>
                  <a:pPr algn="ctr"/>
                  <a:endParaRPr lang="en-IN" sz="1400"/>
                </a:p>
              </p:txBody>
            </p:sp>
            <p:sp>
              <p:nvSpPr>
                <p:cNvPr id="255" name="Freeform: Shape 254">
                  <a:extLst>
                    <a:ext uri="{FF2B5EF4-FFF2-40B4-BE49-F238E27FC236}">
                      <a16:creationId xmlns:a16="http://schemas.microsoft.com/office/drawing/2014/main" id="{01B8E354-3202-D90C-28EA-038CDA43765B}"/>
                    </a:ext>
                  </a:extLst>
                </p:cNvPr>
                <p:cNvSpPr/>
                <p:nvPr/>
              </p:nvSpPr>
              <p:spPr>
                <a:xfrm>
                  <a:off x="9661236" y="2837201"/>
                  <a:ext cx="64170" cy="41468"/>
                </a:xfrm>
                <a:custGeom>
                  <a:avLst/>
                  <a:gdLst>
                    <a:gd name="connsiteX0" fmla="*/ 64170 w 64170"/>
                    <a:gd name="connsiteY0" fmla="*/ 20734 h 41468"/>
                    <a:gd name="connsiteX1" fmla="*/ 32085 w 64170"/>
                    <a:gd name="connsiteY1" fmla="*/ 41469 h 41468"/>
                    <a:gd name="connsiteX2" fmla="*/ 0 w 64170"/>
                    <a:gd name="connsiteY2" fmla="*/ 20734 h 41468"/>
                    <a:gd name="connsiteX3" fmla="*/ 32085 w 64170"/>
                    <a:gd name="connsiteY3" fmla="*/ 0 h 41468"/>
                    <a:gd name="connsiteX4" fmla="*/ 64170 w 64170"/>
                    <a:gd name="connsiteY4" fmla="*/ 20734 h 41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0" h="41468">
                      <a:moveTo>
                        <a:pt x="64170" y="20734"/>
                      </a:moveTo>
                      <a:cubicBezTo>
                        <a:pt x="64170" y="32186"/>
                        <a:pt x="49805" y="41469"/>
                        <a:pt x="32085" y="41469"/>
                      </a:cubicBezTo>
                      <a:cubicBezTo>
                        <a:pt x="14365" y="41469"/>
                        <a:pt x="0" y="32186"/>
                        <a:pt x="0" y="20734"/>
                      </a:cubicBezTo>
                      <a:cubicBezTo>
                        <a:pt x="0" y="9283"/>
                        <a:pt x="14365" y="0"/>
                        <a:pt x="32085" y="0"/>
                      </a:cubicBezTo>
                      <a:cubicBezTo>
                        <a:pt x="49805" y="0"/>
                        <a:pt x="64170" y="9283"/>
                        <a:pt x="64170" y="20734"/>
                      </a:cubicBezTo>
                      <a:close/>
                    </a:path>
                  </a:pathLst>
                </a:custGeom>
                <a:solidFill>
                  <a:srgbClr val="34495E"/>
                </a:solidFill>
                <a:ln w="8020" cap="flat">
                  <a:noFill/>
                  <a:prstDash val="solid"/>
                  <a:miter/>
                </a:ln>
              </p:spPr>
              <p:txBody>
                <a:bodyPr rtlCol="0" anchor="ctr"/>
                <a:lstStyle/>
                <a:p>
                  <a:pPr algn="ctr"/>
                  <a:endParaRPr lang="en-IN" sz="1400"/>
                </a:p>
              </p:txBody>
            </p:sp>
            <p:sp>
              <p:nvSpPr>
                <p:cNvPr id="256" name="Freeform: Shape 255">
                  <a:extLst>
                    <a:ext uri="{FF2B5EF4-FFF2-40B4-BE49-F238E27FC236}">
                      <a16:creationId xmlns:a16="http://schemas.microsoft.com/office/drawing/2014/main" id="{BDE4BBF6-834E-E90D-81C1-D3C099A5F841}"/>
                    </a:ext>
                  </a:extLst>
                </p:cNvPr>
                <p:cNvSpPr/>
                <p:nvPr/>
              </p:nvSpPr>
              <p:spPr>
                <a:xfrm>
                  <a:off x="10062299" y="2837201"/>
                  <a:ext cx="64170" cy="41468"/>
                </a:xfrm>
                <a:custGeom>
                  <a:avLst/>
                  <a:gdLst>
                    <a:gd name="connsiteX0" fmla="*/ 64170 w 64170"/>
                    <a:gd name="connsiteY0" fmla="*/ 20734 h 41468"/>
                    <a:gd name="connsiteX1" fmla="*/ 32085 w 64170"/>
                    <a:gd name="connsiteY1" fmla="*/ 41469 h 41468"/>
                    <a:gd name="connsiteX2" fmla="*/ 0 w 64170"/>
                    <a:gd name="connsiteY2" fmla="*/ 20734 h 41468"/>
                    <a:gd name="connsiteX3" fmla="*/ 32085 w 64170"/>
                    <a:gd name="connsiteY3" fmla="*/ 0 h 41468"/>
                    <a:gd name="connsiteX4" fmla="*/ 64170 w 64170"/>
                    <a:gd name="connsiteY4" fmla="*/ 20734 h 41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0" h="41468">
                      <a:moveTo>
                        <a:pt x="64170" y="20734"/>
                      </a:moveTo>
                      <a:cubicBezTo>
                        <a:pt x="64170" y="32186"/>
                        <a:pt x="49805" y="41469"/>
                        <a:pt x="32085" y="41469"/>
                      </a:cubicBezTo>
                      <a:cubicBezTo>
                        <a:pt x="14365" y="41469"/>
                        <a:pt x="0" y="32186"/>
                        <a:pt x="0" y="20734"/>
                      </a:cubicBezTo>
                      <a:cubicBezTo>
                        <a:pt x="0" y="9283"/>
                        <a:pt x="14365" y="0"/>
                        <a:pt x="32085" y="0"/>
                      </a:cubicBezTo>
                      <a:cubicBezTo>
                        <a:pt x="49805" y="0"/>
                        <a:pt x="64170" y="9283"/>
                        <a:pt x="64170" y="20734"/>
                      </a:cubicBezTo>
                      <a:close/>
                    </a:path>
                  </a:pathLst>
                </a:custGeom>
                <a:solidFill>
                  <a:srgbClr val="34495E"/>
                </a:solidFill>
                <a:ln w="8020" cap="flat">
                  <a:noFill/>
                  <a:prstDash val="solid"/>
                  <a:miter/>
                </a:ln>
              </p:spPr>
              <p:txBody>
                <a:bodyPr rtlCol="0" anchor="ctr"/>
                <a:lstStyle/>
                <a:p>
                  <a:pPr algn="ctr"/>
                  <a:endParaRPr lang="en-IN" sz="1400"/>
                </a:p>
              </p:txBody>
            </p:sp>
            <p:sp>
              <p:nvSpPr>
                <p:cNvPr id="257" name="Freeform: Shape 256">
                  <a:extLst>
                    <a:ext uri="{FF2B5EF4-FFF2-40B4-BE49-F238E27FC236}">
                      <a16:creationId xmlns:a16="http://schemas.microsoft.com/office/drawing/2014/main" id="{36AF0673-537C-C38C-EBBD-5875F8483F41}"/>
                    </a:ext>
                  </a:extLst>
                </p:cNvPr>
                <p:cNvSpPr/>
                <p:nvPr/>
              </p:nvSpPr>
              <p:spPr>
                <a:xfrm>
                  <a:off x="10142512" y="2837201"/>
                  <a:ext cx="64170" cy="41468"/>
                </a:xfrm>
                <a:custGeom>
                  <a:avLst/>
                  <a:gdLst>
                    <a:gd name="connsiteX0" fmla="*/ 64170 w 64170"/>
                    <a:gd name="connsiteY0" fmla="*/ 20734 h 41468"/>
                    <a:gd name="connsiteX1" fmla="*/ 32085 w 64170"/>
                    <a:gd name="connsiteY1" fmla="*/ 41469 h 41468"/>
                    <a:gd name="connsiteX2" fmla="*/ 0 w 64170"/>
                    <a:gd name="connsiteY2" fmla="*/ 20734 h 41468"/>
                    <a:gd name="connsiteX3" fmla="*/ 32085 w 64170"/>
                    <a:gd name="connsiteY3" fmla="*/ 0 h 41468"/>
                    <a:gd name="connsiteX4" fmla="*/ 64170 w 64170"/>
                    <a:gd name="connsiteY4" fmla="*/ 20734 h 41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0" h="41468">
                      <a:moveTo>
                        <a:pt x="64170" y="20734"/>
                      </a:moveTo>
                      <a:cubicBezTo>
                        <a:pt x="64170" y="32186"/>
                        <a:pt x="49805" y="41469"/>
                        <a:pt x="32085" y="41469"/>
                      </a:cubicBezTo>
                      <a:cubicBezTo>
                        <a:pt x="14365" y="41469"/>
                        <a:pt x="0" y="32186"/>
                        <a:pt x="0" y="20734"/>
                      </a:cubicBezTo>
                      <a:cubicBezTo>
                        <a:pt x="0" y="9283"/>
                        <a:pt x="14365" y="0"/>
                        <a:pt x="32085" y="0"/>
                      </a:cubicBezTo>
                      <a:cubicBezTo>
                        <a:pt x="49805" y="0"/>
                        <a:pt x="64170" y="9283"/>
                        <a:pt x="64170" y="20734"/>
                      </a:cubicBezTo>
                      <a:close/>
                    </a:path>
                  </a:pathLst>
                </a:custGeom>
                <a:solidFill>
                  <a:srgbClr val="34495E"/>
                </a:solidFill>
                <a:ln w="8020" cap="flat">
                  <a:noFill/>
                  <a:prstDash val="solid"/>
                  <a:miter/>
                </a:ln>
              </p:spPr>
              <p:txBody>
                <a:bodyPr rtlCol="0" anchor="ctr"/>
                <a:lstStyle/>
                <a:p>
                  <a:pPr algn="ctr"/>
                  <a:endParaRPr lang="en-IN" sz="1400"/>
                </a:p>
              </p:txBody>
            </p:sp>
            <p:sp>
              <p:nvSpPr>
                <p:cNvPr id="258" name="Freeform: Shape 257">
                  <a:extLst>
                    <a:ext uri="{FF2B5EF4-FFF2-40B4-BE49-F238E27FC236}">
                      <a16:creationId xmlns:a16="http://schemas.microsoft.com/office/drawing/2014/main" id="{F6DB7C6F-B48B-F3ED-5C2D-88FFECB2EAEF}"/>
                    </a:ext>
                  </a:extLst>
                </p:cNvPr>
                <p:cNvSpPr/>
                <p:nvPr/>
              </p:nvSpPr>
              <p:spPr>
                <a:xfrm>
                  <a:off x="10543575" y="2837201"/>
                  <a:ext cx="64170" cy="41468"/>
                </a:xfrm>
                <a:custGeom>
                  <a:avLst/>
                  <a:gdLst>
                    <a:gd name="connsiteX0" fmla="*/ 64170 w 64170"/>
                    <a:gd name="connsiteY0" fmla="*/ 20734 h 41468"/>
                    <a:gd name="connsiteX1" fmla="*/ 32085 w 64170"/>
                    <a:gd name="connsiteY1" fmla="*/ 41469 h 41468"/>
                    <a:gd name="connsiteX2" fmla="*/ 0 w 64170"/>
                    <a:gd name="connsiteY2" fmla="*/ 20734 h 41468"/>
                    <a:gd name="connsiteX3" fmla="*/ 32085 w 64170"/>
                    <a:gd name="connsiteY3" fmla="*/ 0 h 41468"/>
                    <a:gd name="connsiteX4" fmla="*/ 64170 w 64170"/>
                    <a:gd name="connsiteY4" fmla="*/ 20734 h 41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0" h="41468">
                      <a:moveTo>
                        <a:pt x="64170" y="20734"/>
                      </a:moveTo>
                      <a:cubicBezTo>
                        <a:pt x="64170" y="32186"/>
                        <a:pt x="49805" y="41469"/>
                        <a:pt x="32085" y="41469"/>
                      </a:cubicBezTo>
                      <a:cubicBezTo>
                        <a:pt x="14365" y="41469"/>
                        <a:pt x="0" y="32186"/>
                        <a:pt x="0" y="20734"/>
                      </a:cubicBezTo>
                      <a:cubicBezTo>
                        <a:pt x="0" y="9283"/>
                        <a:pt x="14365" y="0"/>
                        <a:pt x="32085" y="0"/>
                      </a:cubicBezTo>
                      <a:cubicBezTo>
                        <a:pt x="49805" y="0"/>
                        <a:pt x="64170" y="9283"/>
                        <a:pt x="64170" y="20734"/>
                      </a:cubicBezTo>
                      <a:close/>
                    </a:path>
                  </a:pathLst>
                </a:custGeom>
                <a:solidFill>
                  <a:srgbClr val="34495E"/>
                </a:solidFill>
                <a:ln w="8020" cap="flat">
                  <a:noFill/>
                  <a:prstDash val="solid"/>
                  <a:miter/>
                </a:ln>
              </p:spPr>
              <p:txBody>
                <a:bodyPr rtlCol="0" anchor="ctr"/>
                <a:lstStyle/>
                <a:p>
                  <a:pPr algn="ctr"/>
                  <a:endParaRPr lang="en-IN" sz="1400"/>
                </a:p>
              </p:txBody>
            </p:sp>
            <p:sp>
              <p:nvSpPr>
                <p:cNvPr id="259" name="Freeform: Shape 258">
                  <a:extLst>
                    <a:ext uri="{FF2B5EF4-FFF2-40B4-BE49-F238E27FC236}">
                      <a16:creationId xmlns:a16="http://schemas.microsoft.com/office/drawing/2014/main" id="{5480ED2A-C80B-EE3A-0C4F-A544709EF262}"/>
                    </a:ext>
                  </a:extLst>
                </p:cNvPr>
                <p:cNvSpPr/>
                <p:nvPr/>
              </p:nvSpPr>
              <p:spPr>
                <a:xfrm>
                  <a:off x="10623788" y="2837201"/>
                  <a:ext cx="64170" cy="41468"/>
                </a:xfrm>
                <a:custGeom>
                  <a:avLst/>
                  <a:gdLst>
                    <a:gd name="connsiteX0" fmla="*/ 64170 w 64170"/>
                    <a:gd name="connsiteY0" fmla="*/ 20734 h 41468"/>
                    <a:gd name="connsiteX1" fmla="*/ 32085 w 64170"/>
                    <a:gd name="connsiteY1" fmla="*/ 41469 h 41468"/>
                    <a:gd name="connsiteX2" fmla="*/ 0 w 64170"/>
                    <a:gd name="connsiteY2" fmla="*/ 20734 h 41468"/>
                    <a:gd name="connsiteX3" fmla="*/ 32085 w 64170"/>
                    <a:gd name="connsiteY3" fmla="*/ 0 h 41468"/>
                    <a:gd name="connsiteX4" fmla="*/ 64170 w 64170"/>
                    <a:gd name="connsiteY4" fmla="*/ 20734 h 41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0" h="41468">
                      <a:moveTo>
                        <a:pt x="64170" y="20734"/>
                      </a:moveTo>
                      <a:cubicBezTo>
                        <a:pt x="64170" y="32186"/>
                        <a:pt x="49805" y="41469"/>
                        <a:pt x="32085" y="41469"/>
                      </a:cubicBezTo>
                      <a:cubicBezTo>
                        <a:pt x="14365" y="41469"/>
                        <a:pt x="0" y="32186"/>
                        <a:pt x="0" y="20734"/>
                      </a:cubicBezTo>
                      <a:cubicBezTo>
                        <a:pt x="0" y="9283"/>
                        <a:pt x="14365" y="0"/>
                        <a:pt x="32085" y="0"/>
                      </a:cubicBezTo>
                      <a:cubicBezTo>
                        <a:pt x="49805" y="0"/>
                        <a:pt x="64170" y="9283"/>
                        <a:pt x="64170" y="20734"/>
                      </a:cubicBezTo>
                      <a:close/>
                    </a:path>
                  </a:pathLst>
                </a:custGeom>
                <a:solidFill>
                  <a:srgbClr val="34495E"/>
                </a:solidFill>
                <a:ln w="8020" cap="flat">
                  <a:noFill/>
                  <a:prstDash val="solid"/>
                  <a:miter/>
                </a:ln>
              </p:spPr>
              <p:txBody>
                <a:bodyPr rtlCol="0" anchor="ctr"/>
                <a:lstStyle/>
                <a:p>
                  <a:pPr algn="ctr"/>
                  <a:endParaRPr lang="en-IN" sz="1400"/>
                </a:p>
              </p:txBody>
            </p:sp>
            <p:sp>
              <p:nvSpPr>
                <p:cNvPr id="260" name="Freeform: Shape 259">
                  <a:extLst>
                    <a:ext uri="{FF2B5EF4-FFF2-40B4-BE49-F238E27FC236}">
                      <a16:creationId xmlns:a16="http://schemas.microsoft.com/office/drawing/2014/main" id="{6A1AA5FB-E6AC-0216-A03A-AC58B7809DD3}"/>
                    </a:ext>
                  </a:extLst>
                </p:cNvPr>
                <p:cNvSpPr/>
                <p:nvPr/>
              </p:nvSpPr>
              <p:spPr>
                <a:xfrm>
                  <a:off x="11024851" y="2837201"/>
                  <a:ext cx="64170" cy="41468"/>
                </a:xfrm>
                <a:custGeom>
                  <a:avLst/>
                  <a:gdLst>
                    <a:gd name="connsiteX0" fmla="*/ 64170 w 64170"/>
                    <a:gd name="connsiteY0" fmla="*/ 20734 h 41468"/>
                    <a:gd name="connsiteX1" fmla="*/ 32085 w 64170"/>
                    <a:gd name="connsiteY1" fmla="*/ 41469 h 41468"/>
                    <a:gd name="connsiteX2" fmla="*/ 0 w 64170"/>
                    <a:gd name="connsiteY2" fmla="*/ 20734 h 41468"/>
                    <a:gd name="connsiteX3" fmla="*/ 32085 w 64170"/>
                    <a:gd name="connsiteY3" fmla="*/ 0 h 41468"/>
                    <a:gd name="connsiteX4" fmla="*/ 64170 w 64170"/>
                    <a:gd name="connsiteY4" fmla="*/ 20734 h 41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0" h="41468">
                      <a:moveTo>
                        <a:pt x="64170" y="20734"/>
                      </a:moveTo>
                      <a:cubicBezTo>
                        <a:pt x="64170" y="32186"/>
                        <a:pt x="49805" y="41469"/>
                        <a:pt x="32085" y="41469"/>
                      </a:cubicBezTo>
                      <a:cubicBezTo>
                        <a:pt x="14365" y="41469"/>
                        <a:pt x="0" y="32186"/>
                        <a:pt x="0" y="20734"/>
                      </a:cubicBezTo>
                      <a:cubicBezTo>
                        <a:pt x="0" y="9283"/>
                        <a:pt x="14365" y="0"/>
                        <a:pt x="32085" y="0"/>
                      </a:cubicBezTo>
                      <a:cubicBezTo>
                        <a:pt x="49805" y="0"/>
                        <a:pt x="64170" y="9283"/>
                        <a:pt x="64170" y="20734"/>
                      </a:cubicBezTo>
                      <a:close/>
                    </a:path>
                  </a:pathLst>
                </a:custGeom>
                <a:solidFill>
                  <a:srgbClr val="34495E"/>
                </a:solidFill>
                <a:ln w="8020" cap="flat">
                  <a:noFill/>
                  <a:prstDash val="solid"/>
                  <a:miter/>
                </a:ln>
              </p:spPr>
              <p:txBody>
                <a:bodyPr rtlCol="0" anchor="ctr"/>
                <a:lstStyle/>
                <a:p>
                  <a:pPr algn="ctr"/>
                  <a:endParaRPr lang="en-IN" sz="1400"/>
                </a:p>
              </p:txBody>
            </p:sp>
            <p:sp>
              <p:nvSpPr>
                <p:cNvPr id="261" name="Freeform: Shape 260">
                  <a:extLst>
                    <a:ext uri="{FF2B5EF4-FFF2-40B4-BE49-F238E27FC236}">
                      <a16:creationId xmlns:a16="http://schemas.microsoft.com/office/drawing/2014/main" id="{06F1430E-C592-379C-079F-EE260AEBE2A6}"/>
                    </a:ext>
                  </a:extLst>
                </p:cNvPr>
                <p:cNvSpPr/>
                <p:nvPr/>
              </p:nvSpPr>
              <p:spPr>
                <a:xfrm>
                  <a:off x="11105063" y="2837201"/>
                  <a:ext cx="64170" cy="41468"/>
                </a:xfrm>
                <a:custGeom>
                  <a:avLst/>
                  <a:gdLst>
                    <a:gd name="connsiteX0" fmla="*/ 64170 w 64170"/>
                    <a:gd name="connsiteY0" fmla="*/ 20734 h 41468"/>
                    <a:gd name="connsiteX1" fmla="*/ 32085 w 64170"/>
                    <a:gd name="connsiteY1" fmla="*/ 41469 h 41468"/>
                    <a:gd name="connsiteX2" fmla="*/ 0 w 64170"/>
                    <a:gd name="connsiteY2" fmla="*/ 20734 h 41468"/>
                    <a:gd name="connsiteX3" fmla="*/ 32085 w 64170"/>
                    <a:gd name="connsiteY3" fmla="*/ 0 h 41468"/>
                    <a:gd name="connsiteX4" fmla="*/ 64170 w 64170"/>
                    <a:gd name="connsiteY4" fmla="*/ 20734 h 41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0" h="41468">
                      <a:moveTo>
                        <a:pt x="64170" y="20734"/>
                      </a:moveTo>
                      <a:cubicBezTo>
                        <a:pt x="64170" y="32186"/>
                        <a:pt x="49805" y="41469"/>
                        <a:pt x="32085" y="41469"/>
                      </a:cubicBezTo>
                      <a:cubicBezTo>
                        <a:pt x="14365" y="41469"/>
                        <a:pt x="0" y="32186"/>
                        <a:pt x="0" y="20734"/>
                      </a:cubicBezTo>
                      <a:cubicBezTo>
                        <a:pt x="0" y="9283"/>
                        <a:pt x="14365" y="0"/>
                        <a:pt x="32085" y="0"/>
                      </a:cubicBezTo>
                      <a:cubicBezTo>
                        <a:pt x="49805" y="0"/>
                        <a:pt x="64170" y="9283"/>
                        <a:pt x="64170" y="20734"/>
                      </a:cubicBezTo>
                      <a:close/>
                    </a:path>
                  </a:pathLst>
                </a:custGeom>
                <a:solidFill>
                  <a:srgbClr val="34495E"/>
                </a:solidFill>
                <a:ln w="8020" cap="flat">
                  <a:noFill/>
                  <a:prstDash val="solid"/>
                  <a:miter/>
                </a:ln>
              </p:spPr>
              <p:txBody>
                <a:bodyPr rtlCol="0" anchor="ctr"/>
                <a:lstStyle/>
                <a:p>
                  <a:pPr algn="ctr"/>
                  <a:endParaRPr lang="en-IN" sz="1400"/>
                </a:p>
              </p:txBody>
            </p:sp>
            <p:sp>
              <p:nvSpPr>
                <p:cNvPr id="262" name="Freeform: Shape 261">
                  <a:extLst>
                    <a:ext uri="{FF2B5EF4-FFF2-40B4-BE49-F238E27FC236}">
                      <a16:creationId xmlns:a16="http://schemas.microsoft.com/office/drawing/2014/main" id="{FA64F3B8-64EA-BEB4-5A7B-4790F25F4AD9}"/>
                    </a:ext>
                  </a:extLst>
                </p:cNvPr>
                <p:cNvSpPr/>
                <p:nvPr/>
              </p:nvSpPr>
              <p:spPr>
                <a:xfrm>
                  <a:off x="11506126" y="2837201"/>
                  <a:ext cx="64170" cy="41468"/>
                </a:xfrm>
                <a:custGeom>
                  <a:avLst/>
                  <a:gdLst>
                    <a:gd name="connsiteX0" fmla="*/ 64170 w 64170"/>
                    <a:gd name="connsiteY0" fmla="*/ 20734 h 41468"/>
                    <a:gd name="connsiteX1" fmla="*/ 32085 w 64170"/>
                    <a:gd name="connsiteY1" fmla="*/ 41469 h 41468"/>
                    <a:gd name="connsiteX2" fmla="*/ 0 w 64170"/>
                    <a:gd name="connsiteY2" fmla="*/ 20734 h 41468"/>
                    <a:gd name="connsiteX3" fmla="*/ 32085 w 64170"/>
                    <a:gd name="connsiteY3" fmla="*/ 0 h 41468"/>
                    <a:gd name="connsiteX4" fmla="*/ 64170 w 64170"/>
                    <a:gd name="connsiteY4" fmla="*/ 20734 h 41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0" h="41468">
                      <a:moveTo>
                        <a:pt x="64170" y="20734"/>
                      </a:moveTo>
                      <a:cubicBezTo>
                        <a:pt x="64170" y="32186"/>
                        <a:pt x="49805" y="41469"/>
                        <a:pt x="32085" y="41469"/>
                      </a:cubicBezTo>
                      <a:cubicBezTo>
                        <a:pt x="14365" y="41469"/>
                        <a:pt x="0" y="32186"/>
                        <a:pt x="0" y="20734"/>
                      </a:cubicBezTo>
                      <a:cubicBezTo>
                        <a:pt x="0" y="9283"/>
                        <a:pt x="14365" y="0"/>
                        <a:pt x="32085" y="0"/>
                      </a:cubicBezTo>
                      <a:cubicBezTo>
                        <a:pt x="49805" y="0"/>
                        <a:pt x="64170" y="9283"/>
                        <a:pt x="64170" y="20734"/>
                      </a:cubicBezTo>
                      <a:close/>
                    </a:path>
                  </a:pathLst>
                </a:custGeom>
                <a:solidFill>
                  <a:srgbClr val="34495E"/>
                </a:solidFill>
                <a:ln w="8020" cap="flat">
                  <a:noFill/>
                  <a:prstDash val="solid"/>
                  <a:miter/>
                </a:ln>
              </p:spPr>
              <p:txBody>
                <a:bodyPr rtlCol="0" anchor="ctr"/>
                <a:lstStyle/>
                <a:p>
                  <a:pPr algn="ctr"/>
                  <a:endParaRPr lang="en-IN" sz="1400"/>
                </a:p>
              </p:txBody>
            </p:sp>
          </p:grpSp>
          <p:grpSp>
            <p:nvGrpSpPr>
              <p:cNvPr id="263" name="Graphic 3">
                <a:extLst>
                  <a:ext uri="{FF2B5EF4-FFF2-40B4-BE49-F238E27FC236}">
                    <a16:creationId xmlns:a16="http://schemas.microsoft.com/office/drawing/2014/main" id="{6D4157B9-480C-C70B-F85B-864E08A9AF60}"/>
                  </a:ext>
                </a:extLst>
              </p:cNvPr>
              <p:cNvGrpSpPr/>
              <p:nvPr/>
            </p:nvGrpSpPr>
            <p:grpSpPr>
              <a:xfrm>
                <a:off x="8089069" y="2883854"/>
                <a:ext cx="3368929" cy="311016"/>
                <a:chOff x="8089069" y="2883854"/>
                <a:chExt cx="3368929" cy="311016"/>
              </a:xfrm>
            </p:grpSpPr>
            <p:sp>
              <p:nvSpPr>
                <p:cNvPr id="264" name="Freeform: Shape 263">
                  <a:extLst>
                    <a:ext uri="{FF2B5EF4-FFF2-40B4-BE49-F238E27FC236}">
                      <a16:creationId xmlns:a16="http://schemas.microsoft.com/office/drawing/2014/main" id="{A1B5C9C2-5CD6-8A98-AF88-32841DFBE8E1}"/>
                    </a:ext>
                  </a:extLst>
                </p:cNvPr>
                <p:cNvSpPr/>
                <p:nvPr/>
              </p:nvSpPr>
              <p:spPr>
                <a:xfrm>
                  <a:off x="8089069" y="2883854"/>
                  <a:ext cx="1122976" cy="311016"/>
                </a:xfrm>
                <a:custGeom>
                  <a:avLst/>
                  <a:gdLst>
                    <a:gd name="connsiteX0" fmla="*/ 1122977 w 1122976"/>
                    <a:gd name="connsiteY0" fmla="*/ 0 h 311016"/>
                    <a:gd name="connsiteX1" fmla="*/ 0 w 1122976"/>
                    <a:gd name="connsiteY1" fmla="*/ 259181 h 311016"/>
                    <a:gd name="connsiteX2" fmla="*/ 401063 w 1122976"/>
                    <a:gd name="connsiteY2" fmla="*/ 311017 h 311016"/>
                  </a:gdLst>
                  <a:ahLst/>
                  <a:cxnLst>
                    <a:cxn ang="0">
                      <a:pos x="connsiteX0" y="connsiteY0"/>
                    </a:cxn>
                    <a:cxn ang="0">
                      <a:pos x="connsiteX1" y="connsiteY1"/>
                    </a:cxn>
                    <a:cxn ang="0">
                      <a:pos x="connsiteX2" y="connsiteY2"/>
                    </a:cxn>
                  </a:cxnLst>
                  <a:rect l="l" t="t" r="r" b="b"/>
                  <a:pathLst>
                    <a:path w="1122976" h="311016">
                      <a:moveTo>
                        <a:pt x="1122977" y="0"/>
                      </a:moveTo>
                      <a:lnTo>
                        <a:pt x="0" y="259181"/>
                      </a:lnTo>
                      <a:lnTo>
                        <a:pt x="401063" y="311017"/>
                      </a:lnTo>
                      <a:close/>
                    </a:path>
                  </a:pathLst>
                </a:custGeom>
                <a:gradFill>
                  <a:gsLst>
                    <a:gs pos="0">
                      <a:srgbClr val="A29BFE">
                        <a:alpha val="80000"/>
                      </a:srgbClr>
                    </a:gs>
                    <a:gs pos="50000">
                      <a:srgbClr val="A29BFE">
                        <a:alpha val="49804"/>
                      </a:srgbClr>
                    </a:gs>
                    <a:gs pos="100000">
                      <a:srgbClr val="A29BFE">
                        <a:alpha val="20000"/>
                      </a:srgbClr>
                    </a:gs>
                  </a:gsLst>
                  <a:lin ang="0" scaled="1"/>
                </a:gradFill>
                <a:ln w="8020" cap="flat">
                  <a:noFill/>
                  <a:prstDash val="solid"/>
                  <a:miter/>
                </a:ln>
              </p:spPr>
              <p:txBody>
                <a:bodyPr rtlCol="0" anchor="ctr"/>
                <a:lstStyle/>
                <a:p>
                  <a:pPr algn="ctr"/>
                  <a:endParaRPr lang="en-IN" sz="1400"/>
                </a:p>
              </p:txBody>
            </p:sp>
            <p:sp>
              <p:nvSpPr>
                <p:cNvPr id="265" name="Freeform: Shape 264">
                  <a:extLst>
                    <a:ext uri="{FF2B5EF4-FFF2-40B4-BE49-F238E27FC236}">
                      <a16:creationId xmlns:a16="http://schemas.microsoft.com/office/drawing/2014/main" id="{CD3D96B3-0F9A-7C19-307E-EB05024692D8}"/>
                    </a:ext>
                  </a:extLst>
                </p:cNvPr>
                <p:cNvSpPr/>
                <p:nvPr/>
              </p:nvSpPr>
              <p:spPr>
                <a:xfrm>
                  <a:off x="8089069" y="2883854"/>
                  <a:ext cx="1122976" cy="259180"/>
                </a:xfrm>
                <a:custGeom>
                  <a:avLst/>
                  <a:gdLst>
                    <a:gd name="connsiteX0" fmla="*/ 1122977 w 1122976"/>
                    <a:gd name="connsiteY0" fmla="*/ 0 h 259180"/>
                    <a:gd name="connsiteX1" fmla="*/ 0 w 1122976"/>
                    <a:gd name="connsiteY1" fmla="*/ 259181 h 259180"/>
                  </a:gdLst>
                  <a:ahLst/>
                  <a:cxnLst>
                    <a:cxn ang="0">
                      <a:pos x="connsiteX0" y="connsiteY0"/>
                    </a:cxn>
                    <a:cxn ang="0">
                      <a:pos x="connsiteX1" y="connsiteY1"/>
                    </a:cxn>
                  </a:cxnLst>
                  <a:rect l="l" t="t" r="r" b="b"/>
                  <a:pathLst>
                    <a:path w="1122976" h="259180">
                      <a:moveTo>
                        <a:pt x="1122977" y="0"/>
                      </a:moveTo>
                      <a:cubicBezTo>
                        <a:pt x="748624" y="86395"/>
                        <a:pt x="374353" y="172786"/>
                        <a:pt x="0" y="259181"/>
                      </a:cubicBezTo>
                    </a:path>
                  </a:pathLst>
                </a:custGeom>
                <a:noFill/>
                <a:ln w="24060" cap="flat">
                  <a:solidFill>
                    <a:srgbClr val="A29BFE"/>
                  </a:solidFill>
                  <a:prstDash val="solid"/>
                  <a:miter/>
                </a:ln>
              </p:spPr>
              <p:txBody>
                <a:bodyPr rtlCol="0" anchor="ctr"/>
                <a:lstStyle/>
                <a:p>
                  <a:pPr algn="ctr"/>
                  <a:endParaRPr lang="en-IN" sz="1400"/>
                </a:p>
              </p:txBody>
            </p:sp>
            <p:sp>
              <p:nvSpPr>
                <p:cNvPr id="266" name="Freeform: Shape 265">
                  <a:extLst>
                    <a:ext uri="{FF2B5EF4-FFF2-40B4-BE49-F238E27FC236}">
                      <a16:creationId xmlns:a16="http://schemas.microsoft.com/office/drawing/2014/main" id="{D07A5B78-B525-FAB3-18CA-4F02A9FFA573}"/>
                    </a:ext>
                  </a:extLst>
                </p:cNvPr>
                <p:cNvSpPr/>
                <p:nvPr/>
              </p:nvSpPr>
              <p:spPr>
                <a:xfrm>
                  <a:off x="10495447" y="2883854"/>
                  <a:ext cx="962551" cy="311016"/>
                </a:xfrm>
                <a:custGeom>
                  <a:avLst/>
                  <a:gdLst>
                    <a:gd name="connsiteX0" fmla="*/ 0 w 962551"/>
                    <a:gd name="connsiteY0" fmla="*/ 0 h 311016"/>
                    <a:gd name="connsiteX1" fmla="*/ 962551 w 962551"/>
                    <a:gd name="connsiteY1" fmla="*/ 259181 h 311016"/>
                    <a:gd name="connsiteX2" fmla="*/ 641701 w 962551"/>
                    <a:gd name="connsiteY2" fmla="*/ 311017 h 311016"/>
                  </a:gdLst>
                  <a:ahLst/>
                  <a:cxnLst>
                    <a:cxn ang="0">
                      <a:pos x="connsiteX0" y="connsiteY0"/>
                    </a:cxn>
                    <a:cxn ang="0">
                      <a:pos x="connsiteX1" y="connsiteY1"/>
                    </a:cxn>
                    <a:cxn ang="0">
                      <a:pos x="connsiteX2" y="connsiteY2"/>
                    </a:cxn>
                  </a:cxnLst>
                  <a:rect l="l" t="t" r="r" b="b"/>
                  <a:pathLst>
                    <a:path w="962551" h="311016">
                      <a:moveTo>
                        <a:pt x="0" y="0"/>
                      </a:moveTo>
                      <a:lnTo>
                        <a:pt x="962551" y="259181"/>
                      </a:lnTo>
                      <a:lnTo>
                        <a:pt x="641701" y="311017"/>
                      </a:lnTo>
                      <a:close/>
                    </a:path>
                  </a:pathLst>
                </a:custGeom>
                <a:gradFill>
                  <a:gsLst>
                    <a:gs pos="0">
                      <a:srgbClr val="FD79A8">
                        <a:alpha val="80000"/>
                      </a:srgbClr>
                    </a:gs>
                    <a:gs pos="50000">
                      <a:srgbClr val="FD79A8">
                        <a:alpha val="49804"/>
                      </a:srgbClr>
                    </a:gs>
                    <a:gs pos="100000">
                      <a:srgbClr val="FD79A8">
                        <a:alpha val="20000"/>
                      </a:srgbClr>
                    </a:gs>
                  </a:gsLst>
                  <a:lin ang="0" scaled="1"/>
                </a:gradFill>
                <a:ln w="8020" cap="flat">
                  <a:noFill/>
                  <a:prstDash val="solid"/>
                  <a:miter/>
                </a:ln>
              </p:spPr>
              <p:txBody>
                <a:bodyPr rtlCol="0" anchor="ctr"/>
                <a:lstStyle/>
                <a:p>
                  <a:pPr algn="ctr"/>
                  <a:endParaRPr lang="en-IN" sz="1400"/>
                </a:p>
              </p:txBody>
            </p:sp>
            <p:sp>
              <p:nvSpPr>
                <p:cNvPr id="267" name="Freeform: Shape 266">
                  <a:extLst>
                    <a:ext uri="{FF2B5EF4-FFF2-40B4-BE49-F238E27FC236}">
                      <a16:creationId xmlns:a16="http://schemas.microsoft.com/office/drawing/2014/main" id="{5C8F21E1-583E-CE84-46FE-833B20AB52D4}"/>
                    </a:ext>
                  </a:extLst>
                </p:cNvPr>
                <p:cNvSpPr/>
                <p:nvPr/>
              </p:nvSpPr>
              <p:spPr>
                <a:xfrm>
                  <a:off x="10495447" y="2883854"/>
                  <a:ext cx="962551" cy="259180"/>
                </a:xfrm>
                <a:custGeom>
                  <a:avLst/>
                  <a:gdLst>
                    <a:gd name="connsiteX0" fmla="*/ 0 w 962551"/>
                    <a:gd name="connsiteY0" fmla="*/ 0 h 259180"/>
                    <a:gd name="connsiteX1" fmla="*/ 962551 w 962551"/>
                    <a:gd name="connsiteY1" fmla="*/ 259181 h 259180"/>
                  </a:gdLst>
                  <a:ahLst/>
                  <a:cxnLst>
                    <a:cxn ang="0">
                      <a:pos x="connsiteX0" y="connsiteY0"/>
                    </a:cxn>
                    <a:cxn ang="0">
                      <a:pos x="connsiteX1" y="connsiteY1"/>
                    </a:cxn>
                  </a:cxnLst>
                  <a:rect l="l" t="t" r="r" b="b"/>
                  <a:pathLst>
                    <a:path w="962551" h="259180">
                      <a:moveTo>
                        <a:pt x="0" y="0"/>
                      </a:moveTo>
                      <a:cubicBezTo>
                        <a:pt x="320850" y="86395"/>
                        <a:pt x="641701" y="172786"/>
                        <a:pt x="962551" y="259181"/>
                      </a:cubicBezTo>
                    </a:path>
                  </a:pathLst>
                </a:custGeom>
                <a:noFill/>
                <a:ln w="24060" cap="flat">
                  <a:solidFill>
                    <a:srgbClr val="FD79A8"/>
                  </a:solidFill>
                  <a:prstDash val="solid"/>
                  <a:miter/>
                </a:ln>
              </p:spPr>
              <p:txBody>
                <a:bodyPr rtlCol="0" anchor="ctr"/>
                <a:lstStyle/>
                <a:p>
                  <a:pPr algn="ctr"/>
                  <a:endParaRPr lang="en-IN" sz="1400"/>
                </a:p>
              </p:txBody>
            </p:sp>
          </p:grpSp>
          <p:sp>
            <p:nvSpPr>
              <p:cNvPr id="268" name="TextBox 267">
                <a:extLst>
                  <a:ext uri="{FF2B5EF4-FFF2-40B4-BE49-F238E27FC236}">
                    <a16:creationId xmlns:a16="http://schemas.microsoft.com/office/drawing/2014/main" id="{3F4ECD1D-F7FB-3D4D-91D3-8078D6F65761}"/>
                  </a:ext>
                </a:extLst>
              </p:cNvPr>
              <p:cNvSpPr txBox="1"/>
              <p:nvPr/>
            </p:nvSpPr>
            <p:spPr>
              <a:xfrm>
                <a:off x="8880003" y="3201204"/>
                <a:ext cx="2149948" cy="200055"/>
              </a:xfrm>
              <a:prstGeom prst="rect">
                <a:avLst/>
              </a:prstGeom>
              <a:noFill/>
            </p:spPr>
            <p:txBody>
              <a:bodyPr wrap="none" rtlCol="0">
                <a:spAutoFit/>
              </a:bodyPr>
              <a:lstStyle/>
              <a:p>
                <a:pPr algn="ctr"/>
                <a:r>
                  <a:rPr lang="en-IN" sz="700" b="1" spc="0" baseline="0">
                    <a:ln/>
                    <a:solidFill>
                      <a:srgbClr val="6F42C1"/>
                    </a:solidFill>
                    <a:latin typeface="Arial"/>
                    <a:cs typeface="Arial"/>
                    <a:sym typeface="Arial"/>
                    <a:rtl val="0"/>
                  </a:rPr>
                  <a:t>Multiple Steered Beams (Best of Both Worlds)</a:t>
                </a:r>
              </a:p>
            </p:txBody>
          </p:sp>
          <p:sp>
            <p:nvSpPr>
              <p:cNvPr id="269" name="Freeform: Shape 268">
                <a:extLst>
                  <a:ext uri="{FF2B5EF4-FFF2-40B4-BE49-F238E27FC236}">
                    <a16:creationId xmlns:a16="http://schemas.microsoft.com/office/drawing/2014/main" id="{10C737B7-BE19-830A-740C-424809F438B5}"/>
                  </a:ext>
                </a:extLst>
              </p:cNvPr>
              <p:cNvSpPr/>
              <p:nvPr/>
            </p:nvSpPr>
            <p:spPr>
              <a:xfrm>
                <a:off x="8225431" y="3205238"/>
                <a:ext cx="128340" cy="82937"/>
              </a:xfrm>
              <a:custGeom>
                <a:avLst/>
                <a:gdLst>
                  <a:gd name="connsiteX0" fmla="*/ 128340 w 128340"/>
                  <a:gd name="connsiteY0" fmla="*/ 41469 h 82937"/>
                  <a:gd name="connsiteX1" fmla="*/ 64170 w 128340"/>
                  <a:gd name="connsiteY1" fmla="*/ 82938 h 82937"/>
                  <a:gd name="connsiteX2" fmla="*/ 0 w 128340"/>
                  <a:gd name="connsiteY2" fmla="*/ 41469 h 82937"/>
                  <a:gd name="connsiteX3" fmla="*/ 64170 w 128340"/>
                  <a:gd name="connsiteY3" fmla="*/ 0 h 82937"/>
                  <a:gd name="connsiteX4" fmla="*/ 128340 w 128340"/>
                  <a:gd name="connsiteY4" fmla="*/ 41469 h 82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40" h="82937">
                    <a:moveTo>
                      <a:pt x="128340" y="41469"/>
                    </a:moveTo>
                    <a:cubicBezTo>
                      <a:pt x="128340" y="64372"/>
                      <a:pt x="99611" y="82938"/>
                      <a:pt x="64170" y="82938"/>
                    </a:cubicBezTo>
                    <a:cubicBezTo>
                      <a:pt x="28730" y="82938"/>
                      <a:pt x="0" y="64372"/>
                      <a:pt x="0" y="41469"/>
                    </a:cubicBezTo>
                    <a:cubicBezTo>
                      <a:pt x="0" y="18566"/>
                      <a:pt x="28730" y="0"/>
                      <a:pt x="64170" y="0"/>
                    </a:cubicBezTo>
                    <a:cubicBezTo>
                      <a:pt x="99611" y="0"/>
                      <a:pt x="128340" y="18566"/>
                      <a:pt x="128340" y="41469"/>
                    </a:cubicBezTo>
                    <a:close/>
                  </a:path>
                </a:pathLst>
              </a:custGeom>
              <a:solidFill>
                <a:srgbClr val="3498DB"/>
              </a:solidFill>
              <a:ln w="8020" cap="flat">
                <a:noFill/>
                <a:prstDash val="solid"/>
                <a:miter/>
              </a:ln>
            </p:spPr>
            <p:txBody>
              <a:bodyPr rtlCol="0" anchor="ctr"/>
              <a:lstStyle/>
              <a:p>
                <a:pPr algn="ctr"/>
                <a:endParaRPr lang="en-IN" sz="1400"/>
              </a:p>
            </p:txBody>
          </p:sp>
          <p:sp>
            <p:nvSpPr>
              <p:cNvPr id="270" name="TextBox 269">
                <a:extLst>
                  <a:ext uri="{FF2B5EF4-FFF2-40B4-BE49-F238E27FC236}">
                    <a16:creationId xmlns:a16="http://schemas.microsoft.com/office/drawing/2014/main" id="{AD3293D3-C844-FA66-2BEA-4E7153E82175}"/>
                  </a:ext>
                </a:extLst>
              </p:cNvPr>
              <p:cNvSpPr txBox="1"/>
              <p:nvPr/>
            </p:nvSpPr>
            <p:spPr>
              <a:xfrm>
                <a:off x="8135745" y="3111610"/>
                <a:ext cx="284052" cy="153888"/>
              </a:xfrm>
              <a:prstGeom prst="rect">
                <a:avLst/>
              </a:prstGeom>
              <a:noFill/>
            </p:spPr>
            <p:txBody>
              <a:bodyPr wrap="none" rtlCol="0">
                <a:spAutoFit/>
              </a:bodyPr>
              <a:lstStyle/>
              <a:p>
                <a:pPr algn="ctr"/>
                <a:r>
                  <a:rPr lang="en-IN" sz="400" spc="0" baseline="0">
                    <a:ln/>
                    <a:solidFill>
                      <a:srgbClr val="2C3E50"/>
                    </a:solidFill>
                    <a:latin typeface="Arial"/>
                    <a:cs typeface="Arial"/>
                    <a:sym typeface="Arial"/>
                    <a:rtl val="0"/>
                  </a:rPr>
                  <a:t>UE1</a:t>
                </a:r>
              </a:p>
            </p:txBody>
          </p:sp>
          <p:sp>
            <p:nvSpPr>
              <p:cNvPr id="271" name="TextBox 270">
                <a:extLst>
                  <a:ext uri="{FF2B5EF4-FFF2-40B4-BE49-F238E27FC236}">
                    <a16:creationId xmlns:a16="http://schemas.microsoft.com/office/drawing/2014/main" id="{AEC84635-5A31-4F57-84E7-777219CC04ED}"/>
                  </a:ext>
                </a:extLst>
              </p:cNvPr>
              <p:cNvSpPr txBox="1"/>
              <p:nvPr/>
            </p:nvSpPr>
            <p:spPr>
              <a:xfrm>
                <a:off x="8067988" y="3293036"/>
                <a:ext cx="394660" cy="153888"/>
              </a:xfrm>
              <a:prstGeom prst="rect">
                <a:avLst/>
              </a:prstGeom>
              <a:noFill/>
            </p:spPr>
            <p:txBody>
              <a:bodyPr wrap="none" rtlCol="0">
                <a:spAutoFit/>
              </a:bodyPr>
              <a:lstStyle/>
              <a:p>
                <a:pPr algn="ctr"/>
                <a:r>
                  <a:rPr lang="en-IN" sz="400" spc="0" baseline="0">
                    <a:ln/>
                    <a:solidFill>
                      <a:srgbClr val="A29BFE"/>
                    </a:solidFill>
                    <a:latin typeface="Arial"/>
                    <a:cs typeface="Arial"/>
                    <a:sym typeface="Arial"/>
                    <a:rtl val="0"/>
                  </a:rPr>
                  <a:t>Stream 1</a:t>
                </a:r>
              </a:p>
            </p:txBody>
          </p:sp>
          <p:sp>
            <p:nvSpPr>
              <p:cNvPr id="272" name="Freeform: Shape 271">
                <a:extLst>
                  <a:ext uri="{FF2B5EF4-FFF2-40B4-BE49-F238E27FC236}">
                    <a16:creationId xmlns:a16="http://schemas.microsoft.com/office/drawing/2014/main" id="{BB600C4C-E919-3380-C47D-06B78B7C4264}"/>
                  </a:ext>
                </a:extLst>
              </p:cNvPr>
              <p:cNvSpPr/>
              <p:nvPr/>
            </p:nvSpPr>
            <p:spPr>
              <a:xfrm>
                <a:off x="11514147" y="3205238"/>
                <a:ext cx="128340" cy="82937"/>
              </a:xfrm>
              <a:custGeom>
                <a:avLst/>
                <a:gdLst>
                  <a:gd name="connsiteX0" fmla="*/ 128340 w 128340"/>
                  <a:gd name="connsiteY0" fmla="*/ 41469 h 82937"/>
                  <a:gd name="connsiteX1" fmla="*/ 64170 w 128340"/>
                  <a:gd name="connsiteY1" fmla="*/ 82938 h 82937"/>
                  <a:gd name="connsiteX2" fmla="*/ 0 w 128340"/>
                  <a:gd name="connsiteY2" fmla="*/ 41469 h 82937"/>
                  <a:gd name="connsiteX3" fmla="*/ 64170 w 128340"/>
                  <a:gd name="connsiteY3" fmla="*/ 0 h 82937"/>
                  <a:gd name="connsiteX4" fmla="*/ 128340 w 128340"/>
                  <a:gd name="connsiteY4" fmla="*/ 41469 h 82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40" h="82937">
                    <a:moveTo>
                      <a:pt x="128340" y="41469"/>
                    </a:moveTo>
                    <a:cubicBezTo>
                      <a:pt x="128340" y="64372"/>
                      <a:pt x="99611" y="82938"/>
                      <a:pt x="64170" y="82938"/>
                    </a:cubicBezTo>
                    <a:cubicBezTo>
                      <a:pt x="28729" y="82938"/>
                      <a:pt x="0" y="64372"/>
                      <a:pt x="0" y="41469"/>
                    </a:cubicBezTo>
                    <a:cubicBezTo>
                      <a:pt x="0" y="18566"/>
                      <a:pt x="28729" y="0"/>
                      <a:pt x="64170" y="0"/>
                    </a:cubicBezTo>
                    <a:cubicBezTo>
                      <a:pt x="99611" y="0"/>
                      <a:pt x="128340" y="18566"/>
                      <a:pt x="128340" y="41469"/>
                    </a:cubicBezTo>
                    <a:close/>
                  </a:path>
                </a:pathLst>
              </a:custGeom>
              <a:solidFill>
                <a:srgbClr val="3498DB"/>
              </a:solidFill>
              <a:ln w="8020" cap="flat">
                <a:noFill/>
                <a:prstDash val="solid"/>
                <a:miter/>
              </a:ln>
            </p:spPr>
            <p:txBody>
              <a:bodyPr rtlCol="0" anchor="ctr"/>
              <a:lstStyle/>
              <a:p>
                <a:pPr algn="ctr"/>
                <a:endParaRPr lang="en-IN" sz="1400"/>
              </a:p>
            </p:txBody>
          </p:sp>
          <p:sp>
            <p:nvSpPr>
              <p:cNvPr id="273" name="TextBox 272">
                <a:extLst>
                  <a:ext uri="{FF2B5EF4-FFF2-40B4-BE49-F238E27FC236}">
                    <a16:creationId xmlns:a16="http://schemas.microsoft.com/office/drawing/2014/main" id="{56B17696-EDD1-FB48-ECA6-1F4E3F422B2D}"/>
                  </a:ext>
                </a:extLst>
              </p:cNvPr>
              <p:cNvSpPr txBox="1"/>
              <p:nvPr/>
            </p:nvSpPr>
            <p:spPr>
              <a:xfrm>
                <a:off x="11424462" y="3111610"/>
                <a:ext cx="284052" cy="153888"/>
              </a:xfrm>
              <a:prstGeom prst="rect">
                <a:avLst/>
              </a:prstGeom>
              <a:noFill/>
            </p:spPr>
            <p:txBody>
              <a:bodyPr wrap="none" rtlCol="0">
                <a:spAutoFit/>
              </a:bodyPr>
              <a:lstStyle/>
              <a:p>
                <a:pPr algn="ctr"/>
                <a:r>
                  <a:rPr lang="en-IN" sz="400" spc="0" baseline="0">
                    <a:ln/>
                    <a:solidFill>
                      <a:srgbClr val="2C3E50"/>
                    </a:solidFill>
                    <a:latin typeface="Arial"/>
                    <a:cs typeface="Arial"/>
                    <a:sym typeface="Arial"/>
                    <a:rtl val="0"/>
                  </a:rPr>
                  <a:t>UE2</a:t>
                </a:r>
              </a:p>
            </p:txBody>
          </p:sp>
          <p:sp>
            <p:nvSpPr>
              <p:cNvPr id="274" name="TextBox 273">
                <a:extLst>
                  <a:ext uri="{FF2B5EF4-FFF2-40B4-BE49-F238E27FC236}">
                    <a16:creationId xmlns:a16="http://schemas.microsoft.com/office/drawing/2014/main" id="{DC82FB02-C728-026A-5934-4CD9F76DDACF}"/>
                  </a:ext>
                </a:extLst>
              </p:cNvPr>
              <p:cNvSpPr txBox="1"/>
              <p:nvPr/>
            </p:nvSpPr>
            <p:spPr>
              <a:xfrm>
                <a:off x="11356704" y="3293036"/>
                <a:ext cx="394660" cy="153888"/>
              </a:xfrm>
              <a:prstGeom prst="rect">
                <a:avLst/>
              </a:prstGeom>
              <a:noFill/>
            </p:spPr>
            <p:txBody>
              <a:bodyPr wrap="none" rtlCol="0">
                <a:spAutoFit/>
              </a:bodyPr>
              <a:lstStyle/>
              <a:p>
                <a:pPr algn="ctr"/>
                <a:r>
                  <a:rPr lang="en-IN" sz="400" spc="0" baseline="0">
                    <a:ln/>
                    <a:solidFill>
                      <a:srgbClr val="FD79A8"/>
                    </a:solidFill>
                    <a:latin typeface="Arial"/>
                    <a:cs typeface="Arial"/>
                    <a:sym typeface="Arial"/>
                    <a:rtl val="0"/>
                  </a:rPr>
                  <a:t>Stream 2</a:t>
                </a:r>
              </a:p>
            </p:txBody>
          </p:sp>
        </p:grpSp>
        <p:grpSp>
          <p:nvGrpSpPr>
            <p:cNvPr id="275" name="Graphic 3">
              <a:extLst>
                <a:ext uri="{FF2B5EF4-FFF2-40B4-BE49-F238E27FC236}">
                  <a16:creationId xmlns:a16="http://schemas.microsoft.com/office/drawing/2014/main" id="{035A1D7B-6188-1885-495D-F1AE0DD4798C}"/>
                </a:ext>
              </a:extLst>
            </p:cNvPr>
            <p:cNvGrpSpPr/>
            <p:nvPr/>
          </p:nvGrpSpPr>
          <p:grpSpPr>
            <a:xfrm>
              <a:off x="8169282" y="3498144"/>
              <a:ext cx="3511856" cy="540371"/>
              <a:chOff x="8169282" y="3498144"/>
              <a:chExt cx="3511856" cy="540371"/>
            </a:xfrm>
          </p:grpSpPr>
          <p:sp>
            <p:nvSpPr>
              <p:cNvPr id="276" name="Freeform: Shape 275">
                <a:extLst>
                  <a:ext uri="{FF2B5EF4-FFF2-40B4-BE49-F238E27FC236}">
                    <a16:creationId xmlns:a16="http://schemas.microsoft.com/office/drawing/2014/main" id="{4DF97300-C0FC-86BA-4BC4-E57B73D4D276}"/>
                  </a:ext>
                </a:extLst>
              </p:cNvPr>
              <p:cNvSpPr/>
              <p:nvPr/>
            </p:nvSpPr>
            <p:spPr>
              <a:xfrm>
                <a:off x="8169282" y="3505888"/>
                <a:ext cx="3511856" cy="525199"/>
              </a:xfrm>
              <a:custGeom>
                <a:avLst/>
                <a:gdLst>
                  <a:gd name="connsiteX0" fmla="*/ 3465185 w 3529354"/>
                  <a:gd name="connsiteY0" fmla="*/ 0 h 414689"/>
                  <a:gd name="connsiteX1" fmla="*/ 3529355 w 3529354"/>
                  <a:gd name="connsiteY1" fmla="*/ 0 h 414689"/>
                  <a:gd name="connsiteX2" fmla="*/ 3529355 w 3529354"/>
                  <a:gd name="connsiteY2" fmla="*/ 414689 h 414689"/>
                  <a:gd name="connsiteX3" fmla="*/ 3465185 w 3529354"/>
                  <a:gd name="connsiteY3" fmla="*/ 414689 h 414689"/>
                  <a:gd name="connsiteX4" fmla="*/ 64170 w 3529354"/>
                  <a:gd name="connsiteY4" fmla="*/ 414689 h 414689"/>
                  <a:gd name="connsiteX5" fmla="*/ 0 w 3529354"/>
                  <a:gd name="connsiteY5" fmla="*/ 414689 h 414689"/>
                  <a:gd name="connsiteX6" fmla="*/ 0 w 3529354"/>
                  <a:gd name="connsiteY6" fmla="*/ 0 h 414689"/>
                  <a:gd name="connsiteX7" fmla="*/ 64170 w 3529354"/>
                  <a:gd name="connsiteY7" fmla="*/ 0 h 414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9354" h="414689">
                    <a:moveTo>
                      <a:pt x="3465185" y="0"/>
                    </a:moveTo>
                    <a:cubicBezTo>
                      <a:pt x="3500625" y="0"/>
                      <a:pt x="3529355" y="0"/>
                      <a:pt x="3529355" y="0"/>
                    </a:cubicBezTo>
                    <a:lnTo>
                      <a:pt x="3529355" y="414689"/>
                    </a:lnTo>
                    <a:cubicBezTo>
                      <a:pt x="3529355" y="414689"/>
                      <a:pt x="3500625" y="414689"/>
                      <a:pt x="3465185" y="414689"/>
                    </a:cubicBezTo>
                    <a:lnTo>
                      <a:pt x="64170" y="414689"/>
                    </a:lnTo>
                    <a:cubicBezTo>
                      <a:pt x="28730" y="414689"/>
                      <a:pt x="0" y="414689"/>
                      <a:pt x="0" y="414689"/>
                    </a:cubicBezTo>
                    <a:lnTo>
                      <a:pt x="0" y="0"/>
                    </a:lnTo>
                    <a:cubicBezTo>
                      <a:pt x="0" y="0"/>
                      <a:pt x="28730" y="0"/>
                      <a:pt x="64170" y="0"/>
                    </a:cubicBezTo>
                    <a:close/>
                  </a:path>
                </a:pathLst>
              </a:custGeom>
              <a:solidFill>
                <a:srgbClr val="FFFFFF"/>
              </a:solidFill>
              <a:ln w="8020" cap="flat">
                <a:solidFill>
                  <a:srgbClr val="6F42C1"/>
                </a:solidFill>
                <a:prstDash val="solid"/>
                <a:miter/>
              </a:ln>
            </p:spPr>
            <p:txBody>
              <a:bodyPr rtlCol="0" anchor="ctr"/>
              <a:lstStyle/>
              <a:p>
                <a:pPr algn="ctr"/>
                <a:endParaRPr lang="en-IN" sz="1400"/>
              </a:p>
            </p:txBody>
          </p:sp>
          <p:sp>
            <p:nvSpPr>
              <p:cNvPr id="277" name="TextBox 276">
                <a:extLst>
                  <a:ext uri="{FF2B5EF4-FFF2-40B4-BE49-F238E27FC236}">
                    <a16:creationId xmlns:a16="http://schemas.microsoft.com/office/drawing/2014/main" id="{BD3505B5-AA41-2562-07FD-C77569B52FDC}"/>
                  </a:ext>
                </a:extLst>
              </p:cNvPr>
              <p:cNvSpPr txBox="1"/>
              <p:nvPr/>
            </p:nvSpPr>
            <p:spPr>
              <a:xfrm>
                <a:off x="9089555" y="3498144"/>
                <a:ext cx="1736373" cy="230832"/>
              </a:xfrm>
              <a:prstGeom prst="rect">
                <a:avLst/>
              </a:prstGeom>
              <a:noFill/>
            </p:spPr>
            <p:txBody>
              <a:bodyPr wrap="none" rtlCol="0">
                <a:spAutoFit/>
              </a:bodyPr>
              <a:lstStyle/>
              <a:p>
                <a:pPr algn="ctr"/>
                <a:r>
                  <a:rPr lang="en-IN" sz="900" b="1" spc="0" baseline="0">
                    <a:ln/>
                    <a:solidFill>
                      <a:srgbClr val="6F42C1"/>
                    </a:solidFill>
                    <a:latin typeface="Arial"/>
                    <a:cs typeface="Arial"/>
                    <a:sym typeface="Arial"/>
                    <a:rtl val="0"/>
                  </a:rPr>
                  <a:t>Smart Compromise Analogy</a:t>
                </a:r>
              </a:p>
            </p:txBody>
          </p:sp>
          <p:sp>
            <p:nvSpPr>
              <p:cNvPr id="278" name="Freeform: Shape 277">
                <a:extLst>
                  <a:ext uri="{FF2B5EF4-FFF2-40B4-BE49-F238E27FC236}">
                    <a16:creationId xmlns:a16="http://schemas.microsoft.com/office/drawing/2014/main" id="{A157B4D2-B1C2-163E-7B01-3A2773E7D9D7}"/>
                  </a:ext>
                </a:extLst>
              </p:cNvPr>
              <p:cNvSpPr/>
              <p:nvPr/>
            </p:nvSpPr>
            <p:spPr>
              <a:xfrm>
                <a:off x="8490132" y="3687314"/>
                <a:ext cx="96255" cy="31101"/>
              </a:xfrm>
              <a:custGeom>
                <a:avLst/>
                <a:gdLst>
                  <a:gd name="connsiteX0" fmla="*/ 88234 w 96255"/>
                  <a:gd name="connsiteY0" fmla="*/ 0 h 31101"/>
                  <a:gd name="connsiteX1" fmla="*/ 96255 w 96255"/>
                  <a:gd name="connsiteY1" fmla="*/ 0 h 31101"/>
                  <a:gd name="connsiteX2" fmla="*/ 96255 w 96255"/>
                  <a:gd name="connsiteY2" fmla="*/ 31102 h 31101"/>
                  <a:gd name="connsiteX3" fmla="*/ 88234 w 96255"/>
                  <a:gd name="connsiteY3" fmla="*/ 31102 h 31101"/>
                  <a:gd name="connsiteX4" fmla="*/ 8021 w 96255"/>
                  <a:gd name="connsiteY4" fmla="*/ 31102 h 31101"/>
                  <a:gd name="connsiteX5" fmla="*/ 0 w 96255"/>
                  <a:gd name="connsiteY5" fmla="*/ 31102 h 31101"/>
                  <a:gd name="connsiteX6" fmla="*/ 0 w 96255"/>
                  <a:gd name="connsiteY6" fmla="*/ 0 h 31101"/>
                  <a:gd name="connsiteX7" fmla="*/ 8021 w 96255"/>
                  <a:gd name="connsiteY7" fmla="*/ 0 h 3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55" h="31101">
                    <a:moveTo>
                      <a:pt x="88234" y="0"/>
                    </a:moveTo>
                    <a:cubicBezTo>
                      <a:pt x="92664" y="0"/>
                      <a:pt x="96255" y="0"/>
                      <a:pt x="96255" y="0"/>
                    </a:cubicBezTo>
                    <a:lnTo>
                      <a:pt x="96255" y="31102"/>
                    </a:lnTo>
                    <a:cubicBezTo>
                      <a:pt x="96255" y="31102"/>
                      <a:pt x="92664" y="31102"/>
                      <a:pt x="88234" y="31102"/>
                    </a:cubicBezTo>
                    <a:lnTo>
                      <a:pt x="8021" y="31102"/>
                    </a:lnTo>
                    <a:cubicBezTo>
                      <a:pt x="3592" y="31102"/>
                      <a:pt x="0" y="31102"/>
                      <a:pt x="0" y="31102"/>
                    </a:cubicBezTo>
                    <a:lnTo>
                      <a:pt x="0" y="0"/>
                    </a:lnTo>
                    <a:cubicBezTo>
                      <a:pt x="0" y="0"/>
                      <a:pt x="3592" y="0"/>
                      <a:pt x="8021" y="0"/>
                    </a:cubicBezTo>
                    <a:close/>
                  </a:path>
                </a:pathLst>
              </a:custGeom>
              <a:solidFill>
                <a:srgbClr val="E74C3C"/>
              </a:solidFill>
              <a:ln w="8020" cap="flat">
                <a:noFill/>
                <a:prstDash val="solid"/>
                <a:miter/>
              </a:ln>
            </p:spPr>
            <p:txBody>
              <a:bodyPr rtlCol="0" anchor="ctr"/>
              <a:lstStyle/>
              <a:p>
                <a:pPr algn="ctr"/>
                <a:endParaRPr lang="en-IN" sz="1400"/>
              </a:p>
            </p:txBody>
          </p:sp>
          <p:sp>
            <p:nvSpPr>
              <p:cNvPr id="279" name="Freeform: Shape 278">
                <a:extLst>
                  <a:ext uri="{FF2B5EF4-FFF2-40B4-BE49-F238E27FC236}">
                    <a16:creationId xmlns:a16="http://schemas.microsoft.com/office/drawing/2014/main" id="{10C48435-892B-DB7B-3840-41421DE91893}"/>
                  </a:ext>
                </a:extLst>
              </p:cNvPr>
              <p:cNvSpPr/>
              <p:nvPr/>
            </p:nvSpPr>
            <p:spPr>
              <a:xfrm>
                <a:off x="8650557" y="3687314"/>
                <a:ext cx="96255" cy="31101"/>
              </a:xfrm>
              <a:custGeom>
                <a:avLst/>
                <a:gdLst>
                  <a:gd name="connsiteX0" fmla="*/ 88234 w 96255"/>
                  <a:gd name="connsiteY0" fmla="*/ 0 h 31101"/>
                  <a:gd name="connsiteX1" fmla="*/ 96255 w 96255"/>
                  <a:gd name="connsiteY1" fmla="*/ 0 h 31101"/>
                  <a:gd name="connsiteX2" fmla="*/ 96255 w 96255"/>
                  <a:gd name="connsiteY2" fmla="*/ 31102 h 31101"/>
                  <a:gd name="connsiteX3" fmla="*/ 88234 w 96255"/>
                  <a:gd name="connsiteY3" fmla="*/ 31102 h 31101"/>
                  <a:gd name="connsiteX4" fmla="*/ 8021 w 96255"/>
                  <a:gd name="connsiteY4" fmla="*/ 31102 h 31101"/>
                  <a:gd name="connsiteX5" fmla="*/ 0 w 96255"/>
                  <a:gd name="connsiteY5" fmla="*/ 31102 h 31101"/>
                  <a:gd name="connsiteX6" fmla="*/ 0 w 96255"/>
                  <a:gd name="connsiteY6" fmla="*/ 0 h 31101"/>
                  <a:gd name="connsiteX7" fmla="*/ 8021 w 96255"/>
                  <a:gd name="connsiteY7" fmla="*/ 0 h 3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55" h="31101">
                    <a:moveTo>
                      <a:pt x="88234" y="0"/>
                    </a:moveTo>
                    <a:cubicBezTo>
                      <a:pt x="92664" y="0"/>
                      <a:pt x="96255" y="0"/>
                      <a:pt x="96255" y="0"/>
                    </a:cubicBezTo>
                    <a:lnTo>
                      <a:pt x="96255" y="31102"/>
                    </a:lnTo>
                    <a:cubicBezTo>
                      <a:pt x="96255" y="31102"/>
                      <a:pt x="92664" y="31102"/>
                      <a:pt x="88234" y="31102"/>
                    </a:cubicBezTo>
                    <a:lnTo>
                      <a:pt x="8021" y="31102"/>
                    </a:lnTo>
                    <a:cubicBezTo>
                      <a:pt x="3592" y="31102"/>
                      <a:pt x="0" y="31102"/>
                      <a:pt x="0" y="31102"/>
                    </a:cubicBezTo>
                    <a:lnTo>
                      <a:pt x="0" y="0"/>
                    </a:lnTo>
                    <a:cubicBezTo>
                      <a:pt x="0" y="0"/>
                      <a:pt x="3592" y="0"/>
                      <a:pt x="8021" y="0"/>
                    </a:cubicBezTo>
                    <a:close/>
                  </a:path>
                </a:pathLst>
              </a:custGeom>
              <a:solidFill>
                <a:srgbClr val="2ECC71"/>
              </a:solidFill>
              <a:ln w="8020" cap="flat">
                <a:noFill/>
                <a:prstDash val="solid"/>
                <a:miter/>
              </a:ln>
            </p:spPr>
            <p:txBody>
              <a:bodyPr rtlCol="0" anchor="ctr"/>
              <a:lstStyle/>
              <a:p>
                <a:pPr algn="ctr"/>
                <a:endParaRPr lang="en-IN" sz="1400"/>
              </a:p>
            </p:txBody>
          </p:sp>
          <p:sp>
            <p:nvSpPr>
              <p:cNvPr id="280" name="Freeform: Shape 279">
                <a:extLst>
                  <a:ext uri="{FF2B5EF4-FFF2-40B4-BE49-F238E27FC236}">
                    <a16:creationId xmlns:a16="http://schemas.microsoft.com/office/drawing/2014/main" id="{1A4D5A33-3D16-AE4A-9312-5D0445019830}"/>
                  </a:ext>
                </a:extLst>
              </p:cNvPr>
              <p:cNvSpPr/>
              <p:nvPr/>
            </p:nvSpPr>
            <p:spPr>
              <a:xfrm>
                <a:off x="8810983" y="3687314"/>
                <a:ext cx="96255" cy="31101"/>
              </a:xfrm>
              <a:custGeom>
                <a:avLst/>
                <a:gdLst>
                  <a:gd name="connsiteX0" fmla="*/ 88234 w 96255"/>
                  <a:gd name="connsiteY0" fmla="*/ 0 h 31101"/>
                  <a:gd name="connsiteX1" fmla="*/ 96255 w 96255"/>
                  <a:gd name="connsiteY1" fmla="*/ 0 h 31101"/>
                  <a:gd name="connsiteX2" fmla="*/ 96255 w 96255"/>
                  <a:gd name="connsiteY2" fmla="*/ 31102 h 31101"/>
                  <a:gd name="connsiteX3" fmla="*/ 88234 w 96255"/>
                  <a:gd name="connsiteY3" fmla="*/ 31102 h 31101"/>
                  <a:gd name="connsiteX4" fmla="*/ 8021 w 96255"/>
                  <a:gd name="connsiteY4" fmla="*/ 31102 h 31101"/>
                  <a:gd name="connsiteX5" fmla="*/ 0 w 96255"/>
                  <a:gd name="connsiteY5" fmla="*/ 31102 h 31101"/>
                  <a:gd name="connsiteX6" fmla="*/ 0 w 96255"/>
                  <a:gd name="connsiteY6" fmla="*/ 0 h 31101"/>
                  <a:gd name="connsiteX7" fmla="*/ 8021 w 96255"/>
                  <a:gd name="connsiteY7" fmla="*/ 0 h 3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55" h="31101">
                    <a:moveTo>
                      <a:pt x="88234" y="0"/>
                    </a:moveTo>
                    <a:cubicBezTo>
                      <a:pt x="92664" y="0"/>
                      <a:pt x="96255" y="0"/>
                      <a:pt x="96255" y="0"/>
                    </a:cubicBezTo>
                    <a:lnTo>
                      <a:pt x="96255" y="31102"/>
                    </a:lnTo>
                    <a:cubicBezTo>
                      <a:pt x="96255" y="31102"/>
                      <a:pt x="92664" y="31102"/>
                      <a:pt x="88234" y="31102"/>
                    </a:cubicBezTo>
                    <a:lnTo>
                      <a:pt x="8021" y="31102"/>
                    </a:lnTo>
                    <a:cubicBezTo>
                      <a:pt x="3592" y="31102"/>
                      <a:pt x="0" y="31102"/>
                      <a:pt x="0" y="31102"/>
                    </a:cubicBezTo>
                    <a:lnTo>
                      <a:pt x="0" y="0"/>
                    </a:lnTo>
                    <a:cubicBezTo>
                      <a:pt x="0" y="0"/>
                      <a:pt x="3592" y="0"/>
                      <a:pt x="8021" y="0"/>
                    </a:cubicBezTo>
                    <a:close/>
                  </a:path>
                </a:pathLst>
              </a:custGeom>
              <a:solidFill>
                <a:srgbClr val="3498DB"/>
              </a:solidFill>
              <a:ln w="8020" cap="flat">
                <a:noFill/>
                <a:prstDash val="solid"/>
                <a:miter/>
              </a:ln>
            </p:spPr>
            <p:txBody>
              <a:bodyPr rtlCol="0" anchor="ctr"/>
              <a:lstStyle/>
              <a:p>
                <a:pPr algn="ctr"/>
                <a:endParaRPr lang="en-IN" sz="1400"/>
              </a:p>
            </p:txBody>
          </p:sp>
          <p:sp>
            <p:nvSpPr>
              <p:cNvPr id="281" name="Freeform: Shape 280">
                <a:extLst>
                  <a:ext uri="{FF2B5EF4-FFF2-40B4-BE49-F238E27FC236}">
                    <a16:creationId xmlns:a16="http://schemas.microsoft.com/office/drawing/2014/main" id="{6675DDE4-F0DB-641F-1DBC-0396AE28ECAD}"/>
                  </a:ext>
                </a:extLst>
              </p:cNvPr>
              <p:cNvSpPr/>
              <p:nvPr/>
            </p:nvSpPr>
            <p:spPr>
              <a:xfrm>
                <a:off x="8971408" y="3687314"/>
                <a:ext cx="96255" cy="31101"/>
              </a:xfrm>
              <a:custGeom>
                <a:avLst/>
                <a:gdLst>
                  <a:gd name="connsiteX0" fmla="*/ 88234 w 96255"/>
                  <a:gd name="connsiteY0" fmla="*/ 0 h 31101"/>
                  <a:gd name="connsiteX1" fmla="*/ 96255 w 96255"/>
                  <a:gd name="connsiteY1" fmla="*/ 0 h 31101"/>
                  <a:gd name="connsiteX2" fmla="*/ 96255 w 96255"/>
                  <a:gd name="connsiteY2" fmla="*/ 31102 h 31101"/>
                  <a:gd name="connsiteX3" fmla="*/ 88234 w 96255"/>
                  <a:gd name="connsiteY3" fmla="*/ 31102 h 31101"/>
                  <a:gd name="connsiteX4" fmla="*/ 8021 w 96255"/>
                  <a:gd name="connsiteY4" fmla="*/ 31102 h 31101"/>
                  <a:gd name="connsiteX5" fmla="*/ 0 w 96255"/>
                  <a:gd name="connsiteY5" fmla="*/ 31102 h 31101"/>
                  <a:gd name="connsiteX6" fmla="*/ 0 w 96255"/>
                  <a:gd name="connsiteY6" fmla="*/ 0 h 31101"/>
                  <a:gd name="connsiteX7" fmla="*/ 8021 w 96255"/>
                  <a:gd name="connsiteY7" fmla="*/ 0 h 3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55" h="31101">
                    <a:moveTo>
                      <a:pt x="88234" y="0"/>
                    </a:moveTo>
                    <a:cubicBezTo>
                      <a:pt x="92664" y="0"/>
                      <a:pt x="96255" y="0"/>
                      <a:pt x="96255" y="0"/>
                    </a:cubicBezTo>
                    <a:lnTo>
                      <a:pt x="96255" y="31102"/>
                    </a:lnTo>
                    <a:cubicBezTo>
                      <a:pt x="96255" y="31102"/>
                      <a:pt x="92664" y="31102"/>
                      <a:pt x="88234" y="31102"/>
                    </a:cubicBezTo>
                    <a:lnTo>
                      <a:pt x="8021" y="31102"/>
                    </a:lnTo>
                    <a:cubicBezTo>
                      <a:pt x="3592" y="31102"/>
                      <a:pt x="0" y="31102"/>
                      <a:pt x="0" y="31102"/>
                    </a:cubicBezTo>
                    <a:lnTo>
                      <a:pt x="0" y="0"/>
                    </a:lnTo>
                    <a:cubicBezTo>
                      <a:pt x="0" y="0"/>
                      <a:pt x="3592" y="0"/>
                      <a:pt x="8021" y="0"/>
                    </a:cubicBezTo>
                    <a:close/>
                  </a:path>
                </a:pathLst>
              </a:custGeom>
              <a:solidFill>
                <a:srgbClr val="F39C12"/>
              </a:solidFill>
              <a:ln w="8020" cap="flat">
                <a:noFill/>
                <a:prstDash val="solid"/>
                <a:miter/>
              </a:ln>
            </p:spPr>
            <p:txBody>
              <a:bodyPr rtlCol="0" anchor="ctr"/>
              <a:lstStyle/>
              <a:p>
                <a:pPr algn="ctr"/>
                <a:endParaRPr lang="en-IN" sz="1400"/>
              </a:p>
            </p:txBody>
          </p:sp>
          <p:sp>
            <p:nvSpPr>
              <p:cNvPr id="282" name="TextBox 281">
                <a:extLst>
                  <a:ext uri="{FF2B5EF4-FFF2-40B4-BE49-F238E27FC236}">
                    <a16:creationId xmlns:a16="http://schemas.microsoft.com/office/drawing/2014/main" id="{785B56AA-7215-5F19-7954-3CC45F5C9DC2}"/>
                  </a:ext>
                </a:extLst>
              </p:cNvPr>
              <p:cNvSpPr txBox="1"/>
              <p:nvPr/>
            </p:nvSpPr>
            <p:spPr>
              <a:xfrm>
                <a:off x="8377166" y="3707726"/>
                <a:ext cx="607859" cy="153888"/>
              </a:xfrm>
              <a:prstGeom prst="rect">
                <a:avLst/>
              </a:prstGeom>
              <a:noFill/>
            </p:spPr>
            <p:txBody>
              <a:bodyPr wrap="none" rtlCol="0">
                <a:spAutoFit/>
              </a:bodyPr>
              <a:lstStyle/>
              <a:p>
                <a:pPr algn="ctr"/>
                <a:r>
                  <a:rPr lang="en-IN" sz="400" spc="0" baseline="0">
                    <a:ln/>
                    <a:solidFill>
                      <a:srgbClr val="2C3E50"/>
                    </a:solidFill>
                    <a:latin typeface="Arial"/>
                    <a:cs typeface="Arial"/>
                    <a:sym typeface="Arial"/>
                    <a:rtl val="0"/>
                  </a:rPr>
                  <a:t>8 Colored Faucets</a:t>
                </a:r>
              </a:p>
            </p:txBody>
          </p:sp>
          <p:sp>
            <p:nvSpPr>
              <p:cNvPr id="283" name="Freeform: Shape 282">
                <a:extLst>
                  <a:ext uri="{FF2B5EF4-FFF2-40B4-BE49-F238E27FC236}">
                    <a16:creationId xmlns:a16="http://schemas.microsoft.com/office/drawing/2014/main" id="{64229BDB-89BF-93AD-2C84-B42C66F31C0B}"/>
                  </a:ext>
                </a:extLst>
              </p:cNvPr>
              <p:cNvSpPr/>
              <p:nvPr/>
            </p:nvSpPr>
            <p:spPr>
              <a:xfrm>
                <a:off x="9661236" y="3682130"/>
                <a:ext cx="64170" cy="41468"/>
              </a:xfrm>
              <a:custGeom>
                <a:avLst/>
                <a:gdLst>
                  <a:gd name="connsiteX0" fmla="*/ 64170 w 64170"/>
                  <a:gd name="connsiteY0" fmla="*/ 20734 h 41468"/>
                  <a:gd name="connsiteX1" fmla="*/ 32085 w 64170"/>
                  <a:gd name="connsiteY1" fmla="*/ 41469 h 41468"/>
                  <a:gd name="connsiteX2" fmla="*/ 0 w 64170"/>
                  <a:gd name="connsiteY2" fmla="*/ 20734 h 41468"/>
                  <a:gd name="connsiteX3" fmla="*/ 32085 w 64170"/>
                  <a:gd name="connsiteY3" fmla="*/ 0 h 41468"/>
                  <a:gd name="connsiteX4" fmla="*/ 64170 w 64170"/>
                  <a:gd name="connsiteY4" fmla="*/ 20734 h 41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0" h="41468">
                    <a:moveTo>
                      <a:pt x="64170" y="20734"/>
                    </a:moveTo>
                    <a:cubicBezTo>
                      <a:pt x="64170" y="32186"/>
                      <a:pt x="49805" y="41469"/>
                      <a:pt x="32085" y="41469"/>
                    </a:cubicBezTo>
                    <a:cubicBezTo>
                      <a:pt x="14365" y="41469"/>
                      <a:pt x="0" y="32186"/>
                      <a:pt x="0" y="20734"/>
                    </a:cubicBezTo>
                    <a:cubicBezTo>
                      <a:pt x="0" y="9283"/>
                      <a:pt x="14365" y="0"/>
                      <a:pt x="32085" y="0"/>
                    </a:cubicBezTo>
                    <a:cubicBezTo>
                      <a:pt x="49805" y="0"/>
                      <a:pt x="64170" y="9283"/>
                      <a:pt x="64170" y="20734"/>
                    </a:cubicBezTo>
                    <a:close/>
                  </a:path>
                </a:pathLst>
              </a:custGeom>
              <a:solidFill>
                <a:srgbClr val="34495E"/>
              </a:solidFill>
              <a:ln w="8020" cap="flat">
                <a:noFill/>
                <a:prstDash val="solid"/>
                <a:miter/>
              </a:ln>
            </p:spPr>
            <p:txBody>
              <a:bodyPr rtlCol="0" anchor="ctr"/>
              <a:lstStyle/>
              <a:p>
                <a:pPr algn="ctr"/>
                <a:endParaRPr lang="en-IN" sz="1400"/>
              </a:p>
            </p:txBody>
          </p:sp>
          <p:sp>
            <p:nvSpPr>
              <p:cNvPr id="284" name="Freeform: Shape 283">
                <a:extLst>
                  <a:ext uri="{FF2B5EF4-FFF2-40B4-BE49-F238E27FC236}">
                    <a16:creationId xmlns:a16="http://schemas.microsoft.com/office/drawing/2014/main" id="{B58F393F-3C3C-A2B6-0896-F3605FCB4D4B}"/>
                  </a:ext>
                </a:extLst>
              </p:cNvPr>
              <p:cNvSpPr/>
              <p:nvPr/>
            </p:nvSpPr>
            <p:spPr>
              <a:xfrm>
                <a:off x="9982087" y="3682130"/>
                <a:ext cx="64170" cy="41468"/>
              </a:xfrm>
              <a:custGeom>
                <a:avLst/>
                <a:gdLst>
                  <a:gd name="connsiteX0" fmla="*/ 64170 w 64170"/>
                  <a:gd name="connsiteY0" fmla="*/ 20734 h 41468"/>
                  <a:gd name="connsiteX1" fmla="*/ 32085 w 64170"/>
                  <a:gd name="connsiteY1" fmla="*/ 41469 h 41468"/>
                  <a:gd name="connsiteX2" fmla="*/ 0 w 64170"/>
                  <a:gd name="connsiteY2" fmla="*/ 20734 h 41468"/>
                  <a:gd name="connsiteX3" fmla="*/ 32085 w 64170"/>
                  <a:gd name="connsiteY3" fmla="*/ 0 h 41468"/>
                  <a:gd name="connsiteX4" fmla="*/ 64170 w 64170"/>
                  <a:gd name="connsiteY4" fmla="*/ 20734 h 41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0" h="41468">
                    <a:moveTo>
                      <a:pt x="64170" y="20734"/>
                    </a:moveTo>
                    <a:cubicBezTo>
                      <a:pt x="64170" y="32186"/>
                      <a:pt x="49805" y="41469"/>
                      <a:pt x="32085" y="41469"/>
                    </a:cubicBezTo>
                    <a:cubicBezTo>
                      <a:pt x="14365" y="41469"/>
                      <a:pt x="0" y="32186"/>
                      <a:pt x="0" y="20734"/>
                    </a:cubicBezTo>
                    <a:cubicBezTo>
                      <a:pt x="0" y="9283"/>
                      <a:pt x="14365" y="0"/>
                      <a:pt x="32085" y="0"/>
                    </a:cubicBezTo>
                    <a:cubicBezTo>
                      <a:pt x="49805" y="0"/>
                      <a:pt x="64170" y="9283"/>
                      <a:pt x="64170" y="20734"/>
                    </a:cubicBezTo>
                    <a:close/>
                  </a:path>
                </a:pathLst>
              </a:custGeom>
              <a:solidFill>
                <a:srgbClr val="34495E"/>
              </a:solidFill>
              <a:ln w="8020" cap="flat">
                <a:noFill/>
                <a:prstDash val="solid"/>
                <a:miter/>
              </a:ln>
            </p:spPr>
            <p:txBody>
              <a:bodyPr rtlCol="0" anchor="ctr"/>
              <a:lstStyle/>
              <a:p>
                <a:pPr algn="ctr"/>
                <a:endParaRPr lang="en-IN" sz="1400"/>
              </a:p>
            </p:txBody>
          </p:sp>
          <p:sp>
            <p:nvSpPr>
              <p:cNvPr id="285" name="Freeform: Shape 284">
                <a:extLst>
                  <a:ext uri="{FF2B5EF4-FFF2-40B4-BE49-F238E27FC236}">
                    <a16:creationId xmlns:a16="http://schemas.microsoft.com/office/drawing/2014/main" id="{3930A65E-E526-76FF-0C28-35B387CA4E48}"/>
                  </a:ext>
                </a:extLst>
              </p:cNvPr>
              <p:cNvSpPr/>
              <p:nvPr/>
            </p:nvSpPr>
            <p:spPr>
              <a:xfrm>
                <a:off x="10302937" y="3682130"/>
                <a:ext cx="64170" cy="41468"/>
              </a:xfrm>
              <a:custGeom>
                <a:avLst/>
                <a:gdLst>
                  <a:gd name="connsiteX0" fmla="*/ 64170 w 64170"/>
                  <a:gd name="connsiteY0" fmla="*/ 20734 h 41468"/>
                  <a:gd name="connsiteX1" fmla="*/ 32085 w 64170"/>
                  <a:gd name="connsiteY1" fmla="*/ 41469 h 41468"/>
                  <a:gd name="connsiteX2" fmla="*/ 0 w 64170"/>
                  <a:gd name="connsiteY2" fmla="*/ 20734 h 41468"/>
                  <a:gd name="connsiteX3" fmla="*/ 32085 w 64170"/>
                  <a:gd name="connsiteY3" fmla="*/ 0 h 41468"/>
                  <a:gd name="connsiteX4" fmla="*/ 64170 w 64170"/>
                  <a:gd name="connsiteY4" fmla="*/ 20734 h 41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0" h="41468">
                    <a:moveTo>
                      <a:pt x="64170" y="20734"/>
                    </a:moveTo>
                    <a:cubicBezTo>
                      <a:pt x="64170" y="32186"/>
                      <a:pt x="49805" y="41469"/>
                      <a:pt x="32085" y="41469"/>
                    </a:cubicBezTo>
                    <a:cubicBezTo>
                      <a:pt x="14365" y="41469"/>
                      <a:pt x="0" y="32186"/>
                      <a:pt x="0" y="20734"/>
                    </a:cubicBezTo>
                    <a:cubicBezTo>
                      <a:pt x="0" y="9283"/>
                      <a:pt x="14365" y="0"/>
                      <a:pt x="32085" y="0"/>
                    </a:cubicBezTo>
                    <a:cubicBezTo>
                      <a:pt x="49805" y="0"/>
                      <a:pt x="64170" y="9283"/>
                      <a:pt x="64170" y="20734"/>
                    </a:cubicBezTo>
                    <a:close/>
                  </a:path>
                </a:pathLst>
              </a:custGeom>
              <a:solidFill>
                <a:srgbClr val="34495E"/>
              </a:solidFill>
              <a:ln w="8020" cap="flat">
                <a:noFill/>
                <a:prstDash val="solid"/>
                <a:miter/>
              </a:ln>
            </p:spPr>
            <p:txBody>
              <a:bodyPr rtlCol="0" anchor="ctr"/>
              <a:lstStyle/>
              <a:p>
                <a:pPr algn="ctr"/>
                <a:endParaRPr lang="en-IN" sz="1400"/>
              </a:p>
            </p:txBody>
          </p:sp>
          <p:sp>
            <p:nvSpPr>
              <p:cNvPr id="286" name="Freeform: Shape 285">
                <a:extLst>
                  <a:ext uri="{FF2B5EF4-FFF2-40B4-BE49-F238E27FC236}">
                    <a16:creationId xmlns:a16="http://schemas.microsoft.com/office/drawing/2014/main" id="{983B9FEE-3D10-1E5B-95A3-915C7EEA7EEE}"/>
                  </a:ext>
                </a:extLst>
              </p:cNvPr>
              <p:cNvSpPr/>
              <p:nvPr/>
            </p:nvSpPr>
            <p:spPr>
              <a:xfrm>
                <a:off x="10623788" y="3682130"/>
                <a:ext cx="64170" cy="41468"/>
              </a:xfrm>
              <a:custGeom>
                <a:avLst/>
                <a:gdLst>
                  <a:gd name="connsiteX0" fmla="*/ 64170 w 64170"/>
                  <a:gd name="connsiteY0" fmla="*/ 20734 h 41468"/>
                  <a:gd name="connsiteX1" fmla="*/ 32085 w 64170"/>
                  <a:gd name="connsiteY1" fmla="*/ 41469 h 41468"/>
                  <a:gd name="connsiteX2" fmla="*/ 0 w 64170"/>
                  <a:gd name="connsiteY2" fmla="*/ 20734 h 41468"/>
                  <a:gd name="connsiteX3" fmla="*/ 32085 w 64170"/>
                  <a:gd name="connsiteY3" fmla="*/ 0 h 41468"/>
                  <a:gd name="connsiteX4" fmla="*/ 64170 w 64170"/>
                  <a:gd name="connsiteY4" fmla="*/ 20734 h 41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0" h="41468">
                    <a:moveTo>
                      <a:pt x="64170" y="20734"/>
                    </a:moveTo>
                    <a:cubicBezTo>
                      <a:pt x="64170" y="32186"/>
                      <a:pt x="49805" y="41469"/>
                      <a:pt x="32085" y="41469"/>
                    </a:cubicBezTo>
                    <a:cubicBezTo>
                      <a:pt x="14365" y="41469"/>
                      <a:pt x="0" y="32186"/>
                      <a:pt x="0" y="20734"/>
                    </a:cubicBezTo>
                    <a:cubicBezTo>
                      <a:pt x="0" y="9283"/>
                      <a:pt x="14365" y="0"/>
                      <a:pt x="32085" y="0"/>
                    </a:cubicBezTo>
                    <a:cubicBezTo>
                      <a:pt x="49805" y="0"/>
                      <a:pt x="64170" y="9283"/>
                      <a:pt x="64170" y="20734"/>
                    </a:cubicBezTo>
                    <a:close/>
                  </a:path>
                </a:pathLst>
              </a:custGeom>
              <a:solidFill>
                <a:srgbClr val="34495E"/>
              </a:solidFill>
              <a:ln w="8020" cap="flat">
                <a:noFill/>
                <a:prstDash val="solid"/>
                <a:miter/>
              </a:ln>
            </p:spPr>
            <p:txBody>
              <a:bodyPr rtlCol="0" anchor="ctr"/>
              <a:lstStyle/>
              <a:p>
                <a:pPr algn="ctr"/>
                <a:endParaRPr lang="en-IN" sz="1400"/>
              </a:p>
            </p:txBody>
          </p:sp>
          <p:sp>
            <p:nvSpPr>
              <p:cNvPr id="287" name="Freeform: Shape 286">
                <a:extLst>
                  <a:ext uri="{FF2B5EF4-FFF2-40B4-BE49-F238E27FC236}">
                    <a16:creationId xmlns:a16="http://schemas.microsoft.com/office/drawing/2014/main" id="{02981014-0D0F-4916-4F96-989B50AC71F6}"/>
                  </a:ext>
                </a:extLst>
              </p:cNvPr>
              <p:cNvSpPr/>
              <p:nvPr/>
            </p:nvSpPr>
            <p:spPr>
              <a:xfrm>
                <a:off x="9573002" y="3702865"/>
                <a:ext cx="120318" cy="62203"/>
              </a:xfrm>
              <a:custGeom>
                <a:avLst/>
                <a:gdLst>
                  <a:gd name="connsiteX0" fmla="*/ 120319 w 120318"/>
                  <a:gd name="connsiteY0" fmla="*/ 0 h 62203"/>
                  <a:gd name="connsiteX1" fmla="*/ 0 w 120318"/>
                  <a:gd name="connsiteY1" fmla="*/ 62203 h 62203"/>
                </a:gdLst>
                <a:ahLst/>
                <a:cxnLst>
                  <a:cxn ang="0">
                    <a:pos x="connsiteX0" y="connsiteY0"/>
                  </a:cxn>
                  <a:cxn ang="0">
                    <a:pos x="connsiteX1" y="connsiteY1"/>
                  </a:cxn>
                </a:cxnLst>
                <a:rect l="l" t="t" r="r" b="b"/>
                <a:pathLst>
                  <a:path w="120318" h="62203">
                    <a:moveTo>
                      <a:pt x="120319" y="0"/>
                    </a:moveTo>
                    <a:lnTo>
                      <a:pt x="0" y="62203"/>
                    </a:lnTo>
                  </a:path>
                </a:pathLst>
              </a:custGeom>
              <a:ln w="8020" cap="flat">
                <a:solidFill>
                  <a:srgbClr val="F39C12"/>
                </a:solidFill>
                <a:prstDash val="solid"/>
                <a:miter/>
              </a:ln>
            </p:spPr>
            <p:txBody>
              <a:bodyPr rtlCol="0" anchor="ctr"/>
              <a:lstStyle/>
              <a:p>
                <a:pPr algn="ctr"/>
                <a:endParaRPr lang="en-IN" sz="1400"/>
              </a:p>
            </p:txBody>
          </p:sp>
          <p:sp>
            <p:nvSpPr>
              <p:cNvPr id="288" name="Freeform: Shape 287">
                <a:extLst>
                  <a:ext uri="{FF2B5EF4-FFF2-40B4-BE49-F238E27FC236}">
                    <a16:creationId xmlns:a16="http://schemas.microsoft.com/office/drawing/2014/main" id="{291C3115-D325-F4E2-146A-92D5A57F94DB}"/>
                  </a:ext>
                </a:extLst>
              </p:cNvPr>
              <p:cNvSpPr/>
              <p:nvPr/>
            </p:nvSpPr>
            <p:spPr>
              <a:xfrm>
                <a:off x="9693321" y="3702865"/>
                <a:ext cx="120318" cy="62203"/>
              </a:xfrm>
              <a:custGeom>
                <a:avLst/>
                <a:gdLst>
                  <a:gd name="connsiteX0" fmla="*/ 0 w 120318"/>
                  <a:gd name="connsiteY0" fmla="*/ 0 h 62203"/>
                  <a:gd name="connsiteX1" fmla="*/ 120319 w 120318"/>
                  <a:gd name="connsiteY1" fmla="*/ 62203 h 62203"/>
                </a:gdLst>
                <a:ahLst/>
                <a:cxnLst>
                  <a:cxn ang="0">
                    <a:pos x="connsiteX0" y="connsiteY0"/>
                  </a:cxn>
                  <a:cxn ang="0">
                    <a:pos x="connsiteX1" y="connsiteY1"/>
                  </a:cxn>
                </a:cxnLst>
                <a:rect l="l" t="t" r="r" b="b"/>
                <a:pathLst>
                  <a:path w="120318" h="62203">
                    <a:moveTo>
                      <a:pt x="0" y="0"/>
                    </a:moveTo>
                    <a:lnTo>
                      <a:pt x="120319" y="62203"/>
                    </a:lnTo>
                  </a:path>
                </a:pathLst>
              </a:custGeom>
              <a:ln w="8020" cap="flat">
                <a:solidFill>
                  <a:srgbClr val="F39C12"/>
                </a:solidFill>
                <a:prstDash val="solid"/>
                <a:miter/>
              </a:ln>
            </p:spPr>
            <p:txBody>
              <a:bodyPr rtlCol="0" anchor="ctr"/>
              <a:lstStyle/>
              <a:p>
                <a:pPr algn="ctr"/>
                <a:endParaRPr lang="en-IN" sz="1400"/>
              </a:p>
            </p:txBody>
          </p:sp>
          <p:sp>
            <p:nvSpPr>
              <p:cNvPr id="289" name="Freeform: Shape 288">
                <a:extLst>
                  <a:ext uri="{FF2B5EF4-FFF2-40B4-BE49-F238E27FC236}">
                    <a16:creationId xmlns:a16="http://schemas.microsoft.com/office/drawing/2014/main" id="{6869E4FB-006D-B968-F705-BE365BA8BE35}"/>
                  </a:ext>
                </a:extLst>
              </p:cNvPr>
              <p:cNvSpPr/>
              <p:nvPr/>
            </p:nvSpPr>
            <p:spPr>
              <a:xfrm>
                <a:off x="9893853" y="3702865"/>
                <a:ext cx="120318" cy="62203"/>
              </a:xfrm>
              <a:custGeom>
                <a:avLst/>
                <a:gdLst>
                  <a:gd name="connsiteX0" fmla="*/ 120319 w 120318"/>
                  <a:gd name="connsiteY0" fmla="*/ 0 h 62203"/>
                  <a:gd name="connsiteX1" fmla="*/ 0 w 120318"/>
                  <a:gd name="connsiteY1" fmla="*/ 62203 h 62203"/>
                </a:gdLst>
                <a:ahLst/>
                <a:cxnLst>
                  <a:cxn ang="0">
                    <a:pos x="connsiteX0" y="connsiteY0"/>
                  </a:cxn>
                  <a:cxn ang="0">
                    <a:pos x="connsiteX1" y="connsiteY1"/>
                  </a:cxn>
                </a:cxnLst>
                <a:rect l="l" t="t" r="r" b="b"/>
                <a:pathLst>
                  <a:path w="120318" h="62203">
                    <a:moveTo>
                      <a:pt x="120319" y="0"/>
                    </a:moveTo>
                    <a:lnTo>
                      <a:pt x="0" y="62203"/>
                    </a:lnTo>
                  </a:path>
                </a:pathLst>
              </a:custGeom>
              <a:ln w="8020" cap="flat">
                <a:solidFill>
                  <a:srgbClr val="F39C12"/>
                </a:solidFill>
                <a:prstDash val="solid"/>
                <a:miter/>
              </a:ln>
            </p:spPr>
            <p:txBody>
              <a:bodyPr rtlCol="0" anchor="ctr"/>
              <a:lstStyle/>
              <a:p>
                <a:pPr algn="ctr"/>
                <a:endParaRPr lang="en-IN" sz="1400"/>
              </a:p>
            </p:txBody>
          </p:sp>
          <p:sp>
            <p:nvSpPr>
              <p:cNvPr id="290" name="Freeform: Shape 289">
                <a:extLst>
                  <a:ext uri="{FF2B5EF4-FFF2-40B4-BE49-F238E27FC236}">
                    <a16:creationId xmlns:a16="http://schemas.microsoft.com/office/drawing/2014/main" id="{51B8376E-2D37-0E98-1DD6-370F61D98F5B}"/>
                  </a:ext>
                </a:extLst>
              </p:cNvPr>
              <p:cNvSpPr/>
              <p:nvPr/>
            </p:nvSpPr>
            <p:spPr>
              <a:xfrm>
                <a:off x="10014172" y="3702865"/>
                <a:ext cx="120318" cy="62203"/>
              </a:xfrm>
              <a:custGeom>
                <a:avLst/>
                <a:gdLst>
                  <a:gd name="connsiteX0" fmla="*/ 0 w 120318"/>
                  <a:gd name="connsiteY0" fmla="*/ 0 h 62203"/>
                  <a:gd name="connsiteX1" fmla="*/ 120319 w 120318"/>
                  <a:gd name="connsiteY1" fmla="*/ 62203 h 62203"/>
                </a:gdLst>
                <a:ahLst/>
                <a:cxnLst>
                  <a:cxn ang="0">
                    <a:pos x="connsiteX0" y="connsiteY0"/>
                  </a:cxn>
                  <a:cxn ang="0">
                    <a:pos x="connsiteX1" y="connsiteY1"/>
                  </a:cxn>
                </a:cxnLst>
                <a:rect l="l" t="t" r="r" b="b"/>
                <a:pathLst>
                  <a:path w="120318" h="62203">
                    <a:moveTo>
                      <a:pt x="0" y="0"/>
                    </a:moveTo>
                    <a:lnTo>
                      <a:pt x="120319" y="62203"/>
                    </a:lnTo>
                  </a:path>
                </a:pathLst>
              </a:custGeom>
              <a:ln w="8020" cap="flat">
                <a:solidFill>
                  <a:srgbClr val="F39C12"/>
                </a:solidFill>
                <a:prstDash val="solid"/>
                <a:miter/>
              </a:ln>
            </p:spPr>
            <p:txBody>
              <a:bodyPr rtlCol="0" anchor="ctr"/>
              <a:lstStyle/>
              <a:p>
                <a:pPr algn="ctr"/>
                <a:endParaRPr lang="en-IN" sz="1400"/>
              </a:p>
            </p:txBody>
          </p:sp>
          <p:sp>
            <p:nvSpPr>
              <p:cNvPr id="291" name="TextBox 290">
                <a:extLst>
                  <a:ext uri="{FF2B5EF4-FFF2-40B4-BE49-F238E27FC236}">
                    <a16:creationId xmlns:a16="http://schemas.microsoft.com/office/drawing/2014/main" id="{066AF0EA-7FFB-7705-F607-90A7E7CBD8A1}"/>
                  </a:ext>
                </a:extLst>
              </p:cNvPr>
              <p:cNvSpPr txBox="1"/>
              <p:nvPr/>
            </p:nvSpPr>
            <p:spPr>
              <a:xfrm>
                <a:off x="9712174" y="3707726"/>
                <a:ext cx="782587" cy="153888"/>
              </a:xfrm>
              <a:prstGeom prst="rect">
                <a:avLst/>
              </a:prstGeom>
              <a:noFill/>
            </p:spPr>
            <p:txBody>
              <a:bodyPr wrap="none" rtlCol="0">
                <a:spAutoFit/>
              </a:bodyPr>
              <a:lstStyle/>
              <a:p>
                <a:pPr algn="ctr"/>
                <a:r>
                  <a:rPr lang="en-IN" sz="400" spc="0" baseline="0">
                    <a:ln/>
                    <a:solidFill>
                      <a:srgbClr val="2C3E50"/>
                    </a:solidFill>
                    <a:latin typeface="Arial"/>
                    <a:cs typeface="Arial"/>
                    <a:sym typeface="Arial"/>
                    <a:rtl val="0"/>
                  </a:rPr>
                  <a:t>Each feeds sprinkler head</a:t>
                </a:r>
              </a:p>
            </p:txBody>
          </p:sp>
          <p:sp>
            <p:nvSpPr>
              <p:cNvPr id="292" name="Freeform: Shape 291">
                <a:extLst>
                  <a:ext uri="{FF2B5EF4-FFF2-40B4-BE49-F238E27FC236}">
                    <a16:creationId xmlns:a16="http://schemas.microsoft.com/office/drawing/2014/main" id="{699A5335-4F0E-79EC-B3CC-6609BEA67879}"/>
                  </a:ext>
                </a:extLst>
              </p:cNvPr>
              <p:cNvSpPr/>
              <p:nvPr/>
            </p:nvSpPr>
            <p:spPr>
              <a:xfrm>
                <a:off x="9292258" y="3765068"/>
                <a:ext cx="280744" cy="129590"/>
              </a:xfrm>
              <a:custGeom>
                <a:avLst/>
                <a:gdLst>
                  <a:gd name="connsiteX0" fmla="*/ 280744 w 280744"/>
                  <a:gd name="connsiteY0" fmla="*/ 0 h 129590"/>
                  <a:gd name="connsiteX1" fmla="*/ 0 w 280744"/>
                  <a:gd name="connsiteY1" fmla="*/ 129590 h 129590"/>
                </a:gdLst>
                <a:ahLst/>
                <a:cxnLst>
                  <a:cxn ang="0">
                    <a:pos x="connsiteX0" y="connsiteY0"/>
                  </a:cxn>
                  <a:cxn ang="0">
                    <a:pos x="connsiteX1" y="connsiteY1"/>
                  </a:cxn>
                </a:cxnLst>
                <a:rect l="l" t="t" r="r" b="b"/>
                <a:pathLst>
                  <a:path w="280744" h="129590">
                    <a:moveTo>
                      <a:pt x="280744" y="0"/>
                    </a:moveTo>
                    <a:cubicBezTo>
                      <a:pt x="200532" y="51836"/>
                      <a:pt x="106923" y="95031"/>
                      <a:pt x="0" y="129590"/>
                    </a:cubicBezTo>
                  </a:path>
                </a:pathLst>
              </a:custGeom>
              <a:noFill/>
              <a:ln w="16040" cap="flat">
                <a:solidFill>
                  <a:srgbClr val="E74C3C"/>
                </a:solidFill>
                <a:custDash>
                  <a:ds d="150000" sp="75000"/>
                </a:custDash>
                <a:miter/>
              </a:ln>
            </p:spPr>
            <p:txBody>
              <a:bodyPr rtlCol="0" anchor="ctr"/>
              <a:lstStyle/>
              <a:p>
                <a:pPr algn="ctr"/>
                <a:endParaRPr lang="en-IN" sz="1400"/>
              </a:p>
            </p:txBody>
          </p:sp>
          <p:sp>
            <p:nvSpPr>
              <p:cNvPr id="293" name="Freeform: Shape 292">
                <a:extLst>
                  <a:ext uri="{FF2B5EF4-FFF2-40B4-BE49-F238E27FC236}">
                    <a16:creationId xmlns:a16="http://schemas.microsoft.com/office/drawing/2014/main" id="{D13722EA-C9A6-BB7C-E76B-03176CB15F8F}"/>
                  </a:ext>
                </a:extLst>
              </p:cNvPr>
              <p:cNvSpPr/>
              <p:nvPr/>
            </p:nvSpPr>
            <p:spPr>
              <a:xfrm>
                <a:off x="9813640" y="3765068"/>
                <a:ext cx="280744" cy="129590"/>
              </a:xfrm>
              <a:custGeom>
                <a:avLst/>
                <a:gdLst>
                  <a:gd name="connsiteX0" fmla="*/ 0 w 280744"/>
                  <a:gd name="connsiteY0" fmla="*/ 0 h 129590"/>
                  <a:gd name="connsiteX1" fmla="*/ 280744 w 280744"/>
                  <a:gd name="connsiteY1" fmla="*/ 129590 h 129590"/>
                </a:gdLst>
                <a:ahLst/>
                <a:cxnLst>
                  <a:cxn ang="0">
                    <a:pos x="connsiteX0" y="connsiteY0"/>
                  </a:cxn>
                  <a:cxn ang="0">
                    <a:pos x="connsiteX1" y="connsiteY1"/>
                  </a:cxn>
                </a:cxnLst>
                <a:rect l="l" t="t" r="r" b="b"/>
                <a:pathLst>
                  <a:path w="280744" h="129590">
                    <a:moveTo>
                      <a:pt x="0" y="0"/>
                    </a:moveTo>
                    <a:cubicBezTo>
                      <a:pt x="80213" y="51836"/>
                      <a:pt x="173821" y="95031"/>
                      <a:pt x="280744" y="129590"/>
                    </a:cubicBezTo>
                  </a:path>
                </a:pathLst>
              </a:custGeom>
              <a:noFill/>
              <a:ln w="16040" cap="flat">
                <a:solidFill>
                  <a:srgbClr val="2ECC71"/>
                </a:solidFill>
                <a:custDash>
                  <a:ds d="150000" sp="75000"/>
                </a:custDash>
                <a:miter/>
              </a:ln>
            </p:spPr>
            <p:txBody>
              <a:bodyPr rtlCol="0" anchor="ctr"/>
              <a:lstStyle/>
              <a:p>
                <a:pPr algn="ctr"/>
                <a:endParaRPr lang="en-IN" sz="1400"/>
              </a:p>
            </p:txBody>
          </p:sp>
          <p:sp>
            <p:nvSpPr>
              <p:cNvPr id="294" name="TextBox 293">
                <a:extLst>
                  <a:ext uri="{FF2B5EF4-FFF2-40B4-BE49-F238E27FC236}">
                    <a16:creationId xmlns:a16="http://schemas.microsoft.com/office/drawing/2014/main" id="{72F834AD-383C-7451-D7FC-45DE60CBF36A}"/>
                  </a:ext>
                </a:extLst>
              </p:cNvPr>
              <p:cNvSpPr txBox="1"/>
              <p:nvPr/>
            </p:nvSpPr>
            <p:spPr>
              <a:xfrm>
                <a:off x="8927653" y="3853849"/>
                <a:ext cx="1949573" cy="184666"/>
              </a:xfrm>
              <a:prstGeom prst="rect">
                <a:avLst/>
              </a:prstGeom>
              <a:noFill/>
            </p:spPr>
            <p:txBody>
              <a:bodyPr wrap="none" rtlCol="0">
                <a:spAutoFit/>
              </a:bodyPr>
              <a:lstStyle/>
              <a:p>
                <a:pPr algn="ctr"/>
                <a:r>
                  <a:rPr lang="en-IN" sz="600" spc="0" baseline="0">
                    <a:ln/>
                    <a:solidFill>
                      <a:srgbClr val="2C3E50"/>
                    </a:solidFill>
                    <a:latin typeface="Arial"/>
                    <a:cs typeface="Arial"/>
                    <a:sym typeface="Arial"/>
                    <a:rtl val="0"/>
                  </a:rPr>
                  <a:t>Different data + analog steering = efficient precision</a:t>
                </a:r>
              </a:p>
            </p:txBody>
          </p:sp>
        </p:grpSp>
        <p:grpSp>
          <p:nvGrpSpPr>
            <p:cNvPr id="295" name="Graphic 3">
              <a:extLst>
                <a:ext uri="{FF2B5EF4-FFF2-40B4-BE49-F238E27FC236}">
                  <a16:creationId xmlns:a16="http://schemas.microsoft.com/office/drawing/2014/main" id="{8532D165-D8CC-DD88-2C11-78AB6039FAD6}"/>
                </a:ext>
              </a:extLst>
            </p:cNvPr>
            <p:cNvGrpSpPr/>
            <p:nvPr/>
          </p:nvGrpSpPr>
          <p:grpSpPr>
            <a:xfrm>
              <a:off x="8158054" y="4016505"/>
              <a:ext cx="3540582" cy="1369750"/>
              <a:chOff x="8158054" y="4016505"/>
              <a:chExt cx="3540582" cy="1369750"/>
            </a:xfrm>
          </p:grpSpPr>
          <p:sp>
            <p:nvSpPr>
              <p:cNvPr id="296" name="TextBox 295">
                <a:extLst>
                  <a:ext uri="{FF2B5EF4-FFF2-40B4-BE49-F238E27FC236}">
                    <a16:creationId xmlns:a16="http://schemas.microsoft.com/office/drawing/2014/main" id="{609C6616-2A02-86D6-9E11-1DF8A18F07EC}"/>
                  </a:ext>
                </a:extLst>
              </p:cNvPr>
              <p:cNvSpPr txBox="1"/>
              <p:nvPr/>
            </p:nvSpPr>
            <p:spPr>
              <a:xfrm>
                <a:off x="9436784" y="4016505"/>
                <a:ext cx="1018227" cy="230832"/>
              </a:xfrm>
              <a:prstGeom prst="rect">
                <a:avLst/>
              </a:prstGeom>
              <a:noFill/>
            </p:spPr>
            <p:txBody>
              <a:bodyPr wrap="none" rtlCol="0">
                <a:spAutoFit/>
              </a:bodyPr>
              <a:lstStyle/>
              <a:p>
                <a:pPr algn="ctr"/>
                <a:r>
                  <a:rPr lang="en-IN" sz="900" b="1" spc="0" baseline="0">
                    <a:ln/>
                    <a:solidFill>
                      <a:srgbClr val="2C3E50"/>
                    </a:solidFill>
                    <a:latin typeface="Arial"/>
                    <a:cs typeface="Arial"/>
                    <a:sym typeface="Arial"/>
                    <a:rtl val="0"/>
                  </a:rPr>
                  <a:t>Characteristics</a:t>
                </a:r>
              </a:p>
            </p:txBody>
          </p:sp>
          <p:sp>
            <p:nvSpPr>
              <p:cNvPr id="297" name="TextBox 296">
                <a:extLst>
                  <a:ext uri="{FF2B5EF4-FFF2-40B4-BE49-F238E27FC236}">
                    <a16:creationId xmlns:a16="http://schemas.microsoft.com/office/drawing/2014/main" id="{7CF08B98-481C-0AC6-9182-61C6F7625CD1}"/>
                  </a:ext>
                </a:extLst>
              </p:cNvPr>
              <p:cNvSpPr txBox="1"/>
              <p:nvPr/>
            </p:nvSpPr>
            <p:spPr>
              <a:xfrm>
                <a:off x="8158054" y="4155481"/>
                <a:ext cx="468398" cy="200055"/>
              </a:xfrm>
              <a:prstGeom prst="rect">
                <a:avLst/>
              </a:prstGeom>
              <a:noFill/>
            </p:spPr>
            <p:txBody>
              <a:bodyPr wrap="none" rtlCol="0">
                <a:spAutoFit/>
              </a:bodyPr>
              <a:lstStyle/>
              <a:p>
                <a:pPr algn="ctr"/>
                <a:r>
                  <a:rPr lang="en-IN" sz="700" b="1" spc="0" baseline="0">
                    <a:ln/>
                    <a:solidFill>
                      <a:srgbClr val="27AE60"/>
                    </a:solidFill>
                    <a:latin typeface="Arial"/>
                    <a:cs typeface="Arial"/>
                    <a:sym typeface="Arial"/>
                    <a:rtl val="0"/>
                  </a:rPr>
                  <a:t>PROS:</a:t>
                </a:r>
              </a:p>
            </p:txBody>
          </p:sp>
          <p:sp>
            <p:nvSpPr>
              <p:cNvPr id="298" name="TextBox 297">
                <a:extLst>
                  <a:ext uri="{FF2B5EF4-FFF2-40B4-BE49-F238E27FC236}">
                    <a16:creationId xmlns:a16="http://schemas.microsoft.com/office/drawing/2014/main" id="{46317ADB-3AAD-ED32-AA79-094DE4595D55}"/>
                  </a:ext>
                </a:extLst>
              </p:cNvPr>
              <p:cNvSpPr txBox="1"/>
              <p:nvPr/>
            </p:nvSpPr>
            <p:spPr>
              <a:xfrm>
                <a:off x="8158054" y="4237928"/>
                <a:ext cx="1007007" cy="200055"/>
              </a:xfrm>
              <a:prstGeom prst="rect">
                <a:avLst/>
              </a:prstGeom>
              <a:noFill/>
            </p:spPr>
            <p:txBody>
              <a:bodyPr wrap="none" rtlCol="0">
                <a:spAutoFit/>
              </a:bodyPr>
              <a:lstStyle/>
              <a:p>
                <a:pPr algn="ctr"/>
                <a:r>
                  <a:rPr lang="en-IN" sz="700" spc="0" baseline="0">
                    <a:ln/>
                    <a:solidFill>
                      <a:srgbClr val="27AE60"/>
                    </a:solidFill>
                    <a:latin typeface="Arial"/>
                    <a:cs typeface="Arial"/>
                    <a:sym typeface="Arial"/>
                    <a:rtl val="0"/>
                  </a:rPr>
                  <a:t>• Enables MU-MIMO</a:t>
                </a:r>
              </a:p>
            </p:txBody>
          </p:sp>
          <p:sp>
            <p:nvSpPr>
              <p:cNvPr id="299" name="TextBox 298">
                <a:extLst>
                  <a:ext uri="{FF2B5EF4-FFF2-40B4-BE49-F238E27FC236}">
                    <a16:creationId xmlns:a16="http://schemas.microsoft.com/office/drawing/2014/main" id="{9B8784DA-078D-6A71-BE19-6ECA9C70F478}"/>
                  </a:ext>
                </a:extLst>
              </p:cNvPr>
              <p:cNvSpPr txBox="1"/>
              <p:nvPr/>
            </p:nvSpPr>
            <p:spPr>
              <a:xfrm>
                <a:off x="8158054" y="4315682"/>
                <a:ext cx="1350050" cy="200055"/>
              </a:xfrm>
              <a:prstGeom prst="rect">
                <a:avLst/>
              </a:prstGeom>
              <a:noFill/>
            </p:spPr>
            <p:txBody>
              <a:bodyPr wrap="none" rtlCol="0">
                <a:spAutoFit/>
              </a:bodyPr>
              <a:lstStyle/>
              <a:p>
                <a:pPr algn="ctr"/>
                <a:r>
                  <a:rPr lang="en-IN" sz="700" spc="0" baseline="0">
                    <a:ln/>
                    <a:solidFill>
                      <a:srgbClr val="27AE60"/>
                    </a:solidFill>
                    <a:latin typeface="Arial"/>
                    <a:cs typeface="Arial"/>
                    <a:sym typeface="Arial"/>
                    <a:rtl val="0"/>
                  </a:rPr>
                  <a:t>• Much lower cost than digital</a:t>
                </a:r>
              </a:p>
            </p:txBody>
          </p:sp>
          <p:sp>
            <p:nvSpPr>
              <p:cNvPr id="300" name="TextBox 299">
                <a:extLst>
                  <a:ext uri="{FF2B5EF4-FFF2-40B4-BE49-F238E27FC236}">
                    <a16:creationId xmlns:a16="http://schemas.microsoft.com/office/drawing/2014/main" id="{A5861759-9807-173F-ACC6-20799C5F67F6}"/>
                  </a:ext>
                </a:extLst>
              </p:cNvPr>
              <p:cNvSpPr txBox="1"/>
              <p:nvPr/>
            </p:nvSpPr>
            <p:spPr>
              <a:xfrm>
                <a:off x="8158054" y="4393436"/>
                <a:ext cx="1402948" cy="200055"/>
              </a:xfrm>
              <a:prstGeom prst="rect">
                <a:avLst/>
              </a:prstGeom>
              <a:noFill/>
            </p:spPr>
            <p:txBody>
              <a:bodyPr wrap="none" rtlCol="0">
                <a:spAutoFit/>
              </a:bodyPr>
              <a:lstStyle/>
              <a:p>
                <a:pPr algn="ctr"/>
                <a:r>
                  <a:rPr lang="en-IN" sz="700" spc="0" baseline="0">
                    <a:ln/>
                    <a:solidFill>
                      <a:srgbClr val="27AE60"/>
                    </a:solidFill>
                    <a:latin typeface="Arial"/>
                    <a:cs typeface="Arial"/>
                    <a:sym typeface="Arial"/>
                    <a:rtl val="0"/>
                  </a:rPr>
                  <a:t>• Reduced power consumption</a:t>
                </a:r>
              </a:p>
            </p:txBody>
          </p:sp>
          <p:sp>
            <p:nvSpPr>
              <p:cNvPr id="301" name="TextBox 300">
                <a:extLst>
                  <a:ext uri="{FF2B5EF4-FFF2-40B4-BE49-F238E27FC236}">
                    <a16:creationId xmlns:a16="http://schemas.microsoft.com/office/drawing/2014/main" id="{D1AFAB2D-D61C-D806-625A-B7C1D778FC01}"/>
                  </a:ext>
                </a:extLst>
              </p:cNvPr>
              <p:cNvSpPr txBox="1"/>
              <p:nvPr/>
            </p:nvSpPr>
            <p:spPr>
              <a:xfrm>
                <a:off x="8158054" y="4471190"/>
                <a:ext cx="1217000" cy="200055"/>
              </a:xfrm>
              <a:prstGeom prst="rect">
                <a:avLst/>
              </a:prstGeom>
              <a:noFill/>
            </p:spPr>
            <p:txBody>
              <a:bodyPr wrap="none" rtlCol="0">
                <a:spAutoFit/>
              </a:bodyPr>
              <a:lstStyle/>
              <a:p>
                <a:pPr algn="ctr"/>
                <a:r>
                  <a:rPr lang="en-IN" sz="700" spc="0" baseline="0">
                    <a:ln/>
                    <a:solidFill>
                      <a:srgbClr val="27AE60"/>
                    </a:solidFill>
                    <a:latin typeface="Arial"/>
                    <a:cs typeface="Arial"/>
                    <a:sym typeface="Arial"/>
                    <a:rtl val="0"/>
                  </a:rPr>
                  <a:t>• Practical for large arrays</a:t>
                </a:r>
              </a:p>
            </p:txBody>
          </p:sp>
          <p:sp>
            <p:nvSpPr>
              <p:cNvPr id="302" name="TextBox 301">
                <a:extLst>
                  <a:ext uri="{FF2B5EF4-FFF2-40B4-BE49-F238E27FC236}">
                    <a16:creationId xmlns:a16="http://schemas.microsoft.com/office/drawing/2014/main" id="{2C82F86A-F25E-B1B7-7577-8050DC0CEAF9}"/>
                  </a:ext>
                </a:extLst>
              </p:cNvPr>
              <p:cNvSpPr txBox="1"/>
              <p:nvPr/>
            </p:nvSpPr>
            <p:spPr>
              <a:xfrm>
                <a:off x="8158054" y="4548945"/>
                <a:ext cx="1505540" cy="200055"/>
              </a:xfrm>
              <a:prstGeom prst="rect">
                <a:avLst/>
              </a:prstGeom>
              <a:noFill/>
            </p:spPr>
            <p:txBody>
              <a:bodyPr wrap="none" rtlCol="0">
                <a:spAutoFit/>
              </a:bodyPr>
              <a:lstStyle/>
              <a:p>
                <a:pPr algn="ctr"/>
                <a:r>
                  <a:rPr lang="en-IN" sz="700" spc="0" baseline="0">
                    <a:ln/>
                    <a:solidFill>
                      <a:srgbClr val="27AE60"/>
                    </a:solidFill>
                    <a:latin typeface="Arial"/>
                    <a:cs typeface="Arial"/>
                    <a:sym typeface="Arial"/>
                    <a:rtl val="0"/>
                  </a:rPr>
                  <a:t>• Best performance/cost trade-off</a:t>
                </a:r>
              </a:p>
            </p:txBody>
          </p:sp>
          <p:sp>
            <p:nvSpPr>
              <p:cNvPr id="303" name="TextBox 302">
                <a:extLst>
                  <a:ext uri="{FF2B5EF4-FFF2-40B4-BE49-F238E27FC236}">
                    <a16:creationId xmlns:a16="http://schemas.microsoft.com/office/drawing/2014/main" id="{D62F998A-EE99-2614-3A43-D960E11B715C}"/>
                  </a:ext>
                </a:extLst>
              </p:cNvPr>
              <p:cNvSpPr txBox="1"/>
              <p:nvPr/>
            </p:nvSpPr>
            <p:spPr>
              <a:xfrm>
                <a:off x="8158054" y="4699761"/>
                <a:ext cx="473206" cy="200055"/>
              </a:xfrm>
              <a:prstGeom prst="rect">
                <a:avLst/>
              </a:prstGeom>
              <a:noFill/>
            </p:spPr>
            <p:txBody>
              <a:bodyPr wrap="none" rtlCol="0">
                <a:spAutoFit/>
              </a:bodyPr>
              <a:lstStyle/>
              <a:p>
                <a:pPr algn="ctr"/>
                <a:r>
                  <a:rPr lang="en-IN" sz="700" b="1" spc="0" baseline="0">
                    <a:ln/>
                    <a:solidFill>
                      <a:srgbClr val="E74C3C"/>
                    </a:solidFill>
                    <a:latin typeface="Arial"/>
                    <a:cs typeface="Arial"/>
                    <a:sym typeface="Arial"/>
                    <a:rtl val="0"/>
                  </a:rPr>
                  <a:t>CONS:</a:t>
                </a:r>
              </a:p>
            </p:txBody>
          </p:sp>
          <p:sp>
            <p:nvSpPr>
              <p:cNvPr id="304" name="TextBox 303">
                <a:extLst>
                  <a:ext uri="{FF2B5EF4-FFF2-40B4-BE49-F238E27FC236}">
                    <a16:creationId xmlns:a16="http://schemas.microsoft.com/office/drawing/2014/main" id="{B741C688-3C24-068C-F654-A8AC7F57F9C0}"/>
                  </a:ext>
                </a:extLst>
              </p:cNvPr>
              <p:cNvSpPr txBox="1"/>
              <p:nvPr/>
            </p:nvSpPr>
            <p:spPr>
              <a:xfrm>
                <a:off x="8158054" y="4782207"/>
                <a:ext cx="1300356" cy="200055"/>
              </a:xfrm>
              <a:prstGeom prst="rect">
                <a:avLst/>
              </a:prstGeom>
              <a:noFill/>
            </p:spPr>
            <p:txBody>
              <a:bodyPr wrap="none" rtlCol="0">
                <a:spAutoFit/>
              </a:bodyPr>
              <a:lstStyle/>
              <a:p>
                <a:pPr algn="ctr"/>
                <a:r>
                  <a:rPr lang="en-IN" sz="700" spc="0" baseline="0">
                    <a:ln/>
                    <a:solidFill>
                      <a:srgbClr val="E74C3C"/>
                    </a:solidFill>
                    <a:latin typeface="Arial"/>
                    <a:cs typeface="Arial"/>
                    <a:sym typeface="Arial"/>
                    <a:rtl val="0"/>
                  </a:rPr>
                  <a:t>• More complex than analog</a:t>
                </a:r>
              </a:p>
            </p:txBody>
          </p:sp>
          <p:sp>
            <p:nvSpPr>
              <p:cNvPr id="305" name="TextBox 304">
                <a:extLst>
                  <a:ext uri="{FF2B5EF4-FFF2-40B4-BE49-F238E27FC236}">
                    <a16:creationId xmlns:a16="http://schemas.microsoft.com/office/drawing/2014/main" id="{E6EC36C2-C923-5528-41A6-CA376CFFB980}"/>
                  </a:ext>
                </a:extLst>
              </p:cNvPr>
              <p:cNvSpPr txBox="1"/>
              <p:nvPr/>
            </p:nvSpPr>
            <p:spPr>
              <a:xfrm>
                <a:off x="8158054" y="4859962"/>
                <a:ext cx="1510350" cy="200055"/>
              </a:xfrm>
              <a:prstGeom prst="rect">
                <a:avLst/>
              </a:prstGeom>
              <a:noFill/>
            </p:spPr>
            <p:txBody>
              <a:bodyPr wrap="none" rtlCol="0">
                <a:spAutoFit/>
              </a:bodyPr>
              <a:lstStyle/>
              <a:p>
                <a:pPr algn="ctr"/>
                <a:r>
                  <a:rPr lang="en-IN" sz="700" spc="0" baseline="0">
                    <a:ln/>
                    <a:solidFill>
                      <a:srgbClr val="E74C3C"/>
                    </a:solidFill>
                    <a:latin typeface="Arial"/>
                    <a:cs typeface="Arial"/>
                    <a:sym typeface="Arial"/>
                    <a:rtl val="0"/>
                  </a:rPr>
                  <a:t>• Limited by number of RF chains</a:t>
                </a:r>
              </a:p>
            </p:txBody>
          </p:sp>
          <p:sp>
            <p:nvSpPr>
              <p:cNvPr id="306" name="TextBox 305">
                <a:extLst>
                  <a:ext uri="{FF2B5EF4-FFF2-40B4-BE49-F238E27FC236}">
                    <a16:creationId xmlns:a16="http://schemas.microsoft.com/office/drawing/2014/main" id="{7096973F-6A64-3B1A-A133-FD16EBE4F40C}"/>
                  </a:ext>
                </a:extLst>
              </p:cNvPr>
              <p:cNvSpPr txBox="1"/>
              <p:nvPr/>
            </p:nvSpPr>
            <p:spPr>
              <a:xfrm>
                <a:off x="8158054" y="4937716"/>
                <a:ext cx="1521570" cy="200055"/>
              </a:xfrm>
              <a:prstGeom prst="rect">
                <a:avLst/>
              </a:prstGeom>
              <a:noFill/>
            </p:spPr>
            <p:txBody>
              <a:bodyPr wrap="none" rtlCol="0">
                <a:spAutoFit/>
              </a:bodyPr>
              <a:lstStyle/>
              <a:p>
                <a:pPr algn="ctr"/>
                <a:r>
                  <a:rPr lang="en-IN" sz="700" spc="0" baseline="0">
                    <a:ln/>
                    <a:solidFill>
                      <a:srgbClr val="E74C3C"/>
                    </a:solidFill>
                    <a:latin typeface="Arial"/>
                    <a:cs typeface="Arial"/>
                    <a:sym typeface="Arial"/>
                    <a:rtl val="0"/>
                  </a:rPr>
                  <a:t>• Some performance compromise</a:t>
                </a:r>
              </a:p>
            </p:txBody>
          </p:sp>
          <p:sp>
            <p:nvSpPr>
              <p:cNvPr id="307" name="Freeform: Shape 306">
                <a:extLst>
                  <a:ext uri="{FF2B5EF4-FFF2-40B4-BE49-F238E27FC236}">
                    <a16:creationId xmlns:a16="http://schemas.microsoft.com/office/drawing/2014/main" id="{C2BF9797-EF92-770F-2A8A-82F675AD5D03}"/>
                  </a:ext>
                </a:extLst>
              </p:cNvPr>
              <p:cNvSpPr/>
              <p:nvPr/>
            </p:nvSpPr>
            <p:spPr>
              <a:xfrm>
                <a:off x="8169282" y="5112809"/>
                <a:ext cx="3529354" cy="259180"/>
              </a:xfrm>
              <a:custGeom>
                <a:avLst/>
                <a:gdLst>
                  <a:gd name="connsiteX0" fmla="*/ 3489249 w 3529354"/>
                  <a:gd name="connsiteY0" fmla="*/ 0 h 259180"/>
                  <a:gd name="connsiteX1" fmla="*/ 3529355 w 3529354"/>
                  <a:gd name="connsiteY1" fmla="*/ 0 h 259180"/>
                  <a:gd name="connsiteX2" fmla="*/ 3529355 w 3529354"/>
                  <a:gd name="connsiteY2" fmla="*/ 259181 h 259180"/>
                  <a:gd name="connsiteX3" fmla="*/ 3489249 w 3529354"/>
                  <a:gd name="connsiteY3" fmla="*/ 259181 h 259180"/>
                  <a:gd name="connsiteX4" fmla="*/ 40106 w 3529354"/>
                  <a:gd name="connsiteY4" fmla="*/ 259181 h 259180"/>
                  <a:gd name="connsiteX5" fmla="*/ 0 w 3529354"/>
                  <a:gd name="connsiteY5" fmla="*/ 259181 h 259180"/>
                  <a:gd name="connsiteX6" fmla="*/ 0 w 3529354"/>
                  <a:gd name="connsiteY6" fmla="*/ 0 h 259180"/>
                  <a:gd name="connsiteX7" fmla="*/ 40106 w 3529354"/>
                  <a:gd name="connsiteY7" fmla="*/ 0 h 25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9354" h="259180">
                    <a:moveTo>
                      <a:pt x="3489249" y="0"/>
                    </a:moveTo>
                    <a:cubicBezTo>
                      <a:pt x="3511399" y="0"/>
                      <a:pt x="3529355" y="0"/>
                      <a:pt x="3529355" y="0"/>
                    </a:cubicBezTo>
                    <a:lnTo>
                      <a:pt x="3529355" y="259181"/>
                    </a:lnTo>
                    <a:cubicBezTo>
                      <a:pt x="3529355" y="259181"/>
                      <a:pt x="3511399" y="259181"/>
                      <a:pt x="3489249" y="259181"/>
                    </a:cubicBezTo>
                    <a:lnTo>
                      <a:pt x="40106" y="259181"/>
                    </a:lnTo>
                    <a:cubicBezTo>
                      <a:pt x="17956" y="259181"/>
                      <a:pt x="0" y="259181"/>
                      <a:pt x="0" y="259181"/>
                    </a:cubicBezTo>
                    <a:lnTo>
                      <a:pt x="0" y="0"/>
                    </a:lnTo>
                    <a:cubicBezTo>
                      <a:pt x="0" y="0"/>
                      <a:pt x="17956" y="0"/>
                      <a:pt x="40106" y="0"/>
                    </a:cubicBezTo>
                    <a:close/>
                  </a:path>
                </a:pathLst>
              </a:custGeom>
              <a:solidFill>
                <a:srgbClr val="F3E5F5"/>
              </a:solidFill>
              <a:ln w="8020" cap="flat">
                <a:solidFill>
                  <a:srgbClr val="9C27B0"/>
                </a:solidFill>
                <a:prstDash val="solid"/>
                <a:miter/>
              </a:ln>
            </p:spPr>
            <p:txBody>
              <a:bodyPr rtlCol="0" anchor="ctr"/>
              <a:lstStyle/>
              <a:p>
                <a:pPr algn="ctr"/>
                <a:endParaRPr lang="en-IN" sz="1400"/>
              </a:p>
            </p:txBody>
          </p:sp>
          <p:sp>
            <p:nvSpPr>
              <p:cNvPr id="308" name="TextBox 307">
                <a:extLst>
                  <a:ext uri="{FF2B5EF4-FFF2-40B4-BE49-F238E27FC236}">
                    <a16:creationId xmlns:a16="http://schemas.microsoft.com/office/drawing/2014/main" id="{7C498A20-DBE8-C5F0-6E55-98C37E7C7FCE}"/>
                  </a:ext>
                </a:extLst>
              </p:cNvPr>
              <p:cNvSpPr txBox="1"/>
              <p:nvPr/>
            </p:nvSpPr>
            <p:spPr>
              <a:xfrm>
                <a:off x="8638249" y="5114450"/>
                <a:ext cx="2433680" cy="200055"/>
              </a:xfrm>
              <a:prstGeom prst="rect">
                <a:avLst/>
              </a:prstGeom>
              <a:noFill/>
            </p:spPr>
            <p:txBody>
              <a:bodyPr wrap="none" rtlCol="0">
                <a:spAutoFit/>
              </a:bodyPr>
              <a:lstStyle/>
              <a:p>
                <a:pPr algn="ctr"/>
                <a:r>
                  <a:rPr lang="en-IN" sz="700" b="1" spc="0" baseline="0">
                    <a:ln/>
                    <a:solidFill>
                      <a:srgbClr val="7B1FA2"/>
                    </a:solidFill>
                    <a:latin typeface="Arial"/>
                    <a:cs typeface="Arial"/>
                    <a:sym typeface="Arial"/>
                    <a:rtl val="0"/>
                  </a:rPr>
                  <a:t>USE CASE: 5G Mid-band and mmWave Deployments</a:t>
                </a:r>
              </a:p>
            </p:txBody>
          </p:sp>
          <p:sp>
            <p:nvSpPr>
              <p:cNvPr id="309" name="TextBox 308">
                <a:extLst>
                  <a:ext uri="{FF2B5EF4-FFF2-40B4-BE49-F238E27FC236}">
                    <a16:creationId xmlns:a16="http://schemas.microsoft.com/office/drawing/2014/main" id="{04AE28A1-31CB-4E7D-F5A1-347289680C4F}"/>
                  </a:ext>
                </a:extLst>
              </p:cNvPr>
              <p:cNvSpPr txBox="1"/>
              <p:nvPr/>
            </p:nvSpPr>
            <p:spPr>
              <a:xfrm>
                <a:off x="8870803" y="5201589"/>
                <a:ext cx="2050561" cy="184666"/>
              </a:xfrm>
              <a:prstGeom prst="rect">
                <a:avLst/>
              </a:prstGeom>
              <a:noFill/>
            </p:spPr>
            <p:txBody>
              <a:bodyPr wrap="none" rtlCol="0">
                <a:spAutoFit/>
              </a:bodyPr>
              <a:lstStyle/>
              <a:p>
                <a:pPr algn="ctr"/>
                <a:r>
                  <a:rPr lang="en-IN" sz="600" spc="0" baseline="0">
                    <a:ln/>
                    <a:solidFill>
                      <a:srgbClr val="6A1B9A"/>
                    </a:solidFill>
                    <a:latin typeface="Arial"/>
                    <a:cs typeface="Arial"/>
                    <a:sym typeface="Arial"/>
                    <a:rtl val="0"/>
                  </a:rPr>
                  <a:t>The workhorse of practical 5G Massive MIMO systems</a:t>
                </a:r>
              </a:p>
            </p:txBody>
          </p:sp>
        </p:grpSp>
      </p:grpSp>
      <p:grpSp>
        <p:nvGrpSpPr>
          <p:cNvPr id="310" name="Graphic 3">
            <a:extLst>
              <a:ext uri="{FF2B5EF4-FFF2-40B4-BE49-F238E27FC236}">
                <a16:creationId xmlns:a16="http://schemas.microsoft.com/office/drawing/2014/main" id="{1F5CB11C-67CE-8393-AA6F-28804BA30CA7}"/>
              </a:ext>
            </a:extLst>
          </p:cNvPr>
          <p:cNvGrpSpPr/>
          <p:nvPr/>
        </p:nvGrpSpPr>
        <p:grpSpPr>
          <a:xfrm>
            <a:off x="869934" y="6097420"/>
            <a:ext cx="10450595" cy="593155"/>
            <a:chOff x="869934" y="6097420"/>
            <a:chExt cx="10450595" cy="593155"/>
          </a:xfrm>
        </p:grpSpPr>
        <p:sp>
          <p:nvSpPr>
            <p:cNvPr id="311" name="Freeform: Shape 310">
              <a:extLst>
                <a:ext uri="{FF2B5EF4-FFF2-40B4-BE49-F238E27FC236}">
                  <a16:creationId xmlns:a16="http://schemas.microsoft.com/office/drawing/2014/main" id="{19D1E9C4-DD41-D931-99DB-FFBB576A618D}"/>
                </a:ext>
              </a:extLst>
            </p:cNvPr>
            <p:cNvSpPr/>
            <p:nvPr/>
          </p:nvSpPr>
          <p:spPr>
            <a:xfrm>
              <a:off x="869934" y="6149532"/>
              <a:ext cx="10450595" cy="541043"/>
            </a:xfrm>
            <a:custGeom>
              <a:avLst/>
              <a:gdLst>
                <a:gd name="connsiteX0" fmla="*/ 10347426 w 10427638"/>
                <a:gd name="connsiteY0" fmla="*/ 0 h 414689"/>
                <a:gd name="connsiteX1" fmla="*/ 10427639 w 10427638"/>
                <a:gd name="connsiteY1" fmla="*/ 0 h 414689"/>
                <a:gd name="connsiteX2" fmla="*/ 10427639 w 10427638"/>
                <a:gd name="connsiteY2" fmla="*/ 414689 h 414689"/>
                <a:gd name="connsiteX3" fmla="*/ 10347426 w 10427638"/>
                <a:gd name="connsiteY3" fmla="*/ 414689 h 414689"/>
                <a:gd name="connsiteX4" fmla="*/ 80213 w 10427638"/>
                <a:gd name="connsiteY4" fmla="*/ 414689 h 414689"/>
                <a:gd name="connsiteX5" fmla="*/ 0 w 10427638"/>
                <a:gd name="connsiteY5" fmla="*/ 414689 h 414689"/>
                <a:gd name="connsiteX6" fmla="*/ 0 w 10427638"/>
                <a:gd name="connsiteY6" fmla="*/ 0 h 414689"/>
                <a:gd name="connsiteX7" fmla="*/ 80213 w 10427638"/>
                <a:gd name="connsiteY7" fmla="*/ 0 h 414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27638" h="414689">
                  <a:moveTo>
                    <a:pt x="10347426" y="0"/>
                  </a:moveTo>
                  <a:cubicBezTo>
                    <a:pt x="10391726" y="0"/>
                    <a:pt x="10427639" y="0"/>
                    <a:pt x="10427639" y="0"/>
                  </a:cubicBezTo>
                  <a:lnTo>
                    <a:pt x="10427639" y="414689"/>
                  </a:lnTo>
                  <a:cubicBezTo>
                    <a:pt x="10427639" y="414689"/>
                    <a:pt x="10391726" y="414689"/>
                    <a:pt x="10347426" y="414689"/>
                  </a:cubicBezTo>
                  <a:lnTo>
                    <a:pt x="80213" y="414689"/>
                  </a:lnTo>
                  <a:cubicBezTo>
                    <a:pt x="35912" y="414689"/>
                    <a:pt x="0" y="414689"/>
                    <a:pt x="0" y="414689"/>
                  </a:cubicBezTo>
                  <a:lnTo>
                    <a:pt x="0" y="0"/>
                  </a:lnTo>
                  <a:cubicBezTo>
                    <a:pt x="0" y="0"/>
                    <a:pt x="35912" y="0"/>
                    <a:pt x="80213" y="0"/>
                  </a:cubicBezTo>
                  <a:close/>
                </a:path>
              </a:pathLst>
            </a:custGeom>
            <a:solidFill>
              <a:srgbClr val="2C3E50"/>
            </a:solidFill>
            <a:ln w="8020" cap="flat">
              <a:noFill/>
              <a:prstDash val="solid"/>
              <a:miter/>
            </a:ln>
          </p:spPr>
          <p:txBody>
            <a:bodyPr rtlCol="0" anchor="ctr"/>
            <a:lstStyle/>
            <a:p>
              <a:pPr algn="ctr"/>
              <a:endParaRPr lang="en-IN" sz="1400"/>
            </a:p>
          </p:txBody>
        </p:sp>
        <p:sp>
          <p:nvSpPr>
            <p:cNvPr id="312" name="TextBox 311">
              <a:extLst>
                <a:ext uri="{FF2B5EF4-FFF2-40B4-BE49-F238E27FC236}">
                  <a16:creationId xmlns:a16="http://schemas.microsoft.com/office/drawing/2014/main" id="{FD4052F6-E7AE-17EF-3380-634E06A4FB92}"/>
                </a:ext>
              </a:extLst>
            </p:cNvPr>
            <p:cNvSpPr txBox="1"/>
            <p:nvPr/>
          </p:nvSpPr>
          <p:spPr>
            <a:xfrm>
              <a:off x="4780888" y="6097420"/>
              <a:ext cx="2555508" cy="261610"/>
            </a:xfrm>
            <a:prstGeom prst="rect">
              <a:avLst/>
            </a:prstGeom>
            <a:noFill/>
          </p:spPr>
          <p:txBody>
            <a:bodyPr wrap="none" rtlCol="0">
              <a:spAutoFit/>
            </a:bodyPr>
            <a:lstStyle/>
            <a:p>
              <a:pPr algn="ctr"/>
              <a:r>
                <a:rPr lang="en-IN" sz="1100" b="1" spc="0" baseline="0" dirty="0">
                  <a:ln/>
                  <a:solidFill>
                    <a:srgbClr val="FFFFFF"/>
                  </a:solidFill>
                  <a:latin typeface="Arial"/>
                  <a:cs typeface="Arial"/>
                  <a:sym typeface="Arial"/>
                  <a:rtl val="0"/>
                </a:rPr>
                <a:t>Implementation Trade-off Summary</a:t>
              </a:r>
            </a:p>
          </p:txBody>
        </p:sp>
        <p:sp>
          <p:nvSpPr>
            <p:cNvPr id="313" name="TextBox 312">
              <a:extLst>
                <a:ext uri="{FF2B5EF4-FFF2-40B4-BE49-F238E27FC236}">
                  <a16:creationId xmlns:a16="http://schemas.microsoft.com/office/drawing/2014/main" id="{0D95101A-7781-89F0-8C14-D9A1560ACB40}"/>
                </a:ext>
              </a:extLst>
            </p:cNvPr>
            <p:cNvSpPr txBox="1"/>
            <p:nvPr/>
          </p:nvSpPr>
          <p:spPr>
            <a:xfrm>
              <a:off x="1580621" y="6280764"/>
              <a:ext cx="1963999" cy="200055"/>
            </a:xfrm>
            <a:prstGeom prst="rect">
              <a:avLst/>
            </a:prstGeom>
            <a:noFill/>
          </p:spPr>
          <p:txBody>
            <a:bodyPr wrap="none" rtlCol="0">
              <a:spAutoFit/>
            </a:bodyPr>
            <a:lstStyle/>
            <a:p>
              <a:pPr algn="ctr"/>
              <a:r>
                <a:rPr lang="en-IN" sz="700" b="1" spc="0" baseline="0">
                  <a:ln/>
                  <a:solidFill>
                    <a:srgbClr val="FF6B6B"/>
                  </a:solidFill>
                  <a:latin typeface="Arial"/>
                  <a:cs typeface="Arial"/>
                  <a:sym typeface="Arial"/>
                  <a:rtl val="0"/>
                </a:rPr>
                <a:t>Analog:</a:t>
              </a:r>
              <a:r>
                <a:rPr lang="en-IN" sz="700" b="1" spc="0" baseline="0">
                  <a:ln/>
                  <a:solidFill>
                    <a:srgbClr val="ECF0F1"/>
                  </a:solidFill>
                  <a:latin typeface="Arial"/>
                  <a:cs typeface="Arial"/>
                  <a:sym typeface="Arial"/>
                  <a:rtl val="0"/>
                </a:rPr>
                <a:t> Simple + Cheap = One beam only</a:t>
              </a:r>
            </a:p>
          </p:txBody>
        </p:sp>
        <p:sp>
          <p:nvSpPr>
            <p:cNvPr id="314" name="TextBox 313">
              <a:extLst>
                <a:ext uri="{FF2B5EF4-FFF2-40B4-BE49-F238E27FC236}">
                  <a16:creationId xmlns:a16="http://schemas.microsoft.com/office/drawing/2014/main" id="{8331A2B4-E52D-322E-0D10-8CEA88DDDC42}"/>
                </a:ext>
              </a:extLst>
            </p:cNvPr>
            <p:cNvSpPr txBox="1"/>
            <p:nvPr/>
          </p:nvSpPr>
          <p:spPr>
            <a:xfrm>
              <a:off x="5052321" y="6287204"/>
              <a:ext cx="2031325" cy="200055"/>
            </a:xfrm>
            <a:prstGeom prst="rect">
              <a:avLst/>
            </a:prstGeom>
            <a:noFill/>
          </p:spPr>
          <p:txBody>
            <a:bodyPr wrap="none" rtlCol="0">
              <a:spAutoFit/>
            </a:bodyPr>
            <a:lstStyle/>
            <a:p>
              <a:pPr algn="ctr"/>
              <a:r>
                <a:rPr lang="en-IN" sz="700" b="1" spc="0" baseline="0" dirty="0">
                  <a:ln/>
                  <a:solidFill>
                    <a:srgbClr val="4ECDC4"/>
                  </a:solidFill>
                  <a:latin typeface="Arial"/>
                  <a:cs typeface="Arial"/>
                  <a:sym typeface="Arial"/>
                  <a:rtl val="0"/>
                </a:rPr>
                <a:t>Digital:</a:t>
              </a:r>
              <a:r>
                <a:rPr lang="en-IN" sz="700" b="1" spc="0" baseline="0" dirty="0">
                  <a:ln/>
                  <a:solidFill>
                    <a:srgbClr val="ECF0F1"/>
                  </a:solidFill>
                  <a:latin typeface="Arial"/>
                  <a:cs typeface="Arial"/>
                  <a:sym typeface="Arial"/>
                  <a:rtl val="0"/>
                </a:rPr>
                <a:t> Perfect + Powerful = Too expensive</a:t>
              </a:r>
            </a:p>
          </p:txBody>
        </p:sp>
        <p:sp>
          <p:nvSpPr>
            <p:cNvPr id="315" name="TextBox 314">
              <a:extLst>
                <a:ext uri="{FF2B5EF4-FFF2-40B4-BE49-F238E27FC236}">
                  <a16:creationId xmlns:a16="http://schemas.microsoft.com/office/drawing/2014/main" id="{9FDEB9B0-04C6-36CE-FB27-988E6A9DFD71}"/>
                </a:ext>
              </a:extLst>
            </p:cNvPr>
            <p:cNvSpPr txBox="1"/>
            <p:nvPr/>
          </p:nvSpPr>
          <p:spPr>
            <a:xfrm>
              <a:off x="8977256" y="6248567"/>
              <a:ext cx="1854995" cy="200055"/>
            </a:xfrm>
            <a:prstGeom prst="rect">
              <a:avLst/>
            </a:prstGeom>
            <a:noFill/>
          </p:spPr>
          <p:txBody>
            <a:bodyPr wrap="none" rtlCol="0">
              <a:spAutoFit/>
            </a:bodyPr>
            <a:lstStyle/>
            <a:p>
              <a:pPr algn="ctr"/>
              <a:r>
                <a:rPr lang="en-IN" sz="700" b="1" spc="0" baseline="0" dirty="0">
                  <a:ln/>
                  <a:solidFill>
                    <a:srgbClr val="A29BFE"/>
                  </a:solidFill>
                  <a:latin typeface="Arial"/>
                  <a:cs typeface="Arial"/>
                  <a:sym typeface="Arial"/>
                  <a:rtl val="0"/>
                </a:rPr>
                <a:t>Hybrid:</a:t>
              </a:r>
              <a:r>
                <a:rPr lang="en-IN" sz="700" b="1" spc="0" baseline="0" dirty="0">
                  <a:ln/>
                  <a:solidFill>
                    <a:srgbClr val="ECF0F1"/>
                  </a:solidFill>
                  <a:latin typeface="Arial"/>
                  <a:cs typeface="Arial"/>
                  <a:sym typeface="Arial"/>
                  <a:rtl val="0"/>
                </a:rPr>
                <a:t> Smart compromise = 5G reality</a:t>
              </a:r>
            </a:p>
          </p:txBody>
        </p:sp>
        <p:sp>
          <p:nvSpPr>
            <p:cNvPr id="316" name="TextBox 315">
              <a:extLst>
                <a:ext uri="{FF2B5EF4-FFF2-40B4-BE49-F238E27FC236}">
                  <a16:creationId xmlns:a16="http://schemas.microsoft.com/office/drawing/2014/main" id="{FEF44CD4-293E-FC7B-1907-6EC97E3E46C9}"/>
                </a:ext>
              </a:extLst>
            </p:cNvPr>
            <p:cNvSpPr txBox="1"/>
            <p:nvPr/>
          </p:nvSpPr>
          <p:spPr>
            <a:xfrm>
              <a:off x="3554597" y="6433006"/>
              <a:ext cx="5141151" cy="230832"/>
            </a:xfrm>
            <a:prstGeom prst="rect">
              <a:avLst/>
            </a:prstGeom>
            <a:noFill/>
          </p:spPr>
          <p:txBody>
            <a:bodyPr wrap="none" rtlCol="0">
              <a:spAutoFit/>
            </a:bodyPr>
            <a:lstStyle/>
            <a:p>
              <a:pPr algn="ctr"/>
              <a:r>
                <a:rPr lang="en-IN" sz="900" b="1" spc="0" baseline="0" dirty="0">
                  <a:ln/>
                  <a:solidFill>
                    <a:srgbClr val="F1C40F"/>
                  </a:solidFill>
                  <a:latin typeface="Arial"/>
                  <a:cs typeface="Arial"/>
                  <a:sym typeface="Arial"/>
                  <a:rtl val="0"/>
                </a:rPr>
                <a:t>Hybrid beamforming enables practical 5G by balancing performance, cost, and complexity</a:t>
              </a:r>
            </a:p>
          </p:txBody>
        </p:sp>
      </p:grpSp>
    </p:spTree>
    <p:extLst>
      <p:ext uri="{BB962C8B-B14F-4D97-AF65-F5344CB8AC3E}">
        <p14:creationId xmlns:p14="http://schemas.microsoft.com/office/powerpoint/2010/main" val="6971783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7D6F830-C041-156F-71C6-0015852714BD}"/>
              </a:ext>
            </a:extLst>
          </p:cNvPr>
          <p:cNvSpPr txBox="1"/>
          <p:nvPr/>
        </p:nvSpPr>
        <p:spPr>
          <a:xfrm>
            <a:off x="2705926" y="219443"/>
            <a:ext cx="6656118" cy="400110"/>
          </a:xfrm>
          <a:prstGeom prst="rect">
            <a:avLst/>
          </a:prstGeom>
          <a:noFill/>
        </p:spPr>
        <p:txBody>
          <a:bodyPr wrap="none" rtlCol="0">
            <a:spAutoFit/>
          </a:bodyPr>
          <a:lstStyle/>
          <a:p>
            <a:pPr algn="ctr"/>
            <a:r>
              <a:rPr lang="en-IN" sz="2000" b="1" spc="0" baseline="0">
                <a:ln/>
                <a:solidFill>
                  <a:srgbClr val="2C3E50"/>
                </a:solidFill>
                <a:latin typeface="Arial"/>
                <a:cs typeface="Arial"/>
                <a:sym typeface="Arial"/>
                <a:rtl val="0"/>
              </a:rPr>
              <a:t>Analog Beamforming (RF Beamforming) Architecture</a:t>
            </a:r>
          </a:p>
        </p:txBody>
      </p:sp>
      <p:grpSp>
        <p:nvGrpSpPr>
          <p:cNvPr id="8" name="Graphic 3">
            <a:extLst>
              <a:ext uri="{FF2B5EF4-FFF2-40B4-BE49-F238E27FC236}">
                <a16:creationId xmlns:a16="http://schemas.microsoft.com/office/drawing/2014/main" id="{DECC9D2A-DA6C-14B9-C598-08967E550765}"/>
              </a:ext>
            </a:extLst>
          </p:cNvPr>
          <p:cNvGrpSpPr/>
          <p:nvPr/>
        </p:nvGrpSpPr>
        <p:grpSpPr>
          <a:xfrm>
            <a:off x="674484" y="1119897"/>
            <a:ext cx="3516298" cy="597874"/>
            <a:chOff x="674484" y="1119897"/>
            <a:chExt cx="3516298" cy="597874"/>
          </a:xfrm>
        </p:grpSpPr>
        <p:sp>
          <p:nvSpPr>
            <p:cNvPr id="9" name="Freeform: Shape 8">
              <a:extLst>
                <a:ext uri="{FF2B5EF4-FFF2-40B4-BE49-F238E27FC236}">
                  <a16:creationId xmlns:a16="http://schemas.microsoft.com/office/drawing/2014/main" id="{A2BF3B8B-9161-A270-04AC-ED24C46F1ABF}"/>
                </a:ext>
              </a:extLst>
            </p:cNvPr>
            <p:cNvSpPr/>
            <p:nvPr/>
          </p:nvSpPr>
          <p:spPr>
            <a:xfrm>
              <a:off x="674484" y="1119897"/>
              <a:ext cx="1169345" cy="559097"/>
            </a:xfrm>
            <a:custGeom>
              <a:avLst/>
              <a:gdLst>
                <a:gd name="connsiteX0" fmla="*/ 1120623 w 1169345"/>
                <a:gd name="connsiteY0" fmla="*/ 0 h 559097"/>
                <a:gd name="connsiteX1" fmla="*/ 1169346 w 1169345"/>
                <a:gd name="connsiteY1" fmla="*/ 0 h 559097"/>
                <a:gd name="connsiteX2" fmla="*/ 1169346 w 1169345"/>
                <a:gd name="connsiteY2" fmla="*/ 559097 h 559097"/>
                <a:gd name="connsiteX3" fmla="*/ 1120623 w 1169345"/>
                <a:gd name="connsiteY3" fmla="*/ 559097 h 559097"/>
                <a:gd name="connsiteX4" fmla="*/ 48723 w 1169345"/>
                <a:gd name="connsiteY4" fmla="*/ 559097 h 559097"/>
                <a:gd name="connsiteX5" fmla="*/ 0 w 1169345"/>
                <a:gd name="connsiteY5" fmla="*/ 559097 h 559097"/>
                <a:gd name="connsiteX6" fmla="*/ 0 w 1169345"/>
                <a:gd name="connsiteY6" fmla="*/ 0 h 559097"/>
                <a:gd name="connsiteX7" fmla="*/ 48723 w 1169345"/>
                <a:gd name="connsiteY7" fmla="*/ 0 h 55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9345" h="559097">
                  <a:moveTo>
                    <a:pt x="1120623" y="0"/>
                  </a:moveTo>
                  <a:cubicBezTo>
                    <a:pt x="1147532" y="0"/>
                    <a:pt x="1169346" y="0"/>
                    <a:pt x="1169346" y="0"/>
                  </a:cubicBezTo>
                  <a:lnTo>
                    <a:pt x="1169346" y="559097"/>
                  </a:lnTo>
                  <a:cubicBezTo>
                    <a:pt x="1169346" y="559097"/>
                    <a:pt x="1147532" y="559097"/>
                    <a:pt x="1120623" y="559097"/>
                  </a:cubicBezTo>
                  <a:lnTo>
                    <a:pt x="48723" y="559097"/>
                  </a:lnTo>
                  <a:cubicBezTo>
                    <a:pt x="21814" y="559097"/>
                    <a:pt x="0" y="559097"/>
                    <a:pt x="0" y="559097"/>
                  </a:cubicBezTo>
                  <a:lnTo>
                    <a:pt x="0" y="0"/>
                  </a:lnTo>
                  <a:cubicBezTo>
                    <a:pt x="0" y="0"/>
                    <a:pt x="21814" y="0"/>
                    <a:pt x="48723" y="0"/>
                  </a:cubicBezTo>
                  <a:close/>
                </a:path>
              </a:pathLst>
            </a:custGeom>
            <a:solidFill>
              <a:srgbClr val="3498DB"/>
            </a:solidFill>
            <a:ln w="19479" cap="flat">
              <a:solidFill>
                <a:srgbClr val="2980B9"/>
              </a:solidFill>
              <a:prstDash val="solid"/>
              <a:miter/>
            </a:ln>
          </p:spPr>
          <p:txBody>
            <a:bodyPr rtlCol="0" anchor="ctr"/>
            <a:lstStyle/>
            <a:p>
              <a:pPr algn="ctr"/>
              <a:endParaRPr lang="en-IN" sz="2000"/>
            </a:p>
          </p:txBody>
        </p:sp>
        <p:sp>
          <p:nvSpPr>
            <p:cNvPr id="10" name="TextBox 9">
              <a:extLst>
                <a:ext uri="{FF2B5EF4-FFF2-40B4-BE49-F238E27FC236}">
                  <a16:creationId xmlns:a16="http://schemas.microsoft.com/office/drawing/2014/main" id="{6464D419-8A83-1595-5CF0-10FA64753185}"/>
                </a:ext>
              </a:extLst>
            </p:cNvPr>
            <p:cNvSpPr txBox="1"/>
            <p:nvPr/>
          </p:nvSpPr>
          <p:spPr>
            <a:xfrm>
              <a:off x="861451" y="1205907"/>
              <a:ext cx="795411" cy="246221"/>
            </a:xfrm>
            <a:prstGeom prst="rect">
              <a:avLst/>
            </a:prstGeom>
            <a:noFill/>
          </p:spPr>
          <p:txBody>
            <a:bodyPr wrap="none" rtlCol="0">
              <a:spAutoFit/>
            </a:bodyPr>
            <a:lstStyle/>
            <a:p>
              <a:pPr algn="ctr"/>
              <a:r>
                <a:rPr lang="en-IN" sz="1000" b="1" spc="0" baseline="0">
                  <a:ln/>
                  <a:solidFill>
                    <a:srgbClr val="FFFFFF"/>
                  </a:solidFill>
                  <a:latin typeface="Arial"/>
                  <a:cs typeface="Arial"/>
                  <a:sym typeface="Arial"/>
                  <a:rtl val="0"/>
                </a:rPr>
                <a:t>Baseband</a:t>
              </a:r>
            </a:p>
          </p:txBody>
        </p:sp>
        <p:sp>
          <p:nvSpPr>
            <p:cNvPr id="11" name="TextBox 10">
              <a:extLst>
                <a:ext uri="{FF2B5EF4-FFF2-40B4-BE49-F238E27FC236}">
                  <a16:creationId xmlns:a16="http://schemas.microsoft.com/office/drawing/2014/main" id="{C1E02098-23C0-703D-BA80-422A4E3BFCAD}"/>
                </a:ext>
              </a:extLst>
            </p:cNvPr>
            <p:cNvSpPr txBox="1"/>
            <p:nvPr/>
          </p:nvSpPr>
          <p:spPr>
            <a:xfrm>
              <a:off x="822979" y="1345682"/>
              <a:ext cx="872355" cy="246221"/>
            </a:xfrm>
            <a:prstGeom prst="rect">
              <a:avLst/>
            </a:prstGeom>
            <a:noFill/>
          </p:spPr>
          <p:txBody>
            <a:bodyPr wrap="none" rtlCol="0">
              <a:spAutoFit/>
            </a:bodyPr>
            <a:lstStyle/>
            <a:p>
              <a:pPr algn="ctr"/>
              <a:r>
                <a:rPr lang="en-IN" sz="1000" b="1" spc="0" baseline="0">
                  <a:ln/>
                  <a:solidFill>
                    <a:srgbClr val="FFFFFF"/>
                  </a:solidFill>
                  <a:latin typeface="Arial"/>
                  <a:cs typeface="Arial"/>
                  <a:sym typeface="Arial"/>
                  <a:rtl val="0"/>
                </a:rPr>
                <a:t>Processing</a:t>
              </a:r>
            </a:p>
          </p:txBody>
        </p:sp>
        <p:sp>
          <p:nvSpPr>
            <p:cNvPr id="12" name="TextBox 11">
              <a:extLst>
                <a:ext uri="{FF2B5EF4-FFF2-40B4-BE49-F238E27FC236}">
                  <a16:creationId xmlns:a16="http://schemas.microsoft.com/office/drawing/2014/main" id="{EA95C1CB-DD13-E261-BFEA-8E1E89030ED5}"/>
                </a:ext>
              </a:extLst>
            </p:cNvPr>
            <p:cNvSpPr txBox="1"/>
            <p:nvPr/>
          </p:nvSpPr>
          <p:spPr>
            <a:xfrm>
              <a:off x="990493" y="1502327"/>
              <a:ext cx="537327" cy="215444"/>
            </a:xfrm>
            <a:prstGeom prst="rect">
              <a:avLst/>
            </a:prstGeom>
            <a:noFill/>
          </p:spPr>
          <p:txBody>
            <a:bodyPr wrap="none" rtlCol="0">
              <a:spAutoFit/>
            </a:bodyPr>
            <a:lstStyle/>
            <a:p>
              <a:pPr algn="ctr"/>
              <a:r>
                <a:rPr lang="en-IN" sz="800" spc="0" baseline="0">
                  <a:ln/>
                  <a:solidFill>
                    <a:srgbClr val="FFFFFF"/>
                  </a:solidFill>
                  <a:latin typeface="Arial"/>
                  <a:cs typeface="Arial"/>
                  <a:sym typeface="Arial"/>
                  <a:rtl val="0"/>
                </a:rPr>
                <a:t>(Digital)</a:t>
              </a:r>
            </a:p>
          </p:txBody>
        </p:sp>
        <p:sp>
          <p:nvSpPr>
            <p:cNvPr id="13" name="Freeform: Shape 12">
              <a:extLst>
                <a:ext uri="{FF2B5EF4-FFF2-40B4-BE49-F238E27FC236}">
                  <a16:creationId xmlns:a16="http://schemas.microsoft.com/office/drawing/2014/main" id="{9A9C9273-A175-D80B-9CBD-55AC330C84BE}"/>
                </a:ext>
              </a:extLst>
            </p:cNvPr>
            <p:cNvSpPr/>
            <p:nvPr/>
          </p:nvSpPr>
          <p:spPr>
            <a:xfrm>
              <a:off x="2136166" y="1119897"/>
              <a:ext cx="779563" cy="559097"/>
            </a:xfrm>
            <a:custGeom>
              <a:avLst/>
              <a:gdLst>
                <a:gd name="connsiteX0" fmla="*/ 730841 w 779563"/>
                <a:gd name="connsiteY0" fmla="*/ 0 h 559097"/>
                <a:gd name="connsiteX1" fmla="*/ 779564 w 779563"/>
                <a:gd name="connsiteY1" fmla="*/ 0 h 559097"/>
                <a:gd name="connsiteX2" fmla="*/ 779564 w 779563"/>
                <a:gd name="connsiteY2" fmla="*/ 559097 h 559097"/>
                <a:gd name="connsiteX3" fmla="*/ 730841 w 779563"/>
                <a:gd name="connsiteY3" fmla="*/ 559097 h 559097"/>
                <a:gd name="connsiteX4" fmla="*/ 48723 w 779563"/>
                <a:gd name="connsiteY4" fmla="*/ 559097 h 559097"/>
                <a:gd name="connsiteX5" fmla="*/ 0 w 779563"/>
                <a:gd name="connsiteY5" fmla="*/ 559097 h 559097"/>
                <a:gd name="connsiteX6" fmla="*/ 0 w 779563"/>
                <a:gd name="connsiteY6" fmla="*/ 0 h 559097"/>
                <a:gd name="connsiteX7" fmla="*/ 48723 w 779563"/>
                <a:gd name="connsiteY7" fmla="*/ 0 h 55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9563" h="559097">
                  <a:moveTo>
                    <a:pt x="730841" y="0"/>
                  </a:moveTo>
                  <a:cubicBezTo>
                    <a:pt x="757750" y="0"/>
                    <a:pt x="779564" y="0"/>
                    <a:pt x="779564" y="0"/>
                  </a:cubicBezTo>
                  <a:lnTo>
                    <a:pt x="779564" y="559097"/>
                  </a:lnTo>
                  <a:cubicBezTo>
                    <a:pt x="779564" y="559097"/>
                    <a:pt x="757750" y="559097"/>
                    <a:pt x="730841" y="559097"/>
                  </a:cubicBezTo>
                  <a:lnTo>
                    <a:pt x="48723" y="559097"/>
                  </a:lnTo>
                  <a:cubicBezTo>
                    <a:pt x="21814" y="559097"/>
                    <a:pt x="0" y="559097"/>
                    <a:pt x="0" y="559097"/>
                  </a:cubicBezTo>
                  <a:lnTo>
                    <a:pt x="0" y="0"/>
                  </a:lnTo>
                  <a:cubicBezTo>
                    <a:pt x="0" y="0"/>
                    <a:pt x="21814" y="0"/>
                    <a:pt x="48723" y="0"/>
                  </a:cubicBezTo>
                  <a:close/>
                </a:path>
              </a:pathLst>
            </a:custGeom>
            <a:solidFill>
              <a:srgbClr val="E74C3C"/>
            </a:solidFill>
            <a:ln w="19479" cap="flat">
              <a:solidFill>
                <a:srgbClr val="C0392B"/>
              </a:solidFill>
              <a:prstDash val="solid"/>
              <a:miter/>
            </a:ln>
          </p:spPr>
          <p:txBody>
            <a:bodyPr rtlCol="0" anchor="ctr"/>
            <a:lstStyle/>
            <a:p>
              <a:pPr algn="ctr"/>
              <a:endParaRPr lang="en-IN" sz="2000"/>
            </a:p>
          </p:txBody>
        </p:sp>
        <p:sp>
          <p:nvSpPr>
            <p:cNvPr id="14" name="TextBox 13">
              <a:extLst>
                <a:ext uri="{FF2B5EF4-FFF2-40B4-BE49-F238E27FC236}">
                  <a16:creationId xmlns:a16="http://schemas.microsoft.com/office/drawing/2014/main" id="{F693743D-0528-240B-6A27-A55290450E12}"/>
                </a:ext>
              </a:extLst>
            </p:cNvPr>
            <p:cNvSpPr txBox="1"/>
            <p:nvPr/>
          </p:nvSpPr>
          <p:spPr>
            <a:xfrm>
              <a:off x="2294153" y="1205907"/>
              <a:ext cx="463588" cy="246221"/>
            </a:xfrm>
            <a:prstGeom prst="rect">
              <a:avLst/>
            </a:prstGeom>
            <a:noFill/>
          </p:spPr>
          <p:txBody>
            <a:bodyPr wrap="none" rtlCol="0">
              <a:spAutoFit/>
            </a:bodyPr>
            <a:lstStyle/>
            <a:p>
              <a:pPr algn="ctr"/>
              <a:r>
                <a:rPr lang="en-IN" sz="1000" b="1" spc="0" baseline="0">
                  <a:ln/>
                  <a:solidFill>
                    <a:srgbClr val="FFFFFF"/>
                  </a:solidFill>
                  <a:latin typeface="Arial"/>
                  <a:cs typeface="Arial"/>
                  <a:sym typeface="Arial"/>
                  <a:rtl val="0"/>
                </a:rPr>
                <a:t>DAC</a:t>
              </a:r>
            </a:p>
          </p:txBody>
        </p:sp>
        <p:sp>
          <p:nvSpPr>
            <p:cNvPr id="15" name="TextBox 14">
              <a:extLst>
                <a:ext uri="{FF2B5EF4-FFF2-40B4-BE49-F238E27FC236}">
                  <a16:creationId xmlns:a16="http://schemas.microsoft.com/office/drawing/2014/main" id="{AF4C93FF-0AEE-1199-909C-5F0E71D1FADF}"/>
                </a:ext>
              </a:extLst>
            </p:cNvPr>
            <p:cNvSpPr txBox="1"/>
            <p:nvPr/>
          </p:nvSpPr>
          <p:spPr>
            <a:xfrm>
              <a:off x="2233239" y="1362553"/>
              <a:ext cx="585418" cy="215444"/>
            </a:xfrm>
            <a:prstGeom prst="rect">
              <a:avLst/>
            </a:prstGeom>
            <a:noFill/>
          </p:spPr>
          <p:txBody>
            <a:bodyPr wrap="none" rtlCol="0">
              <a:spAutoFit/>
            </a:bodyPr>
            <a:lstStyle/>
            <a:p>
              <a:pPr algn="ctr"/>
              <a:r>
                <a:rPr lang="en-IN" sz="800" spc="0" baseline="0">
                  <a:ln/>
                  <a:solidFill>
                    <a:srgbClr val="FFFFFF"/>
                  </a:solidFill>
                  <a:latin typeface="Arial"/>
                  <a:cs typeface="Arial"/>
                  <a:sym typeface="Arial"/>
                  <a:rtl val="0"/>
                </a:rPr>
                <a:t>Digital to</a:t>
              </a:r>
            </a:p>
          </p:txBody>
        </p:sp>
        <p:sp>
          <p:nvSpPr>
            <p:cNvPr id="16" name="TextBox 15">
              <a:extLst>
                <a:ext uri="{FF2B5EF4-FFF2-40B4-BE49-F238E27FC236}">
                  <a16:creationId xmlns:a16="http://schemas.microsoft.com/office/drawing/2014/main" id="{7D6BAAFC-DD16-9EB1-6732-921FEB2B85F4}"/>
                </a:ext>
              </a:extLst>
            </p:cNvPr>
            <p:cNvSpPr txBox="1"/>
            <p:nvPr/>
          </p:nvSpPr>
          <p:spPr>
            <a:xfrm>
              <a:off x="2272513" y="1502327"/>
              <a:ext cx="506870" cy="215444"/>
            </a:xfrm>
            <a:prstGeom prst="rect">
              <a:avLst/>
            </a:prstGeom>
            <a:noFill/>
          </p:spPr>
          <p:txBody>
            <a:bodyPr wrap="none" rtlCol="0">
              <a:spAutoFit/>
            </a:bodyPr>
            <a:lstStyle/>
            <a:p>
              <a:pPr algn="ctr"/>
              <a:r>
                <a:rPr lang="en-IN" sz="800" spc="0" baseline="0">
                  <a:ln/>
                  <a:solidFill>
                    <a:srgbClr val="FFFFFF"/>
                  </a:solidFill>
                  <a:latin typeface="Arial"/>
                  <a:cs typeface="Arial"/>
                  <a:sym typeface="Arial"/>
                  <a:rtl val="0"/>
                </a:rPr>
                <a:t>Analog</a:t>
              </a:r>
            </a:p>
          </p:txBody>
        </p:sp>
        <p:sp>
          <p:nvSpPr>
            <p:cNvPr id="17" name="Freeform: Shape 16">
              <a:extLst>
                <a:ext uri="{FF2B5EF4-FFF2-40B4-BE49-F238E27FC236}">
                  <a16:creationId xmlns:a16="http://schemas.microsoft.com/office/drawing/2014/main" id="{2D04D828-65BF-131F-D5D9-9D219689CFBF}"/>
                </a:ext>
              </a:extLst>
            </p:cNvPr>
            <p:cNvSpPr/>
            <p:nvPr/>
          </p:nvSpPr>
          <p:spPr>
            <a:xfrm>
              <a:off x="3208066" y="1119897"/>
              <a:ext cx="974454" cy="559097"/>
            </a:xfrm>
            <a:custGeom>
              <a:avLst/>
              <a:gdLst>
                <a:gd name="connsiteX0" fmla="*/ 925732 w 974454"/>
                <a:gd name="connsiteY0" fmla="*/ 0 h 559097"/>
                <a:gd name="connsiteX1" fmla="*/ 974455 w 974454"/>
                <a:gd name="connsiteY1" fmla="*/ 0 h 559097"/>
                <a:gd name="connsiteX2" fmla="*/ 974455 w 974454"/>
                <a:gd name="connsiteY2" fmla="*/ 559097 h 559097"/>
                <a:gd name="connsiteX3" fmla="*/ 925732 w 974454"/>
                <a:gd name="connsiteY3" fmla="*/ 559097 h 559097"/>
                <a:gd name="connsiteX4" fmla="*/ 48723 w 974454"/>
                <a:gd name="connsiteY4" fmla="*/ 559097 h 559097"/>
                <a:gd name="connsiteX5" fmla="*/ 0 w 974454"/>
                <a:gd name="connsiteY5" fmla="*/ 559097 h 559097"/>
                <a:gd name="connsiteX6" fmla="*/ 0 w 974454"/>
                <a:gd name="connsiteY6" fmla="*/ 0 h 559097"/>
                <a:gd name="connsiteX7" fmla="*/ 48723 w 974454"/>
                <a:gd name="connsiteY7" fmla="*/ 0 h 55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454" h="559097">
                  <a:moveTo>
                    <a:pt x="925732" y="0"/>
                  </a:moveTo>
                  <a:cubicBezTo>
                    <a:pt x="952641" y="0"/>
                    <a:pt x="974455" y="0"/>
                    <a:pt x="974455" y="0"/>
                  </a:cubicBezTo>
                  <a:lnTo>
                    <a:pt x="974455" y="559097"/>
                  </a:lnTo>
                  <a:cubicBezTo>
                    <a:pt x="974455" y="559097"/>
                    <a:pt x="952641" y="559097"/>
                    <a:pt x="925732" y="559097"/>
                  </a:cubicBezTo>
                  <a:lnTo>
                    <a:pt x="48723" y="559097"/>
                  </a:lnTo>
                  <a:cubicBezTo>
                    <a:pt x="21814" y="559097"/>
                    <a:pt x="0" y="559097"/>
                    <a:pt x="0" y="559097"/>
                  </a:cubicBezTo>
                  <a:lnTo>
                    <a:pt x="0" y="0"/>
                  </a:lnTo>
                  <a:cubicBezTo>
                    <a:pt x="0" y="0"/>
                    <a:pt x="21814" y="0"/>
                    <a:pt x="48723" y="0"/>
                  </a:cubicBezTo>
                  <a:close/>
                </a:path>
              </a:pathLst>
            </a:custGeom>
            <a:solidFill>
              <a:srgbClr val="9B59B6"/>
            </a:solidFill>
            <a:ln w="19479" cap="flat">
              <a:solidFill>
                <a:srgbClr val="8E44AD"/>
              </a:solidFill>
              <a:prstDash val="solid"/>
              <a:miter/>
            </a:ln>
          </p:spPr>
          <p:txBody>
            <a:bodyPr rtlCol="0" anchor="ctr"/>
            <a:lstStyle/>
            <a:p>
              <a:pPr algn="ctr"/>
              <a:endParaRPr lang="en-IN" sz="2000"/>
            </a:p>
          </p:txBody>
        </p:sp>
        <p:sp>
          <p:nvSpPr>
            <p:cNvPr id="18" name="TextBox 17">
              <a:extLst>
                <a:ext uri="{FF2B5EF4-FFF2-40B4-BE49-F238E27FC236}">
                  <a16:creationId xmlns:a16="http://schemas.microsoft.com/office/drawing/2014/main" id="{401656FA-3F46-5A2B-5933-622C885D476B}"/>
                </a:ext>
              </a:extLst>
            </p:cNvPr>
            <p:cNvSpPr txBox="1"/>
            <p:nvPr/>
          </p:nvSpPr>
          <p:spPr>
            <a:xfrm>
              <a:off x="3199805" y="1205907"/>
              <a:ext cx="990977" cy="246221"/>
            </a:xfrm>
            <a:prstGeom prst="rect">
              <a:avLst/>
            </a:prstGeom>
            <a:noFill/>
          </p:spPr>
          <p:txBody>
            <a:bodyPr wrap="none" rtlCol="0">
              <a:spAutoFit/>
            </a:bodyPr>
            <a:lstStyle/>
            <a:p>
              <a:pPr algn="ctr"/>
              <a:r>
                <a:rPr lang="en-IN" sz="1000" b="1" spc="0" baseline="0">
                  <a:ln/>
                  <a:solidFill>
                    <a:srgbClr val="FFFFFF"/>
                  </a:solidFill>
                  <a:latin typeface="Arial"/>
                  <a:cs typeface="Arial"/>
                  <a:sym typeface="Arial"/>
                  <a:rtl val="0"/>
                </a:rPr>
                <a:t>RF Front-end</a:t>
              </a:r>
            </a:p>
          </p:txBody>
        </p:sp>
        <p:sp>
          <p:nvSpPr>
            <p:cNvPr id="19" name="TextBox 18">
              <a:extLst>
                <a:ext uri="{FF2B5EF4-FFF2-40B4-BE49-F238E27FC236}">
                  <a16:creationId xmlns:a16="http://schemas.microsoft.com/office/drawing/2014/main" id="{D3AA17DB-A8E1-10EE-4C60-1300721D2852}"/>
                </a:ext>
              </a:extLst>
            </p:cNvPr>
            <p:cNvSpPr txBox="1"/>
            <p:nvPr/>
          </p:nvSpPr>
          <p:spPr>
            <a:xfrm>
              <a:off x="3305603" y="1362553"/>
              <a:ext cx="779381" cy="215444"/>
            </a:xfrm>
            <a:prstGeom prst="rect">
              <a:avLst/>
            </a:prstGeom>
            <a:noFill/>
          </p:spPr>
          <p:txBody>
            <a:bodyPr wrap="none" rtlCol="0">
              <a:spAutoFit/>
            </a:bodyPr>
            <a:lstStyle/>
            <a:p>
              <a:pPr algn="ctr"/>
              <a:r>
                <a:rPr lang="en-IN" sz="800" spc="0" baseline="0">
                  <a:ln/>
                  <a:solidFill>
                    <a:srgbClr val="FFFFFF"/>
                  </a:solidFill>
                  <a:latin typeface="Arial"/>
                  <a:cs typeface="Arial"/>
                  <a:sym typeface="Arial"/>
                  <a:rtl val="0"/>
                </a:rPr>
                <a:t>Up-converter</a:t>
              </a:r>
            </a:p>
          </p:txBody>
        </p:sp>
        <p:sp>
          <p:nvSpPr>
            <p:cNvPr id="20" name="TextBox 19">
              <a:extLst>
                <a:ext uri="{FF2B5EF4-FFF2-40B4-BE49-F238E27FC236}">
                  <a16:creationId xmlns:a16="http://schemas.microsoft.com/office/drawing/2014/main" id="{D2C50069-BC92-C1CA-C985-3E25F7ECAF1B}"/>
                </a:ext>
              </a:extLst>
            </p:cNvPr>
            <p:cNvSpPr txBox="1"/>
            <p:nvPr/>
          </p:nvSpPr>
          <p:spPr>
            <a:xfrm>
              <a:off x="3336862" y="1502327"/>
              <a:ext cx="716864" cy="215444"/>
            </a:xfrm>
            <a:prstGeom prst="rect">
              <a:avLst/>
            </a:prstGeom>
            <a:noFill/>
          </p:spPr>
          <p:txBody>
            <a:bodyPr wrap="none" rtlCol="0">
              <a:spAutoFit/>
            </a:bodyPr>
            <a:lstStyle/>
            <a:p>
              <a:pPr algn="ctr"/>
              <a:r>
                <a:rPr lang="en-IN" sz="800" spc="0" baseline="0">
                  <a:ln/>
                  <a:solidFill>
                    <a:srgbClr val="FFFFFF"/>
                  </a:solidFill>
                  <a:latin typeface="Arial"/>
                  <a:cs typeface="Arial"/>
                  <a:sym typeface="Arial"/>
                  <a:rtl val="0"/>
                </a:rPr>
                <a:t>Power Amp</a:t>
              </a:r>
            </a:p>
          </p:txBody>
        </p:sp>
        <p:sp>
          <p:nvSpPr>
            <p:cNvPr id="21" name="Freeform: Shape 20">
              <a:extLst>
                <a:ext uri="{FF2B5EF4-FFF2-40B4-BE49-F238E27FC236}">
                  <a16:creationId xmlns:a16="http://schemas.microsoft.com/office/drawing/2014/main" id="{003AE5C7-DBF6-6D6D-BA65-9C7C68B29D53}"/>
                </a:ext>
              </a:extLst>
            </p:cNvPr>
            <p:cNvSpPr/>
            <p:nvPr/>
          </p:nvSpPr>
          <p:spPr>
            <a:xfrm>
              <a:off x="1843830" y="1399446"/>
              <a:ext cx="194890" cy="9318"/>
            </a:xfrm>
            <a:custGeom>
              <a:avLst/>
              <a:gdLst>
                <a:gd name="connsiteX0" fmla="*/ 0 w 194890"/>
                <a:gd name="connsiteY0" fmla="*/ 0 h 9318"/>
                <a:gd name="connsiteX1" fmla="*/ 194891 w 194890"/>
                <a:gd name="connsiteY1" fmla="*/ 0 h 9318"/>
              </a:gdLst>
              <a:ahLst/>
              <a:cxnLst>
                <a:cxn ang="0">
                  <a:pos x="connsiteX0" y="connsiteY0"/>
                </a:cxn>
                <a:cxn ang="0">
                  <a:pos x="connsiteX1" y="connsiteY1"/>
                </a:cxn>
              </a:cxnLst>
              <a:rect l="l" t="t" r="r" b="b"/>
              <a:pathLst>
                <a:path w="194890" h="9318">
                  <a:moveTo>
                    <a:pt x="0" y="0"/>
                  </a:moveTo>
                  <a:lnTo>
                    <a:pt x="194891" y="0"/>
                  </a:lnTo>
                </a:path>
              </a:pathLst>
            </a:custGeom>
            <a:noFill/>
            <a:ln w="29218" cap="flat">
              <a:solidFill>
                <a:srgbClr val="34495E"/>
              </a:solidFill>
              <a:prstDash val="solid"/>
              <a:miter/>
              <a:tailEnd type="stealth" w="lg" len="lg"/>
            </a:ln>
          </p:spPr>
          <p:txBody>
            <a:bodyPr rtlCol="0" anchor="ctr"/>
            <a:lstStyle/>
            <a:p>
              <a:pPr algn="ctr"/>
              <a:endParaRPr lang="en-IN" sz="2000"/>
            </a:p>
          </p:txBody>
        </p:sp>
        <p:sp>
          <p:nvSpPr>
            <p:cNvPr id="22" name="Freeform: Shape 21">
              <a:extLst>
                <a:ext uri="{FF2B5EF4-FFF2-40B4-BE49-F238E27FC236}">
                  <a16:creationId xmlns:a16="http://schemas.microsoft.com/office/drawing/2014/main" id="{2E886538-876C-654F-398A-561401844ADA}"/>
                </a:ext>
              </a:extLst>
            </p:cNvPr>
            <p:cNvSpPr/>
            <p:nvPr/>
          </p:nvSpPr>
          <p:spPr>
            <a:xfrm>
              <a:off x="2915730" y="1399446"/>
              <a:ext cx="194890" cy="9318"/>
            </a:xfrm>
            <a:custGeom>
              <a:avLst/>
              <a:gdLst>
                <a:gd name="connsiteX0" fmla="*/ 0 w 194890"/>
                <a:gd name="connsiteY0" fmla="*/ 0 h 9318"/>
                <a:gd name="connsiteX1" fmla="*/ 194891 w 194890"/>
                <a:gd name="connsiteY1" fmla="*/ 0 h 9318"/>
              </a:gdLst>
              <a:ahLst/>
              <a:cxnLst>
                <a:cxn ang="0">
                  <a:pos x="connsiteX0" y="connsiteY0"/>
                </a:cxn>
                <a:cxn ang="0">
                  <a:pos x="connsiteX1" y="connsiteY1"/>
                </a:cxn>
              </a:cxnLst>
              <a:rect l="l" t="t" r="r" b="b"/>
              <a:pathLst>
                <a:path w="194890" h="9318">
                  <a:moveTo>
                    <a:pt x="0" y="0"/>
                  </a:moveTo>
                  <a:lnTo>
                    <a:pt x="194891" y="0"/>
                  </a:lnTo>
                </a:path>
              </a:pathLst>
            </a:custGeom>
            <a:noFill/>
            <a:ln w="29218" cap="flat">
              <a:solidFill>
                <a:srgbClr val="34495E"/>
              </a:solidFill>
              <a:prstDash val="solid"/>
              <a:miter/>
              <a:tailEnd type="stealth" w="lg" len="lg"/>
            </a:ln>
          </p:spPr>
          <p:txBody>
            <a:bodyPr rtlCol="0" anchor="ctr"/>
            <a:lstStyle/>
            <a:p>
              <a:pPr algn="ctr"/>
              <a:endParaRPr lang="en-IN" sz="2000"/>
            </a:p>
          </p:txBody>
        </p:sp>
      </p:grpSp>
      <p:grpSp>
        <p:nvGrpSpPr>
          <p:cNvPr id="23" name="Graphic 3">
            <a:extLst>
              <a:ext uri="{FF2B5EF4-FFF2-40B4-BE49-F238E27FC236}">
                <a16:creationId xmlns:a16="http://schemas.microsoft.com/office/drawing/2014/main" id="{463CBA2B-081D-EF72-755A-1B5442156EAA}"/>
              </a:ext>
            </a:extLst>
          </p:cNvPr>
          <p:cNvGrpSpPr/>
          <p:nvPr/>
        </p:nvGrpSpPr>
        <p:grpSpPr>
          <a:xfrm>
            <a:off x="4182521" y="933532"/>
            <a:ext cx="2273215" cy="1900567"/>
            <a:chOff x="4182521" y="933532"/>
            <a:chExt cx="2273215" cy="1900567"/>
          </a:xfrm>
        </p:grpSpPr>
        <p:sp>
          <p:nvSpPr>
            <p:cNvPr id="24" name="Freeform: Shape 23">
              <a:extLst>
                <a:ext uri="{FF2B5EF4-FFF2-40B4-BE49-F238E27FC236}">
                  <a16:creationId xmlns:a16="http://schemas.microsoft.com/office/drawing/2014/main" id="{05A8AE91-A2BA-C7C5-5F58-EF683C29B8B1}"/>
                </a:ext>
              </a:extLst>
            </p:cNvPr>
            <p:cNvSpPr/>
            <p:nvPr/>
          </p:nvSpPr>
          <p:spPr>
            <a:xfrm>
              <a:off x="4621026" y="1166489"/>
              <a:ext cx="487227" cy="465914"/>
            </a:xfrm>
            <a:custGeom>
              <a:avLst/>
              <a:gdLst>
                <a:gd name="connsiteX0" fmla="*/ 487227 w 487227"/>
                <a:gd name="connsiteY0" fmla="*/ 232957 h 465914"/>
                <a:gd name="connsiteX1" fmla="*/ 243614 w 487227"/>
                <a:gd name="connsiteY1" fmla="*/ 465914 h 465914"/>
                <a:gd name="connsiteX2" fmla="*/ 0 w 487227"/>
                <a:gd name="connsiteY2" fmla="*/ 232957 h 465914"/>
                <a:gd name="connsiteX3" fmla="*/ 243614 w 487227"/>
                <a:gd name="connsiteY3" fmla="*/ 0 h 465914"/>
                <a:gd name="connsiteX4" fmla="*/ 487227 w 487227"/>
                <a:gd name="connsiteY4" fmla="*/ 232957 h 465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227" h="465914">
                  <a:moveTo>
                    <a:pt x="487227" y="232957"/>
                  </a:moveTo>
                  <a:cubicBezTo>
                    <a:pt x="487227" y="361616"/>
                    <a:pt x="378158" y="465914"/>
                    <a:pt x="243614" y="465914"/>
                  </a:cubicBezTo>
                  <a:cubicBezTo>
                    <a:pt x="109069" y="465914"/>
                    <a:pt x="0" y="361616"/>
                    <a:pt x="0" y="232957"/>
                  </a:cubicBezTo>
                  <a:cubicBezTo>
                    <a:pt x="0" y="104298"/>
                    <a:pt x="109069" y="0"/>
                    <a:pt x="243614" y="0"/>
                  </a:cubicBezTo>
                  <a:cubicBezTo>
                    <a:pt x="378158" y="0"/>
                    <a:pt x="487227" y="104298"/>
                    <a:pt x="487227" y="232957"/>
                  </a:cubicBezTo>
                  <a:close/>
                </a:path>
              </a:pathLst>
            </a:custGeom>
            <a:solidFill>
              <a:srgbClr val="F39C12"/>
            </a:solidFill>
            <a:ln w="19479" cap="flat">
              <a:solidFill>
                <a:srgbClr val="E67E22"/>
              </a:solidFill>
              <a:prstDash val="solid"/>
              <a:miter/>
            </a:ln>
          </p:spPr>
          <p:txBody>
            <a:bodyPr rtlCol="0" anchor="ctr"/>
            <a:lstStyle/>
            <a:p>
              <a:pPr algn="ctr"/>
              <a:endParaRPr lang="en-IN" sz="2000"/>
            </a:p>
          </p:txBody>
        </p:sp>
        <p:sp>
          <p:nvSpPr>
            <p:cNvPr id="25" name="TextBox 24">
              <a:extLst>
                <a:ext uri="{FF2B5EF4-FFF2-40B4-BE49-F238E27FC236}">
                  <a16:creationId xmlns:a16="http://schemas.microsoft.com/office/drawing/2014/main" id="{38994B8B-0B43-2CB3-849D-058B04B1A868}"/>
                </a:ext>
              </a:extLst>
            </p:cNvPr>
            <p:cNvSpPr txBox="1"/>
            <p:nvPr/>
          </p:nvSpPr>
          <p:spPr>
            <a:xfrm>
              <a:off x="4617616" y="1222778"/>
              <a:ext cx="494046" cy="215444"/>
            </a:xfrm>
            <a:prstGeom prst="rect">
              <a:avLst/>
            </a:prstGeom>
            <a:noFill/>
          </p:spPr>
          <p:txBody>
            <a:bodyPr wrap="none" rtlCol="0">
              <a:spAutoFit/>
            </a:bodyPr>
            <a:lstStyle/>
            <a:p>
              <a:pPr algn="ctr"/>
              <a:r>
                <a:rPr lang="en-IN" sz="800" b="1" spc="0" baseline="0">
                  <a:ln/>
                  <a:solidFill>
                    <a:srgbClr val="FFFFFF"/>
                  </a:solidFill>
                  <a:latin typeface="Arial"/>
                  <a:cs typeface="Arial"/>
                  <a:sym typeface="Arial"/>
                  <a:rtl val="0"/>
                </a:rPr>
                <a:t>Power</a:t>
              </a:r>
            </a:p>
          </p:txBody>
        </p:sp>
        <p:sp>
          <p:nvSpPr>
            <p:cNvPr id="26" name="TextBox 25">
              <a:extLst>
                <a:ext uri="{FF2B5EF4-FFF2-40B4-BE49-F238E27FC236}">
                  <a16:creationId xmlns:a16="http://schemas.microsoft.com/office/drawing/2014/main" id="{ADD7B8ED-2A2C-DEC3-0CF8-CFCBE18C5C4E}"/>
                </a:ext>
              </a:extLst>
            </p:cNvPr>
            <p:cNvSpPr txBox="1"/>
            <p:nvPr/>
          </p:nvSpPr>
          <p:spPr>
            <a:xfrm>
              <a:off x="4595174" y="1362553"/>
              <a:ext cx="538930" cy="215444"/>
            </a:xfrm>
            <a:prstGeom prst="rect">
              <a:avLst/>
            </a:prstGeom>
            <a:noFill/>
          </p:spPr>
          <p:txBody>
            <a:bodyPr wrap="none" rtlCol="0">
              <a:spAutoFit/>
            </a:bodyPr>
            <a:lstStyle/>
            <a:p>
              <a:pPr algn="ctr"/>
              <a:r>
                <a:rPr lang="en-IN" sz="800" b="1" spc="0" baseline="0">
                  <a:ln/>
                  <a:solidFill>
                    <a:srgbClr val="FFFFFF"/>
                  </a:solidFill>
                  <a:latin typeface="Arial"/>
                  <a:cs typeface="Arial"/>
                  <a:sym typeface="Arial"/>
                  <a:rtl val="0"/>
                </a:rPr>
                <a:t>Splitter</a:t>
              </a:r>
            </a:p>
          </p:txBody>
        </p:sp>
        <p:sp>
          <p:nvSpPr>
            <p:cNvPr id="27" name="Freeform: Shape 26">
              <a:extLst>
                <a:ext uri="{FF2B5EF4-FFF2-40B4-BE49-F238E27FC236}">
                  <a16:creationId xmlns:a16="http://schemas.microsoft.com/office/drawing/2014/main" id="{A7AA731C-BC05-C14D-6B3E-C9E471D26650}"/>
                </a:ext>
              </a:extLst>
            </p:cNvPr>
            <p:cNvSpPr/>
            <p:nvPr/>
          </p:nvSpPr>
          <p:spPr>
            <a:xfrm>
              <a:off x="4182521" y="1399446"/>
              <a:ext cx="389781" cy="9318"/>
            </a:xfrm>
            <a:custGeom>
              <a:avLst/>
              <a:gdLst>
                <a:gd name="connsiteX0" fmla="*/ 0 w 389781"/>
                <a:gd name="connsiteY0" fmla="*/ 0 h 9318"/>
                <a:gd name="connsiteX1" fmla="*/ 389782 w 389781"/>
                <a:gd name="connsiteY1" fmla="*/ 0 h 9318"/>
              </a:gdLst>
              <a:ahLst/>
              <a:cxnLst>
                <a:cxn ang="0">
                  <a:pos x="connsiteX0" y="connsiteY0"/>
                </a:cxn>
                <a:cxn ang="0">
                  <a:pos x="connsiteX1" y="connsiteY1"/>
                </a:cxn>
              </a:cxnLst>
              <a:rect l="l" t="t" r="r" b="b"/>
              <a:pathLst>
                <a:path w="389781" h="9318">
                  <a:moveTo>
                    <a:pt x="0" y="0"/>
                  </a:moveTo>
                  <a:lnTo>
                    <a:pt x="389782" y="0"/>
                  </a:lnTo>
                </a:path>
              </a:pathLst>
            </a:custGeom>
            <a:noFill/>
            <a:ln w="29218" cap="flat">
              <a:solidFill>
                <a:srgbClr val="34495E"/>
              </a:solidFill>
              <a:prstDash val="solid"/>
              <a:miter/>
              <a:tailEnd type="stealth" w="lg" len="lg"/>
            </a:ln>
          </p:spPr>
          <p:txBody>
            <a:bodyPr rtlCol="0" anchor="ctr"/>
            <a:lstStyle/>
            <a:p>
              <a:pPr algn="ctr"/>
              <a:endParaRPr lang="en-IN" sz="2000"/>
            </a:p>
          </p:txBody>
        </p:sp>
        <p:grpSp>
          <p:nvGrpSpPr>
            <p:cNvPr id="28" name="Graphic 3">
              <a:extLst>
                <a:ext uri="{FF2B5EF4-FFF2-40B4-BE49-F238E27FC236}">
                  <a16:creationId xmlns:a16="http://schemas.microsoft.com/office/drawing/2014/main" id="{7A6A292E-DCEC-4629-AA81-1250B1EF67B4}"/>
                </a:ext>
              </a:extLst>
            </p:cNvPr>
            <p:cNvGrpSpPr/>
            <p:nvPr/>
          </p:nvGrpSpPr>
          <p:grpSpPr>
            <a:xfrm>
              <a:off x="5612235" y="933532"/>
              <a:ext cx="843501" cy="1900567"/>
              <a:chOff x="5612235" y="933532"/>
              <a:chExt cx="843501" cy="1900567"/>
            </a:xfrm>
          </p:grpSpPr>
          <p:sp>
            <p:nvSpPr>
              <p:cNvPr id="29" name="Freeform: Shape 28">
                <a:extLst>
                  <a:ext uri="{FF2B5EF4-FFF2-40B4-BE49-F238E27FC236}">
                    <a16:creationId xmlns:a16="http://schemas.microsoft.com/office/drawing/2014/main" id="{BE17E041-2EAE-3986-B54C-06F2414B8A71}"/>
                  </a:ext>
                </a:extLst>
              </p:cNvPr>
              <p:cNvSpPr/>
              <p:nvPr/>
            </p:nvSpPr>
            <p:spPr>
              <a:xfrm>
                <a:off x="5644204" y="933532"/>
                <a:ext cx="779563" cy="279548"/>
              </a:xfrm>
              <a:custGeom>
                <a:avLst/>
                <a:gdLst>
                  <a:gd name="connsiteX0" fmla="*/ 750330 w 779563"/>
                  <a:gd name="connsiteY0" fmla="*/ 0 h 279548"/>
                  <a:gd name="connsiteX1" fmla="*/ 779564 w 779563"/>
                  <a:gd name="connsiteY1" fmla="*/ 0 h 279548"/>
                  <a:gd name="connsiteX2" fmla="*/ 779564 w 779563"/>
                  <a:gd name="connsiteY2" fmla="*/ 279549 h 279548"/>
                  <a:gd name="connsiteX3" fmla="*/ 750330 w 779563"/>
                  <a:gd name="connsiteY3" fmla="*/ 279549 h 279548"/>
                  <a:gd name="connsiteX4" fmla="*/ 29234 w 779563"/>
                  <a:gd name="connsiteY4" fmla="*/ 279549 h 279548"/>
                  <a:gd name="connsiteX5" fmla="*/ 0 w 779563"/>
                  <a:gd name="connsiteY5" fmla="*/ 279549 h 279548"/>
                  <a:gd name="connsiteX6" fmla="*/ 0 w 779563"/>
                  <a:gd name="connsiteY6" fmla="*/ 0 h 279548"/>
                  <a:gd name="connsiteX7" fmla="*/ 29234 w 779563"/>
                  <a:gd name="connsiteY7" fmla="*/ 0 h 27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9563" h="279548">
                    <a:moveTo>
                      <a:pt x="750330" y="0"/>
                    </a:moveTo>
                    <a:cubicBezTo>
                      <a:pt x="766476" y="0"/>
                      <a:pt x="779564" y="0"/>
                      <a:pt x="779564" y="0"/>
                    </a:cubicBezTo>
                    <a:lnTo>
                      <a:pt x="779564" y="279549"/>
                    </a:lnTo>
                    <a:cubicBezTo>
                      <a:pt x="779564" y="279549"/>
                      <a:pt x="766476" y="279549"/>
                      <a:pt x="750330" y="279549"/>
                    </a:cubicBezTo>
                    <a:lnTo>
                      <a:pt x="29234" y="279549"/>
                    </a:lnTo>
                    <a:cubicBezTo>
                      <a:pt x="13088" y="279549"/>
                      <a:pt x="0" y="279549"/>
                      <a:pt x="0" y="279549"/>
                    </a:cubicBezTo>
                    <a:lnTo>
                      <a:pt x="0" y="0"/>
                    </a:lnTo>
                    <a:cubicBezTo>
                      <a:pt x="0" y="0"/>
                      <a:pt x="13088" y="0"/>
                      <a:pt x="29234" y="0"/>
                    </a:cubicBezTo>
                    <a:close/>
                  </a:path>
                </a:pathLst>
              </a:custGeom>
              <a:solidFill>
                <a:srgbClr val="1ABC9C"/>
              </a:solidFill>
              <a:ln w="19479" cap="flat">
                <a:solidFill>
                  <a:srgbClr val="16A085"/>
                </a:solidFill>
                <a:prstDash val="solid"/>
                <a:miter/>
              </a:ln>
            </p:spPr>
            <p:txBody>
              <a:bodyPr rtlCol="0" anchor="ctr"/>
              <a:lstStyle/>
              <a:p>
                <a:pPr algn="ctr"/>
                <a:endParaRPr lang="en-IN" sz="2000"/>
              </a:p>
            </p:txBody>
          </p:sp>
          <p:sp>
            <p:nvSpPr>
              <p:cNvPr id="30" name="TextBox 29">
                <a:extLst>
                  <a:ext uri="{FF2B5EF4-FFF2-40B4-BE49-F238E27FC236}">
                    <a16:creationId xmlns:a16="http://schemas.microsoft.com/office/drawing/2014/main" id="{A7BE16A7-5224-DD35-C28F-546B4FFC8E61}"/>
                  </a:ext>
                </a:extLst>
              </p:cNvPr>
              <p:cNvSpPr txBox="1"/>
              <p:nvPr/>
            </p:nvSpPr>
            <p:spPr>
              <a:xfrm>
                <a:off x="5612235" y="989821"/>
                <a:ext cx="843501" cy="215444"/>
              </a:xfrm>
              <a:prstGeom prst="rect">
                <a:avLst/>
              </a:prstGeom>
              <a:noFill/>
            </p:spPr>
            <p:txBody>
              <a:bodyPr wrap="none" rtlCol="0">
                <a:spAutoFit/>
              </a:bodyPr>
              <a:lstStyle/>
              <a:p>
                <a:pPr algn="ctr"/>
                <a:r>
                  <a:rPr lang="en-IN" sz="800" b="1" spc="0" baseline="0">
                    <a:ln/>
                    <a:solidFill>
                      <a:srgbClr val="FFFFFF"/>
                    </a:solidFill>
                    <a:latin typeface="Arial"/>
                    <a:cs typeface="Arial"/>
                    <a:sym typeface="Arial"/>
                    <a:rtl val="0"/>
                  </a:rPr>
                  <a:t>Phase Shifter</a:t>
                </a:r>
              </a:p>
            </p:txBody>
          </p:sp>
          <p:sp>
            <p:nvSpPr>
              <p:cNvPr id="31" name="TextBox 30">
                <a:extLst>
                  <a:ext uri="{FF2B5EF4-FFF2-40B4-BE49-F238E27FC236}">
                    <a16:creationId xmlns:a16="http://schemas.microsoft.com/office/drawing/2014/main" id="{56800341-572F-9B20-0057-C669784690C1}"/>
                  </a:ext>
                </a:extLst>
              </p:cNvPr>
              <p:cNvSpPr txBox="1"/>
              <p:nvPr/>
            </p:nvSpPr>
            <p:spPr>
              <a:xfrm>
                <a:off x="6089255" y="1236301"/>
                <a:ext cx="279244" cy="200055"/>
              </a:xfrm>
              <a:prstGeom prst="rect">
                <a:avLst/>
              </a:prstGeom>
              <a:noFill/>
            </p:spPr>
            <p:txBody>
              <a:bodyPr wrap="none" rtlCol="0">
                <a:spAutoFit/>
              </a:bodyPr>
              <a:lstStyle/>
              <a:p>
                <a:pPr algn="ctr"/>
                <a:r>
                  <a:rPr lang="en-IN" sz="700" spc="0" baseline="0">
                    <a:ln/>
                    <a:solidFill>
                      <a:srgbClr val="2C3E50"/>
                    </a:solidFill>
                    <a:latin typeface="Arial"/>
                    <a:cs typeface="Arial"/>
                    <a:sym typeface="Arial"/>
                    <a:rtl val="0"/>
                  </a:rPr>
                  <a:t>φ</a:t>
                </a:r>
                <a:r>
                  <a:rPr lang="en-IN" sz="700" spc="0" baseline="0">
                    <a:ln/>
                    <a:solidFill>
                      <a:srgbClr val="2C3E50"/>
                    </a:solidFill>
                    <a:latin typeface="Cambria Math"/>
                    <a:ea typeface="Cambria Math"/>
                    <a:cs typeface="Arial"/>
                    <a:sym typeface="Cambria Math"/>
                    <a:rtl val="0"/>
                  </a:rPr>
                  <a:t>₁</a:t>
                </a:r>
              </a:p>
            </p:txBody>
          </p:sp>
          <p:sp>
            <p:nvSpPr>
              <p:cNvPr id="32" name="Freeform: Shape 31">
                <a:extLst>
                  <a:ext uri="{FF2B5EF4-FFF2-40B4-BE49-F238E27FC236}">
                    <a16:creationId xmlns:a16="http://schemas.microsoft.com/office/drawing/2014/main" id="{250B016D-A1CD-4E45-C2F2-26B2C6648250}"/>
                  </a:ext>
                </a:extLst>
              </p:cNvPr>
              <p:cNvSpPr/>
              <p:nvPr/>
            </p:nvSpPr>
            <p:spPr>
              <a:xfrm>
                <a:off x="5644204" y="1399446"/>
                <a:ext cx="779563" cy="279548"/>
              </a:xfrm>
              <a:custGeom>
                <a:avLst/>
                <a:gdLst>
                  <a:gd name="connsiteX0" fmla="*/ 750330 w 779563"/>
                  <a:gd name="connsiteY0" fmla="*/ 0 h 279548"/>
                  <a:gd name="connsiteX1" fmla="*/ 779564 w 779563"/>
                  <a:gd name="connsiteY1" fmla="*/ 0 h 279548"/>
                  <a:gd name="connsiteX2" fmla="*/ 779564 w 779563"/>
                  <a:gd name="connsiteY2" fmla="*/ 279549 h 279548"/>
                  <a:gd name="connsiteX3" fmla="*/ 750330 w 779563"/>
                  <a:gd name="connsiteY3" fmla="*/ 279549 h 279548"/>
                  <a:gd name="connsiteX4" fmla="*/ 29234 w 779563"/>
                  <a:gd name="connsiteY4" fmla="*/ 279549 h 279548"/>
                  <a:gd name="connsiteX5" fmla="*/ 0 w 779563"/>
                  <a:gd name="connsiteY5" fmla="*/ 279549 h 279548"/>
                  <a:gd name="connsiteX6" fmla="*/ 0 w 779563"/>
                  <a:gd name="connsiteY6" fmla="*/ 0 h 279548"/>
                  <a:gd name="connsiteX7" fmla="*/ 29234 w 779563"/>
                  <a:gd name="connsiteY7" fmla="*/ 0 h 27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9563" h="279548">
                    <a:moveTo>
                      <a:pt x="750330" y="0"/>
                    </a:moveTo>
                    <a:cubicBezTo>
                      <a:pt x="766476" y="0"/>
                      <a:pt x="779564" y="0"/>
                      <a:pt x="779564" y="0"/>
                    </a:cubicBezTo>
                    <a:lnTo>
                      <a:pt x="779564" y="279549"/>
                    </a:lnTo>
                    <a:cubicBezTo>
                      <a:pt x="779564" y="279549"/>
                      <a:pt x="766476" y="279549"/>
                      <a:pt x="750330" y="279549"/>
                    </a:cubicBezTo>
                    <a:lnTo>
                      <a:pt x="29234" y="279549"/>
                    </a:lnTo>
                    <a:cubicBezTo>
                      <a:pt x="13088" y="279549"/>
                      <a:pt x="0" y="279549"/>
                      <a:pt x="0" y="279549"/>
                    </a:cubicBezTo>
                    <a:lnTo>
                      <a:pt x="0" y="0"/>
                    </a:lnTo>
                    <a:cubicBezTo>
                      <a:pt x="0" y="0"/>
                      <a:pt x="13088" y="0"/>
                      <a:pt x="29234" y="0"/>
                    </a:cubicBezTo>
                    <a:close/>
                  </a:path>
                </a:pathLst>
              </a:custGeom>
              <a:solidFill>
                <a:srgbClr val="1ABC9C"/>
              </a:solidFill>
              <a:ln w="19479" cap="flat">
                <a:solidFill>
                  <a:srgbClr val="16A085"/>
                </a:solidFill>
                <a:prstDash val="solid"/>
                <a:miter/>
              </a:ln>
            </p:spPr>
            <p:txBody>
              <a:bodyPr rtlCol="0" anchor="ctr"/>
              <a:lstStyle/>
              <a:p>
                <a:pPr algn="ctr"/>
                <a:endParaRPr lang="en-IN" sz="2000"/>
              </a:p>
            </p:txBody>
          </p:sp>
          <p:sp>
            <p:nvSpPr>
              <p:cNvPr id="33" name="TextBox 32">
                <a:extLst>
                  <a:ext uri="{FF2B5EF4-FFF2-40B4-BE49-F238E27FC236}">
                    <a16:creationId xmlns:a16="http://schemas.microsoft.com/office/drawing/2014/main" id="{FB39B254-0B97-72C6-3BD1-8E53F935BCDD}"/>
                  </a:ext>
                </a:extLst>
              </p:cNvPr>
              <p:cNvSpPr txBox="1"/>
              <p:nvPr/>
            </p:nvSpPr>
            <p:spPr>
              <a:xfrm>
                <a:off x="5612235" y="1455736"/>
                <a:ext cx="843501" cy="215444"/>
              </a:xfrm>
              <a:prstGeom prst="rect">
                <a:avLst/>
              </a:prstGeom>
              <a:noFill/>
            </p:spPr>
            <p:txBody>
              <a:bodyPr wrap="none" rtlCol="0">
                <a:spAutoFit/>
              </a:bodyPr>
              <a:lstStyle/>
              <a:p>
                <a:pPr algn="ctr"/>
                <a:r>
                  <a:rPr lang="en-IN" sz="800" b="1" spc="0" baseline="0">
                    <a:ln/>
                    <a:solidFill>
                      <a:srgbClr val="FFFFFF"/>
                    </a:solidFill>
                    <a:latin typeface="Arial"/>
                    <a:cs typeface="Arial"/>
                    <a:sym typeface="Arial"/>
                    <a:rtl val="0"/>
                  </a:rPr>
                  <a:t>Phase Shifter</a:t>
                </a:r>
              </a:p>
            </p:txBody>
          </p:sp>
          <p:sp>
            <p:nvSpPr>
              <p:cNvPr id="34" name="TextBox 33">
                <a:extLst>
                  <a:ext uri="{FF2B5EF4-FFF2-40B4-BE49-F238E27FC236}">
                    <a16:creationId xmlns:a16="http://schemas.microsoft.com/office/drawing/2014/main" id="{8A9F1BE1-D9A1-DE02-782B-06DF3B728020}"/>
                  </a:ext>
                </a:extLst>
              </p:cNvPr>
              <p:cNvSpPr txBox="1"/>
              <p:nvPr/>
            </p:nvSpPr>
            <p:spPr>
              <a:xfrm>
                <a:off x="6089255" y="1702215"/>
                <a:ext cx="279244" cy="200055"/>
              </a:xfrm>
              <a:prstGeom prst="rect">
                <a:avLst/>
              </a:prstGeom>
              <a:noFill/>
            </p:spPr>
            <p:txBody>
              <a:bodyPr wrap="none" rtlCol="0">
                <a:spAutoFit/>
              </a:bodyPr>
              <a:lstStyle/>
              <a:p>
                <a:pPr algn="ctr"/>
                <a:r>
                  <a:rPr lang="en-IN" sz="700" spc="0" baseline="0">
                    <a:ln/>
                    <a:solidFill>
                      <a:srgbClr val="2C3E50"/>
                    </a:solidFill>
                    <a:latin typeface="Arial"/>
                    <a:cs typeface="Arial"/>
                    <a:sym typeface="Arial"/>
                    <a:rtl val="0"/>
                  </a:rPr>
                  <a:t>φ</a:t>
                </a:r>
                <a:r>
                  <a:rPr lang="en-IN" sz="700" spc="0" baseline="0">
                    <a:ln/>
                    <a:solidFill>
                      <a:srgbClr val="2C3E50"/>
                    </a:solidFill>
                    <a:latin typeface="Cambria Math"/>
                    <a:ea typeface="Cambria Math"/>
                    <a:cs typeface="Arial"/>
                    <a:sym typeface="Cambria Math"/>
                    <a:rtl val="0"/>
                  </a:rPr>
                  <a:t>₂</a:t>
                </a:r>
              </a:p>
            </p:txBody>
          </p:sp>
          <p:sp>
            <p:nvSpPr>
              <p:cNvPr id="35" name="Freeform: Shape 34">
                <a:extLst>
                  <a:ext uri="{FF2B5EF4-FFF2-40B4-BE49-F238E27FC236}">
                    <a16:creationId xmlns:a16="http://schemas.microsoft.com/office/drawing/2014/main" id="{144C4C16-7B14-7867-AF37-141E75F94DF4}"/>
                  </a:ext>
                </a:extLst>
              </p:cNvPr>
              <p:cNvSpPr/>
              <p:nvPr/>
            </p:nvSpPr>
            <p:spPr>
              <a:xfrm>
                <a:off x="5644204" y="1865360"/>
                <a:ext cx="779563" cy="279548"/>
              </a:xfrm>
              <a:custGeom>
                <a:avLst/>
                <a:gdLst>
                  <a:gd name="connsiteX0" fmla="*/ 750330 w 779563"/>
                  <a:gd name="connsiteY0" fmla="*/ 0 h 279548"/>
                  <a:gd name="connsiteX1" fmla="*/ 779564 w 779563"/>
                  <a:gd name="connsiteY1" fmla="*/ 0 h 279548"/>
                  <a:gd name="connsiteX2" fmla="*/ 779564 w 779563"/>
                  <a:gd name="connsiteY2" fmla="*/ 279549 h 279548"/>
                  <a:gd name="connsiteX3" fmla="*/ 750330 w 779563"/>
                  <a:gd name="connsiteY3" fmla="*/ 279549 h 279548"/>
                  <a:gd name="connsiteX4" fmla="*/ 29234 w 779563"/>
                  <a:gd name="connsiteY4" fmla="*/ 279549 h 279548"/>
                  <a:gd name="connsiteX5" fmla="*/ 0 w 779563"/>
                  <a:gd name="connsiteY5" fmla="*/ 279549 h 279548"/>
                  <a:gd name="connsiteX6" fmla="*/ 0 w 779563"/>
                  <a:gd name="connsiteY6" fmla="*/ 0 h 279548"/>
                  <a:gd name="connsiteX7" fmla="*/ 29234 w 779563"/>
                  <a:gd name="connsiteY7" fmla="*/ 0 h 27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9563" h="279548">
                    <a:moveTo>
                      <a:pt x="750330" y="0"/>
                    </a:moveTo>
                    <a:cubicBezTo>
                      <a:pt x="766476" y="0"/>
                      <a:pt x="779564" y="0"/>
                      <a:pt x="779564" y="0"/>
                    </a:cubicBezTo>
                    <a:lnTo>
                      <a:pt x="779564" y="279549"/>
                    </a:lnTo>
                    <a:cubicBezTo>
                      <a:pt x="779564" y="279549"/>
                      <a:pt x="766476" y="279549"/>
                      <a:pt x="750330" y="279549"/>
                    </a:cubicBezTo>
                    <a:lnTo>
                      <a:pt x="29234" y="279549"/>
                    </a:lnTo>
                    <a:cubicBezTo>
                      <a:pt x="13088" y="279549"/>
                      <a:pt x="0" y="279549"/>
                      <a:pt x="0" y="279549"/>
                    </a:cubicBezTo>
                    <a:lnTo>
                      <a:pt x="0" y="0"/>
                    </a:lnTo>
                    <a:cubicBezTo>
                      <a:pt x="0" y="0"/>
                      <a:pt x="13088" y="0"/>
                      <a:pt x="29234" y="0"/>
                    </a:cubicBezTo>
                    <a:close/>
                  </a:path>
                </a:pathLst>
              </a:custGeom>
              <a:solidFill>
                <a:srgbClr val="1ABC9C"/>
              </a:solidFill>
              <a:ln w="19479" cap="flat">
                <a:solidFill>
                  <a:srgbClr val="16A085"/>
                </a:solidFill>
                <a:prstDash val="solid"/>
                <a:miter/>
              </a:ln>
            </p:spPr>
            <p:txBody>
              <a:bodyPr rtlCol="0" anchor="ctr"/>
              <a:lstStyle/>
              <a:p>
                <a:pPr algn="ctr"/>
                <a:endParaRPr lang="en-IN" sz="2000"/>
              </a:p>
            </p:txBody>
          </p:sp>
          <p:sp>
            <p:nvSpPr>
              <p:cNvPr id="36" name="TextBox 35">
                <a:extLst>
                  <a:ext uri="{FF2B5EF4-FFF2-40B4-BE49-F238E27FC236}">
                    <a16:creationId xmlns:a16="http://schemas.microsoft.com/office/drawing/2014/main" id="{4BEA06DB-0403-543F-020B-7EACC33F5486}"/>
                  </a:ext>
                </a:extLst>
              </p:cNvPr>
              <p:cNvSpPr txBox="1"/>
              <p:nvPr/>
            </p:nvSpPr>
            <p:spPr>
              <a:xfrm>
                <a:off x="5612235" y="1921650"/>
                <a:ext cx="843501" cy="215444"/>
              </a:xfrm>
              <a:prstGeom prst="rect">
                <a:avLst/>
              </a:prstGeom>
              <a:noFill/>
            </p:spPr>
            <p:txBody>
              <a:bodyPr wrap="none" rtlCol="0">
                <a:spAutoFit/>
              </a:bodyPr>
              <a:lstStyle/>
              <a:p>
                <a:pPr algn="ctr"/>
                <a:r>
                  <a:rPr lang="en-IN" sz="800" b="1" spc="0" baseline="0">
                    <a:ln/>
                    <a:solidFill>
                      <a:srgbClr val="FFFFFF"/>
                    </a:solidFill>
                    <a:latin typeface="Arial"/>
                    <a:cs typeface="Arial"/>
                    <a:sym typeface="Arial"/>
                    <a:rtl val="0"/>
                  </a:rPr>
                  <a:t>Phase Shifter</a:t>
                </a:r>
              </a:p>
            </p:txBody>
          </p:sp>
          <p:sp>
            <p:nvSpPr>
              <p:cNvPr id="37" name="TextBox 36">
                <a:extLst>
                  <a:ext uri="{FF2B5EF4-FFF2-40B4-BE49-F238E27FC236}">
                    <a16:creationId xmlns:a16="http://schemas.microsoft.com/office/drawing/2014/main" id="{E56C31CC-9EB1-9AE8-EF6E-A8E8E1AFCA54}"/>
                  </a:ext>
                </a:extLst>
              </p:cNvPr>
              <p:cNvSpPr txBox="1"/>
              <p:nvPr/>
            </p:nvSpPr>
            <p:spPr>
              <a:xfrm>
                <a:off x="6089255" y="2168130"/>
                <a:ext cx="279244" cy="200055"/>
              </a:xfrm>
              <a:prstGeom prst="rect">
                <a:avLst/>
              </a:prstGeom>
              <a:noFill/>
            </p:spPr>
            <p:txBody>
              <a:bodyPr wrap="none" rtlCol="0">
                <a:spAutoFit/>
              </a:bodyPr>
              <a:lstStyle/>
              <a:p>
                <a:pPr algn="ctr"/>
                <a:r>
                  <a:rPr lang="en-IN" sz="700" spc="0" baseline="0">
                    <a:ln/>
                    <a:solidFill>
                      <a:srgbClr val="2C3E50"/>
                    </a:solidFill>
                    <a:latin typeface="Arial"/>
                    <a:cs typeface="Arial"/>
                    <a:sym typeface="Arial"/>
                    <a:rtl val="0"/>
                  </a:rPr>
                  <a:t>φ</a:t>
                </a:r>
                <a:r>
                  <a:rPr lang="en-IN" sz="700" spc="0" baseline="0">
                    <a:ln/>
                    <a:solidFill>
                      <a:srgbClr val="2C3E50"/>
                    </a:solidFill>
                    <a:latin typeface="Cambria Math"/>
                    <a:ea typeface="Cambria Math"/>
                    <a:cs typeface="Arial"/>
                    <a:sym typeface="Cambria Math"/>
                    <a:rtl val="0"/>
                  </a:rPr>
                  <a:t>₃</a:t>
                </a:r>
              </a:p>
            </p:txBody>
          </p:sp>
          <p:sp>
            <p:nvSpPr>
              <p:cNvPr id="38" name="Freeform: Shape 37">
                <a:extLst>
                  <a:ext uri="{FF2B5EF4-FFF2-40B4-BE49-F238E27FC236}">
                    <a16:creationId xmlns:a16="http://schemas.microsoft.com/office/drawing/2014/main" id="{C255E856-2D35-9CE4-F3CA-3F0DBE44F20F}"/>
                  </a:ext>
                </a:extLst>
              </p:cNvPr>
              <p:cNvSpPr/>
              <p:nvPr/>
            </p:nvSpPr>
            <p:spPr>
              <a:xfrm>
                <a:off x="5644204" y="2331275"/>
                <a:ext cx="779563" cy="279548"/>
              </a:xfrm>
              <a:custGeom>
                <a:avLst/>
                <a:gdLst>
                  <a:gd name="connsiteX0" fmla="*/ 750330 w 779563"/>
                  <a:gd name="connsiteY0" fmla="*/ 0 h 279548"/>
                  <a:gd name="connsiteX1" fmla="*/ 779564 w 779563"/>
                  <a:gd name="connsiteY1" fmla="*/ 0 h 279548"/>
                  <a:gd name="connsiteX2" fmla="*/ 779564 w 779563"/>
                  <a:gd name="connsiteY2" fmla="*/ 279549 h 279548"/>
                  <a:gd name="connsiteX3" fmla="*/ 750330 w 779563"/>
                  <a:gd name="connsiteY3" fmla="*/ 279549 h 279548"/>
                  <a:gd name="connsiteX4" fmla="*/ 29234 w 779563"/>
                  <a:gd name="connsiteY4" fmla="*/ 279549 h 279548"/>
                  <a:gd name="connsiteX5" fmla="*/ 0 w 779563"/>
                  <a:gd name="connsiteY5" fmla="*/ 279549 h 279548"/>
                  <a:gd name="connsiteX6" fmla="*/ 0 w 779563"/>
                  <a:gd name="connsiteY6" fmla="*/ 0 h 279548"/>
                  <a:gd name="connsiteX7" fmla="*/ 29234 w 779563"/>
                  <a:gd name="connsiteY7" fmla="*/ 0 h 27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9563" h="279548">
                    <a:moveTo>
                      <a:pt x="750330" y="0"/>
                    </a:moveTo>
                    <a:cubicBezTo>
                      <a:pt x="766476" y="0"/>
                      <a:pt x="779564" y="0"/>
                      <a:pt x="779564" y="0"/>
                    </a:cubicBezTo>
                    <a:lnTo>
                      <a:pt x="779564" y="279549"/>
                    </a:lnTo>
                    <a:cubicBezTo>
                      <a:pt x="779564" y="279549"/>
                      <a:pt x="766476" y="279549"/>
                      <a:pt x="750330" y="279549"/>
                    </a:cubicBezTo>
                    <a:lnTo>
                      <a:pt x="29234" y="279549"/>
                    </a:lnTo>
                    <a:cubicBezTo>
                      <a:pt x="13088" y="279549"/>
                      <a:pt x="0" y="279549"/>
                      <a:pt x="0" y="279549"/>
                    </a:cubicBezTo>
                    <a:lnTo>
                      <a:pt x="0" y="0"/>
                    </a:lnTo>
                    <a:cubicBezTo>
                      <a:pt x="0" y="0"/>
                      <a:pt x="13088" y="0"/>
                      <a:pt x="29234" y="0"/>
                    </a:cubicBezTo>
                    <a:close/>
                  </a:path>
                </a:pathLst>
              </a:custGeom>
              <a:solidFill>
                <a:srgbClr val="1ABC9C"/>
              </a:solidFill>
              <a:ln w="19479" cap="flat">
                <a:solidFill>
                  <a:srgbClr val="16A085"/>
                </a:solidFill>
                <a:prstDash val="solid"/>
                <a:miter/>
              </a:ln>
            </p:spPr>
            <p:txBody>
              <a:bodyPr rtlCol="0" anchor="ctr"/>
              <a:lstStyle/>
              <a:p>
                <a:pPr algn="ctr"/>
                <a:endParaRPr lang="en-IN" sz="2000"/>
              </a:p>
            </p:txBody>
          </p:sp>
          <p:sp>
            <p:nvSpPr>
              <p:cNvPr id="39" name="TextBox 38">
                <a:extLst>
                  <a:ext uri="{FF2B5EF4-FFF2-40B4-BE49-F238E27FC236}">
                    <a16:creationId xmlns:a16="http://schemas.microsoft.com/office/drawing/2014/main" id="{20DD26E7-EFB4-50B4-D8A1-488641C7E5D3}"/>
                  </a:ext>
                </a:extLst>
              </p:cNvPr>
              <p:cNvSpPr txBox="1"/>
              <p:nvPr/>
            </p:nvSpPr>
            <p:spPr>
              <a:xfrm>
                <a:off x="5612235" y="2387564"/>
                <a:ext cx="843501" cy="215444"/>
              </a:xfrm>
              <a:prstGeom prst="rect">
                <a:avLst/>
              </a:prstGeom>
              <a:noFill/>
            </p:spPr>
            <p:txBody>
              <a:bodyPr wrap="none" rtlCol="0">
                <a:spAutoFit/>
              </a:bodyPr>
              <a:lstStyle/>
              <a:p>
                <a:pPr algn="ctr"/>
                <a:r>
                  <a:rPr lang="en-IN" sz="800" b="1" spc="0" baseline="0">
                    <a:ln/>
                    <a:solidFill>
                      <a:srgbClr val="FFFFFF"/>
                    </a:solidFill>
                    <a:latin typeface="Arial"/>
                    <a:cs typeface="Arial"/>
                    <a:sym typeface="Arial"/>
                    <a:rtl val="0"/>
                  </a:rPr>
                  <a:t>Phase Shifter</a:t>
                </a:r>
              </a:p>
            </p:txBody>
          </p:sp>
          <p:sp>
            <p:nvSpPr>
              <p:cNvPr id="40" name="TextBox 39">
                <a:extLst>
                  <a:ext uri="{FF2B5EF4-FFF2-40B4-BE49-F238E27FC236}">
                    <a16:creationId xmlns:a16="http://schemas.microsoft.com/office/drawing/2014/main" id="{C10C0CCD-6A99-A1A6-87B7-5D693F2AE28B}"/>
                  </a:ext>
                </a:extLst>
              </p:cNvPr>
              <p:cNvSpPr txBox="1"/>
              <p:nvPr/>
            </p:nvSpPr>
            <p:spPr>
              <a:xfrm>
                <a:off x="6089255" y="2634044"/>
                <a:ext cx="279244" cy="200055"/>
              </a:xfrm>
              <a:prstGeom prst="rect">
                <a:avLst/>
              </a:prstGeom>
              <a:noFill/>
            </p:spPr>
            <p:txBody>
              <a:bodyPr wrap="none" rtlCol="0">
                <a:spAutoFit/>
              </a:bodyPr>
              <a:lstStyle/>
              <a:p>
                <a:pPr algn="ctr"/>
                <a:r>
                  <a:rPr lang="en-IN" sz="700" spc="0" baseline="0">
                    <a:ln/>
                    <a:solidFill>
                      <a:srgbClr val="2C3E50"/>
                    </a:solidFill>
                    <a:latin typeface="Arial"/>
                    <a:cs typeface="Arial"/>
                    <a:sym typeface="Arial"/>
                    <a:rtl val="0"/>
                  </a:rPr>
                  <a:t>φ</a:t>
                </a:r>
                <a:r>
                  <a:rPr lang="en-IN" sz="700" spc="0" baseline="0">
                    <a:ln/>
                    <a:solidFill>
                      <a:srgbClr val="2C3E50"/>
                    </a:solidFill>
                    <a:latin typeface="Cambria Math"/>
                    <a:ea typeface="Cambria Math"/>
                    <a:cs typeface="Arial"/>
                    <a:sym typeface="Cambria Math"/>
                    <a:rtl val="0"/>
                  </a:rPr>
                  <a:t>₄</a:t>
                </a:r>
              </a:p>
            </p:txBody>
          </p:sp>
        </p:grpSp>
        <p:sp>
          <p:nvSpPr>
            <p:cNvPr id="41" name="Freeform: Shape 40">
              <a:extLst>
                <a:ext uri="{FF2B5EF4-FFF2-40B4-BE49-F238E27FC236}">
                  <a16:creationId xmlns:a16="http://schemas.microsoft.com/office/drawing/2014/main" id="{8E4A24A3-871C-3EAA-2EBC-1309C05F0580}"/>
                </a:ext>
              </a:extLst>
            </p:cNvPr>
            <p:cNvSpPr/>
            <p:nvPr/>
          </p:nvSpPr>
          <p:spPr>
            <a:xfrm>
              <a:off x="5108253" y="1073306"/>
              <a:ext cx="341059" cy="326140"/>
            </a:xfrm>
            <a:custGeom>
              <a:avLst/>
              <a:gdLst>
                <a:gd name="connsiteX0" fmla="*/ 0 w 341059"/>
                <a:gd name="connsiteY0" fmla="*/ 326140 h 326140"/>
                <a:gd name="connsiteX1" fmla="*/ 341059 w 341059"/>
                <a:gd name="connsiteY1" fmla="*/ 0 h 326140"/>
              </a:gdLst>
              <a:ahLst/>
              <a:cxnLst>
                <a:cxn ang="0">
                  <a:pos x="connsiteX0" y="connsiteY0"/>
                </a:cxn>
                <a:cxn ang="0">
                  <a:pos x="connsiteX1" y="connsiteY1"/>
                </a:cxn>
              </a:cxnLst>
              <a:rect l="l" t="t" r="r" b="b"/>
              <a:pathLst>
                <a:path w="341059" h="326140">
                  <a:moveTo>
                    <a:pt x="0" y="326140"/>
                  </a:moveTo>
                  <a:lnTo>
                    <a:pt x="341059" y="0"/>
                  </a:lnTo>
                </a:path>
              </a:pathLst>
            </a:custGeom>
            <a:noFill/>
            <a:ln w="19479" cap="flat">
              <a:solidFill>
                <a:srgbClr val="34495E"/>
              </a:solidFill>
              <a:prstDash val="solid"/>
              <a:miter/>
              <a:tailEnd type="stealth" w="lg" len="lg"/>
            </a:ln>
          </p:spPr>
          <p:txBody>
            <a:bodyPr rtlCol="0" anchor="ctr"/>
            <a:lstStyle/>
            <a:p>
              <a:pPr algn="ctr"/>
              <a:endParaRPr lang="en-IN" sz="2000"/>
            </a:p>
          </p:txBody>
        </p:sp>
        <p:sp>
          <p:nvSpPr>
            <p:cNvPr id="42" name="Freeform: Shape 41">
              <a:extLst>
                <a:ext uri="{FF2B5EF4-FFF2-40B4-BE49-F238E27FC236}">
                  <a16:creationId xmlns:a16="http://schemas.microsoft.com/office/drawing/2014/main" id="{EF67327D-F911-DA28-FDB0-DE9F31B43743}"/>
                </a:ext>
              </a:extLst>
            </p:cNvPr>
            <p:cNvSpPr/>
            <p:nvPr/>
          </p:nvSpPr>
          <p:spPr>
            <a:xfrm>
              <a:off x="5108253" y="1399446"/>
              <a:ext cx="341059" cy="139774"/>
            </a:xfrm>
            <a:custGeom>
              <a:avLst/>
              <a:gdLst>
                <a:gd name="connsiteX0" fmla="*/ 0 w 341059"/>
                <a:gd name="connsiteY0" fmla="*/ 0 h 139774"/>
                <a:gd name="connsiteX1" fmla="*/ 341059 w 341059"/>
                <a:gd name="connsiteY1" fmla="*/ 139774 h 139774"/>
              </a:gdLst>
              <a:ahLst/>
              <a:cxnLst>
                <a:cxn ang="0">
                  <a:pos x="connsiteX0" y="connsiteY0"/>
                </a:cxn>
                <a:cxn ang="0">
                  <a:pos x="connsiteX1" y="connsiteY1"/>
                </a:cxn>
              </a:cxnLst>
              <a:rect l="l" t="t" r="r" b="b"/>
              <a:pathLst>
                <a:path w="341059" h="139774">
                  <a:moveTo>
                    <a:pt x="0" y="0"/>
                  </a:moveTo>
                  <a:lnTo>
                    <a:pt x="341059" y="139774"/>
                  </a:lnTo>
                </a:path>
              </a:pathLst>
            </a:custGeom>
            <a:noFill/>
            <a:ln w="19479" cap="flat">
              <a:solidFill>
                <a:srgbClr val="34495E"/>
              </a:solidFill>
              <a:prstDash val="solid"/>
              <a:miter/>
              <a:tailEnd type="stealth" w="lg" len="lg"/>
            </a:ln>
          </p:spPr>
          <p:txBody>
            <a:bodyPr rtlCol="0" anchor="ctr"/>
            <a:lstStyle/>
            <a:p>
              <a:pPr algn="ctr"/>
              <a:endParaRPr lang="en-IN" sz="2000"/>
            </a:p>
          </p:txBody>
        </p:sp>
        <p:sp>
          <p:nvSpPr>
            <p:cNvPr id="43" name="Freeform: Shape 42">
              <a:extLst>
                <a:ext uri="{FF2B5EF4-FFF2-40B4-BE49-F238E27FC236}">
                  <a16:creationId xmlns:a16="http://schemas.microsoft.com/office/drawing/2014/main" id="{37AB6C9D-F601-6777-8916-4FE855654125}"/>
                </a:ext>
              </a:extLst>
            </p:cNvPr>
            <p:cNvSpPr/>
            <p:nvPr/>
          </p:nvSpPr>
          <p:spPr>
            <a:xfrm>
              <a:off x="5108253" y="1399446"/>
              <a:ext cx="341059" cy="605688"/>
            </a:xfrm>
            <a:custGeom>
              <a:avLst/>
              <a:gdLst>
                <a:gd name="connsiteX0" fmla="*/ 0 w 341059"/>
                <a:gd name="connsiteY0" fmla="*/ 0 h 605688"/>
                <a:gd name="connsiteX1" fmla="*/ 341059 w 341059"/>
                <a:gd name="connsiteY1" fmla="*/ 605689 h 605688"/>
              </a:gdLst>
              <a:ahLst/>
              <a:cxnLst>
                <a:cxn ang="0">
                  <a:pos x="connsiteX0" y="connsiteY0"/>
                </a:cxn>
                <a:cxn ang="0">
                  <a:pos x="connsiteX1" y="connsiteY1"/>
                </a:cxn>
              </a:cxnLst>
              <a:rect l="l" t="t" r="r" b="b"/>
              <a:pathLst>
                <a:path w="341059" h="605688">
                  <a:moveTo>
                    <a:pt x="0" y="0"/>
                  </a:moveTo>
                  <a:lnTo>
                    <a:pt x="341059" y="605689"/>
                  </a:lnTo>
                </a:path>
              </a:pathLst>
            </a:custGeom>
            <a:noFill/>
            <a:ln w="19479" cap="flat">
              <a:solidFill>
                <a:srgbClr val="34495E"/>
              </a:solidFill>
              <a:prstDash val="solid"/>
              <a:miter/>
              <a:tailEnd type="stealth" w="lg" len="lg"/>
            </a:ln>
          </p:spPr>
          <p:txBody>
            <a:bodyPr rtlCol="0" anchor="ctr"/>
            <a:lstStyle/>
            <a:p>
              <a:pPr algn="ctr"/>
              <a:endParaRPr lang="en-IN" sz="2000"/>
            </a:p>
          </p:txBody>
        </p:sp>
        <p:sp>
          <p:nvSpPr>
            <p:cNvPr id="44" name="Freeform: Shape 43">
              <a:extLst>
                <a:ext uri="{FF2B5EF4-FFF2-40B4-BE49-F238E27FC236}">
                  <a16:creationId xmlns:a16="http://schemas.microsoft.com/office/drawing/2014/main" id="{48A1D87B-CFCA-7A61-368E-24238B7ECBFC}"/>
                </a:ext>
              </a:extLst>
            </p:cNvPr>
            <p:cNvSpPr/>
            <p:nvPr/>
          </p:nvSpPr>
          <p:spPr>
            <a:xfrm>
              <a:off x="5108253" y="1399446"/>
              <a:ext cx="341059" cy="1071603"/>
            </a:xfrm>
            <a:custGeom>
              <a:avLst/>
              <a:gdLst>
                <a:gd name="connsiteX0" fmla="*/ 0 w 341059"/>
                <a:gd name="connsiteY0" fmla="*/ 0 h 1071603"/>
                <a:gd name="connsiteX1" fmla="*/ 341059 w 341059"/>
                <a:gd name="connsiteY1" fmla="*/ 1071603 h 1071603"/>
              </a:gdLst>
              <a:ahLst/>
              <a:cxnLst>
                <a:cxn ang="0">
                  <a:pos x="connsiteX0" y="connsiteY0"/>
                </a:cxn>
                <a:cxn ang="0">
                  <a:pos x="connsiteX1" y="connsiteY1"/>
                </a:cxn>
              </a:cxnLst>
              <a:rect l="l" t="t" r="r" b="b"/>
              <a:pathLst>
                <a:path w="341059" h="1071603">
                  <a:moveTo>
                    <a:pt x="0" y="0"/>
                  </a:moveTo>
                  <a:lnTo>
                    <a:pt x="341059" y="1071603"/>
                  </a:lnTo>
                </a:path>
              </a:pathLst>
            </a:custGeom>
            <a:noFill/>
            <a:ln w="19479" cap="flat">
              <a:solidFill>
                <a:srgbClr val="34495E"/>
              </a:solidFill>
              <a:prstDash val="solid"/>
              <a:miter/>
              <a:tailEnd type="stealth" w="lg" len="lg"/>
            </a:ln>
          </p:spPr>
          <p:txBody>
            <a:bodyPr rtlCol="0" anchor="ctr"/>
            <a:lstStyle/>
            <a:p>
              <a:pPr algn="ctr"/>
              <a:endParaRPr lang="en-IN" sz="2000"/>
            </a:p>
          </p:txBody>
        </p:sp>
      </p:grpSp>
      <p:grpSp>
        <p:nvGrpSpPr>
          <p:cNvPr id="45" name="Graphic 3">
            <a:extLst>
              <a:ext uri="{FF2B5EF4-FFF2-40B4-BE49-F238E27FC236}">
                <a16:creationId xmlns:a16="http://schemas.microsoft.com/office/drawing/2014/main" id="{47A9F0B1-8DFB-95DB-34E1-0C3162544CF7}"/>
              </a:ext>
            </a:extLst>
          </p:cNvPr>
          <p:cNvGrpSpPr/>
          <p:nvPr/>
        </p:nvGrpSpPr>
        <p:grpSpPr>
          <a:xfrm>
            <a:off x="6423767" y="980123"/>
            <a:ext cx="1691362" cy="1622885"/>
            <a:chOff x="6423767" y="980123"/>
            <a:chExt cx="1691362" cy="1622885"/>
          </a:xfrm>
        </p:grpSpPr>
        <p:grpSp>
          <p:nvGrpSpPr>
            <p:cNvPr id="46" name="Graphic 3">
              <a:extLst>
                <a:ext uri="{FF2B5EF4-FFF2-40B4-BE49-F238E27FC236}">
                  <a16:creationId xmlns:a16="http://schemas.microsoft.com/office/drawing/2014/main" id="{75DF08F2-2605-CBAE-900F-0B97AA932227}"/>
                </a:ext>
              </a:extLst>
            </p:cNvPr>
            <p:cNvGrpSpPr/>
            <p:nvPr/>
          </p:nvGrpSpPr>
          <p:grpSpPr>
            <a:xfrm>
              <a:off x="7203331" y="980123"/>
              <a:ext cx="911798" cy="1622885"/>
              <a:chOff x="7203331" y="980123"/>
              <a:chExt cx="911798" cy="1622885"/>
            </a:xfrm>
          </p:grpSpPr>
          <p:sp>
            <p:nvSpPr>
              <p:cNvPr id="47" name="Freeform: Shape 46">
                <a:extLst>
                  <a:ext uri="{FF2B5EF4-FFF2-40B4-BE49-F238E27FC236}">
                    <a16:creationId xmlns:a16="http://schemas.microsoft.com/office/drawing/2014/main" id="{6B99B80E-3601-4166-B636-FD75894ABA1D}"/>
                  </a:ext>
                </a:extLst>
              </p:cNvPr>
              <p:cNvSpPr/>
              <p:nvPr/>
            </p:nvSpPr>
            <p:spPr>
              <a:xfrm>
                <a:off x="7203331" y="980123"/>
                <a:ext cx="146168" cy="186365"/>
              </a:xfrm>
              <a:custGeom>
                <a:avLst/>
                <a:gdLst>
                  <a:gd name="connsiteX0" fmla="*/ 0 w 146168"/>
                  <a:gd name="connsiteY0" fmla="*/ 0 h 186365"/>
                  <a:gd name="connsiteX1" fmla="*/ 146168 w 146168"/>
                  <a:gd name="connsiteY1" fmla="*/ 0 h 186365"/>
                  <a:gd name="connsiteX2" fmla="*/ 146168 w 146168"/>
                  <a:gd name="connsiteY2" fmla="*/ 186366 h 186365"/>
                  <a:gd name="connsiteX3" fmla="*/ 0 w 146168"/>
                  <a:gd name="connsiteY3" fmla="*/ 186366 h 186365"/>
                </a:gdLst>
                <a:ahLst/>
                <a:cxnLst>
                  <a:cxn ang="0">
                    <a:pos x="connsiteX0" y="connsiteY0"/>
                  </a:cxn>
                  <a:cxn ang="0">
                    <a:pos x="connsiteX1" y="connsiteY1"/>
                  </a:cxn>
                  <a:cxn ang="0">
                    <a:pos x="connsiteX2" y="connsiteY2"/>
                  </a:cxn>
                  <a:cxn ang="0">
                    <a:pos x="connsiteX3" y="connsiteY3"/>
                  </a:cxn>
                </a:cxnLst>
                <a:rect l="l" t="t" r="r" b="b"/>
                <a:pathLst>
                  <a:path w="146168" h="186365">
                    <a:moveTo>
                      <a:pt x="0" y="0"/>
                    </a:moveTo>
                    <a:lnTo>
                      <a:pt x="146168" y="0"/>
                    </a:lnTo>
                    <a:lnTo>
                      <a:pt x="146168" y="186366"/>
                    </a:lnTo>
                    <a:lnTo>
                      <a:pt x="0" y="186366"/>
                    </a:lnTo>
                    <a:close/>
                  </a:path>
                </a:pathLst>
              </a:custGeom>
              <a:solidFill>
                <a:srgbClr val="34495E"/>
              </a:solidFill>
              <a:ln w="9739" cap="flat">
                <a:noFill/>
                <a:prstDash val="solid"/>
                <a:miter/>
              </a:ln>
            </p:spPr>
            <p:txBody>
              <a:bodyPr rtlCol="0" anchor="ctr"/>
              <a:lstStyle/>
              <a:p>
                <a:pPr algn="ctr"/>
                <a:endParaRPr lang="en-IN" sz="2000"/>
              </a:p>
            </p:txBody>
          </p:sp>
          <p:sp>
            <p:nvSpPr>
              <p:cNvPr id="48" name="Freeform: Shape 47">
                <a:extLst>
                  <a:ext uri="{FF2B5EF4-FFF2-40B4-BE49-F238E27FC236}">
                    <a16:creationId xmlns:a16="http://schemas.microsoft.com/office/drawing/2014/main" id="{0C988680-A835-2651-7951-C79868C382E8}"/>
                  </a:ext>
                </a:extLst>
              </p:cNvPr>
              <p:cNvSpPr/>
              <p:nvPr/>
            </p:nvSpPr>
            <p:spPr>
              <a:xfrm>
                <a:off x="7368989" y="1073306"/>
                <a:ext cx="224124" cy="9318"/>
              </a:xfrm>
              <a:custGeom>
                <a:avLst/>
                <a:gdLst>
                  <a:gd name="connsiteX0" fmla="*/ 0 w 224124"/>
                  <a:gd name="connsiteY0" fmla="*/ 0 h 9318"/>
                  <a:gd name="connsiteX1" fmla="*/ 224125 w 224124"/>
                  <a:gd name="connsiteY1" fmla="*/ 0 h 9318"/>
                </a:gdLst>
                <a:ahLst/>
                <a:cxnLst>
                  <a:cxn ang="0">
                    <a:pos x="connsiteX0" y="connsiteY0"/>
                  </a:cxn>
                  <a:cxn ang="0">
                    <a:pos x="connsiteX1" y="connsiteY1"/>
                  </a:cxn>
                </a:cxnLst>
                <a:rect l="l" t="t" r="r" b="b"/>
                <a:pathLst>
                  <a:path w="224124" h="9318">
                    <a:moveTo>
                      <a:pt x="0" y="0"/>
                    </a:moveTo>
                    <a:lnTo>
                      <a:pt x="224125" y="0"/>
                    </a:lnTo>
                  </a:path>
                </a:pathLst>
              </a:custGeom>
              <a:ln w="19479" cap="flat">
                <a:solidFill>
                  <a:srgbClr val="34495E"/>
                </a:solidFill>
                <a:prstDash val="solid"/>
                <a:miter/>
                <a:tailEnd type="stealth" w="lg" len="lg"/>
              </a:ln>
            </p:spPr>
            <p:txBody>
              <a:bodyPr rtlCol="0" anchor="ctr"/>
              <a:lstStyle/>
              <a:p>
                <a:pPr algn="ctr"/>
                <a:endParaRPr lang="en-IN" sz="2000"/>
              </a:p>
            </p:txBody>
          </p:sp>
          <p:sp>
            <p:nvSpPr>
              <p:cNvPr id="49" name="TextBox 48">
                <a:extLst>
                  <a:ext uri="{FF2B5EF4-FFF2-40B4-BE49-F238E27FC236}">
                    <a16:creationId xmlns:a16="http://schemas.microsoft.com/office/drawing/2014/main" id="{12FE48D6-6845-F198-F2D8-3B10C05DCB8D}"/>
                  </a:ext>
                </a:extLst>
              </p:cNvPr>
              <p:cNvSpPr txBox="1"/>
              <p:nvPr/>
            </p:nvSpPr>
            <p:spPr>
              <a:xfrm>
                <a:off x="7688409" y="989821"/>
                <a:ext cx="426720" cy="215444"/>
              </a:xfrm>
              <a:prstGeom prst="rect">
                <a:avLst/>
              </a:prstGeom>
              <a:noFill/>
            </p:spPr>
            <p:txBody>
              <a:bodyPr wrap="none" rtlCol="0">
                <a:spAutoFit/>
              </a:bodyPr>
              <a:lstStyle/>
              <a:p>
                <a:pPr algn="ctr"/>
                <a:r>
                  <a:rPr lang="en-IN" sz="800" spc="0" baseline="0">
                    <a:ln/>
                    <a:solidFill>
                      <a:srgbClr val="2C3E50"/>
                    </a:solidFill>
                    <a:latin typeface="Arial"/>
                    <a:cs typeface="Arial"/>
                    <a:sym typeface="Arial"/>
                    <a:rtl val="0"/>
                  </a:rPr>
                  <a:t>Ant 1</a:t>
                </a:r>
              </a:p>
            </p:txBody>
          </p:sp>
          <p:sp>
            <p:nvSpPr>
              <p:cNvPr id="50" name="Freeform: Shape 49">
                <a:extLst>
                  <a:ext uri="{FF2B5EF4-FFF2-40B4-BE49-F238E27FC236}">
                    <a16:creationId xmlns:a16="http://schemas.microsoft.com/office/drawing/2014/main" id="{989C5076-6E3A-2EEA-0A72-1D78E2F91F14}"/>
                  </a:ext>
                </a:extLst>
              </p:cNvPr>
              <p:cNvSpPr/>
              <p:nvPr/>
            </p:nvSpPr>
            <p:spPr>
              <a:xfrm>
                <a:off x="7203331" y="1446037"/>
                <a:ext cx="146168" cy="186365"/>
              </a:xfrm>
              <a:custGeom>
                <a:avLst/>
                <a:gdLst>
                  <a:gd name="connsiteX0" fmla="*/ 0 w 146168"/>
                  <a:gd name="connsiteY0" fmla="*/ 0 h 186365"/>
                  <a:gd name="connsiteX1" fmla="*/ 146168 w 146168"/>
                  <a:gd name="connsiteY1" fmla="*/ 0 h 186365"/>
                  <a:gd name="connsiteX2" fmla="*/ 146168 w 146168"/>
                  <a:gd name="connsiteY2" fmla="*/ 186366 h 186365"/>
                  <a:gd name="connsiteX3" fmla="*/ 0 w 146168"/>
                  <a:gd name="connsiteY3" fmla="*/ 186366 h 186365"/>
                </a:gdLst>
                <a:ahLst/>
                <a:cxnLst>
                  <a:cxn ang="0">
                    <a:pos x="connsiteX0" y="connsiteY0"/>
                  </a:cxn>
                  <a:cxn ang="0">
                    <a:pos x="connsiteX1" y="connsiteY1"/>
                  </a:cxn>
                  <a:cxn ang="0">
                    <a:pos x="connsiteX2" y="connsiteY2"/>
                  </a:cxn>
                  <a:cxn ang="0">
                    <a:pos x="connsiteX3" y="connsiteY3"/>
                  </a:cxn>
                </a:cxnLst>
                <a:rect l="l" t="t" r="r" b="b"/>
                <a:pathLst>
                  <a:path w="146168" h="186365">
                    <a:moveTo>
                      <a:pt x="0" y="0"/>
                    </a:moveTo>
                    <a:lnTo>
                      <a:pt x="146168" y="0"/>
                    </a:lnTo>
                    <a:lnTo>
                      <a:pt x="146168" y="186366"/>
                    </a:lnTo>
                    <a:lnTo>
                      <a:pt x="0" y="186366"/>
                    </a:lnTo>
                    <a:close/>
                  </a:path>
                </a:pathLst>
              </a:custGeom>
              <a:solidFill>
                <a:srgbClr val="34495E"/>
              </a:solidFill>
              <a:ln w="9739" cap="flat">
                <a:noFill/>
                <a:prstDash val="solid"/>
                <a:miter/>
              </a:ln>
            </p:spPr>
            <p:txBody>
              <a:bodyPr rtlCol="0" anchor="ctr"/>
              <a:lstStyle/>
              <a:p>
                <a:pPr algn="ctr"/>
                <a:endParaRPr lang="en-IN" sz="2000"/>
              </a:p>
            </p:txBody>
          </p:sp>
          <p:sp>
            <p:nvSpPr>
              <p:cNvPr id="51" name="Freeform: Shape 50">
                <a:extLst>
                  <a:ext uri="{FF2B5EF4-FFF2-40B4-BE49-F238E27FC236}">
                    <a16:creationId xmlns:a16="http://schemas.microsoft.com/office/drawing/2014/main" id="{6E2921B1-DE13-D9A4-7850-0BFF7DD31BA1}"/>
                  </a:ext>
                </a:extLst>
              </p:cNvPr>
              <p:cNvSpPr/>
              <p:nvPr/>
            </p:nvSpPr>
            <p:spPr>
              <a:xfrm>
                <a:off x="7368989" y="1539220"/>
                <a:ext cx="224124" cy="9318"/>
              </a:xfrm>
              <a:custGeom>
                <a:avLst/>
                <a:gdLst>
                  <a:gd name="connsiteX0" fmla="*/ 0 w 224124"/>
                  <a:gd name="connsiteY0" fmla="*/ 0 h 9318"/>
                  <a:gd name="connsiteX1" fmla="*/ 224125 w 224124"/>
                  <a:gd name="connsiteY1" fmla="*/ 0 h 9318"/>
                </a:gdLst>
                <a:ahLst/>
                <a:cxnLst>
                  <a:cxn ang="0">
                    <a:pos x="connsiteX0" y="connsiteY0"/>
                  </a:cxn>
                  <a:cxn ang="0">
                    <a:pos x="connsiteX1" y="connsiteY1"/>
                  </a:cxn>
                </a:cxnLst>
                <a:rect l="l" t="t" r="r" b="b"/>
                <a:pathLst>
                  <a:path w="224124" h="9318">
                    <a:moveTo>
                      <a:pt x="0" y="0"/>
                    </a:moveTo>
                    <a:lnTo>
                      <a:pt x="224125" y="0"/>
                    </a:lnTo>
                  </a:path>
                </a:pathLst>
              </a:custGeom>
              <a:ln w="19479" cap="flat">
                <a:solidFill>
                  <a:srgbClr val="34495E"/>
                </a:solidFill>
                <a:prstDash val="solid"/>
                <a:miter/>
                <a:tailEnd type="stealth" w="lg" len="lg"/>
              </a:ln>
            </p:spPr>
            <p:txBody>
              <a:bodyPr rtlCol="0" anchor="ctr"/>
              <a:lstStyle/>
              <a:p>
                <a:pPr algn="ctr"/>
                <a:endParaRPr lang="en-IN" sz="2000"/>
              </a:p>
            </p:txBody>
          </p:sp>
          <p:sp>
            <p:nvSpPr>
              <p:cNvPr id="52" name="TextBox 51">
                <a:extLst>
                  <a:ext uri="{FF2B5EF4-FFF2-40B4-BE49-F238E27FC236}">
                    <a16:creationId xmlns:a16="http://schemas.microsoft.com/office/drawing/2014/main" id="{151C0F8A-1B24-B59D-5103-24887FB7B0FC}"/>
                  </a:ext>
                </a:extLst>
              </p:cNvPr>
              <p:cNvSpPr txBox="1"/>
              <p:nvPr/>
            </p:nvSpPr>
            <p:spPr>
              <a:xfrm>
                <a:off x="7688409" y="1455736"/>
                <a:ext cx="426720" cy="215444"/>
              </a:xfrm>
              <a:prstGeom prst="rect">
                <a:avLst/>
              </a:prstGeom>
              <a:noFill/>
            </p:spPr>
            <p:txBody>
              <a:bodyPr wrap="none" rtlCol="0">
                <a:spAutoFit/>
              </a:bodyPr>
              <a:lstStyle/>
              <a:p>
                <a:pPr algn="ctr"/>
                <a:r>
                  <a:rPr lang="en-IN" sz="800" spc="0" baseline="0">
                    <a:ln/>
                    <a:solidFill>
                      <a:srgbClr val="2C3E50"/>
                    </a:solidFill>
                    <a:latin typeface="Arial"/>
                    <a:cs typeface="Arial"/>
                    <a:sym typeface="Arial"/>
                    <a:rtl val="0"/>
                  </a:rPr>
                  <a:t>Ant 2</a:t>
                </a:r>
              </a:p>
            </p:txBody>
          </p:sp>
          <p:sp>
            <p:nvSpPr>
              <p:cNvPr id="53" name="Freeform: Shape 52">
                <a:extLst>
                  <a:ext uri="{FF2B5EF4-FFF2-40B4-BE49-F238E27FC236}">
                    <a16:creationId xmlns:a16="http://schemas.microsoft.com/office/drawing/2014/main" id="{C6330803-A97F-7707-C980-9636FE046DCD}"/>
                  </a:ext>
                </a:extLst>
              </p:cNvPr>
              <p:cNvSpPr/>
              <p:nvPr/>
            </p:nvSpPr>
            <p:spPr>
              <a:xfrm>
                <a:off x="7203331" y="1911952"/>
                <a:ext cx="146168" cy="186365"/>
              </a:xfrm>
              <a:custGeom>
                <a:avLst/>
                <a:gdLst>
                  <a:gd name="connsiteX0" fmla="*/ 0 w 146168"/>
                  <a:gd name="connsiteY0" fmla="*/ 0 h 186365"/>
                  <a:gd name="connsiteX1" fmla="*/ 146168 w 146168"/>
                  <a:gd name="connsiteY1" fmla="*/ 0 h 186365"/>
                  <a:gd name="connsiteX2" fmla="*/ 146168 w 146168"/>
                  <a:gd name="connsiteY2" fmla="*/ 186366 h 186365"/>
                  <a:gd name="connsiteX3" fmla="*/ 0 w 146168"/>
                  <a:gd name="connsiteY3" fmla="*/ 186366 h 186365"/>
                </a:gdLst>
                <a:ahLst/>
                <a:cxnLst>
                  <a:cxn ang="0">
                    <a:pos x="connsiteX0" y="connsiteY0"/>
                  </a:cxn>
                  <a:cxn ang="0">
                    <a:pos x="connsiteX1" y="connsiteY1"/>
                  </a:cxn>
                  <a:cxn ang="0">
                    <a:pos x="connsiteX2" y="connsiteY2"/>
                  </a:cxn>
                  <a:cxn ang="0">
                    <a:pos x="connsiteX3" y="connsiteY3"/>
                  </a:cxn>
                </a:cxnLst>
                <a:rect l="l" t="t" r="r" b="b"/>
                <a:pathLst>
                  <a:path w="146168" h="186365">
                    <a:moveTo>
                      <a:pt x="0" y="0"/>
                    </a:moveTo>
                    <a:lnTo>
                      <a:pt x="146168" y="0"/>
                    </a:lnTo>
                    <a:lnTo>
                      <a:pt x="146168" y="186366"/>
                    </a:lnTo>
                    <a:lnTo>
                      <a:pt x="0" y="186366"/>
                    </a:lnTo>
                    <a:close/>
                  </a:path>
                </a:pathLst>
              </a:custGeom>
              <a:solidFill>
                <a:srgbClr val="34495E"/>
              </a:solidFill>
              <a:ln w="9739" cap="flat">
                <a:noFill/>
                <a:prstDash val="solid"/>
                <a:miter/>
              </a:ln>
            </p:spPr>
            <p:txBody>
              <a:bodyPr rtlCol="0" anchor="ctr"/>
              <a:lstStyle/>
              <a:p>
                <a:pPr algn="ctr"/>
                <a:endParaRPr lang="en-IN" sz="2000"/>
              </a:p>
            </p:txBody>
          </p:sp>
          <p:sp>
            <p:nvSpPr>
              <p:cNvPr id="54" name="Freeform: Shape 53">
                <a:extLst>
                  <a:ext uri="{FF2B5EF4-FFF2-40B4-BE49-F238E27FC236}">
                    <a16:creationId xmlns:a16="http://schemas.microsoft.com/office/drawing/2014/main" id="{E0CBE506-1CF8-709F-6118-7EFDDE21A88A}"/>
                  </a:ext>
                </a:extLst>
              </p:cNvPr>
              <p:cNvSpPr/>
              <p:nvPr/>
            </p:nvSpPr>
            <p:spPr>
              <a:xfrm>
                <a:off x="7368989" y="2005135"/>
                <a:ext cx="224124" cy="9318"/>
              </a:xfrm>
              <a:custGeom>
                <a:avLst/>
                <a:gdLst>
                  <a:gd name="connsiteX0" fmla="*/ 0 w 224124"/>
                  <a:gd name="connsiteY0" fmla="*/ 0 h 9318"/>
                  <a:gd name="connsiteX1" fmla="*/ 224125 w 224124"/>
                  <a:gd name="connsiteY1" fmla="*/ 0 h 9318"/>
                </a:gdLst>
                <a:ahLst/>
                <a:cxnLst>
                  <a:cxn ang="0">
                    <a:pos x="connsiteX0" y="connsiteY0"/>
                  </a:cxn>
                  <a:cxn ang="0">
                    <a:pos x="connsiteX1" y="connsiteY1"/>
                  </a:cxn>
                </a:cxnLst>
                <a:rect l="l" t="t" r="r" b="b"/>
                <a:pathLst>
                  <a:path w="224124" h="9318">
                    <a:moveTo>
                      <a:pt x="0" y="0"/>
                    </a:moveTo>
                    <a:lnTo>
                      <a:pt x="224125" y="0"/>
                    </a:lnTo>
                  </a:path>
                </a:pathLst>
              </a:custGeom>
              <a:ln w="19479" cap="flat">
                <a:solidFill>
                  <a:srgbClr val="34495E"/>
                </a:solidFill>
                <a:prstDash val="solid"/>
                <a:miter/>
                <a:tailEnd type="stealth" w="lg" len="lg"/>
              </a:ln>
            </p:spPr>
            <p:txBody>
              <a:bodyPr rtlCol="0" anchor="ctr"/>
              <a:lstStyle/>
              <a:p>
                <a:pPr algn="ctr"/>
                <a:endParaRPr lang="en-IN" sz="2000"/>
              </a:p>
            </p:txBody>
          </p:sp>
          <p:sp>
            <p:nvSpPr>
              <p:cNvPr id="55" name="TextBox 54">
                <a:extLst>
                  <a:ext uri="{FF2B5EF4-FFF2-40B4-BE49-F238E27FC236}">
                    <a16:creationId xmlns:a16="http://schemas.microsoft.com/office/drawing/2014/main" id="{6B61E54E-76A9-F48C-267B-DD8A8C244497}"/>
                  </a:ext>
                </a:extLst>
              </p:cNvPr>
              <p:cNvSpPr txBox="1"/>
              <p:nvPr/>
            </p:nvSpPr>
            <p:spPr>
              <a:xfrm>
                <a:off x="7688409" y="1921650"/>
                <a:ext cx="426720" cy="215444"/>
              </a:xfrm>
              <a:prstGeom prst="rect">
                <a:avLst/>
              </a:prstGeom>
              <a:noFill/>
            </p:spPr>
            <p:txBody>
              <a:bodyPr wrap="none" rtlCol="0">
                <a:spAutoFit/>
              </a:bodyPr>
              <a:lstStyle/>
              <a:p>
                <a:pPr algn="ctr"/>
                <a:r>
                  <a:rPr lang="en-IN" sz="800" spc="0" baseline="0">
                    <a:ln/>
                    <a:solidFill>
                      <a:srgbClr val="2C3E50"/>
                    </a:solidFill>
                    <a:latin typeface="Arial"/>
                    <a:cs typeface="Arial"/>
                    <a:sym typeface="Arial"/>
                    <a:rtl val="0"/>
                  </a:rPr>
                  <a:t>Ant 3</a:t>
                </a:r>
              </a:p>
            </p:txBody>
          </p:sp>
          <p:sp>
            <p:nvSpPr>
              <p:cNvPr id="56" name="Freeform: Shape 55">
                <a:extLst>
                  <a:ext uri="{FF2B5EF4-FFF2-40B4-BE49-F238E27FC236}">
                    <a16:creationId xmlns:a16="http://schemas.microsoft.com/office/drawing/2014/main" id="{41DD4561-437E-B9D9-36C7-FED2B90D417C}"/>
                  </a:ext>
                </a:extLst>
              </p:cNvPr>
              <p:cNvSpPr/>
              <p:nvPr/>
            </p:nvSpPr>
            <p:spPr>
              <a:xfrm>
                <a:off x="7203331" y="2377866"/>
                <a:ext cx="146168" cy="186365"/>
              </a:xfrm>
              <a:custGeom>
                <a:avLst/>
                <a:gdLst>
                  <a:gd name="connsiteX0" fmla="*/ 0 w 146168"/>
                  <a:gd name="connsiteY0" fmla="*/ 0 h 186365"/>
                  <a:gd name="connsiteX1" fmla="*/ 146168 w 146168"/>
                  <a:gd name="connsiteY1" fmla="*/ 0 h 186365"/>
                  <a:gd name="connsiteX2" fmla="*/ 146168 w 146168"/>
                  <a:gd name="connsiteY2" fmla="*/ 186366 h 186365"/>
                  <a:gd name="connsiteX3" fmla="*/ 0 w 146168"/>
                  <a:gd name="connsiteY3" fmla="*/ 186366 h 186365"/>
                </a:gdLst>
                <a:ahLst/>
                <a:cxnLst>
                  <a:cxn ang="0">
                    <a:pos x="connsiteX0" y="connsiteY0"/>
                  </a:cxn>
                  <a:cxn ang="0">
                    <a:pos x="connsiteX1" y="connsiteY1"/>
                  </a:cxn>
                  <a:cxn ang="0">
                    <a:pos x="connsiteX2" y="connsiteY2"/>
                  </a:cxn>
                  <a:cxn ang="0">
                    <a:pos x="connsiteX3" y="connsiteY3"/>
                  </a:cxn>
                </a:cxnLst>
                <a:rect l="l" t="t" r="r" b="b"/>
                <a:pathLst>
                  <a:path w="146168" h="186365">
                    <a:moveTo>
                      <a:pt x="0" y="0"/>
                    </a:moveTo>
                    <a:lnTo>
                      <a:pt x="146168" y="0"/>
                    </a:lnTo>
                    <a:lnTo>
                      <a:pt x="146168" y="186366"/>
                    </a:lnTo>
                    <a:lnTo>
                      <a:pt x="0" y="186366"/>
                    </a:lnTo>
                    <a:close/>
                  </a:path>
                </a:pathLst>
              </a:custGeom>
              <a:solidFill>
                <a:srgbClr val="34495E"/>
              </a:solidFill>
              <a:ln w="9739" cap="flat">
                <a:noFill/>
                <a:prstDash val="solid"/>
                <a:miter/>
              </a:ln>
            </p:spPr>
            <p:txBody>
              <a:bodyPr rtlCol="0" anchor="ctr"/>
              <a:lstStyle/>
              <a:p>
                <a:pPr algn="ctr"/>
                <a:endParaRPr lang="en-IN" sz="2000"/>
              </a:p>
            </p:txBody>
          </p:sp>
          <p:sp>
            <p:nvSpPr>
              <p:cNvPr id="57" name="Freeform: Shape 56">
                <a:extLst>
                  <a:ext uri="{FF2B5EF4-FFF2-40B4-BE49-F238E27FC236}">
                    <a16:creationId xmlns:a16="http://schemas.microsoft.com/office/drawing/2014/main" id="{62E51F7C-BFB2-752B-CEB9-626E3BE6DA24}"/>
                  </a:ext>
                </a:extLst>
              </p:cNvPr>
              <p:cNvSpPr/>
              <p:nvPr/>
            </p:nvSpPr>
            <p:spPr>
              <a:xfrm>
                <a:off x="7368989" y="2471049"/>
                <a:ext cx="224124" cy="9318"/>
              </a:xfrm>
              <a:custGeom>
                <a:avLst/>
                <a:gdLst>
                  <a:gd name="connsiteX0" fmla="*/ 0 w 224124"/>
                  <a:gd name="connsiteY0" fmla="*/ 0 h 9318"/>
                  <a:gd name="connsiteX1" fmla="*/ 224125 w 224124"/>
                  <a:gd name="connsiteY1" fmla="*/ 0 h 9318"/>
                </a:gdLst>
                <a:ahLst/>
                <a:cxnLst>
                  <a:cxn ang="0">
                    <a:pos x="connsiteX0" y="connsiteY0"/>
                  </a:cxn>
                  <a:cxn ang="0">
                    <a:pos x="connsiteX1" y="connsiteY1"/>
                  </a:cxn>
                </a:cxnLst>
                <a:rect l="l" t="t" r="r" b="b"/>
                <a:pathLst>
                  <a:path w="224124" h="9318">
                    <a:moveTo>
                      <a:pt x="0" y="0"/>
                    </a:moveTo>
                    <a:lnTo>
                      <a:pt x="224125" y="0"/>
                    </a:lnTo>
                  </a:path>
                </a:pathLst>
              </a:custGeom>
              <a:ln w="19479" cap="flat">
                <a:solidFill>
                  <a:srgbClr val="34495E"/>
                </a:solidFill>
                <a:prstDash val="solid"/>
                <a:miter/>
                <a:tailEnd type="stealth" w="lg" len="lg"/>
              </a:ln>
            </p:spPr>
            <p:txBody>
              <a:bodyPr rtlCol="0" anchor="ctr"/>
              <a:lstStyle/>
              <a:p>
                <a:pPr algn="ctr"/>
                <a:endParaRPr lang="en-IN" sz="2000"/>
              </a:p>
            </p:txBody>
          </p:sp>
          <p:sp>
            <p:nvSpPr>
              <p:cNvPr id="58" name="TextBox 57">
                <a:extLst>
                  <a:ext uri="{FF2B5EF4-FFF2-40B4-BE49-F238E27FC236}">
                    <a16:creationId xmlns:a16="http://schemas.microsoft.com/office/drawing/2014/main" id="{08AD68E2-2F1D-3BBB-3AC3-7240D6170524}"/>
                  </a:ext>
                </a:extLst>
              </p:cNvPr>
              <p:cNvSpPr txBox="1"/>
              <p:nvPr/>
            </p:nvSpPr>
            <p:spPr>
              <a:xfrm>
                <a:off x="7688409" y="2387564"/>
                <a:ext cx="426720" cy="215444"/>
              </a:xfrm>
              <a:prstGeom prst="rect">
                <a:avLst/>
              </a:prstGeom>
              <a:noFill/>
            </p:spPr>
            <p:txBody>
              <a:bodyPr wrap="none" rtlCol="0">
                <a:spAutoFit/>
              </a:bodyPr>
              <a:lstStyle/>
              <a:p>
                <a:pPr algn="ctr"/>
                <a:r>
                  <a:rPr lang="en-IN" sz="800" spc="0" baseline="0">
                    <a:ln/>
                    <a:solidFill>
                      <a:srgbClr val="2C3E50"/>
                    </a:solidFill>
                    <a:latin typeface="Arial"/>
                    <a:cs typeface="Arial"/>
                    <a:sym typeface="Arial"/>
                    <a:rtl val="0"/>
                  </a:rPr>
                  <a:t>Ant 4</a:t>
                </a:r>
              </a:p>
            </p:txBody>
          </p:sp>
        </p:grpSp>
        <p:sp>
          <p:nvSpPr>
            <p:cNvPr id="59" name="Freeform: Shape 58">
              <a:extLst>
                <a:ext uri="{FF2B5EF4-FFF2-40B4-BE49-F238E27FC236}">
                  <a16:creationId xmlns:a16="http://schemas.microsoft.com/office/drawing/2014/main" id="{EB5B61ED-2C95-BB36-E061-80BE7DAB919B}"/>
                </a:ext>
              </a:extLst>
            </p:cNvPr>
            <p:cNvSpPr/>
            <p:nvPr/>
          </p:nvSpPr>
          <p:spPr>
            <a:xfrm>
              <a:off x="6423767" y="1073306"/>
              <a:ext cx="682118" cy="9318"/>
            </a:xfrm>
            <a:custGeom>
              <a:avLst/>
              <a:gdLst>
                <a:gd name="connsiteX0" fmla="*/ 0 w 682118"/>
                <a:gd name="connsiteY0" fmla="*/ 0 h 9318"/>
                <a:gd name="connsiteX1" fmla="*/ 682118 w 682118"/>
                <a:gd name="connsiteY1" fmla="*/ 0 h 9318"/>
              </a:gdLst>
              <a:ahLst/>
              <a:cxnLst>
                <a:cxn ang="0">
                  <a:pos x="connsiteX0" y="connsiteY0"/>
                </a:cxn>
                <a:cxn ang="0">
                  <a:pos x="connsiteX1" y="connsiteY1"/>
                </a:cxn>
              </a:cxnLst>
              <a:rect l="l" t="t" r="r" b="b"/>
              <a:pathLst>
                <a:path w="682118" h="9318">
                  <a:moveTo>
                    <a:pt x="0" y="0"/>
                  </a:moveTo>
                  <a:lnTo>
                    <a:pt x="682118" y="0"/>
                  </a:lnTo>
                </a:path>
              </a:pathLst>
            </a:custGeom>
            <a:noFill/>
            <a:ln w="19479" cap="flat">
              <a:solidFill>
                <a:srgbClr val="34495E"/>
              </a:solidFill>
              <a:prstDash val="solid"/>
              <a:miter/>
              <a:tailEnd type="stealth" w="lg" len="lg"/>
            </a:ln>
          </p:spPr>
          <p:txBody>
            <a:bodyPr rtlCol="0" anchor="ctr"/>
            <a:lstStyle/>
            <a:p>
              <a:pPr algn="ctr"/>
              <a:endParaRPr lang="en-IN" sz="2000"/>
            </a:p>
          </p:txBody>
        </p:sp>
        <p:sp>
          <p:nvSpPr>
            <p:cNvPr id="60" name="Freeform: Shape 59">
              <a:extLst>
                <a:ext uri="{FF2B5EF4-FFF2-40B4-BE49-F238E27FC236}">
                  <a16:creationId xmlns:a16="http://schemas.microsoft.com/office/drawing/2014/main" id="{A03E2E42-4B4A-9E54-1542-2BA5C3307822}"/>
                </a:ext>
              </a:extLst>
            </p:cNvPr>
            <p:cNvSpPr/>
            <p:nvPr/>
          </p:nvSpPr>
          <p:spPr>
            <a:xfrm>
              <a:off x="6423767" y="1539220"/>
              <a:ext cx="682118" cy="9318"/>
            </a:xfrm>
            <a:custGeom>
              <a:avLst/>
              <a:gdLst>
                <a:gd name="connsiteX0" fmla="*/ 0 w 682118"/>
                <a:gd name="connsiteY0" fmla="*/ 0 h 9318"/>
                <a:gd name="connsiteX1" fmla="*/ 682118 w 682118"/>
                <a:gd name="connsiteY1" fmla="*/ 0 h 9318"/>
              </a:gdLst>
              <a:ahLst/>
              <a:cxnLst>
                <a:cxn ang="0">
                  <a:pos x="connsiteX0" y="connsiteY0"/>
                </a:cxn>
                <a:cxn ang="0">
                  <a:pos x="connsiteX1" y="connsiteY1"/>
                </a:cxn>
              </a:cxnLst>
              <a:rect l="l" t="t" r="r" b="b"/>
              <a:pathLst>
                <a:path w="682118" h="9318">
                  <a:moveTo>
                    <a:pt x="0" y="0"/>
                  </a:moveTo>
                  <a:lnTo>
                    <a:pt x="682118" y="0"/>
                  </a:lnTo>
                </a:path>
              </a:pathLst>
            </a:custGeom>
            <a:noFill/>
            <a:ln w="19479" cap="flat">
              <a:solidFill>
                <a:srgbClr val="34495E"/>
              </a:solidFill>
              <a:prstDash val="solid"/>
              <a:miter/>
              <a:tailEnd type="stealth" w="lg" len="lg"/>
            </a:ln>
          </p:spPr>
          <p:txBody>
            <a:bodyPr rtlCol="0" anchor="ctr"/>
            <a:lstStyle/>
            <a:p>
              <a:pPr algn="ctr"/>
              <a:endParaRPr lang="en-IN" sz="2000"/>
            </a:p>
          </p:txBody>
        </p:sp>
        <p:sp>
          <p:nvSpPr>
            <p:cNvPr id="61" name="Freeform: Shape 60">
              <a:extLst>
                <a:ext uri="{FF2B5EF4-FFF2-40B4-BE49-F238E27FC236}">
                  <a16:creationId xmlns:a16="http://schemas.microsoft.com/office/drawing/2014/main" id="{177B3F22-6501-F166-2926-6DC3CC3475B3}"/>
                </a:ext>
              </a:extLst>
            </p:cNvPr>
            <p:cNvSpPr/>
            <p:nvPr/>
          </p:nvSpPr>
          <p:spPr>
            <a:xfrm>
              <a:off x="6423767" y="2005135"/>
              <a:ext cx="682118" cy="9318"/>
            </a:xfrm>
            <a:custGeom>
              <a:avLst/>
              <a:gdLst>
                <a:gd name="connsiteX0" fmla="*/ 0 w 682118"/>
                <a:gd name="connsiteY0" fmla="*/ 0 h 9318"/>
                <a:gd name="connsiteX1" fmla="*/ 682118 w 682118"/>
                <a:gd name="connsiteY1" fmla="*/ 0 h 9318"/>
              </a:gdLst>
              <a:ahLst/>
              <a:cxnLst>
                <a:cxn ang="0">
                  <a:pos x="connsiteX0" y="connsiteY0"/>
                </a:cxn>
                <a:cxn ang="0">
                  <a:pos x="connsiteX1" y="connsiteY1"/>
                </a:cxn>
              </a:cxnLst>
              <a:rect l="l" t="t" r="r" b="b"/>
              <a:pathLst>
                <a:path w="682118" h="9318">
                  <a:moveTo>
                    <a:pt x="0" y="0"/>
                  </a:moveTo>
                  <a:lnTo>
                    <a:pt x="682118" y="0"/>
                  </a:lnTo>
                </a:path>
              </a:pathLst>
            </a:custGeom>
            <a:noFill/>
            <a:ln w="19479" cap="flat">
              <a:solidFill>
                <a:srgbClr val="34495E"/>
              </a:solidFill>
              <a:prstDash val="solid"/>
              <a:miter/>
              <a:tailEnd type="stealth" w="lg" len="lg"/>
            </a:ln>
          </p:spPr>
          <p:txBody>
            <a:bodyPr rtlCol="0" anchor="ctr"/>
            <a:lstStyle/>
            <a:p>
              <a:pPr algn="ctr"/>
              <a:endParaRPr lang="en-IN" sz="2000"/>
            </a:p>
          </p:txBody>
        </p:sp>
        <p:sp>
          <p:nvSpPr>
            <p:cNvPr id="62" name="Freeform: Shape 61">
              <a:extLst>
                <a:ext uri="{FF2B5EF4-FFF2-40B4-BE49-F238E27FC236}">
                  <a16:creationId xmlns:a16="http://schemas.microsoft.com/office/drawing/2014/main" id="{F551BA51-431A-84B6-0BB8-B629DB5DD2AC}"/>
                </a:ext>
              </a:extLst>
            </p:cNvPr>
            <p:cNvSpPr/>
            <p:nvPr/>
          </p:nvSpPr>
          <p:spPr>
            <a:xfrm>
              <a:off x="6423767" y="2471049"/>
              <a:ext cx="682118" cy="9318"/>
            </a:xfrm>
            <a:custGeom>
              <a:avLst/>
              <a:gdLst>
                <a:gd name="connsiteX0" fmla="*/ 0 w 682118"/>
                <a:gd name="connsiteY0" fmla="*/ 0 h 9318"/>
                <a:gd name="connsiteX1" fmla="*/ 682118 w 682118"/>
                <a:gd name="connsiteY1" fmla="*/ 0 h 9318"/>
              </a:gdLst>
              <a:ahLst/>
              <a:cxnLst>
                <a:cxn ang="0">
                  <a:pos x="connsiteX0" y="connsiteY0"/>
                </a:cxn>
                <a:cxn ang="0">
                  <a:pos x="connsiteX1" y="connsiteY1"/>
                </a:cxn>
              </a:cxnLst>
              <a:rect l="l" t="t" r="r" b="b"/>
              <a:pathLst>
                <a:path w="682118" h="9318">
                  <a:moveTo>
                    <a:pt x="0" y="0"/>
                  </a:moveTo>
                  <a:lnTo>
                    <a:pt x="682118" y="0"/>
                  </a:lnTo>
                </a:path>
              </a:pathLst>
            </a:custGeom>
            <a:noFill/>
            <a:ln w="19479" cap="flat">
              <a:solidFill>
                <a:srgbClr val="34495E"/>
              </a:solidFill>
              <a:prstDash val="solid"/>
              <a:miter/>
              <a:tailEnd type="stealth" w="lg" len="lg"/>
            </a:ln>
          </p:spPr>
          <p:txBody>
            <a:bodyPr rtlCol="0" anchor="ctr"/>
            <a:lstStyle/>
            <a:p>
              <a:pPr algn="ctr"/>
              <a:endParaRPr lang="en-IN" sz="2000"/>
            </a:p>
          </p:txBody>
        </p:sp>
      </p:grpSp>
      <p:grpSp>
        <p:nvGrpSpPr>
          <p:cNvPr id="63" name="Graphic 3">
            <a:extLst>
              <a:ext uri="{FF2B5EF4-FFF2-40B4-BE49-F238E27FC236}">
                <a16:creationId xmlns:a16="http://schemas.microsoft.com/office/drawing/2014/main" id="{F10E33A2-4993-FAC0-5C4C-D58B9061EE51}"/>
              </a:ext>
            </a:extLst>
          </p:cNvPr>
          <p:cNvGrpSpPr/>
          <p:nvPr/>
        </p:nvGrpSpPr>
        <p:grpSpPr>
          <a:xfrm>
            <a:off x="7593113" y="821712"/>
            <a:ext cx="2894189" cy="1649336"/>
            <a:chOff x="7593113" y="821712"/>
            <a:chExt cx="2894189" cy="1649336"/>
          </a:xfrm>
        </p:grpSpPr>
        <p:sp>
          <p:nvSpPr>
            <p:cNvPr id="64" name="Freeform: Shape 63">
              <a:extLst>
                <a:ext uri="{FF2B5EF4-FFF2-40B4-BE49-F238E27FC236}">
                  <a16:creationId xmlns:a16="http://schemas.microsoft.com/office/drawing/2014/main" id="{69FD2BE5-2306-6142-B87E-892304E0F717}"/>
                </a:ext>
              </a:extLst>
            </p:cNvPr>
            <p:cNvSpPr/>
            <p:nvPr/>
          </p:nvSpPr>
          <p:spPr>
            <a:xfrm>
              <a:off x="7593113" y="821712"/>
              <a:ext cx="1851464" cy="1649336"/>
            </a:xfrm>
            <a:custGeom>
              <a:avLst/>
              <a:gdLst>
                <a:gd name="connsiteX0" fmla="*/ 0 w 1851464"/>
                <a:gd name="connsiteY0" fmla="*/ 251594 h 1649336"/>
                <a:gd name="connsiteX1" fmla="*/ 1851464 w 1851464"/>
                <a:gd name="connsiteY1" fmla="*/ 111819 h 1649336"/>
                <a:gd name="connsiteX2" fmla="*/ 1169346 w 1851464"/>
                <a:gd name="connsiteY2" fmla="*/ 857282 h 1649336"/>
                <a:gd name="connsiteX3" fmla="*/ 0 w 1851464"/>
                <a:gd name="connsiteY3" fmla="*/ 1649337 h 1649336"/>
              </a:gdLst>
              <a:ahLst/>
              <a:cxnLst>
                <a:cxn ang="0">
                  <a:pos x="connsiteX0" y="connsiteY0"/>
                </a:cxn>
                <a:cxn ang="0">
                  <a:pos x="connsiteX1" y="connsiteY1"/>
                </a:cxn>
                <a:cxn ang="0">
                  <a:pos x="connsiteX2" y="connsiteY2"/>
                </a:cxn>
                <a:cxn ang="0">
                  <a:pos x="connsiteX3" y="connsiteY3"/>
                </a:cxn>
              </a:cxnLst>
              <a:rect l="l" t="t" r="r" b="b"/>
              <a:pathLst>
                <a:path w="1851464" h="1649336">
                  <a:moveTo>
                    <a:pt x="0" y="251594"/>
                  </a:moveTo>
                  <a:cubicBezTo>
                    <a:pt x="779564" y="-27955"/>
                    <a:pt x="1396715" y="-74546"/>
                    <a:pt x="1851464" y="111819"/>
                  </a:cubicBezTo>
                  <a:cubicBezTo>
                    <a:pt x="1526649" y="360310"/>
                    <a:pt x="1299270" y="608792"/>
                    <a:pt x="1169346" y="857282"/>
                  </a:cubicBezTo>
                  <a:cubicBezTo>
                    <a:pt x="1039422" y="1105773"/>
                    <a:pt x="649640" y="1369788"/>
                    <a:pt x="0" y="1649337"/>
                  </a:cubicBezTo>
                </a:path>
              </a:pathLst>
            </a:custGeom>
            <a:solidFill>
              <a:srgbClr val="E74C3C"/>
            </a:solidFill>
            <a:ln w="29218" cap="flat">
              <a:solidFill>
                <a:srgbClr val="E74C3C"/>
              </a:solidFill>
              <a:prstDash val="solid"/>
              <a:miter/>
            </a:ln>
          </p:spPr>
          <p:txBody>
            <a:bodyPr rtlCol="0" anchor="ctr"/>
            <a:lstStyle/>
            <a:p>
              <a:pPr algn="ctr"/>
              <a:endParaRPr lang="en-IN" sz="2000"/>
            </a:p>
          </p:txBody>
        </p:sp>
        <p:sp>
          <p:nvSpPr>
            <p:cNvPr id="65" name="Freeform: Shape 64">
              <a:extLst>
                <a:ext uri="{FF2B5EF4-FFF2-40B4-BE49-F238E27FC236}">
                  <a16:creationId xmlns:a16="http://schemas.microsoft.com/office/drawing/2014/main" id="{C48322BA-2834-B1AB-3F04-C185D74EC5CE}"/>
                </a:ext>
              </a:extLst>
            </p:cNvPr>
            <p:cNvSpPr/>
            <p:nvPr/>
          </p:nvSpPr>
          <p:spPr>
            <a:xfrm>
              <a:off x="7982895" y="1306263"/>
              <a:ext cx="974454" cy="372731"/>
            </a:xfrm>
            <a:custGeom>
              <a:avLst/>
              <a:gdLst>
                <a:gd name="connsiteX0" fmla="*/ 0 w 974454"/>
                <a:gd name="connsiteY0" fmla="*/ 372732 h 372731"/>
                <a:gd name="connsiteX1" fmla="*/ 974455 w 974454"/>
                <a:gd name="connsiteY1" fmla="*/ 0 h 372731"/>
              </a:gdLst>
              <a:ahLst/>
              <a:cxnLst>
                <a:cxn ang="0">
                  <a:pos x="connsiteX0" y="connsiteY0"/>
                </a:cxn>
                <a:cxn ang="0">
                  <a:pos x="connsiteX1" y="connsiteY1"/>
                </a:cxn>
              </a:cxnLst>
              <a:rect l="l" t="t" r="r" b="b"/>
              <a:pathLst>
                <a:path w="974454" h="372731">
                  <a:moveTo>
                    <a:pt x="0" y="372732"/>
                  </a:moveTo>
                  <a:lnTo>
                    <a:pt x="974455" y="0"/>
                  </a:lnTo>
                </a:path>
              </a:pathLst>
            </a:custGeom>
            <a:noFill/>
            <a:ln w="38957" cap="flat">
              <a:solidFill>
                <a:srgbClr val="E74C3C"/>
              </a:solidFill>
              <a:prstDash val="solid"/>
              <a:miter/>
            </a:ln>
          </p:spPr>
          <p:txBody>
            <a:bodyPr rtlCol="0" anchor="ctr"/>
            <a:lstStyle/>
            <a:p>
              <a:pPr algn="ctr"/>
              <a:endParaRPr lang="en-IN" sz="2000"/>
            </a:p>
          </p:txBody>
        </p:sp>
        <p:sp>
          <p:nvSpPr>
            <p:cNvPr id="66" name="TextBox 65">
              <a:extLst>
                <a:ext uri="{FF2B5EF4-FFF2-40B4-BE49-F238E27FC236}">
                  <a16:creationId xmlns:a16="http://schemas.microsoft.com/office/drawing/2014/main" id="{281DA066-9E20-CB78-27AB-F8F77F7AC7BE}"/>
                </a:ext>
              </a:extLst>
            </p:cNvPr>
            <p:cNvSpPr txBox="1"/>
            <p:nvPr/>
          </p:nvSpPr>
          <p:spPr>
            <a:xfrm>
              <a:off x="9627771" y="1378613"/>
              <a:ext cx="859531" cy="246221"/>
            </a:xfrm>
            <a:prstGeom prst="rect">
              <a:avLst/>
            </a:prstGeom>
            <a:noFill/>
          </p:spPr>
          <p:txBody>
            <a:bodyPr wrap="none" rtlCol="0">
              <a:spAutoFit/>
            </a:bodyPr>
            <a:lstStyle/>
            <a:p>
              <a:pPr algn="ctr"/>
              <a:r>
                <a:rPr lang="en-IN" sz="1000" b="1" spc="0" baseline="0" dirty="0">
                  <a:ln/>
                  <a:solidFill>
                    <a:srgbClr val="E74C3C"/>
                  </a:solidFill>
                  <a:latin typeface="Arial"/>
                  <a:cs typeface="Arial"/>
                  <a:sym typeface="Arial"/>
                  <a:rtl val="0"/>
                </a:rPr>
                <a:t>Main Beam</a:t>
              </a:r>
            </a:p>
          </p:txBody>
        </p:sp>
        <p:sp>
          <p:nvSpPr>
            <p:cNvPr id="67" name="TextBox 66">
              <a:extLst>
                <a:ext uri="{FF2B5EF4-FFF2-40B4-BE49-F238E27FC236}">
                  <a16:creationId xmlns:a16="http://schemas.microsoft.com/office/drawing/2014/main" id="{7A8B9F15-C1C9-D7B2-200B-6C8EB6581171}"/>
                </a:ext>
              </a:extLst>
            </p:cNvPr>
            <p:cNvSpPr txBox="1"/>
            <p:nvPr/>
          </p:nvSpPr>
          <p:spPr>
            <a:xfrm>
              <a:off x="9257824" y="1418527"/>
              <a:ext cx="516488" cy="215444"/>
            </a:xfrm>
            <a:prstGeom prst="rect">
              <a:avLst/>
            </a:prstGeom>
            <a:noFill/>
          </p:spPr>
          <p:txBody>
            <a:bodyPr wrap="none" rtlCol="0">
              <a:spAutoFit/>
            </a:bodyPr>
            <a:lstStyle/>
            <a:p>
              <a:pPr algn="ctr"/>
              <a:r>
                <a:rPr lang="en-IN" sz="800" spc="0" baseline="0" dirty="0">
                  <a:ln/>
                  <a:solidFill>
                    <a:srgbClr val="E74C3C"/>
                  </a:solidFill>
                  <a:latin typeface="Arial"/>
                  <a:cs typeface="Arial"/>
                  <a:sym typeface="Arial"/>
                  <a:rtl val="0"/>
                </a:rPr>
                <a:t>θ = 30°</a:t>
              </a:r>
            </a:p>
          </p:txBody>
        </p:sp>
        <p:sp>
          <p:nvSpPr>
            <p:cNvPr id="68" name="Freeform: Shape 67">
              <a:extLst>
                <a:ext uri="{FF2B5EF4-FFF2-40B4-BE49-F238E27FC236}">
                  <a16:creationId xmlns:a16="http://schemas.microsoft.com/office/drawing/2014/main" id="{E6FF60ED-A191-37CB-7DED-9F91E049951A}"/>
                </a:ext>
              </a:extLst>
            </p:cNvPr>
            <p:cNvSpPr/>
            <p:nvPr/>
          </p:nvSpPr>
          <p:spPr>
            <a:xfrm>
              <a:off x="9298409" y="1166489"/>
              <a:ext cx="292336" cy="279548"/>
            </a:xfrm>
            <a:custGeom>
              <a:avLst/>
              <a:gdLst>
                <a:gd name="connsiteX0" fmla="*/ 292336 w 292336"/>
                <a:gd name="connsiteY0" fmla="*/ 139774 h 279548"/>
                <a:gd name="connsiteX1" fmla="*/ 146168 w 292336"/>
                <a:gd name="connsiteY1" fmla="*/ 279549 h 279548"/>
                <a:gd name="connsiteX2" fmla="*/ 0 w 292336"/>
                <a:gd name="connsiteY2" fmla="*/ 139774 h 279548"/>
                <a:gd name="connsiteX3" fmla="*/ 146168 w 292336"/>
                <a:gd name="connsiteY3" fmla="*/ 0 h 279548"/>
                <a:gd name="connsiteX4" fmla="*/ 292336 w 292336"/>
                <a:gd name="connsiteY4" fmla="*/ 139774 h 279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6" h="279548">
                  <a:moveTo>
                    <a:pt x="292336" y="139774"/>
                  </a:moveTo>
                  <a:cubicBezTo>
                    <a:pt x="292336" y="216970"/>
                    <a:pt x="226895" y="279549"/>
                    <a:pt x="146168" y="279549"/>
                  </a:cubicBezTo>
                  <a:cubicBezTo>
                    <a:pt x="65441" y="279549"/>
                    <a:pt x="0" y="216970"/>
                    <a:pt x="0" y="139774"/>
                  </a:cubicBezTo>
                  <a:cubicBezTo>
                    <a:pt x="0" y="62579"/>
                    <a:pt x="65441" y="0"/>
                    <a:pt x="146168" y="0"/>
                  </a:cubicBezTo>
                  <a:cubicBezTo>
                    <a:pt x="226895" y="0"/>
                    <a:pt x="292336" y="62579"/>
                    <a:pt x="292336" y="139774"/>
                  </a:cubicBezTo>
                  <a:close/>
                </a:path>
              </a:pathLst>
            </a:custGeom>
            <a:solidFill>
              <a:srgbClr val="27AE60"/>
            </a:solidFill>
            <a:ln w="19479" cap="flat">
              <a:solidFill>
                <a:srgbClr val="2ECC71"/>
              </a:solidFill>
              <a:prstDash val="solid"/>
              <a:miter/>
            </a:ln>
          </p:spPr>
          <p:txBody>
            <a:bodyPr rtlCol="0" anchor="ctr"/>
            <a:lstStyle/>
            <a:p>
              <a:pPr algn="ctr"/>
              <a:endParaRPr lang="en-IN" sz="2000"/>
            </a:p>
          </p:txBody>
        </p:sp>
        <p:sp>
          <p:nvSpPr>
            <p:cNvPr id="69" name="TextBox 68">
              <a:extLst>
                <a:ext uri="{FF2B5EF4-FFF2-40B4-BE49-F238E27FC236}">
                  <a16:creationId xmlns:a16="http://schemas.microsoft.com/office/drawing/2014/main" id="{42BDFB5C-A848-37D7-2B60-0CCFFFA3C119}"/>
                </a:ext>
              </a:extLst>
            </p:cNvPr>
            <p:cNvSpPr txBox="1"/>
            <p:nvPr/>
          </p:nvSpPr>
          <p:spPr>
            <a:xfrm>
              <a:off x="9280911" y="1129596"/>
              <a:ext cx="327334" cy="215444"/>
            </a:xfrm>
            <a:prstGeom prst="rect">
              <a:avLst/>
            </a:prstGeom>
            <a:noFill/>
          </p:spPr>
          <p:txBody>
            <a:bodyPr wrap="none" rtlCol="0">
              <a:spAutoFit/>
            </a:bodyPr>
            <a:lstStyle/>
            <a:p>
              <a:pPr algn="ctr"/>
              <a:r>
                <a:rPr lang="en-IN" sz="800" b="1" spc="0" baseline="0">
                  <a:ln/>
                  <a:solidFill>
                    <a:srgbClr val="FFFFFF"/>
                  </a:solidFill>
                  <a:latin typeface="Arial"/>
                  <a:cs typeface="Arial"/>
                  <a:sym typeface="Arial"/>
                  <a:rtl val="0"/>
                </a:rPr>
                <a:t>UE</a:t>
              </a:r>
            </a:p>
          </p:txBody>
        </p:sp>
        <p:sp>
          <p:nvSpPr>
            <p:cNvPr id="70" name="TextBox 69">
              <a:extLst>
                <a:ext uri="{FF2B5EF4-FFF2-40B4-BE49-F238E27FC236}">
                  <a16:creationId xmlns:a16="http://schemas.microsoft.com/office/drawing/2014/main" id="{48B78535-D9C6-77CB-D6DD-D41B72C55841}"/>
                </a:ext>
              </a:extLst>
            </p:cNvPr>
            <p:cNvSpPr txBox="1"/>
            <p:nvPr/>
          </p:nvSpPr>
          <p:spPr>
            <a:xfrm>
              <a:off x="9327398" y="1239650"/>
              <a:ext cx="234360" cy="200055"/>
            </a:xfrm>
            <a:prstGeom prst="rect">
              <a:avLst/>
            </a:prstGeom>
            <a:noFill/>
          </p:spPr>
          <p:txBody>
            <a:bodyPr wrap="none" rtlCol="0">
              <a:spAutoFit/>
            </a:bodyPr>
            <a:lstStyle/>
            <a:p>
              <a:pPr algn="ctr"/>
              <a:r>
                <a:rPr lang="en-IN" sz="700" spc="0" baseline="0">
                  <a:ln/>
                  <a:solidFill>
                    <a:srgbClr val="FFFFFF"/>
                  </a:solidFill>
                  <a:latin typeface="Arial"/>
                  <a:cs typeface="Arial"/>
                  <a:sym typeface="Arial"/>
                  <a:rtl val="0"/>
                </a:rPr>
                <a:t>1</a:t>
              </a:r>
            </a:p>
          </p:txBody>
        </p:sp>
        <p:sp>
          <p:nvSpPr>
            <p:cNvPr id="71" name="Freeform: Shape 70">
              <a:extLst>
                <a:ext uri="{FF2B5EF4-FFF2-40B4-BE49-F238E27FC236}">
                  <a16:creationId xmlns:a16="http://schemas.microsoft.com/office/drawing/2014/main" id="{DDF5210B-18C7-E16B-8DF3-4B3B9A8FB0C8}"/>
                </a:ext>
              </a:extLst>
            </p:cNvPr>
            <p:cNvSpPr/>
            <p:nvPr/>
          </p:nvSpPr>
          <p:spPr>
            <a:xfrm>
              <a:off x="8762459" y="1306263"/>
              <a:ext cx="535950" cy="186365"/>
            </a:xfrm>
            <a:custGeom>
              <a:avLst/>
              <a:gdLst>
                <a:gd name="connsiteX0" fmla="*/ 0 w 535950"/>
                <a:gd name="connsiteY0" fmla="*/ 186366 h 186365"/>
                <a:gd name="connsiteX1" fmla="*/ 535950 w 535950"/>
                <a:gd name="connsiteY1" fmla="*/ 0 h 186365"/>
              </a:gdLst>
              <a:ahLst/>
              <a:cxnLst>
                <a:cxn ang="0">
                  <a:pos x="connsiteX0" y="connsiteY0"/>
                </a:cxn>
                <a:cxn ang="0">
                  <a:pos x="connsiteX1" y="connsiteY1"/>
                </a:cxn>
              </a:cxnLst>
              <a:rect l="l" t="t" r="r" b="b"/>
              <a:pathLst>
                <a:path w="535950" h="186365">
                  <a:moveTo>
                    <a:pt x="0" y="186366"/>
                  </a:moveTo>
                  <a:cubicBezTo>
                    <a:pt x="259858" y="124241"/>
                    <a:pt x="438505" y="62125"/>
                    <a:pt x="535950" y="0"/>
                  </a:cubicBezTo>
                </a:path>
              </a:pathLst>
            </a:custGeom>
            <a:noFill/>
            <a:ln w="19479" cap="flat">
              <a:solidFill>
                <a:srgbClr val="27AE60"/>
              </a:solidFill>
              <a:custDash>
                <a:ds d="375000" sp="375000"/>
              </a:custDash>
              <a:miter/>
            </a:ln>
          </p:spPr>
          <p:txBody>
            <a:bodyPr rtlCol="0" anchor="ctr"/>
            <a:lstStyle/>
            <a:p>
              <a:pPr algn="ctr"/>
              <a:endParaRPr lang="en-IN" sz="2000"/>
            </a:p>
          </p:txBody>
        </p:sp>
      </p:grpSp>
      <p:grpSp>
        <p:nvGrpSpPr>
          <p:cNvPr id="72" name="Graphic 3">
            <a:extLst>
              <a:ext uri="{FF2B5EF4-FFF2-40B4-BE49-F238E27FC236}">
                <a16:creationId xmlns:a16="http://schemas.microsoft.com/office/drawing/2014/main" id="{2A4D5920-2C66-C01B-A6C0-726B2E7B41AB}"/>
              </a:ext>
            </a:extLst>
          </p:cNvPr>
          <p:cNvGrpSpPr/>
          <p:nvPr/>
        </p:nvGrpSpPr>
        <p:grpSpPr>
          <a:xfrm>
            <a:off x="669062" y="3169921"/>
            <a:ext cx="4877696" cy="2050023"/>
            <a:chOff x="669062" y="3169921"/>
            <a:chExt cx="4877696" cy="2050023"/>
          </a:xfrm>
        </p:grpSpPr>
        <p:sp>
          <p:nvSpPr>
            <p:cNvPr id="73" name="Freeform: Shape 72">
              <a:extLst>
                <a:ext uri="{FF2B5EF4-FFF2-40B4-BE49-F238E27FC236}">
                  <a16:creationId xmlns:a16="http://schemas.microsoft.com/office/drawing/2014/main" id="{290473BC-35E1-06C5-602D-9644BFA4D959}"/>
                </a:ext>
              </a:extLst>
            </p:cNvPr>
            <p:cNvSpPr/>
            <p:nvPr/>
          </p:nvSpPr>
          <p:spPr>
            <a:xfrm>
              <a:off x="674484" y="3169921"/>
              <a:ext cx="4872274" cy="2050023"/>
            </a:xfrm>
            <a:custGeom>
              <a:avLst/>
              <a:gdLst>
                <a:gd name="connsiteX0" fmla="*/ 4774829 w 4872274"/>
                <a:gd name="connsiteY0" fmla="*/ 0 h 2050023"/>
                <a:gd name="connsiteX1" fmla="*/ 4872274 w 4872274"/>
                <a:gd name="connsiteY1" fmla="*/ 0 h 2050023"/>
                <a:gd name="connsiteX2" fmla="*/ 4872274 w 4872274"/>
                <a:gd name="connsiteY2" fmla="*/ 2050023 h 2050023"/>
                <a:gd name="connsiteX3" fmla="*/ 4774829 w 4872274"/>
                <a:gd name="connsiteY3" fmla="*/ 2050023 h 2050023"/>
                <a:gd name="connsiteX4" fmla="*/ 97445 w 4872274"/>
                <a:gd name="connsiteY4" fmla="*/ 2050023 h 2050023"/>
                <a:gd name="connsiteX5" fmla="*/ 0 w 4872274"/>
                <a:gd name="connsiteY5" fmla="*/ 2050023 h 2050023"/>
                <a:gd name="connsiteX6" fmla="*/ 0 w 4872274"/>
                <a:gd name="connsiteY6" fmla="*/ 0 h 2050023"/>
                <a:gd name="connsiteX7" fmla="*/ 97445 w 4872274"/>
                <a:gd name="connsiteY7" fmla="*/ 0 h 205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2274" h="2050023">
                  <a:moveTo>
                    <a:pt x="4774829" y="0"/>
                  </a:moveTo>
                  <a:cubicBezTo>
                    <a:pt x="4828646" y="0"/>
                    <a:pt x="4872274" y="0"/>
                    <a:pt x="4872274" y="0"/>
                  </a:cubicBezTo>
                  <a:lnTo>
                    <a:pt x="4872274" y="2050023"/>
                  </a:lnTo>
                  <a:cubicBezTo>
                    <a:pt x="4872274" y="2050023"/>
                    <a:pt x="4828646" y="2050023"/>
                    <a:pt x="4774829" y="2050023"/>
                  </a:cubicBezTo>
                  <a:lnTo>
                    <a:pt x="97445" y="2050023"/>
                  </a:lnTo>
                  <a:cubicBezTo>
                    <a:pt x="43628" y="2050023"/>
                    <a:pt x="0" y="2050023"/>
                    <a:pt x="0" y="2050023"/>
                  </a:cubicBezTo>
                  <a:lnTo>
                    <a:pt x="0" y="0"/>
                  </a:lnTo>
                  <a:cubicBezTo>
                    <a:pt x="0" y="0"/>
                    <a:pt x="43628" y="0"/>
                    <a:pt x="97445" y="0"/>
                  </a:cubicBezTo>
                  <a:close/>
                </a:path>
              </a:pathLst>
            </a:custGeom>
            <a:solidFill>
              <a:srgbClr val="FFFFFF"/>
            </a:solidFill>
            <a:ln w="19479" cap="flat">
              <a:solidFill>
                <a:srgbClr val="BDC3C7"/>
              </a:solidFill>
              <a:prstDash val="solid"/>
              <a:miter/>
            </a:ln>
          </p:spPr>
          <p:txBody>
            <a:bodyPr rtlCol="0" anchor="ctr"/>
            <a:lstStyle/>
            <a:p>
              <a:pPr algn="ctr"/>
              <a:endParaRPr lang="en-IN" sz="2000"/>
            </a:p>
          </p:txBody>
        </p:sp>
        <p:sp>
          <p:nvSpPr>
            <p:cNvPr id="74" name="TextBox 73">
              <a:extLst>
                <a:ext uri="{FF2B5EF4-FFF2-40B4-BE49-F238E27FC236}">
                  <a16:creationId xmlns:a16="http://schemas.microsoft.com/office/drawing/2014/main" id="{A7722886-C670-FFA5-D1EC-C1BF8BC935EB}"/>
                </a:ext>
              </a:extLst>
            </p:cNvPr>
            <p:cNvSpPr txBox="1"/>
            <p:nvPr/>
          </p:nvSpPr>
          <p:spPr>
            <a:xfrm>
              <a:off x="669062" y="3222188"/>
              <a:ext cx="1856598" cy="307777"/>
            </a:xfrm>
            <a:prstGeom prst="rect">
              <a:avLst/>
            </a:prstGeom>
            <a:noFill/>
          </p:spPr>
          <p:txBody>
            <a:bodyPr wrap="none" rtlCol="0">
              <a:spAutoFit/>
            </a:bodyPr>
            <a:lstStyle/>
            <a:p>
              <a:pPr algn="ctr"/>
              <a:r>
                <a:rPr lang="en-IN" sz="1400" b="1" spc="0" baseline="0">
                  <a:ln/>
                  <a:solidFill>
                    <a:srgbClr val="2C3E50"/>
                  </a:solidFill>
                  <a:latin typeface="Arial"/>
                  <a:cs typeface="Arial"/>
                  <a:sym typeface="Arial"/>
                  <a:rtl val="0"/>
                </a:rPr>
                <a:t>Key Characteristics</a:t>
              </a:r>
            </a:p>
          </p:txBody>
        </p:sp>
        <p:sp>
          <p:nvSpPr>
            <p:cNvPr id="75" name="Freeform: Shape 74">
              <a:extLst>
                <a:ext uri="{FF2B5EF4-FFF2-40B4-BE49-F238E27FC236}">
                  <a16:creationId xmlns:a16="http://schemas.microsoft.com/office/drawing/2014/main" id="{42C893C1-F6B2-D13A-5EF5-5B41D3E1AAFB}"/>
                </a:ext>
              </a:extLst>
            </p:cNvPr>
            <p:cNvSpPr/>
            <p:nvPr/>
          </p:nvSpPr>
          <p:spPr>
            <a:xfrm>
              <a:off x="830397" y="3551970"/>
              <a:ext cx="77956" cy="74546"/>
            </a:xfrm>
            <a:custGeom>
              <a:avLst/>
              <a:gdLst>
                <a:gd name="connsiteX0" fmla="*/ 77956 w 77956"/>
                <a:gd name="connsiteY0" fmla="*/ 37273 h 74546"/>
                <a:gd name="connsiteX1" fmla="*/ 38978 w 77956"/>
                <a:gd name="connsiteY1" fmla="*/ 74546 h 74546"/>
                <a:gd name="connsiteX2" fmla="*/ 0 w 77956"/>
                <a:gd name="connsiteY2" fmla="*/ 37273 h 74546"/>
                <a:gd name="connsiteX3" fmla="*/ 38978 w 77956"/>
                <a:gd name="connsiteY3" fmla="*/ 0 h 74546"/>
                <a:gd name="connsiteX4" fmla="*/ 77956 w 77956"/>
                <a:gd name="connsiteY4" fmla="*/ 37273 h 74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56" h="74546">
                  <a:moveTo>
                    <a:pt x="77956" y="37273"/>
                  </a:moveTo>
                  <a:cubicBezTo>
                    <a:pt x="77956" y="57859"/>
                    <a:pt x="60505" y="74546"/>
                    <a:pt x="38978" y="74546"/>
                  </a:cubicBezTo>
                  <a:cubicBezTo>
                    <a:pt x="17451" y="74546"/>
                    <a:pt x="0" y="57859"/>
                    <a:pt x="0" y="37273"/>
                  </a:cubicBezTo>
                  <a:cubicBezTo>
                    <a:pt x="0" y="16688"/>
                    <a:pt x="17451" y="0"/>
                    <a:pt x="38978" y="0"/>
                  </a:cubicBezTo>
                  <a:cubicBezTo>
                    <a:pt x="60505" y="0"/>
                    <a:pt x="77956" y="16688"/>
                    <a:pt x="77956" y="37273"/>
                  </a:cubicBezTo>
                  <a:close/>
                </a:path>
              </a:pathLst>
            </a:custGeom>
            <a:solidFill>
              <a:srgbClr val="27AE60"/>
            </a:solidFill>
            <a:ln w="9739" cap="flat">
              <a:noFill/>
              <a:prstDash val="solid"/>
              <a:miter/>
            </a:ln>
          </p:spPr>
          <p:txBody>
            <a:bodyPr rtlCol="0" anchor="ctr"/>
            <a:lstStyle/>
            <a:p>
              <a:pPr algn="ctr"/>
              <a:endParaRPr lang="en-IN" sz="2000"/>
            </a:p>
          </p:txBody>
        </p:sp>
        <p:sp>
          <p:nvSpPr>
            <p:cNvPr id="76" name="TextBox 75">
              <a:extLst>
                <a:ext uri="{FF2B5EF4-FFF2-40B4-BE49-F238E27FC236}">
                  <a16:creationId xmlns:a16="http://schemas.microsoft.com/office/drawing/2014/main" id="{C0A2438B-FE9A-E74C-28DE-79E87EDF509D}"/>
                </a:ext>
              </a:extLst>
            </p:cNvPr>
            <p:cNvSpPr txBox="1"/>
            <p:nvPr/>
          </p:nvSpPr>
          <p:spPr>
            <a:xfrm>
              <a:off x="884478" y="3488888"/>
              <a:ext cx="1074333" cy="246221"/>
            </a:xfrm>
            <a:prstGeom prst="rect">
              <a:avLst/>
            </a:prstGeom>
            <a:noFill/>
          </p:spPr>
          <p:txBody>
            <a:bodyPr wrap="none" rtlCol="0">
              <a:spAutoFit/>
            </a:bodyPr>
            <a:lstStyle/>
            <a:p>
              <a:pPr algn="ctr"/>
              <a:r>
                <a:rPr lang="en-IN" sz="1000" b="1" spc="0" baseline="0">
                  <a:ln/>
                  <a:solidFill>
                    <a:srgbClr val="2C3E50"/>
                  </a:solidFill>
                  <a:latin typeface="Arial"/>
                  <a:cs typeface="Arial"/>
                  <a:sym typeface="Arial"/>
                  <a:rtl val="0"/>
                </a:rPr>
                <a:t>Cost-effective:</a:t>
              </a:r>
            </a:p>
          </p:txBody>
        </p:sp>
        <p:sp>
          <p:nvSpPr>
            <p:cNvPr id="77" name="TextBox 76">
              <a:extLst>
                <a:ext uri="{FF2B5EF4-FFF2-40B4-BE49-F238E27FC236}">
                  <a16:creationId xmlns:a16="http://schemas.microsoft.com/office/drawing/2014/main" id="{40A25037-034D-5F67-9C8D-F3F2FC6C7580}"/>
                </a:ext>
              </a:extLst>
            </p:cNvPr>
            <p:cNvSpPr txBox="1"/>
            <p:nvPr/>
          </p:nvSpPr>
          <p:spPr>
            <a:xfrm>
              <a:off x="836022" y="3637098"/>
              <a:ext cx="2646878" cy="230832"/>
            </a:xfrm>
            <a:prstGeom prst="rect">
              <a:avLst/>
            </a:prstGeom>
            <a:noFill/>
          </p:spPr>
          <p:txBody>
            <a:bodyPr wrap="none" rtlCol="0">
              <a:spAutoFit/>
            </a:bodyPr>
            <a:lstStyle/>
            <a:p>
              <a:pPr algn="ctr"/>
              <a:r>
                <a:rPr lang="en-IN" sz="900" spc="0" baseline="0">
                  <a:ln/>
                  <a:solidFill>
                    <a:srgbClr val="2C3E50"/>
                  </a:solidFill>
                  <a:latin typeface="Arial"/>
                  <a:cs typeface="Arial"/>
                  <a:sym typeface="Arial"/>
                  <a:rtl val="0"/>
                </a:rPr>
                <a:t>Requires fewer RF chains (one per beam/panel)</a:t>
              </a:r>
            </a:p>
          </p:txBody>
        </p:sp>
        <p:sp>
          <p:nvSpPr>
            <p:cNvPr id="78" name="Freeform: Shape 77">
              <a:extLst>
                <a:ext uri="{FF2B5EF4-FFF2-40B4-BE49-F238E27FC236}">
                  <a16:creationId xmlns:a16="http://schemas.microsoft.com/office/drawing/2014/main" id="{89C36EC8-2D10-F448-B862-AA3E32CD219D}"/>
                </a:ext>
              </a:extLst>
            </p:cNvPr>
            <p:cNvSpPr/>
            <p:nvPr/>
          </p:nvSpPr>
          <p:spPr>
            <a:xfrm>
              <a:off x="830397" y="3924702"/>
              <a:ext cx="77956" cy="74546"/>
            </a:xfrm>
            <a:custGeom>
              <a:avLst/>
              <a:gdLst>
                <a:gd name="connsiteX0" fmla="*/ 77956 w 77956"/>
                <a:gd name="connsiteY0" fmla="*/ 37273 h 74546"/>
                <a:gd name="connsiteX1" fmla="*/ 38978 w 77956"/>
                <a:gd name="connsiteY1" fmla="*/ 74546 h 74546"/>
                <a:gd name="connsiteX2" fmla="*/ 0 w 77956"/>
                <a:gd name="connsiteY2" fmla="*/ 37273 h 74546"/>
                <a:gd name="connsiteX3" fmla="*/ 38978 w 77956"/>
                <a:gd name="connsiteY3" fmla="*/ 0 h 74546"/>
                <a:gd name="connsiteX4" fmla="*/ 77956 w 77956"/>
                <a:gd name="connsiteY4" fmla="*/ 37273 h 74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56" h="74546">
                  <a:moveTo>
                    <a:pt x="77956" y="37273"/>
                  </a:moveTo>
                  <a:cubicBezTo>
                    <a:pt x="77956" y="57859"/>
                    <a:pt x="60505" y="74546"/>
                    <a:pt x="38978" y="74546"/>
                  </a:cubicBezTo>
                  <a:cubicBezTo>
                    <a:pt x="17451" y="74546"/>
                    <a:pt x="0" y="57859"/>
                    <a:pt x="0" y="37273"/>
                  </a:cubicBezTo>
                  <a:cubicBezTo>
                    <a:pt x="0" y="16688"/>
                    <a:pt x="17451" y="0"/>
                    <a:pt x="38978" y="0"/>
                  </a:cubicBezTo>
                  <a:cubicBezTo>
                    <a:pt x="60505" y="0"/>
                    <a:pt x="77956" y="16688"/>
                    <a:pt x="77956" y="37273"/>
                  </a:cubicBezTo>
                  <a:close/>
                </a:path>
              </a:pathLst>
            </a:custGeom>
            <a:solidFill>
              <a:srgbClr val="27AE60"/>
            </a:solidFill>
            <a:ln w="9739" cap="flat">
              <a:noFill/>
              <a:prstDash val="solid"/>
              <a:miter/>
            </a:ln>
          </p:spPr>
          <p:txBody>
            <a:bodyPr rtlCol="0" anchor="ctr"/>
            <a:lstStyle/>
            <a:p>
              <a:pPr algn="ctr"/>
              <a:endParaRPr lang="en-IN" sz="2000"/>
            </a:p>
          </p:txBody>
        </p:sp>
        <p:sp>
          <p:nvSpPr>
            <p:cNvPr id="79" name="TextBox 78">
              <a:extLst>
                <a:ext uri="{FF2B5EF4-FFF2-40B4-BE49-F238E27FC236}">
                  <a16:creationId xmlns:a16="http://schemas.microsoft.com/office/drawing/2014/main" id="{9A0C571A-1F70-6E53-0A22-23349A23D51F}"/>
                </a:ext>
              </a:extLst>
            </p:cNvPr>
            <p:cNvSpPr txBox="1"/>
            <p:nvPr/>
          </p:nvSpPr>
          <p:spPr>
            <a:xfrm>
              <a:off x="882453" y="3861619"/>
              <a:ext cx="1136850" cy="246221"/>
            </a:xfrm>
            <a:prstGeom prst="rect">
              <a:avLst/>
            </a:prstGeom>
            <a:noFill/>
          </p:spPr>
          <p:txBody>
            <a:bodyPr wrap="none" rtlCol="0">
              <a:spAutoFit/>
            </a:bodyPr>
            <a:lstStyle/>
            <a:p>
              <a:pPr algn="ctr"/>
              <a:r>
                <a:rPr lang="en-IN" sz="1000" b="1" spc="0" baseline="0">
                  <a:ln/>
                  <a:solidFill>
                    <a:srgbClr val="2C3E50"/>
                  </a:solidFill>
                  <a:latin typeface="Arial"/>
                  <a:cs typeface="Arial"/>
                  <a:sym typeface="Arial"/>
                  <a:rtl val="0"/>
                </a:rPr>
                <a:t>Power efficient:</a:t>
              </a:r>
            </a:p>
          </p:txBody>
        </p:sp>
        <p:sp>
          <p:nvSpPr>
            <p:cNvPr id="80" name="TextBox 79">
              <a:extLst>
                <a:ext uri="{FF2B5EF4-FFF2-40B4-BE49-F238E27FC236}">
                  <a16:creationId xmlns:a16="http://schemas.microsoft.com/office/drawing/2014/main" id="{29707888-E0EE-9894-EE9E-38E829CEAD23}"/>
                </a:ext>
              </a:extLst>
            </p:cNvPr>
            <p:cNvSpPr txBox="1"/>
            <p:nvPr/>
          </p:nvSpPr>
          <p:spPr>
            <a:xfrm>
              <a:off x="834908" y="4009829"/>
              <a:ext cx="2678940" cy="230832"/>
            </a:xfrm>
            <a:prstGeom prst="rect">
              <a:avLst/>
            </a:prstGeom>
            <a:noFill/>
          </p:spPr>
          <p:txBody>
            <a:bodyPr wrap="none" rtlCol="0">
              <a:spAutoFit/>
            </a:bodyPr>
            <a:lstStyle/>
            <a:p>
              <a:pPr algn="ctr"/>
              <a:r>
                <a:rPr lang="en-IN" sz="900" spc="0" baseline="0">
                  <a:ln/>
                  <a:solidFill>
                    <a:srgbClr val="2C3E50"/>
                  </a:solidFill>
                  <a:latin typeface="Arial"/>
                  <a:cs typeface="Arial"/>
                  <a:sym typeface="Arial"/>
                  <a:rtl val="0"/>
                </a:rPr>
                <a:t>Less power consumption due to fewer RF chains</a:t>
              </a:r>
            </a:p>
          </p:txBody>
        </p:sp>
        <p:sp>
          <p:nvSpPr>
            <p:cNvPr id="81" name="Freeform: Shape 80">
              <a:extLst>
                <a:ext uri="{FF2B5EF4-FFF2-40B4-BE49-F238E27FC236}">
                  <a16:creationId xmlns:a16="http://schemas.microsoft.com/office/drawing/2014/main" id="{C09DCCA2-FB9A-FBEC-D233-9D91543ABCE4}"/>
                </a:ext>
              </a:extLst>
            </p:cNvPr>
            <p:cNvSpPr/>
            <p:nvPr/>
          </p:nvSpPr>
          <p:spPr>
            <a:xfrm>
              <a:off x="830397" y="4297433"/>
              <a:ext cx="77956" cy="74546"/>
            </a:xfrm>
            <a:custGeom>
              <a:avLst/>
              <a:gdLst>
                <a:gd name="connsiteX0" fmla="*/ 77956 w 77956"/>
                <a:gd name="connsiteY0" fmla="*/ 37273 h 74546"/>
                <a:gd name="connsiteX1" fmla="*/ 38978 w 77956"/>
                <a:gd name="connsiteY1" fmla="*/ 74546 h 74546"/>
                <a:gd name="connsiteX2" fmla="*/ 0 w 77956"/>
                <a:gd name="connsiteY2" fmla="*/ 37273 h 74546"/>
                <a:gd name="connsiteX3" fmla="*/ 38978 w 77956"/>
                <a:gd name="connsiteY3" fmla="*/ 0 h 74546"/>
                <a:gd name="connsiteX4" fmla="*/ 77956 w 77956"/>
                <a:gd name="connsiteY4" fmla="*/ 37273 h 74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56" h="74546">
                  <a:moveTo>
                    <a:pt x="77956" y="37273"/>
                  </a:moveTo>
                  <a:cubicBezTo>
                    <a:pt x="77956" y="57859"/>
                    <a:pt x="60505" y="74546"/>
                    <a:pt x="38978" y="74546"/>
                  </a:cubicBezTo>
                  <a:cubicBezTo>
                    <a:pt x="17451" y="74546"/>
                    <a:pt x="0" y="57859"/>
                    <a:pt x="0" y="37273"/>
                  </a:cubicBezTo>
                  <a:cubicBezTo>
                    <a:pt x="0" y="16688"/>
                    <a:pt x="17451" y="0"/>
                    <a:pt x="38978" y="0"/>
                  </a:cubicBezTo>
                  <a:cubicBezTo>
                    <a:pt x="60505" y="0"/>
                    <a:pt x="77956" y="16688"/>
                    <a:pt x="77956" y="37273"/>
                  </a:cubicBezTo>
                  <a:close/>
                </a:path>
              </a:pathLst>
            </a:custGeom>
            <a:solidFill>
              <a:srgbClr val="E74C3C"/>
            </a:solidFill>
            <a:ln w="9739" cap="flat">
              <a:noFill/>
              <a:prstDash val="solid"/>
              <a:miter/>
            </a:ln>
          </p:spPr>
          <p:txBody>
            <a:bodyPr rtlCol="0" anchor="ctr"/>
            <a:lstStyle/>
            <a:p>
              <a:pPr algn="ctr"/>
              <a:endParaRPr lang="en-IN" sz="2000"/>
            </a:p>
          </p:txBody>
        </p:sp>
        <p:sp>
          <p:nvSpPr>
            <p:cNvPr id="82" name="TextBox 81">
              <a:extLst>
                <a:ext uri="{FF2B5EF4-FFF2-40B4-BE49-F238E27FC236}">
                  <a16:creationId xmlns:a16="http://schemas.microsoft.com/office/drawing/2014/main" id="{07E617B3-55C8-72F0-E4AE-9FE4D814285C}"/>
                </a:ext>
              </a:extLst>
            </p:cNvPr>
            <p:cNvSpPr txBox="1"/>
            <p:nvPr/>
          </p:nvSpPr>
          <p:spPr>
            <a:xfrm>
              <a:off x="875432" y="4234351"/>
              <a:ext cx="1306768" cy="246221"/>
            </a:xfrm>
            <a:prstGeom prst="rect">
              <a:avLst/>
            </a:prstGeom>
            <a:noFill/>
          </p:spPr>
          <p:txBody>
            <a:bodyPr wrap="none" rtlCol="0">
              <a:spAutoFit/>
            </a:bodyPr>
            <a:lstStyle/>
            <a:p>
              <a:pPr algn="ctr"/>
              <a:r>
                <a:rPr lang="en-IN" sz="1000" b="1" spc="0" baseline="0">
                  <a:ln/>
                  <a:solidFill>
                    <a:srgbClr val="2C3E50"/>
                  </a:solidFill>
                  <a:latin typeface="Arial"/>
                  <a:cs typeface="Arial"/>
                  <a:sym typeface="Arial"/>
                  <a:rtl val="0"/>
                </a:rPr>
                <a:t>Limited Flexibility:</a:t>
              </a:r>
            </a:p>
          </p:txBody>
        </p:sp>
        <p:sp>
          <p:nvSpPr>
            <p:cNvPr id="83" name="TextBox 82">
              <a:extLst>
                <a:ext uri="{FF2B5EF4-FFF2-40B4-BE49-F238E27FC236}">
                  <a16:creationId xmlns:a16="http://schemas.microsoft.com/office/drawing/2014/main" id="{EBA4BF7E-23B0-2EAC-E016-AD175ABA51B0}"/>
                </a:ext>
              </a:extLst>
            </p:cNvPr>
            <p:cNvSpPr txBox="1"/>
            <p:nvPr/>
          </p:nvSpPr>
          <p:spPr>
            <a:xfrm>
              <a:off x="837136" y="4382561"/>
              <a:ext cx="2614818" cy="230832"/>
            </a:xfrm>
            <a:prstGeom prst="rect">
              <a:avLst/>
            </a:prstGeom>
            <a:noFill/>
          </p:spPr>
          <p:txBody>
            <a:bodyPr wrap="none" rtlCol="0">
              <a:spAutoFit/>
            </a:bodyPr>
            <a:lstStyle/>
            <a:p>
              <a:pPr algn="ctr"/>
              <a:r>
                <a:rPr lang="en-IN" sz="900" spc="0" baseline="0">
                  <a:ln/>
                  <a:solidFill>
                    <a:srgbClr val="2C3E50"/>
                  </a:solidFill>
                  <a:latin typeface="Arial"/>
                  <a:cs typeface="Arial"/>
                  <a:sym typeface="Arial"/>
                  <a:rtl val="0"/>
                </a:rPr>
                <a:t>Can only form one beam per RF chain at a time</a:t>
              </a:r>
            </a:p>
          </p:txBody>
        </p:sp>
        <p:sp>
          <p:nvSpPr>
            <p:cNvPr id="84" name="TextBox 83">
              <a:extLst>
                <a:ext uri="{FF2B5EF4-FFF2-40B4-BE49-F238E27FC236}">
                  <a16:creationId xmlns:a16="http://schemas.microsoft.com/office/drawing/2014/main" id="{579071FA-CA95-689E-7D11-0DAB81D37575}"/>
                </a:ext>
              </a:extLst>
            </p:cNvPr>
            <p:cNvSpPr txBox="1"/>
            <p:nvPr/>
          </p:nvSpPr>
          <p:spPr>
            <a:xfrm>
              <a:off x="844392" y="4522335"/>
              <a:ext cx="2409634" cy="230832"/>
            </a:xfrm>
            <a:prstGeom prst="rect">
              <a:avLst/>
            </a:prstGeom>
            <a:noFill/>
          </p:spPr>
          <p:txBody>
            <a:bodyPr wrap="none" rtlCol="0">
              <a:spAutoFit/>
            </a:bodyPr>
            <a:lstStyle/>
            <a:p>
              <a:pPr algn="ctr"/>
              <a:r>
                <a:rPr lang="en-IN" sz="900" spc="0" baseline="0">
                  <a:ln/>
                  <a:solidFill>
                    <a:srgbClr val="2C3E50"/>
                  </a:solidFill>
                  <a:latin typeface="Arial"/>
                  <a:cs typeface="Arial"/>
                  <a:sym typeface="Arial"/>
                  <a:rtl val="0"/>
                </a:rPr>
                <a:t>Cannot simultaneously serve multiple users</a:t>
              </a:r>
            </a:p>
          </p:txBody>
        </p:sp>
        <p:sp>
          <p:nvSpPr>
            <p:cNvPr id="85" name="Freeform: Shape 84">
              <a:extLst>
                <a:ext uri="{FF2B5EF4-FFF2-40B4-BE49-F238E27FC236}">
                  <a16:creationId xmlns:a16="http://schemas.microsoft.com/office/drawing/2014/main" id="{7CF4D579-3403-2EB6-5B50-5C3C5AE1EE85}"/>
                </a:ext>
              </a:extLst>
            </p:cNvPr>
            <p:cNvSpPr/>
            <p:nvPr/>
          </p:nvSpPr>
          <p:spPr>
            <a:xfrm>
              <a:off x="830397" y="4809939"/>
              <a:ext cx="77956" cy="74546"/>
            </a:xfrm>
            <a:custGeom>
              <a:avLst/>
              <a:gdLst>
                <a:gd name="connsiteX0" fmla="*/ 77956 w 77956"/>
                <a:gd name="connsiteY0" fmla="*/ 37273 h 74546"/>
                <a:gd name="connsiteX1" fmla="*/ 38978 w 77956"/>
                <a:gd name="connsiteY1" fmla="*/ 74546 h 74546"/>
                <a:gd name="connsiteX2" fmla="*/ 0 w 77956"/>
                <a:gd name="connsiteY2" fmla="*/ 37273 h 74546"/>
                <a:gd name="connsiteX3" fmla="*/ 38978 w 77956"/>
                <a:gd name="connsiteY3" fmla="*/ 0 h 74546"/>
                <a:gd name="connsiteX4" fmla="*/ 77956 w 77956"/>
                <a:gd name="connsiteY4" fmla="*/ 37273 h 74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56" h="74546">
                  <a:moveTo>
                    <a:pt x="77956" y="37273"/>
                  </a:moveTo>
                  <a:cubicBezTo>
                    <a:pt x="77956" y="57859"/>
                    <a:pt x="60505" y="74546"/>
                    <a:pt x="38978" y="74546"/>
                  </a:cubicBezTo>
                  <a:cubicBezTo>
                    <a:pt x="17451" y="74546"/>
                    <a:pt x="0" y="57859"/>
                    <a:pt x="0" y="37273"/>
                  </a:cubicBezTo>
                  <a:cubicBezTo>
                    <a:pt x="0" y="16688"/>
                    <a:pt x="17451" y="0"/>
                    <a:pt x="38978" y="0"/>
                  </a:cubicBezTo>
                  <a:cubicBezTo>
                    <a:pt x="60505" y="0"/>
                    <a:pt x="77956" y="16688"/>
                    <a:pt x="77956" y="37273"/>
                  </a:cubicBezTo>
                  <a:close/>
                </a:path>
              </a:pathLst>
            </a:custGeom>
            <a:solidFill>
              <a:srgbClr val="E74C3C"/>
            </a:solidFill>
            <a:ln w="9739" cap="flat">
              <a:noFill/>
              <a:prstDash val="solid"/>
              <a:miter/>
            </a:ln>
          </p:spPr>
          <p:txBody>
            <a:bodyPr rtlCol="0" anchor="ctr"/>
            <a:lstStyle/>
            <a:p>
              <a:pPr algn="ctr"/>
              <a:endParaRPr lang="en-IN" sz="2000"/>
            </a:p>
          </p:txBody>
        </p:sp>
        <p:sp>
          <p:nvSpPr>
            <p:cNvPr id="86" name="TextBox 85">
              <a:extLst>
                <a:ext uri="{FF2B5EF4-FFF2-40B4-BE49-F238E27FC236}">
                  <a16:creationId xmlns:a16="http://schemas.microsoft.com/office/drawing/2014/main" id="{CD51B400-7A48-BC07-590E-04B97792F439}"/>
                </a:ext>
              </a:extLst>
            </p:cNvPr>
            <p:cNvSpPr txBox="1"/>
            <p:nvPr/>
          </p:nvSpPr>
          <p:spPr>
            <a:xfrm>
              <a:off x="869702" y="4746857"/>
              <a:ext cx="1428596" cy="246221"/>
            </a:xfrm>
            <a:prstGeom prst="rect">
              <a:avLst/>
            </a:prstGeom>
            <a:noFill/>
          </p:spPr>
          <p:txBody>
            <a:bodyPr wrap="none" rtlCol="0">
              <a:spAutoFit/>
            </a:bodyPr>
            <a:lstStyle/>
            <a:p>
              <a:pPr algn="ctr"/>
              <a:r>
                <a:rPr lang="en-IN" sz="1000" b="1" spc="0" baseline="0">
                  <a:ln/>
                  <a:solidFill>
                    <a:srgbClr val="2C3E50"/>
                  </a:solidFill>
                  <a:latin typeface="Arial"/>
                  <a:cs typeface="Arial"/>
                  <a:sym typeface="Arial"/>
                  <a:rtl val="0"/>
                </a:rPr>
                <a:t>Spatial Multiplexing:</a:t>
              </a:r>
            </a:p>
          </p:txBody>
        </p:sp>
        <p:sp>
          <p:nvSpPr>
            <p:cNvPr id="87" name="TextBox 86">
              <a:extLst>
                <a:ext uri="{FF2B5EF4-FFF2-40B4-BE49-F238E27FC236}">
                  <a16:creationId xmlns:a16="http://schemas.microsoft.com/office/drawing/2014/main" id="{5D95321E-AE64-4B5D-4157-4D71FB38767C}"/>
                </a:ext>
              </a:extLst>
            </p:cNvPr>
            <p:cNvSpPr txBox="1"/>
            <p:nvPr/>
          </p:nvSpPr>
          <p:spPr>
            <a:xfrm>
              <a:off x="845258" y="4895066"/>
              <a:ext cx="2358339" cy="230832"/>
            </a:xfrm>
            <a:prstGeom prst="rect">
              <a:avLst/>
            </a:prstGeom>
            <a:noFill/>
          </p:spPr>
          <p:txBody>
            <a:bodyPr wrap="none" rtlCol="0">
              <a:spAutoFit/>
            </a:bodyPr>
            <a:lstStyle/>
            <a:p>
              <a:pPr algn="ctr"/>
              <a:r>
                <a:rPr lang="en-IN" sz="900" spc="0" baseline="0">
                  <a:ln/>
                  <a:solidFill>
                    <a:srgbClr val="2C3E50"/>
                  </a:solidFill>
                  <a:latin typeface="Arial"/>
                  <a:cs typeface="Arial"/>
                  <a:sym typeface="Arial"/>
                  <a:rtl val="0"/>
                </a:rPr>
                <a:t>Difficult to achieve true spatial multiplexing</a:t>
              </a:r>
            </a:p>
          </p:txBody>
        </p:sp>
      </p:grpSp>
      <p:grpSp>
        <p:nvGrpSpPr>
          <p:cNvPr id="88" name="Graphic 3">
            <a:extLst>
              <a:ext uri="{FF2B5EF4-FFF2-40B4-BE49-F238E27FC236}">
                <a16:creationId xmlns:a16="http://schemas.microsoft.com/office/drawing/2014/main" id="{642117EB-4555-11C1-246B-A4A6C9575A0E}"/>
              </a:ext>
            </a:extLst>
          </p:cNvPr>
          <p:cNvGrpSpPr/>
          <p:nvPr/>
        </p:nvGrpSpPr>
        <p:grpSpPr>
          <a:xfrm>
            <a:off x="6033986" y="3169921"/>
            <a:ext cx="5359501" cy="2050023"/>
            <a:chOff x="6033986" y="3169921"/>
            <a:chExt cx="5359501" cy="2050023"/>
          </a:xfrm>
        </p:grpSpPr>
        <p:sp>
          <p:nvSpPr>
            <p:cNvPr id="89" name="Freeform: Shape 88">
              <a:extLst>
                <a:ext uri="{FF2B5EF4-FFF2-40B4-BE49-F238E27FC236}">
                  <a16:creationId xmlns:a16="http://schemas.microsoft.com/office/drawing/2014/main" id="{C8679F4F-794E-ACE0-3405-05EE5D825F2C}"/>
                </a:ext>
              </a:extLst>
            </p:cNvPr>
            <p:cNvSpPr/>
            <p:nvPr/>
          </p:nvSpPr>
          <p:spPr>
            <a:xfrm>
              <a:off x="6033986" y="3169921"/>
              <a:ext cx="5359501" cy="2050023"/>
            </a:xfrm>
            <a:custGeom>
              <a:avLst/>
              <a:gdLst>
                <a:gd name="connsiteX0" fmla="*/ 5262056 w 5359501"/>
                <a:gd name="connsiteY0" fmla="*/ 0 h 2050023"/>
                <a:gd name="connsiteX1" fmla="*/ 5359502 w 5359501"/>
                <a:gd name="connsiteY1" fmla="*/ 0 h 2050023"/>
                <a:gd name="connsiteX2" fmla="*/ 5359502 w 5359501"/>
                <a:gd name="connsiteY2" fmla="*/ 2050023 h 2050023"/>
                <a:gd name="connsiteX3" fmla="*/ 5262056 w 5359501"/>
                <a:gd name="connsiteY3" fmla="*/ 2050023 h 2050023"/>
                <a:gd name="connsiteX4" fmla="*/ 97445 w 5359501"/>
                <a:gd name="connsiteY4" fmla="*/ 2050023 h 2050023"/>
                <a:gd name="connsiteX5" fmla="*/ 0 w 5359501"/>
                <a:gd name="connsiteY5" fmla="*/ 2050023 h 2050023"/>
                <a:gd name="connsiteX6" fmla="*/ 0 w 5359501"/>
                <a:gd name="connsiteY6" fmla="*/ 0 h 2050023"/>
                <a:gd name="connsiteX7" fmla="*/ 97445 w 5359501"/>
                <a:gd name="connsiteY7" fmla="*/ 0 h 205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9501" h="2050023">
                  <a:moveTo>
                    <a:pt x="5262056" y="0"/>
                  </a:moveTo>
                  <a:cubicBezTo>
                    <a:pt x="5315874" y="0"/>
                    <a:pt x="5359502" y="0"/>
                    <a:pt x="5359502" y="0"/>
                  </a:cubicBezTo>
                  <a:lnTo>
                    <a:pt x="5359502" y="2050023"/>
                  </a:lnTo>
                  <a:cubicBezTo>
                    <a:pt x="5359502" y="2050023"/>
                    <a:pt x="5315874" y="2050023"/>
                    <a:pt x="5262056" y="2050023"/>
                  </a:cubicBezTo>
                  <a:lnTo>
                    <a:pt x="97445" y="2050023"/>
                  </a:lnTo>
                  <a:cubicBezTo>
                    <a:pt x="43628" y="2050023"/>
                    <a:pt x="0" y="2050023"/>
                    <a:pt x="0" y="2050023"/>
                  </a:cubicBezTo>
                  <a:lnTo>
                    <a:pt x="0" y="0"/>
                  </a:lnTo>
                  <a:cubicBezTo>
                    <a:pt x="0" y="0"/>
                    <a:pt x="43628" y="0"/>
                    <a:pt x="97445" y="0"/>
                  </a:cubicBezTo>
                  <a:close/>
                </a:path>
              </a:pathLst>
            </a:custGeom>
            <a:solidFill>
              <a:srgbClr val="FFFFFF"/>
            </a:solidFill>
            <a:ln w="19479" cap="flat">
              <a:solidFill>
                <a:srgbClr val="BDC3C7"/>
              </a:solidFill>
              <a:prstDash val="solid"/>
              <a:miter/>
            </a:ln>
          </p:spPr>
          <p:txBody>
            <a:bodyPr rtlCol="0" anchor="ctr"/>
            <a:lstStyle/>
            <a:p>
              <a:pPr algn="ctr"/>
              <a:endParaRPr lang="en-IN" sz="2000"/>
            </a:p>
          </p:txBody>
        </p:sp>
        <p:sp>
          <p:nvSpPr>
            <p:cNvPr id="90" name="TextBox 89">
              <a:extLst>
                <a:ext uri="{FF2B5EF4-FFF2-40B4-BE49-F238E27FC236}">
                  <a16:creationId xmlns:a16="http://schemas.microsoft.com/office/drawing/2014/main" id="{CECF05B2-34BE-E2B6-D21A-8F479F723E9A}"/>
                </a:ext>
              </a:extLst>
            </p:cNvPr>
            <p:cNvSpPr txBox="1"/>
            <p:nvPr/>
          </p:nvSpPr>
          <p:spPr>
            <a:xfrm>
              <a:off x="6036623" y="3222188"/>
              <a:ext cx="1742272" cy="307777"/>
            </a:xfrm>
            <a:prstGeom prst="rect">
              <a:avLst/>
            </a:prstGeom>
            <a:noFill/>
          </p:spPr>
          <p:txBody>
            <a:bodyPr wrap="none" rtlCol="0">
              <a:spAutoFit/>
            </a:bodyPr>
            <a:lstStyle/>
            <a:p>
              <a:pPr algn="ctr"/>
              <a:r>
                <a:rPr lang="en-IN" sz="1400" b="1" spc="0" baseline="0">
                  <a:ln/>
                  <a:solidFill>
                    <a:srgbClr val="2C3E50"/>
                  </a:solidFill>
                  <a:latin typeface="Arial"/>
                  <a:cs typeface="Arial"/>
                  <a:sym typeface="Arial"/>
                  <a:rtl val="0"/>
                </a:rPr>
                <a:t>Typical Use Cases</a:t>
              </a:r>
            </a:p>
          </p:txBody>
        </p:sp>
        <p:sp>
          <p:nvSpPr>
            <p:cNvPr id="91" name="Freeform: Shape 90">
              <a:extLst>
                <a:ext uri="{FF2B5EF4-FFF2-40B4-BE49-F238E27FC236}">
                  <a16:creationId xmlns:a16="http://schemas.microsoft.com/office/drawing/2014/main" id="{E5C17B89-DC3A-E310-0FCD-C18835D2BEF2}"/>
                </a:ext>
              </a:extLst>
            </p:cNvPr>
            <p:cNvSpPr/>
            <p:nvPr/>
          </p:nvSpPr>
          <p:spPr>
            <a:xfrm>
              <a:off x="6228876" y="3496061"/>
              <a:ext cx="146168" cy="139774"/>
            </a:xfrm>
            <a:custGeom>
              <a:avLst/>
              <a:gdLst>
                <a:gd name="connsiteX0" fmla="*/ 0 w 146168"/>
                <a:gd name="connsiteY0" fmla="*/ 0 h 139774"/>
                <a:gd name="connsiteX1" fmla="*/ 146168 w 146168"/>
                <a:gd name="connsiteY1" fmla="*/ 0 h 139774"/>
                <a:gd name="connsiteX2" fmla="*/ 146168 w 146168"/>
                <a:gd name="connsiteY2" fmla="*/ 139774 h 139774"/>
                <a:gd name="connsiteX3" fmla="*/ 0 w 146168"/>
                <a:gd name="connsiteY3" fmla="*/ 139774 h 139774"/>
              </a:gdLst>
              <a:ahLst/>
              <a:cxnLst>
                <a:cxn ang="0">
                  <a:pos x="connsiteX0" y="connsiteY0"/>
                </a:cxn>
                <a:cxn ang="0">
                  <a:pos x="connsiteX1" y="connsiteY1"/>
                </a:cxn>
                <a:cxn ang="0">
                  <a:pos x="connsiteX2" y="connsiteY2"/>
                </a:cxn>
                <a:cxn ang="0">
                  <a:pos x="connsiteX3" y="connsiteY3"/>
                </a:cxn>
              </a:cxnLst>
              <a:rect l="l" t="t" r="r" b="b"/>
              <a:pathLst>
                <a:path w="146168" h="139774">
                  <a:moveTo>
                    <a:pt x="0" y="0"/>
                  </a:moveTo>
                  <a:lnTo>
                    <a:pt x="146168" y="0"/>
                  </a:lnTo>
                  <a:lnTo>
                    <a:pt x="146168" y="139774"/>
                  </a:lnTo>
                  <a:lnTo>
                    <a:pt x="0" y="139774"/>
                  </a:lnTo>
                  <a:close/>
                </a:path>
              </a:pathLst>
            </a:custGeom>
            <a:solidFill>
              <a:srgbClr val="3498DB"/>
            </a:solidFill>
            <a:ln w="9739" cap="flat">
              <a:noFill/>
              <a:prstDash val="solid"/>
              <a:miter/>
            </a:ln>
          </p:spPr>
          <p:txBody>
            <a:bodyPr rtlCol="0" anchor="ctr"/>
            <a:lstStyle/>
            <a:p>
              <a:pPr algn="ctr"/>
              <a:endParaRPr lang="en-IN" sz="2000"/>
            </a:p>
          </p:txBody>
        </p:sp>
        <p:sp>
          <p:nvSpPr>
            <p:cNvPr id="92" name="TextBox 91">
              <a:extLst>
                <a:ext uri="{FF2B5EF4-FFF2-40B4-BE49-F238E27FC236}">
                  <a16:creationId xmlns:a16="http://schemas.microsoft.com/office/drawing/2014/main" id="{583A6AC5-A189-3907-15B2-0BFDFB72A76A}"/>
                </a:ext>
              </a:extLst>
            </p:cNvPr>
            <p:cNvSpPr txBox="1"/>
            <p:nvPr/>
          </p:nvSpPr>
          <p:spPr>
            <a:xfrm>
              <a:off x="6298770" y="3460933"/>
              <a:ext cx="2058577" cy="246221"/>
            </a:xfrm>
            <a:prstGeom prst="rect">
              <a:avLst/>
            </a:prstGeom>
            <a:noFill/>
          </p:spPr>
          <p:txBody>
            <a:bodyPr wrap="none" rtlCol="0">
              <a:spAutoFit/>
            </a:bodyPr>
            <a:lstStyle/>
            <a:p>
              <a:pPr algn="ctr"/>
              <a:r>
                <a:rPr lang="en-IN" sz="1000" b="1" spc="0" baseline="0">
                  <a:ln/>
                  <a:solidFill>
                    <a:srgbClr val="2C3E50"/>
                  </a:solidFill>
                  <a:latin typeface="Arial"/>
                  <a:cs typeface="Arial"/>
                  <a:sym typeface="Arial"/>
                  <a:rtl val="0"/>
                </a:rPr>
                <a:t>Initial Access (SSB Sweeping):</a:t>
              </a:r>
            </a:p>
          </p:txBody>
        </p:sp>
        <p:sp>
          <p:nvSpPr>
            <p:cNvPr id="93" name="TextBox 92">
              <a:extLst>
                <a:ext uri="{FF2B5EF4-FFF2-40B4-BE49-F238E27FC236}">
                  <a16:creationId xmlns:a16="http://schemas.microsoft.com/office/drawing/2014/main" id="{0D08F6B7-FC42-C210-1A6F-0F96796A0F9D}"/>
                </a:ext>
              </a:extLst>
            </p:cNvPr>
            <p:cNvSpPr txBox="1"/>
            <p:nvPr/>
          </p:nvSpPr>
          <p:spPr>
            <a:xfrm>
              <a:off x="6265568" y="3609143"/>
              <a:ext cx="3365024" cy="230832"/>
            </a:xfrm>
            <a:prstGeom prst="rect">
              <a:avLst/>
            </a:prstGeom>
            <a:noFill/>
          </p:spPr>
          <p:txBody>
            <a:bodyPr wrap="none" rtlCol="0">
              <a:spAutoFit/>
            </a:bodyPr>
            <a:lstStyle/>
            <a:p>
              <a:pPr algn="ctr"/>
              <a:r>
                <a:rPr lang="en-IN" sz="900" spc="0" baseline="0">
                  <a:ln/>
                  <a:solidFill>
                    <a:srgbClr val="2C3E50"/>
                  </a:solidFill>
                  <a:latin typeface="Arial"/>
                  <a:cs typeface="Arial"/>
                  <a:sym typeface="Arial"/>
                  <a:rtl val="0"/>
                </a:rPr>
                <a:t>Broadcasting Synchronization Signal Block in mmWave bands</a:t>
              </a:r>
            </a:p>
          </p:txBody>
        </p:sp>
        <p:sp>
          <p:nvSpPr>
            <p:cNvPr id="94" name="TextBox 93">
              <a:extLst>
                <a:ext uri="{FF2B5EF4-FFF2-40B4-BE49-F238E27FC236}">
                  <a16:creationId xmlns:a16="http://schemas.microsoft.com/office/drawing/2014/main" id="{25B1EEFF-E61C-1EAA-D945-F255D2F65737}"/>
                </a:ext>
              </a:extLst>
            </p:cNvPr>
            <p:cNvSpPr txBox="1"/>
            <p:nvPr/>
          </p:nvSpPr>
          <p:spPr>
            <a:xfrm>
              <a:off x="6268081" y="3748917"/>
              <a:ext cx="3326553" cy="230832"/>
            </a:xfrm>
            <a:prstGeom prst="rect">
              <a:avLst/>
            </a:prstGeom>
            <a:noFill/>
          </p:spPr>
          <p:txBody>
            <a:bodyPr wrap="none" rtlCol="0">
              <a:spAutoFit/>
            </a:bodyPr>
            <a:lstStyle/>
            <a:p>
              <a:pPr algn="ctr"/>
              <a:r>
                <a:rPr lang="en-IN" sz="900" spc="0" baseline="0">
                  <a:ln/>
                  <a:solidFill>
                    <a:srgbClr val="2C3E50"/>
                  </a:solidFill>
                  <a:latin typeface="Arial"/>
                  <a:cs typeface="Arial"/>
                  <a:sym typeface="Arial"/>
                  <a:rtl val="0"/>
                </a:rPr>
                <a:t>gNB sweeps different pre-defined analog beams for coverage</a:t>
              </a:r>
            </a:p>
          </p:txBody>
        </p:sp>
        <p:sp>
          <p:nvSpPr>
            <p:cNvPr id="95" name="Freeform: Shape 94">
              <a:extLst>
                <a:ext uri="{FF2B5EF4-FFF2-40B4-BE49-F238E27FC236}">
                  <a16:creationId xmlns:a16="http://schemas.microsoft.com/office/drawing/2014/main" id="{88AA4342-A0A8-273B-E91F-AFF96E2C4CE2}"/>
                </a:ext>
              </a:extLst>
            </p:cNvPr>
            <p:cNvSpPr/>
            <p:nvPr/>
          </p:nvSpPr>
          <p:spPr>
            <a:xfrm>
              <a:off x="6228876" y="4008566"/>
              <a:ext cx="146168" cy="139774"/>
            </a:xfrm>
            <a:custGeom>
              <a:avLst/>
              <a:gdLst>
                <a:gd name="connsiteX0" fmla="*/ 0 w 146168"/>
                <a:gd name="connsiteY0" fmla="*/ 0 h 139774"/>
                <a:gd name="connsiteX1" fmla="*/ 146168 w 146168"/>
                <a:gd name="connsiteY1" fmla="*/ 0 h 139774"/>
                <a:gd name="connsiteX2" fmla="*/ 146168 w 146168"/>
                <a:gd name="connsiteY2" fmla="*/ 139774 h 139774"/>
                <a:gd name="connsiteX3" fmla="*/ 0 w 146168"/>
                <a:gd name="connsiteY3" fmla="*/ 139774 h 139774"/>
              </a:gdLst>
              <a:ahLst/>
              <a:cxnLst>
                <a:cxn ang="0">
                  <a:pos x="connsiteX0" y="connsiteY0"/>
                </a:cxn>
                <a:cxn ang="0">
                  <a:pos x="connsiteX1" y="connsiteY1"/>
                </a:cxn>
                <a:cxn ang="0">
                  <a:pos x="connsiteX2" y="connsiteY2"/>
                </a:cxn>
                <a:cxn ang="0">
                  <a:pos x="connsiteX3" y="connsiteY3"/>
                </a:cxn>
              </a:cxnLst>
              <a:rect l="l" t="t" r="r" b="b"/>
              <a:pathLst>
                <a:path w="146168" h="139774">
                  <a:moveTo>
                    <a:pt x="0" y="0"/>
                  </a:moveTo>
                  <a:lnTo>
                    <a:pt x="146168" y="0"/>
                  </a:lnTo>
                  <a:lnTo>
                    <a:pt x="146168" y="139774"/>
                  </a:lnTo>
                  <a:lnTo>
                    <a:pt x="0" y="139774"/>
                  </a:lnTo>
                  <a:close/>
                </a:path>
              </a:pathLst>
            </a:custGeom>
            <a:solidFill>
              <a:srgbClr val="F39C12"/>
            </a:solidFill>
            <a:ln w="9739" cap="flat">
              <a:noFill/>
              <a:prstDash val="solid"/>
              <a:miter/>
            </a:ln>
          </p:spPr>
          <p:txBody>
            <a:bodyPr rtlCol="0" anchor="ctr"/>
            <a:lstStyle/>
            <a:p>
              <a:pPr algn="ctr"/>
              <a:endParaRPr lang="en-IN" sz="2000"/>
            </a:p>
          </p:txBody>
        </p:sp>
        <p:sp>
          <p:nvSpPr>
            <p:cNvPr id="96" name="TextBox 95">
              <a:extLst>
                <a:ext uri="{FF2B5EF4-FFF2-40B4-BE49-F238E27FC236}">
                  <a16:creationId xmlns:a16="http://schemas.microsoft.com/office/drawing/2014/main" id="{CB977F19-F284-A157-BE9D-85B73140DF93}"/>
                </a:ext>
              </a:extLst>
            </p:cNvPr>
            <p:cNvSpPr txBox="1"/>
            <p:nvPr/>
          </p:nvSpPr>
          <p:spPr>
            <a:xfrm>
              <a:off x="6335899" y="3973439"/>
              <a:ext cx="1215397" cy="246221"/>
            </a:xfrm>
            <a:prstGeom prst="rect">
              <a:avLst/>
            </a:prstGeom>
            <a:noFill/>
          </p:spPr>
          <p:txBody>
            <a:bodyPr wrap="none" rtlCol="0">
              <a:spAutoFit/>
            </a:bodyPr>
            <a:lstStyle/>
            <a:p>
              <a:pPr algn="ctr"/>
              <a:r>
                <a:rPr lang="en-IN" sz="1000" b="1" spc="0" baseline="0">
                  <a:ln/>
                  <a:solidFill>
                    <a:srgbClr val="2C3E50"/>
                  </a:solidFill>
                  <a:latin typeface="Arial"/>
                  <a:cs typeface="Arial"/>
                  <a:sym typeface="Arial"/>
                  <a:rtl val="0"/>
                </a:rPr>
                <a:t>Broad Coverage:</a:t>
              </a:r>
            </a:p>
          </p:txBody>
        </p:sp>
        <p:sp>
          <p:nvSpPr>
            <p:cNvPr id="97" name="TextBox 96">
              <a:extLst>
                <a:ext uri="{FF2B5EF4-FFF2-40B4-BE49-F238E27FC236}">
                  <a16:creationId xmlns:a16="http://schemas.microsoft.com/office/drawing/2014/main" id="{7FD7CD06-4593-26A6-3AEC-F41E77B925D5}"/>
                </a:ext>
              </a:extLst>
            </p:cNvPr>
            <p:cNvSpPr txBox="1"/>
            <p:nvPr/>
          </p:nvSpPr>
          <p:spPr>
            <a:xfrm>
              <a:off x="6289866" y="4121649"/>
              <a:ext cx="2704587" cy="230832"/>
            </a:xfrm>
            <a:prstGeom prst="rect">
              <a:avLst/>
            </a:prstGeom>
            <a:noFill/>
          </p:spPr>
          <p:txBody>
            <a:bodyPr wrap="none" rtlCol="0">
              <a:spAutoFit/>
            </a:bodyPr>
            <a:lstStyle/>
            <a:p>
              <a:pPr algn="ctr"/>
              <a:r>
                <a:rPr lang="en-IN" sz="900" spc="0" baseline="0">
                  <a:ln/>
                  <a:solidFill>
                    <a:srgbClr val="2C3E50"/>
                  </a:solidFill>
                  <a:latin typeface="Arial"/>
                  <a:cs typeface="Arial"/>
                  <a:sym typeface="Arial"/>
                  <a:rtl val="0"/>
                </a:rPr>
                <a:t>For sectors where a wide, fixed beam is sufficient</a:t>
              </a:r>
            </a:p>
          </p:txBody>
        </p:sp>
        <p:sp>
          <p:nvSpPr>
            <p:cNvPr id="98" name="Freeform: Shape 97">
              <a:extLst>
                <a:ext uri="{FF2B5EF4-FFF2-40B4-BE49-F238E27FC236}">
                  <a16:creationId xmlns:a16="http://schemas.microsoft.com/office/drawing/2014/main" id="{1A753850-B8C0-C721-7D33-C798FCA96CED}"/>
                </a:ext>
              </a:extLst>
            </p:cNvPr>
            <p:cNvSpPr/>
            <p:nvPr/>
          </p:nvSpPr>
          <p:spPr>
            <a:xfrm>
              <a:off x="6228876" y="4381298"/>
              <a:ext cx="146168" cy="139774"/>
            </a:xfrm>
            <a:custGeom>
              <a:avLst/>
              <a:gdLst>
                <a:gd name="connsiteX0" fmla="*/ 0 w 146168"/>
                <a:gd name="connsiteY0" fmla="*/ 0 h 139774"/>
                <a:gd name="connsiteX1" fmla="*/ 146168 w 146168"/>
                <a:gd name="connsiteY1" fmla="*/ 0 h 139774"/>
                <a:gd name="connsiteX2" fmla="*/ 146168 w 146168"/>
                <a:gd name="connsiteY2" fmla="*/ 139774 h 139774"/>
                <a:gd name="connsiteX3" fmla="*/ 0 w 146168"/>
                <a:gd name="connsiteY3" fmla="*/ 139774 h 139774"/>
              </a:gdLst>
              <a:ahLst/>
              <a:cxnLst>
                <a:cxn ang="0">
                  <a:pos x="connsiteX0" y="connsiteY0"/>
                </a:cxn>
                <a:cxn ang="0">
                  <a:pos x="connsiteX1" y="connsiteY1"/>
                </a:cxn>
                <a:cxn ang="0">
                  <a:pos x="connsiteX2" y="connsiteY2"/>
                </a:cxn>
                <a:cxn ang="0">
                  <a:pos x="connsiteX3" y="connsiteY3"/>
                </a:cxn>
              </a:cxnLst>
              <a:rect l="l" t="t" r="r" b="b"/>
              <a:pathLst>
                <a:path w="146168" h="139774">
                  <a:moveTo>
                    <a:pt x="0" y="0"/>
                  </a:moveTo>
                  <a:lnTo>
                    <a:pt x="146168" y="0"/>
                  </a:lnTo>
                  <a:lnTo>
                    <a:pt x="146168" y="139774"/>
                  </a:lnTo>
                  <a:lnTo>
                    <a:pt x="0" y="139774"/>
                  </a:lnTo>
                  <a:close/>
                </a:path>
              </a:pathLst>
            </a:custGeom>
            <a:solidFill>
              <a:srgbClr val="9B59B6"/>
            </a:solidFill>
            <a:ln w="9739" cap="flat">
              <a:noFill/>
              <a:prstDash val="solid"/>
              <a:miter/>
            </a:ln>
          </p:spPr>
          <p:txBody>
            <a:bodyPr rtlCol="0" anchor="ctr"/>
            <a:lstStyle/>
            <a:p>
              <a:pPr algn="ctr"/>
              <a:endParaRPr lang="en-IN" sz="2000"/>
            </a:p>
          </p:txBody>
        </p:sp>
        <p:sp>
          <p:nvSpPr>
            <p:cNvPr id="99" name="TextBox 98">
              <a:extLst>
                <a:ext uri="{FF2B5EF4-FFF2-40B4-BE49-F238E27FC236}">
                  <a16:creationId xmlns:a16="http://schemas.microsoft.com/office/drawing/2014/main" id="{55CECEA6-C333-2544-E801-98441CCDC26D}"/>
                </a:ext>
              </a:extLst>
            </p:cNvPr>
            <p:cNvSpPr txBox="1"/>
            <p:nvPr/>
          </p:nvSpPr>
          <p:spPr>
            <a:xfrm>
              <a:off x="6314821" y="4346170"/>
              <a:ext cx="1712328" cy="246221"/>
            </a:xfrm>
            <a:prstGeom prst="rect">
              <a:avLst/>
            </a:prstGeom>
            <a:noFill/>
          </p:spPr>
          <p:txBody>
            <a:bodyPr wrap="none" rtlCol="0">
              <a:spAutoFit/>
            </a:bodyPr>
            <a:lstStyle/>
            <a:p>
              <a:pPr algn="ctr"/>
              <a:r>
                <a:rPr lang="en-IN" sz="1000" b="1" spc="0" baseline="0">
                  <a:ln/>
                  <a:solidFill>
                    <a:srgbClr val="2C3E50"/>
                  </a:solidFill>
                  <a:latin typeface="Arial"/>
                  <a:cs typeface="Arial"/>
                  <a:sym typeface="Arial"/>
                  <a:rtl val="0"/>
                </a:rPr>
                <a:t>Lower Frequency Bands:</a:t>
              </a:r>
            </a:p>
          </p:txBody>
        </p:sp>
        <p:sp>
          <p:nvSpPr>
            <p:cNvPr id="100" name="TextBox 99">
              <a:extLst>
                <a:ext uri="{FF2B5EF4-FFF2-40B4-BE49-F238E27FC236}">
                  <a16:creationId xmlns:a16="http://schemas.microsoft.com/office/drawing/2014/main" id="{6319C67D-71C5-90AB-CBC7-0FA6F3C36F86}"/>
                </a:ext>
              </a:extLst>
            </p:cNvPr>
            <p:cNvSpPr txBox="1"/>
            <p:nvPr/>
          </p:nvSpPr>
          <p:spPr>
            <a:xfrm>
              <a:off x="6275495" y="4494380"/>
              <a:ext cx="3134191" cy="230832"/>
            </a:xfrm>
            <a:prstGeom prst="rect">
              <a:avLst/>
            </a:prstGeom>
            <a:noFill/>
          </p:spPr>
          <p:txBody>
            <a:bodyPr wrap="none" rtlCol="0">
              <a:spAutoFit/>
            </a:bodyPr>
            <a:lstStyle/>
            <a:p>
              <a:pPr algn="ctr"/>
              <a:r>
                <a:rPr lang="en-IN" sz="900" spc="0" baseline="0">
                  <a:ln/>
                  <a:solidFill>
                    <a:srgbClr val="2C3E50"/>
                  </a:solidFill>
                  <a:latin typeface="Arial"/>
                  <a:cs typeface="Arial"/>
                  <a:sym typeface="Arial"/>
                  <a:rtl val="0"/>
                </a:rPr>
                <a:t>Where Massive MIMO capabilities are not strictly required</a:t>
              </a:r>
            </a:p>
          </p:txBody>
        </p:sp>
        <p:sp>
          <p:nvSpPr>
            <p:cNvPr id="101" name="TextBox 100">
              <a:extLst>
                <a:ext uri="{FF2B5EF4-FFF2-40B4-BE49-F238E27FC236}">
                  <a16:creationId xmlns:a16="http://schemas.microsoft.com/office/drawing/2014/main" id="{FF1A3B74-6E32-8875-C53E-2F76D727C282}"/>
                </a:ext>
              </a:extLst>
            </p:cNvPr>
            <p:cNvSpPr txBox="1"/>
            <p:nvPr/>
          </p:nvSpPr>
          <p:spPr>
            <a:xfrm>
              <a:off x="6305727" y="4634154"/>
              <a:ext cx="2287807" cy="230832"/>
            </a:xfrm>
            <a:prstGeom prst="rect">
              <a:avLst/>
            </a:prstGeom>
            <a:noFill/>
          </p:spPr>
          <p:txBody>
            <a:bodyPr wrap="none" rtlCol="0">
              <a:spAutoFit/>
            </a:bodyPr>
            <a:lstStyle/>
            <a:p>
              <a:pPr algn="ctr"/>
              <a:r>
                <a:rPr lang="en-IN" sz="900" spc="0" baseline="0">
                  <a:ln/>
                  <a:solidFill>
                    <a:srgbClr val="2C3E50"/>
                  </a:solidFill>
                  <a:latin typeface="Arial"/>
                  <a:cs typeface="Arial"/>
                  <a:sym typeface="Arial"/>
                  <a:rtl val="0"/>
                </a:rPr>
                <a:t>Simpler analog beamforming deployment</a:t>
              </a:r>
            </a:p>
          </p:txBody>
        </p:sp>
      </p:grpSp>
      <p:grpSp>
        <p:nvGrpSpPr>
          <p:cNvPr id="102" name="Graphic 3">
            <a:extLst>
              <a:ext uri="{FF2B5EF4-FFF2-40B4-BE49-F238E27FC236}">
                <a16:creationId xmlns:a16="http://schemas.microsoft.com/office/drawing/2014/main" id="{F82F5DF1-BE5F-03A3-F6DF-BB367C0041C5}"/>
              </a:ext>
            </a:extLst>
          </p:cNvPr>
          <p:cNvGrpSpPr/>
          <p:nvPr/>
        </p:nvGrpSpPr>
        <p:grpSpPr>
          <a:xfrm>
            <a:off x="674484" y="747166"/>
            <a:ext cx="3508037" cy="267003"/>
            <a:chOff x="674484" y="747166"/>
            <a:chExt cx="3508037" cy="267003"/>
          </a:xfrm>
          <a:solidFill>
            <a:srgbClr val="3498DB"/>
          </a:solidFill>
        </p:grpSpPr>
        <p:sp>
          <p:nvSpPr>
            <p:cNvPr id="103" name="Freeform: Shape 102">
              <a:extLst>
                <a:ext uri="{FF2B5EF4-FFF2-40B4-BE49-F238E27FC236}">
                  <a16:creationId xmlns:a16="http://schemas.microsoft.com/office/drawing/2014/main" id="{FF2E3596-0F39-EDE3-F4D4-64E0CBAAA4AA}"/>
                </a:ext>
              </a:extLst>
            </p:cNvPr>
            <p:cNvSpPr/>
            <p:nvPr/>
          </p:nvSpPr>
          <p:spPr>
            <a:xfrm>
              <a:off x="674484" y="747166"/>
              <a:ext cx="3508037" cy="232957"/>
            </a:xfrm>
            <a:custGeom>
              <a:avLst/>
              <a:gdLst>
                <a:gd name="connsiteX0" fmla="*/ 3459315 w 3508037"/>
                <a:gd name="connsiteY0" fmla="*/ 0 h 232957"/>
                <a:gd name="connsiteX1" fmla="*/ 3508038 w 3508037"/>
                <a:gd name="connsiteY1" fmla="*/ 0 h 232957"/>
                <a:gd name="connsiteX2" fmla="*/ 3508038 w 3508037"/>
                <a:gd name="connsiteY2" fmla="*/ 232957 h 232957"/>
                <a:gd name="connsiteX3" fmla="*/ 3459315 w 3508037"/>
                <a:gd name="connsiteY3" fmla="*/ 232957 h 232957"/>
                <a:gd name="connsiteX4" fmla="*/ 48723 w 3508037"/>
                <a:gd name="connsiteY4" fmla="*/ 232957 h 232957"/>
                <a:gd name="connsiteX5" fmla="*/ 0 w 3508037"/>
                <a:gd name="connsiteY5" fmla="*/ 232957 h 232957"/>
                <a:gd name="connsiteX6" fmla="*/ 0 w 3508037"/>
                <a:gd name="connsiteY6" fmla="*/ 0 h 232957"/>
                <a:gd name="connsiteX7" fmla="*/ 48723 w 3508037"/>
                <a:gd name="connsiteY7" fmla="*/ 0 h 23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8037" h="232957">
                  <a:moveTo>
                    <a:pt x="3459315" y="0"/>
                  </a:moveTo>
                  <a:cubicBezTo>
                    <a:pt x="3486224" y="0"/>
                    <a:pt x="3508038" y="0"/>
                    <a:pt x="3508038" y="0"/>
                  </a:cubicBezTo>
                  <a:lnTo>
                    <a:pt x="3508038" y="232957"/>
                  </a:lnTo>
                  <a:cubicBezTo>
                    <a:pt x="3508038" y="232957"/>
                    <a:pt x="3486224" y="232957"/>
                    <a:pt x="3459315" y="232957"/>
                  </a:cubicBezTo>
                  <a:lnTo>
                    <a:pt x="48723" y="232957"/>
                  </a:lnTo>
                  <a:cubicBezTo>
                    <a:pt x="21814" y="232957"/>
                    <a:pt x="0" y="232957"/>
                    <a:pt x="0" y="232957"/>
                  </a:cubicBezTo>
                  <a:lnTo>
                    <a:pt x="0" y="0"/>
                  </a:lnTo>
                  <a:cubicBezTo>
                    <a:pt x="0" y="0"/>
                    <a:pt x="21814" y="0"/>
                    <a:pt x="48723" y="0"/>
                  </a:cubicBezTo>
                  <a:close/>
                </a:path>
              </a:pathLst>
            </a:custGeom>
            <a:solidFill>
              <a:srgbClr val="3498DB"/>
            </a:solidFill>
            <a:ln w="9739" cap="flat">
              <a:solidFill>
                <a:srgbClr val="3498DB"/>
              </a:solidFill>
              <a:custDash>
                <a:ds d="375000" sp="375000"/>
              </a:custDash>
              <a:miter/>
            </a:ln>
          </p:spPr>
          <p:txBody>
            <a:bodyPr rtlCol="0" anchor="ctr"/>
            <a:lstStyle/>
            <a:p>
              <a:pPr algn="ctr"/>
              <a:endParaRPr lang="en-IN" sz="2000"/>
            </a:p>
          </p:txBody>
        </p:sp>
        <p:sp>
          <p:nvSpPr>
            <p:cNvPr id="104" name="TextBox 103">
              <a:extLst>
                <a:ext uri="{FF2B5EF4-FFF2-40B4-BE49-F238E27FC236}">
                  <a16:creationId xmlns:a16="http://schemas.microsoft.com/office/drawing/2014/main" id="{1849C706-5DE5-698D-3284-C7BE77547004}"/>
                </a:ext>
              </a:extLst>
            </p:cNvPr>
            <p:cNvSpPr txBox="1"/>
            <p:nvPr/>
          </p:nvSpPr>
          <p:spPr>
            <a:xfrm>
              <a:off x="1845650" y="767948"/>
              <a:ext cx="1165705" cy="246221"/>
            </a:xfrm>
            <a:prstGeom prst="rect">
              <a:avLst/>
            </a:prstGeom>
            <a:noFill/>
          </p:spPr>
          <p:txBody>
            <a:bodyPr wrap="none" rtlCol="0">
              <a:spAutoFit/>
            </a:bodyPr>
            <a:lstStyle/>
            <a:p>
              <a:pPr algn="ctr"/>
              <a:r>
                <a:rPr lang="en-IN" sz="1000" b="1" spc="0" baseline="0">
                  <a:ln/>
                  <a:solidFill>
                    <a:srgbClr val="3498DB"/>
                  </a:solidFill>
                  <a:latin typeface="Arial"/>
                  <a:cs typeface="Arial"/>
                  <a:sym typeface="Arial"/>
                  <a:rtl val="0"/>
                </a:rPr>
                <a:t>Single RF Chain</a:t>
              </a:r>
            </a:p>
          </p:txBody>
        </p:sp>
      </p:grpSp>
      <p:sp>
        <p:nvSpPr>
          <p:cNvPr id="105" name="TextBox 104">
            <a:extLst>
              <a:ext uri="{FF2B5EF4-FFF2-40B4-BE49-F238E27FC236}">
                <a16:creationId xmlns:a16="http://schemas.microsoft.com/office/drawing/2014/main" id="{046938DD-0445-9851-C77D-60D06A9C3FC4}"/>
              </a:ext>
            </a:extLst>
          </p:cNvPr>
          <p:cNvSpPr txBox="1"/>
          <p:nvPr/>
        </p:nvSpPr>
        <p:spPr>
          <a:xfrm>
            <a:off x="5273200" y="553627"/>
            <a:ext cx="1521571" cy="246221"/>
          </a:xfrm>
          <a:prstGeom prst="rect">
            <a:avLst/>
          </a:prstGeom>
          <a:noFill/>
        </p:spPr>
        <p:txBody>
          <a:bodyPr wrap="none" rtlCol="0">
            <a:spAutoFit/>
          </a:bodyPr>
          <a:lstStyle/>
          <a:p>
            <a:pPr algn="ctr"/>
            <a:r>
              <a:rPr lang="en-IN" sz="1000" b="1" spc="0" baseline="0">
                <a:ln/>
                <a:solidFill>
                  <a:srgbClr val="1ABC9C"/>
                </a:solidFill>
                <a:latin typeface="Arial"/>
                <a:cs typeface="Arial"/>
                <a:sym typeface="Arial"/>
                <a:rtl val="0"/>
              </a:rPr>
              <a:t>Analog Phase Control</a:t>
            </a:r>
          </a:p>
        </p:txBody>
      </p:sp>
      <p:grpSp>
        <p:nvGrpSpPr>
          <p:cNvPr id="106" name="Graphic 3">
            <a:extLst>
              <a:ext uri="{FF2B5EF4-FFF2-40B4-BE49-F238E27FC236}">
                <a16:creationId xmlns:a16="http://schemas.microsoft.com/office/drawing/2014/main" id="{311E86DB-F1E3-DCD8-4FDA-2E47B8194B3E}"/>
              </a:ext>
            </a:extLst>
          </p:cNvPr>
          <p:cNvGrpSpPr/>
          <p:nvPr/>
        </p:nvGrpSpPr>
        <p:grpSpPr>
          <a:xfrm>
            <a:off x="8436519" y="2051726"/>
            <a:ext cx="1982513" cy="745463"/>
            <a:chOff x="8436519" y="2051726"/>
            <a:chExt cx="1982513" cy="745463"/>
          </a:xfrm>
        </p:grpSpPr>
        <p:sp>
          <p:nvSpPr>
            <p:cNvPr id="107" name="Freeform: Shape 106">
              <a:extLst>
                <a:ext uri="{FF2B5EF4-FFF2-40B4-BE49-F238E27FC236}">
                  <a16:creationId xmlns:a16="http://schemas.microsoft.com/office/drawing/2014/main" id="{842EF2E6-612E-60FA-2DD7-413ED0B3C514}"/>
                </a:ext>
              </a:extLst>
            </p:cNvPr>
            <p:cNvSpPr/>
            <p:nvPr/>
          </p:nvSpPr>
          <p:spPr>
            <a:xfrm>
              <a:off x="8470123" y="2051726"/>
              <a:ext cx="1948909" cy="745463"/>
            </a:xfrm>
            <a:custGeom>
              <a:avLst/>
              <a:gdLst>
                <a:gd name="connsiteX0" fmla="*/ 1900187 w 1948909"/>
                <a:gd name="connsiteY0" fmla="*/ 0 h 745463"/>
                <a:gd name="connsiteX1" fmla="*/ 1948910 w 1948909"/>
                <a:gd name="connsiteY1" fmla="*/ 0 h 745463"/>
                <a:gd name="connsiteX2" fmla="*/ 1948910 w 1948909"/>
                <a:gd name="connsiteY2" fmla="*/ 745463 h 745463"/>
                <a:gd name="connsiteX3" fmla="*/ 1900187 w 1948909"/>
                <a:gd name="connsiteY3" fmla="*/ 745463 h 745463"/>
                <a:gd name="connsiteX4" fmla="*/ 48723 w 1948909"/>
                <a:gd name="connsiteY4" fmla="*/ 745463 h 745463"/>
                <a:gd name="connsiteX5" fmla="*/ 0 w 1948909"/>
                <a:gd name="connsiteY5" fmla="*/ 745463 h 745463"/>
                <a:gd name="connsiteX6" fmla="*/ 0 w 1948909"/>
                <a:gd name="connsiteY6" fmla="*/ 0 h 745463"/>
                <a:gd name="connsiteX7" fmla="*/ 48723 w 1948909"/>
                <a:gd name="connsiteY7" fmla="*/ 0 h 745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8909" h="745463">
                  <a:moveTo>
                    <a:pt x="1900187" y="0"/>
                  </a:moveTo>
                  <a:cubicBezTo>
                    <a:pt x="1927096" y="0"/>
                    <a:pt x="1948910" y="0"/>
                    <a:pt x="1948910" y="0"/>
                  </a:cubicBezTo>
                  <a:lnTo>
                    <a:pt x="1948910" y="745463"/>
                  </a:lnTo>
                  <a:cubicBezTo>
                    <a:pt x="1948910" y="745463"/>
                    <a:pt x="1927096" y="745463"/>
                    <a:pt x="1900187" y="745463"/>
                  </a:cubicBezTo>
                  <a:lnTo>
                    <a:pt x="48723" y="745463"/>
                  </a:lnTo>
                  <a:cubicBezTo>
                    <a:pt x="21814" y="745463"/>
                    <a:pt x="0" y="745463"/>
                    <a:pt x="0" y="745463"/>
                  </a:cubicBezTo>
                  <a:lnTo>
                    <a:pt x="0" y="0"/>
                  </a:lnTo>
                  <a:cubicBezTo>
                    <a:pt x="0" y="0"/>
                    <a:pt x="21814" y="0"/>
                    <a:pt x="48723" y="0"/>
                  </a:cubicBezTo>
                  <a:close/>
                </a:path>
              </a:pathLst>
            </a:custGeom>
            <a:solidFill>
              <a:srgbClr val="E74C3C"/>
            </a:solidFill>
            <a:ln w="9739" cap="flat">
              <a:solidFill>
                <a:srgbClr val="E74C3C"/>
              </a:solidFill>
              <a:prstDash val="solid"/>
              <a:miter/>
            </a:ln>
          </p:spPr>
          <p:txBody>
            <a:bodyPr rtlCol="0" anchor="ctr"/>
            <a:lstStyle/>
            <a:p>
              <a:pPr algn="ctr"/>
              <a:endParaRPr lang="en-IN" sz="2000"/>
            </a:p>
          </p:txBody>
        </p:sp>
        <p:sp>
          <p:nvSpPr>
            <p:cNvPr id="108" name="TextBox 107">
              <a:extLst>
                <a:ext uri="{FF2B5EF4-FFF2-40B4-BE49-F238E27FC236}">
                  <a16:creationId xmlns:a16="http://schemas.microsoft.com/office/drawing/2014/main" id="{A1DF80A0-B498-EE2F-3016-FCF4969A981A}"/>
                </a:ext>
              </a:extLst>
            </p:cNvPr>
            <p:cNvSpPr txBox="1"/>
            <p:nvPr/>
          </p:nvSpPr>
          <p:spPr>
            <a:xfrm>
              <a:off x="8905007" y="2091145"/>
              <a:ext cx="1079142" cy="246221"/>
            </a:xfrm>
            <a:prstGeom prst="rect">
              <a:avLst/>
            </a:prstGeom>
            <a:noFill/>
          </p:spPr>
          <p:txBody>
            <a:bodyPr wrap="none" rtlCol="0">
              <a:spAutoFit/>
            </a:bodyPr>
            <a:lstStyle/>
            <a:p>
              <a:pPr algn="ctr"/>
              <a:r>
                <a:rPr lang="en-IN" sz="1000" b="1" spc="0" baseline="0">
                  <a:ln/>
                  <a:solidFill>
                    <a:srgbClr val="E74C3C"/>
                  </a:solidFill>
                  <a:latin typeface="Arial"/>
                  <a:cs typeface="Arial"/>
                  <a:sym typeface="Arial"/>
                  <a:rtl val="0"/>
                </a:rPr>
                <a:t>Beam Steering</a:t>
              </a:r>
            </a:p>
          </p:txBody>
        </p:sp>
        <p:sp>
          <p:nvSpPr>
            <p:cNvPr id="109" name="TextBox 108">
              <a:extLst>
                <a:ext uri="{FF2B5EF4-FFF2-40B4-BE49-F238E27FC236}">
                  <a16:creationId xmlns:a16="http://schemas.microsoft.com/office/drawing/2014/main" id="{C471AE29-AA7B-8B85-6A9A-B48DCBDC48A9}"/>
                </a:ext>
              </a:extLst>
            </p:cNvPr>
            <p:cNvSpPr txBox="1"/>
            <p:nvPr/>
          </p:nvSpPr>
          <p:spPr>
            <a:xfrm>
              <a:off x="8438957" y="2294382"/>
              <a:ext cx="1499128" cy="215444"/>
            </a:xfrm>
            <a:prstGeom prst="rect">
              <a:avLst/>
            </a:prstGeom>
            <a:noFill/>
          </p:spPr>
          <p:txBody>
            <a:bodyPr wrap="none" rtlCol="0">
              <a:spAutoFit/>
            </a:bodyPr>
            <a:lstStyle/>
            <a:p>
              <a:pPr algn="ctr"/>
              <a:r>
                <a:rPr lang="en-IN" sz="800" spc="0" baseline="0">
                  <a:ln/>
                  <a:solidFill>
                    <a:srgbClr val="2C3E50"/>
                  </a:solidFill>
                  <a:latin typeface="Arial"/>
                  <a:cs typeface="Arial"/>
                  <a:sym typeface="Arial"/>
                  <a:rtl val="0"/>
                </a:rPr>
                <a:t>• Entire array steers together</a:t>
              </a:r>
            </a:p>
          </p:txBody>
        </p:sp>
        <p:sp>
          <p:nvSpPr>
            <p:cNvPr id="110" name="TextBox 109">
              <a:extLst>
                <a:ext uri="{FF2B5EF4-FFF2-40B4-BE49-F238E27FC236}">
                  <a16:creationId xmlns:a16="http://schemas.microsoft.com/office/drawing/2014/main" id="{D7A969EF-BD69-B091-2D29-AEFFF5F4E053}"/>
                </a:ext>
              </a:extLst>
            </p:cNvPr>
            <p:cNvSpPr txBox="1"/>
            <p:nvPr/>
          </p:nvSpPr>
          <p:spPr>
            <a:xfrm>
              <a:off x="8436519" y="2434156"/>
              <a:ext cx="1574470" cy="215444"/>
            </a:xfrm>
            <a:prstGeom prst="rect">
              <a:avLst/>
            </a:prstGeom>
            <a:noFill/>
          </p:spPr>
          <p:txBody>
            <a:bodyPr wrap="none" rtlCol="0">
              <a:spAutoFit/>
            </a:bodyPr>
            <a:lstStyle/>
            <a:p>
              <a:pPr algn="ctr"/>
              <a:r>
                <a:rPr lang="en-IN" sz="800" spc="0" baseline="0">
                  <a:ln/>
                  <a:solidFill>
                    <a:srgbClr val="2C3E50"/>
                  </a:solidFill>
                  <a:latin typeface="Arial"/>
                  <a:cs typeface="Arial"/>
                  <a:sym typeface="Arial"/>
                  <a:rtl val="0"/>
                </a:rPr>
                <a:t>• One beam direction at a time</a:t>
              </a:r>
            </a:p>
          </p:txBody>
        </p:sp>
        <p:sp>
          <p:nvSpPr>
            <p:cNvPr id="111" name="TextBox 110">
              <a:extLst>
                <a:ext uri="{FF2B5EF4-FFF2-40B4-BE49-F238E27FC236}">
                  <a16:creationId xmlns:a16="http://schemas.microsoft.com/office/drawing/2014/main" id="{AD5DDABE-DAA6-E76E-C522-B27FCD041604}"/>
                </a:ext>
              </a:extLst>
            </p:cNvPr>
            <p:cNvSpPr txBox="1"/>
            <p:nvPr/>
          </p:nvSpPr>
          <p:spPr>
            <a:xfrm>
              <a:off x="8451648" y="2573930"/>
              <a:ext cx="1056700" cy="215444"/>
            </a:xfrm>
            <a:prstGeom prst="rect">
              <a:avLst/>
            </a:prstGeom>
            <a:noFill/>
          </p:spPr>
          <p:txBody>
            <a:bodyPr wrap="none" rtlCol="0">
              <a:spAutoFit/>
            </a:bodyPr>
            <a:lstStyle/>
            <a:p>
              <a:pPr algn="ctr"/>
              <a:r>
                <a:rPr lang="en-IN" sz="800" spc="0" baseline="0">
                  <a:ln/>
                  <a:solidFill>
                    <a:srgbClr val="2C3E50"/>
                  </a:solidFill>
                  <a:latin typeface="Arial"/>
                  <a:cs typeface="Arial"/>
                  <a:sym typeface="Arial"/>
                  <a:rtl val="0"/>
                </a:rPr>
                <a:t>• Fixed beam width</a:t>
              </a:r>
            </a:p>
          </p:txBody>
        </p:sp>
      </p:grpSp>
      <p:grpSp>
        <p:nvGrpSpPr>
          <p:cNvPr id="112" name="Graphic 3">
            <a:extLst>
              <a:ext uri="{FF2B5EF4-FFF2-40B4-BE49-F238E27FC236}">
                <a16:creationId xmlns:a16="http://schemas.microsoft.com/office/drawing/2014/main" id="{19067052-8D02-4CE8-7D88-72A58E27440B}"/>
              </a:ext>
            </a:extLst>
          </p:cNvPr>
          <p:cNvGrpSpPr/>
          <p:nvPr/>
        </p:nvGrpSpPr>
        <p:grpSpPr>
          <a:xfrm>
            <a:off x="674484" y="5406310"/>
            <a:ext cx="10719003" cy="472005"/>
            <a:chOff x="674484" y="5406310"/>
            <a:chExt cx="10719003" cy="472005"/>
          </a:xfrm>
        </p:grpSpPr>
        <p:sp>
          <p:nvSpPr>
            <p:cNvPr id="113" name="Freeform: Shape 112">
              <a:extLst>
                <a:ext uri="{FF2B5EF4-FFF2-40B4-BE49-F238E27FC236}">
                  <a16:creationId xmlns:a16="http://schemas.microsoft.com/office/drawing/2014/main" id="{B4B7A248-E9BE-0A32-01C3-738557B4A816}"/>
                </a:ext>
              </a:extLst>
            </p:cNvPr>
            <p:cNvSpPr/>
            <p:nvPr/>
          </p:nvSpPr>
          <p:spPr>
            <a:xfrm>
              <a:off x="674484" y="5406310"/>
              <a:ext cx="10719003" cy="465914"/>
            </a:xfrm>
            <a:custGeom>
              <a:avLst/>
              <a:gdLst>
                <a:gd name="connsiteX0" fmla="*/ 10621558 w 10719003"/>
                <a:gd name="connsiteY0" fmla="*/ 0 h 465914"/>
                <a:gd name="connsiteX1" fmla="*/ 10719003 w 10719003"/>
                <a:gd name="connsiteY1" fmla="*/ 0 h 465914"/>
                <a:gd name="connsiteX2" fmla="*/ 10719003 w 10719003"/>
                <a:gd name="connsiteY2" fmla="*/ 465914 h 465914"/>
                <a:gd name="connsiteX3" fmla="*/ 10621558 w 10719003"/>
                <a:gd name="connsiteY3" fmla="*/ 465914 h 465914"/>
                <a:gd name="connsiteX4" fmla="*/ 97445 w 10719003"/>
                <a:gd name="connsiteY4" fmla="*/ 465914 h 465914"/>
                <a:gd name="connsiteX5" fmla="*/ 0 w 10719003"/>
                <a:gd name="connsiteY5" fmla="*/ 465914 h 465914"/>
                <a:gd name="connsiteX6" fmla="*/ 0 w 10719003"/>
                <a:gd name="connsiteY6" fmla="*/ 0 h 465914"/>
                <a:gd name="connsiteX7" fmla="*/ 97445 w 10719003"/>
                <a:gd name="connsiteY7" fmla="*/ 0 h 465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19003" h="465914">
                  <a:moveTo>
                    <a:pt x="10621558" y="0"/>
                  </a:moveTo>
                  <a:cubicBezTo>
                    <a:pt x="10675375" y="0"/>
                    <a:pt x="10719003" y="0"/>
                    <a:pt x="10719003" y="0"/>
                  </a:cubicBezTo>
                  <a:lnTo>
                    <a:pt x="10719003" y="465914"/>
                  </a:lnTo>
                  <a:cubicBezTo>
                    <a:pt x="10719003" y="465914"/>
                    <a:pt x="10675375" y="465914"/>
                    <a:pt x="10621558" y="465914"/>
                  </a:cubicBezTo>
                  <a:lnTo>
                    <a:pt x="97445" y="465914"/>
                  </a:lnTo>
                  <a:cubicBezTo>
                    <a:pt x="43628" y="465914"/>
                    <a:pt x="0" y="465914"/>
                    <a:pt x="0" y="465914"/>
                  </a:cubicBezTo>
                  <a:lnTo>
                    <a:pt x="0" y="0"/>
                  </a:lnTo>
                  <a:cubicBezTo>
                    <a:pt x="0" y="0"/>
                    <a:pt x="43628" y="0"/>
                    <a:pt x="97445" y="0"/>
                  </a:cubicBezTo>
                  <a:close/>
                </a:path>
              </a:pathLst>
            </a:custGeom>
            <a:solidFill>
              <a:srgbClr val="9B59B6"/>
            </a:solidFill>
            <a:ln w="19479" cap="flat">
              <a:solidFill>
                <a:srgbClr val="9B59B6"/>
              </a:solidFill>
              <a:prstDash val="solid"/>
              <a:miter/>
            </a:ln>
          </p:spPr>
          <p:txBody>
            <a:bodyPr rtlCol="0" anchor="ctr"/>
            <a:lstStyle/>
            <a:p>
              <a:pPr algn="ctr"/>
              <a:endParaRPr lang="en-IN" sz="2000"/>
            </a:p>
          </p:txBody>
        </p:sp>
        <p:sp>
          <p:nvSpPr>
            <p:cNvPr id="114" name="TextBox 113">
              <a:extLst>
                <a:ext uri="{FF2B5EF4-FFF2-40B4-BE49-F238E27FC236}">
                  <a16:creationId xmlns:a16="http://schemas.microsoft.com/office/drawing/2014/main" id="{87A1638B-B2C9-17D2-2B0B-42D541BDC8C1}"/>
                </a:ext>
              </a:extLst>
            </p:cNvPr>
            <p:cNvSpPr txBox="1"/>
            <p:nvPr/>
          </p:nvSpPr>
          <p:spPr>
            <a:xfrm>
              <a:off x="4992675" y="5428857"/>
              <a:ext cx="2082621" cy="253916"/>
            </a:xfrm>
            <a:prstGeom prst="rect">
              <a:avLst/>
            </a:prstGeom>
            <a:noFill/>
          </p:spPr>
          <p:txBody>
            <a:bodyPr wrap="none" rtlCol="0">
              <a:spAutoFit/>
            </a:bodyPr>
            <a:lstStyle/>
            <a:p>
              <a:pPr algn="ctr"/>
              <a:r>
                <a:rPr lang="en-IN" sz="1050" b="1" spc="0" baseline="0" dirty="0">
                  <a:ln/>
                  <a:solidFill>
                    <a:schemeClr val="bg1"/>
                  </a:solidFill>
                  <a:latin typeface="Arial"/>
                  <a:cs typeface="Arial"/>
                  <a:sym typeface="Arial"/>
                  <a:rtl val="0"/>
                </a:rPr>
                <a:t>Frequency Band Applications</a:t>
              </a:r>
            </a:p>
          </p:txBody>
        </p:sp>
        <p:sp>
          <p:nvSpPr>
            <p:cNvPr id="115" name="TextBox 114">
              <a:extLst>
                <a:ext uri="{FF2B5EF4-FFF2-40B4-BE49-F238E27FC236}">
                  <a16:creationId xmlns:a16="http://schemas.microsoft.com/office/drawing/2014/main" id="{F8776AC0-A5DC-1088-C1DC-EA52B89FD4B6}"/>
                </a:ext>
              </a:extLst>
            </p:cNvPr>
            <p:cNvSpPr txBox="1"/>
            <p:nvPr/>
          </p:nvSpPr>
          <p:spPr>
            <a:xfrm>
              <a:off x="804738" y="5632094"/>
              <a:ext cx="4578497" cy="230832"/>
            </a:xfrm>
            <a:prstGeom prst="rect">
              <a:avLst/>
            </a:prstGeom>
            <a:noFill/>
          </p:spPr>
          <p:txBody>
            <a:bodyPr wrap="none" rtlCol="0">
              <a:spAutoFit/>
            </a:bodyPr>
            <a:lstStyle/>
            <a:p>
              <a:pPr algn="ctr"/>
              <a:r>
                <a:rPr lang="en-IN" sz="900" spc="0" baseline="0" dirty="0">
                  <a:ln/>
                  <a:solidFill>
                    <a:schemeClr val="bg1"/>
                  </a:solidFill>
                  <a:latin typeface="Arial"/>
                  <a:cs typeface="Arial"/>
                  <a:sym typeface="Arial"/>
                  <a:rtl val="0"/>
                </a:rPr>
                <a:t>• </a:t>
              </a:r>
              <a:r>
                <a:rPr lang="en-IN" sz="900" spc="0" baseline="0" dirty="0" err="1">
                  <a:ln/>
                  <a:solidFill>
                    <a:schemeClr val="bg1"/>
                  </a:solidFill>
                  <a:latin typeface="Arial"/>
                  <a:cs typeface="Arial"/>
                  <a:sym typeface="Arial"/>
                  <a:rtl val="0"/>
                </a:rPr>
                <a:t>mmWave</a:t>
              </a:r>
              <a:r>
                <a:rPr lang="en-IN" sz="900" spc="0" baseline="0" dirty="0">
                  <a:ln/>
                  <a:solidFill>
                    <a:schemeClr val="bg1"/>
                  </a:solidFill>
                  <a:latin typeface="Arial"/>
                  <a:cs typeface="Arial"/>
                  <a:sym typeface="Arial"/>
                  <a:rtl val="0"/>
                </a:rPr>
                <a:t> (24-100 GHz): Primary use for initial access and beam sweeping in 5G NR</a:t>
              </a:r>
            </a:p>
          </p:txBody>
        </p:sp>
        <p:sp>
          <p:nvSpPr>
            <p:cNvPr id="116" name="TextBox 115">
              <a:extLst>
                <a:ext uri="{FF2B5EF4-FFF2-40B4-BE49-F238E27FC236}">
                  <a16:creationId xmlns:a16="http://schemas.microsoft.com/office/drawing/2014/main" id="{10633FAF-90DB-3A62-747C-9A83C1E1BE0F}"/>
                </a:ext>
              </a:extLst>
            </p:cNvPr>
            <p:cNvSpPr txBox="1"/>
            <p:nvPr/>
          </p:nvSpPr>
          <p:spPr>
            <a:xfrm>
              <a:off x="5313701" y="5632094"/>
              <a:ext cx="3520516" cy="246221"/>
            </a:xfrm>
            <a:prstGeom prst="rect">
              <a:avLst/>
            </a:prstGeom>
            <a:noFill/>
          </p:spPr>
          <p:txBody>
            <a:bodyPr wrap="none" rtlCol="0">
              <a:spAutoFit/>
            </a:bodyPr>
            <a:lstStyle/>
            <a:p>
              <a:pPr algn="ctr"/>
              <a:r>
                <a:rPr lang="en-IN" sz="1000" spc="0" baseline="0" dirty="0">
                  <a:ln/>
                  <a:solidFill>
                    <a:schemeClr val="bg1"/>
                  </a:solidFill>
                  <a:latin typeface="Arial"/>
                  <a:cs typeface="Arial"/>
                  <a:sym typeface="Arial"/>
                  <a:rtl val="0"/>
                </a:rPr>
                <a:t>• Sub-6 GHz: Cost-effective solution for basic beamforming</a:t>
              </a:r>
            </a:p>
          </p:txBody>
        </p:sp>
      </p:grpSp>
      <p:grpSp>
        <p:nvGrpSpPr>
          <p:cNvPr id="117" name="Graphic 3">
            <a:extLst>
              <a:ext uri="{FF2B5EF4-FFF2-40B4-BE49-F238E27FC236}">
                <a16:creationId xmlns:a16="http://schemas.microsoft.com/office/drawing/2014/main" id="{57DB90C8-B99F-D94F-5BF7-F466A64DD984}"/>
              </a:ext>
            </a:extLst>
          </p:cNvPr>
          <p:cNvGrpSpPr/>
          <p:nvPr/>
        </p:nvGrpSpPr>
        <p:grpSpPr>
          <a:xfrm>
            <a:off x="569451" y="6081137"/>
            <a:ext cx="5349565" cy="496049"/>
            <a:chOff x="569451" y="6081137"/>
            <a:chExt cx="5349565" cy="496049"/>
          </a:xfrm>
        </p:grpSpPr>
        <p:sp>
          <p:nvSpPr>
            <p:cNvPr id="118" name="TextBox 117">
              <a:extLst>
                <a:ext uri="{FF2B5EF4-FFF2-40B4-BE49-F238E27FC236}">
                  <a16:creationId xmlns:a16="http://schemas.microsoft.com/office/drawing/2014/main" id="{922F5EB3-3E98-0C99-9728-405FECE317F9}"/>
                </a:ext>
              </a:extLst>
            </p:cNvPr>
            <p:cNvSpPr txBox="1"/>
            <p:nvPr/>
          </p:nvSpPr>
          <p:spPr>
            <a:xfrm>
              <a:off x="569451" y="6081137"/>
              <a:ext cx="1013419" cy="261610"/>
            </a:xfrm>
            <a:prstGeom prst="rect">
              <a:avLst/>
            </a:prstGeom>
            <a:noFill/>
          </p:spPr>
          <p:txBody>
            <a:bodyPr wrap="none" rtlCol="0">
              <a:spAutoFit/>
            </a:bodyPr>
            <a:lstStyle/>
            <a:p>
              <a:pPr algn="ctr"/>
              <a:r>
                <a:rPr lang="en-IN" sz="1100" b="1" spc="0" baseline="0">
                  <a:ln/>
                  <a:solidFill>
                    <a:srgbClr val="2C3E50"/>
                  </a:solidFill>
                  <a:latin typeface="Arial"/>
                  <a:cs typeface="Arial"/>
                  <a:sym typeface="Arial"/>
                  <a:rtl val="0"/>
                </a:rPr>
                <a:t>Signal Flow:</a:t>
              </a:r>
            </a:p>
          </p:txBody>
        </p:sp>
        <p:sp>
          <p:nvSpPr>
            <p:cNvPr id="119" name="Freeform: Shape 118">
              <a:extLst>
                <a:ext uri="{FF2B5EF4-FFF2-40B4-BE49-F238E27FC236}">
                  <a16:creationId xmlns:a16="http://schemas.microsoft.com/office/drawing/2014/main" id="{B1528275-AE80-7579-1700-95AE6F0A5260}"/>
                </a:ext>
              </a:extLst>
            </p:cNvPr>
            <p:cNvSpPr/>
            <p:nvPr/>
          </p:nvSpPr>
          <p:spPr>
            <a:xfrm>
              <a:off x="674484" y="6431321"/>
              <a:ext cx="292336" cy="9318"/>
            </a:xfrm>
            <a:custGeom>
              <a:avLst/>
              <a:gdLst>
                <a:gd name="connsiteX0" fmla="*/ 0 w 292336"/>
                <a:gd name="connsiteY0" fmla="*/ 0 h 9318"/>
                <a:gd name="connsiteX1" fmla="*/ 292336 w 292336"/>
                <a:gd name="connsiteY1" fmla="*/ 0 h 9318"/>
              </a:gdLst>
              <a:ahLst/>
              <a:cxnLst>
                <a:cxn ang="0">
                  <a:pos x="connsiteX0" y="connsiteY0"/>
                </a:cxn>
                <a:cxn ang="0">
                  <a:pos x="connsiteX1" y="connsiteY1"/>
                </a:cxn>
              </a:cxnLst>
              <a:rect l="l" t="t" r="r" b="b"/>
              <a:pathLst>
                <a:path w="292336" h="9318">
                  <a:moveTo>
                    <a:pt x="0" y="0"/>
                  </a:moveTo>
                  <a:lnTo>
                    <a:pt x="292336" y="0"/>
                  </a:lnTo>
                </a:path>
              </a:pathLst>
            </a:custGeom>
            <a:ln w="29218" cap="flat">
              <a:solidFill>
                <a:srgbClr val="34495E"/>
              </a:solidFill>
              <a:prstDash val="solid"/>
              <a:miter/>
            </a:ln>
          </p:spPr>
          <p:txBody>
            <a:bodyPr rtlCol="0" anchor="ctr"/>
            <a:lstStyle/>
            <a:p>
              <a:pPr algn="ctr"/>
              <a:endParaRPr lang="en-IN" sz="2000"/>
            </a:p>
          </p:txBody>
        </p:sp>
        <p:sp>
          <p:nvSpPr>
            <p:cNvPr id="120" name="TextBox 119">
              <a:extLst>
                <a:ext uri="{FF2B5EF4-FFF2-40B4-BE49-F238E27FC236}">
                  <a16:creationId xmlns:a16="http://schemas.microsoft.com/office/drawing/2014/main" id="{F684D0F1-2F24-5DCD-7BA6-121B00885D58}"/>
                </a:ext>
              </a:extLst>
            </p:cNvPr>
            <p:cNvSpPr txBox="1"/>
            <p:nvPr/>
          </p:nvSpPr>
          <p:spPr>
            <a:xfrm>
              <a:off x="936356" y="6330965"/>
              <a:ext cx="1042273" cy="246221"/>
            </a:xfrm>
            <a:prstGeom prst="rect">
              <a:avLst/>
            </a:prstGeom>
            <a:noFill/>
          </p:spPr>
          <p:txBody>
            <a:bodyPr wrap="none" rtlCol="0">
              <a:spAutoFit/>
            </a:bodyPr>
            <a:lstStyle/>
            <a:p>
              <a:pPr algn="ctr"/>
              <a:r>
                <a:rPr lang="en-IN" sz="1000" spc="0" baseline="0">
                  <a:ln/>
                  <a:solidFill>
                    <a:srgbClr val="2C3E50"/>
                  </a:solidFill>
                  <a:latin typeface="Arial"/>
                  <a:cs typeface="Arial"/>
                  <a:sym typeface="Arial"/>
                  <a:rtl val="0"/>
                </a:rPr>
                <a:t>RF Signal Path</a:t>
              </a:r>
            </a:p>
          </p:txBody>
        </p:sp>
        <p:sp>
          <p:nvSpPr>
            <p:cNvPr id="121" name="Freeform: Shape 120">
              <a:extLst>
                <a:ext uri="{FF2B5EF4-FFF2-40B4-BE49-F238E27FC236}">
                  <a16:creationId xmlns:a16="http://schemas.microsoft.com/office/drawing/2014/main" id="{9B1149E5-69D1-9129-C4F7-3602C9322FD7}"/>
                </a:ext>
              </a:extLst>
            </p:cNvPr>
            <p:cNvSpPr/>
            <p:nvPr/>
          </p:nvSpPr>
          <p:spPr>
            <a:xfrm>
              <a:off x="2136166" y="6431321"/>
              <a:ext cx="292336" cy="9318"/>
            </a:xfrm>
            <a:custGeom>
              <a:avLst/>
              <a:gdLst>
                <a:gd name="connsiteX0" fmla="*/ 0 w 292336"/>
                <a:gd name="connsiteY0" fmla="*/ 0 h 9318"/>
                <a:gd name="connsiteX1" fmla="*/ 292336 w 292336"/>
                <a:gd name="connsiteY1" fmla="*/ 0 h 9318"/>
              </a:gdLst>
              <a:ahLst/>
              <a:cxnLst>
                <a:cxn ang="0">
                  <a:pos x="connsiteX0" y="connsiteY0"/>
                </a:cxn>
                <a:cxn ang="0">
                  <a:pos x="connsiteX1" y="connsiteY1"/>
                </a:cxn>
              </a:cxnLst>
              <a:rect l="l" t="t" r="r" b="b"/>
              <a:pathLst>
                <a:path w="292336" h="9318">
                  <a:moveTo>
                    <a:pt x="0" y="0"/>
                  </a:moveTo>
                  <a:lnTo>
                    <a:pt x="292336" y="0"/>
                  </a:lnTo>
                </a:path>
              </a:pathLst>
            </a:custGeom>
            <a:ln w="19479" cap="flat">
              <a:solidFill>
                <a:srgbClr val="27AE60"/>
              </a:solidFill>
              <a:custDash>
                <a:ds d="375000" sp="375000"/>
              </a:custDash>
              <a:miter/>
            </a:ln>
          </p:spPr>
          <p:txBody>
            <a:bodyPr rtlCol="0" anchor="ctr"/>
            <a:lstStyle/>
            <a:p>
              <a:pPr algn="ctr"/>
              <a:endParaRPr lang="en-IN" sz="2000"/>
            </a:p>
          </p:txBody>
        </p:sp>
        <p:sp>
          <p:nvSpPr>
            <p:cNvPr id="122" name="TextBox 121">
              <a:extLst>
                <a:ext uri="{FF2B5EF4-FFF2-40B4-BE49-F238E27FC236}">
                  <a16:creationId xmlns:a16="http://schemas.microsoft.com/office/drawing/2014/main" id="{310B7E7F-8D82-EB09-5358-1F0AF5F9BCF4}"/>
                </a:ext>
              </a:extLst>
            </p:cNvPr>
            <p:cNvSpPr txBox="1"/>
            <p:nvPr/>
          </p:nvSpPr>
          <p:spPr>
            <a:xfrm>
              <a:off x="2400536" y="6330965"/>
              <a:ext cx="946093" cy="246221"/>
            </a:xfrm>
            <a:prstGeom prst="rect">
              <a:avLst/>
            </a:prstGeom>
            <a:noFill/>
          </p:spPr>
          <p:txBody>
            <a:bodyPr wrap="none" rtlCol="0">
              <a:spAutoFit/>
            </a:bodyPr>
            <a:lstStyle/>
            <a:p>
              <a:pPr algn="ctr"/>
              <a:r>
                <a:rPr lang="en-IN" sz="1000" spc="0" baseline="0">
                  <a:ln/>
                  <a:solidFill>
                    <a:srgbClr val="2C3E50"/>
                  </a:solidFill>
                  <a:latin typeface="Arial"/>
                  <a:cs typeface="Arial"/>
                  <a:sym typeface="Arial"/>
                  <a:rtl val="0"/>
                </a:rPr>
                <a:t>Wireless Link</a:t>
              </a:r>
            </a:p>
          </p:txBody>
        </p:sp>
        <p:sp>
          <p:nvSpPr>
            <p:cNvPr id="123" name="Freeform: Shape 122">
              <a:extLst>
                <a:ext uri="{FF2B5EF4-FFF2-40B4-BE49-F238E27FC236}">
                  <a16:creationId xmlns:a16="http://schemas.microsoft.com/office/drawing/2014/main" id="{9A42FF9A-4689-5598-D9FA-F288E97C13C5}"/>
                </a:ext>
              </a:extLst>
            </p:cNvPr>
            <p:cNvSpPr/>
            <p:nvPr/>
          </p:nvSpPr>
          <p:spPr>
            <a:xfrm>
              <a:off x="3597848" y="6384730"/>
              <a:ext cx="146168" cy="93182"/>
            </a:xfrm>
            <a:custGeom>
              <a:avLst/>
              <a:gdLst>
                <a:gd name="connsiteX0" fmla="*/ 0 w 146168"/>
                <a:gd name="connsiteY0" fmla="*/ 0 h 93182"/>
                <a:gd name="connsiteX1" fmla="*/ 146168 w 146168"/>
                <a:gd name="connsiteY1" fmla="*/ 0 h 93182"/>
                <a:gd name="connsiteX2" fmla="*/ 146168 w 146168"/>
                <a:gd name="connsiteY2" fmla="*/ 93183 h 93182"/>
                <a:gd name="connsiteX3" fmla="*/ 0 w 146168"/>
                <a:gd name="connsiteY3" fmla="*/ 93183 h 93182"/>
              </a:gdLst>
              <a:ahLst/>
              <a:cxnLst>
                <a:cxn ang="0">
                  <a:pos x="connsiteX0" y="connsiteY0"/>
                </a:cxn>
                <a:cxn ang="0">
                  <a:pos x="connsiteX1" y="connsiteY1"/>
                </a:cxn>
                <a:cxn ang="0">
                  <a:pos x="connsiteX2" y="connsiteY2"/>
                </a:cxn>
                <a:cxn ang="0">
                  <a:pos x="connsiteX3" y="connsiteY3"/>
                </a:cxn>
              </a:cxnLst>
              <a:rect l="l" t="t" r="r" b="b"/>
              <a:pathLst>
                <a:path w="146168" h="93182">
                  <a:moveTo>
                    <a:pt x="0" y="0"/>
                  </a:moveTo>
                  <a:lnTo>
                    <a:pt x="146168" y="0"/>
                  </a:lnTo>
                  <a:lnTo>
                    <a:pt x="146168" y="93183"/>
                  </a:lnTo>
                  <a:lnTo>
                    <a:pt x="0" y="93183"/>
                  </a:lnTo>
                  <a:close/>
                </a:path>
              </a:pathLst>
            </a:custGeom>
            <a:solidFill>
              <a:srgbClr val="1ABC9C"/>
            </a:solidFill>
            <a:ln w="9739" cap="flat">
              <a:noFill/>
              <a:prstDash val="solid"/>
              <a:miter/>
            </a:ln>
          </p:spPr>
          <p:txBody>
            <a:bodyPr rtlCol="0" anchor="ctr"/>
            <a:lstStyle/>
            <a:p>
              <a:pPr algn="ctr"/>
              <a:endParaRPr lang="en-IN" sz="2000"/>
            </a:p>
          </p:txBody>
        </p:sp>
        <p:sp>
          <p:nvSpPr>
            <p:cNvPr id="124" name="TextBox 123">
              <a:extLst>
                <a:ext uri="{FF2B5EF4-FFF2-40B4-BE49-F238E27FC236}">
                  <a16:creationId xmlns:a16="http://schemas.microsoft.com/office/drawing/2014/main" id="{A4776C3C-7A8B-80DD-3545-043E8D6FFBB9}"/>
                </a:ext>
              </a:extLst>
            </p:cNvPr>
            <p:cNvSpPr txBox="1"/>
            <p:nvPr/>
          </p:nvSpPr>
          <p:spPr>
            <a:xfrm>
              <a:off x="3715674" y="6330965"/>
              <a:ext cx="992580" cy="246221"/>
            </a:xfrm>
            <a:prstGeom prst="rect">
              <a:avLst/>
            </a:prstGeom>
            <a:noFill/>
          </p:spPr>
          <p:txBody>
            <a:bodyPr wrap="none" rtlCol="0">
              <a:spAutoFit/>
            </a:bodyPr>
            <a:lstStyle/>
            <a:p>
              <a:pPr algn="ctr"/>
              <a:r>
                <a:rPr lang="en-IN" sz="1000" spc="0" baseline="0">
                  <a:ln/>
                  <a:solidFill>
                    <a:srgbClr val="2C3E50"/>
                  </a:solidFill>
                  <a:latin typeface="Arial"/>
                  <a:cs typeface="Arial"/>
                  <a:sym typeface="Arial"/>
                  <a:rtl val="0"/>
                </a:rPr>
                <a:t>Phase Control</a:t>
              </a:r>
            </a:p>
          </p:txBody>
        </p:sp>
        <p:sp>
          <p:nvSpPr>
            <p:cNvPr id="125" name="Freeform: Shape 124">
              <a:extLst>
                <a:ext uri="{FF2B5EF4-FFF2-40B4-BE49-F238E27FC236}">
                  <a16:creationId xmlns:a16="http://schemas.microsoft.com/office/drawing/2014/main" id="{30EAD8DE-8F79-275E-61F4-5B6ACCA8C747}"/>
                </a:ext>
              </a:extLst>
            </p:cNvPr>
            <p:cNvSpPr/>
            <p:nvPr/>
          </p:nvSpPr>
          <p:spPr>
            <a:xfrm>
              <a:off x="5059531" y="6384730"/>
              <a:ext cx="146168" cy="93182"/>
            </a:xfrm>
            <a:custGeom>
              <a:avLst/>
              <a:gdLst>
                <a:gd name="connsiteX0" fmla="*/ 0 w 146168"/>
                <a:gd name="connsiteY0" fmla="*/ 0 h 93182"/>
                <a:gd name="connsiteX1" fmla="*/ 146168 w 146168"/>
                <a:gd name="connsiteY1" fmla="*/ 0 h 93182"/>
                <a:gd name="connsiteX2" fmla="*/ 146168 w 146168"/>
                <a:gd name="connsiteY2" fmla="*/ 93183 h 93182"/>
                <a:gd name="connsiteX3" fmla="*/ 0 w 146168"/>
                <a:gd name="connsiteY3" fmla="*/ 93183 h 93182"/>
              </a:gdLst>
              <a:ahLst/>
              <a:cxnLst>
                <a:cxn ang="0">
                  <a:pos x="connsiteX0" y="connsiteY0"/>
                </a:cxn>
                <a:cxn ang="0">
                  <a:pos x="connsiteX1" y="connsiteY1"/>
                </a:cxn>
                <a:cxn ang="0">
                  <a:pos x="connsiteX2" y="connsiteY2"/>
                </a:cxn>
                <a:cxn ang="0">
                  <a:pos x="connsiteX3" y="connsiteY3"/>
                </a:cxn>
              </a:cxnLst>
              <a:rect l="l" t="t" r="r" b="b"/>
              <a:pathLst>
                <a:path w="146168" h="93182">
                  <a:moveTo>
                    <a:pt x="0" y="0"/>
                  </a:moveTo>
                  <a:lnTo>
                    <a:pt x="146168" y="0"/>
                  </a:lnTo>
                  <a:lnTo>
                    <a:pt x="146168" y="93183"/>
                  </a:lnTo>
                  <a:lnTo>
                    <a:pt x="0" y="93183"/>
                  </a:lnTo>
                  <a:close/>
                </a:path>
              </a:pathLst>
            </a:custGeom>
            <a:solidFill>
              <a:srgbClr val="E74C3C"/>
            </a:solidFill>
            <a:ln w="9739" cap="flat">
              <a:noFill/>
              <a:prstDash val="solid"/>
              <a:miter/>
            </a:ln>
          </p:spPr>
          <p:txBody>
            <a:bodyPr rtlCol="0" anchor="ctr"/>
            <a:lstStyle/>
            <a:p>
              <a:pPr algn="ctr"/>
              <a:endParaRPr lang="en-IN" sz="2000"/>
            </a:p>
          </p:txBody>
        </p:sp>
        <p:sp>
          <p:nvSpPr>
            <p:cNvPr id="126" name="TextBox 125">
              <a:extLst>
                <a:ext uri="{FF2B5EF4-FFF2-40B4-BE49-F238E27FC236}">
                  <a16:creationId xmlns:a16="http://schemas.microsoft.com/office/drawing/2014/main" id="{77017FE1-D17A-6401-6514-38D79FD050C5}"/>
                </a:ext>
              </a:extLst>
            </p:cNvPr>
            <p:cNvSpPr txBox="1"/>
            <p:nvPr/>
          </p:nvSpPr>
          <p:spPr>
            <a:xfrm>
              <a:off x="5187726" y="6330965"/>
              <a:ext cx="731290" cy="246221"/>
            </a:xfrm>
            <a:prstGeom prst="rect">
              <a:avLst/>
            </a:prstGeom>
            <a:noFill/>
          </p:spPr>
          <p:txBody>
            <a:bodyPr wrap="none" rtlCol="0">
              <a:spAutoFit/>
            </a:bodyPr>
            <a:lstStyle/>
            <a:p>
              <a:pPr algn="ctr"/>
              <a:r>
                <a:rPr lang="en-IN" sz="1000" spc="0" baseline="0">
                  <a:ln/>
                  <a:solidFill>
                    <a:srgbClr val="2C3E50"/>
                  </a:solidFill>
                  <a:latin typeface="Arial"/>
                  <a:cs typeface="Arial"/>
                  <a:sym typeface="Arial"/>
                  <a:rtl val="0"/>
                </a:rPr>
                <a:t>Limitation</a:t>
              </a:r>
            </a:p>
          </p:txBody>
        </p:sp>
      </p:grpSp>
    </p:spTree>
    <p:extLst>
      <p:ext uri="{BB962C8B-B14F-4D97-AF65-F5344CB8AC3E}">
        <p14:creationId xmlns:p14="http://schemas.microsoft.com/office/powerpoint/2010/main" val="33785318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6816EB-FFE3-3299-6EC7-A78356A761BE}"/>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149F9F0F-FB8C-5565-247C-BDCC156B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AI-generated content may be incorrect.">
            <a:extLst>
              <a:ext uri="{FF2B5EF4-FFF2-40B4-BE49-F238E27FC236}">
                <a16:creationId xmlns:a16="http://schemas.microsoft.com/office/drawing/2014/main" id="{D213B2D9-C648-CE3C-3B42-55413D253421}"/>
              </a:ext>
            </a:extLst>
          </p:cNvPr>
          <p:cNvPicPr>
            <a:picLocks noChangeAspect="1"/>
          </p:cNvPicPr>
          <p:nvPr/>
        </p:nvPicPr>
        <p:blipFill>
          <a:blip r:embed="rId2"/>
          <a:srcRect b="18773"/>
          <a:stretch>
            <a:fillRect/>
          </a:stretch>
        </p:blipFill>
        <p:spPr>
          <a:xfrm>
            <a:off x="1" y="1"/>
            <a:ext cx="12192000" cy="6857988"/>
          </a:xfrm>
          <a:prstGeom prst="rect">
            <a:avLst/>
          </a:prstGeom>
        </p:spPr>
      </p:pic>
    </p:spTree>
    <p:extLst>
      <p:ext uri="{BB962C8B-B14F-4D97-AF65-F5344CB8AC3E}">
        <p14:creationId xmlns:p14="http://schemas.microsoft.com/office/powerpoint/2010/main" val="4262642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Graphic 177">
            <a:extLst>
              <a:ext uri="{FF2B5EF4-FFF2-40B4-BE49-F238E27FC236}">
                <a16:creationId xmlns:a16="http://schemas.microsoft.com/office/drawing/2014/main" id="{4C15E559-00EC-5CED-7EC0-951F2770BB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7843339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CA93E14-8A33-5236-29BB-F1E8D791FBA3}"/>
              </a:ext>
            </a:extLst>
          </p:cNvPr>
          <p:cNvSpPr txBox="1"/>
          <p:nvPr/>
        </p:nvSpPr>
        <p:spPr>
          <a:xfrm>
            <a:off x="0" y="0"/>
            <a:ext cx="6883067" cy="261699"/>
          </a:xfrm>
          <a:prstGeom prst="rect">
            <a:avLst/>
          </a:prstGeom>
          <a:noFill/>
        </p:spPr>
        <p:txBody>
          <a:bodyPr wrap="none" rtlCol="0">
            <a:spAutoFit/>
          </a:bodyPr>
          <a:lstStyle/>
          <a:p>
            <a:pPr algn="l"/>
            <a:r>
              <a:rPr lang="en-IN" sz="1500" b="1" spc="0" baseline="0" dirty="0">
                <a:ln/>
                <a:solidFill>
                  <a:srgbClr val="333333"/>
                </a:solidFill>
                <a:latin typeface="Arial"/>
                <a:cs typeface="Arial"/>
                <a:sym typeface="Arial"/>
                <a:rtl val="0"/>
              </a:rPr>
              <a:t>PDCP Split Bearer Function - Downlink (DL) and Uplink (UL) Data Flow</a:t>
            </a:r>
          </a:p>
        </p:txBody>
      </p:sp>
      <p:sp>
        <p:nvSpPr>
          <p:cNvPr id="7" name="TextBox 6">
            <a:extLst>
              <a:ext uri="{FF2B5EF4-FFF2-40B4-BE49-F238E27FC236}">
                <a16:creationId xmlns:a16="http://schemas.microsoft.com/office/drawing/2014/main" id="{8F0D2CF5-7E5C-D96E-B076-777570EE06F7}"/>
              </a:ext>
            </a:extLst>
          </p:cNvPr>
          <p:cNvSpPr txBox="1"/>
          <p:nvPr/>
        </p:nvSpPr>
        <p:spPr>
          <a:xfrm>
            <a:off x="2056209" y="263009"/>
            <a:ext cx="2231635" cy="227647"/>
          </a:xfrm>
          <a:prstGeom prst="rect">
            <a:avLst/>
          </a:prstGeom>
          <a:noFill/>
        </p:spPr>
        <p:txBody>
          <a:bodyPr wrap="none" rtlCol="0">
            <a:spAutoFit/>
          </a:bodyPr>
          <a:lstStyle/>
          <a:p>
            <a:pPr algn="l"/>
            <a:r>
              <a:rPr lang="en-IN" sz="1200" b="1" spc="0" baseline="0">
                <a:ln/>
                <a:solidFill>
                  <a:srgbClr val="1565C0"/>
                </a:solidFill>
                <a:latin typeface="Arial"/>
                <a:cs typeface="Arial"/>
                <a:sym typeface="Arial"/>
                <a:rtl val="0"/>
              </a:rPr>
              <a:t>DOWNLINK (DL) Data Flow</a:t>
            </a:r>
          </a:p>
        </p:txBody>
      </p:sp>
      <p:sp>
        <p:nvSpPr>
          <p:cNvPr id="8" name="Freeform: Shape 7">
            <a:extLst>
              <a:ext uri="{FF2B5EF4-FFF2-40B4-BE49-F238E27FC236}">
                <a16:creationId xmlns:a16="http://schemas.microsoft.com/office/drawing/2014/main" id="{57DB98A6-DAB8-F158-DCCF-9EAAE726D52A}"/>
              </a:ext>
            </a:extLst>
          </p:cNvPr>
          <p:cNvSpPr/>
          <p:nvPr/>
        </p:nvSpPr>
        <p:spPr>
          <a:xfrm>
            <a:off x="2169808" y="609600"/>
            <a:ext cx="2004438" cy="381000"/>
          </a:xfrm>
          <a:custGeom>
            <a:avLst/>
            <a:gdLst>
              <a:gd name="connsiteX0" fmla="*/ 1924261 w 2004438"/>
              <a:gd name="connsiteY0" fmla="*/ 0 h 381000"/>
              <a:gd name="connsiteX1" fmla="*/ 2004438 w 2004438"/>
              <a:gd name="connsiteY1" fmla="*/ 0 h 381000"/>
              <a:gd name="connsiteX2" fmla="*/ 2004438 w 2004438"/>
              <a:gd name="connsiteY2" fmla="*/ 381000 h 381000"/>
              <a:gd name="connsiteX3" fmla="*/ 1924261 w 2004438"/>
              <a:gd name="connsiteY3" fmla="*/ 381000 h 381000"/>
              <a:gd name="connsiteX4" fmla="*/ 80178 w 2004438"/>
              <a:gd name="connsiteY4" fmla="*/ 381000 h 381000"/>
              <a:gd name="connsiteX5" fmla="*/ 0 w 2004438"/>
              <a:gd name="connsiteY5" fmla="*/ 381000 h 381000"/>
              <a:gd name="connsiteX6" fmla="*/ 0 w 2004438"/>
              <a:gd name="connsiteY6" fmla="*/ 0 h 381000"/>
              <a:gd name="connsiteX7" fmla="*/ 80178 w 2004438"/>
              <a:gd name="connsiteY7"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4438" h="381000">
                <a:moveTo>
                  <a:pt x="1924261" y="0"/>
                </a:moveTo>
                <a:cubicBezTo>
                  <a:pt x="1968542" y="0"/>
                  <a:pt x="2004438" y="0"/>
                  <a:pt x="2004438" y="0"/>
                </a:cubicBezTo>
                <a:lnTo>
                  <a:pt x="2004438" y="381000"/>
                </a:lnTo>
                <a:cubicBezTo>
                  <a:pt x="2004438" y="381000"/>
                  <a:pt x="1968542" y="381000"/>
                  <a:pt x="1924261" y="381000"/>
                </a:cubicBezTo>
                <a:lnTo>
                  <a:pt x="80178" y="381000"/>
                </a:lnTo>
                <a:cubicBezTo>
                  <a:pt x="35897" y="381000"/>
                  <a:pt x="0" y="381000"/>
                  <a:pt x="0" y="381000"/>
                </a:cubicBezTo>
                <a:lnTo>
                  <a:pt x="0" y="0"/>
                </a:lnTo>
                <a:cubicBezTo>
                  <a:pt x="0" y="0"/>
                  <a:pt x="35897" y="0"/>
                  <a:pt x="80178" y="0"/>
                </a:cubicBezTo>
                <a:close/>
              </a:path>
            </a:pathLst>
          </a:custGeom>
          <a:gradFill>
            <a:gsLst>
              <a:gs pos="0">
                <a:srgbClr val="000000">
                  <a:alpha val="80000"/>
                </a:srgbClr>
              </a:gs>
              <a:gs pos="50000">
                <a:srgbClr val="000000">
                  <a:alpha val="84706"/>
                </a:srgbClr>
              </a:gs>
              <a:gs pos="100000">
                <a:srgbClr val="000000">
                  <a:alpha val="89804"/>
                </a:srgbClr>
              </a:gs>
            </a:gsLst>
            <a:lin ang="2700000" scaled="1"/>
          </a:gradFill>
          <a:ln w="20034" cap="flat">
            <a:solidFill>
              <a:srgbClr val="2E7D32"/>
            </a:solidFill>
            <a:prstDash val="solid"/>
            <a:miter/>
          </a:ln>
        </p:spPr>
        <p:txBody>
          <a:bodyPr rtlCol="0" anchor="ctr"/>
          <a:lstStyle/>
          <a:p>
            <a:endParaRPr lang="en-IN"/>
          </a:p>
        </p:txBody>
      </p:sp>
      <p:sp>
        <p:nvSpPr>
          <p:cNvPr id="9" name="TextBox 8">
            <a:extLst>
              <a:ext uri="{FF2B5EF4-FFF2-40B4-BE49-F238E27FC236}">
                <a16:creationId xmlns:a16="http://schemas.microsoft.com/office/drawing/2014/main" id="{07E529EE-C14B-75CE-94EC-CC2422CC3A8A}"/>
              </a:ext>
            </a:extLst>
          </p:cNvPr>
          <p:cNvSpPr txBox="1"/>
          <p:nvPr/>
        </p:nvSpPr>
        <p:spPr>
          <a:xfrm>
            <a:off x="2689633" y="633501"/>
            <a:ext cx="964787" cy="193595"/>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Core Network</a:t>
            </a:r>
          </a:p>
        </p:txBody>
      </p:sp>
      <p:sp>
        <p:nvSpPr>
          <p:cNvPr id="10" name="TextBox 9">
            <a:extLst>
              <a:ext uri="{FF2B5EF4-FFF2-40B4-BE49-F238E27FC236}">
                <a16:creationId xmlns:a16="http://schemas.microsoft.com/office/drawing/2014/main" id="{FBD0978B-3825-AA89-17F9-33DF81EF8194}"/>
              </a:ext>
            </a:extLst>
          </p:cNvPr>
          <p:cNvSpPr txBox="1"/>
          <p:nvPr/>
        </p:nvSpPr>
        <p:spPr>
          <a:xfrm>
            <a:off x="2604411" y="761598"/>
            <a:ext cx="1135232" cy="176569"/>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(Data Packets/SDUs)</a:t>
            </a:r>
          </a:p>
        </p:txBody>
      </p:sp>
      <p:sp>
        <p:nvSpPr>
          <p:cNvPr id="11" name="Freeform: Shape 10">
            <a:extLst>
              <a:ext uri="{FF2B5EF4-FFF2-40B4-BE49-F238E27FC236}">
                <a16:creationId xmlns:a16="http://schemas.microsoft.com/office/drawing/2014/main" id="{5C47E6CE-08FD-6D23-1D6C-37F57E5726CA}"/>
              </a:ext>
            </a:extLst>
          </p:cNvPr>
          <p:cNvSpPr/>
          <p:nvPr/>
        </p:nvSpPr>
        <p:spPr>
          <a:xfrm>
            <a:off x="1969364" y="1219200"/>
            <a:ext cx="2405326" cy="609600"/>
          </a:xfrm>
          <a:custGeom>
            <a:avLst/>
            <a:gdLst>
              <a:gd name="connsiteX0" fmla="*/ 2325149 w 2405326"/>
              <a:gd name="connsiteY0" fmla="*/ 0 h 609600"/>
              <a:gd name="connsiteX1" fmla="*/ 2405326 w 2405326"/>
              <a:gd name="connsiteY1" fmla="*/ 0 h 609600"/>
              <a:gd name="connsiteX2" fmla="*/ 2405326 w 2405326"/>
              <a:gd name="connsiteY2" fmla="*/ 609600 h 609600"/>
              <a:gd name="connsiteX3" fmla="*/ 2325149 w 2405326"/>
              <a:gd name="connsiteY3" fmla="*/ 609600 h 609600"/>
              <a:gd name="connsiteX4" fmla="*/ 80178 w 2405326"/>
              <a:gd name="connsiteY4" fmla="*/ 609600 h 609600"/>
              <a:gd name="connsiteX5" fmla="*/ 0 w 2405326"/>
              <a:gd name="connsiteY5" fmla="*/ 609600 h 609600"/>
              <a:gd name="connsiteX6" fmla="*/ 0 w 2405326"/>
              <a:gd name="connsiteY6" fmla="*/ 0 h 609600"/>
              <a:gd name="connsiteX7" fmla="*/ 80178 w 2405326"/>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5326" h="609600">
                <a:moveTo>
                  <a:pt x="2325149" y="0"/>
                </a:moveTo>
                <a:cubicBezTo>
                  <a:pt x="2369429" y="0"/>
                  <a:pt x="2405326" y="0"/>
                  <a:pt x="2405326" y="0"/>
                </a:cubicBezTo>
                <a:lnTo>
                  <a:pt x="2405326" y="609600"/>
                </a:lnTo>
                <a:cubicBezTo>
                  <a:pt x="2405326" y="609600"/>
                  <a:pt x="2369429" y="609600"/>
                  <a:pt x="2325149" y="609600"/>
                </a:cubicBezTo>
                <a:lnTo>
                  <a:pt x="80178" y="609600"/>
                </a:lnTo>
                <a:cubicBezTo>
                  <a:pt x="35897" y="609600"/>
                  <a:pt x="0" y="609600"/>
                  <a:pt x="0" y="609600"/>
                </a:cubicBezTo>
                <a:lnTo>
                  <a:pt x="0" y="0"/>
                </a:lnTo>
                <a:cubicBezTo>
                  <a:pt x="0" y="0"/>
                  <a:pt x="35897" y="0"/>
                  <a:pt x="80178" y="0"/>
                </a:cubicBezTo>
                <a:close/>
              </a:path>
            </a:pathLst>
          </a:custGeom>
          <a:gradFill>
            <a:gsLst>
              <a:gs pos="0">
                <a:srgbClr val="000000">
                  <a:alpha val="80000"/>
                </a:srgbClr>
              </a:gs>
              <a:gs pos="50000">
                <a:srgbClr val="000000">
                  <a:alpha val="84706"/>
                </a:srgbClr>
              </a:gs>
              <a:gs pos="100000">
                <a:srgbClr val="000000">
                  <a:alpha val="89804"/>
                </a:srgbClr>
              </a:gs>
            </a:gsLst>
            <a:lin ang="2700000" scaled="1"/>
          </a:gradFill>
          <a:ln w="20034" cap="flat">
            <a:solidFill>
              <a:srgbClr val="1565C0"/>
            </a:solidFill>
            <a:prstDash val="solid"/>
            <a:miter/>
          </a:ln>
        </p:spPr>
        <p:txBody>
          <a:bodyPr rtlCol="0" anchor="ctr"/>
          <a:lstStyle/>
          <a:p>
            <a:endParaRPr lang="en-IN"/>
          </a:p>
        </p:txBody>
      </p:sp>
      <p:sp>
        <p:nvSpPr>
          <p:cNvPr id="12" name="TextBox 11">
            <a:extLst>
              <a:ext uri="{FF2B5EF4-FFF2-40B4-BE49-F238E27FC236}">
                <a16:creationId xmlns:a16="http://schemas.microsoft.com/office/drawing/2014/main" id="{9DF72778-F32B-21CF-2634-5CA230C436A6}"/>
              </a:ext>
            </a:extLst>
          </p:cNvPr>
          <p:cNvSpPr txBox="1"/>
          <p:nvPr/>
        </p:nvSpPr>
        <p:spPr>
          <a:xfrm>
            <a:off x="2620633" y="1243101"/>
            <a:ext cx="1102788" cy="193595"/>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MN PDCP Entity</a:t>
            </a:r>
          </a:p>
        </p:txBody>
      </p:sp>
      <p:sp>
        <p:nvSpPr>
          <p:cNvPr id="13" name="TextBox 12">
            <a:extLst>
              <a:ext uri="{FF2B5EF4-FFF2-40B4-BE49-F238E27FC236}">
                <a16:creationId xmlns:a16="http://schemas.microsoft.com/office/drawing/2014/main" id="{27E0A393-836C-3ED3-E805-66B012F23874}"/>
              </a:ext>
            </a:extLst>
          </p:cNvPr>
          <p:cNvSpPr txBox="1"/>
          <p:nvPr/>
        </p:nvSpPr>
        <p:spPr>
          <a:xfrm>
            <a:off x="2564405" y="1371198"/>
            <a:ext cx="1215244" cy="176569"/>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Sequence Numbering</a:t>
            </a:r>
          </a:p>
        </p:txBody>
      </p:sp>
      <p:sp>
        <p:nvSpPr>
          <p:cNvPr id="14" name="TextBox 13">
            <a:extLst>
              <a:ext uri="{FF2B5EF4-FFF2-40B4-BE49-F238E27FC236}">
                <a16:creationId xmlns:a16="http://schemas.microsoft.com/office/drawing/2014/main" id="{4BC52D98-550D-C531-D53A-34344735E533}"/>
              </a:ext>
            </a:extLst>
          </p:cNvPr>
          <p:cNvSpPr txBox="1"/>
          <p:nvPr/>
        </p:nvSpPr>
        <p:spPr>
          <a:xfrm>
            <a:off x="2391904" y="1470258"/>
            <a:ext cx="1560246" cy="176569"/>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Header Compression (RoHC)</a:t>
            </a:r>
          </a:p>
        </p:txBody>
      </p:sp>
      <p:sp>
        <p:nvSpPr>
          <p:cNvPr id="15" name="TextBox 14">
            <a:extLst>
              <a:ext uri="{FF2B5EF4-FFF2-40B4-BE49-F238E27FC236}">
                <a16:creationId xmlns:a16="http://schemas.microsoft.com/office/drawing/2014/main" id="{260395B7-41D8-977E-2D71-6A1AC915E226}"/>
              </a:ext>
            </a:extLst>
          </p:cNvPr>
          <p:cNvSpPr txBox="1"/>
          <p:nvPr/>
        </p:nvSpPr>
        <p:spPr>
          <a:xfrm>
            <a:off x="2834632" y="1569318"/>
            <a:ext cx="674789" cy="176569"/>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Ciphering</a:t>
            </a:r>
          </a:p>
        </p:txBody>
      </p:sp>
      <p:sp>
        <p:nvSpPr>
          <p:cNvPr id="16" name="TextBox 15">
            <a:extLst>
              <a:ext uri="{FF2B5EF4-FFF2-40B4-BE49-F238E27FC236}">
                <a16:creationId xmlns:a16="http://schemas.microsoft.com/office/drawing/2014/main" id="{9F648366-8367-EF3F-3BE6-48019BC16FE7}"/>
              </a:ext>
            </a:extLst>
          </p:cNvPr>
          <p:cNvSpPr txBox="1"/>
          <p:nvPr/>
        </p:nvSpPr>
        <p:spPr>
          <a:xfrm>
            <a:off x="2664749" y="1668378"/>
            <a:ext cx="1014555" cy="176569"/>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Splitting Decision</a:t>
            </a:r>
          </a:p>
        </p:txBody>
      </p:sp>
      <p:sp>
        <p:nvSpPr>
          <p:cNvPr id="17" name="Freeform: Shape 16">
            <a:extLst>
              <a:ext uri="{FF2B5EF4-FFF2-40B4-BE49-F238E27FC236}">
                <a16:creationId xmlns:a16="http://schemas.microsoft.com/office/drawing/2014/main" id="{1477E19B-FCDB-1E41-0744-3480370FFE1B}"/>
              </a:ext>
            </a:extLst>
          </p:cNvPr>
          <p:cNvSpPr/>
          <p:nvPr/>
        </p:nvSpPr>
        <p:spPr>
          <a:xfrm>
            <a:off x="967145" y="2133600"/>
            <a:ext cx="1403106" cy="457200"/>
          </a:xfrm>
          <a:custGeom>
            <a:avLst/>
            <a:gdLst>
              <a:gd name="connsiteX0" fmla="*/ 1342974 w 1403106"/>
              <a:gd name="connsiteY0" fmla="*/ 0 h 457200"/>
              <a:gd name="connsiteX1" fmla="*/ 1403107 w 1403106"/>
              <a:gd name="connsiteY1" fmla="*/ 0 h 457200"/>
              <a:gd name="connsiteX2" fmla="*/ 1403107 w 1403106"/>
              <a:gd name="connsiteY2" fmla="*/ 457200 h 457200"/>
              <a:gd name="connsiteX3" fmla="*/ 1342974 w 1403106"/>
              <a:gd name="connsiteY3" fmla="*/ 457200 h 457200"/>
              <a:gd name="connsiteX4" fmla="*/ 60133 w 1403106"/>
              <a:gd name="connsiteY4" fmla="*/ 457200 h 457200"/>
              <a:gd name="connsiteX5" fmla="*/ 0 w 1403106"/>
              <a:gd name="connsiteY5" fmla="*/ 457200 h 457200"/>
              <a:gd name="connsiteX6" fmla="*/ 0 w 1403106"/>
              <a:gd name="connsiteY6" fmla="*/ 0 h 457200"/>
              <a:gd name="connsiteX7" fmla="*/ 60133 w 1403106"/>
              <a:gd name="connsiteY7"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106" h="457200">
                <a:moveTo>
                  <a:pt x="1342974" y="0"/>
                </a:moveTo>
                <a:cubicBezTo>
                  <a:pt x="1376184" y="0"/>
                  <a:pt x="1403107" y="0"/>
                  <a:pt x="1403107" y="0"/>
                </a:cubicBezTo>
                <a:lnTo>
                  <a:pt x="1403107" y="457200"/>
                </a:lnTo>
                <a:cubicBezTo>
                  <a:pt x="1403107" y="457200"/>
                  <a:pt x="1376184" y="457200"/>
                  <a:pt x="1342974" y="457200"/>
                </a:cubicBezTo>
                <a:lnTo>
                  <a:pt x="60133" y="457200"/>
                </a:lnTo>
                <a:cubicBezTo>
                  <a:pt x="26923" y="457200"/>
                  <a:pt x="0" y="457200"/>
                  <a:pt x="0" y="457200"/>
                </a:cubicBezTo>
                <a:lnTo>
                  <a:pt x="0" y="0"/>
                </a:lnTo>
                <a:cubicBezTo>
                  <a:pt x="0" y="0"/>
                  <a:pt x="26923" y="0"/>
                  <a:pt x="60133" y="0"/>
                </a:cubicBezTo>
                <a:close/>
              </a:path>
            </a:pathLst>
          </a:custGeom>
          <a:solidFill>
            <a:srgbClr val="E3F2FD"/>
          </a:solidFill>
          <a:ln w="20034" cap="flat">
            <a:solidFill>
              <a:srgbClr val="1976D2"/>
            </a:solidFill>
            <a:prstDash val="solid"/>
            <a:miter/>
          </a:ln>
        </p:spPr>
        <p:txBody>
          <a:bodyPr rtlCol="0" anchor="ctr"/>
          <a:lstStyle/>
          <a:p>
            <a:endParaRPr lang="en-IN"/>
          </a:p>
        </p:txBody>
      </p:sp>
      <p:sp>
        <p:nvSpPr>
          <p:cNvPr id="18" name="TextBox 17">
            <a:extLst>
              <a:ext uri="{FF2B5EF4-FFF2-40B4-BE49-F238E27FC236}">
                <a16:creationId xmlns:a16="http://schemas.microsoft.com/office/drawing/2014/main" id="{70CBFE4C-F6FF-C862-D669-D4785CFE5536}"/>
              </a:ext>
            </a:extLst>
          </p:cNvPr>
          <p:cNvSpPr txBox="1"/>
          <p:nvPr/>
        </p:nvSpPr>
        <p:spPr>
          <a:xfrm>
            <a:off x="1335346" y="2164399"/>
            <a:ext cx="666705" cy="185082"/>
          </a:xfrm>
          <a:prstGeom prst="rect">
            <a:avLst/>
          </a:prstGeom>
          <a:noFill/>
        </p:spPr>
        <p:txBody>
          <a:bodyPr wrap="none" rtlCol="0">
            <a:spAutoFit/>
          </a:bodyPr>
          <a:lstStyle/>
          <a:p>
            <a:pPr algn="l"/>
            <a:r>
              <a:rPr lang="en-IN" sz="825" b="1" spc="0" baseline="0">
                <a:ln/>
                <a:solidFill>
                  <a:srgbClr val="1976D2"/>
                </a:solidFill>
                <a:latin typeface="Arial"/>
                <a:cs typeface="Arial"/>
                <a:sym typeface="Arial"/>
                <a:rtl val="0"/>
              </a:rPr>
              <a:t>MCG Leg</a:t>
            </a:r>
          </a:p>
        </p:txBody>
      </p:sp>
      <p:sp>
        <p:nvSpPr>
          <p:cNvPr id="19" name="TextBox 18">
            <a:extLst>
              <a:ext uri="{FF2B5EF4-FFF2-40B4-BE49-F238E27FC236}">
                <a16:creationId xmlns:a16="http://schemas.microsoft.com/office/drawing/2014/main" id="{BCA00015-9960-B69B-ABFE-6658B42D09A4}"/>
              </a:ext>
            </a:extLst>
          </p:cNvPr>
          <p:cNvSpPr txBox="1"/>
          <p:nvPr/>
        </p:nvSpPr>
        <p:spPr>
          <a:xfrm>
            <a:off x="1186356" y="2292496"/>
            <a:ext cx="964684" cy="168056"/>
          </a:xfrm>
          <a:prstGeom prst="rect">
            <a:avLst/>
          </a:prstGeom>
          <a:noFill/>
        </p:spPr>
        <p:txBody>
          <a:bodyPr wrap="none" rtlCol="0">
            <a:spAutoFit/>
          </a:bodyPr>
          <a:lstStyle/>
          <a:p>
            <a:pPr algn="l"/>
            <a:r>
              <a:rPr lang="en-IN" sz="675" spc="0" baseline="0">
                <a:ln/>
                <a:solidFill>
                  <a:srgbClr val="1976D2"/>
                </a:solidFill>
                <a:latin typeface="Arial"/>
                <a:cs typeface="Arial"/>
                <a:sym typeface="Arial"/>
                <a:rtl val="0"/>
              </a:rPr>
              <a:t>MN RLC/MAC/PHY</a:t>
            </a:r>
          </a:p>
        </p:txBody>
      </p:sp>
      <p:sp>
        <p:nvSpPr>
          <p:cNvPr id="20" name="TextBox 19">
            <a:extLst>
              <a:ext uri="{FF2B5EF4-FFF2-40B4-BE49-F238E27FC236}">
                <a16:creationId xmlns:a16="http://schemas.microsoft.com/office/drawing/2014/main" id="{80E54C89-F633-48C0-F40A-478288690B70}"/>
              </a:ext>
            </a:extLst>
          </p:cNvPr>
          <p:cNvSpPr txBox="1"/>
          <p:nvPr/>
        </p:nvSpPr>
        <p:spPr>
          <a:xfrm>
            <a:off x="1334164" y="2391556"/>
            <a:ext cx="669068" cy="168056"/>
          </a:xfrm>
          <a:prstGeom prst="rect">
            <a:avLst/>
          </a:prstGeom>
          <a:noFill/>
        </p:spPr>
        <p:txBody>
          <a:bodyPr wrap="none" rtlCol="0">
            <a:spAutoFit/>
          </a:bodyPr>
          <a:lstStyle/>
          <a:p>
            <a:pPr algn="l"/>
            <a:r>
              <a:rPr lang="en-IN" sz="675" spc="0" baseline="0">
                <a:ln/>
                <a:solidFill>
                  <a:srgbClr val="1976D2"/>
                </a:solidFill>
                <a:latin typeface="Arial"/>
                <a:cs typeface="Arial"/>
                <a:sym typeface="Arial"/>
                <a:rtl val="0"/>
              </a:rPr>
              <a:t>Direct to UE</a:t>
            </a:r>
          </a:p>
        </p:txBody>
      </p:sp>
      <p:sp>
        <p:nvSpPr>
          <p:cNvPr id="21" name="Freeform: Shape 20">
            <a:extLst>
              <a:ext uri="{FF2B5EF4-FFF2-40B4-BE49-F238E27FC236}">
                <a16:creationId xmlns:a16="http://schemas.microsoft.com/office/drawing/2014/main" id="{48CF6DD0-366B-F426-3524-F864C737C903}"/>
              </a:ext>
            </a:extLst>
          </p:cNvPr>
          <p:cNvSpPr/>
          <p:nvPr/>
        </p:nvSpPr>
        <p:spPr>
          <a:xfrm>
            <a:off x="3773359" y="2133600"/>
            <a:ext cx="1403106" cy="457200"/>
          </a:xfrm>
          <a:custGeom>
            <a:avLst/>
            <a:gdLst>
              <a:gd name="connsiteX0" fmla="*/ 1342974 w 1403106"/>
              <a:gd name="connsiteY0" fmla="*/ 0 h 457200"/>
              <a:gd name="connsiteX1" fmla="*/ 1403107 w 1403106"/>
              <a:gd name="connsiteY1" fmla="*/ 0 h 457200"/>
              <a:gd name="connsiteX2" fmla="*/ 1403107 w 1403106"/>
              <a:gd name="connsiteY2" fmla="*/ 457200 h 457200"/>
              <a:gd name="connsiteX3" fmla="*/ 1342974 w 1403106"/>
              <a:gd name="connsiteY3" fmla="*/ 457200 h 457200"/>
              <a:gd name="connsiteX4" fmla="*/ 60133 w 1403106"/>
              <a:gd name="connsiteY4" fmla="*/ 457200 h 457200"/>
              <a:gd name="connsiteX5" fmla="*/ 0 w 1403106"/>
              <a:gd name="connsiteY5" fmla="*/ 457200 h 457200"/>
              <a:gd name="connsiteX6" fmla="*/ 0 w 1403106"/>
              <a:gd name="connsiteY6" fmla="*/ 0 h 457200"/>
              <a:gd name="connsiteX7" fmla="*/ 60133 w 1403106"/>
              <a:gd name="connsiteY7"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106" h="457200">
                <a:moveTo>
                  <a:pt x="1342974" y="0"/>
                </a:moveTo>
                <a:cubicBezTo>
                  <a:pt x="1376184" y="0"/>
                  <a:pt x="1403107" y="0"/>
                  <a:pt x="1403107" y="0"/>
                </a:cubicBezTo>
                <a:lnTo>
                  <a:pt x="1403107" y="457200"/>
                </a:lnTo>
                <a:cubicBezTo>
                  <a:pt x="1403107" y="457200"/>
                  <a:pt x="1376184" y="457200"/>
                  <a:pt x="1342974" y="457200"/>
                </a:cubicBezTo>
                <a:lnTo>
                  <a:pt x="60133" y="457200"/>
                </a:lnTo>
                <a:cubicBezTo>
                  <a:pt x="26922" y="457200"/>
                  <a:pt x="0" y="457200"/>
                  <a:pt x="0" y="457200"/>
                </a:cubicBezTo>
                <a:lnTo>
                  <a:pt x="0" y="0"/>
                </a:lnTo>
                <a:cubicBezTo>
                  <a:pt x="0" y="0"/>
                  <a:pt x="26922" y="0"/>
                  <a:pt x="60133" y="0"/>
                </a:cubicBezTo>
                <a:close/>
              </a:path>
            </a:pathLst>
          </a:custGeom>
          <a:solidFill>
            <a:srgbClr val="FFF3E0"/>
          </a:solidFill>
          <a:ln w="20034" cap="flat">
            <a:solidFill>
              <a:srgbClr val="F57C00"/>
            </a:solidFill>
            <a:prstDash val="solid"/>
            <a:miter/>
          </a:ln>
        </p:spPr>
        <p:txBody>
          <a:bodyPr rtlCol="0" anchor="ctr"/>
          <a:lstStyle/>
          <a:p>
            <a:endParaRPr lang="en-IN"/>
          </a:p>
        </p:txBody>
      </p:sp>
      <p:sp>
        <p:nvSpPr>
          <p:cNvPr id="22" name="TextBox 21">
            <a:extLst>
              <a:ext uri="{FF2B5EF4-FFF2-40B4-BE49-F238E27FC236}">
                <a16:creationId xmlns:a16="http://schemas.microsoft.com/office/drawing/2014/main" id="{60703689-24B2-E778-97B9-C14B41F894C9}"/>
              </a:ext>
            </a:extLst>
          </p:cNvPr>
          <p:cNvSpPr txBox="1"/>
          <p:nvPr/>
        </p:nvSpPr>
        <p:spPr>
          <a:xfrm>
            <a:off x="4150710" y="2164399"/>
            <a:ext cx="648402" cy="185082"/>
          </a:xfrm>
          <a:prstGeom prst="rect">
            <a:avLst/>
          </a:prstGeom>
          <a:noFill/>
        </p:spPr>
        <p:txBody>
          <a:bodyPr wrap="none" rtlCol="0">
            <a:spAutoFit/>
          </a:bodyPr>
          <a:lstStyle/>
          <a:p>
            <a:pPr algn="l"/>
            <a:r>
              <a:rPr lang="en-IN" sz="825" b="1" spc="0" baseline="0">
                <a:ln/>
                <a:solidFill>
                  <a:srgbClr val="F57C00"/>
                </a:solidFill>
                <a:latin typeface="Arial"/>
                <a:cs typeface="Arial"/>
                <a:sym typeface="Arial"/>
                <a:rtl val="0"/>
              </a:rPr>
              <a:t>SCG Leg</a:t>
            </a:r>
          </a:p>
        </p:txBody>
      </p:sp>
      <p:sp>
        <p:nvSpPr>
          <p:cNvPr id="23" name="TextBox 22">
            <a:extLst>
              <a:ext uri="{FF2B5EF4-FFF2-40B4-BE49-F238E27FC236}">
                <a16:creationId xmlns:a16="http://schemas.microsoft.com/office/drawing/2014/main" id="{D07A7359-5CCE-B3A9-186F-FC3A3A15861E}"/>
              </a:ext>
            </a:extLst>
          </p:cNvPr>
          <p:cNvSpPr txBox="1"/>
          <p:nvPr/>
        </p:nvSpPr>
        <p:spPr>
          <a:xfrm>
            <a:off x="4088539" y="2292496"/>
            <a:ext cx="772745" cy="168056"/>
          </a:xfrm>
          <a:prstGeom prst="rect">
            <a:avLst/>
          </a:prstGeom>
          <a:noFill/>
        </p:spPr>
        <p:txBody>
          <a:bodyPr wrap="none" rtlCol="0">
            <a:spAutoFit/>
          </a:bodyPr>
          <a:lstStyle/>
          <a:p>
            <a:pPr algn="l"/>
            <a:r>
              <a:rPr lang="en-IN" sz="675" spc="0" baseline="0">
                <a:ln/>
                <a:solidFill>
                  <a:srgbClr val="F57C00"/>
                </a:solidFill>
                <a:latin typeface="Arial"/>
                <a:cs typeface="Arial"/>
                <a:sym typeface="Arial"/>
                <a:rtl val="0"/>
              </a:rPr>
              <a:t>Via Xn-U/X2-U</a:t>
            </a:r>
          </a:p>
        </p:txBody>
      </p:sp>
      <p:sp>
        <p:nvSpPr>
          <p:cNvPr id="24" name="TextBox 23">
            <a:extLst>
              <a:ext uri="{FF2B5EF4-FFF2-40B4-BE49-F238E27FC236}">
                <a16:creationId xmlns:a16="http://schemas.microsoft.com/office/drawing/2014/main" id="{6B173EBB-2C39-BFBD-2E20-9DFDA4377C9D}"/>
              </a:ext>
            </a:extLst>
          </p:cNvPr>
          <p:cNvSpPr txBox="1"/>
          <p:nvPr/>
        </p:nvSpPr>
        <p:spPr>
          <a:xfrm>
            <a:off x="4270678" y="2391556"/>
            <a:ext cx="408467" cy="168056"/>
          </a:xfrm>
          <a:prstGeom prst="rect">
            <a:avLst/>
          </a:prstGeom>
          <a:noFill/>
        </p:spPr>
        <p:txBody>
          <a:bodyPr wrap="none" rtlCol="0">
            <a:spAutoFit/>
          </a:bodyPr>
          <a:lstStyle/>
          <a:p>
            <a:pPr algn="l"/>
            <a:r>
              <a:rPr lang="en-IN" sz="675" spc="0" baseline="0">
                <a:ln/>
                <a:solidFill>
                  <a:srgbClr val="F57C00"/>
                </a:solidFill>
                <a:latin typeface="Arial"/>
                <a:cs typeface="Arial"/>
                <a:sym typeface="Arial"/>
                <a:rtl val="0"/>
              </a:rPr>
              <a:t>to SN</a:t>
            </a:r>
          </a:p>
        </p:txBody>
      </p:sp>
      <p:sp>
        <p:nvSpPr>
          <p:cNvPr id="25" name="Freeform: Shape 24">
            <a:extLst>
              <a:ext uri="{FF2B5EF4-FFF2-40B4-BE49-F238E27FC236}">
                <a16:creationId xmlns:a16="http://schemas.microsoft.com/office/drawing/2014/main" id="{7D1442D4-1A1E-8A02-6256-3099884A3524}"/>
              </a:ext>
            </a:extLst>
          </p:cNvPr>
          <p:cNvSpPr/>
          <p:nvPr/>
        </p:nvSpPr>
        <p:spPr>
          <a:xfrm>
            <a:off x="3773359" y="2819400"/>
            <a:ext cx="1403106" cy="381000"/>
          </a:xfrm>
          <a:custGeom>
            <a:avLst/>
            <a:gdLst>
              <a:gd name="connsiteX0" fmla="*/ 1342974 w 1403106"/>
              <a:gd name="connsiteY0" fmla="*/ 0 h 381000"/>
              <a:gd name="connsiteX1" fmla="*/ 1403107 w 1403106"/>
              <a:gd name="connsiteY1" fmla="*/ 0 h 381000"/>
              <a:gd name="connsiteX2" fmla="*/ 1403107 w 1403106"/>
              <a:gd name="connsiteY2" fmla="*/ 381000 h 381000"/>
              <a:gd name="connsiteX3" fmla="*/ 1342974 w 1403106"/>
              <a:gd name="connsiteY3" fmla="*/ 381000 h 381000"/>
              <a:gd name="connsiteX4" fmla="*/ 60133 w 1403106"/>
              <a:gd name="connsiteY4" fmla="*/ 381000 h 381000"/>
              <a:gd name="connsiteX5" fmla="*/ 0 w 1403106"/>
              <a:gd name="connsiteY5" fmla="*/ 381000 h 381000"/>
              <a:gd name="connsiteX6" fmla="*/ 0 w 1403106"/>
              <a:gd name="connsiteY6" fmla="*/ 0 h 381000"/>
              <a:gd name="connsiteX7" fmla="*/ 60133 w 1403106"/>
              <a:gd name="connsiteY7"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106" h="381000">
                <a:moveTo>
                  <a:pt x="1342974" y="0"/>
                </a:moveTo>
                <a:cubicBezTo>
                  <a:pt x="1376184" y="0"/>
                  <a:pt x="1403107" y="0"/>
                  <a:pt x="1403107" y="0"/>
                </a:cubicBezTo>
                <a:lnTo>
                  <a:pt x="1403107" y="381000"/>
                </a:lnTo>
                <a:cubicBezTo>
                  <a:pt x="1403107" y="381000"/>
                  <a:pt x="1376184" y="381000"/>
                  <a:pt x="1342974" y="381000"/>
                </a:cubicBezTo>
                <a:lnTo>
                  <a:pt x="60133" y="381000"/>
                </a:lnTo>
                <a:cubicBezTo>
                  <a:pt x="26922" y="381000"/>
                  <a:pt x="0" y="381000"/>
                  <a:pt x="0" y="381000"/>
                </a:cubicBezTo>
                <a:lnTo>
                  <a:pt x="0" y="0"/>
                </a:lnTo>
                <a:cubicBezTo>
                  <a:pt x="0" y="0"/>
                  <a:pt x="26922" y="0"/>
                  <a:pt x="60133" y="0"/>
                </a:cubicBezTo>
                <a:close/>
              </a:path>
            </a:pathLst>
          </a:custGeom>
          <a:gradFill>
            <a:gsLst>
              <a:gs pos="0">
                <a:srgbClr val="000000">
                  <a:alpha val="80000"/>
                </a:srgbClr>
              </a:gs>
              <a:gs pos="50000">
                <a:srgbClr val="000000">
                  <a:alpha val="84706"/>
                </a:srgbClr>
              </a:gs>
              <a:gs pos="100000">
                <a:srgbClr val="000000">
                  <a:alpha val="89804"/>
                </a:srgbClr>
              </a:gs>
            </a:gsLst>
            <a:lin ang="2700000" scaled="1"/>
          </a:gradFill>
          <a:ln w="20034" cap="flat">
            <a:solidFill>
              <a:srgbClr val="E65100"/>
            </a:solidFill>
            <a:prstDash val="solid"/>
            <a:miter/>
          </a:ln>
        </p:spPr>
        <p:txBody>
          <a:bodyPr rtlCol="0" anchor="ctr"/>
          <a:lstStyle/>
          <a:p>
            <a:endParaRPr lang="en-IN"/>
          </a:p>
        </p:txBody>
      </p:sp>
      <p:sp>
        <p:nvSpPr>
          <p:cNvPr id="26" name="TextBox 25">
            <a:extLst>
              <a:ext uri="{FF2B5EF4-FFF2-40B4-BE49-F238E27FC236}">
                <a16:creationId xmlns:a16="http://schemas.microsoft.com/office/drawing/2014/main" id="{A07D69BB-394E-EAE7-2D13-CC5608E382A5}"/>
              </a:ext>
            </a:extLst>
          </p:cNvPr>
          <p:cNvSpPr txBox="1"/>
          <p:nvPr/>
        </p:nvSpPr>
        <p:spPr>
          <a:xfrm>
            <a:off x="4016001" y="2850199"/>
            <a:ext cx="917822" cy="185082"/>
          </a:xfrm>
          <a:prstGeom prst="rect">
            <a:avLst/>
          </a:prstGeom>
          <a:noFill/>
        </p:spPr>
        <p:txBody>
          <a:bodyPr wrap="none" rtlCol="0">
            <a:spAutoFit/>
          </a:bodyPr>
          <a:lstStyle/>
          <a:p>
            <a:pPr algn="l"/>
            <a:r>
              <a:rPr lang="en-IN" sz="825" b="1" spc="0" baseline="0">
                <a:ln/>
                <a:solidFill>
                  <a:srgbClr val="FFFFFF"/>
                </a:solidFill>
                <a:latin typeface="Arial"/>
                <a:cs typeface="Arial"/>
                <a:sym typeface="Arial"/>
                <a:rtl val="0"/>
              </a:rPr>
              <a:t>SN (gNB/eNB)</a:t>
            </a:r>
          </a:p>
        </p:txBody>
      </p:sp>
      <p:sp>
        <p:nvSpPr>
          <p:cNvPr id="27" name="TextBox 26">
            <a:extLst>
              <a:ext uri="{FF2B5EF4-FFF2-40B4-BE49-F238E27FC236}">
                <a16:creationId xmlns:a16="http://schemas.microsoft.com/office/drawing/2014/main" id="{DDB523E0-16E6-BB13-8E28-02B9FCACC0D4}"/>
              </a:ext>
            </a:extLst>
          </p:cNvPr>
          <p:cNvSpPr txBox="1"/>
          <p:nvPr/>
        </p:nvSpPr>
        <p:spPr>
          <a:xfrm>
            <a:off x="4075238" y="2978296"/>
            <a:ext cx="799347" cy="168056"/>
          </a:xfrm>
          <a:prstGeom prst="rect">
            <a:avLst/>
          </a:prstGeom>
          <a:noFill/>
        </p:spPr>
        <p:txBody>
          <a:bodyPr wrap="none" rtlCol="0">
            <a:spAutoFit/>
          </a:bodyPr>
          <a:lstStyle/>
          <a:p>
            <a:pPr algn="l"/>
            <a:r>
              <a:rPr lang="en-IN" sz="675" spc="0" baseline="0">
                <a:ln/>
                <a:solidFill>
                  <a:srgbClr val="FFFFFF"/>
                </a:solidFill>
                <a:latin typeface="Arial"/>
                <a:cs typeface="Arial"/>
                <a:sym typeface="Arial"/>
                <a:rtl val="0"/>
              </a:rPr>
              <a:t>RLC/MAC/PHY</a:t>
            </a:r>
          </a:p>
        </p:txBody>
      </p:sp>
      <p:sp>
        <p:nvSpPr>
          <p:cNvPr id="28" name="Freeform: Shape 27">
            <a:extLst>
              <a:ext uri="{FF2B5EF4-FFF2-40B4-BE49-F238E27FC236}">
                <a16:creationId xmlns:a16="http://schemas.microsoft.com/office/drawing/2014/main" id="{2F8B5E9A-DF33-622E-1480-98B17C491EFA}"/>
              </a:ext>
            </a:extLst>
          </p:cNvPr>
          <p:cNvSpPr/>
          <p:nvPr/>
        </p:nvSpPr>
        <p:spPr>
          <a:xfrm>
            <a:off x="1969364" y="3505200"/>
            <a:ext cx="2405326" cy="609600"/>
          </a:xfrm>
          <a:custGeom>
            <a:avLst/>
            <a:gdLst>
              <a:gd name="connsiteX0" fmla="*/ 2325149 w 2405326"/>
              <a:gd name="connsiteY0" fmla="*/ 0 h 609600"/>
              <a:gd name="connsiteX1" fmla="*/ 2405326 w 2405326"/>
              <a:gd name="connsiteY1" fmla="*/ 0 h 609600"/>
              <a:gd name="connsiteX2" fmla="*/ 2405326 w 2405326"/>
              <a:gd name="connsiteY2" fmla="*/ 609600 h 609600"/>
              <a:gd name="connsiteX3" fmla="*/ 2325149 w 2405326"/>
              <a:gd name="connsiteY3" fmla="*/ 609600 h 609600"/>
              <a:gd name="connsiteX4" fmla="*/ 80178 w 2405326"/>
              <a:gd name="connsiteY4" fmla="*/ 609600 h 609600"/>
              <a:gd name="connsiteX5" fmla="*/ 0 w 2405326"/>
              <a:gd name="connsiteY5" fmla="*/ 609600 h 609600"/>
              <a:gd name="connsiteX6" fmla="*/ 0 w 2405326"/>
              <a:gd name="connsiteY6" fmla="*/ 0 h 609600"/>
              <a:gd name="connsiteX7" fmla="*/ 80178 w 2405326"/>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5326" h="609600">
                <a:moveTo>
                  <a:pt x="2325149" y="0"/>
                </a:moveTo>
                <a:cubicBezTo>
                  <a:pt x="2369429" y="0"/>
                  <a:pt x="2405326" y="0"/>
                  <a:pt x="2405326" y="0"/>
                </a:cubicBezTo>
                <a:lnTo>
                  <a:pt x="2405326" y="609600"/>
                </a:lnTo>
                <a:cubicBezTo>
                  <a:pt x="2405326" y="609600"/>
                  <a:pt x="2369429" y="609600"/>
                  <a:pt x="2325149" y="609600"/>
                </a:cubicBezTo>
                <a:lnTo>
                  <a:pt x="80178" y="609600"/>
                </a:lnTo>
                <a:cubicBezTo>
                  <a:pt x="35897" y="609600"/>
                  <a:pt x="0" y="609600"/>
                  <a:pt x="0" y="609600"/>
                </a:cubicBezTo>
                <a:lnTo>
                  <a:pt x="0" y="0"/>
                </a:lnTo>
                <a:cubicBezTo>
                  <a:pt x="0" y="0"/>
                  <a:pt x="35897" y="0"/>
                  <a:pt x="80178" y="0"/>
                </a:cubicBezTo>
                <a:close/>
              </a:path>
            </a:pathLst>
          </a:custGeom>
          <a:gradFill>
            <a:gsLst>
              <a:gs pos="0">
                <a:srgbClr val="000000">
                  <a:alpha val="80000"/>
                </a:srgbClr>
              </a:gs>
              <a:gs pos="50000">
                <a:srgbClr val="000000">
                  <a:alpha val="84706"/>
                </a:srgbClr>
              </a:gs>
              <a:gs pos="100000">
                <a:srgbClr val="000000">
                  <a:alpha val="89804"/>
                </a:srgbClr>
              </a:gs>
            </a:gsLst>
            <a:lin ang="2700000" scaled="1"/>
          </a:gradFill>
          <a:ln w="20034" cap="flat">
            <a:solidFill>
              <a:srgbClr val="6A1B9A"/>
            </a:solidFill>
            <a:prstDash val="solid"/>
            <a:miter/>
          </a:ln>
        </p:spPr>
        <p:txBody>
          <a:bodyPr rtlCol="0" anchor="ctr"/>
          <a:lstStyle/>
          <a:p>
            <a:endParaRPr lang="en-IN"/>
          </a:p>
        </p:txBody>
      </p:sp>
      <p:sp>
        <p:nvSpPr>
          <p:cNvPr id="29" name="TextBox 28">
            <a:extLst>
              <a:ext uri="{FF2B5EF4-FFF2-40B4-BE49-F238E27FC236}">
                <a16:creationId xmlns:a16="http://schemas.microsoft.com/office/drawing/2014/main" id="{32373EE4-6AD6-41C0-D550-A6271CDED1C9}"/>
              </a:ext>
            </a:extLst>
          </p:cNvPr>
          <p:cNvSpPr txBox="1"/>
          <p:nvPr/>
        </p:nvSpPr>
        <p:spPr>
          <a:xfrm>
            <a:off x="2630616" y="3529101"/>
            <a:ext cx="1082821" cy="193595"/>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UE PDCP Entity</a:t>
            </a:r>
          </a:p>
        </p:txBody>
      </p:sp>
      <p:sp>
        <p:nvSpPr>
          <p:cNvPr id="30" name="TextBox 29">
            <a:extLst>
              <a:ext uri="{FF2B5EF4-FFF2-40B4-BE49-F238E27FC236}">
                <a16:creationId xmlns:a16="http://schemas.microsoft.com/office/drawing/2014/main" id="{E2820BBD-CFF6-233C-A1CD-9BA2D86A94D5}"/>
              </a:ext>
            </a:extLst>
          </p:cNvPr>
          <p:cNvSpPr txBox="1"/>
          <p:nvPr/>
        </p:nvSpPr>
        <p:spPr>
          <a:xfrm>
            <a:off x="2428190" y="3657198"/>
            <a:ext cx="1487673" cy="176569"/>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Receives from MCG &amp; SCG</a:t>
            </a:r>
          </a:p>
        </p:txBody>
      </p:sp>
      <p:sp>
        <p:nvSpPr>
          <p:cNvPr id="31" name="TextBox 30">
            <a:extLst>
              <a:ext uri="{FF2B5EF4-FFF2-40B4-BE49-F238E27FC236}">
                <a16:creationId xmlns:a16="http://schemas.microsoft.com/office/drawing/2014/main" id="{D94C1392-3083-3CD4-E7ED-C3236073A93B}"/>
              </a:ext>
            </a:extLst>
          </p:cNvPr>
          <p:cNvSpPr txBox="1"/>
          <p:nvPr/>
        </p:nvSpPr>
        <p:spPr>
          <a:xfrm>
            <a:off x="2302644" y="3756258"/>
            <a:ext cx="1738766" cy="176569"/>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Reordering (handles out-of-order)</a:t>
            </a:r>
          </a:p>
        </p:txBody>
      </p:sp>
      <p:sp>
        <p:nvSpPr>
          <p:cNvPr id="32" name="TextBox 31">
            <a:extLst>
              <a:ext uri="{FF2B5EF4-FFF2-40B4-BE49-F238E27FC236}">
                <a16:creationId xmlns:a16="http://schemas.microsoft.com/office/drawing/2014/main" id="{1F58A54D-D0DC-565E-5183-851BD02E2192}"/>
              </a:ext>
            </a:extLst>
          </p:cNvPr>
          <p:cNvSpPr txBox="1"/>
          <p:nvPr/>
        </p:nvSpPr>
        <p:spPr>
          <a:xfrm>
            <a:off x="2194029" y="3855318"/>
            <a:ext cx="1955995" cy="176569"/>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Deciphering &amp; Header Decompression</a:t>
            </a:r>
          </a:p>
        </p:txBody>
      </p:sp>
      <p:sp>
        <p:nvSpPr>
          <p:cNvPr id="33" name="TextBox 32">
            <a:extLst>
              <a:ext uri="{FF2B5EF4-FFF2-40B4-BE49-F238E27FC236}">
                <a16:creationId xmlns:a16="http://schemas.microsoft.com/office/drawing/2014/main" id="{0F7E088F-F3EB-8A96-0468-33EEA6A25478}"/>
              </a:ext>
            </a:extLst>
          </p:cNvPr>
          <p:cNvSpPr txBox="1"/>
          <p:nvPr/>
        </p:nvSpPr>
        <p:spPr>
          <a:xfrm>
            <a:off x="2497680" y="3954378"/>
            <a:ext cx="1348693" cy="176569"/>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Delivery to Upper Layers</a:t>
            </a:r>
          </a:p>
        </p:txBody>
      </p:sp>
      <p:sp>
        <p:nvSpPr>
          <p:cNvPr id="34" name="TextBox 33">
            <a:extLst>
              <a:ext uri="{FF2B5EF4-FFF2-40B4-BE49-F238E27FC236}">
                <a16:creationId xmlns:a16="http://schemas.microsoft.com/office/drawing/2014/main" id="{E28C5B77-7A79-91E2-4FD6-4F6F6134BD71}"/>
              </a:ext>
            </a:extLst>
          </p:cNvPr>
          <p:cNvSpPr txBox="1"/>
          <p:nvPr/>
        </p:nvSpPr>
        <p:spPr>
          <a:xfrm>
            <a:off x="8211988" y="263009"/>
            <a:ext cx="1946707" cy="227647"/>
          </a:xfrm>
          <a:prstGeom prst="rect">
            <a:avLst/>
          </a:prstGeom>
          <a:noFill/>
        </p:spPr>
        <p:txBody>
          <a:bodyPr wrap="none" rtlCol="0">
            <a:spAutoFit/>
          </a:bodyPr>
          <a:lstStyle/>
          <a:p>
            <a:pPr algn="l"/>
            <a:r>
              <a:rPr lang="en-IN" sz="1200" b="1" spc="0" baseline="0">
                <a:ln/>
                <a:solidFill>
                  <a:srgbClr val="6A1B9A"/>
                </a:solidFill>
                <a:latin typeface="Arial"/>
                <a:cs typeface="Arial"/>
                <a:sym typeface="Arial"/>
                <a:rtl val="0"/>
              </a:rPr>
              <a:t>UPLINK (UL) Data Flow</a:t>
            </a:r>
          </a:p>
        </p:txBody>
      </p:sp>
      <p:sp>
        <p:nvSpPr>
          <p:cNvPr id="35" name="Freeform: Shape 34">
            <a:extLst>
              <a:ext uri="{FF2B5EF4-FFF2-40B4-BE49-F238E27FC236}">
                <a16:creationId xmlns:a16="http://schemas.microsoft.com/office/drawing/2014/main" id="{69227BDB-F898-7866-C8E4-3E314E1EBC52}"/>
              </a:ext>
            </a:extLst>
          </p:cNvPr>
          <p:cNvSpPr/>
          <p:nvPr/>
        </p:nvSpPr>
        <p:spPr>
          <a:xfrm>
            <a:off x="7982679" y="609600"/>
            <a:ext cx="2405326" cy="609600"/>
          </a:xfrm>
          <a:custGeom>
            <a:avLst/>
            <a:gdLst>
              <a:gd name="connsiteX0" fmla="*/ 2325149 w 2405326"/>
              <a:gd name="connsiteY0" fmla="*/ 0 h 609600"/>
              <a:gd name="connsiteX1" fmla="*/ 2405326 w 2405326"/>
              <a:gd name="connsiteY1" fmla="*/ 0 h 609600"/>
              <a:gd name="connsiteX2" fmla="*/ 2405326 w 2405326"/>
              <a:gd name="connsiteY2" fmla="*/ 609600 h 609600"/>
              <a:gd name="connsiteX3" fmla="*/ 2325149 w 2405326"/>
              <a:gd name="connsiteY3" fmla="*/ 609600 h 609600"/>
              <a:gd name="connsiteX4" fmla="*/ 80178 w 2405326"/>
              <a:gd name="connsiteY4" fmla="*/ 609600 h 609600"/>
              <a:gd name="connsiteX5" fmla="*/ 0 w 2405326"/>
              <a:gd name="connsiteY5" fmla="*/ 609600 h 609600"/>
              <a:gd name="connsiteX6" fmla="*/ 0 w 2405326"/>
              <a:gd name="connsiteY6" fmla="*/ 0 h 609600"/>
              <a:gd name="connsiteX7" fmla="*/ 80178 w 2405326"/>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5326" h="609600">
                <a:moveTo>
                  <a:pt x="2325149" y="0"/>
                </a:moveTo>
                <a:cubicBezTo>
                  <a:pt x="2369429" y="0"/>
                  <a:pt x="2405326" y="0"/>
                  <a:pt x="2405326" y="0"/>
                </a:cubicBezTo>
                <a:lnTo>
                  <a:pt x="2405326" y="609600"/>
                </a:lnTo>
                <a:cubicBezTo>
                  <a:pt x="2405326" y="609600"/>
                  <a:pt x="2369429" y="609600"/>
                  <a:pt x="2325149" y="609600"/>
                </a:cubicBezTo>
                <a:lnTo>
                  <a:pt x="80178" y="609600"/>
                </a:lnTo>
                <a:cubicBezTo>
                  <a:pt x="35897" y="609600"/>
                  <a:pt x="0" y="609600"/>
                  <a:pt x="0" y="609600"/>
                </a:cubicBezTo>
                <a:lnTo>
                  <a:pt x="0" y="0"/>
                </a:lnTo>
                <a:cubicBezTo>
                  <a:pt x="0" y="0"/>
                  <a:pt x="35897" y="0"/>
                  <a:pt x="80178" y="0"/>
                </a:cubicBezTo>
                <a:close/>
              </a:path>
            </a:pathLst>
          </a:custGeom>
          <a:gradFill>
            <a:gsLst>
              <a:gs pos="0">
                <a:srgbClr val="000000">
                  <a:alpha val="80000"/>
                </a:srgbClr>
              </a:gs>
              <a:gs pos="50000">
                <a:srgbClr val="000000">
                  <a:alpha val="84706"/>
                </a:srgbClr>
              </a:gs>
              <a:gs pos="100000">
                <a:srgbClr val="000000">
                  <a:alpha val="89804"/>
                </a:srgbClr>
              </a:gs>
            </a:gsLst>
            <a:lin ang="2700000" scaled="1"/>
          </a:gradFill>
          <a:ln w="20034" cap="flat">
            <a:solidFill>
              <a:srgbClr val="6A1B9A"/>
            </a:solidFill>
            <a:prstDash val="solid"/>
            <a:miter/>
          </a:ln>
        </p:spPr>
        <p:txBody>
          <a:bodyPr rtlCol="0" anchor="ctr"/>
          <a:lstStyle/>
          <a:p>
            <a:endParaRPr lang="en-IN"/>
          </a:p>
        </p:txBody>
      </p:sp>
      <p:sp>
        <p:nvSpPr>
          <p:cNvPr id="36" name="TextBox 35">
            <a:extLst>
              <a:ext uri="{FF2B5EF4-FFF2-40B4-BE49-F238E27FC236}">
                <a16:creationId xmlns:a16="http://schemas.microsoft.com/office/drawing/2014/main" id="{63EDE45B-B2BC-4142-F6C7-40CFDFA16369}"/>
              </a:ext>
            </a:extLst>
          </p:cNvPr>
          <p:cNvSpPr txBox="1"/>
          <p:nvPr/>
        </p:nvSpPr>
        <p:spPr>
          <a:xfrm>
            <a:off x="8643931" y="633501"/>
            <a:ext cx="1082821" cy="193595"/>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UE PDCP Entity</a:t>
            </a:r>
          </a:p>
        </p:txBody>
      </p:sp>
      <p:sp>
        <p:nvSpPr>
          <p:cNvPr id="37" name="TextBox 36">
            <a:extLst>
              <a:ext uri="{FF2B5EF4-FFF2-40B4-BE49-F238E27FC236}">
                <a16:creationId xmlns:a16="http://schemas.microsoft.com/office/drawing/2014/main" id="{5C5882A6-9D79-12A4-209D-3F555F4D6643}"/>
              </a:ext>
            </a:extLst>
          </p:cNvPr>
          <p:cNvSpPr txBox="1"/>
          <p:nvPr/>
        </p:nvSpPr>
        <p:spPr>
          <a:xfrm>
            <a:off x="8577720" y="761598"/>
            <a:ext cx="1215244" cy="176569"/>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Sequence Numbering</a:t>
            </a:r>
          </a:p>
        </p:txBody>
      </p:sp>
      <p:sp>
        <p:nvSpPr>
          <p:cNvPr id="38" name="TextBox 37">
            <a:extLst>
              <a:ext uri="{FF2B5EF4-FFF2-40B4-BE49-F238E27FC236}">
                <a16:creationId xmlns:a16="http://schemas.microsoft.com/office/drawing/2014/main" id="{A596FAC1-3079-0AF9-5584-61A3DF267502}"/>
              </a:ext>
            </a:extLst>
          </p:cNvPr>
          <p:cNvSpPr txBox="1"/>
          <p:nvPr/>
        </p:nvSpPr>
        <p:spPr>
          <a:xfrm>
            <a:off x="8588951" y="860658"/>
            <a:ext cx="1192782" cy="176569"/>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Header Compression</a:t>
            </a:r>
          </a:p>
        </p:txBody>
      </p:sp>
      <p:sp>
        <p:nvSpPr>
          <p:cNvPr id="39" name="TextBox 38">
            <a:extLst>
              <a:ext uri="{FF2B5EF4-FFF2-40B4-BE49-F238E27FC236}">
                <a16:creationId xmlns:a16="http://schemas.microsoft.com/office/drawing/2014/main" id="{8210A9B1-117A-B371-F931-4872F85BA3C4}"/>
              </a:ext>
            </a:extLst>
          </p:cNvPr>
          <p:cNvSpPr txBox="1"/>
          <p:nvPr/>
        </p:nvSpPr>
        <p:spPr>
          <a:xfrm>
            <a:off x="8847947" y="959718"/>
            <a:ext cx="674789" cy="176569"/>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Ciphering</a:t>
            </a:r>
          </a:p>
        </p:txBody>
      </p:sp>
      <p:sp>
        <p:nvSpPr>
          <p:cNvPr id="40" name="TextBox 39">
            <a:extLst>
              <a:ext uri="{FF2B5EF4-FFF2-40B4-BE49-F238E27FC236}">
                <a16:creationId xmlns:a16="http://schemas.microsoft.com/office/drawing/2014/main" id="{9CEE6B78-09D1-A16E-4212-4DFB0C298A01}"/>
              </a:ext>
            </a:extLst>
          </p:cNvPr>
          <p:cNvSpPr txBox="1"/>
          <p:nvPr/>
        </p:nvSpPr>
        <p:spPr>
          <a:xfrm>
            <a:off x="8148914" y="1058778"/>
            <a:ext cx="2072855" cy="176569"/>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Splitting Decision (ul-DataSplitThreshold)</a:t>
            </a:r>
          </a:p>
        </p:txBody>
      </p:sp>
      <p:sp>
        <p:nvSpPr>
          <p:cNvPr id="41" name="Freeform: Shape 40">
            <a:extLst>
              <a:ext uri="{FF2B5EF4-FFF2-40B4-BE49-F238E27FC236}">
                <a16:creationId xmlns:a16="http://schemas.microsoft.com/office/drawing/2014/main" id="{ADE998A0-4A0D-F11B-E9C1-1CC10B0215FA}"/>
              </a:ext>
            </a:extLst>
          </p:cNvPr>
          <p:cNvSpPr/>
          <p:nvPr/>
        </p:nvSpPr>
        <p:spPr>
          <a:xfrm>
            <a:off x="6980460" y="1524000"/>
            <a:ext cx="1403106" cy="457200"/>
          </a:xfrm>
          <a:custGeom>
            <a:avLst/>
            <a:gdLst>
              <a:gd name="connsiteX0" fmla="*/ 1342974 w 1403106"/>
              <a:gd name="connsiteY0" fmla="*/ 0 h 457200"/>
              <a:gd name="connsiteX1" fmla="*/ 1403107 w 1403106"/>
              <a:gd name="connsiteY1" fmla="*/ 0 h 457200"/>
              <a:gd name="connsiteX2" fmla="*/ 1403107 w 1403106"/>
              <a:gd name="connsiteY2" fmla="*/ 457200 h 457200"/>
              <a:gd name="connsiteX3" fmla="*/ 1342974 w 1403106"/>
              <a:gd name="connsiteY3" fmla="*/ 457200 h 457200"/>
              <a:gd name="connsiteX4" fmla="*/ 60133 w 1403106"/>
              <a:gd name="connsiteY4" fmla="*/ 457200 h 457200"/>
              <a:gd name="connsiteX5" fmla="*/ 0 w 1403106"/>
              <a:gd name="connsiteY5" fmla="*/ 457200 h 457200"/>
              <a:gd name="connsiteX6" fmla="*/ 0 w 1403106"/>
              <a:gd name="connsiteY6" fmla="*/ 0 h 457200"/>
              <a:gd name="connsiteX7" fmla="*/ 60133 w 1403106"/>
              <a:gd name="connsiteY7"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106" h="457200">
                <a:moveTo>
                  <a:pt x="1342974" y="0"/>
                </a:moveTo>
                <a:cubicBezTo>
                  <a:pt x="1376184" y="0"/>
                  <a:pt x="1403107" y="0"/>
                  <a:pt x="1403107" y="0"/>
                </a:cubicBezTo>
                <a:lnTo>
                  <a:pt x="1403107" y="457200"/>
                </a:lnTo>
                <a:cubicBezTo>
                  <a:pt x="1403107" y="457200"/>
                  <a:pt x="1376184" y="457200"/>
                  <a:pt x="1342974" y="457200"/>
                </a:cubicBezTo>
                <a:lnTo>
                  <a:pt x="60133" y="457200"/>
                </a:lnTo>
                <a:cubicBezTo>
                  <a:pt x="26922" y="457200"/>
                  <a:pt x="0" y="457200"/>
                  <a:pt x="0" y="457200"/>
                </a:cubicBezTo>
                <a:lnTo>
                  <a:pt x="0" y="0"/>
                </a:lnTo>
                <a:cubicBezTo>
                  <a:pt x="0" y="0"/>
                  <a:pt x="26922" y="0"/>
                  <a:pt x="60133" y="0"/>
                </a:cubicBezTo>
                <a:close/>
              </a:path>
            </a:pathLst>
          </a:custGeom>
          <a:solidFill>
            <a:srgbClr val="E8F5E8"/>
          </a:solidFill>
          <a:ln w="20034" cap="flat">
            <a:solidFill>
              <a:srgbClr val="4CAF50"/>
            </a:solidFill>
            <a:prstDash val="solid"/>
            <a:miter/>
          </a:ln>
        </p:spPr>
        <p:txBody>
          <a:bodyPr rtlCol="0" anchor="ctr"/>
          <a:lstStyle/>
          <a:p>
            <a:endParaRPr lang="en-IN"/>
          </a:p>
        </p:txBody>
      </p:sp>
      <p:sp>
        <p:nvSpPr>
          <p:cNvPr id="42" name="TextBox 41">
            <a:extLst>
              <a:ext uri="{FF2B5EF4-FFF2-40B4-BE49-F238E27FC236}">
                <a16:creationId xmlns:a16="http://schemas.microsoft.com/office/drawing/2014/main" id="{2F07BF37-2DED-967C-3CFA-F6E2C7255131}"/>
              </a:ext>
            </a:extLst>
          </p:cNvPr>
          <p:cNvSpPr txBox="1"/>
          <p:nvPr/>
        </p:nvSpPr>
        <p:spPr>
          <a:xfrm>
            <a:off x="7348661" y="1554799"/>
            <a:ext cx="666705" cy="185082"/>
          </a:xfrm>
          <a:prstGeom prst="rect">
            <a:avLst/>
          </a:prstGeom>
          <a:noFill/>
        </p:spPr>
        <p:txBody>
          <a:bodyPr wrap="none" rtlCol="0">
            <a:spAutoFit/>
          </a:bodyPr>
          <a:lstStyle/>
          <a:p>
            <a:pPr algn="l"/>
            <a:r>
              <a:rPr lang="en-IN" sz="825" b="1" spc="0" baseline="0">
                <a:ln/>
                <a:solidFill>
                  <a:srgbClr val="4CAF50"/>
                </a:solidFill>
                <a:latin typeface="Arial"/>
                <a:cs typeface="Arial"/>
                <a:sym typeface="Arial"/>
                <a:rtl val="0"/>
              </a:rPr>
              <a:t>MCG Leg</a:t>
            </a:r>
          </a:p>
        </p:txBody>
      </p:sp>
      <p:sp>
        <p:nvSpPr>
          <p:cNvPr id="43" name="TextBox 42">
            <a:extLst>
              <a:ext uri="{FF2B5EF4-FFF2-40B4-BE49-F238E27FC236}">
                <a16:creationId xmlns:a16="http://schemas.microsoft.com/office/drawing/2014/main" id="{F4032DEA-DB70-D945-A120-D508C9222CA1}"/>
              </a:ext>
            </a:extLst>
          </p:cNvPr>
          <p:cNvSpPr txBox="1"/>
          <p:nvPr/>
        </p:nvSpPr>
        <p:spPr>
          <a:xfrm>
            <a:off x="7207158" y="1682896"/>
            <a:ext cx="949709" cy="168056"/>
          </a:xfrm>
          <a:prstGeom prst="rect">
            <a:avLst/>
          </a:prstGeom>
          <a:noFill/>
        </p:spPr>
        <p:txBody>
          <a:bodyPr wrap="none" rtlCol="0">
            <a:spAutoFit/>
          </a:bodyPr>
          <a:lstStyle/>
          <a:p>
            <a:pPr algn="l"/>
            <a:r>
              <a:rPr lang="en-IN" sz="675" spc="0" baseline="0">
                <a:ln/>
                <a:solidFill>
                  <a:srgbClr val="4CAF50"/>
                </a:solidFill>
                <a:latin typeface="Arial"/>
                <a:cs typeface="Arial"/>
                <a:sym typeface="Arial"/>
                <a:rtl val="0"/>
              </a:rPr>
              <a:t>UE RLC/MAC/PHY</a:t>
            </a:r>
          </a:p>
        </p:txBody>
      </p:sp>
      <p:sp>
        <p:nvSpPr>
          <p:cNvPr id="44" name="TextBox 43">
            <a:extLst>
              <a:ext uri="{FF2B5EF4-FFF2-40B4-BE49-F238E27FC236}">
                <a16:creationId xmlns:a16="http://schemas.microsoft.com/office/drawing/2014/main" id="{0187791A-E0C6-654D-6068-2877D523C15E}"/>
              </a:ext>
            </a:extLst>
          </p:cNvPr>
          <p:cNvSpPr txBox="1"/>
          <p:nvPr/>
        </p:nvSpPr>
        <p:spPr>
          <a:xfrm>
            <a:off x="7339992" y="1781956"/>
            <a:ext cx="684043" cy="168056"/>
          </a:xfrm>
          <a:prstGeom prst="rect">
            <a:avLst/>
          </a:prstGeom>
          <a:noFill/>
        </p:spPr>
        <p:txBody>
          <a:bodyPr wrap="none" rtlCol="0">
            <a:spAutoFit/>
          </a:bodyPr>
          <a:lstStyle/>
          <a:p>
            <a:pPr algn="l"/>
            <a:r>
              <a:rPr lang="en-IN" sz="675" spc="0" baseline="0">
                <a:ln/>
                <a:solidFill>
                  <a:srgbClr val="4CAF50"/>
                </a:solidFill>
                <a:latin typeface="Arial"/>
                <a:cs typeface="Arial"/>
                <a:sym typeface="Arial"/>
                <a:rtl val="0"/>
              </a:rPr>
              <a:t>Direct to MN</a:t>
            </a:r>
          </a:p>
        </p:txBody>
      </p:sp>
      <p:sp>
        <p:nvSpPr>
          <p:cNvPr id="45" name="Freeform: Shape 44">
            <a:extLst>
              <a:ext uri="{FF2B5EF4-FFF2-40B4-BE49-F238E27FC236}">
                <a16:creationId xmlns:a16="http://schemas.microsoft.com/office/drawing/2014/main" id="{88DBA8B9-74DA-AD69-3EFD-DEF7AA1A98FB}"/>
              </a:ext>
            </a:extLst>
          </p:cNvPr>
          <p:cNvSpPr/>
          <p:nvPr/>
        </p:nvSpPr>
        <p:spPr>
          <a:xfrm>
            <a:off x="9786674" y="1524000"/>
            <a:ext cx="1403106" cy="457200"/>
          </a:xfrm>
          <a:custGeom>
            <a:avLst/>
            <a:gdLst>
              <a:gd name="connsiteX0" fmla="*/ 1342974 w 1403106"/>
              <a:gd name="connsiteY0" fmla="*/ 0 h 457200"/>
              <a:gd name="connsiteX1" fmla="*/ 1403107 w 1403106"/>
              <a:gd name="connsiteY1" fmla="*/ 0 h 457200"/>
              <a:gd name="connsiteX2" fmla="*/ 1403107 w 1403106"/>
              <a:gd name="connsiteY2" fmla="*/ 457200 h 457200"/>
              <a:gd name="connsiteX3" fmla="*/ 1342974 w 1403106"/>
              <a:gd name="connsiteY3" fmla="*/ 457200 h 457200"/>
              <a:gd name="connsiteX4" fmla="*/ 60133 w 1403106"/>
              <a:gd name="connsiteY4" fmla="*/ 457200 h 457200"/>
              <a:gd name="connsiteX5" fmla="*/ 0 w 1403106"/>
              <a:gd name="connsiteY5" fmla="*/ 457200 h 457200"/>
              <a:gd name="connsiteX6" fmla="*/ 0 w 1403106"/>
              <a:gd name="connsiteY6" fmla="*/ 0 h 457200"/>
              <a:gd name="connsiteX7" fmla="*/ 60133 w 1403106"/>
              <a:gd name="connsiteY7"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106" h="457200">
                <a:moveTo>
                  <a:pt x="1342974" y="0"/>
                </a:moveTo>
                <a:cubicBezTo>
                  <a:pt x="1376184" y="0"/>
                  <a:pt x="1403107" y="0"/>
                  <a:pt x="1403107" y="0"/>
                </a:cubicBezTo>
                <a:lnTo>
                  <a:pt x="1403107" y="457200"/>
                </a:lnTo>
                <a:cubicBezTo>
                  <a:pt x="1403107" y="457200"/>
                  <a:pt x="1376184" y="457200"/>
                  <a:pt x="1342974" y="457200"/>
                </a:cubicBezTo>
                <a:lnTo>
                  <a:pt x="60133" y="457200"/>
                </a:lnTo>
                <a:cubicBezTo>
                  <a:pt x="26922" y="457200"/>
                  <a:pt x="0" y="457200"/>
                  <a:pt x="0" y="457200"/>
                </a:cubicBezTo>
                <a:lnTo>
                  <a:pt x="0" y="0"/>
                </a:lnTo>
                <a:cubicBezTo>
                  <a:pt x="0" y="0"/>
                  <a:pt x="26922" y="0"/>
                  <a:pt x="60133" y="0"/>
                </a:cubicBezTo>
                <a:close/>
              </a:path>
            </a:pathLst>
          </a:custGeom>
          <a:solidFill>
            <a:srgbClr val="FFF3E0"/>
          </a:solidFill>
          <a:ln w="20034" cap="flat">
            <a:solidFill>
              <a:srgbClr val="F57C00"/>
            </a:solidFill>
            <a:prstDash val="solid"/>
            <a:miter/>
          </a:ln>
        </p:spPr>
        <p:txBody>
          <a:bodyPr rtlCol="0" anchor="ctr"/>
          <a:lstStyle/>
          <a:p>
            <a:endParaRPr lang="en-IN"/>
          </a:p>
        </p:txBody>
      </p:sp>
      <p:sp>
        <p:nvSpPr>
          <p:cNvPr id="46" name="TextBox 45">
            <a:extLst>
              <a:ext uri="{FF2B5EF4-FFF2-40B4-BE49-F238E27FC236}">
                <a16:creationId xmlns:a16="http://schemas.microsoft.com/office/drawing/2014/main" id="{E825BBD9-5759-1CE6-802B-38670852A489}"/>
              </a:ext>
            </a:extLst>
          </p:cNvPr>
          <p:cNvSpPr txBox="1"/>
          <p:nvPr/>
        </p:nvSpPr>
        <p:spPr>
          <a:xfrm>
            <a:off x="10164025" y="1554799"/>
            <a:ext cx="648402" cy="185082"/>
          </a:xfrm>
          <a:prstGeom prst="rect">
            <a:avLst/>
          </a:prstGeom>
          <a:noFill/>
        </p:spPr>
        <p:txBody>
          <a:bodyPr wrap="none" rtlCol="0">
            <a:spAutoFit/>
          </a:bodyPr>
          <a:lstStyle/>
          <a:p>
            <a:pPr algn="l"/>
            <a:r>
              <a:rPr lang="en-IN" sz="825" b="1" spc="0" baseline="0">
                <a:ln/>
                <a:solidFill>
                  <a:srgbClr val="F57C00"/>
                </a:solidFill>
                <a:latin typeface="Arial"/>
                <a:cs typeface="Arial"/>
                <a:sym typeface="Arial"/>
                <a:rtl val="0"/>
              </a:rPr>
              <a:t>SCG Leg</a:t>
            </a:r>
          </a:p>
        </p:txBody>
      </p:sp>
      <p:sp>
        <p:nvSpPr>
          <p:cNvPr id="47" name="TextBox 46">
            <a:extLst>
              <a:ext uri="{FF2B5EF4-FFF2-40B4-BE49-F238E27FC236}">
                <a16:creationId xmlns:a16="http://schemas.microsoft.com/office/drawing/2014/main" id="{01A5E291-D66F-9ADF-6C86-2B195AB576F3}"/>
              </a:ext>
            </a:extLst>
          </p:cNvPr>
          <p:cNvSpPr txBox="1"/>
          <p:nvPr/>
        </p:nvSpPr>
        <p:spPr>
          <a:xfrm>
            <a:off x="10013372" y="1682896"/>
            <a:ext cx="949709" cy="168056"/>
          </a:xfrm>
          <a:prstGeom prst="rect">
            <a:avLst/>
          </a:prstGeom>
          <a:noFill/>
        </p:spPr>
        <p:txBody>
          <a:bodyPr wrap="none" rtlCol="0">
            <a:spAutoFit/>
          </a:bodyPr>
          <a:lstStyle/>
          <a:p>
            <a:pPr algn="l"/>
            <a:r>
              <a:rPr lang="en-IN" sz="675" spc="0" baseline="0">
                <a:ln/>
                <a:solidFill>
                  <a:srgbClr val="F57C00"/>
                </a:solidFill>
                <a:latin typeface="Arial"/>
                <a:cs typeface="Arial"/>
                <a:sym typeface="Arial"/>
                <a:rtl val="0"/>
              </a:rPr>
              <a:t>UE RLC/MAC/PHY</a:t>
            </a:r>
          </a:p>
        </p:txBody>
      </p:sp>
      <p:sp>
        <p:nvSpPr>
          <p:cNvPr id="48" name="TextBox 47">
            <a:extLst>
              <a:ext uri="{FF2B5EF4-FFF2-40B4-BE49-F238E27FC236}">
                <a16:creationId xmlns:a16="http://schemas.microsoft.com/office/drawing/2014/main" id="{159679BA-E9D6-911D-932F-FEA29822DB0F}"/>
              </a:ext>
            </a:extLst>
          </p:cNvPr>
          <p:cNvSpPr txBox="1"/>
          <p:nvPr/>
        </p:nvSpPr>
        <p:spPr>
          <a:xfrm>
            <a:off x="10283993" y="1781956"/>
            <a:ext cx="408467" cy="168056"/>
          </a:xfrm>
          <a:prstGeom prst="rect">
            <a:avLst/>
          </a:prstGeom>
          <a:noFill/>
        </p:spPr>
        <p:txBody>
          <a:bodyPr wrap="none" rtlCol="0">
            <a:spAutoFit/>
          </a:bodyPr>
          <a:lstStyle/>
          <a:p>
            <a:pPr algn="l"/>
            <a:r>
              <a:rPr lang="en-IN" sz="675" spc="0" baseline="0">
                <a:ln/>
                <a:solidFill>
                  <a:srgbClr val="F57C00"/>
                </a:solidFill>
                <a:latin typeface="Arial"/>
                <a:cs typeface="Arial"/>
                <a:sym typeface="Arial"/>
                <a:rtl val="0"/>
              </a:rPr>
              <a:t>to SN</a:t>
            </a:r>
          </a:p>
        </p:txBody>
      </p:sp>
      <p:sp>
        <p:nvSpPr>
          <p:cNvPr id="49" name="Freeform: Shape 48">
            <a:extLst>
              <a:ext uri="{FF2B5EF4-FFF2-40B4-BE49-F238E27FC236}">
                <a16:creationId xmlns:a16="http://schemas.microsoft.com/office/drawing/2014/main" id="{BD649045-FEDE-0E04-32CA-3B60CAA8E01E}"/>
              </a:ext>
            </a:extLst>
          </p:cNvPr>
          <p:cNvSpPr/>
          <p:nvPr/>
        </p:nvSpPr>
        <p:spPr>
          <a:xfrm>
            <a:off x="9786674" y="2209800"/>
            <a:ext cx="1403106" cy="381000"/>
          </a:xfrm>
          <a:custGeom>
            <a:avLst/>
            <a:gdLst>
              <a:gd name="connsiteX0" fmla="*/ 1342974 w 1403106"/>
              <a:gd name="connsiteY0" fmla="*/ 0 h 381000"/>
              <a:gd name="connsiteX1" fmla="*/ 1403107 w 1403106"/>
              <a:gd name="connsiteY1" fmla="*/ 0 h 381000"/>
              <a:gd name="connsiteX2" fmla="*/ 1403107 w 1403106"/>
              <a:gd name="connsiteY2" fmla="*/ 381000 h 381000"/>
              <a:gd name="connsiteX3" fmla="*/ 1342974 w 1403106"/>
              <a:gd name="connsiteY3" fmla="*/ 381000 h 381000"/>
              <a:gd name="connsiteX4" fmla="*/ 60133 w 1403106"/>
              <a:gd name="connsiteY4" fmla="*/ 381000 h 381000"/>
              <a:gd name="connsiteX5" fmla="*/ 0 w 1403106"/>
              <a:gd name="connsiteY5" fmla="*/ 381000 h 381000"/>
              <a:gd name="connsiteX6" fmla="*/ 0 w 1403106"/>
              <a:gd name="connsiteY6" fmla="*/ 0 h 381000"/>
              <a:gd name="connsiteX7" fmla="*/ 60133 w 1403106"/>
              <a:gd name="connsiteY7"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106" h="381000">
                <a:moveTo>
                  <a:pt x="1342974" y="0"/>
                </a:moveTo>
                <a:cubicBezTo>
                  <a:pt x="1376184" y="0"/>
                  <a:pt x="1403107" y="0"/>
                  <a:pt x="1403107" y="0"/>
                </a:cubicBezTo>
                <a:lnTo>
                  <a:pt x="1403107" y="381000"/>
                </a:lnTo>
                <a:cubicBezTo>
                  <a:pt x="1403107" y="381000"/>
                  <a:pt x="1376184" y="381000"/>
                  <a:pt x="1342974" y="381000"/>
                </a:cubicBezTo>
                <a:lnTo>
                  <a:pt x="60133" y="381000"/>
                </a:lnTo>
                <a:cubicBezTo>
                  <a:pt x="26922" y="381000"/>
                  <a:pt x="0" y="381000"/>
                  <a:pt x="0" y="381000"/>
                </a:cubicBezTo>
                <a:lnTo>
                  <a:pt x="0" y="0"/>
                </a:lnTo>
                <a:cubicBezTo>
                  <a:pt x="0" y="0"/>
                  <a:pt x="26922" y="0"/>
                  <a:pt x="60133" y="0"/>
                </a:cubicBezTo>
                <a:close/>
              </a:path>
            </a:pathLst>
          </a:custGeom>
          <a:gradFill>
            <a:gsLst>
              <a:gs pos="0">
                <a:srgbClr val="000000">
                  <a:alpha val="80000"/>
                </a:srgbClr>
              </a:gs>
              <a:gs pos="50000">
                <a:srgbClr val="000000">
                  <a:alpha val="84706"/>
                </a:srgbClr>
              </a:gs>
              <a:gs pos="100000">
                <a:srgbClr val="000000">
                  <a:alpha val="89804"/>
                </a:srgbClr>
              </a:gs>
            </a:gsLst>
            <a:lin ang="2700000" scaled="1"/>
          </a:gradFill>
          <a:ln w="20034" cap="flat">
            <a:solidFill>
              <a:srgbClr val="E65100"/>
            </a:solidFill>
            <a:prstDash val="solid"/>
            <a:miter/>
          </a:ln>
        </p:spPr>
        <p:txBody>
          <a:bodyPr rtlCol="0" anchor="ctr"/>
          <a:lstStyle/>
          <a:p>
            <a:endParaRPr lang="en-IN"/>
          </a:p>
        </p:txBody>
      </p:sp>
      <p:sp>
        <p:nvSpPr>
          <p:cNvPr id="50" name="TextBox 49">
            <a:extLst>
              <a:ext uri="{FF2B5EF4-FFF2-40B4-BE49-F238E27FC236}">
                <a16:creationId xmlns:a16="http://schemas.microsoft.com/office/drawing/2014/main" id="{ED22EAB4-6A39-91C0-9BD6-11C675A0DF6A}"/>
              </a:ext>
            </a:extLst>
          </p:cNvPr>
          <p:cNvSpPr txBox="1"/>
          <p:nvPr/>
        </p:nvSpPr>
        <p:spPr>
          <a:xfrm>
            <a:off x="10029316" y="2240599"/>
            <a:ext cx="917822" cy="185082"/>
          </a:xfrm>
          <a:prstGeom prst="rect">
            <a:avLst/>
          </a:prstGeom>
          <a:noFill/>
        </p:spPr>
        <p:txBody>
          <a:bodyPr wrap="none" rtlCol="0">
            <a:spAutoFit/>
          </a:bodyPr>
          <a:lstStyle/>
          <a:p>
            <a:pPr algn="l"/>
            <a:r>
              <a:rPr lang="en-IN" sz="825" b="1" spc="0" baseline="0">
                <a:ln/>
                <a:solidFill>
                  <a:srgbClr val="FFFFFF"/>
                </a:solidFill>
                <a:latin typeface="Arial"/>
                <a:cs typeface="Arial"/>
                <a:sym typeface="Arial"/>
                <a:rtl val="0"/>
              </a:rPr>
              <a:t>SN (gNB/eNB)</a:t>
            </a:r>
          </a:p>
        </p:txBody>
      </p:sp>
      <p:sp>
        <p:nvSpPr>
          <p:cNvPr id="51" name="TextBox 50">
            <a:extLst>
              <a:ext uri="{FF2B5EF4-FFF2-40B4-BE49-F238E27FC236}">
                <a16:creationId xmlns:a16="http://schemas.microsoft.com/office/drawing/2014/main" id="{D907E592-1D27-04F9-66F8-45E941EB019F}"/>
              </a:ext>
            </a:extLst>
          </p:cNvPr>
          <p:cNvSpPr txBox="1"/>
          <p:nvPr/>
        </p:nvSpPr>
        <p:spPr>
          <a:xfrm>
            <a:off x="9908088" y="2368696"/>
            <a:ext cx="1160278" cy="168056"/>
          </a:xfrm>
          <a:prstGeom prst="rect">
            <a:avLst/>
          </a:prstGeom>
          <a:noFill/>
        </p:spPr>
        <p:txBody>
          <a:bodyPr wrap="none" rtlCol="0">
            <a:spAutoFit/>
          </a:bodyPr>
          <a:lstStyle/>
          <a:p>
            <a:pPr algn="l"/>
            <a:r>
              <a:rPr lang="en-IN" sz="675" spc="0" baseline="0">
                <a:ln/>
                <a:solidFill>
                  <a:srgbClr val="FFFFFF"/>
                </a:solidFill>
                <a:latin typeface="Arial"/>
                <a:cs typeface="Arial"/>
                <a:sym typeface="Arial"/>
                <a:rtl val="0"/>
              </a:rPr>
              <a:t>Forwards via Xn-U/X2-U</a:t>
            </a:r>
          </a:p>
        </p:txBody>
      </p:sp>
      <p:sp>
        <p:nvSpPr>
          <p:cNvPr id="52" name="Freeform: Shape 51">
            <a:extLst>
              <a:ext uri="{FF2B5EF4-FFF2-40B4-BE49-F238E27FC236}">
                <a16:creationId xmlns:a16="http://schemas.microsoft.com/office/drawing/2014/main" id="{BD6ABBBA-A0D8-964D-DB01-029A6A0069C2}"/>
              </a:ext>
            </a:extLst>
          </p:cNvPr>
          <p:cNvSpPr/>
          <p:nvPr/>
        </p:nvSpPr>
        <p:spPr>
          <a:xfrm>
            <a:off x="7982679" y="2895600"/>
            <a:ext cx="2405326" cy="609600"/>
          </a:xfrm>
          <a:custGeom>
            <a:avLst/>
            <a:gdLst>
              <a:gd name="connsiteX0" fmla="*/ 2325149 w 2405326"/>
              <a:gd name="connsiteY0" fmla="*/ 0 h 609600"/>
              <a:gd name="connsiteX1" fmla="*/ 2405326 w 2405326"/>
              <a:gd name="connsiteY1" fmla="*/ 0 h 609600"/>
              <a:gd name="connsiteX2" fmla="*/ 2405326 w 2405326"/>
              <a:gd name="connsiteY2" fmla="*/ 609600 h 609600"/>
              <a:gd name="connsiteX3" fmla="*/ 2325149 w 2405326"/>
              <a:gd name="connsiteY3" fmla="*/ 609600 h 609600"/>
              <a:gd name="connsiteX4" fmla="*/ 80178 w 2405326"/>
              <a:gd name="connsiteY4" fmla="*/ 609600 h 609600"/>
              <a:gd name="connsiteX5" fmla="*/ 0 w 2405326"/>
              <a:gd name="connsiteY5" fmla="*/ 609600 h 609600"/>
              <a:gd name="connsiteX6" fmla="*/ 0 w 2405326"/>
              <a:gd name="connsiteY6" fmla="*/ 0 h 609600"/>
              <a:gd name="connsiteX7" fmla="*/ 80178 w 2405326"/>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5326" h="609600">
                <a:moveTo>
                  <a:pt x="2325149" y="0"/>
                </a:moveTo>
                <a:cubicBezTo>
                  <a:pt x="2369429" y="0"/>
                  <a:pt x="2405326" y="0"/>
                  <a:pt x="2405326" y="0"/>
                </a:cubicBezTo>
                <a:lnTo>
                  <a:pt x="2405326" y="609600"/>
                </a:lnTo>
                <a:cubicBezTo>
                  <a:pt x="2405326" y="609600"/>
                  <a:pt x="2369429" y="609600"/>
                  <a:pt x="2325149" y="609600"/>
                </a:cubicBezTo>
                <a:lnTo>
                  <a:pt x="80178" y="609600"/>
                </a:lnTo>
                <a:cubicBezTo>
                  <a:pt x="35897" y="609600"/>
                  <a:pt x="0" y="609600"/>
                  <a:pt x="0" y="609600"/>
                </a:cubicBezTo>
                <a:lnTo>
                  <a:pt x="0" y="0"/>
                </a:lnTo>
                <a:cubicBezTo>
                  <a:pt x="0" y="0"/>
                  <a:pt x="35897" y="0"/>
                  <a:pt x="80178" y="0"/>
                </a:cubicBezTo>
                <a:close/>
              </a:path>
            </a:pathLst>
          </a:custGeom>
          <a:gradFill>
            <a:gsLst>
              <a:gs pos="0">
                <a:srgbClr val="000000">
                  <a:alpha val="80000"/>
                </a:srgbClr>
              </a:gs>
              <a:gs pos="50000">
                <a:srgbClr val="000000">
                  <a:alpha val="84706"/>
                </a:srgbClr>
              </a:gs>
              <a:gs pos="100000">
                <a:srgbClr val="000000">
                  <a:alpha val="89804"/>
                </a:srgbClr>
              </a:gs>
            </a:gsLst>
            <a:lin ang="2700000" scaled="1"/>
          </a:gradFill>
          <a:ln w="20034" cap="flat">
            <a:solidFill>
              <a:srgbClr val="1565C0"/>
            </a:solidFill>
            <a:prstDash val="solid"/>
            <a:miter/>
          </a:ln>
        </p:spPr>
        <p:txBody>
          <a:bodyPr rtlCol="0" anchor="ctr"/>
          <a:lstStyle/>
          <a:p>
            <a:endParaRPr lang="en-IN"/>
          </a:p>
        </p:txBody>
      </p:sp>
      <p:sp>
        <p:nvSpPr>
          <p:cNvPr id="53" name="TextBox 52">
            <a:extLst>
              <a:ext uri="{FF2B5EF4-FFF2-40B4-BE49-F238E27FC236}">
                <a16:creationId xmlns:a16="http://schemas.microsoft.com/office/drawing/2014/main" id="{08C7B670-DD68-AA6C-4653-1FE6B0C48B50}"/>
              </a:ext>
            </a:extLst>
          </p:cNvPr>
          <p:cNvSpPr txBox="1"/>
          <p:nvPr/>
        </p:nvSpPr>
        <p:spPr>
          <a:xfrm>
            <a:off x="8633948" y="2919501"/>
            <a:ext cx="1102788" cy="193595"/>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MN PDCP Entity</a:t>
            </a:r>
          </a:p>
        </p:txBody>
      </p:sp>
      <p:sp>
        <p:nvSpPr>
          <p:cNvPr id="54" name="TextBox 53">
            <a:extLst>
              <a:ext uri="{FF2B5EF4-FFF2-40B4-BE49-F238E27FC236}">
                <a16:creationId xmlns:a16="http://schemas.microsoft.com/office/drawing/2014/main" id="{81108462-8B4D-B687-8163-3BF79E93F3D3}"/>
              </a:ext>
            </a:extLst>
          </p:cNvPr>
          <p:cNvSpPr txBox="1"/>
          <p:nvPr/>
        </p:nvSpPr>
        <p:spPr>
          <a:xfrm>
            <a:off x="8441505" y="3047598"/>
            <a:ext cx="1487673" cy="176569"/>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Receives from MCG &amp; SCG</a:t>
            </a:r>
          </a:p>
        </p:txBody>
      </p:sp>
      <p:sp>
        <p:nvSpPr>
          <p:cNvPr id="55" name="TextBox 54">
            <a:extLst>
              <a:ext uri="{FF2B5EF4-FFF2-40B4-BE49-F238E27FC236}">
                <a16:creationId xmlns:a16="http://schemas.microsoft.com/office/drawing/2014/main" id="{94EC6E9C-DDA7-D396-692E-250B3B582CEC}"/>
              </a:ext>
            </a:extLst>
          </p:cNvPr>
          <p:cNvSpPr txBox="1"/>
          <p:nvPr/>
        </p:nvSpPr>
        <p:spPr>
          <a:xfrm>
            <a:off x="8814524" y="3146658"/>
            <a:ext cx="741636" cy="176569"/>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Reordering</a:t>
            </a:r>
          </a:p>
        </p:txBody>
      </p:sp>
      <p:sp>
        <p:nvSpPr>
          <p:cNvPr id="56" name="TextBox 55">
            <a:extLst>
              <a:ext uri="{FF2B5EF4-FFF2-40B4-BE49-F238E27FC236}">
                <a16:creationId xmlns:a16="http://schemas.microsoft.com/office/drawing/2014/main" id="{FB693B5D-B2CB-8359-BDFD-EFD8D62A60B1}"/>
              </a:ext>
            </a:extLst>
          </p:cNvPr>
          <p:cNvSpPr txBox="1"/>
          <p:nvPr/>
        </p:nvSpPr>
        <p:spPr>
          <a:xfrm>
            <a:off x="8207344" y="3245718"/>
            <a:ext cx="1955995" cy="176569"/>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Deciphering &amp; Header Decompression</a:t>
            </a:r>
          </a:p>
        </p:txBody>
      </p:sp>
      <p:sp>
        <p:nvSpPr>
          <p:cNvPr id="57" name="TextBox 56">
            <a:extLst>
              <a:ext uri="{FF2B5EF4-FFF2-40B4-BE49-F238E27FC236}">
                <a16:creationId xmlns:a16="http://schemas.microsoft.com/office/drawing/2014/main" id="{A39944F7-68C0-078A-0DB2-36E82404ED93}"/>
              </a:ext>
            </a:extLst>
          </p:cNvPr>
          <p:cNvSpPr txBox="1"/>
          <p:nvPr/>
        </p:nvSpPr>
        <p:spPr>
          <a:xfrm>
            <a:off x="8505490" y="3344778"/>
            <a:ext cx="1359704" cy="176569"/>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Delivery to Core Network</a:t>
            </a:r>
          </a:p>
        </p:txBody>
      </p:sp>
      <p:sp>
        <p:nvSpPr>
          <p:cNvPr id="58" name="Freeform: Shape 57">
            <a:extLst>
              <a:ext uri="{FF2B5EF4-FFF2-40B4-BE49-F238E27FC236}">
                <a16:creationId xmlns:a16="http://schemas.microsoft.com/office/drawing/2014/main" id="{9E43CB39-3797-46DE-DC95-8CBFD3C1CD51}"/>
              </a:ext>
            </a:extLst>
          </p:cNvPr>
          <p:cNvSpPr/>
          <p:nvPr/>
        </p:nvSpPr>
        <p:spPr>
          <a:xfrm>
            <a:off x="8183123" y="3733800"/>
            <a:ext cx="2004438" cy="381000"/>
          </a:xfrm>
          <a:custGeom>
            <a:avLst/>
            <a:gdLst>
              <a:gd name="connsiteX0" fmla="*/ 1924261 w 2004438"/>
              <a:gd name="connsiteY0" fmla="*/ 0 h 381000"/>
              <a:gd name="connsiteX1" fmla="*/ 2004438 w 2004438"/>
              <a:gd name="connsiteY1" fmla="*/ 0 h 381000"/>
              <a:gd name="connsiteX2" fmla="*/ 2004438 w 2004438"/>
              <a:gd name="connsiteY2" fmla="*/ 381000 h 381000"/>
              <a:gd name="connsiteX3" fmla="*/ 1924261 w 2004438"/>
              <a:gd name="connsiteY3" fmla="*/ 381000 h 381000"/>
              <a:gd name="connsiteX4" fmla="*/ 80178 w 2004438"/>
              <a:gd name="connsiteY4" fmla="*/ 381000 h 381000"/>
              <a:gd name="connsiteX5" fmla="*/ 0 w 2004438"/>
              <a:gd name="connsiteY5" fmla="*/ 381000 h 381000"/>
              <a:gd name="connsiteX6" fmla="*/ 0 w 2004438"/>
              <a:gd name="connsiteY6" fmla="*/ 0 h 381000"/>
              <a:gd name="connsiteX7" fmla="*/ 80178 w 2004438"/>
              <a:gd name="connsiteY7"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4438" h="381000">
                <a:moveTo>
                  <a:pt x="1924261" y="0"/>
                </a:moveTo>
                <a:cubicBezTo>
                  <a:pt x="1968542" y="0"/>
                  <a:pt x="2004438" y="0"/>
                  <a:pt x="2004438" y="0"/>
                </a:cubicBezTo>
                <a:lnTo>
                  <a:pt x="2004438" y="381000"/>
                </a:lnTo>
                <a:cubicBezTo>
                  <a:pt x="2004438" y="381000"/>
                  <a:pt x="1968542" y="381000"/>
                  <a:pt x="1924261" y="381000"/>
                </a:cubicBezTo>
                <a:lnTo>
                  <a:pt x="80178" y="381000"/>
                </a:lnTo>
                <a:cubicBezTo>
                  <a:pt x="35897" y="381000"/>
                  <a:pt x="0" y="381000"/>
                  <a:pt x="0" y="381000"/>
                </a:cubicBezTo>
                <a:lnTo>
                  <a:pt x="0" y="0"/>
                </a:lnTo>
                <a:cubicBezTo>
                  <a:pt x="0" y="0"/>
                  <a:pt x="35897" y="0"/>
                  <a:pt x="80178" y="0"/>
                </a:cubicBezTo>
                <a:close/>
              </a:path>
            </a:pathLst>
          </a:custGeom>
          <a:gradFill>
            <a:gsLst>
              <a:gs pos="0">
                <a:srgbClr val="000000">
                  <a:alpha val="80000"/>
                </a:srgbClr>
              </a:gs>
              <a:gs pos="50000">
                <a:srgbClr val="000000">
                  <a:alpha val="84706"/>
                </a:srgbClr>
              </a:gs>
              <a:gs pos="100000">
                <a:srgbClr val="000000">
                  <a:alpha val="89804"/>
                </a:srgbClr>
              </a:gs>
            </a:gsLst>
            <a:lin ang="2700000" scaled="1"/>
          </a:gradFill>
          <a:ln w="20034" cap="flat">
            <a:solidFill>
              <a:srgbClr val="2E7D32"/>
            </a:solidFill>
            <a:prstDash val="solid"/>
            <a:miter/>
          </a:ln>
        </p:spPr>
        <p:txBody>
          <a:bodyPr rtlCol="0" anchor="ctr"/>
          <a:lstStyle/>
          <a:p>
            <a:endParaRPr lang="en-IN"/>
          </a:p>
        </p:txBody>
      </p:sp>
      <p:sp>
        <p:nvSpPr>
          <p:cNvPr id="59" name="TextBox 58">
            <a:extLst>
              <a:ext uri="{FF2B5EF4-FFF2-40B4-BE49-F238E27FC236}">
                <a16:creationId xmlns:a16="http://schemas.microsoft.com/office/drawing/2014/main" id="{6327F853-8983-3312-E8C8-5F98AAAFDCE0}"/>
              </a:ext>
            </a:extLst>
          </p:cNvPr>
          <p:cNvSpPr txBox="1"/>
          <p:nvPr/>
        </p:nvSpPr>
        <p:spPr>
          <a:xfrm>
            <a:off x="8702948" y="3757701"/>
            <a:ext cx="964787" cy="193595"/>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Core Network</a:t>
            </a:r>
          </a:p>
        </p:txBody>
      </p:sp>
      <p:sp>
        <p:nvSpPr>
          <p:cNvPr id="60" name="TextBox 59">
            <a:extLst>
              <a:ext uri="{FF2B5EF4-FFF2-40B4-BE49-F238E27FC236}">
                <a16:creationId xmlns:a16="http://schemas.microsoft.com/office/drawing/2014/main" id="{68CAFFD8-A289-DC90-1DC6-9E6C8E9F8572}"/>
              </a:ext>
            </a:extLst>
          </p:cNvPr>
          <p:cNvSpPr txBox="1"/>
          <p:nvPr/>
        </p:nvSpPr>
        <p:spPr>
          <a:xfrm>
            <a:off x="8678994" y="3885798"/>
            <a:ext cx="1012695" cy="176569"/>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(Processed SDUs)</a:t>
            </a:r>
          </a:p>
        </p:txBody>
      </p:sp>
      <p:sp>
        <p:nvSpPr>
          <p:cNvPr id="61" name="Freeform: Shape 60">
            <a:extLst>
              <a:ext uri="{FF2B5EF4-FFF2-40B4-BE49-F238E27FC236}">
                <a16:creationId xmlns:a16="http://schemas.microsoft.com/office/drawing/2014/main" id="{B4A4A1B8-4345-B41A-8CB6-A3BB35BE2152}"/>
              </a:ext>
            </a:extLst>
          </p:cNvPr>
          <p:cNvSpPr/>
          <p:nvPr/>
        </p:nvSpPr>
        <p:spPr>
          <a:xfrm>
            <a:off x="3172027" y="990600"/>
            <a:ext cx="10022" cy="190500"/>
          </a:xfrm>
          <a:custGeom>
            <a:avLst/>
            <a:gdLst>
              <a:gd name="connsiteX0" fmla="*/ 0 w 10022"/>
              <a:gd name="connsiteY0" fmla="*/ 0 h 190500"/>
              <a:gd name="connsiteX1" fmla="*/ 0 w 10022"/>
              <a:gd name="connsiteY1" fmla="*/ 190500 h 190500"/>
            </a:gdLst>
            <a:ahLst/>
            <a:cxnLst>
              <a:cxn ang="0">
                <a:pos x="connsiteX0" y="connsiteY0"/>
              </a:cxn>
              <a:cxn ang="0">
                <a:pos x="connsiteX1" y="connsiteY1"/>
              </a:cxn>
            </a:cxnLst>
            <a:rect l="l" t="t" r="r" b="b"/>
            <a:pathLst>
              <a:path w="10022" h="190500">
                <a:moveTo>
                  <a:pt x="0" y="0"/>
                </a:moveTo>
                <a:lnTo>
                  <a:pt x="0" y="190500"/>
                </a:lnTo>
              </a:path>
            </a:pathLst>
          </a:custGeom>
          <a:ln w="20034" cap="flat">
            <a:solidFill>
              <a:srgbClr val="333333"/>
            </a:solidFill>
            <a:prstDash val="solid"/>
            <a:miter/>
            <a:tailEnd type="stealth" w="lg" len="lg"/>
          </a:ln>
        </p:spPr>
        <p:txBody>
          <a:bodyPr rtlCol="0" anchor="ctr"/>
          <a:lstStyle/>
          <a:p>
            <a:endParaRPr lang="en-IN"/>
          </a:p>
        </p:txBody>
      </p:sp>
      <p:sp>
        <p:nvSpPr>
          <p:cNvPr id="62" name="Freeform: Shape 61">
            <a:extLst>
              <a:ext uri="{FF2B5EF4-FFF2-40B4-BE49-F238E27FC236}">
                <a16:creationId xmlns:a16="http://schemas.microsoft.com/office/drawing/2014/main" id="{1E8D3276-FF3E-DFE1-FA0C-467D2445FAA5}"/>
              </a:ext>
            </a:extLst>
          </p:cNvPr>
          <p:cNvSpPr/>
          <p:nvPr/>
        </p:nvSpPr>
        <p:spPr>
          <a:xfrm>
            <a:off x="1869142" y="1828800"/>
            <a:ext cx="701553" cy="266700"/>
          </a:xfrm>
          <a:custGeom>
            <a:avLst/>
            <a:gdLst>
              <a:gd name="connsiteX0" fmla="*/ 701553 w 701553"/>
              <a:gd name="connsiteY0" fmla="*/ 0 h 266700"/>
              <a:gd name="connsiteX1" fmla="*/ 0 w 701553"/>
              <a:gd name="connsiteY1" fmla="*/ 266700 h 266700"/>
            </a:gdLst>
            <a:ahLst/>
            <a:cxnLst>
              <a:cxn ang="0">
                <a:pos x="connsiteX0" y="connsiteY0"/>
              </a:cxn>
              <a:cxn ang="0">
                <a:pos x="connsiteX1" y="connsiteY1"/>
              </a:cxn>
            </a:cxnLst>
            <a:rect l="l" t="t" r="r" b="b"/>
            <a:pathLst>
              <a:path w="701553" h="266700">
                <a:moveTo>
                  <a:pt x="701553" y="0"/>
                </a:moveTo>
                <a:lnTo>
                  <a:pt x="0" y="266700"/>
                </a:lnTo>
              </a:path>
            </a:pathLst>
          </a:custGeom>
          <a:ln w="20034" cap="flat">
            <a:solidFill>
              <a:srgbClr val="333333"/>
            </a:solidFill>
            <a:prstDash val="solid"/>
            <a:miter/>
            <a:tailEnd type="stealth" w="lg" len="lg"/>
          </a:ln>
        </p:spPr>
        <p:txBody>
          <a:bodyPr rtlCol="0" anchor="ctr"/>
          <a:lstStyle/>
          <a:p>
            <a:endParaRPr lang="en-IN"/>
          </a:p>
        </p:txBody>
      </p:sp>
      <p:sp>
        <p:nvSpPr>
          <p:cNvPr id="63" name="Freeform: Shape 62">
            <a:extLst>
              <a:ext uri="{FF2B5EF4-FFF2-40B4-BE49-F238E27FC236}">
                <a16:creationId xmlns:a16="http://schemas.microsoft.com/office/drawing/2014/main" id="{69CFECD1-2CA6-7D79-FBDB-75373B0A01E4}"/>
              </a:ext>
            </a:extLst>
          </p:cNvPr>
          <p:cNvSpPr/>
          <p:nvPr/>
        </p:nvSpPr>
        <p:spPr>
          <a:xfrm>
            <a:off x="3773359" y="1828800"/>
            <a:ext cx="701553" cy="266700"/>
          </a:xfrm>
          <a:custGeom>
            <a:avLst/>
            <a:gdLst>
              <a:gd name="connsiteX0" fmla="*/ 0 w 701553"/>
              <a:gd name="connsiteY0" fmla="*/ 0 h 266700"/>
              <a:gd name="connsiteX1" fmla="*/ 701553 w 701553"/>
              <a:gd name="connsiteY1" fmla="*/ 266700 h 266700"/>
            </a:gdLst>
            <a:ahLst/>
            <a:cxnLst>
              <a:cxn ang="0">
                <a:pos x="connsiteX0" y="connsiteY0"/>
              </a:cxn>
              <a:cxn ang="0">
                <a:pos x="connsiteX1" y="connsiteY1"/>
              </a:cxn>
            </a:cxnLst>
            <a:rect l="l" t="t" r="r" b="b"/>
            <a:pathLst>
              <a:path w="701553" h="266700">
                <a:moveTo>
                  <a:pt x="0" y="0"/>
                </a:moveTo>
                <a:lnTo>
                  <a:pt x="701553" y="266700"/>
                </a:lnTo>
              </a:path>
            </a:pathLst>
          </a:custGeom>
          <a:ln w="20034" cap="flat">
            <a:solidFill>
              <a:srgbClr val="333333"/>
            </a:solidFill>
            <a:prstDash val="solid"/>
            <a:miter/>
            <a:tailEnd type="stealth" w="lg" len="lg"/>
          </a:ln>
        </p:spPr>
        <p:txBody>
          <a:bodyPr rtlCol="0" anchor="ctr"/>
          <a:lstStyle/>
          <a:p>
            <a:endParaRPr lang="en-IN"/>
          </a:p>
        </p:txBody>
      </p:sp>
      <p:sp>
        <p:nvSpPr>
          <p:cNvPr id="64" name="Freeform: Shape 63">
            <a:extLst>
              <a:ext uri="{FF2B5EF4-FFF2-40B4-BE49-F238E27FC236}">
                <a16:creationId xmlns:a16="http://schemas.microsoft.com/office/drawing/2014/main" id="{BAA4C151-C59A-3902-99AA-0BDB4E5C1D36}"/>
              </a:ext>
            </a:extLst>
          </p:cNvPr>
          <p:cNvSpPr/>
          <p:nvPr/>
        </p:nvSpPr>
        <p:spPr>
          <a:xfrm>
            <a:off x="1668698" y="2590800"/>
            <a:ext cx="701553" cy="876300"/>
          </a:xfrm>
          <a:custGeom>
            <a:avLst/>
            <a:gdLst>
              <a:gd name="connsiteX0" fmla="*/ 0 w 701553"/>
              <a:gd name="connsiteY0" fmla="*/ 0 h 876300"/>
              <a:gd name="connsiteX1" fmla="*/ 701553 w 701553"/>
              <a:gd name="connsiteY1" fmla="*/ 876300 h 876300"/>
            </a:gdLst>
            <a:ahLst/>
            <a:cxnLst>
              <a:cxn ang="0">
                <a:pos x="connsiteX0" y="connsiteY0"/>
              </a:cxn>
              <a:cxn ang="0">
                <a:pos x="connsiteX1" y="connsiteY1"/>
              </a:cxn>
            </a:cxnLst>
            <a:rect l="l" t="t" r="r" b="b"/>
            <a:pathLst>
              <a:path w="701553" h="876300">
                <a:moveTo>
                  <a:pt x="0" y="0"/>
                </a:moveTo>
                <a:lnTo>
                  <a:pt x="701553" y="876300"/>
                </a:lnTo>
              </a:path>
            </a:pathLst>
          </a:custGeom>
          <a:ln w="20034" cap="flat">
            <a:solidFill>
              <a:srgbClr val="333333"/>
            </a:solidFill>
            <a:prstDash val="solid"/>
            <a:miter/>
            <a:tailEnd type="stealth" w="lg" len="lg"/>
          </a:ln>
        </p:spPr>
        <p:txBody>
          <a:bodyPr rtlCol="0" anchor="ctr"/>
          <a:lstStyle/>
          <a:p>
            <a:endParaRPr lang="en-IN"/>
          </a:p>
        </p:txBody>
      </p:sp>
      <p:sp>
        <p:nvSpPr>
          <p:cNvPr id="65" name="Freeform: Shape 64">
            <a:extLst>
              <a:ext uri="{FF2B5EF4-FFF2-40B4-BE49-F238E27FC236}">
                <a16:creationId xmlns:a16="http://schemas.microsoft.com/office/drawing/2014/main" id="{04CA173D-8E8E-E9DE-C488-CD0EF8E827EC}"/>
              </a:ext>
            </a:extLst>
          </p:cNvPr>
          <p:cNvSpPr/>
          <p:nvPr/>
        </p:nvSpPr>
        <p:spPr>
          <a:xfrm>
            <a:off x="3973802" y="3200400"/>
            <a:ext cx="501109" cy="266700"/>
          </a:xfrm>
          <a:custGeom>
            <a:avLst/>
            <a:gdLst>
              <a:gd name="connsiteX0" fmla="*/ 501110 w 501109"/>
              <a:gd name="connsiteY0" fmla="*/ 0 h 266700"/>
              <a:gd name="connsiteX1" fmla="*/ 0 w 501109"/>
              <a:gd name="connsiteY1" fmla="*/ 266700 h 266700"/>
            </a:gdLst>
            <a:ahLst/>
            <a:cxnLst>
              <a:cxn ang="0">
                <a:pos x="connsiteX0" y="connsiteY0"/>
              </a:cxn>
              <a:cxn ang="0">
                <a:pos x="connsiteX1" y="connsiteY1"/>
              </a:cxn>
            </a:cxnLst>
            <a:rect l="l" t="t" r="r" b="b"/>
            <a:pathLst>
              <a:path w="501109" h="266700">
                <a:moveTo>
                  <a:pt x="501110" y="0"/>
                </a:moveTo>
                <a:lnTo>
                  <a:pt x="0" y="266700"/>
                </a:lnTo>
              </a:path>
            </a:pathLst>
          </a:custGeom>
          <a:ln w="20034" cap="flat">
            <a:solidFill>
              <a:srgbClr val="333333"/>
            </a:solidFill>
            <a:prstDash val="solid"/>
            <a:miter/>
            <a:tailEnd type="stealth" w="lg" len="lg"/>
          </a:ln>
        </p:spPr>
        <p:txBody>
          <a:bodyPr rtlCol="0" anchor="ctr"/>
          <a:lstStyle/>
          <a:p>
            <a:endParaRPr lang="en-IN"/>
          </a:p>
        </p:txBody>
      </p:sp>
      <p:sp>
        <p:nvSpPr>
          <p:cNvPr id="66" name="Freeform: Shape 65">
            <a:extLst>
              <a:ext uri="{FF2B5EF4-FFF2-40B4-BE49-F238E27FC236}">
                <a16:creationId xmlns:a16="http://schemas.microsoft.com/office/drawing/2014/main" id="{2CEC1D4A-6B88-5EC1-6596-C7ED5B6BF689}"/>
              </a:ext>
            </a:extLst>
          </p:cNvPr>
          <p:cNvSpPr/>
          <p:nvPr/>
        </p:nvSpPr>
        <p:spPr>
          <a:xfrm>
            <a:off x="4474912" y="2590800"/>
            <a:ext cx="10022" cy="190500"/>
          </a:xfrm>
          <a:custGeom>
            <a:avLst/>
            <a:gdLst>
              <a:gd name="connsiteX0" fmla="*/ 0 w 10022"/>
              <a:gd name="connsiteY0" fmla="*/ 0 h 190500"/>
              <a:gd name="connsiteX1" fmla="*/ 0 w 10022"/>
              <a:gd name="connsiteY1" fmla="*/ 190500 h 190500"/>
            </a:gdLst>
            <a:ahLst/>
            <a:cxnLst>
              <a:cxn ang="0">
                <a:pos x="connsiteX0" y="connsiteY0"/>
              </a:cxn>
              <a:cxn ang="0">
                <a:pos x="connsiteX1" y="connsiteY1"/>
              </a:cxn>
            </a:cxnLst>
            <a:rect l="l" t="t" r="r" b="b"/>
            <a:pathLst>
              <a:path w="10022" h="190500">
                <a:moveTo>
                  <a:pt x="0" y="0"/>
                </a:moveTo>
                <a:lnTo>
                  <a:pt x="0" y="190500"/>
                </a:lnTo>
              </a:path>
            </a:pathLst>
          </a:custGeom>
          <a:ln w="20034" cap="flat">
            <a:solidFill>
              <a:srgbClr val="333333"/>
            </a:solid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CDC7C6D4-CE2F-ABC5-7D4C-F63090F3DBE8}"/>
              </a:ext>
            </a:extLst>
          </p:cNvPr>
          <p:cNvSpPr/>
          <p:nvPr/>
        </p:nvSpPr>
        <p:spPr>
          <a:xfrm>
            <a:off x="7882457" y="1219200"/>
            <a:ext cx="701553" cy="266700"/>
          </a:xfrm>
          <a:custGeom>
            <a:avLst/>
            <a:gdLst>
              <a:gd name="connsiteX0" fmla="*/ 701553 w 701553"/>
              <a:gd name="connsiteY0" fmla="*/ 0 h 266700"/>
              <a:gd name="connsiteX1" fmla="*/ 0 w 701553"/>
              <a:gd name="connsiteY1" fmla="*/ 266700 h 266700"/>
            </a:gdLst>
            <a:ahLst/>
            <a:cxnLst>
              <a:cxn ang="0">
                <a:pos x="connsiteX0" y="connsiteY0"/>
              </a:cxn>
              <a:cxn ang="0">
                <a:pos x="connsiteX1" y="connsiteY1"/>
              </a:cxn>
            </a:cxnLst>
            <a:rect l="l" t="t" r="r" b="b"/>
            <a:pathLst>
              <a:path w="701553" h="266700">
                <a:moveTo>
                  <a:pt x="701553" y="0"/>
                </a:moveTo>
                <a:lnTo>
                  <a:pt x="0" y="266700"/>
                </a:lnTo>
              </a:path>
            </a:pathLst>
          </a:custGeom>
          <a:ln w="20034" cap="flat">
            <a:solidFill>
              <a:srgbClr val="333333"/>
            </a:solidFill>
            <a:prstDash val="solid"/>
            <a:miter/>
            <a:tailEnd type="stealth" w="lg" len="lg"/>
          </a:ln>
        </p:spPr>
        <p:txBody>
          <a:bodyPr rtlCol="0" anchor="ctr"/>
          <a:lstStyle/>
          <a:p>
            <a:endParaRPr lang="en-IN"/>
          </a:p>
        </p:txBody>
      </p:sp>
      <p:sp>
        <p:nvSpPr>
          <p:cNvPr id="68" name="Freeform: Shape 67">
            <a:extLst>
              <a:ext uri="{FF2B5EF4-FFF2-40B4-BE49-F238E27FC236}">
                <a16:creationId xmlns:a16="http://schemas.microsoft.com/office/drawing/2014/main" id="{B04551BF-5FC6-DF65-F216-E155E4DEDC75}"/>
              </a:ext>
            </a:extLst>
          </p:cNvPr>
          <p:cNvSpPr/>
          <p:nvPr/>
        </p:nvSpPr>
        <p:spPr>
          <a:xfrm>
            <a:off x="9786674" y="1219200"/>
            <a:ext cx="701553" cy="266700"/>
          </a:xfrm>
          <a:custGeom>
            <a:avLst/>
            <a:gdLst>
              <a:gd name="connsiteX0" fmla="*/ 0 w 701553"/>
              <a:gd name="connsiteY0" fmla="*/ 0 h 266700"/>
              <a:gd name="connsiteX1" fmla="*/ 701553 w 701553"/>
              <a:gd name="connsiteY1" fmla="*/ 266700 h 266700"/>
            </a:gdLst>
            <a:ahLst/>
            <a:cxnLst>
              <a:cxn ang="0">
                <a:pos x="connsiteX0" y="connsiteY0"/>
              </a:cxn>
              <a:cxn ang="0">
                <a:pos x="connsiteX1" y="connsiteY1"/>
              </a:cxn>
            </a:cxnLst>
            <a:rect l="l" t="t" r="r" b="b"/>
            <a:pathLst>
              <a:path w="701553" h="266700">
                <a:moveTo>
                  <a:pt x="0" y="0"/>
                </a:moveTo>
                <a:lnTo>
                  <a:pt x="701553" y="266700"/>
                </a:lnTo>
              </a:path>
            </a:pathLst>
          </a:custGeom>
          <a:ln w="20034" cap="flat">
            <a:solidFill>
              <a:srgbClr val="333333"/>
            </a:solidFill>
            <a:prstDash val="solid"/>
            <a:miter/>
            <a:tailEnd type="stealth" w="lg" len="lg"/>
          </a:ln>
        </p:spPr>
        <p:txBody>
          <a:bodyPr rtlCol="0" anchor="ctr"/>
          <a:lstStyle/>
          <a:p>
            <a:endParaRPr lang="en-IN"/>
          </a:p>
        </p:txBody>
      </p:sp>
      <p:sp>
        <p:nvSpPr>
          <p:cNvPr id="69" name="Freeform: Shape 68">
            <a:extLst>
              <a:ext uri="{FF2B5EF4-FFF2-40B4-BE49-F238E27FC236}">
                <a16:creationId xmlns:a16="http://schemas.microsoft.com/office/drawing/2014/main" id="{BD50FDDD-EF54-9B17-1F55-AEA29B1E9A2E}"/>
              </a:ext>
            </a:extLst>
          </p:cNvPr>
          <p:cNvSpPr/>
          <p:nvPr/>
        </p:nvSpPr>
        <p:spPr>
          <a:xfrm>
            <a:off x="7682013" y="1981200"/>
            <a:ext cx="701553" cy="876300"/>
          </a:xfrm>
          <a:custGeom>
            <a:avLst/>
            <a:gdLst>
              <a:gd name="connsiteX0" fmla="*/ 0 w 701553"/>
              <a:gd name="connsiteY0" fmla="*/ 0 h 876300"/>
              <a:gd name="connsiteX1" fmla="*/ 701553 w 701553"/>
              <a:gd name="connsiteY1" fmla="*/ 876300 h 876300"/>
            </a:gdLst>
            <a:ahLst/>
            <a:cxnLst>
              <a:cxn ang="0">
                <a:pos x="connsiteX0" y="connsiteY0"/>
              </a:cxn>
              <a:cxn ang="0">
                <a:pos x="connsiteX1" y="connsiteY1"/>
              </a:cxn>
            </a:cxnLst>
            <a:rect l="l" t="t" r="r" b="b"/>
            <a:pathLst>
              <a:path w="701553" h="876300">
                <a:moveTo>
                  <a:pt x="0" y="0"/>
                </a:moveTo>
                <a:lnTo>
                  <a:pt x="701553" y="876300"/>
                </a:lnTo>
              </a:path>
            </a:pathLst>
          </a:custGeom>
          <a:ln w="20034" cap="flat">
            <a:solidFill>
              <a:srgbClr val="333333"/>
            </a:solidFill>
            <a:prstDash val="solid"/>
            <a:miter/>
            <a:tailEnd type="stealth" w="lg" len="lg"/>
          </a:ln>
        </p:spPr>
        <p:txBody>
          <a:bodyPr rtlCol="0" anchor="ctr"/>
          <a:lstStyle/>
          <a:p>
            <a:endParaRPr lang="en-IN"/>
          </a:p>
        </p:txBody>
      </p:sp>
      <p:sp>
        <p:nvSpPr>
          <p:cNvPr id="70" name="Freeform: Shape 69">
            <a:extLst>
              <a:ext uri="{FF2B5EF4-FFF2-40B4-BE49-F238E27FC236}">
                <a16:creationId xmlns:a16="http://schemas.microsoft.com/office/drawing/2014/main" id="{9014D0E4-5250-F5C5-7C03-E74BDEE32615}"/>
              </a:ext>
            </a:extLst>
          </p:cNvPr>
          <p:cNvSpPr/>
          <p:nvPr/>
        </p:nvSpPr>
        <p:spPr>
          <a:xfrm>
            <a:off x="10488227" y="1981200"/>
            <a:ext cx="10022" cy="190500"/>
          </a:xfrm>
          <a:custGeom>
            <a:avLst/>
            <a:gdLst>
              <a:gd name="connsiteX0" fmla="*/ 0 w 10022"/>
              <a:gd name="connsiteY0" fmla="*/ 0 h 190500"/>
              <a:gd name="connsiteX1" fmla="*/ 0 w 10022"/>
              <a:gd name="connsiteY1" fmla="*/ 190500 h 190500"/>
            </a:gdLst>
            <a:ahLst/>
            <a:cxnLst>
              <a:cxn ang="0">
                <a:pos x="connsiteX0" y="connsiteY0"/>
              </a:cxn>
              <a:cxn ang="0">
                <a:pos x="connsiteX1" y="connsiteY1"/>
              </a:cxn>
            </a:cxnLst>
            <a:rect l="l" t="t" r="r" b="b"/>
            <a:pathLst>
              <a:path w="10022" h="190500">
                <a:moveTo>
                  <a:pt x="0" y="0"/>
                </a:moveTo>
                <a:lnTo>
                  <a:pt x="0" y="190500"/>
                </a:lnTo>
              </a:path>
            </a:pathLst>
          </a:custGeom>
          <a:ln w="20034" cap="flat">
            <a:solidFill>
              <a:srgbClr val="333333"/>
            </a:solidFill>
            <a:prstDash val="solid"/>
            <a:miter/>
            <a:tailEnd type="stealth" w="lg" len="lg"/>
          </a:ln>
        </p:spPr>
        <p:txBody>
          <a:bodyPr rtlCol="0" anchor="ctr"/>
          <a:lstStyle/>
          <a:p>
            <a:endParaRPr lang="en-IN"/>
          </a:p>
        </p:txBody>
      </p:sp>
      <p:sp>
        <p:nvSpPr>
          <p:cNvPr id="71" name="Freeform: Shape 70">
            <a:extLst>
              <a:ext uri="{FF2B5EF4-FFF2-40B4-BE49-F238E27FC236}">
                <a16:creationId xmlns:a16="http://schemas.microsoft.com/office/drawing/2014/main" id="{09176474-3818-24FA-DFCD-F7BC3C966CD9}"/>
              </a:ext>
            </a:extLst>
          </p:cNvPr>
          <p:cNvSpPr/>
          <p:nvPr/>
        </p:nvSpPr>
        <p:spPr>
          <a:xfrm>
            <a:off x="9987117" y="2590800"/>
            <a:ext cx="501109" cy="266700"/>
          </a:xfrm>
          <a:custGeom>
            <a:avLst/>
            <a:gdLst>
              <a:gd name="connsiteX0" fmla="*/ 501110 w 501109"/>
              <a:gd name="connsiteY0" fmla="*/ 0 h 266700"/>
              <a:gd name="connsiteX1" fmla="*/ 0 w 501109"/>
              <a:gd name="connsiteY1" fmla="*/ 266700 h 266700"/>
            </a:gdLst>
            <a:ahLst/>
            <a:cxnLst>
              <a:cxn ang="0">
                <a:pos x="connsiteX0" y="connsiteY0"/>
              </a:cxn>
              <a:cxn ang="0">
                <a:pos x="connsiteX1" y="connsiteY1"/>
              </a:cxn>
            </a:cxnLst>
            <a:rect l="l" t="t" r="r" b="b"/>
            <a:pathLst>
              <a:path w="501109" h="266700">
                <a:moveTo>
                  <a:pt x="501110" y="0"/>
                </a:moveTo>
                <a:lnTo>
                  <a:pt x="0" y="266700"/>
                </a:lnTo>
              </a:path>
            </a:pathLst>
          </a:custGeom>
          <a:ln w="20034" cap="flat">
            <a:solidFill>
              <a:srgbClr val="333333"/>
            </a:solidFill>
            <a:prstDash val="solid"/>
            <a:miter/>
            <a:tailEnd type="stealth" w="lg" len="lg"/>
          </a:ln>
        </p:spPr>
        <p:txBody>
          <a:bodyPr rtlCol="0" anchor="ctr"/>
          <a:lstStyle/>
          <a:p>
            <a:endParaRPr lang="en-IN"/>
          </a:p>
        </p:txBody>
      </p:sp>
      <p:sp>
        <p:nvSpPr>
          <p:cNvPr id="72" name="Freeform: Shape 71">
            <a:extLst>
              <a:ext uri="{FF2B5EF4-FFF2-40B4-BE49-F238E27FC236}">
                <a16:creationId xmlns:a16="http://schemas.microsoft.com/office/drawing/2014/main" id="{00F8CE96-3DD4-22B5-1175-FD007913E63F}"/>
              </a:ext>
            </a:extLst>
          </p:cNvPr>
          <p:cNvSpPr/>
          <p:nvPr/>
        </p:nvSpPr>
        <p:spPr>
          <a:xfrm>
            <a:off x="9185342" y="3505200"/>
            <a:ext cx="10022" cy="190500"/>
          </a:xfrm>
          <a:custGeom>
            <a:avLst/>
            <a:gdLst>
              <a:gd name="connsiteX0" fmla="*/ 0 w 10022"/>
              <a:gd name="connsiteY0" fmla="*/ 0 h 190500"/>
              <a:gd name="connsiteX1" fmla="*/ 0 w 10022"/>
              <a:gd name="connsiteY1" fmla="*/ 190500 h 190500"/>
            </a:gdLst>
            <a:ahLst/>
            <a:cxnLst>
              <a:cxn ang="0">
                <a:pos x="connsiteX0" y="connsiteY0"/>
              </a:cxn>
              <a:cxn ang="0">
                <a:pos x="connsiteX1" y="connsiteY1"/>
              </a:cxn>
            </a:cxnLst>
            <a:rect l="l" t="t" r="r" b="b"/>
            <a:pathLst>
              <a:path w="10022" h="190500">
                <a:moveTo>
                  <a:pt x="0" y="0"/>
                </a:moveTo>
                <a:lnTo>
                  <a:pt x="0" y="190500"/>
                </a:lnTo>
              </a:path>
            </a:pathLst>
          </a:custGeom>
          <a:ln w="20034" cap="flat">
            <a:solidFill>
              <a:srgbClr val="333333"/>
            </a:solidFill>
            <a:prstDash val="solid"/>
            <a:miter/>
          </a:ln>
        </p:spPr>
        <p:txBody>
          <a:bodyPr rtlCol="0" anchor="ctr"/>
          <a:lstStyle/>
          <a:p>
            <a:endParaRPr lang="en-IN"/>
          </a:p>
        </p:txBody>
      </p:sp>
      <p:sp>
        <p:nvSpPr>
          <p:cNvPr id="73" name="TextBox 72">
            <a:extLst>
              <a:ext uri="{FF2B5EF4-FFF2-40B4-BE49-F238E27FC236}">
                <a16:creationId xmlns:a16="http://schemas.microsoft.com/office/drawing/2014/main" id="{456BF590-446D-607D-CDE2-F13692B8E94B}"/>
              </a:ext>
            </a:extLst>
          </p:cNvPr>
          <p:cNvSpPr txBox="1"/>
          <p:nvPr/>
        </p:nvSpPr>
        <p:spPr>
          <a:xfrm>
            <a:off x="4162888" y="2597296"/>
            <a:ext cx="1024934" cy="168056"/>
          </a:xfrm>
          <a:prstGeom prst="rect">
            <a:avLst/>
          </a:prstGeom>
          <a:noFill/>
        </p:spPr>
        <p:txBody>
          <a:bodyPr wrap="none" rtlCol="0">
            <a:spAutoFit/>
          </a:bodyPr>
          <a:lstStyle/>
          <a:p>
            <a:pPr algn="l"/>
            <a:r>
              <a:rPr lang="en-IN" sz="675" b="1" spc="0" baseline="0">
                <a:ln/>
                <a:solidFill>
                  <a:srgbClr val="E65100"/>
                </a:solidFill>
                <a:latin typeface="Arial"/>
                <a:cs typeface="Arial"/>
                <a:sym typeface="Arial"/>
                <a:rtl val="0"/>
              </a:rPr>
              <a:t>Xn-U/X2-U Interface</a:t>
            </a:r>
          </a:p>
        </p:txBody>
      </p:sp>
      <p:sp>
        <p:nvSpPr>
          <p:cNvPr id="74" name="TextBox 73">
            <a:extLst>
              <a:ext uri="{FF2B5EF4-FFF2-40B4-BE49-F238E27FC236}">
                <a16:creationId xmlns:a16="http://schemas.microsoft.com/office/drawing/2014/main" id="{D977A055-910A-7DF7-5759-B78CAE478BA6}"/>
              </a:ext>
            </a:extLst>
          </p:cNvPr>
          <p:cNvSpPr txBox="1"/>
          <p:nvPr/>
        </p:nvSpPr>
        <p:spPr>
          <a:xfrm>
            <a:off x="10176203" y="2597296"/>
            <a:ext cx="1024934" cy="168056"/>
          </a:xfrm>
          <a:prstGeom prst="rect">
            <a:avLst/>
          </a:prstGeom>
          <a:noFill/>
        </p:spPr>
        <p:txBody>
          <a:bodyPr wrap="none" rtlCol="0">
            <a:spAutoFit/>
          </a:bodyPr>
          <a:lstStyle/>
          <a:p>
            <a:pPr algn="l"/>
            <a:r>
              <a:rPr lang="en-IN" sz="675" b="1" spc="0" baseline="0">
                <a:ln/>
                <a:solidFill>
                  <a:srgbClr val="E65100"/>
                </a:solidFill>
                <a:latin typeface="Arial"/>
                <a:cs typeface="Arial"/>
                <a:sym typeface="Arial"/>
                <a:rtl val="0"/>
              </a:rPr>
              <a:t>Xn-U/X2-U Interface</a:t>
            </a:r>
          </a:p>
        </p:txBody>
      </p:sp>
      <p:sp>
        <p:nvSpPr>
          <p:cNvPr id="75" name="TextBox 74">
            <a:extLst>
              <a:ext uri="{FF2B5EF4-FFF2-40B4-BE49-F238E27FC236}">
                <a16:creationId xmlns:a16="http://schemas.microsoft.com/office/drawing/2014/main" id="{14D993A8-B5F0-BF63-CD94-94AF7A3FF9D1}"/>
              </a:ext>
            </a:extLst>
          </p:cNvPr>
          <p:cNvSpPr txBox="1"/>
          <p:nvPr/>
        </p:nvSpPr>
        <p:spPr>
          <a:xfrm>
            <a:off x="975927" y="2940196"/>
            <a:ext cx="941385" cy="168056"/>
          </a:xfrm>
          <a:prstGeom prst="rect">
            <a:avLst/>
          </a:prstGeom>
          <a:noFill/>
        </p:spPr>
        <p:txBody>
          <a:bodyPr wrap="none" rtlCol="0">
            <a:spAutoFit/>
          </a:bodyPr>
          <a:lstStyle/>
          <a:p>
            <a:pPr algn="l"/>
            <a:r>
              <a:rPr lang="en-IN" sz="675" b="1" spc="0" baseline="0">
                <a:ln/>
                <a:solidFill>
                  <a:srgbClr val="1976D2"/>
                </a:solidFill>
                <a:latin typeface="Arial"/>
                <a:cs typeface="Arial"/>
                <a:sym typeface="Arial"/>
                <a:rtl val="0"/>
              </a:rPr>
              <a:t>MCG Air Interface</a:t>
            </a:r>
          </a:p>
        </p:txBody>
      </p:sp>
      <p:sp>
        <p:nvSpPr>
          <p:cNvPr id="76" name="TextBox 75">
            <a:extLst>
              <a:ext uri="{FF2B5EF4-FFF2-40B4-BE49-F238E27FC236}">
                <a16:creationId xmlns:a16="http://schemas.microsoft.com/office/drawing/2014/main" id="{9A87E0B9-1D51-A4C5-C7CF-F37D72C098DD}"/>
              </a:ext>
            </a:extLst>
          </p:cNvPr>
          <p:cNvSpPr txBox="1"/>
          <p:nvPr/>
        </p:nvSpPr>
        <p:spPr>
          <a:xfrm>
            <a:off x="4483694" y="3321196"/>
            <a:ext cx="926411" cy="168056"/>
          </a:xfrm>
          <a:prstGeom prst="rect">
            <a:avLst/>
          </a:prstGeom>
          <a:noFill/>
        </p:spPr>
        <p:txBody>
          <a:bodyPr wrap="none" rtlCol="0">
            <a:spAutoFit/>
          </a:bodyPr>
          <a:lstStyle/>
          <a:p>
            <a:pPr algn="l"/>
            <a:r>
              <a:rPr lang="en-IN" sz="675" b="1" spc="0" baseline="0">
                <a:ln/>
                <a:solidFill>
                  <a:srgbClr val="F57C00"/>
                </a:solidFill>
                <a:latin typeface="Arial"/>
                <a:cs typeface="Arial"/>
                <a:sym typeface="Arial"/>
                <a:rtl val="0"/>
              </a:rPr>
              <a:t>SCG Air Interface</a:t>
            </a:r>
          </a:p>
        </p:txBody>
      </p:sp>
      <p:sp>
        <p:nvSpPr>
          <p:cNvPr id="77" name="Freeform: Shape 76">
            <a:extLst>
              <a:ext uri="{FF2B5EF4-FFF2-40B4-BE49-F238E27FC236}">
                <a16:creationId xmlns:a16="http://schemas.microsoft.com/office/drawing/2014/main" id="{2510AFA2-1295-500C-8785-6F513289E2E4}"/>
              </a:ext>
            </a:extLst>
          </p:cNvPr>
          <p:cNvSpPr/>
          <p:nvPr/>
        </p:nvSpPr>
        <p:spPr>
          <a:xfrm>
            <a:off x="666479" y="4419600"/>
            <a:ext cx="5011095" cy="1143000"/>
          </a:xfrm>
          <a:custGeom>
            <a:avLst/>
            <a:gdLst>
              <a:gd name="connsiteX0" fmla="*/ 4930919 w 5011095"/>
              <a:gd name="connsiteY0" fmla="*/ 0 h 1143000"/>
              <a:gd name="connsiteX1" fmla="*/ 5011096 w 5011095"/>
              <a:gd name="connsiteY1" fmla="*/ 0 h 1143000"/>
              <a:gd name="connsiteX2" fmla="*/ 5011096 w 5011095"/>
              <a:gd name="connsiteY2" fmla="*/ 1143000 h 1143000"/>
              <a:gd name="connsiteX3" fmla="*/ 4930919 w 5011095"/>
              <a:gd name="connsiteY3" fmla="*/ 1143000 h 1143000"/>
              <a:gd name="connsiteX4" fmla="*/ 80178 w 5011095"/>
              <a:gd name="connsiteY4" fmla="*/ 1143000 h 1143000"/>
              <a:gd name="connsiteX5" fmla="*/ 0 w 5011095"/>
              <a:gd name="connsiteY5" fmla="*/ 1143000 h 1143000"/>
              <a:gd name="connsiteX6" fmla="*/ 0 w 5011095"/>
              <a:gd name="connsiteY6" fmla="*/ 0 h 1143000"/>
              <a:gd name="connsiteX7" fmla="*/ 80178 w 5011095"/>
              <a:gd name="connsiteY7" fmla="*/ 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1095" h="1143000">
                <a:moveTo>
                  <a:pt x="4930919" y="0"/>
                </a:moveTo>
                <a:cubicBezTo>
                  <a:pt x="4975199" y="0"/>
                  <a:pt x="5011096" y="0"/>
                  <a:pt x="5011096" y="0"/>
                </a:cubicBezTo>
                <a:lnTo>
                  <a:pt x="5011096" y="1143000"/>
                </a:lnTo>
                <a:cubicBezTo>
                  <a:pt x="5011096" y="1143000"/>
                  <a:pt x="4975199" y="1143000"/>
                  <a:pt x="4930919" y="1143000"/>
                </a:cubicBezTo>
                <a:lnTo>
                  <a:pt x="80178" y="1143000"/>
                </a:lnTo>
                <a:cubicBezTo>
                  <a:pt x="35897" y="1143000"/>
                  <a:pt x="0" y="1143000"/>
                  <a:pt x="0" y="1143000"/>
                </a:cubicBezTo>
                <a:lnTo>
                  <a:pt x="0" y="0"/>
                </a:lnTo>
                <a:cubicBezTo>
                  <a:pt x="0" y="0"/>
                  <a:pt x="35897" y="0"/>
                  <a:pt x="80178" y="0"/>
                </a:cubicBezTo>
                <a:close/>
              </a:path>
            </a:pathLst>
          </a:custGeom>
          <a:solidFill>
            <a:srgbClr val="F5F5F5"/>
          </a:solidFill>
          <a:ln w="10017" cap="flat">
            <a:solidFill>
              <a:srgbClr val="666666"/>
            </a:solidFill>
            <a:prstDash val="solid"/>
            <a:miter/>
          </a:ln>
        </p:spPr>
        <p:txBody>
          <a:bodyPr rtlCol="0" anchor="ctr"/>
          <a:lstStyle/>
          <a:p>
            <a:endParaRPr lang="en-IN"/>
          </a:p>
        </p:txBody>
      </p:sp>
      <p:sp>
        <p:nvSpPr>
          <p:cNvPr id="78" name="TextBox 77">
            <a:extLst>
              <a:ext uri="{FF2B5EF4-FFF2-40B4-BE49-F238E27FC236}">
                <a16:creationId xmlns:a16="http://schemas.microsoft.com/office/drawing/2014/main" id="{DDF125C3-11EC-2286-E774-40696DD7F828}"/>
              </a:ext>
            </a:extLst>
          </p:cNvPr>
          <p:cNvSpPr txBox="1"/>
          <p:nvPr/>
        </p:nvSpPr>
        <p:spPr>
          <a:xfrm>
            <a:off x="1538163" y="4429705"/>
            <a:ext cx="3267728" cy="210621"/>
          </a:xfrm>
          <a:prstGeom prst="rect">
            <a:avLst/>
          </a:prstGeom>
          <a:noFill/>
        </p:spPr>
        <p:txBody>
          <a:bodyPr wrap="none" rtlCol="0">
            <a:spAutoFit/>
          </a:bodyPr>
          <a:lstStyle/>
          <a:p>
            <a:pPr algn="l"/>
            <a:r>
              <a:rPr lang="en-IN" sz="1050" b="1" spc="0" baseline="0">
                <a:ln/>
                <a:solidFill>
                  <a:srgbClr val="333333"/>
                </a:solidFill>
                <a:latin typeface="Arial"/>
                <a:cs typeface="Arial"/>
                <a:sym typeface="Arial"/>
                <a:rtl val="0"/>
              </a:rPr>
              <a:t>Key PDCP Functions in Split Bearer Operation</a:t>
            </a:r>
          </a:p>
        </p:txBody>
      </p:sp>
      <p:sp>
        <p:nvSpPr>
          <p:cNvPr id="79" name="TextBox 78">
            <a:extLst>
              <a:ext uri="{FF2B5EF4-FFF2-40B4-BE49-F238E27FC236}">
                <a16:creationId xmlns:a16="http://schemas.microsoft.com/office/drawing/2014/main" id="{0178A56C-81BB-1FCA-648E-F57A6303C21D}"/>
              </a:ext>
            </a:extLst>
          </p:cNvPr>
          <p:cNvSpPr txBox="1"/>
          <p:nvPr/>
        </p:nvSpPr>
        <p:spPr>
          <a:xfrm>
            <a:off x="775483" y="4640899"/>
            <a:ext cx="1422103" cy="185082"/>
          </a:xfrm>
          <a:prstGeom prst="rect">
            <a:avLst/>
          </a:prstGeom>
          <a:noFill/>
        </p:spPr>
        <p:txBody>
          <a:bodyPr wrap="none" rtlCol="0">
            <a:spAutoFit/>
          </a:bodyPr>
          <a:lstStyle/>
          <a:p>
            <a:pPr algn="l"/>
            <a:r>
              <a:rPr lang="en-IN" sz="825" b="1" spc="0" baseline="0">
                <a:ln/>
                <a:solidFill>
                  <a:srgbClr val="333333"/>
                </a:solidFill>
                <a:latin typeface="Arial"/>
                <a:cs typeface="Arial"/>
                <a:sym typeface="Arial"/>
                <a:rtl val="0"/>
              </a:rPr>
              <a:t>• Sequence Numbering:</a:t>
            </a:r>
          </a:p>
        </p:txBody>
      </p:sp>
      <p:sp>
        <p:nvSpPr>
          <p:cNvPr id="80" name="TextBox 79">
            <a:extLst>
              <a:ext uri="{FF2B5EF4-FFF2-40B4-BE49-F238E27FC236}">
                <a16:creationId xmlns:a16="http://schemas.microsoft.com/office/drawing/2014/main" id="{655093AE-4F1A-F59D-A17D-030BB59EB500}"/>
              </a:ext>
            </a:extLst>
          </p:cNvPr>
          <p:cNvSpPr txBox="1"/>
          <p:nvPr/>
        </p:nvSpPr>
        <p:spPr>
          <a:xfrm>
            <a:off x="975927" y="4762098"/>
            <a:ext cx="2331240" cy="176569"/>
          </a:xfrm>
          <a:prstGeom prst="rect">
            <a:avLst/>
          </a:prstGeom>
          <a:noFill/>
        </p:spPr>
        <p:txBody>
          <a:bodyPr wrap="none" rtlCol="0">
            <a:spAutoFit/>
          </a:bodyPr>
          <a:lstStyle/>
          <a:p>
            <a:pPr algn="l"/>
            <a:r>
              <a:rPr lang="en-IN" sz="750" spc="0" baseline="0">
                <a:ln/>
                <a:solidFill>
                  <a:srgbClr val="333333"/>
                </a:solidFill>
                <a:latin typeface="Arial"/>
                <a:cs typeface="Arial"/>
                <a:sym typeface="Arial"/>
                <a:rtl val="0"/>
              </a:rPr>
              <a:t>Essential for reordering at receiving PDCP entity</a:t>
            </a:r>
          </a:p>
        </p:txBody>
      </p:sp>
      <p:sp>
        <p:nvSpPr>
          <p:cNvPr id="81" name="TextBox 80">
            <a:extLst>
              <a:ext uri="{FF2B5EF4-FFF2-40B4-BE49-F238E27FC236}">
                <a16:creationId xmlns:a16="http://schemas.microsoft.com/office/drawing/2014/main" id="{2238A578-F591-2D5C-1CA3-B606C60884A2}"/>
              </a:ext>
            </a:extLst>
          </p:cNvPr>
          <p:cNvSpPr txBox="1"/>
          <p:nvPr/>
        </p:nvSpPr>
        <p:spPr>
          <a:xfrm>
            <a:off x="775483" y="4907599"/>
            <a:ext cx="1501233" cy="185082"/>
          </a:xfrm>
          <a:prstGeom prst="rect">
            <a:avLst/>
          </a:prstGeom>
          <a:noFill/>
        </p:spPr>
        <p:txBody>
          <a:bodyPr wrap="none" rtlCol="0">
            <a:spAutoFit/>
          </a:bodyPr>
          <a:lstStyle/>
          <a:p>
            <a:pPr algn="l"/>
            <a:r>
              <a:rPr lang="en-IN" sz="825" b="1" spc="0" baseline="0">
                <a:ln/>
                <a:solidFill>
                  <a:srgbClr val="333333"/>
                </a:solidFill>
                <a:latin typeface="Arial"/>
                <a:cs typeface="Arial"/>
                <a:sym typeface="Arial"/>
                <a:rtl val="0"/>
              </a:rPr>
              <a:t>• Routing/Splitting Logic:</a:t>
            </a:r>
          </a:p>
        </p:txBody>
      </p:sp>
      <p:sp>
        <p:nvSpPr>
          <p:cNvPr id="82" name="TextBox 81">
            <a:extLst>
              <a:ext uri="{FF2B5EF4-FFF2-40B4-BE49-F238E27FC236}">
                <a16:creationId xmlns:a16="http://schemas.microsoft.com/office/drawing/2014/main" id="{7EAB4B41-182B-E093-4CE1-39BBDD713500}"/>
              </a:ext>
            </a:extLst>
          </p:cNvPr>
          <p:cNvSpPr txBox="1"/>
          <p:nvPr/>
        </p:nvSpPr>
        <p:spPr>
          <a:xfrm>
            <a:off x="975927" y="5028798"/>
            <a:ext cx="2433126" cy="176569"/>
          </a:xfrm>
          <a:prstGeom prst="rect">
            <a:avLst/>
          </a:prstGeom>
          <a:noFill/>
        </p:spPr>
        <p:txBody>
          <a:bodyPr wrap="none" rtlCol="0">
            <a:spAutoFit/>
          </a:bodyPr>
          <a:lstStyle/>
          <a:p>
            <a:pPr algn="l"/>
            <a:r>
              <a:rPr lang="en-IN" sz="750" spc="0" baseline="0">
                <a:ln/>
                <a:solidFill>
                  <a:srgbClr val="333333"/>
                </a:solidFill>
                <a:latin typeface="Arial"/>
                <a:cs typeface="Arial"/>
                <a:sym typeface="Arial"/>
                <a:rtl val="0"/>
              </a:rPr>
              <a:t>Decision algorithm for MCG vs SCG path selection</a:t>
            </a:r>
          </a:p>
        </p:txBody>
      </p:sp>
      <p:sp>
        <p:nvSpPr>
          <p:cNvPr id="83" name="TextBox 82">
            <a:extLst>
              <a:ext uri="{FF2B5EF4-FFF2-40B4-BE49-F238E27FC236}">
                <a16:creationId xmlns:a16="http://schemas.microsoft.com/office/drawing/2014/main" id="{B4447426-C080-CC79-4D55-70F698692140}"/>
              </a:ext>
            </a:extLst>
          </p:cNvPr>
          <p:cNvSpPr txBox="1"/>
          <p:nvPr/>
        </p:nvSpPr>
        <p:spPr>
          <a:xfrm>
            <a:off x="775483" y="5174299"/>
            <a:ext cx="876858" cy="185082"/>
          </a:xfrm>
          <a:prstGeom prst="rect">
            <a:avLst/>
          </a:prstGeom>
          <a:noFill/>
        </p:spPr>
        <p:txBody>
          <a:bodyPr wrap="none" rtlCol="0">
            <a:spAutoFit/>
          </a:bodyPr>
          <a:lstStyle/>
          <a:p>
            <a:pPr algn="l"/>
            <a:r>
              <a:rPr lang="en-IN" sz="825" b="1" spc="0" baseline="0">
                <a:ln/>
                <a:solidFill>
                  <a:srgbClr val="333333"/>
                </a:solidFill>
                <a:latin typeface="Arial"/>
                <a:cs typeface="Arial"/>
                <a:sym typeface="Arial"/>
                <a:rtl val="0"/>
              </a:rPr>
              <a:t>• Reordering:</a:t>
            </a:r>
          </a:p>
        </p:txBody>
      </p:sp>
      <p:sp>
        <p:nvSpPr>
          <p:cNvPr id="84" name="TextBox 83">
            <a:extLst>
              <a:ext uri="{FF2B5EF4-FFF2-40B4-BE49-F238E27FC236}">
                <a16:creationId xmlns:a16="http://schemas.microsoft.com/office/drawing/2014/main" id="{3392D933-B362-D9E4-32AB-CDF58F41867D}"/>
              </a:ext>
            </a:extLst>
          </p:cNvPr>
          <p:cNvSpPr txBox="1"/>
          <p:nvPr/>
        </p:nvSpPr>
        <p:spPr>
          <a:xfrm>
            <a:off x="975927" y="5295498"/>
            <a:ext cx="2437041" cy="176569"/>
          </a:xfrm>
          <a:prstGeom prst="rect">
            <a:avLst/>
          </a:prstGeom>
          <a:noFill/>
        </p:spPr>
        <p:txBody>
          <a:bodyPr wrap="none" rtlCol="0">
            <a:spAutoFit/>
          </a:bodyPr>
          <a:lstStyle/>
          <a:p>
            <a:pPr algn="l"/>
            <a:r>
              <a:rPr lang="en-IN" sz="750" spc="0" baseline="0">
                <a:ln/>
                <a:solidFill>
                  <a:srgbClr val="333333"/>
                </a:solidFill>
                <a:latin typeface="Arial"/>
                <a:cs typeface="Arial"/>
                <a:sym typeface="Arial"/>
                <a:rtl val="0"/>
              </a:rPr>
              <a:t>Handles PDUs from two paths with different delays</a:t>
            </a:r>
          </a:p>
        </p:txBody>
      </p:sp>
      <p:sp>
        <p:nvSpPr>
          <p:cNvPr id="85" name="TextBox 84">
            <a:extLst>
              <a:ext uri="{FF2B5EF4-FFF2-40B4-BE49-F238E27FC236}">
                <a16:creationId xmlns:a16="http://schemas.microsoft.com/office/drawing/2014/main" id="{6DEDC96C-A45A-2B76-F0A6-4F6D8B421DF7}"/>
              </a:ext>
            </a:extLst>
          </p:cNvPr>
          <p:cNvSpPr txBox="1"/>
          <p:nvPr/>
        </p:nvSpPr>
        <p:spPr>
          <a:xfrm>
            <a:off x="2880143" y="4640899"/>
            <a:ext cx="1942802" cy="185082"/>
          </a:xfrm>
          <a:prstGeom prst="rect">
            <a:avLst/>
          </a:prstGeom>
          <a:noFill/>
        </p:spPr>
        <p:txBody>
          <a:bodyPr wrap="none" rtlCol="0">
            <a:spAutoFit/>
          </a:bodyPr>
          <a:lstStyle/>
          <a:p>
            <a:pPr algn="l"/>
            <a:r>
              <a:rPr lang="en-IN" sz="825" b="1" spc="0" baseline="0">
                <a:ln/>
                <a:solidFill>
                  <a:srgbClr val="333333"/>
                </a:solidFill>
                <a:latin typeface="Arial"/>
                <a:cs typeface="Arial"/>
                <a:sym typeface="Arial"/>
                <a:rtl val="0"/>
              </a:rPr>
              <a:t>• Ciphering/Header Compression:</a:t>
            </a:r>
          </a:p>
        </p:txBody>
      </p:sp>
      <p:sp>
        <p:nvSpPr>
          <p:cNvPr id="86" name="TextBox 85">
            <a:extLst>
              <a:ext uri="{FF2B5EF4-FFF2-40B4-BE49-F238E27FC236}">
                <a16:creationId xmlns:a16="http://schemas.microsoft.com/office/drawing/2014/main" id="{BD6D748F-8DF7-A0E3-F1C6-252E7BF400A9}"/>
              </a:ext>
            </a:extLst>
          </p:cNvPr>
          <p:cNvSpPr txBox="1"/>
          <p:nvPr/>
        </p:nvSpPr>
        <p:spPr>
          <a:xfrm>
            <a:off x="3080587" y="4762098"/>
            <a:ext cx="1891203" cy="176569"/>
          </a:xfrm>
          <a:prstGeom prst="rect">
            <a:avLst/>
          </a:prstGeom>
          <a:noFill/>
        </p:spPr>
        <p:txBody>
          <a:bodyPr wrap="none" rtlCol="0">
            <a:spAutoFit/>
          </a:bodyPr>
          <a:lstStyle/>
          <a:p>
            <a:pPr algn="l"/>
            <a:r>
              <a:rPr lang="en-IN" sz="750" spc="0" baseline="0">
                <a:ln/>
                <a:solidFill>
                  <a:srgbClr val="333333"/>
                </a:solidFill>
                <a:latin typeface="Arial"/>
                <a:cs typeface="Arial"/>
                <a:sym typeface="Arial"/>
                <a:rtl val="0"/>
              </a:rPr>
              <a:t>Performed once by single PDCP entity</a:t>
            </a:r>
          </a:p>
        </p:txBody>
      </p:sp>
      <p:sp>
        <p:nvSpPr>
          <p:cNvPr id="87" name="TextBox 86">
            <a:extLst>
              <a:ext uri="{FF2B5EF4-FFF2-40B4-BE49-F238E27FC236}">
                <a16:creationId xmlns:a16="http://schemas.microsoft.com/office/drawing/2014/main" id="{BFFAD10A-7F82-8BA6-E0A5-4589AEEC3656}"/>
              </a:ext>
            </a:extLst>
          </p:cNvPr>
          <p:cNvSpPr txBox="1"/>
          <p:nvPr/>
        </p:nvSpPr>
        <p:spPr>
          <a:xfrm>
            <a:off x="2880143" y="4907599"/>
            <a:ext cx="1176907" cy="185082"/>
          </a:xfrm>
          <a:prstGeom prst="rect">
            <a:avLst/>
          </a:prstGeom>
          <a:noFill/>
        </p:spPr>
        <p:txBody>
          <a:bodyPr wrap="none" rtlCol="0">
            <a:spAutoFit/>
          </a:bodyPr>
          <a:lstStyle/>
          <a:p>
            <a:pPr algn="l"/>
            <a:r>
              <a:rPr lang="en-IN" sz="825" b="1" spc="0" baseline="0">
                <a:ln/>
                <a:solidFill>
                  <a:srgbClr val="333333"/>
                </a:solidFill>
                <a:latin typeface="Arial"/>
                <a:cs typeface="Arial"/>
                <a:sym typeface="Arial"/>
                <a:rtl val="0"/>
              </a:rPr>
              <a:t>• Status Reporting:</a:t>
            </a:r>
          </a:p>
        </p:txBody>
      </p:sp>
      <p:sp>
        <p:nvSpPr>
          <p:cNvPr id="88" name="TextBox 87">
            <a:extLst>
              <a:ext uri="{FF2B5EF4-FFF2-40B4-BE49-F238E27FC236}">
                <a16:creationId xmlns:a16="http://schemas.microsoft.com/office/drawing/2014/main" id="{D3F474E5-58E5-DC31-6E1A-F0A0D93743D5}"/>
              </a:ext>
            </a:extLst>
          </p:cNvPr>
          <p:cNvSpPr txBox="1"/>
          <p:nvPr/>
        </p:nvSpPr>
        <p:spPr>
          <a:xfrm>
            <a:off x="3080587" y="5028798"/>
            <a:ext cx="2633765" cy="176569"/>
          </a:xfrm>
          <a:prstGeom prst="rect">
            <a:avLst/>
          </a:prstGeom>
          <a:noFill/>
        </p:spPr>
        <p:txBody>
          <a:bodyPr wrap="none" rtlCol="0">
            <a:spAutoFit/>
          </a:bodyPr>
          <a:lstStyle/>
          <a:p>
            <a:pPr algn="l"/>
            <a:r>
              <a:rPr lang="en-IN" sz="750" spc="0" baseline="0">
                <a:ln/>
                <a:solidFill>
                  <a:srgbClr val="333333"/>
                </a:solidFill>
                <a:latin typeface="Arial"/>
                <a:cs typeface="Arial"/>
                <a:sym typeface="Arial"/>
                <a:rtl val="0"/>
              </a:rPr>
              <a:t>Complex reporting across both legs for retransmissions</a:t>
            </a:r>
          </a:p>
        </p:txBody>
      </p:sp>
      <p:sp>
        <p:nvSpPr>
          <p:cNvPr id="89" name="TextBox 88">
            <a:extLst>
              <a:ext uri="{FF2B5EF4-FFF2-40B4-BE49-F238E27FC236}">
                <a16:creationId xmlns:a16="http://schemas.microsoft.com/office/drawing/2014/main" id="{EAE6000E-CD3D-DC56-E8F9-27457D5F1C90}"/>
              </a:ext>
            </a:extLst>
          </p:cNvPr>
          <p:cNvSpPr txBox="1"/>
          <p:nvPr/>
        </p:nvSpPr>
        <p:spPr>
          <a:xfrm>
            <a:off x="2880143" y="5174299"/>
            <a:ext cx="1419788" cy="185082"/>
          </a:xfrm>
          <a:prstGeom prst="rect">
            <a:avLst/>
          </a:prstGeom>
          <a:noFill/>
        </p:spPr>
        <p:txBody>
          <a:bodyPr wrap="none" rtlCol="0">
            <a:spAutoFit/>
          </a:bodyPr>
          <a:lstStyle/>
          <a:p>
            <a:pPr algn="l"/>
            <a:r>
              <a:rPr lang="en-IN" sz="825" b="1" spc="0" baseline="0">
                <a:ln/>
                <a:solidFill>
                  <a:srgbClr val="333333"/>
                </a:solidFill>
                <a:latin typeface="Arial"/>
                <a:cs typeface="Arial"/>
                <a:sym typeface="Arial"/>
                <a:rtl val="0"/>
              </a:rPr>
              <a:t>• UL Threshold Control:</a:t>
            </a:r>
          </a:p>
        </p:txBody>
      </p:sp>
      <p:sp>
        <p:nvSpPr>
          <p:cNvPr id="90" name="TextBox 89">
            <a:extLst>
              <a:ext uri="{FF2B5EF4-FFF2-40B4-BE49-F238E27FC236}">
                <a16:creationId xmlns:a16="http://schemas.microsoft.com/office/drawing/2014/main" id="{73CAF053-E8F9-E456-1662-BF9052E5BC2A}"/>
              </a:ext>
            </a:extLst>
          </p:cNvPr>
          <p:cNvSpPr txBox="1"/>
          <p:nvPr/>
        </p:nvSpPr>
        <p:spPr>
          <a:xfrm>
            <a:off x="3080587" y="5295498"/>
            <a:ext cx="2400045" cy="176569"/>
          </a:xfrm>
          <a:prstGeom prst="rect">
            <a:avLst/>
          </a:prstGeom>
          <a:noFill/>
        </p:spPr>
        <p:txBody>
          <a:bodyPr wrap="none" rtlCol="0">
            <a:spAutoFit/>
          </a:bodyPr>
          <a:lstStyle/>
          <a:p>
            <a:pPr algn="l"/>
            <a:r>
              <a:rPr lang="en-IN" sz="750" spc="0" baseline="0">
                <a:ln/>
                <a:solidFill>
                  <a:srgbClr val="333333"/>
                </a:solidFill>
                <a:latin typeface="Arial"/>
                <a:cs typeface="Arial"/>
                <a:sym typeface="Arial"/>
                <a:rtl val="0"/>
              </a:rPr>
              <a:t>ul-DataSplitThreshold determines routing decision</a:t>
            </a:r>
          </a:p>
        </p:txBody>
      </p:sp>
      <p:sp>
        <p:nvSpPr>
          <p:cNvPr id="91" name="Freeform: Shape 90">
            <a:extLst>
              <a:ext uri="{FF2B5EF4-FFF2-40B4-BE49-F238E27FC236}">
                <a16:creationId xmlns:a16="http://schemas.microsoft.com/office/drawing/2014/main" id="{EC73DCEE-418C-C911-E6E7-7FE129CDF70A}"/>
              </a:ext>
            </a:extLst>
          </p:cNvPr>
          <p:cNvSpPr/>
          <p:nvPr/>
        </p:nvSpPr>
        <p:spPr>
          <a:xfrm>
            <a:off x="6679794" y="4419600"/>
            <a:ext cx="5011095" cy="1143000"/>
          </a:xfrm>
          <a:custGeom>
            <a:avLst/>
            <a:gdLst>
              <a:gd name="connsiteX0" fmla="*/ 4930919 w 5011095"/>
              <a:gd name="connsiteY0" fmla="*/ 0 h 1143000"/>
              <a:gd name="connsiteX1" fmla="*/ 5011096 w 5011095"/>
              <a:gd name="connsiteY1" fmla="*/ 0 h 1143000"/>
              <a:gd name="connsiteX2" fmla="*/ 5011096 w 5011095"/>
              <a:gd name="connsiteY2" fmla="*/ 1143000 h 1143000"/>
              <a:gd name="connsiteX3" fmla="*/ 4930919 w 5011095"/>
              <a:gd name="connsiteY3" fmla="*/ 1143000 h 1143000"/>
              <a:gd name="connsiteX4" fmla="*/ 80178 w 5011095"/>
              <a:gd name="connsiteY4" fmla="*/ 1143000 h 1143000"/>
              <a:gd name="connsiteX5" fmla="*/ 0 w 5011095"/>
              <a:gd name="connsiteY5" fmla="*/ 1143000 h 1143000"/>
              <a:gd name="connsiteX6" fmla="*/ 0 w 5011095"/>
              <a:gd name="connsiteY6" fmla="*/ 0 h 1143000"/>
              <a:gd name="connsiteX7" fmla="*/ 80178 w 5011095"/>
              <a:gd name="connsiteY7" fmla="*/ 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1095" h="1143000">
                <a:moveTo>
                  <a:pt x="4930919" y="0"/>
                </a:moveTo>
                <a:cubicBezTo>
                  <a:pt x="4975200" y="0"/>
                  <a:pt x="5011096" y="0"/>
                  <a:pt x="5011096" y="0"/>
                </a:cubicBezTo>
                <a:lnTo>
                  <a:pt x="5011096" y="1143000"/>
                </a:lnTo>
                <a:cubicBezTo>
                  <a:pt x="5011096" y="1143000"/>
                  <a:pt x="4975200" y="1143000"/>
                  <a:pt x="4930919" y="1143000"/>
                </a:cubicBezTo>
                <a:lnTo>
                  <a:pt x="80178" y="1143000"/>
                </a:lnTo>
                <a:cubicBezTo>
                  <a:pt x="35897" y="1143000"/>
                  <a:pt x="0" y="1143000"/>
                  <a:pt x="0" y="1143000"/>
                </a:cubicBezTo>
                <a:lnTo>
                  <a:pt x="0" y="0"/>
                </a:lnTo>
                <a:cubicBezTo>
                  <a:pt x="0" y="0"/>
                  <a:pt x="35897" y="0"/>
                  <a:pt x="80178" y="0"/>
                </a:cubicBezTo>
                <a:close/>
              </a:path>
            </a:pathLst>
          </a:custGeom>
          <a:solidFill>
            <a:srgbClr val="E8F5E8"/>
          </a:solidFill>
          <a:ln w="10017" cap="flat">
            <a:solidFill>
              <a:srgbClr val="4CAF50"/>
            </a:solidFill>
            <a:prstDash val="solid"/>
            <a:miter/>
          </a:ln>
        </p:spPr>
        <p:txBody>
          <a:bodyPr rtlCol="0" anchor="ctr"/>
          <a:lstStyle/>
          <a:p>
            <a:endParaRPr lang="en-IN"/>
          </a:p>
        </p:txBody>
      </p:sp>
      <p:sp>
        <p:nvSpPr>
          <p:cNvPr id="92" name="TextBox 91">
            <a:extLst>
              <a:ext uri="{FF2B5EF4-FFF2-40B4-BE49-F238E27FC236}">
                <a16:creationId xmlns:a16="http://schemas.microsoft.com/office/drawing/2014/main" id="{1FF3BECA-A4BB-AEFE-A17B-727A65604348}"/>
              </a:ext>
            </a:extLst>
          </p:cNvPr>
          <p:cNvSpPr txBox="1"/>
          <p:nvPr/>
        </p:nvSpPr>
        <p:spPr>
          <a:xfrm>
            <a:off x="8054109" y="4429705"/>
            <a:ext cx="2262465" cy="210621"/>
          </a:xfrm>
          <a:prstGeom prst="rect">
            <a:avLst/>
          </a:prstGeom>
          <a:noFill/>
        </p:spPr>
        <p:txBody>
          <a:bodyPr wrap="none" rtlCol="0">
            <a:spAutoFit/>
          </a:bodyPr>
          <a:lstStyle/>
          <a:p>
            <a:pPr algn="l"/>
            <a:r>
              <a:rPr lang="en-IN" sz="1050" b="1" spc="0" baseline="0">
                <a:ln/>
                <a:solidFill>
                  <a:srgbClr val="333333"/>
                </a:solidFill>
                <a:latin typeface="Arial"/>
                <a:cs typeface="Arial"/>
                <a:sym typeface="Arial"/>
                <a:rtl val="0"/>
              </a:rPr>
              <a:t>3GPP Specification References</a:t>
            </a:r>
          </a:p>
        </p:txBody>
      </p:sp>
      <p:sp>
        <p:nvSpPr>
          <p:cNvPr id="93" name="TextBox 92">
            <a:extLst>
              <a:ext uri="{FF2B5EF4-FFF2-40B4-BE49-F238E27FC236}">
                <a16:creationId xmlns:a16="http://schemas.microsoft.com/office/drawing/2014/main" id="{2EF22D8E-0DD2-6B49-39A9-A51981019D04}"/>
              </a:ext>
            </a:extLst>
          </p:cNvPr>
          <p:cNvSpPr txBox="1"/>
          <p:nvPr/>
        </p:nvSpPr>
        <p:spPr>
          <a:xfrm>
            <a:off x="6788798" y="4640899"/>
            <a:ext cx="1965464" cy="185082"/>
          </a:xfrm>
          <a:prstGeom prst="rect">
            <a:avLst/>
          </a:prstGeom>
          <a:noFill/>
        </p:spPr>
        <p:txBody>
          <a:bodyPr wrap="none" rtlCol="0">
            <a:spAutoFit/>
          </a:bodyPr>
          <a:lstStyle/>
          <a:p>
            <a:pPr algn="l"/>
            <a:r>
              <a:rPr lang="en-IN" sz="825" b="1" spc="0" baseline="0">
                <a:ln/>
                <a:solidFill>
                  <a:srgbClr val="333333"/>
                </a:solidFill>
                <a:latin typeface="Arial"/>
                <a:cs typeface="Arial"/>
                <a:sym typeface="Arial"/>
                <a:rtl val="0"/>
              </a:rPr>
              <a:t>• TS 38.323 (NR) / TS 36.323 (LTE):</a:t>
            </a:r>
          </a:p>
        </p:txBody>
      </p:sp>
      <p:sp>
        <p:nvSpPr>
          <p:cNvPr id="94" name="TextBox 93">
            <a:extLst>
              <a:ext uri="{FF2B5EF4-FFF2-40B4-BE49-F238E27FC236}">
                <a16:creationId xmlns:a16="http://schemas.microsoft.com/office/drawing/2014/main" id="{C7C10D68-87B4-0B7F-51A8-B5C0EEDD2420}"/>
              </a:ext>
            </a:extLst>
          </p:cNvPr>
          <p:cNvSpPr txBox="1"/>
          <p:nvPr/>
        </p:nvSpPr>
        <p:spPr>
          <a:xfrm>
            <a:off x="6989242" y="4762098"/>
            <a:ext cx="2657940" cy="176569"/>
          </a:xfrm>
          <a:prstGeom prst="rect">
            <a:avLst/>
          </a:prstGeom>
          <a:noFill/>
        </p:spPr>
        <p:txBody>
          <a:bodyPr wrap="none" rtlCol="0">
            <a:spAutoFit/>
          </a:bodyPr>
          <a:lstStyle/>
          <a:p>
            <a:pPr algn="l"/>
            <a:r>
              <a:rPr lang="en-IN" sz="750" spc="0" baseline="0">
                <a:ln/>
                <a:solidFill>
                  <a:srgbClr val="333333"/>
                </a:solidFill>
                <a:latin typeface="Arial"/>
                <a:cs typeface="Arial"/>
                <a:sym typeface="Arial"/>
                <a:rtl val="0"/>
              </a:rPr>
              <a:t>PDCP specification - Section 5.1.2 (PDCP PDU routing)</a:t>
            </a:r>
          </a:p>
        </p:txBody>
      </p:sp>
      <p:sp>
        <p:nvSpPr>
          <p:cNvPr id="95" name="TextBox 94">
            <a:extLst>
              <a:ext uri="{FF2B5EF4-FFF2-40B4-BE49-F238E27FC236}">
                <a16:creationId xmlns:a16="http://schemas.microsoft.com/office/drawing/2014/main" id="{1A1C1F06-AC21-62D3-C86D-1FCBDF1CD456}"/>
              </a:ext>
            </a:extLst>
          </p:cNvPr>
          <p:cNvSpPr txBox="1"/>
          <p:nvPr/>
        </p:nvSpPr>
        <p:spPr>
          <a:xfrm>
            <a:off x="6788798" y="4907599"/>
            <a:ext cx="1965464" cy="185082"/>
          </a:xfrm>
          <a:prstGeom prst="rect">
            <a:avLst/>
          </a:prstGeom>
          <a:noFill/>
        </p:spPr>
        <p:txBody>
          <a:bodyPr wrap="none" rtlCol="0">
            <a:spAutoFit/>
          </a:bodyPr>
          <a:lstStyle/>
          <a:p>
            <a:pPr algn="l"/>
            <a:r>
              <a:rPr lang="en-IN" sz="825" b="1" spc="0" baseline="0">
                <a:ln/>
                <a:solidFill>
                  <a:srgbClr val="333333"/>
                </a:solidFill>
                <a:latin typeface="Arial"/>
                <a:cs typeface="Arial"/>
                <a:sym typeface="Arial"/>
                <a:rtl val="0"/>
              </a:rPr>
              <a:t>• TS 38.331 (NR) / TS 36.331 (LTE):</a:t>
            </a:r>
          </a:p>
        </p:txBody>
      </p:sp>
      <p:sp>
        <p:nvSpPr>
          <p:cNvPr id="96" name="TextBox 95">
            <a:extLst>
              <a:ext uri="{FF2B5EF4-FFF2-40B4-BE49-F238E27FC236}">
                <a16:creationId xmlns:a16="http://schemas.microsoft.com/office/drawing/2014/main" id="{5AF3A81B-F538-A45E-5177-B25171813072}"/>
              </a:ext>
            </a:extLst>
          </p:cNvPr>
          <p:cNvSpPr txBox="1"/>
          <p:nvPr/>
        </p:nvSpPr>
        <p:spPr>
          <a:xfrm>
            <a:off x="6989242" y="5028798"/>
            <a:ext cx="2811894" cy="176569"/>
          </a:xfrm>
          <a:prstGeom prst="rect">
            <a:avLst/>
          </a:prstGeom>
          <a:noFill/>
        </p:spPr>
        <p:txBody>
          <a:bodyPr wrap="none" rtlCol="0">
            <a:spAutoFit/>
          </a:bodyPr>
          <a:lstStyle/>
          <a:p>
            <a:pPr algn="l"/>
            <a:r>
              <a:rPr lang="en-IN" sz="750" spc="0" baseline="0">
                <a:ln/>
                <a:solidFill>
                  <a:srgbClr val="333333"/>
                </a:solidFill>
                <a:latin typeface="Arial"/>
                <a:cs typeface="Arial"/>
                <a:sym typeface="Arial"/>
                <a:rtl val="0"/>
              </a:rPr>
              <a:t>RRC specification - PDCP-Config IE, ul-DataSplitThreshold</a:t>
            </a:r>
          </a:p>
        </p:txBody>
      </p:sp>
      <p:sp>
        <p:nvSpPr>
          <p:cNvPr id="97" name="TextBox 96">
            <a:extLst>
              <a:ext uri="{FF2B5EF4-FFF2-40B4-BE49-F238E27FC236}">
                <a16:creationId xmlns:a16="http://schemas.microsoft.com/office/drawing/2014/main" id="{B16E2EE9-590D-7B88-04B0-A8318C3667A7}"/>
              </a:ext>
            </a:extLst>
          </p:cNvPr>
          <p:cNvSpPr txBox="1"/>
          <p:nvPr/>
        </p:nvSpPr>
        <p:spPr>
          <a:xfrm>
            <a:off x="6788798" y="5174299"/>
            <a:ext cx="1965464" cy="185082"/>
          </a:xfrm>
          <a:prstGeom prst="rect">
            <a:avLst/>
          </a:prstGeom>
          <a:noFill/>
        </p:spPr>
        <p:txBody>
          <a:bodyPr wrap="none" rtlCol="0">
            <a:spAutoFit/>
          </a:bodyPr>
          <a:lstStyle/>
          <a:p>
            <a:pPr algn="l"/>
            <a:r>
              <a:rPr lang="en-IN" sz="825" b="1" spc="0" baseline="0">
                <a:ln/>
                <a:solidFill>
                  <a:srgbClr val="333333"/>
                </a:solidFill>
                <a:latin typeface="Arial"/>
                <a:cs typeface="Arial"/>
                <a:sym typeface="Arial"/>
                <a:rtl val="0"/>
              </a:rPr>
              <a:t>• TS 38.300 (NR) / TS 36.300 (LTE):</a:t>
            </a:r>
          </a:p>
        </p:txBody>
      </p:sp>
      <p:sp>
        <p:nvSpPr>
          <p:cNvPr id="98" name="TextBox 97">
            <a:extLst>
              <a:ext uri="{FF2B5EF4-FFF2-40B4-BE49-F238E27FC236}">
                <a16:creationId xmlns:a16="http://schemas.microsoft.com/office/drawing/2014/main" id="{395F412F-F888-CE41-FD18-3054AA6A1FCA}"/>
              </a:ext>
            </a:extLst>
          </p:cNvPr>
          <p:cNvSpPr txBox="1"/>
          <p:nvPr/>
        </p:nvSpPr>
        <p:spPr>
          <a:xfrm>
            <a:off x="6989242" y="5295498"/>
            <a:ext cx="2511277" cy="176569"/>
          </a:xfrm>
          <a:prstGeom prst="rect">
            <a:avLst/>
          </a:prstGeom>
          <a:noFill/>
        </p:spPr>
        <p:txBody>
          <a:bodyPr wrap="none" rtlCol="0">
            <a:spAutoFit/>
          </a:bodyPr>
          <a:lstStyle/>
          <a:p>
            <a:pPr algn="l"/>
            <a:r>
              <a:rPr lang="en-IN" sz="750" spc="0" baseline="0">
                <a:ln/>
                <a:solidFill>
                  <a:srgbClr val="333333"/>
                </a:solidFill>
                <a:latin typeface="Arial"/>
                <a:cs typeface="Arial"/>
                <a:sym typeface="Arial"/>
                <a:rtl val="0"/>
              </a:rPr>
              <a:t>Architecture - Section 16 Dual Connectivity overview</a:t>
            </a:r>
          </a:p>
        </p:txBody>
      </p:sp>
      <p:sp>
        <p:nvSpPr>
          <p:cNvPr id="99" name="Freeform: Shape 98">
            <a:extLst>
              <a:ext uri="{FF2B5EF4-FFF2-40B4-BE49-F238E27FC236}">
                <a16:creationId xmlns:a16="http://schemas.microsoft.com/office/drawing/2014/main" id="{6662888B-8E63-ED17-A814-D38CF1805B4A}"/>
              </a:ext>
            </a:extLst>
          </p:cNvPr>
          <p:cNvSpPr/>
          <p:nvPr/>
        </p:nvSpPr>
        <p:spPr>
          <a:xfrm>
            <a:off x="666479" y="5715000"/>
            <a:ext cx="4008876" cy="762000"/>
          </a:xfrm>
          <a:custGeom>
            <a:avLst/>
            <a:gdLst>
              <a:gd name="connsiteX0" fmla="*/ 3928699 w 4008876"/>
              <a:gd name="connsiteY0" fmla="*/ 0 h 762000"/>
              <a:gd name="connsiteX1" fmla="*/ 4008877 w 4008876"/>
              <a:gd name="connsiteY1" fmla="*/ 0 h 762000"/>
              <a:gd name="connsiteX2" fmla="*/ 4008877 w 4008876"/>
              <a:gd name="connsiteY2" fmla="*/ 762000 h 762000"/>
              <a:gd name="connsiteX3" fmla="*/ 3928699 w 4008876"/>
              <a:gd name="connsiteY3" fmla="*/ 762000 h 762000"/>
              <a:gd name="connsiteX4" fmla="*/ 80178 w 4008876"/>
              <a:gd name="connsiteY4" fmla="*/ 762000 h 762000"/>
              <a:gd name="connsiteX5" fmla="*/ 0 w 4008876"/>
              <a:gd name="connsiteY5" fmla="*/ 762000 h 762000"/>
              <a:gd name="connsiteX6" fmla="*/ 0 w 4008876"/>
              <a:gd name="connsiteY6" fmla="*/ 0 h 762000"/>
              <a:gd name="connsiteX7" fmla="*/ 80178 w 4008876"/>
              <a:gd name="connsiteY7"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8876" h="762000">
                <a:moveTo>
                  <a:pt x="3928699" y="0"/>
                </a:moveTo>
                <a:cubicBezTo>
                  <a:pt x="3972980" y="0"/>
                  <a:pt x="4008877" y="0"/>
                  <a:pt x="4008877" y="0"/>
                </a:cubicBezTo>
                <a:lnTo>
                  <a:pt x="4008877" y="762000"/>
                </a:lnTo>
                <a:cubicBezTo>
                  <a:pt x="4008877" y="762000"/>
                  <a:pt x="3972980" y="762000"/>
                  <a:pt x="3928699" y="762000"/>
                </a:cubicBezTo>
                <a:lnTo>
                  <a:pt x="80178" y="762000"/>
                </a:lnTo>
                <a:cubicBezTo>
                  <a:pt x="35897" y="762000"/>
                  <a:pt x="0" y="762000"/>
                  <a:pt x="0" y="762000"/>
                </a:cubicBezTo>
                <a:lnTo>
                  <a:pt x="0" y="0"/>
                </a:lnTo>
                <a:cubicBezTo>
                  <a:pt x="0" y="0"/>
                  <a:pt x="35897" y="0"/>
                  <a:pt x="80178" y="0"/>
                </a:cubicBezTo>
                <a:close/>
              </a:path>
            </a:pathLst>
          </a:custGeom>
          <a:solidFill>
            <a:srgbClr val="FAFAFA"/>
          </a:solidFill>
          <a:ln w="10017" cap="flat">
            <a:solidFill>
              <a:srgbClr val="999999"/>
            </a:solidFill>
            <a:prstDash val="solid"/>
            <a:miter/>
          </a:ln>
        </p:spPr>
        <p:txBody>
          <a:bodyPr rtlCol="0" anchor="ctr"/>
          <a:lstStyle/>
          <a:p>
            <a:endParaRPr lang="en-IN"/>
          </a:p>
        </p:txBody>
      </p:sp>
      <p:sp>
        <p:nvSpPr>
          <p:cNvPr id="100" name="TextBox 99">
            <a:extLst>
              <a:ext uri="{FF2B5EF4-FFF2-40B4-BE49-F238E27FC236}">
                <a16:creationId xmlns:a16="http://schemas.microsoft.com/office/drawing/2014/main" id="{56BBB1A3-778D-7976-2D71-6877EC5F7935}"/>
              </a:ext>
            </a:extLst>
          </p:cNvPr>
          <p:cNvSpPr txBox="1"/>
          <p:nvPr/>
        </p:nvSpPr>
        <p:spPr>
          <a:xfrm>
            <a:off x="2365664" y="5738901"/>
            <a:ext cx="610506" cy="193595"/>
          </a:xfrm>
          <a:prstGeom prst="rect">
            <a:avLst/>
          </a:prstGeom>
          <a:noFill/>
        </p:spPr>
        <p:txBody>
          <a:bodyPr wrap="none" rtlCol="0">
            <a:spAutoFit/>
          </a:bodyPr>
          <a:lstStyle/>
          <a:p>
            <a:pPr algn="l"/>
            <a:r>
              <a:rPr lang="en-IN" sz="900" b="1" spc="0" baseline="0">
                <a:ln/>
                <a:solidFill>
                  <a:srgbClr val="333333"/>
                </a:solidFill>
                <a:latin typeface="Arial"/>
                <a:cs typeface="Arial"/>
                <a:sym typeface="Arial"/>
                <a:rtl val="0"/>
              </a:rPr>
              <a:t>Legend</a:t>
            </a:r>
          </a:p>
        </p:txBody>
      </p:sp>
      <p:sp>
        <p:nvSpPr>
          <p:cNvPr id="101" name="Freeform: Shape 100">
            <a:extLst>
              <a:ext uri="{FF2B5EF4-FFF2-40B4-BE49-F238E27FC236}">
                <a16:creationId xmlns:a16="http://schemas.microsoft.com/office/drawing/2014/main" id="{4297149B-6464-148F-ED78-D78714B572BD}"/>
              </a:ext>
            </a:extLst>
          </p:cNvPr>
          <p:cNvSpPr/>
          <p:nvPr/>
        </p:nvSpPr>
        <p:spPr>
          <a:xfrm>
            <a:off x="866923" y="5943600"/>
            <a:ext cx="150332" cy="91440"/>
          </a:xfrm>
          <a:custGeom>
            <a:avLst/>
            <a:gdLst>
              <a:gd name="connsiteX0" fmla="*/ 0 w 150332"/>
              <a:gd name="connsiteY0" fmla="*/ 0 h 91440"/>
              <a:gd name="connsiteX1" fmla="*/ 150333 w 150332"/>
              <a:gd name="connsiteY1" fmla="*/ 0 h 91440"/>
              <a:gd name="connsiteX2" fmla="*/ 150333 w 150332"/>
              <a:gd name="connsiteY2" fmla="*/ 91440 h 91440"/>
              <a:gd name="connsiteX3" fmla="*/ 0 w 150332"/>
              <a:gd name="connsiteY3" fmla="*/ 91440 h 91440"/>
            </a:gdLst>
            <a:ahLst/>
            <a:cxnLst>
              <a:cxn ang="0">
                <a:pos x="connsiteX0" y="connsiteY0"/>
              </a:cxn>
              <a:cxn ang="0">
                <a:pos x="connsiteX1" y="connsiteY1"/>
              </a:cxn>
              <a:cxn ang="0">
                <a:pos x="connsiteX2" y="connsiteY2"/>
              </a:cxn>
              <a:cxn ang="0">
                <a:pos x="connsiteX3" y="connsiteY3"/>
              </a:cxn>
            </a:cxnLst>
            <a:rect l="l" t="t" r="r" b="b"/>
            <a:pathLst>
              <a:path w="150332" h="91440">
                <a:moveTo>
                  <a:pt x="0" y="0"/>
                </a:moveTo>
                <a:lnTo>
                  <a:pt x="150333" y="0"/>
                </a:lnTo>
                <a:lnTo>
                  <a:pt x="150333" y="91440"/>
                </a:lnTo>
                <a:lnTo>
                  <a:pt x="0" y="91440"/>
                </a:lnTo>
                <a:close/>
              </a:path>
            </a:pathLst>
          </a:custGeom>
          <a:gradFill>
            <a:gsLst>
              <a:gs pos="0">
                <a:srgbClr val="000000">
                  <a:alpha val="80000"/>
                </a:srgbClr>
              </a:gs>
              <a:gs pos="50000">
                <a:srgbClr val="000000">
                  <a:alpha val="84706"/>
                </a:srgbClr>
              </a:gs>
              <a:gs pos="100000">
                <a:srgbClr val="000000">
                  <a:alpha val="89804"/>
                </a:srgbClr>
              </a:gs>
            </a:gsLst>
            <a:lin ang="2700000" scaled="1"/>
          </a:gradFill>
          <a:ln w="10017" cap="flat">
            <a:noFill/>
            <a:prstDash val="solid"/>
            <a:miter/>
          </a:ln>
        </p:spPr>
        <p:txBody>
          <a:bodyPr rtlCol="0" anchor="ctr"/>
          <a:lstStyle/>
          <a:p>
            <a:endParaRPr lang="en-IN"/>
          </a:p>
        </p:txBody>
      </p:sp>
      <p:sp>
        <p:nvSpPr>
          <p:cNvPr id="102" name="TextBox 101">
            <a:extLst>
              <a:ext uri="{FF2B5EF4-FFF2-40B4-BE49-F238E27FC236}">
                <a16:creationId xmlns:a16="http://schemas.microsoft.com/office/drawing/2014/main" id="{EEADFFC7-F0A9-F5BA-6894-A4B7C8D88E98}"/>
              </a:ext>
            </a:extLst>
          </p:cNvPr>
          <p:cNvSpPr txBox="1"/>
          <p:nvPr/>
        </p:nvSpPr>
        <p:spPr>
          <a:xfrm>
            <a:off x="1026038" y="5905098"/>
            <a:ext cx="795515" cy="176569"/>
          </a:xfrm>
          <a:prstGeom prst="rect">
            <a:avLst/>
          </a:prstGeom>
          <a:noFill/>
        </p:spPr>
        <p:txBody>
          <a:bodyPr wrap="none" rtlCol="0">
            <a:spAutoFit/>
          </a:bodyPr>
          <a:lstStyle/>
          <a:p>
            <a:pPr algn="l"/>
            <a:r>
              <a:rPr lang="en-IN" sz="750" spc="0" baseline="0">
                <a:ln/>
                <a:solidFill>
                  <a:srgbClr val="333333"/>
                </a:solidFill>
                <a:latin typeface="Arial"/>
                <a:cs typeface="Arial"/>
                <a:sym typeface="Arial"/>
                <a:rtl val="0"/>
              </a:rPr>
              <a:t>Core Network</a:t>
            </a:r>
          </a:p>
        </p:txBody>
      </p:sp>
      <p:sp>
        <p:nvSpPr>
          <p:cNvPr id="103" name="Freeform: Shape 102">
            <a:extLst>
              <a:ext uri="{FF2B5EF4-FFF2-40B4-BE49-F238E27FC236}">
                <a16:creationId xmlns:a16="http://schemas.microsoft.com/office/drawing/2014/main" id="{AF1ED7E9-7828-CD40-F271-B926C982D6CF}"/>
              </a:ext>
            </a:extLst>
          </p:cNvPr>
          <p:cNvSpPr/>
          <p:nvPr/>
        </p:nvSpPr>
        <p:spPr>
          <a:xfrm>
            <a:off x="1969364" y="5943600"/>
            <a:ext cx="150332" cy="91440"/>
          </a:xfrm>
          <a:custGeom>
            <a:avLst/>
            <a:gdLst>
              <a:gd name="connsiteX0" fmla="*/ 0 w 150332"/>
              <a:gd name="connsiteY0" fmla="*/ 0 h 91440"/>
              <a:gd name="connsiteX1" fmla="*/ 150333 w 150332"/>
              <a:gd name="connsiteY1" fmla="*/ 0 h 91440"/>
              <a:gd name="connsiteX2" fmla="*/ 150333 w 150332"/>
              <a:gd name="connsiteY2" fmla="*/ 91440 h 91440"/>
              <a:gd name="connsiteX3" fmla="*/ 0 w 150332"/>
              <a:gd name="connsiteY3" fmla="*/ 91440 h 91440"/>
            </a:gdLst>
            <a:ahLst/>
            <a:cxnLst>
              <a:cxn ang="0">
                <a:pos x="connsiteX0" y="connsiteY0"/>
              </a:cxn>
              <a:cxn ang="0">
                <a:pos x="connsiteX1" y="connsiteY1"/>
              </a:cxn>
              <a:cxn ang="0">
                <a:pos x="connsiteX2" y="connsiteY2"/>
              </a:cxn>
              <a:cxn ang="0">
                <a:pos x="connsiteX3" y="connsiteY3"/>
              </a:cxn>
            </a:cxnLst>
            <a:rect l="l" t="t" r="r" b="b"/>
            <a:pathLst>
              <a:path w="150332" h="91440">
                <a:moveTo>
                  <a:pt x="0" y="0"/>
                </a:moveTo>
                <a:lnTo>
                  <a:pt x="150333" y="0"/>
                </a:lnTo>
                <a:lnTo>
                  <a:pt x="150333" y="91440"/>
                </a:lnTo>
                <a:lnTo>
                  <a:pt x="0" y="91440"/>
                </a:lnTo>
                <a:close/>
              </a:path>
            </a:pathLst>
          </a:custGeom>
          <a:gradFill>
            <a:gsLst>
              <a:gs pos="0">
                <a:srgbClr val="000000">
                  <a:alpha val="80000"/>
                </a:srgbClr>
              </a:gs>
              <a:gs pos="50000">
                <a:srgbClr val="000000">
                  <a:alpha val="84706"/>
                </a:srgbClr>
              </a:gs>
              <a:gs pos="100000">
                <a:srgbClr val="000000">
                  <a:alpha val="89804"/>
                </a:srgbClr>
              </a:gs>
            </a:gsLst>
            <a:lin ang="2700000" scaled="1"/>
          </a:gradFill>
          <a:ln w="10017" cap="flat">
            <a:noFill/>
            <a:prstDash val="solid"/>
            <a:miter/>
          </a:ln>
        </p:spPr>
        <p:txBody>
          <a:bodyPr rtlCol="0" anchor="ctr"/>
          <a:lstStyle/>
          <a:p>
            <a:endParaRPr lang="en-IN"/>
          </a:p>
        </p:txBody>
      </p:sp>
      <p:sp>
        <p:nvSpPr>
          <p:cNvPr id="104" name="TextBox 103">
            <a:extLst>
              <a:ext uri="{FF2B5EF4-FFF2-40B4-BE49-F238E27FC236}">
                <a16:creationId xmlns:a16="http://schemas.microsoft.com/office/drawing/2014/main" id="{3A7586C8-E0AC-A888-956F-7A7A2DBE345A}"/>
              </a:ext>
            </a:extLst>
          </p:cNvPr>
          <p:cNvSpPr txBox="1"/>
          <p:nvPr/>
        </p:nvSpPr>
        <p:spPr>
          <a:xfrm>
            <a:off x="2128479" y="5905098"/>
            <a:ext cx="1007068" cy="176569"/>
          </a:xfrm>
          <a:prstGeom prst="rect">
            <a:avLst/>
          </a:prstGeom>
          <a:noFill/>
        </p:spPr>
        <p:txBody>
          <a:bodyPr wrap="none" rtlCol="0">
            <a:spAutoFit/>
          </a:bodyPr>
          <a:lstStyle/>
          <a:p>
            <a:pPr algn="l"/>
            <a:r>
              <a:rPr lang="en-IN" sz="750" spc="0" baseline="0">
                <a:ln/>
                <a:solidFill>
                  <a:srgbClr val="333333"/>
                </a:solidFill>
                <a:latin typeface="Arial"/>
                <a:cs typeface="Arial"/>
                <a:sym typeface="Arial"/>
                <a:rtl val="0"/>
              </a:rPr>
              <a:t>Master Node (MN)</a:t>
            </a:r>
          </a:p>
        </p:txBody>
      </p:sp>
      <p:sp>
        <p:nvSpPr>
          <p:cNvPr id="105" name="Freeform: Shape 104">
            <a:extLst>
              <a:ext uri="{FF2B5EF4-FFF2-40B4-BE49-F238E27FC236}">
                <a16:creationId xmlns:a16="http://schemas.microsoft.com/office/drawing/2014/main" id="{F14AB17E-F745-D294-2709-57BECDF24E8F}"/>
              </a:ext>
            </a:extLst>
          </p:cNvPr>
          <p:cNvSpPr/>
          <p:nvPr/>
        </p:nvSpPr>
        <p:spPr>
          <a:xfrm>
            <a:off x="866923" y="6134100"/>
            <a:ext cx="150332" cy="91440"/>
          </a:xfrm>
          <a:custGeom>
            <a:avLst/>
            <a:gdLst>
              <a:gd name="connsiteX0" fmla="*/ 0 w 150332"/>
              <a:gd name="connsiteY0" fmla="*/ 0 h 91440"/>
              <a:gd name="connsiteX1" fmla="*/ 150333 w 150332"/>
              <a:gd name="connsiteY1" fmla="*/ 0 h 91440"/>
              <a:gd name="connsiteX2" fmla="*/ 150333 w 150332"/>
              <a:gd name="connsiteY2" fmla="*/ 91440 h 91440"/>
              <a:gd name="connsiteX3" fmla="*/ 0 w 150332"/>
              <a:gd name="connsiteY3" fmla="*/ 91440 h 91440"/>
            </a:gdLst>
            <a:ahLst/>
            <a:cxnLst>
              <a:cxn ang="0">
                <a:pos x="connsiteX0" y="connsiteY0"/>
              </a:cxn>
              <a:cxn ang="0">
                <a:pos x="connsiteX1" y="connsiteY1"/>
              </a:cxn>
              <a:cxn ang="0">
                <a:pos x="connsiteX2" y="connsiteY2"/>
              </a:cxn>
              <a:cxn ang="0">
                <a:pos x="connsiteX3" y="connsiteY3"/>
              </a:cxn>
            </a:cxnLst>
            <a:rect l="l" t="t" r="r" b="b"/>
            <a:pathLst>
              <a:path w="150332" h="91440">
                <a:moveTo>
                  <a:pt x="0" y="0"/>
                </a:moveTo>
                <a:lnTo>
                  <a:pt x="150333" y="0"/>
                </a:lnTo>
                <a:lnTo>
                  <a:pt x="150333" y="91440"/>
                </a:lnTo>
                <a:lnTo>
                  <a:pt x="0" y="91440"/>
                </a:lnTo>
                <a:close/>
              </a:path>
            </a:pathLst>
          </a:custGeom>
          <a:gradFill>
            <a:gsLst>
              <a:gs pos="0">
                <a:srgbClr val="000000">
                  <a:alpha val="80000"/>
                </a:srgbClr>
              </a:gs>
              <a:gs pos="50000">
                <a:srgbClr val="000000">
                  <a:alpha val="84706"/>
                </a:srgbClr>
              </a:gs>
              <a:gs pos="100000">
                <a:srgbClr val="000000">
                  <a:alpha val="89804"/>
                </a:srgbClr>
              </a:gs>
            </a:gsLst>
            <a:lin ang="2700000" scaled="1"/>
          </a:gradFill>
          <a:ln w="10017" cap="flat">
            <a:noFill/>
            <a:prstDash val="solid"/>
            <a:miter/>
          </a:ln>
        </p:spPr>
        <p:txBody>
          <a:bodyPr rtlCol="0" anchor="ctr"/>
          <a:lstStyle/>
          <a:p>
            <a:endParaRPr lang="en-IN"/>
          </a:p>
        </p:txBody>
      </p:sp>
      <p:sp>
        <p:nvSpPr>
          <p:cNvPr id="106" name="TextBox 105">
            <a:extLst>
              <a:ext uri="{FF2B5EF4-FFF2-40B4-BE49-F238E27FC236}">
                <a16:creationId xmlns:a16="http://schemas.microsoft.com/office/drawing/2014/main" id="{8841C689-4D98-B4A1-2611-F918C447AF97}"/>
              </a:ext>
            </a:extLst>
          </p:cNvPr>
          <p:cNvSpPr txBox="1"/>
          <p:nvPr/>
        </p:nvSpPr>
        <p:spPr>
          <a:xfrm>
            <a:off x="1026038" y="6095598"/>
            <a:ext cx="1163273" cy="176569"/>
          </a:xfrm>
          <a:prstGeom prst="rect">
            <a:avLst/>
          </a:prstGeom>
          <a:noFill/>
        </p:spPr>
        <p:txBody>
          <a:bodyPr wrap="none" rtlCol="0">
            <a:spAutoFit/>
          </a:bodyPr>
          <a:lstStyle/>
          <a:p>
            <a:pPr algn="l"/>
            <a:r>
              <a:rPr lang="en-IN" sz="750" spc="0" baseline="0">
                <a:ln/>
                <a:solidFill>
                  <a:srgbClr val="333333"/>
                </a:solidFill>
                <a:latin typeface="Arial"/>
                <a:cs typeface="Arial"/>
                <a:sym typeface="Arial"/>
                <a:rtl val="0"/>
              </a:rPr>
              <a:t>Secondary Node (SN)</a:t>
            </a:r>
          </a:p>
        </p:txBody>
      </p:sp>
      <p:sp>
        <p:nvSpPr>
          <p:cNvPr id="107" name="Freeform: Shape 106">
            <a:extLst>
              <a:ext uri="{FF2B5EF4-FFF2-40B4-BE49-F238E27FC236}">
                <a16:creationId xmlns:a16="http://schemas.microsoft.com/office/drawing/2014/main" id="{50B86EE6-A4DA-AC62-7C90-F998E3663D41}"/>
              </a:ext>
            </a:extLst>
          </p:cNvPr>
          <p:cNvSpPr/>
          <p:nvPr/>
        </p:nvSpPr>
        <p:spPr>
          <a:xfrm>
            <a:off x="2169808" y="6134100"/>
            <a:ext cx="150332" cy="91440"/>
          </a:xfrm>
          <a:custGeom>
            <a:avLst/>
            <a:gdLst>
              <a:gd name="connsiteX0" fmla="*/ 0 w 150332"/>
              <a:gd name="connsiteY0" fmla="*/ 0 h 91440"/>
              <a:gd name="connsiteX1" fmla="*/ 150333 w 150332"/>
              <a:gd name="connsiteY1" fmla="*/ 0 h 91440"/>
              <a:gd name="connsiteX2" fmla="*/ 150333 w 150332"/>
              <a:gd name="connsiteY2" fmla="*/ 91440 h 91440"/>
              <a:gd name="connsiteX3" fmla="*/ 0 w 150332"/>
              <a:gd name="connsiteY3" fmla="*/ 91440 h 91440"/>
            </a:gdLst>
            <a:ahLst/>
            <a:cxnLst>
              <a:cxn ang="0">
                <a:pos x="connsiteX0" y="connsiteY0"/>
              </a:cxn>
              <a:cxn ang="0">
                <a:pos x="connsiteX1" y="connsiteY1"/>
              </a:cxn>
              <a:cxn ang="0">
                <a:pos x="connsiteX2" y="connsiteY2"/>
              </a:cxn>
              <a:cxn ang="0">
                <a:pos x="connsiteX3" y="connsiteY3"/>
              </a:cxn>
            </a:cxnLst>
            <a:rect l="l" t="t" r="r" b="b"/>
            <a:pathLst>
              <a:path w="150332" h="91440">
                <a:moveTo>
                  <a:pt x="0" y="0"/>
                </a:moveTo>
                <a:lnTo>
                  <a:pt x="150333" y="0"/>
                </a:lnTo>
                <a:lnTo>
                  <a:pt x="150333" y="91440"/>
                </a:lnTo>
                <a:lnTo>
                  <a:pt x="0" y="91440"/>
                </a:lnTo>
                <a:close/>
              </a:path>
            </a:pathLst>
          </a:custGeom>
          <a:gradFill>
            <a:gsLst>
              <a:gs pos="0">
                <a:srgbClr val="000000">
                  <a:alpha val="80000"/>
                </a:srgbClr>
              </a:gs>
              <a:gs pos="50000">
                <a:srgbClr val="000000">
                  <a:alpha val="84706"/>
                </a:srgbClr>
              </a:gs>
              <a:gs pos="100000">
                <a:srgbClr val="000000">
                  <a:alpha val="89804"/>
                </a:srgbClr>
              </a:gs>
            </a:gsLst>
            <a:lin ang="2700000" scaled="1"/>
          </a:gradFill>
          <a:ln w="10017" cap="flat">
            <a:noFill/>
            <a:prstDash val="solid"/>
            <a:miter/>
          </a:ln>
        </p:spPr>
        <p:txBody>
          <a:bodyPr rtlCol="0" anchor="ctr"/>
          <a:lstStyle/>
          <a:p>
            <a:endParaRPr lang="en-IN"/>
          </a:p>
        </p:txBody>
      </p:sp>
      <p:sp>
        <p:nvSpPr>
          <p:cNvPr id="108" name="TextBox 107">
            <a:extLst>
              <a:ext uri="{FF2B5EF4-FFF2-40B4-BE49-F238E27FC236}">
                <a16:creationId xmlns:a16="http://schemas.microsoft.com/office/drawing/2014/main" id="{ACCFC4DD-4ADE-18A7-67ED-9D284276014C}"/>
              </a:ext>
            </a:extLst>
          </p:cNvPr>
          <p:cNvSpPr txBox="1"/>
          <p:nvPr/>
        </p:nvSpPr>
        <p:spPr>
          <a:xfrm>
            <a:off x="2328923" y="6095598"/>
            <a:ext cx="1135281" cy="176569"/>
          </a:xfrm>
          <a:prstGeom prst="rect">
            <a:avLst/>
          </a:prstGeom>
          <a:noFill/>
        </p:spPr>
        <p:txBody>
          <a:bodyPr wrap="none" rtlCol="0">
            <a:spAutoFit/>
          </a:bodyPr>
          <a:lstStyle/>
          <a:p>
            <a:pPr algn="l"/>
            <a:r>
              <a:rPr lang="en-IN" sz="750" spc="0" baseline="0">
                <a:ln/>
                <a:solidFill>
                  <a:srgbClr val="333333"/>
                </a:solidFill>
                <a:latin typeface="Arial"/>
                <a:cs typeface="Arial"/>
                <a:sym typeface="Arial"/>
                <a:rtl val="0"/>
              </a:rPr>
              <a:t>User Equipment (UE)</a:t>
            </a:r>
          </a:p>
        </p:txBody>
      </p:sp>
      <p:sp>
        <p:nvSpPr>
          <p:cNvPr id="109" name="Freeform: Shape 108">
            <a:extLst>
              <a:ext uri="{FF2B5EF4-FFF2-40B4-BE49-F238E27FC236}">
                <a16:creationId xmlns:a16="http://schemas.microsoft.com/office/drawing/2014/main" id="{6EE4275C-FDDF-1B1C-90D2-6B13741E0E26}"/>
              </a:ext>
            </a:extLst>
          </p:cNvPr>
          <p:cNvSpPr/>
          <p:nvPr/>
        </p:nvSpPr>
        <p:spPr>
          <a:xfrm>
            <a:off x="866923" y="6324600"/>
            <a:ext cx="150332" cy="91440"/>
          </a:xfrm>
          <a:custGeom>
            <a:avLst/>
            <a:gdLst>
              <a:gd name="connsiteX0" fmla="*/ 0 w 150332"/>
              <a:gd name="connsiteY0" fmla="*/ 0 h 91440"/>
              <a:gd name="connsiteX1" fmla="*/ 150333 w 150332"/>
              <a:gd name="connsiteY1" fmla="*/ 0 h 91440"/>
              <a:gd name="connsiteX2" fmla="*/ 150333 w 150332"/>
              <a:gd name="connsiteY2" fmla="*/ 91440 h 91440"/>
              <a:gd name="connsiteX3" fmla="*/ 0 w 150332"/>
              <a:gd name="connsiteY3" fmla="*/ 91440 h 91440"/>
            </a:gdLst>
            <a:ahLst/>
            <a:cxnLst>
              <a:cxn ang="0">
                <a:pos x="connsiteX0" y="connsiteY0"/>
              </a:cxn>
              <a:cxn ang="0">
                <a:pos x="connsiteX1" y="connsiteY1"/>
              </a:cxn>
              <a:cxn ang="0">
                <a:pos x="connsiteX2" y="connsiteY2"/>
              </a:cxn>
              <a:cxn ang="0">
                <a:pos x="connsiteX3" y="connsiteY3"/>
              </a:cxn>
            </a:cxnLst>
            <a:rect l="l" t="t" r="r" b="b"/>
            <a:pathLst>
              <a:path w="150332" h="91440">
                <a:moveTo>
                  <a:pt x="0" y="0"/>
                </a:moveTo>
                <a:lnTo>
                  <a:pt x="150333" y="0"/>
                </a:lnTo>
                <a:lnTo>
                  <a:pt x="150333" y="91440"/>
                </a:lnTo>
                <a:lnTo>
                  <a:pt x="0" y="91440"/>
                </a:lnTo>
                <a:close/>
              </a:path>
            </a:pathLst>
          </a:custGeom>
          <a:solidFill>
            <a:srgbClr val="E3F2FD"/>
          </a:solidFill>
          <a:ln w="10017" cap="flat">
            <a:solidFill>
              <a:srgbClr val="1976D2"/>
            </a:solidFill>
            <a:prstDash val="solid"/>
            <a:miter/>
          </a:ln>
        </p:spPr>
        <p:txBody>
          <a:bodyPr rtlCol="0" anchor="ctr"/>
          <a:lstStyle/>
          <a:p>
            <a:endParaRPr lang="en-IN"/>
          </a:p>
        </p:txBody>
      </p:sp>
      <p:sp>
        <p:nvSpPr>
          <p:cNvPr id="110" name="TextBox 109">
            <a:extLst>
              <a:ext uri="{FF2B5EF4-FFF2-40B4-BE49-F238E27FC236}">
                <a16:creationId xmlns:a16="http://schemas.microsoft.com/office/drawing/2014/main" id="{3FD4F279-11A3-9F91-09ED-903FBAD0881C}"/>
              </a:ext>
            </a:extLst>
          </p:cNvPr>
          <p:cNvSpPr txBox="1"/>
          <p:nvPr/>
        </p:nvSpPr>
        <p:spPr>
          <a:xfrm>
            <a:off x="1026038" y="6286098"/>
            <a:ext cx="650712" cy="176569"/>
          </a:xfrm>
          <a:prstGeom prst="rect">
            <a:avLst/>
          </a:prstGeom>
          <a:noFill/>
        </p:spPr>
        <p:txBody>
          <a:bodyPr wrap="none" rtlCol="0">
            <a:spAutoFit/>
          </a:bodyPr>
          <a:lstStyle/>
          <a:p>
            <a:pPr algn="l"/>
            <a:r>
              <a:rPr lang="en-IN" sz="750" spc="0" baseline="0">
                <a:ln/>
                <a:solidFill>
                  <a:srgbClr val="333333"/>
                </a:solidFill>
                <a:latin typeface="Arial"/>
                <a:cs typeface="Arial"/>
                <a:sym typeface="Arial"/>
                <a:rtl val="0"/>
              </a:rPr>
              <a:t>MCG Path</a:t>
            </a:r>
          </a:p>
        </p:txBody>
      </p:sp>
      <p:sp>
        <p:nvSpPr>
          <p:cNvPr id="111" name="Freeform: Shape 110">
            <a:extLst>
              <a:ext uri="{FF2B5EF4-FFF2-40B4-BE49-F238E27FC236}">
                <a16:creationId xmlns:a16="http://schemas.microsoft.com/office/drawing/2014/main" id="{85879472-09AE-E678-94B6-7A9FEF327BAA}"/>
              </a:ext>
            </a:extLst>
          </p:cNvPr>
          <p:cNvSpPr/>
          <p:nvPr/>
        </p:nvSpPr>
        <p:spPr>
          <a:xfrm>
            <a:off x="1969364" y="6324600"/>
            <a:ext cx="150332" cy="91440"/>
          </a:xfrm>
          <a:custGeom>
            <a:avLst/>
            <a:gdLst>
              <a:gd name="connsiteX0" fmla="*/ 0 w 150332"/>
              <a:gd name="connsiteY0" fmla="*/ 0 h 91440"/>
              <a:gd name="connsiteX1" fmla="*/ 150333 w 150332"/>
              <a:gd name="connsiteY1" fmla="*/ 0 h 91440"/>
              <a:gd name="connsiteX2" fmla="*/ 150333 w 150332"/>
              <a:gd name="connsiteY2" fmla="*/ 91440 h 91440"/>
              <a:gd name="connsiteX3" fmla="*/ 0 w 150332"/>
              <a:gd name="connsiteY3" fmla="*/ 91440 h 91440"/>
            </a:gdLst>
            <a:ahLst/>
            <a:cxnLst>
              <a:cxn ang="0">
                <a:pos x="connsiteX0" y="connsiteY0"/>
              </a:cxn>
              <a:cxn ang="0">
                <a:pos x="connsiteX1" y="connsiteY1"/>
              </a:cxn>
              <a:cxn ang="0">
                <a:pos x="connsiteX2" y="connsiteY2"/>
              </a:cxn>
              <a:cxn ang="0">
                <a:pos x="connsiteX3" y="connsiteY3"/>
              </a:cxn>
            </a:cxnLst>
            <a:rect l="l" t="t" r="r" b="b"/>
            <a:pathLst>
              <a:path w="150332" h="91440">
                <a:moveTo>
                  <a:pt x="0" y="0"/>
                </a:moveTo>
                <a:lnTo>
                  <a:pt x="150333" y="0"/>
                </a:lnTo>
                <a:lnTo>
                  <a:pt x="150333" y="91440"/>
                </a:lnTo>
                <a:lnTo>
                  <a:pt x="0" y="91440"/>
                </a:lnTo>
                <a:close/>
              </a:path>
            </a:pathLst>
          </a:custGeom>
          <a:solidFill>
            <a:srgbClr val="FFF3E0"/>
          </a:solidFill>
          <a:ln w="10017" cap="flat">
            <a:solidFill>
              <a:srgbClr val="F57C00"/>
            </a:solidFill>
            <a:prstDash val="solid"/>
            <a:miter/>
          </a:ln>
        </p:spPr>
        <p:txBody>
          <a:bodyPr rtlCol="0" anchor="ctr"/>
          <a:lstStyle/>
          <a:p>
            <a:endParaRPr lang="en-IN"/>
          </a:p>
        </p:txBody>
      </p:sp>
      <p:sp>
        <p:nvSpPr>
          <p:cNvPr id="112" name="TextBox 111">
            <a:extLst>
              <a:ext uri="{FF2B5EF4-FFF2-40B4-BE49-F238E27FC236}">
                <a16:creationId xmlns:a16="http://schemas.microsoft.com/office/drawing/2014/main" id="{4057E1DA-79E4-6B3A-1E8D-FAAF6997852A}"/>
              </a:ext>
            </a:extLst>
          </p:cNvPr>
          <p:cNvSpPr txBox="1"/>
          <p:nvPr/>
        </p:nvSpPr>
        <p:spPr>
          <a:xfrm>
            <a:off x="2128479" y="6286098"/>
            <a:ext cx="634074" cy="176569"/>
          </a:xfrm>
          <a:prstGeom prst="rect">
            <a:avLst/>
          </a:prstGeom>
          <a:noFill/>
        </p:spPr>
        <p:txBody>
          <a:bodyPr wrap="none" rtlCol="0">
            <a:spAutoFit/>
          </a:bodyPr>
          <a:lstStyle/>
          <a:p>
            <a:pPr algn="l"/>
            <a:r>
              <a:rPr lang="en-IN" sz="750" spc="0" baseline="0">
                <a:ln/>
                <a:solidFill>
                  <a:srgbClr val="333333"/>
                </a:solidFill>
                <a:latin typeface="Arial"/>
                <a:cs typeface="Arial"/>
                <a:sym typeface="Arial"/>
                <a:rtl val="0"/>
              </a:rPr>
              <a:t>SCG Path</a:t>
            </a:r>
          </a:p>
        </p:txBody>
      </p:sp>
    </p:spTree>
    <p:extLst>
      <p:ext uri="{BB962C8B-B14F-4D97-AF65-F5344CB8AC3E}">
        <p14:creationId xmlns:p14="http://schemas.microsoft.com/office/powerpoint/2010/main" val="16203899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384A-E576-14A6-E473-609F3C15AC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821AFE-F2B0-358B-CB2D-0B8FCA20F72C}"/>
              </a:ext>
            </a:extLst>
          </p:cNvPr>
          <p:cNvSpPr>
            <a:spLocks noGrp="1"/>
          </p:cNvSpPr>
          <p:nvPr>
            <p:ph type="title"/>
          </p:nvPr>
        </p:nvSpPr>
        <p:spPr>
          <a:xfrm>
            <a:off x="7492132" y="2232508"/>
            <a:ext cx="4308672" cy="3224045"/>
          </a:xfrm>
        </p:spPr>
        <p:txBody>
          <a:bodyPr vert="horz" lIns="91440" tIns="45720" rIns="91440" bIns="45720" rtlCol="0" anchor="b">
            <a:noAutofit/>
          </a:bodyPr>
          <a:lstStyle/>
          <a:p>
            <a:r>
              <a:rPr lang="en-US" sz="4400" b="1" kern="1200" dirty="0">
                <a:solidFill>
                  <a:schemeClr val="tx1"/>
                </a:solidFill>
                <a:latin typeface="+mj-lt"/>
                <a:ea typeface="+mj-ea"/>
                <a:cs typeface="+mj-cs"/>
              </a:rPr>
              <a:t>Module 3: Configuration Parameters, KPIs, and Troubleshooting</a:t>
            </a:r>
          </a:p>
        </p:txBody>
      </p:sp>
      <p:pic>
        <p:nvPicPr>
          <p:cNvPr id="20" name="Picture 19" descr="Cell towers">
            <a:extLst>
              <a:ext uri="{FF2B5EF4-FFF2-40B4-BE49-F238E27FC236}">
                <a16:creationId xmlns:a16="http://schemas.microsoft.com/office/drawing/2014/main" id="{5FA59BE7-7522-1598-998F-7C74116D10B3}"/>
              </a:ext>
            </a:extLst>
          </p:cNvPr>
          <p:cNvPicPr>
            <a:picLocks noChangeAspect="1"/>
          </p:cNvPicPr>
          <p:nvPr/>
        </p:nvPicPr>
        <p:blipFill>
          <a:blip r:embed="rId2"/>
          <a:srcRect l="32539" r="-1" b="-1"/>
          <a:stretch>
            <a:fillRect/>
          </a:stretch>
        </p:blipFill>
        <p:spPr>
          <a:xfrm>
            <a:off x="20" y="10"/>
            <a:ext cx="6931132" cy="6857990"/>
          </a:xfrm>
          <a:prstGeom prst="rect">
            <a:avLst/>
          </a:prstGeom>
        </p:spPr>
      </p:pic>
    </p:spTree>
    <p:extLst>
      <p:ext uri="{BB962C8B-B14F-4D97-AF65-F5344CB8AC3E}">
        <p14:creationId xmlns:p14="http://schemas.microsoft.com/office/powerpoint/2010/main" val="26691695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C5607-2869-CEF7-92ED-8B3B31C1E0C7}"/>
            </a:ext>
          </a:extLst>
        </p:cNvPr>
        <p:cNvGrpSpPr/>
        <p:nvPr/>
      </p:nvGrpSpPr>
      <p:grpSpPr>
        <a:xfrm>
          <a:off x="0" y="0"/>
          <a:ext cx="0" cy="0"/>
          <a:chOff x="0" y="0"/>
          <a:chExt cx="0" cy="0"/>
        </a:xfrm>
      </p:grpSpPr>
      <p:sp>
        <p:nvSpPr>
          <p:cNvPr id="9" name="Freeform: Shape 8">
            <a:extLst>
              <a:ext uri="{FF2B5EF4-FFF2-40B4-BE49-F238E27FC236}">
                <a16:creationId xmlns:a16="http://schemas.microsoft.com/office/drawing/2014/main" id="{0BEE03CE-C3F5-2D57-5499-F84A4F959A3E}"/>
              </a:ext>
            </a:extLst>
          </p:cNvPr>
          <p:cNvSpPr/>
          <p:nvPr/>
        </p:nvSpPr>
        <p:spPr>
          <a:xfrm>
            <a:off x="-1" y="71337"/>
            <a:ext cx="11997447" cy="500001"/>
          </a:xfrm>
          <a:custGeom>
            <a:avLst/>
            <a:gdLst>
              <a:gd name="connsiteX0" fmla="*/ 0 w 11997447"/>
              <a:gd name="connsiteY0" fmla="*/ 0 h 500001"/>
              <a:gd name="connsiteX1" fmla="*/ 11997447 w 11997447"/>
              <a:gd name="connsiteY1" fmla="*/ 0 h 500001"/>
              <a:gd name="connsiteX2" fmla="*/ 11997447 w 11997447"/>
              <a:gd name="connsiteY2" fmla="*/ 500002 h 500001"/>
              <a:gd name="connsiteX3" fmla="*/ 0 w 11997447"/>
              <a:gd name="connsiteY3" fmla="*/ 500002 h 500001"/>
            </a:gdLst>
            <a:ahLst/>
            <a:cxnLst>
              <a:cxn ang="0">
                <a:pos x="connsiteX0" y="connsiteY0"/>
              </a:cxn>
              <a:cxn ang="0">
                <a:pos x="connsiteX1" y="connsiteY1"/>
              </a:cxn>
              <a:cxn ang="0">
                <a:pos x="connsiteX2" y="connsiteY2"/>
              </a:cxn>
              <a:cxn ang="0">
                <a:pos x="connsiteX3" y="connsiteY3"/>
              </a:cxn>
            </a:cxnLst>
            <a:rect l="l" t="t" r="r" b="b"/>
            <a:pathLst>
              <a:path w="11997447" h="500001">
                <a:moveTo>
                  <a:pt x="0" y="0"/>
                </a:moveTo>
                <a:lnTo>
                  <a:pt x="11997447" y="0"/>
                </a:lnTo>
                <a:lnTo>
                  <a:pt x="11997447" y="500002"/>
                </a:lnTo>
                <a:lnTo>
                  <a:pt x="0" y="500002"/>
                </a:lnTo>
                <a:close/>
              </a:path>
            </a:pathLst>
          </a:custGeom>
          <a:gradFill>
            <a:gsLst>
              <a:gs pos="0">
                <a:srgbClr val="667EEA"/>
              </a:gs>
              <a:gs pos="50000">
                <a:srgbClr val="6E64C6"/>
              </a:gs>
              <a:gs pos="100000">
                <a:srgbClr val="764BA2"/>
              </a:gs>
            </a:gsLst>
            <a:lin ang="0" scaled="1"/>
          </a:gradFill>
          <a:ln w="9993" cap="flat">
            <a:noFill/>
            <a:prstDash val="solid"/>
            <a:miter/>
          </a:ln>
        </p:spPr>
        <p:txBody>
          <a:bodyPr rtlCol="0" anchor="ctr"/>
          <a:lstStyle/>
          <a:p>
            <a:endParaRPr lang="en-IN"/>
          </a:p>
        </p:txBody>
      </p:sp>
      <p:sp>
        <p:nvSpPr>
          <p:cNvPr id="10" name="TextBox 9">
            <a:extLst>
              <a:ext uri="{FF2B5EF4-FFF2-40B4-BE49-F238E27FC236}">
                <a16:creationId xmlns:a16="http://schemas.microsoft.com/office/drawing/2014/main" id="{7CB4D453-4659-30D2-9666-D965E6FA305F}"/>
              </a:ext>
            </a:extLst>
          </p:cNvPr>
          <p:cNvSpPr txBox="1"/>
          <p:nvPr/>
        </p:nvSpPr>
        <p:spPr>
          <a:xfrm>
            <a:off x="3360695" y="136229"/>
            <a:ext cx="5276054" cy="314878"/>
          </a:xfrm>
          <a:prstGeom prst="rect">
            <a:avLst/>
          </a:prstGeom>
          <a:noFill/>
        </p:spPr>
        <p:txBody>
          <a:bodyPr wrap="none" rtlCol="0">
            <a:spAutoFit/>
          </a:bodyPr>
          <a:lstStyle/>
          <a:p>
            <a:pPr algn="l"/>
            <a:r>
              <a:rPr lang="en-IN" sz="1800" b="1" spc="0" baseline="0">
                <a:ln/>
                <a:solidFill>
                  <a:srgbClr val="FFFFFF"/>
                </a:solidFill>
                <a:latin typeface="Arial"/>
                <a:cs typeface="Arial"/>
                <a:sym typeface="Arial"/>
                <a:rtl val="0"/>
              </a:rPr>
              <a:t>5G NR Numerology &amp; Radio Frame Structure</a:t>
            </a:r>
          </a:p>
        </p:txBody>
      </p:sp>
      <p:grpSp>
        <p:nvGrpSpPr>
          <p:cNvPr id="11" name="Graphic 3">
            <a:extLst>
              <a:ext uri="{FF2B5EF4-FFF2-40B4-BE49-F238E27FC236}">
                <a16:creationId xmlns:a16="http://schemas.microsoft.com/office/drawing/2014/main" id="{9ECBF90B-1AA7-2E3C-54C9-9E614DEF6AD3}"/>
              </a:ext>
            </a:extLst>
          </p:cNvPr>
          <p:cNvGrpSpPr/>
          <p:nvPr/>
        </p:nvGrpSpPr>
        <p:grpSpPr>
          <a:xfrm>
            <a:off x="473951" y="595405"/>
            <a:ext cx="4998936" cy="1522249"/>
            <a:chOff x="499892" y="433277"/>
            <a:chExt cx="4998936" cy="1522249"/>
          </a:xfrm>
        </p:grpSpPr>
        <p:sp>
          <p:nvSpPr>
            <p:cNvPr id="12" name="TextBox 11">
              <a:extLst>
                <a:ext uri="{FF2B5EF4-FFF2-40B4-BE49-F238E27FC236}">
                  <a16:creationId xmlns:a16="http://schemas.microsoft.com/office/drawing/2014/main" id="{D9DB2493-F856-FF04-DB9E-44C2A7DA2093}"/>
                </a:ext>
              </a:extLst>
            </p:cNvPr>
            <p:cNvSpPr txBox="1"/>
            <p:nvPr/>
          </p:nvSpPr>
          <p:spPr>
            <a:xfrm>
              <a:off x="1864143" y="433277"/>
              <a:ext cx="2555508" cy="338554"/>
            </a:xfrm>
            <a:prstGeom prst="rect">
              <a:avLst/>
            </a:prstGeom>
            <a:noFill/>
          </p:spPr>
          <p:txBody>
            <a:bodyPr wrap="none" rtlCol="0">
              <a:spAutoFit/>
            </a:bodyPr>
            <a:lstStyle/>
            <a:p>
              <a:pPr algn="ctr"/>
              <a:r>
                <a:rPr lang="en-IN" sz="1600" b="1" spc="0" baseline="0" dirty="0">
                  <a:ln/>
                  <a:solidFill>
                    <a:srgbClr val="2D3748"/>
                  </a:solidFill>
                  <a:latin typeface="Arial"/>
                  <a:cs typeface="Arial"/>
                  <a:sym typeface="Arial"/>
                  <a:rtl val="0"/>
                </a:rPr>
                <a:t>Numerology Parameters</a:t>
              </a:r>
            </a:p>
          </p:txBody>
        </p:sp>
        <p:sp>
          <p:nvSpPr>
            <p:cNvPr id="13" name="Freeform: Shape 12">
              <a:extLst>
                <a:ext uri="{FF2B5EF4-FFF2-40B4-BE49-F238E27FC236}">
                  <a16:creationId xmlns:a16="http://schemas.microsoft.com/office/drawing/2014/main" id="{D35B91F3-E311-92B7-6DBE-EE4FA9D407B3}"/>
                </a:ext>
              </a:extLst>
            </p:cNvPr>
            <p:cNvSpPr/>
            <p:nvPr/>
          </p:nvSpPr>
          <p:spPr>
            <a:xfrm>
              <a:off x="499892" y="821339"/>
              <a:ext cx="4998936" cy="250000"/>
            </a:xfrm>
            <a:custGeom>
              <a:avLst/>
              <a:gdLst>
                <a:gd name="connsiteX0" fmla="*/ 4948997 w 4998936"/>
                <a:gd name="connsiteY0" fmla="*/ 80 h 250000"/>
                <a:gd name="connsiteX1" fmla="*/ 4998986 w 4998936"/>
                <a:gd name="connsiteY1" fmla="*/ 80 h 250000"/>
                <a:gd name="connsiteX2" fmla="*/ 4998986 w 4998936"/>
                <a:gd name="connsiteY2" fmla="*/ 250081 h 250000"/>
                <a:gd name="connsiteX3" fmla="*/ 4948997 w 4998936"/>
                <a:gd name="connsiteY3" fmla="*/ 250081 h 250000"/>
                <a:gd name="connsiteX4" fmla="*/ 50039 w 4998936"/>
                <a:gd name="connsiteY4" fmla="*/ 250081 h 250000"/>
                <a:gd name="connsiteX5" fmla="*/ 50 w 4998936"/>
                <a:gd name="connsiteY5" fmla="*/ 250081 h 250000"/>
                <a:gd name="connsiteX6" fmla="*/ 50 w 4998936"/>
                <a:gd name="connsiteY6" fmla="*/ 80 h 250000"/>
                <a:gd name="connsiteX7" fmla="*/ 50039 w 4998936"/>
                <a:gd name="connsiteY7" fmla="*/ 80 h 25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8936" h="250000">
                  <a:moveTo>
                    <a:pt x="4948997" y="80"/>
                  </a:moveTo>
                  <a:cubicBezTo>
                    <a:pt x="4976605" y="80"/>
                    <a:pt x="4998986" y="80"/>
                    <a:pt x="4998986" y="80"/>
                  </a:cubicBezTo>
                  <a:lnTo>
                    <a:pt x="4998986" y="250081"/>
                  </a:lnTo>
                  <a:cubicBezTo>
                    <a:pt x="4998986" y="250081"/>
                    <a:pt x="4976605" y="250081"/>
                    <a:pt x="4948997" y="250081"/>
                  </a:cubicBezTo>
                  <a:lnTo>
                    <a:pt x="50039" y="250081"/>
                  </a:lnTo>
                  <a:cubicBezTo>
                    <a:pt x="22431" y="250081"/>
                    <a:pt x="50" y="250081"/>
                    <a:pt x="50" y="250081"/>
                  </a:cubicBezTo>
                  <a:lnTo>
                    <a:pt x="50" y="80"/>
                  </a:lnTo>
                  <a:cubicBezTo>
                    <a:pt x="50" y="80"/>
                    <a:pt x="22431" y="80"/>
                    <a:pt x="50039" y="80"/>
                  </a:cubicBezTo>
                  <a:close/>
                </a:path>
              </a:pathLst>
            </a:custGeom>
            <a:solidFill>
              <a:srgbClr val="4A5568"/>
            </a:solidFill>
            <a:ln w="9993" cap="flat">
              <a:noFill/>
              <a:prstDash val="solid"/>
              <a:miter/>
            </a:ln>
          </p:spPr>
          <p:txBody>
            <a:bodyPr rtlCol="0" anchor="ctr"/>
            <a:lstStyle/>
            <a:p>
              <a:pPr algn="ctr"/>
              <a:endParaRPr lang="en-IN" sz="2400"/>
            </a:p>
          </p:txBody>
        </p:sp>
        <p:sp>
          <p:nvSpPr>
            <p:cNvPr id="14" name="TextBox 13">
              <a:extLst>
                <a:ext uri="{FF2B5EF4-FFF2-40B4-BE49-F238E27FC236}">
                  <a16:creationId xmlns:a16="http://schemas.microsoft.com/office/drawing/2014/main" id="{E84BFFF6-87FB-1AEC-6BAA-615BA5D9A1CB}"/>
                </a:ext>
              </a:extLst>
            </p:cNvPr>
            <p:cNvSpPr txBox="1"/>
            <p:nvPr/>
          </p:nvSpPr>
          <p:spPr>
            <a:xfrm>
              <a:off x="653330" y="851759"/>
              <a:ext cx="266420" cy="253916"/>
            </a:xfrm>
            <a:prstGeom prst="rect">
              <a:avLst/>
            </a:prstGeom>
            <a:noFill/>
          </p:spPr>
          <p:txBody>
            <a:bodyPr wrap="none" rtlCol="0">
              <a:spAutoFit/>
            </a:bodyPr>
            <a:lstStyle/>
            <a:p>
              <a:pPr algn="ctr"/>
              <a:r>
                <a:rPr lang="en-IN" sz="1050" b="1" spc="0" baseline="0">
                  <a:ln/>
                  <a:solidFill>
                    <a:srgbClr val="FFFFFF"/>
                  </a:solidFill>
                  <a:latin typeface="Arial"/>
                  <a:cs typeface="Arial"/>
                  <a:sym typeface="Arial"/>
                  <a:rtl val="0"/>
                </a:rPr>
                <a:t>μ</a:t>
              </a:r>
            </a:p>
          </p:txBody>
        </p:sp>
        <p:sp>
          <p:nvSpPr>
            <p:cNvPr id="15" name="TextBox 14">
              <a:extLst>
                <a:ext uri="{FF2B5EF4-FFF2-40B4-BE49-F238E27FC236}">
                  <a16:creationId xmlns:a16="http://schemas.microsoft.com/office/drawing/2014/main" id="{7B01A06F-000A-38F5-9A08-843FC659E0D6}"/>
                </a:ext>
              </a:extLst>
            </p:cNvPr>
            <p:cNvSpPr txBox="1"/>
            <p:nvPr/>
          </p:nvSpPr>
          <p:spPr>
            <a:xfrm>
              <a:off x="1142083" y="851759"/>
              <a:ext cx="461986" cy="253916"/>
            </a:xfrm>
            <a:prstGeom prst="rect">
              <a:avLst/>
            </a:prstGeom>
            <a:noFill/>
          </p:spPr>
          <p:txBody>
            <a:bodyPr wrap="none" rtlCol="0">
              <a:spAutoFit/>
            </a:bodyPr>
            <a:lstStyle/>
            <a:p>
              <a:pPr algn="ctr"/>
              <a:r>
                <a:rPr lang="en-IN" sz="1050" b="1" spc="0" baseline="0">
                  <a:ln/>
                  <a:solidFill>
                    <a:srgbClr val="FFFFFF"/>
                  </a:solidFill>
                  <a:latin typeface="Arial"/>
                  <a:cs typeface="Arial"/>
                  <a:sym typeface="Arial"/>
                  <a:rtl val="0"/>
                </a:rPr>
                <a:t>SCS</a:t>
              </a:r>
            </a:p>
          </p:txBody>
        </p:sp>
        <p:sp>
          <p:nvSpPr>
            <p:cNvPr id="16" name="TextBox 15">
              <a:extLst>
                <a:ext uri="{FF2B5EF4-FFF2-40B4-BE49-F238E27FC236}">
                  <a16:creationId xmlns:a16="http://schemas.microsoft.com/office/drawing/2014/main" id="{1CC1F1E1-9869-00CD-C98D-6F64F0289CD4}"/>
                </a:ext>
              </a:extLst>
            </p:cNvPr>
            <p:cNvSpPr txBox="1"/>
            <p:nvPr/>
          </p:nvSpPr>
          <p:spPr>
            <a:xfrm>
              <a:off x="1862210" y="851759"/>
              <a:ext cx="1027846" cy="253916"/>
            </a:xfrm>
            <a:prstGeom prst="rect">
              <a:avLst/>
            </a:prstGeom>
            <a:noFill/>
          </p:spPr>
          <p:txBody>
            <a:bodyPr wrap="none" rtlCol="0">
              <a:spAutoFit/>
            </a:bodyPr>
            <a:lstStyle/>
            <a:p>
              <a:pPr algn="ctr"/>
              <a:r>
                <a:rPr lang="en-IN" sz="1050" b="1" spc="0" baseline="0">
                  <a:ln/>
                  <a:solidFill>
                    <a:srgbClr val="FFFFFF"/>
                  </a:solidFill>
                  <a:latin typeface="Arial"/>
                  <a:cs typeface="Arial"/>
                  <a:sym typeface="Arial"/>
                  <a:rtl val="0"/>
                </a:rPr>
                <a:t>Slot Duration</a:t>
              </a:r>
            </a:p>
          </p:txBody>
        </p:sp>
        <p:sp>
          <p:nvSpPr>
            <p:cNvPr id="17" name="TextBox 16">
              <a:extLst>
                <a:ext uri="{FF2B5EF4-FFF2-40B4-BE49-F238E27FC236}">
                  <a16:creationId xmlns:a16="http://schemas.microsoft.com/office/drawing/2014/main" id="{D16CB6DF-A789-8A1A-01D9-931B66EC98DC}"/>
                </a:ext>
              </a:extLst>
            </p:cNvPr>
            <p:cNvSpPr txBox="1"/>
            <p:nvPr/>
          </p:nvSpPr>
          <p:spPr>
            <a:xfrm>
              <a:off x="3168202" y="851759"/>
              <a:ext cx="869149" cy="253916"/>
            </a:xfrm>
            <a:prstGeom prst="rect">
              <a:avLst/>
            </a:prstGeom>
            <a:noFill/>
          </p:spPr>
          <p:txBody>
            <a:bodyPr wrap="none" rtlCol="0">
              <a:spAutoFit/>
            </a:bodyPr>
            <a:lstStyle/>
            <a:p>
              <a:pPr algn="ctr"/>
              <a:r>
                <a:rPr lang="en-IN" sz="1050" b="1" spc="0" baseline="0">
                  <a:ln/>
                  <a:solidFill>
                    <a:srgbClr val="FFFFFF"/>
                  </a:solidFill>
                  <a:latin typeface="Arial"/>
                  <a:cs typeface="Arial"/>
                  <a:sym typeface="Arial"/>
                  <a:rtl val="0"/>
                </a:rPr>
                <a:t>Use Cases</a:t>
              </a:r>
            </a:p>
          </p:txBody>
        </p:sp>
        <p:grpSp>
          <p:nvGrpSpPr>
            <p:cNvPr id="18" name="Graphic 3">
              <a:extLst>
                <a:ext uri="{FF2B5EF4-FFF2-40B4-BE49-F238E27FC236}">
                  <a16:creationId xmlns:a16="http://schemas.microsoft.com/office/drawing/2014/main" id="{87E96CED-708B-99B0-FBA0-FC8FB865A03C}"/>
                </a:ext>
              </a:extLst>
            </p:cNvPr>
            <p:cNvGrpSpPr/>
            <p:nvPr/>
          </p:nvGrpSpPr>
          <p:grpSpPr>
            <a:xfrm>
              <a:off x="499892" y="1071340"/>
              <a:ext cx="4998936" cy="884186"/>
              <a:chOff x="499892" y="1071340"/>
              <a:chExt cx="4998936" cy="884186"/>
            </a:xfrm>
          </p:grpSpPr>
          <p:sp>
            <p:nvSpPr>
              <p:cNvPr id="19" name="Freeform: Shape 18">
                <a:extLst>
                  <a:ext uri="{FF2B5EF4-FFF2-40B4-BE49-F238E27FC236}">
                    <a16:creationId xmlns:a16="http://schemas.microsoft.com/office/drawing/2014/main" id="{B3A1CB76-257E-3B3C-112B-67196E4FD296}"/>
                  </a:ext>
                </a:extLst>
              </p:cNvPr>
              <p:cNvSpPr/>
              <p:nvPr/>
            </p:nvSpPr>
            <p:spPr>
              <a:xfrm>
                <a:off x="499892" y="1071340"/>
                <a:ext cx="4998936" cy="208334"/>
              </a:xfrm>
              <a:custGeom>
                <a:avLst/>
                <a:gdLst>
                  <a:gd name="connsiteX0" fmla="*/ 50 w 4998936"/>
                  <a:gd name="connsiteY0" fmla="*/ 80 h 208334"/>
                  <a:gd name="connsiteX1" fmla="*/ 4998986 w 4998936"/>
                  <a:gd name="connsiteY1" fmla="*/ 80 h 208334"/>
                  <a:gd name="connsiteX2" fmla="*/ 4998986 w 4998936"/>
                  <a:gd name="connsiteY2" fmla="*/ 208414 h 208334"/>
                  <a:gd name="connsiteX3" fmla="*/ 50 w 4998936"/>
                  <a:gd name="connsiteY3" fmla="*/ 208414 h 208334"/>
                </a:gdLst>
                <a:ahLst/>
                <a:cxnLst>
                  <a:cxn ang="0">
                    <a:pos x="connsiteX0" y="connsiteY0"/>
                  </a:cxn>
                  <a:cxn ang="0">
                    <a:pos x="connsiteX1" y="connsiteY1"/>
                  </a:cxn>
                  <a:cxn ang="0">
                    <a:pos x="connsiteX2" y="connsiteY2"/>
                  </a:cxn>
                  <a:cxn ang="0">
                    <a:pos x="connsiteX3" y="connsiteY3"/>
                  </a:cxn>
                </a:cxnLst>
                <a:rect l="l" t="t" r="r" b="b"/>
                <a:pathLst>
                  <a:path w="4998936" h="208334">
                    <a:moveTo>
                      <a:pt x="50" y="80"/>
                    </a:moveTo>
                    <a:lnTo>
                      <a:pt x="4998986" y="80"/>
                    </a:lnTo>
                    <a:lnTo>
                      <a:pt x="4998986" y="208414"/>
                    </a:lnTo>
                    <a:lnTo>
                      <a:pt x="50" y="208414"/>
                    </a:lnTo>
                    <a:close/>
                  </a:path>
                </a:pathLst>
              </a:custGeom>
              <a:solidFill>
                <a:srgbClr val="E2E8F0"/>
              </a:solidFill>
              <a:ln w="9993" cap="flat">
                <a:noFill/>
                <a:prstDash val="solid"/>
                <a:miter/>
              </a:ln>
            </p:spPr>
            <p:txBody>
              <a:bodyPr rtlCol="0" anchor="ctr"/>
              <a:lstStyle/>
              <a:p>
                <a:pPr algn="ctr"/>
                <a:endParaRPr lang="en-IN" sz="2400"/>
              </a:p>
            </p:txBody>
          </p:sp>
          <p:sp>
            <p:nvSpPr>
              <p:cNvPr id="20" name="TextBox 19">
                <a:extLst>
                  <a:ext uri="{FF2B5EF4-FFF2-40B4-BE49-F238E27FC236}">
                    <a16:creationId xmlns:a16="http://schemas.microsoft.com/office/drawing/2014/main" id="{00DE21F8-DFEF-CE8E-85F6-A0CBB38B414E}"/>
                  </a:ext>
                </a:extLst>
              </p:cNvPr>
              <p:cNvSpPr txBox="1"/>
              <p:nvPr/>
            </p:nvSpPr>
            <p:spPr>
              <a:xfrm>
                <a:off x="652821" y="1084303"/>
                <a:ext cx="255199" cy="246221"/>
              </a:xfrm>
              <a:prstGeom prst="rect">
                <a:avLst/>
              </a:prstGeom>
              <a:noFill/>
            </p:spPr>
            <p:txBody>
              <a:bodyPr wrap="none" rtlCol="0">
                <a:spAutoFit/>
              </a:bodyPr>
              <a:lstStyle/>
              <a:p>
                <a:pPr algn="ctr"/>
                <a:r>
                  <a:rPr lang="en-IN" sz="1000" spc="0" baseline="0">
                    <a:ln/>
                    <a:solidFill>
                      <a:srgbClr val="2D3748"/>
                    </a:solidFill>
                    <a:latin typeface="Arial"/>
                    <a:cs typeface="Arial"/>
                    <a:sym typeface="Arial"/>
                    <a:rtl val="0"/>
                  </a:rPr>
                  <a:t>0</a:t>
                </a:r>
              </a:p>
            </p:txBody>
          </p:sp>
          <p:sp>
            <p:nvSpPr>
              <p:cNvPr id="21" name="TextBox 20">
                <a:extLst>
                  <a:ext uri="{FF2B5EF4-FFF2-40B4-BE49-F238E27FC236}">
                    <a16:creationId xmlns:a16="http://schemas.microsoft.com/office/drawing/2014/main" id="{F6D6FFA0-BDDE-AD13-45B7-14D92B8E0008}"/>
                  </a:ext>
                </a:extLst>
              </p:cNvPr>
              <p:cNvSpPr txBox="1"/>
              <p:nvPr/>
            </p:nvSpPr>
            <p:spPr>
              <a:xfrm>
                <a:off x="1129768" y="1084303"/>
                <a:ext cx="582211" cy="246221"/>
              </a:xfrm>
              <a:prstGeom prst="rect">
                <a:avLst/>
              </a:prstGeom>
              <a:noFill/>
            </p:spPr>
            <p:txBody>
              <a:bodyPr wrap="none" rtlCol="0">
                <a:spAutoFit/>
              </a:bodyPr>
              <a:lstStyle/>
              <a:p>
                <a:pPr algn="ctr"/>
                <a:r>
                  <a:rPr lang="en-IN" sz="1000" spc="0" baseline="0">
                    <a:ln/>
                    <a:solidFill>
                      <a:srgbClr val="2D3748"/>
                    </a:solidFill>
                    <a:latin typeface="Arial"/>
                    <a:cs typeface="Arial"/>
                    <a:sym typeface="Arial"/>
                    <a:rtl val="0"/>
                  </a:rPr>
                  <a:t>15 kHz</a:t>
                </a:r>
              </a:p>
            </p:txBody>
          </p:sp>
          <p:sp>
            <p:nvSpPr>
              <p:cNvPr id="22" name="TextBox 21">
                <a:extLst>
                  <a:ext uri="{FF2B5EF4-FFF2-40B4-BE49-F238E27FC236}">
                    <a16:creationId xmlns:a16="http://schemas.microsoft.com/office/drawing/2014/main" id="{B8F364C4-FBC2-37CA-BD83-05E7AD0D13A1}"/>
                  </a:ext>
                </a:extLst>
              </p:cNvPr>
              <p:cNvSpPr txBox="1"/>
              <p:nvPr/>
            </p:nvSpPr>
            <p:spPr>
              <a:xfrm>
                <a:off x="1887739" y="1084303"/>
                <a:ext cx="461986" cy="246221"/>
              </a:xfrm>
              <a:prstGeom prst="rect">
                <a:avLst/>
              </a:prstGeom>
              <a:noFill/>
            </p:spPr>
            <p:txBody>
              <a:bodyPr wrap="none" rtlCol="0">
                <a:spAutoFit/>
              </a:bodyPr>
              <a:lstStyle/>
              <a:p>
                <a:pPr algn="ctr"/>
                <a:r>
                  <a:rPr lang="en-IN" sz="1000" spc="0" baseline="0">
                    <a:ln/>
                    <a:solidFill>
                      <a:srgbClr val="2D3748"/>
                    </a:solidFill>
                    <a:latin typeface="Arial"/>
                    <a:cs typeface="Arial"/>
                    <a:sym typeface="Arial"/>
                    <a:rtl val="0"/>
                  </a:rPr>
                  <a:t>1 ms</a:t>
                </a:r>
              </a:p>
            </p:txBody>
          </p:sp>
          <p:sp>
            <p:nvSpPr>
              <p:cNvPr id="23" name="TextBox 22">
                <a:extLst>
                  <a:ext uri="{FF2B5EF4-FFF2-40B4-BE49-F238E27FC236}">
                    <a16:creationId xmlns:a16="http://schemas.microsoft.com/office/drawing/2014/main" id="{3A36F4BA-0F7C-95A4-DCDB-C834E1D6F635}"/>
                  </a:ext>
                </a:extLst>
              </p:cNvPr>
              <p:cNvSpPr txBox="1"/>
              <p:nvPr/>
            </p:nvSpPr>
            <p:spPr>
              <a:xfrm>
                <a:off x="3089930" y="1091847"/>
                <a:ext cx="1883850" cy="230832"/>
              </a:xfrm>
              <a:prstGeom prst="rect">
                <a:avLst/>
              </a:prstGeom>
              <a:noFill/>
            </p:spPr>
            <p:txBody>
              <a:bodyPr wrap="none" rtlCol="0">
                <a:spAutoFit/>
              </a:bodyPr>
              <a:lstStyle/>
              <a:p>
                <a:pPr algn="ctr"/>
                <a:r>
                  <a:rPr lang="en-IN" sz="900" spc="0" baseline="0">
                    <a:ln/>
                    <a:solidFill>
                      <a:srgbClr val="2D3748"/>
                    </a:solidFill>
                    <a:latin typeface="Arial"/>
                    <a:cs typeface="Arial"/>
                    <a:sym typeface="Arial"/>
                    <a:rtl val="0"/>
                  </a:rPr>
                  <a:t>Wide coverage, LTE interworking</a:t>
                </a:r>
              </a:p>
            </p:txBody>
          </p:sp>
          <p:sp>
            <p:nvSpPr>
              <p:cNvPr id="24" name="Freeform: Shape 23">
                <a:extLst>
                  <a:ext uri="{FF2B5EF4-FFF2-40B4-BE49-F238E27FC236}">
                    <a16:creationId xmlns:a16="http://schemas.microsoft.com/office/drawing/2014/main" id="{A04586B8-3CBC-9D43-D872-E12D6705D6E0}"/>
                  </a:ext>
                </a:extLst>
              </p:cNvPr>
              <p:cNvSpPr/>
              <p:nvPr/>
            </p:nvSpPr>
            <p:spPr>
              <a:xfrm>
                <a:off x="499892" y="1279674"/>
                <a:ext cx="4998936" cy="208334"/>
              </a:xfrm>
              <a:custGeom>
                <a:avLst/>
                <a:gdLst>
                  <a:gd name="connsiteX0" fmla="*/ 50 w 4998936"/>
                  <a:gd name="connsiteY0" fmla="*/ 80 h 208334"/>
                  <a:gd name="connsiteX1" fmla="*/ 4998986 w 4998936"/>
                  <a:gd name="connsiteY1" fmla="*/ 80 h 208334"/>
                  <a:gd name="connsiteX2" fmla="*/ 4998986 w 4998936"/>
                  <a:gd name="connsiteY2" fmla="*/ 208414 h 208334"/>
                  <a:gd name="connsiteX3" fmla="*/ 50 w 4998936"/>
                  <a:gd name="connsiteY3" fmla="*/ 208414 h 208334"/>
                </a:gdLst>
                <a:ahLst/>
                <a:cxnLst>
                  <a:cxn ang="0">
                    <a:pos x="connsiteX0" y="connsiteY0"/>
                  </a:cxn>
                  <a:cxn ang="0">
                    <a:pos x="connsiteX1" y="connsiteY1"/>
                  </a:cxn>
                  <a:cxn ang="0">
                    <a:pos x="connsiteX2" y="connsiteY2"/>
                  </a:cxn>
                  <a:cxn ang="0">
                    <a:pos x="connsiteX3" y="connsiteY3"/>
                  </a:cxn>
                </a:cxnLst>
                <a:rect l="l" t="t" r="r" b="b"/>
                <a:pathLst>
                  <a:path w="4998936" h="208334">
                    <a:moveTo>
                      <a:pt x="50" y="80"/>
                    </a:moveTo>
                    <a:lnTo>
                      <a:pt x="4998986" y="80"/>
                    </a:lnTo>
                    <a:lnTo>
                      <a:pt x="4998986" y="208414"/>
                    </a:lnTo>
                    <a:lnTo>
                      <a:pt x="50" y="208414"/>
                    </a:lnTo>
                    <a:close/>
                  </a:path>
                </a:pathLst>
              </a:custGeom>
              <a:solidFill>
                <a:srgbClr val="F7FAFC"/>
              </a:solidFill>
              <a:ln w="9993" cap="flat">
                <a:noFill/>
                <a:prstDash val="solid"/>
                <a:miter/>
              </a:ln>
            </p:spPr>
            <p:txBody>
              <a:bodyPr rtlCol="0" anchor="ctr"/>
              <a:lstStyle/>
              <a:p>
                <a:pPr algn="ctr"/>
                <a:endParaRPr lang="en-IN" sz="2400"/>
              </a:p>
            </p:txBody>
          </p:sp>
          <p:sp>
            <p:nvSpPr>
              <p:cNvPr id="25" name="TextBox 24">
                <a:extLst>
                  <a:ext uri="{FF2B5EF4-FFF2-40B4-BE49-F238E27FC236}">
                    <a16:creationId xmlns:a16="http://schemas.microsoft.com/office/drawing/2014/main" id="{A0EF5F60-06F4-EFF4-13C8-29D7C5C2D4A0}"/>
                  </a:ext>
                </a:extLst>
              </p:cNvPr>
              <p:cNvSpPr txBox="1"/>
              <p:nvPr/>
            </p:nvSpPr>
            <p:spPr>
              <a:xfrm>
                <a:off x="652821" y="1292637"/>
                <a:ext cx="255199" cy="246221"/>
              </a:xfrm>
              <a:prstGeom prst="rect">
                <a:avLst/>
              </a:prstGeom>
              <a:noFill/>
            </p:spPr>
            <p:txBody>
              <a:bodyPr wrap="none" rtlCol="0">
                <a:spAutoFit/>
              </a:bodyPr>
              <a:lstStyle/>
              <a:p>
                <a:pPr algn="ctr"/>
                <a:r>
                  <a:rPr lang="en-IN" sz="1000" spc="0" baseline="0">
                    <a:ln/>
                    <a:solidFill>
                      <a:srgbClr val="2D3748"/>
                    </a:solidFill>
                    <a:latin typeface="Arial"/>
                    <a:cs typeface="Arial"/>
                    <a:sym typeface="Arial"/>
                    <a:rtl val="0"/>
                  </a:rPr>
                  <a:t>1</a:t>
                </a:r>
              </a:p>
            </p:txBody>
          </p:sp>
          <p:sp>
            <p:nvSpPr>
              <p:cNvPr id="26" name="TextBox 25">
                <a:extLst>
                  <a:ext uri="{FF2B5EF4-FFF2-40B4-BE49-F238E27FC236}">
                    <a16:creationId xmlns:a16="http://schemas.microsoft.com/office/drawing/2014/main" id="{E25F0557-3DDB-AA11-F9FD-6B302BF2FA6B}"/>
                  </a:ext>
                </a:extLst>
              </p:cNvPr>
              <p:cNvSpPr txBox="1"/>
              <p:nvPr/>
            </p:nvSpPr>
            <p:spPr>
              <a:xfrm>
                <a:off x="1129768" y="1292637"/>
                <a:ext cx="582211" cy="246221"/>
              </a:xfrm>
              <a:prstGeom prst="rect">
                <a:avLst/>
              </a:prstGeom>
              <a:noFill/>
            </p:spPr>
            <p:txBody>
              <a:bodyPr wrap="none" rtlCol="0">
                <a:spAutoFit/>
              </a:bodyPr>
              <a:lstStyle/>
              <a:p>
                <a:pPr algn="ctr"/>
                <a:r>
                  <a:rPr lang="en-IN" sz="1000" spc="0" baseline="0">
                    <a:ln/>
                    <a:solidFill>
                      <a:srgbClr val="2D3748"/>
                    </a:solidFill>
                    <a:latin typeface="Arial"/>
                    <a:cs typeface="Arial"/>
                    <a:sym typeface="Arial"/>
                    <a:rtl val="0"/>
                  </a:rPr>
                  <a:t>30 kHz</a:t>
                </a:r>
              </a:p>
            </p:txBody>
          </p:sp>
          <p:sp>
            <p:nvSpPr>
              <p:cNvPr id="27" name="TextBox 26">
                <a:extLst>
                  <a:ext uri="{FF2B5EF4-FFF2-40B4-BE49-F238E27FC236}">
                    <a16:creationId xmlns:a16="http://schemas.microsoft.com/office/drawing/2014/main" id="{F4A8B090-7A84-0018-EB36-A198316A3377}"/>
                  </a:ext>
                </a:extLst>
              </p:cNvPr>
              <p:cNvSpPr txBox="1"/>
              <p:nvPr/>
            </p:nvSpPr>
            <p:spPr>
              <a:xfrm>
                <a:off x="1880700" y="1292637"/>
                <a:ext cx="567784" cy="246221"/>
              </a:xfrm>
              <a:prstGeom prst="rect">
                <a:avLst/>
              </a:prstGeom>
              <a:noFill/>
            </p:spPr>
            <p:txBody>
              <a:bodyPr wrap="none" rtlCol="0">
                <a:spAutoFit/>
              </a:bodyPr>
              <a:lstStyle/>
              <a:p>
                <a:pPr algn="ctr"/>
                <a:r>
                  <a:rPr lang="en-IN" sz="1000" spc="0" baseline="0">
                    <a:ln/>
                    <a:solidFill>
                      <a:srgbClr val="2D3748"/>
                    </a:solidFill>
                    <a:latin typeface="Arial"/>
                    <a:cs typeface="Arial"/>
                    <a:sym typeface="Arial"/>
                    <a:rtl val="0"/>
                  </a:rPr>
                  <a:t>0.5 ms</a:t>
                </a:r>
              </a:p>
            </p:txBody>
          </p:sp>
          <p:sp>
            <p:nvSpPr>
              <p:cNvPr id="28" name="TextBox 27">
                <a:extLst>
                  <a:ext uri="{FF2B5EF4-FFF2-40B4-BE49-F238E27FC236}">
                    <a16:creationId xmlns:a16="http://schemas.microsoft.com/office/drawing/2014/main" id="{501740C4-F219-DD59-EC0B-95568B98E2A7}"/>
                  </a:ext>
                </a:extLst>
              </p:cNvPr>
              <p:cNvSpPr txBox="1"/>
              <p:nvPr/>
            </p:nvSpPr>
            <p:spPr>
              <a:xfrm>
                <a:off x="3152703" y="1300181"/>
                <a:ext cx="998991" cy="230832"/>
              </a:xfrm>
              <a:prstGeom prst="rect">
                <a:avLst/>
              </a:prstGeom>
              <a:noFill/>
            </p:spPr>
            <p:txBody>
              <a:bodyPr wrap="none" rtlCol="0">
                <a:spAutoFit/>
              </a:bodyPr>
              <a:lstStyle/>
              <a:p>
                <a:pPr algn="ctr"/>
                <a:r>
                  <a:rPr lang="en-IN" sz="900" spc="0" baseline="0">
                    <a:ln/>
                    <a:solidFill>
                      <a:srgbClr val="2D3748"/>
                    </a:solidFill>
                    <a:latin typeface="Arial"/>
                    <a:cs typeface="Arial"/>
                    <a:sym typeface="Arial"/>
                    <a:rtl val="0"/>
                  </a:rPr>
                  <a:t>Standard eMBB</a:t>
                </a:r>
              </a:p>
            </p:txBody>
          </p:sp>
          <p:sp>
            <p:nvSpPr>
              <p:cNvPr id="29" name="Freeform: Shape 28">
                <a:extLst>
                  <a:ext uri="{FF2B5EF4-FFF2-40B4-BE49-F238E27FC236}">
                    <a16:creationId xmlns:a16="http://schemas.microsoft.com/office/drawing/2014/main" id="{FBB65D5F-E9A1-6D6B-BF2D-31AA79D91E49}"/>
                  </a:ext>
                </a:extLst>
              </p:cNvPr>
              <p:cNvSpPr/>
              <p:nvPr/>
            </p:nvSpPr>
            <p:spPr>
              <a:xfrm>
                <a:off x="499892" y="1488008"/>
                <a:ext cx="4998936" cy="208334"/>
              </a:xfrm>
              <a:custGeom>
                <a:avLst/>
                <a:gdLst>
                  <a:gd name="connsiteX0" fmla="*/ 50 w 4998936"/>
                  <a:gd name="connsiteY0" fmla="*/ 80 h 208334"/>
                  <a:gd name="connsiteX1" fmla="*/ 4998986 w 4998936"/>
                  <a:gd name="connsiteY1" fmla="*/ 80 h 208334"/>
                  <a:gd name="connsiteX2" fmla="*/ 4998986 w 4998936"/>
                  <a:gd name="connsiteY2" fmla="*/ 208414 h 208334"/>
                  <a:gd name="connsiteX3" fmla="*/ 50 w 4998936"/>
                  <a:gd name="connsiteY3" fmla="*/ 208414 h 208334"/>
                </a:gdLst>
                <a:ahLst/>
                <a:cxnLst>
                  <a:cxn ang="0">
                    <a:pos x="connsiteX0" y="connsiteY0"/>
                  </a:cxn>
                  <a:cxn ang="0">
                    <a:pos x="connsiteX1" y="connsiteY1"/>
                  </a:cxn>
                  <a:cxn ang="0">
                    <a:pos x="connsiteX2" y="connsiteY2"/>
                  </a:cxn>
                  <a:cxn ang="0">
                    <a:pos x="connsiteX3" y="connsiteY3"/>
                  </a:cxn>
                </a:cxnLst>
                <a:rect l="l" t="t" r="r" b="b"/>
                <a:pathLst>
                  <a:path w="4998936" h="208334">
                    <a:moveTo>
                      <a:pt x="50" y="80"/>
                    </a:moveTo>
                    <a:lnTo>
                      <a:pt x="4998986" y="80"/>
                    </a:lnTo>
                    <a:lnTo>
                      <a:pt x="4998986" y="208414"/>
                    </a:lnTo>
                    <a:lnTo>
                      <a:pt x="50" y="208414"/>
                    </a:lnTo>
                    <a:close/>
                  </a:path>
                </a:pathLst>
              </a:custGeom>
              <a:solidFill>
                <a:srgbClr val="E2E8F0"/>
              </a:solidFill>
              <a:ln w="9993" cap="flat">
                <a:noFill/>
                <a:prstDash val="solid"/>
                <a:miter/>
              </a:ln>
            </p:spPr>
            <p:txBody>
              <a:bodyPr rtlCol="0" anchor="ctr"/>
              <a:lstStyle/>
              <a:p>
                <a:pPr algn="ctr"/>
                <a:endParaRPr lang="en-IN" sz="2400"/>
              </a:p>
            </p:txBody>
          </p:sp>
          <p:sp>
            <p:nvSpPr>
              <p:cNvPr id="30" name="TextBox 29">
                <a:extLst>
                  <a:ext uri="{FF2B5EF4-FFF2-40B4-BE49-F238E27FC236}">
                    <a16:creationId xmlns:a16="http://schemas.microsoft.com/office/drawing/2014/main" id="{DDA263D9-270A-0FAB-95C7-880EC0629EC6}"/>
                  </a:ext>
                </a:extLst>
              </p:cNvPr>
              <p:cNvSpPr txBox="1"/>
              <p:nvPr/>
            </p:nvSpPr>
            <p:spPr>
              <a:xfrm>
                <a:off x="652821" y="1500971"/>
                <a:ext cx="255199" cy="246221"/>
              </a:xfrm>
              <a:prstGeom prst="rect">
                <a:avLst/>
              </a:prstGeom>
              <a:noFill/>
            </p:spPr>
            <p:txBody>
              <a:bodyPr wrap="none" rtlCol="0">
                <a:spAutoFit/>
              </a:bodyPr>
              <a:lstStyle/>
              <a:p>
                <a:pPr algn="ctr"/>
                <a:r>
                  <a:rPr lang="en-IN" sz="1000" spc="0" baseline="0">
                    <a:ln/>
                    <a:solidFill>
                      <a:srgbClr val="2D3748"/>
                    </a:solidFill>
                    <a:latin typeface="Arial"/>
                    <a:cs typeface="Arial"/>
                    <a:sym typeface="Arial"/>
                    <a:rtl val="0"/>
                  </a:rPr>
                  <a:t>2</a:t>
                </a:r>
              </a:p>
            </p:txBody>
          </p:sp>
          <p:sp>
            <p:nvSpPr>
              <p:cNvPr id="31" name="TextBox 30">
                <a:extLst>
                  <a:ext uri="{FF2B5EF4-FFF2-40B4-BE49-F238E27FC236}">
                    <a16:creationId xmlns:a16="http://schemas.microsoft.com/office/drawing/2014/main" id="{A94C509E-78D8-E572-B33F-5CB58DBFE7B5}"/>
                  </a:ext>
                </a:extLst>
              </p:cNvPr>
              <p:cNvSpPr txBox="1"/>
              <p:nvPr/>
            </p:nvSpPr>
            <p:spPr>
              <a:xfrm>
                <a:off x="1129768" y="1500971"/>
                <a:ext cx="582211" cy="246221"/>
              </a:xfrm>
              <a:prstGeom prst="rect">
                <a:avLst/>
              </a:prstGeom>
              <a:noFill/>
            </p:spPr>
            <p:txBody>
              <a:bodyPr wrap="none" rtlCol="0">
                <a:spAutoFit/>
              </a:bodyPr>
              <a:lstStyle/>
              <a:p>
                <a:pPr algn="ctr"/>
                <a:r>
                  <a:rPr lang="en-IN" sz="1000" spc="0" baseline="0">
                    <a:ln/>
                    <a:solidFill>
                      <a:srgbClr val="2D3748"/>
                    </a:solidFill>
                    <a:latin typeface="Arial"/>
                    <a:cs typeface="Arial"/>
                    <a:sym typeface="Arial"/>
                    <a:rtl val="0"/>
                  </a:rPr>
                  <a:t>60 kHz</a:t>
                </a:r>
              </a:p>
            </p:txBody>
          </p:sp>
          <p:sp>
            <p:nvSpPr>
              <p:cNvPr id="32" name="TextBox 31">
                <a:extLst>
                  <a:ext uri="{FF2B5EF4-FFF2-40B4-BE49-F238E27FC236}">
                    <a16:creationId xmlns:a16="http://schemas.microsoft.com/office/drawing/2014/main" id="{DD514754-88D2-7302-A873-F96856FDFC90}"/>
                  </a:ext>
                </a:extLst>
              </p:cNvPr>
              <p:cNvSpPr txBox="1"/>
              <p:nvPr/>
            </p:nvSpPr>
            <p:spPr>
              <a:xfrm>
                <a:off x="1876015" y="1500971"/>
                <a:ext cx="638316" cy="246221"/>
              </a:xfrm>
              <a:prstGeom prst="rect">
                <a:avLst/>
              </a:prstGeom>
              <a:noFill/>
            </p:spPr>
            <p:txBody>
              <a:bodyPr wrap="none" rtlCol="0">
                <a:spAutoFit/>
              </a:bodyPr>
              <a:lstStyle/>
              <a:p>
                <a:pPr algn="ctr"/>
                <a:r>
                  <a:rPr lang="en-IN" sz="1000" spc="0" baseline="0">
                    <a:ln/>
                    <a:solidFill>
                      <a:srgbClr val="2D3748"/>
                    </a:solidFill>
                    <a:latin typeface="Arial"/>
                    <a:cs typeface="Arial"/>
                    <a:sym typeface="Arial"/>
                    <a:rtl val="0"/>
                  </a:rPr>
                  <a:t>0.25 ms</a:t>
                </a:r>
              </a:p>
            </p:txBody>
          </p:sp>
          <p:sp>
            <p:nvSpPr>
              <p:cNvPr id="33" name="TextBox 32">
                <a:extLst>
                  <a:ext uri="{FF2B5EF4-FFF2-40B4-BE49-F238E27FC236}">
                    <a16:creationId xmlns:a16="http://schemas.microsoft.com/office/drawing/2014/main" id="{00145A31-BB37-900D-4A4D-9054CF9CC340}"/>
                  </a:ext>
                </a:extLst>
              </p:cNvPr>
              <p:cNvSpPr txBox="1"/>
              <p:nvPr/>
            </p:nvSpPr>
            <p:spPr>
              <a:xfrm>
                <a:off x="3132959" y="1508515"/>
                <a:ext cx="1293945" cy="230832"/>
              </a:xfrm>
              <a:prstGeom prst="rect">
                <a:avLst/>
              </a:prstGeom>
              <a:noFill/>
            </p:spPr>
            <p:txBody>
              <a:bodyPr wrap="none" rtlCol="0">
                <a:spAutoFit/>
              </a:bodyPr>
              <a:lstStyle/>
              <a:p>
                <a:pPr algn="ctr"/>
                <a:r>
                  <a:rPr lang="en-IN" sz="900" spc="0" baseline="0">
                    <a:ln/>
                    <a:solidFill>
                      <a:srgbClr val="2D3748"/>
                    </a:solidFill>
                    <a:latin typeface="Arial"/>
                    <a:cs typeface="Arial"/>
                    <a:sym typeface="Arial"/>
                    <a:rtl val="0"/>
                  </a:rPr>
                  <a:t>URLLC, Industrial IoT</a:t>
                </a:r>
              </a:p>
            </p:txBody>
          </p:sp>
          <p:sp>
            <p:nvSpPr>
              <p:cNvPr id="34" name="Freeform: Shape 33">
                <a:extLst>
                  <a:ext uri="{FF2B5EF4-FFF2-40B4-BE49-F238E27FC236}">
                    <a16:creationId xmlns:a16="http://schemas.microsoft.com/office/drawing/2014/main" id="{75584875-52E4-2A0C-62B7-A2F9C4082AC5}"/>
                  </a:ext>
                </a:extLst>
              </p:cNvPr>
              <p:cNvSpPr/>
              <p:nvPr/>
            </p:nvSpPr>
            <p:spPr>
              <a:xfrm>
                <a:off x="499892" y="1696342"/>
                <a:ext cx="4998936" cy="208334"/>
              </a:xfrm>
              <a:custGeom>
                <a:avLst/>
                <a:gdLst>
                  <a:gd name="connsiteX0" fmla="*/ 50 w 4998936"/>
                  <a:gd name="connsiteY0" fmla="*/ 80 h 208334"/>
                  <a:gd name="connsiteX1" fmla="*/ 4998986 w 4998936"/>
                  <a:gd name="connsiteY1" fmla="*/ 80 h 208334"/>
                  <a:gd name="connsiteX2" fmla="*/ 4998986 w 4998936"/>
                  <a:gd name="connsiteY2" fmla="*/ 208414 h 208334"/>
                  <a:gd name="connsiteX3" fmla="*/ 50 w 4998936"/>
                  <a:gd name="connsiteY3" fmla="*/ 208414 h 208334"/>
                </a:gdLst>
                <a:ahLst/>
                <a:cxnLst>
                  <a:cxn ang="0">
                    <a:pos x="connsiteX0" y="connsiteY0"/>
                  </a:cxn>
                  <a:cxn ang="0">
                    <a:pos x="connsiteX1" y="connsiteY1"/>
                  </a:cxn>
                  <a:cxn ang="0">
                    <a:pos x="connsiteX2" y="connsiteY2"/>
                  </a:cxn>
                  <a:cxn ang="0">
                    <a:pos x="connsiteX3" y="connsiteY3"/>
                  </a:cxn>
                </a:cxnLst>
                <a:rect l="l" t="t" r="r" b="b"/>
                <a:pathLst>
                  <a:path w="4998936" h="208334">
                    <a:moveTo>
                      <a:pt x="50" y="80"/>
                    </a:moveTo>
                    <a:lnTo>
                      <a:pt x="4998986" y="80"/>
                    </a:lnTo>
                    <a:lnTo>
                      <a:pt x="4998986" y="208414"/>
                    </a:lnTo>
                    <a:lnTo>
                      <a:pt x="50" y="208414"/>
                    </a:lnTo>
                    <a:close/>
                  </a:path>
                </a:pathLst>
              </a:custGeom>
              <a:solidFill>
                <a:srgbClr val="F7FAFC"/>
              </a:solidFill>
              <a:ln w="9993" cap="flat">
                <a:noFill/>
                <a:prstDash val="solid"/>
                <a:miter/>
              </a:ln>
            </p:spPr>
            <p:txBody>
              <a:bodyPr rtlCol="0" anchor="ctr"/>
              <a:lstStyle/>
              <a:p>
                <a:pPr algn="ctr"/>
                <a:endParaRPr lang="en-IN" sz="2400"/>
              </a:p>
            </p:txBody>
          </p:sp>
          <p:sp>
            <p:nvSpPr>
              <p:cNvPr id="35" name="TextBox 34">
                <a:extLst>
                  <a:ext uri="{FF2B5EF4-FFF2-40B4-BE49-F238E27FC236}">
                    <a16:creationId xmlns:a16="http://schemas.microsoft.com/office/drawing/2014/main" id="{39D3DA64-3A8E-7FE2-9E33-F866399866EA}"/>
                  </a:ext>
                </a:extLst>
              </p:cNvPr>
              <p:cNvSpPr txBox="1"/>
              <p:nvPr/>
            </p:nvSpPr>
            <p:spPr>
              <a:xfrm>
                <a:off x="652821" y="1709305"/>
                <a:ext cx="255199" cy="246221"/>
              </a:xfrm>
              <a:prstGeom prst="rect">
                <a:avLst/>
              </a:prstGeom>
              <a:noFill/>
            </p:spPr>
            <p:txBody>
              <a:bodyPr wrap="none" rtlCol="0">
                <a:spAutoFit/>
              </a:bodyPr>
              <a:lstStyle/>
              <a:p>
                <a:pPr algn="ctr"/>
                <a:r>
                  <a:rPr lang="en-IN" sz="1000" spc="0" baseline="0">
                    <a:ln/>
                    <a:solidFill>
                      <a:srgbClr val="2D3748"/>
                    </a:solidFill>
                    <a:latin typeface="Arial"/>
                    <a:cs typeface="Arial"/>
                    <a:sym typeface="Arial"/>
                    <a:rtl val="0"/>
                  </a:rPr>
                  <a:t>3</a:t>
                </a:r>
              </a:p>
            </p:txBody>
          </p:sp>
          <p:sp>
            <p:nvSpPr>
              <p:cNvPr id="36" name="TextBox 35">
                <a:extLst>
                  <a:ext uri="{FF2B5EF4-FFF2-40B4-BE49-F238E27FC236}">
                    <a16:creationId xmlns:a16="http://schemas.microsoft.com/office/drawing/2014/main" id="{4BE1826D-DC17-6E24-D408-BF6BF10D7BFC}"/>
                  </a:ext>
                </a:extLst>
              </p:cNvPr>
              <p:cNvSpPr txBox="1"/>
              <p:nvPr/>
            </p:nvSpPr>
            <p:spPr>
              <a:xfrm>
                <a:off x="1125084" y="1709305"/>
                <a:ext cx="652743" cy="246221"/>
              </a:xfrm>
              <a:prstGeom prst="rect">
                <a:avLst/>
              </a:prstGeom>
              <a:noFill/>
            </p:spPr>
            <p:txBody>
              <a:bodyPr wrap="none" rtlCol="0">
                <a:spAutoFit/>
              </a:bodyPr>
              <a:lstStyle/>
              <a:p>
                <a:pPr algn="ctr"/>
                <a:r>
                  <a:rPr lang="en-IN" sz="1000" spc="0" baseline="0">
                    <a:ln/>
                    <a:solidFill>
                      <a:srgbClr val="2D3748"/>
                    </a:solidFill>
                    <a:latin typeface="Arial"/>
                    <a:cs typeface="Arial"/>
                    <a:sym typeface="Arial"/>
                    <a:rtl val="0"/>
                  </a:rPr>
                  <a:t>120 kHz</a:t>
                </a:r>
              </a:p>
            </p:txBody>
          </p:sp>
          <p:sp>
            <p:nvSpPr>
              <p:cNvPr id="37" name="TextBox 36">
                <a:extLst>
                  <a:ext uri="{FF2B5EF4-FFF2-40B4-BE49-F238E27FC236}">
                    <a16:creationId xmlns:a16="http://schemas.microsoft.com/office/drawing/2014/main" id="{55676EA3-0049-3595-68FE-EF03503BDA50}"/>
                  </a:ext>
                </a:extLst>
              </p:cNvPr>
              <p:cNvSpPr txBox="1"/>
              <p:nvPr/>
            </p:nvSpPr>
            <p:spPr>
              <a:xfrm>
                <a:off x="1871331" y="1709305"/>
                <a:ext cx="708848" cy="246221"/>
              </a:xfrm>
              <a:prstGeom prst="rect">
                <a:avLst/>
              </a:prstGeom>
              <a:noFill/>
            </p:spPr>
            <p:txBody>
              <a:bodyPr wrap="none" rtlCol="0">
                <a:spAutoFit/>
              </a:bodyPr>
              <a:lstStyle/>
              <a:p>
                <a:pPr algn="ctr"/>
                <a:r>
                  <a:rPr lang="en-IN" sz="1000" spc="0" baseline="0">
                    <a:ln/>
                    <a:solidFill>
                      <a:srgbClr val="2D3748"/>
                    </a:solidFill>
                    <a:latin typeface="Arial"/>
                    <a:cs typeface="Arial"/>
                    <a:sym typeface="Arial"/>
                    <a:rtl val="0"/>
                  </a:rPr>
                  <a:t>0.125 ms</a:t>
                </a:r>
              </a:p>
            </p:txBody>
          </p:sp>
          <p:sp>
            <p:nvSpPr>
              <p:cNvPr id="38" name="TextBox 37">
                <a:extLst>
                  <a:ext uri="{FF2B5EF4-FFF2-40B4-BE49-F238E27FC236}">
                    <a16:creationId xmlns:a16="http://schemas.microsoft.com/office/drawing/2014/main" id="{603BF620-2DEE-5E86-BC01-D11CB7F3A194}"/>
                  </a:ext>
                </a:extLst>
              </p:cNvPr>
              <p:cNvSpPr txBox="1"/>
              <p:nvPr/>
            </p:nvSpPr>
            <p:spPr>
              <a:xfrm>
                <a:off x="3142982" y="1716849"/>
                <a:ext cx="1114409" cy="230832"/>
              </a:xfrm>
              <a:prstGeom prst="rect">
                <a:avLst/>
              </a:prstGeom>
              <a:noFill/>
            </p:spPr>
            <p:txBody>
              <a:bodyPr wrap="none" rtlCol="0">
                <a:spAutoFit/>
              </a:bodyPr>
              <a:lstStyle/>
              <a:p>
                <a:pPr algn="ctr"/>
                <a:r>
                  <a:rPr lang="en-IN" sz="900" spc="0" baseline="0">
                    <a:ln/>
                    <a:solidFill>
                      <a:srgbClr val="2D3748"/>
                    </a:solidFill>
                    <a:latin typeface="Arial"/>
                    <a:cs typeface="Arial"/>
                    <a:sym typeface="Arial"/>
                    <a:rtl val="0"/>
                  </a:rPr>
                  <a:t>URLLC, mmWave</a:t>
                </a:r>
              </a:p>
            </p:txBody>
          </p:sp>
        </p:grpSp>
      </p:grpSp>
      <p:grpSp>
        <p:nvGrpSpPr>
          <p:cNvPr id="39" name="Graphic 3">
            <a:extLst>
              <a:ext uri="{FF2B5EF4-FFF2-40B4-BE49-F238E27FC236}">
                <a16:creationId xmlns:a16="http://schemas.microsoft.com/office/drawing/2014/main" id="{D47E8B65-37C4-44FA-50FC-2193C18DF29A}"/>
              </a:ext>
            </a:extLst>
          </p:cNvPr>
          <p:cNvGrpSpPr/>
          <p:nvPr/>
        </p:nvGrpSpPr>
        <p:grpSpPr>
          <a:xfrm>
            <a:off x="5998722" y="602214"/>
            <a:ext cx="2799404" cy="635793"/>
            <a:chOff x="5998722" y="602214"/>
            <a:chExt cx="2799404" cy="635793"/>
          </a:xfrm>
        </p:grpSpPr>
        <p:sp>
          <p:nvSpPr>
            <p:cNvPr id="40" name="TextBox 39">
              <a:extLst>
                <a:ext uri="{FF2B5EF4-FFF2-40B4-BE49-F238E27FC236}">
                  <a16:creationId xmlns:a16="http://schemas.microsoft.com/office/drawing/2014/main" id="{00C4F806-FA69-8E1F-AD5A-4DB457812C37}"/>
                </a:ext>
              </a:extLst>
            </p:cNvPr>
            <p:cNvSpPr txBox="1"/>
            <p:nvPr/>
          </p:nvSpPr>
          <p:spPr>
            <a:xfrm>
              <a:off x="5907282" y="556494"/>
              <a:ext cx="1272931" cy="259018"/>
            </a:xfrm>
            <a:prstGeom prst="rect">
              <a:avLst/>
            </a:prstGeom>
            <a:noFill/>
          </p:spPr>
          <p:txBody>
            <a:bodyPr wrap="none" rtlCol="0">
              <a:spAutoFit/>
            </a:bodyPr>
            <a:lstStyle/>
            <a:p>
              <a:pPr algn="l"/>
              <a:r>
                <a:rPr lang="en-IN" sz="1350" b="1" spc="0" baseline="0">
                  <a:ln/>
                  <a:solidFill>
                    <a:srgbClr val="2D3748"/>
                  </a:solidFill>
                  <a:latin typeface="Arial"/>
                  <a:cs typeface="Arial"/>
                  <a:sym typeface="Arial"/>
                  <a:rtl val="0"/>
                </a:rPr>
                <a:t>Key Formula</a:t>
              </a:r>
            </a:p>
          </p:txBody>
        </p:sp>
        <p:sp>
          <p:nvSpPr>
            <p:cNvPr id="41" name="Freeform: Shape 40">
              <a:extLst>
                <a:ext uri="{FF2B5EF4-FFF2-40B4-BE49-F238E27FC236}">
                  <a16:creationId xmlns:a16="http://schemas.microsoft.com/office/drawing/2014/main" id="{D0BA046E-D9F8-694B-C5DF-567CC71A4A68}"/>
                </a:ext>
              </a:extLst>
            </p:cNvPr>
            <p:cNvSpPr/>
            <p:nvPr/>
          </p:nvSpPr>
          <p:spPr>
            <a:xfrm>
              <a:off x="5998722" y="821339"/>
              <a:ext cx="2799404" cy="416668"/>
            </a:xfrm>
            <a:custGeom>
              <a:avLst/>
              <a:gdLst>
                <a:gd name="connsiteX0" fmla="*/ 2720021 w 2799404"/>
                <a:gd name="connsiteY0" fmla="*/ 80 h 416668"/>
                <a:gd name="connsiteX1" fmla="*/ 2800004 w 2799404"/>
                <a:gd name="connsiteY1" fmla="*/ 80 h 416668"/>
                <a:gd name="connsiteX2" fmla="*/ 2800004 w 2799404"/>
                <a:gd name="connsiteY2" fmla="*/ 416748 h 416668"/>
                <a:gd name="connsiteX3" fmla="*/ 2720021 w 2799404"/>
                <a:gd name="connsiteY3" fmla="*/ 416748 h 416668"/>
                <a:gd name="connsiteX4" fmla="*/ 80583 w 2799404"/>
                <a:gd name="connsiteY4" fmla="*/ 416748 h 416668"/>
                <a:gd name="connsiteX5" fmla="*/ 600 w 2799404"/>
                <a:gd name="connsiteY5" fmla="*/ 416748 h 416668"/>
                <a:gd name="connsiteX6" fmla="*/ 600 w 2799404"/>
                <a:gd name="connsiteY6" fmla="*/ 80 h 416668"/>
                <a:gd name="connsiteX7" fmla="*/ 80583 w 2799404"/>
                <a:gd name="connsiteY7" fmla="*/ 80 h 41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9404" h="416668">
                  <a:moveTo>
                    <a:pt x="2720021" y="80"/>
                  </a:moveTo>
                  <a:cubicBezTo>
                    <a:pt x="2764195" y="80"/>
                    <a:pt x="2800004" y="80"/>
                    <a:pt x="2800004" y="80"/>
                  </a:cubicBezTo>
                  <a:lnTo>
                    <a:pt x="2800004" y="416748"/>
                  </a:lnTo>
                  <a:cubicBezTo>
                    <a:pt x="2800004" y="416748"/>
                    <a:pt x="2764195" y="416748"/>
                    <a:pt x="2720021" y="416748"/>
                  </a:cubicBezTo>
                  <a:lnTo>
                    <a:pt x="80583" y="416748"/>
                  </a:lnTo>
                  <a:cubicBezTo>
                    <a:pt x="36410" y="416748"/>
                    <a:pt x="600" y="416748"/>
                    <a:pt x="600" y="416748"/>
                  </a:cubicBezTo>
                  <a:lnTo>
                    <a:pt x="600" y="80"/>
                  </a:lnTo>
                  <a:cubicBezTo>
                    <a:pt x="600" y="80"/>
                    <a:pt x="36410" y="80"/>
                    <a:pt x="80583" y="80"/>
                  </a:cubicBezTo>
                  <a:close/>
                </a:path>
              </a:pathLst>
            </a:custGeom>
            <a:solidFill>
              <a:srgbClr val="FEF5E7"/>
            </a:solidFill>
            <a:ln w="19987" cap="flat">
              <a:solidFill>
                <a:srgbClr val="F6AD55"/>
              </a:solidFill>
              <a:prstDash val="solid"/>
              <a:miter/>
            </a:ln>
          </p:spPr>
          <p:txBody>
            <a:bodyPr rtlCol="0" anchor="ctr"/>
            <a:lstStyle/>
            <a:p>
              <a:endParaRPr lang="en-IN"/>
            </a:p>
          </p:txBody>
        </p:sp>
        <p:sp>
          <p:nvSpPr>
            <p:cNvPr id="42" name="TextBox 41">
              <a:extLst>
                <a:ext uri="{FF2B5EF4-FFF2-40B4-BE49-F238E27FC236}">
                  <a16:creationId xmlns:a16="http://schemas.microsoft.com/office/drawing/2014/main" id="{96951C2F-AECE-ACC0-F4F9-C2EF29E6DEC3}"/>
                </a:ext>
              </a:extLst>
            </p:cNvPr>
            <p:cNvSpPr txBox="1"/>
            <p:nvPr/>
          </p:nvSpPr>
          <p:spPr>
            <a:xfrm>
              <a:off x="6673667" y="836671"/>
              <a:ext cx="1449514" cy="221778"/>
            </a:xfrm>
            <a:prstGeom prst="rect">
              <a:avLst/>
            </a:prstGeom>
            <a:noFill/>
          </p:spPr>
          <p:txBody>
            <a:bodyPr wrap="none" rtlCol="0">
              <a:spAutoFit/>
            </a:bodyPr>
            <a:lstStyle/>
            <a:p>
              <a:pPr algn="l"/>
              <a:r>
                <a:rPr lang="en-IN" sz="1050" spc="0" baseline="0">
                  <a:ln/>
                  <a:solidFill>
                    <a:srgbClr val="C05621"/>
                  </a:solidFill>
                  <a:latin typeface="Arial"/>
                  <a:cs typeface="Arial"/>
                  <a:sym typeface="Arial"/>
                  <a:rtl val="0"/>
                </a:rPr>
                <a:t>SCS = 2^μ × 15 kHz</a:t>
              </a:r>
            </a:p>
          </p:txBody>
        </p:sp>
        <p:sp>
          <p:nvSpPr>
            <p:cNvPr id="43" name="TextBox 42">
              <a:extLst>
                <a:ext uri="{FF2B5EF4-FFF2-40B4-BE49-F238E27FC236}">
                  <a16:creationId xmlns:a16="http://schemas.microsoft.com/office/drawing/2014/main" id="{6D35EFD0-3972-6BB3-0E20-C6DB002C52C8}"/>
                </a:ext>
              </a:extLst>
            </p:cNvPr>
            <p:cNvSpPr txBox="1"/>
            <p:nvPr/>
          </p:nvSpPr>
          <p:spPr>
            <a:xfrm>
              <a:off x="6632450" y="1018426"/>
              <a:ext cx="1531948" cy="203159"/>
            </a:xfrm>
            <a:prstGeom prst="rect">
              <a:avLst/>
            </a:prstGeom>
            <a:noFill/>
          </p:spPr>
          <p:txBody>
            <a:bodyPr wrap="none" rtlCol="0">
              <a:spAutoFit/>
            </a:bodyPr>
            <a:lstStyle/>
            <a:p>
              <a:pPr algn="l"/>
              <a:r>
                <a:rPr lang="en-IN" sz="900" spc="0" baseline="0">
                  <a:ln/>
                  <a:solidFill>
                    <a:srgbClr val="9C4221"/>
                  </a:solidFill>
                  <a:latin typeface="Arial"/>
                  <a:cs typeface="Arial"/>
                  <a:sym typeface="Arial"/>
                  <a:rtl val="0"/>
                </a:rPr>
                <a:t>Slot Duration = 1ms / 2^μ</a:t>
              </a:r>
            </a:p>
          </p:txBody>
        </p:sp>
      </p:grpSp>
      <p:grpSp>
        <p:nvGrpSpPr>
          <p:cNvPr id="44" name="Graphic 3">
            <a:extLst>
              <a:ext uri="{FF2B5EF4-FFF2-40B4-BE49-F238E27FC236}">
                <a16:creationId xmlns:a16="http://schemas.microsoft.com/office/drawing/2014/main" id="{7655280B-706D-191B-C6A3-121382A340B1}"/>
              </a:ext>
            </a:extLst>
          </p:cNvPr>
          <p:cNvGrpSpPr/>
          <p:nvPr/>
        </p:nvGrpSpPr>
        <p:grpSpPr>
          <a:xfrm>
            <a:off x="460982" y="2293782"/>
            <a:ext cx="9997872" cy="870635"/>
            <a:chOff x="499892" y="1904676"/>
            <a:chExt cx="9997872" cy="870635"/>
          </a:xfrm>
        </p:grpSpPr>
        <p:sp>
          <p:nvSpPr>
            <p:cNvPr id="45" name="TextBox 44">
              <a:extLst>
                <a:ext uri="{FF2B5EF4-FFF2-40B4-BE49-F238E27FC236}">
                  <a16:creationId xmlns:a16="http://schemas.microsoft.com/office/drawing/2014/main" id="{7F032190-2979-C5B4-D178-87361A9776F2}"/>
                </a:ext>
              </a:extLst>
            </p:cNvPr>
            <p:cNvSpPr txBox="1"/>
            <p:nvPr/>
          </p:nvSpPr>
          <p:spPr>
            <a:xfrm>
              <a:off x="3981744" y="2516293"/>
              <a:ext cx="2753045" cy="259018"/>
            </a:xfrm>
            <a:prstGeom prst="rect">
              <a:avLst/>
            </a:prstGeom>
            <a:noFill/>
          </p:spPr>
          <p:txBody>
            <a:bodyPr wrap="none" rtlCol="0">
              <a:spAutoFit/>
            </a:bodyPr>
            <a:lstStyle/>
            <a:p>
              <a:pPr algn="l"/>
              <a:r>
                <a:rPr lang="en-IN" sz="1350" b="1" spc="0" baseline="0" dirty="0">
                  <a:ln/>
                  <a:solidFill>
                    <a:srgbClr val="2D3748"/>
                  </a:solidFill>
                  <a:latin typeface="Arial"/>
                  <a:cs typeface="Arial"/>
                  <a:sym typeface="Arial"/>
                  <a:rtl val="0"/>
                </a:rPr>
                <a:t>Radio Frame Structure (10ms)</a:t>
              </a:r>
            </a:p>
          </p:txBody>
        </p:sp>
        <p:sp>
          <p:nvSpPr>
            <p:cNvPr id="46" name="Freeform: Shape 45">
              <a:extLst>
                <a:ext uri="{FF2B5EF4-FFF2-40B4-BE49-F238E27FC236}">
                  <a16:creationId xmlns:a16="http://schemas.microsoft.com/office/drawing/2014/main" id="{10905F3E-D2AE-3A38-7FBC-90780750BD95}"/>
                </a:ext>
              </a:extLst>
            </p:cNvPr>
            <p:cNvSpPr/>
            <p:nvPr/>
          </p:nvSpPr>
          <p:spPr>
            <a:xfrm>
              <a:off x="499892" y="1904676"/>
              <a:ext cx="9997872" cy="333334"/>
            </a:xfrm>
            <a:custGeom>
              <a:avLst/>
              <a:gdLst>
                <a:gd name="connsiteX0" fmla="*/ 9947933 w 9997872"/>
                <a:gd name="connsiteY0" fmla="*/ 200 h 333334"/>
                <a:gd name="connsiteX1" fmla="*/ 9997922 w 9997872"/>
                <a:gd name="connsiteY1" fmla="*/ 200 h 333334"/>
                <a:gd name="connsiteX2" fmla="*/ 9997922 w 9997872"/>
                <a:gd name="connsiteY2" fmla="*/ 333534 h 333334"/>
                <a:gd name="connsiteX3" fmla="*/ 9947933 w 9997872"/>
                <a:gd name="connsiteY3" fmla="*/ 333534 h 333334"/>
                <a:gd name="connsiteX4" fmla="*/ 50039 w 9997872"/>
                <a:gd name="connsiteY4" fmla="*/ 333534 h 333334"/>
                <a:gd name="connsiteX5" fmla="*/ 50 w 9997872"/>
                <a:gd name="connsiteY5" fmla="*/ 333534 h 333334"/>
                <a:gd name="connsiteX6" fmla="*/ 50 w 9997872"/>
                <a:gd name="connsiteY6" fmla="*/ 200 h 333334"/>
                <a:gd name="connsiteX7" fmla="*/ 50039 w 9997872"/>
                <a:gd name="connsiteY7" fmla="*/ 200 h 33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97872" h="333334">
                  <a:moveTo>
                    <a:pt x="9947933" y="200"/>
                  </a:moveTo>
                  <a:cubicBezTo>
                    <a:pt x="9975541" y="200"/>
                    <a:pt x="9997922" y="200"/>
                    <a:pt x="9997922" y="200"/>
                  </a:cubicBezTo>
                  <a:lnTo>
                    <a:pt x="9997922" y="333534"/>
                  </a:lnTo>
                  <a:cubicBezTo>
                    <a:pt x="9997922" y="333534"/>
                    <a:pt x="9975541" y="333534"/>
                    <a:pt x="9947933" y="333534"/>
                  </a:cubicBezTo>
                  <a:lnTo>
                    <a:pt x="50039" y="333534"/>
                  </a:lnTo>
                  <a:cubicBezTo>
                    <a:pt x="22431" y="333534"/>
                    <a:pt x="50" y="333534"/>
                    <a:pt x="50" y="333534"/>
                  </a:cubicBezTo>
                  <a:lnTo>
                    <a:pt x="50" y="200"/>
                  </a:lnTo>
                  <a:cubicBezTo>
                    <a:pt x="50" y="200"/>
                    <a:pt x="22431" y="200"/>
                    <a:pt x="50039" y="200"/>
                  </a:cubicBezTo>
                  <a:close/>
                </a:path>
              </a:pathLst>
            </a:custGeom>
            <a:gradFill>
              <a:gsLst>
                <a:gs pos="0">
                  <a:srgbClr val="4FACFE"/>
                </a:gs>
                <a:gs pos="50000">
                  <a:srgbClr val="27CFFE"/>
                </a:gs>
                <a:gs pos="100000">
                  <a:srgbClr val="00F2FE"/>
                </a:gs>
              </a:gsLst>
              <a:lin ang="5400000" scaled="1"/>
            </a:gradFill>
            <a:ln w="19987" cap="flat">
              <a:solidFill>
                <a:srgbClr val="2D3748"/>
              </a:solidFill>
              <a:prstDash val="solid"/>
              <a:miter/>
            </a:ln>
          </p:spPr>
          <p:txBody>
            <a:bodyPr rtlCol="0" anchor="ctr"/>
            <a:lstStyle/>
            <a:p>
              <a:endParaRPr lang="en-IN"/>
            </a:p>
          </p:txBody>
        </p:sp>
        <p:sp>
          <p:nvSpPr>
            <p:cNvPr id="47" name="TextBox 46">
              <a:extLst>
                <a:ext uri="{FF2B5EF4-FFF2-40B4-BE49-F238E27FC236}">
                  <a16:creationId xmlns:a16="http://schemas.microsoft.com/office/drawing/2014/main" id="{0322B406-6E69-E031-5A2D-9078C13B13F2}"/>
                </a:ext>
              </a:extLst>
            </p:cNvPr>
            <p:cNvSpPr txBox="1"/>
            <p:nvPr/>
          </p:nvSpPr>
          <p:spPr>
            <a:xfrm>
              <a:off x="4180223" y="1961674"/>
              <a:ext cx="2637211" cy="221778"/>
            </a:xfrm>
            <a:prstGeom prst="rect">
              <a:avLst/>
            </a:prstGeom>
            <a:noFill/>
          </p:spPr>
          <p:txBody>
            <a:bodyPr wrap="none" rtlCol="0">
              <a:spAutoFit/>
            </a:bodyPr>
            <a:lstStyle/>
            <a:p>
              <a:pPr algn="l"/>
              <a:r>
                <a:rPr lang="en-IN" sz="1050" b="1" spc="0" baseline="0">
                  <a:ln/>
                  <a:solidFill>
                    <a:srgbClr val="FFFFFF"/>
                  </a:solidFill>
                  <a:latin typeface="Arial"/>
                  <a:cs typeface="Arial"/>
                  <a:sym typeface="Arial"/>
                  <a:rtl val="0"/>
                </a:rPr>
                <a:t>Radio Frame (10 ms) = 10 Subframes</a:t>
              </a:r>
            </a:p>
          </p:txBody>
        </p:sp>
        <p:grpSp>
          <p:nvGrpSpPr>
            <p:cNvPr id="48" name="Graphic 3">
              <a:extLst>
                <a:ext uri="{FF2B5EF4-FFF2-40B4-BE49-F238E27FC236}">
                  <a16:creationId xmlns:a16="http://schemas.microsoft.com/office/drawing/2014/main" id="{287CE1CD-95E9-A6F9-BB2B-8230FB635A69}"/>
                </a:ext>
              </a:extLst>
            </p:cNvPr>
            <p:cNvGrpSpPr/>
            <p:nvPr/>
          </p:nvGrpSpPr>
          <p:grpSpPr>
            <a:xfrm>
              <a:off x="1499679" y="1904676"/>
              <a:ext cx="7998298" cy="333334"/>
              <a:chOff x="1499679" y="1904676"/>
              <a:chExt cx="7998298" cy="333334"/>
            </a:xfrm>
          </p:grpSpPr>
          <p:sp>
            <p:nvSpPr>
              <p:cNvPr id="49" name="Freeform: Shape 48">
                <a:extLst>
                  <a:ext uri="{FF2B5EF4-FFF2-40B4-BE49-F238E27FC236}">
                    <a16:creationId xmlns:a16="http://schemas.microsoft.com/office/drawing/2014/main" id="{8982A737-B10C-B844-1165-21FF66B19A6C}"/>
                  </a:ext>
                </a:extLst>
              </p:cNvPr>
              <p:cNvSpPr/>
              <p:nvPr/>
            </p:nvSpPr>
            <p:spPr>
              <a:xfrm>
                <a:off x="1499679" y="1904676"/>
                <a:ext cx="9997" cy="333334"/>
              </a:xfrm>
              <a:custGeom>
                <a:avLst/>
                <a:gdLst>
                  <a:gd name="connsiteX0" fmla="*/ 50 w 9997"/>
                  <a:gd name="connsiteY0" fmla="*/ 200 h 333334"/>
                  <a:gd name="connsiteX1" fmla="*/ 50 w 9997"/>
                  <a:gd name="connsiteY1" fmla="*/ 333534 h 333334"/>
                </a:gdLst>
                <a:ahLst/>
                <a:cxnLst>
                  <a:cxn ang="0">
                    <a:pos x="connsiteX0" y="connsiteY0"/>
                  </a:cxn>
                  <a:cxn ang="0">
                    <a:pos x="connsiteX1" y="connsiteY1"/>
                  </a:cxn>
                </a:cxnLst>
                <a:rect l="l" t="t" r="r" b="b"/>
                <a:pathLst>
                  <a:path w="9997" h="333334">
                    <a:moveTo>
                      <a:pt x="50" y="200"/>
                    </a:moveTo>
                    <a:lnTo>
                      <a:pt x="50" y="333534"/>
                    </a:lnTo>
                  </a:path>
                </a:pathLst>
              </a:custGeom>
              <a:ln w="9993" cap="flat">
                <a:solidFill>
                  <a:srgbClr val="FFFFFF"/>
                </a:solid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76F67E4A-F8C6-D7EA-3467-406C324A4B28}"/>
                  </a:ext>
                </a:extLst>
              </p:cNvPr>
              <p:cNvSpPr/>
              <p:nvPr/>
            </p:nvSpPr>
            <p:spPr>
              <a:xfrm>
                <a:off x="2499467" y="1904676"/>
                <a:ext cx="9997" cy="333334"/>
              </a:xfrm>
              <a:custGeom>
                <a:avLst/>
                <a:gdLst>
                  <a:gd name="connsiteX0" fmla="*/ 50 w 9997"/>
                  <a:gd name="connsiteY0" fmla="*/ 200 h 333334"/>
                  <a:gd name="connsiteX1" fmla="*/ 50 w 9997"/>
                  <a:gd name="connsiteY1" fmla="*/ 333534 h 333334"/>
                </a:gdLst>
                <a:ahLst/>
                <a:cxnLst>
                  <a:cxn ang="0">
                    <a:pos x="connsiteX0" y="connsiteY0"/>
                  </a:cxn>
                  <a:cxn ang="0">
                    <a:pos x="connsiteX1" y="connsiteY1"/>
                  </a:cxn>
                </a:cxnLst>
                <a:rect l="l" t="t" r="r" b="b"/>
                <a:pathLst>
                  <a:path w="9997" h="333334">
                    <a:moveTo>
                      <a:pt x="50" y="200"/>
                    </a:moveTo>
                    <a:lnTo>
                      <a:pt x="50" y="333534"/>
                    </a:lnTo>
                  </a:path>
                </a:pathLst>
              </a:custGeom>
              <a:ln w="9993" cap="flat">
                <a:solidFill>
                  <a:srgbClr val="FFFFFF"/>
                </a:solid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A2114CB8-AFBC-2950-BC1A-01D8C115F32B}"/>
                  </a:ext>
                </a:extLst>
              </p:cNvPr>
              <p:cNvSpPr/>
              <p:nvPr/>
            </p:nvSpPr>
            <p:spPr>
              <a:xfrm>
                <a:off x="3499254" y="1904676"/>
                <a:ext cx="9997" cy="333334"/>
              </a:xfrm>
              <a:custGeom>
                <a:avLst/>
                <a:gdLst>
                  <a:gd name="connsiteX0" fmla="*/ 50 w 9997"/>
                  <a:gd name="connsiteY0" fmla="*/ 200 h 333334"/>
                  <a:gd name="connsiteX1" fmla="*/ 50 w 9997"/>
                  <a:gd name="connsiteY1" fmla="*/ 333534 h 333334"/>
                </a:gdLst>
                <a:ahLst/>
                <a:cxnLst>
                  <a:cxn ang="0">
                    <a:pos x="connsiteX0" y="connsiteY0"/>
                  </a:cxn>
                  <a:cxn ang="0">
                    <a:pos x="connsiteX1" y="connsiteY1"/>
                  </a:cxn>
                </a:cxnLst>
                <a:rect l="l" t="t" r="r" b="b"/>
                <a:pathLst>
                  <a:path w="9997" h="333334">
                    <a:moveTo>
                      <a:pt x="50" y="200"/>
                    </a:moveTo>
                    <a:lnTo>
                      <a:pt x="50" y="333534"/>
                    </a:lnTo>
                  </a:path>
                </a:pathLst>
              </a:custGeom>
              <a:ln w="9993" cap="flat">
                <a:solidFill>
                  <a:srgbClr val="FFFFFF"/>
                </a:solid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EE042FA3-4D4F-836D-963A-EB516A24548C}"/>
                  </a:ext>
                </a:extLst>
              </p:cNvPr>
              <p:cNvSpPr/>
              <p:nvPr/>
            </p:nvSpPr>
            <p:spPr>
              <a:xfrm>
                <a:off x="4499041" y="1904676"/>
                <a:ext cx="9997" cy="333334"/>
              </a:xfrm>
              <a:custGeom>
                <a:avLst/>
                <a:gdLst>
                  <a:gd name="connsiteX0" fmla="*/ 50 w 9997"/>
                  <a:gd name="connsiteY0" fmla="*/ 200 h 333334"/>
                  <a:gd name="connsiteX1" fmla="*/ 50 w 9997"/>
                  <a:gd name="connsiteY1" fmla="*/ 333534 h 333334"/>
                </a:gdLst>
                <a:ahLst/>
                <a:cxnLst>
                  <a:cxn ang="0">
                    <a:pos x="connsiteX0" y="connsiteY0"/>
                  </a:cxn>
                  <a:cxn ang="0">
                    <a:pos x="connsiteX1" y="connsiteY1"/>
                  </a:cxn>
                </a:cxnLst>
                <a:rect l="l" t="t" r="r" b="b"/>
                <a:pathLst>
                  <a:path w="9997" h="333334">
                    <a:moveTo>
                      <a:pt x="50" y="200"/>
                    </a:moveTo>
                    <a:lnTo>
                      <a:pt x="50" y="333534"/>
                    </a:lnTo>
                  </a:path>
                </a:pathLst>
              </a:custGeom>
              <a:ln w="9993" cap="flat">
                <a:solidFill>
                  <a:srgbClr val="FFFFFF"/>
                </a:solid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7C5F4059-83DD-5FC3-491E-7DD664DB64D3}"/>
                  </a:ext>
                </a:extLst>
              </p:cNvPr>
              <p:cNvSpPr/>
              <p:nvPr/>
            </p:nvSpPr>
            <p:spPr>
              <a:xfrm>
                <a:off x="5498828" y="1904676"/>
                <a:ext cx="9997" cy="333334"/>
              </a:xfrm>
              <a:custGeom>
                <a:avLst/>
                <a:gdLst>
                  <a:gd name="connsiteX0" fmla="*/ 50 w 9997"/>
                  <a:gd name="connsiteY0" fmla="*/ 200 h 333334"/>
                  <a:gd name="connsiteX1" fmla="*/ 50 w 9997"/>
                  <a:gd name="connsiteY1" fmla="*/ 333534 h 333334"/>
                </a:gdLst>
                <a:ahLst/>
                <a:cxnLst>
                  <a:cxn ang="0">
                    <a:pos x="connsiteX0" y="connsiteY0"/>
                  </a:cxn>
                  <a:cxn ang="0">
                    <a:pos x="connsiteX1" y="connsiteY1"/>
                  </a:cxn>
                </a:cxnLst>
                <a:rect l="l" t="t" r="r" b="b"/>
                <a:pathLst>
                  <a:path w="9997" h="333334">
                    <a:moveTo>
                      <a:pt x="50" y="200"/>
                    </a:moveTo>
                    <a:lnTo>
                      <a:pt x="50" y="333534"/>
                    </a:lnTo>
                  </a:path>
                </a:pathLst>
              </a:custGeom>
              <a:ln w="9993" cap="flat">
                <a:solidFill>
                  <a:srgbClr val="FFFFFF"/>
                </a:solid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51E1A70E-646F-2B15-20E4-20D9A91AEB41}"/>
                  </a:ext>
                </a:extLst>
              </p:cNvPr>
              <p:cNvSpPr/>
              <p:nvPr/>
            </p:nvSpPr>
            <p:spPr>
              <a:xfrm>
                <a:off x="6498616" y="1904676"/>
                <a:ext cx="9997" cy="333334"/>
              </a:xfrm>
              <a:custGeom>
                <a:avLst/>
                <a:gdLst>
                  <a:gd name="connsiteX0" fmla="*/ 50 w 9997"/>
                  <a:gd name="connsiteY0" fmla="*/ 200 h 333334"/>
                  <a:gd name="connsiteX1" fmla="*/ 50 w 9997"/>
                  <a:gd name="connsiteY1" fmla="*/ 333534 h 333334"/>
                </a:gdLst>
                <a:ahLst/>
                <a:cxnLst>
                  <a:cxn ang="0">
                    <a:pos x="connsiteX0" y="connsiteY0"/>
                  </a:cxn>
                  <a:cxn ang="0">
                    <a:pos x="connsiteX1" y="connsiteY1"/>
                  </a:cxn>
                </a:cxnLst>
                <a:rect l="l" t="t" r="r" b="b"/>
                <a:pathLst>
                  <a:path w="9997" h="333334">
                    <a:moveTo>
                      <a:pt x="50" y="200"/>
                    </a:moveTo>
                    <a:lnTo>
                      <a:pt x="50" y="333534"/>
                    </a:lnTo>
                  </a:path>
                </a:pathLst>
              </a:custGeom>
              <a:ln w="9993" cap="flat">
                <a:solidFill>
                  <a:srgbClr val="FFFFFF"/>
                </a:solid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47870B11-4B50-7D4E-F62C-D932DA030A60}"/>
                  </a:ext>
                </a:extLst>
              </p:cNvPr>
              <p:cNvSpPr/>
              <p:nvPr/>
            </p:nvSpPr>
            <p:spPr>
              <a:xfrm>
                <a:off x="7498403" y="1904676"/>
                <a:ext cx="9997" cy="333334"/>
              </a:xfrm>
              <a:custGeom>
                <a:avLst/>
                <a:gdLst>
                  <a:gd name="connsiteX0" fmla="*/ 50 w 9997"/>
                  <a:gd name="connsiteY0" fmla="*/ 200 h 333334"/>
                  <a:gd name="connsiteX1" fmla="*/ 50 w 9997"/>
                  <a:gd name="connsiteY1" fmla="*/ 333534 h 333334"/>
                </a:gdLst>
                <a:ahLst/>
                <a:cxnLst>
                  <a:cxn ang="0">
                    <a:pos x="connsiteX0" y="connsiteY0"/>
                  </a:cxn>
                  <a:cxn ang="0">
                    <a:pos x="connsiteX1" y="connsiteY1"/>
                  </a:cxn>
                </a:cxnLst>
                <a:rect l="l" t="t" r="r" b="b"/>
                <a:pathLst>
                  <a:path w="9997" h="333334">
                    <a:moveTo>
                      <a:pt x="50" y="200"/>
                    </a:moveTo>
                    <a:lnTo>
                      <a:pt x="50" y="333534"/>
                    </a:lnTo>
                  </a:path>
                </a:pathLst>
              </a:custGeom>
              <a:ln w="9993" cap="flat">
                <a:solidFill>
                  <a:srgbClr val="FFFFFF"/>
                </a:solid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77ECC577-9202-7A30-8409-97903142128F}"/>
                  </a:ext>
                </a:extLst>
              </p:cNvPr>
              <p:cNvSpPr/>
              <p:nvPr/>
            </p:nvSpPr>
            <p:spPr>
              <a:xfrm>
                <a:off x="8498190" y="1904676"/>
                <a:ext cx="9997" cy="333334"/>
              </a:xfrm>
              <a:custGeom>
                <a:avLst/>
                <a:gdLst>
                  <a:gd name="connsiteX0" fmla="*/ 50 w 9997"/>
                  <a:gd name="connsiteY0" fmla="*/ 200 h 333334"/>
                  <a:gd name="connsiteX1" fmla="*/ 50 w 9997"/>
                  <a:gd name="connsiteY1" fmla="*/ 333534 h 333334"/>
                </a:gdLst>
                <a:ahLst/>
                <a:cxnLst>
                  <a:cxn ang="0">
                    <a:pos x="connsiteX0" y="connsiteY0"/>
                  </a:cxn>
                  <a:cxn ang="0">
                    <a:pos x="connsiteX1" y="connsiteY1"/>
                  </a:cxn>
                </a:cxnLst>
                <a:rect l="l" t="t" r="r" b="b"/>
                <a:pathLst>
                  <a:path w="9997" h="333334">
                    <a:moveTo>
                      <a:pt x="50" y="200"/>
                    </a:moveTo>
                    <a:lnTo>
                      <a:pt x="50" y="333534"/>
                    </a:lnTo>
                  </a:path>
                </a:pathLst>
              </a:custGeom>
              <a:ln w="9993" cap="flat">
                <a:solidFill>
                  <a:srgbClr val="FFFFFF"/>
                </a:solid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10E77EB0-6918-3344-7ADA-02E52BC7F812}"/>
                  </a:ext>
                </a:extLst>
              </p:cNvPr>
              <p:cNvSpPr/>
              <p:nvPr/>
            </p:nvSpPr>
            <p:spPr>
              <a:xfrm>
                <a:off x="9497977" y="1904676"/>
                <a:ext cx="9997" cy="333334"/>
              </a:xfrm>
              <a:custGeom>
                <a:avLst/>
                <a:gdLst>
                  <a:gd name="connsiteX0" fmla="*/ 50 w 9997"/>
                  <a:gd name="connsiteY0" fmla="*/ 200 h 333334"/>
                  <a:gd name="connsiteX1" fmla="*/ 50 w 9997"/>
                  <a:gd name="connsiteY1" fmla="*/ 333534 h 333334"/>
                </a:gdLst>
                <a:ahLst/>
                <a:cxnLst>
                  <a:cxn ang="0">
                    <a:pos x="connsiteX0" y="connsiteY0"/>
                  </a:cxn>
                  <a:cxn ang="0">
                    <a:pos x="connsiteX1" y="connsiteY1"/>
                  </a:cxn>
                </a:cxnLst>
                <a:rect l="l" t="t" r="r" b="b"/>
                <a:pathLst>
                  <a:path w="9997" h="333334">
                    <a:moveTo>
                      <a:pt x="50" y="200"/>
                    </a:moveTo>
                    <a:lnTo>
                      <a:pt x="50" y="333534"/>
                    </a:lnTo>
                  </a:path>
                </a:pathLst>
              </a:custGeom>
              <a:ln w="9993" cap="flat">
                <a:solidFill>
                  <a:srgbClr val="FFFFFF"/>
                </a:solidFill>
                <a:prstDash val="solid"/>
                <a:miter/>
              </a:ln>
            </p:spPr>
            <p:txBody>
              <a:bodyPr rtlCol="0" anchor="ctr"/>
              <a:lstStyle/>
              <a:p>
                <a:endParaRPr lang="en-IN"/>
              </a:p>
            </p:txBody>
          </p:sp>
        </p:grpSp>
        <p:sp>
          <p:nvSpPr>
            <p:cNvPr id="58" name="TextBox 57">
              <a:extLst>
                <a:ext uri="{FF2B5EF4-FFF2-40B4-BE49-F238E27FC236}">
                  <a16:creationId xmlns:a16="http://schemas.microsoft.com/office/drawing/2014/main" id="{72B9B45F-0250-40B4-E12F-81D965F8A2AE}"/>
                </a:ext>
              </a:extLst>
            </p:cNvPr>
            <p:cNvSpPr txBox="1"/>
            <p:nvPr/>
          </p:nvSpPr>
          <p:spPr>
            <a:xfrm>
              <a:off x="813908" y="2241851"/>
              <a:ext cx="371755" cy="184539"/>
            </a:xfrm>
            <a:prstGeom prst="rect">
              <a:avLst/>
            </a:prstGeom>
            <a:noFill/>
          </p:spPr>
          <p:txBody>
            <a:bodyPr wrap="none" rtlCol="0">
              <a:spAutoFit/>
            </a:bodyPr>
            <a:lstStyle/>
            <a:p>
              <a:pPr algn="l"/>
              <a:r>
                <a:rPr lang="en-IN" sz="750" spc="0" baseline="0">
                  <a:ln/>
                  <a:solidFill>
                    <a:srgbClr val="4A5568"/>
                  </a:solidFill>
                  <a:latin typeface="Arial"/>
                  <a:cs typeface="Arial"/>
                  <a:sym typeface="Arial"/>
                  <a:rtl val="0"/>
                </a:rPr>
                <a:t>1ms</a:t>
              </a:r>
            </a:p>
          </p:txBody>
        </p:sp>
        <p:sp>
          <p:nvSpPr>
            <p:cNvPr id="59" name="TextBox 58">
              <a:extLst>
                <a:ext uri="{FF2B5EF4-FFF2-40B4-BE49-F238E27FC236}">
                  <a16:creationId xmlns:a16="http://schemas.microsoft.com/office/drawing/2014/main" id="{6A61BD70-7407-6D90-A98D-0C8716E2E3AC}"/>
                </a:ext>
              </a:extLst>
            </p:cNvPr>
            <p:cNvSpPr txBox="1"/>
            <p:nvPr/>
          </p:nvSpPr>
          <p:spPr>
            <a:xfrm>
              <a:off x="1813695" y="2241851"/>
              <a:ext cx="371755" cy="184539"/>
            </a:xfrm>
            <a:prstGeom prst="rect">
              <a:avLst/>
            </a:prstGeom>
            <a:noFill/>
          </p:spPr>
          <p:txBody>
            <a:bodyPr wrap="none" rtlCol="0">
              <a:spAutoFit/>
            </a:bodyPr>
            <a:lstStyle/>
            <a:p>
              <a:pPr algn="l"/>
              <a:r>
                <a:rPr lang="en-IN" sz="750" spc="0" baseline="0">
                  <a:ln/>
                  <a:solidFill>
                    <a:srgbClr val="4A5568"/>
                  </a:solidFill>
                  <a:latin typeface="Arial"/>
                  <a:cs typeface="Arial"/>
                  <a:sym typeface="Arial"/>
                  <a:rtl val="0"/>
                </a:rPr>
                <a:t>1ms</a:t>
              </a:r>
            </a:p>
          </p:txBody>
        </p:sp>
        <p:sp>
          <p:nvSpPr>
            <p:cNvPr id="60" name="TextBox 59">
              <a:extLst>
                <a:ext uri="{FF2B5EF4-FFF2-40B4-BE49-F238E27FC236}">
                  <a16:creationId xmlns:a16="http://schemas.microsoft.com/office/drawing/2014/main" id="{A1878603-D1F0-F469-9292-9CA869B18BDD}"/>
                </a:ext>
              </a:extLst>
            </p:cNvPr>
            <p:cNvSpPr txBox="1"/>
            <p:nvPr/>
          </p:nvSpPr>
          <p:spPr>
            <a:xfrm>
              <a:off x="4790649" y="2241851"/>
              <a:ext cx="1416357" cy="184539"/>
            </a:xfrm>
            <a:prstGeom prst="rect">
              <a:avLst/>
            </a:prstGeom>
            <a:noFill/>
          </p:spPr>
          <p:txBody>
            <a:bodyPr wrap="none" rtlCol="0">
              <a:spAutoFit/>
            </a:bodyPr>
            <a:lstStyle/>
            <a:p>
              <a:pPr algn="l"/>
              <a:r>
                <a:rPr lang="en-IN" sz="750" spc="0" baseline="0">
                  <a:ln/>
                  <a:solidFill>
                    <a:srgbClr val="4A5568"/>
                  </a:solidFill>
                  <a:latin typeface="Arial"/>
                  <a:cs typeface="Arial"/>
                  <a:sym typeface="Arial"/>
                  <a:rtl val="0"/>
                </a:rPr>
                <a:t>... Subframes (1ms each) ...</a:t>
              </a:r>
            </a:p>
          </p:txBody>
        </p:sp>
      </p:grpSp>
      <p:grpSp>
        <p:nvGrpSpPr>
          <p:cNvPr id="61" name="Graphic 3">
            <a:extLst>
              <a:ext uri="{FF2B5EF4-FFF2-40B4-BE49-F238E27FC236}">
                <a16:creationId xmlns:a16="http://schemas.microsoft.com/office/drawing/2014/main" id="{704FA95E-9EAF-99C9-83BC-E4043B4ED6B4}"/>
              </a:ext>
            </a:extLst>
          </p:cNvPr>
          <p:cNvGrpSpPr/>
          <p:nvPr/>
        </p:nvGrpSpPr>
        <p:grpSpPr>
          <a:xfrm>
            <a:off x="466818" y="3109853"/>
            <a:ext cx="4226648" cy="2055556"/>
            <a:chOff x="408452" y="2571589"/>
            <a:chExt cx="4226648" cy="2055556"/>
          </a:xfrm>
        </p:grpSpPr>
        <p:sp>
          <p:nvSpPr>
            <p:cNvPr id="62" name="TextBox 61">
              <a:extLst>
                <a:ext uri="{FF2B5EF4-FFF2-40B4-BE49-F238E27FC236}">
                  <a16:creationId xmlns:a16="http://schemas.microsoft.com/office/drawing/2014/main" id="{2735FE38-7045-72EC-256C-96088EBF311F}"/>
                </a:ext>
              </a:extLst>
            </p:cNvPr>
            <p:cNvSpPr txBox="1"/>
            <p:nvPr/>
          </p:nvSpPr>
          <p:spPr>
            <a:xfrm>
              <a:off x="408452" y="2571589"/>
              <a:ext cx="3311433" cy="240398"/>
            </a:xfrm>
            <a:prstGeom prst="rect">
              <a:avLst/>
            </a:prstGeom>
            <a:noFill/>
          </p:spPr>
          <p:txBody>
            <a:bodyPr wrap="none" rtlCol="0">
              <a:spAutoFit/>
            </a:bodyPr>
            <a:lstStyle/>
            <a:p>
              <a:pPr algn="l"/>
              <a:r>
                <a:rPr lang="en-IN" sz="1200" b="1" spc="0" baseline="0">
                  <a:ln/>
                  <a:solidFill>
                    <a:srgbClr val="2D3748"/>
                  </a:solidFill>
                  <a:latin typeface="Arial"/>
                  <a:cs typeface="Arial"/>
                  <a:sym typeface="Arial"/>
                  <a:rtl val="0"/>
                </a:rPr>
                <a:t>Slot Structure for Different Numerologies</a:t>
              </a:r>
            </a:p>
          </p:txBody>
        </p:sp>
        <p:grpSp>
          <p:nvGrpSpPr>
            <p:cNvPr id="63" name="Graphic 3">
              <a:extLst>
                <a:ext uri="{FF2B5EF4-FFF2-40B4-BE49-F238E27FC236}">
                  <a16:creationId xmlns:a16="http://schemas.microsoft.com/office/drawing/2014/main" id="{A675B4CE-3CB3-D07D-2183-32DF8CBE85EC}"/>
                </a:ext>
              </a:extLst>
            </p:cNvPr>
            <p:cNvGrpSpPr/>
            <p:nvPr/>
          </p:nvGrpSpPr>
          <p:grpSpPr>
            <a:xfrm>
              <a:off x="408452" y="2976766"/>
              <a:ext cx="4226648" cy="269490"/>
              <a:chOff x="408452" y="2976766"/>
              <a:chExt cx="4226648" cy="269490"/>
            </a:xfrm>
          </p:grpSpPr>
          <p:sp>
            <p:nvSpPr>
              <p:cNvPr id="128" name="TextBox 127">
                <a:extLst>
                  <a:ext uri="{FF2B5EF4-FFF2-40B4-BE49-F238E27FC236}">
                    <a16:creationId xmlns:a16="http://schemas.microsoft.com/office/drawing/2014/main" id="{D7F148E2-78A9-86D4-DB77-7DD72765B549}"/>
                  </a:ext>
                </a:extLst>
              </p:cNvPr>
              <p:cNvSpPr txBox="1"/>
              <p:nvPr/>
            </p:nvSpPr>
            <p:spPr>
              <a:xfrm>
                <a:off x="408452" y="2976766"/>
                <a:ext cx="893060" cy="203159"/>
              </a:xfrm>
              <a:prstGeom prst="rect">
                <a:avLst/>
              </a:prstGeom>
              <a:noFill/>
            </p:spPr>
            <p:txBody>
              <a:bodyPr wrap="none" rtlCol="0">
                <a:spAutoFit/>
              </a:bodyPr>
              <a:lstStyle/>
              <a:p>
                <a:pPr algn="l"/>
                <a:r>
                  <a:rPr lang="en-IN" sz="900" b="1" spc="0" baseline="0">
                    <a:ln/>
                    <a:solidFill>
                      <a:srgbClr val="E53E3E"/>
                    </a:solidFill>
                    <a:latin typeface="Arial"/>
                    <a:cs typeface="Arial"/>
                    <a:sym typeface="Arial"/>
                    <a:rtl val="0"/>
                  </a:rPr>
                  <a:t>μ=0 (15kHz):</a:t>
                </a:r>
              </a:p>
            </p:txBody>
          </p:sp>
          <p:sp>
            <p:nvSpPr>
              <p:cNvPr id="129" name="Freeform: Shape 128">
                <a:extLst>
                  <a:ext uri="{FF2B5EF4-FFF2-40B4-BE49-F238E27FC236}">
                    <a16:creationId xmlns:a16="http://schemas.microsoft.com/office/drawing/2014/main" id="{8466C23F-8E88-3195-FA4A-CB17B2651C6C}"/>
                  </a:ext>
                </a:extLst>
              </p:cNvPr>
              <p:cNvSpPr/>
              <p:nvPr/>
            </p:nvSpPr>
            <p:spPr>
              <a:xfrm>
                <a:off x="1499679" y="2988013"/>
                <a:ext cx="1999574" cy="250000"/>
              </a:xfrm>
              <a:custGeom>
                <a:avLst/>
                <a:gdLst>
                  <a:gd name="connsiteX0" fmla="*/ 1969631 w 1999574"/>
                  <a:gd name="connsiteY0" fmla="*/ 350 h 250000"/>
                  <a:gd name="connsiteX1" fmla="*/ 1999625 w 1999574"/>
                  <a:gd name="connsiteY1" fmla="*/ 350 h 250000"/>
                  <a:gd name="connsiteX2" fmla="*/ 1999625 w 1999574"/>
                  <a:gd name="connsiteY2" fmla="*/ 250351 h 250000"/>
                  <a:gd name="connsiteX3" fmla="*/ 1969631 w 1999574"/>
                  <a:gd name="connsiteY3" fmla="*/ 250351 h 250000"/>
                  <a:gd name="connsiteX4" fmla="*/ 30044 w 1999574"/>
                  <a:gd name="connsiteY4" fmla="*/ 250351 h 250000"/>
                  <a:gd name="connsiteX5" fmla="*/ 50 w 1999574"/>
                  <a:gd name="connsiteY5" fmla="*/ 250351 h 250000"/>
                  <a:gd name="connsiteX6" fmla="*/ 50 w 1999574"/>
                  <a:gd name="connsiteY6" fmla="*/ 350 h 250000"/>
                  <a:gd name="connsiteX7" fmla="*/ 30044 w 1999574"/>
                  <a:gd name="connsiteY7" fmla="*/ 350 h 25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9574" h="250000">
                    <a:moveTo>
                      <a:pt x="1969631" y="350"/>
                    </a:moveTo>
                    <a:cubicBezTo>
                      <a:pt x="1986196" y="350"/>
                      <a:pt x="1999625" y="350"/>
                      <a:pt x="1999625" y="350"/>
                    </a:cubicBezTo>
                    <a:lnTo>
                      <a:pt x="1999625" y="250351"/>
                    </a:lnTo>
                    <a:cubicBezTo>
                      <a:pt x="1999625" y="250351"/>
                      <a:pt x="1986196" y="250351"/>
                      <a:pt x="1969631" y="250351"/>
                    </a:cubicBezTo>
                    <a:lnTo>
                      <a:pt x="30044" y="250351"/>
                    </a:lnTo>
                    <a:cubicBezTo>
                      <a:pt x="13479" y="250351"/>
                      <a:pt x="50" y="250351"/>
                      <a:pt x="50" y="250351"/>
                    </a:cubicBezTo>
                    <a:lnTo>
                      <a:pt x="50" y="350"/>
                    </a:lnTo>
                    <a:cubicBezTo>
                      <a:pt x="50" y="350"/>
                      <a:pt x="13479" y="350"/>
                      <a:pt x="30044" y="350"/>
                    </a:cubicBezTo>
                    <a:close/>
                  </a:path>
                </a:pathLst>
              </a:custGeom>
              <a:solidFill>
                <a:srgbClr val="FED7D7"/>
              </a:solidFill>
              <a:ln w="19987" cap="flat">
                <a:solidFill>
                  <a:srgbClr val="E53E3E"/>
                </a:solidFill>
                <a:prstDash val="solid"/>
                <a:miter/>
              </a:ln>
            </p:spPr>
            <p:txBody>
              <a:bodyPr rtlCol="0" anchor="ctr"/>
              <a:lstStyle/>
              <a:p>
                <a:endParaRPr lang="en-IN"/>
              </a:p>
            </p:txBody>
          </p:sp>
          <p:sp>
            <p:nvSpPr>
              <p:cNvPr id="130" name="TextBox 129">
                <a:extLst>
                  <a:ext uri="{FF2B5EF4-FFF2-40B4-BE49-F238E27FC236}">
                    <a16:creationId xmlns:a16="http://schemas.microsoft.com/office/drawing/2014/main" id="{9F9C352C-6F5A-862E-69B2-7831D117336E}"/>
                  </a:ext>
                </a:extLst>
              </p:cNvPr>
              <p:cNvSpPr txBox="1"/>
              <p:nvPr/>
            </p:nvSpPr>
            <p:spPr>
              <a:xfrm>
                <a:off x="2098662" y="3000035"/>
                <a:ext cx="909223" cy="246221"/>
              </a:xfrm>
              <a:prstGeom prst="rect">
                <a:avLst/>
              </a:prstGeom>
              <a:noFill/>
            </p:spPr>
            <p:txBody>
              <a:bodyPr wrap="none" rtlCol="0">
                <a:spAutoFit/>
              </a:bodyPr>
              <a:lstStyle/>
              <a:p>
                <a:pPr algn="l"/>
                <a:r>
                  <a:rPr lang="en-IN" sz="1000" b="1" spc="0" baseline="0" dirty="0">
                    <a:ln/>
                    <a:solidFill>
                      <a:srgbClr val="E53E3E"/>
                    </a:solidFill>
                    <a:latin typeface="Arial"/>
                    <a:cs typeface="Arial"/>
                    <a:sym typeface="Arial"/>
                    <a:rtl val="0"/>
                  </a:rPr>
                  <a:t>1 Slot (1ms)</a:t>
                </a:r>
              </a:p>
            </p:txBody>
          </p:sp>
          <p:grpSp>
            <p:nvGrpSpPr>
              <p:cNvPr id="131" name="Graphic 3">
                <a:extLst>
                  <a:ext uri="{FF2B5EF4-FFF2-40B4-BE49-F238E27FC236}">
                    <a16:creationId xmlns:a16="http://schemas.microsoft.com/office/drawing/2014/main" id="{A42C93FC-18C3-9F74-FB2E-24F7195AE252}"/>
                  </a:ext>
                </a:extLst>
              </p:cNvPr>
              <p:cNvGrpSpPr/>
              <p:nvPr/>
            </p:nvGrpSpPr>
            <p:grpSpPr>
              <a:xfrm>
                <a:off x="1639650" y="2988013"/>
                <a:ext cx="1679642" cy="250000"/>
                <a:chOff x="1639650" y="2988013"/>
                <a:chExt cx="1679642" cy="250000"/>
              </a:xfrm>
            </p:grpSpPr>
            <p:sp>
              <p:nvSpPr>
                <p:cNvPr id="132" name="Freeform: Shape 131">
                  <a:extLst>
                    <a:ext uri="{FF2B5EF4-FFF2-40B4-BE49-F238E27FC236}">
                      <a16:creationId xmlns:a16="http://schemas.microsoft.com/office/drawing/2014/main" id="{BE9FE55C-69B9-AAA5-F62D-512B1CBEF30D}"/>
                    </a:ext>
                  </a:extLst>
                </p:cNvPr>
                <p:cNvSpPr/>
                <p:nvPr/>
              </p:nvSpPr>
              <p:spPr>
                <a:xfrm>
                  <a:off x="1639650" y="2988013"/>
                  <a:ext cx="9997" cy="250000"/>
                </a:xfrm>
                <a:custGeom>
                  <a:avLst/>
                  <a:gdLst>
                    <a:gd name="connsiteX0" fmla="*/ 50 w 9997"/>
                    <a:gd name="connsiteY0" fmla="*/ 350 h 250000"/>
                    <a:gd name="connsiteX1" fmla="*/ 50 w 9997"/>
                    <a:gd name="connsiteY1" fmla="*/ 250351 h 250000"/>
                  </a:gdLst>
                  <a:ahLst/>
                  <a:cxnLst>
                    <a:cxn ang="0">
                      <a:pos x="connsiteX0" y="connsiteY0"/>
                    </a:cxn>
                    <a:cxn ang="0">
                      <a:pos x="connsiteX1" y="connsiteY1"/>
                    </a:cxn>
                  </a:cxnLst>
                  <a:rect l="l" t="t" r="r" b="b"/>
                  <a:pathLst>
                    <a:path w="9997" h="250000">
                      <a:moveTo>
                        <a:pt x="50" y="350"/>
                      </a:moveTo>
                      <a:lnTo>
                        <a:pt x="50" y="250351"/>
                      </a:lnTo>
                    </a:path>
                  </a:pathLst>
                </a:custGeom>
                <a:ln w="4997" cap="flat">
                  <a:solidFill>
                    <a:srgbClr val="C53030"/>
                  </a:solid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5058DB46-5917-4D5C-7365-66C1BC7DBE4D}"/>
                    </a:ext>
                  </a:extLst>
                </p:cNvPr>
                <p:cNvSpPr/>
                <p:nvPr/>
              </p:nvSpPr>
              <p:spPr>
                <a:xfrm>
                  <a:off x="1779620" y="2988013"/>
                  <a:ext cx="9997" cy="250000"/>
                </a:xfrm>
                <a:custGeom>
                  <a:avLst/>
                  <a:gdLst>
                    <a:gd name="connsiteX0" fmla="*/ 50 w 9997"/>
                    <a:gd name="connsiteY0" fmla="*/ 350 h 250000"/>
                    <a:gd name="connsiteX1" fmla="*/ 50 w 9997"/>
                    <a:gd name="connsiteY1" fmla="*/ 250351 h 250000"/>
                  </a:gdLst>
                  <a:ahLst/>
                  <a:cxnLst>
                    <a:cxn ang="0">
                      <a:pos x="connsiteX0" y="connsiteY0"/>
                    </a:cxn>
                    <a:cxn ang="0">
                      <a:pos x="connsiteX1" y="connsiteY1"/>
                    </a:cxn>
                  </a:cxnLst>
                  <a:rect l="l" t="t" r="r" b="b"/>
                  <a:pathLst>
                    <a:path w="9997" h="250000">
                      <a:moveTo>
                        <a:pt x="50" y="350"/>
                      </a:moveTo>
                      <a:lnTo>
                        <a:pt x="50" y="250351"/>
                      </a:lnTo>
                    </a:path>
                  </a:pathLst>
                </a:custGeom>
                <a:ln w="4997" cap="flat">
                  <a:solidFill>
                    <a:srgbClr val="C53030"/>
                  </a:solid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B71B48E9-96A8-E630-5C0C-CDFE32B21C71}"/>
                    </a:ext>
                  </a:extLst>
                </p:cNvPr>
                <p:cNvSpPr/>
                <p:nvPr/>
              </p:nvSpPr>
              <p:spPr>
                <a:xfrm>
                  <a:off x="1919590" y="2988013"/>
                  <a:ext cx="9997" cy="250000"/>
                </a:xfrm>
                <a:custGeom>
                  <a:avLst/>
                  <a:gdLst>
                    <a:gd name="connsiteX0" fmla="*/ 50 w 9997"/>
                    <a:gd name="connsiteY0" fmla="*/ 350 h 250000"/>
                    <a:gd name="connsiteX1" fmla="*/ 50 w 9997"/>
                    <a:gd name="connsiteY1" fmla="*/ 250351 h 250000"/>
                  </a:gdLst>
                  <a:ahLst/>
                  <a:cxnLst>
                    <a:cxn ang="0">
                      <a:pos x="connsiteX0" y="connsiteY0"/>
                    </a:cxn>
                    <a:cxn ang="0">
                      <a:pos x="connsiteX1" y="connsiteY1"/>
                    </a:cxn>
                  </a:cxnLst>
                  <a:rect l="l" t="t" r="r" b="b"/>
                  <a:pathLst>
                    <a:path w="9997" h="250000">
                      <a:moveTo>
                        <a:pt x="50" y="350"/>
                      </a:moveTo>
                      <a:lnTo>
                        <a:pt x="50" y="250351"/>
                      </a:lnTo>
                    </a:path>
                  </a:pathLst>
                </a:custGeom>
                <a:ln w="4997" cap="flat">
                  <a:solidFill>
                    <a:srgbClr val="C53030"/>
                  </a:solid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5D0488DB-1B76-1B44-DBB0-D7234B45DAA0}"/>
                    </a:ext>
                  </a:extLst>
                </p:cNvPr>
                <p:cNvSpPr/>
                <p:nvPr/>
              </p:nvSpPr>
              <p:spPr>
                <a:xfrm>
                  <a:off x="2059560" y="2988013"/>
                  <a:ext cx="9997" cy="250000"/>
                </a:xfrm>
                <a:custGeom>
                  <a:avLst/>
                  <a:gdLst>
                    <a:gd name="connsiteX0" fmla="*/ 50 w 9997"/>
                    <a:gd name="connsiteY0" fmla="*/ 350 h 250000"/>
                    <a:gd name="connsiteX1" fmla="*/ 50 w 9997"/>
                    <a:gd name="connsiteY1" fmla="*/ 250351 h 250000"/>
                  </a:gdLst>
                  <a:ahLst/>
                  <a:cxnLst>
                    <a:cxn ang="0">
                      <a:pos x="connsiteX0" y="connsiteY0"/>
                    </a:cxn>
                    <a:cxn ang="0">
                      <a:pos x="connsiteX1" y="connsiteY1"/>
                    </a:cxn>
                  </a:cxnLst>
                  <a:rect l="l" t="t" r="r" b="b"/>
                  <a:pathLst>
                    <a:path w="9997" h="250000">
                      <a:moveTo>
                        <a:pt x="50" y="350"/>
                      </a:moveTo>
                      <a:lnTo>
                        <a:pt x="50" y="250351"/>
                      </a:lnTo>
                    </a:path>
                  </a:pathLst>
                </a:custGeom>
                <a:ln w="4997" cap="flat">
                  <a:solidFill>
                    <a:srgbClr val="C53030"/>
                  </a:solid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9E243C2F-892D-5FCF-E318-188037CE6C32}"/>
                    </a:ext>
                  </a:extLst>
                </p:cNvPr>
                <p:cNvSpPr/>
                <p:nvPr/>
              </p:nvSpPr>
              <p:spPr>
                <a:xfrm>
                  <a:off x="2199530" y="2988013"/>
                  <a:ext cx="9997" cy="250000"/>
                </a:xfrm>
                <a:custGeom>
                  <a:avLst/>
                  <a:gdLst>
                    <a:gd name="connsiteX0" fmla="*/ 50 w 9997"/>
                    <a:gd name="connsiteY0" fmla="*/ 350 h 250000"/>
                    <a:gd name="connsiteX1" fmla="*/ 50 w 9997"/>
                    <a:gd name="connsiteY1" fmla="*/ 250351 h 250000"/>
                  </a:gdLst>
                  <a:ahLst/>
                  <a:cxnLst>
                    <a:cxn ang="0">
                      <a:pos x="connsiteX0" y="connsiteY0"/>
                    </a:cxn>
                    <a:cxn ang="0">
                      <a:pos x="connsiteX1" y="connsiteY1"/>
                    </a:cxn>
                  </a:cxnLst>
                  <a:rect l="l" t="t" r="r" b="b"/>
                  <a:pathLst>
                    <a:path w="9997" h="250000">
                      <a:moveTo>
                        <a:pt x="50" y="350"/>
                      </a:moveTo>
                      <a:lnTo>
                        <a:pt x="50" y="250351"/>
                      </a:lnTo>
                    </a:path>
                  </a:pathLst>
                </a:custGeom>
                <a:ln w="4997" cap="flat">
                  <a:solidFill>
                    <a:srgbClr val="C53030"/>
                  </a:solid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FD05377A-F325-0B05-E741-C393FEB2B651}"/>
                    </a:ext>
                  </a:extLst>
                </p:cNvPr>
                <p:cNvSpPr/>
                <p:nvPr/>
              </p:nvSpPr>
              <p:spPr>
                <a:xfrm>
                  <a:off x="2339501" y="2988013"/>
                  <a:ext cx="9997" cy="250000"/>
                </a:xfrm>
                <a:custGeom>
                  <a:avLst/>
                  <a:gdLst>
                    <a:gd name="connsiteX0" fmla="*/ 50 w 9997"/>
                    <a:gd name="connsiteY0" fmla="*/ 350 h 250000"/>
                    <a:gd name="connsiteX1" fmla="*/ 50 w 9997"/>
                    <a:gd name="connsiteY1" fmla="*/ 250351 h 250000"/>
                  </a:gdLst>
                  <a:ahLst/>
                  <a:cxnLst>
                    <a:cxn ang="0">
                      <a:pos x="connsiteX0" y="connsiteY0"/>
                    </a:cxn>
                    <a:cxn ang="0">
                      <a:pos x="connsiteX1" y="connsiteY1"/>
                    </a:cxn>
                  </a:cxnLst>
                  <a:rect l="l" t="t" r="r" b="b"/>
                  <a:pathLst>
                    <a:path w="9997" h="250000">
                      <a:moveTo>
                        <a:pt x="50" y="350"/>
                      </a:moveTo>
                      <a:lnTo>
                        <a:pt x="50" y="250351"/>
                      </a:lnTo>
                    </a:path>
                  </a:pathLst>
                </a:custGeom>
                <a:ln w="4997" cap="flat">
                  <a:solidFill>
                    <a:srgbClr val="C53030"/>
                  </a:solid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AA3D8289-FA98-0030-8EFD-C40E5EEE799F}"/>
                    </a:ext>
                  </a:extLst>
                </p:cNvPr>
                <p:cNvSpPr/>
                <p:nvPr/>
              </p:nvSpPr>
              <p:spPr>
                <a:xfrm>
                  <a:off x="2479471" y="2988013"/>
                  <a:ext cx="9997" cy="250000"/>
                </a:xfrm>
                <a:custGeom>
                  <a:avLst/>
                  <a:gdLst>
                    <a:gd name="connsiteX0" fmla="*/ 50 w 9997"/>
                    <a:gd name="connsiteY0" fmla="*/ 350 h 250000"/>
                    <a:gd name="connsiteX1" fmla="*/ 50 w 9997"/>
                    <a:gd name="connsiteY1" fmla="*/ 250351 h 250000"/>
                  </a:gdLst>
                  <a:ahLst/>
                  <a:cxnLst>
                    <a:cxn ang="0">
                      <a:pos x="connsiteX0" y="connsiteY0"/>
                    </a:cxn>
                    <a:cxn ang="0">
                      <a:pos x="connsiteX1" y="connsiteY1"/>
                    </a:cxn>
                  </a:cxnLst>
                  <a:rect l="l" t="t" r="r" b="b"/>
                  <a:pathLst>
                    <a:path w="9997" h="250000">
                      <a:moveTo>
                        <a:pt x="50" y="350"/>
                      </a:moveTo>
                      <a:lnTo>
                        <a:pt x="50" y="250351"/>
                      </a:lnTo>
                    </a:path>
                  </a:pathLst>
                </a:custGeom>
                <a:ln w="4997" cap="flat">
                  <a:solidFill>
                    <a:srgbClr val="C53030"/>
                  </a:solid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F2A6C347-4B56-0742-CA30-B51054891E00}"/>
                    </a:ext>
                  </a:extLst>
                </p:cNvPr>
                <p:cNvSpPr/>
                <p:nvPr/>
              </p:nvSpPr>
              <p:spPr>
                <a:xfrm>
                  <a:off x="2619441" y="2988013"/>
                  <a:ext cx="9997" cy="250000"/>
                </a:xfrm>
                <a:custGeom>
                  <a:avLst/>
                  <a:gdLst>
                    <a:gd name="connsiteX0" fmla="*/ 50 w 9997"/>
                    <a:gd name="connsiteY0" fmla="*/ 350 h 250000"/>
                    <a:gd name="connsiteX1" fmla="*/ 50 w 9997"/>
                    <a:gd name="connsiteY1" fmla="*/ 250351 h 250000"/>
                  </a:gdLst>
                  <a:ahLst/>
                  <a:cxnLst>
                    <a:cxn ang="0">
                      <a:pos x="connsiteX0" y="connsiteY0"/>
                    </a:cxn>
                    <a:cxn ang="0">
                      <a:pos x="connsiteX1" y="connsiteY1"/>
                    </a:cxn>
                  </a:cxnLst>
                  <a:rect l="l" t="t" r="r" b="b"/>
                  <a:pathLst>
                    <a:path w="9997" h="250000">
                      <a:moveTo>
                        <a:pt x="50" y="350"/>
                      </a:moveTo>
                      <a:lnTo>
                        <a:pt x="50" y="250351"/>
                      </a:lnTo>
                    </a:path>
                  </a:pathLst>
                </a:custGeom>
                <a:ln w="4997" cap="flat">
                  <a:solidFill>
                    <a:srgbClr val="C53030"/>
                  </a:solid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8A4A7C2F-F630-094F-C9D4-BE9A6CDBFC5F}"/>
                    </a:ext>
                  </a:extLst>
                </p:cNvPr>
                <p:cNvSpPr/>
                <p:nvPr/>
              </p:nvSpPr>
              <p:spPr>
                <a:xfrm>
                  <a:off x="2759411" y="2988013"/>
                  <a:ext cx="9997" cy="250000"/>
                </a:xfrm>
                <a:custGeom>
                  <a:avLst/>
                  <a:gdLst>
                    <a:gd name="connsiteX0" fmla="*/ 50 w 9997"/>
                    <a:gd name="connsiteY0" fmla="*/ 350 h 250000"/>
                    <a:gd name="connsiteX1" fmla="*/ 50 w 9997"/>
                    <a:gd name="connsiteY1" fmla="*/ 250351 h 250000"/>
                  </a:gdLst>
                  <a:ahLst/>
                  <a:cxnLst>
                    <a:cxn ang="0">
                      <a:pos x="connsiteX0" y="connsiteY0"/>
                    </a:cxn>
                    <a:cxn ang="0">
                      <a:pos x="connsiteX1" y="connsiteY1"/>
                    </a:cxn>
                  </a:cxnLst>
                  <a:rect l="l" t="t" r="r" b="b"/>
                  <a:pathLst>
                    <a:path w="9997" h="250000">
                      <a:moveTo>
                        <a:pt x="50" y="350"/>
                      </a:moveTo>
                      <a:lnTo>
                        <a:pt x="50" y="250351"/>
                      </a:lnTo>
                    </a:path>
                  </a:pathLst>
                </a:custGeom>
                <a:ln w="4997" cap="flat">
                  <a:solidFill>
                    <a:srgbClr val="C53030"/>
                  </a:solid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B28D28CB-2550-B0A3-CDED-CAC0E3DBFB49}"/>
                    </a:ext>
                  </a:extLst>
                </p:cNvPr>
                <p:cNvSpPr/>
                <p:nvPr/>
              </p:nvSpPr>
              <p:spPr>
                <a:xfrm>
                  <a:off x="2899382" y="2988013"/>
                  <a:ext cx="9997" cy="250000"/>
                </a:xfrm>
                <a:custGeom>
                  <a:avLst/>
                  <a:gdLst>
                    <a:gd name="connsiteX0" fmla="*/ 50 w 9997"/>
                    <a:gd name="connsiteY0" fmla="*/ 350 h 250000"/>
                    <a:gd name="connsiteX1" fmla="*/ 50 w 9997"/>
                    <a:gd name="connsiteY1" fmla="*/ 250351 h 250000"/>
                  </a:gdLst>
                  <a:ahLst/>
                  <a:cxnLst>
                    <a:cxn ang="0">
                      <a:pos x="connsiteX0" y="connsiteY0"/>
                    </a:cxn>
                    <a:cxn ang="0">
                      <a:pos x="connsiteX1" y="connsiteY1"/>
                    </a:cxn>
                  </a:cxnLst>
                  <a:rect l="l" t="t" r="r" b="b"/>
                  <a:pathLst>
                    <a:path w="9997" h="250000">
                      <a:moveTo>
                        <a:pt x="50" y="350"/>
                      </a:moveTo>
                      <a:lnTo>
                        <a:pt x="50" y="250351"/>
                      </a:lnTo>
                    </a:path>
                  </a:pathLst>
                </a:custGeom>
                <a:ln w="4997" cap="flat">
                  <a:solidFill>
                    <a:srgbClr val="C53030"/>
                  </a:solid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0B9010FA-F2EF-F60F-B0C1-E0518B8E2228}"/>
                    </a:ext>
                  </a:extLst>
                </p:cNvPr>
                <p:cNvSpPr/>
                <p:nvPr/>
              </p:nvSpPr>
              <p:spPr>
                <a:xfrm>
                  <a:off x="3039352" y="2988013"/>
                  <a:ext cx="9997" cy="250000"/>
                </a:xfrm>
                <a:custGeom>
                  <a:avLst/>
                  <a:gdLst>
                    <a:gd name="connsiteX0" fmla="*/ 50 w 9997"/>
                    <a:gd name="connsiteY0" fmla="*/ 350 h 250000"/>
                    <a:gd name="connsiteX1" fmla="*/ 50 w 9997"/>
                    <a:gd name="connsiteY1" fmla="*/ 250351 h 250000"/>
                  </a:gdLst>
                  <a:ahLst/>
                  <a:cxnLst>
                    <a:cxn ang="0">
                      <a:pos x="connsiteX0" y="connsiteY0"/>
                    </a:cxn>
                    <a:cxn ang="0">
                      <a:pos x="connsiteX1" y="connsiteY1"/>
                    </a:cxn>
                  </a:cxnLst>
                  <a:rect l="l" t="t" r="r" b="b"/>
                  <a:pathLst>
                    <a:path w="9997" h="250000">
                      <a:moveTo>
                        <a:pt x="50" y="350"/>
                      </a:moveTo>
                      <a:lnTo>
                        <a:pt x="50" y="250351"/>
                      </a:lnTo>
                    </a:path>
                  </a:pathLst>
                </a:custGeom>
                <a:ln w="4997" cap="flat">
                  <a:solidFill>
                    <a:srgbClr val="C53030"/>
                  </a:solid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0CDF2316-531D-C461-F884-085FC83123F1}"/>
                    </a:ext>
                  </a:extLst>
                </p:cNvPr>
                <p:cNvSpPr/>
                <p:nvPr/>
              </p:nvSpPr>
              <p:spPr>
                <a:xfrm>
                  <a:off x="3179322" y="2988013"/>
                  <a:ext cx="9997" cy="250000"/>
                </a:xfrm>
                <a:custGeom>
                  <a:avLst/>
                  <a:gdLst>
                    <a:gd name="connsiteX0" fmla="*/ 50 w 9997"/>
                    <a:gd name="connsiteY0" fmla="*/ 350 h 250000"/>
                    <a:gd name="connsiteX1" fmla="*/ 50 w 9997"/>
                    <a:gd name="connsiteY1" fmla="*/ 250351 h 250000"/>
                  </a:gdLst>
                  <a:ahLst/>
                  <a:cxnLst>
                    <a:cxn ang="0">
                      <a:pos x="connsiteX0" y="connsiteY0"/>
                    </a:cxn>
                    <a:cxn ang="0">
                      <a:pos x="connsiteX1" y="connsiteY1"/>
                    </a:cxn>
                  </a:cxnLst>
                  <a:rect l="l" t="t" r="r" b="b"/>
                  <a:pathLst>
                    <a:path w="9997" h="250000">
                      <a:moveTo>
                        <a:pt x="50" y="350"/>
                      </a:moveTo>
                      <a:lnTo>
                        <a:pt x="50" y="250351"/>
                      </a:lnTo>
                    </a:path>
                  </a:pathLst>
                </a:custGeom>
                <a:ln w="4997" cap="flat">
                  <a:solidFill>
                    <a:srgbClr val="C53030"/>
                  </a:solid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B9193CE0-B867-8615-60F3-613C1DCB1ABA}"/>
                    </a:ext>
                  </a:extLst>
                </p:cNvPr>
                <p:cNvSpPr/>
                <p:nvPr/>
              </p:nvSpPr>
              <p:spPr>
                <a:xfrm>
                  <a:off x="3319292" y="2988013"/>
                  <a:ext cx="9997" cy="250000"/>
                </a:xfrm>
                <a:custGeom>
                  <a:avLst/>
                  <a:gdLst>
                    <a:gd name="connsiteX0" fmla="*/ 50 w 9997"/>
                    <a:gd name="connsiteY0" fmla="*/ 350 h 250000"/>
                    <a:gd name="connsiteX1" fmla="*/ 50 w 9997"/>
                    <a:gd name="connsiteY1" fmla="*/ 250351 h 250000"/>
                  </a:gdLst>
                  <a:ahLst/>
                  <a:cxnLst>
                    <a:cxn ang="0">
                      <a:pos x="connsiteX0" y="connsiteY0"/>
                    </a:cxn>
                    <a:cxn ang="0">
                      <a:pos x="connsiteX1" y="connsiteY1"/>
                    </a:cxn>
                  </a:cxnLst>
                  <a:rect l="l" t="t" r="r" b="b"/>
                  <a:pathLst>
                    <a:path w="9997" h="250000">
                      <a:moveTo>
                        <a:pt x="50" y="350"/>
                      </a:moveTo>
                      <a:lnTo>
                        <a:pt x="50" y="250351"/>
                      </a:lnTo>
                    </a:path>
                  </a:pathLst>
                </a:custGeom>
                <a:ln w="4997" cap="flat">
                  <a:solidFill>
                    <a:srgbClr val="C53030"/>
                  </a:solidFill>
                  <a:prstDash val="solid"/>
                  <a:miter/>
                </a:ln>
              </p:spPr>
              <p:txBody>
                <a:bodyPr rtlCol="0" anchor="ctr"/>
                <a:lstStyle/>
                <a:p>
                  <a:endParaRPr lang="en-IN"/>
                </a:p>
              </p:txBody>
            </p:sp>
          </p:grpSp>
          <p:sp>
            <p:nvSpPr>
              <p:cNvPr id="145" name="TextBox 144">
                <a:extLst>
                  <a:ext uri="{FF2B5EF4-FFF2-40B4-BE49-F238E27FC236}">
                    <a16:creationId xmlns:a16="http://schemas.microsoft.com/office/drawing/2014/main" id="{A6296369-860E-79DD-9F61-DFA245EC3F0C}"/>
                  </a:ext>
                </a:extLst>
              </p:cNvPr>
              <p:cNvSpPr txBox="1"/>
              <p:nvPr/>
            </p:nvSpPr>
            <p:spPr>
              <a:xfrm>
                <a:off x="3607771" y="3033520"/>
                <a:ext cx="1027329" cy="184539"/>
              </a:xfrm>
              <a:prstGeom prst="rect">
                <a:avLst/>
              </a:prstGeom>
              <a:noFill/>
            </p:spPr>
            <p:txBody>
              <a:bodyPr wrap="none" rtlCol="0">
                <a:spAutoFit/>
              </a:bodyPr>
              <a:lstStyle/>
              <a:p>
                <a:pPr algn="l"/>
                <a:r>
                  <a:rPr lang="en-IN" sz="750" spc="0" baseline="0">
                    <a:ln/>
                    <a:solidFill>
                      <a:srgbClr val="4A5568"/>
                    </a:solidFill>
                    <a:latin typeface="Arial"/>
                    <a:cs typeface="Arial"/>
                    <a:sym typeface="Arial"/>
                    <a:rtl val="0"/>
                  </a:rPr>
                  <a:t>14 OFDM Symbols</a:t>
                </a:r>
              </a:p>
            </p:txBody>
          </p:sp>
        </p:grpSp>
        <p:grpSp>
          <p:nvGrpSpPr>
            <p:cNvPr id="146" name="Graphic 3">
              <a:extLst>
                <a:ext uri="{FF2B5EF4-FFF2-40B4-BE49-F238E27FC236}">
                  <a16:creationId xmlns:a16="http://schemas.microsoft.com/office/drawing/2014/main" id="{EAC7DD81-423D-7D88-3293-DC0F1B0DA77A}"/>
                </a:ext>
              </a:extLst>
            </p:cNvPr>
            <p:cNvGrpSpPr/>
            <p:nvPr/>
          </p:nvGrpSpPr>
          <p:grpSpPr>
            <a:xfrm>
              <a:off x="408452" y="3393434"/>
              <a:ext cx="4076777" cy="264504"/>
              <a:chOff x="408452" y="3393434"/>
              <a:chExt cx="4076777" cy="264504"/>
            </a:xfrm>
          </p:grpSpPr>
          <p:sp>
            <p:nvSpPr>
              <p:cNvPr id="147" name="TextBox 146">
                <a:extLst>
                  <a:ext uri="{FF2B5EF4-FFF2-40B4-BE49-F238E27FC236}">
                    <a16:creationId xmlns:a16="http://schemas.microsoft.com/office/drawing/2014/main" id="{B41CF49A-4324-042F-147C-F24056BA0825}"/>
                  </a:ext>
                </a:extLst>
              </p:cNvPr>
              <p:cNvSpPr txBox="1"/>
              <p:nvPr/>
            </p:nvSpPr>
            <p:spPr>
              <a:xfrm>
                <a:off x="408452" y="3393434"/>
                <a:ext cx="893060" cy="203159"/>
              </a:xfrm>
              <a:prstGeom prst="rect">
                <a:avLst/>
              </a:prstGeom>
              <a:noFill/>
            </p:spPr>
            <p:txBody>
              <a:bodyPr wrap="none" rtlCol="0">
                <a:spAutoFit/>
              </a:bodyPr>
              <a:lstStyle/>
              <a:p>
                <a:pPr algn="l"/>
                <a:r>
                  <a:rPr lang="en-IN" sz="900" b="1" spc="0" baseline="0">
                    <a:ln/>
                    <a:solidFill>
                      <a:srgbClr val="3182CE"/>
                    </a:solidFill>
                    <a:latin typeface="Arial"/>
                    <a:cs typeface="Arial"/>
                    <a:sym typeface="Arial"/>
                    <a:rtl val="0"/>
                  </a:rPr>
                  <a:t>μ=1 (30kHz):</a:t>
                </a:r>
              </a:p>
            </p:txBody>
          </p:sp>
          <p:sp>
            <p:nvSpPr>
              <p:cNvPr id="148" name="Freeform: Shape 147">
                <a:extLst>
                  <a:ext uri="{FF2B5EF4-FFF2-40B4-BE49-F238E27FC236}">
                    <a16:creationId xmlns:a16="http://schemas.microsoft.com/office/drawing/2014/main" id="{741E0187-E6F5-A04E-0774-A2E037893536}"/>
                  </a:ext>
                </a:extLst>
              </p:cNvPr>
              <p:cNvSpPr/>
              <p:nvPr/>
            </p:nvSpPr>
            <p:spPr>
              <a:xfrm>
                <a:off x="1499679" y="3404681"/>
                <a:ext cx="999787" cy="250000"/>
              </a:xfrm>
              <a:custGeom>
                <a:avLst/>
                <a:gdLst>
                  <a:gd name="connsiteX0" fmla="*/ 969844 w 999787"/>
                  <a:gd name="connsiteY0" fmla="*/ 400 h 250000"/>
                  <a:gd name="connsiteX1" fmla="*/ 999837 w 999787"/>
                  <a:gd name="connsiteY1" fmla="*/ 400 h 250000"/>
                  <a:gd name="connsiteX2" fmla="*/ 999837 w 999787"/>
                  <a:gd name="connsiteY2" fmla="*/ 250401 h 250000"/>
                  <a:gd name="connsiteX3" fmla="*/ 969844 w 999787"/>
                  <a:gd name="connsiteY3" fmla="*/ 250401 h 250000"/>
                  <a:gd name="connsiteX4" fmla="*/ 30044 w 999787"/>
                  <a:gd name="connsiteY4" fmla="*/ 250401 h 250000"/>
                  <a:gd name="connsiteX5" fmla="*/ 50 w 999787"/>
                  <a:gd name="connsiteY5" fmla="*/ 250401 h 250000"/>
                  <a:gd name="connsiteX6" fmla="*/ 50 w 999787"/>
                  <a:gd name="connsiteY6" fmla="*/ 400 h 250000"/>
                  <a:gd name="connsiteX7" fmla="*/ 30044 w 999787"/>
                  <a:gd name="connsiteY7" fmla="*/ 400 h 25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9787" h="250000">
                    <a:moveTo>
                      <a:pt x="969844" y="400"/>
                    </a:moveTo>
                    <a:cubicBezTo>
                      <a:pt x="986409" y="400"/>
                      <a:pt x="999837" y="400"/>
                      <a:pt x="999837" y="400"/>
                    </a:cubicBezTo>
                    <a:lnTo>
                      <a:pt x="999837" y="250401"/>
                    </a:lnTo>
                    <a:cubicBezTo>
                      <a:pt x="999837" y="250401"/>
                      <a:pt x="986409" y="250401"/>
                      <a:pt x="969844" y="250401"/>
                    </a:cubicBezTo>
                    <a:lnTo>
                      <a:pt x="30044" y="250401"/>
                    </a:lnTo>
                    <a:cubicBezTo>
                      <a:pt x="13479" y="250401"/>
                      <a:pt x="50" y="250401"/>
                      <a:pt x="50" y="250401"/>
                    </a:cubicBezTo>
                    <a:lnTo>
                      <a:pt x="50" y="400"/>
                    </a:lnTo>
                    <a:cubicBezTo>
                      <a:pt x="50" y="400"/>
                      <a:pt x="13479" y="400"/>
                      <a:pt x="30044" y="400"/>
                    </a:cubicBezTo>
                    <a:close/>
                  </a:path>
                </a:pathLst>
              </a:custGeom>
              <a:solidFill>
                <a:srgbClr val="BEE3F8"/>
              </a:solidFill>
              <a:ln w="19987" cap="flat">
                <a:solidFill>
                  <a:srgbClr val="3182CE"/>
                </a:solid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69F9B583-1C62-D6B9-6E4F-3A7593E3ECD5}"/>
                  </a:ext>
                </a:extLst>
              </p:cNvPr>
              <p:cNvSpPr/>
              <p:nvPr/>
            </p:nvSpPr>
            <p:spPr>
              <a:xfrm>
                <a:off x="2499467" y="3404681"/>
                <a:ext cx="999787" cy="250000"/>
              </a:xfrm>
              <a:custGeom>
                <a:avLst/>
                <a:gdLst>
                  <a:gd name="connsiteX0" fmla="*/ 969844 w 999787"/>
                  <a:gd name="connsiteY0" fmla="*/ 400 h 250000"/>
                  <a:gd name="connsiteX1" fmla="*/ 999837 w 999787"/>
                  <a:gd name="connsiteY1" fmla="*/ 400 h 250000"/>
                  <a:gd name="connsiteX2" fmla="*/ 999837 w 999787"/>
                  <a:gd name="connsiteY2" fmla="*/ 250401 h 250000"/>
                  <a:gd name="connsiteX3" fmla="*/ 969844 w 999787"/>
                  <a:gd name="connsiteY3" fmla="*/ 250401 h 250000"/>
                  <a:gd name="connsiteX4" fmla="*/ 30044 w 999787"/>
                  <a:gd name="connsiteY4" fmla="*/ 250401 h 250000"/>
                  <a:gd name="connsiteX5" fmla="*/ 50 w 999787"/>
                  <a:gd name="connsiteY5" fmla="*/ 250401 h 250000"/>
                  <a:gd name="connsiteX6" fmla="*/ 50 w 999787"/>
                  <a:gd name="connsiteY6" fmla="*/ 400 h 250000"/>
                  <a:gd name="connsiteX7" fmla="*/ 30044 w 999787"/>
                  <a:gd name="connsiteY7" fmla="*/ 400 h 25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9787" h="250000">
                    <a:moveTo>
                      <a:pt x="969844" y="400"/>
                    </a:moveTo>
                    <a:cubicBezTo>
                      <a:pt x="986409" y="400"/>
                      <a:pt x="999837" y="400"/>
                      <a:pt x="999837" y="400"/>
                    </a:cubicBezTo>
                    <a:lnTo>
                      <a:pt x="999837" y="250401"/>
                    </a:lnTo>
                    <a:cubicBezTo>
                      <a:pt x="999837" y="250401"/>
                      <a:pt x="986409" y="250401"/>
                      <a:pt x="969844" y="250401"/>
                    </a:cubicBezTo>
                    <a:lnTo>
                      <a:pt x="30044" y="250401"/>
                    </a:lnTo>
                    <a:cubicBezTo>
                      <a:pt x="13479" y="250401"/>
                      <a:pt x="50" y="250401"/>
                      <a:pt x="50" y="250401"/>
                    </a:cubicBezTo>
                    <a:lnTo>
                      <a:pt x="50" y="400"/>
                    </a:lnTo>
                    <a:cubicBezTo>
                      <a:pt x="50" y="400"/>
                      <a:pt x="13479" y="400"/>
                      <a:pt x="30044" y="400"/>
                    </a:cubicBezTo>
                    <a:close/>
                  </a:path>
                </a:pathLst>
              </a:custGeom>
              <a:solidFill>
                <a:srgbClr val="BEE3F8"/>
              </a:solidFill>
              <a:ln w="19987" cap="flat">
                <a:solidFill>
                  <a:srgbClr val="3182CE"/>
                </a:solidFill>
                <a:prstDash val="solid"/>
                <a:miter/>
              </a:ln>
            </p:spPr>
            <p:txBody>
              <a:bodyPr rtlCol="0" anchor="ctr"/>
              <a:lstStyle/>
              <a:p>
                <a:endParaRPr lang="en-IN"/>
              </a:p>
            </p:txBody>
          </p:sp>
          <p:sp>
            <p:nvSpPr>
              <p:cNvPr id="150" name="TextBox 149">
                <a:extLst>
                  <a:ext uri="{FF2B5EF4-FFF2-40B4-BE49-F238E27FC236}">
                    <a16:creationId xmlns:a16="http://schemas.microsoft.com/office/drawing/2014/main" id="{5C6A44FB-E1AA-78E7-794A-1E046E470595}"/>
                  </a:ext>
                </a:extLst>
              </p:cNvPr>
              <p:cNvSpPr txBox="1"/>
              <p:nvPr/>
            </p:nvSpPr>
            <p:spPr>
              <a:xfrm>
                <a:off x="1772005" y="3450189"/>
                <a:ext cx="455574" cy="207749"/>
              </a:xfrm>
              <a:prstGeom prst="rect">
                <a:avLst/>
              </a:prstGeom>
              <a:noFill/>
            </p:spPr>
            <p:txBody>
              <a:bodyPr wrap="none" rtlCol="0">
                <a:spAutoFit/>
              </a:bodyPr>
              <a:lstStyle/>
              <a:p>
                <a:pPr algn="l"/>
                <a:r>
                  <a:rPr lang="en-IN" sz="750" b="1" spc="0" baseline="0" dirty="0">
                    <a:ln/>
                    <a:solidFill>
                      <a:srgbClr val="3182CE"/>
                    </a:solidFill>
                    <a:latin typeface="Arial"/>
                    <a:cs typeface="Arial"/>
                    <a:sym typeface="Arial"/>
                    <a:rtl val="0"/>
                  </a:rPr>
                  <a:t>0.5ms</a:t>
                </a:r>
              </a:p>
            </p:txBody>
          </p:sp>
          <p:sp>
            <p:nvSpPr>
              <p:cNvPr id="151" name="TextBox 150">
                <a:extLst>
                  <a:ext uri="{FF2B5EF4-FFF2-40B4-BE49-F238E27FC236}">
                    <a16:creationId xmlns:a16="http://schemas.microsoft.com/office/drawing/2014/main" id="{83476DD3-7D14-E679-C699-CBE640B86184}"/>
                  </a:ext>
                </a:extLst>
              </p:cNvPr>
              <p:cNvSpPr txBox="1"/>
              <p:nvPr/>
            </p:nvSpPr>
            <p:spPr>
              <a:xfrm>
                <a:off x="2771792" y="3450189"/>
                <a:ext cx="455574" cy="207749"/>
              </a:xfrm>
              <a:prstGeom prst="rect">
                <a:avLst/>
              </a:prstGeom>
              <a:noFill/>
            </p:spPr>
            <p:txBody>
              <a:bodyPr wrap="none" rtlCol="0">
                <a:spAutoFit/>
              </a:bodyPr>
              <a:lstStyle/>
              <a:p>
                <a:pPr algn="l"/>
                <a:r>
                  <a:rPr lang="en-IN" sz="750" b="1" spc="0" baseline="0">
                    <a:ln/>
                    <a:solidFill>
                      <a:srgbClr val="3182CE"/>
                    </a:solidFill>
                    <a:latin typeface="Arial"/>
                    <a:cs typeface="Arial"/>
                    <a:sym typeface="Arial"/>
                    <a:rtl val="0"/>
                  </a:rPr>
                  <a:t>0.5ms</a:t>
                </a:r>
              </a:p>
            </p:txBody>
          </p:sp>
          <p:sp>
            <p:nvSpPr>
              <p:cNvPr id="152" name="TextBox 151">
                <a:extLst>
                  <a:ext uri="{FF2B5EF4-FFF2-40B4-BE49-F238E27FC236}">
                    <a16:creationId xmlns:a16="http://schemas.microsoft.com/office/drawing/2014/main" id="{A12EA087-085A-35AA-28B9-372CE251DA28}"/>
                  </a:ext>
                </a:extLst>
              </p:cNvPr>
              <p:cNvSpPr txBox="1"/>
              <p:nvPr/>
            </p:nvSpPr>
            <p:spPr>
              <a:xfrm>
                <a:off x="3607771" y="3450189"/>
                <a:ext cx="877458" cy="184539"/>
              </a:xfrm>
              <a:prstGeom prst="rect">
                <a:avLst/>
              </a:prstGeom>
              <a:noFill/>
            </p:spPr>
            <p:txBody>
              <a:bodyPr wrap="none" rtlCol="0">
                <a:spAutoFit/>
              </a:bodyPr>
              <a:lstStyle/>
              <a:p>
                <a:pPr algn="l"/>
                <a:r>
                  <a:rPr lang="en-IN" sz="750" spc="0" baseline="0">
                    <a:ln/>
                    <a:solidFill>
                      <a:srgbClr val="4A5568"/>
                    </a:solidFill>
                    <a:latin typeface="Arial"/>
                    <a:cs typeface="Arial"/>
                    <a:sym typeface="Arial"/>
                    <a:rtl val="0"/>
                  </a:rPr>
                  <a:t>2 Slots per 1ms</a:t>
                </a:r>
              </a:p>
            </p:txBody>
          </p:sp>
        </p:grpSp>
        <p:grpSp>
          <p:nvGrpSpPr>
            <p:cNvPr id="153" name="Graphic 3">
              <a:extLst>
                <a:ext uri="{FF2B5EF4-FFF2-40B4-BE49-F238E27FC236}">
                  <a16:creationId xmlns:a16="http://schemas.microsoft.com/office/drawing/2014/main" id="{E2D19A71-A9F1-44FE-0F69-1E0AB5FC446A}"/>
                </a:ext>
              </a:extLst>
            </p:cNvPr>
            <p:cNvGrpSpPr/>
            <p:nvPr/>
          </p:nvGrpSpPr>
          <p:grpSpPr>
            <a:xfrm>
              <a:off x="408452" y="3810102"/>
              <a:ext cx="4076777" cy="261247"/>
              <a:chOff x="408452" y="3810102"/>
              <a:chExt cx="4076777" cy="261247"/>
            </a:xfrm>
          </p:grpSpPr>
          <p:sp>
            <p:nvSpPr>
              <p:cNvPr id="154" name="TextBox 153">
                <a:extLst>
                  <a:ext uri="{FF2B5EF4-FFF2-40B4-BE49-F238E27FC236}">
                    <a16:creationId xmlns:a16="http://schemas.microsoft.com/office/drawing/2014/main" id="{21475DCD-7A1D-859E-96E8-51F3D14C0481}"/>
                  </a:ext>
                </a:extLst>
              </p:cNvPr>
              <p:cNvSpPr txBox="1"/>
              <p:nvPr/>
            </p:nvSpPr>
            <p:spPr>
              <a:xfrm>
                <a:off x="408452" y="3810102"/>
                <a:ext cx="893060" cy="203159"/>
              </a:xfrm>
              <a:prstGeom prst="rect">
                <a:avLst/>
              </a:prstGeom>
              <a:noFill/>
            </p:spPr>
            <p:txBody>
              <a:bodyPr wrap="none" rtlCol="0">
                <a:spAutoFit/>
              </a:bodyPr>
              <a:lstStyle/>
              <a:p>
                <a:pPr algn="l"/>
                <a:r>
                  <a:rPr lang="en-IN" sz="900" b="1" spc="0" baseline="0">
                    <a:ln/>
                    <a:solidFill>
                      <a:srgbClr val="38A169"/>
                    </a:solidFill>
                    <a:latin typeface="Arial"/>
                    <a:cs typeface="Arial"/>
                    <a:sym typeface="Arial"/>
                    <a:rtl val="0"/>
                  </a:rPr>
                  <a:t>μ=2 (60kHz):</a:t>
                </a:r>
              </a:p>
            </p:txBody>
          </p:sp>
          <p:sp>
            <p:nvSpPr>
              <p:cNvPr id="155" name="Freeform: Shape 154">
                <a:extLst>
                  <a:ext uri="{FF2B5EF4-FFF2-40B4-BE49-F238E27FC236}">
                    <a16:creationId xmlns:a16="http://schemas.microsoft.com/office/drawing/2014/main" id="{22F64187-6E14-8D8A-2117-281ABE94D328}"/>
                  </a:ext>
                </a:extLst>
              </p:cNvPr>
              <p:cNvSpPr/>
              <p:nvPr/>
            </p:nvSpPr>
            <p:spPr>
              <a:xfrm>
                <a:off x="1499679" y="3821349"/>
                <a:ext cx="499893" cy="250000"/>
              </a:xfrm>
              <a:custGeom>
                <a:avLst/>
                <a:gdLst>
                  <a:gd name="connsiteX0" fmla="*/ 469950 w 499893"/>
                  <a:gd name="connsiteY0" fmla="*/ 450 h 250000"/>
                  <a:gd name="connsiteX1" fmla="*/ 499944 w 499893"/>
                  <a:gd name="connsiteY1" fmla="*/ 450 h 250000"/>
                  <a:gd name="connsiteX2" fmla="*/ 499944 w 499893"/>
                  <a:gd name="connsiteY2" fmla="*/ 250451 h 250000"/>
                  <a:gd name="connsiteX3" fmla="*/ 469950 w 499893"/>
                  <a:gd name="connsiteY3" fmla="*/ 250451 h 250000"/>
                  <a:gd name="connsiteX4" fmla="*/ 30044 w 499893"/>
                  <a:gd name="connsiteY4" fmla="*/ 250451 h 250000"/>
                  <a:gd name="connsiteX5" fmla="*/ 50 w 499893"/>
                  <a:gd name="connsiteY5" fmla="*/ 250451 h 250000"/>
                  <a:gd name="connsiteX6" fmla="*/ 50 w 499893"/>
                  <a:gd name="connsiteY6" fmla="*/ 450 h 250000"/>
                  <a:gd name="connsiteX7" fmla="*/ 30044 w 499893"/>
                  <a:gd name="connsiteY7" fmla="*/ 450 h 25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893" h="250000">
                    <a:moveTo>
                      <a:pt x="469950" y="450"/>
                    </a:moveTo>
                    <a:cubicBezTo>
                      <a:pt x="486515" y="450"/>
                      <a:pt x="499944" y="450"/>
                      <a:pt x="499944" y="450"/>
                    </a:cubicBezTo>
                    <a:lnTo>
                      <a:pt x="499944" y="250451"/>
                    </a:lnTo>
                    <a:cubicBezTo>
                      <a:pt x="499944" y="250451"/>
                      <a:pt x="486515" y="250451"/>
                      <a:pt x="469950" y="250451"/>
                    </a:cubicBezTo>
                    <a:lnTo>
                      <a:pt x="30044" y="250451"/>
                    </a:lnTo>
                    <a:cubicBezTo>
                      <a:pt x="13479" y="250451"/>
                      <a:pt x="50" y="250451"/>
                      <a:pt x="50" y="250451"/>
                    </a:cubicBezTo>
                    <a:lnTo>
                      <a:pt x="50" y="450"/>
                    </a:lnTo>
                    <a:cubicBezTo>
                      <a:pt x="50" y="450"/>
                      <a:pt x="13479" y="450"/>
                      <a:pt x="30044" y="450"/>
                    </a:cubicBezTo>
                    <a:close/>
                  </a:path>
                </a:pathLst>
              </a:custGeom>
              <a:solidFill>
                <a:srgbClr val="C6F6D5"/>
              </a:solidFill>
              <a:ln w="19987" cap="flat">
                <a:solidFill>
                  <a:srgbClr val="38A169"/>
                </a:solid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3859F635-D7BD-B169-310A-02D89BD4A705}"/>
                  </a:ext>
                </a:extLst>
              </p:cNvPr>
              <p:cNvSpPr/>
              <p:nvPr/>
            </p:nvSpPr>
            <p:spPr>
              <a:xfrm>
                <a:off x="1999573" y="3821349"/>
                <a:ext cx="499893" cy="250000"/>
              </a:xfrm>
              <a:custGeom>
                <a:avLst/>
                <a:gdLst>
                  <a:gd name="connsiteX0" fmla="*/ 469950 w 499893"/>
                  <a:gd name="connsiteY0" fmla="*/ 450 h 250000"/>
                  <a:gd name="connsiteX1" fmla="*/ 499944 w 499893"/>
                  <a:gd name="connsiteY1" fmla="*/ 450 h 250000"/>
                  <a:gd name="connsiteX2" fmla="*/ 499944 w 499893"/>
                  <a:gd name="connsiteY2" fmla="*/ 250451 h 250000"/>
                  <a:gd name="connsiteX3" fmla="*/ 469950 w 499893"/>
                  <a:gd name="connsiteY3" fmla="*/ 250451 h 250000"/>
                  <a:gd name="connsiteX4" fmla="*/ 30044 w 499893"/>
                  <a:gd name="connsiteY4" fmla="*/ 250451 h 250000"/>
                  <a:gd name="connsiteX5" fmla="*/ 50 w 499893"/>
                  <a:gd name="connsiteY5" fmla="*/ 250451 h 250000"/>
                  <a:gd name="connsiteX6" fmla="*/ 50 w 499893"/>
                  <a:gd name="connsiteY6" fmla="*/ 450 h 250000"/>
                  <a:gd name="connsiteX7" fmla="*/ 30044 w 499893"/>
                  <a:gd name="connsiteY7" fmla="*/ 450 h 25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893" h="250000">
                    <a:moveTo>
                      <a:pt x="469950" y="450"/>
                    </a:moveTo>
                    <a:cubicBezTo>
                      <a:pt x="486515" y="450"/>
                      <a:pt x="499944" y="450"/>
                      <a:pt x="499944" y="450"/>
                    </a:cubicBezTo>
                    <a:lnTo>
                      <a:pt x="499944" y="250451"/>
                    </a:lnTo>
                    <a:cubicBezTo>
                      <a:pt x="499944" y="250451"/>
                      <a:pt x="486515" y="250451"/>
                      <a:pt x="469950" y="250451"/>
                    </a:cubicBezTo>
                    <a:lnTo>
                      <a:pt x="30044" y="250451"/>
                    </a:lnTo>
                    <a:cubicBezTo>
                      <a:pt x="13479" y="250451"/>
                      <a:pt x="50" y="250451"/>
                      <a:pt x="50" y="250451"/>
                    </a:cubicBezTo>
                    <a:lnTo>
                      <a:pt x="50" y="450"/>
                    </a:lnTo>
                    <a:cubicBezTo>
                      <a:pt x="50" y="450"/>
                      <a:pt x="13479" y="450"/>
                      <a:pt x="30044" y="450"/>
                    </a:cubicBezTo>
                    <a:close/>
                  </a:path>
                </a:pathLst>
              </a:custGeom>
              <a:solidFill>
                <a:srgbClr val="C6F6D5"/>
              </a:solidFill>
              <a:ln w="19987" cap="flat">
                <a:solidFill>
                  <a:srgbClr val="38A169"/>
                </a:solid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03A81B3A-733E-4023-FB1F-6BDEEA0FACA2}"/>
                  </a:ext>
                </a:extLst>
              </p:cNvPr>
              <p:cNvSpPr/>
              <p:nvPr/>
            </p:nvSpPr>
            <p:spPr>
              <a:xfrm>
                <a:off x="2499467" y="3821349"/>
                <a:ext cx="499893" cy="250000"/>
              </a:xfrm>
              <a:custGeom>
                <a:avLst/>
                <a:gdLst>
                  <a:gd name="connsiteX0" fmla="*/ 469950 w 499893"/>
                  <a:gd name="connsiteY0" fmla="*/ 450 h 250000"/>
                  <a:gd name="connsiteX1" fmla="*/ 499944 w 499893"/>
                  <a:gd name="connsiteY1" fmla="*/ 450 h 250000"/>
                  <a:gd name="connsiteX2" fmla="*/ 499944 w 499893"/>
                  <a:gd name="connsiteY2" fmla="*/ 250451 h 250000"/>
                  <a:gd name="connsiteX3" fmla="*/ 469950 w 499893"/>
                  <a:gd name="connsiteY3" fmla="*/ 250451 h 250000"/>
                  <a:gd name="connsiteX4" fmla="*/ 30044 w 499893"/>
                  <a:gd name="connsiteY4" fmla="*/ 250451 h 250000"/>
                  <a:gd name="connsiteX5" fmla="*/ 50 w 499893"/>
                  <a:gd name="connsiteY5" fmla="*/ 250451 h 250000"/>
                  <a:gd name="connsiteX6" fmla="*/ 50 w 499893"/>
                  <a:gd name="connsiteY6" fmla="*/ 450 h 250000"/>
                  <a:gd name="connsiteX7" fmla="*/ 30044 w 499893"/>
                  <a:gd name="connsiteY7" fmla="*/ 450 h 25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893" h="250000">
                    <a:moveTo>
                      <a:pt x="469950" y="450"/>
                    </a:moveTo>
                    <a:cubicBezTo>
                      <a:pt x="486515" y="450"/>
                      <a:pt x="499944" y="450"/>
                      <a:pt x="499944" y="450"/>
                    </a:cubicBezTo>
                    <a:lnTo>
                      <a:pt x="499944" y="250451"/>
                    </a:lnTo>
                    <a:cubicBezTo>
                      <a:pt x="499944" y="250451"/>
                      <a:pt x="486515" y="250451"/>
                      <a:pt x="469950" y="250451"/>
                    </a:cubicBezTo>
                    <a:lnTo>
                      <a:pt x="30044" y="250451"/>
                    </a:lnTo>
                    <a:cubicBezTo>
                      <a:pt x="13479" y="250451"/>
                      <a:pt x="50" y="250451"/>
                      <a:pt x="50" y="250451"/>
                    </a:cubicBezTo>
                    <a:lnTo>
                      <a:pt x="50" y="450"/>
                    </a:lnTo>
                    <a:cubicBezTo>
                      <a:pt x="50" y="450"/>
                      <a:pt x="13479" y="450"/>
                      <a:pt x="30044" y="450"/>
                    </a:cubicBezTo>
                    <a:close/>
                  </a:path>
                </a:pathLst>
              </a:custGeom>
              <a:solidFill>
                <a:srgbClr val="C6F6D5"/>
              </a:solidFill>
              <a:ln w="19987" cap="flat">
                <a:solidFill>
                  <a:srgbClr val="38A169"/>
                </a:solid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61746A14-1C34-4644-4C83-0ACD115827FA}"/>
                  </a:ext>
                </a:extLst>
              </p:cNvPr>
              <p:cNvSpPr/>
              <p:nvPr/>
            </p:nvSpPr>
            <p:spPr>
              <a:xfrm>
                <a:off x="2999360" y="3821349"/>
                <a:ext cx="499893" cy="250000"/>
              </a:xfrm>
              <a:custGeom>
                <a:avLst/>
                <a:gdLst>
                  <a:gd name="connsiteX0" fmla="*/ 469950 w 499893"/>
                  <a:gd name="connsiteY0" fmla="*/ 450 h 250000"/>
                  <a:gd name="connsiteX1" fmla="*/ 499944 w 499893"/>
                  <a:gd name="connsiteY1" fmla="*/ 450 h 250000"/>
                  <a:gd name="connsiteX2" fmla="*/ 499944 w 499893"/>
                  <a:gd name="connsiteY2" fmla="*/ 250451 h 250000"/>
                  <a:gd name="connsiteX3" fmla="*/ 469950 w 499893"/>
                  <a:gd name="connsiteY3" fmla="*/ 250451 h 250000"/>
                  <a:gd name="connsiteX4" fmla="*/ 30044 w 499893"/>
                  <a:gd name="connsiteY4" fmla="*/ 250451 h 250000"/>
                  <a:gd name="connsiteX5" fmla="*/ 50 w 499893"/>
                  <a:gd name="connsiteY5" fmla="*/ 250451 h 250000"/>
                  <a:gd name="connsiteX6" fmla="*/ 50 w 499893"/>
                  <a:gd name="connsiteY6" fmla="*/ 450 h 250000"/>
                  <a:gd name="connsiteX7" fmla="*/ 30044 w 499893"/>
                  <a:gd name="connsiteY7" fmla="*/ 450 h 25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893" h="250000">
                    <a:moveTo>
                      <a:pt x="469950" y="450"/>
                    </a:moveTo>
                    <a:cubicBezTo>
                      <a:pt x="486515" y="450"/>
                      <a:pt x="499944" y="450"/>
                      <a:pt x="499944" y="450"/>
                    </a:cubicBezTo>
                    <a:lnTo>
                      <a:pt x="499944" y="250451"/>
                    </a:lnTo>
                    <a:cubicBezTo>
                      <a:pt x="499944" y="250451"/>
                      <a:pt x="486515" y="250451"/>
                      <a:pt x="469950" y="250451"/>
                    </a:cubicBezTo>
                    <a:lnTo>
                      <a:pt x="30044" y="250451"/>
                    </a:lnTo>
                    <a:cubicBezTo>
                      <a:pt x="13479" y="250451"/>
                      <a:pt x="50" y="250451"/>
                      <a:pt x="50" y="250451"/>
                    </a:cubicBezTo>
                    <a:lnTo>
                      <a:pt x="50" y="450"/>
                    </a:lnTo>
                    <a:cubicBezTo>
                      <a:pt x="50" y="450"/>
                      <a:pt x="13479" y="450"/>
                      <a:pt x="30044" y="450"/>
                    </a:cubicBezTo>
                    <a:close/>
                  </a:path>
                </a:pathLst>
              </a:custGeom>
              <a:solidFill>
                <a:srgbClr val="C6F6D5"/>
              </a:solidFill>
              <a:ln w="19987" cap="flat">
                <a:solidFill>
                  <a:srgbClr val="38A169"/>
                </a:solidFill>
                <a:prstDash val="solid"/>
                <a:miter/>
              </a:ln>
            </p:spPr>
            <p:txBody>
              <a:bodyPr rtlCol="0" anchor="ctr"/>
              <a:lstStyle/>
              <a:p>
                <a:endParaRPr lang="en-IN"/>
              </a:p>
            </p:txBody>
          </p:sp>
          <p:sp>
            <p:nvSpPr>
              <p:cNvPr id="159" name="TextBox 158">
                <a:extLst>
                  <a:ext uri="{FF2B5EF4-FFF2-40B4-BE49-F238E27FC236}">
                    <a16:creationId xmlns:a16="http://schemas.microsoft.com/office/drawing/2014/main" id="{0BBDB1A5-0CCE-0C74-F12E-59EC1929E0CD}"/>
                  </a:ext>
                </a:extLst>
              </p:cNvPr>
              <p:cNvSpPr txBox="1"/>
              <p:nvPr/>
            </p:nvSpPr>
            <p:spPr>
              <a:xfrm>
                <a:off x="1510649" y="3874401"/>
                <a:ext cx="478016" cy="196208"/>
              </a:xfrm>
              <a:prstGeom prst="rect">
                <a:avLst/>
              </a:prstGeom>
              <a:noFill/>
            </p:spPr>
            <p:txBody>
              <a:bodyPr wrap="none" rtlCol="0">
                <a:spAutoFit/>
              </a:bodyPr>
              <a:lstStyle/>
              <a:p>
                <a:pPr algn="l"/>
                <a:r>
                  <a:rPr lang="en-IN" sz="675" b="1" spc="0" baseline="0">
                    <a:ln/>
                    <a:solidFill>
                      <a:srgbClr val="38A169"/>
                    </a:solidFill>
                    <a:latin typeface="Arial"/>
                    <a:cs typeface="Arial"/>
                    <a:sym typeface="Arial"/>
                    <a:rtl val="0"/>
                  </a:rPr>
                  <a:t>0.25ms</a:t>
                </a:r>
              </a:p>
            </p:txBody>
          </p:sp>
          <p:sp>
            <p:nvSpPr>
              <p:cNvPr id="160" name="TextBox 159">
                <a:extLst>
                  <a:ext uri="{FF2B5EF4-FFF2-40B4-BE49-F238E27FC236}">
                    <a16:creationId xmlns:a16="http://schemas.microsoft.com/office/drawing/2014/main" id="{1B95EF26-945C-DB18-E558-BC8F4E4943D0}"/>
                  </a:ext>
                </a:extLst>
              </p:cNvPr>
              <p:cNvSpPr txBox="1"/>
              <p:nvPr/>
            </p:nvSpPr>
            <p:spPr>
              <a:xfrm>
                <a:off x="2010543" y="3874401"/>
                <a:ext cx="478016" cy="196208"/>
              </a:xfrm>
              <a:prstGeom prst="rect">
                <a:avLst/>
              </a:prstGeom>
              <a:noFill/>
            </p:spPr>
            <p:txBody>
              <a:bodyPr wrap="none" rtlCol="0">
                <a:spAutoFit/>
              </a:bodyPr>
              <a:lstStyle/>
              <a:p>
                <a:pPr algn="l"/>
                <a:r>
                  <a:rPr lang="en-IN" sz="675" b="1" spc="0" baseline="0">
                    <a:ln/>
                    <a:solidFill>
                      <a:srgbClr val="38A169"/>
                    </a:solidFill>
                    <a:latin typeface="Arial"/>
                    <a:cs typeface="Arial"/>
                    <a:sym typeface="Arial"/>
                    <a:rtl val="0"/>
                  </a:rPr>
                  <a:t>0.25ms</a:t>
                </a:r>
              </a:p>
            </p:txBody>
          </p:sp>
          <p:sp>
            <p:nvSpPr>
              <p:cNvPr id="161" name="TextBox 160">
                <a:extLst>
                  <a:ext uri="{FF2B5EF4-FFF2-40B4-BE49-F238E27FC236}">
                    <a16:creationId xmlns:a16="http://schemas.microsoft.com/office/drawing/2014/main" id="{281AD6A4-7CC1-A9F1-12FC-3040FDFBDD6B}"/>
                  </a:ext>
                </a:extLst>
              </p:cNvPr>
              <p:cNvSpPr txBox="1"/>
              <p:nvPr/>
            </p:nvSpPr>
            <p:spPr>
              <a:xfrm>
                <a:off x="2510436" y="3874401"/>
                <a:ext cx="478016" cy="196208"/>
              </a:xfrm>
              <a:prstGeom prst="rect">
                <a:avLst/>
              </a:prstGeom>
              <a:noFill/>
            </p:spPr>
            <p:txBody>
              <a:bodyPr wrap="none" rtlCol="0">
                <a:spAutoFit/>
              </a:bodyPr>
              <a:lstStyle/>
              <a:p>
                <a:pPr algn="l"/>
                <a:r>
                  <a:rPr lang="en-IN" sz="675" b="1" spc="0" baseline="0">
                    <a:ln/>
                    <a:solidFill>
                      <a:srgbClr val="38A169"/>
                    </a:solidFill>
                    <a:latin typeface="Arial"/>
                    <a:cs typeface="Arial"/>
                    <a:sym typeface="Arial"/>
                    <a:rtl val="0"/>
                  </a:rPr>
                  <a:t>0.25ms</a:t>
                </a:r>
              </a:p>
            </p:txBody>
          </p:sp>
          <p:sp>
            <p:nvSpPr>
              <p:cNvPr id="162" name="TextBox 161">
                <a:extLst>
                  <a:ext uri="{FF2B5EF4-FFF2-40B4-BE49-F238E27FC236}">
                    <a16:creationId xmlns:a16="http://schemas.microsoft.com/office/drawing/2014/main" id="{5F0B375F-5B7B-063E-4EE8-DC9529EC12E3}"/>
                  </a:ext>
                </a:extLst>
              </p:cNvPr>
              <p:cNvSpPr txBox="1"/>
              <p:nvPr/>
            </p:nvSpPr>
            <p:spPr>
              <a:xfrm>
                <a:off x="3010330" y="3874401"/>
                <a:ext cx="478016" cy="196208"/>
              </a:xfrm>
              <a:prstGeom prst="rect">
                <a:avLst/>
              </a:prstGeom>
              <a:noFill/>
            </p:spPr>
            <p:txBody>
              <a:bodyPr wrap="none" rtlCol="0">
                <a:spAutoFit/>
              </a:bodyPr>
              <a:lstStyle/>
              <a:p>
                <a:pPr algn="l"/>
                <a:r>
                  <a:rPr lang="en-IN" sz="675" b="1" spc="0" baseline="0">
                    <a:ln/>
                    <a:solidFill>
                      <a:srgbClr val="38A169"/>
                    </a:solidFill>
                    <a:latin typeface="Arial"/>
                    <a:cs typeface="Arial"/>
                    <a:sym typeface="Arial"/>
                    <a:rtl val="0"/>
                  </a:rPr>
                  <a:t>0.25ms</a:t>
                </a:r>
              </a:p>
            </p:txBody>
          </p:sp>
          <p:sp>
            <p:nvSpPr>
              <p:cNvPr id="163" name="TextBox 162">
                <a:extLst>
                  <a:ext uri="{FF2B5EF4-FFF2-40B4-BE49-F238E27FC236}">
                    <a16:creationId xmlns:a16="http://schemas.microsoft.com/office/drawing/2014/main" id="{884360E8-80BE-B6F8-E988-96AC6905279F}"/>
                  </a:ext>
                </a:extLst>
              </p:cNvPr>
              <p:cNvSpPr txBox="1"/>
              <p:nvPr/>
            </p:nvSpPr>
            <p:spPr>
              <a:xfrm>
                <a:off x="3607771" y="3866857"/>
                <a:ext cx="877458" cy="184539"/>
              </a:xfrm>
              <a:prstGeom prst="rect">
                <a:avLst/>
              </a:prstGeom>
              <a:noFill/>
            </p:spPr>
            <p:txBody>
              <a:bodyPr wrap="none" rtlCol="0">
                <a:spAutoFit/>
              </a:bodyPr>
              <a:lstStyle/>
              <a:p>
                <a:pPr algn="l"/>
                <a:r>
                  <a:rPr lang="en-IN" sz="750" spc="0" baseline="0">
                    <a:ln/>
                    <a:solidFill>
                      <a:srgbClr val="4A5568"/>
                    </a:solidFill>
                    <a:latin typeface="Arial"/>
                    <a:cs typeface="Arial"/>
                    <a:sym typeface="Arial"/>
                    <a:rtl val="0"/>
                  </a:rPr>
                  <a:t>4 Slots per 1ms</a:t>
                </a:r>
              </a:p>
            </p:txBody>
          </p:sp>
        </p:grpSp>
        <p:grpSp>
          <p:nvGrpSpPr>
            <p:cNvPr id="164" name="Graphic 3">
              <a:extLst>
                <a:ext uri="{FF2B5EF4-FFF2-40B4-BE49-F238E27FC236}">
                  <a16:creationId xmlns:a16="http://schemas.microsoft.com/office/drawing/2014/main" id="{608AD987-F7F6-CE8A-4230-67AA05D6DC91}"/>
                </a:ext>
              </a:extLst>
            </p:cNvPr>
            <p:cNvGrpSpPr/>
            <p:nvPr/>
          </p:nvGrpSpPr>
          <p:grpSpPr>
            <a:xfrm>
              <a:off x="499892" y="4238017"/>
              <a:ext cx="3893897" cy="389128"/>
              <a:chOff x="499892" y="4238017"/>
              <a:chExt cx="3893897" cy="389128"/>
            </a:xfrm>
          </p:grpSpPr>
          <p:sp>
            <p:nvSpPr>
              <p:cNvPr id="165" name="TextBox 164">
                <a:extLst>
                  <a:ext uri="{FF2B5EF4-FFF2-40B4-BE49-F238E27FC236}">
                    <a16:creationId xmlns:a16="http://schemas.microsoft.com/office/drawing/2014/main" id="{C009AD4C-F77B-6C03-66A5-770906DD8FE3}"/>
                  </a:ext>
                </a:extLst>
              </p:cNvPr>
              <p:cNvSpPr txBox="1"/>
              <p:nvPr/>
            </p:nvSpPr>
            <p:spPr>
              <a:xfrm>
                <a:off x="408452" y="4226770"/>
                <a:ext cx="959784" cy="203159"/>
              </a:xfrm>
              <a:prstGeom prst="rect">
                <a:avLst/>
              </a:prstGeom>
              <a:noFill/>
            </p:spPr>
            <p:txBody>
              <a:bodyPr wrap="none" rtlCol="0">
                <a:spAutoFit/>
              </a:bodyPr>
              <a:lstStyle/>
              <a:p>
                <a:pPr algn="l"/>
                <a:r>
                  <a:rPr lang="en-IN" sz="900" b="1" spc="0" baseline="0">
                    <a:ln/>
                    <a:solidFill>
                      <a:srgbClr val="D69E2E"/>
                    </a:solidFill>
                    <a:latin typeface="Arial"/>
                    <a:cs typeface="Arial"/>
                    <a:sym typeface="Arial"/>
                    <a:rtl val="0"/>
                  </a:rPr>
                  <a:t>μ=3 (120kHz):</a:t>
                </a:r>
              </a:p>
            </p:txBody>
          </p:sp>
          <p:sp>
            <p:nvSpPr>
              <p:cNvPr id="166" name="Freeform: Shape 165">
                <a:extLst>
                  <a:ext uri="{FF2B5EF4-FFF2-40B4-BE49-F238E27FC236}">
                    <a16:creationId xmlns:a16="http://schemas.microsoft.com/office/drawing/2014/main" id="{2C61BEC9-F2F7-D5BF-BDF7-42D8043573E7}"/>
                  </a:ext>
                </a:extLst>
              </p:cNvPr>
              <p:cNvSpPr/>
              <p:nvPr/>
            </p:nvSpPr>
            <p:spPr>
              <a:xfrm>
                <a:off x="1499679" y="4238017"/>
                <a:ext cx="249946" cy="250000"/>
              </a:xfrm>
              <a:custGeom>
                <a:avLst/>
                <a:gdLst>
                  <a:gd name="connsiteX0" fmla="*/ 220003 w 249946"/>
                  <a:gd name="connsiteY0" fmla="*/ 500 h 250000"/>
                  <a:gd name="connsiteX1" fmla="*/ 249997 w 249946"/>
                  <a:gd name="connsiteY1" fmla="*/ 500 h 250000"/>
                  <a:gd name="connsiteX2" fmla="*/ 249997 w 249946"/>
                  <a:gd name="connsiteY2" fmla="*/ 250501 h 250000"/>
                  <a:gd name="connsiteX3" fmla="*/ 220003 w 249946"/>
                  <a:gd name="connsiteY3" fmla="*/ 250501 h 250000"/>
                  <a:gd name="connsiteX4" fmla="*/ 30044 w 249946"/>
                  <a:gd name="connsiteY4" fmla="*/ 250501 h 250000"/>
                  <a:gd name="connsiteX5" fmla="*/ 50 w 249946"/>
                  <a:gd name="connsiteY5" fmla="*/ 250501 h 250000"/>
                  <a:gd name="connsiteX6" fmla="*/ 50 w 249946"/>
                  <a:gd name="connsiteY6" fmla="*/ 500 h 250000"/>
                  <a:gd name="connsiteX7" fmla="*/ 30044 w 249946"/>
                  <a:gd name="connsiteY7" fmla="*/ 500 h 25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946" h="250000">
                    <a:moveTo>
                      <a:pt x="220003" y="500"/>
                    </a:moveTo>
                    <a:cubicBezTo>
                      <a:pt x="236568" y="500"/>
                      <a:pt x="249997" y="500"/>
                      <a:pt x="249997" y="500"/>
                    </a:cubicBezTo>
                    <a:lnTo>
                      <a:pt x="249997" y="250501"/>
                    </a:lnTo>
                    <a:cubicBezTo>
                      <a:pt x="249997" y="250501"/>
                      <a:pt x="236568" y="250501"/>
                      <a:pt x="220003" y="250501"/>
                    </a:cubicBezTo>
                    <a:lnTo>
                      <a:pt x="30044" y="250501"/>
                    </a:lnTo>
                    <a:cubicBezTo>
                      <a:pt x="13479" y="250501"/>
                      <a:pt x="50" y="250501"/>
                      <a:pt x="50" y="250501"/>
                    </a:cubicBezTo>
                    <a:lnTo>
                      <a:pt x="50" y="500"/>
                    </a:lnTo>
                    <a:cubicBezTo>
                      <a:pt x="50" y="500"/>
                      <a:pt x="13479" y="500"/>
                      <a:pt x="30044" y="500"/>
                    </a:cubicBezTo>
                    <a:close/>
                  </a:path>
                </a:pathLst>
              </a:custGeom>
              <a:solidFill>
                <a:srgbClr val="FAF089"/>
              </a:solidFill>
              <a:ln w="19987" cap="flat">
                <a:solidFill>
                  <a:srgbClr val="D69E2E"/>
                </a:solid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AD20B40B-FB58-2058-5D17-F88E43DF190D}"/>
                  </a:ext>
                </a:extLst>
              </p:cNvPr>
              <p:cNvSpPr/>
              <p:nvPr/>
            </p:nvSpPr>
            <p:spPr>
              <a:xfrm>
                <a:off x="1749626" y="4238017"/>
                <a:ext cx="249946" cy="250000"/>
              </a:xfrm>
              <a:custGeom>
                <a:avLst/>
                <a:gdLst>
                  <a:gd name="connsiteX0" fmla="*/ 220003 w 249946"/>
                  <a:gd name="connsiteY0" fmla="*/ 500 h 250000"/>
                  <a:gd name="connsiteX1" fmla="*/ 249997 w 249946"/>
                  <a:gd name="connsiteY1" fmla="*/ 500 h 250000"/>
                  <a:gd name="connsiteX2" fmla="*/ 249997 w 249946"/>
                  <a:gd name="connsiteY2" fmla="*/ 250501 h 250000"/>
                  <a:gd name="connsiteX3" fmla="*/ 220003 w 249946"/>
                  <a:gd name="connsiteY3" fmla="*/ 250501 h 250000"/>
                  <a:gd name="connsiteX4" fmla="*/ 30044 w 249946"/>
                  <a:gd name="connsiteY4" fmla="*/ 250501 h 250000"/>
                  <a:gd name="connsiteX5" fmla="*/ 50 w 249946"/>
                  <a:gd name="connsiteY5" fmla="*/ 250501 h 250000"/>
                  <a:gd name="connsiteX6" fmla="*/ 50 w 249946"/>
                  <a:gd name="connsiteY6" fmla="*/ 500 h 250000"/>
                  <a:gd name="connsiteX7" fmla="*/ 30044 w 249946"/>
                  <a:gd name="connsiteY7" fmla="*/ 500 h 25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946" h="250000">
                    <a:moveTo>
                      <a:pt x="220003" y="500"/>
                    </a:moveTo>
                    <a:cubicBezTo>
                      <a:pt x="236568" y="500"/>
                      <a:pt x="249997" y="500"/>
                      <a:pt x="249997" y="500"/>
                    </a:cubicBezTo>
                    <a:lnTo>
                      <a:pt x="249997" y="250501"/>
                    </a:lnTo>
                    <a:cubicBezTo>
                      <a:pt x="249997" y="250501"/>
                      <a:pt x="236568" y="250501"/>
                      <a:pt x="220003" y="250501"/>
                    </a:cubicBezTo>
                    <a:lnTo>
                      <a:pt x="30044" y="250501"/>
                    </a:lnTo>
                    <a:cubicBezTo>
                      <a:pt x="13479" y="250501"/>
                      <a:pt x="50" y="250501"/>
                      <a:pt x="50" y="250501"/>
                    </a:cubicBezTo>
                    <a:lnTo>
                      <a:pt x="50" y="500"/>
                    </a:lnTo>
                    <a:cubicBezTo>
                      <a:pt x="50" y="500"/>
                      <a:pt x="13479" y="500"/>
                      <a:pt x="30044" y="500"/>
                    </a:cubicBezTo>
                    <a:close/>
                  </a:path>
                </a:pathLst>
              </a:custGeom>
              <a:solidFill>
                <a:srgbClr val="FAF089"/>
              </a:solidFill>
              <a:ln w="19987" cap="flat">
                <a:solidFill>
                  <a:srgbClr val="D69E2E"/>
                </a:solid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56177B30-BC54-C918-C4D6-DF7BE99ACAF6}"/>
                  </a:ext>
                </a:extLst>
              </p:cNvPr>
              <p:cNvSpPr/>
              <p:nvPr/>
            </p:nvSpPr>
            <p:spPr>
              <a:xfrm>
                <a:off x="1999573" y="4238017"/>
                <a:ext cx="249946" cy="250000"/>
              </a:xfrm>
              <a:custGeom>
                <a:avLst/>
                <a:gdLst>
                  <a:gd name="connsiteX0" fmla="*/ 220003 w 249946"/>
                  <a:gd name="connsiteY0" fmla="*/ 500 h 250000"/>
                  <a:gd name="connsiteX1" fmla="*/ 249997 w 249946"/>
                  <a:gd name="connsiteY1" fmla="*/ 500 h 250000"/>
                  <a:gd name="connsiteX2" fmla="*/ 249997 w 249946"/>
                  <a:gd name="connsiteY2" fmla="*/ 250501 h 250000"/>
                  <a:gd name="connsiteX3" fmla="*/ 220003 w 249946"/>
                  <a:gd name="connsiteY3" fmla="*/ 250501 h 250000"/>
                  <a:gd name="connsiteX4" fmla="*/ 30044 w 249946"/>
                  <a:gd name="connsiteY4" fmla="*/ 250501 h 250000"/>
                  <a:gd name="connsiteX5" fmla="*/ 50 w 249946"/>
                  <a:gd name="connsiteY5" fmla="*/ 250501 h 250000"/>
                  <a:gd name="connsiteX6" fmla="*/ 50 w 249946"/>
                  <a:gd name="connsiteY6" fmla="*/ 500 h 250000"/>
                  <a:gd name="connsiteX7" fmla="*/ 30044 w 249946"/>
                  <a:gd name="connsiteY7" fmla="*/ 500 h 25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946" h="250000">
                    <a:moveTo>
                      <a:pt x="220003" y="500"/>
                    </a:moveTo>
                    <a:cubicBezTo>
                      <a:pt x="236568" y="500"/>
                      <a:pt x="249997" y="500"/>
                      <a:pt x="249997" y="500"/>
                    </a:cubicBezTo>
                    <a:lnTo>
                      <a:pt x="249997" y="250501"/>
                    </a:lnTo>
                    <a:cubicBezTo>
                      <a:pt x="249997" y="250501"/>
                      <a:pt x="236568" y="250501"/>
                      <a:pt x="220003" y="250501"/>
                    </a:cubicBezTo>
                    <a:lnTo>
                      <a:pt x="30044" y="250501"/>
                    </a:lnTo>
                    <a:cubicBezTo>
                      <a:pt x="13479" y="250501"/>
                      <a:pt x="50" y="250501"/>
                      <a:pt x="50" y="250501"/>
                    </a:cubicBezTo>
                    <a:lnTo>
                      <a:pt x="50" y="500"/>
                    </a:lnTo>
                    <a:cubicBezTo>
                      <a:pt x="50" y="500"/>
                      <a:pt x="13479" y="500"/>
                      <a:pt x="30044" y="500"/>
                    </a:cubicBezTo>
                    <a:close/>
                  </a:path>
                </a:pathLst>
              </a:custGeom>
              <a:solidFill>
                <a:srgbClr val="FAF089"/>
              </a:solidFill>
              <a:ln w="19987" cap="flat">
                <a:solidFill>
                  <a:srgbClr val="D69E2E"/>
                </a:solid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728A4FAE-6FE7-8D01-C32D-AA548933D176}"/>
                  </a:ext>
                </a:extLst>
              </p:cNvPr>
              <p:cNvSpPr/>
              <p:nvPr/>
            </p:nvSpPr>
            <p:spPr>
              <a:xfrm>
                <a:off x="2249520" y="4238017"/>
                <a:ext cx="249946" cy="250000"/>
              </a:xfrm>
              <a:custGeom>
                <a:avLst/>
                <a:gdLst>
                  <a:gd name="connsiteX0" fmla="*/ 220003 w 249946"/>
                  <a:gd name="connsiteY0" fmla="*/ 500 h 250000"/>
                  <a:gd name="connsiteX1" fmla="*/ 249997 w 249946"/>
                  <a:gd name="connsiteY1" fmla="*/ 500 h 250000"/>
                  <a:gd name="connsiteX2" fmla="*/ 249997 w 249946"/>
                  <a:gd name="connsiteY2" fmla="*/ 250501 h 250000"/>
                  <a:gd name="connsiteX3" fmla="*/ 220003 w 249946"/>
                  <a:gd name="connsiteY3" fmla="*/ 250501 h 250000"/>
                  <a:gd name="connsiteX4" fmla="*/ 30044 w 249946"/>
                  <a:gd name="connsiteY4" fmla="*/ 250501 h 250000"/>
                  <a:gd name="connsiteX5" fmla="*/ 50 w 249946"/>
                  <a:gd name="connsiteY5" fmla="*/ 250501 h 250000"/>
                  <a:gd name="connsiteX6" fmla="*/ 50 w 249946"/>
                  <a:gd name="connsiteY6" fmla="*/ 500 h 250000"/>
                  <a:gd name="connsiteX7" fmla="*/ 30044 w 249946"/>
                  <a:gd name="connsiteY7" fmla="*/ 500 h 25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946" h="250000">
                    <a:moveTo>
                      <a:pt x="220003" y="500"/>
                    </a:moveTo>
                    <a:cubicBezTo>
                      <a:pt x="236568" y="500"/>
                      <a:pt x="249997" y="500"/>
                      <a:pt x="249997" y="500"/>
                    </a:cubicBezTo>
                    <a:lnTo>
                      <a:pt x="249997" y="250501"/>
                    </a:lnTo>
                    <a:cubicBezTo>
                      <a:pt x="249997" y="250501"/>
                      <a:pt x="236568" y="250501"/>
                      <a:pt x="220003" y="250501"/>
                    </a:cubicBezTo>
                    <a:lnTo>
                      <a:pt x="30044" y="250501"/>
                    </a:lnTo>
                    <a:cubicBezTo>
                      <a:pt x="13479" y="250501"/>
                      <a:pt x="50" y="250501"/>
                      <a:pt x="50" y="250501"/>
                    </a:cubicBezTo>
                    <a:lnTo>
                      <a:pt x="50" y="500"/>
                    </a:lnTo>
                    <a:cubicBezTo>
                      <a:pt x="50" y="500"/>
                      <a:pt x="13479" y="500"/>
                      <a:pt x="30044" y="500"/>
                    </a:cubicBezTo>
                    <a:close/>
                  </a:path>
                </a:pathLst>
              </a:custGeom>
              <a:solidFill>
                <a:srgbClr val="FAF089"/>
              </a:solidFill>
              <a:ln w="19987" cap="flat">
                <a:solidFill>
                  <a:srgbClr val="D69E2E"/>
                </a:solid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FC34C9A6-CBC9-205C-E02E-3B8F9B0C0A46}"/>
                  </a:ext>
                </a:extLst>
              </p:cNvPr>
              <p:cNvSpPr/>
              <p:nvPr/>
            </p:nvSpPr>
            <p:spPr>
              <a:xfrm>
                <a:off x="2499467" y="4238017"/>
                <a:ext cx="249946" cy="250000"/>
              </a:xfrm>
              <a:custGeom>
                <a:avLst/>
                <a:gdLst>
                  <a:gd name="connsiteX0" fmla="*/ 220003 w 249946"/>
                  <a:gd name="connsiteY0" fmla="*/ 500 h 250000"/>
                  <a:gd name="connsiteX1" fmla="*/ 249997 w 249946"/>
                  <a:gd name="connsiteY1" fmla="*/ 500 h 250000"/>
                  <a:gd name="connsiteX2" fmla="*/ 249997 w 249946"/>
                  <a:gd name="connsiteY2" fmla="*/ 250501 h 250000"/>
                  <a:gd name="connsiteX3" fmla="*/ 220003 w 249946"/>
                  <a:gd name="connsiteY3" fmla="*/ 250501 h 250000"/>
                  <a:gd name="connsiteX4" fmla="*/ 30044 w 249946"/>
                  <a:gd name="connsiteY4" fmla="*/ 250501 h 250000"/>
                  <a:gd name="connsiteX5" fmla="*/ 50 w 249946"/>
                  <a:gd name="connsiteY5" fmla="*/ 250501 h 250000"/>
                  <a:gd name="connsiteX6" fmla="*/ 50 w 249946"/>
                  <a:gd name="connsiteY6" fmla="*/ 500 h 250000"/>
                  <a:gd name="connsiteX7" fmla="*/ 30044 w 249946"/>
                  <a:gd name="connsiteY7" fmla="*/ 500 h 25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946" h="250000">
                    <a:moveTo>
                      <a:pt x="220003" y="500"/>
                    </a:moveTo>
                    <a:cubicBezTo>
                      <a:pt x="236568" y="500"/>
                      <a:pt x="249997" y="500"/>
                      <a:pt x="249997" y="500"/>
                    </a:cubicBezTo>
                    <a:lnTo>
                      <a:pt x="249997" y="250501"/>
                    </a:lnTo>
                    <a:cubicBezTo>
                      <a:pt x="249997" y="250501"/>
                      <a:pt x="236568" y="250501"/>
                      <a:pt x="220003" y="250501"/>
                    </a:cubicBezTo>
                    <a:lnTo>
                      <a:pt x="30044" y="250501"/>
                    </a:lnTo>
                    <a:cubicBezTo>
                      <a:pt x="13479" y="250501"/>
                      <a:pt x="50" y="250501"/>
                      <a:pt x="50" y="250501"/>
                    </a:cubicBezTo>
                    <a:lnTo>
                      <a:pt x="50" y="500"/>
                    </a:lnTo>
                    <a:cubicBezTo>
                      <a:pt x="50" y="500"/>
                      <a:pt x="13479" y="500"/>
                      <a:pt x="30044" y="500"/>
                    </a:cubicBezTo>
                    <a:close/>
                  </a:path>
                </a:pathLst>
              </a:custGeom>
              <a:solidFill>
                <a:srgbClr val="FAF089"/>
              </a:solidFill>
              <a:ln w="19987" cap="flat">
                <a:solidFill>
                  <a:srgbClr val="D69E2E"/>
                </a:solid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396B7668-7E00-106B-E436-C73E08C80387}"/>
                  </a:ext>
                </a:extLst>
              </p:cNvPr>
              <p:cNvSpPr/>
              <p:nvPr/>
            </p:nvSpPr>
            <p:spPr>
              <a:xfrm>
                <a:off x="2749413" y="4238017"/>
                <a:ext cx="249946" cy="250000"/>
              </a:xfrm>
              <a:custGeom>
                <a:avLst/>
                <a:gdLst>
                  <a:gd name="connsiteX0" fmla="*/ 220003 w 249946"/>
                  <a:gd name="connsiteY0" fmla="*/ 500 h 250000"/>
                  <a:gd name="connsiteX1" fmla="*/ 249997 w 249946"/>
                  <a:gd name="connsiteY1" fmla="*/ 500 h 250000"/>
                  <a:gd name="connsiteX2" fmla="*/ 249997 w 249946"/>
                  <a:gd name="connsiteY2" fmla="*/ 250501 h 250000"/>
                  <a:gd name="connsiteX3" fmla="*/ 220003 w 249946"/>
                  <a:gd name="connsiteY3" fmla="*/ 250501 h 250000"/>
                  <a:gd name="connsiteX4" fmla="*/ 30044 w 249946"/>
                  <a:gd name="connsiteY4" fmla="*/ 250501 h 250000"/>
                  <a:gd name="connsiteX5" fmla="*/ 50 w 249946"/>
                  <a:gd name="connsiteY5" fmla="*/ 250501 h 250000"/>
                  <a:gd name="connsiteX6" fmla="*/ 50 w 249946"/>
                  <a:gd name="connsiteY6" fmla="*/ 500 h 250000"/>
                  <a:gd name="connsiteX7" fmla="*/ 30044 w 249946"/>
                  <a:gd name="connsiteY7" fmla="*/ 500 h 25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946" h="250000">
                    <a:moveTo>
                      <a:pt x="220003" y="500"/>
                    </a:moveTo>
                    <a:cubicBezTo>
                      <a:pt x="236568" y="500"/>
                      <a:pt x="249997" y="500"/>
                      <a:pt x="249997" y="500"/>
                    </a:cubicBezTo>
                    <a:lnTo>
                      <a:pt x="249997" y="250501"/>
                    </a:lnTo>
                    <a:cubicBezTo>
                      <a:pt x="249997" y="250501"/>
                      <a:pt x="236568" y="250501"/>
                      <a:pt x="220003" y="250501"/>
                    </a:cubicBezTo>
                    <a:lnTo>
                      <a:pt x="30044" y="250501"/>
                    </a:lnTo>
                    <a:cubicBezTo>
                      <a:pt x="13479" y="250501"/>
                      <a:pt x="50" y="250501"/>
                      <a:pt x="50" y="250501"/>
                    </a:cubicBezTo>
                    <a:lnTo>
                      <a:pt x="50" y="500"/>
                    </a:lnTo>
                    <a:cubicBezTo>
                      <a:pt x="50" y="500"/>
                      <a:pt x="13479" y="500"/>
                      <a:pt x="30044" y="500"/>
                    </a:cubicBezTo>
                    <a:close/>
                  </a:path>
                </a:pathLst>
              </a:custGeom>
              <a:solidFill>
                <a:srgbClr val="FAF089"/>
              </a:solidFill>
              <a:ln w="19987" cap="flat">
                <a:solidFill>
                  <a:srgbClr val="D69E2E"/>
                </a:solid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46CCF1B3-7376-30F5-BDF9-34B89C2F432C}"/>
                  </a:ext>
                </a:extLst>
              </p:cNvPr>
              <p:cNvSpPr/>
              <p:nvPr/>
            </p:nvSpPr>
            <p:spPr>
              <a:xfrm>
                <a:off x="2999360" y="4238017"/>
                <a:ext cx="249946" cy="250000"/>
              </a:xfrm>
              <a:custGeom>
                <a:avLst/>
                <a:gdLst>
                  <a:gd name="connsiteX0" fmla="*/ 220003 w 249946"/>
                  <a:gd name="connsiteY0" fmla="*/ 500 h 250000"/>
                  <a:gd name="connsiteX1" fmla="*/ 249997 w 249946"/>
                  <a:gd name="connsiteY1" fmla="*/ 500 h 250000"/>
                  <a:gd name="connsiteX2" fmla="*/ 249997 w 249946"/>
                  <a:gd name="connsiteY2" fmla="*/ 250501 h 250000"/>
                  <a:gd name="connsiteX3" fmla="*/ 220003 w 249946"/>
                  <a:gd name="connsiteY3" fmla="*/ 250501 h 250000"/>
                  <a:gd name="connsiteX4" fmla="*/ 30044 w 249946"/>
                  <a:gd name="connsiteY4" fmla="*/ 250501 h 250000"/>
                  <a:gd name="connsiteX5" fmla="*/ 50 w 249946"/>
                  <a:gd name="connsiteY5" fmla="*/ 250501 h 250000"/>
                  <a:gd name="connsiteX6" fmla="*/ 50 w 249946"/>
                  <a:gd name="connsiteY6" fmla="*/ 500 h 250000"/>
                  <a:gd name="connsiteX7" fmla="*/ 30044 w 249946"/>
                  <a:gd name="connsiteY7" fmla="*/ 500 h 25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946" h="250000">
                    <a:moveTo>
                      <a:pt x="220003" y="500"/>
                    </a:moveTo>
                    <a:cubicBezTo>
                      <a:pt x="236568" y="500"/>
                      <a:pt x="249997" y="500"/>
                      <a:pt x="249997" y="500"/>
                    </a:cubicBezTo>
                    <a:lnTo>
                      <a:pt x="249997" y="250501"/>
                    </a:lnTo>
                    <a:cubicBezTo>
                      <a:pt x="249997" y="250501"/>
                      <a:pt x="236568" y="250501"/>
                      <a:pt x="220003" y="250501"/>
                    </a:cubicBezTo>
                    <a:lnTo>
                      <a:pt x="30044" y="250501"/>
                    </a:lnTo>
                    <a:cubicBezTo>
                      <a:pt x="13479" y="250501"/>
                      <a:pt x="50" y="250501"/>
                      <a:pt x="50" y="250501"/>
                    </a:cubicBezTo>
                    <a:lnTo>
                      <a:pt x="50" y="500"/>
                    </a:lnTo>
                    <a:cubicBezTo>
                      <a:pt x="50" y="500"/>
                      <a:pt x="13479" y="500"/>
                      <a:pt x="30044" y="500"/>
                    </a:cubicBezTo>
                    <a:close/>
                  </a:path>
                </a:pathLst>
              </a:custGeom>
              <a:solidFill>
                <a:srgbClr val="FAF089"/>
              </a:solidFill>
              <a:ln w="19987" cap="flat">
                <a:solidFill>
                  <a:srgbClr val="D69E2E"/>
                </a:solid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08B3FA8F-D3FC-FE4B-9749-EBC29C50959A}"/>
                  </a:ext>
                </a:extLst>
              </p:cNvPr>
              <p:cNvSpPr/>
              <p:nvPr/>
            </p:nvSpPr>
            <p:spPr>
              <a:xfrm>
                <a:off x="3249307" y="4238017"/>
                <a:ext cx="249946" cy="250000"/>
              </a:xfrm>
              <a:custGeom>
                <a:avLst/>
                <a:gdLst>
                  <a:gd name="connsiteX0" fmla="*/ 220003 w 249946"/>
                  <a:gd name="connsiteY0" fmla="*/ 500 h 250000"/>
                  <a:gd name="connsiteX1" fmla="*/ 249997 w 249946"/>
                  <a:gd name="connsiteY1" fmla="*/ 500 h 250000"/>
                  <a:gd name="connsiteX2" fmla="*/ 249997 w 249946"/>
                  <a:gd name="connsiteY2" fmla="*/ 250501 h 250000"/>
                  <a:gd name="connsiteX3" fmla="*/ 220003 w 249946"/>
                  <a:gd name="connsiteY3" fmla="*/ 250501 h 250000"/>
                  <a:gd name="connsiteX4" fmla="*/ 30044 w 249946"/>
                  <a:gd name="connsiteY4" fmla="*/ 250501 h 250000"/>
                  <a:gd name="connsiteX5" fmla="*/ 50 w 249946"/>
                  <a:gd name="connsiteY5" fmla="*/ 250501 h 250000"/>
                  <a:gd name="connsiteX6" fmla="*/ 50 w 249946"/>
                  <a:gd name="connsiteY6" fmla="*/ 500 h 250000"/>
                  <a:gd name="connsiteX7" fmla="*/ 30044 w 249946"/>
                  <a:gd name="connsiteY7" fmla="*/ 500 h 25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946" h="250000">
                    <a:moveTo>
                      <a:pt x="220003" y="500"/>
                    </a:moveTo>
                    <a:cubicBezTo>
                      <a:pt x="236568" y="500"/>
                      <a:pt x="249997" y="500"/>
                      <a:pt x="249997" y="500"/>
                    </a:cubicBezTo>
                    <a:lnTo>
                      <a:pt x="249997" y="250501"/>
                    </a:lnTo>
                    <a:cubicBezTo>
                      <a:pt x="249997" y="250501"/>
                      <a:pt x="236568" y="250501"/>
                      <a:pt x="220003" y="250501"/>
                    </a:cubicBezTo>
                    <a:lnTo>
                      <a:pt x="30044" y="250501"/>
                    </a:lnTo>
                    <a:cubicBezTo>
                      <a:pt x="13479" y="250501"/>
                      <a:pt x="50" y="250501"/>
                      <a:pt x="50" y="250501"/>
                    </a:cubicBezTo>
                    <a:lnTo>
                      <a:pt x="50" y="500"/>
                    </a:lnTo>
                    <a:cubicBezTo>
                      <a:pt x="50" y="500"/>
                      <a:pt x="13479" y="500"/>
                      <a:pt x="30044" y="500"/>
                    </a:cubicBezTo>
                    <a:close/>
                  </a:path>
                </a:pathLst>
              </a:custGeom>
              <a:solidFill>
                <a:srgbClr val="FAF089"/>
              </a:solidFill>
              <a:ln w="19987" cap="flat">
                <a:solidFill>
                  <a:srgbClr val="D69E2E"/>
                </a:solidFill>
                <a:prstDash val="solid"/>
                <a:miter/>
              </a:ln>
            </p:spPr>
            <p:txBody>
              <a:bodyPr rtlCol="0" anchor="ctr"/>
              <a:lstStyle/>
              <a:p>
                <a:endParaRPr lang="en-IN"/>
              </a:p>
            </p:txBody>
          </p:sp>
          <p:sp>
            <p:nvSpPr>
              <p:cNvPr id="174" name="TextBox 173">
                <a:extLst>
                  <a:ext uri="{FF2B5EF4-FFF2-40B4-BE49-F238E27FC236}">
                    <a16:creationId xmlns:a16="http://schemas.microsoft.com/office/drawing/2014/main" id="{0679C4BE-F570-8438-4DE3-3EAF403890E0}"/>
                  </a:ext>
                </a:extLst>
              </p:cNvPr>
              <p:cNvSpPr txBox="1"/>
              <p:nvPr/>
            </p:nvSpPr>
            <p:spPr>
              <a:xfrm>
                <a:off x="1374829" y="4506947"/>
                <a:ext cx="489650" cy="165919"/>
              </a:xfrm>
              <a:prstGeom prst="rect">
                <a:avLst/>
              </a:prstGeom>
              <a:noFill/>
            </p:spPr>
            <p:txBody>
              <a:bodyPr wrap="none" rtlCol="0">
                <a:spAutoFit/>
              </a:bodyPr>
              <a:lstStyle/>
              <a:p>
                <a:pPr algn="l"/>
                <a:r>
                  <a:rPr lang="en-IN" sz="600" spc="0" baseline="0">
                    <a:ln/>
                    <a:solidFill>
                      <a:srgbClr val="D69E2E"/>
                    </a:solidFill>
                    <a:latin typeface="Arial"/>
                    <a:cs typeface="Arial"/>
                    <a:sym typeface="Arial"/>
                    <a:rtl val="0"/>
                  </a:rPr>
                  <a:t>0.125ms</a:t>
                </a:r>
              </a:p>
            </p:txBody>
          </p:sp>
          <p:sp>
            <p:nvSpPr>
              <p:cNvPr id="175" name="TextBox 174">
                <a:extLst>
                  <a:ext uri="{FF2B5EF4-FFF2-40B4-BE49-F238E27FC236}">
                    <a16:creationId xmlns:a16="http://schemas.microsoft.com/office/drawing/2014/main" id="{A913D79A-EA13-285F-868B-47C9F3C48D46}"/>
                  </a:ext>
                </a:extLst>
              </p:cNvPr>
              <p:cNvSpPr txBox="1"/>
              <p:nvPr/>
            </p:nvSpPr>
            <p:spPr>
              <a:xfrm>
                <a:off x="3607771" y="4283525"/>
                <a:ext cx="877458" cy="184539"/>
              </a:xfrm>
              <a:prstGeom prst="rect">
                <a:avLst/>
              </a:prstGeom>
              <a:noFill/>
            </p:spPr>
            <p:txBody>
              <a:bodyPr wrap="none" rtlCol="0">
                <a:spAutoFit/>
              </a:bodyPr>
              <a:lstStyle/>
              <a:p>
                <a:pPr algn="l"/>
                <a:r>
                  <a:rPr lang="en-IN" sz="750" spc="0" baseline="0">
                    <a:ln/>
                    <a:solidFill>
                      <a:srgbClr val="4A5568"/>
                    </a:solidFill>
                    <a:latin typeface="Arial"/>
                    <a:cs typeface="Arial"/>
                    <a:sym typeface="Arial"/>
                    <a:rtl val="0"/>
                  </a:rPr>
                  <a:t>8 Slots per 1ms</a:t>
                </a:r>
              </a:p>
            </p:txBody>
          </p:sp>
        </p:grpSp>
      </p:grpSp>
      <p:grpSp>
        <p:nvGrpSpPr>
          <p:cNvPr id="176" name="Graphic 3">
            <a:extLst>
              <a:ext uri="{FF2B5EF4-FFF2-40B4-BE49-F238E27FC236}">
                <a16:creationId xmlns:a16="http://schemas.microsoft.com/office/drawing/2014/main" id="{A462709C-98E3-A006-6B97-540EE45EF931}"/>
              </a:ext>
            </a:extLst>
          </p:cNvPr>
          <p:cNvGrpSpPr/>
          <p:nvPr/>
        </p:nvGrpSpPr>
        <p:grpSpPr>
          <a:xfrm>
            <a:off x="6556982" y="3155573"/>
            <a:ext cx="2706709" cy="1325232"/>
            <a:chOff x="6498616" y="2617309"/>
            <a:chExt cx="2706709" cy="1325232"/>
          </a:xfrm>
        </p:grpSpPr>
        <p:sp>
          <p:nvSpPr>
            <p:cNvPr id="177" name="TextBox 176">
              <a:extLst>
                <a:ext uri="{FF2B5EF4-FFF2-40B4-BE49-F238E27FC236}">
                  <a16:creationId xmlns:a16="http://schemas.microsoft.com/office/drawing/2014/main" id="{0AABEAEA-B422-948D-AA1E-EEBF0726BA69}"/>
                </a:ext>
              </a:extLst>
            </p:cNvPr>
            <p:cNvSpPr txBox="1"/>
            <p:nvPr/>
          </p:nvSpPr>
          <p:spPr>
            <a:xfrm>
              <a:off x="6407176" y="2571589"/>
              <a:ext cx="1720912" cy="240398"/>
            </a:xfrm>
            <a:prstGeom prst="rect">
              <a:avLst/>
            </a:prstGeom>
            <a:noFill/>
          </p:spPr>
          <p:txBody>
            <a:bodyPr wrap="none" rtlCol="0">
              <a:spAutoFit/>
            </a:bodyPr>
            <a:lstStyle/>
            <a:p>
              <a:pPr algn="l"/>
              <a:r>
                <a:rPr lang="en-IN" sz="1200" b="1" spc="0" baseline="0">
                  <a:ln/>
                  <a:solidFill>
                    <a:srgbClr val="2D3748"/>
                  </a:solidFill>
                  <a:latin typeface="Arial"/>
                  <a:cs typeface="Arial"/>
                  <a:sym typeface="Arial"/>
                  <a:rtl val="0"/>
                </a:rPr>
                <a:t>Key 5G NR Features</a:t>
              </a:r>
            </a:p>
          </p:txBody>
        </p:sp>
        <p:grpSp>
          <p:nvGrpSpPr>
            <p:cNvPr id="179" name="Graphic 3">
              <a:extLst>
                <a:ext uri="{FF2B5EF4-FFF2-40B4-BE49-F238E27FC236}">
                  <a16:creationId xmlns:a16="http://schemas.microsoft.com/office/drawing/2014/main" id="{95C1CBEB-A6CE-4E32-2B47-8470BE556365}"/>
                </a:ext>
              </a:extLst>
            </p:cNvPr>
            <p:cNvGrpSpPr/>
            <p:nvPr/>
          </p:nvGrpSpPr>
          <p:grpSpPr>
            <a:xfrm>
              <a:off x="6538607" y="2997486"/>
              <a:ext cx="2335850" cy="111719"/>
              <a:chOff x="6538607" y="2997486"/>
              <a:chExt cx="2335850" cy="111719"/>
            </a:xfrm>
          </p:grpSpPr>
          <p:sp>
            <p:nvSpPr>
              <p:cNvPr id="180" name="Freeform: Shape 179">
                <a:extLst>
                  <a:ext uri="{FF2B5EF4-FFF2-40B4-BE49-F238E27FC236}">
                    <a16:creationId xmlns:a16="http://schemas.microsoft.com/office/drawing/2014/main" id="{02F10C0F-57DF-8164-2625-F05B40DA4ABF}"/>
                  </a:ext>
                </a:extLst>
              </p:cNvPr>
              <p:cNvSpPr/>
              <p:nvPr/>
            </p:nvSpPr>
            <p:spPr>
              <a:xfrm>
                <a:off x="6538607" y="3021346"/>
                <a:ext cx="79982" cy="66666"/>
              </a:xfrm>
              <a:custGeom>
                <a:avLst/>
                <a:gdLst>
                  <a:gd name="connsiteX0" fmla="*/ 80633 w 79982"/>
                  <a:gd name="connsiteY0" fmla="*/ 33683 h 66666"/>
                  <a:gd name="connsiteX1" fmla="*/ 40641 w 79982"/>
                  <a:gd name="connsiteY1" fmla="*/ 67017 h 66666"/>
                  <a:gd name="connsiteX2" fmla="*/ 650 w 79982"/>
                  <a:gd name="connsiteY2" fmla="*/ 33683 h 66666"/>
                  <a:gd name="connsiteX3" fmla="*/ 40641 w 79982"/>
                  <a:gd name="connsiteY3" fmla="*/ 350 h 66666"/>
                  <a:gd name="connsiteX4" fmla="*/ 80633 w 79982"/>
                  <a:gd name="connsiteY4" fmla="*/ 33683 h 6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982" h="66666">
                    <a:moveTo>
                      <a:pt x="80633" y="33683"/>
                    </a:moveTo>
                    <a:cubicBezTo>
                      <a:pt x="80633" y="52093"/>
                      <a:pt x="62728" y="67017"/>
                      <a:pt x="40641" y="67017"/>
                    </a:cubicBezTo>
                    <a:cubicBezTo>
                      <a:pt x="18555" y="67017"/>
                      <a:pt x="650" y="52093"/>
                      <a:pt x="650" y="33683"/>
                    </a:cubicBezTo>
                    <a:cubicBezTo>
                      <a:pt x="650" y="15274"/>
                      <a:pt x="18555" y="350"/>
                      <a:pt x="40641" y="350"/>
                    </a:cubicBezTo>
                    <a:cubicBezTo>
                      <a:pt x="62728" y="350"/>
                      <a:pt x="80633" y="15274"/>
                      <a:pt x="80633" y="33683"/>
                    </a:cubicBezTo>
                    <a:close/>
                  </a:path>
                </a:pathLst>
              </a:custGeom>
              <a:solidFill>
                <a:srgbClr val="48BB78"/>
              </a:solidFill>
              <a:ln w="9993" cap="flat">
                <a:noFill/>
                <a:prstDash val="solid"/>
                <a:miter/>
              </a:ln>
            </p:spPr>
            <p:txBody>
              <a:bodyPr rtlCol="0" anchor="ctr"/>
              <a:lstStyle/>
              <a:p>
                <a:endParaRPr lang="en-IN"/>
              </a:p>
            </p:txBody>
          </p:sp>
          <p:sp>
            <p:nvSpPr>
              <p:cNvPr id="181" name="TextBox 180">
                <a:extLst>
                  <a:ext uri="{FF2B5EF4-FFF2-40B4-BE49-F238E27FC236}">
                    <a16:creationId xmlns:a16="http://schemas.microsoft.com/office/drawing/2014/main" id="{BBEF3CC0-6F87-F0CC-CF55-BF99F0B92E1A}"/>
                  </a:ext>
                </a:extLst>
              </p:cNvPr>
              <p:cNvSpPr txBox="1"/>
              <p:nvPr/>
            </p:nvSpPr>
            <p:spPr>
              <a:xfrm>
                <a:off x="6607133" y="2951766"/>
                <a:ext cx="2358764" cy="203159"/>
              </a:xfrm>
              <a:prstGeom prst="rect">
                <a:avLst/>
              </a:prstGeom>
              <a:noFill/>
            </p:spPr>
            <p:txBody>
              <a:bodyPr wrap="none" rtlCol="0">
                <a:spAutoFit/>
              </a:bodyPr>
              <a:lstStyle/>
              <a:p>
                <a:pPr algn="l"/>
                <a:r>
                  <a:rPr lang="en-IN" sz="900" b="1" spc="0" baseline="0">
                    <a:ln/>
                    <a:solidFill>
                      <a:srgbClr val="2D3748"/>
                    </a:solidFill>
                    <a:latin typeface="Arial"/>
                    <a:cs typeface="Arial"/>
                    <a:sym typeface="Arial"/>
                    <a:rtl val="0"/>
                  </a:rPr>
                  <a:t>Dynamic TDD: Flexible UL/DL allocation</a:t>
                </a:r>
              </a:p>
            </p:txBody>
          </p:sp>
        </p:grpSp>
        <p:grpSp>
          <p:nvGrpSpPr>
            <p:cNvPr id="182" name="Graphic 3">
              <a:extLst>
                <a:ext uri="{FF2B5EF4-FFF2-40B4-BE49-F238E27FC236}">
                  <a16:creationId xmlns:a16="http://schemas.microsoft.com/office/drawing/2014/main" id="{52D294EC-8512-0CD8-A967-8DB4D7E18E43}"/>
                </a:ext>
              </a:extLst>
            </p:cNvPr>
            <p:cNvGrpSpPr/>
            <p:nvPr/>
          </p:nvGrpSpPr>
          <p:grpSpPr>
            <a:xfrm>
              <a:off x="6538607" y="3205820"/>
              <a:ext cx="2440242" cy="111719"/>
              <a:chOff x="6538607" y="3205820"/>
              <a:chExt cx="2440242" cy="111719"/>
            </a:xfrm>
          </p:grpSpPr>
          <p:sp>
            <p:nvSpPr>
              <p:cNvPr id="183" name="Freeform: Shape 182">
                <a:extLst>
                  <a:ext uri="{FF2B5EF4-FFF2-40B4-BE49-F238E27FC236}">
                    <a16:creationId xmlns:a16="http://schemas.microsoft.com/office/drawing/2014/main" id="{7A4B90A1-A84E-52A7-2BCA-1305DDFB109C}"/>
                  </a:ext>
                </a:extLst>
              </p:cNvPr>
              <p:cNvSpPr/>
              <p:nvPr/>
            </p:nvSpPr>
            <p:spPr>
              <a:xfrm>
                <a:off x="6538607" y="3229680"/>
                <a:ext cx="79982" cy="66666"/>
              </a:xfrm>
              <a:custGeom>
                <a:avLst/>
                <a:gdLst>
                  <a:gd name="connsiteX0" fmla="*/ 80633 w 79982"/>
                  <a:gd name="connsiteY0" fmla="*/ 33708 h 66666"/>
                  <a:gd name="connsiteX1" fmla="*/ 40641 w 79982"/>
                  <a:gd name="connsiteY1" fmla="*/ 67042 h 66666"/>
                  <a:gd name="connsiteX2" fmla="*/ 650 w 79982"/>
                  <a:gd name="connsiteY2" fmla="*/ 33708 h 66666"/>
                  <a:gd name="connsiteX3" fmla="*/ 40641 w 79982"/>
                  <a:gd name="connsiteY3" fmla="*/ 375 h 66666"/>
                  <a:gd name="connsiteX4" fmla="*/ 80633 w 79982"/>
                  <a:gd name="connsiteY4" fmla="*/ 33708 h 6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982" h="66666">
                    <a:moveTo>
                      <a:pt x="80633" y="33708"/>
                    </a:moveTo>
                    <a:cubicBezTo>
                      <a:pt x="80633" y="52118"/>
                      <a:pt x="62728" y="67042"/>
                      <a:pt x="40641" y="67042"/>
                    </a:cubicBezTo>
                    <a:cubicBezTo>
                      <a:pt x="18555" y="67042"/>
                      <a:pt x="650" y="52118"/>
                      <a:pt x="650" y="33708"/>
                    </a:cubicBezTo>
                    <a:cubicBezTo>
                      <a:pt x="650" y="15299"/>
                      <a:pt x="18555" y="375"/>
                      <a:pt x="40641" y="375"/>
                    </a:cubicBezTo>
                    <a:cubicBezTo>
                      <a:pt x="62728" y="375"/>
                      <a:pt x="80633" y="15299"/>
                      <a:pt x="80633" y="33708"/>
                    </a:cubicBezTo>
                    <a:close/>
                  </a:path>
                </a:pathLst>
              </a:custGeom>
              <a:solidFill>
                <a:srgbClr val="ED8936"/>
              </a:solidFill>
              <a:ln w="9993" cap="flat">
                <a:noFill/>
                <a:prstDash val="solid"/>
                <a:miter/>
              </a:ln>
            </p:spPr>
            <p:txBody>
              <a:bodyPr rtlCol="0" anchor="ctr"/>
              <a:lstStyle/>
              <a:p>
                <a:endParaRPr lang="en-IN"/>
              </a:p>
            </p:txBody>
          </p:sp>
          <p:sp>
            <p:nvSpPr>
              <p:cNvPr id="184" name="TextBox 183">
                <a:extLst>
                  <a:ext uri="{FF2B5EF4-FFF2-40B4-BE49-F238E27FC236}">
                    <a16:creationId xmlns:a16="http://schemas.microsoft.com/office/drawing/2014/main" id="{086C488D-32A1-0B2D-79AB-6128671DD080}"/>
                  </a:ext>
                </a:extLst>
              </p:cNvPr>
              <p:cNvSpPr txBox="1"/>
              <p:nvPr/>
            </p:nvSpPr>
            <p:spPr>
              <a:xfrm>
                <a:off x="6607133" y="3160100"/>
                <a:ext cx="2463156" cy="203159"/>
              </a:xfrm>
              <a:prstGeom prst="rect">
                <a:avLst/>
              </a:prstGeom>
              <a:noFill/>
            </p:spPr>
            <p:txBody>
              <a:bodyPr wrap="none" rtlCol="0">
                <a:spAutoFit/>
              </a:bodyPr>
              <a:lstStyle/>
              <a:p>
                <a:pPr algn="l"/>
                <a:r>
                  <a:rPr lang="en-IN" sz="900" b="1" spc="0" baseline="0">
                    <a:ln/>
                    <a:solidFill>
                      <a:srgbClr val="2D3748"/>
                    </a:solidFill>
                    <a:latin typeface="Arial"/>
                    <a:cs typeface="Arial"/>
                    <a:sym typeface="Arial"/>
                    <a:rtl val="0"/>
                  </a:rPr>
                  <a:t>Mini-slots: Sub-slot scheduling for URLLC</a:t>
                </a:r>
              </a:p>
            </p:txBody>
          </p:sp>
        </p:grpSp>
        <p:grpSp>
          <p:nvGrpSpPr>
            <p:cNvPr id="185" name="Graphic 3">
              <a:extLst>
                <a:ext uri="{FF2B5EF4-FFF2-40B4-BE49-F238E27FC236}">
                  <a16:creationId xmlns:a16="http://schemas.microsoft.com/office/drawing/2014/main" id="{CC74A3DD-B4B6-A7A9-9DC2-FD3BFCDF9AF7}"/>
                </a:ext>
              </a:extLst>
            </p:cNvPr>
            <p:cNvGrpSpPr/>
            <p:nvPr/>
          </p:nvGrpSpPr>
          <p:grpSpPr>
            <a:xfrm>
              <a:off x="6538607" y="3414154"/>
              <a:ext cx="2666717" cy="111719"/>
              <a:chOff x="6538607" y="3414154"/>
              <a:chExt cx="2666717" cy="111719"/>
            </a:xfrm>
          </p:grpSpPr>
          <p:sp>
            <p:nvSpPr>
              <p:cNvPr id="186" name="Freeform: Shape 185">
                <a:extLst>
                  <a:ext uri="{FF2B5EF4-FFF2-40B4-BE49-F238E27FC236}">
                    <a16:creationId xmlns:a16="http://schemas.microsoft.com/office/drawing/2014/main" id="{FC939283-6725-B4A5-EEC3-6105445F01F7}"/>
                  </a:ext>
                </a:extLst>
              </p:cNvPr>
              <p:cNvSpPr/>
              <p:nvPr/>
            </p:nvSpPr>
            <p:spPr>
              <a:xfrm>
                <a:off x="6538607" y="3438014"/>
                <a:ext cx="79982" cy="66666"/>
              </a:xfrm>
              <a:custGeom>
                <a:avLst/>
                <a:gdLst>
                  <a:gd name="connsiteX0" fmla="*/ 80633 w 79982"/>
                  <a:gd name="connsiteY0" fmla="*/ 33733 h 66666"/>
                  <a:gd name="connsiteX1" fmla="*/ 40641 w 79982"/>
                  <a:gd name="connsiteY1" fmla="*/ 67067 h 66666"/>
                  <a:gd name="connsiteX2" fmla="*/ 650 w 79982"/>
                  <a:gd name="connsiteY2" fmla="*/ 33733 h 66666"/>
                  <a:gd name="connsiteX3" fmla="*/ 40641 w 79982"/>
                  <a:gd name="connsiteY3" fmla="*/ 400 h 66666"/>
                  <a:gd name="connsiteX4" fmla="*/ 80633 w 79982"/>
                  <a:gd name="connsiteY4" fmla="*/ 33733 h 6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982" h="66666">
                    <a:moveTo>
                      <a:pt x="80633" y="33733"/>
                    </a:moveTo>
                    <a:cubicBezTo>
                      <a:pt x="80633" y="52143"/>
                      <a:pt x="62728" y="67067"/>
                      <a:pt x="40641" y="67067"/>
                    </a:cubicBezTo>
                    <a:cubicBezTo>
                      <a:pt x="18555" y="67067"/>
                      <a:pt x="650" y="52143"/>
                      <a:pt x="650" y="33733"/>
                    </a:cubicBezTo>
                    <a:cubicBezTo>
                      <a:pt x="650" y="15324"/>
                      <a:pt x="18555" y="400"/>
                      <a:pt x="40641" y="400"/>
                    </a:cubicBezTo>
                    <a:cubicBezTo>
                      <a:pt x="62728" y="400"/>
                      <a:pt x="80633" y="15324"/>
                      <a:pt x="80633" y="33733"/>
                    </a:cubicBezTo>
                    <a:close/>
                  </a:path>
                </a:pathLst>
              </a:custGeom>
              <a:solidFill>
                <a:srgbClr val="667EEA"/>
              </a:solidFill>
              <a:ln w="9993" cap="flat">
                <a:noFill/>
                <a:prstDash val="solid"/>
                <a:miter/>
              </a:ln>
            </p:spPr>
            <p:txBody>
              <a:bodyPr rtlCol="0" anchor="ctr"/>
              <a:lstStyle/>
              <a:p>
                <a:endParaRPr lang="en-IN"/>
              </a:p>
            </p:txBody>
          </p:sp>
          <p:sp>
            <p:nvSpPr>
              <p:cNvPr id="187" name="TextBox 186">
                <a:extLst>
                  <a:ext uri="{FF2B5EF4-FFF2-40B4-BE49-F238E27FC236}">
                    <a16:creationId xmlns:a16="http://schemas.microsoft.com/office/drawing/2014/main" id="{5A0F330D-4410-F99E-CC87-5C61D09CD17D}"/>
                  </a:ext>
                </a:extLst>
              </p:cNvPr>
              <p:cNvSpPr txBox="1"/>
              <p:nvPr/>
            </p:nvSpPr>
            <p:spPr>
              <a:xfrm>
                <a:off x="6607133" y="3368434"/>
                <a:ext cx="2689631" cy="203159"/>
              </a:xfrm>
              <a:prstGeom prst="rect">
                <a:avLst/>
              </a:prstGeom>
              <a:noFill/>
            </p:spPr>
            <p:txBody>
              <a:bodyPr wrap="none" rtlCol="0">
                <a:spAutoFit/>
              </a:bodyPr>
              <a:lstStyle/>
              <a:p>
                <a:pPr algn="l"/>
                <a:r>
                  <a:rPr lang="en-IN" sz="900" b="1" spc="0" baseline="0">
                    <a:ln/>
                    <a:solidFill>
                      <a:srgbClr val="2D3748"/>
                    </a:solidFill>
                    <a:latin typeface="Arial"/>
                    <a:cs typeface="Arial"/>
                    <a:sym typeface="Arial"/>
                    <a:rtl val="0"/>
                  </a:rPr>
                  <a:t>Mixed Numerology: Multiple SCS in same cell</a:t>
                </a:r>
              </a:p>
            </p:txBody>
          </p:sp>
        </p:grpSp>
        <p:grpSp>
          <p:nvGrpSpPr>
            <p:cNvPr id="188" name="Graphic 3">
              <a:extLst>
                <a:ext uri="{FF2B5EF4-FFF2-40B4-BE49-F238E27FC236}">
                  <a16:creationId xmlns:a16="http://schemas.microsoft.com/office/drawing/2014/main" id="{18620538-1A9E-71F8-1615-DD4B1A637619}"/>
                </a:ext>
              </a:extLst>
            </p:cNvPr>
            <p:cNvGrpSpPr/>
            <p:nvPr/>
          </p:nvGrpSpPr>
          <p:grpSpPr>
            <a:xfrm>
              <a:off x="6538607" y="3622488"/>
              <a:ext cx="2160048" cy="111719"/>
              <a:chOff x="6538607" y="3622488"/>
              <a:chExt cx="2160048" cy="111719"/>
            </a:xfrm>
          </p:grpSpPr>
          <p:sp>
            <p:nvSpPr>
              <p:cNvPr id="189" name="Freeform: Shape 188">
                <a:extLst>
                  <a:ext uri="{FF2B5EF4-FFF2-40B4-BE49-F238E27FC236}">
                    <a16:creationId xmlns:a16="http://schemas.microsoft.com/office/drawing/2014/main" id="{161D0033-74B2-D61F-8E82-20870BEE814E}"/>
                  </a:ext>
                </a:extLst>
              </p:cNvPr>
              <p:cNvSpPr/>
              <p:nvPr/>
            </p:nvSpPr>
            <p:spPr>
              <a:xfrm>
                <a:off x="6538607" y="3646348"/>
                <a:ext cx="79982" cy="66666"/>
              </a:xfrm>
              <a:custGeom>
                <a:avLst/>
                <a:gdLst>
                  <a:gd name="connsiteX0" fmla="*/ 80633 w 79982"/>
                  <a:gd name="connsiteY0" fmla="*/ 33758 h 66666"/>
                  <a:gd name="connsiteX1" fmla="*/ 40641 w 79982"/>
                  <a:gd name="connsiteY1" fmla="*/ 67092 h 66666"/>
                  <a:gd name="connsiteX2" fmla="*/ 650 w 79982"/>
                  <a:gd name="connsiteY2" fmla="*/ 33758 h 66666"/>
                  <a:gd name="connsiteX3" fmla="*/ 40641 w 79982"/>
                  <a:gd name="connsiteY3" fmla="*/ 425 h 66666"/>
                  <a:gd name="connsiteX4" fmla="*/ 80633 w 79982"/>
                  <a:gd name="connsiteY4" fmla="*/ 33758 h 6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982" h="66666">
                    <a:moveTo>
                      <a:pt x="80633" y="33758"/>
                    </a:moveTo>
                    <a:cubicBezTo>
                      <a:pt x="80633" y="52168"/>
                      <a:pt x="62728" y="67092"/>
                      <a:pt x="40641" y="67092"/>
                    </a:cubicBezTo>
                    <a:cubicBezTo>
                      <a:pt x="18555" y="67092"/>
                      <a:pt x="650" y="52168"/>
                      <a:pt x="650" y="33758"/>
                    </a:cubicBezTo>
                    <a:cubicBezTo>
                      <a:pt x="650" y="15349"/>
                      <a:pt x="18555" y="425"/>
                      <a:pt x="40641" y="425"/>
                    </a:cubicBezTo>
                    <a:cubicBezTo>
                      <a:pt x="62728" y="425"/>
                      <a:pt x="80633" y="15349"/>
                      <a:pt x="80633" y="33758"/>
                    </a:cubicBezTo>
                    <a:close/>
                  </a:path>
                </a:pathLst>
              </a:custGeom>
              <a:solidFill>
                <a:srgbClr val="F56565"/>
              </a:solidFill>
              <a:ln w="9993" cap="flat">
                <a:noFill/>
                <a:prstDash val="solid"/>
                <a:miter/>
              </a:ln>
            </p:spPr>
            <p:txBody>
              <a:bodyPr rtlCol="0" anchor="ctr"/>
              <a:lstStyle/>
              <a:p>
                <a:endParaRPr lang="en-IN"/>
              </a:p>
            </p:txBody>
          </p:sp>
          <p:sp>
            <p:nvSpPr>
              <p:cNvPr id="190" name="TextBox 189">
                <a:extLst>
                  <a:ext uri="{FF2B5EF4-FFF2-40B4-BE49-F238E27FC236}">
                    <a16:creationId xmlns:a16="http://schemas.microsoft.com/office/drawing/2014/main" id="{183DA40A-93D7-E3CE-B729-264577E4BA31}"/>
                  </a:ext>
                </a:extLst>
              </p:cNvPr>
              <p:cNvSpPr txBox="1"/>
              <p:nvPr/>
            </p:nvSpPr>
            <p:spPr>
              <a:xfrm>
                <a:off x="6607133" y="3576768"/>
                <a:ext cx="2182962" cy="203159"/>
              </a:xfrm>
              <a:prstGeom prst="rect">
                <a:avLst/>
              </a:prstGeom>
              <a:noFill/>
            </p:spPr>
            <p:txBody>
              <a:bodyPr wrap="none" rtlCol="0">
                <a:spAutoFit/>
              </a:bodyPr>
              <a:lstStyle/>
              <a:p>
                <a:pPr algn="l"/>
                <a:r>
                  <a:rPr lang="en-IN" sz="900" b="1" spc="0" baseline="0">
                    <a:ln/>
                    <a:solidFill>
                      <a:srgbClr val="2D3748"/>
                    </a:solidFill>
                    <a:latin typeface="Arial"/>
                    <a:cs typeface="Arial"/>
                    <a:sym typeface="Arial"/>
                    <a:rtl val="0"/>
                  </a:rPr>
                  <a:t>Self-contained: All signals within slot</a:t>
                </a:r>
              </a:p>
            </p:txBody>
          </p:sp>
        </p:grpSp>
        <p:grpSp>
          <p:nvGrpSpPr>
            <p:cNvPr id="191" name="Graphic 3">
              <a:extLst>
                <a:ext uri="{FF2B5EF4-FFF2-40B4-BE49-F238E27FC236}">
                  <a16:creationId xmlns:a16="http://schemas.microsoft.com/office/drawing/2014/main" id="{E9DAFF5B-09DB-CA84-EFD1-87E4C45D0CB1}"/>
                </a:ext>
              </a:extLst>
            </p:cNvPr>
            <p:cNvGrpSpPr/>
            <p:nvPr/>
          </p:nvGrpSpPr>
          <p:grpSpPr>
            <a:xfrm>
              <a:off x="6538607" y="3830822"/>
              <a:ext cx="2173053" cy="111719"/>
              <a:chOff x="6538607" y="3830822"/>
              <a:chExt cx="2173053" cy="111719"/>
            </a:xfrm>
          </p:grpSpPr>
          <p:sp>
            <p:nvSpPr>
              <p:cNvPr id="192" name="Freeform: Shape 191">
                <a:extLst>
                  <a:ext uri="{FF2B5EF4-FFF2-40B4-BE49-F238E27FC236}">
                    <a16:creationId xmlns:a16="http://schemas.microsoft.com/office/drawing/2014/main" id="{E8F03BDE-5189-FF86-8521-691BB1E88406}"/>
                  </a:ext>
                </a:extLst>
              </p:cNvPr>
              <p:cNvSpPr/>
              <p:nvPr/>
            </p:nvSpPr>
            <p:spPr>
              <a:xfrm>
                <a:off x="6538607" y="3854683"/>
                <a:ext cx="79982" cy="66666"/>
              </a:xfrm>
              <a:custGeom>
                <a:avLst/>
                <a:gdLst>
                  <a:gd name="connsiteX0" fmla="*/ 80633 w 79982"/>
                  <a:gd name="connsiteY0" fmla="*/ 33783 h 66666"/>
                  <a:gd name="connsiteX1" fmla="*/ 40641 w 79982"/>
                  <a:gd name="connsiteY1" fmla="*/ 67117 h 66666"/>
                  <a:gd name="connsiteX2" fmla="*/ 650 w 79982"/>
                  <a:gd name="connsiteY2" fmla="*/ 33783 h 66666"/>
                  <a:gd name="connsiteX3" fmla="*/ 40641 w 79982"/>
                  <a:gd name="connsiteY3" fmla="*/ 450 h 66666"/>
                  <a:gd name="connsiteX4" fmla="*/ 80633 w 79982"/>
                  <a:gd name="connsiteY4" fmla="*/ 33783 h 6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982" h="66666">
                    <a:moveTo>
                      <a:pt x="80633" y="33783"/>
                    </a:moveTo>
                    <a:cubicBezTo>
                      <a:pt x="80633" y="52193"/>
                      <a:pt x="62728" y="67117"/>
                      <a:pt x="40641" y="67117"/>
                    </a:cubicBezTo>
                    <a:cubicBezTo>
                      <a:pt x="18555" y="67117"/>
                      <a:pt x="650" y="52193"/>
                      <a:pt x="650" y="33783"/>
                    </a:cubicBezTo>
                    <a:cubicBezTo>
                      <a:pt x="650" y="15374"/>
                      <a:pt x="18555" y="450"/>
                      <a:pt x="40641" y="450"/>
                    </a:cubicBezTo>
                    <a:cubicBezTo>
                      <a:pt x="62728" y="450"/>
                      <a:pt x="80633" y="15374"/>
                      <a:pt x="80633" y="33783"/>
                    </a:cubicBezTo>
                    <a:close/>
                  </a:path>
                </a:pathLst>
              </a:custGeom>
              <a:solidFill>
                <a:srgbClr val="9F7AEA"/>
              </a:solidFill>
              <a:ln w="9993" cap="flat">
                <a:noFill/>
                <a:prstDash val="solid"/>
                <a:miter/>
              </a:ln>
            </p:spPr>
            <p:txBody>
              <a:bodyPr rtlCol="0" anchor="ctr"/>
              <a:lstStyle/>
              <a:p>
                <a:endParaRPr lang="en-IN"/>
              </a:p>
            </p:txBody>
          </p:sp>
          <p:sp>
            <p:nvSpPr>
              <p:cNvPr id="193" name="TextBox 192">
                <a:extLst>
                  <a:ext uri="{FF2B5EF4-FFF2-40B4-BE49-F238E27FC236}">
                    <a16:creationId xmlns:a16="http://schemas.microsoft.com/office/drawing/2014/main" id="{244B429A-8F11-56E3-2B6C-7EF84114547B}"/>
                  </a:ext>
                </a:extLst>
              </p:cNvPr>
              <p:cNvSpPr txBox="1"/>
              <p:nvPr/>
            </p:nvSpPr>
            <p:spPr>
              <a:xfrm>
                <a:off x="6607133" y="3785102"/>
                <a:ext cx="2195967" cy="203159"/>
              </a:xfrm>
              <a:prstGeom prst="rect">
                <a:avLst/>
              </a:prstGeom>
              <a:noFill/>
            </p:spPr>
            <p:txBody>
              <a:bodyPr wrap="none" rtlCol="0">
                <a:spAutoFit/>
              </a:bodyPr>
              <a:lstStyle/>
              <a:p>
                <a:pPr algn="l"/>
                <a:r>
                  <a:rPr lang="en-IN" sz="900" b="1" spc="0" baseline="0">
                    <a:ln/>
                    <a:solidFill>
                      <a:srgbClr val="2D3748"/>
                    </a:solidFill>
                    <a:latin typeface="Arial"/>
                    <a:cs typeface="Arial"/>
                    <a:sym typeface="Arial"/>
                    <a:rtl val="0"/>
                  </a:rPr>
                  <a:t>Symbols: D (DL), U (UL), F (Flexible)</a:t>
                </a:r>
              </a:p>
            </p:txBody>
          </p:sp>
        </p:grpSp>
      </p:grpSp>
      <p:grpSp>
        <p:nvGrpSpPr>
          <p:cNvPr id="194" name="Graphic 3">
            <a:extLst>
              <a:ext uri="{FF2B5EF4-FFF2-40B4-BE49-F238E27FC236}">
                <a16:creationId xmlns:a16="http://schemas.microsoft.com/office/drawing/2014/main" id="{35153899-F3E7-1F62-81E3-A9AD1D153973}"/>
              </a:ext>
            </a:extLst>
          </p:cNvPr>
          <p:cNvGrpSpPr/>
          <p:nvPr/>
        </p:nvGrpSpPr>
        <p:grpSpPr>
          <a:xfrm>
            <a:off x="499892" y="5367318"/>
            <a:ext cx="3981291" cy="1287374"/>
            <a:chOff x="499892" y="5367318"/>
            <a:chExt cx="3981291" cy="1287374"/>
          </a:xfrm>
        </p:grpSpPr>
        <p:sp>
          <p:nvSpPr>
            <p:cNvPr id="195" name="TextBox 194">
              <a:extLst>
                <a:ext uri="{FF2B5EF4-FFF2-40B4-BE49-F238E27FC236}">
                  <a16:creationId xmlns:a16="http://schemas.microsoft.com/office/drawing/2014/main" id="{BB2C0744-0ADE-0C4D-6525-FA769E8DF579}"/>
                </a:ext>
              </a:extLst>
            </p:cNvPr>
            <p:cNvSpPr txBox="1"/>
            <p:nvPr/>
          </p:nvSpPr>
          <p:spPr>
            <a:xfrm>
              <a:off x="408452" y="5321598"/>
              <a:ext cx="1347475" cy="240398"/>
            </a:xfrm>
            <a:prstGeom prst="rect">
              <a:avLst/>
            </a:prstGeom>
            <a:noFill/>
          </p:spPr>
          <p:txBody>
            <a:bodyPr wrap="none" rtlCol="0">
              <a:spAutoFit/>
            </a:bodyPr>
            <a:lstStyle/>
            <a:p>
              <a:pPr algn="l"/>
              <a:r>
                <a:rPr lang="en-IN" sz="1200" b="1" spc="0" baseline="0">
                  <a:ln/>
                  <a:solidFill>
                    <a:srgbClr val="2D3748"/>
                  </a:solidFill>
                  <a:latin typeface="Arial"/>
                  <a:cs typeface="Arial"/>
                  <a:sym typeface="Arial"/>
                  <a:rtl val="0"/>
                </a:rPr>
                <a:t>Latency Impact</a:t>
              </a:r>
            </a:p>
          </p:txBody>
        </p:sp>
        <p:grpSp>
          <p:nvGrpSpPr>
            <p:cNvPr id="196" name="Graphic 3">
              <a:extLst>
                <a:ext uri="{FF2B5EF4-FFF2-40B4-BE49-F238E27FC236}">
                  <a16:creationId xmlns:a16="http://schemas.microsoft.com/office/drawing/2014/main" id="{A6399BE9-C5A7-123A-4F7C-109F6AA7B748}"/>
                </a:ext>
              </a:extLst>
            </p:cNvPr>
            <p:cNvGrpSpPr/>
            <p:nvPr/>
          </p:nvGrpSpPr>
          <p:grpSpPr>
            <a:xfrm>
              <a:off x="499892" y="5738022"/>
              <a:ext cx="3981291" cy="916669"/>
              <a:chOff x="499892" y="5738022"/>
              <a:chExt cx="3981291" cy="916669"/>
            </a:xfrm>
          </p:grpSpPr>
          <p:sp>
            <p:nvSpPr>
              <p:cNvPr id="197" name="Freeform: Shape 196">
                <a:extLst>
                  <a:ext uri="{FF2B5EF4-FFF2-40B4-BE49-F238E27FC236}">
                    <a16:creationId xmlns:a16="http://schemas.microsoft.com/office/drawing/2014/main" id="{DD50E020-8522-188B-65E2-A122DA7F0B44}"/>
                  </a:ext>
                </a:extLst>
              </p:cNvPr>
              <p:cNvSpPr/>
              <p:nvPr/>
            </p:nvSpPr>
            <p:spPr>
              <a:xfrm>
                <a:off x="499892" y="5738022"/>
                <a:ext cx="1999574" cy="166667"/>
              </a:xfrm>
              <a:custGeom>
                <a:avLst/>
                <a:gdLst>
                  <a:gd name="connsiteX0" fmla="*/ 1969631 w 1999574"/>
                  <a:gd name="connsiteY0" fmla="*/ 680 h 166667"/>
                  <a:gd name="connsiteX1" fmla="*/ 1999625 w 1999574"/>
                  <a:gd name="connsiteY1" fmla="*/ 680 h 166667"/>
                  <a:gd name="connsiteX2" fmla="*/ 1999625 w 1999574"/>
                  <a:gd name="connsiteY2" fmla="*/ 167347 h 166667"/>
                  <a:gd name="connsiteX3" fmla="*/ 1969631 w 1999574"/>
                  <a:gd name="connsiteY3" fmla="*/ 167347 h 166667"/>
                  <a:gd name="connsiteX4" fmla="*/ 30044 w 1999574"/>
                  <a:gd name="connsiteY4" fmla="*/ 167347 h 166667"/>
                  <a:gd name="connsiteX5" fmla="*/ 50 w 1999574"/>
                  <a:gd name="connsiteY5" fmla="*/ 167347 h 166667"/>
                  <a:gd name="connsiteX6" fmla="*/ 50 w 1999574"/>
                  <a:gd name="connsiteY6" fmla="*/ 680 h 166667"/>
                  <a:gd name="connsiteX7" fmla="*/ 30044 w 1999574"/>
                  <a:gd name="connsiteY7" fmla="*/ 680 h 16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9574" h="166667">
                    <a:moveTo>
                      <a:pt x="1969631" y="680"/>
                    </a:moveTo>
                    <a:cubicBezTo>
                      <a:pt x="1986196" y="680"/>
                      <a:pt x="1999625" y="680"/>
                      <a:pt x="1999625" y="680"/>
                    </a:cubicBezTo>
                    <a:lnTo>
                      <a:pt x="1999625" y="167347"/>
                    </a:lnTo>
                    <a:cubicBezTo>
                      <a:pt x="1999625" y="167347"/>
                      <a:pt x="1986196" y="167347"/>
                      <a:pt x="1969631" y="167347"/>
                    </a:cubicBezTo>
                    <a:lnTo>
                      <a:pt x="30044" y="167347"/>
                    </a:lnTo>
                    <a:cubicBezTo>
                      <a:pt x="13479" y="167347"/>
                      <a:pt x="50" y="167347"/>
                      <a:pt x="50" y="167347"/>
                    </a:cubicBezTo>
                    <a:lnTo>
                      <a:pt x="50" y="680"/>
                    </a:lnTo>
                    <a:cubicBezTo>
                      <a:pt x="50" y="680"/>
                      <a:pt x="13479" y="680"/>
                      <a:pt x="30044" y="680"/>
                    </a:cubicBezTo>
                    <a:close/>
                  </a:path>
                </a:pathLst>
              </a:custGeom>
              <a:solidFill>
                <a:srgbClr val="FED7D7"/>
              </a:solidFill>
              <a:ln w="9993" cap="flat">
                <a:noFill/>
                <a:prstDash val="solid"/>
                <a:miter/>
              </a:ln>
            </p:spPr>
            <p:txBody>
              <a:bodyPr rtlCol="0" anchor="ctr"/>
              <a:lstStyle/>
              <a:p>
                <a:endParaRPr lang="en-IN"/>
              </a:p>
            </p:txBody>
          </p:sp>
          <p:sp>
            <p:nvSpPr>
              <p:cNvPr id="198" name="TextBox 197">
                <a:extLst>
                  <a:ext uri="{FF2B5EF4-FFF2-40B4-BE49-F238E27FC236}">
                    <a16:creationId xmlns:a16="http://schemas.microsoft.com/office/drawing/2014/main" id="{84243552-ABB7-8C5E-E1A7-B9BF5EF4C8A8}"/>
                  </a:ext>
                </a:extLst>
              </p:cNvPr>
              <p:cNvSpPr txBox="1"/>
              <p:nvPr/>
            </p:nvSpPr>
            <p:spPr>
              <a:xfrm>
                <a:off x="2508005" y="5734319"/>
                <a:ext cx="1740702" cy="193849"/>
              </a:xfrm>
              <a:prstGeom prst="rect">
                <a:avLst/>
              </a:prstGeom>
              <a:noFill/>
            </p:spPr>
            <p:txBody>
              <a:bodyPr wrap="none" rtlCol="0">
                <a:spAutoFit/>
              </a:bodyPr>
              <a:lstStyle/>
              <a:p>
                <a:pPr algn="l"/>
                <a:r>
                  <a:rPr lang="en-IN" sz="825" spc="0" baseline="0">
                    <a:ln/>
                    <a:solidFill>
                      <a:srgbClr val="E53E3E"/>
                    </a:solidFill>
                    <a:latin typeface="Arial"/>
                    <a:cs typeface="Arial"/>
                    <a:sym typeface="Arial"/>
                    <a:rtl val="0"/>
                  </a:rPr>
                  <a:t>μ=0: Higher Latency (1ms slots)</a:t>
                </a:r>
              </a:p>
            </p:txBody>
          </p:sp>
          <p:sp>
            <p:nvSpPr>
              <p:cNvPr id="199" name="Freeform: Shape 198">
                <a:extLst>
                  <a:ext uri="{FF2B5EF4-FFF2-40B4-BE49-F238E27FC236}">
                    <a16:creationId xmlns:a16="http://schemas.microsoft.com/office/drawing/2014/main" id="{8E94C83C-5FE5-9DAD-7B7A-F95F434A2199}"/>
                  </a:ext>
                </a:extLst>
              </p:cNvPr>
              <p:cNvSpPr/>
              <p:nvPr/>
            </p:nvSpPr>
            <p:spPr>
              <a:xfrm>
                <a:off x="499892" y="5988023"/>
                <a:ext cx="999787" cy="166667"/>
              </a:xfrm>
              <a:custGeom>
                <a:avLst/>
                <a:gdLst>
                  <a:gd name="connsiteX0" fmla="*/ 969844 w 999787"/>
                  <a:gd name="connsiteY0" fmla="*/ 680 h 166667"/>
                  <a:gd name="connsiteX1" fmla="*/ 999837 w 999787"/>
                  <a:gd name="connsiteY1" fmla="*/ 680 h 166667"/>
                  <a:gd name="connsiteX2" fmla="*/ 999837 w 999787"/>
                  <a:gd name="connsiteY2" fmla="*/ 167347 h 166667"/>
                  <a:gd name="connsiteX3" fmla="*/ 969844 w 999787"/>
                  <a:gd name="connsiteY3" fmla="*/ 167347 h 166667"/>
                  <a:gd name="connsiteX4" fmla="*/ 30044 w 999787"/>
                  <a:gd name="connsiteY4" fmla="*/ 167347 h 166667"/>
                  <a:gd name="connsiteX5" fmla="*/ 50 w 999787"/>
                  <a:gd name="connsiteY5" fmla="*/ 167347 h 166667"/>
                  <a:gd name="connsiteX6" fmla="*/ 50 w 999787"/>
                  <a:gd name="connsiteY6" fmla="*/ 680 h 166667"/>
                  <a:gd name="connsiteX7" fmla="*/ 30044 w 999787"/>
                  <a:gd name="connsiteY7" fmla="*/ 680 h 16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9787" h="166667">
                    <a:moveTo>
                      <a:pt x="969844" y="680"/>
                    </a:moveTo>
                    <a:cubicBezTo>
                      <a:pt x="986409" y="680"/>
                      <a:pt x="999837" y="680"/>
                      <a:pt x="999837" y="680"/>
                    </a:cubicBezTo>
                    <a:lnTo>
                      <a:pt x="999837" y="167347"/>
                    </a:lnTo>
                    <a:cubicBezTo>
                      <a:pt x="999837" y="167347"/>
                      <a:pt x="986409" y="167347"/>
                      <a:pt x="969844" y="167347"/>
                    </a:cubicBezTo>
                    <a:lnTo>
                      <a:pt x="30044" y="167347"/>
                    </a:lnTo>
                    <a:cubicBezTo>
                      <a:pt x="13479" y="167347"/>
                      <a:pt x="50" y="167347"/>
                      <a:pt x="50" y="167347"/>
                    </a:cubicBezTo>
                    <a:lnTo>
                      <a:pt x="50" y="680"/>
                    </a:lnTo>
                    <a:cubicBezTo>
                      <a:pt x="50" y="680"/>
                      <a:pt x="13479" y="680"/>
                      <a:pt x="30044" y="680"/>
                    </a:cubicBezTo>
                    <a:close/>
                  </a:path>
                </a:pathLst>
              </a:custGeom>
              <a:solidFill>
                <a:srgbClr val="BEE3F8"/>
              </a:solidFill>
              <a:ln w="9993" cap="flat">
                <a:noFill/>
                <a:prstDash val="solid"/>
                <a:miter/>
              </a:ln>
            </p:spPr>
            <p:txBody>
              <a:bodyPr rtlCol="0" anchor="ctr"/>
              <a:lstStyle/>
              <a:p>
                <a:endParaRPr lang="en-IN"/>
              </a:p>
            </p:txBody>
          </p:sp>
          <p:sp>
            <p:nvSpPr>
              <p:cNvPr id="200" name="TextBox 199">
                <a:extLst>
                  <a:ext uri="{FF2B5EF4-FFF2-40B4-BE49-F238E27FC236}">
                    <a16:creationId xmlns:a16="http://schemas.microsoft.com/office/drawing/2014/main" id="{356640CF-BEBD-5DD4-01D3-AD5C096A5123}"/>
                  </a:ext>
                </a:extLst>
              </p:cNvPr>
              <p:cNvSpPr txBox="1"/>
              <p:nvPr/>
            </p:nvSpPr>
            <p:spPr>
              <a:xfrm>
                <a:off x="2508005" y="5984320"/>
                <a:ext cx="1899599" cy="193849"/>
              </a:xfrm>
              <a:prstGeom prst="rect">
                <a:avLst/>
              </a:prstGeom>
              <a:noFill/>
            </p:spPr>
            <p:txBody>
              <a:bodyPr wrap="none" rtlCol="0">
                <a:spAutoFit/>
              </a:bodyPr>
              <a:lstStyle/>
              <a:p>
                <a:pPr algn="l"/>
                <a:r>
                  <a:rPr lang="en-IN" sz="825" spc="0" baseline="0">
                    <a:ln/>
                    <a:solidFill>
                      <a:srgbClr val="3182CE"/>
                    </a:solidFill>
                    <a:latin typeface="Arial"/>
                    <a:cs typeface="Arial"/>
                    <a:sym typeface="Arial"/>
                    <a:rtl val="0"/>
                  </a:rPr>
                  <a:t>μ=1: Medium Latency (0.5ms slots)</a:t>
                </a:r>
              </a:p>
            </p:txBody>
          </p:sp>
          <p:sp>
            <p:nvSpPr>
              <p:cNvPr id="201" name="Freeform: Shape 200">
                <a:extLst>
                  <a:ext uri="{FF2B5EF4-FFF2-40B4-BE49-F238E27FC236}">
                    <a16:creationId xmlns:a16="http://schemas.microsoft.com/office/drawing/2014/main" id="{46A9AF71-939D-307B-A81B-00583A0B9099}"/>
                  </a:ext>
                </a:extLst>
              </p:cNvPr>
              <p:cNvSpPr/>
              <p:nvPr/>
            </p:nvSpPr>
            <p:spPr>
              <a:xfrm>
                <a:off x="499892" y="6238024"/>
                <a:ext cx="499893" cy="166667"/>
              </a:xfrm>
              <a:custGeom>
                <a:avLst/>
                <a:gdLst>
                  <a:gd name="connsiteX0" fmla="*/ 469950 w 499893"/>
                  <a:gd name="connsiteY0" fmla="*/ 680 h 166667"/>
                  <a:gd name="connsiteX1" fmla="*/ 499944 w 499893"/>
                  <a:gd name="connsiteY1" fmla="*/ 680 h 166667"/>
                  <a:gd name="connsiteX2" fmla="*/ 499944 w 499893"/>
                  <a:gd name="connsiteY2" fmla="*/ 167347 h 166667"/>
                  <a:gd name="connsiteX3" fmla="*/ 469950 w 499893"/>
                  <a:gd name="connsiteY3" fmla="*/ 167347 h 166667"/>
                  <a:gd name="connsiteX4" fmla="*/ 30044 w 499893"/>
                  <a:gd name="connsiteY4" fmla="*/ 167347 h 166667"/>
                  <a:gd name="connsiteX5" fmla="*/ 50 w 499893"/>
                  <a:gd name="connsiteY5" fmla="*/ 167347 h 166667"/>
                  <a:gd name="connsiteX6" fmla="*/ 50 w 499893"/>
                  <a:gd name="connsiteY6" fmla="*/ 680 h 166667"/>
                  <a:gd name="connsiteX7" fmla="*/ 30044 w 499893"/>
                  <a:gd name="connsiteY7" fmla="*/ 680 h 16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893" h="166667">
                    <a:moveTo>
                      <a:pt x="469950" y="680"/>
                    </a:moveTo>
                    <a:cubicBezTo>
                      <a:pt x="486515" y="680"/>
                      <a:pt x="499944" y="680"/>
                      <a:pt x="499944" y="680"/>
                    </a:cubicBezTo>
                    <a:lnTo>
                      <a:pt x="499944" y="167347"/>
                    </a:lnTo>
                    <a:cubicBezTo>
                      <a:pt x="499944" y="167347"/>
                      <a:pt x="486515" y="167347"/>
                      <a:pt x="469950" y="167347"/>
                    </a:cubicBezTo>
                    <a:lnTo>
                      <a:pt x="30044" y="167347"/>
                    </a:lnTo>
                    <a:cubicBezTo>
                      <a:pt x="13479" y="167347"/>
                      <a:pt x="50" y="167347"/>
                      <a:pt x="50" y="167347"/>
                    </a:cubicBezTo>
                    <a:lnTo>
                      <a:pt x="50" y="680"/>
                    </a:lnTo>
                    <a:cubicBezTo>
                      <a:pt x="50" y="680"/>
                      <a:pt x="13479" y="680"/>
                      <a:pt x="30044" y="680"/>
                    </a:cubicBezTo>
                    <a:close/>
                  </a:path>
                </a:pathLst>
              </a:custGeom>
              <a:solidFill>
                <a:srgbClr val="C6F6D5"/>
              </a:solidFill>
              <a:ln w="9993" cap="flat">
                <a:noFill/>
                <a:prstDash val="solid"/>
                <a:miter/>
              </a:ln>
            </p:spPr>
            <p:txBody>
              <a:bodyPr rtlCol="0" anchor="ctr"/>
              <a:lstStyle/>
              <a:p>
                <a:endParaRPr lang="en-IN"/>
              </a:p>
            </p:txBody>
          </p:sp>
          <p:sp>
            <p:nvSpPr>
              <p:cNvPr id="202" name="TextBox 201">
                <a:extLst>
                  <a:ext uri="{FF2B5EF4-FFF2-40B4-BE49-F238E27FC236}">
                    <a16:creationId xmlns:a16="http://schemas.microsoft.com/office/drawing/2014/main" id="{81C78EB5-4746-E6A4-C510-CDB87E93F74B}"/>
                  </a:ext>
                </a:extLst>
              </p:cNvPr>
              <p:cNvSpPr txBox="1"/>
              <p:nvPr/>
            </p:nvSpPr>
            <p:spPr>
              <a:xfrm>
                <a:off x="2508005" y="6234321"/>
                <a:ext cx="1869152" cy="193849"/>
              </a:xfrm>
              <a:prstGeom prst="rect">
                <a:avLst/>
              </a:prstGeom>
              <a:noFill/>
            </p:spPr>
            <p:txBody>
              <a:bodyPr wrap="none" rtlCol="0">
                <a:spAutoFit/>
              </a:bodyPr>
              <a:lstStyle/>
              <a:p>
                <a:pPr algn="l"/>
                <a:r>
                  <a:rPr lang="en-IN" sz="825" spc="0" baseline="0">
                    <a:ln/>
                    <a:solidFill>
                      <a:srgbClr val="38A169"/>
                    </a:solidFill>
                    <a:latin typeface="Arial"/>
                    <a:cs typeface="Arial"/>
                    <a:sym typeface="Arial"/>
                    <a:rtl val="0"/>
                  </a:rPr>
                  <a:t>μ=2: Lower Latency (0.25ms slots)</a:t>
                </a:r>
              </a:p>
            </p:txBody>
          </p:sp>
          <p:sp>
            <p:nvSpPr>
              <p:cNvPr id="203" name="Freeform: Shape 202">
                <a:extLst>
                  <a:ext uri="{FF2B5EF4-FFF2-40B4-BE49-F238E27FC236}">
                    <a16:creationId xmlns:a16="http://schemas.microsoft.com/office/drawing/2014/main" id="{5B569870-6A4A-85D5-399A-0420C58F2C63}"/>
                  </a:ext>
                </a:extLst>
              </p:cNvPr>
              <p:cNvSpPr/>
              <p:nvPr/>
            </p:nvSpPr>
            <p:spPr>
              <a:xfrm>
                <a:off x="499892" y="6488025"/>
                <a:ext cx="249946" cy="166667"/>
              </a:xfrm>
              <a:custGeom>
                <a:avLst/>
                <a:gdLst>
                  <a:gd name="connsiteX0" fmla="*/ 220003 w 249946"/>
                  <a:gd name="connsiteY0" fmla="*/ 680 h 166667"/>
                  <a:gd name="connsiteX1" fmla="*/ 249997 w 249946"/>
                  <a:gd name="connsiteY1" fmla="*/ 680 h 166667"/>
                  <a:gd name="connsiteX2" fmla="*/ 249997 w 249946"/>
                  <a:gd name="connsiteY2" fmla="*/ 167347 h 166667"/>
                  <a:gd name="connsiteX3" fmla="*/ 220003 w 249946"/>
                  <a:gd name="connsiteY3" fmla="*/ 167347 h 166667"/>
                  <a:gd name="connsiteX4" fmla="*/ 30044 w 249946"/>
                  <a:gd name="connsiteY4" fmla="*/ 167347 h 166667"/>
                  <a:gd name="connsiteX5" fmla="*/ 50 w 249946"/>
                  <a:gd name="connsiteY5" fmla="*/ 167347 h 166667"/>
                  <a:gd name="connsiteX6" fmla="*/ 50 w 249946"/>
                  <a:gd name="connsiteY6" fmla="*/ 680 h 166667"/>
                  <a:gd name="connsiteX7" fmla="*/ 30044 w 249946"/>
                  <a:gd name="connsiteY7" fmla="*/ 680 h 16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946" h="166667">
                    <a:moveTo>
                      <a:pt x="220003" y="680"/>
                    </a:moveTo>
                    <a:cubicBezTo>
                      <a:pt x="236568" y="680"/>
                      <a:pt x="249997" y="680"/>
                      <a:pt x="249997" y="680"/>
                    </a:cubicBezTo>
                    <a:lnTo>
                      <a:pt x="249997" y="167347"/>
                    </a:lnTo>
                    <a:cubicBezTo>
                      <a:pt x="249997" y="167347"/>
                      <a:pt x="236568" y="167347"/>
                      <a:pt x="220003" y="167347"/>
                    </a:cubicBezTo>
                    <a:lnTo>
                      <a:pt x="30044" y="167347"/>
                    </a:lnTo>
                    <a:cubicBezTo>
                      <a:pt x="13479" y="167347"/>
                      <a:pt x="50" y="167347"/>
                      <a:pt x="50" y="167347"/>
                    </a:cubicBezTo>
                    <a:lnTo>
                      <a:pt x="50" y="680"/>
                    </a:lnTo>
                    <a:cubicBezTo>
                      <a:pt x="50" y="680"/>
                      <a:pt x="13479" y="680"/>
                      <a:pt x="30044" y="680"/>
                    </a:cubicBezTo>
                    <a:close/>
                  </a:path>
                </a:pathLst>
              </a:custGeom>
              <a:solidFill>
                <a:srgbClr val="FAF089"/>
              </a:solidFill>
              <a:ln w="9993" cap="flat">
                <a:noFill/>
                <a:prstDash val="solid"/>
                <a:miter/>
              </a:ln>
            </p:spPr>
            <p:txBody>
              <a:bodyPr rtlCol="0" anchor="ctr"/>
              <a:lstStyle/>
              <a:p>
                <a:endParaRPr lang="en-IN"/>
              </a:p>
            </p:txBody>
          </p:sp>
          <p:sp>
            <p:nvSpPr>
              <p:cNvPr id="204" name="TextBox 203">
                <a:extLst>
                  <a:ext uri="{FF2B5EF4-FFF2-40B4-BE49-F238E27FC236}">
                    <a16:creationId xmlns:a16="http://schemas.microsoft.com/office/drawing/2014/main" id="{F7598247-B972-7487-8BFE-CCC4B2F58559}"/>
                  </a:ext>
                </a:extLst>
              </p:cNvPr>
              <p:cNvSpPr txBox="1"/>
              <p:nvPr/>
            </p:nvSpPr>
            <p:spPr>
              <a:xfrm>
                <a:off x="2508005" y="6484321"/>
                <a:ext cx="2064618" cy="193849"/>
              </a:xfrm>
              <a:prstGeom prst="rect">
                <a:avLst/>
              </a:prstGeom>
              <a:noFill/>
            </p:spPr>
            <p:txBody>
              <a:bodyPr wrap="none" rtlCol="0">
                <a:spAutoFit/>
              </a:bodyPr>
              <a:lstStyle/>
              <a:p>
                <a:pPr algn="l"/>
                <a:r>
                  <a:rPr lang="en-IN" sz="825" spc="0" baseline="0">
                    <a:ln/>
                    <a:solidFill>
                      <a:srgbClr val="D69E2E"/>
                    </a:solidFill>
                    <a:latin typeface="Arial"/>
                    <a:cs typeface="Arial"/>
                    <a:sym typeface="Arial"/>
                    <a:rtl val="0"/>
                  </a:rPr>
                  <a:t>μ=3: Ultra-low Latency (0.125ms slots)</a:t>
                </a:r>
              </a:p>
            </p:txBody>
          </p:sp>
        </p:grpSp>
      </p:grpSp>
      <p:grpSp>
        <p:nvGrpSpPr>
          <p:cNvPr id="205" name="Graphic 3">
            <a:extLst>
              <a:ext uri="{FF2B5EF4-FFF2-40B4-BE49-F238E27FC236}">
                <a16:creationId xmlns:a16="http://schemas.microsoft.com/office/drawing/2014/main" id="{8916C6CB-06DA-58B8-0333-7F6B07D75324}"/>
              </a:ext>
            </a:extLst>
          </p:cNvPr>
          <p:cNvGrpSpPr/>
          <p:nvPr/>
        </p:nvGrpSpPr>
        <p:grpSpPr>
          <a:xfrm>
            <a:off x="6498616" y="5367318"/>
            <a:ext cx="2886299" cy="1204040"/>
            <a:chOff x="6498616" y="5367318"/>
            <a:chExt cx="2886299" cy="1204040"/>
          </a:xfrm>
        </p:grpSpPr>
        <p:sp>
          <p:nvSpPr>
            <p:cNvPr id="206" name="TextBox 205">
              <a:extLst>
                <a:ext uri="{FF2B5EF4-FFF2-40B4-BE49-F238E27FC236}">
                  <a16:creationId xmlns:a16="http://schemas.microsoft.com/office/drawing/2014/main" id="{5C731EFA-73AC-C8B9-0625-0415BBFFEF6B}"/>
                </a:ext>
              </a:extLst>
            </p:cNvPr>
            <p:cNvSpPr txBox="1"/>
            <p:nvPr/>
          </p:nvSpPr>
          <p:spPr>
            <a:xfrm>
              <a:off x="6407176" y="5321598"/>
              <a:ext cx="1886501" cy="240398"/>
            </a:xfrm>
            <a:prstGeom prst="rect">
              <a:avLst/>
            </a:prstGeom>
            <a:noFill/>
          </p:spPr>
          <p:txBody>
            <a:bodyPr wrap="none" rtlCol="0">
              <a:spAutoFit/>
            </a:bodyPr>
            <a:lstStyle/>
            <a:p>
              <a:pPr algn="l"/>
              <a:r>
                <a:rPr lang="en-IN" sz="1200" b="1" spc="0" baseline="0">
                  <a:ln/>
                  <a:solidFill>
                    <a:srgbClr val="2D3748"/>
                  </a:solidFill>
                  <a:latin typeface="Arial"/>
                  <a:cs typeface="Arial"/>
                  <a:sym typeface="Arial"/>
                  <a:rtl val="0"/>
                </a:rPr>
                <a:t>Trade-off Visualization</a:t>
              </a:r>
            </a:p>
          </p:txBody>
        </p:sp>
        <p:grpSp>
          <p:nvGrpSpPr>
            <p:cNvPr id="207" name="Graphic 3">
              <a:extLst>
                <a:ext uri="{FF2B5EF4-FFF2-40B4-BE49-F238E27FC236}">
                  <a16:creationId xmlns:a16="http://schemas.microsoft.com/office/drawing/2014/main" id="{6F00FEB1-4B50-C653-9946-A9446B114471}"/>
                </a:ext>
              </a:extLst>
            </p:cNvPr>
            <p:cNvGrpSpPr/>
            <p:nvPr/>
          </p:nvGrpSpPr>
          <p:grpSpPr>
            <a:xfrm>
              <a:off x="6498616" y="5564161"/>
              <a:ext cx="2886299" cy="1007197"/>
              <a:chOff x="6498616" y="5564161"/>
              <a:chExt cx="2886299" cy="1007197"/>
            </a:xfrm>
          </p:grpSpPr>
          <p:sp>
            <p:nvSpPr>
              <p:cNvPr id="208" name="Freeform: Shape 207">
                <a:extLst>
                  <a:ext uri="{FF2B5EF4-FFF2-40B4-BE49-F238E27FC236}">
                    <a16:creationId xmlns:a16="http://schemas.microsoft.com/office/drawing/2014/main" id="{7A819719-562B-F45D-766C-D3030217E748}"/>
                  </a:ext>
                </a:extLst>
              </p:cNvPr>
              <p:cNvSpPr/>
              <p:nvPr/>
            </p:nvSpPr>
            <p:spPr>
              <a:xfrm>
                <a:off x="6498616" y="6154690"/>
                <a:ext cx="1999574" cy="8333"/>
              </a:xfrm>
              <a:custGeom>
                <a:avLst/>
                <a:gdLst>
                  <a:gd name="connsiteX0" fmla="*/ 650 w 1999574"/>
                  <a:gd name="connsiteY0" fmla="*/ 680 h 8333"/>
                  <a:gd name="connsiteX1" fmla="*/ 2000225 w 1999574"/>
                  <a:gd name="connsiteY1" fmla="*/ 680 h 8333"/>
                </a:gdLst>
                <a:ahLst/>
                <a:cxnLst>
                  <a:cxn ang="0">
                    <a:pos x="connsiteX0" y="connsiteY0"/>
                  </a:cxn>
                  <a:cxn ang="0">
                    <a:pos x="connsiteX1" y="connsiteY1"/>
                  </a:cxn>
                </a:cxnLst>
                <a:rect l="l" t="t" r="r" b="b"/>
                <a:pathLst>
                  <a:path w="1999574" h="8333">
                    <a:moveTo>
                      <a:pt x="650" y="680"/>
                    </a:moveTo>
                    <a:lnTo>
                      <a:pt x="2000225" y="680"/>
                    </a:lnTo>
                  </a:path>
                </a:pathLst>
              </a:custGeom>
              <a:ln w="19987" cap="flat">
                <a:solidFill>
                  <a:srgbClr val="4A5568"/>
                </a:solid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84114D5E-B7AA-0756-6049-5CB39ADD0211}"/>
                  </a:ext>
                </a:extLst>
              </p:cNvPr>
              <p:cNvSpPr/>
              <p:nvPr/>
            </p:nvSpPr>
            <p:spPr>
              <a:xfrm>
                <a:off x="7498403" y="5738022"/>
                <a:ext cx="9997" cy="833336"/>
              </a:xfrm>
              <a:custGeom>
                <a:avLst/>
                <a:gdLst>
                  <a:gd name="connsiteX0" fmla="*/ 650 w 9997"/>
                  <a:gd name="connsiteY0" fmla="*/ 680 h 833336"/>
                  <a:gd name="connsiteX1" fmla="*/ 650 w 9997"/>
                  <a:gd name="connsiteY1" fmla="*/ 834016 h 833336"/>
                </a:gdLst>
                <a:ahLst/>
                <a:cxnLst>
                  <a:cxn ang="0">
                    <a:pos x="connsiteX0" y="connsiteY0"/>
                  </a:cxn>
                  <a:cxn ang="0">
                    <a:pos x="connsiteX1" y="connsiteY1"/>
                  </a:cxn>
                </a:cxnLst>
                <a:rect l="l" t="t" r="r" b="b"/>
                <a:pathLst>
                  <a:path w="9997" h="833336">
                    <a:moveTo>
                      <a:pt x="650" y="680"/>
                    </a:moveTo>
                    <a:lnTo>
                      <a:pt x="650" y="834016"/>
                    </a:lnTo>
                  </a:path>
                </a:pathLst>
              </a:custGeom>
              <a:ln w="19987" cap="flat">
                <a:solidFill>
                  <a:srgbClr val="4A5568"/>
                </a:solidFill>
                <a:prstDash val="solid"/>
                <a:miter/>
              </a:ln>
            </p:spPr>
            <p:txBody>
              <a:bodyPr rtlCol="0" anchor="ctr"/>
              <a:lstStyle/>
              <a:p>
                <a:endParaRPr lang="en-IN"/>
              </a:p>
            </p:txBody>
          </p:sp>
          <p:sp>
            <p:nvSpPr>
              <p:cNvPr id="210" name="TextBox 209">
                <a:extLst>
                  <a:ext uri="{FF2B5EF4-FFF2-40B4-BE49-F238E27FC236}">
                    <a16:creationId xmlns:a16="http://schemas.microsoft.com/office/drawing/2014/main" id="{E4B34EF8-ECDD-715B-D0F8-498CE47B42EF}"/>
                  </a:ext>
                </a:extLst>
              </p:cNvPr>
              <p:cNvSpPr txBox="1"/>
              <p:nvPr/>
            </p:nvSpPr>
            <p:spPr>
              <a:xfrm>
                <a:off x="8506729" y="6060109"/>
                <a:ext cx="969626" cy="203159"/>
              </a:xfrm>
              <a:prstGeom prst="rect">
                <a:avLst/>
              </a:prstGeom>
              <a:noFill/>
            </p:spPr>
            <p:txBody>
              <a:bodyPr wrap="none" rtlCol="0">
                <a:spAutoFit/>
              </a:bodyPr>
              <a:lstStyle/>
              <a:p>
                <a:pPr algn="l"/>
                <a:r>
                  <a:rPr lang="en-IN" sz="900" spc="0" baseline="0">
                    <a:ln/>
                    <a:solidFill>
                      <a:srgbClr val="4A5568"/>
                    </a:solidFill>
                    <a:latin typeface="Arial"/>
                    <a:cs typeface="Arial"/>
                    <a:sym typeface="Arial"/>
                    <a:rtl val="0"/>
                  </a:rPr>
                  <a:t>Higher SCS →</a:t>
                </a:r>
              </a:p>
            </p:txBody>
          </p:sp>
          <p:sp>
            <p:nvSpPr>
              <p:cNvPr id="211" name="TextBox 210">
                <a:extLst>
                  <a:ext uri="{FF2B5EF4-FFF2-40B4-BE49-F238E27FC236}">
                    <a16:creationId xmlns:a16="http://schemas.microsoft.com/office/drawing/2014/main" id="{8AFF033E-AC81-4668-387C-397599A78408}"/>
                  </a:ext>
                </a:extLst>
              </p:cNvPr>
              <p:cNvSpPr txBox="1"/>
              <p:nvPr/>
            </p:nvSpPr>
            <p:spPr>
              <a:xfrm>
                <a:off x="7456952" y="5518441"/>
                <a:ext cx="1149822" cy="203159"/>
              </a:xfrm>
              <a:prstGeom prst="rect">
                <a:avLst/>
              </a:prstGeom>
              <a:noFill/>
            </p:spPr>
            <p:txBody>
              <a:bodyPr wrap="none" rtlCol="0">
                <a:spAutoFit/>
              </a:bodyPr>
              <a:lstStyle/>
              <a:p>
                <a:pPr algn="l"/>
                <a:r>
                  <a:rPr lang="en-IN" sz="900" spc="0" baseline="0">
                    <a:ln/>
                    <a:solidFill>
                      <a:srgbClr val="4A5568"/>
                    </a:solidFill>
                    <a:latin typeface="Arial"/>
                    <a:cs typeface="Arial"/>
                    <a:sym typeface="Arial"/>
                    <a:rtl val="0"/>
                  </a:rPr>
                  <a:t>Better Coverage ↑</a:t>
                </a:r>
              </a:p>
            </p:txBody>
          </p:sp>
          <p:sp>
            <p:nvSpPr>
              <p:cNvPr id="212" name="Freeform: Shape 211">
                <a:extLst>
                  <a:ext uri="{FF2B5EF4-FFF2-40B4-BE49-F238E27FC236}">
                    <a16:creationId xmlns:a16="http://schemas.microsoft.com/office/drawing/2014/main" id="{E350C997-D22C-3FF8-6320-063CC217B696}"/>
                  </a:ext>
                </a:extLst>
              </p:cNvPr>
              <p:cNvSpPr/>
              <p:nvPr/>
            </p:nvSpPr>
            <p:spPr>
              <a:xfrm>
                <a:off x="6638586" y="6354691"/>
                <a:ext cx="119974" cy="100000"/>
              </a:xfrm>
              <a:custGeom>
                <a:avLst/>
                <a:gdLst>
                  <a:gd name="connsiteX0" fmla="*/ 120624 w 119974"/>
                  <a:gd name="connsiteY0" fmla="*/ 50680 h 100000"/>
                  <a:gd name="connsiteX1" fmla="*/ 60637 w 119974"/>
                  <a:gd name="connsiteY1" fmla="*/ 100680 h 100000"/>
                  <a:gd name="connsiteX2" fmla="*/ 650 w 119974"/>
                  <a:gd name="connsiteY2" fmla="*/ 50680 h 100000"/>
                  <a:gd name="connsiteX3" fmla="*/ 60637 w 119974"/>
                  <a:gd name="connsiteY3" fmla="*/ 680 h 100000"/>
                  <a:gd name="connsiteX4" fmla="*/ 120624 w 119974"/>
                  <a:gd name="connsiteY4" fmla="*/ 50680 h 1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74" h="100000">
                    <a:moveTo>
                      <a:pt x="120624" y="50680"/>
                    </a:moveTo>
                    <a:cubicBezTo>
                      <a:pt x="120624" y="78294"/>
                      <a:pt x="93767" y="100680"/>
                      <a:pt x="60637" y="100680"/>
                    </a:cubicBezTo>
                    <a:cubicBezTo>
                      <a:pt x="27507" y="100680"/>
                      <a:pt x="650" y="78294"/>
                      <a:pt x="650" y="50680"/>
                    </a:cubicBezTo>
                    <a:cubicBezTo>
                      <a:pt x="650" y="23066"/>
                      <a:pt x="27507" y="680"/>
                      <a:pt x="60637" y="680"/>
                    </a:cubicBezTo>
                    <a:cubicBezTo>
                      <a:pt x="93767" y="680"/>
                      <a:pt x="120624" y="23066"/>
                      <a:pt x="120624" y="50680"/>
                    </a:cubicBezTo>
                    <a:close/>
                  </a:path>
                </a:pathLst>
              </a:custGeom>
              <a:solidFill>
                <a:srgbClr val="E53E3E"/>
              </a:solidFill>
              <a:ln w="9993" cap="flat">
                <a:noFill/>
                <a:prstDash val="solid"/>
                <a:miter/>
              </a:ln>
            </p:spPr>
            <p:txBody>
              <a:bodyPr rtlCol="0" anchor="ctr"/>
              <a:lstStyle/>
              <a:p>
                <a:endParaRPr lang="en-IN"/>
              </a:p>
            </p:txBody>
          </p:sp>
          <p:sp>
            <p:nvSpPr>
              <p:cNvPr id="213" name="TextBox 212">
                <a:extLst>
                  <a:ext uri="{FF2B5EF4-FFF2-40B4-BE49-F238E27FC236}">
                    <a16:creationId xmlns:a16="http://schemas.microsoft.com/office/drawing/2014/main" id="{B617561F-8E53-EF42-3151-8331F9431B09}"/>
                  </a:ext>
                </a:extLst>
              </p:cNvPr>
              <p:cNvSpPr txBox="1"/>
              <p:nvPr/>
            </p:nvSpPr>
            <p:spPr>
              <a:xfrm>
                <a:off x="6707112" y="6325198"/>
                <a:ext cx="466266" cy="184539"/>
              </a:xfrm>
              <a:prstGeom prst="rect">
                <a:avLst/>
              </a:prstGeom>
              <a:noFill/>
            </p:spPr>
            <p:txBody>
              <a:bodyPr wrap="none" rtlCol="0">
                <a:spAutoFit/>
              </a:bodyPr>
              <a:lstStyle/>
              <a:p>
                <a:pPr algn="l"/>
                <a:r>
                  <a:rPr lang="en-IN" sz="750" spc="0" baseline="0">
                    <a:ln/>
                    <a:solidFill>
                      <a:srgbClr val="E53E3E"/>
                    </a:solidFill>
                    <a:latin typeface="Arial"/>
                    <a:cs typeface="Arial"/>
                    <a:sym typeface="Arial"/>
                    <a:rtl val="0"/>
                  </a:rPr>
                  <a:t>15kHz</a:t>
                </a:r>
              </a:p>
            </p:txBody>
          </p:sp>
          <p:sp>
            <p:nvSpPr>
              <p:cNvPr id="214" name="Freeform: Shape 213">
                <a:extLst>
                  <a:ext uri="{FF2B5EF4-FFF2-40B4-BE49-F238E27FC236}">
                    <a16:creationId xmlns:a16="http://schemas.microsoft.com/office/drawing/2014/main" id="{6597CCFB-9EDF-7A53-C23B-ABAA62082E4E}"/>
                  </a:ext>
                </a:extLst>
              </p:cNvPr>
              <p:cNvSpPr/>
              <p:nvPr/>
            </p:nvSpPr>
            <p:spPr>
              <a:xfrm>
                <a:off x="7038501" y="6188024"/>
                <a:ext cx="119974" cy="100000"/>
              </a:xfrm>
              <a:custGeom>
                <a:avLst/>
                <a:gdLst>
                  <a:gd name="connsiteX0" fmla="*/ 120624 w 119974"/>
                  <a:gd name="connsiteY0" fmla="*/ 50680 h 100000"/>
                  <a:gd name="connsiteX1" fmla="*/ 60637 w 119974"/>
                  <a:gd name="connsiteY1" fmla="*/ 100680 h 100000"/>
                  <a:gd name="connsiteX2" fmla="*/ 650 w 119974"/>
                  <a:gd name="connsiteY2" fmla="*/ 50680 h 100000"/>
                  <a:gd name="connsiteX3" fmla="*/ 60637 w 119974"/>
                  <a:gd name="connsiteY3" fmla="*/ 680 h 100000"/>
                  <a:gd name="connsiteX4" fmla="*/ 120624 w 119974"/>
                  <a:gd name="connsiteY4" fmla="*/ 50680 h 1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74" h="100000">
                    <a:moveTo>
                      <a:pt x="120624" y="50680"/>
                    </a:moveTo>
                    <a:cubicBezTo>
                      <a:pt x="120624" y="78295"/>
                      <a:pt x="93767" y="100680"/>
                      <a:pt x="60637" y="100680"/>
                    </a:cubicBezTo>
                    <a:cubicBezTo>
                      <a:pt x="27507" y="100680"/>
                      <a:pt x="650" y="78295"/>
                      <a:pt x="650" y="50680"/>
                    </a:cubicBezTo>
                    <a:cubicBezTo>
                      <a:pt x="650" y="23066"/>
                      <a:pt x="27507" y="680"/>
                      <a:pt x="60637" y="680"/>
                    </a:cubicBezTo>
                    <a:cubicBezTo>
                      <a:pt x="93767" y="680"/>
                      <a:pt x="120624" y="23066"/>
                      <a:pt x="120624" y="50680"/>
                    </a:cubicBezTo>
                    <a:close/>
                  </a:path>
                </a:pathLst>
              </a:custGeom>
              <a:solidFill>
                <a:srgbClr val="3182CE"/>
              </a:solidFill>
              <a:ln w="9993" cap="flat">
                <a:noFill/>
                <a:prstDash val="solid"/>
                <a:miter/>
              </a:ln>
            </p:spPr>
            <p:txBody>
              <a:bodyPr rtlCol="0" anchor="ctr"/>
              <a:lstStyle/>
              <a:p>
                <a:endParaRPr lang="en-IN"/>
              </a:p>
            </p:txBody>
          </p:sp>
          <p:sp>
            <p:nvSpPr>
              <p:cNvPr id="215" name="TextBox 214">
                <a:extLst>
                  <a:ext uri="{FF2B5EF4-FFF2-40B4-BE49-F238E27FC236}">
                    <a16:creationId xmlns:a16="http://schemas.microsoft.com/office/drawing/2014/main" id="{0D04365C-5EB6-EAEC-5EFB-26031B5E4F68}"/>
                  </a:ext>
                </a:extLst>
              </p:cNvPr>
              <p:cNvSpPr txBox="1"/>
              <p:nvPr/>
            </p:nvSpPr>
            <p:spPr>
              <a:xfrm>
                <a:off x="7107027" y="6158531"/>
                <a:ext cx="466266" cy="184539"/>
              </a:xfrm>
              <a:prstGeom prst="rect">
                <a:avLst/>
              </a:prstGeom>
              <a:noFill/>
            </p:spPr>
            <p:txBody>
              <a:bodyPr wrap="none" rtlCol="0">
                <a:spAutoFit/>
              </a:bodyPr>
              <a:lstStyle/>
              <a:p>
                <a:pPr algn="l"/>
                <a:r>
                  <a:rPr lang="en-IN" sz="750" spc="0" baseline="0">
                    <a:ln/>
                    <a:solidFill>
                      <a:srgbClr val="3182CE"/>
                    </a:solidFill>
                    <a:latin typeface="Arial"/>
                    <a:cs typeface="Arial"/>
                    <a:sym typeface="Arial"/>
                    <a:rtl val="0"/>
                  </a:rPr>
                  <a:t>30kHz</a:t>
                </a:r>
              </a:p>
            </p:txBody>
          </p:sp>
          <p:sp>
            <p:nvSpPr>
              <p:cNvPr id="216" name="Freeform: Shape 215">
                <a:extLst>
                  <a:ext uri="{FF2B5EF4-FFF2-40B4-BE49-F238E27FC236}">
                    <a16:creationId xmlns:a16="http://schemas.microsoft.com/office/drawing/2014/main" id="{056FD11C-7F4E-82C1-B96A-3AD3E9E551A1}"/>
                  </a:ext>
                </a:extLst>
              </p:cNvPr>
              <p:cNvSpPr/>
              <p:nvPr/>
            </p:nvSpPr>
            <p:spPr>
              <a:xfrm>
                <a:off x="7638373" y="6021356"/>
                <a:ext cx="119974" cy="100000"/>
              </a:xfrm>
              <a:custGeom>
                <a:avLst/>
                <a:gdLst>
                  <a:gd name="connsiteX0" fmla="*/ 120624 w 119974"/>
                  <a:gd name="connsiteY0" fmla="*/ 50680 h 100000"/>
                  <a:gd name="connsiteX1" fmla="*/ 60637 w 119974"/>
                  <a:gd name="connsiteY1" fmla="*/ 100680 h 100000"/>
                  <a:gd name="connsiteX2" fmla="*/ 650 w 119974"/>
                  <a:gd name="connsiteY2" fmla="*/ 50680 h 100000"/>
                  <a:gd name="connsiteX3" fmla="*/ 60637 w 119974"/>
                  <a:gd name="connsiteY3" fmla="*/ 680 h 100000"/>
                  <a:gd name="connsiteX4" fmla="*/ 120624 w 119974"/>
                  <a:gd name="connsiteY4" fmla="*/ 50680 h 1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74" h="100000">
                    <a:moveTo>
                      <a:pt x="120624" y="50680"/>
                    </a:moveTo>
                    <a:cubicBezTo>
                      <a:pt x="120624" y="78295"/>
                      <a:pt x="93767" y="100680"/>
                      <a:pt x="60637" y="100680"/>
                    </a:cubicBezTo>
                    <a:cubicBezTo>
                      <a:pt x="27507" y="100680"/>
                      <a:pt x="650" y="78295"/>
                      <a:pt x="650" y="50680"/>
                    </a:cubicBezTo>
                    <a:cubicBezTo>
                      <a:pt x="650" y="23066"/>
                      <a:pt x="27507" y="680"/>
                      <a:pt x="60637" y="680"/>
                    </a:cubicBezTo>
                    <a:cubicBezTo>
                      <a:pt x="93767" y="680"/>
                      <a:pt x="120624" y="23066"/>
                      <a:pt x="120624" y="50680"/>
                    </a:cubicBezTo>
                    <a:close/>
                  </a:path>
                </a:pathLst>
              </a:custGeom>
              <a:solidFill>
                <a:srgbClr val="38A169"/>
              </a:solidFill>
              <a:ln w="9993" cap="flat">
                <a:noFill/>
                <a:prstDash val="solid"/>
                <a:miter/>
              </a:ln>
            </p:spPr>
            <p:txBody>
              <a:bodyPr rtlCol="0" anchor="ctr"/>
              <a:lstStyle/>
              <a:p>
                <a:endParaRPr lang="en-IN"/>
              </a:p>
            </p:txBody>
          </p:sp>
          <p:sp>
            <p:nvSpPr>
              <p:cNvPr id="217" name="TextBox 216">
                <a:extLst>
                  <a:ext uri="{FF2B5EF4-FFF2-40B4-BE49-F238E27FC236}">
                    <a16:creationId xmlns:a16="http://schemas.microsoft.com/office/drawing/2014/main" id="{5F6A70BC-542E-A638-EFFE-A71CA9FEA0F3}"/>
                  </a:ext>
                </a:extLst>
              </p:cNvPr>
              <p:cNvSpPr txBox="1"/>
              <p:nvPr/>
            </p:nvSpPr>
            <p:spPr>
              <a:xfrm>
                <a:off x="7706899" y="5991864"/>
                <a:ext cx="466266" cy="184539"/>
              </a:xfrm>
              <a:prstGeom prst="rect">
                <a:avLst/>
              </a:prstGeom>
              <a:noFill/>
            </p:spPr>
            <p:txBody>
              <a:bodyPr wrap="none" rtlCol="0">
                <a:spAutoFit/>
              </a:bodyPr>
              <a:lstStyle/>
              <a:p>
                <a:pPr algn="l"/>
                <a:r>
                  <a:rPr lang="en-IN" sz="750" spc="0" baseline="0">
                    <a:ln/>
                    <a:solidFill>
                      <a:srgbClr val="38A169"/>
                    </a:solidFill>
                    <a:latin typeface="Arial"/>
                    <a:cs typeface="Arial"/>
                    <a:sym typeface="Arial"/>
                    <a:rtl val="0"/>
                  </a:rPr>
                  <a:t>60kHz</a:t>
                </a:r>
              </a:p>
            </p:txBody>
          </p:sp>
          <p:sp>
            <p:nvSpPr>
              <p:cNvPr id="218" name="Freeform: Shape 217">
                <a:extLst>
                  <a:ext uri="{FF2B5EF4-FFF2-40B4-BE49-F238E27FC236}">
                    <a16:creationId xmlns:a16="http://schemas.microsoft.com/office/drawing/2014/main" id="{E5108427-CCFE-0644-4499-37DF3E0823BB}"/>
                  </a:ext>
                </a:extLst>
              </p:cNvPr>
              <p:cNvSpPr/>
              <p:nvPr/>
            </p:nvSpPr>
            <p:spPr>
              <a:xfrm>
                <a:off x="8238245" y="5854689"/>
                <a:ext cx="119974" cy="100000"/>
              </a:xfrm>
              <a:custGeom>
                <a:avLst/>
                <a:gdLst>
                  <a:gd name="connsiteX0" fmla="*/ 120624 w 119974"/>
                  <a:gd name="connsiteY0" fmla="*/ 50680 h 100000"/>
                  <a:gd name="connsiteX1" fmla="*/ 60637 w 119974"/>
                  <a:gd name="connsiteY1" fmla="*/ 100680 h 100000"/>
                  <a:gd name="connsiteX2" fmla="*/ 650 w 119974"/>
                  <a:gd name="connsiteY2" fmla="*/ 50680 h 100000"/>
                  <a:gd name="connsiteX3" fmla="*/ 60637 w 119974"/>
                  <a:gd name="connsiteY3" fmla="*/ 680 h 100000"/>
                  <a:gd name="connsiteX4" fmla="*/ 120624 w 119974"/>
                  <a:gd name="connsiteY4" fmla="*/ 50680 h 1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74" h="100000">
                    <a:moveTo>
                      <a:pt x="120624" y="50680"/>
                    </a:moveTo>
                    <a:cubicBezTo>
                      <a:pt x="120624" y="78295"/>
                      <a:pt x="93767" y="100680"/>
                      <a:pt x="60637" y="100680"/>
                    </a:cubicBezTo>
                    <a:cubicBezTo>
                      <a:pt x="27507" y="100680"/>
                      <a:pt x="650" y="78295"/>
                      <a:pt x="650" y="50680"/>
                    </a:cubicBezTo>
                    <a:cubicBezTo>
                      <a:pt x="650" y="23066"/>
                      <a:pt x="27507" y="680"/>
                      <a:pt x="60637" y="680"/>
                    </a:cubicBezTo>
                    <a:cubicBezTo>
                      <a:pt x="93767" y="680"/>
                      <a:pt x="120624" y="23066"/>
                      <a:pt x="120624" y="50680"/>
                    </a:cubicBezTo>
                    <a:close/>
                  </a:path>
                </a:pathLst>
              </a:custGeom>
              <a:solidFill>
                <a:srgbClr val="D69E2E"/>
              </a:solidFill>
              <a:ln w="9993" cap="flat">
                <a:noFill/>
                <a:prstDash val="solid"/>
                <a:miter/>
              </a:ln>
            </p:spPr>
            <p:txBody>
              <a:bodyPr rtlCol="0" anchor="ctr"/>
              <a:lstStyle/>
              <a:p>
                <a:endParaRPr lang="en-IN"/>
              </a:p>
            </p:txBody>
          </p:sp>
          <p:sp>
            <p:nvSpPr>
              <p:cNvPr id="219" name="TextBox 218">
                <a:extLst>
                  <a:ext uri="{FF2B5EF4-FFF2-40B4-BE49-F238E27FC236}">
                    <a16:creationId xmlns:a16="http://schemas.microsoft.com/office/drawing/2014/main" id="{61ECF424-F636-5134-F9C0-33387F4491FE}"/>
                  </a:ext>
                </a:extLst>
              </p:cNvPr>
              <p:cNvSpPr txBox="1"/>
              <p:nvPr/>
            </p:nvSpPr>
            <p:spPr>
              <a:xfrm>
                <a:off x="7906857" y="5741863"/>
                <a:ext cx="521870" cy="184539"/>
              </a:xfrm>
              <a:prstGeom prst="rect">
                <a:avLst/>
              </a:prstGeom>
              <a:noFill/>
            </p:spPr>
            <p:txBody>
              <a:bodyPr wrap="none" rtlCol="0">
                <a:spAutoFit/>
              </a:bodyPr>
              <a:lstStyle/>
              <a:p>
                <a:pPr algn="l"/>
                <a:r>
                  <a:rPr lang="en-IN" sz="750" spc="0" baseline="0">
                    <a:ln/>
                    <a:solidFill>
                      <a:srgbClr val="D69E2E"/>
                    </a:solidFill>
                    <a:latin typeface="Arial"/>
                    <a:cs typeface="Arial"/>
                    <a:sym typeface="Arial"/>
                    <a:rtl val="0"/>
                  </a:rPr>
                  <a:t>120kHz</a:t>
                </a:r>
              </a:p>
            </p:txBody>
          </p:sp>
        </p:grpSp>
      </p:grpSp>
    </p:spTree>
    <p:extLst>
      <p:ext uri="{BB962C8B-B14F-4D97-AF65-F5344CB8AC3E}">
        <p14:creationId xmlns:p14="http://schemas.microsoft.com/office/powerpoint/2010/main" val="2688213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00599-DE2F-8971-25FA-607D17469C2E}"/>
            </a:ext>
          </a:extLst>
        </p:cNvPr>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1F88A7C-1308-21A4-902F-A03A5BC32A7C}"/>
              </a:ext>
            </a:extLst>
          </p:cNvPr>
          <p:cNvGraphicFramePr/>
          <p:nvPr>
            <p:extLst>
              <p:ext uri="{D42A27DB-BD31-4B8C-83A1-F6EECF244321}">
                <p14:modId xmlns:p14="http://schemas.microsoft.com/office/powerpoint/2010/main" val="3688152381"/>
              </p:ext>
            </p:extLst>
          </p:nvPr>
        </p:nvGraphicFramePr>
        <p:xfrm>
          <a:off x="4123801" y="5436428"/>
          <a:ext cx="8068199" cy="686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5116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7A81B-27B9-F8A3-EA50-575C37A7B8BB}"/>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96EB40B1-B4CC-F454-F3F1-74E39437B187}"/>
              </a:ext>
            </a:extLst>
          </p:cNvPr>
          <p:cNvSpPr txBox="1"/>
          <p:nvPr/>
        </p:nvSpPr>
        <p:spPr>
          <a:xfrm>
            <a:off x="663170" y="93221"/>
            <a:ext cx="5066580" cy="584775"/>
          </a:xfrm>
          <a:prstGeom prst="rect">
            <a:avLst/>
          </a:prstGeom>
          <a:noFill/>
        </p:spPr>
        <p:txBody>
          <a:bodyPr wrap="none" rtlCol="0">
            <a:spAutoFit/>
          </a:bodyPr>
          <a:lstStyle/>
          <a:p>
            <a:pPr algn="l"/>
            <a:r>
              <a:rPr lang="en-IN" sz="3200" b="1" spc="0" baseline="0" dirty="0">
                <a:ln/>
                <a:solidFill>
                  <a:srgbClr val="2C3E50"/>
                </a:solidFill>
                <a:latin typeface="Arial"/>
                <a:cs typeface="Arial"/>
                <a:sym typeface="Arial"/>
                <a:rtl val="0"/>
              </a:rPr>
              <a:t>5G NR Accessibility KPIs</a:t>
            </a:r>
          </a:p>
        </p:txBody>
      </p:sp>
      <p:grpSp>
        <p:nvGrpSpPr>
          <p:cNvPr id="16" name="Graphic 9">
            <a:extLst>
              <a:ext uri="{FF2B5EF4-FFF2-40B4-BE49-F238E27FC236}">
                <a16:creationId xmlns:a16="http://schemas.microsoft.com/office/drawing/2014/main" id="{D78355B5-6F1B-681B-ED12-79084B550B4C}"/>
              </a:ext>
            </a:extLst>
          </p:cNvPr>
          <p:cNvGrpSpPr/>
          <p:nvPr/>
        </p:nvGrpSpPr>
        <p:grpSpPr>
          <a:xfrm>
            <a:off x="659082" y="723738"/>
            <a:ext cx="4927347" cy="1470822"/>
            <a:chOff x="659082" y="723738"/>
            <a:chExt cx="4927347" cy="1470822"/>
          </a:xfrm>
        </p:grpSpPr>
        <p:sp>
          <p:nvSpPr>
            <p:cNvPr id="17" name="Freeform: Shape 16">
              <a:extLst>
                <a:ext uri="{FF2B5EF4-FFF2-40B4-BE49-F238E27FC236}">
                  <a16:creationId xmlns:a16="http://schemas.microsoft.com/office/drawing/2014/main" id="{1C257ED2-CD76-A52D-863A-1DDD85D35FF7}"/>
                </a:ext>
              </a:extLst>
            </p:cNvPr>
            <p:cNvSpPr/>
            <p:nvPr/>
          </p:nvSpPr>
          <p:spPr>
            <a:xfrm>
              <a:off x="659082" y="723738"/>
              <a:ext cx="4912805" cy="1470822"/>
            </a:xfrm>
            <a:custGeom>
              <a:avLst/>
              <a:gdLst>
                <a:gd name="connsiteX0" fmla="*/ 4834251 w 4912805"/>
                <a:gd name="connsiteY0" fmla="*/ 60 h 1470822"/>
                <a:gd name="connsiteX1" fmla="*/ 4912856 w 4912805"/>
                <a:gd name="connsiteY1" fmla="*/ 60 h 1470822"/>
                <a:gd name="connsiteX2" fmla="*/ 4912856 w 4912805"/>
                <a:gd name="connsiteY2" fmla="*/ 1470882 h 1470822"/>
                <a:gd name="connsiteX3" fmla="*/ 4834251 w 4912805"/>
                <a:gd name="connsiteY3" fmla="*/ 1470882 h 1470822"/>
                <a:gd name="connsiteX4" fmla="*/ 78655 w 4912805"/>
                <a:gd name="connsiteY4" fmla="*/ 1470882 h 1470822"/>
                <a:gd name="connsiteX5" fmla="*/ 50 w 4912805"/>
                <a:gd name="connsiteY5" fmla="*/ 1470882 h 1470822"/>
                <a:gd name="connsiteX6" fmla="*/ 50 w 4912805"/>
                <a:gd name="connsiteY6" fmla="*/ 60 h 1470822"/>
                <a:gd name="connsiteX7" fmla="*/ 78655 w 4912805"/>
                <a:gd name="connsiteY7" fmla="*/ 60 h 147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12805" h="1470822">
                  <a:moveTo>
                    <a:pt x="4834251" y="60"/>
                  </a:moveTo>
                  <a:cubicBezTo>
                    <a:pt x="4877663" y="60"/>
                    <a:pt x="4912856" y="60"/>
                    <a:pt x="4912856" y="60"/>
                  </a:cubicBezTo>
                  <a:lnTo>
                    <a:pt x="4912856" y="1470882"/>
                  </a:lnTo>
                  <a:cubicBezTo>
                    <a:pt x="4912856" y="1470882"/>
                    <a:pt x="4877663" y="1470882"/>
                    <a:pt x="4834251" y="1470882"/>
                  </a:cubicBezTo>
                  <a:lnTo>
                    <a:pt x="78655" y="1470882"/>
                  </a:lnTo>
                  <a:cubicBezTo>
                    <a:pt x="35243" y="1470882"/>
                    <a:pt x="50" y="1470882"/>
                    <a:pt x="50" y="1470882"/>
                  </a:cubicBezTo>
                  <a:lnTo>
                    <a:pt x="50" y="60"/>
                  </a:lnTo>
                  <a:cubicBezTo>
                    <a:pt x="50" y="60"/>
                    <a:pt x="35243" y="60"/>
                    <a:pt x="78655" y="60"/>
                  </a:cubicBezTo>
                  <a:close/>
                </a:path>
              </a:pathLst>
            </a:custGeom>
            <a:solidFill>
              <a:srgbClr val="E8F4F8"/>
            </a:solidFill>
            <a:ln w="19637" cap="flat">
              <a:solidFill>
                <a:srgbClr val="3498DB"/>
              </a:solidFill>
              <a:prstDash val="solid"/>
              <a:miter/>
            </a:ln>
          </p:spPr>
          <p:txBody>
            <a:bodyPr rtlCol="0" anchor="ctr"/>
            <a:lstStyle/>
            <a:p>
              <a:endParaRPr lang="en-IN"/>
            </a:p>
          </p:txBody>
        </p:sp>
        <p:sp>
          <p:nvSpPr>
            <p:cNvPr id="18" name="TextBox 17">
              <a:extLst>
                <a:ext uri="{FF2B5EF4-FFF2-40B4-BE49-F238E27FC236}">
                  <a16:creationId xmlns:a16="http://schemas.microsoft.com/office/drawing/2014/main" id="{D227EB6B-A83E-0DC5-6BD5-026734000A70}"/>
                </a:ext>
              </a:extLst>
            </p:cNvPr>
            <p:cNvSpPr txBox="1"/>
            <p:nvPr/>
          </p:nvSpPr>
          <p:spPr>
            <a:xfrm>
              <a:off x="665898" y="763943"/>
              <a:ext cx="2821287" cy="237500"/>
            </a:xfrm>
            <a:prstGeom prst="rect">
              <a:avLst/>
            </a:prstGeom>
            <a:noFill/>
          </p:spPr>
          <p:txBody>
            <a:bodyPr wrap="none" rtlCol="0">
              <a:spAutoFit/>
            </a:bodyPr>
            <a:lstStyle/>
            <a:p>
              <a:pPr algn="l"/>
              <a:r>
                <a:rPr lang="en-IN" sz="1200" b="1" spc="0" baseline="0">
                  <a:ln/>
                  <a:solidFill>
                    <a:srgbClr val="2C3E50"/>
                  </a:solidFill>
                  <a:latin typeface="Arial"/>
                  <a:cs typeface="Arial"/>
                  <a:sym typeface="Arial"/>
                  <a:rtl val="0"/>
                </a:rPr>
                <a:t>1. Registration Success Rate (RSR)</a:t>
              </a:r>
            </a:p>
          </p:txBody>
        </p:sp>
        <p:sp>
          <p:nvSpPr>
            <p:cNvPr id="19" name="TextBox 18">
              <a:extLst>
                <a:ext uri="{FF2B5EF4-FFF2-40B4-BE49-F238E27FC236}">
                  <a16:creationId xmlns:a16="http://schemas.microsoft.com/office/drawing/2014/main" id="{4223CC51-96BE-1C47-7827-297971917C2E}"/>
                </a:ext>
              </a:extLst>
            </p:cNvPr>
            <p:cNvSpPr txBox="1"/>
            <p:nvPr/>
          </p:nvSpPr>
          <p:spPr>
            <a:xfrm>
              <a:off x="665898" y="983018"/>
              <a:ext cx="725591" cy="219243"/>
            </a:xfrm>
            <a:prstGeom prst="rect">
              <a:avLst/>
            </a:prstGeom>
            <a:noFill/>
          </p:spPr>
          <p:txBody>
            <a:bodyPr wrap="none" rtlCol="0">
              <a:spAutoFit/>
            </a:bodyPr>
            <a:lstStyle/>
            <a:p>
              <a:pPr algn="l"/>
              <a:r>
                <a:rPr lang="en-IN" sz="1050" spc="0" baseline="0">
                  <a:ln/>
                  <a:solidFill>
                    <a:srgbClr val="34495E"/>
                  </a:solidFill>
                  <a:latin typeface="Arial"/>
                  <a:cs typeface="Arial"/>
                  <a:sym typeface="Arial"/>
                  <a:rtl val="0"/>
                </a:rPr>
                <a:t>Formula:</a:t>
              </a:r>
            </a:p>
          </p:txBody>
        </p:sp>
        <p:sp>
          <p:nvSpPr>
            <p:cNvPr id="20" name="TextBox 19">
              <a:extLst>
                <a:ext uri="{FF2B5EF4-FFF2-40B4-BE49-F238E27FC236}">
                  <a16:creationId xmlns:a16="http://schemas.microsoft.com/office/drawing/2014/main" id="{04340762-1960-91A5-B07E-0D8639982C99}"/>
                </a:ext>
              </a:extLst>
            </p:cNvPr>
            <p:cNvSpPr txBox="1"/>
            <p:nvPr/>
          </p:nvSpPr>
          <p:spPr>
            <a:xfrm>
              <a:off x="665898" y="1202425"/>
              <a:ext cx="5011971" cy="211774"/>
            </a:xfrm>
            <a:prstGeom prst="rect">
              <a:avLst/>
            </a:prstGeom>
            <a:noFill/>
          </p:spPr>
          <p:txBody>
            <a:bodyPr wrap="none" rtlCol="0">
              <a:spAutoFit/>
            </a:bodyPr>
            <a:lstStyle/>
            <a:p>
              <a:pPr algn="l"/>
              <a:r>
                <a:rPr lang="en-IN" sz="975" spc="0" baseline="0">
                  <a:ln/>
                  <a:solidFill>
                    <a:srgbClr val="E74C3C"/>
                  </a:solidFill>
                  <a:latin typeface="Courier New"/>
                  <a:cs typeface="Courier New"/>
                  <a:sym typeface="Courier New"/>
                  <a:rtl val="0"/>
                </a:rPr>
                <a:t>RSR = (∑ AMF.5GSRegisSucc.Type / ∑ AMF.5GSRegisAtt.Type) × 100%</a:t>
              </a:r>
            </a:p>
          </p:txBody>
        </p:sp>
        <p:sp>
          <p:nvSpPr>
            <p:cNvPr id="21" name="TextBox 20">
              <a:extLst>
                <a:ext uri="{FF2B5EF4-FFF2-40B4-BE49-F238E27FC236}">
                  <a16:creationId xmlns:a16="http://schemas.microsoft.com/office/drawing/2014/main" id="{6EA58DD9-BE99-1838-5B08-59DA7B42FBCB}"/>
                </a:ext>
              </a:extLst>
            </p:cNvPr>
            <p:cNvSpPr txBox="1"/>
            <p:nvPr/>
          </p:nvSpPr>
          <p:spPr>
            <a:xfrm>
              <a:off x="665898" y="1447231"/>
              <a:ext cx="3592348" cy="200985"/>
            </a:xfrm>
            <a:prstGeom prst="rect">
              <a:avLst/>
            </a:prstGeom>
            <a:noFill/>
          </p:spPr>
          <p:txBody>
            <a:bodyPr wrap="none" rtlCol="0">
              <a:spAutoFit/>
            </a:bodyPr>
            <a:lstStyle/>
            <a:p>
              <a:pPr algn="l"/>
              <a:r>
                <a:rPr lang="en-IN" sz="900" spc="0" baseline="0">
                  <a:ln/>
                  <a:solidFill>
                    <a:srgbClr val="7F8C8D"/>
                  </a:solidFill>
                  <a:latin typeface="Arial"/>
                  <a:cs typeface="Arial"/>
                  <a:sym typeface="Arial"/>
                  <a:rtl val="0"/>
                </a:rPr>
                <a:t>• AMF.5GSRegisSucc.Type: Successfully performed registrations</a:t>
              </a:r>
            </a:p>
          </p:txBody>
        </p:sp>
        <p:sp>
          <p:nvSpPr>
            <p:cNvPr id="22" name="TextBox 21">
              <a:extLst>
                <a:ext uri="{FF2B5EF4-FFF2-40B4-BE49-F238E27FC236}">
                  <a16:creationId xmlns:a16="http://schemas.microsoft.com/office/drawing/2014/main" id="{0306EDD5-B729-1C4E-BAED-77A1E78B77F5}"/>
                </a:ext>
              </a:extLst>
            </p:cNvPr>
            <p:cNvSpPr txBox="1"/>
            <p:nvPr/>
          </p:nvSpPr>
          <p:spPr>
            <a:xfrm>
              <a:off x="665898" y="1610655"/>
              <a:ext cx="2786398" cy="200985"/>
            </a:xfrm>
            <a:prstGeom prst="rect">
              <a:avLst/>
            </a:prstGeom>
            <a:noFill/>
          </p:spPr>
          <p:txBody>
            <a:bodyPr wrap="none" rtlCol="0">
              <a:spAutoFit/>
            </a:bodyPr>
            <a:lstStyle/>
            <a:p>
              <a:pPr algn="l"/>
              <a:r>
                <a:rPr lang="en-IN" sz="900" spc="0" baseline="0">
                  <a:ln/>
                  <a:solidFill>
                    <a:srgbClr val="7F8C8D"/>
                  </a:solidFill>
                  <a:latin typeface="Arial"/>
                  <a:cs typeface="Arial"/>
                  <a:sym typeface="Arial"/>
                  <a:rtl val="0"/>
                </a:rPr>
                <a:t>• AMF.5GSRegisAtt.Type: Attempted registrations</a:t>
              </a:r>
            </a:p>
          </p:txBody>
        </p:sp>
        <p:sp>
          <p:nvSpPr>
            <p:cNvPr id="23" name="TextBox 22">
              <a:extLst>
                <a:ext uri="{FF2B5EF4-FFF2-40B4-BE49-F238E27FC236}">
                  <a16:creationId xmlns:a16="http://schemas.microsoft.com/office/drawing/2014/main" id="{3A1DAF13-B09A-8522-F868-C7FEF28B3DDA}"/>
                </a:ext>
              </a:extLst>
            </p:cNvPr>
            <p:cNvSpPr txBox="1"/>
            <p:nvPr/>
          </p:nvSpPr>
          <p:spPr>
            <a:xfrm>
              <a:off x="665898" y="1774080"/>
              <a:ext cx="3225902" cy="200985"/>
            </a:xfrm>
            <a:prstGeom prst="rect">
              <a:avLst/>
            </a:prstGeom>
            <a:noFill/>
          </p:spPr>
          <p:txBody>
            <a:bodyPr wrap="none" rtlCol="0">
              <a:spAutoFit/>
            </a:bodyPr>
            <a:lstStyle/>
            <a:p>
              <a:pPr algn="l"/>
              <a:r>
                <a:rPr lang="en-IN" sz="900" spc="0" baseline="0">
                  <a:ln/>
                  <a:solidFill>
                    <a:srgbClr val="7F8C8D"/>
                  </a:solidFill>
                  <a:latin typeface="Arial"/>
                  <a:cs typeface="Arial"/>
                  <a:sym typeface="Arial"/>
                  <a:rtl val="0"/>
                </a:rPr>
                <a:t>• Type: initial, mobility update, periodic update, emergency</a:t>
              </a:r>
            </a:p>
          </p:txBody>
        </p:sp>
      </p:grpSp>
      <p:grpSp>
        <p:nvGrpSpPr>
          <p:cNvPr id="24" name="Graphic 9">
            <a:extLst>
              <a:ext uri="{FF2B5EF4-FFF2-40B4-BE49-F238E27FC236}">
                <a16:creationId xmlns:a16="http://schemas.microsoft.com/office/drawing/2014/main" id="{034A9DDD-6603-E086-EF21-76DF115B7027}"/>
              </a:ext>
            </a:extLst>
          </p:cNvPr>
          <p:cNvGrpSpPr/>
          <p:nvPr/>
        </p:nvGrpSpPr>
        <p:grpSpPr>
          <a:xfrm>
            <a:off x="6063168" y="723738"/>
            <a:ext cx="5404086" cy="1797671"/>
            <a:chOff x="6063168" y="723738"/>
            <a:chExt cx="5404086" cy="1797671"/>
          </a:xfrm>
        </p:grpSpPr>
        <p:sp>
          <p:nvSpPr>
            <p:cNvPr id="25" name="Freeform: Shape 24">
              <a:extLst>
                <a:ext uri="{FF2B5EF4-FFF2-40B4-BE49-F238E27FC236}">
                  <a16:creationId xmlns:a16="http://schemas.microsoft.com/office/drawing/2014/main" id="{A1D76714-016B-843A-FBEE-B1D17679473D}"/>
                </a:ext>
              </a:extLst>
            </p:cNvPr>
            <p:cNvSpPr/>
            <p:nvPr/>
          </p:nvSpPr>
          <p:spPr>
            <a:xfrm>
              <a:off x="6063168" y="723738"/>
              <a:ext cx="5404086" cy="1797671"/>
            </a:xfrm>
            <a:custGeom>
              <a:avLst/>
              <a:gdLst>
                <a:gd name="connsiteX0" fmla="*/ 5326082 w 5404086"/>
                <a:gd name="connsiteY0" fmla="*/ 60 h 1797671"/>
                <a:gd name="connsiteX1" fmla="*/ 5404687 w 5404086"/>
                <a:gd name="connsiteY1" fmla="*/ 60 h 1797671"/>
                <a:gd name="connsiteX2" fmla="*/ 5404687 w 5404086"/>
                <a:gd name="connsiteY2" fmla="*/ 1797731 h 1797671"/>
                <a:gd name="connsiteX3" fmla="*/ 5326082 w 5404086"/>
                <a:gd name="connsiteY3" fmla="*/ 1797731 h 1797671"/>
                <a:gd name="connsiteX4" fmla="*/ 79205 w 5404086"/>
                <a:gd name="connsiteY4" fmla="*/ 1797731 h 1797671"/>
                <a:gd name="connsiteX5" fmla="*/ 600 w 5404086"/>
                <a:gd name="connsiteY5" fmla="*/ 1797731 h 1797671"/>
                <a:gd name="connsiteX6" fmla="*/ 600 w 5404086"/>
                <a:gd name="connsiteY6" fmla="*/ 60 h 1797671"/>
                <a:gd name="connsiteX7" fmla="*/ 79205 w 5404086"/>
                <a:gd name="connsiteY7" fmla="*/ 60 h 1797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4086" h="1797671">
                  <a:moveTo>
                    <a:pt x="5326082" y="60"/>
                  </a:moveTo>
                  <a:cubicBezTo>
                    <a:pt x="5369494" y="60"/>
                    <a:pt x="5404687" y="60"/>
                    <a:pt x="5404687" y="60"/>
                  </a:cubicBezTo>
                  <a:lnTo>
                    <a:pt x="5404687" y="1797731"/>
                  </a:lnTo>
                  <a:cubicBezTo>
                    <a:pt x="5404687" y="1797731"/>
                    <a:pt x="5369494" y="1797731"/>
                    <a:pt x="5326082" y="1797731"/>
                  </a:cubicBezTo>
                  <a:lnTo>
                    <a:pt x="79205" y="1797731"/>
                  </a:lnTo>
                  <a:cubicBezTo>
                    <a:pt x="35793" y="1797731"/>
                    <a:pt x="600" y="1797731"/>
                    <a:pt x="600" y="1797731"/>
                  </a:cubicBezTo>
                  <a:lnTo>
                    <a:pt x="600" y="60"/>
                  </a:lnTo>
                  <a:cubicBezTo>
                    <a:pt x="600" y="60"/>
                    <a:pt x="35793" y="60"/>
                    <a:pt x="79205" y="60"/>
                  </a:cubicBezTo>
                  <a:close/>
                </a:path>
              </a:pathLst>
            </a:custGeom>
            <a:solidFill>
              <a:srgbClr val="F0F8E8"/>
            </a:solidFill>
            <a:ln w="19637" cap="flat">
              <a:solidFill>
                <a:srgbClr val="27AE60"/>
              </a:solidFill>
              <a:prstDash val="solid"/>
              <a:miter/>
            </a:ln>
          </p:spPr>
          <p:txBody>
            <a:bodyPr rtlCol="0" anchor="ctr"/>
            <a:lstStyle/>
            <a:p>
              <a:endParaRPr lang="en-IN"/>
            </a:p>
          </p:txBody>
        </p:sp>
        <p:sp>
          <p:nvSpPr>
            <p:cNvPr id="26" name="TextBox 25">
              <a:extLst>
                <a:ext uri="{FF2B5EF4-FFF2-40B4-BE49-F238E27FC236}">
                  <a16:creationId xmlns:a16="http://schemas.microsoft.com/office/drawing/2014/main" id="{584F883B-4B3C-3053-925F-DF364BF9AFDB}"/>
                </a:ext>
              </a:extLst>
            </p:cNvPr>
            <p:cNvSpPr txBox="1"/>
            <p:nvPr/>
          </p:nvSpPr>
          <p:spPr>
            <a:xfrm>
              <a:off x="6069985" y="763943"/>
              <a:ext cx="2221617" cy="237500"/>
            </a:xfrm>
            <a:prstGeom prst="rect">
              <a:avLst/>
            </a:prstGeom>
            <a:noFill/>
          </p:spPr>
          <p:txBody>
            <a:bodyPr wrap="none" rtlCol="0">
              <a:spAutoFit/>
            </a:bodyPr>
            <a:lstStyle/>
            <a:p>
              <a:pPr algn="l"/>
              <a:r>
                <a:rPr lang="en-IN" sz="1200" b="1" spc="0" baseline="0">
                  <a:ln/>
                  <a:solidFill>
                    <a:srgbClr val="2C3E50"/>
                  </a:solidFill>
                  <a:latin typeface="Arial"/>
                  <a:cs typeface="Arial"/>
                  <a:sym typeface="Arial"/>
                  <a:rtl val="0"/>
                </a:rPr>
                <a:t>2. Partial DRB Accessibility</a:t>
              </a:r>
            </a:p>
          </p:txBody>
        </p:sp>
        <p:sp>
          <p:nvSpPr>
            <p:cNvPr id="27" name="TextBox 26">
              <a:extLst>
                <a:ext uri="{FF2B5EF4-FFF2-40B4-BE49-F238E27FC236}">
                  <a16:creationId xmlns:a16="http://schemas.microsoft.com/office/drawing/2014/main" id="{1ED2E916-C0E7-6E9F-7883-96DD72280A64}"/>
                </a:ext>
              </a:extLst>
            </p:cNvPr>
            <p:cNvSpPr txBox="1"/>
            <p:nvPr/>
          </p:nvSpPr>
          <p:spPr>
            <a:xfrm>
              <a:off x="6069985" y="983018"/>
              <a:ext cx="695097" cy="219243"/>
            </a:xfrm>
            <a:prstGeom prst="rect">
              <a:avLst/>
            </a:prstGeom>
            <a:noFill/>
          </p:spPr>
          <p:txBody>
            <a:bodyPr wrap="none" rtlCol="0">
              <a:spAutoFit/>
            </a:bodyPr>
            <a:lstStyle/>
            <a:p>
              <a:pPr algn="l"/>
              <a:r>
                <a:rPr lang="en-IN" sz="1050" spc="0" baseline="0">
                  <a:ln/>
                  <a:solidFill>
                    <a:srgbClr val="34495E"/>
                  </a:solidFill>
                  <a:latin typeface="Arial"/>
                  <a:cs typeface="Arial"/>
                  <a:sym typeface="Arial"/>
                  <a:rtl val="0"/>
                </a:rPr>
                <a:t>Per 5QI:</a:t>
              </a:r>
            </a:p>
          </p:txBody>
        </p:sp>
        <p:sp>
          <p:nvSpPr>
            <p:cNvPr id="28" name="TextBox 27">
              <a:extLst>
                <a:ext uri="{FF2B5EF4-FFF2-40B4-BE49-F238E27FC236}">
                  <a16:creationId xmlns:a16="http://schemas.microsoft.com/office/drawing/2014/main" id="{5CDBE48D-5DCF-9C4A-B785-1008B7C8126C}"/>
                </a:ext>
              </a:extLst>
            </p:cNvPr>
            <p:cNvSpPr txBox="1"/>
            <p:nvPr/>
          </p:nvSpPr>
          <p:spPr>
            <a:xfrm>
              <a:off x="6069985" y="1175174"/>
              <a:ext cx="2128667" cy="193261"/>
            </a:xfrm>
            <a:prstGeom prst="rect">
              <a:avLst/>
            </a:prstGeom>
            <a:noFill/>
          </p:spPr>
          <p:txBody>
            <a:bodyPr wrap="none" rtlCol="0">
              <a:spAutoFit/>
            </a:bodyPr>
            <a:lstStyle/>
            <a:p>
              <a:pPr algn="l"/>
              <a:r>
                <a:rPr lang="en-IN" sz="825" spc="0" baseline="0">
                  <a:ln/>
                  <a:solidFill>
                    <a:srgbClr val="E74C3C"/>
                  </a:solidFill>
                  <a:latin typeface="Courier New"/>
                  <a:cs typeface="Courier New"/>
                  <a:sym typeface="Courier New"/>
                  <a:rtl val="0"/>
                </a:rPr>
                <a:t>Partial DRBAccessibility_5QI =</a:t>
              </a:r>
            </a:p>
          </p:txBody>
        </p:sp>
        <p:sp>
          <p:nvSpPr>
            <p:cNvPr id="29" name="TextBox 28">
              <a:extLst>
                <a:ext uri="{FF2B5EF4-FFF2-40B4-BE49-F238E27FC236}">
                  <a16:creationId xmlns:a16="http://schemas.microsoft.com/office/drawing/2014/main" id="{63958BD4-5BFA-0800-8172-42EB2FCFF33A}"/>
                </a:ext>
              </a:extLst>
            </p:cNvPr>
            <p:cNvSpPr txBox="1"/>
            <p:nvPr/>
          </p:nvSpPr>
          <p:spPr>
            <a:xfrm>
              <a:off x="6069985" y="1338599"/>
              <a:ext cx="3685297" cy="193261"/>
            </a:xfrm>
            <a:prstGeom prst="rect">
              <a:avLst/>
            </a:prstGeom>
            <a:noFill/>
          </p:spPr>
          <p:txBody>
            <a:bodyPr wrap="none" rtlCol="0">
              <a:spAutoFit/>
            </a:bodyPr>
            <a:lstStyle/>
            <a:p>
              <a:pPr algn="l"/>
              <a:r>
                <a:rPr lang="en-IN" sz="825" spc="0" baseline="0">
                  <a:ln/>
                  <a:solidFill>
                    <a:srgbClr val="E74C3C"/>
                  </a:solidFill>
                  <a:latin typeface="Courier New"/>
                  <a:cs typeface="Courier New"/>
                  <a:sym typeface="Courier New"/>
                  <a:rtl val="0"/>
                </a:rPr>
                <a:t>(∑RRC.ConnEstabSucc.Cause / ∑RRC.ConnEstabAtt.Cause) ×</a:t>
              </a:r>
            </a:p>
          </p:txBody>
        </p:sp>
        <p:sp>
          <p:nvSpPr>
            <p:cNvPr id="30" name="TextBox 29">
              <a:extLst>
                <a:ext uri="{FF2B5EF4-FFF2-40B4-BE49-F238E27FC236}">
                  <a16:creationId xmlns:a16="http://schemas.microsoft.com/office/drawing/2014/main" id="{3E41F72F-4970-9FB8-CFC0-78E1717725B4}"/>
                </a:ext>
              </a:extLst>
            </p:cNvPr>
            <p:cNvSpPr txBox="1"/>
            <p:nvPr/>
          </p:nvSpPr>
          <p:spPr>
            <a:xfrm>
              <a:off x="6069985" y="1502023"/>
              <a:ext cx="4204174" cy="193261"/>
            </a:xfrm>
            <a:prstGeom prst="rect">
              <a:avLst/>
            </a:prstGeom>
            <a:noFill/>
          </p:spPr>
          <p:txBody>
            <a:bodyPr wrap="none" rtlCol="0">
              <a:spAutoFit/>
            </a:bodyPr>
            <a:lstStyle/>
            <a:p>
              <a:pPr algn="l"/>
              <a:r>
                <a:rPr lang="en-IN" sz="825" spc="0" baseline="0">
                  <a:ln/>
                  <a:solidFill>
                    <a:srgbClr val="E74C3C"/>
                  </a:solidFill>
                  <a:latin typeface="Courier New"/>
                  <a:cs typeface="Courier New"/>
                  <a:sym typeface="Courier New"/>
                  <a:rtl val="0"/>
                </a:rPr>
                <a:t>(∑UECNTXT.ConnEstabSucc.Cause / ∑UECNTXT.ConnEstabAtt.Cause) ×</a:t>
              </a:r>
            </a:p>
          </p:txBody>
        </p:sp>
        <p:sp>
          <p:nvSpPr>
            <p:cNvPr id="31" name="TextBox 30">
              <a:extLst>
                <a:ext uri="{FF2B5EF4-FFF2-40B4-BE49-F238E27FC236}">
                  <a16:creationId xmlns:a16="http://schemas.microsoft.com/office/drawing/2014/main" id="{3A3EA74F-D1FA-5D7A-67CB-8D7AEB0A503B}"/>
                </a:ext>
              </a:extLst>
            </p:cNvPr>
            <p:cNvSpPr txBox="1"/>
            <p:nvPr/>
          </p:nvSpPr>
          <p:spPr>
            <a:xfrm>
              <a:off x="6069985" y="1665448"/>
              <a:ext cx="3036702" cy="193261"/>
            </a:xfrm>
            <a:prstGeom prst="rect">
              <a:avLst/>
            </a:prstGeom>
            <a:noFill/>
          </p:spPr>
          <p:txBody>
            <a:bodyPr wrap="none" rtlCol="0">
              <a:spAutoFit/>
            </a:bodyPr>
            <a:lstStyle/>
            <a:p>
              <a:pPr algn="l"/>
              <a:r>
                <a:rPr lang="en-IN" sz="825" spc="0" baseline="0">
                  <a:ln/>
                  <a:solidFill>
                    <a:srgbClr val="E74C3C"/>
                  </a:solidFill>
                  <a:latin typeface="Courier New"/>
                  <a:cs typeface="Courier New"/>
                  <a:sym typeface="Courier New"/>
                  <a:rtl val="0"/>
                </a:rPr>
                <a:t>(DRB.EstabSucc.5QI / DRB.EstabAtt.5QI) × 100</a:t>
              </a:r>
            </a:p>
          </p:txBody>
        </p:sp>
        <p:sp>
          <p:nvSpPr>
            <p:cNvPr id="32" name="TextBox 31">
              <a:extLst>
                <a:ext uri="{FF2B5EF4-FFF2-40B4-BE49-F238E27FC236}">
                  <a16:creationId xmlns:a16="http://schemas.microsoft.com/office/drawing/2014/main" id="{A11AFAA9-4320-7265-47A0-079AED1E5961}"/>
                </a:ext>
              </a:extLst>
            </p:cNvPr>
            <p:cNvSpPr txBox="1"/>
            <p:nvPr/>
          </p:nvSpPr>
          <p:spPr>
            <a:xfrm>
              <a:off x="6069985" y="1881854"/>
              <a:ext cx="1023747" cy="219243"/>
            </a:xfrm>
            <a:prstGeom prst="rect">
              <a:avLst/>
            </a:prstGeom>
            <a:noFill/>
          </p:spPr>
          <p:txBody>
            <a:bodyPr wrap="none" rtlCol="0">
              <a:spAutoFit/>
            </a:bodyPr>
            <a:lstStyle/>
            <a:p>
              <a:pPr algn="l"/>
              <a:r>
                <a:rPr lang="en-IN" sz="1050" spc="0" baseline="0">
                  <a:ln/>
                  <a:solidFill>
                    <a:srgbClr val="34495E"/>
                  </a:solidFill>
                  <a:latin typeface="Arial"/>
                  <a:cs typeface="Arial"/>
                  <a:sym typeface="Arial"/>
                  <a:rtl val="0"/>
                </a:rPr>
                <a:t>Per S-NSSAI:</a:t>
              </a:r>
            </a:p>
          </p:txBody>
        </p:sp>
        <p:sp>
          <p:nvSpPr>
            <p:cNvPr id="33" name="TextBox 32">
              <a:extLst>
                <a:ext uri="{FF2B5EF4-FFF2-40B4-BE49-F238E27FC236}">
                  <a16:creationId xmlns:a16="http://schemas.microsoft.com/office/drawing/2014/main" id="{D5040CC0-4436-3AEC-825E-63AB5C00E2B7}"/>
                </a:ext>
              </a:extLst>
            </p:cNvPr>
            <p:cNvSpPr txBox="1"/>
            <p:nvPr/>
          </p:nvSpPr>
          <p:spPr>
            <a:xfrm>
              <a:off x="6069985" y="2074010"/>
              <a:ext cx="2777263" cy="193261"/>
            </a:xfrm>
            <a:prstGeom prst="rect">
              <a:avLst/>
            </a:prstGeom>
            <a:noFill/>
          </p:spPr>
          <p:txBody>
            <a:bodyPr wrap="none" rtlCol="0">
              <a:spAutoFit/>
            </a:bodyPr>
            <a:lstStyle/>
            <a:p>
              <a:pPr algn="l"/>
              <a:r>
                <a:rPr lang="en-IN" sz="825" spc="0" baseline="0">
                  <a:ln/>
                  <a:solidFill>
                    <a:srgbClr val="E74C3C"/>
                  </a:solidFill>
                  <a:latin typeface="Courier New"/>
                  <a:cs typeface="Courier New"/>
                  <a:sym typeface="Courier New"/>
                  <a:rtl val="0"/>
                </a:rPr>
                <a:t>Replace 5QI with SNSSAI in above formula</a:t>
              </a:r>
            </a:p>
          </p:txBody>
        </p:sp>
        <p:sp>
          <p:nvSpPr>
            <p:cNvPr id="34" name="TextBox 33">
              <a:extLst>
                <a:ext uri="{FF2B5EF4-FFF2-40B4-BE49-F238E27FC236}">
                  <a16:creationId xmlns:a16="http://schemas.microsoft.com/office/drawing/2014/main" id="{A8205677-63AD-16CF-70C2-22F9E50099CD}"/>
                </a:ext>
              </a:extLst>
            </p:cNvPr>
            <p:cNvSpPr txBox="1"/>
            <p:nvPr/>
          </p:nvSpPr>
          <p:spPr>
            <a:xfrm>
              <a:off x="6069985" y="2271751"/>
              <a:ext cx="2609969" cy="191856"/>
            </a:xfrm>
            <a:prstGeom prst="rect">
              <a:avLst/>
            </a:prstGeom>
            <a:noFill/>
          </p:spPr>
          <p:txBody>
            <a:bodyPr wrap="none" rtlCol="0">
              <a:spAutoFit/>
            </a:bodyPr>
            <a:lstStyle/>
            <a:p>
              <a:pPr algn="l"/>
              <a:r>
                <a:rPr lang="en-IN" sz="825" spc="0" baseline="0">
                  <a:ln/>
                  <a:solidFill>
                    <a:srgbClr val="7F8C8D"/>
                  </a:solidFill>
                  <a:latin typeface="Arial"/>
                  <a:cs typeface="Arial"/>
                  <a:sym typeface="Arial"/>
                  <a:rtl val="0"/>
                </a:rPr>
                <a:t>Note: Excludes mo-Signalling establishment cause</a:t>
              </a:r>
            </a:p>
          </p:txBody>
        </p:sp>
      </p:grpSp>
      <p:grpSp>
        <p:nvGrpSpPr>
          <p:cNvPr id="35" name="Graphic 9">
            <a:extLst>
              <a:ext uri="{FF2B5EF4-FFF2-40B4-BE49-F238E27FC236}">
                <a16:creationId xmlns:a16="http://schemas.microsoft.com/office/drawing/2014/main" id="{73548FE2-637F-7047-1913-26D688E115EE}"/>
              </a:ext>
            </a:extLst>
          </p:cNvPr>
          <p:cNvGrpSpPr/>
          <p:nvPr/>
        </p:nvGrpSpPr>
        <p:grpSpPr>
          <a:xfrm>
            <a:off x="659082" y="2684834"/>
            <a:ext cx="10808172" cy="2124520"/>
            <a:chOff x="659082" y="2684834"/>
            <a:chExt cx="10808172" cy="2124520"/>
          </a:xfrm>
        </p:grpSpPr>
        <p:sp>
          <p:nvSpPr>
            <p:cNvPr id="36" name="Freeform: Shape 35">
              <a:extLst>
                <a:ext uri="{FF2B5EF4-FFF2-40B4-BE49-F238E27FC236}">
                  <a16:creationId xmlns:a16="http://schemas.microsoft.com/office/drawing/2014/main" id="{39E62E86-E919-F7A9-AA71-9C19FC17EB09}"/>
                </a:ext>
              </a:extLst>
            </p:cNvPr>
            <p:cNvSpPr/>
            <p:nvPr/>
          </p:nvSpPr>
          <p:spPr>
            <a:xfrm>
              <a:off x="659082" y="2684834"/>
              <a:ext cx="10808172" cy="2124520"/>
            </a:xfrm>
            <a:custGeom>
              <a:avLst/>
              <a:gdLst>
                <a:gd name="connsiteX0" fmla="*/ 10729618 w 10808172"/>
                <a:gd name="connsiteY0" fmla="*/ 300 h 2124520"/>
                <a:gd name="connsiteX1" fmla="*/ 10808223 w 10808172"/>
                <a:gd name="connsiteY1" fmla="*/ 300 h 2124520"/>
                <a:gd name="connsiteX2" fmla="*/ 10808223 w 10808172"/>
                <a:gd name="connsiteY2" fmla="*/ 2124821 h 2124520"/>
                <a:gd name="connsiteX3" fmla="*/ 10729618 w 10808172"/>
                <a:gd name="connsiteY3" fmla="*/ 2124821 h 2124520"/>
                <a:gd name="connsiteX4" fmla="*/ 78655 w 10808172"/>
                <a:gd name="connsiteY4" fmla="*/ 2124821 h 2124520"/>
                <a:gd name="connsiteX5" fmla="*/ 50 w 10808172"/>
                <a:gd name="connsiteY5" fmla="*/ 2124821 h 2124520"/>
                <a:gd name="connsiteX6" fmla="*/ 50 w 10808172"/>
                <a:gd name="connsiteY6" fmla="*/ 300 h 2124520"/>
                <a:gd name="connsiteX7" fmla="*/ 78655 w 10808172"/>
                <a:gd name="connsiteY7" fmla="*/ 300 h 212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8172" h="2124520">
                  <a:moveTo>
                    <a:pt x="10729618" y="300"/>
                  </a:moveTo>
                  <a:cubicBezTo>
                    <a:pt x="10773031" y="300"/>
                    <a:pt x="10808223" y="300"/>
                    <a:pt x="10808223" y="300"/>
                  </a:cubicBezTo>
                  <a:lnTo>
                    <a:pt x="10808223" y="2124821"/>
                  </a:lnTo>
                  <a:cubicBezTo>
                    <a:pt x="10808223" y="2124821"/>
                    <a:pt x="10773031" y="2124821"/>
                    <a:pt x="10729618" y="2124821"/>
                  </a:cubicBezTo>
                  <a:lnTo>
                    <a:pt x="78655" y="2124821"/>
                  </a:lnTo>
                  <a:cubicBezTo>
                    <a:pt x="35243" y="2124821"/>
                    <a:pt x="50" y="2124821"/>
                    <a:pt x="50" y="2124821"/>
                  </a:cubicBezTo>
                  <a:lnTo>
                    <a:pt x="50" y="300"/>
                  </a:lnTo>
                  <a:cubicBezTo>
                    <a:pt x="50" y="300"/>
                    <a:pt x="35243" y="300"/>
                    <a:pt x="78655" y="300"/>
                  </a:cubicBezTo>
                  <a:close/>
                </a:path>
              </a:pathLst>
            </a:custGeom>
            <a:solidFill>
              <a:srgbClr val="FDF2E8"/>
            </a:solidFill>
            <a:ln w="19637" cap="flat">
              <a:solidFill>
                <a:srgbClr val="E67E22"/>
              </a:solidFill>
              <a:prstDash val="solid"/>
              <a:miter/>
            </a:ln>
          </p:spPr>
          <p:txBody>
            <a:bodyPr rtlCol="0" anchor="ctr"/>
            <a:lstStyle/>
            <a:p>
              <a:endParaRPr lang="en-IN"/>
            </a:p>
          </p:txBody>
        </p:sp>
        <p:sp>
          <p:nvSpPr>
            <p:cNvPr id="37" name="TextBox 36">
              <a:extLst>
                <a:ext uri="{FF2B5EF4-FFF2-40B4-BE49-F238E27FC236}">
                  <a16:creationId xmlns:a16="http://schemas.microsoft.com/office/drawing/2014/main" id="{0C16AF7F-C9BB-EB5C-ECD0-14398A070C8B}"/>
                </a:ext>
              </a:extLst>
            </p:cNvPr>
            <p:cNvSpPr txBox="1"/>
            <p:nvPr/>
          </p:nvSpPr>
          <p:spPr>
            <a:xfrm>
              <a:off x="665898" y="2725039"/>
              <a:ext cx="2104861" cy="237500"/>
            </a:xfrm>
            <a:prstGeom prst="rect">
              <a:avLst/>
            </a:prstGeom>
            <a:noFill/>
          </p:spPr>
          <p:txBody>
            <a:bodyPr wrap="none" rtlCol="0">
              <a:spAutoFit/>
            </a:bodyPr>
            <a:lstStyle/>
            <a:p>
              <a:pPr algn="l"/>
              <a:r>
                <a:rPr lang="en-IN" sz="1200" b="1" spc="0" baseline="0">
                  <a:ln/>
                  <a:solidFill>
                    <a:srgbClr val="2C3E50"/>
                  </a:solidFill>
                  <a:latin typeface="Arial"/>
                  <a:cs typeface="Arial"/>
                  <a:sym typeface="Arial"/>
                  <a:rtl val="0"/>
                </a:rPr>
                <a:t>3. Total DRB Accessibility</a:t>
              </a:r>
            </a:p>
          </p:txBody>
        </p:sp>
        <p:sp>
          <p:nvSpPr>
            <p:cNvPr id="38" name="TextBox 37">
              <a:extLst>
                <a:ext uri="{FF2B5EF4-FFF2-40B4-BE49-F238E27FC236}">
                  <a16:creationId xmlns:a16="http://schemas.microsoft.com/office/drawing/2014/main" id="{DC17B29B-F91A-1067-9601-074936118DAF}"/>
                </a:ext>
              </a:extLst>
            </p:cNvPr>
            <p:cNvSpPr txBox="1"/>
            <p:nvPr/>
          </p:nvSpPr>
          <p:spPr>
            <a:xfrm>
              <a:off x="665898" y="2944115"/>
              <a:ext cx="1314178" cy="219243"/>
            </a:xfrm>
            <a:prstGeom prst="rect">
              <a:avLst/>
            </a:prstGeom>
            <a:noFill/>
          </p:spPr>
          <p:txBody>
            <a:bodyPr wrap="none" rtlCol="0">
              <a:spAutoFit/>
            </a:bodyPr>
            <a:lstStyle/>
            <a:p>
              <a:pPr algn="l"/>
              <a:r>
                <a:rPr lang="en-IN" sz="1050" spc="0" baseline="0">
                  <a:ln/>
                  <a:solidFill>
                    <a:srgbClr val="34495E"/>
                  </a:solidFill>
                  <a:latin typeface="Arial"/>
                  <a:cs typeface="Arial"/>
                  <a:sym typeface="Arial"/>
                  <a:rtl val="0"/>
                </a:rPr>
                <a:t>Formula (per 5QI):</a:t>
              </a:r>
            </a:p>
          </p:txBody>
        </p:sp>
        <p:sp>
          <p:nvSpPr>
            <p:cNvPr id="39" name="TextBox 38">
              <a:extLst>
                <a:ext uri="{FF2B5EF4-FFF2-40B4-BE49-F238E27FC236}">
                  <a16:creationId xmlns:a16="http://schemas.microsoft.com/office/drawing/2014/main" id="{AB51DBFD-E0EB-FF55-015B-E871D9C119B0}"/>
                </a:ext>
              </a:extLst>
            </p:cNvPr>
            <p:cNvSpPr txBox="1"/>
            <p:nvPr/>
          </p:nvSpPr>
          <p:spPr>
            <a:xfrm>
              <a:off x="665898" y="3170324"/>
              <a:ext cx="2164045" cy="202517"/>
            </a:xfrm>
            <a:prstGeom prst="rect">
              <a:avLst/>
            </a:prstGeom>
            <a:noFill/>
          </p:spPr>
          <p:txBody>
            <a:bodyPr wrap="none" rtlCol="0">
              <a:spAutoFit/>
            </a:bodyPr>
            <a:lstStyle/>
            <a:p>
              <a:pPr algn="l"/>
              <a:r>
                <a:rPr lang="en-IN" sz="900" spc="0" baseline="0">
                  <a:ln/>
                  <a:solidFill>
                    <a:srgbClr val="E74C3C"/>
                  </a:solidFill>
                  <a:latin typeface="Courier New"/>
                  <a:cs typeface="Courier New"/>
                  <a:sym typeface="Courier New"/>
                  <a:rtl val="0"/>
                </a:rPr>
                <a:t>DRBAccessibility_5QI = 100 ×</a:t>
              </a:r>
            </a:p>
          </p:txBody>
        </p:sp>
        <p:sp>
          <p:nvSpPr>
            <p:cNvPr id="40" name="TextBox 39">
              <a:extLst>
                <a:ext uri="{FF2B5EF4-FFF2-40B4-BE49-F238E27FC236}">
                  <a16:creationId xmlns:a16="http://schemas.microsoft.com/office/drawing/2014/main" id="{FA4BA78F-80A6-843C-533C-8C65EC98C3E7}"/>
                </a:ext>
              </a:extLst>
            </p:cNvPr>
            <p:cNvSpPr txBox="1"/>
            <p:nvPr/>
          </p:nvSpPr>
          <p:spPr>
            <a:xfrm>
              <a:off x="665898" y="3340551"/>
              <a:ext cx="6409400" cy="193261"/>
            </a:xfrm>
            <a:prstGeom prst="rect">
              <a:avLst/>
            </a:prstGeom>
            <a:noFill/>
          </p:spPr>
          <p:txBody>
            <a:bodyPr wrap="none" rtlCol="0">
              <a:spAutoFit/>
            </a:bodyPr>
            <a:lstStyle/>
            <a:p>
              <a:pPr algn="l"/>
              <a:r>
                <a:rPr lang="en-IN" sz="825" spc="0" baseline="0">
                  <a:ln/>
                  <a:solidFill>
                    <a:srgbClr val="E74C3C"/>
                  </a:solidFill>
                  <a:latin typeface="Courier New"/>
                  <a:cs typeface="Courier New"/>
                  <a:sym typeface="Courier New"/>
                  <a:rtl val="0"/>
                </a:rPr>
                <a:t>[DRB.InitialEstabSucc.5QI + (DRB.EstabSucc.5QI - DRB.InitialEstabSucc.5QI) + DRB.ResumeSucc.5QI]</a:t>
              </a:r>
            </a:p>
          </p:txBody>
        </p:sp>
        <p:sp>
          <p:nvSpPr>
            <p:cNvPr id="41" name="Freeform: Shape 40">
              <a:extLst>
                <a:ext uri="{FF2B5EF4-FFF2-40B4-BE49-F238E27FC236}">
                  <a16:creationId xmlns:a16="http://schemas.microsoft.com/office/drawing/2014/main" id="{25A27CBD-BD49-51E2-56AF-F82B37D544E6}"/>
                </a:ext>
              </a:extLst>
            </p:cNvPr>
            <p:cNvSpPr/>
            <p:nvPr/>
          </p:nvSpPr>
          <p:spPr>
            <a:xfrm>
              <a:off x="757338" y="3542813"/>
              <a:ext cx="10513404" cy="8171"/>
            </a:xfrm>
            <a:custGeom>
              <a:avLst/>
              <a:gdLst>
                <a:gd name="connsiteX0" fmla="*/ 50 w 10513404"/>
                <a:gd name="connsiteY0" fmla="*/ 300 h 8171"/>
                <a:gd name="connsiteX1" fmla="*/ 10513454 w 10513404"/>
                <a:gd name="connsiteY1" fmla="*/ 300 h 8171"/>
              </a:gdLst>
              <a:ahLst/>
              <a:cxnLst>
                <a:cxn ang="0">
                  <a:pos x="connsiteX0" y="connsiteY0"/>
                </a:cxn>
                <a:cxn ang="0">
                  <a:pos x="connsiteX1" y="connsiteY1"/>
                </a:cxn>
              </a:cxnLst>
              <a:rect l="l" t="t" r="r" b="b"/>
              <a:pathLst>
                <a:path w="10513404" h="8171">
                  <a:moveTo>
                    <a:pt x="50" y="300"/>
                  </a:moveTo>
                  <a:lnTo>
                    <a:pt x="10513454" y="300"/>
                  </a:lnTo>
                </a:path>
              </a:pathLst>
            </a:custGeom>
            <a:ln w="9819" cap="flat">
              <a:solidFill>
                <a:srgbClr val="34495E"/>
              </a:solidFill>
              <a:prstDash val="solid"/>
              <a:miter/>
            </a:ln>
          </p:spPr>
          <p:txBody>
            <a:bodyPr rtlCol="0" anchor="ctr"/>
            <a:lstStyle/>
            <a:p>
              <a:endParaRPr lang="en-IN"/>
            </a:p>
          </p:txBody>
        </p:sp>
        <p:sp>
          <p:nvSpPr>
            <p:cNvPr id="42" name="TextBox 41">
              <a:extLst>
                <a:ext uri="{FF2B5EF4-FFF2-40B4-BE49-F238E27FC236}">
                  <a16:creationId xmlns:a16="http://schemas.microsoft.com/office/drawing/2014/main" id="{10A15E56-1D2A-20B3-A7B5-F75A88224B45}"/>
                </a:ext>
              </a:extLst>
            </p:cNvPr>
            <p:cNvSpPr txBox="1"/>
            <p:nvPr/>
          </p:nvSpPr>
          <p:spPr>
            <a:xfrm>
              <a:off x="665898" y="3585688"/>
              <a:ext cx="4593332" cy="193261"/>
            </a:xfrm>
            <a:prstGeom prst="rect">
              <a:avLst/>
            </a:prstGeom>
            <a:noFill/>
          </p:spPr>
          <p:txBody>
            <a:bodyPr wrap="none" rtlCol="0">
              <a:spAutoFit/>
            </a:bodyPr>
            <a:lstStyle/>
            <a:p>
              <a:pPr algn="l"/>
              <a:r>
                <a:rPr lang="en-IN" sz="825" spc="0" baseline="0">
                  <a:ln/>
                  <a:solidFill>
                    <a:srgbClr val="E74C3C"/>
                  </a:solidFill>
                  <a:latin typeface="Courier New"/>
                  <a:cs typeface="Courier New"/>
                  <a:sym typeface="Courier New"/>
                  <a:rtl val="0"/>
                </a:rPr>
                <a:t>[DRB.InitialEstabAtt.5QI × (RRC connection setup success rate/100) ×</a:t>
              </a:r>
            </a:p>
          </p:txBody>
        </p:sp>
        <p:sp>
          <p:nvSpPr>
            <p:cNvPr id="43" name="TextBox 42">
              <a:extLst>
                <a:ext uri="{FF2B5EF4-FFF2-40B4-BE49-F238E27FC236}">
                  <a16:creationId xmlns:a16="http://schemas.microsoft.com/office/drawing/2014/main" id="{34F59CC2-A7C1-1D27-C8AB-931B0C78FD20}"/>
                </a:ext>
              </a:extLst>
            </p:cNvPr>
            <p:cNvSpPr txBox="1"/>
            <p:nvPr/>
          </p:nvSpPr>
          <p:spPr>
            <a:xfrm>
              <a:off x="665898" y="3749113"/>
              <a:ext cx="3879876" cy="193261"/>
            </a:xfrm>
            <a:prstGeom prst="rect">
              <a:avLst/>
            </a:prstGeom>
            <a:noFill/>
          </p:spPr>
          <p:txBody>
            <a:bodyPr wrap="none" rtlCol="0">
              <a:spAutoFit/>
            </a:bodyPr>
            <a:lstStyle/>
            <a:p>
              <a:pPr algn="l"/>
              <a:r>
                <a:rPr lang="en-IN" sz="825" spc="0" baseline="0">
                  <a:ln/>
                  <a:solidFill>
                    <a:srgbClr val="E74C3C"/>
                  </a:solidFill>
                  <a:latin typeface="Courier New"/>
                  <a:cs typeface="Courier New"/>
                  <a:sym typeface="Courier New"/>
                  <a:rtl val="0"/>
                </a:rPr>
                <a:t>(UE-associated logical NG-connection success rate/100)] +</a:t>
              </a:r>
            </a:p>
          </p:txBody>
        </p:sp>
        <p:sp>
          <p:nvSpPr>
            <p:cNvPr id="44" name="TextBox 43">
              <a:extLst>
                <a:ext uri="{FF2B5EF4-FFF2-40B4-BE49-F238E27FC236}">
                  <a16:creationId xmlns:a16="http://schemas.microsoft.com/office/drawing/2014/main" id="{A0410240-8E67-2688-F77F-976338165A18}"/>
                </a:ext>
              </a:extLst>
            </p:cNvPr>
            <p:cNvSpPr txBox="1"/>
            <p:nvPr/>
          </p:nvSpPr>
          <p:spPr>
            <a:xfrm>
              <a:off x="665898" y="3912537"/>
              <a:ext cx="3296140" cy="193261"/>
            </a:xfrm>
            <a:prstGeom prst="rect">
              <a:avLst/>
            </a:prstGeom>
            <a:noFill/>
          </p:spPr>
          <p:txBody>
            <a:bodyPr wrap="none" rtlCol="0">
              <a:spAutoFit/>
            </a:bodyPr>
            <a:lstStyle/>
            <a:p>
              <a:pPr algn="l"/>
              <a:r>
                <a:rPr lang="en-IN" sz="825" spc="0" baseline="0">
                  <a:ln/>
                  <a:solidFill>
                    <a:srgbClr val="E74C3C"/>
                  </a:solidFill>
                  <a:latin typeface="Courier New"/>
                  <a:cs typeface="Courier New"/>
                  <a:sym typeface="Courier New"/>
                  <a:rtl val="0"/>
                </a:rPr>
                <a:t>[(DRB.EstabAtt.5QI - DRB.InitialEstabAtt.5QI)] +</a:t>
              </a:r>
            </a:p>
          </p:txBody>
        </p:sp>
        <p:sp>
          <p:nvSpPr>
            <p:cNvPr id="45" name="TextBox 44">
              <a:extLst>
                <a:ext uri="{FF2B5EF4-FFF2-40B4-BE49-F238E27FC236}">
                  <a16:creationId xmlns:a16="http://schemas.microsoft.com/office/drawing/2014/main" id="{6B869549-79FD-4AA3-3E2B-7FC809A4B968}"/>
                </a:ext>
              </a:extLst>
            </p:cNvPr>
            <p:cNvSpPr txBox="1"/>
            <p:nvPr/>
          </p:nvSpPr>
          <p:spPr>
            <a:xfrm>
              <a:off x="665898" y="4075962"/>
              <a:ext cx="3490719" cy="193261"/>
            </a:xfrm>
            <a:prstGeom prst="rect">
              <a:avLst/>
            </a:prstGeom>
            <a:noFill/>
          </p:spPr>
          <p:txBody>
            <a:bodyPr wrap="none" rtlCol="0">
              <a:spAutoFit/>
            </a:bodyPr>
            <a:lstStyle/>
            <a:p>
              <a:pPr algn="l"/>
              <a:r>
                <a:rPr lang="en-IN" sz="825" spc="0" baseline="0">
                  <a:ln/>
                  <a:solidFill>
                    <a:srgbClr val="E74C3C"/>
                  </a:solidFill>
                  <a:latin typeface="Courier New"/>
                  <a:cs typeface="Courier New"/>
                  <a:sym typeface="Courier New"/>
                  <a:rtl val="0"/>
                </a:rPr>
                <a:t>[DRB.ResumeAtt.5QI × (RRC Resume success rate/100)]</a:t>
              </a:r>
            </a:p>
          </p:txBody>
        </p:sp>
        <p:sp>
          <p:nvSpPr>
            <p:cNvPr id="46" name="TextBox 45">
              <a:extLst>
                <a:ext uri="{FF2B5EF4-FFF2-40B4-BE49-F238E27FC236}">
                  <a16:creationId xmlns:a16="http://schemas.microsoft.com/office/drawing/2014/main" id="{C1477926-804F-48D8-B7EF-FDB636D8A669}"/>
                </a:ext>
              </a:extLst>
            </p:cNvPr>
            <p:cNvSpPr txBox="1"/>
            <p:nvPr/>
          </p:nvSpPr>
          <p:spPr>
            <a:xfrm>
              <a:off x="665898" y="4307162"/>
              <a:ext cx="5428605" cy="200985"/>
            </a:xfrm>
            <a:prstGeom prst="rect">
              <a:avLst/>
            </a:prstGeom>
            <a:noFill/>
          </p:spPr>
          <p:txBody>
            <a:bodyPr wrap="none" rtlCol="0">
              <a:spAutoFit/>
            </a:bodyPr>
            <a:lstStyle/>
            <a:p>
              <a:pPr algn="l"/>
              <a:r>
                <a:rPr lang="en-IN" sz="900" spc="0" baseline="0">
                  <a:ln/>
                  <a:solidFill>
                    <a:srgbClr val="7F8C8D"/>
                  </a:solidFill>
                  <a:latin typeface="Arial"/>
                  <a:cs typeface="Arial"/>
                  <a:sym typeface="Arial"/>
                  <a:rtl val="0"/>
                </a:rPr>
                <a:t>• RRC connection setup success rate = ∑RRC.ConnEstabSucc.Cause / ∑RRC.ConnEstabAtt.Cause</a:t>
              </a:r>
            </a:p>
          </p:txBody>
        </p:sp>
        <p:sp>
          <p:nvSpPr>
            <p:cNvPr id="47" name="TextBox 46">
              <a:extLst>
                <a:ext uri="{FF2B5EF4-FFF2-40B4-BE49-F238E27FC236}">
                  <a16:creationId xmlns:a16="http://schemas.microsoft.com/office/drawing/2014/main" id="{7B3C287F-E349-D14D-C382-1D1A39F14BF5}"/>
                </a:ext>
              </a:extLst>
            </p:cNvPr>
            <p:cNvSpPr txBox="1"/>
            <p:nvPr/>
          </p:nvSpPr>
          <p:spPr>
            <a:xfrm>
              <a:off x="665898" y="4470587"/>
              <a:ext cx="6437495" cy="200985"/>
            </a:xfrm>
            <a:prstGeom prst="rect">
              <a:avLst/>
            </a:prstGeom>
            <a:noFill/>
          </p:spPr>
          <p:txBody>
            <a:bodyPr wrap="none" rtlCol="0">
              <a:spAutoFit/>
            </a:bodyPr>
            <a:lstStyle/>
            <a:p>
              <a:pPr algn="l"/>
              <a:r>
                <a:rPr lang="en-IN" sz="900" spc="0" baseline="0">
                  <a:ln/>
                  <a:solidFill>
                    <a:srgbClr val="7F8C8D"/>
                  </a:solidFill>
                  <a:latin typeface="Arial"/>
                  <a:cs typeface="Arial"/>
                  <a:sym typeface="Arial"/>
                  <a:rtl val="0"/>
                </a:rPr>
                <a:t>• UE-associated NG-connection success rate = ∑UECNTXT.ConnEstabSucc.Cause / ∑UECNTXT.ConnEstabAtt.Cause</a:t>
              </a:r>
            </a:p>
          </p:txBody>
        </p:sp>
        <p:sp>
          <p:nvSpPr>
            <p:cNvPr id="48" name="TextBox 47">
              <a:extLst>
                <a:ext uri="{FF2B5EF4-FFF2-40B4-BE49-F238E27FC236}">
                  <a16:creationId xmlns:a16="http://schemas.microsoft.com/office/drawing/2014/main" id="{6F76C84F-A0A3-E78E-A89C-BCFE56373CDB}"/>
                </a:ext>
              </a:extLst>
            </p:cNvPr>
            <p:cNvSpPr txBox="1"/>
            <p:nvPr/>
          </p:nvSpPr>
          <p:spPr>
            <a:xfrm>
              <a:off x="665898" y="4634012"/>
              <a:ext cx="5712204" cy="200985"/>
            </a:xfrm>
            <a:prstGeom prst="rect">
              <a:avLst/>
            </a:prstGeom>
            <a:noFill/>
          </p:spPr>
          <p:txBody>
            <a:bodyPr wrap="none" rtlCol="0">
              <a:spAutoFit/>
            </a:bodyPr>
            <a:lstStyle/>
            <a:p>
              <a:pPr algn="l"/>
              <a:r>
                <a:rPr lang="en-IN" sz="900" spc="0" baseline="0">
                  <a:ln/>
                  <a:solidFill>
                    <a:srgbClr val="7F8C8D"/>
                  </a:solidFill>
                  <a:latin typeface="Arial"/>
                  <a:cs typeface="Arial"/>
                  <a:sym typeface="Arial"/>
                  <a:rtl val="0"/>
                </a:rPr>
                <a:t>• RRC Resume success rate = RRC.ResumeSucc.cause / RRC.ResumeAtt.cause (excludes RNA update)</a:t>
              </a:r>
            </a:p>
          </p:txBody>
        </p:sp>
      </p:grpSp>
      <p:grpSp>
        <p:nvGrpSpPr>
          <p:cNvPr id="49" name="Graphic 9">
            <a:extLst>
              <a:ext uri="{FF2B5EF4-FFF2-40B4-BE49-F238E27FC236}">
                <a16:creationId xmlns:a16="http://schemas.microsoft.com/office/drawing/2014/main" id="{0814BB48-CE13-2D81-AFF4-7C2EEB743666}"/>
              </a:ext>
            </a:extLst>
          </p:cNvPr>
          <p:cNvGrpSpPr/>
          <p:nvPr/>
        </p:nvGrpSpPr>
        <p:grpSpPr>
          <a:xfrm>
            <a:off x="659082" y="4972779"/>
            <a:ext cx="10808172" cy="1634246"/>
            <a:chOff x="659082" y="4972779"/>
            <a:chExt cx="10808172" cy="1634246"/>
          </a:xfrm>
        </p:grpSpPr>
        <p:sp>
          <p:nvSpPr>
            <p:cNvPr id="50" name="Freeform: Shape 49">
              <a:extLst>
                <a:ext uri="{FF2B5EF4-FFF2-40B4-BE49-F238E27FC236}">
                  <a16:creationId xmlns:a16="http://schemas.microsoft.com/office/drawing/2014/main" id="{94C4D51B-2BCA-A8AC-FC7A-65FD80F52E5C}"/>
                </a:ext>
              </a:extLst>
            </p:cNvPr>
            <p:cNvSpPr/>
            <p:nvPr/>
          </p:nvSpPr>
          <p:spPr>
            <a:xfrm>
              <a:off x="659082" y="4972779"/>
              <a:ext cx="10808172" cy="1634246"/>
            </a:xfrm>
            <a:custGeom>
              <a:avLst/>
              <a:gdLst>
                <a:gd name="connsiteX0" fmla="*/ 10729618 w 10808172"/>
                <a:gd name="connsiteY0" fmla="*/ 580 h 1634246"/>
                <a:gd name="connsiteX1" fmla="*/ 10808223 w 10808172"/>
                <a:gd name="connsiteY1" fmla="*/ 580 h 1634246"/>
                <a:gd name="connsiteX2" fmla="*/ 10808223 w 10808172"/>
                <a:gd name="connsiteY2" fmla="*/ 1634827 h 1634246"/>
                <a:gd name="connsiteX3" fmla="*/ 10729618 w 10808172"/>
                <a:gd name="connsiteY3" fmla="*/ 1634827 h 1634246"/>
                <a:gd name="connsiteX4" fmla="*/ 78655 w 10808172"/>
                <a:gd name="connsiteY4" fmla="*/ 1634827 h 1634246"/>
                <a:gd name="connsiteX5" fmla="*/ 50 w 10808172"/>
                <a:gd name="connsiteY5" fmla="*/ 1634827 h 1634246"/>
                <a:gd name="connsiteX6" fmla="*/ 50 w 10808172"/>
                <a:gd name="connsiteY6" fmla="*/ 580 h 1634246"/>
                <a:gd name="connsiteX7" fmla="*/ 78655 w 10808172"/>
                <a:gd name="connsiteY7" fmla="*/ 580 h 163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8172" h="1634246">
                  <a:moveTo>
                    <a:pt x="10729618" y="580"/>
                  </a:moveTo>
                  <a:cubicBezTo>
                    <a:pt x="10773031" y="580"/>
                    <a:pt x="10808223" y="580"/>
                    <a:pt x="10808223" y="580"/>
                  </a:cubicBezTo>
                  <a:lnTo>
                    <a:pt x="10808223" y="1634827"/>
                  </a:lnTo>
                  <a:cubicBezTo>
                    <a:pt x="10808223" y="1634827"/>
                    <a:pt x="10773031" y="1634827"/>
                    <a:pt x="10729618" y="1634827"/>
                  </a:cubicBezTo>
                  <a:lnTo>
                    <a:pt x="78655" y="1634827"/>
                  </a:lnTo>
                  <a:cubicBezTo>
                    <a:pt x="35243" y="1634827"/>
                    <a:pt x="50" y="1634827"/>
                    <a:pt x="50" y="1634827"/>
                  </a:cubicBezTo>
                  <a:lnTo>
                    <a:pt x="50" y="580"/>
                  </a:lnTo>
                  <a:cubicBezTo>
                    <a:pt x="50" y="580"/>
                    <a:pt x="35243" y="580"/>
                    <a:pt x="78655" y="580"/>
                  </a:cubicBezTo>
                  <a:close/>
                </a:path>
              </a:pathLst>
            </a:custGeom>
            <a:solidFill>
              <a:srgbClr val="ECF0F1"/>
            </a:solidFill>
            <a:ln w="9819" cap="flat">
              <a:solidFill>
                <a:srgbClr val="BDC3C7"/>
              </a:solidFill>
              <a:prstDash val="solid"/>
              <a:miter/>
            </a:ln>
          </p:spPr>
          <p:txBody>
            <a:bodyPr rtlCol="0" anchor="ctr"/>
            <a:lstStyle/>
            <a:p>
              <a:endParaRPr lang="en-IN"/>
            </a:p>
          </p:txBody>
        </p:sp>
        <p:sp>
          <p:nvSpPr>
            <p:cNvPr id="51" name="TextBox 50">
              <a:extLst>
                <a:ext uri="{FF2B5EF4-FFF2-40B4-BE49-F238E27FC236}">
                  <a16:creationId xmlns:a16="http://schemas.microsoft.com/office/drawing/2014/main" id="{82C75B0A-AFD5-43BE-5F04-788F12812500}"/>
                </a:ext>
              </a:extLst>
            </p:cNvPr>
            <p:cNvSpPr txBox="1"/>
            <p:nvPr/>
          </p:nvSpPr>
          <p:spPr>
            <a:xfrm>
              <a:off x="665898" y="5012985"/>
              <a:ext cx="2224304" cy="237500"/>
            </a:xfrm>
            <a:prstGeom prst="rect">
              <a:avLst/>
            </a:prstGeom>
            <a:noFill/>
          </p:spPr>
          <p:txBody>
            <a:bodyPr wrap="none" rtlCol="0">
              <a:spAutoFit/>
            </a:bodyPr>
            <a:lstStyle/>
            <a:p>
              <a:pPr algn="l"/>
              <a:r>
                <a:rPr lang="en-IN" sz="1200" b="1" spc="0" baseline="0">
                  <a:ln/>
                  <a:solidFill>
                    <a:srgbClr val="2C3E50"/>
                  </a:solidFill>
                  <a:latin typeface="Arial"/>
                  <a:cs typeface="Arial"/>
                  <a:sym typeface="Arial"/>
                  <a:rtl val="0"/>
                </a:rPr>
                <a:t>Key Terms &amp; Abbreviations</a:t>
              </a:r>
            </a:p>
          </p:txBody>
        </p:sp>
        <p:sp>
          <p:nvSpPr>
            <p:cNvPr id="52" name="TextBox 51">
              <a:extLst>
                <a:ext uri="{FF2B5EF4-FFF2-40B4-BE49-F238E27FC236}">
                  <a16:creationId xmlns:a16="http://schemas.microsoft.com/office/drawing/2014/main" id="{D147819F-38C5-CAA5-A33A-13EDD475A63F}"/>
                </a:ext>
              </a:extLst>
            </p:cNvPr>
            <p:cNvSpPr txBox="1"/>
            <p:nvPr/>
          </p:nvSpPr>
          <p:spPr>
            <a:xfrm>
              <a:off x="665898" y="5239457"/>
              <a:ext cx="3528635" cy="210114"/>
            </a:xfrm>
            <a:prstGeom prst="rect">
              <a:avLst/>
            </a:prstGeom>
            <a:noFill/>
          </p:spPr>
          <p:txBody>
            <a:bodyPr wrap="none" rtlCol="0">
              <a:spAutoFit/>
            </a:bodyPr>
            <a:lstStyle/>
            <a:p>
              <a:pPr algn="l"/>
              <a:r>
                <a:rPr lang="en-IN" sz="975" spc="0" baseline="0">
                  <a:ln/>
                  <a:solidFill>
                    <a:srgbClr val="34495E"/>
                  </a:solidFill>
                  <a:latin typeface="Arial"/>
                  <a:cs typeface="Arial"/>
                  <a:sym typeface="Arial"/>
                  <a:rtl val="0"/>
                </a:rPr>
                <a:t>• </a:t>
              </a:r>
              <a:r>
                <a:rPr lang="en-IN" sz="975" b="1" spc="0" baseline="0">
                  <a:ln/>
                  <a:solidFill>
                    <a:srgbClr val="34495E"/>
                  </a:solidFill>
                  <a:latin typeface="Arial"/>
                  <a:cs typeface="Arial"/>
                  <a:sym typeface="Arial"/>
                  <a:rtl val="0"/>
                </a:rPr>
                <a:t>5QI: 5G QoS Identifier - Quality of Service Class Identifier</a:t>
              </a:r>
            </a:p>
          </p:txBody>
        </p:sp>
        <p:sp>
          <p:nvSpPr>
            <p:cNvPr id="53" name="TextBox 52">
              <a:extLst>
                <a:ext uri="{FF2B5EF4-FFF2-40B4-BE49-F238E27FC236}">
                  <a16:creationId xmlns:a16="http://schemas.microsoft.com/office/drawing/2014/main" id="{2322910D-9D81-5541-F32C-943B0FB6A28E}"/>
                </a:ext>
              </a:extLst>
            </p:cNvPr>
            <p:cNvSpPr txBox="1"/>
            <p:nvPr/>
          </p:nvSpPr>
          <p:spPr>
            <a:xfrm>
              <a:off x="665898" y="5402882"/>
              <a:ext cx="3912083" cy="210114"/>
            </a:xfrm>
            <a:prstGeom prst="rect">
              <a:avLst/>
            </a:prstGeom>
            <a:noFill/>
          </p:spPr>
          <p:txBody>
            <a:bodyPr wrap="none" rtlCol="0">
              <a:spAutoFit/>
            </a:bodyPr>
            <a:lstStyle/>
            <a:p>
              <a:pPr algn="l"/>
              <a:r>
                <a:rPr lang="en-IN" sz="975" spc="0" baseline="0">
                  <a:ln/>
                  <a:solidFill>
                    <a:srgbClr val="34495E"/>
                  </a:solidFill>
                  <a:latin typeface="Arial"/>
                  <a:cs typeface="Arial"/>
                  <a:sym typeface="Arial"/>
                  <a:rtl val="0"/>
                </a:rPr>
                <a:t>• </a:t>
              </a:r>
              <a:r>
                <a:rPr lang="en-IN" sz="975" b="1" spc="0" baseline="0">
                  <a:ln/>
                  <a:solidFill>
                    <a:srgbClr val="34495E"/>
                  </a:solidFill>
                  <a:latin typeface="Arial"/>
                  <a:cs typeface="Arial"/>
                  <a:sym typeface="Arial"/>
                  <a:rtl val="0"/>
                </a:rPr>
                <a:t>S-NSSAI: Single Network Slice Selection Assistance Information</a:t>
              </a:r>
            </a:p>
          </p:txBody>
        </p:sp>
        <p:sp>
          <p:nvSpPr>
            <p:cNvPr id="54" name="TextBox 53">
              <a:extLst>
                <a:ext uri="{FF2B5EF4-FFF2-40B4-BE49-F238E27FC236}">
                  <a16:creationId xmlns:a16="http://schemas.microsoft.com/office/drawing/2014/main" id="{5512C6C2-4603-B56A-0269-86CDB17D0BE4}"/>
                </a:ext>
              </a:extLst>
            </p:cNvPr>
            <p:cNvSpPr txBox="1"/>
            <p:nvPr/>
          </p:nvSpPr>
          <p:spPr>
            <a:xfrm>
              <a:off x="665898" y="5566307"/>
              <a:ext cx="4032768" cy="210114"/>
            </a:xfrm>
            <a:prstGeom prst="rect">
              <a:avLst/>
            </a:prstGeom>
            <a:noFill/>
          </p:spPr>
          <p:txBody>
            <a:bodyPr wrap="none" rtlCol="0">
              <a:spAutoFit/>
            </a:bodyPr>
            <a:lstStyle/>
            <a:p>
              <a:pPr algn="l"/>
              <a:r>
                <a:rPr lang="en-IN" sz="975" spc="0" baseline="0">
                  <a:ln/>
                  <a:solidFill>
                    <a:srgbClr val="34495E"/>
                  </a:solidFill>
                  <a:latin typeface="Arial"/>
                  <a:cs typeface="Arial"/>
                  <a:sym typeface="Arial"/>
                  <a:rtl val="0"/>
                </a:rPr>
                <a:t>• </a:t>
              </a:r>
              <a:r>
                <a:rPr lang="en-IN" sz="975" b="1" spc="0" baseline="0">
                  <a:ln/>
                  <a:solidFill>
                    <a:srgbClr val="34495E"/>
                  </a:solidFill>
                  <a:latin typeface="Arial"/>
                  <a:cs typeface="Arial"/>
                  <a:sym typeface="Arial"/>
                  <a:rtl val="0"/>
                </a:rPr>
                <a:t>DRB: Data Radio Bearer - Radio bearer for user data transmission</a:t>
              </a:r>
            </a:p>
          </p:txBody>
        </p:sp>
        <p:sp>
          <p:nvSpPr>
            <p:cNvPr id="55" name="TextBox 54">
              <a:extLst>
                <a:ext uri="{FF2B5EF4-FFF2-40B4-BE49-F238E27FC236}">
                  <a16:creationId xmlns:a16="http://schemas.microsoft.com/office/drawing/2014/main" id="{A323B7FA-D470-20BF-E068-0922AFAD9D79}"/>
                </a:ext>
              </a:extLst>
            </p:cNvPr>
            <p:cNvSpPr txBox="1"/>
            <p:nvPr/>
          </p:nvSpPr>
          <p:spPr>
            <a:xfrm>
              <a:off x="665898" y="5729731"/>
              <a:ext cx="3550152" cy="210114"/>
            </a:xfrm>
            <a:prstGeom prst="rect">
              <a:avLst/>
            </a:prstGeom>
            <a:noFill/>
          </p:spPr>
          <p:txBody>
            <a:bodyPr wrap="none" rtlCol="0">
              <a:spAutoFit/>
            </a:bodyPr>
            <a:lstStyle/>
            <a:p>
              <a:pPr algn="l"/>
              <a:r>
                <a:rPr lang="en-IN" sz="975" spc="0" baseline="0">
                  <a:ln/>
                  <a:solidFill>
                    <a:srgbClr val="34495E"/>
                  </a:solidFill>
                  <a:latin typeface="Arial"/>
                  <a:cs typeface="Arial"/>
                  <a:sym typeface="Arial"/>
                  <a:rtl val="0"/>
                </a:rPr>
                <a:t>• </a:t>
              </a:r>
              <a:r>
                <a:rPr lang="en-IN" sz="975" b="1" spc="0" baseline="0">
                  <a:ln/>
                  <a:solidFill>
                    <a:srgbClr val="34495E"/>
                  </a:solidFill>
                  <a:latin typeface="Arial"/>
                  <a:cs typeface="Arial"/>
                  <a:sym typeface="Arial"/>
                  <a:rtl val="0"/>
                </a:rPr>
                <a:t>RRC: Radio Resource Control - Layer 3 signaling protocol</a:t>
              </a:r>
            </a:p>
          </p:txBody>
        </p:sp>
        <p:sp>
          <p:nvSpPr>
            <p:cNvPr id="56" name="TextBox 55">
              <a:extLst>
                <a:ext uri="{FF2B5EF4-FFF2-40B4-BE49-F238E27FC236}">
                  <a16:creationId xmlns:a16="http://schemas.microsoft.com/office/drawing/2014/main" id="{EA7A3C3D-6B20-228B-FE9C-58124DF3423C}"/>
                </a:ext>
              </a:extLst>
            </p:cNvPr>
            <p:cNvSpPr txBox="1"/>
            <p:nvPr/>
          </p:nvSpPr>
          <p:spPr>
            <a:xfrm>
              <a:off x="665898" y="5893156"/>
              <a:ext cx="3053004" cy="210114"/>
            </a:xfrm>
            <a:prstGeom prst="rect">
              <a:avLst/>
            </a:prstGeom>
            <a:noFill/>
          </p:spPr>
          <p:txBody>
            <a:bodyPr wrap="none" rtlCol="0">
              <a:spAutoFit/>
            </a:bodyPr>
            <a:lstStyle/>
            <a:p>
              <a:pPr algn="l"/>
              <a:r>
                <a:rPr lang="en-IN" sz="975" spc="0" baseline="0">
                  <a:ln/>
                  <a:solidFill>
                    <a:srgbClr val="34495E"/>
                  </a:solidFill>
                  <a:latin typeface="Arial"/>
                  <a:cs typeface="Arial"/>
                  <a:sym typeface="Arial"/>
                  <a:rtl val="0"/>
                </a:rPr>
                <a:t>• </a:t>
              </a:r>
              <a:r>
                <a:rPr lang="en-IN" sz="975" b="1" spc="0" baseline="0">
                  <a:ln/>
                  <a:solidFill>
                    <a:srgbClr val="34495E"/>
                  </a:solidFill>
                  <a:latin typeface="Arial"/>
                  <a:cs typeface="Arial"/>
                  <a:sym typeface="Arial"/>
                  <a:rtl val="0"/>
                </a:rPr>
                <a:t>AMF: Access and Mobility Management Function</a:t>
              </a:r>
            </a:p>
          </p:txBody>
        </p:sp>
        <p:sp>
          <p:nvSpPr>
            <p:cNvPr id="57" name="TextBox 56">
              <a:extLst>
                <a:ext uri="{FF2B5EF4-FFF2-40B4-BE49-F238E27FC236}">
                  <a16:creationId xmlns:a16="http://schemas.microsoft.com/office/drawing/2014/main" id="{75F1535D-DD37-7CCC-9448-7B8DA1F53156}"/>
                </a:ext>
              </a:extLst>
            </p:cNvPr>
            <p:cNvSpPr txBox="1"/>
            <p:nvPr/>
          </p:nvSpPr>
          <p:spPr>
            <a:xfrm>
              <a:off x="665898" y="6056581"/>
              <a:ext cx="3926054" cy="210114"/>
            </a:xfrm>
            <a:prstGeom prst="rect">
              <a:avLst/>
            </a:prstGeom>
            <a:noFill/>
          </p:spPr>
          <p:txBody>
            <a:bodyPr wrap="none" rtlCol="0">
              <a:spAutoFit/>
            </a:bodyPr>
            <a:lstStyle/>
            <a:p>
              <a:pPr algn="l"/>
              <a:r>
                <a:rPr lang="en-IN" sz="975" spc="0" baseline="0">
                  <a:ln/>
                  <a:solidFill>
                    <a:srgbClr val="34495E"/>
                  </a:solidFill>
                  <a:latin typeface="Arial"/>
                  <a:cs typeface="Arial"/>
                  <a:sym typeface="Arial"/>
                  <a:rtl val="0"/>
                </a:rPr>
                <a:t>• </a:t>
              </a:r>
              <a:r>
                <a:rPr lang="en-IN" sz="975" b="1" spc="0" baseline="0">
                  <a:ln/>
                  <a:solidFill>
                    <a:srgbClr val="34495E"/>
                  </a:solidFill>
                  <a:latin typeface="Arial"/>
                  <a:cs typeface="Arial"/>
                  <a:sym typeface="Arial"/>
                  <a:rtl val="0"/>
                </a:rPr>
                <a:t>UECNTXT: UE Context - User Equipment Context establishment</a:t>
              </a:r>
            </a:p>
          </p:txBody>
        </p:sp>
        <p:sp>
          <p:nvSpPr>
            <p:cNvPr id="58" name="TextBox 57">
              <a:extLst>
                <a:ext uri="{FF2B5EF4-FFF2-40B4-BE49-F238E27FC236}">
                  <a16:creationId xmlns:a16="http://schemas.microsoft.com/office/drawing/2014/main" id="{3CE5655A-4F25-B7AE-F4D3-10D5AE3787CE}"/>
                </a:ext>
              </a:extLst>
            </p:cNvPr>
            <p:cNvSpPr txBox="1"/>
            <p:nvPr/>
          </p:nvSpPr>
          <p:spPr>
            <a:xfrm>
              <a:off x="665898" y="6220005"/>
              <a:ext cx="4401747" cy="210114"/>
            </a:xfrm>
            <a:prstGeom prst="rect">
              <a:avLst/>
            </a:prstGeom>
            <a:noFill/>
          </p:spPr>
          <p:txBody>
            <a:bodyPr wrap="none" rtlCol="0">
              <a:spAutoFit/>
            </a:bodyPr>
            <a:lstStyle/>
            <a:p>
              <a:pPr algn="l"/>
              <a:r>
                <a:rPr lang="en-IN" sz="975" spc="0" baseline="0">
                  <a:ln/>
                  <a:solidFill>
                    <a:srgbClr val="34495E"/>
                  </a:solidFill>
                  <a:latin typeface="Arial"/>
                  <a:cs typeface="Arial"/>
                  <a:sym typeface="Arial"/>
                  <a:rtl val="0"/>
                </a:rPr>
                <a:t>• </a:t>
              </a:r>
              <a:r>
                <a:rPr lang="en-IN" sz="975" b="1" spc="0" baseline="0">
                  <a:ln/>
                  <a:solidFill>
                    <a:srgbClr val="34495E"/>
                  </a:solidFill>
                  <a:latin typeface="Arial"/>
                  <a:cs typeface="Arial"/>
                  <a:sym typeface="Arial"/>
                  <a:rtl val="0"/>
                </a:rPr>
                <a:t>mo-Signalling: Mobile Originated Signalling (excluded from calculations)</a:t>
              </a:r>
            </a:p>
          </p:txBody>
        </p:sp>
      </p:grpSp>
      <p:sp>
        <p:nvSpPr>
          <p:cNvPr id="59" name="Freeform: Shape 58">
            <a:extLst>
              <a:ext uri="{FF2B5EF4-FFF2-40B4-BE49-F238E27FC236}">
                <a16:creationId xmlns:a16="http://schemas.microsoft.com/office/drawing/2014/main" id="{541FBA00-B0C5-A09B-324B-D5D6C7760F43}"/>
              </a:ext>
            </a:extLst>
          </p:cNvPr>
          <p:cNvSpPr/>
          <p:nvPr/>
        </p:nvSpPr>
        <p:spPr>
          <a:xfrm>
            <a:off x="5571888" y="1459149"/>
            <a:ext cx="491280" cy="8171"/>
          </a:xfrm>
          <a:custGeom>
            <a:avLst/>
            <a:gdLst>
              <a:gd name="connsiteX0" fmla="*/ 0 w 491280"/>
              <a:gd name="connsiteY0" fmla="*/ 0 h 8171"/>
              <a:gd name="connsiteX1" fmla="*/ 491281 w 491280"/>
              <a:gd name="connsiteY1" fmla="*/ 0 h 8171"/>
            </a:gdLst>
            <a:ahLst/>
            <a:cxnLst>
              <a:cxn ang="0">
                <a:pos x="connsiteX0" y="connsiteY0"/>
              </a:cxn>
              <a:cxn ang="0">
                <a:pos x="connsiteX1" y="connsiteY1"/>
              </a:cxn>
            </a:cxnLst>
            <a:rect l="l" t="t" r="r" b="b"/>
            <a:pathLst>
              <a:path w="491280" h="8171">
                <a:moveTo>
                  <a:pt x="0" y="0"/>
                </a:moveTo>
                <a:lnTo>
                  <a:pt x="491281" y="0"/>
                </a:lnTo>
              </a:path>
            </a:pathLst>
          </a:custGeom>
          <a:ln w="19637" cap="flat">
            <a:solidFill>
              <a:srgbClr val="34495E"/>
            </a:solidFill>
            <a:prstDash val="solid"/>
            <a:miter/>
            <a:tailEnd type="stealth" w="lg" len="lg"/>
          </a:ln>
        </p:spPr>
        <p:txBody>
          <a:bodyPr rtlCol="0" anchor="ctr"/>
          <a:lstStyle/>
          <a:p>
            <a:endParaRPr lang="en-IN"/>
          </a:p>
        </p:txBody>
      </p:sp>
      <p:sp>
        <p:nvSpPr>
          <p:cNvPr id="60" name="Freeform: Shape 59">
            <a:extLst>
              <a:ext uri="{FF2B5EF4-FFF2-40B4-BE49-F238E27FC236}">
                <a16:creationId xmlns:a16="http://schemas.microsoft.com/office/drawing/2014/main" id="{832B0C66-91D8-F605-2320-11E4485B5C2A}"/>
              </a:ext>
            </a:extLst>
          </p:cNvPr>
          <p:cNvSpPr/>
          <p:nvPr/>
        </p:nvSpPr>
        <p:spPr>
          <a:xfrm>
            <a:off x="8765212" y="2521409"/>
            <a:ext cx="9825" cy="163424"/>
          </a:xfrm>
          <a:custGeom>
            <a:avLst/>
            <a:gdLst>
              <a:gd name="connsiteX0" fmla="*/ 0 w 9825"/>
              <a:gd name="connsiteY0" fmla="*/ 0 h 163424"/>
              <a:gd name="connsiteX1" fmla="*/ 0 w 9825"/>
              <a:gd name="connsiteY1" fmla="*/ 163425 h 163424"/>
            </a:gdLst>
            <a:ahLst/>
            <a:cxnLst>
              <a:cxn ang="0">
                <a:pos x="connsiteX0" y="connsiteY0"/>
              </a:cxn>
              <a:cxn ang="0">
                <a:pos x="connsiteX1" y="connsiteY1"/>
              </a:cxn>
            </a:cxnLst>
            <a:rect l="l" t="t" r="r" b="b"/>
            <a:pathLst>
              <a:path w="9825" h="163424">
                <a:moveTo>
                  <a:pt x="0" y="0"/>
                </a:moveTo>
                <a:lnTo>
                  <a:pt x="0" y="163425"/>
                </a:lnTo>
              </a:path>
            </a:pathLst>
          </a:custGeom>
          <a:ln w="19637" cap="flat">
            <a:solidFill>
              <a:srgbClr val="34495E"/>
            </a:solidFill>
            <a:prstDash val="solid"/>
            <a:miter/>
            <a:tailEnd type="stealth" w="lg" len="lg"/>
          </a:ln>
        </p:spPr>
        <p:txBody>
          <a:bodyPr rtlCol="0" anchor="ctr"/>
          <a:lstStyle/>
          <a:p>
            <a:endParaRPr lang="en-IN"/>
          </a:p>
        </p:txBody>
      </p:sp>
    </p:spTree>
    <p:extLst>
      <p:ext uri="{BB962C8B-B14F-4D97-AF65-F5344CB8AC3E}">
        <p14:creationId xmlns:p14="http://schemas.microsoft.com/office/powerpoint/2010/main" val="3460728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5DD7C-A534-2473-F21F-64D058AD2AB4}"/>
            </a:ext>
          </a:extLst>
        </p:cNvPr>
        <p:cNvGrpSpPr/>
        <p:nvPr/>
      </p:nvGrpSpPr>
      <p:grpSpPr>
        <a:xfrm>
          <a:off x="0" y="0"/>
          <a:ext cx="0" cy="0"/>
          <a:chOff x="0" y="0"/>
          <a:chExt cx="0" cy="0"/>
        </a:xfrm>
      </p:grpSpPr>
      <p:sp>
        <p:nvSpPr>
          <p:cNvPr id="12" name="Freeform: Shape 11">
            <a:extLst>
              <a:ext uri="{FF2B5EF4-FFF2-40B4-BE49-F238E27FC236}">
                <a16:creationId xmlns:a16="http://schemas.microsoft.com/office/drawing/2014/main" id="{E8B5BE07-B63A-3521-CD39-8CD900F7C13B}"/>
              </a:ext>
            </a:extLst>
          </p:cNvPr>
          <p:cNvSpPr/>
          <p:nvPr/>
        </p:nvSpPr>
        <p:spPr>
          <a:xfrm>
            <a:off x="402638" y="612818"/>
            <a:ext cx="11246303" cy="6084196"/>
          </a:xfrm>
          <a:custGeom>
            <a:avLst/>
            <a:gdLst>
              <a:gd name="connsiteX0" fmla="*/ 0 w 11102545"/>
              <a:gd name="connsiteY0" fmla="*/ 0 h 6245182"/>
              <a:gd name="connsiteX1" fmla="*/ 11102545 w 11102545"/>
              <a:gd name="connsiteY1" fmla="*/ 0 h 6245182"/>
              <a:gd name="connsiteX2" fmla="*/ 11102545 w 11102545"/>
              <a:gd name="connsiteY2" fmla="*/ 6245182 h 6245182"/>
              <a:gd name="connsiteX3" fmla="*/ 0 w 11102545"/>
              <a:gd name="connsiteY3" fmla="*/ 6245182 h 6245182"/>
            </a:gdLst>
            <a:ahLst/>
            <a:cxnLst>
              <a:cxn ang="0">
                <a:pos x="connsiteX0" y="connsiteY0"/>
              </a:cxn>
              <a:cxn ang="0">
                <a:pos x="connsiteX1" y="connsiteY1"/>
              </a:cxn>
              <a:cxn ang="0">
                <a:pos x="connsiteX2" y="connsiteY2"/>
              </a:cxn>
              <a:cxn ang="0">
                <a:pos x="connsiteX3" y="connsiteY3"/>
              </a:cxn>
            </a:cxnLst>
            <a:rect l="l" t="t" r="r" b="b"/>
            <a:pathLst>
              <a:path w="11102545" h="6245182">
                <a:moveTo>
                  <a:pt x="0" y="0"/>
                </a:moveTo>
                <a:lnTo>
                  <a:pt x="11102545" y="0"/>
                </a:lnTo>
                <a:lnTo>
                  <a:pt x="11102545" y="6245182"/>
                </a:lnTo>
                <a:lnTo>
                  <a:pt x="0" y="6245182"/>
                </a:lnTo>
                <a:close/>
              </a:path>
            </a:pathLst>
          </a:custGeom>
          <a:gradFill>
            <a:gsLst>
              <a:gs pos="0">
                <a:srgbClr val="0F172A"/>
              </a:gs>
              <a:gs pos="25000">
                <a:srgbClr val="162032"/>
              </a:gs>
              <a:gs pos="50000">
                <a:srgbClr val="1E293B"/>
              </a:gs>
              <a:gs pos="100000">
                <a:srgbClr val="0F172A"/>
              </a:gs>
            </a:gsLst>
            <a:lin ang="2700000" scaled="1"/>
          </a:gradFill>
          <a:ln w="6935" cap="flat">
            <a:noFill/>
            <a:prstDash val="solid"/>
            <a:miter/>
          </a:ln>
        </p:spPr>
        <p:txBody>
          <a:bodyPr rtlCol="0" anchor="ctr"/>
          <a:lstStyle/>
          <a:p>
            <a:endParaRPr lang="en-IN"/>
          </a:p>
        </p:txBody>
      </p:sp>
      <p:sp>
        <p:nvSpPr>
          <p:cNvPr id="13" name="TextBox 12">
            <a:extLst>
              <a:ext uri="{FF2B5EF4-FFF2-40B4-BE49-F238E27FC236}">
                <a16:creationId xmlns:a16="http://schemas.microsoft.com/office/drawing/2014/main" id="{25B477A9-E23E-00CC-A680-CA83B971A7A7}"/>
              </a:ext>
            </a:extLst>
          </p:cNvPr>
          <p:cNvSpPr txBox="1"/>
          <p:nvPr/>
        </p:nvSpPr>
        <p:spPr>
          <a:xfrm>
            <a:off x="3073715" y="713035"/>
            <a:ext cx="5760390" cy="339512"/>
          </a:xfrm>
          <a:prstGeom prst="rect">
            <a:avLst/>
          </a:prstGeom>
          <a:noFill/>
        </p:spPr>
        <p:txBody>
          <a:bodyPr wrap="none" rtlCol="0">
            <a:spAutoFit/>
          </a:bodyPr>
          <a:lstStyle/>
          <a:p>
            <a:pPr algn="l"/>
            <a:r>
              <a:rPr lang="en-IN" sz="2400" b="1" spc="0" baseline="0">
                <a:ln/>
                <a:solidFill>
                  <a:srgbClr val="FFFFFF"/>
                </a:solidFill>
                <a:latin typeface="Arial"/>
                <a:cs typeface="Arial"/>
                <a:sym typeface="Arial"/>
                <a:rtl val="0"/>
              </a:rPr>
              <a:t>Latency Revolution: 4G vs 5G Technical Architecture</a:t>
            </a:r>
          </a:p>
        </p:txBody>
      </p:sp>
      <p:grpSp>
        <p:nvGrpSpPr>
          <p:cNvPr id="14" name="Graphic 8">
            <a:extLst>
              <a:ext uri="{FF2B5EF4-FFF2-40B4-BE49-F238E27FC236}">
                <a16:creationId xmlns:a16="http://schemas.microsoft.com/office/drawing/2014/main" id="{6BF7CA7E-19E3-A7C9-D943-FF65A8BC5F0F}"/>
              </a:ext>
            </a:extLst>
          </p:cNvPr>
          <p:cNvGrpSpPr/>
          <p:nvPr/>
        </p:nvGrpSpPr>
        <p:grpSpPr>
          <a:xfrm>
            <a:off x="1079092" y="1167945"/>
            <a:ext cx="4180909" cy="1387818"/>
            <a:chOff x="1079092" y="1167945"/>
            <a:chExt cx="4180909" cy="1387818"/>
          </a:xfrm>
        </p:grpSpPr>
        <p:sp>
          <p:nvSpPr>
            <p:cNvPr id="15" name="Freeform: Shape 14">
              <a:extLst>
                <a:ext uri="{FF2B5EF4-FFF2-40B4-BE49-F238E27FC236}">
                  <a16:creationId xmlns:a16="http://schemas.microsoft.com/office/drawing/2014/main" id="{1A306D91-E11E-6900-396A-A58CEE0C6A22}"/>
                </a:ext>
              </a:extLst>
            </p:cNvPr>
            <p:cNvSpPr/>
            <p:nvPr/>
          </p:nvSpPr>
          <p:spPr>
            <a:xfrm>
              <a:off x="1096547" y="1167945"/>
              <a:ext cx="4163454" cy="1387818"/>
            </a:xfrm>
            <a:custGeom>
              <a:avLst/>
              <a:gdLst>
                <a:gd name="connsiteX0" fmla="*/ 4080185 w 4163454"/>
                <a:gd name="connsiteY0" fmla="*/ 0 h 1387818"/>
                <a:gd name="connsiteX1" fmla="*/ 4163455 w 4163454"/>
                <a:gd name="connsiteY1" fmla="*/ 0 h 1387818"/>
                <a:gd name="connsiteX2" fmla="*/ 4163455 w 4163454"/>
                <a:gd name="connsiteY2" fmla="*/ 1387818 h 1387818"/>
                <a:gd name="connsiteX3" fmla="*/ 4080185 w 4163454"/>
                <a:gd name="connsiteY3" fmla="*/ 1387818 h 1387818"/>
                <a:gd name="connsiteX4" fmla="*/ 83269 w 4163454"/>
                <a:gd name="connsiteY4" fmla="*/ 1387818 h 1387818"/>
                <a:gd name="connsiteX5" fmla="*/ 0 w 4163454"/>
                <a:gd name="connsiteY5" fmla="*/ 1387818 h 1387818"/>
                <a:gd name="connsiteX6" fmla="*/ 0 w 4163454"/>
                <a:gd name="connsiteY6" fmla="*/ 0 h 1387818"/>
                <a:gd name="connsiteX7" fmla="*/ 83269 w 4163454"/>
                <a:gd name="connsiteY7" fmla="*/ 0 h 138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3454" h="1387818">
                  <a:moveTo>
                    <a:pt x="4080185" y="0"/>
                  </a:moveTo>
                  <a:cubicBezTo>
                    <a:pt x="4126174" y="0"/>
                    <a:pt x="4163455" y="0"/>
                    <a:pt x="4163455" y="0"/>
                  </a:cubicBezTo>
                  <a:lnTo>
                    <a:pt x="4163455" y="1387818"/>
                  </a:lnTo>
                  <a:cubicBezTo>
                    <a:pt x="4163455" y="1387818"/>
                    <a:pt x="4126174" y="1387818"/>
                    <a:pt x="4080185" y="1387818"/>
                  </a:cubicBezTo>
                  <a:lnTo>
                    <a:pt x="83269" y="1387818"/>
                  </a:lnTo>
                  <a:cubicBezTo>
                    <a:pt x="37281" y="1387818"/>
                    <a:pt x="0" y="1387818"/>
                    <a:pt x="0" y="1387818"/>
                  </a:cubicBezTo>
                  <a:lnTo>
                    <a:pt x="0" y="0"/>
                  </a:lnTo>
                  <a:cubicBezTo>
                    <a:pt x="0" y="0"/>
                    <a:pt x="37281" y="0"/>
                    <a:pt x="83269" y="0"/>
                  </a:cubicBezTo>
                  <a:close/>
                </a:path>
              </a:pathLst>
            </a:custGeom>
            <a:noFill/>
            <a:ln w="13871" cap="flat">
              <a:solidFill>
                <a:srgbClr val="475569"/>
              </a:solid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68806750-4768-F9B3-10F1-6AF77073EB9D}"/>
                </a:ext>
              </a:extLst>
            </p:cNvPr>
            <p:cNvSpPr txBox="1"/>
            <p:nvPr/>
          </p:nvSpPr>
          <p:spPr>
            <a:xfrm>
              <a:off x="1474003" y="1185444"/>
              <a:ext cx="2442624" cy="246485"/>
            </a:xfrm>
            <a:prstGeom prst="rect">
              <a:avLst/>
            </a:prstGeom>
            <a:noFill/>
          </p:spPr>
          <p:txBody>
            <a:bodyPr wrap="none" rtlCol="0">
              <a:spAutoFit/>
            </a:bodyPr>
            <a:lstStyle/>
            <a:p>
              <a:pPr algn="l"/>
              <a:r>
                <a:rPr lang="en-IN" sz="1500" b="1" spc="0" baseline="0" dirty="0">
                  <a:ln/>
                  <a:solidFill>
                    <a:srgbClr val="FBBF24"/>
                  </a:solidFill>
                  <a:latin typeface="Arial"/>
                  <a:cs typeface="Arial"/>
                  <a:sym typeface="Arial"/>
                  <a:rtl val="0"/>
                </a:rPr>
                <a:t>Latency Performance Comparison</a:t>
              </a:r>
            </a:p>
          </p:txBody>
        </p:sp>
        <p:sp>
          <p:nvSpPr>
            <p:cNvPr id="17" name="Freeform: Shape 16">
              <a:extLst>
                <a:ext uri="{FF2B5EF4-FFF2-40B4-BE49-F238E27FC236}">
                  <a16:creationId xmlns:a16="http://schemas.microsoft.com/office/drawing/2014/main" id="{1F8CE250-942B-D5CD-F371-B79AB83819D7}"/>
                </a:ext>
              </a:extLst>
            </p:cNvPr>
            <p:cNvSpPr/>
            <p:nvPr/>
          </p:nvSpPr>
          <p:spPr>
            <a:xfrm>
              <a:off x="1443501" y="1584290"/>
              <a:ext cx="1387818" cy="277563"/>
            </a:xfrm>
            <a:custGeom>
              <a:avLst/>
              <a:gdLst>
                <a:gd name="connsiteX0" fmla="*/ 1249036 w 1387818"/>
                <a:gd name="connsiteY0" fmla="*/ 0 h 277563"/>
                <a:gd name="connsiteX1" fmla="*/ 1387818 w 1387818"/>
                <a:gd name="connsiteY1" fmla="*/ 0 h 277563"/>
                <a:gd name="connsiteX2" fmla="*/ 1387818 w 1387818"/>
                <a:gd name="connsiteY2" fmla="*/ 277564 h 277563"/>
                <a:gd name="connsiteX3" fmla="*/ 1249036 w 1387818"/>
                <a:gd name="connsiteY3" fmla="*/ 277564 h 277563"/>
                <a:gd name="connsiteX4" fmla="*/ 138782 w 1387818"/>
                <a:gd name="connsiteY4" fmla="*/ 277564 h 277563"/>
                <a:gd name="connsiteX5" fmla="*/ 0 w 1387818"/>
                <a:gd name="connsiteY5" fmla="*/ 277564 h 277563"/>
                <a:gd name="connsiteX6" fmla="*/ 0 w 1387818"/>
                <a:gd name="connsiteY6" fmla="*/ 0 h 277563"/>
                <a:gd name="connsiteX7" fmla="*/ 138782 w 1387818"/>
                <a:gd name="connsiteY7" fmla="*/ 0 h 27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818" h="277563">
                  <a:moveTo>
                    <a:pt x="1249036" y="0"/>
                  </a:moveTo>
                  <a:cubicBezTo>
                    <a:pt x="1325683" y="0"/>
                    <a:pt x="1387818" y="0"/>
                    <a:pt x="1387818" y="0"/>
                  </a:cubicBezTo>
                  <a:lnTo>
                    <a:pt x="1387818" y="277564"/>
                  </a:lnTo>
                  <a:cubicBezTo>
                    <a:pt x="1387818" y="277564"/>
                    <a:pt x="1325683" y="277564"/>
                    <a:pt x="1249036" y="277564"/>
                  </a:cubicBezTo>
                  <a:lnTo>
                    <a:pt x="138782" y="277564"/>
                  </a:lnTo>
                  <a:cubicBezTo>
                    <a:pt x="62135" y="277564"/>
                    <a:pt x="0" y="277564"/>
                    <a:pt x="0" y="277564"/>
                  </a:cubicBezTo>
                  <a:lnTo>
                    <a:pt x="0" y="0"/>
                  </a:lnTo>
                  <a:cubicBezTo>
                    <a:pt x="0" y="0"/>
                    <a:pt x="62135" y="0"/>
                    <a:pt x="138782" y="0"/>
                  </a:cubicBezTo>
                  <a:close/>
                </a:path>
              </a:pathLst>
            </a:custGeom>
            <a:gradFill>
              <a:gsLst>
                <a:gs pos="0">
                  <a:srgbClr val="EF4444">
                    <a:alpha val="89804"/>
                  </a:srgbClr>
                </a:gs>
                <a:gs pos="50000">
                  <a:srgbClr val="E53535">
                    <a:alpha val="94902"/>
                  </a:srgbClr>
                </a:gs>
                <a:gs pos="100000">
                  <a:srgbClr val="DC2626"/>
                </a:gs>
              </a:gsLst>
              <a:lin ang="5400000" scaled="1"/>
            </a:gradFill>
            <a:ln w="6935" cap="flat">
              <a:noFill/>
              <a:prstDash val="solid"/>
              <a:miter/>
            </a:ln>
          </p:spPr>
          <p:txBody>
            <a:bodyPr rtlCol="0" anchor="ctr"/>
            <a:lstStyle/>
            <a:p>
              <a:endParaRPr lang="en-IN"/>
            </a:p>
          </p:txBody>
        </p:sp>
        <p:sp>
          <p:nvSpPr>
            <p:cNvPr id="18" name="TextBox 17">
              <a:extLst>
                <a:ext uri="{FF2B5EF4-FFF2-40B4-BE49-F238E27FC236}">
                  <a16:creationId xmlns:a16="http://schemas.microsoft.com/office/drawing/2014/main" id="{DE275499-778C-AF61-E5EC-901E13B9744F}"/>
                </a:ext>
              </a:extLst>
            </p:cNvPr>
            <p:cNvSpPr txBox="1"/>
            <p:nvPr/>
          </p:nvSpPr>
          <p:spPr>
            <a:xfrm>
              <a:off x="1625642" y="1572903"/>
              <a:ext cx="1021433" cy="261610"/>
            </a:xfrm>
            <a:prstGeom prst="rect">
              <a:avLst/>
            </a:prstGeom>
            <a:noFill/>
          </p:spPr>
          <p:txBody>
            <a:bodyPr wrap="none" rtlCol="0">
              <a:spAutoFit/>
            </a:bodyPr>
            <a:lstStyle/>
            <a:p>
              <a:pPr algn="l"/>
              <a:r>
                <a:rPr lang="en-IN" sz="1100" b="1" spc="0" baseline="0" dirty="0">
                  <a:ln/>
                  <a:solidFill>
                    <a:srgbClr val="FFFFFF"/>
                  </a:solidFill>
                  <a:latin typeface="Arial"/>
                  <a:cs typeface="Arial"/>
                  <a:sym typeface="Arial"/>
                  <a:rtl val="0"/>
                </a:rPr>
                <a:t>4G: 30-50ms</a:t>
              </a:r>
            </a:p>
          </p:txBody>
        </p:sp>
        <p:sp>
          <p:nvSpPr>
            <p:cNvPr id="19" name="TextBox 18">
              <a:extLst>
                <a:ext uri="{FF2B5EF4-FFF2-40B4-BE49-F238E27FC236}">
                  <a16:creationId xmlns:a16="http://schemas.microsoft.com/office/drawing/2014/main" id="{26D20425-02A9-9D00-266A-4549730DB923}"/>
                </a:ext>
              </a:extLst>
            </p:cNvPr>
            <p:cNvSpPr txBox="1"/>
            <p:nvPr/>
          </p:nvSpPr>
          <p:spPr>
            <a:xfrm>
              <a:off x="1079092" y="1624103"/>
              <a:ext cx="312472" cy="199971"/>
            </a:xfrm>
            <a:prstGeom prst="rect">
              <a:avLst/>
            </a:prstGeom>
            <a:noFill/>
          </p:spPr>
          <p:txBody>
            <a:bodyPr wrap="none" rtlCol="0">
              <a:spAutoFit/>
            </a:bodyPr>
            <a:lstStyle/>
            <a:p>
              <a:pPr algn="l"/>
              <a:r>
                <a:rPr lang="en-IN" sz="1050" b="1" spc="0" baseline="0">
                  <a:ln/>
                  <a:solidFill>
                    <a:srgbClr val="F87171"/>
                  </a:solidFill>
                  <a:latin typeface="Arial"/>
                  <a:cs typeface="Arial"/>
                  <a:sym typeface="Arial"/>
                  <a:rtl val="0"/>
                </a:rPr>
                <a:t>4G</a:t>
              </a:r>
            </a:p>
          </p:txBody>
        </p:sp>
        <p:sp>
          <p:nvSpPr>
            <p:cNvPr id="20" name="Freeform: Shape 19">
              <a:extLst>
                <a:ext uri="{FF2B5EF4-FFF2-40B4-BE49-F238E27FC236}">
                  <a16:creationId xmlns:a16="http://schemas.microsoft.com/office/drawing/2014/main" id="{BCA39EF9-FAD6-0D51-8AE2-70165D4548EE}"/>
                </a:ext>
              </a:extLst>
            </p:cNvPr>
            <p:cNvSpPr/>
            <p:nvPr/>
          </p:nvSpPr>
          <p:spPr>
            <a:xfrm>
              <a:off x="1443501" y="2000636"/>
              <a:ext cx="346954" cy="277563"/>
            </a:xfrm>
            <a:custGeom>
              <a:avLst/>
              <a:gdLst>
                <a:gd name="connsiteX0" fmla="*/ 208173 w 346954"/>
                <a:gd name="connsiteY0" fmla="*/ 0 h 277563"/>
                <a:gd name="connsiteX1" fmla="*/ 346955 w 346954"/>
                <a:gd name="connsiteY1" fmla="*/ 0 h 277563"/>
                <a:gd name="connsiteX2" fmla="*/ 346955 w 346954"/>
                <a:gd name="connsiteY2" fmla="*/ 277564 h 277563"/>
                <a:gd name="connsiteX3" fmla="*/ 208173 w 346954"/>
                <a:gd name="connsiteY3" fmla="*/ 277564 h 277563"/>
                <a:gd name="connsiteX4" fmla="*/ 138782 w 346954"/>
                <a:gd name="connsiteY4" fmla="*/ 277564 h 277563"/>
                <a:gd name="connsiteX5" fmla="*/ 0 w 346954"/>
                <a:gd name="connsiteY5" fmla="*/ 277564 h 277563"/>
                <a:gd name="connsiteX6" fmla="*/ 0 w 346954"/>
                <a:gd name="connsiteY6" fmla="*/ 0 h 277563"/>
                <a:gd name="connsiteX7" fmla="*/ 138782 w 346954"/>
                <a:gd name="connsiteY7" fmla="*/ 0 h 27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954" h="277563">
                  <a:moveTo>
                    <a:pt x="208173" y="0"/>
                  </a:moveTo>
                  <a:cubicBezTo>
                    <a:pt x="284820" y="0"/>
                    <a:pt x="346955" y="0"/>
                    <a:pt x="346955" y="0"/>
                  </a:cubicBezTo>
                  <a:lnTo>
                    <a:pt x="346955" y="277564"/>
                  </a:lnTo>
                  <a:cubicBezTo>
                    <a:pt x="346955" y="277564"/>
                    <a:pt x="284820" y="277564"/>
                    <a:pt x="208173" y="277564"/>
                  </a:cubicBezTo>
                  <a:lnTo>
                    <a:pt x="138782" y="277564"/>
                  </a:lnTo>
                  <a:cubicBezTo>
                    <a:pt x="62135" y="277564"/>
                    <a:pt x="0" y="277564"/>
                    <a:pt x="0" y="277564"/>
                  </a:cubicBezTo>
                  <a:lnTo>
                    <a:pt x="0" y="0"/>
                  </a:lnTo>
                  <a:cubicBezTo>
                    <a:pt x="0" y="0"/>
                    <a:pt x="62135" y="0"/>
                    <a:pt x="138782" y="0"/>
                  </a:cubicBezTo>
                  <a:close/>
                </a:path>
              </a:pathLst>
            </a:custGeom>
            <a:gradFill>
              <a:gsLst>
                <a:gs pos="0">
                  <a:srgbClr val="10B981">
                    <a:alpha val="89804"/>
                  </a:srgbClr>
                </a:gs>
                <a:gs pos="50000">
                  <a:srgbClr val="0AA775">
                    <a:alpha val="94902"/>
                  </a:srgbClr>
                </a:gs>
                <a:gs pos="100000">
                  <a:srgbClr val="059669"/>
                </a:gs>
              </a:gsLst>
              <a:lin ang="5400000" scaled="1"/>
            </a:gradFill>
            <a:ln w="6935" cap="flat">
              <a:noFill/>
              <a:prstDash val="solid"/>
              <a:miter/>
            </a:ln>
          </p:spPr>
          <p:txBody>
            <a:bodyPr rtlCol="0" anchor="ctr"/>
            <a:lstStyle/>
            <a:p>
              <a:endParaRPr lang="en-IN"/>
            </a:p>
          </p:txBody>
        </p:sp>
        <p:sp>
          <p:nvSpPr>
            <p:cNvPr id="21" name="TextBox 20">
              <a:extLst>
                <a:ext uri="{FF2B5EF4-FFF2-40B4-BE49-F238E27FC236}">
                  <a16:creationId xmlns:a16="http://schemas.microsoft.com/office/drawing/2014/main" id="{FD796CD1-507E-F5B3-548A-EE8A93C8E5EE}"/>
                </a:ext>
              </a:extLst>
            </p:cNvPr>
            <p:cNvSpPr txBox="1"/>
            <p:nvPr/>
          </p:nvSpPr>
          <p:spPr>
            <a:xfrm>
              <a:off x="1375566" y="2040448"/>
              <a:ext cx="482824" cy="230832"/>
            </a:xfrm>
            <a:prstGeom prst="rect">
              <a:avLst/>
            </a:prstGeom>
            <a:noFill/>
          </p:spPr>
          <p:txBody>
            <a:bodyPr wrap="none" rtlCol="0">
              <a:spAutoFit/>
            </a:bodyPr>
            <a:lstStyle/>
            <a:p>
              <a:pPr algn="ctr"/>
              <a:r>
                <a:rPr lang="en-IN" sz="900" b="1" spc="0" baseline="0">
                  <a:ln/>
                  <a:solidFill>
                    <a:srgbClr val="FFFFFF"/>
                  </a:solidFill>
                  <a:latin typeface="Arial"/>
                  <a:cs typeface="Arial"/>
                  <a:sym typeface="Arial"/>
                  <a:rtl val="0"/>
                </a:rPr>
                <a:t>&lt;1ms</a:t>
              </a:r>
            </a:p>
          </p:txBody>
        </p:sp>
        <p:sp>
          <p:nvSpPr>
            <p:cNvPr id="22" name="TextBox 21">
              <a:extLst>
                <a:ext uri="{FF2B5EF4-FFF2-40B4-BE49-F238E27FC236}">
                  <a16:creationId xmlns:a16="http://schemas.microsoft.com/office/drawing/2014/main" id="{0A986809-1279-E6BD-3153-D947692AC9C6}"/>
                </a:ext>
              </a:extLst>
            </p:cNvPr>
            <p:cNvSpPr txBox="1"/>
            <p:nvPr/>
          </p:nvSpPr>
          <p:spPr>
            <a:xfrm>
              <a:off x="1079092" y="2040448"/>
              <a:ext cx="312472" cy="199971"/>
            </a:xfrm>
            <a:prstGeom prst="rect">
              <a:avLst/>
            </a:prstGeom>
            <a:noFill/>
          </p:spPr>
          <p:txBody>
            <a:bodyPr wrap="none" rtlCol="0">
              <a:spAutoFit/>
            </a:bodyPr>
            <a:lstStyle/>
            <a:p>
              <a:pPr algn="l"/>
              <a:r>
                <a:rPr lang="en-IN" sz="1050" b="1" spc="0" baseline="0">
                  <a:ln/>
                  <a:solidFill>
                    <a:srgbClr val="34D399"/>
                  </a:solidFill>
                  <a:latin typeface="Arial"/>
                  <a:cs typeface="Arial"/>
                  <a:sym typeface="Arial"/>
                  <a:rtl val="0"/>
                </a:rPr>
                <a:t>5G</a:t>
              </a:r>
            </a:p>
          </p:txBody>
        </p:sp>
        <p:sp>
          <p:nvSpPr>
            <p:cNvPr id="23" name="Freeform: Shape 22">
              <a:extLst>
                <a:ext uri="{FF2B5EF4-FFF2-40B4-BE49-F238E27FC236}">
                  <a16:creationId xmlns:a16="http://schemas.microsoft.com/office/drawing/2014/main" id="{E9B1952B-2947-EC32-C8C5-605CE19401EE}"/>
                </a:ext>
              </a:extLst>
            </p:cNvPr>
            <p:cNvSpPr/>
            <p:nvPr/>
          </p:nvSpPr>
          <p:spPr>
            <a:xfrm>
              <a:off x="3039492" y="1618986"/>
              <a:ext cx="832690" cy="104086"/>
            </a:xfrm>
            <a:custGeom>
              <a:avLst/>
              <a:gdLst>
                <a:gd name="connsiteX0" fmla="*/ 0 w 832690"/>
                <a:gd name="connsiteY0" fmla="*/ 104086 h 104086"/>
                <a:gd name="connsiteX1" fmla="*/ 832691 w 832690"/>
                <a:gd name="connsiteY1" fmla="*/ 104086 h 104086"/>
              </a:gdLst>
              <a:ahLst/>
              <a:cxnLst>
                <a:cxn ang="0">
                  <a:pos x="connsiteX0" y="connsiteY0"/>
                </a:cxn>
                <a:cxn ang="0">
                  <a:pos x="connsiteX1" y="connsiteY1"/>
                </a:cxn>
              </a:cxnLst>
              <a:rect l="l" t="t" r="r" b="b"/>
              <a:pathLst>
                <a:path w="832690" h="104086">
                  <a:moveTo>
                    <a:pt x="0" y="104086"/>
                  </a:moveTo>
                  <a:cubicBezTo>
                    <a:pt x="323827" y="-34695"/>
                    <a:pt x="601390" y="-34695"/>
                    <a:pt x="832691" y="104086"/>
                  </a:cubicBezTo>
                </a:path>
              </a:pathLst>
            </a:custGeom>
            <a:noFill/>
            <a:ln w="20806" cap="flat">
              <a:solidFill>
                <a:srgbClr val="FBBF24"/>
              </a:solidFill>
              <a:prstDash val="solid"/>
              <a:miter/>
            </a:ln>
          </p:spPr>
          <p:txBody>
            <a:bodyPr rtlCol="0" anchor="ctr"/>
            <a:lstStyle/>
            <a:p>
              <a:endParaRPr lang="en-IN"/>
            </a:p>
          </p:txBody>
        </p:sp>
        <p:sp>
          <p:nvSpPr>
            <p:cNvPr id="24" name="TextBox 23">
              <a:extLst>
                <a:ext uri="{FF2B5EF4-FFF2-40B4-BE49-F238E27FC236}">
                  <a16:creationId xmlns:a16="http://schemas.microsoft.com/office/drawing/2014/main" id="{C040C2E8-EF6A-6BA8-E69B-EB8CBA54F243}"/>
                </a:ext>
              </a:extLst>
            </p:cNvPr>
            <p:cNvSpPr txBox="1"/>
            <p:nvPr/>
          </p:nvSpPr>
          <p:spPr>
            <a:xfrm>
              <a:off x="2964851" y="1485321"/>
              <a:ext cx="981973" cy="199971"/>
            </a:xfrm>
            <a:prstGeom prst="rect">
              <a:avLst/>
            </a:prstGeom>
            <a:noFill/>
          </p:spPr>
          <p:txBody>
            <a:bodyPr wrap="none" rtlCol="0">
              <a:spAutoFit/>
            </a:bodyPr>
            <a:lstStyle/>
            <a:p>
              <a:pPr algn="l"/>
              <a:r>
                <a:rPr lang="en-IN" sz="1050" b="1" spc="0" baseline="0">
                  <a:ln/>
                  <a:solidFill>
                    <a:srgbClr val="FBBF24"/>
                  </a:solidFill>
                  <a:latin typeface="Arial"/>
                  <a:cs typeface="Arial"/>
                  <a:sym typeface="Arial"/>
                  <a:rtl val="0"/>
                </a:rPr>
                <a:t>50x Improvement</a:t>
              </a:r>
            </a:p>
          </p:txBody>
        </p:sp>
        <p:sp>
          <p:nvSpPr>
            <p:cNvPr id="25" name="TextBox 24">
              <a:extLst>
                <a:ext uri="{FF2B5EF4-FFF2-40B4-BE49-F238E27FC236}">
                  <a16:creationId xmlns:a16="http://schemas.microsoft.com/office/drawing/2014/main" id="{8885BEF8-E688-8A63-F702-A8D6111D57F9}"/>
                </a:ext>
              </a:extLst>
            </p:cNvPr>
            <p:cNvSpPr txBox="1"/>
            <p:nvPr/>
          </p:nvSpPr>
          <p:spPr>
            <a:xfrm>
              <a:off x="1353552" y="2295880"/>
              <a:ext cx="3649443" cy="184467"/>
            </a:xfrm>
            <a:prstGeom prst="rect">
              <a:avLst/>
            </a:prstGeom>
            <a:noFill/>
          </p:spPr>
          <p:txBody>
            <a:bodyPr wrap="none" rtlCol="0">
              <a:spAutoFit/>
            </a:bodyPr>
            <a:lstStyle/>
            <a:p>
              <a:pPr algn="l"/>
              <a:r>
                <a:rPr lang="en-IN" sz="900" spc="0" baseline="0">
                  <a:ln/>
                  <a:solidFill>
                    <a:srgbClr val="E5E7EB"/>
                  </a:solidFill>
                  <a:latin typeface="Arial"/>
                  <a:cs typeface="Arial"/>
                  <a:sym typeface="Arial"/>
                  <a:rtl val="0"/>
                </a:rPr>
                <a:t>Impact: Enables real-time control, autonomous vehicles, remote surgery, industrial automation</a:t>
              </a:r>
            </a:p>
          </p:txBody>
        </p:sp>
      </p:grpSp>
      <p:sp>
        <p:nvSpPr>
          <p:cNvPr id="26" name="Freeform: Shape 25">
            <a:extLst>
              <a:ext uri="{FF2B5EF4-FFF2-40B4-BE49-F238E27FC236}">
                <a16:creationId xmlns:a16="http://schemas.microsoft.com/office/drawing/2014/main" id="{EEDB7DE8-FC8C-E3E1-4AE2-5FC23981386E}"/>
              </a:ext>
            </a:extLst>
          </p:cNvPr>
          <p:cNvSpPr/>
          <p:nvPr/>
        </p:nvSpPr>
        <p:spPr>
          <a:xfrm>
            <a:off x="6647819" y="1167945"/>
            <a:ext cx="4163454" cy="1387818"/>
          </a:xfrm>
          <a:custGeom>
            <a:avLst/>
            <a:gdLst>
              <a:gd name="connsiteX0" fmla="*/ 4080185 w 4163454"/>
              <a:gd name="connsiteY0" fmla="*/ 0 h 1387818"/>
              <a:gd name="connsiteX1" fmla="*/ 4163455 w 4163454"/>
              <a:gd name="connsiteY1" fmla="*/ 0 h 1387818"/>
              <a:gd name="connsiteX2" fmla="*/ 4163455 w 4163454"/>
              <a:gd name="connsiteY2" fmla="*/ 1387818 h 1387818"/>
              <a:gd name="connsiteX3" fmla="*/ 4080185 w 4163454"/>
              <a:gd name="connsiteY3" fmla="*/ 1387818 h 1387818"/>
              <a:gd name="connsiteX4" fmla="*/ 83269 w 4163454"/>
              <a:gd name="connsiteY4" fmla="*/ 1387818 h 1387818"/>
              <a:gd name="connsiteX5" fmla="*/ 0 w 4163454"/>
              <a:gd name="connsiteY5" fmla="*/ 1387818 h 1387818"/>
              <a:gd name="connsiteX6" fmla="*/ 0 w 4163454"/>
              <a:gd name="connsiteY6" fmla="*/ 0 h 1387818"/>
              <a:gd name="connsiteX7" fmla="*/ 83269 w 4163454"/>
              <a:gd name="connsiteY7" fmla="*/ 0 h 138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3454" h="1387818">
                <a:moveTo>
                  <a:pt x="4080185" y="0"/>
                </a:moveTo>
                <a:cubicBezTo>
                  <a:pt x="4126174" y="0"/>
                  <a:pt x="4163455" y="0"/>
                  <a:pt x="4163455" y="0"/>
                </a:cubicBezTo>
                <a:lnTo>
                  <a:pt x="4163455" y="1387818"/>
                </a:lnTo>
                <a:cubicBezTo>
                  <a:pt x="4163455" y="1387818"/>
                  <a:pt x="4126174" y="1387818"/>
                  <a:pt x="4080185" y="1387818"/>
                </a:cubicBezTo>
                <a:lnTo>
                  <a:pt x="83269" y="1387818"/>
                </a:lnTo>
                <a:cubicBezTo>
                  <a:pt x="37281" y="1387818"/>
                  <a:pt x="0" y="1387818"/>
                  <a:pt x="0" y="1387818"/>
                </a:cubicBezTo>
                <a:lnTo>
                  <a:pt x="0" y="0"/>
                </a:lnTo>
                <a:cubicBezTo>
                  <a:pt x="0" y="0"/>
                  <a:pt x="37281" y="0"/>
                  <a:pt x="83269" y="0"/>
                </a:cubicBezTo>
                <a:close/>
              </a:path>
            </a:pathLst>
          </a:custGeom>
          <a:noFill/>
          <a:ln w="13871" cap="flat">
            <a:solidFill>
              <a:srgbClr val="475569"/>
            </a:solidFill>
            <a:prstDash val="solid"/>
            <a:miter/>
          </a:ln>
        </p:spPr>
        <p:txBody>
          <a:bodyPr rtlCol="0" anchor="ctr"/>
          <a:lstStyle/>
          <a:p>
            <a:endParaRPr lang="en-IN"/>
          </a:p>
        </p:txBody>
      </p:sp>
      <p:sp>
        <p:nvSpPr>
          <p:cNvPr id="27" name="TextBox 26">
            <a:extLst>
              <a:ext uri="{FF2B5EF4-FFF2-40B4-BE49-F238E27FC236}">
                <a16:creationId xmlns:a16="http://schemas.microsoft.com/office/drawing/2014/main" id="{9A424BDB-57DD-6360-A311-29330220F16A}"/>
              </a:ext>
            </a:extLst>
          </p:cNvPr>
          <p:cNvSpPr txBox="1"/>
          <p:nvPr/>
        </p:nvSpPr>
        <p:spPr>
          <a:xfrm>
            <a:off x="7211972" y="1159686"/>
            <a:ext cx="2339690" cy="246485"/>
          </a:xfrm>
          <a:prstGeom prst="rect">
            <a:avLst/>
          </a:prstGeom>
          <a:noFill/>
        </p:spPr>
        <p:txBody>
          <a:bodyPr wrap="none" rtlCol="0">
            <a:spAutoFit/>
          </a:bodyPr>
          <a:lstStyle/>
          <a:p>
            <a:pPr algn="l"/>
            <a:r>
              <a:rPr lang="en-IN" sz="1500" b="1" spc="0" baseline="0">
                <a:ln/>
                <a:solidFill>
                  <a:srgbClr val="FBBF24"/>
                </a:solidFill>
                <a:latin typeface="Arial"/>
                <a:cs typeface="Arial"/>
                <a:sym typeface="Arial"/>
                <a:rtl val="0"/>
              </a:rPr>
              <a:t>Three Key Technical Innovations</a:t>
            </a:r>
          </a:p>
        </p:txBody>
      </p:sp>
      <p:sp>
        <p:nvSpPr>
          <p:cNvPr id="28" name="Freeform: Shape 27">
            <a:extLst>
              <a:ext uri="{FF2B5EF4-FFF2-40B4-BE49-F238E27FC236}">
                <a16:creationId xmlns:a16="http://schemas.microsoft.com/office/drawing/2014/main" id="{3B07051F-5926-A945-C86B-AB3304B3C0BD}"/>
              </a:ext>
            </a:extLst>
          </p:cNvPr>
          <p:cNvSpPr/>
          <p:nvPr/>
        </p:nvSpPr>
        <p:spPr>
          <a:xfrm>
            <a:off x="6786601" y="1514899"/>
            <a:ext cx="1110254" cy="555127"/>
          </a:xfrm>
          <a:custGeom>
            <a:avLst/>
            <a:gdLst>
              <a:gd name="connsiteX0" fmla="*/ 1054742 w 1110254"/>
              <a:gd name="connsiteY0" fmla="*/ 0 h 555127"/>
              <a:gd name="connsiteX1" fmla="*/ 1110255 w 1110254"/>
              <a:gd name="connsiteY1" fmla="*/ 0 h 555127"/>
              <a:gd name="connsiteX2" fmla="*/ 1110255 w 1110254"/>
              <a:gd name="connsiteY2" fmla="*/ 555127 h 555127"/>
              <a:gd name="connsiteX3" fmla="*/ 1054742 w 1110254"/>
              <a:gd name="connsiteY3" fmla="*/ 555127 h 555127"/>
              <a:gd name="connsiteX4" fmla="*/ 55513 w 1110254"/>
              <a:gd name="connsiteY4" fmla="*/ 555127 h 555127"/>
              <a:gd name="connsiteX5" fmla="*/ 0 w 1110254"/>
              <a:gd name="connsiteY5" fmla="*/ 555127 h 555127"/>
              <a:gd name="connsiteX6" fmla="*/ 0 w 1110254"/>
              <a:gd name="connsiteY6" fmla="*/ 0 h 555127"/>
              <a:gd name="connsiteX7" fmla="*/ 55513 w 1110254"/>
              <a:gd name="connsiteY7" fmla="*/ 0 h 55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254" h="555127">
                <a:moveTo>
                  <a:pt x="1054742" y="0"/>
                </a:moveTo>
                <a:cubicBezTo>
                  <a:pt x="1085401" y="0"/>
                  <a:pt x="1110255" y="0"/>
                  <a:pt x="1110255" y="0"/>
                </a:cubicBezTo>
                <a:lnTo>
                  <a:pt x="1110255" y="555127"/>
                </a:lnTo>
                <a:cubicBezTo>
                  <a:pt x="1110255" y="555127"/>
                  <a:pt x="1085401" y="555127"/>
                  <a:pt x="1054742" y="555127"/>
                </a:cubicBezTo>
                <a:lnTo>
                  <a:pt x="55513" y="555127"/>
                </a:lnTo>
                <a:cubicBezTo>
                  <a:pt x="24854" y="555127"/>
                  <a:pt x="0" y="555127"/>
                  <a:pt x="0" y="555127"/>
                </a:cubicBezTo>
                <a:lnTo>
                  <a:pt x="0" y="0"/>
                </a:lnTo>
                <a:cubicBezTo>
                  <a:pt x="0" y="0"/>
                  <a:pt x="24854" y="0"/>
                  <a:pt x="55513" y="0"/>
                </a:cubicBezTo>
                <a:close/>
              </a:path>
            </a:pathLst>
          </a:custGeom>
          <a:solidFill>
            <a:srgbClr val="1D4ED8"/>
          </a:solidFill>
          <a:ln w="6935" cap="flat">
            <a:noFill/>
            <a:prstDash val="solid"/>
            <a:miter/>
          </a:ln>
        </p:spPr>
        <p:txBody>
          <a:bodyPr rtlCol="0" anchor="ctr"/>
          <a:lstStyle/>
          <a:p>
            <a:endParaRPr lang="en-IN"/>
          </a:p>
        </p:txBody>
      </p:sp>
      <p:sp>
        <p:nvSpPr>
          <p:cNvPr id="29" name="TextBox 28">
            <a:extLst>
              <a:ext uri="{FF2B5EF4-FFF2-40B4-BE49-F238E27FC236}">
                <a16:creationId xmlns:a16="http://schemas.microsoft.com/office/drawing/2014/main" id="{51659DB2-5CB1-0206-521D-7C1E083A50C9}"/>
              </a:ext>
            </a:extLst>
          </p:cNvPr>
          <p:cNvSpPr txBox="1"/>
          <p:nvPr/>
        </p:nvSpPr>
        <p:spPr>
          <a:xfrm>
            <a:off x="6686247" y="1567275"/>
            <a:ext cx="1001868" cy="184467"/>
          </a:xfrm>
          <a:prstGeom prst="rect">
            <a:avLst/>
          </a:prstGeom>
          <a:noFill/>
        </p:spPr>
        <p:txBody>
          <a:bodyPr wrap="none" rtlCol="0">
            <a:spAutoFit/>
          </a:bodyPr>
          <a:lstStyle/>
          <a:p>
            <a:pPr algn="l"/>
            <a:r>
              <a:rPr lang="en-IN" sz="900" b="1" spc="0" baseline="0" dirty="0">
                <a:ln/>
                <a:solidFill>
                  <a:srgbClr val="FFFFFF"/>
                </a:solidFill>
                <a:latin typeface="Arial"/>
                <a:cs typeface="Arial"/>
                <a:sym typeface="Arial"/>
                <a:rtl val="0"/>
              </a:rPr>
              <a:t>Flexible Numerology</a:t>
            </a:r>
          </a:p>
        </p:txBody>
      </p:sp>
      <p:sp>
        <p:nvSpPr>
          <p:cNvPr id="30" name="TextBox 29">
            <a:extLst>
              <a:ext uri="{FF2B5EF4-FFF2-40B4-BE49-F238E27FC236}">
                <a16:creationId xmlns:a16="http://schemas.microsoft.com/office/drawing/2014/main" id="{3AF85F74-B93F-A415-2594-29D5D32564A3}"/>
              </a:ext>
            </a:extLst>
          </p:cNvPr>
          <p:cNvSpPr txBox="1"/>
          <p:nvPr/>
        </p:nvSpPr>
        <p:spPr>
          <a:xfrm>
            <a:off x="6710822" y="1718621"/>
            <a:ext cx="952719" cy="168962"/>
          </a:xfrm>
          <a:prstGeom prst="rect">
            <a:avLst/>
          </a:prstGeom>
          <a:noFill/>
        </p:spPr>
        <p:txBody>
          <a:bodyPr wrap="none" rtlCol="0">
            <a:spAutoFit/>
          </a:bodyPr>
          <a:lstStyle/>
          <a:p>
            <a:pPr algn="l"/>
            <a:r>
              <a:rPr lang="en-IN" sz="750" spc="0" baseline="0">
                <a:ln/>
                <a:solidFill>
                  <a:srgbClr val="DBEAFE"/>
                </a:solidFill>
                <a:latin typeface="Arial"/>
                <a:cs typeface="Arial"/>
                <a:sym typeface="Arial"/>
                <a:rtl val="0"/>
              </a:rPr>
              <a:t>Mini-slots &amp; Dynamic TTI</a:t>
            </a:r>
          </a:p>
        </p:txBody>
      </p:sp>
      <p:sp>
        <p:nvSpPr>
          <p:cNvPr id="31" name="TextBox 30">
            <a:extLst>
              <a:ext uri="{FF2B5EF4-FFF2-40B4-BE49-F238E27FC236}">
                <a16:creationId xmlns:a16="http://schemas.microsoft.com/office/drawing/2014/main" id="{96AD0B3A-D9CA-0348-DD71-740670BBCB1E}"/>
              </a:ext>
            </a:extLst>
          </p:cNvPr>
          <p:cNvSpPr txBox="1"/>
          <p:nvPr/>
        </p:nvSpPr>
        <p:spPr>
          <a:xfrm>
            <a:off x="6750633" y="1822707"/>
            <a:ext cx="873095" cy="168962"/>
          </a:xfrm>
          <a:prstGeom prst="rect">
            <a:avLst/>
          </a:prstGeom>
          <a:noFill/>
        </p:spPr>
        <p:txBody>
          <a:bodyPr wrap="none" rtlCol="0">
            <a:spAutoFit/>
          </a:bodyPr>
          <a:lstStyle/>
          <a:p>
            <a:pPr algn="l"/>
            <a:r>
              <a:rPr lang="en-IN" sz="750" spc="0" baseline="0">
                <a:ln/>
                <a:solidFill>
                  <a:srgbClr val="DBEAFE"/>
                </a:solidFill>
                <a:latin typeface="Arial"/>
                <a:cs typeface="Arial"/>
                <a:sym typeface="Arial"/>
                <a:rtl val="0"/>
              </a:rPr>
              <a:t>Ultra-fast transmission</a:t>
            </a:r>
          </a:p>
        </p:txBody>
      </p:sp>
      <p:sp>
        <p:nvSpPr>
          <p:cNvPr id="32" name="Freeform: Shape 31">
            <a:extLst>
              <a:ext uri="{FF2B5EF4-FFF2-40B4-BE49-F238E27FC236}">
                <a16:creationId xmlns:a16="http://schemas.microsoft.com/office/drawing/2014/main" id="{68DE4DE5-B4CC-D428-589C-820A41A9065C}"/>
              </a:ext>
            </a:extLst>
          </p:cNvPr>
          <p:cNvSpPr/>
          <p:nvPr/>
        </p:nvSpPr>
        <p:spPr>
          <a:xfrm>
            <a:off x="8035637" y="1514899"/>
            <a:ext cx="1110254" cy="555127"/>
          </a:xfrm>
          <a:custGeom>
            <a:avLst/>
            <a:gdLst>
              <a:gd name="connsiteX0" fmla="*/ 1054742 w 1110254"/>
              <a:gd name="connsiteY0" fmla="*/ 0 h 555127"/>
              <a:gd name="connsiteX1" fmla="*/ 1110255 w 1110254"/>
              <a:gd name="connsiteY1" fmla="*/ 0 h 555127"/>
              <a:gd name="connsiteX2" fmla="*/ 1110255 w 1110254"/>
              <a:gd name="connsiteY2" fmla="*/ 555127 h 555127"/>
              <a:gd name="connsiteX3" fmla="*/ 1054742 w 1110254"/>
              <a:gd name="connsiteY3" fmla="*/ 555127 h 555127"/>
              <a:gd name="connsiteX4" fmla="*/ 55513 w 1110254"/>
              <a:gd name="connsiteY4" fmla="*/ 555127 h 555127"/>
              <a:gd name="connsiteX5" fmla="*/ 0 w 1110254"/>
              <a:gd name="connsiteY5" fmla="*/ 555127 h 555127"/>
              <a:gd name="connsiteX6" fmla="*/ 0 w 1110254"/>
              <a:gd name="connsiteY6" fmla="*/ 0 h 555127"/>
              <a:gd name="connsiteX7" fmla="*/ 55513 w 1110254"/>
              <a:gd name="connsiteY7" fmla="*/ 0 h 55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254" h="555127">
                <a:moveTo>
                  <a:pt x="1054742" y="0"/>
                </a:moveTo>
                <a:cubicBezTo>
                  <a:pt x="1085401" y="0"/>
                  <a:pt x="1110255" y="0"/>
                  <a:pt x="1110255" y="0"/>
                </a:cubicBezTo>
                <a:lnTo>
                  <a:pt x="1110255" y="555127"/>
                </a:lnTo>
                <a:cubicBezTo>
                  <a:pt x="1110255" y="555127"/>
                  <a:pt x="1085401" y="555127"/>
                  <a:pt x="1054742" y="555127"/>
                </a:cubicBezTo>
                <a:lnTo>
                  <a:pt x="55513" y="555127"/>
                </a:lnTo>
                <a:cubicBezTo>
                  <a:pt x="24853" y="555127"/>
                  <a:pt x="0" y="555127"/>
                  <a:pt x="0" y="555127"/>
                </a:cubicBezTo>
                <a:lnTo>
                  <a:pt x="0" y="0"/>
                </a:lnTo>
                <a:cubicBezTo>
                  <a:pt x="0" y="0"/>
                  <a:pt x="24853" y="0"/>
                  <a:pt x="55513" y="0"/>
                </a:cubicBezTo>
                <a:close/>
              </a:path>
            </a:pathLst>
          </a:custGeom>
          <a:solidFill>
            <a:srgbClr val="059669"/>
          </a:solidFill>
          <a:ln w="6935" cap="flat">
            <a:noFill/>
            <a:prstDash val="solid"/>
            <a:miter/>
          </a:ln>
        </p:spPr>
        <p:txBody>
          <a:bodyPr rtlCol="0" anchor="ctr"/>
          <a:lstStyle/>
          <a:p>
            <a:endParaRPr lang="en-IN"/>
          </a:p>
        </p:txBody>
      </p:sp>
      <p:sp>
        <p:nvSpPr>
          <p:cNvPr id="33" name="TextBox 32">
            <a:extLst>
              <a:ext uri="{FF2B5EF4-FFF2-40B4-BE49-F238E27FC236}">
                <a16:creationId xmlns:a16="http://schemas.microsoft.com/office/drawing/2014/main" id="{56C9C070-03E3-AC76-9492-FD208DB8404D}"/>
              </a:ext>
            </a:extLst>
          </p:cNvPr>
          <p:cNvSpPr txBox="1"/>
          <p:nvPr/>
        </p:nvSpPr>
        <p:spPr>
          <a:xfrm>
            <a:off x="8018182" y="1567275"/>
            <a:ext cx="848951" cy="184467"/>
          </a:xfrm>
          <a:prstGeom prst="rect">
            <a:avLst/>
          </a:prstGeom>
          <a:noFill/>
        </p:spPr>
        <p:txBody>
          <a:bodyPr wrap="none" rtlCol="0">
            <a:spAutoFit/>
          </a:bodyPr>
          <a:lstStyle/>
          <a:p>
            <a:pPr algn="l"/>
            <a:r>
              <a:rPr lang="en-IN" sz="900" b="1" spc="0" baseline="0" dirty="0">
                <a:ln/>
                <a:solidFill>
                  <a:srgbClr val="FFFFFF"/>
                </a:solidFill>
                <a:latin typeface="Arial"/>
                <a:cs typeface="Arial"/>
                <a:sym typeface="Arial"/>
                <a:rtl val="0"/>
              </a:rPr>
              <a:t>Edge Computing</a:t>
            </a:r>
          </a:p>
        </p:txBody>
      </p:sp>
      <p:sp>
        <p:nvSpPr>
          <p:cNvPr id="34" name="TextBox 33">
            <a:extLst>
              <a:ext uri="{FF2B5EF4-FFF2-40B4-BE49-F238E27FC236}">
                <a16:creationId xmlns:a16="http://schemas.microsoft.com/office/drawing/2014/main" id="{2F3DDF7C-8250-CEA6-E536-95D6EFB2D302}"/>
              </a:ext>
            </a:extLst>
          </p:cNvPr>
          <p:cNvSpPr txBox="1"/>
          <p:nvPr/>
        </p:nvSpPr>
        <p:spPr>
          <a:xfrm>
            <a:off x="8100522" y="1718621"/>
            <a:ext cx="684269" cy="168962"/>
          </a:xfrm>
          <a:prstGeom prst="rect">
            <a:avLst/>
          </a:prstGeom>
          <a:noFill/>
        </p:spPr>
        <p:txBody>
          <a:bodyPr wrap="none" rtlCol="0">
            <a:spAutoFit/>
          </a:bodyPr>
          <a:lstStyle/>
          <a:p>
            <a:pPr algn="l"/>
            <a:r>
              <a:rPr lang="en-IN" sz="750" spc="0" baseline="0">
                <a:ln/>
                <a:solidFill>
                  <a:srgbClr val="D1FAE5"/>
                </a:solidFill>
                <a:latin typeface="Arial"/>
                <a:cs typeface="Arial"/>
                <a:sym typeface="Arial"/>
                <a:rtl val="0"/>
              </a:rPr>
              <a:t>MEC Integration</a:t>
            </a:r>
          </a:p>
        </p:txBody>
      </p:sp>
      <p:sp>
        <p:nvSpPr>
          <p:cNvPr id="35" name="TextBox 34">
            <a:extLst>
              <a:ext uri="{FF2B5EF4-FFF2-40B4-BE49-F238E27FC236}">
                <a16:creationId xmlns:a16="http://schemas.microsoft.com/office/drawing/2014/main" id="{BF7499E1-0490-D9AB-9A9D-E3C7B9238198}"/>
              </a:ext>
            </a:extLst>
          </p:cNvPr>
          <p:cNvSpPr txBox="1"/>
          <p:nvPr/>
        </p:nvSpPr>
        <p:spPr>
          <a:xfrm>
            <a:off x="7979021" y="1822707"/>
            <a:ext cx="927273" cy="168962"/>
          </a:xfrm>
          <a:prstGeom prst="rect">
            <a:avLst/>
          </a:prstGeom>
          <a:noFill/>
        </p:spPr>
        <p:txBody>
          <a:bodyPr wrap="none" rtlCol="0">
            <a:spAutoFit/>
          </a:bodyPr>
          <a:lstStyle/>
          <a:p>
            <a:pPr algn="l"/>
            <a:r>
              <a:rPr lang="en-IN" sz="750" spc="0" baseline="0">
                <a:ln/>
                <a:solidFill>
                  <a:srgbClr val="D1FAE5"/>
                </a:solidFill>
                <a:latin typeface="Arial"/>
                <a:cs typeface="Arial"/>
                <a:sym typeface="Arial"/>
                <a:rtl val="0"/>
              </a:rPr>
              <a:t>Reduced round-trip time</a:t>
            </a:r>
          </a:p>
        </p:txBody>
      </p:sp>
      <p:sp>
        <p:nvSpPr>
          <p:cNvPr id="36" name="Freeform: Shape 35">
            <a:extLst>
              <a:ext uri="{FF2B5EF4-FFF2-40B4-BE49-F238E27FC236}">
                <a16:creationId xmlns:a16="http://schemas.microsoft.com/office/drawing/2014/main" id="{863F58F8-93BA-97A8-A00E-87C8E4A5F3AB}"/>
              </a:ext>
            </a:extLst>
          </p:cNvPr>
          <p:cNvSpPr/>
          <p:nvPr/>
        </p:nvSpPr>
        <p:spPr>
          <a:xfrm>
            <a:off x="9284674" y="1514899"/>
            <a:ext cx="1110254" cy="555127"/>
          </a:xfrm>
          <a:custGeom>
            <a:avLst/>
            <a:gdLst>
              <a:gd name="connsiteX0" fmla="*/ 1054742 w 1110254"/>
              <a:gd name="connsiteY0" fmla="*/ 0 h 555127"/>
              <a:gd name="connsiteX1" fmla="*/ 1110255 w 1110254"/>
              <a:gd name="connsiteY1" fmla="*/ 0 h 555127"/>
              <a:gd name="connsiteX2" fmla="*/ 1110255 w 1110254"/>
              <a:gd name="connsiteY2" fmla="*/ 555127 h 555127"/>
              <a:gd name="connsiteX3" fmla="*/ 1054742 w 1110254"/>
              <a:gd name="connsiteY3" fmla="*/ 555127 h 555127"/>
              <a:gd name="connsiteX4" fmla="*/ 55513 w 1110254"/>
              <a:gd name="connsiteY4" fmla="*/ 555127 h 555127"/>
              <a:gd name="connsiteX5" fmla="*/ 0 w 1110254"/>
              <a:gd name="connsiteY5" fmla="*/ 555127 h 555127"/>
              <a:gd name="connsiteX6" fmla="*/ 0 w 1110254"/>
              <a:gd name="connsiteY6" fmla="*/ 0 h 555127"/>
              <a:gd name="connsiteX7" fmla="*/ 55513 w 1110254"/>
              <a:gd name="connsiteY7" fmla="*/ 0 h 55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254" h="555127">
                <a:moveTo>
                  <a:pt x="1054742" y="0"/>
                </a:moveTo>
                <a:cubicBezTo>
                  <a:pt x="1085401" y="0"/>
                  <a:pt x="1110255" y="0"/>
                  <a:pt x="1110255" y="0"/>
                </a:cubicBezTo>
                <a:lnTo>
                  <a:pt x="1110255" y="555127"/>
                </a:lnTo>
                <a:cubicBezTo>
                  <a:pt x="1110255" y="555127"/>
                  <a:pt x="1085401" y="555127"/>
                  <a:pt x="1054742" y="555127"/>
                </a:cubicBezTo>
                <a:lnTo>
                  <a:pt x="55513" y="555127"/>
                </a:lnTo>
                <a:cubicBezTo>
                  <a:pt x="24853" y="555127"/>
                  <a:pt x="0" y="555127"/>
                  <a:pt x="0" y="555127"/>
                </a:cubicBezTo>
                <a:lnTo>
                  <a:pt x="0" y="0"/>
                </a:lnTo>
                <a:cubicBezTo>
                  <a:pt x="0" y="0"/>
                  <a:pt x="24853" y="0"/>
                  <a:pt x="55513" y="0"/>
                </a:cubicBezTo>
                <a:close/>
              </a:path>
            </a:pathLst>
          </a:custGeom>
          <a:solidFill>
            <a:srgbClr val="7C3AED"/>
          </a:solidFill>
          <a:ln w="6935" cap="flat">
            <a:noFill/>
            <a:prstDash val="solid"/>
            <a:miter/>
          </a:ln>
        </p:spPr>
        <p:txBody>
          <a:bodyPr rtlCol="0" anchor="ctr"/>
          <a:lstStyle/>
          <a:p>
            <a:endParaRPr lang="en-IN"/>
          </a:p>
        </p:txBody>
      </p:sp>
      <p:sp>
        <p:nvSpPr>
          <p:cNvPr id="37" name="TextBox 36">
            <a:extLst>
              <a:ext uri="{FF2B5EF4-FFF2-40B4-BE49-F238E27FC236}">
                <a16:creationId xmlns:a16="http://schemas.microsoft.com/office/drawing/2014/main" id="{F10C8F0F-DAB0-1730-7385-438AB63B7B91}"/>
              </a:ext>
            </a:extLst>
          </p:cNvPr>
          <p:cNvSpPr txBox="1"/>
          <p:nvPr/>
        </p:nvSpPr>
        <p:spPr>
          <a:xfrm>
            <a:off x="9194388" y="1535078"/>
            <a:ext cx="1020368" cy="184467"/>
          </a:xfrm>
          <a:prstGeom prst="rect">
            <a:avLst/>
          </a:prstGeom>
          <a:noFill/>
        </p:spPr>
        <p:txBody>
          <a:bodyPr wrap="none" rtlCol="0">
            <a:spAutoFit/>
          </a:bodyPr>
          <a:lstStyle/>
          <a:p>
            <a:pPr algn="l"/>
            <a:r>
              <a:rPr lang="en-IN" sz="900" b="1" spc="0" baseline="0" dirty="0">
                <a:ln/>
                <a:solidFill>
                  <a:srgbClr val="FFFFFF"/>
                </a:solidFill>
                <a:latin typeface="Arial"/>
                <a:cs typeface="Arial"/>
                <a:sym typeface="Arial"/>
                <a:rtl val="0"/>
              </a:rPr>
              <a:t>Streamlined Protocol</a:t>
            </a:r>
          </a:p>
        </p:txBody>
      </p:sp>
      <p:sp>
        <p:nvSpPr>
          <p:cNvPr id="38" name="TextBox 37">
            <a:extLst>
              <a:ext uri="{FF2B5EF4-FFF2-40B4-BE49-F238E27FC236}">
                <a16:creationId xmlns:a16="http://schemas.microsoft.com/office/drawing/2014/main" id="{5F1A7DD0-E1E8-A5D2-F01D-28E2B5F2DAB8}"/>
              </a:ext>
            </a:extLst>
          </p:cNvPr>
          <p:cNvSpPr txBox="1"/>
          <p:nvPr/>
        </p:nvSpPr>
        <p:spPr>
          <a:xfrm>
            <a:off x="9360540" y="1686424"/>
            <a:ext cx="688064" cy="168962"/>
          </a:xfrm>
          <a:prstGeom prst="rect">
            <a:avLst/>
          </a:prstGeom>
          <a:noFill/>
        </p:spPr>
        <p:txBody>
          <a:bodyPr wrap="none" rtlCol="0">
            <a:spAutoFit/>
          </a:bodyPr>
          <a:lstStyle/>
          <a:p>
            <a:pPr algn="l"/>
            <a:r>
              <a:rPr lang="en-IN" sz="750" spc="0" baseline="0">
                <a:ln/>
                <a:solidFill>
                  <a:srgbClr val="E9D5FF"/>
                </a:solidFill>
                <a:latin typeface="Arial"/>
                <a:cs typeface="Arial"/>
                <a:sym typeface="Arial"/>
                <a:rtl val="0"/>
              </a:rPr>
              <a:t>Optimized Stack</a:t>
            </a:r>
          </a:p>
        </p:txBody>
      </p:sp>
      <p:sp>
        <p:nvSpPr>
          <p:cNvPr id="39" name="TextBox 38">
            <a:extLst>
              <a:ext uri="{FF2B5EF4-FFF2-40B4-BE49-F238E27FC236}">
                <a16:creationId xmlns:a16="http://schemas.microsoft.com/office/drawing/2014/main" id="{7EA9E34E-93E5-5308-F4F1-E29B3B2D7790}"/>
              </a:ext>
            </a:extLst>
          </p:cNvPr>
          <p:cNvSpPr txBox="1"/>
          <p:nvPr/>
        </p:nvSpPr>
        <p:spPr>
          <a:xfrm>
            <a:off x="9296825" y="1790510"/>
            <a:ext cx="815496" cy="168962"/>
          </a:xfrm>
          <a:prstGeom prst="rect">
            <a:avLst/>
          </a:prstGeom>
          <a:noFill/>
        </p:spPr>
        <p:txBody>
          <a:bodyPr wrap="none" rtlCol="0">
            <a:spAutoFit/>
          </a:bodyPr>
          <a:lstStyle/>
          <a:p>
            <a:pPr algn="l"/>
            <a:r>
              <a:rPr lang="en-IN" sz="750" spc="0" baseline="0">
                <a:ln/>
                <a:solidFill>
                  <a:srgbClr val="E9D5FF"/>
                </a:solidFill>
                <a:latin typeface="Arial"/>
                <a:cs typeface="Arial"/>
                <a:sym typeface="Arial"/>
                <a:rtl val="0"/>
              </a:rPr>
              <a:t>Reduced processing</a:t>
            </a:r>
          </a:p>
        </p:txBody>
      </p:sp>
      <p:grpSp>
        <p:nvGrpSpPr>
          <p:cNvPr id="40" name="Graphic 8">
            <a:extLst>
              <a:ext uri="{FF2B5EF4-FFF2-40B4-BE49-F238E27FC236}">
                <a16:creationId xmlns:a16="http://schemas.microsoft.com/office/drawing/2014/main" id="{8BB78056-4D50-81F6-5F60-48E119585961}"/>
              </a:ext>
            </a:extLst>
          </p:cNvPr>
          <p:cNvGrpSpPr/>
          <p:nvPr/>
        </p:nvGrpSpPr>
        <p:grpSpPr>
          <a:xfrm>
            <a:off x="749592" y="2833327"/>
            <a:ext cx="3330763" cy="1665381"/>
            <a:chOff x="749592" y="2833327"/>
            <a:chExt cx="3330763" cy="1665381"/>
          </a:xfrm>
        </p:grpSpPr>
        <p:sp>
          <p:nvSpPr>
            <p:cNvPr id="41" name="Freeform: Shape 40">
              <a:extLst>
                <a:ext uri="{FF2B5EF4-FFF2-40B4-BE49-F238E27FC236}">
                  <a16:creationId xmlns:a16="http://schemas.microsoft.com/office/drawing/2014/main" id="{EFCD2681-D0D8-DD1A-F5D4-42D3DB2D16C9}"/>
                </a:ext>
              </a:extLst>
            </p:cNvPr>
            <p:cNvSpPr/>
            <p:nvPr/>
          </p:nvSpPr>
          <p:spPr>
            <a:xfrm>
              <a:off x="749592" y="2833327"/>
              <a:ext cx="3330763" cy="1665381"/>
            </a:xfrm>
            <a:custGeom>
              <a:avLst/>
              <a:gdLst>
                <a:gd name="connsiteX0" fmla="*/ 3247495 w 3330763"/>
                <a:gd name="connsiteY0" fmla="*/ 0 h 1665381"/>
                <a:gd name="connsiteX1" fmla="*/ 3330764 w 3330763"/>
                <a:gd name="connsiteY1" fmla="*/ 0 h 1665381"/>
                <a:gd name="connsiteX2" fmla="*/ 3330764 w 3330763"/>
                <a:gd name="connsiteY2" fmla="*/ 1665382 h 1665381"/>
                <a:gd name="connsiteX3" fmla="*/ 3247495 w 3330763"/>
                <a:gd name="connsiteY3" fmla="*/ 1665382 h 1665381"/>
                <a:gd name="connsiteX4" fmla="*/ 83269 w 3330763"/>
                <a:gd name="connsiteY4" fmla="*/ 1665382 h 1665381"/>
                <a:gd name="connsiteX5" fmla="*/ 0 w 3330763"/>
                <a:gd name="connsiteY5" fmla="*/ 1665382 h 1665381"/>
                <a:gd name="connsiteX6" fmla="*/ 0 w 3330763"/>
                <a:gd name="connsiteY6" fmla="*/ 0 h 1665381"/>
                <a:gd name="connsiteX7" fmla="*/ 83269 w 3330763"/>
                <a:gd name="connsiteY7" fmla="*/ 0 h 166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0763" h="1665381">
                  <a:moveTo>
                    <a:pt x="3247495" y="0"/>
                  </a:moveTo>
                  <a:cubicBezTo>
                    <a:pt x="3293483" y="0"/>
                    <a:pt x="3330764" y="0"/>
                    <a:pt x="3330764" y="0"/>
                  </a:cubicBezTo>
                  <a:lnTo>
                    <a:pt x="3330764" y="1665382"/>
                  </a:lnTo>
                  <a:cubicBezTo>
                    <a:pt x="3330764" y="1665382"/>
                    <a:pt x="3293483" y="1665382"/>
                    <a:pt x="3247495" y="1665382"/>
                  </a:cubicBezTo>
                  <a:lnTo>
                    <a:pt x="83269" y="1665382"/>
                  </a:lnTo>
                  <a:cubicBezTo>
                    <a:pt x="37281" y="1665382"/>
                    <a:pt x="0" y="1665382"/>
                    <a:pt x="0" y="1665382"/>
                  </a:cubicBezTo>
                  <a:lnTo>
                    <a:pt x="0" y="0"/>
                  </a:lnTo>
                  <a:cubicBezTo>
                    <a:pt x="0" y="0"/>
                    <a:pt x="37281" y="0"/>
                    <a:pt x="83269" y="0"/>
                  </a:cubicBezTo>
                  <a:close/>
                </a:path>
              </a:pathLst>
            </a:custGeom>
            <a:solidFill>
              <a:srgbClr val="1E3A8A">
                <a:alpha val="10000"/>
              </a:srgbClr>
            </a:solidFill>
            <a:ln w="13871" cap="flat">
              <a:solidFill>
                <a:srgbClr val="3B82F6"/>
              </a:solidFill>
              <a:prstDash val="solid"/>
              <a:miter/>
            </a:ln>
          </p:spPr>
          <p:txBody>
            <a:bodyPr rtlCol="0" anchor="ctr"/>
            <a:lstStyle/>
            <a:p>
              <a:endParaRPr lang="en-IN"/>
            </a:p>
          </p:txBody>
        </p:sp>
        <p:sp>
          <p:nvSpPr>
            <p:cNvPr id="42" name="TextBox 41">
              <a:extLst>
                <a:ext uri="{FF2B5EF4-FFF2-40B4-BE49-F238E27FC236}">
                  <a16:creationId xmlns:a16="http://schemas.microsoft.com/office/drawing/2014/main" id="{D691AF6F-EDDD-F5E3-69F3-8C70E361FCB9}"/>
                </a:ext>
              </a:extLst>
            </p:cNvPr>
            <p:cNvSpPr txBox="1"/>
            <p:nvPr/>
          </p:nvSpPr>
          <p:spPr>
            <a:xfrm>
              <a:off x="929867" y="2856949"/>
              <a:ext cx="2223236" cy="230980"/>
            </a:xfrm>
            <a:prstGeom prst="rect">
              <a:avLst/>
            </a:prstGeom>
            <a:noFill/>
          </p:spPr>
          <p:txBody>
            <a:bodyPr wrap="none" rtlCol="0">
              <a:spAutoFit/>
            </a:bodyPr>
            <a:lstStyle/>
            <a:p>
              <a:pPr algn="l"/>
              <a:r>
                <a:rPr lang="en-IN" sz="1350" b="1" spc="0" baseline="0" dirty="0">
                  <a:ln/>
                  <a:solidFill>
                    <a:srgbClr val="60A5FA"/>
                  </a:solidFill>
                  <a:latin typeface="Arial"/>
                  <a:cs typeface="Arial"/>
                  <a:sym typeface="Arial"/>
                  <a:rtl val="0"/>
                </a:rPr>
                <a:t>Innovation 1: Flexible Numerology</a:t>
              </a:r>
            </a:p>
          </p:txBody>
        </p:sp>
        <p:sp>
          <p:nvSpPr>
            <p:cNvPr id="43" name="TextBox 42">
              <a:extLst>
                <a:ext uri="{FF2B5EF4-FFF2-40B4-BE49-F238E27FC236}">
                  <a16:creationId xmlns:a16="http://schemas.microsoft.com/office/drawing/2014/main" id="{31E09ACF-1AA6-8CD7-C0BF-4DCBED99298A}"/>
                </a:ext>
              </a:extLst>
            </p:cNvPr>
            <p:cNvSpPr txBox="1"/>
            <p:nvPr/>
          </p:nvSpPr>
          <p:spPr>
            <a:xfrm>
              <a:off x="1548905" y="3096689"/>
              <a:ext cx="1222896" cy="199971"/>
            </a:xfrm>
            <a:prstGeom prst="rect">
              <a:avLst/>
            </a:prstGeom>
            <a:noFill/>
          </p:spPr>
          <p:txBody>
            <a:bodyPr wrap="none" rtlCol="0">
              <a:spAutoFit/>
            </a:bodyPr>
            <a:lstStyle/>
            <a:p>
              <a:pPr algn="l"/>
              <a:r>
                <a:rPr lang="en-IN" sz="1050" b="1" spc="0" baseline="0" dirty="0">
                  <a:ln/>
                  <a:solidFill>
                    <a:srgbClr val="F87171"/>
                  </a:solidFill>
                  <a:latin typeface="Arial"/>
                  <a:cs typeface="Arial"/>
                  <a:sym typeface="Arial"/>
                  <a:rtl val="0"/>
                </a:rPr>
                <a:t>4G LTE: Fixed 1ms TTI</a:t>
              </a:r>
            </a:p>
          </p:txBody>
        </p:sp>
        <p:sp>
          <p:nvSpPr>
            <p:cNvPr id="44" name="Freeform: Shape 43">
              <a:extLst>
                <a:ext uri="{FF2B5EF4-FFF2-40B4-BE49-F238E27FC236}">
                  <a16:creationId xmlns:a16="http://schemas.microsoft.com/office/drawing/2014/main" id="{6BBD780A-DF19-F4CD-3EE2-43DEFC6A5A58}"/>
                </a:ext>
              </a:extLst>
            </p:cNvPr>
            <p:cNvSpPr/>
            <p:nvPr/>
          </p:nvSpPr>
          <p:spPr>
            <a:xfrm>
              <a:off x="957765" y="3319063"/>
              <a:ext cx="2775636" cy="208172"/>
            </a:xfrm>
            <a:custGeom>
              <a:avLst/>
              <a:gdLst>
                <a:gd name="connsiteX0" fmla="*/ 0 w 2775636"/>
                <a:gd name="connsiteY0" fmla="*/ 0 h 208172"/>
                <a:gd name="connsiteX1" fmla="*/ 2775636 w 2775636"/>
                <a:gd name="connsiteY1" fmla="*/ 0 h 208172"/>
                <a:gd name="connsiteX2" fmla="*/ 2775636 w 2775636"/>
                <a:gd name="connsiteY2" fmla="*/ 208173 h 208172"/>
                <a:gd name="connsiteX3" fmla="*/ 0 w 2775636"/>
                <a:gd name="connsiteY3" fmla="*/ 208173 h 208172"/>
              </a:gdLst>
              <a:ahLst/>
              <a:cxnLst>
                <a:cxn ang="0">
                  <a:pos x="connsiteX0" y="connsiteY0"/>
                </a:cxn>
                <a:cxn ang="0">
                  <a:pos x="connsiteX1" y="connsiteY1"/>
                </a:cxn>
                <a:cxn ang="0">
                  <a:pos x="connsiteX2" y="connsiteY2"/>
                </a:cxn>
                <a:cxn ang="0">
                  <a:pos x="connsiteX3" y="connsiteY3"/>
                </a:cxn>
              </a:cxnLst>
              <a:rect l="l" t="t" r="r" b="b"/>
              <a:pathLst>
                <a:path w="2775636" h="208172">
                  <a:moveTo>
                    <a:pt x="0" y="0"/>
                  </a:moveTo>
                  <a:lnTo>
                    <a:pt x="2775636" y="0"/>
                  </a:lnTo>
                  <a:lnTo>
                    <a:pt x="2775636" y="208173"/>
                  </a:lnTo>
                  <a:lnTo>
                    <a:pt x="0" y="208173"/>
                  </a:lnTo>
                  <a:close/>
                </a:path>
              </a:pathLst>
            </a:custGeom>
            <a:noFill/>
            <a:ln w="13871" cap="flat">
              <a:solidFill>
                <a:srgbClr val="EF4444"/>
              </a:solid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F43FF7A2-7664-A214-0E7E-5EA92D636211}"/>
                </a:ext>
              </a:extLst>
            </p:cNvPr>
            <p:cNvSpPr/>
            <p:nvPr/>
          </p:nvSpPr>
          <p:spPr>
            <a:xfrm>
              <a:off x="957765" y="3319063"/>
              <a:ext cx="555127" cy="208172"/>
            </a:xfrm>
            <a:custGeom>
              <a:avLst/>
              <a:gdLst>
                <a:gd name="connsiteX0" fmla="*/ 0 w 555127"/>
                <a:gd name="connsiteY0" fmla="*/ 0 h 208172"/>
                <a:gd name="connsiteX1" fmla="*/ 555127 w 555127"/>
                <a:gd name="connsiteY1" fmla="*/ 0 h 208172"/>
                <a:gd name="connsiteX2" fmla="*/ 555127 w 555127"/>
                <a:gd name="connsiteY2" fmla="*/ 208173 h 208172"/>
                <a:gd name="connsiteX3" fmla="*/ 0 w 555127"/>
                <a:gd name="connsiteY3" fmla="*/ 208173 h 208172"/>
              </a:gdLst>
              <a:ahLst/>
              <a:cxnLst>
                <a:cxn ang="0">
                  <a:pos x="connsiteX0" y="connsiteY0"/>
                </a:cxn>
                <a:cxn ang="0">
                  <a:pos x="connsiteX1" y="connsiteY1"/>
                </a:cxn>
                <a:cxn ang="0">
                  <a:pos x="connsiteX2" y="connsiteY2"/>
                </a:cxn>
                <a:cxn ang="0">
                  <a:pos x="connsiteX3" y="connsiteY3"/>
                </a:cxn>
              </a:cxnLst>
              <a:rect l="l" t="t" r="r" b="b"/>
              <a:pathLst>
                <a:path w="555127" h="208172">
                  <a:moveTo>
                    <a:pt x="0" y="0"/>
                  </a:moveTo>
                  <a:lnTo>
                    <a:pt x="555127" y="0"/>
                  </a:lnTo>
                  <a:lnTo>
                    <a:pt x="555127" y="208173"/>
                  </a:lnTo>
                  <a:lnTo>
                    <a:pt x="0" y="208173"/>
                  </a:lnTo>
                  <a:close/>
                </a:path>
              </a:pathLst>
            </a:custGeom>
            <a:solidFill>
              <a:srgbClr val="EF4444">
                <a:alpha val="70000"/>
              </a:srgbClr>
            </a:solidFill>
            <a:ln w="693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7E0A7FF0-16FE-F258-EC04-A6FBAADCFAF6}"/>
                </a:ext>
              </a:extLst>
            </p:cNvPr>
            <p:cNvSpPr/>
            <p:nvPr/>
          </p:nvSpPr>
          <p:spPr>
            <a:xfrm>
              <a:off x="1512892" y="3319063"/>
              <a:ext cx="555127" cy="208172"/>
            </a:xfrm>
            <a:custGeom>
              <a:avLst/>
              <a:gdLst>
                <a:gd name="connsiteX0" fmla="*/ 0 w 555127"/>
                <a:gd name="connsiteY0" fmla="*/ 0 h 208172"/>
                <a:gd name="connsiteX1" fmla="*/ 555127 w 555127"/>
                <a:gd name="connsiteY1" fmla="*/ 0 h 208172"/>
                <a:gd name="connsiteX2" fmla="*/ 555127 w 555127"/>
                <a:gd name="connsiteY2" fmla="*/ 208173 h 208172"/>
                <a:gd name="connsiteX3" fmla="*/ 0 w 555127"/>
                <a:gd name="connsiteY3" fmla="*/ 208173 h 208172"/>
              </a:gdLst>
              <a:ahLst/>
              <a:cxnLst>
                <a:cxn ang="0">
                  <a:pos x="connsiteX0" y="connsiteY0"/>
                </a:cxn>
                <a:cxn ang="0">
                  <a:pos x="connsiteX1" y="connsiteY1"/>
                </a:cxn>
                <a:cxn ang="0">
                  <a:pos x="connsiteX2" y="connsiteY2"/>
                </a:cxn>
                <a:cxn ang="0">
                  <a:pos x="connsiteX3" y="connsiteY3"/>
                </a:cxn>
              </a:cxnLst>
              <a:rect l="l" t="t" r="r" b="b"/>
              <a:pathLst>
                <a:path w="555127" h="208172">
                  <a:moveTo>
                    <a:pt x="0" y="0"/>
                  </a:moveTo>
                  <a:lnTo>
                    <a:pt x="555127" y="0"/>
                  </a:lnTo>
                  <a:lnTo>
                    <a:pt x="555127" y="208173"/>
                  </a:lnTo>
                  <a:lnTo>
                    <a:pt x="0" y="208173"/>
                  </a:lnTo>
                  <a:close/>
                </a:path>
              </a:pathLst>
            </a:custGeom>
            <a:solidFill>
              <a:srgbClr val="EF4444">
                <a:alpha val="50000"/>
              </a:srgbClr>
            </a:solidFill>
            <a:ln w="693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D6761419-11F2-1ADE-D871-2930BC8B1E79}"/>
                </a:ext>
              </a:extLst>
            </p:cNvPr>
            <p:cNvSpPr/>
            <p:nvPr/>
          </p:nvSpPr>
          <p:spPr>
            <a:xfrm>
              <a:off x="2068019" y="3319063"/>
              <a:ext cx="555127" cy="208172"/>
            </a:xfrm>
            <a:custGeom>
              <a:avLst/>
              <a:gdLst>
                <a:gd name="connsiteX0" fmla="*/ 0 w 555127"/>
                <a:gd name="connsiteY0" fmla="*/ 0 h 208172"/>
                <a:gd name="connsiteX1" fmla="*/ 555127 w 555127"/>
                <a:gd name="connsiteY1" fmla="*/ 0 h 208172"/>
                <a:gd name="connsiteX2" fmla="*/ 555127 w 555127"/>
                <a:gd name="connsiteY2" fmla="*/ 208173 h 208172"/>
                <a:gd name="connsiteX3" fmla="*/ 0 w 555127"/>
                <a:gd name="connsiteY3" fmla="*/ 208173 h 208172"/>
              </a:gdLst>
              <a:ahLst/>
              <a:cxnLst>
                <a:cxn ang="0">
                  <a:pos x="connsiteX0" y="connsiteY0"/>
                </a:cxn>
                <a:cxn ang="0">
                  <a:pos x="connsiteX1" y="connsiteY1"/>
                </a:cxn>
                <a:cxn ang="0">
                  <a:pos x="connsiteX2" y="connsiteY2"/>
                </a:cxn>
                <a:cxn ang="0">
                  <a:pos x="connsiteX3" y="connsiteY3"/>
                </a:cxn>
              </a:cxnLst>
              <a:rect l="l" t="t" r="r" b="b"/>
              <a:pathLst>
                <a:path w="555127" h="208172">
                  <a:moveTo>
                    <a:pt x="0" y="0"/>
                  </a:moveTo>
                  <a:lnTo>
                    <a:pt x="555127" y="0"/>
                  </a:lnTo>
                  <a:lnTo>
                    <a:pt x="555127" y="208173"/>
                  </a:lnTo>
                  <a:lnTo>
                    <a:pt x="0" y="208173"/>
                  </a:lnTo>
                  <a:close/>
                </a:path>
              </a:pathLst>
            </a:custGeom>
            <a:solidFill>
              <a:srgbClr val="EF4444">
                <a:alpha val="70000"/>
              </a:srgbClr>
            </a:solidFill>
            <a:ln w="693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59B045FD-9C4B-8DD5-7407-ED4702BD822A}"/>
                </a:ext>
              </a:extLst>
            </p:cNvPr>
            <p:cNvSpPr/>
            <p:nvPr/>
          </p:nvSpPr>
          <p:spPr>
            <a:xfrm>
              <a:off x="2623147" y="3319063"/>
              <a:ext cx="555127" cy="208172"/>
            </a:xfrm>
            <a:custGeom>
              <a:avLst/>
              <a:gdLst>
                <a:gd name="connsiteX0" fmla="*/ 0 w 555127"/>
                <a:gd name="connsiteY0" fmla="*/ 0 h 208172"/>
                <a:gd name="connsiteX1" fmla="*/ 555127 w 555127"/>
                <a:gd name="connsiteY1" fmla="*/ 0 h 208172"/>
                <a:gd name="connsiteX2" fmla="*/ 555127 w 555127"/>
                <a:gd name="connsiteY2" fmla="*/ 208173 h 208172"/>
                <a:gd name="connsiteX3" fmla="*/ 0 w 555127"/>
                <a:gd name="connsiteY3" fmla="*/ 208173 h 208172"/>
              </a:gdLst>
              <a:ahLst/>
              <a:cxnLst>
                <a:cxn ang="0">
                  <a:pos x="connsiteX0" y="connsiteY0"/>
                </a:cxn>
                <a:cxn ang="0">
                  <a:pos x="connsiteX1" y="connsiteY1"/>
                </a:cxn>
                <a:cxn ang="0">
                  <a:pos x="connsiteX2" y="connsiteY2"/>
                </a:cxn>
                <a:cxn ang="0">
                  <a:pos x="connsiteX3" y="connsiteY3"/>
                </a:cxn>
              </a:cxnLst>
              <a:rect l="l" t="t" r="r" b="b"/>
              <a:pathLst>
                <a:path w="555127" h="208172">
                  <a:moveTo>
                    <a:pt x="0" y="0"/>
                  </a:moveTo>
                  <a:lnTo>
                    <a:pt x="555127" y="0"/>
                  </a:lnTo>
                  <a:lnTo>
                    <a:pt x="555127" y="208173"/>
                  </a:lnTo>
                  <a:lnTo>
                    <a:pt x="0" y="208173"/>
                  </a:lnTo>
                  <a:close/>
                </a:path>
              </a:pathLst>
            </a:custGeom>
            <a:solidFill>
              <a:srgbClr val="EF4444">
                <a:alpha val="50000"/>
              </a:srgbClr>
            </a:solidFill>
            <a:ln w="693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674CEEFF-5FD2-4ACE-A9D8-17DD11F97DDB}"/>
                </a:ext>
              </a:extLst>
            </p:cNvPr>
            <p:cNvSpPr/>
            <p:nvPr/>
          </p:nvSpPr>
          <p:spPr>
            <a:xfrm>
              <a:off x="3178274" y="3319063"/>
              <a:ext cx="555127" cy="208172"/>
            </a:xfrm>
            <a:custGeom>
              <a:avLst/>
              <a:gdLst>
                <a:gd name="connsiteX0" fmla="*/ 0 w 555127"/>
                <a:gd name="connsiteY0" fmla="*/ 0 h 208172"/>
                <a:gd name="connsiteX1" fmla="*/ 555127 w 555127"/>
                <a:gd name="connsiteY1" fmla="*/ 0 h 208172"/>
                <a:gd name="connsiteX2" fmla="*/ 555127 w 555127"/>
                <a:gd name="connsiteY2" fmla="*/ 208173 h 208172"/>
                <a:gd name="connsiteX3" fmla="*/ 0 w 555127"/>
                <a:gd name="connsiteY3" fmla="*/ 208173 h 208172"/>
              </a:gdLst>
              <a:ahLst/>
              <a:cxnLst>
                <a:cxn ang="0">
                  <a:pos x="connsiteX0" y="connsiteY0"/>
                </a:cxn>
                <a:cxn ang="0">
                  <a:pos x="connsiteX1" y="connsiteY1"/>
                </a:cxn>
                <a:cxn ang="0">
                  <a:pos x="connsiteX2" y="connsiteY2"/>
                </a:cxn>
                <a:cxn ang="0">
                  <a:pos x="connsiteX3" y="connsiteY3"/>
                </a:cxn>
              </a:cxnLst>
              <a:rect l="l" t="t" r="r" b="b"/>
              <a:pathLst>
                <a:path w="555127" h="208172">
                  <a:moveTo>
                    <a:pt x="0" y="0"/>
                  </a:moveTo>
                  <a:lnTo>
                    <a:pt x="555127" y="0"/>
                  </a:lnTo>
                  <a:lnTo>
                    <a:pt x="555127" y="208173"/>
                  </a:lnTo>
                  <a:lnTo>
                    <a:pt x="0" y="208173"/>
                  </a:lnTo>
                  <a:close/>
                </a:path>
              </a:pathLst>
            </a:custGeom>
            <a:solidFill>
              <a:srgbClr val="EF4444">
                <a:alpha val="70000"/>
              </a:srgbClr>
            </a:solidFill>
            <a:ln w="6935" cap="flat">
              <a:noFill/>
              <a:prstDash val="solid"/>
              <a:miter/>
            </a:ln>
          </p:spPr>
          <p:txBody>
            <a:bodyPr rtlCol="0" anchor="ctr"/>
            <a:lstStyle/>
            <a:p>
              <a:endParaRPr lang="en-IN"/>
            </a:p>
          </p:txBody>
        </p:sp>
        <p:sp>
          <p:nvSpPr>
            <p:cNvPr id="50" name="TextBox 49">
              <a:extLst>
                <a:ext uri="{FF2B5EF4-FFF2-40B4-BE49-F238E27FC236}">
                  <a16:creationId xmlns:a16="http://schemas.microsoft.com/office/drawing/2014/main" id="{17FFB691-2D4F-1D17-4E13-C30B2BC0FE70}"/>
                </a:ext>
              </a:extLst>
            </p:cNvPr>
            <p:cNvSpPr txBox="1"/>
            <p:nvPr/>
          </p:nvSpPr>
          <p:spPr>
            <a:xfrm>
              <a:off x="1951073" y="3336744"/>
              <a:ext cx="789020" cy="184467"/>
            </a:xfrm>
            <a:prstGeom prst="rect">
              <a:avLst/>
            </a:prstGeom>
            <a:noFill/>
          </p:spPr>
          <p:txBody>
            <a:bodyPr wrap="none" rtlCol="0">
              <a:spAutoFit/>
            </a:bodyPr>
            <a:lstStyle/>
            <a:p>
              <a:pPr algn="l"/>
              <a:r>
                <a:rPr lang="en-IN" sz="900" spc="0" baseline="0">
                  <a:ln/>
                  <a:solidFill>
                    <a:srgbClr val="FFFFFF"/>
                  </a:solidFill>
                  <a:latin typeface="Arial"/>
                  <a:cs typeface="Arial"/>
                  <a:sym typeface="Arial"/>
                  <a:rtl val="0"/>
                </a:rPr>
                <a:t>1ms slots (fixed)</a:t>
              </a:r>
            </a:p>
          </p:txBody>
        </p:sp>
        <p:sp>
          <p:nvSpPr>
            <p:cNvPr id="51" name="TextBox 50">
              <a:extLst>
                <a:ext uri="{FF2B5EF4-FFF2-40B4-BE49-F238E27FC236}">
                  <a16:creationId xmlns:a16="http://schemas.microsoft.com/office/drawing/2014/main" id="{3B3E647B-2201-4BFD-91B0-4D0A395BD433}"/>
                </a:ext>
              </a:extLst>
            </p:cNvPr>
            <p:cNvSpPr txBox="1"/>
            <p:nvPr/>
          </p:nvSpPr>
          <p:spPr>
            <a:xfrm>
              <a:off x="1201176" y="3563107"/>
              <a:ext cx="1648485" cy="199971"/>
            </a:xfrm>
            <a:prstGeom prst="rect">
              <a:avLst/>
            </a:prstGeom>
            <a:noFill/>
          </p:spPr>
          <p:txBody>
            <a:bodyPr wrap="none" rtlCol="0">
              <a:spAutoFit/>
            </a:bodyPr>
            <a:lstStyle/>
            <a:p>
              <a:pPr algn="l"/>
              <a:r>
                <a:rPr lang="en-IN" sz="1050" b="1" spc="0" baseline="0" dirty="0">
                  <a:ln/>
                  <a:solidFill>
                    <a:srgbClr val="34D399"/>
                  </a:solidFill>
                  <a:latin typeface="Arial"/>
                  <a:cs typeface="Arial"/>
                  <a:sym typeface="Arial"/>
                  <a:rtl val="0"/>
                </a:rPr>
                <a:t>5G NR: Variable TTI + Mini-slots</a:t>
              </a:r>
            </a:p>
          </p:txBody>
        </p:sp>
        <p:sp>
          <p:nvSpPr>
            <p:cNvPr id="52" name="Freeform: Shape 51">
              <a:extLst>
                <a:ext uri="{FF2B5EF4-FFF2-40B4-BE49-F238E27FC236}">
                  <a16:creationId xmlns:a16="http://schemas.microsoft.com/office/drawing/2014/main" id="{6B7DD54B-4B53-9BDC-0047-61FBB895BB2B}"/>
                </a:ext>
              </a:extLst>
            </p:cNvPr>
            <p:cNvSpPr/>
            <p:nvPr/>
          </p:nvSpPr>
          <p:spPr>
            <a:xfrm>
              <a:off x="957765" y="3804799"/>
              <a:ext cx="2775636" cy="208172"/>
            </a:xfrm>
            <a:custGeom>
              <a:avLst/>
              <a:gdLst>
                <a:gd name="connsiteX0" fmla="*/ 0 w 2775636"/>
                <a:gd name="connsiteY0" fmla="*/ 0 h 208172"/>
                <a:gd name="connsiteX1" fmla="*/ 2775636 w 2775636"/>
                <a:gd name="connsiteY1" fmla="*/ 0 h 208172"/>
                <a:gd name="connsiteX2" fmla="*/ 2775636 w 2775636"/>
                <a:gd name="connsiteY2" fmla="*/ 208173 h 208172"/>
                <a:gd name="connsiteX3" fmla="*/ 0 w 2775636"/>
                <a:gd name="connsiteY3" fmla="*/ 208173 h 208172"/>
              </a:gdLst>
              <a:ahLst/>
              <a:cxnLst>
                <a:cxn ang="0">
                  <a:pos x="connsiteX0" y="connsiteY0"/>
                </a:cxn>
                <a:cxn ang="0">
                  <a:pos x="connsiteX1" y="connsiteY1"/>
                </a:cxn>
                <a:cxn ang="0">
                  <a:pos x="connsiteX2" y="connsiteY2"/>
                </a:cxn>
                <a:cxn ang="0">
                  <a:pos x="connsiteX3" y="connsiteY3"/>
                </a:cxn>
              </a:cxnLst>
              <a:rect l="l" t="t" r="r" b="b"/>
              <a:pathLst>
                <a:path w="2775636" h="208172">
                  <a:moveTo>
                    <a:pt x="0" y="0"/>
                  </a:moveTo>
                  <a:lnTo>
                    <a:pt x="2775636" y="0"/>
                  </a:lnTo>
                  <a:lnTo>
                    <a:pt x="2775636" y="208173"/>
                  </a:lnTo>
                  <a:lnTo>
                    <a:pt x="0" y="208173"/>
                  </a:lnTo>
                  <a:close/>
                </a:path>
              </a:pathLst>
            </a:custGeom>
            <a:noFill/>
            <a:ln w="13871" cap="flat">
              <a:solidFill>
                <a:srgbClr val="10B981"/>
              </a:solid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A66502B8-E7A9-733A-A878-DB71021C1FB0}"/>
                </a:ext>
              </a:extLst>
            </p:cNvPr>
            <p:cNvSpPr/>
            <p:nvPr/>
          </p:nvSpPr>
          <p:spPr>
            <a:xfrm>
              <a:off x="957765" y="3804799"/>
              <a:ext cx="138781" cy="208172"/>
            </a:xfrm>
            <a:custGeom>
              <a:avLst/>
              <a:gdLst>
                <a:gd name="connsiteX0" fmla="*/ 0 w 138781"/>
                <a:gd name="connsiteY0" fmla="*/ 0 h 208172"/>
                <a:gd name="connsiteX1" fmla="*/ 138782 w 138781"/>
                <a:gd name="connsiteY1" fmla="*/ 0 h 208172"/>
                <a:gd name="connsiteX2" fmla="*/ 138782 w 138781"/>
                <a:gd name="connsiteY2" fmla="*/ 208173 h 208172"/>
                <a:gd name="connsiteX3" fmla="*/ 0 w 138781"/>
                <a:gd name="connsiteY3" fmla="*/ 208173 h 208172"/>
              </a:gdLst>
              <a:ahLst/>
              <a:cxnLst>
                <a:cxn ang="0">
                  <a:pos x="connsiteX0" y="connsiteY0"/>
                </a:cxn>
                <a:cxn ang="0">
                  <a:pos x="connsiteX1" y="connsiteY1"/>
                </a:cxn>
                <a:cxn ang="0">
                  <a:pos x="connsiteX2" y="connsiteY2"/>
                </a:cxn>
                <a:cxn ang="0">
                  <a:pos x="connsiteX3" y="connsiteY3"/>
                </a:cxn>
              </a:cxnLst>
              <a:rect l="l" t="t" r="r" b="b"/>
              <a:pathLst>
                <a:path w="138781" h="208172">
                  <a:moveTo>
                    <a:pt x="0" y="0"/>
                  </a:moveTo>
                  <a:lnTo>
                    <a:pt x="138782" y="0"/>
                  </a:lnTo>
                  <a:lnTo>
                    <a:pt x="138782" y="208173"/>
                  </a:lnTo>
                  <a:lnTo>
                    <a:pt x="0" y="208173"/>
                  </a:lnTo>
                  <a:close/>
                </a:path>
              </a:pathLst>
            </a:custGeom>
            <a:solidFill>
              <a:srgbClr val="10B981">
                <a:alpha val="90000"/>
              </a:srgbClr>
            </a:solidFill>
            <a:ln w="693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E1ACB9FE-CD50-3DCA-F254-F696B2103996}"/>
                </a:ext>
              </a:extLst>
            </p:cNvPr>
            <p:cNvSpPr/>
            <p:nvPr/>
          </p:nvSpPr>
          <p:spPr>
            <a:xfrm>
              <a:off x="1096547" y="3804799"/>
              <a:ext cx="138781" cy="208172"/>
            </a:xfrm>
            <a:custGeom>
              <a:avLst/>
              <a:gdLst>
                <a:gd name="connsiteX0" fmla="*/ 0 w 138781"/>
                <a:gd name="connsiteY0" fmla="*/ 0 h 208172"/>
                <a:gd name="connsiteX1" fmla="*/ 138782 w 138781"/>
                <a:gd name="connsiteY1" fmla="*/ 0 h 208172"/>
                <a:gd name="connsiteX2" fmla="*/ 138782 w 138781"/>
                <a:gd name="connsiteY2" fmla="*/ 208173 h 208172"/>
                <a:gd name="connsiteX3" fmla="*/ 0 w 138781"/>
                <a:gd name="connsiteY3" fmla="*/ 208173 h 208172"/>
              </a:gdLst>
              <a:ahLst/>
              <a:cxnLst>
                <a:cxn ang="0">
                  <a:pos x="connsiteX0" y="connsiteY0"/>
                </a:cxn>
                <a:cxn ang="0">
                  <a:pos x="connsiteX1" y="connsiteY1"/>
                </a:cxn>
                <a:cxn ang="0">
                  <a:pos x="connsiteX2" y="connsiteY2"/>
                </a:cxn>
                <a:cxn ang="0">
                  <a:pos x="connsiteX3" y="connsiteY3"/>
                </a:cxn>
              </a:cxnLst>
              <a:rect l="l" t="t" r="r" b="b"/>
              <a:pathLst>
                <a:path w="138781" h="208172">
                  <a:moveTo>
                    <a:pt x="0" y="0"/>
                  </a:moveTo>
                  <a:lnTo>
                    <a:pt x="138782" y="0"/>
                  </a:lnTo>
                  <a:lnTo>
                    <a:pt x="138782" y="208173"/>
                  </a:lnTo>
                  <a:lnTo>
                    <a:pt x="0" y="208173"/>
                  </a:lnTo>
                  <a:close/>
                </a:path>
              </a:pathLst>
            </a:custGeom>
            <a:solidFill>
              <a:srgbClr val="10B981">
                <a:alpha val="70000"/>
              </a:srgbClr>
            </a:solidFill>
            <a:ln w="693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1B4F2B6E-3B3B-09C3-0592-17F1C829DFF5}"/>
                </a:ext>
              </a:extLst>
            </p:cNvPr>
            <p:cNvSpPr/>
            <p:nvPr/>
          </p:nvSpPr>
          <p:spPr>
            <a:xfrm>
              <a:off x="1235328" y="3804799"/>
              <a:ext cx="138781" cy="208172"/>
            </a:xfrm>
            <a:custGeom>
              <a:avLst/>
              <a:gdLst>
                <a:gd name="connsiteX0" fmla="*/ 0 w 138781"/>
                <a:gd name="connsiteY0" fmla="*/ 0 h 208172"/>
                <a:gd name="connsiteX1" fmla="*/ 138782 w 138781"/>
                <a:gd name="connsiteY1" fmla="*/ 0 h 208172"/>
                <a:gd name="connsiteX2" fmla="*/ 138782 w 138781"/>
                <a:gd name="connsiteY2" fmla="*/ 208173 h 208172"/>
                <a:gd name="connsiteX3" fmla="*/ 0 w 138781"/>
                <a:gd name="connsiteY3" fmla="*/ 208173 h 208172"/>
              </a:gdLst>
              <a:ahLst/>
              <a:cxnLst>
                <a:cxn ang="0">
                  <a:pos x="connsiteX0" y="connsiteY0"/>
                </a:cxn>
                <a:cxn ang="0">
                  <a:pos x="connsiteX1" y="connsiteY1"/>
                </a:cxn>
                <a:cxn ang="0">
                  <a:pos x="connsiteX2" y="connsiteY2"/>
                </a:cxn>
                <a:cxn ang="0">
                  <a:pos x="connsiteX3" y="connsiteY3"/>
                </a:cxn>
              </a:cxnLst>
              <a:rect l="l" t="t" r="r" b="b"/>
              <a:pathLst>
                <a:path w="138781" h="208172">
                  <a:moveTo>
                    <a:pt x="0" y="0"/>
                  </a:moveTo>
                  <a:lnTo>
                    <a:pt x="138782" y="0"/>
                  </a:lnTo>
                  <a:lnTo>
                    <a:pt x="138782" y="208173"/>
                  </a:lnTo>
                  <a:lnTo>
                    <a:pt x="0" y="208173"/>
                  </a:lnTo>
                  <a:close/>
                </a:path>
              </a:pathLst>
            </a:custGeom>
            <a:solidFill>
              <a:srgbClr val="10B981">
                <a:alpha val="90000"/>
              </a:srgbClr>
            </a:solidFill>
            <a:ln w="693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DAD31F12-F8BF-40DD-8C90-9336B369E1B7}"/>
                </a:ext>
              </a:extLst>
            </p:cNvPr>
            <p:cNvSpPr/>
            <p:nvPr/>
          </p:nvSpPr>
          <p:spPr>
            <a:xfrm>
              <a:off x="1374110" y="3804799"/>
              <a:ext cx="138781" cy="208172"/>
            </a:xfrm>
            <a:custGeom>
              <a:avLst/>
              <a:gdLst>
                <a:gd name="connsiteX0" fmla="*/ 0 w 138781"/>
                <a:gd name="connsiteY0" fmla="*/ 0 h 208172"/>
                <a:gd name="connsiteX1" fmla="*/ 138782 w 138781"/>
                <a:gd name="connsiteY1" fmla="*/ 0 h 208172"/>
                <a:gd name="connsiteX2" fmla="*/ 138782 w 138781"/>
                <a:gd name="connsiteY2" fmla="*/ 208173 h 208172"/>
                <a:gd name="connsiteX3" fmla="*/ 0 w 138781"/>
                <a:gd name="connsiteY3" fmla="*/ 208173 h 208172"/>
              </a:gdLst>
              <a:ahLst/>
              <a:cxnLst>
                <a:cxn ang="0">
                  <a:pos x="connsiteX0" y="connsiteY0"/>
                </a:cxn>
                <a:cxn ang="0">
                  <a:pos x="connsiteX1" y="connsiteY1"/>
                </a:cxn>
                <a:cxn ang="0">
                  <a:pos x="connsiteX2" y="connsiteY2"/>
                </a:cxn>
                <a:cxn ang="0">
                  <a:pos x="connsiteX3" y="connsiteY3"/>
                </a:cxn>
              </a:cxnLst>
              <a:rect l="l" t="t" r="r" b="b"/>
              <a:pathLst>
                <a:path w="138781" h="208172">
                  <a:moveTo>
                    <a:pt x="0" y="0"/>
                  </a:moveTo>
                  <a:lnTo>
                    <a:pt x="138782" y="0"/>
                  </a:lnTo>
                  <a:lnTo>
                    <a:pt x="138782" y="208173"/>
                  </a:lnTo>
                  <a:lnTo>
                    <a:pt x="0" y="208173"/>
                  </a:lnTo>
                  <a:close/>
                </a:path>
              </a:pathLst>
            </a:custGeom>
            <a:solidFill>
              <a:srgbClr val="10B981">
                <a:alpha val="70000"/>
              </a:srgbClr>
            </a:solidFill>
            <a:ln w="693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D6631227-CFB0-16F2-E64F-8C66C353052D}"/>
                </a:ext>
              </a:extLst>
            </p:cNvPr>
            <p:cNvSpPr/>
            <p:nvPr/>
          </p:nvSpPr>
          <p:spPr>
            <a:xfrm>
              <a:off x="1790456" y="3804799"/>
              <a:ext cx="555127" cy="208172"/>
            </a:xfrm>
            <a:custGeom>
              <a:avLst/>
              <a:gdLst>
                <a:gd name="connsiteX0" fmla="*/ 0 w 555127"/>
                <a:gd name="connsiteY0" fmla="*/ 0 h 208172"/>
                <a:gd name="connsiteX1" fmla="*/ 555127 w 555127"/>
                <a:gd name="connsiteY1" fmla="*/ 0 h 208172"/>
                <a:gd name="connsiteX2" fmla="*/ 555127 w 555127"/>
                <a:gd name="connsiteY2" fmla="*/ 208173 h 208172"/>
                <a:gd name="connsiteX3" fmla="*/ 0 w 555127"/>
                <a:gd name="connsiteY3" fmla="*/ 208173 h 208172"/>
              </a:gdLst>
              <a:ahLst/>
              <a:cxnLst>
                <a:cxn ang="0">
                  <a:pos x="connsiteX0" y="connsiteY0"/>
                </a:cxn>
                <a:cxn ang="0">
                  <a:pos x="connsiteX1" y="connsiteY1"/>
                </a:cxn>
                <a:cxn ang="0">
                  <a:pos x="connsiteX2" y="connsiteY2"/>
                </a:cxn>
                <a:cxn ang="0">
                  <a:pos x="connsiteX3" y="connsiteY3"/>
                </a:cxn>
              </a:cxnLst>
              <a:rect l="l" t="t" r="r" b="b"/>
              <a:pathLst>
                <a:path w="555127" h="208172">
                  <a:moveTo>
                    <a:pt x="0" y="0"/>
                  </a:moveTo>
                  <a:lnTo>
                    <a:pt x="555127" y="0"/>
                  </a:lnTo>
                  <a:lnTo>
                    <a:pt x="555127" y="208173"/>
                  </a:lnTo>
                  <a:lnTo>
                    <a:pt x="0" y="208173"/>
                  </a:lnTo>
                  <a:close/>
                </a:path>
              </a:pathLst>
            </a:custGeom>
            <a:solidFill>
              <a:srgbClr val="059669">
                <a:alpha val="60000"/>
              </a:srgbClr>
            </a:solidFill>
            <a:ln w="693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2F7E094F-7D90-302C-F1CA-12BA4B3051DD}"/>
                </a:ext>
              </a:extLst>
            </p:cNvPr>
            <p:cNvSpPr/>
            <p:nvPr/>
          </p:nvSpPr>
          <p:spPr>
            <a:xfrm>
              <a:off x="2345583" y="3804799"/>
              <a:ext cx="555127" cy="208172"/>
            </a:xfrm>
            <a:custGeom>
              <a:avLst/>
              <a:gdLst>
                <a:gd name="connsiteX0" fmla="*/ 0 w 555127"/>
                <a:gd name="connsiteY0" fmla="*/ 0 h 208172"/>
                <a:gd name="connsiteX1" fmla="*/ 555127 w 555127"/>
                <a:gd name="connsiteY1" fmla="*/ 0 h 208172"/>
                <a:gd name="connsiteX2" fmla="*/ 555127 w 555127"/>
                <a:gd name="connsiteY2" fmla="*/ 208173 h 208172"/>
                <a:gd name="connsiteX3" fmla="*/ 0 w 555127"/>
                <a:gd name="connsiteY3" fmla="*/ 208173 h 208172"/>
              </a:gdLst>
              <a:ahLst/>
              <a:cxnLst>
                <a:cxn ang="0">
                  <a:pos x="connsiteX0" y="connsiteY0"/>
                </a:cxn>
                <a:cxn ang="0">
                  <a:pos x="connsiteX1" y="connsiteY1"/>
                </a:cxn>
                <a:cxn ang="0">
                  <a:pos x="connsiteX2" y="connsiteY2"/>
                </a:cxn>
                <a:cxn ang="0">
                  <a:pos x="connsiteX3" y="connsiteY3"/>
                </a:cxn>
              </a:cxnLst>
              <a:rect l="l" t="t" r="r" b="b"/>
              <a:pathLst>
                <a:path w="555127" h="208172">
                  <a:moveTo>
                    <a:pt x="0" y="0"/>
                  </a:moveTo>
                  <a:lnTo>
                    <a:pt x="555127" y="0"/>
                  </a:lnTo>
                  <a:lnTo>
                    <a:pt x="555127" y="208173"/>
                  </a:lnTo>
                  <a:lnTo>
                    <a:pt x="0" y="208173"/>
                  </a:lnTo>
                  <a:close/>
                </a:path>
              </a:pathLst>
            </a:custGeom>
            <a:solidFill>
              <a:srgbClr val="059669">
                <a:alpha val="40000"/>
              </a:srgbClr>
            </a:solidFill>
            <a:ln w="693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528963E5-E480-E0BF-FB84-51E181682D55}"/>
                </a:ext>
              </a:extLst>
            </p:cNvPr>
            <p:cNvSpPr/>
            <p:nvPr/>
          </p:nvSpPr>
          <p:spPr>
            <a:xfrm>
              <a:off x="2900710" y="3804799"/>
              <a:ext cx="555127" cy="208172"/>
            </a:xfrm>
            <a:custGeom>
              <a:avLst/>
              <a:gdLst>
                <a:gd name="connsiteX0" fmla="*/ 0 w 555127"/>
                <a:gd name="connsiteY0" fmla="*/ 0 h 208172"/>
                <a:gd name="connsiteX1" fmla="*/ 555127 w 555127"/>
                <a:gd name="connsiteY1" fmla="*/ 0 h 208172"/>
                <a:gd name="connsiteX2" fmla="*/ 555127 w 555127"/>
                <a:gd name="connsiteY2" fmla="*/ 208173 h 208172"/>
                <a:gd name="connsiteX3" fmla="*/ 0 w 555127"/>
                <a:gd name="connsiteY3" fmla="*/ 208173 h 208172"/>
              </a:gdLst>
              <a:ahLst/>
              <a:cxnLst>
                <a:cxn ang="0">
                  <a:pos x="connsiteX0" y="connsiteY0"/>
                </a:cxn>
                <a:cxn ang="0">
                  <a:pos x="connsiteX1" y="connsiteY1"/>
                </a:cxn>
                <a:cxn ang="0">
                  <a:pos x="connsiteX2" y="connsiteY2"/>
                </a:cxn>
                <a:cxn ang="0">
                  <a:pos x="connsiteX3" y="connsiteY3"/>
                </a:cxn>
              </a:cxnLst>
              <a:rect l="l" t="t" r="r" b="b"/>
              <a:pathLst>
                <a:path w="555127" h="208172">
                  <a:moveTo>
                    <a:pt x="0" y="0"/>
                  </a:moveTo>
                  <a:lnTo>
                    <a:pt x="555127" y="0"/>
                  </a:lnTo>
                  <a:lnTo>
                    <a:pt x="555127" y="208173"/>
                  </a:lnTo>
                  <a:lnTo>
                    <a:pt x="0" y="208173"/>
                  </a:lnTo>
                  <a:close/>
                </a:path>
              </a:pathLst>
            </a:custGeom>
            <a:solidFill>
              <a:srgbClr val="059669">
                <a:alpha val="60000"/>
              </a:srgbClr>
            </a:solidFill>
            <a:ln w="6935" cap="flat">
              <a:noFill/>
              <a:prstDash val="solid"/>
              <a:miter/>
            </a:ln>
          </p:spPr>
          <p:txBody>
            <a:bodyPr rtlCol="0" anchor="ctr"/>
            <a:lstStyle/>
            <a:p>
              <a:endParaRPr lang="en-IN"/>
            </a:p>
          </p:txBody>
        </p:sp>
        <p:sp>
          <p:nvSpPr>
            <p:cNvPr id="60" name="TextBox 59">
              <a:extLst>
                <a:ext uri="{FF2B5EF4-FFF2-40B4-BE49-F238E27FC236}">
                  <a16:creationId xmlns:a16="http://schemas.microsoft.com/office/drawing/2014/main" id="{9C454506-C45E-05B1-66C2-B8FD8E00AEAE}"/>
                </a:ext>
              </a:extLst>
            </p:cNvPr>
            <p:cNvSpPr txBox="1"/>
            <p:nvPr/>
          </p:nvSpPr>
          <p:spPr>
            <a:xfrm>
              <a:off x="879803" y="3815725"/>
              <a:ext cx="927104" cy="168962"/>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Mini-slots (0.125-0.5ms)</a:t>
              </a:r>
            </a:p>
          </p:txBody>
        </p:sp>
        <p:sp>
          <p:nvSpPr>
            <p:cNvPr id="61" name="TextBox 60">
              <a:extLst>
                <a:ext uri="{FF2B5EF4-FFF2-40B4-BE49-F238E27FC236}">
                  <a16:creationId xmlns:a16="http://schemas.microsoft.com/office/drawing/2014/main" id="{DB8704CF-DA77-1501-566A-9DC104B45A1A}"/>
                </a:ext>
              </a:extLst>
            </p:cNvPr>
            <p:cNvSpPr txBox="1"/>
            <p:nvPr/>
          </p:nvSpPr>
          <p:spPr>
            <a:xfrm>
              <a:off x="2329231" y="3815725"/>
              <a:ext cx="626466" cy="168962"/>
            </a:xfrm>
            <a:prstGeom prst="rect">
              <a:avLst/>
            </a:prstGeom>
            <a:noFill/>
          </p:spPr>
          <p:txBody>
            <a:bodyPr wrap="none" rtlCol="0">
              <a:spAutoFit/>
            </a:bodyPr>
            <a:lstStyle/>
            <a:p>
              <a:pPr algn="l"/>
              <a:r>
                <a:rPr lang="en-IN" sz="750" spc="0" baseline="0" dirty="0">
                  <a:ln/>
                  <a:solidFill>
                    <a:srgbClr val="FFFFFF"/>
                  </a:solidFill>
                  <a:latin typeface="Arial"/>
                  <a:cs typeface="Arial"/>
                  <a:sym typeface="Arial"/>
                  <a:rtl val="0"/>
                </a:rPr>
                <a:t>Standard slots</a:t>
              </a:r>
            </a:p>
          </p:txBody>
        </p:sp>
        <p:sp>
          <p:nvSpPr>
            <p:cNvPr id="62" name="Freeform: Shape 61">
              <a:extLst>
                <a:ext uri="{FF2B5EF4-FFF2-40B4-BE49-F238E27FC236}">
                  <a16:creationId xmlns:a16="http://schemas.microsoft.com/office/drawing/2014/main" id="{5BE28B87-D185-FAD2-6736-9947EAF60C1F}"/>
                </a:ext>
              </a:extLst>
            </p:cNvPr>
            <p:cNvSpPr/>
            <p:nvPr/>
          </p:nvSpPr>
          <p:spPr>
            <a:xfrm>
              <a:off x="957765" y="4151754"/>
              <a:ext cx="2775636" cy="242868"/>
            </a:xfrm>
            <a:custGeom>
              <a:avLst/>
              <a:gdLst>
                <a:gd name="connsiteX0" fmla="*/ 2740941 w 2775636"/>
                <a:gd name="connsiteY0" fmla="*/ 0 h 242868"/>
                <a:gd name="connsiteX1" fmla="*/ 2775636 w 2775636"/>
                <a:gd name="connsiteY1" fmla="*/ 0 h 242868"/>
                <a:gd name="connsiteX2" fmla="*/ 2775636 w 2775636"/>
                <a:gd name="connsiteY2" fmla="*/ 242868 h 242868"/>
                <a:gd name="connsiteX3" fmla="*/ 2740941 w 2775636"/>
                <a:gd name="connsiteY3" fmla="*/ 242868 h 242868"/>
                <a:gd name="connsiteX4" fmla="*/ 34695 w 2775636"/>
                <a:gd name="connsiteY4" fmla="*/ 242868 h 242868"/>
                <a:gd name="connsiteX5" fmla="*/ 0 w 2775636"/>
                <a:gd name="connsiteY5" fmla="*/ 242868 h 242868"/>
                <a:gd name="connsiteX6" fmla="*/ 0 w 2775636"/>
                <a:gd name="connsiteY6" fmla="*/ 0 h 242868"/>
                <a:gd name="connsiteX7" fmla="*/ 34695 w 2775636"/>
                <a:gd name="connsiteY7" fmla="*/ 0 h 24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5636" h="242868">
                  <a:moveTo>
                    <a:pt x="2740941" y="0"/>
                  </a:moveTo>
                  <a:cubicBezTo>
                    <a:pt x="2760103" y="0"/>
                    <a:pt x="2775636" y="0"/>
                    <a:pt x="2775636" y="0"/>
                  </a:cubicBezTo>
                  <a:lnTo>
                    <a:pt x="2775636" y="242868"/>
                  </a:lnTo>
                  <a:cubicBezTo>
                    <a:pt x="2775636" y="242868"/>
                    <a:pt x="2760103" y="242868"/>
                    <a:pt x="2740941" y="242868"/>
                  </a:cubicBezTo>
                  <a:lnTo>
                    <a:pt x="34695" y="242868"/>
                  </a:lnTo>
                  <a:cubicBezTo>
                    <a:pt x="15534" y="242868"/>
                    <a:pt x="0" y="242868"/>
                    <a:pt x="0" y="242868"/>
                  </a:cubicBezTo>
                  <a:lnTo>
                    <a:pt x="0" y="0"/>
                  </a:lnTo>
                  <a:cubicBezTo>
                    <a:pt x="0" y="0"/>
                    <a:pt x="15534" y="0"/>
                    <a:pt x="34695" y="0"/>
                  </a:cubicBezTo>
                  <a:close/>
                </a:path>
              </a:pathLst>
            </a:custGeom>
            <a:solidFill>
              <a:srgbClr val="DC2626">
                <a:alpha val="80000"/>
              </a:srgbClr>
            </a:solidFill>
            <a:ln w="6935" cap="flat">
              <a:noFill/>
              <a:prstDash val="solid"/>
              <a:miter/>
            </a:ln>
          </p:spPr>
          <p:txBody>
            <a:bodyPr rtlCol="0" anchor="ctr"/>
            <a:lstStyle/>
            <a:p>
              <a:endParaRPr lang="en-IN"/>
            </a:p>
          </p:txBody>
        </p:sp>
        <p:sp>
          <p:nvSpPr>
            <p:cNvPr id="63" name="TextBox 62">
              <a:extLst>
                <a:ext uri="{FF2B5EF4-FFF2-40B4-BE49-F238E27FC236}">
                  <a16:creationId xmlns:a16="http://schemas.microsoft.com/office/drawing/2014/main" id="{95A56A3A-A8F7-9CB6-6A9D-29E23632FA81}"/>
                </a:ext>
              </a:extLst>
            </p:cNvPr>
            <p:cNvSpPr txBox="1"/>
            <p:nvPr/>
          </p:nvSpPr>
          <p:spPr>
            <a:xfrm>
              <a:off x="903933" y="4146490"/>
              <a:ext cx="2458298" cy="199971"/>
            </a:xfrm>
            <a:prstGeom prst="rect">
              <a:avLst/>
            </a:prstGeom>
            <a:noFill/>
          </p:spPr>
          <p:txBody>
            <a:bodyPr wrap="none" rtlCol="0">
              <a:spAutoFit/>
            </a:bodyPr>
            <a:lstStyle/>
            <a:p>
              <a:pPr algn="l"/>
              <a:r>
                <a:rPr lang="en-IN" sz="1050" b="1" spc="0" baseline="0" dirty="0">
                  <a:ln/>
                  <a:solidFill>
                    <a:srgbClr val="FFFFFF"/>
                  </a:solidFill>
                  <a:latin typeface="Arial"/>
                  <a:cs typeface="Arial"/>
                  <a:sym typeface="Arial"/>
                  <a:rtl val="0"/>
                </a:rPr>
                <a:t>URLLC: Ultra-fast mini-slots enable &lt;1ms latency</a:t>
              </a:r>
            </a:p>
          </p:txBody>
        </p:sp>
      </p:grpSp>
      <p:grpSp>
        <p:nvGrpSpPr>
          <p:cNvPr id="64" name="Graphic 8">
            <a:extLst>
              <a:ext uri="{FF2B5EF4-FFF2-40B4-BE49-F238E27FC236}">
                <a16:creationId xmlns:a16="http://schemas.microsoft.com/office/drawing/2014/main" id="{BAFE6455-B7AF-DA18-AB08-AAD73FCF4F28}"/>
              </a:ext>
            </a:extLst>
          </p:cNvPr>
          <p:cNvGrpSpPr/>
          <p:nvPr/>
        </p:nvGrpSpPr>
        <p:grpSpPr>
          <a:xfrm>
            <a:off x="4282998" y="2833327"/>
            <a:ext cx="3441968" cy="1665381"/>
            <a:chOff x="4282998" y="2833327"/>
            <a:chExt cx="3441968" cy="1665381"/>
          </a:xfrm>
        </p:grpSpPr>
        <p:sp>
          <p:nvSpPr>
            <p:cNvPr id="65" name="Freeform: Shape 64">
              <a:extLst>
                <a:ext uri="{FF2B5EF4-FFF2-40B4-BE49-F238E27FC236}">
                  <a16:creationId xmlns:a16="http://schemas.microsoft.com/office/drawing/2014/main" id="{E3477A42-A491-FBC4-64D5-109FB6EB437F}"/>
                </a:ext>
              </a:extLst>
            </p:cNvPr>
            <p:cNvSpPr/>
            <p:nvPr/>
          </p:nvSpPr>
          <p:spPr>
            <a:xfrm>
              <a:off x="4357919" y="2833327"/>
              <a:ext cx="3330763" cy="1665381"/>
            </a:xfrm>
            <a:custGeom>
              <a:avLst/>
              <a:gdLst>
                <a:gd name="connsiteX0" fmla="*/ 3247495 w 3330763"/>
                <a:gd name="connsiteY0" fmla="*/ 0 h 1665381"/>
                <a:gd name="connsiteX1" fmla="*/ 3330764 w 3330763"/>
                <a:gd name="connsiteY1" fmla="*/ 0 h 1665381"/>
                <a:gd name="connsiteX2" fmla="*/ 3330764 w 3330763"/>
                <a:gd name="connsiteY2" fmla="*/ 1665382 h 1665381"/>
                <a:gd name="connsiteX3" fmla="*/ 3247495 w 3330763"/>
                <a:gd name="connsiteY3" fmla="*/ 1665382 h 1665381"/>
                <a:gd name="connsiteX4" fmla="*/ 83269 w 3330763"/>
                <a:gd name="connsiteY4" fmla="*/ 1665382 h 1665381"/>
                <a:gd name="connsiteX5" fmla="*/ 0 w 3330763"/>
                <a:gd name="connsiteY5" fmla="*/ 1665382 h 1665381"/>
                <a:gd name="connsiteX6" fmla="*/ 0 w 3330763"/>
                <a:gd name="connsiteY6" fmla="*/ 0 h 1665381"/>
                <a:gd name="connsiteX7" fmla="*/ 83269 w 3330763"/>
                <a:gd name="connsiteY7" fmla="*/ 0 h 166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0763" h="1665381">
                  <a:moveTo>
                    <a:pt x="3247495" y="0"/>
                  </a:moveTo>
                  <a:cubicBezTo>
                    <a:pt x="3293483" y="0"/>
                    <a:pt x="3330764" y="0"/>
                    <a:pt x="3330764" y="0"/>
                  </a:cubicBezTo>
                  <a:lnTo>
                    <a:pt x="3330764" y="1665382"/>
                  </a:lnTo>
                  <a:cubicBezTo>
                    <a:pt x="3330764" y="1665382"/>
                    <a:pt x="3293483" y="1665382"/>
                    <a:pt x="3247495" y="1665382"/>
                  </a:cubicBezTo>
                  <a:lnTo>
                    <a:pt x="83269" y="1665382"/>
                  </a:lnTo>
                  <a:cubicBezTo>
                    <a:pt x="37281" y="1665382"/>
                    <a:pt x="0" y="1665382"/>
                    <a:pt x="0" y="1665382"/>
                  </a:cubicBezTo>
                  <a:lnTo>
                    <a:pt x="0" y="0"/>
                  </a:lnTo>
                  <a:cubicBezTo>
                    <a:pt x="0" y="0"/>
                    <a:pt x="37281" y="0"/>
                    <a:pt x="83269" y="0"/>
                  </a:cubicBezTo>
                  <a:close/>
                </a:path>
              </a:pathLst>
            </a:custGeom>
            <a:solidFill>
              <a:srgbClr val="065F46">
                <a:alpha val="10000"/>
              </a:srgbClr>
            </a:solidFill>
            <a:ln w="13871" cap="flat">
              <a:solidFill>
                <a:srgbClr val="10B981"/>
              </a:solidFill>
              <a:prstDash val="solid"/>
              <a:miter/>
            </a:ln>
          </p:spPr>
          <p:txBody>
            <a:bodyPr rtlCol="0" anchor="ctr"/>
            <a:lstStyle/>
            <a:p>
              <a:endParaRPr lang="en-IN"/>
            </a:p>
          </p:txBody>
        </p:sp>
        <p:sp>
          <p:nvSpPr>
            <p:cNvPr id="66" name="TextBox 65">
              <a:extLst>
                <a:ext uri="{FF2B5EF4-FFF2-40B4-BE49-F238E27FC236}">
                  <a16:creationId xmlns:a16="http://schemas.microsoft.com/office/drawing/2014/main" id="{F39EC7B8-AD49-716D-5F44-6705C45665EC}"/>
                </a:ext>
              </a:extLst>
            </p:cNvPr>
            <p:cNvSpPr txBox="1"/>
            <p:nvPr/>
          </p:nvSpPr>
          <p:spPr>
            <a:xfrm>
              <a:off x="4282998" y="2895586"/>
              <a:ext cx="3441968" cy="261610"/>
            </a:xfrm>
            <a:prstGeom prst="rect">
              <a:avLst/>
            </a:prstGeom>
            <a:noFill/>
          </p:spPr>
          <p:txBody>
            <a:bodyPr wrap="none" rtlCol="0">
              <a:spAutoFit/>
            </a:bodyPr>
            <a:lstStyle/>
            <a:p>
              <a:pPr algn="ctr"/>
              <a:r>
                <a:rPr lang="en-IN" sz="1100" b="1" spc="0" baseline="0" dirty="0">
                  <a:ln/>
                  <a:solidFill>
                    <a:srgbClr val="34D399"/>
                  </a:solidFill>
                  <a:latin typeface="Arial"/>
                  <a:cs typeface="Arial"/>
                  <a:sym typeface="Arial"/>
                  <a:rtl val="0"/>
                </a:rPr>
                <a:t>Innovation 2: Edge Computing Integration (MEC)</a:t>
              </a:r>
            </a:p>
          </p:txBody>
        </p:sp>
        <p:sp>
          <p:nvSpPr>
            <p:cNvPr id="67" name="TextBox 66">
              <a:extLst>
                <a:ext uri="{FF2B5EF4-FFF2-40B4-BE49-F238E27FC236}">
                  <a16:creationId xmlns:a16="http://schemas.microsoft.com/office/drawing/2014/main" id="{E14B6A6C-673D-B859-FA22-145C2ED42CA4}"/>
                </a:ext>
              </a:extLst>
            </p:cNvPr>
            <p:cNvSpPr txBox="1"/>
            <p:nvPr/>
          </p:nvSpPr>
          <p:spPr>
            <a:xfrm>
              <a:off x="4474652" y="3116007"/>
              <a:ext cx="1748336" cy="199971"/>
            </a:xfrm>
            <a:prstGeom prst="rect">
              <a:avLst/>
            </a:prstGeom>
            <a:noFill/>
          </p:spPr>
          <p:txBody>
            <a:bodyPr wrap="none" rtlCol="0">
              <a:spAutoFit/>
            </a:bodyPr>
            <a:lstStyle/>
            <a:p>
              <a:pPr algn="l"/>
              <a:r>
                <a:rPr lang="en-IN" sz="1050" b="1" spc="0" baseline="0">
                  <a:ln/>
                  <a:solidFill>
                    <a:srgbClr val="F87171"/>
                  </a:solidFill>
                  <a:latin typeface="Arial"/>
                  <a:cs typeface="Arial"/>
                  <a:sym typeface="Arial"/>
                  <a:rtl val="0"/>
                </a:rPr>
                <a:t>4G: Centralized Cloud Processing</a:t>
              </a:r>
            </a:p>
          </p:txBody>
        </p:sp>
        <p:sp>
          <p:nvSpPr>
            <p:cNvPr id="68" name="Freeform: Shape 67">
              <a:extLst>
                <a:ext uri="{FF2B5EF4-FFF2-40B4-BE49-F238E27FC236}">
                  <a16:creationId xmlns:a16="http://schemas.microsoft.com/office/drawing/2014/main" id="{65A66577-40D9-49F1-7621-4CF96E202E0F}"/>
                </a:ext>
              </a:extLst>
            </p:cNvPr>
            <p:cNvSpPr/>
            <p:nvPr/>
          </p:nvSpPr>
          <p:spPr>
            <a:xfrm>
              <a:off x="4566092" y="3388454"/>
              <a:ext cx="277563" cy="173477"/>
            </a:xfrm>
            <a:custGeom>
              <a:avLst/>
              <a:gdLst>
                <a:gd name="connsiteX0" fmla="*/ 242868 w 277563"/>
                <a:gd name="connsiteY0" fmla="*/ 0 h 173477"/>
                <a:gd name="connsiteX1" fmla="*/ 277564 w 277563"/>
                <a:gd name="connsiteY1" fmla="*/ 0 h 173477"/>
                <a:gd name="connsiteX2" fmla="*/ 277564 w 277563"/>
                <a:gd name="connsiteY2" fmla="*/ 173477 h 173477"/>
                <a:gd name="connsiteX3" fmla="*/ 242868 w 277563"/>
                <a:gd name="connsiteY3" fmla="*/ 173477 h 173477"/>
                <a:gd name="connsiteX4" fmla="*/ 34695 w 277563"/>
                <a:gd name="connsiteY4" fmla="*/ 173477 h 173477"/>
                <a:gd name="connsiteX5" fmla="*/ 0 w 277563"/>
                <a:gd name="connsiteY5" fmla="*/ 173477 h 173477"/>
                <a:gd name="connsiteX6" fmla="*/ 0 w 277563"/>
                <a:gd name="connsiteY6" fmla="*/ 0 h 173477"/>
                <a:gd name="connsiteX7" fmla="*/ 34695 w 277563"/>
                <a:gd name="connsiteY7" fmla="*/ 0 h 173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563" h="173477">
                  <a:moveTo>
                    <a:pt x="242868" y="0"/>
                  </a:moveTo>
                  <a:cubicBezTo>
                    <a:pt x="262030" y="0"/>
                    <a:pt x="277564" y="0"/>
                    <a:pt x="277564" y="0"/>
                  </a:cubicBezTo>
                  <a:lnTo>
                    <a:pt x="277564" y="173477"/>
                  </a:lnTo>
                  <a:cubicBezTo>
                    <a:pt x="277564" y="173477"/>
                    <a:pt x="262030" y="173477"/>
                    <a:pt x="242868" y="173477"/>
                  </a:cubicBezTo>
                  <a:lnTo>
                    <a:pt x="34695" y="173477"/>
                  </a:lnTo>
                  <a:cubicBezTo>
                    <a:pt x="15534" y="173477"/>
                    <a:pt x="0" y="173477"/>
                    <a:pt x="0" y="173477"/>
                  </a:cubicBezTo>
                  <a:lnTo>
                    <a:pt x="0" y="0"/>
                  </a:lnTo>
                  <a:cubicBezTo>
                    <a:pt x="0" y="0"/>
                    <a:pt x="15534" y="0"/>
                    <a:pt x="34695" y="0"/>
                  </a:cubicBezTo>
                  <a:close/>
                </a:path>
              </a:pathLst>
            </a:custGeom>
            <a:solidFill>
              <a:srgbClr val="3B82F6"/>
            </a:solidFill>
            <a:ln w="6935" cap="flat">
              <a:noFill/>
              <a:prstDash val="solid"/>
              <a:miter/>
            </a:ln>
          </p:spPr>
          <p:txBody>
            <a:bodyPr rtlCol="0" anchor="ctr"/>
            <a:lstStyle/>
            <a:p>
              <a:endParaRPr lang="en-IN"/>
            </a:p>
          </p:txBody>
        </p:sp>
        <p:sp>
          <p:nvSpPr>
            <p:cNvPr id="69" name="TextBox 68">
              <a:extLst>
                <a:ext uri="{FF2B5EF4-FFF2-40B4-BE49-F238E27FC236}">
                  <a16:creationId xmlns:a16="http://schemas.microsoft.com/office/drawing/2014/main" id="{29492F2F-7331-52B5-A3BD-FD5C104373A2}"/>
                </a:ext>
              </a:extLst>
            </p:cNvPr>
            <p:cNvSpPr txBox="1"/>
            <p:nvPr/>
          </p:nvSpPr>
          <p:spPr>
            <a:xfrm>
              <a:off x="4565236" y="3397881"/>
              <a:ext cx="279275" cy="168962"/>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UE</a:t>
              </a:r>
            </a:p>
          </p:txBody>
        </p:sp>
        <p:sp>
          <p:nvSpPr>
            <p:cNvPr id="70" name="Freeform: Shape 69">
              <a:extLst>
                <a:ext uri="{FF2B5EF4-FFF2-40B4-BE49-F238E27FC236}">
                  <a16:creationId xmlns:a16="http://schemas.microsoft.com/office/drawing/2014/main" id="{3B2D74AE-0E6C-5860-FD41-92AD6BF74E10}"/>
                </a:ext>
              </a:extLst>
            </p:cNvPr>
            <p:cNvSpPr/>
            <p:nvPr/>
          </p:nvSpPr>
          <p:spPr>
            <a:xfrm>
              <a:off x="4843656" y="3378045"/>
              <a:ext cx="1526599" cy="93677"/>
            </a:xfrm>
            <a:custGeom>
              <a:avLst/>
              <a:gdLst>
                <a:gd name="connsiteX0" fmla="*/ 0 w 1526599"/>
                <a:gd name="connsiteY0" fmla="*/ 93678 h 93677"/>
                <a:gd name="connsiteX1" fmla="*/ 1526600 w 1526599"/>
                <a:gd name="connsiteY1" fmla="*/ 93678 h 93677"/>
              </a:gdLst>
              <a:ahLst/>
              <a:cxnLst>
                <a:cxn ang="0">
                  <a:pos x="connsiteX0" y="connsiteY0"/>
                </a:cxn>
                <a:cxn ang="0">
                  <a:pos x="connsiteX1" y="connsiteY1"/>
                </a:cxn>
              </a:cxnLst>
              <a:rect l="l" t="t" r="r" b="b"/>
              <a:pathLst>
                <a:path w="1526599" h="93677">
                  <a:moveTo>
                    <a:pt x="0" y="93678"/>
                  </a:moveTo>
                  <a:cubicBezTo>
                    <a:pt x="508864" y="-31226"/>
                    <a:pt x="1017736" y="-31226"/>
                    <a:pt x="1526600" y="93678"/>
                  </a:cubicBezTo>
                </a:path>
              </a:pathLst>
            </a:custGeom>
            <a:noFill/>
            <a:ln w="20806" cap="flat">
              <a:solidFill>
                <a:srgbClr val="EF4444"/>
              </a:solidFill>
              <a:custDash>
                <a:ds d="375000" sp="375000"/>
              </a:custDash>
              <a:miter/>
            </a:ln>
          </p:spPr>
          <p:txBody>
            <a:bodyPr rtlCol="0" anchor="ctr"/>
            <a:lstStyle/>
            <a:p>
              <a:endParaRPr lang="en-IN"/>
            </a:p>
          </p:txBody>
        </p:sp>
        <p:sp>
          <p:nvSpPr>
            <p:cNvPr id="71" name="TextBox 70">
              <a:extLst>
                <a:ext uri="{FF2B5EF4-FFF2-40B4-BE49-F238E27FC236}">
                  <a16:creationId xmlns:a16="http://schemas.microsoft.com/office/drawing/2014/main" id="{FC22F0BD-00B5-CFF8-8AB5-AB338B061E4E}"/>
                </a:ext>
              </a:extLst>
            </p:cNvPr>
            <p:cNvSpPr txBox="1"/>
            <p:nvPr/>
          </p:nvSpPr>
          <p:spPr>
            <a:xfrm>
              <a:off x="5072127" y="3273634"/>
              <a:ext cx="1069657" cy="176714"/>
            </a:xfrm>
            <a:prstGeom prst="rect">
              <a:avLst/>
            </a:prstGeom>
            <a:noFill/>
          </p:spPr>
          <p:txBody>
            <a:bodyPr wrap="none" rtlCol="0">
              <a:spAutoFit/>
            </a:bodyPr>
            <a:lstStyle/>
            <a:p>
              <a:pPr algn="l"/>
              <a:r>
                <a:rPr lang="en-IN" sz="825" spc="0" baseline="0">
                  <a:ln/>
                  <a:solidFill>
                    <a:srgbClr val="EF4444"/>
                  </a:solidFill>
                  <a:latin typeface="Arial"/>
                  <a:cs typeface="Arial"/>
                  <a:sym typeface="Arial"/>
                  <a:rtl val="0"/>
                </a:rPr>
                <a:t>Long Round-trip: 30-50ms</a:t>
              </a:r>
            </a:p>
          </p:txBody>
        </p:sp>
        <p:sp>
          <p:nvSpPr>
            <p:cNvPr id="72" name="Freeform: Shape 71">
              <a:extLst>
                <a:ext uri="{FF2B5EF4-FFF2-40B4-BE49-F238E27FC236}">
                  <a16:creationId xmlns:a16="http://schemas.microsoft.com/office/drawing/2014/main" id="{7B700FCC-CAEF-C168-BDE4-BD241BAECEFE}"/>
                </a:ext>
              </a:extLst>
            </p:cNvPr>
            <p:cNvSpPr/>
            <p:nvPr/>
          </p:nvSpPr>
          <p:spPr>
            <a:xfrm>
              <a:off x="6162083" y="3298246"/>
              <a:ext cx="693909" cy="346954"/>
            </a:xfrm>
            <a:custGeom>
              <a:avLst/>
              <a:gdLst>
                <a:gd name="connsiteX0" fmla="*/ 693909 w 693909"/>
                <a:gd name="connsiteY0" fmla="*/ 173477 h 346954"/>
                <a:gd name="connsiteX1" fmla="*/ 346955 w 693909"/>
                <a:gd name="connsiteY1" fmla="*/ 346955 h 346954"/>
                <a:gd name="connsiteX2" fmla="*/ 0 w 693909"/>
                <a:gd name="connsiteY2" fmla="*/ 173477 h 346954"/>
                <a:gd name="connsiteX3" fmla="*/ 346955 w 693909"/>
                <a:gd name="connsiteY3" fmla="*/ 0 h 346954"/>
                <a:gd name="connsiteX4" fmla="*/ 693909 w 693909"/>
                <a:gd name="connsiteY4" fmla="*/ 173477 h 346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909" h="346954">
                  <a:moveTo>
                    <a:pt x="693909" y="173477"/>
                  </a:moveTo>
                  <a:cubicBezTo>
                    <a:pt x="693909" y="269286"/>
                    <a:pt x="538572" y="346955"/>
                    <a:pt x="346955" y="346955"/>
                  </a:cubicBezTo>
                  <a:cubicBezTo>
                    <a:pt x="155337" y="346955"/>
                    <a:pt x="0" y="269286"/>
                    <a:pt x="0" y="173477"/>
                  </a:cubicBezTo>
                  <a:cubicBezTo>
                    <a:pt x="0" y="77668"/>
                    <a:pt x="155337" y="0"/>
                    <a:pt x="346955" y="0"/>
                  </a:cubicBezTo>
                  <a:cubicBezTo>
                    <a:pt x="538572" y="0"/>
                    <a:pt x="693909" y="77668"/>
                    <a:pt x="693909" y="173477"/>
                  </a:cubicBezTo>
                  <a:close/>
                </a:path>
              </a:pathLst>
            </a:custGeom>
            <a:gradFill>
              <a:gsLst>
                <a:gs pos="0">
                  <a:srgbClr val="6B7280">
                    <a:alpha val="80000"/>
                  </a:srgbClr>
                </a:gs>
                <a:gs pos="50000">
                  <a:srgbClr val="515968">
                    <a:alpha val="89804"/>
                  </a:srgbClr>
                </a:gs>
                <a:gs pos="100000">
                  <a:srgbClr val="374151"/>
                </a:gs>
              </a:gsLst>
              <a:lin ang="5400000" scaled="1"/>
            </a:gradFill>
            <a:ln w="6935" cap="flat">
              <a:noFill/>
              <a:prstDash val="solid"/>
              <a:miter/>
            </a:ln>
          </p:spPr>
          <p:txBody>
            <a:bodyPr rtlCol="0" anchor="ctr"/>
            <a:lstStyle/>
            <a:p>
              <a:endParaRPr lang="en-IN"/>
            </a:p>
          </p:txBody>
        </p:sp>
        <p:sp>
          <p:nvSpPr>
            <p:cNvPr id="73" name="TextBox 72">
              <a:extLst>
                <a:ext uri="{FF2B5EF4-FFF2-40B4-BE49-F238E27FC236}">
                  <a16:creationId xmlns:a16="http://schemas.microsoft.com/office/drawing/2014/main" id="{0D19AEE4-BF18-C6E1-19D2-109C8ADD34F5}"/>
                </a:ext>
              </a:extLst>
            </p:cNvPr>
            <p:cNvSpPr txBox="1"/>
            <p:nvPr/>
          </p:nvSpPr>
          <p:spPr>
            <a:xfrm>
              <a:off x="6317880" y="3398538"/>
              <a:ext cx="382314" cy="176714"/>
            </a:xfrm>
            <a:prstGeom prst="rect">
              <a:avLst/>
            </a:prstGeom>
            <a:noFill/>
          </p:spPr>
          <p:txBody>
            <a:bodyPr wrap="none" rtlCol="0">
              <a:spAutoFit/>
            </a:bodyPr>
            <a:lstStyle/>
            <a:p>
              <a:pPr algn="l"/>
              <a:r>
                <a:rPr lang="en-IN" sz="825" spc="0" baseline="0">
                  <a:ln/>
                  <a:solidFill>
                    <a:srgbClr val="FFFFFF"/>
                  </a:solidFill>
                  <a:latin typeface="Arial"/>
                  <a:cs typeface="Arial"/>
                  <a:sym typeface="Arial"/>
                  <a:rtl val="0"/>
                </a:rPr>
                <a:t>Cloud</a:t>
              </a:r>
            </a:p>
          </p:txBody>
        </p:sp>
        <p:sp>
          <p:nvSpPr>
            <p:cNvPr id="74" name="TextBox 73">
              <a:extLst>
                <a:ext uri="{FF2B5EF4-FFF2-40B4-BE49-F238E27FC236}">
                  <a16:creationId xmlns:a16="http://schemas.microsoft.com/office/drawing/2014/main" id="{3D634811-2A9F-6BD6-78BB-4BA7659D4CEF}"/>
                </a:ext>
              </a:extLst>
            </p:cNvPr>
            <p:cNvSpPr txBox="1"/>
            <p:nvPr/>
          </p:nvSpPr>
          <p:spPr>
            <a:xfrm>
              <a:off x="4474652" y="3740525"/>
              <a:ext cx="2066578" cy="199971"/>
            </a:xfrm>
            <a:prstGeom prst="rect">
              <a:avLst/>
            </a:prstGeom>
            <a:noFill/>
          </p:spPr>
          <p:txBody>
            <a:bodyPr wrap="none" rtlCol="0">
              <a:spAutoFit/>
            </a:bodyPr>
            <a:lstStyle/>
            <a:p>
              <a:pPr algn="l"/>
              <a:r>
                <a:rPr lang="en-IN" sz="1050" b="1" spc="0" baseline="0">
                  <a:ln/>
                  <a:solidFill>
                    <a:srgbClr val="34D399"/>
                  </a:solidFill>
                  <a:latin typeface="Arial"/>
                  <a:cs typeface="Arial"/>
                  <a:sym typeface="Arial"/>
                  <a:rtl val="0"/>
                </a:rPr>
                <a:t>5G: Multi-access Edge Computing (MEC)</a:t>
              </a:r>
            </a:p>
          </p:txBody>
        </p:sp>
        <p:sp>
          <p:nvSpPr>
            <p:cNvPr id="75" name="Freeform: Shape 74">
              <a:extLst>
                <a:ext uri="{FF2B5EF4-FFF2-40B4-BE49-F238E27FC236}">
                  <a16:creationId xmlns:a16="http://schemas.microsoft.com/office/drawing/2014/main" id="{F24DABD8-B34F-D88A-E899-D9FBE15E7234}"/>
                </a:ext>
              </a:extLst>
            </p:cNvPr>
            <p:cNvSpPr/>
            <p:nvPr/>
          </p:nvSpPr>
          <p:spPr>
            <a:xfrm>
              <a:off x="4566092" y="4012972"/>
              <a:ext cx="277563" cy="173477"/>
            </a:xfrm>
            <a:custGeom>
              <a:avLst/>
              <a:gdLst>
                <a:gd name="connsiteX0" fmla="*/ 242868 w 277563"/>
                <a:gd name="connsiteY0" fmla="*/ 0 h 173477"/>
                <a:gd name="connsiteX1" fmla="*/ 277564 w 277563"/>
                <a:gd name="connsiteY1" fmla="*/ 0 h 173477"/>
                <a:gd name="connsiteX2" fmla="*/ 277564 w 277563"/>
                <a:gd name="connsiteY2" fmla="*/ 173477 h 173477"/>
                <a:gd name="connsiteX3" fmla="*/ 242868 w 277563"/>
                <a:gd name="connsiteY3" fmla="*/ 173477 h 173477"/>
                <a:gd name="connsiteX4" fmla="*/ 34695 w 277563"/>
                <a:gd name="connsiteY4" fmla="*/ 173477 h 173477"/>
                <a:gd name="connsiteX5" fmla="*/ 0 w 277563"/>
                <a:gd name="connsiteY5" fmla="*/ 173477 h 173477"/>
                <a:gd name="connsiteX6" fmla="*/ 0 w 277563"/>
                <a:gd name="connsiteY6" fmla="*/ 0 h 173477"/>
                <a:gd name="connsiteX7" fmla="*/ 34695 w 277563"/>
                <a:gd name="connsiteY7" fmla="*/ 0 h 173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563" h="173477">
                  <a:moveTo>
                    <a:pt x="242868" y="0"/>
                  </a:moveTo>
                  <a:cubicBezTo>
                    <a:pt x="262030" y="0"/>
                    <a:pt x="277564" y="0"/>
                    <a:pt x="277564" y="0"/>
                  </a:cubicBezTo>
                  <a:lnTo>
                    <a:pt x="277564" y="173477"/>
                  </a:lnTo>
                  <a:cubicBezTo>
                    <a:pt x="277564" y="173477"/>
                    <a:pt x="262030" y="173477"/>
                    <a:pt x="242868" y="173477"/>
                  </a:cubicBezTo>
                  <a:lnTo>
                    <a:pt x="34695" y="173477"/>
                  </a:lnTo>
                  <a:cubicBezTo>
                    <a:pt x="15534" y="173477"/>
                    <a:pt x="0" y="173477"/>
                    <a:pt x="0" y="173477"/>
                  </a:cubicBezTo>
                  <a:lnTo>
                    <a:pt x="0" y="0"/>
                  </a:lnTo>
                  <a:cubicBezTo>
                    <a:pt x="0" y="0"/>
                    <a:pt x="15534" y="0"/>
                    <a:pt x="34695" y="0"/>
                  </a:cubicBezTo>
                  <a:close/>
                </a:path>
              </a:pathLst>
            </a:custGeom>
            <a:solidFill>
              <a:srgbClr val="3B82F6"/>
            </a:solidFill>
            <a:ln w="6935" cap="flat">
              <a:noFill/>
              <a:prstDash val="solid"/>
              <a:miter/>
            </a:ln>
          </p:spPr>
          <p:txBody>
            <a:bodyPr rtlCol="0" anchor="ctr"/>
            <a:lstStyle/>
            <a:p>
              <a:endParaRPr lang="en-IN"/>
            </a:p>
          </p:txBody>
        </p:sp>
        <p:sp>
          <p:nvSpPr>
            <p:cNvPr id="76" name="TextBox 75">
              <a:extLst>
                <a:ext uri="{FF2B5EF4-FFF2-40B4-BE49-F238E27FC236}">
                  <a16:creationId xmlns:a16="http://schemas.microsoft.com/office/drawing/2014/main" id="{B14D8E24-2048-70D7-D6A1-C013EF504167}"/>
                </a:ext>
              </a:extLst>
            </p:cNvPr>
            <p:cNvSpPr txBox="1"/>
            <p:nvPr/>
          </p:nvSpPr>
          <p:spPr>
            <a:xfrm>
              <a:off x="4565236" y="4022399"/>
              <a:ext cx="279275" cy="168962"/>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UE</a:t>
              </a:r>
            </a:p>
          </p:txBody>
        </p:sp>
        <p:sp>
          <p:nvSpPr>
            <p:cNvPr id="77" name="Freeform: Shape 76">
              <a:extLst>
                <a:ext uri="{FF2B5EF4-FFF2-40B4-BE49-F238E27FC236}">
                  <a16:creationId xmlns:a16="http://schemas.microsoft.com/office/drawing/2014/main" id="{9E0B5CA7-735B-1E26-A3E1-C7C19FC11A2A}"/>
                </a:ext>
              </a:extLst>
            </p:cNvPr>
            <p:cNvSpPr/>
            <p:nvPr/>
          </p:nvSpPr>
          <p:spPr>
            <a:xfrm>
              <a:off x="4843656" y="4096241"/>
              <a:ext cx="555127" cy="6939"/>
            </a:xfrm>
            <a:custGeom>
              <a:avLst/>
              <a:gdLst>
                <a:gd name="connsiteX0" fmla="*/ 0 w 555127"/>
                <a:gd name="connsiteY0" fmla="*/ 0 h 6939"/>
                <a:gd name="connsiteX1" fmla="*/ 555127 w 555127"/>
                <a:gd name="connsiteY1" fmla="*/ 0 h 6939"/>
              </a:gdLst>
              <a:ahLst/>
              <a:cxnLst>
                <a:cxn ang="0">
                  <a:pos x="connsiteX0" y="connsiteY0"/>
                </a:cxn>
                <a:cxn ang="0">
                  <a:pos x="connsiteX1" y="connsiteY1"/>
                </a:cxn>
              </a:cxnLst>
              <a:rect l="l" t="t" r="r" b="b"/>
              <a:pathLst>
                <a:path w="555127" h="6939">
                  <a:moveTo>
                    <a:pt x="0" y="0"/>
                  </a:moveTo>
                  <a:lnTo>
                    <a:pt x="555127" y="0"/>
                  </a:lnTo>
                </a:path>
              </a:pathLst>
            </a:custGeom>
            <a:noFill/>
            <a:ln w="20806" cap="flat">
              <a:solidFill>
                <a:srgbClr val="10B981"/>
              </a:solidFill>
              <a:prstDash val="solid"/>
              <a:miter/>
            </a:ln>
          </p:spPr>
          <p:txBody>
            <a:bodyPr rtlCol="0" anchor="ctr"/>
            <a:lstStyle/>
            <a:p>
              <a:endParaRPr lang="en-IN"/>
            </a:p>
          </p:txBody>
        </p:sp>
        <p:sp>
          <p:nvSpPr>
            <p:cNvPr id="78" name="TextBox 77">
              <a:extLst>
                <a:ext uri="{FF2B5EF4-FFF2-40B4-BE49-F238E27FC236}">
                  <a16:creationId xmlns:a16="http://schemas.microsoft.com/office/drawing/2014/main" id="{95A048E6-F7EA-55D2-10E9-C6EFEE399652}"/>
                </a:ext>
              </a:extLst>
            </p:cNvPr>
            <p:cNvSpPr txBox="1"/>
            <p:nvPr/>
          </p:nvSpPr>
          <p:spPr>
            <a:xfrm>
              <a:off x="4935392" y="3932848"/>
              <a:ext cx="371655" cy="176714"/>
            </a:xfrm>
            <a:prstGeom prst="rect">
              <a:avLst/>
            </a:prstGeom>
            <a:noFill/>
          </p:spPr>
          <p:txBody>
            <a:bodyPr wrap="none" rtlCol="0">
              <a:spAutoFit/>
            </a:bodyPr>
            <a:lstStyle/>
            <a:p>
              <a:pPr algn="l"/>
              <a:r>
                <a:rPr lang="en-IN" sz="825" spc="0" baseline="0">
                  <a:ln/>
                  <a:solidFill>
                    <a:srgbClr val="10B981"/>
                  </a:solidFill>
                  <a:latin typeface="Arial"/>
                  <a:cs typeface="Arial"/>
                  <a:sym typeface="Arial"/>
                  <a:rtl val="0"/>
                </a:rPr>
                <a:t>&lt;1ms</a:t>
              </a:r>
            </a:p>
          </p:txBody>
        </p:sp>
        <p:sp>
          <p:nvSpPr>
            <p:cNvPr id="79" name="Freeform: Shape 78">
              <a:extLst>
                <a:ext uri="{FF2B5EF4-FFF2-40B4-BE49-F238E27FC236}">
                  <a16:creationId xmlns:a16="http://schemas.microsoft.com/office/drawing/2014/main" id="{C69C5FAF-396D-064A-B808-06EB365C60CD}"/>
                </a:ext>
              </a:extLst>
            </p:cNvPr>
            <p:cNvSpPr/>
            <p:nvPr/>
          </p:nvSpPr>
          <p:spPr>
            <a:xfrm>
              <a:off x="5398783" y="3978277"/>
              <a:ext cx="416345" cy="242868"/>
            </a:xfrm>
            <a:custGeom>
              <a:avLst/>
              <a:gdLst>
                <a:gd name="connsiteX0" fmla="*/ 381650 w 416345"/>
                <a:gd name="connsiteY0" fmla="*/ 0 h 242868"/>
                <a:gd name="connsiteX1" fmla="*/ 416345 w 416345"/>
                <a:gd name="connsiteY1" fmla="*/ 0 h 242868"/>
                <a:gd name="connsiteX2" fmla="*/ 416345 w 416345"/>
                <a:gd name="connsiteY2" fmla="*/ 242868 h 242868"/>
                <a:gd name="connsiteX3" fmla="*/ 381650 w 416345"/>
                <a:gd name="connsiteY3" fmla="*/ 242868 h 242868"/>
                <a:gd name="connsiteX4" fmla="*/ 34695 w 416345"/>
                <a:gd name="connsiteY4" fmla="*/ 242868 h 242868"/>
                <a:gd name="connsiteX5" fmla="*/ 0 w 416345"/>
                <a:gd name="connsiteY5" fmla="*/ 242868 h 242868"/>
                <a:gd name="connsiteX6" fmla="*/ 0 w 416345"/>
                <a:gd name="connsiteY6" fmla="*/ 0 h 242868"/>
                <a:gd name="connsiteX7" fmla="*/ 34695 w 416345"/>
                <a:gd name="connsiteY7" fmla="*/ 0 h 24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345" h="242868">
                  <a:moveTo>
                    <a:pt x="381650" y="0"/>
                  </a:moveTo>
                  <a:cubicBezTo>
                    <a:pt x="400812" y="0"/>
                    <a:pt x="416345" y="0"/>
                    <a:pt x="416345" y="0"/>
                  </a:cubicBezTo>
                  <a:lnTo>
                    <a:pt x="416345" y="242868"/>
                  </a:lnTo>
                  <a:cubicBezTo>
                    <a:pt x="416345" y="242868"/>
                    <a:pt x="400812" y="242868"/>
                    <a:pt x="381650" y="242868"/>
                  </a:cubicBezTo>
                  <a:lnTo>
                    <a:pt x="34695" y="242868"/>
                  </a:lnTo>
                  <a:cubicBezTo>
                    <a:pt x="15534" y="242868"/>
                    <a:pt x="0" y="242868"/>
                    <a:pt x="0" y="242868"/>
                  </a:cubicBezTo>
                  <a:lnTo>
                    <a:pt x="0" y="0"/>
                  </a:lnTo>
                  <a:cubicBezTo>
                    <a:pt x="0" y="0"/>
                    <a:pt x="15534" y="0"/>
                    <a:pt x="34695" y="0"/>
                  </a:cubicBezTo>
                  <a:close/>
                </a:path>
              </a:pathLst>
            </a:custGeom>
            <a:gradFill>
              <a:gsLst>
                <a:gs pos="0">
                  <a:srgbClr val="3B82F6">
                    <a:alpha val="89804"/>
                  </a:srgbClr>
                </a:gs>
                <a:gs pos="50000">
                  <a:srgbClr val="2C68E7">
                    <a:alpha val="94902"/>
                  </a:srgbClr>
                </a:gs>
                <a:gs pos="100000">
                  <a:srgbClr val="1D4ED8"/>
                </a:gs>
              </a:gsLst>
              <a:lin ang="5400000" scaled="1"/>
            </a:gradFill>
            <a:ln w="6935" cap="flat">
              <a:noFill/>
              <a:prstDash val="solid"/>
              <a:miter/>
            </a:ln>
          </p:spPr>
          <p:txBody>
            <a:bodyPr rtlCol="0" anchor="ctr"/>
            <a:lstStyle/>
            <a:p>
              <a:endParaRPr lang="en-IN"/>
            </a:p>
          </p:txBody>
        </p:sp>
        <p:sp>
          <p:nvSpPr>
            <p:cNvPr id="80" name="TextBox 79">
              <a:extLst>
                <a:ext uri="{FF2B5EF4-FFF2-40B4-BE49-F238E27FC236}">
                  <a16:creationId xmlns:a16="http://schemas.microsoft.com/office/drawing/2014/main" id="{B11C1CBF-0CF6-9CF2-35E1-528C4EB51EE4}"/>
                </a:ext>
              </a:extLst>
            </p:cNvPr>
            <p:cNvSpPr txBox="1"/>
            <p:nvPr/>
          </p:nvSpPr>
          <p:spPr>
            <a:xfrm>
              <a:off x="5430706" y="4002239"/>
              <a:ext cx="352498" cy="176714"/>
            </a:xfrm>
            <a:prstGeom prst="rect">
              <a:avLst/>
            </a:prstGeom>
            <a:noFill/>
          </p:spPr>
          <p:txBody>
            <a:bodyPr wrap="none" rtlCol="0">
              <a:spAutoFit/>
            </a:bodyPr>
            <a:lstStyle/>
            <a:p>
              <a:pPr algn="l"/>
              <a:r>
                <a:rPr lang="en-IN" sz="825" spc="0" baseline="0">
                  <a:ln/>
                  <a:solidFill>
                    <a:srgbClr val="FFFFFF"/>
                  </a:solidFill>
                  <a:latin typeface="Arial"/>
                  <a:cs typeface="Arial"/>
                  <a:sym typeface="Arial"/>
                  <a:rtl val="0"/>
                </a:rPr>
                <a:t>MEC</a:t>
              </a:r>
            </a:p>
          </p:txBody>
        </p:sp>
        <p:sp>
          <p:nvSpPr>
            <p:cNvPr id="81" name="Freeform: Shape 80">
              <a:extLst>
                <a:ext uri="{FF2B5EF4-FFF2-40B4-BE49-F238E27FC236}">
                  <a16:creationId xmlns:a16="http://schemas.microsoft.com/office/drawing/2014/main" id="{B756B6E8-521B-D084-68E7-88FB8373E95B}"/>
                </a:ext>
              </a:extLst>
            </p:cNvPr>
            <p:cNvSpPr/>
            <p:nvPr/>
          </p:nvSpPr>
          <p:spPr>
            <a:xfrm>
              <a:off x="5815128" y="4002564"/>
              <a:ext cx="693909" cy="93677"/>
            </a:xfrm>
            <a:custGeom>
              <a:avLst/>
              <a:gdLst>
                <a:gd name="connsiteX0" fmla="*/ 0 w 693909"/>
                <a:gd name="connsiteY0" fmla="*/ 93678 h 93677"/>
                <a:gd name="connsiteX1" fmla="*/ 693909 w 693909"/>
                <a:gd name="connsiteY1" fmla="*/ 93678 h 93677"/>
              </a:gdLst>
              <a:ahLst/>
              <a:cxnLst>
                <a:cxn ang="0">
                  <a:pos x="connsiteX0" y="connsiteY0"/>
                </a:cxn>
                <a:cxn ang="0">
                  <a:pos x="connsiteX1" y="connsiteY1"/>
                </a:cxn>
              </a:cxnLst>
              <a:rect l="l" t="t" r="r" b="b"/>
              <a:pathLst>
                <a:path w="693909" h="93677">
                  <a:moveTo>
                    <a:pt x="0" y="93678"/>
                  </a:moveTo>
                  <a:cubicBezTo>
                    <a:pt x="323827" y="-31226"/>
                    <a:pt x="555127" y="-31226"/>
                    <a:pt x="693909" y="93678"/>
                  </a:cubicBezTo>
                </a:path>
              </a:pathLst>
            </a:custGeom>
            <a:noFill/>
            <a:ln w="13871" cap="flat">
              <a:solidFill>
                <a:srgbClr val="6B7280">
                  <a:alpha val="60000"/>
                </a:srgbClr>
              </a:solidFill>
              <a:custDash>
                <a:ds d="225000" sp="225000"/>
              </a:custDash>
              <a:miter/>
            </a:ln>
          </p:spPr>
          <p:txBody>
            <a:bodyPr rtlCol="0" anchor="ctr"/>
            <a:lstStyle/>
            <a:p>
              <a:endParaRPr lang="en-IN"/>
            </a:p>
          </p:txBody>
        </p:sp>
        <p:sp>
          <p:nvSpPr>
            <p:cNvPr id="82" name="Freeform: Shape 81">
              <a:extLst>
                <a:ext uri="{FF2B5EF4-FFF2-40B4-BE49-F238E27FC236}">
                  <a16:creationId xmlns:a16="http://schemas.microsoft.com/office/drawing/2014/main" id="{FFE687EF-6EAE-E27C-441D-AC265CF696C1}"/>
                </a:ext>
              </a:extLst>
            </p:cNvPr>
            <p:cNvSpPr/>
            <p:nvPr/>
          </p:nvSpPr>
          <p:spPr>
            <a:xfrm>
              <a:off x="6370255" y="3957459"/>
              <a:ext cx="555127" cy="277563"/>
            </a:xfrm>
            <a:custGeom>
              <a:avLst/>
              <a:gdLst>
                <a:gd name="connsiteX0" fmla="*/ 555127 w 555127"/>
                <a:gd name="connsiteY0" fmla="*/ 138782 h 277563"/>
                <a:gd name="connsiteX1" fmla="*/ 277564 w 555127"/>
                <a:gd name="connsiteY1" fmla="*/ 277564 h 277563"/>
                <a:gd name="connsiteX2" fmla="*/ 0 w 555127"/>
                <a:gd name="connsiteY2" fmla="*/ 138782 h 277563"/>
                <a:gd name="connsiteX3" fmla="*/ 277564 w 555127"/>
                <a:gd name="connsiteY3" fmla="*/ 0 h 277563"/>
                <a:gd name="connsiteX4" fmla="*/ 555127 w 555127"/>
                <a:gd name="connsiteY4" fmla="*/ 138782 h 27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27" h="277563">
                  <a:moveTo>
                    <a:pt x="555127" y="138782"/>
                  </a:moveTo>
                  <a:cubicBezTo>
                    <a:pt x="555127" y="215429"/>
                    <a:pt x="430858" y="277564"/>
                    <a:pt x="277564" y="277564"/>
                  </a:cubicBezTo>
                  <a:cubicBezTo>
                    <a:pt x="124270" y="277564"/>
                    <a:pt x="0" y="215429"/>
                    <a:pt x="0" y="138782"/>
                  </a:cubicBezTo>
                  <a:cubicBezTo>
                    <a:pt x="0" y="62135"/>
                    <a:pt x="124270" y="0"/>
                    <a:pt x="277564" y="0"/>
                  </a:cubicBezTo>
                  <a:cubicBezTo>
                    <a:pt x="430858" y="0"/>
                    <a:pt x="555127" y="62135"/>
                    <a:pt x="555127" y="138782"/>
                  </a:cubicBezTo>
                  <a:close/>
                </a:path>
              </a:pathLst>
            </a:custGeom>
            <a:gradFill>
              <a:gsLst>
                <a:gs pos="0">
                  <a:srgbClr val="6B7280">
                    <a:alpha val="80000"/>
                  </a:srgbClr>
                </a:gs>
                <a:gs pos="50000">
                  <a:srgbClr val="515968">
                    <a:alpha val="89804"/>
                  </a:srgbClr>
                </a:gs>
                <a:gs pos="100000">
                  <a:srgbClr val="374151"/>
                </a:gs>
              </a:gsLst>
              <a:lin ang="5400000" scaled="1"/>
            </a:gradFill>
            <a:ln w="6935" cap="flat">
              <a:noFill/>
              <a:prstDash val="solid"/>
              <a:miter/>
            </a:ln>
          </p:spPr>
          <p:txBody>
            <a:bodyPr rtlCol="0" anchor="ctr"/>
            <a:lstStyle/>
            <a:p>
              <a:endParaRPr lang="en-IN"/>
            </a:p>
          </p:txBody>
        </p:sp>
        <p:sp>
          <p:nvSpPr>
            <p:cNvPr id="83" name="TextBox 82">
              <a:extLst>
                <a:ext uri="{FF2B5EF4-FFF2-40B4-BE49-F238E27FC236}">
                  <a16:creationId xmlns:a16="http://schemas.microsoft.com/office/drawing/2014/main" id="{F68A8BC4-95F7-8B31-59FB-62DEAC37DCB1}"/>
                </a:ext>
              </a:extLst>
            </p:cNvPr>
            <p:cNvSpPr txBox="1"/>
            <p:nvPr/>
          </p:nvSpPr>
          <p:spPr>
            <a:xfrm>
              <a:off x="6465727" y="4029338"/>
              <a:ext cx="364184" cy="168962"/>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Cloud</a:t>
              </a:r>
            </a:p>
          </p:txBody>
        </p:sp>
        <p:sp>
          <p:nvSpPr>
            <p:cNvPr id="84" name="TextBox 83">
              <a:extLst>
                <a:ext uri="{FF2B5EF4-FFF2-40B4-BE49-F238E27FC236}">
                  <a16:creationId xmlns:a16="http://schemas.microsoft.com/office/drawing/2014/main" id="{2949C2B0-2D58-91E3-81E0-AC0AA8DC3519}"/>
                </a:ext>
              </a:extLst>
            </p:cNvPr>
            <p:cNvSpPr txBox="1"/>
            <p:nvPr/>
          </p:nvSpPr>
          <p:spPr>
            <a:xfrm>
              <a:off x="6023729" y="3910716"/>
              <a:ext cx="415488" cy="161210"/>
            </a:xfrm>
            <a:prstGeom prst="rect">
              <a:avLst/>
            </a:prstGeom>
            <a:noFill/>
          </p:spPr>
          <p:txBody>
            <a:bodyPr wrap="none" rtlCol="0">
              <a:spAutoFit/>
            </a:bodyPr>
            <a:lstStyle/>
            <a:p>
              <a:pPr algn="l"/>
              <a:r>
                <a:rPr lang="en-IN" sz="675" spc="0" baseline="0">
                  <a:ln/>
                  <a:solidFill>
                    <a:srgbClr val="6B7280"/>
                  </a:solidFill>
                  <a:latin typeface="Arial"/>
                  <a:cs typeface="Arial"/>
                  <a:sym typeface="Arial"/>
                  <a:rtl val="0"/>
                </a:rPr>
                <a:t>Optional</a:t>
              </a:r>
            </a:p>
          </p:txBody>
        </p:sp>
      </p:grpSp>
      <p:grpSp>
        <p:nvGrpSpPr>
          <p:cNvPr id="85" name="Graphic 8">
            <a:extLst>
              <a:ext uri="{FF2B5EF4-FFF2-40B4-BE49-F238E27FC236}">
                <a16:creationId xmlns:a16="http://schemas.microsoft.com/office/drawing/2014/main" id="{E5E0F0C6-F543-B6EF-689D-A07299755770}"/>
              </a:ext>
            </a:extLst>
          </p:cNvPr>
          <p:cNvGrpSpPr/>
          <p:nvPr/>
        </p:nvGrpSpPr>
        <p:grpSpPr>
          <a:xfrm>
            <a:off x="7966246" y="2833327"/>
            <a:ext cx="3561392" cy="1665381"/>
            <a:chOff x="7966246" y="2833327"/>
            <a:chExt cx="3561392" cy="1665381"/>
          </a:xfrm>
        </p:grpSpPr>
        <p:sp>
          <p:nvSpPr>
            <p:cNvPr id="86" name="Freeform: Shape 85">
              <a:extLst>
                <a:ext uri="{FF2B5EF4-FFF2-40B4-BE49-F238E27FC236}">
                  <a16:creationId xmlns:a16="http://schemas.microsoft.com/office/drawing/2014/main" id="{374595D0-1502-6F54-C0E0-AB1A6AE72D3E}"/>
                </a:ext>
              </a:extLst>
            </p:cNvPr>
            <p:cNvSpPr/>
            <p:nvPr/>
          </p:nvSpPr>
          <p:spPr>
            <a:xfrm>
              <a:off x="7966246" y="2833327"/>
              <a:ext cx="3191981" cy="1665381"/>
            </a:xfrm>
            <a:custGeom>
              <a:avLst/>
              <a:gdLst>
                <a:gd name="connsiteX0" fmla="*/ 3108713 w 3191981"/>
                <a:gd name="connsiteY0" fmla="*/ 0 h 1665381"/>
                <a:gd name="connsiteX1" fmla="*/ 3191982 w 3191981"/>
                <a:gd name="connsiteY1" fmla="*/ 0 h 1665381"/>
                <a:gd name="connsiteX2" fmla="*/ 3191982 w 3191981"/>
                <a:gd name="connsiteY2" fmla="*/ 1665382 h 1665381"/>
                <a:gd name="connsiteX3" fmla="*/ 3108713 w 3191981"/>
                <a:gd name="connsiteY3" fmla="*/ 1665382 h 1665381"/>
                <a:gd name="connsiteX4" fmla="*/ 83269 w 3191981"/>
                <a:gd name="connsiteY4" fmla="*/ 1665382 h 1665381"/>
                <a:gd name="connsiteX5" fmla="*/ 0 w 3191981"/>
                <a:gd name="connsiteY5" fmla="*/ 1665382 h 1665381"/>
                <a:gd name="connsiteX6" fmla="*/ 0 w 3191981"/>
                <a:gd name="connsiteY6" fmla="*/ 0 h 1665381"/>
                <a:gd name="connsiteX7" fmla="*/ 83269 w 3191981"/>
                <a:gd name="connsiteY7" fmla="*/ 0 h 166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1981" h="1665381">
                  <a:moveTo>
                    <a:pt x="3108713" y="0"/>
                  </a:moveTo>
                  <a:cubicBezTo>
                    <a:pt x="3154701" y="0"/>
                    <a:pt x="3191982" y="0"/>
                    <a:pt x="3191982" y="0"/>
                  </a:cubicBezTo>
                  <a:lnTo>
                    <a:pt x="3191982" y="1665382"/>
                  </a:lnTo>
                  <a:cubicBezTo>
                    <a:pt x="3191982" y="1665382"/>
                    <a:pt x="3154701" y="1665382"/>
                    <a:pt x="3108713" y="1665382"/>
                  </a:cubicBezTo>
                  <a:lnTo>
                    <a:pt x="83269" y="1665382"/>
                  </a:lnTo>
                  <a:cubicBezTo>
                    <a:pt x="37281" y="1665382"/>
                    <a:pt x="0" y="1665382"/>
                    <a:pt x="0" y="1665382"/>
                  </a:cubicBezTo>
                  <a:lnTo>
                    <a:pt x="0" y="0"/>
                  </a:lnTo>
                  <a:cubicBezTo>
                    <a:pt x="0" y="0"/>
                    <a:pt x="37281" y="0"/>
                    <a:pt x="83269" y="0"/>
                  </a:cubicBezTo>
                  <a:close/>
                </a:path>
              </a:pathLst>
            </a:custGeom>
            <a:solidFill>
              <a:srgbClr val="581C87">
                <a:alpha val="10000"/>
              </a:srgbClr>
            </a:solidFill>
            <a:ln w="13871" cap="flat">
              <a:solidFill>
                <a:srgbClr val="7C3AED"/>
              </a:solidFill>
              <a:prstDash val="solid"/>
              <a:miter/>
            </a:ln>
          </p:spPr>
          <p:txBody>
            <a:bodyPr rtlCol="0" anchor="ctr"/>
            <a:lstStyle/>
            <a:p>
              <a:endParaRPr lang="en-IN"/>
            </a:p>
          </p:txBody>
        </p:sp>
        <p:sp>
          <p:nvSpPr>
            <p:cNvPr id="87" name="TextBox 86">
              <a:extLst>
                <a:ext uri="{FF2B5EF4-FFF2-40B4-BE49-F238E27FC236}">
                  <a16:creationId xmlns:a16="http://schemas.microsoft.com/office/drawing/2014/main" id="{9090EB1E-F88D-2390-812C-B87CA3AFDA71}"/>
                </a:ext>
              </a:extLst>
            </p:cNvPr>
            <p:cNvSpPr txBox="1"/>
            <p:nvPr/>
          </p:nvSpPr>
          <p:spPr>
            <a:xfrm>
              <a:off x="8081374" y="2863389"/>
              <a:ext cx="2807179" cy="253916"/>
            </a:xfrm>
            <a:prstGeom prst="rect">
              <a:avLst/>
            </a:prstGeom>
            <a:noFill/>
          </p:spPr>
          <p:txBody>
            <a:bodyPr wrap="none" rtlCol="0">
              <a:spAutoFit/>
            </a:bodyPr>
            <a:lstStyle/>
            <a:p>
              <a:pPr algn="ctr"/>
              <a:r>
                <a:rPr lang="en-IN" sz="1050" b="1" spc="0" baseline="0" dirty="0">
                  <a:ln/>
                  <a:solidFill>
                    <a:srgbClr val="A855F7"/>
                  </a:solidFill>
                  <a:latin typeface="Arial"/>
                  <a:cs typeface="Arial"/>
                  <a:sym typeface="Arial"/>
                  <a:rtl val="0"/>
                </a:rPr>
                <a:t>Innovation 3: Streamlined Protocol Stack</a:t>
              </a:r>
            </a:p>
          </p:txBody>
        </p:sp>
        <p:sp>
          <p:nvSpPr>
            <p:cNvPr id="88" name="TextBox 87">
              <a:extLst>
                <a:ext uri="{FF2B5EF4-FFF2-40B4-BE49-F238E27FC236}">
                  <a16:creationId xmlns:a16="http://schemas.microsoft.com/office/drawing/2014/main" id="{421B6985-7F8E-4284-24A3-B3BEF60C715F}"/>
                </a:ext>
              </a:extLst>
            </p:cNvPr>
            <p:cNvSpPr txBox="1"/>
            <p:nvPr/>
          </p:nvSpPr>
          <p:spPr>
            <a:xfrm>
              <a:off x="8001378" y="3096688"/>
              <a:ext cx="801956" cy="199971"/>
            </a:xfrm>
            <a:prstGeom prst="rect">
              <a:avLst/>
            </a:prstGeom>
            <a:noFill/>
          </p:spPr>
          <p:txBody>
            <a:bodyPr wrap="none" rtlCol="0">
              <a:spAutoFit/>
            </a:bodyPr>
            <a:lstStyle/>
            <a:p>
              <a:pPr algn="l"/>
              <a:r>
                <a:rPr lang="en-IN" sz="1050" b="1" spc="0" baseline="0" dirty="0">
                  <a:ln/>
                  <a:solidFill>
                    <a:srgbClr val="F87171"/>
                  </a:solidFill>
                  <a:latin typeface="Arial"/>
                  <a:cs typeface="Arial"/>
                  <a:sym typeface="Arial"/>
                  <a:rtl val="0"/>
                </a:rPr>
                <a:t>4G LTE Stack</a:t>
              </a:r>
            </a:p>
          </p:txBody>
        </p:sp>
        <p:sp>
          <p:nvSpPr>
            <p:cNvPr id="89" name="Freeform: Shape 88">
              <a:extLst>
                <a:ext uri="{FF2B5EF4-FFF2-40B4-BE49-F238E27FC236}">
                  <a16:creationId xmlns:a16="http://schemas.microsoft.com/office/drawing/2014/main" id="{01E74790-D667-63FE-7B98-A0E147AF3AC0}"/>
                </a:ext>
              </a:extLst>
            </p:cNvPr>
            <p:cNvSpPr/>
            <p:nvPr/>
          </p:nvSpPr>
          <p:spPr>
            <a:xfrm>
              <a:off x="8174419" y="3319063"/>
              <a:ext cx="555127" cy="173477"/>
            </a:xfrm>
            <a:custGeom>
              <a:avLst/>
              <a:gdLst>
                <a:gd name="connsiteX0" fmla="*/ 0 w 555127"/>
                <a:gd name="connsiteY0" fmla="*/ 0 h 173477"/>
                <a:gd name="connsiteX1" fmla="*/ 555127 w 555127"/>
                <a:gd name="connsiteY1" fmla="*/ 0 h 173477"/>
                <a:gd name="connsiteX2" fmla="*/ 555127 w 555127"/>
                <a:gd name="connsiteY2" fmla="*/ 173477 h 173477"/>
                <a:gd name="connsiteX3" fmla="*/ 0 w 555127"/>
                <a:gd name="connsiteY3" fmla="*/ 173477 h 173477"/>
              </a:gdLst>
              <a:ahLst/>
              <a:cxnLst>
                <a:cxn ang="0">
                  <a:pos x="connsiteX0" y="connsiteY0"/>
                </a:cxn>
                <a:cxn ang="0">
                  <a:pos x="connsiteX1" y="connsiteY1"/>
                </a:cxn>
                <a:cxn ang="0">
                  <a:pos x="connsiteX2" y="connsiteY2"/>
                </a:cxn>
                <a:cxn ang="0">
                  <a:pos x="connsiteX3" y="connsiteY3"/>
                </a:cxn>
              </a:cxnLst>
              <a:rect l="l" t="t" r="r" b="b"/>
              <a:pathLst>
                <a:path w="555127" h="173477">
                  <a:moveTo>
                    <a:pt x="0" y="0"/>
                  </a:moveTo>
                  <a:lnTo>
                    <a:pt x="555127" y="0"/>
                  </a:lnTo>
                  <a:lnTo>
                    <a:pt x="555127" y="173477"/>
                  </a:lnTo>
                  <a:lnTo>
                    <a:pt x="0" y="173477"/>
                  </a:lnTo>
                  <a:close/>
                </a:path>
              </a:pathLst>
            </a:custGeom>
            <a:solidFill>
              <a:srgbClr val="EF4444">
                <a:alpha val="80000"/>
              </a:srgbClr>
            </a:solidFill>
            <a:ln w="6935" cap="flat">
              <a:noFill/>
              <a:prstDash val="solid"/>
              <a:miter/>
            </a:ln>
          </p:spPr>
          <p:txBody>
            <a:bodyPr rtlCol="0" anchor="ctr"/>
            <a:lstStyle/>
            <a:p>
              <a:endParaRPr lang="en-IN"/>
            </a:p>
          </p:txBody>
        </p:sp>
        <p:sp>
          <p:nvSpPr>
            <p:cNvPr id="90" name="TextBox 89">
              <a:extLst>
                <a:ext uri="{FF2B5EF4-FFF2-40B4-BE49-F238E27FC236}">
                  <a16:creationId xmlns:a16="http://schemas.microsoft.com/office/drawing/2014/main" id="{F4447D4F-2A81-DA8F-6F74-8619CD70E5BE}"/>
                </a:ext>
              </a:extLst>
            </p:cNvPr>
            <p:cNvSpPr txBox="1"/>
            <p:nvPr/>
          </p:nvSpPr>
          <p:spPr>
            <a:xfrm>
              <a:off x="8190809" y="3328490"/>
              <a:ext cx="522346" cy="168962"/>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Application</a:t>
              </a:r>
            </a:p>
          </p:txBody>
        </p:sp>
        <p:sp>
          <p:nvSpPr>
            <p:cNvPr id="91" name="Freeform: Shape 90">
              <a:extLst>
                <a:ext uri="{FF2B5EF4-FFF2-40B4-BE49-F238E27FC236}">
                  <a16:creationId xmlns:a16="http://schemas.microsoft.com/office/drawing/2014/main" id="{87D21014-7835-1C65-24AC-8D9899B1D185}"/>
                </a:ext>
              </a:extLst>
            </p:cNvPr>
            <p:cNvSpPr/>
            <p:nvPr/>
          </p:nvSpPr>
          <p:spPr>
            <a:xfrm>
              <a:off x="8174419" y="3492540"/>
              <a:ext cx="555127" cy="173477"/>
            </a:xfrm>
            <a:custGeom>
              <a:avLst/>
              <a:gdLst>
                <a:gd name="connsiteX0" fmla="*/ 0 w 555127"/>
                <a:gd name="connsiteY0" fmla="*/ 0 h 173477"/>
                <a:gd name="connsiteX1" fmla="*/ 555127 w 555127"/>
                <a:gd name="connsiteY1" fmla="*/ 0 h 173477"/>
                <a:gd name="connsiteX2" fmla="*/ 555127 w 555127"/>
                <a:gd name="connsiteY2" fmla="*/ 173477 h 173477"/>
                <a:gd name="connsiteX3" fmla="*/ 0 w 555127"/>
                <a:gd name="connsiteY3" fmla="*/ 173477 h 173477"/>
              </a:gdLst>
              <a:ahLst/>
              <a:cxnLst>
                <a:cxn ang="0">
                  <a:pos x="connsiteX0" y="connsiteY0"/>
                </a:cxn>
                <a:cxn ang="0">
                  <a:pos x="connsiteX1" y="connsiteY1"/>
                </a:cxn>
                <a:cxn ang="0">
                  <a:pos x="connsiteX2" y="connsiteY2"/>
                </a:cxn>
                <a:cxn ang="0">
                  <a:pos x="connsiteX3" y="connsiteY3"/>
                </a:cxn>
              </a:cxnLst>
              <a:rect l="l" t="t" r="r" b="b"/>
              <a:pathLst>
                <a:path w="555127" h="173477">
                  <a:moveTo>
                    <a:pt x="0" y="0"/>
                  </a:moveTo>
                  <a:lnTo>
                    <a:pt x="555127" y="0"/>
                  </a:lnTo>
                  <a:lnTo>
                    <a:pt x="555127" y="173477"/>
                  </a:lnTo>
                  <a:lnTo>
                    <a:pt x="0" y="173477"/>
                  </a:lnTo>
                  <a:close/>
                </a:path>
              </a:pathLst>
            </a:custGeom>
            <a:solidFill>
              <a:srgbClr val="DC2626">
                <a:alpha val="80000"/>
              </a:srgbClr>
            </a:solidFill>
            <a:ln w="6935" cap="flat">
              <a:noFill/>
              <a:prstDash val="solid"/>
              <a:miter/>
            </a:ln>
          </p:spPr>
          <p:txBody>
            <a:bodyPr rtlCol="0" anchor="ctr"/>
            <a:lstStyle/>
            <a:p>
              <a:endParaRPr lang="en-IN"/>
            </a:p>
          </p:txBody>
        </p:sp>
        <p:sp>
          <p:nvSpPr>
            <p:cNvPr id="92" name="TextBox 91">
              <a:extLst>
                <a:ext uri="{FF2B5EF4-FFF2-40B4-BE49-F238E27FC236}">
                  <a16:creationId xmlns:a16="http://schemas.microsoft.com/office/drawing/2014/main" id="{7CEFB368-6028-6EB0-90BB-E35A4DDB5CC9}"/>
                </a:ext>
              </a:extLst>
            </p:cNvPr>
            <p:cNvSpPr txBox="1"/>
            <p:nvPr/>
          </p:nvSpPr>
          <p:spPr>
            <a:xfrm>
              <a:off x="8327762" y="3501967"/>
              <a:ext cx="248442" cy="168962"/>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IP</a:t>
              </a:r>
            </a:p>
          </p:txBody>
        </p:sp>
        <p:sp>
          <p:nvSpPr>
            <p:cNvPr id="93" name="Freeform: Shape 92">
              <a:extLst>
                <a:ext uri="{FF2B5EF4-FFF2-40B4-BE49-F238E27FC236}">
                  <a16:creationId xmlns:a16="http://schemas.microsoft.com/office/drawing/2014/main" id="{5254F699-3E96-6FF8-80F2-FC2B57AE0BE5}"/>
                </a:ext>
              </a:extLst>
            </p:cNvPr>
            <p:cNvSpPr/>
            <p:nvPr/>
          </p:nvSpPr>
          <p:spPr>
            <a:xfrm>
              <a:off x="8174419" y="3666018"/>
              <a:ext cx="555127" cy="173477"/>
            </a:xfrm>
            <a:custGeom>
              <a:avLst/>
              <a:gdLst>
                <a:gd name="connsiteX0" fmla="*/ 0 w 555127"/>
                <a:gd name="connsiteY0" fmla="*/ 0 h 173477"/>
                <a:gd name="connsiteX1" fmla="*/ 555127 w 555127"/>
                <a:gd name="connsiteY1" fmla="*/ 0 h 173477"/>
                <a:gd name="connsiteX2" fmla="*/ 555127 w 555127"/>
                <a:gd name="connsiteY2" fmla="*/ 173477 h 173477"/>
                <a:gd name="connsiteX3" fmla="*/ 0 w 555127"/>
                <a:gd name="connsiteY3" fmla="*/ 173477 h 173477"/>
              </a:gdLst>
              <a:ahLst/>
              <a:cxnLst>
                <a:cxn ang="0">
                  <a:pos x="connsiteX0" y="connsiteY0"/>
                </a:cxn>
                <a:cxn ang="0">
                  <a:pos x="connsiteX1" y="connsiteY1"/>
                </a:cxn>
                <a:cxn ang="0">
                  <a:pos x="connsiteX2" y="connsiteY2"/>
                </a:cxn>
                <a:cxn ang="0">
                  <a:pos x="connsiteX3" y="connsiteY3"/>
                </a:cxn>
              </a:cxnLst>
              <a:rect l="l" t="t" r="r" b="b"/>
              <a:pathLst>
                <a:path w="555127" h="173477">
                  <a:moveTo>
                    <a:pt x="0" y="0"/>
                  </a:moveTo>
                  <a:lnTo>
                    <a:pt x="555127" y="0"/>
                  </a:lnTo>
                  <a:lnTo>
                    <a:pt x="555127" y="173477"/>
                  </a:lnTo>
                  <a:lnTo>
                    <a:pt x="0" y="173477"/>
                  </a:lnTo>
                  <a:close/>
                </a:path>
              </a:pathLst>
            </a:custGeom>
            <a:solidFill>
              <a:srgbClr val="B91C1C">
                <a:alpha val="80000"/>
              </a:srgbClr>
            </a:solidFill>
            <a:ln w="6935" cap="flat">
              <a:noFill/>
              <a:prstDash val="solid"/>
              <a:miter/>
            </a:ln>
          </p:spPr>
          <p:txBody>
            <a:bodyPr rtlCol="0" anchor="ctr"/>
            <a:lstStyle/>
            <a:p>
              <a:endParaRPr lang="en-IN"/>
            </a:p>
          </p:txBody>
        </p:sp>
        <p:sp>
          <p:nvSpPr>
            <p:cNvPr id="94" name="TextBox 93">
              <a:extLst>
                <a:ext uri="{FF2B5EF4-FFF2-40B4-BE49-F238E27FC236}">
                  <a16:creationId xmlns:a16="http://schemas.microsoft.com/office/drawing/2014/main" id="{922E1D69-14DC-AAEC-2D85-AB5297867794}"/>
                </a:ext>
              </a:extLst>
            </p:cNvPr>
            <p:cNvSpPr txBox="1"/>
            <p:nvPr/>
          </p:nvSpPr>
          <p:spPr>
            <a:xfrm>
              <a:off x="8264148" y="3675444"/>
              <a:ext cx="375670" cy="168962"/>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PDCP</a:t>
              </a:r>
            </a:p>
          </p:txBody>
        </p:sp>
        <p:sp>
          <p:nvSpPr>
            <p:cNvPr id="95" name="Freeform: Shape 94">
              <a:extLst>
                <a:ext uri="{FF2B5EF4-FFF2-40B4-BE49-F238E27FC236}">
                  <a16:creationId xmlns:a16="http://schemas.microsoft.com/office/drawing/2014/main" id="{E7F014E3-FAAA-438C-E3C2-1524242FEF0C}"/>
                </a:ext>
              </a:extLst>
            </p:cNvPr>
            <p:cNvSpPr/>
            <p:nvPr/>
          </p:nvSpPr>
          <p:spPr>
            <a:xfrm>
              <a:off x="8174419" y="3839495"/>
              <a:ext cx="555127" cy="173477"/>
            </a:xfrm>
            <a:custGeom>
              <a:avLst/>
              <a:gdLst>
                <a:gd name="connsiteX0" fmla="*/ 0 w 555127"/>
                <a:gd name="connsiteY0" fmla="*/ 0 h 173477"/>
                <a:gd name="connsiteX1" fmla="*/ 555127 w 555127"/>
                <a:gd name="connsiteY1" fmla="*/ 0 h 173477"/>
                <a:gd name="connsiteX2" fmla="*/ 555127 w 555127"/>
                <a:gd name="connsiteY2" fmla="*/ 173477 h 173477"/>
                <a:gd name="connsiteX3" fmla="*/ 0 w 555127"/>
                <a:gd name="connsiteY3" fmla="*/ 173477 h 173477"/>
              </a:gdLst>
              <a:ahLst/>
              <a:cxnLst>
                <a:cxn ang="0">
                  <a:pos x="connsiteX0" y="connsiteY0"/>
                </a:cxn>
                <a:cxn ang="0">
                  <a:pos x="connsiteX1" y="connsiteY1"/>
                </a:cxn>
                <a:cxn ang="0">
                  <a:pos x="connsiteX2" y="connsiteY2"/>
                </a:cxn>
                <a:cxn ang="0">
                  <a:pos x="connsiteX3" y="connsiteY3"/>
                </a:cxn>
              </a:cxnLst>
              <a:rect l="l" t="t" r="r" b="b"/>
              <a:pathLst>
                <a:path w="555127" h="173477">
                  <a:moveTo>
                    <a:pt x="0" y="0"/>
                  </a:moveTo>
                  <a:lnTo>
                    <a:pt x="555127" y="0"/>
                  </a:lnTo>
                  <a:lnTo>
                    <a:pt x="555127" y="173477"/>
                  </a:lnTo>
                  <a:lnTo>
                    <a:pt x="0" y="173477"/>
                  </a:lnTo>
                  <a:close/>
                </a:path>
              </a:pathLst>
            </a:custGeom>
            <a:solidFill>
              <a:srgbClr val="991B1B">
                <a:alpha val="80000"/>
              </a:srgbClr>
            </a:solidFill>
            <a:ln w="6935" cap="flat">
              <a:noFill/>
              <a:prstDash val="solid"/>
              <a:miter/>
            </a:ln>
          </p:spPr>
          <p:txBody>
            <a:bodyPr rtlCol="0" anchor="ctr"/>
            <a:lstStyle/>
            <a:p>
              <a:endParaRPr lang="en-IN"/>
            </a:p>
          </p:txBody>
        </p:sp>
        <p:sp>
          <p:nvSpPr>
            <p:cNvPr id="96" name="TextBox 95">
              <a:extLst>
                <a:ext uri="{FF2B5EF4-FFF2-40B4-BE49-F238E27FC236}">
                  <a16:creationId xmlns:a16="http://schemas.microsoft.com/office/drawing/2014/main" id="{68905ECB-B6C7-C9F3-1F36-2FF42863D3CD}"/>
                </a:ext>
              </a:extLst>
            </p:cNvPr>
            <p:cNvSpPr txBox="1"/>
            <p:nvPr/>
          </p:nvSpPr>
          <p:spPr>
            <a:xfrm>
              <a:off x="8291135" y="3848922"/>
              <a:ext cx="321695" cy="168962"/>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RLC</a:t>
              </a:r>
            </a:p>
          </p:txBody>
        </p:sp>
        <p:sp>
          <p:nvSpPr>
            <p:cNvPr id="97" name="Freeform: Shape 96">
              <a:extLst>
                <a:ext uri="{FF2B5EF4-FFF2-40B4-BE49-F238E27FC236}">
                  <a16:creationId xmlns:a16="http://schemas.microsoft.com/office/drawing/2014/main" id="{484B1A8E-1789-0CE3-2408-6C13F0911F0D}"/>
                </a:ext>
              </a:extLst>
            </p:cNvPr>
            <p:cNvSpPr/>
            <p:nvPr/>
          </p:nvSpPr>
          <p:spPr>
            <a:xfrm>
              <a:off x="8174419" y="4012972"/>
              <a:ext cx="555127" cy="173477"/>
            </a:xfrm>
            <a:custGeom>
              <a:avLst/>
              <a:gdLst>
                <a:gd name="connsiteX0" fmla="*/ 0 w 555127"/>
                <a:gd name="connsiteY0" fmla="*/ 0 h 173477"/>
                <a:gd name="connsiteX1" fmla="*/ 555127 w 555127"/>
                <a:gd name="connsiteY1" fmla="*/ 0 h 173477"/>
                <a:gd name="connsiteX2" fmla="*/ 555127 w 555127"/>
                <a:gd name="connsiteY2" fmla="*/ 173477 h 173477"/>
                <a:gd name="connsiteX3" fmla="*/ 0 w 555127"/>
                <a:gd name="connsiteY3" fmla="*/ 173477 h 173477"/>
              </a:gdLst>
              <a:ahLst/>
              <a:cxnLst>
                <a:cxn ang="0">
                  <a:pos x="connsiteX0" y="connsiteY0"/>
                </a:cxn>
                <a:cxn ang="0">
                  <a:pos x="connsiteX1" y="connsiteY1"/>
                </a:cxn>
                <a:cxn ang="0">
                  <a:pos x="connsiteX2" y="connsiteY2"/>
                </a:cxn>
                <a:cxn ang="0">
                  <a:pos x="connsiteX3" y="connsiteY3"/>
                </a:cxn>
              </a:cxnLst>
              <a:rect l="l" t="t" r="r" b="b"/>
              <a:pathLst>
                <a:path w="555127" h="173477">
                  <a:moveTo>
                    <a:pt x="0" y="0"/>
                  </a:moveTo>
                  <a:lnTo>
                    <a:pt x="555127" y="0"/>
                  </a:lnTo>
                  <a:lnTo>
                    <a:pt x="555127" y="173477"/>
                  </a:lnTo>
                  <a:lnTo>
                    <a:pt x="0" y="173477"/>
                  </a:lnTo>
                  <a:close/>
                </a:path>
              </a:pathLst>
            </a:custGeom>
            <a:solidFill>
              <a:srgbClr val="7F1D1D">
                <a:alpha val="80000"/>
              </a:srgbClr>
            </a:solidFill>
            <a:ln w="6935" cap="flat">
              <a:noFill/>
              <a:prstDash val="solid"/>
              <a:miter/>
            </a:ln>
          </p:spPr>
          <p:txBody>
            <a:bodyPr rtlCol="0" anchor="ctr"/>
            <a:lstStyle/>
            <a:p>
              <a:endParaRPr lang="en-IN"/>
            </a:p>
          </p:txBody>
        </p:sp>
        <p:sp>
          <p:nvSpPr>
            <p:cNvPr id="98" name="TextBox 97">
              <a:extLst>
                <a:ext uri="{FF2B5EF4-FFF2-40B4-BE49-F238E27FC236}">
                  <a16:creationId xmlns:a16="http://schemas.microsoft.com/office/drawing/2014/main" id="{80660728-F21F-E0E8-AA30-598A2826F913}"/>
                </a:ext>
              </a:extLst>
            </p:cNvPr>
            <p:cNvSpPr txBox="1"/>
            <p:nvPr/>
          </p:nvSpPr>
          <p:spPr>
            <a:xfrm>
              <a:off x="8283444" y="4022399"/>
              <a:ext cx="337078" cy="168962"/>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MAC</a:t>
              </a:r>
            </a:p>
          </p:txBody>
        </p:sp>
        <p:sp>
          <p:nvSpPr>
            <p:cNvPr id="99" name="Freeform: Shape 98">
              <a:extLst>
                <a:ext uri="{FF2B5EF4-FFF2-40B4-BE49-F238E27FC236}">
                  <a16:creationId xmlns:a16="http://schemas.microsoft.com/office/drawing/2014/main" id="{46F66556-57B8-BB9A-48E6-2F80812A9357}"/>
                </a:ext>
              </a:extLst>
            </p:cNvPr>
            <p:cNvSpPr/>
            <p:nvPr/>
          </p:nvSpPr>
          <p:spPr>
            <a:xfrm>
              <a:off x="8174419" y="4186449"/>
              <a:ext cx="555127" cy="173477"/>
            </a:xfrm>
            <a:custGeom>
              <a:avLst/>
              <a:gdLst>
                <a:gd name="connsiteX0" fmla="*/ 0 w 555127"/>
                <a:gd name="connsiteY0" fmla="*/ 0 h 173477"/>
                <a:gd name="connsiteX1" fmla="*/ 555127 w 555127"/>
                <a:gd name="connsiteY1" fmla="*/ 0 h 173477"/>
                <a:gd name="connsiteX2" fmla="*/ 555127 w 555127"/>
                <a:gd name="connsiteY2" fmla="*/ 173477 h 173477"/>
                <a:gd name="connsiteX3" fmla="*/ 0 w 555127"/>
                <a:gd name="connsiteY3" fmla="*/ 173477 h 173477"/>
              </a:gdLst>
              <a:ahLst/>
              <a:cxnLst>
                <a:cxn ang="0">
                  <a:pos x="connsiteX0" y="connsiteY0"/>
                </a:cxn>
                <a:cxn ang="0">
                  <a:pos x="connsiteX1" y="connsiteY1"/>
                </a:cxn>
                <a:cxn ang="0">
                  <a:pos x="connsiteX2" y="connsiteY2"/>
                </a:cxn>
                <a:cxn ang="0">
                  <a:pos x="connsiteX3" y="connsiteY3"/>
                </a:cxn>
              </a:cxnLst>
              <a:rect l="l" t="t" r="r" b="b"/>
              <a:pathLst>
                <a:path w="555127" h="173477">
                  <a:moveTo>
                    <a:pt x="0" y="0"/>
                  </a:moveTo>
                  <a:lnTo>
                    <a:pt x="555127" y="0"/>
                  </a:lnTo>
                  <a:lnTo>
                    <a:pt x="555127" y="173477"/>
                  </a:lnTo>
                  <a:lnTo>
                    <a:pt x="0" y="173477"/>
                  </a:lnTo>
                  <a:close/>
                </a:path>
              </a:pathLst>
            </a:custGeom>
            <a:solidFill>
              <a:srgbClr val="450A0A">
                <a:alpha val="80000"/>
              </a:srgbClr>
            </a:solidFill>
            <a:ln w="6935" cap="flat">
              <a:noFill/>
              <a:prstDash val="solid"/>
              <a:miter/>
            </a:ln>
          </p:spPr>
          <p:txBody>
            <a:bodyPr rtlCol="0" anchor="ctr"/>
            <a:lstStyle/>
            <a:p>
              <a:endParaRPr lang="en-IN"/>
            </a:p>
          </p:txBody>
        </p:sp>
        <p:sp>
          <p:nvSpPr>
            <p:cNvPr id="100" name="TextBox 99">
              <a:extLst>
                <a:ext uri="{FF2B5EF4-FFF2-40B4-BE49-F238E27FC236}">
                  <a16:creationId xmlns:a16="http://schemas.microsoft.com/office/drawing/2014/main" id="{3B2B3BE6-F3C2-D431-3019-D4DCAFE93D3A}"/>
                </a:ext>
              </a:extLst>
            </p:cNvPr>
            <p:cNvSpPr txBox="1"/>
            <p:nvPr/>
          </p:nvSpPr>
          <p:spPr>
            <a:xfrm>
              <a:off x="8289203" y="4195876"/>
              <a:ext cx="325558" cy="168962"/>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PHY</a:t>
              </a:r>
            </a:p>
          </p:txBody>
        </p:sp>
        <p:sp>
          <p:nvSpPr>
            <p:cNvPr id="101" name="TextBox 100">
              <a:extLst>
                <a:ext uri="{FF2B5EF4-FFF2-40B4-BE49-F238E27FC236}">
                  <a16:creationId xmlns:a16="http://schemas.microsoft.com/office/drawing/2014/main" id="{2BA06D7E-8C6A-8ABF-9D50-4D19364150C7}"/>
                </a:ext>
              </a:extLst>
            </p:cNvPr>
            <p:cNvSpPr txBox="1"/>
            <p:nvPr/>
          </p:nvSpPr>
          <p:spPr>
            <a:xfrm>
              <a:off x="8673857" y="3701573"/>
              <a:ext cx="1191352" cy="200055"/>
            </a:xfrm>
            <a:prstGeom prst="rect">
              <a:avLst/>
            </a:prstGeom>
            <a:noFill/>
          </p:spPr>
          <p:txBody>
            <a:bodyPr wrap="none" rtlCol="0">
              <a:spAutoFit/>
            </a:bodyPr>
            <a:lstStyle/>
            <a:p>
              <a:pPr algn="l"/>
              <a:r>
                <a:rPr lang="en-IN" sz="700" spc="0" baseline="0" dirty="0">
                  <a:ln/>
                  <a:solidFill>
                    <a:srgbClr val="FCA5A5"/>
                  </a:solidFill>
                  <a:latin typeface="Arial"/>
                  <a:cs typeface="Arial"/>
                  <a:sym typeface="Arial"/>
                  <a:rtl val="0"/>
                </a:rPr>
                <a:t>Multiple processing steps</a:t>
              </a:r>
            </a:p>
          </p:txBody>
        </p:sp>
        <p:sp>
          <p:nvSpPr>
            <p:cNvPr id="102" name="TextBox 101">
              <a:extLst>
                <a:ext uri="{FF2B5EF4-FFF2-40B4-BE49-F238E27FC236}">
                  <a16:creationId xmlns:a16="http://schemas.microsoft.com/office/drawing/2014/main" id="{28349953-5BC6-7870-85B9-5DF4C9016F7F}"/>
                </a:ext>
              </a:extLst>
            </p:cNvPr>
            <p:cNvSpPr txBox="1"/>
            <p:nvPr/>
          </p:nvSpPr>
          <p:spPr>
            <a:xfrm>
              <a:off x="8673857" y="3805659"/>
              <a:ext cx="1204176" cy="200055"/>
            </a:xfrm>
            <a:prstGeom prst="rect">
              <a:avLst/>
            </a:prstGeom>
            <a:noFill/>
          </p:spPr>
          <p:txBody>
            <a:bodyPr wrap="none" rtlCol="0">
              <a:spAutoFit/>
            </a:bodyPr>
            <a:lstStyle/>
            <a:p>
              <a:pPr algn="l"/>
              <a:r>
                <a:rPr lang="en-IN" sz="700" spc="0" baseline="0">
                  <a:ln/>
                  <a:solidFill>
                    <a:srgbClr val="FCA5A5"/>
                  </a:solidFill>
                  <a:latin typeface="Arial"/>
                  <a:cs typeface="Arial"/>
                  <a:sym typeface="Arial"/>
                  <a:rtl val="0"/>
                </a:rPr>
                <a:t>Complex header handling</a:t>
              </a:r>
            </a:p>
          </p:txBody>
        </p:sp>
        <p:sp>
          <p:nvSpPr>
            <p:cNvPr id="103" name="TextBox 102">
              <a:extLst>
                <a:ext uri="{FF2B5EF4-FFF2-40B4-BE49-F238E27FC236}">
                  <a16:creationId xmlns:a16="http://schemas.microsoft.com/office/drawing/2014/main" id="{40B33FF1-E20F-88A3-66F6-1D37A97F0739}"/>
                </a:ext>
              </a:extLst>
            </p:cNvPr>
            <p:cNvSpPr txBox="1"/>
            <p:nvPr/>
          </p:nvSpPr>
          <p:spPr>
            <a:xfrm>
              <a:off x="8673857" y="3909746"/>
              <a:ext cx="872355" cy="200055"/>
            </a:xfrm>
            <a:prstGeom prst="rect">
              <a:avLst/>
            </a:prstGeom>
            <a:noFill/>
          </p:spPr>
          <p:txBody>
            <a:bodyPr wrap="none" rtlCol="0">
              <a:spAutoFit/>
            </a:bodyPr>
            <a:lstStyle/>
            <a:p>
              <a:pPr algn="l"/>
              <a:r>
                <a:rPr lang="en-IN" sz="700" spc="0" baseline="0">
                  <a:ln/>
                  <a:solidFill>
                    <a:srgbClr val="FCA5A5"/>
                  </a:solidFill>
                  <a:latin typeface="Arial"/>
                  <a:cs typeface="Arial"/>
                  <a:sym typeface="Arial"/>
                  <a:rtl val="0"/>
                </a:rPr>
                <a:t>Legacy overhead</a:t>
              </a:r>
            </a:p>
          </p:txBody>
        </p:sp>
        <p:sp>
          <p:nvSpPr>
            <p:cNvPr id="104" name="TextBox 103">
              <a:extLst>
                <a:ext uri="{FF2B5EF4-FFF2-40B4-BE49-F238E27FC236}">
                  <a16:creationId xmlns:a16="http://schemas.microsoft.com/office/drawing/2014/main" id="{D4994EF0-F1BB-89DF-410D-784FF185457A}"/>
                </a:ext>
              </a:extLst>
            </p:cNvPr>
            <p:cNvSpPr txBox="1"/>
            <p:nvPr/>
          </p:nvSpPr>
          <p:spPr>
            <a:xfrm>
              <a:off x="9716831" y="3083810"/>
              <a:ext cx="766000" cy="199971"/>
            </a:xfrm>
            <a:prstGeom prst="rect">
              <a:avLst/>
            </a:prstGeom>
            <a:noFill/>
          </p:spPr>
          <p:txBody>
            <a:bodyPr wrap="none" rtlCol="0">
              <a:spAutoFit/>
            </a:bodyPr>
            <a:lstStyle/>
            <a:p>
              <a:pPr algn="l"/>
              <a:r>
                <a:rPr lang="en-IN" sz="1050" b="1" spc="0" baseline="0" dirty="0">
                  <a:ln/>
                  <a:solidFill>
                    <a:srgbClr val="34D399"/>
                  </a:solidFill>
                  <a:latin typeface="Arial"/>
                  <a:cs typeface="Arial"/>
                  <a:sym typeface="Arial"/>
                  <a:rtl val="0"/>
                </a:rPr>
                <a:t>5G NR Stack</a:t>
              </a:r>
            </a:p>
          </p:txBody>
        </p:sp>
        <p:sp>
          <p:nvSpPr>
            <p:cNvPr id="105" name="Freeform: Shape 104">
              <a:extLst>
                <a:ext uri="{FF2B5EF4-FFF2-40B4-BE49-F238E27FC236}">
                  <a16:creationId xmlns:a16="http://schemas.microsoft.com/office/drawing/2014/main" id="{F30C9AD7-AEF1-0A4B-2FF7-A7CB9DBE2CAE}"/>
                </a:ext>
              </a:extLst>
            </p:cNvPr>
            <p:cNvSpPr/>
            <p:nvPr/>
          </p:nvSpPr>
          <p:spPr>
            <a:xfrm>
              <a:off x="9909192" y="3319063"/>
              <a:ext cx="555127" cy="173477"/>
            </a:xfrm>
            <a:custGeom>
              <a:avLst/>
              <a:gdLst>
                <a:gd name="connsiteX0" fmla="*/ 0 w 555127"/>
                <a:gd name="connsiteY0" fmla="*/ 0 h 173477"/>
                <a:gd name="connsiteX1" fmla="*/ 555127 w 555127"/>
                <a:gd name="connsiteY1" fmla="*/ 0 h 173477"/>
                <a:gd name="connsiteX2" fmla="*/ 555127 w 555127"/>
                <a:gd name="connsiteY2" fmla="*/ 173477 h 173477"/>
                <a:gd name="connsiteX3" fmla="*/ 0 w 555127"/>
                <a:gd name="connsiteY3" fmla="*/ 173477 h 173477"/>
              </a:gdLst>
              <a:ahLst/>
              <a:cxnLst>
                <a:cxn ang="0">
                  <a:pos x="connsiteX0" y="connsiteY0"/>
                </a:cxn>
                <a:cxn ang="0">
                  <a:pos x="connsiteX1" y="connsiteY1"/>
                </a:cxn>
                <a:cxn ang="0">
                  <a:pos x="connsiteX2" y="connsiteY2"/>
                </a:cxn>
                <a:cxn ang="0">
                  <a:pos x="connsiteX3" y="connsiteY3"/>
                </a:cxn>
              </a:cxnLst>
              <a:rect l="l" t="t" r="r" b="b"/>
              <a:pathLst>
                <a:path w="555127" h="173477">
                  <a:moveTo>
                    <a:pt x="0" y="0"/>
                  </a:moveTo>
                  <a:lnTo>
                    <a:pt x="555127" y="0"/>
                  </a:lnTo>
                  <a:lnTo>
                    <a:pt x="555127" y="173477"/>
                  </a:lnTo>
                  <a:lnTo>
                    <a:pt x="0" y="173477"/>
                  </a:lnTo>
                  <a:close/>
                </a:path>
              </a:pathLst>
            </a:custGeom>
            <a:solidFill>
              <a:srgbClr val="10B981">
                <a:alpha val="80000"/>
              </a:srgbClr>
            </a:solidFill>
            <a:ln w="6935" cap="flat">
              <a:noFill/>
              <a:prstDash val="solid"/>
              <a:miter/>
            </a:ln>
          </p:spPr>
          <p:txBody>
            <a:bodyPr rtlCol="0" anchor="ctr"/>
            <a:lstStyle/>
            <a:p>
              <a:endParaRPr lang="en-IN"/>
            </a:p>
          </p:txBody>
        </p:sp>
        <p:sp>
          <p:nvSpPr>
            <p:cNvPr id="106" name="TextBox 105">
              <a:extLst>
                <a:ext uri="{FF2B5EF4-FFF2-40B4-BE49-F238E27FC236}">
                  <a16:creationId xmlns:a16="http://schemas.microsoft.com/office/drawing/2014/main" id="{01D113E4-AA62-A1B0-B223-4FF05032EC29}"/>
                </a:ext>
              </a:extLst>
            </p:cNvPr>
            <p:cNvSpPr txBox="1"/>
            <p:nvPr/>
          </p:nvSpPr>
          <p:spPr>
            <a:xfrm>
              <a:off x="9925582" y="3328490"/>
              <a:ext cx="522346" cy="168962"/>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Application</a:t>
              </a:r>
            </a:p>
          </p:txBody>
        </p:sp>
        <p:sp>
          <p:nvSpPr>
            <p:cNvPr id="107" name="Freeform: Shape 106">
              <a:extLst>
                <a:ext uri="{FF2B5EF4-FFF2-40B4-BE49-F238E27FC236}">
                  <a16:creationId xmlns:a16="http://schemas.microsoft.com/office/drawing/2014/main" id="{059D2CE1-D70F-BEB6-23BB-7149DBE82A03}"/>
                </a:ext>
              </a:extLst>
            </p:cNvPr>
            <p:cNvSpPr/>
            <p:nvPr/>
          </p:nvSpPr>
          <p:spPr>
            <a:xfrm>
              <a:off x="9909192" y="3492540"/>
              <a:ext cx="555127" cy="173477"/>
            </a:xfrm>
            <a:custGeom>
              <a:avLst/>
              <a:gdLst>
                <a:gd name="connsiteX0" fmla="*/ 0 w 555127"/>
                <a:gd name="connsiteY0" fmla="*/ 0 h 173477"/>
                <a:gd name="connsiteX1" fmla="*/ 555127 w 555127"/>
                <a:gd name="connsiteY1" fmla="*/ 0 h 173477"/>
                <a:gd name="connsiteX2" fmla="*/ 555127 w 555127"/>
                <a:gd name="connsiteY2" fmla="*/ 173477 h 173477"/>
                <a:gd name="connsiteX3" fmla="*/ 0 w 555127"/>
                <a:gd name="connsiteY3" fmla="*/ 173477 h 173477"/>
              </a:gdLst>
              <a:ahLst/>
              <a:cxnLst>
                <a:cxn ang="0">
                  <a:pos x="connsiteX0" y="connsiteY0"/>
                </a:cxn>
                <a:cxn ang="0">
                  <a:pos x="connsiteX1" y="connsiteY1"/>
                </a:cxn>
                <a:cxn ang="0">
                  <a:pos x="connsiteX2" y="connsiteY2"/>
                </a:cxn>
                <a:cxn ang="0">
                  <a:pos x="connsiteX3" y="connsiteY3"/>
                </a:cxn>
              </a:cxnLst>
              <a:rect l="l" t="t" r="r" b="b"/>
              <a:pathLst>
                <a:path w="555127" h="173477">
                  <a:moveTo>
                    <a:pt x="0" y="0"/>
                  </a:moveTo>
                  <a:lnTo>
                    <a:pt x="555127" y="0"/>
                  </a:lnTo>
                  <a:lnTo>
                    <a:pt x="555127" y="173477"/>
                  </a:lnTo>
                  <a:lnTo>
                    <a:pt x="0" y="173477"/>
                  </a:lnTo>
                  <a:close/>
                </a:path>
              </a:pathLst>
            </a:custGeom>
            <a:solidFill>
              <a:srgbClr val="059669">
                <a:alpha val="80000"/>
              </a:srgbClr>
            </a:solidFill>
            <a:ln w="6935" cap="flat">
              <a:noFill/>
              <a:prstDash val="solid"/>
              <a:miter/>
            </a:ln>
          </p:spPr>
          <p:txBody>
            <a:bodyPr rtlCol="0" anchor="ctr"/>
            <a:lstStyle/>
            <a:p>
              <a:endParaRPr lang="en-IN"/>
            </a:p>
          </p:txBody>
        </p:sp>
        <p:sp>
          <p:nvSpPr>
            <p:cNvPr id="108" name="TextBox 107">
              <a:extLst>
                <a:ext uri="{FF2B5EF4-FFF2-40B4-BE49-F238E27FC236}">
                  <a16:creationId xmlns:a16="http://schemas.microsoft.com/office/drawing/2014/main" id="{58524BC4-86B1-D84A-B0B3-93C86A07E973}"/>
                </a:ext>
              </a:extLst>
            </p:cNvPr>
            <p:cNvSpPr txBox="1"/>
            <p:nvPr/>
          </p:nvSpPr>
          <p:spPr>
            <a:xfrm>
              <a:off x="10062534" y="3501967"/>
              <a:ext cx="248442" cy="168962"/>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IP</a:t>
              </a:r>
            </a:p>
          </p:txBody>
        </p:sp>
        <p:sp>
          <p:nvSpPr>
            <p:cNvPr id="109" name="Freeform: Shape 108">
              <a:extLst>
                <a:ext uri="{FF2B5EF4-FFF2-40B4-BE49-F238E27FC236}">
                  <a16:creationId xmlns:a16="http://schemas.microsoft.com/office/drawing/2014/main" id="{205FDE8E-F7E8-248F-DCA0-2E726286E3FF}"/>
                </a:ext>
              </a:extLst>
            </p:cNvPr>
            <p:cNvSpPr/>
            <p:nvPr/>
          </p:nvSpPr>
          <p:spPr>
            <a:xfrm>
              <a:off x="9909192" y="3666018"/>
              <a:ext cx="555127" cy="208172"/>
            </a:xfrm>
            <a:custGeom>
              <a:avLst/>
              <a:gdLst>
                <a:gd name="connsiteX0" fmla="*/ 0 w 555127"/>
                <a:gd name="connsiteY0" fmla="*/ 0 h 208172"/>
                <a:gd name="connsiteX1" fmla="*/ 555127 w 555127"/>
                <a:gd name="connsiteY1" fmla="*/ 0 h 208172"/>
                <a:gd name="connsiteX2" fmla="*/ 555127 w 555127"/>
                <a:gd name="connsiteY2" fmla="*/ 208173 h 208172"/>
                <a:gd name="connsiteX3" fmla="*/ 0 w 555127"/>
                <a:gd name="connsiteY3" fmla="*/ 208173 h 208172"/>
              </a:gdLst>
              <a:ahLst/>
              <a:cxnLst>
                <a:cxn ang="0">
                  <a:pos x="connsiteX0" y="connsiteY0"/>
                </a:cxn>
                <a:cxn ang="0">
                  <a:pos x="connsiteX1" y="connsiteY1"/>
                </a:cxn>
                <a:cxn ang="0">
                  <a:pos x="connsiteX2" y="connsiteY2"/>
                </a:cxn>
                <a:cxn ang="0">
                  <a:pos x="connsiteX3" y="connsiteY3"/>
                </a:cxn>
              </a:cxnLst>
              <a:rect l="l" t="t" r="r" b="b"/>
              <a:pathLst>
                <a:path w="555127" h="208172">
                  <a:moveTo>
                    <a:pt x="0" y="0"/>
                  </a:moveTo>
                  <a:lnTo>
                    <a:pt x="555127" y="0"/>
                  </a:lnTo>
                  <a:lnTo>
                    <a:pt x="555127" y="208173"/>
                  </a:lnTo>
                  <a:lnTo>
                    <a:pt x="0" y="208173"/>
                  </a:lnTo>
                  <a:close/>
                </a:path>
              </a:pathLst>
            </a:custGeom>
            <a:solidFill>
              <a:srgbClr val="047857">
                <a:alpha val="80000"/>
              </a:srgbClr>
            </a:solidFill>
            <a:ln w="6935" cap="flat">
              <a:noFill/>
              <a:prstDash val="solid"/>
              <a:miter/>
            </a:ln>
          </p:spPr>
          <p:txBody>
            <a:bodyPr rtlCol="0" anchor="ctr"/>
            <a:lstStyle/>
            <a:p>
              <a:endParaRPr lang="en-IN"/>
            </a:p>
          </p:txBody>
        </p:sp>
        <p:sp>
          <p:nvSpPr>
            <p:cNvPr id="110" name="TextBox 109">
              <a:extLst>
                <a:ext uri="{FF2B5EF4-FFF2-40B4-BE49-F238E27FC236}">
                  <a16:creationId xmlns:a16="http://schemas.microsoft.com/office/drawing/2014/main" id="{99EA1503-FBCF-4DE3-8C79-FCF8DA85C3E3}"/>
                </a:ext>
              </a:extLst>
            </p:cNvPr>
            <p:cNvSpPr txBox="1"/>
            <p:nvPr/>
          </p:nvSpPr>
          <p:spPr>
            <a:xfrm>
              <a:off x="9919873" y="3682383"/>
              <a:ext cx="533764" cy="168962"/>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PDCP/RLC</a:t>
              </a:r>
            </a:p>
          </p:txBody>
        </p:sp>
        <p:sp>
          <p:nvSpPr>
            <p:cNvPr id="111" name="Freeform: Shape 110">
              <a:extLst>
                <a:ext uri="{FF2B5EF4-FFF2-40B4-BE49-F238E27FC236}">
                  <a16:creationId xmlns:a16="http://schemas.microsoft.com/office/drawing/2014/main" id="{F96BCBEB-338B-C4E3-6752-AE93048873B1}"/>
                </a:ext>
              </a:extLst>
            </p:cNvPr>
            <p:cNvSpPr/>
            <p:nvPr/>
          </p:nvSpPr>
          <p:spPr>
            <a:xfrm>
              <a:off x="9909192" y="3874190"/>
              <a:ext cx="555127" cy="208172"/>
            </a:xfrm>
            <a:custGeom>
              <a:avLst/>
              <a:gdLst>
                <a:gd name="connsiteX0" fmla="*/ 0 w 555127"/>
                <a:gd name="connsiteY0" fmla="*/ 0 h 208172"/>
                <a:gd name="connsiteX1" fmla="*/ 555127 w 555127"/>
                <a:gd name="connsiteY1" fmla="*/ 0 h 208172"/>
                <a:gd name="connsiteX2" fmla="*/ 555127 w 555127"/>
                <a:gd name="connsiteY2" fmla="*/ 208173 h 208172"/>
                <a:gd name="connsiteX3" fmla="*/ 0 w 555127"/>
                <a:gd name="connsiteY3" fmla="*/ 208173 h 208172"/>
              </a:gdLst>
              <a:ahLst/>
              <a:cxnLst>
                <a:cxn ang="0">
                  <a:pos x="connsiteX0" y="connsiteY0"/>
                </a:cxn>
                <a:cxn ang="0">
                  <a:pos x="connsiteX1" y="connsiteY1"/>
                </a:cxn>
                <a:cxn ang="0">
                  <a:pos x="connsiteX2" y="connsiteY2"/>
                </a:cxn>
                <a:cxn ang="0">
                  <a:pos x="connsiteX3" y="connsiteY3"/>
                </a:cxn>
              </a:cxnLst>
              <a:rect l="l" t="t" r="r" b="b"/>
              <a:pathLst>
                <a:path w="555127" h="208172">
                  <a:moveTo>
                    <a:pt x="0" y="0"/>
                  </a:moveTo>
                  <a:lnTo>
                    <a:pt x="555127" y="0"/>
                  </a:lnTo>
                  <a:lnTo>
                    <a:pt x="555127" y="208173"/>
                  </a:lnTo>
                  <a:lnTo>
                    <a:pt x="0" y="208173"/>
                  </a:lnTo>
                  <a:close/>
                </a:path>
              </a:pathLst>
            </a:custGeom>
            <a:solidFill>
              <a:srgbClr val="065F46">
                <a:alpha val="80000"/>
              </a:srgbClr>
            </a:solidFill>
            <a:ln w="6935" cap="flat">
              <a:noFill/>
              <a:prstDash val="solid"/>
              <a:miter/>
            </a:ln>
          </p:spPr>
          <p:txBody>
            <a:bodyPr rtlCol="0" anchor="ctr"/>
            <a:lstStyle/>
            <a:p>
              <a:endParaRPr lang="en-IN"/>
            </a:p>
          </p:txBody>
        </p:sp>
        <p:sp>
          <p:nvSpPr>
            <p:cNvPr id="112" name="TextBox 111">
              <a:extLst>
                <a:ext uri="{FF2B5EF4-FFF2-40B4-BE49-F238E27FC236}">
                  <a16:creationId xmlns:a16="http://schemas.microsoft.com/office/drawing/2014/main" id="{33E06CA7-2FB5-23D0-4B53-7F3163A11C62}"/>
                </a:ext>
              </a:extLst>
            </p:cNvPr>
            <p:cNvSpPr txBox="1"/>
            <p:nvPr/>
          </p:nvSpPr>
          <p:spPr>
            <a:xfrm>
              <a:off x="10018216" y="3890556"/>
              <a:ext cx="337078" cy="168962"/>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MAC</a:t>
              </a:r>
            </a:p>
          </p:txBody>
        </p:sp>
        <p:sp>
          <p:nvSpPr>
            <p:cNvPr id="113" name="Freeform: Shape 112">
              <a:extLst>
                <a:ext uri="{FF2B5EF4-FFF2-40B4-BE49-F238E27FC236}">
                  <a16:creationId xmlns:a16="http://schemas.microsoft.com/office/drawing/2014/main" id="{D5D6BCC9-5D60-5E91-656E-57B9F862C4FF}"/>
                </a:ext>
              </a:extLst>
            </p:cNvPr>
            <p:cNvSpPr/>
            <p:nvPr/>
          </p:nvSpPr>
          <p:spPr>
            <a:xfrm>
              <a:off x="9909192" y="4082363"/>
              <a:ext cx="555127" cy="208172"/>
            </a:xfrm>
            <a:custGeom>
              <a:avLst/>
              <a:gdLst>
                <a:gd name="connsiteX0" fmla="*/ 0 w 555127"/>
                <a:gd name="connsiteY0" fmla="*/ 0 h 208172"/>
                <a:gd name="connsiteX1" fmla="*/ 555127 w 555127"/>
                <a:gd name="connsiteY1" fmla="*/ 0 h 208172"/>
                <a:gd name="connsiteX2" fmla="*/ 555127 w 555127"/>
                <a:gd name="connsiteY2" fmla="*/ 208173 h 208172"/>
                <a:gd name="connsiteX3" fmla="*/ 0 w 555127"/>
                <a:gd name="connsiteY3" fmla="*/ 208173 h 208172"/>
              </a:gdLst>
              <a:ahLst/>
              <a:cxnLst>
                <a:cxn ang="0">
                  <a:pos x="connsiteX0" y="connsiteY0"/>
                </a:cxn>
                <a:cxn ang="0">
                  <a:pos x="connsiteX1" y="connsiteY1"/>
                </a:cxn>
                <a:cxn ang="0">
                  <a:pos x="connsiteX2" y="connsiteY2"/>
                </a:cxn>
                <a:cxn ang="0">
                  <a:pos x="connsiteX3" y="connsiteY3"/>
                </a:cxn>
              </a:cxnLst>
              <a:rect l="l" t="t" r="r" b="b"/>
              <a:pathLst>
                <a:path w="555127" h="208172">
                  <a:moveTo>
                    <a:pt x="0" y="0"/>
                  </a:moveTo>
                  <a:lnTo>
                    <a:pt x="555127" y="0"/>
                  </a:lnTo>
                  <a:lnTo>
                    <a:pt x="555127" y="208173"/>
                  </a:lnTo>
                  <a:lnTo>
                    <a:pt x="0" y="208173"/>
                  </a:lnTo>
                  <a:close/>
                </a:path>
              </a:pathLst>
            </a:custGeom>
            <a:solidFill>
              <a:srgbClr val="064E3B">
                <a:alpha val="80000"/>
              </a:srgbClr>
            </a:solidFill>
            <a:ln w="6935" cap="flat">
              <a:noFill/>
              <a:prstDash val="solid"/>
              <a:miter/>
            </a:ln>
          </p:spPr>
          <p:txBody>
            <a:bodyPr rtlCol="0" anchor="ctr"/>
            <a:lstStyle/>
            <a:p>
              <a:endParaRPr lang="en-IN"/>
            </a:p>
          </p:txBody>
        </p:sp>
        <p:sp>
          <p:nvSpPr>
            <p:cNvPr id="114" name="TextBox 113">
              <a:extLst>
                <a:ext uri="{FF2B5EF4-FFF2-40B4-BE49-F238E27FC236}">
                  <a16:creationId xmlns:a16="http://schemas.microsoft.com/office/drawing/2014/main" id="{2EBCD533-0162-86D1-B6CE-6309190A953E}"/>
                </a:ext>
              </a:extLst>
            </p:cNvPr>
            <p:cNvSpPr txBox="1"/>
            <p:nvPr/>
          </p:nvSpPr>
          <p:spPr>
            <a:xfrm>
              <a:off x="10023976" y="4098729"/>
              <a:ext cx="325558" cy="168962"/>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PHY</a:t>
              </a:r>
            </a:p>
          </p:txBody>
        </p:sp>
        <p:sp>
          <p:nvSpPr>
            <p:cNvPr id="115" name="TextBox 114">
              <a:extLst>
                <a:ext uri="{FF2B5EF4-FFF2-40B4-BE49-F238E27FC236}">
                  <a16:creationId xmlns:a16="http://schemas.microsoft.com/office/drawing/2014/main" id="{DD2DC4DB-152F-3956-F5C6-49632F60A2BD}"/>
                </a:ext>
              </a:extLst>
            </p:cNvPr>
            <p:cNvSpPr txBox="1"/>
            <p:nvPr/>
          </p:nvSpPr>
          <p:spPr>
            <a:xfrm>
              <a:off x="10511661" y="3614307"/>
              <a:ext cx="983531" cy="184467"/>
            </a:xfrm>
            <a:prstGeom prst="rect">
              <a:avLst/>
            </a:prstGeom>
            <a:noFill/>
          </p:spPr>
          <p:txBody>
            <a:bodyPr wrap="none" rtlCol="0">
              <a:spAutoFit/>
            </a:bodyPr>
            <a:lstStyle/>
            <a:p>
              <a:pPr algn="l"/>
              <a:r>
                <a:rPr lang="en-IN" sz="900" spc="0" baseline="0">
                  <a:ln/>
                  <a:solidFill>
                    <a:srgbClr val="6EE7B7"/>
                  </a:solidFill>
                  <a:latin typeface="Arial"/>
                  <a:cs typeface="Arial"/>
                  <a:sym typeface="Arial"/>
                  <a:rtl val="0"/>
                </a:rPr>
                <a:t>Optimized processing</a:t>
              </a:r>
            </a:p>
          </p:txBody>
        </p:sp>
        <p:sp>
          <p:nvSpPr>
            <p:cNvPr id="116" name="TextBox 115">
              <a:extLst>
                <a:ext uri="{FF2B5EF4-FFF2-40B4-BE49-F238E27FC236}">
                  <a16:creationId xmlns:a16="http://schemas.microsoft.com/office/drawing/2014/main" id="{7714DD4C-4568-64DE-6542-81036DA3145D}"/>
                </a:ext>
              </a:extLst>
            </p:cNvPr>
            <p:cNvSpPr txBox="1"/>
            <p:nvPr/>
          </p:nvSpPr>
          <p:spPr>
            <a:xfrm>
              <a:off x="10511661" y="3718394"/>
              <a:ext cx="886560" cy="184467"/>
            </a:xfrm>
            <a:prstGeom prst="rect">
              <a:avLst/>
            </a:prstGeom>
            <a:noFill/>
          </p:spPr>
          <p:txBody>
            <a:bodyPr wrap="none" rtlCol="0">
              <a:spAutoFit/>
            </a:bodyPr>
            <a:lstStyle/>
            <a:p>
              <a:pPr algn="l"/>
              <a:r>
                <a:rPr lang="en-IN" sz="900" spc="0" baseline="0">
                  <a:ln/>
                  <a:solidFill>
                    <a:srgbClr val="6EE7B7"/>
                  </a:solidFill>
                  <a:latin typeface="Arial"/>
                  <a:cs typeface="Arial"/>
                  <a:sym typeface="Arial"/>
                  <a:rtl val="0"/>
                </a:rPr>
                <a:t>Reduced overhead</a:t>
              </a:r>
            </a:p>
          </p:txBody>
        </p:sp>
        <p:sp>
          <p:nvSpPr>
            <p:cNvPr id="117" name="TextBox 116">
              <a:extLst>
                <a:ext uri="{FF2B5EF4-FFF2-40B4-BE49-F238E27FC236}">
                  <a16:creationId xmlns:a16="http://schemas.microsoft.com/office/drawing/2014/main" id="{6562610B-55FD-956C-F824-7B360685D40C}"/>
                </a:ext>
              </a:extLst>
            </p:cNvPr>
            <p:cNvSpPr txBox="1"/>
            <p:nvPr/>
          </p:nvSpPr>
          <p:spPr>
            <a:xfrm>
              <a:off x="10511661" y="3822480"/>
              <a:ext cx="951248" cy="184467"/>
            </a:xfrm>
            <a:prstGeom prst="rect">
              <a:avLst/>
            </a:prstGeom>
            <a:noFill/>
          </p:spPr>
          <p:txBody>
            <a:bodyPr wrap="none" rtlCol="0">
              <a:spAutoFit/>
            </a:bodyPr>
            <a:lstStyle/>
            <a:p>
              <a:pPr algn="l"/>
              <a:r>
                <a:rPr lang="en-IN" sz="900" spc="0" baseline="0">
                  <a:ln/>
                  <a:solidFill>
                    <a:srgbClr val="6EE7B7"/>
                  </a:solidFill>
                  <a:latin typeface="Arial"/>
                  <a:cs typeface="Arial"/>
                  <a:sym typeface="Arial"/>
                  <a:rtl val="0"/>
                </a:rPr>
                <a:t>Streamlined headers</a:t>
              </a:r>
            </a:p>
          </p:txBody>
        </p:sp>
        <p:sp>
          <p:nvSpPr>
            <p:cNvPr id="118" name="TextBox 117">
              <a:extLst>
                <a:ext uri="{FF2B5EF4-FFF2-40B4-BE49-F238E27FC236}">
                  <a16:creationId xmlns:a16="http://schemas.microsoft.com/office/drawing/2014/main" id="{0F912983-C027-7ACE-CC2B-572387203BD8}"/>
                </a:ext>
              </a:extLst>
            </p:cNvPr>
            <p:cNvSpPr txBox="1"/>
            <p:nvPr/>
          </p:nvSpPr>
          <p:spPr>
            <a:xfrm>
              <a:off x="10511661" y="3926566"/>
              <a:ext cx="1015977" cy="184467"/>
            </a:xfrm>
            <a:prstGeom prst="rect">
              <a:avLst/>
            </a:prstGeom>
            <a:noFill/>
          </p:spPr>
          <p:txBody>
            <a:bodyPr wrap="none" rtlCol="0">
              <a:spAutoFit/>
            </a:bodyPr>
            <a:lstStyle/>
            <a:p>
              <a:pPr algn="l"/>
              <a:r>
                <a:rPr lang="en-IN" sz="900" spc="0" baseline="0" dirty="0">
                  <a:ln/>
                  <a:solidFill>
                    <a:srgbClr val="6EE7B7"/>
                  </a:solidFill>
                  <a:latin typeface="Arial"/>
                  <a:cs typeface="Arial"/>
                  <a:sym typeface="Arial"/>
                  <a:rtl val="0"/>
                </a:rPr>
                <a:t>Hardware acceleration</a:t>
              </a:r>
            </a:p>
          </p:txBody>
        </p:sp>
      </p:grpSp>
      <p:sp>
        <p:nvSpPr>
          <p:cNvPr id="119" name="Freeform: Shape 118">
            <a:extLst>
              <a:ext uri="{FF2B5EF4-FFF2-40B4-BE49-F238E27FC236}">
                <a16:creationId xmlns:a16="http://schemas.microsoft.com/office/drawing/2014/main" id="{EB9301A4-78A5-5EC6-296D-4D9FEB3DBAE7}"/>
              </a:ext>
            </a:extLst>
          </p:cNvPr>
          <p:cNvSpPr/>
          <p:nvPr/>
        </p:nvSpPr>
        <p:spPr>
          <a:xfrm>
            <a:off x="749592" y="4706881"/>
            <a:ext cx="10408635" cy="1249036"/>
          </a:xfrm>
          <a:custGeom>
            <a:avLst/>
            <a:gdLst>
              <a:gd name="connsiteX0" fmla="*/ 10304550 w 10408635"/>
              <a:gd name="connsiteY0" fmla="*/ 0 h 1249036"/>
              <a:gd name="connsiteX1" fmla="*/ 10408636 w 10408635"/>
              <a:gd name="connsiteY1" fmla="*/ 0 h 1249036"/>
              <a:gd name="connsiteX2" fmla="*/ 10408636 w 10408635"/>
              <a:gd name="connsiteY2" fmla="*/ 1249036 h 1249036"/>
              <a:gd name="connsiteX3" fmla="*/ 10304550 w 10408635"/>
              <a:gd name="connsiteY3" fmla="*/ 1249036 h 1249036"/>
              <a:gd name="connsiteX4" fmla="*/ 104086 w 10408635"/>
              <a:gd name="connsiteY4" fmla="*/ 1249036 h 1249036"/>
              <a:gd name="connsiteX5" fmla="*/ 0 w 10408635"/>
              <a:gd name="connsiteY5" fmla="*/ 1249036 h 1249036"/>
              <a:gd name="connsiteX6" fmla="*/ 0 w 10408635"/>
              <a:gd name="connsiteY6" fmla="*/ 0 h 1249036"/>
              <a:gd name="connsiteX7" fmla="*/ 104086 w 10408635"/>
              <a:gd name="connsiteY7" fmla="*/ 0 h 124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08635" h="1249036">
                <a:moveTo>
                  <a:pt x="10304550" y="0"/>
                </a:moveTo>
                <a:cubicBezTo>
                  <a:pt x="10362035" y="0"/>
                  <a:pt x="10408636" y="0"/>
                  <a:pt x="10408636" y="0"/>
                </a:cubicBezTo>
                <a:lnTo>
                  <a:pt x="10408636" y="1249036"/>
                </a:lnTo>
                <a:cubicBezTo>
                  <a:pt x="10408636" y="1249036"/>
                  <a:pt x="10362035" y="1249036"/>
                  <a:pt x="10304550" y="1249036"/>
                </a:cubicBezTo>
                <a:lnTo>
                  <a:pt x="104086" y="1249036"/>
                </a:lnTo>
                <a:cubicBezTo>
                  <a:pt x="46601" y="1249036"/>
                  <a:pt x="0" y="1249036"/>
                  <a:pt x="0" y="1249036"/>
                </a:cubicBezTo>
                <a:lnTo>
                  <a:pt x="0" y="0"/>
                </a:lnTo>
                <a:cubicBezTo>
                  <a:pt x="0" y="0"/>
                  <a:pt x="46601" y="0"/>
                  <a:pt x="104086" y="0"/>
                </a:cubicBezTo>
                <a:close/>
              </a:path>
            </a:pathLst>
          </a:custGeom>
          <a:solidFill>
            <a:srgbClr val="000000"/>
          </a:solidFill>
          <a:ln w="13871" cap="flat">
            <a:solidFill>
              <a:srgbClr val="FBBF24"/>
            </a:solidFill>
            <a:prstDash val="solid"/>
            <a:miter/>
          </a:ln>
        </p:spPr>
        <p:txBody>
          <a:bodyPr rtlCol="0" anchor="ctr"/>
          <a:lstStyle/>
          <a:p>
            <a:endParaRPr lang="en-IN"/>
          </a:p>
        </p:txBody>
      </p:sp>
      <p:sp>
        <p:nvSpPr>
          <p:cNvPr id="120" name="TextBox 119">
            <a:extLst>
              <a:ext uri="{FF2B5EF4-FFF2-40B4-BE49-F238E27FC236}">
                <a16:creationId xmlns:a16="http://schemas.microsoft.com/office/drawing/2014/main" id="{63E13F86-BDC1-4865-C511-55B94FB12A66}"/>
              </a:ext>
            </a:extLst>
          </p:cNvPr>
          <p:cNvSpPr txBox="1"/>
          <p:nvPr/>
        </p:nvSpPr>
        <p:spPr>
          <a:xfrm>
            <a:off x="3577900" y="4765830"/>
            <a:ext cx="4752020" cy="261989"/>
          </a:xfrm>
          <a:prstGeom prst="rect">
            <a:avLst/>
          </a:prstGeom>
          <a:noFill/>
        </p:spPr>
        <p:txBody>
          <a:bodyPr wrap="none" rtlCol="0">
            <a:spAutoFit/>
          </a:bodyPr>
          <a:lstStyle/>
          <a:p>
            <a:pPr algn="l"/>
            <a:r>
              <a:rPr lang="en-IN" sz="1650" b="1" spc="0" baseline="0">
                <a:ln/>
                <a:solidFill>
                  <a:srgbClr val="FBBF24"/>
                </a:solidFill>
                <a:latin typeface="Arial"/>
                <a:cs typeface="Arial"/>
                <a:sym typeface="Arial"/>
                <a:rtl val="0"/>
              </a:rPr>
              <a:t>Real-World Impact: Applications Enabled by Ultra-Low Latency</a:t>
            </a:r>
          </a:p>
        </p:txBody>
      </p:sp>
      <p:grpSp>
        <p:nvGrpSpPr>
          <p:cNvPr id="121" name="Graphic 8">
            <a:extLst>
              <a:ext uri="{FF2B5EF4-FFF2-40B4-BE49-F238E27FC236}">
                <a16:creationId xmlns:a16="http://schemas.microsoft.com/office/drawing/2014/main" id="{C1230616-E896-D1E2-0FE1-1585987EC2AA}"/>
              </a:ext>
            </a:extLst>
          </p:cNvPr>
          <p:cNvGrpSpPr/>
          <p:nvPr/>
        </p:nvGrpSpPr>
        <p:grpSpPr>
          <a:xfrm>
            <a:off x="1216747" y="5102409"/>
            <a:ext cx="7645973" cy="625344"/>
            <a:chOff x="1216747" y="5102409"/>
            <a:chExt cx="7645973" cy="625344"/>
          </a:xfrm>
        </p:grpSpPr>
        <p:grpSp>
          <p:nvGrpSpPr>
            <p:cNvPr id="122" name="Graphic 8">
              <a:extLst>
                <a:ext uri="{FF2B5EF4-FFF2-40B4-BE49-F238E27FC236}">
                  <a16:creationId xmlns:a16="http://schemas.microsoft.com/office/drawing/2014/main" id="{8F28A956-7BEA-B5FC-3290-155D223A058F}"/>
                </a:ext>
              </a:extLst>
            </p:cNvPr>
            <p:cNvGrpSpPr/>
            <p:nvPr/>
          </p:nvGrpSpPr>
          <p:grpSpPr>
            <a:xfrm>
              <a:off x="1216747" y="5123227"/>
              <a:ext cx="869852" cy="604527"/>
              <a:chOff x="1216747" y="5123227"/>
              <a:chExt cx="869852" cy="604527"/>
            </a:xfrm>
          </p:grpSpPr>
          <p:sp>
            <p:nvSpPr>
              <p:cNvPr id="123" name="Freeform: Shape 122">
                <a:extLst>
                  <a:ext uri="{FF2B5EF4-FFF2-40B4-BE49-F238E27FC236}">
                    <a16:creationId xmlns:a16="http://schemas.microsoft.com/office/drawing/2014/main" id="{7F8F51A6-3DA9-91DF-378D-234830BE55E7}"/>
                  </a:ext>
                </a:extLst>
              </p:cNvPr>
              <p:cNvSpPr/>
              <p:nvPr/>
            </p:nvSpPr>
            <p:spPr>
              <a:xfrm>
                <a:off x="1443501" y="5123227"/>
                <a:ext cx="416345" cy="242868"/>
              </a:xfrm>
              <a:custGeom>
                <a:avLst/>
                <a:gdLst>
                  <a:gd name="connsiteX0" fmla="*/ 312409 w 416345"/>
                  <a:gd name="connsiteY0" fmla="*/ 650 h 242868"/>
                  <a:gd name="connsiteX1" fmla="*/ 416495 w 416345"/>
                  <a:gd name="connsiteY1" fmla="*/ 650 h 242868"/>
                  <a:gd name="connsiteX2" fmla="*/ 416495 w 416345"/>
                  <a:gd name="connsiteY2" fmla="*/ 243518 h 242868"/>
                  <a:gd name="connsiteX3" fmla="*/ 312409 w 416345"/>
                  <a:gd name="connsiteY3" fmla="*/ 243518 h 242868"/>
                  <a:gd name="connsiteX4" fmla="*/ 104236 w 416345"/>
                  <a:gd name="connsiteY4" fmla="*/ 243518 h 242868"/>
                  <a:gd name="connsiteX5" fmla="*/ 150 w 416345"/>
                  <a:gd name="connsiteY5" fmla="*/ 243518 h 242868"/>
                  <a:gd name="connsiteX6" fmla="*/ 150 w 416345"/>
                  <a:gd name="connsiteY6" fmla="*/ 650 h 242868"/>
                  <a:gd name="connsiteX7" fmla="*/ 104236 w 416345"/>
                  <a:gd name="connsiteY7" fmla="*/ 650 h 24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345" h="242868">
                    <a:moveTo>
                      <a:pt x="312409" y="650"/>
                    </a:moveTo>
                    <a:cubicBezTo>
                      <a:pt x="369894" y="650"/>
                      <a:pt x="416495" y="650"/>
                      <a:pt x="416495" y="650"/>
                    </a:cubicBezTo>
                    <a:lnTo>
                      <a:pt x="416495" y="243518"/>
                    </a:lnTo>
                    <a:cubicBezTo>
                      <a:pt x="416495" y="243518"/>
                      <a:pt x="369894" y="243518"/>
                      <a:pt x="312409" y="243518"/>
                    </a:cubicBezTo>
                    <a:lnTo>
                      <a:pt x="104236" y="243518"/>
                    </a:lnTo>
                    <a:cubicBezTo>
                      <a:pt x="46751" y="243518"/>
                      <a:pt x="150" y="243518"/>
                      <a:pt x="150" y="243518"/>
                    </a:cubicBezTo>
                    <a:lnTo>
                      <a:pt x="150" y="650"/>
                    </a:lnTo>
                    <a:cubicBezTo>
                      <a:pt x="150" y="650"/>
                      <a:pt x="46751" y="650"/>
                      <a:pt x="104236" y="650"/>
                    </a:cubicBezTo>
                    <a:close/>
                  </a:path>
                </a:pathLst>
              </a:custGeom>
              <a:solidFill>
                <a:srgbClr val="DC2626"/>
              </a:solidFill>
              <a:ln w="693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2682B8E7-CA29-09A4-3B11-0A1CE81C496F}"/>
                  </a:ext>
                </a:extLst>
              </p:cNvPr>
              <p:cNvSpPr/>
              <p:nvPr/>
            </p:nvSpPr>
            <p:spPr>
              <a:xfrm>
                <a:off x="1471257" y="5310582"/>
                <a:ext cx="111025" cy="111025"/>
              </a:xfrm>
              <a:custGeom>
                <a:avLst/>
                <a:gdLst>
                  <a:gd name="connsiteX0" fmla="*/ 111175 w 111025"/>
                  <a:gd name="connsiteY0" fmla="*/ 56163 h 111025"/>
                  <a:gd name="connsiteX1" fmla="*/ 55663 w 111025"/>
                  <a:gd name="connsiteY1" fmla="*/ 111675 h 111025"/>
                  <a:gd name="connsiteX2" fmla="*/ 150 w 111025"/>
                  <a:gd name="connsiteY2" fmla="*/ 56163 h 111025"/>
                  <a:gd name="connsiteX3" fmla="*/ 55663 w 111025"/>
                  <a:gd name="connsiteY3" fmla="*/ 650 h 111025"/>
                  <a:gd name="connsiteX4" fmla="*/ 111175 w 111025"/>
                  <a:gd name="connsiteY4" fmla="*/ 56163 h 11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25" h="111025">
                    <a:moveTo>
                      <a:pt x="111175" y="56163"/>
                    </a:moveTo>
                    <a:cubicBezTo>
                      <a:pt x="111175" y="86822"/>
                      <a:pt x="86322" y="111675"/>
                      <a:pt x="55663" y="111675"/>
                    </a:cubicBezTo>
                    <a:cubicBezTo>
                      <a:pt x="25004" y="111675"/>
                      <a:pt x="150" y="86822"/>
                      <a:pt x="150" y="56163"/>
                    </a:cubicBezTo>
                    <a:cubicBezTo>
                      <a:pt x="150" y="25504"/>
                      <a:pt x="25004" y="650"/>
                      <a:pt x="55663" y="650"/>
                    </a:cubicBezTo>
                    <a:cubicBezTo>
                      <a:pt x="86322" y="650"/>
                      <a:pt x="111175" y="25504"/>
                      <a:pt x="111175" y="56163"/>
                    </a:cubicBezTo>
                    <a:close/>
                  </a:path>
                </a:pathLst>
              </a:custGeom>
              <a:solidFill>
                <a:srgbClr val="374151"/>
              </a:solidFill>
              <a:ln w="693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479DA825-418C-6970-6901-DDFCAFD6DF21}"/>
                  </a:ext>
                </a:extLst>
              </p:cNvPr>
              <p:cNvSpPr/>
              <p:nvPr/>
            </p:nvSpPr>
            <p:spPr>
              <a:xfrm>
                <a:off x="1721065" y="5310582"/>
                <a:ext cx="111025" cy="111025"/>
              </a:xfrm>
              <a:custGeom>
                <a:avLst/>
                <a:gdLst>
                  <a:gd name="connsiteX0" fmla="*/ 111175 w 111025"/>
                  <a:gd name="connsiteY0" fmla="*/ 56163 h 111025"/>
                  <a:gd name="connsiteX1" fmla="*/ 55663 w 111025"/>
                  <a:gd name="connsiteY1" fmla="*/ 111675 h 111025"/>
                  <a:gd name="connsiteX2" fmla="*/ 150 w 111025"/>
                  <a:gd name="connsiteY2" fmla="*/ 56163 h 111025"/>
                  <a:gd name="connsiteX3" fmla="*/ 55663 w 111025"/>
                  <a:gd name="connsiteY3" fmla="*/ 650 h 111025"/>
                  <a:gd name="connsiteX4" fmla="*/ 111175 w 111025"/>
                  <a:gd name="connsiteY4" fmla="*/ 56163 h 11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25" h="111025">
                    <a:moveTo>
                      <a:pt x="111175" y="56163"/>
                    </a:moveTo>
                    <a:cubicBezTo>
                      <a:pt x="111175" y="86822"/>
                      <a:pt x="86322" y="111675"/>
                      <a:pt x="55663" y="111675"/>
                    </a:cubicBezTo>
                    <a:cubicBezTo>
                      <a:pt x="25004" y="111675"/>
                      <a:pt x="150" y="86822"/>
                      <a:pt x="150" y="56163"/>
                    </a:cubicBezTo>
                    <a:cubicBezTo>
                      <a:pt x="150" y="25504"/>
                      <a:pt x="25004" y="650"/>
                      <a:pt x="55663" y="650"/>
                    </a:cubicBezTo>
                    <a:cubicBezTo>
                      <a:pt x="86322" y="650"/>
                      <a:pt x="111175" y="25504"/>
                      <a:pt x="111175" y="56163"/>
                    </a:cubicBezTo>
                    <a:close/>
                  </a:path>
                </a:pathLst>
              </a:custGeom>
              <a:solidFill>
                <a:srgbClr val="374151"/>
              </a:solidFill>
              <a:ln w="6935" cap="flat">
                <a:noFill/>
                <a:prstDash val="solid"/>
                <a:miter/>
              </a:ln>
            </p:spPr>
            <p:txBody>
              <a:bodyPr rtlCol="0" anchor="ctr"/>
              <a:lstStyle/>
              <a:p>
                <a:endParaRPr lang="en-IN"/>
              </a:p>
            </p:txBody>
          </p:sp>
          <p:sp>
            <p:nvSpPr>
              <p:cNvPr id="126" name="TextBox 125">
                <a:extLst>
                  <a:ext uri="{FF2B5EF4-FFF2-40B4-BE49-F238E27FC236}">
                    <a16:creationId xmlns:a16="http://schemas.microsoft.com/office/drawing/2014/main" id="{08BC9584-9338-134D-184A-C2A0363B22BF}"/>
                  </a:ext>
                </a:extLst>
              </p:cNvPr>
              <p:cNvSpPr txBox="1"/>
              <p:nvPr/>
            </p:nvSpPr>
            <p:spPr>
              <a:xfrm>
                <a:off x="1125307" y="5487862"/>
                <a:ext cx="1052732" cy="184467"/>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Autonomous Vehicles</a:t>
                </a:r>
              </a:p>
            </p:txBody>
          </p:sp>
          <p:sp>
            <p:nvSpPr>
              <p:cNvPr id="127" name="TextBox 126">
                <a:extLst>
                  <a:ext uri="{FF2B5EF4-FFF2-40B4-BE49-F238E27FC236}">
                    <a16:creationId xmlns:a16="http://schemas.microsoft.com/office/drawing/2014/main" id="{848CF4F1-5467-2806-9A61-267B7027A0A4}"/>
                  </a:ext>
                </a:extLst>
              </p:cNvPr>
              <p:cNvSpPr txBox="1"/>
              <p:nvPr/>
            </p:nvSpPr>
            <p:spPr>
              <a:xfrm>
                <a:off x="1215024" y="5604512"/>
                <a:ext cx="873299" cy="168962"/>
              </a:xfrm>
              <a:prstGeom prst="rect">
                <a:avLst/>
              </a:prstGeom>
              <a:noFill/>
            </p:spPr>
            <p:txBody>
              <a:bodyPr wrap="none" rtlCol="0">
                <a:spAutoFit/>
              </a:bodyPr>
              <a:lstStyle/>
              <a:p>
                <a:pPr algn="l"/>
                <a:r>
                  <a:rPr lang="en-IN" sz="750" spc="0" baseline="0">
                    <a:ln/>
                    <a:solidFill>
                      <a:srgbClr val="E5E7EB"/>
                    </a:solidFill>
                    <a:latin typeface="Arial"/>
                    <a:cs typeface="Arial"/>
                    <a:sym typeface="Arial"/>
                    <a:rtl val="0"/>
                  </a:rPr>
                  <a:t>Split-second decisions</a:t>
                </a:r>
              </a:p>
            </p:txBody>
          </p:sp>
        </p:grpSp>
        <p:grpSp>
          <p:nvGrpSpPr>
            <p:cNvPr id="128" name="Graphic 8">
              <a:extLst>
                <a:ext uri="{FF2B5EF4-FFF2-40B4-BE49-F238E27FC236}">
                  <a16:creationId xmlns:a16="http://schemas.microsoft.com/office/drawing/2014/main" id="{0A8BD6CD-E3B3-0BEA-2004-4A3887DF35FD}"/>
                </a:ext>
              </a:extLst>
            </p:cNvPr>
            <p:cNvGrpSpPr/>
            <p:nvPr/>
          </p:nvGrpSpPr>
          <p:grpSpPr>
            <a:xfrm>
              <a:off x="2717881" y="5123227"/>
              <a:ext cx="643221" cy="604527"/>
              <a:chOff x="2717881" y="5123227"/>
              <a:chExt cx="643221" cy="604527"/>
            </a:xfrm>
          </p:grpSpPr>
          <p:sp>
            <p:nvSpPr>
              <p:cNvPr id="129" name="Freeform: Shape 128">
                <a:extLst>
                  <a:ext uri="{FF2B5EF4-FFF2-40B4-BE49-F238E27FC236}">
                    <a16:creationId xmlns:a16="http://schemas.microsoft.com/office/drawing/2014/main" id="{28CEFC0E-314A-0C16-059E-7E3F694D6AAF}"/>
                  </a:ext>
                </a:extLst>
              </p:cNvPr>
              <p:cNvSpPr/>
              <p:nvPr/>
            </p:nvSpPr>
            <p:spPr>
              <a:xfrm>
                <a:off x="2935406" y="5123227"/>
                <a:ext cx="208172" cy="208172"/>
              </a:xfrm>
              <a:custGeom>
                <a:avLst/>
                <a:gdLst>
                  <a:gd name="connsiteX0" fmla="*/ 208523 w 208172"/>
                  <a:gd name="connsiteY0" fmla="*/ 104736 h 208172"/>
                  <a:gd name="connsiteX1" fmla="*/ 104436 w 208172"/>
                  <a:gd name="connsiteY1" fmla="*/ 208823 h 208172"/>
                  <a:gd name="connsiteX2" fmla="*/ 350 w 208172"/>
                  <a:gd name="connsiteY2" fmla="*/ 104736 h 208172"/>
                  <a:gd name="connsiteX3" fmla="*/ 104436 w 208172"/>
                  <a:gd name="connsiteY3" fmla="*/ 650 h 208172"/>
                  <a:gd name="connsiteX4" fmla="*/ 208523 w 208172"/>
                  <a:gd name="connsiteY4" fmla="*/ 104736 h 20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172" h="208172">
                    <a:moveTo>
                      <a:pt x="208523" y="104736"/>
                    </a:moveTo>
                    <a:cubicBezTo>
                      <a:pt x="208523" y="162222"/>
                      <a:pt x="161922" y="208823"/>
                      <a:pt x="104436" y="208823"/>
                    </a:cubicBezTo>
                    <a:cubicBezTo>
                      <a:pt x="46951" y="208823"/>
                      <a:pt x="350" y="162222"/>
                      <a:pt x="350" y="104736"/>
                    </a:cubicBezTo>
                    <a:cubicBezTo>
                      <a:pt x="350" y="47251"/>
                      <a:pt x="46951" y="650"/>
                      <a:pt x="104436" y="650"/>
                    </a:cubicBezTo>
                    <a:cubicBezTo>
                      <a:pt x="161922" y="650"/>
                      <a:pt x="208523" y="47251"/>
                      <a:pt x="208523" y="104736"/>
                    </a:cubicBezTo>
                    <a:close/>
                  </a:path>
                </a:pathLst>
              </a:custGeom>
              <a:solidFill>
                <a:srgbClr val="10B981"/>
              </a:solidFill>
              <a:ln w="6935"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FDE27666-1F0F-DAAD-7207-4ADB3052A861}"/>
                  </a:ext>
                </a:extLst>
              </p:cNvPr>
              <p:cNvSpPr/>
              <p:nvPr/>
            </p:nvSpPr>
            <p:spPr>
              <a:xfrm>
                <a:off x="2970101" y="5331399"/>
                <a:ext cx="138781" cy="104086"/>
              </a:xfrm>
              <a:custGeom>
                <a:avLst/>
                <a:gdLst>
                  <a:gd name="connsiteX0" fmla="*/ 350 w 138781"/>
                  <a:gd name="connsiteY0" fmla="*/ 650 h 104086"/>
                  <a:gd name="connsiteX1" fmla="*/ 139132 w 138781"/>
                  <a:gd name="connsiteY1" fmla="*/ 650 h 104086"/>
                  <a:gd name="connsiteX2" fmla="*/ 139132 w 138781"/>
                  <a:gd name="connsiteY2" fmla="*/ 104736 h 104086"/>
                  <a:gd name="connsiteX3" fmla="*/ 350 w 138781"/>
                  <a:gd name="connsiteY3" fmla="*/ 104736 h 104086"/>
                </a:gdLst>
                <a:ahLst/>
                <a:cxnLst>
                  <a:cxn ang="0">
                    <a:pos x="connsiteX0" y="connsiteY0"/>
                  </a:cxn>
                  <a:cxn ang="0">
                    <a:pos x="connsiteX1" y="connsiteY1"/>
                  </a:cxn>
                  <a:cxn ang="0">
                    <a:pos x="connsiteX2" y="connsiteY2"/>
                  </a:cxn>
                  <a:cxn ang="0">
                    <a:pos x="connsiteX3" y="connsiteY3"/>
                  </a:cxn>
                </a:cxnLst>
                <a:rect l="l" t="t" r="r" b="b"/>
                <a:pathLst>
                  <a:path w="138781" h="104086">
                    <a:moveTo>
                      <a:pt x="350" y="650"/>
                    </a:moveTo>
                    <a:lnTo>
                      <a:pt x="139132" y="650"/>
                    </a:lnTo>
                    <a:lnTo>
                      <a:pt x="139132" y="104736"/>
                    </a:lnTo>
                    <a:lnTo>
                      <a:pt x="350" y="104736"/>
                    </a:lnTo>
                    <a:close/>
                  </a:path>
                </a:pathLst>
              </a:custGeom>
              <a:solidFill>
                <a:srgbClr val="10B981"/>
              </a:solidFill>
              <a:ln w="6935" cap="flat">
                <a:noFill/>
                <a:prstDash val="solid"/>
                <a:miter/>
              </a:ln>
            </p:spPr>
            <p:txBody>
              <a:bodyPr rtlCol="0" anchor="ctr"/>
              <a:lstStyle/>
              <a:p>
                <a:endParaRPr lang="en-IN"/>
              </a:p>
            </p:txBody>
          </p:sp>
          <p:sp>
            <p:nvSpPr>
              <p:cNvPr id="131" name="TextBox 130">
                <a:extLst>
                  <a:ext uri="{FF2B5EF4-FFF2-40B4-BE49-F238E27FC236}">
                    <a16:creationId xmlns:a16="http://schemas.microsoft.com/office/drawing/2014/main" id="{2C1024D5-5C04-4550-4F7F-F7628A0AD7F9}"/>
                  </a:ext>
                </a:extLst>
              </p:cNvPr>
              <p:cNvSpPr txBox="1"/>
              <p:nvPr/>
            </p:nvSpPr>
            <p:spPr>
              <a:xfrm>
                <a:off x="2626441" y="5487862"/>
                <a:ext cx="826101" cy="184467"/>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Remote Surgery</a:t>
                </a:r>
              </a:p>
            </p:txBody>
          </p:sp>
          <p:sp>
            <p:nvSpPr>
              <p:cNvPr id="132" name="TextBox 131">
                <a:extLst>
                  <a:ext uri="{FF2B5EF4-FFF2-40B4-BE49-F238E27FC236}">
                    <a16:creationId xmlns:a16="http://schemas.microsoft.com/office/drawing/2014/main" id="{D7759378-CBC9-04ED-6CAA-1A057244C646}"/>
                  </a:ext>
                </a:extLst>
              </p:cNvPr>
              <p:cNvSpPr txBox="1"/>
              <p:nvPr/>
            </p:nvSpPr>
            <p:spPr>
              <a:xfrm>
                <a:off x="2699254" y="5604512"/>
                <a:ext cx="680475" cy="168962"/>
              </a:xfrm>
              <a:prstGeom prst="rect">
                <a:avLst/>
              </a:prstGeom>
              <a:noFill/>
            </p:spPr>
            <p:txBody>
              <a:bodyPr wrap="none" rtlCol="0">
                <a:spAutoFit/>
              </a:bodyPr>
              <a:lstStyle/>
              <a:p>
                <a:pPr algn="l"/>
                <a:r>
                  <a:rPr lang="en-IN" sz="750" spc="0" baseline="0">
                    <a:ln/>
                    <a:solidFill>
                      <a:srgbClr val="E5E7EB"/>
                    </a:solidFill>
                    <a:latin typeface="Arial"/>
                    <a:cs typeface="Arial"/>
                    <a:sym typeface="Arial"/>
                    <a:rtl val="0"/>
                  </a:rPr>
                  <a:t>Haptic feedback</a:t>
                </a:r>
              </a:p>
            </p:txBody>
          </p:sp>
        </p:grpSp>
        <p:grpSp>
          <p:nvGrpSpPr>
            <p:cNvPr id="133" name="Graphic 8">
              <a:extLst>
                <a:ext uri="{FF2B5EF4-FFF2-40B4-BE49-F238E27FC236}">
                  <a16:creationId xmlns:a16="http://schemas.microsoft.com/office/drawing/2014/main" id="{C3649910-4827-0B48-167B-D1301123A6ED}"/>
                </a:ext>
              </a:extLst>
            </p:cNvPr>
            <p:cNvGrpSpPr/>
            <p:nvPr/>
          </p:nvGrpSpPr>
          <p:grpSpPr>
            <a:xfrm>
              <a:off x="4015593" y="5123227"/>
              <a:ext cx="684652" cy="604527"/>
              <a:chOff x="4015593" y="5123227"/>
              <a:chExt cx="684652" cy="604527"/>
            </a:xfrm>
          </p:grpSpPr>
          <p:sp>
            <p:nvSpPr>
              <p:cNvPr id="134" name="Freeform: Shape 133">
                <a:extLst>
                  <a:ext uri="{FF2B5EF4-FFF2-40B4-BE49-F238E27FC236}">
                    <a16:creationId xmlns:a16="http://schemas.microsoft.com/office/drawing/2014/main" id="{9ED8B17B-A093-9952-470E-C692757E2BC8}"/>
                  </a:ext>
                </a:extLst>
              </p:cNvPr>
              <p:cNvSpPr/>
              <p:nvPr/>
            </p:nvSpPr>
            <p:spPr>
              <a:xfrm>
                <a:off x="4288528" y="5123227"/>
                <a:ext cx="138781" cy="138781"/>
              </a:xfrm>
              <a:custGeom>
                <a:avLst/>
                <a:gdLst>
                  <a:gd name="connsiteX0" fmla="*/ 104636 w 138781"/>
                  <a:gd name="connsiteY0" fmla="*/ 650 h 138781"/>
                  <a:gd name="connsiteX1" fmla="*/ 139332 w 138781"/>
                  <a:gd name="connsiteY1" fmla="*/ 650 h 138781"/>
                  <a:gd name="connsiteX2" fmla="*/ 139332 w 138781"/>
                  <a:gd name="connsiteY2" fmla="*/ 139432 h 138781"/>
                  <a:gd name="connsiteX3" fmla="*/ 104636 w 138781"/>
                  <a:gd name="connsiteY3" fmla="*/ 139432 h 138781"/>
                  <a:gd name="connsiteX4" fmla="*/ 35245 w 138781"/>
                  <a:gd name="connsiteY4" fmla="*/ 139432 h 138781"/>
                  <a:gd name="connsiteX5" fmla="*/ 550 w 138781"/>
                  <a:gd name="connsiteY5" fmla="*/ 139432 h 138781"/>
                  <a:gd name="connsiteX6" fmla="*/ 550 w 138781"/>
                  <a:gd name="connsiteY6" fmla="*/ 650 h 138781"/>
                  <a:gd name="connsiteX7" fmla="*/ 35245 w 138781"/>
                  <a:gd name="connsiteY7" fmla="*/ 650 h 13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81" h="138781">
                    <a:moveTo>
                      <a:pt x="104636" y="650"/>
                    </a:moveTo>
                    <a:cubicBezTo>
                      <a:pt x="123798" y="650"/>
                      <a:pt x="139332" y="650"/>
                      <a:pt x="139332" y="650"/>
                    </a:cubicBezTo>
                    <a:lnTo>
                      <a:pt x="139332" y="139432"/>
                    </a:lnTo>
                    <a:cubicBezTo>
                      <a:pt x="139332" y="139432"/>
                      <a:pt x="123798" y="139432"/>
                      <a:pt x="104636" y="139432"/>
                    </a:cubicBezTo>
                    <a:lnTo>
                      <a:pt x="35245" y="139432"/>
                    </a:lnTo>
                    <a:cubicBezTo>
                      <a:pt x="16084" y="139432"/>
                      <a:pt x="550" y="139432"/>
                      <a:pt x="550" y="139432"/>
                    </a:cubicBezTo>
                    <a:lnTo>
                      <a:pt x="550" y="650"/>
                    </a:lnTo>
                    <a:cubicBezTo>
                      <a:pt x="550" y="650"/>
                      <a:pt x="16084" y="650"/>
                      <a:pt x="35245" y="650"/>
                    </a:cubicBezTo>
                    <a:close/>
                  </a:path>
                </a:pathLst>
              </a:custGeom>
              <a:solidFill>
                <a:srgbClr val="3B82F6"/>
              </a:solidFill>
              <a:ln w="6935"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22E1B1EB-D584-D9AE-625A-EDA27BE9B60A}"/>
                  </a:ext>
                </a:extLst>
              </p:cNvPr>
              <p:cNvSpPr/>
              <p:nvPr/>
            </p:nvSpPr>
            <p:spPr>
              <a:xfrm>
                <a:off x="4253833" y="5262009"/>
                <a:ext cx="208172" cy="173477"/>
              </a:xfrm>
              <a:custGeom>
                <a:avLst/>
                <a:gdLst>
                  <a:gd name="connsiteX0" fmla="*/ 153210 w 208172"/>
                  <a:gd name="connsiteY0" fmla="*/ 650 h 173477"/>
                  <a:gd name="connsiteX1" fmla="*/ 208723 w 208172"/>
                  <a:gd name="connsiteY1" fmla="*/ 650 h 173477"/>
                  <a:gd name="connsiteX2" fmla="*/ 208723 w 208172"/>
                  <a:gd name="connsiteY2" fmla="*/ 174127 h 173477"/>
                  <a:gd name="connsiteX3" fmla="*/ 153210 w 208172"/>
                  <a:gd name="connsiteY3" fmla="*/ 174127 h 173477"/>
                  <a:gd name="connsiteX4" fmla="*/ 56063 w 208172"/>
                  <a:gd name="connsiteY4" fmla="*/ 174127 h 173477"/>
                  <a:gd name="connsiteX5" fmla="*/ 550 w 208172"/>
                  <a:gd name="connsiteY5" fmla="*/ 174127 h 173477"/>
                  <a:gd name="connsiteX6" fmla="*/ 550 w 208172"/>
                  <a:gd name="connsiteY6" fmla="*/ 650 h 173477"/>
                  <a:gd name="connsiteX7" fmla="*/ 56063 w 208172"/>
                  <a:gd name="connsiteY7" fmla="*/ 650 h 173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172" h="173477">
                    <a:moveTo>
                      <a:pt x="153210" y="650"/>
                    </a:moveTo>
                    <a:cubicBezTo>
                      <a:pt x="183869" y="650"/>
                      <a:pt x="208723" y="650"/>
                      <a:pt x="208723" y="650"/>
                    </a:cubicBezTo>
                    <a:lnTo>
                      <a:pt x="208723" y="174127"/>
                    </a:lnTo>
                    <a:cubicBezTo>
                      <a:pt x="208723" y="174127"/>
                      <a:pt x="183869" y="174127"/>
                      <a:pt x="153210" y="174127"/>
                    </a:cubicBezTo>
                    <a:lnTo>
                      <a:pt x="56063" y="174127"/>
                    </a:lnTo>
                    <a:cubicBezTo>
                      <a:pt x="25404" y="174127"/>
                      <a:pt x="550" y="174127"/>
                      <a:pt x="550" y="174127"/>
                    </a:cubicBezTo>
                    <a:lnTo>
                      <a:pt x="550" y="650"/>
                    </a:lnTo>
                    <a:cubicBezTo>
                      <a:pt x="550" y="650"/>
                      <a:pt x="25404" y="650"/>
                      <a:pt x="56063" y="650"/>
                    </a:cubicBezTo>
                    <a:close/>
                  </a:path>
                </a:pathLst>
              </a:custGeom>
              <a:solidFill>
                <a:srgbClr val="3B82F6"/>
              </a:solidFill>
              <a:ln w="6935" cap="flat">
                <a:noFill/>
                <a:prstDash val="solid"/>
                <a:miter/>
              </a:ln>
            </p:spPr>
            <p:txBody>
              <a:bodyPr rtlCol="0" anchor="ctr"/>
              <a:lstStyle/>
              <a:p>
                <a:endParaRPr lang="en-IN"/>
              </a:p>
            </p:txBody>
          </p:sp>
          <p:sp>
            <p:nvSpPr>
              <p:cNvPr id="136" name="TextBox 135">
                <a:extLst>
                  <a:ext uri="{FF2B5EF4-FFF2-40B4-BE49-F238E27FC236}">
                    <a16:creationId xmlns:a16="http://schemas.microsoft.com/office/drawing/2014/main" id="{412DF96C-4216-9617-E867-CD5A56CD36AE}"/>
                  </a:ext>
                </a:extLst>
              </p:cNvPr>
              <p:cNvSpPr txBox="1"/>
              <p:nvPr/>
            </p:nvSpPr>
            <p:spPr>
              <a:xfrm>
                <a:off x="3924153" y="5487862"/>
                <a:ext cx="867532" cy="184467"/>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Industrial Robots</a:t>
                </a:r>
              </a:p>
            </p:txBody>
          </p:sp>
          <p:sp>
            <p:nvSpPr>
              <p:cNvPr id="137" name="TextBox 136">
                <a:extLst>
                  <a:ext uri="{FF2B5EF4-FFF2-40B4-BE49-F238E27FC236}">
                    <a16:creationId xmlns:a16="http://schemas.microsoft.com/office/drawing/2014/main" id="{7A1B10B0-0152-C35C-9791-BB827B4A2F9A}"/>
                  </a:ext>
                </a:extLst>
              </p:cNvPr>
              <p:cNvSpPr txBox="1"/>
              <p:nvPr/>
            </p:nvSpPr>
            <p:spPr>
              <a:xfrm>
                <a:off x="4004247" y="5604512"/>
                <a:ext cx="707343" cy="168962"/>
              </a:xfrm>
              <a:prstGeom prst="rect">
                <a:avLst/>
              </a:prstGeom>
              <a:noFill/>
            </p:spPr>
            <p:txBody>
              <a:bodyPr wrap="none" rtlCol="0">
                <a:spAutoFit/>
              </a:bodyPr>
              <a:lstStyle/>
              <a:p>
                <a:pPr algn="l"/>
                <a:r>
                  <a:rPr lang="en-IN" sz="750" spc="0" baseline="0">
                    <a:ln/>
                    <a:solidFill>
                      <a:srgbClr val="E5E7EB"/>
                    </a:solidFill>
                    <a:latin typeface="Arial"/>
                    <a:cs typeface="Arial"/>
                    <a:sym typeface="Arial"/>
                    <a:rtl val="0"/>
                  </a:rPr>
                  <a:t>Real-time control</a:t>
                </a:r>
              </a:p>
            </p:txBody>
          </p:sp>
        </p:grpSp>
        <p:grpSp>
          <p:nvGrpSpPr>
            <p:cNvPr id="138" name="Graphic 8">
              <a:extLst>
                <a:ext uri="{FF2B5EF4-FFF2-40B4-BE49-F238E27FC236}">
                  <a16:creationId xmlns:a16="http://schemas.microsoft.com/office/drawing/2014/main" id="{4EC0C8B2-2A1E-47AA-8818-1E7E50365121}"/>
                </a:ext>
              </a:extLst>
            </p:cNvPr>
            <p:cNvGrpSpPr/>
            <p:nvPr/>
          </p:nvGrpSpPr>
          <p:grpSpPr>
            <a:xfrm>
              <a:off x="5441068" y="5102409"/>
              <a:ext cx="678729" cy="625344"/>
              <a:chOff x="5441068" y="5102409"/>
              <a:chExt cx="678729" cy="625344"/>
            </a:xfrm>
          </p:grpSpPr>
          <p:sp>
            <p:nvSpPr>
              <p:cNvPr id="139" name="Freeform: Shape 138">
                <a:extLst>
                  <a:ext uri="{FF2B5EF4-FFF2-40B4-BE49-F238E27FC236}">
                    <a16:creationId xmlns:a16="http://schemas.microsoft.com/office/drawing/2014/main" id="{79E2EAED-5D34-8EA4-85C0-C578404D300A}"/>
                  </a:ext>
                </a:extLst>
              </p:cNvPr>
              <p:cNvSpPr/>
              <p:nvPr/>
            </p:nvSpPr>
            <p:spPr>
              <a:xfrm>
                <a:off x="5572260" y="5102409"/>
                <a:ext cx="416345" cy="249807"/>
              </a:xfrm>
              <a:custGeom>
                <a:avLst/>
                <a:gdLst>
                  <a:gd name="connsiteX0" fmla="*/ 417095 w 416345"/>
                  <a:gd name="connsiteY0" fmla="*/ 125554 h 249807"/>
                  <a:gd name="connsiteX1" fmla="*/ 208923 w 416345"/>
                  <a:gd name="connsiteY1" fmla="*/ 250457 h 249807"/>
                  <a:gd name="connsiteX2" fmla="*/ 750 w 416345"/>
                  <a:gd name="connsiteY2" fmla="*/ 125554 h 249807"/>
                  <a:gd name="connsiteX3" fmla="*/ 208923 w 416345"/>
                  <a:gd name="connsiteY3" fmla="*/ 650 h 249807"/>
                  <a:gd name="connsiteX4" fmla="*/ 417095 w 416345"/>
                  <a:gd name="connsiteY4" fmla="*/ 125554 h 249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345" h="249807">
                    <a:moveTo>
                      <a:pt x="417095" y="125554"/>
                    </a:moveTo>
                    <a:cubicBezTo>
                      <a:pt x="417095" y="194536"/>
                      <a:pt x="323893" y="250457"/>
                      <a:pt x="208923" y="250457"/>
                    </a:cubicBezTo>
                    <a:cubicBezTo>
                      <a:pt x="93952" y="250457"/>
                      <a:pt x="750" y="194536"/>
                      <a:pt x="750" y="125554"/>
                    </a:cubicBezTo>
                    <a:cubicBezTo>
                      <a:pt x="750" y="56571"/>
                      <a:pt x="93952" y="650"/>
                      <a:pt x="208923" y="650"/>
                    </a:cubicBezTo>
                    <a:cubicBezTo>
                      <a:pt x="323893" y="650"/>
                      <a:pt x="417095" y="56571"/>
                      <a:pt x="417095" y="125554"/>
                    </a:cubicBezTo>
                    <a:close/>
                  </a:path>
                </a:pathLst>
              </a:custGeom>
              <a:solidFill>
                <a:srgbClr val="7C3AED"/>
              </a:solidFill>
              <a:ln w="693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8B0074A6-15B8-2DC8-9C33-25C6E8DEC2C9}"/>
                  </a:ext>
                </a:extLst>
              </p:cNvPr>
              <p:cNvSpPr/>
              <p:nvPr/>
            </p:nvSpPr>
            <p:spPr>
              <a:xfrm>
                <a:off x="5655529" y="5150983"/>
                <a:ext cx="111025" cy="111025"/>
              </a:xfrm>
              <a:custGeom>
                <a:avLst/>
                <a:gdLst>
                  <a:gd name="connsiteX0" fmla="*/ 111775 w 111025"/>
                  <a:gd name="connsiteY0" fmla="*/ 56163 h 111025"/>
                  <a:gd name="connsiteX1" fmla="*/ 56263 w 111025"/>
                  <a:gd name="connsiteY1" fmla="*/ 111675 h 111025"/>
                  <a:gd name="connsiteX2" fmla="*/ 750 w 111025"/>
                  <a:gd name="connsiteY2" fmla="*/ 56163 h 111025"/>
                  <a:gd name="connsiteX3" fmla="*/ 56263 w 111025"/>
                  <a:gd name="connsiteY3" fmla="*/ 650 h 111025"/>
                  <a:gd name="connsiteX4" fmla="*/ 111775 w 111025"/>
                  <a:gd name="connsiteY4" fmla="*/ 56163 h 11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25" h="111025">
                    <a:moveTo>
                      <a:pt x="111775" y="56163"/>
                    </a:moveTo>
                    <a:cubicBezTo>
                      <a:pt x="111775" y="86822"/>
                      <a:pt x="86922" y="111675"/>
                      <a:pt x="56263" y="111675"/>
                    </a:cubicBezTo>
                    <a:cubicBezTo>
                      <a:pt x="25604" y="111675"/>
                      <a:pt x="750" y="86822"/>
                      <a:pt x="750" y="56163"/>
                    </a:cubicBezTo>
                    <a:cubicBezTo>
                      <a:pt x="750" y="25504"/>
                      <a:pt x="25604" y="650"/>
                      <a:pt x="56263" y="650"/>
                    </a:cubicBezTo>
                    <a:cubicBezTo>
                      <a:pt x="86922" y="650"/>
                      <a:pt x="111775" y="25504"/>
                      <a:pt x="111775" y="56163"/>
                    </a:cubicBezTo>
                    <a:close/>
                  </a:path>
                </a:pathLst>
              </a:custGeom>
              <a:solidFill>
                <a:srgbClr val="FFFFFF"/>
              </a:solidFill>
              <a:ln w="693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2F6526C0-E089-D6DF-EA43-562F222EC51D}"/>
                  </a:ext>
                </a:extLst>
              </p:cNvPr>
              <p:cNvSpPr/>
              <p:nvPr/>
            </p:nvSpPr>
            <p:spPr>
              <a:xfrm>
                <a:off x="5794311" y="5150983"/>
                <a:ext cx="111025" cy="111025"/>
              </a:xfrm>
              <a:custGeom>
                <a:avLst/>
                <a:gdLst>
                  <a:gd name="connsiteX0" fmla="*/ 111775 w 111025"/>
                  <a:gd name="connsiteY0" fmla="*/ 56163 h 111025"/>
                  <a:gd name="connsiteX1" fmla="*/ 56263 w 111025"/>
                  <a:gd name="connsiteY1" fmla="*/ 111675 h 111025"/>
                  <a:gd name="connsiteX2" fmla="*/ 750 w 111025"/>
                  <a:gd name="connsiteY2" fmla="*/ 56163 h 111025"/>
                  <a:gd name="connsiteX3" fmla="*/ 56263 w 111025"/>
                  <a:gd name="connsiteY3" fmla="*/ 650 h 111025"/>
                  <a:gd name="connsiteX4" fmla="*/ 111775 w 111025"/>
                  <a:gd name="connsiteY4" fmla="*/ 56163 h 11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25" h="111025">
                    <a:moveTo>
                      <a:pt x="111775" y="56163"/>
                    </a:moveTo>
                    <a:cubicBezTo>
                      <a:pt x="111775" y="86822"/>
                      <a:pt x="86922" y="111675"/>
                      <a:pt x="56263" y="111675"/>
                    </a:cubicBezTo>
                    <a:cubicBezTo>
                      <a:pt x="25604" y="111675"/>
                      <a:pt x="750" y="86822"/>
                      <a:pt x="750" y="56163"/>
                    </a:cubicBezTo>
                    <a:cubicBezTo>
                      <a:pt x="750" y="25504"/>
                      <a:pt x="25604" y="650"/>
                      <a:pt x="56263" y="650"/>
                    </a:cubicBezTo>
                    <a:cubicBezTo>
                      <a:pt x="86922" y="650"/>
                      <a:pt x="111775" y="25504"/>
                      <a:pt x="111775" y="56163"/>
                    </a:cubicBezTo>
                    <a:close/>
                  </a:path>
                </a:pathLst>
              </a:custGeom>
              <a:solidFill>
                <a:srgbClr val="FFFFFF"/>
              </a:solidFill>
              <a:ln w="6935" cap="flat">
                <a:noFill/>
                <a:prstDash val="solid"/>
                <a:miter/>
              </a:ln>
            </p:spPr>
            <p:txBody>
              <a:bodyPr rtlCol="0" anchor="ctr"/>
              <a:lstStyle/>
              <a:p>
                <a:endParaRPr lang="en-IN"/>
              </a:p>
            </p:txBody>
          </p:sp>
          <p:sp>
            <p:nvSpPr>
              <p:cNvPr id="142" name="TextBox 141">
                <a:extLst>
                  <a:ext uri="{FF2B5EF4-FFF2-40B4-BE49-F238E27FC236}">
                    <a16:creationId xmlns:a16="http://schemas.microsoft.com/office/drawing/2014/main" id="{B04466FC-1CD1-AD5A-D02B-501D70DADB57}"/>
                  </a:ext>
                </a:extLst>
              </p:cNvPr>
              <p:cNvSpPr txBox="1"/>
              <p:nvPr/>
            </p:nvSpPr>
            <p:spPr>
              <a:xfrm>
                <a:off x="5559454" y="5487862"/>
                <a:ext cx="441957" cy="184467"/>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AR/VR</a:t>
                </a:r>
              </a:p>
            </p:txBody>
          </p:sp>
          <p:sp>
            <p:nvSpPr>
              <p:cNvPr id="143" name="TextBox 142">
                <a:extLst>
                  <a:ext uri="{FF2B5EF4-FFF2-40B4-BE49-F238E27FC236}">
                    <a16:creationId xmlns:a16="http://schemas.microsoft.com/office/drawing/2014/main" id="{64EEA44E-074B-05D9-76B6-7FBEBDA697ED}"/>
                  </a:ext>
                </a:extLst>
              </p:cNvPr>
              <p:cNvSpPr txBox="1"/>
              <p:nvPr/>
            </p:nvSpPr>
            <p:spPr>
              <a:xfrm>
                <a:off x="5349628" y="5604512"/>
                <a:ext cx="861609" cy="168962"/>
              </a:xfrm>
              <a:prstGeom prst="rect">
                <a:avLst/>
              </a:prstGeom>
              <a:noFill/>
            </p:spPr>
            <p:txBody>
              <a:bodyPr wrap="none" rtlCol="0">
                <a:spAutoFit/>
              </a:bodyPr>
              <a:lstStyle/>
              <a:p>
                <a:pPr algn="l"/>
                <a:r>
                  <a:rPr lang="en-IN" sz="750" spc="0" baseline="0">
                    <a:ln/>
                    <a:solidFill>
                      <a:srgbClr val="E5E7EB"/>
                    </a:solidFill>
                    <a:latin typeface="Arial"/>
                    <a:cs typeface="Arial"/>
                    <a:sym typeface="Arial"/>
                    <a:rtl val="0"/>
                  </a:rPr>
                  <a:t>Immersive experience</a:t>
                </a:r>
              </a:p>
            </p:txBody>
          </p:sp>
        </p:grpSp>
        <p:grpSp>
          <p:nvGrpSpPr>
            <p:cNvPr id="144" name="Graphic 8">
              <a:extLst>
                <a:ext uri="{FF2B5EF4-FFF2-40B4-BE49-F238E27FC236}">
                  <a16:creationId xmlns:a16="http://schemas.microsoft.com/office/drawing/2014/main" id="{DA09FB1C-74A2-A14D-846F-86006D1AA328}"/>
                </a:ext>
              </a:extLst>
            </p:cNvPr>
            <p:cNvGrpSpPr/>
            <p:nvPr/>
          </p:nvGrpSpPr>
          <p:grpSpPr>
            <a:xfrm>
              <a:off x="6904789" y="5123227"/>
              <a:ext cx="513045" cy="604527"/>
              <a:chOff x="6904789" y="5123227"/>
              <a:chExt cx="513045" cy="604527"/>
            </a:xfrm>
          </p:grpSpPr>
          <p:sp>
            <p:nvSpPr>
              <p:cNvPr id="145" name="Freeform: Shape 144">
                <a:extLst>
                  <a:ext uri="{FF2B5EF4-FFF2-40B4-BE49-F238E27FC236}">
                    <a16:creationId xmlns:a16="http://schemas.microsoft.com/office/drawing/2014/main" id="{403C1C0D-71CE-B034-0D1D-048493C72CFA}"/>
                  </a:ext>
                </a:extLst>
              </p:cNvPr>
              <p:cNvSpPr/>
              <p:nvPr/>
            </p:nvSpPr>
            <p:spPr>
              <a:xfrm>
                <a:off x="7064165" y="5157922"/>
                <a:ext cx="55512" cy="138781"/>
              </a:xfrm>
              <a:custGeom>
                <a:avLst/>
                <a:gdLst>
                  <a:gd name="connsiteX0" fmla="*/ 950 w 55512"/>
                  <a:gd name="connsiteY0" fmla="*/ 650 h 138781"/>
                  <a:gd name="connsiteX1" fmla="*/ 56463 w 55512"/>
                  <a:gd name="connsiteY1" fmla="*/ 650 h 138781"/>
                  <a:gd name="connsiteX2" fmla="*/ 56463 w 55512"/>
                  <a:gd name="connsiteY2" fmla="*/ 139432 h 138781"/>
                  <a:gd name="connsiteX3" fmla="*/ 950 w 55512"/>
                  <a:gd name="connsiteY3" fmla="*/ 139432 h 138781"/>
                </a:gdLst>
                <a:ahLst/>
                <a:cxnLst>
                  <a:cxn ang="0">
                    <a:pos x="connsiteX0" y="connsiteY0"/>
                  </a:cxn>
                  <a:cxn ang="0">
                    <a:pos x="connsiteX1" y="connsiteY1"/>
                  </a:cxn>
                  <a:cxn ang="0">
                    <a:pos x="connsiteX2" y="connsiteY2"/>
                  </a:cxn>
                  <a:cxn ang="0">
                    <a:pos x="connsiteX3" y="connsiteY3"/>
                  </a:cxn>
                </a:cxnLst>
                <a:rect l="l" t="t" r="r" b="b"/>
                <a:pathLst>
                  <a:path w="55512" h="138781">
                    <a:moveTo>
                      <a:pt x="950" y="650"/>
                    </a:moveTo>
                    <a:lnTo>
                      <a:pt x="56463" y="650"/>
                    </a:lnTo>
                    <a:lnTo>
                      <a:pt x="56463" y="139432"/>
                    </a:lnTo>
                    <a:lnTo>
                      <a:pt x="950" y="139432"/>
                    </a:lnTo>
                    <a:close/>
                  </a:path>
                </a:pathLst>
              </a:custGeom>
              <a:solidFill>
                <a:srgbClr val="FBBF24"/>
              </a:solidFill>
              <a:ln w="693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CFE7BBE9-32A4-93B1-19A8-68AF34747AEA}"/>
                  </a:ext>
                </a:extLst>
              </p:cNvPr>
              <p:cNvSpPr/>
              <p:nvPr/>
            </p:nvSpPr>
            <p:spPr>
              <a:xfrm>
                <a:off x="7133555" y="5123227"/>
                <a:ext cx="55512" cy="173477"/>
              </a:xfrm>
              <a:custGeom>
                <a:avLst/>
                <a:gdLst>
                  <a:gd name="connsiteX0" fmla="*/ 950 w 55512"/>
                  <a:gd name="connsiteY0" fmla="*/ 650 h 173477"/>
                  <a:gd name="connsiteX1" fmla="*/ 56463 w 55512"/>
                  <a:gd name="connsiteY1" fmla="*/ 650 h 173477"/>
                  <a:gd name="connsiteX2" fmla="*/ 56463 w 55512"/>
                  <a:gd name="connsiteY2" fmla="*/ 174127 h 173477"/>
                  <a:gd name="connsiteX3" fmla="*/ 950 w 55512"/>
                  <a:gd name="connsiteY3" fmla="*/ 174127 h 173477"/>
                </a:gdLst>
                <a:ahLst/>
                <a:cxnLst>
                  <a:cxn ang="0">
                    <a:pos x="connsiteX0" y="connsiteY0"/>
                  </a:cxn>
                  <a:cxn ang="0">
                    <a:pos x="connsiteX1" y="connsiteY1"/>
                  </a:cxn>
                  <a:cxn ang="0">
                    <a:pos x="connsiteX2" y="connsiteY2"/>
                  </a:cxn>
                  <a:cxn ang="0">
                    <a:pos x="connsiteX3" y="connsiteY3"/>
                  </a:cxn>
                </a:cxnLst>
                <a:rect l="l" t="t" r="r" b="b"/>
                <a:pathLst>
                  <a:path w="55512" h="173477">
                    <a:moveTo>
                      <a:pt x="950" y="650"/>
                    </a:moveTo>
                    <a:lnTo>
                      <a:pt x="56463" y="650"/>
                    </a:lnTo>
                    <a:lnTo>
                      <a:pt x="56463" y="174127"/>
                    </a:lnTo>
                    <a:lnTo>
                      <a:pt x="950" y="174127"/>
                    </a:lnTo>
                    <a:close/>
                  </a:path>
                </a:pathLst>
              </a:custGeom>
              <a:solidFill>
                <a:srgbClr val="FBBF24"/>
              </a:solidFill>
              <a:ln w="693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E1DA6F63-83C1-A6FC-4E20-FA968DEDB68B}"/>
                  </a:ext>
                </a:extLst>
              </p:cNvPr>
              <p:cNvSpPr/>
              <p:nvPr/>
            </p:nvSpPr>
            <p:spPr>
              <a:xfrm>
                <a:off x="7202946" y="5178739"/>
                <a:ext cx="55512" cy="117964"/>
              </a:xfrm>
              <a:custGeom>
                <a:avLst/>
                <a:gdLst>
                  <a:gd name="connsiteX0" fmla="*/ 950 w 55512"/>
                  <a:gd name="connsiteY0" fmla="*/ 650 h 117964"/>
                  <a:gd name="connsiteX1" fmla="*/ 56463 w 55512"/>
                  <a:gd name="connsiteY1" fmla="*/ 650 h 117964"/>
                  <a:gd name="connsiteX2" fmla="*/ 56463 w 55512"/>
                  <a:gd name="connsiteY2" fmla="*/ 118615 h 117964"/>
                  <a:gd name="connsiteX3" fmla="*/ 950 w 55512"/>
                  <a:gd name="connsiteY3" fmla="*/ 118615 h 117964"/>
                </a:gdLst>
                <a:ahLst/>
                <a:cxnLst>
                  <a:cxn ang="0">
                    <a:pos x="connsiteX0" y="connsiteY0"/>
                  </a:cxn>
                  <a:cxn ang="0">
                    <a:pos x="connsiteX1" y="connsiteY1"/>
                  </a:cxn>
                  <a:cxn ang="0">
                    <a:pos x="connsiteX2" y="connsiteY2"/>
                  </a:cxn>
                  <a:cxn ang="0">
                    <a:pos x="connsiteX3" y="connsiteY3"/>
                  </a:cxn>
                </a:cxnLst>
                <a:rect l="l" t="t" r="r" b="b"/>
                <a:pathLst>
                  <a:path w="55512" h="117964">
                    <a:moveTo>
                      <a:pt x="950" y="650"/>
                    </a:moveTo>
                    <a:lnTo>
                      <a:pt x="56463" y="650"/>
                    </a:lnTo>
                    <a:lnTo>
                      <a:pt x="56463" y="118615"/>
                    </a:lnTo>
                    <a:lnTo>
                      <a:pt x="950" y="118615"/>
                    </a:lnTo>
                    <a:close/>
                  </a:path>
                </a:pathLst>
              </a:custGeom>
              <a:solidFill>
                <a:srgbClr val="FBBF24"/>
              </a:solidFill>
              <a:ln w="6935" cap="flat">
                <a:noFill/>
                <a:prstDash val="solid"/>
                <a:miter/>
              </a:ln>
            </p:spPr>
            <p:txBody>
              <a:bodyPr rtlCol="0" anchor="ctr"/>
              <a:lstStyle/>
              <a:p>
                <a:endParaRPr lang="en-IN"/>
              </a:p>
            </p:txBody>
          </p:sp>
          <p:sp>
            <p:nvSpPr>
              <p:cNvPr id="148" name="TextBox 147">
                <a:extLst>
                  <a:ext uri="{FF2B5EF4-FFF2-40B4-BE49-F238E27FC236}">
                    <a16:creationId xmlns:a16="http://schemas.microsoft.com/office/drawing/2014/main" id="{160B6818-6AE6-03E0-CCBF-9E29C20C346F}"/>
                  </a:ext>
                </a:extLst>
              </p:cNvPr>
              <p:cNvSpPr txBox="1"/>
              <p:nvPr/>
            </p:nvSpPr>
            <p:spPr>
              <a:xfrm>
                <a:off x="6854706" y="5487862"/>
                <a:ext cx="613212" cy="184467"/>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Smart Grid</a:t>
                </a:r>
              </a:p>
            </p:txBody>
          </p:sp>
          <p:sp>
            <p:nvSpPr>
              <p:cNvPr id="149" name="TextBox 148">
                <a:extLst>
                  <a:ext uri="{FF2B5EF4-FFF2-40B4-BE49-F238E27FC236}">
                    <a16:creationId xmlns:a16="http://schemas.microsoft.com/office/drawing/2014/main" id="{60CB3F7C-2576-807B-01EA-C7219851D01F}"/>
                  </a:ext>
                </a:extLst>
              </p:cNvPr>
              <p:cNvSpPr txBox="1"/>
              <p:nvPr/>
            </p:nvSpPr>
            <p:spPr>
              <a:xfrm>
                <a:off x="6813349" y="5604512"/>
                <a:ext cx="695925" cy="168962"/>
              </a:xfrm>
              <a:prstGeom prst="rect">
                <a:avLst/>
              </a:prstGeom>
              <a:noFill/>
            </p:spPr>
            <p:txBody>
              <a:bodyPr wrap="none" rtlCol="0">
                <a:spAutoFit/>
              </a:bodyPr>
              <a:lstStyle/>
              <a:p>
                <a:pPr algn="l"/>
                <a:r>
                  <a:rPr lang="en-IN" sz="750" spc="0" baseline="0">
                    <a:ln/>
                    <a:solidFill>
                      <a:srgbClr val="E5E7EB"/>
                    </a:solidFill>
                    <a:latin typeface="Arial"/>
                    <a:cs typeface="Arial"/>
                    <a:sym typeface="Arial"/>
                    <a:rtl val="0"/>
                  </a:rPr>
                  <a:t>Instant response</a:t>
                </a:r>
              </a:p>
            </p:txBody>
          </p:sp>
        </p:grpSp>
        <p:grpSp>
          <p:nvGrpSpPr>
            <p:cNvPr id="150" name="Graphic 8">
              <a:extLst>
                <a:ext uri="{FF2B5EF4-FFF2-40B4-BE49-F238E27FC236}">
                  <a16:creationId xmlns:a16="http://schemas.microsoft.com/office/drawing/2014/main" id="{DBAD9A70-C4C1-6429-ACB7-356DA1C97586}"/>
                </a:ext>
              </a:extLst>
            </p:cNvPr>
            <p:cNvGrpSpPr/>
            <p:nvPr/>
          </p:nvGrpSpPr>
          <p:grpSpPr>
            <a:xfrm>
              <a:off x="8249417" y="5157922"/>
              <a:ext cx="613303" cy="569832"/>
              <a:chOff x="8249417" y="5157922"/>
              <a:chExt cx="613303" cy="569832"/>
            </a:xfrm>
          </p:grpSpPr>
          <p:sp>
            <p:nvSpPr>
              <p:cNvPr id="151" name="Freeform: Shape 150">
                <a:extLst>
                  <a:ext uri="{FF2B5EF4-FFF2-40B4-BE49-F238E27FC236}">
                    <a16:creationId xmlns:a16="http://schemas.microsoft.com/office/drawing/2014/main" id="{3DE40C14-F158-4875-38F4-313BEB4BFC34}"/>
                  </a:ext>
                </a:extLst>
              </p:cNvPr>
              <p:cNvSpPr/>
              <p:nvPr/>
            </p:nvSpPr>
            <p:spPr>
              <a:xfrm>
                <a:off x="8417287" y="5157922"/>
                <a:ext cx="277563" cy="173477"/>
              </a:xfrm>
              <a:custGeom>
                <a:avLst/>
                <a:gdLst>
                  <a:gd name="connsiteX0" fmla="*/ 244018 w 277563"/>
                  <a:gd name="connsiteY0" fmla="*/ 650 h 173477"/>
                  <a:gd name="connsiteX1" fmla="*/ 278714 w 277563"/>
                  <a:gd name="connsiteY1" fmla="*/ 650 h 173477"/>
                  <a:gd name="connsiteX2" fmla="*/ 278714 w 277563"/>
                  <a:gd name="connsiteY2" fmla="*/ 174127 h 173477"/>
                  <a:gd name="connsiteX3" fmla="*/ 244018 w 277563"/>
                  <a:gd name="connsiteY3" fmla="*/ 174127 h 173477"/>
                  <a:gd name="connsiteX4" fmla="*/ 35845 w 277563"/>
                  <a:gd name="connsiteY4" fmla="*/ 174127 h 173477"/>
                  <a:gd name="connsiteX5" fmla="*/ 1150 w 277563"/>
                  <a:gd name="connsiteY5" fmla="*/ 174127 h 173477"/>
                  <a:gd name="connsiteX6" fmla="*/ 1150 w 277563"/>
                  <a:gd name="connsiteY6" fmla="*/ 650 h 173477"/>
                  <a:gd name="connsiteX7" fmla="*/ 35845 w 277563"/>
                  <a:gd name="connsiteY7" fmla="*/ 650 h 173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563" h="173477">
                    <a:moveTo>
                      <a:pt x="244018" y="650"/>
                    </a:moveTo>
                    <a:cubicBezTo>
                      <a:pt x="263180" y="650"/>
                      <a:pt x="278714" y="650"/>
                      <a:pt x="278714" y="650"/>
                    </a:cubicBezTo>
                    <a:lnTo>
                      <a:pt x="278714" y="174127"/>
                    </a:lnTo>
                    <a:cubicBezTo>
                      <a:pt x="278714" y="174127"/>
                      <a:pt x="263180" y="174127"/>
                      <a:pt x="244018" y="174127"/>
                    </a:cubicBezTo>
                    <a:lnTo>
                      <a:pt x="35845" y="174127"/>
                    </a:lnTo>
                    <a:cubicBezTo>
                      <a:pt x="16684" y="174127"/>
                      <a:pt x="1150" y="174127"/>
                      <a:pt x="1150" y="174127"/>
                    </a:cubicBezTo>
                    <a:lnTo>
                      <a:pt x="1150" y="650"/>
                    </a:lnTo>
                    <a:cubicBezTo>
                      <a:pt x="1150" y="650"/>
                      <a:pt x="16684" y="650"/>
                      <a:pt x="35845" y="650"/>
                    </a:cubicBezTo>
                    <a:close/>
                  </a:path>
                </a:pathLst>
              </a:custGeom>
              <a:solidFill>
                <a:srgbClr val="059669"/>
              </a:solidFill>
              <a:ln w="693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111FF12E-9170-439E-10C9-143FDAE7BC0D}"/>
                  </a:ext>
                </a:extLst>
              </p:cNvPr>
              <p:cNvSpPr/>
              <p:nvPr/>
            </p:nvSpPr>
            <p:spPr>
              <a:xfrm>
                <a:off x="8465861" y="5185679"/>
                <a:ext cx="41634" cy="41634"/>
              </a:xfrm>
              <a:custGeom>
                <a:avLst/>
                <a:gdLst>
                  <a:gd name="connsiteX0" fmla="*/ 42785 w 41634"/>
                  <a:gd name="connsiteY0" fmla="*/ 21467 h 41634"/>
                  <a:gd name="connsiteX1" fmla="*/ 21967 w 41634"/>
                  <a:gd name="connsiteY1" fmla="*/ 42285 h 41634"/>
                  <a:gd name="connsiteX2" fmla="*/ 1150 w 41634"/>
                  <a:gd name="connsiteY2" fmla="*/ 21467 h 41634"/>
                  <a:gd name="connsiteX3" fmla="*/ 21967 w 41634"/>
                  <a:gd name="connsiteY3" fmla="*/ 650 h 41634"/>
                  <a:gd name="connsiteX4" fmla="*/ 42785 w 41634"/>
                  <a:gd name="connsiteY4" fmla="*/ 21467 h 4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34" h="41634">
                    <a:moveTo>
                      <a:pt x="42785" y="21467"/>
                    </a:moveTo>
                    <a:cubicBezTo>
                      <a:pt x="42785" y="32964"/>
                      <a:pt x="33464" y="42285"/>
                      <a:pt x="21967" y="42285"/>
                    </a:cubicBezTo>
                    <a:cubicBezTo>
                      <a:pt x="10470" y="42285"/>
                      <a:pt x="1150" y="32964"/>
                      <a:pt x="1150" y="21467"/>
                    </a:cubicBezTo>
                    <a:cubicBezTo>
                      <a:pt x="1150" y="9970"/>
                      <a:pt x="10470" y="650"/>
                      <a:pt x="21967" y="650"/>
                    </a:cubicBezTo>
                    <a:cubicBezTo>
                      <a:pt x="33464" y="650"/>
                      <a:pt x="42785" y="9970"/>
                      <a:pt x="42785" y="21467"/>
                    </a:cubicBezTo>
                    <a:close/>
                  </a:path>
                </a:pathLst>
              </a:custGeom>
              <a:solidFill>
                <a:srgbClr val="FFFFFF"/>
              </a:solidFill>
              <a:ln w="693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7F60FADE-04D9-A3E1-CEEB-865D6CF1A301}"/>
                  </a:ext>
                </a:extLst>
              </p:cNvPr>
              <p:cNvSpPr/>
              <p:nvPr/>
            </p:nvSpPr>
            <p:spPr>
              <a:xfrm>
                <a:off x="8535252" y="5227313"/>
                <a:ext cx="41634" cy="41634"/>
              </a:xfrm>
              <a:custGeom>
                <a:avLst/>
                <a:gdLst>
                  <a:gd name="connsiteX0" fmla="*/ 42785 w 41634"/>
                  <a:gd name="connsiteY0" fmla="*/ 21467 h 41634"/>
                  <a:gd name="connsiteX1" fmla="*/ 21967 w 41634"/>
                  <a:gd name="connsiteY1" fmla="*/ 42285 h 41634"/>
                  <a:gd name="connsiteX2" fmla="*/ 1150 w 41634"/>
                  <a:gd name="connsiteY2" fmla="*/ 21467 h 41634"/>
                  <a:gd name="connsiteX3" fmla="*/ 21967 w 41634"/>
                  <a:gd name="connsiteY3" fmla="*/ 650 h 41634"/>
                  <a:gd name="connsiteX4" fmla="*/ 42785 w 41634"/>
                  <a:gd name="connsiteY4" fmla="*/ 21467 h 4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34" h="41634">
                    <a:moveTo>
                      <a:pt x="42785" y="21467"/>
                    </a:moveTo>
                    <a:cubicBezTo>
                      <a:pt x="42785" y="32964"/>
                      <a:pt x="33464" y="42285"/>
                      <a:pt x="21967" y="42285"/>
                    </a:cubicBezTo>
                    <a:cubicBezTo>
                      <a:pt x="10470" y="42285"/>
                      <a:pt x="1150" y="32964"/>
                      <a:pt x="1150" y="21467"/>
                    </a:cubicBezTo>
                    <a:cubicBezTo>
                      <a:pt x="1150" y="9970"/>
                      <a:pt x="10470" y="650"/>
                      <a:pt x="21967" y="650"/>
                    </a:cubicBezTo>
                    <a:cubicBezTo>
                      <a:pt x="33464" y="650"/>
                      <a:pt x="42785" y="9970"/>
                      <a:pt x="42785" y="21467"/>
                    </a:cubicBezTo>
                    <a:close/>
                  </a:path>
                </a:pathLst>
              </a:custGeom>
              <a:solidFill>
                <a:srgbClr val="FFFFFF"/>
              </a:solidFill>
              <a:ln w="693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16DD81FD-3850-015F-E667-D76F28C0462C}"/>
                  </a:ext>
                </a:extLst>
              </p:cNvPr>
              <p:cNvSpPr/>
              <p:nvPr/>
            </p:nvSpPr>
            <p:spPr>
              <a:xfrm>
                <a:off x="8604643" y="5185679"/>
                <a:ext cx="41634" cy="41634"/>
              </a:xfrm>
              <a:custGeom>
                <a:avLst/>
                <a:gdLst>
                  <a:gd name="connsiteX0" fmla="*/ 42785 w 41634"/>
                  <a:gd name="connsiteY0" fmla="*/ 21467 h 41634"/>
                  <a:gd name="connsiteX1" fmla="*/ 21967 w 41634"/>
                  <a:gd name="connsiteY1" fmla="*/ 42285 h 41634"/>
                  <a:gd name="connsiteX2" fmla="*/ 1150 w 41634"/>
                  <a:gd name="connsiteY2" fmla="*/ 21467 h 41634"/>
                  <a:gd name="connsiteX3" fmla="*/ 21967 w 41634"/>
                  <a:gd name="connsiteY3" fmla="*/ 650 h 41634"/>
                  <a:gd name="connsiteX4" fmla="*/ 42785 w 41634"/>
                  <a:gd name="connsiteY4" fmla="*/ 21467 h 41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34" h="41634">
                    <a:moveTo>
                      <a:pt x="42785" y="21467"/>
                    </a:moveTo>
                    <a:cubicBezTo>
                      <a:pt x="42785" y="32964"/>
                      <a:pt x="33464" y="42285"/>
                      <a:pt x="21967" y="42285"/>
                    </a:cubicBezTo>
                    <a:cubicBezTo>
                      <a:pt x="10470" y="42285"/>
                      <a:pt x="1150" y="32964"/>
                      <a:pt x="1150" y="21467"/>
                    </a:cubicBezTo>
                    <a:cubicBezTo>
                      <a:pt x="1150" y="9970"/>
                      <a:pt x="10470" y="650"/>
                      <a:pt x="21967" y="650"/>
                    </a:cubicBezTo>
                    <a:cubicBezTo>
                      <a:pt x="33464" y="650"/>
                      <a:pt x="42785" y="9970"/>
                      <a:pt x="42785" y="21467"/>
                    </a:cubicBezTo>
                    <a:close/>
                  </a:path>
                </a:pathLst>
              </a:custGeom>
              <a:solidFill>
                <a:srgbClr val="FFFFFF"/>
              </a:solidFill>
              <a:ln w="6935" cap="flat">
                <a:noFill/>
                <a:prstDash val="solid"/>
                <a:miter/>
              </a:ln>
            </p:spPr>
            <p:txBody>
              <a:bodyPr rtlCol="0" anchor="ctr"/>
              <a:lstStyle/>
              <a:p>
                <a:endParaRPr lang="en-IN"/>
              </a:p>
            </p:txBody>
          </p:sp>
          <p:sp>
            <p:nvSpPr>
              <p:cNvPr id="155" name="TextBox 154">
                <a:extLst>
                  <a:ext uri="{FF2B5EF4-FFF2-40B4-BE49-F238E27FC236}">
                    <a16:creationId xmlns:a16="http://schemas.microsoft.com/office/drawing/2014/main" id="{D7B0B79F-F25B-716E-A7C9-AF505C48AF10}"/>
                  </a:ext>
                </a:extLst>
              </p:cNvPr>
              <p:cNvSpPr txBox="1"/>
              <p:nvPr/>
            </p:nvSpPr>
            <p:spPr>
              <a:xfrm>
                <a:off x="8180140" y="5487862"/>
                <a:ext cx="751858" cy="184467"/>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Cloud Gaming</a:t>
                </a:r>
              </a:p>
            </p:txBody>
          </p:sp>
          <p:sp>
            <p:nvSpPr>
              <p:cNvPr id="156" name="TextBox 155">
                <a:extLst>
                  <a:ext uri="{FF2B5EF4-FFF2-40B4-BE49-F238E27FC236}">
                    <a16:creationId xmlns:a16="http://schemas.microsoft.com/office/drawing/2014/main" id="{F082410B-4193-2ADB-B644-B3BF93C1BFE1}"/>
                  </a:ext>
                </a:extLst>
              </p:cNvPr>
              <p:cNvSpPr txBox="1"/>
              <p:nvPr/>
            </p:nvSpPr>
            <p:spPr>
              <a:xfrm>
                <a:off x="8157977" y="5604512"/>
                <a:ext cx="796183" cy="168962"/>
              </a:xfrm>
              <a:prstGeom prst="rect">
                <a:avLst/>
              </a:prstGeom>
              <a:noFill/>
            </p:spPr>
            <p:txBody>
              <a:bodyPr wrap="none" rtlCol="0">
                <a:spAutoFit/>
              </a:bodyPr>
              <a:lstStyle/>
              <a:p>
                <a:pPr algn="l"/>
                <a:r>
                  <a:rPr lang="en-IN" sz="750" spc="0" baseline="0">
                    <a:ln/>
                    <a:solidFill>
                      <a:srgbClr val="E5E7EB"/>
                    </a:solidFill>
                    <a:latin typeface="Arial"/>
                    <a:cs typeface="Arial"/>
                    <a:sym typeface="Arial"/>
                    <a:rtl val="0"/>
                  </a:rPr>
                  <a:t>Zero lag experience</a:t>
                </a:r>
              </a:p>
            </p:txBody>
          </p:sp>
        </p:grpSp>
      </p:grpSp>
      <p:sp>
        <p:nvSpPr>
          <p:cNvPr id="159" name="TextBox 158">
            <a:extLst>
              <a:ext uri="{FF2B5EF4-FFF2-40B4-BE49-F238E27FC236}">
                <a16:creationId xmlns:a16="http://schemas.microsoft.com/office/drawing/2014/main" id="{8CE940AE-9D5E-F333-B6C1-A56D82EAC95D}"/>
              </a:ext>
            </a:extLst>
          </p:cNvPr>
          <p:cNvSpPr txBox="1"/>
          <p:nvPr/>
        </p:nvSpPr>
        <p:spPr>
          <a:xfrm>
            <a:off x="2518732" y="6078668"/>
            <a:ext cx="4590795" cy="199971"/>
          </a:xfrm>
          <a:prstGeom prst="rect">
            <a:avLst/>
          </a:prstGeom>
          <a:noFill/>
        </p:spPr>
        <p:txBody>
          <a:bodyPr wrap="none" rtlCol="0">
            <a:spAutoFit/>
          </a:bodyPr>
          <a:lstStyle/>
          <a:p>
            <a:pPr algn="l"/>
            <a:r>
              <a:rPr lang="en-IN" sz="1050" spc="0" baseline="0" dirty="0">
                <a:ln/>
                <a:solidFill>
                  <a:srgbClr val="FFFFFF"/>
                </a:solidFill>
                <a:latin typeface="Arial"/>
                <a:cs typeface="Arial"/>
                <a:sym typeface="Arial"/>
                <a:rtl val="0"/>
              </a:rPr>
              <a:t>5G's sub-millisecond latency transforms networks from human-centric to machine-centric infrastructure</a:t>
            </a:r>
          </a:p>
        </p:txBody>
      </p:sp>
      <p:sp>
        <p:nvSpPr>
          <p:cNvPr id="160" name="TextBox 159">
            <a:extLst>
              <a:ext uri="{FF2B5EF4-FFF2-40B4-BE49-F238E27FC236}">
                <a16:creationId xmlns:a16="http://schemas.microsoft.com/office/drawing/2014/main" id="{47A4E84F-6ABD-A044-251C-1B12D81BCD3A}"/>
              </a:ext>
            </a:extLst>
          </p:cNvPr>
          <p:cNvSpPr txBox="1"/>
          <p:nvPr/>
        </p:nvSpPr>
        <p:spPr>
          <a:xfrm>
            <a:off x="3789626" y="6285470"/>
            <a:ext cx="3066438" cy="184467"/>
          </a:xfrm>
          <a:prstGeom prst="rect">
            <a:avLst/>
          </a:prstGeom>
          <a:noFill/>
        </p:spPr>
        <p:txBody>
          <a:bodyPr wrap="none" rtlCol="0">
            <a:spAutoFit/>
          </a:bodyPr>
          <a:lstStyle/>
          <a:p>
            <a:pPr algn="l"/>
            <a:r>
              <a:rPr lang="en-IN" sz="900" spc="0" baseline="0" dirty="0">
                <a:ln/>
                <a:solidFill>
                  <a:srgbClr val="E5E7EB"/>
                </a:solidFill>
                <a:latin typeface="Arial"/>
                <a:cs typeface="Arial"/>
                <a:sym typeface="Arial"/>
                <a:rtl val="0"/>
              </a:rPr>
              <a:t>Enabling real-time applications that were impossible with previous generations</a:t>
            </a:r>
          </a:p>
        </p:txBody>
      </p:sp>
    </p:spTree>
    <p:extLst>
      <p:ext uri="{BB962C8B-B14F-4D97-AF65-F5344CB8AC3E}">
        <p14:creationId xmlns:p14="http://schemas.microsoft.com/office/powerpoint/2010/main" val="20724541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E5B38-9875-DA7A-2646-0F39C2053B07}"/>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1B2E5176-C971-A378-1897-E3A6F029FBC4}"/>
              </a:ext>
            </a:extLst>
          </p:cNvPr>
          <p:cNvSpPr txBox="1"/>
          <p:nvPr/>
        </p:nvSpPr>
        <p:spPr>
          <a:xfrm>
            <a:off x="1116773" y="228058"/>
            <a:ext cx="3590076" cy="329803"/>
          </a:xfrm>
          <a:prstGeom prst="rect">
            <a:avLst/>
          </a:prstGeom>
          <a:noFill/>
        </p:spPr>
        <p:txBody>
          <a:bodyPr wrap="none" rtlCol="0">
            <a:spAutoFit/>
          </a:bodyPr>
          <a:lstStyle/>
          <a:p>
            <a:pPr algn="l"/>
            <a:r>
              <a:rPr lang="en-IN" sz="2100" b="1" spc="0" baseline="0" dirty="0">
                <a:ln/>
                <a:solidFill>
                  <a:srgbClr val="2D3748"/>
                </a:solidFill>
                <a:latin typeface="Arial"/>
                <a:cs typeface="Arial"/>
                <a:sym typeface="Arial"/>
                <a:rtl val="0"/>
              </a:rPr>
              <a:t>RACH Success Rate KPI Analysis</a:t>
            </a:r>
          </a:p>
        </p:txBody>
      </p:sp>
      <p:grpSp>
        <p:nvGrpSpPr>
          <p:cNvPr id="10" name="Graphic 5">
            <a:extLst>
              <a:ext uri="{FF2B5EF4-FFF2-40B4-BE49-F238E27FC236}">
                <a16:creationId xmlns:a16="http://schemas.microsoft.com/office/drawing/2014/main" id="{21D9ACBC-9664-2277-500F-75E69BFF3A28}"/>
              </a:ext>
            </a:extLst>
          </p:cNvPr>
          <p:cNvGrpSpPr/>
          <p:nvPr/>
        </p:nvGrpSpPr>
        <p:grpSpPr>
          <a:xfrm>
            <a:off x="1143000" y="682557"/>
            <a:ext cx="9906000" cy="762000"/>
            <a:chOff x="1143000" y="533400"/>
            <a:chExt cx="9906000" cy="762000"/>
          </a:xfrm>
        </p:grpSpPr>
        <p:sp>
          <p:nvSpPr>
            <p:cNvPr id="11" name="Freeform: Shape 10">
              <a:extLst>
                <a:ext uri="{FF2B5EF4-FFF2-40B4-BE49-F238E27FC236}">
                  <a16:creationId xmlns:a16="http://schemas.microsoft.com/office/drawing/2014/main" id="{004BF2DD-B791-292A-93E2-F764CB577B45}"/>
                </a:ext>
              </a:extLst>
            </p:cNvPr>
            <p:cNvSpPr/>
            <p:nvPr/>
          </p:nvSpPr>
          <p:spPr>
            <a:xfrm>
              <a:off x="1143000" y="533400"/>
              <a:ext cx="9906000" cy="762000"/>
            </a:xfrm>
            <a:custGeom>
              <a:avLst/>
              <a:gdLst>
                <a:gd name="connsiteX0" fmla="*/ 9791750 w 9906000"/>
                <a:gd name="connsiteY0" fmla="*/ 70 h 762000"/>
                <a:gd name="connsiteX1" fmla="*/ 9906050 w 9906000"/>
                <a:gd name="connsiteY1" fmla="*/ 70 h 762000"/>
                <a:gd name="connsiteX2" fmla="*/ 9906050 w 9906000"/>
                <a:gd name="connsiteY2" fmla="*/ 762070 h 762000"/>
                <a:gd name="connsiteX3" fmla="*/ 9791750 w 9906000"/>
                <a:gd name="connsiteY3" fmla="*/ 762070 h 762000"/>
                <a:gd name="connsiteX4" fmla="*/ 114350 w 9906000"/>
                <a:gd name="connsiteY4" fmla="*/ 762070 h 762000"/>
                <a:gd name="connsiteX5" fmla="*/ 50 w 9906000"/>
                <a:gd name="connsiteY5" fmla="*/ 762070 h 762000"/>
                <a:gd name="connsiteX6" fmla="*/ 50 w 9906000"/>
                <a:gd name="connsiteY6" fmla="*/ 70 h 762000"/>
                <a:gd name="connsiteX7" fmla="*/ 114350 w 9906000"/>
                <a:gd name="connsiteY7" fmla="*/ 7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6000" h="762000">
                  <a:moveTo>
                    <a:pt x="9791750" y="70"/>
                  </a:moveTo>
                  <a:cubicBezTo>
                    <a:pt x="9854876" y="70"/>
                    <a:pt x="9906050" y="70"/>
                    <a:pt x="9906050" y="70"/>
                  </a:cubicBezTo>
                  <a:lnTo>
                    <a:pt x="9906050" y="762070"/>
                  </a:lnTo>
                  <a:cubicBezTo>
                    <a:pt x="9906050" y="762070"/>
                    <a:pt x="9854876" y="762070"/>
                    <a:pt x="9791750" y="762070"/>
                  </a:cubicBezTo>
                  <a:lnTo>
                    <a:pt x="114350" y="762070"/>
                  </a:lnTo>
                  <a:cubicBezTo>
                    <a:pt x="51224" y="762070"/>
                    <a:pt x="50" y="762070"/>
                    <a:pt x="50" y="762070"/>
                  </a:cubicBezTo>
                  <a:lnTo>
                    <a:pt x="50" y="70"/>
                  </a:lnTo>
                  <a:cubicBezTo>
                    <a:pt x="50" y="70"/>
                    <a:pt x="51224" y="70"/>
                    <a:pt x="114350" y="70"/>
                  </a:cubicBezTo>
                  <a:close/>
                </a:path>
              </a:pathLst>
            </a:custGeom>
            <a:gradFill>
              <a:gsLst>
                <a:gs pos="0">
                  <a:srgbClr val="667EEA">
                    <a:alpha val="20000"/>
                  </a:srgbClr>
                </a:gs>
                <a:gs pos="50000">
                  <a:srgbClr val="AB88F2">
                    <a:alpha val="20000"/>
                  </a:srgbClr>
                </a:gs>
                <a:gs pos="100000">
                  <a:srgbClr val="F093FB">
                    <a:alpha val="20000"/>
                  </a:srgbClr>
                </a:gs>
              </a:gsLst>
              <a:lin ang="0" scaled="1"/>
            </a:gradFill>
            <a:ln w="22860" cap="flat">
              <a:solidFill>
                <a:srgbClr val="667EEA"/>
              </a:solidFill>
              <a:prstDash val="solid"/>
              <a:miter/>
            </a:ln>
          </p:spPr>
          <p:txBody>
            <a:bodyPr rtlCol="0" anchor="ctr"/>
            <a:lstStyle/>
            <a:p>
              <a:endParaRPr lang="en-IN"/>
            </a:p>
          </p:txBody>
        </p:sp>
        <p:sp>
          <p:nvSpPr>
            <p:cNvPr id="12" name="TextBox 11">
              <a:extLst>
                <a:ext uri="{FF2B5EF4-FFF2-40B4-BE49-F238E27FC236}">
                  <a16:creationId xmlns:a16="http://schemas.microsoft.com/office/drawing/2014/main" id="{B1527380-1A05-A7C0-DDCE-42D123EF2FFE}"/>
                </a:ext>
              </a:extLst>
            </p:cNvPr>
            <p:cNvSpPr txBox="1"/>
            <p:nvPr/>
          </p:nvSpPr>
          <p:spPr>
            <a:xfrm>
              <a:off x="1203960" y="592112"/>
              <a:ext cx="2134128" cy="244673"/>
            </a:xfrm>
            <a:prstGeom prst="rect">
              <a:avLst/>
            </a:prstGeom>
            <a:noFill/>
          </p:spPr>
          <p:txBody>
            <a:bodyPr wrap="none" rtlCol="0">
              <a:spAutoFit/>
            </a:bodyPr>
            <a:lstStyle/>
            <a:p>
              <a:pPr algn="l"/>
              <a:r>
                <a:rPr lang="en-IN" sz="1350" b="1" spc="0" baseline="0" dirty="0">
                  <a:ln/>
                  <a:solidFill>
                    <a:srgbClr val="2D3748"/>
                  </a:solidFill>
                  <a:latin typeface="Arial"/>
                  <a:cs typeface="Arial"/>
                  <a:sym typeface="Arial"/>
                  <a:rtl val="0"/>
                </a:rPr>
                <a:t>RACH Success Rate Formula:</a:t>
              </a:r>
            </a:p>
          </p:txBody>
        </p:sp>
        <p:sp>
          <p:nvSpPr>
            <p:cNvPr id="13" name="TextBox 12">
              <a:extLst>
                <a:ext uri="{FF2B5EF4-FFF2-40B4-BE49-F238E27FC236}">
                  <a16:creationId xmlns:a16="http://schemas.microsoft.com/office/drawing/2014/main" id="{DFB2FE8D-5DC1-A784-A0FD-2707FA626C97}"/>
                </a:ext>
              </a:extLst>
            </p:cNvPr>
            <p:cNvSpPr txBox="1"/>
            <p:nvPr/>
          </p:nvSpPr>
          <p:spPr>
            <a:xfrm>
              <a:off x="1203960" y="792628"/>
              <a:ext cx="9615133" cy="261610"/>
            </a:xfrm>
            <a:prstGeom prst="rect">
              <a:avLst/>
            </a:prstGeom>
            <a:noFill/>
          </p:spPr>
          <p:txBody>
            <a:bodyPr wrap="none" rtlCol="0">
              <a:spAutoFit/>
            </a:bodyPr>
            <a:lstStyle/>
            <a:p>
              <a:pPr algn="l"/>
              <a:r>
                <a:rPr lang="en-IN" sz="1100" b="1" spc="0" baseline="0" dirty="0">
                  <a:ln/>
                  <a:solidFill>
                    <a:srgbClr val="E53E3E"/>
                  </a:solidFill>
                  <a:latin typeface="Courier New"/>
                  <a:cs typeface="Courier New"/>
                  <a:sym typeface="Courier New"/>
                  <a:rtl val="0"/>
                </a:rPr>
                <a:t>RACH Success Rate = (Number of Successfully Completed RACH Procedures) / (Total Number of RACH Attempts) × 100%</a:t>
              </a:r>
            </a:p>
          </p:txBody>
        </p:sp>
      </p:grpSp>
      <p:grpSp>
        <p:nvGrpSpPr>
          <p:cNvPr id="14" name="Graphic 5">
            <a:extLst>
              <a:ext uri="{FF2B5EF4-FFF2-40B4-BE49-F238E27FC236}">
                <a16:creationId xmlns:a16="http://schemas.microsoft.com/office/drawing/2014/main" id="{1AD619C0-F7D5-8D0A-F6D9-6ACFE32A3F10}"/>
              </a:ext>
            </a:extLst>
          </p:cNvPr>
          <p:cNvGrpSpPr/>
          <p:nvPr/>
        </p:nvGrpSpPr>
        <p:grpSpPr>
          <a:xfrm>
            <a:off x="1524000" y="1752600"/>
            <a:ext cx="7620000" cy="2209800"/>
            <a:chOff x="1524000" y="1752600"/>
            <a:chExt cx="7620000" cy="2209800"/>
          </a:xfrm>
        </p:grpSpPr>
        <p:sp>
          <p:nvSpPr>
            <p:cNvPr id="15" name="TextBox 14">
              <a:extLst>
                <a:ext uri="{FF2B5EF4-FFF2-40B4-BE49-F238E27FC236}">
                  <a16:creationId xmlns:a16="http://schemas.microsoft.com/office/drawing/2014/main" id="{12036347-2A40-4CC4-8DA5-CE6448121160}"/>
                </a:ext>
              </a:extLst>
            </p:cNvPr>
            <p:cNvSpPr txBox="1"/>
            <p:nvPr/>
          </p:nvSpPr>
          <p:spPr>
            <a:xfrm>
              <a:off x="4296489" y="2007455"/>
              <a:ext cx="1971258" cy="278725"/>
            </a:xfrm>
            <a:prstGeom prst="rect">
              <a:avLst/>
            </a:prstGeom>
            <a:noFill/>
          </p:spPr>
          <p:txBody>
            <a:bodyPr wrap="none" rtlCol="0">
              <a:spAutoFit/>
            </a:bodyPr>
            <a:lstStyle/>
            <a:p>
              <a:pPr algn="l"/>
              <a:r>
                <a:rPr lang="en-IN" sz="1650" b="1" spc="0" baseline="0" dirty="0">
                  <a:ln/>
                  <a:solidFill>
                    <a:srgbClr val="2D3748"/>
                  </a:solidFill>
                  <a:latin typeface="Arial"/>
                  <a:cs typeface="Arial"/>
                  <a:sym typeface="Arial"/>
                  <a:rtl val="0"/>
                </a:rPr>
                <a:t>RACH Procedure Flow</a:t>
              </a:r>
            </a:p>
          </p:txBody>
        </p:sp>
        <p:sp>
          <p:nvSpPr>
            <p:cNvPr id="16" name="Freeform: Shape 15">
              <a:extLst>
                <a:ext uri="{FF2B5EF4-FFF2-40B4-BE49-F238E27FC236}">
                  <a16:creationId xmlns:a16="http://schemas.microsoft.com/office/drawing/2014/main" id="{1797455B-B514-414C-AFCB-0992B89B83F7}"/>
                </a:ext>
              </a:extLst>
            </p:cNvPr>
            <p:cNvSpPr/>
            <p:nvPr/>
          </p:nvSpPr>
          <p:spPr>
            <a:xfrm>
              <a:off x="1524000" y="1752600"/>
              <a:ext cx="1143000" cy="609600"/>
            </a:xfrm>
            <a:custGeom>
              <a:avLst/>
              <a:gdLst>
                <a:gd name="connsiteX0" fmla="*/ 1066900 w 1143000"/>
                <a:gd name="connsiteY0" fmla="*/ 200 h 609600"/>
                <a:gd name="connsiteX1" fmla="*/ 1143100 w 1143000"/>
                <a:gd name="connsiteY1" fmla="*/ 200 h 609600"/>
                <a:gd name="connsiteX2" fmla="*/ 1143100 w 1143000"/>
                <a:gd name="connsiteY2" fmla="*/ 609800 h 609600"/>
                <a:gd name="connsiteX3" fmla="*/ 1066900 w 1143000"/>
                <a:gd name="connsiteY3" fmla="*/ 609800 h 609600"/>
                <a:gd name="connsiteX4" fmla="*/ 76300 w 1143000"/>
                <a:gd name="connsiteY4" fmla="*/ 609800 h 609600"/>
                <a:gd name="connsiteX5" fmla="*/ 100 w 1143000"/>
                <a:gd name="connsiteY5" fmla="*/ 609800 h 609600"/>
                <a:gd name="connsiteX6" fmla="*/ 100 w 1143000"/>
                <a:gd name="connsiteY6" fmla="*/ 200 h 609600"/>
                <a:gd name="connsiteX7" fmla="*/ 76300 w 1143000"/>
                <a:gd name="connsiteY7" fmla="*/ 2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 h="609600">
                  <a:moveTo>
                    <a:pt x="1066900" y="200"/>
                  </a:moveTo>
                  <a:cubicBezTo>
                    <a:pt x="1108984" y="200"/>
                    <a:pt x="1143100" y="200"/>
                    <a:pt x="1143100" y="200"/>
                  </a:cubicBezTo>
                  <a:lnTo>
                    <a:pt x="1143100" y="609800"/>
                  </a:lnTo>
                  <a:cubicBezTo>
                    <a:pt x="1143100" y="609800"/>
                    <a:pt x="1108984" y="609800"/>
                    <a:pt x="1066900" y="609800"/>
                  </a:cubicBezTo>
                  <a:lnTo>
                    <a:pt x="76300" y="609800"/>
                  </a:lnTo>
                  <a:cubicBezTo>
                    <a:pt x="34216" y="609800"/>
                    <a:pt x="100" y="609800"/>
                    <a:pt x="100" y="609800"/>
                  </a:cubicBezTo>
                  <a:lnTo>
                    <a:pt x="100" y="200"/>
                  </a:lnTo>
                  <a:cubicBezTo>
                    <a:pt x="100" y="200"/>
                    <a:pt x="34216" y="200"/>
                    <a:pt x="76300" y="200"/>
                  </a:cubicBezTo>
                  <a:close/>
                </a:path>
              </a:pathLst>
            </a:custGeom>
            <a:solidFill>
              <a:srgbClr val="48BB78"/>
            </a:solidFill>
            <a:ln w="15240" cap="flat">
              <a:solidFill>
                <a:srgbClr val="38A169"/>
              </a:solidFill>
              <a:prstDash val="solid"/>
              <a:miter/>
            </a:ln>
          </p:spPr>
          <p:txBody>
            <a:bodyPr rtlCol="0" anchor="ctr"/>
            <a:lstStyle/>
            <a:p>
              <a:endParaRPr lang="en-IN"/>
            </a:p>
          </p:txBody>
        </p:sp>
        <p:sp>
          <p:nvSpPr>
            <p:cNvPr id="17" name="TextBox 16">
              <a:extLst>
                <a:ext uri="{FF2B5EF4-FFF2-40B4-BE49-F238E27FC236}">
                  <a16:creationId xmlns:a16="http://schemas.microsoft.com/office/drawing/2014/main" id="{565F9906-4912-BD35-8968-859EFF8BE203}"/>
                </a:ext>
              </a:extLst>
            </p:cNvPr>
            <p:cNvSpPr txBox="1"/>
            <p:nvPr/>
          </p:nvSpPr>
          <p:spPr>
            <a:xfrm>
              <a:off x="1929962" y="1838905"/>
              <a:ext cx="331075" cy="210621"/>
            </a:xfrm>
            <a:prstGeom prst="rect">
              <a:avLst/>
            </a:prstGeom>
            <a:noFill/>
          </p:spPr>
          <p:txBody>
            <a:bodyPr wrap="none" rtlCol="0">
              <a:spAutoFit/>
            </a:bodyPr>
            <a:lstStyle/>
            <a:p>
              <a:pPr algn="l"/>
              <a:r>
                <a:rPr lang="en-IN" sz="1050" b="1" spc="0" baseline="0">
                  <a:ln/>
                  <a:solidFill>
                    <a:srgbClr val="FFFFFF"/>
                  </a:solidFill>
                  <a:latin typeface="Arial"/>
                  <a:cs typeface="Arial"/>
                  <a:sym typeface="Arial"/>
                  <a:rtl val="0"/>
                </a:rPr>
                <a:t>UE</a:t>
              </a:r>
            </a:p>
          </p:txBody>
        </p:sp>
        <p:sp>
          <p:nvSpPr>
            <p:cNvPr id="18" name="TextBox 17">
              <a:extLst>
                <a:ext uri="{FF2B5EF4-FFF2-40B4-BE49-F238E27FC236}">
                  <a16:creationId xmlns:a16="http://schemas.microsoft.com/office/drawing/2014/main" id="{BDA1E0D5-3CC4-17C3-35C4-30A07261A1F2}"/>
                </a:ext>
              </a:extLst>
            </p:cNvPr>
            <p:cNvSpPr txBox="1"/>
            <p:nvPr/>
          </p:nvSpPr>
          <p:spPr>
            <a:xfrm>
              <a:off x="1645800" y="2005101"/>
              <a:ext cx="899398" cy="193595"/>
            </a:xfrm>
            <a:prstGeom prst="rect">
              <a:avLst/>
            </a:prstGeom>
            <a:noFill/>
          </p:spPr>
          <p:txBody>
            <a:bodyPr wrap="none" rtlCol="0">
              <a:spAutoFit/>
            </a:bodyPr>
            <a:lstStyle/>
            <a:p>
              <a:pPr algn="l"/>
              <a:r>
                <a:rPr lang="en-IN" sz="900" spc="0" baseline="0">
                  <a:ln/>
                  <a:solidFill>
                    <a:srgbClr val="FFFFFF"/>
                  </a:solidFill>
                  <a:latin typeface="Arial"/>
                  <a:cs typeface="Arial"/>
                  <a:sym typeface="Arial"/>
                  <a:rtl val="0"/>
                </a:rPr>
                <a:t>(User Equipment)</a:t>
              </a:r>
            </a:p>
          </p:txBody>
        </p:sp>
        <p:sp>
          <p:nvSpPr>
            <p:cNvPr id="19" name="Freeform: Shape 18">
              <a:extLst>
                <a:ext uri="{FF2B5EF4-FFF2-40B4-BE49-F238E27FC236}">
                  <a16:creationId xmlns:a16="http://schemas.microsoft.com/office/drawing/2014/main" id="{A95AE350-8C52-39C6-EF2A-2BB619C7E6FA}"/>
                </a:ext>
              </a:extLst>
            </p:cNvPr>
            <p:cNvSpPr/>
            <p:nvPr/>
          </p:nvSpPr>
          <p:spPr>
            <a:xfrm>
              <a:off x="8001000" y="1752600"/>
              <a:ext cx="1143000" cy="609600"/>
            </a:xfrm>
            <a:custGeom>
              <a:avLst/>
              <a:gdLst>
                <a:gd name="connsiteX0" fmla="*/ 1066900 w 1143000"/>
                <a:gd name="connsiteY0" fmla="*/ 200 h 609600"/>
                <a:gd name="connsiteX1" fmla="*/ 1143100 w 1143000"/>
                <a:gd name="connsiteY1" fmla="*/ 200 h 609600"/>
                <a:gd name="connsiteX2" fmla="*/ 1143100 w 1143000"/>
                <a:gd name="connsiteY2" fmla="*/ 609800 h 609600"/>
                <a:gd name="connsiteX3" fmla="*/ 1066900 w 1143000"/>
                <a:gd name="connsiteY3" fmla="*/ 609800 h 609600"/>
                <a:gd name="connsiteX4" fmla="*/ 76300 w 1143000"/>
                <a:gd name="connsiteY4" fmla="*/ 609800 h 609600"/>
                <a:gd name="connsiteX5" fmla="*/ 100 w 1143000"/>
                <a:gd name="connsiteY5" fmla="*/ 609800 h 609600"/>
                <a:gd name="connsiteX6" fmla="*/ 100 w 1143000"/>
                <a:gd name="connsiteY6" fmla="*/ 200 h 609600"/>
                <a:gd name="connsiteX7" fmla="*/ 76300 w 1143000"/>
                <a:gd name="connsiteY7" fmla="*/ 2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 h="609600">
                  <a:moveTo>
                    <a:pt x="1066900" y="200"/>
                  </a:moveTo>
                  <a:cubicBezTo>
                    <a:pt x="1108984" y="200"/>
                    <a:pt x="1143100" y="200"/>
                    <a:pt x="1143100" y="200"/>
                  </a:cubicBezTo>
                  <a:lnTo>
                    <a:pt x="1143100" y="609800"/>
                  </a:lnTo>
                  <a:cubicBezTo>
                    <a:pt x="1143100" y="609800"/>
                    <a:pt x="1108984" y="609800"/>
                    <a:pt x="1066900" y="609800"/>
                  </a:cubicBezTo>
                  <a:lnTo>
                    <a:pt x="76300" y="609800"/>
                  </a:lnTo>
                  <a:cubicBezTo>
                    <a:pt x="34216" y="609800"/>
                    <a:pt x="100" y="609800"/>
                    <a:pt x="100" y="609800"/>
                  </a:cubicBezTo>
                  <a:lnTo>
                    <a:pt x="100" y="200"/>
                  </a:lnTo>
                  <a:cubicBezTo>
                    <a:pt x="100" y="200"/>
                    <a:pt x="34216" y="200"/>
                    <a:pt x="76300" y="200"/>
                  </a:cubicBezTo>
                  <a:close/>
                </a:path>
              </a:pathLst>
            </a:custGeom>
            <a:solidFill>
              <a:srgbClr val="4299E1"/>
            </a:solidFill>
            <a:ln w="15240" cap="flat">
              <a:solidFill>
                <a:srgbClr val="3182CE"/>
              </a:solidFill>
              <a:prstDash val="solid"/>
              <a:miter/>
            </a:ln>
          </p:spPr>
          <p:txBody>
            <a:bodyPr rtlCol="0" anchor="ctr"/>
            <a:lstStyle/>
            <a:p>
              <a:endParaRPr lang="en-IN"/>
            </a:p>
          </p:txBody>
        </p:sp>
        <p:sp>
          <p:nvSpPr>
            <p:cNvPr id="20" name="TextBox 19">
              <a:extLst>
                <a:ext uri="{FF2B5EF4-FFF2-40B4-BE49-F238E27FC236}">
                  <a16:creationId xmlns:a16="http://schemas.microsoft.com/office/drawing/2014/main" id="{D79615CC-1F83-1D4A-AF2F-938D4F1B1B02}"/>
                </a:ext>
              </a:extLst>
            </p:cNvPr>
            <p:cNvSpPr txBox="1"/>
            <p:nvPr/>
          </p:nvSpPr>
          <p:spPr>
            <a:xfrm>
              <a:off x="8371436" y="1838905"/>
              <a:ext cx="402126" cy="210621"/>
            </a:xfrm>
            <a:prstGeom prst="rect">
              <a:avLst/>
            </a:prstGeom>
            <a:noFill/>
          </p:spPr>
          <p:txBody>
            <a:bodyPr wrap="none" rtlCol="0">
              <a:spAutoFit/>
            </a:bodyPr>
            <a:lstStyle/>
            <a:p>
              <a:pPr algn="l"/>
              <a:r>
                <a:rPr lang="en-IN" sz="1050" b="1" spc="0" baseline="0">
                  <a:ln/>
                  <a:solidFill>
                    <a:srgbClr val="FFFFFF"/>
                  </a:solidFill>
                  <a:latin typeface="Arial"/>
                  <a:cs typeface="Arial"/>
                  <a:sym typeface="Arial"/>
                  <a:rtl val="0"/>
                </a:rPr>
                <a:t>gNB</a:t>
              </a:r>
            </a:p>
          </p:txBody>
        </p:sp>
        <p:sp>
          <p:nvSpPr>
            <p:cNvPr id="21" name="TextBox 20">
              <a:extLst>
                <a:ext uri="{FF2B5EF4-FFF2-40B4-BE49-F238E27FC236}">
                  <a16:creationId xmlns:a16="http://schemas.microsoft.com/office/drawing/2014/main" id="{9675879B-BB59-D4F4-46CD-83EBC4A2A999}"/>
                </a:ext>
              </a:extLst>
            </p:cNvPr>
            <p:cNvSpPr txBox="1"/>
            <p:nvPr/>
          </p:nvSpPr>
          <p:spPr>
            <a:xfrm>
              <a:off x="8191358" y="2005101"/>
              <a:ext cx="762282" cy="193595"/>
            </a:xfrm>
            <a:prstGeom prst="rect">
              <a:avLst/>
            </a:prstGeom>
            <a:noFill/>
          </p:spPr>
          <p:txBody>
            <a:bodyPr wrap="none" rtlCol="0">
              <a:spAutoFit/>
            </a:bodyPr>
            <a:lstStyle/>
            <a:p>
              <a:pPr algn="l"/>
              <a:r>
                <a:rPr lang="en-IN" sz="900" spc="0" baseline="0">
                  <a:ln/>
                  <a:solidFill>
                    <a:srgbClr val="FFFFFF"/>
                  </a:solidFill>
                  <a:latin typeface="Arial"/>
                  <a:cs typeface="Arial"/>
                  <a:sym typeface="Arial"/>
                  <a:rtl val="0"/>
                </a:rPr>
                <a:t>(Base Station)</a:t>
              </a:r>
            </a:p>
          </p:txBody>
        </p:sp>
        <p:sp>
          <p:nvSpPr>
            <p:cNvPr id="22" name="Freeform: Shape 21">
              <a:extLst>
                <a:ext uri="{FF2B5EF4-FFF2-40B4-BE49-F238E27FC236}">
                  <a16:creationId xmlns:a16="http://schemas.microsoft.com/office/drawing/2014/main" id="{6F1F0675-AC1D-6037-EBBE-C29E1D37AAC5}"/>
                </a:ext>
              </a:extLst>
            </p:cNvPr>
            <p:cNvSpPr/>
            <p:nvPr/>
          </p:nvSpPr>
          <p:spPr>
            <a:xfrm>
              <a:off x="2667000" y="2667000"/>
              <a:ext cx="5334000" cy="7620"/>
            </a:xfrm>
            <a:custGeom>
              <a:avLst/>
              <a:gdLst>
                <a:gd name="connsiteX0" fmla="*/ 100 w 5334000"/>
                <a:gd name="connsiteY0" fmla="*/ 200 h 7620"/>
                <a:gd name="connsiteX1" fmla="*/ 5334100 w 5334000"/>
                <a:gd name="connsiteY1" fmla="*/ 200 h 7620"/>
              </a:gdLst>
              <a:ahLst/>
              <a:cxnLst>
                <a:cxn ang="0">
                  <a:pos x="connsiteX0" y="connsiteY0"/>
                </a:cxn>
                <a:cxn ang="0">
                  <a:pos x="connsiteX1" y="connsiteY1"/>
                </a:cxn>
              </a:cxnLst>
              <a:rect l="l" t="t" r="r" b="b"/>
              <a:pathLst>
                <a:path w="5334000" h="7620">
                  <a:moveTo>
                    <a:pt x="100" y="200"/>
                  </a:moveTo>
                  <a:lnTo>
                    <a:pt x="5334100" y="200"/>
                  </a:lnTo>
                </a:path>
              </a:pathLst>
            </a:custGeom>
            <a:ln w="30480" cap="flat">
              <a:solidFill>
                <a:srgbClr val="E53E3E"/>
              </a:solidFill>
              <a:prstDash val="solid"/>
              <a:miter/>
              <a:tailEnd type="stealth" w="lg" len="lg"/>
            </a:ln>
          </p:spPr>
          <p:txBody>
            <a:bodyPr rtlCol="0" anchor="ctr"/>
            <a:lstStyle/>
            <a:p>
              <a:endParaRPr lang="en-IN"/>
            </a:p>
          </p:txBody>
        </p:sp>
        <p:sp>
          <p:nvSpPr>
            <p:cNvPr id="23" name="Freeform: Shape 22">
              <a:extLst>
                <a:ext uri="{FF2B5EF4-FFF2-40B4-BE49-F238E27FC236}">
                  <a16:creationId xmlns:a16="http://schemas.microsoft.com/office/drawing/2014/main" id="{96BB1AB0-7165-AB9B-65EC-790550F8005A}"/>
                </a:ext>
              </a:extLst>
            </p:cNvPr>
            <p:cNvSpPr/>
            <p:nvPr/>
          </p:nvSpPr>
          <p:spPr>
            <a:xfrm>
              <a:off x="4572000" y="2514600"/>
              <a:ext cx="1524000" cy="304800"/>
            </a:xfrm>
            <a:custGeom>
              <a:avLst/>
              <a:gdLst>
                <a:gd name="connsiteX0" fmla="*/ 1463140 w 1524000"/>
                <a:gd name="connsiteY0" fmla="*/ 200 h 304800"/>
                <a:gd name="connsiteX1" fmla="*/ 1524100 w 1524000"/>
                <a:gd name="connsiteY1" fmla="*/ 200 h 304800"/>
                <a:gd name="connsiteX2" fmla="*/ 1524100 w 1524000"/>
                <a:gd name="connsiteY2" fmla="*/ 305000 h 304800"/>
                <a:gd name="connsiteX3" fmla="*/ 1463140 w 1524000"/>
                <a:gd name="connsiteY3" fmla="*/ 305000 h 304800"/>
                <a:gd name="connsiteX4" fmla="*/ 61060 w 1524000"/>
                <a:gd name="connsiteY4" fmla="*/ 305000 h 304800"/>
                <a:gd name="connsiteX5" fmla="*/ 100 w 1524000"/>
                <a:gd name="connsiteY5" fmla="*/ 305000 h 304800"/>
                <a:gd name="connsiteX6" fmla="*/ 100 w 1524000"/>
                <a:gd name="connsiteY6" fmla="*/ 200 h 304800"/>
                <a:gd name="connsiteX7" fmla="*/ 61060 w 1524000"/>
                <a:gd name="connsiteY7" fmla="*/ 2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0" h="304800">
                  <a:moveTo>
                    <a:pt x="1463140" y="200"/>
                  </a:moveTo>
                  <a:cubicBezTo>
                    <a:pt x="1496807" y="200"/>
                    <a:pt x="1524100" y="200"/>
                    <a:pt x="1524100" y="200"/>
                  </a:cubicBezTo>
                  <a:lnTo>
                    <a:pt x="1524100" y="305000"/>
                  </a:lnTo>
                  <a:cubicBezTo>
                    <a:pt x="1524100" y="305000"/>
                    <a:pt x="1496807" y="305000"/>
                    <a:pt x="1463140" y="305000"/>
                  </a:cubicBezTo>
                  <a:lnTo>
                    <a:pt x="61060" y="305000"/>
                  </a:lnTo>
                  <a:cubicBezTo>
                    <a:pt x="27393" y="305000"/>
                    <a:pt x="100" y="305000"/>
                    <a:pt x="100" y="305000"/>
                  </a:cubicBezTo>
                  <a:lnTo>
                    <a:pt x="100" y="200"/>
                  </a:lnTo>
                  <a:cubicBezTo>
                    <a:pt x="100" y="200"/>
                    <a:pt x="27393" y="200"/>
                    <a:pt x="61060" y="200"/>
                  </a:cubicBezTo>
                  <a:close/>
                </a:path>
              </a:pathLst>
            </a:custGeom>
            <a:solidFill>
              <a:srgbClr val="FED7D7"/>
            </a:solidFill>
            <a:ln w="15240" cap="flat">
              <a:solidFill>
                <a:srgbClr val="E53E3E"/>
              </a:solidFill>
              <a:prstDash val="solid"/>
              <a:miter/>
            </a:ln>
          </p:spPr>
          <p:txBody>
            <a:bodyPr rtlCol="0" anchor="ctr"/>
            <a:lstStyle/>
            <a:p>
              <a:endParaRPr lang="en-IN"/>
            </a:p>
          </p:txBody>
        </p:sp>
        <p:sp>
          <p:nvSpPr>
            <p:cNvPr id="24" name="TextBox 23">
              <a:extLst>
                <a:ext uri="{FF2B5EF4-FFF2-40B4-BE49-F238E27FC236}">
                  <a16:creationId xmlns:a16="http://schemas.microsoft.com/office/drawing/2014/main" id="{AE01F173-F104-1247-5330-C3839EFAB1A0}"/>
                </a:ext>
              </a:extLst>
            </p:cNvPr>
            <p:cNvSpPr txBox="1"/>
            <p:nvPr/>
          </p:nvSpPr>
          <p:spPr>
            <a:xfrm>
              <a:off x="4891913" y="2500401"/>
              <a:ext cx="884173" cy="193595"/>
            </a:xfrm>
            <a:prstGeom prst="rect">
              <a:avLst/>
            </a:prstGeom>
            <a:noFill/>
          </p:spPr>
          <p:txBody>
            <a:bodyPr wrap="none" rtlCol="0">
              <a:spAutoFit/>
            </a:bodyPr>
            <a:lstStyle/>
            <a:p>
              <a:pPr algn="l"/>
              <a:r>
                <a:rPr lang="en-IN" sz="900" b="1" spc="0" baseline="0">
                  <a:ln/>
                  <a:solidFill>
                    <a:srgbClr val="E53E3E"/>
                  </a:solidFill>
                  <a:latin typeface="Arial"/>
                  <a:cs typeface="Arial"/>
                  <a:sym typeface="Arial"/>
                  <a:rtl val="0"/>
                </a:rPr>
                <a:t>Msg1: Preamble</a:t>
              </a:r>
            </a:p>
          </p:txBody>
        </p:sp>
        <p:sp>
          <p:nvSpPr>
            <p:cNvPr id="25" name="TextBox 24">
              <a:extLst>
                <a:ext uri="{FF2B5EF4-FFF2-40B4-BE49-F238E27FC236}">
                  <a16:creationId xmlns:a16="http://schemas.microsoft.com/office/drawing/2014/main" id="{E9282268-CCAE-93D1-0E11-2804EF74B4AA}"/>
                </a:ext>
              </a:extLst>
            </p:cNvPr>
            <p:cNvSpPr txBox="1"/>
            <p:nvPr/>
          </p:nvSpPr>
          <p:spPr>
            <a:xfrm>
              <a:off x="4941889" y="2628498"/>
              <a:ext cx="784220" cy="176569"/>
            </a:xfrm>
            <a:prstGeom prst="rect">
              <a:avLst/>
            </a:prstGeom>
            <a:noFill/>
          </p:spPr>
          <p:txBody>
            <a:bodyPr wrap="none" rtlCol="0">
              <a:spAutoFit/>
            </a:bodyPr>
            <a:lstStyle/>
            <a:p>
              <a:pPr algn="l"/>
              <a:r>
                <a:rPr lang="en-IN" sz="750" spc="0" baseline="0">
                  <a:ln/>
                  <a:solidFill>
                    <a:srgbClr val="E53E3E"/>
                  </a:solidFill>
                  <a:latin typeface="Arial"/>
                  <a:cs typeface="Arial"/>
                  <a:sym typeface="Arial"/>
                  <a:rtl val="0"/>
                </a:rPr>
                <a:t>(Random Access)</a:t>
              </a:r>
            </a:p>
          </p:txBody>
        </p:sp>
        <p:sp>
          <p:nvSpPr>
            <p:cNvPr id="26" name="Freeform: Shape 25">
              <a:extLst>
                <a:ext uri="{FF2B5EF4-FFF2-40B4-BE49-F238E27FC236}">
                  <a16:creationId xmlns:a16="http://schemas.microsoft.com/office/drawing/2014/main" id="{D66B1D47-A2CF-D9CD-CAE9-2D7EDE804E2B}"/>
                </a:ext>
              </a:extLst>
            </p:cNvPr>
            <p:cNvSpPr/>
            <p:nvPr/>
          </p:nvSpPr>
          <p:spPr>
            <a:xfrm>
              <a:off x="2667000" y="3048000"/>
              <a:ext cx="5334000" cy="7620"/>
            </a:xfrm>
            <a:custGeom>
              <a:avLst/>
              <a:gdLst>
                <a:gd name="connsiteX0" fmla="*/ 5334100 w 5334000"/>
                <a:gd name="connsiteY0" fmla="*/ 200 h 7620"/>
                <a:gd name="connsiteX1" fmla="*/ 100 w 5334000"/>
                <a:gd name="connsiteY1" fmla="*/ 200 h 7620"/>
              </a:gdLst>
              <a:ahLst/>
              <a:cxnLst>
                <a:cxn ang="0">
                  <a:pos x="connsiteX0" y="connsiteY0"/>
                </a:cxn>
                <a:cxn ang="0">
                  <a:pos x="connsiteX1" y="connsiteY1"/>
                </a:cxn>
              </a:cxnLst>
              <a:rect l="l" t="t" r="r" b="b"/>
              <a:pathLst>
                <a:path w="5334000" h="7620">
                  <a:moveTo>
                    <a:pt x="5334100" y="200"/>
                  </a:moveTo>
                  <a:lnTo>
                    <a:pt x="100" y="200"/>
                  </a:lnTo>
                </a:path>
              </a:pathLst>
            </a:custGeom>
            <a:ln w="30480" cap="flat">
              <a:solidFill>
                <a:srgbClr val="38A169"/>
              </a:solidFill>
              <a:prstDash val="solid"/>
              <a:miter/>
              <a:tailEnd type="stealth" w="lg" len="lg"/>
            </a:ln>
          </p:spPr>
          <p:txBody>
            <a:bodyPr rtlCol="0" anchor="ctr"/>
            <a:lstStyle/>
            <a:p>
              <a:endParaRPr lang="en-IN"/>
            </a:p>
          </p:txBody>
        </p:sp>
        <p:sp>
          <p:nvSpPr>
            <p:cNvPr id="27" name="Freeform: Shape 26">
              <a:extLst>
                <a:ext uri="{FF2B5EF4-FFF2-40B4-BE49-F238E27FC236}">
                  <a16:creationId xmlns:a16="http://schemas.microsoft.com/office/drawing/2014/main" id="{FF6B11A4-EC73-C671-0E99-808C3E209933}"/>
                </a:ext>
              </a:extLst>
            </p:cNvPr>
            <p:cNvSpPr/>
            <p:nvPr/>
          </p:nvSpPr>
          <p:spPr>
            <a:xfrm>
              <a:off x="4572000" y="2895600"/>
              <a:ext cx="1524000" cy="304800"/>
            </a:xfrm>
            <a:custGeom>
              <a:avLst/>
              <a:gdLst>
                <a:gd name="connsiteX0" fmla="*/ 1463140 w 1524000"/>
                <a:gd name="connsiteY0" fmla="*/ 200 h 304800"/>
                <a:gd name="connsiteX1" fmla="*/ 1524100 w 1524000"/>
                <a:gd name="connsiteY1" fmla="*/ 200 h 304800"/>
                <a:gd name="connsiteX2" fmla="*/ 1524100 w 1524000"/>
                <a:gd name="connsiteY2" fmla="*/ 305000 h 304800"/>
                <a:gd name="connsiteX3" fmla="*/ 1463140 w 1524000"/>
                <a:gd name="connsiteY3" fmla="*/ 305000 h 304800"/>
                <a:gd name="connsiteX4" fmla="*/ 61060 w 1524000"/>
                <a:gd name="connsiteY4" fmla="*/ 305000 h 304800"/>
                <a:gd name="connsiteX5" fmla="*/ 100 w 1524000"/>
                <a:gd name="connsiteY5" fmla="*/ 305000 h 304800"/>
                <a:gd name="connsiteX6" fmla="*/ 100 w 1524000"/>
                <a:gd name="connsiteY6" fmla="*/ 200 h 304800"/>
                <a:gd name="connsiteX7" fmla="*/ 61060 w 1524000"/>
                <a:gd name="connsiteY7" fmla="*/ 2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0" h="304800">
                  <a:moveTo>
                    <a:pt x="1463140" y="200"/>
                  </a:moveTo>
                  <a:cubicBezTo>
                    <a:pt x="1496807" y="200"/>
                    <a:pt x="1524100" y="200"/>
                    <a:pt x="1524100" y="200"/>
                  </a:cubicBezTo>
                  <a:lnTo>
                    <a:pt x="1524100" y="305000"/>
                  </a:lnTo>
                  <a:cubicBezTo>
                    <a:pt x="1524100" y="305000"/>
                    <a:pt x="1496807" y="305000"/>
                    <a:pt x="1463140" y="305000"/>
                  </a:cubicBezTo>
                  <a:lnTo>
                    <a:pt x="61060" y="305000"/>
                  </a:lnTo>
                  <a:cubicBezTo>
                    <a:pt x="27393" y="305000"/>
                    <a:pt x="100" y="305000"/>
                    <a:pt x="100" y="305000"/>
                  </a:cubicBezTo>
                  <a:lnTo>
                    <a:pt x="100" y="200"/>
                  </a:lnTo>
                  <a:cubicBezTo>
                    <a:pt x="100" y="200"/>
                    <a:pt x="27393" y="200"/>
                    <a:pt x="61060" y="200"/>
                  </a:cubicBezTo>
                  <a:close/>
                </a:path>
              </a:pathLst>
            </a:custGeom>
            <a:solidFill>
              <a:srgbClr val="C6F6D5"/>
            </a:solidFill>
            <a:ln w="15240" cap="flat">
              <a:solidFill>
                <a:srgbClr val="38A169"/>
              </a:solidFill>
              <a:prstDash val="solid"/>
              <a:miter/>
            </a:ln>
          </p:spPr>
          <p:txBody>
            <a:bodyPr rtlCol="0" anchor="ctr"/>
            <a:lstStyle/>
            <a:p>
              <a:endParaRPr lang="en-IN"/>
            </a:p>
          </p:txBody>
        </p:sp>
        <p:sp>
          <p:nvSpPr>
            <p:cNvPr id="28" name="TextBox 27">
              <a:extLst>
                <a:ext uri="{FF2B5EF4-FFF2-40B4-BE49-F238E27FC236}">
                  <a16:creationId xmlns:a16="http://schemas.microsoft.com/office/drawing/2014/main" id="{4B5E9BCB-94B4-88BA-D345-56C517855F94}"/>
                </a:ext>
              </a:extLst>
            </p:cNvPr>
            <p:cNvSpPr txBox="1"/>
            <p:nvPr/>
          </p:nvSpPr>
          <p:spPr>
            <a:xfrm>
              <a:off x="4802214" y="2881401"/>
              <a:ext cx="1063570" cy="193595"/>
            </a:xfrm>
            <a:prstGeom prst="rect">
              <a:avLst/>
            </a:prstGeom>
            <a:noFill/>
          </p:spPr>
          <p:txBody>
            <a:bodyPr wrap="none" rtlCol="0">
              <a:spAutoFit/>
            </a:bodyPr>
            <a:lstStyle/>
            <a:p>
              <a:pPr algn="l"/>
              <a:r>
                <a:rPr lang="en-IN" sz="900" b="1" spc="0" baseline="0">
                  <a:ln/>
                  <a:solidFill>
                    <a:srgbClr val="38A169"/>
                  </a:solidFill>
                  <a:latin typeface="Arial"/>
                  <a:cs typeface="Arial"/>
                  <a:sym typeface="Arial"/>
                  <a:rtl val="0"/>
                </a:rPr>
                <a:t>Msg2: RA Response</a:t>
              </a:r>
            </a:p>
          </p:txBody>
        </p:sp>
        <p:sp>
          <p:nvSpPr>
            <p:cNvPr id="29" name="TextBox 28">
              <a:extLst>
                <a:ext uri="{FF2B5EF4-FFF2-40B4-BE49-F238E27FC236}">
                  <a16:creationId xmlns:a16="http://schemas.microsoft.com/office/drawing/2014/main" id="{B64315B9-B201-EE14-EBAF-F809410E199F}"/>
                </a:ext>
              </a:extLst>
            </p:cNvPr>
            <p:cNvSpPr txBox="1"/>
            <p:nvPr/>
          </p:nvSpPr>
          <p:spPr>
            <a:xfrm>
              <a:off x="5136743" y="3009498"/>
              <a:ext cx="394513" cy="176569"/>
            </a:xfrm>
            <a:prstGeom prst="rect">
              <a:avLst/>
            </a:prstGeom>
            <a:noFill/>
          </p:spPr>
          <p:txBody>
            <a:bodyPr wrap="none" rtlCol="0">
              <a:spAutoFit/>
            </a:bodyPr>
            <a:lstStyle/>
            <a:p>
              <a:pPr algn="l"/>
              <a:r>
                <a:rPr lang="en-IN" sz="750" spc="0" baseline="0">
                  <a:ln/>
                  <a:solidFill>
                    <a:srgbClr val="38A169"/>
                  </a:solidFill>
                  <a:latin typeface="Arial"/>
                  <a:cs typeface="Arial"/>
                  <a:sym typeface="Arial"/>
                  <a:rtl val="0"/>
                </a:rPr>
                <a:t>(RAR)</a:t>
              </a:r>
            </a:p>
          </p:txBody>
        </p:sp>
        <p:sp>
          <p:nvSpPr>
            <p:cNvPr id="30" name="Freeform: Shape 29">
              <a:extLst>
                <a:ext uri="{FF2B5EF4-FFF2-40B4-BE49-F238E27FC236}">
                  <a16:creationId xmlns:a16="http://schemas.microsoft.com/office/drawing/2014/main" id="{6D9FE4DA-D701-36B1-B4DF-F37079C85295}"/>
                </a:ext>
              </a:extLst>
            </p:cNvPr>
            <p:cNvSpPr/>
            <p:nvPr/>
          </p:nvSpPr>
          <p:spPr>
            <a:xfrm>
              <a:off x="2667000" y="3429000"/>
              <a:ext cx="5334000" cy="7620"/>
            </a:xfrm>
            <a:custGeom>
              <a:avLst/>
              <a:gdLst>
                <a:gd name="connsiteX0" fmla="*/ 100 w 5334000"/>
                <a:gd name="connsiteY0" fmla="*/ 200 h 7620"/>
                <a:gd name="connsiteX1" fmla="*/ 5334100 w 5334000"/>
                <a:gd name="connsiteY1" fmla="*/ 200 h 7620"/>
              </a:gdLst>
              <a:ahLst/>
              <a:cxnLst>
                <a:cxn ang="0">
                  <a:pos x="connsiteX0" y="connsiteY0"/>
                </a:cxn>
                <a:cxn ang="0">
                  <a:pos x="connsiteX1" y="connsiteY1"/>
                </a:cxn>
              </a:cxnLst>
              <a:rect l="l" t="t" r="r" b="b"/>
              <a:pathLst>
                <a:path w="5334000" h="7620">
                  <a:moveTo>
                    <a:pt x="100" y="200"/>
                  </a:moveTo>
                  <a:lnTo>
                    <a:pt x="5334100" y="200"/>
                  </a:lnTo>
                </a:path>
              </a:pathLst>
            </a:custGeom>
            <a:ln w="22860" cap="flat">
              <a:solidFill>
                <a:srgbClr val="D69E2E"/>
              </a:solidFill>
              <a:custDash>
                <a:ds d="375000" sp="375000"/>
              </a:custDash>
              <a:miter/>
              <a:tailEnd type="stealth" w="lg" len="lg"/>
            </a:ln>
          </p:spPr>
          <p:txBody>
            <a:bodyPr rtlCol="0" anchor="ctr"/>
            <a:lstStyle/>
            <a:p>
              <a:endParaRPr lang="en-IN"/>
            </a:p>
          </p:txBody>
        </p:sp>
        <p:sp>
          <p:nvSpPr>
            <p:cNvPr id="31" name="Freeform: Shape 30">
              <a:extLst>
                <a:ext uri="{FF2B5EF4-FFF2-40B4-BE49-F238E27FC236}">
                  <a16:creationId xmlns:a16="http://schemas.microsoft.com/office/drawing/2014/main" id="{11F2400A-78C6-095A-997E-EAB9370A02C1}"/>
                </a:ext>
              </a:extLst>
            </p:cNvPr>
            <p:cNvSpPr/>
            <p:nvPr/>
          </p:nvSpPr>
          <p:spPr>
            <a:xfrm>
              <a:off x="4572000" y="3276600"/>
              <a:ext cx="1524000" cy="304800"/>
            </a:xfrm>
            <a:custGeom>
              <a:avLst/>
              <a:gdLst>
                <a:gd name="connsiteX0" fmla="*/ 1463140 w 1524000"/>
                <a:gd name="connsiteY0" fmla="*/ 200 h 304800"/>
                <a:gd name="connsiteX1" fmla="*/ 1524100 w 1524000"/>
                <a:gd name="connsiteY1" fmla="*/ 200 h 304800"/>
                <a:gd name="connsiteX2" fmla="*/ 1524100 w 1524000"/>
                <a:gd name="connsiteY2" fmla="*/ 305000 h 304800"/>
                <a:gd name="connsiteX3" fmla="*/ 1463140 w 1524000"/>
                <a:gd name="connsiteY3" fmla="*/ 305000 h 304800"/>
                <a:gd name="connsiteX4" fmla="*/ 61060 w 1524000"/>
                <a:gd name="connsiteY4" fmla="*/ 305000 h 304800"/>
                <a:gd name="connsiteX5" fmla="*/ 100 w 1524000"/>
                <a:gd name="connsiteY5" fmla="*/ 305000 h 304800"/>
                <a:gd name="connsiteX6" fmla="*/ 100 w 1524000"/>
                <a:gd name="connsiteY6" fmla="*/ 200 h 304800"/>
                <a:gd name="connsiteX7" fmla="*/ 61060 w 1524000"/>
                <a:gd name="connsiteY7" fmla="*/ 2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0" h="304800">
                  <a:moveTo>
                    <a:pt x="1463140" y="200"/>
                  </a:moveTo>
                  <a:cubicBezTo>
                    <a:pt x="1496807" y="200"/>
                    <a:pt x="1524100" y="200"/>
                    <a:pt x="1524100" y="200"/>
                  </a:cubicBezTo>
                  <a:lnTo>
                    <a:pt x="1524100" y="305000"/>
                  </a:lnTo>
                  <a:cubicBezTo>
                    <a:pt x="1524100" y="305000"/>
                    <a:pt x="1496807" y="305000"/>
                    <a:pt x="1463140" y="305000"/>
                  </a:cubicBezTo>
                  <a:lnTo>
                    <a:pt x="61060" y="305000"/>
                  </a:lnTo>
                  <a:cubicBezTo>
                    <a:pt x="27393" y="305000"/>
                    <a:pt x="100" y="305000"/>
                    <a:pt x="100" y="305000"/>
                  </a:cubicBezTo>
                  <a:lnTo>
                    <a:pt x="100" y="200"/>
                  </a:lnTo>
                  <a:cubicBezTo>
                    <a:pt x="100" y="200"/>
                    <a:pt x="27393" y="200"/>
                    <a:pt x="61060" y="200"/>
                  </a:cubicBezTo>
                  <a:close/>
                </a:path>
              </a:pathLst>
            </a:custGeom>
            <a:solidFill>
              <a:srgbClr val="FAF089"/>
            </a:solidFill>
            <a:ln w="15240" cap="flat">
              <a:solidFill>
                <a:srgbClr val="D69E2E"/>
              </a:solidFill>
              <a:prstDash val="solid"/>
              <a:miter/>
            </a:ln>
          </p:spPr>
          <p:txBody>
            <a:bodyPr rtlCol="0" anchor="ctr"/>
            <a:lstStyle/>
            <a:p>
              <a:endParaRPr lang="en-IN"/>
            </a:p>
          </p:txBody>
        </p:sp>
        <p:sp>
          <p:nvSpPr>
            <p:cNvPr id="32" name="TextBox 31">
              <a:extLst>
                <a:ext uri="{FF2B5EF4-FFF2-40B4-BE49-F238E27FC236}">
                  <a16:creationId xmlns:a16="http://schemas.microsoft.com/office/drawing/2014/main" id="{A7A6D37F-82E3-7CE9-065D-C4281E1A0BD0}"/>
                </a:ext>
              </a:extLst>
            </p:cNvPr>
            <p:cNvSpPr txBox="1"/>
            <p:nvPr/>
          </p:nvSpPr>
          <p:spPr>
            <a:xfrm>
              <a:off x="4856529" y="3262401"/>
              <a:ext cx="954940" cy="193595"/>
            </a:xfrm>
            <a:prstGeom prst="rect">
              <a:avLst/>
            </a:prstGeom>
            <a:noFill/>
          </p:spPr>
          <p:txBody>
            <a:bodyPr wrap="none" rtlCol="0">
              <a:spAutoFit/>
            </a:bodyPr>
            <a:lstStyle/>
            <a:p>
              <a:pPr algn="l"/>
              <a:r>
                <a:rPr lang="en-IN" sz="900" b="1" spc="0" baseline="0">
                  <a:ln/>
                  <a:solidFill>
                    <a:srgbClr val="D69E2E"/>
                  </a:solidFill>
                  <a:latin typeface="Arial"/>
                  <a:cs typeface="Arial"/>
                  <a:sym typeface="Arial"/>
                  <a:rtl val="0"/>
                </a:rPr>
                <a:t>Msg3: Contention</a:t>
              </a:r>
            </a:p>
          </p:txBody>
        </p:sp>
        <p:sp>
          <p:nvSpPr>
            <p:cNvPr id="33" name="TextBox 32">
              <a:extLst>
                <a:ext uri="{FF2B5EF4-FFF2-40B4-BE49-F238E27FC236}">
                  <a16:creationId xmlns:a16="http://schemas.microsoft.com/office/drawing/2014/main" id="{26505EA7-444C-96BF-2820-FB7F6860E547}"/>
                </a:ext>
              </a:extLst>
            </p:cNvPr>
            <p:cNvSpPr txBox="1"/>
            <p:nvPr/>
          </p:nvSpPr>
          <p:spPr>
            <a:xfrm>
              <a:off x="4895232" y="3390498"/>
              <a:ext cx="877535" cy="176569"/>
            </a:xfrm>
            <a:prstGeom prst="rect">
              <a:avLst/>
            </a:prstGeom>
            <a:noFill/>
          </p:spPr>
          <p:txBody>
            <a:bodyPr wrap="none" rtlCol="0">
              <a:spAutoFit/>
            </a:bodyPr>
            <a:lstStyle/>
            <a:p>
              <a:pPr algn="l"/>
              <a:r>
                <a:rPr lang="en-IN" sz="750" spc="0" baseline="0">
                  <a:ln/>
                  <a:solidFill>
                    <a:srgbClr val="D69E2E"/>
                  </a:solidFill>
                  <a:latin typeface="Arial"/>
                  <a:cs typeface="Arial"/>
                  <a:sym typeface="Arial"/>
                  <a:rtl val="0"/>
                </a:rPr>
                <a:t>(if contention-based)</a:t>
              </a:r>
            </a:p>
          </p:txBody>
        </p:sp>
        <p:sp>
          <p:nvSpPr>
            <p:cNvPr id="34" name="Freeform: Shape 33">
              <a:extLst>
                <a:ext uri="{FF2B5EF4-FFF2-40B4-BE49-F238E27FC236}">
                  <a16:creationId xmlns:a16="http://schemas.microsoft.com/office/drawing/2014/main" id="{B68116A7-1D12-1840-7DE8-0BE01A126FF9}"/>
                </a:ext>
              </a:extLst>
            </p:cNvPr>
            <p:cNvSpPr/>
            <p:nvPr/>
          </p:nvSpPr>
          <p:spPr>
            <a:xfrm>
              <a:off x="2667000" y="3810000"/>
              <a:ext cx="5334000" cy="7620"/>
            </a:xfrm>
            <a:custGeom>
              <a:avLst/>
              <a:gdLst>
                <a:gd name="connsiteX0" fmla="*/ 5334100 w 5334000"/>
                <a:gd name="connsiteY0" fmla="*/ 200 h 7620"/>
                <a:gd name="connsiteX1" fmla="*/ 100 w 5334000"/>
                <a:gd name="connsiteY1" fmla="*/ 200 h 7620"/>
              </a:gdLst>
              <a:ahLst/>
              <a:cxnLst>
                <a:cxn ang="0">
                  <a:pos x="connsiteX0" y="connsiteY0"/>
                </a:cxn>
                <a:cxn ang="0">
                  <a:pos x="connsiteX1" y="connsiteY1"/>
                </a:cxn>
              </a:cxnLst>
              <a:rect l="l" t="t" r="r" b="b"/>
              <a:pathLst>
                <a:path w="5334000" h="7620">
                  <a:moveTo>
                    <a:pt x="5334100" y="200"/>
                  </a:moveTo>
                  <a:lnTo>
                    <a:pt x="100" y="200"/>
                  </a:lnTo>
                </a:path>
              </a:pathLst>
            </a:custGeom>
            <a:ln w="22860" cap="flat">
              <a:solidFill>
                <a:srgbClr val="805AD5"/>
              </a:solidFill>
              <a:custDash>
                <a:ds d="375000" sp="375000"/>
              </a:custDash>
              <a:miter/>
              <a:tailEnd type="stealth" w="lg" len="lg"/>
            </a:ln>
          </p:spPr>
          <p:txBody>
            <a:bodyPr rtlCol="0" anchor="ctr"/>
            <a:lstStyle/>
            <a:p>
              <a:endParaRPr lang="en-IN"/>
            </a:p>
          </p:txBody>
        </p:sp>
        <p:sp>
          <p:nvSpPr>
            <p:cNvPr id="35" name="Freeform: Shape 34">
              <a:extLst>
                <a:ext uri="{FF2B5EF4-FFF2-40B4-BE49-F238E27FC236}">
                  <a16:creationId xmlns:a16="http://schemas.microsoft.com/office/drawing/2014/main" id="{00F24F15-F142-1823-70D8-2611D088D242}"/>
                </a:ext>
              </a:extLst>
            </p:cNvPr>
            <p:cNvSpPr/>
            <p:nvPr/>
          </p:nvSpPr>
          <p:spPr>
            <a:xfrm>
              <a:off x="4572000" y="3657600"/>
              <a:ext cx="1524000" cy="304800"/>
            </a:xfrm>
            <a:custGeom>
              <a:avLst/>
              <a:gdLst>
                <a:gd name="connsiteX0" fmla="*/ 1463140 w 1524000"/>
                <a:gd name="connsiteY0" fmla="*/ 200 h 304800"/>
                <a:gd name="connsiteX1" fmla="*/ 1524100 w 1524000"/>
                <a:gd name="connsiteY1" fmla="*/ 200 h 304800"/>
                <a:gd name="connsiteX2" fmla="*/ 1524100 w 1524000"/>
                <a:gd name="connsiteY2" fmla="*/ 305000 h 304800"/>
                <a:gd name="connsiteX3" fmla="*/ 1463140 w 1524000"/>
                <a:gd name="connsiteY3" fmla="*/ 305000 h 304800"/>
                <a:gd name="connsiteX4" fmla="*/ 61060 w 1524000"/>
                <a:gd name="connsiteY4" fmla="*/ 305000 h 304800"/>
                <a:gd name="connsiteX5" fmla="*/ 100 w 1524000"/>
                <a:gd name="connsiteY5" fmla="*/ 305000 h 304800"/>
                <a:gd name="connsiteX6" fmla="*/ 100 w 1524000"/>
                <a:gd name="connsiteY6" fmla="*/ 200 h 304800"/>
                <a:gd name="connsiteX7" fmla="*/ 61060 w 1524000"/>
                <a:gd name="connsiteY7" fmla="*/ 2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0" h="304800">
                  <a:moveTo>
                    <a:pt x="1463140" y="200"/>
                  </a:moveTo>
                  <a:cubicBezTo>
                    <a:pt x="1496807" y="200"/>
                    <a:pt x="1524100" y="200"/>
                    <a:pt x="1524100" y="200"/>
                  </a:cubicBezTo>
                  <a:lnTo>
                    <a:pt x="1524100" y="305000"/>
                  </a:lnTo>
                  <a:cubicBezTo>
                    <a:pt x="1524100" y="305000"/>
                    <a:pt x="1496807" y="305000"/>
                    <a:pt x="1463140" y="305000"/>
                  </a:cubicBezTo>
                  <a:lnTo>
                    <a:pt x="61060" y="305000"/>
                  </a:lnTo>
                  <a:cubicBezTo>
                    <a:pt x="27393" y="305000"/>
                    <a:pt x="100" y="305000"/>
                    <a:pt x="100" y="305000"/>
                  </a:cubicBezTo>
                  <a:lnTo>
                    <a:pt x="100" y="200"/>
                  </a:lnTo>
                  <a:cubicBezTo>
                    <a:pt x="100" y="200"/>
                    <a:pt x="27393" y="200"/>
                    <a:pt x="61060" y="200"/>
                  </a:cubicBezTo>
                  <a:close/>
                </a:path>
              </a:pathLst>
            </a:custGeom>
            <a:solidFill>
              <a:srgbClr val="E9D8FD"/>
            </a:solidFill>
            <a:ln w="15240" cap="flat">
              <a:solidFill>
                <a:srgbClr val="805AD5"/>
              </a:solidFill>
              <a:prstDash val="solid"/>
              <a:miter/>
            </a:ln>
          </p:spPr>
          <p:txBody>
            <a:bodyPr rtlCol="0" anchor="ctr"/>
            <a:lstStyle/>
            <a:p>
              <a:endParaRPr lang="en-IN"/>
            </a:p>
          </p:txBody>
        </p:sp>
        <p:sp>
          <p:nvSpPr>
            <p:cNvPr id="36" name="TextBox 35">
              <a:extLst>
                <a:ext uri="{FF2B5EF4-FFF2-40B4-BE49-F238E27FC236}">
                  <a16:creationId xmlns:a16="http://schemas.microsoft.com/office/drawing/2014/main" id="{E8904F68-001F-8D63-2659-DC9D04BD8E51}"/>
                </a:ext>
              </a:extLst>
            </p:cNvPr>
            <p:cNvSpPr txBox="1"/>
            <p:nvPr/>
          </p:nvSpPr>
          <p:spPr>
            <a:xfrm>
              <a:off x="4861552" y="3643401"/>
              <a:ext cx="944894" cy="193595"/>
            </a:xfrm>
            <a:prstGeom prst="rect">
              <a:avLst/>
            </a:prstGeom>
            <a:noFill/>
          </p:spPr>
          <p:txBody>
            <a:bodyPr wrap="none" rtlCol="0">
              <a:spAutoFit/>
            </a:bodyPr>
            <a:lstStyle/>
            <a:p>
              <a:pPr algn="l"/>
              <a:r>
                <a:rPr lang="en-IN" sz="900" b="1" spc="0" baseline="0">
                  <a:ln/>
                  <a:solidFill>
                    <a:srgbClr val="805AD5"/>
                  </a:solidFill>
                  <a:latin typeface="Arial"/>
                  <a:cs typeface="Arial"/>
                  <a:sym typeface="Arial"/>
                  <a:rtl val="0"/>
                </a:rPr>
                <a:t>Msg4: Resolution</a:t>
              </a:r>
            </a:p>
          </p:txBody>
        </p:sp>
        <p:sp>
          <p:nvSpPr>
            <p:cNvPr id="37" name="TextBox 36">
              <a:extLst>
                <a:ext uri="{FF2B5EF4-FFF2-40B4-BE49-F238E27FC236}">
                  <a16:creationId xmlns:a16="http://schemas.microsoft.com/office/drawing/2014/main" id="{2A841C1D-7E0C-58D6-AA63-2002CCEC5AE5}"/>
                </a:ext>
              </a:extLst>
            </p:cNvPr>
            <p:cNvSpPr txBox="1"/>
            <p:nvPr/>
          </p:nvSpPr>
          <p:spPr>
            <a:xfrm>
              <a:off x="4842286" y="3771498"/>
              <a:ext cx="983426" cy="176569"/>
            </a:xfrm>
            <a:prstGeom prst="rect">
              <a:avLst/>
            </a:prstGeom>
            <a:noFill/>
          </p:spPr>
          <p:txBody>
            <a:bodyPr wrap="none" rtlCol="0">
              <a:spAutoFit/>
            </a:bodyPr>
            <a:lstStyle/>
            <a:p>
              <a:pPr algn="l"/>
              <a:r>
                <a:rPr lang="en-IN" sz="750" spc="0" baseline="0">
                  <a:ln/>
                  <a:solidFill>
                    <a:srgbClr val="805AD5"/>
                  </a:solidFill>
                  <a:latin typeface="Arial"/>
                  <a:cs typeface="Arial"/>
                  <a:sym typeface="Arial"/>
                  <a:rtl val="0"/>
                </a:rPr>
                <a:t>(Contention Resolution)</a:t>
              </a:r>
            </a:p>
          </p:txBody>
        </p:sp>
      </p:grpSp>
      <p:grpSp>
        <p:nvGrpSpPr>
          <p:cNvPr id="38" name="Graphic 5">
            <a:extLst>
              <a:ext uri="{FF2B5EF4-FFF2-40B4-BE49-F238E27FC236}">
                <a16:creationId xmlns:a16="http://schemas.microsoft.com/office/drawing/2014/main" id="{3811B421-74F5-3B1F-F450-F9423910DFF7}"/>
              </a:ext>
            </a:extLst>
          </p:cNvPr>
          <p:cNvGrpSpPr/>
          <p:nvPr/>
        </p:nvGrpSpPr>
        <p:grpSpPr>
          <a:xfrm>
            <a:off x="1143000" y="4191000"/>
            <a:ext cx="4572000" cy="914400"/>
            <a:chOff x="1143000" y="4191000"/>
            <a:chExt cx="4572000" cy="914400"/>
          </a:xfrm>
        </p:grpSpPr>
        <p:sp>
          <p:nvSpPr>
            <p:cNvPr id="39" name="Freeform: Shape 38">
              <a:extLst>
                <a:ext uri="{FF2B5EF4-FFF2-40B4-BE49-F238E27FC236}">
                  <a16:creationId xmlns:a16="http://schemas.microsoft.com/office/drawing/2014/main" id="{4C7D685D-DC1B-F0AC-D3B8-E9151553E3C6}"/>
                </a:ext>
              </a:extLst>
            </p:cNvPr>
            <p:cNvSpPr/>
            <p:nvPr/>
          </p:nvSpPr>
          <p:spPr>
            <a:xfrm>
              <a:off x="1143000" y="4191000"/>
              <a:ext cx="4572000" cy="914400"/>
            </a:xfrm>
            <a:custGeom>
              <a:avLst/>
              <a:gdLst>
                <a:gd name="connsiteX0" fmla="*/ 4480610 w 4572000"/>
                <a:gd name="connsiteY0" fmla="*/ 550 h 914400"/>
                <a:gd name="connsiteX1" fmla="*/ 4572050 w 4572000"/>
                <a:gd name="connsiteY1" fmla="*/ 550 h 914400"/>
                <a:gd name="connsiteX2" fmla="*/ 4572050 w 4572000"/>
                <a:gd name="connsiteY2" fmla="*/ 914950 h 914400"/>
                <a:gd name="connsiteX3" fmla="*/ 4480610 w 4572000"/>
                <a:gd name="connsiteY3" fmla="*/ 914950 h 914400"/>
                <a:gd name="connsiteX4" fmla="*/ 91490 w 4572000"/>
                <a:gd name="connsiteY4" fmla="*/ 914950 h 914400"/>
                <a:gd name="connsiteX5" fmla="*/ 50 w 4572000"/>
                <a:gd name="connsiteY5" fmla="*/ 914950 h 914400"/>
                <a:gd name="connsiteX6" fmla="*/ 50 w 4572000"/>
                <a:gd name="connsiteY6" fmla="*/ 550 h 914400"/>
                <a:gd name="connsiteX7" fmla="*/ 91490 w 4572000"/>
                <a:gd name="connsiteY7" fmla="*/ 55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914400">
                  <a:moveTo>
                    <a:pt x="4480610" y="550"/>
                  </a:moveTo>
                  <a:cubicBezTo>
                    <a:pt x="4531111" y="550"/>
                    <a:pt x="4572050" y="550"/>
                    <a:pt x="4572050" y="550"/>
                  </a:cubicBezTo>
                  <a:lnTo>
                    <a:pt x="4572050" y="914950"/>
                  </a:lnTo>
                  <a:cubicBezTo>
                    <a:pt x="4572050" y="914950"/>
                    <a:pt x="4531111" y="914950"/>
                    <a:pt x="4480610" y="914950"/>
                  </a:cubicBezTo>
                  <a:lnTo>
                    <a:pt x="91490" y="914950"/>
                  </a:lnTo>
                  <a:cubicBezTo>
                    <a:pt x="40989" y="914950"/>
                    <a:pt x="50" y="914950"/>
                    <a:pt x="50" y="914950"/>
                  </a:cubicBezTo>
                  <a:lnTo>
                    <a:pt x="50" y="550"/>
                  </a:lnTo>
                  <a:cubicBezTo>
                    <a:pt x="50" y="550"/>
                    <a:pt x="40989" y="550"/>
                    <a:pt x="91490" y="550"/>
                  </a:cubicBezTo>
                  <a:close/>
                </a:path>
              </a:pathLst>
            </a:custGeom>
            <a:gradFill>
              <a:gsLst>
                <a:gs pos="0">
                  <a:srgbClr val="4FACFE">
                    <a:alpha val="20000"/>
                  </a:srgbClr>
                </a:gs>
                <a:gs pos="50000">
                  <a:srgbClr val="27CFFE">
                    <a:alpha val="20000"/>
                  </a:srgbClr>
                </a:gs>
                <a:gs pos="100000">
                  <a:srgbClr val="00F2FE">
                    <a:alpha val="20000"/>
                  </a:srgbClr>
                </a:gs>
              </a:gsLst>
              <a:lin ang="0" scaled="1"/>
            </a:gradFill>
            <a:ln w="15240" cap="flat">
              <a:solidFill>
                <a:srgbClr val="4FACFE"/>
              </a:solidFill>
              <a:prstDash val="solid"/>
              <a:miter/>
            </a:ln>
          </p:spPr>
          <p:txBody>
            <a:bodyPr rtlCol="0" anchor="ctr"/>
            <a:lstStyle/>
            <a:p>
              <a:endParaRPr lang="en-IN"/>
            </a:p>
          </p:txBody>
        </p:sp>
        <p:sp>
          <p:nvSpPr>
            <p:cNvPr id="40" name="TextBox 39">
              <a:extLst>
                <a:ext uri="{FF2B5EF4-FFF2-40B4-BE49-F238E27FC236}">
                  <a16:creationId xmlns:a16="http://schemas.microsoft.com/office/drawing/2014/main" id="{D26EA92D-0D17-7519-7EB5-015E347518A3}"/>
                </a:ext>
              </a:extLst>
            </p:cNvPr>
            <p:cNvSpPr txBox="1"/>
            <p:nvPr/>
          </p:nvSpPr>
          <p:spPr>
            <a:xfrm>
              <a:off x="1203960" y="4225409"/>
              <a:ext cx="1179075" cy="227647"/>
            </a:xfrm>
            <a:prstGeom prst="rect">
              <a:avLst/>
            </a:prstGeom>
            <a:noFill/>
          </p:spPr>
          <p:txBody>
            <a:bodyPr wrap="none" rtlCol="0">
              <a:spAutoFit/>
            </a:bodyPr>
            <a:lstStyle/>
            <a:p>
              <a:pPr algn="l"/>
              <a:r>
                <a:rPr lang="en-IN" sz="1200" b="1" spc="0" baseline="0">
                  <a:ln/>
                  <a:solidFill>
                    <a:srgbClr val="2D3748"/>
                  </a:solidFill>
                  <a:latin typeface="Arial"/>
                  <a:cs typeface="Arial"/>
                  <a:sym typeface="Arial"/>
                  <a:rtl val="0"/>
                </a:rPr>
                <a:t>Success Criteria:</a:t>
              </a:r>
            </a:p>
          </p:txBody>
        </p:sp>
        <p:sp>
          <p:nvSpPr>
            <p:cNvPr id="41" name="TextBox 40">
              <a:extLst>
                <a:ext uri="{FF2B5EF4-FFF2-40B4-BE49-F238E27FC236}">
                  <a16:creationId xmlns:a16="http://schemas.microsoft.com/office/drawing/2014/main" id="{48497282-8860-BF13-5CA1-F1F6B081D020}"/>
                </a:ext>
              </a:extLst>
            </p:cNvPr>
            <p:cNvSpPr txBox="1"/>
            <p:nvPr/>
          </p:nvSpPr>
          <p:spPr>
            <a:xfrm>
              <a:off x="1203960" y="4411161"/>
              <a:ext cx="2355443" cy="233332"/>
            </a:xfrm>
            <a:prstGeom prst="rect">
              <a:avLst/>
            </a:prstGeom>
            <a:noFill/>
          </p:spPr>
          <p:txBody>
            <a:bodyPr wrap="none" rtlCol="0">
              <a:spAutoFit/>
            </a:bodyPr>
            <a:lstStyle/>
            <a:p>
              <a:pPr algn="l"/>
              <a:r>
                <a:rPr lang="en-IN" sz="1050" spc="0" baseline="0">
                  <a:ln/>
                  <a:solidFill>
                    <a:srgbClr val="4A5568"/>
                  </a:solidFill>
                  <a:latin typeface="Segoe UI Symbol"/>
                  <a:ea typeface="Segoe UI Symbol"/>
                  <a:sym typeface="Segoe UI Symbol"/>
                  <a:rtl val="0"/>
                </a:rPr>
                <a:t>✓</a:t>
              </a:r>
              <a:r>
                <a:rPr lang="en-IN" sz="1050" spc="0" baseline="0">
                  <a:ln/>
                  <a:solidFill>
                    <a:srgbClr val="4A5568"/>
                  </a:solidFill>
                  <a:latin typeface="Arial"/>
                  <a:ea typeface="Segoe UI Symbol"/>
                  <a:cs typeface="Arial"/>
                  <a:sym typeface="Arial"/>
                  <a:rtl val="0"/>
                </a:rPr>
                <a:t> UE successfully transmits Preamble (Msg1)</a:t>
              </a:r>
            </a:p>
          </p:txBody>
        </p:sp>
        <p:sp>
          <p:nvSpPr>
            <p:cNvPr id="42" name="TextBox 41">
              <a:extLst>
                <a:ext uri="{FF2B5EF4-FFF2-40B4-BE49-F238E27FC236}">
                  <a16:creationId xmlns:a16="http://schemas.microsoft.com/office/drawing/2014/main" id="{689783E3-579C-658A-A95C-0A27E6F28144}"/>
                </a:ext>
              </a:extLst>
            </p:cNvPr>
            <p:cNvSpPr txBox="1"/>
            <p:nvPr/>
          </p:nvSpPr>
          <p:spPr>
            <a:xfrm>
              <a:off x="1203960" y="4563561"/>
              <a:ext cx="2136509" cy="233332"/>
            </a:xfrm>
            <a:prstGeom prst="rect">
              <a:avLst/>
            </a:prstGeom>
            <a:noFill/>
          </p:spPr>
          <p:txBody>
            <a:bodyPr wrap="none" rtlCol="0">
              <a:spAutoFit/>
            </a:bodyPr>
            <a:lstStyle/>
            <a:p>
              <a:pPr algn="l"/>
              <a:r>
                <a:rPr lang="en-IN" sz="1050" spc="0" baseline="0">
                  <a:ln/>
                  <a:solidFill>
                    <a:srgbClr val="4A5568"/>
                  </a:solidFill>
                  <a:latin typeface="Segoe UI Symbol"/>
                  <a:ea typeface="Segoe UI Symbol"/>
                  <a:sym typeface="Segoe UI Symbol"/>
                  <a:rtl val="0"/>
                </a:rPr>
                <a:t>✓</a:t>
              </a:r>
              <a:r>
                <a:rPr lang="en-IN" sz="1050" spc="0" baseline="0">
                  <a:ln/>
                  <a:solidFill>
                    <a:srgbClr val="4A5568"/>
                  </a:solidFill>
                  <a:latin typeface="Arial"/>
                  <a:ea typeface="Segoe UI Symbol"/>
                  <a:cs typeface="Arial"/>
                  <a:sym typeface="Arial"/>
                  <a:rtl val="0"/>
                </a:rPr>
                <a:t> gNB receives and processes Preamble</a:t>
              </a:r>
            </a:p>
          </p:txBody>
        </p:sp>
        <p:sp>
          <p:nvSpPr>
            <p:cNvPr id="43" name="TextBox 42">
              <a:extLst>
                <a:ext uri="{FF2B5EF4-FFF2-40B4-BE49-F238E27FC236}">
                  <a16:creationId xmlns:a16="http://schemas.microsoft.com/office/drawing/2014/main" id="{F3E0213C-DC44-3DEA-E827-ED60985C45BF}"/>
                </a:ext>
              </a:extLst>
            </p:cNvPr>
            <p:cNvSpPr txBox="1"/>
            <p:nvPr/>
          </p:nvSpPr>
          <p:spPr>
            <a:xfrm>
              <a:off x="1203960" y="4715961"/>
              <a:ext cx="2462487" cy="233332"/>
            </a:xfrm>
            <a:prstGeom prst="rect">
              <a:avLst/>
            </a:prstGeom>
            <a:noFill/>
          </p:spPr>
          <p:txBody>
            <a:bodyPr wrap="none" rtlCol="0">
              <a:spAutoFit/>
            </a:bodyPr>
            <a:lstStyle/>
            <a:p>
              <a:pPr algn="l"/>
              <a:r>
                <a:rPr lang="en-IN" sz="1050" spc="0" baseline="0">
                  <a:ln/>
                  <a:solidFill>
                    <a:srgbClr val="4A5568"/>
                  </a:solidFill>
                  <a:latin typeface="Segoe UI Symbol"/>
                  <a:ea typeface="Segoe UI Symbol"/>
                  <a:sym typeface="Segoe UI Symbol"/>
                  <a:rtl val="0"/>
                </a:rPr>
                <a:t>✓</a:t>
              </a:r>
              <a:r>
                <a:rPr lang="en-IN" sz="1050" spc="0" baseline="0">
                  <a:ln/>
                  <a:solidFill>
                    <a:srgbClr val="4A5568"/>
                  </a:solidFill>
                  <a:latin typeface="Arial"/>
                  <a:ea typeface="Segoe UI Symbol"/>
                  <a:cs typeface="Arial"/>
                  <a:sym typeface="Arial"/>
                  <a:rtl val="0"/>
                </a:rPr>
                <a:t> gNB sends RA Response (Msg2) successfully</a:t>
              </a:r>
            </a:p>
          </p:txBody>
        </p:sp>
        <p:sp>
          <p:nvSpPr>
            <p:cNvPr id="44" name="TextBox 43">
              <a:extLst>
                <a:ext uri="{FF2B5EF4-FFF2-40B4-BE49-F238E27FC236}">
                  <a16:creationId xmlns:a16="http://schemas.microsoft.com/office/drawing/2014/main" id="{8B383696-09B1-E355-00B6-A3571DC84965}"/>
                </a:ext>
              </a:extLst>
            </p:cNvPr>
            <p:cNvSpPr txBox="1"/>
            <p:nvPr/>
          </p:nvSpPr>
          <p:spPr>
            <a:xfrm>
              <a:off x="1203960" y="4868361"/>
              <a:ext cx="2486553" cy="233332"/>
            </a:xfrm>
            <a:prstGeom prst="rect">
              <a:avLst/>
            </a:prstGeom>
            <a:noFill/>
          </p:spPr>
          <p:txBody>
            <a:bodyPr wrap="none" rtlCol="0">
              <a:spAutoFit/>
            </a:bodyPr>
            <a:lstStyle/>
            <a:p>
              <a:pPr algn="l"/>
              <a:r>
                <a:rPr lang="en-IN" sz="1050" spc="0" baseline="0">
                  <a:ln/>
                  <a:solidFill>
                    <a:srgbClr val="4A5568"/>
                  </a:solidFill>
                  <a:latin typeface="Segoe UI Symbol"/>
                  <a:ea typeface="Segoe UI Symbol"/>
                  <a:sym typeface="Segoe UI Symbol"/>
                  <a:rtl val="0"/>
                </a:rPr>
                <a:t>✓</a:t>
              </a:r>
              <a:r>
                <a:rPr lang="en-IN" sz="1050" spc="0" baseline="0">
                  <a:ln/>
                  <a:solidFill>
                    <a:srgbClr val="4A5568"/>
                  </a:solidFill>
                  <a:latin typeface="Arial"/>
                  <a:ea typeface="Segoe UI Symbol"/>
                  <a:cs typeface="Arial"/>
                  <a:sym typeface="Arial"/>
                  <a:rtl val="0"/>
                </a:rPr>
                <a:t> Contention resolution completed (if applicable)</a:t>
              </a:r>
            </a:p>
          </p:txBody>
        </p:sp>
      </p:grpSp>
      <p:grpSp>
        <p:nvGrpSpPr>
          <p:cNvPr id="45" name="Graphic 5">
            <a:extLst>
              <a:ext uri="{FF2B5EF4-FFF2-40B4-BE49-F238E27FC236}">
                <a16:creationId xmlns:a16="http://schemas.microsoft.com/office/drawing/2014/main" id="{817A0AD1-322E-2164-1322-6021305CEE4B}"/>
              </a:ext>
            </a:extLst>
          </p:cNvPr>
          <p:cNvGrpSpPr/>
          <p:nvPr/>
        </p:nvGrpSpPr>
        <p:grpSpPr>
          <a:xfrm>
            <a:off x="6108970" y="4126148"/>
            <a:ext cx="5614481" cy="2537374"/>
            <a:chOff x="6096000" y="4191000"/>
            <a:chExt cx="4953000" cy="2499156"/>
          </a:xfrm>
        </p:grpSpPr>
        <p:sp>
          <p:nvSpPr>
            <p:cNvPr id="46" name="Freeform: Shape 45">
              <a:extLst>
                <a:ext uri="{FF2B5EF4-FFF2-40B4-BE49-F238E27FC236}">
                  <a16:creationId xmlns:a16="http://schemas.microsoft.com/office/drawing/2014/main" id="{9331322A-C0F1-3833-E241-D0B4A8240B04}"/>
                </a:ext>
              </a:extLst>
            </p:cNvPr>
            <p:cNvSpPr/>
            <p:nvPr/>
          </p:nvSpPr>
          <p:spPr>
            <a:xfrm>
              <a:off x="6096000" y="4191000"/>
              <a:ext cx="4953000" cy="2438400"/>
            </a:xfrm>
            <a:custGeom>
              <a:avLst/>
              <a:gdLst>
                <a:gd name="connsiteX0" fmla="*/ 4862260 w 4953000"/>
                <a:gd name="connsiteY0" fmla="*/ 550 h 2438400"/>
                <a:gd name="connsiteX1" fmla="*/ 4953700 w 4953000"/>
                <a:gd name="connsiteY1" fmla="*/ 550 h 2438400"/>
                <a:gd name="connsiteX2" fmla="*/ 4953700 w 4953000"/>
                <a:gd name="connsiteY2" fmla="*/ 2438950 h 2438400"/>
                <a:gd name="connsiteX3" fmla="*/ 4862260 w 4953000"/>
                <a:gd name="connsiteY3" fmla="*/ 2438950 h 2438400"/>
                <a:gd name="connsiteX4" fmla="*/ 92140 w 4953000"/>
                <a:gd name="connsiteY4" fmla="*/ 2438950 h 2438400"/>
                <a:gd name="connsiteX5" fmla="*/ 700 w 4953000"/>
                <a:gd name="connsiteY5" fmla="*/ 2438950 h 2438400"/>
                <a:gd name="connsiteX6" fmla="*/ 700 w 4953000"/>
                <a:gd name="connsiteY6" fmla="*/ 550 h 2438400"/>
                <a:gd name="connsiteX7" fmla="*/ 92140 w 4953000"/>
                <a:gd name="connsiteY7" fmla="*/ 55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3000" h="2438400">
                  <a:moveTo>
                    <a:pt x="4862260" y="550"/>
                  </a:moveTo>
                  <a:cubicBezTo>
                    <a:pt x="4912761" y="550"/>
                    <a:pt x="4953700" y="550"/>
                    <a:pt x="4953700" y="550"/>
                  </a:cubicBezTo>
                  <a:lnTo>
                    <a:pt x="4953700" y="2438950"/>
                  </a:lnTo>
                  <a:cubicBezTo>
                    <a:pt x="4953700" y="2438950"/>
                    <a:pt x="4912761" y="2438950"/>
                    <a:pt x="4862260" y="2438950"/>
                  </a:cubicBezTo>
                  <a:lnTo>
                    <a:pt x="92140" y="2438950"/>
                  </a:lnTo>
                  <a:cubicBezTo>
                    <a:pt x="41639" y="2438950"/>
                    <a:pt x="700" y="2438950"/>
                    <a:pt x="700" y="2438950"/>
                  </a:cubicBezTo>
                  <a:lnTo>
                    <a:pt x="700" y="550"/>
                  </a:lnTo>
                  <a:cubicBezTo>
                    <a:pt x="700" y="550"/>
                    <a:pt x="41639" y="550"/>
                    <a:pt x="92140" y="550"/>
                  </a:cubicBezTo>
                  <a:close/>
                </a:path>
              </a:pathLst>
            </a:custGeom>
            <a:solidFill>
              <a:srgbClr val="FFF5F5"/>
            </a:solidFill>
            <a:ln w="22860" cap="flat">
              <a:solidFill>
                <a:srgbClr val="E53E3E"/>
              </a:solidFill>
              <a:prstDash val="solid"/>
              <a:miter/>
            </a:ln>
          </p:spPr>
          <p:txBody>
            <a:bodyPr rtlCol="0" anchor="ctr"/>
            <a:lstStyle/>
            <a:p>
              <a:pPr algn="ctr"/>
              <a:endParaRPr lang="en-IN"/>
            </a:p>
          </p:txBody>
        </p:sp>
        <p:sp>
          <p:nvSpPr>
            <p:cNvPr id="47" name="TextBox 46">
              <a:extLst>
                <a:ext uri="{FF2B5EF4-FFF2-40B4-BE49-F238E27FC236}">
                  <a16:creationId xmlns:a16="http://schemas.microsoft.com/office/drawing/2014/main" id="{33DAABF7-62B2-FE9E-7C63-14AD50FC8B42}"/>
                </a:ext>
              </a:extLst>
            </p:cNvPr>
            <p:cNvSpPr txBox="1"/>
            <p:nvPr/>
          </p:nvSpPr>
          <p:spPr>
            <a:xfrm>
              <a:off x="6790060" y="4211388"/>
              <a:ext cx="3208971" cy="295562"/>
            </a:xfrm>
            <a:prstGeom prst="rect">
              <a:avLst/>
            </a:prstGeom>
            <a:noFill/>
          </p:spPr>
          <p:txBody>
            <a:bodyPr wrap="none" rtlCol="0" anchor="ctr">
              <a:spAutoFit/>
            </a:bodyPr>
            <a:lstStyle/>
            <a:p>
              <a:pPr algn="ctr"/>
              <a:r>
                <a:rPr lang="en-IN" sz="1350" b="1" spc="0" baseline="0" dirty="0">
                  <a:ln/>
                  <a:solidFill>
                    <a:srgbClr val="C53030"/>
                  </a:solidFill>
                  <a:latin typeface="Arial"/>
                  <a:cs typeface="Arial"/>
                  <a:sym typeface="Arial"/>
                  <a:rtl val="0"/>
                </a:rPr>
                <a:t>Root Causes for Low RACH Success Rate</a:t>
              </a:r>
            </a:p>
          </p:txBody>
        </p:sp>
        <p:sp>
          <p:nvSpPr>
            <p:cNvPr id="48" name="Freeform: Shape 47">
              <a:extLst>
                <a:ext uri="{FF2B5EF4-FFF2-40B4-BE49-F238E27FC236}">
                  <a16:creationId xmlns:a16="http://schemas.microsoft.com/office/drawing/2014/main" id="{28231000-6DE1-8335-CD3D-0430623A5E82}"/>
                </a:ext>
              </a:extLst>
            </p:cNvPr>
            <p:cNvSpPr/>
            <p:nvPr/>
          </p:nvSpPr>
          <p:spPr>
            <a:xfrm>
              <a:off x="6309360" y="4556760"/>
              <a:ext cx="182880" cy="182880"/>
            </a:xfrm>
            <a:custGeom>
              <a:avLst/>
              <a:gdLst>
                <a:gd name="connsiteX0" fmla="*/ 183580 w 182880"/>
                <a:gd name="connsiteY0" fmla="*/ 91990 h 182880"/>
                <a:gd name="connsiteX1" fmla="*/ 92140 w 182880"/>
                <a:gd name="connsiteY1" fmla="*/ 183430 h 182880"/>
                <a:gd name="connsiteX2" fmla="*/ 700 w 182880"/>
                <a:gd name="connsiteY2" fmla="*/ 91990 h 182880"/>
                <a:gd name="connsiteX3" fmla="*/ 92140 w 182880"/>
                <a:gd name="connsiteY3" fmla="*/ 550 h 182880"/>
                <a:gd name="connsiteX4" fmla="*/ 183580 w 182880"/>
                <a:gd name="connsiteY4" fmla="*/ 91990 h 18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82880">
                  <a:moveTo>
                    <a:pt x="183580" y="91990"/>
                  </a:moveTo>
                  <a:cubicBezTo>
                    <a:pt x="183580" y="142491"/>
                    <a:pt x="142641" y="183430"/>
                    <a:pt x="92140" y="183430"/>
                  </a:cubicBezTo>
                  <a:cubicBezTo>
                    <a:pt x="41639" y="183430"/>
                    <a:pt x="700" y="142491"/>
                    <a:pt x="700" y="91990"/>
                  </a:cubicBezTo>
                  <a:cubicBezTo>
                    <a:pt x="700" y="41489"/>
                    <a:pt x="41639" y="550"/>
                    <a:pt x="92140" y="550"/>
                  </a:cubicBezTo>
                  <a:cubicBezTo>
                    <a:pt x="142641" y="550"/>
                    <a:pt x="183580" y="41489"/>
                    <a:pt x="183580" y="91990"/>
                  </a:cubicBezTo>
                  <a:close/>
                </a:path>
              </a:pathLst>
            </a:custGeom>
            <a:solidFill>
              <a:srgbClr val="E53E3E"/>
            </a:solidFill>
            <a:ln w="7620" cap="flat">
              <a:noFill/>
              <a:prstDash val="solid"/>
              <a:miter/>
            </a:ln>
          </p:spPr>
          <p:txBody>
            <a:bodyPr rtlCol="0" anchor="ctr"/>
            <a:lstStyle/>
            <a:p>
              <a:pPr algn="ctr"/>
              <a:endParaRPr lang="en-IN"/>
            </a:p>
          </p:txBody>
        </p:sp>
        <p:sp>
          <p:nvSpPr>
            <p:cNvPr id="49" name="TextBox 48">
              <a:extLst>
                <a:ext uri="{FF2B5EF4-FFF2-40B4-BE49-F238E27FC236}">
                  <a16:creationId xmlns:a16="http://schemas.microsoft.com/office/drawing/2014/main" id="{92A0D5A6-4250-2080-72BE-B1405ECE8E5F}"/>
                </a:ext>
              </a:extLst>
            </p:cNvPr>
            <p:cNvSpPr txBox="1"/>
            <p:nvPr/>
          </p:nvSpPr>
          <p:spPr>
            <a:xfrm>
              <a:off x="6214862" y="4573041"/>
              <a:ext cx="219475" cy="227355"/>
            </a:xfrm>
            <a:prstGeom prst="rect">
              <a:avLst/>
            </a:prstGeom>
            <a:noFill/>
          </p:spPr>
          <p:txBody>
            <a:bodyPr wrap="none" rtlCol="0" anchor="ctr">
              <a:spAutoFit/>
            </a:bodyPr>
            <a:lstStyle/>
            <a:p>
              <a:pPr algn="ctr"/>
              <a:r>
                <a:rPr lang="en-IN" sz="900" b="1" spc="0" baseline="0" dirty="0">
                  <a:ln/>
                  <a:solidFill>
                    <a:srgbClr val="FFFFFF"/>
                  </a:solidFill>
                  <a:latin typeface="Arial"/>
                  <a:cs typeface="Arial"/>
                  <a:sym typeface="Arial"/>
                  <a:rtl val="0"/>
                </a:rPr>
                <a:t>1</a:t>
              </a:r>
            </a:p>
          </p:txBody>
        </p:sp>
        <p:sp>
          <p:nvSpPr>
            <p:cNvPr id="50" name="TextBox 49">
              <a:extLst>
                <a:ext uri="{FF2B5EF4-FFF2-40B4-BE49-F238E27FC236}">
                  <a16:creationId xmlns:a16="http://schemas.microsoft.com/office/drawing/2014/main" id="{ADBB91E9-7859-6E3F-01B8-CE3C7A1F8CED}"/>
                </a:ext>
              </a:extLst>
            </p:cNvPr>
            <p:cNvSpPr txBox="1"/>
            <p:nvPr/>
          </p:nvSpPr>
          <p:spPr>
            <a:xfrm>
              <a:off x="6465070" y="4490665"/>
              <a:ext cx="1804729" cy="250091"/>
            </a:xfrm>
            <a:prstGeom prst="rect">
              <a:avLst/>
            </a:prstGeom>
            <a:noFill/>
          </p:spPr>
          <p:txBody>
            <a:bodyPr wrap="none" rtlCol="0" anchor="ctr">
              <a:spAutoFit/>
            </a:bodyPr>
            <a:lstStyle/>
            <a:p>
              <a:pPr algn="ctr"/>
              <a:r>
                <a:rPr lang="en-IN" sz="1050" b="1" spc="0" baseline="0">
                  <a:ln/>
                  <a:solidFill>
                    <a:srgbClr val="C53030"/>
                  </a:solidFill>
                  <a:latin typeface="Arial"/>
                  <a:cs typeface="Arial"/>
                  <a:sym typeface="Arial"/>
                  <a:rtl val="0"/>
                </a:rPr>
                <a:t>Poor Radio Coverage/Quality</a:t>
              </a:r>
            </a:p>
          </p:txBody>
        </p:sp>
        <p:sp>
          <p:nvSpPr>
            <p:cNvPr id="51" name="TextBox 50">
              <a:extLst>
                <a:ext uri="{FF2B5EF4-FFF2-40B4-BE49-F238E27FC236}">
                  <a16:creationId xmlns:a16="http://schemas.microsoft.com/office/drawing/2014/main" id="{56105EAE-CC6B-2069-9CA6-B4B4C1CD28F6}"/>
                </a:ext>
              </a:extLst>
            </p:cNvPr>
            <p:cNvSpPr txBox="1"/>
            <p:nvPr/>
          </p:nvSpPr>
          <p:spPr>
            <a:xfrm>
              <a:off x="6464212" y="4634001"/>
              <a:ext cx="1797657" cy="227355"/>
            </a:xfrm>
            <a:prstGeom prst="rect">
              <a:avLst/>
            </a:prstGeom>
            <a:noFill/>
          </p:spPr>
          <p:txBody>
            <a:bodyPr wrap="none" rtlCol="0" anchor="ctr">
              <a:spAutoFit/>
            </a:bodyPr>
            <a:lstStyle/>
            <a:p>
              <a:pPr algn="ctr"/>
              <a:r>
                <a:rPr lang="en-IN" sz="900" spc="0" baseline="0">
                  <a:ln/>
                  <a:solidFill>
                    <a:srgbClr val="718096"/>
                  </a:solidFill>
                  <a:latin typeface="Arial"/>
                  <a:cs typeface="Arial"/>
                  <a:sym typeface="Arial"/>
                  <a:rtl val="0"/>
                </a:rPr>
                <a:t>Weak signal strength, high path loss</a:t>
              </a:r>
            </a:p>
          </p:txBody>
        </p:sp>
        <p:sp>
          <p:nvSpPr>
            <p:cNvPr id="52" name="Freeform: Shape 51">
              <a:extLst>
                <a:ext uri="{FF2B5EF4-FFF2-40B4-BE49-F238E27FC236}">
                  <a16:creationId xmlns:a16="http://schemas.microsoft.com/office/drawing/2014/main" id="{57E6DA08-7CDD-3830-EB4B-BA0213B6BD5A}"/>
                </a:ext>
              </a:extLst>
            </p:cNvPr>
            <p:cNvSpPr/>
            <p:nvPr/>
          </p:nvSpPr>
          <p:spPr>
            <a:xfrm>
              <a:off x="6309360" y="4861560"/>
              <a:ext cx="182880" cy="182880"/>
            </a:xfrm>
            <a:custGeom>
              <a:avLst/>
              <a:gdLst>
                <a:gd name="connsiteX0" fmla="*/ 183580 w 182880"/>
                <a:gd name="connsiteY0" fmla="*/ 91990 h 182880"/>
                <a:gd name="connsiteX1" fmla="*/ 92140 w 182880"/>
                <a:gd name="connsiteY1" fmla="*/ 183430 h 182880"/>
                <a:gd name="connsiteX2" fmla="*/ 700 w 182880"/>
                <a:gd name="connsiteY2" fmla="*/ 91990 h 182880"/>
                <a:gd name="connsiteX3" fmla="*/ 92140 w 182880"/>
                <a:gd name="connsiteY3" fmla="*/ 550 h 182880"/>
                <a:gd name="connsiteX4" fmla="*/ 183580 w 182880"/>
                <a:gd name="connsiteY4" fmla="*/ 91990 h 18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82880">
                  <a:moveTo>
                    <a:pt x="183580" y="91990"/>
                  </a:moveTo>
                  <a:cubicBezTo>
                    <a:pt x="183580" y="142491"/>
                    <a:pt x="142641" y="183430"/>
                    <a:pt x="92140" y="183430"/>
                  </a:cubicBezTo>
                  <a:cubicBezTo>
                    <a:pt x="41639" y="183430"/>
                    <a:pt x="700" y="142491"/>
                    <a:pt x="700" y="91990"/>
                  </a:cubicBezTo>
                  <a:cubicBezTo>
                    <a:pt x="700" y="41489"/>
                    <a:pt x="41639" y="550"/>
                    <a:pt x="92140" y="550"/>
                  </a:cubicBezTo>
                  <a:cubicBezTo>
                    <a:pt x="142641" y="550"/>
                    <a:pt x="183580" y="41489"/>
                    <a:pt x="183580" y="91990"/>
                  </a:cubicBezTo>
                  <a:close/>
                </a:path>
              </a:pathLst>
            </a:custGeom>
            <a:solidFill>
              <a:srgbClr val="DD6B20"/>
            </a:solidFill>
            <a:ln w="7620" cap="flat">
              <a:noFill/>
              <a:prstDash val="solid"/>
              <a:miter/>
            </a:ln>
          </p:spPr>
          <p:txBody>
            <a:bodyPr rtlCol="0" anchor="ctr"/>
            <a:lstStyle/>
            <a:p>
              <a:pPr algn="ctr"/>
              <a:endParaRPr lang="en-IN"/>
            </a:p>
          </p:txBody>
        </p:sp>
        <p:sp>
          <p:nvSpPr>
            <p:cNvPr id="53" name="TextBox 52">
              <a:extLst>
                <a:ext uri="{FF2B5EF4-FFF2-40B4-BE49-F238E27FC236}">
                  <a16:creationId xmlns:a16="http://schemas.microsoft.com/office/drawing/2014/main" id="{00D4AD10-FE7D-EE55-7CC2-DA3105AEA728}"/>
                </a:ext>
              </a:extLst>
            </p:cNvPr>
            <p:cNvSpPr txBox="1"/>
            <p:nvPr/>
          </p:nvSpPr>
          <p:spPr>
            <a:xfrm>
              <a:off x="6214862" y="4877841"/>
              <a:ext cx="219475" cy="227355"/>
            </a:xfrm>
            <a:prstGeom prst="rect">
              <a:avLst/>
            </a:prstGeom>
            <a:noFill/>
          </p:spPr>
          <p:txBody>
            <a:bodyPr wrap="none" rtlCol="0" anchor="ctr">
              <a:spAutoFit/>
            </a:bodyPr>
            <a:lstStyle/>
            <a:p>
              <a:pPr algn="ctr"/>
              <a:r>
                <a:rPr lang="en-IN" sz="900" b="1" spc="0" baseline="0">
                  <a:ln/>
                  <a:solidFill>
                    <a:srgbClr val="FFFFFF"/>
                  </a:solidFill>
                  <a:latin typeface="Arial"/>
                  <a:cs typeface="Arial"/>
                  <a:sym typeface="Arial"/>
                  <a:rtl val="0"/>
                </a:rPr>
                <a:t>2</a:t>
              </a:r>
            </a:p>
          </p:txBody>
        </p:sp>
        <p:sp>
          <p:nvSpPr>
            <p:cNvPr id="54" name="TextBox 53">
              <a:extLst>
                <a:ext uri="{FF2B5EF4-FFF2-40B4-BE49-F238E27FC236}">
                  <a16:creationId xmlns:a16="http://schemas.microsoft.com/office/drawing/2014/main" id="{AA2802CF-2D69-146F-F047-60BEFDE9337A}"/>
                </a:ext>
              </a:extLst>
            </p:cNvPr>
            <p:cNvSpPr txBox="1"/>
            <p:nvPr/>
          </p:nvSpPr>
          <p:spPr>
            <a:xfrm>
              <a:off x="6480613" y="4795465"/>
              <a:ext cx="1454021" cy="250091"/>
            </a:xfrm>
            <a:prstGeom prst="rect">
              <a:avLst/>
            </a:prstGeom>
            <a:noFill/>
          </p:spPr>
          <p:txBody>
            <a:bodyPr wrap="none" rtlCol="0" anchor="ctr">
              <a:spAutoFit/>
            </a:bodyPr>
            <a:lstStyle/>
            <a:p>
              <a:pPr algn="ctr"/>
              <a:r>
                <a:rPr lang="en-IN" sz="1050" b="1" spc="0" baseline="0">
                  <a:ln/>
                  <a:solidFill>
                    <a:srgbClr val="DD6B20"/>
                  </a:solidFill>
                  <a:latin typeface="Arial"/>
                  <a:cs typeface="Arial"/>
                  <a:sym typeface="Arial"/>
                  <a:rtl val="0"/>
                </a:rPr>
                <a:t>Excessive Interference</a:t>
              </a:r>
            </a:p>
          </p:txBody>
        </p:sp>
        <p:sp>
          <p:nvSpPr>
            <p:cNvPr id="55" name="TextBox 54">
              <a:extLst>
                <a:ext uri="{FF2B5EF4-FFF2-40B4-BE49-F238E27FC236}">
                  <a16:creationId xmlns:a16="http://schemas.microsoft.com/office/drawing/2014/main" id="{C2BAF0BF-F8A4-8AEC-D389-E0E2DA884DE2}"/>
                </a:ext>
              </a:extLst>
            </p:cNvPr>
            <p:cNvSpPr txBox="1"/>
            <p:nvPr/>
          </p:nvSpPr>
          <p:spPr>
            <a:xfrm>
              <a:off x="6452199" y="4938801"/>
              <a:ext cx="2052203" cy="227355"/>
            </a:xfrm>
            <a:prstGeom prst="rect">
              <a:avLst/>
            </a:prstGeom>
            <a:noFill/>
          </p:spPr>
          <p:txBody>
            <a:bodyPr wrap="none" rtlCol="0" anchor="ctr">
              <a:spAutoFit/>
            </a:bodyPr>
            <a:lstStyle/>
            <a:p>
              <a:pPr algn="ctr"/>
              <a:r>
                <a:rPr lang="en-IN" sz="900" spc="0" baseline="0">
                  <a:ln/>
                  <a:solidFill>
                    <a:srgbClr val="718096"/>
                  </a:solidFill>
                  <a:latin typeface="Arial"/>
                  <a:cs typeface="Arial"/>
                  <a:sym typeface="Arial"/>
                  <a:rtl val="0"/>
                </a:rPr>
                <a:t>Co-channel/adjacent-channel interference</a:t>
              </a:r>
            </a:p>
          </p:txBody>
        </p:sp>
        <p:sp>
          <p:nvSpPr>
            <p:cNvPr id="56" name="Freeform: Shape 55">
              <a:extLst>
                <a:ext uri="{FF2B5EF4-FFF2-40B4-BE49-F238E27FC236}">
                  <a16:creationId xmlns:a16="http://schemas.microsoft.com/office/drawing/2014/main" id="{0B04AAD7-F766-103F-269B-23967F7181FC}"/>
                </a:ext>
              </a:extLst>
            </p:cNvPr>
            <p:cNvSpPr/>
            <p:nvPr/>
          </p:nvSpPr>
          <p:spPr>
            <a:xfrm>
              <a:off x="6309360" y="5166360"/>
              <a:ext cx="182880" cy="182880"/>
            </a:xfrm>
            <a:custGeom>
              <a:avLst/>
              <a:gdLst>
                <a:gd name="connsiteX0" fmla="*/ 183580 w 182880"/>
                <a:gd name="connsiteY0" fmla="*/ 91990 h 182880"/>
                <a:gd name="connsiteX1" fmla="*/ 92140 w 182880"/>
                <a:gd name="connsiteY1" fmla="*/ 183430 h 182880"/>
                <a:gd name="connsiteX2" fmla="*/ 700 w 182880"/>
                <a:gd name="connsiteY2" fmla="*/ 91990 h 182880"/>
                <a:gd name="connsiteX3" fmla="*/ 92140 w 182880"/>
                <a:gd name="connsiteY3" fmla="*/ 550 h 182880"/>
                <a:gd name="connsiteX4" fmla="*/ 183580 w 182880"/>
                <a:gd name="connsiteY4" fmla="*/ 91990 h 18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82880">
                  <a:moveTo>
                    <a:pt x="183580" y="91990"/>
                  </a:moveTo>
                  <a:cubicBezTo>
                    <a:pt x="183580" y="142491"/>
                    <a:pt x="142641" y="183430"/>
                    <a:pt x="92140" y="183430"/>
                  </a:cubicBezTo>
                  <a:cubicBezTo>
                    <a:pt x="41639" y="183430"/>
                    <a:pt x="700" y="142491"/>
                    <a:pt x="700" y="91990"/>
                  </a:cubicBezTo>
                  <a:cubicBezTo>
                    <a:pt x="700" y="41489"/>
                    <a:pt x="41639" y="550"/>
                    <a:pt x="92140" y="550"/>
                  </a:cubicBezTo>
                  <a:cubicBezTo>
                    <a:pt x="142641" y="550"/>
                    <a:pt x="183580" y="41489"/>
                    <a:pt x="183580" y="91990"/>
                  </a:cubicBezTo>
                  <a:close/>
                </a:path>
              </a:pathLst>
            </a:custGeom>
            <a:solidFill>
              <a:srgbClr val="D69E2E"/>
            </a:solidFill>
            <a:ln w="7620" cap="flat">
              <a:noFill/>
              <a:prstDash val="solid"/>
              <a:miter/>
            </a:ln>
          </p:spPr>
          <p:txBody>
            <a:bodyPr rtlCol="0" anchor="ctr"/>
            <a:lstStyle/>
            <a:p>
              <a:pPr algn="ctr"/>
              <a:endParaRPr lang="en-IN"/>
            </a:p>
          </p:txBody>
        </p:sp>
        <p:sp>
          <p:nvSpPr>
            <p:cNvPr id="57" name="TextBox 56">
              <a:extLst>
                <a:ext uri="{FF2B5EF4-FFF2-40B4-BE49-F238E27FC236}">
                  <a16:creationId xmlns:a16="http://schemas.microsoft.com/office/drawing/2014/main" id="{BD4E3B11-F645-82C0-056D-FAB702B6E6C0}"/>
                </a:ext>
              </a:extLst>
            </p:cNvPr>
            <p:cNvSpPr txBox="1"/>
            <p:nvPr/>
          </p:nvSpPr>
          <p:spPr>
            <a:xfrm>
              <a:off x="6214862" y="5182641"/>
              <a:ext cx="219475" cy="227355"/>
            </a:xfrm>
            <a:prstGeom prst="rect">
              <a:avLst/>
            </a:prstGeom>
            <a:noFill/>
          </p:spPr>
          <p:txBody>
            <a:bodyPr wrap="none" rtlCol="0" anchor="ctr">
              <a:spAutoFit/>
            </a:bodyPr>
            <a:lstStyle/>
            <a:p>
              <a:pPr algn="ctr"/>
              <a:r>
                <a:rPr lang="en-IN" sz="900" b="1" spc="0" baseline="0">
                  <a:ln/>
                  <a:solidFill>
                    <a:srgbClr val="FFFFFF"/>
                  </a:solidFill>
                  <a:latin typeface="Arial"/>
                  <a:cs typeface="Arial"/>
                  <a:sym typeface="Arial"/>
                  <a:rtl val="0"/>
                </a:rPr>
                <a:t>3</a:t>
              </a:r>
            </a:p>
          </p:txBody>
        </p:sp>
        <p:sp>
          <p:nvSpPr>
            <p:cNvPr id="58" name="TextBox 57">
              <a:extLst>
                <a:ext uri="{FF2B5EF4-FFF2-40B4-BE49-F238E27FC236}">
                  <a16:creationId xmlns:a16="http://schemas.microsoft.com/office/drawing/2014/main" id="{F7967C5C-8CEE-8C1C-5593-7DCB46F1C262}"/>
                </a:ext>
              </a:extLst>
            </p:cNvPr>
            <p:cNvSpPr txBox="1"/>
            <p:nvPr/>
          </p:nvSpPr>
          <p:spPr>
            <a:xfrm>
              <a:off x="6479561" y="5100265"/>
              <a:ext cx="1514829" cy="250091"/>
            </a:xfrm>
            <a:prstGeom prst="rect">
              <a:avLst/>
            </a:prstGeom>
            <a:noFill/>
          </p:spPr>
          <p:txBody>
            <a:bodyPr wrap="none" rtlCol="0" anchor="ctr">
              <a:spAutoFit/>
            </a:bodyPr>
            <a:lstStyle/>
            <a:p>
              <a:pPr algn="ctr"/>
              <a:r>
                <a:rPr lang="en-IN" sz="1050" b="1" spc="0" baseline="0">
                  <a:ln/>
                  <a:solidFill>
                    <a:srgbClr val="D69E2E"/>
                  </a:solidFill>
                  <a:latin typeface="Arial"/>
                  <a:cs typeface="Arial"/>
                  <a:sym typeface="Arial"/>
                  <a:rtl val="0"/>
                </a:rPr>
                <a:t>Incorrect Power Control</a:t>
              </a:r>
            </a:p>
          </p:txBody>
        </p:sp>
        <p:sp>
          <p:nvSpPr>
            <p:cNvPr id="59" name="TextBox 58">
              <a:extLst>
                <a:ext uri="{FF2B5EF4-FFF2-40B4-BE49-F238E27FC236}">
                  <a16:creationId xmlns:a16="http://schemas.microsoft.com/office/drawing/2014/main" id="{E295E3B7-3120-9DF3-3C01-F99AAEFD0EDF}"/>
                </a:ext>
              </a:extLst>
            </p:cNvPr>
            <p:cNvSpPr txBox="1"/>
            <p:nvPr/>
          </p:nvSpPr>
          <p:spPr>
            <a:xfrm>
              <a:off x="6476437" y="5243601"/>
              <a:ext cx="1571396" cy="227355"/>
            </a:xfrm>
            <a:prstGeom prst="rect">
              <a:avLst/>
            </a:prstGeom>
            <a:noFill/>
          </p:spPr>
          <p:txBody>
            <a:bodyPr wrap="none" rtlCol="0" anchor="ctr">
              <a:spAutoFit/>
            </a:bodyPr>
            <a:lstStyle/>
            <a:p>
              <a:pPr algn="ctr"/>
              <a:r>
                <a:rPr lang="en-IN" sz="900" spc="0" baseline="0">
                  <a:ln/>
                  <a:solidFill>
                    <a:srgbClr val="718096"/>
                  </a:solidFill>
                  <a:latin typeface="Arial"/>
                  <a:cs typeface="Arial"/>
                  <a:sym typeface="Arial"/>
                  <a:rtl val="0"/>
                </a:rPr>
                <a:t>UE transmit power too low/high</a:t>
              </a:r>
            </a:p>
          </p:txBody>
        </p:sp>
        <p:sp>
          <p:nvSpPr>
            <p:cNvPr id="60" name="Freeform: Shape 59">
              <a:extLst>
                <a:ext uri="{FF2B5EF4-FFF2-40B4-BE49-F238E27FC236}">
                  <a16:creationId xmlns:a16="http://schemas.microsoft.com/office/drawing/2014/main" id="{83420E1C-E48C-16D3-D99B-89524E0A60C4}"/>
                </a:ext>
              </a:extLst>
            </p:cNvPr>
            <p:cNvSpPr/>
            <p:nvPr/>
          </p:nvSpPr>
          <p:spPr>
            <a:xfrm>
              <a:off x="6309360" y="5471160"/>
              <a:ext cx="182880" cy="182880"/>
            </a:xfrm>
            <a:custGeom>
              <a:avLst/>
              <a:gdLst>
                <a:gd name="connsiteX0" fmla="*/ 183580 w 182880"/>
                <a:gd name="connsiteY0" fmla="*/ 91990 h 182880"/>
                <a:gd name="connsiteX1" fmla="*/ 92140 w 182880"/>
                <a:gd name="connsiteY1" fmla="*/ 183430 h 182880"/>
                <a:gd name="connsiteX2" fmla="*/ 700 w 182880"/>
                <a:gd name="connsiteY2" fmla="*/ 91990 h 182880"/>
                <a:gd name="connsiteX3" fmla="*/ 92140 w 182880"/>
                <a:gd name="connsiteY3" fmla="*/ 550 h 182880"/>
                <a:gd name="connsiteX4" fmla="*/ 183580 w 182880"/>
                <a:gd name="connsiteY4" fmla="*/ 91990 h 18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82880">
                  <a:moveTo>
                    <a:pt x="183580" y="91990"/>
                  </a:moveTo>
                  <a:cubicBezTo>
                    <a:pt x="183580" y="142491"/>
                    <a:pt x="142641" y="183430"/>
                    <a:pt x="92140" y="183430"/>
                  </a:cubicBezTo>
                  <a:cubicBezTo>
                    <a:pt x="41639" y="183430"/>
                    <a:pt x="700" y="142491"/>
                    <a:pt x="700" y="91990"/>
                  </a:cubicBezTo>
                  <a:cubicBezTo>
                    <a:pt x="700" y="41489"/>
                    <a:pt x="41639" y="550"/>
                    <a:pt x="92140" y="550"/>
                  </a:cubicBezTo>
                  <a:cubicBezTo>
                    <a:pt x="142641" y="550"/>
                    <a:pt x="183580" y="41489"/>
                    <a:pt x="183580" y="91990"/>
                  </a:cubicBezTo>
                  <a:close/>
                </a:path>
              </a:pathLst>
            </a:custGeom>
            <a:solidFill>
              <a:srgbClr val="38A169"/>
            </a:solidFill>
            <a:ln w="7620" cap="flat">
              <a:noFill/>
              <a:prstDash val="solid"/>
              <a:miter/>
            </a:ln>
          </p:spPr>
          <p:txBody>
            <a:bodyPr rtlCol="0" anchor="ctr"/>
            <a:lstStyle/>
            <a:p>
              <a:pPr algn="ctr"/>
              <a:endParaRPr lang="en-IN"/>
            </a:p>
          </p:txBody>
        </p:sp>
        <p:sp>
          <p:nvSpPr>
            <p:cNvPr id="61" name="TextBox 60">
              <a:extLst>
                <a:ext uri="{FF2B5EF4-FFF2-40B4-BE49-F238E27FC236}">
                  <a16:creationId xmlns:a16="http://schemas.microsoft.com/office/drawing/2014/main" id="{3530E1A4-0D91-B25D-9219-AC1EF5DF9DDC}"/>
                </a:ext>
              </a:extLst>
            </p:cNvPr>
            <p:cNvSpPr txBox="1"/>
            <p:nvPr/>
          </p:nvSpPr>
          <p:spPr>
            <a:xfrm>
              <a:off x="6214862" y="5487441"/>
              <a:ext cx="219475" cy="227355"/>
            </a:xfrm>
            <a:prstGeom prst="rect">
              <a:avLst/>
            </a:prstGeom>
            <a:noFill/>
          </p:spPr>
          <p:txBody>
            <a:bodyPr wrap="none" rtlCol="0" anchor="ctr">
              <a:spAutoFit/>
            </a:bodyPr>
            <a:lstStyle/>
            <a:p>
              <a:pPr algn="ctr"/>
              <a:r>
                <a:rPr lang="en-IN" sz="900" b="1" spc="0" baseline="0">
                  <a:ln/>
                  <a:solidFill>
                    <a:srgbClr val="FFFFFF"/>
                  </a:solidFill>
                  <a:latin typeface="Arial"/>
                  <a:cs typeface="Arial"/>
                  <a:sym typeface="Arial"/>
                  <a:rtl val="0"/>
                </a:rPr>
                <a:t>4</a:t>
              </a:r>
            </a:p>
          </p:txBody>
        </p:sp>
        <p:sp>
          <p:nvSpPr>
            <p:cNvPr id="62" name="TextBox 61">
              <a:extLst>
                <a:ext uri="{FF2B5EF4-FFF2-40B4-BE49-F238E27FC236}">
                  <a16:creationId xmlns:a16="http://schemas.microsoft.com/office/drawing/2014/main" id="{F91380C0-8B40-64DB-997C-D2D213235CE0}"/>
                </a:ext>
              </a:extLst>
            </p:cNvPr>
            <p:cNvSpPr txBox="1"/>
            <p:nvPr/>
          </p:nvSpPr>
          <p:spPr>
            <a:xfrm>
              <a:off x="6463064" y="5405065"/>
              <a:ext cx="1814627" cy="250091"/>
            </a:xfrm>
            <a:prstGeom prst="rect">
              <a:avLst/>
            </a:prstGeom>
            <a:noFill/>
          </p:spPr>
          <p:txBody>
            <a:bodyPr wrap="none" rtlCol="0" anchor="ctr">
              <a:spAutoFit/>
            </a:bodyPr>
            <a:lstStyle/>
            <a:p>
              <a:pPr algn="ctr"/>
              <a:r>
                <a:rPr lang="en-IN" sz="1050" b="1" spc="0" baseline="0">
                  <a:ln/>
                  <a:solidFill>
                    <a:srgbClr val="38A169"/>
                  </a:solidFill>
                  <a:latin typeface="Arial"/>
                  <a:cs typeface="Arial"/>
                  <a:sym typeface="Arial"/>
                  <a:rtl val="0"/>
                </a:rPr>
                <a:t>Insufficient RACH Resources</a:t>
              </a:r>
            </a:p>
          </p:txBody>
        </p:sp>
        <p:sp>
          <p:nvSpPr>
            <p:cNvPr id="63" name="TextBox 62">
              <a:extLst>
                <a:ext uri="{FF2B5EF4-FFF2-40B4-BE49-F238E27FC236}">
                  <a16:creationId xmlns:a16="http://schemas.microsoft.com/office/drawing/2014/main" id="{2D720BD5-73C0-2142-73F6-569438E521B0}"/>
                </a:ext>
              </a:extLst>
            </p:cNvPr>
            <p:cNvSpPr txBox="1"/>
            <p:nvPr/>
          </p:nvSpPr>
          <p:spPr>
            <a:xfrm>
              <a:off x="6451804" y="5548401"/>
              <a:ext cx="2057859" cy="227355"/>
            </a:xfrm>
            <a:prstGeom prst="rect">
              <a:avLst/>
            </a:prstGeom>
            <a:noFill/>
          </p:spPr>
          <p:txBody>
            <a:bodyPr wrap="none" rtlCol="0" anchor="ctr">
              <a:spAutoFit/>
            </a:bodyPr>
            <a:lstStyle/>
            <a:p>
              <a:pPr algn="ctr"/>
              <a:r>
                <a:rPr lang="en-IN" sz="900" spc="0" baseline="0">
                  <a:ln/>
                  <a:solidFill>
                    <a:srgbClr val="718096"/>
                  </a:solidFill>
                  <a:latin typeface="Arial"/>
                  <a:cs typeface="Arial"/>
                  <a:sym typeface="Arial"/>
                  <a:rtl val="0"/>
                </a:rPr>
                <a:t>Not enough PRACH occasions/preambles</a:t>
              </a:r>
            </a:p>
          </p:txBody>
        </p:sp>
        <p:sp>
          <p:nvSpPr>
            <p:cNvPr id="64" name="Freeform: Shape 63">
              <a:extLst>
                <a:ext uri="{FF2B5EF4-FFF2-40B4-BE49-F238E27FC236}">
                  <a16:creationId xmlns:a16="http://schemas.microsoft.com/office/drawing/2014/main" id="{9CD15231-C569-3B40-B10B-F6FD07FCDFD1}"/>
                </a:ext>
              </a:extLst>
            </p:cNvPr>
            <p:cNvSpPr/>
            <p:nvPr/>
          </p:nvSpPr>
          <p:spPr>
            <a:xfrm>
              <a:off x="6309360" y="5775960"/>
              <a:ext cx="182880" cy="182880"/>
            </a:xfrm>
            <a:custGeom>
              <a:avLst/>
              <a:gdLst>
                <a:gd name="connsiteX0" fmla="*/ 183580 w 182880"/>
                <a:gd name="connsiteY0" fmla="*/ 91990 h 182880"/>
                <a:gd name="connsiteX1" fmla="*/ 92140 w 182880"/>
                <a:gd name="connsiteY1" fmla="*/ 183430 h 182880"/>
                <a:gd name="connsiteX2" fmla="*/ 700 w 182880"/>
                <a:gd name="connsiteY2" fmla="*/ 91990 h 182880"/>
                <a:gd name="connsiteX3" fmla="*/ 92140 w 182880"/>
                <a:gd name="connsiteY3" fmla="*/ 550 h 182880"/>
                <a:gd name="connsiteX4" fmla="*/ 183580 w 182880"/>
                <a:gd name="connsiteY4" fmla="*/ 91990 h 18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82880">
                  <a:moveTo>
                    <a:pt x="183580" y="91990"/>
                  </a:moveTo>
                  <a:cubicBezTo>
                    <a:pt x="183580" y="142491"/>
                    <a:pt x="142641" y="183430"/>
                    <a:pt x="92140" y="183430"/>
                  </a:cubicBezTo>
                  <a:cubicBezTo>
                    <a:pt x="41639" y="183430"/>
                    <a:pt x="700" y="142491"/>
                    <a:pt x="700" y="91990"/>
                  </a:cubicBezTo>
                  <a:cubicBezTo>
                    <a:pt x="700" y="41489"/>
                    <a:pt x="41639" y="550"/>
                    <a:pt x="92140" y="550"/>
                  </a:cubicBezTo>
                  <a:cubicBezTo>
                    <a:pt x="142641" y="550"/>
                    <a:pt x="183580" y="41489"/>
                    <a:pt x="183580" y="91990"/>
                  </a:cubicBezTo>
                  <a:close/>
                </a:path>
              </a:pathLst>
            </a:custGeom>
            <a:solidFill>
              <a:srgbClr val="3182CE"/>
            </a:solidFill>
            <a:ln w="7620" cap="flat">
              <a:noFill/>
              <a:prstDash val="solid"/>
              <a:miter/>
            </a:ln>
          </p:spPr>
          <p:txBody>
            <a:bodyPr rtlCol="0" anchor="ctr"/>
            <a:lstStyle/>
            <a:p>
              <a:pPr algn="ctr"/>
              <a:endParaRPr lang="en-IN"/>
            </a:p>
          </p:txBody>
        </p:sp>
        <p:sp>
          <p:nvSpPr>
            <p:cNvPr id="65" name="TextBox 64">
              <a:extLst>
                <a:ext uri="{FF2B5EF4-FFF2-40B4-BE49-F238E27FC236}">
                  <a16:creationId xmlns:a16="http://schemas.microsoft.com/office/drawing/2014/main" id="{8B472A2A-3056-0038-0166-2EFA3BDC7770}"/>
                </a:ext>
              </a:extLst>
            </p:cNvPr>
            <p:cNvSpPr txBox="1"/>
            <p:nvPr/>
          </p:nvSpPr>
          <p:spPr>
            <a:xfrm>
              <a:off x="6214862" y="5792241"/>
              <a:ext cx="219475" cy="227355"/>
            </a:xfrm>
            <a:prstGeom prst="rect">
              <a:avLst/>
            </a:prstGeom>
            <a:noFill/>
          </p:spPr>
          <p:txBody>
            <a:bodyPr wrap="none" rtlCol="0" anchor="ctr">
              <a:spAutoFit/>
            </a:bodyPr>
            <a:lstStyle/>
            <a:p>
              <a:pPr algn="ctr"/>
              <a:r>
                <a:rPr lang="en-IN" sz="900" b="1" spc="0" baseline="0">
                  <a:ln/>
                  <a:solidFill>
                    <a:srgbClr val="FFFFFF"/>
                  </a:solidFill>
                  <a:latin typeface="Arial"/>
                  <a:cs typeface="Arial"/>
                  <a:sym typeface="Arial"/>
                  <a:rtl val="0"/>
                </a:rPr>
                <a:t>5</a:t>
              </a:r>
            </a:p>
          </p:txBody>
        </p:sp>
        <p:sp>
          <p:nvSpPr>
            <p:cNvPr id="66" name="TextBox 65">
              <a:extLst>
                <a:ext uri="{FF2B5EF4-FFF2-40B4-BE49-F238E27FC236}">
                  <a16:creationId xmlns:a16="http://schemas.microsoft.com/office/drawing/2014/main" id="{466052A2-1D12-10E1-BE39-33D9784F0B45}"/>
                </a:ext>
              </a:extLst>
            </p:cNvPr>
            <p:cNvSpPr txBox="1"/>
            <p:nvPr/>
          </p:nvSpPr>
          <p:spPr>
            <a:xfrm>
              <a:off x="6478166" y="5709865"/>
              <a:ext cx="1482304" cy="250091"/>
            </a:xfrm>
            <a:prstGeom prst="rect">
              <a:avLst/>
            </a:prstGeom>
            <a:noFill/>
          </p:spPr>
          <p:txBody>
            <a:bodyPr wrap="none" rtlCol="0" anchor="ctr">
              <a:spAutoFit/>
            </a:bodyPr>
            <a:lstStyle/>
            <a:p>
              <a:pPr algn="ctr"/>
              <a:r>
                <a:rPr lang="en-IN" sz="1050" b="1" spc="0" baseline="0">
                  <a:ln/>
                  <a:solidFill>
                    <a:srgbClr val="3182CE"/>
                  </a:solidFill>
                  <a:latin typeface="Arial"/>
                  <a:cs typeface="Arial"/>
                  <a:sym typeface="Arial"/>
                  <a:rtl val="0"/>
                </a:rPr>
                <a:t>Timing Advance Issues</a:t>
              </a:r>
            </a:p>
          </p:txBody>
        </p:sp>
        <p:sp>
          <p:nvSpPr>
            <p:cNvPr id="67" name="TextBox 66">
              <a:extLst>
                <a:ext uri="{FF2B5EF4-FFF2-40B4-BE49-F238E27FC236}">
                  <a16:creationId xmlns:a16="http://schemas.microsoft.com/office/drawing/2014/main" id="{6DE5B68B-D965-F488-5253-5EE7C63FC614}"/>
                </a:ext>
              </a:extLst>
            </p:cNvPr>
            <p:cNvSpPr txBox="1"/>
            <p:nvPr/>
          </p:nvSpPr>
          <p:spPr>
            <a:xfrm>
              <a:off x="6449493" y="5853201"/>
              <a:ext cx="2103112" cy="227355"/>
            </a:xfrm>
            <a:prstGeom prst="rect">
              <a:avLst/>
            </a:prstGeom>
            <a:noFill/>
          </p:spPr>
          <p:txBody>
            <a:bodyPr wrap="none" rtlCol="0" anchor="ctr">
              <a:spAutoFit/>
            </a:bodyPr>
            <a:lstStyle/>
            <a:p>
              <a:pPr algn="ctr"/>
              <a:r>
                <a:rPr lang="en-IN" sz="900" spc="0" baseline="0">
                  <a:ln/>
                  <a:solidFill>
                    <a:srgbClr val="718096"/>
                  </a:solidFill>
                  <a:latin typeface="Arial"/>
                  <a:cs typeface="Arial"/>
                  <a:sym typeface="Arial"/>
                  <a:rtl val="0"/>
                </a:rPr>
                <a:t>Preambles arrive outside reception window</a:t>
              </a:r>
            </a:p>
          </p:txBody>
        </p:sp>
        <p:sp>
          <p:nvSpPr>
            <p:cNvPr id="68" name="Freeform: Shape 67">
              <a:extLst>
                <a:ext uri="{FF2B5EF4-FFF2-40B4-BE49-F238E27FC236}">
                  <a16:creationId xmlns:a16="http://schemas.microsoft.com/office/drawing/2014/main" id="{0BE8873E-619E-B8B0-042F-12E894DF3726}"/>
                </a:ext>
              </a:extLst>
            </p:cNvPr>
            <p:cNvSpPr/>
            <p:nvPr/>
          </p:nvSpPr>
          <p:spPr>
            <a:xfrm>
              <a:off x="6309360" y="6080760"/>
              <a:ext cx="182880" cy="182880"/>
            </a:xfrm>
            <a:custGeom>
              <a:avLst/>
              <a:gdLst>
                <a:gd name="connsiteX0" fmla="*/ 183580 w 182880"/>
                <a:gd name="connsiteY0" fmla="*/ 91990 h 182880"/>
                <a:gd name="connsiteX1" fmla="*/ 92140 w 182880"/>
                <a:gd name="connsiteY1" fmla="*/ 183430 h 182880"/>
                <a:gd name="connsiteX2" fmla="*/ 700 w 182880"/>
                <a:gd name="connsiteY2" fmla="*/ 91990 h 182880"/>
                <a:gd name="connsiteX3" fmla="*/ 92140 w 182880"/>
                <a:gd name="connsiteY3" fmla="*/ 550 h 182880"/>
                <a:gd name="connsiteX4" fmla="*/ 183580 w 182880"/>
                <a:gd name="connsiteY4" fmla="*/ 91990 h 18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82880">
                  <a:moveTo>
                    <a:pt x="183580" y="91990"/>
                  </a:moveTo>
                  <a:cubicBezTo>
                    <a:pt x="183580" y="142491"/>
                    <a:pt x="142641" y="183430"/>
                    <a:pt x="92140" y="183430"/>
                  </a:cubicBezTo>
                  <a:cubicBezTo>
                    <a:pt x="41639" y="183430"/>
                    <a:pt x="700" y="142491"/>
                    <a:pt x="700" y="91990"/>
                  </a:cubicBezTo>
                  <a:cubicBezTo>
                    <a:pt x="700" y="41489"/>
                    <a:pt x="41639" y="550"/>
                    <a:pt x="92140" y="550"/>
                  </a:cubicBezTo>
                  <a:cubicBezTo>
                    <a:pt x="142641" y="550"/>
                    <a:pt x="183580" y="41489"/>
                    <a:pt x="183580" y="91990"/>
                  </a:cubicBezTo>
                  <a:close/>
                </a:path>
              </a:pathLst>
            </a:custGeom>
            <a:solidFill>
              <a:srgbClr val="805AD5"/>
            </a:solidFill>
            <a:ln w="7620" cap="flat">
              <a:noFill/>
              <a:prstDash val="solid"/>
              <a:miter/>
            </a:ln>
          </p:spPr>
          <p:txBody>
            <a:bodyPr rtlCol="0" anchor="ctr"/>
            <a:lstStyle/>
            <a:p>
              <a:pPr algn="ctr"/>
              <a:endParaRPr lang="en-IN"/>
            </a:p>
          </p:txBody>
        </p:sp>
        <p:sp>
          <p:nvSpPr>
            <p:cNvPr id="69" name="TextBox 68">
              <a:extLst>
                <a:ext uri="{FF2B5EF4-FFF2-40B4-BE49-F238E27FC236}">
                  <a16:creationId xmlns:a16="http://schemas.microsoft.com/office/drawing/2014/main" id="{619CB63B-D169-30B2-E1B7-C1D3DB59827E}"/>
                </a:ext>
              </a:extLst>
            </p:cNvPr>
            <p:cNvSpPr txBox="1"/>
            <p:nvPr/>
          </p:nvSpPr>
          <p:spPr>
            <a:xfrm>
              <a:off x="6214862" y="6097041"/>
              <a:ext cx="219475" cy="227355"/>
            </a:xfrm>
            <a:prstGeom prst="rect">
              <a:avLst/>
            </a:prstGeom>
            <a:noFill/>
          </p:spPr>
          <p:txBody>
            <a:bodyPr wrap="none" rtlCol="0" anchor="ctr">
              <a:spAutoFit/>
            </a:bodyPr>
            <a:lstStyle/>
            <a:p>
              <a:pPr algn="ctr"/>
              <a:r>
                <a:rPr lang="en-IN" sz="900" b="1" spc="0" baseline="0">
                  <a:ln/>
                  <a:solidFill>
                    <a:srgbClr val="FFFFFF"/>
                  </a:solidFill>
                  <a:latin typeface="Arial"/>
                  <a:cs typeface="Arial"/>
                  <a:sym typeface="Arial"/>
                  <a:rtl val="0"/>
                </a:rPr>
                <a:t>6</a:t>
              </a:r>
            </a:p>
          </p:txBody>
        </p:sp>
        <p:sp>
          <p:nvSpPr>
            <p:cNvPr id="70" name="TextBox 69">
              <a:extLst>
                <a:ext uri="{FF2B5EF4-FFF2-40B4-BE49-F238E27FC236}">
                  <a16:creationId xmlns:a16="http://schemas.microsoft.com/office/drawing/2014/main" id="{A5B66854-35B0-C7F9-5B5C-D20A2A534622}"/>
                </a:ext>
              </a:extLst>
            </p:cNvPr>
            <p:cNvSpPr txBox="1"/>
            <p:nvPr/>
          </p:nvSpPr>
          <p:spPr>
            <a:xfrm>
              <a:off x="6492520" y="6014665"/>
              <a:ext cx="1251798" cy="250091"/>
            </a:xfrm>
            <a:prstGeom prst="rect">
              <a:avLst/>
            </a:prstGeom>
            <a:noFill/>
          </p:spPr>
          <p:txBody>
            <a:bodyPr wrap="none" rtlCol="0" anchor="ctr">
              <a:spAutoFit/>
            </a:bodyPr>
            <a:lstStyle/>
            <a:p>
              <a:pPr algn="ctr"/>
              <a:r>
                <a:rPr lang="en-IN" sz="1050" b="1" spc="0" baseline="0">
                  <a:ln/>
                  <a:solidFill>
                    <a:srgbClr val="805AD5"/>
                  </a:solidFill>
                  <a:latin typeface="Arial"/>
                  <a:cs typeface="Arial"/>
                  <a:sym typeface="Arial"/>
                  <a:rtl val="0"/>
                </a:rPr>
                <a:t>gNB Load/Capacity</a:t>
              </a:r>
            </a:p>
          </p:txBody>
        </p:sp>
        <p:sp>
          <p:nvSpPr>
            <p:cNvPr id="71" name="TextBox 70">
              <a:extLst>
                <a:ext uri="{FF2B5EF4-FFF2-40B4-BE49-F238E27FC236}">
                  <a16:creationId xmlns:a16="http://schemas.microsoft.com/office/drawing/2014/main" id="{49A20D90-1A25-2FAC-796A-C9F24060DC57}"/>
                </a:ext>
              </a:extLst>
            </p:cNvPr>
            <p:cNvSpPr txBox="1"/>
            <p:nvPr/>
          </p:nvSpPr>
          <p:spPr>
            <a:xfrm>
              <a:off x="6463666" y="6158001"/>
              <a:ext cx="1825941" cy="227355"/>
            </a:xfrm>
            <a:prstGeom prst="rect">
              <a:avLst/>
            </a:prstGeom>
            <a:noFill/>
          </p:spPr>
          <p:txBody>
            <a:bodyPr wrap="none" rtlCol="0" anchor="ctr">
              <a:spAutoFit/>
            </a:bodyPr>
            <a:lstStyle/>
            <a:p>
              <a:pPr algn="ctr"/>
              <a:r>
                <a:rPr lang="en-IN" sz="900" spc="0" baseline="0">
                  <a:ln/>
                  <a:solidFill>
                    <a:srgbClr val="718096"/>
                  </a:solidFill>
                  <a:latin typeface="Arial"/>
                  <a:cs typeface="Arial"/>
                  <a:sym typeface="Arial"/>
                  <a:rtl val="0"/>
                </a:rPr>
                <a:t>gNB overloaded, delayed processing</a:t>
              </a:r>
            </a:p>
          </p:txBody>
        </p:sp>
        <p:sp>
          <p:nvSpPr>
            <p:cNvPr id="72" name="Freeform: Shape 71">
              <a:extLst>
                <a:ext uri="{FF2B5EF4-FFF2-40B4-BE49-F238E27FC236}">
                  <a16:creationId xmlns:a16="http://schemas.microsoft.com/office/drawing/2014/main" id="{C0C3ED9B-A144-4FD4-0754-538991C49F7A}"/>
                </a:ext>
              </a:extLst>
            </p:cNvPr>
            <p:cNvSpPr/>
            <p:nvPr/>
          </p:nvSpPr>
          <p:spPr>
            <a:xfrm>
              <a:off x="6309360" y="6385560"/>
              <a:ext cx="182880" cy="182880"/>
            </a:xfrm>
            <a:custGeom>
              <a:avLst/>
              <a:gdLst>
                <a:gd name="connsiteX0" fmla="*/ 183580 w 182880"/>
                <a:gd name="connsiteY0" fmla="*/ 91990 h 182880"/>
                <a:gd name="connsiteX1" fmla="*/ 92140 w 182880"/>
                <a:gd name="connsiteY1" fmla="*/ 183430 h 182880"/>
                <a:gd name="connsiteX2" fmla="*/ 700 w 182880"/>
                <a:gd name="connsiteY2" fmla="*/ 91990 h 182880"/>
                <a:gd name="connsiteX3" fmla="*/ 92140 w 182880"/>
                <a:gd name="connsiteY3" fmla="*/ 550 h 182880"/>
                <a:gd name="connsiteX4" fmla="*/ 183580 w 182880"/>
                <a:gd name="connsiteY4" fmla="*/ 91990 h 18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82880">
                  <a:moveTo>
                    <a:pt x="183580" y="91990"/>
                  </a:moveTo>
                  <a:cubicBezTo>
                    <a:pt x="183580" y="142491"/>
                    <a:pt x="142641" y="183430"/>
                    <a:pt x="92140" y="183430"/>
                  </a:cubicBezTo>
                  <a:cubicBezTo>
                    <a:pt x="41639" y="183430"/>
                    <a:pt x="700" y="142491"/>
                    <a:pt x="700" y="91990"/>
                  </a:cubicBezTo>
                  <a:cubicBezTo>
                    <a:pt x="700" y="41489"/>
                    <a:pt x="41639" y="550"/>
                    <a:pt x="92140" y="550"/>
                  </a:cubicBezTo>
                  <a:cubicBezTo>
                    <a:pt x="142641" y="550"/>
                    <a:pt x="183580" y="41489"/>
                    <a:pt x="183580" y="91990"/>
                  </a:cubicBezTo>
                  <a:close/>
                </a:path>
              </a:pathLst>
            </a:custGeom>
            <a:solidFill>
              <a:srgbClr val="E53E3E"/>
            </a:solidFill>
            <a:ln w="7620" cap="flat">
              <a:noFill/>
              <a:prstDash val="solid"/>
              <a:miter/>
            </a:ln>
          </p:spPr>
          <p:txBody>
            <a:bodyPr rtlCol="0" anchor="ctr"/>
            <a:lstStyle/>
            <a:p>
              <a:pPr algn="ctr"/>
              <a:endParaRPr lang="en-IN"/>
            </a:p>
          </p:txBody>
        </p:sp>
        <p:sp>
          <p:nvSpPr>
            <p:cNvPr id="73" name="TextBox 72">
              <a:extLst>
                <a:ext uri="{FF2B5EF4-FFF2-40B4-BE49-F238E27FC236}">
                  <a16:creationId xmlns:a16="http://schemas.microsoft.com/office/drawing/2014/main" id="{DB19013C-C7B2-E2FE-F1C3-AF040BDC8F4C}"/>
                </a:ext>
              </a:extLst>
            </p:cNvPr>
            <p:cNvSpPr txBox="1"/>
            <p:nvPr/>
          </p:nvSpPr>
          <p:spPr>
            <a:xfrm>
              <a:off x="6214862" y="6401841"/>
              <a:ext cx="219475" cy="227355"/>
            </a:xfrm>
            <a:prstGeom prst="rect">
              <a:avLst/>
            </a:prstGeom>
            <a:noFill/>
          </p:spPr>
          <p:txBody>
            <a:bodyPr wrap="none" rtlCol="0" anchor="ctr">
              <a:spAutoFit/>
            </a:bodyPr>
            <a:lstStyle/>
            <a:p>
              <a:pPr algn="ctr"/>
              <a:r>
                <a:rPr lang="en-IN" sz="900" b="1" spc="0" baseline="0">
                  <a:ln/>
                  <a:solidFill>
                    <a:srgbClr val="FFFFFF"/>
                  </a:solidFill>
                  <a:latin typeface="Arial"/>
                  <a:cs typeface="Arial"/>
                  <a:sym typeface="Arial"/>
                  <a:rtl val="0"/>
                </a:rPr>
                <a:t>7</a:t>
              </a:r>
            </a:p>
          </p:txBody>
        </p:sp>
        <p:sp>
          <p:nvSpPr>
            <p:cNvPr id="74" name="TextBox 73">
              <a:extLst>
                <a:ext uri="{FF2B5EF4-FFF2-40B4-BE49-F238E27FC236}">
                  <a16:creationId xmlns:a16="http://schemas.microsoft.com/office/drawing/2014/main" id="{6A696E3E-0E9B-02F1-A908-33FF5D866DCD}"/>
                </a:ext>
              </a:extLst>
            </p:cNvPr>
            <p:cNvSpPr txBox="1"/>
            <p:nvPr/>
          </p:nvSpPr>
          <p:spPr>
            <a:xfrm>
              <a:off x="6471206" y="6319465"/>
              <a:ext cx="1656243" cy="250091"/>
            </a:xfrm>
            <a:prstGeom prst="rect">
              <a:avLst/>
            </a:prstGeom>
            <a:noFill/>
          </p:spPr>
          <p:txBody>
            <a:bodyPr wrap="none" rtlCol="0" anchor="ctr">
              <a:spAutoFit/>
            </a:bodyPr>
            <a:lstStyle/>
            <a:p>
              <a:pPr algn="ctr"/>
              <a:r>
                <a:rPr lang="en-IN" sz="1050" b="1" spc="0" baseline="0">
                  <a:ln/>
                  <a:solidFill>
                    <a:srgbClr val="E53E3E"/>
                  </a:solidFill>
                  <a:latin typeface="Arial"/>
                  <a:cs typeface="Arial"/>
                  <a:sym typeface="Arial"/>
                  <a:rtl val="0"/>
                </a:rPr>
                <a:t>Misconfigured Parameters</a:t>
              </a:r>
            </a:p>
          </p:txBody>
        </p:sp>
        <p:sp>
          <p:nvSpPr>
            <p:cNvPr id="75" name="TextBox 74">
              <a:extLst>
                <a:ext uri="{FF2B5EF4-FFF2-40B4-BE49-F238E27FC236}">
                  <a16:creationId xmlns:a16="http://schemas.microsoft.com/office/drawing/2014/main" id="{44AE7115-9929-0979-395D-DA758CF68445}"/>
                </a:ext>
              </a:extLst>
            </p:cNvPr>
            <p:cNvSpPr txBox="1"/>
            <p:nvPr/>
          </p:nvSpPr>
          <p:spPr>
            <a:xfrm>
              <a:off x="6467568" y="6462801"/>
              <a:ext cx="1729778" cy="227355"/>
            </a:xfrm>
            <a:prstGeom prst="rect">
              <a:avLst/>
            </a:prstGeom>
            <a:noFill/>
          </p:spPr>
          <p:txBody>
            <a:bodyPr wrap="none" rtlCol="0" anchor="ctr">
              <a:spAutoFit/>
            </a:bodyPr>
            <a:lstStyle/>
            <a:p>
              <a:pPr algn="ctr"/>
              <a:r>
                <a:rPr lang="en-IN" sz="900" spc="0" baseline="0">
                  <a:ln/>
                  <a:solidFill>
                    <a:srgbClr val="718096"/>
                  </a:solidFill>
                  <a:latin typeface="Arial"/>
                  <a:cs typeface="Arial"/>
                  <a:sym typeface="Arial"/>
                  <a:rtl val="0"/>
                </a:rPr>
                <a:t>Incorrect 3GPP parameter settings</a:t>
              </a:r>
            </a:p>
          </p:txBody>
        </p:sp>
      </p:grpSp>
      <p:grpSp>
        <p:nvGrpSpPr>
          <p:cNvPr id="76" name="Graphic 5">
            <a:extLst>
              <a:ext uri="{FF2B5EF4-FFF2-40B4-BE49-F238E27FC236}">
                <a16:creationId xmlns:a16="http://schemas.microsoft.com/office/drawing/2014/main" id="{C003616B-CEFD-72A7-B157-AFE390F7B5E7}"/>
              </a:ext>
            </a:extLst>
          </p:cNvPr>
          <p:cNvGrpSpPr/>
          <p:nvPr/>
        </p:nvGrpSpPr>
        <p:grpSpPr>
          <a:xfrm>
            <a:off x="1143000" y="5257800"/>
            <a:ext cx="4572000" cy="1371600"/>
            <a:chOff x="1143000" y="5257800"/>
            <a:chExt cx="4572000" cy="1371600"/>
          </a:xfrm>
        </p:grpSpPr>
        <p:sp>
          <p:nvSpPr>
            <p:cNvPr id="77" name="Freeform: Shape 76">
              <a:extLst>
                <a:ext uri="{FF2B5EF4-FFF2-40B4-BE49-F238E27FC236}">
                  <a16:creationId xmlns:a16="http://schemas.microsoft.com/office/drawing/2014/main" id="{0760197C-C32E-3026-EB49-6C17846BDE7F}"/>
                </a:ext>
              </a:extLst>
            </p:cNvPr>
            <p:cNvSpPr/>
            <p:nvPr/>
          </p:nvSpPr>
          <p:spPr>
            <a:xfrm>
              <a:off x="1143000" y="5257800"/>
              <a:ext cx="4572000" cy="1371600"/>
            </a:xfrm>
            <a:custGeom>
              <a:avLst/>
              <a:gdLst>
                <a:gd name="connsiteX0" fmla="*/ 4480610 w 4572000"/>
                <a:gd name="connsiteY0" fmla="*/ 690 h 1371600"/>
                <a:gd name="connsiteX1" fmla="*/ 4572050 w 4572000"/>
                <a:gd name="connsiteY1" fmla="*/ 690 h 1371600"/>
                <a:gd name="connsiteX2" fmla="*/ 4572050 w 4572000"/>
                <a:gd name="connsiteY2" fmla="*/ 1372290 h 1371600"/>
                <a:gd name="connsiteX3" fmla="*/ 4480610 w 4572000"/>
                <a:gd name="connsiteY3" fmla="*/ 1372290 h 1371600"/>
                <a:gd name="connsiteX4" fmla="*/ 91490 w 4572000"/>
                <a:gd name="connsiteY4" fmla="*/ 1372290 h 1371600"/>
                <a:gd name="connsiteX5" fmla="*/ 50 w 4572000"/>
                <a:gd name="connsiteY5" fmla="*/ 1372290 h 1371600"/>
                <a:gd name="connsiteX6" fmla="*/ 50 w 4572000"/>
                <a:gd name="connsiteY6" fmla="*/ 690 h 1371600"/>
                <a:gd name="connsiteX7" fmla="*/ 91490 w 4572000"/>
                <a:gd name="connsiteY7" fmla="*/ 69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1371600">
                  <a:moveTo>
                    <a:pt x="4480610" y="690"/>
                  </a:moveTo>
                  <a:cubicBezTo>
                    <a:pt x="4531111" y="690"/>
                    <a:pt x="4572050" y="690"/>
                    <a:pt x="4572050" y="690"/>
                  </a:cubicBezTo>
                  <a:lnTo>
                    <a:pt x="4572050" y="1372290"/>
                  </a:lnTo>
                  <a:cubicBezTo>
                    <a:pt x="4572050" y="1372290"/>
                    <a:pt x="4531111" y="1372290"/>
                    <a:pt x="4480610" y="1372290"/>
                  </a:cubicBezTo>
                  <a:lnTo>
                    <a:pt x="91490" y="1372290"/>
                  </a:lnTo>
                  <a:cubicBezTo>
                    <a:pt x="40989" y="1372290"/>
                    <a:pt x="50" y="1372290"/>
                    <a:pt x="50" y="1372290"/>
                  </a:cubicBezTo>
                  <a:lnTo>
                    <a:pt x="50" y="690"/>
                  </a:lnTo>
                  <a:cubicBezTo>
                    <a:pt x="50" y="690"/>
                    <a:pt x="40989" y="690"/>
                    <a:pt x="91490" y="690"/>
                  </a:cubicBezTo>
                  <a:close/>
                </a:path>
              </a:pathLst>
            </a:custGeom>
            <a:solidFill>
              <a:srgbClr val="F7FAFC"/>
            </a:solidFill>
            <a:ln w="15240" cap="flat">
              <a:solidFill>
                <a:srgbClr val="4A5568"/>
              </a:solidFill>
              <a:prstDash val="solid"/>
              <a:miter/>
            </a:ln>
          </p:spPr>
          <p:txBody>
            <a:bodyPr rtlCol="0" anchor="ctr"/>
            <a:lstStyle/>
            <a:p>
              <a:endParaRPr lang="en-IN"/>
            </a:p>
          </p:txBody>
        </p:sp>
        <p:sp>
          <p:nvSpPr>
            <p:cNvPr id="78" name="TextBox 77">
              <a:extLst>
                <a:ext uri="{FF2B5EF4-FFF2-40B4-BE49-F238E27FC236}">
                  <a16:creationId xmlns:a16="http://schemas.microsoft.com/office/drawing/2014/main" id="{7DB4ED17-C11D-5927-5AB8-067F0D91F20A}"/>
                </a:ext>
              </a:extLst>
            </p:cNvPr>
            <p:cNvSpPr txBox="1"/>
            <p:nvPr/>
          </p:nvSpPr>
          <p:spPr>
            <a:xfrm>
              <a:off x="1203960" y="5292209"/>
              <a:ext cx="1842908" cy="227647"/>
            </a:xfrm>
            <a:prstGeom prst="rect">
              <a:avLst/>
            </a:prstGeom>
            <a:noFill/>
          </p:spPr>
          <p:txBody>
            <a:bodyPr wrap="none" rtlCol="0">
              <a:spAutoFit/>
            </a:bodyPr>
            <a:lstStyle/>
            <a:p>
              <a:pPr algn="l"/>
              <a:r>
                <a:rPr lang="en-IN" sz="1200" b="1" spc="0" baseline="0">
                  <a:ln/>
                  <a:solidFill>
                    <a:srgbClr val="2D3748"/>
                  </a:solidFill>
                  <a:latin typeface="Arial"/>
                  <a:cs typeface="Arial"/>
                  <a:sym typeface="Arial"/>
                  <a:rtl val="0"/>
                </a:rPr>
                <a:t>Key Performance Indicators:</a:t>
              </a:r>
            </a:p>
          </p:txBody>
        </p:sp>
        <p:sp>
          <p:nvSpPr>
            <p:cNvPr id="79" name="Freeform: Shape 78">
              <a:extLst>
                <a:ext uri="{FF2B5EF4-FFF2-40B4-BE49-F238E27FC236}">
                  <a16:creationId xmlns:a16="http://schemas.microsoft.com/office/drawing/2014/main" id="{BE6B616C-B662-6F75-C3D7-EC8A54F98F55}"/>
                </a:ext>
              </a:extLst>
            </p:cNvPr>
            <p:cNvSpPr/>
            <p:nvPr/>
          </p:nvSpPr>
          <p:spPr>
            <a:xfrm>
              <a:off x="1295400" y="5562600"/>
              <a:ext cx="914400" cy="457200"/>
            </a:xfrm>
            <a:custGeom>
              <a:avLst/>
              <a:gdLst>
                <a:gd name="connsiteX0" fmla="*/ 853490 w 914400"/>
                <a:gd name="connsiteY0" fmla="*/ 690 h 457200"/>
                <a:gd name="connsiteX1" fmla="*/ 914450 w 914400"/>
                <a:gd name="connsiteY1" fmla="*/ 690 h 457200"/>
                <a:gd name="connsiteX2" fmla="*/ 914450 w 914400"/>
                <a:gd name="connsiteY2" fmla="*/ 457890 h 457200"/>
                <a:gd name="connsiteX3" fmla="*/ 853490 w 914400"/>
                <a:gd name="connsiteY3" fmla="*/ 457890 h 457200"/>
                <a:gd name="connsiteX4" fmla="*/ 61010 w 914400"/>
                <a:gd name="connsiteY4" fmla="*/ 457890 h 457200"/>
                <a:gd name="connsiteX5" fmla="*/ 50 w 914400"/>
                <a:gd name="connsiteY5" fmla="*/ 457890 h 457200"/>
                <a:gd name="connsiteX6" fmla="*/ 50 w 914400"/>
                <a:gd name="connsiteY6" fmla="*/ 690 h 457200"/>
                <a:gd name="connsiteX7" fmla="*/ 61010 w 914400"/>
                <a:gd name="connsiteY7" fmla="*/ 69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457200">
                  <a:moveTo>
                    <a:pt x="853490" y="690"/>
                  </a:moveTo>
                  <a:cubicBezTo>
                    <a:pt x="887157" y="690"/>
                    <a:pt x="914450" y="690"/>
                    <a:pt x="914450" y="690"/>
                  </a:cubicBezTo>
                  <a:lnTo>
                    <a:pt x="914450" y="457890"/>
                  </a:lnTo>
                  <a:cubicBezTo>
                    <a:pt x="914450" y="457890"/>
                    <a:pt x="887157" y="457890"/>
                    <a:pt x="853490" y="457890"/>
                  </a:cubicBezTo>
                  <a:lnTo>
                    <a:pt x="61010" y="457890"/>
                  </a:lnTo>
                  <a:cubicBezTo>
                    <a:pt x="27343" y="457890"/>
                    <a:pt x="50" y="457890"/>
                    <a:pt x="50" y="457890"/>
                  </a:cubicBezTo>
                  <a:lnTo>
                    <a:pt x="50" y="690"/>
                  </a:lnTo>
                  <a:cubicBezTo>
                    <a:pt x="50" y="690"/>
                    <a:pt x="27343" y="690"/>
                    <a:pt x="61010" y="690"/>
                  </a:cubicBezTo>
                  <a:close/>
                </a:path>
              </a:pathLst>
            </a:custGeom>
            <a:solidFill>
              <a:srgbClr val="E6FFFA"/>
            </a:solidFill>
            <a:ln w="15240" cap="flat">
              <a:solidFill>
                <a:srgbClr val="38B2AC"/>
              </a:solidFill>
              <a:prstDash val="solid"/>
              <a:miter/>
            </a:ln>
          </p:spPr>
          <p:txBody>
            <a:bodyPr rtlCol="0" anchor="ctr"/>
            <a:lstStyle/>
            <a:p>
              <a:endParaRPr lang="en-IN"/>
            </a:p>
          </p:txBody>
        </p:sp>
        <p:sp>
          <p:nvSpPr>
            <p:cNvPr id="80" name="TextBox 79">
              <a:extLst>
                <a:ext uri="{FF2B5EF4-FFF2-40B4-BE49-F238E27FC236}">
                  <a16:creationId xmlns:a16="http://schemas.microsoft.com/office/drawing/2014/main" id="{01605FC5-6811-E3DF-0583-B289011C54F6}"/>
                </a:ext>
              </a:extLst>
            </p:cNvPr>
            <p:cNvSpPr txBox="1"/>
            <p:nvPr/>
          </p:nvSpPr>
          <p:spPr>
            <a:xfrm>
              <a:off x="1460398" y="5586501"/>
              <a:ext cx="584403" cy="193595"/>
            </a:xfrm>
            <a:prstGeom prst="rect">
              <a:avLst/>
            </a:prstGeom>
            <a:noFill/>
          </p:spPr>
          <p:txBody>
            <a:bodyPr wrap="none" rtlCol="0">
              <a:spAutoFit/>
            </a:bodyPr>
            <a:lstStyle/>
            <a:p>
              <a:pPr algn="l"/>
              <a:r>
                <a:rPr lang="en-IN" sz="900" b="1" spc="0" baseline="0">
                  <a:ln/>
                  <a:solidFill>
                    <a:srgbClr val="38B2AC"/>
                  </a:solidFill>
                  <a:latin typeface="Arial"/>
                  <a:cs typeface="Arial"/>
                  <a:sym typeface="Arial"/>
                  <a:rtl val="0"/>
                </a:rPr>
                <a:t>Excellent</a:t>
              </a:r>
            </a:p>
          </p:txBody>
        </p:sp>
        <p:sp>
          <p:nvSpPr>
            <p:cNvPr id="81" name="TextBox 80">
              <a:extLst>
                <a:ext uri="{FF2B5EF4-FFF2-40B4-BE49-F238E27FC236}">
                  <a16:creationId xmlns:a16="http://schemas.microsoft.com/office/drawing/2014/main" id="{C1982B98-805C-D14A-7DD9-ED58648DFAAF}"/>
                </a:ext>
              </a:extLst>
            </p:cNvPr>
            <p:cNvSpPr txBox="1"/>
            <p:nvPr/>
          </p:nvSpPr>
          <p:spPr>
            <a:xfrm>
              <a:off x="1486260" y="5659412"/>
              <a:ext cx="532678" cy="244673"/>
            </a:xfrm>
            <a:prstGeom prst="rect">
              <a:avLst/>
            </a:prstGeom>
            <a:noFill/>
          </p:spPr>
          <p:txBody>
            <a:bodyPr wrap="none" rtlCol="0">
              <a:spAutoFit/>
            </a:bodyPr>
            <a:lstStyle/>
            <a:p>
              <a:pPr algn="l"/>
              <a:r>
                <a:rPr lang="en-IN" sz="1350" b="1" spc="0" baseline="0">
                  <a:ln/>
                  <a:solidFill>
                    <a:srgbClr val="38B2AC"/>
                  </a:solidFill>
                  <a:latin typeface="Arial"/>
                  <a:cs typeface="Arial"/>
                  <a:sym typeface="Arial"/>
                  <a:rtl val="0"/>
                </a:rPr>
                <a:t>≥95%</a:t>
              </a:r>
            </a:p>
          </p:txBody>
        </p:sp>
        <p:sp>
          <p:nvSpPr>
            <p:cNvPr id="82" name="TextBox 81">
              <a:extLst>
                <a:ext uri="{FF2B5EF4-FFF2-40B4-BE49-F238E27FC236}">
                  <a16:creationId xmlns:a16="http://schemas.microsoft.com/office/drawing/2014/main" id="{891945D8-9E52-0D66-8A71-22C77150E154}"/>
                </a:ext>
              </a:extLst>
            </p:cNvPr>
            <p:cNvSpPr txBox="1"/>
            <p:nvPr/>
          </p:nvSpPr>
          <p:spPr>
            <a:xfrm>
              <a:off x="1432411" y="5828898"/>
              <a:ext cx="640377" cy="176569"/>
            </a:xfrm>
            <a:prstGeom prst="rect">
              <a:avLst/>
            </a:prstGeom>
            <a:noFill/>
          </p:spPr>
          <p:txBody>
            <a:bodyPr wrap="none" rtlCol="0">
              <a:spAutoFit/>
            </a:bodyPr>
            <a:lstStyle/>
            <a:p>
              <a:pPr algn="l"/>
              <a:r>
                <a:rPr lang="en-IN" sz="750" spc="0" baseline="0">
                  <a:ln/>
                  <a:solidFill>
                    <a:srgbClr val="38B2AC"/>
                  </a:solidFill>
                  <a:latin typeface="Arial"/>
                  <a:cs typeface="Arial"/>
                  <a:sym typeface="Arial"/>
                  <a:rtl val="0"/>
                </a:rPr>
                <a:t>Target Range</a:t>
              </a:r>
            </a:p>
          </p:txBody>
        </p:sp>
        <p:sp>
          <p:nvSpPr>
            <p:cNvPr id="83" name="Freeform: Shape 82">
              <a:extLst>
                <a:ext uri="{FF2B5EF4-FFF2-40B4-BE49-F238E27FC236}">
                  <a16:creationId xmlns:a16="http://schemas.microsoft.com/office/drawing/2014/main" id="{466DA634-5793-21C1-635D-2BAE9BA99F52}"/>
                </a:ext>
              </a:extLst>
            </p:cNvPr>
            <p:cNvSpPr/>
            <p:nvPr/>
          </p:nvSpPr>
          <p:spPr>
            <a:xfrm>
              <a:off x="2362200" y="5562600"/>
              <a:ext cx="914400" cy="457200"/>
            </a:xfrm>
            <a:custGeom>
              <a:avLst/>
              <a:gdLst>
                <a:gd name="connsiteX0" fmla="*/ 853490 w 914400"/>
                <a:gd name="connsiteY0" fmla="*/ 690 h 457200"/>
                <a:gd name="connsiteX1" fmla="*/ 914450 w 914400"/>
                <a:gd name="connsiteY1" fmla="*/ 690 h 457200"/>
                <a:gd name="connsiteX2" fmla="*/ 914450 w 914400"/>
                <a:gd name="connsiteY2" fmla="*/ 457890 h 457200"/>
                <a:gd name="connsiteX3" fmla="*/ 853490 w 914400"/>
                <a:gd name="connsiteY3" fmla="*/ 457890 h 457200"/>
                <a:gd name="connsiteX4" fmla="*/ 61010 w 914400"/>
                <a:gd name="connsiteY4" fmla="*/ 457890 h 457200"/>
                <a:gd name="connsiteX5" fmla="*/ 50 w 914400"/>
                <a:gd name="connsiteY5" fmla="*/ 457890 h 457200"/>
                <a:gd name="connsiteX6" fmla="*/ 50 w 914400"/>
                <a:gd name="connsiteY6" fmla="*/ 690 h 457200"/>
                <a:gd name="connsiteX7" fmla="*/ 61010 w 914400"/>
                <a:gd name="connsiteY7" fmla="*/ 69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457200">
                  <a:moveTo>
                    <a:pt x="853490" y="690"/>
                  </a:moveTo>
                  <a:cubicBezTo>
                    <a:pt x="887157" y="690"/>
                    <a:pt x="914450" y="690"/>
                    <a:pt x="914450" y="690"/>
                  </a:cubicBezTo>
                  <a:lnTo>
                    <a:pt x="914450" y="457890"/>
                  </a:lnTo>
                  <a:cubicBezTo>
                    <a:pt x="914450" y="457890"/>
                    <a:pt x="887157" y="457890"/>
                    <a:pt x="853490" y="457890"/>
                  </a:cubicBezTo>
                  <a:lnTo>
                    <a:pt x="61010" y="457890"/>
                  </a:lnTo>
                  <a:cubicBezTo>
                    <a:pt x="27343" y="457890"/>
                    <a:pt x="50" y="457890"/>
                    <a:pt x="50" y="457890"/>
                  </a:cubicBezTo>
                  <a:lnTo>
                    <a:pt x="50" y="690"/>
                  </a:lnTo>
                  <a:cubicBezTo>
                    <a:pt x="50" y="690"/>
                    <a:pt x="27343" y="690"/>
                    <a:pt x="61010" y="690"/>
                  </a:cubicBezTo>
                  <a:close/>
                </a:path>
              </a:pathLst>
            </a:custGeom>
            <a:solidFill>
              <a:srgbClr val="FEFCBF"/>
            </a:solidFill>
            <a:ln w="15240" cap="flat">
              <a:solidFill>
                <a:srgbClr val="D69E2E"/>
              </a:solidFill>
              <a:prstDash val="solid"/>
              <a:miter/>
            </a:ln>
          </p:spPr>
          <p:txBody>
            <a:bodyPr rtlCol="0" anchor="ctr"/>
            <a:lstStyle/>
            <a:p>
              <a:endParaRPr lang="en-IN"/>
            </a:p>
          </p:txBody>
        </p:sp>
        <p:sp>
          <p:nvSpPr>
            <p:cNvPr id="84" name="TextBox 83">
              <a:extLst>
                <a:ext uri="{FF2B5EF4-FFF2-40B4-BE49-F238E27FC236}">
                  <a16:creationId xmlns:a16="http://schemas.microsoft.com/office/drawing/2014/main" id="{C31450A7-0BA6-0BC3-9991-606083D1E414}"/>
                </a:ext>
              </a:extLst>
            </p:cNvPr>
            <p:cNvSpPr txBox="1"/>
            <p:nvPr/>
          </p:nvSpPr>
          <p:spPr>
            <a:xfrm>
              <a:off x="2608614" y="5586501"/>
              <a:ext cx="421570" cy="193595"/>
            </a:xfrm>
            <a:prstGeom prst="rect">
              <a:avLst/>
            </a:prstGeom>
            <a:noFill/>
          </p:spPr>
          <p:txBody>
            <a:bodyPr wrap="none" rtlCol="0">
              <a:spAutoFit/>
            </a:bodyPr>
            <a:lstStyle/>
            <a:p>
              <a:pPr algn="l"/>
              <a:r>
                <a:rPr lang="en-IN" sz="900" b="1" spc="0" baseline="0">
                  <a:ln/>
                  <a:solidFill>
                    <a:srgbClr val="D69E2E"/>
                  </a:solidFill>
                  <a:latin typeface="Arial"/>
                  <a:cs typeface="Arial"/>
                  <a:sym typeface="Arial"/>
                  <a:rtl val="0"/>
                </a:rPr>
                <a:t>Good</a:t>
              </a:r>
            </a:p>
          </p:txBody>
        </p:sp>
        <p:sp>
          <p:nvSpPr>
            <p:cNvPr id="85" name="TextBox 84">
              <a:extLst>
                <a:ext uri="{FF2B5EF4-FFF2-40B4-BE49-F238E27FC236}">
                  <a16:creationId xmlns:a16="http://schemas.microsoft.com/office/drawing/2014/main" id="{BEAD41BA-63A4-0019-566C-13367C8EF52E}"/>
                </a:ext>
              </a:extLst>
            </p:cNvPr>
            <p:cNvSpPr txBox="1"/>
            <p:nvPr/>
          </p:nvSpPr>
          <p:spPr>
            <a:xfrm>
              <a:off x="2491580" y="5659412"/>
              <a:ext cx="655639" cy="244673"/>
            </a:xfrm>
            <a:prstGeom prst="rect">
              <a:avLst/>
            </a:prstGeom>
            <a:noFill/>
          </p:spPr>
          <p:txBody>
            <a:bodyPr wrap="none" rtlCol="0">
              <a:spAutoFit/>
            </a:bodyPr>
            <a:lstStyle/>
            <a:p>
              <a:pPr algn="l"/>
              <a:r>
                <a:rPr lang="en-IN" sz="1350" b="1" spc="0" baseline="0">
                  <a:ln/>
                  <a:solidFill>
                    <a:srgbClr val="D69E2E"/>
                  </a:solidFill>
                  <a:latin typeface="Arial"/>
                  <a:cs typeface="Arial"/>
                  <a:sym typeface="Arial"/>
                  <a:rtl val="0"/>
                </a:rPr>
                <a:t>90-95%</a:t>
              </a:r>
            </a:p>
          </p:txBody>
        </p:sp>
        <p:sp>
          <p:nvSpPr>
            <p:cNvPr id="86" name="TextBox 85">
              <a:extLst>
                <a:ext uri="{FF2B5EF4-FFF2-40B4-BE49-F238E27FC236}">
                  <a16:creationId xmlns:a16="http://schemas.microsoft.com/office/drawing/2014/main" id="{F1D4ED83-C479-E04E-3B0E-85334004BF93}"/>
                </a:ext>
              </a:extLst>
            </p:cNvPr>
            <p:cNvSpPr txBox="1"/>
            <p:nvPr/>
          </p:nvSpPr>
          <p:spPr>
            <a:xfrm>
              <a:off x="2539450" y="5828898"/>
              <a:ext cx="559898" cy="176569"/>
            </a:xfrm>
            <a:prstGeom prst="rect">
              <a:avLst/>
            </a:prstGeom>
            <a:noFill/>
          </p:spPr>
          <p:txBody>
            <a:bodyPr wrap="none" rtlCol="0">
              <a:spAutoFit/>
            </a:bodyPr>
            <a:lstStyle/>
            <a:p>
              <a:pPr algn="l"/>
              <a:r>
                <a:rPr lang="en-IN" sz="750" spc="0" baseline="0">
                  <a:ln/>
                  <a:solidFill>
                    <a:srgbClr val="D69E2E"/>
                  </a:solidFill>
                  <a:latin typeface="Arial"/>
                  <a:cs typeface="Arial"/>
                  <a:sym typeface="Arial"/>
                  <a:rtl val="0"/>
                </a:rPr>
                <a:t>Acceptable</a:t>
              </a:r>
            </a:p>
          </p:txBody>
        </p:sp>
        <p:sp>
          <p:nvSpPr>
            <p:cNvPr id="87" name="Freeform: Shape 86">
              <a:extLst>
                <a:ext uri="{FF2B5EF4-FFF2-40B4-BE49-F238E27FC236}">
                  <a16:creationId xmlns:a16="http://schemas.microsoft.com/office/drawing/2014/main" id="{C6F71256-FA2B-B99A-97B4-A8507987364B}"/>
                </a:ext>
              </a:extLst>
            </p:cNvPr>
            <p:cNvSpPr/>
            <p:nvPr/>
          </p:nvSpPr>
          <p:spPr>
            <a:xfrm>
              <a:off x="3429000" y="5562600"/>
              <a:ext cx="914400" cy="457200"/>
            </a:xfrm>
            <a:custGeom>
              <a:avLst/>
              <a:gdLst>
                <a:gd name="connsiteX0" fmla="*/ 853490 w 914400"/>
                <a:gd name="connsiteY0" fmla="*/ 690 h 457200"/>
                <a:gd name="connsiteX1" fmla="*/ 914450 w 914400"/>
                <a:gd name="connsiteY1" fmla="*/ 690 h 457200"/>
                <a:gd name="connsiteX2" fmla="*/ 914450 w 914400"/>
                <a:gd name="connsiteY2" fmla="*/ 457890 h 457200"/>
                <a:gd name="connsiteX3" fmla="*/ 853490 w 914400"/>
                <a:gd name="connsiteY3" fmla="*/ 457890 h 457200"/>
                <a:gd name="connsiteX4" fmla="*/ 61010 w 914400"/>
                <a:gd name="connsiteY4" fmla="*/ 457890 h 457200"/>
                <a:gd name="connsiteX5" fmla="*/ 50 w 914400"/>
                <a:gd name="connsiteY5" fmla="*/ 457890 h 457200"/>
                <a:gd name="connsiteX6" fmla="*/ 50 w 914400"/>
                <a:gd name="connsiteY6" fmla="*/ 690 h 457200"/>
                <a:gd name="connsiteX7" fmla="*/ 61010 w 914400"/>
                <a:gd name="connsiteY7" fmla="*/ 69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457200">
                  <a:moveTo>
                    <a:pt x="853490" y="690"/>
                  </a:moveTo>
                  <a:cubicBezTo>
                    <a:pt x="887157" y="690"/>
                    <a:pt x="914450" y="690"/>
                    <a:pt x="914450" y="690"/>
                  </a:cubicBezTo>
                  <a:lnTo>
                    <a:pt x="914450" y="457890"/>
                  </a:lnTo>
                  <a:cubicBezTo>
                    <a:pt x="914450" y="457890"/>
                    <a:pt x="887157" y="457890"/>
                    <a:pt x="853490" y="457890"/>
                  </a:cubicBezTo>
                  <a:lnTo>
                    <a:pt x="61010" y="457890"/>
                  </a:lnTo>
                  <a:cubicBezTo>
                    <a:pt x="27343" y="457890"/>
                    <a:pt x="50" y="457890"/>
                    <a:pt x="50" y="457890"/>
                  </a:cubicBezTo>
                  <a:lnTo>
                    <a:pt x="50" y="690"/>
                  </a:lnTo>
                  <a:cubicBezTo>
                    <a:pt x="50" y="690"/>
                    <a:pt x="27343" y="690"/>
                    <a:pt x="61010" y="690"/>
                  </a:cubicBezTo>
                  <a:close/>
                </a:path>
              </a:pathLst>
            </a:custGeom>
            <a:solidFill>
              <a:srgbClr val="FED7D7"/>
            </a:solidFill>
            <a:ln w="15240" cap="flat">
              <a:solidFill>
                <a:srgbClr val="E53E3E"/>
              </a:solidFill>
              <a:prstDash val="solid"/>
              <a:miter/>
            </a:ln>
          </p:spPr>
          <p:txBody>
            <a:bodyPr rtlCol="0" anchor="ctr"/>
            <a:lstStyle/>
            <a:p>
              <a:endParaRPr lang="en-IN"/>
            </a:p>
          </p:txBody>
        </p:sp>
        <p:sp>
          <p:nvSpPr>
            <p:cNvPr id="88" name="TextBox 87">
              <a:extLst>
                <a:ext uri="{FF2B5EF4-FFF2-40B4-BE49-F238E27FC236}">
                  <a16:creationId xmlns:a16="http://schemas.microsoft.com/office/drawing/2014/main" id="{6BA66F33-B255-97EF-A05C-1FE0FB2DB2E3}"/>
                </a:ext>
              </a:extLst>
            </p:cNvPr>
            <p:cNvSpPr txBox="1"/>
            <p:nvPr/>
          </p:nvSpPr>
          <p:spPr>
            <a:xfrm>
              <a:off x="3690617" y="5586501"/>
              <a:ext cx="391164" cy="193595"/>
            </a:xfrm>
            <a:prstGeom prst="rect">
              <a:avLst/>
            </a:prstGeom>
            <a:noFill/>
          </p:spPr>
          <p:txBody>
            <a:bodyPr wrap="none" rtlCol="0">
              <a:spAutoFit/>
            </a:bodyPr>
            <a:lstStyle/>
            <a:p>
              <a:pPr algn="l"/>
              <a:r>
                <a:rPr lang="en-IN" sz="900" b="1" spc="0" baseline="0">
                  <a:ln/>
                  <a:solidFill>
                    <a:srgbClr val="E53E3E"/>
                  </a:solidFill>
                  <a:latin typeface="Arial"/>
                  <a:cs typeface="Arial"/>
                  <a:sym typeface="Arial"/>
                  <a:rtl val="0"/>
                </a:rPr>
                <a:t>Poor</a:t>
              </a:r>
            </a:p>
          </p:txBody>
        </p:sp>
        <p:sp>
          <p:nvSpPr>
            <p:cNvPr id="89" name="TextBox 88">
              <a:extLst>
                <a:ext uri="{FF2B5EF4-FFF2-40B4-BE49-F238E27FC236}">
                  <a16:creationId xmlns:a16="http://schemas.microsoft.com/office/drawing/2014/main" id="{CEFDBAAD-5263-911F-1C85-E0A1EDEC6FAF}"/>
                </a:ext>
              </a:extLst>
            </p:cNvPr>
            <p:cNvSpPr txBox="1"/>
            <p:nvPr/>
          </p:nvSpPr>
          <p:spPr>
            <a:xfrm>
              <a:off x="3617449" y="5659412"/>
              <a:ext cx="537500" cy="244673"/>
            </a:xfrm>
            <a:prstGeom prst="rect">
              <a:avLst/>
            </a:prstGeom>
            <a:noFill/>
          </p:spPr>
          <p:txBody>
            <a:bodyPr wrap="none" rtlCol="0">
              <a:spAutoFit/>
            </a:bodyPr>
            <a:lstStyle/>
            <a:p>
              <a:pPr algn="l"/>
              <a:r>
                <a:rPr lang="en-IN" sz="1350" b="1" spc="0" baseline="0">
                  <a:ln/>
                  <a:solidFill>
                    <a:srgbClr val="E53E3E"/>
                  </a:solidFill>
                  <a:latin typeface="Arial"/>
                  <a:cs typeface="Arial"/>
                  <a:sym typeface="Arial"/>
                  <a:rtl val="0"/>
                </a:rPr>
                <a:t>&lt;90%</a:t>
              </a:r>
            </a:p>
          </p:txBody>
        </p:sp>
        <p:sp>
          <p:nvSpPr>
            <p:cNvPr id="90" name="TextBox 89">
              <a:extLst>
                <a:ext uri="{FF2B5EF4-FFF2-40B4-BE49-F238E27FC236}">
                  <a16:creationId xmlns:a16="http://schemas.microsoft.com/office/drawing/2014/main" id="{532E5236-9152-C7F6-92A7-3B4E862A1427}"/>
                </a:ext>
              </a:extLst>
            </p:cNvPr>
            <p:cNvSpPr txBox="1"/>
            <p:nvPr/>
          </p:nvSpPr>
          <p:spPr>
            <a:xfrm>
              <a:off x="3570252" y="5828898"/>
              <a:ext cx="631894" cy="176569"/>
            </a:xfrm>
            <a:prstGeom prst="rect">
              <a:avLst/>
            </a:prstGeom>
            <a:noFill/>
          </p:spPr>
          <p:txBody>
            <a:bodyPr wrap="none" rtlCol="0">
              <a:spAutoFit/>
            </a:bodyPr>
            <a:lstStyle/>
            <a:p>
              <a:pPr algn="l"/>
              <a:r>
                <a:rPr lang="en-IN" sz="750" spc="0" baseline="0">
                  <a:ln/>
                  <a:solidFill>
                    <a:srgbClr val="E53E3E"/>
                  </a:solidFill>
                  <a:latin typeface="Arial"/>
                  <a:cs typeface="Arial"/>
                  <a:sym typeface="Arial"/>
                  <a:rtl val="0"/>
                </a:rPr>
                <a:t>Needs Action</a:t>
              </a:r>
            </a:p>
          </p:txBody>
        </p:sp>
        <p:sp>
          <p:nvSpPr>
            <p:cNvPr id="91" name="TextBox 90">
              <a:extLst>
                <a:ext uri="{FF2B5EF4-FFF2-40B4-BE49-F238E27FC236}">
                  <a16:creationId xmlns:a16="http://schemas.microsoft.com/office/drawing/2014/main" id="{6B0D8A63-7A88-B980-EEC1-F842D97A6218}"/>
                </a:ext>
              </a:extLst>
            </p:cNvPr>
            <p:cNvSpPr txBox="1"/>
            <p:nvPr/>
          </p:nvSpPr>
          <p:spPr>
            <a:xfrm>
              <a:off x="1203960" y="6106105"/>
              <a:ext cx="2729969" cy="210621"/>
            </a:xfrm>
            <a:prstGeom prst="rect">
              <a:avLst/>
            </a:prstGeom>
            <a:noFill/>
          </p:spPr>
          <p:txBody>
            <a:bodyPr wrap="none" rtlCol="0">
              <a:spAutoFit/>
            </a:bodyPr>
            <a:lstStyle/>
            <a:p>
              <a:pPr algn="l"/>
              <a:r>
                <a:rPr lang="en-IN" sz="1050" b="1" spc="0" baseline="0">
                  <a:ln/>
                  <a:solidFill>
                    <a:srgbClr val="2D3748"/>
                  </a:solidFill>
                  <a:latin typeface="Arial"/>
                  <a:cs typeface="Arial"/>
                  <a:sym typeface="Arial"/>
                  <a:rtl val="0"/>
                </a:rPr>
                <a:t>Typical Measurement Period: 15 minutes to 1 hour</a:t>
              </a:r>
            </a:p>
          </p:txBody>
        </p:sp>
        <p:sp>
          <p:nvSpPr>
            <p:cNvPr id="92" name="TextBox 91">
              <a:extLst>
                <a:ext uri="{FF2B5EF4-FFF2-40B4-BE49-F238E27FC236}">
                  <a16:creationId xmlns:a16="http://schemas.microsoft.com/office/drawing/2014/main" id="{B3987F7F-6CF5-A5C8-4AB0-6818463FFB7A}"/>
                </a:ext>
              </a:extLst>
            </p:cNvPr>
            <p:cNvSpPr txBox="1"/>
            <p:nvPr/>
          </p:nvSpPr>
          <p:spPr>
            <a:xfrm>
              <a:off x="1203960" y="6258505"/>
              <a:ext cx="1643270" cy="210621"/>
            </a:xfrm>
            <a:prstGeom prst="rect">
              <a:avLst/>
            </a:prstGeom>
            <a:noFill/>
          </p:spPr>
          <p:txBody>
            <a:bodyPr wrap="none" rtlCol="0">
              <a:spAutoFit/>
            </a:bodyPr>
            <a:lstStyle/>
            <a:p>
              <a:pPr algn="l"/>
              <a:r>
                <a:rPr lang="en-IN" sz="1050" spc="0" baseline="0">
                  <a:ln/>
                  <a:solidFill>
                    <a:srgbClr val="4A5568"/>
                  </a:solidFill>
                  <a:latin typeface="Arial"/>
                  <a:cs typeface="Arial"/>
                  <a:sym typeface="Arial"/>
                  <a:rtl val="0"/>
                </a:rPr>
                <a:t>• Measured per cell or per gNB</a:t>
              </a:r>
            </a:p>
          </p:txBody>
        </p:sp>
        <p:sp>
          <p:nvSpPr>
            <p:cNvPr id="93" name="TextBox 92">
              <a:extLst>
                <a:ext uri="{FF2B5EF4-FFF2-40B4-BE49-F238E27FC236}">
                  <a16:creationId xmlns:a16="http://schemas.microsoft.com/office/drawing/2014/main" id="{89B2CD10-4AB1-1F54-9AF0-0569CF804765}"/>
                </a:ext>
              </a:extLst>
            </p:cNvPr>
            <p:cNvSpPr txBox="1"/>
            <p:nvPr/>
          </p:nvSpPr>
          <p:spPr>
            <a:xfrm>
              <a:off x="1203960" y="6410905"/>
              <a:ext cx="2242199" cy="210621"/>
            </a:xfrm>
            <a:prstGeom prst="rect">
              <a:avLst/>
            </a:prstGeom>
            <a:noFill/>
          </p:spPr>
          <p:txBody>
            <a:bodyPr wrap="none" rtlCol="0">
              <a:spAutoFit/>
            </a:bodyPr>
            <a:lstStyle/>
            <a:p>
              <a:pPr algn="l"/>
              <a:r>
                <a:rPr lang="en-IN" sz="1050" spc="0" baseline="0">
                  <a:ln/>
                  <a:solidFill>
                    <a:srgbClr val="4A5568"/>
                  </a:solidFill>
                  <a:latin typeface="Arial"/>
                  <a:cs typeface="Arial"/>
                  <a:sym typeface="Arial"/>
                  <a:rtl val="0"/>
                </a:rPr>
                <a:t>• Focus on Msg1-Msg2 handshake success</a:t>
              </a:r>
            </a:p>
          </p:txBody>
        </p:sp>
      </p:grpSp>
      <p:sp>
        <p:nvSpPr>
          <p:cNvPr id="94" name="Freeform: Shape 93">
            <a:extLst>
              <a:ext uri="{FF2B5EF4-FFF2-40B4-BE49-F238E27FC236}">
                <a16:creationId xmlns:a16="http://schemas.microsoft.com/office/drawing/2014/main" id="{5E6CA67D-E8B4-1E23-0567-819088A41DD3}"/>
              </a:ext>
            </a:extLst>
          </p:cNvPr>
          <p:cNvSpPr/>
          <p:nvPr/>
        </p:nvSpPr>
        <p:spPr>
          <a:xfrm>
            <a:off x="10439400" y="533400"/>
            <a:ext cx="457200" cy="457200"/>
          </a:xfrm>
          <a:custGeom>
            <a:avLst/>
            <a:gdLst>
              <a:gd name="connsiteX0" fmla="*/ 457200 w 457200"/>
              <a:gd name="connsiteY0" fmla="*/ 228600 h 457200"/>
              <a:gd name="connsiteX1" fmla="*/ 228600 w 457200"/>
              <a:gd name="connsiteY1" fmla="*/ 457200 h 457200"/>
              <a:gd name="connsiteX2" fmla="*/ 0 w 457200"/>
              <a:gd name="connsiteY2" fmla="*/ 228600 h 457200"/>
              <a:gd name="connsiteX3" fmla="*/ 228600 w 457200"/>
              <a:gd name="connsiteY3" fmla="*/ 0 h 457200"/>
              <a:gd name="connsiteX4" fmla="*/ 457200 w 457200"/>
              <a:gd name="connsiteY4" fmla="*/ 22860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457200" y="228600"/>
                </a:moveTo>
                <a:cubicBezTo>
                  <a:pt x="457200" y="354852"/>
                  <a:pt x="354853" y="457200"/>
                  <a:pt x="228600" y="457200"/>
                </a:cubicBezTo>
                <a:cubicBezTo>
                  <a:pt x="102347" y="457200"/>
                  <a:pt x="0" y="354852"/>
                  <a:pt x="0" y="228600"/>
                </a:cubicBezTo>
                <a:cubicBezTo>
                  <a:pt x="0" y="102348"/>
                  <a:pt x="102347" y="0"/>
                  <a:pt x="228600" y="0"/>
                </a:cubicBezTo>
                <a:cubicBezTo>
                  <a:pt x="354853" y="0"/>
                  <a:pt x="457200" y="102348"/>
                  <a:pt x="457200" y="228600"/>
                </a:cubicBezTo>
                <a:close/>
              </a:path>
            </a:pathLst>
          </a:custGeom>
          <a:solidFill>
            <a:srgbClr val="667EEA">
              <a:alpha val="30000"/>
            </a:srgbClr>
          </a:solidFill>
          <a:ln w="7620"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9ADB6C97-7A01-1170-A636-9D320FA2DC22}"/>
              </a:ext>
            </a:extLst>
          </p:cNvPr>
          <p:cNvSpPr/>
          <p:nvPr/>
        </p:nvSpPr>
        <p:spPr>
          <a:xfrm>
            <a:off x="10668000" y="838200"/>
            <a:ext cx="304800" cy="304800"/>
          </a:xfrm>
          <a:custGeom>
            <a:avLst/>
            <a:gdLst>
              <a:gd name="connsiteX0" fmla="*/ 304800 w 304800"/>
              <a:gd name="connsiteY0" fmla="*/ 152400 h 304800"/>
              <a:gd name="connsiteX1" fmla="*/ 152400 w 304800"/>
              <a:gd name="connsiteY1" fmla="*/ 304800 h 304800"/>
              <a:gd name="connsiteX2" fmla="*/ 0 w 304800"/>
              <a:gd name="connsiteY2" fmla="*/ 152400 h 304800"/>
              <a:gd name="connsiteX3" fmla="*/ 152400 w 304800"/>
              <a:gd name="connsiteY3" fmla="*/ 0 h 304800"/>
              <a:gd name="connsiteX4" fmla="*/ 304800 w 304800"/>
              <a:gd name="connsiteY4" fmla="*/ 15240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04800">
                <a:moveTo>
                  <a:pt x="304800" y="152400"/>
                </a:moveTo>
                <a:cubicBezTo>
                  <a:pt x="304800" y="236568"/>
                  <a:pt x="236568" y="304800"/>
                  <a:pt x="152400" y="304800"/>
                </a:cubicBezTo>
                <a:cubicBezTo>
                  <a:pt x="68232" y="304800"/>
                  <a:pt x="0" y="236568"/>
                  <a:pt x="0" y="152400"/>
                </a:cubicBezTo>
                <a:cubicBezTo>
                  <a:pt x="0" y="68232"/>
                  <a:pt x="68232" y="0"/>
                  <a:pt x="152400" y="0"/>
                </a:cubicBezTo>
                <a:cubicBezTo>
                  <a:pt x="236568" y="0"/>
                  <a:pt x="304800" y="68232"/>
                  <a:pt x="304800" y="152400"/>
                </a:cubicBezTo>
                <a:close/>
              </a:path>
            </a:pathLst>
          </a:custGeom>
          <a:solidFill>
            <a:srgbClr val="F093FB">
              <a:alpha val="30000"/>
            </a:srgbClr>
          </a:solidFill>
          <a:ln w="7620"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9F8F94C3-6ABF-8D7E-4810-8064E575DA9B}"/>
              </a:ext>
            </a:extLst>
          </p:cNvPr>
          <p:cNvSpPr/>
          <p:nvPr/>
        </p:nvSpPr>
        <p:spPr>
          <a:xfrm>
            <a:off x="10401300" y="952500"/>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4FACFE">
              <a:alpha val="30000"/>
            </a:srgbClr>
          </a:solidFill>
          <a:ln w="7620" cap="flat">
            <a:noFill/>
            <a:prstDash val="solid"/>
            <a:miter/>
          </a:ln>
        </p:spPr>
        <p:txBody>
          <a:bodyPr rtlCol="0" anchor="ctr"/>
          <a:lstStyle/>
          <a:p>
            <a:endParaRPr lang="en-IN"/>
          </a:p>
        </p:txBody>
      </p:sp>
    </p:spTree>
    <p:extLst>
      <p:ext uri="{BB962C8B-B14F-4D97-AF65-F5344CB8AC3E}">
        <p14:creationId xmlns:p14="http://schemas.microsoft.com/office/powerpoint/2010/main" val="10055704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D3955-CA21-E68A-6BD0-26AB25653F20}"/>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30048887-140E-DDD0-F630-8A46E0DC53B8}"/>
              </a:ext>
            </a:extLst>
          </p:cNvPr>
          <p:cNvSpPr txBox="1"/>
          <p:nvPr/>
        </p:nvSpPr>
        <p:spPr>
          <a:xfrm>
            <a:off x="280598" y="238408"/>
            <a:ext cx="7408187" cy="318681"/>
          </a:xfrm>
          <a:prstGeom prst="rect">
            <a:avLst/>
          </a:prstGeom>
          <a:noFill/>
        </p:spPr>
        <p:txBody>
          <a:bodyPr wrap="none" rtlCol="0">
            <a:spAutoFit/>
          </a:bodyPr>
          <a:lstStyle/>
          <a:p>
            <a:pPr algn="l"/>
            <a:r>
              <a:rPr lang="en-IN" sz="1800" b="1" spc="0" baseline="0">
                <a:ln/>
                <a:solidFill>
                  <a:srgbClr val="2C3E50"/>
                </a:solidFill>
                <a:latin typeface="Arial"/>
                <a:cs typeface="Arial"/>
                <a:sym typeface="Arial"/>
                <a:rtl val="0"/>
              </a:rPr>
              <a:t>Preamble Transmission Power &amp; Ramping - KPI Impact Analysis</a:t>
            </a:r>
          </a:p>
        </p:txBody>
      </p:sp>
      <p:grpSp>
        <p:nvGrpSpPr>
          <p:cNvPr id="10" name="Graphic 3">
            <a:extLst>
              <a:ext uri="{FF2B5EF4-FFF2-40B4-BE49-F238E27FC236}">
                <a16:creationId xmlns:a16="http://schemas.microsoft.com/office/drawing/2014/main" id="{37DA3EA7-EED2-3B74-F69C-904E6DD8105B}"/>
              </a:ext>
            </a:extLst>
          </p:cNvPr>
          <p:cNvGrpSpPr/>
          <p:nvPr/>
        </p:nvGrpSpPr>
        <p:grpSpPr>
          <a:xfrm>
            <a:off x="5562700" y="593265"/>
            <a:ext cx="987965" cy="1271283"/>
            <a:chOff x="5562700" y="593265"/>
            <a:chExt cx="987965" cy="1271283"/>
          </a:xfrm>
        </p:grpSpPr>
        <p:sp>
          <p:nvSpPr>
            <p:cNvPr id="11" name="Freeform: Shape 10">
              <a:extLst>
                <a:ext uri="{FF2B5EF4-FFF2-40B4-BE49-F238E27FC236}">
                  <a16:creationId xmlns:a16="http://schemas.microsoft.com/office/drawing/2014/main" id="{99CC2458-3CF4-FEFD-D648-8EF89011249C}"/>
                </a:ext>
              </a:extLst>
            </p:cNvPr>
            <p:cNvSpPr/>
            <p:nvPr/>
          </p:nvSpPr>
          <p:spPr>
            <a:xfrm>
              <a:off x="5562700" y="847522"/>
              <a:ext cx="987965" cy="1017026"/>
            </a:xfrm>
            <a:custGeom>
              <a:avLst/>
              <a:gdLst>
                <a:gd name="connsiteX0" fmla="*/ 938567 w 987965"/>
                <a:gd name="connsiteY0" fmla="*/ 0 h 1017026"/>
                <a:gd name="connsiteX1" fmla="*/ 987965 w 987965"/>
                <a:gd name="connsiteY1" fmla="*/ 0 h 1017026"/>
                <a:gd name="connsiteX2" fmla="*/ 987965 w 987965"/>
                <a:gd name="connsiteY2" fmla="*/ 1017027 h 1017026"/>
                <a:gd name="connsiteX3" fmla="*/ 938567 w 987965"/>
                <a:gd name="connsiteY3" fmla="*/ 1017027 h 1017026"/>
                <a:gd name="connsiteX4" fmla="*/ 49398 w 987965"/>
                <a:gd name="connsiteY4" fmla="*/ 1017027 h 1017026"/>
                <a:gd name="connsiteX5" fmla="*/ 0 w 987965"/>
                <a:gd name="connsiteY5" fmla="*/ 1017027 h 1017026"/>
                <a:gd name="connsiteX6" fmla="*/ 0 w 987965"/>
                <a:gd name="connsiteY6" fmla="*/ 0 h 1017026"/>
                <a:gd name="connsiteX7" fmla="*/ 49398 w 987965"/>
                <a:gd name="connsiteY7" fmla="*/ 0 h 101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7965" h="1017026">
                  <a:moveTo>
                    <a:pt x="938567" y="0"/>
                  </a:moveTo>
                  <a:cubicBezTo>
                    <a:pt x="965849" y="0"/>
                    <a:pt x="987965" y="0"/>
                    <a:pt x="987965" y="0"/>
                  </a:cubicBezTo>
                  <a:lnTo>
                    <a:pt x="987965" y="1017027"/>
                  </a:lnTo>
                  <a:cubicBezTo>
                    <a:pt x="987965" y="1017027"/>
                    <a:pt x="965849" y="1017027"/>
                    <a:pt x="938567" y="1017027"/>
                  </a:cubicBezTo>
                  <a:lnTo>
                    <a:pt x="49398" y="1017027"/>
                  </a:lnTo>
                  <a:cubicBezTo>
                    <a:pt x="22116" y="1017027"/>
                    <a:pt x="0" y="1017027"/>
                    <a:pt x="0" y="1017027"/>
                  </a:cubicBezTo>
                  <a:lnTo>
                    <a:pt x="0" y="0"/>
                  </a:lnTo>
                  <a:cubicBezTo>
                    <a:pt x="0" y="0"/>
                    <a:pt x="22116" y="0"/>
                    <a:pt x="49398" y="0"/>
                  </a:cubicBezTo>
                  <a:close/>
                </a:path>
              </a:pathLst>
            </a:custGeom>
            <a:solidFill>
              <a:srgbClr val="34495E"/>
            </a:solidFill>
            <a:ln w="9874"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3B0C56AD-EAEB-C2C2-2B2D-1854B6308374}"/>
                </a:ext>
              </a:extLst>
            </p:cNvPr>
            <p:cNvSpPr/>
            <p:nvPr/>
          </p:nvSpPr>
          <p:spPr>
            <a:xfrm>
              <a:off x="5760293" y="678017"/>
              <a:ext cx="592779" cy="211880"/>
            </a:xfrm>
            <a:custGeom>
              <a:avLst/>
              <a:gdLst>
                <a:gd name="connsiteX0" fmla="*/ 563140 w 592779"/>
                <a:gd name="connsiteY0" fmla="*/ 0 h 211880"/>
                <a:gd name="connsiteX1" fmla="*/ 592779 w 592779"/>
                <a:gd name="connsiteY1" fmla="*/ 0 h 211880"/>
                <a:gd name="connsiteX2" fmla="*/ 592779 w 592779"/>
                <a:gd name="connsiteY2" fmla="*/ 211881 h 211880"/>
                <a:gd name="connsiteX3" fmla="*/ 563140 w 592779"/>
                <a:gd name="connsiteY3" fmla="*/ 211881 h 211880"/>
                <a:gd name="connsiteX4" fmla="*/ 29639 w 592779"/>
                <a:gd name="connsiteY4" fmla="*/ 211881 h 211880"/>
                <a:gd name="connsiteX5" fmla="*/ 0 w 592779"/>
                <a:gd name="connsiteY5" fmla="*/ 211881 h 211880"/>
                <a:gd name="connsiteX6" fmla="*/ 0 w 592779"/>
                <a:gd name="connsiteY6" fmla="*/ 0 h 211880"/>
                <a:gd name="connsiteX7" fmla="*/ 29639 w 592779"/>
                <a:gd name="connsiteY7" fmla="*/ 0 h 2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779" h="211880">
                  <a:moveTo>
                    <a:pt x="563140" y="0"/>
                  </a:moveTo>
                  <a:cubicBezTo>
                    <a:pt x="579510" y="0"/>
                    <a:pt x="592779" y="0"/>
                    <a:pt x="592779" y="0"/>
                  </a:cubicBezTo>
                  <a:lnTo>
                    <a:pt x="592779" y="211881"/>
                  </a:lnTo>
                  <a:cubicBezTo>
                    <a:pt x="592779" y="211881"/>
                    <a:pt x="579510" y="211881"/>
                    <a:pt x="563140" y="211881"/>
                  </a:cubicBezTo>
                  <a:lnTo>
                    <a:pt x="29639" y="211881"/>
                  </a:lnTo>
                  <a:cubicBezTo>
                    <a:pt x="13270" y="211881"/>
                    <a:pt x="0" y="211881"/>
                    <a:pt x="0" y="211881"/>
                  </a:cubicBezTo>
                  <a:lnTo>
                    <a:pt x="0" y="0"/>
                  </a:lnTo>
                  <a:cubicBezTo>
                    <a:pt x="0" y="0"/>
                    <a:pt x="13270" y="0"/>
                    <a:pt x="29639" y="0"/>
                  </a:cubicBezTo>
                  <a:close/>
                </a:path>
              </a:pathLst>
            </a:custGeom>
            <a:solidFill>
              <a:srgbClr val="E74C3C"/>
            </a:solidFill>
            <a:ln w="9874" cap="flat">
              <a:noFill/>
              <a:prstDash val="solid"/>
              <a:miter/>
            </a:ln>
          </p:spPr>
          <p:txBody>
            <a:bodyPr rtlCol="0" anchor="ctr"/>
            <a:lstStyle/>
            <a:p>
              <a:endParaRPr lang="en-IN"/>
            </a:p>
          </p:txBody>
        </p:sp>
        <p:sp>
          <p:nvSpPr>
            <p:cNvPr id="13" name="TextBox 12">
              <a:extLst>
                <a:ext uri="{FF2B5EF4-FFF2-40B4-BE49-F238E27FC236}">
                  <a16:creationId xmlns:a16="http://schemas.microsoft.com/office/drawing/2014/main" id="{83EAE123-408B-D7C1-E3D6-31C194421C3F}"/>
                </a:ext>
              </a:extLst>
            </p:cNvPr>
            <p:cNvSpPr txBox="1"/>
            <p:nvPr/>
          </p:nvSpPr>
          <p:spPr>
            <a:xfrm>
              <a:off x="5843416" y="1218247"/>
              <a:ext cx="426533" cy="205060"/>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gNB</a:t>
              </a:r>
            </a:p>
          </p:txBody>
        </p:sp>
        <p:sp>
          <p:nvSpPr>
            <p:cNvPr id="14" name="TextBox 13">
              <a:extLst>
                <a:ext uri="{FF2B5EF4-FFF2-40B4-BE49-F238E27FC236}">
                  <a16:creationId xmlns:a16="http://schemas.microsoft.com/office/drawing/2014/main" id="{75D8BF9C-C19E-801C-0016-6B8E3802133A}"/>
                </a:ext>
              </a:extLst>
            </p:cNvPr>
            <p:cNvSpPr txBox="1"/>
            <p:nvPr/>
          </p:nvSpPr>
          <p:spPr>
            <a:xfrm>
              <a:off x="5685135" y="1360720"/>
              <a:ext cx="743096" cy="186124"/>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Base Station</a:t>
              </a:r>
            </a:p>
          </p:txBody>
        </p:sp>
        <p:sp>
          <p:nvSpPr>
            <p:cNvPr id="15" name="Freeform: Shape 14">
              <a:extLst>
                <a:ext uri="{FF2B5EF4-FFF2-40B4-BE49-F238E27FC236}">
                  <a16:creationId xmlns:a16="http://schemas.microsoft.com/office/drawing/2014/main" id="{7A6C75F8-1D58-75A0-0D0C-B7418598A7A7}"/>
                </a:ext>
              </a:extLst>
            </p:cNvPr>
            <p:cNvSpPr/>
            <p:nvPr/>
          </p:nvSpPr>
          <p:spPr>
            <a:xfrm>
              <a:off x="5760293" y="593265"/>
              <a:ext cx="98796" cy="84752"/>
            </a:xfrm>
            <a:custGeom>
              <a:avLst/>
              <a:gdLst>
                <a:gd name="connsiteX0" fmla="*/ 98797 w 98796"/>
                <a:gd name="connsiteY0" fmla="*/ 84752 h 84752"/>
                <a:gd name="connsiteX1" fmla="*/ 0 w 98796"/>
                <a:gd name="connsiteY1" fmla="*/ 0 h 84752"/>
              </a:gdLst>
              <a:ahLst/>
              <a:cxnLst>
                <a:cxn ang="0">
                  <a:pos x="connsiteX0" y="connsiteY0"/>
                </a:cxn>
                <a:cxn ang="0">
                  <a:pos x="connsiteX1" y="connsiteY1"/>
                </a:cxn>
              </a:cxnLst>
              <a:rect l="l" t="t" r="r" b="b"/>
              <a:pathLst>
                <a:path w="98796" h="84752">
                  <a:moveTo>
                    <a:pt x="98797" y="84752"/>
                  </a:moveTo>
                  <a:lnTo>
                    <a:pt x="0" y="0"/>
                  </a:lnTo>
                </a:path>
              </a:pathLst>
            </a:custGeom>
            <a:ln w="19749" cap="flat">
              <a:solidFill>
                <a:srgbClr val="E74C3C"/>
              </a:solid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5755F2EA-9190-AD28-EFB4-0F5231CF9883}"/>
                </a:ext>
              </a:extLst>
            </p:cNvPr>
            <p:cNvSpPr/>
            <p:nvPr/>
          </p:nvSpPr>
          <p:spPr>
            <a:xfrm>
              <a:off x="6056683" y="593265"/>
              <a:ext cx="9879" cy="84752"/>
            </a:xfrm>
            <a:custGeom>
              <a:avLst/>
              <a:gdLst>
                <a:gd name="connsiteX0" fmla="*/ 0 w 9879"/>
                <a:gd name="connsiteY0" fmla="*/ 84752 h 84752"/>
                <a:gd name="connsiteX1" fmla="*/ 0 w 9879"/>
                <a:gd name="connsiteY1" fmla="*/ 0 h 84752"/>
              </a:gdLst>
              <a:ahLst/>
              <a:cxnLst>
                <a:cxn ang="0">
                  <a:pos x="connsiteX0" y="connsiteY0"/>
                </a:cxn>
                <a:cxn ang="0">
                  <a:pos x="connsiteX1" y="connsiteY1"/>
                </a:cxn>
              </a:cxnLst>
              <a:rect l="l" t="t" r="r" b="b"/>
              <a:pathLst>
                <a:path w="9879" h="84752">
                  <a:moveTo>
                    <a:pt x="0" y="84752"/>
                  </a:moveTo>
                  <a:lnTo>
                    <a:pt x="0" y="0"/>
                  </a:lnTo>
                </a:path>
              </a:pathLst>
            </a:custGeom>
            <a:ln w="19749" cap="flat">
              <a:solidFill>
                <a:srgbClr val="E74C3C"/>
              </a:solid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A99A6AE8-0402-8AA5-D174-B6EF208C9D9D}"/>
                </a:ext>
              </a:extLst>
            </p:cNvPr>
            <p:cNvSpPr/>
            <p:nvPr/>
          </p:nvSpPr>
          <p:spPr>
            <a:xfrm>
              <a:off x="6254276" y="593265"/>
              <a:ext cx="98796" cy="84752"/>
            </a:xfrm>
            <a:custGeom>
              <a:avLst/>
              <a:gdLst>
                <a:gd name="connsiteX0" fmla="*/ 0 w 98796"/>
                <a:gd name="connsiteY0" fmla="*/ 84752 h 84752"/>
                <a:gd name="connsiteX1" fmla="*/ 98797 w 98796"/>
                <a:gd name="connsiteY1" fmla="*/ 0 h 84752"/>
              </a:gdLst>
              <a:ahLst/>
              <a:cxnLst>
                <a:cxn ang="0">
                  <a:pos x="connsiteX0" y="connsiteY0"/>
                </a:cxn>
                <a:cxn ang="0">
                  <a:pos x="connsiteX1" y="connsiteY1"/>
                </a:cxn>
              </a:cxnLst>
              <a:rect l="l" t="t" r="r" b="b"/>
              <a:pathLst>
                <a:path w="98796" h="84752">
                  <a:moveTo>
                    <a:pt x="0" y="84752"/>
                  </a:moveTo>
                  <a:lnTo>
                    <a:pt x="98797" y="0"/>
                  </a:lnTo>
                </a:path>
              </a:pathLst>
            </a:custGeom>
            <a:ln w="19749" cap="flat">
              <a:solidFill>
                <a:srgbClr val="E74C3C"/>
              </a:solidFill>
              <a:prstDash val="solid"/>
              <a:miter/>
            </a:ln>
          </p:spPr>
          <p:txBody>
            <a:bodyPr rtlCol="0" anchor="ctr"/>
            <a:lstStyle/>
            <a:p>
              <a:endParaRPr lang="en-IN"/>
            </a:p>
          </p:txBody>
        </p:sp>
      </p:grpSp>
      <p:grpSp>
        <p:nvGrpSpPr>
          <p:cNvPr id="18" name="Graphic 3">
            <a:extLst>
              <a:ext uri="{FF2B5EF4-FFF2-40B4-BE49-F238E27FC236}">
                <a16:creationId xmlns:a16="http://schemas.microsoft.com/office/drawing/2014/main" id="{0D0DAAB7-224C-C403-6E7A-0088D42645A7}"/>
              </a:ext>
            </a:extLst>
          </p:cNvPr>
          <p:cNvGrpSpPr/>
          <p:nvPr/>
        </p:nvGrpSpPr>
        <p:grpSpPr>
          <a:xfrm>
            <a:off x="1116856" y="2542567"/>
            <a:ext cx="3853065" cy="2177346"/>
            <a:chOff x="1116856" y="2542567"/>
            <a:chExt cx="3853065" cy="2177346"/>
          </a:xfrm>
        </p:grpSpPr>
        <p:grpSp>
          <p:nvGrpSpPr>
            <p:cNvPr id="19" name="Graphic 3">
              <a:extLst>
                <a:ext uri="{FF2B5EF4-FFF2-40B4-BE49-F238E27FC236}">
                  <a16:creationId xmlns:a16="http://schemas.microsoft.com/office/drawing/2014/main" id="{AA4A92E4-9B12-3292-0D6E-DC6EC183B80E}"/>
                </a:ext>
              </a:extLst>
            </p:cNvPr>
            <p:cNvGrpSpPr/>
            <p:nvPr/>
          </p:nvGrpSpPr>
          <p:grpSpPr>
            <a:xfrm>
              <a:off x="4574735" y="2542567"/>
              <a:ext cx="395186" cy="482301"/>
              <a:chOff x="4574735" y="2542567"/>
              <a:chExt cx="395186" cy="482301"/>
            </a:xfrm>
          </p:grpSpPr>
          <p:sp>
            <p:nvSpPr>
              <p:cNvPr id="20" name="Freeform: Shape 19">
                <a:extLst>
                  <a:ext uri="{FF2B5EF4-FFF2-40B4-BE49-F238E27FC236}">
                    <a16:creationId xmlns:a16="http://schemas.microsoft.com/office/drawing/2014/main" id="{F2E961C6-97C9-1183-5683-CC2B7A67AFA2}"/>
                  </a:ext>
                </a:extLst>
              </p:cNvPr>
              <p:cNvSpPr/>
              <p:nvPr/>
            </p:nvSpPr>
            <p:spPr>
              <a:xfrm>
                <a:off x="4574735" y="2542567"/>
                <a:ext cx="395186" cy="211880"/>
              </a:xfrm>
              <a:custGeom>
                <a:avLst/>
                <a:gdLst>
                  <a:gd name="connsiteX0" fmla="*/ 365547 w 395186"/>
                  <a:gd name="connsiteY0" fmla="*/ 0 h 211880"/>
                  <a:gd name="connsiteX1" fmla="*/ 395186 w 395186"/>
                  <a:gd name="connsiteY1" fmla="*/ 0 h 211880"/>
                  <a:gd name="connsiteX2" fmla="*/ 395186 w 395186"/>
                  <a:gd name="connsiteY2" fmla="*/ 211881 h 211880"/>
                  <a:gd name="connsiteX3" fmla="*/ 365547 w 395186"/>
                  <a:gd name="connsiteY3" fmla="*/ 211881 h 211880"/>
                  <a:gd name="connsiteX4" fmla="*/ 29639 w 395186"/>
                  <a:gd name="connsiteY4" fmla="*/ 211881 h 211880"/>
                  <a:gd name="connsiteX5" fmla="*/ 0 w 395186"/>
                  <a:gd name="connsiteY5" fmla="*/ 211881 h 211880"/>
                  <a:gd name="connsiteX6" fmla="*/ 0 w 395186"/>
                  <a:gd name="connsiteY6" fmla="*/ 0 h 211880"/>
                  <a:gd name="connsiteX7" fmla="*/ 29639 w 395186"/>
                  <a:gd name="connsiteY7" fmla="*/ 0 h 2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186" h="211880">
                    <a:moveTo>
                      <a:pt x="365547" y="0"/>
                    </a:moveTo>
                    <a:cubicBezTo>
                      <a:pt x="381916" y="0"/>
                      <a:pt x="395186" y="0"/>
                      <a:pt x="395186" y="0"/>
                    </a:cubicBezTo>
                    <a:lnTo>
                      <a:pt x="395186" y="211881"/>
                    </a:lnTo>
                    <a:cubicBezTo>
                      <a:pt x="395186" y="211881"/>
                      <a:pt x="381916" y="211881"/>
                      <a:pt x="365547" y="211881"/>
                    </a:cubicBezTo>
                    <a:lnTo>
                      <a:pt x="29639" y="211881"/>
                    </a:lnTo>
                    <a:cubicBezTo>
                      <a:pt x="13270" y="211881"/>
                      <a:pt x="0" y="211881"/>
                      <a:pt x="0" y="211881"/>
                    </a:cubicBezTo>
                    <a:lnTo>
                      <a:pt x="0" y="0"/>
                    </a:lnTo>
                    <a:cubicBezTo>
                      <a:pt x="0" y="0"/>
                      <a:pt x="13270" y="0"/>
                      <a:pt x="29639" y="0"/>
                    </a:cubicBezTo>
                    <a:close/>
                  </a:path>
                </a:pathLst>
              </a:custGeom>
              <a:solidFill>
                <a:srgbClr val="3498DB"/>
              </a:solidFill>
              <a:ln w="9874" cap="flat">
                <a:noFill/>
                <a:prstDash val="solid"/>
                <a:miter/>
              </a:ln>
            </p:spPr>
            <p:txBody>
              <a:bodyPr rtlCol="0" anchor="ctr"/>
              <a:lstStyle/>
              <a:p>
                <a:endParaRPr lang="en-IN"/>
              </a:p>
            </p:txBody>
          </p:sp>
          <p:sp>
            <p:nvSpPr>
              <p:cNvPr id="21" name="TextBox 20">
                <a:extLst>
                  <a:ext uri="{FF2B5EF4-FFF2-40B4-BE49-F238E27FC236}">
                    <a16:creationId xmlns:a16="http://schemas.microsoft.com/office/drawing/2014/main" id="{7A064A53-CAFA-E8B2-F0E4-1371194FDC73}"/>
                  </a:ext>
                </a:extLst>
              </p:cNvPr>
              <p:cNvSpPr txBox="1"/>
              <p:nvPr/>
            </p:nvSpPr>
            <p:spPr>
              <a:xfrm>
                <a:off x="4604012" y="2562596"/>
                <a:ext cx="336632" cy="167187"/>
              </a:xfrm>
              <a:prstGeom prst="rect">
                <a:avLst/>
              </a:prstGeom>
              <a:noFill/>
            </p:spPr>
            <p:txBody>
              <a:bodyPr wrap="none" rtlCol="0">
                <a:spAutoFit/>
              </a:bodyPr>
              <a:lstStyle/>
              <a:p>
                <a:pPr algn="l"/>
                <a:r>
                  <a:rPr lang="en-IN" sz="600" spc="0" baseline="0">
                    <a:ln/>
                    <a:solidFill>
                      <a:srgbClr val="FFFFFF"/>
                    </a:solidFill>
                    <a:latin typeface="Arial"/>
                    <a:cs typeface="Arial"/>
                    <a:sym typeface="Arial"/>
                    <a:rtl val="0"/>
                  </a:rPr>
                  <a:t>UE1</a:t>
                </a:r>
              </a:p>
            </p:txBody>
          </p:sp>
          <p:sp>
            <p:nvSpPr>
              <p:cNvPr id="22" name="TextBox 21">
                <a:extLst>
                  <a:ext uri="{FF2B5EF4-FFF2-40B4-BE49-F238E27FC236}">
                    <a16:creationId xmlns:a16="http://schemas.microsoft.com/office/drawing/2014/main" id="{BFE6E526-F5FB-A50C-FFAF-739CED3463D7}"/>
                  </a:ext>
                </a:extLst>
              </p:cNvPr>
              <p:cNvSpPr txBox="1"/>
              <p:nvPr/>
            </p:nvSpPr>
            <p:spPr>
              <a:xfrm>
                <a:off x="4554594" y="2759132"/>
                <a:ext cx="435467" cy="186124"/>
              </a:xfrm>
              <a:prstGeom prst="rect">
                <a:avLst/>
              </a:prstGeom>
              <a:noFill/>
            </p:spPr>
            <p:txBody>
              <a:bodyPr wrap="none" rtlCol="0">
                <a:spAutoFit/>
              </a:bodyPr>
              <a:lstStyle/>
              <a:p>
                <a:pPr algn="l"/>
                <a:r>
                  <a:rPr lang="en-IN" sz="750" spc="0" baseline="0">
                    <a:ln/>
                    <a:solidFill>
                      <a:srgbClr val="2C3E50"/>
                    </a:solidFill>
                    <a:latin typeface="Arial"/>
                    <a:cs typeface="Arial"/>
                    <a:sym typeface="Arial"/>
                    <a:rtl val="0"/>
                  </a:rPr>
                  <a:t>Close</a:t>
                </a:r>
              </a:p>
            </p:txBody>
          </p:sp>
          <p:sp>
            <p:nvSpPr>
              <p:cNvPr id="23" name="TextBox 22">
                <a:extLst>
                  <a:ext uri="{FF2B5EF4-FFF2-40B4-BE49-F238E27FC236}">
                    <a16:creationId xmlns:a16="http://schemas.microsoft.com/office/drawing/2014/main" id="{3E879D60-6BB1-03B6-17CC-AB27DB3CE0A9}"/>
                  </a:ext>
                </a:extLst>
              </p:cNvPr>
              <p:cNvSpPr txBox="1"/>
              <p:nvPr/>
            </p:nvSpPr>
            <p:spPr>
              <a:xfrm>
                <a:off x="4532599" y="2893932"/>
                <a:ext cx="479457" cy="176655"/>
              </a:xfrm>
              <a:prstGeom prst="rect">
                <a:avLst/>
              </a:prstGeom>
              <a:noFill/>
            </p:spPr>
            <p:txBody>
              <a:bodyPr wrap="none" rtlCol="0">
                <a:spAutoFit/>
              </a:bodyPr>
              <a:lstStyle/>
              <a:p>
                <a:pPr algn="l"/>
                <a:r>
                  <a:rPr lang="en-IN" sz="675" spc="0" baseline="0">
                    <a:ln/>
                    <a:solidFill>
                      <a:srgbClr val="7F8C8D"/>
                    </a:solidFill>
                    <a:latin typeface="Arial"/>
                    <a:cs typeface="Arial"/>
                    <a:sym typeface="Arial"/>
                    <a:rtl val="0"/>
                  </a:rPr>
                  <a:t>Low PL</a:t>
                </a:r>
              </a:p>
            </p:txBody>
          </p:sp>
        </p:grpSp>
        <p:grpSp>
          <p:nvGrpSpPr>
            <p:cNvPr id="24" name="Graphic 3">
              <a:extLst>
                <a:ext uri="{FF2B5EF4-FFF2-40B4-BE49-F238E27FC236}">
                  <a16:creationId xmlns:a16="http://schemas.microsoft.com/office/drawing/2014/main" id="{DE571307-37CA-3FCB-EAEC-9F3EE7F8D6CC}"/>
                </a:ext>
              </a:extLst>
            </p:cNvPr>
            <p:cNvGrpSpPr/>
            <p:nvPr/>
          </p:nvGrpSpPr>
          <p:grpSpPr>
            <a:xfrm>
              <a:off x="2895194" y="3390089"/>
              <a:ext cx="395186" cy="482301"/>
              <a:chOff x="2895194" y="3390089"/>
              <a:chExt cx="395186" cy="482301"/>
            </a:xfrm>
          </p:grpSpPr>
          <p:sp>
            <p:nvSpPr>
              <p:cNvPr id="25" name="Freeform: Shape 24">
                <a:extLst>
                  <a:ext uri="{FF2B5EF4-FFF2-40B4-BE49-F238E27FC236}">
                    <a16:creationId xmlns:a16="http://schemas.microsoft.com/office/drawing/2014/main" id="{A1F19591-0A88-90DD-F44B-370ED112AAB5}"/>
                  </a:ext>
                </a:extLst>
              </p:cNvPr>
              <p:cNvSpPr/>
              <p:nvPr/>
            </p:nvSpPr>
            <p:spPr>
              <a:xfrm>
                <a:off x="2895194" y="3390089"/>
                <a:ext cx="395186" cy="211880"/>
              </a:xfrm>
              <a:custGeom>
                <a:avLst/>
                <a:gdLst>
                  <a:gd name="connsiteX0" fmla="*/ 365547 w 395186"/>
                  <a:gd name="connsiteY0" fmla="*/ 0 h 211880"/>
                  <a:gd name="connsiteX1" fmla="*/ 395186 w 395186"/>
                  <a:gd name="connsiteY1" fmla="*/ 0 h 211880"/>
                  <a:gd name="connsiteX2" fmla="*/ 395186 w 395186"/>
                  <a:gd name="connsiteY2" fmla="*/ 211881 h 211880"/>
                  <a:gd name="connsiteX3" fmla="*/ 365547 w 395186"/>
                  <a:gd name="connsiteY3" fmla="*/ 211881 h 211880"/>
                  <a:gd name="connsiteX4" fmla="*/ 29639 w 395186"/>
                  <a:gd name="connsiteY4" fmla="*/ 211881 h 211880"/>
                  <a:gd name="connsiteX5" fmla="*/ 0 w 395186"/>
                  <a:gd name="connsiteY5" fmla="*/ 211881 h 211880"/>
                  <a:gd name="connsiteX6" fmla="*/ 0 w 395186"/>
                  <a:gd name="connsiteY6" fmla="*/ 0 h 211880"/>
                  <a:gd name="connsiteX7" fmla="*/ 29639 w 395186"/>
                  <a:gd name="connsiteY7" fmla="*/ 0 h 2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186" h="211880">
                    <a:moveTo>
                      <a:pt x="365547" y="0"/>
                    </a:moveTo>
                    <a:cubicBezTo>
                      <a:pt x="381916" y="0"/>
                      <a:pt x="395186" y="0"/>
                      <a:pt x="395186" y="0"/>
                    </a:cubicBezTo>
                    <a:lnTo>
                      <a:pt x="395186" y="211881"/>
                    </a:lnTo>
                    <a:cubicBezTo>
                      <a:pt x="395186" y="211881"/>
                      <a:pt x="381916" y="211881"/>
                      <a:pt x="365547" y="211881"/>
                    </a:cubicBezTo>
                    <a:lnTo>
                      <a:pt x="29639" y="211881"/>
                    </a:lnTo>
                    <a:cubicBezTo>
                      <a:pt x="13270" y="211881"/>
                      <a:pt x="0" y="211881"/>
                      <a:pt x="0" y="211881"/>
                    </a:cubicBezTo>
                    <a:lnTo>
                      <a:pt x="0" y="0"/>
                    </a:lnTo>
                    <a:cubicBezTo>
                      <a:pt x="0" y="0"/>
                      <a:pt x="13270" y="0"/>
                      <a:pt x="29639" y="0"/>
                    </a:cubicBezTo>
                    <a:close/>
                  </a:path>
                </a:pathLst>
              </a:custGeom>
              <a:solidFill>
                <a:srgbClr val="3498DB"/>
              </a:solidFill>
              <a:ln w="9874" cap="flat">
                <a:noFill/>
                <a:prstDash val="solid"/>
                <a:miter/>
              </a:ln>
            </p:spPr>
            <p:txBody>
              <a:bodyPr rtlCol="0" anchor="ctr"/>
              <a:lstStyle/>
              <a:p>
                <a:endParaRPr lang="en-IN"/>
              </a:p>
            </p:txBody>
          </p:sp>
          <p:sp>
            <p:nvSpPr>
              <p:cNvPr id="26" name="TextBox 25">
                <a:extLst>
                  <a:ext uri="{FF2B5EF4-FFF2-40B4-BE49-F238E27FC236}">
                    <a16:creationId xmlns:a16="http://schemas.microsoft.com/office/drawing/2014/main" id="{09BCB978-EBDA-C157-7DA4-49D39081AB3C}"/>
                  </a:ext>
                </a:extLst>
              </p:cNvPr>
              <p:cNvSpPr txBox="1"/>
              <p:nvPr/>
            </p:nvSpPr>
            <p:spPr>
              <a:xfrm>
                <a:off x="2924471" y="3410118"/>
                <a:ext cx="336632" cy="167187"/>
              </a:xfrm>
              <a:prstGeom prst="rect">
                <a:avLst/>
              </a:prstGeom>
              <a:noFill/>
            </p:spPr>
            <p:txBody>
              <a:bodyPr wrap="none" rtlCol="0">
                <a:spAutoFit/>
              </a:bodyPr>
              <a:lstStyle/>
              <a:p>
                <a:pPr algn="l"/>
                <a:r>
                  <a:rPr lang="en-IN" sz="600" spc="0" baseline="0">
                    <a:ln/>
                    <a:solidFill>
                      <a:srgbClr val="FFFFFF"/>
                    </a:solidFill>
                    <a:latin typeface="Arial"/>
                    <a:cs typeface="Arial"/>
                    <a:sym typeface="Arial"/>
                    <a:rtl val="0"/>
                  </a:rPr>
                  <a:t>UE2</a:t>
                </a:r>
              </a:p>
            </p:txBody>
          </p:sp>
          <p:sp>
            <p:nvSpPr>
              <p:cNvPr id="27" name="TextBox 26">
                <a:extLst>
                  <a:ext uri="{FF2B5EF4-FFF2-40B4-BE49-F238E27FC236}">
                    <a16:creationId xmlns:a16="http://schemas.microsoft.com/office/drawing/2014/main" id="{290DE546-26C4-370C-5A9C-5FB23F8E952E}"/>
                  </a:ext>
                </a:extLst>
              </p:cNvPr>
              <p:cNvSpPr txBox="1"/>
              <p:nvPr/>
            </p:nvSpPr>
            <p:spPr>
              <a:xfrm>
                <a:off x="2825655" y="3606654"/>
                <a:ext cx="534263" cy="186124"/>
              </a:xfrm>
              <a:prstGeom prst="rect">
                <a:avLst/>
              </a:prstGeom>
              <a:noFill/>
            </p:spPr>
            <p:txBody>
              <a:bodyPr wrap="none" rtlCol="0">
                <a:spAutoFit/>
              </a:bodyPr>
              <a:lstStyle/>
              <a:p>
                <a:pPr algn="l"/>
                <a:r>
                  <a:rPr lang="en-IN" sz="750" spc="0" baseline="0">
                    <a:ln/>
                    <a:solidFill>
                      <a:srgbClr val="2C3E50"/>
                    </a:solidFill>
                    <a:latin typeface="Arial"/>
                    <a:cs typeface="Arial"/>
                    <a:sym typeface="Arial"/>
                    <a:rtl val="0"/>
                  </a:rPr>
                  <a:t>Medium</a:t>
                </a:r>
              </a:p>
            </p:txBody>
          </p:sp>
          <p:sp>
            <p:nvSpPr>
              <p:cNvPr id="28" name="TextBox 27">
                <a:extLst>
                  <a:ext uri="{FF2B5EF4-FFF2-40B4-BE49-F238E27FC236}">
                    <a16:creationId xmlns:a16="http://schemas.microsoft.com/office/drawing/2014/main" id="{76AB4F39-B845-9E64-0775-F3C1F0939B17}"/>
                  </a:ext>
                </a:extLst>
              </p:cNvPr>
              <p:cNvSpPr txBox="1"/>
              <p:nvPr/>
            </p:nvSpPr>
            <p:spPr>
              <a:xfrm>
                <a:off x="2848130" y="3741455"/>
                <a:ext cx="489313" cy="176655"/>
              </a:xfrm>
              <a:prstGeom prst="rect">
                <a:avLst/>
              </a:prstGeom>
              <a:noFill/>
            </p:spPr>
            <p:txBody>
              <a:bodyPr wrap="none" rtlCol="0">
                <a:spAutoFit/>
              </a:bodyPr>
              <a:lstStyle/>
              <a:p>
                <a:pPr algn="l"/>
                <a:r>
                  <a:rPr lang="en-IN" sz="675" spc="0" baseline="0">
                    <a:ln/>
                    <a:solidFill>
                      <a:srgbClr val="7F8C8D"/>
                    </a:solidFill>
                    <a:latin typeface="Arial"/>
                    <a:cs typeface="Arial"/>
                    <a:sym typeface="Arial"/>
                    <a:rtl val="0"/>
                  </a:rPr>
                  <a:t>Med PL</a:t>
                </a:r>
              </a:p>
            </p:txBody>
          </p:sp>
        </p:grpSp>
        <p:grpSp>
          <p:nvGrpSpPr>
            <p:cNvPr id="29" name="Graphic 3">
              <a:extLst>
                <a:ext uri="{FF2B5EF4-FFF2-40B4-BE49-F238E27FC236}">
                  <a16:creationId xmlns:a16="http://schemas.microsoft.com/office/drawing/2014/main" id="{6017217A-CB94-F611-C06A-DFD8283D8A5F}"/>
                </a:ext>
              </a:extLst>
            </p:cNvPr>
            <p:cNvGrpSpPr/>
            <p:nvPr/>
          </p:nvGrpSpPr>
          <p:grpSpPr>
            <a:xfrm>
              <a:off x="1116856" y="4237611"/>
              <a:ext cx="395186" cy="482301"/>
              <a:chOff x="1116856" y="4237611"/>
              <a:chExt cx="395186" cy="482301"/>
            </a:xfrm>
          </p:grpSpPr>
          <p:sp>
            <p:nvSpPr>
              <p:cNvPr id="30" name="Freeform: Shape 29">
                <a:extLst>
                  <a:ext uri="{FF2B5EF4-FFF2-40B4-BE49-F238E27FC236}">
                    <a16:creationId xmlns:a16="http://schemas.microsoft.com/office/drawing/2014/main" id="{D0C861E6-0E8F-453D-C7B9-150623FE6BE8}"/>
                  </a:ext>
                </a:extLst>
              </p:cNvPr>
              <p:cNvSpPr/>
              <p:nvPr/>
            </p:nvSpPr>
            <p:spPr>
              <a:xfrm>
                <a:off x="1116856" y="4237611"/>
                <a:ext cx="395186" cy="211880"/>
              </a:xfrm>
              <a:custGeom>
                <a:avLst/>
                <a:gdLst>
                  <a:gd name="connsiteX0" fmla="*/ 365547 w 395186"/>
                  <a:gd name="connsiteY0" fmla="*/ 0 h 211880"/>
                  <a:gd name="connsiteX1" fmla="*/ 395186 w 395186"/>
                  <a:gd name="connsiteY1" fmla="*/ 0 h 211880"/>
                  <a:gd name="connsiteX2" fmla="*/ 395186 w 395186"/>
                  <a:gd name="connsiteY2" fmla="*/ 211881 h 211880"/>
                  <a:gd name="connsiteX3" fmla="*/ 365547 w 395186"/>
                  <a:gd name="connsiteY3" fmla="*/ 211881 h 211880"/>
                  <a:gd name="connsiteX4" fmla="*/ 29639 w 395186"/>
                  <a:gd name="connsiteY4" fmla="*/ 211881 h 211880"/>
                  <a:gd name="connsiteX5" fmla="*/ 0 w 395186"/>
                  <a:gd name="connsiteY5" fmla="*/ 211881 h 211880"/>
                  <a:gd name="connsiteX6" fmla="*/ 0 w 395186"/>
                  <a:gd name="connsiteY6" fmla="*/ 0 h 211880"/>
                  <a:gd name="connsiteX7" fmla="*/ 29639 w 395186"/>
                  <a:gd name="connsiteY7" fmla="*/ 0 h 2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186" h="211880">
                    <a:moveTo>
                      <a:pt x="365547" y="0"/>
                    </a:moveTo>
                    <a:cubicBezTo>
                      <a:pt x="381916" y="0"/>
                      <a:pt x="395186" y="0"/>
                      <a:pt x="395186" y="0"/>
                    </a:cubicBezTo>
                    <a:lnTo>
                      <a:pt x="395186" y="211881"/>
                    </a:lnTo>
                    <a:cubicBezTo>
                      <a:pt x="395186" y="211881"/>
                      <a:pt x="381916" y="211881"/>
                      <a:pt x="365547" y="211881"/>
                    </a:cubicBezTo>
                    <a:lnTo>
                      <a:pt x="29639" y="211881"/>
                    </a:lnTo>
                    <a:cubicBezTo>
                      <a:pt x="13270" y="211881"/>
                      <a:pt x="0" y="211881"/>
                      <a:pt x="0" y="211881"/>
                    </a:cubicBezTo>
                    <a:lnTo>
                      <a:pt x="0" y="0"/>
                    </a:lnTo>
                    <a:cubicBezTo>
                      <a:pt x="0" y="0"/>
                      <a:pt x="13270" y="0"/>
                      <a:pt x="29639" y="0"/>
                    </a:cubicBezTo>
                    <a:close/>
                  </a:path>
                </a:pathLst>
              </a:custGeom>
              <a:solidFill>
                <a:srgbClr val="3498DB"/>
              </a:solidFill>
              <a:ln w="9874" cap="flat">
                <a:noFill/>
                <a:prstDash val="solid"/>
                <a:miter/>
              </a:ln>
            </p:spPr>
            <p:txBody>
              <a:bodyPr rtlCol="0" anchor="ctr"/>
              <a:lstStyle/>
              <a:p>
                <a:endParaRPr lang="en-IN"/>
              </a:p>
            </p:txBody>
          </p:sp>
          <p:sp>
            <p:nvSpPr>
              <p:cNvPr id="31" name="TextBox 30">
                <a:extLst>
                  <a:ext uri="{FF2B5EF4-FFF2-40B4-BE49-F238E27FC236}">
                    <a16:creationId xmlns:a16="http://schemas.microsoft.com/office/drawing/2014/main" id="{A69290A6-B5F5-4103-CA8B-AA0A69CA1FF1}"/>
                  </a:ext>
                </a:extLst>
              </p:cNvPr>
              <p:cNvSpPr txBox="1"/>
              <p:nvPr/>
            </p:nvSpPr>
            <p:spPr>
              <a:xfrm>
                <a:off x="1146133" y="4257641"/>
                <a:ext cx="336632" cy="167187"/>
              </a:xfrm>
              <a:prstGeom prst="rect">
                <a:avLst/>
              </a:prstGeom>
              <a:noFill/>
            </p:spPr>
            <p:txBody>
              <a:bodyPr wrap="none" rtlCol="0">
                <a:spAutoFit/>
              </a:bodyPr>
              <a:lstStyle/>
              <a:p>
                <a:pPr algn="l"/>
                <a:r>
                  <a:rPr lang="en-IN" sz="600" spc="0" baseline="0">
                    <a:ln/>
                    <a:solidFill>
                      <a:srgbClr val="FFFFFF"/>
                    </a:solidFill>
                    <a:latin typeface="Arial"/>
                    <a:cs typeface="Arial"/>
                    <a:sym typeface="Arial"/>
                    <a:rtl val="0"/>
                  </a:rPr>
                  <a:t>UE3</a:t>
                </a:r>
              </a:p>
            </p:txBody>
          </p:sp>
          <p:sp>
            <p:nvSpPr>
              <p:cNvPr id="32" name="TextBox 31">
                <a:extLst>
                  <a:ext uri="{FF2B5EF4-FFF2-40B4-BE49-F238E27FC236}">
                    <a16:creationId xmlns:a16="http://schemas.microsoft.com/office/drawing/2014/main" id="{85643DB7-A9CF-568E-A832-0DE7355030ED}"/>
                  </a:ext>
                </a:extLst>
              </p:cNvPr>
              <p:cNvSpPr txBox="1"/>
              <p:nvPr/>
            </p:nvSpPr>
            <p:spPr>
              <a:xfrm>
                <a:off x="1148912" y="4454176"/>
                <a:ext cx="331074" cy="186124"/>
              </a:xfrm>
              <a:prstGeom prst="rect">
                <a:avLst/>
              </a:prstGeom>
              <a:noFill/>
            </p:spPr>
            <p:txBody>
              <a:bodyPr wrap="none" rtlCol="0">
                <a:spAutoFit/>
              </a:bodyPr>
              <a:lstStyle/>
              <a:p>
                <a:pPr algn="l"/>
                <a:r>
                  <a:rPr lang="en-IN" sz="750" spc="0" baseline="0">
                    <a:ln/>
                    <a:solidFill>
                      <a:srgbClr val="2C3E50"/>
                    </a:solidFill>
                    <a:latin typeface="Arial"/>
                    <a:cs typeface="Arial"/>
                    <a:sym typeface="Arial"/>
                    <a:rtl val="0"/>
                  </a:rPr>
                  <a:t>Far</a:t>
                </a:r>
              </a:p>
            </p:txBody>
          </p:sp>
          <p:sp>
            <p:nvSpPr>
              <p:cNvPr id="33" name="TextBox 32">
                <a:extLst>
                  <a:ext uri="{FF2B5EF4-FFF2-40B4-BE49-F238E27FC236}">
                    <a16:creationId xmlns:a16="http://schemas.microsoft.com/office/drawing/2014/main" id="{DF0B8614-BFD0-949E-A395-68444857F570}"/>
                  </a:ext>
                </a:extLst>
              </p:cNvPr>
              <p:cNvSpPr txBox="1"/>
              <p:nvPr/>
            </p:nvSpPr>
            <p:spPr>
              <a:xfrm>
                <a:off x="1064843" y="4588977"/>
                <a:ext cx="499212" cy="176655"/>
              </a:xfrm>
              <a:prstGeom prst="rect">
                <a:avLst/>
              </a:prstGeom>
              <a:noFill/>
            </p:spPr>
            <p:txBody>
              <a:bodyPr wrap="none" rtlCol="0">
                <a:spAutoFit/>
              </a:bodyPr>
              <a:lstStyle/>
              <a:p>
                <a:pPr algn="l"/>
                <a:r>
                  <a:rPr lang="en-IN" sz="675" spc="0" baseline="0">
                    <a:ln/>
                    <a:solidFill>
                      <a:srgbClr val="7F8C8D"/>
                    </a:solidFill>
                    <a:latin typeface="Arial"/>
                    <a:cs typeface="Arial"/>
                    <a:sym typeface="Arial"/>
                    <a:rtl val="0"/>
                  </a:rPr>
                  <a:t>High PL</a:t>
                </a:r>
              </a:p>
            </p:txBody>
          </p:sp>
        </p:grpSp>
      </p:grpSp>
      <p:grpSp>
        <p:nvGrpSpPr>
          <p:cNvPr id="34" name="Graphic 3">
            <a:extLst>
              <a:ext uri="{FF2B5EF4-FFF2-40B4-BE49-F238E27FC236}">
                <a16:creationId xmlns:a16="http://schemas.microsoft.com/office/drawing/2014/main" id="{EBF646BC-5412-8E73-FC65-E94363904285}"/>
              </a:ext>
            </a:extLst>
          </p:cNvPr>
          <p:cNvGrpSpPr/>
          <p:nvPr/>
        </p:nvGrpSpPr>
        <p:grpSpPr>
          <a:xfrm>
            <a:off x="1512042" y="1695044"/>
            <a:ext cx="4517288" cy="2627319"/>
            <a:chOff x="1512042" y="1695044"/>
            <a:chExt cx="4517288" cy="2627319"/>
          </a:xfrm>
        </p:grpSpPr>
        <p:sp>
          <p:nvSpPr>
            <p:cNvPr id="35" name="Freeform: Shape 34">
              <a:extLst>
                <a:ext uri="{FF2B5EF4-FFF2-40B4-BE49-F238E27FC236}">
                  <a16:creationId xmlns:a16="http://schemas.microsoft.com/office/drawing/2014/main" id="{37D13078-61C3-5123-5D62-444EAA0462EF}"/>
                </a:ext>
              </a:extLst>
            </p:cNvPr>
            <p:cNvSpPr/>
            <p:nvPr/>
          </p:nvSpPr>
          <p:spPr>
            <a:xfrm>
              <a:off x="4969921" y="1695044"/>
              <a:ext cx="790372" cy="932274"/>
            </a:xfrm>
            <a:custGeom>
              <a:avLst/>
              <a:gdLst>
                <a:gd name="connsiteX0" fmla="*/ 0 w 790372"/>
                <a:gd name="connsiteY0" fmla="*/ 932275 h 932274"/>
                <a:gd name="connsiteX1" fmla="*/ 790372 w 790372"/>
                <a:gd name="connsiteY1" fmla="*/ 0 h 932274"/>
              </a:gdLst>
              <a:ahLst/>
              <a:cxnLst>
                <a:cxn ang="0">
                  <a:pos x="connsiteX0" y="connsiteY0"/>
                </a:cxn>
                <a:cxn ang="0">
                  <a:pos x="connsiteX1" y="connsiteY1"/>
                </a:cxn>
              </a:cxnLst>
              <a:rect l="l" t="t" r="r" b="b"/>
              <a:pathLst>
                <a:path w="790372" h="932274">
                  <a:moveTo>
                    <a:pt x="0" y="932275"/>
                  </a:moveTo>
                  <a:cubicBezTo>
                    <a:pt x="197593" y="593266"/>
                    <a:pt x="461054" y="282505"/>
                    <a:pt x="790372" y="0"/>
                  </a:cubicBezTo>
                </a:path>
              </a:pathLst>
            </a:custGeom>
            <a:noFill/>
            <a:ln w="29623" cap="flat">
              <a:solidFill>
                <a:srgbClr val="27AE60"/>
              </a:solidFill>
              <a:prstDash val="solid"/>
              <a:miter/>
            </a:ln>
          </p:spPr>
          <p:txBody>
            <a:bodyPr rtlCol="0" anchor="ctr"/>
            <a:lstStyle/>
            <a:p>
              <a:endParaRPr lang="en-IN"/>
            </a:p>
          </p:txBody>
        </p:sp>
        <p:sp>
          <p:nvSpPr>
            <p:cNvPr id="36" name="TextBox 35">
              <a:extLst>
                <a:ext uri="{FF2B5EF4-FFF2-40B4-BE49-F238E27FC236}">
                  <a16:creationId xmlns:a16="http://schemas.microsoft.com/office/drawing/2014/main" id="{76BBA060-B690-AE02-1806-0C76F6F1FE63}"/>
                </a:ext>
              </a:extLst>
            </p:cNvPr>
            <p:cNvSpPr txBox="1"/>
            <p:nvPr/>
          </p:nvSpPr>
          <p:spPr>
            <a:xfrm>
              <a:off x="5273667" y="1996361"/>
              <a:ext cx="847103" cy="186124"/>
            </a:xfrm>
            <a:prstGeom prst="rect">
              <a:avLst/>
            </a:prstGeom>
            <a:noFill/>
          </p:spPr>
          <p:txBody>
            <a:bodyPr wrap="none" rtlCol="0">
              <a:spAutoFit/>
            </a:bodyPr>
            <a:lstStyle/>
            <a:p>
              <a:pPr algn="l"/>
              <a:r>
                <a:rPr lang="en-IN" sz="750" b="1" spc="0" baseline="0">
                  <a:ln/>
                  <a:solidFill>
                    <a:srgbClr val="27AE60"/>
                  </a:solidFill>
                  <a:latin typeface="Arial"/>
                  <a:cs typeface="Arial"/>
                  <a:sym typeface="Arial"/>
                  <a:rtl val="0"/>
                </a:rPr>
                <a:t>Low Tx Power</a:t>
              </a:r>
            </a:p>
          </p:txBody>
        </p:sp>
        <p:sp>
          <p:nvSpPr>
            <p:cNvPr id="37" name="Freeform: Shape 36">
              <a:extLst>
                <a:ext uri="{FF2B5EF4-FFF2-40B4-BE49-F238E27FC236}">
                  <a16:creationId xmlns:a16="http://schemas.microsoft.com/office/drawing/2014/main" id="{FC495DF3-67BF-C00C-32B0-042657949E18}"/>
                </a:ext>
              </a:extLst>
            </p:cNvPr>
            <p:cNvSpPr/>
            <p:nvPr/>
          </p:nvSpPr>
          <p:spPr>
            <a:xfrm>
              <a:off x="3290380" y="1779796"/>
              <a:ext cx="2469913" cy="1695044"/>
            </a:xfrm>
            <a:custGeom>
              <a:avLst/>
              <a:gdLst>
                <a:gd name="connsiteX0" fmla="*/ 0 w 2469913"/>
                <a:gd name="connsiteY0" fmla="*/ 1695045 h 1695044"/>
                <a:gd name="connsiteX1" fmla="*/ 2469914 w 2469913"/>
                <a:gd name="connsiteY1" fmla="*/ 0 h 1695044"/>
              </a:gdLst>
              <a:ahLst/>
              <a:cxnLst>
                <a:cxn ang="0">
                  <a:pos x="connsiteX0" y="connsiteY0"/>
                </a:cxn>
                <a:cxn ang="0">
                  <a:pos x="connsiteX1" y="connsiteY1"/>
                </a:cxn>
              </a:cxnLst>
              <a:rect l="l" t="t" r="r" b="b"/>
              <a:pathLst>
                <a:path w="2469913" h="1695044">
                  <a:moveTo>
                    <a:pt x="0" y="1695045"/>
                  </a:moveTo>
                  <a:cubicBezTo>
                    <a:pt x="658647" y="1186531"/>
                    <a:pt x="1481948" y="621514"/>
                    <a:pt x="2469914" y="0"/>
                  </a:cubicBezTo>
                </a:path>
              </a:pathLst>
            </a:custGeom>
            <a:noFill/>
            <a:ln w="39497" cap="flat">
              <a:solidFill>
                <a:srgbClr val="F39C12"/>
              </a:solidFill>
              <a:prstDash val="solid"/>
              <a:miter/>
            </a:ln>
          </p:spPr>
          <p:txBody>
            <a:bodyPr rtlCol="0" anchor="ctr"/>
            <a:lstStyle/>
            <a:p>
              <a:endParaRPr lang="en-IN"/>
            </a:p>
          </p:txBody>
        </p:sp>
        <p:sp>
          <p:nvSpPr>
            <p:cNvPr id="38" name="TextBox 37">
              <a:extLst>
                <a:ext uri="{FF2B5EF4-FFF2-40B4-BE49-F238E27FC236}">
                  <a16:creationId xmlns:a16="http://schemas.microsoft.com/office/drawing/2014/main" id="{E0752086-FF9F-CF9F-7CF8-661761453D29}"/>
                </a:ext>
              </a:extLst>
            </p:cNvPr>
            <p:cNvSpPr txBox="1"/>
            <p:nvPr/>
          </p:nvSpPr>
          <p:spPr>
            <a:xfrm>
              <a:off x="4186905" y="2928636"/>
              <a:ext cx="1022795" cy="186124"/>
            </a:xfrm>
            <a:prstGeom prst="rect">
              <a:avLst/>
            </a:prstGeom>
            <a:noFill/>
          </p:spPr>
          <p:txBody>
            <a:bodyPr wrap="none" rtlCol="0">
              <a:spAutoFit/>
            </a:bodyPr>
            <a:lstStyle/>
            <a:p>
              <a:pPr algn="l"/>
              <a:r>
                <a:rPr lang="en-IN" sz="750" b="1" spc="0" baseline="0">
                  <a:ln/>
                  <a:solidFill>
                    <a:srgbClr val="F39C12"/>
                  </a:solidFill>
                  <a:latin typeface="Arial"/>
                  <a:cs typeface="Arial"/>
                  <a:sym typeface="Arial"/>
                  <a:rtl val="0"/>
                </a:rPr>
                <a:t>Medium Tx Power</a:t>
              </a:r>
            </a:p>
          </p:txBody>
        </p:sp>
        <p:sp>
          <p:nvSpPr>
            <p:cNvPr id="39" name="Freeform: Shape 38">
              <a:extLst>
                <a:ext uri="{FF2B5EF4-FFF2-40B4-BE49-F238E27FC236}">
                  <a16:creationId xmlns:a16="http://schemas.microsoft.com/office/drawing/2014/main" id="{E0E9BF06-02F2-ABD9-968E-BEBC279C3467}"/>
                </a:ext>
              </a:extLst>
            </p:cNvPr>
            <p:cNvSpPr/>
            <p:nvPr/>
          </p:nvSpPr>
          <p:spPr>
            <a:xfrm>
              <a:off x="1512042" y="1864549"/>
              <a:ext cx="4248251" cy="2457814"/>
            </a:xfrm>
            <a:custGeom>
              <a:avLst/>
              <a:gdLst>
                <a:gd name="connsiteX0" fmla="*/ 0 w 4248251"/>
                <a:gd name="connsiteY0" fmla="*/ 2457815 h 2457814"/>
                <a:gd name="connsiteX1" fmla="*/ 4248252 w 4248251"/>
                <a:gd name="connsiteY1" fmla="*/ 0 h 2457814"/>
              </a:gdLst>
              <a:ahLst/>
              <a:cxnLst>
                <a:cxn ang="0">
                  <a:pos x="connsiteX0" y="connsiteY0"/>
                </a:cxn>
                <a:cxn ang="0">
                  <a:pos x="connsiteX1" y="connsiteY1"/>
                </a:cxn>
              </a:cxnLst>
              <a:rect l="l" t="t" r="r" b="b"/>
              <a:pathLst>
                <a:path w="4248251" h="2457814">
                  <a:moveTo>
                    <a:pt x="0" y="2457815"/>
                  </a:moveTo>
                  <a:cubicBezTo>
                    <a:pt x="1185559" y="1723293"/>
                    <a:pt x="2601639" y="904027"/>
                    <a:pt x="4248252" y="0"/>
                  </a:cubicBezTo>
                </a:path>
              </a:pathLst>
            </a:custGeom>
            <a:noFill/>
            <a:ln w="49371" cap="flat">
              <a:solidFill>
                <a:srgbClr val="E74C3C"/>
              </a:solidFill>
              <a:prstDash val="solid"/>
              <a:miter/>
            </a:ln>
          </p:spPr>
          <p:txBody>
            <a:bodyPr rtlCol="0" anchor="ctr"/>
            <a:lstStyle/>
            <a:p>
              <a:endParaRPr lang="en-IN"/>
            </a:p>
          </p:txBody>
        </p:sp>
        <p:sp>
          <p:nvSpPr>
            <p:cNvPr id="40" name="TextBox 39">
              <a:extLst>
                <a:ext uri="{FF2B5EF4-FFF2-40B4-BE49-F238E27FC236}">
                  <a16:creationId xmlns:a16="http://schemas.microsoft.com/office/drawing/2014/main" id="{5071FF20-22DF-7893-F238-00E5DE61F296}"/>
                </a:ext>
              </a:extLst>
            </p:cNvPr>
            <p:cNvSpPr txBox="1"/>
            <p:nvPr/>
          </p:nvSpPr>
          <p:spPr>
            <a:xfrm>
              <a:off x="3198940" y="3860911"/>
              <a:ext cx="869052" cy="186124"/>
            </a:xfrm>
            <a:prstGeom prst="rect">
              <a:avLst/>
            </a:prstGeom>
            <a:noFill/>
          </p:spPr>
          <p:txBody>
            <a:bodyPr wrap="none" rtlCol="0">
              <a:spAutoFit/>
            </a:bodyPr>
            <a:lstStyle/>
            <a:p>
              <a:pPr algn="l"/>
              <a:r>
                <a:rPr lang="en-IN" sz="750" b="1" spc="0" baseline="0">
                  <a:ln/>
                  <a:solidFill>
                    <a:srgbClr val="E74C3C"/>
                  </a:solidFill>
                  <a:latin typeface="Arial"/>
                  <a:cs typeface="Arial"/>
                  <a:sym typeface="Arial"/>
                  <a:rtl val="0"/>
                </a:rPr>
                <a:t>High Tx Power</a:t>
              </a:r>
            </a:p>
          </p:txBody>
        </p:sp>
      </p:grpSp>
      <p:grpSp>
        <p:nvGrpSpPr>
          <p:cNvPr id="41" name="Graphic 3">
            <a:extLst>
              <a:ext uri="{FF2B5EF4-FFF2-40B4-BE49-F238E27FC236}">
                <a16:creationId xmlns:a16="http://schemas.microsoft.com/office/drawing/2014/main" id="{461177D9-9A1A-B9AF-7CAF-C8294C0796D1}"/>
              </a:ext>
            </a:extLst>
          </p:cNvPr>
          <p:cNvGrpSpPr/>
          <p:nvPr/>
        </p:nvGrpSpPr>
        <p:grpSpPr>
          <a:xfrm>
            <a:off x="7538631" y="847522"/>
            <a:ext cx="4149454" cy="1525540"/>
            <a:chOff x="7538631" y="847522"/>
            <a:chExt cx="4149454" cy="1525540"/>
          </a:xfrm>
        </p:grpSpPr>
        <p:sp>
          <p:nvSpPr>
            <p:cNvPr id="42" name="Freeform: Shape 41">
              <a:extLst>
                <a:ext uri="{FF2B5EF4-FFF2-40B4-BE49-F238E27FC236}">
                  <a16:creationId xmlns:a16="http://schemas.microsoft.com/office/drawing/2014/main" id="{24AE0729-87D3-5834-C62F-4BC2667D0649}"/>
                </a:ext>
              </a:extLst>
            </p:cNvPr>
            <p:cNvSpPr/>
            <p:nvPr/>
          </p:nvSpPr>
          <p:spPr>
            <a:xfrm>
              <a:off x="7538631" y="847522"/>
              <a:ext cx="4149454" cy="1525540"/>
            </a:xfrm>
            <a:custGeom>
              <a:avLst/>
              <a:gdLst>
                <a:gd name="connsiteX0" fmla="*/ 4100057 w 4149454"/>
                <a:gd name="connsiteY0" fmla="*/ 0 h 1525540"/>
                <a:gd name="connsiteX1" fmla="*/ 4149455 w 4149454"/>
                <a:gd name="connsiteY1" fmla="*/ 0 h 1525540"/>
                <a:gd name="connsiteX2" fmla="*/ 4149455 w 4149454"/>
                <a:gd name="connsiteY2" fmla="*/ 1525540 h 1525540"/>
                <a:gd name="connsiteX3" fmla="*/ 4100057 w 4149454"/>
                <a:gd name="connsiteY3" fmla="*/ 1525540 h 1525540"/>
                <a:gd name="connsiteX4" fmla="*/ 49398 w 4149454"/>
                <a:gd name="connsiteY4" fmla="*/ 1525540 h 1525540"/>
                <a:gd name="connsiteX5" fmla="*/ 0 w 4149454"/>
                <a:gd name="connsiteY5" fmla="*/ 1525540 h 1525540"/>
                <a:gd name="connsiteX6" fmla="*/ 0 w 4149454"/>
                <a:gd name="connsiteY6" fmla="*/ 0 h 1525540"/>
                <a:gd name="connsiteX7" fmla="*/ 49398 w 4149454"/>
                <a:gd name="connsiteY7" fmla="*/ 0 h 152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9454" h="1525540">
                  <a:moveTo>
                    <a:pt x="4100057" y="0"/>
                  </a:moveTo>
                  <a:cubicBezTo>
                    <a:pt x="4127339" y="0"/>
                    <a:pt x="4149455" y="0"/>
                    <a:pt x="4149455" y="0"/>
                  </a:cubicBezTo>
                  <a:lnTo>
                    <a:pt x="4149455" y="1525540"/>
                  </a:lnTo>
                  <a:cubicBezTo>
                    <a:pt x="4149455" y="1525540"/>
                    <a:pt x="4127339" y="1525540"/>
                    <a:pt x="4100057" y="1525540"/>
                  </a:cubicBezTo>
                  <a:lnTo>
                    <a:pt x="49398" y="1525540"/>
                  </a:lnTo>
                  <a:cubicBezTo>
                    <a:pt x="22116" y="1525540"/>
                    <a:pt x="0" y="1525540"/>
                    <a:pt x="0" y="1525540"/>
                  </a:cubicBezTo>
                  <a:lnTo>
                    <a:pt x="0" y="0"/>
                  </a:lnTo>
                  <a:cubicBezTo>
                    <a:pt x="0" y="0"/>
                    <a:pt x="22116" y="0"/>
                    <a:pt x="49398" y="0"/>
                  </a:cubicBezTo>
                  <a:close/>
                </a:path>
              </a:pathLst>
            </a:custGeom>
            <a:solidFill>
              <a:srgbClr val="ECF0F1"/>
            </a:solidFill>
            <a:ln w="19749" cap="flat">
              <a:solidFill>
                <a:srgbClr val="BDC3C7"/>
              </a:solidFill>
              <a:prstDash val="solid"/>
              <a:miter/>
            </a:ln>
          </p:spPr>
          <p:txBody>
            <a:bodyPr rtlCol="0" anchor="ctr"/>
            <a:lstStyle/>
            <a:p>
              <a:endParaRPr lang="en-IN"/>
            </a:p>
          </p:txBody>
        </p:sp>
        <p:sp>
          <p:nvSpPr>
            <p:cNvPr id="43" name="TextBox 42">
              <a:extLst>
                <a:ext uri="{FF2B5EF4-FFF2-40B4-BE49-F238E27FC236}">
                  <a16:creationId xmlns:a16="http://schemas.microsoft.com/office/drawing/2014/main" id="{EF3A261D-9460-4779-EBEF-AA09F7209F79}"/>
                </a:ext>
              </a:extLst>
            </p:cNvPr>
            <p:cNvSpPr txBox="1"/>
            <p:nvPr/>
          </p:nvSpPr>
          <p:spPr>
            <a:xfrm>
              <a:off x="8139693" y="890924"/>
              <a:ext cx="2947330" cy="242934"/>
            </a:xfrm>
            <a:prstGeom prst="rect">
              <a:avLst/>
            </a:prstGeom>
            <a:noFill/>
          </p:spPr>
          <p:txBody>
            <a:bodyPr wrap="none" rtlCol="0">
              <a:spAutoFit/>
            </a:bodyPr>
            <a:lstStyle/>
            <a:p>
              <a:pPr algn="l"/>
              <a:r>
                <a:rPr lang="en-IN" sz="1200" b="1" spc="0" baseline="0">
                  <a:ln/>
                  <a:solidFill>
                    <a:srgbClr val="2C3E50"/>
                  </a:solidFill>
                  <a:latin typeface="Arial"/>
                  <a:cs typeface="Arial"/>
                  <a:sym typeface="Arial"/>
                  <a:rtl val="0"/>
                </a:rPr>
                <a:t>PreambleInitialReceivedTargetPower</a:t>
              </a:r>
            </a:p>
          </p:txBody>
        </p:sp>
        <p:sp>
          <p:nvSpPr>
            <p:cNvPr id="44" name="TextBox 43">
              <a:extLst>
                <a:ext uri="{FF2B5EF4-FFF2-40B4-BE49-F238E27FC236}">
                  <a16:creationId xmlns:a16="http://schemas.microsoft.com/office/drawing/2014/main" id="{D039B48F-D828-6029-08A0-E7D5552D4A36}"/>
                </a:ext>
              </a:extLst>
            </p:cNvPr>
            <p:cNvSpPr txBox="1"/>
            <p:nvPr/>
          </p:nvSpPr>
          <p:spPr>
            <a:xfrm>
              <a:off x="7644784" y="1133494"/>
              <a:ext cx="2978551" cy="205060"/>
            </a:xfrm>
            <a:prstGeom prst="rect">
              <a:avLst/>
            </a:prstGeom>
            <a:noFill/>
          </p:spPr>
          <p:txBody>
            <a:bodyPr wrap="none" rtlCol="0">
              <a:spAutoFit/>
            </a:bodyPr>
            <a:lstStyle/>
            <a:p>
              <a:pPr algn="l"/>
              <a:r>
                <a:rPr lang="en-IN" sz="900" spc="0" baseline="0">
                  <a:ln/>
                  <a:solidFill>
                    <a:srgbClr val="2C3E50"/>
                  </a:solidFill>
                  <a:latin typeface="Arial"/>
                  <a:cs typeface="Arial"/>
                  <a:sym typeface="Arial"/>
                  <a:rtl val="0"/>
                </a:rPr>
                <a:t>• 3GPP: rach-ConfigCommon → rach-ConfigGeneric </a:t>
              </a:r>
            </a:p>
          </p:txBody>
        </p:sp>
        <p:sp>
          <p:nvSpPr>
            <p:cNvPr id="45" name="TextBox 44">
              <a:extLst>
                <a:ext uri="{FF2B5EF4-FFF2-40B4-BE49-F238E27FC236}">
                  <a16:creationId xmlns:a16="http://schemas.microsoft.com/office/drawing/2014/main" id="{ADB7B1AA-9EF3-DA3E-2B57-DA1FE50DEB0C}"/>
                </a:ext>
              </a:extLst>
            </p:cNvPr>
            <p:cNvSpPr txBox="1"/>
            <p:nvPr/>
          </p:nvSpPr>
          <p:spPr>
            <a:xfrm>
              <a:off x="7644784" y="1529240"/>
              <a:ext cx="2181252" cy="205060"/>
            </a:xfrm>
            <a:prstGeom prst="rect">
              <a:avLst/>
            </a:prstGeom>
            <a:noFill/>
          </p:spPr>
          <p:txBody>
            <a:bodyPr wrap="none" rtlCol="0" anchor="b">
              <a:spAutoFit/>
            </a:bodyPr>
            <a:lstStyle/>
            <a:p>
              <a:pPr algn="l"/>
              <a:r>
                <a:rPr lang="en-IN" sz="1350" spc="0" baseline="100000" dirty="0">
                  <a:ln/>
                  <a:solidFill>
                    <a:srgbClr val="2C3E50"/>
                  </a:solidFill>
                  <a:latin typeface="Arial"/>
                  <a:cs typeface="Arial"/>
                  <a:sym typeface="Arial"/>
                  <a:rtl val="0"/>
                </a:rPr>
                <a:t>• Target power at </a:t>
              </a:r>
              <a:r>
                <a:rPr lang="en-IN" sz="1350" spc="0" baseline="100000" dirty="0" err="1">
                  <a:ln/>
                  <a:solidFill>
                    <a:srgbClr val="2C3E50"/>
                  </a:solidFill>
                  <a:latin typeface="Arial"/>
                  <a:cs typeface="Arial"/>
                  <a:sym typeface="Arial"/>
                  <a:rtl val="0"/>
                </a:rPr>
                <a:t>gNB</a:t>
              </a:r>
              <a:r>
                <a:rPr lang="en-IN" sz="1350" spc="0" baseline="100000" dirty="0">
                  <a:ln/>
                  <a:solidFill>
                    <a:srgbClr val="2C3E50"/>
                  </a:solidFill>
                  <a:latin typeface="Arial"/>
                  <a:cs typeface="Arial"/>
                  <a:sym typeface="Arial"/>
                  <a:rtl val="0"/>
                </a:rPr>
                <a:t> receiver (dBm)</a:t>
              </a:r>
              <a:r>
                <a:rPr lang="en-IN" sz="900" spc="0" baseline="0" dirty="0">
                  <a:ln/>
                  <a:solidFill>
                    <a:srgbClr val="2C3E50"/>
                  </a:solidFill>
                  <a:latin typeface="Arial"/>
                  <a:cs typeface="Arial"/>
                  <a:sym typeface="Arial"/>
                  <a:rtl val="0"/>
                </a:rPr>
                <a:t> </a:t>
              </a:r>
            </a:p>
          </p:txBody>
        </p:sp>
        <p:sp>
          <p:nvSpPr>
            <p:cNvPr id="46" name="TextBox 45">
              <a:extLst>
                <a:ext uri="{FF2B5EF4-FFF2-40B4-BE49-F238E27FC236}">
                  <a16:creationId xmlns:a16="http://schemas.microsoft.com/office/drawing/2014/main" id="{357879F1-F6E8-522B-49FC-C189B1ABD4E5}"/>
                </a:ext>
              </a:extLst>
            </p:cNvPr>
            <p:cNvSpPr txBox="1"/>
            <p:nvPr/>
          </p:nvSpPr>
          <p:spPr>
            <a:xfrm>
              <a:off x="7635056" y="1740159"/>
              <a:ext cx="2748271" cy="205060"/>
            </a:xfrm>
            <a:prstGeom prst="rect">
              <a:avLst/>
            </a:prstGeom>
            <a:noFill/>
          </p:spPr>
          <p:txBody>
            <a:bodyPr wrap="none" rtlCol="0" anchor="b">
              <a:spAutoFit/>
            </a:bodyPr>
            <a:lstStyle/>
            <a:p>
              <a:pPr algn="l"/>
              <a:r>
                <a:rPr lang="en-IN" sz="1350" spc="0" baseline="100000" dirty="0">
                  <a:ln/>
                  <a:solidFill>
                    <a:srgbClr val="2C3E50"/>
                  </a:solidFill>
                  <a:latin typeface="Arial"/>
                  <a:cs typeface="Arial"/>
                  <a:sym typeface="Arial"/>
                  <a:rtl val="0"/>
                </a:rPr>
                <a:t>• UE calculates: </a:t>
              </a:r>
              <a:r>
                <a:rPr lang="en-IN" sz="1350" spc="0" baseline="100000" dirty="0" err="1">
                  <a:ln/>
                  <a:solidFill>
                    <a:srgbClr val="2C3E50"/>
                  </a:solidFill>
                  <a:latin typeface="Arial"/>
                  <a:cs typeface="Arial"/>
                  <a:sym typeface="Arial"/>
                  <a:rtl val="0"/>
                </a:rPr>
                <a:t>P_tx</a:t>
              </a:r>
              <a:r>
                <a:rPr lang="en-IN" sz="1350" spc="0" baseline="100000" dirty="0">
                  <a:ln/>
                  <a:solidFill>
                    <a:srgbClr val="2C3E50"/>
                  </a:solidFill>
                  <a:latin typeface="Arial"/>
                  <a:cs typeface="Arial"/>
                  <a:sym typeface="Arial"/>
                  <a:rtl val="0"/>
                </a:rPr>
                <a:t> = </a:t>
              </a:r>
              <a:r>
                <a:rPr lang="en-IN" sz="1350" spc="0" baseline="100000" dirty="0" err="1">
                  <a:ln/>
                  <a:solidFill>
                    <a:srgbClr val="2C3E50"/>
                  </a:solidFill>
                  <a:latin typeface="Arial"/>
                  <a:cs typeface="Arial"/>
                  <a:sym typeface="Arial"/>
                  <a:rtl val="0"/>
                </a:rPr>
                <a:t>TargetPower</a:t>
              </a:r>
              <a:r>
                <a:rPr lang="en-IN" sz="1350" spc="0" baseline="100000" dirty="0">
                  <a:ln/>
                  <a:solidFill>
                    <a:srgbClr val="2C3E50"/>
                  </a:solidFill>
                  <a:latin typeface="Arial"/>
                  <a:cs typeface="Arial"/>
                  <a:sym typeface="Arial"/>
                  <a:rtl val="0"/>
                </a:rPr>
                <a:t> + </a:t>
              </a:r>
              <a:r>
                <a:rPr lang="en-IN" sz="1350" spc="0" baseline="100000" dirty="0" err="1">
                  <a:ln/>
                  <a:solidFill>
                    <a:srgbClr val="2C3E50"/>
                  </a:solidFill>
                  <a:latin typeface="Arial"/>
                  <a:cs typeface="Arial"/>
                  <a:sym typeface="Arial"/>
                  <a:rtl val="0"/>
                </a:rPr>
                <a:t>PathLoss</a:t>
              </a:r>
              <a:r>
                <a:rPr lang="en-IN" sz="900" spc="0" baseline="0" dirty="0">
                  <a:ln/>
                  <a:solidFill>
                    <a:srgbClr val="2C3E50"/>
                  </a:solidFill>
                  <a:latin typeface="Arial"/>
                  <a:cs typeface="Arial"/>
                  <a:sym typeface="Arial"/>
                  <a:rtl val="0"/>
                </a:rPr>
                <a:t> </a:t>
              </a:r>
            </a:p>
          </p:txBody>
        </p:sp>
        <p:sp>
          <p:nvSpPr>
            <p:cNvPr id="47" name="TextBox 46">
              <a:extLst>
                <a:ext uri="{FF2B5EF4-FFF2-40B4-BE49-F238E27FC236}">
                  <a16:creationId xmlns:a16="http://schemas.microsoft.com/office/drawing/2014/main" id="{02C7A4EF-EF61-380A-630A-B4C7F9498FC5}"/>
                </a:ext>
              </a:extLst>
            </p:cNvPr>
            <p:cNvSpPr txBox="1"/>
            <p:nvPr/>
          </p:nvSpPr>
          <p:spPr>
            <a:xfrm>
              <a:off x="7664240" y="1892713"/>
              <a:ext cx="1957512" cy="205060"/>
            </a:xfrm>
            <a:prstGeom prst="rect">
              <a:avLst/>
            </a:prstGeom>
            <a:noFill/>
          </p:spPr>
          <p:txBody>
            <a:bodyPr wrap="none" rtlCol="0" anchor="b">
              <a:spAutoFit/>
            </a:bodyPr>
            <a:lstStyle/>
            <a:p>
              <a:pPr algn="l"/>
              <a:r>
                <a:rPr lang="en-IN" sz="1350" spc="0" baseline="100000" dirty="0">
                  <a:ln/>
                  <a:solidFill>
                    <a:srgbClr val="2C3E50"/>
                  </a:solidFill>
                  <a:latin typeface="Arial"/>
                  <a:cs typeface="Arial"/>
                  <a:sym typeface="Arial"/>
                  <a:rtl val="0"/>
                </a:rPr>
                <a:t>• Typical Range: -120 to -90 dBm</a:t>
              </a:r>
              <a:r>
                <a:rPr lang="en-IN" sz="900" spc="0" baseline="0" dirty="0">
                  <a:ln/>
                  <a:solidFill>
                    <a:srgbClr val="2C3E50"/>
                  </a:solidFill>
                  <a:latin typeface="Arial"/>
                  <a:cs typeface="Arial"/>
                  <a:sym typeface="Arial"/>
                  <a:rtl val="0"/>
                </a:rPr>
                <a:t> </a:t>
              </a:r>
            </a:p>
          </p:txBody>
        </p:sp>
        <p:sp>
          <p:nvSpPr>
            <p:cNvPr id="48" name="TextBox 47">
              <a:extLst>
                <a:ext uri="{FF2B5EF4-FFF2-40B4-BE49-F238E27FC236}">
                  <a16:creationId xmlns:a16="http://schemas.microsoft.com/office/drawing/2014/main" id="{FA8EC695-CB2C-6BD3-C5AE-5DC400B884FB}"/>
                </a:ext>
              </a:extLst>
            </p:cNvPr>
            <p:cNvSpPr txBox="1"/>
            <p:nvPr/>
          </p:nvSpPr>
          <p:spPr>
            <a:xfrm>
              <a:off x="7664239" y="2074451"/>
              <a:ext cx="2034388" cy="205060"/>
            </a:xfrm>
            <a:prstGeom prst="rect">
              <a:avLst/>
            </a:prstGeom>
            <a:noFill/>
          </p:spPr>
          <p:txBody>
            <a:bodyPr wrap="none" rtlCol="0" anchor="b">
              <a:spAutoFit/>
            </a:bodyPr>
            <a:lstStyle/>
            <a:p>
              <a:pPr algn="l"/>
              <a:r>
                <a:rPr lang="en-IN" sz="1350" spc="0" baseline="100000" dirty="0">
                  <a:ln/>
                  <a:solidFill>
                    <a:srgbClr val="2C3E50"/>
                  </a:solidFill>
                  <a:latin typeface="Arial"/>
                  <a:cs typeface="Arial"/>
                  <a:sym typeface="Arial"/>
                  <a:rtl val="0"/>
                </a:rPr>
                <a:t>• Recommended: -100 to -110 dBm</a:t>
              </a:r>
            </a:p>
          </p:txBody>
        </p:sp>
      </p:grpSp>
      <p:grpSp>
        <p:nvGrpSpPr>
          <p:cNvPr id="49" name="Graphic 3">
            <a:extLst>
              <a:ext uri="{FF2B5EF4-FFF2-40B4-BE49-F238E27FC236}">
                <a16:creationId xmlns:a16="http://schemas.microsoft.com/office/drawing/2014/main" id="{38D38DE6-2729-4178-42CF-77BAF283A5D5}"/>
              </a:ext>
            </a:extLst>
          </p:cNvPr>
          <p:cNvGrpSpPr/>
          <p:nvPr/>
        </p:nvGrpSpPr>
        <p:grpSpPr>
          <a:xfrm>
            <a:off x="7513262" y="2542567"/>
            <a:ext cx="4200189" cy="678017"/>
            <a:chOff x="7513262" y="2542567"/>
            <a:chExt cx="4200189" cy="678017"/>
          </a:xfrm>
        </p:grpSpPr>
        <p:sp>
          <p:nvSpPr>
            <p:cNvPr id="50" name="Freeform: Shape 49">
              <a:extLst>
                <a:ext uri="{FF2B5EF4-FFF2-40B4-BE49-F238E27FC236}">
                  <a16:creationId xmlns:a16="http://schemas.microsoft.com/office/drawing/2014/main" id="{E3DB403D-28B9-4AF7-003F-EAF8BA44A6F2}"/>
                </a:ext>
              </a:extLst>
            </p:cNvPr>
            <p:cNvSpPr/>
            <p:nvPr/>
          </p:nvSpPr>
          <p:spPr>
            <a:xfrm>
              <a:off x="7538631" y="2542567"/>
              <a:ext cx="4149454" cy="678017"/>
            </a:xfrm>
            <a:custGeom>
              <a:avLst/>
              <a:gdLst>
                <a:gd name="connsiteX0" fmla="*/ 4100057 w 4149454"/>
                <a:gd name="connsiteY0" fmla="*/ 0 h 678017"/>
                <a:gd name="connsiteX1" fmla="*/ 4149455 w 4149454"/>
                <a:gd name="connsiteY1" fmla="*/ 0 h 678017"/>
                <a:gd name="connsiteX2" fmla="*/ 4149455 w 4149454"/>
                <a:gd name="connsiteY2" fmla="*/ 678018 h 678017"/>
                <a:gd name="connsiteX3" fmla="*/ 4100057 w 4149454"/>
                <a:gd name="connsiteY3" fmla="*/ 678018 h 678017"/>
                <a:gd name="connsiteX4" fmla="*/ 49398 w 4149454"/>
                <a:gd name="connsiteY4" fmla="*/ 678018 h 678017"/>
                <a:gd name="connsiteX5" fmla="*/ 0 w 4149454"/>
                <a:gd name="connsiteY5" fmla="*/ 678018 h 678017"/>
                <a:gd name="connsiteX6" fmla="*/ 0 w 4149454"/>
                <a:gd name="connsiteY6" fmla="*/ 0 h 678017"/>
                <a:gd name="connsiteX7" fmla="*/ 49398 w 4149454"/>
                <a:gd name="connsiteY7" fmla="*/ 0 h 67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9454" h="678017">
                  <a:moveTo>
                    <a:pt x="4100057" y="0"/>
                  </a:moveTo>
                  <a:cubicBezTo>
                    <a:pt x="4127339" y="0"/>
                    <a:pt x="4149455" y="0"/>
                    <a:pt x="4149455" y="0"/>
                  </a:cubicBezTo>
                  <a:lnTo>
                    <a:pt x="4149455" y="678018"/>
                  </a:lnTo>
                  <a:cubicBezTo>
                    <a:pt x="4149455" y="678018"/>
                    <a:pt x="4127339" y="678018"/>
                    <a:pt x="4100057" y="678018"/>
                  </a:cubicBezTo>
                  <a:lnTo>
                    <a:pt x="49398" y="678018"/>
                  </a:lnTo>
                  <a:cubicBezTo>
                    <a:pt x="22116" y="678018"/>
                    <a:pt x="0" y="678018"/>
                    <a:pt x="0" y="678018"/>
                  </a:cubicBezTo>
                  <a:lnTo>
                    <a:pt x="0" y="0"/>
                  </a:lnTo>
                  <a:cubicBezTo>
                    <a:pt x="0" y="0"/>
                    <a:pt x="22116" y="0"/>
                    <a:pt x="49398" y="0"/>
                  </a:cubicBezTo>
                  <a:close/>
                </a:path>
              </a:pathLst>
            </a:custGeom>
            <a:solidFill>
              <a:srgbClr val="E8F5E8"/>
            </a:solidFill>
            <a:ln w="19749" cap="flat">
              <a:solidFill>
                <a:srgbClr val="27AE60"/>
              </a:solidFill>
              <a:prstDash val="solid"/>
              <a:miter/>
            </a:ln>
          </p:spPr>
          <p:txBody>
            <a:bodyPr rtlCol="0" anchor="ctr"/>
            <a:lstStyle/>
            <a:p>
              <a:endParaRPr lang="en-IN"/>
            </a:p>
          </p:txBody>
        </p:sp>
        <p:sp>
          <p:nvSpPr>
            <p:cNvPr id="51" name="TextBox 50">
              <a:extLst>
                <a:ext uri="{FF2B5EF4-FFF2-40B4-BE49-F238E27FC236}">
                  <a16:creationId xmlns:a16="http://schemas.microsoft.com/office/drawing/2014/main" id="{8DB2AFD9-E363-0387-4FCB-DDE85EE8BA72}"/>
                </a:ext>
              </a:extLst>
            </p:cNvPr>
            <p:cNvSpPr txBox="1"/>
            <p:nvPr/>
          </p:nvSpPr>
          <p:spPr>
            <a:xfrm>
              <a:off x="8630400" y="2601314"/>
              <a:ext cx="1965916" cy="223997"/>
            </a:xfrm>
            <a:prstGeom prst="rect">
              <a:avLst/>
            </a:prstGeom>
            <a:noFill/>
          </p:spPr>
          <p:txBody>
            <a:bodyPr wrap="none" rtlCol="0">
              <a:spAutoFit/>
            </a:bodyPr>
            <a:lstStyle/>
            <a:p>
              <a:pPr algn="l"/>
              <a:r>
                <a:rPr lang="en-IN" sz="1050" b="1" spc="0" baseline="0">
                  <a:ln/>
                  <a:solidFill>
                    <a:srgbClr val="27AE60"/>
                  </a:solidFill>
                  <a:latin typeface="Arial"/>
                  <a:cs typeface="Arial"/>
                  <a:sym typeface="Arial"/>
                  <a:rtl val="0"/>
                </a:rPr>
                <a:t>Power Calculation Formula</a:t>
              </a:r>
            </a:p>
          </p:txBody>
        </p:sp>
        <p:sp>
          <p:nvSpPr>
            <p:cNvPr id="52" name="TextBox 51">
              <a:extLst>
                <a:ext uri="{FF2B5EF4-FFF2-40B4-BE49-F238E27FC236}">
                  <a16:creationId xmlns:a16="http://schemas.microsoft.com/office/drawing/2014/main" id="{F02308AF-310A-BC7C-12A8-92BBDEDACBE4}"/>
                </a:ext>
              </a:extLst>
            </p:cNvPr>
            <p:cNvSpPr txBox="1"/>
            <p:nvPr/>
          </p:nvSpPr>
          <p:spPr>
            <a:xfrm>
              <a:off x="7513262" y="2797849"/>
              <a:ext cx="4200189" cy="246221"/>
            </a:xfrm>
            <a:prstGeom prst="rect">
              <a:avLst/>
            </a:prstGeom>
            <a:noFill/>
          </p:spPr>
          <p:txBody>
            <a:bodyPr wrap="none" rtlCol="0">
              <a:spAutoFit/>
            </a:bodyPr>
            <a:lstStyle/>
            <a:p>
              <a:pPr algn="ctr"/>
              <a:r>
                <a:rPr lang="en-IN" sz="1000" b="1" spc="0" baseline="0" dirty="0" err="1">
                  <a:ln/>
                  <a:solidFill>
                    <a:srgbClr val="2C3E50"/>
                  </a:solidFill>
                  <a:latin typeface="Arial"/>
                  <a:cs typeface="Arial"/>
                  <a:sym typeface="Arial"/>
                  <a:rtl val="0"/>
                </a:rPr>
                <a:t>P_tx_preamble</a:t>
              </a:r>
              <a:r>
                <a:rPr lang="en-IN" sz="1000" b="1" spc="0" baseline="0" dirty="0">
                  <a:ln/>
                  <a:solidFill>
                    <a:srgbClr val="2C3E50"/>
                  </a:solidFill>
                  <a:latin typeface="Arial"/>
                  <a:cs typeface="Arial"/>
                  <a:sym typeface="Arial"/>
                  <a:rtl val="0"/>
                </a:rPr>
                <a:t> = </a:t>
              </a:r>
              <a:r>
                <a:rPr lang="en-IN" sz="1000" b="1" spc="0" baseline="0" dirty="0" err="1">
                  <a:ln/>
                  <a:solidFill>
                    <a:srgbClr val="2C3E50"/>
                  </a:solidFill>
                  <a:latin typeface="Arial"/>
                  <a:cs typeface="Arial"/>
                  <a:sym typeface="Arial"/>
                  <a:rtl val="0"/>
                </a:rPr>
                <a:t>PreambleInitialReceivedTargetPower</a:t>
              </a:r>
              <a:r>
                <a:rPr lang="en-IN" sz="1000" b="1" spc="0" baseline="0" dirty="0">
                  <a:ln/>
                  <a:solidFill>
                    <a:srgbClr val="2C3E50"/>
                  </a:solidFill>
                  <a:latin typeface="Arial"/>
                  <a:cs typeface="Arial"/>
                  <a:sym typeface="Arial"/>
                  <a:rtl val="0"/>
                </a:rPr>
                <a:t> + </a:t>
              </a:r>
              <a:r>
                <a:rPr lang="en-IN" sz="1000" b="1" spc="0" baseline="0" dirty="0" err="1">
                  <a:ln/>
                  <a:solidFill>
                    <a:srgbClr val="2C3E50"/>
                  </a:solidFill>
                  <a:latin typeface="Arial"/>
                  <a:cs typeface="Arial"/>
                  <a:sym typeface="Arial"/>
                  <a:rtl val="0"/>
                </a:rPr>
                <a:t>PathLoss</a:t>
              </a:r>
              <a:endParaRPr lang="en-IN" sz="1000" b="1" spc="0" baseline="0" dirty="0">
                <a:ln/>
                <a:solidFill>
                  <a:srgbClr val="2C3E50"/>
                </a:solidFill>
                <a:latin typeface="Arial"/>
                <a:cs typeface="Arial"/>
                <a:sym typeface="Arial"/>
                <a:rtl val="0"/>
              </a:endParaRPr>
            </a:p>
          </p:txBody>
        </p:sp>
        <p:sp>
          <p:nvSpPr>
            <p:cNvPr id="53" name="TextBox 52">
              <a:extLst>
                <a:ext uri="{FF2B5EF4-FFF2-40B4-BE49-F238E27FC236}">
                  <a16:creationId xmlns:a16="http://schemas.microsoft.com/office/drawing/2014/main" id="{99269BB2-9BD5-525E-8D3A-D68FF0C2A0AF}"/>
                </a:ext>
              </a:extLst>
            </p:cNvPr>
            <p:cNvSpPr txBox="1"/>
            <p:nvPr/>
          </p:nvSpPr>
          <p:spPr>
            <a:xfrm>
              <a:off x="8300759" y="2998044"/>
              <a:ext cx="2625199" cy="205060"/>
            </a:xfrm>
            <a:prstGeom prst="rect">
              <a:avLst/>
            </a:prstGeom>
            <a:noFill/>
          </p:spPr>
          <p:txBody>
            <a:bodyPr wrap="none" rtlCol="0">
              <a:spAutoFit/>
            </a:bodyPr>
            <a:lstStyle/>
            <a:p>
              <a:pPr algn="l"/>
              <a:r>
                <a:rPr lang="en-IN" sz="900" spc="0" baseline="0">
                  <a:ln/>
                  <a:solidFill>
                    <a:srgbClr val="7F8C8D"/>
                  </a:solidFill>
                  <a:latin typeface="Arial"/>
                  <a:cs typeface="Arial"/>
                  <a:sym typeface="Arial"/>
                  <a:rtl val="0"/>
                </a:rPr>
                <a:t>(PathLoss derived from RSRP measurements)</a:t>
              </a:r>
            </a:p>
          </p:txBody>
        </p:sp>
      </p:grpSp>
      <p:grpSp>
        <p:nvGrpSpPr>
          <p:cNvPr id="54" name="Graphic 3">
            <a:extLst>
              <a:ext uri="{FF2B5EF4-FFF2-40B4-BE49-F238E27FC236}">
                <a16:creationId xmlns:a16="http://schemas.microsoft.com/office/drawing/2014/main" id="{E507F7C8-94C6-B69A-97BF-B4257445FF2D}"/>
              </a:ext>
            </a:extLst>
          </p:cNvPr>
          <p:cNvGrpSpPr/>
          <p:nvPr/>
        </p:nvGrpSpPr>
        <p:grpSpPr>
          <a:xfrm>
            <a:off x="573527" y="5085133"/>
            <a:ext cx="11342856" cy="1578313"/>
            <a:chOff x="575388" y="5085134"/>
            <a:chExt cx="10915104" cy="1017026"/>
          </a:xfrm>
        </p:grpSpPr>
        <p:sp>
          <p:nvSpPr>
            <p:cNvPr id="55" name="Freeform: Shape 54">
              <a:extLst>
                <a:ext uri="{FF2B5EF4-FFF2-40B4-BE49-F238E27FC236}">
                  <a16:creationId xmlns:a16="http://schemas.microsoft.com/office/drawing/2014/main" id="{D72D7AE8-346E-3C43-0F0E-F0FD93071AD9}"/>
                </a:ext>
              </a:extLst>
            </p:cNvPr>
            <p:cNvSpPr/>
            <p:nvPr/>
          </p:nvSpPr>
          <p:spPr>
            <a:xfrm>
              <a:off x="622873" y="5085134"/>
              <a:ext cx="3457878" cy="1017026"/>
            </a:xfrm>
            <a:custGeom>
              <a:avLst/>
              <a:gdLst>
                <a:gd name="connsiteX0" fmla="*/ 3408481 w 3457878"/>
                <a:gd name="connsiteY0" fmla="*/ 0 h 1017026"/>
                <a:gd name="connsiteX1" fmla="*/ 3457879 w 3457878"/>
                <a:gd name="connsiteY1" fmla="*/ 0 h 1017026"/>
                <a:gd name="connsiteX2" fmla="*/ 3457879 w 3457878"/>
                <a:gd name="connsiteY2" fmla="*/ 1017027 h 1017026"/>
                <a:gd name="connsiteX3" fmla="*/ 3408481 w 3457878"/>
                <a:gd name="connsiteY3" fmla="*/ 1017027 h 1017026"/>
                <a:gd name="connsiteX4" fmla="*/ 49398 w 3457878"/>
                <a:gd name="connsiteY4" fmla="*/ 1017027 h 1017026"/>
                <a:gd name="connsiteX5" fmla="*/ 0 w 3457878"/>
                <a:gd name="connsiteY5" fmla="*/ 1017027 h 1017026"/>
                <a:gd name="connsiteX6" fmla="*/ 0 w 3457878"/>
                <a:gd name="connsiteY6" fmla="*/ 0 h 1017026"/>
                <a:gd name="connsiteX7" fmla="*/ 49398 w 3457878"/>
                <a:gd name="connsiteY7" fmla="*/ 0 h 101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7878" h="1017026">
                  <a:moveTo>
                    <a:pt x="3408481" y="0"/>
                  </a:moveTo>
                  <a:cubicBezTo>
                    <a:pt x="3435763" y="0"/>
                    <a:pt x="3457879" y="0"/>
                    <a:pt x="3457879" y="0"/>
                  </a:cubicBezTo>
                  <a:lnTo>
                    <a:pt x="3457879" y="1017027"/>
                  </a:lnTo>
                  <a:cubicBezTo>
                    <a:pt x="3457879" y="1017027"/>
                    <a:pt x="3435763" y="1017027"/>
                    <a:pt x="3408481" y="1017027"/>
                  </a:cubicBezTo>
                  <a:lnTo>
                    <a:pt x="49398" y="1017027"/>
                  </a:lnTo>
                  <a:cubicBezTo>
                    <a:pt x="22116" y="1017027"/>
                    <a:pt x="0" y="1017027"/>
                    <a:pt x="0" y="1017027"/>
                  </a:cubicBezTo>
                  <a:lnTo>
                    <a:pt x="0" y="0"/>
                  </a:lnTo>
                  <a:cubicBezTo>
                    <a:pt x="0" y="0"/>
                    <a:pt x="22116" y="0"/>
                    <a:pt x="49398" y="0"/>
                  </a:cubicBezTo>
                  <a:close/>
                </a:path>
              </a:pathLst>
            </a:custGeom>
            <a:solidFill>
              <a:srgbClr val="FDF2F2"/>
            </a:solidFill>
            <a:ln w="19749" cap="flat">
              <a:solidFill>
                <a:srgbClr val="E74C3C"/>
              </a:solidFill>
              <a:prstDash val="solid"/>
              <a:miter/>
            </a:ln>
          </p:spPr>
          <p:txBody>
            <a:bodyPr rtlCol="0" anchor="ctr"/>
            <a:lstStyle/>
            <a:p>
              <a:pPr algn="ctr"/>
              <a:endParaRPr lang="en-IN" sz="2400"/>
            </a:p>
          </p:txBody>
        </p:sp>
        <p:sp>
          <p:nvSpPr>
            <p:cNvPr id="56" name="TextBox 55">
              <a:extLst>
                <a:ext uri="{FF2B5EF4-FFF2-40B4-BE49-F238E27FC236}">
                  <a16:creationId xmlns:a16="http://schemas.microsoft.com/office/drawing/2014/main" id="{29DEEC96-9763-3383-0CB2-B267E850BE71}"/>
                </a:ext>
              </a:extLst>
            </p:cNvPr>
            <p:cNvSpPr txBox="1"/>
            <p:nvPr/>
          </p:nvSpPr>
          <p:spPr>
            <a:xfrm>
              <a:off x="1430848" y="5143881"/>
              <a:ext cx="1841932" cy="178491"/>
            </a:xfrm>
            <a:prstGeom prst="rect">
              <a:avLst/>
            </a:prstGeom>
            <a:noFill/>
          </p:spPr>
          <p:txBody>
            <a:bodyPr wrap="none" rtlCol="0">
              <a:spAutoFit/>
            </a:bodyPr>
            <a:lstStyle/>
            <a:p>
              <a:pPr algn="ctr"/>
              <a:r>
                <a:rPr lang="en-IN" sz="1200" b="1" spc="0" baseline="0">
                  <a:ln/>
                  <a:solidFill>
                    <a:srgbClr val="E74C3C"/>
                  </a:solidFill>
                  <a:latin typeface="Arial"/>
                  <a:cs typeface="Arial"/>
                  <a:sym typeface="Arial"/>
                  <a:rtl val="0"/>
                </a:rPr>
                <a:t>Too Low Setting Impact</a:t>
              </a:r>
            </a:p>
          </p:txBody>
        </p:sp>
        <p:sp>
          <p:nvSpPr>
            <p:cNvPr id="57" name="TextBox 56">
              <a:extLst>
                <a:ext uri="{FF2B5EF4-FFF2-40B4-BE49-F238E27FC236}">
                  <a16:creationId xmlns:a16="http://schemas.microsoft.com/office/drawing/2014/main" id="{66CA3C45-1217-5318-D869-BB49E68BE71F}"/>
                </a:ext>
              </a:extLst>
            </p:cNvPr>
            <p:cNvSpPr txBox="1"/>
            <p:nvPr/>
          </p:nvSpPr>
          <p:spPr>
            <a:xfrm>
              <a:off x="607344" y="5316096"/>
              <a:ext cx="1680148" cy="158659"/>
            </a:xfrm>
            <a:prstGeom prst="rect">
              <a:avLst/>
            </a:prstGeom>
            <a:noFill/>
          </p:spPr>
          <p:txBody>
            <a:bodyPr wrap="none" rtlCol="0">
              <a:spAutoFit/>
            </a:bodyPr>
            <a:lstStyle/>
            <a:p>
              <a:pPr algn="ctr"/>
              <a:r>
                <a:rPr lang="en-IN" sz="1000" spc="0" baseline="0" dirty="0">
                  <a:ln/>
                  <a:solidFill>
                    <a:srgbClr val="2C3E50"/>
                  </a:solidFill>
                  <a:latin typeface="Arial"/>
                  <a:cs typeface="Arial"/>
                  <a:sym typeface="Arial"/>
                  <a:rtl val="0"/>
                </a:rPr>
                <a:t>• Weak preamble detection </a:t>
              </a:r>
            </a:p>
          </p:txBody>
        </p:sp>
        <p:sp>
          <p:nvSpPr>
            <p:cNvPr id="58" name="TextBox 57">
              <a:extLst>
                <a:ext uri="{FF2B5EF4-FFF2-40B4-BE49-F238E27FC236}">
                  <a16:creationId xmlns:a16="http://schemas.microsoft.com/office/drawing/2014/main" id="{F5330F98-BC4C-5D7A-9950-556EC88403EB}"/>
                </a:ext>
              </a:extLst>
            </p:cNvPr>
            <p:cNvSpPr txBox="1"/>
            <p:nvPr/>
          </p:nvSpPr>
          <p:spPr>
            <a:xfrm>
              <a:off x="592082" y="5544704"/>
              <a:ext cx="1823606" cy="165269"/>
            </a:xfrm>
            <a:prstGeom prst="rect">
              <a:avLst/>
            </a:prstGeom>
            <a:noFill/>
          </p:spPr>
          <p:txBody>
            <a:bodyPr wrap="none" rtlCol="0" anchor="b">
              <a:spAutoFit/>
            </a:bodyPr>
            <a:lstStyle/>
            <a:p>
              <a:pPr algn="ctr"/>
              <a:r>
                <a:rPr lang="en-IN" sz="1600" spc="0" baseline="96970">
                  <a:ln/>
                  <a:solidFill>
                    <a:srgbClr val="2C3E50"/>
                  </a:solidFill>
                  <a:latin typeface="Arial"/>
                  <a:cs typeface="Arial"/>
                  <a:sym typeface="Arial"/>
                  <a:rtl val="0"/>
                </a:rPr>
                <a:t>• Increased retransmissions</a:t>
              </a:r>
              <a:r>
                <a:rPr lang="en-IN" sz="1000" spc="0" baseline="0">
                  <a:ln/>
                  <a:solidFill>
                    <a:srgbClr val="2C3E50"/>
                  </a:solidFill>
                  <a:latin typeface="Arial"/>
                  <a:cs typeface="Arial"/>
                  <a:sym typeface="Arial"/>
                  <a:rtl val="0"/>
                </a:rPr>
                <a:t> </a:t>
              </a:r>
            </a:p>
          </p:txBody>
        </p:sp>
        <p:sp>
          <p:nvSpPr>
            <p:cNvPr id="59" name="TextBox 58">
              <a:extLst>
                <a:ext uri="{FF2B5EF4-FFF2-40B4-BE49-F238E27FC236}">
                  <a16:creationId xmlns:a16="http://schemas.microsoft.com/office/drawing/2014/main" id="{D727C233-293D-A654-D89E-852C37CF938E}"/>
                </a:ext>
              </a:extLst>
            </p:cNvPr>
            <p:cNvSpPr txBox="1"/>
            <p:nvPr/>
          </p:nvSpPr>
          <p:spPr>
            <a:xfrm>
              <a:off x="598172" y="5680309"/>
              <a:ext cx="1744935" cy="165269"/>
            </a:xfrm>
            <a:prstGeom prst="rect">
              <a:avLst/>
            </a:prstGeom>
            <a:noFill/>
          </p:spPr>
          <p:txBody>
            <a:bodyPr wrap="none" rtlCol="0" anchor="b">
              <a:spAutoFit/>
            </a:bodyPr>
            <a:lstStyle/>
            <a:p>
              <a:pPr algn="ctr"/>
              <a:r>
                <a:rPr lang="en-IN" sz="1600" spc="0" baseline="96970">
                  <a:ln/>
                  <a:solidFill>
                    <a:srgbClr val="2C3E50"/>
                  </a:solidFill>
                  <a:latin typeface="Arial"/>
                  <a:cs typeface="Arial"/>
                  <a:sym typeface="Arial"/>
                  <a:rtl val="0"/>
                </a:rPr>
                <a:t>• Higher RACH failure rate</a:t>
              </a:r>
              <a:r>
                <a:rPr lang="en-IN" sz="1000" spc="0" baseline="0">
                  <a:ln/>
                  <a:solidFill>
                    <a:srgbClr val="2C3E50"/>
                  </a:solidFill>
                  <a:latin typeface="Arial"/>
                  <a:cs typeface="Arial"/>
                  <a:sym typeface="Arial"/>
                  <a:rtl val="0"/>
                </a:rPr>
                <a:t> </a:t>
              </a:r>
            </a:p>
          </p:txBody>
        </p:sp>
        <p:sp>
          <p:nvSpPr>
            <p:cNvPr id="60" name="TextBox 59">
              <a:extLst>
                <a:ext uri="{FF2B5EF4-FFF2-40B4-BE49-F238E27FC236}">
                  <a16:creationId xmlns:a16="http://schemas.microsoft.com/office/drawing/2014/main" id="{541AA918-1EC4-B097-D993-315FC9D6E165}"/>
                </a:ext>
              </a:extLst>
            </p:cNvPr>
            <p:cNvSpPr txBox="1"/>
            <p:nvPr/>
          </p:nvSpPr>
          <p:spPr>
            <a:xfrm>
              <a:off x="575388" y="5815912"/>
              <a:ext cx="1984031" cy="165269"/>
            </a:xfrm>
            <a:prstGeom prst="rect">
              <a:avLst/>
            </a:prstGeom>
            <a:noFill/>
          </p:spPr>
          <p:txBody>
            <a:bodyPr wrap="none" rtlCol="0" anchor="b">
              <a:spAutoFit/>
            </a:bodyPr>
            <a:lstStyle/>
            <a:p>
              <a:pPr algn="ctr"/>
              <a:r>
                <a:rPr lang="en-IN" sz="1600" spc="0" baseline="96970">
                  <a:ln/>
                  <a:solidFill>
                    <a:srgbClr val="2C3E50"/>
                  </a:solidFill>
                  <a:latin typeface="Arial"/>
                  <a:cs typeface="Arial"/>
                  <a:sym typeface="Arial"/>
                  <a:rtl val="0"/>
                </a:rPr>
                <a:t>• Poor connection success rate</a:t>
              </a:r>
            </a:p>
          </p:txBody>
        </p:sp>
        <p:sp>
          <p:nvSpPr>
            <p:cNvPr id="61" name="Freeform: Shape 60">
              <a:extLst>
                <a:ext uri="{FF2B5EF4-FFF2-40B4-BE49-F238E27FC236}">
                  <a16:creationId xmlns:a16="http://schemas.microsoft.com/office/drawing/2014/main" id="{75455DC0-3670-D982-6A8E-E3085AEA5569}"/>
                </a:ext>
              </a:extLst>
            </p:cNvPr>
            <p:cNvSpPr/>
            <p:nvPr/>
          </p:nvSpPr>
          <p:spPr>
            <a:xfrm>
              <a:off x="4327744" y="5085134"/>
              <a:ext cx="3457878" cy="1017026"/>
            </a:xfrm>
            <a:custGeom>
              <a:avLst/>
              <a:gdLst>
                <a:gd name="connsiteX0" fmla="*/ 3408481 w 3457878"/>
                <a:gd name="connsiteY0" fmla="*/ 0 h 1017026"/>
                <a:gd name="connsiteX1" fmla="*/ 3457879 w 3457878"/>
                <a:gd name="connsiteY1" fmla="*/ 0 h 1017026"/>
                <a:gd name="connsiteX2" fmla="*/ 3457879 w 3457878"/>
                <a:gd name="connsiteY2" fmla="*/ 1017027 h 1017026"/>
                <a:gd name="connsiteX3" fmla="*/ 3408481 w 3457878"/>
                <a:gd name="connsiteY3" fmla="*/ 1017027 h 1017026"/>
                <a:gd name="connsiteX4" fmla="*/ 49398 w 3457878"/>
                <a:gd name="connsiteY4" fmla="*/ 1017027 h 1017026"/>
                <a:gd name="connsiteX5" fmla="*/ 0 w 3457878"/>
                <a:gd name="connsiteY5" fmla="*/ 1017027 h 1017026"/>
                <a:gd name="connsiteX6" fmla="*/ 0 w 3457878"/>
                <a:gd name="connsiteY6" fmla="*/ 0 h 1017026"/>
                <a:gd name="connsiteX7" fmla="*/ 49398 w 3457878"/>
                <a:gd name="connsiteY7" fmla="*/ 0 h 101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7878" h="1017026">
                  <a:moveTo>
                    <a:pt x="3408481" y="0"/>
                  </a:moveTo>
                  <a:cubicBezTo>
                    <a:pt x="3435763" y="0"/>
                    <a:pt x="3457879" y="0"/>
                    <a:pt x="3457879" y="0"/>
                  </a:cubicBezTo>
                  <a:lnTo>
                    <a:pt x="3457879" y="1017027"/>
                  </a:lnTo>
                  <a:cubicBezTo>
                    <a:pt x="3457879" y="1017027"/>
                    <a:pt x="3435763" y="1017027"/>
                    <a:pt x="3408481" y="1017027"/>
                  </a:cubicBezTo>
                  <a:lnTo>
                    <a:pt x="49398" y="1017027"/>
                  </a:lnTo>
                  <a:cubicBezTo>
                    <a:pt x="22116" y="1017027"/>
                    <a:pt x="0" y="1017027"/>
                    <a:pt x="0" y="1017027"/>
                  </a:cubicBezTo>
                  <a:lnTo>
                    <a:pt x="0" y="0"/>
                  </a:lnTo>
                  <a:cubicBezTo>
                    <a:pt x="0" y="0"/>
                    <a:pt x="22116" y="0"/>
                    <a:pt x="49398" y="0"/>
                  </a:cubicBezTo>
                  <a:close/>
                </a:path>
              </a:pathLst>
            </a:custGeom>
            <a:solidFill>
              <a:srgbClr val="F2FDF2"/>
            </a:solidFill>
            <a:ln w="19749" cap="flat">
              <a:solidFill>
                <a:srgbClr val="27AE60"/>
              </a:solidFill>
              <a:prstDash val="solid"/>
              <a:miter/>
            </a:ln>
          </p:spPr>
          <p:txBody>
            <a:bodyPr rtlCol="0" anchor="ctr"/>
            <a:lstStyle/>
            <a:p>
              <a:pPr algn="ctr"/>
              <a:endParaRPr lang="en-IN" sz="2400"/>
            </a:p>
          </p:txBody>
        </p:sp>
        <p:sp>
          <p:nvSpPr>
            <p:cNvPr id="62" name="TextBox 61">
              <a:extLst>
                <a:ext uri="{FF2B5EF4-FFF2-40B4-BE49-F238E27FC236}">
                  <a16:creationId xmlns:a16="http://schemas.microsoft.com/office/drawing/2014/main" id="{FAB1CFED-55E6-F10D-9645-8D94D9182C92}"/>
                </a:ext>
              </a:extLst>
            </p:cNvPr>
            <p:cNvSpPr txBox="1"/>
            <p:nvPr/>
          </p:nvSpPr>
          <p:spPr>
            <a:xfrm>
              <a:off x="5107087" y="5143881"/>
              <a:ext cx="1899191" cy="178491"/>
            </a:xfrm>
            <a:prstGeom prst="rect">
              <a:avLst/>
            </a:prstGeom>
            <a:noFill/>
          </p:spPr>
          <p:txBody>
            <a:bodyPr wrap="none" rtlCol="0">
              <a:spAutoFit/>
            </a:bodyPr>
            <a:lstStyle/>
            <a:p>
              <a:pPr algn="ctr"/>
              <a:r>
                <a:rPr lang="en-IN" sz="1200" b="1" spc="0" baseline="0">
                  <a:ln/>
                  <a:solidFill>
                    <a:srgbClr val="27AE60"/>
                  </a:solidFill>
                  <a:latin typeface="Arial"/>
                  <a:cs typeface="Arial"/>
                  <a:sym typeface="Arial"/>
                  <a:rtl val="0"/>
                </a:rPr>
                <a:t>Optimal Setting Benefits</a:t>
              </a:r>
            </a:p>
          </p:txBody>
        </p:sp>
        <p:sp>
          <p:nvSpPr>
            <p:cNvPr id="63" name="TextBox 62">
              <a:extLst>
                <a:ext uri="{FF2B5EF4-FFF2-40B4-BE49-F238E27FC236}">
                  <a16:creationId xmlns:a16="http://schemas.microsoft.com/office/drawing/2014/main" id="{BC85A465-A7D7-0C38-38E0-743789D2F2A7}"/>
                </a:ext>
              </a:extLst>
            </p:cNvPr>
            <p:cNvSpPr txBox="1"/>
            <p:nvPr/>
          </p:nvSpPr>
          <p:spPr>
            <a:xfrm>
              <a:off x="4291042" y="5303560"/>
              <a:ext cx="2056532" cy="158659"/>
            </a:xfrm>
            <a:prstGeom prst="rect">
              <a:avLst/>
            </a:prstGeom>
            <a:noFill/>
          </p:spPr>
          <p:txBody>
            <a:bodyPr wrap="none" rtlCol="0">
              <a:spAutoFit/>
            </a:bodyPr>
            <a:lstStyle/>
            <a:p>
              <a:pPr algn="ctr"/>
              <a:r>
                <a:rPr lang="en-IN" sz="1000" spc="0" baseline="0" dirty="0">
                  <a:ln/>
                  <a:solidFill>
                    <a:srgbClr val="2C3E50"/>
                  </a:solidFill>
                  <a:latin typeface="Arial"/>
                  <a:cs typeface="Arial"/>
                  <a:sym typeface="Arial"/>
                  <a:rtl val="0"/>
                </a:rPr>
                <a:t>• First-attempt preamble detection </a:t>
              </a:r>
            </a:p>
          </p:txBody>
        </p:sp>
        <p:sp>
          <p:nvSpPr>
            <p:cNvPr id="64" name="TextBox 63">
              <a:extLst>
                <a:ext uri="{FF2B5EF4-FFF2-40B4-BE49-F238E27FC236}">
                  <a16:creationId xmlns:a16="http://schemas.microsoft.com/office/drawing/2014/main" id="{49E22549-0336-CFBF-898E-2847BE4932C6}"/>
                </a:ext>
              </a:extLst>
            </p:cNvPr>
            <p:cNvSpPr txBox="1"/>
            <p:nvPr/>
          </p:nvSpPr>
          <p:spPr>
            <a:xfrm>
              <a:off x="4295183" y="5544704"/>
              <a:ext cx="1839031" cy="165269"/>
            </a:xfrm>
            <a:prstGeom prst="rect">
              <a:avLst/>
            </a:prstGeom>
            <a:noFill/>
          </p:spPr>
          <p:txBody>
            <a:bodyPr wrap="none" rtlCol="0" anchor="b">
              <a:spAutoFit/>
            </a:bodyPr>
            <a:lstStyle/>
            <a:p>
              <a:pPr algn="ctr"/>
              <a:r>
                <a:rPr lang="en-IN" sz="1600" spc="0" baseline="96970">
                  <a:ln/>
                  <a:solidFill>
                    <a:srgbClr val="2C3E50"/>
                  </a:solidFill>
                  <a:latin typeface="Arial"/>
                  <a:cs typeface="Arial"/>
                  <a:sym typeface="Arial"/>
                  <a:rtl val="0"/>
                </a:rPr>
                <a:t>• Minimized retransmissions</a:t>
              </a:r>
              <a:r>
                <a:rPr lang="en-IN" sz="1000" spc="0" baseline="0">
                  <a:ln/>
                  <a:solidFill>
                    <a:srgbClr val="2C3E50"/>
                  </a:solidFill>
                  <a:latin typeface="Arial"/>
                  <a:cs typeface="Arial"/>
                  <a:sym typeface="Arial"/>
                  <a:rtl val="0"/>
                </a:rPr>
                <a:t> </a:t>
              </a:r>
            </a:p>
          </p:txBody>
        </p:sp>
        <p:sp>
          <p:nvSpPr>
            <p:cNvPr id="65" name="TextBox 64">
              <a:extLst>
                <a:ext uri="{FF2B5EF4-FFF2-40B4-BE49-F238E27FC236}">
                  <a16:creationId xmlns:a16="http://schemas.microsoft.com/office/drawing/2014/main" id="{76C3ED67-4DA2-1EDF-5D31-9CF9B8FFDA3A}"/>
                </a:ext>
              </a:extLst>
            </p:cNvPr>
            <p:cNvSpPr txBox="1"/>
            <p:nvPr/>
          </p:nvSpPr>
          <p:spPr>
            <a:xfrm>
              <a:off x="4314370" y="5680309"/>
              <a:ext cx="1613818" cy="165269"/>
            </a:xfrm>
            <a:prstGeom prst="rect">
              <a:avLst/>
            </a:prstGeom>
            <a:noFill/>
          </p:spPr>
          <p:txBody>
            <a:bodyPr wrap="none" rtlCol="0" anchor="b">
              <a:spAutoFit/>
            </a:bodyPr>
            <a:lstStyle/>
            <a:p>
              <a:pPr algn="ctr"/>
              <a:r>
                <a:rPr lang="en-IN" sz="1600" spc="0" baseline="96970">
                  <a:ln/>
                  <a:solidFill>
                    <a:srgbClr val="2C3E50"/>
                  </a:solidFill>
                  <a:latin typeface="Arial"/>
                  <a:cs typeface="Arial"/>
                  <a:sym typeface="Arial"/>
                  <a:rtl val="0"/>
                </a:rPr>
                <a:t>• Reduced access delay</a:t>
              </a:r>
              <a:r>
                <a:rPr lang="en-IN" sz="1000" spc="0" baseline="0">
                  <a:ln/>
                  <a:solidFill>
                    <a:srgbClr val="2C3E50"/>
                  </a:solidFill>
                  <a:latin typeface="Arial"/>
                  <a:cs typeface="Arial"/>
                  <a:sym typeface="Arial"/>
                  <a:rtl val="0"/>
                </a:rPr>
                <a:t> </a:t>
              </a:r>
            </a:p>
          </p:txBody>
        </p:sp>
        <p:sp>
          <p:nvSpPr>
            <p:cNvPr id="66" name="TextBox 65">
              <a:extLst>
                <a:ext uri="{FF2B5EF4-FFF2-40B4-BE49-F238E27FC236}">
                  <a16:creationId xmlns:a16="http://schemas.microsoft.com/office/drawing/2014/main" id="{405D7B5E-3420-94D2-4883-3535DF11E1EA}"/>
                </a:ext>
              </a:extLst>
            </p:cNvPr>
            <p:cNvSpPr txBox="1"/>
            <p:nvPr/>
          </p:nvSpPr>
          <p:spPr>
            <a:xfrm>
              <a:off x="4277502" y="5815912"/>
              <a:ext cx="2025679" cy="165269"/>
            </a:xfrm>
            <a:prstGeom prst="rect">
              <a:avLst/>
            </a:prstGeom>
            <a:noFill/>
          </p:spPr>
          <p:txBody>
            <a:bodyPr wrap="none" rtlCol="0" anchor="b">
              <a:spAutoFit/>
            </a:bodyPr>
            <a:lstStyle/>
            <a:p>
              <a:pPr algn="ctr"/>
              <a:r>
                <a:rPr lang="en-IN" sz="1600" spc="0" baseline="96970">
                  <a:ln/>
                  <a:solidFill>
                    <a:srgbClr val="2C3E50"/>
                  </a:solidFill>
                  <a:latin typeface="Arial"/>
                  <a:cs typeface="Arial"/>
                  <a:sym typeface="Arial"/>
                  <a:rtl val="0"/>
                </a:rPr>
                <a:t>• Optimized power consumption</a:t>
              </a:r>
            </a:p>
          </p:txBody>
        </p:sp>
        <p:sp>
          <p:nvSpPr>
            <p:cNvPr id="67" name="Freeform: Shape 66">
              <a:extLst>
                <a:ext uri="{FF2B5EF4-FFF2-40B4-BE49-F238E27FC236}">
                  <a16:creationId xmlns:a16="http://schemas.microsoft.com/office/drawing/2014/main" id="{97D54A3D-1A9B-90BE-B632-A8D160046EC4}"/>
                </a:ext>
              </a:extLst>
            </p:cNvPr>
            <p:cNvSpPr/>
            <p:nvPr/>
          </p:nvSpPr>
          <p:spPr>
            <a:xfrm>
              <a:off x="8032614" y="5085134"/>
              <a:ext cx="3457878" cy="1017026"/>
            </a:xfrm>
            <a:custGeom>
              <a:avLst/>
              <a:gdLst>
                <a:gd name="connsiteX0" fmla="*/ 3408481 w 3457878"/>
                <a:gd name="connsiteY0" fmla="*/ 0 h 1017026"/>
                <a:gd name="connsiteX1" fmla="*/ 3457879 w 3457878"/>
                <a:gd name="connsiteY1" fmla="*/ 0 h 1017026"/>
                <a:gd name="connsiteX2" fmla="*/ 3457879 w 3457878"/>
                <a:gd name="connsiteY2" fmla="*/ 1017027 h 1017026"/>
                <a:gd name="connsiteX3" fmla="*/ 3408481 w 3457878"/>
                <a:gd name="connsiteY3" fmla="*/ 1017027 h 1017026"/>
                <a:gd name="connsiteX4" fmla="*/ 49398 w 3457878"/>
                <a:gd name="connsiteY4" fmla="*/ 1017027 h 1017026"/>
                <a:gd name="connsiteX5" fmla="*/ 0 w 3457878"/>
                <a:gd name="connsiteY5" fmla="*/ 1017027 h 1017026"/>
                <a:gd name="connsiteX6" fmla="*/ 0 w 3457878"/>
                <a:gd name="connsiteY6" fmla="*/ 0 h 1017026"/>
                <a:gd name="connsiteX7" fmla="*/ 49398 w 3457878"/>
                <a:gd name="connsiteY7" fmla="*/ 0 h 101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7878" h="1017026">
                  <a:moveTo>
                    <a:pt x="3408481" y="0"/>
                  </a:moveTo>
                  <a:cubicBezTo>
                    <a:pt x="3435763" y="0"/>
                    <a:pt x="3457879" y="0"/>
                    <a:pt x="3457879" y="0"/>
                  </a:cubicBezTo>
                  <a:lnTo>
                    <a:pt x="3457879" y="1017027"/>
                  </a:lnTo>
                  <a:cubicBezTo>
                    <a:pt x="3457879" y="1017027"/>
                    <a:pt x="3435763" y="1017027"/>
                    <a:pt x="3408481" y="1017027"/>
                  </a:cubicBezTo>
                  <a:lnTo>
                    <a:pt x="49398" y="1017027"/>
                  </a:lnTo>
                  <a:cubicBezTo>
                    <a:pt x="22116" y="1017027"/>
                    <a:pt x="0" y="1017027"/>
                    <a:pt x="0" y="1017027"/>
                  </a:cubicBezTo>
                  <a:lnTo>
                    <a:pt x="0" y="0"/>
                  </a:lnTo>
                  <a:cubicBezTo>
                    <a:pt x="0" y="0"/>
                    <a:pt x="22116" y="0"/>
                    <a:pt x="49398" y="0"/>
                  </a:cubicBezTo>
                  <a:close/>
                </a:path>
              </a:pathLst>
            </a:custGeom>
            <a:solidFill>
              <a:srgbClr val="FEF9F2"/>
            </a:solidFill>
            <a:ln w="19749" cap="flat">
              <a:solidFill>
                <a:srgbClr val="F39C12"/>
              </a:solidFill>
              <a:prstDash val="solid"/>
              <a:miter/>
            </a:ln>
          </p:spPr>
          <p:txBody>
            <a:bodyPr rtlCol="0" anchor="ctr"/>
            <a:lstStyle/>
            <a:p>
              <a:pPr algn="ctr"/>
              <a:endParaRPr lang="en-IN" sz="2400"/>
            </a:p>
          </p:txBody>
        </p:sp>
        <p:sp>
          <p:nvSpPr>
            <p:cNvPr id="68" name="TextBox 67">
              <a:extLst>
                <a:ext uri="{FF2B5EF4-FFF2-40B4-BE49-F238E27FC236}">
                  <a16:creationId xmlns:a16="http://schemas.microsoft.com/office/drawing/2014/main" id="{246827EE-419C-321C-270E-DBF8159A1259}"/>
                </a:ext>
              </a:extLst>
            </p:cNvPr>
            <p:cNvSpPr txBox="1"/>
            <p:nvPr/>
          </p:nvSpPr>
          <p:spPr>
            <a:xfrm>
              <a:off x="8824392" y="5143881"/>
              <a:ext cx="1874324" cy="178491"/>
            </a:xfrm>
            <a:prstGeom prst="rect">
              <a:avLst/>
            </a:prstGeom>
            <a:noFill/>
          </p:spPr>
          <p:txBody>
            <a:bodyPr wrap="none" rtlCol="0">
              <a:spAutoFit/>
            </a:bodyPr>
            <a:lstStyle/>
            <a:p>
              <a:pPr algn="ctr"/>
              <a:r>
                <a:rPr lang="en-IN" sz="1200" b="1" spc="0" baseline="0">
                  <a:ln/>
                  <a:solidFill>
                    <a:srgbClr val="F39C12"/>
                  </a:solidFill>
                  <a:latin typeface="Arial"/>
                  <a:cs typeface="Arial"/>
                  <a:sym typeface="Arial"/>
                  <a:rtl val="0"/>
                </a:rPr>
                <a:t>Too High Setting Impact</a:t>
              </a:r>
            </a:p>
          </p:txBody>
        </p:sp>
        <p:sp>
          <p:nvSpPr>
            <p:cNvPr id="69" name="TextBox 68">
              <a:extLst>
                <a:ext uri="{FF2B5EF4-FFF2-40B4-BE49-F238E27FC236}">
                  <a16:creationId xmlns:a16="http://schemas.microsoft.com/office/drawing/2014/main" id="{F0D0D282-F997-3747-62A0-6C4CDFBCFC85}"/>
                </a:ext>
              </a:extLst>
            </p:cNvPr>
            <p:cNvSpPr txBox="1"/>
            <p:nvPr/>
          </p:nvSpPr>
          <p:spPr>
            <a:xfrm>
              <a:off x="8045171" y="5322365"/>
              <a:ext cx="1524350" cy="158659"/>
            </a:xfrm>
            <a:prstGeom prst="rect">
              <a:avLst/>
            </a:prstGeom>
            <a:noFill/>
          </p:spPr>
          <p:txBody>
            <a:bodyPr wrap="none" rtlCol="0">
              <a:spAutoFit/>
            </a:bodyPr>
            <a:lstStyle/>
            <a:p>
              <a:pPr algn="ctr"/>
              <a:r>
                <a:rPr lang="en-IN" sz="1000" spc="0" baseline="0" dirty="0">
                  <a:ln/>
                  <a:solidFill>
                    <a:srgbClr val="2C3E50"/>
                  </a:solidFill>
                  <a:latin typeface="Arial"/>
                  <a:cs typeface="Arial"/>
                  <a:sym typeface="Arial"/>
                  <a:rtl val="0"/>
                </a:rPr>
                <a:t>• Excessive interference </a:t>
              </a:r>
            </a:p>
          </p:txBody>
        </p:sp>
        <p:sp>
          <p:nvSpPr>
            <p:cNvPr id="70" name="TextBox 69">
              <a:extLst>
                <a:ext uri="{FF2B5EF4-FFF2-40B4-BE49-F238E27FC236}">
                  <a16:creationId xmlns:a16="http://schemas.microsoft.com/office/drawing/2014/main" id="{0820F0C5-AD2C-7D2E-90B6-D1C9B8B5473D}"/>
                </a:ext>
              </a:extLst>
            </p:cNvPr>
            <p:cNvSpPr txBox="1"/>
            <p:nvPr/>
          </p:nvSpPr>
          <p:spPr>
            <a:xfrm>
              <a:off x="8051788" y="5544704"/>
              <a:ext cx="1240520" cy="165269"/>
            </a:xfrm>
            <a:prstGeom prst="rect">
              <a:avLst/>
            </a:prstGeom>
            <a:noFill/>
          </p:spPr>
          <p:txBody>
            <a:bodyPr wrap="none" rtlCol="0" anchor="b">
              <a:spAutoFit/>
            </a:bodyPr>
            <a:lstStyle/>
            <a:p>
              <a:pPr algn="ctr"/>
              <a:r>
                <a:rPr lang="en-IN" sz="1600" spc="0" baseline="96970">
                  <a:ln/>
                  <a:solidFill>
                    <a:srgbClr val="2C3E50"/>
                  </a:solidFill>
                  <a:latin typeface="Arial"/>
                  <a:cs typeface="Arial"/>
                  <a:sym typeface="Arial"/>
                  <a:rtl val="0"/>
                </a:rPr>
                <a:t>• UE battery drain</a:t>
              </a:r>
              <a:r>
                <a:rPr lang="en-IN" sz="1000" spc="0" baseline="0">
                  <a:ln/>
                  <a:solidFill>
                    <a:srgbClr val="2C3E50"/>
                  </a:solidFill>
                  <a:latin typeface="Arial"/>
                  <a:cs typeface="Arial"/>
                  <a:sym typeface="Arial"/>
                  <a:rtl val="0"/>
                </a:rPr>
                <a:t> </a:t>
              </a:r>
            </a:p>
          </p:txBody>
        </p:sp>
        <p:sp>
          <p:nvSpPr>
            <p:cNvPr id="71" name="TextBox 70">
              <a:extLst>
                <a:ext uri="{FF2B5EF4-FFF2-40B4-BE49-F238E27FC236}">
                  <a16:creationId xmlns:a16="http://schemas.microsoft.com/office/drawing/2014/main" id="{672BC287-6412-BA1A-0BD6-FA0726EDDEB5}"/>
                </a:ext>
              </a:extLst>
            </p:cNvPr>
            <p:cNvSpPr txBox="1"/>
            <p:nvPr/>
          </p:nvSpPr>
          <p:spPr>
            <a:xfrm>
              <a:off x="8036288" y="5680309"/>
              <a:ext cx="1422542" cy="165269"/>
            </a:xfrm>
            <a:prstGeom prst="rect">
              <a:avLst/>
            </a:prstGeom>
            <a:noFill/>
          </p:spPr>
          <p:txBody>
            <a:bodyPr wrap="none" rtlCol="0" anchor="b">
              <a:spAutoFit/>
            </a:bodyPr>
            <a:lstStyle/>
            <a:p>
              <a:pPr algn="ctr"/>
              <a:r>
                <a:rPr lang="en-IN" sz="1600" spc="0" baseline="96970">
                  <a:ln/>
                  <a:solidFill>
                    <a:srgbClr val="2C3E50"/>
                  </a:solidFill>
                  <a:latin typeface="Arial"/>
                  <a:cs typeface="Arial"/>
                  <a:sym typeface="Arial"/>
                  <a:rtl val="0"/>
                </a:rPr>
                <a:t>• Receiver saturation</a:t>
              </a:r>
              <a:r>
                <a:rPr lang="en-IN" sz="1000" spc="0" baseline="0">
                  <a:ln/>
                  <a:solidFill>
                    <a:srgbClr val="2C3E50"/>
                  </a:solidFill>
                  <a:latin typeface="Arial"/>
                  <a:cs typeface="Arial"/>
                  <a:sym typeface="Arial"/>
                  <a:rtl val="0"/>
                </a:rPr>
                <a:t> </a:t>
              </a:r>
            </a:p>
          </p:txBody>
        </p:sp>
        <p:sp>
          <p:nvSpPr>
            <p:cNvPr id="72" name="TextBox 71">
              <a:extLst>
                <a:ext uri="{FF2B5EF4-FFF2-40B4-BE49-F238E27FC236}">
                  <a16:creationId xmlns:a16="http://schemas.microsoft.com/office/drawing/2014/main" id="{1FAF7205-D534-F441-4357-07EE6C61DB16}"/>
                </a:ext>
              </a:extLst>
            </p:cNvPr>
            <p:cNvSpPr txBox="1"/>
            <p:nvPr/>
          </p:nvSpPr>
          <p:spPr>
            <a:xfrm>
              <a:off x="8023014" y="5815912"/>
              <a:ext cx="1539776" cy="165269"/>
            </a:xfrm>
            <a:prstGeom prst="rect">
              <a:avLst/>
            </a:prstGeom>
            <a:noFill/>
          </p:spPr>
          <p:txBody>
            <a:bodyPr wrap="none" rtlCol="0" anchor="b">
              <a:spAutoFit/>
            </a:bodyPr>
            <a:lstStyle/>
            <a:p>
              <a:pPr algn="ctr"/>
              <a:r>
                <a:rPr lang="en-IN" sz="1600" spc="0" baseline="96970">
                  <a:ln/>
                  <a:solidFill>
                    <a:srgbClr val="2C3E50"/>
                  </a:solidFill>
                  <a:latin typeface="Arial"/>
                  <a:cs typeface="Arial"/>
                  <a:sym typeface="Arial"/>
                  <a:rtl val="0"/>
                </a:rPr>
                <a:t>• Reduced cell capacity</a:t>
              </a:r>
            </a:p>
          </p:txBody>
        </p:sp>
      </p:grpSp>
      <p:grpSp>
        <p:nvGrpSpPr>
          <p:cNvPr id="73" name="Graphic 3">
            <a:extLst>
              <a:ext uri="{FF2B5EF4-FFF2-40B4-BE49-F238E27FC236}">
                <a16:creationId xmlns:a16="http://schemas.microsoft.com/office/drawing/2014/main" id="{DC60A5F9-948B-5C23-2163-9BFADCDE2BA6}"/>
              </a:ext>
            </a:extLst>
          </p:cNvPr>
          <p:cNvGrpSpPr/>
          <p:nvPr/>
        </p:nvGrpSpPr>
        <p:grpSpPr>
          <a:xfrm>
            <a:off x="7538631" y="3390089"/>
            <a:ext cx="4149454" cy="1525540"/>
            <a:chOff x="7538631" y="3390089"/>
            <a:chExt cx="4149454" cy="1525540"/>
          </a:xfrm>
        </p:grpSpPr>
        <p:sp>
          <p:nvSpPr>
            <p:cNvPr id="74" name="Freeform: Shape 73">
              <a:extLst>
                <a:ext uri="{FF2B5EF4-FFF2-40B4-BE49-F238E27FC236}">
                  <a16:creationId xmlns:a16="http://schemas.microsoft.com/office/drawing/2014/main" id="{DF7CDB3D-F012-25A4-910F-FF59D5F3B6D5}"/>
                </a:ext>
              </a:extLst>
            </p:cNvPr>
            <p:cNvSpPr/>
            <p:nvPr/>
          </p:nvSpPr>
          <p:spPr>
            <a:xfrm>
              <a:off x="7538631" y="3390089"/>
              <a:ext cx="4149454" cy="1525540"/>
            </a:xfrm>
            <a:custGeom>
              <a:avLst/>
              <a:gdLst>
                <a:gd name="connsiteX0" fmla="*/ 4100057 w 4149454"/>
                <a:gd name="connsiteY0" fmla="*/ 0 h 1525540"/>
                <a:gd name="connsiteX1" fmla="*/ 4149455 w 4149454"/>
                <a:gd name="connsiteY1" fmla="*/ 0 h 1525540"/>
                <a:gd name="connsiteX2" fmla="*/ 4149455 w 4149454"/>
                <a:gd name="connsiteY2" fmla="*/ 1525540 h 1525540"/>
                <a:gd name="connsiteX3" fmla="*/ 4100057 w 4149454"/>
                <a:gd name="connsiteY3" fmla="*/ 1525540 h 1525540"/>
                <a:gd name="connsiteX4" fmla="*/ 49398 w 4149454"/>
                <a:gd name="connsiteY4" fmla="*/ 1525540 h 1525540"/>
                <a:gd name="connsiteX5" fmla="*/ 0 w 4149454"/>
                <a:gd name="connsiteY5" fmla="*/ 1525540 h 1525540"/>
                <a:gd name="connsiteX6" fmla="*/ 0 w 4149454"/>
                <a:gd name="connsiteY6" fmla="*/ 0 h 1525540"/>
                <a:gd name="connsiteX7" fmla="*/ 49398 w 4149454"/>
                <a:gd name="connsiteY7" fmla="*/ 0 h 152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9454" h="1525540">
                  <a:moveTo>
                    <a:pt x="4100057" y="0"/>
                  </a:moveTo>
                  <a:cubicBezTo>
                    <a:pt x="4127339" y="0"/>
                    <a:pt x="4149455" y="0"/>
                    <a:pt x="4149455" y="0"/>
                  </a:cubicBezTo>
                  <a:lnTo>
                    <a:pt x="4149455" y="1525540"/>
                  </a:lnTo>
                  <a:cubicBezTo>
                    <a:pt x="4149455" y="1525540"/>
                    <a:pt x="4127339" y="1525540"/>
                    <a:pt x="4100057" y="1525540"/>
                  </a:cubicBezTo>
                  <a:lnTo>
                    <a:pt x="49398" y="1525540"/>
                  </a:lnTo>
                  <a:cubicBezTo>
                    <a:pt x="22116" y="1525540"/>
                    <a:pt x="0" y="1525540"/>
                    <a:pt x="0" y="1525540"/>
                  </a:cubicBezTo>
                  <a:lnTo>
                    <a:pt x="0" y="0"/>
                  </a:lnTo>
                  <a:cubicBezTo>
                    <a:pt x="0" y="0"/>
                    <a:pt x="22116" y="0"/>
                    <a:pt x="49398" y="0"/>
                  </a:cubicBezTo>
                  <a:close/>
                </a:path>
              </a:pathLst>
            </a:custGeom>
            <a:solidFill>
              <a:srgbClr val="F8F9FA"/>
            </a:solidFill>
            <a:ln w="19749" cap="flat">
              <a:solidFill>
                <a:srgbClr val="34495E"/>
              </a:solidFill>
              <a:prstDash val="solid"/>
              <a:miter/>
            </a:ln>
          </p:spPr>
          <p:txBody>
            <a:bodyPr rtlCol="0" anchor="ctr"/>
            <a:lstStyle/>
            <a:p>
              <a:endParaRPr lang="en-IN"/>
            </a:p>
          </p:txBody>
        </p:sp>
        <p:sp>
          <p:nvSpPr>
            <p:cNvPr id="75" name="TextBox 74">
              <a:extLst>
                <a:ext uri="{FF2B5EF4-FFF2-40B4-BE49-F238E27FC236}">
                  <a16:creationId xmlns:a16="http://schemas.microsoft.com/office/drawing/2014/main" id="{EA5A0E4F-E97B-2734-06AF-AA5EC752ACB1}"/>
                </a:ext>
              </a:extLst>
            </p:cNvPr>
            <p:cNvSpPr txBox="1"/>
            <p:nvPr/>
          </p:nvSpPr>
          <p:spPr>
            <a:xfrm>
              <a:off x="7844075" y="3433491"/>
              <a:ext cx="3538566" cy="242934"/>
            </a:xfrm>
            <a:prstGeom prst="rect">
              <a:avLst/>
            </a:prstGeom>
            <a:noFill/>
          </p:spPr>
          <p:txBody>
            <a:bodyPr wrap="none" rtlCol="0">
              <a:spAutoFit/>
            </a:bodyPr>
            <a:lstStyle/>
            <a:p>
              <a:pPr algn="l"/>
              <a:r>
                <a:rPr lang="en-IN" sz="1200" b="1" spc="0" baseline="0">
                  <a:ln/>
                  <a:solidFill>
                    <a:srgbClr val="2C3E50"/>
                  </a:solidFill>
                  <a:latin typeface="Arial"/>
                  <a:cs typeface="Arial"/>
                  <a:sym typeface="Arial"/>
                  <a:rtl val="0"/>
                </a:rPr>
                <a:t>Key Performance Indicators (KPIs) Improved</a:t>
              </a:r>
            </a:p>
          </p:txBody>
        </p:sp>
        <p:grpSp>
          <p:nvGrpSpPr>
            <p:cNvPr id="76" name="Graphic 3">
              <a:extLst>
                <a:ext uri="{FF2B5EF4-FFF2-40B4-BE49-F238E27FC236}">
                  <a16:creationId xmlns:a16="http://schemas.microsoft.com/office/drawing/2014/main" id="{C8F127B2-E63B-5A6A-4AD6-4BA11C9CAC04}"/>
                </a:ext>
              </a:extLst>
            </p:cNvPr>
            <p:cNvGrpSpPr/>
            <p:nvPr/>
          </p:nvGrpSpPr>
          <p:grpSpPr>
            <a:xfrm>
              <a:off x="7696706" y="3764158"/>
              <a:ext cx="1696521" cy="961143"/>
              <a:chOff x="7696706" y="3764158"/>
              <a:chExt cx="1696521" cy="961143"/>
            </a:xfrm>
          </p:grpSpPr>
          <p:sp>
            <p:nvSpPr>
              <p:cNvPr id="77" name="Freeform: Shape 76">
                <a:extLst>
                  <a:ext uri="{FF2B5EF4-FFF2-40B4-BE49-F238E27FC236}">
                    <a16:creationId xmlns:a16="http://schemas.microsoft.com/office/drawing/2014/main" id="{D35F2E7B-AC39-8F4D-4627-BC3CBDD38989}"/>
                  </a:ext>
                </a:extLst>
              </p:cNvPr>
              <p:cNvSpPr/>
              <p:nvPr/>
            </p:nvSpPr>
            <p:spPr>
              <a:xfrm>
                <a:off x="7696706" y="3779949"/>
                <a:ext cx="79037" cy="67801"/>
              </a:xfrm>
              <a:custGeom>
                <a:avLst/>
                <a:gdLst>
                  <a:gd name="connsiteX0" fmla="*/ 79037 w 79037"/>
                  <a:gd name="connsiteY0" fmla="*/ 33901 h 67801"/>
                  <a:gd name="connsiteX1" fmla="*/ 39519 w 79037"/>
                  <a:gd name="connsiteY1" fmla="*/ 67802 h 67801"/>
                  <a:gd name="connsiteX2" fmla="*/ 0 w 79037"/>
                  <a:gd name="connsiteY2" fmla="*/ 33901 h 67801"/>
                  <a:gd name="connsiteX3" fmla="*/ 39519 w 79037"/>
                  <a:gd name="connsiteY3" fmla="*/ 0 h 67801"/>
                  <a:gd name="connsiteX4" fmla="*/ 79037 w 79037"/>
                  <a:gd name="connsiteY4" fmla="*/ 33901 h 67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37" h="67801">
                    <a:moveTo>
                      <a:pt x="79037" y="33901"/>
                    </a:moveTo>
                    <a:cubicBezTo>
                      <a:pt x="79037" y="52624"/>
                      <a:pt x="61344" y="67802"/>
                      <a:pt x="39519" y="67802"/>
                    </a:cubicBezTo>
                    <a:cubicBezTo>
                      <a:pt x="17693" y="67802"/>
                      <a:pt x="0" y="52624"/>
                      <a:pt x="0" y="33901"/>
                    </a:cubicBezTo>
                    <a:cubicBezTo>
                      <a:pt x="0" y="15178"/>
                      <a:pt x="17693" y="0"/>
                      <a:pt x="39519" y="0"/>
                    </a:cubicBezTo>
                    <a:cubicBezTo>
                      <a:pt x="61344" y="0"/>
                      <a:pt x="79037" y="15178"/>
                      <a:pt x="79037" y="33901"/>
                    </a:cubicBezTo>
                    <a:close/>
                  </a:path>
                </a:pathLst>
              </a:custGeom>
              <a:solidFill>
                <a:srgbClr val="27AE60"/>
              </a:solidFill>
              <a:ln w="9874" cap="flat">
                <a:noFill/>
                <a:prstDash val="solid"/>
                <a:miter/>
              </a:ln>
            </p:spPr>
            <p:txBody>
              <a:bodyPr rtlCol="0" anchor="ctr"/>
              <a:lstStyle/>
              <a:p>
                <a:endParaRPr lang="en-IN"/>
              </a:p>
            </p:txBody>
          </p:sp>
          <p:sp>
            <p:nvSpPr>
              <p:cNvPr id="78" name="TextBox 77">
                <a:extLst>
                  <a:ext uri="{FF2B5EF4-FFF2-40B4-BE49-F238E27FC236}">
                    <a16:creationId xmlns:a16="http://schemas.microsoft.com/office/drawing/2014/main" id="{BE6F579C-230D-0887-DBF0-93190FB81AFA}"/>
                  </a:ext>
                </a:extLst>
              </p:cNvPr>
              <p:cNvSpPr txBox="1"/>
              <p:nvPr/>
            </p:nvSpPr>
            <p:spPr>
              <a:xfrm>
                <a:off x="7792979" y="3718438"/>
                <a:ext cx="1375385" cy="205060"/>
              </a:xfrm>
              <a:prstGeom prst="rect">
                <a:avLst/>
              </a:prstGeom>
              <a:noFill/>
            </p:spPr>
            <p:txBody>
              <a:bodyPr wrap="none" rtlCol="0">
                <a:spAutoFit/>
              </a:bodyPr>
              <a:lstStyle/>
              <a:p>
                <a:pPr algn="l"/>
                <a:r>
                  <a:rPr lang="en-IN" sz="900" spc="0" baseline="0">
                    <a:ln/>
                    <a:solidFill>
                      <a:srgbClr val="2C3E50"/>
                    </a:solidFill>
                    <a:latin typeface="Arial"/>
                    <a:cs typeface="Arial"/>
                    <a:sym typeface="Arial"/>
                    <a:rtl val="0"/>
                  </a:rPr>
                  <a:t>RACH Success Rate ↑</a:t>
                </a:r>
              </a:p>
            </p:txBody>
          </p:sp>
          <p:sp>
            <p:nvSpPr>
              <p:cNvPr id="79" name="Freeform: Shape 78">
                <a:extLst>
                  <a:ext uri="{FF2B5EF4-FFF2-40B4-BE49-F238E27FC236}">
                    <a16:creationId xmlns:a16="http://schemas.microsoft.com/office/drawing/2014/main" id="{A4905B94-CA42-49F8-CE64-F320FA0D903F}"/>
                  </a:ext>
                </a:extLst>
              </p:cNvPr>
              <p:cNvSpPr/>
              <p:nvPr/>
            </p:nvSpPr>
            <p:spPr>
              <a:xfrm>
                <a:off x="7696706" y="3991830"/>
                <a:ext cx="79037" cy="67801"/>
              </a:xfrm>
              <a:custGeom>
                <a:avLst/>
                <a:gdLst>
                  <a:gd name="connsiteX0" fmla="*/ 79037 w 79037"/>
                  <a:gd name="connsiteY0" fmla="*/ 33901 h 67801"/>
                  <a:gd name="connsiteX1" fmla="*/ 39519 w 79037"/>
                  <a:gd name="connsiteY1" fmla="*/ 67802 h 67801"/>
                  <a:gd name="connsiteX2" fmla="*/ 0 w 79037"/>
                  <a:gd name="connsiteY2" fmla="*/ 33901 h 67801"/>
                  <a:gd name="connsiteX3" fmla="*/ 39519 w 79037"/>
                  <a:gd name="connsiteY3" fmla="*/ 0 h 67801"/>
                  <a:gd name="connsiteX4" fmla="*/ 79037 w 79037"/>
                  <a:gd name="connsiteY4" fmla="*/ 33901 h 67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37" h="67801">
                    <a:moveTo>
                      <a:pt x="79037" y="33901"/>
                    </a:moveTo>
                    <a:cubicBezTo>
                      <a:pt x="79037" y="52624"/>
                      <a:pt x="61344" y="67802"/>
                      <a:pt x="39519" y="67802"/>
                    </a:cubicBezTo>
                    <a:cubicBezTo>
                      <a:pt x="17693" y="67802"/>
                      <a:pt x="0" y="52624"/>
                      <a:pt x="0" y="33901"/>
                    </a:cubicBezTo>
                    <a:cubicBezTo>
                      <a:pt x="0" y="15178"/>
                      <a:pt x="17693" y="0"/>
                      <a:pt x="39519" y="0"/>
                    </a:cubicBezTo>
                    <a:cubicBezTo>
                      <a:pt x="61344" y="0"/>
                      <a:pt x="79037" y="15178"/>
                      <a:pt x="79037" y="33901"/>
                    </a:cubicBezTo>
                    <a:close/>
                  </a:path>
                </a:pathLst>
              </a:custGeom>
              <a:solidFill>
                <a:srgbClr val="27AE60"/>
              </a:solidFill>
              <a:ln w="9874" cap="flat">
                <a:noFill/>
                <a:prstDash val="solid"/>
                <a:miter/>
              </a:ln>
            </p:spPr>
            <p:txBody>
              <a:bodyPr rtlCol="0" anchor="ctr"/>
              <a:lstStyle/>
              <a:p>
                <a:endParaRPr lang="en-IN"/>
              </a:p>
            </p:txBody>
          </p:sp>
          <p:sp>
            <p:nvSpPr>
              <p:cNvPr id="80" name="TextBox 79">
                <a:extLst>
                  <a:ext uri="{FF2B5EF4-FFF2-40B4-BE49-F238E27FC236}">
                    <a16:creationId xmlns:a16="http://schemas.microsoft.com/office/drawing/2014/main" id="{4D6FD7E0-B5EA-797E-FCA1-929D88FC88BB}"/>
                  </a:ext>
                </a:extLst>
              </p:cNvPr>
              <p:cNvSpPr txBox="1"/>
              <p:nvPr/>
            </p:nvSpPr>
            <p:spPr>
              <a:xfrm>
                <a:off x="7792979" y="3930318"/>
                <a:ext cx="1507486" cy="205060"/>
              </a:xfrm>
              <a:prstGeom prst="rect">
                <a:avLst/>
              </a:prstGeom>
              <a:noFill/>
            </p:spPr>
            <p:txBody>
              <a:bodyPr wrap="none" rtlCol="0">
                <a:spAutoFit/>
              </a:bodyPr>
              <a:lstStyle/>
              <a:p>
                <a:pPr algn="l"/>
                <a:r>
                  <a:rPr lang="en-IN" sz="900" spc="0" baseline="0">
                    <a:ln/>
                    <a:solidFill>
                      <a:srgbClr val="2C3E50"/>
                    </a:solidFill>
                    <a:latin typeface="Arial"/>
                    <a:cs typeface="Arial"/>
                    <a:sym typeface="Arial"/>
                    <a:rtl val="0"/>
                  </a:rPr>
                  <a:t>Connection Setup Time ↓</a:t>
                </a:r>
              </a:p>
            </p:txBody>
          </p:sp>
          <p:sp>
            <p:nvSpPr>
              <p:cNvPr id="81" name="Freeform: Shape 80">
                <a:extLst>
                  <a:ext uri="{FF2B5EF4-FFF2-40B4-BE49-F238E27FC236}">
                    <a16:creationId xmlns:a16="http://schemas.microsoft.com/office/drawing/2014/main" id="{037A4FCA-A577-C465-A7F2-C213AA431299}"/>
                  </a:ext>
                </a:extLst>
              </p:cNvPr>
              <p:cNvSpPr/>
              <p:nvPr/>
            </p:nvSpPr>
            <p:spPr>
              <a:xfrm>
                <a:off x="7696706" y="4203710"/>
                <a:ext cx="79037" cy="67801"/>
              </a:xfrm>
              <a:custGeom>
                <a:avLst/>
                <a:gdLst>
                  <a:gd name="connsiteX0" fmla="*/ 79037 w 79037"/>
                  <a:gd name="connsiteY0" fmla="*/ 33901 h 67801"/>
                  <a:gd name="connsiteX1" fmla="*/ 39519 w 79037"/>
                  <a:gd name="connsiteY1" fmla="*/ 67802 h 67801"/>
                  <a:gd name="connsiteX2" fmla="*/ 0 w 79037"/>
                  <a:gd name="connsiteY2" fmla="*/ 33901 h 67801"/>
                  <a:gd name="connsiteX3" fmla="*/ 39519 w 79037"/>
                  <a:gd name="connsiteY3" fmla="*/ 0 h 67801"/>
                  <a:gd name="connsiteX4" fmla="*/ 79037 w 79037"/>
                  <a:gd name="connsiteY4" fmla="*/ 33901 h 67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37" h="67801">
                    <a:moveTo>
                      <a:pt x="79037" y="33901"/>
                    </a:moveTo>
                    <a:cubicBezTo>
                      <a:pt x="79037" y="52624"/>
                      <a:pt x="61344" y="67802"/>
                      <a:pt x="39519" y="67802"/>
                    </a:cubicBezTo>
                    <a:cubicBezTo>
                      <a:pt x="17693" y="67802"/>
                      <a:pt x="0" y="52624"/>
                      <a:pt x="0" y="33901"/>
                    </a:cubicBezTo>
                    <a:cubicBezTo>
                      <a:pt x="0" y="15178"/>
                      <a:pt x="17693" y="0"/>
                      <a:pt x="39519" y="0"/>
                    </a:cubicBezTo>
                    <a:cubicBezTo>
                      <a:pt x="61344" y="0"/>
                      <a:pt x="79037" y="15178"/>
                      <a:pt x="79037" y="33901"/>
                    </a:cubicBezTo>
                    <a:close/>
                  </a:path>
                </a:pathLst>
              </a:custGeom>
              <a:solidFill>
                <a:srgbClr val="27AE60"/>
              </a:solidFill>
              <a:ln w="9874" cap="flat">
                <a:noFill/>
                <a:prstDash val="solid"/>
                <a:miter/>
              </a:ln>
            </p:spPr>
            <p:txBody>
              <a:bodyPr rtlCol="0" anchor="ctr"/>
              <a:lstStyle/>
              <a:p>
                <a:endParaRPr lang="en-IN"/>
              </a:p>
            </p:txBody>
          </p:sp>
          <p:sp>
            <p:nvSpPr>
              <p:cNvPr id="82" name="TextBox 81">
                <a:extLst>
                  <a:ext uri="{FF2B5EF4-FFF2-40B4-BE49-F238E27FC236}">
                    <a16:creationId xmlns:a16="http://schemas.microsoft.com/office/drawing/2014/main" id="{D63B67A8-F743-E611-1276-61BC97F3BF21}"/>
                  </a:ext>
                </a:extLst>
              </p:cNvPr>
              <p:cNvSpPr txBox="1"/>
              <p:nvPr/>
            </p:nvSpPr>
            <p:spPr>
              <a:xfrm>
                <a:off x="7792979" y="4142199"/>
                <a:ext cx="1691688" cy="205060"/>
              </a:xfrm>
              <a:prstGeom prst="rect">
                <a:avLst/>
              </a:prstGeom>
              <a:noFill/>
            </p:spPr>
            <p:txBody>
              <a:bodyPr wrap="none" rtlCol="0">
                <a:spAutoFit/>
              </a:bodyPr>
              <a:lstStyle/>
              <a:p>
                <a:pPr algn="l"/>
                <a:r>
                  <a:rPr lang="en-IN" sz="900" spc="0" baseline="0">
                    <a:ln/>
                    <a:solidFill>
                      <a:srgbClr val="2C3E50"/>
                    </a:solidFill>
                    <a:latin typeface="Arial"/>
                    <a:cs typeface="Arial"/>
                    <a:sym typeface="Arial"/>
                    <a:rtl val="0"/>
                  </a:rPr>
                  <a:t>Preamble Retransmissions ↓</a:t>
                </a:r>
              </a:p>
            </p:txBody>
          </p:sp>
          <p:sp>
            <p:nvSpPr>
              <p:cNvPr id="83" name="Freeform: Shape 82">
                <a:extLst>
                  <a:ext uri="{FF2B5EF4-FFF2-40B4-BE49-F238E27FC236}">
                    <a16:creationId xmlns:a16="http://schemas.microsoft.com/office/drawing/2014/main" id="{9F283E4A-6ACD-2562-E0F9-C56A46E88660}"/>
                  </a:ext>
                </a:extLst>
              </p:cNvPr>
              <p:cNvSpPr/>
              <p:nvPr/>
            </p:nvSpPr>
            <p:spPr>
              <a:xfrm>
                <a:off x="7696706" y="4415591"/>
                <a:ext cx="79037" cy="67801"/>
              </a:xfrm>
              <a:custGeom>
                <a:avLst/>
                <a:gdLst>
                  <a:gd name="connsiteX0" fmla="*/ 79037 w 79037"/>
                  <a:gd name="connsiteY0" fmla="*/ 33901 h 67801"/>
                  <a:gd name="connsiteX1" fmla="*/ 39519 w 79037"/>
                  <a:gd name="connsiteY1" fmla="*/ 67802 h 67801"/>
                  <a:gd name="connsiteX2" fmla="*/ 0 w 79037"/>
                  <a:gd name="connsiteY2" fmla="*/ 33901 h 67801"/>
                  <a:gd name="connsiteX3" fmla="*/ 39519 w 79037"/>
                  <a:gd name="connsiteY3" fmla="*/ 0 h 67801"/>
                  <a:gd name="connsiteX4" fmla="*/ 79037 w 79037"/>
                  <a:gd name="connsiteY4" fmla="*/ 33901 h 67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37" h="67801">
                    <a:moveTo>
                      <a:pt x="79037" y="33901"/>
                    </a:moveTo>
                    <a:cubicBezTo>
                      <a:pt x="79037" y="52624"/>
                      <a:pt x="61344" y="67802"/>
                      <a:pt x="39519" y="67802"/>
                    </a:cubicBezTo>
                    <a:cubicBezTo>
                      <a:pt x="17693" y="67802"/>
                      <a:pt x="0" y="52624"/>
                      <a:pt x="0" y="33901"/>
                    </a:cubicBezTo>
                    <a:cubicBezTo>
                      <a:pt x="0" y="15178"/>
                      <a:pt x="17693" y="0"/>
                      <a:pt x="39519" y="0"/>
                    </a:cubicBezTo>
                    <a:cubicBezTo>
                      <a:pt x="61344" y="0"/>
                      <a:pt x="79037" y="15178"/>
                      <a:pt x="79037" y="33901"/>
                    </a:cubicBezTo>
                    <a:close/>
                  </a:path>
                </a:pathLst>
              </a:custGeom>
              <a:solidFill>
                <a:srgbClr val="27AE60"/>
              </a:solidFill>
              <a:ln w="9874" cap="flat">
                <a:noFill/>
                <a:prstDash val="solid"/>
                <a:miter/>
              </a:ln>
            </p:spPr>
            <p:txBody>
              <a:bodyPr rtlCol="0" anchor="ctr"/>
              <a:lstStyle/>
              <a:p>
                <a:endParaRPr lang="en-IN"/>
              </a:p>
            </p:txBody>
          </p:sp>
          <p:sp>
            <p:nvSpPr>
              <p:cNvPr id="84" name="TextBox 83">
                <a:extLst>
                  <a:ext uri="{FF2B5EF4-FFF2-40B4-BE49-F238E27FC236}">
                    <a16:creationId xmlns:a16="http://schemas.microsoft.com/office/drawing/2014/main" id="{C242D0C9-BC7C-C4BE-68E2-1FDAC9F5562E}"/>
                  </a:ext>
                </a:extLst>
              </p:cNvPr>
              <p:cNvSpPr txBox="1"/>
              <p:nvPr/>
            </p:nvSpPr>
            <p:spPr>
              <a:xfrm>
                <a:off x="7792979" y="4354079"/>
                <a:ext cx="1346903" cy="205060"/>
              </a:xfrm>
              <a:prstGeom prst="rect">
                <a:avLst/>
              </a:prstGeom>
              <a:noFill/>
            </p:spPr>
            <p:txBody>
              <a:bodyPr wrap="none" rtlCol="0">
                <a:spAutoFit/>
              </a:bodyPr>
              <a:lstStyle/>
              <a:p>
                <a:pPr algn="l"/>
                <a:r>
                  <a:rPr lang="en-IN" sz="900" spc="0" baseline="0">
                    <a:ln/>
                    <a:solidFill>
                      <a:srgbClr val="2C3E50"/>
                    </a:solidFill>
                    <a:latin typeface="Arial"/>
                    <a:cs typeface="Arial"/>
                    <a:sym typeface="Arial"/>
                    <a:rtl val="0"/>
                  </a:rPr>
                  <a:t>UE Power Efficiency ↑</a:t>
                </a:r>
              </a:p>
            </p:txBody>
          </p:sp>
          <p:sp>
            <p:nvSpPr>
              <p:cNvPr id="85" name="Freeform: Shape 84">
                <a:extLst>
                  <a:ext uri="{FF2B5EF4-FFF2-40B4-BE49-F238E27FC236}">
                    <a16:creationId xmlns:a16="http://schemas.microsoft.com/office/drawing/2014/main" id="{39F8BB5E-DD04-B732-869F-BA51EB581673}"/>
                  </a:ext>
                </a:extLst>
              </p:cNvPr>
              <p:cNvSpPr/>
              <p:nvPr/>
            </p:nvSpPr>
            <p:spPr>
              <a:xfrm>
                <a:off x="7696706" y="4627472"/>
                <a:ext cx="79037" cy="67801"/>
              </a:xfrm>
              <a:custGeom>
                <a:avLst/>
                <a:gdLst>
                  <a:gd name="connsiteX0" fmla="*/ 79037 w 79037"/>
                  <a:gd name="connsiteY0" fmla="*/ 33901 h 67801"/>
                  <a:gd name="connsiteX1" fmla="*/ 39519 w 79037"/>
                  <a:gd name="connsiteY1" fmla="*/ 67802 h 67801"/>
                  <a:gd name="connsiteX2" fmla="*/ 0 w 79037"/>
                  <a:gd name="connsiteY2" fmla="*/ 33901 h 67801"/>
                  <a:gd name="connsiteX3" fmla="*/ 39519 w 79037"/>
                  <a:gd name="connsiteY3" fmla="*/ 0 h 67801"/>
                  <a:gd name="connsiteX4" fmla="*/ 79037 w 79037"/>
                  <a:gd name="connsiteY4" fmla="*/ 33901 h 67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37" h="67801">
                    <a:moveTo>
                      <a:pt x="79037" y="33901"/>
                    </a:moveTo>
                    <a:cubicBezTo>
                      <a:pt x="79037" y="52624"/>
                      <a:pt x="61344" y="67802"/>
                      <a:pt x="39519" y="67802"/>
                    </a:cubicBezTo>
                    <a:cubicBezTo>
                      <a:pt x="17693" y="67802"/>
                      <a:pt x="0" y="52624"/>
                      <a:pt x="0" y="33901"/>
                    </a:cubicBezTo>
                    <a:cubicBezTo>
                      <a:pt x="0" y="15178"/>
                      <a:pt x="17693" y="0"/>
                      <a:pt x="39519" y="0"/>
                    </a:cubicBezTo>
                    <a:cubicBezTo>
                      <a:pt x="61344" y="0"/>
                      <a:pt x="79037" y="15178"/>
                      <a:pt x="79037" y="33901"/>
                    </a:cubicBezTo>
                    <a:close/>
                  </a:path>
                </a:pathLst>
              </a:custGeom>
              <a:solidFill>
                <a:srgbClr val="27AE60"/>
              </a:solidFill>
              <a:ln w="9874" cap="flat">
                <a:noFill/>
                <a:prstDash val="solid"/>
                <a:miter/>
              </a:ln>
            </p:spPr>
            <p:txBody>
              <a:bodyPr rtlCol="0" anchor="ctr"/>
              <a:lstStyle/>
              <a:p>
                <a:endParaRPr lang="en-IN"/>
              </a:p>
            </p:txBody>
          </p:sp>
          <p:sp>
            <p:nvSpPr>
              <p:cNvPr id="86" name="TextBox 85">
                <a:extLst>
                  <a:ext uri="{FF2B5EF4-FFF2-40B4-BE49-F238E27FC236}">
                    <a16:creationId xmlns:a16="http://schemas.microsoft.com/office/drawing/2014/main" id="{4D957E63-1EF0-9464-2E71-13B9E54D84EF}"/>
                  </a:ext>
                </a:extLst>
              </p:cNvPr>
              <p:cNvSpPr txBox="1"/>
              <p:nvPr/>
            </p:nvSpPr>
            <p:spPr>
              <a:xfrm>
                <a:off x="7792979" y="4565960"/>
                <a:ext cx="1395298" cy="205060"/>
              </a:xfrm>
              <a:prstGeom prst="rect">
                <a:avLst/>
              </a:prstGeom>
              <a:noFill/>
            </p:spPr>
            <p:txBody>
              <a:bodyPr wrap="none" rtlCol="0">
                <a:spAutoFit/>
              </a:bodyPr>
              <a:lstStyle/>
              <a:p>
                <a:pPr algn="l"/>
                <a:r>
                  <a:rPr lang="en-IN" sz="900" spc="0" baseline="0">
                    <a:ln/>
                    <a:solidFill>
                      <a:srgbClr val="2C3E50"/>
                    </a:solidFill>
                    <a:latin typeface="Arial"/>
                    <a:cs typeface="Arial"/>
                    <a:sym typeface="Arial"/>
                    <a:rtl val="0"/>
                  </a:rPr>
                  <a:t>Inter-cell Interference ↓</a:t>
                </a:r>
              </a:p>
            </p:txBody>
          </p:sp>
        </p:grpSp>
      </p:grpSp>
      <p:grpSp>
        <p:nvGrpSpPr>
          <p:cNvPr id="87" name="Graphic 3">
            <a:extLst>
              <a:ext uri="{FF2B5EF4-FFF2-40B4-BE49-F238E27FC236}">
                <a16:creationId xmlns:a16="http://schemas.microsoft.com/office/drawing/2014/main" id="{F605631C-4C55-3056-49F8-7048BA24F87C}"/>
              </a:ext>
            </a:extLst>
          </p:cNvPr>
          <p:cNvGrpSpPr/>
          <p:nvPr/>
        </p:nvGrpSpPr>
        <p:grpSpPr>
          <a:xfrm>
            <a:off x="428320" y="2524327"/>
            <a:ext cx="1975930" cy="1017026"/>
            <a:chOff x="622873" y="3390089"/>
            <a:chExt cx="1975930" cy="1017026"/>
          </a:xfrm>
        </p:grpSpPr>
        <p:sp>
          <p:nvSpPr>
            <p:cNvPr id="88" name="Freeform: Shape 87">
              <a:extLst>
                <a:ext uri="{FF2B5EF4-FFF2-40B4-BE49-F238E27FC236}">
                  <a16:creationId xmlns:a16="http://schemas.microsoft.com/office/drawing/2014/main" id="{5A871529-A108-AE61-3A2B-36FDA859DC70}"/>
                </a:ext>
              </a:extLst>
            </p:cNvPr>
            <p:cNvSpPr/>
            <p:nvPr/>
          </p:nvSpPr>
          <p:spPr>
            <a:xfrm>
              <a:off x="622873" y="3390089"/>
              <a:ext cx="1975930" cy="1017026"/>
            </a:xfrm>
            <a:custGeom>
              <a:avLst/>
              <a:gdLst>
                <a:gd name="connsiteX0" fmla="*/ 1946292 w 1975930"/>
                <a:gd name="connsiteY0" fmla="*/ 0 h 1017026"/>
                <a:gd name="connsiteX1" fmla="*/ 1975931 w 1975930"/>
                <a:gd name="connsiteY1" fmla="*/ 0 h 1017026"/>
                <a:gd name="connsiteX2" fmla="*/ 1975931 w 1975930"/>
                <a:gd name="connsiteY2" fmla="*/ 1017027 h 1017026"/>
                <a:gd name="connsiteX3" fmla="*/ 1946292 w 1975930"/>
                <a:gd name="connsiteY3" fmla="*/ 1017027 h 1017026"/>
                <a:gd name="connsiteX4" fmla="*/ 29639 w 1975930"/>
                <a:gd name="connsiteY4" fmla="*/ 1017027 h 1017026"/>
                <a:gd name="connsiteX5" fmla="*/ 0 w 1975930"/>
                <a:gd name="connsiteY5" fmla="*/ 1017027 h 1017026"/>
                <a:gd name="connsiteX6" fmla="*/ 0 w 1975930"/>
                <a:gd name="connsiteY6" fmla="*/ 0 h 1017026"/>
                <a:gd name="connsiteX7" fmla="*/ 29639 w 1975930"/>
                <a:gd name="connsiteY7" fmla="*/ 0 h 101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5930" h="1017026">
                  <a:moveTo>
                    <a:pt x="1946292" y="0"/>
                  </a:moveTo>
                  <a:cubicBezTo>
                    <a:pt x="1962661" y="0"/>
                    <a:pt x="1975931" y="0"/>
                    <a:pt x="1975931" y="0"/>
                  </a:cubicBezTo>
                  <a:lnTo>
                    <a:pt x="1975931" y="1017027"/>
                  </a:lnTo>
                  <a:cubicBezTo>
                    <a:pt x="1975931" y="1017027"/>
                    <a:pt x="1962661" y="1017027"/>
                    <a:pt x="1946292" y="1017027"/>
                  </a:cubicBezTo>
                  <a:lnTo>
                    <a:pt x="29639" y="1017027"/>
                  </a:lnTo>
                  <a:cubicBezTo>
                    <a:pt x="13270" y="1017027"/>
                    <a:pt x="0" y="1017027"/>
                    <a:pt x="0" y="1017027"/>
                  </a:cubicBezTo>
                  <a:lnTo>
                    <a:pt x="0" y="0"/>
                  </a:lnTo>
                  <a:cubicBezTo>
                    <a:pt x="0" y="0"/>
                    <a:pt x="13270" y="0"/>
                    <a:pt x="29639" y="0"/>
                  </a:cubicBezTo>
                  <a:close/>
                </a:path>
              </a:pathLst>
            </a:custGeom>
            <a:solidFill>
              <a:srgbClr val="FFFFFF"/>
            </a:solidFill>
            <a:ln w="9874" cap="flat">
              <a:solidFill>
                <a:srgbClr val="BDC3C7"/>
              </a:solidFill>
              <a:prstDash val="solid"/>
              <a:miter/>
            </a:ln>
          </p:spPr>
          <p:txBody>
            <a:bodyPr rtlCol="0" anchor="ctr"/>
            <a:lstStyle/>
            <a:p>
              <a:endParaRPr lang="en-IN"/>
            </a:p>
          </p:txBody>
        </p:sp>
        <p:sp>
          <p:nvSpPr>
            <p:cNvPr id="89" name="TextBox 88">
              <a:extLst>
                <a:ext uri="{FF2B5EF4-FFF2-40B4-BE49-F238E27FC236}">
                  <a16:creationId xmlns:a16="http://schemas.microsoft.com/office/drawing/2014/main" id="{FDE3299A-6A3B-0720-2736-FBE29E297B4C}"/>
                </a:ext>
              </a:extLst>
            </p:cNvPr>
            <p:cNvSpPr txBox="1"/>
            <p:nvPr/>
          </p:nvSpPr>
          <p:spPr>
            <a:xfrm>
              <a:off x="1273498" y="3406460"/>
              <a:ext cx="674682" cy="223997"/>
            </a:xfrm>
            <a:prstGeom prst="rect">
              <a:avLst/>
            </a:prstGeom>
            <a:noFill/>
          </p:spPr>
          <p:txBody>
            <a:bodyPr wrap="none" rtlCol="0">
              <a:spAutoFit/>
            </a:bodyPr>
            <a:lstStyle/>
            <a:p>
              <a:pPr algn="l"/>
              <a:r>
                <a:rPr lang="en-IN" sz="1050" b="1" spc="0" baseline="0">
                  <a:ln/>
                  <a:solidFill>
                    <a:srgbClr val="2C3E50"/>
                  </a:solidFill>
                  <a:latin typeface="Arial"/>
                  <a:cs typeface="Arial"/>
                  <a:sym typeface="Arial"/>
                  <a:rtl val="0"/>
                </a:rPr>
                <a:t>Legend</a:t>
              </a:r>
            </a:p>
          </p:txBody>
        </p:sp>
        <p:sp>
          <p:nvSpPr>
            <p:cNvPr id="90" name="Freeform: Shape 89">
              <a:extLst>
                <a:ext uri="{FF2B5EF4-FFF2-40B4-BE49-F238E27FC236}">
                  <a16:creationId xmlns:a16="http://schemas.microsoft.com/office/drawing/2014/main" id="{A33C69DC-0A48-71E7-9014-F9F4BD38EC83}"/>
                </a:ext>
              </a:extLst>
            </p:cNvPr>
            <p:cNvSpPr/>
            <p:nvPr/>
          </p:nvSpPr>
          <p:spPr>
            <a:xfrm>
              <a:off x="820466" y="3729098"/>
              <a:ext cx="197593" cy="8475"/>
            </a:xfrm>
            <a:custGeom>
              <a:avLst/>
              <a:gdLst>
                <a:gd name="connsiteX0" fmla="*/ 0 w 197593"/>
                <a:gd name="connsiteY0" fmla="*/ 0 h 8475"/>
                <a:gd name="connsiteX1" fmla="*/ 197593 w 197593"/>
                <a:gd name="connsiteY1" fmla="*/ 0 h 8475"/>
              </a:gdLst>
              <a:ahLst/>
              <a:cxnLst>
                <a:cxn ang="0">
                  <a:pos x="connsiteX0" y="connsiteY0"/>
                </a:cxn>
                <a:cxn ang="0">
                  <a:pos x="connsiteX1" y="connsiteY1"/>
                </a:cxn>
              </a:cxnLst>
              <a:rect l="l" t="t" r="r" b="b"/>
              <a:pathLst>
                <a:path w="197593" h="8475">
                  <a:moveTo>
                    <a:pt x="0" y="0"/>
                  </a:moveTo>
                  <a:lnTo>
                    <a:pt x="197593" y="0"/>
                  </a:lnTo>
                </a:path>
              </a:pathLst>
            </a:custGeom>
            <a:ln w="29623" cap="flat">
              <a:solidFill>
                <a:srgbClr val="27AE60"/>
              </a:solidFill>
              <a:prstDash val="solid"/>
              <a:miter/>
            </a:ln>
          </p:spPr>
          <p:txBody>
            <a:bodyPr rtlCol="0" anchor="ctr"/>
            <a:lstStyle/>
            <a:p>
              <a:endParaRPr lang="en-IN"/>
            </a:p>
          </p:txBody>
        </p:sp>
        <p:sp>
          <p:nvSpPr>
            <p:cNvPr id="91" name="TextBox 90">
              <a:extLst>
                <a:ext uri="{FF2B5EF4-FFF2-40B4-BE49-F238E27FC236}">
                  <a16:creationId xmlns:a16="http://schemas.microsoft.com/office/drawing/2014/main" id="{9DD001E7-DE40-5747-F35F-735616AF135E}"/>
                </a:ext>
              </a:extLst>
            </p:cNvPr>
            <p:cNvSpPr txBox="1"/>
            <p:nvPr/>
          </p:nvSpPr>
          <p:spPr>
            <a:xfrm>
              <a:off x="1025416" y="3641358"/>
              <a:ext cx="1282059" cy="195592"/>
            </a:xfrm>
            <a:prstGeom prst="rect">
              <a:avLst/>
            </a:prstGeom>
            <a:noFill/>
          </p:spPr>
          <p:txBody>
            <a:bodyPr wrap="none" rtlCol="0">
              <a:spAutoFit/>
            </a:bodyPr>
            <a:lstStyle/>
            <a:p>
              <a:pPr algn="l"/>
              <a:r>
                <a:rPr lang="en-IN" sz="825" spc="0" baseline="0">
                  <a:ln/>
                  <a:solidFill>
                    <a:srgbClr val="2C3E50"/>
                  </a:solidFill>
                  <a:latin typeface="Arial"/>
                  <a:cs typeface="Arial"/>
                  <a:sym typeface="Arial"/>
                  <a:rtl val="0"/>
                </a:rPr>
                <a:t>Low Power (Close UE)</a:t>
              </a:r>
            </a:p>
          </p:txBody>
        </p:sp>
        <p:sp>
          <p:nvSpPr>
            <p:cNvPr id="92" name="Freeform: Shape 91">
              <a:extLst>
                <a:ext uri="{FF2B5EF4-FFF2-40B4-BE49-F238E27FC236}">
                  <a16:creationId xmlns:a16="http://schemas.microsoft.com/office/drawing/2014/main" id="{18788FA3-3D69-81FC-6C6D-8C716956E2D4}"/>
                </a:ext>
              </a:extLst>
            </p:cNvPr>
            <p:cNvSpPr/>
            <p:nvPr/>
          </p:nvSpPr>
          <p:spPr>
            <a:xfrm>
              <a:off x="820466" y="3898602"/>
              <a:ext cx="197593" cy="8475"/>
            </a:xfrm>
            <a:custGeom>
              <a:avLst/>
              <a:gdLst>
                <a:gd name="connsiteX0" fmla="*/ 0 w 197593"/>
                <a:gd name="connsiteY0" fmla="*/ 0 h 8475"/>
                <a:gd name="connsiteX1" fmla="*/ 197593 w 197593"/>
                <a:gd name="connsiteY1" fmla="*/ 0 h 8475"/>
              </a:gdLst>
              <a:ahLst/>
              <a:cxnLst>
                <a:cxn ang="0">
                  <a:pos x="connsiteX0" y="connsiteY0"/>
                </a:cxn>
                <a:cxn ang="0">
                  <a:pos x="connsiteX1" y="connsiteY1"/>
                </a:cxn>
              </a:cxnLst>
              <a:rect l="l" t="t" r="r" b="b"/>
              <a:pathLst>
                <a:path w="197593" h="8475">
                  <a:moveTo>
                    <a:pt x="0" y="0"/>
                  </a:moveTo>
                  <a:lnTo>
                    <a:pt x="197593" y="0"/>
                  </a:lnTo>
                </a:path>
              </a:pathLst>
            </a:custGeom>
            <a:ln w="39497" cap="flat">
              <a:solidFill>
                <a:srgbClr val="F39C12"/>
              </a:solidFill>
              <a:prstDash val="solid"/>
              <a:miter/>
            </a:ln>
          </p:spPr>
          <p:txBody>
            <a:bodyPr rtlCol="0" anchor="ctr"/>
            <a:lstStyle/>
            <a:p>
              <a:endParaRPr lang="en-IN"/>
            </a:p>
          </p:txBody>
        </p:sp>
        <p:sp>
          <p:nvSpPr>
            <p:cNvPr id="93" name="TextBox 92">
              <a:extLst>
                <a:ext uri="{FF2B5EF4-FFF2-40B4-BE49-F238E27FC236}">
                  <a16:creationId xmlns:a16="http://schemas.microsoft.com/office/drawing/2014/main" id="{7AE09068-CBB8-EF74-E4AB-8BA06B18AF41}"/>
                </a:ext>
              </a:extLst>
            </p:cNvPr>
            <p:cNvSpPr txBox="1"/>
            <p:nvPr/>
          </p:nvSpPr>
          <p:spPr>
            <a:xfrm>
              <a:off x="1025416" y="3810862"/>
              <a:ext cx="907635" cy="195592"/>
            </a:xfrm>
            <a:prstGeom prst="rect">
              <a:avLst/>
            </a:prstGeom>
            <a:noFill/>
          </p:spPr>
          <p:txBody>
            <a:bodyPr wrap="none" rtlCol="0">
              <a:spAutoFit/>
            </a:bodyPr>
            <a:lstStyle/>
            <a:p>
              <a:pPr algn="l"/>
              <a:r>
                <a:rPr lang="en-IN" sz="825" spc="0" baseline="0">
                  <a:ln/>
                  <a:solidFill>
                    <a:srgbClr val="2C3E50"/>
                  </a:solidFill>
                  <a:latin typeface="Arial"/>
                  <a:cs typeface="Arial"/>
                  <a:sym typeface="Arial"/>
                  <a:rtl val="0"/>
                </a:rPr>
                <a:t>Medium Power</a:t>
              </a:r>
            </a:p>
          </p:txBody>
        </p:sp>
        <p:sp>
          <p:nvSpPr>
            <p:cNvPr id="94" name="Freeform: Shape 93">
              <a:extLst>
                <a:ext uri="{FF2B5EF4-FFF2-40B4-BE49-F238E27FC236}">
                  <a16:creationId xmlns:a16="http://schemas.microsoft.com/office/drawing/2014/main" id="{52A16FC9-D6FB-AB7F-F756-3637D6E0CA5D}"/>
                </a:ext>
              </a:extLst>
            </p:cNvPr>
            <p:cNvSpPr/>
            <p:nvPr/>
          </p:nvSpPr>
          <p:spPr>
            <a:xfrm>
              <a:off x="820466" y="4068107"/>
              <a:ext cx="197593" cy="8475"/>
            </a:xfrm>
            <a:custGeom>
              <a:avLst/>
              <a:gdLst>
                <a:gd name="connsiteX0" fmla="*/ 0 w 197593"/>
                <a:gd name="connsiteY0" fmla="*/ 0 h 8475"/>
                <a:gd name="connsiteX1" fmla="*/ 197593 w 197593"/>
                <a:gd name="connsiteY1" fmla="*/ 0 h 8475"/>
              </a:gdLst>
              <a:ahLst/>
              <a:cxnLst>
                <a:cxn ang="0">
                  <a:pos x="connsiteX0" y="connsiteY0"/>
                </a:cxn>
                <a:cxn ang="0">
                  <a:pos x="connsiteX1" y="connsiteY1"/>
                </a:cxn>
              </a:cxnLst>
              <a:rect l="l" t="t" r="r" b="b"/>
              <a:pathLst>
                <a:path w="197593" h="8475">
                  <a:moveTo>
                    <a:pt x="0" y="0"/>
                  </a:moveTo>
                  <a:lnTo>
                    <a:pt x="197593" y="0"/>
                  </a:lnTo>
                </a:path>
              </a:pathLst>
            </a:custGeom>
            <a:ln w="49371" cap="flat">
              <a:solidFill>
                <a:srgbClr val="E74C3C"/>
              </a:solidFill>
              <a:prstDash val="solid"/>
              <a:miter/>
            </a:ln>
          </p:spPr>
          <p:txBody>
            <a:bodyPr rtlCol="0" anchor="ctr"/>
            <a:lstStyle/>
            <a:p>
              <a:endParaRPr lang="en-IN"/>
            </a:p>
          </p:txBody>
        </p:sp>
        <p:sp>
          <p:nvSpPr>
            <p:cNvPr id="95" name="TextBox 94">
              <a:extLst>
                <a:ext uri="{FF2B5EF4-FFF2-40B4-BE49-F238E27FC236}">
                  <a16:creationId xmlns:a16="http://schemas.microsoft.com/office/drawing/2014/main" id="{4839C852-E29F-1501-07BC-2C019200CF26}"/>
                </a:ext>
              </a:extLst>
            </p:cNvPr>
            <p:cNvSpPr txBox="1"/>
            <p:nvPr/>
          </p:nvSpPr>
          <p:spPr>
            <a:xfrm>
              <a:off x="1025416" y="3980367"/>
              <a:ext cx="1191371" cy="195592"/>
            </a:xfrm>
            <a:prstGeom prst="rect">
              <a:avLst/>
            </a:prstGeom>
            <a:noFill/>
          </p:spPr>
          <p:txBody>
            <a:bodyPr wrap="none" rtlCol="0">
              <a:spAutoFit/>
            </a:bodyPr>
            <a:lstStyle/>
            <a:p>
              <a:pPr algn="l"/>
              <a:r>
                <a:rPr lang="en-IN" sz="825" spc="0" baseline="0">
                  <a:ln/>
                  <a:solidFill>
                    <a:srgbClr val="2C3E50"/>
                  </a:solidFill>
                  <a:latin typeface="Arial"/>
                  <a:cs typeface="Arial"/>
                  <a:sym typeface="Arial"/>
                  <a:rtl val="0"/>
                </a:rPr>
                <a:t>High Power (Far UE)</a:t>
              </a:r>
            </a:p>
          </p:txBody>
        </p:sp>
        <p:sp>
          <p:nvSpPr>
            <p:cNvPr id="96" name="TextBox 95">
              <a:extLst>
                <a:ext uri="{FF2B5EF4-FFF2-40B4-BE49-F238E27FC236}">
                  <a16:creationId xmlns:a16="http://schemas.microsoft.com/office/drawing/2014/main" id="{E57A3CD0-F259-FA42-D84D-501761FFDFB8}"/>
                </a:ext>
              </a:extLst>
            </p:cNvPr>
            <p:cNvSpPr txBox="1"/>
            <p:nvPr/>
          </p:nvSpPr>
          <p:spPr>
            <a:xfrm>
              <a:off x="729026" y="4157544"/>
              <a:ext cx="852023" cy="186124"/>
            </a:xfrm>
            <a:prstGeom prst="rect">
              <a:avLst/>
            </a:prstGeom>
            <a:noFill/>
          </p:spPr>
          <p:txBody>
            <a:bodyPr wrap="none" rtlCol="0">
              <a:spAutoFit/>
            </a:bodyPr>
            <a:lstStyle/>
            <a:p>
              <a:pPr algn="l"/>
              <a:r>
                <a:rPr lang="en-IN" sz="750" spc="0" baseline="0">
                  <a:ln/>
                  <a:solidFill>
                    <a:srgbClr val="7F8C8D"/>
                  </a:solidFill>
                  <a:latin typeface="Arial"/>
                  <a:cs typeface="Arial"/>
                  <a:sym typeface="Arial"/>
                  <a:rtl val="0"/>
                </a:rPr>
                <a:t>PL = Path Loss</a:t>
              </a:r>
            </a:p>
          </p:txBody>
        </p:sp>
      </p:grpSp>
    </p:spTree>
    <p:extLst>
      <p:ext uri="{BB962C8B-B14F-4D97-AF65-F5344CB8AC3E}">
        <p14:creationId xmlns:p14="http://schemas.microsoft.com/office/powerpoint/2010/main" val="2887858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72790-06BB-F748-C123-77D376CDB3CD}"/>
            </a:ext>
          </a:extLst>
        </p:cNvPr>
        <p:cNvGrpSpPr/>
        <p:nvPr/>
      </p:nvGrpSpPr>
      <p:grpSpPr>
        <a:xfrm>
          <a:off x="0" y="0"/>
          <a:ext cx="0" cy="0"/>
          <a:chOff x="0" y="0"/>
          <a:chExt cx="0" cy="0"/>
        </a:xfrm>
      </p:grpSpPr>
      <p:sp>
        <p:nvSpPr>
          <p:cNvPr id="6" name="Freeform: Shape 5">
            <a:extLst>
              <a:ext uri="{FF2B5EF4-FFF2-40B4-BE49-F238E27FC236}">
                <a16:creationId xmlns:a16="http://schemas.microsoft.com/office/drawing/2014/main" id="{5790B977-30DB-DB14-A39F-DB488ACAE403}"/>
              </a:ext>
            </a:extLst>
          </p:cNvPr>
          <p:cNvSpPr/>
          <p:nvPr/>
        </p:nvSpPr>
        <p:spPr>
          <a:xfrm>
            <a:off x="87550" y="175097"/>
            <a:ext cx="11838562" cy="6410529"/>
          </a:xfrm>
          <a:custGeom>
            <a:avLst/>
            <a:gdLst>
              <a:gd name="connsiteX0" fmla="*/ 0 w 11838562"/>
              <a:gd name="connsiteY0" fmla="*/ 0 h 6410529"/>
              <a:gd name="connsiteX1" fmla="*/ 11838562 w 11838562"/>
              <a:gd name="connsiteY1" fmla="*/ 0 h 6410529"/>
              <a:gd name="connsiteX2" fmla="*/ 11838562 w 11838562"/>
              <a:gd name="connsiteY2" fmla="*/ 6410529 h 6410529"/>
              <a:gd name="connsiteX3" fmla="*/ 0 w 11838562"/>
              <a:gd name="connsiteY3" fmla="*/ 6410529 h 6410529"/>
            </a:gdLst>
            <a:ahLst/>
            <a:cxnLst>
              <a:cxn ang="0">
                <a:pos x="connsiteX0" y="connsiteY0"/>
              </a:cxn>
              <a:cxn ang="0">
                <a:pos x="connsiteX1" y="connsiteY1"/>
              </a:cxn>
              <a:cxn ang="0">
                <a:pos x="connsiteX2" y="connsiteY2"/>
              </a:cxn>
              <a:cxn ang="0">
                <a:pos x="connsiteX3" y="connsiteY3"/>
              </a:cxn>
            </a:cxnLst>
            <a:rect l="l" t="t" r="r" b="b"/>
            <a:pathLst>
              <a:path w="11838562" h="6410529">
                <a:moveTo>
                  <a:pt x="0" y="0"/>
                </a:moveTo>
                <a:lnTo>
                  <a:pt x="11838562" y="0"/>
                </a:lnTo>
                <a:lnTo>
                  <a:pt x="11838562" y="6410529"/>
                </a:lnTo>
                <a:lnTo>
                  <a:pt x="0" y="6410529"/>
                </a:lnTo>
                <a:close/>
              </a:path>
            </a:pathLst>
          </a:custGeom>
          <a:solidFill>
            <a:srgbClr val="F8FAFC"/>
          </a:solidFill>
          <a:ln w="9858" cap="flat">
            <a:noFill/>
            <a:prstDash val="solid"/>
            <a:miter/>
          </a:ln>
        </p:spPr>
        <p:txBody>
          <a:bodyPr rtlCol="0" anchor="ctr"/>
          <a:lstStyle/>
          <a:p>
            <a:pPr algn="ctr"/>
            <a:endParaRPr lang="en-IN"/>
          </a:p>
        </p:txBody>
      </p:sp>
      <p:sp>
        <p:nvSpPr>
          <p:cNvPr id="7" name="TextBox 6">
            <a:extLst>
              <a:ext uri="{FF2B5EF4-FFF2-40B4-BE49-F238E27FC236}">
                <a16:creationId xmlns:a16="http://schemas.microsoft.com/office/drawing/2014/main" id="{CD670395-503B-A4D5-A9BC-30D0FFB78BFB}"/>
              </a:ext>
            </a:extLst>
          </p:cNvPr>
          <p:cNvSpPr txBox="1"/>
          <p:nvPr/>
        </p:nvSpPr>
        <p:spPr>
          <a:xfrm>
            <a:off x="685602" y="176217"/>
            <a:ext cx="6109365" cy="369332"/>
          </a:xfrm>
          <a:prstGeom prst="rect">
            <a:avLst/>
          </a:prstGeom>
          <a:noFill/>
        </p:spPr>
        <p:txBody>
          <a:bodyPr wrap="none" rtlCol="0" anchor="ctr">
            <a:spAutoFit/>
          </a:bodyPr>
          <a:lstStyle/>
          <a:p>
            <a:pPr algn="ctr"/>
            <a:r>
              <a:rPr lang="en-IN" sz="1800" b="1" spc="0" baseline="0" dirty="0">
                <a:ln/>
                <a:solidFill>
                  <a:srgbClr val="1E293B"/>
                </a:solidFill>
                <a:latin typeface="Arial"/>
                <a:cs typeface="Arial"/>
                <a:sym typeface="Arial"/>
                <a:rtl val="0"/>
              </a:rPr>
              <a:t>5G RACH </a:t>
            </a:r>
            <a:r>
              <a:rPr lang="en-IN" sz="1800" b="1" spc="0" baseline="0" dirty="0" err="1">
                <a:ln/>
                <a:solidFill>
                  <a:srgbClr val="1E293B"/>
                </a:solidFill>
                <a:latin typeface="Arial"/>
                <a:cs typeface="Arial"/>
                <a:sym typeface="Arial"/>
                <a:rtl val="0"/>
              </a:rPr>
              <a:t>powerRampingStep</a:t>
            </a:r>
            <a:r>
              <a:rPr lang="en-IN" sz="1800" b="1" spc="0" baseline="0" dirty="0">
                <a:ln/>
                <a:solidFill>
                  <a:srgbClr val="1E293B"/>
                </a:solidFill>
                <a:latin typeface="Arial"/>
                <a:cs typeface="Arial"/>
                <a:sym typeface="Arial"/>
                <a:rtl val="0"/>
              </a:rPr>
              <a:t> Parameter Optimization</a:t>
            </a:r>
          </a:p>
        </p:txBody>
      </p:sp>
      <p:sp>
        <p:nvSpPr>
          <p:cNvPr id="8" name="Freeform: Shape 7">
            <a:extLst>
              <a:ext uri="{FF2B5EF4-FFF2-40B4-BE49-F238E27FC236}">
                <a16:creationId xmlns:a16="http://schemas.microsoft.com/office/drawing/2014/main" id="{83FCDC63-4E0D-DFAD-7B5C-FA7EDCD1CE0A}"/>
              </a:ext>
            </a:extLst>
          </p:cNvPr>
          <p:cNvSpPr/>
          <p:nvPr/>
        </p:nvSpPr>
        <p:spPr>
          <a:xfrm>
            <a:off x="876787" y="655886"/>
            <a:ext cx="10260087" cy="3205264"/>
          </a:xfrm>
          <a:custGeom>
            <a:avLst/>
            <a:gdLst>
              <a:gd name="connsiteX0" fmla="*/ 10181163 w 10260087"/>
              <a:gd name="connsiteY0" fmla="*/ 0 h 3205264"/>
              <a:gd name="connsiteX1" fmla="*/ 10260087 w 10260087"/>
              <a:gd name="connsiteY1" fmla="*/ 0 h 3205264"/>
              <a:gd name="connsiteX2" fmla="*/ 10260087 w 10260087"/>
              <a:gd name="connsiteY2" fmla="*/ 3205265 h 3205264"/>
              <a:gd name="connsiteX3" fmla="*/ 10181163 w 10260087"/>
              <a:gd name="connsiteY3" fmla="*/ 3205265 h 3205264"/>
              <a:gd name="connsiteX4" fmla="*/ 78924 w 10260087"/>
              <a:gd name="connsiteY4" fmla="*/ 3205265 h 3205264"/>
              <a:gd name="connsiteX5" fmla="*/ 0 w 10260087"/>
              <a:gd name="connsiteY5" fmla="*/ 3205265 h 3205264"/>
              <a:gd name="connsiteX6" fmla="*/ 0 w 10260087"/>
              <a:gd name="connsiteY6" fmla="*/ 0 h 3205264"/>
              <a:gd name="connsiteX7" fmla="*/ 78924 w 10260087"/>
              <a:gd name="connsiteY7" fmla="*/ 0 h 32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60087" h="3205264">
                <a:moveTo>
                  <a:pt x="10181163" y="0"/>
                </a:moveTo>
                <a:cubicBezTo>
                  <a:pt x="10224752" y="0"/>
                  <a:pt x="10260087" y="0"/>
                  <a:pt x="10260087" y="0"/>
                </a:cubicBezTo>
                <a:lnTo>
                  <a:pt x="10260087" y="3205265"/>
                </a:lnTo>
                <a:cubicBezTo>
                  <a:pt x="10260087" y="3205265"/>
                  <a:pt x="10224752" y="3205265"/>
                  <a:pt x="10181163" y="3205265"/>
                </a:cubicBezTo>
                <a:lnTo>
                  <a:pt x="78924" y="3205265"/>
                </a:lnTo>
                <a:cubicBezTo>
                  <a:pt x="35335" y="3205265"/>
                  <a:pt x="0" y="3205265"/>
                  <a:pt x="0" y="3205265"/>
                </a:cubicBezTo>
                <a:lnTo>
                  <a:pt x="0" y="0"/>
                </a:lnTo>
                <a:cubicBezTo>
                  <a:pt x="0" y="0"/>
                  <a:pt x="35335" y="0"/>
                  <a:pt x="78924" y="0"/>
                </a:cubicBezTo>
                <a:close/>
              </a:path>
            </a:pathLst>
          </a:custGeom>
          <a:solidFill>
            <a:srgbClr val="FFFFFF"/>
          </a:solidFill>
          <a:ln w="19717" cap="flat">
            <a:solidFill>
              <a:srgbClr val="E2E8F0"/>
            </a:solidFill>
            <a:prstDash val="solid"/>
            <a:miter/>
          </a:ln>
        </p:spPr>
        <p:txBody>
          <a:bodyPr rtlCol="0" anchor="ctr"/>
          <a:lstStyle/>
          <a:p>
            <a:pPr algn="ctr"/>
            <a:endParaRPr lang="en-IN"/>
          </a:p>
        </p:txBody>
      </p:sp>
      <p:sp>
        <p:nvSpPr>
          <p:cNvPr id="9" name="Freeform: Shape 8">
            <a:extLst>
              <a:ext uri="{FF2B5EF4-FFF2-40B4-BE49-F238E27FC236}">
                <a16:creationId xmlns:a16="http://schemas.microsoft.com/office/drawing/2014/main" id="{AFBD18AD-2658-4CB2-51F1-71F2BD7DA14B}"/>
              </a:ext>
            </a:extLst>
          </p:cNvPr>
          <p:cNvSpPr/>
          <p:nvPr/>
        </p:nvSpPr>
        <p:spPr>
          <a:xfrm>
            <a:off x="1074096" y="816149"/>
            <a:ext cx="9865" cy="2884738"/>
          </a:xfrm>
          <a:custGeom>
            <a:avLst/>
            <a:gdLst>
              <a:gd name="connsiteX0" fmla="*/ 0 w 9865"/>
              <a:gd name="connsiteY0" fmla="*/ 0 h 2884738"/>
              <a:gd name="connsiteX1" fmla="*/ 0 w 9865"/>
              <a:gd name="connsiteY1" fmla="*/ 2884738 h 2884738"/>
            </a:gdLst>
            <a:ahLst/>
            <a:cxnLst>
              <a:cxn ang="0">
                <a:pos x="connsiteX0" y="connsiteY0"/>
              </a:cxn>
              <a:cxn ang="0">
                <a:pos x="connsiteX1" y="connsiteY1"/>
              </a:cxn>
            </a:cxnLst>
            <a:rect l="l" t="t" r="r" b="b"/>
            <a:pathLst>
              <a:path w="9865" h="2884738">
                <a:moveTo>
                  <a:pt x="0" y="0"/>
                </a:moveTo>
                <a:lnTo>
                  <a:pt x="0" y="2884738"/>
                </a:lnTo>
              </a:path>
            </a:pathLst>
          </a:custGeom>
          <a:ln w="19717" cap="flat">
            <a:solidFill>
              <a:srgbClr val="374151"/>
            </a:solidFill>
            <a:prstDash val="solid"/>
            <a:miter/>
          </a:ln>
        </p:spPr>
        <p:txBody>
          <a:bodyPr rtlCol="0" anchor="ctr"/>
          <a:lstStyle/>
          <a:p>
            <a:pPr algn="ctr"/>
            <a:endParaRPr lang="en-IN"/>
          </a:p>
        </p:txBody>
      </p:sp>
      <p:sp>
        <p:nvSpPr>
          <p:cNvPr id="10" name="TextBox 9">
            <a:extLst>
              <a:ext uri="{FF2B5EF4-FFF2-40B4-BE49-F238E27FC236}">
                <a16:creationId xmlns:a16="http://schemas.microsoft.com/office/drawing/2014/main" id="{83E30A95-425A-8C38-383A-65273A91AA1F}"/>
              </a:ext>
            </a:extLst>
          </p:cNvPr>
          <p:cNvSpPr txBox="1"/>
          <p:nvPr/>
        </p:nvSpPr>
        <p:spPr>
          <a:xfrm rot="16200000">
            <a:off x="-277537" y="2131560"/>
            <a:ext cx="1620957" cy="253916"/>
          </a:xfrm>
          <a:prstGeom prst="rect">
            <a:avLst/>
          </a:prstGeom>
          <a:noFill/>
        </p:spPr>
        <p:txBody>
          <a:bodyPr wrap="none" rtlCol="0" anchor="ctr">
            <a:spAutoFit/>
          </a:bodyPr>
          <a:lstStyle/>
          <a:p>
            <a:pPr algn="ctr"/>
            <a:r>
              <a:rPr lang="en-IN" sz="1050" b="1" spc="0" baseline="0">
                <a:ln/>
                <a:solidFill>
                  <a:srgbClr val="374151"/>
                </a:solidFill>
                <a:latin typeface="Arial"/>
                <a:cs typeface="Arial"/>
                <a:sym typeface="Arial"/>
                <a:rtl val="0"/>
              </a:rPr>
              <a:t>Transmit Power (dBm)</a:t>
            </a:r>
          </a:p>
        </p:txBody>
      </p:sp>
      <p:sp>
        <p:nvSpPr>
          <p:cNvPr id="11" name="Freeform: Shape 10">
            <a:extLst>
              <a:ext uri="{FF2B5EF4-FFF2-40B4-BE49-F238E27FC236}">
                <a16:creationId xmlns:a16="http://schemas.microsoft.com/office/drawing/2014/main" id="{6D47AF9D-3290-1335-4D8B-A94EE38900C3}"/>
              </a:ext>
            </a:extLst>
          </p:cNvPr>
          <p:cNvSpPr/>
          <p:nvPr/>
        </p:nvSpPr>
        <p:spPr>
          <a:xfrm>
            <a:off x="1074096" y="3700887"/>
            <a:ext cx="9865468" cy="8013"/>
          </a:xfrm>
          <a:custGeom>
            <a:avLst/>
            <a:gdLst>
              <a:gd name="connsiteX0" fmla="*/ 0 w 9865468"/>
              <a:gd name="connsiteY0" fmla="*/ 0 h 8013"/>
              <a:gd name="connsiteX1" fmla="*/ 9865468 w 9865468"/>
              <a:gd name="connsiteY1" fmla="*/ 0 h 8013"/>
            </a:gdLst>
            <a:ahLst/>
            <a:cxnLst>
              <a:cxn ang="0">
                <a:pos x="connsiteX0" y="connsiteY0"/>
              </a:cxn>
              <a:cxn ang="0">
                <a:pos x="connsiteX1" y="connsiteY1"/>
              </a:cxn>
            </a:cxnLst>
            <a:rect l="l" t="t" r="r" b="b"/>
            <a:pathLst>
              <a:path w="9865468" h="8013">
                <a:moveTo>
                  <a:pt x="0" y="0"/>
                </a:moveTo>
                <a:lnTo>
                  <a:pt x="9865468" y="0"/>
                </a:lnTo>
              </a:path>
            </a:pathLst>
          </a:custGeom>
          <a:ln w="19717" cap="flat">
            <a:solidFill>
              <a:srgbClr val="374151"/>
            </a:solidFill>
            <a:prstDash val="solid"/>
            <a:miter/>
          </a:ln>
        </p:spPr>
        <p:txBody>
          <a:bodyPr rtlCol="0" anchor="ctr"/>
          <a:lstStyle/>
          <a:p>
            <a:pPr algn="ctr"/>
            <a:endParaRPr lang="en-IN"/>
          </a:p>
        </p:txBody>
      </p:sp>
      <p:sp>
        <p:nvSpPr>
          <p:cNvPr id="12" name="TextBox 11">
            <a:extLst>
              <a:ext uri="{FF2B5EF4-FFF2-40B4-BE49-F238E27FC236}">
                <a16:creationId xmlns:a16="http://schemas.microsoft.com/office/drawing/2014/main" id="{4FE7FB59-5317-CE7E-9555-4DEB1A5871A5}"/>
              </a:ext>
            </a:extLst>
          </p:cNvPr>
          <p:cNvSpPr txBox="1"/>
          <p:nvPr/>
        </p:nvSpPr>
        <p:spPr>
          <a:xfrm>
            <a:off x="5165894" y="3914202"/>
            <a:ext cx="1681871" cy="253916"/>
          </a:xfrm>
          <a:prstGeom prst="rect">
            <a:avLst/>
          </a:prstGeom>
          <a:noFill/>
        </p:spPr>
        <p:txBody>
          <a:bodyPr wrap="none" rtlCol="0" anchor="ctr">
            <a:spAutoFit/>
          </a:bodyPr>
          <a:lstStyle/>
          <a:p>
            <a:pPr algn="ctr"/>
            <a:r>
              <a:rPr lang="en-IN" sz="1050" b="1" spc="0" baseline="0">
                <a:ln/>
                <a:solidFill>
                  <a:srgbClr val="374151"/>
                </a:solidFill>
                <a:latin typeface="Arial"/>
                <a:cs typeface="Arial"/>
                <a:sym typeface="Arial"/>
                <a:rtl val="0"/>
              </a:rPr>
              <a:t>Transmission Attempts</a:t>
            </a:r>
          </a:p>
        </p:txBody>
      </p:sp>
      <p:grpSp>
        <p:nvGrpSpPr>
          <p:cNvPr id="13" name="Graphic 3">
            <a:extLst>
              <a:ext uri="{FF2B5EF4-FFF2-40B4-BE49-F238E27FC236}">
                <a16:creationId xmlns:a16="http://schemas.microsoft.com/office/drawing/2014/main" id="{082E591F-3FC7-C971-9B18-3788E1E1ECD3}"/>
              </a:ext>
            </a:extLst>
          </p:cNvPr>
          <p:cNvGrpSpPr/>
          <p:nvPr/>
        </p:nvGrpSpPr>
        <p:grpSpPr>
          <a:xfrm>
            <a:off x="1074096" y="1296939"/>
            <a:ext cx="9865468" cy="1923158"/>
            <a:chOff x="1074096" y="1296939"/>
            <a:chExt cx="9865468" cy="1923158"/>
          </a:xfrm>
        </p:grpSpPr>
        <p:sp>
          <p:nvSpPr>
            <p:cNvPr id="14" name="Freeform: Shape 13">
              <a:extLst>
                <a:ext uri="{FF2B5EF4-FFF2-40B4-BE49-F238E27FC236}">
                  <a16:creationId xmlns:a16="http://schemas.microsoft.com/office/drawing/2014/main" id="{AD514BED-E896-9AA7-7A9C-6D6ECE70F2E9}"/>
                </a:ext>
              </a:extLst>
            </p:cNvPr>
            <p:cNvSpPr/>
            <p:nvPr/>
          </p:nvSpPr>
          <p:spPr>
            <a:xfrm>
              <a:off x="1074096" y="3220098"/>
              <a:ext cx="9865468" cy="8013"/>
            </a:xfrm>
            <a:custGeom>
              <a:avLst/>
              <a:gdLst>
                <a:gd name="connsiteX0" fmla="*/ 0 w 9865468"/>
                <a:gd name="connsiteY0" fmla="*/ 0 h 8013"/>
                <a:gd name="connsiteX1" fmla="*/ 9865468 w 9865468"/>
                <a:gd name="connsiteY1" fmla="*/ 0 h 8013"/>
              </a:gdLst>
              <a:ahLst/>
              <a:cxnLst>
                <a:cxn ang="0">
                  <a:pos x="connsiteX0" y="connsiteY0"/>
                </a:cxn>
                <a:cxn ang="0">
                  <a:pos x="connsiteX1" y="connsiteY1"/>
                </a:cxn>
              </a:cxnLst>
              <a:rect l="l" t="t" r="r" b="b"/>
              <a:pathLst>
                <a:path w="9865468" h="8013">
                  <a:moveTo>
                    <a:pt x="0" y="0"/>
                  </a:moveTo>
                  <a:lnTo>
                    <a:pt x="9865468" y="0"/>
                  </a:lnTo>
                </a:path>
              </a:pathLst>
            </a:custGeom>
            <a:ln w="9858" cap="flat">
              <a:solidFill>
                <a:srgbClr val="94A3B8"/>
              </a:solidFill>
              <a:custDash>
                <a:ds d="225000" sp="225000"/>
              </a:custDash>
              <a:miter/>
            </a:ln>
          </p:spPr>
          <p:txBody>
            <a:bodyPr rtlCol="0" anchor="ctr"/>
            <a:lstStyle/>
            <a:p>
              <a:pPr algn="ctr"/>
              <a:endParaRPr lang="en-IN"/>
            </a:p>
          </p:txBody>
        </p:sp>
        <p:sp>
          <p:nvSpPr>
            <p:cNvPr id="15" name="Freeform: Shape 14">
              <a:extLst>
                <a:ext uri="{FF2B5EF4-FFF2-40B4-BE49-F238E27FC236}">
                  <a16:creationId xmlns:a16="http://schemas.microsoft.com/office/drawing/2014/main" id="{41DDDAFE-83AA-D810-9103-4068458C08C3}"/>
                </a:ext>
              </a:extLst>
            </p:cNvPr>
            <p:cNvSpPr/>
            <p:nvPr/>
          </p:nvSpPr>
          <p:spPr>
            <a:xfrm>
              <a:off x="1074096" y="2739308"/>
              <a:ext cx="9865468" cy="8013"/>
            </a:xfrm>
            <a:custGeom>
              <a:avLst/>
              <a:gdLst>
                <a:gd name="connsiteX0" fmla="*/ 0 w 9865468"/>
                <a:gd name="connsiteY0" fmla="*/ 0 h 8013"/>
                <a:gd name="connsiteX1" fmla="*/ 9865468 w 9865468"/>
                <a:gd name="connsiteY1" fmla="*/ 0 h 8013"/>
              </a:gdLst>
              <a:ahLst/>
              <a:cxnLst>
                <a:cxn ang="0">
                  <a:pos x="connsiteX0" y="connsiteY0"/>
                </a:cxn>
                <a:cxn ang="0">
                  <a:pos x="connsiteX1" y="connsiteY1"/>
                </a:cxn>
              </a:cxnLst>
              <a:rect l="l" t="t" r="r" b="b"/>
              <a:pathLst>
                <a:path w="9865468" h="8013">
                  <a:moveTo>
                    <a:pt x="0" y="0"/>
                  </a:moveTo>
                  <a:lnTo>
                    <a:pt x="9865468" y="0"/>
                  </a:lnTo>
                </a:path>
              </a:pathLst>
            </a:custGeom>
            <a:ln w="9858" cap="flat">
              <a:solidFill>
                <a:srgbClr val="94A3B8"/>
              </a:solidFill>
              <a:custDash>
                <a:ds d="225000" sp="225000"/>
              </a:custDash>
              <a:miter/>
            </a:ln>
          </p:spPr>
          <p:txBody>
            <a:bodyPr rtlCol="0" anchor="ctr"/>
            <a:lstStyle/>
            <a:p>
              <a:pPr algn="ctr"/>
              <a:endParaRPr lang="en-IN"/>
            </a:p>
          </p:txBody>
        </p:sp>
        <p:sp>
          <p:nvSpPr>
            <p:cNvPr id="16" name="Freeform: Shape 15">
              <a:extLst>
                <a:ext uri="{FF2B5EF4-FFF2-40B4-BE49-F238E27FC236}">
                  <a16:creationId xmlns:a16="http://schemas.microsoft.com/office/drawing/2014/main" id="{B634C752-AF5B-3534-AC0C-FA8AF938D69D}"/>
                </a:ext>
              </a:extLst>
            </p:cNvPr>
            <p:cNvSpPr/>
            <p:nvPr/>
          </p:nvSpPr>
          <p:spPr>
            <a:xfrm>
              <a:off x="1074096" y="2258518"/>
              <a:ext cx="9865468" cy="8013"/>
            </a:xfrm>
            <a:custGeom>
              <a:avLst/>
              <a:gdLst>
                <a:gd name="connsiteX0" fmla="*/ 0 w 9865468"/>
                <a:gd name="connsiteY0" fmla="*/ 0 h 8013"/>
                <a:gd name="connsiteX1" fmla="*/ 9865468 w 9865468"/>
                <a:gd name="connsiteY1" fmla="*/ 0 h 8013"/>
              </a:gdLst>
              <a:ahLst/>
              <a:cxnLst>
                <a:cxn ang="0">
                  <a:pos x="connsiteX0" y="connsiteY0"/>
                </a:cxn>
                <a:cxn ang="0">
                  <a:pos x="connsiteX1" y="connsiteY1"/>
                </a:cxn>
              </a:cxnLst>
              <a:rect l="l" t="t" r="r" b="b"/>
              <a:pathLst>
                <a:path w="9865468" h="8013">
                  <a:moveTo>
                    <a:pt x="0" y="0"/>
                  </a:moveTo>
                  <a:lnTo>
                    <a:pt x="9865468" y="0"/>
                  </a:lnTo>
                </a:path>
              </a:pathLst>
            </a:custGeom>
            <a:ln w="9858" cap="flat">
              <a:solidFill>
                <a:srgbClr val="94A3B8"/>
              </a:solidFill>
              <a:custDash>
                <a:ds d="225000" sp="225000"/>
              </a:custDash>
              <a:miter/>
            </a:ln>
          </p:spPr>
          <p:txBody>
            <a:bodyPr rtlCol="0" anchor="ctr"/>
            <a:lstStyle/>
            <a:p>
              <a:pPr algn="ctr"/>
              <a:endParaRPr lang="en-IN"/>
            </a:p>
          </p:txBody>
        </p:sp>
        <p:sp>
          <p:nvSpPr>
            <p:cNvPr id="17" name="Freeform: Shape 16">
              <a:extLst>
                <a:ext uri="{FF2B5EF4-FFF2-40B4-BE49-F238E27FC236}">
                  <a16:creationId xmlns:a16="http://schemas.microsoft.com/office/drawing/2014/main" id="{6437D3A9-4361-C49B-00DB-38D7068B3CE0}"/>
                </a:ext>
              </a:extLst>
            </p:cNvPr>
            <p:cNvSpPr/>
            <p:nvPr/>
          </p:nvSpPr>
          <p:spPr>
            <a:xfrm>
              <a:off x="1074096" y="1777729"/>
              <a:ext cx="9865468" cy="8013"/>
            </a:xfrm>
            <a:custGeom>
              <a:avLst/>
              <a:gdLst>
                <a:gd name="connsiteX0" fmla="*/ 0 w 9865468"/>
                <a:gd name="connsiteY0" fmla="*/ 0 h 8013"/>
                <a:gd name="connsiteX1" fmla="*/ 9865468 w 9865468"/>
                <a:gd name="connsiteY1" fmla="*/ 0 h 8013"/>
              </a:gdLst>
              <a:ahLst/>
              <a:cxnLst>
                <a:cxn ang="0">
                  <a:pos x="connsiteX0" y="connsiteY0"/>
                </a:cxn>
                <a:cxn ang="0">
                  <a:pos x="connsiteX1" y="connsiteY1"/>
                </a:cxn>
              </a:cxnLst>
              <a:rect l="l" t="t" r="r" b="b"/>
              <a:pathLst>
                <a:path w="9865468" h="8013">
                  <a:moveTo>
                    <a:pt x="0" y="0"/>
                  </a:moveTo>
                  <a:lnTo>
                    <a:pt x="9865468" y="0"/>
                  </a:lnTo>
                </a:path>
              </a:pathLst>
            </a:custGeom>
            <a:ln w="9858" cap="flat">
              <a:solidFill>
                <a:srgbClr val="94A3B8"/>
              </a:solidFill>
              <a:custDash>
                <a:ds d="225000" sp="225000"/>
              </a:custDash>
              <a:miter/>
            </a:ln>
          </p:spPr>
          <p:txBody>
            <a:bodyPr rtlCol="0" anchor="ctr"/>
            <a:lstStyle/>
            <a:p>
              <a:pPr algn="ctr"/>
              <a:endParaRPr lang="en-IN"/>
            </a:p>
          </p:txBody>
        </p:sp>
        <p:sp>
          <p:nvSpPr>
            <p:cNvPr id="18" name="Freeform: Shape 17">
              <a:extLst>
                <a:ext uri="{FF2B5EF4-FFF2-40B4-BE49-F238E27FC236}">
                  <a16:creationId xmlns:a16="http://schemas.microsoft.com/office/drawing/2014/main" id="{41D2D0FF-2427-E569-DC51-17A6C7D1499A}"/>
                </a:ext>
              </a:extLst>
            </p:cNvPr>
            <p:cNvSpPr/>
            <p:nvPr/>
          </p:nvSpPr>
          <p:spPr>
            <a:xfrm>
              <a:off x="1074096" y="1296939"/>
              <a:ext cx="9865468" cy="8013"/>
            </a:xfrm>
            <a:custGeom>
              <a:avLst/>
              <a:gdLst>
                <a:gd name="connsiteX0" fmla="*/ 0 w 9865468"/>
                <a:gd name="connsiteY0" fmla="*/ 0 h 8013"/>
                <a:gd name="connsiteX1" fmla="*/ 9865468 w 9865468"/>
                <a:gd name="connsiteY1" fmla="*/ 0 h 8013"/>
              </a:gdLst>
              <a:ahLst/>
              <a:cxnLst>
                <a:cxn ang="0">
                  <a:pos x="connsiteX0" y="connsiteY0"/>
                </a:cxn>
                <a:cxn ang="0">
                  <a:pos x="connsiteX1" y="connsiteY1"/>
                </a:cxn>
              </a:cxnLst>
              <a:rect l="l" t="t" r="r" b="b"/>
              <a:pathLst>
                <a:path w="9865468" h="8013">
                  <a:moveTo>
                    <a:pt x="0" y="0"/>
                  </a:moveTo>
                  <a:lnTo>
                    <a:pt x="9865468" y="0"/>
                  </a:lnTo>
                </a:path>
              </a:pathLst>
            </a:custGeom>
            <a:ln w="9858" cap="flat">
              <a:solidFill>
                <a:srgbClr val="94A3B8"/>
              </a:solidFill>
              <a:custDash>
                <a:ds d="225000" sp="225000"/>
              </a:custDash>
              <a:miter/>
            </a:ln>
          </p:spPr>
          <p:txBody>
            <a:bodyPr rtlCol="0" anchor="ctr"/>
            <a:lstStyle/>
            <a:p>
              <a:pPr algn="ctr"/>
              <a:endParaRPr lang="en-IN"/>
            </a:p>
          </p:txBody>
        </p:sp>
      </p:grpSp>
      <p:sp>
        <p:nvSpPr>
          <p:cNvPr id="19" name="TextBox 18">
            <a:extLst>
              <a:ext uri="{FF2B5EF4-FFF2-40B4-BE49-F238E27FC236}">
                <a16:creationId xmlns:a16="http://schemas.microsoft.com/office/drawing/2014/main" id="{6819E423-D6AE-F902-4D8C-636CC7E3F2E4}"/>
              </a:ext>
            </a:extLst>
          </p:cNvPr>
          <p:cNvSpPr txBox="1"/>
          <p:nvPr/>
        </p:nvSpPr>
        <p:spPr>
          <a:xfrm>
            <a:off x="714200" y="3127394"/>
            <a:ext cx="351378" cy="230832"/>
          </a:xfrm>
          <a:prstGeom prst="rect">
            <a:avLst/>
          </a:prstGeom>
          <a:noFill/>
        </p:spPr>
        <p:txBody>
          <a:bodyPr wrap="none" rtlCol="0" anchor="ctr">
            <a:spAutoFit/>
          </a:bodyPr>
          <a:lstStyle/>
          <a:p>
            <a:pPr algn="ctr"/>
            <a:r>
              <a:rPr lang="en-IN" sz="900" spc="0" baseline="0">
                <a:ln/>
                <a:solidFill>
                  <a:srgbClr val="64748B"/>
                </a:solidFill>
                <a:latin typeface="Arial"/>
                <a:cs typeface="Arial"/>
                <a:sym typeface="Arial"/>
                <a:rtl val="0"/>
              </a:rPr>
              <a:t>-10</a:t>
            </a:r>
          </a:p>
        </p:txBody>
      </p:sp>
      <p:sp>
        <p:nvSpPr>
          <p:cNvPr id="20" name="TextBox 19">
            <a:extLst>
              <a:ext uri="{FF2B5EF4-FFF2-40B4-BE49-F238E27FC236}">
                <a16:creationId xmlns:a16="http://schemas.microsoft.com/office/drawing/2014/main" id="{F3C86937-E877-0E1F-8DC9-6F3D21E01A09}"/>
              </a:ext>
            </a:extLst>
          </p:cNvPr>
          <p:cNvSpPr txBox="1"/>
          <p:nvPr/>
        </p:nvSpPr>
        <p:spPr>
          <a:xfrm>
            <a:off x="818128" y="2646605"/>
            <a:ext cx="248786" cy="230832"/>
          </a:xfrm>
          <a:prstGeom prst="rect">
            <a:avLst/>
          </a:prstGeom>
          <a:noFill/>
        </p:spPr>
        <p:txBody>
          <a:bodyPr wrap="none" rtlCol="0" anchor="ctr">
            <a:spAutoFit/>
          </a:bodyPr>
          <a:lstStyle/>
          <a:p>
            <a:pPr algn="ctr"/>
            <a:r>
              <a:rPr lang="en-IN" sz="900" spc="0" baseline="0">
                <a:ln/>
                <a:solidFill>
                  <a:srgbClr val="64748B"/>
                </a:solidFill>
                <a:latin typeface="Arial"/>
                <a:cs typeface="Arial"/>
                <a:sym typeface="Arial"/>
                <a:rtl val="0"/>
              </a:rPr>
              <a:t>0</a:t>
            </a:r>
          </a:p>
        </p:txBody>
      </p:sp>
      <p:sp>
        <p:nvSpPr>
          <p:cNvPr id="21" name="TextBox 20">
            <a:extLst>
              <a:ext uri="{FF2B5EF4-FFF2-40B4-BE49-F238E27FC236}">
                <a16:creationId xmlns:a16="http://schemas.microsoft.com/office/drawing/2014/main" id="{76A4C64B-F5A9-F3C2-5410-A41754CC3E77}"/>
              </a:ext>
            </a:extLst>
          </p:cNvPr>
          <p:cNvSpPr txBox="1"/>
          <p:nvPr/>
        </p:nvSpPr>
        <p:spPr>
          <a:xfrm>
            <a:off x="684917" y="2165815"/>
            <a:ext cx="380232" cy="230832"/>
          </a:xfrm>
          <a:prstGeom prst="rect">
            <a:avLst/>
          </a:prstGeom>
          <a:noFill/>
        </p:spPr>
        <p:txBody>
          <a:bodyPr wrap="none" rtlCol="0" anchor="ctr">
            <a:spAutoFit/>
          </a:bodyPr>
          <a:lstStyle/>
          <a:p>
            <a:pPr algn="ctr"/>
            <a:r>
              <a:rPr lang="en-IN" sz="900" spc="0" baseline="0">
                <a:ln/>
                <a:solidFill>
                  <a:srgbClr val="64748B"/>
                </a:solidFill>
                <a:latin typeface="Arial"/>
                <a:cs typeface="Arial"/>
                <a:sym typeface="Arial"/>
                <a:rtl val="0"/>
              </a:rPr>
              <a:t>+10</a:t>
            </a:r>
          </a:p>
        </p:txBody>
      </p:sp>
      <p:sp>
        <p:nvSpPr>
          <p:cNvPr id="22" name="TextBox 21">
            <a:extLst>
              <a:ext uri="{FF2B5EF4-FFF2-40B4-BE49-F238E27FC236}">
                <a16:creationId xmlns:a16="http://schemas.microsoft.com/office/drawing/2014/main" id="{C11E1DE0-989E-D376-CB6E-034BA0F0DF49}"/>
              </a:ext>
            </a:extLst>
          </p:cNvPr>
          <p:cNvSpPr txBox="1"/>
          <p:nvPr/>
        </p:nvSpPr>
        <p:spPr>
          <a:xfrm>
            <a:off x="684917" y="1685025"/>
            <a:ext cx="380232" cy="230832"/>
          </a:xfrm>
          <a:prstGeom prst="rect">
            <a:avLst/>
          </a:prstGeom>
          <a:noFill/>
        </p:spPr>
        <p:txBody>
          <a:bodyPr wrap="none" rtlCol="0" anchor="ctr">
            <a:spAutoFit/>
          </a:bodyPr>
          <a:lstStyle/>
          <a:p>
            <a:pPr algn="ctr"/>
            <a:r>
              <a:rPr lang="en-IN" sz="900" spc="0" baseline="0">
                <a:ln/>
                <a:solidFill>
                  <a:srgbClr val="64748B"/>
                </a:solidFill>
                <a:latin typeface="Arial"/>
                <a:cs typeface="Arial"/>
                <a:sym typeface="Arial"/>
                <a:rtl val="0"/>
              </a:rPr>
              <a:t>+20</a:t>
            </a:r>
          </a:p>
        </p:txBody>
      </p:sp>
      <p:sp>
        <p:nvSpPr>
          <p:cNvPr id="23" name="TextBox 22">
            <a:extLst>
              <a:ext uri="{FF2B5EF4-FFF2-40B4-BE49-F238E27FC236}">
                <a16:creationId xmlns:a16="http://schemas.microsoft.com/office/drawing/2014/main" id="{7525BDF6-173C-D646-7C33-F09C4BE07404}"/>
              </a:ext>
            </a:extLst>
          </p:cNvPr>
          <p:cNvSpPr txBox="1"/>
          <p:nvPr/>
        </p:nvSpPr>
        <p:spPr>
          <a:xfrm>
            <a:off x="684917" y="1204236"/>
            <a:ext cx="380232" cy="230832"/>
          </a:xfrm>
          <a:prstGeom prst="rect">
            <a:avLst/>
          </a:prstGeom>
          <a:noFill/>
        </p:spPr>
        <p:txBody>
          <a:bodyPr wrap="none" rtlCol="0" anchor="ctr">
            <a:spAutoFit/>
          </a:bodyPr>
          <a:lstStyle/>
          <a:p>
            <a:pPr algn="ctr"/>
            <a:r>
              <a:rPr lang="en-IN" sz="900" spc="0" baseline="0">
                <a:ln/>
                <a:solidFill>
                  <a:srgbClr val="64748B"/>
                </a:solidFill>
                <a:latin typeface="Arial"/>
                <a:cs typeface="Arial"/>
                <a:sym typeface="Arial"/>
                <a:rtl val="0"/>
              </a:rPr>
              <a:t>+30</a:t>
            </a:r>
          </a:p>
        </p:txBody>
      </p:sp>
      <p:sp>
        <p:nvSpPr>
          <p:cNvPr id="24" name="TextBox 23">
            <a:extLst>
              <a:ext uri="{FF2B5EF4-FFF2-40B4-BE49-F238E27FC236}">
                <a16:creationId xmlns:a16="http://schemas.microsoft.com/office/drawing/2014/main" id="{0D727648-5714-AB46-DA80-85776CFB30A9}"/>
              </a:ext>
            </a:extLst>
          </p:cNvPr>
          <p:cNvSpPr txBox="1"/>
          <p:nvPr/>
        </p:nvSpPr>
        <p:spPr>
          <a:xfrm>
            <a:off x="1442977" y="3688316"/>
            <a:ext cx="248786" cy="230832"/>
          </a:xfrm>
          <a:prstGeom prst="rect">
            <a:avLst/>
          </a:prstGeom>
          <a:noFill/>
        </p:spPr>
        <p:txBody>
          <a:bodyPr wrap="none" rtlCol="0" anchor="ctr">
            <a:spAutoFit/>
          </a:bodyPr>
          <a:lstStyle/>
          <a:p>
            <a:pPr algn="ctr"/>
            <a:r>
              <a:rPr lang="en-IN" sz="900" spc="0" baseline="0">
                <a:ln/>
                <a:solidFill>
                  <a:srgbClr val="64748B"/>
                </a:solidFill>
                <a:latin typeface="Arial"/>
                <a:cs typeface="Arial"/>
                <a:sym typeface="Arial"/>
                <a:rtl val="0"/>
              </a:rPr>
              <a:t>1</a:t>
            </a:r>
          </a:p>
        </p:txBody>
      </p:sp>
      <p:sp>
        <p:nvSpPr>
          <p:cNvPr id="25" name="TextBox 24">
            <a:extLst>
              <a:ext uri="{FF2B5EF4-FFF2-40B4-BE49-F238E27FC236}">
                <a16:creationId xmlns:a16="http://schemas.microsoft.com/office/drawing/2014/main" id="{50DE62FD-9036-637D-AFFC-1D7224F5836D}"/>
              </a:ext>
            </a:extLst>
          </p:cNvPr>
          <p:cNvSpPr txBox="1"/>
          <p:nvPr/>
        </p:nvSpPr>
        <p:spPr>
          <a:xfrm>
            <a:off x="2429523" y="3688316"/>
            <a:ext cx="248786" cy="230832"/>
          </a:xfrm>
          <a:prstGeom prst="rect">
            <a:avLst/>
          </a:prstGeom>
          <a:noFill/>
        </p:spPr>
        <p:txBody>
          <a:bodyPr wrap="none" rtlCol="0" anchor="ctr">
            <a:spAutoFit/>
          </a:bodyPr>
          <a:lstStyle/>
          <a:p>
            <a:pPr algn="ctr"/>
            <a:r>
              <a:rPr lang="en-IN" sz="900" spc="0" baseline="0">
                <a:ln/>
                <a:solidFill>
                  <a:srgbClr val="64748B"/>
                </a:solidFill>
                <a:latin typeface="Arial"/>
                <a:cs typeface="Arial"/>
                <a:sym typeface="Arial"/>
                <a:rtl val="0"/>
              </a:rPr>
              <a:t>2</a:t>
            </a:r>
          </a:p>
        </p:txBody>
      </p:sp>
      <p:sp>
        <p:nvSpPr>
          <p:cNvPr id="26" name="TextBox 25">
            <a:extLst>
              <a:ext uri="{FF2B5EF4-FFF2-40B4-BE49-F238E27FC236}">
                <a16:creationId xmlns:a16="http://schemas.microsoft.com/office/drawing/2014/main" id="{A0C21E16-004B-FE7C-67D8-D3B7D02A4F8E}"/>
              </a:ext>
            </a:extLst>
          </p:cNvPr>
          <p:cNvSpPr txBox="1"/>
          <p:nvPr/>
        </p:nvSpPr>
        <p:spPr>
          <a:xfrm>
            <a:off x="3416070" y="3688316"/>
            <a:ext cx="248786" cy="230832"/>
          </a:xfrm>
          <a:prstGeom prst="rect">
            <a:avLst/>
          </a:prstGeom>
          <a:noFill/>
        </p:spPr>
        <p:txBody>
          <a:bodyPr wrap="none" rtlCol="0" anchor="ctr">
            <a:spAutoFit/>
          </a:bodyPr>
          <a:lstStyle/>
          <a:p>
            <a:pPr algn="ctr"/>
            <a:r>
              <a:rPr lang="en-IN" sz="900" spc="0" baseline="0">
                <a:ln/>
                <a:solidFill>
                  <a:srgbClr val="64748B"/>
                </a:solidFill>
                <a:latin typeface="Arial"/>
                <a:cs typeface="Arial"/>
                <a:sym typeface="Arial"/>
                <a:rtl val="0"/>
              </a:rPr>
              <a:t>3</a:t>
            </a:r>
          </a:p>
        </p:txBody>
      </p:sp>
      <p:sp>
        <p:nvSpPr>
          <p:cNvPr id="27" name="TextBox 26">
            <a:extLst>
              <a:ext uri="{FF2B5EF4-FFF2-40B4-BE49-F238E27FC236}">
                <a16:creationId xmlns:a16="http://schemas.microsoft.com/office/drawing/2014/main" id="{E4D1B7F2-189B-2210-CBFD-CFF08747C6B9}"/>
              </a:ext>
            </a:extLst>
          </p:cNvPr>
          <p:cNvSpPr txBox="1"/>
          <p:nvPr/>
        </p:nvSpPr>
        <p:spPr>
          <a:xfrm>
            <a:off x="4402617" y="3688316"/>
            <a:ext cx="248786" cy="230832"/>
          </a:xfrm>
          <a:prstGeom prst="rect">
            <a:avLst/>
          </a:prstGeom>
          <a:noFill/>
        </p:spPr>
        <p:txBody>
          <a:bodyPr wrap="none" rtlCol="0" anchor="ctr">
            <a:spAutoFit/>
          </a:bodyPr>
          <a:lstStyle/>
          <a:p>
            <a:pPr algn="ctr"/>
            <a:r>
              <a:rPr lang="en-IN" sz="900" spc="0" baseline="0">
                <a:ln/>
                <a:solidFill>
                  <a:srgbClr val="64748B"/>
                </a:solidFill>
                <a:latin typeface="Arial"/>
                <a:cs typeface="Arial"/>
                <a:sym typeface="Arial"/>
                <a:rtl val="0"/>
              </a:rPr>
              <a:t>4</a:t>
            </a:r>
          </a:p>
        </p:txBody>
      </p:sp>
      <p:sp>
        <p:nvSpPr>
          <p:cNvPr id="28" name="TextBox 27">
            <a:extLst>
              <a:ext uri="{FF2B5EF4-FFF2-40B4-BE49-F238E27FC236}">
                <a16:creationId xmlns:a16="http://schemas.microsoft.com/office/drawing/2014/main" id="{74652517-9FB3-E210-3498-75988BCD6E61}"/>
              </a:ext>
            </a:extLst>
          </p:cNvPr>
          <p:cNvSpPr txBox="1"/>
          <p:nvPr/>
        </p:nvSpPr>
        <p:spPr>
          <a:xfrm>
            <a:off x="5389164" y="3688316"/>
            <a:ext cx="248786" cy="230832"/>
          </a:xfrm>
          <a:prstGeom prst="rect">
            <a:avLst/>
          </a:prstGeom>
          <a:noFill/>
        </p:spPr>
        <p:txBody>
          <a:bodyPr wrap="none" rtlCol="0" anchor="ctr">
            <a:spAutoFit/>
          </a:bodyPr>
          <a:lstStyle/>
          <a:p>
            <a:pPr algn="ctr"/>
            <a:r>
              <a:rPr lang="en-IN" sz="900" spc="0" baseline="0">
                <a:ln/>
                <a:solidFill>
                  <a:srgbClr val="64748B"/>
                </a:solidFill>
                <a:latin typeface="Arial"/>
                <a:cs typeface="Arial"/>
                <a:sym typeface="Arial"/>
                <a:rtl val="0"/>
              </a:rPr>
              <a:t>5</a:t>
            </a:r>
          </a:p>
        </p:txBody>
      </p:sp>
      <p:sp>
        <p:nvSpPr>
          <p:cNvPr id="29" name="TextBox 28">
            <a:extLst>
              <a:ext uri="{FF2B5EF4-FFF2-40B4-BE49-F238E27FC236}">
                <a16:creationId xmlns:a16="http://schemas.microsoft.com/office/drawing/2014/main" id="{E46E36E4-D321-02E0-ED51-EEDD44EECEAF}"/>
              </a:ext>
            </a:extLst>
          </p:cNvPr>
          <p:cNvSpPr txBox="1"/>
          <p:nvPr/>
        </p:nvSpPr>
        <p:spPr>
          <a:xfrm>
            <a:off x="6375711" y="3688316"/>
            <a:ext cx="248786" cy="230832"/>
          </a:xfrm>
          <a:prstGeom prst="rect">
            <a:avLst/>
          </a:prstGeom>
          <a:noFill/>
        </p:spPr>
        <p:txBody>
          <a:bodyPr wrap="none" rtlCol="0" anchor="ctr">
            <a:spAutoFit/>
          </a:bodyPr>
          <a:lstStyle/>
          <a:p>
            <a:pPr algn="ctr"/>
            <a:r>
              <a:rPr lang="en-IN" sz="900" spc="0" baseline="0">
                <a:ln/>
                <a:solidFill>
                  <a:srgbClr val="64748B"/>
                </a:solidFill>
                <a:latin typeface="Arial"/>
                <a:cs typeface="Arial"/>
                <a:sym typeface="Arial"/>
                <a:rtl val="0"/>
              </a:rPr>
              <a:t>6</a:t>
            </a:r>
          </a:p>
        </p:txBody>
      </p:sp>
      <p:sp>
        <p:nvSpPr>
          <p:cNvPr id="30" name="TextBox 29">
            <a:extLst>
              <a:ext uri="{FF2B5EF4-FFF2-40B4-BE49-F238E27FC236}">
                <a16:creationId xmlns:a16="http://schemas.microsoft.com/office/drawing/2014/main" id="{60108E43-3BB7-DFFD-37B1-A55CC37238C4}"/>
              </a:ext>
            </a:extLst>
          </p:cNvPr>
          <p:cNvSpPr txBox="1"/>
          <p:nvPr/>
        </p:nvSpPr>
        <p:spPr>
          <a:xfrm>
            <a:off x="7362258" y="3688316"/>
            <a:ext cx="248786" cy="230832"/>
          </a:xfrm>
          <a:prstGeom prst="rect">
            <a:avLst/>
          </a:prstGeom>
          <a:noFill/>
        </p:spPr>
        <p:txBody>
          <a:bodyPr wrap="none" rtlCol="0" anchor="ctr">
            <a:spAutoFit/>
          </a:bodyPr>
          <a:lstStyle/>
          <a:p>
            <a:pPr algn="ctr"/>
            <a:r>
              <a:rPr lang="en-IN" sz="900" spc="0" baseline="0">
                <a:ln/>
                <a:solidFill>
                  <a:srgbClr val="64748B"/>
                </a:solidFill>
                <a:latin typeface="Arial"/>
                <a:cs typeface="Arial"/>
                <a:sym typeface="Arial"/>
                <a:rtl val="0"/>
              </a:rPr>
              <a:t>7</a:t>
            </a:r>
          </a:p>
        </p:txBody>
      </p:sp>
      <p:sp>
        <p:nvSpPr>
          <p:cNvPr id="31" name="TextBox 30">
            <a:extLst>
              <a:ext uri="{FF2B5EF4-FFF2-40B4-BE49-F238E27FC236}">
                <a16:creationId xmlns:a16="http://schemas.microsoft.com/office/drawing/2014/main" id="{C42426A4-13F6-0631-40DB-6F43FA9E5DC1}"/>
              </a:ext>
            </a:extLst>
          </p:cNvPr>
          <p:cNvSpPr txBox="1"/>
          <p:nvPr/>
        </p:nvSpPr>
        <p:spPr>
          <a:xfrm>
            <a:off x="8348804" y="3688316"/>
            <a:ext cx="248786" cy="230832"/>
          </a:xfrm>
          <a:prstGeom prst="rect">
            <a:avLst/>
          </a:prstGeom>
          <a:noFill/>
        </p:spPr>
        <p:txBody>
          <a:bodyPr wrap="none" rtlCol="0" anchor="ctr">
            <a:spAutoFit/>
          </a:bodyPr>
          <a:lstStyle/>
          <a:p>
            <a:pPr algn="ctr"/>
            <a:r>
              <a:rPr lang="en-IN" sz="900" spc="0" baseline="0">
                <a:ln/>
                <a:solidFill>
                  <a:srgbClr val="64748B"/>
                </a:solidFill>
                <a:latin typeface="Arial"/>
                <a:cs typeface="Arial"/>
                <a:sym typeface="Arial"/>
                <a:rtl val="0"/>
              </a:rPr>
              <a:t>8</a:t>
            </a:r>
          </a:p>
        </p:txBody>
      </p:sp>
      <p:sp>
        <p:nvSpPr>
          <p:cNvPr id="32" name="Freeform: Shape 31">
            <a:extLst>
              <a:ext uri="{FF2B5EF4-FFF2-40B4-BE49-F238E27FC236}">
                <a16:creationId xmlns:a16="http://schemas.microsoft.com/office/drawing/2014/main" id="{A52FFA3F-A174-1F91-3A14-A37B14E2E9CA}"/>
              </a:ext>
            </a:extLst>
          </p:cNvPr>
          <p:cNvSpPr/>
          <p:nvPr/>
        </p:nvSpPr>
        <p:spPr>
          <a:xfrm>
            <a:off x="1074096" y="2098255"/>
            <a:ext cx="9865468" cy="320526"/>
          </a:xfrm>
          <a:custGeom>
            <a:avLst/>
            <a:gdLst>
              <a:gd name="connsiteX0" fmla="*/ 0 w 9865468"/>
              <a:gd name="connsiteY0" fmla="*/ 0 h 320526"/>
              <a:gd name="connsiteX1" fmla="*/ 9865468 w 9865468"/>
              <a:gd name="connsiteY1" fmla="*/ 0 h 320526"/>
              <a:gd name="connsiteX2" fmla="*/ 9865468 w 9865468"/>
              <a:gd name="connsiteY2" fmla="*/ 320526 h 320526"/>
              <a:gd name="connsiteX3" fmla="*/ 0 w 9865468"/>
              <a:gd name="connsiteY3" fmla="*/ 320526 h 320526"/>
            </a:gdLst>
            <a:ahLst/>
            <a:cxnLst>
              <a:cxn ang="0">
                <a:pos x="connsiteX0" y="connsiteY0"/>
              </a:cxn>
              <a:cxn ang="0">
                <a:pos x="connsiteX1" y="connsiteY1"/>
              </a:cxn>
              <a:cxn ang="0">
                <a:pos x="connsiteX2" y="connsiteY2"/>
              </a:cxn>
              <a:cxn ang="0">
                <a:pos x="connsiteX3" y="connsiteY3"/>
              </a:cxn>
            </a:cxnLst>
            <a:rect l="l" t="t" r="r" b="b"/>
            <a:pathLst>
              <a:path w="9865468" h="320526">
                <a:moveTo>
                  <a:pt x="0" y="0"/>
                </a:moveTo>
                <a:lnTo>
                  <a:pt x="9865468" y="0"/>
                </a:lnTo>
                <a:lnTo>
                  <a:pt x="9865468" y="320526"/>
                </a:lnTo>
                <a:lnTo>
                  <a:pt x="0" y="320526"/>
                </a:lnTo>
                <a:close/>
              </a:path>
            </a:pathLst>
          </a:custGeom>
          <a:solidFill>
            <a:srgbClr val="22C55E">
              <a:alpha val="20000"/>
            </a:srgbClr>
          </a:solidFill>
          <a:ln w="9858" cap="flat">
            <a:noFill/>
            <a:prstDash val="solid"/>
            <a:miter/>
          </a:ln>
        </p:spPr>
        <p:txBody>
          <a:bodyPr rtlCol="0" anchor="ctr"/>
          <a:lstStyle/>
          <a:p>
            <a:pPr algn="ctr"/>
            <a:endParaRPr lang="en-IN"/>
          </a:p>
        </p:txBody>
      </p:sp>
      <p:sp>
        <p:nvSpPr>
          <p:cNvPr id="33" name="TextBox 32">
            <a:extLst>
              <a:ext uri="{FF2B5EF4-FFF2-40B4-BE49-F238E27FC236}">
                <a16:creationId xmlns:a16="http://schemas.microsoft.com/office/drawing/2014/main" id="{456E3D5C-0B37-E65A-FCCD-137486D29A79}"/>
              </a:ext>
            </a:extLst>
          </p:cNvPr>
          <p:cNvSpPr txBox="1"/>
          <p:nvPr/>
        </p:nvSpPr>
        <p:spPr>
          <a:xfrm>
            <a:off x="4818043" y="2085683"/>
            <a:ext cx="2377574" cy="230832"/>
          </a:xfrm>
          <a:prstGeom prst="rect">
            <a:avLst/>
          </a:prstGeom>
          <a:noFill/>
        </p:spPr>
        <p:txBody>
          <a:bodyPr wrap="none" rtlCol="0" anchor="ctr">
            <a:spAutoFit/>
          </a:bodyPr>
          <a:lstStyle/>
          <a:p>
            <a:pPr algn="ctr"/>
            <a:r>
              <a:rPr lang="en-IN" sz="900" b="1" spc="0" baseline="0">
                <a:ln/>
                <a:solidFill>
                  <a:srgbClr val="16A34A"/>
                </a:solidFill>
                <a:latin typeface="Arial"/>
                <a:cs typeface="Arial"/>
                <a:sym typeface="Arial"/>
                <a:rtl val="0"/>
              </a:rPr>
              <a:t>Optimal Detection Zone (+5 to +15 dBm)</a:t>
            </a:r>
          </a:p>
        </p:txBody>
      </p:sp>
      <p:grpSp>
        <p:nvGrpSpPr>
          <p:cNvPr id="34" name="Graphic 3">
            <a:extLst>
              <a:ext uri="{FF2B5EF4-FFF2-40B4-BE49-F238E27FC236}">
                <a16:creationId xmlns:a16="http://schemas.microsoft.com/office/drawing/2014/main" id="{2FCF8318-085D-3069-DB8E-050EED7F7C03}"/>
              </a:ext>
            </a:extLst>
          </p:cNvPr>
          <p:cNvGrpSpPr/>
          <p:nvPr/>
        </p:nvGrpSpPr>
        <p:grpSpPr>
          <a:xfrm>
            <a:off x="1527908" y="2514940"/>
            <a:ext cx="6984751" cy="737210"/>
            <a:chOff x="1527908" y="2514940"/>
            <a:chExt cx="6984751" cy="737210"/>
          </a:xfrm>
        </p:grpSpPr>
        <p:sp>
          <p:nvSpPr>
            <p:cNvPr id="35" name="Freeform: Shape 34">
              <a:extLst>
                <a:ext uri="{FF2B5EF4-FFF2-40B4-BE49-F238E27FC236}">
                  <a16:creationId xmlns:a16="http://schemas.microsoft.com/office/drawing/2014/main" id="{5ABD0E5E-D7F0-6705-3D2E-D55EE04BE29A}"/>
                </a:ext>
              </a:extLst>
            </p:cNvPr>
            <p:cNvSpPr/>
            <p:nvPr/>
          </p:nvSpPr>
          <p:spPr>
            <a:xfrm>
              <a:off x="1567370" y="2546992"/>
              <a:ext cx="6905827" cy="673105"/>
            </a:xfrm>
            <a:custGeom>
              <a:avLst/>
              <a:gdLst>
                <a:gd name="connsiteX0" fmla="*/ 0 w 6905827"/>
                <a:gd name="connsiteY0" fmla="*/ 673106 h 673105"/>
                <a:gd name="connsiteX1" fmla="*/ 986547 w 6905827"/>
                <a:gd name="connsiteY1" fmla="*/ 576948 h 673105"/>
                <a:gd name="connsiteX2" fmla="*/ 1973094 w 6905827"/>
                <a:gd name="connsiteY2" fmla="*/ 480790 h 673105"/>
                <a:gd name="connsiteX3" fmla="*/ 2959641 w 6905827"/>
                <a:gd name="connsiteY3" fmla="*/ 384632 h 673105"/>
                <a:gd name="connsiteX4" fmla="*/ 3946187 w 6905827"/>
                <a:gd name="connsiteY4" fmla="*/ 288474 h 673105"/>
                <a:gd name="connsiteX5" fmla="*/ 4932734 w 6905827"/>
                <a:gd name="connsiteY5" fmla="*/ 192316 h 673105"/>
                <a:gd name="connsiteX6" fmla="*/ 5919281 w 6905827"/>
                <a:gd name="connsiteY6" fmla="*/ 96158 h 673105"/>
                <a:gd name="connsiteX7" fmla="*/ 6905828 w 6905827"/>
                <a:gd name="connsiteY7" fmla="*/ 0 h 673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827" h="673105">
                  <a:moveTo>
                    <a:pt x="0" y="673106"/>
                  </a:moveTo>
                  <a:lnTo>
                    <a:pt x="986547" y="576948"/>
                  </a:lnTo>
                  <a:lnTo>
                    <a:pt x="1973094" y="480790"/>
                  </a:lnTo>
                  <a:lnTo>
                    <a:pt x="2959641" y="384632"/>
                  </a:lnTo>
                  <a:lnTo>
                    <a:pt x="3946187" y="288474"/>
                  </a:lnTo>
                  <a:lnTo>
                    <a:pt x="4932734" y="192316"/>
                  </a:lnTo>
                  <a:lnTo>
                    <a:pt x="5919281" y="96158"/>
                  </a:lnTo>
                  <a:lnTo>
                    <a:pt x="6905828" y="0"/>
                  </a:lnTo>
                </a:path>
              </a:pathLst>
            </a:custGeom>
            <a:noFill/>
            <a:ln w="29575" cap="flat">
              <a:solidFill>
                <a:srgbClr val="EF4444"/>
              </a:solidFill>
              <a:prstDash val="solid"/>
              <a:miter/>
            </a:ln>
          </p:spPr>
          <p:txBody>
            <a:bodyPr rtlCol="0" anchor="ctr"/>
            <a:lstStyle/>
            <a:p>
              <a:pPr algn="ctr"/>
              <a:endParaRPr lang="en-IN"/>
            </a:p>
          </p:txBody>
        </p:sp>
        <p:sp>
          <p:nvSpPr>
            <p:cNvPr id="36" name="Freeform: Shape 35">
              <a:extLst>
                <a:ext uri="{FF2B5EF4-FFF2-40B4-BE49-F238E27FC236}">
                  <a16:creationId xmlns:a16="http://schemas.microsoft.com/office/drawing/2014/main" id="{50855CCA-76BF-B8AE-1F46-BBE415DE2DC2}"/>
                </a:ext>
              </a:extLst>
            </p:cNvPr>
            <p:cNvSpPr/>
            <p:nvPr/>
          </p:nvSpPr>
          <p:spPr>
            <a:xfrm>
              <a:off x="1527908" y="3188045"/>
              <a:ext cx="78923" cy="64105"/>
            </a:xfrm>
            <a:custGeom>
              <a:avLst/>
              <a:gdLst>
                <a:gd name="connsiteX0" fmla="*/ 78924 w 78923"/>
                <a:gd name="connsiteY0" fmla="*/ 32053 h 64105"/>
                <a:gd name="connsiteX1" fmla="*/ 39462 w 78923"/>
                <a:gd name="connsiteY1" fmla="*/ 64105 h 64105"/>
                <a:gd name="connsiteX2" fmla="*/ 0 w 78923"/>
                <a:gd name="connsiteY2" fmla="*/ 32053 h 64105"/>
                <a:gd name="connsiteX3" fmla="*/ 39462 w 78923"/>
                <a:gd name="connsiteY3" fmla="*/ 0 h 64105"/>
                <a:gd name="connsiteX4" fmla="*/ 78924 w 78923"/>
                <a:gd name="connsiteY4" fmla="*/ 32053 h 64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23" h="64105">
                  <a:moveTo>
                    <a:pt x="78924" y="32053"/>
                  </a:moveTo>
                  <a:cubicBezTo>
                    <a:pt x="78924" y="49755"/>
                    <a:pt x="61256" y="64105"/>
                    <a:pt x="39462" y="64105"/>
                  </a:cubicBezTo>
                  <a:cubicBezTo>
                    <a:pt x="17668" y="64105"/>
                    <a:pt x="0" y="49755"/>
                    <a:pt x="0" y="32053"/>
                  </a:cubicBezTo>
                  <a:cubicBezTo>
                    <a:pt x="0" y="14350"/>
                    <a:pt x="17668" y="0"/>
                    <a:pt x="39462" y="0"/>
                  </a:cubicBezTo>
                  <a:cubicBezTo>
                    <a:pt x="61256" y="0"/>
                    <a:pt x="78924" y="14350"/>
                    <a:pt x="78924" y="32053"/>
                  </a:cubicBezTo>
                  <a:close/>
                </a:path>
              </a:pathLst>
            </a:custGeom>
            <a:solidFill>
              <a:srgbClr val="EF4444"/>
            </a:solidFill>
            <a:ln w="29575" cap="flat">
              <a:solidFill>
                <a:srgbClr val="EF4444"/>
              </a:solidFill>
              <a:prstDash val="solid"/>
              <a:miter/>
            </a:ln>
          </p:spPr>
          <p:txBody>
            <a:bodyPr rtlCol="0" anchor="ctr"/>
            <a:lstStyle/>
            <a:p>
              <a:pPr algn="ctr"/>
              <a:endParaRPr lang="en-IN"/>
            </a:p>
          </p:txBody>
        </p:sp>
        <p:sp>
          <p:nvSpPr>
            <p:cNvPr id="37" name="Freeform: Shape 36">
              <a:extLst>
                <a:ext uri="{FF2B5EF4-FFF2-40B4-BE49-F238E27FC236}">
                  <a16:creationId xmlns:a16="http://schemas.microsoft.com/office/drawing/2014/main" id="{8D335E9B-732D-7EEC-38F3-C714D5697656}"/>
                </a:ext>
              </a:extLst>
            </p:cNvPr>
            <p:cNvSpPr/>
            <p:nvPr/>
          </p:nvSpPr>
          <p:spPr>
            <a:xfrm>
              <a:off x="2514455" y="3091887"/>
              <a:ext cx="78923" cy="64105"/>
            </a:xfrm>
            <a:custGeom>
              <a:avLst/>
              <a:gdLst>
                <a:gd name="connsiteX0" fmla="*/ 78924 w 78923"/>
                <a:gd name="connsiteY0" fmla="*/ 32053 h 64105"/>
                <a:gd name="connsiteX1" fmla="*/ 39462 w 78923"/>
                <a:gd name="connsiteY1" fmla="*/ 64105 h 64105"/>
                <a:gd name="connsiteX2" fmla="*/ 0 w 78923"/>
                <a:gd name="connsiteY2" fmla="*/ 32053 h 64105"/>
                <a:gd name="connsiteX3" fmla="*/ 39462 w 78923"/>
                <a:gd name="connsiteY3" fmla="*/ 0 h 64105"/>
                <a:gd name="connsiteX4" fmla="*/ 78924 w 78923"/>
                <a:gd name="connsiteY4" fmla="*/ 32053 h 64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23" h="64105">
                  <a:moveTo>
                    <a:pt x="78924" y="32053"/>
                  </a:moveTo>
                  <a:cubicBezTo>
                    <a:pt x="78924" y="49755"/>
                    <a:pt x="61256" y="64105"/>
                    <a:pt x="39462" y="64105"/>
                  </a:cubicBezTo>
                  <a:cubicBezTo>
                    <a:pt x="17668" y="64105"/>
                    <a:pt x="0" y="49755"/>
                    <a:pt x="0" y="32053"/>
                  </a:cubicBezTo>
                  <a:cubicBezTo>
                    <a:pt x="0" y="14350"/>
                    <a:pt x="17668" y="0"/>
                    <a:pt x="39462" y="0"/>
                  </a:cubicBezTo>
                  <a:cubicBezTo>
                    <a:pt x="61256" y="0"/>
                    <a:pt x="78924" y="14350"/>
                    <a:pt x="78924" y="32053"/>
                  </a:cubicBezTo>
                  <a:close/>
                </a:path>
              </a:pathLst>
            </a:custGeom>
            <a:solidFill>
              <a:srgbClr val="EF4444"/>
            </a:solidFill>
            <a:ln w="29575" cap="flat">
              <a:solidFill>
                <a:srgbClr val="EF4444"/>
              </a:solidFill>
              <a:prstDash val="solid"/>
              <a:miter/>
            </a:ln>
          </p:spPr>
          <p:txBody>
            <a:bodyPr rtlCol="0" anchor="ctr"/>
            <a:lstStyle/>
            <a:p>
              <a:pPr algn="ctr"/>
              <a:endParaRPr lang="en-IN"/>
            </a:p>
          </p:txBody>
        </p:sp>
        <p:sp>
          <p:nvSpPr>
            <p:cNvPr id="38" name="Freeform: Shape 37">
              <a:extLst>
                <a:ext uri="{FF2B5EF4-FFF2-40B4-BE49-F238E27FC236}">
                  <a16:creationId xmlns:a16="http://schemas.microsoft.com/office/drawing/2014/main" id="{79594900-9D8F-BFFE-C569-1989DA234146}"/>
                </a:ext>
              </a:extLst>
            </p:cNvPr>
            <p:cNvSpPr/>
            <p:nvPr/>
          </p:nvSpPr>
          <p:spPr>
            <a:xfrm>
              <a:off x="3501002" y="2995729"/>
              <a:ext cx="78923" cy="64105"/>
            </a:xfrm>
            <a:custGeom>
              <a:avLst/>
              <a:gdLst>
                <a:gd name="connsiteX0" fmla="*/ 78924 w 78923"/>
                <a:gd name="connsiteY0" fmla="*/ 32053 h 64105"/>
                <a:gd name="connsiteX1" fmla="*/ 39462 w 78923"/>
                <a:gd name="connsiteY1" fmla="*/ 64105 h 64105"/>
                <a:gd name="connsiteX2" fmla="*/ 0 w 78923"/>
                <a:gd name="connsiteY2" fmla="*/ 32053 h 64105"/>
                <a:gd name="connsiteX3" fmla="*/ 39462 w 78923"/>
                <a:gd name="connsiteY3" fmla="*/ 0 h 64105"/>
                <a:gd name="connsiteX4" fmla="*/ 78924 w 78923"/>
                <a:gd name="connsiteY4" fmla="*/ 32053 h 64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23" h="64105">
                  <a:moveTo>
                    <a:pt x="78924" y="32053"/>
                  </a:moveTo>
                  <a:cubicBezTo>
                    <a:pt x="78924" y="49755"/>
                    <a:pt x="61256" y="64105"/>
                    <a:pt x="39462" y="64105"/>
                  </a:cubicBezTo>
                  <a:cubicBezTo>
                    <a:pt x="17668" y="64105"/>
                    <a:pt x="0" y="49755"/>
                    <a:pt x="0" y="32053"/>
                  </a:cubicBezTo>
                  <a:cubicBezTo>
                    <a:pt x="0" y="14350"/>
                    <a:pt x="17668" y="0"/>
                    <a:pt x="39462" y="0"/>
                  </a:cubicBezTo>
                  <a:cubicBezTo>
                    <a:pt x="61256" y="0"/>
                    <a:pt x="78924" y="14350"/>
                    <a:pt x="78924" y="32053"/>
                  </a:cubicBezTo>
                  <a:close/>
                </a:path>
              </a:pathLst>
            </a:custGeom>
            <a:solidFill>
              <a:srgbClr val="EF4444"/>
            </a:solidFill>
            <a:ln w="29575" cap="flat">
              <a:solidFill>
                <a:srgbClr val="EF4444"/>
              </a:solidFill>
              <a:prstDash val="solid"/>
              <a:miter/>
            </a:ln>
          </p:spPr>
          <p:txBody>
            <a:bodyPr rtlCol="0" anchor="ctr"/>
            <a:lstStyle/>
            <a:p>
              <a:pPr algn="ctr"/>
              <a:endParaRPr lang="en-IN"/>
            </a:p>
          </p:txBody>
        </p:sp>
        <p:sp>
          <p:nvSpPr>
            <p:cNvPr id="39" name="Freeform: Shape 38">
              <a:extLst>
                <a:ext uri="{FF2B5EF4-FFF2-40B4-BE49-F238E27FC236}">
                  <a16:creationId xmlns:a16="http://schemas.microsoft.com/office/drawing/2014/main" id="{756ADD65-010C-77AC-133C-CE587D28D634}"/>
                </a:ext>
              </a:extLst>
            </p:cNvPr>
            <p:cNvSpPr/>
            <p:nvPr/>
          </p:nvSpPr>
          <p:spPr>
            <a:xfrm>
              <a:off x="4487548" y="2899571"/>
              <a:ext cx="78923" cy="64105"/>
            </a:xfrm>
            <a:custGeom>
              <a:avLst/>
              <a:gdLst>
                <a:gd name="connsiteX0" fmla="*/ 78924 w 78923"/>
                <a:gd name="connsiteY0" fmla="*/ 32053 h 64105"/>
                <a:gd name="connsiteX1" fmla="*/ 39462 w 78923"/>
                <a:gd name="connsiteY1" fmla="*/ 64105 h 64105"/>
                <a:gd name="connsiteX2" fmla="*/ 0 w 78923"/>
                <a:gd name="connsiteY2" fmla="*/ 32053 h 64105"/>
                <a:gd name="connsiteX3" fmla="*/ 39462 w 78923"/>
                <a:gd name="connsiteY3" fmla="*/ 0 h 64105"/>
                <a:gd name="connsiteX4" fmla="*/ 78924 w 78923"/>
                <a:gd name="connsiteY4" fmla="*/ 32053 h 64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23" h="64105">
                  <a:moveTo>
                    <a:pt x="78924" y="32053"/>
                  </a:moveTo>
                  <a:cubicBezTo>
                    <a:pt x="78924" y="49755"/>
                    <a:pt x="61256" y="64105"/>
                    <a:pt x="39462" y="64105"/>
                  </a:cubicBezTo>
                  <a:cubicBezTo>
                    <a:pt x="17668" y="64105"/>
                    <a:pt x="0" y="49755"/>
                    <a:pt x="0" y="32053"/>
                  </a:cubicBezTo>
                  <a:cubicBezTo>
                    <a:pt x="0" y="14350"/>
                    <a:pt x="17668" y="0"/>
                    <a:pt x="39462" y="0"/>
                  </a:cubicBezTo>
                  <a:cubicBezTo>
                    <a:pt x="61256" y="0"/>
                    <a:pt x="78924" y="14350"/>
                    <a:pt x="78924" y="32053"/>
                  </a:cubicBezTo>
                  <a:close/>
                </a:path>
              </a:pathLst>
            </a:custGeom>
            <a:solidFill>
              <a:srgbClr val="EF4444"/>
            </a:solidFill>
            <a:ln w="29575" cap="flat">
              <a:solidFill>
                <a:srgbClr val="EF4444"/>
              </a:solidFill>
              <a:prstDash val="solid"/>
              <a:miter/>
            </a:ln>
          </p:spPr>
          <p:txBody>
            <a:bodyPr rtlCol="0" anchor="ctr"/>
            <a:lstStyle/>
            <a:p>
              <a:pPr algn="ctr"/>
              <a:endParaRPr lang="en-IN"/>
            </a:p>
          </p:txBody>
        </p:sp>
        <p:sp>
          <p:nvSpPr>
            <p:cNvPr id="40" name="Freeform: Shape 39">
              <a:extLst>
                <a:ext uri="{FF2B5EF4-FFF2-40B4-BE49-F238E27FC236}">
                  <a16:creationId xmlns:a16="http://schemas.microsoft.com/office/drawing/2014/main" id="{E94627F8-91F5-9C2F-38B9-79B84589E1A3}"/>
                </a:ext>
              </a:extLst>
            </p:cNvPr>
            <p:cNvSpPr/>
            <p:nvPr/>
          </p:nvSpPr>
          <p:spPr>
            <a:xfrm>
              <a:off x="5474095" y="2803413"/>
              <a:ext cx="78923" cy="64105"/>
            </a:xfrm>
            <a:custGeom>
              <a:avLst/>
              <a:gdLst>
                <a:gd name="connsiteX0" fmla="*/ 78924 w 78923"/>
                <a:gd name="connsiteY0" fmla="*/ 32053 h 64105"/>
                <a:gd name="connsiteX1" fmla="*/ 39462 w 78923"/>
                <a:gd name="connsiteY1" fmla="*/ 64105 h 64105"/>
                <a:gd name="connsiteX2" fmla="*/ 0 w 78923"/>
                <a:gd name="connsiteY2" fmla="*/ 32053 h 64105"/>
                <a:gd name="connsiteX3" fmla="*/ 39462 w 78923"/>
                <a:gd name="connsiteY3" fmla="*/ 0 h 64105"/>
                <a:gd name="connsiteX4" fmla="*/ 78924 w 78923"/>
                <a:gd name="connsiteY4" fmla="*/ 32053 h 64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23" h="64105">
                  <a:moveTo>
                    <a:pt x="78924" y="32053"/>
                  </a:moveTo>
                  <a:cubicBezTo>
                    <a:pt x="78924" y="49755"/>
                    <a:pt x="61256" y="64105"/>
                    <a:pt x="39462" y="64105"/>
                  </a:cubicBezTo>
                  <a:cubicBezTo>
                    <a:pt x="17667" y="64105"/>
                    <a:pt x="0" y="49755"/>
                    <a:pt x="0" y="32053"/>
                  </a:cubicBezTo>
                  <a:cubicBezTo>
                    <a:pt x="0" y="14350"/>
                    <a:pt x="17667" y="0"/>
                    <a:pt x="39462" y="0"/>
                  </a:cubicBezTo>
                  <a:cubicBezTo>
                    <a:pt x="61256" y="0"/>
                    <a:pt x="78924" y="14350"/>
                    <a:pt x="78924" y="32053"/>
                  </a:cubicBezTo>
                  <a:close/>
                </a:path>
              </a:pathLst>
            </a:custGeom>
            <a:solidFill>
              <a:srgbClr val="EF4444"/>
            </a:solidFill>
            <a:ln w="29575" cap="flat">
              <a:solidFill>
                <a:srgbClr val="EF4444"/>
              </a:solidFill>
              <a:prstDash val="solid"/>
              <a:miter/>
            </a:ln>
          </p:spPr>
          <p:txBody>
            <a:bodyPr rtlCol="0" anchor="ctr"/>
            <a:lstStyle/>
            <a:p>
              <a:pPr algn="ctr"/>
              <a:endParaRPr lang="en-IN"/>
            </a:p>
          </p:txBody>
        </p:sp>
        <p:sp>
          <p:nvSpPr>
            <p:cNvPr id="41" name="Freeform: Shape 40">
              <a:extLst>
                <a:ext uri="{FF2B5EF4-FFF2-40B4-BE49-F238E27FC236}">
                  <a16:creationId xmlns:a16="http://schemas.microsoft.com/office/drawing/2014/main" id="{E432ECBD-2D51-AC21-13D4-2931D60A067C}"/>
                </a:ext>
              </a:extLst>
            </p:cNvPr>
            <p:cNvSpPr/>
            <p:nvPr/>
          </p:nvSpPr>
          <p:spPr>
            <a:xfrm>
              <a:off x="6460642" y="2707255"/>
              <a:ext cx="78923" cy="64105"/>
            </a:xfrm>
            <a:custGeom>
              <a:avLst/>
              <a:gdLst>
                <a:gd name="connsiteX0" fmla="*/ 78924 w 78923"/>
                <a:gd name="connsiteY0" fmla="*/ 32053 h 64105"/>
                <a:gd name="connsiteX1" fmla="*/ 39462 w 78923"/>
                <a:gd name="connsiteY1" fmla="*/ 64105 h 64105"/>
                <a:gd name="connsiteX2" fmla="*/ 0 w 78923"/>
                <a:gd name="connsiteY2" fmla="*/ 32053 h 64105"/>
                <a:gd name="connsiteX3" fmla="*/ 39462 w 78923"/>
                <a:gd name="connsiteY3" fmla="*/ 0 h 64105"/>
                <a:gd name="connsiteX4" fmla="*/ 78924 w 78923"/>
                <a:gd name="connsiteY4" fmla="*/ 32053 h 64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23" h="64105">
                  <a:moveTo>
                    <a:pt x="78924" y="32053"/>
                  </a:moveTo>
                  <a:cubicBezTo>
                    <a:pt x="78924" y="49755"/>
                    <a:pt x="61256" y="64105"/>
                    <a:pt x="39462" y="64105"/>
                  </a:cubicBezTo>
                  <a:cubicBezTo>
                    <a:pt x="17667" y="64105"/>
                    <a:pt x="0" y="49755"/>
                    <a:pt x="0" y="32053"/>
                  </a:cubicBezTo>
                  <a:cubicBezTo>
                    <a:pt x="0" y="14350"/>
                    <a:pt x="17667" y="0"/>
                    <a:pt x="39462" y="0"/>
                  </a:cubicBezTo>
                  <a:cubicBezTo>
                    <a:pt x="61256" y="0"/>
                    <a:pt x="78924" y="14350"/>
                    <a:pt x="78924" y="32053"/>
                  </a:cubicBezTo>
                  <a:close/>
                </a:path>
              </a:pathLst>
            </a:custGeom>
            <a:solidFill>
              <a:srgbClr val="EF4444"/>
            </a:solidFill>
            <a:ln w="29575" cap="flat">
              <a:solidFill>
                <a:srgbClr val="EF4444"/>
              </a:solidFill>
              <a:prstDash val="solid"/>
              <a:miter/>
            </a:ln>
          </p:spPr>
          <p:txBody>
            <a:bodyPr rtlCol="0" anchor="ctr"/>
            <a:lstStyle/>
            <a:p>
              <a:pPr algn="ctr"/>
              <a:endParaRPr lang="en-IN"/>
            </a:p>
          </p:txBody>
        </p:sp>
        <p:sp>
          <p:nvSpPr>
            <p:cNvPr id="42" name="Freeform: Shape 41">
              <a:extLst>
                <a:ext uri="{FF2B5EF4-FFF2-40B4-BE49-F238E27FC236}">
                  <a16:creationId xmlns:a16="http://schemas.microsoft.com/office/drawing/2014/main" id="{DDC2DCAB-2069-972A-8D8E-74CB299AF68B}"/>
                </a:ext>
              </a:extLst>
            </p:cNvPr>
            <p:cNvSpPr/>
            <p:nvPr/>
          </p:nvSpPr>
          <p:spPr>
            <a:xfrm>
              <a:off x="7447189" y="2611098"/>
              <a:ext cx="78923" cy="64105"/>
            </a:xfrm>
            <a:custGeom>
              <a:avLst/>
              <a:gdLst>
                <a:gd name="connsiteX0" fmla="*/ 78924 w 78923"/>
                <a:gd name="connsiteY0" fmla="*/ 32053 h 64105"/>
                <a:gd name="connsiteX1" fmla="*/ 39462 w 78923"/>
                <a:gd name="connsiteY1" fmla="*/ 64105 h 64105"/>
                <a:gd name="connsiteX2" fmla="*/ 0 w 78923"/>
                <a:gd name="connsiteY2" fmla="*/ 32053 h 64105"/>
                <a:gd name="connsiteX3" fmla="*/ 39462 w 78923"/>
                <a:gd name="connsiteY3" fmla="*/ 0 h 64105"/>
                <a:gd name="connsiteX4" fmla="*/ 78924 w 78923"/>
                <a:gd name="connsiteY4" fmla="*/ 32053 h 64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23" h="64105">
                  <a:moveTo>
                    <a:pt x="78924" y="32053"/>
                  </a:moveTo>
                  <a:cubicBezTo>
                    <a:pt x="78924" y="49755"/>
                    <a:pt x="61256" y="64105"/>
                    <a:pt x="39462" y="64105"/>
                  </a:cubicBezTo>
                  <a:cubicBezTo>
                    <a:pt x="17667" y="64105"/>
                    <a:pt x="0" y="49755"/>
                    <a:pt x="0" y="32053"/>
                  </a:cubicBezTo>
                  <a:cubicBezTo>
                    <a:pt x="0" y="14350"/>
                    <a:pt x="17667" y="0"/>
                    <a:pt x="39462" y="0"/>
                  </a:cubicBezTo>
                  <a:cubicBezTo>
                    <a:pt x="61256" y="0"/>
                    <a:pt x="78924" y="14350"/>
                    <a:pt x="78924" y="32053"/>
                  </a:cubicBezTo>
                  <a:close/>
                </a:path>
              </a:pathLst>
            </a:custGeom>
            <a:solidFill>
              <a:srgbClr val="EF4444"/>
            </a:solidFill>
            <a:ln w="29575" cap="flat">
              <a:solidFill>
                <a:srgbClr val="EF4444"/>
              </a:solidFill>
              <a:prstDash val="solid"/>
              <a:miter/>
            </a:ln>
          </p:spPr>
          <p:txBody>
            <a:bodyPr rtlCol="0" anchor="ctr"/>
            <a:lstStyle/>
            <a:p>
              <a:pPr algn="ctr"/>
              <a:endParaRPr lang="en-IN"/>
            </a:p>
          </p:txBody>
        </p:sp>
        <p:sp>
          <p:nvSpPr>
            <p:cNvPr id="43" name="Freeform: Shape 42">
              <a:extLst>
                <a:ext uri="{FF2B5EF4-FFF2-40B4-BE49-F238E27FC236}">
                  <a16:creationId xmlns:a16="http://schemas.microsoft.com/office/drawing/2014/main" id="{06612341-4325-444E-3CF4-756E5493CC31}"/>
                </a:ext>
              </a:extLst>
            </p:cNvPr>
            <p:cNvSpPr/>
            <p:nvPr/>
          </p:nvSpPr>
          <p:spPr>
            <a:xfrm>
              <a:off x="8433736" y="2514940"/>
              <a:ext cx="78923" cy="64105"/>
            </a:xfrm>
            <a:custGeom>
              <a:avLst/>
              <a:gdLst>
                <a:gd name="connsiteX0" fmla="*/ 78924 w 78923"/>
                <a:gd name="connsiteY0" fmla="*/ 32053 h 64105"/>
                <a:gd name="connsiteX1" fmla="*/ 39462 w 78923"/>
                <a:gd name="connsiteY1" fmla="*/ 64105 h 64105"/>
                <a:gd name="connsiteX2" fmla="*/ 0 w 78923"/>
                <a:gd name="connsiteY2" fmla="*/ 32053 h 64105"/>
                <a:gd name="connsiteX3" fmla="*/ 39462 w 78923"/>
                <a:gd name="connsiteY3" fmla="*/ 0 h 64105"/>
                <a:gd name="connsiteX4" fmla="*/ 78924 w 78923"/>
                <a:gd name="connsiteY4" fmla="*/ 32053 h 64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23" h="64105">
                  <a:moveTo>
                    <a:pt x="78924" y="32053"/>
                  </a:moveTo>
                  <a:cubicBezTo>
                    <a:pt x="78924" y="49755"/>
                    <a:pt x="61256" y="64105"/>
                    <a:pt x="39462" y="64105"/>
                  </a:cubicBezTo>
                  <a:cubicBezTo>
                    <a:pt x="17667" y="64105"/>
                    <a:pt x="0" y="49755"/>
                    <a:pt x="0" y="32053"/>
                  </a:cubicBezTo>
                  <a:cubicBezTo>
                    <a:pt x="0" y="14350"/>
                    <a:pt x="17667" y="0"/>
                    <a:pt x="39462" y="0"/>
                  </a:cubicBezTo>
                  <a:cubicBezTo>
                    <a:pt x="61256" y="0"/>
                    <a:pt x="78924" y="14350"/>
                    <a:pt x="78924" y="32053"/>
                  </a:cubicBezTo>
                  <a:close/>
                </a:path>
              </a:pathLst>
            </a:custGeom>
            <a:solidFill>
              <a:srgbClr val="EF4444"/>
            </a:solidFill>
            <a:ln w="29575" cap="flat">
              <a:solidFill>
                <a:srgbClr val="EF4444"/>
              </a:solidFill>
              <a:prstDash val="solid"/>
              <a:miter/>
            </a:ln>
          </p:spPr>
          <p:txBody>
            <a:bodyPr rtlCol="0" anchor="ctr"/>
            <a:lstStyle/>
            <a:p>
              <a:pPr algn="ctr"/>
              <a:endParaRPr lang="en-IN"/>
            </a:p>
          </p:txBody>
        </p:sp>
      </p:grpSp>
      <p:grpSp>
        <p:nvGrpSpPr>
          <p:cNvPr id="44" name="Graphic 3">
            <a:extLst>
              <a:ext uri="{FF2B5EF4-FFF2-40B4-BE49-F238E27FC236}">
                <a16:creationId xmlns:a16="http://schemas.microsoft.com/office/drawing/2014/main" id="{FE9B0D66-4849-6C13-FF65-67DD255E52A5}"/>
              </a:ext>
            </a:extLst>
          </p:cNvPr>
          <p:cNvGrpSpPr/>
          <p:nvPr/>
        </p:nvGrpSpPr>
        <p:grpSpPr>
          <a:xfrm>
            <a:off x="1527908" y="2034150"/>
            <a:ext cx="3038564" cy="1218000"/>
            <a:chOff x="1527908" y="2034150"/>
            <a:chExt cx="3038564" cy="1218000"/>
          </a:xfrm>
        </p:grpSpPr>
        <p:sp>
          <p:nvSpPr>
            <p:cNvPr id="45" name="Freeform: Shape 44">
              <a:extLst>
                <a:ext uri="{FF2B5EF4-FFF2-40B4-BE49-F238E27FC236}">
                  <a16:creationId xmlns:a16="http://schemas.microsoft.com/office/drawing/2014/main" id="{ECEC6A46-889A-4253-C1F2-C1B03FA8DB2A}"/>
                </a:ext>
              </a:extLst>
            </p:cNvPr>
            <p:cNvSpPr/>
            <p:nvPr/>
          </p:nvSpPr>
          <p:spPr>
            <a:xfrm>
              <a:off x="1567370" y="2066203"/>
              <a:ext cx="2959640" cy="1153895"/>
            </a:xfrm>
            <a:custGeom>
              <a:avLst/>
              <a:gdLst>
                <a:gd name="connsiteX0" fmla="*/ 0 w 2959640"/>
                <a:gd name="connsiteY0" fmla="*/ 1153895 h 1153895"/>
                <a:gd name="connsiteX1" fmla="*/ 986547 w 2959640"/>
                <a:gd name="connsiteY1" fmla="*/ 769264 h 1153895"/>
                <a:gd name="connsiteX2" fmla="*/ 1973094 w 2959640"/>
                <a:gd name="connsiteY2" fmla="*/ 384632 h 1153895"/>
                <a:gd name="connsiteX3" fmla="*/ 2959641 w 2959640"/>
                <a:gd name="connsiteY3" fmla="*/ 0 h 1153895"/>
              </a:gdLst>
              <a:ahLst/>
              <a:cxnLst>
                <a:cxn ang="0">
                  <a:pos x="connsiteX0" y="connsiteY0"/>
                </a:cxn>
                <a:cxn ang="0">
                  <a:pos x="connsiteX1" y="connsiteY1"/>
                </a:cxn>
                <a:cxn ang="0">
                  <a:pos x="connsiteX2" y="connsiteY2"/>
                </a:cxn>
                <a:cxn ang="0">
                  <a:pos x="connsiteX3" y="connsiteY3"/>
                </a:cxn>
              </a:cxnLst>
              <a:rect l="l" t="t" r="r" b="b"/>
              <a:pathLst>
                <a:path w="2959640" h="1153895">
                  <a:moveTo>
                    <a:pt x="0" y="1153895"/>
                  </a:moveTo>
                  <a:lnTo>
                    <a:pt x="986547" y="769264"/>
                  </a:lnTo>
                  <a:lnTo>
                    <a:pt x="1973094" y="384632"/>
                  </a:lnTo>
                  <a:lnTo>
                    <a:pt x="2959641" y="0"/>
                  </a:lnTo>
                </a:path>
              </a:pathLst>
            </a:custGeom>
            <a:noFill/>
            <a:ln w="29575" cap="flat">
              <a:solidFill>
                <a:srgbClr val="22C55E"/>
              </a:solidFill>
              <a:prstDash val="solid"/>
              <a:miter/>
            </a:ln>
          </p:spPr>
          <p:txBody>
            <a:bodyPr rtlCol="0" anchor="ctr"/>
            <a:lstStyle/>
            <a:p>
              <a:pPr algn="ctr"/>
              <a:endParaRPr lang="en-IN"/>
            </a:p>
          </p:txBody>
        </p:sp>
        <p:sp>
          <p:nvSpPr>
            <p:cNvPr id="46" name="Freeform: Shape 45">
              <a:extLst>
                <a:ext uri="{FF2B5EF4-FFF2-40B4-BE49-F238E27FC236}">
                  <a16:creationId xmlns:a16="http://schemas.microsoft.com/office/drawing/2014/main" id="{32D6F877-B231-3098-12FA-F4BF3531E6F9}"/>
                </a:ext>
              </a:extLst>
            </p:cNvPr>
            <p:cNvSpPr/>
            <p:nvPr/>
          </p:nvSpPr>
          <p:spPr>
            <a:xfrm>
              <a:off x="1527908" y="3188045"/>
              <a:ext cx="78923" cy="64105"/>
            </a:xfrm>
            <a:custGeom>
              <a:avLst/>
              <a:gdLst>
                <a:gd name="connsiteX0" fmla="*/ 78924 w 78923"/>
                <a:gd name="connsiteY0" fmla="*/ 32053 h 64105"/>
                <a:gd name="connsiteX1" fmla="*/ 39462 w 78923"/>
                <a:gd name="connsiteY1" fmla="*/ 64105 h 64105"/>
                <a:gd name="connsiteX2" fmla="*/ 0 w 78923"/>
                <a:gd name="connsiteY2" fmla="*/ 32053 h 64105"/>
                <a:gd name="connsiteX3" fmla="*/ 39462 w 78923"/>
                <a:gd name="connsiteY3" fmla="*/ 0 h 64105"/>
                <a:gd name="connsiteX4" fmla="*/ 78924 w 78923"/>
                <a:gd name="connsiteY4" fmla="*/ 32053 h 64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23" h="64105">
                  <a:moveTo>
                    <a:pt x="78924" y="32053"/>
                  </a:moveTo>
                  <a:cubicBezTo>
                    <a:pt x="78924" y="49755"/>
                    <a:pt x="61256" y="64105"/>
                    <a:pt x="39462" y="64105"/>
                  </a:cubicBezTo>
                  <a:cubicBezTo>
                    <a:pt x="17668" y="64105"/>
                    <a:pt x="0" y="49755"/>
                    <a:pt x="0" y="32053"/>
                  </a:cubicBezTo>
                  <a:cubicBezTo>
                    <a:pt x="0" y="14350"/>
                    <a:pt x="17668" y="0"/>
                    <a:pt x="39462" y="0"/>
                  </a:cubicBezTo>
                  <a:cubicBezTo>
                    <a:pt x="61256" y="0"/>
                    <a:pt x="78924" y="14350"/>
                    <a:pt x="78924" y="32053"/>
                  </a:cubicBezTo>
                  <a:close/>
                </a:path>
              </a:pathLst>
            </a:custGeom>
            <a:solidFill>
              <a:srgbClr val="22C55E"/>
            </a:solidFill>
            <a:ln w="29575" cap="flat">
              <a:solidFill>
                <a:srgbClr val="22C55E"/>
              </a:solidFill>
              <a:prstDash val="solid"/>
              <a:miter/>
            </a:ln>
          </p:spPr>
          <p:txBody>
            <a:bodyPr rtlCol="0" anchor="ctr"/>
            <a:lstStyle/>
            <a:p>
              <a:pPr algn="ctr"/>
              <a:endParaRPr lang="en-IN"/>
            </a:p>
          </p:txBody>
        </p:sp>
        <p:sp>
          <p:nvSpPr>
            <p:cNvPr id="47" name="Freeform: Shape 46">
              <a:extLst>
                <a:ext uri="{FF2B5EF4-FFF2-40B4-BE49-F238E27FC236}">
                  <a16:creationId xmlns:a16="http://schemas.microsoft.com/office/drawing/2014/main" id="{022B149C-7C08-40FC-5A0F-4DA7A8D18284}"/>
                </a:ext>
              </a:extLst>
            </p:cNvPr>
            <p:cNvSpPr/>
            <p:nvPr/>
          </p:nvSpPr>
          <p:spPr>
            <a:xfrm>
              <a:off x="2514455" y="2803413"/>
              <a:ext cx="78923" cy="64105"/>
            </a:xfrm>
            <a:custGeom>
              <a:avLst/>
              <a:gdLst>
                <a:gd name="connsiteX0" fmla="*/ 78924 w 78923"/>
                <a:gd name="connsiteY0" fmla="*/ 32053 h 64105"/>
                <a:gd name="connsiteX1" fmla="*/ 39462 w 78923"/>
                <a:gd name="connsiteY1" fmla="*/ 64105 h 64105"/>
                <a:gd name="connsiteX2" fmla="*/ 0 w 78923"/>
                <a:gd name="connsiteY2" fmla="*/ 32053 h 64105"/>
                <a:gd name="connsiteX3" fmla="*/ 39462 w 78923"/>
                <a:gd name="connsiteY3" fmla="*/ 0 h 64105"/>
                <a:gd name="connsiteX4" fmla="*/ 78924 w 78923"/>
                <a:gd name="connsiteY4" fmla="*/ 32053 h 64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23" h="64105">
                  <a:moveTo>
                    <a:pt x="78924" y="32053"/>
                  </a:moveTo>
                  <a:cubicBezTo>
                    <a:pt x="78924" y="49755"/>
                    <a:pt x="61256" y="64105"/>
                    <a:pt x="39462" y="64105"/>
                  </a:cubicBezTo>
                  <a:cubicBezTo>
                    <a:pt x="17668" y="64105"/>
                    <a:pt x="0" y="49755"/>
                    <a:pt x="0" y="32053"/>
                  </a:cubicBezTo>
                  <a:cubicBezTo>
                    <a:pt x="0" y="14350"/>
                    <a:pt x="17668" y="0"/>
                    <a:pt x="39462" y="0"/>
                  </a:cubicBezTo>
                  <a:cubicBezTo>
                    <a:pt x="61256" y="0"/>
                    <a:pt x="78924" y="14350"/>
                    <a:pt x="78924" y="32053"/>
                  </a:cubicBezTo>
                  <a:close/>
                </a:path>
              </a:pathLst>
            </a:custGeom>
            <a:solidFill>
              <a:srgbClr val="22C55E"/>
            </a:solidFill>
            <a:ln w="29575" cap="flat">
              <a:solidFill>
                <a:srgbClr val="22C55E"/>
              </a:solidFill>
              <a:prstDash val="solid"/>
              <a:miter/>
            </a:ln>
          </p:spPr>
          <p:txBody>
            <a:bodyPr rtlCol="0" anchor="ctr"/>
            <a:lstStyle/>
            <a:p>
              <a:pPr algn="ctr"/>
              <a:endParaRPr lang="en-IN"/>
            </a:p>
          </p:txBody>
        </p:sp>
        <p:sp>
          <p:nvSpPr>
            <p:cNvPr id="48" name="Freeform: Shape 47">
              <a:extLst>
                <a:ext uri="{FF2B5EF4-FFF2-40B4-BE49-F238E27FC236}">
                  <a16:creationId xmlns:a16="http://schemas.microsoft.com/office/drawing/2014/main" id="{90EE8C9D-F67A-FC65-20AE-2E488F695136}"/>
                </a:ext>
              </a:extLst>
            </p:cNvPr>
            <p:cNvSpPr/>
            <p:nvPr/>
          </p:nvSpPr>
          <p:spPr>
            <a:xfrm>
              <a:off x="3501002" y="2418782"/>
              <a:ext cx="78923" cy="64105"/>
            </a:xfrm>
            <a:custGeom>
              <a:avLst/>
              <a:gdLst>
                <a:gd name="connsiteX0" fmla="*/ 78924 w 78923"/>
                <a:gd name="connsiteY0" fmla="*/ 32053 h 64105"/>
                <a:gd name="connsiteX1" fmla="*/ 39462 w 78923"/>
                <a:gd name="connsiteY1" fmla="*/ 64105 h 64105"/>
                <a:gd name="connsiteX2" fmla="*/ 0 w 78923"/>
                <a:gd name="connsiteY2" fmla="*/ 32053 h 64105"/>
                <a:gd name="connsiteX3" fmla="*/ 39462 w 78923"/>
                <a:gd name="connsiteY3" fmla="*/ 0 h 64105"/>
                <a:gd name="connsiteX4" fmla="*/ 78924 w 78923"/>
                <a:gd name="connsiteY4" fmla="*/ 32053 h 64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23" h="64105">
                  <a:moveTo>
                    <a:pt x="78924" y="32053"/>
                  </a:moveTo>
                  <a:cubicBezTo>
                    <a:pt x="78924" y="49755"/>
                    <a:pt x="61256" y="64105"/>
                    <a:pt x="39462" y="64105"/>
                  </a:cubicBezTo>
                  <a:cubicBezTo>
                    <a:pt x="17668" y="64105"/>
                    <a:pt x="0" y="49755"/>
                    <a:pt x="0" y="32053"/>
                  </a:cubicBezTo>
                  <a:cubicBezTo>
                    <a:pt x="0" y="14350"/>
                    <a:pt x="17668" y="0"/>
                    <a:pt x="39462" y="0"/>
                  </a:cubicBezTo>
                  <a:cubicBezTo>
                    <a:pt x="61256" y="0"/>
                    <a:pt x="78924" y="14350"/>
                    <a:pt x="78924" y="32053"/>
                  </a:cubicBezTo>
                  <a:close/>
                </a:path>
              </a:pathLst>
            </a:custGeom>
            <a:solidFill>
              <a:srgbClr val="22C55E"/>
            </a:solidFill>
            <a:ln w="29575" cap="flat">
              <a:solidFill>
                <a:srgbClr val="22C55E"/>
              </a:solidFill>
              <a:prstDash val="solid"/>
              <a:miter/>
            </a:ln>
          </p:spPr>
          <p:txBody>
            <a:bodyPr rtlCol="0" anchor="ctr"/>
            <a:lstStyle/>
            <a:p>
              <a:pPr algn="ctr"/>
              <a:endParaRPr lang="en-IN"/>
            </a:p>
          </p:txBody>
        </p:sp>
        <p:sp>
          <p:nvSpPr>
            <p:cNvPr id="49" name="Freeform: Shape 48">
              <a:extLst>
                <a:ext uri="{FF2B5EF4-FFF2-40B4-BE49-F238E27FC236}">
                  <a16:creationId xmlns:a16="http://schemas.microsoft.com/office/drawing/2014/main" id="{60594AB2-21EA-DAFB-D164-45885611BA85}"/>
                </a:ext>
              </a:extLst>
            </p:cNvPr>
            <p:cNvSpPr/>
            <p:nvPr/>
          </p:nvSpPr>
          <p:spPr>
            <a:xfrm>
              <a:off x="4487548" y="2034150"/>
              <a:ext cx="78923" cy="64105"/>
            </a:xfrm>
            <a:custGeom>
              <a:avLst/>
              <a:gdLst>
                <a:gd name="connsiteX0" fmla="*/ 78924 w 78923"/>
                <a:gd name="connsiteY0" fmla="*/ 32053 h 64105"/>
                <a:gd name="connsiteX1" fmla="*/ 39462 w 78923"/>
                <a:gd name="connsiteY1" fmla="*/ 64105 h 64105"/>
                <a:gd name="connsiteX2" fmla="*/ 0 w 78923"/>
                <a:gd name="connsiteY2" fmla="*/ 32053 h 64105"/>
                <a:gd name="connsiteX3" fmla="*/ 39462 w 78923"/>
                <a:gd name="connsiteY3" fmla="*/ 0 h 64105"/>
                <a:gd name="connsiteX4" fmla="*/ 78924 w 78923"/>
                <a:gd name="connsiteY4" fmla="*/ 32053 h 64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23" h="64105">
                  <a:moveTo>
                    <a:pt x="78924" y="32053"/>
                  </a:moveTo>
                  <a:cubicBezTo>
                    <a:pt x="78924" y="49755"/>
                    <a:pt x="61256" y="64105"/>
                    <a:pt x="39462" y="64105"/>
                  </a:cubicBezTo>
                  <a:cubicBezTo>
                    <a:pt x="17668" y="64105"/>
                    <a:pt x="0" y="49755"/>
                    <a:pt x="0" y="32053"/>
                  </a:cubicBezTo>
                  <a:cubicBezTo>
                    <a:pt x="0" y="14350"/>
                    <a:pt x="17668" y="0"/>
                    <a:pt x="39462" y="0"/>
                  </a:cubicBezTo>
                  <a:cubicBezTo>
                    <a:pt x="61256" y="0"/>
                    <a:pt x="78924" y="14350"/>
                    <a:pt x="78924" y="32053"/>
                  </a:cubicBezTo>
                  <a:close/>
                </a:path>
              </a:pathLst>
            </a:custGeom>
            <a:solidFill>
              <a:srgbClr val="22C55E"/>
            </a:solidFill>
            <a:ln w="29575" cap="flat">
              <a:solidFill>
                <a:srgbClr val="22C55E"/>
              </a:solidFill>
              <a:prstDash val="solid"/>
              <a:miter/>
            </a:ln>
          </p:spPr>
          <p:txBody>
            <a:bodyPr rtlCol="0" anchor="ctr"/>
            <a:lstStyle/>
            <a:p>
              <a:pPr algn="ctr"/>
              <a:endParaRPr lang="en-IN"/>
            </a:p>
          </p:txBody>
        </p:sp>
      </p:grpSp>
      <p:grpSp>
        <p:nvGrpSpPr>
          <p:cNvPr id="50" name="Graphic 3">
            <a:extLst>
              <a:ext uri="{FF2B5EF4-FFF2-40B4-BE49-F238E27FC236}">
                <a16:creationId xmlns:a16="http://schemas.microsoft.com/office/drawing/2014/main" id="{88CA8534-380C-3AE7-B4D6-A5CD67B592DB}"/>
              </a:ext>
            </a:extLst>
          </p:cNvPr>
          <p:cNvGrpSpPr/>
          <p:nvPr/>
        </p:nvGrpSpPr>
        <p:grpSpPr>
          <a:xfrm>
            <a:off x="1527908" y="1649518"/>
            <a:ext cx="2052017" cy="1602632"/>
            <a:chOff x="1527908" y="1649518"/>
            <a:chExt cx="2052017" cy="1602632"/>
          </a:xfrm>
        </p:grpSpPr>
        <p:sp>
          <p:nvSpPr>
            <p:cNvPr id="51" name="Freeform: Shape 50">
              <a:extLst>
                <a:ext uri="{FF2B5EF4-FFF2-40B4-BE49-F238E27FC236}">
                  <a16:creationId xmlns:a16="http://schemas.microsoft.com/office/drawing/2014/main" id="{D2906A34-B97D-42D7-3038-F2506F9CE8C2}"/>
                </a:ext>
              </a:extLst>
            </p:cNvPr>
            <p:cNvSpPr/>
            <p:nvPr/>
          </p:nvSpPr>
          <p:spPr>
            <a:xfrm>
              <a:off x="1567370" y="1681571"/>
              <a:ext cx="1973093" cy="1538526"/>
            </a:xfrm>
            <a:custGeom>
              <a:avLst/>
              <a:gdLst>
                <a:gd name="connsiteX0" fmla="*/ 0 w 1973093"/>
                <a:gd name="connsiteY0" fmla="*/ 1538527 h 1538526"/>
                <a:gd name="connsiteX1" fmla="*/ 986547 w 1973093"/>
                <a:gd name="connsiteY1" fmla="*/ 769264 h 1538526"/>
                <a:gd name="connsiteX2" fmla="*/ 1973094 w 1973093"/>
                <a:gd name="connsiteY2" fmla="*/ 0 h 1538526"/>
              </a:gdLst>
              <a:ahLst/>
              <a:cxnLst>
                <a:cxn ang="0">
                  <a:pos x="connsiteX0" y="connsiteY0"/>
                </a:cxn>
                <a:cxn ang="0">
                  <a:pos x="connsiteX1" y="connsiteY1"/>
                </a:cxn>
                <a:cxn ang="0">
                  <a:pos x="connsiteX2" y="connsiteY2"/>
                </a:cxn>
              </a:cxnLst>
              <a:rect l="l" t="t" r="r" b="b"/>
              <a:pathLst>
                <a:path w="1973093" h="1538526">
                  <a:moveTo>
                    <a:pt x="0" y="1538527"/>
                  </a:moveTo>
                  <a:lnTo>
                    <a:pt x="986547" y="769264"/>
                  </a:lnTo>
                  <a:lnTo>
                    <a:pt x="1973094" y="0"/>
                  </a:lnTo>
                </a:path>
              </a:pathLst>
            </a:custGeom>
            <a:noFill/>
            <a:ln w="29575" cap="flat">
              <a:solidFill>
                <a:srgbClr val="F59E0B"/>
              </a:solidFill>
              <a:prstDash val="solid"/>
              <a:miter/>
            </a:ln>
          </p:spPr>
          <p:txBody>
            <a:bodyPr rtlCol="0" anchor="ctr"/>
            <a:lstStyle/>
            <a:p>
              <a:pPr algn="ctr"/>
              <a:endParaRPr lang="en-IN"/>
            </a:p>
          </p:txBody>
        </p:sp>
        <p:sp>
          <p:nvSpPr>
            <p:cNvPr id="52" name="Freeform: Shape 51">
              <a:extLst>
                <a:ext uri="{FF2B5EF4-FFF2-40B4-BE49-F238E27FC236}">
                  <a16:creationId xmlns:a16="http://schemas.microsoft.com/office/drawing/2014/main" id="{69A8D103-1890-E7DA-F486-2E586317385D}"/>
                </a:ext>
              </a:extLst>
            </p:cNvPr>
            <p:cNvSpPr/>
            <p:nvPr/>
          </p:nvSpPr>
          <p:spPr>
            <a:xfrm>
              <a:off x="1527908" y="3188045"/>
              <a:ext cx="78923" cy="64105"/>
            </a:xfrm>
            <a:custGeom>
              <a:avLst/>
              <a:gdLst>
                <a:gd name="connsiteX0" fmla="*/ 78924 w 78923"/>
                <a:gd name="connsiteY0" fmla="*/ 32053 h 64105"/>
                <a:gd name="connsiteX1" fmla="*/ 39462 w 78923"/>
                <a:gd name="connsiteY1" fmla="*/ 64105 h 64105"/>
                <a:gd name="connsiteX2" fmla="*/ 0 w 78923"/>
                <a:gd name="connsiteY2" fmla="*/ 32053 h 64105"/>
                <a:gd name="connsiteX3" fmla="*/ 39462 w 78923"/>
                <a:gd name="connsiteY3" fmla="*/ 0 h 64105"/>
                <a:gd name="connsiteX4" fmla="*/ 78924 w 78923"/>
                <a:gd name="connsiteY4" fmla="*/ 32053 h 64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23" h="64105">
                  <a:moveTo>
                    <a:pt x="78924" y="32053"/>
                  </a:moveTo>
                  <a:cubicBezTo>
                    <a:pt x="78924" y="49755"/>
                    <a:pt x="61256" y="64105"/>
                    <a:pt x="39462" y="64105"/>
                  </a:cubicBezTo>
                  <a:cubicBezTo>
                    <a:pt x="17668" y="64105"/>
                    <a:pt x="0" y="49755"/>
                    <a:pt x="0" y="32053"/>
                  </a:cubicBezTo>
                  <a:cubicBezTo>
                    <a:pt x="0" y="14350"/>
                    <a:pt x="17668" y="0"/>
                    <a:pt x="39462" y="0"/>
                  </a:cubicBezTo>
                  <a:cubicBezTo>
                    <a:pt x="61256" y="0"/>
                    <a:pt x="78924" y="14350"/>
                    <a:pt x="78924" y="32053"/>
                  </a:cubicBezTo>
                  <a:close/>
                </a:path>
              </a:pathLst>
            </a:custGeom>
            <a:solidFill>
              <a:srgbClr val="F59E0B"/>
            </a:solidFill>
            <a:ln w="29575" cap="flat">
              <a:solidFill>
                <a:srgbClr val="F59E0B"/>
              </a:solidFill>
              <a:prstDash val="solid"/>
              <a:miter/>
            </a:ln>
          </p:spPr>
          <p:txBody>
            <a:bodyPr rtlCol="0" anchor="ctr"/>
            <a:lstStyle/>
            <a:p>
              <a:pPr algn="ctr"/>
              <a:endParaRPr lang="en-IN"/>
            </a:p>
          </p:txBody>
        </p:sp>
        <p:sp>
          <p:nvSpPr>
            <p:cNvPr id="53" name="Freeform: Shape 52">
              <a:extLst>
                <a:ext uri="{FF2B5EF4-FFF2-40B4-BE49-F238E27FC236}">
                  <a16:creationId xmlns:a16="http://schemas.microsoft.com/office/drawing/2014/main" id="{8772538C-4068-3202-C3E4-DC10F540395C}"/>
                </a:ext>
              </a:extLst>
            </p:cNvPr>
            <p:cNvSpPr/>
            <p:nvPr/>
          </p:nvSpPr>
          <p:spPr>
            <a:xfrm>
              <a:off x="2514455" y="2418782"/>
              <a:ext cx="78923" cy="64105"/>
            </a:xfrm>
            <a:custGeom>
              <a:avLst/>
              <a:gdLst>
                <a:gd name="connsiteX0" fmla="*/ 78924 w 78923"/>
                <a:gd name="connsiteY0" fmla="*/ 32053 h 64105"/>
                <a:gd name="connsiteX1" fmla="*/ 39462 w 78923"/>
                <a:gd name="connsiteY1" fmla="*/ 64105 h 64105"/>
                <a:gd name="connsiteX2" fmla="*/ 0 w 78923"/>
                <a:gd name="connsiteY2" fmla="*/ 32053 h 64105"/>
                <a:gd name="connsiteX3" fmla="*/ 39462 w 78923"/>
                <a:gd name="connsiteY3" fmla="*/ 0 h 64105"/>
                <a:gd name="connsiteX4" fmla="*/ 78924 w 78923"/>
                <a:gd name="connsiteY4" fmla="*/ 32053 h 64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23" h="64105">
                  <a:moveTo>
                    <a:pt x="78924" y="32053"/>
                  </a:moveTo>
                  <a:cubicBezTo>
                    <a:pt x="78924" y="49755"/>
                    <a:pt x="61256" y="64105"/>
                    <a:pt x="39462" y="64105"/>
                  </a:cubicBezTo>
                  <a:cubicBezTo>
                    <a:pt x="17668" y="64105"/>
                    <a:pt x="0" y="49755"/>
                    <a:pt x="0" y="32053"/>
                  </a:cubicBezTo>
                  <a:cubicBezTo>
                    <a:pt x="0" y="14350"/>
                    <a:pt x="17668" y="0"/>
                    <a:pt x="39462" y="0"/>
                  </a:cubicBezTo>
                  <a:cubicBezTo>
                    <a:pt x="61256" y="0"/>
                    <a:pt x="78924" y="14350"/>
                    <a:pt x="78924" y="32053"/>
                  </a:cubicBezTo>
                  <a:close/>
                </a:path>
              </a:pathLst>
            </a:custGeom>
            <a:solidFill>
              <a:srgbClr val="F59E0B"/>
            </a:solidFill>
            <a:ln w="29575" cap="flat">
              <a:solidFill>
                <a:srgbClr val="F59E0B"/>
              </a:solidFill>
              <a:prstDash val="solid"/>
              <a:miter/>
            </a:ln>
          </p:spPr>
          <p:txBody>
            <a:bodyPr rtlCol="0" anchor="ctr"/>
            <a:lstStyle/>
            <a:p>
              <a:pPr algn="ctr"/>
              <a:endParaRPr lang="en-IN"/>
            </a:p>
          </p:txBody>
        </p:sp>
        <p:sp>
          <p:nvSpPr>
            <p:cNvPr id="54" name="Freeform: Shape 53">
              <a:extLst>
                <a:ext uri="{FF2B5EF4-FFF2-40B4-BE49-F238E27FC236}">
                  <a16:creationId xmlns:a16="http://schemas.microsoft.com/office/drawing/2014/main" id="{528BDFC2-7290-524B-488C-8EF3F1C6104E}"/>
                </a:ext>
              </a:extLst>
            </p:cNvPr>
            <p:cNvSpPr/>
            <p:nvPr/>
          </p:nvSpPr>
          <p:spPr>
            <a:xfrm>
              <a:off x="3501002" y="1649518"/>
              <a:ext cx="78923" cy="64105"/>
            </a:xfrm>
            <a:custGeom>
              <a:avLst/>
              <a:gdLst>
                <a:gd name="connsiteX0" fmla="*/ 78924 w 78923"/>
                <a:gd name="connsiteY0" fmla="*/ 32053 h 64105"/>
                <a:gd name="connsiteX1" fmla="*/ 39462 w 78923"/>
                <a:gd name="connsiteY1" fmla="*/ 64105 h 64105"/>
                <a:gd name="connsiteX2" fmla="*/ 0 w 78923"/>
                <a:gd name="connsiteY2" fmla="*/ 32053 h 64105"/>
                <a:gd name="connsiteX3" fmla="*/ 39462 w 78923"/>
                <a:gd name="connsiteY3" fmla="*/ 0 h 64105"/>
                <a:gd name="connsiteX4" fmla="*/ 78924 w 78923"/>
                <a:gd name="connsiteY4" fmla="*/ 32053 h 64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23" h="64105">
                  <a:moveTo>
                    <a:pt x="78924" y="32053"/>
                  </a:moveTo>
                  <a:cubicBezTo>
                    <a:pt x="78924" y="49755"/>
                    <a:pt x="61256" y="64105"/>
                    <a:pt x="39462" y="64105"/>
                  </a:cubicBezTo>
                  <a:cubicBezTo>
                    <a:pt x="17668" y="64105"/>
                    <a:pt x="0" y="49755"/>
                    <a:pt x="0" y="32053"/>
                  </a:cubicBezTo>
                  <a:cubicBezTo>
                    <a:pt x="0" y="14350"/>
                    <a:pt x="17668" y="0"/>
                    <a:pt x="39462" y="0"/>
                  </a:cubicBezTo>
                  <a:cubicBezTo>
                    <a:pt x="61256" y="0"/>
                    <a:pt x="78924" y="14350"/>
                    <a:pt x="78924" y="32053"/>
                  </a:cubicBezTo>
                  <a:close/>
                </a:path>
              </a:pathLst>
            </a:custGeom>
            <a:solidFill>
              <a:srgbClr val="F59E0B"/>
            </a:solidFill>
            <a:ln w="29575" cap="flat">
              <a:solidFill>
                <a:srgbClr val="F59E0B"/>
              </a:solidFill>
              <a:prstDash val="solid"/>
              <a:miter/>
            </a:ln>
          </p:spPr>
          <p:txBody>
            <a:bodyPr rtlCol="0" anchor="ctr"/>
            <a:lstStyle/>
            <a:p>
              <a:pPr algn="ctr"/>
              <a:endParaRPr lang="en-IN"/>
            </a:p>
          </p:txBody>
        </p:sp>
      </p:grpSp>
      <p:grpSp>
        <p:nvGrpSpPr>
          <p:cNvPr id="55" name="Graphic 3">
            <a:extLst>
              <a:ext uri="{FF2B5EF4-FFF2-40B4-BE49-F238E27FC236}">
                <a16:creationId xmlns:a16="http://schemas.microsoft.com/office/drawing/2014/main" id="{FBDEB7E5-A615-E3D3-67E8-2F580A25302F}"/>
              </a:ext>
            </a:extLst>
          </p:cNvPr>
          <p:cNvGrpSpPr/>
          <p:nvPr/>
        </p:nvGrpSpPr>
        <p:grpSpPr>
          <a:xfrm>
            <a:off x="3441809" y="1444630"/>
            <a:ext cx="1890604" cy="685677"/>
            <a:chOff x="3441809" y="1444630"/>
            <a:chExt cx="1890604" cy="685677"/>
          </a:xfrm>
        </p:grpSpPr>
        <p:sp>
          <p:nvSpPr>
            <p:cNvPr id="56" name="Freeform: Shape 55">
              <a:extLst>
                <a:ext uri="{FF2B5EF4-FFF2-40B4-BE49-F238E27FC236}">
                  <a16:creationId xmlns:a16="http://schemas.microsoft.com/office/drawing/2014/main" id="{D0AA1796-EAF3-067F-4492-2FC68F29B18A}"/>
                </a:ext>
              </a:extLst>
            </p:cNvPr>
            <p:cNvSpPr/>
            <p:nvPr/>
          </p:nvSpPr>
          <p:spPr>
            <a:xfrm>
              <a:off x="4448087" y="2002097"/>
              <a:ext cx="157847" cy="128210"/>
            </a:xfrm>
            <a:custGeom>
              <a:avLst/>
              <a:gdLst>
                <a:gd name="connsiteX0" fmla="*/ 157848 w 157847"/>
                <a:gd name="connsiteY0" fmla="*/ 64105 h 128210"/>
                <a:gd name="connsiteX1" fmla="*/ 78924 w 157847"/>
                <a:gd name="connsiteY1" fmla="*/ 128211 h 128210"/>
                <a:gd name="connsiteX2" fmla="*/ 0 w 157847"/>
                <a:gd name="connsiteY2" fmla="*/ 64105 h 128210"/>
                <a:gd name="connsiteX3" fmla="*/ 78924 w 157847"/>
                <a:gd name="connsiteY3" fmla="*/ 0 h 128210"/>
                <a:gd name="connsiteX4" fmla="*/ 157848 w 157847"/>
                <a:gd name="connsiteY4" fmla="*/ 64105 h 128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7" h="128210">
                  <a:moveTo>
                    <a:pt x="157848" y="64105"/>
                  </a:moveTo>
                  <a:cubicBezTo>
                    <a:pt x="157848" y="99510"/>
                    <a:pt x="122512" y="128211"/>
                    <a:pt x="78924" y="128211"/>
                  </a:cubicBezTo>
                  <a:cubicBezTo>
                    <a:pt x="35335" y="128211"/>
                    <a:pt x="0" y="99510"/>
                    <a:pt x="0" y="64105"/>
                  </a:cubicBezTo>
                  <a:cubicBezTo>
                    <a:pt x="0" y="28701"/>
                    <a:pt x="35335" y="0"/>
                    <a:pt x="78924" y="0"/>
                  </a:cubicBezTo>
                  <a:cubicBezTo>
                    <a:pt x="122512" y="0"/>
                    <a:pt x="157848" y="28701"/>
                    <a:pt x="157848" y="64105"/>
                  </a:cubicBezTo>
                  <a:close/>
                </a:path>
              </a:pathLst>
            </a:custGeom>
            <a:noFill/>
            <a:ln w="29575" cap="flat">
              <a:solidFill>
                <a:srgbClr val="22C55E"/>
              </a:solidFill>
              <a:prstDash val="solid"/>
              <a:miter/>
            </a:ln>
          </p:spPr>
          <p:txBody>
            <a:bodyPr rtlCol="0" anchor="ctr"/>
            <a:lstStyle/>
            <a:p>
              <a:pPr algn="ctr"/>
              <a:endParaRPr lang="en-IN"/>
            </a:p>
          </p:txBody>
        </p:sp>
        <p:sp>
          <p:nvSpPr>
            <p:cNvPr id="57" name="TextBox 56">
              <a:extLst>
                <a:ext uri="{FF2B5EF4-FFF2-40B4-BE49-F238E27FC236}">
                  <a16:creationId xmlns:a16="http://schemas.microsoft.com/office/drawing/2014/main" id="{69550D1A-1C78-855B-6D75-19ED9E030EAE}"/>
                </a:ext>
              </a:extLst>
            </p:cNvPr>
            <p:cNvSpPr txBox="1"/>
            <p:nvPr/>
          </p:nvSpPr>
          <p:spPr>
            <a:xfrm>
              <a:off x="4589902" y="1885354"/>
              <a:ext cx="742511" cy="230832"/>
            </a:xfrm>
            <a:prstGeom prst="rect">
              <a:avLst/>
            </a:prstGeom>
            <a:noFill/>
          </p:spPr>
          <p:txBody>
            <a:bodyPr wrap="none" rtlCol="0" anchor="ctr">
              <a:spAutoFit/>
            </a:bodyPr>
            <a:lstStyle/>
            <a:p>
              <a:pPr algn="ctr"/>
              <a:r>
                <a:rPr lang="en-IN" sz="900" b="1" spc="0" baseline="0">
                  <a:ln/>
                  <a:solidFill>
                    <a:srgbClr val="16A34A"/>
                  </a:solidFill>
                  <a:latin typeface="Arial"/>
                  <a:cs typeface="Arial"/>
                  <a:sym typeface="Arial"/>
                  <a:rtl val="0"/>
                </a:rPr>
                <a:t>SUCCESS</a:t>
              </a:r>
            </a:p>
          </p:txBody>
        </p:sp>
        <p:sp>
          <p:nvSpPr>
            <p:cNvPr id="58" name="Freeform: Shape 57">
              <a:extLst>
                <a:ext uri="{FF2B5EF4-FFF2-40B4-BE49-F238E27FC236}">
                  <a16:creationId xmlns:a16="http://schemas.microsoft.com/office/drawing/2014/main" id="{ED774DFC-67B2-C43F-866B-389B0A63ED2E}"/>
                </a:ext>
              </a:extLst>
            </p:cNvPr>
            <p:cNvSpPr/>
            <p:nvPr/>
          </p:nvSpPr>
          <p:spPr>
            <a:xfrm>
              <a:off x="3441809" y="1577400"/>
              <a:ext cx="197309" cy="160263"/>
            </a:xfrm>
            <a:custGeom>
              <a:avLst/>
              <a:gdLst>
                <a:gd name="connsiteX0" fmla="*/ 98655 w 197309"/>
                <a:gd name="connsiteY0" fmla="*/ 0 h 160263"/>
                <a:gd name="connsiteX1" fmla="*/ 197309 w 197309"/>
                <a:gd name="connsiteY1" fmla="*/ 80132 h 160263"/>
                <a:gd name="connsiteX2" fmla="*/ 98655 w 197309"/>
                <a:gd name="connsiteY2" fmla="*/ 160263 h 160263"/>
                <a:gd name="connsiteX3" fmla="*/ 0 w 197309"/>
                <a:gd name="connsiteY3" fmla="*/ 80132 h 160263"/>
              </a:gdLst>
              <a:ahLst/>
              <a:cxnLst>
                <a:cxn ang="0">
                  <a:pos x="connsiteX0" y="connsiteY0"/>
                </a:cxn>
                <a:cxn ang="0">
                  <a:pos x="connsiteX1" y="connsiteY1"/>
                </a:cxn>
                <a:cxn ang="0">
                  <a:pos x="connsiteX2" y="connsiteY2"/>
                </a:cxn>
                <a:cxn ang="0">
                  <a:pos x="connsiteX3" y="connsiteY3"/>
                </a:cxn>
              </a:cxnLst>
              <a:rect l="l" t="t" r="r" b="b"/>
              <a:pathLst>
                <a:path w="197309" h="160263">
                  <a:moveTo>
                    <a:pt x="98655" y="0"/>
                  </a:moveTo>
                  <a:lnTo>
                    <a:pt x="197309" y="80132"/>
                  </a:lnTo>
                  <a:lnTo>
                    <a:pt x="98655" y="160263"/>
                  </a:lnTo>
                  <a:lnTo>
                    <a:pt x="0" y="80132"/>
                  </a:lnTo>
                  <a:close/>
                </a:path>
              </a:pathLst>
            </a:custGeom>
            <a:solidFill>
              <a:srgbClr val="F59E0B"/>
            </a:solidFill>
            <a:ln w="9858" cap="flat">
              <a:noFill/>
              <a:prstDash val="solid"/>
              <a:miter/>
            </a:ln>
          </p:spPr>
          <p:txBody>
            <a:bodyPr rtlCol="0" anchor="ctr"/>
            <a:lstStyle/>
            <a:p>
              <a:pPr algn="ctr"/>
              <a:endParaRPr lang="en-IN"/>
            </a:p>
          </p:txBody>
        </p:sp>
        <p:sp>
          <p:nvSpPr>
            <p:cNvPr id="59" name="TextBox 58">
              <a:extLst>
                <a:ext uri="{FF2B5EF4-FFF2-40B4-BE49-F238E27FC236}">
                  <a16:creationId xmlns:a16="http://schemas.microsoft.com/office/drawing/2014/main" id="{DC32FA8C-854E-45B1-F810-1D63E9162267}"/>
                </a:ext>
              </a:extLst>
            </p:cNvPr>
            <p:cNvSpPr txBox="1"/>
            <p:nvPr/>
          </p:nvSpPr>
          <p:spPr>
            <a:xfrm>
              <a:off x="3605642" y="1444630"/>
              <a:ext cx="922047" cy="230832"/>
            </a:xfrm>
            <a:prstGeom prst="rect">
              <a:avLst/>
            </a:prstGeom>
            <a:noFill/>
          </p:spPr>
          <p:txBody>
            <a:bodyPr wrap="none" rtlCol="0" anchor="ctr">
              <a:spAutoFit/>
            </a:bodyPr>
            <a:lstStyle/>
            <a:p>
              <a:pPr algn="ctr"/>
              <a:r>
                <a:rPr lang="en-IN" sz="900" b="1" spc="0" baseline="0">
                  <a:ln/>
                  <a:solidFill>
                    <a:srgbClr val="D97706"/>
                  </a:solidFill>
                  <a:latin typeface="Arial"/>
                  <a:cs typeface="Arial"/>
                  <a:sym typeface="Arial"/>
                  <a:rtl val="0"/>
                </a:rPr>
                <a:t>OVERSHOOT</a:t>
              </a:r>
            </a:p>
          </p:txBody>
        </p:sp>
      </p:grpSp>
      <p:grpSp>
        <p:nvGrpSpPr>
          <p:cNvPr id="60" name="Graphic 3">
            <a:extLst>
              <a:ext uri="{FF2B5EF4-FFF2-40B4-BE49-F238E27FC236}">
                <a16:creationId xmlns:a16="http://schemas.microsoft.com/office/drawing/2014/main" id="{904FBE4D-E4FB-4F34-80AF-925BA912879C}"/>
              </a:ext>
            </a:extLst>
          </p:cNvPr>
          <p:cNvGrpSpPr/>
          <p:nvPr/>
        </p:nvGrpSpPr>
        <p:grpSpPr>
          <a:xfrm>
            <a:off x="876787" y="4181677"/>
            <a:ext cx="10260087" cy="961579"/>
            <a:chOff x="876787" y="4181677"/>
            <a:chExt cx="10260087" cy="961579"/>
          </a:xfrm>
        </p:grpSpPr>
        <p:sp>
          <p:nvSpPr>
            <p:cNvPr id="61" name="Freeform: Shape 60">
              <a:extLst>
                <a:ext uri="{FF2B5EF4-FFF2-40B4-BE49-F238E27FC236}">
                  <a16:creationId xmlns:a16="http://schemas.microsoft.com/office/drawing/2014/main" id="{E03ACEFE-965F-AD18-27F4-790613E48450}"/>
                </a:ext>
              </a:extLst>
            </p:cNvPr>
            <p:cNvSpPr/>
            <p:nvPr/>
          </p:nvSpPr>
          <p:spPr>
            <a:xfrm>
              <a:off x="876787" y="4181677"/>
              <a:ext cx="10260087" cy="961579"/>
            </a:xfrm>
            <a:custGeom>
              <a:avLst/>
              <a:gdLst>
                <a:gd name="connsiteX0" fmla="*/ 10181243 w 10260087"/>
                <a:gd name="connsiteY0" fmla="*/ 500 h 961579"/>
                <a:gd name="connsiteX1" fmla="*/ 10260167 w 10260087"/>
                <a:gd name="connsiteY1" fmla="*/ 500 h 961579"/>
                <a:gd name="connsiteX2" fmla="*/ 10260167 w 10260087"/>
                <a:gd name="connsiteY2" fmla="*/ 962079 h 961579"/>
                <a:gd name="connsiteX3" fmla="*/ 10181243 w 10260087"/>
                <a:gd name="connsiteY3" fmla="*/ 962079 h 961579"/>
                <a:gd name="connsiteX4" fmla="*/ 79004 w 10260087"/>
                <a:gd name="connsiteY4" fmla="*/ 962079 h 961579"/>
                <a:gd name="connsiteX5" fmla="*/ 80 w 10260087"/>
                <a:gd name="connsiteY5" fmla="*/ 962079 h 961579"/>
                <a:gd name="connsiteX6" fmla="*/ 80 w 10260087"/>
                <a:gd name="connsiteY6" fmla="*/ 500 h 961579"/>
                <a:gd name="connsiteX7" fmla="*/ 79004 w 10260087"/>
                <a:gd name="connsiteY7" fmla="*/ 500 h 96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60087" h="961579">
                  <a:moveTo>
                    <a:pt x="10181243" y="500"/>
                  </a:moveTo>
                  <a:cubicBezTo>
                    <a:pt x="10224832" y="500"/>
                    <a:pt x="10260167" y="500"/>
                    <a:pt x="10260167" y="500"/>
                  </a:cubicBezTo>
                  <a:lnTo>
                    <a:pt x="10260167" y="962079"/>
                  </a:lnTo>
                  <a:cubicBezTo>
                    <a:pt x="10260167" y="962079"/>
                    <a:pt x="10224832" y="962079"/>
                    <a:pt x="10181243" y="962079"/>
                  </a:cubicBezTo>
                  <a:lnTo>
                    <a:pt x="79004" y="962079"/>
                  </a:lnTo>
                  <a:cubicBezTo>
                    <a:pt x="35415" y="962079"/>
                    <a:pt x="80" y="962079"/>
                    <a:pt x="80" y="962079"/>
                  </a:cubicBezTo>
                  <a:lnTo>
                    <a:pt x="80" y="500"/>
                  </a:lnTo>
                  <a:cubicBezTo>
                    <a:pt x="80" y="500"/>
                    <a:pt x="35415" y="500"/>
                    <a:pt x="79004" y="500"/>
                  </a:cubicBezTo>
                  <a:close/>
                </a:path>
              </a:pathLst>
            </a:custGeom>
            <a:solidFill>
              <a:srgbClr val="FFFFFF"/>
            </a:solidFill>
            <a:ln w="9858" cap="flat">
              <a:solidFill>
                <a:srgbClr val="E2E8F0"/>
              </a:solidFill>
              <a:prstDash val="solid"/>
              <a:miter/>
            </a:ln>
          </p:spPr>
          <p:txBody>
            <a:bodyPr rtlCol="0" anchor="ctr"/>
            <a:lstStyle/>
            <a:p>
              <a:pPr algn="ctr"/>
              <a:endParaRPr lang="en-IN"/>
            </a:p>
          </p:txBody>
        </p:sp>
        <p:sp>
          <p:nvSpPr>
            <p:cNvPr id="62" name="TextBox 61">
              <a:extLst>
                <a:ext uri="{FF2B5EF4-FFF2-40B4-BE49-F238E27FC236}">
                  <a16:creationId xmlns:a16="http://schemas.microsoft.com/office/drawing/2014/main" id="{E71E10D4-6F8B-1189-6929-99A91660431B}"/>
                </a:ext>
              </a:extLst>
            </p:cNvPr>
            <p:cNvSpPr txBox="1"/>
            <p:nvPr/>
          </p:nvSpPr>
          <p:spPr>
            <a:xfrm>
              <a:off x="1007381" y="4220221"/>
              <a:ext cx="2177199" cy="276999"/>
            </a:xfrm>
            <a:prstGeom prst="rect">
              <a:avLst/>
            </a:prstGeom>
            <a:noFill/>
          </p:spPr>
          <p:txBody>
            <a:bodyPr wrap="none" rtlCol="0" anchor="ctr">
              <a:spAutoFit/>
            </a:bodyPr>
            <a:lstStyle/>
            <a:p>
              <a:pPr algn="ctr"/>
              <a:r>
                <a:rPr lang="en-IN" sz="1200" b="1" spc="0" baseline="0">
                  <a:ln/>
                  <a:solidFill>
                    <a:srgbClr val="1E293B"/>
                  </a:solidFill>
                  <a:latin typeface="Arial"/>
                  <a:cs typeface="Arial"/>
                  <a:sym typeface="Arial"/>
                  <a:rtl val="0"/>
                </a:rPr>
                <a:t>Power Ramping Scenarios:</a:t>
              </a:r>
            </a:p>
          </p:txBody>
        </p:sp>
        <p:sp>
          <p:nvSpPr>
            <p:cNvPr id="63" name="Freeform: Shape 62">
              <a:extLst>
                <a:ext uri="{FF2B5EF4-FFF2-40B4-BE49-F238E27FC236}">
                  <a16:creationId xmlns:a16="http://schemas.microsoft.com/office/drawing/2014/main" id="{1E9266FA-366F-8878-15A2-92CAAC3A9873}"/>
                </a:ext>
              </a:extLst>
            </p:cNvPr>
            <p:cNvSpPr/>
            <p:nvPr/>
          </p:nvSpPr>
          <p:spPr>
            <a:xfrm>
              <a:off x="1172751" y="4582335"/>
              <a:ext cx="394618" cy="8013"/>
            </a:xfrm>
            <a:custGeom>
              <a:avLst/>
              <a:gdLst>
                <a:gd name="connsiteX0" fmla="*/ 80 w 394618"/>
                <a:gd name="connsiteY0" fmla="*/ 500 h 8013"/>
                <a:gd name="connsiteX1" fmla="*/ 394699 w 394618"/>
                <a:gd name="connsiteY1" fmla="*/ 500 h 8013"/>
              </a:gdLst>
              <a:ahLst/>
              <a:cxnLst>
                <a:cxn ang="0">
                  <a:pos x="connsiteX0" y="connsiteY0"/>
                </a:cxn>
                <a:cxn ang="0">
                  <a:pos x="connsiteX1" y="connsiteY1"/>
                </a:cxn>
              </a:cxnLst>
              <a:rect l="l" t="t" r="r" b="b"/>
              <a:pathLst>
                <a:path w="394618" h="8013">
                  <a:moveTo>
                    <a:pt x="80" y="500"/>
                  </a:moveTo>
                  <a:lnTo>
                    <a:pt x="394699" y="500"/>
                  </a:lnTo>
                </a:path>
              </a:pathLst>
            </a:custGeom>
            <a:ln w="29575" cap="flat">
              <a:solidFill>
                <a:srgbClr val="EF4444"/>
              </a:solidFill>
              <a:prstDash val="solid"/>
              <a:miter/>
            </a:ln>
          </p:spPr>
          <p:txBody>
            <a:bodyPr rtlCol="0" anchor="ctr"/>
            <a:lstStyle/>
            <a:p>
              <a:pPr algn="ctr"/>
              <a:endParaRPr lang="en-IN"/>
            </a:p>
          </p:txBody>
        </p:sp>
        <p:sp>
          <p:nvSpPr>
            <p:cNvPr id="64" name="Freeform: Shape 63">
              <a:extLst>
                <a:ext uri="{FF2B5EF4-FFF2-40B4-BE49-F238E27FC236}">
                  <a16:creationId xmlns:a16="http://schemas.microsoft.com/office/drawing/2014/main" id="{556D4CA6-D996-2EE8-DFF5-684D429CCD59}"/>
                </a:ext>
              </a:extLst>
            </p:cNvPr>
            <p:cNvSpPr/>
            <p:nvPr/>
          </p:nvSpPr>
          <p:spPr>
            <a:xfrm>
              <a:off x="1340464" y="4558296"/>
              <a:ext cx="59192" cy="48078"/>
            </a:xfrm>
            <a:custGeom>
              <a:avLst/>
              <a:gdLst>
                <a:gd name="connsiteX0" fmla="*/ 59273 w 59192"/>
                <a:gd name="connsiteY0" fmla="*/ 24539 h 48078"/>
                <a:gd name="connsiteX1" fmla="*/ 29676 w 59192"/>
                <a:gd name="connsiteY1" fmla="*/ 48579 h 48078"/>
                <a:gd name="connsiteX2" fmla="*/ 80 w 59192"/>
                <a:gd name="connsiteY2" fmla="*/ 24539 h 48078"/>
                <a:gd name="connsiteX3" fmla="*/ 29676 w 59192"/>
                <a:gd name="connsiteY3" fmla="*/ 500 h 48078"/>
                <a:gd name="connsiteX4" fmla="*/ 59273 w 59192"/>
                <a:gd name="connsiteY4" fmla="*/ 24539 h 48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92" h="48078">
                  <a:moveTo>
                    <a:pt x="59273" y="24539"/>
                  </a:moveTo>
                  <a:cubicBezTo>
                    <a:pt x="59273" y="37816"/>
                    <a:pt x="46022" y="48579"/>
                    <a:pt x="29676" y="48579"/>
                  </a:cubicBezTo>
                  <a:cubicBezTo>
                    <a:pt x="13331" y="48579"/>
                    <a:pt x="80" y="37816"/>
                    <a:pt x="80" y="24539"/>
                  </a:cubicBezTo>
                  <a:cubicBezTo>
                    <a:pt x="80" y="11263"/>
                    <a:pt x="13331" y="500"/>
                    <a:pt x="29676" y="500"/>
                  </a:cubicBezTo>
                  <a:cubicBezTo>
                    <a:pt x="46022" y="500"/>
                    <a:pt x="59273" y="11263"/>
                    <a:pt x="59273" y="24539"/>
                  </a:cubicBezTo>
                  <a:close/>
                </a:path>
              </a:pathLst>
            </a:custGeom>
            <a:solidFill>
              <a:srgbClr val="EF4444"/>
            </a:solidFill>
            <a:ln w="9858" cap="flat">
              <a:noFill/>
              <a:prstDash val="solid"/>
              <a:miter/>
            </a:ln>
          </p:spPr>
          <p:txBody>
            <a:bodyPr rtlCol="0" anchor="ctr"/>
            <a:lstStyle/>
            <a:p>
              <a:pPr algn="ctr"/>
              <a:endParaRPr lang="en-IN"/>
            </a:p>
          </p:txBody>
        </p:sp>
        <p:sp>
          <p:nvSpPr>
            <p:cNvPr id="65" name="TextBox 64">
              <a:extLst>
                <a:ext uri="{FF2B5EF4-FFF2-40B4-BE49-F238E27FC236}">
                  <a16:creationId xmlns:a16="http://schemas.microsoft.com/office/drawing/2014/main" id="{4C49CA9A-C789-38B4-73F0-7FABC7B24CDC}"/>
                </a:ext>
              </a:extLst>
            </p:cNvPr>
            <p:cNvSpPr txBox="1"/>
            <p:nvPr/>
          </p:nvSpPr>
          <p:spPr>
            <a:xfrm>
              <a:off x="1515550" y="4475124"/>
              <a:ext cx="5981126" cy="253916"/>
            </a:xfrm>
            <a:prstGeom prst="rect">
              <a:avLst/>
            </a:prstGeom>
            <a:noFill/>
          </p:spPr>
          <p:txBody>
            <a:bodyPr wrap="none" rtlCol="0" anchor="ctr">
              <a:spAutoFit/>
            </a:bodyPr>
            <a:lstStyle/>
            <a:p>
              <a:pPr algn="ctr"/>
              <a:r>
                <a:rPr lang="en-IN" sz="1050" b="1" spc="0" baseline="0">
                  <a:ln/>
                  <a:solidFill>
                    <a:srgbClr val="EF4444"/>
                  </a:solidFill>
                  <a:latin typeface="Arial"/>
                  <a:cs typeface="Arial"/>
                  <a:sym typeface="Arial"/>
                  <a:rtl val="0"/>
                </a:rPr>
                <a:t>1 dB Step (Too Small):</a:t>
              </a:r>
              <a:r>
                <a:rPr lang="en-IN" sz="1050" b="1" spc="0" baseline="0">
                  <a:ln/>
                  <a:solidFill>
                    <a:srgbClr val="1E293B"/>
                  </a:solidFill>
                  <a:latin typeface="Arial"/>
                  <a:cs typeface="Arial"/>
                  <a:sym typeface="Arial"/>
                  <a:rtl val="0"/>
                </a:rPr>
                <a:t> Many attempts needed, high latency, may reach PreambleTransMax</a:t>
              </a:r>
            </a:p>
          </p:txBody>
        </p:sp>
        <p:sp>
          <p:nvSpPr>
            <p:cNvPr id="66" name="Freeform: Shape 65">
              <a:extLst>
                <a:ext uri="{FF2B5EF4-FFF2-40B4-BE49-F238E27FC236}">
                  <a16:creationId xmlns:a16="http://schemas.microsoft.com/office/drawing/2014/main" id="{82DEA209-C824-A66D-BFCC-1EDC17E1BE5C}"/>
                </a:ext>
              </a:extLst>
            </p:cNvPr>
            <p:cNvSpPr/>
            <p:nvPr/>
          </p:nvSpPr>
          <p:spPr>
            <a:xfrm>
              <a:off x="1172751" y="4782664"/>
              <a:ext cx="394618" cy="8013"/>
            </a:xfrm>
            <a:custGeom>
              <a:avLst/>
              <a:gdLst>
                <a:gd name="connsiteX0" fmla="*/ 80 w 394618"/>
                <a:gd name="connsiteY0" fmla="*/ 500 h 8013"/>
                <a:gd name="connsiteX1" fmla="*/ 394699 w 394618"/>
                <a:gd name="connsiteY1" fmla="*/ 500 h 8013"/>
              </a:gdLst>
              <a:ahLst/>
              <a:cxnLst>
                <a:cxn ang="0">
                  <a:pos x="connsiteX0" y="connsiteY0"/>
                </a:cxn>
                <a:cxn ang="0">
                  <a:pos x="connsiteX1" y="connsiteY1"/>
                </a:cxn>
              </a:cxnLst>
              <a:rect l="l" t="t" r="r" b="b"/>
              <a:pathLst>
                <a:path w="394618" h="8013">
                  <a:moveTo>
                    <a:pt x="80" y="500"/>
                  </a:moveTo>
                  <a:lnTo>
                    <a:pt x="394699" y="500"/>
                  </a:lnTo>
                </a:path>
              </a:pathLst>
            </a:custGeom>
            <a:ln w="29575" cap="flat">
              <a:solidFill>
                <a:srgbClr val="22C55E"/>
              </a:solidFill>
              <a:prstDash val="solid"/>
              <a:miter/>
            </a:ln>
          </p:spPr>
          <p:txBody>
            <a:bodyPr rtlCol="0" anchor="ctr"/>
            <a:lstStyle/>
            <a:p>
              <a:pPr algn="ctr"/>
              <a:endParaRPr lang="en-IN"/>
            </a:p>
          </p:txBody>
        </p:sp>
        <p:sp>
          <p:nvSpPr>
            <p:cNvPr id="67" name="Freeform: Shape 66">
              <a:extLst>
                <a:ext uri="{FF2B5EF4-FFF2-40B4-BE49-F238E27FC236}">
                  <a16:creationId xmlns:a16="http://schemas.microsoft.com/office/drawing/2014/main" id="{CB4CA870-6829-8303-A8B2-20D0B402064F}"/>
                </a:ext>
              </a:extLst>
            </p:cNvPr>
            <p:cNvSpPr/>
            <p:nvPr/>
          </p:nvSpPr>
          <p:spPr>
            <a:xfrm>
              <a:off x="1340464" y="4758625"/>
              <a:ext cx="59192" cy="48078"/>
            </a:xfrm>
            <a:custGeom>
              <a:avLst/>
              <a:gdLst>
                <a:gd name="connsiteX0" fmla="*/ 59273 w 59192"/>
                <a:gd name="connsiteY0" fmla="*/ 24539 h 48078"/>
                <a:gd name="connsiteX1" fmla="*/ 29676 w 59192"/>
                <a:gd name="connsiteY1" fmla="*/ 48579 h 48078"/>
                <a:gd name="connsiteX2" fmla="*/ 80 w 59192"/>
                <a:gd name="connsiteY2" fmla="*/ 24539 h 48078"/>
                <a:gd name="connsiteX3" fmla="*/ 29676 w 59192"/>
                <a:gd name="connsiteY3" fmla="*/ 500 h 48078"/>
                <a:gd name="connsiteX4" fmla="*/ 59273 w 59192"/>
                <a:gd name="connsiteY4" fmla="*/ 24539 h 48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92" h="48078">
                  <a:moveTo>
                    <a:pt x="59273" y="24539"/>
                  </a:moveTo>
                  <a:cubicBezTo>
                    <a:pt x="59273" y="37816"/>
                    <a:pt x="46022" y="48579"/>
                    <a:pt x="29676" y="48579"/>
                  </a:cubicBezTo>
                  <a:cubicBezTo>
                    <a:pt x="13331" y="48579"/>
                    <a:pt x="80" y="37816"/>
                    <a:pt x="80" y="24539"/>
                  </a:cubicBezTo>
                  <a:cubicBezTo>
                    <a:pt x="80" y="11263"/>
                    <a:pt x="13331" y="500"/>
                    <a:pt x="29676" y="500"/>
                  </a:cubicBezTo>
                  <a:cubicBezTo>
                    <a:pt x="46022" y="500"/>
                    <a:pt x="59273" y="11263"/>
                    <a:pt x="59273" y="24539"/>
                  </a:cubicBezTo>
                  <a:close/>
                </a:path>
              </a:pathLst>
            </a:custGeom>
            <a:solidFill>
              <a:srgbClr val="22C55E"/>
            </a:solidFill>
            <a:ln w="9858" cap="flat">
              <a:noFill/>
              <a:prstDash val="solid"/>
              <a:miter/>
            </a:ln>
          </p:spPr>
          <p:txBody>
            <a:bodyPr rtlCol="0" anchor="ctr"/>
            <a:lstStyle/>
            <a:p>
              <a:pPr algn="ctr"/>
              <a:endParaRPr lang="en-IN"/>
            </a:p>
          </p:txBody>
        </p:sp>
        <p:sp>
          <p:nvSpPr>
            <p:cNvPr id="68" name="TextBox 67">
              <a:extLst>
                <a:ext uri="{FF2B5EF4-FFF2-40B4-BE49-F238E27FC236}">
                  <a16:creationId xmlns:a16="http://schemas.microsoft.com/office/drawing/2014/main" id="{76BFE689-784B-5EE2-EFFA-FA97114B4145}"/>
                </a:ext>
              </a:extLst>
            </p:cNvPr>
            <p:cNvSpPr txBox="1"/>
            <p:nvPr/>
          </p:nvSpPr>
          <p:spPr>
            <a:xfrm>
              <a:off x="1503126" y="4675453"/>
              <a:ext cx="5213287" cy="253916"/>
            </a:xfrm>
            <a:prstGeom prst="rect">
              <a:avLst/>
            </a:prstGeom>
            <a:noFill/>
          </p:spPr>
          <p:txBody>
            <a:bodyPr wrap="none" rtlCol="0" anchor="ctr">
              <a:spAutoFit/>
            </a:bodyPr>
            <a:lstStyle/>
            <a:p>
              <a:pPr algn="ctr"/>
              <a:r>
                <a:rPr lang="en-IN" sz="1050" b="1" spc="0" baseline="0">
                  <a:ln/>
                  <a:solidFill>
                    <a:srgbClr val="22C55E"/>
                  </a:solidFill>
                  <a:latin typeface="Arial"/>
                  <a:cs typeface="Arial"/>
                  <a:sym typeface="Arial"/>
                  <a:rtl val="0"/>
                </a:rPr>
                <a:t>4 dB Step (Optimal):</a:t>
              </a:r>
              <a:r>
                <a:rPr lang="en-IN" sz="1050" b="1" spc="0" baseline="0">
                  <a:ln/>
                  <a:solidFill>
                    <a:srgbClr val="1E293B"/>
                  </a:solidFill>
                  <a:latin typeface="Arial"/>
                  <a:cs typeface="Arial"/>
                  <a:sym typeface="Arial"/>
                  <a:rtl val="0"/>
                </a:rPr>
                <a:t> Quick convergence to detection zone, balanced efficiency</a:t>
              </a:r>
            </a:p>
          </p:txBody>
        </p:sp>
        <p:sp>
          <p:nvSpPr>
            <p:cNvPr id="69" name="Freeform: Shape 68">
              <a:extLst>
                <a:ext uri="{FF2B5EF4-FFF2-40B4-BE49-F238E27FC236}">
                  <a16:creationId xmlns:a16="http://schemas.microsoft.com/office/drawing/2014/main" id="{FA4DD516-E8FC-5D80-845E-5215655DD542}"/>
                </a:ext>
              </a:extLst>
            </p:cNvPr>
            <p:cNvSpPr/>
            <p:nvPr/>
          </p:nvSpPr>
          <p:spPr>
            <a:xfrm>
              <a:off x="1172751" y="4982993"/>
              <a:ext cx="394618" cy="8013"/>
            </a:xfrm>
            <a:custGeom>
              <a:avLst/>
              <a:gdLst>
                <a:gd name="connsiteX0" fmla="*/ 80 w 394618"/>
                <a:gd name="connsiteY0" fmla="*/ 500 h 8013"/>
                <a:gd name="connsiteX1" fmla="*/ 394699 w 394618"/>
                <a:gd name="connsiteY1" fmla="*/ 500 h 8013"/>
              </a:gdLst>
              <a:ahLst/>
              <a:cxnLst>
                <a:cxn ang="0">
                  <a:pos x="connsiteX0" y="connsiteY0"/>
                </a:cxn>
                <a:cxn ang="0">
                  <a:pos x="connsiteX1" y="connsiteY1"/>
                </a:cxn>
              </a:cxnLst>
              <a:rect l="l" t="t" r="r" b="b"/>
              <a:pathLst>
                <a:path w="394618" h="8013">
                  <a:moveTo>
                    <a:pt x="80" y="500"/>
                  </a:moveTo>
                  <a:lnTo>
                    <a:pt x="394699" y="500"/>
                  </a:lnTo>
                </a:path>
              </a:pathLst>
            </a:custGeom>
            <a:ln w="29575" cap="flat">
              <a:solidFill>
                <a:srgbClr val="F59E0B"/>
              </a:solidFill>
              <a:prstDash val="solid"/>
              <a:miter/>
            </a:ln>
          </p:spPr>
          <p:txBody>
            <a:bodyPr rtlCol="0" anchor="ctr"/>
            <a:lstStyle/>
            <a:p>
              <a:pPr algn="ctr"/>
              <a:endParaRPr lang="en-IN"/>
            </a:p>
          </p:txBody>
        </p:sp>
        <p:sp>
          <p:nvSpPr>
            <p:cNvPr id="70" name="Freeform: Shape 69">
              <a:extLst>
                <a:ext uri="{FF2B5EF4-FFF2-40B4-BE49-F238E27FC236}">
                  <a16:creationId xmlns:a16="http://schemas.microsoft.com/office/drawing/2014/main" id="{7F2994D0-9182-30CB-2395-965CCB67D5A8}"/>
                </a:ext>
              </a:extLst>
            </p:cNvPr>
            <p:cNvSpPr/>
            <p:nvPr/>
          </p:nvSpPr>
          <p:spPr>
            <a:xfrm>
              <a:off x="1340464" y="4958954"/>
              <a:ext cx="59192" cy="48078"/>
            </a:xfrm>
            <a:custGeom>
              <a:avLst/>
              <a:gdLst>
                <a:gd name="connsiteX0" fmla="*/ 59273 w 59192"/>
                <a:gd name="connsiteY0" fmla="*/ 24539 h 48078"/>
                <a:gd name="connsiteX1" fmla="*/ 29676 w 59192"/>
                <a:gd name="connsiteY1" fmla="*/ 48579 h 48078"/>
                <a:gd name="connsiteX2" fmla="*/ 80 w 59192"/>
                <a:gd name="connsiteY2" fmla="*/ 24539 h 48078"/>
                <a:gd name="connsiteX3" fmla="*/ 29676 w 59192"/>
                <a:gd name="connsiteY3" fmla="*/ 500 h 48078"/>
                <a:gd name="connsiteX4" fmla="*/ 59273 w 59192"/>
                <a:gd name="connsiteY4" fmla="*/ 24539 h 48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92" h="48078">
                  <a:moveTo>
                    <a:pt x="59273" y="24539"/>
                  </a:moveTo>
                  <a:cubicBezTo>
                    <a:pt x="59273" y="37816"/>
                    <a:pt x="46022" y="48579"/>
                    <a:pt x="29676" y="48579"/>
                  </a:cubicBezTo>
                  <a:cubicBezTo>
                    <a:pt x="13331" y="48579"/>
                    <a:pt x="80" y="37816"/>
                    <a:pt x="80" y="24539"/>
                  </a:cubicBezTo>
                  <a:cubicBezTo>
                    <a:pt x="80" y="11263"/>
                    <a:pt x="13331" y="500"/>
                    <a:pt x="29676" y="500"/>
                  </a:cubicBezTo>
                  <a:cubicBezTo>
                    <a:pt x="46022" y="500"/>
                    <a:pt x="59273" y="11263"/>
                    <a:pt x="59273" y="24539"/>
                  </a:cubicBezTo>
                  <a:close/>
                </a:path>
              </a:pathLst>
            </a:custGeom>
            <a:solidFill>
              <a:srgbClr val="F59E0B"/>
            </a:solidFill>
            <a:ln w="9858" cap="flat">
              <a:noFill/>
              <a:prstDash val="solid"/>
              <a:miter/>
            </a:ln>
          </p:spPr>
          <p:txBody>
            <a:bodyPr rtlCol="0" anchor="ctr"/>
            <a:lstStyle/>
            <a:p>
              <a:pPr algn="ctr"/>
              <a:endParaRPr lang="en-IN"/>
            </a:p>
          </p:txBody>
        </p:sp>
        <p:sp>
          <p:nvSpPr>
            <p:cNvPr id="71" name="TextBox 70">
              <a:extLst>
                <a:ext uri="{FF2B5EF4-FFF2-40B4-BE49-F238E27FC236}">
                  <a16:creationId xmlns:a16="http://schemas.microsoft.com/office/drawing/2014/main" id="{66A4748F-079F-7022-4918-1102C69EB428}"/>
                </a:ext>
              </a:extLst>
            </p:cNvPr>
            <p:cNvSpPr txBox="1"/>
            <p:nvPr/>
          </p:nvSpPr>
          <p:spPr>
            <a:xfrm>
              <a:off x="1500089" y="4875782"/>
              <a:ext cx="5303055" cy="253916"/>
            </a:xfrm>
            <a:prstGeom prst="rect">
              <a:avLst/>
            </a:prstGeom>
            <a:noFill/>
          </p:spPr>
          <p:txBody>
            <a:bodyPr wrap="none" rtlCol="0" anchor="ctr">
              <a:spAutoFit/>
            </a:bodyPr>
            <a:lstStyle/>
            <a:p>
              <a:pPr algn="ctr"/>
              <a:r>
                <a:rPr lang="en-IN" sz="1050" b="1" spc="0" baseline="0">
                  <a:ln/>
                  <a:solidFill>
                    <a:srgbClr val="F59E0B"/>
                  </a:solidFill>
                  <a:latin typeface="Arial"/>
                  <a:cs typeface="Arial"/>
                  <a:sym typeface="Arial"/>
                  <a:rtl val="0"/>
                </a:rPr>
                <a:t>8 dB Step (Too Large):</a:t>
              </a:r>
              <a:r>
                <a:rPr lang="en-IN" sz="1050" b="1" spc="0" baseline="0">
                  <a:ln/>
                  <a:solidFill>
                    <a:srgbClr val="1E293B"/>
                  </a:solidFill>
                  <a:latin typeface="Arial"/>
                  <a:cs typeface="Arial"/>
                  <a:sym typeface="Arial"/>
                  <a:rtl val="0"/>
                </a:rPr>
                <a:t> Quick overshoot, excessive interference, resource waste</a:t>
              </a:r>
            </a:p>
          </p:txBody>
        </p:sp>
      </p:grpSp>
      <p:grpSp>
        <p:nvGrpSpPr>
          <p:cNvPr id="72" name="Graphic 3">
            <a:extLst>
              <a:ext uri="{FF2B5EF4-FFF2-40B4-BE49-F238E27FC236}">
                <a16:creationId xmlns:a16="http://schemas.microsoft.com/office/drawing/2014/main" id="{ADCCF4FA-8469-05E0-BB56-EB8731319B50}"/>
              </a:ext>
            </a:extLst>
          </p:cNvPr>
          <p:cNvGrpSpPr/>
          <p:nvPr/>
        </p:nvGrpSpPr>
        <p:grpSpPr>
          <a:xfrm>
            <a:off x="876787" y="5303520"/>
            <a:ext cx="10260087" cy="1121842"/>
            <a:chOff x="876787" y="5303520"/>
            <a:chExt cx="10260087" cy="1121842"/>
          </a:xfrm>
        </p:grpSpPr>
        <p:sp>
          <p:nvSpPr>
            <p:cNvPr id="73" name="Freeform: Shape 72">
              <a:extLst>
                <a:ext uri="{FF2B5EF4-FFF2-40B4-BE49-F238E27FC236}">
                  <a16:creationId xmlns:a16="http://schemas.microsoft.com/office/drawing/2014/main" id="{AB014D2F-5EC1-F944-278F-C2C3881FBA6C}"/>
                </a:ext>
              </a:extLst>
            </p:cNvPr>
            <p:cNvSpPr/>
            <p:nvPr/>
          </p:nvSpPr>
          <p:spPr>
            <a:xfrm>
              <a:off x="876787" y="5303520"/>
              <a:ext cx="10260087" cy="1121842"/>
            </a:xfrm>
            <a:custGeom>
              <a:avLst/>
              <a:gdLst>
                <a:gd name="connsiteX0" fmla="*/ 10181243 w 10260087"/>
                <a:gd name="connsiteY0" fmla="*/ 640 h 1121842"/>
                <a:gd name="connsiteX1" fmla="*/ 10260167 w 10260087"/>
                <a:gd name="connsiteY1" fmla="*/ 640 h 1121842"/>
                <a:gd name="connsiteX2" fmla="*/ 10260167 w 10260087"/>
                <a:gd name="connsiteY2" fmla="*/ 1122483 h 1121842"/>
                <a:gd name="connsiteX3" fmla="*/ 10181243 w 10260087"/>
                <a:gd name="connsiteY3" fmla="*/ 1122483 h 1121842"/>
                <a:gd name="connsiteX4" fmla="*/ 79004 w 10260087"/>
                <a:gd name="connsiteY4" fmla="*/ 1122483 h 1121842"/>
                <a:gd name="connsiteX5" fmla="*/ 80 w 10260087"/>
                <a:gd name="connsiteY5" fmla="*/ 1122483 h 1121842"/>
                <a:gd name="connsiteX6" fmla="*/ 80 w 10260087"/>
                <a:gd name="connsiteY6" fmla="*/ 640 h 1121842"/>
                <a:gd name="connsiteX7" fmla="*/ 79004 w 10260087"/>
                <a:gd name="connsiteY7" fmla="*/ 640 h 112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60087" h="1121842">
                  <a:moveTo>
                    <a:pt x="10181243" y="640"/>
                  </a:moveTo>
                  <a:cubicBezTo>
                    <a:pt x="10224832" y="640"/>
                    <a:pt x="10260167" y="640"/>
                    <a:pt x="10260167" y="640"/>
                  </a:cubicBezTo>
                  <a:lnTo>
                    <a:pt x="10260167" y="1122483"/>
                  </a:lnTo>
                  <a:cubicBezTo>
                    <a:pt x="10260167" y="1122483"/>
                    <a:pt x="10224832" y="1122483"/>
                    <a:pt x="10181243" y="1122483"/>
                  </a:cubicBezTo>
                  <a:lnTo>
                    <a:pt x="79004" y="1122483"/>
                  </a:lnTo>
                  <a:cubicBezTo>
                    <a:pt x="35415" y="1122483"/>
                    <a:pt x="80" y="1122483"/>
                    <a:pt x="80" y="1122483"/>
                  </a:cubicBezTo>
                  <a:lnTo>
                    <a:pt x="80" y="640"/>
                  </a:lnTo>
                  <a:cubicBezTo>
                    <a:pt x="80" y="640"/>
                    <a:pt x="35415" y="640"/>
                    <a:pt x="79004" y="640"/>
                  </a:cubicBezTo>
                  <a:close/>
                </a:path>
              </a:pathLst>
            </a:custGeom>
            <a:solidFill>
              <a:srgbClr val="F1F5F9"/>
            </a:solidFill>
            <a:ln w="9858" cap="flat">
              <a:solidFill>
                <a:srgbClr val="CBD5E1"/>
              </a:solidFill>
              <a:prstDash val="solid"/>
              <a:miter/>
            </a:ln>
          </p:spPr>
          <p:txBody>
            <a:bodyPr rtlCol="0" anchor="ctr"/>
            <a:lstStyle/>
            <a:p>
              <a:pPr algn="ctr"/>
              <a:endParaRPr lang="en-IN"/>
            </a:p>
          </p:txBody>
        </p:sp>
        <p:sp>
          <p:nvSpPr>
            <p:cNvPr id="74" name="TextBox 73">
              <a:extLst>
                <a:ext uri="{FF2B5EF4-FFF2-40B4-BE49-F238E27FC236}">
                  <a16:creationId xmlns:a16="http://schemas.microsoft.com/office/drawing/2014/main" id="{2523808F-FA69-32D0-5C49-7E34938641B3}"/>
                </a:ext>
              </a:extLst>
            </p:cNvPr>
            <p:cNvSpPr txBox="1"/>
            <p:nvPr/>
          </p:nvSpPr>
          <p:spPr>
            <a:xfrm>
              <a:off x="1001783" y="5342063"/>
              <a:ext cx="1700209" cy="276999"/>
            </a:xfrm>
            <a:prstGeom prst="rect">
              <a:avLst/>
            </a:prstGeom>
            <a:noFill/>
          </p:spPr>
          <p:txBody>
            <a:bodyPr wrap="none" rtlCol="0" anchor="ctr">
              <a:spAutoFit/>
            </a:bodyPr>
            <a:lstStyle/>
            <a:p>
              <a:pPr algn="ctr"/>
              <a:r>
                <a:rPr lang="en-IN" sz="1200" b="1" spc="0" baseline="0">
                  <a:ln/>
                  <a:solidFill>
                    <a:srgbClr val="1E293B"/>
                  </a:solidFill>
                  <a:latin typeface="Arial"/>
                  <a:cs typeface="Arial"/>
                  <a:sym typeface="Arial"/>
                  <a:rtl val="0"/>
                </a:rPr>
                <a:t>KPI Impact Analysis:</a:t>
              </a:r>
            </a:p>
          </p:txBody>
        </p:sp>
        <p:grpSp>
          <p:nvGrpSpPr>
            <p:cNvPr id="75" name="Graphic 3">
              <a:extLst>
                <a:ext uri="{FF2B5EF4-FFF2-40B4-BE49-F238E27FC236}">
                  <a16:creationId xmlns:a16="http://schemas.microsoft.com/office/drawing/2014/main" id="{F4AE0083-A945-BCB3-7407-2D094204C295}"/>
                </a:ext>
              </a:extLst>
            </p:cNvPr>
            <p:cNvGrpSpPr/>
            <p:nvPr/>
          </p:nvGrpSpPr>
          <p:grpSpPr>
            <a:xfrm>
              <a:off x="1074096" y="5624046"/>
              <a:ext cx="9865468" cy="641052"/>
              <a:chOff x="1074096" y="5624046"/>
              <a:chExt cx="9865468" cy="641052"/>
            </a:xfrm>
          </p:grpSpPr>
          <p:sp>
            <p:nvSpPr>
              <p:cNvPr id="76" name="Freeform: Shape 75">
                <a:extLst>
                  <a:ext uri="{FF2B5EF4-FFF2-40B4-BE49-F238E27FC236}">
                    <a16:creationId xmlns:a16="http://schemas.microsoft.com/office/drawing/2014/main" id="{B1FB6274-5AFA-9774-6AF9-4CFF001F41FD}"/>
                  </a:ext>
                </a:extLst>
              </p:cNvPr>
              <p:cNvSpPr/>
              <p:nvPr/>
            </p:nvSpPr>
            <p:spPr>
              <a:xfrm>
                <a:off x="1074096" y="5624046"/>
                <a:ext cx="3156949" cy="641052"/>
              </a:xfrm>
              <a:custGeom>
                <a:avLst/>
                <a:gdLst>
                  <a:gd name="connsiteX0" fmla="*/ 3117588 w 3156949"/>
                  <a:gd name="connsiteY0" fmla="*/ 680 h 641052"/>
                  <a:gd name="connsiteX1" fmla="*/ 3157050 w 3156949"/>
                  <a:gd name="connsiteY1" fmla="*/ 680 h 641052"/>
                  <a:gd name="connsiteX2" fmla="*/ 3157050 w 3156949"/>
                  <a:gd name="connsiteY2" fmla="*/ 641733 h 641052"/>
                  <a:gd name="connsiteX3" fmla="*/ 3117588 w 3156949"/>
                  <a:gd name="connsiteY3" fmla="*/ 641733 h 641052"/>
                  <a:gd name="connsiteX4" fmla="*/ 39562 w 3156949"/>
                  <a:gd name="connsiteY4" fmla="*/ 641733 h 641052"/>
                  <a:gd name="connsiteX5" fmla="*/ 100 w 3156949"/>
                  <a:gd name="connsiteY5" fmla="*/ 641733 h 641052"/>
                  <a:gd name="connsiteX6" fmla="*/ 100 w 3156949"/>
                  <a:gd name="connsiteY6" fmla="*/ 680 h 641052"/>
                  <a:gd name="connsiteX7" fmla="*/ 39562 w 3156949"/>
                  <a:gd name="connsiteY7" fmla="*/ 680 h 64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6949" h="641052">
                    <a:moveTo>
                      <a:pt x="3117588" y="680"/>
                    </a:moveTo>
                    <a:cubicBezTo>
                      <a:pt x="3139382" y="680"/>
                      <a:pt x="3157050" y="680"/>
                      <a:pt x="3157050" y="680"/>
                    </a:cubicBezTo>
                    <a:lnTo>
                      <a:pt x="3157050" y="641733"/>
                    </a:lnTo>
                    <a:cubicBezTo>
                      <a:pt x="3157050" y="641733"/>
                      <a:pt x="3139382" y="641733"/>
                      <a:pt x="3117588" y="641733"/>
                    </a:cubicBezTo>
                    <a:lnTo>
                      <a:pt x="39562" y="641733"/>
                    </a:lnTo>
                    <a:cubicBezTo>
                      <a:pt x="17768" y="641733"/>
                      <a:pt x="100" y="641733"/>
                      <a:pt x="100" y="641733"/>
                    </a:cubicBezTo>
                    <a:lnTo>
                      <a:pt x="100" y="680"/>
                    </a:lnTo>
                    <a:cubicBezTo>
                      <a:pt x="100" y="680"/>
                      <a:pt x="17768" y="680"/>
                      <a:pt x="39562" y="680"/>
                    </a:cubicBezTo>
                    <a:close/>
                  </a:path>
                </a:pathLst>
              </a:custGeom>
              <a:solidFill>
                <a:srgbClr val="FFFFFF"/>
              </a:solidFill>
              <a:ln w="9858" cap="flat">
                <a:solidFill>
                  <a:srgbClr val="E2E8F0"/>
                </a:solidFill>
                <a:prstDash val="solid"/>
                <a:miter/>
              </a:ln>
            </p:spPr>
            <p:txBody>
              <a:bodyPr rtlCol="0" anchor="ctr"/>
              <a:lstStyle/>
              <a:p>
                <a:pPr algn="ctr"/>
                <a:endParaRPr lang="en-IN"/>
              </a:p>
            </p:txBody>
          </p:sp>
          <p:sp>
            <p:nvSpPr>
              <p:cNvPr id="77" name="TextBox 76">
                <a:extLst>
                  <a:ext uri="{FF2B5EF4-FFF2-40B4-BE49-F238E27FC236}">
                    <a16:creationId xmlns:a16="http://schemas.microsoft.com/office/drawing/2014/main" id="{7C517A88-BCFE-BC22-2A00-9AFC2415DA0D}"/>
                  </a:ext>
                </a:extLst>
              </p:cNvPr>
              <p:cNvSpPr txBox="1"/>
              <p:nvPr/>
            </p:nvSpPr>
            <p:spPr>
              <a:xfrm>
                <a:off x="1092662" y="5637032"/>
                <a:ext cx="1165704" cy="253916"/>
              </a:xfrm>
              <a:prstGeom prst="rect">
                <a:avLst/>
              </a:prstGeom>
              <a:noFill/>
            </p:spPr>
            <p:txBody>
              <a:bodyPr wrap="none" rtlCol="0" anchor="ctr">
                <a:spAutoFit/>
              </a:bodyPr>
              <a:lstStyle/>
              <a:p>
                <a:pPr algn="ctr"/>
                <a:r>
                  <a:rPr lang="en-IN" sz="1050" b="1" spc="0" baseline="0">
                    <a:ln/>
                    <a:solidFill>
                      <a:srgbClr val="DC2626"/>
                    </a:solidFill>
                    <a:latin typeface="Arial"/>
                    <a:cs typeface="Arial"/>
                    <a:sym typeface="Arial"/>
                    <a:rtl val="0"/>
                  </a:rPr>
                  <a:t>Latency Impact</a:t>
                </a:r>
              </a:p>
            </p:txBody>
          </p:sp>
          <p:sp>
            <p:nvSpPr>
              <p:cNvPr id="78" name="TextBox 77">
                <a:extLst>
                  <a:ext uri="{FF2B5EF4-FFF2-40B4-BE49-F238E27FC236}">
                    <a16:creationId xmlns:a16="http://schemas.microsoft.com/office/drawing/2014/main" id="{C9D16B10-E9E5-CFDC-13C5-984CDABB19AF}"/>
                  </a:ext>
                </a:extLst>
              </p:cNvPr>
              <p:cNvSpPr txBox="1"/>
              <p:nvPr/>
            </p:nvSpPr>
            <p:spPr>
              <a:xfrm>
                <a:off x="1099951" y="5771738"/>
                <a:ext cx="1667444" cy="230832"/>
              </a:xfrm>
              <a:prstGeom prst="rect">
                <a:avLst/>
              </a:prstGeom>
              <a:noFill/>
            </p:spPr>
            <p:txBody>
              <a:bodyPr wrap="none" rtlCol="0" anchor="ctr">
                <a:spAutoFit/>
              </a:bodyPr>
              <a:lstStyle/>
              <a:p>
                <a:pPr algn="ctr"/>
                <a:r>
                  <a:rPr lang="en-IN" sz="900" spc="0" baseline="0">
                    <a:ln/>
                    <a:solidFill>
                      <a:srgbClr val="374151"/>
                    </a:solidFill>
                    <a:latin typeface="Arial"/>
                    <a:cs typeface="Arial"/>
                    <a:sym typeface="Arial"/>
                    <a:rtl val="0"/>
                  </a:rPr>
                  <a:t>• Small steps → High latency</a:t>
                </a:r>
              </a:p>
            </p:txBody>
          </p:sp>
          <p:sp>
            <p:nvSpPr>
              <p:cNvPr id="79" name="TextBox 78">
                <a:extLst>
                  <a:ext uri="{FF2B5EF4-FFF2-40B4-BE49-F238E27FC236}">
                    <a16:creationId xmlns:a16="http://schemas.microsoft.com/office/drawing/2014/main" id="{7A599299-9B62-30E2-D8C1-BA4A5E380C0B}"/>
                  </a:ext>
                </a:extLst>
              </p:cNvPr>
              <p:cNvSpPr txBox="1"/>
              <p:nvPr/>
            </p:nvSpPr>
            <p:spPr>
              <a:xfrm>
                <a:off x="1103925" y="5891935"/>
                <a:ext cx="2045753" cy="230832"/>
              </a:xfrm>
              <a:prstGeom prst="rect">
                <a:avLst/>
              </a:prstGeom>
              <a:noFill/>
            </p:spPr>
            <p:txBody>
              <a:bodyPr wrap="none" rtlCol="0" anchor="ctr">
                <a:spAutoFit/>
              </a:bodyPr>
              <a:lstStyle/>
              <a:p>
                <a:pPr algn="ctr"/>
                <a:r>
                  <a:rPr lang="en-IN" sz="900" spc="0" baseline="0">
                    <a:ln/>
                    <a:solidFill>
                      <a:srgbClr val="374151"/>
                    </a:solidFill>
                    <a:latin typeface="Arial"/>
                    <a:cs typeface="Arial"/>
                    <a:sym typeface="Arial"/>
                    <a:rtl val="0"/>
                  </a:rPr>
                  <a:t>• Large steps → Quick but inefficient</a:t>
                </a:r>
              </a:p>
            </p:txBody>
          </p:sp>
          <p:sp>
            <p:nvSpPr>
              <p:cNvPr id="80" name="TextBox 79">
                <a:extLst>
                  <a:ext uri="{FF2B5EF4-FFF2-40B4-BE49-F238E27FC236}">
                    <a16:creationId xmlns:a16="http://schemas.microsoft.com/office/drawing/2014/main" id="{BEA5D377-44E4-007A-9B4A-1513685198FF}"/>
                  </a:ext>
                </a:extLst>
              </p:cNvPr>
              <p:cNvSpPr txBox="1"/>
              <p:nvPr/>
            </p:nvSpPr>
            <p:spPr>
              <a:xfrm>
                <a:off x="1099993" y="6012132"/>
                <a:ext cx="1664238" cy="230832"/>
              </a:xfrm>
              <a:prstGeom prst="rect">
                <a:avLst/>
              </a:prstGeom>
              <a:noFill/>
            </p:spPr>
            <p:txBody>
              <a:bodyPr wrap="none" rtlCol="0" anchor="ctr">
                <a:spAutoFit/>
              </a:bodyPr>
              <a:lstStyle/>
              <a:p>
                <a:pPr algn="ctr"/>
                <a:r>
                  <a:rPr lang="en-IN" sz="900" spc="0" baseline="0">
                    <a:ln/>
                    <a:solidFill>
                      <a:srgbClr val="16A34A"/>
                    </a:solidFill>
                    <a:latin typeface="Arial"/>
                    <a:cs typeface="Arial"/>
                    <a:sym typeface="Arial"/>
                    <a:rtl val="0"/>
                  </a:rPr>
                  <a:t>• Optimal: 4dB = Low latency</a:t>
                </a:r>
              </a:p>
            </p:txBody>
          </p:sp>
          <p:sp>
            <p:nvSpPr>
              <p:cNvPr id="81" name="Freeform: Shape 80">
                <a:extLst>
                  <a:ext uri="{FF2B5EF4-FFF2-40B4-BE49-F238E27FC236}">
                    <a16:creationId xmlns:a16="http://schemas.microsoft.com/office/drawing/2014/main" id="{3145DC00-3F98-0092-8952-1BF54E6C38DB}"/>
                  </a:ext>
                </a:extLst>
              </p:cNvPr>
              <p:cNvSpPr/>
              <p:nvPr/>
            </p:nvSpPr>
            <p:spPr>
              <a:xfrm>
                <a:off x="4428356" y="5624046"/>
                <a:ext cx="3156949" cy="641052"/>
              </a:xfrm>
              <a:custGeom>
                <a:avLst/>
                <a:gdLst>
                  <a:gd name="connsiteX0" fmla="*/ 3117588 w 3156949"/>
                  <a:gd name="connsiteY0" fmla="*/ 680 h 641052"/>
                  <a:gd name="connsiteX1" fmla="*/ 3157050 w 3156949"/>
                  <a:gd name="connsiteY1" fmla="*/ 680 h 641052"/>
                  <a:gd name="connsiteX2" fmla="*/ 3157050 w 3156949"/>
                  <a:gd name="connsiteY2" fmla="*/ 641733 h 641052"/>
                  <a:gd name="connsiteX3" fmla="*/ 3117588 w 3156949"/>
                  <a:gd name="connsiteY3" fmla="*/ 641733 h 641052"/>
                  <a:gd name="connsiteX4" fmla="*/ 39562 w 3156949"/>
                  <a:gd name="connsiteY4" fmla="*/ 641733 h 641052"/>
                  <a:gd name="connsiteX5" fmla="*/ 100 w 3156949"/>
                  <a:gd name="connsiteY5" fmla="*/ 641733 h 641052"/>
                  <a:gd name="connsiteX6" fmla="*/ 100 w 3156949"/>
                  <a:gd name="connsiteY6" fmla="*/ 680 h 641052"/>
                  <a:gd name="connsiteX7" fmla="*/ 39562 w 3156949"/>
                  <a:gd name="connsiteY7" fmla="*/ 680 h 64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6949" h="641052">
                    <a:moveTo>
                      <a:pt x="3117588" y="680"/>
                    </a:moveTo>
                    <a:cubicBezTo>
                      <a:pt x="3139383" y="680"/>
                      <a:pt x="3157050" y="680"/>
                      <a:pt x="3157050" y="680"/>
                    </a:cubicBezTo>
                    <a:lnTo>
                      <a:pt x="3157050" y="641733"/>
                    </a:lnTo>
                    <a:cubicBezTo>
                      <a:pt x="3157050" y="641733"/>
                      <a:pt x="3139383" y="641733"/>
                      <a:pt x="3117588" y="641733"/>
                    </a:cubicBezTo>
                    <a:lnTo>
                      <a:pt x="39562" y="641733"/>
                    </a:lnTo>
                    <a:cubicBezTo>
                      <a:pt x="17768" y="641733"/>
                      <a:pt x="100" y="641733"/>
                      <a:pt x="100" y="641733"/>
                    </a:cubicBezTo>
                    <a:lnTo>
                      <a:pt x="100" y="680"/>
                    </a:lnTo>
                    <a:cubicBezTo>
                      <a:pt x="100" y="680"/>
                      <a:pt x="17768" y="680"/>
                      <a:pt x="39562" y="680"/>
                    </a:cubicBezTo>
                    <a:close/>
                  </a:path>
                </a:pathLst>
              </a:custGeom>
              <a:solidFill>
                <a:srgbClr val="FFFFFF"/>
              </a:solidFill>
              <a:ln w="9858" cap="flat">
                <a:solidFill>
                  <a:srgbClr val="E2E8F0"/>
                </a:solidFill>
                <a:prstDash val="solid"/>
                <a:miter/>
              </a:ln>
            </p:spPr>
            <p:txBody>
              <a:bodyPr rtlCol="0" anchor="ctr"/>
              <a:lstStyle/>
              <a:p>
                <a:pPr algn="ctr"/>
                <a:endParaRPr lang="en-IN"/>
              </a:p>
            </p:txBody>
          </p:sp>
          <p:sp>
            <p:nvSpPr>
              <p:cNvPr id="82" name="TextBox 81">
                <a:extLst>
                  <a:ext uri="{FF2B5EF4-FFF2-40B4-BE49-F238E27FC236}">
                    <a16:creationId xmlns:a16="http://schemas.microsoft.com/office/drawing/2014/main" id="{D1A60A89-1F6B-16D3-9645-E55293AE00A7}"/>
                  </a:ext>
                </a:extLst>
              </p:cNvPr>
              <p:cNvSpPr txBox="1"/>
              <p:nvPr/>
            </p:nvSpPr>
            <p:spPr>
              <a:xfrm>
                <a:off x="4450437" y="5637032"/>
                <a:ext cx="1473480" cy="253916"/>
              </a:xfrm>
              <a:prstGeom prst="rect">
                <a:avLst/>
              </a:prstGeom>
              <a:noFill/>
            </p:spPr>
            <p:txBody>
              <a:bodyPr wrap="none" rtlCol="0" anchor="ctr">
                <a:spAutoFit/>
              </a:bodyPr>
              <a:lstStyle/>
              <a:p>
                <a:pPr algn="ctr"/>
                <a:r>
                  <a:rPr lang="en-IN" sz="1050" b="1" spc="0" baseline="0">
                    <a:ln/>
                    <a:solidFill>
                      <a:srgbClr val="2563EB"/>
                    </a:solidFill>
                    <a:latin typeface="Arial"/>
                    <a:cs typeface="Arial"/>
                    <a:sym typeface="Arial"/>
                    <a:rtl val="0"/>
                  </a:rPr>
                  <a:t>Resource Efficiency</a:t>
                </a:r>
              </a:p>
            </p:txBody>
          </p:sp>
          <p:sp>
            <p:nvSpPr>
              <p:cNvPr id="83" name="TextBox 82">
                <a:extLst>
                  <a:ext uri="{FF2B5EF4-FFF2-40B4-BE49-F238E27FC236}">
                    <a16:creationId xmlns:a16="http://schemas.microsoft.com/office/drawing/2014/main" id="{AF52A0A4-C173-85B6-4623-DA37D63FDC39}"/>
                  </a:ext>
                </a:extLst>
              </p:cNvPr>
              <p:cNvSpPr txBox="1"/>
              <p:nvPr/>
            </p:nvSpPr>
            <p:spPr>
              <a:xfrm>
                <a:off x="4450858" y="5771738"/>
                <a:ext cx="1417375" cy="230832"/>
              </a:xfrm>
              <a:prstGeom prst="rect">
                <a:avLst/>
              </a:prstGeom>
              <a:noFill/>
            </p:spPr>
            <p:txBody>
              <a:bodyPr wrap="none" rtlCol="0" anchor="ctr">
                <a:spAutoFit/>
              </a:bodyPr>
              <a:lstStyle/>
              <a:p>
                <a:pPr algn="ctr"/>
                <a:r>
                  <a:rPr lang="en-IN" sz="900" spc="0" baseline="0">
                    <a:ln/>
                    <a:solidFill>
                      <a:srgbClr val="374151"/>
                    </a:solidFill>
                    <a:latin typeface="Arial"/>
                    <a:cs typeface="Arial"/>
                    <a:sym typeface="Arial"/>
                    <a:rtl val="0"/>
                  </a:rPr>
                  <a:t>• Fewer retransmissions</a:t>
                </a:r>
              </a:p>
            </p:txBody>
          </p:sp>
          <p:sp>
            <p:nvSpPr>
              <p:cNvPr id="84" name="TextBox 83">
                <a:extLst>
                  <a:ext uri="{FF2B5EF4-FFF2-40B4-BE49-F238E27FC236}">
                    <a16:creationId xmlns:a16="http://schemas.microsoft.com/office/drawing/2014/main" id="{67DDCA5A-4C77-65FB-AD28-52C1C5B3C5D4}"/>
                  </a:ext>
                </a:extLst>
              </p:cNvPr>
              <p:cNvSpPr txBox="1"/>
              <p:nvPr/>
            </p:nvSpPr>
            <p:spPr>
              <a:xfrm>
                <a:off x="4455335" y="5891935"/>
                <a:ext cx="1744387" cy="230832"/>
              </a:xfrm>
              <a:prstGeom prst="rect">
                <a:avLst/>
              </a:prstGeom>
              <a:noFill/>
            </p:spPr>
            <p:txBody>
              <a:bodyPr wrap="none" rtlCol="0" anchor="ctr">
                <a:spAutoFit/>
              </a:bodyPr>
              <a:lstStyle/>
              <a:p>
                <a:pPr algn="ctr"/>
                <a:r>
                  <a:rPr lang="en-IN" sz="900" spc="0" baseline="0">
                    <a:ln/>
                    <a:solidFill>
                      <a:srgbClr val="374151"/>
                    </a:solidFill>
                    <a:latin typeface="Arial"/>
                    <a:cs typeface="Arial"/>
                    <a:sym typeface="Arial"/>
                    <a:rtl val="0"/>
                  </a:rPr>
                  <a:t>• Reduced PRACH congestion</a:t>
                </a:r>
              </a:p>
            </p:txBody>
          </p:sp>
          <p:sp>
            <p:nvSpPr>
              <p:cNvPr id="85" name="TextBox 84">
                <a:extLst>
                  <a:ext uri="{FF2B5EF4-FFF2-40B4-BE49-F238E27FC236}">
                    <a16:creationId xmlns:a16="http://schemas.microsoft.com/office/drawing/2014/main" id="{A311F05A-3A61-0654-4FF8-B16650CB6DA7}"/>
                  </a:ext>
                </a:extLst>
              </p:cNvPr>
              <p:cNvSpPr txBox="1"/>
              <p:nvPr/>
            </p:nvSpPr>
            <p:spPr>
              <a:xfrm>
                <a:off x="4448689" y="6012132"/>
                <a:ext cx="1244251" cy="230832"/>
              </a:xfrm>
              <a:prstGeom prst="rect">
                <a:avLst/>
              </a:prstGeom>
              <a:noFill/>
            </p:spPr>
            <p:txBody>
              <a:bodyPr wrap="none" rtlCol="0" anchor="ctr">
                <a:spAutoFit/>
              </a:bodyPr>
              <a:lstStyle/>
              <a:p>
                <a:pPr algn="ctr"/>
                <a:r>
                  <a:rPr lang="en-IN" sz="900" spc="0" baseline="0">
                    <a:ln/>
                    <a:solidFill>
                      <a:srgbClr val="16A34A"/>
                    </a:solidFill>
                    <a:latin typeface="Arial"/>
                    <a:cs typeface="Arial"/>
                    <a:sym typeface="Arial"/>
                    <a:rtl val="0"/>
                  </a:rPr>
                  <a:t>• Better success rate</a:t>
                </a:r>
              </a:p>
            </p:txBody>
          </p:sp>
          <p:sp>
            <p:nvSpPr>
              <p:cNvPr id="86" name="Freeform: Shape 85">
                <a:extLst>
                  <a:ext uri="{FF2B5EF4-FFF2-40B4-BE49-F238E27FC236}">
                    <a16:creationId xmlns:a16="http://schemas.microsoft.com/office/drawing/2014/main" id="{471954C3-3D55-BCBC-67F2-4859F8267839}"/>
                  </a:ext>
                </a:extLst>
              </p:cNvPr>
              <p:cNvSpPr/>
              <p:nvPr/>
            </p:nvSpPr>
            <p:spPr>
              <a:xfrm>
                <a:off x="7782615" y="5624046"/>
                <a:ext cx="3156949" cy="641052"/>
              </a:xfrm>
              <a:custGeom>
                <a:avLst/>
                <a:gdLst>
                  <a:gd name="connsiteX0" fmla="*/ 3117588 w 3156949"/>
                  <a:gd name="connsiteY0" fmla="*/ 680 h 641052"/>
                  <a:gd name="connsiteX1" fmla="*/ 3157050 w 3156949"/>
                  <a:gd name="connsiteY1" fmla="*/ 680 h 641052"/>
                  <a:gd name="connsiteX2" fmla="*/ 3157050 w 3156949"/>
                  <a:gd name="connsiteY2" fmla="*/ 641733 h 641052"/>
                  <a:gd name="connsiteX3" fmla="*/ 3117588 w 3156949"/>
                  <a:gd name="connsiteY3" fmla="*/ 641733 h 641052"/>
                  <a:gd name="connsiteX4" fmla="*/ 39562 w 3156949"/>
                  <a:gd name="connsiteY4" fmla="*/ 641733 h 641052"/>
                  <a:gd name="connsiteX5" fmla="*/ 100 w 3156949"/>
                  <a:gd name="connsiteY5" fmla="*/ 641733 h 641052"/>
                  <a:gd name="connsiteX6" fmla="*/ 100 w 3156949"/>
                  <a:gd name="connsiteY6" fmla="*/ 680 h 641052"/>
                  <a:gd name="connsiteX7" fmla="*/ 39562 w 3156949"/>
                  <a:gd name="connsiteY7" fmla="*/ 680 h 64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6949" h="641052">
                    <a:moveTo>
                      <a:pt x="3117588" y="680"/>
                    </a:moveTo>
                    <a:cubicBezTo>
                      <a:pt x="3139383" y="680"/>
                      <a:pt x="3157050" y="680"/>
                      <a:pt x="3157050" y="680"/>
                    </a:cubicBezTo>
                    <a:lnTo>
                      <a:pt x="3157050" y="641733"/>
                    </a:lnTo>
                    <a:cubicBezTo>
                      <a:pt x="3157050" y="641733"/>
                      <a:pt x="3139383" y="641733"/>
                      <a:pt x="3117588" y="641733"/>
                    </a:cubicBezTo>
                    <a:lnTo>
                      <a:pt x="39562" y="641733"/>
                    </a:lnTo>
                    <a:cubicBezTo>
                      <a:pt x="17767" y="641733"/>
                      <a:pt x="100" y="641733"/>
                      <a:pt x="100" y="641733"/>
                    </a:cubicBezTo>
                    <a:lnTo>
                      <a:pt x="100" y="680"/>
                    </a:lnTo>
                    <a:cubicBezTo>
                      <a:pt x="100" y="680"/>
                      <a:pt x="17767" y="680"/>
                      <a:pt x="39562" y="680"/>
                    </a:cubicBezTo>
                    <a:close/>
                  </a:path>
                </a:pathLst>
              </a:custGeom>
              <a:solidFill>
                <a:srgbClr val="FFFFFF"/>
              </a:solidFill>
              <a:ln w="9858" cap="flat">
                <a:solidFill>
                  <a:srgbClr val="E2E8F0"/>
                </a:solidFill>
                <a:prstDash val="solid"/>
                <a:miter/>
              </a:ln>
            </p:spPr>
            <p:txBody>
              <a:bodyPr rtlCol="0" anchor="ctr"/>
              <a:lstStyle/>
              <a:p>
                <a:pPr algn="ctr"/>
                <a:endParaRPr lang="en-IN"/>
              </a:p>
            </p:txBody>
          </p:sp>
          <p:sp>
            <p:nvSpPr>
              <p:cNvPr id="87" name="TextBox 86">
                <a:extLst>
                  <a:ext uri="{FF2B5EF4-FFF2-40B4-BE49-F238E27FC236}">
                    <a16:creationId xmlns:a16="http://schemas.microsoft.com/office/drawing/2014/main" id="{C358E596-F5F3-CAD2-EDBA-FFD12293BC22}"/>
                  </a:ext>
                </a:extLst>
              </p:cNvPr>
              <p:cNvSpPr txBox="1"/>
              <p:nvPr/>
            </p:nvSpPr>
            <p:spPr>
              <a:xfrm>
                <a:off x="7805328" y="5637032"/>
                <a:ext cx="1471878" cy="253916"/>
              </a:xfrm>
              <a:prstGeom prst="rect">
                <a:avLst/>
              </a:prstGeom>
              <a:noFill/>
            </p:spPr>
            <p:txBody>
              <a:bodyPr wrap="none" rtlCol="0" anchor="ctr">
                <a:spAutoFit/>
              </a:bodyPr>
              <a:lstStyle/>
              <a:p>
                <a:pPr algn="ctr"/>
                <a:r>
                  <a:rPr lang="en-IN" sz="1050" b="1" spc="0" baseline="0">
                    <a:ln/>
                    <a:solidFill>
                      <a:srgbClr val="7C3AED"/>
                    </a:solidFill>
                    <a:latin typeface="Arial"/>
                    <a:cs typeface="Arial"/>
                    <a:sym typeface="Arial"/>
                    <a:rtl val="0"/>
                  </a:rPr>
                  <a:t>Interference Control</a:t>
                </a:r>
              </a:p>
            </p:txBody>
          </p:sp>
          <p:sp>
            <p:nvSpPr>
              <p:cNvPr id="88" name="TextBox 87">
                <a:extLst>
                  <a:ext uri="{FF2B5EF4-FFF2-40B4-BE49-F238E27FC236}">
                    <a16:creationId xmlns:a16="http://schemas.microsoft.com/office/drawing/2014/main" id="{2CDDA06C-A7ED-B64F-28B6-7B21B92492FA}"/>
                  </a:ext>
                </a:extLst>
              </p:cNvPr>
              <p:cNvSpPr txBox="1"/>
              <p:nvPr/>
            </p:nvSpPr>
            <p:spPr>
              <a:xfrm>
                <a:off x="7807635" y="5771738"/>
                <a:ext cx="1596912" cy="230832"/>
              </a:xfrm>
              <a:prstGeom prst="rect">
                <a:avLst/>
              </a:prstGeom>
              <a:noFill/>
            </p:spPr>
            <p:txBody>
              <a:bodyPr wrap="none" rtlCol="0" anchor="ctr">
                <a:spAutoFit/>
              </a:bodyPr>
              <a:lstStyle/>
              <a:p>
                <a:pPr algn="ctr"/>
                <a:r>
                  <a:rPr lang="en-IN" sz="900" spc="0" baseline="0">
                    <a:ln/>
                    <a:solidFill>
                      <a:srgbClr val="374151"/>
                    </a:solidFill>
                    <a:latin typeface="Arial"/>
                    <a:cs typeface="Arial"/>
                    <a:sym typeface="Arial"/>
                    <a:rtl val="0"/>
                  </a:rPr>
                  <a:t>• Prevents power overshoot</a:t>
                </a:r>
              </a:p>
            </p:txBody>
          </p:sp>
          <p:sp>
            <p:nvSpPr>
              <p:cNvPr id="89" name="TextBox 88">
                <a:extLst>
                  <a:ext uri="{FF2B5EF4-FFF2-40B4-BE49-F238E27FC236}">
                    <a16:creationId xmlns:a16="http://schemas.microsoft.com/office/drawing/2014/main" id="{962F1D76-01C1-6B4F-5B56-A990FB7DB0A3}"/>
                  </a:ext>
                </a:extLst>
              </p:cNvPr>
              <p:cNvSpPr txBox="1"/>
              <p:nvPr/>
            </p:nvSpPr>
            <p:spPr>
              <a:xfrm>
                <a:off x="7809479" y="5891935"/>
                <a:ext cx="1744387" cy="230832"/>
              </a:xfrm>
              <a:prstGeom prst="rect">
                <a:avLst/>
              </a:prstGeom>
              <a:noFill/>
            </p:spPr>
            <p:txBody>
              <a:bodyPr wrap="none" rtlCol="0" anchor="ctr">
                <a:spAutoFit/>
              </a:bodyPr>
              <a:lstStyle/>
              <a:p>
                <a:pPr algn="ctr"/>
                <a:r>
                  <a:rPr lang="en-IN" sz="900" spc="0" baseline="0">
                    <a:ln/>
                    <a:solidFill>
                      <a:srgbClr val="374151"/>
                    </a:solidFill>
                    <a:latin typeface="Arial"/>
                    <a:cs typeface="Arial"/>
                    <a:sym typeface="Arial"/>
                    <a:rtl val="0"/>
                  </a:rPr>
                  <a:t>• Minimizes uplink interference</a:t>
                </a:r>
              </a:p>
            </p:txBody>
          </p:sp>
          <p:sp>
            <p:nvSpPr>
              <p:cNvPr id="90" name="TextBox 89">
                <a:extLst>
                  <a:ext uri="{FF2B5EF4-FFF2-40B4-BE49-F238E27FC236}">
                    <a16:creationId xmlns:a16="http://schemas.microsoft.com/office/drawing/2014/main" id="{9895B14E-83D4-3C31-D04B-1982D1D70B73}"/>
                  </a:ext>
                </a:extLst>
              </p:cNvPr>
              <p:cNvSpPr txBox="1"/>
              <p:nvPr/>
            </p:nvSpPr>
            <p:spPr>
              <a:xfrm>
                <a:off x="7804846" y="6012132"/>
                <a:ext cx="1385315" cy="230832"/>
              </a:xfrm>
              <a:prstGeom prst="rect">
                <a:avLst/>
              </a:prstGeom>
              <a:noFill/>
            </p:spPr>
            <p:txBody>
              <a:bodyPr wrap="none" rtlCol="0" anchor="ctr">
                <a:spAutoFit/>
              </a:bodyPr>
              <a:lstStyle/>
              <a:p>
                <a:pPr algn="ctr"/>
                <a:r>
                  <a:rPr lang="en-IN" sz="900" spc="0" baseline="0">
                    <a:ln/>
                    <a:solidFill>
                      <a:srgbClr val="16A34A"/>
                    </a:solidFill>
                    <a:latin typeface="Arial"/>
                    <a:cs typeface="Arial"/>
                    <a:sym typeface="Arial"/>
                    <a:rtl val="0"/>
                  </a:rPr>
                  <a:t>• Optimal: 2-4 dB range</a:t>
                </a:r>
              </a:p>
            </p:txBody>
          </p:sp>
        </p:grpSp>
      </p:grpSp>
      <p:sp>
        <p:nvSpPr>
          <p:cNvPr id="91" name="TextBox 90">
            <a:extLst>
              <a:ext uri="{FF2B5EF4-FFF2-40B4-BE49-F238E27FC236}">
                <a16:creationId xmlns:a16="http://schemas.microsoft.com/office/drawing/2014/main" id="{C673B350-88C7-217F-2B0D-55119BC762AB}"/>
              </a:ext>
            </a:extLst>
          </p:cNvPr>
          <p:cNvSpPr txBox="1"/>
          <p:nvPr/>
        </p:nvSpPr>
        <p:spPr>
          <a:xfrm>
            <a:off x="7953060" y="6427299"/>
            <a:ext cx="3815468" cy="207749"/>
          </a:xfrm>
          <a:prstGeom prst="rect">
            <a:avLst/>
          </a:prstGeom>
          <a:noFill/>
        </p:spPr>
        <p:txBody>
          <a:bodyPr wrap="none" rtlCol="0" anchor="ctr">
            <a:spAutoFit/>
          </a:bodyPr>
          <a:lstStyle/>
          <a:p>
            <a:pPr algn="ctr"/>
            <a:r>
              <a:rPr lang="en-IN" sz="750" spc="0" baseline="0">
                <a:ln/>
                <a:solidFill>
                  <a:srgbClr val="64748B"/>
                </a:solidFill>
                <a:latin typeface="Arial"/>
                <a:cs typeface="Arial"/>
                <a:sym typeface="Arial"/>
                <a:rtl val="0"/>
              </a:rPr>
              <a:t>3GPP TS 38.331: rach-ConfigCommon → rach-ConfigGeneric → powerRampingStep</a:t>
            </a:r>
          </a:p>
        </p:txBody>
      </p:sp>
    </p:spTree>
    <p:extLst>
      <p:ext uri="{BB962C8B-B14F-4D97-AF65-F5344CB8AC3E}">
        <p14:creationId xmlns:p14="http://schemas.microsoft.com/office/powerpoint/2010/main" val="2996761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BFADE-9F94-4679-8B2E-9C09FBE07AB8}"/>
            </a:ext>
          </a:extLst>
        </p:cNvPr>
        <p:cNvGrpSpPr/>
        <p:nvPr/>
      </p:nvGrpSpPr>
      <p:grpSpPr>
        <a:xfrm>
          <a:off x="0" y="0"/>
          <a:ext cx="0" cy="0"/>
          <a:chOff x="0" y="0"/>
          <a:chExt cx="0" cy="0"/>
        </a:xfrm>
      </p:grpSpPr>
      <p:sp>
        <p:nvSpPr>
          <p:cNvPr id="6" name="Freeform: Shape 5">
            <a:extLst>
              <a:ext uri="{FF2B5EF4-FFF2-40B4-BE49-F238E27FC236}">
                <a16:creationId xmlns:a16="http://schemas.microsoft.com/office/drawing/2014/main" id="{A9E7CC79-DDC0-496A-CE80-03D93867C291}"/>
              </a:ext>
            </a:extLst>
          </p:cNvPr>
          <p:cNvSpPr/>
          <p:nvPr/>
        </p:nvSpPr>
        <p:spPr>
          <a:xfrm>
            <a:off x="96466" y="77821"/>
            <a:ext cx="11917194" cy="670235"/>
          </a:xfrm>
          <a:custGeom>
            <a:avLst/>
            <a:gdLst>
              <a:gd name="connsiteX0" fmla="*/ 0 w 11917194"/>
              <a:gd name="connsiteY0" fmla="*/ 0 h 670235"/>
              <a:gd name="connsiteX1" fmla="*/ 11917194 w 11917194"/>
              <a:gd name="connsiteY1" fmla="*/ 0 h 670235"/>
              <a:gd name="connsiteX2" fmla="*/ 11917194 w 11917194"/>
              <a:gd name="connsiteY2" fmla="*/ 670236 h 670235"/>
              <a:gd name="connsiteX3" fmla="*/ 0 w 11917194"/>
              <a:gd name="connsiteY3" fmla="*/ 670236 h 670235"/>
            </a:gdLst>
            <a:ahLst/>
            <a:cxnLst>
              <a:cxn ang="0">
                <a:pos x="connsiteX0" y="connsiteY0"/>
              </a:cxn>
              <a:cxn ang="0">
                <a:pos x="connsiteX1" y="connsiteY1"/>
              </a:cxn>
              <a:cxn ang="0">
                <a:pos x="connsiteX2" y="connsiteY2"/>
              </a:cxn>
              <a:cxn ang="0">
                <a:pos x="connsiteX3" y="connsiteY3"/>
              </a:cxn>
            </a:cxnLst>
            <a:rect l="l" t="t" r="r" b="b"/>
            <a:pathLst>
              <a:path w="11917194" h="670235">
                <a:moveTo>
                  <a:pt x="0" y="0"/>
                </a:moveTo>
                <a:lnTo>
                  <a:pt x="11917194" y="0"/>
                </a:lnTo>
                <a:lnTo>
                  <a:pt x="11917194" y="670236"/>
                </a:lnTo>
                <a:lnTo>
                  <a:pt x="0" y="670236"/>
                </a:lnTo>
                <a:close/>
              </a:path>
            </a:pathLst>
          </a:custGeom>
          <a:gradFill>
            <a:gsLst>
              <a:gs pos="0">
                <a:srgbClr val="667EEA"/>
              </a:gs>
              <a:gs pos="50000">
                <a:srgbClr val="6E64C6"/>
              </a:gs>
              <a:gs pos="100000">
                <a:srgbClr val="764BA2"/>
              </a:gs>
            </a:gsLst>
            <a:lin ang="0" scaled="1"/>
          </a:gradFill>
          <a:ln w="9930" cap="flat">
            <a:noFill/>
            <a:prstDash val="solid"/>
            <a:miter/>
          </a:ln>
        </p:spPr>
        <p:txBody>
          <a:bodyPr rtlCol="0" anchor="ctr"/>
          <a:lstStyle/>
          <a:p>
            <a:pPr algn="ctr"/>
            <a:endParaRPr lang="en-IN" sz="2000"/>
          </a:p>
        </p:txBody>
      </p:sp>
      <p:sp>
        <p:nvSpPr>
          <p:cNvPr id="7" name="TextBox 6">
            <a:extLst>
              <a:ext uri="{FF2B5EF4-FFF2-40B4-BE49-F238E27FC236}">
                <a16:creationId xmlns:a16="http://schemas.microsoft.com/office/drawing/2014/main" id="{63BD740C-7C4F-8E15-6096-D935D0967058}"/>
              </a:ext>
            </a:extLst>
          </p:cNvPr>
          <p:cNvSpPr txBox="1"/>
          <p:nvPr/>
        </p:nvSpPr>
        <p:spPr>
          <a:xfrm>
            <a:off x="2040758" y="173664"/>
            <a:ext cx="8028608" cy="461665"/>
          </a:xfrm>
          <a:prstGeom prst="rect">
            <a:avLst/>
          </a:prstGeom>
          <a:noFill/>
        </p:spPr>
        <p:txBody>
          <a:bodyPr wrap="none" rtlCol="0" anchor="ctr">
            <a:spAutoFit/>
          </a:bodyPr>
          <a:lstStyle/>
          <a:p>
            <a:pPr algn="ctr"/>
            <a:r>
              <a:rPr lang="en-IN" sz="2400" b="1" spc="0" baseline="0">
                <a:ln/>
                <a:solidFill>
                  <a:srgbClr val="FFFFFF"/>
                </a:solidFill>
                <a:latin typeface="Arial"/>
                <a:cs typeface="Arial"/>
                <a:sym typeface="Arial"/>
                <a:rtl val="0"/>
              </a:rPr>
              <a:t>5G NR PreambleTransMax Parameter Impact Analysis</a:t>
            </a:r>
          </a:p>
        </p:txBody>
      </p:sp>
      <p:grpSp>
        <p:nvGrpSpPr>
          <p:cNvPr id="9" name="Graphic 2">
            <a:extLst>
              <a:ext uri="{FF2B5EF4-FFF2-40B4-BE49-F238E27FC236}">
                <a16:creationId xmlns:a16="http://schemas.microsoft.com/office/drawing/2014/main" id="{60473CF4-4CE6-85B8-F899-30F9D3C294B2}"/>
              </a:ext>
            </a:extLst>
          </p:cNvPr>
          <p:cNvGrpSpPr/>
          <p:nvPr/>
        </p:nvGrpSpPr>
        <p:grpSpPr>
          <a:xfrm>
            <a:off x="890945" y="1334513"/>
            <a:ext cx="1191719" cy="670235"/>
            <a:chOff x="890945" y="1334513"/>
            <a:chExt cx="1191719" cy="670235"/>
          </a:xfrm>
        </p:grpSpPr>
        <p:sp>
          <p:nvSpPr>
            <p:cNvPr id="10" name="Freeform: Shape 9">
              <a:extLst>
                <a:ext uri="{FF2B5EF4-FFF2-40B4-BE49-F238E27FC236}">
                  <a16:creationId xmlns:a16="http://schemas.microsoft.com/office/drawing/2014/main" id="{A0F29805-CBEF-3F3F-A8AF-159741618BE1}"/>
                </a:ext>
              </a:extLst>
            </p:cNvPr>
            <p:cNvSpPr/>
            <p:nvPr/>
          </p:nvSpPr>
          <p:spPr>
            <a:xfrm>
              <a:off x="890945" y="1334513"/>
              <a:ext cx="1191719" cy="670235"/>
            </a:xfrm>
            <a:custGeom>
              <a:avLst/>
              <a:gdLst>
                <a:gd name="connsiteX0" fmla="*/ 1092490 w 1191719"/>
                <a:gd name="connsiteY0" fmla="*/ 150 h 670235"/>
                <a:gd name="connsiteX1" fmla="*/ 1191799 w 1191719"/>
                <a:gd name="connsiteY1" fmla="*/ 150 h 670235"/>
                <a:gd name="connsiteX2" fmla="*/ 1191799 w 1191719"/>
                <a:gd name="connsiteY2" fmla="*/ 670386 h 670235"/>
                <a:gd name="connsiteX3" fmla="*/ 1092490 w 1191719"/>
                <a:gd name="connsiteY3" fmla="*/ 670386 h 670235"/>
                <a:gd name="connsiteX4" fmla="*/ 99390 w 1191719"/>
                <a:gd name="connsiteY4" fmla="*/ 670386 h 670235"/>
                <a:gd name="connsiteX5" fmla="*/ 80 w 1191719"/>
                <a:gd name="connsiteY5" fmla="*/ 670386 h 670235"/>
                <a:gd name="connsiteX6" fmla="*/ 80 w 1191719"/>
                <a:gd name="connsiteY6" fmla="*/ 150 h 670235"/>
                <a:gd name="connsiteX7" fmla="*/ 99390 w 1191719"/>
                <a:gd name="connsiteY7" fmla="*/ 150 h 67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1719" h="670235">
                  <a:moveTo>
                    <a:pt x="1092490" y="150"/>
                  </a:moveTo>
                  <a:cubicBezTo>
                    <a:pt x="1147337" y="150"/>
                    <a:pt x="1191799" y="150"/>
                    <a:pt x="1191799" y="150"/>
                  </a:cubicBezTo>
                  <a:lnTo>
                    <a:pt x="1191799" y="670386"/>
                  </a:lnTo>
                  <a:cubicBezTo>
                    <a:pt x="1191799" y="670386"/>
                    <a:pt x="1147337" y="670386"/>
                    <a:pt x="1092490" y="670386"/>
                  </a:cubicBezTo>
                  <a:lnTo>
                    <a:pt x="99390" y="670386"/>
                  </a:lnTo>
                  <a:cubicBezTo>
                    <a:pt x="44543" y="670386"/>
                    <a:pt x="80" y="670386"/>
                    <a:pt x="80" y="670386"/>
                  </a:cubicBezTo>
                  <a:lnTo>
                    <a:pt x="80" y="150"/>
                  </a:lnTo>
                  <a:cubicBezTo>
                    <a:pt x="80" y="150"/>
                    <a:pt x="44543" y="150"/>
                    <a:pt x="99390" y="150"/>
                  </a:cubicBezTo>
                  <a:close/>
                </a:path>
              </a:pathLst>
            </a:custGeom>
            <a:gradFill>
              <a:gsLst>
                <a:gs pos="0">
                  <a:srgbClr val="4FACFE"/>
                </a:gs>
                <a:gs pos="50000">
                  <a:srgbClr val="27CFFE"/>
                </a:gs>
                <a:gs pos="100000">
                  <a:srgbClr val="00F2FE"/>
                </a:gs>
              </a:gsLst>
              <a:lin ang="2700000" scaled="1"/>
            </a:gradFill>
            <a:ln w="19860" cap="flat">
              <a:solidFill>
                <a:srgbClr val="0284C7"/>
              </a:solidFill>
              <a:prstDash val="solid"/>
              <a:miter/>
            </a:ln>
          </p:spPr>
          <p:txBody>
            <a:bodyPr rtlCol="0" anchor="ctr"/>
            <a:lstStyle/>
            <a:p>
              <a:pPr algn="ctr"/>
              <a:endParaRPr lang="en-IN" sz="2000"/>
            </a:p>
          </p:txBody>
        </p:sp>
        <p:sp>
          <p:nvSpPr>
            <p:cNvPr id="11" name="TextBox 10">
              <a:extLst>
                <a:ext uri="{FF2B5EF4-FFF2-40B4-BE49-F238E27FC236}">
                  <a16:creationId xmlns:a16="http://schemas.microsoft.com/office/drawing/2014/main" id="{45226525-BDA2-4282-63BC-253041B373D7}"/>
                </a:ext>
              </a:extLst>
            </p:cNvPr>
            <p:cNvSpPr txBox="1"/>
            <p:nvPr/>
          </p:nvSpPr>
          <p:spPr>
            <a:xfrm>
              <a:off x="1049024" y="1430103"/>
              <a:ext cx="875561" cy="261610"/>
            </a:xfrm>
            <a:prstGeom prst="rect">
              <a:avLst/>
            </a:prstGeom>
            <a:noFill/>
          </p:spPr>
          <p:txBody>
            <a:bodyPr wrap="none" rtlCol="0" anchor="ctr">
              <a:spAutoFit/>
            </a:bodyPr>
            <a:lstStyle/>
            <a:p>
              <a:pPr algn="ctr"/>
              <a:r>
                <a:rPr lang="en-IN" sz="1100" b="1" spc="0" baseline="0">
                  <a:ln/>
                  <a:solidFill>
                    <a:srgbClr val="FFFFFF"/>
                  </a:solidFill>
                  <a:latin typeface="Arial"/>
                  <a:cs typeface="Arial"/>
                  <a:sym typeface="Arial"/>
                  <a:rtl val="0"/>
                </a:rPr>
                <a:t>UE Device</a:t>
              </a:r>
            </a:p>
          </p:txBody>
        </p:sp>
        <p:sp>
          <p:nvSpPr>
            <p:cNvPr id="12" name="TextBox 11">
              <a:extLst>
                <a:ext uri="{FF2B5EF4-FFF2-40B4-BE49-F238E27FC236}">
                  <a16:creationId xmlns:a16="http://schemas.microsoft.com/office/drawing/2014/main" id="{A0B83067-D881-9AEF-00B2-BFDC90E63F84}"/>
                </a:ext>
              </a:extLst>
            </p:cNvPr>
            <p:cNvSpPr txBox="1"/>
            <p:nvPr/>
          </p:nvSpPr>
          <p:spPr>
            <a:xfrm>
              <a:off x="1004140" y="1608984"/>
              <a:ext cx="965329" cy="246221"/>
            </a:xfrm>
            <a:prstGeom prst="rect">
              <a:avLst/>
            </a:prstGeom>
            <a:noFill/>
          </p:spPr>
          <p:txBody>
            <a:bodyPr wrap="none" rtlCol="0" anchor="ctr">
              <a:spAutoFit/>
            </a:bodyPr>
            <a:lstStyle/>
            <a:p>
              <a:pPr algn="ctr"/>
              <a:r>
                <a:rPr lang="en-IN" sz="1000" spc="0" baseline="0">
                  <a:ln/>
                  <a:solidFill>
                    <a:srgbClr val="FFFFFF"/>
                  </a:solidFill>
                  <a:latin typeface="Arial"/>
                  <a:cs typeface="Arial"/>
                  <a:sym typeface="Arial"/>
                  <a:rtl val="0"/>
                </a:rPr>
                <a:t>(Smartphone)</a:t>
              </a:r>
            </a:p>
          </p:txBody>
        </p:sp>
        <p:sp>
          <p:nvSpPr>
            <p:cNvPr id="13" name="Freeform: Shape 12">
              <a:extLst>
                <a:ext uri="{FF2B5EF4-FFF2-40B4-BE49-F238E27FC236}">
                  <a16:creationId xmlns:a16="http://schemas.microsoft.com/office/drawing/2014/main" id="{220F89C2-8A36-FA5A-E1EA-B1F6009F4573}"/>
                </a:ext>
              </a:extLst>
            </p:cNvPr>
            <p:cNvSpPr/>
            <p:nvPr/>
          </p:nvSpPr>
          <p:spPr>
            <a:xfrm>
              <a:off x="1010117" y="1435048"/>
              <a:ext cx="158895" cy="134047"/>
            </a:xfrm>
            <a:custGeom>
              <a:avLst/>
              <a:gdLst>
                <a:gd name="connsiteX0" fmla="*/ 158976 w 158895"/>
                <a:gd name="connsiteY0" fmla="*/ 67174 h 134047"/>
                <a:gd name="connsiteX1" fmla="*/ 79528 w 158895"/>
                <a:gd name="connsiteY1" fmla="*/ 134197 h 134047"/>
                <a:gd name="connsiteX2" fmla="*/ 80 w 158895"/>
                <a:gd name="connsiteY2" fmla="*/ 67174 h 134047"/>
                <a:gd name="connsiteX3" fmla="*/ 79528 w 158895"/>
                <a:gd name="connsiteY3" fmla="*/ 150 h 134047"/>
                <a:gd name="connsiteX4" fmla="*/ 158976 w 158895"/>
                <a:gd name="connsiteY4" fmla="*/ 67174 h 134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95" h="134047">
                  <a:moveTo>
                    <a:pt x="158976" y="67174"/>
                  </a:moveTo>
                  <a:cubicBezTo>
                    <a:pt x="158976" y="104190"/>
                    <a:pt x="123406" y="134197"/>
                    <a:pt x="79528" y="134197"/>
                  </a:cubicBezTo>
                  <a:cubicBezTo>
                    <a:pt x="35650" y="134197"/>
                    <a:pt x="80" y="104190"/>
                    <a:pt x="80" y="67174"/>
                  </a:cubicBezTo>
                  <a:cubicBezTo>
                    <a:pt x="80" y="30157"/>
                    <a:pt x="35650" y="150"/>
                    <a:pt x="79528" y="150"/>
                  </a:cubicBezTo>
                  <a:cubicBezTo>
                    <a:pt x="123406" y="150"/>
                    <a:pt x="158976" y="30157"/>
                    <a:pt x="158976" y="67174"/>
                  </a:cubicBezTo>
                  <a:close/>
                </a:path>
              </a:pathLst>
            </a:custGeom>
            <a:solidFill>
              <a:srgbClr val="38BDF8">
                <a:alpha val="80000"/>
              </a:srgbClr>
            </a:solidFill>
            <a:ln w="9930" cap="flat">
              <a:noFill/>
              <a:prstDash val="solid"/>
              <a:miter/>
            </a:ln>
          </p:spPr>
          <p:txBody>
            <a:bodyPr rtlCol="0" anchor="ctr"/>
            <a:lstStyle/>
            <a:p>
              <a:pPr algn="ctr"/>
              <a:endParaRPr lang="en-IN" sz="2000"/>
            </a:p>
          </p:txBody>
        </p:sp>
      </p:grpSp>
      <p:grpSp>
        <p:nvGrpSpPr>
          <p:cNvPr id="14" name="Graphic 2">
            <a:extLst>
              <a:ext uri="{FF2B5EF4-FFF2-40B4-BE49-F238E27FC236}">
                <a16:creationId xmlns:a16="http://schemas.microsoft.com/office/drawing/2014/main" id="{C0FC83C1-3DD8-C549-A641-CE67294F14E2}"/>
              </a:ext>
            </a:extLst>
          </p:cNvPr>
          <p:cNvGrpSpPr/>
          <p:nvPr/>
        </p:nvGrpSpPr>
        <p:grpSpPr>
          <a:xfrm>
            <a:off x="9527888" y="1334513"/>
            <a:ext cx="1197765" cy="670235"/>
            <a:chOff x="9527888" y="1334513"/>
            <a:chExt cx="1197765" cy="670235"/>
          </a:xfrm>
        </p:grpSpPr>
        <p:sp>
          <p:nvSpPr>
            <p:cNvPr id="15" name="Freeform: Shape 14">
              <a:extLst>
                <a:ext uri="{FF2B5EF4-FFF2-40B4-BE49-F238E27FC236}">
                  <a16:creationId xmlns:a16="http://schemas.microsoft.com/office/drawing/2014/main" id="{E44956C1-6B22-E839-AA52-C3EEFA3D8BBF}"/>
                </a:ext>
              </a:extLst>
            </p:cNvPr>
            <p:cNvSpPr/>
            <p:nvPr/>
          </p:nvSpPr>
          <p:spPr>
            <a:xfrm>
              <a:off x="9530911" y="1334513"/>
              <a:ext cx="1191719" cy="670235"/>
            </a:xfrm>
            <a:custGeom>
              <a:avLst/>
              <a:gdLst>
                <a:gd name="connsiteX0" fmla="*/ 1093360 w 1191719"/>
                <a:gd name="connsiteY0" fmla="*/ 150 h 670235"/>
                <a:gd name="connsiteX1" fmla="*/ 1192669 w 1191719"/>
                <a:gd name="connsiteY1" fmla="*/ 150 h 670235"/>
                <a:gd name="connsiteX2" fmla="*/ 1192669 w 1191719"/>
                <a:gd name="connsiteY2" fmla="*/ 670386 h 670235"/>
                <a:gd name="connsiteX3" fmla="*/ 1093360 w 1191719"/>
                <a:gd name="connsiteY3" fmla="*/ 670386 h 670235"/>
                <a:gd name="connsiteX4" fmla="*/ 100260 w 1191719"/>
                <a:gd name="connsiteY4" fmla="*/ 670386 h 670235"/>
                <a:gd name="connsiteX5" fmla="*/ 950 w 1191719"/>
                <a:gd name="connsiteY5" fmla="*/ 670386 h 670235"/>
                <a:gd name="connsiteX6" fmla="*/ 950 w 1191719"/>
                <a:gd name="connsiteY6" fmla="*/ 150 h 670235"/>
                <a:gd name="connsiteX7" fmla="*/ 100260 w 1191719"/>
                <a:gd name="connsiteY7" fmla="*/ 150 h 67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1719" h="670235">
                  <a:moveTo>
                    <a:pt x="1093360" y="150"/>
                  </a:moveTo>
                  <a:cubicBezTo>
                    <a:pt x="1148207" y="150"/>
                    <a:pt x="1192669" y="150"/>
                    <a:pt x="1192669" y="150"/>
                  </a:cubicBezTo>
                  <a:lnTo>
                    <a:pt x="1192669" y="670386"/>
                  </a:lnTo>
                  <a:cubicBezTo>
                    <a:pt x="1192669" y="670386"/>
                    <a:pt x="1148207" y="670386"/>
                    <a:pt x="1093360" y="670386"/>
                  </a:cubicBezTo>
                  <a:lnTo>
                    <a:pt x="100260" y="670386"/>
                  </a:lnTo>
                  <a:cubicBezTo>
                    <a:pt x="45413" y="670386"/>
                    <a:pt x="950" y="670386"/>
                    <a:pt x="950" y="670386"/>
                  </a:cubicBezTo>
                  <a:lnTo>
                    <a:pt x="950" y="150"/>
                  </a:lnTo>
                  <a:cubicBezTo>
                    <a:pt x="950" y="150"/>
                    <a:pt x="45413" y="150"/>
                    <a:pt x="100260" y="150"/>
                  </a:cubicBezTo>
                  <a:close/>
                </a:path>
              </a:pathLst>
            </a:custGeom>
            <a:gradFill>
              <a:gsLst>
                <a:gs pos="0">
                  <a:srgbClr val="FA709A"/>
                </a:gs>
                <a:gs pos="50000">
                  <a:srgbClr val="FCA86D"/>
                </a:gs>
                <a:gs pos="100000">
                  <a:srgbClr val="FEE140"/>
                </a:gs>
              </a:gsLst>
              <a:lin ang="2700000" scaled="1"/>
            </a:gradFill>
            <a:ln w="19860" cap="flat">
              <a:solidFill>
                <a:srgbClr val="DC2626"/>
              </a:solidFill>
              <a:prstDash val="solid"/>
              <a:miter/>
            </a:ln>
          </p:spPr>
          <p:txBody>
            <a:bodyPr rtlCol="0" anchor="ctr"/>
            <a:lstStyle/>
            <a:p>
              <a:pPr algn="ctr"/>
              <a:endParaRPr lang="en-IN" sz="2000"/>
            </a:p>
          </p:txBody>
        </p:sp>
        <p:sp>
          <p:nvSpPr>
            <p:cNvPr id="16" name="TextBox 15">
              <a:extLst>
                <a:ext uri="{FF2B5EF4-FFF2-40B4-BE49-F238E27FC236}">
                  <a16:creationId xmlns:a16="http://schemas.microsoft.com/office/drawing/2014/main" id="{1E68A317-1D14-AF55-79CE-7037E5191366}"/>
                </a:ext>
              </a:extLst>
            </p:cNvPr>
            <p:cNvSpPr txBox="1"/>
            <p:nvPr/>
          </p:nvSpPr>
          <p:spPr>
            <a:xfrm>
              <a:off x="9888564" y="1430103"/>
              <a:ext cx="476413" cy="261610"/>
            </a:xfrm>
            <a:prstGeom prst="rect">
              <a:avLst/>
            </a:prstGeom>
            <a:noFill/>
          </p:spPr>
          <p:txBody>
            <a:bodyPr wrap="none" rtlCol="0" anchor="ctr">
              <a:spAutoFit/>
            </a:bodyPr>
            <a:lstStyle/>
            <a:p>
              <a:pPr algn="ctr"/>
              <a:r>
                <a:rPr lang="en-IN" sz="1100" b="1" spc="0" baseline="0">
                  <a:ln/>
                  <a:solidFill>
                    <a:srgbClr val="FFFFFF"/>
                  </a:solidFill>
                  <a:latin typeface="Arial"/>
                  <a:cs typeface="Arial"/>
                  <a:sym typeface="Arial"/>
                  <a:rtl val="0"/>
                </a:rPr>
                <a:t>gNB</a:t>
              </a:r>
            </a:p>
          </p:txBody>
        </p:sp>
        <p:sp>
          <p:nvSpPr>
            <p:cNvPr id="17" name="TextBox 16">
              <a:extLst>
                <a:ext uri="{FF2B5EF4-FFF2-40B4-BE49-F238E27FC236}">
                  <a16:creationId xmlns:a16="http://schemas.microsoft.com/office/drawing/2014/main" id="{9A463E37-48AD-19BE-8B6F-78F65F67CDD3}"/>
                </a:ext>
              </a:extLst>
            </p:cNvPr>
            <p:cNvSpPr txBox="1"/>
            <p:nvPr/>
          </p:nvSpPr>
          <p:spPr>
            <a:xfrm>
              <a:off x="9527888" y="1608984"/>
              <a:ext cx="1197765" cy="246221"/>
            </a:xfrm>
            <a:prstGeom prst="rect">
              <a:avLst/>
            </a:prstGeom>
            <a:noFill/>
          </p:spPr>
          <p:txBody>
            <a:bodyPr wrap="none" rtlCol="0" anchor="ctr">
              <a:spAutoFit/>
            </a:bodyPr>
            <a:lstStyle/>
            <a:p>
              <a:pPr algn="ctr"/>
              <a:r>
                <a:rPr lang="en-IN" sz="1000" spc="0" baseline="0">
                  <a:ln/>
                  <a:solidFill>
                    <a:srgbClr val="FFFFFF"/>
                  </a:solidFill>
                  <a:latin typeface="Arial"/>
                  <a:cs typeface="Arial"/>
                  <a:sym typeface="Arial"/>
                  <a:rtl val="0"/>
                </a:rPr>
                <a:t>(5G Base Station)</a:t>
              </a:r>
            </a:p>
          </p:txBody>
        </p:sp>
        <p:sp>
          <p:nvSpPr>
            <p:cNvPr id="18" name="Freeform: Shape 17">
              <a:extLst>
                <a:ext uri="{FF2B5EF4-FFF2-40B4-BE49-F238E27FC236}">
                  <a16:creationId xmlns:a16="http://schemas.microsoft.com/office/drawing/2014/main" id="{7CBE1B17-B2CC-926E-A093-DA70BF99DEDA}"/>
                </a:ext>
              </a:extLst>
            </p:cNvPr>
            <p:cNvSpPr/>
            <p:nvPr/>
          </p:nvSpPr>
          <p:spPr>
            <a:xfrm>
              <a:off x="10077115" y="1334513"/>
              <a:ext cx="99309" cy="83779"/>
            </a:xfrm>
            <a:custGeom>
              <a:avLst/>
              <a:gdLst>
                <a:gd name="connsiteX0" fmla="*/ 50605 w 99309"/>
                <a:gd name="connsiteY0" fmla="*/ 83929 h 83779"/>
                <a:gd name="connsiteX1" fmla="*/ 100260 w 99309"/>
                <a:gd name="connsiteY1" fmla="*/ 150 h 83779"/>
                <a:gd name="connsiteX2" fmla="*/ 950 w 99309"/>
                <a:gd name="connsiteY2" fmla="*/ 150 h 83779"/>
              </a:gdLst>
              <a:ahLst/>
              <a:cxnLst>
                <a:cxn ang="0">
                  <a:pos x="connsiteX0" y="connsiteY0"/>
                </a:cxn>
                <a:cxn ang="0">
                  <a:pos x="connsiteX1" y="connsiteY1"/>
                </a:cxn>
                <a:cxn ang="0">
                  <a:pos x="connsiteX2" y="connsiteY2"/>
                </a:cxn>
              </a:cxnLst>
              <a:rect l="l" t="t" r="r" b="b"/>
              <a:pathLst>
                <a:path w="99309" h="83779">
                  <a:moveTo>
                    <a:pt x="50605" y="83929"/>
                  </a:moveTo>
                  <a:lnTo>
                    <a:pt x="100260" y="150"/>
                  </a:lnTo>
                  <a:lnTo>
                    <a:pt x="950" y="150"/>
                  </a:lnTo>
                  <a:close/>
                </a:path>
              </a:pathLst>
            </a:custGeom>
            <a:solidFill>
              <a:srgbClr val="FFFFFF">
                <a:alpha val="80000"/>
              </a:srgbClr>
            </a:solidFill>
            <a:ln w="9930" cap="flat">
              <a:noFill/>
              <a:prstDash val="solid"/>
              <a:miter/>
            </a:ln>
          </p:spPr>
          <p:txBody>
            <a:bodyPr rtlCol="0" anchor="ctr"/>
            <a:lstStyle/>
            <a:p>
              <a:pPr algn="ctr"/>
              <a:endParaRPr lang="en-IN" sz="2000"/>
            </a:p>
          </p:txBody>
        </p:sp>
        <p:sp>
          <p:nvSpPr>
            <p:cNvPr id="19" name="Freeform: Shape 18">
              <a:extLst>
                <a:ext uri="{FF2B5EF4-FFF2-40B4-BE49-F238E27FC236}">
                  <a16:creationId xmlns:a16="http://schemas.microsoft.com/office/drawing/2014/main" id="{56B41C38-BF55-367F-C8F2-63B2A0C4D03B}"/>
                </a:ext>
              </a:extLst>
            </p:cNvPr>
            <p:cNvSpPr/>
            <p:nvPr/>
          </p:nvSpPr>
          <p:spPr>
            <a:xfrm>
              <a:off x="10126770" y="1334513"/>
              <a:ext cx="9930" cy="83779"/>
            </a:xfrm>
            <a:custGeom>
              <a:avLst/>
              <a:gdLst>
                <a:gd name="connsiteX0" fmla="*/ 950 w 9930"/>
                <a:gd name="connsiteY0" fmla="*/ 83929 h 83779"/>
                <a:gd name="connsiteX1" fmla="*/ 950 w 9930"/>
                <a:gd name="connsiteY1" fmla="*/ 150 h 83779"/>
              </a:gdLst>
              <a:ahLst/>
              <a:cxnLst>
                <a:cxn ang="0">
                  <a:pos x="connsiteX0" y="connsiteY0"/>
                </a:cxn>
                <a:cxn ang="0">
                  <a:pos x="connsiteX1" y="connsiteY1"/>
                </a:cxn>
              </a:cxnLst>
              <a:rect l="l" t="t" r="r" b="b"/>
              <a:pathLst>
                <a:path w="9930" h="83779">
                  <a:moveTo>
                    <a:pt x="950" y="83929"/>
                  </a:moveTo>
                  <a:lnTo>
                    <a:pt x="950" y="150"/>
                  </a:lnTo>
                </a:path>
              </a:pathLst>
            </a:custGeom>
            <a:ln w="19860" cap="flat">
              <a:solidFill>
                <a:srgbClr val="FFFFFF"/>
              </a:solidFill>
              <a:prstDash val="solid"/>
              <a:miter/>
            </a:ln>
          </p:spPr>
          <p:txBody>
            <a:bodyPr rtlCol="0" anchor="ctr"/>
            <a:lstStyle/>
            <a:p>
              <a:pPr algn="ctr"/>
              <a:endParaRPr lang="en-IN" sz="2000"/>
            </a:p>
          </p:txBody>
        </p:sp>
      </p:grpSp>
      <p:sp>
        <p:nvSpPr>
          <p:cNvPr id="20" name="TextBox 19">
            <a:extLst>
              <a:ext uri="{FF2B5EF4-FFF2-40B4-BE49-F238E27FC236}">
                <a16:creationId xmlns:a16="http://schemas.microsoft.com/office/drawing/2014/main" id="{9E64DA59-DED6-C6A2-E284-046ABCF2E797}"/>
              </a:ext>
            </a:extLst>
          </p:cNvPr>
          <p:cNvSpPr txBox="1"/>
          <p:nvPr/>
        </p:nvSpPr>
        <p:spPr>
          <a:xfrm>
            <a:off x="3809990" y="2082358"/>
            <a:ext cx="4023217" cy="338554"/>
          </a:xfrm>
          <a:prstGeom prst="rect">
            <a:avLst/>
          </a:prstGeom>
          <a:noFill/>
        </p:spPr>
        <p:txBody>
          <a:bodyPr wrap="none" rtlCol="0" anchor="ctr">
            <a:spAutoFit/>
          </a:bodyPr>
          <a:lstStyle/>
          <a:p>
            <a:pPr algn="ctr"/>
            <a:r>
              <a:rPr lang="en-IN" sz="1600" b="1" spc="0" baseline="0" dirty="0">
                <a:ln/>
                <a:solidFill>
                  <a:srgbClr val="1E293B"/>
                </a:solidFill>
                <a:latin typeface="Arial"/>
                <a:cs typeface="Arial"/>
                <a:sym typeface="Arial"/>
                <a:rtl val="0"/>
              </a:rPr>
              <a:t>RACH Preamble Transmission Timeline</a:t>
            </a:r>
          </a:p>
        </p:txBody>
      </p:sp>
      <p:sp>
        <p:nvSpPr>
          <p:cNvPr id="21" name="Freeform: Shape 20">
            <a:extLst>
              <a:ext uri="{FF2B5EF4-FFF2-40B4-BE49-F238E27FC236}">
                <a16:creationId xmlns:a16="http://schemas.microsoft.com/office/drawing/2014/main" id="{8AA12749-72AF-7D12-2F0F-6BB9AFCF5FB9}"/>
              </a:ext>
            </a:extLst>
          </p:cNvPr>
          <p:cNvSpPr/>
          <p:nvPr/>
        </p:nvSpPr>
        <p:spPr>
          <a:xfrm>
            <a:off x="1586115" y="2758764"/>
            <a:ext cx="8937895" cy="8377"/>
          </a:xfrm>
          <a:custGeom>
            <a:avLst/>
            <a:gdLst>
              <a:gd name="connsiteX0" fmla="*/ 0 w 8937895"/>
              <a:gd name="connsiteY0" fmla="*/ 0 h 8377"/>
              <a:gd name="connsiteX1" fmla="*/ 8937896 w 8937895"/>
              <a:gd name="connsiteY1" fmla="*/ 0 h 8377"/>
            </a:gdLst>
            <a:ahLst/>
            <a:cxnLst>
              <a:cxn ang="0">
                <a:pos x="connsiteX0" y="connsiteY0"/>
              </a:cxn>
              <a:cxn ang="0">
                <a:pos x="connsiteX1" y="connsiteY1"/>
              </a:cxn>
            </a:cxnLst>
            <a:rect l="l" t="t" r="r" b="b"/>
            <a:pathLst>
              <a:path w="8937895" h="8377">
                <a:moveTo>
                  <a:pt x="0" y="0"/>
                </a:moveTo>
                <a:lnTo>
                  <a:pt x="8937896" y="0"/>
                </a:lnTo>
              </a:path>
            </a:pathLst>
          </a:custGeom>
          <a:ln w="29789" cap="flat">
            <a:solidFill>
              <a:srgbClr val="64748B"/>
            </a:solidFill>
            <a:prstDash val="solid"/>
            <a:miter/>
            <a:tailEnd type="stealth" w="lg" len="lg"/>
          </a:ln>
        </p:spPr>
        <p:txBody>
          <a:bodyPr rtlCol="0" anchor="ctr"/>
          <a:lstStyle/>
          <a:p>
            <a:pPr algn="ctr"/>
            <a:endParaRPr lang="en-IN" sz="2000"/>
          </a:p>
        </p:txBody>
      </p:sp>
      <p:grpSp>
        <p:nvGrpSpPr>
          <p:cNvPr id="22" name="Graphic 2">
            <a:extLst>
              <a:ext uri="{FF2B5EF4-FFF2-40B4-BE49-F238E27FC236}">
                <a16:creationId xmlns:a16="http://schemas.microsoft.com/office/drawing/2014/main" id="{5EBD50D3-44AB-2419-C249-547C2650D074}"/>
              </a:ext>
            </a:extLst>
          </p:cNvPr>
          <p:cNvGrpSpPr/>
          <p:nvPr/>
        </p:nvGrpSpPr>
        <p:grpSpPr>
          <a:xfrm>
            <a:off x="1694576" y="2465536"/>
            <a:ext cx="5591792" cy="634600"/>
            <a:chOff x="1694576" y="2465536"/>
            <a:chExt cx="5591792" cy="634600"/>
          </a:xfrm>
        </p:grpSpPr>
        <p:grpSp>
          <p:nvGrpSpPr>
            <p:cNvPr id="23" name="Graphic 2">
              <a:extLst>
                <a:ext uri="{FF2B5EF4-FFF2-40B4-BE49-F238E27FC236}">
                  <a16:creationId xmlns:a16="http://schemas.microsoft.com/office/drawing/2014/main" id="{E6CE436E-D860-EF37-571C-BFE10B2E8BC1}"/>
                </a:ext>
              </a:extLst>
            </p:cNvPr>
            <p:cNvGrpSpPr/>
            <p:nvPr/>
          </p:nvGrpSpPr>
          <p:grpSpPr>
            <a:xfrm>
              <a:off x="1694576" y="2490669"/>
              <a:ext cx="776175" cy="609467"/>
              <a:chOff x="1694576" y="2490669"/>
              <a:chExt cx="776175" cy="609467"/>
            </a:xfrm>
          </p:grpSpPr>
          <p:sp>
            <p:nvSpPr>
              <p:cNvPr id="24" name="Freeform: Shape 23">
                <a:extLst>
                  <a:ext uri="{FF2B5EF4-FFF2-40B4-BE49-F238E27FC236}">
                    <a16:creationId xmlns:a16="http://schemas.microsoft.com/office/drawing/2014/main" id="{6C2B8B6D-C568-87C6-5071-27F1CC4AB697}"/>
                  </a:ext>
                </a:extLst>
              </p:cNvPr>
              <p:cNvSpPr/>
              <p:nvPr/>
            </p:nvSpPr>
            <p:spPr>
              <a:xfrm>
                <a:off x="1963493" y="2490669"/>
                <a:ext cx="238343" cy="201070"/>
              </a:xfrm>
              <a:custGeom>
                <a:avLst/>
                <a:gdLst>
                  <a:gd name="connsiteX0" fmla="*/ 238544 w 238343"/>
                  <a:gd name="connsiteY0" fmla="*/ 100835 h 201070"/>
                  <a:gd name="connsiteX1" fmla="*/ 119372 w 238343"/>
                  <a:gd name="connsiteY1" fmla="*/ 201371 h 201070"/>
                  <a:gd name="connsiteX2" fmla="*/ 200 w 238343"/>
                  <a:gd name="connsiteY2" fmla="*/ 100835 h 201070"/>
                  <a:gd name="connsiteX3" fmla="*/ 119372 w 238343"/>
                  <a:gd name="connsiteY3" fmla="*/ 300 h 201070"/>
                  <a:gd name="connsiteX4" fmla="*/ 238544 w 238343"/>
                  <a:gd name="connsiteY4" fmla="*/ 100835 h 201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343" h="201070">
                    <a:moveTo>
                      <a:pt x="238544" y="100835"/>
                    </a:moveTo>
                    <a:cubicBezTo>
                      <a:pt x="238544" y="156360"/>
                      <a:pt x="185189" y="201371"/>
                      <a:pt x="119372" y="201371"/>
                    </a:cubicBezTo>
                    <a:cubicBezTo>
                      <a:pt x="53555" y="201371"/>
                      <a:pt x="200" y="156360"/>
                      <a:pt x="200" y="100835"/>
                    </a:cubicBezTo>
                    <a:cubicBezTo>
                      <a:pt x="200" y="45311"/>
                      <a:pt x="53555" y="300"/>
                      <a:pt x="119372" y="300"/>
                    </a:cubicBezTo>
                    <a:cubicBezTo>
                      <a:pt x="185189" y="300"/>
                      <a:pt x="238544" y="45311"/>
                      <a:pt x="238544" y="100835"/>
                    </a:cubicBezTo>
                    <a:close/>
                  </a:path>
                </a:pathLst>
              </a:custGeom>
              <a:solidFill>
                <a:srgbClr val="22C55E">
                  <a:alpha val="90000"/>
                </a:srgbClr>
              </a:solidFill>
              <a:ln w="9930" cap="flat">
                <a:noFill/>
                <a:prstDash val="solid"/>
                <a:miter/>
              </a:ln>
            </p:spPr>
            <p:txBody>
              <a:bodyPr rtlCol="0" anchor="ctr"/>
              <a:lstStyle/>
              <a:p>
                <a:pPr algn="ctr"/>
                <a:endParaRPr lang="en-IN" sz="2000"/>
              </a:p>
            </p:txBody>
          </p:sp>
          <p:sp>
            <p:nvSpPr>
              <p:cNvPr id="25" name="TextBox 24">
                <a:extLst>
                  <a:ext uri="{FF2B5EF4-FFF2-40B4-BE49-F238E27FC236}">
                    <a16:creationId xmlns:a16="http://schemas.microsoft.com/office/drawing/2014/main" id="{80D2F1AA-8131-87E5-E065-09956D51A22D}"/>
                  </a:ext>
                </a:extLst>
              </p:cNvPr>
              <p:cNvSpPr txBox="1"/>
              <p:nvPr/>
            </p:nvSpPr>
            <p:spPr>
              <a:xfrm>
                <a:off x="1961477" y="2507684"/>
                <a:ext cx="242375" cy="215444"/>
              </a:xfrm>
              <a:prstGeom prst="rect">
                <a:avLst/>
              </a:prstGeom>
              <a:noFill/>
            </p:spPr>
            <p:txBody>
              <a:bodyPr wrap="none" rtlCol="0" anchor="ctr">
                <a:spAutoFit/>
              </a:bodyPr>
              <a:lstStyle/>
              <a:p>
                <a:pPr algn="ctr"/>
                <a:r>
                  <a:rPr lang="en-IN" sz="800" b="1" spc="0" baseline="0">
                    <a:ln/>
                    <a:solidFill>
                      <a:srgbClr val="FFFFFF"/>
                    </a:solidFill>
                    <a:latin typeface="Arial"/>
                    <a:cs typeface="Arial"/>
                    <a:sym typeface="Arial"/>
                    <a:rtl val="0"/>
                  </a:rPr>
                  <a:t>1</a:t>
                </a:r>
              </a:p>
            </p:txBody>
          </p:sp>
          <p:sp>
            <p:nvSpPr>
              <p:cNvPr id="26" name="TextBox 25">
                <a:extLst>
                  <a:ext uri="{FF2B5EF4-FFF2-40B4-BE49-F238E27FC236}">
                    <a16:creationId xmlns:a16="http://schemas.microsoft.com/office/drawing/2014/main" id="{6E6E0FFF-3D42-7DB3-A18A-EE930A69B27F}"/>
                  </a:ext>
                </a:extLst>
              </p:cNvPr>
              <p:cNvSpPr txBox="1"/>
              <p:nvPr/>
            </p:nvSpPr>
            <p:spPr>
              <a:xfrm>
                <a:off x="1694576" y="2740007"/>
                <a:ext cx="776175" cy="246221"/>
              </a:xfrm>
              <a:prstGeom prst="rect">
                <a:avLst/>
              </a:prstGeom>
              <a:noFill/>
            </p:spPr>
            <p:txBody>
              <a:bodyPr wrap="none" rtlCol="0" anchor="ctr">
                <a:spAutoFit/>
              </a:bodyPr>
              <a:lstStyle/>
              <a:p>
                <a:pPr algn="ctr"/>
                <a:r>
                  <a:rPr lang="en-IN" sz="1000" b="1" spc="0" baseline="0">
                    <a:ln/>
                    <a:solidFill>
                      <a:srgbClr val="166534"/>
                    </a:solidFill>
                    <a:latin typeface="Arial"/>
                    <a:cs typeface="Arial"/>
                    <a:sym typeface="Arial"/>
                    <a:rtl val="0"/>
                  </a:rPr>
                  <a:t>Attempt 1</a:t>
                </a:r>
              </a:p>
            </p:txBody>
          </p:sp>
          <p:sp>
            <p:nvSpPr>
              <p:cNvPr id="27" name="TextBox 26">
                <a:extLst>
                  <a:ext uri="{FF2B5EF4-FFF2-40B4-BE49-F238E27FC236}">
                    <a16:creationId xmlns:a16="http://schemas.microsoft.com/office/drawing/2014/main" id="{515B4F88-572E-D70C-D1E1-3C92C335678E}"/>
                  </a:ext>
                </a:extLst>
              </p:cNvPr>
              <p:cNvSpPr txBox="1"/>
              <p:nvPr/>
            </p:nvSpPr>
            <p:spPr>
              <a:xfrm>
                <a:off x="1766712" y="2884692"/>
                <a:ext cx="631904" cy="215444"/>
              </a:xfrm>
              <a:prstGeom prst="rect">
                <a:avLst/>
              </a:prstGeom>
              <a:noFill/>
            </p:spPr>
            <p:txBody>
              <a:bodyPr wrap="none" rtlCol="0" anchor="ctr">
                <a:spAutoFit/>
              </a:bodyPr>
              <a:lstStyle/>
              <a:p>
                <a:pPr algn="ctr"/>
                <a:r>
                  <a:rPr lang="en-IN" sz="800" spc="0" baseline="0">
                    <a:ln/>
                    <a:solidFill>
                      <a:srgbClr val="374151"/>
                    </a:solidFill>
                    <a:latin typeface="Arial"/>
                    <a:cs typeface="Arial"/>
                    <a:sym typeface="Arial"/>
                    <a:rtl val="0"/>
                  </a:rPr>
                  <a:t>-120 dBm</a:t>
                </a:r>
              </a:p>
            </p:txBody>
          </p:sp>
        </p:grpSp>
        <p:grpSp>
          <p:nvGrpSpPr>
            <p:cNvPr id="28" name="Graphic 2">
              <a:extLst>
                <a:ext uri="{FF2B5EF4-FFF2-40B4-BE49-F238E27FC236}">
                  <a16:creationId xmlns:a16="http://schemas.microsoft.com/office/drawing/2014/main" id="{74B4CC2C-C736-7A07-A4FE-B1A5083ED85E}"/>
                </a:ext>
              </a:extLst>
            </p:cNvPr>
            <p:cNvGrpSpPr/>
            <p:nvPr/>
          </p:nvGrpSpPr>
          <p:grpSpPr>
            <a:xfrm>
              <a:off x="2687676" y="2490669"/>
              <a:ext cx="776175" cy="609467"/>
              <a:chOff x="2687676" y="2490669"/>
              <a:chExt cx="776175" cy="609467"/>
            </a:xfrm>
          </p:grpSpPr>
          <p:sp>
            <p:nvSpPr>
              <p:cNvPr id="29" name="Freeform: Shape 28">
                <a:extLst>
                  <a:ext uri="{FF2B5EF4-FFF2-40B4-BE49-F238E27FC236}">
                    <a16:creationId xmlns:a16="http://schemas.microsoft.com/office/drawing/2014/main" id="{4842DF10-D445-7C9D-6716-A4271BAD2AE6}"/>
                  </a:ext>
                </a:extLst>
              </p:cNvPr>
              <p:cNvSpPr/>
              <p:nvPr/>
            </p:nvSpPr>
            <p:spPr>
              <a:xfrm>
                <a:off x="2956592" y="2490669"/>
                <a:ext cx="238343" cy="201070"/>
              </a:xfrm>
              <a:custGeom>
                <a:avLst/>
                <a:gdLst>
                  <a:gd name="connsiteX0" fmla="*/ 238644 w 238343"/>
                  <a:gd name="connsiteY0" fmla="*/ 100835 h 201070"/>
                  <a:gd name="connsiteX1" fmla="*/ 119472 w 238343"/>
                  <a:gd name="connsiteY1" fmla="*/ 201371 h 201070"/>
                  <a:gd name="connsiteX2" fmla="*/ 300 w 238343"/>
                  <a:gd name="connsiteY2" fmla="*/ 100835 h 201070"/>
                  <a:gd name="connsiteX3" fmla="*/ 119472 w 238343"/>
                  <a:gd name="connsiteY3" fmla="*/ 300 h 201070"/>
                  <a:gd name="connsiteX4" fmla="*/ 238644 w 238343"/>
                  <a:gd name="connsiteY4" fmla="*/ 100835 h 201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343" h="201070">
                    <a:moveTo>
                      <a:pt x="238644" y="100835"/>
                    </a:moveTo>
                    <a:cubicBezTo>
                      <a:pt x="238644" y="156360"/>
                      <a:pt x="185289" y="201371"/>
                      <a:pt x="119472" y="201371"/>
                    </a:cubicBezTo>
                    <a:cubicBezTo>
                      <a:pt x="53655" y="201371"/>
                      <a:pt x="300" y="156360"/>
                      <a:pt x="300" y="100835"/>
                    </a:cubicBezTo>
                    <a:cubicBezTo>
                      <a:pt x="300" y="45311"/>
                      <a:pt x="53655" y="300"/>
                      <a:pt x="119472" y="300"/>
                    </a:cubicBezTo>
                    <a:cubicBezTo>
                      <a:pt x="185289" y="300"/>
                      <a:pt x="238644" y="45311"/>
                      <a:pt x="238644" y="100835"/>
                    </a:cubicBezTo>
                    <a:close/>
                  </a:path>
                </a:pathLst>
              </a:custGeom>
              <a:solidFill>
                <a:srgbClr val="EAB308">
                  <a:alpha val="90000"/>
                </a:srgbClr>
              </a:solidFill>
              <a:ln w="9930" cap="flat">
                <a:noFill/>
                <a:prstDash val="solid"/>
                <a:miter/>
              </a:ln>
            </p:spPr>
            <p:txBody>
              <a:bodyPr rtlCol="0" anchor="ctr"/>
              <a:lstStyle/>
              <a:p>
                <a:pPr algn="ctr"/>
                <a:endParaRPr lang="en-IN" sz="2000"/>
              </a:p>
            </p:txBody>
          </p:sp>
          <p:sp>
            <p:nvSpPr>
              <p:cNvPr id="30" name="TextBox 29">
                <a:extLst>
                  <a:ext uri="{FF2B5EF4-FFF2-40B4-BE49-F238E27FC236}">
                    <a16:creationId xmlns:a16="http://schemas.microsoft.com/office/drawing/2014/main" id="{16CBE324-A112-6CC3-009A-590D675FAE23}"/>
                  </a:ext>
                </a:extLst>
              </p:cNvPr>
              <p:cNvSpPr txBox="1"/>
              <p:nvPr/>
            </p:nvSpPr>
            <p:spPr>
              <a:xfrm>
                <a:off x="2954576" y="2507684"/>
                <a:ext cx="242375" cy="215444"/>
              </a:xfrm>
              <a:prstGeom prst="rect">
                <a:avLst/>
              </a:prstGeom>
              <a:noFill/>
            </p:spPr>
            <p:txBody>
              <a:bodyPr wrap="none" rtlCol="0" anchor="ctr">
                <a:spAutoFit/>
              </a:bodyPr>
              <a:lstStyle/>
              <a:p>
                <a:pPr algn="ctr"/>
                <a:r>
                  <a:rPr lang="en-IN" sz="800" b="1" spc="0" baseline="0">
                    <a:ln/>
                    <a:solidFill>
                      <a:srgbClr val="FFFFFF"/>
                    </a:solidFill>
                    <a:latin typeface="Arial"/>
                    <a:cs typeface="Arial"/>
                    <a:sym typeface="Arial"/>
                    <a:rtl val="0"/>
                  </a:rPr>
                  <a:t>2</a:t>
                </a:r>
              </a:p>
            </p:txBody>
          </p:sp>
          <p:sp>
            <p:nvSpPr>
              <p:cNvPr id="31" name="TextBox 30">
                <a:extLst>
                  <a:ext uri="{FF2B5EF4-FFF2-40B4-BE49-F238E27FC236}">
                    <a16:creationId xmlns:a16="http://schemas.microsoft.com/office/drawing/2014/main" id="{260CA951-A979-0A3E-E457-DAFEA90B541B}"/>
                  </a:ext>
                </a:extLst>
              </p:cNvPr>
              <p:cNvSpPr txBox="1"/>
              <p:nvPr/>
            </p:nvSpPr>
            <p:spPr>
              <a:xfrm>
                <a:off x="2687676" y="2740007"/>
                <a:ext cx="776175" cy="246221"/>
              </a:xfrm>
              <a:prstGeom prst="rect">
                <a:avLst/>
              </a:prstGeom>
              <a:noFill/>
            </p:spPr>
            <p:txBody>
              <a:bodyPr wrap="none" rtlCol="0" anchor="ctr">
                <a:spAutoFit/>
              </a:bodyPr>
              <a:lstStyle/>
              <a:p>
                <a:pPr algn="ctr"/>
                <a:r>
                  <a:rPr lang="en-IN" sz="1000" b="1" spc="0" baseline="0">
                    <a:ln/>
                    <a:solidFill>
                      <a:srgbClr val="A16207"/>
                    </a:solidFill>
                    <a:latin typeface="Arial"/>
                    <a:cs typeface="Arial"/>
                    <a:sym typeface="Arial"/>
                    <a:rtl val="0"/>
                  </a:rPr>
                  <a:t>Attempt 2</a:t>
                </a:r>
              </a:p>
            </p:txBody>
          </p:sp>
          <p:sp>
            <p:nvSpPr>
              <p:cNvPr id="32" name="TextBox 31">
                <a:extLst>
                  <a:ext uri="{FF2B5EF4-FFF2-40B4-BE49-F238E27FC236}">
                    <a16:creationId xmlns:a16="http://schemas.microsoft.com/office/drawing/2014/main" id="{07437261-0B2A-DE23-EA5B-34B4E65E5E8F}"/>
                  </a:ext>
                </a:extLst>
              </p:cNvPr>
              <p:cNvSpPr txBox="1"/>
              <p:nvPr/>
            </p:nvSpPr>
            <p:spPr>
              <a:xfrm>
                <a:off x="2759812" y="2884692"/>
                <a:ext cx="631904" cy="215444"/>
              </a:xfrm>
              <a:prstGeom prst="rect">
                <a:avLst/>
              </a:prstGeom>
              <a:noFill/>
            </p:spPr>
            <p:txBody>
              <a:bodyPr wrap="none" rtlCol="0" anchor="ctr">
                <a:spAutoFit/>
              </a:bodyPr>
              <a:lstStyle/>
              <a:p>
                <a:pPr algn="ctr"/>
                <a:r>
                  <a:rPr lang="en-IN" sz="800" spc="0" baseline="0">
                    <a:ln/>
                    <a:solidFill>
                      <a:srgbClr val="374151"/>
                    </a:solidFill>
                    <a:latin typeface="Arial"/>
                    <a:cs typeface="Arial"/>
                    <a:sym typeface="Arial"/>
                    <a:rtl val="0"/>
                  </a:rPr>
                  <a:t>-117 dBm</a:t>
                </a:r>
              </a:p>
            </p:txBody>
          </p:sp>
        </p:grpSp>
        <p:grpSp>
          <p:nvGrpSpPr>
            <p:cNvPr id="33" name="Graphic 2">
              <a:extLst>
                <a:ext uri="{FF2B5EF4-FFF2-40B4-BE49-F238E27FC236}">
                  <a16:creationId xmlns:a16="http://schemas.microsoft.com/office/drawing/2014/main" id="{7A62C843-4D09-6D88-45DB-BB913A24D705}"/>
                </a:ext>
              </a:extLst>
            </p:cNvPr>
            <p:cNvGrpSpPr/>
            <p:nvPr/>
          </p:nvGrpSpPr>
          <p:grpSpPr>
            <a:xfrm>
              <a:off x="3680775" y="2490669"/>
              <a:ext cx="776175" cy="609467"/>
              <a:chOff x="3680775" y="2490669"/>
              <a:chExt cx="776175" cy="609467"/>
            </a:xfrm>
          </p:grpSpPr>
          <p:sp>
            <p:nvSpPr>
              <p:cNvPr id="34" name="Freeform: Shape 33">
                <a:extLst>
                  <a:ext uri="{FF2B5EF4-FFF2-40B4-BE49-F238E27FC236}">
                    <a16:creationId xmlns:a16="http://schemas.microsoft.com/office/drawing/2014/main" id="{B61590EE-231A-2833-BDCC-C0BD0BFE69D9}"/>
                  </a:ext>
                </a:extLst>
              </p:cNvPr>
              <p:cNvSpPr/>
              <p:nvPr/>
            </p:nvSpPr>
            <p:spPr>
              <a:xfrm>
                <a:off x="3949692" y="2490669"/>
                <a:ext cx="238343" cy="201070"/>
              </a:xfrm>
              <a:custGeom>
                <a:avLst/>
                <a:gdLst>
                  <a:gd name="connsiteX0" fmla="*/ 238744 w 238343"/>
                  <a:gd name="connsiteY0" fmla="*/ 100835 h 201070"/>
                  <a:gd name="connsiteX1" fmla="*/ 119572 w 238343"/>
                  <a:gd name="connsiteY1" fmla="*/ 201371 h 201070"/>
                  <a:gd name="connsiteX2" fmla="*/ 400 w 238343"/>
                  <a:gd name="connsiteY2" fmla="*/ 100835 h 201070"/>
                  <a:gd name="connsiteX3" fmla="*/ 119572 w 238343"/>
                  <a:gd name="connsiteY3" fmla="*/ 300 h 201070"/>
                  <a:gd name="connsiteX4" fmla="*/ 238744 w 238343"/>
                  <a:gd name="connsiteY4" fmla="*/ 100835 h 201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343" h="201070">
                    <a:moveTo>
                      <a:pt x="238744" y="100835"/>
                    </a:moveTo>
                    <a:cubicBezTo>
                      <a:pt x="238744" y="156360"/>
                      <a:pt x="185389" y="201371"/>
                      <a:pt x="119572" y="201371"/>
                    </a:cubicBezTo>
                    <a:cubicBezTo>
                      <a:pt x="53755" y="201371"/>
                      <a:pt x="400" y="156360"/>
                      <a:pt x="400" y="100835"/>
                    </a:cubicBezTo>
                    <a:cubicBezTo>
                      <a:pt x="400" y="45311"/>
                      <a:pt x="53755" y="300"/>
                      <a:pt x="119572" y="300"/>
                    </a:cubicBezTo>
                    <a:cubicBezTo>
                      <a:pt x="185389" y="300"/>
                      <a:pt x="238744" y="45311"/>
                      <a:pt x="238744" y="100835"/>
                    </a:cubicBezTo>
                    <a:close/>
                  </a:path>
                </a:pathLst>
              </a:custGeom>
              <a:solidFill>
                <a:srgbClr val="F59E0B">
                  <a:alpha val="90000"/>
                </a:srgbClr>
              </a:solidFill>
              <a:ln w="9930" cap="flat">
                <a:noFill/>
                <a:prstDash val="solid"/>
                <a:miter/>
              </a:ln>
            </p:spPr>
            <p:txBody>
              <a:bodyPr rtlCol="0" anchor="ctr"/>
              <a:lstStyle/>
              <a:p>
                <a:pPr algn="ctr"/>
                <a:endParaRPr lang="en-IN" sz="2000"/>
              </a:p>
            </p:txBody>
          </p:sp>
          <p:sp>
            <p:nvSpPr>
              <p:cNvPr id="35" name="TextBox 34">
                <a:extLst>
                  <a:ext uri="{FF2B5EF4-FFF2-40B4-BE49-F238E27FC236}">
                    <a16:creationId xmlns:a16="http://schemas.microsoft.com/office/drawing/2014/main" id="{5E575FEC-A774-372E-CDD3-38616AF69512}"/>
                  </a:ext>
                </a:extLst>
              </p:cNvPr>
              <p:cNvSpPr txBox="1"/>
              <p:nvPr/>
            </p:nvSpPr>
            <p:spPr>
              <a:xfrm>
                <a:off x="3947676" y="2507684"/>
                <a:ext cx="242375" cy="215444"/>
              </a:xfrm>
              <a:prstGeom prst="rect">
                <a:avLst/>
              </a:prstGeom>
              <a:noFill/>
            </p:spPr>
            <p:txBody>
              <a:bodyPr wrap="none" rtlCol="0" anchor="ctr">
                <a:spAutoFit/>
              </a:bodyPr>
              <a:lstStyle/>
              <a:p>
                <a:pPr algn="ctr"/>
                <a:r>
                  <a:rPr lang="en-IN" sz="800" b="1" spc="0" baseline="0">
                    <a:ln/>
                    <a:solidFill>
                      <a:srgbClr val="FFFFFF"/>
                    </a:solidFill>
                    <a:latin typeface="Arial"/>
                    <a:cs typeface="Arial"/>
                    <a:sym typeface="Arial"/>
                    <a:rtl val="0"/>
                  </a:rPr>
                  <a:t>3</a:t>
                </a:r>
              </a:p>
            </p:txBody>
          </p:sp>
          <p:sp>
            <p:nvSpPr>
              <p:cNvPr id="36" name="TextBox 35">
                <a:extLst>
                  <a:ext uri="{FF2B5EF4-FFF2-40B4-BE49-F238E27FC236}">
                    <a16:creationId xmlns:a16="http://schemas.microsoft.com/office/drawing/2014/main" id="{E941F2AD-E030-7899-66C1-74C75A3C3003}"/>
                  </a:ext>
                </a:extLst>
              </p:cNvPr>
              <p:cNvSpPr txBox="1"/>
              <p:nvPr/>
            </p:nvSpPr>
            <p:spPr>
              <a:xfrm>
                <a:off x="3680775" y="2740007"/>
                <a:ext cx="776175" cy="246221"/>
              </a:xfrm>
              <a:prstGeom prst="rect">
                <a:avLst/>
              </a:prstGeom>
              <a:noFill/>
            </p:spPr>
            <p:txBody>
              <a:bodyPr wrap="none" rtlCol="0" anchor="ctr">
                <a:spAutoFit/>
              </a:bodyPr>
              <a:lstStyle/>
              <a:p>
                <a:pPr algn="ctr"/>
                <a:r>
                  <a:rPr lang="en-IN" sz="1000" b="1" spc="0" baseline="0">
                    <a:ln/>
                    <a:solidFill>
                      <a:srgbClr val="D97706"/>
                    </a:solidFill>
                    <a:latin typeface="Arial"/>
                    <a:cs typeface="Arial"/>
                    <a:sym typeface="Arial"/>
                    <a:rtl val="0"/>
                  </a:rPr>
                  <a:t>Attempt 3</a:t>
                </a:r>
              </a:p>
            </p:txBody>
          </p:sp>
          <p:sp>
            <p:nvSpPr>
              <p:cNvPr id="37" name="TextBox 36">
                <a:extLst>
                  <a:ext uri="{FF2B5EF4-FFF2-40B4-BE49-F238E27FC236}">
                    <a16:creationId xmlns:a16="http://schemas.microsoft.com/office/drawing/2014/main" id="{5B7BDC53-AC7F-702B-BB35-8BA7B0BBAEAD}"/>
                  </a:ext>
                </a:extLst>
              </p:cNvPr>
              <p:cNvSpPr txBox="1"/>
              <p:nvPr/>
            </p:nvSpPr>
            <p:spPr>
              <a:xfrm>
                <a:off x="3752911" y="2884692"/>
                <a:ext cx="631904" cy="215444"/>
              </a:xfrm>
              <a:prstGeom prst="rect">
                <a:avLst/>
              </a:prstGeom>
              <a:noFill/>
            </p:spPr>
            <p:txBody>
              <a:bodyPr wrap="none" rtlCol="0" anchor="ctr">
                <a:spAutoFit/>
              </a:bodyPr>
              <a:lstStyle/>
              <a:p>
                <a:pPr algn="ctr"/>
                <a:r>
                  <a:rPr lang="en-IN" sz="800" spc="0" baseline="0">
                    <a:ln/>
                    <a:solidFill>
                      <a:srgbClr val="374151"/>
                    </a:solidFill>
                    <a:latin typeface="Arial"/>
                    <a:cs typeface="Arial"/>
                    <a:sym typeface="Arial"/>
                    <a:rtl val="0"/>
                  </a:rPr>
                  <a:t>-114 dBm</a:t>
                </a:r>
              </a:p>
            </p:txBody>
          </p:sp>
        </p:grpSp>
        <p:grpSp>
          <p:nvGrpSpPr>
            <p:cNvPr id="38" name="Graphic 2">
              <a:extLst>
                <a:ext uri="{FF2B5EF4-FFF2-40B4-BE49-F238E27FC236}">
                  <a16:creationId xmlns:a16="http://schemas.microsoft.com/office/drawing/2014/main" id="{A82109F5-E2AA-D4AA-612C-9525FCABFB40}"/>
                </a:ext>
              </a:extLst>
            </p:cNvPr>
            <p:cNvGrpSpPr/>
            <p:nvPr/>
          </p:nvGrpSpPr>
          <p:grpSpPr>
            <a:xfrm>
              <a:off x="4638609" y="2465536"/>
              <a:ext cx="846707" cy="634600"/>
              <a:chOff x="4638609" y="2465536"/>
              <a:chExt cx="846707" cy="634600"/>
            </a:xfrm>
          </p:grpSpPr>
          <p:sp>
            <p:nvSpPr>
              <p:cNvPr id="39" name="Freeform: Shape 38">
                <a:extLst>
                  <a:ext uri="{FF2B5EF4-FFF2-40B4-BE49-F238E27FC236}">
                    <a16:creationId xmlns:a16="http://schemas.microsoft.com/office/drawing/2014/main" id="{E587BA23-CE2F-B69D-7248-2EBCC8DEA332}"/>
                  </a:ext>
                </a:extLst>
              </p:cNvPr>
              <p:cNvSpPr/>
              <p:nvPr/>
            </p:nvSpPr>
            <p:spPr>
              <a:xfrm>
                <a:off x="4912998" y="2465536"/>
                <a:ext cx="297929" cy="251338"/>
              </a:xfrm>
              <a:custGeom>
                <a:avLst/>
                <a:gdLst>
                  <a:gd name="connsiteX0" fmla="*/ 298430 w 297929"/>
                  <a:gd name="connsiteY0" fmla="*/ 125969 h 251338"/>
                  <a:gd name="connsiteX1" fmla="*/ 149465 w 297929"/>
                  <a:gd name="connsiteY1" fmla="*/ 251638 h 251338"/>
                  <a:gd name="connsiteX2" fmla="*/ 500 w 297929"/>
                  <a:gd name="connsiteY2" fmla="*/ 125969 h 251338"/>
                  <a:gd name="connsiteX3" fmla="*/ 149465 w 297929"/>
                  <a:gd name="connsiteY3" fmla="*/ 300 h 251338"/>
                  <a:gd name="connsiteX4" fmla="*/ 298430 w 297929"/>
                  <a:gd name="connsiteY4" fmla="*/ 125969 h 25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929" h="251338">
                    <a:moveTo>
                      <a:pt x="298430" y="125969"/>
                    </a:moveTo>
                    <a:cubicBezTo>
                      <a:pt x="298430" y="195374"/>
                      <a:pt x="231736" y="251638"/>
                      <a:pt x="149465" y="251638"/>
                    </a:cubicBezTo>
                    <a:cubicBezTo>
                      <a:pt x="67194" y="251638"/>
                      <a:pt x="500" y="195374"/>
                      <a:pt x="500" y="125969"/>
                    </a:cubicBezTo>
                    <a:cubicBezTo>
                      <a:pt x="500" y="56564"/>
                      <a:pt x="67194" y="300"/>
                      <a:pt x="149465" y="300"/>
                    </a:cubicBezTo>
                    <a:cubicBezTo>
                      <a:pt x="231736" y="300"/>
                      <a:pt x="298430" y="56564"/>
                      <a:pt x="298430" y="125969"/>
                    </a:cubicBezTo>
                    <a:close/>
                  </a:path>
                </a:pathLst>
              </a:custGeom>
              <a:solidFill>
                <a:srgbClr val="10B981"/>
              </a:solidFill>
              <a:ln w="29789" cap="flat">
                <a:solidFill>
                  <a:srgbClr val="065F46"/>
                </a:solidFill>
                <a:prstDash val="solid"/>
                <a:miter/>
              </a:ln>
            </p:spPr>
            <p:txBody>
              <a:bodyPr rtlCol="0" anchor="ctr"/>
              <a:lstStyle/>
              <a:p>
                <a:pPr algn="ctr"/>
                <a:endParaRPr lang="en-IN" sz="2000"/>
              </a:p>
            </p:txBody>
          </p:sp>
          <p:sp>
            <p:nvSpPr>
              <p:cNvPr id="40" name="TextBox 39">
                <a:extLst>
                  <a:ext uri="{FF2B5EF4-FFF2-40B4-BE49-F238E27FC236}">
                    <a16:creationId xmlns:a16="http://schemas.microsoft.com/office/drawing/2014/main" id="{5E678089-DB16-492D-18F7-6F66279D9F1C}"/>
                  </a:ext>
                </a:extLst>
              </p:cNvPr>
              <p:cNvSpPr txBox="1"/>
              <p:nvPr/>
            </p:nvSpPr>
            <p:spPr>
              <a:xfrm>
                <a:off x="4940775" y="2507684"/>
                <a:ext cx="242375" cy="215444"/>
              </a:xfrm>
              <a:prstGeom prst="rect">
                <a:avLst/>
              </a:prstGeom>
              <a:noFill/>
            </p:spPr>
            <p:txBody>
              <a:bodyPr wrap="none" rtlCol="0" anchor="ctr">
                <a:spAutoFit/>
              </a:bodyPr>
              <a:lstStyle/>
              <a:p>
                <a:pPr algn="ctr"/>
                <a:r>
                  <a:rPr lang="en-IN" sz="800" b="1" spc="0" baseline="0">
                    <a:ln/>
                    <a:solidFill>
                      <a:srgbClr val="FFFFFF"/>
                    </a:solidFill>
                    <a:latin typeface="Arial"/>
                    <a:cs typeface="Arial"/>
                    <a:sym typeface="Arial"/>
                    <a:rtl val="0"/>
                  </a:rPr>
                  <a:t>4</a:t>
                </a:r>
              </a:p>
            </p:txBody>
          </p:sp>
          <p:sp>
            <p:nvSpPr>
              <p:cNvPr id="41" name="TextBox 40">
                <a:extLst>
                  <a:ext uri="{FF2B5EF4-FFF2-40B4-BE49-F238E27FC236}">
                    <a16:creationId xmlns:a16="http://schemas.microsoft.com/office/drawing/2014/main" id="{818C966D-8CA5-CD73-132F-CC57E83F75EA}"/>
                  </a:ext>
                </a:extLst>
              </p:cNvPr>
              <p:cNvSpPr txBox="1"/>
              <p:nvPr/>
            </p:nvSpPr>
            <p:spPr>
              <a:xfrm>
                <a:off x="4638609" y="2740007"/>
                <a:ext cx="846707" cy="246221"/>
              </a:xfrm>
              <a:prstGeom prst="rect">
                <a:avLst/>
              </a:prstGeom>
              <a:noFill/>
            </p:spPr>
            <p:txBody>
              <a:bodyPr wrap="none" rtlCol="0" anchor="ctr">
                <a:spAutoFit/>
              </a:bodyPr>
              <a:lstStyle/>
              <a:p>
                <a:pPr algn="ctr"/>
                <a:r>
                  <a:rPr lang="en-IN" sz="1000" b="1" spc="0" baseline="0">
                    <a:ln/>
                    <a:solidFill>
                      <a:srgbClr val="065F46"/>
                    </a:solidFill>
                    <a:latin typeface="Arial"/>
                    <a:cs typeface="Arial"/>
                    <a:sym typeface="Arial"/>
                    <a:rtl val="0"/>
                  </a:rPr>
                  <a:t>SUCCESS!</a:t>
                </a:r>
              </a:p>
            </p:txBody>
          </p:sp>
          <p:sp>
            <p:nvSpPr>
              <p:cNvPr id="42" name="TextBox 41">
                <a:extLst>
                  <a:ext uri="{FF2B5EF4-FFF2-40B4-BE49-F238E27FC236}">
                    <a16:creationId xmlns:a16="http://schemas.microsoft.com/office/drawing/2014/main" id="{0AEEE631-B926-3569-A2D9-7359E345CCDF}"/>
                  </a:ext>
                </a:extLst>
              </p:cNvPr>
              <p:cNvSpPr txBox="1"/>
              <p:nvPr/>
            </p:nvSpPr>
            <p:spPr>
              <a:xfrm>
                <a:off x="4746011" y="2884692"/>
                <a:ext cx="631904" cy="215444"/>
              </a:xfrm>
              <a:prstGeom prst="rect">
                <a:avLst/>
              </a:prstGeom>
              <a:noFill/>
            </p:spPr>
            <p:txBody>
              <a:bodyPr wrap="none" rtlCol="0" anchor="ctr">
                <a:spAutoFit/>
              </a:bodyPr>
              <a:lstStyle/>
              <a:p>
                <a:pPr algn="ctr"/>
                <a:r>
                  <a:rPr lang="en-IN" sz="800" spc="0" baseline="0">
                    <a:ln/>
                    <a:solidFill>
                      <a:srgbClr val="374151"/>
                    </a:solidFill>
                    <a:latin typeface="Arial"/>
                    <a:cs typeface="Arial"/>
                    <a:sym typeface="Arial"/>
                    <a:rtl val="0"/>
                  </a:rPr>
                  <a:t>-111 dBm</a:t>
                </a:r>
              </a:p>
            </p:txBody>
          </p:sp>
          <p:sp>
            <p:nvSpPr>
              <p:cNvPr id="43" name="Freeform: Shape 42">
                <a:extLst>
                  <a:ext uri="{FF2B5EF4-FFF2-40B4-BE49-F238E27FC236}">
                    <a16:creationId xmlns:a16="http://schemas.microsoft.com/office/drawing/2014/main" id="{09CA5A5A-0B1E-6975-88D1-4A9D0B9DC158}"/>
                  </a:ext>
                </a:extLst>
              </p:cNvPr>
              <p:cNvSpPr/>
              <p:nvPr/>
            </p:nvSpPr>
            <p:spPr>
              <a:xfrm>
                <a:off x="4982515" y="2490669"/>
                <a:ext cx="158895" cy="75401"/>
              </a:xfrm>
              <a:custGeom>
                <a:avLst/>
                <a:gdLst>
                  <a:gd name="connsiteX0" fmla="*/ 500 w 158895"/>
                  <a:gd name="connsiteY0" fmla="*/ 33812 h 75401"/>
                  <a:gd name="connsiteX1" fmla="*/ 50155 w 158895"/>
                  <a:gd name="connsiteY1" fmla="*/ 75702 h 75401"/>
                  <a:gd name="connsiteX2" fmla="*/ 159396 w 158895"/>
                  <a:gd name="connsiteY2" fmla="*/ 300 h 75401"/>
                </a:gdLst>
                <a:ahLst/>
                <a:cxnLst>
                  <a:cxn ang="0">
                    <a:pos x="connsiteX0" y="connsiteY0"/>
                  </a:cxn>
                  <a:cxn ang="0">
                    <a:pos x="connsiteX1" y="connsiteY1"/>
                  </a:cxn>
                  <a:cxn ang="0">
                    <a:pos x="connsiteX2" y="connsiteY2"/>
                  </a:cxn>
                </a:cxnLst>
                <a:rect l="l" t="t" r="r" b="b"/>
                <a:pathLst>
                  <a:path w="158895" h="75401">
                    <a:moveTo>
                      <a:pt x="500" y="33812"/>
                    </a:moveTo>
                    <a:lnTo>
                      <a:pt x="50155" y="75702"/>
                    </a:lnTo>
                    <a:lnTo>
                      <a:pt x="159396" y="300"/>
                    </a:lnTo>
                  </a:path>
                </a:pathLst>
              </a:custGeom>
              <a:noFill/>
              <a:ln w="19860" cap="flat">
                <a:solidFill>
                  <a:srgbClr val="FFFFFF"/>
                </a:solidFill>
                <a:prstDash val="solid"/>
                <a:miter/>
              </a:ln>
            </p:spPr>
            <p:txBody>
              <a:bodyPr rtlCol="0" anchor="ctr"/>
              <a:lstStyle/>
              <a:p>
                <a:pPr algn="ctr"/>
                <a:endParaRPr lang="en-IN" sz="2000"/>
              </a:p>
            </p:txBody>
          </p:sp>
        </p:grpSp>
        <p:grpSp>
          <p:nvGrpSpPr>
            <p:cNvPr id="44" name="Graphic 2">
              <a:extLst>
                <a:ext uri="{FF2B5EF4-FFF2-40B4-BE49-F238E27FC236}">
                  <a16:creationId xmlns:a16="http://schemas.microsoft.com/office/drawing/2014/main" id="{49CAF69F-EE16-4AC9-240C-F5533939BB45}"/>
                </a:ext>
              </a:extLst>
            </p:cNvPr>
            <p:cNvGrpSpPr/>
            <p:nvPr/>
          </p:nvGrpSpPr>
          <p:grpSpPr>
            <a:xfrm>
              <a:off x="5775979" y="2607961"/>
              <a:ext cx="558166" cy="366506"/>
              <a:chOff x="5775979" y="2607961"/>
              <a:chExt cx="558166" cy="366506"/>
            </a:xfrm>
          </p:grpSpPr>
          <p:sp>
            <p:nvSpPr>
              <p:cNvPr id="45" name="Freeform: Shape 44">
                <a:extLst>
                  <a:ext uri="{FF2B5EF4-FFF2-40B4-BE49-F238E27FC236}">
                    <a16:creationId xmlns:a16="http://schemas.microsoft.com/office/drawing/2014/main" id="{DF713676-6D4C-A62D-8D3B-3DF89B5ACA25}"/>
                  </a:ext>
                </a:extLst>
              </p:cNvPr>
              <p:cNvSpPr/>
              <p:nvPr/>
            </p:nvSpPr>
            <p:spPr>
              <a:xfrm>
                <a:off x="5975615" y="2607961"/>
                <a:ext cx="158895" cy="134047"/>
              </a:xfrm>
              <a:custGeom>
                <a:avLst/>
                <a:gdLst>
                  <a:gd name="connsiteX0" fmla="*/ 159496 w 158895"/>
                  <a:gd name="connsiteY0" fmla="*/ 67334 h 134047"/>
                  <a:gd name="connsiteX1" fmla="*/ 80048 w 158895"/>
                  <a:gd name="connsiteY1" fmla="*/ 134357 h 134047"/>
                  <a:gd name="connsiteX2" fmla="*/ 600 w 158895"/>
                  <a:gd name="connsiteY2" fmla="*/ 67334 h 134047"/>
                  <a:gd name="connsiteX3" fmla="*/ 80048 w 158895"/>
                  <a:gd name="connsiteY3" fmla="*/ 310 h 134047"/>
                  <a:gd name="connsiteX4" fmla="*/ 159496 w 158895"/>
                  <a:gd name="connsiteY4" fmla="*/ 67334 h 134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95" h="134047">
                    <a:moveTo>
                      <a:pt x="159496" y="67334"/>
                    </a:moveTo>
                    <a:cubicBezTo>
                      <a:pt x="159496" y="104350"/>
                      <a:pt x="123926" y="134357"/>
                      <a:pt x="80048" y="134357"/>
                    </a:cubicBezTo>
                    <a:cubicBezTo>
                      <a:pt x="36170" y="134357"/>
                      <a:pt x="600" y="104350"/>
                      <a:pt x="600" y="67334"/>
                    </a:cubicBezTo>
                    <a:cubicBezTo>
                      <a:pt x="600" y="30317"/>
                      <a:pt x="36170" y="310"/>
                      <a:pt x="80048" y="310"/>
                    </a:cubicBezTo>
                    <a:cubicBezTo>
                      <a:pt x="123926" y="310"/>
                      <a:pt x="159496" y="30317"/>
                      <a:pt x="159496" y="67334"/>
                    </a:cubicBezTo>
                    <a:close/>
                  </a:path>
                </a:pathLst>
              </a:custGeom>
              <a:solidFill>
                <a:srgbClr val="EF4444"/>
              </a:solidFill>
              <a:ln w="9930" cap="flat">
                <a:solidFill>
                  <a:srgbClr val="DC2626"/>
                </a:solidFill>
                <a:custDash>
                  <a:ds d="225000" sp="225000"/>
                </a:custDash>
                <a:miter/>
              </a:ln>
            </p:spPr>
            <p:txBody>
              <a:bodyPr rtlCol="0" anchor="ctr"/>
              <a:lstStyle/>
              <a:p>
                <a:pPr algn="ctr"/>
                <a:endParaRPr lang="en-IN" sz="2000"/>
              </a:p>
            </p:txBody>
          </p:sp>
          <p:sp>
            <p:nvSpPr>
              <p:cNvPr id="46" name="TextBox 45">
                <a:extLst>
                  <a:ext uri="{FF2B5EF4-FFF2-40B4-BE49-F238E27FC236}">
                    <a16:creationId xmlns:a16="http://schemas.microsoft.com/office/drawing/2014/main" id="{DBD82812-3D0B-783B-8A71-AA8E8ACE078C}"/>
                  </a:ext>
                </a:extLst>
              </p:cNvPr>
              <p:cNvSpPr txBox="1"/>
              <p:nvPr/>
            </p:nvSpPr>
            <p:spPr>
              <a:xfrm>
                <a:off x="5775979" y="2759023"/>
                <a:ext cx="558166" cy="215444"/>
              </a:xfrm>
              <a:prstGeom prst="rect">
                <a:avLst/>
              </a:prstGeom>
              <a:noFill/>
            </p:spPr>
            <p:txBody>
              <a:bodyPr wrap="none" rtlCol="0" anchor="ctr">
                <a:spAutoFit/>
              </a:bodyPr>
              <a:lstStyle/>
              <a:p>
                <a:pPr algn="ctr"/>
                <a:r>
                  <a:rPr lang="en-IN" sz="800" spc="0" baseline="0">
                    <a:ln/>
                    <a:solidFill>
                      <a:srgbClr val="DC2626"/>
                    </a:solidFill>
                    <a:latin typeface="Arial"/>
                    <a:cs typeface="Arial"/>
                    <a:sym typeface="Arial"/>
                    <a:rtl val="0"/>
                  </a:rPr>
                  <a:t>Avoided</a:t>
                </a:r>
              </a:p>
            </p:txBody>
          </p:sp>
        </p:grpSp>
        <p:grpSp>
          <p:nvGrpSpPr>
            <p:cNvPr id="47" name="Graphic 2">
              <a:extLst>
                <a:ext uri="{FF2B5EF4-FFF2-40B4-BE49-F238E27FC236}">
                  <a16:creationId xmlns:a16="http://schemas.microsoft.com/office/drawing/2014/main" id="{6B237B0A-F3B1-9230-2E72-6641521E19AA}"/>
                </a:ext>
              </a:extLst>
            </p:cNvPr>
            <p:cNvGrpSpPr/>
            <p:nvPr/>
          </p:nvGrpSpPr>
          <p:grpSpPr>
            <a:xfrm>
              <a:off x="6809955" y="2607961"/>
              <a:ext cx="476413" cy="366506"/>
              <a:chOff x="6809955" y="2607961"/>
              <a:chExt cx="476413" cy="366506"/>
            </a:xfrm>
          </p:grpSpPr>
          <p:sp>
            <p:nvSpPr>
              <p:cNvPr id="48" name="Freeform: Shape 47">
                <a:extLst>
                  <a:ext uri="{FF2B5EF4-FFF2-40B4-BE49-F238E27FC236}">
                    <a16:creationId xmlns:a16="http://schemas.microsoft.com/office/drawing/2014/main" id="{105A614B-E3C5-A210-D9B7-3BC97FAF24A8}"/>
                  </a:ext>
                </a:extLst>
              </p:cNvPr>
              <p:cNvSpPr/>
              <p:nvPr/>
            </p:nvSpPr>
            <p:spPr>
              <a:xfrm>
                <a:off x="6968714" y="2607961"/>
                <a:ext cx="158895" cy="134047"/>
              </a:xfrm>
              <a:custGeom>
                <a:avLst/>
                <a:gdLst>
                  <a:gd name="connsiteX0" fmla="*/ 159596 w 158895"/>
                  <a:gd name="connsiteY0" fmla="*/ 67334 h 134047"/>
                  <a:gd name="connsiteX1" fmla="*/ 80148 w 158895"/>
                  <a:gd name="connsiteY1" fmla="*/ 134357 h 134047"/>
                  <a:gd name="connsiteX2" fmla="*/ 700 w 158895"/>
                  <a:gd name="connsiteY2" fmla="*/ 67334 h 134047"/>
                  <a:gd name="connsiteX3" fmla="*/ 80148 w 158895"/>
                  <a:gd name="connsiteY3" fmla="*/ 310 h 134047"/>
                  <a:gd name="connsiteX4" fmla="*/ 159596 w 158895"/>
                  <a:gd name="connsiteY4" fmla="*/ 67334 h 134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95" h="134047">
                    <a:moveTo>
                      <a:pt x="159596" y="67334"/>
                    </a:moveTo>
                    <a:cubicBezTo>
                      <a:pt x="159596" y="104350"/>
                      <a:pt x="124026" y="134357"/>
                      <a:pt x="80148" y="134357"/>
                    </a:cubicBezTo>
                    <a:cubicBezTo>
                      <a:pt x="36270" y="134357"/>
                      <a:pt x="700" y="104350"/>
                      <a:pt x="700" y="67334"/>
                    </a:cubicBezTo>
                    <a:cubicBezTo>
                      <a:pt x="700" y="30317"/>
                      <a:pt x="36270" y="310"/>
                      <a:pt x="80148" y="310"/>
                    </a:cubicBezTo>
                    <a:cubicBezTo>
                      <a:pt x="124026" y="310"/>
                      <a:pt x="159596" y="30317"/>
                      <a:pt x="159596" y="67334"/>
                    </a:cubicBezTo>
                    <a:close/>
                  </a:path>
                </a:pathLst>
              </a:custGeom>
              <a:solidFill>
                <a:srgbClr val="EF4444"/>
              </a:solidFill>
              <a:ln w="9930" cap="flat">
                <a:solidFill>
                  <a:srgbClr val="DC2626"/>
                </a:solidFill>
                <a:custDash>
                  <a:ds d="225000" sp="225000"/>
                </a:custDash>
                <a:miter/>
              </a:ln>
            </p:spPr>
            <p:txBody>
              <a:bodyPr rtlCol="0" anchor="ctr"/>
              <a:lstStyle/>
              <a:p>
                <a:pPr algn="ctr"/>
                <a:endParaRPr lang="en-IN" sz="2000"/>
              </a:p>
            </p:txBody>
          </p:sp>
          <p:sp>
            <p:nvSpPr>
              <p:cNvPr id="49" name="TextBox 48">
                <a:extLst>
                  <a:ext uri="{FF2B5EF4-FFF2-40B4-BE49-F238E27FC236}">
                    <a16:creationId xmlns:a16="http://schemas.microsoft.com/office/drawing/2014/main" id="{48C17671-86A2-A525-E5B7-186AF39B8517}"/>
                  </a:ext>
                </a:extLst>
              </p:cNvPr>
              <p:cNvSpPr txBox="1"/>
              <p:nvPr/>
            </p:nvSpPr>
            <p:spPr>
              <a:xfrm>
                <a:off x="6809955" y="2759023"/>
                <a:ext cx="476413" cy="215444"/>
              </a:xfrm>
              <a:prstGeom prst="rect">
                <a:avLst/>
              </a:prstGeom>
              <a:noFill/>
            </p:spPr>
            <p:txBody>
              <a:bodyPr wrap="none" rtlCol="0" anchor="ctr">
                <a:spAutoFit/>
              </a:bodyPr>
              <a:lstStyle/>
              <a:p>
                <a:pPr algn="ctr"/>
                <a:r>
                  <a:rPr lang="en-IN" sz="800" spc="0" baseline="0">
                    <a:ln/>
                    <a:solidFill>
                      <a:srgbClr val="DC2626"/>
                    </a:solidFill>
                    <a:latin typeface="Arial"/>
                    <a:cs typeface="Arial"/>
                    <a:sym typeface="Arial"/>
                    <a:rtl val="0"/>
                  </a:rPr>
                  <a:t>Waste</a:t>
                </a:r>
              </a:p>
            </p:txBody>
          </p:sp>
        </p:grpSp>
      </p:grpSp>
      <p:sp>
        <p:nvSpPr>
          <p:cNvPr id="50" name="TextBox 49">
            <a:extLst>
              <a:ext uri="{FF2B5EF4-FFF2-40B4-BE49-F238E27FC236}">
                <a16:creationId xmlns:a16="http://schemas.microsoft.com/office/drawing/2014/main" id="{3672D6C0-2AD4-94DF-ECF4-CA9687C4BA53}"/>
              </a:ext>
            </a:extLst>
          </p:cNvPr>
          <p:cNvSpPr txBox="1"/>
          <p:nvPr/>
        </p:nvSpPr>
        <p:spPr>
          <a:xfrm>
            <a:off x="1371427" y="3246541"/>
            <a:ext cx="2345515" cy="307777"/>
          </a:xfrm>
          <a:prstGeom prst="rect">
            <a:avLst/>
          </a:prstGeom>
          <a:noFill/>
        </p:spPr>
        <p:txBody>
          <a:bodyPr wrap="none" rtlCol="0" anchor="ctr">
            <a:spAutoFit/>
          </a:bodyPr>
          <a:lstStyle/>
          <a:p>
            <a:pPr algn="ctr"/>
            <a:r>
              <a:rPr lang="en-IN" sz="1400" b="1" spc="0" baseline="0">
                <a:ln/>
                <a:solidFill>
                  <a:srgbClr val="1E293B"/>
                </a:solidFill>
                <a:latin typeface="Arial"/>
                <a:cs typeface="Arial"/>
                <a:sym typeface="Arial"/>
                <a:rtl val="0"/>
              </a:rPr>
              <a:t>Power Ramping Process:</a:t>
            </a:r>
          </a:p>
        </p:txBody>
      </p:sp>
      <p:sp>
        <p:nvSpPr>
          <p:cNvPr id="51" name="Freeform: Shape 50">
            <a:extLst>
              <a:ext uri="{FF2B5EF4-FFF2-40B4-BE49-F238E27FC236}">
                <a16:creationId xmlns:a16="http://schemas.microsoft.com/office/drawing/2014/main" id="{A226168E-466B-C1A2-AA74-8AC94F3FF069}"/>
              </a:ext>
            </a:extLst>
          </p:cNvPr>
          <p:cNvSpPr/>
          <p:nvPr/>
        </p:nvSpPr>
        <p:spPr>
          <a:xfrm>
            <a:off x="1586115" y="3512779"/>
            <a:ext cx="595859" cy="125669"/>
          </a:xfrm>
          <a:custGeom>
            <a:avLst/>
            <a:gdLst>
              <a:gd name="connsiteX0" fmla="*/ 0 w 595859"/>
              <a:gd name="connsiteY0" fmla="*/ 0 h 125669"/>
              <a:gd name="connsiteX1" fmla="*/ 595860 w 595859"/>
              <a:gd name="connsiteY1" fmla="*/ 0 h 125669"/>
              <a:gd name="connsiteX2" fmla="*/ 595860 w 595859"/>
              <a:gd name="connsiteY2" fmla="*/ 125669 h 125669"/>
              <a:gd name="connsiteX3" fmla="*/ 0 w 595859"/>
              <a:gd name="connsiteY3" fmla="*/ 125669 h 125669"/>
            </a:gdLst>
            <a:ahLst/>
            <a:cxnLst>
              <a:cxn ang="0">
                <a:pos x="connsiteX0" y="connsiteY0"/>
              </a:cxn>
              <a:cxn ang="0">
                <a:pos x="connsiteX1" y="connsiteY1"/>
              </a:cxn>
              <a:cxn ang="0">
                <a:pos x="connsiteX2" y="connsiteY2"/>
              </a:cxn>
              <a:cxn ang="0">
                <a:pos x="connsiteX3" y="connsiteY3"/>
              </a:cxn>
            </a:cxnLst>
            <a:rect l="l" t="t" r="r" b="b"/>
            <a:pathLst>
              <a:path w="595859" h="125669">
                <a:moveTo>
                  <a:pt x="0" y="0"/>
                </a:moveTo>
                <a:lnTo>
                  <a:pt x="595860" y="0"/>
                </a:lnTo>
                <a:lnTo>
                  <a:pt x="595860" y="125669"/>
                </a:lnTo>
                <a:lnTo>
                  <a:pt x="0" y="125669"/>
                </a:lnTo>
                <a:close/>
              </a:path>
            </a:pathLst>
          </a:custGeom>
          <a:solidFill>
            <a:srgbClr val="22C55E">
              <a:alpha val="80000"/>
            </a:srgbClr>
          </a:solidFill>
          <a:ln w="9930" cap="flat">
            <a:noFill/>
            <a:prstDash val="solid"/>
            <a:miter/>
          </a:ln>
        </p:spPr>
        <p:txBody>
          <a:bodyPr rtlCol="0" anchor="ctr"/>
          <a:lstStyle/>
          <a:p>
            <a:pPr algn="ctr"/>
            <a:endParaRPr lang="en-IN" sz="2000"/>
          </a:p>
        </p:txBody>
      </p:sp>
      <p:sp>
        <p:nvSpPr>
          <p:cNvPr id="52" name="Freeform: Shape 51">
            <a:extLst>
              <a:ext uri="{FF2B5EF4-FFF2-40B4-BE49-F238E27FC236}">
                <a16:creationId xmlns:a16="http://schemas.microsoft.com/office/drawing/2014/main" id="{375810B7-8F24-4C47-156F-F63CE78224BF}"/>
              </a:ext>
            </a:extLst>
          </p:cNvPr>
          <p:cNvSpPr/>
          <p:nvPr/>
        </p:nvSpPr>
        <p:spPr>
          <a:xfrm>
            <a:off x="1586115" y="3680338"/>
            <a:ext cx="744824" cy="125669"/>
          </a:xfrm>
          <a:custGeom>
            <a:avLst/>
            <a:gdLst>
              <a:gd name="connsiteX0" fmla="*/ 0 w 744824"/>
              <a:gd name="connsiteY0" fmla="*/ 0 h 125669"/>
              <a:gd name="connsiteX1" fmla="*/ 744825 w 744824"/>
              <a:gd name="connsiteY1" fmla="*/ 0 h 125669"/>
              <a:gd name="connsiteX2" fmla="*/ 744825 w 744824"/>
              <a:gd name="connsiteY2" fmla="*/ 125669 h 125669"/>
              <a:gd name="connsiteX3" fmla="*/ 0 w 744824"/>
              <a:gd name="connsiteY3" fmla="*/ 125669 h 125669"/>
            </a:gdLst>
            <a:ahLst/>
            <a:cxnLst>
              <a:cxn ang="0">
                <a:pos x="connsiteX0" y="connsiteY0"/>
              </a:cxn>
              <a:cxn ang="0">
                <a:pos x="connsiteX1" y="connsiteY1"/>
              </a:cxn>
              <a:cxn ang="0">
                <a:pos x="connsiteX2" y="connsiteY2"/>
              </a:cxn>
              <a:cxn ang="0">
                <a:pos x="connsiteX3" y="connsiteY3"/>
              </a:cxn>
            </a:cxnLst>
            <a:rect l="l" t="t" r="r" b="b"/>
            <a:pathLst>
              <a:path w="744824" h="125669">
                <a:moveTo>
                  <a:pt x="0" y="0"/>
                </a:moveTo>
                <a:lnTo>
                  <a:pt x="744825" y="0"/>
                </a:lnTo>
                <a:lnTo>
                  <a:pt x="744825" y="125669"/>
                </a:lnTo>
                <a:lnTo>
                  <a:pt x="0" y="125669"/>
                </a:lnTo>
                <a:close/>
              </a:path>
            </a:pathLst>
          </a:custGeom>
          <a:solidFill>
            <a:srgbClr val="EAB308">
              <a:alpha val="80000"/>
            </a:srgbClr>
          </a:solidFill>
          <a:ln w="9930" cap="flat">
            <a:noFill/>
            <a:prstDash val="solid"/>
            <a:miter/>
          </a:ln>
        </p:spPr>
        <p:txBody>
          <a:bodyPr rtlCol="0" anchor="ctr"/>
          <a:lstStyle/>
          <a:p>
            <a:pPr algn="ctr"/>
            <a:endParaRPr lang="en-IN" sz="2000"/>
          </a:p>
        </p:txBody>
      </p:sp>
      <p:sp>
        <p:nvSpPr>
          <p:cNvPr id="53" name="Freeform: Shape 52">
            <a:extLst>
              <a:ext uri="{FF2B5EF4-FFF2-40B4-BE49-F238E27FC236}">
                <a16:creationId xmlns:a16="http://schemas.microsoft.com/office/drawing/2014/main" id="{3F8FF65A-49F4-F079-3154-04184ADDF145}"/>
              </a:ext>
            </a:extLst>
          </p:cNvPr>
          <p:cNvSpPr/>
          <p:nvPr/>
        </p:nvSpPr>
        <p:spPr>
          <a:xfrm>
            <a:off x="1586115" y="3847897"/>
            <a:ext cx="893789" cy="125669"/>
          </a:xfrm>
          <a:custGeom>
            <a:avLst/>
            <a:gdLst>
              <a:gd name="connsiteX0" fmla="*/ 0 w 893789"/>
              <a:gd name="connsiteY0" fmla="*/ 0 h 125669"/>
              <a:gd name="connsiteX1" fmla="*/ 893790 w 893789"/>
              <a:gd name="connsiteY1" fmla="*/ 0 h 125669"/>
              <a:gd name="connsiteX2" fmla="*/ 893790 w 893789"/>
              <a:gd name="connsiteY2" fmla="*/ 125669 h 125669"/>
              <a:gd name="connsiteX3" fmla="*/ 0 w 893789"/>
              <a:gd name="connsiteY3" fmla="*/ 125669 h 125669"/>
            </a:gdLst>
            <a:ahLst/>
            <a:cxnLst>
              <a:cxn ang="0">
                <a:pos x="connsiteX0" y="connsiteY0"/>
              </a:cxn>
              <a:cxn ang="0">
                <a:pos x="connsiteX1" y="connsiteY1"/>
              </a:cxn>
              <a:cxn ang="0">
                <a:pos x="connsiteX2" y="connsiteY2"/>
              </a:cxn>
              <a:cxn ang="0">
                <a:pos x="connsiteX3" y="connsiteY3"/>
              </a:cxn>
            </a:cxnLst>
            <a:rect l="l" t="t" r="r" b="b"/>
            <a:pathLst>
              <a:path w="893789" h="125669">
                <a:moveTo>
                  <a:pt x="0" y="0"/>
                </a:moveTo>
                <a:lnTo>
                  <a:pt x="893790" y="0"/>
                </a:lnTo>
                <a:lnTo>
                  <a:pt x="893790" y="125669"/>
                </a:lnTo>
                <a:lnTo>
                  <a:pt x="0" y="125669"/>
                </a:lnTo>
                <a:close/>
              </a:path>
            </a:pathLst>
          </a:custGeom>
          <a:solidFill>
            <a:srgbClr val="F59E0B">
              <a:alpha val="80000"/>
            </a:srgbClr>
          </a:solidFill>
          <a:ln w="9930" cap="flat">
            <a:noFill/>
            <a:prstDash val="solid"/>
            <a:miter/>
          </a:ln>
        </p:spPr>
        <p:txBody>
          <a:bodyPr rtlCol="0" anchor="ctr"/>
          <a:lstStyle/>
          <a:p>
            <a:pPr algn="ctr"/>
            <a:endParaRPr lang="en-IN" sz="2000"/>
          </a:p>
        </p:txBody>
      </p:sp>
      <p:sp>
        <p:nvSpPr>
          <p:cNvPr id="54" name="Freeform: Shape 53">
            <a:extLst>
              <a:ext uri="{FF2B5EF4-FFF2-40B4-BE49-F238E27FC236}">
                <a16:creationId xmlns:a16="http://schemas.microsoft.com/office/drawing/2014/main" id="{7AF3F00E-79BB-471D-7B00-83646D6AA7C3}"/>
              </a:ext>
            </a:extLst>
          </p:cNvPr>
          <p:cNvSpPr/>
          <p:nvPr/>
        </p:nvSpPr>
        <p:spPr>
          <a:xfrm>
            <a:off x="1586115" y="4015456"/>
            <a:ext cx="1042754" cy="125669"/>
          </a:xfrm>
          <a:custGeom>
            <a:avLst/>
            <a:gdLst>
              <a:gd name="connsiteX0" fmla="*/ 0 w 1042754"/>
              <a:gd name="connsiteY0" fmla="*/ 0 h 125669"/>
              <a:gd name="connsiteX1" fmla="*/ 1042755 w 1042754"/>
              <a:gd name="connsiteY1" fmla="*/ 0 h 125669"/>
              <a:gd name="connsiteX2" fmla="*/ 1042755 w 1042754"/>
              <a:gd name="connsiteY2" fmla="*/ 125669 h 125669"/>
              <a:gd name="connsiteX3" fmla="*/ 0 w 1042754"/>
              <a:gd name="connsiteY3" fmla="*/ 125669 h 125669"/>
            </a:gdLst>
            <a:ahLst/>
            <a:cxnLst>
              <a:cxn ang="0">
                <a:pos x="connsiteX0" y="connsiteY0"/>
              </a:cxn>
              <a:cxn ang="0">
                <a:pos x="connsiteX1" y="connsiteY1"/>
              </a:cxn>
              <a:cxn ang="0">
                <a:pos x="connsiteX2" y="connsiteY2"/>
              </a:cxn>
              <a:cxn ang="0">
                <a:pos x="connsiteX3" y="connsiteY3"/>
              </a:cxn>
            </a:cxnLst>
            <a:rect l="l" t="t" r="r" b="b"/>
            <a:pathLst>
              <a:path w="1042754" h="125669">
                <a:moveTo>
                  <a:pt x="0" y="0"/>
                </a:moveTo>
                <a:lnTo>
                  <a:pt x="1042755" y="0"/>
                </a:lnTo>
                <a:lnTo>
                  <a:pt x="1042755" y="125669"/>
                </a:lnTo>
                <a:lnTo>
                  <a:pt x="0" y="125669"/>
                </a:lnTo>
                <a:close/>
              </a:path>
            </a:pathLst>
          </a:custGeom>
          <a:solidFill>
            <a:srgbClr val="10B981">
              <a:alpha val="80000"/>
            </a:srgbClr>
          </a:solidFill>
          <a:ln w="9930" cap="flat">
            <a:noFill/>
            <a:prstDash val="solid"/>
            <a:miter/>
          </a:ln>
        </p:spPr>
        <p:txBody>
          <a:bodyPr rtlCol="0" anchor="ctr"/>
          <a:lstStyle/>
          <a:p>
            <a:pPr algn="ctr"/>
            <a:endParaRPr lang="en-IN" sz="2000"/>
          </a:p>
        </p:txBody>
      </p:sp>
      <p:sp>
        <p:nvSpPr>
          <p:cNvPr id="55" name="TextBox 54">
            <a:extLst>
              <a:ext uri="{FF2B5EF4-FFF2-40B4-BE49-F238E27FC236}">
                <a16:creationId xmlns:a16="http://schemas.microsoft.com/office/drawing/2014/main" id="{236C1AB1-406A-51D7-50CA-78CDFEF43041}"/>
              </a:ext>
            </a:extLst>
          </p:cNvPr>
          <p:cNvSpPr txBox="1"/>
          <p:nvPr/>
        </p:nvSpPr>
        <p:spPr>
          <a:xfrm>
            <a:off x="2142790" y="3468888"/>
            <a:ext cx="1555234" cy="246221"/>
          </a:xfrm>
          <a:prstGeom prst="rect">
            <a:avLst/>
          </a:prstGeom>
          <a:noFill/>
        </p:spPr>
        <p:txBody>
          <a:bodyPr wrap="none" rtlCol="0" anchor="ctr">
            <a:spAutoFit/>
          </a:bodyPr>
          <a:lstStyle/>
          <a:p>
            <a:pPr algn="ctr"/>
            <a:r>
              <a:rPr lang="en-IN" sz="1000" spc="0" baseline="0">
                <a:ln/>
                <a:solidFill>
                  <a:srgbClr val="166534"/>
                </a:solidFill>
                <a:latin typeface="Arial"/>
                <a:cs typeface="Arial"/>
                <a:sym typeface="Arial"/>
                <a:rtl val="0"/>
              </a:rPr>
              <a:t>Initial Power (-120 dBm)</a:t>
            </a:r>
          </a:p>
        </p:txBody>
      </p:sp>
      <p:sp>
        <p:nvSpPr>
          <p:cNvPr id="56" name="TextBox 55">
            <a:extLst>
              <a:ext uri="{FF2B5EF4-FFF2-40B4-BE49-F238E27FC236}">
                <a16:creationId xmlns:a16="http://schemas.microsoft.com/office/drawing/2014/main" id="{79E944B4-03E0-E28D-45A3-42102A2CCB27}"/>
              </a:ext>
            </a:extLst>
          </p:cNvPr>
          <p:cNvSpPr txBox="1"/>
          <p:nvPr/>
        </p:nvSpPr>
        <p:spPr>
          <a:xfrm>
            <a:off x="2290544" y="3636447"/>
            <a:ext cx="1492717" cy="246221"/>
          </a:xfrm>
          <a:prstGeom prst="rect">
            <a:avLst/>
          </a:prstGeom>
          <a:noFill/>
        </p:spPr>
        <p:txBody>
          <a:bodyPr wrap="none" rtlCol="0" anchor="ctr">
            <a:spAutoFit/>
          </a:bodyPr>
          <a:lstStyle/>
          <a:p>
            <a:pPr algn="ctr"/>
            <a:r>
              <a:rPr lang="en-IN" sz="1000" spc="0" baseline="0">
                <a:ln/>
                <a:solidFill>
                  <a:srgbClr val="A16207"/>
                </a:solidFill>
                <a:latin typeface="Arial"/>
                <a:cs typeface="Arial"/>
                <a:sym typeface="Arial"/>
                <a:rtl val="0"/>
              </a:rPr>
              <a:t>+3 dB Step (-117 dBm)</a:t>
            </a:r>
          </a:p>
        </p:txBody>
      </p:sp>
      <p:sp>
        <p:nvSpPr>
          <p:cNvPr id="57" name="TextBox 56">
            <a:extLst>
              <a:ext uri="{FF2B5EF4-FFF2-40B4-BE49-F238E27FC236}">
                <a16:creationId xmlns:a16="http://schemas.microsoft.com/office/drawing/2014/main" id="{EA2C8769-F002-48D0-91EA-669DB1376F33}"/>
              </a:ext>
            </a:extLst>
          </p:cNvPr>
          <p:cNvSpPr txBox="1"/>
          <p:nvPr/>
        </p:nvSpPr>
        <p:spPr>
          <a:xfrm>
            <a:off x="2439509" y="3804006"/>
            <a:ext cx="1492717" cy="246221"/>
          </a:xfrm>
          <a:prstGeom prst="rect">
            <a:avLst/>
          </a:prstGeom>
          <a:noFill/>
        </p:spPr>
        <p:txBody>
          <a:bodyPr wrap="none" rtlCol="0" anchor="ctr">
            <a:spAutoFit/>
          </a:bodyPr>
          <a:lstStyle/>
          <a:p>
            <a:pPr algn="ctr"/>
            <a:r>
              <a:rPr lang="en-IN" sz="1000" spc="0" baseline="0">
                <a:ln/>
                <a:solidFill>
                  <a:srgbClr val="D97706"/>
                </a:solidFill>
                <a:latin typeface="Arial"/>
                <a:cs typeface="Arial"/>
                <a:sym typeface="Arial"/>
                <a:rtl val="0"/>
              </a:rPr>
              <a:t>+3 dB Step (-114 dBm)</a:t>
            </a:r>
          </a:p>
        </p:txBody>
      </p:sp>
      <p:sp>
        <p:nvSpPr>
          <p:cNvPr id="58" name="TextBox 57">
            <a:extLst>
              <a:ext uri="{FF2B5EF4-FFF2-40B4-BE49-F238E27FC236}">
                <a16:creationId xmlns:a16="http://schemas.microsoft.com/office/drawing/2014/main" id="{9360D708-76FF-94A7-EAA9-EFC9935CFFAC}"/>
              </a:ext>
            </a:extLst>
          </p:cNvPr>
          <p:cNvSpPr txBox="1"/>
          <p:nvPr/>
        </p:nvSpPr>
        <p:spPr>
          <a:xfrm>
            <a:off x="2584612" y="3963130"/>
            <a:ext cx="1606530" cy="246221"/>
          </a:xfrm>
          <a:prstGeom prst="rect">
            <a:avLst/>
          </a:prstGeom>
          <a:noFill/>
        </p:spPr>
        <p:txBody>
          <a:bodyPr wrap="none" rtlCol="0" anchor="ctr">
            <a:spAutoFit/>
          </a:bodyPr>
          <a:lstStyle/>
          <a:p>
            <a:pPr algn="ctr"/>
            <a:r>
              <a:rPr lang="en-IN" sz="1000" spc="0" baseline="0">
                <a:ln/>
                <a:solidFill>
                  <a:srgbClr val="065F46"/>
                </a:solidFill>
                <a:latin typeface="Arial"/>
                <a:cs typeface="Arial"/>
                <a:sym typeface="Arial"/>
                <a:rtl val="0"/>
              </a:rPr>
              <a:t>+3 dB Step (-111 dBm) </a:t>
            </a:r>
            <a:r>
              <a:rPr lang="en-IN" sz="900" spc="0" baseline="0">
                <a:ln/>
                <a:solidFill>
                  <a:srgbClr val="065F46"/>
                </a:solidFill>
                <a:latin typeface="Segoe UI Symbol"/>
                <a:ea typeface="Segoe UI Symbol"/>
                <a:cs typeface="Arial"/>
                <a:sym typeface="Segoe UI Symbol"/>
                <a:rtl val="0"/>
              </a:rPr>
              <a:t>✓</a:t>
            </a:r>
          </a:p>
        </p:txBody>
      </p:sp>
      <p:grpSp>
        <p:nvGrpSpPr>
          <p:cNvPr id="59" name="Graphic 2">
            <a:extLst>
              <a:ext uri="{FF2B5EF4-FFF2-40B4-BE49-F238E27FC236}">
                <a16:creationId xmlns:a16="http://schemas.microsoft.com/office/drawing/2014/main" id="{01BD440B-4C6D-C251-2DA4-4FC5BDB3B3A0}"/>
              </a:ext>
            </a:extLst>
          </p:cNvPr>
          <p:cNvGrpSpPr/>
          <p:nvPr/>
        </p:nvGrpSpPr>
        <p:grpSpPr>
          <a:xfrm>
            <a:off x="6055063" y="3429000"/>
            <a:ext cx="5657039" cy="2345825"/>
            <a:chOff x="6055063" y="3429000"/>
            <a:chExt cx="5657039" cy="2345825"/>
          </a:xfrm>
        </p:grpSpPr>
        <p:sp>
          <p:nvSpPr>
            <p:cNvPr id="60" name="Freeform: Shape 59">
              <a:extLst>
                <a:ext uri="{FF2B5EF4-FFF2-40B4-BE49-F238E27FC236}">
                  <a16:creationId xmlns:a16="http://schemas.microsoft.com/office/drawing/2014/main" id="{714BE3E9-2F5E-7E31-151A-DF70485BEFEC}"/>
                </a:ext>
              </a:extLst>
            </p:cNvPr>
            <p:cNvSpPr/>
            <p:nvPr/>
          </p:nvSpPr>
          <p:spPr>
            <a:xfrm>
              <a:off x="6055063" y="3429000"/>
              <a:ext cx="5657039" cy="2345825"/>
            </a:xfrm>
            <a:custGeom>
              <a:avLst/>
              <a:gdLst>
                <a:gd name="connsiteX0" fmla="*/ 4886650 w 4965497"/>
                <a:gd name="connsiteY0" fmla="*/ 400 h 2345825"/>
                <a:gd name="connsiteX1" fmla="*/ 4966098 w 4965497"/>
                <a:gd name="connsiteY1" fmla="*/ 400 h 2345825"/>
                <a:gd name="connsiteX2" fmla="*/ 4966098 w 4965497"/>
                <a:gd name="connsiteY2" fmla="*/ 2346225 h 2345825"/>
                <a:gd name="connsiteX3" fmla="*/ 4886650 w 4965497"/>
                <a:gd name="connsiteY3" fmla="*/ 2346225 h 2345825"/>
                <a:gd name="connsiteX4" fmla="*/ 80048 w 4965497"/>
                <a:gd name="connsiteY4" fmla="*/ 2346225 h 2345825"/>
                <a:gd name="connsiteX5" fmla="*/ 600 w 4965497"/>
                <a:gd name="connsiteY5" fmla="*/ 2346225 h 2345825"/>
                <a:gd name="connsiteX6" fmla="*/ 600 w 4965497"/>
                <a:gd name="connsiteY6" fmla="*/ 400 h 2345825"/>
                <a:gd name="connsiteX7" fmla="*/ 80048 w 4965497"/>
                <a:gd name="connsiteY7" fmla="*/ 400 h 234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5497" h="2345825">
                  <a:moveTo>
                    <a:pt x="4886650" y="400"/>
                  </a:moveTo>
                  <a:cubicBezTo>
                    <a:pt x="4930528" y="400"/>
                    <a:pt x="4966098" y="400"/>
                    <a:pt x="4966098" y="400"/>
                  </a:cubicBezTo>
                  <a:lnTo>
                    <a:pt x="4966098" y="2346225"/>
                  </a:lnTo>
                  <a:cubicBezTo>
                    <a:pt x="4966098" y="2346225"/>
                    <a:pt x="4930528" y="2346225"/>
                    <a:pt x="4886650" y="2346225"/>
                  </a:cubicBezTo>
                  <a:lnTo>
                    <a:pt x="80048" y="2346225"/>
                  </a:lnTo>
                  <a:cubicBezTo>
                    <a:pt x="36170" y="2346225"/>
                    <a:pt x="600" y="2346225"/>
                    <a:pt x="600" y="2346225"/>
                  </a:cubicBezTo>
                  <a:lnTo>
                    <a:pt x="600" y="400"/>
                  </a:lnTo>
                  <a:cubicBezTo>
                    <a:pt x="600" y="400"/>
                    <a:pt x="36170" y="400"/>
                    <a:pt x="80048" y="400"/>
                  </a:cubicBezTo>
                  <a:close/>
                </a:path>
              </a:pathLst>
            </a:custGeom>
            <a:solidFill>
              <a:srgbClr val="F1F5F9"/>
            </a:solidFill>
            <a:ln w="19860" cap="flat">
              <a:solidFill>
                <a:srgbClr val="CBD5E1"/>
              </a:solidFill>
              <a:prstDash val="solid"/>
              <a:miter/>
            </a:ln>
          </p:spPr>
          <p:txBody>
            <a:bodyPr rtlCol="0" anchor="ctr"/>
            <a:lstStyle/>
            <a:p>
              <a:pPr algn="ctr"/>
              <a:endParaRPr lang="en-IN" sz="2000"/>
            </a:p>
          </p:txBody>
        </p:sp>
        <p:sp>
          <p:nvSpPr>
            <p:cNvPr id="61" name="TextBox 60">
              <a:extLst>
                <a:ext uri="{FF2B5EF4-FFF2-40B4-BE49-F238E27FC236}">
                  <a16:creationId xmlns:a16="http://schemas.microsoft.com/office/drawing/2014/main" id="{5BFB4038-1CC7-29A1-C50C-E94EE4E1974C}"/>
                </a:ext>
              </a:extLst>
            </p:cNvPr>
            <p:cNvSpPr txBox="1"/>
            <p:nvPr/>
          </p:nvSpPr>
          <p:spPr>
            <a:xfrm>
              <a:off x="6937981" y="3452363"/>
              <a:ext cx="3199658" cy="307777"/>
            </a:xfrm>
            <a:prstGeom prst="rect">
              <a:avLst/>
            </a:prstGeom>
            <a:noFill/>
          </p:spPr>
          <p:txBody>
            <a:bodyPr wrap="none" rtlCol="0" anchor="ctr">
              <a:spAutoFit/>
            </a:bodyPr>
            <a:lstStyle/>
            <a:p>
              <a:pPr algn="ctr"/>
              <a:r>
                <a:rPr lang="en-IN" sz="1400" b="1" spc="0" baseline="0">
                  <a:ln/>
                  <a:solidFill>
                    <a:srgbClr val="1E293B"/>
                  </a:solidFill>
                  <a:latin typeface="Arial"/>
                  <a:cs typeface="Arial"/>
                  <a:sym typeface="Arial"/>
                  <a:rtl val="0"/>
                </a:rPr>
                <a:t>PreambleTransMax Settings Impact</a:t>
              </a:r>
            </a:p>
          </p:txBody>
        </p:sp>
        <p:grpSp>
          <p:nvGrpSpPr>
            <p:cNvPr id="62" name="Graphic 2">
              <a:extLst>
                <a:ext uri="{FF2B5EF4-FFF2-40B4-BE49-F238E27FC236}">
                  <a16:creationId xmlns:a16="http://schemas.microsoft.com/office/drawing/2014/main" id="{0095D417-CCB5-7F22-438C-70428759F1E9}"/>
                </a:ext>
              </a:extLst>
            </p:cNvPr>
            <p:cNvGrpSpPr/>
            <p:nvPr/>
          </p:nvGrpSpPr>
          <p:grpSpPr>
            <a:xfrm>
              <a:off x="6253682" y="3847897"/>
              <a:ext cx="1390339" cy="520692"/>
              <a:chOff x="6253682" y="3847897"/>
              <a:chExt cx="1390339" cy="520692"/>
            </a:xfrm>
          </p:grpSpPr>
          <p:sp>
            <p:nvSpPr>
              <p:cNvPr id="63" name="Freeform: Shape 62">
                <a:extLst>
                  <a:ext uri="{FF2B5EF4-FFF2-40B4-BE49-F238E27FC236}">
                    <a16:creationId xmlns:a16="http://schemas.microsoft.com/office/drawing/2014/main" id="{8562EA63-810B-5DEF-A8B6-566DCD25B25F}"/>
                  </a:ext>
                </a:extLst>
              </p:cNvPr>
              <p:cNvSpPr/>
              <p:nvPr/>
            </p:nvSpPr>
            <p:spPr>
              <a:xfrm>
                <a:off x="6253682" y="3847897"/>
                <a:ext cx="1390339" cy="502676"/>
              </a:xfrm>
              <a:custGeom>
                <a:avLst/>
                <a:gdLst>
                  <a:gd name="connsiteX0" fmla="*/ 1341304 w 1390339"/>
                  <a:gd name="connsiteY0" fmla="*/ 450 h 502676"/>
                  <a:gd name="connsiteX1" fmla="*/ 1390959 w 1390339"/>
                  <a:gd name="connsiteY1" fmla="*/ 450 h 502676"/>
                  <a:gd name="connsiteX2" fmla="*/ 1390959 w 1390339"/>
                  <a:gd name="connsiteY2" fmla="*/ 503127 h 502676"/>
                  <a:gd name="connsiteX3" fmla="*/ 1341304 w 1390339"/>
                  <a:gd name="connsiteY3" fmla="*/ 503127 h 502676"/>
                  <a:gd name="connsiteX4" fmla="*/ 50275 w 1390339"/>
                  <a:gd name="connsiteY4" fmla="*/ 503127 h 502676"/>
                  <a:gd name="connsiteX5" fmla="*/ 620 w 1390339"/>
                  <a:gd name="connsiteY5" fmla="*/ 503127 h 502676"/>
                  <a:gd name="connsiteX6" fmla="*/ 620 w 1390339"/>
                  <a:gd name="connsiteY6" fmla="*/ 450 h 502676"/>
                  <a:gd name="connsiteX7" fmla="*/ 50275 w 1390339"/>
                  <a:gd name="connsiteY7" fmla="*/ 450 h 50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339" h="502676">
                    <a:moveTo>
                      <a:pt x="1341304" y="450"/>
                    </a:moveTo>
                    <a:cubicBezTo>
                      <a:pt x="1368728" y="450"/>
                      <a:pt x="1390959" y="450"/>
                      <a:pt x="1390959" y="450"/>
                    </a:cubicBezTo>
                    <a:lnTo>
                      <a:pt x="1390959" y="503127"/>
                    </a:lnTo>
                    <a:cubicBezTo>
                      <a:pt x="1390959" y="503127"/>
                      <a:pt x="1368728" y="503127"/>
                      <a:pt x="1341304" y="503127"/>
                    </a:cubicBezTo>
                    <a:lnTo>
                      <a:pt x="50275" y="503127"/>
                    </a:lnTo>
                    <a:cubicBezTo>
                      <a:pt x="22851" y="503127"/>
                      <a:pt x="620" y="503127"/>
                      <a:pt x="620" y="503127"/>
                    </a:cubicBezTo>
                    <a:lnTo>
                      <a:pt x="620" y="450"/>
                    </a:lnTo>
                    <a:cubicBezTo>
                      <a:pt x="620" y="450"/>
                      <a:pt x="22851" y="450"/>
                      <a:pt x="50275" y="450"/>
                    </a:cubicBezTo>
                    <a:close/>
                  </a:path>
                </a:pathLst>
              </a:custGeom>
              <a:gradFill>
                <a:gsLst>
                  <a:gs pos="0">
                    <a:srgbClr val="FC4A1A"/>
                  </a:gs>
                  <a:gs pos="50000">
                    <a:srgbClr val="F98026"/>
                  </a:gs>
                  <a:gs pos="100000">
                    <a:srgbClr val="F7B733"/>
                  </a:gs>
                </a:gsLst>
                <a:lin ang="0" scaled="1"/>
              </a:gradFill>
              <a:ln w="9930" cap="flat">
                <a:noFill/>
                <a:prstDash val="solid"/>
                <a:miter/>
              </a:ln>
            </p:spPr>
            <p:txBody>
              <a:bodyPr rtlCol="0" anchor="ctr"/>
              <a:lstStyle/>
              <a:p>
                <a:pPr algn="ctr"/>
                <a:endParaRPr lang="en-IN" sz="2000"/>
              </a:p>
            </p:txBody>
          </p:sp>
          <p:sp>
            <p:nvSpPr>
              <p:cNvPr id="64" name="TextBox 63">
                <a:extLst>
                  <a:ext uri="{FF2B5EF4-FFF2-40B4-BE49-F238E27FC236}">
                    <a16:creationId xmlns:a16="http://schemas.microsoft.com/office/drawing/2014/main" id="{F01EB73D-C5D3-D492-30A7-19C0C54553BE}"/>
                  </a:ext>
                </a:extLst>
              </p:cNvPr>
              <p:cNvSpPr txBox="1"/>
              <p:nvPr/>
            </p:nvSpPr>
            <p:spPr>
              <a:xfrm>
                <a:off x="6418097" y="3859708"/>
                <a:ext cx="1061509" cy="261610"/>
              </a:xfrm>
              <a:prstGeom prst="rect">
                <a:avLst/>
              </a:prstGeom>
              <a:noFill/>
            </p:spPr>
            <p:txBody>
              <a:bodyPr wrap="none" rtlCol="0" anchor="ctr">
                <a:spAutoFit/>
              </a:bodyPr>
              <a:lstStyle/>
              <a:p>
                <a:pPr algn="ctr"/>
                <a:r>
                  <a:rPr lang="en-IN" sz="1100" b="1" spc="0" baseline="0">
                    <a:ln/>
                    <a:solidFill>
                      <a:srgbClr val="FFFFFF"/>
                    </a:solidFill>
                    <a:latin typeface="Arial"/>
                    <a:cs typeface="Arial"/>
                    <a:sym typeface="Arial"/>
                    <a:rtl val="0"/>
                  </a:rPr>
                  <a:t>Too Low (n3)</a:t>
                </a:r>
              </a:p>
            </p:txBody>
          </p:sp>
          <p:sp>
            <p:nvSpPr>
              <p:cNvPr id="65" name="TextBox 64">
                <a:extLst>
                  <a:ext uri="{FF2B5EF4-FFF2-40B4-BE49-F238E27FC236}">
                    <a16:creationId xmlns:a16="http://schemas.microsoft.com/office/drawing/2014/main" id="{69DD5508-8B2C-926A-07BE-84DACE39C616}"/>
                  </a:ext>
                </a:extLst>
              </p:cNvPr>
              <p:cNvSpPr txBox="1"/>
              <p:nvPr/>
            </p:nvSpPr>
            <p:spPr>
              <a:xfrm>
                <a:off x="6448554" y="3996699"/>
                <a:ext cx="1000595" cy="246221"/>
              </a:xfrm>
              <a:prstGeom prst="rect">
                <a:avLst/>
              </a:prstGeom>
              <a:noFill/>
            </p:spPr>
            <p:txBody>
              <a:bodyPr wrap="none" rtlCol="0" anchor="ctr">
                <a:spAutoFit/>
              </a:bodyPr>
              <a:lstStyle/>
              <a:p>
                <a:pPr algn="ctr"/>
                <a:r>
                  <a:rPr lang="en-IN" sz="1000" spc="0" baseline="0">
                    <a:ln/>
                    <a:solidFill>
                      <a:srgbClr val="FFFFFF"/>
                    </a:solidFill>
                    <a:latin typeface="Arial"/>
                    <a:cs typeface="Arial"/>
                    <a:sym typeface="Arial"/>
                    <a:rtl val="0"/>
                  </a:rPr>
                  <a:t>Gives up early</a:t>
                </a:r>
              </a:p>
            </p:txBody>
          </p:sp>
          <p:sp>
            <p:nvSpPr>
              <p:cNvPr id="66" name="TextBox 65">
                <a:extLst>
                  <a:ext uri="{FF2B5EF4-FFF2-40B4-BE49-F238E27FC236}">
                    <a16:creationId xmlns:a16="http://schemas.microsoft.com/office/drawing/2014/main" id="{A0168F08-9FCA-300F-61B5-657927D00B49}"/>
                  </a:ext>
                </a:extLst>
              </p:cNvPr>
              <p:cNvSpPr txBox="1"/>
              <p:nvPr/>
            </p:nvSpPr>
            <p:spPr>
              <a:xfrm>
                <a:off x="6345963" y="4122368"/>
                <a:ext cx="1205779" cy="246221"/>
              </a:xfrm>
              <a:prstGeom prst="rect">
                <a:avLst/>
              </a:prstGeom>
              <a:noFill/>
            </p:spPr>
            <p:txBody>
              <a:bodyPr wrap="none" rtlCol="0" anchor="ctr">
                <a:spAutoFit/>
              </a:bodyPr>
              <a:lstStyle/>
              <a:p>
                <a:pPr algn="ctr"/>
                <a:r>
                  <a:rPr lang="en-IN" sz="1000" spc="0" baseline="0">
                    <a:ln/>
                    <a:solidFill>
                      <a:srgbClr val="FFFFFF"/>
                    </a:solidFill>
                    <a:latin typeface="Arial"/>
                    <a:cs typeface="Arial"/>
                    <a:sym typeface="Arial"/>
                    <a:rtl val="0"/>
                  </a:rPr>
                  <a:t>Poor success rate</a:t>
                </a:r>
              </a:p>
            </p:txBody>
          </p:sp>
        </p:grpSp>
        <p:grpSp>
          <p:nvGrpSpPr>
            <p:cNvPr id="67" name="Graphic 2">
              <a:extLst>
                <a:ext uri="{FF2B5EF4-FFF2-40B4-BE49-F238E27FC236}">
                  <a16:creationId xmlns:a16="http://schemas.microsoft.com/office/drawing/2014/main" id="{D0E1208D-F311-C914-8C45-3DC142043904}"/>
                </a:ext>
              </a:extLst>
            </p:cNvPr>
            <p:cNvGrpSpPr/>
            <p:nvPr/>
          </p:nvGrpSpPr>
          <p:grpSpPr>
            <a:xfrm>
              <a:off x="7842642" y="3847897"/>
              <a:ext cx="1390339" cy="520692"/>
              <a:chOff x="7842642" y="3847897"/>
              <a:chExt cx="1390339" cy="520692"/>
            </a:xfrm>
          </p:grpSpPr>
          <p:sp>
            <p:nvSpPr>
              <p:cNvPr id="68" name="Freeform: Shape 67">
                <a:extLst>
                  <a:ext uri="{FF2B5EF4-FFF2-40B4-BE49-F238E27FC236}">
                    <a16:creationId xmlns:a16="http://schemas.microsoft.com/office/drawing/2014/main" id="{517393AB-EB91-604F-D68E-AE71D546164E}"/>
                  </a:ext>
                </a:extLst>
              </p:cNvPr>
              <p:cNvSpPr/>
              <p:nvPr/>
            </p:nvSpPr>
            <p:spPr>
              <a:xfrm>
                <a:off x="7842642" y="3847897"/>
                <a:ext cx="1390339" cy="502676"/>
              </a:xfrm>
              <a:custGeom>
                <a:avLst/>
                <a:gdLst>
                  <a:gd name="connsiteX0" fmla="*/ 1341464 w 1390339"/>
                  <a:gd name="connsiteY0" fmla="*/ 450 h 502676"/>
                  <a:gd name="connsiteX1" fmla="*/ 1391119 w 1390339"/>
                  <a:gd name="connsiteY1" fmla="*/ 450 h 502676"/>
                  <a:gd name="connsiteX2" fmla="*/ 1391119 w 1390339"/>
                  <a:gd name="connsiteY2" fmla="*/ 503127 h 502676"/>
                  <a:gd name="connsiteX3" fmla="*/ 1341464 w 1390339"/>
                  <a:gd name="connsiteY3" fmla="*/ 503127 h 502676"/>
                  <a:gd name="connsiteX4" fmla="*/ 50435 w 1390339"/>
                  <a:gd name="connsiteY4" fmla="*/ 503127 h 502676"/>
                  <a:gd name="connsiteX5" fmla="*/ 780 w 1390339"/>
                  <a:gd name="connsiteY5" fmla="*/ 503127 h 502676"/>
                  <a:gd name="connsiteX6" fmla="*/ 780 w 1390339"/>
                  <a:gd name="connsiteY6" fmla="*/ 450 h 502676"/>
                  <a:gd name="connsiteX7" fmla="*/ 50435 w 1390339"/>
                  <a:gd name="connsiteY7" fmla="*/ 450 h 50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339" h="502676">
                    <a:moveTo>
                      <a:pt x="1341464" y="450"/>
                    </a:moveTo>
                    <a:cubicBezTo>
                      <a:pt x="1368888" y="450"/>
                      <a:pt x="1391119" y="450"/>
                      <a:pt x="1391119" y="450"/>
                    </a:cubicBezTo>
                    <a:lnTo>
                      <a:pt x="1391119" y="503127"/>
                    </a:lnTo>
                    <a:cubicBezTo>
                      <a:pt x="1391119" y="503127"/>
                      <a:pt x="1368888" y="503127"/>
                      <a:pt x="1341464" y="503127"/>
                    </a:cubicBezTo>
                    <a:lnTo>
                      <a:pt x="50435" y="503127"/>
                    </a:lnTo>
                    <a:cubicBezTo>
                      <a:pt x="23011" y="503127"/>
                      <a:pt x="780" y="503127"/>
                      <a:pt x="780" y="503127"/>
                    </a:cubicBezTo>
                    <a:lnTo>
                      <a:pt x="780" y="450"/>
                    </a:lnTo>
                    <a:cubicBezTo>
                      <a:pt x="780" y="450"/>
                      <a:pt x="23011" y="450"/>
                      <a:pt x="50435" y="450"/>
                    </a:cubicBezTo>
                    <a:close/>
                  </a:path>
                </a:pathLst>
              </a:custGeom>
              <a:gradFill>
                <a:gsLst>
                  <a:gs pos="0">
                    <a:srgbClr val="11998E"/>
                  </a:gs>
                  <a:gs pos="50000">
                    <a:srgbClr val="24C485"/>
                  </a:gs>
                  <a:gs pos="100000">
                    <a:srgbClr val="38EF7D"/>
                  </a:gs>
                </a:gsLst>
                <a:lin ang="0" scaled="1"/>
              </a:gradFill>
              <a:ln w="9930" cap="flat">
                <a:noFill/>
                <a:prstDash val="solid"/>
                <a:miter/>
              </a:ln>
            </p:spPr>
            <p:txBody>
              <a:bodyPr rtlCol="0" anchor="ctr"/>
              <a:lstStyle/>
              <a:p>
                <a:pPr algn="ctr"/>
                <a:endParaRPr lang="en-IN" sz="2000"/>
              </a:p>
            </p:txBody>
          </p:sp>
          <p:sp>
            <p:nvSpPr>
              <p:cNvPr id="69" name="TextBox 68">
                <a:extLst>
                  <a:ext uri="{FF2B5EF4-FFF2-40B4-BE49-F238E27FC236}">
                    <a16:creationId xmlns:a16="http://schemas.microsoft.com/office/drawing/2014/main" id="{F86F89E3-806C-FF69-45BF-E7FD7DE9AB9B}"/>
                  </a:ext>
                </a:extLst>
              </p:cNvPr>
              <p:cNvSpPr txBox="1"/>
              <p:nvPr/>
            </p:nvSpPr>
            <p:spPr>
              <a:xfrm>
                <a:off x="7934120" y="3859708"/>
                <a:ext cx="1207382" cy="261610"/>
              </a:xfrm>
              <a:prstGeom prst="rect">
                <a:avLst/>
              </a:prstGeom>
              <a:noFill/>
            </p:spPr>
            <p:txBody>
              <a:bodyPr wrap="none" rtlCol="0" anchor="ctr">
                <a:spAutoFit/>
              </a:bodyPr>
              <a:lstStyle/>
              <a:p>
                <a:pPr algn="ctr"/>
                <a:r>
                  <a:rPr lang="en-IN" sz="1100" b="1" spc="0" baseline="0">
                    <a:ln/>
                    <a:solidFill>
                      <a:srgbClr val="FFFFFF"/>
                    </a:solidFill>
                    <a:latin typeface="Arial"/>
                    <a:cs typeface="Arial"/>
                    <a:sym typeface="Arial"/>
                    <a:rtl val="0"/>
                  </a:rPr>
                  <a:t>Optimal (n8-10)</a:t>
                </a:r>
              </a:p>
            </p:txBody>
          </p:sp>
          <p:sp>
            <p:nvSpPr>
              <p:cNvPr id="70" name="TextBox 69">
                <a:extLst>
                  <a:ext uri="{FF2B5EF4-FFF2-40B4-BE49-F238E27FC236}">
                    <a16:creationId xmlns:a16="http://schemas.microsoft.com/office/drawing/2014/main" id="{AC59B869-6E21-C447-D47F-51377D7F5921}"/>
                  </a:ext>
                </a:extLst>
              </p:cNvPr>
              <p:cNvSpPr txBox="1"/>
              <p:nvPr/>
            </p:nvSpPr>
            <p:spPr>
              <a:xfrm>
                <a:off x="7897251" y="3996699"/>
                <a:ext cx="1281120" cy="246221"/>
              </a:xfrm>
              <a:prstGeom prst="rect">
                <a:avLst/>
              </a:prstGeom>
              <a:noFill/>
            </p:spPr>
            <p:txBody>
              <a:bodyPr wrap="none" rtlCol="0" anchor="ctr">
                <a:spAutoFit/>
              </a:bodyPr>
              <a:lstStyle/>
              <a:p>
                <a:pPr algn="ctr"/>
                <a:r>
                  <a:rPr lang="en-IN" sz="1000" spc="0" baseline="0">
                    <a:ln/>
                    <a:solidFill>
                      <a:srgbClr val="FFFFFF"/>
                    </a:solidFill>
                    <a:latin typeface="Arial"/>
                    <a:cs typeface="Arial"/>
                    <a:sym typeface="Arial"/>
                    <a:rtl val="0"/>
                  </a:rPr>
                  <a:t>Balanced approach</a:t>
                </a:r>
              </a:p>
            </p:txBody>
          </p:sp>
          <p:sp>
            <p:nvSpPr>
              <p:cNvPr id="71" name="TextBox 70">
                <a:extLst>
                  <a:ext uri="{FF2B5EF4-FFF2-40B4-BE49-F238E27FC236}">
                    <a16:creationId xmlns:a16="http://schemas.microsoft.com/office/drawing/2014/main" id="{A71F9083-1360-FBB4-7A3C-33A6D9CCAFF8}"/>
                  </a:ext>
                </a:extLst>
              </p:cNvPr>
              <p:cNvSpPr txBox="1"/>
              <p:nvPr/>
            </p:nvSpPr>
            <p:spPr>
              <a:xfrm>
                <a:off x="7942134" y="4122368"/>
                <a:ext cx="1191353" cy="246221"/>
              </a:xfrm>
              <a:prstGeom prst="rect">
                <a:avLst/>
              </a:prstGeom>
              <a:noFill/>
            </p:spPr>
            <p:txBody>
              <a:bodyPr wrap="none" rtlCol="0" anchor="ctr">
                <a:spAutoFit/>
              </a:bodyPr>
              <a:lstStyle/>
              <a:p>
                <a:pPr algn="ctr"/>
                <a:r>
                  <a:rPr lang="en-IN" sz="1000" spc="0" baseline="0">
                    <a:ln/>
                    <a:solidFill>
                      <a:srgbClr val="FFFFFF"/>
                    </a:solidFill>
                    <a:latin typeface="Arial"/>
                    <a:cs typeface="Arial"/>
                    <a:sym typeface="Arial"/>
                    <a:rtl val="0"/>
                  </a:rPr>
                  <a:t>Best performance</a:t>
                </a:r>
              </a:p>
            </p:txBody>
          </p:sp>
        </p:grpSp>
        <p:grpSp>
          <p:nvGrpSpPr>
            <p:cNvPr id="72" name="Graphic 2">
              <a:extLst>
                <a:ext uri="{FF2B5EF4-FFF2-40B4-BE49-F238E27FC236}">
                  <a16:creationId xmlns:a16="http://schemas.microsoft.com/office/drawing/2014/main" id="{C21FE157-0907-DD8B-7568-171B5E08CC17}"/>
                </a:ext>
              </a:extLst>
            </p:cNvPr>
            <p:cNvGrpSpPr/>
            <p:nvPr/>
          </p:nvGrpSpPr>
          <p:grpSpPr>
            <a:xfrm>
              <a:off x="9431601" y="3847897"/>
              <a:ext cx="1390339" cy="520692"/>
              <a:chOff x="9431601" y="3847897"/>
              <a:chExt cx="1390339" cy="520692"/>
            </a:xfrm>
          </p:grpSpPr>
          <p:sp>
            <p:nvSpPr>
              <p:cNvPr id="73" name="Freeform: Shape 72">
                <a:extLst>
                  <a:ext uri="{FF2B5EF4-FFF2-40B4-BE49-F238E27FC236}">
                    <a16:creationId xmlns:a16="http://schemas.microsoft.com/office/drawing/2014/main" id="{E46B39C7-50BF-74A1-F73D-358E6BCD186C}"/>
                  </a:ext>
                </a:extLst>
              </p:cNvPr>
              <p:cNvSpPr/>
              <p:nvPr/>
            </p:nvSpPr>
            <p:spPr>
              <a:xfrm>
                <a:off x="9431601" y="3847897"/>
                <a:ext cx="1390339" cy="502676"/>
              </a:xfrm>
              <a:custGeom>
                <a:avLst/>
                <a:gdLst>
                  <a:gd name="connsiteX0" fmla="*/ 1341624 w 1390339"/>
                  <a:gd name="connsiteY0" fmla="*/ 450 h 502676"/>
                  <a:gd name="connsiteX1" fmla="*/ 1391279 w 1390339"/>
                  <a:gd name="connsiteY1" fmla="*/ 450 h 502676"/>
                  <a:gd name="connsiteX2" fmla="*/ 1391279 w 1390339"/>
                  <a:gd name="connsiteY2" fmla="*/ 503127 h 502676"/>
                  <a:gd name="connsiteX3" fmla="*/ 1341624 w 1390339"/>
                  <a:gd name="connsiteY3" fmla="*/ 503127 h 502676"/>
                  <a:gd name="connsiteX4" fmla="*/ 50595 w 1390339"/>
                  <a:gd name="connsiteY4" fmla="*/ 503127 h 502676"/>
                  <a:gd name="connsiteX5" fmla="*/ 940 w 1390339"/>
                  <a:gd name="connsiteY5" fmla="*/ 503127 h 502676"/>
                  <a:gd name="connsiteX6" fmla="*/ 940 w 1390339"/>
                  <a:gd name="connsiteY6" fmla="*/ 450 h 502676"/>
                  <a:gd name="connsiteX7" fmla="*/ 50595 w 1390339"/>
                  <a:gd name="connsiteY7" fmla="*/ 450 h 50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339" h="502676">
                    <a:moveTo>
                      <a:pt x="1341624" y="450"/>
                    </a:moveTo>
                    <a:cubicBezTo>
                      <a:pt x="1369048" y="450"/>
                      <a:pt x="1391279" y="450"/>
                      <a:pt x="1391279" y="450"/>
                    </a:cubicBezTo>
                    <a:lnTo>
                      <a:pt x="1391279" y="503127"/>
                    </a:lnTo>
                    <a:cubicBezTo>
                      <a:pt x="1391279" y="503127"/>
                      <a:pt x="1369048" y="503127"/>
                      <a:pt x="1341624" y="503127"/>
                    </a:cubicBezTo>
                    <a:lnTo>
                      <a:pt x="50595" y="503127"/>
                    </a:lnTo>
                    <a:cubicBezTo>
                      <a:pt x="23171" y="503127"/>
                      <a:pt x="940" y="503127"/>
                      <a:pt x="940" y="503127"/>
                    </a:cubicBezTo>
                    <a:lnTo>
                      <a:pt x="940" y="450"/>
                    </a:lnTo>
                    <a:cubicBezTo>
                      <a:pt x="940" y="450"/>
                      <a:pt x="23171" y="450"/>
                      <a:pt x="50595" y="450"/>
                    </a:cubicBezTo>
                    <a:close/>
                  </a:path>
                </a:pathLst>
              </a:custGeom>
              <a:gradFill>
                <a:gsLst>
                  <a:gs pos="0">
                    <a:srgbClr val="FC4A1A"/>
                  </a:gs>
                  <a:gs pos="50000">
                    <a:srgbClr val="F98026"/>
                  </a:gs>
                  <a:gs pos="100000">
                    <a:srgbClr val="F7B733"/>
                  </a:gs>
                </a:gsLst>
                <a:lin ang="0" scaled="1"/>
              </a:gradFill>
              <a:ln w="9930" cap="flat">
                <a:noFill/>
                <a:prstDash val="solid"/>
                <a:miter/>
              </a:ln>
            </p:spPr>
            <p:txBody>
              <a:bodyPr rtlCol="0" anchor="ctr"/>
              <a:lstStyle/>
              <a:p>
                <a:pPr algn="ctr"/>
                <a:endParaRPr lang="en-IN" sz="2000"/>
              </a:p>
            </p:txBody>
          </p:sp>
          <p:sp>
            <p:nvSpPr>
              <p:cNvPr id="74" name="TextBox 73">
                <a:extLst>
                  <a:ext uri="{FF2B5EF4-FFF2-40B4-BE49-F238E27FC236}">
                    <a16:creationId xmlns:a16="http://schemas.microsoft.com/office/drawing/2014/main" id="{BB4CE514-2170-E053-3E7E-073691EF3A4B}"/>
                  </a:ext>
                </a:extLst>
              </p:cNvPr>
              <p:cNvSpPr txBox="1"/>
              <p:nvPr/>
            </p:nvSpPr>
            <p:spPr>
              <a:xfrm>
                <a:off x="9501439" y="3859708"/>
                <a:ext cx="1250663" cy="261610"/>
              </a:xfrm>
              <a:prstGeom prst="rect">
                <a:avLst/>
              </a:prstGeom>
              <a:noFill/>
            </p:spPr>
            <p:txBody>
              <a:bodyPr wrap="none" rtlCol="0" anchor="ctr">
                <a:spAutoFit/>
              </a:bodyPr>
              <a:lstStyle/>
              <a:p>
                <a:pPr algn="ctr"/>
                <a:r>
                  <a:rPr lang="en-IN" sz="1100" b="1" spc="0" baseline="0">
                    <a:ln/>
                    <a:solidFill>
                      <a:srgbClr val="FFFFFF"/>
                    </a:solidFill>
                    <a:latin typeface="Arial"/>
                    <a:cs typeface="Arial"/>
                    <a:sym typeface="Arial"/>
                    <a:rtl val="0"/>
                  </a:rPr>
                  <a:t>Too High (n200)</a:t>
                </a:r>
              </a:p>
            </p:txBody>
          </p:sp>
          <p:sp>
            <p:nvSpPr>
              <p:cNvPr id="75" name="TextBox 74">
                <a:extLst>
                  <a:ext uri="{FF2B5EF4-FFF2-40B4-BE49-F238E27FC236}">
                    <a16:creationId xmlns:a16="http://schemas.microsoft.com/office/drawing/2014/main" id="{818ECB31-CCD3-A3A5-2316-95CBF323A6B7}"/>
                  </a:ext>
                </a:extLst>
              </p:cNvPr>
              <p:cNvSpPr txBox="1"/>
              <p:nvPr/>
            </p:nvSpPr>
            <p:spPr>
              <a:xfrm>
                <a:off x="9523079" y="3996699"/>
                <a:ext cx="1207382" cy="246221"/>
              </a:xfrm>
              <a:prstGeom prst="rect">
                <a:avLst/>
              </a:prstGeom>
              <a:noFill/>
            </p:spPr>
            <p:txBody>
              <a:bodyPr wrap="none" rtlCol="0" anchor="ctr">
                <a:spAutoFit/>
              </a:bodyPr>
              <a:lstStyle/>
              <a:p>
                <a:pPr algn="ctr"/>
                <a:r>
                  <a:rPr lang="en-IN" sz="1000" spc="0" baseline="0">
                    <a:ln/>
                    <a:solidFill>
                      <a:srgbClr val="FFFFFF"/>
                    </a:solidFill>
                    <a:latin typeface="Arial"/>
                    <a:cs typeface="Arial"/>
                    <a:sym typeface="Arial"/>
                    <a:rtl val="0"/>
                  </a:rPr>
                  <a:t>Wastes resources</a:t>
                </a:r>
              </a:p>
            </p:txBody>
          </p:sp>
          <p:sp>
            <p:nvSpPr>
              <p:cNvPr id="76" name="TextBox 75">
                <a:extLst>
                  <a:ext uri="{FF2B5EF4-FFF2-40B4-BE49-F238E27FC236}">
                    <a16:creationId xmlns:a16="http://schemas.microsoft.com/office/drawing/2014/main" id="{2D4D8558-21B0-5C80-B388-E038A3271561}"/>
                  </a:ext>
                </a:extLst>
              </p:cNvPr>
              <p:cNvSpPr txBox="1"/>
              <p:nvPr/>
            </p:nvSpPr>
            <p:spPr>
              <a:xfrm>
                <a:off x="9691394" y="4122368"/>
                <a:ext cx="870751" cy="246221"/>
              </a:xfrm>
              <a:prstGeom prst="rect">
                <a:avLst/>
              </a:prstGeom>
              <a:noFill/>
            </p:spPr>
            <p:txBody>
              <a:bodyPr wrap="none" rtlCol="0" anchor="ctr">
                <a:spAutoFit/>
              </a:bodyPr>
              <a:lstStyle/>
              <a:p>
                <a:pPr algn="ctr"/>
                <a:r>
                  <a:rPr lang="en-IN" sz="1000" spc="0" baseline="0">
                    <a:ln/>
                    <a:solidFill>
                      <a:srgbClr val="FFFFFF"/>
                    </a:solidFill>
                    <a:latin typeface="Arial"/>
                    <a:cs typeface="Arial"/>
                    <a:sym typeface="Arial"/>
                    <a:rtl val="0"/>
                  </a:rPr>
                  <a:t>Long delays</a:t>
                </a:r>
              </a:p>
            </p:txBody>
          </p:sp>
        </p:grpSp>
        <p:sp>
          <p:nvSpPr>
            <p:cNvPr id="77" name="TextBox 76">
              <a:extLst>
                <a:ext uri="{FF2B5EF4-FFF2-40B4-BE49-F238E27FC236}">
                  <a16:creationId xmlns:a16="http://schemas.microsoft.com/office/drawing/2014/main" id="{6EEE5900-8B06-5449-5C47-7045E87DD2C7}"/>
                </a:ext>
              </a:extLst>
            </p:cNvPr>
            <p:cNvSpPr txBox="1"/>
            <p:nvPr/>
          </p:nvSpPr>
          <p:spPr>
            <a:xfrm>
              <a:off x="7175098" y="4419454"/>
              <a:ext cx="2725426" cy="307777"/>
            </a:xfrm>
            <a:prstGeom prst="rect">
              <a:avLst/>
            </a:prstGeom>
            <a:noFill/>
          </p:spPr>
          <p:txBody>
            <a:bodyPr wrap="none" rtlCol="0" anchor="ctr">
              <a:spAutoFit/>
            </a:bodyPr>
            <a:lstStyle/>
            <a:p>
              <a:pPr algn="ctr"/>
              <a:r>
                <a:rPr lang="en-IN" sz="1400" b="1" spc="0" baseline="0">
                  <a:ln/>
                  <a:solidFill>
                    <a:srgbClr val="1E293B"/>
                  </a:solidFill>
                  <a:latin typeface="Arial"/>
                  <a:cs typeface="Arial"/>
                  <a:sym typeface="Arial"/>
                  <a:rtl val="0"/>
                </a:rPr>
                <a:t>KPI Performance Comparison</a:t>
              </a:r>
            </a:p>
          </p:txBody>
        </p:sp>
        <p:grpSp>
          <p:nvGrpSpPr>
            <p:cNvPr id="78" name="Graphic 2">
              <a:extLst>
                <a:ext uri="{FF2B5EF4-FFF2-40B4-BE49-F238E27FC236}">
                  <a16:creationId xmlns:a16="http://schemas.microsoft.com/office/drawing/2014/main" id="{ECA947CE-EAB9-F67B-5442-41ABBBFC6A61}"/>
                </a:ext>
              </a:extLst>
            </p:cNvPr>
            <p:cNvGrpSpPr/>
            <p:nvPr/>
          </p:nvGrpSpPr>
          <p:grpSpPr>
            <a:xfrm>
              <a:off x="6415744" y="4750714"/>
              <a:ext cx="4905069" cy="712003"/>
              <a:chOff x="6415744" y="4750714"/>
              <a:chExt cx="4905069" cy="712003"/>
            </a:xfrm>
          </p:grpSpPr>
          <p:sp>
            <p:nvSpPr>
              <p:cNvPr id="79" name="TextBox 78">
                <a:extLst>
                  <a:ext uri="{FF2B5EF4-FFF2-40B4-BE49-F238E27FC236}">
                    <a16:creationId xmlns:a16="http://schemas.microsoft.com/office/drawing/2014/main" id="{4F1E5B40-1EAD-E911-62CD-4AB440B924D6}"/>
                  </a:ext>
                </a:extLst>
              </p:cNvPr>
              <p:cNvSpPr txBox="1"/>
              <p:nvPr/>
            </p:nvSpPr>
            <p:spPr>
              <a:xfrm>
                <a:off x="6415744" y="4750714"/>
                <a:ext cx="1463863" cy="246221"/>
              </a:xfrm>
              <a:prstGeom prst="rect">
                <a:avLst/>
              </a:prstGeom>
              <a:noFill/>
            </p:spPr>
            <p:txBody>
              <a:bodyPr wrap="none" rtlCol="0" anchor="ctr">
                <a:spAutoFit/>
              </a:bodyPr>
              <a:lstStyle/>
              <a:p>
                <a:pPr algn="ctr"/>
                <a:r>
                  <a:rPr lang="en-IN" sz="1000" b="1" spc="0" baseline="0">
                    <a:ln/>
                    <a:solidFill>
                      <a:srgbClr val="374151"/>
                    </a:solidFill>
                    <a:latin typeface="Arial"/>
                    <a:cs typeface="Arial"/>
                    <a:sym typeface="Arial"/>
                    <a:rtl val="0"/>
                  </a:rPr>
                  <a:t>RACH Success Rate:</a:t>
                </a:r>
              </a:p>
            </p:txBody>
          </p:sp>
          <p:sp>
            <p:nvSpPr>
              <p:cNvPr id="80" name="Freeform: Shape 79">
                <a:extLst>
                  <a:ext uri="{FF2B5EF4-FFF2-40B4-BE49-F238E27FC236}">
                    <a16:creationId xmlns:a16="http://schemas.microsoft.com/office/drawing/2014/main" id="{89807B78-E77C-DFD2-E8BB-7A2CE26F8A5C}"/>
                  </a:ext>
                </a:extLst>
              </p:cNvPr>
              <p:cNvSpPr/>
              <p:nvPr/>
            </p:nvSpPr>
            <p:spPr>
              <a:xfrm>
                <a:off x="6551612" y="4937030"/>
                <a:ext cx="595859" cy="125669"/>
              </a:xfrm>
              <a:custGeom>
                <a:avLst/>
                <a:gdLst>
                  <a:gd name="connsiteX0" fmla="*/ 650 w 595859"/>
                  <a:gd name="connsiteY0" fmla="*/ 560 h 125669"/>
                  <a:gd name="connsiteX1" fmla="*/ 596510 w 595859"/>
                  <a:gd name="connsiteY1" fmla="*/ 560 h 125669"/>
                  <a:gd name="connsiteX2" fmla="*/ 596510 w 595859"/>
                  <a:gd name="connsiteY2" fmla="*/ 126229 h 125669"/>
                  <a:gd name="connsiteX3" fmla="*/ 650 w 595859"/>
                  <a:gd name="connsiteY3" fmla="*/ 126229 h 125669"/>
                </a:gdLst>
                <a:ahLst/>
                <a:cxnLst>
                  <a:cxn ang="0">
                    <a:pos x="connsiteX0" y="connsiteY0"/>
                  </a:cxn>
                  <a:cxn ang="0">
                    <a:pos x="connsiteX1" y="connsiteY1"/>
                  </a:cxn>
                  <a:cxn ang="0">
                    <a:pos x="connsiteX2" y="connsiteY2"/>
                  </a:cxn>
                  <a:cxn ang="0">
                    <a:pos x="connsiteX3" y="connsiteY3"/>
                  </a:cxn>
                </a:cxnLst>
                <a:rect l="l" t="t" r="r" b="b"/>
                <a:pathLst>
                  <a:path w="595859" h="125669">
                    <a:moveTo>
                      <a:pt x="650" y="560"/>
                    </a:moveTo>
                    <a:lnTo>
                      <a:pt x="596510" y="560"/>
                    </a:lnTo>
                    <a:lnTo>
                      <a:pt x="596510" y="126229"/>
                    </a:lnTo>
                    <a:lnTo>
                      <a:pt x="650" y="126229"/>
                    </a:lnTo>
                    <a:close/>
                  </a:path>
                </a:pathLst>
              </a:custGeom>
              <a:solidFill>
                <a:srgbClr val="EF4444">
                  <a:alpha val="80000"/>
                </a:srgbClr>
              </a:solidFill>
              <a:ln w="9930" cap="flat">
                <a:noFill/>
                <a:prstDash val="solid"/>
                <a:miter/>
              </a:ln>
            </p:spPr>
            <p:txBody>
              <a:bodyPr rtlCol="0" anchor="ctr"/>
              <a:lstStyle/>
              <a:p>
                <a:pPr algn="ctr"/>
                <a:endParaRPr lang="en-IN" sz="2000"/>
              </a:p>
            </p:txBody>
          </p:sp>
          <p:sp>
            <p:nvSpPr>
              <p:cNvPr id="81" name="Freeform: Shape 80">
                <a:extLst>
                  <a:ext uri="{FF2B5EF4-FFF2-40B4-BE49-F238E27FC236}">
                    <a16:creationId xmlns:a16="http://schemas.microsoft.com/office/drawing/2014/main" id="{644E0D90-123C-CD0B-D693-8E1469F7CA12}"/>
                  </a:ext>
                </a:extLst>
              </p:cNvPr>
              <p:cNvSpPr/>
              <p:nvPr/>
            </p:nvSpPr>
            <p:spPr>
              <a:xfrm>
                <a:off x="6551612" y="5104589"/>
                <a:ext cx="1191719" cy="125669"/>
              </a:xfrm>
              <a:custGeom>
                <a:avLst/>
                <a:gdLst>
                  <a:gd name="connsiteX0" fmla="*/ 650 w 1191719"/>
                  <a:gd name="connsiteY0" fmla="*/ 560 h 125669"/>
                  <a:gd name="connsiteX1" fmla="*/ 1192369 w 1191719"/>
                  <a:gd name="connsiteY1" fmla="*/ 560 h 125669"/>
                  <a:gd name="connsiteX2" fmla="*/ 1192369 w 1191719"/>
                  <a:gd name="connsiteY2" fmla="*/ 126229 h 125669"/>
                  <a:gd name="connsiteX3" fmla="*/ 650 w 1191719"/>
                  <a:gd name="connsiteY3" fmla="*/ 126229 h 125669"/>
                </a:gdLst>
                <a:ahLst/>
                <a:cxnLst>
                  <a:cxn ang="0">
                    <a:pos x="connsiteX0" y="connsiteY0"/>
                  </a:cxn>
                  <a:cxn ang="0">
                    <a:pos x="connsiteX1" y="connsiteY1"/>
                  </a:cxn>
                  <a:cxn ang="0">
                    <a:pos x="connsiteX2" y="connsiteY2"/>
                  </a:cxn>
                  <a:cxn ang="0">
                    <a:pos x="connsiteX3" y="connsiteY3"/>
                  </a:cxn>
                </a:cxnLst>
                <a:rect l="l" t="t" r="r" b="b"/>
                <a:pathLst>
                  <a:path w="1191719" h="125669">
                    <a:moveTo>
                      <a:pt x="650" y="560"/>
                    </a:moveTo>
                    <a:lnTo>
                      <a:pt x="1192369" y="560"/>
                    </a:lnTo>
                    <a:lnTo>
                      <a:pt x="1192369" y="126229"/>
                    </a:lnTo>
                    <a:lnTo>
                      <a:pt x="650" y="126229"/>
                    </a:lnTo>
                    <a:close/>
                  </a:path>
                </a:pathLst>
              </a:custGeom>
              <a:solidFill>
                <a:srgbClr val="22C55E">
                  <a:alpha val="80000"/>
                </a:srgbClr>
              </a:solidFill>
              <a:ln w="9930" cap="flat">
                <a:noFill/>
                <a:prstDash val="solid"/>
                <a:miter/>
              </a:ln>
            </p:spPr>
            <p:txBody>
              <a:bodyPr rtlCol="0" anchor="ctr"/>
              <a:lstStyle/>
              <a:p>
                <a:pPr algn="ctr"/>
                <a:endParaRPr lang="en-IN" sz="2000"/>
              </a:p>
            </p:txBody>
          </p:sp>
          <p:sp>
            <p:nvSpPr>
              <p:cNvPr id="82" name="Freeform: Shape 81">
                <a:extLst>
                  <a:ext uri="{FF2B5EF4-FFF2-40B4-BE49-F238E27FC236}">
                    <a16:creationId xmlns:a16="http://schemas.microsoft.com/office/drawing/2014/main" id="{0EAD76D1-DA56-0ECB-6C5E-A06CEB867894}"/>
                  </a:ext>
                </a:extLst>
              </p:cNvPr>
              <p:cNvSpPr/>
              <p:nvPr/>
            </p:nvSpPr>
            <p:spPr>
              <a:xfrm>
                <a:off x="6551612" y="5272148"/>
                <a:ext cx="993099" cy="125669"/>
              </a:xfrm>
              <a:custGeom>
                <a:avLst/>
                <a:gdLst>
                  <a:gd name="connsiteX0" fmla="*/ 650 w 993099"/>
                  <a:gd name="connsiteY0" fmla="*/ 560 h 125669"/>
                  <a:gd name="connsiteX1" fmla="*/ 993750 w 993099"/>
                  <a:gd name="connsiteY1" fmla="*/ 560 h 125669"/>
                  <a:gd name="connsiteX2" fmla="*/ 993750 w 993099"/>
                  <a:gd name="connsiteY2" fmla="*/ 126229 h 125669"/>
                  <a:gd name="connsiteX3" fmla="*/ 650 w 993099"/>
                  <a:gd name="connsiteY3" fmla="*/ 126229 h 125669"/>
                </a:gdLst>
                <a:ahLst/>
                <a:cxnLst>
                  <a:cxn ang="0">
                    <a:pos x="connsiteX0" y="connsiteY0"/>
                  </a:cxn>
                  <a:cxn ang="0">
                    <a:pos x="connsiteX1" y="connsiteY1"/>
                  </a:cxn>
                  <a:cxn ang="0">
                    <a:pos x="connsiteX2" y="connsiteY2"/>
                  </a:cxn>
                  <a:cxn ang="0">
                    <a:pos x="connsiteX3" y="connsiteY3"/>
                  </a:cxn>
                </a:cxnLst>
                <a:rect l="l" t="t" r="r" b="b"/>
                <a:pathLst>
                  <a:path w="993099" h="125669">
                    <a:moveTo>
                      <a:pt x="650" y="560"/>
                    </a:moveTo>
                    <a:lnTo>
                      <a:pt x="993750" y="560"/>
                    </a:lnTo>
                    <a:lnTo>
                      <a:pt x="993750" y="126229"/>
                    </a:lnTo>
                    <a:lnTo>
                      <a:pt x="650" y="126229"/>
                    </a:lnTo>
                    <a:close/>
                  </a:path>
                </a:pathLst>
              </a:custGeom>
              <a:solidFill>
                <a:srgbClr val="F59E0B">
                  <a:alpha val="80000"/>
                </a:srgbClr>
              </a:solidFill>
              <a:ln w="9930" cap="flat">
                <a:noFill/>
                <a:prstDash val="solid"/>
                <a:miter/>
              </a:ln>
            </p:spPr>
            <p:txBody>
              <a:bodyPr rtlCol="0" anchor="ctr"/>
              <a:lstStyle/>
              <a:p>
                <a:pPr algn="ctr"/>
                <a:endParaRPr lang="en-IN" sz="2000"/>
              </a:p>
            </p:txBody>
          </p:sp>
          <p:sp>
            <p:nvSpPr>
              <p:cNvPr id="83" name="TextBox 82">
                <a:extLst>
                  <a:ext uri="{FF2B5EF4-FFF2-40B4-BE49-F238E27FC236}">
                    <a16:creationId xmlns:a16="http://schemas.microsoft.com/office/drawing/2014/main" id="{5DA278C8-C7FD-4DFE-1A9B-27B313FC0E6B}"/>
                  </a:ext>
                </a:extLst>
              </p:cNvPr>
              <p:cNvSpPr txBox="1"/>
              <p:nvPr/>
            </p:nvSpPr>
            <p:spPr>
              <a:xfrm>
                <a:off x="7136189" y="4912155"/>
                <a:ext cx="883576" cy="215444"/>
              </a:xfrm>
              <a:prstGeom prst="rect">
                <a:avLst/>
              </a:prstGeom>
              <a:noFill/>
            </p:spPr>
            <p:txBody>
              <a:bodyPr wrap="none" rtlCol="0" anchor="ctr">
                <a:spAutoFit/>
              </a:bodyPr>
              <a:lstStyle/>
              <a:p>
                <a:pPr algn="ctr"/>
                <a:r>
                  <a:rPr lang="en-IN" sz="800" spc="0" baseline="0">
                    <a:ln/>
                    <a:solidFill>
                      <a:srgbClr val="7F1D1D"/>
                    </a:solidFill>
                    <a:latin typeface="Arial"/>
                    <a:cs typeface="Arial"/>
                    <a:sym typeface="Arial"/>
                    <a:rtl val="0"/>
                  </a:rPr>
                  <a:t>75% (Too Low)</a:t>
                </a:r>
              </a:p>
            </p:txBody>
          </p:sp>
          <p:sp>
            <p:nvSpPr>
              <p:cNvPr id="84" name="TextBox 83">
                <a:extLst>
                  <a:ext uri="{FF2B5EF4-FFF2-40B4-BE49-F238E27FC236}">
                    <a16:creationId xmlns:a16="http://schemas.microsoft.com/office/drawing/2014/main" id="{4B8F3D69-D135-AF07-E809-1E75C0DA56C5}"/>
                  </a:ext>
                </a:extLst>
              </p:cNvPr>
              <p:cNvSpPr txBox="1"/>
              <p:nvPr/>
            </p:nvSpPr>
            <p:spPr>
              <a:xfrm>
                <a:off x="7739019" y="5079714"/>
                <a:ext cx="841897" cy="215444"/>
              </a:xfrm>
              <a:prstGeom prst="rect">
                <a:avLst/>
              </a:prstGeom>
              <a:noFill/>
            </p:spPr>
            <p:txBody>
              <a:bodyPr wrap="none" rtlCol="0" anchor="ctr">
                <a:spAutoFit/>
              </a:bodyPr>
              <a:lstStyle/>
              <a:p>
                <a:pPr algn="ctr"/>
                <a:r>
                  <a:rPr lang="en-IN" sz="800" spc="0" baseline="0">
                    <a:ln/>
                    <a:solidFill>
                      <a:srgbClr val="14532D"/>
                    </a:solidFill>
                    <a:latin typeface="Arial"/>
                    <a:cs typeface="Arial"/>
                    <a:sym typeface="Arial"/>
                    <a:rtl val="0"/>
                  </a:rPr>
                  <a:t>95% (Optimal)</a:t>
                </a:r>
              </a:p>
            </p:txBody>
          </p:sp>
          <p:sp>
            <p:nvSpPr>
              <p:cNvPr id="85" name="TextBox 84">
                <a:extLst>
                  <a:ext uri="{FF2B5EF4-FFF2-40B4-BE49-F238E27FC236}">
                    <a16:creationId xmlns:a16="http://schemas.microsoft.com/office/drawing/2014/main" id="{CCA6D54F-33B7-C153-2889-34FDD0334517}"/>
                  </a:ext>
                </a:extLst>
              </p:cNvPr>
              <p:cNvSpPr txBox="1"/>
              <p:nvPr/>
            </p:nvSpPr>
            <p:spPr>
              <a:xfrm>
                <a:off x="7533240" y="5247273"/>
                <a:ext cx="906018" cy="215444"/>
              </a:xfrm>
              <a:prstGeom prst="rect">
                <a:avLst/>
              </a:prstGeom>
              <a:noFill/>
            </p:spPr>
            <p:txBody>
              <a:bodyPr wrap="none" rtlCol="0" anchor="ctr">
                <a:spAutoFit/>
              </a:bodyPr>
              <a:lstStyle/>
              <a:p>
                <a:pPr algn="ctr"/>
                <a:r>
                  <a:rPr lang="en-IN" sz="800" spc="0" baseline="0">
                    <a:ln/>
                    <a:solidFill>
                      <a:srgbClr val="92400E"/>
                    </a:solidFill>
                    <a:latin typeface="Arial"/>
                    <a:cs typeface="Arial"/>
                    <a:sym typeface="Arial"/>
                    <a:rtl val="0"/>
                  </a:rPr>
                  <a:t>90% (Too High)</a:t>
                </a:r>
              </a:p>
            </p:txBody>
          </p:sp>
          <p:sp>
            <p:nvSpPr>
              <p:cNvPr id="86" name="TextBox 85">
                <a:extLst>
                  <a:ext uri="{FF2B5EF4-FFF2-40B4-BE49-F238E27FC236}">
                    <a16:creationId xmlns:a16="http://schemas.microsoft.com/office/drawing/2014/main" id="{F7F79064-A82C-9841-68AA-5BC0D8401E63}"/>
                  </a:ext>
                </a:extLst>
              </p:cNvPr>
              <p:cNvSpPr txBox="1"/>
              <p:nvPr/>
            </p:nvSpPr>
            <p:spPr>
              <a:xfrm>
                <a:off x="8395594" y="4750714"/>
                <a:ext cx="1587294" cy="246221"/>
              </a:xfrm>
              <a:prstGeom prst="rect">
                <a:avLst/>
              </a:prstGeom>
              <a:noFill/>
            </p:spPr>
            <p:txBody>
              <a:bodyPr wrap="none" rtlCol="0" anchor="ctr">
                <a:spAutoFit/>
              </a:bodyPr>
              <a:lstStyle/>
              <a:p>
                <a:pPr algn="ctr"/>
                <a:r>
                  <a:rPr lang="en-IN" sz="1000" b="1" spc="0" baseline="0">
                    <a:ln/>
                    <a:solidFill>
                      <a:srgbClr val="374151"/>
                    </a:solidFill>
                    <a:latin typeface="Arial"/>
                    <a:cs typeface="Arial"/>
                    <a:sym typeface="Arial"/>
                    <a:rtl val="0"/>
                  </a:rPr>
                  <a:t>Average Access Delay:</a:t>
                </a:r>
              </a:p>
            </p:txBody>
          </p:sp>
          <p:sp>
            <p:nvSpPr>
              <p:cNvPr id="87" name="Freeform: Shape 86">
                <a:extLst>
                  <a:ext uri="{FF2B5EF4-FFF2-40B4-BE49-F238E27FC236}">
                    <a16:creationId xmlns:a16="http://schemas.microsoft.com/office/drawing/2014/main" id="{124CD6DC-5A47-4219-80CD-2FF4C217A687}"/>
                  </a:ext>
                </a:extLst>
              </p:cNvPr>
              <p:cNvSpPr/>
              <p:nvPr/>
            </p:nvSpPr>
            <p:spPr>
              <a:xfrm>
                <a:off x="8537811" y="4937030"/>
                <a:ext cx="397239" cy="125669"/>
              </a:xfrm>
              <a:custGeom>
                <a:avLst/>
                <a:gdLst>
                  <a:gd name="connsiteX0" fmla="*/ 650 w 397239"/>
                  <a:gd name="connsiteY0" fmla="*/ 560 h 125669"/>
                  <a:gd name="connsiteX1" fmla="*/ 397890 w 397239"/>
                  <a:gd name="connsiteY1" fmla="*/ 560 h 125669"/>
                  <a:gd name="connsiteX2" fmla="*/ 397890 w 397239"/>
                  <a:gd name="connsiteY2" fmla="*/ 126229 h 125669"/>
                  <a:gd name="connsiteX3" fmla="*/ 650 w 397239"/>
                  <a:gd name="connsiteY3" fmla="*/ 126229 h 125669"/>
                </a:gdLst>
                <a:ahLst/>
                <a:cxnLst>
                  <a:cxn ang="0">
                    <a:pos x="connsiteX0" y="connsiteY0"/>
                  </a:cxn>
                  <a:cxn ang="0">
                    <a:pos x="connsiteX1" y="connsiteY1"/>
                  </a:cxn>
                  <a:cxn ang="0">
                    <a:pos x="connsiteX2" y="connsiteY2"/>
                  </a:cxn>
                  <a:cxn ang="0">
                    <a:pos x="connsiteX3" y="connsiteY3"/>
                  </a:cxn>
                </a:cxnLst>
                <a:rect l="l" t="t" r="r" b="b"/>
                <a:pathLst>
                  <a:path w="397239" h="125669">
                    <a:moveTo>
                      <a:pt x="650" y="560"/>
                    </a:moveTo>
                    <a:lnTo>
                      <a:pt x="397890" y="560"/>
                    </a:lnTo>
                    <a:lnTo>
                      <a:pt x="397890" y="126229"/>
                    </a:lnTo>
                    <a:lnTo>
                      <a:pt x="650" y="126229"/>
                    </a:lnTo>
                    <a:close/>
                  </a:path>
                </a:pathLst>
              </a:custGeom>
              <a:solidFill>
                <a:srgbClr val="22C55E">
                  <a:alpha val="80000"/>
                </a:srgbClr>
              </a:solidFill>
              <a:ln w="9930" cap="flat">
                <a:noFill/>
                <a:prstDash val="solid"/>
                <a:miter/>
              </a:ln>
            </p:spPr>
            <p:txBody>
              <a:bodyPr rtlCol="0" anchor="ctr"/>
              <a:lstStyle/>
              <a:p>
                <a:pPr algn="ctr"/>
                <a:endParaRPr lang="en-IN" sz="2000"/>
              </a:p>
            </p:txBody>
          </p:sp>
          <p:sp>
            <p:nvSpPr>
              <p:cNvPr id="88" name="Freeform: Shape 87">
                <a:extLst>
                  <a:ext uri="{FF2B5EF4-FFF2-40B4-BE49-F238E27FC236}">
                    <a16:creationId xmlns:a16="http://schemas.microsoft.com/office/drawing/2014/main" id="{04E3882C-2633-EF9B-21D7-23DA58FE88C8}"/>
                  </a:ext>
                </a:extLst>
              </p:cNvPr>
              <p:cNvSpPr/>
              <p:nvPr/>
            </p:nvSpPr>
            <p:spPr>
              <a:xfrm>
                <a:off x="8537811" y="5104589"/>
                <a:ext cx="595859" cy="125669"/>
              </a:xfrm>
              <a:custGeom>
                <a:avLst/>
                <a:gdLst>
                  <a:gd name="connsiteX0" fmla="*/ 650 w 595859"/>
                  <a:gd name="connsiteY0" fmla="*/ 560 h 125669"/>
                  <a:gd name="connsiteX1" fmla="*/ 596510 w 595859"/>
                  <a:gd name="connsiteY1" fmla="*/ 560 h 125669"/>
                  <a:gd name="connsiteX2" fmla="*/ 596510 w 595859"/>
                  <a:gd name="connsiteY2" fmla="*/ 126229 h 125669"/>
                  <a:gd name="connsiteX3" fmla="*/ 650 w 595859"/>
                  <a:gd name="connsiteY3" fmla="*/ 126229 h 125669"/>
                </a:gdLst>
                <a:ahLst/>
                <a:cxnLst>
                  <a:cxn ang="0">
                    <a:pos x="connsiteX0" y="connsiteY0"/>
                  </a:cxn>
                  <a:cxn ang="0">
                    <a:pos x="connsiteX1" y="connsiteY1"/>
                  </a:cxn>
                  <a:cxn ang="0">
                    <a:pos x="connsiteX2" y="connsiteY2"/>
                  </a:cxn>
                  <a:cxn ang="0">
                    <a:pos x="connsiteX3" y="connsiteY3"/>
                  </a:cxn>
                </a:cxnLst>
                <a:rect l="l" t="t" r="r" b="b"/>
                <a:pathLst>
                  <a:path w="595859" h="125669">
                    <a:moveTo>
                      <a:pt x="650" y="560"/>
                    </a:moveTo>
                    <a:lnTo>
                      <a:pt x="596510" y="560"/>
                    </a:lnTo>
                    <a:lnTo>
                      <a:pt x="596510" y="126229"/>
                    </a:lnTo>
                    <a:lnTo>
                      <a:pt x="650" y="126229"/>
                    </a:lnTo>
                    <a:close/>
                  </a:path>
                </a:pathLst>
              </a:custGeom>
              <a:solidFill>
                <a:srgbClr val="22C55E">
                  <a:alpha val="80000"/>
                </a:srgbClr>
              </a:solidFill>
              <a:ln w="9930" cap="flat">
                <a:noFill/>
                <a:prstDash val="solid"/>
                <a:miter/>
              </a:ln>
            </p:spPr>
            <p:txBody>
              <a:bodyPr rtlCol="0" anchor="ctr"/>
              <a:lstStyle/>
              <a:p>
                <a:pPr algn="ctr"/>
                <a:endParaRPr lang="en-IN" sz="2000"/>
              </a:p>
            </p:txBody>
          </p:sp>
          <p:sp>
            <p:nvSpPr>
              <p:cNvPr id="89" name="Freeform: Shape 88">
                <a:extLst>
                  <a:ext uri="{FF2B5EF4-FFF2-40B4-BE49-F238E27FC236}">
                    <a16:creationId xmlns:a16="http://schemas.microsoft.com/office/drawing/2014/main" id="{F8A099CE-33F5-3F55-749B-B4CE038EFC81}"/>
                  </a:ext>
                </a:extLst>
              </p:cNvPr>
              <p:cNvSpPr/>
              <p:nvPr/>
            </p:nvSpPr>
            <p:spPr>
              <a:xfrm>
                <a:off x="8537811" y="5272148"/>
                <a:ext cx="993099" cy="125669"/>
              </a:xfrm>
              <a:custGeom>
                <a:avLst/>
                <a:gdLst>
                  <a:gd name="connsiteX0" fmla="*/ 650 w 993099"/>
                  <a:gd name="connsiteY0" fmla="*/ 560 h 125669"/>
                  <a:gd name="connsiteX1" fmla="*/ 993750 w 993099"/>
                  <a:gd name="connsiteY1" fmla="*/ 560 h 125669"/>
                  <a:gd name="connsiteX2" fmla="*/ 993750 w 993099"/>
                  <a:gd name="connsiteY2" fmla="*/ 126229 h 125669"/>
                  <a:gd name="connsiteX3" fmla="*/ 650 w 993099"/>
                  <a:gd name="connsiteY3" fmla="*/ 126229 h 125669"/>
                </a:gdLst>
                <a:ahLst/>
                <a:cxnLst>
                  <a:cxn ang="0">
                    <a:pos x="connsiteX0" y="connsiteY0"/>
                  </a:cxn>
                  <a:cxn ang="0">
                    <a:pos x="connsiteX1" y="connsiteY1"/>
                  </a:cxn>
                  <a:cxn ang="0">
                    <a:pos x="connsiteX2" y="connsiteY2"/>
                  </a:cxn>
                  <a:cxn ang="0">
                    <a:pos x="connsiteX3" y="connsiteY3"/>
                  </a:cxn>
                </a:cxnLst>
                <a:rect l="l" t="t" r="r" b="b"/>
                <a:pathLst>
                  <a:path w="993099" h="125669">
                    <a:moveTo>
                      <a:pt x="650" y="560"/>
                    </a:moveTo>
                    <a:lnTo>
                      <a:pt x="993750" y="560"/>
                    </a:lnTo>
                    <a:lnTo>
                      <a:pt x="993750" y="126229"/>
                    </a:lnTo>
                    <a:lnTo>
                      <a:pt x="650" y="126229"/>
                    </a:lnTo>
                    <a:close/>
                  </a:path>
                </a:pathLst>
              </a:custGeom>
              <a:solidFill>
                <a:srgbClr val="EF4444">
                  <a:alpha val="80000"/>
                </a:srgbClr>
              </a:solidFill>
              <a:ln w="9930" cap="flat">
                <a:noFill/>
                <a:prstDash val="solid"/>
                <a:miter/>
              </a:ln>
            </p:spPr>
            <p:txBody>
              <a:bodyPr rtlCol="0" anchor="ctr"/>
              <a:lstStyle/>
              <a:p>
                <a:pPr algn="ctr"/>
                <a:endParaRPr lang="en-IN" sz="2000"/>
              </a:p>
            </p:txBody>
          </p:sp>
          <p:sp>
            <p:nvSpPr>
              <p:cNvPr id="90" name="TextBox 89">
                <a:extLst>
                  <a:ext uri="{FF2B5EF4-FFF2-40B4-BE49-F238E27FC236}">
                    <a16:creationId xmlns:a16="http://schemas.microsoft.com/office/drawing/2014/main" id="{A3D05A1F-899C-1FAC-ADD6-AEE81859AA92}"/>
                  </a:ext>
                </a:extLst>
              </p:cNvPr>
              <p:cNvSpPr txBox="1"/>
              <p:nvPr/>
            </p:nvSpPr>
            <p:spPr>
              <a:xfrm>
                <a:off x="8923365" y="4912155"/>
                <a:ext cx="928460" cy="215444"/>
              </a:xfrm>
              <a:prstGeom prst="rect">
                <a:avLst/>
              </a:prstGeom>
              <a:noFill/>
            </p:spPr>
            <p:txBody>
              <a:bodyPr wrap="none" rtlCol="0" anchor="ctr">
                <a:spAutoFit/>
              </a:bodyPr>
              <a:lstStyle/>
              <a:p>
                <a:pPr algn="ctr"/>
                <a:r>
                  <a:rPr lang="en-IN" sz="800" spc="0" baseline="0">
                    <a:ln/>
                    <a:solidFill>
                      <a:srgbClr val="14532D"/>
                    </a:solidFill>
                    <a:latin typeface="Arial"/>
                    <a:cs typeface="Arial"/>
                    <a:sym typeface="Arial"/>
                    <a:rtl val="0"/>
                  </a:rPr>
                  <a:t>15ms (Too Low)</a:t>
                </a:r>
              </a:p>
            </p:txBody>
          </p:sp>
          <p:sp>
            <p:nvSpPr>
              <p:cNvPr id="91" name="TextBox 90">
                <a:extLst>
                  <a:ext uri="{FF2B5EF4-FFF2-40B4-BE49-F238E27FC236}">
                    <a16:creationId xmlns:a16="http://schemas.microsoft.com/office/drawing/2014/main" id="{A4384F87-C6C0-4513-52D0-3930CD872F69}"/>
                  </a:ext>
                </a:extLst>
              </p:cNvPr>
              <p:cNvSpPr txBox="1"/>
              <p:nvPr/>
            </p:nvSpPr>
            <p:spPr>
              <a:xfrm>
                <a:off x="9128956" y="5079714"/>
                <a:ext cx="886781" cy="215444"/>
              </a:xfrm>
              <a:prstGeom prst="rect">
                <a:avLst/>
              </a:prstGeom>
              <a:noFill/>
            </p:spPr>
            <p:txBody>
              <a:bodyPr wrap="none" rtlCol="0" anchor="ctr">
                <a:spAutoFit/>
              </a:bodyPr>
              <a:lstStyle/>
              <a:p>
                <a:pPr algn="ctr"/>
                <a:r>
                  <a:rPr lang="en-IN" sz="800" spc="0" baseline="0">
                    <a:ln/>
                    <a:solidFill>
                      <a:srgbClr val="14532D"/>
                    </a:solidFill>
                    <a:latin typeface="Arial"/>
                    <a:cs typeface="Arial"/>
                    <a:sym typeface="Arial"/>
                    <a:rtl val="0"/>
                  </a:rPr>
                  <a:t>25ms (Optimal)</a:t>
                </a:r>
              </a:p>
            </p:txBody>
          </p:sp>
          <p:sp>
            <p:nvSpPr>
              <p:cNvPr id="92" name="TextBox 91">
                <a:extLst>
                  <a:ext uri="{FF2B5EF4-FFF2-40B4-BE49-F238E27FC236}">
                    <a16:creationId xmlns:a16="http://schemas.microsoft.com/office/drawing/2014/main" id="{301A7E10-2D2B-6130-E9D0-EBAE696E0EDC}"/>
                  </a:ext>
                </a:extLst>
              </p:cNvPr>
              <p:cNvSpPr txBox="1"/>
              <p:nvPr/>
            </p:nvSpPr>
            <p:spPr>
              <a:xfrm>
                <a:off x="8586092" y="5227818"/>
                <a:ext cx="968534" cy="215444"/>
              </a:xfrm>
              <a:prstGeom prst="rect">
                <a:avLst/>
              </a:prstGeom>
              <a:noFill/>
            </p:spPr>
            <p:txBody>
              <a:bodyPr wrap="none" rtlCol="0" anchor="ctr">
                <a:spAutoFit/>
              </a:bodyPr>
              <a:lstStyle/>
              <a:p>
                <a:pPr algn="ctr"/>
                <a:r>
                  <a:rPr lang="en-IN" sz="600" spc="0" baseline="0" dirty="0">
                    <a:ln/>
                    <a:solidFill>
                      <a:schemeClr val="bg1"/>
                    </a:solidFill>
                    <a:latin typeface="Arial"/>
                    <a:cs typeface="Arial"/>
                    <a:sym typeface="Arial"/>
                    <a:rtl val="0"/>
                  </a:rPr>
                  <a:t>80mas</a:t>
                </a:r>
                <a:r>
                  <a:rPr lang="en-IN" sz="800" spc="0" baseline="0" dirty="0">
                    <a:ln/>
                    <a:solidFill>
                      <a:schemeClr val="bg1"/>
                    </a:solidFill>
                    <a:latin typeface="Arial"/>
                    <a:cs typeface="Arial"/>
                    <a:sym typeface="Arial"/>
                    <a:rtl val="0"/>
                  </a:rPr>
                  <a:t> (Too High)</a:t>
                </a:r>
              </a:p>
            </p:txBody>
          </p:sp>
          <p:sp>
            <p:nvSpPr>
              <p:cNvPr id="93" name="TextBox 92">
                <a:extLst>
                  <a:ext uri="{FF2B5EF4-FFF2-40B4-BE49-F238E27FC236}">
                    <a16:creationId xmlns:a16="http://schemas.microsoft.com/office/drawing/2014/main" id="{70321873-BEF9-75A2-9CF1-27CB46F44C53}"/>
                  </a:ext>
                </a:extLst>
              </p:cNvPr>
              <p:cNvSpPr txBox="1"/>
              <p:nvPr/>
            </p:nvSpPr>
            <p:spPr>
              <a:xfrm>
                <a:off x="9903228" y="4750714"/>
                <a:ext cx="1116011" cy="246221"/>
              </a:xfrm>
              <a:prstGeom prst="rect">
                <a:avLst/>
              </a:prstGeom>
              <a:noFill/>
            </p:spPr>
            <p:txBody>
              <a:bodyPr wrap="none" rtlCol="0" anchor="ctr">
                <a:spAutoFit/>
              </a:bodyPr>
              <a:lstStyle/>
              <a:p>
                <a:pPr algn="ctr"/>
                <a:r>
                  <a:rPr lang="en-IN" sz="1000" b="1" spc="0" baseline="0" dirty="0">
                    <a:ln/>
                    <a:solidFill>
                      <a:srgbClr val="374151"/>
                    </a:solidFill>
                    <a:latin typeface="Arial"/>
                    <a:cs typeface="Arial"/>
                    <a:sym typeface="Arial"/>
                    <a:rtl val="0"/>
                  </a:rPr>
                  <a:t>Battery Impact:</a:t>
                </a:r>
              </a:p>
            </p:txBody>
          </p:sp>
          <p:sp>
            <p:nvSpPr>
              <p:cNvPr id="94" name="Freeform: Shape 93">
                <a:extLst>
                  <a:ext uri="{FF2B5EF4-FFF2-40B4-BE49-F238E27FC236}">
                    <a16:creationId xmlns:a16="http://schemas.microsoft.com/office/drawing/2014/main" id="{8E500734-B94F-A2B4-2CBE-3ECC9A28AC38}"/>
                  </a:ext>
                </a:extLst>
              </p:cNvPr>
              <p:cNvSpPr/>
              <p:nvPr/>
            </p:nvSpPr>
            <p:spPr>
              <a:xfrm>
                <a:off x="10027461" y="4937030"/>
                <a:ext cx="297929" cy="125669"/>
              </a:xfrm>
              <a:custGeom>
                <a:avLst/>
                <a:gdLst>
                  <a:gd name="connsiteX0" fmla="*/ 650 w 297929"/>
                  <a:gd name="connsiteY0" fmla="*/ 560 h 125669"/>
                  <a:gd name="connsiteX1" fmla="*/ 298580 w 297929"/>
                  <a:gd name="connsiteY1" fmla="*/ 560 h 125669"/>
                  <a:gd name="connsiteX2" fmla="*/ 298580 w 297929"/>
                  <a:gd name="connsiteY2" fmla="*/ 126229 h 125669"/>
                  <a:gd name="connsiteX3" fmla="*/ 650 w 297929"/>
                  <a:gd name="connsiteY3" fmla="*/ 126229 h 125669"/>
                </a:gdLst>
                <a:ahLst/>
                <a:cxnLst>
                  <a:cxn ang="0">
                    <a:pos x="connsiteX0" y="connsiteY0"/>
                  </a:cxn>
                  <a:cxn ang="0">
                    <a:pos x="connsiteX1" y="connsiteY1"/>
                  </a:cxn>
                  <a:cxn ang="0">
                    <a:pos x="connsiteX2" y="connsiteY2"/>
                  </a:cxn>
                  <a:cxn ang="0">
                    <a:pos x="connsiteX3" y="connsiteY3"/>
                  </a:cxn>
                </a:cxnLst>
                <a:rect l="l" t="t" r="r" b="b"/>
                <a:pathLst>
                  <a:path w="297929" h="125669">
                    <a:moveTo>
                      <a:pt x="650" y="560"/>
                    </a:moveTo>
                    <a:lnTo>
                      <a:pt x="298580" y="560"/>
                    </a:lnTo>
                    <a:lnTo>
                      <a:pt x="298580" y="126229"/>
                    </a:lnTo>
                    <a:lnTo>
                      <a:pt x="650" y="126229"/>
                    </a:lnTo>
                    <a:close/>
                  </a:path>
                </a:pathLst>
              </a:custGeom>
              <a:solidFill>
                <a:srgbClr val="22C55E">
                  <a:alpha val="80000"/>
                </a:srgbClr>
              </a:solidFill>
              <a:ln w="9930" cap="flat">
                <a:noFill/>
                <a:prstDash val="solid"/>
                <a:miter/>
              </a:ln>
            </p:spPr>
            <p:txBody>
              <a:bodyPr rtlCol="0" anchor="ctr"/>
              <a:lstStyle/>
              <a:p>
                <a:pPr algn="ctr"/>
                <a:endParaRPr lang="en-IN" sz="2000"/>
              </a:p>
            </p:txBody>
          </p:sp>
          <p:sp>
            <p:nvSpPr>
              <p:cNvPr id="95" name="Freeform: Shape 94">
                <a:extLst>
                  <a:ext uri="{FF2B5EF4-FFF2-40B4-BE49-F238E27FC236}">
                    <a16:creationId xmlns:a16="http://schemas.microsoft.com/office/drawing/2014/main" id="{5A898BD2-ABBF-26B7-ED82-B19101A0894C}"/>
                  </a:ext>
                </a:extLst>
              </p:cNvPr>
              <p:cNvSpPr/>
              <p:nvPr/>
            </p:nvSpPr>
            <p:spPr>
              <a:xfrm>
                <a:off x="10027461" y="5104589"/>
                <a:ext cx="496549" cy="125669"/>
              </a:xfrm>
              <a:custGeom>
                <a:avLst/>
                <a:gdLst>
                  <a:gd name="connsiteX0" fmla="*/ 650 w 496549"/>
                  <a:gd name="connsiteY0" fmla="*/ 560 h 125669"/>
                  <a:gd name="connsiteX1" fmla="*/ 497200 w 496549"/>
                  <a:gd name="connsiteY1" fmla="*/ 560 h 125669"/>
                  <a:gd name="connsiteX2" fmla="*/ 497200 w 496549"/>
                  <a:gd name="connsiteY2" fmla="*/ 126229 h 125669"/>
                  <a:gd name="connsiteX3" fmla="*/ 650 w 496549"/>
                  <a:gd name="connsiteY3" fmla="*/ 126229 h 125669"/>
                </a:gdLst>
                <a:ahLst/>
                <a:cxnLst>
                  <a:cxn ang="0">
                    <a:pos x="connsiteX0" y="connsiteY0"/>
                  </a:cxn>
                  <a:cxn ang="0">
                    <a:pos x="connsiteX1" y="connsiteY1"/>
                  </a:cxn>
                  <a:cxn ang="0">
                    <a:pos x="connsiteX2" y="connsiteY2"/>
                  </a:cxn>
                  <a:cxn ang="0">
                    <a:pos x="connsiteX3" y="connsiteY3"/>
                  </a:cxn>
                </a:cxnLst>
                <a:rect l="l" t="t" r="r" b="b"/>
                <a:pathLst>
                  <a:path w="496549" h="125669">
                    <a:moveTo>
                      <a:pt x="650" y="560"/>
                    </a:moveTo>
                    <a:lnTo>
                      <a:pt x="497200" y="560"/>
                    </a:lnTo>
                    <a:lnTo>
                      <a:pt x="497200" y="126229"/>
                    </a:lnTo>
                    <a:lnTo>
                      <a:pt x="650" y="126229"/>
                    </a:lnTo>
                    <a:close/>
                  </a:path>
                </a:pathLst>
              </a:custGeom>
              <a:solidFill>
                <a:srgbClr val="22C55E">
                  <a:alpha val="80000"/>
                </a:srgbClr>
              </a:solidFill>
              <a:ln w="9930" cap="flat">
                <a:noFill/>
                <a:prstDash val="solid"/>
                <a:miter/>
              </a:ln>
            </p:spPr>
            <p:txBody>
              <a:bodyPr rtlCol="0" anchor="ctr"/>
              <a:lstStyle/>
              <a:p>
                <a:pPr algn="ctr"/>
                <a:endParaRPr lang="en-IN" sz="2000"/>
              </a:p>
            </p:txBody>
          </p:sp>
          <p:sp>
            <p:nvSpPr>
              <p:cNvPr id="96" name="Freeform: Shape 95">
                <a:extLst>
                  <a:ext uri="{FF2B5EF4-FFF2-40B4-BE49-F238E27FC236}">
                    <a16:creationId xmlns:a16="http://schemas.microsoft.com/office/drawing/2014/main" id="{1725820B-FEF2-B4BE-0BCC-FD6699A4E093}"/>
                  </a:ext>
                </a:extLst>
              </p:cNvPr>
              <p:cNvSpPr/>
              <p:nvPr/>
            </p:nvSpPr>
            <p:spPr>
              <a:xfrm>
                <a:off x="10027461" y="5272148"/>
                <a:ext cx="893789" cy="125669"/>
              </a:xfrm>
              <a:custGeom>
                <a:avLst/>
                <a:gdLst>
                  <a:gd name="connsiteX0" fmla="*/ 650 w 893789"/>
                  <a:gd name="connsiteY0" fmla="*/ 560 h 125669"/>
                  <a:gd name="connsiteX1" fmla="*/ 894440 w 893789"/>
                  <a:gd name="connsiteY1" fmla="*/ 560 h 125669"/>
                  <a:gd name="connsiteX2" fmla="*/ 894440 w 893789"/>
                  <a:gd name="connsiteY2" fmla="*/ 126229 h 125669"/>
                  <a:gd name="connsiteX3" fmla="*/ 650 w 893789"/>
                  <a:gd name="connsiteY3" fmla="*/ 126229 h 125669"/>
                </a:gdLst>
                <a:ahLst/>
                <a:cxnLst>
                  <a:cxn ang="0">
                    <a:pos x="connsiteX0" y="connsiteY0"/>
                  </a:cxn>
                  <a:cxn ang="0">
                    <a:pos x="connsiteX1" y="connsiteY1"/>
                  </a:cxn>
                  <a:cxn ang="0">
                    <a:pos x="connsiteX2" y="connsiteY2"/>
                  </a:cxn>
                  <a:cxn ang="0">
                    <a:pos x="connsiteX3" y="connsiteY3"/>
                  </a:cxn>
                </a:cxnLst>
                <a:rect l="l" t="t" r="r" b="b"/>
                <a:pathLst>
                  <a:path w="893789" h="125669">
                    <a:moveTo>
                      <a:pt x="650" y="560"/>
                    </a:moveTo>
                    <a:lnTo>
                      <a:pt x="894440" y="560"/>
                    </a:lnTo>
                    <a:lnTo>
                      <a:pt x="894440" y="126229"/>
                    </a:lnTo>
                    <a:lnTo>
                      <a:pt x="650" y="126229"/>
                    </a:lnTo>
                    <a:close/>
                  </a:path>
                </a:pathLst>
              </a:custGeom>
              <a:solidFill>
                <a:srgbClr val="EF4444">
                  <a:alpha val="80000"/>
                </a:srgbClr>
              </a:solidFill>
              <a:ln w="9930" cap="flat">
                <a:noFill/>
                <a:prstDash val="solid"/>
                <a:miter/>
              </a:ln>
            </p:spPr>
            <p:txBody>
              <a:bodyPr rtlCol="0" anchor="ctr"/>
              <a:lstStyle/>
              <a:p>
                <a:pPr algn="ctr"/>
                <a:endParaRPr lang="en-IN" sz="2000"/>
              </a:p>
            </p:txBody>
          </p:sp>
          <p:sp>
            <p:nvSpPr>
              <p:cNvPr id="97" name="TextBox 96">
                <a:extLst>
                  <a:ext uri="{FF2B5EF4-FFF2-40B4-BE49-F238E27FC236}">
                    <a16:creationId xmlns:a16="http://schemas.microsoft.com/office/drawing/2014/main" id="{6A9D9AE6-3822-E7B3-236D-D4B7967039A8}"/>
                  </a:ext>
                </a:extLst>
              </p:cNvPr>
              <p:cNvSpPr txBox="1"/>
              <p:nvPr/>
            </p:nvSpPr>
            <p:spPr>
              <a:xfrm>
                <a:off x="10328880" y="4912155"/>
                <a:ext cx="373821" cy="215444"/>
              </a:xfrm>
              <a:prstGeom prst="rect">
                <a:avLst/>
              </a:prstGeom>
              <a:noFill/>
            </p:spPr>
            <p:txBody>
              <a:bodyPr wrap="none" rtlCol="0" anchor="ctr">
                <a:spAutoFit/>
              </a:bodyPr>
              <a:lstStyle/>
              <a:p>
                <a:pPr algn="ctr"/>
                <a:r>
                  <a:rPr lang="en-IN" sz="800" spc="0" baseline="0">
                    <a:ln/>
                    <a:solidFill>
                      <a:srgbClr val="14532D"/>
                    </a:solidFill>
                    <a:latin typeface="Arial"/>
                    <a:cs typeface="Arial"/>
                    <a:sym typeface="Arial"/>
                    <a:rtl val="0"/>
                  </a:rPr>
                  <a:t>Low</a:t>
                </a:r>
              </a:p>
            </p:txBody>
          </p:sp>
          <p:sp>
            <p:nvSpPr>
              <p:cNvPr id="98" name="TextBox 97">
                <a:extLst>
                  <a:ext uri="{FF2B5EF4-FFF2-40B4-BE49-F238E27FC236}">
                    <a16:creationId xmlns:a16="http://schemas.microsoft.com/office/drawing/2014/main" id="{CD9DD01F-D00D-C903-0C0F-3E45052DA1CE}"/>
                  </a:ext>
                </a:extLst>
              </p:cNvPr>
              <p:cNvSpPr txBox="1"/>
              <p:nvPr/>
            </p:nvSpPr>
            <p:spPr>
              <a:xfrm>
                <a:off x="10522751" y="5079714"/>
                <a:ext cx="620683" cy="215444"/>
              </a:xfrm>
              <a:prstGeom prst="rect">
                <a:avLst/>
              </a:prstGeom>
              <a:noFill/>
            </p:spPr>
            <p:txBody>
              <a:bodyPr wrap="none" rtlCol="0" anchor="ctr">
                <a:spAutoFit/>
              </a:bodyPr>
              <a:lstStyle/>
              <a:p>
                <a:pPr algn="ctr"/>
                <a:r>
                  <a:rPr lang="en-IN" sz="800" spc="0" baseline="0">
                    <a:ln/>
                    <a:solidFill>
                      <a:srgbClr val="14532D"/>
                    </a:solidFill>
                    <a:latin typeface="Arial"/>
                    <a:cs typeface="Arial"/>
                    <a:sym typeface="Arial"/>
                    <a:rtl val="0"/>
                  </a:rPr>
                  <a:t>Moderate</a:t>
                </a:r>
              </a:p>
            </p:txBody>
          </p:sp>
          <p:sp>
            <p:nvSpPr>
              <p:cNvPr id="99" name="TextBox 98">
                <a:extLst>
                  <a:ext uri="{FF2B5EF4-FFF2-40B4-BE49-F238E27FC236}">
                    <a16:creationId xmlns:a16="http://schemas.microsoft.com/office/drawing/2014/main" id="{8AF2EBD5-598B-0B95-8D25-890CD6FC874B}"/>
                  </a:ext>
                </a:extLst>
              </p:cNvPr>
              <p:cNvSpPr txBox="1"/>
              <p:nvPr/>
            </p:nvSpPr>
            <p:spPr>
              <a:xfrm>
                <a:off x="10924551" y="5247273"/>
                <a:ext cx="396262" cy="215444"/>
              </a:xfrm>
              <a:prstGeom prst="rect">
                <a:avLst/>
              </a:prstGeom>
              <a:noFill/>
            </p:spPr>
            <p:txBody>
              <a:bodyPr wrap="none" rtlCol="0" anchor="ctr">
                <a:spAutoFit/>
              </a:bodyPr>
              <a:lstStyle/>
              <a:p>
                <a:pPr algn="ctr"/>
                <a:r>
                  <a:rPr lang="en-IN" sz="800" spc="0" baseline="0">
                    <a:ln/>
                    <a:solidFill>
                      <a:srgbClr val="7F1D1D"/>
                    </a:solidFill>
                    <a:latin typeface="Arial"/>
                    <a:cs typeface="Arial"/>
                    <a:sym typeface="Arial"/>
                    <a:rtl val="0"/>
                  </a:rPr>
                  <a:t>High</a:t>
                </a:r>
              </a:p>
            </p:txBody>
          </p:sp>
        </p:grpSp>
      </p:grpSp>
      <p:grpSp>
        <p:nvGrpSpPr>
          <p:cNvPr id="100" name="Graphic 2">
            <a:extLst>
              <a:ext uri="{FF2B5EF4-FFF2-40B4-BE49-F238E27FC236}">
                <a16:creationId xmlns:a16="http://schemas.microsoft.com/office/drawing/2014/main" id="{8AC1EDBB-8FBC-E8A5-D8F5-1591BE59BDF4}"/>
              </a:ext>
            </a:extLst>
          </p:cNvPr>
          <p:cNvGrpSpPr/>
          <p:nvPr/>
        </p:nvGrpSpPr>
        <p:grpSpPr>
          <a:xfrm>
            <a:off x="393820" y="5579377"/>
            <a:ext cx="5993996" cy="1205826"/>
            <a:chOff x="500824" y="4499607"/>
            <a:chExt cx="5993996" cy="1205826"/>
          </a:xfrm>
        </p:grpSpPr>
        <p:sp>
          <p:nvSpPr>
            <p:cNvPr id="101" name="TextBox 100">
              <a:extLst>
                <a:ext uri="{FF2B5EF4-FFF2-40B4-BE49-F238E27FC236}">
                  <a16:creationId xmlns:a16="http://schemas.microsoft.com/office/drawing/2014/main" id="{8CF8D9CB-BF0F-81AA-2EEB-5BA24113D211}"/>
                </a:ext>
              </a:extLst>
            </p:cNvPr>
            <p:cNvSpPr txBox="1"/>
            <p:nvPr/>
          </p:nvSpPr>
          <p:spPr>
            <a:xfrm>
              <a:off x="500824" y="4499607"/>
              <a:ext cx="1306769" cy="307777"/>
            </a:xfrm>
            <a:prstGeom prst="rect">
              <a:avLst/>
            </a:prstGeom>
            <a:noFill/>
          </p:spPr>
          <p:txBody>
            <a:bodyPr wrap="none" rtlCol="0" anchor="ctr">
              <a:spAutoFit/>
            </a:bodyPr>
            <a:lstStyle/>
            <a:p>
              <a:pPr algn="ctr"/>
              <a:r>
                <a:rPr lang="en-IN" sz="1400" b="1" spc="0" baseline="0">
                  <a:ln/>
                  <a:solidFill>
                    <a:srgbClr val="1E293B"/>
                  </a:solidFill>
                  <a:latin typeface="Arial"/>
                  <a:cs typeface="Arial"/>
                  <a:sym typeface="Arial"/>
                  <a:rtl val="0"/>
                </a:rPr>
                <a:t>Key Insights:</a:t>
              </a:r>
            </a:p>
          </p:txBody>
        </p:sp>
        <p:grpSp>
          <p:nvGrpSpPr>
            <p:cNvPr id="102" name="Graphic 2">
              <a:extLst>
                <a:ext uri="{FF2B5EF4-FFF2-40B4-BE49-F238E27FC236}">
                  <a16:creationId xmlns:a16="http://schemas.microsoft.com/office/drawing/2014/main" id="{5246FFDF-2394-B36F-C57B-9698A1944120}"/>
                </a:ext>
              </a:extLst>
            </p:cNvPr>
            <p:cNvGrpSpPr/>
            <p:nvPr/>
          </p:nvGrpSpPr>
          <p:grpSpPr>
            <a:xfrm>
              <a:off x="612877" y="4830866"/>
              <a:ext cx="5881943" cy="246221"/>
              <a:chOff x="612877" y="4830866"/>
              <a:chExt cx="5881943" cy="246221"/>
            </a:xfrm>
          </p:grpSpPr>
          <p:sp>
            <p:nvSpPr>
              <p:cNvPr id="103" name="Freeform: Shape 102">
                <a:extLst>
                  <a:ext uri="{FF2B5EF4-FFF2-40B4-BE49-F238E27FC236}">
                    <a16:creationId xmlns:a16="http://schemas.microsoft.com/office/drawing/2014/main" id="{81882A20-AF4B-73BB-7521-0728B007C182}"/>
                  </a:ext>
                </a:extLst>
              </p:cNvPr>
              <p:cNvSpPr/>
              <p:nvPr/>
            </p:nvSpPr>
            <p:spPr>
              <a:xfrm>
                <a:off x="612877" y="4911896"/>
                <a:ext cx="59585" cy="50267"/>
              </a:xfrm>
              <a:custGeom>
                <a:avLst/>
                <a:gdLst>
                  <a:gd name="connsiteX0" fmla="*/ 59636 w 59585"/>
                  <a:gd name="connsiteY0" fmla="*/ 25714 h 50267"/>
                  <a:gd name="connsiteX1" fmla="*/ 29843 w 59585"/>
                  <a:gd name="connsiteY1" fmla="*/ 50848 h 50267"/>
                  <a:gd name="connsiteX2" fmla="*/ 50 w 59585"/>
                  <a:gd name="connsiteY2" fmla="*/ 25714 h 50267"/>
                  <a:gd name="connsiteX3" fmla="*/ 29843 w 59585"/>
                  <a:gd name="connsiteY3" fmla="*/ 580 h 50267"/>
                  <a:gd name="connsiteX4" fmla="*/ 59636 w 59585"/>
                  <a:gd name="connsiteY4" fmla="*/ 25714 h 5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85" h="50267">
                    <a:moveTo>
                      <a:pt x="59636" y="25714"/>
                    </a:moveTo>
                    <a:cubicBezTo>
                      <a:pt x="59636" y="39595"/>
                      <a:pt x="46297" y="50848"/>
                      <a:pt x="29843" y="50848"/>
                    </a:cubicBezTo>
                    <a:cubicBezTo>
                      <a:pt x="13389" y="50848"/>
                      <a:pt x="50" y="39595"/>
                      <a:pt x="50" y="25714"/>
                    </a:cubicBezTo>
                    <a:cubicBezTo>
                      <a:pt x="50" y="11833"/>
                      <a:pt x="13389" y="580"/>
                      <a:pt x="29843" y="580"/>
                    </a:cubicBezTo>
                    <a:cubicBezTo>
                      <a:pt x="46297" y="580"/>
                      <a:pt x="59636" y="11833"/>
                      <a:pt x="59636" y="25714"/>
                    </a:cubicBezTo>
                    <a:close/>
                  </a:path>
                </a:pathLst>
              </a:custGeom>
              <a:solidFill>
                <a:srgbClr val="10B981"/>
              </a:solidFill>
              <a:ln w="9930" cap="flat">
                <a:noFill/>
                <a:prstDash val="solid"/>
                <a:miter/>
              </a:ln>
            </p:spPr>
            <p:txBody>
              <a:bodyPr rtlCol="0" anchor="ctr"/>
              <a:lstStyle/>
              <a:p>
                <a:pPr algn="ctr"/>
                <a:endParaRPr lang="en-IN" sz="2000"/>
              </a:p>
            </p:txBody>
          </p:sp>
          <p:sp>
            <p:nvSpPr>
              <p:cNvPr id="104" name="TextBox 103">
                <a:extLst>
                  <a:ext uri="{FF2B5EF4-FFF2-40B4-BE49-F238E27FC236}">
                    <a16:creationId xmlns:a16="http://schemas.microsoft.com/office/drawing/2014/main" id="{B67F0454-F6D4-A159-3F85-EDABB8158D20}"/>
                  </a:ext>
                </a:extLst>
              </p:cNvPr>
              <p:cNvSpPr txBox="1"/>
              <p:nvPr/>
            </p:nvSpPr>
            <p:spPr>
              <a:xfrm>
                <a:off x="728498" y="4830866"/>
                <a:ext cx="5766322" cy="246221"/>
              </a:xfrm>
              <a:prstGeom prst="rect">
                <a:avLst/>
              </a:prstGeom>
              <a:noFill/>
            </p:spPr>
            <p:txBody>
              <a:bodyPr wrap="none" rtlCol="0" anchor="ctr">
                <a:spAutoFit/>
              </a:bodyPr>
              <a:lstStyle/>
              <a:p>
                <a:pPr algn="ctr"/>
                <a:r>
                  <a:rPr lang="en-IN" sz="1000" b="1" spc="0" baseline="0" dirty="0">
                    <a:ln/>
                    <a:solidFill>
                      <a:srgbClr val="374151"/>
                    </a:solidFill>
                    <a:latin typeface="Arial"/>
                    <a:cs typeface="Arial"/>
                    <a:sym typeface="Arial"/>
                    <a:rtl val="0"/>
                  </a:rPr>
                  <a:t>Optimal Range: n8-n10 provides best balance between success rate and resource efficiency</a:t>
                </a:r>
              </a:p>
            </p:txBody>
          </p:sp>
        </p:grpSp>
        <p:grpSp>
          <p:nvGrpSpPr>
            <p:cNvPr id="105" name="Graphic 2">
              <a:extLst>
                <a:ext uri="{FF2B5EF4-FFF2-40B4-BE49-F238E27FC236}">
                  <a16:creationId xmlns:a16="http://schemas.microsoft.com/office/drawing/2014/main" id="{5B162DA0-B3DB-C242-7281-8258A801221E}"/>
                </a:ext>
              </a:extLst>
            </p:cNvPr>
            <p:cNvGrpSpPr/>
            <p:nvPr/>
          </p:nvGrpSpPr>
          <p:grpSpPr>
            <a:xfrm>
              <a:off x="612877" y="5040315"/>
              <a:ext cx="5218808" cy="246221"/>
              <a:chOff x="612877" y="5040315"/>
              <a:chExt cx="5218808" cy="246221"/>
            </a:xfrm>
          </p:grpSpPr>
          <p:sp>
            <p:nvSpPr>
              <p:cNvPr id="106" name="Freeform: Shape 105">
                <a:extLst>
                  <a:ext uri="{FF2B5EF4-FFF2-40B4-BE49-F238E27FC236}">
                    <a16:creationId xmlns:a16="http://schemas.microsoft.com/office/drawing/2014/main" id="{AE7B5B34-7789-E45B-B073-DE5BD2F4B379}"/>
                  </a:ext>
                </a:extLst>
              </p:cNvPr>
              <p:cNvSpPr/>
              <p:nvPr/>
            </p:nvSpPr>
            <p:spPr>
              <a:xfrm>
                <a:off x="612877" y="5121345"/>
                <a:ext cx="59585" cy="50267"/>
              </a:xfrm>
              <a:custGeom>
                <a:avLst/>
                <a:gdLst>
                  <a:gd name="connsiteX0" fmla="*/ 59636 w 59585"/>
                  <a:gd name="connsiteY0" fmla="*/ 25739 h 50267"/>
                  <a:gd name="connsiteX1" fmla="*/ 29843 w 59585"/>
                  <a:gd name="connsiteY1" fmla="*/ 50873 h 50267"/>
                  <a:gd name="connsiteX2" fmla="*/ 50 w 59585"/>
                  <a:gd name="connsiteY2" fmla="*/ 25739 h 50267"/>
                  <a:gd name="connsiteX3" fmla="*/ 29843 w 59585"/>
                  <a:gd name="connsiteY3" fmla="*/ 605 h 50267"/>
                  <a:gd name="connsiteX4" fmla="*/ 59636 w 59585"/>
                  <a:gd name="connsiteY4" fmla="*/ 25739 h 5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85" h="50267">
                    <a:moveTo>
                      <a:pt x="59636" y="25739"/>
                    </a:moveTo>
                    <a:cubicBezTo>
                      <a:pt x="59636" y="39620"/>
                      <a:pt x="46297" y="50873"/>
                      <a:pt x="29843" y="50873"/>
                    </a:cubicBezTo>
                    <a:cubicBezTo>
                      <a:pt x="13389" y="50873"/>
                      <a:pt x="50" y="39620"/>
                      <a:pt x="50" y="25739"/>
                    </a:cubicBezTo>
                    <a:cubicBezTo>
                      <a:pt x="50" y="11858"/>
                      <a:pt x="13389" y="605"/>
                      <a:pt x="29843" y="605"/>
                    </a:cubicBezTo>
                    <a:cubicBezTo>
                      <a:pt x="46297" y="605"/>
                      <a:pt x="59636" y="11858"/>
                      <a:pt x="59636" y="25739"/>
                    </a:cubicBezTo>
                    <a:close/>
                  </a:path>
                </a:pathLst>
              </a:custGeom>
              <a:solidFill>
                <a:srgbClr val="F59E0B"/>
              </a:solidFill>
              <a:ln w="9930" cap="flat">
                <a:noFill/>
                <a:prstDash val="solid"/>
                <a:miter/>
              </a:ln>
            </p:spPr>
            <p:txBody>
              <a:bodyPr rtlCol="0" anchor="ctr"/>
              <a:lstStyle/>
              <a:p>
                <a:pPr algn="ctr"/>
                <a:endParaRPr lang="en-IN" sz="2000"/>
              </a:p>
            </p:txBody>
          </p:sp>
          <p:sp>
            <p:nvSpPr>
              <p:cNvPr id="107" name="TextBox 106">
                <a:extLst>
                  <a:ext uri="{FF2B5EF4-FFF2-40B4-BE49-F238E27FC236}">
                    <a16:creationId xmlns:a16="http://schemas.microsoft.com/office/drawing/2014/main" id="{A90A2AFA-F540-00E7-19F7-81EA6B5B38FB}"/>
                  </a:ext>
                </a:extLst>
              </p:cNvPr>
              <p:cNvSpPr txBox="1"/>
              <p:nvPr/>
            </p:nvSpPr>
            <p:spPr>
              <a:xfrm>
                <a:off x="709770" y="5040315"/>
                <a:ext cx="5121915" cy="246221"/>
              </a:xfrm>
              <a:prstGeom prst="rect">
                <a:avLst/>
              </a:prstGeom>
              <a:noFill/>
            </p:spPr>
            <p:txBody>
              <a:bodyPr wrap="none" rtlCol="0" anchor="ctr">
                <a:spAutoFit/>
              </a:bodyPr>
              <a:lstStyle/>
              <a:p>
                <a:pPr algn="ctr"/>
                <a:r>
                  <a:rPr lang="en-IN" sz="1000" b="1" spc="0" baseline="0">
                    <a:ln/>
                    <a:solidFill>
                      <a:srgbClr val="374151"/>
                    </a:solidFill>
                    <a:latin typeface="Arial"/>
                    <a:cs typeface="Arial"/>
                    <a:sym typeface="Arial"/>
                    <a:rtl val="0"/>
                  </a:rPr>
                  <a:t>Power Ramping: Each retry increases transmission power by ~3dB until detected</a:t>
                </a:r>
              </a:p>
            </p:txBody>
          </p:sp>
        </p:grpSp>
        <p:grpSp>
          <p:nvGrpSpPr>
            <p:cNvPr id="108" name="Graphic 2">
              <a:extLst>
                <a:ext uri="{FF2B5EF4-FFF2-40B4-BE49-F238E27FC236}">
                  <a16:creationId xmlns:a16="http://schemas.microsoft.com/office/drawing/2014/main" id="{C3C17127-6CE5-B930-DD1A-EBC419C8586E}"/>
                </a:ext>
              </a:extLst>
            </p:cNvPr>
            <p:cNvGrpSpPr/>
            <p:nvPr/>
          </p:nvGrpSpPr>
          <p:grpSpPr>
            <a:xfrm>
              <a:off x="612877" y="5249763"/>
              <a:ext cx="4639365" cy="246221"/>
              <a:chOff x="612877" y="5249763"/>
              <a:chExt cx="4639365" cy="246221"/>
            </a:xfrm>
          </p:grpSpPr>
          <p:sp>
            <p:nvSpPr>
              <p:cNvPr id="109" name="Freeform: Shape 108">
                <a:extLst>
                  <a:ext uri="{FF2B5EF4-FFF2-40B4-BE49-F238E27FC236}">
                    <a16:creationId xmlns:a16="http://schemas.microsoft.com/office/drawing/2014/main" id="{CA554F8F-59F3-1F91-558B-F4B63590C7A6}"/>
                  </a:ext>
                </a:extLst>
              </p:cNvPr>
              <p:cNvSpPr/>
              <p:nvPr/>
            </p:nvSpPr>
            <p:spPr>
              <a:xfrm>
                <a:off x="612877" y="5330794"/>
                <a:ext cx="59585" cy="50267"/>
              </a:xfrm>
              <a:custGeom>
                <a:avLst/>
                <a:gdLst>
                  <a:gd name="connsiteX0" fmla="*/ 59636 w 59585"/>
                  <a:gd name="connsiteY0" fmla="*/ 25764 h 50267"/>
                  <a:gd name="connsiteX1" fmla="*/ 29843 w 59585"/>
                  <a:gd name="connsiteY1" fmla="*/ 50898 h 50267"/>
                  <a:gd name="connsiteX2" fmla="*/ 50 w 59585"/>
                  <a:gd name="connsiteY2" fmla="*/ 25764 h 50267"/>
                  <a:gd name="connsiteX3" fmla="*/ 29843 w 59585"/>
                  <a:gd name="connsiteY3" fmla="*/ 630 h 50267"/>
                  <a:gd name="connsiteX4" fmla="*/ 59636 w 59585"/>
                  <a:gd name="connsiteY4" fmla="*/ 25764 h 5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85" h="50267">
                    <a:moveTo>
                      <a:pt x="59636" y="25764"/>
                    </a:moveTo>
                    <a:cubicBezTo>
                      <a:pt x="59636" y="39645"/>
                      <a:pt x="46297" y="50898"/>
                      <a:pt x="29843" y="50898"/>
                    </a:cubicBezTo>
                    <a:cubicBezTo>
                      <a:pt x="13389" y="50898"/>
                      <a:pt x="50" y="39645"/>
                      <a:pt x="50" y="25764"/>
                    </a:cubicBezTo>
                    <a:cubicBezTo>
                      <a:pt x="50" y="11883"/>
                      <a:pt x="13389" y="630"/>
                      <a:pt x="29843" y="630"/>
                    </a:cubicBezTo>
                    <a:cubicBezTo>
                      <a:pt x="46297" y="630"/>
                      <a:pt x="59636" y="11883"/>
                      <a:pt x="59636" y="25764"/>
                    </a:cubicBezTo>
                    <a:close/>
                  </a:path>
                </a:pathLst>
              </a:custGeom>
              <a:solidFill>
                <a:srgbClr val="EF4444"/>
              </a:solidFill>
              <a:ln w="9930" cap="flat">
                <a:noFill/>
                <a:prstDash val="solid"/>
                <a:miter/>
              </a:ln>
            </p:spPr>
            <p:txBody>
              <a:bodyPr rtlCol="0" anchor="ctr"/>
              <a:lstStyle/>
              <a:p>
                <a:pPr algn="ctr"/>
                <a:endParaRPr lang="en-IN" sz="2000"/>
              </a:p>
            </p:txBody>
          </p:sp>
          <p:sp>
            <p:nvSpPr>
              <p:cNvPr id="110" name="TextBox 109">
                <a:extLst>
                  <a:ext uri="{FF2B5EF4-FFF2-40B4-BE49-F238E27FC236}">
                    <a16:creationId xmlns:a16="http://schemas.microsoft.com/office/drawing/2014/main" id="{59F288B7-98AF-7CAF-45D2-5573EA105795}"/>
                  </a:ext>
                </a:extLst>
              </p:cNvPr>
              <p:cNvSpPr txBox="1"/>
              <p:nvPr/>
            </p:nvSpPr>
            <p:spPr>
              <a:xfrm>
                <a:off x="694584" y="5249763"/>
                <a:ext cx="4557658" cy="246221"/>
              </a:xfrm>
              <a:prstGeom prst="rect">
                <a:avLst/>
              </a:prstGeom>
              <a:noFill/>
            </p:spPr>
            <p:txBody>
              <a:bodyPr wrap="none" rtlCol="0" anchor="ctr">
                <a:spAutoFit/>
              </a:bodyPr>
              <a:lstStyle/>
              <a:p>
                <a:pPr algn="ctr"/>
                <a:r>
                  <a:rPr lang="en-IN" sz="1000" b="1" spc="0" baseline="0">
                    <a:ln/>
                    <a:solidFill>
                      <a:srgbClr val="374151"/>
                    </a:solidFill>
                    <a:latin typeface="Arial"/>
                    <a:cs typeface="Arial"/>
                    <a:sym typeface="Arial"/>
                    <a:rtl val="0"/>
                  </a:rPr>
                  <a:t>Trade-off: Too low = poor coverage, Too high = resource waste + delays</a:t>
                </a:r>
              </a:p>
            </p:txBody>
          </p:sp>
        </p:grpSp>
        <p:grpSp>
          <p:nvGrpSpPr>
            <p:cNvPr id="111" name="Graphic 2">
              <a:extLst>
                <a:ext uri="{FF2B5EF4-FFF2-40B4-BE49-F238E27FC236}">
                  <a16:creationId xmlns:a16="http://schemas.microsoft.com/office/drawing/2014/main" id="{00000890-EDC5-61F1-9176-2F3EA51E6378}"/>
                </a:ext>
              </a:extLst>
            </p:cNvPr>
            <p:cNvGrpSpPr/>
            <p:nvPr/>
          </p:nvGrpSpPr>
          <p:grpSpPr>
            <a:xfrm>
              <a:off x="612877" y="5459212"/>
              <a:ext cx="5066864" cy="246221"/>
              <a:chOff x="612877" y="5459212"/>
              <a:chExt cx="5066864" cy="246221"/>
            </a:xfrm>
          </p:grpSpPr>
          <p:sp>
            <p:nvSpPr>
              <p:cNvPr id="112" name="Freeform: Shape 111">
                <a:extLst>
                  <a:ext uri="{FF2B5EF4-FFF2-40B4-BE49-F238E27FC236}">
                    <a16:creationId xmlns:a16="http://schemas.microsoft.com/office/drawing/2014/main" id="{C84D8A19-AB23-6391-F547-0519EC142A25}"/>
                  </a:ext>
                </a:extLst>
              </p:cNvPr>
              <p:cNvSpPr/>
              <p:nvPr/>
            </p:nvSpPr>
            <p:spPr>
              <a:xfrm>
                <a:off x="612877" y="5540242"/>
                <a:ext cx="59585" cy="50267"/>
              </a:xfrm>
              <a:custGeom>
                <a:avLst/>
                <a:gdLst>
                  <a:gd name="connsiteX0" fmla="*/ 59636 w 59585"/>
                  <a:gd name="connsiteY0" fmla="*/ 25789 h 50267"/>
                  <a:gd name="connsiteX1" fmla="*/ 29843 w 59585"/>
                  <a:gd name="connsiteY1" fmla="*/ 50923 h 50267"/>
                  <a:gd name="connsiteX2" fmla="*/ 50 w 59585"/>
                  <a:gd name="connsiteY2" fmla="*/ 25789 h 50267"/>
                  <a:gd name="connsiteX3" fmla="*/ 29843 w 59585"/>
                  <a:gd name="connsiteY3" fmla="*/ 655 h 50267"/>
                  <a:gd name="connsiteX4" fmla="*/ 59636 w 59585"/>
                  <a:gd name="connsiteY4" fmla="*/ 25789 h 5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85" h="50267">
                    <a:moveTo>
                      <a:pt x="59636" y="25789"/>
                    </a:moveTo>
                    <a:cubicBezTo>
                      <a:pt x="59636" y="39670"/>
                      <a:pt x="46297" y="50923"/>
                      <a:pt x="29843" y="50923"/>
                    </a:cubicBezTo>
                    <a:cubicBezTo>
                      <a:pt x="13389" y="50923"/>
                      <a:pt x="50" y="39670"/>
                      <a:pt x="50" y="25789"/>
                    </a:cubicBezTo>
                    <a:cubicBezTo>
                      <a:pt x="50" y="11908"/>
                      <a:pt x="13389" y="655"/>
                      <a:pt x="29843" y="655"/>
                    </a:cubicBezTo>
                    <a:cubicBezTo>
                      <a:pt x="46297" y="655"/>
                      <a:pt x="59636" y="11908"/>
                      <a:pt x="59636" y="25789"/>
                    </a:cubicBezTo>
                    <a:close/>
                  </a:path>
                </a:pathLst>
              </a:custGeom>
              <a:solidFill>
                <a:srgbClr val="8B5CF6"/>
              </a:solidFill>
              <a:ln w="9930" cap="flat">
                <a:noFill/>
                <a:prstDash val="solid"/>
                <a:miter/>
              </a:ln>
            </p:spPr>
            <p:txBody>
              <a:bodyPr rtlCol="0" anchor="ctr"/>
              <a:lstStyle/>
              <a:p>
                <a:pPr algn="ctr"/>
                <a:endParaRPr lang="en-IN" sz="2000"/>
              </a:p>
            </p:txBody>
          </p:sp>
          <p:sp>
            <p:nvSpPr>
              <p:cNvPr id="113" name="TextBox 112">
                <a:extLst>
                  <a:ext uri="{FF2B5EF4-FFF2-40B4-BE49-F238E27FC236}">
                    <a16:creationId xmlns:a16="http://schemas.microsoft.com/office/drawing/2014/main" id="{378E2E51-562D-62F3-F621-F6AAFF1A9729}"/>
                  </a:ext>
                </a:extLst>
              </p:cNvPr>
              <p:cNvSpPr txBox="1"/>
              <p:nvPr/>
            </p:nvSpPr>
            <p:spPr>
              <a:xfrm>
                <a:off x="726142" y="5459212"/>
                <a:ext cx="4953599" cy="246221"/>
              </a:xfrm>
              <a:prstGeom prst="rect">
                <a:avLst/>
              </a:prstGeom>
              <a:noFill/>
            </p:spPr>
            <p:txBody>
              <a:bodyPr wrap="none" rtlCol="0" anchor="ctr">
                <a:spAutoFit/>
              </a:bodyPr>
              <a:lstStyle/>
              <a:p>
                <a:pPr algn="ctr"/>
                <a:r>
                  <a:rPr lang="en-IN" sz="1000" b="1" spc="0" baseline="0">
                    <a:ln/>
                    <a:solidFill>
                      <a:srgbClr val="374151"/>
                    </a:solidFill>
                    <a:latin typeface="Arial"/>
                    <a:cs typeface="Arial"/>
                    <a:sym typeface="Arial"/>
                    <a:rtl val="0"/>
                  </a:rPr>
                  <a:t>3GPP Path: rach-ConfigCommon → rach-ConfigGeneric → PreambleTransMax</a:t>
                </a:r>
              </a:p>
            </p:txBody>
          </p:sp>
        </p:grpSp>
      </p:grpSp>
      <p:grpSp>
        <p:nvGrpSpPr>
          <p:cNvPr id="114" name="Graphic 2">
            <a:extLst>
              <a:ext uri="{FF2B5EF4-FFF2-40B4-BE49-F238E27FC236}">
                <a16:creationId xmlns:a16="http://schemas.microsoft.com/office/drawing/2014/main" id="{CCE0F109-AB17-4EF1-9286-89E829966482}"/>
              </a:ext>
            </a:extLst>
          </p:cNvPr>
          <p:cNvGrpSpPr/>
          <p:nvPr/>
        </p:nvGrpSpPr>
        <p:grpSpPr>
          <a:xfrm>
            <a:off x="2082665" y="1627739"/>
            <a:ext cx="1588959" cy="83783"/>
            <a:chOff x="2082665" y="1627739"/>
            <a:chExt cx="1588959" cy="83783"/>
          </a:xfrm>
          <a:noFill/>
        </p:grpSpPr>
        <p:sp>
          <p:nvSpPr>
            <p:cNvPr id="115" name="Freeform: Shape 114">
              <a:extLst>
                <a:ext uri="{FF2B5EF4-FFF2-40B4-BE49-F238E27FC236}">
                  <a16:creationId xmlns:a16="http://schemas.microsoft.com/office/drawing/2014/main" id="{5AD00B7C-F711-C793-F1B6-409B1682241D}"/>
                </a:ext>
              </a:extLst>
            </p:cNvPr>
            <p:cNvSpPr/>
            <p:nvPr/>
          </p:nvSpPr>
          <p:spPr>
            <a:xfrm>
              <a:off x="2082665" y="1627739"/>
              <a:ext cx="794479" cy="83783"/>
            </a:xfrm>
            <a:custGeom>
              <a:avLst/>
              <a:gdLst>
                <a:gd name="connsiteX0" fmla="*/ 0 w 794479"/>
                <a:gd name="connsiteY0" fmla="*/ 41892 h 83783"/>
                <a:gd name="connsiteX1" fmla="*/ 397240 w 794479"/>
                <a:gd name="connsiteY1" fmla="*/ 41892 h 83783"/>
                <a:gd name="connsiteX2" fmla="*/ 794480 w 794479"/>
                <a:gd name="connsiteY2" fmla="*/ 41892 h 83783"/>
              </a:gdLst>
              <a:ahLst/>
              <a:cxnLst>
                <a:cxn ang="0">
                  <a:pos x="connsiteX0" y="connsiteY0"/>
                </a:cxn>
                <a:cxn ang="0">
                  <a:pos x="connsiteX1" y="connsiteY1"/>
                </a:cxn>
                <a:cxn ang="0">
                  <a:pos x="connsiteX2" y="connsiteY2"/>
                </a:cxn>
              </a:cxnLst>
              <a:rect l="l" t="t" r="r" b="b"/>
              <a:pathLst>
                <a:path w="794479" h="83783">
                  <a:moveTo>
                    <a:pt x="0" y="41892"/>
                  </a:moveTo>
                  <a:cubicBezTo>
                    <a:pt x="132410" y="-13964"/>
                    <a:pt x="264830" y="-13964"/>
                    <a:pt x="397240" y="41892"/>
                  </a:cubicBezTo>
                  <a:cubicBezTo>
                    <a:pt x="529650" y="97748"/>
                    <a:pt x="662070" y="97748"/>
                    <a:pt x="794480" y="41892"/>
                  </a:cubicBezTo>
                </a:path>
              </a:pathLst>
            </a:custGeom>
            <a:noFill/>
            <a:ln w="19860" cap="flat">
              <a:solidFill>
                <a:srgbClr val="4FACFE"/>
              </a:solidFill>
              <a:prstDash val="solid"/>
              <a:miter/>
            </a:ln>
          </p:spPr>
          <p:txBody>
            <a:bodyPr rtlCol="0" anchor="ctr"/>
            <a:lstStyle/>
            <a:p>
              <a:pPr algn="ctr"/>
              <a:endParaRPr lang="en-IN" sz="2000"/>
            </a:p>
          </p:txBody>
        </p:sp>
        <p:sp>
          <p:nvSpPr>
            <p:cNvPr id="116" name="Freeform: Shape 115">
              <a:extLst>
                <a:ext uri="{FF2B5EF4-FFF2-40B4-BE49-F238E27FC236}">
                  <a16:creationId xmlns:a16="http://schemas.microsoft.com/office/drawing/2014/main" id="{976F8312-0A3C-2CCA-C808-FEE48BFC318A}"/>
                </a:ext>
              </a:extLst>
            </p:cNvPr>
            <p:cNvSpPr/>
            <p:nvPr/>
          </p:nvSpPr>
          <p:spPr>
            <a:xfrm>
              <a:off x="2877144" y="1627739"/>
              <a:ext cx="794479" cy="83783"/>
            </a:xfrm>
            <a:custGeom>
              <a:avLst/>
              <a:gdLst>
                <a:gd name="connsiteX0" fmla="*/ 0 w 794479"/>
                <a:gd name="connsiteY0" fmla="*/ 41892 h 83783"/>
                <a:gd name="connsiteX1" fmla="*/ 397240 w 794479"/>
                <a:gd name="connsiteY1" fmla="*/ 41892 h 83783"/>
                <a:gd name="connsiteX2" fmla="*/ 794480 w 794479"/>
                <a:gd name="connsiteY2" fmla="*/ 41892 h 83783"/>
              </a:gdLst>
              <a:ahLst/>
              <a:cxnLst>
                <a:cxn ang="0">
                  <a:pos x="connsiteX0" y="connsiteY0"/>
                </a:cxn>
                <a:cxn ang="0">
                  <a:pos x="connsiteX1" y="connsiteY1"/>
                </a:cxn>
                <a:cxn ang="0">
                  <a:pos x="connsiteX2" y="connsiteY2"/>
                </a:cxn>
              </a:cxnLst>
              <a:rect l="l" t="t" r="r" b="b"/>
              <a:pathLst>
                <a:path w="794479" h="83783">
                  <a:moveTo>
                    <a:pt x="0" y="41892"/>
                  </a:moveTo>
                  <a:cubicBezTo>
                    <a:pt x="132410" y="-13964"/>
                    <a:pt x="264830" y="-13964"/>
                    <a:pt x="397240" y="41892"/>
                  </a:cubicBezTo>
                  <a:cubicBezTo>
                    <a:pt x="529650" y="97748"/>
                    <a:pt x="662070" y="97748"/>
                    <a:pt x="794480" y="41892"/>
                  </a:cubicBezTo>
                </a:path>
              </a:pathLst>
            </a:custGeom>
            <a:noFill/>
            <a:ln w="19860" cap="flat">
              <a:solidFill>
                <a:srgbClr val="4FACFE"/>
              </a:solidFill>
              <a:prstDash val="solid"/>
              <a:miter/>
            </a:ln>
          </p:spPr>
          <p:txBody>
            <a:bodyPr rtlCol="0" anchor="ctr"/>
            <a:lstStyle/>
            <a:p>
              <a:pPr algn="ctr"/>
              <a:endParaRPr lang="en-IN" sz="2000"/>
            </a:p>
          </p:txBody>
        </p:sp>
      </p:grpSp>
    </p:spTree>
    <p:extLst>
      <p:ext uri="{BB962C8B-B14F-4D97-AF65-F5344CB8AC3E}">
        <p14:creationId xmlns:p14="http://schemas.microsoft.com/office/powerpoint/2010/main" val="20112492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F511A-409C-7E42-0DD2-3671572FD3E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F6D31883-8F12-270A-7F7C-FC3E3343AE6E}"/>
              </a:ext>
            </a:extLst>
          </p:cNvPr>
          <p:cNvPicPr>
            <a:picLocks noChangeAspect="1"/>
          </p:cNvPicPr>
          <p:nvPr/>
        </p:nvPicPr>
        <p:blipFill>
          <a:blip r:embed="rId2"/>
          <a:stretch>
            <a:fillRect/>
          </a:stretch>
        </p:blipFill>
        <p:spPr>
          <a:xfrm>
            <a:off x="0" y="1170749"/>
            <a:ext cx="12192000" cy="4516501"/>
          </a:xfrm>
          <a:prstGeom prst="rect">
            <a:avLst/>
          </a:prstGeom>
        </p:spPr>
      </p:pic>
      <p:sp>
        <p:nvSpPr>
          <p:cNvPr id="11" name="TextBox 10">
            <a:extLst>
              <a:ext uri="{FF2B5EF4-FFF2-40B4-BE49-F238E27FC236}">
                <a16:creationId xmlns:a16="http://schemas.microsoft.com/office/drawing/2014/main" id="{76A8ED31-831C-4DA2-E5DA-87FB8B097ED4}"/>
              </a:ext>
            </a:extLst>
          </p:cNvPr>
          <p:cNvSpPr txBox="1"/>
          <p:nvPr/>
        </p:nvSpPr>
        <p:spPr>
          <a:xfrm>
            <a:off x="116732" y="306581"/>
            <a:ext cx="6094378" cy="584775"/>
          </a:xfrm>
          <a:prstGeom prst="rect">
            <a:avLst/>
          </a:prstGeom>
          <a:noFill/>
        </p:spPr>
        <p:txBody>
          <a:bodyPr wrap="square">
            <a:spAutoFit/>
          </a:bodyPr>
          <a:lstStyle/>
          <a:p>
            <a:r>
              <a:rPr lang="en-IN" sz="3200" dirty="0"/>
              <a:t>Cell Selection &amp; Contention</a:t>
            </a:r>
          </a:p>
        </p:txBody>
      </p:sp>
    </p:spTree>
    <p:extLst>
      <p:ext uri="{BB962C8B-B14F-4D97-AF65-F5344CB8AC3E}">
        <p14:creationId xmlns:p14="http://schemas.microsoft.com/office/powerpoint/2010/main" val="41182372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61742-3BDD-9F3B-8579-935488425E1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6E5BEF4-A5A4-D19A-7BC6-B7DBC0E2D183}"/>
              </a:ext>
            </a:extLst>
          </p:cNvPr>
          <p:cNvSpPr txBox="1"/>
          <p:nvPr/>
        </p:nvSpPr>
        <p:spPr>
          <a:xfrm>
            <a:off x="1680771" y="412833"/>
            <a:ext cx="8865312" cy="400110"/>
          </a:xfrm>
          <a:prstGeom prst="rect">
            <a:avLst/>
          </a:prstGeom>
          <a:noFill/>
        </p:spPr>
        <p:txBody>
          <a:bodyPr wrap="none" rtlCol="0">
            <a:spAutoFit/>
          </a:bodyPr>
          <a:lstStyle/>
          <a:p>
            <a:pPr algn="ctr"/>
            <a:r>
              <a:rPr lang="en-IN" sz="2000" b="1" spc="0" baseline="0">
                <a:ln/>
                <a:solidFill>
                  <a:srgbClr val="2563EB"/>
                </a:solidFill>
                <a:latin typeface="Arial"/>
                <a:cs typeface="Arial"/>
                <a:sym typeface="Arial"/>
                <a:rtl val="0"/>
              </a:rPr>
              <a:t>5G RACH Contention Resolution Timer (ra-ContentionResolutionTimer)</a:t>
            </a:r>
          </a:p>
        </p:txBody>
      </p:sp>
      <p:sp>
        <p:nvSpPr>
          <p:cNvPr id="7" name="Freeform: Shape 6">
            <a:extLst>
              <a:ext uri="{FF2B5EF4-FFF2-40B4-BE49-F238E27FC236}">
                <a16:creationId xmlns:a16="http://schemas.microsoft.com/office/drawing/2014/main" id="{58D71919-F931-E6BB-18AD-E186F4D17AB0}"/>
              </a:ext>
            </a:extLst>
          </p:cNvPr>
          <p:cNvSpPr/>
          <p:nvPr/>
        </p:nvSpPr>
        <p:spPr>
          <a:xfrm>
            <a:off x="949310" y="923155"/>
            <a:ext cx="1191719" cy="451606"/>
          </a:xfrm>
          <a:custGeom>
            <a:avLst/>
            <a:gdLst>
              <a:gd name="connsiteX0" fmla="*/ 1142064 w 1191719"/>
              <a:gd name="connsiteY0" fmla="*/ 0 h 451606"/>
              <a:gd name="connsiteX1" fmla="*/ 1191719 w 1191719"/>
              <a:gd name="connsiteY1" fmla="*/ 0 h 451606"/>
              <a:gd name="connsiteX2" fmla="*/ 1191719 w 1191719"/>
              <a:gd name="connsiteY2" fmla="*/ 451607 h 451606"/>
              <a:gd name="connsiteX3" fmla="*/ 1142064 w 1191719"/>
              <a:gd name="connsiteY3" fmla="*/ 451607 h 451606"/>
              <a:gd name="connsiteX4" fmla="*/ 49655 w 1191719"/>
              <a:gd name="connsiteY4" fmla="*/ 451607 h 451606"/>
              <a:gd name="connsiteX5" fmla="*/ 0 w 1191719"/>
              <a:gd name="connsiteY5" fmla="*/ 451607 h 451606"/>
              <a:gd name="connsiteX6" fmla="*/ 0 w 1191719"/>
              <a:gd name="connsiteY6" fmla="*/ 0 h 451606"/>
              <a:gd name="connsiteX7" fmla="*/ 49655 w 1191719"/>
              <a:gd name="connsiteY7" fmla="*/ 0 h 45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1719" h="451606">
                <a:moveTo>
                  <a:pt x="1142064" y="0"/>
                </a:moveTo>
                <a:cubicBezTo>
                  <a:pt x="1169488" y="0"/>
                  <a:pt x="1191719" y="0"/>
                  <a:pt x="1191719" y="0"/>
                </a:cubicBezTo>
                <a:lnTo>
                  <a:pt x="1191719" y="451607"/>
                </a:lnTo>
                <a:cubicBezTo>
                  <a:pt x="1191719" y="451607"/>
                  <a:pt x="1169488" y="451607"/>
                  <a:pt x="1142064" y="451607"/>
                </a:cubicBezTo>
                <a:lnTo>
                  <a:pt x="49655" y="451607"/>
                </a:lnTo>
                <a:cubicBezTo>
                  <a:pt x="22231" y="451607"/>
                  <a:pt x="0" y="451607"/>
                  <a:pt x="0" y="451607"/>
                </a:cubicBezTo>
                <a:lnTo>
                  <a:pt x="0" y="0"/>
                </a:lnTo>
                <a:cubicBezTo>
                  <a:pt x="0" y="0"/>
                  <a:pt x="22231" y="0"/>
                  <a:pt x="49655" y="0"/>
                </a:cubicBezTo>
                <a:close/>
              </a:path>
            </a:pathLst>
          </a:custGeom>
          <a:solidFill>
            <a:srgbClr val="EC4899"/>
          </a:solidFill>
          <a:ln w="19860" cap="flat">
            <a:solidFill>
              <a:srgbClr val="BE185D"/>
            </a:solidFill>
            <a:prstDash val="solid"/>
            <a:miter/>
          </a:ln>
        </p:spPr>
        <p:txBody>
          <a:bodyPr rtlCol="0" anchor="ctr"/>
          <a:lstStyle/>
          <a:p>
            <a:pPr algn="ctr"/>
            <a:endParaRPr lang="en-IN" sz="2000"/>
          </a:p>
        </p:txBody>
      </p:sp>
      <p:sp>
        <p:nvSpPr>
          <p:cNvPr id="8" name="TextBox 7">
            <a:extLst>
              <a:ext uri="{FF2B5EF4-FFF2-40B4-BE49-F238E27FC236}">
                <a16:creationId xmlns:a16="http://schemas.microsoft.com/office/drawing/2014/main" id="{44870457-A480-23D9-EC39-A00F042E8D65}"/>
              </a:ext>
            </a:extLst>
          </p:cNvPr>
          <p:cNvSpPr txBox="1"/>
          <p:nvPr/>
        </p:nvSpPr>
        <p:spPr>
          <a:xfrm>
            <a:off x="1327803" y="1031851"/>
            <a:ext cx="434734" cy="307777"/>
          </a:xfrm>
          <a:prstGeom prst="rect">
            <a:avLst/>
          </a:prstGeom>
          <a:noFill/>
        </p:spPr>
        <p:txBody>
          <a:bodyPr wrap="none" rtlCol="0">
            <a:spAutoFit/>
          </a:bodyPr>
          <a:lstStyle/>
          <a:p>
            <a:pPr algn="ctr"/>
            <a:r>
              <a:rPr lang="en-IN" sz="1400" b="1" spc="0" baseline="0">
                <a:ln/>
                <a:solidFill>
                  <a:srgbClr val="FFFFFF"/>
                </a:solidFill>
                <a:latin typeface="Arial"/>
                <a:cs typeface="Arial"/>
                <a:sym typeface="Arial"/>
                <a:rtl val="0"/>
              </a:rPr>
              <a:t>UE</a:t>
            </a:r>
          </a:p>
        </p:txBody>
      </p:sp>
      <p:sp>
        <p:nvSpPr>
          <p:cNvPr id="9" name="Freeform: Shape 8">
            <a:extLst>
              <a:ext uri="{FF2B5EF4-FFF2-40B4-BE49-F238E27FC236}">
                <a16:creationId xmlns:a16="http://schemas.microsoft.com/office/drawing/2014/main" id="{F1396B47-3544-EED3-029D-74D57AB598C6}"/>
              </a:ext>
            </a:extLst>
          </p:cNvPr>
          <p:cNvSpPr/>
          <p:nvPr/>
        </p:nvSpPr>
        <p:spPr>
          <a:xfrm>
            <a:off x="10085825" y="923155"/>
            <a:ext cx="1191719" cy="451606"/>
          </a:xfrm>
          <a:custGeom>
            <a:avLst/>
            <a:gdLst>
              <a:gd name="connsiteX0" fmla="*/ 1142064 w 1191719"/>
              <a:gd name="connsiteY0" fmla="*/ 0 h 451606"/>
              <a:gd name="connsiteX1" fmla="*/ 1191719 w 1191719"/>
              <a:gd name="connsiteY1" fmla="*/ 0 h 451606"/>
              <a:gd name="connsiteX2" fmla="*/ 1191719 w 1191719"/>
              <a:gd name="connsiteY2" fmla="*/ 451607 h 451606"/>
              <a:gd name="connsiteX3" fmla="*/ 1142064 w 1191719"/>
              <a:gd name="connsiteY3" fmla="*/ 451607 h 451606"/>
              <a:gd name="connsiteX4" fmla="*/ 49655 w 1191719"/>
              <a:gd name="connsiteY4" fmla="*/ 451607 h 451606"/>
              <a:gd name="connsiteX5" fmla="*/ 0 w 1191719"/>
              <a:gd name="connsiteY5" fmla="*/ 451607 h 451606"/>
              <a:gd name="connsiteX6" fmla="*/ 0 w 1191719"/>
              <a:gd name="connsiteY6" fmla="*/ 0 h 451606"/>
              <a:gd name="connsiteX7" fmla="*/ 49655 w 1191719"/>
              <a:gd name="connsiteY7" fmla="*/ 0 h 45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1719" h="451606">
                <a:moveTo>
                  <a:pt x="1142064" y="0"/>
                </a:moveTo>
                <a:cubicBezTo>
                  <a:pt x="1169489" y="0"/>
                  <a:pt x="1191719" y="0"/>
                  <a:pt x="1191719" y="0"/>
                </a:cubicBezTo>
                <a:lnTo>
                  <a:pt x="1191719" y="451607"/>
                </a:lnTo>
                <a:cubicBezTo>
                  <a:pt x="1191719" y="451607"/>
                  <a:pt x="1169489" y="451607"/>
                  <a:pt x="1142064" y="451607"/>
                </a:cubicBezTo>
                <a:lnTo>
                  <a:pt x="49655" y="451607"/>
                </a:lnTo>
                <a:cubicBezTo>
                  <a:pt x="22231" y="451607"/>
                  <a:pt x="0" y="451607"/>
                  <a:pt x="0" y="451607"/>
                </a:cubicBezTo>
                <a:lnTo>
                  <a:pt x="0" y="0"/>
                </a:lnTo>
                <a:cubicBezTo>
                  <a:pt x="0" y="0"/>
                  <a:pt x="22231" y="0"/>
                  <a:pt x="49655" y="0"/>
                </a:cubicBezTo>
                <a:close/>
              </a:path>
            </a:pathLst>
          </a:custGeom>
          <a:solidFill>
            <a:srgbClr val="2563EB"/>
          </a:solidFill>
          <a:ln w="19860" cap="flat">
            <a:solidFill>
              <a:srgbClr val="1D4ED8"/>
            </a:solidFill>
            <a:prstDash val="solid"/>
            <a:miter/>
          </a:ln>
        </p:spPr>
        <p:txBody>
          <a:bodyPr rtlCol="0" anchor="ctr"/>
          <a:lstStyle/>
          <a:p>
            <a:pPr algn="ctr"/>
            <a:endParaRPr lang="en-IN" sz="2000"/>
          </a:p>
        </p:txBody>
      </p:sp>
      <p:sp>
        <p:nvSpPr>
          <p:cNvPr id="10" name="TextBox 9">
            <a:extLst>
              <a:ext uri="{FF2B5EF4-FFF2-40B4-BE49-F238E27FC236}">
                <a16:creationId xmlns:a16="http://schemas.microsoft.com/office/drawing/2014/main" id="{964FD1ED-6DE2-A831-0393-17074EA2638F}"/>
              </a:ext>
            </a:extLst>
          </p:cNvPr>
          <p:cNvSpPr txBox="1"/>
          <p:nvPr/>
        </p:nvSpPr>
        <p:spPr>
          <a:xfrm>
            <a:off x="10405005" y="1031851"/>
            <a:ext cx="553358" cy="307777"/>
          </a:xfrm>
          <a:prstGeom prst="rect">
            <a:avLst/>
          </a:prstGeom>
          <a:noFill/>
        </p:spPr>
        <p:txBody>
          <a:bodyPr wrap="none" rtlCol="0">
            <a:spAutoFit/>
          </a:bodyPr>
          <a:lstStyle/>
          <a:p>
            <a:pPr algn="ctr"/>
            <a:r>
              <a:rPr lang="en-IN" sz="1400" b="1" spc="0" baseline="0">
                <a:ln/>
                <a:solidFill>
                  <a:srgbClr val="FFFFFF"/>
                </a:solidFill>
                <a:latin typeface="Arial"/>
                <a:cs typeface="Arial"/>
                <a:sym typeface="Arial"/>
                <a:rtl val="0"/>
              </a:rPr>
              <a:t>gNB</a:t>
            </a:r>
          </a:p>
        </p:txBody>
      </p:sp>
      <p:sp>
        <p:nvSpPr>
          <p:cNvPr id="11" name="Freeform: Shape 10">
            <a:extLst>
              <a:ext uri="{FF2B5EF4-FFF2-40B4-BE49-F238E27FC236}">
                <a16:creationId xmlns:a16="http://schemas.microsoft.com/office/drawing/2014/main" id="{63524674-9DA2-D2FA-5DB4-014ABDF61358}"/>
              </a:ext>
            </a:extLst>
          </p:cNvPr>
          <p:cNvSpPr/>
          <p:nvPr/>
        </p:nvSpPr>
        <p:spPr>
          <a:xfrm>
            <a:off x="1545170" y="1374761"/>
            <a:ext cx="9930" cy="4214994"/>
          </a:xfrm>
          <a:custGeom>
            <a:avLst/>
            <a:gdLst>
              <a:gd name="connsiteX0" fmla="*/ 0 w 9930"/>
              <a:gd name="connsiteY0" fmla="*/ 0 h 4214994"/>
              <a:gd name="connsiteX1" fmla="*/ 0 w 9930"/>
              <a:gd name="connsiteY1" fmla="*/ 4214995 h 4214994"/>
            </a:gdLst>
            <a:ahLst/>
            <a:cxnLst>
              <a:cxn ang="0">
                <a:pos x="connsiteX0" y="connsiteY0"/>
              </a:cxn>
              <a:cxn ang="0">
                <a:pos x="connsiteX1" y="connsiteY1"/>
              </a:cxn>
            </a:cxnLst>
            <a:rect l="l" t="t" r="r" b="b"/>
            <a:pathLst>
              <a:path w="9930" h="4214994">
                <a:moveTo>
                  <a:pt x="0" y="0"/>
                </a:moveTo>
                <a:lnTo>
                  <a:pt x="0" y="4214995"/>
                </a:lnTo>
              </a:path>
            </a:pathLst>
          </a:custGeom>
          <a:ln w="29789" cap="flat">
            <a:solidFill>
              <a:srgbClr val="EC4899"/>
            </a:solidFill>
            <a:custDash>
              <a:ds d="375000" sp="375000"/>
            </a:custDash>
            <a:miter/>
          </a:ln>
        </p:spPr>
        <p:txBody>
          <a:bodyPr rtlCol="0" anchor="ctr"/>
          <a:lstStyle/>
          <a:p>
            <a:pPr algn="ctr"/>
            <a:endParaRPr lang="en-IN" sz="2000"/>
          </a:p>
        </p:txBody>
      </p:sp>
      <p:sp>
        <p:nvSpPr>
          <p:cNvPr id="12" name="Freeform: Shape 11">
            <a:extLst>
              <a:ext uri="{FF2B5EF4-FFF2-40B4-BE49-F238E27FC236}">
                <a16:creationId xmlns:a16="http://schemas.microsoft.com/office/drawing/2014/main" id="{8567F3D3-6C4F-A7AC-BF1B-037624ABFAE5}"/>
              </a:ext>
            </a:extLst>
          </p:cNvPr>
          <p:cNvSpPr/>
          <p:nvPr/>
        </p:nvSpPr>
        <p:spPr>
          <a:xfrm>
            <a:off x="10681684" y="1374761"/>
            <a:ext cx="9930" cy="4214994"/>
          </a:xfrm>
          <a:custGeom>
            <a:avLst/>
            <a:gdLst>
              <a:gd name="connsiteX0" fmla="*/ 0 w 9930"/>
              <a:gd name="connsiteY0" fmla="*/ 0 h 4214994"/>
              <a:gd name="connsiteX1" fmla="*/ 0 w 9930"/>
              <a:gd name="connsiteY1" fmla="*/ 4214995 h 4214994"/>
            </a:gdLst>
            <a:ahLst/>
            <a:cxnLst>
              <a:cxn ang="0">
                <a:pos x="connsiteX0" y="connsiteY0"/>
              </a:cxn>
              <a:cxn ang="0">
                <a:pos x="connsiteX1" y="connsiteY1"/>
              </a:cxn>
            </a:cxnLst>
            <a:rect l="l" t="t" r="r" b="b"/>
            <a:pathLst>
              <a:path w="9930" h="4214994">
                <a:moveTo>
                  <a:pt x="0" y="0"/>
                </a:moveTo>
                <a:lnTo>
                  <a:pt x="0" y="4214995"/>
                </a:lnTo>
              </a:path>
            </a:pathLst>
          </a:custGeom>
          <a:ln w="29789" cap="flat">
            <a:solidFill>
              <a:srgbClr val="2563EB"/>
            </a:solidFill>
            <a:custDash>
              <a:ds d="375000" sp="375000"/>
            </a:custDash>
            <a:miter/>
          </a:ln>
        </p:spPr>
        <p:txBody>
          <a:bodyPr rtlCol="0" anchor="ctr"/>
          <a:lstStyle/>
          <a:p>
            <a:pPr algn="ctr"/>
            <a:endParaRPr lang="en-IN" sz="2000"/>
          </a:p>
        </p:txBody>
      </p:sp>
      <p:sp>
        <p:nvSpPr>
          <p:cNvPr id="13" name="Freeform: Shape 12">
            <a:extLst>
              <a:ext uri="{FF2B5EF4-FFF2-40B4-BE49-F238E27FC236}">
                <a16:creationId xmlns:a16="http://schemas.microsoft.com/office/drawing/2014/main" id="{C7530270-C83D-28B6-2DF7-BA0307FB0943}"/>
              </a:ext>
            </a:extLst>
          </p:cNvPr>
          <p:cNvSpPr/>
          <p:nvPr/>
        </p:nvSpPr>
        <p:spPr>
          <a:xfrm>
            <a:off x="1545170" y="1675832"/>
            <a:ext cx="9136514" cy="150535"/>
          </a:xfrm>
          <a:custGeom>
            <a:avLst/>
            <a:gdLst>
              <a:gd name="connsiteX0" fmla="*/ 0 w 9136514"/>
              <a:gd name="connsiteY0" fmla="*/ 0 h 150535"/>
              <a:gd name="connsiteX1" fmla="*/ 9136515 w 9136514"/>
              <a:gd name="connsiteY1" fmla="*/ 150536 h 150535"/>
            </a:gdLst>
            <a:ahLst/>
            <a:cxnLst>
              <a:cxn ang="0">
                <a:pos x="connsiteX0" y="connsiteY0"/>
              </a:cxn>
              <a:cxn ang="0">
                <a:pos x="connsiteX1" y="connsiteY1"/>
              </a:cxn>
            </a:cxnLst>
            <a:rect l="l" t="t" r="r" b="b"/>
            <a:pathLst>
              <a:path w="9136514" h="150535">
                <a:moveTo>
                  <a:pt x="0" y="0"/>
                </a:moveTo>
                <a:lnTo>
                  <a:pt x="9136515" y="150536"/>
                </a:lnTo>
              </a:path>
            </a:pathLst>
          </a:custGeom>
          <a:ln w="19860" cap="flat">
            <a:solidFill>
              <a:srgbClr val="EC4899"/>
            </a:solidFill>
            <a:prstDash val="solid"/>
            <a:miter/>
            <a:tailEnd type="stealth" w="lg" len="lg"/>
          </a:ln>
        </p:spPr>
        <p:txBody>
          <a:bodyPr rtlCol="0" anchor="ctr"/>
          <a:lstStyle/>
          <a:p>
            <a:pPr algn="ctr"/>
            <a:endParaRPr lang="en-IN" sz="2000"/>
          </a:p>
        </p:txBody>
      </p:sp>
      <p:sp>
        <p:nvSpPr>
          <p:cNvPr id="14" name="TextBox 13">
            <a:extLst>
              <a:ext uri="{FF2B5EF4-FFF2-40B4-BE49-F238E27FC236}">
                <a16:creationId xmlns:a16="http://schemas.microsoft.com/office/drawing/2014/main" id="{39BF2716-EB26-5569-ABEB-280CC6D86E7F}"/>
              </a:ext>
            </a:extLst>
          </p:cNvPr>
          <p:cNvSpPr txBox="1"/>
          <p:nvPr/>
        </p:nvSpPr>
        <p:spPr>
          <a:xfrm>
            <a:off x="5256461" y="1497085"/>
            <a:ext cx="1713931" cy="261610"/>
          </a:xfrm>
          <a:prstGeom prst="rect">
            <a:avLst/>
          </a:prstGeom>
          <a:noFill/>
        </p:spPr>
        <p:txBody>
          <a:bodyPr wrap="none" rtlCol="0">
            <a:spAutoFit/>
          </a:bodyPr>
          <a:lstStyle/>
          <a:p>
            <a:pPr algn="ctr"/>
            <a:r>
              <a:rPr lang="en-IN" sz="1100" b="1" spc="0" baseline="0">
                <a:ln/>
                <a:solidFill>
                  <a:srgbClr val="EC4899"/>
                </a:solidFill>
                <a:latin typeface="Arial"/>
                <a:cs typeface="Arial"/>
                <a:sym typeface="Arial"/>
                <a:rtl val="0"/>
              </a:rPr>
              <a:t>Msg1: RACH Preamble</a:t>
            </a:r>
          </a:p>
        </p:txBody>
      </p:sp>
      <p:sp>
        <p:nvSpPr>
          <p:cNvPr id="15" name="Freeform: Shape 14">
            <a:extLst>
              <a:ext uri="{FF2B5EF4-FFF2-40B4-BE49-F238E27FC236}">
                <a16:creationId xmlns:a16="http://schemas.microsoft.com/office/drawing/2014/main" id="{79DD3F58-BA66-4E4E-207A-0D685866B3D5}"/>
              </a:ext>
            </a:extLst>
          </p:cNvPr>
          <p:cNvSpPr/>
          <p:nvPr/>
        </p:nvSpPr>
        <p:spPr>
          <a:xfrm>
            <a:off x="1545170" y="2127439"/>
            <a:ext cx="9136514" cy="150535"/>
          </a:xfrm>
          <a:custGeom>
            <a:avLst/>
            <a:gdLst>
              <a:gd name="connsiteX0" fmla="*/ 9136515 w 9136514"/>
              <a:gd name="connsiteY0" fmla="*/ 0 h 150535"/>
              <a:gd name="connsiteX1" fmla="*/ 0 w 9136514"/>
              <a:gd name="connsiteY1" fmla="*/ 150536 h 150535"/>
            </a:gdLst>
            <a:ahLst/>
            <a:cxnLst>
              <a:cxn ang="0">
                <a:pos x="connsiteX0" y="connsiteY0"/>
              </a:cxn>
              <a:cxn ang="0">
                <a:pos x="connsiteX1" y="connsiteY1"/>
              </a:cxn>
            </a:cxnLst>
            <a:rect l="l" t="t" r="r" b="b"/>
            <a:pathLst>
              <a:path w="9136514" h="150535">
                <a:moveTo>
                  <a:pt x="9136515" y="0"/>
                </a:moveTo>
                <a:lnTo>
                  <a:pt x="0" y="150536"/>
                </a:lnTo>
              </a:path>
            </a:pathLst>
          </a:custGeom>
          <a:ln w="19860" cap="flat">
            <a:solidFill>
              <a:srgbClr val="2563EB"/>
            </a:solidFill>
            <a:prstDash val="solid"/>
            <a:miter/>
            <a:tailEnd type="stealth" w="lg" len="lg"/>
          </a:ln>
        </p:spPr>
        <p:txBody>
          <a:bodyPr rtlCol="0" anchor="ctr"/>
          <a:lstStyle/>
          <a:p>
            <a:pPr algn="ctr"/>
            <a:endParaRPr lang="en-IN" sz="2000"/>
          </a:p>
        </p:txBody>
      </p:sp>
      <p:sp>
        <p:nvSpPr>
          <p:cNvPr id="16" name="TextBox 15">
            <a:extLst>
              <a:ext uri="{FF2B5EF4-FFF2-40B4-BE49-F238E27FC236}">
                <a16:creationId xmlns:a16="http://schemas.microsoft.com/office/drawing/2014/main" id="{7BD8C32A-CE3D-5D6D-DD48-A3F59B009DE5}"/>
              </a:ext>
            </a:extLst>
          </p:cNvPr>
          <p:cNvSpPr txBox="1"/>
          <p:nvPr/>
        </p:nvSpPr>
        <p:spPr>
          <a:xfrm>
            <a:off x="4671365" y="1948692"/>
            <a:ext cx="2884123" cy="261610"/>
          </a:xfrm>
          <a:prstGeom prst="rect">
            <a:avLst/>
          </a:prstGeom>
          <a:noFill/>
        </p:spPr>
        <p:txBody>
          <a:bodyPr wrap="none" rtlCol="0">
            <a:spAutoFit/>
          </a:bodyPr>
          <a:lstStyle/>
          <a:p>
            <a:pPr algn="ctr"/>
            <a:r>
              <a:rPr lang="en-IN" sz="1100" b="1" spc="0" baseline="0">
                <a:ln/>
                <a:solidFill>
                  <a:srgbClr val="2563EB"/>
                </a:solidFill>
                <a:latin typeface="Arial"/>
                <a:cs typeface="Arial"/>
                <a:sym typeface="Arial"/>
                <a:rtl val="0"/>
              </a:rPr>
              <a:t>Msg2: Random Access Response (RAR)</a:t>
            </a:r>
          </a:p>
        </p:txBody>
      </p:sp>
      <p:sp>
        <p:nvSpPr>
          <p:cNvPr id="17" name="Freeform: Shape 16">
            <a:extLst>
              <a:ext uri="{FF2B5EF4-FFF2-40B4-BE49-F238E27FC236}">
                <a16:creationId xmlns:a16="http://schemas.microsoft.com/office/drawing/2014/main" id="{15B746E6-5EBD-879D-FCCA-88B665DD5D30}"/>
              </a:ext>
            </a:extLst>
          </p:cNvPr>
          <p:cNvSpPr/>
          <p:nvPr/>
        </p:nvSpPr>
        <p:spPr>
          <a:xfrm>
            <a:off x="1545170" y="2579045"/>
            <a:ext cx="9136514" cy="150535"/>
          </a:xfrm>
          <a:custGeom>
            <a:avLst/>
            <a:gdLst>
              <a:gd name="connsiteX0" fmla="*/ 0 w 9136514"/>
              <a:gd name="connsiteY0" fmla="*/ 0 h 150535"/>
              <a:gd name="connsiteX1" fmla="*/ 9136515 w 9136514"/>
              <a:gd name="connsiteY1" fmla="*/ 150536 h 150535"/>
            </a:gdLst>
            <a:ahLst/>
            <a:cxnLst>
              <a:cxn ang="0">
                <a:pos x="connsiteX0" y="connsiteY0"/>
              </a:cxn>
              <a:cxn ang="0">
                <a:pos x="connsiteX1" y="connsiteY1"/>
              </a:cxn>
            </a:cxnLst>
            <a:rect l="l" t="t" r="r" b="b"/>
            <a:pathLst>
              <a:path w="9136514" h="150535">
                <a:moveTo>
                  <a:pt x="0" y="0"/>
                </a:moveTo>
                <a:lnTo>
                  <a:pt x="9136515" y="150536"/>
                </a:lnTo>
              </a:path>
            </a:pathLst>
          </a:custGeom>
          <a:ln w="19860" cap="flat">
            <a:solidFill>
              <a:srgbClr val="EC4899"/>
            </a:solidFill>
            <a:prstDash val="solid"/>
            <a:miter/>
            <a:tailEnd type="stealth" w="lg" len="lg"/>
          </a:ln>
        </p:spPr>
        <p:txBody>
          <a:bodyPr rtlCol="0" anchor="ctr"/>
          <a:lstStyle/>
          <a:p>
            <a:pPr algn="ctr"/>
            <a:endParaRPr lang="en-IN" sz="2000"/>
          </a:p>
        </p:txBody>
      </p:sp>
      <p:sp>
        <p:nvSpPr>
          <p:cNvPr id="18" name="TextBox 17">
            <a:extLst>
              <a:ext uri="{FF2B5EF4-FFF2-40B4-BE49-F238E27FC236}">
                <a16:creationId xmlns:a16="http://schemas.microsoft.com/office/drawing/2014/main" id="{E9EF2397-68B8-5C3A-1A9F-9F0E36895578}"/>
              </a:ext>
            </a:extLst>
          </p:cNvPr>
          <p:cNvSpPr txBox="1"/>
          <p:nvPr/>
        </p:nvSpPr>
        <p:spPr>
          <a:xfrm>
            <a:off x="4963112" y="2400298"/>
            <a:ext cx="2300630" cy="261610"/>
          </a:xfrm>
          <a:prstGeom prst="rect">
            <a:avLst/>
          </a:prstGeom>
          <a:noFill/>
        </p:spPr>
        <p:txBody>
          <a:bodyPr wrap="none" rtlCol="0">
            <a:spAutoFit/>
          </a:bodyPr>
          <a:lstStyle/>
          <a:p>
            <a:pPr algn="ctr"/>
            <a:r>
              <a:rPr lang="en-IN" sz="1100" b="1" spc="0" baseline="0">
                <a:ln/>
                <a:solidFill>
                  <a:srgbClr val="EC4899"/>
                </a:solidFill>
                <a:latin typeface="Arial"/>
                <a:cs typeface="Arial"/>
                <a:sym typeface="Arial"/>
                <a:rtl val="0"/>
              </a:rPr>
              <a:t>Msg3: Scheduled Transmission</a:t>
            </a:r>
          </a:p>
        </p:txBody>
      </p:sp>
      <p:sp>
        <p:nvSpPr>
          <p:cNvPr id="19" name="Freeform: Shape 18">
            <a:extLst>
              <a:ext uri="{FF2B5EF4-FFF2-40B4-BE49-F238E27FC236}">
                <a16:creationId xmlns:a16="http://schemas.microsoft.com/office/drawing/2014/main" id="{4CBA308B-B443-6CF9-DAF6-478F9DAA64BD}"/>
              </a:ext>
            </a:extLst>
          </p:cNvPr>
          <p:cNvSpPr/>
          <p:nvPr/>
        </p:nvSpPr>
        <p:spPr>
          <a:xfrm>
            <a:off x="750690" y="2880116"/>
            <a:ext cx="1588959" cy="225803"/>
          </a:xfrm>
          <a:custGeom>
            <a:avLst/>
            <a:gdLst>
              <a:gd name="connsiteX0" fmla="*/ 1559166 w 1588959"/>
              <a:gd name="connsiteY0" fmla="*/ 0 h 225803"/>
              <a:gd name="connsiteX1" fmla="*/ 1588959 w 1588959"/>
              <a:gd name="connsiteY1" fmla="*/ 0 h 225803"/>
              <a:gd name="connsiteX2" fmla="*/ 1588959 w 1588959"/>
              <a:gd name="connsiteY2" fmla="*/ 225803 h 225803"/>
              <a:gd name="connsiteX3" fmla="*/ 1559166 w 1588959"/>
              <a:gd name="connsiteY3" fmla="*/ 225803 h 225803"/>
              <a:gd name="connsiteX4" fmla="*/ 29793 w 1588959"/>
              <a:gd name="connsiteY4" fmla="*/ 225803 h 225803"/>
              <a:gd name="connsiteX5" fmla="*/ 0 w 1588959"/>
              <a:gd name="connsiteY5" fmla="*/ 225803 h 225803"/>
              <a:gd name="connsiteX6" fmla="*/ 0 w 1588959"/>
              <a:gd name="connsiteY6" fmla="*/ 0 h 225803"/>
              <a:gd name="connsiteX7" fmla="*/ 29793 w 1588959"/>
              <a:gd name="connsiteY7" fmla="*/ 0 h 22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8959" h="225803">
                <a:moveTo>
                  <a:pt x="1559166" y="0"/>
                </a:moveTo>
                <a:cubicBezTo>
                  <a:pt x="1575620" y="0"/>
                  <a:pt x="1588959" y="0"/>
                  <a:pt x="1588959" y="0"/>
                </a:cubicBezTo>
                <a:lnTo>
                  <a:pt x="1588959" y="225803"/>
                </a:lnTo>
                <a:cubicBezTo>
                  <a:pt x="1588959" y="225803"/>
                  <a:pt x="1575620" y="225803"/>
                  <a:pt x="1559166" y="225803"/>
                </a:cubicBezTo>
                <a:lnTo>
                  <a:pt x="29793" y="225803"/>
                </a:lnTo>
                <a:cubicBezTo>
                  <a:pt x="13339" y="225803"/>
                  <a:pt x="0" y="225803"/>
                  <a:pt x="0" y="225803"/>
                </a:cubicBezTo>
                <a:lnTo>
                  <a:pt x="0" y="0"/>
                </a:lnTo>
                <a:cubicBezTo>
                  <a:pt x="0" y="0"/>
                  <a:pt x="13339" y="0"/>
                  <a:pt x="29793" y="0"/>
                </a:cubicBezTo>
                <a:close/>
              </a:path>
            </a:pathLst>
          </a:custGeom>
          <a:solidFill>
            <a:srgbClr val="FCE7F3"/>
          </a:solidFill>
          <a:ln w="19860" cap="flat">
            <a:solidFill>
              <a:srgbClr val="EC4899"/>
            </a:solidFill>
            <a:prstDash val="solid"/>
            <a:miter/>
          </a:ln>
        </p:spPr>
        <p:txBody>
          <a:bodyPr rtlCol="0" anchor="ctr"/>
          <a:lstStyle/>
          <a:p>
            <a:pPr algn="ctr"/>
            <a:endParaRPr lang="en-IN" sz="2000"/>
          </a:p>
        </p:txBody>
      </p:sp>
      <p:sp>
        <p:nvSpPr>
          <p:cNvPr id="20" name="TextBox 19">
            <a:extLst>
              <a:ext uri="{FF2B5EF4-FFF2-40B4-BE49-F238E27FC236}">
                <a16:creationId xmlns:a16="http://schemas.microsoft.com/office/drawing/2014/main" id="{0A089474-1FAF-3FD4-5B2D-440A3DD56F59}"/>
              </a:ext>
            </a:extLst>
          </p:cNvPr>
          <p:cNvSpPr txBox="1"/>
          <p:nvPr/>
        </p:nvSpPr>
        <p:spPr>
          <a:xfrm>
            <a:off x="1080137" y="2903166"/>
            <a:ext cx="930063" cy="246221"/>
          </a:xfrm>
          <a:prstGeom prst="rect">
            <a:avLst/>
          </a:prstGeom>
          <a:noFill/>
        </p:spPr>
        <p:txBody>
          <a:bodyPr wrap="none" rtlCol="0">
            <a:spAutoFit/>
          </a:bodyPr>
          <a:lstStyle/>
          <a:p>
            <a:pPr algn="ctr"/>
            <a:r>
              <a:rPr lang="en-IN" sz="1000" b="1" spc="0" baseline="0">
                <a:ln/>
                <a:solidFill>
                  <a:srgbClr val="BE185D"/>
                </a:solidFill>
                <a:latin typeface="Arial"/>
                <a:cs typeface="Arial"/>
                <a:sym typeface="Arial"/>
                <a:rtl val="0"/>
              </a:rPr>
              <a:t>Timer Starts</a:t>
            </a:r>
          </a:p>
        </p:txBody>
      </p:sp>
      <p:sp>
        <p:nvSpPr>
          <p:cNvPr id="21" name="Freeform: Shape 20">
            <a:extLst>
              <a:ext uri="{FF2B5EF4-FFF2-40B4-BE49-F238E27FC236}">
                <a16:creationId xmlns:a16="http://schemas.microsoft.com/office/drawing/2014/main" id="{A0666987-C8B4-2BEC-EE7B-CA813B41A167}"/>
              </a:ext>
            </a:extLst>
          </p:cNvPr>
          <p:cNvSpPr/>
          <p:nvPr/>
        </p:nvSpPr>
        <p:spPr>
          <a:xfrm>
            <a:off x="651380" y="3181187"/>
            <a:ext cx="1787578" cy="1505355"/>
          </a:xfrm>
          <a:custGeom>
            <a:avLst/>
            <a:gdLst>
              <a:gd name="connsiteX0" fmla="*/ 0 w 1787578"/>
              <a:gd name="connsiteY0" fmla="*/ 0 h 1505355"/>
              <a:gd name="connsiteX1" fmla="*/ 1787579 w 1787578"/>
              <a:gd name="connsiteY1" fmla="*/ 0 h 1505355"/>
              <a:gd name="connsiteX2" fmla="*/ 1787579 w 1787578"/>
              <a:gd name="connsiteY2" fmla="*/ 1505355 h 1505355"/>
              <a:gd name="connsiteX3" fmla="*/ 0 w 1787578"/>
              <a:gd name="connsiteY3" fmla="*/ 1505355 h 1505355"/>
            </a:gdLst>
            <a:ahLst/>
            <a:cxnLst>
              <a:cxn ang="0">
                <a:pos x="connsiteX0" y="connsiteY0"/>
              </a:cxn>
              <a:cxn ang="0">
                <a:pos x="connsiteX1" y="connsiteY1"/>
              </a:cxn>
              <a:cxn ang="0">
                <a:pos x="connsiteX2" y="connsiteY2"/>
              </a:cxn>
              <a:cxn ang="0">
                <a:pos x="connsiteX3" y="connsiteY3"/>
              </a:cxn>
            </a:cxnLst>
            <a:rect l="l" t="t" r="r" b="b"/>
            <a:pathLst>
              <a:path w="1787578" h="1505355">
                <a:moveTo>
                  <a:pt x="0" y="0"/>
                </a:moveTo>
                <a:lnTo>
                  <a:pt x="1787579" y="0"/>
                </a:lnTo>
                <a:lnTo>
                  <a:pt x="1787579" y="1505355"/>
                </a:lnTo>
                <a:lnTo>
                  <a:pt x="0" y="1505355"/>
                </a:lnTo>
                <a:close/>
              </a:path>
            </a:pathLst>
          </a:custGeom>
          <a:noFill/>
          <a:ln w="19860" cap="flat">
            <a:solidFill>
              <a:srgbClr val="EC4899"/>
            </a:solidFill>
            <a:custDash>
              <a:ds d="750000" sp="375000"/>
            </a:custDash>
            <a:miter/>
          </a:ln>
        </p:spPr>
        <p:txBody>
          <a:bodyPr rtlCol="0" anchor="ctr"/>
          <a:lstStyle/>
          <a:p>
            <a:pPr algn="ctr"/>
            <a:endParaRPr lang="en-IN" sz="2000"/>
          </a:p>
        </p:txBody>
      </p:sp>
      <p:sp>
        <p:nvSpPr>
          <p:cNvPr id="22" name="TextBox 21">
            <a:extLst>
              <a:ext uri="{FF2B5EF4-FFF2-40B4-BE49-F238E27FC236}">
                <a16:creationId xmlns:a16="http://schemas.microsoft.com/office/drawing/2014/main" id="{51F8DF88-2BD9-6F4B-0ACA-9D6C27B8D037}"/>
              </a:ext>
            </a:extLst>
          </p:cNvPr>
          <p:cNvSpPr txBox="1"/>
          <p:nvPr/>
        </p:nvSpPr>
        <p:spPr>
          <a:xfrm>
            <a:off x="765148" y="3204238"/>
            <a:ext cx="1560043" cy="246221"/>
          </a:xfrm>
          <a:prstGeom prst="rect">
            <a:avLst/>
          </a:prstGeom>
          <a:noFill/>
        </p:spPr>
        <p:txBody>
          <a:bodyPr wrap="none" rtlCol="0">
            <a:spAutoFit/>
          </a:bodyPr>
          <a:lstStyle/>
          <a:p>
            <a:pPr algn="ctr"/>
            <a:r>
              <a:rPr lang="en-IN" sz="1000" b="1" spc="0" baseline="0">
                <a:ln/>
                <a:solidFill>
                  <a:srgbClr val="EC4899"/>
                </a:solidFill>
                <a:latin typeface="Arial"/>
                <a:cs typeface="Arial"/>
                <a:sym typeface="Arial"/>
                <a:rtl val="0"/>
              </a:rPr>
              <a:t>Contention Resolution</a:t>
            </a:r>
          </a:p>
        </p:txBody>
      </p:sp>
      <p:sp>
        <p:nvSpPr>
          <p:cNvPr id="23" name="TextBox 22">
            <a:extLst>
              <a:ext uri="{FF2B5EF4-FFF2-40B4-BE49-F238E27FC236}">
                <a16:creationId xmlns:a16="http://schemas.microsoft.com/office/drawing/2014/main" id="{E2D074C2-D6BD-2FA3-86F4-4C92CC0EF2DE}"/>
              </a:ext>
            </a:extLst>
          </p:cNvPr>
          <p:cNvSpPr txBox="1"/>
          <p:nvPr/>
        </p:nvSpPr>
        <p:spPr>
          <a:xfrm>
            <a:off x="1062505" y="3354773"/>
            <a:ext cx="965329" cy="246221"/>
          </a:xfrm>
          <a:prstGeom prst="rect">
            <a:avLst/>
          </a:prstGeom>
          <a:noFill/>
        </p:spPr>
        <p:txBody>
          <a:bodyPr wrap="none" rtlCol="0">
            <a:spAutoFit/>
          </a:bodyPr>
          <a:lstStyle/>
          <a:p>
            <a:pPr algn="ctr"/>
            <a:r>
              <a:rPr lang="en-IN" sz="1000" b="1" spc="0" baseline="0">
                <a:ln/>
                <a:solidFill>
                  <a:srgbClr val="EC4899"/>
                </a:solidFill>
                <a:latin typeface="Arial"/>
                <a:cs typeface="Arial"/>
                <a:sym typeface="Arial"/>
                <a:rtl val="0"/>
              </a:rPr>
              <a:t>Timer Period</a:t>
            </a:r>
          </a:p>
        </p:txBody>
      </p:sp>
      <p:sp>
        <p:nvSpPr>
          <p:cNvPr id="24" name="TextBox 23">
            <a:extLst>
              <a:ext uri="{FF2B5EF4-FFF2-40B4-BE49-F238E27FC236}">
                <a16:creationId xmlns:a16="http://schemas.microsoft.com/office/drawing/2014/main" id="{41D482BB-0C16-4519-A293-67FF072005B6}"/>
              </a:ext>
            </a:extLst>
          </p:cNvPr>
          <p:cNvSpPr txBox="1"/>
          <p:nvPr/>
        </p:nvSpPr>
        <p:spPr>
          <a:xfrm>
            <a:off x="1157884" y="3587390"/>
            <a:ext cx="774571" cy="230832"/>
          </a:xfrm>
          <a:prstGeom prst="rect">
            <a:avLst/>
          </a:prstGeom>
          <a:noFill/>
        </p:spPr>
        <p:txBody>
          <a:bodyPr wrap="none" rtlCol="0">
            <a:spAutoFit/>
          </a:bodyPr>
          <a:lstStyle/>
          <a:p>
            <a:pPr algn="ctr"/>
            <a:r>
              <a:rPr lang="en-IN" sz="900" spc="0" baseline="0">
                <a:ln/>
                <a:solidFill>
                  <a:srgbClr val="BE185D"/>
                </a:solidFill>
                <a:latin typeface="Arial"/>
                <a:cs typeface="Arial"/>
                <a:sym typeface="Arial"/>
                <a:rtl val="0"/>
              </a:rPr>
              <a:t>sl32 or sl64</a:t>
            </a:r>
          </a:p>
        </p:txBody>
      </p:sp>
      <p:sp>
        <p:nvSpPr>
          <p:cNvPr id="25" name="TextBox 24">
            <a:extLst>
              <a:ext uri="{FF2B5EF4-FFF2-40B4-BE49-F238E27FC236}">
                <a16:creationId xmlns:a16="http://schemas.microsoft.com/office/drawing/2014/main" id="{2499C8B2-FB47-DFD1-9373-AAEFA5A476BB}"/>
              </a:ext>
            </a:extLst>
          </p:cNvPr>
          <p:cNvSpPr txBox="1"/>
          <p:nvPr/>
        </p:nvSpPr>
        <p:spPr>
          <a:xfrm>
            <a:off x="1068116" y="3737926"/>
            <a:ext cx="954108" cy="230832"/>
          </a:xfrm>
          <a:prstGeom prst="rect">
            <a:avLst/>
          </a:prstGeom>
          <a:noFill/>
        </p:spPr>
        <p:txBody>
          <a:bodyPr wrap="none" rtlCol="0">
            <a:spAutoFit/>
          </a:bodyPr>
          <a:lstStyle/>
          <a:p>
            <a:pPr algn="ctr"/>
            <a:r>
              <a:rPr lang="en-IN" sz="900" spc="0" baseline="0">
                <a:ln/>
                <a:solidFill>
                  <a:srgbClr val="BE185D"/>
                </a:solidFill>
                <a:latin typeface="Arial"/>
                <a:cs typeface="Arial"/>
                <a:sym typeface="Arial"/>
                <a:rtl val="0"/>
              </a:rPr>
              <a:t>(32 or 64 slots)</a:t>
            </a:r>
          </a:p>
        </p:txBody>
      </p:sp>
      <p:sp>
        <p:nvSpPr>
          <p:cNvPr id="26" name="Freeform: Shape 25">
            <a:extLst>
              <a:ext uri="{FF2B5EF4-FFF2-40B4-BE49-F238E27FC236}">
                <a16:creationId xmlns:a16="http://schemas.microsoft.com/office/drawing/2014/main" id="{2FEA9B19-098F-A3C3-50EC-7F7E8CE33DE7}"/>
              </a:ext>
            </a:extLst>
          </p:cNvPr>
          <p:cNvSpPr/>
          <p:nvPr/>
        </p:nvSpPr>
        <p:spPr>
          <a:xfrm>
            <a:off x="1048620" y="4084401"/>
            <a:ext cx="993099" cy="301071"/>
          </a:xfrm>
          <a:custGeom>
            <a:avLst/>
            <a:gdLst>
              <a:gd name="connsiteX0" fmla="*/ 963306 w 993099"/>
              <a:gd name="connsiteY0" fmla="*/ 0 h 301071"/>
              <a:gd name="connsiteX1" fmla="*/ 993099 w 993099"/>
              <a:gd name="connsiteY1" fmla="*/ 0 h 301071"/>
              <a:gd name="connsiteX2" fmla="*/ 993099 w 993099"/>
              <a:gd name="connsiteY2" fmla="*/ 301071 h 301071"/>
              <a:gd name="connsiteX3" fmla="*/ 963306 w 993099"/>
              <a:gd name="connsiteY3" fmla="*/ 301071 h 301071"/>
              <a:gd name="connsiteX4" fmla="*/ 29793 w 993099"/>
              <a:gd name="connsiteY4" fmla="*/ 301071 h 301071"/>
              <a:gd name="connsiteX5" fmla="*/ 0 w 993099"/>
              <a:gd name="connsiteY5" fmla="*/ 301071 h 301071"/>
              <a:gd name="connsiteX6" fmla="*/ 0 w 993099"/>
              <a:gd name="connsiteY6" fmla="*/ 0 h 301071"/>
              <a:gd name="connsiteX7" fmla="*/ 29793 w 993099"/>
              <a:gd name="connsiteY7" fmla="*/ 0 h 30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099" h="301071">
                <a:moveTo>
                  <a:pt x="963306" y="0"/>
                </a:moveTo>
                <a:cubicBezTo>
                  <a:pt x="979761" y="0"/>
                  <a:pt x="993099" y="0"/>
                  <a:pt x="993099" y="0"/>
                </a:cubicBezTo>
                <a:lnTo>
                  <a:pt x="993099" y="301071"/>
                </a:lnTo>
                <a:cubicBezTo>
                  <a:pt x="993099" y="301071"/>
                  <a:pt x="979761" y="301071"/>
                  <a:pt x="963306" y="301071"/>
                </a:cubicBezTo>
                <a:lnTo>
                  <a:pt x="29793" y="301071"/>
                </a:lnTo>
                <a:cubicBezTo>
                  <a:pt x="13339" y="301071"/>
                  <a:pt x="0" y="301071"/>
                  <a:pt x="0" y="301071"/>
                </a:cubicBezTo>
                <a:lnTo>
                  <a:pt x="0" y="0"/>
                </a:lnTo>
                <a:cubicBezTo>
                  <a:pt x="0" y="0"/>
                  <a:pt x="13339" y="0"/>
                  <a:pt x="29793" y="0"/>
                </a:cubicBezTo>
                <a:close/>
              </a:path>
            </a:pathLst>
          </a:custGeom>
          <a:solidFill>
            <a:srgbClr val="FCE7F3"/>
          </a:solidFill>
          <a:ln w="9930" cap="flat">
            <a:solidFill>
              <a:srgbClr val="EC4899"/>
            </a:solidFill>
            <a:prstDash val="solid"/>
            <a:miter/>
          </a:ln>
        </p:spPr>
        <p:txBody>
          <a:bodyPr rtlCol="0" anchor="ctr"/>
          <a:lstStyle/>
          <a:p>
            <a:pPr algn="ctr"/>
            <a:endParaRPr lang="en-IN" sz="2000"/>
          </a:p>
        </p:txBody>
      </p:sp>
      <p:sp>
        <p:nvSpPr>
          <p:cNvPr id="27" name="TextBox 26">
            <a:extLst>
              <a:ext uri="{FF2B5EF4-FFF2-40B4-BE49-F238E27FC236}">
                <a16:creationId xmlns:a16="http://schemas.microsoft.com/office/drawing/2014/main" id="{733F2B25-7BF6-08A3-2210-71E36DB60BD7}"/>
              </a:ext>
            </a:extLst>
          </p:cNvPr>
          <p:cNvSpPr txBox="1"/>
          <p:nvPr/>
        </p:nvSpPr>
        <p:spPr>
          <a:xfrm>
            <a:off x="1169907" y="4121078"/>
            <a:ext cx="750526" cy="215444"/>
          </a:xfrm>
          <a:prstGeom prst="rect">
            <a:avLst/>
          </a:prstGeom>
          <a:noFill/>
        </p:spPr>
        <p:txBody>
          <a:bodyPr wrap="none" rtlCol="0">
            <a:spAutoFit/>
          </a:bodyPr>
          <a:lstStyle/>
          <a:p>
            <a:pPr algn="ctr"/>
            <a:r>
              <a:rPr lang="en-IN" sz="800" spc="0" baseline="0">
                <a:ln/>
                <a:solidFill>
                  <a:srgbClr val="BE185D"/>
                </a:solidFill>
                <a:latin typeface="Arial"/>
                <a:cs typeface="Arial"/>
                <a:sym typeface="Arial"/>
                <a:rtl val="0"/>
              </a:rPr>
              <a:t>UE Monitors</a:t>
            </a:r>
          </a:p>
        </p:txBody>
      </p:sp>
      <p:sp>
        <p:nvSpPr>
          <p:cNvPr id="28" name="TextBox 27">
            <a:extLst>
              <a:ext uri="{FF2B5EF4-FFF2-40B4-BE49-F238E27FC236}">
                <a16:creationId xmlns:a16="http://schemas.microsoft.com/office/drawing/2014/main" id="{4D0FC04D-C244-002D-CDCD-8CBBEBAAEF47}"/>
              </a:ext>
            </a:extLst>
          </p:cNvPr>
          <p:cNvSpPr txBox="1"/>
          <p:nvPr/>
        </p:nvSpPr>
        <p:spPr>
          <a:xfrm>
            <a:off x="1252461" y="4233980"/>
            <a:ext cx="585418" cy="215444"/>
          </a:xfrm>
          <a:prstGeom prst="rect">
            <a:avLst/>
          </a:prstGeom>
          <a:noFill/>
        </p:spPr>
        <p:txBody>
          <a:bodyPr wrap="none" rtlCol="0">
            <a:spAutoFit/>
          </a:bodyPr>
          <a:lstStyle/>
          <a:p>
            <a:pPr algn="ctr"/>
            <a:r>
              <a:rPr lang="en-IN" sz="800" spc="0" baseline="0">
                <a:ln/>
                <a:solidFill>
                  <a:srgbClr val="BE185D"/>
                </a:solidFill>
                <a:latin typeface="Arial"/>
                <a:cs typeface="Arial"/>
                <a:sym typeface="Arial"/>
                <a:rtl val="0"/>
              </a:rPr>
              <a:t>for Msg4</a:t>
            </a:r>
          </a:p>
        </p:txBody>
      </p:sp>
      <p:sp>
        <p:nvSpPr>
          <p:cNvPr id="29" name="Freeform: Shape 28">
            <a:extLst>
              <a:ext uri="{FF2B5EF4-FFF2-40B4-BE49-F238E27FC236}">
                <a16:creationId xmlns:a16="http://schemas.microsoft.com/office/drawing/2014/main" id="{2ADBEB72-BFAF-7B53-72BD-86172270C70F}"/>
              </a:ext>
            </a:extLst>
          </p:cNvPr>
          <p:cNvSpPr/>
          <p:nvPr/>
        </p:nvSpPr>
        <p:spPr>
          <a:xfrm>
            <a:off x="1545170" y="4837078"/>
            <a:ext cx="9136514" cy="150535"/>
          </a:xfrm>
          <a:custGeom>
            <a:avLst/>
            <a:gdLst>
              <a:gd name="connsiteX0" fmla="*/ 9136515 w 9136514"/>
              <a:gd name="connsiteY0" fmla="*/ 0 h 150535"/>
              <a:gd name="connsiteX1" fmla="*/ 0 w 9136514"/>
              <a:gd name="connsiteY1" fmla="*/ 150536 h 150535"/>
            </a:gdLst>
            <a:ahLst/>
            <a:cxnLst>
              <a:cxn ang="0">
                <a:pos x="connsiteX0" y="connsiteY0"/>
              </a:cxn>
              <a:cxn ang="0">
                <a:pos x="connsiteX1" y="connsiteY1"/>
              </a:cxn>
            </a:cxnLst>
            <a:rect l="l" t="t" r="r" b="b"/>
            <a:pathLst>
              <a:path w="9136514" h="150535">
                <a:moveTo>
                  <a:pt x="9136515" y="0"/>
                </a:moveTo>
                <a:lnTo>
                  <a:pt x="0" y="150536"/>
                </a:lnTo>
              </a:path>
            </a:pathLst>
          </a:custGeom>
          <a:ln w="19860" cap="flat">
            <a:solidFill>
              <a:srgbClr val="2563EB"/>
            </a:solidFill>
            <a:prstDash val="solid"/>
            <a:miter/>
            <a:tailEnd type="stealth" w="lg" len="lg"/>
          </a:ln>
        </p:spPr>
        <p:txBody>
          <a:bodyPr rtlCol="0" anchor="ctr"/>
          <a:lstStyle/>
          <a:p>
            <a:pPr algn="ctr"/>
            <a:endParaRPr lang="en-IN" sz="2000"/>
          </a:p>
        </p:txBody>
      </p:sp>
      <p:sp>
        <p:nvSpPr>
          <p:cNvPr id="30" name="TextBox 29">
            <a:extLst>
              <a:ext uri="{FF2B5EF4-FFF2-40B4-BE49-F238E27FC236}">
                <a16:creationId xmlns:a16="http://schemas.microsoft.com/office/drawing/2014/main" id="{9031B424-F255-7B02-7DD0-5A79D0857E6B}"/>
              </a:ext>
            </a:extLst>
          </p:cNvPr>
          <p:cNvSpPr txBox="1"/>
          <p:nvPr/>
        </p:nvSpPr>
        <p:spPr>
          <a:xfrm>
            <a:off x="4724264" y="4658331"/>
            <a:ext cx="2778326" cy="261610"/>
          </a:xfrm>
          <a:prstGeom prst="rect">
            <a:avLst/>
          </a:prstGeom>
          <a:noFill/>
        </p:spPr>
        <p:txBody>
          <a:bodyPr wrap="none" rtlCol="0">
            <a:spAutoFit/>
          </a:bodyPr>
          <a:lstStyle/>
          <a:p>
            <a:pPr algn="ctr"/>
            <a:r>
              <a:rPr lang="en-IN" sz="1100" b="1" spc="0" baseline="0">
                <a:ln/>
                <a:solidFill>
                  <a:srgbClr val="2563EB"/>
                </a:solidFill>
                <a:latin typeface="Arial"/>
                <a:cs typeface="Arial"/>
                <a:sym typeface="Arial"/>
                <a:rtl val="0"/>
              </a:rPr>
              <a:t>Msg4: Contention Resolution Message</a:t>
            </a:r>
          </a:p>
        </p:txBody>
      </p:sp>
      <p:sp>
        <p:nvSpPr>
          <p:cNvPr id="31" name="Freeform: Shape 30">
            <a:extLst>
              <a:ext uri="{FF2B5EF4-FFF2-40B4-BE49-F238E27FC236}">
                <a16:creationId xmlns:a16="http://schemas.microsoft.com/office/drawing/2014/main" id="{BEDCE67E-19B0-EE09-6B3A-165A694DA7F7}"/>
              </a:ext>
            </a:extLst>
          </p:cNvPr>
          <p:cNvSpPr/>
          <p:nvPr/>
        </p:nvSpPr>
        <p:spPr>
          <a:xfrm>
            <a:off x="750690" y="5138149"/>
            <a:ext cx="1588959" cy="225803"/>
          </a:xfrm>
          <a:custGeom>
            <a:avLst/>
            <a:gdLst>
              <a:gd name="connsiteX0" fmla="*/ 1559166 w 1588959"/>
              <a:gd name="connsiteY0" fmla="*/ 0 h 225803"/>
              <a:gd name="connsiteX1" fmla="*/ 1588959 w 1588959"/>
              <a:gd name="connsiteY1" fmla="*/ 0 h 225803"/>
              <a:gd name="connsiteX2" fmla="*/ 1588959 w 1588959"/>
              <a:gd name="connsiteY2" fmla="*/ 225803 h 225803"/>
              <a:gd name="connsiteX3" fmla="*/ 1559166 w 1588959"/>
              <a:gd name="connsiteY3" fmla="*/ 225803 h 225803"/>
              <a:gd name="connsiteX4" fmla="*/ 29793 w 1588959"/>
              <a:gd name="connsiteY4" fmla="*/ 225803 h 225803"/>
              <a:gd name="connsiteX5" fmla="*/ 0 w 1588959"/>
              <a:gd name="connsiteY5" fmla="*/ 225803 h 225803"/>
              <a:gd name="connsiteX6" fmla="*/ 0 w 1588959"/>
              <a:gd name="connsiteY6" fmla="*/ 0 h 225803"/>
              <a:gd name="connsiteX7" fmla="*/ 29793 w 1588959"/>
              <a:gd name="connsiteY7" fmla="*/ 0 h 22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8959" h="225803">
                <a:moveTo>
                  <a:pt x="1559166" y="0"/>
                </a:moveTo>
                <a:cubicBezTo>
                  <a:pt x="1575620" y="0"/>
                  <a:pt x="1588959" y="0"/>
                  <a:pt x="1588959" y="0"/>
                </a:cubicBezTo>
                <a:lnTo>
                  <a:pt x="1588959" y="225803"/>
                </a:lnTo>
                <a:cubicBezTo>
                  <a:pt x="1588959" y="225803"/>
                  <a:pt x="1575620" y="225803"/>
                  <a:pt x="1559166" y="225803"/>
                </a:cubicBezTo>
                <a:lnTo>
                  <a:pt x="29793" y="225803"/>
                </a:lnTo>
                <a:cubicBezTo>
                  <a:pt x="13339" y="225803"/>
                  <a:pt x="0" y="225803"/>
                  <a:pt x="0" y="225803"/>
                </a:cubicBezTo>
                <a:lnTo>
                  <a:pt x="0" y="0"/>
                </a:lnTo>
                <a:cubicBezTo>
                  <a:pt x="0" y="0"/>
                  <a:pt x="13339" y="0"/>
                  <a:pt x="29793" y="0"/>
                </a:cubicBezTo>
                <a:close/>
              </a:path>
            </a:pathLst>
          </a:custGeom>
          <a:solidFill>
            <a:srgbClr val="DBEAFE"/>
          </a:solidFill>
          <a:ln w="19860" cap="flat">
            <a:solidFill>
              <a:srgbClr val="2563EB"/>
            </a:solidFill>
            <a:prstDash val="solid"/>
            <a:miter/>
          </a:ln>
        </p:spPr>
        <p:txBody>
          <a:bodyPr rtlCol="0" anchor="ctr"/>
          <a:lstStyle/>
          <a:p>
            <a:pPr algn="ctr"/>
            <a:endParaRPr lang="en-IN" sz="2000"/>
          </a:p>
        </p:txBody>
      </p:sp>
      <p:sp>
        <p:nvSpPr>
          <p:cNvPr id="32" name="TextBox 31">
            <a:extLst>
              <a:ext uri="{FF2B5EF4-FFF2-40B4-BE49-F238E27FC236}">
                <a16:creationId xmlns:a16="http://schemas.microsoft.com/office/drawing/2014/main" id="{16AE86BB-E676-6B29-5635-C0F83CE75E91}"/>
              </a:ext>
            </a:extLst>
          </p:cNvPr>
          <p:cNvSpPr txBox="1"/>
          <p:nvPr/>
        </p:nvSpPr>
        <p:spPr>
          <a:xfrm>
            <a:off x="1083343" y="5161199"/>
            <a:ext cx="923651" cy="246221"/>
          </a:xfrm>
          <a:prstGeom prst="rect">
            <a:avLst/>
          </a:prstGeom>
          <a:noFill/>
        </p:spPr>
        <p:txBody>
          <a:bodyPr wrap="none" rtlCol="0">
            <a:spAutoFit/>
          </a:bodyPr>
          <a:lstStyle/>
          <a:p>
            <a:pPr algn="ctr"/>
            <a:r>
              <a:rPr lang="en-IN" sz="1000" b="1" spc="0" baseline="0">
                <a:ln/>
                <a:solidFill>
                  <a:srgbClr val="1D4ED8"/>
                </a:solidFill>
                <a:latin typeface="Arial"/>
                <a:cs typeface="Arial"/>
                <a:sym typeface="Arial"/>
                <a:rtl val="0"/>
              </a:rPr>
              <a:t>Timer Stops</a:t>
            </a:r>
          </a:p>
        </p:txBody>
      </p:sp>
      <p:sp>
        <p:nvSpPr>
          <p:cNvPr id="33" name="Freeform: Shape 32">
            <a:extLst>
              <a:ext uri="{FF2B5EF4-FFF2-40B4-BE49-F238E27FC236}">
                <a16:creationId xmlns:a16="http://schemas.microsoft.com/office/drawing/2014/main" id="{4ACDD13B-47C7-5078-122D-BF0BFA41CD29}"/>
              </a:ext>
            </a:extLst>
          </p:cNvPr>
          <p:cNvSpPr/>
          <p:nvPr/>
        </p:nvSpPr>
        <p:spPr>
          <a:xfrm>
            <a:off x="2935509" y="3181187"/>
            <a:ext cx="2979298" cy="2107497"/>
          </a:xfrm>
          <a:custGeom>
            <a:avLst/>
            <a:gdLst>
              <a:gd name="connsiteX0" fmla="*/ 2929643 w 2979298"/>
              <a:gd name="connsiteY0" fmla="*/ 0 h 2107497"/>
              <a:gd name="connsiteX1" fmla="*/ 2979298 w 2979298"/>
              <a:gd name="connsiteY1" fmla="*/ 0 h 2107497"/>
              <a:gd name="connsiteX2" fmla="*/ 2979298 w 2979298"/>
              <a:gd name="connsiteY2" fmla="*/ 2107497 h 2107497"/>
              <a:gd name="connsiteX3" fmla="*/ 2929643 w 2979298"/>
              <a:gd name="connsiteY3" fmla="*/ 2107497 h 2107497"/>
              <a:gd name="connsiteX4" fmla="*/ 49655 w 2979298"/>
              <a:gd name="connsiteY4" fmla="*/ 2107497 h 2107497"/>
              <a:gd name="connsiteX5" fmla="*/ 0 w 2979298"/>
              <a:gd name="connsiteY5" fmla="*/ 2107497 h 2107497"/>
              <a:gd name="connsiteX6" fmla="*/ 0 w 2979298"/>
              <a:gd name="connsiteY6" fmla="*/ 0 h 2107497"/>
              <a:gd name="connsiteX7" fmla="*/ 49655 w 2979298"/>
              <a:gd name="connsiteY7" fmla="*/ 0 h 210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9298" h="2107497">
                <a:moveTo>
                  <a:pt x="2929643" y="0"/>
                </a:moveTo>
                <a:cubicBezTo>
                  <a:pt x="2957067" y="0"/>
                  <a:pt x="2979298" y="0"/>
                  <a:pt x="2979298" y="0"/>
                </a:cubicBezTo>
                <a:lnTo>
                  <a:pt x="2979298" y="2107497"/>
                </a:lnTo>
                <a:cubicBezTo>
                  <a:pt x="2979298" y="2107497"/>
                  <a:pt x="2957067" y="2107497"/>
                  <a:pt x="2929643" y="2107497"/>
                </a:cubicBezTo>
                <a:lnTo>
                  <a:pt x="49655" y="2107497"/>
                </a:lnTo>
                <a:cubicBezTo>
                  <a:pt x="22231" y="2107497"/>
                  <a:pt x="0" y="2107497"/>
                  <a:pt x="0" y="2107497"/>
                </a:cubicBezTo>
                <a:lnTo>
                  <a:pt x="0" y="0"/>
                </a:lnTo>
                <a:cubicBezTo>
                  <a:pt x="0" y="0"/>
                  <a:pt x="22231" y="0"/>
                  <a:pt x="49655" y="0"/>
                </a:cubicBezTo>
                <a:close/>
              </a:path>
            </a:pathLst>
          </a:custGeom>
          <a:solidFill>
            <a:srgbClr val="F8FAFC"/>
          </a:solidFill>
          <a:ln w="19860" cap="flat">
            <a:solidFill>
              <a:srgbClr val="2563EB"/>
            </a:solidFill>
            <a:prstDash val="solid"/>
            <a:miter/>
          </a:ln>
        </p:spPr>
        <p:txBody>
          <a:bodyPr rtlCol="0" anchor="ctr"/>
          <a:lstStyle/>
          <a:p>
            <a:pPr algn="ctr"/>
            <a:endParaRPr lang="en-IN" sz="2000"/>
          </a:p>
        </p:txBody>
      </p:sp>
      <p:sp>
        <p:nvSpPr>
          <p:cNvPr id="34" name="TextBox 33">
            <a:extLst>
              <a:ext uri="{FF2B5EF4-FFF2-40B4-BE49-F238E27FC236}">
                <a16:creationId xmlns:a16="http://schemas.microsoft.com/office/drawing/2014/main" id="{B5AD0B69-FE31-4409-10A9-A0374A8BAA92}"/>
              </a:ext>
            </a:extLst>
          </p:cNvPr>
          <p:cNvSpPr txBox="1"/>
          <p:nvPr/>
        </p:nvSpPr>
        <p:spPr>
          <a:xfrm>
            <a:off x="3479257" y="3214616"/>
            <a:ext cx="1891801" cy="307777"/>
          </a:xfrm>
          <a:prstGeom prst="rect">
            <a:avLst/>
          </a:prstGeom>
          <a:noFill/>
        </p:spPr>
        <p:txBody>
          <a:bodyPr wrap="none" rtlCol="0">
            <a:spAutoFit/>
          </a:bodyPr>
          <a:lstStyle/>
          <a:p>
            <a:pPr algn="ctr"/>
            <a:r>
              <a:rPr lang="en-IN" sz="1400" b="1" spc="0" baseline="0">
                <a:ln/>
                <a:solidFill>
                  <a:srgbClr val="2563EB"/>
                </a:solidFill>
                <a:latin typeface="Arial"/>
                <a:cs typeface="Arial"/>
                <a:sym typeface="Arial"/>
                <a:rtl val="0"/>
              </a:rPr>
              <a:t>Timer Configuration</a:t>
            </a:r>
          </a:p>
        </p:txBody>
      </p:sp>
      <p:sp>
        <p:nvSpPr>
          <p:cNvPr id="35" name="TextBox 34">
            <a:extLst>
              <a:ext uri="{FF2B5EF4-FFF2-40B4-BE49-F238E27FC236}">
                <a16:creationId xmlns:a16="http://schemas.microsoft.com/office/drawing/2014/main" id="{C7EAC71C-337E-CF01-3707-CB0A49D5A61D}"/>
              </a:ext>
            </a:extLst>
          </p:cNvPr>
          <p:cNvSpPr txBox="1"/>
          <p:nvPr/>
        </p:nvSpPr>
        <p:spPr>
          <a:xfrm>
            <a:off x="2907164" y="3430041"/>
            <a:ext cx="1220206" cy="246221"/>
          </a:xfrm>
          <a:prstGeom prst="rect">
            <a:avLst/>
          </a:prstGeom>
          <a:noFill/>
        </p:spPr>
        <p:txBody>
          <a:bodyPr wrap="none" rtlCol="0">
            <a:spAutoFit/>
          </a:bodyPr>
          <a:lstStyle/>
          <a:p>
            <a:pPr algn="ctr"/>
            <a:r>
              <a:rPr lang="en-IN" sz="1000" b="1" spc="0" baseline="0">
                <a:ln/>
                <a:solidFill>
                  <a:srgbClr val="1D4ED8"/>
                </a:solidFill>
                <a:latin typeface="Arial"/>
                <a:cs typeface="Arial"/>
                <a:sym typeface="Arial"/>
                <a:rtl val="0"/>
              </a:rPr>
              <a:t>3GPP Reference:</a:t>
            </a:r>
          </a:p>
        </p:txBody>
      </p:sp>
      <p:sp>
        <p:nvSpPr>
          <p:cNvPr id="36" name="TextBox 35">
            <a:extLst>
              <a:ext uri="{FF2B5EF4-FFF2-40B4-BE49-F238E27FC236}">
                <a16:creationId xmlns:a16="http://schemas.microsoft.com/office/drawing/2014/main" id="{B03021D1-DBF4-DED0-6021-5667CAB9EB53}"/>
              </a:ext>
            </a:extLst>
          </p:cNvPr>
          <p:cNvSpPr txBox="1"/>
          <p:nvPr/>
        </p:nvSpPr>
        <p:spPr>
          <a:xfrm>
            <a:off x="2910252" y="3549756"/>
            <a:ext cx="1396536" cy="230832"/>
          </a:xfrm>
          <a:prstGeom prst="rect">
            <a:avLst/>
          </a:prstGeom>
          <a:noFill/>
        </p:spPr>
        <p:txBody>
          <a:bodyPr wrap="none" rtlCol="0">
            <a:spAutoFit/>
          </a:bodyPr>
          <a:lstStyle/>
          <a:p>
            <a:pPr algn="ctr"/>
            <a:r>
              <a:rPr lang="en-IN" sz="900" spc="0" baseline="0">
                <a:ln/>
                <a:solidFill>
                  <a:srgbClr val="475569"/>
                </a:solidFill>
                <a:latin typeface="Arial"/>
                <a:cs typeface="Arial"/>
                <a:sym typeface="Arial"/>
                <a:rtl val="0"/>
              </a:rPr>
              <a:t>rach-ConfigCommon →</a:t>
            </a:r>
          </a:p>
        </p:txBody>
      </p:sp>
      <p:sp>
        <p:nvSpPr>
          <p:cNvPr id="37" name="TextBox 36">
            <a:extLst>
              <a:ext uri="{FF2B5EF4-FFF2-40B4-BE49-F238E27FC236}">
                <a16:creationId xmlns:a16="http://schemas.microsoft.com/office/drawing/2014/main" id="{FE1BEC01-5F1D-4B37-BBFB-293260B7FD69}"/>
              </a:ext>
            </a:extLst>
          </p:cNvPr>
          <p:cNvSpPr txBox="1"/>
          <p:nvPr/>
        </p:nvSpPr>
        <p:spPr>
          <a:xfrm>
            <a:off x="2911988" y="3662658"/>
            <a:ext cx="1332417" cy="230832"/>
          </a:xfrm>
          <a:prstGeom prst="rect">
            <a:avLst/>
          </a:prstGeom>
          <a:noFill/>
        </p:spPr>
        <p:txBody>
          <a:bodyPr wrap="none" rtlCol="0">
            <a:spAutoFit/>
          </a:bodyPr>
          <a:lstStyle/>
          <a:p>
            <a:pPr algn="ctr"/>
            <a:r>
              <a:rPr lang="en-IN" sz="900" spc="0" baseline="0">
                <a:ln/>
                <a:solidFill>
                  <a:srgbClr val="475569"/>
                </a:solidFill>
                <a:latin typeface="Arial"/>
                <a:cs typeface="Arial"/>
                <a:sym typeface="Arial"/>
                <a:rtl val="0"/>
              </a:rPr>
              <a:t>rach-ConfigGeneric →</a:t>
            </a:r>
          </a:p>
        </p:txBody>
      </p:sp>
      <p:sp>
        <p:nvSpPr>
          <p:cNvPr id="38" name="TextBox 37">
            <a:extLst>
              <a:ext uri="{FF2B5EF4-FFF2-40B4-BE49-F238E27FC236}">
                <a16:creationId xmlns:a16="http://schemas.microsoft.com/office/drawing/2014/main" id="{F855D562-3D85-73EF-ABA3-AF39B3D652F2}"/>
              </a:ext>
            </a:extLst>
          </p:cNvPr>
          <p:cNvSpPr txBox="1"/>
          <p:nvPr/>
        </p:nvSpPr>
        <p:spPr>
          <a:xfrm>
            <a:off x="2899619" y="3775560"/>
            <a:ext cx="1723550" cy="230832"/>
          </a:xfrm>
          <a:prstGeom prst="rect">
            <a:avLst/>
          </a:prstGeom>
          <a:noFill/>
        </p:spPr>
        <p:txBody>
          <a:bodyPr wrap="none" rtlCol="0">
            <a:spAutoFit/>
          </a:bodyPr>
          <a:lstStyle/>
          <a:p>
            <a:pPr algn="ctr"/>
            <a:r>
              <a:rPr lang="en-IN" sz="900" spc="0" baseline="0">
                <a:ln/>
                <a:solidFill>
                  <a:srgbClr val="475569"/>
                </a:solidFill>
                <a:latin typeface="Arial"/>
                <a:cs typeface="Arial"/>
                <a:sym typeface="Arial"/>
                <a:rtl val="0"/>
              </a:rPr>
              <a:t>ra-ContentionResolutionTimer</a:t>
            </a:r>
          </a:p>
        </p:txBody>
      </p:sp>
      <p:sp>
        <p:nvSpPr>
          <p:cNvPr id="39" name="TextBox 38">
            <a:extLst>
              <a:ext uri="{FF2B5EF4-FFF2-40B4-BE49-F238E27FC236}">
                <a16:creationId xmlns:a16="http://schemas.microsoft.com/office/drawing/2014/main" id="{94897F65-0A45-0D7D-B933-BD32ACC68369}"/>
              </a:ext>
            </a:extLst>
          </p:cNvPr>
          <p:cNvSpPr txBox="1"/>
          <p:nvPr/>
        </p:nvSpPr>
        <p:spPr>
          <a:xfrm>
            <a:off x="2893001" y="3956915"/>
            <a:ext cx="1614545" cy="246221"/>
          </a:xfrm>
          <a:prstGeom prst="rect">
            <a:avLst/>
          </a:prstGeom>
          <a:noFill/>
        </p:spPr>
        <p:txBody>
          <a:bodyPr wrap="none" rtlCol="0">
            <a:spAutoFit/>
          </a:bodyPr>
          <a:lstStyle/>
          <a:p>
            <a:pPr algn="ctr"/>
            <a:r>
              <a:rPr lang="en-IN" sz="1000" b="1" spc="0" baseline="0">
                <a:ln/>
                <a:solidFill>
                  <a:srgbClr val="EC4899"/>
                </a:solidFill>
                <a:latin typeface="Arial"/>
                <a:cs typeface="Arial"/>
                <a:sym typeface="Arial"/>
                <a:rtl val="0"/>
              </a:rPr>
              <a:t>Recommended Setting:</a:t>
            </a:r>
          </a:p>
        </p:txBody>
      </p:sp>
      <p:sp>
        <p:nvSpPr>
          <p:cNvPr id="40" name="TextBox 39">
            <a:extLst>
              <a:ext uri="{FF2B5EF4-FFF2-40B4-BE49-F238E27FC236}">
                <a16:creationId xmlns:a16="http://schemas.microsoft.com/office/drawing/2014/main" id="{903112D4-7C2D-CF09-D687-C9F876C46870}"/>
              </a:ext>
            </a:extLst>
          </p:cNvPr>
          <p:cNvSpPr txBox="1"/>
          <p:nvPr/>
        </p:nvSpPr>
        <p:spPr>
          <a:xfrm>
            <a:off x="2905562" y="4076631"/>
            <a:ext cx="1576073" cy="230832"/>
          </a:xfrm>
          <a:prstGeom prst="rect">
            <a:avLst/>
          </a:prstGeom>
          <a:noFill/>
        </p:spPr>
        <p:txBody>
          <a:bodyPr wrap="none" rtlCol="0">
            <a:spAutoFit/>
          </a:bodyPr>
          <a:lstStyle/>
          <a:p>
            <a:pPr algn="ctr"/>
            <a:r>
              <a:rPr lang="en-IN" sz="900" spc="0" baseline="0">
                <a:ln/>
                <a:solidFill>
                  <a:srgbClr val="BE185D"/>
                </a:solidFill>
                <a:latin typeface="Arial"/>
                <a:cs typeface="Arial"/>
                <a:sym typeface="Arial"/>
                <a:rtl val="0"/>
              </a:rPr>
              <a:t>sl32 or sl64 (32 or 64 slots)</a:t>
            </a:r>
          </a:p>
        </p:txBody>
      </p:sp>
      <p:sp>
        <p:nvSpPr>
          <p:cNvPr id="41" name="TextBox 40">
            <a:extLst>
              <a:ext uri="{FF2B5EF4-FFF2-40B4-BE49-F238E27FC236}">
                <a16:creationId xmlns:a16="http://schemas.microsoft.com/office/drawing/2014/main" id="{963A39C6-AE70-E201-22BE-9D00D7321053}"/>
              </a:ext>
            </a:extLst>
          </p:cNvPr>
          <p:cNvSpPr txBox="1"/>
          <p:nvPr/>
        </p:nvSpPr>
        <p:spPr>
          <a:xfrm>
            <a:off x="2905636" y="4220352"/>
            <a:ext cx="1136850" cy="246221"/>
          </a:xfrm>
          <a:prstGeom prst="rect">
            <a:avLst/>
          </a:prstGeom>
          <a:noFill/>
        </p:spPr>
        <p:txBody>
          <a:bodyPr wrap="none" rtlCol="0">
            <a:spAutoFit/>
          </a:bodyPr>
          <a:lstStyle/>
          <a:p>
            <a:pPr algn="ctr"/>
            <a:r>
              <a:rPr lang="en-IN" sz="1000" b="1" spc="0" baseline="0">
                <a:ln/>
                <a:solidFill>
                  <a:srgbClr val="1D4ED8"/>
                </a:solidFill>
                <a:latin typeface="Arial"/>
                <a:cs typeface="Arial"/>
                <a:sym typeface="Arial"/>
                <a:rtl val="0"/>
              </a:rPr>
              <a:t>Default/Typical:</a:t>
            </a:r>
          </a:p>
        </p:txBody>
      </p:sp>
      <p:sp>
        <p:nvSpPr>
          <p:cNvPr id="42" name="TextBox 41">
            <a:extLst>
              <a:ext uri="{FF2B5EF4-FFF2-40B4-BE49-F238E27FC236}">
                <a16:creationId xmlns:a16="http://schemas.microsoft.com/office/drawing/2014/main" id="{9788F537-992A-58C6-CB3A-2A6AA3C72C18}"/>
              </a:ext>
            </a:extLst>
          </p:cNvPr>
          <p:cNvSpPr txBox="1"/>
          <p:nvPr/>
        </p:nvSpPr>
        <p:spPr>
          <a:xfrm>
            <a:off x="2928558" y="4340068"/>
            <a:ext cx="710452" cy="230832"/>
          </a:xfrm>
          <a:prstGeom prst="rect">
            <a:avLst/>
          </a:prstGeom>
          <a:noFill/>
        </p:spPr>
        <p:txBody>
          <a:bodyPr wrap="none" rtlCol="0">
            <a:spAutoFit/>
          </a:bodyPr>
          <a:lstStyle/>
          <a:p>
            <a:pPr algn="ctr"/>
            <a:r>
              <a:rPr lang="en-IN" sz="900" spc="0" baseline="0">
                <a:ln/>
                <a:solidFill>
                  <a:srgbClr val="475569"/>
                </a:solidFill>
                <a:latin typeface="Arial"/>
                <a:cs typeface="Arial"/>
                <a:sym typeface="Arial"/>
                <a:rtl val="0"/>
              </a:rPr>
              <a:t>Often sl64</a:t>
            </a:r>
          </a:p>
        </p:txBody>
      </p:sp>
      <p:sp>
        <p:nvSpPr>
          <p:cNvPr id="43" name="TextBox 42">
            <a:extLst>
              <a:ext uri="{FF2B5EF4-FFF2-40B4-BE49-F238E27FC236}">
                <a16:creationId xmlns:a16="http://schemas.microsoft.com/office/drawing/2014/main" id="{D9394E32-F9DC-37A8-0852-18C7C4B6458A}"/>
              </a:ext>
            </a:extLst>
          </p:cNvPr>
          <p:cNvSpPr txBox="1"/>
          <p:nvPr/>
        </p:nvSpPr>
        <p:spPr>
          <a:xfrm>
            <a:off x="2909450" y="4483789"/>
            <a:ext cx="1151277" cy="246221"/>
          </a:xfrm>
          <a:prstGeom prst="rect">
            <a:avLst/>
          </a:prstGeom>
          <a:noFill/>
        </p:spPr>
        <p:txBody>
          <a:bodyPr wrap="none" rtlCol="0">
            <a:spAutoFit/>
          </a:bodyPr>
          <a:lstStyle/>
          <a:p>
            <a:pPr algn="ctr"/>
            <a:r>
              <a:rPr lang="en-IN" sz="1000" b="1" spc="0" baseline="0">
                <a:ln/>
                <a:solidFill>
                  <a:srgbClr val="EC4899"/>
                </a:solidFill>
                <a:latin typeface="Arial"/>
                <a:cs typeface="Arial"/>
                <a:sym typeface="Arial"/>
                <a:rtl val="0"/>
              </a:rPr>
              <a:t>Impact on KPIs:</a:t>
            </a:r>
          </a:p>
        </p:txBody>
      </p:sp>
      <p:sp>
        <p:nvSpPr>
          <p:cNvPr id="44" name="TextBox 43">
            <a:extLst>
              <a:ext uri="{FF2B5EF4-FFF2-40B4-BE49-F238E27FC236}">
                <a16:creationId xmlns:a16="http://schemas.microsoft.com/office/drawing/2014/main" id="{9B606B52-627F-7439-1F50-4AD5AA9F5810}"/>
              </a:ext>
            </a:extLst>
          </p:cNvPr>
          <p:cNvSpPr txBox="1"/>
          <p:nvPr/>
        </p:nvSpPr>
        <p:spPr>
          <a:xfrm>
            <a:off x="2908186" y="4610319"/>
            <a:ext cx="1789272" cy="215444"/>
          </a:xfrm>
          <a:prstGeom prst="rect">
            <a:avLst/>
          </a:prstGeom>
          <a:noFill/>
        </p:spPr>
        <p:txBody>
          <a:bodyPr wrap="none" rtlCol="0">
            <a:spAutoFit/>
          </a:bodyPr>
          <a:lstStyle/>
          <a:p>
            <a:pPr algn="ctr"/>
            <a:r>
              <a:rPr lang="en-IN" sz="800" spc="0" baseline="0">
                <a:ln/>
                <a:solidFill>
                  <a:srgbClr val="BE185D"/>
                </a:solidFill>
                <a:latin typeface="Arial"/>
                <a:cs typeface="Arial"/>
                <a:sym typeface="Arial"/>
                <a:rtl val="0"/>
              </a:rPr>
              <a:t>• Too Short: UE aborts RACH early</a:t>
            </a:r>
          </a:p>
        </p:txBody>
      </p:sp>
      <p:sp>
        <p:nvSpPr>
          <p:cNvPr id="45" name="TextBox 44">
            <a:extLst>
              <a:ext uri="{FF2B5EF4-FFF2-40B4-BE49-F238E27FC236}">
                <a16:creationId xmlns:a16="http://schemas.microsoft.com/office/drawing/2014/main" id="{A737A0F6-9398-06AD-5B9D-FB6560C98B1C}"/>
              </a:ext>
            </a:extLst>
          </p:cNvPr>
          <p:cNvSpPr txBox="1"/>
          <p:nvPr/>
        </p:nvSpPr>
        <p:spPr>
          <a:xfrm>
            <a:off x="2910700" y="4723220"/>
            <a:ext cx="1547218" cy="215444"/>
          </a:xfrm>
          <a:prstGeom prst="rect">
            <a:avLst/>
          </a:prstGeom>
          <a:noFill/>
        </p:spPr>
        <p:txBody>
          <a:bodyPr wrap="none" rtlCol="0">
            <a:spAutoFit/>
          </a:bodyPr>
          <a:lstStyle/>
          <a:p>
            <a:pPr algn="ctr"/>
            <a:r>
              <a:rPr lang="en-IN" sz="800" spc="0" baseline="0">
                <a:ln/>
                <a:solidFill>
                  <a:srgbClr val="BE185D"/>
                </a:solidFill>
                <a:latin typeface="Arial"/>
                <a:cs typeface="Arial"/>
                <a:sym typeface="Arial"/>
                <a:rtl val="0"/>
              </a:rPr>
              <a:t>• Too Long: Increases latency</a:t>
            </a:r>
          </a:p>
        </p:txBody>
      </p:sp>
      <p:sp>
        <p:nvSpPr>
          <p:cNvPr id="46" name="TextBox 45">
            <a:extLst>
              <a:ext uri="{FF2B5EF4-FFF2-40B4-BE49-F238E27FC236}">
                <a16:creationId xmlns:a16="http://schemas.microsoft.com/office/drawing/2014/main" id="{263BD8BB-F8A9-F930-4B58-AF3D924545F3}"/>
              </a:ext>
            </a:extLst>
          </p:cNvPr>
          <p:cNvSpPr txBox="1"/>
          <p:nvPr/>
        </p:nvSpPr>
        <p:spPr>
          <a:xfrm>
            <a:off x="2914913" y="4836122"/>
            <a:ext cx="1693092" cy="215444"/>
          </a:xfrm>
          <a:prstGeom prst="rect">
            <a:avLst/>
          </a:prstGeom>
          <a:noFill/>
        </p:spPr>
        <p:txBody>
          <a:bodyPr wrap="none" rtlCol="0">
            <a:spAutoFit/>
          </a:bodyPr>
          <a:lstStyle/>
          <a:p>
            <a:pPr algn="ctr"/>
            <a:r>
              <a:rPr lang="en-IN" sz="800" spc="0" baseline="0">
                <a:ln/>
                <a:solidFill>
                  <a:srgbClr val="2563EB"/>
                </a:solidFill>
                <a:latin typeface="Arial"/>
                <a:cs typeface="Arial"/>
                <a:sym typeface="Arial"/>
                <a:rtl val="0"/>
              </a:rPr>
              <a:t>• Optimal: Balances success rate</a:t>
            </a:r>
          </a:p>
        </p:txBody>
      </p:sp>
      <p:sp>
        <p:nvSpPr>
          <p:cNvPr id="47" name="TextBox 46">
            <a:extLst>
              <a:ext uri="{FF2B5EF4-FFF2-40B4-BE49-F238E27FC236}">
                <a16:creationId xmlns:a16="http://schemas.microsoft.com/office/drawing/2014/main" id="{75935AC0-F24B-8CB2-4592-19BD6FD2FC39}"/>
              </a:ext>
            </a:extLst>
          </p:cNvPr>
          <p:cNvSpPr txBox="1"/>
          <p:nvPr/>
        </p:nvSpPr>
        <p:spPr>
          <a:xfrm>
            <a:off x="2920740" y="4949024"/>
            <a:ext cx="1321196" cy="215444"/>
          </a:xfrm>
          <a:prstGeom prst="rect">
            <a:avLst/>
          </a:prstGeom>
          <a:noFill/>
        </p:spPr>
        <p:txBody>
          <a:bodyPr wrap="none" rtlCol="0">
            <a:spAutoFit/>
          </a:bodyPr>
          <a:lstStyle/>
          <a:p>
            <a:pPr algn="ctr"/>
            <a:r>
              <a:rPr lang="en-IN" sz="800" spc="0" baseline="0">
                <a:ln/>
                <a:solidFill>
                  <a:srgbClr val="2563EB"/>
                </a:solidFill>
                <a:latin typeface="Arial"/>
                <a:cs typeface="Arial"/>
                <a:sym typeface="Arial"/>
                <a:rtl val="0"/>
              </a:rPr>
              <a:t>and latency performance</a:t>
            </a:r>
          </a:p>
        </p:txBody>
      </p:sp>
      <p:sp>
        <p:nvSpPr>
          <p:cNvPr id="48" name="Freeform: Shape 47">
            <a:extLst>
              <a:ext uri="{FF2B5EF4-FFF2-40B4-BE49-F238E27FC236}">
                <a16:creationId xmlns:a16="http://schemas.microsoft.com/office/drawing/2014/main" id="{41DEE2E3-DBE7-C362-8D5A-6E91CDE39BF8}"/>
              </a:ext>
            </a:extLst>
          </p:cNvPr>
          <p:cNvSpPr/>
          <p:nvPr/>
        </p:nvSpPr>
        <p:spPr>
          <a:xfrm>
            <a:off x="6609977" y="3181187"/>
            <a:ext cx="2835580" cy="1497817"/>
          </a:xfrm>
          <a:custGeom>
            <a:avLst/>
            <a:gdLst>
              <a:gd name="connsiteX0" fmla="*/ 2731024 w 2780678"/>
              <a:gd name="connsiteY0" fmla="*/ 0 h 1354819"/>
              <a:gd name="connsiteX1" fmla="*/ 2780678 w 2780678"/>
              <a:gd name="connsiteY1" fmla="*/ 0 h 1354819"/>
              <a:gd name="connsiteX2" fmla="*/ 2780678 w 2780678"/>
              <a:gd name="connsiteY2" fmla="*/ 1354820 h 1354819"/>
              <a:gd name="connsiteX3" fmla="*/ 2731024 w 2780678"/>
              <a:gd name="connsiteY3" fmla="*/ 1354820 h 1354819"/>
              <a:gd name="connsiteX4" fmla="*/ 49655 w 2780678"/>
              <a:gd name="connsiteY4" fmla="*/ 1354820 h 1354819"/>
              <a:gd name="connsiteX5" fmla="*/ 0 w 2780678"/>
              <a:gd name="connsiteY5" fmla="*/ 1354820 h 1354819"/>
              <a:gd name="connsiteX6" fmla="*/ 0 w 2780678"/>
              <a:gd name="connsiteY6" fmla="*/ 0 h 1354819"/>
              <a:gd name="connsiteX7" fmla="*/ 49655 w 2780678"/>
              <a:gd name="connsiteY7" fmla="*/ 0 h 135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0678" h="1354819">
                <a:moveTo>
                  <a:pt x="2731024" y="0"/>
                </a:moveTo>
                <a:cubicBezTo>
                  <a:pt x="2758447" y="0"/>
                  <a:pt x="2780678" y="0"/>
                  <a:pt x="2780678" y="0"/>
                </a:cubicBezTo>
                <a:lnTo>
                  <a:pt x="2780678" y="1354820"/>
                </a:lnTo>
                <a:cubicBezTo>
                  <a:pt x="2780678" y="1354820"/>
                  <a:pt x="2758447" y="1354820"/>
                  <a:pt x="2731024" y="1354820"/>
                </a:cubicBezTo>
                <a:lnTo>
                  <a:pt x="49655" y="1354820"/>
                </a:lnTo>
                <a:cubicBezTo>
                  <a:pt x="22231" y="1354820"/>
                  <a:pt x="0" y="1354820"/>
                  <a:pt x="0" y="1354820"/>
                </a:cubicBezTo>
                <a:lnTo>
                  <a:pt x="0" y="0"/>
                </a:lnTo>
                <a:cubicBezTo>
                  <a:pt x="0" y="0"/>
                  <a:pt x="22231" y="0"/>
                  <a:pt x="49655" y="0"/>
                </a:cubicBezTo>
                <a:close/>
              </a:path>
            </a:pathLst>
          </a:custGeom>
          <a:solidFill>
            <a:srgbClr val="FEF2F2"/>
          </a:solidFill>
          <a:ln w="19860" cap="flat">
            <a:solidFill>
              <a:srgbClr val="DC2626"/>
            </a:solidFill>
            <a:prstDash val="solid"/>
            <a:miter/>
          </a:ln>
        </p:spPr>
        <p:txBody>
          <a:bodyPr rtlCol="0" anchor="ctr"/>
          <a:lstStyle/>
          <a:p>
            <a:pPr algn="ctr"/>
            <a:endParaRPr lang="en-IN" sz="2000"/>
          </a:p>
        </p:txBody>
      </p:sp>
      <p:sp>
        <p:nvSpPr>
          <p:cNvPr id="49" name="TextBox 48">
            <a:extLst>
              <a:ext uri="{FF2B5EF4-FFF2-40B4-BE49-F238E27FC236}">
                <a16:creationId xmlns:a16="http://schemas.microsoft.com/office/drawing/2014/main" id="{76DD0AE9-8AF8-32B6-489D-4FC597797876}"/>
              </a:ext>
            </a:extLst>
          </p:cNvPr>
          <p:cNvSpPr txBox="1"/>
          <p:nvPr/>
        </p:nvSpPr>
        <p:spPr>
          <a:xfrm>
            <a:off x="7164190" y="3228244"/>
            <a:ext cx="1672253" cy="261610"/>
          </a:xfrm>
          <a:prstGeom prst="rect">
            <a:avLst/>
          </a:prstGeom>
          <a:noFill/>
        </p:spPr>
        <p:txBody>
          <a:bodyPr wrap="none" rtlCol="0">
            <a:spAutoFit/>
          </a:bodyPr>
          <a:lstStyle/>
          <a:p>
            <a:pPr algn="ctr"/>
            <a:r>
              <a:rPr lang="en-IN" sz="1100" b="1" spc="0" baseline="0">
                <a:ln/>
                <a:solidFill>
                  <a:srgbClr val="DC2626"/>
                </a:solidFill>
                <a:latin typeface="Arial"/>
                <a:cs typeface="Arial"/>
                <a:sym typeface="Arial"/>
                <a:rtl val="0"/>
              </a:rPr>
              <a:t>Timer Expiry Scenario</a:t>
            </a:r>
          </a:p>
        </p:txBody>
      </p:sp>
      <p:sp>
        <p:nvSpPr>
          <p:cNvPr id="50" name="TextBox 49">
            <a:extLst>
              <a:ext uri="{FF2B5EF4-FFF2-40B4-BE49-F238E27FC236}">
                <a16:creationId xmlns:a16="http://schemas.microsoft.com/office/drawing/2014/main" id="{ED133305-3B71-921B-012C-76016128C3E2}"/>
              </a:ext>
            </a:extLst>
          </p:cNvPr>
          <p:cNvSpPr txBox="1"/>
          <p:nvPr/>
        </p:nvSpPr>
        <p:spPr>
          <a:xfrm>
            <a:off x="6578101" y="3436855"/>
            <a:ext cx="1646606" cy="230832"/>
          </a:xfrm>
          <a:prstGeom prst="rect">
            <a:avLst/>
          </a:prstGeom>
          <a:noFill/>
        </p:spPr>
        <p:txBody>
          <a:bodyPr wrap="none" rtlCol="0">
            <a:spAutoFit/>
          </a:bodyPr>
          <a:lstStyle/>
          <a:p>
            <a:pPr algn="ctr"/>
            <a:r>
              <a:rPr lang="en-IN" sz="900" spc="0" baseline="0">
                <a:ln/>
                <a:solidFill>
                  <a:srgbClr val="7F1D1D"/>
                </a:solidFill>
                <a:latin typeface="Arial"/>
                <a:cs typeface="Arial"/>
                <a:sym typeface="Arial"/>
                <a:rtl val="0"/>
              </a:rPr>
              <a:t>If timer expires before Msg4:</a:t>
            </a:r>
          </a:p>
        </p:txBody>
      </p:sp>
      <p:sp>
        <p:nvSpPr>
          <p:cNvPr id="51" name="TextBox 50">
            <a:extLst>
              <a:ext uri="{FF2B5EF4-FFF2-40B4-BE49-F238E27FC236}">
                <a16:creationId xmlns:a16="http://schemas.microsoft.com/office/drawing/2014/main" id="{6BFCAA43-5E9F-3BDE-35D9-A92C18E288A1}"/>
              </a:ext>
            </a:extLst>
          </p:cNvPr>
          <p:cNvSpPr txBox="1"/>
          <p:nvPr/>
        </p:nvSpPr>
        <p:spPr>
          <a:xfrm>
            <a:off x="6596905" y="3594204"/>
            <a:ext cx="1295547" cy="215444"/>
          </a:xfrm>
          <a:prstGeom prst="rect">
            <a:avLst/>
          </a:prstGeom>
          <a:noFill/>
        </p:spPr>
        <p:txBody>
          <a:bodyPr wrap="none" rtlCol="0">
            <a:spAutoFit/>
          </a:bodyPr>
          <a:lstStyle/>
          <a:p>
            <a:pPr algn="ctr"/>
            <a:r>
              <a:rPr lang="en-IN" sz="800" spc="0" baseline="0">
                <a:ln/>
                <a:solidFill>
                  <a:srgbClr val="991B1B"/>
                </a:solidFill>
                <a:latin typeface="Arial"/>
                <a:cs typeface="Arial"/>
                <a:sym typeface="Arial"/>
                <a:rtl val="0"/>
              </a:rPr>
              <a:t>1. RACH procedure fails</a:t>
            </a:r>
          </a:p>
        </p:txBody>
      </p:sp>
      <p:sp>
        <p:nvSpPr>
          <p:cNvPr id="52" name="TextBox 51">
            <a:extLst>
              <a:ext uri="{FF2B5EF4-FFF2-40B4-BE49-F238E27FC236}">
                <a16:creationId xmlns:a16="http://schemas.microsoft.com/office/drawing/2014/main" id="{36D36B1B-8A08-2187-234C-EB56EE3A2829}"/>
              </a:ext>
            </a:extLst>
          </p:cNvPr>
          <p:cNvSpPr txBox="1"/>
          <p:nvPr/>
        </p:nvSpPr>
        <p:spPr>
          <a:xfrm>
            <a:off x="6599372" y="3707106"/>
            <a:ext cx="1218603" cy="215444"/>
          </a:xfrm>
          <a:prstGeom prst="rect">
            <a:avLst/>
          </a:prstGeom>
          <a:noFill/>
        </p:spPr>
        <p:txBody>
          <a:bodyPr wrap="none" rtlCol="0">
            <a:spAutoFit/>
          </a:bodyPr>
          <a:lstStyle/>
          <a:p>
            <a:pPr algn="ctr"/>
            <a:r>
              <a:rPr lang="en-IN" sz="800" spc="0" baseline="0">
                <a:ln/>
                <a:solidFill>
                  <a:srgbClr val="991B1B"/>
                </a:solidFill>
                <a:latin typeface="Arial"/>
                <a:cs typeface="Arial"/>
                <a:sym typeface="Arial"/>
                <a:rtl val="0"/>
              </a:rPr>
              <a:t>2. UE may retry RACH</a:t>
            </a:r>
          </a:p>
        </p:txBody>
      </p:sp>
      <p:sp>
        <p:nvSpPr>
          <p:cNvPr id="53" name="TextBox 52">
            <a:extLst>
              <a:ext uri="{FF2B5EF4-FFF2-40B4-BE49-F238E27FC236}">
                <a16:creationId xmlns:a16="http://schemas.microsoft.com/office/drawing/2014/main" id="{4ADB96E5-F2E4-2416-2252-252E3DF71E62}"/>
              </a:ext>
            </a:extLst>
          </p:cNvPr>
          <p:cNvSpPr txBox="1"/>
          <p:nvPr/>
        </p:nvSpPr>
        <p:spPr>
          <a:xfrm>
            <a:off x="6593946" y="3820007"/>
            <a:ext cx="1378904" cy="215444"/>
          </a:xfrm>
          <a:prstGeom prst="rect">
            <a:avLst/>
          </a:prstGeom>
          <a:noFill/>
        </p:spPr>
        <p:txBody>
          <a:bodyPr wrap="none" rtlCol="0">
            <a:spAutoFit/>
          </a:bodyPr>
          <a:lstStyle/>
          <a:p>
            <a:pPr algn="ctr"/>
            <a:r>
              <a:rPr lang="en-IN" sz="800" spc="0" baseline="0">
                <a:ln/>
                <a:solidFill>
                  <a:srgbClr val="991B1B"/>
                </a:solidFill>
                <a:latin typeface="Arial"/>
                <a:cs typeface="Arial"/>
                <a:sym typeface="Arial"/>
                <a:rtl val="0"/>
              </a:rPr>
              <a:t>3. Increased access delay</a:t>
            </a:r>
          </a:p>
        </p:txBody>
      </p:sp>
      <p:sp>
        <p:nvSpPr>
          <p:cNvPr id="54" name="TextBox 53">
            <a:extLst>
              <a:ext uri="{FF2B5EF4-FFF2-40B4-BE49-F238E27FC236}">
                <a16:creationId xmlns:a16="http://schemas.microsoft.com/office/drawing/2014/main" id="{5552CCE0-9853-32E8-0770-815673D8DCF6}"/>
              </a:ext>
            </a:extLst>
          </p:cNvPr>
          <p:cNvSpPr txBox="1"/>
          <p:nvPr/>
        </p:nvSpPr>
        <p:spPr>
          <a:xfrm>
            <a:off x="6591994" y="3932909"/>
            <a:ext cx="1476687" cy="215444"/>
          </a:xfrm>
          <a:prstGeom prst="rect">
            <a:avLst/>
          </a:prstGeom>
          <a:noFill/>
        </p:spPr>
        <p:txBody>
          <a:bodyPr wrap="none" rtlCol="0">
            <a:spAutoFit/>
          </a:bodyPr>
          <a:lstStyle/>
          <a:p>
            <a:pPr algn="ctr"/>
            <a:r>
              <a:rPr lang="en-IN" sz="800" spc="0" baseline="0">
                <a:ln/>
                <a:solidFill>
                  <a:srgbClr val="991B1B"/>
                </a:solidFill>
                <a:latin typeface="Arial"/>
                <a:cs typeface="Arial"/>
                <a:sym typeface="Arial"/>
                <a:rtl val="0"/>
              </a:rPr>
              <a:t>4. Potential call setup failure</a:t>
            </a:r>
          </a:p>
        </p:txBody>
      </p:sp>
      <p:sp>
        <p:nvSpPr>
          <p:cNvPr id="55" name="TextBox 54">
            <a:extLst>
              <a:ext uri="{FF2B5EF4-FFF2-40B4-BE49-F238E27FC236}">
                <a16:creationId xmlns:a16="http://schemas.microsoft.com/office/drawing/2014/main" id="{68A3084E-C111-BD16-C588-5435636B2418}"/>
              </a:ext>
            </a:extLst>
          </p:cNvPr>
          <p:cNvSpPr txBox="1"/>
          <p:nvPr/>
        </p:nvSpPr>
        <p:spPr>
          <a:xfrm>
            <a:off x="6584063" y="4114264"/>
            <a:ext cx="1415773" cy="230832"/>
          </a:xfrm>
          <a:prstGeom prst="rect">
            <a:avLst/>
          </a:prstGeom>
          <a:noFill/>
        </p:spPr>
        <p:txBody>
          <a:bodyPr wrap="none" rtlCol="0">
            <a:spAutoFit/>
          </a:bodyPr>
          <a:lstStyle/>
          <a:p>
            <a:pPr algn="ctr"/>
            <a:r>
              <a:rPr lang="en-IN" sz="900" b="1" spc="0" baseline="0">
                <a:ln/>
                <a:solidFill>
                  <a:srgbClr val="DC2626"/>
                </a:solidFill>
                <a:latin typeface="Arial"/>
                <a:cs typeface="Arial"/>
                <a:sym typeface="Arial"/>
                <a:rtl val="0"/>
              </a:rPr>
              <a:t>Optimization Strategy:</a:t>
            </a:r>
          </a:p>
        </p:txBody>
      </p:sp>
      <p:sp>
        <p:nvSpPr>
          <p:cNvPr id="56" name="TextBox 55">
            <a:extLst>
              <a:ext uri="{FF2B5EF4-FFF2-40B4-BE49-F238E27FC236}">
                <a16:creationId xmlns:a16="http://schemas.microsoft.com/office/drawing/2014/main" id="{F878D1CD-2019-951B-FF9E-CFF8D6878654}"/>
              </a:ext>
            </a:extLst>
          </p:cNvPr>
          <p:cNvSpPr txBox="1"/>
          <p:nvPr/>
        </p:nvSpPr>
        <p:spPr>
          <a:xfrm>
            <a:off x="6598628" y="4233980"/>
            <a:ext cx="1181735" cy="215444"/>
          </a:xfrm>
          <a:prstGeom prst="rect">
            <a:avLst/>
          </a:prstGeom>
          <a:noFill/>
        </p:spPr>
        <p:txBody>
          <a:bodyPr wrap="none" rtlCol="0">
            <a:spAutoFit/>
          </a:bodyPr>
          <a:lstStyle/>
          <a:p>
            <a:pPr algn="ctr"/>
            <a:r>
              <a:rPr lang="en-IN" sz="800" spc="0" baseline="0">
                <a:ln/>
                <a:solidFill>
                  <a:srgbClr val="7F1D1D"/>
                </a:solidFill>
                <a:latin typeface="Arial"/>
                <a:cs typeface="Arial"/>
                <a:sym typeface="Arial"/>
                <a:rtl val="0"/>
              </a:rPr>
              <a:t>Set timer considering:</a:t>
            </a:r>
          </a:p>
        </p:txBody>
      </p:sp>
      <p:sp>
        <p:nvSpPr>
          <p:cNvPr id="57" name="TextBox 56">
            <a:extLst>
              <a:ext uri="{FF2B5EF4-FFF2-40B4-BE49-F238E27FC236}">
                <a16:creationId xmlns:a16="http://schemas.microsoft.com/office/drawing/2014/main" id="{E156A33B-188D-D10E-6695-F39D5C56ECE6}"/>
              </a:ext>
            </a:extLst>
          </p:cNvPr>
          <p:cNvSpPr txBox="1"/>
          <p:nvPr/>
        </p:nvSpPr>
        <p:spPr>
          <a:xfrm>
            <a:off x="6598904" y="4346882"/>
            <a:ext cx="1199367" cy="215444"/>
          </a:xfrm>
          <a:prstGeom prst="rect">
            <a:avLst/>
          </a:prstGeom>
          <a:noFill/>
        </p:spPr>
        <p:txBody>
          <a:bodyPr wrap="none" rtlCol="0">
            <a:spAutoFit/>
          </a:bodyPr>
          <a:lstStyle/>
          <a:p>
            <a:pPr algn="ctr"/>
            <a:r>
              <a:rPr lang="en-IN" sz="800" spc="0" baseline="0">
                <a:ln/>
                <a:solidFill>
                  <a:srgbClr val="7F1D1D"/>
                </a:solidFill>
                <a:latin typeface="Arial"/>
                <a:cs typeface="Arial"/>
                <a:sym typeface="Arial"/>
                <a:rtl val="0"/>
              </a:rPr>
              <a:t>• gNB processing time</a:t>
            </a:r>
          </a:p>
        </p:txBody>
      </p:sp>
      <p:sp>
        <p:nvSpPr>
          <p:cNvPr id="58" name="TextBox 57">
            <a:extLst>
              <a:ext uri="{FF2B5EF4-FFF2-40B4-BE49-F238E27FC236}">
                <a16:creationId xmlns:a16="http://schemas.microsoft.com/office/drawing/2014/main" id="{A37B1A0C-72D4-6AC5-64A0-249A399BA776}"/>
              </a:ext>
            </a:extLst>
          </p:cNvPr>
          <p:cNvSpPr txBox="1"/>
          <p:nvPr/>
        </p:nvSpPr>
        <p:spPr>
          <a:xfrm>
            <a:off x="6595820" y="4459783"/>
            <a:ext cx="1343638" cy="215444"/>
          </a:xfrm>
          <a:prstGeom prst="rect">
            <a:avLst/>
          </a:prstGeom>
          <a:noFill/>
        </p:spPr>
        <p:txBody>
          <a:bodyPr wrap="none" rtlCol="0">
            <a:spAutoFit/>
          </a:bodyPr>
          <a:lstStyle/>
          <a:p>
            <a:pPr algn="ctr"/>
            <a:r>
              <a:rPr lang="en-IN" sz="800" spc="0" baseline="0">
                <a:ln/>
                <a:solidFill>
                  <a:srgbClr val="7F1D1D"/>
                </a:solidFill>
                <a:latin typeface="Arial"/>
                <a:cs typeface="Arial"/>
                <a:sym typeface="Arial"/>
                <a:rtl val="0"/>
              </a:rPr>
              <a:t>• Network load conditions</a:t>
            </a:r>
          </a:p>
        </p:txBody>
      </p:sp>
      <p:sp>
        <p:nvSpPr>
          <p:cNvPr id="59" name="Freeform: Shape 58">
            <a:extLst>
              <a:ext uri="{FF2B5EF4-FFF2-40B4-BE49-F238E27FC236}">
                <a16:creationId xmlns:a16="http://schemas.microsoft.com/office/drawing/2014/main" id="{E122A0F4-1541-9C11-C15C-7D279635FF74}"/>
              </a:ext>
            </a:extLst>
          </p:cNvPr>
          <p:cNvSpPr/>
          <p:nvPr/>
        </p:nvSpPr>
        <p:spPr>
          <a:xfrm>
            <a:off x="651380" y="5740291"/>
            <a:ext cx="8937894" cy="7526"/>
          </a:xfrm>
          <a:custGeom>
            <a:avLst/>
            <a:gdLst>
              <a:gd name="connsiteX0" fmla="*/ 0 w 8937894"/>
              <a:gd name="connsiteY0" fmla="*/ 0 h 7526"/>
              <a:gd name="connsiteX1" fmla="*/ 8937895 w 8937894"/>
              <a:gd name="connsiteY1" fmla="*/ 0 h 7526"/>
            </a:gdLst>
            <a:ahLst/>
            <a:cxnLst>
              <a:cxn ang="0">
                <a:pos x="connsiteX0" y="connsiteY0"/>
              </a:cxn>
              <a:cxn ang="0">
                <a:pos x="connsiteX1" y="connsiteY1"/>
              </a:cxn>
            </a:cxnLst>
            <a:rect l="l" t="t" r="r" b="b"/>
            <a:pathLst>
              <a:path w="8937894" h="7526">
                <a:moveTo>
                  <a:pt x="0" y="0"/>
                </a:moveTo>
                <a:lnTo>
                  <a:pt x="8937895" y="0"/>
                </a:lnTo>
              </a:path>
            </a:pathLst>
          </a:custGeom>
          <a:ln w="9930" cap="flat">
            <a:solidFill>
              <a:srgbClr val="64748B"/>
            </a:solidFill>
            <a:prstDash val="solid"/>
            <a:miter/>
            <a:tailEnd type="stealth" w="lg" len="lg"/>
          </a:ln>
        </p:spPr>
        <p:txBody>
          <a:bodyPr rtlCol="0" anchor="ctr"/>
          <a:lstStyle/>
          <a:p>
            <a:pPr algn="ctr"/>
            <a:endParaRPr lang="en-IN" sz="2000"/>
          </a:p>
        </p:txBody>
      </p:sp>
      <p:sp>
        <p:nvSpPr>
          <p:cNvPr id="60" name="TextBox 59">
            <a:extLst>
              <a:ext uri="{FF2B5EF4-FFF2-40B4-BE49-F238E27FC236}">
                <a16:creationId xmlns:a16="http://schemas.microsoft.com/office/drawing/2014/main" id="{682B0C9D-99B8-AE55-44E9-D592ED0F4E50}"/>
              </a:ext>
            </a:extLst>
          </p:cNvPr>
          <p:cNvSpPr txBox="1"/>
          <p:nvPr/>
        </p:nvSpPr>
        <p:spPr>
          <a:xfrm>
            <a:off x="4803574" y="5763341"/>
            <a:ext cx="633507" cy="246221"/>
          </a:xfrm>
          <a:prstGeom prst="rect">
            <a:avLst/>
          </a:prstGeom>
          <a:noFill/>
        </p:spPr>
        <p:txBody>
          <a:bodyPr wrap="none" rtlCol="0">
            <a:spAutoFit/>
          </a:bodyPr>
          <a:lstStyle/>
          <a:p>
            <a:pPr algn="ctr"/>
            <a:r>
              <a:rPr lang="en-IN" sz="1000" spc="0" baseline="0">
                <a:ln/>
                <a:solidFill>
                  <a:srgbClr val="64748B"/>
                </a:solidFill>
                <a:latin typeface="Arial"/>
                <a:cs typeface="Arial"/>
                <a:sym typeface="Arial"/>
                <a:rtl val="0"/>
              </a:rPr>
              <a:t>Time →</a:t>
            </a:r>
          </a:p>
        </p:txBody>
      </p:sp>
      <p:sp>
        <p:nvSpPr>
          <p:cNvPr id="61" name="Freeform: Shape 60">
            <a:extLst>
              <a:ext uri="{FF2B5EF4-FFF2-40B4-BE49-F238E27FC236}">
                <a16:creationId xmlns:a16="http://schemas.microsoft.com/office/drawing/2014/main" id="{54B91DE1-B343-8C52-1B32-4D88A0DD75A6}"/>
              </a:ext>
            </a:extLst>
          </p:cNvPr>
          <p:cNvSpPr/>
          <p:nvPr/>
        </p:nvSpPr>
        <p:spPr>
          <a:xfrm>
            <a:off x="1545170" y="5702658"/>
            <a:ext cx="9930" cy="75267"/>
          </a:xfrm>
          <a:custGeom>
            <a:avLst/>
            <a:gdLst>
              <a:gd name="connsiteX0" fmla="*/ 0 w 9930"/>
              <a:gd name="connsiteY0" fmla="*/ 0 h 75267"/>
              <a:gd name="connsiteX1" fmla="*/ 0 w 9930"/>
              <a:gd name="connsiteY1" fmla="*/ 75268 h 75267"/>
            </a:gdLst>
            <a:ahLst/>
            <a:cxnLst>
              <a:cxn ang="0">
                <a:pos x="connsiteX0" y="connsiteY0"/>
              </a:cxn>
              <a:cxn ang="0">
                <a:pos x="connsiteX1" y="connsiteY1"/>
              </a:cxn>
            </a:cxnLst>
            <a:rect l="l" t="t" r="r" b="b"/>
            <a:pathLst>
              <a:path w="9930" h="75267">
                <a:moveTo>
                  <a:pt x="0" y="0"/>
                </a:moveTo>
                <a:lnTo>
                  <a:pt x="0" y="75268"/>
                </a:lnTo>
              </a:path>
            </a:pathLst>
          </a:custGeom>
          <a:ln w="19860" cap="flat">
            <a:solidFill>
              <a:srgbClr val="EC4899"/>
            </a:solidFill>
            <a:prstDash val="solid"/>
            <a:miter/>
          </a:ln>
        </p:spPr>
        <p:txBody>
          <a:bodyPr rtlCol="0" anchor="ctr"/>
          <a:lstStyle/>
          <a:p>
            <a:pPr algn="ctr"/>
            <a:endParaRPr lang="en-IN" sz="2000"/>
          </a:p>
        </p:txBody>
      </p:sp>
      <p:sp>
        <p:nvSpPr>
          <p:cNvPr id="62" name="TextBox 61">
            <a:extLst>
              <a:ext uri="{FF2B5EF4-FFF2-40B4-BE49-F238E27FC236}">
                <a16:creationId xmlns:a16="http://schemas.microsoft.com/office/drawing/2014/main" id="{7EEDD170-7C84-D6C1-6BFA-635E400C10BD}"/>
              </a:ext>
            </a:extLst>
          </p:cNvPr>
          <p:cNvSpPr txBox="1"/>
          <p:nvPr/>
        </p:nvSpPr>
        <p:spPr>
          <a:xfrm>
            <a:off x="1198760" y="5814603"/>
            <a:ext cx="692818" cy="215444"/>
          </a:xfrm>
          <a:prstGeom prst="rect">
            <a:avLst/>
          </a:prstGeom>
          <a:noFill/>
        </p:spPr>
        <p:txBody>
          <a:bodyPr wrap="none" rtlCol="0">
            <a:spAutoFit/>
          </a:bodyPr>
          <a:lstStyle/>
          <a:p>
            <a:pPr algn="ctr"/>
            <a:r>
              <a:rPr lang="en-IN" sz="800" spc="0" baseline="0">
                <a:ln/>
                <a:solidFill>
                  <a:srgbClr val="EC4899"/>
                </a:solidFill>
                <a:latin typeface="Arial"/>
                <a:cs typeface="Arial"/>
                <a:sym typeface="Arial"/>
                <a:rtl val="0"/>
              </a:rPr>
              <a:t>Timer Start</a:t>
            </a:r>
          </a:p>
        </p:txBody>
      </p:sp>
      <p:sp>
        <p:nvSpPr>
          <p:cNvPr id="63" name="Freeform: Shape 62">
            <a:extLst>
              <a:ext uri="{FF2B5EF4-FFF2-40B4-BE49-F238E27FC236}">
                <a16:creationId xmlns:a16="http://schemas.microsoft.com/office/drawing/2014/main" id="{E1766D22-3459-427D-1DF3-6BE33CFAF3A4}"/>
              </a:ext>
            </a:extLst>
          </p:cNvPr>
          <p:cNvSpPr/>
          <p:nvPr/>
        </p:nvSpPr>
        <p:spPr>
          <a:xfrm>
            <a:off x="6113427" y="5702658"/>
            <a:ext cx="9930" cy="75267"/>
          </a:xfrm>
          <a:custGeom>
            <a:avLst/>
            <a:gdLst>
              <a:gd name="connsiteX0" fmla="*/ 0 w 9930"/>
              <a:gd name="connsiteY0" fmla="*/ 0 h 75267"/>
              <a:gd name="connsiteX1" fmla="*/ 0 w 9930"/>
              <a:gd name="connsiteY1" fmla="*/ 75268 h 75267"/>
            </a:gdLst>
            <a:ahLst/>
            <a:cxnLst>
              <a:cxn ang="0">
                <a:pos x="connsiteX0" y="connsiteY0"/>
              </a:cxn>
              <a:cxn ang="0">
                <a:pos x="connsiteX1" y="connsiteY1"/>
              </a:cxn>
            </a:cxnLst>
            <a:rect l="l" t="t" r="r" b="b"/>
            <a:pathLst>
              <a:path w="9930" h="75267">
                <a:moveTo>
                  <a:pt x="0" y="0"/>
                </a:moveTo>
                <a:lnTo>
                  <a:pt x="0" y="75268"/>
                </a:lnTo>
              </a:path>
            </a:pathLst>
          </a:custGeom>
          <a:ln w="19860" cap="flat">
            <a:solidFill>
              <a:srgbClr val="2563EB"/>
            </a:solidFill>
            <a:prstDash val="solid"/>
            <a:miter/>
          </a:ln>
        </p:spPr>
        <p:txBody>
          <a:bodyPr rtlCol="0" anchor="ctr"/>
          <a:lstStyle/>
          <a:p>
            <a:pPr algn="ctr"/>
            <a:endParaRPr lang="en-IN" sz="2000"/>
          </a:p>
        </p:txBody>
      </p:sp>
      <p:sp>
        <p:nvSpPr>
          <p:cNvPr id="64" name="TextBox 63">
            <a:extLst>
              <a:ext uri="{FF2B5EF4-FFF2-40B4-BE49-F238E27FC236}">
                <a16:creationId xmlns:a16="http://schemas.microsoft.com/office/drawing/2014/main" id="{82017232-BE91-40CB-5198-2745C556328C}"/>
              </a:ext>
            </a:extLst>
          </p:cNvPr>
          <p:cNvSpPr txBox="1"/>
          <p:nvPr/>
        </p:nvSpPr>
        <p:spPr>
          <a:xfrm>
            <a:off x="5666028" y="5814603"/>
            <a:ext cx="894797" cy="215444"/>
          </a:xfrm>
          <a:prstGeom prst="rect">
            <a:avLst/>
          </a:prstGeom>
          <a:noFill/>
        </p:spPr>
        <p:txBody>
          <a:bodyPr wrap="none" rtlCol="0">
            <a:spAutoFit/>
          </a:bodyPr>
          <a:lstStyle/>
          <a:p>
            <a:pPr algn="ctr"/>
            <a:r>
              <a:rPr lang="en-IN" sz="800" spc="0" baseline="0">
                <a:ln/>
                <a:solidFill>
                  <a:srgbClr val="2563EB"/>
                </a:solidFill>
                <a:latin typeface="Arial"/>
                <a:cs typeface="Arial"/>
                <a:sym typeface="Arial"/>
                <a:rtl val="0"/>
              </a:rPr>
              <a:t>Msg4 Received</a:t>
            </a:r>
          </a:p>
        </p:txBody>
      </p:sp>
    </p:spTree>
    <p:extLst>
      <p:ext uri="{BB962C8B-B14F-4D97-AF65-F5344CB8AC3E}">
        <p14:creationId xmlns:p14="http://schemas.microsoft.com/office/powerpoint/2010/main" val="40213391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22F0E-4DBC-A09A-70CE-9F1A28283C1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8CC3CF1-8B3D-45FD-6718-9E09F22DB093}"/>
              </a:ext>
            </a:extLst>
          </p:cNvPr>
          <p:cNvSpPr txBox="1"/>
          <p:nvPr/>
        </p:nvSpPr>
        <p:spPr>
          <a:xfrm>
            <a:off x="575853" y="179901"/>
            <a:ext cx="7476727" cy="523220"/>
          </a:xfrm>
          <a:prstGeom prst="rect">
            <a:avLst/>
          </a:prstGeom>
          <a:noFill/>
        </p:spPr>
        <p:txBody>
          <a:bodyPr wrap="none" rtlCol="0" anchor="ctr">
            <a:spAutoFit/>
          </a:bodyPr>
          <a:lstStyle/>
          <a:p>
            <a:pPr algn="ctr"/>
            <a:r>
              <a:rPr lang="en-IN" sz="2800" b="1" spc="0" baseline="0" dirty="0">
                <a:ln/>
                <a:solidFill>
                  <a:srgbClr val="1E40AF"/>
                </a:solidFill>
                <a:latin typeface="Arial"/>
                <a:cs typeface="Arial"/>
                <a:sym typeface="Arial"/>
                <a:rtl val="0"/>
              </a:rPr>
              <a:t>RACH Success Rate Optimization Strategy</a:t>
            </a:r>
          </a:p>
        </p:txBody>
      </p:sp>
      <p:grpSp>
        <p:nvGrpSpPr>
          <p:cNvPr id="7" name="Graphic 2">
            <a:extLst>
              <a:ext uri="{FF2B5EF4-FFF2-40B4-BE49-F238E27FC236}">
                <a16:creationId xmlns:a16="http://schemas.microsoft.com/office/drawing/2014/main" id="{BDC3815E-811A-39DF-B095-ABF9745308AA}"/>
              </a:ext>
            </a:extLst>
          </p:cNvPr>
          <p:cNvGrpSpPr/>
          <p:nvPr/>
        </p:nvGrpSpPr>
        <p:grpSpPr>
          <a:xfrm>
            <a:off x="569472" y="773348"/>
            <a:ext cx="2506898" cy="1028699"/>
            <a:chOff x="569472" y="773348"/>
            <a:chExt cx="2506898" cy="1028699"/>
          </a:xfrm>
        </p:grpSpPr>
        <p:sp>
          <p:nvSpPr>
            <p:cNvPr id="8" name="Freeform: Shape 7">
              <a:extLst>
                <a:ext uri="{FF2B5EF4-FFF2-40B4-BE49-F238E27FC236}">
                  <a16:creationId xmlns:a16="http://schemas.microsoft.com/office/drawing/2014/main" id="{99FFBC19-0162-1661-621C-11311FB7905D}"/>
                </a:ext>
              </a:extLst>
            </p:cNvPr>
            <p:cNvSpPr/>
            <p:nvPr/>
          </p:nvSpPr>
          <p:spPr>
            <a:xfrm>
              <a:off x="569472" y="773348"/>
              <a:ext cx="2506898" cy="1028699"/>
            </a:xfrm>
            <a:custGeom>
              <a:avLst/>
              <a:gdLst>
                <a:gd name="connsiteX0" fmla="*/ 2406623 w 2506898"/>
                <a:gd name="connsiteY0" fmla="*/ 0 h 1028699"/>
                <a:gd name="connsiteX1" fmla="*/ 2506899 w 2506898"/>
                <a:gd name="connsiteY1" fmla="*/ 0 h 1028699"/>
                <a:gd name="connsiteX2" fmla="*/ 2506899 w 2506898"/>
                <a:gd name="connsiteY2" fmla="*/ 1028700 h 1028699"/>
                <a:gd name="connsiteX3" fmla="*/ 2406623 w 2506898"/>
                <a:gd name="connsiteY3" fmla="*/ 1028700 h 1028699"/>
                <a:gd name="connsiteX4" fmla="*/ 100276 w 2506898"/>
                <a:gd name="connsiteY4" fmla="*/ 1028700 h 1028699"/>
                <a:gd name="connsiteX5" fmla="*/ 0 w 2506898"/>
                <a:gd name="connsiteY5" fmla="*/ 1028700 h 1028699"/>
                <a:gd name="connsiteX6" fmla="*/ 0 w 2506898"/>
                <a:gd name="connsiteY6" fmla="*/ 0 h 1028699"/>
                <a:gd name="connsiteX7" fmla="*/ 100276 w 2506898"/>
                <a:gd name="connsiteY7" fmla="*/ 0 h 102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6898" h="1028699">
                  <a:moveTo>
                    <a:pt x="2406623" y="0"/>
                  </a:moveTo>
                  <a:cubicBezTo>
                    <a:pt x="2462004" y="0"/>
                    <a:pt x="2506899" y="0"/>
                    <a:pt x="2506899" y="0"/>
                  </a:cubicBezTo>
                  <a:lnTo>
                    <a:pt x="2506899" y="1028700"/>
                  </a:lnTo>
                  <a:cubicBezTo>
                    <a:pt x="2506899" y="1028700"/>
                    <a:pt x="2462004" y="1028700"/>
                    <a:pt x="2406623" y="1028700"/>
                  </a:cubicBezTo>
                  <a:lnTo>
                    <a:pt x="100276" y="1028700"/>
                  </a:lnTo>
                  <a:cubicBezTo>
                    <a:pt x="44895" y="1028700"/>
                    <a:pt x="0" y="1028700"/>
                    <a:pt x="0" y="1028700"/>
                  </a:cubicBezTo>
                  <a:lnTo>
                    <a:pt x="0" y="0"/>
                  </a:lnTo>
                  <a:cubicBezTo>
                    <a:pt x="0" y="0"/>
                    <a:pt x="44895" y="0"/>
                    <a:pt x="100276" y="0"/>
                  </a:cubicBezTo>
                  <a:close/>
                </a:path>
              </a:pathLst>
            </a:custGeom>
            <a:gradFill>
              <a:gsLst>
                <a:gs pos="0">
                  <a:srgbClr val="3B82F6"/>
                </a:gs>
                <a:gs pos="50000">
                  <a:srgbClr val="2C61D2"/>
                </a:gs>
                <a:gs pos="100000">
                  <a:srgbClr val="1E40AF"/>
                </a:gs>
              </a:gsLst>
              <a:lin ang="2700000" scaled="1"/>
            </a:gradFill>
            <a:ln w="10025" cap="flat">
              <a:noFill/>
              <a:prstDash val="solid"/>
              <a:miter/>
            </a:ln>
          </p:spPr>
          <p:txBody>
            <a:bodyPr rtlCol="0" anchor="ctr"/>
            <a:lstStyle/>
            <a:p>
              <a:pPr algn="ctr"/>
              <a:endParaRPr lang="en-IN"/>
            </a:p>
          </p:txBody>
        </p:sp>
        <p:sp>
          <p:nvSpPr>
            <p:cNvPr id="9" name="TextBox 8">
              <a:extLst>
                <a:ext uri="{FF2B5EF4-FFF2-40B4-BE49-F238E27FC236}">
                  <a16:creationId xmlns:a16="http://schemas.microsoft.com/office/drawing/2014/main" id="{639C2A31-A184-4B3D-B681-28BABF36FDB0}"/>
                </a:ext>
              </a:extLst>
            </p:cNvPr>
            <p:cNvSpPr txBox="1"/>
            <p:nvPr/>
          </p:nvSpPr>
          <p:spPr>
            <a:xfrm>
              <a:off x="795011" y="860636"/>
              <a:ext cx="2055819" cy="276999"/>
            </a:xfrm>
            <a:prstGeom prst="rect">
              <a:avLst/>
            </a:prstGeom>
            <a:noFill/>
          </p:spPr>
          <p:txBody>
            <a:bodyPr wrap="none" rtlCol="0" anchor="ctr">
              <a:spAutoFit/>
            </a:bodyPr>
            <a:lstStyle/>
            <a:p>
              <a:pPr algn="ctr"/>
              <a:r>
                <a:rPr lang="en-IN" sz="1200" b="1" spc="0" baseline="0">
                  <a:ln/>
                  <a:solidFill>
                    <a:srgbClr val="FFFFFF"/>
                  </a:solidFill>
                  <a:latin typeface="Arial"/>
                  <a:cs typeface="Arial"/>
                  <a:sym typeface="Arial"/>
                  <a:rtl val="0"/>
                </a:rPr>
                <a:t>1. MONITOR &amp; BASELINE</a:t>
              </a:r>
            </a:p>
          </p:txBody>
        </p:sp>
        <p:sp>
          <p:nvSpPr>
            <p:cNvPr id="10" name="TextBox 9">
              <a:extLst>
                <a:ext uri="{FF2B5EF4-FFF2-40B4-BE49-F238E27FC236}">
                  <a16:creationId xmlns:a16="http://schemas.microsoft.com/office/drawing/2014/main" id="{95101412-69BD-D5F9-D2C8-9641B18E1349}"/>
                </a:ext>
              </a:extLst>
            </p:cNvPr>
            <p:cNvSpPr txBox="1"/>
            <p:nvPr/>
          </p:nvSpPr>
          <p:spPr>
            <a:xfrm>
              <a:off x="841723" y="1063128"/>
              <a:ext cx="1962396" cy="230832"/>
            </a:xfrm>
            <a:prstGeom prst="rect">
              <a:avLst/>
            </a:prstGeom>
            <a:noFill/>
          </p:spPr>
          <p:txBody>
            <a:bodyPr wrap="none" rtlCol="0" anchor="ctr">
              <a:spAutoFit/>
            </a:bodyPr>
            <a:lstStyle/>
            <a:p>
              <a:pPr algn="ctr"/>
              <a:r>
                <a:rPr lang="en-IN" sz="900" spc="0" baseline="0">
                  <a:ln/>
                  <a:solidFill>
                    <a:srgbClr val="FFFFFF"/>
                  </a:solidFill>
                  <a:latin typeface="Arial"/>
                  <a:cs typeface="Arial"/>
                  <a:sym typeface="Arial"/>
                  <a:rtl val="0"/>
                </a:rPr>
                <a:t>• Monitor RACH Success Rate KPI</a:t>
              </a:r>
            </a:p>
          </p:txBody>
        </p:sp>
        <p:sp>
          <p:nvSpPr>
            <p:cNvPr id="11" name="TextBox 10">
              <a:extLst>
                <a:ext uri="{FF2B5EF4-FFF2-40B4-BE49-F238E27FC236}">
                  <a16:creationId xmlns:a16="http://schemas.microsoft.com/office/drawing/2014/main" id="{D7ADDB22-EF5C-9891-51B1-6F5BBF324DB9}"/>
                </a:ext>
              </a:extLst>
            </p:cNvPr>
            <p:cNvSpPr txBox="1"/>
            <p:nvPr/>
          </p:nvSpPr>
          <p:spPr>
            <a:xfrm>
              <a:off x="1062937" y="1191715"/>
              <a:ext cx="1519968" cy="230832"/>
            </a:xfrm>
            <a:prstGeom prst="rect">
              <a:avLst/>
            </a:prstGeom>
            <a:noFill/>
          </p:spPr>
          <p:txBody>
            <a:bodyPr wrap="none" rtlCol="0" anchor="ctr">
              <a:spAutoFit/>
            </a:bodyPr>
            <a:lstStyle/>
            <a:p>
              <a:pPr algn="ctr"/>
              <a:r>
                <a:rPr lang="en-IN" sz="900" spc="0" baseline="0">
                  <a:ln/>
                  <a:solidFill>
                    <a:srgbClr val="FFFFFF"/>
                  </a:solidFill>
                  <a:latin typeface="Arial"/>
                  <a:cs typeface="Arial"/>
                  <a:sym typeface="Arial"/>
                  <a:rtl val="0"/>
                </a:rPr>
                <a:t>• Identify problematic cells</a:t>
              </a:r>
            </a:p>
          </p:txBody>
        </p:sp>
        <p:sp>
          <p:nvSpPr>
            <p:cNvPr id="12" name="TextBox 11">
              <a:extLst>
                <a:ext uri="{FF2B5EF4-FFF2-40B4-BE49-F238E27FC236}">
                  <a16:creationId xmlns:a16="http://schemas.microsoft.com/office/drawing/2014/main" id="{D0C4B667-C59C-EB63-E00B-142A123C7FFD}"/>
                </a:ext>
              </a:extLst>
            </p:cNvPr>
            <p:cNvSpPr txBox="1"/>
            <p:nvPr/>
          </p:nvSpPr>
          <p:spPr>
            <a:xfrm>
              <a:off x="1027672" y="1320303"/>
              <a:ext cx="1590499" cy="230832"/>
            </a:xfrm>
            <a:prstGeom prst="rect">
              <a:avLst/>
            </a:prstGeom>
            <a:noFill/>
          </p:spPr>
          <p:txBody>
            <a:bodyPr wrap="none" rtlCol="0" anchor="ctr">
              <a:spAutoFit/>
            </a:bodyPr>
            <a:lstStyle/>
            <a:p>
              <a:pPr algn="ctr"/>
              <a:r>
                <a:rPr lang="en-IN" sz="900" spc="0" baseline="0">
                  <a:ln/>
                  <a:solidFill>
                    <a:srgbClr val="FFFFFF"/>
                  </a:solidFill>
                  <a:latin typeface="Arial"/>
                  <a:cs typeface="Arial"/>
                  <a:sym typeface="Arial"/>
                  <a:rtl val="0"/>
                </a:rPr>
                <a:t>• Establish baseline metrics</a:t>
              </a:r>
            </a:p>
          </p:txBody>
        </p:sp>
        <p:sp>
          <p:nvSpPr>
            <p:cNvPr id="13" name="TextBox 12">
              <a:extLst>
                <a:ext uri="{FF2B5EF4-FFF2-40B4-BE49-F238E27FC236}">
                  <a16:creationId xmlns:a16="http://schemas.microsoft.com/office/drawing/2014/main" id="{5F00104D-6CA3-E7ED-C089-786490D358CA}"/>
                </a:ext>
              </a:extLst>
            </p:cNvPr>
            <p:cNvSpPr txBox="1"/>
            <p:nvPr/>
          </p:nvSpPr>
          <p:spPr>
            <a:xfrm>
              <a:off x="1034083" y="1448890"/>
              <a:ext cx="1577675" cy="230832"/>
            </a:xfrm>
            <a:prstGeom prst="rect">
              <a:avLst/>
            </a:prstGeom>
            <a:noFill/>
          </p:spPr>
          <p:txBody>
            <a:bodyPr wrap="none" rtlCol="0" anchor="ctr">
              <a:spAutoFit/>
            </a:bodyPr>
            <a:lstStyle/>
            <a:p>
              <a:pPr algn="ctr"/>
              <a:r>
                <a:rPr lang="en-IN" sz="900" spc="0" baseline="0">
                  <a:ln/>
                  <a:solidFill>
                    <a:srgbClr val="FFFFFF"/>
                  </a:solidFill>
                  <a:latin typeface="Arial"/>
                  <a:cs typeface="Arial"/>
                  <a:sym typeface="Arial"/>
                  <a:rtl val="0"/>
                </a:rPr>
                <a:t>• Identify problematic areas</a:t>
              </a:r>
            </a:p>
          </p:txBody>
        </p:sp>
      </p:grpSp>
      <p:grpSp>
        <p:nvGrpSpPr>
          <p:cNvPr id="14" name="Graphic 2">
            <a:extLst>
              <a:ext uri="{FF2B5EF4-FFF2-40B4-BE49-F238E27FC236}">
                <a16:creationId xmlns:a16="http://schemas.microsoft.com/office/drawing/2014/main" id="{5EC7BBD8-B557-4460-5022-F168103D1724}"/>
              </a:ext>
            </a:extLst>
          </p:cNvPr>
          <p:cNvGrpSpPr/>
          <p:nvPr/>
        </p:nvGrpSpPr>
        <p:grpSpPr>
          <a:xfrm>
            <a:off x="1044689" y="773348"/>
            <a:ext cx="5039960" cy="1062017"/>
            <a:chOff x="1044689" y="773348"/>
            <a:chExt cx="5039960" cy="1062017"/>
          </a:xfrm>
        </p:grpSpPr>
        <p:sp>
          <p:nvSpPr>
            <p:cNvPr id="15" name="Freeform: Shape 14">
              <a:extLst>
                <a:ext uri="{FF2B5EF4-FFF2-40B4-BE49-F238E27FC236}">
                  <a16:creationId xmlns:a16="http://schemas.microsoft.com/office/drawing/2014/main" id="{36A72EBE-15E2-9667-01F1-B6D1489544E7}"/>
                </a:ext>
              </a:extLst>
            </p:cNvPr>
            <p:cNvSpPr/>
            <p:nvPr/>
          </p:nvSpPr>
          <p:spPr>
            <a:xfrm>
              <a:off x="3577751" y="773348"/>
              <a:ext cx="2506898" cy="1028699"/>
            </a:xfrm>
            <a:custGeom>
              <a:avLst/>
              <a:gdLst>
                <a:gd name="connsiteX0" fmla="*/ 2406623 w 2506898"/>
                <a:gd name="connsiteY0" fmla="*/ 0 h 1028699"/>
                <a:gd name="connsiteX1" fmla="*/ 2506899 w 2506898"/>
                <a:gd name="connsiteY1" fmla="*/ 0 h 1028699"/>
                <a:gd name="connsiteX2" fmla="*/ 2506899 w 2506898"/>
                <a:gd name="connsiteY2" fmla="*/ 1028700 h 1028699"/>
                <a:gd name="connsiteX3" fmla="*/ 2406623 w 2506898"/>
                <a:gd name="connsiteY3" fmla="*/ 1028700 h 1028699"/>
                <a:gd name="connsiteX4" fmla="*/ 100276 w 2506898"/>
                <a:gd name="connsiteY4" fmla="*/ 1028700 h 1028699"/>
                <a:gd name="connsiteX5" fmla="*/ 0 w 2506898"/>
                <a:gd name="connsiteY5" fmla="*/ 1028700 h 1028699"/>
                <a:gd name="connsiteX6" fmla="*/ 0 w 2506898"/>
                <a:gd name="connsiteY6" fmla="*/ 0 h 1028699"/>
                <a:gd name="connsiteX7" fmla="*/ 100276 w 2506898"/>
                <a:gd name="connsiteY7" fmla="*/ 0 h 102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6898" h="1028699">
                  <a:moveTo>
                    <a:pt x="2406623" y="0"/>
                  </a:moveTo>
                  <a:cubicBezTo>
                    <a:pt x="2462004" y="0"/>
                    <a:pt x="2506899" y="0"/>
                    <a:pt x="2506899" y="0"/>
                  </a:cubicBezTo>
                  <a:lnTo>
                    <a:pt x="2506899" y="1028700"/>
                  </a:lnTo>
                  <a:cubicBezTo>
                    <a:pt x="2506899" y="1028700"/>
                    <a:pt x="2462004" y="1028700"/>
                    <a:pt x="2406623" y="1028700"/>
                  </a:cubicBezTo>
                  <a:lnTo>
                    <a:pt x="100276" y="1028700"/>
                  </a:lnTo>
                  <a:cubicBezTo>
                    <a:pt x="44895" y="1028700"/>
                    <a:pt x="0" y="1028700"/>
                    <a:pt x="0" y="1028700"/>
                  </a:cubicBezTo>
                  <a:lnTo>
                    <a:pt x="0" y="0"/>
                  </a:lnTo>
                  <a:cubicBezTo>
                    <a:pt x="0" y="0"/>
                    <a:pt x="44895" y="0"/>
                    <a:pt x="100276" y="0"/>
                  </a:cubicBezTo>
                  <a:close/>
                </a:path>
              </a:pathLst>
            </a:custGeom>
            <a:gradFill>
              <a:gsLst>
                <a:gs pos="0">
                  <a:srgbClr val="EC4899"/>
                </a:gs>
                <a:gs pos="50000">
                  <a:srgbClr val="D5307B"/>
                </a:gs>
                <a:gs pos="100000">
                  <a:srgbClr val="BE185D"/>
                </a:gs>
              </a:gsLst>
              <a:lin ang="2700000" scaled="1"/>
            </a:gradFill>
            <a:ln w="10025" cap="flat">
              <a:noFill/>
              <a:prstDash val="solid"/>
              <a:miter/>
            </a:ln>
          </p:spPr>
          <p:txBody>
            <a:bodyPr rtlCol="0" anchor="ctr"/>
            <a:lstStyle/>
            <a:p>
              <a:pPr algn="ctr"/>
              <a:endParaRPr lang="en-IN"/>
            </a:p>
          </p:txBody>
        </p:sp>
        <p:sp>
          <p:nvSpPr>
            <p:cNvPr id="16" name="TextBox 15">
              <a:extLst>
                <a:ext uri="{FF2B5EF4-FFF2-40B4-BE49-F238E27FC236}">
                  <a16:creationId xmlns:a16="http://schemas.microsoft.com/office/drawing/2014/main" id="{1C679D17-8423-CCA0-065E-FFD0ADE7E6CF}"/>
                </a:ext>
              </a:extLst>
            </p:cNvPr>
            <p:cNvSpPr txBox="1"/>
            <p:nvPr/>
          </p:nvSpPr>
          <p:spPr>
            <a:xfrm>
              <a:off x="3714035" y="860636"/>
              <a:ext cx="2234330" cy="276999"/>
            </a:xfrm>
            <a:prstGeom prst="rect">
              <a:avLst/>
            </a:prstGeom>
            <a:noFill/>
          </p:spPr>
          <p:txBody>
            <a:bodyPr wrap="none" rtlCol="0" anchor="ctr">
              <a:spAutoFit/>
            </a:bodyPr>
            <a:lstStyle/>
            <a:p>
              <a:pPr algn="ctr"/>
              <a:r>
                <a:rPr lang="en-IN" sz="1200" b="1" spc="0" baseline="0">
                  <a:ln/>
                  <a:solidFill>
                    <a:srgbClr val="FFFFFF"/>
                  </a:solidFill>
                  <a:latin typeface="Arial"/>
                  <a:cs typeface="Arial"/>
                  <a:sym typeface="Arial"/>
                  <a:rtl val="0"/>
                </a:rPr>
                <a:t>2. ANALYZE ROOT CAUSES</a:t>
              </a:r>
            </a:p>
          </p:txBody>
        </p:sp>
        <p:sp>
          <p:nvSpPr>
            <p:cNvPr id="17" name="TextBox 16">
              <a:extLst>
                <a:ext uri="{FF2B5EF4-FFF2-40B4-BE49-F238E27FC236}">
                  <a16:creationId xmlns:a16="http://schemas.microsoft.com/office/drawing/2014/main" id="{22A8151C-2A63-9ED0-A89A-0A7559617CB6}"/>
                </a:ext>
              </a:extLst>
            </p:cNvPr>
            <p:cNvSpPr txBox="1"/>
            <p:nvPr/>
          </p:nvSpPr>
          <p:spPr>
            <a:xfrm>
              <a:off x="3914123" y="1063128"/>
              <a:ext cx="1834155" cy="230832"/>
            </a:xfrm>
            <a:prstGeom prst="rect">
              <a:avLst/>
            </a:prstGeom>
            <a:noFill/>
          </p:spPr>
          <p:txBody>
            <a:bodyPr wrap="none" rtlCol="0" anchor="ctr">
              <a:spAutoFit/>
            </a:bodyPr>
            <a:lstStyle/>
            <a:p>
              <a:pPr algn="ctr"/>
              <a:r>
                <a:rPr lang="en-IN" sz="900" spc="0" baseline="0">
                  <a:ln/>
                  <a:solidFill>
                    <a:srgbClr val="FFFFFF"/>
                  </a:solidFill>
                  <a:latin typeface="Arial"/>
                  <a:cs typeface="Arial"/>
                  <a:sym typeface="Arial"/>
                  <a:rtl val="0"/>
                </a:rPr>
                <a:t>• Drive tests &amp; counters analysis</a:t>
              </a:r>
            </a:p>
          </p:txBody>
        </p:sp>
        <p:sp>
          <p:nvSpPr>
            <p:cNvPr id="18" name="TextBox 17">
              <a:extLst>
                <a:ext uri="{FF2B5EF4-FFF2-40B4-BE49-F238E27FC236}">
                  <a16:creationId xmlns:a16="http://schemas.microsoft.com/office/drawing/2014/main" id="{3F6937BB-1F5A-69E6-184B-76EE9583E1DF}"/>
                </a:ext>
              </a:extLst>
            </p:cNvPr>
            <p:cNvSpPr txBox="1"/>
            <p:nvPr/>
          </p:nvSpPr>
          <p:spPr>
            <a:xfrm>
              <a:off x="4007096" y="1191715"/>
              <a:ext cx="1648208" cy="230832"/>
            </a:xfrm>
            <a:prstGeom prst="rect">
              <a:avLst/>
            </a:prstGeom>
            <a:noFill/>
          </p:spPr>
          <p:txBody>
            <a:bodyPr wrap="none" rtlCol="0" anchor="ctr">
              <a:spAutoFit/>
            </a:bodyPr>
            <a:lstStyle/>
            <a:p>
              <a:pPr algn="ctr"/>
              <a:r>
                <a:rPr lang="en-IN" sz="900" spc="0" baseline="0">
                  <a:ln/>
                  <a:solidFill>
                    <a:srgbClr val="FFFFFF"/>
                  </a:solidFill>
                  <a:latin typeface="Arial"/>
                  <a:cs typeface="Arial"/>
                  <a:sym typeface="Arial"/>
                  <a:rtl val="0"/>
                </a:rPr>
                <a:t>• Msg1/Msg2 failure analysis</a:t>
              </a:r>
            </a:p>
          </p:txBody>
        </p:sp>
        <p:sp>
          <p:nvSpPr>
            <p:cNvPr id="19" name="TextBox 18">
              <a:extLst>
                <a:ext uri="{FF2B5EF4-FFF2-40B4-BE49-F238E27FC236}">
                  <a16:creationId xmlns:a16="http://schemas.microsoft.com/office/drawing/2014/main" id="{3C99772F-9A23-799B-E18D-6546A2B1A8DD}"/>
                </a:ext>
              </a:extLst>
            </p:cNvPr>
            <p:cNvSpPr txBox="1"/>
            <p:nvPr/>
          </p:nvSpPr>
          <p:spPr>
            <a:xfrm>
              <a:off x="4045569" y="1320303"/>
              <a:ext cx="1571263" cy="230832"/>
            </a:xfrm>
            <a:prstGeom prst="rect">
              <a:avLst/>
            </a:prstGeom>
            <a:noFill/>
          </p:spPr>
          <p:txBody>
            <a:bodyPr wrap="none" rtlCol="0" anchor="ctr">
              <a:spAutoFit/>
            </a:bodyPr>
            <a:lstStyle/>
            <a:p>
              <a:pPr algn="ctr"/>
              <a:r>
                <a:rPr lang="en-IN" sz="900" spc="0" baseline="0">
                  <a:ln/>
                  <a:solidFill>
                    <a:srgbClr val="FFFFFF"/>
                  </a:solidFill>
                  <a:latin typeface="Arial"/>
                  <a:cs typeface="Arial"/>
                  <a:sym typeface="Arial"/>
                  <a:rtl val="0"/>
                </a:rPr>
                <a:t>• Resource limitation check</a:t>
              </a:r>
            </a:p>
          </p:txBody>
        </p:sp>
        <p:sp>
          <p:nvSpPr>
            <p:cNvPr id="20" name="TextBox 19">
              <a:extLst>
                <a:ext uri="{FF2B5EF4-FFF2-40B4-BE49-F238E27FC236}">
                  <a16:creationId xmlns:a16="http://schemas.microsoft.com/office/drawing/2014/main" id="{F5EB5218-DC98-18F3-0D5F-3C65789A5A5A}"/>
                </a:ext>
              </a:extLst>
            </p:cNvPr>
            <p:cNvSpPr txBox="1"/>
            <p:nvPr/>
          </p:nvSpPr>
          <p:spPr>
            <a:xfrm>
              <a:off x="1044689" y="1604533"/>
              <a:ext cx="1731563" cy="230832"/>
            </a:xfrm>
            <a:prstGeom prst="rect">
              <a:avLst/>
            </a:prstGeom>
            <a:noFill/>
          </p:spPr>
          <p:txBody>
            <a:bodyPr wrap="none" rtlCol="0" anchor="ctr">
              <a:spAutoFit/>
            </a:bodyPr>
            <a:lstStyle/>
            <a:p>
              <a:pPr algn="ctr"/>
              <a:r>
                <a:rPr lang="en-IN" sz="900" spc="0" baseline="0" dirty="0">
                  <a:ln/>
                  <a:solidFill>
                    <a:srgbClr val="FFFFFF"/>
                  </a:solidFill>
                  <a:latin typeface="Arial"/>
                  <a:cs typeface="Arial"/>
                  <a:sym typeface="Arial"/>
                  <a:rtl val="0"/>
                </a:rPr>
                <a:t>• Coverage issue identification</a:t>
              </a:r>
            </a:p>
          </p:txBody>
        </p:sp>
      </p:grpSp>
      <p:grpSp>
        <p:nvGrpSpPr>
          <p:cNvPr id="21" name="Graphic 2">
            <a:extLst>
              <a:ext uri="{FF2B5EF4-FFF2-40B4-BE49-F238E27FC236}">
                <a16:creationId xmlns:a16="http://schemas.microsoft.com/office/drawing/2014/main" id="{ACEC274A-DEE3-23FD-1D75-59A003366092}"/>
              </a:ext>
            </a:extLst>
          </p:cNvPr>
          <p:cNvGrpSpPr/>
          <p:nvPr/>
        </p:nvGrpSpPr>
        <p:grpSpPr>
          <a:xfrm>
            <a:off x="6586030" y="773348"/>
            <a:ext cx="2506898" cy="1028699"/>
            <a:chOff x="6586030" y="773348"/>
            <a:chExt cx="2506898" cy="1028699"/>
          </a:xfrm>
        </p:grpSpPr>
        <p:sp>
          <p:nvSpPr>
            <p:cNvPr id="22" name="Freeform: Shape 21">
              <a:extLst>
                <a:ext uri="{FF2B5EF4-FFF2-40B4-BE49-F238E27FC236}">
                  <a16:creationId xmlns:a16="http://schemas.microsoft.com/office/drawing/2014/main" id="{8D008FB9-054A-CC40-857C-5C1D67AFD5EE}"/>
                </a:ext>
              </a:extLst>
            </p:cNvPr>
            <p:cNvSpPr/>
            <p:nvPr/>
          </p:nvSpPr>
          <p:spPr>
            <a:xfrm>
              <a:off x="6586030" y="773348"/>
              <a:ext cx="2506898" cy="1028699"/>
            </a:xfrm>
            <a:custGeom>
              <a:avLst/>
              <a:gdLst>
                <a:gd name="connsiteX0" fmla="*/ 2406623 w 2506898"/>
                <a:gd name="connsiteY0" fmla="*/ 0 h 1028699"/>
                <a:gd name="connsiteX1" fmla="*/ 2506899 w 2506898"/>
                <a:gd name="connsiteY1" fmla="*/ 0 h 1028699"/>
                <a:gd name="connsiteX2" fmla="*/ 2506899 w 2506898"/>
                <a:gd name="connsiteY2" fmla="*/ 1028700 h 1028699"/>
                <a:gd name="connsiteX3" fmla="*/ 2406623 w 2506898"/>
                <a:gd name="connsiteY3" fmla="*/ 1028700 h 1028699"/>
                <a:gd name="connsiteX4" fmla="*/ 100276 w 2506898"/>
                <a:gd name="connsiteY4" fmla="*/ 1028700 h 1028699"/>
                <a:gd name="connsiteX5" fmla="*/ 0 w 2506898"/>
                <a:gd name="connsiteY5" fmla="*/ 1028700 h 1028699"/>
                <a:gd name="connsiteX6" fmla="*/ 0 w 2506898"/>
                <a:gd name="connsiteY6" fmla="*/ 0 h 1028699"/>
                <a:gd name="connsiteX7" fmla="*/ 100276 w 2506898"/>
                <a:gd name="connsiteY7" fmla="*/ 0 h 102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6898" h="1028699">
                  <a:moveTo>
                    <a:pt x="2406623" y="0"/>
                  </a:moveTo>
                  <a:cubicBezTo>
                    <a:pt x="2462004" y="0"/>
                    <a:pt x="2506899" y="0"/>
                    <a:pt x="2506899" y="0"/>
                  </a:cubicBezTo>
                  <a:lnTo>
                    <a:pt x="2506899" y="1028700"/>
                  </a:lnTo>
                  <a:cubicBezTo>
                    <a:pt x="2506899" y="1028700"/>
                    <a:pt x="2462004" y="1028700"/>
                    <a:pt x="2406623" y="1028700"/>
                  </a:cubicBezTo>
                  <a:lnTo>
                    <a:pt x="100276" y="1028700"/>
                  </a:lnTo>
                  <a:cubicBezTo>
                    <a:pt x="44895" y="1028700"/>
                    <a:pt x="0" y="1028700"/>
                    <a:pt x="0" y="1028700"/>
                  </a:cubicBezTo>
                  <a:lnTo>
                    <a:pt x="0" y="0"/>
                  </a:lnTo>
                  <a:cubicBezTo>
                    <a:pt x="0" y="0"/>
                    <a:pt x="44895" y="0"/>
                    <a:pt x="100276" y="0"/>
                  </a:cubicBezTo>
                  <a:close/>
                </a:path>
              </a:pathLst>
            </a:custGeom>
            <a:gradFill>
              <a:gsLst>
                <a:gs pos="0">
                  <a:srgbClr val="3B82F6"/>
                </a:gs>
                <a:gs pos="50000">
                  <a:srgbClr val="2C61D2"/>
                </a:gs>
                <a:gs pos="100000">
                  <a:srgbClr val="1E40AF"/>
                </a:gs>
              </a:gsLst>
              <a:lin ang="2700000" scaled="1"/>
            </a:gradFill>
            <a:ln w="10025" cap="flat">
              <a:noFill/>
              <a:prstDash val="solid"/>
              <a:miter/>
            </a:ln>
          </p:spPr>
          <p:txBody>
            <a:bodyPr rtlCol="0" anchor="ctr"/>
            <a:lstStyle/>
            <a:p>
              <a:pPr algn="ctr"/>
              <a:endParaRPr lang="en-IN"/>
            </a:p>
          </p:txBody>
        </p:sp>
        <p:sp>
          <p:nvSpPr>
            <p:cNvPr id="23" name="TextBox 22">
              <a:extLst>
                <a:ext uri="{FF2B5EF4-FFF2-40B4-BE49-F238E27FC236}">
                  <a16:creationId xmlns:a16="http://schemas.microsoft.com/office/drawing/2014/main" id="{D4698E65-9727-545A-A912-5C037ABC82AD}"/>
                </a:ext>
              </a:extLst>
            </p:cNvPr>
            <p:cNvSpPr txBox="1"/>
            <p:nvPr/>
          </p:nvSpPr>
          <p:spPr>
            <a:xfrm>
              <a:off x="6720968" y="860636"/>
              <a:ext cx="2237023" cy="276999"/>
            </a:xfrm>
            <a:prstGeom prst="rect">
              <a:avLst/>
            </a:prstGeom>
            <a:noFill/>
          </p:spPr>
          <p:txBody>
            <a:bodyPr wrap="none" rtlCol="0" anchor="ctr">
              <a:spAutoFit/>
            </a:bodyPr>
            <a:lstStyle/>
            <a:p>
              <a:pPr algn="ctr"/>
              <a:r>
                <a:rPr lang="en-IN" sz="1200" b="1" spc="0" baseline="0">
                  <a:ln/>
                  <a:solidFill>
                    <a:srgbClr val="FFFFFF"/>
                  </a:solidFill>
                  <a:latin typeface="Arial"/>
                  <a:cs typeface="Arial"/>
                  <a:sym typeface="Arial"/>
                  <a:rtl val="0"/>
                </a:rPr>
                <a:t>3. ITERATIVE ADJUSTMENT</a:t>
              </a:r>
            </a:p>
          </p:txBody>
        </p:sp>
        <p:sp>
          <p:nvSpPr>
            <p:cNvPr id="24" name="TextBox 23">
              <a:extLst>
                <a:ext uri="{FF2B5EF4-FFF2-40B4-BE49-F238E27FC236}">
                  <a16:creationId xmlns:a16="http://schemas.microsoft.com/office/drawing/2014/main" id="{3AA0D396-5A41-8A31-5557-A4B0F642B9BE}"/>
                </a:ext>
              </a:extLst>
            </p:cNvPr>
            <p:cNvSpPr txBox="1"/>
            <p:nvPr/>
          </p:nvSpPr>
          <p:spPr>
            <a:xfrm>
              <a:off x="7117966" y="1063128"/>
              <a:ext cx="1443024" cy="230832"/>
            </a:xfrm>
            <a:prstGeom prst="rect">
              <a:avLst/>
            </a:prstGeom>
            <a:noFill/>
          </p:spPr>
          <p:txBody>
            <a:bodyPr wrap="none" rtlCol="0" anchor="ctr">
              <a:spAutoFit/>
            </a:bodyPr>
            <a:lstStyle/>
            <a:p>
              <a:pPr algn="ctr"/>
              <a:r>
                <a:rPr lang="en-IN" sz="900" spc="0" baseline="0">
                  <a:ln/>
                  <a:solidFill>
                    <a:srgbClr val="FFFFFF"/>
                  </a:solidFill>
                  <a:latin typeface="Arial"/>
                  <a:cs typeface="Arial"/>
                  <a:sym typeface="Arial"/>
                  <a:rtl val="0"/>
                </a:rPr>
                <a:t>• Parameter optimization</a:t>
              </a:r>
            </a:p>
          </p:txBody>
        </p:sp>
        <p:sp>
          <p:nvSpPr>
            <p:cNvPr id="25" name="TextBox 24">
              <a:extLst>
                <a:ext uri="{FF2B5EF4-FFF2-40B4-BE49-F238E27FC236}">
                  <a16:creationId xmlns:a16="http://schemas.microsoft.com/office/drawing/2014/main" id="{CC9DA81F-0FEC-BF76-AB7A-E730F38DD52A}"/>
                </a:ext>
              </a:extLst>
            </p:cNvPr>
            <p:cNvSpPr txBox="1"/>
            <p:nvPr/>
          </p:nvSpPr>
          <p:spPr>
            <a:xfrm>
              <a:off x="7185293" y="1191715"/>
              <a:ext cx="1308371" cy="230832"/>
            </a:xfrm>
            <a:prstGeom prst="rect">
              <a:avLst/>
            </a:prstGeom>
            <a:noFill/>
          </p:spPr>
          <p:txBody>
            <a:bodyPr wrap="none" rtlCol="0" anchor="ctr">
              <a:spAutoFit/>
            </a:bodyPr>
            <a:lstStyle/>
            <a:p>
              <a:pPr algn="ctr"/>
              <a:r>
                <a:rPr lang="en-IN" sz="900" spc="0" baseline="0">
                  <a:ln/>
                  <a:solidFill>
                    <a:srgbClr val="FFFFFF"/>
                  </a:solidFill>
                  <a:latin typeface="Arial"/>
                  <a:cs typeface="Arial"/>
                  <a:sym typeface="Arial"/>
                  <a:rtl val="0"/>
                </a:rPr>
                <a:t>• Power control tuning</a:t>
              </a:r>
            </a:p>
          </p:txBody>
        </p:sp>
        <p:sp>
          <p:nvSpPr>
            <p:cNvPr id="26" name="TextBox 25">
              <a:extLst>
                <a:ext uri="{FF2B5EF4-FFF2-40B4-BE49-F238E27FC236}">
                  <a16:creationId xmlns:a16="http://schemas.microsoft.com/office/drawing/2014/main" id="{7F84FFD4-D4CB-57CA-0BF4-E3751DC06B75}"/>
                </a:ext>
              </a:extLst>
            </p:cNvPr>
            <p:cNvSpPr txBox="1"/>
            <p:nvPr/>
          </p:nvSpPr>
          <p:spPr>
            <a:xfrm>
              <a:off x="7117967" y="1320303"/>
              <a:ext cx="1443023" cy="230832"/>
            </a:xfrm>
            <a:prstGeom prst="rect">
              <a:avLst/>
            </a:prstGeom>
            <a:noFill/>
          </p:spPr>
          <p:txBody>
            <a:bodyPr wrap="none" rtlCol="0" anchor="ctr">
              <a:spAutoFit/>
            </a:bodyPr>
            <a:lstStyle/>
            <a:p>
              <a:pPr algn="ctr"/>
              <a:r>
                <a:rPr lang="en-IN" sz="900" spc="0" baseline="0">
                  <a:ln/>
                  <a:solidFill>
                    <a:srgbClr val="FFFFFF"/>
                  </a:solidFill>
                  <a:latin typeface="Arial"/>
                  <a:cs typeface="Arial"/>
                  <a:sym typeface="Arial"/>
                  <a:rtl val="0"/>
                </a:rPr>
                <a:t>• Resource configuration</a:t>
              </a:r>
            </a:p>
          </p:txBody>
        </p:sp>
        <p:sp>
          <p:nvSpPr>
            <p:cNvPr id="27" name="TextBox 26">
              <a:extLst>
                <a:ext uri="{FF2B5EF4-FFF2-40B4-BE49-F238E27FC236}">
                  <a16:creationId xmlns:a16="http://schemas.microsoft.com/office/drawing/2014/main" id="{5FD26DAD-7491-0578-C293-AD5ABDCF5A53}"/>
                </a:ext>
              </a:extLst>
            </p:cNvPr>
            <p:cNvSpPr txBox="1"/>
            <p:nvPr/>
          </p:nvSpPr>
          <p:spPr>
            <a:xfrm>
              <a:off x="7137203" y="1448890"/>
              <a:ext cx="1404552" cy="230832"/>
            </a:xfrm>
            <a:prstGeom prst="rect">
              <a:avLst/>
            </a:prstGeom>
            <a:noFill/>
          </p:spPr>
          <p:txBody>
            <a:bodyPr wrap="none" rtlCol="0" anchor="ctr">
              <a:spAutoFit/>
            </a:bodyPr>
            <a:lstStyle/>
            <a:p>
              <a:pPr algn="ctr"/>
              <a:r>
                <a:rPr lang="en-IN" sz="900" spc="0" baseline="0">
                  <a:ln/>
                  <a:solidFill>
                    <a:srgbClr val="FFFFFF"/>
                  </a:solidFill>
                  <a:latin typeface="Arial"/>
                  <a:cs typeface="Arial"/>
                  <a:sym typeface="Arial"/>
                  <a:rtl val="0"/>
                </a:rPr>
                <a:t>• Coverage optimization</a:t>
              </a:r>
            </a:p>
          </p:txBody>
        </p:sp>
      </p:grpSp>
      <p:grpSp>
        <p:nvGrpSpPr>
          <p:cNvPr id="28" name="Graphic 2">
            <a:extLst>
              <a:ext uri="{FF2B5EF4-FFF2-40B4-BE49-F238E27FC236}">
                <a16:creationId xmlns:a16="http://schemas.microsoft.com/office/drawing/2014/main" id="{D2CEE6B0-C0C3-4907-D604-D23D057DA670}"/>
              </a:ext>
            </a:extLst>
          </p:cNvPr>
          <p:cNvGrpSpPr/>
          <p:nvPr/>
        </p:nvGrpSpPr>
        <p:grpSpPr>
          <a:xfrm>
            <a:off x="9594309" y="773348"/>
            <a:ext cx="2005519" cy="1028699"/>
            <a:chOff x="9594309" y="773348"/>
            <a:chExt cx="2005519" cy="1028699"/>
          </a:xfrm>
        </p:grpSpPr>
        <p:sp>
          <p:nvSpPr>
            <p:cNvPr id="29" name="Freeform: Shape 28">
              <a:extLst>
                <a:ext uri="{FF2B5EF4-FFF2-40B4-BE49-F238E27FC236}">
                  <a16:creationId xmlns:a16="http://schemas.microsoft.com/office/drawing/2014/main" id="{86734517-1298-6DA1-2C46-16F084BC6A9F}"/>
                </a:ext>
              </a:extLst>
            </p:cNvPr>
            <p:cNvSpPr/>
            <p:nvPr/>
          </p:nvSpPr>
          <p:spPr>
            <a:xfrm>
              <a:off x="9594309" y="773348"/>
              <a:ext cx="2005519" cy="1028699"/>
            </a:xfrm>
            <a:custGeom>
              <a:avLst/>
              <a:gdLst>
                <a:gd name="connsiteX0" fmla="*/ 1905243 w 2005519"/>
                <a:gd name="connsiteY0" fmla="*/ 0 h 1028699"/>
                <a:gd name="connsiteX1" fmla="*/ 2005519 w 2005519"/>
                <a:gd name="connsiteY1" fmla="*/ 0 h 1028699"/>
                <a:gd name="connsiteX2" fmla="*/ 2005519 w 2005519"/>
                <a:gd name="connsiteY2" fmla="*/ 1028700 h 1028699"/>
                <a:gd name="connsiteX3" fmla="*/ 1905243 w 2005519"/>
                <a:gd name="connsiteY3" fmla="*/ 1028700 h 1028699"/>
                <a:gd name="connsiteX4" fmla="*/ 100276 w 2005519"/>
                <a:gd name="connsiteY4" fmla="*/ 1028700 h 1028699"/>
                <a:gd name="connsiteX5" fmla="*/ 0 w 2005519"/>
                <a:gd name="connsiteY5" fmla="*/ 1028700 h 1028699"/>
                <a:gd name="connsiteX6" fmla="*/ 0 w 2005519"/>
                <a:gd name="connsiteY6" fmla="*/ 0 h 1028699"/>
                <a:gd name="connsiteX7" fmla="*/ 100276 w 2005519"/>
                <a:gd name="connsiteY7" fmla="*/ 0 h 102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5519" h="1028699">
                  <a:moveTo>
                    <a:pt x="1905243" y="0"/>
                  </a:moveTo>
                  <a:cubicBezTo>
                    <a:pt x="1960624" y="0"/>
                    <a:pt x="2005519" y="0"/>
                    <a:pt x="2005519" y="0"/>
                  </a:cubicBezTo>
                  <a:lnTo>
                    <a:pt x="2005519" y="1028700"/>
                  </a:lnTo>
                  <a:cubicBezTo>
                    <a:pt x="2005519" y="1028700"/>
                    <a:pt x="1960624" y="1028700"/>
                    <a:pt x="1905243" y="1028700"/>
                  </a:cubicBezTo>
                  <a:lnTo>
                    <a:pt x="100276" y="1028700"/>
                  </a:lnTo>
                  <a:cubicBezTo>
                    <a:pt x="44895" y="1028700"/>
                    <a:pt x="0" y="1028700"/>
                    <a:pt x="0" y="1028700"/>
                  </a:cubicBezTo>
                  <a:lnTo>
                    <a:pt x="0" y="0"/>
                  </a:lnTo>
                  <a:cubicBezTo>
                    <a:pt x="0" y="0"/>
                    <a:pt x="44895" y="0"/>
                    <a:pt x="100276" y="0"/>
                  </a:cubicBezTo>
                  <a:close/>
                </a:path>
              </a:pathLst>
            </a:custGeom>
            <a:gradFill>
              <a:gsLst>
                <a:gs pos="0">
                  <a:srgbClr val="EC4899"/>
                </a:gs>
                <a:gs pos="50000">
                  <a:srgbClr val="D5307B"/>
                </a:gs>
                <a:gs pos="100000">
                  <a:srgbClr val="BE185D"/>
                </a:gs>
              </a:gsLst>
              <a:lin ang="2700000" scaled="1"/>
            </a:gradFill>
            <a:ln w="10025" cap="flat">
              <a:noFill/>
              <a:prstDash val="solid"/>
              <a:miter/>
            </a:ln>
          </p:spPr>
          <p:txBody>
            <a:bodyPr rtlCol="0" anchor="ctr"/>
            <a:lstStyle/>
            <a:p>
              <a:pPr algn="ctr"/>
              <a:endParaRPr lang="en-IN"/>
            </a:p>
          </p:txBody>
        </p:sp>
        <p:sp>
          <p:nvSpPr>
            <p:cNvPr id="30" name="TextBox 29">
              <a:extLst>
                <a:ext uri="{FF2B5EF4-FFF2-40B4-BE49-F238E27FC236}">
                  <a16:creationId xmlns:a16="http://schemas.microsoft.com/office/drawing/2014/main" id="{BE7E6E75-E91D-2F71-A00E-F3C8CBA7492A}"/>
                </a:ext>
              </a:extLst>
            </p:cNvPr>
            <p:cNvSpPr txBox="1"/>
            <p:nvPr/>
          </p:nvSpPr>
          <p:spPr>
            <a:xfrm>
              <a:off x="10063908" y="860636"/>
              <a:ext cx="1066318" cy="276999"/>
            </a:xfrm>
            <a:prstGeom prst="rect">
              <a:avLst/>
            </a:prstGeom>
            <a:noFill/>
          </p:spPr>
          <p:txBody>
            <a:bodyPr wrap="none" rtlCol="0" anchor="ctr">
              <a:spAutoFit/>
            </a:bodyPr>
            <a:lstStyle/>
            <a:p>
              <a:pPr algn="ctr"/>
              <a:r>
                <a:rPr lang="en-IN" sz="1200" b="1" spc="0" baseline="0">
                  <a:ln/>
                  <a:solidFill>
                    <a:srgbClr val="FFFFFF"/>
                  </a:solidFill>
                  <a:latin typeface="Arial"/>
                  <a:cs typeface="Arial"/>
                  <a:sym typeface="Arial"/>
                  <a:rtl val="0"/>
                </a:rPr>
                <a:t>4. VERIFY &amp;</a:t>
              </a:r>
            </a:p>
          </p:txBody>
        </p:sp>
        <p:sp>
          <p:nvSpPr>
            <p:cNvPr id="31" name="TextBox 30">
              <a:extLst>
                <a:ext uri="{FF2B5EF4-FFF2-40B4-BE49-F238E27FC236}">
                  <a16:creationId xmlns:a16="http://schemas.microsoft.com/office/drawing/2014/main" id="{3CD15EF2-5B29-719C-1E7B-06053390A0B1}"/>
                </a:ext>
              </a:extLst>
            </p:cNvPr>
            <p:cNvSpPr txBox="1"/>
            <p:nvPr/>
          </p:nvSpPr>
          <p:spPr>
            <a:xfrm>
              <a:off x="9958111" y="989224"/>
              <a:ext cx="1277914" cy="276999"/>
            </a:xfrm>
            <a:prstGeom prst="rect">
              <a:avLst/>
            </a:prstGeom>
            <a:noFill/>
          </p:spPr>
          <p:txBody>
            <a:bodyPr wrap="none" rtlCol="0" anchor="ctr">
              <a:spAutoFit/>
            </a:bodyPr>
            <a:lstStyle/>
            <a:p>
              <a:pPr algn="ctr"/>
              <a:r>
                <a:rPr lang="en-IN" sz="1200" b="1" spc="0" baseline="0">
                  <a:ln/>
                  <a:solidFill>
                    <a:srgbClr val="FFFFFF"/>
                  </a:solidFill>
                  <a:latin typeface="Arial"/>
                  <a:cs typeface="Arial"/>
                  <a:sym typeface="Arial"/>
                  <a:rtl val="0"/>
                </a:rPr>
                <a:t>RE-EVALUATE</a:t>
              </a:r>
            </a:p>
          </p:txBody>
        </p:sp>
        <p:sp>
          <p:nvSpPr>
            <p:cNvPr id="32" name="TextBox 31">
              <a:extLst>
                <a:ext uri="{FF2B5EF4-FFF2-40B4-BE49-F238E27FC236}">
                  <a16:creationId xmlns:a16="http://schemas.microsoft.com/office/drawing/2014/main" id="{82FC7A90-4F9E-15B1-03B2-6F68177BAFB1}"/>
                </a:ext>
              </a:extLst>
            </p:cNvPr>
            <p:cNvSpPr txBox="1"/>
            <p:nvPr/>
          </p:nvSpPr>
          <p:spPr>
            <a:xfrm>
              <a:off x="9933264" y="1191715"/>
              <a:ext cx="1327607" cy="230832"/>
            </a:xfrm>
            <a:prstGeom prst="rect">
              <a:avLst/>
            </a:prstGeom>
            <a:noFill/>
          </p:spPr>
          <p:txBody>
            <a:bodyPr wrap="none" rtlCol="0" anchor="ctr">
              <a:spAutoFit/>
            </a:bodyPr>
            <a:lstStyle/>
            <a:p>
              <a:pPr algn="ctr"/>
              <a:r>
                <a:rPr lang="en-IN" sz="900" spc="0" baseline="0">
                  <a:ln/>
                  <a:solidFill>
                    <a:srgbClr val="FFFFFF"/>
                  </a:solidFill>
                  <a:latin typeface="Arial"/>
                  <a:cs typeface="Arial"/>
                  <a:sym typeface="Arial"/>
                  <a:rtl val="0"/>
                </a:rPr>
                <a:t>• Monitor KPI changes</a:t>
              </a:r>
            </a:p>
          </p:txBody>
        </p:sp>
        <p:sp>
          <p:nvSpPr>
            <p:cNvPr id="33" name="TextBox 32">
              <a:extLst>
                <a:ext uri="{FF2B5EF4-FFF2-40B4-BE49-F238E27FC236}">
                  <a16:creationId xmlns:a16="http://schemas.microsoft.com/office/drawing/2014/main" id="{EBDC503B-6F2A-CBEE-D1FE-14E31A7DB3DB}"/>
                </a:ext>
              </a:extLst>
            </p:cNvPr>
            <p:cNvSpPr txBox="1"/>
            <p:nvPr/>
          </p:nvSpPr>
          <p:spPr>
            <a:xfrm>
              <a:off x="9881968" y="1320303"/>
              <a:ext cx="1430199" cy="230832"/>
            </a:xfrm>
            <a:prstGeom prst="rect">
              <a:avLst/>
            </a:prstGeom>
            <a:noFill/>
          </p:spPr>
          <p:txBody>
            <a:bodyPr wrap="none" rtlCol="0" anchor="ctr">
              <a:spAutoFit/>
            </a:bodyPr>
            <a:lstStyle/>
            <a:p>
              <a:pPr algn="ctr"/>
              <a:r>
                <a:rPr lang="en-IN" sz="900" spc="0" baseline="0">
                  <a:ln/>
                  <a:solidFill>
                    <a:srgbClr val="FFFFFF"/>
                  </a:solidFill>
                  <a:latin typeface="Arial"/>
                  <a:cs typeface="Arial"/>
                  <a:sym typeface="Arial"/>
                  <a:rtl val="0"/>
                </a:rPr>
                <a:t>• Validate improvements</a:t>
              </a:r>
            </a:p>
          </p:txBody>
        </p:sp>
        <p:sp>
          <p:nvSpPr>
            <p:cNvPr id="34" name="TextBox 33">
              <a:extLst>
                <a:ext uri="{FF2B5EF4-FFF2-40B4-BE49-F238E27FC236}">
                  <a16:creationId xmlns:a16="http://schemas.microsoft.com/office/drawing/2014/main" id="{BF5FD6D0-74FD-B6F2-75C7-47F6C58A3B42}"/>
                </a:ext>
              </a:extLst>
            </p:cNvPr>
            <p:cNvSpPr txBox="1"/>
            <p:nvPr/>
          </p:nvSpPr>
          <p:spPr>
            <a:xfrm>
              <a:off x="10045474" y="1448890"/>
              <a:ext cx="1103187" cy="230832"/>
            </a:xfrm>
            <a:prstGeom prst="rect">
              <a:avLst/>
            </a:prstGeom>
            <a:noFill/>
          </p:spPr>
          <p:txBody>
            <a:bodyPr wrap="none" rtlCol="0" anchor="ctr">
              <a:spAutoFit/>
            </a:bodyPr>
            <a:lstStyle/>
            <a:p>
              <a:pPr algn="ctr"/>
              <a:r>
                <a:rPr lang="en-IN" sz="900" spc="0" baseline="0">
                  <a:ln/>
                  <a:solidFill>
                    <a:srgbClr val="FFFFFF"/>
                  </a:solidFill>
                  <a:latin typeface="Arial"/>
                  <a:cs typeface="Arial"/>
                  <a:sym typeface="Arial"/>
                  <a:rtl val="0"/>
                </a:rPr>
                <a:t>• Check trade-offs</a:t>
              </a:r>
            </a:p>
          </p:txBody>
        </p:sp>
      </p:grpSp>
      <p:sp>
        <p:nvSpPr>
          <p:cNvPr id="35" name="Freeform: Shape 34">
            <a:extLst>
              <a:ext uri="{FF2B5EF4-FFF2-40B4-BE49-F238E27FC236}">
                <a16:creationId xmlns:a16="http://schemas.microsoft.com/office/drawing/2014/main" id="{DA87620C-14AB-C3FA-648E-F4A06F4CDDE6}"/>
              </a:ext>
            </a:extLst>
          </p:cNvPr>
          <p:cNvSpPr/>
          <p:nvPr/>
        </p:nvSpPr>
        <p:spPr>
          <a:xfrm>
            <a:off x="3076371" y="1287698"/>
            <a:ext cx="451241" cy="8572"/>
          </a:xfrm>
          <a:custGeom>
            <a:avLst/>
            <a:gdLst>
              <a:gd name="connsiteX0" fmla="*/ 0 w 451241"/>
              <a:gd name="connsiteY0" fmla="*/ 0 h 8572"/>
              <a:gd name="connsiteX1" fmla="*/ 451242 w 451241"/>
              <a:gd name="connsiteY1" fmla="*/ 0 h 8572"/>
            </a:gdLst>
            <a:ahLst/>
            <a:cxnLst>
              <a:cxn ang="0">
                <a:pos x="connsiteX0" y="connsiteY0"/>
              </a:cxn>
              <a:cxn ang="0">
                <a:pos x="connsiteX1" y="connsiteY1"/>
              </a:cxn>
            </a:cxnLst>
            <a:rect l="l" t="t" r="r" b="b"/>
            <a:pathLst>
              <a:path w="451241" h="8572">
                <a:moveTo>
                  <a:pt x="0" y="0"/>
                </a:moveTo>
                <a:lnTo>
                  <a:pt x="451242" y="0"/>
                </a:lnTo>
              </a:path>
            </a:pathLst>
          </a:custGeom>
          <a:noFill/>
          <a:ln w="30075" cap="flat">
            <a:solidFill>
              <a:srgbClr val="1E40AF"/>
            </a:solidFill>
            <a:prstDash val="solid"/>
            <a:miter/>
            <a:tailEnd type="stealth" w="lg" len="lg"/>
          </a:ln>
        </p:spPr>
        <p:txBody>
          <a:bodyPr rtlCol="0" anchor="ctr"/>
          <a:lstStyle/>
          <a:p>
            <a:pPr algn="ctr"/>
            <a:endParaRPr lang="en-IN"/>
          </a:p>
        </p:txBody>
      </p:sp>
      <p:sp>
        <p:nvSpPr>
          <p:cNvPr id="36" name="Freeform: Shape 35">
            <a:extLst>
              <a:ext uri="{FF2B5EF4-FFF2-40B4-BE49-F238E27FC236}">
                <a16:creationId xmlns:a16="http://schemas.microsoft.com/office/drawing/2014/main" id="{00A686F7-3392-0D8D-3C66-B93686A686D4}"/>
              </a:ext>
            </a:extLst>
          </p:cNvPr>
          <p:cNvSpPr/>
          <p:nvPr/>
        </p:nvSpPr>
        <p:spPr>
          <a:xfrm>
            <a:off x="6084650" y="1287698"/>
            <a:ext cx="451241" cy="8572"/>
          </a:xfrm>
          <a:custGeom>
            <a:avLst/>
            <a:gdLst>
              <a:gd name="connsiteX0" fmla="*/ 0 w 451241"/>
              <a:gd name="connsiteY0" fmla="*/ 0 h 8572"/>
              <a:gd name="connsiteX1" fmla="*/ 451242 w 451241"/>
              <a:gd name="connsiteY1" fmla="*/ 0 h 8572"/>
            </a:gdLst>
            <a:ahLst/>
            <a:cxnLst>
              <a:cxn ang="0">
                <a:pos x="connsiteX0" y="connsiteY0"/>
              </a:cxn>
              <a:cxn ang="0">
                <a:pos x="connsiteX1" y="connsiteY1"/>
              </a:cxn>
            </a:cxnLst>
            <a:rect l="l" t="t" r="r" b="b"/>
            <a:pathLst>
              <a:path w="451241" h="8572">
                <a:moveTo>
                  <a:pt x="0" y="0"/>
                </a:moveTo>
                <a:lnTo>
                  <a:pt x="451242" y="0"/>
                </a:lnTo>
              </a:path>
            </a:pathLst>
          </a:custGeom>
          <a:noFill/>
          <a:ln w="30075" cap="flat">
            <a:solidFill>
              <a:srgbClr val="1E40AF"/>
            </a:solidFill>
            <a:prstDash val="solid"/>
            <a:miter/>
            <a:tailEnd type="stealth" w="lg" len="lg"/>
          </a:ln>
        </p:spPr>
        <p:txBody>
          <a:bodyPr rtlCol="0" anchor="ctr"/>
          <a:lstStyle/>
          <a:p>
            <a:pPr algn="ctr"/>
            <a:endParaRPr lang="en-IN"/>
          </a:p>
        </p:txBody>
      </p:sp>
      <p:sp>
        <p:nvSpPr>
          <p:cNvPr id="37" name="Freeform: Shape 36">
            <a:extLst>
              <a:ext uri="{FF2B5EF4-FFF2-40B4-BE49-F238E27FC236}">
                <a16:creationId xmlns:a16="http://schemas.microsoft.com/office/drawing/2014/main" id="{01F5C5DC-899E-1AB7-B1C1-9330A68B1767}"/>
              </a:ext>
            </a:extLst>
          </p:cNvPr>
          <p:cNvSpPr/>
          <p:nvPr/>
        </p:nvSpPr>
        <p:spPr>
          <a:xfrm>
            <a:off x="9092929" y="1287698"/>
            <a:ext cx="451241" cy="8572"/>
          </a:xfrm>
          <a:custGeom>
            <a:avLst/>
            <a:gdLst>
              <a:gd name="connsiteX0" fmla="*/ 0 w 451241"/>
              <a:gd name="connsiteY0" fmla="*/ 0 h 8572"/>
              <a:gd name="connsiteX1" fmla="*/ 451242 w 451241"/>
              <a:gd name="connsiteY1" fmla="*/ 0 h 8572"/>
            </a:gdLst>
            <a:ahLst/>
            <a:cxnLst>
              <a:cxn ang="0">
                <a:pos x="connsiteX0" y="connsiteY0"/>
              </a:cxn>
              <a:cxn ang="0">
                <a:pos x="connsiteX1" y="connsiteY1"/>
              </a:cxn>
            </a:cxnLst>
            <a:rect l="l" t="t" r="r" b="b"/>
            <a:pathLst>
              <a:path w="451241" h="8572">
                <a:moveTo>
                  <a:pt x="0" y="0"/>
                </a:moveTo>
                <a:lnTo>
                  <a:pt x="451242" y="0"/>
                </a:lnTo>
              </a:path>
            </a:pathLst>
          </a:custGeom>
          <a:noFill/>
          <a:ln w="30075" cap="flat">
            <a:solidFill>
              <a:srgbClr val="1E40AF"/>
            </a:solidFill>
            <a:prstDash val="solid"/>
            <a:miter/>
            <a:tailEnd type="stealth" w="lg" len="lg"/>
          </a:ln>
        </p:spPr>
        <p:txBody>
          <a:bodyPr rtlCol="0" anchor="ctr"/>
          <a:lstStyle/>
          <a:p>
            <a:pPr algn="ctr"/>
            <a:endParaRPr lang="en-IN"/>
          </a:p>
        </p:txBody>
      </p:sp>
      <p:sp>
        <p:nvSpPr>
          <p:cNvPr id="38" name="Freeform: Shape 37">
            <a:extLst>
              <a:ext uri="{FF2B5EF4-FFF2-40B4-BE49-F238E27FC236}">
                <a16:creationId xmlns:a16="http://schemas.microsoft.com/office/drawing/2014/main" id="{04A49166-B74D-8596-8257-613C789E840B}"/>
              </a:ext>
            </a:extLst>
          </p:cNvPr>
          <p:cNvSpPr/>
          <p:nvPr/>
        </p:nvSpPr>
        <p:spPr>
          <a:xfrm>
            <a:off x="1572234" y="1802048"/>
            <a:ext cx="9275498" cy="1071560"/>
          </a:xfrm>
          <a:custGeom>
            <a:avLst/>
            <a:gdLst>
              <a:gd name="connsiteX0" fmla="*/ 9024834 w 9275498"/>
              <a:gd name="connsiteY0" fmla="*/ 0 h 1071560"/>
              <a:gd name="connsiteX1" fmla="*/ 9024834 w 9275498"/>
              <a:gd name="connsiteY1" fmla="*/ 857250 h 1071560"/>
              <a:gd name="connsiteX2" fmla="*/ 250687 w 9275498"/>
              <a:gd name="connsiteY2" fmla="*/ 857250 h 1071560"/>
              <a:gd name="connsiteX3" fmla="*/ 250687 w 9275498"/>
              <a:gd name="connsiteY3" fmla="*/ 0 h 1071560"/>
            </a:gdLst>
            <a:ahLst/>
            <a:cxnLst>
              <a:cxn ang="0">
                <a:pos x="connsiteX0" y="connsiteY0"/>
              </a:cxn>
              <a:cxn ang="0">
                <a:pos x="connsiteX1" y="connsiteY1"/>
              </a:cxn>
              <a:cxn ang="0">
                <a:pos x="connsiteX2" y="connsiteY2"/>
              </a:cxn>
              <a:cxn ang="0">
                <a:pos x="connsiteX3" y="connsiteY3"/>
              </a:cxn>
            </a:cxnLst>
            <a:rect l="l" t="t" r="r" b="b"/>
            <a:pathLst>
              <a:path w="9275498" h="1071560">
                <a:moveTo>
                  <a:pt x="9024834" y="0"/>
                </a:moveTo>
                <a:cubicBezTo>
                  <a:pt x="9359053" y="285747"/>
                  <a:pt x="9359053" y="571503"/>
                  <a:pt x="9024834" y="857250"/>
                </a:cubicBezTo>
                <a:cubicBezTo>
                  <a:pt x="6016555" y="1142997"/>
                  <a:pt x="3091836" y="1142997"/>
                  <a:pt x="250687" y="857250"/>
                </a:cubicBezTo>
                <a:cubicBezTo>
                  <a:pt x="-83562" y="571503"/>
                  <a:pt x="-83562" y="285747"/>
                  <a:pt x="250687" y="0"/>
                </a:cubicBezTo>
              </a:path>
            </a:pathLst>
          </a:custGeom>
          <a:noFill/>
          <a:ln w="30075" cap="flat">
            <a:solidFill>
              <a:srgbClr val="EC4899"/>
            </a:solidFill>
            <a:custDash>
              <a:ds d="375000" sp="375000"/>
            </a:custDash>
            <a:miter/>
            <a:tailEnd type="stealth" w="lg" len="lg"/>
          </a:ln>
        </p:spPr>
        <p:txBody>
          <a:bodyPr rtlCol="0" anchor="ctr"/>
          <a:lstStyle/>
          <a:p>
            <a:pPr algn="ctr"/>
            <a:endParaRPr lang="en-IN"/>
          </a:p>
        </p:txBody>
      </p:sp>
      <p:grpSp>
        <p:nvGrpSpPr>
          <p:cNvPr id="39" name="Graphic 2">
            <a:extLst>
              <a:ext uri="{FF2B5EF4-FFF2-40B4-BE49-F238E27FC236}">
                <a16:creationId xmlns:a16="http://schemas.microsoft.com/office/drawing/2014/main" id="{FB8FCEB4-BBDA-526D-417B-CF204E8DB0CD}"/>
              </a:ext>
            </a:extLst>
          </p:cNvPr>
          <p:cNvGrpSpPr/>
          <p:nvPr/>
        </p:nvGrpSpPr>
        <p:grpSpPr>
          <a:xfrm>
            <a:off x="569472" y="2230673"/>
            <a:ext cx="9024836" cy="1714499"/>
            <a:chOff x="569472" y="2230673"/>
            <a:chExt cx="9024836" cy="1714499"/>
          </a:xfrm>
        </p:grpSpPr>
        <p:sp>
          <p:nvSpPr>
            <p:cNvPr id="40" name="Freeform: Shape 39">
              <a:extLst>
                <a:ext uri="{FF2B5EF4-FFF2-40B4-BE49-F238E27FC236}">
                  <a16:creationId xmlns:a16="http://schemas.microsoft.com/office/drawing/2014/main" id="{5DDEFB61-08BE-1A80-30BB-589CB4165E88}"/>
                </a:ext>
              </a:extLst>
            </p:cNvPr>
            <p:cNvSpPr/>
            <p:nvPr/>
          </p:nvSpPr>
          <p:spPr>
            <a:xfrm>
              <a:off x="569472" y="2230673"/>
              <a:ext cx="2807726" cy="1714499"/>
            </a:xfrm>
            <a:custGeom>
              <a:avLst/>
              <a:gdLst>
                <a:gd name="connsiteX0" fmla="*/ 2707451 w 2807726"/>
                <a:gd name="connsiteY0" fmla="*/ 0 h 1714499"/>
                <a:gd name="connsiteX1" fmla="*/ 2807727 w 2807726"/>
                <a:gd name="connsiteY1" fmla="*/ 0 h 1714499"/>
                <a:gd name="connsiteX2" fmla="*/ 2807727 w 2807726"/>
                <a:gd name="connsiteY2" fmla="*/ 1714500 h 1714499"/>
                <a:gd name="connsiteX3" fmla="*/ 2707451 w 2807726"/>
                <a:gd name="connsiteY3" fmla="*/ 1714500 h 1714499"/>
                <a:gd name="connsiteX4" fmla="*/ 100276 w 2807726"/>
                <a:gd name="connsiteY4" fmla="*/ 1714500 h 1714499"/>
                <a:gd name="connsiteX5" fmla="*/ 0 w 2807726"/>
                <a:gd name="connsiteY5" fmla="*/ 1714500 h 1714499"/>
                <a:gd name="connsiteX6" fmla="*/ 0 w 2807726"/>
                <a:gd name="connsiteY6" fmla="*/ 0 h 1714499"/>
                <a:gd name="connsiteX7" fmla="*/ 100276 w 2807726"/>
                <a:gd name="connsiteY7" fmla="*/ 0 h 171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726" h="1714499">
                  <a:moveTo>
                    <a:pt x="2707451" y="0"/>
                  </a:moveTo>
                  <a:cubicBezTo>
                    <a:pt x="2762832" y="0"/>
                    <a:pt x="2807727" y="0"/>
                    <a:pt x="2807727" y="0"/>
                  </a:cubicBezTo>
                  <a:lnTo>
                    <a:pt x="2807727" y="1714500"/>
                  </a:lnTo>
                  <a:cubicBezTo>
                    <a:pt x="2807727" y="1714500"/>
                    <a:pt x="2762832" y="1714500"/>
                    <a:pt x="2707451" y="1714500"/>
                  </a:cubicBezTo>
                  <a:lnTo>
                    <a:pt x="100276" y="1714500"/>
                  </a:lnTo>
                  <a:cubicBezTo>
                    <a:pt x="44895" y="1714500"/>
                    <a:pt x="0" y="1714500"/>
                    <a:pt x="0" y="1714500"/>
                  </a:cubicBezTo>
                  <a:lnTo>
                    <a:pt x="0" y="0"/>
                  </a:lnTo>
                  <a:cubicBezTo>
                    <a:pt x="0" y="0"/>
                    <a:pt x="44895" y="0"/>
                    <a:pt x="100276" y="0"/>
                  </a:cubicBezTo>
                  <a:close/>
                </a:path>
              </a:pathLst>
            </a:custGeom>
            <a:solidFill>
              <a:srgbClr val="F8FAFC"/>
            </a:solidFill>
            <a:ln w="20050" cap="flat">
              <a:solidFill>
                <a:srgbClr val="3B82F6"/>
              </a:solidFill>
              <a:prstDash val="solid"/>
              <a:miter/>
            </a:ln>
          </p:spPr>
          <p:txBody>
            <a:bodyPr rtlCol="0" anchor="ctr"/>
            <a:lstStyle/>
            <a:p>
              <a:pPr algn="ctr"/>
              <a:endParaRPr lang="en-IN"/>
            </a:p>
          </p:txBody>
        </p:sp>
        <p:sp>
          <p:nvSpPr>
            <p:cNvPr id="41" name="TextBox 40">
              <a:extLst>
                <a:ext uri="{FF2B5EF4-FFF2-40B4-BE49-F238E27FC236}">
                  <a16:creationId xmlns:a16="http://schemas.microsoft.com/office/drawing/2014/main" id="{B9237323-ECC6-06F6-9550-86C825B6B541}"/>
                </a:ext>
              </a:extLst>
            </p:cNvPr>
            <p:cNvSpPr txBox="1"/>
            <p:nvPr/>
          </p:nvSpPr>
          <p:spPr>
            <a:xfrm>
              <a:off x="635341" y="2275098"/>
              <a:ext cx="2675989" cy="276999"/>
            </a:xfrm>
            <a:prstGeom prst="rect">
              <a:avLst/>
            </a:prstGeom>
            <a:noFill/>
          </p:spPr>
          <p:txBody>
            <a:bodyPr wrap="none" rtlCol="0" anchor="ctr">
              <a:spAutoFit/>
            </a:bodyPr>
            <a:lstStyle/>
            <a:p>
              <a:pPr algn="ctr"/>
              <a:r>
                <a:rPr lang="en-IN" sz="1200" b="1" spc="0" baseline="0">
                  <a:ln/>
                  <a:solidFill>
                    <a:srgbClr val="1E40AF"/>
                  </a:solidFill>
                  <a:latin typeface="Arial"/>
                  <a:cs typeface="Arial"/>
                  <a:sym typeface="Arial"/>
                  <a:rtl val="0"/>
                </a:rPr>
                <a:t>POWER CONTROL PARAMETERS</a:t>
              </a:r>
            </a:p>
          </p:txBody>
        </p:sp>
        <p:sp>
          <p:nvSpPr>
            <p:cNvPr id="42" name="Freeform: Shape 41">
              <a:extLst>
                <a:ext uri="{FF2B5EF4-FFF2-40B4-BE49-F238E27FC236}">
                  <a16:creationId xmlns:a16="http://schemas.microsoft.com/office/drawing/2014/main" id="{AD99195D-C5C4-5126-FEE5-069A50466BD5}"/>
                </a:ext>
              </a:extLst>
            </p:cNvPr>
            <p:cNvSpPr/>
            <p:nvPr/>
          </p:nvSpPr>
          <p:spPr>
            <a:xfrm>
              <a:off x="739941" y="2590718"/>
              <a:ext cx="60165" cy="51434"/>
            </a:xfrm>
            <a:custGeom>
              <a:avLst/>
              <a:gdLst>
                <a:gd name="connsiteX0" fmla="*/ 60166 w 60165"/>
                <a:gd name="connsiteY0" fmla="*/ 25717 h 51434"/>
                <a:gd name="connsiteX1" fmla="*/ 30083 w 60165"/>
                <a:gd name="connsiteY1" fmla="*/ 51435 h 51434"/>
                <a:gd name="connsiteX2" fmla="*/ 0 w 60165"/>
                <a:gd name="connsiteY2" fmla="*/ 25717 h 51434"/>
                <a:gd name="connsiteX3" fmla="*/ 30083 w 60165"/>
                <a:gd name="connsiteY3" fmla="*/ 0 h 51434"/>
                <a:gd name="connsiteX4" fmla="*/ 60166 w 60165"/>
                <a:gd name="connsiteY4" fmla="*/ 25717 h 51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65" h="51434">
                  <a:moveTo>
                    <a:pt x="60166" y="25717"/>
                  </a:moveTo>
                  <a:cubicBezTo>
                    <a:pt x="60166" y="39921"/>
                    <a:pt x="46697" y="51435"/>
                    <a:pt x="30083" y="51435"/>
                  </a:cubicBezTo>
                  <a:cubicBezTo>
                    <a:pt x="13469" y="51435"/>
                    <a:pt x="0" y="39921"/>
                    <a:pt x="0" y="25717"/>
                  </a:cubicBezTo>
                  <a:cubicBezTo>
                    <a:pt x="0" y="11514"/>
                    <a:pt x="13469" y="0"/>
                    <a:pt x="30083" y="0"/>
                  </a:cubicBezTo>
                  <a:cubicBezTo>
                    <a:pt x="46697" y="0"/>
                    <a:pt x="60166" y="11514"/>
                    <a:pt x="60166" y="25717"/>
                  </a:cubicBezTo>
                  <a:close/>
                </a:path>
              </a:pathLst>
            </a:custGeom>
            <a:solidFill>
              <a:srgbClr val="EC4899"/>
            </a:solidFill>
            <a:ln w="10025" cap="flat">
              <a:noFill/>
              <a:prstDash val="solid"/>
              <a:miter/>
            </a:ln>
          </p:spPr>
          <p:txBody>
            <a:bodyPr rtlCol="0" anchor="ctr"/>
            <a:lstStyle/>
            <a:p>
              <a:pPr algn="ctr"/>
              <a:endParaRPr lang="en-IN"/>
            </a:p>
          </p:txBody>
        </p:sp>
        <p:sp>
          <p:nvSpPr>
            <p:cNvPr id="43" name="TextBox 42">
              <a:extLst>
                <a:ext uri="{FF2B5EF4-FFF2-40B4-BE49-F238E27FC236}">
                  <a16:creationId xmlns:a16="http://schemas.microsoft.com/office/drawing/2014/main" id="{DC444862-7187-9029-A9F2-7900CC60EFAE}"/>
                </a:ext>
              </a:extLst>
            </p:cNvPr>
            <p:cNvSpPr txBox="1"/>
            <p:nvPr/>
          </p:nvSpPr>
          <p:spPr>
            <a:xfrm>
              <a:off x="812316" y="2520453"/>
              <a:ext cx="2089033" cy="230832"/>
            </a:xfrm>
            <a:prstGeom prst="rect">
              <a:avLst/>
            </a:prstGeom>
            <a:noFill/>
          </p:spPr>
          <p:txBody>
            <a:bodyPr wrap="none" rtlCol="0" anchor="ctr">
              <a:spAutoFit/>
            </a:bodyPr>
            <a:lstStyle/>
            <a:p>
              <a:pPr algn="ctr"/>
              <a:r>
                <a:rPr lang="en-IN" sz="900" spc="0" baseline="0">
                  <a:ln/>
                  <a:solidFill>
                    <a:srgbClr val="1E40AF"/>
                  </a:solidFill>
                  <a:latin typeface="Arial"/>
                  <a:cs typeface="Arial"/>
                  <a:sym typeface="Arial"/>
                  <a:rtl val="0"/>
                </a:rPr>
                <a:t>PreambleInitialReceivedTargetPower</a:t>
              </a:r>
            </a:p>
          </p:txBody>
        </p:sp>
        <p:sp>
          <p:nvSpPr>
            <p:cNvPr id="44" name="Freeform: Shape 43">
              <a:extLst>
                <a:ext uri="{FF2B5EF4-FFF2-40B4-BE49-F238E27FC236}">
                  <a16:creationId xmlns:a16="http://schemas.microsoft.com/office/drawing/2014/main" id="{5BC86E41-0B57-FA11-EDB3-174800C8812E}"/>
                </a:ext>
              </a:extLst>
            </p:cNvPr>
            <p:cNvSpPr/>
            <p:nvPr/>
          </p:nvSpPr>
          <p:spPr>
            <a:xfrm>
              <a:off x="739941" y="2762168"/>
              <a:ext cx="60165" cy="51434"/>
            </a:xfrm>
            <a:custGeom>
              <a:avLst/>
              <a:gdLst>
                <a:gd name="connsiteX0" fmla="*/ 60166 w 60165"/>
                <a:gd name="connsiteY0" fmla="*/ 25717 h 51434"/>
                <a:gd name="connsiteX1" fmla="*/ 30083 w 60165"/>
                <a:gd name="connsiteY1" fmla="*/ 51435 h 51434"/>
                <a:gd name="connsiteX2" fmla="*/ 0 w 60165"/>
                <a:gd name="connsiteY2" fmla="*/ 25717 h 51434"/>
                <a:gd name="connsiteX3" fmla="*/ 30083 w 60165"/>
                <a:gd name="connsiteY3" fmla="*/ 0 h 51434"/>
                <a:gd name="connsiteX4" fmla="*/ 60166 w 60165"/>
                <a:gd name="connsiteY4" fmla="*/ 25717 h 51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65" h="51434">
                  <a:moveTo>
                    <a:pt x="60166" y="25717"/>
                  </a:moveTo>
                  <a:cubicBezTo>
                    <a:pt x="60166" y="39921"/>
                    <a:pt x="46697" y="51435"/>
                    <a:pt x="30083" y="51435"/>
                  </a:cubicBezTo>
                  <a:cubicBezTo>
                    <a:pt x="13469" y="51435"/>
                    <a:pt x="0" y="39921"/>
                    <a:pt x="0" y="25717"/>
                  </a:cubicBezTo>
                  <a:cubicBezTo>
                    <a:pt x="0" y="11514"/>
                    <a:pt x="13469" y="0"/>
                    <a:pt x="30083" y="0"/>
                  </a:cubicBezTo>
                  <a:cubicBezTo>
                    <a:pt x="46697" y="0"/>
                    <a:pt x="60166" y="11514"/>
                    <a:pt x="60166" y="25717"/>
                  </a:cubicBezTo>
                  <a:close/>
                </a:path>
              </a:pathLst>
            </a:custGeom>
            <a:solidFill>
              <a:srgbClr val="EC4899"/>
            </a:solidFill>
            <a:ln w="10025" cap="flat">
              <a:noFill/>
              <a:prstDash val="solid"/>
              <a:miter/>
            </a:ln>
          </p:spPr>
          <p:txBody>
            <a:bodyPr rtlCol="0" anchor="ctr"/>
            <a:lstStyle/>
            <a:p>
              <a:pPr algn="ctr"/>
              <a:endParaRPr lang="en-IN"/>
            </a:p>
          </p:txBody>
        </p:sp>
        <p:sp>
          <p:nvSpPr>
            <p:cNvPr id="45" name="TextBox 44">
              <a:extLst>
                <a:ext uri="{FF2B5EF4-FFF2-40B4-BE49-F238E27FC236}">
                  <a16:creationId xmlns:a16="http://schemas.microsoft.com/office/drawing/2014/main" id="{1BFE5E73-C677-3568-4FE7-15B18FF81AF3}"/>
                </a:ext>
              </a:extLst>
            </p:cNvPr>
            <p:cNvSpPr txBox="1"/>
            <p:nvPr/>
          </p:nvSpPr>
          <p:spPr>
            <a:xfrm>
              <a:off x="800091" y="2691903"/>
              <a:ext cx="1210588" cy="230832"/>
            </a:xfrm>
            <a:prstGeom prst="rect">
              <a:avLst/>
            </a:prstGeom>
            <a:noFill/>
          </p:spPr>
          <p:txBody>
            <a:bodyPr wrap="none" rtlCol="0" anchor="ctr">
              <a:spAutoFit/>
            </a:bodyPr>
            <a:lstStyle/>
            <a:p>
              <a:pPr algn="ctr"/>
              <a:r>
                <a:rPr lang="en-IN" sz="900" spc="0" baseline="0">
                  <a:ln/>
                  <a:solidFill>
                    <a:srgbClr val="1E40AF"/>
                  </a:solidFill>
                  <a:latin typeface="Arial"/>
                  <a:cs typeface="Arial"/>
                  <a:sym typeface="Arial"/>
                  <a:rtl val="0"/>
                </a:rPr>
                <a:t>PowerRampingStep</a:t>
              </a:r>
            </a:p>
          </p:txBody>
        </p:sp>
        <p:sp>
          <p:nvSpPr>
            <p:cNvPr id="46" name="Freeform: Shape 45">
              <a:extLst>
                <a:ext uri="{FF2B5EF4-FFF2-40B4-BE49-F238E27FC236}">
                  <a16:creationId xmlns:a16="http://schemas.microsoft.com/office/drawing/2014/main" id="{15499813-C802-91ED-CE37-86ABD9D1E655}"/>
                </a:ext>
              </a:extLst>
            </p:cNvPr>
            <p:cNvSpPr/>
            <p:nvPr/>
          </p:nvSpPr>
          <p:spPr>
            <a:xfrm>
              <a:off x="739941" y="2933618"/>
              <a:ext cx="60165" cy="51434"/>
            </a:xfrm>
            <a:custGeom>
              <a:avLst/>
              <a:gdLst>
                <a:gd name="connsiteX0" fmla="*/ 60166 w 60165"/>
                <a:gd name="connsiteY0" fmla="*/ 25717 h 51434"/>
                <a:gd name="connsiteX1" fmla="*/ 30083 w 60165"/>
                <a:gd name="connsiteY1" fmla="*/ 51435 h 51434"/>
                <a:gd name="connsiteX2" fmla="*/ 0 w 60165"/>
                <a:gd name="connsiteY2" fmla="*/ 25717 h 51434"/>
                <a:gd name="connsiteX3" fmla="*/ 30083 w 60165"/>
                <a:gd name="connsiteY3" fmla="*/ 0 h 51434"/>
                <a:gd name="connsiteX4" fmla="*/ 60166 w 60165"/>
                <a:gd name="connsiteY4" fmla="*/ 25717 h 51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65" h="51434">
                  <a:moveTo>
                    <a:pt x="60166" y="25717"/>
                  </a:moveTo>
                  <a:cubicBezTo>
                    <a:pt x="60166" y="39921"/>
                    <a:pt x="46697" y="51435"/>
                    <a:pt x="30083" y="51435"/>
                  </a:cubicBezTo>
                  <a:cubicBezTo>
                    <a:pt x="13469" y="51435"/>
                    <a:pt x="0" y="39921"/>
                    <a:pt x="0" y="25717"/>
                  </a:cubicBezTo>
                  <a:cubicBezTo>
                    <a:pt x="0" y="11514"/>
                    <a:pt x="13469" y="0"/>
                    <a:pt x="30083" y="0"/>
                  </a:cubicBezTo>
                  <a:cubicBezTo>
                    <a:pt x="46697" y="0"/>
                    <a:pt x="60166" y="11514"/>
                    <a:pt x="60166" y="25717"/>
                  </a:cubicBezTo>
                  <a:close/>
                </a:path>
              </a:pathLst>
            </a:custGeom>
            <a:solidFill>
              <a:srgbClr val="EC4899"/>
            </a:solidFill>
            <a:ln w="10025" cap="flat">
              <a:noFill/>
              <a:prstDash val="solid"/>
              <a:miter/>
            </a:ln>
          </p:spPr>
          <p:txBody>
            <a:bodyPr rtlCol="0" anchor="ctr"/>
            <a:lstStyle/>
            <a:p>
              <a:pPr algn="ctr"/>
              <a:endParaRPr lang="en-IN"/>
            </a:p>
          </p:txBody>
        </p:sp>
        <p:sp>
          <p:nvSpPr>
            <p:cNvPr id="47" name="TextBox 46">
              <a:extLst>
                <a:ext uri="{FF2B5EF4-FFF2-40B4-BE49-F238E27FC236}">
                  <a16:creationId xmlns:a16="http://schemas.microsoft.com/office/drawing/2014/main" id="{AF89EA44-F8C1-CD2E-BB0C-E297841C3E10}"/>
                </a:ext>
              </a:extLst>
            </p:cNvPr>
            <p:cNvSpPr txBox="1"/>
            <p:nvPr/>
          </p:nvSpPr>
          <p:spPr>
            <a:xfrm>
              <a:off x="797341" y="2863353"/>
              <a:ext cx="1191352" cy="230832"/>
            </a:xfrm>
            <a:prstGeom prst="rect">
              <a:avLst/>
            </a:prstGeom>
            <a:noFill/>
          </p:spPr>
          <p:txBody>
            <a:bodyPr wrap="none" rtlCol="0" anchor="ctr">
              <a:spAutoFit/>
            </a:bodyPr>
            <a:lstStyle/>
            <a:p>
              <a:pPr algn="ctr"/>
              <a:r>
                <a:rPr lang="en-IN" sz="900" spc="0" baseline="0">
                  <a:ln/>
                  <a:solidFill>
                    <a:srgbClr val="1E40AF"/>
                  </a:solidFill>
                  <a:latin typeface="Arial"/>
                  <a:cs typeface="Arial"/>
                  <a:sym typeface="Arial"/>
                  <a:rtl val="0"/>
                </a:rPr>
                <a:t>PreambleTransMax</a:t>
              </a:r>
            </a:p>
          </p:txBody>
        </p:sp>
        <p:sp>
          <p:nvSpPr>
            <p:cNvPr id="48" name="Freeform: Shape 47">
              <a:extLst>
                <a:ext uri="{FF2B5EF4-FFF2-40B4-BE49-F238E27FC236}">
                  <a16:creationId xmlns:a16="http://schemas.microsoft.com/office/drawing/2014/main" id="{F9A418CF-B947-F91D-E86C-E1B216E2CF1D}"/>
                </a:ext>
              </a:extLst>
            </p:cNvPr>
            <p:cNvSpPr/>
            <p:nvPr/>
          </p:nvSpPr>
          <p:spPr>
            <a:xfrm>
              <a:off x="739941" y="3105068"/>
              <a:ext cx="60165" cy="51434"/>
            </a:xfrm>
            <a:custGeom>
              <a:avLst/>
              <a:gdLst>
                <a:gd name="connsiteX0" fmla="*/ 60166 w 60165"/>
                <a:gd name="connsiteY0" fmla="*/ 25717 h 51434"/>
                <a:gd name="connsiteX1" fmla="*/ 30083 w 60165"/>
                <a:gd name="connsiteY1" fmla="*/ 51435 h 51434"/>
                <a:gd name="connsiteX2" fmla="*/ 0 w 60165"/>
                <a:gd name="connsiteY2" fmla="*/ 25717 h 51434"/>
                <a:gd name="connsiteX3" fmla="*/ 30083 w 60165"/>
                <a:gd name="connsiteY3" fmla="*/ 0 h 51434"/>
                <a:gd name="connsiteX4" fmla="*/ 60166 w 60165"/>
                <a:gd name="connsiteY4" fmla="*/ 25717 h 51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65" h="51434">
                  <a:moveTo>
                    <a:pt x="60166" y="25717"/>
                  </a:moveTo>
                  <a:cubicBezTo>
                    <a:pt x="60166" y="39921"/>
                    <a:pt x="46697" y="51435"/>
                    <a:pt x="30083" y="51435"/>
                  </a:cubicBezTo>
                  <a:cubicBezTo>
                    <a:pt x="13469" y="51435"/>
                    <a:pt x="0" y="39921"/>
                    <a:pt x="0" y="25717"/>
                  </a:cubicBezTo>
                  <a:cubicBezTo>
                    <a:pt x="0" y="11514"/>
                    <a:pt x="13469" y="0"/>
                    <a:pt x="30083" y="0"/>
                  </a:cubicBezTo>
                  <a:cubicBezTo>
                    <a:pt x="46697" y="0"/>
                    <a:pt x="60166" y="11514"/>
                    <a:pt x="60166" y="25717"/>
                  </a:cubicBezTo>
                  <a:close/>
                </a:path>
              </a:pathLst>
            </a:custGeom>
            <a:solidFill>
              <a:srgbClr val="EC4899"/>
            </a:solidFill>
            <a:ln w="10025" cap="flat">
              <a:noFill/>
              <a:prstDash val="solid"/>
              <a:miter/>
            </a:ln>
          </p:spPr>
          <p:txBody>
            <a:bodyPr rtlCol="0" anchor="ctr"/>
            <a:lstStyle/>
            <a:p>
              <a:pPr algn="ctr"/>
              <a:endParaRPr lang="en-IN"/>
            </a:p>
          </p:txBody>
        </p:sp>
        <p:sp>
          <p:nvSpPr>
            <p:cNvPr id="49" name="TextBox 48">
              <a:extLst>
                <a:ext uri="{FF2B5EF4-FFF2-40B4-BE49-F238E27FC236}">
                  <a16:creationId xmlns:a16="http://schemas.microsoft.com/office/drawing/2014/main" id="{6FC13501-7096-D394-49FE-1FC1C7407F8B}"/>
                </a:ext>
              </a:extLst>
            </p:cNvPr>
            <p:cNvSpPr txBox="1"/>
            <p:nvPr/>
          </p:nvSpPr>
          <p:spPr>
            <a:xfrm>
              <a:off x="801661" y="3034803"/>
              <a:ext cx="1287532" cy="230832"/>
            </a:xfrm>
            <a:prstGeom prst="rect">
              <a:avLst/>
            </a:prstGeom>
            <a:noFill/>
          </p:spPr>
          <p:txBody>
            <a:bodyPr wrap="none" rtlCol="0" anchor="ctr">
              <a:spAutoFit/>
            </a:bodyPr>
            <a:lstStyle/>
            <a:p>
              <a:pPr algn="ctr"/>
              <a:r>
                <a:rPr lang="en-IN" sz="900" spc="0" baseline="0">
                  <a:ln/>
                  <a:solidFill>
                    <a:srgbClr val="1E40AF"/>
                  </a:solidFill>
                  <a:latin typeface="Arial"/>
                  <a:cs typeface="Arial"/>
                  <a:sym typeface="Arial"/>
                  <a:rtl val="0"/>
                </a:rPr>
                <a:t>RSRP-ThresholdSSB</a:t>
              </a:r>
            </a:p>
          </p:txBody>
        </p:sp>
        <p:sp>
          <p:nvSpPr>
            <p:cNvPr id="50" name="TextBox 49">
              <a:extLst>
                <a:ext uri="{FF2B5EF4-FFF2-40B4-BE49-F238E27FC236}">
                  <a16:creationId xmlns:a16="http://schemas.microsoft.com/office/drawing/2014/main" id="{A3133D8A-C05F-B231-8C4C-3F12F322D649}"/>
                </a:ext>
              </a:extLst>
            </p:cNvPr>
            <p:cNvSpPr txBox="1"/>
            <p:nvPr/>
          </p:nvSpPr>
          <p:spPr>
            <a:xfrm>
              <a:off x="704988" y="3256876"/>
              <a:ext cx="1595309" cy="219291"/>
            </a:xfrm>
            <a:prstGeom prst="rect">
              <a:avLst/>
            </a:prstGeom>
            <a:noFill/>
          </p:spPr>
          <p:txBody>
            <a:bodyPr wrap="none" rtlCol="0" anchor="ctr">
              <a:spAutoFit/>
            </a:bodyPr>
            <a:lstStyle/>
            <a:p>
              <a:pPr algn="ctr"/>
              <a:r>
                <a:rPr lang="en-IN" sz="825" spc="0" baseline="0">
                  <a:ln/>
                  <a:solidFill>
                    <a:srgbClr val="64748B"/>
                  </a:solidFill>
                  <a:latin typeface="Arial"/>
                  <a:cs typeface="Arial"/>
                  <a:sym typeface="Arial"/>
                  <a:rtl val="0"/>
                </a:rPr>
                <a:t>Purpose: Optimal initial power</a:t>
              </a:r>
            </a:p>
          </p:txBody>
        </p:sp>
        <p:sp>
          <p:nvSpPr>
            <p:cNvPr id="51" name="TextBox 50">
              <a:extLst>
                <a:ext uri="{FF2B5EF4-FFF2-40B4-BE49-F238E27FC236}">
                  <a16:creationId xmlns:a16="http://schemas.microsoft.com/office/drawing/2014/main" id="{8AA525D8-37C5-1BB9-BB37-33E00C5F2FE7}"/>
                </a:ext>
              </a:extLst>
            </p:cNvPr>
            <p:cNvSpPr txBox="1"/>
            <p:nvPr/>
          </p:nvSpPr>
          <p:spPr>
            <a:xfrm>
              <a:off x="702689" y="3385463"/>
              <a:ext cx="1518364" cy="219291"/>
            </a:xfrm>
            <a:prstGeom prst="rect">
              <a:avLst/>
            </a:prstGeom>
            <a:noFill/>
          </p:spPr>
          <p:txBody>
            <a:bodyPr wrap="none" rtlCol="0" anchor="ctr">
              <a:spAutoFit/>
            </a:bodyPr>
            <a:lstStyle/>
            <a:p>
              <a:pPr algn="ctr"/>
              <a:r>
                <a:rPr lang="en-IN" sz="825" spc="0" baseline="0">
                  <a:ln/>
                  <a:solidFill>
                    <a:srgbClr val="64748B"/>
                  </a:solidFill>
                  <a:latin typeface="Arial"/>
                  <a:cs typeface="Arial"/>
                  <a:sym typeface="Arial"/>
                  <a:rtl val="0"/>
                </a:rPr>
                <a:t>and efficient ramping control</a:t>
              </a:r>
            </a:p>
          </p:txBody>
        </p:sp>
        <p:sp>
          <p:nvSpPr>
            <p:cNvPr id="52" name="TextBox 51">
              <a:extLst>
                <a:ext uri="{FF2B5EF4-FFF2-40B4-BE49-F238E27FC236}">
                  <a16:creationId xmlns:a16="http://schemas.microsoft.com/office/drawing/2014/main" id="{07C45F4F-4159-3170-7C4E-222C3E249A83}"/>
                </a:ext>
              </a:extLst>
            </p:cNvPr>
            <p:cNvSpPr txBox="1"/>
            <p:nvPr/>
          </p:nvSpPr>
          <p:spPr>
            <a:xfrm>
              <a:off x="703673" y="3514050"/>
              <a:ext cx="1481496" cy="219291"/>
            </a:xfrm>
            <a:prstGeom prst="rect">
              <a:avLst/>
            </a:prstGeom>
            <a:noFill/>
          </p:spPr>
          <p:txBody>
            <a:bodyPr wrap="none" rtlCol="0" anchor="ctr">
              <a:spAutoFit/>
            </a:bodyPr>
            <a:lstStyle/>
            <a:p>
              <a:pPr algn="ctr"/>
              <a:r>
                <a:rPr lang="en-IN" sz="825" spc="0" baseline="0">
                  <a:ln/>
                  <a:solidFill>
                    <a:srgbClr val="64748B"/>
                  </a:solidFill>
                  <a:latin typeface="Arial"/>
                  <a:cs typeface="Arial"/>
                  <a:sym typeface="Arial"/>
                  <a:rtl val="0"/>
                </a:rPr>
                <a:t>Balance success vs latency</a:t>
              </a:r>
            </a:p>
          </p:txBody>
        </p:sp>
        <p:sp>
          <p:nvSpPr>
            <p:cNvPr id="53" name="TextBox 52">
              <a:extLst>
                <a:ext uri="{FF2B5EF4-FFF2-40B4-BE49-F238E27FC236}">
                  <a16:creationId xmlns:a16="http://schemas.microsoft.com/office/drawing/2014/main" id="{7A5BD20F-F9FB-FA5F-2BDA-D9E8EA157B6E}"/>
                </a:ext>
              </a:extLst>
            </p:cNvPr>
            <p:cNvSpPr txBox="1"/>
            <p:nvPr/>
          </p:nvSpPr>
          <p:spPr>
            <a:xfrm>
              <a:off x="702409" y="3642638"/>
              <a:ext cx="1508746" cy="219291"/>
            </a:xfrm>
            <a:prstGeom prst="rect">
              <a:avLst/>
            </a:prstGeom>
            <a:noFill/>
          </p:spPr>
          <p:txBody>
            <a:bodyPr wrap="none" rtlCol="0" anchor="ctr">
              <a:spAutoFit/>
            </a:bodyPr>
            <a:lstStyle/>
            <a:p>
              <a:pPr algn="ctr"/>
              <a:r>
                <a:rPr lang="en-IN" sz="825" spc="0" baseline="0">
                  <a:ln/>
                  <a:solidFill>
                    <a:srgbClr val="64748B"/>
                  </a:solidFill>
                  <a:latin typeface="Arial"/>
                  <a:cs typeface="Arial"/>
                  <a:sym typeface="Arial"/>
                  <a:rtl val="0"/>
                </a:rPr>
                <a:t>Coverage edge optimization</a:t>
              </a:r>
            </a:p>
          </p:txBody>
        </p:sp>
        <p:sp>
          <p:nvSpPr>
            <p:cNvPr id="54" name="Freeform: Shape 53">
              <a:extLst>
                <a:ext uri="{FF2B5EF4-FFF2-40B4-BE49-F238E27FC236}">
                  <a16:creationId xmlns:a16="http://schemas.microsoft.com/office/drawing/2014/main" id="{20BF71F6-6674-7DCF-98FE-515A69260FAF}"/>
                </a:ext>
              </a:extLst>
            </p:cNvPr>
            <p:cNvSpPr/>
            <p:nvPr/>
          </p:nvSpPr>
          <p:spPr>
            <a:xfrm>
              <a:off x="3678027" y="2230673"/>
              <a:ext cx="2807726" cy="1714499"/>
            </a:xfrm>
            <a:custGeom>
              <a:avLst/>
              <a:gdLst>
                <a:gd name="connsiteX0" fmla="*/ 2707451 w 2807726"/>
                <a:gd name="connsiteY0" fmla="*/ 0 h 1714499"/>
                <a:gd name="connsiteX1" fmla="*/ 2807727 w 2807726"/>
                <a:gd name="connsiteY1" fmla="*/ 0 h 1714499"/>
                <a:gd name="connsiteX2" fmla="*/ 2807727 w 2807726"/>
                <a:gd name="connsiteY2" fmla="*/ 1714500 h 1714499"/>
                <a:gd name="connsiteX3" fmla="*/ 2707451 w 2807726"/>
                <a:gd name="connsiteY3" fmla="*/ 1714500 h 1714499"/>
                <a:gd name="connsiteX4" fmla="*/ 100276 w 2807726"/>
                <a:gd name="connsiteY4" fmla="*/ 1714500 h 1714499"/>
                <a:gd name="connsiteX5" fmla="*/ 0 w 2807726"/>
                <a:gd name="connsiteY5" fmla="*/ 1714500 h 1714499"/>
                <a:gd name="connsiteX6" fmla="*/ 0 w 2807726"/>
                <a:gd name="connsiteY6" fmla="*/ 0 h 1714499"/>
                <a:gd name="connsiteX7" fmla="*/ 100276 w 2807726"/>
                <a:gd name="connsiteY7" fmla="*/ 0 h 171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726" h="1714499">
                  <a:moveTo>
                    <a:pt x="2707451" y="0"/>
                  </a:moveTo>
                  <a:cubicBezTo>
                    <a:pt x="2762832" y="0"/>
                    <a:pt x="2807727" y="0"/>
                    <a:pt x="2807727" y="0"/>
                  </a:cubicBezTo>
                  <a:lnTo>
                    <a:pt x="2807727" y="1714500"/>
                  </a:lnTo>
                  <a:cubicBezTo>
                    <a:pt x="2807727" y="1714500"/>
                    <a:pt x="2762832" y="1714500"/>
                    <a:pt x="2707451" y="1714500"/>
                  </a:cubicBezTo>
                  <a:lnTo>
                    <a:pt x="100276" y="1714500"/>
                  </a:lnTo>
                  <a:cubicBezTo>
                    <a:pt x="44895" y="1714500"/>
                    <a:pt x="0" y="1714500"/>
                    <a:pt x="0" y="1714500"/>
                  </a:cubicBezTo>
                  <a:lnTo>
                    <a:pt x="0" y="0"/>
                  </a:lnTo>
                  <a:cubicBezTo>
                    <a:pt x="0" y="0"/>
                    <a:pt x="44895" y="0"/>
                    <a:pt x="100276" y="0"/>
                  </a:cubicBezTo>
                  <a:close/>
                </a:path>
              </a:pathLst>
            </a:custGeom>
            <a:solidFill>
              <a:srgbClr val="F8FAFC"/>
            </a:solidFill>
            <a:ln w="20050" cap="flat">
              <a:solidFill>
                <a:srgbClr val="EC4899"/>
              </a:solidFill>
              <a:prstDash val="solid"/>
              <a:miter/>
            </a:ln>
          </p:spPr>
          <p:txBody>
            <a:bodyPr rtlCol="0" anchor="ctr"/>
            <a:lstStyle/>
            <a:p>
              <a:pPr algn="ctr"/>
              <a:endParaRPr lang="en-IN"/>
            </a:p>
          </p:txBody>
        </p:sp>
        <p:sp>
          <p:nvSpPr>
            <p:cNvPr id="55" name="TextBox 54">
              <a:extLst>
                <a:ext uri="{FF2B5EF4-FFF2-40B4-BE49-F238E27FC236}">
                  <a16:creationId xmlns:a16="http://schemas.microsoft.com/office/drawing/2014/main" id="{68B6AD7A-CBEE-CE0B-B267-3995C1BA0370}"/>
                </a:ext>
              </a:extLst>
            </p:cNvPr>
            <p:cNvSpPr txBox="1"/>
            <p:nvPr/>
          </p:nvSpPr>
          <p:spPr>
            <a:xfrm>
              <a:off x="3882684" y="2275098"/>
              <a:ext cx="2398413" cy="276999"/>
            </a:xfrm>
            <a:prstGeom prst="rect">
              <a:avLst/>
            </a:prstGeom>
            <a:noFill/>
          </p:spPr>
          <p:txBody>
            <a:bodyPr wrap="none" rtlCol="0" anchor="ctr">
              <a:spAutoFit/>
            </a:bodyPr>
            <a:lstStyle/>
            <a:p>
              <a:pPr algn="ctr"/>
              <a:r>
                <a:rPr lang="en-IN" sz="1200" b="1" spc="0" baseline="0">
                  <a:ln/>
                  <a:solidFill>
                    <a:srgbClr val="BE185D"/>
                  </a:solidFill>
                  <a:latin typeface="Arial"/>
                  <a:cs typeface="Arial"/>
                  <a:sym typeface="Arial"/>
                  <a:rtl val="0"/>
                </a:rPr>
                <a:t>RESOURCE CONFIGURATION</a:t>
              </a:r>
            </a:p>
          </p:txBody>
        </p:sp>
        <p:sp>
          <p:nvSpPr>
            <p:cNvPr id="56" name="Freeform: Shape 55">
              <a:extLst>
                <a:ext uri="{FF2B5EF4-FFF2-40B4-BE49-F238E27FC236}">
                  <a16:creationId xmlns:a16="http://schemas.microsoft.com/office/drawing/2014/main" id="{DB783CD6-E1EA-7CAE-5E7A-F01A84A1D020}"/>
                </a:ext>
              </a:extLst>
            </p:cNvPr>
            <p:cNvSpPr/>
            <p:nvPr/>
          </p:nvSpPr>
          <p:spPr>
            <a:xfrm>
              <a:off x="3848496" y="2590718"/>
              <a:ext cx="60165" cy="51434"/>
            </a:xfrm>
            <a:custGeom>
              <a:avLst/>
              <a:gdLst>
                <a:gd name="connsiteX0" fmla="*/ 60166 w 60165"/>
                <a:gd name="connsiteY0" fmla="*/ 25717 h 51434"/>
                <a:gd name="connsiteX1" fmla="*/ 30083 w 60165"/>
                <a:gd name="connsiteY1" fmla="*/ 51435 h 51434"/>
                <a:gd name="connsiteX2" fmla="*/ 0 w 60165"/>
                <a:gd name="connsiteY2" fmla="*/ 25717 h 51434"/>
                <a:gd name="connsiteX3" fmla="*/ 30083 w 60165"/>
                <a:gd name="connsiteY3" fmla="*/ 0 h 51434"/>
                <a:gd name="connsiteX4" fmla="*/ 60166 w 60165"/>
                <a:gd name="connsiteY4" fmla="*/ 25717 h 51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65" h="51434">
                  <a:moveTo>
                    <a:pt x="60166" y="25717"/>
                  </a:moveTo>
                  <a:cubicBezTo>
                    <a:pt x="60166" y="39921"/>
                    <a:pt x="46697" y="51435"/>
                    <a:pt x="30083" y="51435"/>
                  </a:cubicBezTo>
                  <a:cubicBezTo>
                    <a:pt x="13468" y="51435"/>
                    <a:pt x="0" y="39921"/>
                    <a:pt x="0" y="25717"/>
                  </a:cubicBezTo>
                  <a:cubicBezTo>
                    <a:pt x="0" y="11514"/>
                    <a:pt x="13468" y="0"/>
                    <a:pt x="30083" y="0"/>
                  </a:cubicBezTo>
                  <a:cubicBezTo>
                    <a:pt x="46697" y="0"/>
                    <a:pt x="60166" y="11514"/>
                    <a:pt x="60166" y="25717"/>
                  </a:cubicBezTo>
                  <a:close/>
                </a:path>
              </a:pathLst>
            </a:custGeom>
            <a:solidFill>
              <a:srgbClr val="3B82F6"/>
            </a:solidFill>
            <a:ln w="10025" cap="flat">
              <a:noFill/>
              <a:prstDash val="solid"/>
              <a:miter/>
            </a:ln>
          </p:spPr>
          <p:txBody>
            <a:bodyPr rtlCol="0" anchor="ctr"/>
            <a:lstStyle/>
            <a:p>
              <a:pPr algn="ctr"/>
              <a:endParaRPr lang="en-IN"/>
            </a:p>
          </p:txBody>
        </p:sp>
        <p:sp>
          <p:nvSpPr>
            <p:cNvPr id="57" name="TextBox 56">
              <a:extLst>
                <a:ext uri="{FF2B5EF4-FFF2-40B4-BE49-F238E27FC236}">
                  <a16:creationId xmlns:a16="http://schemas.microsoft.com/office/drawing/2014/main" id="{73CF2973-A662-791D-6A0F-9D92BCED88D6}"/>
                </a:ext>
              </a:extLst>
            </p:cNvPr>
            <p:cNvSpPr txBox="1"/>
            <p:nvPr/>
          </p:nvSpPr>
          <p:spPr>
            <a:xfrm>
              <a:off x="3909274" y="2520453"/>
              <a:ext cx="1242648" cy="230832"/>
            </a:xfrm>
            <a:prstGeom prst="rect">
              <a:avLst/>
            </a:prstGeom>
            <a:noFill/>
          </p:spPr>
          <p:txBody>
            <a:bodyPr wrap="none" rtlCol="0" anchor="ctr">
              <a:spAutoFit/>
            </a:bodyPr>
            <a:lstStyle/>
            <a:p>
              <a:pPr algn="ctr"/>
              <a:r>
                <a:rPr lang="en-IN" sz="900" spc="0" baseline="0">
                  <a:ln/>
                  <a:solidFill>
                    <a:srgbClr val="BE185D"/>
                  </a:solidFill>
                  <a:latin typeface="Arial"/>
                  <a:cs typeface="Arial"/>
                  <a:sym typeface="Arial"/>
                  <a:rtl val="0"/>
                </a:rPr>
                <a:t>PRACH-ConfigIndex</a:t>
              </a:r>
            </a:p>
          </p:txBody>
        </p:sp>
        <p:sp>
          <p:nvSpPr>
            <p:cNvPr id="58" name="Freeform: Shape 57">
              <a:extLst>
                <a:ext uri="{FF2B5EF4-FFF2-40B4-BE49-F238E27FC236}">
                  <a16:creationId xmlns:a16="http://schemas.microsoft.com/office/drawing/2014/main" id="{85FE6F68-7D3B-EBDB-6843-2DAC0B4DFA37}"/>
                </a:ext>
              </a:extLst>
            </p:cNvPr>
            <p:cNvSpPr/>
            <p:nvPr/>
          </p:nvSpPr>
          <p:spPr>
            <a:xfrm>
              <a:off x="3848496" y="2762168"/>
              <a:ext cx="60165" cy="51434"/>
            </a:xfrm>
            <a:custGeom>
              <a:avLst/>
              <a:gdLst>
                <a:gd name="connsiteX0" fmla="*/ 60166 w 60165"/>
                <a:gd name="connsiteY0" fmla="*/ 25717 h 51434"/>
                <a:gd name="connsiteX1" fmla="*/ 30083 w 60165"/>
                <a:gd name="connsiteY1" fmla="*/ 51435 h 51434"/>
                <a:gd name="connsiteX2" fmla="*/ 0 w 60165"/>
                <a:gd name="connsiteY2" fmla="*/ 25717 h 51434"/>
                <a:gd name="connsiteX3" fmla="*/ 30083 w 60165"/>
                <a:gd name="connsiteY3" fmla="*/ 0 h 51434"/>
                <a:gd name="connsiteX4" fmla="*/ 60166 w 60165"/>
                <a:gd name="connsiteY4" fmla="*/ 25717 h 51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65" h="51434">
                  <a:moveTo>
                    <a:pt x="60166" y="25717"/>
                  </a:moveTo>
                  <a:cubicBezTo>
                    <a:pt x="60166" y="39921"/>
                    <a:pt x="46697" y="51435"/>
                    <a:pt x="30083" y="51435"/>
                  </a:cubicBezTo>
                  <a:cubicBezTo>
                    <a:pt x="13468" y="51435"/>
                    <a:pt x="0" y="39921"/>
                    <a:pt x="0" y="25717"/>
                  </a:cubicBezTo>
                  <a:cubicBezTo>
                    <a:pt x="0" y="11514"/>
                    <a:pt x="13468" y="0"/>
                    <a:pt x="30083" y="0"/>
                  </a:cubicBezTo>
                  <a:cubicBezTo>
                    <a:pt x="46697" y="0"/>
                    <a:pt x="60166" y="11514"/>
                    <a:pt x="60166" y="25717"/>
                  </a:cubicBezTo>
                  <a:close/>
                </a:path>
              </a:pathLst>
            </a:custGeom>
            <a:solidFill>
              <a:srgbClr val="3B82F6"/>
            </a:solidFill>
            <a:ln w="10025" cap="flat">
              <a:noFill/>
              <a:prstDash val="solid"/>
              <a:miter/>
            </a:ln>
          </p:spPr>
          <p:txBody>
            <a:bodyPr rtlCol="0" anchor="ctr"/>
            <a:lstStyle/>
            <a:p>
              <a:pPr algn="ctr"/>
              <a:endParaRPr lang="en-IN"/>
            </a:p>
          </p:txBody>
        </p:sp>
        <p:sp>
          <p:nvSpPr>
            <p:cNvPr id="59" name="TextBox 58">
              <a:extLst>
                <a:ext uri="{FF2B5EF4-FFF2-40B4-BE49-F238E27FC236}">
                  <a16:creationId xmlns:a16="http://schemas.microsoft.com/office/drawing/2014/main" id="{B504317F-FA9C-BEE4-11DF-10FD61F634E7}"/>
                </a:ext>
              </a:extLst>
            </p:cNvPr>
            <p:cNvSpPr txBox="1"/>
            <p:nvPr/>
          </p:nvSpPr>
          <p:spPr>
            <a:xfrm>
              <a:off x="3898666" y="2691903"/>
              <a:ext cx="755335" cy="230832"/>
            </a:xfrm>
            <a:prstGeom prst="rect">
              <a:avLst/>
            </a:prstGeom>
            <a:noFill/>
          </p:spPr>
          <p:txBody>
            <a:bodyPr wrap="none" rtlCol="0" anchor="ctr">
              <a:spAutoFit/>
            </a:bodyPr>
            <a:lstStyle/>
            <a:p>
              <a:pPr algn="ctr"/>
              <a:r>
                <a:rPr lang="en-IN" sz="900" spc="0" baseline="0">
                  <a:ln/>
                  <a:solidFill>
                    <a:srgbClr val="BE185D"/>
                  </a:solidFill>
                  <a:latin typeface="Arial"/>
                  <a:cs typeface="Arial"/>
                  <a:sym typeface="Arial"/>
                  <a:rtl val="0"/>
                </a:rPr>
                <a:t>msg1-FDM</a:t>
              </a:r>
            </a:p>
          </p:txBody>
        </p:sp>
        <p:sp>
          <p:nvSpPr>
            <p:cNvPr id="60" name="Freeform: Shape 59">
              <a:extLst>
                <a:ext uri="{FF2B5EF4-FFF2-40B4-BE49-F238E27FC236}">
                  <a16:creationId xmlns:a16="http://schemas.microsoft.com/office/drawing/2014/main" id="{6E2276AD-A052-6582-38D2-1692B681B641}"/>
                </a:ext>
              </a:extLst>
            </p:cNvPr>
            <p:cNvSpPr/>
            <p:nvPr/>
          </p:nvSpPr>
          <p:spPr>
            <a:xfrm>
              <a:off x="3848496" y="2933618"/>
              <a:ext cx="60165" cy="51434"/>
            </a:xfrm>
            <a:custGeom>
              <a:avLst/>
              <a:gdLst>
                <a:gd name="connsiteX0" fmla="*/ 60166 w 60165"/>
                <a:gd name="connsiteY0" fmla="*/ 25717 h 51434"/>
                <a:gd name="connsiteX1" fmla="*/ 30083 w 60165"/>
                <a:gd name="connsiteY1" fmla="*/ 51435 h 51434"/>
                <a:gd name="connsiteX2" fmla="*/ 0 w 60165"/>
                <a:gd name="connsiteY2" fmla="*/ 25717 h 51434"/>
                <a:gd name="connsiteX3" fmla="*/ 30083 w 60165"/>
                <a:gd name="connsiteY3" fmla="*/ 0 h 51434"/>
                <a:gd name="connsiteX4" fmla="*/ 60166 w 60165"/>
                <a:gd name="connsiteY4" fmla="*/ 25717 h 51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65" h="51434">
                  <a:moveTo>
                    <a:pt x="60166" y="25717"/>
                  </a:moveTo>
                  <a:cubicBezTo>
                    <a:pt x="60166" y="39921"/>
                    <a:pt x="46697" y="51435"/>
                    <a:pt x="30083" y="51435"/>
                  </a:cubicBezTo>
                  <a:cubicBezTo>
                    <a:pt x="13468" y="51435"/>
                    <a:pt x="0" y="39921"/>
                    <a:pt x="0" y="25717"/>
                  </a:cubicBezTo>
                  <a:cubicBezTo>
                    <a:pt x="0" y="11514"/>
                    <a:pt x="13468" y="0"/>
                    <a:pt x="30083" y="0"/>
                  </a:cubicBezTo>
                  <a:cubicBezTo>
                    <a:pt x="46697" y="0"/>
                    <a:pt x="60166" y="11514"/>
                    <a:pt x="60166" y="25717"/>
                  </a:cubicBezTo>
                  <a:close/>
                </a:path>
              </a:pathLst>
            </a:custGeom>
            <a:solidFill>
              <a:srgbClr val="3B82F6"/>
            </a:solidFill>
            <a:ln w="10025" cap="flat">
              <a:noFill/>
              <a:prstDash val="solid"/>
              <a:miter/>
            </a:ln>
          </p:spPr>
          <p:txBody>
            <a:bodyPr rtlCol="0" anchor="ctr"/>
            <a:lstStyle/>
            <a:p>
              <a:pPr algn="ctr"/>
              <a:endParaRPr lang="en-IN"/>
            </a:p>
          </p:txBody>
        </p:sp>
        <p:sp>
          <p:nvSpPr>
            <p:cNvPr id="61" name="TextBox 60">
              <a:extLst>
                <a:ext uri="{FF2B5EF4-FFF2-40B4-BE49-F238E27FC236}">
                  <a16:creationId xmlns:a16="http://schemas.microsoft.com/office/drawing/2014/main" id="{B91808A9-0785-94AD-E283-F7E5E95C2FE1}"/>
                </a:ext>
              </a:extLst>
            </p:cNvPr>
            <p:cNvSpPr txBox="1"/>
            <p:nvPr/>
          </p:nvSpPr>
          <p:spPr>
            <a:xfrm>
              <a:off x="3909560" y="2863353"/>
              <a:ext cx="1255472" cy="230832"/>
            </a:xfrm>
            <a:prstGeom prst="rect">
              <a:avLst/>
            </a:prstGeom>
            <a:noFill/>
          </p:spPr>
          <p:txBody>
            <a:bodyPr wrap="none" rtlCol="0" anchor="ctr">
              <a:spAutoFit/>
            </a:bodyPr>
            <a:lstStyle/>
            <a:p>
              <a:pPr algn="ctr"/>
              <a:r>
                <a:rPr lang="en-IN" sz="900" spc="0" baseline="0">
                  <a:ln/>
                  <a:solidFill>
                    <a:srgbClr val="BE185D"/>
                  </a:solidFill>
                  <a:latin typeface="Arial"/>
                  <a:cs typeface="Arial"/>
                  <a:sym typeface="Arial"/>
                  <a:rtl val="0"/>
                </a:rPr>
                <a:t>ra-ResponseWindow</a:t>
              </a:r>
            </a:p>
          </p:txBody>
        </p:sp>
        <p:sp>
          <p:nvSpPr>
            <p:cNvPr id="62" name="Freeform: Shape 61">
              <a:extLst>
                <a:ext uri="{FF2B5EF4-FFF2-40B4-BE49-F238E27FC236}">
                  <a16:creationId xmlns:a16="http://schemas.microsoft.com/office/drawing/2014/main" id="{3A076E4A-EA37-AE2E-D775-5F656EA2E070}"/>
                </a:ext>
              </a:extLst>
            </p:cNvPr>
            <p:cNvSpPr/>
            <p:nvPr/>
          </p:nvSpPr>
          <p:spPr>
            <a:xfrm>
              <a:off x="3848496" y="3105068"/>
              <a:ext cx="60165" cy="51434"/>
            </a:xfrm>
            <a:custGeom>
              <a:avLst/>
              <a:gdLst>
                <a:gd name="connsiteX0" fmla="*/ 60166 w 60165"/>
                <a:gd name="connsiteY0" fmla="*/ 25717 h 51434"/>
                <a:gd name="connsiteX1" fmla="*/ 30083 w 60165"/>
                <a:gd name="connsiteY1" fmla="*/ 51435 h 51434"/>
                <a:gd name="connsiteX2" fmla="*/ 0 w 60165"/>
                <a:gd name="connsiteY2" fmla="*/ 25717 h 51434"/>
                <a:gd name="connsiteX3" fmla="*/ 30083 w 60165"/>
                <a:gd name="connsiteY3" fmla="*/ 0 h 51434"/>
                <a:gd name="connsiteX4" fmla="*/ 60166 w 60165"/>
                <a:gd name="connsiteY4" fmla="*/ 25717 h 51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65" h="51434">
                  <a:moveTo>
                    <a:pt x="60166" y="25717"/>
                  </a:moveTo>
                  <a:cubicBezTo>
                    <a:pt x="60166" y="39921"/>
                    <a:pt x="46697" y="51435"/>
                    <a:pt x="30083" y="51435"/>
                  </a:cubicBezTo>
                  <a:cubicBezTo>
                    <a:pt x="13468" y="51435"/>
                    <a:pt x="0" y="39921"/>
                    <a:pt x="0" y="25717"/>
                  </a:cubicBezTo>
                  <a:cubicBezTo>
                    <a:pt x="0" y="11514"/>
                    <a:pt x="13468" y="0"/>
                    <a:pt x="30083" y="0"/>
                  </a:cubicBezTo>
                  <a:cubicBezTo>
                    <a:pt x="46697" y="0"/>
                    <a:pt x="60166" y="11514"/>
                    <a:pt x="60166" y="25717"/>
                  </a:cubicBezTo>
                  <a:close/>
                </a:path>
              </a:pathLst>
            </a:custGeom>
            <a:solidFill>
              <a:srgbClr val="3B82F6"/>
            </a:solidFill>
            <a:ln w="10025" cap="flat">
              <a:noFill/>
              <a:prstDash val="solid"/>
              <a:miter/>
            </a:ln>
          </p:spPr>
          <p:txBody>
            <a:bodyPr rtlCol="0" anchor="ctr"/>
            <a:lstStyle/>
            <a:p>
              <a:pPr algn="ctr"/>
              <a:endParaRPr lang="en-IN"/>
            </a:p>
          </p:txBody>
        </p:sp>
        <p:sp>
          <p:nvSpPr>
            <p:cNvPr id="63" name="TextBox 62">
              <a:extLst>
                <a:ext uri="{FF2B5EF4-FFF2-40B4-BE49-F238E27FC236}">
                  <a16:creationId xmlns:a16="http://schemas.microsoft.com/office/drawing/2014/main" id="{465E4630-3EF8-3A4A-2A0F-2E5A27149955}"/>
                </a:ext>
              </a:extLst>
            </p:cNvPr>
            <p:cNvSpPr txBox="1"/>
            <p:nvPr/>
          </p:nvSpPr>
          <p:spPr>
            <a:xfrm>
              <a:off x="3907645" y="3034803"/>
              <a:ext cx="1165704" cy="230832"/>
            </a:xfrm>
            <a:prstGeom prst="rect">
              <a:avLst/>
            </a:prstGeom>
            <a:noFill/>
          </p:spPr>
          <p:txBody>
            <a:bodyPr wrap="none" rtlCol="0" anchor="ctr">
              <a:spAutoFit/>
            </a:bodyPr>
            <a:lstStyle/>
            <a:p>
              <a:pPr algn="ctr"/>
              <a:r>
                <a:rPr lang="en-IN" sz="900" spc="0" baseline="0">
                  <a:ln/>
                  <a:solidFill>
                    <a:srgbClr val="BE185D"/>
                  </a:solidFill>
                  <a:latin typeface="Arial"/>
                  <a:cs typeface="Arial"/>
                  <a:sym typeface="Arial"/>
                  <a:rtl val="0"/>
                </a:rPr>
                <a:t>restrictedSetConfig</a:t>
              </a:r>
            </a:p>
          </p:txBody>
        </p:sp>
        <p:sp>
          <p:nvSpPr>
            <p:cNvPr id="64" name="TextBox 63">
              <a:extLst>
                <a:ext uri="{FF2B5EF4-FFF2-40B4-BE49-F238E27FC236}">
                  <a16:creationId xmlns:a16="http://schemas.microsoft.com/office/drawing/2014/main" id="{EA966334-8ECA-CA75-5A09-63E78751F543}"/>
                </a:ext>
              </a:extLst>
            </p:cNvPr>
            <p:cNvSpPr txBox="1"/>
            <p:nvPr/>
          </p:nvSpPr>
          <p:spPr>
            <a:xfrm>
              <a:off x="3814723" y="3256876"/>
              <a:ext cx="1648208" cy="219291"/>
            </a:xfrm>
            <a:prstGeom prst="rect">
              <a:avLst/>
            </a:prstGeom>
            <a:noFill/>
          </p:spPr>
          <p:txBody>
            <a:bodyPr wrap="none" rtlCol="0" anchor="ctr">
              <a:spAutoFit/>
            </a:bodyPr>
            <a:lstStyle/>
            <a:p>
              <a:pPr algn="ctr"/>
              <a:r>
                <a:rPr lang="en-IN" sz="825" spc="0" baseline="0">
                  <a:ln/>
                  <a:solidFill>
                    <a:srgbClr val="64748B"/>
                  </a:solidFill>
                  <a:latin typeface="Arial"/>
                  <a:cs typeface="Arial"/>
                  <a:sym typeface="Arial"/>
                  <a:rtl val="0"/>
                </a:rPr>
                <a:t>Purpose: Capacity optimization</a:t>
              </a:r>
            </a:p>
          </p:txBody>
        </p:sp>
        <p:sp>
          <p:nvSpPr>
            <p:cNvPr id="65" name="TextBox 64">
              <a:extLst>
                <a:ext uri="{FF2B5EF4-FFF2-40B4-BE49-F238E27FC236}">
                  <a16:creationId xmlns:a16="http://schemas.microsoft.com/office/drawing/2014/main" id="{5B88D0CD-70C9-9D39-BEA1-64C0266DE74C}"/>
                </a:ext>
              </a:extLst>
            </p:cNvPr>
            <p:cNvSpPr txBox="1"/>
            <p:nvPr/>
          </p:nvSpPr>
          <p:spPr>
            <a:xfrm>
              <a:off x="3809444" y="3385463"/>
              <a:ext cx="1438214" cy="219291"/>
            </a:xfrm>
            <a:prstGeom prst="rect">
              <a:avLst/>
            </a:prstGeom>
            <a:noFill/>
          </p:spPr>
          <p:txBody>
            <a:bodyPr wrap="none" rtlCol="0" anchor="ctr">
              <a:spAutoFit/>
            </a:bodyPr>
            <a:lstStyle/>
            <a:p>
              <a:pPr algn="ctr"/>
              <a:r>
                <a:rPr lang="en-IN" sz="825" spc="0" baseline="0">
                  <a:ln/>
                  <a:solidFill>
                    <a:srgbClr val="64748B"/>
                  </a:solidFill>
                  <a:latin typeface="Arial"/>
                  <a:cs typeface="Arial"/>
                  <a:sym typeface="Arial"/>
                  <a:rtl val="0"/>
                </a:rPr>
                <a:t>Resource allocation tuning</a:t>
              </a:r>
            </a:p>
          </p:txBody>
        </p:sp>
        <p:sp>
          <p:nvSpPr>
            <p:cNvPr id="66" name="TextBox 65">
              <a:extLst>
                <a:ext uri="{FF2B5EF4-FFF2-40B4-BE49-F238E27FC236}">
                  <a16:creationId xmlns:a16="http://schemas.microsoft.com/office/drawing/2014/main" id="{AEA8D670-171D-5EA8-A0D2-2975B887E098}"/>
                </a:ext>
              </a:extLst>
            </p:cNvPr>
            <p:cNvSpPr txBox="1"/>
            <p:nvPr/>
          </p:nvSpPr>
          <p:spPr>
            <a:xfrm>
              <a:off x="3812920" y="3514050"/>
              <a:ext cx="1553630" cy="219291"/>
            </a:xfrm>
            <a:prstGeom prst="rect">
              <a:avLst/>
            </a:prstGeom>
            <a:noFill/>
          </p:spPr>
          <p:txBody>
            <a:bodyPr wrap="none" rtlCol="0" anchor="ctr">
              <a:spAutoFit/>
            </a:bodyPr>
            <a:lstStyle/>
            <a:p>
              <a:pPr algn="ctr"/>
              <a:r>
                <a:rPr lang="en-IN" sz="825" spc="0" baseline="0">
                  <a:ln/>
                  <a:solidFill>
                    <a:srgbClr val="64748B"/>
                  </a:solidFill>
                  <a:latin typeface="Arial"/>
                  <a:cs typeface="Arial"/>
                  <a:sym typeface="Arial"/>
                  <a:rtl val="0"/>
                </a:rPr>
                <a:t>Msg2 reception improvement</a:t>
              </a:r>
            </a:p>
          </p:txBody>
        </p:sp>
        <p:sp>
          <p:nvSpPr>
            <p:cNvPr id="67" name="TextBox 66">
              <a:extLst>
                <a:ext uri="{FF2B5EF4-FFF2-40B4-BE49-F238E27FC236}">
                  <a16:creationId xmlns:a16="http://schemas.microsoft.com/office/drawing/2014/main" id="{6285C16F-C793-3831-6E04-A280516A6EB4}"/>
                </a:ext>
              </a:extLst>
            </p:cNvPr>
            <p:cNvSpPr txBox="1"/>
            <p:nvPr/>
          </p:nvSpPr>
          <p:spPr>
            <a:xfrm>
              <a:off x="3806936" y="3642638"/>
              <a:ext cx="1234633" cy="219291"/>
            </a:xfrm>
            <a:prstGeom prst="rect">
              <a:avLst/>
            </a:prstGeom>
            <a:noFill/>
          </p:spPr>
          <p:txBody>
            <a:bodyPr wrap="none" rtlCol="0" anchor="ctr">
              <a:spAutoFit/>
            </a:bodyPr>
            <a:lstStyle/>
            <a:p>
              <a:pPr algn="ctr"/>
              <a:r>
                <a:rPr lang="en-IN" sz="825" spc="0" baseline="0">
                  <a:ln/>
                  <a:solidFill>
                    <a:srgbClr val="64748B"/>
                  </a:solidFill>
                  <a:latin typeface="Arial"/>
                  <a:cs typeface="Arial"/>
                  <a:sym typeface="Arial"/>
                  <a:rtl val="0"/>
                </a:rPr>
                <a:t>Interference mitigation</a:t>
              </a:r>
            </a:p>
          </p:txBody>
        </p:sp>
        <p:sp>
          <p:nvSpPr>
            <p:cNvPr id="68" name="Freeform: Shape 67">
              <a:extLst>
                <a:ext uri="{FF2B5EF4-FFF2-40B4-BE49-F238E27FC236}">
                  <a16:creationId xmlns:a16="http://schemas.microsoft.com/office/drawing/2014/main" id="{F58338DA-E463-2AD4-A55B-DEA8AF3E0385}"/>
                </a:ext>
              </a:extLst>
            </p:cNvPr>
            <p:cNvSpPr/>
            <p:nvPr/>
          </p:nvSpPr>
          <p:spPr>
            <a:xfrm>
              <a:off x="6786582" y="2230673"/>
              <a:ext cx="2807726" cy="1714499"/>
            </a:xfrm>
            <a:custGeom>
              <a:avLst/>
              <a:gdLst>
                <a:gd name="connsiteX0" fmla="*/ 2707451 w 2807726"/>
                <a:gd name="connsiteY0" fmla="*/ 0 h 1714499"/>
                <a:gd name="connsiteX1" fmla="*/ 2807727 w 2807726"/>
                <a:gd name="connsiteY1" fmla="*/ 0 h 1714499"/>
                <a:gd name="connsiteX2" fmla="*/ 2807727 w 2807726"/>
                <a:gd name="connsiteY2" fmla="*/ 1714500 h 1714499"/>
                <a:gd name="connsiteX3" fmla="*/ 2707451 w 2807726"/>
                <a:gd name="connsiteY3" fmla="*/ 1714500 h 1714499"/>
                <a:gd name="connsiteX4" fmla="*/ 100276 w 2807726"/>
                <a:gd name="connsiteY4" fmla="*/ 1714500 h 1714499"/>
                <a:gd name="connsiteX5" fmla="*/ 0 w 2807726"/>
                <a:gd name="connsiteY5" fmla="*/ 1714500 h 1714499"/>
                <a:gd name="connsiteX6" fmla="*/ 0 w 2807726"/>
                <a:gd name="connsiteY6" fmla="*/ 0 h 1714499"/>
                <a:gd name="connsiteX7" fmla="*/ 100276 w 2807726"/>
                <a:gd name="connsiteY7" fmla="*/ 0 h 171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726" h="1714499">
                  <a:moveTo>
                    <a:pt x="2707451" y="0"/>
                  </a:moveTo>
                  <a:cubicBezTo>
                    <a:pt x="2762832" y="0"/>
                    <a:pt x="2807727" y="0"/>
                    <a:pt x="2807727" y="0"/>
                  </a:cubicBezTo>
                  <a:lnTo>
                    <a:pt x="2807727" y="1714500"/>
                  </a:lnTo>
                  <a:cubicBezTo>
                    <a:pt x="2807727" y="1714500"/>
                    <a:pt x="2762832" y="1714500"/>
                    <a:pt x="2707451" y="1714500"/>
                  </a:cubicBezTo>
                  <a:lnTo>
                    <a:pt x="100276" y="1714500"/>
                  </a:lnTo>
                  <a:cubicBezTo>
                    <a:pt x="44895" y="1714500"/>
                    <a:pt x="0" y="1714500"/>
                    <a:pt x="0" y="1714500"/>
                  </a:cubicBezTo>
                  <a:lnTo>
                    <a:pt x="0" y="0"/>
                  </a:lnTo>
                  <a:cubicBezTo>
                    <a:pt x="0" y="0"/>
                    <a:pt x="44895" y="0"/>
                    <a:pt x="100276" y="0"/>
                  </a:cubicBezTo>
                  <a:close/>
                </a:path>
              </a:pathLst>
            </a:custGeom>
            <a:solidFill>
              <a:srgbClr val="F8FAFC"/>
            </a:solidFill>
            <a:ln w="20050" cap="flat">
              <a:solidFill>
                <a:srgbClr val="3B82F6"/>
              </a:solidFill>
              <a:prstDash val="solid"/>
              <a:miter/>
            </a:ln>
          </p:spPr>
          <p:txBody>
            <a:bodyPr rtlCol="0" anchor="ctr"/>
            <a:lstStyle/>
            <a:p>
              <a:pPr algn="ctr"/>
              <a:endParaRPr lang="en-IN"/>
            </a:p>
          </p:txBody>
        </p:sp>
        <p:sp>
          <p:nvSpPr>
            <p:cNvPr id="69" name="TextBox 68">
              <a:extLst>
                <a:ext uri="{FF2B5EF4-FFF2-40B4-BE49-F238E27FC236}">
                  <a16:creationId xmlns:a16="http://schemas.microsoft.com/office/drawing/2014/main" id="{898EBDF4-45DC-B4DA-DA97-A78B68DA3F7A}"/>
                </a:ext>
              </a:extLst>
            </p:cNvPr>
            <p:cNvSpPr txBox="1"/>
            <p:nvPr/>
          </p:nvSpPr>
          <p:spPr>
            <a:xfrm>
              <a:off x="6946770" y="2275098"/>
              <a:ext cx="2487348" cy="276999"/>
            </a:xfrm>
            <a:prstGeom prst="rect">
              <a:avLst/>
            </a:prstGeom>
            <a:noFill/>
          </p:spPr>
          <p:txBody>
            <a:bodyPr wrap="none" rtlCol="0" anchor="ctr">
              <a:spAutoFit/>
            </a:bodyPr>
            <a:lstStyle/>
            <a:p>
              <a:pPr algn="ctr"/>
              <a:r>
                <a:rPr lang="en-IN" sz="1200" b="1" spc="0" baseline="0">
                  <a:ln/>
                  <a:solidFill>
                    <a:srgbClr val="1E40AF"/>
                  </a:solidFill>
                  <a:latin typeface="Arial"/>
                  <a:cs typeface="Arial"/>
                  <a:sym typeface="Arial"/>
                  <a:rtl val="0"/>
                </a:rPr>
                <a:t>ANALYSIS TOOLS &amp; METHODS</a:t>
              </a:r>
            </a:p>
          </p:txBody>
        </p:sp>
        <p:sp>
          <p:nvSpPr>
            <p:cNvPr id="70" name="Freeform: Shape 69">
              <a:extLst>
                <a:ext uri="{FF2B5EF4-FFF2-40B4-BE49-F238E27FC236}">
                  <a16:creationId xmlns:a16="http://schemas.microsoft.com/office/drawing/2014/main" id="{E712BD06-7A40-329B-DED1-DA360E9CA12E}"/>
                </a:ext>
              </a:extLst>
            </p:cNvPr>
            <p:cNvSpPr/>
            <p:nvPr/>
          </p:nvSpPr>
          <p:spPr>
            <a:xfrm>
              <a:off x="6957051" y="2590718"/>
              <a:ext cx="60165" cy="51434"/>
            </a:xfrm>
            <a:custGeom>
              <a:avLst/>
              <a:gdLst>
                <a:gd name="connsiteX0" fmla="*/ 60166 w 60165"/>
                <a:gd name="connsiteY0" fmla="*/ 25717 h 51434"/>
                <a:gd name="connsiteX1" fmla="*/ 30083 w 60165"/>
                <a:gd name="connsiteY1" fmla="*/ 51435 h 51434"/>
                <a:gd name="connsiteX2" fmla="*/ 0 w 60165"/>
                <a:gd name="connsiteY2" fmla="*/ 25717 h 51434"/>
                <a:gd name="connsiteX3" fmla="*/ 30083 w 60165"/>
                <a:gd name="connsiteY3" fmla="*/ 0 h 51434"/>
                <a:gd name="connsiteX4" fmla="*/ 60166 w 60165"/>
                <a:gd name="connsiteY4" fmla="*/ 25717 h 51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65" h="51434">
                  <a:moveTo>
                    <a:pt x="60166" y="25717"/>
                  </a:moveTo>
                  <a:cubicBezTo>
                    <a:pt x="60166" y="39921"/>
                    <a:pt x="46697" y="51435"/>
                    <a:pt x="30083" y="51435"/>
                  </a:cubicBezTo>
                  <a:cubicBezTo>
                    <a:pt x="13468" y="51435"/>
                    <a:pt x="0" y="39921"/>
                    <a:pt x="0" y="25717"/>
                  </a:cubicBezTo>
                  <a:cubicBezTo>
                    <a:pt x="0" y="11514"/>
                    <a:pt x="13468" y="0"/>
                    <a:pt x="30083" y="0"/>
                  </a:cubicBezTo>
                  <a:cubicBezTo>
                    <a:pt x="46697" y="0"/>
                    <a:pt x="60166" y="11514"/>
                    <a:pt x="60166" y="25717"/>
                  </a:cubicBezTo>
                  <a:close/>
                </a:path>
              </a:pathLst>
            </a:custGeom>
            <a:solidFill>
              <a:srgbClr val="EC4899"/>
            </a:solidFill>
            <a:ln w="10025" cap="flat">
              <a:noFill/>
              <a:prstDash val="solid"/>
              <a:miter/>
            </a:ln>
          </p:spPr>
          <p:txBody>
            <a:bodyPr rtlCol="0" anchor="ctr"/>
            <a:lstStyle/>
            <a:p>
              <a:pPr algn="ctr"/>
              <a:endParaRPr lang="en-IN"/>
            </a:p>
          </p:txBody>
        </p:sp>
        <p:sp>
          <p:nvSpPr>
            <p:cNvPr id="71" name="TextBox 70">
              <a:extLst>
                <a:ext uri="{FF2B5EF4-FFF2-40B4-BE49-F238E27FC236}">
                  <a16:creationId xmlns:a16="http://schemas.microsoft.com/office/drawing/2014/main" id="{230BC964-1860-698D-43A7-C0B4044503E0}"/>
                </a:ext>
              </a:extLst>
            </p:cNvPr>
            <p:cNvSpPr txBox="1"/>
            <p:nvPr/>
          </p:nvSpPr>
          <p:spPr>
            <a:xfrm>
              <a:off x="7005150" y="2520453"/>
              <a:ext cx="1172116" cy="230832"/>
            </a:xfrm>
            <a:prstGeom prst="rect">
              <a:avLst/>
            </a:prstGeom>
            <a:noFill/>
          </p:spPr>
          <p:txBody>
            <a:bodyPr wrap="none" rtlCol="0" anchor="ctr">
              <a:spAutoFit/>
            </a:bodyPr>
            <a:lstStyle/>
            <a:p>
              <a:pPr algn="ctr"/>
              <a:r>
                <a:rPr lang="en-IN" sz="900" spc="0" baseline="0">
                  <a:ln/>
                  <a:solidFill>
                    <a:srgbClr val="1E40AF"/>
                  </a:solidFill>
                  <a:latin typeface="Arial"/>
                  <a:cs typeface="Arial"/>
                  <a:sym typeface="Arial"/>
                  <a:rtl val="0"/>
                </a:rPr>
                <a:t>Drive Test Analysis</a:t>
              </a:r>
            </a:p>
          </p:txBody>
        </p:sp>
        <p:sp>
          <p:nvSpPr>
            <p:cNvPr id="72" name="Freeform: Shape 71">
              <a:extLst>
                <a:ext uri="{FF2B5EF4-FFF2-40B4-BE49-F238E27FC236}">
                  <a16:creationId xmlns:a16="http://schemas.microsoft.com/office/drawing/2014/main" id="{4D67AE66-FE9D-F613-7065-9485CDF3B89C}"/>
                </a:ext>
              </a:extLst>
            </p:cNvPr>
            <p:cNvSpPr/>
            <p:nvPr/>
          </p:nvSpPr>
          <p:spPr>
            <a:xfrm>
              <a:off x="6957051" y="2762168"/>
              <a:ext cx="60165" cy="51434"/>
            </a:xfrm>
            <a:custGeom>
              <a:avLst/>
              <a:gdLst>
                <a:gd name="connsiteX0" fmla="*/ 60166 w 60165"/>
                <a:gd name="connsiteY0" fmla="*/ 25717 h 51434"/>
                <a:gd name="connsiteX1" fmla="*/ 30083 w 60165"/>
                <a:gd name="connsiteY1" fmla="*/ 51435 h 51434"/>
                <a:gd name="connsiteX2" fmla="*/ 0 w 60165"/>
                <a:gd name="connsiteY2" fmla="*/ 25717 h 51434"/>
                <a:gd name="connsiteX3" fmla="*/ 30083 w 60165"/>
                <a:gd name="connsiteY3" fmla="*/ 0 h 51434"/>
                <a:gd name="connsiteX4" fmla="*/ 60166 w 60165"/>
                <a:gd name="connsiteY4" fmla="*/ 25717 h 51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65" h="51434">
                  <a:moveTo>
                    <a:pt x="60166" y="25717"/>
                  </a:moveTo>
                  <a:cubicBezTo>
                    <a:pt x="60166" y="39921"/>
                    <a:pt x="46697" y="51435"/>
                    <a:pt x="30083" y="51435"/>
                  </a:cubicBezTo>
                  <a:cubicBezTo>
                    <a:pt x="13468" y="51435"/>
                    <a:pt x="0" y="39921"/>
                    <a:pt x="0" y="25717"/>
                  </a:cubicBezTo>
                  <a:cubicBezTo>
                    <a:pt x="0" y="11514"/>
                    <a:pt x="13468" y="0"/>
                    <a:pt x="30083" y="0"/>
                  </a:cubicBezTo>
                  <a:cubicBezTo>
                    <a:pt x="46697" y="0"/>
                    <a:pt x="60166" y="11514"/>
                    <a:pt x="60166" y="25717"/>
                  </a:cubicBezTo>
                  <a:close/>
                </a:path>
              </a:pathLst>
            </a:custGeom>
            <a:solidFill>
              <a:srgbClr val="EC4899"/>
            </a:solidFill>
            <a:ln w="10025" cap="flat">
              <a:noFill/>
              <a:prstDash val="solid"/>
              <a:miter/>
            </a:ln>
          </p:spPr>
          <p:txBody>
            <a:bodyPr rtlCol="0" anchor="ctr"/>
            <a:lstStyle/>
            <a:p>
              <a:pPr algn="ctr"/>
              <a:endParaRPr lang="en-IN"/>
            </a:p>
          </p:txBody>
        </p:sp>
        <p:sp>
          <p:nvSpPr>
            <p:cNvPr id="73" name="TextBox 72">
              <a:extLst>
                <a:ext uri="{FF2B5EF4-FFF2-40B4-BE49-F238E27FC236}">
                  <a16:creationId xmlns:a16="http://schemas.microsoft.com/office/drawing/2014/main" id="{811BDD71-264A-97B9-BFBD-3E2746521880}"/>
                </a:ext>
              </a:extLst>
            </p:cNvPr>
            <p:cNvSpPr txBox="1"/>
            <p:nvPr/>
          </p:nvSpPr>
          <p:spPr>
            <a:xfrm>
              <a:off x="7016229" y="2691903"/>
              <a:ext cx="1165704" cy="230832"/>
            </a:xfrm>
            <a:prstGeom prst="rect">
              <a:avLst/>
            </a:prstGeom>
            <a:noFill/>
          </p:spPr>
          <p:txBody>
            <a:bodyPr wrap="none" rtlCol="0" anchor="ctr">
              <a:spAutoFit/>
            </a:bodyPr>
            <a:lstStyle/>
            <a:p>
              <a:pPr algn="ctr"/>
              <a:r>
                <a:rPr lang="en-IN" sz="900" spc="0" baseline="0">
                  <a:ln/>
                  <a:solidFill>
                    <a:srgbClr val="1E40AF"/>
                  </a:solidFill>
                  <a:latin typeface="Arial"/>
                  <a:cs typeface="Arial"/>
                  <a:sym typeface="Arial"/>
                  <a:rtl val="0"/>
                </a:rPr>
                <a:t>Counter Monitoring</a:t>
              </a:r>
            </a:p>
          </p:txBody>
        </p:sp>
        <p:sp>
          <p:nvSpPr>
            <p:cNvPr id="74" name="Freeform: Shape 73">
              <a:extLst>
                <a:ext uri="{FF2B5EF4-FFF2-40B4-BE49-F238E27FC236}">
                  <a16:creationId xmlns:a16="http://schemas.microsoft.com/office/drawing/2014/main" id="{A7423553-6F3D-0266-3C15-08DB2EA48EE7}"/>
                </a:ext>
              </a:extLst>
            </p:cNvPr>
            <p:cNvSpPr/>
            <p:nvPr/>
          </p:nvSpPr>
          <p:spPr>
            <a:xfrm>
              <a:off x="6957051" y="2933618"/>
              <a:ext cx="60165" cy="51434"/>
            </a:xfrm>
            <a:custGeom>
              <a:avLst/>
              <a:gdLst>
                <a:gd name="connsiteX0" fmla="*/ 60166 w 60165"/>
                <a:gd name="connsiteY0" fmla="*/ 25717 h 51434"/>
                <a:gd name="connsiteX1" fmla="*/ 30083 w 60165"/>
                <a:gd name="connsiteY1" fmla="*/ 51435 h 51434"/>
                <a:gd name="connsiteX2" fmla="*/ 0 w 60165"/>
                <a:gd name="connsiteY2" fmla="*/ 25717 h 51434"/>
                <a:gd name="connsiteX3" fmla="*/ 30083 w 60165"/>
                <a:gd name="connsiteY3" fmla="*/ 0 h 51434"/>
                <a:gd name="connsiteX4" fmla="*/ 60166 w 60165"/>
                <a:gd name="connsiteY4" fmla="*/ 25717 h 51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65" h="51434">
                  <a:moveTo>
                    <a:pt x="60166" y="25717"/>
                  </a:moveTo>
                  <a:cubicBezTo>
                    <a:pt x="60166" y="39921"/>
                    <a:pt x="46697" y="51435"/>
                    <a:pt x="30083" y="51435"/>
                  </a:cubicBezTo>
                  <a:cubicBezTo>
                    <a:pt x="13468" y="51435"/>
                    <a:pt x="0" y="39921"/>
                    <a:pt x="0" y="25717"/>
                  </a:cubicBezTo>
                  <a:cubicBezTo>
                    <a:pt x="0" y="11514"/>
                    <a:pt x="13468" y="0"/>
                    <a:pt x="30083" y="0"/>
                  </a:cubicBezTo>
                  <a:cubicBezTo>
                    <a:pt x="46697" y="0"/>
                    <a:pt x="60166" y="11514"/>
                    <a:pt x="60166" y="25717"/>
                  </a:cubicBezTo>
                  <a:close/>
                </a:path>
              </a:pathLst>
            </a:custGeom>
            <a:solidFill>
              <a:srgbClr val="EC4899"/>
            </a:solidFill>
            <a:ln w="10025" cap="flat">
              <a:noFill/>
              <a:prstDash val="solid"/>
              <a:miter/>
            </a:ln>
          </p:spPr>
          <p:txBody>
            <a:bodyPr rtlCol="0" anchor="ctr"/>
            <a:lstStyle/>
            <a:p>
              <a:pPr algn="ctr"/>
              <a:endParaRPr lang="en-IN"/>
            </a:p>
          </p:txBody>
        </p:sp>
        <p:sp>
          <p:nvSpPr>
            <p:cNvPr id="75" name="TextBox 74">
              <a:extLst>
                <a:ext uri="{FF2B5EF4-FFF2-40B4-BE49-F238E27FC236}">
                  <a16:creationId xmlns:a16="http://schemas.microsoft.com/office/drawing/2014/main" id="{07A570A2-3D39-8255-08B3-CBDB97CF82A7}"/>
                </a:ext>
              </a:extLst>
            </p:cNvPr>
            <p:cNvSpPr txBox="1"/>
            <p:nvPr/>
          </p:nvSpPr>
          <p:spPr>
            <a:xfrm>
              <a:off x="7005758" y="2863353"/>
              <a:ext cx="941283" cy="230832"/>
            </a:xfrm>
            <a:prstGeom prst="rect">
              <a:avLst/>
            </a:prstGeom>
            <a:noFill/>
          </p:spPr>
          <p:txBody>
            <a:bodyPr wrap="none" rtlCol="0" anchor="ctr">
              <a:spAutoFit/>
            </a:bodyPr>
            <a:lstStyle/>
            <a:p>
              <a:pPr algn="ctr"/>
              <a:r>
                <a:rPr lang="en-IN" sz="900" spc="0" baseline="0">
                  <a:ln/>
                  <a:solidFill>
                    <a:srgbClr val="1E40AF"/>
                  </a:solidFill>
                  <a:latin typeface="Arial"/>
                  <a:cs typeface="Arial"/>
                  <a:sym typeface="Arial"/>
                  <a:rtl val="0"/>
                </a:rPr>
                <a:t>Trace Analysis</a:t>
              </a:r>
            </a:p>
          </p:txBody>
        </p:sp>
        <p:sp>
          <p:nvSpPr>
            <p:cNvPr id="76" name="Freeform: Shape 75">
              <a:extLst>
                <a:ext uri="{FF2B5EF4-FFF2-40B4-BE49-F238E27FC236}">
                  <a16:creationId xmlns:a16="http://schemas.microsoft.com/office/drawing/2014/main" id="{DC63AC10-9A67-AA7A-6B1C-8A7E3739E073}"/>
                </a:ext>
              </a:extLst>
            </p:cNvPr>
            <p:cNvSpPr/>
            <p:nvPr/>
          </p:nvSpPr>
          <p:spPr>
            <a:xfrm>
              <a:off x="6957051" y="3105068"/>
              <a:ext cx="60165" cy="51434"/>
            </a:xfrm>
            <a:custGeom>
              <a:avLst/>
              <a:gdLst>
                <a:gd name="connsiteX0" fmla="*/ 60166 w 60165"/>
                <a:gd name="connsiteY0" fmla="*/ 25717 h 51434"/>
                <a:gd name="connsiteX1" fmla="*/ 30083 w 60165"/>
                <a:gd name="connsiteY1" fmla="*/ 51435 h 51434"/>
                <a:gd name="connsiteX2" fmla="*/ 0 w 60165"/>
                <a:gd name="connsiteY2" fmla="*/ 25717 h 51434"/>
                <a:gd name="connsiteX3" fmla="*/ 30083 w 60165"/>
                <a:gd name="connsiteY3" fmla="*/ 0 h 51434"/>
                <a:gd name="connsiteX4" fmla="*/ 60166 w 60165"/>
                <a:gd name="connsiteY4" fmla="*/ 25717 h 51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65" h="51434">
                  <a:moveTo>
                    <a:pt x="60166" y="25717"/>
                  </a:moveTo>
                  <a:cubicBezTo>
                    <a:pt x="60166" y="39921"/>
                    <a:pt x="46697" y="51435"/>
                    <a:pt x="30083" y="51435"/>
                  </a:cubicBezTo>
                  <a:cubicBezTo>
                    <a:pt x="13468" y="51435"/>
                    <a:pt x="0" y="39921"/>
                    <a:pt x="0" y="25717"/>
                  </a:cubicBezTo>
                  <a:cubicBezTo>
                    <a:pt x="0" y="11514"/>
                    <a:pt x="13468" y="0"/>
                    <a:pt x="30083" y="0"/>
                  </a:cubicBezTo>
                  <a:cubicBezTo>
                    <a:pt x="46697" y="0"/>
                    <a:pt x="60166" y="11514"/>
                    <a:pt x="60166" y="25717"/>
                  </a:cubicBezTo>
                  <a:close/>
                </a:path>
              </a:pathLst>
            </a:custGeom>
            <a:solidFill>
              <a:srgbClr val="EC4899"/>
            </a:solidFill>
            <a:ln w="10025" cap="flat">
              <a:noFill/>
              <a:prstDash val="solid"/>
              <a:miter/>
            </a:ln>
          </p:spPr>
          <p:txBody>
            <a:bodyPr rtlCol="0" anchor="ctr"/>
            <a:lstStyle/>
            <a:p>
              <a:pPr algn="ctr"/>
              <a:endParaRPr lang="en-IN"/>
            </a:p>
          </p:txBody>
        </p:sp>
        <p:sp>
          <p:nvSpPr>
            <p:cNvPr id="77" name="TextBox 76">
              <a:extLst>
                <a:ext uri="{FF2B5EF4-FFF2-40B4-BE49-F238E27FC236}">
                  <a16:creationId xmlns:a16="http://schemas.microsoft.com/office/drawing/2014/main" id="{80E7E590-53A3-2129-1CB6-9D086B27F8B4}"/>
                </a:ext>
              </a:extLst>
            </p:cNvPr>
            <p:cNvSpPr txBox="1"/>
            <p:nvPr/>
          </p:nvSpPr>
          <p:spPr>
            <a:xfrm>
              <a:off x="7009627" y="3034803"/>
              <a:ext cx="857927" cy="230832"/>
            </a:xfrm>
            <a:prstGeom prst="rect">
              <a:avLst/>
            </a:prstGeom>
            <a:noFill/>
          </p:spPr>
          <p:txBody>
            <a:bodyPr wrap="none" rtlCol="0" anchor="ctr">
              <a:spAutoFit/>
            </a:bodyPr>
            <a:lstStyle/>
            <a:p>
              <a:pPr algn="ctr"/>
              <a:r>
                <a:rPr lang="en-IN" sz="900" spc="0" baseline="0">
                  <a:ln/>
                  <a:solidFill>
                    <a:srgbClr val="1E40AF"/>
                  </a:solidFill>
                  <a:latin typeface="Arial"/>
                  <a:cs typeface="Arial"/>
                  <a:sym typeface="Arial"/>
                  <a:rtl val="0"/>
                </a:rPr>
                <a:t>PCI Planning</a:t>
              </a:r>
            </a:p>
          </p:txBody>
        </p:sp>
        <p:sp>
          <p:nvSpPr>
            <p:cNvPr id="78" name="TextBox 77">
              <a:extLst>
                <a:ext uri="{FF2B5EF4-FFF2-40B4-BE49-F238E27FC236}">
                  <a16:creationId xmlns:a16="http://schemas.microsoft.com/office/drawing/2014/main" id="{FB327E6E-3045-BFB3-06FE-7A42CFA1510D}"/>
                </a:ext>
              </a:extLst>
            </p:cNvPr>
            <p:cNvSpPr txBox="1"/>
            <p:nvPr/>
          </p:nvSpPr>
          <p:spPr>
            <a:xfrm>
              <a:off x="6926263" y="3256876"/>
              <a:ext cx="1795684" cy="219291"/>
            </a:xfrm>
            <a:prstGeom prst="rect">
              <a:avLst/>
            </a:prstGeom>
            <a:noFill/>
          </p:spPr>
          <p:txBody>
            <a:bodyPr wrap="none" rtlCol="0" anchor="ctr">
              <a:spAutoFit/>
            </a:bodyPr>
            <a:lstStyle/>
            <a:p>
              <a:pPr algn="ctr"/>
              <a:r>
                <a:rPr lang="en-IN" sz="825" spc="0" baseline="0">
                  <a:ln/>
                  <a:solidFill>
                    <a:srgbClr val="64748B"/>
                  </a:solidFill>
                  <a:latin typeface="Arial"/>
                  <a:cs typeface="Arial"/>
                  <a:sym typeface="Arial"/>
                  <a:rtl val="0"/>
                </a:rPr>
                <a:t>Purpose: Root cause identification</a:t>
              </a:r>
            </a:p>
          </p:txBody>
        </p:sp>
        <p:sp>
          <p:nvSpPr>
            <p:cNvPr id="79" name="TextBox 78">
              <a:extLst>
                <a:ext uri="{FF2B5EF4-FFF2-40B4-BE49-F238E27FC236}">
                  <a16:creationId xmlns:a16="http://schemas.microsoft.com/office/drawing/2014/main" id="{1A8C5959-5273-4D13-BD6A-1ECBBD023BBE}"/>
                </a:ext>
              </a:extLst>
            </p:cNvPr>
            <p:cNvSpPr txBox="1"/>
            <p:nvPr/>
          </p:nvSpPr>
          <p:spPr>
            <a:xfrm>
              <a:off x="6915449" y="3385463"/>
              <a:ext cx="1271502" cy="219291"/>
            </a:xfrm>
            <a:prstGeom prst="rect">
              <a:avLst/>
            </a:prstGeom>
            <a:noFill/>
          </p:spPr>
          <p:txBody>
            <a:bodyPr wrap="none" rtlCol="0" anchor="ctr">
              <a:spAutoFit/>
            </a:bodyPr>
            <a:lstStyle/>
            <a:p>
              <a:pPr algn="ctr"/>
              <a:r>
                <a:rPr lang="en-IN" sz="825" spc="0" baseline="0">
                  <a:ln/>
                  <a:solidFill>
                    <a:srgbClr val="64748B"/>
                  </a:solidFill>
                  <a:latin typeface="Arial"/>
                  <a:cs typeface="Arial"/>
                  <a:sym typeface="Arial"/>
                  <a:rtl val="0"/>
                </a:rPr>
                <a:t>Performance validation</a:t>
              </a:r>
            </a:p>
          </p:txBody>
        </p:sp>
        <p:sp>
          <p:nvSpPr>
            <p:cNvPr id="80" name="TextBox 79">
              <a:extLst>
                <a:ext uri="{FF2B5EF4-FFF2-40B4-BE49-F238E27FC236}">
                  <a16:creationId xmlns:a16="http://schemas.microsoft.com/office/drawing/2014/main" id="{0FF8466C-D395-B552-A729-BDAF6D841341}"/>
                </a:ext>
              </a:extLst>
            </p:cNvPr>
            <p:cNvSpPr txBox="1"/>
            <p:nvPr/>
          </p:nvSpPr>
          <p:spPr>
            <a:xfrm>
              <a:off x="6914146" y="3514050"/>
              <a:ext cx="1194558" cy="219291"/>
            </a:xfrm>
            <a:prstGeom prst="rect">
              <a:avLst/>
            </a:prstGeom>
            <a:noFill/>
          </p:spPr>
          <p:txBody>
            <a:bodyPr wrap="none" rtlCol="0" anchor="ctr">
              <a:spAutoFit/>
            </a:bodyPr>
            <a:lstStyle/>
            <a:p>
              <a:pPr algn="ctr"/>
              <a:r>
                <a:rPr lang="en-IN" sz="825" spc="0" baseline="0">
                  <a:ln/>
                  <a:solidFill>
                    <a:srgbClr val="64748B"/>
                  </a:solidFill>
                  <a:latin typeface="Arial"/>
                  <a:cs typeface="Arial"/>
                  <a:sym typeface="Arial"/>
                  <a:rtl val="0"/>
                </a:rPr>
                <a:t>Issue troubleshooting</a:t>
              </a:r>
            </a:p>
          </p:txBody>
        </p:sp>
        <p:sp>
          <p:nvSpPr>
            <p:cNvPr id="81" name="TextBox 80">
              <a:extLst>
                <a:ext uri="{FF2B5EF4-FFF2-40B4-BE49-F238E27FC236}">
                  <a16:creationId xmlns:a16="http://schemas.microsoft.com/office/drawing/2014/main" id="{AD34C3E4-3C63-0663-16F4-789A4B09BC09}"/>
                </a:ext>
              </a:extLst>
            </p:cNvPr>
            <p:cNvSpPr txBox="1"/>
            <p:nvPr/>
          </p:nvSpPr>
          <p:spPr>
            <a:xfrm>
              <a:off x="6913754" y="3642638"/>
              <a:ext cx="1170513" cy="219291"/>
            </a:xfrm>
            <a:prstGeom prst="rect">
              <a:avLst/>
            </a:prstGeom>
            <a:noFill/>
          </p:spPr>
          <p:txBody>
            <a:bodyPr wrap="none" rtlCol="0" anchor="ctr">
              <a:spAutoFit/>
            </a:bodyPr>
            <a:lstStyle/>
            <a:p>
              <a:pPr algn="ctr"/>
              <a:r>
                <a:rPr lang="en-IN" sz="825" spc="0" baseline="0">
                  <a:ln/>
                  <a:solidFill>
                    <a:srgbClr val="64748B"/>
                  </a:solidFill>
                  <a:latin typeface="Arial"/>
                  <a:cs typeface="Arial"/>
                  <a:sym typeface="Arial"/>
                  <a:rtl val="0"/>
                </a:rPr>
                <a:t>Network optimization</a:t>
              </a:r>
            </a:p>
          </p:txBody>
        </p:sp>
      </p:grpSp>
      <p:sp>
        <p:nvSpPr>
          <p:cNvPr id="82" name="Freeform: Shape 81">
            <a:extLst>
              <a:ext uri="{FF2B5EF4-FFF2-40B4-BE49-F238E27FC236}">
                <a16:creationId xmlns:a16="http://schemas.microsoft.com/office/drawing/2014/main" id="{276E943A-D9B3-8568-5632-9C0D602E4A66}"/>
              </a:ext>
            </a:extLst>
          </p:cNvPr>
          <p:cNvSpPr/>
          <p:nvPr/>
        </p:nvSpPr>
        <p:spPr>
          <a:xfrm>
            <a:off x="569472" y="4202348"/>
            <a:ext cx="9024836" cy="1285874"/>
          </a:xfrm>
          <a:custGeom>
            <a:avLst/>
            <a:gdLst>
              <a:gd name="connsiteX0" fmla="*/ 8924560 w 9024836"/>
              <a:gd name="connsiteY0" fmla="*/ 0 h 1285874"/>
              <a:gd name="connsiteX1" fmla="*/ 9024836 w 9024836"/>
              <a:gd name="connsiteY1" fmla="*/ 0 h 1285874"/>
              <a:gd name="connsiteX2" fmla="*/ 9024836 w 9024836"/>
              <a:gd name="connsiteY2" fmla="*/ 1285875 h 1285874"/>
              <a:gd name="connsiteX3" fmla="*/ 8924560 w 9024836"/>
              <a:gd name="connsiteY3" fmla="*/ 1285875 h 1285874"/>
              <a:gd name="connsiteX4" fmla="*/ 100276 w 9024836"/>
              <a:gd name="connsiteY4" fmla="*/ 1285875 h 1285874"/>
              <a:gd name="connsiteX5" fmla="*/ 0 w 9024836"/>
              <a:gd name="connsiteY5" fmla="*/ 1285875 h 1285874"/>
              <a:gd name="connsiteX6" fmla="*/ 0 w 9024836"/>
              <a:gd name="connsiteY6" fmla="*/ 0 h 1285874"/>
              <a:gd name="connsiteX7" fmla="*/ 100276 w 9024836"/>
              <a:gd name="connsiteY7" fmla="*/ 0 h 128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4836" h="1285874">
                <a:moveTo>
                  <a:pt x="8924560" y="0"/>
                </a:moveTo>
                <a:cubicBezTo>
                  <a:pt x="8979941" y="0"/>
                  <a:pt x="9024836" y="0"/>
                  <a:pt x="9024836" y="0"/>
                </a:cubicBezTo>
                <a:lnTo>
                  <a:pt x="9024836" y="1285875"/>
                </a:lnTo>
                <a:cubicBezTo>
                  <a:pt x="9024836" y="1285875"/>
                  <a:pt x="8979941" y="1285875"/>
                  <a:pt x="8924560" y="1285875"/>
                </a:cubicBezTo>
                <a:lnTo>
                  <a:pt x="100276" y="1285875"/>
                </a:lnTo>
                <a:cubicBezTo>
                  <a:pt x="44895" y="1285875"/>
                  <a:pt x="0" y="1285875"/>
                  <a:pt x="0" y="1285875"/>
                </a:cubicBezTo>
                <a:lnTo>
                  <a:pt x="0" y="0"/>
                </a:lnTo>
                <a:cubicBezTo>
                  <a:pt x="0" y="0"/>
                  <a:pt x="44895" y="0"/>
                  <a:pt x="100276" y="0"/>
                </a:cubicBezTo>
                <a:close/>
              </a:path>
            </a:pathLst>
          </a:custGeom>
          <a:solidFill>
            <a:srgbClr val="F1F5F9"/>
          </a:solidFill>
          <a:ln w="10025" cap="flat">
            <a:solidFill>
              <a:srgbClr val="64748B"/>
            </a:solidFill>
            <a:prstDash val="solid"/>
            <a:miter/>
          </a:ln>
        </p:spPr>
        <p:txBody>
          <a:bodyPr rtlCol="0" anchor="ctr"/>
          <a:lstStyle/>
          <a:p>
            <a:pPr algn="ctr"/>
            <a:endParaRPr lang="en-IN"/>
          </a:p>
        </p:txBody>
      </p:sp>
      <p:sp>
        <p:nvSpPr>
          <p:cNvPr id="83" name="TextBox 82">
            <a:extLst>
              <a:ext uri="{FF2B5EF4-FFF2-40B4-BE49-F238E27FC236}">
                <a16:creationId xmlns:a16="http://schemas.microsoft.com/office/drawing/2014/main" id="{6015F081-2695-C135-4A25-7955E61BB3C2}"/>
              </a:ext>
            </a:extLst>
          </p:cNvPr>
          <p:cNvSpPr txBox="1"/>
          <p:nvPr/>
        </p:nvSpPr>
        <p:spPr>
          <a:xfrm>
            <a:off x="3551632" y="4246773"/>
            <a:ext cx="3060517" cy="276999"/>
          </a:xfrm>
          <a:prstGeom prst="rect">
            <a:avLst/>
          </a:prstGeom>
          <a:noFill/>
        </p:spPr>
        <p:txBody>
          <a:bodyPr wrap="none" rtlCol="0" anchor="ctr">
            <a:spAutoFit/>
          </a:bodyPr>
          <a:lstStyle/>
          <a:p>
            <a:pPr algn="ctr"/>
            <a:r>
              <a:rPr lang="en-IN" sz="1200" b="1" spc="0" baseline="0">
                <a:ln/>
                <a:solidFill>
                  <a:srgbClr val="1E40AF"/>
                </a:solidFill>
                <a:latin typeface="Arial"/>
                <a:cs typeface="Arial"/>
                <a:sym typeface="Arial"/>
                <a:rtl val="0"/>
              </a:rPr>
              <a:t>KEY OPTIMIZATION CONSIDERATIONS</a:t>
            </a:r>
          </a:p>
        </p:txBody>
      </p:sp>
      <p:sp>
        <p:nvSpPr>
          <p:cNvPr id="84" name="TextBox 83">
            <a:extLst>
              <a:ext uri="{FF2B5EF4-FFF2-40B4-BE49-F238E27FC236}">
                <a16:creationId xmlns:a16="http://schemas.microsoft.com/office/drawing/2014/main" id="{CAFDB0F8-8499-6F46-F594-4AFABE7466AE}"/>
              </a:ext>
            </a:extLst>
          </p:cNvPr>
          <p:cNvSpPr txBox="1"/>
          <p:nvPr/>
        </p:nvSpPr>
        <p:spPr>
          <a:xfrm>
            <a:off x="699800" y="4492127"/>
            <a:ext cx="1383712" cy="230832"/>
          </a:xfrm>
          <a:prstGeom prst="rect">
            <a:avLst/>
          </a:prstGeom>
          <a:noFill/>
        </p:spPr>
        <p:txBody>
          <a:bodyPr wrap="none" rtlCol="0" anchor="ctr">
            <a:spAutoFit/>
          </a:bodyPr>
          <a:lstStyle/>
          <a:p>
            <a:pPr algn="ctr"/>
            <a:r>
              <a:rPr lang="en-IN" sz="900" b="1" spc="0" baseline="0">
                <a:ln/>
                <a:solidFill>
                  <a:srgbClr val="334155"/>
                </a:solidFill>
                <a:latin typeface="Arial"/>
                <a:cs typeface="Arial"/>
                <a:sym typeface="Arial"/>
                <a:rtl val="0"/>
              </a:rPr>
              <a:t>Trade-offs to Monitor:</a:t>
            </a:r>
          </a:p>
        </p:txBody>
      </p:sp>
      <p:sp>
        <p:nvSpPr>
          <p:cNvPr id="85" name="TextBox 84">
            <a:extLst>
              <a:ext uri="{FF2B5EF4-FFF2-40B4-BE49-F238E27FC236}">
                <a16:creationId xmlns:a16="http://schemas.microsoft.com/office/drawing/2014/main" id="{A51197B9-2B6E-BCC9-C67B-41A121202CF0}"/>
              </a:ext>
            </a:extLst>
          </p:cNvPr>
          <p:cNvSpPr txBox="1"/>
          <p:nvPr/>
        </p:nvSpPr>
        <p:spPr>
          <a:xfrm>
            <a:off x="748049" y="4628475"/>
            <a:ext cx="3805849" cy="219291"/>
          </a:xfrm>
          <a:prstGeom prst="rect">
            <a:avLst/>
          </a:prstGeom>
          <a:noFill/>
        </p:spPr>
        <p:txBody>
          <a:bodyPr wrap="none" rtlCol="0" anchor="ctr">
            <a:spAutoFit/>
          </a:bodyPr>
          <a:lstStyle/>
          <a:p>
            <a:pPr algn="ctr"/>
            <a:r>
              <a:rPr lang="en-IN" sz="825" spc="0" baseline="0">
                <a:ln/>
                <a:solidFill>
                  <a:srgbClr val="475569"/>
                </a:solidFill>
                <a:latin typeface="Arial"/>
                <a:cs typeface="Arial"/>
                <a:sym typeface="Arial"/>
                <a:rtl val="0"/>
              </a:rPr>
              <a:t>• Increasing PreambleTransMax improves success rate but increases latency</a:t>
            </a:r>
          </a:p>
        </p:txBody>
      </p:sp>
      <p:sp>
        <p:nvSpPr>
          <p:cNvPr id="86" name="TextBox 85">
            <a:extLst>
              <a:ext uri="{FF2B5EF4-FFF2-40B4-BE49-F238E27FC236}">
                <a16:creationId xmlns:a16="http://schemas.microsoft.com/office/drawing/2014/main" id="{BC6B9899-3391-B09E-E9CC-919B52DBDBBD}"/>
              </a:ext>
            </a:extLst>
          </p:cNvPr>
          <p:cNvSpPr txBox="1"/>
          <p:nvPr/>
        </p:nvSpPr>
        <p:spPr>
          <a:xfrm>
            <a:off x="747448" y="4757063"/>
            <a:ext cx="3688830" cy="219291"/>
          </a:xfrm>
          <a:prstGeom prst="rect">
            <a:avLst/>
          </a:prstGeom>
          <a:noFill/>
        </p:spPr>
        <p:txBody>
          <a:bodyPr wrap="none" rtlCol="0" anchor="ctr">
            <a:spAutoFit/>
          </a:bodyPr>
          <a:lstStyle/>
          <a:p>
            <a:pPr algn="ctr"/>
            <a:r>
              <a:rPr lang="en-IN" sz="825" spc="0" baseline="0">
                <a:ln/>
                <a:solidFill>
                  <a:srgbClr val="475569"/>
                </a:solidFill>
                <a:latin typeface="Arial"/>
                <a:cs typeface="Arial"/>
                <a:sym typeface="Arial"/>
                <a:rtl val="0"/>
              </a:rPr>
              <a:t>• Higher PowerRampingStep reduces attempts but may cause interference</a:t>
            </a:r>
          </a:p>
        </p:txBody>
      </p:sp>
      <p:sp>
        <p:nvSpPr>
          <p:cNvPr id="87" name="TextBox 86">
            <a:extLst>
              <a:ext uri="{FF2B5EF4-FFF2-40B4-BE49-F238E27FC236}">
                <a16:creationId xmlns:a16="http://schemas.microsoft.com/office/drawing/2014/main" id="{3CC2E075-5A1E-9AB0-1733-1F780FBB8BA2}"/>
              </a:ext>
            </a:extLst>
          </p:cNvPr>
          <p:cNvSpPr txBox="1"/>
          <p:nvPr/>
        </p:nvSpPr>
        <p:spPr>
          <a:xfrm>
            <a:off x="740844" y="4885650"/>
            <a:ext cx="3315330" cy="219291"/>
          </a:xfrm>
          <a:prstGeom prst="rect">
            <a:avLst/>
          </a:prstGeom>
          <a:noFill/>
        </p:spPr>
        <p:txBody>
          <a:bodyPr wrap="none" rtlCol="0" anchor="ctr">
            <a:spAutoFit/>
          </a:bodyPr>
          <a:lstStyle/>
          <a:p>
            <a:pPr algn="ctr"/>
            <a:r>
              <a:rPr lang="en-IN" sz="825" spc="0" baseline="0">
                <a:ln/>
                <a:solidFill>
                  <a:srgbClr val="475569"/>
                </a:solidFill>
                <a:latin typeface="Arial"/>
                <a:cs typeface="Arial"/>
                <a:sym typeface="Arial"/>
                <a:rtl val="0"/>
              </a:rPr>
              <a:t>• More PRACH resources improve capacity but consume spectrum</a:t>
            </a:r>
          </a:p>
        </p:txBody>
      </p:sp>
      <p:sp>
        <p:nvSpPr>
          <p:cNvPr id="88" name="TextBox 87">
            <a:extLst>
              <a:ext uri="{FF2B5EF4-FFF2-40B4-BE49-F238E27FC236}">
                <a16:creationId xmlns:a16="http://schemas.microsoft.com/office/drawing/2014/main" id="{979AF80E-2487-60B8-5EA7-2EE3698E831C}"/>
              </a:ext>
            </a:extLst>
          </p:cNvPr>
          <p:cNvSpPr txBox="1"/>
          <p:nvPr/>
        </p:nvSpPr>
        <p:spPr>
          <a:xfrm>
            <a:off x="5009880" y="4492127"/>
            <a:ext cx="1127232" cy="230832"/>
          </a:xfrm>
          <a:prstGeom prst="rect">
            <a:avLst/>
          </a:prstGeom>
          <a:noFill/>
        </p:spPr>
        <p:txBody>
          <a:bodyPr wrap="none" rtlCol="0" anchor="ctr">
            <a:spAutoFit/>
          </a:bodyPr>
          <a:lstStyle/>
          <a:p>
            <a:pPr algn="ctr"/>
            <a:r>
              <a:rPr lang="en-IN" sz="900" b="1" spc="0" baseline="0">
                <a:ln/>
                <a:solidFill>
                  <a:srgbClr val="334155"/>
                </a:solidFill>
                <a:latin typeface="Arial"/>
                <a:cs typeface="Arial"/>
                <a:sym typeface="Arial"/>
                <a:rtl val="0"/>
              </a:rPr>
              <a:t>Success Metrics:</a:t>
            </a:r>
          </a:p>
        </p:txBody>
      </p:sp>
      <p:sp>
        <p:nvSpPr>
          <p:cNvPr id="89" name="TextBox 88">
            <a:extLst>
              <a:ext uri="{FF2B5EF4-FFF2-40B4-BE49-F238E27FC236}">
                <a16:creationId xmlns:a16="http://schemas.microsoft.com/office/drawing/2014/main" id="{BC6230BB-0EB3-79EF-4F7B-5F4B095F01B1}"/>
              </a:ext>
            </a:extLst>
          </p:cNvPr>
          <p:cNvSpPr txBox="1"/>
          <p:nvPr/>
        </p:nvSpPr>
        <p:spPr>
          <a:xfrm>
            <a:off x="5038205" y="4628475"/>
            <a:ext cx="2581155" cy="219291"/>
          </a:xfrm>
          <a:prstGeom prst="rect">
            <a:avLst/>
          </a:prstGeom>
          <a:noFill/>
        </p:spPr>
        <p:txBody>
          <a:bodyPr wrap="none" rtlCol="0" anchor="ctr">
            <a:spAutoFit/>
          </a:bodyPr>
          <a:lstStyle/>
          <a:p>
            <a:pPr algn="ctr"/>
            <a:r>
              <a:rPr lang="en-IN" sz="825" spc="0" baseline="0">
                <a:ln/>
                <a:solidFill>
                  <a:srgbClr val="475569"/>
                </a:solidFill>
                <a:latin typeface="Arial"/>
                <a:cs typeface="Arial"/>
                <a:sym typeface="Arial"/>
                <a:rtl val="0"/>
              </a:rPr>
              <a:t>• RACH Success Rate improvement (target: &gt;95%)</a:t>
            </a:r>
          </a:p>
        </p:txBody>
      </p:sp>
      <p:sp>
        <p:nvSpPr>
          <p:cNvPr id="90" name="TextBox 89">
            <a:extLst>
              <a:ext uri="{FF2B5EF4-FFF2-40B4-BE49-F238E27FC236}">
                <a16:creationId xmlns:a16="http://schemas.microsoft.com/office/drawing/2014/main" id="{D6F7C7AA-DCB9-CEF8-9474-D1C92650EE4B}"/>
              </a:ext>
            </a:extLst>
          </p:cNvPr>
          <p:cNvSpPr txBox="1"/>
          <p:nvPr/>
        </p:nvSpPr>
        <p:spPr>
          <a:xfrm>
            <a:off x="5035069" y="4757063"/>
            <a:ext cx="2449709" cy="219291"/>
          </a:xfrm>
          <a:prstGeom prst="rect">
            <a:avLst/>
          </a:prstGeom>
          <a:noFill/>
        </p:spPr>
        <p:txBody>
          <a:bodyPr wrap="none" rtlCol="0" anchor="ctr">
            <a:spAutoFit/>
          </a:bodyPr>
          <a:lstStyle/>
          <a:p>
            <a:pPr algn="ctr"/>
            <a:r>
              <a:rPr lang="en-IN" sz="825" spc="0" baseline="0">
                <a:ln/>
                <a:solidFill>
                  <a:srgbClr val="475569"/>
                </a:solidFill>
                <a:latin typeface="Arial"/>
                <a:cs typeface="Arial"/>
                <a:sym typeface="Arial"/>
                <a:rtl val="0"/>
              </a:rPr>
              <a:t>• Reduced average RACH attempts per success</a:t>
            </a:r>
          </a:p>
        </p:txBody>
      </p:sp>
      <p:sp>
        <p:nvSpPr>
          <p:cNvPr id="91" name="TextBox 90">
            <a:extLst>
              <a:ext uri="{FF2B5EF4-FFF2-40B4-BE49-F238E27FC236}">
                <a16:creationId xmlns:a16="http://schemas.microsoft.com/office/drawing/2014/main" id="{12D43753-9A98-BF64-8C9F-0ACD7CFDBB6F}"/>
              </a:ext>
            </a:extLst>
          </p:cNvPr>
          <p:cNvSpPr txBox="1"/>
          <p:nvPr/>
        </p:nvSpPr>
        <p:spPr>
          <a:xfrm>
            <a:off x="5020822" y="4885650"/>
            <a:ext cx="1773242" cy="219291"/>
          </a:xfrm>
          <a:prstGeom prst="rect">
            <a:avLst/>
          </a:prstGeom>
          <a:noFill/>
        </p:spPr>
        <p:txBody>
          <a:bodyPr wrap="none" rtlCol="0" anchor="ctr">
            <a:spAutoFit/>
          </a:bodyPr>
          <a:lstStyle/>
          <a:p>
            <a:pPr algn="ctr"/>
            <a:r>
              <a:rPr lang="en-IN" sz="825" spc="0" baseline="0">
                <a:ln/>
                <a:solidFill>
                  <a:srgbClr val="475569"/>
                </a:solidFill>
                <a:latin typeface="Arial"/>
                <a:cs typeface="Arial"/>
                <a:sym typeface="Arial"/>
                <a:rtl val="0"/>
              </a:rPr>
              <a:t>• Improved cell edge performance</a:t>
            </a:r>
          </a:p>
        </p:txBody>
      </p:sp>
      <p:sp>
        <p:nvSpPr>
          <p:cNvPr id="92" name="TextBox 91">
            <a:extLst>
              <a:ext uri="{FF2B5EF4-FFF2-40B4-BE49-F238E27FC236}">
                <a16:creationId xmlns:a16="http://schemas.microsoft.com/office/drawing/2014/main" id="{2DB7ED92-173D-BDFD-C6B3-6080B34E98FB}"/>
              </a:ext>
            </a:extLst>
          </p:cNvPr>
          <p:cNvSpPr txBox="1"/>
          <p:nvPr/>
        </p:nvSpPr>
        <p:spPr>
          <a:xfrm>
            <a:off x="702467" y="5092202"/>
            <a:ext cx="1345240" cy="230832"/>
          </a:xfrm>
          <a:prstGeom prst="rect">
            <a:avLst/>
          </a:prstGeom>
          <a:noFill/>
        </p:spPr>
        <p:txBody>
          <a:bodyPr wrap="none" rtlCol="0" anchor="ctr">
            <a:spAutoFit/>
          </a:bodyPr>
          <a:lstStyle/>
          <a:p>
            <a:pPr algn="ctr"/>
            <a:r>
              <a:rPr lang="en-IN" sz="900" b="1" spc="0" baseline="0">
                <a:ln/>
                <a:solidFill>
                  <a:srgbClr val="334155"/>
                </a:solidFill>
                <a:latin typeface="Arial"/>
                <a:cs typeface="Arial"/>
                <a:sym typeface="Arial"/>
                <a:rtl val="0"/>
              </a:rPr>
              <a:t>Continuous Process:</a:t>
            </a:r>
          </a:p>
        </p:txBody>
      </p:sp>
      <p:sp>
        <p:nvSpPr>
          <p:cNvPr id="93" name="TextBox 92">
            <a:extLst>
              <a:ext uri="{FF2B5EF4-FFF2-40B4-BE49-F238E27FC236}">
                <a16:creationId xmlns:a16="http://schemas.microsoft.com/office/drawing/2014/main" id="{220A7E53-FD54-8684-BEBE-BCD451A52213}"/>
              </a:ext>
            </a:extLst>
          </p:cNvPr>
          <p:cNvSpPr txBox="1"/>
          <p:nvPr/>
        </p:nvSpPr>
        <p:spPr>
          <a:xfrm>
            <a:off x="2025889" y="5099963"/>
            <a:ext cx="2480166" cy="219291"/>
          </a:xfrm>
          <a:prstGeom prst="rect">
            <a:avLst/>
          </a:prstGeom>
          <a:noFill/>
        </p:spPr>
        <p:txBody>
          <a:bodyPr wrap="none" rtlCol="0" anchor="ctr">
            <a:spAutoFit/>
          </a:bodyPr>
          <a:lstStyle/>
          <a:p>
            <a:pPr algn="ctr"/>
            <a:r>
              <a:rPr lang="en-IN" sz="825" spc="0" baseline="0">
                <a:ln/>
                <a:solidFill>
                  <a:srgbClr val="475569"/>
                </a:solidFill>
                <a:latin typeface="Arial"/>
                <a:cs typeface="Arial"/>
                <a:sym typeface="Arial"/>
                <a:rtl val="0"/>
              </a:rPr>
              <a:t>Monitor → Analyze → Adjust → Verify → Repeat</a:t>
            </a:r>
          </a:p>
        </p:txBody>
      </p:sp>
      <p:sp>
        <p:nvSpPr>
          <p:cNvPr id="94" name="TextBox 93">
            <a:extLst>
              <a:ext uri="{FF2B5EF4-FFF2-40B4-BE49-F238E27FC236}">
                <a16:creationId xmlns:a16="http://schemas.microsoft.com/office/drawing/2014/main" id="{11ACF704-56A8-38BF-20FE-8F082AC852CD}"/>
              </a:ext>
            </a:extLst>
          </p:cNvPr>
          <p:cNvSpPr txBox="1"/>
          <p:nvPr/>
        </p:nvSpPr>
        <p:spPr>
          <a:xfrm>
            <a:off x="10012898" y="4234952"/>
            <a:ext cx="633507" cy="230832"/>
          </a:xfrm>
          <a:prstGeom prst="rect">
            <a:avLst/>
          </a:prstGeom>
          <a:noFill/>
        </p:spPr>
        <p:txBody>
          <a:bodyPr wrap="none" rtlCol="0" anchor="ctr">
            <a:spAutoFit/>
          </a:bodyPr>
          <a:lstStyle/>
          <a:p>
            <a:pPr algn="ctr"/>
            <a:r>
              <a:rPr lang="en-IN" sz="900" b="1" spc="0" baseline="0">
                <a:ln/>
                <a:solidFill>
                  <a:srgbClr val="334155"/>
                </a:solidFill>
                <a:latin typeface="Arial"/>
                <a:cs typeface="Arial"/>
                <a:sym typeface="Arial"/>
                <a:rtl val="0"/>
              </a:rPr>
              <a:t>Legend:</a:t>
            </a:r>
          </a:p>
        </p:txBody>
      </p:sp>
      <p:sp>
        <p:nvSpPr>
          <p:cNvPr id="95" name="Freeform: Shape 94">
            <a:extLst>
              <a:ext uri="{FF2B5EF4-FFF2-40B4-BE49-F238E27FC236}">
                <a16:creationId xmlns:a16="http://schemas.microsoft.com/office/drawing/2014/main" id="{0925FDE3-4A1D-19A0-EF80-8236BA386FDE}"/>
              </a:ext>
            </a:extLst>
          </p:cNvPr>
          <p:cNvSpPr/>
          <p:nvPr/>
        </p:nvSpPr>
        <p:spPr>
          <a:xfrm>
            <a:off x="10095688" y="4459523"/>
            <a:ext cx="150413" cy="128587"/>
          </a:xfrm>
          <a:custGeom>
            <a:avLst/>
            <a:gdLst>
              <a:gd name="connsiteX0" fmla="*/ 0 w 150413"/>
              <a:gd name="connsiteY0" fmla="*/ 0 h 128587"/>
              <a:gd name="connsiteX1" fmla="*/ 150414 w 150413"/>
              <a:gd name="connsiteY1" fmla="*/ 0 h 128587"/>
              <a:gd name="connsiteX2" fmla="*/ 150414 w 150413"/>
              <a:gd name="connsiteY2" fmla="*/ 128587 h 128587"/>
              <a:gd name="connsiteX3" fmla="*/ 0 w 150413"/>
              <a:gd name="connsiteY3" fmla="*/ 128587 h 128587"/>
            </a:gdLst>
            <a:ahLst/>
            <a:cxnLst>
              <a:cxn ang="0">
                <a:pos x="connsiteX0" y="connsiteY0"/>
              </a:cxn>
              <a:cxn ang="0">
                <a:pos x="connsiteX1" y="connsiteY1"/>
              </a:cxn>
              <a:cxn ang="0">
                <a:pos x="connsiteX2" y="connsiteY2"/>
              </a:cxn>
              <a:cxn ang="0">
                <a:pos x="connsiteX3" y="connsiteY3"/>
              </a:cxn>
            </a:cxnLst>
            <a:rect l="l" t="t" r="r" b="b"/>
            <a:pathLst>
              <a:path w="150413" h="128587">
                <a:moveTo>
                  <a:pt x="0" y="0"/>
                </a:moveTo>
                <a:lnTo>
                  <a:pt x="150414" y="0"/>
                </a:lnTo>
                <a:lnTo>
                  <a:pt x="150414" y="128587"/>
                </a:lnTo>
                <a:lnTo>
                  <a:pt x="0" y="128587"/>
                </a:lnTo>
                <a:close/>
              </a:path>
            </a:pathLst>
          </a:custGeom>
          <a:gradFill>
            <a:gsLst>
              <a:gs pos="0">
                <a:srgbClr val="3B82F6"/>
              </a:gs>
              <a:gs pos="50000">
                <a:srgbClr val="2C61D2"/>
              </a:gs>
              <a:gs pos="100000">
                <a:srgbClr val="1E40AF"/>
              </a:gs>
            </a:gsLst>
            <a:lin ang="2700000" scaled="1"/>
          </a:gradFill>
          <a:ln w="10025" cap="flat">
            <a:noFill/>
            <a:prstDash val="solid"/>
            <a:miter/>
          </a:ln>
        </p:spPr>
        <p:txBody>
          <a:bodyPr rtlCol="0" anchor="ctr"/>
          <a:lstStyle/>
          <a:p>
            <a:pPr algn="ctr"/>
            <a:endParaRPr lang="en-IN"/>
          </a:p>
        </p:txBody>
      </p:sp>
      <p:sp>
        <p:nvSpPr>
          <p:cNvPr id="96" name="TextBox 95">
            <a:extLst>
              <a:ext uri="{FF2B5EF4-FFF2-40B4-BE49-F238E27FC236}">
                <a16:creationId xmlns:a16="http://schemas.microsoft.com/office/drawing/2014/main" id="{45199425-F008-4FA4-E01C-289FA18632F5}"/>
              </a:ext>
            </a:extLst>
          </p:cNvPr>
          <p:cNvSpPr txBox="1"/>
          <p:nvPr/>
        </p:nvSpPr>
        <p:spPr>
          <a:xfrm>
            <a:off x="10217780" y="4439068"/>
            <a:ext cx="803425" cy="207749"/>
          </a:xfrm>
          <a:prstGeom prst="rect">
            <a:avLst/>
          </a:prstGeom>
          <a:noFill/>
        </p:spPr>
        <p:txBody>
          <a:bodyPr wrap="none" rtlCol="0" anchor="ctr">
            <a:spAutoFit/>
          </a:bodyPr>
          <a:lstStyle/>
          <a:p>
            <a:pPr algn="ctr"/>
            <a:r>
              <a:rPr lang="en-IN" sz="750" spc="0" baseline="0">
                <a:ln/>
                <a:solidFill>
                  <a:srgbClr val="334155"/>
                </a:solidFill>
                <a:latin typeface="Arial"/>
                <a:cs typeface="Arial"/>
                <a:sym typeface="Arial"/>
                <a:rtl val="0"/>
              </a:rPr>
              <a:t>Process Steps</a:t>
            </a:r>
          </a:p>
        </p:txBody>
      </p:sp>
      <p:sp>
        <p:nvSpPr>
          <p:cNvPr id="97" name="Freeform: Shape 96">
            <a:extLst>
              <a:ext uri="{FF2B5EF4-FFF2-40B4-BE49-F238E27FC236}">
                <a16:creationId xmlns:a16="http://schemas.microsoft.com/office/drawing/2014/main" id="{059A9610-4425-34EB-EA49-B56BF77C91F7}"/>
              </a:ext>
            </a:extLst>
          </p:cNvPr>
          <p:cNvSpPr/>
          <p:nvPr/>
        </p:nvSpPr>
        <p:spPr>
          <a:xfrm>
            <a:off x="10095688" y="4630973"/>
            <a:ext cx="150413" cy="128587"/>
          </a:xfrm>
          <a:custGeom>
            <a:avLst/>
            <a:gdLst>
              <a:gd name="connsiteX0" fmla="*/ 0 w 150413"/>
              <a:gd name="connsiteY0" fmla="*/ 0 h 128587"/>
              <a:gd name="connsiteX1" fmla="*/ 150414 w 150413"/>
              <a:gd name="connsiteY1" fmla="*/ 0 h 128587"/>
              <a:gd name="connsiteX2" fmla="*/ 150414 w 150413"/>
              <a:gd name="connsiteY2" fmla="*/ 128587 h 128587"/>
              <a:gd name="connsiteX3" fmla="*/ 0 w 150413"/>
              <a:gd name="connsiteY3" fmla="*/ 128587 h 128587"/>
            </a:gdLst>
            <a:ahLst/>
            <a:cxnLst>
              <a:cxn ang="0">
                <a:pos x="connsiteX0" y="connsiteY0"/>
              </a:cxn>
              <a:cxn ang="0">
                <a:pos x="connsiteX1" y="connsiteY1"/>
              </a:cxn>
              <a:cxn ang="0">
                <a:pos x="connsiteX2" y="connsiteY2"/>
              </a:cxn>
              <a:cxn ang="0">
                <a:pos x="connsiteX3" y="connsiteY3"/>
              </a:cxn>
            </a:cxnLst>
            <a:rect l="l" t="t" r="r" b="b"/>
            <a:pathLst>
              <a:path w="150413" h="128587">
                <a:moveTo>
                  <a:pt x="0" y="0"/>
                </a:moveTo>
                <a:lnTo>
                  <a:pt x="150414" y="0"/>
                </a:lnTo>
                <a:lnTo>
                  <a:pt x="150414" y="128587"/>
                </a:lnTo>
                <a:lnTo>
                  <a:pt x="0" y="128587"/>
                </a:lnTo>
                <a:close/>
              </a:path>
            </a:pathLst>
          </a:custGeom>
          <a:gradFill>
            <a:gsLst>
              <a:gs pos="0">
                <a:srgbClr val="EC4899"/>
              </a:gs>
              <a:gs pos="50000">
                <a:srgbClr val="D5307B"/>
              </a:gs>
              <a:gs pos="100000">
                <a:srgbClr val="BE185D"/>
              </a:gs>
            </a:gsLst>
            <a:lin ang="2700000" scaled="1"/>
          </a:gradFill>
          <a:ln w="10025" cap="flat">
            <a:noFill/>
            <a:prstDash val="solid"/>
            <a:miter/>
          </a:ln>
        </p:spPr>
        <p:txBody>
          <a:bodyPr rtlCol="0" anchor="ctr"/>
          <a:lstStyle/>
          <a:p>
            <a:pPr algn="ctr"/>
            <a:endParaRPr lang="en-IN"/>
          </a:p>
        </p:txBody>
      </p:sp>
      <p:sp>
        <p:nvSpPr>
          <p:cNvPr id="98" name="TextBox 97">
            <a:extLst>
              <a:ext uri="{FF2B5EF4-FFF2-40B4-BE49-F238E27FC236}">
                <a16:creationId xmlns:a16="http://schemas.microsoft.com/office/drawing/2014/main" id="{A8105CB8-C976-0984-8C49-ADC63865D7ED}"/>
              </a:ext>
            </a:extLst>
          </p:cNvPr>
          <p:cNvSpPr txBox="1"/>
          <p:nvPr/>
        </p:nvSpPr>
        <p:spPr>
          <a:xfrm>
            <a:off x="10219683" y="4610518"/>
            <a:ext cx="838691" cy="207749"/>
          </a:xfrm>
          <a:prstGeom prst="rect">
            <a:avLst/>
          </a:prstGeom>
          <a:noFill/>
        </p:spPr>
        <p:txBody>
          <a:bodyPr wrap="none" rtlCol="0" anchor="ctr">
            <a:spAutoFit/>
          </a:bodyPr>
          <a:lstStyle/>
          <a:p>
            <a:pPr algn="ctr"/>
            <a:r>
              <a:rPr lang="en-IN" sz="750" spc="0" baseline="0">
                <a:ln/>
                <a:solidFill>
                  <a:srgbClr val="334155"/>
                </a:solidFill>
                <a:latin typeface="Arial"/>
                <a:cs typeface="Arial"/>
                <a:sym typeface="Arial"/>
                <a:rtl val="0"/>
              </a:rPr>
              <a:t>Analysis Phase</a:t>
            </a:r>
          </a:p>
        </p:txBody>
      </p:sp>
      <p:sp>
        <p:nvSpPr>
          <p:cNvPr id="99" name="Freeform: Shape 98">
            <a:extLst>
              <a:ext uri="{FF2B5EF4-FFF2-40B4-BE49-F238E27FC236}">
                <a16:creationId xmlns:a16="http://schemas.microsoft.com/office/drawing/2014/main" id="{7F81ECE5-7FB0-1C58-C11F-78306484738D}"/>
              </a:ext>
            </a:extLst>
          </p:cNvPr>
          <p:cNvSpPr/>
          <p:nvPr/>
        </p:nvSpPr>
        <p:spPr>
          <a:xfrm>
            <a:off x="10095688" y="4845285"/>
            <a:ext cx="150413" cy="8572"/>
          </a:xfrm>
          <a:custGeom>
            <a:avLst/>
            <a:gdLst>
              <a:gd name="connsiteX0" fmla="*/ 0 w 150413"/>
              <a:gd name="connsiteY0" fmla="*/ 0 h 8572"/>
              <a:gd name="connsiteX1" fmla="*/ 150414 w 150413"/>
              <a:gd name="connsiteY1" fmla="*/ 0 h 8572"/>
            </a:gdLst>
            <a:ahLst/>
            <a:cxnLst>
              <a:cxn ang="0">
                <a:pos x="connsiteX0" y="connsiteY0"/>
              </a:cxn>
              <a:cxn ang="0">
                <a:pos x="connsiteX1" y="connsiteY1"/>
              </a:cxn>
            </a:cxnLst>
            <a:rect l="l" t="t" r="r" b="b"/>
            <a:pathLst>
              <a:path w="150413" h="8572">
                <a:moveTo>
                  <a:pt x="0" y="0"/>
                </a:moveTo>
                <a:lnTo>
                  <a:pt x="150414" y="0"/>
                </a:lnTo>
              </a:path>
            </a:pathLst>
          </a:custGeom>
          <a:ln w="20050" cap="flat">
            <a:solidFill>
              <a:srgbClr val="EC4899"/>
            </a:solidFill>
            <a:custDash>
              <a:ds d="225000" sp="225000"/>
            </a:custDash>
            <a:miter/>
          </a:ln>
        </p:spPr>
        <p:txBody>
          <a:bodyPr rtlCol="0" anchor="ctr"/>
          <a:lstStyle/>
          <a:p>
            <a:pPr algn="ctr"/>
            <a:endParaRPr lang="en-IN"/>
          </a:p>
        </p:txBody>
      </p:sp>
      <p:sp>
        <p:nvSpPr>
          <p:cNvPr id="100" name="TextBox 99">
            <a:extLst>
              <a:ext uri="{FF2B5EF4-FFF2-40B4-BE49-F238E27FC236}">
                <a16:creationId xmlns:a16="http://schemas.microsoft.com/office/drawing/2014/main" id="{5EDE955F-541D-4789-3705-845EF9D1DD4A}"/>
              </a:ext>
            </a:extLst>
          </p:cNvPr>
          <p:cNvSpPr txBox="1"/>
          <p:nvPr/>
        </p:nvSpPr>
        <p:spPr>
          <a:xfrm>
            <a:off x="10220142" y="4756251"/>
            <a:ext cx="843501" cy="207749"/>
          </a:xfrm>
          <a:prstGeom prst="rect">
            <a:avLst/>
          </a:prstGeom>
          <a:noFill/>
        </p:spPr>
        <p:txBody>
          <a:bodyPr wrap="none" rtlCol="0" anchor="ctr">
            <a:spAutoFit/>
          </a:bodyPr>
          <a:lstStyle/>
          <a:p>
            <a:pPr algn="ctr"/>
            <a:r>
              <a:rPr lang="en-IN" sz="750" spc="0" baseline="0">
                <a:ln/>
                <a:solidFill>
                  <a:srgbClr val="334155"/>
                </a:solidFill>
                <a:latin typeface="Arial"/>
                <a:cs typeface="Arial"/>
                <a:sym typeface="Arial"/>
                <a:rtl val="0"/>
              </a:rPr>
              <a:t>Feedback Loop</a:t>
            </a:r>
          </a:p>
        </p:txBody>
      </p:sp>
    </p:spTree>
    <p:extLst>
      <p:ext uri="{BB962C8B-B14F-4D97-AF65-F5344CB8AC3E}">
        <p14:creationId xmlns:p14="http://schemas.microsoft.com/office/powerpoint/2010/main" val="29154940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FF844-A549-365D-2906-4BD55FF33F9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3E32A8F-E3A2-39F6-D673-A96CEFACF7A3}"/>
              </a:ext>
            </a:extLst>
          </p:cNvPr>
          <p:cNvSpPr txBox="1"/>
          <p:nvPr/>
        </p:nvSpPr>
        <p:spPr>
          <a:xfrm>
            <a:off x="336680" y="92372"/>
            <a:ext cx="4715762" cy="286767"/>
          </a:xfrm>
          <a:prstGeom prst="rect">
            <a:avLst/>
          </a:prstGeom>
          <a:noFill/>
        </p:spPr>
        <p:txBody>
          <a:bodyPr wrap="none" rtlCol="0">
            <a:spAutoFit/>
          </a:bodyPr>
          <a:lstStyle/>
          <a:p>
            <a:pPr algn="l"/>
            <a:r>
              <a:rPr lang="en-IN" sz="1800" b="1" spc="0" baseline="0" dirty="0">
                <a:ln/>
                <a:solidFill>
                  <a:srgbClr val="1E40AF"/>
                </a:solidFill>
                <a:latin typeface="Arial"/>
                <a:cs typeface="Arial"/>
                <a:sym typeface="Arial"/>
                <a:rtl val="0"/>
              </a:rPr>
              <a:t>RRC Connection Setup Success Rate Analysis</a:t>
            </a:r>
          </a:p>
        </p:txBody>
      </p:sp>
      <p:sp>
        <p:nvSpPr>
          <p:cNvPr id="7" name="Freeform: Shape 6">
            <a:extLst>
              <a:ext uri="{FF2B5EF4-FFF2-40B4-BE49-F238E27FC236}">
                <a16:creationId xmlns:a16="http://schemas.microsoft.com/office/drawing/2014/main" id="{CE674BA4-6213-9A8C-A7A4-2106D7146D78}"/>
              </a:ext>
            </a:extLst>
          </p:cNvPr>
          <p:cNvSpPr/>
          <p:nvPr/>
        </p:nvSpPr>
        <p:spPr>
          <a:xfrm>
            <a:off x="494721" y="597710"/>
            <a:ext cx="4388564" cy="582794"/>
          </a:xfrm>
          <a:custGeom>
            <a:avLst/>
            <a:gdLst>
              <a:gd name="connsiteX0" fmla="*/ 3771386 w 3839646"/>
              <a:gd name="connsiteY0" fmla="*/ 0 h 582794"/>
              <a:gd name="connsiteX1" fmla="*/ 3839646 w 3839646"/>
              <a:gd name="connsiteY1" fmla="*/ 0 h 582794"/>
              <a:gd name="connsiteX2" fmla="*/ 3839646 w 3839646"/>
              <a:gd name="connsiteY2" fmla="*/ 582795 h 582794"/>
              <a:gd name="connsiteX3" fmla="*/ 3771386 w 3839646"/>
              <a:gd name="connsiteY3" fmla="*/ 582795 h 582794"/>
              <a:gd name="connsiteX4" fmla="*/ 68260 w 3839646"/>
              <a:gd name="connsiteY4" fmla="*/ 582795 h 582794"/>
              <a:gd name="connsiteX5" fmla="*/ 0 w 3839646"/>
              <a:gd name="connsiteY5" fmla="*/ 582795 h 582794"/>
              <a:gd name="connsiteX6" fmla="*/ 0 w 3839646"/>
              <a:gd name="connsiteY6" fmla="*/ 0 h 582794"/>
              <a:gd name="connsiteX7" fmla="*/ 68260 w 3839646"/>
              <a:gd name="connsiteY7" fmla="*/ 0 h 58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9646" h="582794">
                <a:moveTo>
                  <a:pt x="3771386" y="0"/>
                </a:moveTo>
                <a:cubicBezTo>
                  <a:pt x="3809085" y="0"/>
                  <a:pt x="3839646" y="0"/>
                  <a:pt x="3839646" y="0"/>
                </a:cubicBezTo>
                <a:lnTo>
                  <a:pt x="3839646" y="582795"/>
                </a:lnTo>
                <a:cubicBezTo>
                  <a:pt x="3839646" y="582795"/>
                  <a:pt x="3809085" y="582795"/>
                  <a:pt x="3771386" y="582795"/>
                </a:cubicBezTo>
                <a:lnTo>
                  <a:pt x="68260" y="582795"/>
                </a:lnTo>
                <a:cubicBezTo>
                  <a:pt x="30561" y="582795"/>
                  <a:pt x="0" y="582795"/>
                  <a:pt x="0" y="582795"/>
                </a:cubicBezTo>
                <a:lnTo>
                  <a:pt x="0" y="0"/>
                </a:lnTo>
                <a:cubicBezTo>
                  <a:pt x="0" y="0"/>
                  <a:pt x="30561" y="0"/>
                  <a:pt x="68260" y="0"/>
                </a:cubicBezTo>
                <a:close/>
              </a:path>
            </a:pathLst>
          </a:custGeom>
          <a:gradFill>
            <a:gsLst>
              <a:gs pos="0">
                <a:srgbClr val="DBEAFE"/>
              </a:gs>
              <a:gs pos="50000">
                <a:srgbClr val="CDE2FE"/>
              </a:gs>
              <a:gs pos="100000">
                <a:srgbClr val="BFDBFE"/>
              </a:gs>
            </a:gsLst>
            <a:lin ang="2700000" scaled="1"/>
          </a:gradFill>
          <a:ln w="17063" cap="flat">
            <a:solidFill>
              <a:srgbClr val="3B82F6"/>
            </a:solidFill>
            <a:prstDash val="solid"/>
            <a:miter/>
          </a:ln>
        </p:spPr>
        <p:txBody>
          <a:bodyPr rtlCol="0" anchor="ctr"/>
          <a:lstStyle/>
          <a:p>
            <a:endParaRPr lang="en-IN"/>
          </a:p>
        </p:txBody>
      </p:sp>
      <p:sp>
        <p:nvSpPr>
          <p:cNvPr id="8" name="TextBox 7">
            <a:extLst>
              <a:ext uri="{FF2B5EF4-FFF2-40B4-BE49-F238E27FC236}">
                <a16:creationId xmlns:a16="http://schemas.microsoft.com/office/drawing/2014/main" id="{85748CDA-3C53-3812-5873-40689620D4C6}"/>
              </a:ext>
            </a:extLst>
          </p:cNvPr>
          <p:cNvSpPr txBox="1"/>
          <p:nvPr/>
        </p:nvSpPr>
        <p:spPr>
          <a:xfrm>
            <a:off x="1868496" y="641786"/>
            <a:ext cx="1092096" cy="205380"/>
          </a:xfrm>
          <a:prstGeom prst="rect">
            <a:avLst/>
          </a:prstGeom>
          <a:noFill/>
        </p:spPr>
        <p:txBody>
          <a:bodyPr wrap="none" rtlCol="0">
            <a:spAutoFit/>
          </a:bodyPr>
          <a:lstStyle/>
          <a:p>
            <a:pPr algn="l"/>
            <a:r>
              <a:rPr lang="en-IN" sz="1050" b="1" spc="0" baseline="0">
                <a:ln/>
                <a:solidFill>
                  <a:srgbClr val="1E40AF"/>
                </a:solidFill>
                <a:latin typeface="Arial"/>
                <a:cs typeface="Arial"/>
                <a:sym typeface="Arial"/>
                <a:rtl val="0"/>
              </a:rPr>
              <a:t>KPI DEFINITION</a:t>
            </a:r>
          </a:p>
        </p:txBody>
      </p:sp>
      <p:sp>
        <p:nvSpPr>
          <p:cNvPr id="9" name="TextBox 8">
            <a:extLst>
              <a:ext uri="{FF2B5EF4-FFF2-40B4-BE49-F238E27FC236}">
                <a16:creationId xmlns:a16="http://schemas.microsoft.com/office/drawing/2014/main" id="{4CC6FDC9-BC6A-DB3A-4B09-429B15A8775A}"/>
              </a:ext>
            </a:extLst>
          </p:cNvPr>
          <p:cNvSpPr txBox="1"/>
          <p:nvPr/>
        </p:nvSpPr>
        <p:spPr>
          <a:xfrm>
            <a:off x="446627" y="800674"/>
            <a:ext cx="3935834" cy="189103"/>
          </a:xfrm>
          <a:prstGeom prst="rect">
            <a:avLst/>
          </a:prstGeom>
          <a:noFill/>
        </p:spPr>
        <p:txBody>
          <a:bodyPr wrap="none" rtlCol="0">
            <a:spAutoFit/>
          </a:bodyPr>
          <a:lstStyle/>
          <a:p>
            <a:pPr algn="l"/>
            <a:r>
              <a:rPr lang="en-IN" sz="900" spc="0" baseline="0">
                <a:ln/>
                <a:solidFill>
                  <a:srgbClr val="1E40AF"/>
                </a:solidFill>
                <a:latin typeface="Arial"/>
                <a:cs typeface="Arial"/>
                <a:sym typeface="Arial"/>
                <a:rtl val="0"/>
              </a:rPr>
              <a:t>Success Rate = (Successful RRC Setup Procedures) / (Total RRC Setup Attempts)</a:t>
            </a:r>
          </a:p>
        </p:txBody>
      </p:sp>
      <p:sp>
        <p:nvSpPr>
          <p:cNvPr id="10" name="TextBox 9">
            <a:extLst>
              <a:ext uri="{FF2B5EF4-FFF2-40B4-BE49-F238E27FC236}">
                <a16:creationId xmlns:a16="http://schemas.microsoft.com/office/drawing/2014/main" id="{FB66E36B-DCF0-2F08-0E87-85460E531293}"/>
              </a:ext>
            </a:extLst>
          </p:cNvPr>
          <p:cNvSpPr txBox="1"/>
          <p:nvPr/>
        </p:nvSpPr>
        <p:spPr>
          <a:xfrm>
            <a:off x="1521782" y="916543"/>
            <a:ext cx="1785523" cy="180965"/>
          </a:xfrm>
          <a:prstGeom prst="rect">
            <a:avLst/>
          </a:prstGeom>
          <a:noFill/>
        </p:spPr>
        <p:txBody>
          <a:bodyPr wrap="none" rtlCol="0">
            <a:spAutoFit/>
          </a:bodyPr>
          <a:lstStyle/>
          <a:p>
            <a:pPr algn="l"/>
            <a:r>
              <a:rPr lang="en-IN" sz="825" spc="0" baseline="0">
                <a:ln/>
                <a:solidFill>
                  <a:srgbClr val="64748B"/>
                </a:solidFill>
                <a:latin typeface="Arial"/>
                <a:cs typeface="Arial"/>
                <a:sym typeface="Arial"/>
                <a:rtl val="0"/>
              </a:rPr>
              <a:t>Target: &gt;98% | Typical Range: 95-99%</a:t>
            </a:r>
          </a:p>
        </p:txBody>
      </p:sp>
      <p:sp>
        <p:nvSpPr>
          <p:cNvPr id="11" name="TextBox 10">
            <a:extLst>
              <a:ext uri="{FF2B5EF4-FFF2-40B4-BE49-F238E27FC236}">
                <a16:creationId xmlns:a16="http://schemas.microsoft.com/office/drawing/2014/main" id="{E14776FA-1D90-F4F9-BFF0-BA89F5FC6D1F}"/>
              </a:ext>
            </a:extLst>
          </p:cNvPr>
          <p:cNvSpPr txBox="1"/>
          <p:nvPr/>
        </p:nvSpPr>
        <p:spPr>
          <a:xfrm>
            <a:off x="4210159" y="1271050"/>
            <a:ext cx="3661434" cy="237935"/>
          </a:xfrm>
          <a:prstGeom prst="rect">
            <a:avLst/>
          </a:prstGeom>
          <a:noFill/>
        </p:spPr>
        <p:txBody>
          <a:bodyPr wrap="none" rtlCol="0">
            <a:spAutoFit/>
          </a:bodyPr>
          <a:lstStyle/>
          <a:p>
            <a:pPr algn="l"/>
            <a:r>
              <a:rPr lang="en-IN" sz="1350" b="1" spc="0" baseline="0">
                <a:ln/>
                <a:solidFill>
                  <a:srgbClr val="1E40AF"/>
                </a:solidFill>
                <a:latin typeface="Arial"/>
                <a:cs typeface="Arial"/>
                <a:sym typeface="Arial"/>
                <a:rtl val="0"/>
              </a:rPr>
              <a:t>RRC CONNECTION SETUP PROCEDURE FLOW</a:t>
            </a:r>
          </a:p>
        </p:txBody>
      </p:sp>
      <p:sp>
        <p:nvSpPr>
          <p:cNvPr id="12" name="Freeform: Shape 11">
            <a:extLst>
              <a:ext uri="{FF2B5EF4-FFF2-40B4-BE49-F238E27FC236}">
                <a16:creationId xmlns:a16="http://schemas.microsoft.com/office/drawing/2014/main" id="{75EC3BA9-4FAF-4310-0430-70513839555F}"/>
              </a:ext>
            </a:extLst>
          </p:cNvPr>
          <p:cNvSpPr/>
          <p:nvPr/>
        </p:nvSpPr>
        <p:spPr>
          <a:xfrm>
            <a:off x="5016971" y="1544752"/>
            <a:ext cx="511952" cy="291397"/>
          </a:xfrm>
          <a:custGeom>
            <a:avLst/>
            <a:gdLst>
              <a:gd name="connsiteX0" fmla="*/ 443692 w 511952"/>
              <a:gd name="connsiteY0" fmla="*/ 0 h 291397"/>
              <a:gd name="connsiteX1" fmla="*/ 511953 w 511952"/>
              <a:gd name="connsiteY1" fmla="*/ 0 h 291397"/>
              <a:gd name="connsiteX2" fmla="*/ 511953 w 511952"/>
              <a:gd name="connsiteY2" fmla="*/ 291397 h 291397"/>
              <a:gd name="connsiteX3" fmla="*/ 443692 w 511952"/>
              <a:gd name="connsiteY3" fmla="*/ 291397 h 291397"/>
              <a:gd name="connsiteX4" fmla="*/ 68260 w 511952"/>
              <a:gd name="connsiteY4" fmla="*/ 291397 h 291397"/>
              <a:gd name="connsiteX5" fmla="*/ 0 w 511952"/>
              <a:gd name="connsiteY5" fmla="*/ 291397 h 291397"/>
              <a:gd name="connsiteX6" fmla="*/ 0 w 511952"/>
              <a:gd name="connsiteY6" fmla="*/ 0 h 291397"/>
              <a:gd name="connsiteX7" fmla="*/ 68260 w 511952"/>
              <a:gd name="connsiteY7" fmla="*/ 0 h 29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952" h="291397">
                <a:moveTo>
                  <a:pt x="443692" y="0"/>
                </a:moveTo>
                <a:cubicBezTo>
                  <a:pt x="481392" y="0"/>
                  <a:pt x="511953" y="0"/>
                  <a:pt x="511953" y="0"/>
                </a:cubicBezTo>
                <a:lnTo>
                  <a:pt x="511953" y="291397"/>
                </a:lnTo>
                <a:cubicBezTo>
                  <a:pt x="511953" y="291397"/>
                  <a:pt x="481392" y="291397"/>
                  <a:pt x="443692" y="291397"/>
                </a:cubicBezTo>
                <a:lnTo>
                  <a:pt x="68260" y="291397"/>
                </a:lnTo>
                <a:cubicBezTo>
                  <a:pt x="30561" y="291397"/>
                  <a:pt x="0" y="291397"/>
                  <a:pt x="0" y="291397"/>
                </a:cubicBezTo>
                <a:lnTo>
                  <a:pt x="0" y="0"/>
                </a:lnTo>
                <a:cubicBezTo>
                  <a:pt x="0" y="0"/>
                  <a:pt x="30561" y="0"/>
                  <a:pt x="68260" y="0"/>
                </a:cubicBezTo>
                <a:close/>
              </a:path>
            </a:pathLst>
          </a:custGeom>
          <a:gradFill>
            <a:gsLst>
              <a:gs pos="0">
                <a:srgbClr val="3B82F6"/>
              </a:gs>
              <a:gs pos="50000">
                <a:srgbClr val="2C61D2"/>
              </a:gs>
              <a:gs pos="100000">
                <a:srgbClr val="1E40AF"/>
              </a:gs>
            </a:gsLst>
            <a:lin ang="2700000" scaled="1"/>
          </a:gradFill>
          <a:ln w="8532" cap="flat">
            <a:noFill/>
            <a:prstDash val="solid"/>
            <a:miter/>
          </a:ln>
        </p:spPr>
        <p:txBody>
          <a:bodyPr rtlCol="0" anchor="ctr"/>
          <a:lstStyle/>
          <a:p>
            <a:endParaRPr lang="en-IN"/>
          </a:p>
        </p:txBody>
      </p:sp>
      <p:sp>
        <p:nvSpPr>
          <p:cNvPr id="13" name="TextBox 12">
            <a:extLst>
              <a:ext uri="{FF2B5EF4-FFF2-40B4-BE49-F238E27FC236}">
                <a16:creationId xmlns:a16="http://schemas.microsoft.com/office/drawing/2014/main" id="{225020A3-BA87-B5C0-48D6-189D2302344D}"/>
              </a:ext>
            </a:extLst>
          </p:cNvPr>
          <p:cNvSpPr txBox="1"/>
          <p:nvPr/>
        </p:nvSpPr>
        <p:spPr>
          <a:xfrm>
            <a:off x="5110389" y="1580162"/>
            <a:ext cx="325116" cy="189103"/>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UE</a:t>
            </a:r>
          </a:p>
        </p:txBody>
      </p:sp>
      <p:sp>
        <p:nvSpPr>
          <p:cNvPr id="14" name="Freeform: Shape 13">
            <a:extLst>
              <a:ext uri="{FF2B5EF4-FFF2-40B4-BE49-F238E27FC236}">
                <a16:creationId xmlns:a16="http://schemas.microsoft.com/office/drawing/2014/main" id="{9377306F-75C5-B7C2-4610-08A9F8BE9252}"/>
              </a:ext>
            </a:extLst>
          </p:cNvPr>
          <p:cNvSpPr/>
          <p:nvPr/>
        </p:nvSpPr>
        <p:spPr>
          <a:xfrm>
            <a:off x="6552829" y="1544752"/>
            <a:ext cx="511952" cy="291397"/>
          </a:xfrm>
          <a:custGeom>
            <a:avLst/>
            <a:gdLst>
              <a:gd name="connsiteX0" fmla="*/ 443692 w 511952"/>
              <a:gd name="connsiteY0" fmla="*/ 0 h 291397"/>
              <a:gd name="connsiteX1" fmla="*/ 511953 w 511952"/>
              <a:gd name="connsiteY1" fmla="*/ 0 h 291397"/>
              <a:gd name="connsiteX2" fmla="*/ 511953 w 511952"/>
              <a:gd name="connsiteY2" fmla="*/ 291397 h 291397"/>
              <a:gd name="connsiteX3" fmla="*/ 443692 w 511952"/>
              <a:gd name="connsiteY3" fmla="*/ 291397 h 291397"/>
              <a:gd name="connsiteX4" fmla="*/ 68260 w 511952"/>
              <a:gd name="connsiteY4" fmla="*/ 291397 h 291397"/>
              <a:gd name="connsiteX5" fmla="*/ 0 w 511952"/>
              <a:gd name="connsiteY5" fmla="*/ 291397 h 291397"/>
              <a:gd name="connsiteX6" fmla="*/ 0 w 511952"/>
              <a:gd name="connsiteY6" fmla="*/ 0 h 291397"/>
              <a:gd name="connsiteX7" fmla="*/ 68260 w 511952"/>
              <a:gd name="connsiteY7" fmla="*/ 0 h 29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952" h="291397">
                <a:moveTo>
                  <a:pt x="443692" y="0"/>
                </a:moveTo>
                <a:cubicBezTo>
                  <a:pt x="481392" y="0"/>
                  <a:pt x="511953" y="0"/>
                  <a:pt x="511953" y="0"/>
                </a:cubicBezTo>
                <a:lnTo>
                  <a:pt x="511953" y="291397"/>
                </a:lnTo>
                <a:cubicBezTo>
                  <a:pt x="511953" y="291397"/>
                  <a:pt x="481392" y="291397"/>
                  <a:pt x="443692" y="291397"/>
                </a:cubicBezTo>
                <a:lnTo>
                  <a:pt x="68260" y="291397"/>
                </a:lnTo>
                <a:cubicBezTo>
                  <a:pt x="30561" y="291397"/>
                  <a:pt x="0" y="291397"/>
                  <a:pt x="0" y="291397"/>
                </a:cubicBezTo>
                <a:lnTo>
                  <a:pt x="0" y="0"/>
                </a:lnTo>
                <a:cubicBezTo>
                  <a:pt x="0" y="0"/>
                  <a:pt x="30561" y="0"/>
                  <a:pt x="68260" y="0"/>
                </a:cubicBezTo>
                <a:close/>
              </a:path>
            </a:pathLst>
          </a:custGeom>
          <a:gradFill>
            <a:gsLst>
              <a:gs pos="0">
                <a:srgbClr val="EC4899"/>
              </a:gs>
              <a:gs pos="50000">
                <a:srgbClr val="D5307B"/>
              </a:gs>
              <a:gs pos="100000">
                <a:srgbClr val="BE185D"/>
              </a:gs>
            </a:gsLst>
            <a:lin ang="2700000" scaled="1"/>
          </a:gradFill>
          <a:ln w="8532" cap="flat">
            <a:noFill/>
            <a:prstDash val="solid"/>
            <a:miter/>
          </a:ln>
        </p:spPr>
        <p:txBody>
          <a:bodyPr rtlCol="0" anchor="ctr"/>
          <a:lstStyle/>
          <a:p>
            <a:endParaRPr lang="en-IN"/>
          </a:p>
        </p:txBody>
      </p:sp>
      <p:sp>
        <p:nvSpPr>
          <p:cNvPr id="15" name="TextBox 14">
            <a:extLst>
              <a:ext uri="{FF2B5EF4-FFF2-40B4-BE49-F238E27FC236}">
                <a16:creationId xmlns:a16="http://schemas.microsoft.com/office/drawing/2014/main" id="{284A924D-2BC5-8A1B-16D9-8D67BBEC1D12}"/>
              </a:ext>
            </a:extLst>
          </p:cNvPr>
          <p:cNvSpPr txBox="1"/>
          <p:nvPr/>
        </p:nvSpPr>
        <p:spPr>
          <a:xfrm>
            <a:off x="6612150" y="1580162"/>
            <a:ext cx="393310" cy="189103"/>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gNB</a:t>
            </a:r>
          </a:p>
        </p:txBody>
      </p:sp>
      <p:sp>
        <p:nvSpPr>
          <p:cNvPr id="16" name="Freeform: Shape 15">
            <a:extLst>
              <a:ext uri="{FF2B5EF4-FFF2-40B4-BE49-F238E27FC236}">
                <a16:creationId xmlns:a16="http://schemas.microsoft.com/office/drawing/2014/main" id="{991E50F5-1617-C16B-84C9-23B09DAC086C}"/>
              </a:ext>
            </a:extLst>
          </p:cNvPr>
          <p:cNvSpPr/>
          <p:nvPr/>
        </p:nvSpPr>
        <p:spPr>
          <a:xfrm>
            <a:off x="3907740" y="2054697"/>
            <a:ext cx="1706509" cy="254972"/>
          </a:xfrm>
          <a:custGeom>
            <a:avLst/>
            <a:gdLst>
              <a:gd name="connsiteX0" fmla="*/ 1663847 w 1706509"/>
              <a:gd name="connsiteY0" fmla="*/ 0 h 254972"/>
              <a:gd name="connsiteX1" fmla="*/ 1706509 w 1706509"/>
              <a:gd name="connsiteY1" fmla="*/ 0 h 254972"/>
              <a:gd name="connsiteX2" fmla="*/ 1706509 w 1706509"/>
              <a:gd name="connsiteY2" fmla="*/ 254973 h 254972"/>
              <a:gd name="connsiteX3" fmla="*/ 1663847 w 1706509"/>
              <a:gd name="connsiteY3" fmla="*/ 254973 h 254972"/>
              <a:gd name="connsiteX4" fmla="*/ 42663 w 1706509"/>
              <a:gd name="connsiteY4" fmla="*/ 254973 h 254972"/>
              <a:gd name="connsiteX5" fmla="*/ 0 w 1706509"/>
              <a:gd name="connsiteY5" fmla="*/ 254973 h 254972"/>
              <a:gd name="connsiteX6" fmla="*/ 0 w 1706509"/>
              <a:gd name="connsiteY6" fmla="*/ 0 h 254972"/>
              <a:gd name="connsiteX7" fmla="*/ 42663 w 1706509"/>
              <a:gd name="connsiteY7" fmla="*/ 0 h 25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6509" h="254972">
                <a:moveTo>
                  <a:pt x="1663847" y="0"/>
                </a:moveTo>
                <a:cubicBezTo>
                  <a:pt x="1687409" y="0"/>
                  <a:pt x="1706509" y="0"/>
                  <a:pt x="1706509" y="0"/>
                </a:cubicBezTo>
                <a:lnTo>
                  <a:pt x="1706509" y="254973"/>
                </a:lnTo>
                <a:cubicBezTo>
                  <a:pt x="1706509" y="254973"/>
                  <a:pt x="1687409" y="254973"/>
                  <a:pt x="1663847" y="254973"/>
                </a:cubicBezTo>
                <a:lnTo>
                  <a:pt x="42663" y="254973"/>
                </a:lnTo>
                <a:cubicBezTo>
                  <a:pt x="19101" y="254973"/>
                  <a:pt x="0" y="254973"/>
                  <a:pt x="0" y="254973"/>
                </a:cubicBezTo>
                <a:lnTo>
                  <a:pt x="0" y="0"/>
                </a:lnTo>
                <a:cubicBezTo>
                  <a:pt x="0" y="0"/>
                  <a:pt x="19101" y="0"/>
                  <a:pt x="42663" y="0"/>
                </a:cubicBezTo>
                <a:close/>
              </a:path>
            </a:pathLst>
          </a:custGeom>
          <a:gradFill>
            <a:gsLst>
              <a:gs pos="0">
                <a:srgbClr val="DBEAFE"/>
              </a:gs>
              <a:gs pos="50000">
                <a:srgbClr val="CDE2FE"/>
              </a:gs>
              <a:gs pos="100000">
                <a:srgbClr val="BFDBFE"/>
              </a:gs>
            </a:gsLst>
            <a:lin ang="2700000" scaled="1"/>
          </a:gradFill>
          <a:ln w="8532" cap="flat">
            <a:solidFill>
              <a:srgbClr val="3B82F6"/>
            </a:solidFill>
            <a:prstDash val="solid"/>
            <a:miter/>
          </a:ln>
        </p:spPr>
        <p:txBody>
          <a:bodyPr rtlCol="0" anchor="ctr"/>
          <a:lstStyle/>
          <a:p>
            <a:endParaRPr lang="en-IN"/>
          </a:p>
        </p:txBody>
      </p:sp>
      <p:sp>
        <p:nvSpPr>
          <p:cNvPr id="17" name="TextBox 16">
            <a:extLst>
              <a:ext uri="{FF2B5EF4-FFF2-40B4-BE49-F238E27FC236}">
                <a16:creationId xmlns:a16="http://schemas.microsoft.com/office/drawing/2014/main" id="{05E4D38D-077F-347C-C13D-5D6CFC2D4A95}"/>
              </a:ext>
            </a:extLst>
          </p:cNvPr>
          <p:cNvSpPr txBox="1"/>
          <p:nvPr/>
        </p:nvSpPr>
        <p:spPr>
          <a:xfrm>
            <a:off x="4035944" y="2082133"/>
            <a:ext cx="1450100" cy="180965"/>
          </a:xfrm>
          <a:prstGeom prst="rect">
            <a:avLst/>
          </a:prstGeom>
          <a:noFill/>
        </p:spPr>
        <p:txBody>
          <a:bodyPr wrap="none" rtlCol="0">
            <a:spAutoFit/>
          </a:bodyPr>
          <a:lstStyle/>
          <a:p>
            <a:pPr algn="l"/>
            <a:r>
              <a:rPr lang="en-IN" sz="825" b="1" spc="0" baseline="0">
                <a:ln/>
                <a:solidFill>
                  <a:srgbClr val="1E40AF"/>
                </a:solidFill>
                <a:latin typeface="Arial"/>
                <a:cs typeface="Arial"/>
                <a:sym typeface="Arial"/>
                <a:rtl val="0"/>
              </a:rPr>
              <a:t>1. RRCSetupRequest (Msg3)</a:t>
            </a:r>
          </a:p>
        </p:txBody>
      </p:sp>
      <p:sp>
        <p:nvSpPr>
          <p:cNvPr id="18" name="Freeform: Shape 17">
            <a:extLst>
              <a:ext uri="{FF2B5EF4-FFF2-40B4-BE49-F238E27FC236}">
                <a16:creationId xmlns:a16="http://schemas.microsoft.com/office/drawing/2014/main" id="{D3064A62-F337-CF29-FE44-CE6F53E248F5}"/>
              </a:ext>
            </a:extLst>
          </p:cNvPr>
          <p:cNvSpPr/>
          <p:nvPr/>
        </p:nvSpPr>
        <p:spPr>
          <a:xfrm>
            <a:off x="5272947" y="1981848"/>
            <a:ext cx="1194556" cy="7284"/>
          </a:xfrm>
          <a:custGeom>
            <a:avLst/>
            <a:gdLst>
              <a:gd name="connsiteX0" fmla="*/ 0 w 1194556"/>
              <a:gd name="connsiteY0" fmla="*/ 0 h 7284"/>
              <a:gd name="connsiteX1" fmla="*/ 1194557 w 1194556"/>
              <a:gd name="connsiteY1" fmla="*/ 0 h 7284"/>
            </a:gdLst>
            <a:ahLst/>
            <a:cxnLst>
              <a:cxn ang="0">
                <a:pos x="connsiteX0" y="connsiteY0"/>
              </a:cxn>
              <a:cxn ang="0">
                <a:pos x="connsiteX1" y="connsiteY1"/>
              </a:cxn>
            </a:cxnLst>
            <a:rect l="l" t="t" r="r" b="b"/>
            <a:pathLst>
              <a:path w="1194556" h="7284">
                <a:moveTo>
                  <a:pt x="0" y="0"/>
                </a:moveTo>
                <a:lnTo>
                  <a:pt x="1194557" y="0"/>
                </a:lnTo>
              </a:path>
            </a:pathLst>
          </a:custGeom>
          <a:noFill/>
          <a:ln w="25595" cap="flat">
            <a:solidFill>
              <a:srgbClr val="3B82F6"/>
            </a:solidFill>
            <a:prstDash val="solid"/>
            <a:miter/>
            <a:tailEnd type="stealth" w="lg" len="lg"/>
          </a:ln>
        </p:spPr>
        <p:txBody>
          <a:bodyPr rtlCol="0" anchor="ctr"/>
          <a:lstStyle/>
          <a:p>
            <a:endParaRPr lang="en-IN"/>
          </a:p>
        </p:txBody>
      </p:sp>
      <p:sp>
        <p:nvSpPr>
          <p:cNvPr id="19" name="TextBox 18">
            <a:extLst>
              <a:ext uri="{FF2B5EF4-FFF2-40B4-BE49-F238E27FC236}">
                <a16:creationId xmlns:a16="http://schemas.microsoft.com/office/drawing/2014/main" id="{615A580A-D9AF-7E5C-44FB-9CAC9E0E9433}"/>
              </a:ext>
            </a:extLst>
          </p:cNvPr>
          <p:cNvSpPr txBox="1"/>
          <p:nvPr/>
        </p:nvSpPr>
        <p:spPr>
          <a:xfrm>
            <a:off x="5629445" y="1833755"/>
            <a:ext cx="481560" cy="172826"/>
          </a:xfrm>
          <a:prstGeom prst="rect">
            <a:avLst/>
          </a:prstGeom>
          <a:noFill/>
        </p:spPr>
        <p:txBody>
          <a:bodyPr wrap="none" rtlCol="0">
            <a:spAutoFit/>
          </a:bodyPr>
          <a:lstStyle/>
          <a:p>
            <a:pPr algn="l"/>
            <a:r>
              <a:rPr lang="en-IN" sz="750" spc="0" baseline="0">
                <a:ln/>
                <a:solidFill>
                  <a:srgbClr val="64748B"/>
                </a:solidFill>
                <a:latin typeface="Arial"/>
                <a:cs typeface="Arial"/>
                <a:sym typeface="Arial"/>
                <a:rtl val="0"/>
              </a:rPr>
              <a:t>PUSCH</a:t>
            </a:r>
          </a:p>
        </p:txBody>
      </p:sp>
      <p:sp>
        <p:nvSpPr>
          <p:cNvPr id="20" name="Freeform: Shape 19">
            <a:extLst>
              <a:ext uri="{FF2B5EF4-FFF2-40B4-BE49-F238E27FC236}">
                <a16:creationId xmlns:a16="http://schemas.microsoft.com/office/drawing/2014/main" id="{A77AD68C-2CD1-D809-9378-007D02FA9BA9}"/>
              </a:ext>
            </a:extLst>
          </p:cNvPr>
          <p:cNvSpPr/>
          <p:nvPr/>
        </p:nvSpPr>
        <p:spPr>
          <a:xfrm>
            <a:off x="6467504" y="2418944"/>
            <a:ext cx="1706509" cy="254972"/>
          </a:xfrm>
          <a:custGeom>
            <a:avLst/>
            <a:gdLst>
              <a:gd name="connsiteX0" fmla="*/ 1663847 w 1706509"/>
              <a:gd name="connsiteY0" fmla="*/ 0 h 254972"/>
              <a:gd name="connsiteX1" fmla="*/ 1706509 w 1706509"/>
              <a:gd name="connsiteY1" fmla="*/ 0 h 254972"/>
              <a:gd name="connsiteX2" fmla="*/ 1706509 w 1706509"/>
              <a:gd name="connsiteY2" fmla="*/ 254973 h 254972"/>
              <a:gd name="connsiteX3" fmla="*/ 1663847 w 1706509"/>
              <a:gd name="connsiteY3" fmla="*/ 254973 h 254972"/>
              <a:gd name="connsiteX4" fmla="*/ 42663 w 1706509"/>
              <a:gd name="connsiteY4" fmla="*/ 254973 h 254972"/>
              <a:gd name="connsiteX5" fmla="*/ 0 w 1706509"/>
              <a:gd name="connsiteY5" fmla="*/ 254973 h 254972"/>
              <a:gd name="connsiteX6" fmla="*/ 0 w 1706509"/>
              <a:gd name="connsiteY6" fmla="*/ 0 h 254972"/>
              <a:gd name="connsiteX7" fmla="*/ 42663 w 1706509"/>
              <a:gd name="connsiteY7" fmla="*/ 0 h 25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6509" h="254972">
                <a:moveTo>
                  <a:pt x="1663847" y="0"/>
                </a:moveTo>
                <a:cubicBezTo>
                  <a:pt x="1687409" y="0"/>
                  <a:pt x="1706509" y="0"/>
                  <a:pt x="1706509" y="0"/>
                </a:cubicBezTo>
                <a:lnTo>
                  <a:pt x="1706509" y="254973"/>
                </a:lnTo>
                <a:cubicBezTo>
                  <a:pt x="1706509" y="254973"/>
                  <a:pt x="1687409" y="254973"/>
                  <a:pt x="1663847" y="254973"/>
                </a:cubicBezTo>
                <a:lnTo>
                  <a:pt x="42663" y="254973"/>
                </a:lnTo>
                <a:cubicBezTo>
                  <a:pt x="19101" y="254973"/>
                  <a:pt x="0" y="254973"/>
                  <a:pt x="0" y="254973"/>
                </a:cubicBezTo>
                <a:lnTo>
                  <a:pt x="0" y="0"/>
                </a:lnTo>
                <a:cubicBezTo>
                  <a:pt x="0" y="0"/>
                  <a:pt x="19101" y="0"/>
                  <a:pt x="42663" y="0"/>
                </a:cubicBezTo>
                <a:close/>
              </a:path>
            </a:pathLst>
          </a:custGeom>
          <a:gradFill>
            <a:gsLst>
              <a:gs pos="0">
                <a:srgbClr val="FCE7F3"/>
              </a:gs>
              <a:gs pos="50000">
                <a:srgbClr val="FBDBED"/>
              </a:gs>
              <a:gs pos="100000">
                <a:srgbClr val="FBCFE8"/>
              </a:gs>
            </a:gsLst>
            <a:lin ang="2700000" scaled="1"/>
          </a:gradFill>
          <a:ln w="8532" cap="flat">
            <a:solidFill>
              <a:srgbClr val="EC4899"/>
            </a:solidFill>
            <a:prstDash val="solid"/>
            <a:miter/>
          </a:ln>
        </p:spPr>
        <p:txBody>
          <a:bodyPr rtlCol="0" anchor="ctr"/>
          <a:lstStyle/>
          <a:p>
            <a:endParaRPr lang="en-IN"/>
          </a:p>
        </p:txBody>
      </p:sp>
      <p:sp>
        <p:nvSpPr>
          <p:cNvPr id="21" name="TextBox 20">
            <a:extLst>
              <a:ext uri="{FF2B5EF4-FFF2-40B4-BE49-F238E27FC236}">
                <a16:creationId xmlns:a16="http://schemas.microsoft.com/office/drawing/2014/main" id="{E6ADE671-DA2A-99D2-6482-8AD254BC45DF}"/>
              </a:ext>
            </a:extLst>
          </p:cNvPr>
          <p:cNvSpPr txBox="1"/>
          <p:nvPr/>
        </p:nvSpPr>
        <p:spPr>
          <a:xfrm>
            <a:off x="6736541" y="2446379"/>
            <a:ext cx="1168435" cy="180965"/>
          </a:xfrm>
          <a:prstGeom prst="rect">
            <a:avLst/>
          </a:prstGeom>
          <a:noFill/>
        </p:spPr>
        <p:txBody>
          <a:bodyPr wrap="none" rtlCol="0">
            <a:spAutoFit/>
          </a:bodyPr>
          <a:lstStyle/>
          <a:p>
            <a:pPr algn="l"/>
            <a:r>
              <a:rPr lang="en-IN" sz="825" b="1" spc="0" baseline="0">
                <a:ln/>
                <a:solidFill>
                  <a:srgbClr val="BE185D"/>
                </a:solidFill>
                <a:latin typeface="Arial"/>
                <a:cs typeface="Arial"/>
                <a:sym typeface="Arial"/>
                <a:rtl val="0"/>
              </a:rPr>
              <a:t>2. RRCSetup (PDSCH)</a:t>
            </a:r>
          </a:p>
        </p:txBody>
      </p:sp>
      <p:sp>
        <p:nvSpPr>
          <p:cNvPr id="22" name="Freeform: Shape 21">
            <a:extLst>
              <a:ext uri="{FF2B5EF4-FFF2-40B4-BE49-F238E27FC236}">
                <a16:creationId xmlns:a16="http://schemas.microsoft.com/office/drawing/2014/main" id="{ABDA7F55-6D7C-5468-5666-EABD164E128E}"/>
              </a:ext>
            </a:extLst>
          </p:cNvPr>
          <p:cNvSpPr/>
          <p:nvPr/>
        </p:nvSpPr>
        <p:spPr>
          <a:xfrm>
            <a:off x="5282675" y="2375278"/>
            <a:ext cx="1194556" cy="7284"/>
          </a:xfrm>
          <a:custGeom>
            <a:avLst/>
            <a:gdLst>
              <a:gd name="connsiteX0" fmla="*/ 1194557 w 1194556"/>
              <a:gd name="connsiteY0" fmla="*/ 0 h 7284"/>
              <a:gd name="connsiteX1" fmla="*/ 0 w 1194556"/>
              <a:gd name="connsiteY1" fmla="*/ 0 h 7284"/>
            </a:gdLst>
            <a:ahLst/>
            <a:cxnLst>
              <a:cxn ang="0">
                <a:pos x="connsiteX0" y="connsiteY0"/>
              </a:cxn>
              <a:cxn ang="0">
                <a:pos x="connsiteX1" y="connsiteY1"/>
              </a:cxn>
            </a:cxnLst>
            <a:rect l="l" t="t" r="r" b="b"/>
            <a:pathLst>
              <a:path w="1194556" h="7284">
                <a:moveTo>
                  <a:pt x="1194557" y="0"/>
                </a:moveTo>
                <a:lnTo>
                  <a:pt x="0" y="0"/>
                </a:lnTo>
              </a:path>
            </a:pathLst>
          </a:custGeom>
          <a:noFill/>
          <a:ln w="25595" cap="flat">
            <a:solidFill>
              <a:srgbClr val="EC4899"/>
            </a:solidFill>
            <a:prstDash val="solid"/>
            <a:miter/>
            <a:tailEnd type="stealth" w="lg" len="lg"/>
          </a:ln>
        </p:spPr>
        <p:txBody>
          <a:bodyPr rtlCol="0" anchor="ctr"/>
          <a:lstStyle/>
          <a:p>
            <a:endParaRPr lang="en-IN"/>
          </a:p>
        </p:txBody>
      </p:sp>
      <p:sp>
        <p:nvSpPr>
          <p:cNvPr id="23" name="TextBox 22">
            <a:extLst>
              <a:ext uri="{FF2B5EF4-FFF2-40B4-BE49-F238E27FC236}">
                <a16:creationId xmlns:a16="http://schemas.microsoft.com/office/drawing/2014/main" id="{F1F83F70-A827-386F-CFA1-6E1783EDF8CF}"/>
              </a:ext>
            </a:extLst>
          </p:cNvPr>
          <p:cNvSpPr txBox="1"/>
          <p:nvPr/>
        </p:nvSpPr>
        <p:spPr>
          <a:xfrm>
            <a:off x="5452836" y="2198002"/>
            <a:ext cx="834778" cy="172826"/>
          </a:xfrm>
          <a:prstGeom prst="rect">
            <a:avLst/>
          </a:prstGeom>
          <a:noFill/>
        </p:spPr>
        <p:txBody>
          <a:bodyPr wrap="none" rtlCol="0">
            <a:spAutoFit/>
          </a:bodyPr>
          <a:lstStyle/>
          <a:p>
            <a:pPr algn="l"/>
            <a:r>
              <a:rPr lang="en-IN" sz="750" spc="0" baseline="0">
                <a:ln/>
                <a:solidFill>
                  <a:srgbClr val="64748B"/>
                </a:solidFill>
                <a:latin typeface="Arial"/>
                <a:cs typeface="Arial"/>
                <a:sym typeface="Arial"/>
                <a:rtl val="0"/>
              </a:rPr>
              <a:t>PDCCH+PDSCH</a:t>
            </a:r>
          </a:p>
        </p:txBody>
      </p:sp>
      <p:sp>
        <p:nvSpPr>
          <p:cNvPr id="24" name="Freeform: Shape 23">
            <a:extLst>
              <a:ext uri="{FF2B5EF4-FFF2-40B4-BE49-F238E27FC236}">
                <a16:creationId xmlns:a16="http://schemas.microsoft.com/office/drawing/2014/main" id="{1BCE3476-4454-B61C-A492-EC1A7201B8C7}"/>
              </a:ext>
            </a:extLst>
          </p:cNvPr>
          <p:cNvSpPr/>
          <p:nvPr/>
        </p:nvSpPr>
        <p:spPr>
          <a:xfrm>
            <a:off x="3907740" y="2783191"/>
            <a:ext cx="1706509" cy="254972"/>
          </a:xfrm>
          <a:custGeom>
            <a:avLst/>
            <a:gdLst>
              <a:gd name="connsiteX0" fmla="*/ 1663847 w 1706509"/>
              <a:gd name="connsiteY0" fmla="*/ 0 h 254972"/>
              <a:gd name="connsiteX1" fmla="*/ 1706509 w 1706509"/>
              <a:gd name="connsiteY1" fmla="*/ 0 h 254972"/>
              <a:gd name="connsiteX2" fmla="*/ 1706509 w 1706509"/>
              <a:gd name="connsiteY2" fmla="*/ 254973 h 254972"/>
              <a:gd name="connsiteX3" fmla="*/ 1663847 w 1706509"/>
              <a:gd name="connsiteY3" fmla="*/ 254973 h 254972"/>
              <a:gd name="connsiteX4" fmla="*/ 42663 w 1706509"/>
              <a:gd name="connsiteY4" fmla="*/ 254973 h 254972"/>
              <a:gd name="connsiteX5" fmla="*/ 0 w 1706509"/>
              <a:gd name="connsiteY5" fmla="*/ 254973 h 254972"/>
              <a:gd name="connsiteX6" fmla="*/ 0 w 1706509"/>
              <a:gd name="connsiteY6" fmla="*/ 0 h 254972"/>
              <a:gd name="connsiteX7" fmla="*/ 42663 w 1706509"/>
              <a:gd name="connsiteY7" fmla="*/ 0 h 25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6509" h="254972">
                <a:moveTo>
                  <a:pt x="1663847" y="0"/>
                </a:moveTo>
                <a:cubicBezTo>
                  <a:pt x="1687409" y="0"/>
                  <a:pt x="1706509" y="0"/>
                  <a:pt x="1706509" y="0"/>
                </a:cubicBezTo>
                <a:lnTo>
                  <a:pt x="1706509" y="254973"/>
                </a:lnTo>
                <a:cubicBezTo>
                  <a:pt x="1706509" y="254973"/>
                  <a:pt x="1687409" y="254973"/>
                  <a:pt x="1663847" y="254973"/>
                </a:cubicBezTo>
                <a:lnTo>
                  <a:pt x="42663" y="254973"/>
                </a:lnTo>
                <a:cubicBezTo>
                  <a:pt x="19101" y="254973"/>
                  <a:pt x="0" y="254973"/>
                  <a:pt x="0" y="254973"/>
                </a:cubicBezTo>
                <a:lnTo>
                  <a:pt x="0" y="0"/>
                </a:lnTo>
                <a:cubicBezTo>
                  <a:pt x="0" y="0"/>
                  <a:pt x="19101" y="0"/>
                  <a:pt x="42663" y="0"/>
                </a:cubicBezTo>
                <a:close/>
              </a:path>
            </a:pathLst>
          </a:custGeom>
          <a:gradFill>
            <a:gsLst>
              <a:gs pos="0">
                <a:srgbClr val="DBEAFE"/>
              </a:gs>
              <a:gs pos="50000">
                <a:srgbClr val="CDE2FE"/>
              </a:gs>
              <a:gs pos="100000">
                <a:srgbClr val="BFDBFE"/>
              </a:gs>
            </a:gsLst>
            <a:lin ang="2700000" scaled="1"/>
          </a:gradFill>
          <a:ln w="8532" cap="flat">
            <a:solidFill>
              <a:srgbClr val="3B82F6"/>
            </a:solidFill>
            <a:prstDash val="solid"/>
            <a:miter/>
          </a:ln>
        </p:spPr>
        <p:txBody>
          <a:bodyPr rtlCol="0" anchor="ctr"/>
          <a:lstStyle/>
          <a:p>
            <a:endParaRPr lang="en-IN"/>
          </a:p>
        </p:txBody>
      </p:sp>
      <p:sp>
        <p:nvSpPr>
          <p:cNvPr id="25" name="TextBox 24">
            <a:extLst>
              <a:ext uri="{FF2B5EF4-FFF2-40B4-BE49-F238E27FC236}">
                <a16:creationId xmlns:a16="http://schemas.microsoft.com/office/drawing/2014/main" id="{6C005714-E685-506B-7836-EB73972624D2}"/>
              </a:ext>
            </a:extLst>
          </p:cNvPr>
          <p:cNvSpPr txBox="1"/>
          <p:nvPr/>
        </p:nvSpPr>
        <p:spPr>
          <a:xfrm>
            <a:off x="4171529" y="2810626"/>
            <a:ext cx="1178929" cy="180965"/>
          </a:xfrm>
          <a:prstGeom prst="rect">
            <a:avLst/>
          </a:prstGeom>
          <a:noFill/>
        </p:spPr>
        <p:txBody>
          <a:bodyPr wrap="none" rtlCol="0">
            <a:spAutoFit/>
          </a:bodyPr>
          <a:lstStyle/>
          <a:p>
            <a:pPr algn="l"/>
            <a:r>
              <a:rPr lang="en-IN" sz="825" b="1" spc="0" baseline="0">
                <a:ln/>
                <a:solidFill>
                  <a:srgbClr val="1E40AF"/>
                </a:solidFill>
                <a:latin typeface="Arial"/>
                <a:cs typeface="Arial"/>
                <a:sym typeface="Arial"/>
                <a:rtl val="0"/>
              </a:rPr>
              <a:t>3. RRCSetupComplete</a:t>
            </a:r>
          </a:p>
        </p:txBody>
      </p:sp>
      <p:sp>
        <p:nvSpPr>
          <p:cNvPr id="26" name="Freeform: Shape 25">
            <a:extLst>
              <a:ext uri="{FF2B5EF4-FFF2-40B4-BE49-F238E27FC236}">
                <a16:creationId xmlns:a16="http://schemas.microsoft.com/office/drawing/2014/main" id="{14764D7F-EEAF-5268-E3F0-73A58A7CD47C}"/>
              </a:ext>
            </a:extLst>
          </p:cNvPr>
          <p:cNvSpPr/>
          <p:nvPr/>
        </p:nvSpPr>
        <p:spPr>
          <a:xfrm>
            <a:off x="5272947" y="2710342"/>
            <a:ext cx="1194556" cy="7284"/>
          </a:xfrm>
          <a:custGeom>
            <a:avLst/>
            <a:gdLst>
              <a:gd name="connsiteX0" fmla="*/ 0 w 1194556"/>
              <a:gd name="connsiteY0" fmla="*/ 0 h 7284"/>
              <a:gd name="connsiteX1" fmla="*/ 1194557 w 1194556"/>
              <a:gd name="connsiteY1" fmla="*/ 0 h 7284"/>
            </a:gdLst>
            <a:ahLst/>
            <a:cxnLst>
              <a:cxn ang="0">
                <a:pos x="connsiteX0" y="connsiteY0"/>
              </a:cxn>
              <a:cxn ang="0">
                <a:pos x="connsiteX1" y="connsiteY1"/>
              </a:cxn>
            </a:cxnLst>
            <a:rect l="l" t="t" r="r" b="b"/>
            <a:pathLst>
              <a:path w="1194556" h="7284">
                <a:moveTo>
                  <a:pt x="0" y="0"/>
                </a:moveTo>
                <a:lnTo>
                  <a:pt x="1194557" y="0"/>
                </a:lnTo>
              </a:path>
            </a:pathLst>
          </a:custGeom>
          <a:noFill/>
          <a:ln w="25595" cap="flat">
            <a:solidFill>
              <a:srgbClr val="3B82F6"/>
            </a:solidFill>
            <a:prstDash val="solid"/>
            <a:miter/>
            <a:tailEnd type="stealth" w="lg" len="lg"/>
          </a:ln>
        </p:spPr>
        <p:txBody>
          <a:bodyPr rtlCol="0" anchor="ctr"/>
          <a:lstStyle/>
          <a:p>
            <a:endParaRPr lang="en-IN"/>
          </a:p>
        </p:txBody>
      </p:sp>
      <p:sp>
        <p:nvSpPr>
          <p:cNvPr id="27" name="TextBox 26">
            <a:extLst>
              <a:ext uri="{FF2B5EF4-FFF2-40B4-BE49-F238E27FC236}">
                <a16:creationId xmlns:a16="http://schemas.microsoft.com/office/drawing/2014/main" id="{9CC7007B-67B4-8A76-1206-3C339D8AF70A}"/>
              </a:ext>
            </a:extLst>
          </p:cNvPr>
          <p:cNvSpPr txBox="1"/>
          <p:nvPr/>
        </p:nvSpPr>
        <p:spPr>
          <a:xfrm>
            <a:off x="5452836" y="2562248"/>
            <a:ext cx="834778" cy="172826"/>
          </a:xfrm>
          <a:prstGeom prst="rect">
            <a:avLst/>
          </a:prstGeom>
          <a:noFill/>
        </p:spPr>
        <p:txBody>
          <a:bodyPr wrap="none" rtlCol="0">
            <a:spAutoFit/>
          </a:bodyPr>
          <a:lstStyle/>
          <a:p>
            <a:pPr algn="l"/>
            <a:r>
              <a:rPr lang="en-IN" sz="750" spc="0" baseline="0">
                <a:ln/>
                <a:solidFill>
                  <a:srgbClr val="64748B"/>
                </a:solidFill>
                <a:latin typeface="Arial"/>
                <a:cs typeface="Arial"/>
                <a:sym typeface="Arial"/>
                <a:rtl val="0"/>
              </a:rPr>
              <a:t>PDCCH+PUSCH</a:t>
            </a:r>
          </a:p>
        </p:txBody>
      </p:sp>
      <p:sp>
        <p:nvSpPr>
          <p:cNvPr id="28" name="Freeform: Shape 27">
            <a:extLst>
              <a:ext uri="{FF2B5EF4-FFF2-40B4-BE49-F238E27FC236}">
                <a16:creationId xmlns:a16="http://schemas.microsoft.com/office/drawing/2014/main" id="{F6657284-B890-9AD4-12AE-002764E12CCA}"/>
              </a:ext>
            </a:extLst>
          </p:cNvPr>
          <p:cNvSpPr/>
          <p:nvPr/>
        </p:nvSpPr>
        <p:spPr>
          <a:xfrm>
            <a:off x="8387327" y="2163971"/>
            <a:ext cx="426627" cy="364246"/>
          </a:xfrm>
          <a:custGeom>
            <a:avLst/>
            <a:gdLst>
              <a:gd name="connsiteX0" fmla="*/ 426627 w 426627"/>
              <a:gd name="connsiteY0" fmla="*/ 182123 h 364246"/>
              <a:gd name="connsiteX1" fmla="*/ 213314 w 426627"/>
              <a:gd name="connsiteY1" fmla="*/ 364247 h 364246"/>
              <a:gd name="connsiteX2" fmla="*/ 0 w 426627"/>
              <a:gd name="connsiteY2" fmla="*/ 182123 h 364246"/>
              <a:gd name="connsiteX3" fmla="*/ 213314 w 426627"/>
              <a:gd name="connsiteY3" fmla="*/ 0 h 364246"/>
              <a:gd name="connsiteX4" fmla="*/ 426627 w 426627"/>
              <a:gd name="connsiteY4" fmla="*/ 182123 h 364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627" h="364246">
                <a:moveTo>
                  <a:pt x="426627" y="182123"/>
                </a:moveTo>
                <a:cubicBezTo>
                  <a:pt x="426627" y="282707"/>
                  <a:pt x="331124" y="364247"/>
                  <a:pt x="213314" y="364247"/>
                </a:cubicBezTo>
                <a:cubicBezTo>
                  <a:pt x="95504" y="364247"/>
                  <a:pt x="0" y="282707"/>
                  <a:pt x="0" y="182123"/>
                </a:cubicBezTo>
                <a:cubicBezTo>
                  <a:pt x="0" y="81539"/>
                  <a:pt x="95504" y="0"/>
                  <a:pt x="213314" y="0"/>
                </a:cubicBezTo>
                <a:cubicBezTo>
                  <a:pt x="331124" y="0"/>
                  <a:pt x="426627" y="81539"/>
                  <a:pt x="426627" y="182123"/>
                </a:cubicBezTo>
                <a:close/>
              </a:path>
            </a:pathLst>
          </a:custGeom>
          <a:solidFill>
            <a:srgbClr val="10B981"/>
          </a:solidFill>
          <a:ln w="8532" cap="flat">
            <a:noFill/>
            <a:prstDash val="solid"/>
            <a:miter/>
          </a:ln>
        </p:spPr>
        <p:txBody>
          <a:bodyPr rtlCol="0" anchor="ctr"/>
          <a:lstStyle/>
          <a:p>
            <a:endParaRPr lang="en-IN"/>
          </a:p>
        </p:txBody>
      </p:sp>
      <p:sp>
        <p:nvSpPr>
          <p:cNvPr id="29" name="TextBox 28">
            <a:extLst>
              <a:ext uri="{FF2B5EF4-FFF2-40B4-BE49-F238E27FC236}">
                <a16:creationId xmlns:a16="http://schemas.microsoft.com/office/drawing/2014/main" id="{DCFAB002-D56D-281E-763A-480F6FB50872}"/>
              </a:ext>
            </a:extLst>
          </p:cNvPr>
          <p:cNvSpPr txBox="1"/>
          <p:nvPr/>
        </p:nvSpPr>
        <p:spPr>
          <a:xfrm>
            <a:off x="8470804" y="2257611"/>
            <a:ext cx="255060" cy="198024"/>
          </a:xfrm>
          <a:prstGeom prst="rect">
            <a:avLst/>
          </a:prstGeom>
          <a:noFill/>
        </p:spPr>
        <p:txBody>
          <a:bodyPr wrap="none" rtlCol="0">
            <a:spAutoFit/>
          </a:bodyPr>
          <a:lstStyle/>
          <a:p>
            <a:pPr algn="l"/>
            <a:r>
              <a:rPr lang="en-IN" sz="825" b="1" spc="0" baseline="0">
                <a:ln/>
                <a:solidFill>
                  <a:srgbClr val="FFFFFF"/>
                </a:solidFill>
                <a:latin typeface="Segoe UI Symbol"/>
                <a:ea typeface="Segoe UI Symbol"/>
                <a:sym typeface="Segoe UI Symbol"/>
                <a:rtl val="0"/>
              </a:rPr>
              <a:t>✓</a:t>
            </a:r>
          </a:p>
        </p:txBody>
      </p:sp>
      <p:sp>
        <p:nvSpPr>
          <p:cNvPr id="30" name="TextBox 29">
            <a:extLst>
              <a:ext uri="{FF2B5EF4-FFF2-40B4-BE49-F238E27FC236}">
                <a16:creationId xmlns:a16="http://schemas.microsoft.com/office/drawing/2014/main" id="{8BA0167C-6D67-AE72-F1ED-F6555FA9B8E1}"/>
              </a:ext>
            </a:extLst>
          </p:cNvPr>
          <p:cNvSpPr txBox="1"/>
          <p:nvPr/>
        </p:nvSpPr>
        <p:spPr>
          <a:xfrm>
            <a:off x="8282324" y="2482804"/>
            <a:ext cx="636634" cy="180965"/>
          </a:xfrm>
          <a:prstGeom prst="rect">
            <a:avLst/>
          </a:prstGeom>
          <a:noFill/>
        </p:spPr>
        <p:txBody>
          <a:bodyPr wrap="none" rtlCol="0">
            <a:spAutoFit/>
          </a:bodyPr>
          <a:lstStyle/>
          <a:p>
            <a:pPr algn="l"/>
            <a:r>
              <a:rPr lang="en-IN" sz="825" spc="0" baseline="0">
                <a:ln/>
                <a:solidFill>
                  <a:srgbClr val="059669"/>
                </a:solidFill>
                <a:latin typeface="Arial"/>
                <a:cs typeface="Arial"/>
                <a:sym typeface="Arial"/>
                <a:rtl val="0"/>
              </a:rPr>
              <a:t>SUCCESS</a:t>
            </a:r>
          </a:p>
        </p:txBody>
      </p:sp>
      <p:sp>
        <p:nvSpPr>
          <p:cNvPr id="31" name="Freeform: Shape 30">
            <a:extLst>
              <a:ext uri="{FF2B5EF4-FFF2-40B4-BE49-F238E27FC236}">
                <a16:creationId xmlns:a16="http://schemas.microsoft.com/office/drawing/2014/main" id="{6097EB82-F7BD-2BB5-E879-6EFB2DE57816}"/>
              </a:ext>
            </a:extLst>
          </p:cNvPr>
          <p:cNvSpPr/>
          <p:nvPr/>
        </p:nvSpPr>
        <p:spPr>
          <a:xfrm>
            <a:off x="9240582" y="2163971"/>
            <a:ext cx="426627" cy="364246"/>
          </a:xfrm>
          <a:custGeom>
            <a:avLst/>
            <a:gdLst>
              <a:gd name="connsiteX0" fmla="*/ 426627 w 426627"/>
              <a:gd name="connsiteY0" fmla="*/ 182123 h 364246"/>
              <a:gd name="connsiteX1" fmla="*/ 213314 w 426627"/>
              <a:gd name="connsiteY1" fmla="*/ 364247 h 364246"/>
              <a:gd name="connsiteX2" fmla="*/ 0 w 426627"/>
              <a:gd name="connsiteY2" fmla="*/ 182123 h 364246"/>
              <a:gd name="connsiteX3" fmla="*/ 213314 w 426627"/>
              <a:gd name="connsiteY3" fmla="*/ 0 h 364246"/>
              <a:gd name="connsiteX4" fmla="*/ 426627 w 426627"/>
              <a:gd name="connsiteY4" fmla="*/ 182123 h 364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627" h="364246">
                <a:moveTo>
                  <a:pt x="426627" y="182123"/>
                </a:moveTo>
                <a:cubicBezTo>
                  <a:pt x="426627" y="282707"/>
                  <a:pt x="331124" y="364247"/>
                  <a:pt x="213314" y="364247"/>
                </a:cubicBezTo>
                <a:cubicBezTo>
                  <a:pt x="95504" y="364247"/>
                  <a:pt x="0" y="282707"/>
                  <a:pt x="0" y="182123"/>
                </a:cubicBezTo>
                <a:cubicBezTo>
                  <a:pt x="0" y="81539"/>
                  <a:pt x="95504" y="0"/>
                  <a:pt x="213314" y="0"/>
                </a:cubicBezTo>
                <a:cubicBezTo>
                  <a:pt x="331124" y="0"/>
                  <a:pt x="426627" y="81539"/>
                  <a:pt x="426627" y="182123"/>
                </a:cubicBezTo>
                <a:close/>
              </a:path>
            </a:pathLst>
          </a:custGeom>
          <a:solidFill>
            <a:srgbClr val="DC2626"/>
          </a:solidFill>
          <a:ln w="8532" cap="flat">
            <a:noFill/>
            <a:prstDash val="solid"/>
            <a:miter/>
          </a:ln>
        </p:spPr>
        <p:txBody>
          <a:bodyPr rtlCol="0" anchor="ctr"/>
          <a:lstStyle/>
          <a:p>
            <a:endParaRPr lang="en-IN"/>
          </a:p>
        </p:txBody>
      </p:sp>
      <p:sp>
        <p:nvSpPr>
          <p:cNvPr id="32" name="TextBox 31">
            <a:extLst>
              <a:ext uri="{FF2B5EF4-FFF2-40B4-BE49-F238E27FC236}">
                <a16:creationId xmlns:a16="http://schemas.microsoft.com/office/drawing/2014/main" id="{78D896BE-A1ED-1E02-8508-5DE1FBDC96C1}"/>
              </a:ext>
            </a:extLst>
          </p:cNvPr>
          <p:cNvSpPr txBox="1"/>
          <p:nvPr/>
        </p:nvSpPr>
        <p:spPr>
          <a:xfrm>
            <a:off x="9319793" y="2257611"/>
            <a:ext cx="261431" cy="198024"/>
          </a:xfrm>
          <a:prstGeom prst="rect">
            <a:avLst/>
          </a:prstGeom>
          <a:noFill/>
        </p:spPr>
        <p:txBody>
          <a:bodyPr wrap="none" rtlCol="0">
            <a:spAutoFit/>
          </a:bodyPr>
          <a:lstStyle/>
          <a:p>
            <a:pPr algn="l"/>
            <a:r>
              <a:rPr lang="en-IN" sz="825" b="1" spc="0" baseline="0">
                <a:ln/>
                <a:solidFill>
                  <a:srgbClr val="FFFFFF"/>
                </a:solidFill>
                <a:latin typeface="Segoe UI Symbol"/>
                <a:ea typeface="Segoe UI Symbol"/>
                <a:sym typeface="Segoe UI Symbol"/>
                <a:rtl val="0"/>
              </a:rPr>
              <a:t>✗</a:t>
            </a:r>
          </a:p>
        </p:txBody>
      </p:sp>
      <p:sp>
        <p:nvSpPr>
          <p:cNvPr id="33" name="TextBox 32">
            <a:extLst>
              <a:ext uri="{FF2B5EF4-FFF2-40B4-BE49-F238E27FC236}">
                <a16:creationId xmlns:a16="http://schemas.microsoft.com/office/drawing/2014/main" id="{0FB4E96C-55F6-7260-52BC-3D02CE913F15}"/>
              </a:ext>
            </a:extLst>
          </p:cNvPr>
          <p:cNvSpPr txBox="1"/>
          <p:nvPr/>
        </p:nvSpPr>
        <p:spPr>
          <a:xfrm>
            <a:off x="9166857" y="2482804"/>
            <a:ext cx="574077" cy="180965"/>
          </a:xfrm>
          <a:prstGeom prst="rect">
            <a:avLst/>
          </a:prstGeom>
          <a:noFill/>
        </p:spPr>
        <p:txBody>
          <a:bodyPr wrap="none" rtlCol="0">
            <a:spAutoFit/>
          </a:bodyPr>
          <a:lstStyle/>
          <a:p>
            <a:pPr algn="l"/>
            <a:r>
              <a:rPr lang="en-IN" sz="825" spc="0" baseline="0">
                <a:ln/>
                <a:solidFill>
                  <a:srgbClr val="B91C1C"/>
                </a:solidFill>
                <a:latin typeface="Arial"/>
                <a:cs typeface="Arial"/>
                <a:sym typeface="Arial"/>
                <a:rtl val="0"/>
              </a:rPr>
              <a:t>FAILURE</a:t>
            </a:r>
          </a:p>
        </p:txBody>
      </p:sp>
      <p:sp>
        <p:nvSpPr>
          <p:cNvPr id="34" name="TextBox 33">
            <a:extLst>
              <a:ext uri="{FF2B5EF4-FFF2-40B4-BE49-F238E27FC236}">
                <a16:creationId xmlns:a16="http://schemas.microsoft.com/office/drawing/2014/main" id="{2406EB60-4FF0-4902-5C60-FFD62C872D81}"/>
              </a:ext>
            </a:extLst>
          </p:cNvPr>
          <p:cNvSpPr txBox="1"/>
          <p:nvPr/>
        </p:nvSpPr>
        <p:spPr>
          <a:xfrm>
            <a:off x="4385081" y="3201558"/>
            <a:ext cx="3311591" cy="237935"/>
          </a:xfrm>
          <a:prstGeom prst="rect">
            <a:avLst/>
          </a:prstGeom>
          <a:noFill/>
        </p:spPr>
        <p:txBody>
          <a:bodyPr wrap="none" rtlCol="0">
            <a:spAutoFit/>
          </a:bodyPr>
          <a:lstStyle/>
          <a:p>
            <a:pPr algn="l"/>
            <a:r>
              <a:rPr lang="en-IN" sz="1350" b="1" spc="0" baseline="0">
                <a:ln/>
                <a:solidFill>
                  <a:srgbClr val="BE185D"/>
                </a:solidFill>
                <a:latin typeface="Arial"/>
                <a:cs typeface="Arial"/>
                <a:sym typeface="Arial"/>
                <a:rtl val="0"/>
              </a:rPr>
              <a:t>ROOT CAUSES FOR LOW SUCCESS RATE</a:t>
            </a:r>
          </a:p>
        </p:txBody>
      </p:sp>
      <p:sp>
        <p:nvSpPr>
          <p:cNvPr id="35" name="Freeform: Shape 34">
            <a:extLst>
              <a:ext uri="{FF2B5EF4-FFF2-40B4-BE49-F238E27FC236}">
                <a16:creationId xmlns:a16="http://schemas.microsoft.com/office/drawing/2014/main" id="{BE607622-2A01-C0A2-F658-FA146ABF04C8}"/>
              </a:ext>
            </a:extLst>
          </p:cNvPr>
          <p:cNvSpPr/>
          <p:nvPr/>
        </p:nvSpPr>
        <p:spPr>
          <a:xfrm>
            <a:off x="494721" y="3511685"/>
            <a:ext cx="1706509" cy="1165589"/>
          </a:xfrm>
          <a:custGeom>
            <a:avLst/>
            <a:gdLst>
              <a:gd name="connsiteX0" fmla="*/ 1638249 w 1706509"/>
              <a:gd name="connsiteY0" fmla="*/ 0 h 1165589"/>
              <a:gd name="connsiteX1" fmla="*/ 1706509 w 1706509"/>
              <a:gd name="connsiteY1" fmla="*/ 0 h 1165589"/>
              <a:gd name="connsiteX2" fmla="*/ 1706509 w 1706509"/>
              <a:gd name="connsiteY2" fmla="*/ 1165590 h 1165589"/>
              <a:gd name="connsiteX3" fmla="*/ 1638249 w 1706509"/>
              <a:gd name="connsiteY3" fmla="*/ 1165590 h 1165589"/>
              <a:gd name="connsiteX4" fmla="*/ 68260 w 1706509"/>
              <a:gd name="connsiteY4" fmla="*/ 1165590 h 1165589"/>
              <a:gd name="connsiteX5" fmla="*/ 0 w 1706509"/>
              <a:gd name="connsiteY5" fmla="*/ 1165590 h 1165589"/>
              <a:gd name="connsiteX6" fmla="*/ 0 w 1706509"/>
              <a:gd name="connsiteY6" fmla="*/ 0 h 1165589"/>
              <a:gd name="connsiteX7" fmla="*/ 68260 w 1706509"/>
              <a:gd name="connsiteY7" fmla="*/ 0 h 116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6509" h="1165589">
                <a:moveTo>
                  <a:pt x="1638249" y="0"/>
                </a:moveTo>
                <a:cubicBezTo>
                  <a:pt x="1675948" y="0"/>
                  <a:pt x="1706509" y="0"/>
                  <a:pt x="1706509" y="0"/>
                </a:cubicBezTo>
                <a:lnTo>
                  <a:pt x="1706509" y="1165590"/>
                </a:lnTo>
                <a:cubicBezTo>
                  <a:pt x="1706509" y="1165590"/>
                  <a:pt x="1675948" y="1165590"/>
                  <a:pt x="1638249" y="1165590"/>
                </a:cubicBezTo>
                <a:lnTo>
                  <a:pt x="68260" y="1165590"/>
                </a:lnTo>
                <a:cubicBezTo>
                  <a:pt x="30561" y="1165590"/>
                  <a:pt x="0" y="1165590"/>
                  <a:pt x="0" y="1165590"/>
                </a:cubicBezTo>
                <a:lnTo>
                  <a:pt x="0" y="0"/>
                </a:lnTo>
                <a:cubicBezTo>
                  <a:pt x="0" y="0"/>
                  <a:pt x="30561" y="0"/>
                  <a:pt x="68260" y="0"/>
                </a:cubicBezTo>
                <a:close/>
              </a:path>
            </a:pathLst>
          </a:custGeom>
          <a:gradFill>
            <a:gsLst>
              <a:gs pos="0">
                <a:srgbClr val="FCE7F3"/>
              </a:gs>
              <a:gs pos="50000">
                <a:srgbClr val="FBDBED"/>
              </a:gs>
              <a:gs pos="100000">
                <a:srgbClr val="FBCFE8"/>
              </a:gs>
            </a:gsLst>
            <a:lin ang="2700000" scaled="1"/>
          </a:gradFill>
          <a:ln w="17063" cap="flat">
            <a:solidFill>
              <a:srgbClr val="EC4899"/>
            </a:solidFill>
            <a:prstDash val="solid"/>
            <a:miter/>
          </a:ln>
        </p:spPr>
        <p:txBody>
          <a:bodyPr rtlCol="0" anchor="ctr"/>
          <a:lstStyle/>
          <a:p>
            <a:endParaRPr lang="en-IN"/>
          </a:p>
        </p:txBody>
      </p:sp>
      <p:sp>
        <p:nvSpPr>
          <p:cNvPr id="36" name="TextBox 35">
            <a:extLst>
              <a:ext uri="{FF2B5EF4-FFF2-40B4-BE49-F238E27FC236}">
                <a16:creationId xmlns:a16="http://schemas.microsoft.com/office/drawing/2014/main" id="{82B82E9F-F015-5A74-ACC8-668899AF1098}"/>
              </a:ext>
            </a:extLst>
          </p:cNvPr>
          <p:cNvSpPr txBox="1"/>
          <p:nvPr/>
        </p:nvSpPr>
        <p:spPr>
          <a:xfrm>
            <a:off x="653941" y="3497394"/>
            <a:ext cx="1271338" cy="205380"/>
          </a:xfrm>
          <a:prstGeom prst="rect">
            <a:avLst/>
          </a:prstGeom>
          <a:noFill/>
        </p:spPr>
        <p:txBody>
          <a:bodyPr wrap="none" rtlCol="0">
            <a:spAutoFit/>
          </a:bodyPr>
          <a:lstStyle/>
          <a:p>
            <a:pPr algn="l"/>
            <a:r>
              <a:rPr lang="en-IN" sz="1050" b="1" spc="0" baseline="0" dirty="0">
                <a:ln/>
                <a:solidFill>
                  <a:srgbClr val="BE185D"/>
                </a:solidFill>
                <a:latin typeface="Arial"/>
                <a:cs typeface="Arial"/>
                <a:sym typeface="Arial"/>
                <a:rtl val="0"/>
              </a:rPr>
              <a:t>PRECEDING RACH</a:t>
            </a:r>
          </a:p>
        </p:txBody>
      </p:sp>
      <p:sp>
        <p:nvSpPr>
          <p:cNvPr id="37" name="TextBox 36">
            <a:extLst>
              <a:ext uri="{FF2B5EF4-FFF2-40B4-BE49-F238E27FC236}">
                <a16:creationId xmlns:a16="http://schemas.microsoft.com/office/drawing/2014/main" id="{FAE2DDBF-D14E-FC2D-B846-1684EC8297C0}"/>
              </a:ext>
            </a:extLst>
          </p:cNvPr>
          <p:cNvSpPr txBox="1"/>
          <p:nvPr/>
        </p:nvSpPr>
        <p:spPr>
          <a:xfrm>
            <a:off x="1001030" y="3665034"/>
            <a:ext cx="693891" cy="205380"/>
          </a:xfrm>
          <a:prstGeom prst="rect">
            <a:avLst/>
          </a:prstGeom>
          <a:noFill/>
        </p:spPr>
        <p:txBody>
          <a:bodyPr wrap="none" rtlCol="0">
            <a:spAutoFit/>
          </a:bodyPr>
          <a:lstStyle/>
          <a:p>
            <a:pPr algn="l"/>
            <a:r>
              <a:rPr lang="en-IN" sz="1050" b="1" spc="0" baseline="0">
                <a:ln/>
                <a:solidFill>
                  <a:srgbClr val="BE185D"/>
                </a:solidFill>
                <a:latin typeface="Arial"/>
                <a:cs typeface="Arial"/>
                <a:sym typeface="Arial"/>
                <a:rtl val="0"/>
              </a:rPr>
              <a:t>FAILURE</a:t>
            </a:r>
          </a:p>
        </p:txBody>
      </p:sp>
      <p:sp>
        <p:nvSpPr>
          <p:cNvPr id="38" name="Freeform: Shape 37">
            <a:extLst>
              <a:ext uri="{FF2B5EF4-FFF2-40B4-BE49-F238E27FC236}">
                <a16:creationId xmlns:a16="http://schemas.microsoft.com/office/drawing/2014/main" id="{C050457A-EA16-09CD-FB73-C8AC61F1A536}"/>
              </a:ext>
            </a:extLst>
          </p:cNvPr>
          <p:cNvSpPr/>
          <p:nvPr/>
        </p:nvSpPr>
        <p:spPr>
          <a:xfrm>
            <a:off x="597111" y="3926926"/>
            <a:ext cx="51195" cy="43709"/>
          </a:xfrm>
          <a:custGeom>
            <a:avLst/>
            <a:gdLst>
              <a:gd name="connsiteX0" fmla="*/ 51195 w 51195"/>
              <a:gd name="connsiteY0" fmla="*/ 21855 h 43709"/>
              <a:gd name="connsiteX1" fmla="*/ 25598 w 51195"/>
              <a:gd name="connsiteY1" fmla="*/ 43710 h 43709"/>
              <a:gd name="connsiteX2" fmla="*/ 0 w 51195"/>
              <a:gd name="connsiteY2" fmla="*/ 21855 h 43709"/>
              <a:gd name="connsiteX3" fmla="*/ 25598 w 51195"/>
              <a:gd name="connsiteY3" fmla="*/ 0 h 43709"/>
              <a:gd name="connsiteX4" fmla="*/ 51195 w 51195"/>
              <a:gd name="connsiteY4" fmla="*/ 21855 h 43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5" h="43709">
                <a:moveTo>
                  <a:pt x="51195" y="21855"/>
                </a:moveTo>
                <a:cubicBezTo>
                  <a:pt x="51195" y="33925"/>
                  <a:pt x="39735" y="43710"/>
                  <a:pt x="25598" y="43710"/>
                </a:cubicBezTo>
                <a:cubicBezTo>
                  <a:pt x="11460" y="43710"/>
                  <a:pt x="0" y="33925"/>
                  <a:pt x="0" y="21855"/>
                </a:cubicBezTo>
                <a:cubicBezTo>
                  <a:pt x="0" y="9785"/>
                  <a:pt x="11460" y="0"/>
                  <a:pt x="25598" y="0"/>
                </a:cubicBezTo>
                <a:cubicBezTo>
                  <a:pt x="39735" y="0"/>
                  <a:pt x="51195" y="9785"/>
                  <a:pt x="51195" y="21855"/>
                </a:cubicBezTo>
                <a:close/>
              </a:path>
            </a:pathLst>
          </a:custGeom>
          <a:solidFill>
            <a:srgbClr val="DC2626"/>
          </a:solidFill>
          <a:ln w="8532" cap="flat">
            <a:noFill/>
            <a:prstDash val="solid"/>
            <a:miter/>
          </a:ln>
        </p:spPr>
        <p:txBody>
          <a:bodyPr rtlCol="0" anchor="ctr"/>
          <a:lstStyle/>
          <a:p>
            <a:endParaRPr lang="en-IN"/>
          </a:p>
        </p:txBody>
      </p:sp>
      <p:sp>
        <p:nvSpPr>
          <p:cNvPr id="39" name="TextBox 38">
            <a:extLst>
              <a:ext uri="{FF2B5EF4-FFF2-40B4-BE49-F238E27FC236}">
                <a16:creationId xmlns:a16="http://schemas.microsoft.com/office/drawing/2014/main" id="{BF7FFE42-0B10-F2D0-E438-F087D1B6842A}"/>
              </a:ext>
            </a:extLst>
          </p:cNvPr>
          <p:cNvSpPr txBox="1"/>
          <p:nvPr/>
        </p:nvSpPr>
        <p:spPr>
          <a:xfrm>
            <a:off x="616595" y="3873537"/>
            <a:ext cx="894189" cy="172826"/>
          </a:xfrm>
          <a:prstGeom prst="rect">
            <a:avLst/>
          </a:prstGeom>
          <a:noFill/>
        </p:spPr>
        <p:txBody>
          <a:bodyPr wrap="none" rtlCol="0">
            <a:spAutoFit/>
          </a:bodyPr>
          <a:lstStyle/>
          <a:p>
            <a:pPr algn="l"/>
            <a:r>
              <a:rPr lang="en-IN" sz="750" spc="0" baseline="0">
                <a:ln/>
                <a:solidFill>
                  <a:srgbClr val="7C2D12"/>
                </a:solidFill>
                <a:latin typeface="Arial"/>
                <a:cs typeface="Arial"/>
                <a:sym typeface="Arial"/>
                <a:rtl val="0"/>
              </a:rPr>
              <a:t>Msg1/Msg2 Issues</a:t>
            </a:r>
          </a:p>
        </p:txBody>
      </p:sp>
      <p:sp>
        <p:nvSpPr>
          <p:cNvPr id="40" name="Freeform: Shape 39">
            <a:extLst>
              <a:ext uri="{FF2B5EF4-FFF2-40B4-BE49-F238E27FC236}">
                <a16:creationId xmlns:a16="http://schemas.microsoft.com/office/drawing/2014/main" id="{8E449EF3-3C93-5EAA-FF4C-C29951F815C8}"/>
              </a:ext>
            </a:extLst>
          </p:cNvPr>
          <p:cNvSpPr/>
          <p:nvPr/>
        </p:nvSpPr>
        <p:spPr>
          <a:xfrm>
            <a:off x="597111" y="4036200"/>
            <a:ext cx="51195" cy="43709"/>
          </a:xfrm>
          <a:custGeom>
            <a:avLst/>
            <a:gdLst>
              <a:gd name="connsiteX0" fmla="*/ 51195 w 51195"/>
              <a:gd name="connsiteY0" fmla="*/ 21855 h 43709"/>
              <a:gd name="connsiteX1" fmla="*/ 25598 w 51195"/>
              <a:gd name="connsiteY1" fmla="*/ 43710 h 43709"/>
              <a:gd name="connsiteX2" fmla="*/ 0 w 51195"/>
              <a:gd name="connsiteY2" fmla="*/ 21855 h 43709"/>
              <a:gd name="connsiteX3" fmla="*/ 25598 w 51195"/>
              <a:gd name="connsiteY3" fmla="*/ 0 h 43709"/>
              <a:gd name="connsiteX4" fmla="*/ 51195 w 51195"/>
              <a:gd name="connsiteY4" fmla="*/ 21855 h 43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5" h="43709">
                <a:moveTo>
                  <a:pt x="51195" y="21855"/>
                </a:moveTo>
                <a:cubicBezTo>
                  <a:pt x="51195" y="33925"/>
                  <a:pt x="39735" y="43710"/>
                  <a:pt x="25598" y="43710"/>
                </a:cubicBezTo>
                <a:cubicBezTo>
                  <a:pt x="11460" y="43710"/>
                  <a:pt x="0" y="33925"/>
                  <a:pt x="0" y="21855"/>
                </a:cubicBezTo>
                <a:cubicBezTo>
                  <a:pt x="0" y="9785"/>
                  <a:pt x="11460" y="0"/>
                  <a:pt x="25598" y="0"/>
                </a:cubicBezTo>
                <a:cubicBezTo>
                  <a:pt x="39735" y="0"/>
                  <a:pt x="51195" y="9785"/>
                  <a:pt x="51195" y="21855"/>
                </a:cubicBezTo>
                <a:close/>
              </a:path>
            </a:pathLst>
          </a:custGeom>
          <a:solidFill>
            <a:srgbClr val="DC2626"/>
          </a:solidFill>
          <a:ln w="8532" cap="flat">
            <a:noFill/>
            <a:prstDash val="solid"/>
            <a:miter/>
          </a:ln>
        </p:spPr>
        <p:txBody>
          <a:bodyPr rtlCol="0" anchor="ctr"/>
          <a:lstStyle/>
          <a:p>
            <a:endParaRPr lang="en-IN"/>
          </a:p>
        </p:txBody>
      </p:sp>
      <p:sp>
        <p:nvSpPr>
          <p:cNvPr id="41" name="TextBox 40">
            <a:extLst>
              <a:ext uri="{FF2B5EF4-FFF2-40B4-BE49-F238E27FC236}">
                <a16:creationId xmlns:a16="http://schemas.microsoft.com/office/drawing/2014/main" id="{0C90CBE1-71BA-23D6-ED08-10C7DDCAF8B7}"/>
              </a:ext>
            </a:extLst>
          </p:cNvPr>
          <p:cNvSpPr txBox="1"/>
          <p:nvPr/>
        </p:nvSpPr>
        <p:spPr>
          <a:xfrm>
            <a:off x="616595" y="3982811"/>
            <a:ext cx="865733" cy="172826"/>
          </a:xfrm>
          <a:prstGeom prst="rect">
            <a:avLst/>
          </a:prstGeom>
          <a:noFill/>
        </p:spPr>
        <p:txBody>
          <a:bodyPr wrap="none" rtlCol="0">
            <a:spAutoFit/>
          </a:bodyPr>
          <a:lstStyle/>
          <a:p>
            <a:pPr algn="l"/>
            <a:r>
              <a:rPr lang="en-IN" sz="750" spc="0" baseline="0">
                <a:ln/>
                <a:solidFill>
                  <a:srgbClr val="7C2D12"/>
                </a:solidFill>
                <a:latin typeface="Arial"/>
                <a:cs typeface="Arial"/>
                <a:sym typeface="Arial"/>
                <a:rtl val="0"/>
              </a:rPr>
              <a:t>PRACH Detection</a:t>
            </a:r>
          </a:p>
        </p:txBody>
      </p:sp>
      <p:sp>
        <p:nvSpPr>
          <p:cNvPr id="42" name="Freeform: Shape 41">
            <a:extLst>
              <a:ext uri="{FF2B5EF4-FFF2-40B4-BE49-F238E27FC236}">
                <a16:creationId xmlns:a16="http://schemas.microsoft.com/office/drawing/2014/main" id="{3720FD4E-6756-50F0-E510-5F008ECADE30}"/>
              </a:ext>
            </a:extLst>
          </p:cNvPr>
          <p:cNvSpPr/>
          <p:nvPr/>
        </p:nvSpPr>
        <p:spPr>
          <a:xfrm>
            <a:off x="597111" y="4145474"/>
            <a:ext cx="51195" cy="43709"/>
          </a:xfrm>
          <a:custGeom>
            <a:avLst/>
            <a:gdLst>
              <a:gd name="connsiteX0" fmla="*/ 51195 w 51195"/>
              <a:gd name="connsiteY0" fmla="*/ 21855 h 43709"/>
              <a:gd name="connsiteX1" fmla="*/ 25598 w 51195"/>
              <a:gd name="connsiteY1" fmla="*/ 43710 h 43709"/>
              <a:gd name="connsiteX2" fmla="*/ 0 w 51195"/>
              <a:gd name="connsiteY2" fmla="*/ 21855 h 43709"/>
              <a:gd name="connsiteX3" fmla="*/ 25598 w 51195"/>
              <a:gd name="connsiteY3" fmla="*/ 0 h 43709"/>
              <a:gd name="connsiteX4" fmla="*/ 51195 w 51195"/>
              <a:gd name="connsiteY4" fmla="*/ 21855 h 43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5" h="43709">
                <a:moveTo>
                  <a:pt x="51195" y="21855"/>
                </a:moveTo>
                <a:cubicBezTo>
                  <a:pt x="51195" y="33925"/>
                  <a:pt x="39735" y="43710"/>
                  <a:pt x="25598" y="43710"/>
                </a:cubicBezTo>
                <a:cubicBezTo>
                  <a:pt x="11460" y="43710"/>
                  <a:pt x="0" y="33925"/>
                  <a:pt x="0" y="21855"/>
                </a:cubicBezTo>
                <a:cubicBezTo>
                  <a:pt x="0" y="9785"/>
                  <a:pt x="11460" y="0"/>
                  <a:pt x="25598" y="0"/>
                </a:cubicBezTo>
                <a:cubicBezTo>
                  <a:pt x="39735" y="0"/>
                  <a:pt x="51195" y="9785"/>
                  <a:pt x="51195" y="21855"/>
                </a:cubicBezTo>
                <a:close/>
              </a:path>
            </a:pathLst>
          </a:custGeom>
          <a:solidFill>
            <a:srgbClr val="DC2626"/>
          </a:solidFill>
          <a:ln w="8532" cap="flat">
            <a:noFill/>
            <a:prstDash val="solid"/>
            <a:miter/>
          </a:ln>
        </p:spPr>
        <p:txBody>
          <a:bodyPr rtlCol="0" anchor="ctr"/>
          <a:lstStyle/>
          <a:p>
            <a:endParaRPr lang="en-IN"/>
          </a:p>
        </p:txBody>
      </p:sp>
      <p:sp>
        <p:nvSpPr>
          <p:cNvPr id="43" name="TextBox 42">
            <a:extLst>
              <a:ext uri="{FF2B5EF4-FFF2-40B4-BE49-F238E27FC236}">
                <a16:creationId xmlns:a16="http://schemas.microsoft.com/office/drawing/2014/main" id="{44133063-254F-A210-B20C-0DCB77C51544}"/>
              </a:ext>
            </a:extLst>
          </p:cNvPr>
          <p:cNvSpPr txBox="1"/>
          <p:nvPr/>
        </p:nvSpPr>
        <p:spPr>
          <a:xfrm>
            <a:off x="616595" y="4092085"/>
            <a:ext cx="723496" cy="172826"/>
          </a:xfrm>
          <a:prstGeom prst="rect">
            <a:avLst/>
          </a:prstGeom>
          <a:noFill/>
        </p:spPr>
        <p:txBody>
          <a:bodyPr wrap="none" rtlCol="0">
            <a:spAutoFit/>
          </a:bodyPr>
          <a:lstStyle/>
          <a:p>
            <a:pPr algn="l"/>
            <a:r>
              <a:rPr lang="en-IN" sz="750" spc="0" baseline="0">
                <a:ln/>
                <a:solidFill>
                  <a:srgbClr val="7C2D12"/>
                </a:solidFill>
                <a:latin typeface="Arial"/>
                <a:cs typeface="Arial"/>
                <a:sym typeface="Arial"/>
                <a:rtl val="0"/>
              </a:rPr>
              <a:t>Power Control</a:t>
            </a:r>
          </a:p>
        </p:txBody>
      </p:sp>
      <p:sp>
        <p:nvSpPr>
          <p:cNvPr id="44" name="Freeform: Shape 43">
            <a:extLst>
              <a:ext uri="{FF2B5EF4-FFF2-40B4-BE49-F238E27FC236}">
                <a16:creationId xmlns:a16="http://schemas.microsoft.com/office/drawing/2014/main" id="{6CF87217-1D1E-6AA6-9350-99DFCD8895D6}"/>
              </a:ext>
            </a:extLst>
          </p:cNvPr>
          <p:cNvSpPr/>
          <p:nvPr/>
        </p:nvSpPr>
        <p:spPr>
          <a:xfrm>
            <a:off x="597111" y="4254748"/>
            <a:ext cx="51195" cy="43709"/>
          </a:xfrm>
          <a:custGeom>
            <a:avLst/>
            <a:gdLst>
              <a:gd name="connsiteX0" fmla="*/ 51195 w 51195"/>
              <a:gd name="connsiteY0" fmla="*/ 21855 h 43709"/>
              <a:gd name="connsiteX1" fmla="*/ 25598 w 51195"/>
              <a:gd name="connsiteY1" fmla="*/ 43710 h 43709"/>
              <a:gd name="connsiteX2" fmla="*/ 0 w 51195"/>
              <a:gd name="connsiteY2" fmla="*/ 21855 h 43709"/>
              <a:gd name="connsiteX3" fmla="*/ 25598 w 51195"/>
              <a:gd name="connsiteY3" fmla="*/ 0 h 43709"/>
              <a:gd name="connsiteX4" fmla="*/ 51195 w 51195"/>
              <a:gd name="connsiteY4" fmla="*/ 21855 h 43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5" h="43709">
                <a:moveTo>
                  <a:pt x="51195" y="21855"/>
                </a:moveTo>
                <a:cubicBezTo>
                  <a:pt x="51195" y="33925"/>
                  <a:pt x="39735" y="43710"/>
                  <a:pt x="25598" y="43710"/>
                </a:cubicBezTo>
                <a:cubicBezTo>
                  <a:pt x="11460" y="43710"/>
                  <a:pt x="0" y="33925"/>
                  <a:pt x="0" y="21855"/>
                </a:cubicBezTo>
                <a:cubicBezTo>
                  <a:pt x="0" y="9785"/>
                  <a:pt x="11460" y="0"/>
                  <a:pt x="25598" y="0"/>
                </a:cubicBezTo>
                <a:cubicBezTo>
                  <a:pt x="39735" y="0"/>
                  <a:pt x="51195" y="9785"/>
                  <a:pt x="51195" y="21855"/>
                </a:cubicBezTo>
                <a:close/>
              </a:path>
            </a:pathLst>
          </a:custGeom>
          <a:solidFill>
            <a:srgbClr val="DC2626"/>
          </a:solidFill>
          <a:ln w="8532" cap="flat">
            <a:noFill/>
            <a:prstDash val="solid"/>
            <a:miter/>
          </a:ln>
        </p:spPr>
        <p:txBody>
          <a:bodyPr rtlCol="0" anchor="ctr"/>
          <a:lstStyle/>
          <a:p>
            <a:endParaRPr lang="en-IN"/>
          </a:p>
        </p:txBody>
      </p:sp>
      <p:sp>
        <p:nvSpPr>
          <p:cNvPr id="45" name="TextBox 44">
            <a:extLst>
              <a:ext uri="{FF2B5EF4-FFF2-40B4-BE49-F238E27FC236}">
                <a16:creationId xmlns:a16="http://schemas.microsoft.com/office/drawing/2014/main" id="{621D9FA0-4129-2C71-A9F3-0EF0F53A6CB1}"/>
              </a:ext>
            </a:extLst>
          </p:cNvPr>
          <p:cNvSpPr txBox="1"/>
          <p:nvPr/>
        </p:nvSpPr>
        <p:spPr>
          <a:xfrm>
            <a:off x="616595" y="4201359"/>
            <a:ext cx="898939" cy="172826"/>
          </a:xfrm>
          <a:prstGeom prst="rect">
            <a:avLst/>
          </a:prstGeom>
          <a:noFill/>
        </p:spPr>
        <p:txBody>
          <a:bodyPr wrap="none" rtlCol="0">
            <a:spAutoFit/>
          </a:bodyPr>
          <a:lstStyle/>
          <a:p>
            <a:pPr algn="l"/>
            <a:r>
              <a:rPr lang="en-IN" sz="750" spc="0" baseline="0">
                <a:ln/>
                <a:solidFill>
                  <a:srgbClr val="7C2D12"/>
                </a:solidFill>
                <a:latin typeface="Arial"/>
                <a:cs typeface="Arial"/>
                <a:sym typeface="Arial"/>
                <a:rtl val="0"/>
              </a:rPr>
              <a:t>Resource Conflicts</a:t>
            </a:r>
          </a:p>
        </p:txBody>
      </p:sp>
      <p:sp>
        <p:nvSpPr>
          <p:cNvPr id="46" name="TextBox 45">
            <a:extLst>
              <a:ext uri="{FF2B5EF4-FFF2-40B4-BE49-F238E27FC236}">
                <a16:creationId xmlns:a16="http://schemas.microsoft.com/office/drawing/2014/main" id="{4D209D12-AF98-0610-FD27-25190AEAB9F6}"/>
              </a:ext>
            </a:extLst>
          </p:cNvPr>
          <p:cNvSpPr txBox="1"/>
          <p:nvPr/>
        </p:nvSpPr>
        <p:spPr>
          <a:xfrm>
            <a:off x="888963" y="4376887"/>
            <a:ext cx="918024" cy="180965"/>
          </a:xfrm>
          <a:prstGeom prst="rect">
            <a:avLst/>
          </a:prstGeom>
          <a:noFill/>
        </p:spPr>
        <p:txBody>
          <a:bodyPr wrap="none" rtlCol="0">
            <a:spAutoFit/>
          </a:bodyPr>
          <a:lstStyle/>
          <a:p>
            <a:pPr algn="l"/>
            <a:r>
              <a:rPr lang="en-IN" sz="825" b="1" spc="0" baseline="0">
                <a:ln/>
                <a:solidFill>
                  <a:srgbClr val="BE185D"/>
                </a:solidFill>
                <a:latin typeface="Arial"/>
                <a:cs typeface="Arial"/>
                <a:sym typeface="Arial"/>
                <a:rtl val="0"/>
              </a:rPr>
              <a:t>MOST COMMON</a:t>
            </a:r>
          </a:p>
        </p:txBody>
      </p:sp>
      <p:sp>
        <p:nvSpPr>
          <p:cNvPr id="47" name="TextBox 46">
            <a:extLst>
              <a:ext uri="{FF2B5EF4-FFF2-40B4-BE49-F238E27FC236}">
                <a16:creationId xmlns:a16="http://schemas.microsoft.com/office/drawing/2014/main" id="{B8FA5797-0F47-B263-B39E-19F19BD6C443}"/>
              </a:ext>
            </a:extLst>
          </p:cNvPr>
          <p:cNvSpPr txBox="1"/>
          <p:nvPr/>
        </p:nvSpPr>
        <p:spPr>
          <a:xfrm>
            <a:off x="887757" y="4492756"/>
            <a:ext cx="920437" cy="172826"/>
          </a:xfrm>
          <a:prstGeom prst="rect">
            <a:avLst/>
          </a:prstGeom>
          <a:noFill/>
        </p:spPr>
        <p:txBody>
          <a:bodyPr wrap="none" rtlCol="0">
            <a:spAutoFit/>
          </a:bodyPr>
          <a:lstStyle/>
          <a:p>
            <a:pPr algn="l"/>
            <a:r>
              <a:rPr lang="en-IN" sz="750" spc="0" baseline="0">
                <a:ln/>
                <a:solidFill>
                  <a:srgbClr val="7C2D12"/>
                </a:solidFill>
                <a:latin typeface="Arial"/>
                <a:cs typeface="Arial"/>
                <a:sym typeface="Arial"/>
                <a:rtl val="0"/>
              </a:rPr>
              <a:t>~60-70% of failures</a:t>
            </a:r>
          </a:p>
        </p:txBody>
      </p:sp>
      <p:sp>
        <p:nvSpPr>
          <p:cNvPr id="48" name="Freeform: Shape 47">
            <a:extLst>
              <a:ext uri="{FF2B5EF4-FFF2-40B4-BE49-F238E27FC236}">
                <a16:creationId xmlns:a16="http://schemas.microsoft.com/office/drawing/2014/main" id="{64AAA8F1-261C-2158-9E59-47F04E7E5C35}"/>
              </a:ext>
            </a:extLst>
          </p:cNvPr>
          <p:cNvSpPr/>
          <p:nvPr/>
        </p:nvSpPr>
        <p:spPr>
          <a:xfrm>
            <a:off x="2371881" y="3511685"/>
            <a:ext cx="1706509" cy="1165589"/>
          </a:xfrm>
          <a:custGeom>
            <a:avLst/>
            <a:gdLst>
              <a:gd name="connsiteX0" fmla="*/ 1638249 w 1706509"/>
              <a:gd name="connsiteY0" fmla="*/ 0 h 1165589"/>
              <a:gd name="connsiteX1" fmla="*/ 1706509 w 1706509"/>
              <a:gd name="connsiteY1" fmla="*/ 0 h 1165589"/>
              <a:gd name="connsiteX2" fmla="*/ 1706509 w 1706509"/>
              <a:gd name="connsiteY2" fmla="*/ 1165590 h 1165589"/>
              <a:gd name="connsiteX3" fmla="*/ 1638249 w 1706509"/>
              <a:gd name="connsiteY3" fmla="*/ 1165590 h 1165589"/>
              <a:gd name="connsiteX4" fmla="*/ 68260 w 1706509"/>
              <a:gd name="connsiteY4" fmla="*/ 1165590 h 1165589"/>
              <a:gd name="connsiteX5" fmla="*/ 0 w 1706509"/>
              <a:gd name="connsiteY5" fmla="*/ 1165590 h 1165589"/>
              <a:gd name="connsiteX6" fmla="*/ 0 w 1706509"/>
              <a:gd name="connsiteY6" fmla="*/ 0 h 1165589"/>
              <a:gd name="connsiteX7" fmla="*/ 68260 w 1706509"/>
              <a:gd name="connsiteY7" fmla="*/ 0 h 116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6509" h="1165589">
                <a:moveTo>
                  <a:pt x="1638249" y="0"/>
                </a:moveTo>
                <a:cubicBezTo>
                  <a:pt x="1675948" y="0"/>
                  <a:pt x="1706509" y="0"/>
                  <a:pt x="1706509" y="0"/>
                </a:cubicBezTo>
                <a:lnTo>
                  <a:pt x="1706509" y="1165590"/>
                </a:lnTo>
                <a:cubicBezTo>
                  <a:pt x="1706509" y="1165590"/>
                  <a:pt x="1675948" y="1165590"/>
                  <a:pt x="1638249" y="1165590"/>
                </a:cubicBezTo>
                <a:lnTo>
                  <a:pt x="68260" y="1165590"/>
                </a:lnTo>
                <a:cubicBezTo>
                  <a:pt x="30561" y="1165590"/>
                  <a:pt x="0" y="1165590"/>
                  <a:pt x="0" y="1165590"/>
                </a:cubicBezTo>
                <a:lnTo>
                  <a:pt x="0" y="0"/>
                </a:lnTo>
                <a:cubicBezTo>
                  <a:pt x="0" y="0"/>
                  <a:pt x="30561" y="0"/>
                  <a:pt x="68260" y="0"/>
                </a:cubicBezTo>
                <a:close/>
              </a:path>
            </a:pathLst>
          </a:custGeom>
          <a:gradFill>
            <a:gsLst>
              <a:gs pos="0">
                <a:srgbClr val="DBEAFE"/>
              </a:gs>
              <a:gs pos="50000">
                <a:srgbClr val="CDE2FE"/>
              </a:gs>
              <a:gs pos="100000">
                <a:srgbClr val="BFDBFE"/>
              </a:gs>
            </a:gsLst>
            <a:lin ang="2700000" scaled="1"/>
          </a:gradFill>
          <a:ln w="17063" cap="flat">
            <a:solidFill>
              <a:srgbClr val="3B82F6"/>
            </a:solidFill>
            <a:prstDash val="solid"/>
            <a:miter/>
          </a:ln>
        </p:spPr>
        <p:txBody>
          <a:bodyPr rtlCol="0" anchor="ctr"/>
          <a:lstStyle/>
          <a:p>
            <a:endParaRPr lang="en-IN"/>
          </a:p>
        </p:txBody>
      </p:sp>
      <p:sp>
        <p:nvSpPr>
          <p:cNvPr id="49" name="TextBox 48">
            <a:extLst>
              <a:ext uri="{FF2B5EF4-FFF2-40B4-BE49-F238E27FC236}">
                <a16:creationId xmlns:a16="http://schemas.microsoft.com/office/drawing/2014/main" id="{C09E6F6B-6D52-72DA-6DAD-75D776AEABB9}"/>
              </a:ext>
            </a:extLst>
          </p:cNvPr>
          <p:cNvSpPr txBox="1"/>
          <p:nvPr/>
        </p:nvSpPr>
        <p:spPr>
          <a:xfrm>
            <a:off x="2549687" y="3555760"/>
            <a:ext cx="1350897" cy="205380"/>
          </a:xfrm>
          <a:prstGeom prst="rect">
            <a:avLst/>
          </a:prstGeom>
          <a:noFill/>
        </p:spPr>
        <p:txBody>
          <a:bodyPr wrap="none" rtlCol="0">
            <a:spAutoFit/>
          </a:bodyPr>
          <a:lstStyle/>
          <a:p>
            <a:pPr algn="l"/>
            <a:r>
              <a:rPr lang="en-IN" sz="1050" b="1" spc="0" baseline="0">
                <a:ln/>
                <a:solidFill>
                  <a:srgbClr val="1E40AF"/>
                </a:solidFill>
                <a:latin typeface="Arial"/>
                <a:cs typeface="Arial"/>
                <a:sym typeface="Arial"/>
                <a:rtl val="0"/>
              </a:rPr>
              <a:t>RADIO CONDITIONS</a:t>
            </a:r>
          </a:p>
        </p:txBody>
      </p:sp>
      <p:sp>
        <p:nvSpPr>
          <p:cNvPr id="50" name="Freeform: Shape 49">
            <a:extLst>
              <a:ext uri="{FF2B5EF4-FFF2-40B4-BE49-F238E27FC236}">
                <a16:creationId xmlns:a16="http://schemas.microsoft.com/office/drawing/2014/main" id="{C5A5E8B4-D184-CDA4-ED04-E19C7AEEECAB}"/>
              </a:ext>
            </a:extLst>
          </p:cNvPr>
          <p:cNvSpPr/>
          <p:nvPr/>
        </p:nvSpPr>
        <p:spPr>
          <a:xfrm>
            <a:off x="2474272" y="3817652"/>
            <a:ext cx="51195" cy="43709"/>
          </a:xfrm>
          <a:custGeom>
            <a:avLst/>
            <a:gdLst>
              <a:gd name="connsiteX0" fmla="*/ 51195 w 51195"/>
              <a:gd name="connsiteY0" fmla="*/ 21855 h 43709"/>
              <a:gd name="connsiteX1" fmla="*/ 25598 w 51195"/>
              <a:gd name="connsiteY1" fmla="*/ 43710 h 43709"/>
              <a:gd name="connsiteX2" fmla="*/ 0 w 51195"/>
              <a:gd name="connsiteY2" fmla="*/ 21855 h 43709"/>
              <a:gd name="connsiteX3" fmla="*/ 25598 w 51195"/>
              <a:gd name="connsiteY3" fmla="*/ 0 h 43709"/>
              <a:gd name="connsiteX4" fmla="*/ 51195 w 51195"/>
              <a:gd name="connsiteY4" fmla="*/ 21855 h 43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5" h="43709">
                <a:moveTo>
                  <a:pt x="51195" y="21855"/>
                </a:moveTo>
                <a:cubicBezTo>
                  <a:pt x="51195" y="33925"/>
                  <a:pt x="39735" y="43710"/>
                  <a:pt x="25598" y="43710"/>
                </a:cubicBezTo>
                <a:cubicBezTo>
                  <a:pt x="11460" y="43710"/>
                  <a:pt x="0" y="33925"/>
                  <a:pt x="0" y="21855"/>
                </a:cubicBezTo>
                <a:cubicBezTo>
                  <a:pt x="0" y="9785"/>
                  <a:pt x="11460" y="0"/>
                  <a:pt x="25598" y="0"/>
                </a:cubicBezTo>
                <a:cubicBezTo>
                  <a:pt x="39735" y="0"/>
                  <a:pt x="51195" y="9785"/>
                  <a:pt x="51195" y="21855"/>
                </a:cubicBezTo>
                <a:close/>
              </a:path>
            </a:pathLst>
          </a:custGeom>
          <a:solidFill>
            <a:srgbClr val="DC2626"/>
          </a:solidFill>
          <a:ln w="8532" cap="flat">
            <a:noFill/>
            <a:prstDash val="solid"/>
            <a:miter/>
          </a:ln>
        </p:spPr>
        <p:txBody>
          <a:bodyPr rtlCol="0" anchor="ctr"/>
          <a:lstStyle/>
          <a:p>
            <a:endParaRPr lang="en-IN"/>
          </a:p>
        </p:txBody>
      </p:sp>
      <p:sp>
        <p:nvSpPr>
          <p:cNvPr id="51" name="TextBox 50">
            <a:extLst>
              <a:ext uri="{FF2B5EF4-FFF2-40B4-BE49-F238E27FC236}">
                <a16:creationId xmlns:a16="http://schemas.microsoft.com/office/drawing/2014/main" id="{E609E077-A721-3BED-B896-689E318B83C1}"/>
              </a:ext>
            </a:extLst>
          </p:cNvPr>
          <p:cNvSpPr txBox="1"/>
          <p:nvPr/>
        </p:nvSpPr>
        <p:spPr>
          <a:xfrm>
            <a:off x="2493755" y="3764263"/>
            <a:ext cx="851443" cy="172826"/>
          </a:xfrm>
          <a:prstGeom prst="rect">
            <a:avLst/>
          </a:prstGeom>
          <a:noFill/>
        </p:spPr>
        <p:txBody>
          <a:bodyPr wrap="none" rtlCol="0">
            <a:spAutoFit/>
          </a:bodyPr>
          <a:lstStyle/>
          <a:p>
            <a:pPr algn="l"/>
            <a:r>
              <a:rPr lang="en-IN" sz="750" spc="0" baseline="0">
                <a:ln/>
                <a:solidFill>
                  <a:srgbClr val="1E40AF"/>
                </a:solidFill>
                <a:latin typeface="Arial"/>
                <a:cs typeface="Arial"/>
                <a:sym typeface="Arial"/>
                <a:rtl val="0"/>
              </a:rPr>
              <a:t>Poor RSRP/SINR</a:t>
            </a:r>
          </a:p>
        </p:txBody>
      </p:sp>
      <p:sp>
        <p:nvSpPr>
          <p:cNvPr id="52" name="Freeform: Shape 51">
            <a:extLst>
              <a:ext uri="{FF2B5EF4-FFF2-40B4-BE49-F238E27FC236}">
                <a16:creationId xmlns:a16="http://schemas.microsoft.com/office/drawing/2014/main" id="{63C66B84-34E9-8207-E492-26CF7C47A2BF}"/>
              </a:ext>
            </a:extLst>
          </p:cNvPr>
          <p:cNvSpPr/>
          <p:nvPr/>
        </p:nvSpPr>
        <p:spPr>
          <a:xfrm>
            <a:off x="2474272" y="3926926"/>
            <a:ext cx="51195" cy="43709"/>
          </a:xfrm>
          <a:custGeom>
            <a:avLst/>
            <a:gdLst>
              <a:gd name="connsiteX0" fmla="*/ 51195 w 51195"/>
              <a:gd name="connsiteY0" fmla="*/ 21855 h 43709"/>
              <a:gd name="connsiteX1" fmla="*/ 25598 w 51195"/>
              <a:gd name="connsiteY1" fmla="*/ 43710 h 43709"/>
              <a:gd name="connsiteX2" fmla="*/ 0 w 51195"/>
              <a:gd name="connsiteY2" fmla="*/ 21855 h 43709"/>
              <a:gd name="connsiteX3" fmla="*/ 25598 w 51195"/>
              <a:gd name="connsiteY3" fmla="*/ 0 h 43709"/>
              <a:gd name="connsiteX4" fmla="*/ 51195 w 51195"/>
              <a:gd name="connsiteY4" fmla="*/ 21855 h 43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5" h="43709">
                <a:moveTo>
                  <a:pt x="51195" y="21855"/>
                </a:moveTo>
                <a:cubicBezTo>
                  <a:pt x="51195" y="33925"/>
                  <a:pt x="39735" y="43710"/>
                  <a:pt x="25598" y="43710"/>
                </a:cubicBezTo>
                <a:cubicBezTo>
                  <a:pt x="11460" y="43710"/>
                  <a:pt x="0" y="33925"/>
                  <a:pt x="0" y="21855"/>
                </a:cubicBezTo>
                <a:cubicBezTo>
                  <a:pt x="0" y="9785"/>
                  <a:pt x="11460" y="0"/>
                  <a:pt x="25598" y="0"/>
                </a:cubicBezTo>
                <a:cubicBezTo>
                  <a:pt x="39735" y="0"/>
                  <a:pt x="51195" y="9785"/>
                  <a:pt x="51195" y="21855"/>
                </a:cubicBezTo>
                <a:close/>
              </a:path>
            </a:pathLst>
          </a:custGeom>
          <a:solidFill>
            <a:srgbClr val="DC2626"/>
          </a:solidFill>
          <a:ln w="8532" cap="flat">
            <a:noFill/>
            <a:prstDash val="solid"/>
            <a:miter/>
          </a:ln>
        </p:spPr>
        <p:txBody>
          <a:bodyPr rtlCol="0" anchor="ctr"/>
          <a:lstStyle/>
          <a:p>
            <a:endParaRPr lang="en-IN"/>
          </a:p>
        </p:txBody>
      </p:sp>
      <p:sp>
        <p:nvSpPr>
          <p:cNvPr id="53" name="TextBox 52">
            <a:extLst>
              <a:ext uri="{FF2B5EF4-FFF2-40B4-BE49-F238E27FC236}">
                <a16:creationId xmlns:a16="http://schemas.microsoft.com/office/drawing/2014/main" id="{5F3DF14D-B125-4FD0-C068-1F3383797A82}"/>
              </a:ext>
            </a:extLst>
          </p:cNvPr>
          <p:cNvSpPr txBox="1"/>
          <p:nvPr/>
        </p:nvSpPr>
        <p:spPr>
          <a:xfrm>
            <a:off x="2493755" y="3873537"/>
            <a:ext cx="767826" cy="172826"/>
          </a:xfrm>
          <a:prstGeom prst="rect">
            <a:avLst/>
          </a:prstGeom>
          <a:noFill/>
        </p:spPr>
        <p:txBody>
          <a:bodyPr wrap="none" rtlCol="0">
            <a:spAutoFit/>
          </a:bodyPr>
          <a:lstStyle/>
          <a:p>
            <a:pPr algn="l"/>
            <a:r>
              <a:rPr lang="en-IN" sz="750" spc="0" baseline="0">
                <a:ln/>
                <a:solidFill>
                  <a:srgbClr val="1E40AF"/>
                </a:solidFill>
                <a:latin typeface="Arial"/>
                <a:cs typeface="Arial"/>
                <a:sym typeface="Arial"/>
                <a:rtl val="0"/>
              </a:rPr>
              <a:t>UL Interference</a:t>
            </a:r>
          </a:p>
        </p:txBody>
      </p:sp>
      <p:sp>
        <p:nvSpPr>
          <p:cNvPr id="54" name="Freeform: Shape 53">
            <a:extLst>
              <a:ext uri="{FF2B5EF4-FFF2-40B4-BE49-F238E27FC236}">
                <a16:creationId xmlns:a16="http://schemas.microsoft.com/office/drawing/2014/main" id="{F3640E18-89C4-00FA-9C11-3241697F118F}"/>
              </a:ext>
            </a:extLst>
          </p:cNvPr>
          <p:cNvSpPr/>
          <p:nvPr/>
        </p:nvSpPr>
        <p:spPr>
          <a:xfrm>
            <a:off x="2474272" y="4036200"/>
            <a:ext cx="51195" cy="43709"/>
          </a:xfrm>
          <a:custGeom>
            <a:avLst/>
            <a:gdLst>
              <a:gd name="connsiteX0" fmla="*/ 51195 w 51195"/>
              <a:gd name="connsiteY0" fmla="*/ 21855 h 43709"/>
              <a:gd name="connsiteX1" fmla="*/ 25598 w 51195"/>
              <a:gd name="connsiteY1" fmla="*/ 43710 h 43709"/>
              <a:gd name="connsiteX2" fmla="*/ 0 w 51195"/>
              <a:gd name="connsiteY2" fmla="*/ 21855 h 43709"/>
              <a:gd name="connsiteX3" fmla="*/ 25598 w 51195"/>
              <a:gd name="connsiteY3" fmla="*/ 0 h 43709"/>
              <a:gd name="connsiteX4" fmla="*/ 51195 w 51195"/>
              <a:gd name="connsiteY4" fmla="*/ 21855 h 43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5" h="43709">
                <a:moveTo>
                  <a:pt x="51195" y="21855"/>
                </a:moveTo>
                <a:cubicBezTo>
                  <a:pt x="51195" y="33925"/>
                  <a:pt x="39735" y="43710"/>
                  <a:pt x="25598" y="43710"/>
                </a:cubicBezTo>
                <a:cubicBezTo>
                  <a:pt x="11460" y="43710"/>
                  <a:pt x="0" y="33925"/>
                  <a:pt x="0" y="21855"/>
                </a:cubicBezTo>
                <a:cubicBezTo>
                  <a:pt x="0" y="9785"/>
                  <a:pt x="11460" y="0"/>
                  <a:pt x="25598" y="0"/>
                </a:cubicBezTo>
                <a:cubicBezTo>
                  <a:pt x="39735" y="0"/>
                  <a:pt x="51195" y="9785"/>
                  <a:pt x="51195" y="21855"/>
                </a:cubicBezTo>
                <a:close/>
              </a:path>
            </a:pathLst>
          </a:custGeom>
          <a:solidFill>
            <a:srgbClr val="DC2626"/>
          </a:solidFill>
          <a:ln w="8532" cap="flat">
            <a:noFill/>
            <a:prstDash val="solid"/>
            <a:miter/>
          </a:ln>
        </p:spPr>
        <p:txBody>
          <a:bodyPr rtlCol="0" anchor="ctr"/>
          <a:lstStyle/>
          <a:p>
            <a:endParaRPr lang="en-IN"/>
          </a:p>
        </p:txBody>
      </p:sp>
      <p:sp>
        <p:nvSpPr>
          <p:cNvPr id="55" name="TextBox 54">
            <a:extLst>
              <a:ext uri="{FF2B5EF4-FFF2-40B4-BE49-F238E27FC236}">
                <a16:creationId xmlns:a16="http://schemas.microsoft.com/office/drawing/2014/main" id="{1F4E0951-8E6B-8476-4AFD-5B829A7DE8AF}"/>
              </a:ext>
            </a:extLst>
          </p:cNvPr>
          <p:cNvSpPr txBox="1"/>
          <p:nvPr/>
        </p:nvSpPr>
        <p:spPr>
          <a:xfrm>
            <a:off x="2493755" y="3982811"/>
            <a:ext cx="952767" cy="172826"/>
          </a:xfrm>
          <a:prstGeom prst="rect">
            <a:avLst/>
          </a:prstGeom>
          <a:noFill/>
        </p:spPr>
        <p:txBody>
          <a:bodyPr wrap="none" rtlCol="0">
            <a:spAutoFit/>
          </a:bodyPr>
          <a:lstStyle/>
          <a:p>
            <a:pPr algn="l"/>
            <a:r>
              <a:rPr lang="en-IN" sz="750" spc="0" baseline="0">
                <a:ln/>
                <a:solidFill>
                  <a:srgbClr val="1E40AF"/>
                </a:solidFill>
                <a:latin typeface="Arial"/>
                <a:cs typeface="Arial"/>
                <a:sym typeface="Arial"/>
                <a:rtl val="0"/>
              </a:rPr>
              <a:t>DL Coverage Issues</a:t>
            </a:r>
          </a:p>
        </p:txBody>
      </p:sp>
      <p:sp>
        <p:nvSpPr>
          <p:cNvPr id="56" name="Freeform: Shape 55">
            <a:extLst>
              <a:ext uri="{FF2B5EF4-FFF2-40B4-BE49-F238E27FC236}">
                <a16:creationId xmlns:a16="http://schemas.microsoft.com/office/drawing/2014/main" id="{0EB8AE2A-A019-6764-196C-8D64AB462E58}"/>
              </a:ext>
            </a:extLst>
          </p:cNvPr>
          <p:cNvSpPr/>
          <p:nvPr/>
        </p:nvSpPr>
        <p:spPr>
          <a:xfrm>
            <a:off x="2474272" y="4145474"/>
            <a:ext cx="51195" cy="43709"/>
          </a:xfrm>
          <a:custGeom>
            <a:avLst/>
            <a:gdLst>
              <a:gd name="connsiteX0" fmla="*/ 51195 w 51195"/>
              <a:gd name="connsiteY0" fmla="*/ 21855 h 43709"/>
              <a:gd name="connsiteX1" fmla="*/ 25598 w 51195"/>
              <a:gd name="connsiteY1" fmla="*/ 43710 h 43709"/>
              <a:gd name="connsiteX2" fmla="*/ 0 w 51195"/>
              <a:gd name="connsiteY2" fmla="*/ 21855 h 43709"/>
              <a:gd name="connsiteX3" fmla="*/ 25598 w 51195"/>
              <a:gd name="connsiteY3" fmla="*/ 0 h 43709"/>
              <a:gd name="connsiteX4" fmla="*/ 51195 w 51195"/>
              <a:gd name="connsiteY4" fmla="*/ 21855 h 43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5" h="43709">
                <a:moveTo>
                  <a:pt x="51195" y="21855"/>
                </a:moveTo>
                <a:cubicBezTo>
                  <a:pt x="51195" y="33925"/>
                  <a:pt x="39735" y="43710"/>
                  <a:pt x="25598" y="43710"/>
                </a:cubicBezTo>
                <a:cubicBezTo>
                  <a:pt x="11460" y="43710"/>
                  <a:pt x="0" y="33925"/>
                  <a:pt x="0" y="21855"/>
                </a:cubicBezTo>
                <a:cubicBezTo>
                  <a:pt x="0" y="9785"/>
                  <a:pt x="11460" y="0"/>
                  <a:pt x="25598" y="0"/>
                </a:cubicBezTo>
                <a:cubicBezTo>
                  <a:pt x="39735" y="0"/>
                  <a:pt x="51195" y="9785"/>
                  <a:pt x="51195" y="21855"/>
                </a:cubicBezTo>
                <a:close/>
              </a:path>
            </a:pathLst>
          </a:custGeom>
          <a:solidFill>
            <a:srgbClr val="DC2626"/>
          </a:solidFill>
          <a:ln w="8532" cap="flat">
            <a:noFill/>
            <a:prstDash val="solid"/>
            <a:miter/>
          </a:ln>
        </p:spPr>
        <p:txBody>
          <a:bodyPr rtlCol="0" anchor="ctr"/>
          <a:lstStyle/>
          <a:p>
            <a:endParaRPr lang="en-IN"/>
          </a:p>
        </p:txBody>
      </p:sp>
      <p:sp>
        <p:nvSpPr>
          <p:cNvPr id="57" name="TextBox 56">
            <a:extLst>
              <a:ext uri="{FF2B5EF4-FFF2-40B4-BE49-F238E27FC236}">
                <a16:creationId xmlns:a16="http://schemas.microsoft.com/office/drawing/2014/main" id="{88FF8F77-A49B-93B9-9420-C49D9C703DF9}"/>
              </a:ext>
            </a:extLst>
          </p:cNvPr>
          <p:cNvSpPr txBox="1"/>
          <p:nvPr/>
        </p:nvSpPr>
        <p:spPr>
          <a:xfrm>
            <a:off x="2493755" y="4092085"/>
            <a:ext cx="742411" cy="172826"/>
          </a:xfrm>
          <a:prstGeom prst="rect">
            <a:avLst/>
          </a:prstGeom>
          <a:noFill/>
        </p:spPr>
        <p:txBody>
          <a:bodyPr wrap="none" rtlCol="0">
            <a:spAutoFit/>
          </a:bodyPr>
          <a:lstStyle/>
          <a:p>
            <a:pPr algn="l"/>
            <a:r>
              <a:rPr lang="en-IN" sz="750" spc="0" baseline="0">
                <a:ln/>
                <a:solidFill>
                  <a:srgbClr val="1E40AF"/>
                </a:solidFill>
                <a:latin typeface="Arial"/>
                <a:cs typeface="Arial"/>
                <a:sym typeface="Arial"/>
                <a:rtl val="0"/>
              </a:rPr>
              <a:t>Mobility Issues</a:t>
            </a:r>
          </a:p>
        </p:txBody>
      </p:sp>
      <p:sp>
        <p:nvSpPr>
          <p:cNvPr id="58" name="Freeform: Shape 57">
            <a:extLst>
              <a:ext uri="{FF2B5EF4-FFF2-40B4-BE49-F238E27FC236}">
                <a16:creationId xmlns:a16="http://schemas.microsoft.com/office/drawing/2014/main" id="{476C3046-3068-4672-FBCE-E750EECFC0B9}"/>
              </a:ext>
            </a:extLst>
          </p:cNvPr>
          <p:cNvSpPr/>
          <p:nvPr/>
        </p:nvSpPr>
        <p:spPr>
          <a:xfrm>
            <a:off x="2474272" y="4254748"/>
            <a:ext cx="51195" cy="43709"/>
          </a:xfrm>
          <a:custGeom>
            <a:avLst/>
            <a:gdLst>
              <a:gd name="connsiteX0" fmla="*/ 51195 w 51195"/>
              <a:gd name="connsiteY0" fmla="*/ 21855 h 43709"/>
              <a:gd name="connsiteX1" fmla="*/ 25598 w 51195"/>
              <a:gd name="connsiteY1" fmla="*/ 43710 h 43709"/>
              <a:gd name="connsiteX2" fmla="*/ 0 w 51195"/>
              <a:gd name="connsiteY2" fmla="*/ 21855 h 43709"/>
              <a:gd name="connsiteX3" fmla="*/ 25598 w 51195"/>
              <a:gd name="connsiteY3" fmla="*/ 0 h 43709"/>
              <a:gd name="connsiteX4" fmla="*/ 51195 w 51195"/>
              <a:gd name="connsiteY4" fmla="*/ 21855 h 43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5" h="43709">
                <a:moveTo>
                  <a:pt x="51195" y="21855"/>
                </a:moveTo>
                <a:cubicBezTo>
                  <a:pt x="51195" y="33925"/>
                  <a:pt x="39735" y="43710"/>
                  <a:pt x="25598" y="43710"/>
                </a:cubicBezTo>
                <a:cubicBezTo>
                  <a:pt x="11460" y="43710"/>
                  <a:pt x="0" y="33925"/>
                  <a:pt x="0" y="21855"/>
                </a:cubicBezTo>
                <a:cubicBezTo>
                  <a:pt x="0" y="9785"/>
                  <a:pt x="11460" y="0"/>
                  <a:pt x="25598" y="0"/>
                </a:cubicBezTo>
                <a:cubicBezTo>
                  <a:pt x="39735" y="0"/>
                  <a:pt x="51195" y="9785"/>
                  <a:pt x="51195" y="21855"/>
                </a:cubicBezTo>
                <a:close/>
              </a:path>
            </a:pathLst>
          </a:custGeom>
          <a:solidFill>
            <a:srgbClr val="DC2626"/>
          </a:solidFill>
          <a:ln w="8532" cap="flat">
            <a:noFill/>
            <a:prstDash val="solid"/>
            <a:miter/>
          </a:ln>
        </p:spPr>
        <p:txBody>
          <a:bodyPr rtlCol="0" anchor="ctr"/>
          <a:lstStyle/>
          <a:p>
            <a:endParaRPr lang="en-IN"/>
          </a:p>
        </p:txBody>
      </p:sp>
      <p:sp>
        <p:nvSpPr>
          <p:cNvPr id="59" name="TextBox 58">
            <a:extLst>
              <a:ext uri="{FF2B5EF4-FFF2-40B4-BE49-F238E27FC236}">
                <a16:creationId xmlns:a16="http://schemas.microsoft.com/office/drawing/2014/main" id="{7A2D0FD9-9DA1-9110-BA0A-7B4F16103C76}"/>
              </a:ext>
            </a:extLst>
          </p:cNvPr>
          <p:cNvSpPr txBox="1"/>
          <p:nvPr/>
        </p:nvSpPr>
        <p:spPr>
          <a:xfrm>
            <a:off x="2493755" y="4201359"/>
            <a:ext cx="789990" cy="172826"/>
          </a:xfrm>
          <a:prstGeom prst="rect">
            <a:avLst/>
          </a:prstGeom>
          <a:noFill/>
        </p:spPr>
        <p:txBody>
          <a:bodyPr wrap="none" rtlCol="0">
            <a:spAutoFit/>
          </a:bodyPr>
          <a:lstStyle/>
          <a:p>
            <a:pPr algn="l"/>
            <a:r>
              <a:rPr lang="en-IN" sz="750" spc="0" baseline="0">
                <a:ln/>
                <a:solidFill>
                  <a:srgbClr val="1E40AF"/>
                </a:solidFill>
                <a:latin typeface="Arial"/>
                <a:cs typeface="Arial"/>
                <a:sym typeface="Arial"/>
                <a:rtl val="0"/>
              </a:rPr>
              <a:t>Channel Quality</a:t>
            </a:r>
          </a:p>
        </p:txBody>
      </p:sp>
      <p:sp>
        <p:nvSpPr>
          <p:cNvPr id="60" name="TextBox 59">
            <a:extLst>
              <a:ext uri="{FF2B5EF4-FFF2-40B4-BE49-F238E27FC236}">
                <a16:creationId xmlns:a16="http://schemas.microsoft.com/office/drawing/2014/main" id="{CEEA25BA-8959-B99C-9EA9-6B158AB15D13}"/>
              </a:ext>
            </a:extLst>
          </p:cNvPr>
          <p:cNvSpPr txBox="1"/>
          <p:nvPr/>
        </p:nvSpPr>
        <p:spPr>
          <a:xfrm>
            <a:off x="2633952" y="4376887"/>
            <a:ext cx="1182367" cy="180965"/>
          </a:xfrm>
          <a:prstGeom prst="rect">
            <a:avLst/>
          </a:prstGeom>
          <a:noFill/>
        </p:spPr>
        <p:txBody>
          <a:bodyPr wrap="none" rtlCol="0">
            <a:spAutoFit/>
          </a:bodyPr>
          <a:lstStyle/>
          <a:p>
            <a:pPr algn="l"/>
            <a:r>
              <a:rPr lang="en-IN" sz="825" b="1" spc="0" baseline="0">
                <a:ln/>
                <a:solidFill>
                  <a:srgbClr val="1E40AF"/>
                </a:solidFill>
                <a:latin typeface="Arial"/>
                <a:cs typeface="Arial"/>
                <a:sym typeface="Arial"/>
                <a:rtl val="0"/>
              </a:rPr>
              <a:t>COVERAGE RELATED</a:t>
            </a:r>
          </a:p>
        </p:txBody>
      </p:sp>
      <p:sp>
        <p:nvSpPr>
          <p:cNvPr id="61" name="TextBox 60">
            <a:extLst>
              <a:ext uri="{FF2B5EF4-FFF2-40B4-BE49-F238E27FC236}">
                <a16:creationId xmlns:a16="http://schemas.microsoft.com/office/drawing/2014/main" id="{69A00C0D-8E60-CFDD-5C76-C0AAC7368F40}"/>
              </a:ext>
            </a:extLst>
          </p:cNvPr>
          <p:cNvSpPr txBox="1"/>
          <p:nvPr/>
        </p:nvSpPr>
        <p:spPr>
          <a:xfrm>
            <a:off x="2764917" y="4492756"/>
            <a:ext cx="920437" cy="172826"/>
          </a:xfrm>
          <a:prstGeom prst="rect">
            <a:avLst/>
          </a:prstGeom>
          <a:noFill/>
        </p:spPr>
        <p:txBody>
          <a:bodyPr wrap="none" rtlCol="0">
            <a:spAutoFit/>
          </a:bodyPr>
          <a:lstStyle/>
          <a:p>
            <a:pPr algn="l"/>
            <a:r>
              <a:rPr lang="en-IN" sz="750" spc="0" baseline="0">
                <a:ln/>
                <a:solidFill>
                  <a:srgbClr val="64748B"/>
                </a:solidFill>
                <a:latin typeface="Arial"/>
                <a:cs typeface="Arial"/>
                <a:sym typeface="Arial"/>
                <a:rtl val="0"/>
              </a:rPr>
              <a:t>~20-25% of failures</a:t>
            </a:r>
          </a:p>
        </p:txBody>
      </p:sp>
      <p:sp>
        <p:nvSpPr>
          <p:cNvPr id="62" name="Freeform: Shape 61">
            <a:extLst>
              <a:ext uri="{FF2B5EF4-FFF2-40B4-BE49-F238E27FC236}">
                <a16:creationId xmlns:a16="http://schemas.microsoft.com/office/drawing/2014/main" id="{DD3473AC-6F84-8FE9-E58B-4615A62A55E1}"/>
              </a:ext>
            </a:extLst>
          </p:cNvPr>
          <p:cNvSpPr/>
          <p:nvPr/>
        </p:nvSpPr>
        <p:spPr>
          <a:xfrm>
            <a:off x="4249042" y="3511685"/>
            <a:ext cx="1706509" cy="1165589"/>
          </a:xfrm>
          <a:custGeom>
            <a:avLst/>
            <a:gdLst>
              <a:gd name="connsiteX0" fmla="*/ 1638249 w 1706509"/>
              <a:gd name="connsiteY0" fmla="*/ 0 h 1165589"/>
              <a:gd name="connsiteX1" fmla="*/ 1706509 w 1706509"/>
              <a:gd name="connsiteY1" fmla="*/ 0 h 1165589"/>
              <a:gd name="connsiteX2" fmla="*/ 1706509 w 1706509"/>
              <a:gd name="connsiteY2" fmla="*/ 1165590 h 1165589"/>
              <a:gd name="connsiteX3" fmla="*/ 1638249 w 1706509"/>
              <a:gd name="connsiteY3" fmla="*/ 1165590 h 1165589"/>
              <a:gd name="connsiteX4" fmla="*/ 68260 w 1706509"/>
              <a:gd name="connsiteY4" fmla="*/ 1165590 h 1165589"/>
              <a:gd name="connsiteX5" fmla="*/ 0 w 1706509"/>
              <a:gd name="connsiteY5" fmla="*/ 1165590 h 1165589"/>
              <a:gd name="connsiteX6" fmla="*/ 0 w 1706509"/>
              <a:gd name="connsiteY6" fmla="*/ 0 h 1165589"/>
              <a:gd name="connsiteX7" fmla="*/ 68260 w 1706509"/>
              <a:gd name="connsiteY7" fmla="*/ 0 h 116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6509" h="1165589">
                <a:moveTo>
                  <a:pt x="1638249" y="0"/>
                </a:moveTo>
                <a:cubicBezTo>
                  <a:pt x="1675948" y="0"/>
                  <a:pt x="1706509" y="0"/>
                  <a:pt x="1706509" y="0"/>
                </a:cubicBezTo>
                <a:lnTo>
                  <a:pt x="1706509" y="1165590"/>
                </a:lnTo>
                <a:cubicBezTo>
                  <a:pt x="1706509" y="1165590"/>
                  <a:pt x="1675948" y="1165590"/>
                  <a:pt x="1638249" y="1165590"/>
                </a:cubicBezTo>
                <a:lnTo>
                  <a:pt x="68260" y="1165590"/>
                </a:lnTo>
                <a:cubicBezTo>
                  <a:pt x="30561" y="1165590"/>
                  <a:pt x="0" y="1165590"/>
                  <a:pt x="0" y="1165590"/>
                </a:cubicBezTo>
                <a:lnTo>
                  <a:pt x="0" y="0"/>
                </a:lnTo>
                <a:cubicBezTo>
                  <a:pt x="0" y="0"/>
                  <a:pt x="30561" y="0"/>
                  <a:pt x="68260" y="0"/>
                </a:cubicBezTo>
                <a:close/>
              </a:path>
            </a:pathLst>
          </a:custGeom>
          <a:gradFill>
            <a:gsLst>
              <a:gs pos="0">
                <a:srgbClr val="FCE7F3"/>
              </a:gs>
              <a:gs pos="50000">
                <a:srgbClr val="FBDBED"/>
              </a:gs>
              <a:gs pos="100000">
                <a:srgbClr val="FBCFE8"/>
              </a:gs>
            </a:gsLst>
            <a:lin ang="2700000" scaled="1"/>
          </a:gradFill>
          <a:ln w="17063" cap="flat">
            <a:solidFill>
              <a:srgbClr val="EC4899"/>
            </a:solidFill>
            <a:prstDash val="solid"/>
            <a:miter/>
          </a:ln>
        </p:spPr>
        <p:txBody>
          <a:bodyPr rtlCol="0" anchor="ctr"/>
          <a:lstStyle/>
          <a:p>
            <a:endParaRPr lang="en-IN"/>
          </a:p>
        </p:txBody>
      </p:sp>
      <p:sp>
        <p:nvSpPr>
          <p:cNvPr id="63" name="TextBox 62">
            <a:extLst>
              <a:ext uri="{FF2B5EF4-FFF2-40B4-BE49-F238E27FC236}">
                <a16:creationId xmlns:a16="http://schemas.microsoft.com/office/drawing/2014/main" id="{43814477-7785-4FC0-7CC7-68F61641B922}"/>
              </a:ext>
            </a:extLst>
          </p:cNvPr>
          <p:cNvSpPr txBox="1"/>
          <p:nvPr/>
        </p:nvSpPr>
        <p:spPr>
          <a:xfrm>
            <a:off x="4652895" y="3497394"/>
            <a:ext cx="859892" cy="205380"/>
          </a:xfrm>
          <a:prstGeom prst="rect">
            <a:avLst/>
          </a:prstGeom>
          <a:noFill/>
        </p:spPr>
        <p:txBody>
          <a:bodyPr wrap="none" rtlCol="0">
            <a:spAutoFit/>
          </a:bodyPr>
          <a:lstStyle/>
          <a:p>
            <a:pPr algn="l"/>
            <a:r>
              <a:rPr lang="en-IN" sz="1050" b="1" spc="0" baseline="0">
                <a:ln/>
                <a:solidFill>
                  <a:srgbClr val="BE185D"/>
                </a:solidFill>
                <a:latin typeface="Arial"/>
                <a:cs typeface="Arial"/>
                <a:sym typeface="Arial"/>
                <a:rtl val="0"/>
              </a:rPr>
              <a:t>RESOURCE</a:t>
            </a:r>
          </a:p>
        </p:txBody>
      </p:sp>
      <p:sp>
        <p:nvSpPr>
          <p:cNvPr id="64" name="TextBox 63">
            <a:extLst>
              <a:ext uri="{FF2B5EF4-FFF2-40B4-BE49-F238E27FC236}">
                <a16:creationId xmlns:a16="http://schemas.microsoft.com/office/drawing/2014/main" id="{B186FE8E-A11C-DCC5-7AE6-3B215EC63268}"/>
              </a:ext>
            </a:extLst>
          </p:cNvPr>
          <p:cNvSpPr txBox="1"/>
          <p:nvPr/>
        </p:nvSpPr>
        <p:spPr>
          <a:xfrm>
            <a:off x="4608277" y="3665034"/>
            <a:ext cx="988039" cy="205380"/>
          </a:xfrm>
          <a:prstGeom prst="rect">
            <a:avLst/>
          </a:prstGeom>
          <a:noFill/>
        </p:spPr>
        <p:txBody>
          <a:bodyPr wrap="none" rtlCol="0">
            <a:spAutoFit/>
          </a:bodyPr>
          <a:lstStyle/>
          <a:p>
            <a:pPr algn="l"/>
            <a:r>
              <a:rPr lang="en-IN" sz="1050" b="1" spc="0" baseline="0">
                <a:ln/>
                <a:solidFill>
                  <a:srgbClr val="BE185D"/>
                </a:solidFill>
                <a:latin typeface="Arial"/>
                <a:cs typeface="Arial"/>
                <a:sym typeface="Arial"/>
                <a:rtl val="0"/>
              </a:rPr>
              <a:t>AVAILABILITY</a:t>
            </a:r>
          </a:p>
        </p:txBody>
      </p:sp>
      <p:sp>
        <p:nvSpPr>
          <p:cNvPr id="65" name="Freeform: Shape 64">
            <a:extLst>
              <a:ext uri="{FF2B5EF4-FFF2-40B4-BE49-F238E27FC236}">
                <a16:creationId xmlns:a16="http://schemas.microsoft.com/office/drawing/2014/main" id="{7ACF9A46-A31F-1D3D-7B37-7094D383EA50}"/>
              </a:ext>
            </a:extLst>
          </p:cNvPr>
          <p:cNvSpPr/>
          <p:nvPr/>
        </p:nvSpPr>
        <p:spPr>
          <a:xfrm>
            <a:off x="4351432" y="3926926"/>
            <a:ext cx="51195" cy="43709"/>
          </a:xfrm>
          <a:custGeom>
            <a:avLst/>
            <a:gdLst>
              <a:gd name="connsiteX0" fmla="*/ 51195 w 51195"/>
              <a:gd name="connsiteY0" fmla="*/ 21855 h 43709"/>
              <a:gd name="connsiteX1" fmla="*/ 25598 w 51195"/>
              <a:gd name="connsiteY1" fmla="*/ 43710 h 43709"/>
              <a:gd name="connsiteX2" fmla="*/ 0 w 51195"/>
              <a:gd name="connsiteY2" fmla="*/ 21855 h 43709"/>
              <a:gd name="connsiteX3" fmla="*/ 25598 w 51195"/>
              <a:gd name="connsiteY3" fmla="*/ 0 h 43709"/>
              <a:gd name="connsiteX4" fmla="*/ 51195 w 51195"/>
              <a:gd name="connsiteY4" fmla="*/ 21855 h 43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5" h="43709">
                <a:moveTo>
                  <a:pt x="51195" y="21855"/>
                </a:moveTo>
                <a:cubicBezTo>
                  <a:pt x="51195" y="33925"/>
                  <a:pt x="39735" y="43710"/>
                  <a:pt x="25598" y="43710"/>
                </a:cubicBezTo>
                <a:cubicBezTo>
                  <a:pt x="11460" y="43710"/>
                  <a:pt x="0" y="33925"/>
                  <a:pt x="0" y="21855"/>
                </a:cubicBezTo>
                <a:cubicBezTo>
                  <a:pt x="0" y="9785"/>
                  <a:pt x="11460" y="0"/>
                  <a:pt x="25598" y="0"/>
                </a:cubicBezTo>
                <a:cubicBezTo>
                  <a:pt x="39735" y="0"/>
                  <a:pt x="51195" y="9785"/>
                  <a:pt x="51195" y="21855"/>
                </a:cubicBezTo>
                <a:close/>
              </a:path>
            </a:pathLst>
          </a:custGeom>
          <a:solidFill>
            <a:srgbClr val="DC2626"/>
          </a:solidFill>
          <a:ln w="8532" cap="flat">
            <a:noFill/>
            <a:prstDash val="solid"/>
            <a:miter/>
          </a:ln>
        </p:spPr>
        <p:txBody>
          <a:bodyPr rtlCol="0" anchor="ctr"/>
          <a:lstStyle/>
          <a:p>
            <a:endParaRPr lang="en-IN"/>
          </a:p>
        </p:txBody>
      </p:sp>
      <p:sp>
        <p:nvSpPr>
          <p:cNvPr id="66" name="TextBox 65">
            <a:extLst>
              <a:ext uri="{FF2B5EF4-FFF2-40B4-BE49-F238E27FC236}">
                <a16:creationId xmlns:a16="http://schemas.microsoft.com/office/drawing/2014/main" id="{A9E2AA4E-F3D6-5C19-39E8-A8EB4DED5A81}"/>
              </a:ext>
            </a:extLst>
          </p:cNvPr>
          <p:cNvSpPr txBox="1"/>
          <p:nvPr/>
        </p:nvSpPr>
        <p:spPr>
          <a:xfrm>
            <a:off x="4370915" y="3873537"/>
            <a:ext cx="841985" cy="172826"/>
          </a:xfrm>
          <a:prstGeom prst="rect">
            <a:avLst/>
          </a:prstGeom>
          <a:noFill/>
        </p:spPr>
        <p:txBody>
          <a:bodyPr wrap="none" rtlCol="0">
            <a:spAutoFit/>
          </a:bodyPr>
          <a:lstStyle/>
          <a:p>
            <a:pPr algn="l"/>
            <a:r>
              <a:rPr lang="en-IN" sz="750" spc="0" baseline="0">
                <a:ln/>
                <a:solidFill>
                  <a:srgbClr val="7C2D12"/>
                </a:solidFill>
                <a:latin typeface="Arial"/>
                <a:cs typeface="Arial"/>
                <a:sym typeface="Arial"/>
                <a:rtl val="0"/>
              </a:rPr>
              <a:t>C-RNTI Shortage</a:t>
            </a:r>
          </a:p>
        </p:txBody>
      </p:sp>
      <p:sp>
        <p:nvSpPr>
          <p:cNvPr id="67" name="Freeform: Shape 66">
            <a:extLst>
              <a:ext uri="{FF2B5EF4-FFF2-40B4-BE49-F238E27FC236}">
                <a16:creationId xmlns:a16="http://schemas.microsoft.com/office/drawing/2014/main" id="{0C821549-B2A2-9EAE-1B98-47511B714ACF}"/>
              </a:ext>
            </a:extLst>
          </p:cNvPr>
          <p:cNvSpPr/>
          <p:nvPr/>
        </p:nvSpPr>
        <p:spPr>
          <a:xfrm>
            <a:off x="4351432" y="4036200"/>
            <a:ext cx="51195" cy="43709"/>
          </a:xfrm>
          <a:custGeom>
            <a:avLst/>
            <a:gdLst>
              <a:gd name="connsiteX0" fmla="*/ 51195 w 51195"/>
              <a:gd name="connsiteY0" fmla="*/ 21855 h 43709"/>
              <a:gd name="connsiteX1" fmla="*/ 25598 w 51195"/>
              <a:gd name="connsiteY1" fmla="*/ 43710 h 43709"/>
              <a:gd name="connsiteX2" fmla="*/ 0 w 51195"/>
              <a:gd name="connsiteY2" fmla="*/ 21855 h 43709"/>
              <a:gd name="connsiteX3" fmla="*/ 25598 w 51195"/>
              <a:gd name="connsiteY3" fmla="*/ 0 h 43709"/>
              <a:gd name="connsiteX4" fmla="*/ 51195 w 51195"/>
              <a:gd name="connsiteY4" fmla="*/ 21855 h 43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5" h="43709">
                <a:moveTo>
                  <a:pt x="51195" y="21855"/>
                </a:moveTo>
                <a:cubicBezTo>
                  <a:pt x="51195" y="33925"/>
                  <a:pt x="39735" y="43710"/>
                  <a:pt x="25598" y="43710"/>
                </a:cubicBezTo>
                <a:cubicBezTo>
                  <a:pt x="11460" y="43710"/>
                  <a:pt x="0" y="33925"/>
                  <a:pt x="0" y="21855"/>
                </a:cubicBezTo>
                <a:cubicBezTo>
                  <a:pt x="0" y="9785"/>
                  <a:pt x="11460" y="0"/>
                  <a:pt x="25598" y="0"/>
                </a:cubicBezTo>
                <a:cubicBezTo>
                  <a:pt x="39735" y="0"/>
                  <a:pt x="51195" y="9785"/>
                  <a:pt x="51195" y="21855"/>
                </a:cubicBezTo>
                <a:close/>
              </a:path>
            </a:pathLst>
          </a:custGeom>
          <a:solidFill>
            <a:srgbClr val="DC2626"/>
          </a:solidFill>
          <a:ln w="8532" cap="flat">
            <a:noFill/>
            <a:prstDash val="solid"/>
            <a:miter/>
          </a:ln>
        </p:spPr>
        <p:txBody>
          <a:bodyPr rtlCol="0" anchor="ctr"/>
          <a:lstStyle/>
          <a:p>
            <a:endParaRPr lang="en-IN"/>
          </a:p>
        </p:txBody>
      </p:sp>
      <p:sp>
        <p:nvSpPr>
          <p:cNvPr id="68" name="TextBox 67">
            <a:extLst>
              <a:ext uri="{FF2B5EF4-FFF2-40B4-BE49-F238E27FC236}">
                <a16:creationId xmlns:a16="http://schemas.microsoft.com/office/drawing/2014/main" id="{36A46ACC-D5CC-59D9-91C4-801A45FF074C}"/>
              </a:ext>
            </a:extLst>
          </p:cNvPr>
          <p:cNvSpPr txBox="1"/>
          <p:nvPr/>
        </p:nvSpPr>
        <p:spPr>
          <a:xfrm>
            <a:off x="4370915" y="3982811"/>
            <a:ext cx="803947" cy="172826"/>
          </a:xfrm>
          <a:prstGeom prst="rect">
            <a:avLst/>
          </a:prstGeom>
          <a:noFill/>
        </p:spPr>
        <p:txBody>
          <a:bodyPr wrap="none" rtlCol="0">
            <a:spAutoFit/>
          </a:bodyPr>
          <a:lstStyle/>
          <a:p>
            <a:pPr algn="l"/>
            <a:r>
              <a:rPr lang="en-IN" sz="750" spc="0" baseline="0">
                <a:ln/>
                <a:solidFill>
                  <a:srgbClr val="7C2D12"/>
                </a:solidFill>
                <a:latin typeface="Arial"/>
                <a:cs typeface="Arial"/>
                <a:sym typeface="Arial"/>
                <a:rtl val="0"/>
              </a:rPr>
              <a:t>PUSCH/PDSCH</a:t>
            </a:r>
          </a:p>
        </p:txBody>
      </p:sp>
      <p:sp>
        <p:nvSpPr>
          <p:cNvPr id="69" name="Freeform: Shape 68">
            <a:extLst>
              <a:ext uri="{FF2B5EF4-FFF2-40B4-BE49-F238E27FC236}">
                <a16:creationId xmlns:a16="http://schemas.microsoft.com/office/drawing/2014/main" id="{87BBE996-99C4-8B6F-3DFB-E5D97366DDC1}"/>
              </a:ext>
            </a:extLst>
          </p:cNvPr>
          <p:cNvSpPr/>
          <p:nvPr/>
        </p:nvSpPr>
        <p:spPr>
          <a:xfrm>
            <a:off x="4351432" y="4145474"/>
            <a:ext cx="51195" cy="43709"/>
          </a:xfrm>
          <a:custGeom>
            <a:avLst/>
            <a:gdLst>
              <a:gd name="connsiteX0" fmla="*/ 51195 w 51195"/>
              <a:gd name="connsiteY0" fmla="*/ 21855 h 43709"/>
              <a:gd name="connsiteX1" fmla="*/ 25598 w 51195"/>
              <a:gd name="connsiteY1" fmla="*/ 43710 h 43709"/>
              <a:gd name="connsiteX2" fmla="*/ 0 w 51195"/>
              <a:gd name="connsiteY2" fmla="*/ 21855 h 43709"/>
              <a:gd name="connsiteX3" fmla="*/ 25598 w 51195"/>
              <a:gd name="connsiteY3" fmla="*/ 0 h 43709"/>
              <a:gd name="connsiteX4" fmla="*/ 51195 w 51195"/>
              <a:gd name="connsiteY4" fmla="*/ 21855 h 43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5" h="43709">
                <a:moveTo>
                  <a:pt x="51195" y="21855"/>
                </a:moveTo>
                <a:cubicBezTo>
                  <a:pt x="51195" y="33925"/>
                  <a:pt x="39735" y="43710"/>
                  <a:pt x="25598" y="43710"/>
                </a:cubicBezTo>
                <a:cubicBezTo>
                  <a:pt x="11460" y="43710"/>
                  <a:pt x="0" y="33925"/>
                  <a:pt x="0" y="21855"/>
                </a:cubicBezTo>
                <a:cubicBezTo>
                  <a:pt x="0" y="9785"/>
                  <a:pt x="11460" y="0"/>
                  <a:pt x="25598" y="0"/>
                </a:cubicBezTo>
                <a:cubicBezTo>
                  <a:pt x="39735" y="0"/>
                  <a:pt x="51195" y="9785"/>
                  <a:pt x="51195" y="21855"/>
                </a:cubicBezTo>
                <a:close/>
              </a:path>
            </a:pathLst>
          </a:custGeom>
          <a:solidFill>
            <a:srgbClr val="DC2626"/>
          </a:solidFill>
          <a:ln w="8532" cap="flat">
            <a:noFill/>
            <a:prstDash val="solid"/>
            <a:miter/>
          </a:ln>
        </p:spPr>
        <p:txBody>
          <a:bodyPr rtlCol="0" anchor="ctr"/>
          <a:lstStyle/>
          <a:p>
            <a:endParaRPr lang="en-IN"/>
          </a:p>
        </p:txBody>
      </p:sp>
      <p:sp>
        <p:nvSpPr>
          <p:cNvPr id="70" name="TextBox 69">
            <a:extLst>
              <a:ext uri="{FF2B5EF4-FFF2-40B4-BE49-F238E27FC236}">
                <a16:creationId xmlns:a16="http://schemas.microsoft.com/office/drawing/2014/main" id="{1A3107F8-452F-959C-7ECC-B4A8EDA31EE0}"/>
              </a:ext>
            </a:extLst>
          </p:cNvPr>
          <p:cNvSpPr txBox="1"/>
          <p:nvPr/>
        </p:nvSpPr>
        <p:spPr>
          <a:xfrm>
            <a:off x="4370915" y="4092085"/>
            <a:ext cx="818488" cy="172826"/>
          </a:xfrm>
          <a:prstGeom prst="rect">
            <a:avLst/>
          </a:prstGeom>
          <a:noFill/>
        </p:spPr>
        <p:txBody>
          <a:bodyPr wrap="none" rtlCol="0">
            <a:spAutoFit/>
          </a:bodyPr>
          <a:lstStyle/>
          <a:p>
            <a:pPr algn="l"/>
            <a:r>
              <a:rPr lang="en-IN" sz="750" spc="0" baseline="0">
                <a:ln/>
                <a:solidFill>
                  <a:srgbClr val="7C2D12"/>
                </a:solidFill>
                <a:latin typeface="Arial"/>
                <a:cs typeface="Arial"/>
                <a:sym typeface="Arial"/>
                <a:rtl val="0"/>
              </a:rPr>
              <a:t>Processing Load</a:t>
            </a:r>
          </a:p>
        </p:txBody>
      </p:sp>
      <p:sp>
        <p:nvSpPr>
          <p:cNvPr id="71" name="Freeform: Shape 70">
            <a:extLst>
              <a:ext uri="{FF2B5EF4-FFF2-40B4-BE49-F238E27FC236}">
                <a16:creationId xmlns:a16="http://schemas.microsoft.com/office/drawing/2014/main" id="{43E901C3-12FA-4DE9-C764-C1D37F4CCCAA}"/>
              </a:ext>
            </a:extLst>
          </p:cNvPr>
          <p:cNvSpPr/>
          <p:nvPr/>
        </p:nvSpPr>
        <p:spPr>
          <a:xfrm>
            <a:off x="4351432" y="4254748"/>
            <a:ext cx="51195" cy="43709"/>
          </a:xfrm>
          <a:custGeom>
            <a:avLst/>
            <a:gdLst>
              <a:gd name="connsiteX0" fmla="*/ 51195 w 51195"/>
              <a:gd name="connsiteY0" fmla="*/ 21855 h 43709"/>
              <a:gd name="connsiteX1" fmla="*/ 25598 w 51195"/>
              <a:gd name="connsiteY1" fmla="*/ 43710 h 43709"/>
              <a:gd name="connsiteX2" fmla="*/ 0 w 51195"/>
              <a:gd name="connsiteY2" fmla="*/ 21855 h 43709"/>
              <a:gd name="connsiteX3" fmla="*/ 25598 w 51195"/>
              <a:gd name="connsiteY3" fmla="*/ 0 h 43709"/>
              <a:gd name="connsiteX4" fmla="*/ 51195 w 51195"/>
              <a:gd name="connsiteY4" fmla="*/ 21855 h 43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5" h="43709">
                <a:moveTo>
                  <a:pt x="51195" y="21855"/>
                </a:moveTo>
                <a:cubicBezTo>
                  <a:pt x="51195" y="33925"/>
                  <a:pt x="39735" y="43710"/>
                  <a:pt x="25598" y="43710"/>
                </a:cubicBezTo>
                <a:cubicBezTo>
                  <a:pt x="11460" y="43710"/>
                  <a:pt x="0" y="33925"/>
                  <a:pt x="0" y="21855"/>
                </a:cubicBezTo>
                <a:cubicBezTo>
                  <a:pt x="0" y="9785"/>
                  <a:pt x="11460" y="0"/>
                  <a:pt x="25598" y="0"/>
                </a:cubicBezTo>
                <a:cubicBezTo>
                  <a:pt x="39735" y="0"/>
                  <a:pt x="51195" y="9785"/>
                  <a:pt x="51195" y="21855"/>
                </a:cubicBezTo>
                <a:close/>
              </a:path>
            </a:pathLst>
          </a:custGeom>
          <a:solidFill>
            <a:srgbClr val="DC2626"/>
          </a:solidFill>
          <a:ln w="8532" cap="flat">
            <a:noFill/>
            <a:prstDash val="solid"/>
            <a:miter/>
          </a:ln>
        </p:spPr>
        <p:txBody>
          <a:bodyPr rtlCol="0" anchor="ctr"/>
          <a:lstStyle/>
          <a:p>
            <a:endParaRPr lang="en-IN"/>
          </a:p>
        </p:txBody>
      </p:sp>
      <p:sp>
        <p:nvSpPr>
          <p:cNvPr id="72" name="TextBox 71">
            <a:extLst>
              <a:ext uri="{FF2B5EF4-FFF2-40B4-BE49-F238E27FC236}">
                <a16:creationId xmlns:a16="http://schemas.microsoft.com/office/drawing/2014/main" id="{BE2057EA-CCC5-8461-EBB8-71FFB8FF7BFA}"/>
              </a:ext>
            </a:extLst>
          </p:cNvPr>
          <p:cNvSpPr txBox="1"/>
          <p:nvPr/>
        </p:nvSpPr>
        <p:spPr>
          <a:xfrm>
            <a:off x="4370915" y="4201359"/>
            <a:ext cx="761326" cy="172826"/>
          </a:xfrm>
          <a:prstGeom prst="rect">
            <a:avLst/>
          </a:prstGeom>
          <a:noFill/>
        </p:spPr>
        <p:txBody>
          <a:bodyPr wrap="none" rtlCol="0">
            <a:spAutoFit/>
          </a:bodyPr>
          <a:lstStyle/>
          <a:p>
            <a:pPr algn="l"/>
            <a:r>
              <a:rPr lang="en-IN" sz="750" spc="0" baseline="0">
                <a:ln/>
                <a:solidFill>
                  <a:srgbClr val="7C2D12"/>
                </a:solidFill>
                <a:latin typeface="Arial"/>
                <a:cs typeface="Arial"/>
                <a:sym typeface="Arial"/>
                <a:rtl val="0"/>
              </a:rPr>
              <a:t>Memory Issues</a:t>
            </a:r>
          </a:p>
        </p:txBody>
      </p:sp>
      <p:sp>
        <p:nvSpPr>
          <p:cNvPr id="73" name="TextBox 72">
            <a:extLst>
              <a:ext uri="{FF2B5EF4-FFF2-40B4-BE49-F238E27FC236}">
                <a16:creationId xmlns:a16="http://schemas.microsoft.com/office/drawing/2014/main" id="{4883B8B6-F57D-E619-FA9C-198BADE37B06}"/>
              </a:ext>
            </a:extLst>
          </p:cNvPr>
          <p:cNvSpPr txBox="1"/>
          <p:nvPr/>
        </p:nvSpPr>
        <p:spPr>
          <a:xfrm>
            <a:off x="4544156" y="4376887"/>
            <a:ext cx="1116281" cy="180965"/>
          </a:xfrm>
          <a:prstGeom prst="rect">
            <a:avLst/>
          </a:prstGeom>
          <a:noFill/>
        </p:spPr>
        <p:txBody>
          <a:bodyPr wrap="none" rtlCol="0">
            <a:spAutoFit/>
          </a:bodyPr>
          <a:lstStyle/>
          <a:p>
            <a:pPr algn="l"/>
            <a:r>
              <a:rPr lang="en-IN" sz="825" b="1" spc="0" baseline="0">
                <a:ln/>
                <a:solidFill>
                  <a:srgbClr val="BE185D"/>
                </a:solidFill>
                <a:latin typeface="Arial"/>
                <a:cs typeface="Arial"/>
                <a:sym typeface="Arial"/>
                <a:rtl val="0"/>
              </a:rPr>
              <a:t>CAPACITY RELATED</a:t>
            </a:r>
          </a:p>
        </p:txBody>
      </p:sp>
      <p:sp>
        <p:nvSpPr>
          <p:cNvPr id="74" name="TextBox 73">
            <a:extLst>
              <a:ext uri="{FF2B5EF4-FFF2-40B4-BE49-F238E27FC236}">
                <a16:creationId xmlns:a16="http://schemas.microsoft.com/office/drawing/2014/main" id="{4EE50EF5-6470-D125-3361-701ED40F0158}"/>
              </a:ext>
            </a:extLst>
          </p:cNvPr>
          <p:cNvSpPr txBox="1"/>
          <p:nvPr/>
        </p:nvSpPr>
        <p:spPr>
          <a:xfrm>
            <a:off x="4665805" y="4492756"/>
            <a:ext cx="872983" cy="172826"/>
          </a:xfrm>
          <a:prstGeom prst="rect">
            <a:avLst/>
          </a:prstGeom>
          <a:noFill/>
        </p:spPr>
        <p:txBody>
          <a:bodyPr wrap="none" rtlCol="0">
            <a:spAutoFit/>
          </a:bodyPr>
          <a:lstStyle/>
          <a:p>
            <a:pPr algn="l"/>
            <a:r>
              <a:rPr lang="en-IN" sz="750" spc="0" baseline="0">
                <a:ln/>
                <a:solidFill>
                  <a:srgbClr val="7C2D12"/>
                </a:solidFill>
                <a:latin typeface="Arial"/>
                <a:cs typeface="Arial"/>
                <a:sym typeface="Arial"/>
                <a:rtl val="0"/>
              </a:rPr>
              <a:t>~5-10% of failures</a:t>
            </a:r>
          </a:p>
        </p:txBody>
      </p:sp>
      <p:sp>
        <p:nvSpPr>
          <p:cNvPr id="75" name="Freeform: Shape 74">
            <a:extLst>
              <a:ext uri="{FF2B5EF4-FFF2-40B4-BE49-F238E27FC236}">
                <a16:creationId xmlns:a16="http://schemas.microsoft.com/office/drawing/2014/main" id="{AE106984-52C1-4B55-C999-6A6471FED389}"/>
              </a:ext>
            </a:extLst>
          </p:cNvPr>
          <p:cNvSpPr/>
          <p:nvPr/>
        </p:nvSpPr>
        <p:spPr>
          <a:xfrm>
            <a:off x="6126202" y="3511685"/>
            <a:ext cx="1706509" cy="1165589"/>
          </a:xfrm>
          <a:custGeom>
            <a:avLst/>
            <a:gdLst>
              <a:gd name="connsiteX0" fmla="*/ 1638249 w 1706509"/>
              <a:gd name="connsiteY0" fmla="*/ 0 h 1165589"/>
              <a:gd name="connsiteX1" fmla="*/ 1706509 w 1706509"/>
              <a:gd name="connsiteY1" fmla="*/ 0 h 1165589"/>
              <a:gd name="connsiteX2" fmla="*/ 1706509 w 1706509"/>
              <a:gd name="connsiteY2" fmla="*/ 1165590 h 1165589"/>
              <a:gd name="connsiteX3" fmla="*/ 1638249 w 1706509"/>
              <a:gd name="connsiteY3" fmla="*/ 1165590 h 1165589"/>
              <a:gd name="connsiteX4" fmla="*/ 68260 w 1706509"/>
              <a:gd name="connsiteY4" fmla="*/ 1165590 h 1165589"/>
              <a:gd name="connsiteX5" fmla="*/ 0 w 1706509"/>
              <a:gd name="connsiteY5" fmla="*/ 1165590 h 1165589"/>
              <a:gd name="connsiteX6" fmla="*/ 0 w 1706509"/>
              <a:gd name="connsiteY6" fmla="*/ 0 h 1165589"/>
              <a:gd name="connsiteX7" fmla="*/ 68260 w 1706509"/>
              <a:gd name="connsiteY7" fmla="*/ 0 h 116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6509" h="1165589">
                <a:moveTo>
                  <a:pt x="1638249" y="0"/>
                </a:moveTo>
                <a:cubicBezTo>
                  <a:pt x="1675948" y="0"/>
                  <a:pt x="1706509" y="0"/>
                  <a:pt x="1706509" y="0"/>
                </a:cubicBezTo>
                <a:lnTo>
                  <a:pt x="1706509" y="1165590"/>
                </a:lnTo>
                <a:cubicBezTo>
                  <a:pt x="1706509" y="1165590"/>
                  <a:pt x="1675948" y="1165590"/>
                  <a:pt x="1638249" y="1165590"/>
                </a:cubicBezTo>
                <a:lnTo>
                  <a:pt x="68260" y="1165590"/>
                </a:lnTo>
                <a:cubicBezTo>
                  <a:pt x="30561" y="1165590"/>
                  <a:pt x="0" y="1165590"/>
                  <a:pt x="0" y="1165590"/>
                </a:cubicBezTo>
                <a:lnTo>
                  <a:pt x="0" y="0"/>
                </a:lnTo>
                <a:cubicBezTo>
                  <a:pt x="0" y="0"/>
                  <a:pt x="30561" y="0"/>
                  <a:pt x="68260" y="0"/>
                </a:cubicBezTo>
                <a:close/>
              </a:path>
            </a:pathLst>
          </a:custGeom>
          <a:gradFill>
            <a:gsLst>
              <a:gs pos="0">
                <a:srgbClr val="DBEAFE"/>
              </a:gs>
              <a:gs pos="50000">
                <a:srgbClr val="CDE2FE"/>
              </a:gs>
              <a:gs pos="100000">
                <a:srgbClr val="BFDBFE"/>
              </a:gs>
            </a:gsLst>
            <a:lin ang="2700000" scaled="1"/>
          </a:gradFill>
          <a:ln w="17063" cap="flat">
            <a:solidFill>
              <a:srgbClr val="3B82F6"/>
            </a:solidFill>
            <a:prstDash val="solid"/>
            <a:miter/>
          </a:ln>
        </p:spPr>
        <p:txBody>
          <a:bodyPr rtlCol="0" anchor="ctr"/>
          <a:lstStyle/>
          <a:p>
            <a:endParaRPr lang="en-IN"/>
          </a:p>
        </p:txBody>
      </p:sp>
      <p:sp>
        <p:nvSpPr>
          <p:cNvPr id="76" name="TextBox 75">
            <a:extLst>
              <a:ext uri="{FF2B5EF4-FFF2-40B4-BE49-F238E27FC236}">
                <a16:creationId xmlns:a16="http://schemas.microsoft.com/office/drawing/2014/main" id="{41EA1772-386A-BF37-41E0-C6BEB31FADF8}"/>
              </a:ext>
            </a:extLst>
          </p:cNvPr>
          <p:cNvSpPr txBox="1"/>
          <p:nvPr/>
        </p:nvSpPr>
        <p:spPr>
          <a:xfrm>
            <a:off x="6325006" y="3555760"/>
            <a:ext cx="1308901" cy="205380"/>
          </a:xfrm>
          <a:prstGeom prst="rect">
            <a:avLst/>
          </a:prstGeom>
          <a:noFill/>
        </p:spPr>
        <p:txBody>
          <a:bodyPr wrap="none" rtlCol="0">
            <a:spAutoFit/>
          </a:bodyPr>
          <a:lstStyle/>
          <a:p>
            <a:pPr algn="l"/>
            <a:r>
              <a:rPr lang="en-IN" sz="1050" b="1" spc="0" baseline="0">
                <a:ln/>
                <a:solidFill>
                  <a:srgbClr val="1E40AF"/>
                </a:solidFill>
                <a:latin typeface="Arial"/>
                <a:cs typeface="Arial"/>
                <a:sym typeface="Arial"/>
                <a:rtl val="0"/>
              </a:rPr>
              <a:t>TIMER EXPIRATION</a:t>
            </a:r>
          </a:p>
        </p:txBody>
      </p:sp>
      <p:sp>
        <p:nvSpPr>
          <p:cNvPr id="77" name="Freeform: Shape 76">
            <a:extLst>
              <a:ext uri="{FF2B5EF4-FFF2-40B4-BE49-F238E27FC236}">
                <a16:creationId xmlns:a16="http://schemas.microsoft.com/office/drawing/2014/main" id="{6DD0D66B-3552-14E0-0421-8264676C94AA}"/>
              </a:ext>
            </a:extLst>
          </p:cNvPr>
          <p:cNvSpPr/>
          <p:nvPr/>
        </p:nvSpPr>
        <p:spPr>
          <a:xfrm>
            <a:off x="6228593" y="3817652"/>
            <a:ext cx="51195" cy="43709"/>
          </a:xfrm>
          <a:custGeom>
            <a:avLst/>
            <a:gdLst>
              <a:gd name="connsiteX0" fmla="*/ 51195 w 51195"/>
              <a:gd name="connsiteY0" fmla="*/ 21855 h 43709"/>
              <a:gd name="connsiteX1" fmla="*/ 25598 w 51195"/>
              <a:gd name="connsiteY1" fmla="*/ 43710 h 43709"/>
              <a:gd name="connsiteX2" fmla="*/ 0 w 51195"/>
              <a:gd name="connsiteY2" fmla="*/ 21855 h 43709"/>
              <a:gd name="connsiteX3" fmla="*/ 25598 w 51195"/>
              <a:gd name="connsiteY3" fmla="*/ 0 h 43709"/>
              <a:gd name="connsiteX4" fmla="*/ 51195 w 51195"/>
              <a:gd name="connsiteY4" fmla="*/ 21855 h 43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5" h="43709">
                <a:moveTo>
                  <a:pt x="51195" y="21855"/>
                </a:moveTo>
                <a:cubicBezTo>
                  <a:pt x="51195" y="33925"/>
                  <a:pt x="39735" y="43710"/>
                  <a:pt x="25598" y="43710"/>
                </a:cubicBezTo>
                <a:cubicBezTo>
                  <a:pt x="11460" y="43710"/>
                  <a:pt x="0" y="33925"/>
                  <a:pt x="0" y="21855"/>
                </a:cubicBezTo>
                <a:cubicBezTo>
                  <a:pt x="0" y="9785"/>
                  <a:pt x="11460" y="0"/>
                  <a:pt x="25598" y="0"/>
                </a:cubicBezTo>
                <a:cubicBezTo>
                  <a:pt x="39735" y="0"/>
                  <a:pt x="51195" y="9785"/>
                  <a:pt x="51195" y="21855"/>
                </a:cubicBezTo>
                <a:close/>
              </a:path>
            </a:pathLst>
          </a:custGeom>
          <a:solidFill>
            <a:srgbClr val="DC2626"/>
          </a:solidFill>
          <a:ln w="8532" cap="flat">
            <a:noFill/>
            <a:prstDash val="solid"/>
            <a:miter/>
          </a:ln>
        </p:spPr>
        <p:txBody>
          <a:bodyPr rtlCol="0" anchor="ctr"/>
          <a:lstStyle/>
          <a:p>
            <a:endParaRPr lang="en-IN"/>
          </a:p>
        </p:txBody>
      </p:sp>
      <p:sp>
        <p:nvSpPr>
          <p:cNvPr id="78" name="TextBox 77">
            <a:extLst>
              <a:ext uri="{FF2B5EF4-FFF2-40B4-BE49-F238E27FC236}">
                <a16:creationId xmlns:a16="http://schemas.microsoft.com/office/drawing/2014/main" id="{4658F69D-E0DE-34ED-577C-B7617183D7B2}"/>
              </a:ext>
            </a:extLst>
          </p:cNvPr>
          <p:cNvSpPr txBox="1"/>
          <p:nvPr/>
        </p:nvSpPr>
        <p:spPr>
          <a:xfrm>
            <a:off x="6248076" y="3764263"/>
            <a:ext cx="814988" cy="172826"/>
          </a:xfrm>
          <a:prstGeom prst="rect">
            <a:avLst/>
          </a:prstGeom>
          <a:noFill/>
        </p:spPr>
        <p:txBody>
          <a:bodyPr wrap="none" rtlCol="0">
            <a:spAutoFit/>
          </a:bodyPr>
          <a:lstStyle/>
          <a:p>
            <a:pPr algn="l"/>
            <a:r>
              <a:rPr lang="en-IN" sz="750" spc="0" baseline="0">
                <a:ln/>
                <a:solidFill>
                  <a:srgbClr val="1E40AF"/>
                </a:solidFill>
                <a:latin typeface="Arial"/>
                <a:cs typeface="Arial"/>
                <a:sym typeface="Arial"/>
                <a:rtl val="0"/>
              </a:rPr>
              <a:t>T300 Timer (UE)</a:t>
            </a:r>
          </a:p>
        </p:txBody>
      </p:sp>
      <p:sp>
        <p:nvSpPr>
          <p:cNvPr id="79" name="Freeform: Shape 78">
            <a:extLst>
              <a:ext uri="{FF2B5EF4-FFF2-40B4-BE49-F238E27FC236}">
                <a16:creationId xmlns:a16="http://schemas.microsoft.com/office/drawing/2014/main" id="{C0DB4C90-7322-2DDE-809B-4FC08F749832}"/>
              </a:ext>
            </a:extLst>
          </p:cNvPr>
          <p:cNvSpPr/>
          <p:nvPr/>
        </p:nvSpPr>
        <p:spPr>
          <a:xfrm>
            <a:off x="6228593" y="3926926"/>
            <a:ext cx="51195" cy="43709"/>
          </a:xfrm>
          <a:custGeom>
            <a:avLst/>
            <a:gdLst>
              <a:gd name="connsiteX0" fmla="*/ 51195 w 51195"/>
              <a:gd name="connsiteY0" fmla="*/ 21855 h 43709"/>
              <a:gd name="connsiteX1" fmla="*/ 25598 w 51195"/>
              <a:gd name="connsiteY1" fmla="*/ 43710 h 43709"/>
              <a:gd name="connsiteX2" fmla="*/ 0 w 51195"/>
              <a:gd name="connsiteY2" fmla="*/ 21855 h 43709"/>
              <a:gd name="connsiteX3" fmla="*/ 25598 w 51195"/>
              <a:gd name="connsiteY3" fmla="*/ 0 h 43709"/>
              <a:gd name="connsiteX4" fmla="*/ 51195 w 51195"/>
              <a:gd name="connsiteY4" fmla="*/ 21855 h 43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5" h="43709">
                <a:moveTo>
                  <a:pt x="51195" y="21855"/>
                </a:moveTo>
                <a:cubicBezTo>
                  <a:pt x="51195" y="33925"/>
                  <a:pt x="39735" y="43710"/>
                  <a:pt x="25598" y="43710"/>
                </a:cubicBezTo>
                <a:cubicBezTo>
                  <a:pt x="11460" y="43710"/>
                  <a:pt x="0" y="33925"/>
                  <a:pt x="0" y="21855"/>
                </a:cubicBezTo>
                <a:cubicBezTo>
                  <a:pt x="0" y="9785"/>
                  <a:pt x="11460" y="0"/>
                  <a:pt x="25598" y="0"/>
                </a:cubicBezTo>
                <a:cubicBezTo>
                  <a:pt x="39735" y="0"/>
                  <a:pt x="51195" y="9785"/>
                  <a:pt x="51195" y="21855"/>
                </a:cubicBezTo>
                <a:close/>
              </a:path>
            </a:pathLst>
          </a:custGeom>
          <a:solidFill>
            <a:srgbClr val="DC2626"/>
          </a:solidFill>
          <a:ln w="8532" cap="flat">
            <a:noFill/>
            <a:prstDash val="solid"/>
            <a:miter/>
          </a:ln>
        </p:spPr>
        <p:txBody>
          <a:bodyPr rtlCol="0" anchor="ctr"/>
          <a:lstStyle/>
          <a:p>
            <a:endParaRPr lang="en-IN"/>
          </a:p>
        </p:txBody>
      </p:sp>
      <p:sp>
        <p:nvSpPr>
          <p:cNvPr id="80" name="TextBox 79">
            <a:extLst>
              <a:ext uri="{FF2B5EF4-FFF2-40B4-BE49-F238E27FC236}">
                <a16:creationId xmlns:a16="http://schemas.microsoft.com/office/drawing/2014/main" id="{C871832D-AE60-8CCA-1FAF-7377CFD703EF}"/>
              </a:ext>
            </a:extLst>
          </p:cNvPr>
          <p:cNvSpPr txBox="1"/>
          <p:nvPr/>
        </p:nvSpPr>
        <p:spPr>
          <a:xfrm>
            <a:off x="6248076" y="3873537"/>
            <a:ext cx="814988" cy="172826"/>
          </a:xfrm>
          <a:prstGeom prst="rect">
            <a:avLst/>
          </a:prstGeom>
          <a:noFill/>
        </p:spPr>
        <p:txBody>
          <a:bodyPr wrap="none" rtlCol="0">
            <a:spAutoFit/>
          </a:bodyPr>
          <a:lstStyle/>
          <a:p>
            <a:pPr algn="l"/>
            <a:r>
              <a:rPr lang="en-IN" sz="750" spc="0" baseline="0">
                <a:ln/>
                <a:solidFill>
                  <a:srgbClr val="1E40AF"/>
                </a:solidFill>
                <a:latin typeface="Arial"/>
                <a:cs typeface="Arial"/>
                <a:sym typeface="Arial"/>
                <a:rtl val="0"/>
              </a:rPr>
              <a:t>T302 Timer (UE)</a:t>
            </a:r>
          </a:p>
        </p:txBody>
      </p:sp>
      <p:sp>
        <p:nvSpPr>
          <p:cNvPr id="81" name="Freeform: Shape 80">
            <a:extLst>
              <a:ext uri="{FF2B5EF4-FFF2-40B4-BE49-F238E27FC236}">
                <a16:creationId xmlns:a16="http://schemas.microsoft.com/office/drawing/2014/main" id="{4207EDEC-1508-BFC9-5C91-C062BF454FDF}"/>
              </a:ext>
            </a:extLst>
          </p:cNvPr>
          <p:cNvSpPr/>
          <p:nvPr/>
        </p:nvSpPr>
        <p:spPr>
          <a:xfrm>
            <a:off x="6228593" y="4036200"/>
            <a:ext cx="51195" cy="43709"/>
          </a:xfrm>
          <a:custGeom>
            <a:avLst/>
            <a:gdLst>
              <a:gd name="connsiteX0" fmla="*/ 51195 w 51195"/>
              <a:gd name="connsiteY0" fmla="*/ 21855 h 43709"/>
              <a:gd name="connsiteX1" fmla="*/ 25598 w 51195"/>
              <a:gd name="connsiteY1" fmla="*/ 43710 h 43709"/>
              <a:gd name="connsiteX2" fmla="*/ 0 w 51195"/>
              <a:gd name="connsiteY2" fmla="*/ 21855 h 43709"/>
              <a:gd name="connsiteX3" fmla="*/ 25598 w 51195"/>
              <a:gd name="connsiteY3" fmla="*/ 0 h 43709"/>
              <a:gd name="connsiteX4" fmla="*/ 51195 w 51195"/>
              <a:gd name="connsiteY4" fmla="*/ 21855 h 43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5" h="43709">
                <a:moveTo>
                  <a:pt x="51195" y="21855"/>
                </a:moveTo>
                <a:cubicBezTo>
                  <a:pt x="51195" y="33925"/>
                  <a:pt x="39735" y="43710"/>
                  <a:pt x="25598" y="43710"/>
                </a:cubicBezTo>
                <a:cubicBezTo>
                  <a:pt x="11460" y="43710"/>
                  <a:pt x="0" y="33925"/>
                  <a:pt x="0" y="21855"/>
                </a:cubicBezTo>
                <a:cubicBezTo>
                  <a:pt x="0" y="9785"/>
                  <a:pt x="11460" y="0"/>
                  <a:pt x="25598" y="0"/>
                </a:cubicBezTo>
                <a:cubicBezTo>
                  <a:pt x="39735" y="0"/>
                  <a:pt x="51195" y="9785"/>
                  <a:pt x="51195" y="21855"/>
                </a:cubicBezTo>
                <a:close/>
              </a:path>
            </a:pathLst>
          </a:custGeom>
          <a:solidFill>
            <a:srgbClr val="DC2626"/>
          </a:solidFill>
          <a:ln w="8532" cap="flat">
            <a:noFill/>
            <a:prstDash val="solid"/>
            <a:miter/>
          </a:ln>
        </p:spPr>
        <p:txBody>
          <a:bodyPr rtlCol="0" anchor="ctr"/>
          <a:lstStyle/>
          <a:p>
            <a:endParaRPr lang="en-IN"/>
          </a:p>
        </p:txBody>
      </p:sp>
      <p:sp>
        <p:nvSpPr>
          <p:cNvPr id="82" name="TextBox 81">
            <a:extLst>
              <a:ext uri="{FF2B5EF4-FFF2-40B4-BE49-F238E27FC236}">
                <a16:creationId xmlns:a16="http://schemas.microsoft.com/office/drawing/2014/main" id="{200A2A62-FAF5-F699-CBA1-94B6AF1837DB}"/>
              </a:ext>
            </a:extLst>
          </p:cNvPr>
          <p:cNvSpPr txBox="1"/>
          <p:nvPr/>
        </p:nvSpPr>
        <p:spPr>
          <a:xfrm>
            <a:off x="6248076" y="3982811"/>
            <a:ext cx="794448" cy="172826"/>
          </a:xfrm>
          <a:prstGeom prst="rect">
            <a:avLst/>
          </a:prstGeom>
          <a:noFill/>
        </p:spPr>
        <p:txBody>
          <a:bodyPr wrap="none" rtlCol="0">
            <a:spAutoFit/>
          </a:bodyPr>
          <a:lstStyle/>
          <a:p>
            <a:pPr algn="l"/>
            <a:r>
              <a:rPr lang="en-IN" sz="750" spc="0" baseline="0">
                <a:ln/>
                <a:solidFill>
                  <a:srgbClr val="1E40AF"/>
                </a:solidFill>
                <a:latin typeface="Arial"/>
                <a:cs typeface="Arial"/>
                <a:sym typeface="Arial"/>
                <a:rtl val="0"/>
              </a:rPr>
              <a:t>gNB RRC Timer</a:t>
            </a:r>
          </a:p>
        </p:txBody>
      </p:sp>
      <p:sp>
        <p:nvSpPr>
          <p:cNvPr id="83" name="Freeform: Shape 82">
            <a:extLst>
              <a:ext uri="{FF2B5EF4-FFF2-40B4-BE49-F238E27FC236}">
                <a16:creationId xmlns:a16="http://schemas.microsoft.com/office/drawing/2014/main" id="{03926D25-0A3A-BED1-8458-BFD9317F669D}"/>
              </a:ext>
            </a:extLst>
          </p:cNvPr>
          <p:cNvSpPr/>
          <p:nvPr/>
        </p:nvSpPr>
        <p:spPr>
          <a:xfrm>
            <a:off x="6228593" y="4145474"/>
            <a:ext cx="51195" cy="43709"/>
          </a:xfrm>
          <a:custGeom>
            <a:avLst/>
            <a:gdLst>
              <a:gd name="connsiteX0" fmla="*/ 51195 w 51195"/>
              <a:gd name="connsiteY0" fmla="*/ 21855 h 43709"/>
              <a:gd name="connsiteX1" fmla="*/ 25598 w 51195"/>
              <a:gd name="connsiteY1" fmla="*/ 43710 h 43709"/>
              <a:gd name="connsiteX2" fmla="*/ 0 w 51195"/>
              <a:gd name="connsiteY2" fmla="*/ 21855 h 43709"/>
              <a:gd name="connsiteX3" fmla="*/ 25598 w 51195"/>
              <a:gd name="connsiteY3" fmla="*/ 0 h 43709"/>
              <a:gd name="connsiteX4" fmla="*/ 51195 w 51195"/>
              <a:gd name="connsiteY4" fmla="*/ 21855 h 43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5" h="43709">
                <a:moveTo>
                  <a:pt x="51195" y="21855"/>
                </a:moveTo>
                <a:cubicBezTo>
                  <a:pt x="51195" y="33925"/>
                  <a:pt x="39735" y="43710"/>
                  <a:pt x="25598" y="43710"/>
                </a:cubicBezTo>
                <a:cubicBezTo>
                  <a:pt x="11460" y="43710"/>
                  <a:pt x="0" y="33925"/>
                  <a:pt x="0" y="21855"/>
                </a:cubicBezTo>
                <a:cubicBezTo>
                  <a:pt x="0" y="9785"/>
                  <a:pt x="11460" y="0"/>
                  <a:pt x="25598" y="0"/>
                </a:cubicBezTo>
                <a:cubicBezTo>
                  <a:pt x="39735" y="0"/>
                  <a:pt x="51195" y="9785"/>
                  <a:pt x="51195" y="21855"/>
                </a:cubicBezTo>
                <a:close/>
              </a:path>
            </a:pathLst>
          </a:custGeom>
          <a:solidFill>
            <a:srgbClr val="DC2626"/>
          </a:solidFill>
          <a:ln w="8532" cap="flat">
            <a:noFill/>
            <a:prstDash val="solid"/>
            <a:miter/>
          </a:ln>
        </p:spPr>
        <p:txBody>
          <a:bodyPr rtlCol="0" anchor="ctr"/>
          <a:lstStyle/>
          <a:p>
            <a:endParaRPr lang="en-IN"/>
          </a:p>
        </p:txBody>
      </p:sp>
      <p:sp>
        <p:nvSpPr>
          <p:cNvPr id="84" name="TextBox 83">
            <a:extLst>
              <a:ext uri="{FF2B5EF4-FFF2-40B4-BE49-F238E27FC236}">
                <a16:creationId xmlns:a16="http://schemas.microsoft.com/office/drawing/2014/main" id="{62B8B564-F284-CD75-A72E-2EE54465195E}"/>
              </a:ext>
            </a:extLst>
          </p:cNvPr>
          <p:cNvSpPr txBox="1"/>
          <p:nvPr/>
        </p:nvSpPr>
        <p:spPr>
          <a:xfrm>
            <a:off x="6248076" y="4092085"/>
            <a:ext cx="889606" cy="172826"/>
          </a:xfrm>
          <a:prstGeom prst="rect">
            <a:avLst/>
          </a:prstGeom>
          <a:noFill/>
        </p:spPr>
        <p:txBody>
          <a:bodyPr wrap="none" rtlCol="0">
            <a:spAutoFit/>
          </a:bodyPr>
          <a:lstStyle/>
          <a:p>
            <a:pPr algn="l"/>
            <a:r>
              <a:rPr lang="en-IN" sz="750" spc="0" baseline="0">
                <a:ln/>
                <a:solidFill>
                  <a:srgbClr val="1E40AF"/>
                </a:solidFill>
                <a:latin typeface="Arial"/>
                <a:cs typeface="Arial"/>
                <a:sym typeface="Arial"/>
                <a:rtl val="0"/>
              </a:rPr>
              <a:t>Scheduling Delays</a:t>
            </a:r>
          </a:p>
        </p:txBody>
      </p:sp>
      <p:sp>
        <p:nvSpPr>
          <p:cNvPr id="85" name="Freeform: Shape 84">
            <a:extLst>
              <a:ext uri="{FF2B5EF4-FFF2-40B4-BE49-F238E27FC236}">
                <a16:creationId xmlns:a16="http://schemas.microsoft.com/office/drawing/2014/main" id="{054266CC-91B7-16CD-C2C2-49113C537FCF}"/>
              </a:ext>
            </a:extLst>
          </p:cNvPr>
          <p:cNvSpPr/>
          <p:nvPr/>
        </p:nvSpPr>
        <p:spPr>
          <a:xfrm>
            <a:off x="6228593" y="4254748"/>
            <a:ext cx="51195" cy="43709"/>
          </a:xfrm>
          <a:custGeom>
            <a:avLst/>
            <a:gdLst>
              <a:gd name="connsiteX0" fmla="*/ 51195 w 51195"/>
              <a:gd name="connsiteY0" fmla="*/ 21855 h 43709"/>
              <a:gd name="connsiteX1" fmla="*/ 25598 w 51195"/>
              <a:gd name="connsiteY1" fmla="*/ 43710 h 43709"/>
              <a:gd name="connsiteX2" fmla="*/ 0 w 51195"/>
              <a:gd name="connsiteY2" fmla="*/ 21855 h 43709"/>
              <a:gd name="connsiteX3" fmla="*/ 25598 w 51195"/>
              <a:gd name="connsiteY3" fmla="*/ 0 h 43709"/>
              <a:gd name="connsiteX4" fmla="*/ 51195 w 51195"/>
              <a:gd name="connsiteY4" fmla="*/ 21855 h 43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5" h="43709">
                <a:moveTo>
                  <a:pt x="51195" y="21855"/>
                </a:moveTo>
                <a:cubicBezTo>
                  <a:pt x="51195" y="33925"/>
                  <a:pt x="39735" y="43710"/>
                  <a:pt x="25598" y="43710"/>
                </a:cubicBezTo>
                <a:cubicBezTo>
                  <a:pt x="11460" y="43710"/>
                  <a:pt x="0" y="33925"/>
                  <a:pt x="0" y="21855"/>
                </a:cubicBezTo>
                <a:cubicBezTo>
                  <a:pt x="0" y="9785"/>
                  <a:pt x="11460" y="0"/>
                  <a:pt x="25598" y="0"/>
                </a:cubicBezTo>
                <a:cubicBezTo>
                  <a:pt x="39735" y="0"/>
                  <a:pt x="51195" y="9785"/>
                  <a:pt x="51195" y="21855"/>
                </a:cubicBezTo>
                <a:close/>
              </a:path>
            </a:pathLst>
          </a:custGeom>
          <a:solidFill>
            <a:srgbClr val="DC2626"/>
          </a:solidFill>
          <a:ln w="8532" cap="flat">
            <a:noFill/>
            <a:prstDash val="solid"/>
            <a:miter/>
          </a:ln>
        </p:spPr>
        <p:txBody>
          <a:bodyPr rtlCol="0" anchor="ctr"/>
          <a:lstStyle/>
          <a:p>
            <a:endParaRPr lang="en-IN"/>
          </a:p>
        </p:txBody>
      </p:sp>
      <p:sp>
        <p:nvSpPr>
          <p:cNvPr id="86" name="TextBox 85">
            <a:extLst>
              <a:ext uri="{FF2B5EF4-FFF2-40B4-BE49-F238E27FC236}">
                <a16:creationId xmlns:a16="http://schemas.microsoft.com/office/drawing/2014/main" id="{217BC673-BBEB-744F-DFC5-06754C1E9DE0}"/>
              </a:ext>
            </a:extLst>
          </p:cNvPr>
          <p:cNvSpPr txBox="1"/>
          <p:nvPr/>
        </p:nvSpPr>
        <p:spPr>
          <a:xfrm>
            <a:off x="6248076" y="4201359"/>
            <a:ext cx="889481" cy="172826"/>
          </a:xfrm>
          <a:prstGeom prst="rect">
            <a:avLst/>
          </a:prstGeom>
          <a:noFill/>
        </p:spPr>
        <p:txBody>
          <a:bodyPr wrap="none" rtlCol="0">
            <a:spAutoFit/>
          </a:bodyPr>
          <a:lstStyle/>
          <a:p>
            <a:pPr algn="l"/>
            <a:r>
              <a:rPr lang="en-IN" sz="750" spc="0" baseline="0">
                <a:ln/>
                <a:solidFill>
                  <a:srgbClr val="1E40AF"/>
                </a:solidFill>
                <a:latin typeface="Arial"/>
                <a:cs typeface="Arial"/>
                <a:sym typeface="Arial"/>
                <a:rtl val="0"/>
              </a:rPr>
              <a:t>Processing Delays</a:t>
            </a:r>
          </a:p>
        </p:txBody>
      </p:sp>
      <p:sp>
        <p:nvSpPr>
          <p:cNvPr id="87" name="TextBox 86">
            <a:extLst>
              <a:ext uri="{FF2B5EF4-FFF2-40B4-BE49-F238E27FC236}">
                <a16:creationId xmlns:a16="http://schemas.microsoft.com/office/drawing/2014/main" id="{09657CAA-6D7C-05B1-AB57-ABBD7547F388}"/>
              </a:ext>
            </a:extLst>
          </p:cNvPr>
          <p:cNvSpPr txBox="1"/>
          <p:nvPr/>
        </p:nvSpPr>
        <p:spPr>
          <a:xfrm>
            <a:off x="6492626" y="4376887"/>
            <a:ext cx="973661" cy="180965"/>
          </a:xfrm>
          <a:prstGeom prst="rect">
            <a:avLst/>
          </a:prstGeom>
          <a:noFill/>
        </p:spPr>
        <p:txBody>
          <a:bodyPr wrap="none" rtlCol="0">
            <a:spAutoFit/>
          </a:bodyPr>
          <a:lstStyle/>
          <a:p>
            <a:pPr algn="l"/>
            <a:r>
              <a:rPr lang="en-IN" sz="825" b="1" spc="0" baseline="0">
                <a:ln/>
                <a:solidFill>
                  <a:srgbClr val="1E40AF"/>
                </a:solidFill>
                <a:latin typeface="Arial"/>
                <a:cs typeface="Arial"/>
                <a:sym typeface="Arial"/>
                <a:rtl val="0"/>
              </a:rPr>
              <a:t>TIMING RELATED</a:t>
            </a:r>
          </a:p>
        </p:txBody>
      </p:sp>
      <p:sp>
        <p:nvSpPr>
          <p:cNvPr id="88" name="TextBox 87">
            <a:extLst>
              <a:ext uri="{FF2B5EF4-FFF2-40B4-BE49-F238E27FC236}">
                <a16:creationId xmlns:a16="http://schemas.microsoft.com/office/drawing/2014/main" id="{66FE42B5-9405-808F-28E2-6BE71F548406}"/>
              </a:ext>
            </a:extLst>
          </p:cNvPr>
          <p:cNvSpPr txBox="1"/>
          <p:nvPr/>
        </p:nvSpPr>
        <p:spPr>
          <a:xfrm>
            <a:off x="6566692" y="4492756"/>
            <a:ext cx="825529" cy="172826"/>
          </a:xfrm>
          <a:prstGeom prst="rect">
            <a:avLst/>
          </a:prstGeom>
          <a:noFill/>
        </p:spPr>
        <p:txBody>
          <a:bodyPr wrap="none" rtlCol="0">
            <a:spAutoFit/>
          </a:bodyPr>
          <a:lstStyle/>
          <a:p>
            <a:pPr algn="l"/>
            <a:r>
              <a:rPr lang="en-IN" sz="750" spc="0" baseline="0">
                <a:ln/>
                <a:solidFill>
                  <a:srgbClr val="64748B"/>
                </a:solidFill>
                <a:latin typeface="Arial"/>
                <a:cs typeface="Arial"/>
                <a:sym typeface="Arial"/>
                <a:rtl val="0"/>
              </a:rPr>
              <a:t>~3-5% of failures</a:t>
            </a:r>
          </a:p>
        </p:txBody>
      </p:sp>
      <p:sp>
        <p:nvSpPr>
          <p:cNvPr id="89" name="Freeform: Shape 88">
            <a:extLst>
              <a:ext uri="{FF2B5EF4-FFF2-40B4-BE49-F238E27FC236}">
                <a16:creationId xmlns:a16="http://schemas.microsoft.com/office/drawing/2014/main" id="{7614C9D3-8475-881F-C185-F91990D625B7}"/>
              </a:ext>
            </a:extLst>
          </p:cNvPr>
          <p:cNvSpPr/>
          <p:nvPr/>
        </p:nvSpPr>
        <p:spPr>
          <a:xfrm>
            <a:off x="8003362" y="3511685"/>
            <a:ext cx="1706509" cy="1165589"/>
          </a:xfrm>
          <a:custGeom>
            <a:avLst/>
            <a:gdLst>
              <a:gd name="connsiteX0" fmla="*/ 1638249 w 1706509"/>
              <a:gd name="connsiteY0" fmla="*/ 0 h 1165589"/>
              <a:gd name="connsiteX1" fmla="*/ 1706509 w 1706509"/>
              <a:gd name="connsiteY1" fmla="*/ 0 h 1165589"/>
              <a:gd name="connsiteX2" fmla="*/ 1706509 w 1706509"/>
              <a:gd name="connsiteY2" fmla="*/ 1165590 h 1165589"/>
              <a:gd name="connsiteX3" fmla="*/ 1638249 w 1706509"/>
              <a:gd name="connsiteY3" fmla="*/ 1165590 h 1165589"/>
              <a:gd name="connsiteX4" fmla="*/ 68260 w 1706509"/>
              <a:gd name="connsiteY4" fmla="*/ 1165590 h 1165589"/>
              <a:gd name="connsiteX5" fmla="*/ 0 w 1706509"/>
              <a:gd name="connsiteY5" fmla="*/ 1165590 h 1165589"/>
              <a:gd name="connsiteX6" fmla="*/ 0 w 1706509"/>
              <a:gd name="connsiteY6" fmla="*/ 0 h 1165589"/>
              <a:gd name="connsiteX7" fmla="*/ 68260 w 1706509"/>
              <a:gd name="connsiteY7" fmla="*/ 0 h 116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6509" h="1165589">
                <a:moveTo>
                  <a:pt x="1638249" y="0"/>
                </a:moveTo>
                <a:cubicBezTo>
                  <a:pt x="1675949" y="0"/>
                  <a:pt x="1706509" y="0"/>
                  <a:pt x="1706509" y="0"/>
                </a:cubicBezTo>
                <a:lnTo>
                  <a:pt x="1706509" y="1165590"/>
                </a:lnTo>
                <a:cubicBezTo>
                  <a:pt x="1706509" y="1165590"/>
                  <a:pt x="1675949" y="1165590"/>
                  <a:pt x="1638249" y="1165590"/>
                </a:cubicBezTo>
                <a:lnTo>
                  <a:pt x="68260" y="1165590"/>
                </a:lnTo>
                <a:cubicBezTo>
                  <a:pt x="30561" y="1165590"/>
                  <a:pt x="0" y="1165590"/>
                  <a:pt x="0" y="1165590"/>
                </a:cubicBezTo>
                <a:lnTo>
                  <a:pt x="0" y="0"/>
                </a:lnTo>
                <a:cubicBezTo>
                  <a:pt x="0" y="0"/>
                  <a:pt x="30561" y="0"/>
                  <a:pt x="68260" y="0"/>
                </a:cubicBezTo>
                <a:close/>
              </a:path>
            </a:pathLst>
          </a:custGeom>
          <a:gradFill>
            <a:gsLst>
              <a:gs pos="0">
                <a:srgbClr val="FCE7F3"/>
              </a:gs>
              <a:gs pos="50000">
                <a:srgbClr val="FBDBED"/>
              </a:gs>
              <a:gs pos="100000">
                <a:srgbClr val="FBCFE8"/>
              </a:gs>
            </a:gsLst>
            <a:lin ang="2700000" scaled="1"/>
          </a:gradFill>
          <a:ln w="17063" cap="flat">
            <a:solidFill>
              <a:srgbClr val="EC4899"/>
            </a:solidFill>
            <a:prstDash val="solid"/>
            <a:miter/>
          </a:ln>
        </p:spPr>
        <p:txBody>
          <a:bodyPr rtlCol="0" anchor="ctr"/>
          <a:lstStyle/>
          <a:p>
            <a:endParaRPr lang="en-IN"/>
          </a:p>
        </p:txBody>
      </p:sp>
      <p:sp>
        <p:nvSpPr>
          <p:cNvPr id="90" name="TextBox 89">
            <a:extLst>
              <a:ext uri="{FF2B5EF4-FFF2-40B4-BE49-F238E27FC236}">
                <a16:creationId xmlns:a16="http://schemas.microsoft.com/office/drawing/2014/main" id="{A8CA122F-49F4-4A7F-B53F-37B38D2F175B}"/>
              </a:ext>
            </a:extLst>
          </p:cNvPr>
          <p:cNvSpPr txBox="1"/>
          <p:nvPr/>
        </p:nvSpPr>
        <p:spPr>
          <a:xfrm>
            <a:off x="8245822" y="3516849"/>
            <a:ext cx="1182679" cy="205380"/>
          </a:xfrm>
          <a:prstGeom prst="rect">
            <a:avLst/>
          </a:prstGeom>
          <a:noFill/>
        </p:spPr>
        <p:txBody>
          <a:bodyPr wrap="none" rtlCol="0">
            <a:spAutoFit/>
          </a:bodyPr>
          <a:lstStyle/>
          <a:p>
            <a:pPr algn="l"/>
            <a:r>
              <a:rPr lang="en-IN" sz="1050" b="1" spc="0" baseline="0" dirty="0">
                <a:ln/>
                <a:solidFill>
                  <a:srgbClr val="BE185D"/>
                </a:solidFill>
                <a:latin typeface="Arial"/>
                <a:cs typeface="Arial"/>
                <a:sym typeface="Arial"/>
                <a:rtl val="0"/>
              </a:rPr>
              <a:t>CONFIGURATION</a:t>
            </a:r>
          </a:p>
        </p:txBody>
      </p:sp>
      <p:sp>
        <p:nvSpPr>
          <p:cNvPr id="91" name="TextBox 90">
            <a:extLst>
              <a:ext uri="{FF2B5EF4-FFF2-40B4-BE49-F238E27FC236}">
                <a16:creationId xmlns:a16="http://schemas.microsoft.com/office/drawing/2014/main" id="{1EFCAA1C-1952-B653-7226-3A7E12352634}"/>
              </a:ext>
            </a:extLst>
          </p:cNvPr>
          <p:cNvSpPr txBox="1"/>
          <p:nvPr/>
        </p:nvSpPr>
        <p:spPr>
          <a:xfrm>
            <a:off x="8546097" y="3665034"/>
            <a:ext cx="621039" cy="205380"/>
          </a:xfrm>
          <a:prstGeom prst="rect">
            <a:avLst/>
          </a:prstGeom>
          <a:noFill/>
        </p:spPr>
        <p:txBody>
          <a:bodyPr wrap="none" rtlCol="0">
            <a:spAutoFit/>
          </a:bodyPr>
          <a:lstStyle/>
          <a:p>
            <a:pPr algn="l"/>
            <a:r>
              <a:rPr lang="en-IN" sz="1050" b="1" spc="0" baseline="0">
                <a:ln/>
                <a:solidFill>
                  <a:srgbClr val="BE185D"/>
                </a:solidFill>
                <a:latin typeface="Arial"/>
                <a:cs typeface="Arial"/>
                <a:sym typeface="Arial"/>
                <a:rtl val="0"/>
              </a:rPr>
              <a:t>ISSUES</a:t>
            </a:r>
          </a:p>
        </p:txBody>
      </p:sp>
      <p:sp>
        <p:nvSpPr>
          <p:cNvPr id="92" name="Freeform: Shape 91">
            <a:extLst>
              <a:ext uri="{FF2B5EF4-FFF2-40B4-BE49-F238E27FC236}">
                <a16:creationId xmlns:a16="http://schemas.microsoft.com/office/drawing/2014/main" id="{9F7B87E9-3FAD-5624-A6D0-EFD9ABDADEE2}"/>
              </a:ext>
            </a:extLst>
          </p:cNvPr>
          <p:cNvSpPr/>
          <p:nvPr/>
        </p:nvSpPr>
        <p:spPr>
          <a:xfrm>
            <a:off x="8105753" y="3926926"/>
            <a:ext cx="51195" cy="43709"/>
          </a:xfrm>
          <a:custGeom>
            <a:avLst/>
            <a:gdLst>
              <a:gd name="connsiteX0" fmla="*/ 51195 w 51195"/>
              <a:gd name="connsiteY0" fmla="*/ 21855 h 43709"/>
              <a:gd name="connsiteX1" fmla="*/ 25598 w 51195"/>
              <a:gd name="connsiteY1" fmla="*/ 43710 h 43709"/>
              <a:gd name="connsiteX2" fmla="*/ 0 w 51195"/>
              <a:gd name="connsiteY2" fmla="*/ 21855 h 43709"/>
              <a:gd name="connsiteX3" fmla="*/ 25598 w 51195"/>
              <a:gd name="connsiteY3" fmla="*/ 0 h 43709"/>
              <a:gd name="connsiteX4" fmla="*/ 51195 w 51195"/>
              <a:gd name="connsiteY4" fmla="*/ 21855 h 43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5" h="43709">
                <a:moveTo>
                  <a:pt x="51195" y="21855"/>
                </a:moveTo>
                <a:cubicBezTo>
                  <a:pt x="51195" y="33925"/>
                  <a:pt x="39735" y="43710"/>
                  <a:pt x="25598" y="43710"/>
                </a:cubicBezTo>
                <a:cubicBezTo>
                  <a:pt x="11460" y="43710"/>
                  <a:pt x="0" y="33925"/>
                  <a:pt x="0" y="21855"/>
                </a:cubicBezTo>
                <a:cubicBezTo>
                  <a:pt x="0" y="9785"/>
                  <a:pt x="11460" y="0"/>
                  <a:pt x="25598" y="0"/>
                </a:cubicBezTo>
                <a:cubicBezTo>
                  <a:pt x="39735" y="0"/>
                  <a:pt x="51195" y="9785"/>
                  <a:pt x="51195" y="21855"/>
                </a:cubicBezTo>
                <a:close/>
              </a:path>
            </a:pathLst>
          </a:custGeom>
          <a:solidFill>
            <a:srgbClr val="DC2626"/>
          </a:solidFill>
          <a:ln w="8532" cap="flat">
            <a:noFill/>
            <a:prstDash val="solid"/>
            <a:miter/>
          </a:ln>
        </p:spPr>
        <p:txBody>
          <a:bodyPr rtlCol="0" anchor="ctr"/>
          <a:lstStyle/>
          <a:p>
            <a:endParaRPr lang="en-IN"/>
          </a:p>
        </p:txBody>
      </p:sp>
      <p:sp>
        <p:nvSpPr>
          <p:cNvPr id="93" name="TextBox 92">
            <a:extLst>
              <a:ext uri="{FF2B5EF4-FFF2-40B4-BE49-F238E27FC236}">
                <a16:creationId xmlns:a16="http://schemas.microsoft.com/office/drawing/2014/main" id="{BE032AC1-5729-7475-2345-498359D818AC}"/>
              </a:ext>
            </a:extLst>
          </p:cNvPr>
          <p:cNvSpPr txBox="1"/>
          <p:nvPr/>
        </p:nvSpPr>
        <p:spPr>
          <a:xfrm>
            <a:off x="8125236" y="3873537"/>
            <a:ext cx="897355" cy="172826"/>
          </a:xfrm>
          <a:prstGeom prst="rect">
            <a:avLst/>
          </a:prstGeom>
          <a:noFill/>
        </p:spPr>
        <p:txBody>
          <a:bodyPr wrap="none" rtlCol="0">
            <a:spAutoFit/>
          </a:bodyPr>
          <a:lstStyle/>
          <a:p>
            <a:pPr algn="l"/>
            <a:r>
              <a:rPr lang="en-IN" sz="750" spc="0" baseline="0">
                <a:ln/>
                <a:solidFill>
                  <a:srgbClr val="7C2D12"/>
                </a:solidFill>
                <a:latin typeface="Arial"/>
                <a:cs typeface="Arial"/>
                <a:sym typeface="Arial"/>
                <a:rtl val="0"/>
              </a:rPr>
              <a:t>Wrong Parameters</a:t>
            </a:r>
          </a:p>
        </p:txBody>
      </p:sp>
      <p:sp>
        <p:nvSpPr>
          <p:cNvPr id="94" name="Freeform: Shape 93">
            <a:extLst>
              <a:ext uri="{FF2B5EF4-FFF2-40B4-BE49-F238E27FC236}">
                <a16:creationId xmlns:a16="http://schemas.microsoft.com/office/drawing/2014/main" id="{4601751E-69F0-0284-6AFB-39833A084817}"/>
              </a:ext>
            </a:extLst>
          </p:cNvPr>
          <p:cNvSpPr/>
          <p:nvPr/>
        </p:nvSpPr>
        <p:spPr>
          <a:xfrm>
            <a:off x="8105753" y="4036200"/>
            <a:ext cx="51195" cy="43709"/>
          </a:xfrm>
          <a:custGeom>
            <a:avLst/>
            <a:gdLst>
              <a:gd name="connsiteX0" fmla="*/ 51195 w 51195"/>
              <a:gd name="connsiteY0" fmla="*/ 21855 h 43709"/>
              <a:gd name="connsiteX1" fmla="*/ 25598 w 51195"/>
              <a:gd name="connsiteY1" fmla="*/ 43710 h 43709"/>
              <a:gd name="connsiteX2" fmla="*/ 0 w 51195"/>
              <a:gd name="connsiteY2" fmla="*/ 21855 h 43709"/>
              <a:gd name="connsiteX3" fmla="*/ 25598 w 51195"/>
              <a:gd name="connsiteY3" fmla="*/ 0 h 43709"/>
              <a:gd name="connsiteX4" fmla="*/ 51195 w 51195"/>
              <a:gd name="connsiteY4" fmla="*/ 21855 h 43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5" h="43709">
                <a:moveTo>
                  <a:pt x="51195" y="21855"/>
                </a:moveTo>
                <a:cubicBezTo>
                  <a:pt x="51195" y="33925"/>
                  <a:pt x="39735" y="43710"/>
                  <a:pt x="25598" y="43710"/>
                </a:cubicBezTo>
                <a:cubicBezTo>
                  <a:pt x="11460" y="43710"/>
                  <a:pt x="0" y="33925"/>
                  <a:pt x="0" y="21855"/>
                </a:cubicBezTo>
                <a:cubicBezTo>
                  <a:pt x="0" y="9785"/>
                  <a:pt x="11460" y="0"/>
                  <a:pt x="25598" y="0"/>
                </a:cubicBezTo>
                <a:cubicBezTo>
                  <a:pt x="39735" y="0"/>
                  <a:pt x="51195" y="9785"/>
                  <a:pt x="51195" y="21855"/>
                </a:cubicBezTo>
                <a:close/>
              </a:path>
            </a:pathLst>
          </a:custGeom>
          <a:solidFill>
            <a:srgbClr val="DC2626"/>
          </a:solidFill>
          <a:ln w="8532" cap="flat">
            <a:noFill/>
            <a:prstDash val="solid"/>
            <a:miter/>
          </a:ln>
        </p:spPr>
        <p:txBody>
          <a:bodyPr rtlCol="0" anchor="ctr"/>
          <a:lstStyle/>
          <a:p>
            <a:endParaRPr lang="en-IN"/>
          </a:p>
        </p:txBody>
      </p:sp>
      <p:sp>
        <p:nvSpPr>
          <p:cNvPr id="95" name="TextBox 94">
            <a:extLst>
              <a:ext uri="{FF2B5EF4-FFF2-40B4-BE49-F238E27FC236}">
                <a16:creationId xmlns:a16="http://schemas.microsoft.com/office/drawing/2014/main" id="{85CB7CD8-2088-6723-D0A8-4EB911B4F435}"/>
              </a:ext>
            </a:extLst>
          </p:cNvPr>
          <p:cNvSpPr txBox="1"/>
          <p:nvPr/>
        </p:nvSpPr>
        <p:spPr>
          <a:xfrm>
            <a:off x="8125236" y="3982811"/>
            <a:ext cx="576385" cy="172826"/>
          </a:xfrm>
          <a:prstGeom prst="rect">
            <a:avLst/>
          </a:prstGeom>
          <a:noFill/>
        </p:spPr>
        <p:txBody>
          <a:bodyPr wrap="none" rtlCol="0">
            <a:spAutoFit/>
          </a:bodyPr>
          <a:lstStyle/>
          <a:p>
            <a:pPr algn="l"/>
            <a:r>
              <a:rPr lang="en-IN" sz="750" spc="0" baseline="0">
                <a:ln/>
                <a:solidFill>
                  <a:srgbClr val="7C2D12"/>
                </a:solidFill>
                <a:latin typeface="Arial"/>
                <a:cs typeface="Arial"/>
                <a:sym typeface="Arial"/>
                <a:rtl val="0"/>
              </a:rPr>
              <a:t>SIB Errors</a:t>
            </a:r>
          </a:p>
        </p:txBody>
      </p:sp>
      <p:sp>
        <p:nvSpPr>
          <p:cNvPr id="96" name="Freeform: Shape 95">
            <a:extLst>
              <a:ext uri="{FF2B5EF4-FFF2-40B4-BE49-F238E27FC236}">
                <a16:creationId xmlns:a16="http://schemas.microsoft.com/office/drawing/2014/main" id="{7D15201A-AC50-F3DC-48E2-67A6DF9A89CD}"/>
              </a:ext>
            </a:extLst>
          </p:cNvPr>
          <p:cNvSpPr/>
          <p:nvPr/>
        </p:nvSpPr>
        <p:spPr>
          <a:xfrm>
            <a:off x="8105753" y="4145474"/>
            <a:ext cx="51195" cy="43709"/>
          </a:xfrm>
          <a:custGeom>
            <a:avLst/>
            <a:gdLst>
              <a:gd name="connsiteX0" fmla="*/ 51195 w 51195"/>
              <a:gd name="connsiteY0" fmla="*/ 21855 h 43709"/>
              <a:gd name="connsiteX1" fmla="*/ 25598 w 51195"/>
              <a:gd name="connsiteY1" fmla="*/ 43710 h 43709"/>
              <a:gd name="connsiteX2" fmla="*/ 0 w 51195"/>
              <a:gd name="connsiteY2" fmla="*/ 21855 h 43709"/>
              <a:gd name="connsiteX3" fmla="*/ 25598 w 51195"/>
              <a:gd name="connsiteY3" fmla="*/ 0 h 43709"/>
              <a:gd name="connsiteX4" fmla="*/ 51195 w 51195"/>
              <a:gd name="connsiteY4" fmla="*/ 21855 h 43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5" h="43709">
                <a:moveTo>
                  <a:pt x="51195" y="21855"/>
                </a:moveTo>
                <a:cubicBezTo>
                  <a:pt x="51195" y="33925"/>
                  <a:pt x="39735" y="43710"/>
                  <a:pt x="25598" y="43710"/>
                </a:cubicBezTo>
                <a:cubicBezTo>
                  <a:pt x="11460" y="43710"/>
                  <a:pt x="0" y="33925"/>
                  <a:pt x="0" y="21855"/>
                </a:cubicBezTo>
                <a:cubicBezTo>
                  <a:pt x="0" y="9785"/>
                  <a:pt x="11460" y="0"/>
                  <a:pt x="25598" y="0"/>
                </a:cubicBezTo>
                <a:cubicBezTo>
                  <a:pt x="39735" y="0"/>
                  <a:pt x="51195" y="9785"/>
                  <a:pt x="51195" y="21855"/>
                </a:cubicBezTo>
                <a:close/>
              </a:path>
            </a:pathLst>
          </a:custGeom>
          <a:solidFill>
            <a:srgbClr val="DC2626"/>
          </a:solidFill>
          <a:ln w="8532" cap="flat">
            <a:noFill/>
            <a:prstDash val="solid"/>
            <a:miter/>
          </a:ln>
        </p:spPr>
        <p:txBody>
          <a:bodyPr rtlCol="0" anchor="ctr"/>
          <a:lstStyle/>
          <a:p>
            <a:endParaRPr lang="en-IN"/>
          </a:p>
        </p:txBody>
      </p:sp>
      <p:sp>
        <p:nvSpPr>
          <p:cNvPr id="97" name="TextBox 96">
            <a:extLst>
              <a:ext uri="{FF2B5EF4-FFF2-40B4-BE49-F238E27FC236}">
                <a16:creationId xmlns:a16="http://schemas.microsoft.com/office/drawing/2014/main" id="{01C2747A-E302-23C0-CC0C-FC35525CB2BF}"/>
              </a:ext>
            </a:extLst>
          </p:cNvPr>
          <p:cNvSpPr txBox="1"/>
          <p:nvPr/>
        </p:nvSpPr>
        <p:spPr>
          <a:xfrm>
            <a:off x="8125236" y="4092085"/>
            <a:ext cx="742370" cy="172826"/>
          </a:xfrm>
          <a:prstGeom prst="rect">
            <a:avLst/>
          </a:prstGeom>
          <a:noFill/>
        </p:spPr>
        <p:txBody>
          <a:bodyPr wrap="none" rtlCol="0">
            <a:spAutoFit/>
          </a:bodyPr>
          <a:lstStyle/>
          <a:p>
            <a:pPr algn="l"/>
            <a:r>
              <a:rPr lang="en-IN" sz="750" spc="0" baseline="0">
                <a:ln/>
                <a:solidFill>
                  <a:srgbClr val="7C2D12"/>
                </a:solidFill>
                <a:latin typeface="Arial"/>
                <a:cs typeface="Arial"/>
                <a:sym typeface="Arial"/>
                <a:rtl val="0"/>
              </a:rPr>
              <a:t>RRC IE Issues</a:t>
            </a:r>
          </a:p>
        </p:txBody>
      </p:sp>
      <p:sp>
        <p:nvSpPr>
          <p:cNvPr id="98" name="Freeform: Shape 97">
            <a:extLst>
              <a:ext uri="{FF2B5EF4-FFF2-40B4-BE49-F238E27FC236}">
                <a16:creationId xmlns:a16="http://schemas.microsoft.com/office/drawing/2014/main" id="{3F72CED6-B606-0C43-24CA-6704230A6E21}"/>
              </a:ext>
            </a:extLst>
          </p:cNvPr>
          <p:cNvSpPr/>
          <p:nvPr/>
        </p:nvSpPr>
        <p:spPr>
          <a:xfrm>
            <a:off x="8105753" y="4254748"/>
            <a:ext cx="51195" cy="43709"/>
          </a:xfrm>
          <a:custGeom>
            <a:avLst/>
            <a:gdLst>
              <a:gd name="connsiteX0" fmla="*/ 51195 w 51195"/>
              <a:gd name="connsiteY0" fmla="*/ 21855 h 43709"/>
              <a:gd name="connsiteX1" fmla="*/ 25598 w 51195"/>
              <a:gd name="connsiteY1" fmla="*/ 43710 h 43709"/>
              <a:gd name="connsiteX2" fmla="*/ 0 w 51195"/>
              <a:gd name="connsiteY2" fmla="*/ 21855 h 43709"/>
              <a:gd name="connsiteX3" fmla="*/ 25598 w 51195"/>
              <a:gd name="connsiteY3" fmla="*/ 0 h 43709"/>
              <a:gd name="connsiteX4" fmla="*/ 51195 w 51195"/>
              <a:gd name="connsiteY4" fmla="*/ 21855 h 43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5" h="43709">
                <a:moveTo>
                  <a:pt x="51195" y="21855"/>
                </a:moveTo>
                <a:cubicBezTo>
                  <a:pt x="51195" y="33925"/>
                  <a:pt x="39735" y="43710"/>
                  <a:pt x="25598" y="43710"/>
                </a:cubicBezTo>
                <a:cubicBezTo>
                  <a:pt x="11460" y="43710"/>
                  <a:pt x="0" y="33925"/>
                  <a:pt x="0" y="21855"/>
                </a:cubicBezTo>
                <a:cubicBezTo>
                  <a:pt x="0" y="9785"/>
                  <a:pt x="11460" y="0"/>
                  <a:pt x="25598" y="0"/>
                </a:cubicBezTo>
                <a:cubicBezTo>
                  <a:pt x="39735" y="0"/>
                  <a:pt x="51195" y="9785"/>
                  <a:pt x="51195" y="21855"/>
                </a:cubicBezTo>
                <a:close/>
              </a:path>
            </a:pathLst>
          </a:custGeom>
          <a:solidFill>
            <a:srgbClr val="DC2626"/>
          </a:solidFill>
          <a:ln w="8532" cap="flat">
            <a:noFill/>
            <a:prstDash val="solid"/>
            <a:miter/>
          </a:ln>
        </p:spPr>
        <p:txBody>
          <a:bodyPr rtlCol="0" anchor="ctr"/>
          <a:lstStyle/>
          <a:p>
            <a:endParaRPr lang="en-IN"/>
          </a:p>
        </p:txBody>
      </p:sp>
      <p:sp>
        <p:nvSpPr>
          <p:cNvPr id="99" name="TextBox 98">
            <a:extLst>
              <a:ext uri="{FF2B5EF4-FFF2-40B4-BE49-F238E27FC236}">
                <a16:creationId xmlns:a16="http://schemas.microsoft.com/office/drawing/2014/main" id="{487E8D53-88D3-3674-5ECF-B31F29246FC4}"/>
              </a:ext>
            </a:extLst>
          </p:cNvPr>
          <p:cNvSpPr txBox="1"/>
          <p:nvPr/>
        </p:nvSpPr>
        <p:spPr>
          <a:xfrm>
            <a:off x="8125236" y="4201359"/>
            <a:ext cx="761451" cy="172826"/>
          </a:xfrm>
          <a:prstGeom prst="rect">
            <a:avLst/>
          </a:prstGeom>
          <a:noFill/>
        </p:spPr>
        <p:txBody>
          <a:bodyPr wrap="none" rtlCol="0">
            <a:spAutoFit/>
          </a:bodyPr>
          <a:lstStyle/>
          <a:p>
            <a:pPr algn="l"/>
            <a:r>
              <a:rPr lang="en-IN" sz="750" spc="0" baseline="0">
                <a:ln/>
                <a:solidFill>
                  <a:srgbClr val="7C2D12"/>
                </a:solidFill>
                <a:latin typeface="Arial"/>
                <a:cs typeface="Arial"/>
                <a:sym typeface="Arial"/>
                <a:rtl val="0"/>
              </a:rPr>
              <a:t>Security Config</a:t>
            </a:r>
          </a:p>
        </p:txBody>
      </p:sp>
      <p:sp>
        <p:nvSpPr>
          <p:cNvPr id="100" name="TextBox 99">
            <a:extLst>
              <a:ext uri="{FF2B5EF4-FFF2-40B4-BE49-F238E27FC236}">
                <a16:creationId xmlns:a16="http://schemas.microsoft.com/office/drawing/2014/main" id="{5B6A58DD-D4C7-8390-DD71-5A519ABDCE9F}"/>
              </a:ext>
            </a:extLst>
          </p:cNvPr>
          <p:cNvSpPr txBox="1"/>
          <p:nvPr/>
        </p:nvSpPr>
        <p:spPr>
          <a:xfrm>
            <a:off x="8240273" y="4376887"/>
            <a:ext cx="1232687" cy="180965"/>
          </a:xfrm>
          <a:prstGeom prst="rect">
            <a:avLst/>
          </a:prstGeom>
          <a:noFill/>
        </p:spPr>
        <p:txBody>
          <a:bodyPr wrap="none" rtlCol="0">
            <a:spAutoFit/>
          </a:bodyPr>
          <a:lstStyle/>
          <a:p>
            <a:pPr algn="l"/>
            <a:r>
              <a:rPr lang="en-IN" sz="825" b="1" spc="0" baseline="0">
                <a:ln/>
                <a:solidFill>
                  <a:srgbClr val="BE185D"/>
                </a:solidFill>
                <a:latin typeface="Arial"/>
                <a:cs typeface="Arial"/>
                <a:sym typeface="Arial"/>
                <a:rtl val="0"/>
              </a:rPr>
              <a:t>PARAMETER RELATED</a:t>
            </a:r>
          </a:p>
        </p:txBody>
      </p:sp>
      <p:sp>
        <p:nvSpPr>
          <p:cNvPr id="101" name="TextBox 100">
            <a:extLst>
              <a:ext uri="{FF2B5EF4-FFF2-40B4-BE49-F238E27FC236}">
                <a16:creationId xmlns:a16="http://schemas.microsoft.com/office/drawing/2014/main" id="{E19687AC-0AEC-9FC7-B607-5FBACC3A406D}"/>
              </a:ext>
            </a:extLst>
          </p:cNvPr>
          <p:cNvSpPr txBox="1"/>
          <p:nvPr/>
        </p:nvSpPr>
        <p:spPr>
          <a:xfrm>
            <a:off x="8443852" y="4492756"/>
            <a:ext cx="825529" cy="172826"/>
          </a:xfrm>
          <a:prstGeom prst="rect">
            <a:avLst/>
          </a:prstGeom>
          <a:noFill/>
        </p:spPr>
        <p:txBody>
          <a:bodyPr wrap="none" rtlCol="0">
            <a:spAutoFit/>
          </a:bodyPr>
          <a:lstStyle/>
          <a:p>
            <a:pPr algn="l"/>
            <a:r>
              <a:rPr lang="en-IN" sz="750" spc="0" baseline="0">
                <a:ln/>
                <a:solidFill>
                  <a:srgbClr val="7C2D12"/>
                </a:solidFill>
                <a:latin typeface="Arial"/>
                <a:cs typeface="Arial"/>
                <a:sym typeface="Arial"/>
                <a:rtl val="0"/>
              </a:rPr>
              <a:t>~2-3% of failures</a:t>
            </a:r>
          </a:p>
        </p:txBody>
      </p:sp>
      <p:sp>
        <p:nvSpPr>
          <p:cNvPr id="102" name="Freeform: Shape 101">
            <a:extLst>
              <a:ext uri="{FF2B5EF4-FFF2-40B4-BE49-F238E27FC236}">
                <a16:creationId xmlns:a16="http://schemas.microsoft.com/office/drawing/2014/main" id="{C482D58C-9910-68B9-9242-059ED6AE2982}"/>
              </a:ext>
            </a:extLst>
          </p:cNvPr>
          <p:cNvSpPr/>
          <p:nvPr/>
        </p:nvSpPr>
        <p:spPr>
          <a:xfrm>
            <a:off x="9880523" y="3511685"/>
            <a:ext cx="1706509" cy="1165589"/>
          </a:xfrm>
          <a:custGeom>
            <a:avLst/>
            <a:gdLst>
              <a:gd name="connsiteX0" fmla="*/ 1638249 w 1706509"/>
              <a:gd name="connsiteY0" fmla="*/ 0 h 1165589"/>
              <a:gd name="connsiteX1" fmla="*/ 1706509 w 1706509"/>
              <a:gd name="connsiteY1" fmla="*/ 0 h 1165589"/>
              <a:gd name="connsiteX2" fmla="*/ 1706509 w 1706509"/>
              <a:gd name="connsiteY2" fmla="*/ 1165590 h 1165589"/>
              <a:gd name="connsiteX3" fmla="*/ 1638249 w 1706509"/>
              <a:gd name="connsiteY3" fmla="*/ 1165590 h 1165589"/>
              <a:gd name="connsiteX4" fmla="*/ 68260 w 1706509"/>
              <a:gd name="connsiteY4" fmla="*/ 1165590 h 1165589"/>
              <a:gd name="connsiteX5" fmla="*/ 0 w 1706509"/>
              <a:gd name="connsiteY5" fmla="*/ 1165590 h 1165589"/>
              <a:gd name="connsiteX6" fmla="*/ 0 w 1706509"/>
              <a:gd name="connsiteY6" fmla="*/ 0 h 1165589"/>
              <a:gd name="connsiteX7" fmla="*/ 68260 w 1706509"/>
              <a:gd name="connsiteY7" fmla="*/ 0 h 116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6509" h="1165589">
                <a:moveTo>
                  <a:pt x="1638249" y="0"/>
                </a:moveTo>
                <a:cubicBezTo>
                  <a:pt x="1675949" y="0"/>
                  <a:pt x="1706509" y="0"/>
                  <a:pt x="1706509" y="0"/>
                </a:cubicBezTo>
                <a:lnTo>
                  <a:pt x="1706509" y="1165590"/>
                </a:lnTo>
                <a:cubicBezTo>
                  <a:pt x="1706509" y="1165590"/>
                  <a:pt x="1675949" y="1165590"/>
                  <a:pt x="1638249" y="1165590"/>
                </a:cubicBezTo>
                <a:lnTo>
                  <a:pt x="68260" y="1165590"/>
                </a:lnTo>
                <a:cubicBezTo>
                  <a:pt x="30561" y="1165590"/>
                  <a:pt x="0" y="1165590"/>
                  <a:pt x="0" y="1165590"/>
                </a:cubicBezTo>
                <a:lnTo>
                  <a:pt x="0" y="0"/>
                </a:lnTo>
                <a:cubicBezTo>
                  <a:pt x="0" y="0"/>
                  <a:pt x="30561" y="0"/>
                  <a:pt x="68260" y="0"/>
                </a:cubicBezTo>
                <a:close/>
              </a:path>
            </a:pathLst>
          </a:custGeom>
          <a:gradFill>
            <a:gsLst>
              <a:gs pos="0">
                <a:srgbClr val="DBEAFE"/>
              </a:gs>
              <a:gs pos="50000">
                <a:srgbClr val="CDE2FE"/>
              </a:gs>
              <a:gs pos="100000">
                <a:srgbClr val="BFDBFE"/>
              </a:gs>
            </a:gsLst>
            <a:lin ang="2700000" scaled="1"/>
          </a:gradFill>
          <a:ln w="17063" cap="flat">
            <a:solidFill>
              <a:srgbClr val="3B82F6"/>
            </a:solidFill>
            <a:prstDash val="solid"/>
            <a:miter/>
          </a:ln>
        </p:spPr>
        <p:txBody>
          <a:bodyPr rtlCol="0" anchor="ctr"/>
          <a:lstStyle/>
          <a:p>
            <a:endParaRPr lang="en-IN"/>
          </a:p>
        </p:txBody>
      </p:sp>
      <p:sp>
        <p:nvSpPr>
          <p:cNvPr id="103" name="TextBox 102">
            <a:extLst>
              <a:ext uri="{FF2B5EF4-FFF2-40B4-BE49-F238E27FC236}">
                <a16:creationId xmlns:a16="http://schemas.microsoft.com/office/drawing/2014/main" id="{6387694B-C0C8-A729-B794-44CEAB898A02}"/>
              </a:ext>
            </a:extLst>
          </p:cNvPr>
          <p:cNvSpPr txBox="1"/>
          <p:nvPr/>
        </p:nvSpPr>
        <p:spPr>
          <a:xfrm>
            <a:off x="10145306" y="3536305"/>
            <a:ext cx="1118577" cy="205380"/>
          </a:xfrm>
          <a:prstGeom prst="rect">
            <a:avLst/>
          </a:prstGeom>
          <a:noFill/>
        </p:spPr>
        <p:txBody>
          <a:bodyPr wrap="none" rtlCol="0">
            <a:spAutoFit/>
          </a:bodyPr>
          <a:lstStyle/>
          <a:p>
            <a:pPr algn="l"/>
            <a:r>
              <a:rPr lang="en-IN" sz="1050" b="1" spc="0" baseline="0" dirty="0">
                <a:ln/>
                <a:solidFill>
                  <a:srgbClr val="1E40AF"/>
                </a:solidFill>
                <a:latin typeface="Arial"/>
                <a:cs typeface="Arial"/>
                <a:sym typeface="Arial"/>
                <a:rtl val="0"/>
              </a:rPr>
              <a:t>NETWORK &amp; UE</a:t>
            </a:r>
          </a:p>
        </p:txBody>
      </p:sp>
      <p:sp>
        <p:nvSpPr>
          <p:cNvPr id="104" name="TextBox 103">
            <a:extLst>
              <a:ext uri="{FF2B5EF4-FFF2-40B4-BE49-F238E27FC236}">
                <a16:creationId xmlns:a16="http://schemas.microsoft.com/office/drawing/2014/main" id="{AC54B12B-B8AA-1AB8-62C9-9C907BE0DF35}"/>
              </a:ext>
            </a:extLst>
          </p:cNvPr>
          <p:cNvSpPr txBox="1"/>
          <p:nvPr/>
        </p:nvSpPr>
        <p:spPr>
          <a:xfrm>
            <a:off x="10423258" y="3665034"/>
            <a:ext cx="621039" cy="205380"/>
          </a:xfrm>
          <a:prstGeom prst="rect">
            <a:avLst/>
          </a:prstGeom>
          <a:noFill/>
        </p:spPr>
        <p:txBody>
          <a:bodyPr wrap="none" rtlCol="0">
            <a:spAutoFit/>
          </a:bodyPr>
          <a:lstStyle/>
          <a:p>
            <a:pPr algn="l"/>
            <a:r>
              <a:rPr lang="en-IN" sz="1050" b="1" spc="0" baseline="0">
                <a:ln/>
                <a:solidFill>
                  <a:srgbClr val="1E40AF"/>
                </a:solidFill>
                <a:latin typeface="Arial"/>
                <a:cs typeface="Arial"/>
                <a:sym typeface="Arial"/>
                <a:rtl val="0"/>
              </a:rPr>
              <a:t>ISSUES</a:t>
            </a:r>
          </a:p>
        </p:txBody>
      </p:sp>
      <p:sp>
        <p:nvSpPr>
          <p:cNvPr id="105" name="Freeform: Shape 104">
            <a:extLst>
              <a:ext uri="{FF2B5EF4-FFF2-40B4-BE49-F238E27FC236}">
                <a16:creationId xmlns:a16="http://schemas.microsoft.com/office/drawing/2014/main" id="{E7BE7711-8C57-6B1D-88F0-47C82FD66776}"/>
              </a:ext>
            </a:extLst>
          </p:cNvPr>
          <p:cNvSpPr/>
          <p:nvPr/>
        </p:nvSpPr>
        <p:spPr>
          <a:xfrm>
            <a:off x="9982913" y="3926926"/>
            <a:ext cx="51195" cy="43709"/>
          </a:xfrm>
          <a:custGeom>
            <a:avLst/>
            <a:gdLst>
              <a:gd name="connsiteX0" fmla="*/ 51195 w 51195"/>
              <a:gd name="connsiteY0" fmla="*/ 21855 h 43709"/>
              <a:gd name="connsiteX1" fmla="*/ 25598 w 51195"/>
              <a:gd name="connsiteY1" fmla="*/ 43710 h 43709"/>
              <a:gd name="connsiteX2" fmla="*/ 0 w 51195"/>
              <a:gd name="connsiteY2" fmla="*/ 21855 h 43709"/>
              <a:gd name="connsiteX3" fmla="*/ 25598 w 51195"/>
              <a:gd name="connsiteY3" fmla="*/ 0 h 43709"/>
              <a:gd name="connsiteX4" fmla="*/ 51195 w 51195"/>
              <a:gd name="connsiteY4" fmla="*/ 21855 h 43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5" h="43709">
                <a:moveTo>
                  <a:pt x="51195" y="21855"/>
                </a:moveTo>
                <a:cubicBezTo>
                  <a:pt x="51195" y="33925"/>
                  <a:pt x="39735" y="43710"/>
                  <a:pt x="25598" y="43710"/>
                </a:cubicBezTo>
                <a:cubicBezTo>
                  <a:pt x="11460" y="43710"/>
                  <a:pt x="0" y="33925"/>
                  <a:pt x="0" y="21855"/>
                </a:cubicBezTo>
                <a:cubicBezTo>
                  <a:pt x="0" y="9785"/>
                  <a:pt x="11460" y="0"/>
                  <a:pt x="25598" y="0"/>
                </a:cubicBezTo>
                <a:cubicBezTo>
                  <a:pt x="39735" y="0"/>
                  <a:pt x="51195" y="9785"/>
                  <a:pt x="51195" y="21855"/>
                </a:cubicBezTo>
                <a:close/>
              </a:path>
            </a:pathLst>
          </a:custGeom>
          <a:solidFill>
            <a:srgbClr val="DC2626"/>
          </a:solidFill>
          <a:ln w="8532" cap="flat">
            <a:noFill/>
            <a:prstDash val="solid"/>
            <a:miter/>
          </a:ln>
        </p:spPr>
        <p:txBody>
          <a:bodyPr rtlCol="0" anchor="ctr"/>
          <a:lstStyle/>
          <a:p>
            <a:endParaRPr lang="en-IN"/>
          </a:p>
        </p:txBody>
      </p:sp>
      <p:sp>
        <p:nvSpPr>
          <p:cNvPr id="106" name="TextBox 105">
            <a:extLst>
              <a:ext uri="{FF2B5EF4-FFF2-40B4-BE49-F238E27FC236}">
                <a16:creationId xmlns:a16="http://schemas.microsoft.com/office/drawing/2014/main" id="{670AA862-3420-A263-A3EA-2E916B114C28}"/>
              </a:ext>
            </a:extLst>
          </p:cNvPr>
          <p:cNvSpPr txBox="1"/>
          <p:nvPr/>
        </p:nvSpPr>
        <p:spPr>
          <a:xfrm>
            <a:off x="10002396" y="3873537"/>
            <a:ext cx="818404" cy="172826"/>
          </a:xfrm>
          <a:prstGeom prst="rect">
            <a:avLst/>
          </a:prstGeom>
          <a:noFill/>
        </p:spPr>
        <p:txBody>
          <a:bodyPr wrap="none" rtlCol="0">
            <a:spAutoFit/>
          </a:bodyPr>
          <a:lstStyle/>
          <a:p>
            <a:pPr algn="l"/>
            <a:r>
              <a:rPr lang="en-IN" sz="750" spc="0" baseline="0">
                <a:ln/>
                <a:solidFill>
                  <a:srgbClr val="1E40AF"/>
                </a:solidFill>
                <a:latin typeface="Arial"/>
                <a:cs typeface="Arial"/>
                <a:sym typeface="Arial"/>
                <a:rtl val="0"/>
              </a:rPr>
              <a:t>Backhaul Delays</a:t>
            </a:r>
          </a:p>
        </p:txBody>
      </p:sp>
      <p:sp>
        <p:nvSpPr>
          <p:cNvPr id="107" name="Freeform: Shape 106">
            <a:extLst>
              <a:ext uri="{FF2B5EF4-FFF2-40B4-BE49-F238E27FC236}">
                <a16:creationId xmlns:a16="http://schemas.microsoft.com/office/drawing/2014/main" id="{9C1F5EE1-AFC1-387C-192D-FAB74F165B3A}"/>
              </a:ext>
            </a:extLst>
          </p:cNvPr>
          <p:cNvSpPr/>
          <p:nvPr/>
        </p:nvSpPr>
        <p:spPr>
          <a:xfrm>
            <a:off x="9982913" y="4036200"/>
            <a:ext cx="51195" cy="43709"/>
          </a:xfrm>
          <a:custGeom>
            <a:avLst/>
            <a:gdLst>
              <a:gd name="connsiteX0" fmla="*/ 51195 w 51195"/>
              <a:gd name="connsiteY0" fmla="*/ 21855 h 43709"/>
              <a:gd name="connsiteX1" fmla="*/ 25598 w 51195"/>
              <a:gd name="connsiteY1" fmla="*/ 43710 h 43709"/>
              <a:gd name="connsiteX2" fmla="*/ 0 w 51195"/>
              <a:gd name="connsiteY2" fmla="*/ 21855 h 43709"/>
              <a:gd name="connsiteX3" fmla="*/ 25598 w 51195"/>
              <a:gd name="connsiteY3" fmla="*/ 0 h 43709"/>
              <a:gd name="connsiteX4" fmla="*/ 51195 w 51195"/>
              <a:gd name="connsiteY4" fmla="*/ 21855 h 43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5" h="43709">
                <a:moveTo>
                  <a:pt x="51195" y="21855"/>
                </a:moveTo>
                <a:cubicBezTo>
                  <a:pt x="51195" y="33925"/>
                  <a:pt x="39735" y="43710"/>
                  <a:pt x="25598" y="43710"/>
                </a:cubicBezTo>
                <a:cubicBezTo>
                  <a:pt x="11460" y="43710"/>
                  <a:pt x="0" y="33925"/>
                  <a:pt x="0" y="21855"/>
                </a:cubicBezTo>
                <a:cubicBezTo>
                  <a:pt x="0" y="9785"/>
                  <a:pt x="11460" y="0"/>
                  <a:pt x="25598" y="0"/>
                </a:cubicBezTo>
                <a:cubicBezTo>
                  <a:pt x="39735" y="0"/>
                  <a:pt x="51195" y="9785"/>
                  <a:pt x="51195" y="21855"/>
                </a:cubicBezTo>
                <a:close/>
              </a:path>
            </a:pathLst>
          </a:custGeom>
          <a:solidFill>
            <a:srgbClr val="DC2626"/>
          </a:solidFill>
          <a:ln w="8532" cap="flat">
            <a:noFill/>
            <a:prstDash val="solid"/>
            <a:miter/>
          </a:ln>
        </p:spPr>
        <p:txBody>
          <a:bodyPr rtlCol="0" anchor="ctr"/>
          <a:lstStyle/>
          <a:p>
            <a:endParaRPr lang="en-IN"/>
          </a:p>
        </p:txBody>
      </p:sp>
      <p:sp>
        <p:nvSpPr>
          <p:cNvPr id="108" name="TextBox 107">
            <a:extLst>
              <a:ext uri="{FF2B5EF4-FFF2-40B4-BE49-F238E27FC236}">
                <a16:creationId xmlns:a16="http://schemas.microsoft.com/office/drawing/2014/main" id="{820AB759-7AE8-EDF0-5CCB-3381A4B8DFA0}"/>
              </a:ext>
            </a:extLst>
          </p:cNvPr>
          <p:cNvSpPr txBox="1"/>
          <p:nvPr/>
        </p:nvSpPr>
        <p:spPr>
          <a:xfrm>
            <a:off x="10002396" y="3982811"/>
            <a:ext cx="704456" cy="172826"/>
          </a:xfrm>
          <a:prstGeom prst="rect">
            <a:avLst/>
          </a:prstGeom>
          <a:noFill/>
        </p:spPr>
        <p:txBody>
          <a:bodyPr wrap="none" rtlCol="0">
            <a:spAutoFit/>
          </a:bodyPr>
          <a:lstStyle/>
          <a:p>
            <a:pPr algn="l"/>
            <a:r>
              <a:rPr lang="en-IN" sz="750" spc="0" baseline="0">
                <a:ln/>
                <a:solidFill>
                  <a:srgbClr val="1E40AF"/>
                </a:solidFill>
                <a:latin typeface="Arial"/>
                <a:cs typeface="Arial"/>
                <a:sym typeface="Arial"/>
                <a:rtl val="0"/>
              </a:rPr>
              <a:t>Core Network</a:t>
            </a:r>
          </a:p>
        </p:txBody>
      </p:sp>
      <p:sp>
        <p:nvSpPr>
          <p:cNvPr id="109" name="Freeform: Shape 108">
            <a:extLst>
              <a:ext uri="{FF2B5EF4-FFF2-40B4-BE49-F238E27FC236}">
                <a16:creationId xmlns:a16="http://schemas.microsoft.com/office/drawing/2014/main" id="{9E529F95-E5B1-5F2A-E4FF-06D1F853A02D}"/>
              </a:ext>
            </a:extLst>
          </p:cNvPr>
          <p:cNvSpPr/>
          <p:nvPr/>
        </p:nvSpPr>
        <p:spPr>
          <a:xfrm>
            <a:off x="9982913" y="4145474"/>
            <a:ext cx="51195" cy="43709"/>
          </a:xfrm>
          <a:custGeom>
            <a:avLst/>
            <a:gdLst>
              <a:gd name="connsiteX0" fmla="*/ 51195 w 51195"/>
              <a:gd name="connsiteY0" fmla="*/ 21855 h 43709"/>
              <a:gd name="connsiteX1" fmla="*/ 25598 w 51195"/>
              <a:gd name="connsiteY1" fmla="*/ 43710 h 43709"/>
              <a:gd name="connsiteX2" fmla="*/ 0 w 51195"/>
              <a:gd name="connsiteY2" fmla="*/ 21855 h 43709"/>
              <a:gd name="connsiteX3" fmla="*/ 25598 w 51195"/>
              <a:gd name="connsiteY3" fmla="*/ 0 h 43709"/>
              <a:gd name="connsiteX4" fmla="*/ 51195 w 51195"/>
              <a:gd name="connsiteY4" fmla="*/ 21855 h 43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5" h="43709">
                <a:moveTo>
                  <a:pt x="51195" y="21855"/>
                </a:moveTo>
                <a:cubicBezTo>
                  <a:pt x="51195" y="33925"/>
                  <a:pt x="39735" y="43710"/>
                  <a:pt x="25598" y="43710"/>
                </a:cubicBezTo>
                <a:cubicBezTo>
                  <a:pt x="11460" y="43710"/>
                  <a:pt x="0" y="33925"/>
                  <a:pt x="0" y="21855"/>
                </a:cubicBezTo>
                <a:cubicBezTo>
                  <a:pt x="0" y="9785"/>
                  <a:pt x="11460" y="0"/>
                  <a:pt x="25598" y="0"/>
                </a:cubicBezTo>
                <a:cubicBezTo>
                  <a:pt x="39735" y="0"/>
                  <a:pt x="51195" y="9785"/>
                  <a:pt x="51195" y="21855"/>
                </a:cubicBezTo>
                <a:close/>
              </a:path>
            </a:pathLst>
          </a:custGeom>
          <a:solidFill>
            <a:srgbClr val="DC2626"/>
          </a:solidFill>
          <a:ln w="8532" cap="flat">
            <a:noFill/>
            <a:prstDash val="solid"/>
            <a:miter/>
          </a:ln>
        </p:spPr>
        <p:txBody>
          <a:bodyPr rtlCol="0" anchor="ctr"/>
          <a:lstStyle/>
          <a:p>
            <a:endParaRPr lang="en-IN"/>
          </a:p>
        </p:txBody>
      </p:sp>
      <p:sp>
        <p:nvSpPr>
          <p:cNvPr id="110" name="TextBox 109">
            <a:extLst>
              <a:ext uri="{FF2B5EF4-FFF2-40B4-BE49-F238E27FC236}">
                <a16:creationId xmlns:a16="http://schemas.microsoft.com/office/drawing/2014/main" id="{BD70BD72-4E92-0DC3-9861-EB818B15A222}"/>
              </a:ext>
            </a:extLst>
          </p:cNvPr>
          <p:cNvSpPr txBox="1"/>
          <p:nvPr/>
        </p:nvSpPr>
        <p:spPr>
          <a:xfrm>
            <a:off x="10002396" y="4092085"/>
            <a:ext cx="908479" cy="172826"/>
          </a:xfrm>
          <a:prstGeom prst="rect">
            <a:avLst/>
          </a:prstGeom>
          <a:noFill/>
        </p:spPr>
        <p:txBody>
          <a:bodyPr wrap="none" rtlCol="0">
            <a:spAutoFit/>
          </a:bodyPr>
          <a:lstStyle/>
          <a:p>
            <a:pPr algn="l"/>
            <a:r>
              <a:rPr lang="en-IN" sz="750" spc="0" baseline="0">
                <a:ln/>
                <a:solidFill>
                  <a:srgbClr val="1E40AF"/>
                </a:solidFill>
                <a:latin typeface="Arial"/>
                <a:cs typeface="Arial"/>
                <a:sym typeface="Arial"/>
                <a:rtl val="0"/>
              </a:rPr>
              <a:t>UE Implementation</a:t>
            </a:r>
          </a:p>
        </p:txBody>
      </p:sp>
      <p:sp>
        <p:nvSpPr>
          <p:cNvPr id="111" name="Freeform: Shape 110">
            <a:extLst>
              <a:ext uri="{FF2B5EF4-FFF2-40B4-BE49-F238E27FC236}">
                <a16:creationId xmlns:a16="http://schemas.microsoft.com/office/drawing/2014/main" id="{963D581C-6737-72A3-636C-3D2944B497F5}"/>
              </a:ext>
            </a:extLst>
          </p:cNvPr>
          <p:cNvSpPr/>
          <p:nvPr/>
        </p:nvSpPr>
        <p:spPr>
          <a:xfrm>
            <a:off x="9982913" y="4254748"/>
            <a:ext cx="51195" cy="43709"/>
          </a:xfrm>
          <a:custGeom>
            <a:avLst/>
            <a:gdLst>
              <a:gd name="connsiteX0" fmla="*/ 51195 w 51195"/>
              <a:gd name="connsiteY0" fmla="*/ 21855 h 43709"/>
              <a:gd name="connsiteX1" fmla="*/ 25598 w 51195"/>
              <a:gd name="connsiteY1" fmla="*/ 43710 h 43709"/>
              <a:gd name="connsiteX2" fmla="*/ 0 w 51195"/>
              <a:gd name="connsiteY2" fmla="*/ 21855 h 43709"/>
              <a:gd name="connsiteX3" fmla="*/ 25598 w 51195"/>
              <a:gd name="connsiteY3" fmla="*/ 0 h 43709"/>
              <a:gd name="connsiteX4" fmla="*/ 51195 w 51195"/>
              <a:gd name="connsiteY4" fmla="*/ 21855 h 43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95" h="43709">
                <a:moveTo>
                  <a:pt x="51195" y="21855"/>
                </a:moveTo>
                <a:cubicBezTo>
                  <a:pt x="51195" y="33925"/>
                  <a:pt x="39735" y="43710"/>
                  <a:pt x="25598" y="43710"/>
                </a:cubicBezTo>
                <a:cubicBezTo>
                  <a:pt x="11460" y="43710"/>
                  <a:pt x="0" y="33925"/>
                  <a:pt x="0" y="21855"/>
                </a:cubicBezTo>
                <a:cubicBezTo>
                  <a:pt x="0" y="9785"/>
                  <a:pt x="11460" y="0"/>
                  <a:pt x="25598" y="0"/>
                </a:cubicBezTo>
                <a:cubicBezTo>
                  <a:pt x="39735" y="0"/>
                  <a:pt x="51195" y="9785"/>
                  <a:pt x="51195" y="21855"/>
                </a:cubicBezTo>
                <a:close/>
              </a:path>
            </a:pathLst>
          </a:custGeom>
          <a:solidFill>
            <a:srgbClr val="DC2626"/>
          </a:solidFill>
          <a:ln w="8532" cap="flat">
            <a:noFill/>
            <a:prstDash val="solid"/>
            <a:miter/>
          </a:ln>
        </p:spPr>
        <p:txBody>
          <a:bodyPr rtlCol="0" anchor="ctr"/>
          <a:lstStyle/>
          <a:p>
            <a:endParaRPr lang="en-IN"/>
          </a:p>
        </p:txBody>
      </p:sp>
      <p:sp>
        <p:nvSpPr>
          <p:cNvPr id="112" name="TextBox 111">
            <a:extLst>
              <a:ext uri="{FF2B5EF4-FFF2-40B4-BE49-F238E27FC236}">
                <a16:creationId xmlns:a16="http://schemas.microsoft.com/office/drawing/2014/main" id="{BD820305-2F2B-333D-E321-CE835C06B01B}"/>
              </a:ext>
            </a:extLst>
          </p:cNvPr>
          <p:cNvSpPr txBox="1"/>
          <p:nvPr/>
        </p:nvSpPr>
        <p:spPr>
          <a:xfrm>
            <a:off x="10002396" y="4201359"/>
            <a:ext cx="699790" cy="172826"/>
          </a:xfrm>
          <a:prstGeom prst="rect">
            <a:avLst/>
          </a:prstGeom>
          <a:noFill/>
        </p:spPr>
        <p:txBody>
          <a:bodyPr wrap="none" rtlCol="0">
            <a:spAutoFit/>
          </a:bodyPr>
          <a:lstStyle/>
          <a:p>
            <a:pPr algn="l"/>
            <a:r>
              <a:rPr lang="en-IN" sz="750" spc="0" baseline="0">
                <a:ln/>
                <a:solidFill>
                  <a:srgbClr val="1E40AF"/>
                </a:solidFill>
                <a:latin typeface="Arial"/>
                <a:cs typeface="Arial"/>
                <a:sym typeface="Arial"/>
                <a:rtl val="0"/>
              </a:rPr>
              <a:t>UE Capability</a:t>
            </a:r>
          </a:p>
        </p:txBody>
      </p:sp>
      <p:sp>
        <p:nvSpPr>
          <p:cNvPr id="113" name="TextBox 112">
            <a:extLst>
              <a:ext uri="{FF2B5EF4-FFF2-40B4-BE49-F238E27FC236}">
                <a16:creationId xmlns:a16="http://schemas.microsoft.com/office/drawing/2014/main" id="{22137FF4-AD8B-E27C-9C52-0D2A0B3F8302}"/>
              </a:ext>
            </a:extLst>
          </p:cNvPr>
          <p:cNvSpPr txBox="1"/>
          <p:nvPr/>
        </p:nvSpPr>
        <p:spPr>
          <a:xfrm>
            <a:off x="10153868" y="4376887"/>
            <a:ext cx="1159819" cy="180965"/>
          </a:xfrm>
          <a:prstGeom prst="rect">
            <a:avLst/>
          </a:prstGeom>
          <a:noFill/>
        </p:spPr>
        <p:txBody>
          <a:bodyPr wrap="none" rtlCol="0">
            <a:spAutoFit/>
          </a:bodyPr>
          <a:lstStyle/>
          <a:p>
            <a:pPr algn="l"/>
            <a:r>
              <a:rPr lang="en-IN" sz="825" b="1" spc="0" baseline="0">
                <a:ln/>
                <a:solidFill>
                  <a:srgbClr val="1E40AF"/>
                </a:solidFill>
                <a:latin typeface="Arial"/>
                <a:cs typeface="Arial"/>
                <a:sym typeface="Arial"/>
                <a:rtl val="0"/>
              </a:rPr>
              <a:t>EXTERNAL FACTORS</a:t>
            </a:r>
          </a:p>
        </p:txBody>
      </p:sp>
      <p:sp>
        <p:nvSpPr>
          <p:cNvPr id="114" name="TextBox 113">
            <a:extLst>
              <a:ext uri="{FF2B5EF4-FFF2-40B4-BE49-F238E27FC236}">
                <a16:creationId xmlns:a16="http://schemas.microsoft.com/office/drawing/2014/main" id="{DDE50345-E455-6C6D-EB53-1AD8470827B9}"/>
              </a:ext>
            </a:extLst>
          </p:cNvPr>
          <p:cNvSpPr txBox="1"/>
          <p:nvPr/>
        </p:nvSpPr>
        <p:spPr>
          <a:xfrm>
            <a:off x="10321013" y="4492756"/>
            <a:ext cx="825529" cy="172826"/>
          </a:xfrm>
          <a:prstGeom prst="rect">
            <a:avLst/>
          </a:prstGeom>
          <a:noFill/>
        </p:spPr>
        <p:txBody>
          <a:bodyPr wrap="none" rtlCol="0">
            <a:spAutoFit/>
          </a:bodyPr>
          <a:lstStyle/>
          <a:p>
            <a:pPr algn="l"/>
            <a:r>
              <a:rPr lang="en-IN" sz="750" spc="0" baseline="0">
                <a:ln/>
                <a:solidFill>
                  <a:srgbClr val="64748B"/>
                </a:solidFill>
                <a:latin typeface="Arial"/>
                <a:cs typeface="Arial"/>
                <a:sym typeface="Arial"/>
                <a:rtl val="0"/>
              </a:rPr>
              <a:t>~1-2% of failures</a:t>
            </a:r>
          </a:p>
        </p:txBody>
      </p:sp>
      <p:sp>
        <p:nvSpPr>
          <p:cNvPr id="115" name="Freeform: Shape 114">
            <a:extLst>
              <a:ext uri="{FF2B5EF4-FFF2-40B4-BE49-F238E27FC236}">
                <a16:creationId xmlns:a16="http://schemas.microsoft.com/office/drawing/2014/main" id="{214EEE87-C8D6-C18E-EED6-CC4D07D5833C}"/>
              </a:ext>
            </a:extLst>
          </p:cNvPr>
          <p:cNvSpPr/>
          <p:nvPr/>
        </p:nvSpPr>
        <p:spPr>
          <a:xfrm>
            <a:off x="494721" y="4895822"/>
            <a:ext cx="11092311" cy="1602685"/>
          </a:xfrm>
          <a:custGeom>
            <a:avLst/>
            <a:gdLst>
              <a:gd name="connsiteX0" fmla="*/ 11006986 w 11092311"/>
              <a:gd name="connsiteY0" fmla="*/ 0 h 1602685"/>
              <a:gd name="connsiteX1" fmla="*/ 11092311 w 11092311"/>
              <a:gd name="connsiteY1" fmla="*/ 0 h 1602685"/>
              <a:gd name="connsiteX2" fmla="*/ 11092311 w 11092311"/>
              <a:gd name="connsiteY2" fmla="*/ 1602686 h 1602685"/>
              <a:gd name="connsiteX3" fmla="*/ 11006986 w 11092311"/>
              <a:gd name="connsiteY3" fmla="*/ 1602686 h 1602685"/>
              <a:gd name="connsiteX4" fmla="*/ 85325 w 11092311"/>
              <a:gd name="connsiteY4" fmla="*/ 1602686 h 1602685"/>
              <a:gd name="connsiteX5" fmla="*/ 0 w 11092311"/>
              <a:gd name="connsiteY5" fmla="*/ 1602686 h 1602685"/>
              <a:gd name="connsiteX6" fmla="*/ 0 w 11092311"/>
              <a:gd name="connsiteY6" fmla="*/ 0 h 1602685"/>
              <a:gd name="connsiteX7" fmla="*/ 85325 w 11092311"/>
              <a:gd name="connsiteY7" fmla="*/ 0 h 160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2311" h="1602685">
                <a:moveTo>
                  <a:pt x="11006986" y="0"/>
                </a:moveTo>
                <a:cubicBezTo>
                  <a:pt x="11054110" y="0"/>
                  <a:pt x="11092311" y="0"/>
                  <a:pt x="11092311" y="0"/>
                </a:cubicBezTo>
                <a:lnTo>
                  <a:pt x="11092311" y="1602686"/>
                </a:lnTo>
                <a:cubicBezTo>
                  <a:pt x="11092311" y="1602686"/>
                  <a:pt x="11054110" y="1602686"/>
                  <a:pt x="11006986" y="1602686"/>
                </a:cubicBezTo>
                <a:lnTo>
                  <a:pt x="85325" y="1602686"/>
                </a:lnTo>
                <a:cubicBezTo>
                  <a:pt x="38202" y="1602686"/>
                  <a:pt x="0" y="1602686"/>
                  <a:pt x="0" y="1602686"/>
                </a:cubicBezTo>
                <a:lnTo>
                  <a:pt x="0" y="0"/>
                </a:lnTo>
                <a:cubicBezTo>
                  <a:pt x="0" y="0"/>
                  <a:pt x="38202" y="0"/>
                  <a:pt x="85325" y="0"/>
                </a:cubicBezTo>
                <a:close/>
              </a:path>
            </a:pathLst>
          </a:custGeom>
          <a:solidFill>
            <a:srgbClr val="F8FAFC"/>
          </a:solidFill>
          <a:ln w="17063" cap="flat">
            <a:solidFill>
              <a:srgbClr val="64748B"/>
            </a:solidFill>
            <a:prstDash val="solid"/>
            <a:miter/>
          </a:ln>
        </p:spPr>
        <p:txBody>
          <a:bodyPr rtlCol="0" anchor="ctr"/>
          <a:lstStyle/>
          <a:p>
            <a:endParaRPr lang="en-IN"/>
          </a:p>
        </p:txBody>
      </p:sp>
      <p:sp>
        <p:nvSpPr>
          <p:cNvPr id="116" name="TextBox 115">
            <a:extLst>
              <a:ext uri="{FF2B5EF4-FFF2-40B4-BE49-F238E27FC236}">
                <a16:creationId xmlns:a16="http://schemas.microsoft.com/office/drawing/2014/main" id="{E9EADC74-8BE6-7074-05BE-0F054E810B41}"/>
              </a:ext>
            </a:extLst>
          </p:cNvPr>
          <p:cNvSpPr txBox="1"/>
          <p:nvPr/>
        </p:nvSpPr>
        <p:spPr>
          <a:xfrm>
            <a:off x="4164601" y="4913518"/>
            <a:ext cx="3752551" cy="237935"/>
          </a:xfrm>
          <a:prstGeom prst="rect">
            <a:avLst/>
          </a:prstGeom>
          <a:noFill/>
        </p:spPr>
        <p:txBody>
          <a:bodyPr wrap="none" rtlCol="0">
            <a:spAutoFit/>
          </a:bodyPr>
          <a:lstStyle/>
          <a:p>
            <a:pPr algn="l"/>
            <a:r>
              <a:rPr lang="en-IN" sz="1350" b="1" spc="0" baseline="0">
                <a:ln/>
                <a:solidFill>
                  <a:srgbClr val="1E40AF"/>
                </a:solidFill>
                <a:latin typeface="Arial"/>
                <a:cs typeface="Arial"/>
                <a:sym typeface="Arial"/>
                <a:rtl val="0"/>
              </a:rPr>
              <a:t>OPTIMIZATION STRATEGY &amp; KEY PARAMETERS</a:t>
            </a:r>
          </a:p>
        </p:txBody>
      </p:sp>
      <p:sp>
        <p:nvSpPr>
          <p:cNvPr id="117" name="Freeform: Shape 116">
            <a:extLst>
              <a:ext uri="{FF2B5EF4-FFF2-40B4-BE49-F238E27FC236}">
                <a16:creationId xmlns:a16="http://schemas.microsoft.com/office/drawing/2014/main" id="{9A797CFC-473C-FDCD-3724-83CF8831B6D2}"/>
              </a:ext>
            </a:extLst>
          </p:cNvPr>
          <p:cNvSpPr/>
          <p:nvPr/>
        </p:nvSpPr>
        <p:spPr>
          <a:xfrm>
            <a:off x="665372" y="5187219"/>
            <a:ext cx="1535858" cy="678559"/>
          </a:xfrm>
          <a:custGeom>
            <a:avLst/>
            <a:gdLst>
              <a:gd name="connsiteX0" fmla="*/ 1493196 w 1535858"/>
              <a:gd name="connsiteY0" fmla="*/ 0 h 582794"/>
              <a:gd name="connsiteX1" fmla="*/ 1535859 w 1535858"/>
              <a:gd name="connsiteY1" fmla="*/ 0 h 582794"/>
              <a:gd name="connsiteX2" fmla="*/ 1535859 w 1535858"/>
              <a:gd name="connsiteY2" fmla="*/ 582795 h 582794"/>
              <a:gd name="connsiteX3" fmla="*/ 1493196 w 1535858"/>
              <a:gd name="connsiteY3" fmla="*/ 582795 h 582794"/>
              <a:gd name="connsiteX4" fmla="*/ 42663 w 1535858"/>
              <a:gd name="connsiteY4" fmla="*/ 582795 h 582794"/>
              <a:gd name="connsiteX5" fmla="*/ 0 w 1535858"/>
              <a:gd name="connsiteY5" fmla="*/ 582795 h 582794"/>
              <a:gd name="connsiteX6" fmla="*/ 0 w 1535858"/>
              <a:gd name="connsiteY6" fmla="*/ 0 h 582794"/>
              <a:gd name="connsiteX7" fmla="*/ 42663 w 1535858"/>
              <a:gd name="connsiteY7" fmla="*/ 0 h 58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5858" h="582794">
                <a:moveTo>
                  <a:pt x="1493196" y="0"/>
                </a:moveTo>
                <a:cubicBezTo>
                  <a:pt x="1516758" y="0"/>
                  <a:pt x="1535859" y="0"/>
                  <a:pt x="1535859" y="0"/>
                </a:cubicBezTo>
                <a:lnTo>
                  <a:pt x="1535859" y="582795"/>
                </a:lnTo>
                <a:cubicBezTo>
                  <a:pt x="1535859" y="582795"/>
                  <a:pt x="1516758" y="582795"/>
                  <a:pt x="1493196" y="582795"/>
                </a:cubicBezTo>
                <a:lnTo>
                  <a:pt x="42663" y="582795"/>
                </a:lnTo>
                <a:cubicBezTo>
                  <a:pt x="19101" y="582795"/>
                  <a:pt x="0" y="582795"/>
                  <a:pt x="0" y="582795"/>
                </a:cubicBezTo>
                <a:lnTo>
                  <a:pt x="0" y="0"/>
                </a:lnTo>
                <a:cubicBezTo>
                  <a:pt x="0" y="0"/>
                  <a:pt x="19101" y="0"/>
                  <a:pt x="42663" y="0"/>
                </a:cubicBezTo>
                <a:close/>
              </a:path>
            </a:pathLst>
          </a:custGeom>
          <a:gradFill>
            <a:gsLst>
              <a:gs pos="0">
                <a:srgbClr val="3B82F6"/>
              </a:gs>
              <a:gs pos="50000">
                <a:srgbClr val="2C61D2"/>
              </a:gs>
              <a:gs pos="100000">
                <a:srgbClr val="1E40AF"/>
              </a:gs>
            </a:gsLst>
            <a:lin ang="2700000" scaled="1"/>
          </a:gradFill>
          <a:ln w="8532" cap="flat">
            <a:noFill/>
            <a:prstDash val="solid"/>
            <a:miter/>
          </a:ln>
        </p:spPr>
        <p:txBody>
          <a:bodyPr rtlCol="0" anchor="ctr"/>
          <a:lstStyle/>
          <a:p>
            <a:endParaRPr lang="en-IN"/>
          </a:p>
        </p:txBody>
      </p:sp>
      <p:sp>
        <p:nvSpPr>
          <p:cNvPr id="118" name="TextBox 117">
            <a:extLst>
              <a:ext uri="{FF2B5EF4-FFF2-40B4-BE49-F238E27FC236}">
                <a16:creationId xmlns:a16="http://schemas.microsoft.com/office/drawing/2014/main" id="{A828180F-C28F-E030-A161-10531ECF2071}"/>
              </a:ext>
            </a:extLst>
          </p:cNvPr>
          <p:cNvSpPr txBox="1"/>
          <p:nvPr/>
        </p:nvSpPr>
        <p:spPr>
          <a:xfrm>
            <a:off x="759765" y="5208060"/>
            <a:ext cx="1347072" cy="189103"/>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1. RACH OPTIMIZATION</a:t>
            </a:r>
          </a:p>
        </p:txBody>
      </p:sp>
      <p:sp>
        <p:nvSpPr>
          <p:cNvPr id="119" name="TextBox 118">
            <a:extLst>
              <a:ext uri="{FF2B5EF4-FFF2-40B4-BE49-F238E27FC236}">
                <a16:creationId xmlns:a16="http://schemas.microsoft.com/office/drawing/2014/main" id="{93DAE47B-4038-1670-9865-592453D8F061}"/>
              </a:ext>
            </a:extLst>
          </p:cNvPr>
          <p:cNvSpPr txBox="1"/>
          <p:nvPr/>
        </p:nvSpPr>
        <p:spPr>
          <a:xfrm>
            <a:off x="916754" y="5330524"/>
            <a:ext cx="1033093" cy="172826"/>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Fix underlying RACH</a:t>
            </a:r>
          </a:p>
        </p:txBody>
      </p:sp>
      <p:sp>
        <p:nvSpPr>
          <p:cNvPr id="120" name="TextBox 119">
            <a:extLst>
              <a:ext uri="{FF2B5EF4-FFF2-40B4-BE49-F238E27FC236}">
                <a16:creationId xmlns:a16="http://schemas.microsoft.com/office/drawing/2014/main" id="{861743B5-9A43-C5A1-F256-080027A3B4AF}"/>
              </a:ext>
            </a:extLst>
          </p:cNvPr>
          <p:cNvSpPr txBox="1"/>
          <p:nvPr/>
        </p:nvSpPr>
        <p:spPr>
          <a:xfrm>
            <a:off x="926149" y="5425228"/>
            <a:ext cx="1014303" cy="172826"/>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Power control tuning</a:t>
            </a:r>
          </a:p>
        </p:txBody>
      </p:sp>
      <p:sp>
        <p:nvSpPr>
          <p:cNvPr id="121" name="TextBox 120">
            <a:extLst>
              <a:ext uri="{FF2B5EF4-FFF2-40B4-BE49-F238E27FC236}">
                <a16:creationId xmlns:a16="http://schemas.microsoft.com/office/drawing/2014/main" id="{6CF41D93-C79B-E64C-6C83-60B9F9B201CA}"/>
              </a:ext>
            </a:extLst>
          </p:cNvPr>
          <p:cNvSpPr txBox="1"/>
          <p:nvPr/>
        </p:nvSpPr>
        <p:spPr>
          <a:xfrm>
            <a:off x="892986" y="5519932"/>
            <a:ext cx="1080630" cy="172826"/>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Resource optimization</a:t>
            </a:r>
          </a:p>
        </p:txBody>
      </p:sp>
      <p:sp>
        <p:nvSpPr>
          <p:cNvPr id="122" name="TextBox 121">
            <a:extLst>
              <a:ext uri="{FF2B5EF4-FFF2-40B4-BE49-F238E27FC236}">
                <a16:creationId xmlns:a16="http://schemas.microsoft.com/office/drawing/2014/main" id="{346BC226-2909-BDAA-85EA-01EA2B844B78}"/>
              </a:ext>
            </a:extLst>
          </p:cNvPr>
          <p:cNvSpPr txBox="1"/>
          <p:nvPr/>
        </p:nvSpPr>
        <p:spPr>
          <a:xfrm>
            <a:off x="884278" y="5614636"/>
            <a:ext cx="1098045" cy="172826"/>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Primary Impact: 60-70%</a:t>
            </a:r>
          </a:p>
        </p:txBody>
      </p:sp>
      <p:sp>
        <p:nvSpPr>
          <p:cNvPr id="123" name="Freeform: Shape 122">
            <a:extLst>
              <a:ext uri="{FF2B5EF4-FFF2-40B4-BE49-F238E27FC236}">
                <a16:creationId xmlns:a16="http://schemas.microsoft.com/office/drawing/2014/main" id="{88BC92F4-AA67-325D-A960-08240FFB904A}"/>
              </a:ext>
            </a:extLst>
          </p:cNvPr>
          <p:cNvSpPr/>
          <p:nvPr/>
        </p:nvSpPr>
        <p:spPr>
          <a:xfrm>
            <a:off x="2371881" y="5187219"/>
            <a:ext cx="1535858" cy="678559"/>
          </a:xfrm>
          <a:custGeom>
            <a:avLst/>
            <a:gdLst>
              <a:gd name="connsiteX0" fmla="*/ 1493196 w 1535858"/>
              <a:gd name="connsiteY0" fmla="*/ 0 h 582794"/>
              <a:gd name="connsiteX1" fmla="*/ 1535859 w 1535858"/>
              <a:gd name="connsiteY1" fmla="*/ 0 h 582794"/>
              <a:gd name="connsiteX2" fmla="*/ 1535859 w 1535858"/>
              <a:gd name="connsiteY2" fmla="*/ 582795 h 582794"/>
              <a:gd name="connsiteX3" fmla="*/ 1493196 w 1535858"/>
              <a:gd name="connsiteY3" fmla="*/ 582795 h 582794"/>
              <a:gd name="connsiteX4" fmla="*/ 42663 w 1535858"/>
              <a:gd name="connsiteY4" fmla="*/ 582795 h 582794"/>
              <a:gd name="connsiteX5" fmla="*/ 0 w 1535858"/>
              <a:gd name="connsiteY5" fmla="*/ 582795 h 582794"/>
              <a:gd name="connsiteX6" fmla="*/ 0 w 1535858"/>
              <a:gd name="connsiteY6" fmla="*/ 0 h 582794"/>
              <a:gd name="connsiteX7" fmla="*/ 42663 w 1535858"/>
              <a:gd name="connsiteY7" fmla="*/ 0 h 58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5858" h="582794">
                <a:moveTo>
                  <a:pt x="1493196" y="0"/>
                </a:moveTo>
                <a:cubicBezTo>
                  <a:pt x="1516758" y="0"/>
                  <a:pt x="1535859" y="0"/>
                  <a:pt x="1535859" y="0"/>
                </a:cubicBezTo>
                <a:lnTo>
                  <a:pt x="1535859" y="582795"/>
                </a:lnTo>
                <a:cubicBezTo>
                  <a:pt x="1535859" y="582795"/>
                  <a:pt x="1516758" y="582795"/>
                  <a:pt x="1493196" y="582795"/>
                </a:cubicBezTo>
                <a:lnTo>
                  <a:pt x="42663" y="582795"/>
                </a:lnTo>
                <a:cubicBezTo>
                  <a:pt x="19101" y="582795"/>
                  <a:pt x="0" y="582795"/>
                  <a:pt x="0" y="582795"/>
                </a:cubicBezTo>
                <a:lnTo>
                  <a:pt x="0" y="0"/>
                </a:lnTo>
                <a:cubicBezTo>
                  <a:pt x="0" y="0"/>
                  <a:pt x="19101" y="0"/>
                  <a:pt x="42663" y="0"/>
                </a:cubicBezTo>
                <a:close/>
              </a:path>
            </a:pathLst>
          </a:custGeom>
          <a:gradFill>
            <a:gsLst>
              <a:gs pos="0">
                <a:srgbClr val="EC4899"/>
              </a:gs>
              <a:gs pos="50000">
                <a:srgbClr val="D5307B"/>
              </a:gs>
              <a:gs pos="100000">
                <a:srgbClr val="BE185D"/>
              </a:gs>
            </a:gsLst>
            <a:lin ang="2700000" scaled="1"/>
          </a:gradFill>
          <a:ln w="8532" cap="flat">
            <a:noFill/>
            <a:prstDash val="solid"/>
            <a:miter/>
          </a:ln>
        </p:spPr>
        <p:txBody>
          <a:bodyPr rtlCol="0" anchor="ctr"/>
          <a:lstStyle/>
          <a:p>
            <a:endParaRPr lang="en-IN"/>
          </a:p>
        </p:txBody>
      </p:sp>
      <p:sp>
        <p:nvSpPr>
          <p:cNvPr id="124" name="TextBox 123">
            <a:extLst>
              <a:ext uri="{FF2B5EF4-FFF2-40B4-BE49-F238E27FC236}">
                <a16:creationId xmlns:a16="http://schemas.microsoft.com/office/drawing/2014/main" id="{17D8364A-2AF5-5520-EB33-4DA9D0096682}"/>
              </a:ext>
            </a:extLst>
          </p:cNvPr>
          <p:cNvSpPr txBox="1"/>
          <p:nvPr/>
        </p:nvSpPr>
        <p:spPr>
          <a:xfrm>
            <a:off x="2431977" y="5208060"/>
            <a:ext cx="1415666" cy="189103"/>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2. COVERAGE ANALYSIS</a:t>
            </a:r>
          </a:p>
        </p:txBody>
      </p:sp>
      <p:sp>
        <p:nvSpPr>
          <p:cNvPr id="125" name="TextBox 124">
            <a:extLst>
              <a:ext uri="{FF2B5EF4-FFF2-40B4-BE49-F238E27FC236}">
                <a16:creationId xmlns:a16="http://schemas.microsoft.com/office/drawing/2014/main" id="{4CE85313-0C43-1DA6-FFB4-55B15E6E402D}"/>
              </a:ext>
            </a:extLst>
          </p:cNvPr>
          <p:cNvSpPr txBox="1"/>
          <p:nvPr/>
        </p:nvSpPr>
        <p:spPr>
          <a:xfrm>
            <a:off x="2725213" y="5330524"/>
            <a:ext cx="829195" cy="172826"/>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RF optimization</a:t>
            </a:r>
          </a:p>
        </p:txBody>
      </p:sp>
      <p:sp>
        <p:nvSpPr>
          <p:cNvPr id="126" name="TextBox 125">
            <a:extLst>
              <a:ext uri="{FF2B5EF4-FFF2-40B4-BE49-F238E27FC236}">
                <a16:creationId xmlns:a16="http://schemas.microsoft.com/office/drawing/2014/main" id="{3E04B4A6-C836-CD62-E793-C08BCBCACC37}"/>
              </a:ext>
            </a:extLst>
          </p:cNvPr>
          <p:cNvSpPr txBox="1"/>
          <p:nvPr/>
        </p:nvSpPr>
        <p:spPr>
          <a:xfrm>
            <a:off x="2599474" y="5425228"/>
            <a:ext cx="1080672" cy="172826"/>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Interference mitigation</a:t>
            </a:r>
          </a:p>
        </p:txBody>
      </p:sp>
      <p:sp>
        <p:nvSpPr>
          <p:cNvPr id="127" name="TextBox 126">
            <a:extLst>
              <a:ext uri="{FF2B5EF4-FFF2-40B4-BE49-F238E27FC236}">
                <a16:creationId xmlns:a16="http://schemas.microsoft.com/office/drawing/2014/main" id="{908316D1-479F-802C-75BB-F503846560AB}"/>
              </a:ext>
            </a:extLst>
          </p:cNvPr>
          <p:cNvSpPr txBox="1"/>
          <p:nvPr/>
        </p:nvSpPr>
        <p:spPr>
          <a:xfrm>
            <a:off x="2639783" y="5519932"/>
            <a:ext cx="1000054" cy="172826"/>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Cell planning review</a:t>
            </a:r>
          </a:p>
        </p:txBody>
      </p:sp>
      <p:sp>
        <p:nvSpPr>
          <p:cNvPr id="128" name="TextBox 127">
            <a:extLst>
              <a:ext uri="{FF2B5EF4-FFF2-40B4-BE49-F238E27FC236}">
                <a16:creationId xmlns:a16="http://schemas.microsoft.com/office/drawing/2014/main" id="{272E16A8-DCA0-FDF8-221C-A2CA27580560}"/>
              </a:ext>
            </a:extLst>
          </p:cNvPr>
          <p:cNvSpPr txBox="1"/>
          <p:nvPr/>
        </p:nvSpPr>
        <p:spPr>
          <a:xfrm>
            <a:off x="2590788" y="5614636"/>
            <a:ext cx="1098045" cy="172826"/>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Primary Impact: 20-25%</a:t>
            </a:r>
          </a:p>
        </p:txBody>
      </p:sp>
      <p:sp>
        <p:nvSpPr>
          <p:cNvPr id="129" name="Freeform: Shape 128">
            <a:extLst>
              <a:ext uri="{FF2B5EF4-FFF2-40B4-BE49-F238E27FC236}">
                <a16:creationId xmlns:a16="http://schemas.microsoft.com/office/drawing/2014/main" id="{7FE1B81C-A9B7-9F3C-F0F4-4D6CBAC685D5}"/>
              </a:ext>
            </a:extLst>
          </p:cNvPr>
          <p:cNvSpPr/>
          <p:nvPr/>
        </p:nvSpPr>
        <p:spPr>
          <a:xfrm>
            <a:off x="4078391" y="5187219"/>
            <a:ext cx="1535858" cy="678559"/>
          </a:xfrm>
          <a:custGeom>
            <a:avLst/>
            <a:gdLst>
              <a:gd name="connsiteX0" fmla="*/ 1493196 w 1535858"/>
              <a:gd name="connsiteY0" fmla="*/ 0 h 582794"/>
              <a:gd name="connsiteX1" fmla="*/ 1535859 w 1535858"/>
              <a:gd name="connsiteY1" fmla="*/ 0 h 582794"/>
              <a:gd name="connsiteX2" fmla="*/ 1535859 w 1535858"/>
              <a:gd name="connsiteY2" fmla="*/ 582795 h 582794"/>
              <a:gd name="connsiteX3" fmla="*/ 1493196 w 1535858"/>
              <a:gd name="connsiteY3" fmla="*/ 582795 h 582794"/>
              <a:gd name="connsiteX4" fmla="*/ 42663 w 1535858"/>
              <a:gd name="connsiteY4" fmla="*/ 582795 h 582794"/>
              <a:gd name="connsiteX5" fmla="*/ 0 w 1535858"/>
              <a:gd name="connsiteY5" fmla="*/ 582795 h 582794"/>
              <a:gd name="connsiteX6" fmla="*/ 0 w 1535858"/>
              <a:gd name="connsiteY6" fmla="*/ 0 h 582794"/>
              <a:gd name="connsiteX7" fmla="*/ 42663 w 1535858"/>
              <a:gd name="connsiteY7" fmla="*/ 0 h 58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5858" h="582794">
                <a:moveTo>
                  <a:pt x="1493196" y="0"/>
                </a:moveTo>
                <a:cubicBezTo>
                  <a:pt x="1516758" y="0"/>
                  <a:pt x="1535859" y="0"/>
                  <a:pt x="1535859" y="0"/>
                </a:cubicBezTo>
                <a:lnTo>
                  <a:pt x="1535859" y="582795"/>
                </a:lnTo>
                <a:cubicBezTo>
                  <a:pt x="1535859" y="582795"/>
                  <a:pt x="1516758" y="582795"/>
                  <a:pt x="1493196" y="582795"/>
                </a:cubicBezTo>
                <a:lnTo>
                  <a:pt x="42663" y="582795"/>
                </a:lnTo>
                <a:cubicBezTo>
                  <a:pt x="19101" y="582795"/>
                  <a:pt x="0" y="582795"/>
                  <a:pt x="0" y="582795"/>
                </a:cubicBezTo>
                <a:lnTo>
                  <a:pt x="0" y="0"/>
                </a:lnTo>
                <a:cubicBezTo>
                  <a:pt x="0" y="0"/>
                  <a:pt x="19101" y="0"/>
                  <a:pt x="42663" y="0"/>
                </a:cubicBezTo>
                <a:close/>
              </a:path>
            </a:pathLst>
          </a:custGeom>
          <a:gradFill>
            <a:gsLst>
              <a:gs pos="0">
                <a:srgbClr val="3B82F6"/>
              </a:gs>
              <a:gs pos="50000">
                <a:srgbClr val="2C61D2"/>
              </a:gs>
              <a:gs pos="100000">
                <a:srgbClr val="1E40AF"/>
              </a:gs>
            </a:gsLst>
            <a:lin ang="2700000" scaled="1"/>
          </a:gradFill>
          <a:ln w="8532" cap="flat">
            <a:noFill/>
            <a:prstDash val="solid"/>
            <a:miter/>
          </a:ln>
        </p:spPr>
        <p:txBody>
          <a:bodyPr rtlCol="0" anchor="ctr"/>
          <a:lstStyle/>
          <a:p>
            <a:endParaRPr lang="en-IN"/>
          </a:p>
        </p:txBody>
      </p:sp>
      <p:sp>
        <p:nvSpPr>
          <p:cNvPr id="130" name="TextBox 129">
            <a:extLst>
              <a:ext uri="{FF2B5EF4-FFF2-40B4-BE49-F238E27FC236}">
                <a16:creationId xmlns:a16="http://schemas.microsoft.com/office/drawing/2014/main" id="{D573E7B9-04EE-F0E1-2802-61C5794A2937}"/>
              </a:ext>
            </a:extLst>
          </p:cNvPr>
          <p:cNvSpPr txBox="1"/>
          <p:nvPr/>
        </p:nvSpPr>
        <p:spPr>
          <a:xfrm>
            <a:off x="4197356" y="5208060"/>
            <a:ext cx="1297927" cy="189103"/>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3. RESOURCE TUNING</a:t>
            </a:r>
          </a:p>
        </p:txBody>
      </p:sp>
      <p:sp>
        <p:nvSpPr>
          <p:cNvPr id="131" name="TextBox 130">
            <a:extLst>
              <a:ext uri="{FF2B5EF4-FFF2-40B4-BE49-F238E27FC236}">
                <a16:creationId xmlns:a16="http://schemas.microsoft.com/office/drawing/2014/main" id="{57F5983B-1AD7-1032-4F2F-CD89832E20BD}"/>
              </a:ext>
            </a:extLst>
          </p:cNvPr>
          <p:cNvSpPr txBox="1"/>
          <p:nvPr/>
        </p:nvSpPr>
        <p:spPr>
          <a:xfrm>
            <a:off x="4370103" y="5330524"/>
            <a:ext cx="952434" cy="172826"/>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C-RNTI pool sizing</a:t>
            </a:r>
          </a:p>
        </p:txBody>
      </p:sp>
      <p:sp>
        <p:nvSpPr>
          <p:cNvPr id="132" name="TextBox 131">
            <a:extLst>
              <a:ext uri="{FF2B5EF4-FFF2-40B4-BE49-F238E27FC236}">
                <a16:creationId xmlns:a16="http://schemas.microsoft.com/office/drawing/2014/main" id="{B79B7B0B-5CDD-6B22-AACA-B723BC33B94D}"/>
              </a:ext>
            </a:extLst>
          </p:cNvPr>
          <p:cNvSpPr txBox="1"/>
          <p:nvPr/>
        </p:nvSpPr>
        <p:spPr>
          <a:xfrm>
            <a:off x="4225450" y="5425228"/>
            <a:ext cx="1241740" cy="172826"/>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PUSCH/PDSCH allocation</a:t>
            </a:r>
          </a:p>
        </p:txBody>
      </p:sp>
      <p:sp>
        <p:nvSpPr>
          <p:cNvPr id="133" name="TextBox 132">
            <a:extLst>
              <a:ext uri="{FF2B5EF4-FFF2-40B4-BE49-F238E27FC236}">
                <a16:creationId xmlns:a16="http://schemas.microsoft.com/office/drawing/2014/main" id="{FC3B96AE-C45E-CB1D-34F1-681C47048858}"/>
              </a:ext>
            </a:extLst>
          </p:cNvPr>
          <p:cNvSpPr txBox="1"/>
          <p:nvPr/>
        </p:nvSpPr>
        <p:spPr>
          <a:xfrm>
            <a:off x="4348688" y="5519932"/>
            <a:ext cx="995263" cy="172826"/>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Processing capacity</a:t>
            </a:r>
          </a:p>
        </p:txBody>
      </p:sp>
      <p:sp>
        <p:nvSpPr>
          <p:cNvPr id="134" name="TextBox 133">
            <a:extLst>
              <a:ext uri="{FF2B5EF4-FFF2-40B4-BE49-F238E27FC236}">
                <a16:creationId xmlns:a16="http://schemas.microsoft.com/office/drawing/2014/main" id="{9FB0EB58-4554-8050-6351-18186F1F58CB}"/>
              </a:ext>
            </a:extLst>
          </p:cNvPr>
          <p:cNvSpPr txBox="1"/>
          <p:nvPr/>
        </p:nvSpPr>
        <p:spPr>
          <a:xfrm>
            <a:off x="4321024" y="5614636"/>
            <a:ext cx="1050591" cy="172826"/>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Primary Impact: 5-10%</a:t>
            </a:r>
          </a:p>
        </p:txBody>
      </p:sp>
      <p:sp>
        <p:nvSpPr>
          <p:cNvPr id="135" name="Freeform: Shape 134">
            <a:extLst>
              <a:ext uri="{FF2B5EF4-FFF2-40B4-BE49-F238E27FC236}">
                <a16:creationId xmlns:a16="http://schemas.microsoft.com/office/drawing/2014/main" id="{99408C72-A08D-3772-C983-F2569B4CEAA7}"/>
              </a:ext>
            </a:extLst>
          </p:cNvPr>
          <p:cNvSpPr/>
          <p:nvPr/>
        </p:nvSpPr>
        <p:spPr>
          <a:xfrm>
            <a:off x="5784900" y="5187219"/>
            <a:ext cx="1535858" cy="678559"/>
          </a:xfrm>
          <a:custGeom>
            <a:avLst/>
            <a:gdLst>
              <a:gd name="connsiteX0" fmla="*/ 1493196 w 1535858"/>
              <a:gd name="connsiteY0" fmla="*/ 0 h 582794"/>
              <a:gd name="connsiteX1" fmla="*/ 1535859 w 1535858"/>
              <a:gd name="connsiteY1" fmla="*/ 0 h 582794"/>
              <a:gd name="connsiteX2" fmla="*/ 1535859 w 1535858"/>
              <a:gd name="connsiteY2" fmla="*/ 582795 h 582794"/>
              <a:gd name="connsiteX3" fmla="*/ 1493196 w 1535858"/>
              <a:gd name="connsiteY3" fmla="*/ 582795 h 582794"/>
              <a:gd name="connsiteX4" fmla="*/ 42663 w 1535858"/>
              <a:gd name="connsiteY4" fmla="*/ 582795 h 582794"/>
              <a:gd name="connsiteX5" fmla="*/ 0 w 1535858"/>
              <a:gd name="connsiteY5" fmla="*/ 582795 h 582794"/>
              <a:gd name="connsiteX6" fmla="*/ 0 w 1535858"/>
              <a:gd name="connsiteY6" fmla="*/ 0 h 582794"/>
              <a:gd name="connsiteX7" fmla="*/ 42663 w 1535858"/>
              <a:gd name="connsiteY7" fmla="*/ 0 h 58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5858" h="582794">
                <a:moveTo>
                  <a:pt x="1493196" y="0"/>
                </a:moveTo>
                <a:cubicBezTo>
                  <a:pt x="1516758" y="0"/>
                  <a:pt x="1535859" y="0"/>
                  <a:pt x="1535859" y="0"/>
                </a:cubicBezTo>
                <a:lnTo>
                  <a:pt x="1535859" y="582795"/>
                </a:lnTo>
                <a:cubicBezTo>
                  <a:pt x="1535859" y="582795"/>
                  <a:pt x="1516758" y="582795"/>
                  <a:pt x="1493196" y="582795"/>
                </a:cubicBezTo>
                <a:lnTo>
                  <a:pt x="42663" y="582795"/>
                </a:lnTo>
                <a:cubicBezTo>
                  <a:pt x="19101" y="582795"/>
                  <a:pt x="0" y="582795"/>
                  <a:pt x="0" y="582795"/>
                </a:cubicBezTo>
                <a:lnTo>
                  <a:pt x="0" y="0"/>
                </a:lnTo>
                <a:cubicBezTo>
                  <a:pt x="0" y="0"/>
                  <a:pt x="19101" y="0"/>
                  <a:pt x="42663" y="0"/>
                </a:cubicBezTo>
                <a:close/>
              </a:path>
            </a:pathLst>
          </a:custGeom>
          <a:gradFill>
            <a:gsLst>
              <a:gs pos="0">
                <a:srgbClr val="EC4899"/>
              </a:gs>
              <a:gs pos="50000">
                <a:srgbClr val="D5307B"/>
              </a:gs>
              <a:gs pos="100000">
                <a:srgbClr val="BE185D"/>
              </a:gs>
            </a:gsLst>
            <a:lin ang="2700000" scaled="1"/>
          </a:gradFill>
          <a:ln w="8532" cap="flat">
            <a:noFill/>
            <a:prstDash val="solid"/>
            <a:miter/>
          </a:ln>
        </p:spPr>
        <p:txBody>
          <a:bodyPr rtlCol="0" anchor="ctr"/>
          <a:lstStyle/>
          <a:p>
            <a:endParaRPr lang="en-IN"/>
          </a:p>
        </p:txBody>
      </p:sp>
      <p:sp>
        <p:nvSpPr>
          <p:cNvPr id="136" name="TextBox 135">
            <a:extLst>
              <a:ext uri="{FF2B5EF4-FFF2-40B4-BE49-F238E27FC236}">
                <a16:creationId xmlns:a16="http://schemas.microsoft.com/office/drawing/2014/main" id="{45B06002-B5CF-241D-52E2-E6F508DEBD3B}"/>
              </a:ext>
            </a:extLst>
          </p:cNvPr>
          <p:cNvSpPr txBox="1"/>
          <p:nvPr/>
        </p:nvSpPr>
        <p:spPr>
          <a:xfrm>
            <a:off x="5867919" y="5208060"/>
            <a:ext cx="1369820" cy="189103"/>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4. TIMER OPTIMIZATION</a:t>
            </a:r>
          </a:p>
        </p:txBody>
      </p:sp>
      <p:sp>
        <p:nvSpPr>
          <p:cNvPr id="137" name="TextBox 136">
            <a:extLst>
              <a:ext uri="{FF2B5EF4-FFF2-40B4-BE49-F238E27FC236}">
                <a16:creationId xmlns:a16="http://schemas.microsoft.com/office/drawing/2014/main" id="{C4DD38A9-1862-6312-67A6-696B5ABE1931}"/>
              </a:ext>
            </a:extLst>
          </p:cNvPr>
          <p:cNvSpPr txBox="1"/>
          <p:nvPr/>
        </p:nvSpPr>
        <p:spPr>
          <a:xfrm>
            <a:off x="6100173" y="5330524"/>
            <a:ext cx="905313" cy="172826"/>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T300/T302 tuning</a:t>
            </a:r>
          </a:p>
        </p:txBody>
      </p:sp>
      <p:sp>
        <p:nvSpPr>
          <p:cNvPr id="138" name="TextBox 137">
            <a:extLst>
              <a:ext uri="{FF2B5EF4-FFF2-40B4-BE49-F238E27FC236}">
                <a16:creationId xmlns:a16="http://schemas.microsoft.com/office/drawing/2014/main" id="{06C93E22-1B56-BC31-6412-FA791993D7BB}"/>
              </a:ext>
            </a:extLst>
          </p:cNvPr>
          <p:cNvSpPr txBox="1"/>
          <p:nvPr/>
        </p:nvSpPr>
        <p:spPr>
          <a:xfrm>
            <a:off x="6034574" y="5425228"/>
            <a:ext cx="1036509" cy="172826"/>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Scheduling efficiency</a:t>
            </a:r>
          </a:p>
        </p:txBody>
      </p:sp>
      <p:sp>
        <p:nvSpPr>
          <p:cNvPr id="139" name="TextBox 138">
            <a:extLst>
              <a:ext uri="{FF2B5EF4-FFF2-40B4-BE49-F238E27FC236}">
                <a16:creationId xmlns:a16="http://schemas.microsoft.com/office/drawing/2014/main" id="{8C2CE5A4-D531-7BEC-ED5F-25A53DCF4DC4}"/>
              </a:ext>
            </a:extLst>
          </p:cNvPr>
          <p:cNvSpPr txBox="1"/>
          <p:nvPr/>
        </p:nvSpPr>
        <p:spPr>
          <a:xfrm>
            <a:off x="6088382" y="5519932"/>
            <a:ext cx="928894" cy="172826"/>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Processing delays</a:t>
            </a:r>
          </a:p>
        </p:txBody>
      </p:sp>
      <p:sp>
        <p:nvSpPr>
          <p:cNvPr id="140" name="TextBox 139">
            <a:extLst>
              <a:ext uri="{FF2B5EF4-FFF2-40B4-BE49-F238E27FC236}">
                <a16:creationId xmlns:a16="http://schemas.microsoft.com/office/drawing/2014/main" id="{BA4DB452-BD9E-4482-0F3E-820F171BCEFB}"/>
              </a:ext>
            </a:extLst>
          </p:cNvPr>
          <p:cNvSpPr txBox="1"/>
          <p:nvPr/>
        </p:nvSpPr>
        <p:spPr>
          <a:xfrm>
            <a:off x="6051260" y="5614636"/>
            <a:ext cx="1003137" cy="172826"/>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Primary Impact: 3-5%</a:t>
            </a:r>
          </a:p>
        </p:txBody>
      </p:sp>
      <p:sp>
        <p:nvSpPr>
          <p:cNvPr id="141" name="Freeform: Shape 140">
            <a:extLst>
              <a:ext uri="{FF2B5EF4-FFF2-40B4-BE49-F238E27FC236}">
                <a16:creationId xmlns:a16="http://schemas.microsoft.com/office/drawing/2014/main" id="{7B840D6F-D87D-BC1C-F4CA-330259605F03}"/>
              </a:ext>
            </a:extLst>
          </p:cNvPr>
          <p:cNvSpPr/>
          <p:nvPr/>
        </p:nvSpPr>
        <p:spPr>
          <a:xfrm>
            <a:off x="7491410" y="5187219"/>
            <a:ext cx="1535858" cy="678559"/>
          </a:xfrm>
          <a:custGeom>
            <a:avLst/>
            <a:gdLst>
              <a:gd name="connsiteX0" fmla="*/ 1493196 w 1535858"/>
              <a:gd name="connsiteY0" fmla="*/ 0 h 582794"/>
              <a:gd name="connsiteX1" fmla="*/ 1535859 w 1535858"/>
              <a:gd name="connsiteY1" fmla="*/ 0 h 582794"/>
              <a:gd name="connsiteX2" fmla="*/ 1535859 w 1535858"/>
              <a:gd name="connsiteY2" fmla="*/ 582795 h 582794"/>
              <a:gd name="connsiteX3" fmla="*/ 1493196 w 1535858"/>
              <a:gd name="connsiteY3" fmla="*/ 582795 h 582794"/>
              <a:gd name="connsiteX4" fmla="*/ 42663 w 1535858"/>
              <a:gd name="connsiteY4" fmla="*/ 582795 h 582794"/>
              <a:gd name="connsiteX5" fmla="*/ 0 w 1535858"/>
              <a:gd name="connsiteY5" fmla="*/ 582795 h 582794"/>
              <a:gd name="connsiteX6" fmla="*/ 0 w 1535858"/>
              <a:gd name="connsiteY6" fmla="*/ 0 h 582794"/>
              <a:gd name="connsiteX7" fmla="*/ 42663 w 1535858"/>
              <a:gd name="connsiteY7" fmla="*/ 0 h 58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5858" h="582794">
                <a:moveTo>
                  <a:pt x="1493196" y="0"/>
                </a:moveTo>
                <a:cubicBezTo>
                  <a:pt x="1516758" y="0"/>
                  <a:pt x="1535859" y="0"/>
                  <a:pt x="1535859" y="0"/>
                </a:cubicBezTo>
                <a:lnTo>
                  <a:pt x="1535859" y="582795"/>
                </a:lnTo>
                <a:cubicBezTo>
                  <a:pt x="1535859" y="582795"/>
                  <a:pt x="1516758" y="582795"/>
                  <a:pt x="1493196" y="582795"/>
                </a:cubicBezTo>
                <a:lnTo>
                  <a:pt x="42663" y="582795"/>
                </a:lnTo>
                <a:cubicBezTo>
                  <a:pt x="19101" y="582795"/>
                  <a:pt x="0" y="582795"/>
                  <a:pt x="0" y="582795"/>
                </a:cubicBezTo>
                <a:lnTo>
                  <a:pt x="0" y="0"/>
                </a:lnTo>
                <a:cubicBezTo>
                  <a:pt x="0" y="0"/>
                  <a:pt x="19101" y="0"/>
                  <a:pt x="42663" y="0"/>
                </a:cubicBezTo>
                <a:close/>
              </a:path>
            </a:pathLst>
          </a:custGeom>
          <a:gradFill>
            <a:gsLst>
              <a:gs pos="0">
                <a:srgbClr val="3B82F6"/>
              </a:gs>
              <a:gs pos="50000">
                <a:srgbClr val="2C61D2"/>
              </a:gs>
              <a:gs pos="100000">
                <a:srgbClr val="1E40AF"/>
              </a:gs>
            </a:gsLst>
            <a:lin ang="2700000" scaled="1"/>
          </a:gradFill>
          <a:ln w="8532" cap="flat">
            <a:noFill/>
            <a:prstDash val="solid"/>
            <a:miter/>
          </a:ln>
        </p:spPr>
        <p:txBody>
          <a:bodyPr rtlCol="0" anchor="ctr"/>
          <a:lstStyle/>
          <a:p>
            <a:endParaRPr lang="en-IN"/>
          </a:p>
        </p:txBody>
      </p:sp>
      <p:sp>
        <p:nvSpPr>
          <p:cNvPr id="142" name="TextBox 141">
            <a:extLst>
              <a:ext uri="{FF2B5EF4-FFF2-40B4-BE49-F238E27FC236}">
                <a16:creationId xmlns:a16="http://schemas.microsoft.com/office/drawing/2014/main" id="{12C1CD7E-16DA-26F3-3491-68C59EADA7A6}"/>
              </a:ext>
            </a:extLst>
          </p:cNvPr>
          <p:cNvSpPr txBox="1"/>
          <p:nvPr/>
        </p:nvSpPr>
        <p:spPr>
          <a:xfrm>
            <a:off x="7695717" y="5208060"/>
            <a:ext cx="1127242" cy="189103"/>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5. CONFIG REVIEW</a:t>
            </a:r>
          </a:p>
        </p:txBody>
      </p:sp>
      <p:sp>
        <p:nvSpPr>
          <p:cNvPr id="143" name="TextBox 142">
            <a:extLst>
              <a:ext uri="{FF2B5EF4-FFF2-40B4-BE49-F238E27FC236}">
                <a16:creationId xmlns:a16="http://schemas.microsoft.com/office/drawing/2014/main" id="{E79A7B0E-685A-D77B-2D38-BF08E1B3E98B}"/>
              </a:ext>
            </a:extLst>
          </p:cNvPr>
          <p:cNvSpPr txBox="1"/>
          <p:nvPr/>
        </p:nvSpPr>
        <p:spPr>
          <a:xfrm>
            <a:off x="7749833" y="5330524"/>
            <a:ext cx="1019011" cy="172826"/>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Parameter validation</a:t>
            </a:r>
          </a:p>
        </p:txBody>
      </p:sp>
      <p:sp>
        <p:nvSpPr>
          <p:cNvPr id="144" name="TextBox 143">
            <a:extLst>
              <a:ext uri="{FF2B5EF4-FFF2-40B4-BE49-F238E27FC236}">
                <a16:creationId xmlns:a16="http://schemas.microsoft.com/office/drawing/2014/main" id="{1EC12874-7E74-173D-BEDD-978EAC40C954}"/>
              </a:ext>
            </a:extLst>
          </p:cNvPr>
          <p:cNvSpPr txBox="1"/>
          <p:nvPr/>
        </p:nvSpPr>
        <p:spPr>
          <a:xfrm>
            <a:off x="7837596" y="5425228"/>
            <a:ext cx="843485" cy="172826"/>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SIB consistency</a:t>
            </a:r>
          </a:p>
        </p:txBody>
      </p:sp>
      <p:sp>
        <p:nvSpPr>
          <p:cNvPr id="145" name="TextBox 144">
            <a:extLst>
              <a:ext uri="{FF2B5EF4-FFF2-40B4-BE49-F238E27FC236}">
                <a16:creationId xmlns:a16="http://schemas.microsoft.com/office/drawing/2014/main" id="{12DCA02C-5030-0E95-4771-053205BC3F71}"/>
              </a:ext>
            </a:extLst>
          </p:cNvPr>
          <p:cNvSpPr txBox="1"/>
          <p:nvPr/>
        </p:nvSpPr>
        <p:spPr>
          <a:xfrm>
            <a:off x="7764165" y="5519932"/>
            <a:ext cx="990347" cy="172826"/>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RRC IE correctness</a:t>
            </a:r>
          </a:p>
        </p:txBody>
      </p:sp>
      <p:sp>
        <p:nvSpPr>
          <p:cNvPr id="146" name="TextBox 145">
            <a:extLst>
              <a:ext uri="{FF2B5EF4-FFF2-40B4-BE49-F238E27FC236}">
                <a16:creationId xmlns:a16="http://schemas.microsoft.com/office/drawing/2014/main" id="{125583EA-EE47-6692-DDD6-B16E6EE699C3}"/>
              </a:ext>
            </a:extLst>
          </p:cNvPr>
          <p:cNvSpPr txBox="1"/>
          <p:nvPr/>
        </p:nvSpPr>
        <p:spPr>
          <a:xfrm>
            <a:off x="7757770" y="5614636"/>
            <a:ext cx="1003137" cy="172826"/>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Primary Impact: 2-3%</a:t>
            </a:r>
          </a:p>
        </p:txBody>
      </p:sp>
      <p:sp>
        <p:nvSpPr>
          <p:cNvPr id="147" name="Freeform: Shape 146">
            <a:extLst>
              <a:ext uri="{FF2B5EF4-FFF2-40B4-BE49-F238E27FC236}">
                <a16:creationId xmlns:a16="http://schemas.microsoft.com/office/drawing/2014/main" id="{AD193B61-5A3D-7E70-D6CE-2901D21D26FF}"/>
              </a:ext>
            </a:extLst>
          </p:cNvPr>
          <p:cNvSpPr/>
          <p:nvPr/>
        </p:nvSpPr>
        <p:spPr>
          <a:xfrm>
            <a:off x="9197919" y="5187219"/>
            <a:ext cx="1535858" cy="678559"/>
          </a:xfrm>
          <a:custGeom>
            <a:avLst/>
            <a:gdLst>
              <a:gd name="connsiteX0" fmla="*/ 1493196 w 1535858"/>
              <a:gd name="connsiteY0" fmla="*/ 0 h 582794"/>
              <a:gd name="connsiteX1" fmla="*/ 1535859 w 1535858"/>
              <a:gd name="connsiteY1" fmla="*/ 0 h 582794"/>
              <a:gd name="connsiteX2" fmla="*/ 1535859 w 1535858"/>
              <a:gd name="connsiteY2" fmla="*/ 582795 h 582794"/>
              <a:gd name="connsiteX3" fmla="*/ 1493196 w 1535858"/>
              <a:gd name="connsiteY3" fmla="*/ 582795 h 582794"/>
              <a:gd name="connsiteX4" fmla="*/ 42663 w 1535858"/>
              <a:gd name="connsiteY4" fmla="*/ 582795 h 582794"/>
              <a:gd name="connsiteX5" fmla="*/ 0 w 1535858"/>
              <a:gd name="connsiteY5" fmla="*/ 582795 h 582794"/>
              <a:gd name="connsiteX6" fmla="*/ 0 w 1535858"/>
              <a:gd name="connsiteY6" fmla="*/ 0 h 582794"/>
              <a:gd name="connsiteX7" fmla="*/ 42663 w 1535858"/>
              <a:gd name="connsiteY7" fmla="*/ 0 h 58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5858" h="582794">
                <a:moveTo>
                  <a:pt x="1493196" y="0"/>
                </a:moveTo>
                <a:cubicBezTo>
                  <a:pt x="1516758" y="0"/>
                  <a:pt x="1535859" y="0"/>
                  <a:pt x="1535859" y="0"/>
                </a:cubicBezTo>
                <a:lnTo>
                  <a:pt x="1535859" y="582795"/>
                </a:lnTo>
                <a:cubicBezTo>
                  <a:pt x="1535859" y="582795"/>
                  <a:pt x="1516758" y="582795"/>
                  <a:pt x="1493196" y="582795"/>
                </a:cubicBezTo>
                <a:lnTo>
                  <a:pt x="42663" y="582795"/>
                </a:lnTo>
                <a:cubicBezTo>
                  <a:pt x="19100" y="582795"/>
                  <a:pt x="0" y="582795"/>
                  <a:pt x="0" y="582795"/>
                </a:cubicBezTo>
                <a:lnTo>
                  <a:pt x="0" y="0"/>
                </a:lnTo>
                <a:cubicBezTo>
                  <a:pt x="0" y="0"/>
                  <a:pt x="19100" y="0"/>
                  <a:pt x="42663" y="0"/>
                </a:cubicBezTo>
                <a:close/>
              </a:path>
            </a:pathLst>
          </a:custGeom>
          <a:gradFill>
            <a:gsLst>
              <a:gs pos="0">
                <a:srgbClr val="EC4899"/>
              </a:gs>
              <a:gs pos="50000">
                <a:srgbClr val="D5307B"/>
              </a:gs>
              <a:gs pos="100000">
                <a:srgbClr val="BE185D"/>
              </a:gs>
            </a:gsLst>
            <a:lin ang="2700000" scaled="1"/>
          </a:gradFill>
          <a:ln w="8532" cap="flat">
            <a:noFill/>
            <a:prstDash val="solid"/>
            <a:miter/>
          </a:ln>
        </p:spPr>
        <p:txBody>
          <a:bodyPr rtlCol="0" anchor="ctr"/>
          <a:lstStyle/>
          <a:p>
            <a:endParaRPr lang="en-IN"/>
          </a:p>
        </p:txBody>
      </p:sp>
      <p:sp>
        <p:nvSpPr>
          <p:cNvPr id="148" name="TextBox 147">
            <a:extLst>
              <a:ext uri="{FF2B5EF4-FFF2-40B4-BE49-F238E27FC236}">
                <a16:creationId xmlns:a16="http://schemas.microsoft.com/office/drawing/2014/main" id="{61FB01F9-984C-C5CA-0C3D-5714737C5900}"/>
              </a:ext>
            </a:extLst>
          </p:cNvPr>
          <p:cNvSpPr txBox="1"/>
          <p:nvPr/>
        </p:nvSpPr>
        <p:spPr>
          <a:xfrm>
            <a:off x="9485669" y="5208060"/>
            <a:ext cx="960358" cy="189103"/>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6. MONITORING</a:t>
            </a:r>
          </a:p>
        </p:txBody>
      </p:sp>
      <p:sp>
        <p:nvSpPr>
          <p:cNvPr id="149" name="TextBox 148">
            <a:extLst>
              <a:ext uri="{FF2B5EF4-FFF2-40B4-BE49-F238E27FC236}">
                <a16:creationId xmlns:a16="http://schemas.microsoft.com/office/drawing/2014/main" id="{C98FC1A8-6FD0-C307-7CD9-C1D9ABDA5730}"/>
              </a:ext>
            </a:extLst>
          </p:cNvPr>
          <p:cNvSpPr txBox="1"/>
          <p:nvPr/>
        </p:nvSpPr>
        <p:spPr>
          <a:xfrm>
            <a:off x="9389932" y="5330524"/>
            <a:ext cx="1151832" cy="172826"/>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Continuous KPI tracking</a:t>
            </a:r>
          </a:p>
        </p:txBody>
      </p:sp>
      <p:sp>
        <p:nvSpPr>
          <p:cNvPr id="150" name="TextBox 149">
            <a:extLst>
              <a:ext uri="{FF2B5EF4-FFF2-40B4-BE49-F238E27FC236}">
                <a16:creationId xmlns:a16="http://schemas.microsoft.com/office/drawing/2014/main" id="{CDCAE6DB-D46B-7317-A73C-0610B9F87214}"/>
              </a:ext>
            </a:extLst>
          </p:cNvPr>
          <p:cNvSpPr txBox="1"/>
          <p:nvPr/>
        </p:nvSpPr>
        <p:spPr>
          <a:xfrm>
            <a:off x="9465821" y="5425228"/>
            <a:ext cx="1000054" cy="172826"/>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Root cause analysis</a:t>
            </a:r>
          </a:p>
        </p:txBody>
      </p:sp>
      <p:sp>
        <p:nvSpPr>
          <p:cNvPr id="151" name="TextBox 150">
            <a:extLst>
              <a:ext uri="{FF2B5EF4-FFF2-40B4-BE49-F238E27FC236}">
                <a16:creationId xmlns:a16="http://schemas.microsoft.com/office/drawing/2014/main" id="{2E9ACCE1-010A-1A9A-8792-54F238E0116C}"/>
              </a:ext>
            </a:extLst>
          </p:cNvPr>
          <p:cNvSpPr txBox="1"/>
          <p:nvPr/>
        </p:nvSpPr>
        <p:spPr>
          <a:xfrm>
            <a:off x="9411284" y="5519932"/>
            <a:ext cx="1109127" cy="172826"/>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 Performance validation</a:t>
            </a:r>
          </a:p>
        </p:txBody>
      </p:sp>
      <p:sp>
        <p:nvSpPr>
          <p:cNvPr id="152" name="TextBox 151">
            <a:extLst>
              <a:ext uri="{FF2B5EF4-FFF2-40B4-BE49-F238E27FC236}">
                <a16:creationId xmlns:a16="http://schemas.microsoft.com/office/drawing/2014/main" id="{1734380E-2B3E-FA04-8577-20AF94A0910B}"/>
              </a:ext>
            </a:extLst>
          </p:cNvPr>
          <p:cNvSpPr txBox="1"/>
          <p:nvPr/>
        </p:nvSpPr>
        <p:spPr>
          <a:xfrm>
            <a:off x="9547147" y="5614636"/>
            <a:ext cx="837403" cy="172826"/>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Ongoing Process</a:t>
            </a:r>
          </a:p>
        </p:txBody>
      </p:sp>
      <p:sp>
        <p:nvSpPr>
          <p:cNvPr id="153" name="TextBox 152">
            <a:extLst>
              <a:ext uri="{FF2B5EF4-FFF2-40B4-BE49-F238E27FC236}">
                <a16:creationId xmlns:a16="http://schemas.microsoft.com/office/drawing/2014/main" id="{0555A898-34AA-E663-BBB9-26FD40CC035F}"/>
              </a:ext>
            </a:extLst>
          </p:cNvPr>
          <p:cNvSpPr txBox="1"/>
          <p:nvPr/>
        </p:nvSpPr>
        <p:spPr>
          <a:xfrm>
            <a:off x="4643065" y="5850515"/>
            <a:ext cx="2795622" cy="205380"/>
          </a:xfrm>
          <a:prstGeom prst="rect">
            <a:avLst/>
          </a:prstGeom>
          <a:noFill/>
        </p:spPr>
        <p:txBody>
          <a:bodyPr wrap="none" rtlCol="0">
            <a:spAutoFit/>
          </a:bodyPr>
          <a:lstStyle/>
          <a:p>
            <a:pPr algn="l"/>
            <a:r>
              <a:rPr lang="en-IN" sz="1050" b="1" spc="0" baseline="0">
                <a:ln/>
                <a:solidFill>
                  <a:srgbClr val="1E40AF"/>
                </a:solidFill>
                <a:latin typeface="Arial"/>
                <a:cs typeface="Arial"/>
                <a:sym typeface="Arial"/>
                <a:rtl val="0"/>
              </a:rPr>
              <a:t>KEY PARAMETERS TO MONITOR &amp; OPTIMIZE</a:t>
            </a:r>
          </a:p>
        </p:txBody>
      </p:sp>
      <p:sp>
        <p:nvSpPr>
          <p:cNvPr id="154" name="TextBox 153">
            <a:extLst>
              <a:ext uri="{FF2B5EF4-FFF2-40B4-BE49-F238E27FC236}">
                <a16:creationId xmlns:a16="http://schemas.microsoft.com/office/drawing/2014/main" id="{1137B64E-2D0D-0B9D-6EC8-71CA0CE7213B}"/>
              </a:ext>
            </a:extLst>
          </p:cNvPr>
          <p:cNvSpPr txBox="1"/>
          <p:nvPr/>
        </p:nvSpPr>
        <p:spPr>
          <a:xfrm>
            <a:off x="829908" y="6015998"/>
            <a:ext cx="749648" cy="180965"/>
          </a:xfrm>
          <a:prstGeom prst="rect">
            <a:avLst/>
          </a:prstGeom>
          <a:noFill/>
        </p:spPr>
        <p:txBody>
          <a:bodyPr wrap="none" rtlCol="0">
            <a:spAutoFit/>
          </a:bodyPr>
          <a:lstStyle/>
          <a:p>
            <a:pPr algn="l"/>
            <a:r>
              <a:rPr lang="en-IN" sz="825" b="1" spc="0" baseline="0">
                <a:ln/>
                <a:solidFill>
                  <a:srgbClr val="BE185D"/>
                </a:solidFill>
                <a:latin typeface="Arial"/>
                <a:cs typeface="Arial"/>
                <a:sym typeface="Arial"/>
                <a:rtl val="0"/>
              </a:rPr>
              <a:t>RRC Timers:</a:t>
            </a:r>
          </a:p>
        </p:txBody>
      </p:sp>
      <p:sp>
        <p:nvSpPr>
          <p:cNvPr id="155" name="TextBox 154">
            <a:extLst>
              <a:ext uri="{FF2B5EF4-FFF2-40B4-BE49-F238E27FC236}">
                <a16:creationId xmlns:a16="http://schemas.microsoft.com/office/drawing/2014/main" id="{EA1811A5-B3BB-76C7-48D1-CC0D38068395}"/>
              </a:ext>
            </a:extLst>
          </p:cNvPr>
          <p:cNvSpPr txBox="1"/>
          <p:nvPr/>
        </p:nvSpPr>
        <p:spPr>
          <a:xfrm>
            <a:off x="829908" y="6131867"/>
            <a:ext cx="2219775" cy="172826"/>
          </a:xfrm>
          <a:prstGeom prst="rect">
            <a:avLst/>
          </a:prstGeom>
          <a:noFill/>
        </p:spPr>
        <p:txBody>
          <a:bodyPr wrap="none" rtlCol="0">
            <a:spAutoFit/>
          </a:bodyPr>
          <a:lstStyle/>
          <a:p>
            <a:pPr algn="l"/>
            <a:r>
              <a:rPr lang="en-IN" sz="750" spc="0" baseline="0">
                <a:ln/>
                <a:solidFill>
                  <a:srgbClr val="64748B"/>
                </a:solidFill>
                <a:latin typeface="Arial"/>
                <a:cs typeface="Arial"/>
                <a:sym typeface="Arial"/>
                <a:rtl val="0"/>
              </a:rPr>
              <a:t>• T300 (RRC Setup Timer) • T302 (RRC Reject Timer)</a:t>
            </a:r>
          </a:p>
        </p:txBody>
      </p:sp>
      <p:sp>
        <p:nvSpPr>
          <p:cNvPr id="156" name="TextBox 155">
            <a:extLst>
              <a:ext uri="{FF2B5EF4-FFF2-40B4-BE49-F238E27FC236}">
                <a16:creationId xmlns:a16="http://schemas.microsoft.com/office/drawing/2014/main" id="{7B9EC0BD-F4D3-D316-661B-D51E162347A1}"/>
              </a:ext>
            </a:extLst>
          </p:cNvPr>
          <p:cNvSpPr txBox="1"/>
          <p:nvPr/>
        </p:nvSpPr>
        <p:spPr>
          <a:xfrm>
            <a:off x="3389672" y="6015998"/>
            <a:ext cx="1179342" cy="180965"/>
          </a:xfrm>
          <a:prstGeom prst="rect">
            <a:avLst/>
          </a:prstGeom>
          <a:noFill/>
        </p:spPr>
        <p:txBody>
          <a:bodyPr wrap="none" rtlCol="0">
            <a:spAutoFit/>
          </a:bodyPr>
          <a:lstStyle/>
          <a:p>
            <a:pPr algn="l"/>
            <a:r>
              <a:rPr lang="en-IN" sz="825" b="1" spc="0" baseline="0">
                <a:ln/>
                <a:solidFill>
                  <a:srgbClr val="1E40AF"/>
                </a:solidFill>
                <a:latin typeface="Arial"/>
                <a:cs typeface="Arial"/>
                <a:sym typeface="Arial"/>
                <a:rtl val="0"/>
              </a:rPr>
              <a:t>Resource Parameters:</a:t>
            </a:r>
          </a:p>
        </p:txBody>
      </p:sp>
      <p:sp>
        <p:nvSpPr>
          <p:cNvPr id="157" name="TextBox 156">
            <a:extLst>
              <a:ext uri="{FF2B5EF4-FFF2-40B4-BE49-F238E27FC236}">
                <a16:creationId xmlns:a16="http://schemas.microsoft.com/office/drawing/2014/main" id="{787F86C5-83EB-9921-1F77-20C081F6E4B2}"/>
              </a:ext>
            </a:extLst>
          </p:cNvPr>
          <p:cNvSpPr txBox="1"/>
          <p:nvPr/>
        </p:nvSpPr>
        <p:spPr>
          <a:xfrm>
            <a:off x="3389672" y="6131867"/>
            <a:ext cx="1997046" cy="172826"/>
          </a:xfrm>
          <a:prstGeom prst="rect">
            <a:avLst/>
          </a:prstGeom>
          <a:noFill/>
        </p:spPr>
        <p:txBody>
          <a:bodyPr wrap="none" rtlCol="0">
            <a:spAutoFit/>
          </a:bodyPr>
          <a:lstStyle/>
          <a:p>
            <a:pPr algn="l"/>
            <a:r>
              <a:rPr lang="en-IN" sz="750" spc="0" baseline="0">
                <a:ln/>
                <a:solidFill>
                  <a:srgbClr val="64748B"/>
                </a:solidFill>
                <a:latin typeface="Arial"/>
                <a:cs typeface="Arial"/>
                <a:sym typeface="Arial"/>
                <a:rtl val="0"/>
              </a:rPr>
              <a:t>• C-RNTI Pool Size • PUSCH/PDSCH Allocation</a:t>
            </a:r>
          </a:p>
        </p:txBody>
      </p:sp>
      <p:sp>
        <p:nvSpPr>
          <p:cNvPr id="158" name="TextBox 157">
            <a:extLst>
              <a:ext uri="{FF2B5EF4-FFF2-40B4-BE49-F238E27FC236}">
                <a16:creationId xmlns:a16="http://schemas.microsoft.com/office/drawing/2014/main" id="{BDFE380B-A110-D076-EA6F-66B48B7AB68B}"/>
              </a:ext>
            </a:extLst>
          </p:cNvPr>
          <p:cNvSpPr txBox="1"/>
          <p:nvPr/>
        </p:nvSpPr>
        <p:spPr>
          <a:xfrm>
            <a:off x="5949437" y="6015998"/>
            <a:ext cx="1179342" cy="180965"/>
          </a:xfrm>
          <a:prstGeom prst="rect">
            <a:avLst/>
          </a:prstGeom>
          <a:noFill/>
        </p:spPr>
        <p:txBody>
          <a:bodyPr wrap="none" rtlCol="0">
            <a:spAutoFit/>
          </a:bodyPr>
          <a:lstStyle/>
          <a:p>
            <a:pPr algn="l"/>
            <a:r>
              <a:rPr lang="en-IN" sz="825" b="1" spc="0" baseline="0">
                <a:ln/>
                <a:solidFill>
                  <a:srgbClr val="BE185D"/>
                </a:solidFill>
                <a:latin typeface="Arial"/>
                <a:cs typeface="Arial"/>
                <a:sym typeface="Arial"/>
                <a:rtl val="0"/>
              </a:rPr>
              <a:t>Coverage Parameters:</a:t>
            </a:r>
          </a:p>
        </p:txBody>
      </p:sp>
      <p:sp>
        <p:nvSpPr>
          <p:cNvPr id="159" name="TextBox 158">
            <a:extLst>
              <a:ext uri="{FF2B5EF4-FFF2-40B4-BE49-F238E27FC236}">
                <a16:creationId xmlns:a16="http://schemas.microsoft.com/office/drawing/2014/main" id="{52570F25-68F2-1D61-C55B-4098D0E1D5EC}"/>
              </a:ext>
            </a:extLst>
          </p:cNvPr>
          <p:cNvSpPr txBox="1"/>
          <p:nvPr/>
        </p:nvSpPr>
        <p:spPr>
          <a:xfrm>
            <a:off x="5949437" y="6131867"/>
            <a:ext cx="2048083" cy="172826"/>
          </a:xfrm>
          <a:prstGeom prst="rect">
            <a:avLst/>
          </a:prstGeom>
          <a:noFill/>
        </p:spPr>
        <p:txBody>
          <a:bodyPr wrap="none" rtlCol="0">
            <a:spAutoFit/>
          </a:bodyPr>
          <a:lstStyle/>
          <a:p>
            <a:pPr algn="l"/>
            <a:r>
              <a:rPr lang="en-IN" sz="750" spc="0" baseline="0">
                <a:ln/>
                <a:solidFill>
                  <a:srgbClr val="64748B"/>
                </a:solidFill>
                <a:latin typeface="Arial"/>
                <a:cs typeface="Arial"/>
                <a:sym typeface="Arial"/>
                <a:rtl val="0"/>
              </a:rPr>
              <a:t>• Reference Signal Power • Coverage Thresholds</a:t>
            </a:r>
          </a:p>
        </p:txBody>
      </p:sp>
      <p:sp>
        <p:nvSpPr>
          <p:cNvPr id="160" name="TextBox 159">
            <a:extLst>
              <a:ext uri="{FF2B5EF4-FFF2-40B4-BE49-F238E27FC236}">
                <a16:creationId xmlns:a16="http://schemas.microsoft.com/office/drawing/2014/main" id="{2F9E3751-534C-2827-9F0A-A10E76292116}"/>
              </a:ext>
            </a:extLst>
          </p:cNvPr>
          <p:cNvSpPr txBox="1"/>
          <p:nvPr/>
        </p:nvSpPr>
        <p:spPr>
          <a:xfrm>
            <a:off x="8509201" y="6015998"/>
            <a:ext cx="1257572" cy="180965"/>
          </a:xfrm>
          <a:prstGeom prst="rect">
            <a:avLst/>
          </a:prstGeom>
          <a:noFill/>
        </p:spPr>
        <p:txBody>
          <a:bodyPr wrap="none" rtlCol="0">
            <a:spAutoFit/>
          </a:bodyPr>
          <a:lstStyle/>
          <a:p>
            <a:pPr algn="l"/>
            <a:r>
              <a:rPr lang="en-IN" sz="825" b="1" spc="0" baseline="0">
                <a:ln/>
                <a:solidFill>
                  <a:srgbClr val="1E40AF"/>
                </a:solidFill>
                <a:latin typeface="Arial"/>
                <a:cs typeface="Arial"/>
                <a:sym typeface="Arial"/>
                <a:rtl val="0"/>
              </a:rPr>
              <a:t>Processing Parameters:</a:t>
            </a:r>
          </a:p>
        </p:txBody>
      </p:sp>
      <p:sp>
        <p:nvSpPr>
          <p:cNvPr id="161" name="TextBox 160">
            <a:extLst>
              <a:ext uri="{FF2B5EF4-FFF2-40B4-BE49-F238E27FC236}">
                <a16:creationId xmlns:a16="http://schemas.microsoft.com/office/drawing/2014/main" id="{38B9C12C-C228-F694-602E-C65BBD0C505F}"/>
              </a:ext>
            </a:extLst>
          </p:cNvPr>
          <p:cNvSpPr txBox="1"/>
          <p:nvPr/>
        </p:nvSpPr>
        <p:spPr>
          <a:xfrm>
            <a:off x="8509201" y="6131867"/>
            <a:ext cx="1711530" cy="172826"/>
          </a:xfrm>
          <a:prstGeom prst="rect">
            <a:avLst/>
          </a:prstGeom>
          <a:noFill/>
        </p:spPr>
        <p:txBody>
          <a:bodyPr wrap="none" rtlCol="0">
            <a:spAutoFit/>
          </a:bodyPr>
          <a:lstStyle/>
          <a:p>
            <a:pPr algn="l"/>
            <a:r>
              <a:rPr lang="en-IN" sz="750" spc="0" baseline="0">
                <a:ln/>
                <a:solidFill>
                  <a:srgbClr val="64748B"/>
                </a:solidFill>
                <a:latin typeface="Arial"/>
                <a:cs typeface="Arial"/>
                <a:sym typeface="Arial"/>
                <a:rtl val="0"/>
              </a:rPr>
              <a:t>• Scheduling Efficiency • Load Balancing</a:t>
            </a:r>
          </a:p>
        </p:txBody>
      </p:sp>
      <p:sp>
        <p:nvSpPr>
          <p:cNvPr id="162" name="Freeform: Shape 161">
            <a:extLst>
              <a:ext uri="{FF2B5EF4-FFF2-40B4-BE49-F238E27FC236}">
                <a16:creationId xmlns:a16="http://schemas.microsoft.com/office/drawing/2014/main" id="{32CE0CF6-962B-4DD1-E982-8FF6ED3382B6}"/>
              </a:ext>
            </a:extLst>
          </p:cNvPr>
          <p:cNvSpPr/>
          <p:nvPr/>
        </p:nvSpPr>
        <p:spPr>
          <a:xfrm>
            <a:off x="2201230" y="5478617"/>
            <a:ext cx="127988" cy="7284"/>
          </a:xfrm>
          <a:custGeom>
            <a:avLst/>
            <a:gdLst>
              <a:gd name="connsiteX0" fmla="*/ 0 w 127988"/>
              <a:gd name="connsiteY0" fmla="*/ 0 h 7284"/>
              <a:gd name="connsiteX1" fmla="*/ 127988 w 127988"/>
              <a:gd name="connsiteY1" fmla="*/ 0 h 7284"/>
            </a:gdLst>
            <a:ahLst/>
            <a:cxnLst>
              <a:cxn ang="0">
                <a:pos x="connsiteX0" y="connsiteY0"/>
              </a:cxn>
              <a:cxn ang="0">
                <a:pos x="connsiteX1" y="connsiteY1"/>
              </a:cxn>
            </a:cxnLst>
            <a:rect l="l" t="t" r="r" b="b"/>
            <a:pathLst>
              <a:path w="127988" h="7284">
                <a:moveTo>
                  <a:pt x="0" y="0"/>
                </a:moveTo>
                <a:lnTo>
                  <a:pt x="127988" y="0"/>
                </a:lnTo>
              </a:path>
            </a:pathLst>
          </a:custGeom>
          <a:noFill/>
          <a:ln w="17063" cap="flat">
            <a:solidFill>
              <a:srgbClr val="1E40AF"/>
            </a:solid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761B05D2-1103-61EF-1CC8-8F4997B215A8}"/>
              </a:ext>
            </a:extLst>
          </p:cNvPr>
          <p:cNvSpPr/>
          <p:nvPr/>
        </p:nvSpPr>
        <p:spPr>
          <a:xfrm>
            <a:off x="3907740" y="5478617"/>
            <a:ext cx="127988" cy="7284"/>
          </a:xfrm>
          <a:custGeom>
            <a:avLst/>
            <a:gdLst>
              <a:gd name="connsiteX0" fmla="*/ 0 w 127988"/>
              <a:gd name="connsiteY0" fmla="*/ 0 h 7284"/>
              <a:gd name="connsiteX1" fmla="*/ 127988 w 127988"/>
              <a:gd name="connsiteY1" fmla="*/ 0 h 7284"/>
            </a:gdLst>
            <a:ahLst/>
            <a:cxnLst>
              <a:cxn ang="0">
                <a:pos x="connsiteX0" y="connsiteY0"/>
              </a:cxn>
              <a:cxn ang="0">
                <a:pos x="connsiteX1" y="connsiteY1"/>
              </a:cxn>
            </a:cxnLst>
            <a:rect l="l" t="t" r="r" b="b"/>
            <a:pathLst>
              <a:path w="127988" h="7284">
                <a:moveTo>
                  <a:pt x="0" y="0"/>
                </a:moveTo>
                <a:lnTo>
                  <a:pt x="127988" y="0"/>
                </a:lnTo>
              </a:path>
            </a:pathLst>
          </a:custGeom>
          <a:noFill/>
          <a:ln w="17063" cap="flat">
            <a:solidFill>
              <a:srgbClr val="1E40AF"/>
            </a:solid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55501576-6C60-C234-934E-CC0DDBCD7717}"/>
              </a:ext>
            </a:extLst>
          </p:cNvPr>
          <p:cNvSpPr/>
          <p:nvPr/>
        </p:nvSpPr>
        <p:spPr>
          <a:xfrm>
            <a:off x="5614249" y="5478617"/>
            <a:ext cx="127988" cy="7284"/>
          </a:xfrm>
          <a:custGeom>
            <a:avLst/>
            <a:gdLst>
              <a:gd name="connsiteX0" fmla="*/ 0 w 127988"/>
              <a:gd name="connsiteY0" fmla="*/ 0 h 7284"/>
              <a:gd name="connsiteX1" fmla="*/ 127988 w 127988"/>
              <a:gd name="connsiteY1" fmla="*/ 0 h 7284"/>
            </a:gdLst>
            <a:ahLst/>
            <a:cxnLst>
              <a:cxn ang="0">
                <a:pos x="connsiteX0" y="connsiteY0"/>
              </a:cxn>
              <a:cxn ang="0">
                <a:pos x="connsiteX1" y="connsiteY1"/>
              </a:cxn>
            </a:cxnLst>
            <a:rect l="l" t="t" r="r" b="b"/>
            <a:pathLst>
              <a:path w="127988" h="7284">
                <a:moveTo>
                  <a:pt x="0" y="0"/>
                </a:moveTo>
                <a:lnTo>
                  <a:pt x="127988" y="0"/>
                </a:lnTo>
              </a:path>
            </a:pathLst>
          </a:custGeom>
          <a:noFill/>
          <a:ln w="17063" cap="flat">
            <a:solidFill>
              <a:srgbClr val="1E40AF"/>
            </a:solid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F7ED2CF3-EE3E-F2E8-1724-AF1DC1C5F6F6}"/>
              </a:ext>
            </a:extLst>
          </p:cNvPr>
          <p:cNvSpPr/>
          <p:nvPr/>
        </p:nvSpPr>
        <p:spPr>
          <a:xfrm>
            <a:off x="7320759" y="5478617"/>
            <a:ext cx="127988" cy="7284"/>
          </a:xfrm>
          <a:custGeom>
            <a:avLst/>
            <a:gdLst>
              <a:gd name="connsiteX0" fmla="*/ 0 w 127988"/>
              <a:gd name="connsiteY0" fmla="*/ 0 h 7284"/>
              <a:gd name="connsiteX1" fmla="*/ 127988 w 127988"/>
              <a:gd name="connsiteY1" fmla="*/ 0 h 7284"/>
            </a:gdLst>
            <a:ahLst/>
            <a:cxnLst>
              <a:cxn ang="0">
                <a:pos x="connsiteX0" y="connsiteY0"/>
              </a:cxn>
              <a:cxn ang="0">
                <a:pos x="connsiteX1" y="connsiteY1"/>
              </a:cxn>
            </a:cxnLst>
            <a:rect l="l" t="t" r="r" b="b"/>
            <a:pathLst>
              <a:path w="127988" h="7284">
                <a:moveTo>
                  <a:pt x="0" y="0"/>
                </a:moveTo>
                <a:lnTo>
                  <a:pt x="127988" y="0"/>
                </a:lnTo>
              </a:path>
            </a:pathLst>
          </a:custGeom>
          <a:noFill/>
          <a:ln w="17063" cap="flat">
            <a:solidFill>
              <a:srgbClr val="1E40AF"/>
            </a:solid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6C64FB31-FCBE-4AFF-218F-E5FF1263A478}"/>
              </a:ext>
            </a:extLst>
          </p:cNvPr>
          <p:cNvSpPr/>
          <p:nvPr/>
        </p:nvSpPr>
        <p:spPr>
          <a:xfrm>
            <a:off x="9027268" y="5478617"/>
            <a:ext cx="127988" cy="7284"/>
          </a:xfrm>
          <a:custGeom>
            <a:avLst/>
            <a:gdLst>
              <a:gd name="connsiteX0" fmla="*/ 0 w 127988"/>
              <a:gd name="connsiteY0" fmla="*/ 0 h 7284"/>
              <a:gd name="connsiteX1" fmla="*/ 127988 w 127988"/>
              <a:gd name="connsiteY1" fmla="*/ 0 h 7284"/>
            </a:gdLst>
            <a:ahLst/>
            <a:cxnLst>
              <a:cxn ang="0">
                <a:pos x="connsiteX0" y="connsiteY0"/>
              </a:cxn>
              <a:cxn ang="0">
                <a:pos x="connsiteX1" y="connsiteY1"/>
              </a:cxn>
            </a:cxnLst>
            <a:rect l="l" t="t" r="r" b="b"/>
            <a:pathLst>
              <a:path w="127988" h="7284">
                <a:moveTo>
                  <a:pt x="0" y="0"/>
                </a:moveTo>
                <a:lnTo>
                  <a:pt x="127988" y="0"/>
                </a:lnTo>
              </a:path>
            </a:pathLst>
          </a:custGeom>
          <a:noFill/>
          <a:ln w="17063" cap="flat">
            <a:solidFill>
              <a:srgbClr val="1E40AF"/>
            </a:solidFill>
            <a:prstDash val="solid"/>
            <a:miter/>
          </a:ln>
        </p:spPr>
        <p:txBody>
          <a:bodyPr rtlCol="0" anchor="ctr"/>
          <a:lstStyle/>
          <a:p>
            <a:endParaRPr lang="en-IN"/>
          </a:p>
        </p:txBody>
      </p:sp>
      <p:sp>
        <p:nvSpPr>
          <p:cNvPr id="167" name="TextBox 166">
            <a:extLst>
              <a:ext uri="{FF2B5EF4-FFF2-40B4-BE49-F238E27FC236}">
                <a16:creationId xmlns:a16="http://schemas.microsoft.com/office/drawing/2014/main" id="{127271D2-2609-C635-72F9-5EAEA538187A}"/>
              </a:ext>
            </a:extLst>
          </p:cNvPr>
          <p:cNvSpPr txBox="1"/>
          <p:nvPr/>
        </p:nvSpPr>
        <p:spPr>
          <a:xfrm>
            <a:off x="3177967" y="6300800"/>
            <a:ext cx="5725819" cy="189103"/>
          </a:xfrm>
          <a:prstGeom prst="rect">
            <a:avLst/>
          </a:prstGeom>
          <a:noFill/>
        </p:spPr>
        <p:txBody>
          <a:bodyPr wrap="none" rtlCol="0">
            <a:spAutoFit/>
          </a:bodyPr>
          <a:lstStyle/>
          <a:p>
            <a:pPr algn="l"/>
            <a:r>
              <a:rPr lang="en-IN" sz="900" b="1" spc="0" baseline="0">
                <a:ln/>
                <a:solidFill>
                  <a:srgbClr val="BE185D"/>
                </a:solidFill>
                <a:latin typeface="Arial"/>
                <a:cs typeface="Arial"/>
                <a:sym typeface="Arial"/>
                <a:rtl val="0"/>
              </a:rPr>
              <a:t>OPTIMIZATION PRIORITY: Start with RACH (highest impact) → Coverage → Resources → Timers → Configuration</a:t>
            </a:r>
          </a:p>
        </p:txBody>
      </p:sp>
    </p:spTree>
    <p:extLst>
      <p:ext uri="{BB962C8B-B14F-4D97-AF65-F5344CB8AC3E}">
        <p14:creationId xmlns:p14="http://schemas.microsoft.com/office/powerpoint/2010/main" val="2314124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78A81-9145-DAE0-7A7C-C667600B50E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6999029D-CBAD-E850-785D-960BA9AC0A64}"/>
              </a:ext>
            </a:extLst>
          </p:cNvPr>
          <p:cNvSpPr txBox="1"/>
          <p:nvPr/>
        </p:nvSpPr>
        <p:spPr>
          <a:xfrm>
            <a:off x="440746" y="243116"/>
            <a:ext cx="6579622" cy="369332"/>
          </a:xfrm>
          <a:prstGeom prst="rect">
            <a:avLst/>
          </a:prstGeom>
          <a:noFill/>
        </p:spPr>
        <p:txBody>
          <a:bodyPr wrap="none" rtlCol="0" anchor="ctr">
            <a:spAutoFit/>
          </a:bodyPr>
          <a:lstStyle/>
          <a:p>
            <a:pPr algn="ctr"/>
            <a:r>
              <a:rPr lang="en-IN" sz="1800" b="1" spc="0" baseline="0" dirty="0">
                <a:ln/>
                <a:solidFill>
                  <a:srgbClr val="1E40AF"/>
                </a:solidFill>
                <a:latin typeface="Arial"/>
                <a:cs typeface="Arial"/>
                <a:sym typeface="Arial"/>
                <a:rtl val="0"/>
              </a:rPr>
              <a:t>5G RRC Connection Setup Timers - Technical Architecture</a:t>
            </a:r>
          </a:p>
        </p:txBody>
      </p:sp>
      <p:sp>
        <p:nvSpPr>
          <p:cNvPr id="9" name="TextBox 8">
            <a:extLst>
              <a:ext uri="{FF2B5EF4-FFF2-40B4-BE49-F238E27FC236}">
                <a16:creationId xmlns:a16="http://schemas.microsoft.com/office/drawing/2014/main" id="{3FA4A39A-4B2E-8C53-AEA7-26F877C5B5F8}"/>
              </a:ext>
            </a:extLst>
          </p:cNvPr>
          <p:cNvSpPr txBox="1"/>
          <p:nvPr/>
        </p:nvSpPr>
        <p:spPr>
          <a:xfrm>
            <a:off x="2782623" y="675748"/>
            <a:ext cx="6506781" cy="307777"/>
          </a:xfrm>
          <a:prstGeom prst="rect">
            <a:avLst/>
          </a:prstGeom>
          <a:noFill/>
        </p:spPr>
        <p:txBody>
          <a:bodyPr wrap="none" rtlCol="0" anchor="ctr">
            <a:spAutoFit/>
          </a:bodyPr>
          <a:lstStyle/>
          <a:p>
            <a:pPr algn="ctr"/>
            <a:r>
              <a:rPr lang="en-IN" sz="1400" spc="0" baseline="0" dirty="0">
                <a:ln/>
                <a:solidFill>
                  <a:srgbClr val="64748B"/>
                </a:solidFill>
                <a:latin typeface="Arial"/>
                <a:cs typeface="Arial"/>
                <a:sym typeface="Arial"/>
                <a:rtl val="0"/>
              </a:rPr>
              <a:t>3GPP TS 38.331 | Critical Parameters for Latency &amp; Success Rate Optimization</a:t>
            </a:r>
          </a:p>
        </p:txBody>
      </p:sp>
      <p:grpSp>
        <p:nvGrpSpPr>
          <p:cNvPr id="10" name="Graphic 4">
            <a:extLst>
              <a:ext uri="{FF2B5EF4-FFF2-40B4-BE49-F238E27FC236}">
                <a16:creationId xmlns:a16="http://schemas.microsoft.com/office/drawing/2014/main" id="{F8C28880-CA21-2D69-56B8-E664D2AF08F3}"/>
              </a:ext>
            </a:extLst>
          </p:cNvPr>
          <p:cNvGrpSpPr/>
          <p:nvPr/>
        </p:nvGrpSpPr>
        <p:grpSpPr>
          <a:xfrm>
            <a:off x="578391" y="1109439"/>
            <a:ext cx="2002276" cy="2339015"/>
            <a:chOff x="578391" y="1109439"/>
            <a:chExt cx="2002276" cy="2339015"/>
          </a:xfrm>
        </p:grpSpPr>
        <p:sp>
          <p:nvSpPr>
            <p:cNvPr id="11" name="Freeform: Shape 10">
              <a:extLst>
                <a:ext uri="{FF2B5EF4-FFF2-40B4-BE49-F238E27FC236}">
                  <a16:creationId xmlns:a16="http://schemas.microsoft.com/office/drawing/2014/main" id="{3D3BABAC-7EC7-F646-08CF-529B94B81920}"/>
                </a:ext>
              </a:extLst>
            </p:cNvPr>
            <p:cNvSpPr/>
            <p:nvPr/>
          </p:nvSpPr>
          <p:spPr>
            <a:xfrm>
              <a:off x="578391" y="1109439"/>
              <a:ext cx="2002276" cy="2339015"/>
            </a:xfrm>
            <a:custGeom>
              <a:avLst/>
              <a:gdLst>
                <a:gd name="connsiteX0" fmla="*/ 1852106 w 2002276"/>
                <a:gd name="connsiteY0" fmla="*/ 0 h 2339015"/>
                <a:gd name="connsiteX1" fmla="*/ 2002277 w 2002276"/>
                <a:gd name="connsiteY1" fmla="*/ 0 h 2339015"/>
                <a:gd name="connsiteX2" fmla="*/ 2002277 w 2002276"/>
                <a:gd name="connsiteY2" fmla="*/ 2339016 h 2339015"/>
                <a:gd name="connsiteX3" fmla="*/ 1852106 w 2002276"/>
                <a:gd name="connsiteY3" fmla="*/ 2339016 h 2339015"/>
                <a:gd name="connsiteX4" fmla="*/ 150171 w 2002276"/>
                <a:gd name="connsiteY4" fmla="*/ 2339016 h 2339015"/>
                <a:gd name="connsiteX5" fmla="*/ 0 w 2002276"/>
                <a:gd name="connsiteY5" fmla="*/ 2339016 h 2339015"/>
                <a:gd name="connsiteX6" fmla="*/ 0 w 2002276"/>
                <a:gd name="connsiteY6" fmla="*/ 0 h 2339015"/>
                <a:gd name="connsiteX7" fmla="*/ 150171 w 2002276"/>
                <a:gd name="connsiteY7" fmla="*/ 0 h 233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2276" h="2339015">
                  <a:moveTo>
                    <a:pt x="1852106" y="0"/>
                  </a:moveTo>
                  <a:cubicBezTo>
                    <a:pt x="1935043" y="0"/>
                    <a:pt x="2002277" y="0"/>
                    <a:pt x="2002277" y="0"/>
                  </a:cubicBezTo>
                  <a:lnTo>
                    <a:pt x="2002277" y="2339016"/>
                  </a:lnTo>
                  <a:cubicBezTo>
                    <a:pt x="2002277" y="2339016"/>
                    <a:pt x="1935043" y="2339016"/>
                    <a:pt x="1852106" y="2339016"/>
                  </a:cubicBezTo>
                  <a:lnTo>
                    <a:pt x="150171" y="2339016"/>
                  </a:lnTo>
                  <a:cubicBezTo>
                    <a:pt x="67234" y="2339016"/>
                    <a:pt x="0" y="2339016"/>
                    <a:pt x="0" y="2339016"/>
                  </a:cubicBezTo>
                  <a:lnTo>
                    <a:pt x="0" y="0"/>
                  </a:lnTo>
                  <a:cubicBezTo>
                    <a:pt x="0" y="0"/>
                    <a:pt x="67234" y="0"/>
                    <a:pt x="150171" y="0"/>
                  </a:cubicBezTo>
                  <a:close/>
                </a:path>
              </a:pathLst>
            </a:custGeom>
            <a:gradFill>
              <a:gsLst>
                <a:gs pos="0">
                  <a:srgbClr val="2563EB"/>
                </a:gs>
                <a:gs pos="50000">
                  <a:srgbClr val="2151CD"/>
                </a:gs>
                <a:gs pos="100000">
                  <a:srgbClr val="1E40AF"/>
                </a:gs>
              </a:gsLst>
              <a:lin ang="2700000" scaled="1"/>
            </a:gradFill>
            <a:ln w="10009" cap="flat">
              <a:noFill/>
              <a:prstDash val="solid"/>
              <a:miter/>
            </a:ln>
          </p:spPr>
          <p:txBody>
            <a:bodyPr rtlCol="0" anchor="ctr"/>
            <a:lstStyle/>
            <a:p>
              <a:pPr algn="ctr"/>
              <a:endParaRPr lang="en-IN"/>
            </a:p>
          </p:txBody>
        </p:sp>
        <p:sp>
          <p:nvSpPr>
            <p:cNvPr id="12" name="TextBox 11">
              <a:extLst>
                <a:ext uri="{FF2B5EF4-FFF2-40B4-BE49-F238E27FC236}">
                  <a16:creationId xmlns:a16="http://schemas.microsoft.com/office/drawing/2014/main" id="{9A555D32-6710-C20E-36F9-2094F49AACCC}"/>
                </a:ext>
              </a:extLst>
            </p:cNvPr>
            <p:cNvSpPr txBox="1"/>
            <p:nvPr/>
          </p:nvSpPr>
          <p:spPr>
            <a:xfrm>
              <a:off x="717754" y="1151562"/>
              <a:ext cx="1723549" cy="276999"/>
            </a:xfrm>
            <a:prstGeom prst="rect">
              <a:avLst/>
            </a:prstGeom>
            <a:noFill/>
          </p:spPr>
          <p:txBody>
            <a:bodyPr wrap="none" rtlCol="0" anchor="ctr">
              <a:spAutoFit/>
            </a:bodyPr>
            <a:lstStyle/>
            <a:p>
              <a:pPr algn="ctr"/>
              <a:r>
                <a:rPr lang="en-IN" sz="1200" b="1" spc="0" baseline="0">
                  <a:ln/>
                  <a:solidFill>
                    <a:srgbClr val="FFFFFF"/>
                  </a:solidFill>
                  <a:latin typeface="Arial"/>
                  <a:cs typeface="Arial"/>
                  <a:sym typeface="Arial"/>
                  <a:rtl val="0"/>
                </a:rPr>
                <a:t>UE (User Equipment)</a:t>
              </a:r>
            </a:p>
          </p:txBody>
        </p:sp>
        <p:sp>
          <p:nvSpPr>
            <p:cNvPr id="13" name="Freeform: Shape 12">
              <a:extLst>
                <a:ext uri="{FF2B5EF4-FFF2-40B4-BE49-F238E27FC236}">
                  <a16:creationId xmlns:a16="http://schemas.microsoft.com/office/drawing/2014/main" id="{457FA096-F94A-5F02-074C-9416D2B3ACBD}"/>
                </a:ext>
              </a:extLst>
            </p:cNvPr>
            <p:cNvSpPr/>
            <p:nvPr/>
          </p:nvSpPr>
          <p:spPr>
            <a:xfrm>
              <a:off x="778618" y="1527120"/>
              <a:ext cx="1601821" cy="668290"/>
            </a:xfrm>
            <a:custGeom>
              <a:avLst/>
              <a:gdLst>
                <a:gd name="connsiteX0" fmla="*/ 1521730 w 1601821"/>
                <a:gd name="connsiteY0" fmla="*/ 0 h 668290"/>
                <a:gd name="connsiteX1" fmla="*/ 1601821 w 1601821"/>
                <a:gd name="connsiteY1" fmla="*/ 0 h 668290"/>
                <a:gd name="connsiteX2" fmla="*/ 1601821 w 1601821"/>
                <a:gd name="connsiteY2" fmla="*/ 668290 h 668290"/>
                <a:gd name="connsiteX3" fmla="*/ 1521730 w 1601821"/>
                <a:gd name="connsiteY3" fmla="*/ 668290 h 668290"/>
                <a:gd name="connsiteX4" fmla="*/ 80091 w 1601821"/>
                <a:gd name="connsiteY4" fmla="*/ 668290 h 668290"/>
                <a:gd name="connsiteX5" fmla="*/ 0 w 1601821"/>
                <a:gd name="connsiteY5" fmla="*/ 668290 h 668290"/>
                <a:gd name="connsiteX6" fmla="*/ 0 w 1601821"/>
                <a:gd name="connsiteY6" fmla="*/ 0 h 668290"/>
                <a:gd name="connsiteX7" fmla="*/ 80091 w 1601821"/>
                <a:gd name="connsiteY7" fmla="*/ 0 h 66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1821" h="668290">
                  <a:moveTo>
                    <a:pt x="1521730" y="0"/>
                  </a:moveTo>
                  <a:cubicBezTo>
                    <a:pt x="1565963" y="0"/>
                    <a:pt x="1601821" y="0"/>
                    <a:pt x="1601821" y="0"/>
                  </a:cubicBezTo>
                  <a:lnTo>
                    <a:pt x="1601821" y="668290"/>
                  </a:lnTo>
                  <a:cubicBezTo>
                    <a:pt x="1601821" y="668290"/>
                    <a:pt x="1565963" y="668290"/>
                    <a:pt x="1521730" y="668290"/>
                  </a:cubicBezTo>
                  <a:lnTo>
                    <a:pt x="80091" y="668290"/>
                  </a:lnTo>
                  <a:cubicBezTo>
                    <a:pt x="35858" y="668290"/>
                    <a:pt x="0" y="668290"/>
                    <a:pt x="0" y="668290"/>
                  </a:cubicBezTo>
                  <a:lnTo>
                    <a:pt x="0" y="0"/>
                  </a:lnTo>
                  <a:cubicBezTo>
                    <a:pt x="0" y="0"/>
                    <a:pt x="35858" y="0"/>
                    <a:pt x="80091" y="0"/>
                  </a:cubicBezTo>
                  <a:close/>
                </a:path>
              </a:pathLst>
            </a:custGeom>
            <a:solidFill>
              <a:srgbClr val="FFFFFF">
                <a:alpha val="95000"/>
              </a:srgbClr>
            </a:solidFill>
            <a:ln w="10009" cap="flat">
              <a:noFill/>
              <a:prstDash val="solid"/>
              <a:miter/>
            </a:ln>
          </p:spPr>
          <p:txBody>
            <a:bodyPr rtlCol="0" anchor="ctr"/>
            <a:lstStyle/>
            <a:p>
              <a:pPr algn="ctr"/>
              <a:endParaRPr lang="en-IN"/>
            </a:p>
          </p:txBody>
        </p:sp>
        <p:sp>
          <p:nvSpPr>
            <p:cNvPr id="14" name="TextBox 13">
              <a:extLst>
                <a:ext uri="{FF2B5EF4-FFF2-40B4-BE49-F238E27FC236}">
                  <a16:creationId xmlns:a16="http://schemas.microsoft.com/office/drawing/2014/main" id="{9C8B6ECE-5128-06AA-4FBD-B5FF683443C4}"/>
                </a:ext>
              </a:extLst>
            </p:cNvPr>
            <p:cNvSpPr txBox="1"/>
            <p:nvPr/>
          </p:nvSpPr>
          <p:spPr>
            <a:xfrm>
              <a:off x="1182625" y="1557725"/>
              <a:ext cx="793807" cy="230832"/>
            </a:xfrm>
            <a:prstGeom prst="rect">
              <a:avLst/>
            </a:prstGeom>
            <a:noFill/>
          </p:spPr>
          <p:txBody>
            <a:bodyPr wrap="none" rtlCol="0" anchor="ctr">
              <a:spAutoFit/>
            </a:bodyPr>
            <a:lstStyle/>
            <a:p>
              <a:pPr algn="ctr"/>
              <a:r>
                <a:rPr lang="en-IN" sz="900" b="1" spc="0" baseline="0">
                  <a:ln/>
                  <a:solidFill>
                    <a:srgbClr val="1E40AF"/>
                  </a:solidFill>
                  <a:latin typeface="Arial"/>
                  <a:cs typeface="Arial"/>
                  <a:sym typeface="Arial"/>
                  <a:rtl val="0"/>
                </a:rPr>
                <a:t>T300 Timer</a:t>
              </a:r>
            </a:p>
          </p:txBody>
        </p:sp>
        <p:sp>
          <p:nvSpPr>
            <p:cNvPr id="15" name="TextBox 14">
              <a:extLst>
                <a:ext uri="{FF2B5EF4-FFF2-40B4-BE49-F238E27FC236}">
                  <a16:creationId xmlns:a16="http://schemas.microsoft.com/office/drawing/2014/main" id="{879C9EA1-9FD3-F877-8195-A8D1E3BED5C4}"/>
                </a:ext>
              </a:extLst>
            </p:cNvPr>
            <p:cNvSpPr txBox="1"/>
            <p:nvPr/>
          </p:nvSpPr>
          <p:spPr>
            <a:xfrm>
              <a:off x="898894" y="1698154"/>
              <a:ext cx="1361270" cy="207749"/>
            </a:xfrm>
            <a:prstGeom prst="rect">
              <a:avLst/>
            </a:prstGeom>
            <a:noFill/>
          </p:spPr>
          <p:txBody>
            <a:bodyPr wrap="none" rtlCol="0" anchor="ctr">
              <a:spAutoFit/>
            </a:bodyPr>
            <a:lstStyle/>
            <a:p>
              <a:pPr algn="ctr"/>
              <a:r>
                <a:rPr lang="en-IN" sz="750" spc="0" baseline="0">
                  <a:ln/>
                  <a:solidFill>
                    <a:srgbClr val="475569"/>
                  </a:solidFill>
                  <a:latin typeface="Arial"/>
                  <a:cs typeface="Arial"/>
                  <a:sym typeface="Arial"/>
                  <a:rtl val="0"/>
                </a:rPr>
                <a:t>Started: RRCSetupRequest</a:t>
              </a:r>
            </a:p>
          </p:txBody>
        </p:sp>
        <p:sp>
          <p:nvSpPr>
            <p:cNvPr id="16" name="TextBox 15">
              <a:extLst>
                <a:ext uri="{FF2B5EF4-FFF2-40B4-BE49-F238E27FC236}">
                  <a16:creationId xmlns:a16="http://schemas.microsoft.com/office/drawing/2014/main" id="{0DCA1970-5886-A69F-CEE6-8DFEBBE3B795}"/>
                </a:ext>
              </a:extLst>
            </p:cNvPr>
            <p:cNvSpPr txBox="1"/>
            <p:nvPr/>
          </p:nvSpPr>
          <p:spPr>
            <a:xfrm>
              <a:off x="859620" y="1823458"/>
              <a:ext cx="1439818" cy="207749"/>
            </a:xfrm>
            <a:prstGeom prst="rect">
              <a:avLst/>
            </a:prstGeom>
            <a:noFill/>
          </p:spPr>
          <p:txBody>
            <a:bodyPr wrap="none" rtlCol="0" anchor="ctr">
              <a:spAutoFit/>
            </a:bodyPr>
            <a:lstStyle/>
            <a:p>
              <a:pPr algn="ctr"/>
              <a:r>
                <a:rPr lang="en-IN" sz="750" spc="0" baseline="0">
                  <a:ln/>
                  <a:solidFill>
                    <a:srgbClr val="475569"/>
                  </a:solidFill>
                  <a:latin typeface="Arial"/>
                  <a:cs typeface="Arial"/>
                  <a:sym typeface="Arial"/>
                  <a:rtl val="0"/>
                </a:rPr>
                <a:t>Stopped: RRCSetup received</a:t>
              </a:r>
            </a:p>
          </p:txBody>
        </p:sp>
        <p:sp>
          <p:nvSpPr>
            <p:cNvPr id="17" name="TextBox 16">
              <a:extLst>
                <a:ext uri="{FF2B5EF4-FFF2-40B4-BE49-F238E27FC236}">
                  <a16:creationId xmlns:a16="http://schemas.microsoft.com/office/drawing/2014/main" id="{9032675B-002E-4A77-CA8A-B82BF1E74DE2}"/>
                </a:ext>
              </a:extLst>
            </p:cNvPr>
            <p:cNvSpPr txBox="1"/>
            <p:nvPr/>
          </p:nvSpPr>
          <p:spPr>
            <a:xfrm>
              <a:off x="892482" y="1948763"/>
              <a:ext cx="1374094" cy="207749"/>
            </a:xfrm>
            <a:prstGeom prst="rect">
              <a:avLst/>
            </a:prstGeom>
            <a:noFill/>
          </p:spPr>
          <p:txBody>
            <a:bodyPr wrap="none" rtlCol="0" anchor="ctr">
              <a:spAutoFit/>
            </a:bodyPr>
            <a:lstStyle/>
            <a:p>
              <a:pPr algn="ctr"/>
              <a:r>
                <a:rPr lang="en-IN" sz="750" b="1" spc="0" baseline="0">
                  <a:ln/>
                  <a:solidFill>
                    <a:srgbClr val="DC2626"/>
                  </a:solidFill>
                  <a:latin typeface="Arial"/>
                  <a:cs typeface="Arial"/>
                  <a:sym typeface="Arial"/>
                  <a:rtl val="0"/>
                </a:rPr>
                <a:t>Expire: Connection Failed</a:t>
              </a:r>
            </a:p>
          </p:txBody>
        </p:sp>
        <p:sp>
          <p:nvSpPr>
            <p:cNvPr id="18" name="Freeform: Shape 17">
              <a:extLst>
                <a:ext uri="{FF2B5EF4-FFF2-40B4-BE49-F238E27FC236}">
                  <a16:creationId xmlns:a16="http://schemas.microsoft.com/office/drawing/2014/main" id="{3A4C3E09-3E16-998E-F841-513B7CF66D87}"/>
                </a:ext>
              </a:extLst>
            </p:cNvPr>
            <p:cNvSpPr/>
            <p:nvPr/>
          </p:nvSpPr>
          <p:spPr>
            <a:xfrm>
              <a:off x="778618" y="2278947"/>
              <a:ext cx="1601821" cy="501217"/>
            </a:xfrm>
            <a:custGeom>
              <a:avLst/>
              <a:gdLst>
                <a:gd name="connsiteX0" fmla="*/ 1521730 w 1601821"/>
                <a:gd name="connsiteY0" fmla="*/ 0 h 501217"/>
                <a:gd name="connsiteX1" fmla="*/ 1601821 w 1601821"/>
                <a:gd name="connsiteY1" fmla="*/ 0 h 501217"/>
                <a:gd name="connsiteX2" fmla="*/ 1601821 w 1601821"/>
                <a:gd name="connsiteY2" fmla="*/ 501218 h 501217"/>
                <a:gd name="connsiteX3" fmla="*/ 1521730 w 1601821"/>
                <a:gd name="connsiteY3" fmla="*/ 501218 h 501217"/>
                <a:gd name="connsiteX4" fmla="*/ 80091 w 1601821"/>
                <a:gd name="connsiteY4" fmla="*/ 501218 h 501217"/>
                <a:gd name="connsiteX5" fmla="*/ 0 w 1601821"/>
                <a:gd name="connsiteY5" fmla="*/ 501218 h 501217"/>
                <a:gd name="connsiteX6" fmla="*/ 0 w 1601821"/>
                <a:gd name="connsiteY6" fmla="*/ 0 h 501217"/>
                <a:gd name="connsiteX7" fmla="*/ 80091 w 1601821"/>
                <a:gd name="connsiteY7" fmla="*/ 0 h 50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1821" h="501217">
                  <a:moveTo>
                    <a:pt x="1521730" y="0"/>
                  </a:moveTo>
                  <a:cubicBezTo>
                    <a:pt x="1565963" y="0"/>
                    <a:pt x="1601821" y="0"/>
                    <a:pt x="1601821" y="0"/>
                  </a:cubicBezTo>
                  <a:lnTo>
                    <a:pt x="1601821" y="501218"/>
                  </a:lnTo>
                  <a:cubicBezTo>
                    <a:pt x="1601821" y="501218"/>
                    <a:pt x="1565963" y="501218"/>
                    <a:pt x="1521730" y="501218"/>
                  </a:cubicBezTo>
                  <a:lnTo>
                    <a:pt x="80091" y="501218"/>
                  </a:lnTo>
                  <a:cubicBezTo>
                    <a:pt x="35858" y="501218"/>
                    <a:pt x="0" y="501218"/>
                    <a:pt x="0" y="501218"/>
                  </a:cubicBezTo>
                  <a:lnTo>
                    <a:pt x="0" y="0"/>
                  </a:lnTo>
                  <a:cubicBezTo>
                    <a:pt x="0" y="0"/>
                    <a:pt x="35858" y="0"/>
                    <a:pt x="80091" y="0"/>
                  </a:cubicBezTo>
                  <a:close/>
                </a:path>
              </a:pathLst>
            </a:custGeom>
            <a:solidFill>
              <a:srgbClr val="ECFDF5"/>
            </a:solidFill>
            <a:ln w="20018" cap="flat">
              <a:solidFill>
                <a:srgbClr val="10B981"/>
              </a:solidFill>
              <a:prstDash val="solid"/>
              <a:miter/>
            </a:ln>
          </p:spPr>
          <p:txBody>
            <a:bodyPr rtlCol="0" anchor="ctr"/>
            <a:lstStyle/>
            <a:p>
              <a:pPr algn="ctr"/>
              <a:endParaRPr lang="en-IN"/>
            </a:p>
          </p:txBody>
        </p:sp>
        <p:sp>
          <p:nvSpPr>
            <p:cNvPr id="19" name="TextBox 18">
              <a:extLst>
                <a:ext uri="{FF2B5EF4-FFF2-40B4-BE49-F238E27FC236}">
                  <a16:creationId xmlns:a16="http://schemas.microsoft.com/office/drawing/2014/main" id="{CE9DF921-C67D-9165-B03E-1B959E1D2DFA}"/>
                </a:ext>
              </a:extLst>
            </p:cNvPr>
            <p:cNvSpPr txBox="1"/>
            <p:nvPr/>
          </p:nvSpPr>
          <p:spPr>
            <a:xfrm>
              <a:off x="802713" y="2317114"/>
              <a:ext cx="1553630" cy="219291"/>
            </a:xfrm>
            <a:prstGeom prst="rect">
              <a:avLst/>
            </a:prstGeom>
            <a:noFill/>
          </p:spPr>
          <p:txBody>
            <a:bodyPr wrap="none" rtlCol="0" anchor="ctr">
              <a:spAutoFit/>
            </a:bodyPr>
            <a:lstStyle/>
            <a:p>
              <a:pPr algn="ctr"/>
              <a:r>
                <a:rPr lang="en-IN" sz="825" b="1" spc="0" baseline="0">
                  <a:ln/>
                  <a:solidFill>
                    <a:srgbClr val="059669"/>
                  </a:solidFill>
                  <a:latin typeface="Arial"/>
                  <a:cs typeface="Arial"/>
                  <a:sym typeface="Arial"/>
                  <a:rtl val="0"/>
                </a:rPr>
                <a:t>Recommended: 200-300ms</a:t>
              </a:r>
            </a:p>
          </p:txBody>
        </p:sp>
        <p:sp>
          <p:nvSpPr>
            <p:cNvPr id="20" name="TextBox 19">
              <a:extLst>
                <a:ext uri="{FF2B5EF4-FFF2-40B4-BE49-F238E27FC236}">
                  <a16:creationId xmlns:a16="http://schemas.microsoft.com/office/drawing/2014/main" id="{2AC25A60-E7B9-7C97-33AA-44676B6C00BB}"/>
                </a:ext>
              </a:extLst>
            </p:cNvPr>
            <p:cNvSpPr txBox="1"/>
            <p:nvPr/>
          </p:nvSpPr>
          <p:spPr>
            <a:xfrm>
              <a:off x="929351" y="2457543"/>
              <a:ext cx="1300356" cy="196208"/>
            </a:xfrm>
            <a:prstGeom prst="rect">
              <a:avLst/>
            </a:prstGeom>
            <a:noFill/>
          </p:spPr>
          <p:txBody>
            <a:bodyPr wrap="none" rtlCol="0" anchor="ctr">
              <a:spAutoFit/>
            </a:bodyPr>
            <a:lstStyle/>
            <a:p>
              <a:pPr algn="ctr"/>
              <a:r>
                <a:rPr lang="en-IN" sz="675" spc="0" baseline="0">
                  <a:ln/>
                  <a:solidFill>
                    <a:srgbClr val="047857"/>
                  </a:solidFill>
                  <a:latin typeface="Arial"/>
                  <a:cs typeface="Arial"/>
                  <a:sym typeface="Arial"/>
                  <a:rtl val="0"/>
                </a:rPr>
                <a:t>Balance: Speed vs Reliability</a:t>
              </a:r>
            </a:p>
          </p:txBody>
        </p:sp>
        <p:sp>
          <p:nvSpPr>
            <p:cNvPr id="21" name="TextBox 20">
              <a:extLst>
                <a:ext uri="{FF2B5EF4-FFF2-40B4-BE49-F238E27FC236}">
                  <a16:creationId xmlns:a16="http://schemas.microsoft.com/office/drawing/2014/main" id="{1B28D7A2-7EBD-AF2B-919E-3CD21788EB8A}"/>
                </a:ext>
              </a:extLst>
            </p:cNvPr>
            <p:cNvSpPr txBox="1"/>
            <p:nvPr/>
          </p:nvSpPr>
          <p:spPr>
            <a:xfrm>
              <a:off x="1061599" y="2566140"/>
              <a:ext cx="1035860" cy="196208"/>
            </a:xfrm>
            <a:prstGeom prst="rect">
              <a:avLst/>
            </a:prstGeom>
            <a:noFill/>
          </p:spPr>
          <p:txBody>
            <a:bodyPr wrap="none" rtlCol="0" anchor="ctr">
              <a:spAutoFit/>
            </a:bodyPr>
            <a:lstStyle/>
            <a:p>
              <a:pPr algn="ctr"/>
              <a:r>
                <a:rPr lang="en-IN" sz="675" spc="0" baseline="0">
                  <a:ln/>
                  <a:solidFill>
                    <a:srgbClr val="047857"/>
                  </a:solidFill>
                  <a:latin typeface="Arial"/>
                  <a:cs typeface="Arial"/>
                  <a:sym typeface="Arial"/>
                  <a:rtl val="0"/>
                </a:rPr>
                <a:t>Default: 300ms typical</a:t>
              </a:r>
            </a:p>
          </p:txBody>
        </p:sp>
        <p:sp>
          <p:nvSpPr>
            <p:cNvPr id="22" name="Freeform: Shape 21">
              <a:extLst>
                <a:ext uri="{FF2B5EF4-FFF2-40B4-BE49-F238E27FC236}">
                  <a16:creationId xmlns:a16="http://schemas.microsoft.com/office/drawing/2014/main" id="{9A22AB78-4CC1-6DF1-11D9-064D37B6FF74}"/>
                </a:ext>
              </a:extLst>
            </p:cNvPr>
            <p:cNvSpPr/>
            <p:nvPr/>
          </p:nvSpPr>
          <p:spPr>
            <a:xfrm>
              <a:off x="778618" y="2863701"/>
              <a:ext cx="1601821" cy="501217"/>
            </a:xfrm>
            <a:custGeom>
              <a:avLst/>
              <a:gdLst>
                <a:gd name="connsiteX0" fmla="*/ 1521730 w 1601821"/>
                <a:gd name="connsiteY0" fmla="*/ 0 h 501217"/>
                <a:gd name="connsiteX1" fmla="*/ 1601821 w 1601821"/>
                <a:gd name="connsiteY1" fmla="*/ 0 h 501217"/>
                <a:gd name="connsiteX2" fmla="*/ 1601821 w 1601821"/>
                <a:gd name="connsiteY2" fmla="*/ 501218 h 501217"/>
                <a:gd name="connsiteX3" fmla="*/ 1521730 w 1601821"/>
                <a:gd name="connsiteY3" fmla="*/ 501218 h 501217"/>
                <a:gd name="connsiteX4" fmla="*/ 80091 w 1601821"/>
                <a:gd name="connsiteY4" fmla="*/ 501218 h 501217"/>
                <a:gd name="connsiteX5" fmla="*/ 0 w 1601821"/>
                <a:gd name="connsiteY5" fmla="*/ 501218 h 501217"/>
                <a:gd name="connsiteX6" fmla="*/ 0 w 1601821"/>
                <a:gd name="connsiteY6" fmla="*/ 0 h 501217"/>
                <a:gd name="connsiteX7" fmla="*/ 80091 w 1601821"/>
                <a:gd name="connsiteY7" fmla="*/ 0 h 50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1821" h="501217">
                  <a:moveTo>
                    <a:pt x="1521730" y="0"/>
                  </a:moveTo>
                  <a:cubicBezTo>
                    <a:pt x="1565963" y="0"/>
                    <a:pt x="1601821" y="0"/>
                    <a:pt x="1601821" y="0"/>
                  </a:cubicBezTo>
                  <a:lnTo>
                    <a:pt x="1601821" y="501218"/>
                  </a:lnTo>
                  <a:cubicBezTo>
                    <a:pt x="1601821" y="501218"/>
                    <a:pt x="1565963" y="501218"/>
                    <a:pt x="1521730" y="501218"/>
                  </a:cubicBezTo>
                  <a:lnTo>
                    <a:pt x="80091" y="501218"/>
                  </a:lnTo>
                  <a:cubicBezTo>
                    <a:pt x="35858" y="501218"/>
                    <a:pt x="0" y="501218"/>
                    <a:pt x="0" y="501218"/>
                  </a:cubicBezTo>
                  <a:lnTo>
                    <a:pt x="0" y="0"/>
                  </a:lnTo>
                  <a:cubicBezTo>
                    <a:pt x="0" y="0"/>
                    <a:pt x="35858" y="0"/>
                    <a:pt x="80091" y="0"/>
                  </a:cubicBezTo>
                  <a:close/>
                </a:path>
              </a:pathLst>
            </a:custGeom>
            <a:solidFill>
              <a:srgbClr val="FEF3C7"/>
            </a:solidFill>
            <a:ln w="10009" cap="flat">
              <a:solidFill>
                <a:srgbClr val="F59E0B"/>
              </a:solidFill>
              <a:prstDash val="solid"/>
              <a:miter/>
            </a:ln>
          </p:spPr>
          <p:txBody>
            <a:bodyPr rtlCol="0" anchor="ctr"/>
            <a:lstStyle/>
            <a:p>
              <a:pPr algn="ctr"/>
              <a:endParaRPr lang="en-IN"/>
            </a:p>
          </p:txBody>
        </p:sp>
        <p:sp>
          <p:nvSpPr>
            <p:cNvPr id="23" name="TextBox 22">
              <a:extLst>
                <a:ext uri="{FF2B5EF4-FFF2-40B4-BE49-F238E27FC236}">
                  <a16:creationId xmlns:a16="http://schemas.microsoft.com/office/drawing/2014/main" id="{99E6F905-8EA1-3DAF-0908-2F07DA8D56D1}"/>
                </a:ext>
              </a:extLst>
            </p:cNvPr>
            <p:cNvSpPr txBox="1"/>
            <p:nvPr/>
          </p:nvSpPr>
          <p:spPr>
            <a:xfrm>
              <a:off x="1096864" y="2909430"/>
              <a:ext cx="965329" cy="207749"/>
            </a:xfrm>
            <a:prstGeom prst="rect">
              <a:avLst/>
            </a:prstGeom>
            <a:noFill/>
          </p:spPr>
          <p:txBody>
            <a:bodyPr wrap="none" rtlCol="0" anchor="ctr">
              <a:spAutoFit/>
            </a:bodyPr>
            <a:lstStyle/>
            <a:p>
              <a:pPr algn="ctr"/>
              <a:r>
                <a:rPr lang="en-IN" sz="750" b="1" spc="0" baseline="0">
                  <a:ln/>
                  <a:solidFill>
                    <a:srgbClr val="92400E"/>
                  </a:solidFill>
                  <a:latin typeface="Arial"/>
                  <a:cs typeface="Arial"/>
                  <a:sym typeface="Arial"/>
                  <a:rtl val="0"/>
                </a:rPr>
                <a:t>UE Process Flow</a:t>
              </a:r>
            </a:p>
          </p:txBody>
        </p:sp>
        <p:sp>
          <p:nvSpPr>
            <p:cNvPr id="24" name="TextBox 23">
              <a:extLst>
                <a:ext uri="{FF2B5EF4-FFF2-40B4-BE49-F238E27FC236}">
                  <a16:creationId xmlns:a16="http://schemas.microsoft.com/office/drawing/2014/main" id="{C3465A56-644E-DDD1-8F54-34A9DCEEA975}"/>
                </a:ext>
              </a:extLst>
            </p:cNvPr>
            <p:cNvSpPr txBox="1"/>
            <p:nvPr/>
          </p:nvSpPr>
          <p:spPr>
            <a:xfrm>
              <a:off x="958204" y="3042297"/>
              <a:ext cx="1242648" cy="196208"/>
            </a:xfrm>
            <a:prstGeom prst="rect">
              <a:avLst/>
            </a:prstGeom>
            <a:noFill/>
          </p:spPr>
          <p:txBody>
            <a:bodyPr wrap="none" rtlCol="0" anchor="ctr">
              <a:spAutoFit/>
            </a:bodyPr>
            <a:lstStyle/>
            <a:p>
              <a:pPr algn="ctr"/>
              <a:r>
                <a:rPr lang="en-IN" sz="675" spc="0" baseline="0">
                  <a:ln/>
                  <a:solidFill>
                    <a:srgbClr val="92400E"/>
                  </a:solidFill>
                  <a:latin typeface="Arial"/>
                  <a:cs typeface="Arial"/>
                  <a:sym typeface="Arial"/>
                  <a:rtl val="0"/>
                </a:rPr>
                <a:t>1. Send RRCSetupRequest</a:t>
              </a:r>
            </a:p>
          </p:txBody>
        </p:sp>
        <p:sp>
          <p:nvSpPr>
            <p:cNvPr id="25" name="TextBox 24">
              <a:extLst>
                <a:ext uri="{FF2B5EF4-FFF2-40B4-BE49-F238E27FC236}">
                  <a16:creationId xmlns:a16="http://schemas.microsoft.com/office/drawing/2014/main" id="{BD47AD3A-0C84-E154-A568-0E14F0222A70}"/>
                </a:ext>
              </a:extLst>
            </p:cNvPr>
            <p:cNvSpPr txBox="1"/>
            <p:nvPr/>
          </p:nvSpPr>
          <p:spPr>
            <a:xfrm>
              <a:off x="1114497" y="3150894"/>
              <a:ext cx="930063" cy="196208"/>
            </a:xfrm>
            <a:prstGeom prst="rect">
              <a:avLst/>
            </a:prstGeom>
            <a:noFill/>
          </p:spPr>
          <p:txBody>
            <a:bodyPr wrap="none" rtlCol="0" anchor="ctr">
              <a:spAutoFit/>
            </a:bodyPr>
            <a:lstStyle/>
            <a:p>
              <a:pPr algn="ctr"/>
              <a:r>
                <a:rPr lang="en-IN" sz="675" spc="0" baseline="0">
                  <a:ln/>
                  <a:solidFill>
                    <a:srgbClr val="92400E"/>
                  </a:solidFill>
                  <a:latin typeface="Arial"/>
                  <a:cs typeface="Arial"/>
                  <a:sym typeface="Arial"/>
                  <a:rtl val="0"/>
                </a:rPr>
                <a:t>2. Start T300 Timer</a:t>
              </a:r>
            </a:p>
          </p:txBody>
        </p:sp>
      </p:grpSp>
      <p:grpSp>
        <p:nvGrpSpPr>
          <p:cNvPr id="26" name="Graphic 4">
            <a:extLst>
              <a:ext uri="{FF2B5EF4-FFF2-40B4-BE49-F238E27FC236}">
                <a16:creationId xmlns:a16="http://schemas.microsoft.com/office/drawing/2014/main" id="{F80AB344-0D6C-7BB2-DE00-C5BA82B28C3C}"/>
              </a:ext>
            </a:extLst>
          </p:cNvPr>
          <p:cNvGrpSpPr/>
          <p:nvPr/>
        </p:nvGrpSpPr>
        <p:grpSpPr>
          <a:xfrm>
            <a:off x="9588636" y="1109439"/>
            <a:ext cx="2002276" cy="2339015"/>
            <a:chOff x="9588636" y="1109439"/>
            <a:chExt cx="2002276" cy="2339015"/>
          </a:xfrm>
        </p:grpSpPr>
        <p:sp>
          <p:nvSpPr>
            <p:cNvPr id="27" name="Freeform: Shape 26">
              <a:extLst>
                <a:ext uri="{FF2B5EF4-FFF2-40B4-BE49-F238E27FC236}">
                  <a16:creationId xmlns:a16="http://schemas.microsoft.com/office/drawing/2014/main" id="{5B083AFB-BF16-6025-BB0C-762E34252962}"/>
                </a:ext>
              </a:extLst>
            </p:cNvPr>
            <p:cNvSpPr/>
            <p:nvPr/>
          </p:nvSpPr>
          <p:spPr>
            <a:xfrm>
              <a:off x="9588636" y="1109439"/>
              <a:ext cx="2002276" cy="2339015"/>
            </a:xfrm>
            <a:custGeom>
              <a:avLst/>
              <a:gdLst>
                <a:gd name="connsiteX0" fmla="*/ 1852106 w 2002276"/>
                <a:gd name="connsiteY0" fmla="*/ 0 h 2339015"/>
                <a:gd name="connsiteX1" fmla="*/ 2002277 w 2002276"/>
                <a:gd name="connsiteY1" fmla="*/ 0 h 2339015"/>
                <a:gd name="connsiteX2" fmla="*/ 2002277 w 2002276"/>
                <a:gd name="connsiteY2" fmla="*/ 2339016 h 2339015"/>
                <a:gd name="connsiteX3" fmla="*/ 1852106 w 2002276"/>
                <a:gd name="connsiteY3" fmla="*/ 2339016 h 2339015"/>
                <a:gd name="connsiteX4" fmla="*/ 150171 w 2002276"/>
                <a:gd name="connsiteY4" fmla="*/ 2339016 h 2339015"/>
                <a:gd name="connsiteX5" fmla="*/ 0 w 2002276"/>
                <a:gd name="connsiteY5" fmla="*/ 2339016 h 2339015"/>
                <a:gd name="connsiteX6" fmla="*/ 0 w 2002276"/>
                <a:gd name="connsiteY6" fmla="*/ 0 h 2339015"/>
                <a:gd name="connsiteX7" fmla="*/ 150171 w 2002276"/>
                <a:gd name="connsiteY7" fmla="*/ 0 h 233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2276" h="2339015">
                  <a:moveTo>
                    <a:pt x="1852106" y="0"/>
                  </a:moveTo>
                  <a:cubicBezTo>
                    <a:pt x="1935043" y="0"/>
                    <a:pt x="2002277" y="0"/>
                    <a:pt x="2002277" y="0"/>
                  </a:cubicBezTo>
                  <a:lnTo>
                    <a:pt x="2002277" y="2339016"/>
                  </a:lnTo>
                  <a:cubicBezTo>
                    <a:pt x="2002277" y="2339016"/>
                    <a:pt x="1935043" y="2339016"/>
                    <a:pt x="1852106" y="2339016"/>
                  </a:cubicBezTo>
                  <a:lnTo>
                    <a:pt x="150171" y="2339016"/>
                  </a:lnTo>
                  <a:cubicBezTo>
                    <a:pt x="67233" y="2339016"/>
                    <a:pt x="0" y="2339016"/>
                    <a:pt x="0" y="2339016"/>
                  </a:cubicBezTo>
                  <a:lnTo>
                    <a:pt x="0" y="0"/>
                  </a:lnTo>
                  <a:cubicBezTo>
                    <a:pt x="0" y="0"/>
                    <a:pt x="67233" y="0"/>
                    <a:pt x="150171" y="0"/>
                  </a:cubicBezTo>
                  <a:close/>
                </a:path>
              </a:pathLst>
            </a:custGeom>
            <a:gradFill>
              <a:gsLst>
                <a:gs pos="0">
                  <a:srgbClr val="EC4899"/>
                </a:gs>
                <a:gs pos="50000">
                  <a:srgbClr val="E33788"/>
                </a:gs>
                <a:gs pos="100000">
                  <a:srgbClr val="DB2777"/>
                </a:gs>
              </a:gsLst>
              <a:lin ang="2700000" scaled="1"/>
            </a:gradFill>
            <a:ln w="10009" cap="flat">
              <a:noFill/>
              <a:prstDash val="solid"/>
              <a:miter/>
            </a:ln>
          </p:spPr>
          <p:txBody>
            <a:bodyPr rtlCol="0" anchor="ctr"/>
            <a:lstStyle/>
            <a:p>
              <a:pPr algn="ctr"/>
              <a:endParaRPr lang="en-IN"/>
            </a:p>
          </p:txBody>
        </p:sp>
        <p:sp>
          <p:nvSpPr>
            <p:cNvPr id="28" name="TextBox 27">
              <a:extLst>
                <a:ext uri="{FF2B5EF4-FFF2-40B4-BE49-F238E27FC236}">
                  <a16:creationId xmlns:a16="http://schemas.microsoft.com/office/drawing/2014/main" id="{EBE54ADA-739F-B51F-A265-B3AB9A56E472}"/>
                </a:ext>
              </a:extLst>
            </p:cNvPr>
            <p:cNvSpPr txBox="1"/>
            <p:nvPr/>
          </p:nvSpPr>
          <p:spPr>
            <a:xfrm>
              <a:off x="9800935" y="1151562"/>
              <a:ext cx="1577676" cy="276999"/>
            </a:xfrm>
            <a:prstGeom prst="rect">
              <a:avLst/>
            </a:prstGeom>
            <a:noFill/>
          </p:spPr>
          <p:txBody>
            <a:bodyPr wrap="none" rtlCol="0" anchor="ctr">
              <a:spAutoFit/>
            </a:bodyPr>
            <a:lstStyle/>
            <a:p>
              <a:pPr algn="ctr"/>
              <a:r>
                <a:rPr lang="en-IN" sz="1200" b="1" spc="0" baseline="0">
                  <a:ln/>
                  <a:solidFill>
                    <a:srgbClr val="FFFFFF"/>
                  </a:solidFill>
                  <a:latin typeface="Arial"/>
                  <a:cs typeface="Arial"/>
                  <a:sym typeface="Arial"/>
                  <a:rtl val="0"/>
                </a:rPr>
                <a:t>gNB (Base Station)</a:t>
              </a:r>
            </a:p>
          </p:txBody>
        </p:sp>
        <p:sp>
          <p:nvSpPr>
            <p:cNvPr id="29" name="Freeform: Shape 28">
              <a:extLst>
                <a:ext uri="{FF2B5EF4-FFF2-40B4-BE49-F238E27FC236}">
                  <a16:creationId xmlns:a16="http://schemas.microsoft.com/office/drawing/2014/main" id="{27957667-CE66-6605-BB9D-4607BD04EEA7}"/>
                </a:ext>
              </a:extLst>
            </p:cNvPr>
            <p:cNvSpPr/>
            <p:nvPr/>
          </p:nvSpPr>
          <p:spPr>
            <a:xfrm>
              <a:off x="9788863" y="1527120"/>
              <a:ext cx="1601821" cy="668290"/>
            </a:xfrm>
            <a:custGeom>
              <a:avLst/>
              <a:gdLst>
                <a:gd name="connsiteX0" fmla="*/ 1521730 w 1601821"/>
                <a:gd name="connsiteY0" fmla="*/ 0 h 668290"/>
                <a:gd name="connsiteX1" fmla="*/ 1601821 w 1601821"/>
                <a:gd name="connsiteY1" fmla="*/ 0 h 668290"/>
                <a:gd name="connsiteX2" fmla="*/ 1601821 w 1601821"/>
                <a:gd name="connsiteY2" fmla="*/ 668290 h 668290"/>
                <a:gd name="connsiteX3" fmla="*/ 1521730 w 1601821"/>
                <a:gd name="connsiteY3" fmla="*/ 668290 h 668290"/>
                <a:gd name="connsiteX4" fmla="*/ 80091 w 1601821"/>
                <a:gd name="connsiteY4" fmla="*/ 668290 h 668290"/>
                <a:gd name="connsiteX5" fmla="*/ 0 w 1601821"/>
                <a:gd name="connsiteY5" fmla="*/ 668290 h 668290"/>
                <a:gd name="connsiteX6" fmla="*/ 0 w 1601821"/>
                <a:gd name="connsiteY6" fmla="*/ 0 h 668290"/>
                <a:gd name="connsiteX7" fmla="*/ 80091 w 1601821"/>
                <a:gd name="connsiteY7" fmla="*/ 0 h 66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1821" h="668290">
                  <a:moveTo>
                    <a:pt x="1521730" y="0"/>
                  </a:moveTo>
                  <a:cubicBezTo>
                    <a:pt x="1565964" y="0"/>
                    <a:pt x="1601821" y="0"/>
                    <a:pt x="1601821" y="0"/>
                  </a:cubicBezTo>
                  <a:lnTo>
                    <a:pt x="1601821" y="668290"/>
                  </a:lnTo>
                  <a:cubicBezTo>
                    <a:pt x="1601821" y="668290"/>
                    <a:pt x="1565964" y="668290"/>
                    <a:pt x="1521730" y="668290"/>
                  </a:cubicBezTo>
                  <a:lnTo>
                    <a:pt x="80091" y="668290"/>
                  </a:lnTo>
                  <a:cubicBezTo>
                    <a:pt x="35858" y="668290"/>
                    <a:pt x="0" y="668290"/>
                    <a:pt x="0" y="668290"/>
                  </a:cubicBezTo>
                  <a:lnTo>
                    <a:pt x="0" y="0"/>
                  </a:lnTo>
                  <a:cubicBezTo>
                    <a:pt x="0" y="0"/>
                    <a:pt x="35858" y="0"/>
                    <a:pt x="80091" y="0"/>
                  </a:cubicBezTo>
                  <a:close/>
                </a:path>
              </a:pathLst>
            </a:custGeom>
            <a:solidFill>
              <a:srgbClr val="FFFFFF">
                <a:alpha val="95000"/>
              </a:srgbClr>
            </a:solidFill>
            <a:ln w="10009" cap="flat">
              <a:noFill/>
              <a:prstDash val="solid"/>
              <a:miter/>
            </a:ln>
          </p:spPr>
          <p:txBody>
            <a:bodyPr rtlCol="0" anchor="ctr"/>
            <a:lstStyle/>
            <a:p>
              <a:pPr algn="ctr"/>
              <a:endParaRPr lang="en-IN"/>
            </a:p>
          </p:txBody>
        </p:sp>
        <p:sp>
          <p:nvSpPr>
            <p:cNvPr id="30" name="TextBox 29">
              <a:extLst>
                <a:ext uri="{FF2B5EF4-FFF2-40B4-BE49-F238E27FC236}">
                  <a16:creationId xmlns:a16="http://schemas.microsoft.com/office/drawing/2014/main" id="{F2275E6A-4266-FC16-7476-030EB8EC90C8}"/>
                </a:ext>
              </a:extLst>
            </p:cNvPr>
            <p:cNvSpPr txBox="1"/>
            <p:nvPr/>
          </p:nvSpPr>
          <p:spPr>
            <a:xfrm>
              <a:off x="10083866" y="1557725"/>
              <a:ext cx="1011815" cy="230832"/>
            </a:xfrm>
            <a:prstGeom prst="rect">
              <a:avLst/>
            </a:prstGeom>
            <a:noFill/>
          </p:spPr>
          <p:txBody>
            <a:bodyPr wrap="none" rtlCol="0" anchor="ctr">
              <a:spAutoFit/>
            </a:bodyPr>
            <a:lstStyle/>
            <a:p>
              <a:pPr algn="ctr"/>
              <a:r>
                <a:rPr lang="en-IN" sz="900" b="1" spc="0" baseline="0">
                  <a:ln/>
                  <a:solidFill>
                    <a:srgbClr val="DB2777"/>
                  </a:solidFill>
                  <a:latin typeface="Arial"/>
                  <a:cs typeface="Arial"/>
                  <a:sym typeface="Arial"/>
                  <a:rtl val="0"/>
                </a:rPr>
                <a:t>Internal Timers</a:t>
              </a:r>
            </a:p>
          </p:txBody>
        </p:sp>
        <p:sp>
          <p:nvSpPr>
            <p:cNvPr id="31" name="TextBox 30">
              <a:extLst>
                <a:ext uri="{FF2B5EF4-FFF2-40B4-BE49-F238E27FC236}">
                  <a16:creationId xmlns:a16="http://schemas.microsoft.com/office/drawing/2014/main" id="{8A99FADF-3BD6-254E-6218-51DD6B72CBF8}"/>
                </a:ext>
              </a:extLst>
            </p:cNvPr>
            <p:cNvSpPr txBox="1"/>
            <p:nvPr/>
          </p:nvSpPr>
          <p:spPr>
            <a:xfrm>
              <a:off x="9841011" y="1698154"/>
              <a:ext cx="1497525" cy="207749"/>
            </a:xfrm>
            <a:prstGeom prst="rect">
              <a:avLst/>
            </a:prstGeom>
            <a:noFill/>
          </p:spPr>
          <p:txBody>
            <a:bodyPr wrap="none" rtlCol="0" anchor="ctr">
              <a:spAutoFit/>
            </a:bodyPr>
            <a:lstStyle/>
            <a:p>
              <a:pPr algn="ctr"/>
              <a:r>
                <a:rPr lang="en-IN" sz="750" spc="0" baseline="0">
                  <a:ln/>
                  <a:solidFill>
                    <a:srgbClr val="475569"/>
                  </a:solidFill>
                  <a:latin typeface="Arial"/>
                  <a:cs typeface="Arial"/>
                  <a:sym typeface="Arial"/>
                  <a:rtl val="0"/>
                </a:rPr>
                <a:t>RRCSetupRequest Processing</a:t>
              </a:r>
            </a:p>
          </p:txBody>
        </p:sp>
        <p:sp>
          <p:nvSpPr>
            <p:cNvPr id="32" name="TextBox 31">
              <a:extLst>
                <a:ext uri="{FF2B5EF4-FFF2-40B4-BE49-F238E27FC236}">
                  <a16:creationId xmlns:a16="http://schemas.microsoft.com/office/drawing/2014/main" id="{4F4E81C2-D954-3827-BDAE-8EB96F1AD7A4}"/>
                </a:ext>
              </a:extLst>
            </p:cNvPr>
            <p:cNvSpPr txBox="1"/>
            <p:nvPr/>
          </p:nvSpPr>
          <p:spPr>
            <a:xfrm>
              <a:off x="9970854" y="1823458"/>
              <a:ext cx="1237839" cy="207749"/>
            </a:xfrm>
            <a:prstGeom prst="rect">
              <a:avLst/>
            </a:prstGeom>
            <a:noFill/>
          </p:spPr>
          <p:txBody>
            <a:bodyPr wrap="none" rtlCol="0" anchor="ctr">
              <a:spAutoFit/>
            </a:bodyPr>
            <a:lstStyle/>
            <a:p>
              <a:pPr algn="ctr"/>
              <a:r>
                <a:rPr lang="en-IN" sz="750" spc="0" baseline="0">
                  <a:ln/>
                  <a:solidFill>
                    <a:srgbClr val="475569"/>
                  </a:solidFill>
                  <a:latin typeface="Arial"/>
                  <a:cs typeface="Arial"/>
                  <a:sym typeface="Arial"/>
                  <a:rtl val="0"/>
                </a:rPr>
                <a:t>RRCSetup Transmission</a:t>
              </a:r>
            </a:p>
          </p:txBody>
        </p:sp>
        <p:sp>
          <p:nvSpPr>
            <p:cNvPr id="33" name="TextBox 32">
              <a:extLst>
                <a:ext uri="{FF2B5EF4-FFF2-40B4-BE49-F238E27FC236}">
                  <a16:creationId xmlns:a16="http://schemas.microsoft.com/office/drawing/2014/main" id="{86BD0F9F-1E92-AC10-3FCC-5C2CDCFD1EA2}"/>
                </a:ext>
              </a:extLst>
            </p:cNvPr>
            <p:cNvSpPr txBox="1"/>
            <p:nvPr/>
          </p:nvSpPr>
          <p:spPr>
            <a:xfrm>
              <a:off x="9954824" y="1948763"/>
              <a:ext cx="1269898" cy="207749"/>
            </a:xfrm>
            <a:prstGeom prst="rect">
              <a:avLst/>
            </a:prstGeom>
            <a:noFill/>
          </p:spPr>
          <p:txBody>
            <a:bodyPr wrap="none" rtlCol="0" anchor="ctr">
              <a:spAutoFit/>
            </a:bodyPr>
            <a:lstStyle/>
            <a:p>
              <a:pPr algn="ctr"/>
              <a:r>
                <a:rPr lang="en-IN" sz="750" spc="0" baseline="0">
                  <a:ln/>
                  <a:solidFill>
                    <a:srgbClr val="475569"/>
                  </a:solidFill>
                  <a:latin typeface="Arial"/>
                  <a:cs typeface="Arial"/>
                  <a:sym typeface="Arial"/>
                  <a:rtl val="0"/>
                </a:rPr>
                <a:t>RRCSetupComplete Wait</a:t>
              </a:r>
            </a:p>
          </p:txBody>
        </p:sp>
        <p:sp>
          <p:nvSpPr>
            <p:cNvPr id="34" name="Freeform: Shape 33">
              <a:extLst>
                <a:ext uri="{FF2B5EF4-FFF2-40B4-BE49-F238E27FC236}">
                  <a16:creationId xmlns:a16="http://schemas.microsoft.com/office/drawing/2014/main" id="{35983FFF-DC89-AC19-31A2-9A84739D5EFF}"/>
                </a:ext>
              </a:extLst>
            </p:cNvPr>
            <p:cNvSpPr/>
            <p:nvPr/>
          </p:nvSpPr>
          <p:spPr>
            <a:xfrm>
              <a:off x="9788863" y="2278947"/>
              <a:ext cx="1601821" cy="668290"/>
            </a:xfrm>
            <a:custGeom>
              <a:avLst/>
              <a:gdLst>
                <a:gd name="connsiteX0" fmla="*/ 1521730 w 1601821"/>
                <a:gd name="connsiteY0" fmla="*/ 0 h 668290"/>
                <a:gd name="connsiteX1" fmla="*/ 1601821 w 1601821"/>
                <a:gd name="connsiteY1" fmla="*/ 0 h 668290"/>
                <a:gd name="connsiteX2" fmla="*/ 1601821 w 1601821"/>
                <a:gd name="connsiteY2" fmla="*/ 668290 h 668290"/>
                <a:gd name="connsiteX3" fmla="*/ 1521730 w 1601821"/>
                <a:gd name="connsiteY3" fmla="*/ 668290 h 668290"/>
                <a:gd name="connsiteX4" fmla="*/ 80091 w 1601821"/>
                <a:gd name="connsiteY4" fmla="*/ 668290 h 668290"/>
                <a:gd name="connsiteX5" fmla="*/ 0 w 1601821"/>
                <a:gd name="connsiteY5" fmla="*/ 668290 h 668290"/>
                <a:gd name="connsiteX6" fmla="*/ 0 w 1601821"/>
                <a:gd name="connsiteY6" fmla="*/ 0 h 668290"/>
                <a:gd name="connsiteX7" fmla="*/ 80091 w 1601821"/>
                <a:gd name="connsiteY7" fmla="*/ 0 h 66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1821" h="668290">
                  <a:moveTo>
                    <a:pt x="1521730" y="0"/>
                  </a:moveTo>
                  <a:cubicBezTo>
                    <a:pt x="1565964" y="0"/>
                    <a:pt x="1601821" y="0"/>
                    <a:pt x="1601821" y="0"/>
                  </a:cubicBezTo>
                  <a:lnTo>
                    <a:pt x="1601821" y="668290"/>
                  </a:lnTo>
                  <a:cubicBezTo>
                    <a:pt x="1601821" y="668290"/>
                    <a:pt x="1565964" y="668290"/>
                    <a:pt x="1521730" y="668290"/>
                  </a:cubicBezTo>
                  <a:lnTo>
                    <a:pt x="80091" y="668290"/>
                  </a:lnTo>
                  <a:cubicBezTo>
                    <a:pt x="35858" y="668290"/>
                    <a:pt x="0" y="668290"/>
                    <a:pt x="0" y="668290"/>
                  </a:cubicBezTo>
                  <a:lnTo>
                    <a:pt x="0" y="0"/>
                  </a:lnTo>
                  <a:cubicBezTo>
                    <a:pt x="0" y="0"/>
                    <a:pt x="35858" y="0"/>
                    <a:pt x="80091" y="0"/>
                  </a:cubicBezTo>
                  <a:close/>
                </a:path>
              </a:pathLst>
            </a:custGeom>
            <a:solidFill>
              <a:srgbClr val="FDF2F8"/>
            </a:solidFill>
            <a:ln w="20018" cap="flat">
              <a:solidFill>
                <a:srgbClr val="EC4899"/>
              </a:solidFill>
              <a:prstDash val="solid"/>
              <a:miter/>
            </a:ln>
          </p:spPr>
          <p:txBody>
            <a:bodyPr rtlCol="0" anchor="ctr"/>
            <a:lstStyle/>
            <a:p>
              <a:pPr algn="ctr"/>
              <a:endParaRPr lang="en-IN"/>
            </a:p>
          </p:txBody>
        </p:sp>
        <p:sp>
          <p:nvSpPr>
            <p:cNvPr id="35" name="TextBox 34">
              <a:extLst>
                <a:ext uri="{FF2B5EF4-FFF2-40B4-BE49-F238E27FC236}">
                  <a16:creationId xmlns:a16="http://schemas.microsoft.com/office/drawing/2014/main" id="{9B933D42-457B-BE1E-DE70-D0113A8AC13E}"/>
                </a:ext>
              </a:extLst>
            </p:cNvPr>
            <p:cNvSpPr txBox="1"/>
            <p:nvPr/>
          </p:nvSpPr>
          <p:spPr>
            <a:xfrm>
              <a:off x="9966847" y="2317114"/>
              <a:ext cx="1245854" cy="219291"/>
            </a:xfrm>
            <a:prstGeom prst="rect">
              <a:avLst/>
            </a:prstGeom>
            <a:noFill/>
          </p:spPr>
          <p:txBody>
            <a:bodyPr wrap="none" rtlCol="0" anchor="ctr">
              <a:spAutoFit/>
            </a:bodyPr>
            <a:lstStyle/>
            <a:p>
              <a:pPr algn="ctr"/>
              <a:r>
                <a:rPr lang="en-IN" sz="825" b="1" spc="0" baseline="0">
                  <a:ln/>
                  <a:solidFill>
                    <a:srgbClr val="BE185D"/>
                  </a:solidFill>
                  <a:latin typeface="Arial"/>
                  <a:cs typeface="Arial"/>
                  <a:sym typeface="Arial"/>
                  <a:rtl val="0"/>
                </a:rPr>
                <a:t>Performance Factors</a:t>
              </a:r>
            </a:p>
          </p:txBody>
        </p:sp>
        <p:sp>
          <p:nvSpPr>
            <p:cNvPr id="36" name="TextBox 35">
              <a:extLst>
                <a:ext uri="{FF2B5EF4-FFF2-40B4-BE49-F238E27FC236}">
                  <a16:creationId xmlns:a16="http://schemas.microsoft.com/office/drawing/2014/main" id="{9866A968-A75A-3CEA-3474-4B450AD6E019}"/>
                </a:ext>
              </a:extLst>
            </p:cNvPr>
            <p:cNvSpPr txBox="1"/>
            <p:nvPr/>
          </p:nvSpPr>
          <p:spPr>
            <a:xfrm>
              <a:off x="10003715" y="2457543"/>
              <a:ext cx="1172116" cy="196208"/>
            </a:xfrm>
            <a:prstGeom prst="rect">
              <a:avLst/>
            </a:prstGeom>
            <a:noFill/>
          </p:spPr>
          <p:txBody>
            <a:bodyPr wrap="none" rtlCol="0" anchor="ctr">
              <a:spAutoFit/>
            </a:bodyPr>
            <a:lstStyle/>
            <a:p>
              <a:pPr algn="ctr"/>
              <a:r>
                <a:rPr lang="en-IN" sz="675" spc="0" baseline="0">
                  <a:ln/>
                  <a:solidFill>
                    <a:srgbClr val="BE185D"/>
                  </a:solidFill>
                  <a:latin typeface="Arial"/>
                  <a:cs typeface="Arial"/>
                  <a:sym typeface="Arial"/>
                  <a:rtl val="0"/>
                </a:rPr>
                <a:t>• CPU Load &amp; Processing</a:t>
              </a:r>
            </a:p>
          </p:txBody>
        </p:sp>
        <p:sp>
          <p:nvSpPr>
            <p:cNvPr id="37" name="TextBox 36">
              <a:extLst>
                <a:ext uri="{FF2B5EF4-FFF2-40B4-BE49-F238E27FC236}">
                  <a16:creationId xmlns:a16="http://schemas.microsoft.com/office/drawing/2014/main" id="{7F9478F4-8DDA-598D-29FC-A3122FE238A8}"/>
                </a:ext>
              </a:extLst>
            </p:cNvPr>
            <p:cNvSpPr txBox="1"/>
            <p:nvPr/>
          </p:nvSpPr>
          <p:spPr>
            <a:xfrm>
              <a:off x="10008525" y="2566140"/>
              <a:ext cx="1162498" cy="196208"/>
            </a:xfrm>
            <a:prstGeom prst="rect">
              <a:avLst/>
            </a:prstGeom>
            <a:noFill/>
          </p:spPr>
          <p:txBody>
            <a:bodyPr wrap="none" rtlCol="0" anchor="ctr">
              <a:spAutoFit/>
            </a:bodyPr>
            <a:lstStyle/>
            <a:p>
              <a:pPr algn="ctr"/>
              <a:r>
                <a:rPr lang="en-IN" sz="675" spc="0" baseline="0">
                  <a:ln/>
                  <a:solidFill>
                    <a:srgbClr val="BE185D"/>
                  </a:solidFill>
                  <a:latin typeface="Arial"/>
                  <a:cs typeface="Arial"/>
                  <a:sym typeface="Arial"/>
                  <a:rtl val="0"/>
                </a:rPr>
                <a:t>• C-RNTI Pool Availability</a:t>
              </a:r>
            </a:p>
          </p:txBody>
        </p:sp>
        <p:sp>
          <p:nvSpPr>
            <p:cNvPr id="38" name="TextBox 37">
              <a:extLst>
                <a:ext uri="{FF2B5EF4-FFF2-40B4-BE49-F238E27FC236}">
                  <a16:creationId xmlns:a16="http://schemas.microsoft.com/office/drawing/2014/main" id="{441058E1-B25C-3FA2-9143-D58761BBFB31}"/>
                </a:ext>
              </a:extLst>
            </p:cNvPr>
            <p:cNvSpPr txBox="1"/>
            <p:nvPr/>
          </p:nvSpPr>
          <p:spPr>
            <a:xfrm>
              <a:off x="10128750" y="2674737"/>
              <a:ext cx="922047" cy="196208"/>
            </a:xfrm>
            <a:prstGeom prst="rect">
              <a:avLst/>
            </a:prstGeom>
            <a:noFill/>
          </p:spPr>
          <p:txBody>
            <a:bodyPr wrap="none" rtlCol="0" anchor="ctr">
              <a:spAutoFit/>
            </a:bodyPr>
            <a:lstStyle/>
            <a:p>
              <a:pPr algn="ctr"/>
              <a:r>
                <a:rPr lang="en-IN" sz="675" spc="0" baseline="0">
                  <a:ln/>
                  <a:solidFill>
                    <a:srgbClr val="BE185D"/>
                  </a:solidFill>
                  <a:latin typeface="Arial"/>
                  <a:cs typeface="Arial"/>
                  <a:sym typeface="Arial"/>
                  <a:rtl val="0"/>
                </a:rPr>
                <a:t>• Backhaul Latency</a:t>
              </a:r>
            </a:p>
          </p:txBody>
        </p:sp>
        <p:sp>
          <p:nvSpPr>
            <p:cNvPr id="39" name="TextBox 38">
              <a:extLst>
                <a:ext uri="{FF2B5EF4-FFF2-40B4-BE49-F238E27FC236}">
                  <a16:creationId xmlns:a16="http://schemas.microsoft.com/office/drawing/2014/main" id="{8D1D55BA-37D4-5C48-AB06-DC380D717178}"/>
                </a:ext>
              </a:extLst>
            </p:cNvPr>
            <p:cNvSpPr txBox="1"/>
            <p:nvPr/>
          </p:nvSpPr>
          <p:spPr>
            <a:xfrm>
              <a:off x="10059019" y="2783334"/>
              <a:ext cx="1061508" cy="196208"/>
            </a:xfrm>
            <a:prstGeom prst="rect">
              <a:avLst/>
            </a:prstGeom>
            <a:noFill/>
          </p:spPr>
          <p:txBody>
            <a:bodyPr wrap="none" rtlCol="0" anchor="ctr">
              <a:spAutoFit/>
            </a:bodyPr>
            <a:lstStyle/>
            <a:p>
              <a:pPr algn="ctr"/>
              <a:r>
                <a:rPr lang="en-IN" sz="675" spc="0" baseline="0">
                  <a:ln/>
                  <a:solidFill>
                    <a:srgbClr val="BE185D"/>
                  </a:solidFill>
                  <a:latin typeface="Arial"/>
                  <a:cs typeface="Arial"/>
                  <a:sym typeface="Arial"/>
                  <a:rtl val="0"/>
                </a:rPr>
                <a:t>• Scheduling Efficiency</a:t>
              </a:r>
            </a:p>
          </p:txBody>
        </p:sp>
        <p:sp>
          <p:nvSpPr>
            <p:cNvPr id="40" name="Freeform: Shape 39">
              <a:extLst>
                <a:ext uri="{FF2B5EF4-FFF2-40B4-BE49-F238E27FC236}">
                  <a16:creationId xmlns:a16="http://schemas.microsoft.com/office/drawing/2014/main" id="{DBA97BAE-EC83-29BD-DDDD-BBC8EF3ECF5F}"/>
                </a:ext>
              </a:extLst>
            </p:cNvPr>
            <p:cNvSpPr/>
            <p:nvPr/>
          </p:nvSpPr>
          <p:spPr>
            <a:xfrm>
              <a:off x="9788863" y="3030773"/>
              <a:ext cx="1601821" cy="334145"/>
            </a:xfrm>
            <a:custGeom>
              <a:avLst/>
              <a:gdLst>
                <a:gd name="connsiteX0" fmla="*/ 1521730 w 1601821"/>
                <a:gd name="connsiteY0" fmla="*/ 0 h 334145"/>
                <a:gd name="connsiteX1" fmla="*/ 1601821 w 1601821"/>
                <a:gd name="connsiteY1" fmla="*/ 0 h 334145"/>
                <a:gd name="connsiteX2" fmla="*/ 1601821 w 1601821"/>
                <a:gd name="connsiteY2" fmla="*/ 334145 h 334145"/>
                <a:gd name="connsiteX3" fmla="*/ 1521730 w 1601821"/>
                <a:gd name="connsiteY3" fmla="*/ 334145 h 334145"/>
                <a:gd name="connsiteX4" fmla="*/ 80091 w 1601821"/>
                <a:gd name="connsiteY4" fmla="*/ 334145 h 334145"/>
                <a:gd name="connsiteX5" fmla="*/ 0 w 1601821"/>
                <a:gd name="connsiteY5" fmla="*/ 334145 h 334145"/>
                <a:gd name="connsiteX6" fmla="*/ 0 w 1601821"/>
                <a:gd name="connsiteY6" fmla="*/ 0 h 334145"/>
                <a:gd name="connsiteX7" fmla="*/ 80091 w 1601821"/>
                <a:gd name="connsiteY7" fmla="*/ 0 h 33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1821" h="334145">
                  <a:moveTo>
                    <a:pt x="1521730" y="0"/>
                  </a:moveTo>
                  <a:cubicBezTo>
                    <a:pt x="1565964" y="0"/>
                    <a:pt x="1601821" y="0"/>
                    <a:pt x="1601821" y="0"/>
                  </a:cubicBezTo>
                  <a:lnTo>
                    <a:pt x="1601821" y="334145"/>
                  </a:lnTo>
                  <a:cubicBezTo>
                    <a:pt x="1601821" y="334145"/>
                    <a:pt x="1565964" y="334145"/>
                    <a:pt x="1521730" y="334145"/>
                  </a:cubicBezTo>
                  <a:lnTo>
                    <a:pt x="80091" y="334145"/>
                  </a:lnTo>
                  <a:cubicBezTo>
                    <a:pt x="35858" y="334145"/>
                    <a:pt x="0" y="334145"/>
                    <a:pt x="0" y="334145"/>
                  </a:cubicBezTo>
                  <a:lnTo>
                    <a:pt x="0" y="0"/>
                  </a:lnTo>
                  <a:cubicBezTo>
                    <a:pt x="0" y="0"/>
                    <a:pt x="35858" y="0"/>
                    <a:pt x="80091" y="0"/>
                  </a:cubicBezTo>
                  <a:close/>
                </a:path>
              </a:pathLst>
            </a:custGeom>
            <a:solidFill>
              <a:srgbClr val="E0F2FE"/>
            </a:solidFill>
            <a:ln w="10009" cap="flat">
              <a:solidFill>
                <a:srgbClr val="0284C7"/>
              </a:solidFill>
              <a:prstDash val="solid"/>
              <a:miter/>
            </a:ln>
          </p:spPr>
          <p:txBody>
            <a:bodyPr rtlCol="0" anchor="ctr"/>
            <a:lstStyle/>
            <a:p>
              <a:pPr algn="ctr"/>
              <a:endParaRPr lang="en-IN"/>
            </a:p>
          </p:txBody>
        </p:sp>
        <p:sp>
          <p:nvSpPr>
            <p:cNvPr id="41" name="TextBox 40">
              <a:extLst>
                <a:ext uri="{FF2B5EF4-FFF2-40B4-BE49-F238E27FC236}">
                  <a16:creationId xmlns:a16="http://schemas.microsoft.com/office/drawing/2014/main" id="{D6D27B47-A1B2-32CC-30E1-94BE51217DB6}"/>
                </a:ext>
              </a:extLst>
            </p:cNvPr>
            <p:cNvSpPr txBox="1"/>
            <p:nvPr/>
          </p:nvSpPr>
          <p:spPr>
            <a:xfrm>
              <a:off x="10132757" y="3076503"/>
              <a:ext cx="914033" cy="207749"/>
            </a:xfrm>
            <a:prstGeom prst="rect">
              <a:avLst/>
            </a:prstGeom>
            <a:noFill/>
          </p:spPr>
          <p:txBody>
            <a:bodyPr wrap="none" rtlCol="0" anchor="ctr">
              <a:spAutoFit/>
            </a:bodyPr>
            <a:lstStyle/>
            <a:p>
              <a:pPr algn="ctr"/>
              <a:r>
                <a:rPr lang="en-IN" sz="750" b="1" spc="0" baseline="0">
                  <a:ln/>
                  <a:solidFill>
                    <a:srgbClr val="0369A1"/>
                  </a:solidFill>
                  <a:latin typeface="Arial"/>
                  <a:cs typeface="Arial"/>
                  <a:sym typeface="Arial"/>
                  <a:rtl val="0"/>
                </a:rPr>
                <a:t>Vendor Tunable</a:t>
              </a:r>
            </a:p>
          </p:txBody>
        </p:sp>
        <p:sp>
          <p:nvSpPr>
            <p:cNvPr id="42" name="TextBox 41">
              <a:extLst>
                <a:ext uri="{FF2B5EF4-FFF2-40B4-BE49-F238E27FC236}">
                  <a16:creationId xmlns:a16="http://schemas.microsoft.com/office/drawing/2014/main" id="{80B31B6E-5B49-9C26-4BD2-7116CF1E6C68}"/>
                </a:ext>
              </a:extLst>
            </p:cNvPr>
            <p:cNvSpPr txBox="1"/>
            <p:nvPr/>
          </p:nvSpPr>
          <p:spPr>
            <a:xfrm>
              <a:off x="9905932" y="3192662"/>
              <a:ext cx="1367682" cy="196208"/>
            </a:xfrm>
            <a:prstGeom prst="rect">
              <a:avLst/>
            </a:prstGeom>
            <a:noFill/>
          </p:spPr>
          <p:txBody>
            <a:bodyPr wrap="none" rtlCol="0" anchor="ctr">
              <a:spAutoFit/>
            </a:bodyPr>
            <a:lstStyle/>
            <a:p>
              <a:pPr algn="ctr"/>
              <a:r>
                <a:rPr lang="en-IN" sz="675" spc="0" baseline="0">
                  <a:ln/>
                  <a:solidFill>
                    <a:srgbClr val="0369A1"/>
                  </a:solidFill>
                  <a:latin typeface="Arial"/>
                  <a:cs typeface="Arial"/>
                  <a:sym typeface="Arial"/>
                  <a:rtl val="0"/>
                </a:rPr>
                <a:t>Internal Algorithm Optimization</a:t>
              </a:r>
            </a:p>
          </p:txBody>
        </p:sp>
      </p:grpSp>
      <p:grpSp>
        <p:nvGrpSpPr>
          <p:cNvPr id="43" name="Graphic 4">
            <a:extLst>
              <a:ext uri="{FF2B5EF4-FFF2-40B4-BE49-F238E27FC236}">
                <a16:creationId xmlns:a16="http://schemas.microsoft.com/office/drawing/2014/main" id="{62D359BA-5C94-3609-6695-F7BB3C3D6ECB}"/>
              </a:ext>
            </a:extLst>
          </p:cNvPr>
          <p:cNvGrpSpPr/>
          <p:nvPr/>
        </p:nvGrpSpPr>
        <p:grpSpPr>
          <a:xfrm>
            <a:off x="2580667" y="1557725"/>
            <a:ext cx="7007968" cy="1481401"/>
            <a:chOff x="2580667" y="1557725"/>
            <a:chExt cx="7007968" cy="1481401"/>
          </a:xfrm>
        </p:grpSpPr>
        <p:sp>
          <p:nvSpPr>
            <p:cNvPr id="44" name="Freeform: Shape 43">
              <a:extLst>
                <a:ext uri="{FF2B5EF4-FFF2-40B4-BE49-F238E27FC236}">
                  <a16:creationId xmlns:a16="http://schemas.microsoft.com/office/drawing/2014/main" id="{E47B4057-A11F-1968-C92D-0A4672284ABF}"/>
                </a:ext>
              </a:extLst>
            </p:cNvPr>
            <p:cNvSpPr/>
            <p:nvPr/>
          </p:nvSpPr>
          <p:spPr>
            <a:xfrm>
              <a:off x="2580667" y="1777729"/>
              <a:ext cx="2002276" cy="8353"/>
            </a:xfrm>
            <a:custGeom>
              <a:avLst/>
              <a:gdLst>
                <a:gd name="connsiteX0" fmla="*/ 0 w 2002276"/>
                <a:gd name="connsiteY0" fmla="*/ 0 h 8353"/>
                <a:gd name="connsiteX1" fmla="*/ 2002277 w 2002276"/>
                <a:gd name="connsiteY1" fmla="*/ 0 h 8353"/>
              </a:gdLst>
              <a:ahLst/>
              <a:cxnLst>
                <a:cxn ang="0">
                  <a:pos x="connsiteX0" y="connsiteY0"/>
                </a:cxn>
                <a:cxn ang="0">
                  <a:pos x="connsiteX1" y="connsiteY1"/>
                </a:cxn>
              </a:cxnLst>
              <a:rect l="l" t="t" r="r" b="b"/>
              <a:pathLst>
                <a:path w="2002276" h="8353">
                  <a:moveTo>
                    <a:pt x="0" y="0"/>
                  </a:moveTo>
                  <a:lnTo>
                    <a:pt x="2002277" y="0"/>
                  </a:lnTo>
                </a:path>
              </a:pathLst>
            </a:custGeom>
            <a:ln w="30028" cap="flat">
              <a:solidFill>
                <a:srgbClr val="2563EB"/>
              </a:solidFill>
              <a:prstDash val="solid"/>
              <a:miter/>
              <a:tailEnd type="stealth" w="lg" len="lg"/>
            </a:ln>
          </p:spPr>
          <p:txBody>
            <a:bodyPr rtlCol="0" anchor="ctr"/>
            <a:lstStyle/>
            <a:p>
              <a:pPr algn="ctr"/>
              <a:endParaRPr lang="en-IN"/>
            </a:p>
          </p:txBody>
        </p:sp>
        <p:sp>
          <p:nvSpPr>
            <p:cNvPr id="45" name="TextBox 44">
              <a:extLst>
                <a:ext uri="{FF2B5EF4-FFF2-40B4-BE49-F238E27FC236}">
                  <a16:creationId xmlns:a16="http://schemas.microsoft.com/office/drawing/2014/main" id="{D4CB33FB-5316-DD2B-C159-B057F7331B3F}"/>
                </a:ext>
              </a:extLst>
            </p:cNvPr>
            <p:cNvSpPr txBox="1"/>
            <p:nvPr/>
          </p:nvSpPr>
          <p:spPr>
            <a:xfrm>
              <a:off x="2912391" y="1557725"/>
              <a:ext cx="1338828" cy="230832"/>
            </a:xfrm>
            <a:prstGeom prst="rect">
              <a:avLst/>
            </a:prstGeom>
            <a:noFill/>
          </p:spPr>
          <p:txBody>
            <a:bodyPr wrap="none" rtlCol="0" anchor="ctr">
              <a:spAutoFit/>
            </a:bodyPr>
            <a:lstStyle/>
            <a:p>
              <a:pPr algn="ctr"/>
              <a:r>
                <a:rPr lang="en-IN" sz="900" b="1" spc="0" baseline="0">
                  <a:ln/>
                  <a:solidFill>
                    <a:srgbClr val="2563EB"/>
                  </a:solidFill>
                  <a:latin typeface="Arial"/>
                  <a:cs typeface="Arial"/>
                  <a:sym typeface="Arial"/>
                  <a:rtl val="0"/>
                </a:rPr>
                <a:t>1. RRCSetupRequest</a:t>
              </a:r>
            </a:p>
          </p:txBody>
        </p:sp>
        <p:sp>
          <p:nvSpPr>
            <p:cNvPr id="46" name="TextBox 45">
              <a:extLst>
                <a:ext uri="{FF2B5EF4-FFF2-40B4-BE49-F238E27FC236}">
                  <a16:creationId xmlns:a16="http://schemas.microsoft.com/office/drawing/2014/main" id="{970C39EB-672A-C4E0-5B56-65EBDF97BAEF}"/>
                </a:ext>
              </a:extLst>
            </p:cNvPr>
            <p:cNvSpPr txBox="1"/>
            <p:nvPr/>
          </p:nvSpPr>
          <p:spPr>
            <a:xfrm>
              <a:off x="3075898" y="1781690"/>
              <a:ext cx="1011815" cy="207749"/>
            </a:xfrm>
            <a:prstGeom prst="rect">
              <a:avLst/>
            </a:prstGeom>
            <a:noFill/>
          </p:spPr>
          <p:txBody>
            <a:bodyPr wrap="none" rtlCol="0" anchor="ctr">
              <a:spAutoFit/>
            </a:bodyPr>
            <a:lstStyle/>
            <a:p>
              <a:pPr algn="ctr"/>
              <a:r>
                <a:rPr lang="en-IN" sz="750" spc="0" baseline="0">
                  <a:ln/>
                  <a:solidFill>
                    <a:srgbClr val="64748B"/>
                  </a:solidFill>
                  <a:latin typeface="Arial"/>
                  <a:cs typeface="Arial"/>
                  <a:sym typeface="Arial"/>
                  <a:rtl val="0"/>
                </a:rPr>
                <a:t>T300 Timer Started</a:t>
              </a:r>
            </a:p>
          </p:txBody>
        </p:sp>
        <p:sp>
          <p:nvSpPr>
            <p:cNvPr id="47" name="Freeform: Shape 46">
              <a:extLst>
                <a:ext uri="{FF2B5EF4-FFF2-40B4-BE49-F238E27FC236}">
                  <a16:creationId xmlns:a16="http://schemas.microsoft.com/office/drawing/2014/main" id="{8CD72D11-CDE6-B1BB-3A94-FA2B0020972A}"/>
                </a:ext>
              </a:extLst>
            </p:cNvPr>
            <p:cNvSpPr/>
            <p:nvPr/>
          </p:nvSpPr>
          <p:spPr>
            <a:xfrm>
              <a:off x="4582944" y="1610656"/>
              <a:ext cx="3003415" cy="334145"/>
            </a:xfrm>
            <a:custGeom>
              <a:avLst/>
              <a:gdLst>
                <a:gd name="connsiteX0" fmla="*/ 2923324 w 3003415"/>
                <a:gd name="connsiteY0" fmla="*/ 0 h 334145"/>
                <a:gd name="connsiteX1" fmla="*/ 3003415 w 3003415"/>
                <a:gd name="connsiteY1" fmla="*/ 0 h 334145"/>
                <a:gd name="connsiteX2" fmla="*/ 3003415 w 3003415"/>
                <a:gd name="connsiteY2" fmla="*/ 334145 h 334145"/>
                <a:gd name="connsiteX3" fmla="*/ 2923324 w 3003415"/>
                <a:gd name="connsiteY3" fmla="*/ 334145 h 334145"/>
                <a:gd name="connsiteX4" fmla="*/ 80091 w 3003415"/>
                <a:gd name="connsiteY4" fmla="*/ 334145 h 334145"/>
                <a:gd name="connsiteX5" fmla="*/ 0 w 3003415"/>
                <a:gd name="connsiteY5" fmla="*/ 334145 h 334145"/>
                <a:gd name="connsiteX6" fmla="*/ 0 w 3003415"/>
                <a:gd name="connsiteY6" fmla="*/ 0 h 334145"/>
                <a:gd name="connsiteX7" fmla="*/ 80091 w 3003415"/>
                <a:gd name="connsiteY7" fmla="*/ 0 h 33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3415" h="334145">
                  <a:moveTo>
                    <a:pt x="2923324" y="0"/>
                  </a:moveTo>
                  <a:cubicBezTo>
                    <a:pt x="2967557" y="0"/>
                    <a:pt x="3003415" y="0"/>
                    <a:pt x="3003415" y="0"/>
                  </a:cubicBezTo>
                  <a:lnTo>
                    <a:pt x="3003415" y="334145"/>
                  </a:lnTo>
                  <a:cubicBezTo>
                    <a:pt x="3003415" y="334145"/>
                    <a:pt x="2967557" y="334145"/>
                    <a:pt x="2923324" y="334145"/>
                  </a:cubicBezTo>
                  <a:lnTo>
                    <a:pt x="80091" y="334145"/>
                  </a:lnTo>
                  <a:cubicBezTo>
                    <a:pt x="35858" y="334145"/>
                    <a:pt x="0" y="334145"/>
                    <a:pt x="0" y="334145"/>
                  </a:cubicBezTo>
                  <a:lnTo>
                    <a:pt x="0" y="0"/>
                  </a:lnTo>
                  <a:cubicBezTo>
                    <a:pt x="0" y="0"/>
                    <a:pt x="35858" y="0"/>
                    <a:pt x="80091" y="0"/>
                  </a:cubicBezTo>
                  <a:close/>
                </a:path>
              </a:pathLst>
            </a:custGeom>
            <a:solidFill>
              <a:srgbClr val="FEF3C7"/>
            </a:solidFill>
            <a:ln w="20018" cap="flat">
              <a:solidFill>
                <a:srgbClr val="F59E0B"/>
              </a:solidFill>
              <a:prstDash val="solid"/>
              <a:miter/>
            </a:ln>
          </p:spPr>
          <p:txBody>
            <a:bodyPr rtlCol="0" anchor="ctr"/>
            <a:lstStyle/>
            <a:p>
              <a:pPr algn="ctr"/>
              <a:endParaRPr lang="en-IN"/>
            </a:p>
          </p:txBody>
        </p:sp>
        <p:sp>
          <p:nvSpPr>
            <p:cNvPr id="48" name="TextBox 47">
              <a:extLst>
                <a:ext uri="{FF2B5EF4-FFF2-40B4-BE49-F238E27FC236}">
                  <a16:creationId xmlns:a16="http://schemas.microsoft.com/office/drawing/2014/main" id="{9B9E9A9F-FF97-5811-52D0-A0E7CBCEAD50}"/>
                </a:ext>
              </a:extLst>
            </p:cNvPr>
            <p:cNvSpPr txBox="1"/>
            <p:nvPr/>
          </p:nvSpPr>
          <p:spPr>
            <a:xfrm>
              <a:off x="4671589" y="1573148"/>
              <a:ext cx="2709396" cy="253916"/>
            </a:xfrm>
            <a:prstGeom prst="rect">
              <a:avLst/>
            </a:prstGeom>
            <a:noFill/>
          </p:spPr>
          <p:txBody>
            <a:bodyPr wrap="none" rtlCol="0" anchor="ctr">
              <a:spAutoFit/>
            </a:bodyPr>
            <a:lstStyle/>
            <a:p>
              <a:pPr algn="ctr"/>
              <a:r>
                <a:rPr lang="en-IN" sz="1050" b="1" spc="0" baseline="0" dirty="0" err="1">
                  <a:ln/>
                  <a:solidFill>
                    <a:srgbClr val="92400E"/>
                  </a:solidFill>
                  <a:latin typeface="Arial"/>
                  <a:cs typeface="Arial"/>
                  <a:sym typeface="Arial"/>
                  <a:rtl val="0"/>
                </a:rPr>
                <a:t>gNB</a:t>
              </a:r>
              <a:r>
                <a:rPr lang="en-IN" sz="1050" b="1" spc="0" baseline="0" dirty="0">
                  <a:ln/>
                  <a:solidFill>
                    <a:srgbClr val="92400E"/>
                  </a:solidFill>
                  <a:latin typeface="Arial"/>
                  <a:cs typeface="Arial"/>
                  <a:sym typeface="Arial"/>
                  <a:rtl val="0"/>
                </a:rPr>
                <a:t> Processing Time (Critical Window)</a:t>
              </a:r>
            </a:p>
          </p:txBody>
        </p:sp>
        <p:sp>
          <p:nvSpPr>
            <p:cNvPr id="49" name="TextBox 48">
              <a:extLst>
                <a:ext uri="{FF2B5EF4-FFF2-40B4-BE49-F238E27FC236}">
                  <a16:creationId xmlns:a16="http://schemas.microsoft.com/office/drawing/2014/main" id="{0FBDF919-E4E5-4D5B-59BF-A7DA5CE23CD7}"/>
                </a:ext>
              </a:extLst>
            </p:cNvPr>
            <p:cNvSpPr txBox="1"/>
            <p:nvPr/>
          </p:nvSpPr>
          <p:spPr>
            <a:xfrm>
              <a:off x="4503492" y="1718356"/>
              <a:ext cx="3084499" cy="246221"/>
            </a:xfrm>
            <a:prstGeom prst="rect">
              <a:avLst/>
            </a:prstGeom>
            <a:noFill/>
          </p:spPr>
          <p:txBody>
            <a:bodyPr wrap="none" rtlCol="0" anchor="ctr">
              <a:spAutoFit/>
            </a:bodyPr>
            <a:lstStyle/>
            <a:p>
              <a:pPr algn="ctr"/>
              <a:r>
                <a:rPr lang="en-IN" sz="1000" spc="0" baseline="0">
                  <a:ln/>
                  <a:solidFill>
                    <a:srgbClr val="92400E"/>
                  </a:solidFill>
                  <a:latin typeface="Arial"/>
                  <a:cs typeface="Arial"/>
                  <a:sym typeface="Arial"/>
                  <a:rtl val="0"/>
                </a:rPr>
                <a:t>Resource Allocation | Authentication | Bearer Setup</a:t>
              </a:r>
            </a:p>
          </p:txBody>
        </p:sp>
        <p:sp>
          <p:nvSpPr>
            <p:cNvPr id="50" name="Freeform: Shape 49">
              <a:extLst>
                <a:ext uri="{FF2B5EF4-FFF2-40B4-BE49-F238E27FC236}">
                  <a16:creationId xmlns:a16="http://schemas.microsoft.com/office/drawing/2014/main" id="{C6113205-9CDA-D58F-A67A-7E2692039274}"/>
                </a:ext>
              </a:extLst>
            </p:cNvPr>
            <p:cNvSpPr/>
            <p:nvPr/>
          </p:nvSpPr>
          <p:spPr>
            <a:xfrm>
              <a:off x="7586359" y="2195410"/>
              <a:ext cx="2002276" cy="8353"/>
            </a:xfrm>
            <a:custGeom>
              <a:avLst/>
              <a:gdLst>
                <a:gd name="connsiteX0" fmla="*/ 0 w 2002276"/>
                <a:gd name="connsiteY0" fmla="*/ 0 h 8353"/>
                <a:gd name="connsiteX1" fmla="*/ 2002277 w 2002276"/>
                <a:gd name="connsiteY1" fmla="*/ 0 h 8353"/>
              </a:gdLst>
              <a:ahLst/>
              <a:cxnLst>
                <a:cxn ang="0">
                  <a:pos x="connsiteX0" y="connsiteY0"/>
                </a:cxn>
                <a:cxn ang="0">
                  <a:pos x="connsiteX1" y="connsiteY1"/>
                </a:cxn>
              </a:cxnLst>
              <a:rect l="l" t="t" r="r" b="b"/>
              <a:pathLst>
                <a:path w="2002276" h="8353">
                  <a:moveTo>
                    <a:pt x="0" y="0"/>
                  </a:moveTo>
                  <a:lnTo>
                    <a:pt x="2002277" y="0"/>
                  </a:lnTo>
                </a:path>
              </a:pathLst>
            </a:custGeom>
            <a:ln w="30028" cap="flat">
              <a:solidFill>
                <a:srgbClr val="DC2626"/>
              </a:solidFill>
              <a:prstDash val="solid"/>
              <a:miter/>
              <a:tailEnd type="stealth" w="lg" len="lg"/>
            </a:ln>
          </p:spPr>
          <p:txBody>
            <a:bodyPr rtlCol="0" anchor="ctr"/>
            <a:lstStyle/>
            <a:p>
              <a:pPr algn="ctr"/>
              <a:endParaRPr lang="en-IN"/>
            </a:p>
          </p:txBody>
        </p:sp>
        <p:sp>
          <p:nvSpPr>
            <p:cNvPr id="51" name="TextBox 50">
              <a:extLst>
                <a:ext uri="{FF2B5EF4-FFF2-40B4-BE49-F238E27FC236}">
                  <a16:creationId xmlns:a16="http://schemas.microsoft.com/office/drawing/2014/main" id="{634A020F-3474-BF31-A7A2-CD25CAD14D39}"/>
                </a:ext>
              </a:extLst>
            </p:cNvPr>
            <p:cNvSpPr txBox="1"/>
            <p:nvPr/>
          </p:nvSpPr>
          <p:spPr>
            <a:xfrm>
              <a:off x="8145710" y="1975406"/>
              <a:ext cx="883575" cy="230832"/>
            </a:xfrm>
            <a:prstGeom prst="rect">
              <a:avLst/>
            </a:prstGeom>
            <a:noFill/>
          </p:spPr>
          <p:txBody>
            <a:bodyPr wrap="none" rtlCol="0" anchor="ctr">
              <a:spAutoFit/>
            </a:bodyPr>
            <a:lstStyle/>
            <a:p>
              <a:pPr algn="ctr"/>
              <a:r>
                <a:rPr lang="en-IN" sz="900" b="1" spc="0" baseline="0">
                  <a:ln/>
                  <a:solidFill>
                    <a:srgbClr val="DC2626"/>
                  </a:solidFill>
                  <a:latin typeface="Arial"/>
                  <a:cs typeface="Arial"/>
                  <a:sym typeface="Arial"/>
                  <a:rtl val="0"/>
                </a:rPr>
                <a:t>2. RRCSetup</a:t>
              </a:r>
            </a:p>
          </p:txBody>
        </p:sp>
        <p:sp>
          <p:nvSpPr>
            <p:cNvPr id="52" name="TextBox 51">
              <a:extLst>
                <a:ext uri="{FF2B5EF4-FFF2-40B4-BE49-F238E27FC236}">
                  <a16:creationId xmlns:a16="http://schemas.microsoft.com/office/drawing/2014/main" id="{1601F740-6E66-A047-945F-39C2F3FF05BA}"/>
                </a:ext>
              </a:extLst>
            </p:cNvPr>
            <p:cNvSpPr txBox="1"/>
            <p:nvPr/>
          </p:nvSpPr>
          <p:spPr>
            <a:xfrm>
              <a:off x="7986210" y="2199372"/>
              <a:ext cx="1202573" cy="207749"/>
            </a:xfrm>
            <a:prstGeom prst="rect">
              <a:avLst/>
            </a:prstGeom>
            <a:noFill/>
          </p:spPr>
          <p:txBody>
            <a:bodyPr wrap="none" rtlCol="0" anchor="ctr">
              <a:spAutoFit/>
            </a:bodyPr>
            <a:lstStyle/>
            <a:p>
              <a:pPr algn="ctr"/>
              <a:r>
                <a:rPr lang="en-IN" sz="750" spc="0" baseline="0">
                  <a:ln/>
                  <a:solidFill>
                    <a:srgbClr val="64748B"/>
                  </a:solidFill>
                  <a:latin typeface="Arial"/>
                  <a:cs typeface="Arial"/>
                  <a:sym typeface="Arial"/>
                  <a:rtl val="0"/>
                </a:rPr>
                <a:t>Must arrive before T300</a:t>
              </a:r>
            </a:p>
          </p:txBody>
        </p:sp>
        <p:sp>
          <p:nvSpPr>
            <p:cNvPr id="53" name="Freeform: Shape 52">
              <a:extLst>
                <a:ext uri="{FF2B5EF4-FFF2-40B4-BE49-F238E27FC236}">
                  <a16:creationId xmlns:a16="http://schemas.microsoft.com/office/drawing/2014/main" id="{B4DFE4AA-B3A9-193A-6E74-FAC406642DF6}"/>
                </a:ext>
              </a:extLst>
            </p:cNvPr>
            <p:cNvSpPr/>
            <p:nvPr/>
          </p:nvSpPr>
          <p:spPr>
            <a:xfrm>
              <a:off x="7586359" y="2613092"/>
              <a:ext cx="2002276" cy="8353"/>
            </a:xfrm>
            <a:custGeom>
              <a:avLst/>
              <a:gdLst>
                <a:gd name="connsiteX0" fmla="*/ 2002277 w 2002276"/>
                <a:gd name="connsiteY0" fmla="*/ 0 h 8353"/>
                <a:gd name="connsiteX1" fmla="*/ 0 w 2002276"/>
                <a:gd name="connsiteY1" fmla="*/ 0 h 8353"/>
              </a:gdLst>
              <a:ahLst/>
              <a:cxnLst>
                <a:cxn ang="0">
                  <a:pos x="connsiteX0" y="connsiteY0"/>
                </a:cxn>
                <a:cxn ang="0">
                  <a:pos x="connsiteX1" y="connsiteY1"/>
                </a:cxn>
              </a:cxnLst>
              <a:rect l="l" t="t" r="r" b="b"/>
              <a:pathLst>
                <a:path w="2002276" h="8353">
                  <a:moveTo>
                    <a:pt x="2002277" y="0"/>
                  </a:moveTo>
                  <a:lnTo>
                    <a:pt x="0" y="0"/>
                  </a:lnTo>
                </a:path>
              </a:pathLst>
            </a:custGeom>
            <a:ln w="30028" cap="flat">
              <a:solidFill>
                <a:srgbClr val="059669"/>
              </a:solidFill>
              <a:prstDash val="solid"/>
              <a:miter/>
              <a:tailEnd type="stealth" w="lg" len="lg"/>
            </a:ln>
          </p:spPr>
          <p:txBody>
            <a:bodyPr rtlCol="0" anchor="ctr"/>
            <a:lstStyle/>
            <a:p>
              <a:pPr algn="ctr"/>
              <a:endParaRPr lang="en-IN"/>
            </a:p>
          </p:txBody>
        </p:sp>
        <p:sp>
          <p:nvSpPr>
            <p:cNvPr id="54" name="TextBox 53">
              <a:extLst>
                <a:ext uri="{FF2B5EF4-FFF2-40B4-BE49-F238E27FC236}">
                  <a16:creationId xmlns:a16="http://schemas.microsoft.com/office/drawing/2014/main" id="{7484859F-E480-F6AB-C43E-44725EEDC33C}"/>
                </a:ext>
              </a:extLst>
            </p:cNvPr>
            <p:cNvSpPr txBox="1"/>
            <p:nvPr/>
          </p:nvSpPr>
          <p:spPr>
            <a:xfrm>
              <a:off x="7882817" y="2393088"/>
              <a:ext cx="1409360" cy="230832"/>
            </a:xfrm>
            <a:prstGeom prst="rect">
              <a:avLst/>
            </a:prstGeom>
            <a:noFill/>
          </p:spPr>
          <p:txBody>
            <a:bodyPr wrap="none" rtlCol="0" anchor="ctr">
              <a:spAutoFit/>
            </a:bodyPr>
            <a:lstStyle/>
            <a:p>
              <a:pPr algn="ctr"/>
              <a:r>
                <a:rPr lang="en-IN" sz="900" b="1" spc="0" baseline="0">
                  <a:ln/>
                  <a:solidFill>
                    <a:srgbClr val="059669"/>
                  </a:solidFill>
                  <a:latin typeface="Arial"/>
                  <a:cs typeface="Arial"/>
                  <a:sym typeface="Arial"/>
                  <a:rtl val="0"/>
                </a:rPr>
                <a:t>3. RRCSetupComplete</a:t>
              </a:r>
            </a:p>
          </p:txBody>
        </p:sp>
        <p:sp>
          <p:nvSpPr>
            <p:cNvPr id="55" name="TextBox 54">
              <a:extLst>
                <a:ext uri="{FF2B5EF4-FFF2-40B4-BE49-F238E27FC236}">
                  <a16:creationId xmlns:a16="http://schemas.microsoft.com/office/drawing/2014/main" id="{4E41A3B4-4A0E-AF8B-A180-948462E04015}"/>
                </a:ext>
              </a:extLst>
            </p:cNvPr>
            <p:cNvSpPr txBox="1"/>
            <p:nvPr/>
          </p:nvSpPr>
          <p:spPr>
            <a:xfrm>
              <a:off x="7993424" y="2617053"/>
              <a:ext cx="1188146" cy="207749"/>
            </a:xfrm>
            <a:prstGeom prst="rect">
              <a:avLst/>
            </a:prstGeom>
            <a:noFill/>
          </p:spPr>
          <p:txBody>
            <a:bodyPr wrap="none" rtlCol="0" anchor="ctr">
              <a:spAutoFit/>
            </a:bodyPr>
            <a:lstStyle/>
            <a:p>
              <a:pPr algn="ctr"/>
              <a:r>
                <a:rPr lang="en-IN" sz="750" spc="0" baseline="0">
                  <a:ln/>
                  <a:solidFill>
                    <a:srgbClr val="64748B"/>
                  </a:solidFill>
                  <a:latin typeface="Arial"/>
                  <a:cs typeface="Arial"/>
                  <a:sym typeface="Arial"/>
                  <a:rtl val="0"/>
                </a:rPr>
                <a:t>Connection Established</a:t>
              </a:r>
            </a:p>
          </p:txBody>
        </p:sp>
        <p:sp>
          <p:nvSpPr>
            <p:cNvPr id="56" name="Freeform: Shape 55">
              <a:extLst>
                <a:ext uri="{FF2B5EF4-FFF2-40B4-BE49-F238E27FC236}">
                  <a16:creationId xmlns:a16="http://schemas.microsoft.com/office/drawing/2014/main" id="{A5884A4E-8B31-C6F7-B515-13A5620CE8AD}"/>
                </a:ext>
              </a:extLst>
            </p:cNvPr>
            <p:cNvSpPr/>
            <p:nvPr/>
          </p:nvSpPr>
          <p:spPr>
            <a:xfrm>
              <a:off x="2580667" y="3030773"/>
              <a:ext cx="2002276" cy="8353"/>
            </a:xfrm>
            <a:custGeom>
              <a:avLst/>
              <a:gdLst>
                <a:gd name="connsiteX0" fmla="*/ 2002277 w 2002276"/>
                <a:gd name="connsiteY0" fmla="*/ 0 h 8353"/>
                <a:gd name="connsiteX1" fmla="*/ 0 w 2002276"/>
                <a:gd name="connsiteY1" fmla="*/ 0 h 8353"/>
              </a:gdLst>
              <a:ahLst/>
              <a:cxnLst>
                <a:cxn ang="0">
                  <a:pos x="connsiteX0" y="connsiteY0"/>
                </a:cxn>
                <a:cxn ang="0">
                  <a:pos x="connsiteX1" y="connsiteY1"/>
                </a:cxn>
              </a:cxnLst>
              <a:rect l="l" t="t" r="r" b="b"/>
              <a:pathLst>
                <a:path w="2002276" h="8353">
                  <a:moveTo>
                    <a:pt x="2002277" y="0"/>
                  </a:moveTo>
                  <a:lnTo>
                    <a:pt x="0" y="0"/>
                  </a:lnTo>
                </a:path>
              </a:pathLst>
            </a:custGeom>
            <a:ln w="20018" cap="flat">
              <a:solidFill>
                <a:srgbClr val="DC2626"/>
              </a:solidFill>
              <a:custDash>
                <a:ds d="750000" sp="375000"/>
              </a:custDash>
              <a:miter/>
              <a:tailEnd type="stealth" w="lg" len="lg"/>
            </a:ln>
          </p:spPr>
          <p:txBody>
            <a:bodyPr rtlCol="0" anchor="ctr"/>
            <a:lstStyle/>
            <a:p>
              <a:pPr algn="ctr"/>
              <a:endParaRPr lang="en-IN"/>
            </a:p>
          </p:txBody>
        </p:sp>
        <p:sp>
          <p:nvSpPr>
            <p:cNvPr id="57" name="TextBox 56">
              <a:extLst>
                <a:ext uri="{FF2B5EF4-FFF2-40B4-BE49-F238E27FC236}">
                  <a16:creationId xmlns:a16="http://schemas.microsoft.com/office/drawing/2014/main" id="{8A22146E-D42A-3A60-65F0-D1532B060F06}"/>
                </a:ext>
              </a:extLst>
            </p:cNvPr>
            <p:cNvSpPr txBox="1"/>
            <p:nvPr/>
          </p:nvSpPr>
          <p:spPr>
            <a:xfrm>
              <a:off x="2663124" y="2818331"/>
              <a:ext cx="1837361" cy="219291"/>
            </a:xfrm>
            <a:prstGeom prst="rect">
              <a:avLst/>
            </a:prstGeom>
            <a:noFill/>
          </p:spPr>
          <p:txBody>
            <a:bodyPr wrap="none" rtlCol="0" anchor="ctr">
              <a:spAutoFit/>
            </a:bodyPr>
            <a:lstStyle/>
            <a:p>
              <a:pPr algn="ctr"/>
              <a:r>
                <a:rPr lang="en-IN" sz="825" b="1" spc="0" baseline="0">
                  <a:ln/>
                  <a:solidFill>
                    <a:srgbClr val="DC2626"/>
                  </a:solidFill>
                  <a:latin typeface="Arial"/>
                  <a:cs typeface="Arial"/>
                  <a:sym typeface="Arial"/>
                  <a:rtl val="0"/>
                </a:rPr>
                <a:t>Timeout/Failure → Restart RACH</a:t>
              </a:r>
            </a:p>
          </p:txBody>
        </p:sp>
      </p:grpSp>
      <p:grpSp>
        <p:nvGrpSpPr>
          <p:cNvPr id="58" name="Graphic 4">
            <a:extLst>
              <a:ext uri="{FF2B5EF4-FFF2-40B4-BE49-F238E27FC236}">
                <a16:creationId xmlns:a16="http://schemas.microsoft.com/office/drawing/2014/main" id="{7F53DC46-3809-C301-D59F-C62E46C847D5}"/>
              </a:ext>
            </a:extLst>
          </p:cNvPr>
          <p:cNvGrpSpPr/>
          <p:nvPr/>
        </p:nvGrpSpPr>
        <p:grpSpPr>
          <a:xfrm>
            <a:off x="3081237" y="3866136"/>
            <a:ext cx="6006830" cy="2506088"/>
            <a:chOff x="3081237" y="3866136"/>
            <a:chExt cx="6006830" cy="2506088"/>
          </a:xfrm>
        </p:grpSpPr>
        <p:sp>
          <p:nvSpPr>
            <p:cNvPr id="59" name="Freeform: Shape 58">
              <a:extLst>
                <a:ext uri="{FF2B5EF4-FFF2-40B4-BE49-F238E27FC236}">
                  <a16:creationId xmlns:a16="http://schemas.microsoft.com/office/drawing/2014/main" id="{EE65BD91-778E-E354-6C48-39BA710E3F78}"/>
                </a:ext>
              </a:extLst>
            </p:cNvPr>
            <p:cNvSpPr/>
            <p:nvPr/>
          </p:nvSpPr>
          <p:spPr>
            <a:xfrm>
              <a:off x="3081237" y="3866136"/>
              <a:ext cx="6006830" cy="2506088"/>
            </a:xfrm>
            <a:custGeom>
              <a:avLst/>
              <a:gdLst>
                <a:gd name="connsiteX0" fmla="*/ 5856659 w 6006830"/>
                <a:gd name="connsiteY0" fmla="*/ 0 h 2506088"/>
                <a:gd name="connsiteX1" fmla="*/ 6006830 w 6006830"/>
                <a:gd name="connsiteY1" fmla="*/ 0 h 2506088"/>
                <a:gd name="connsiteX2" fmla="*/ 6006830 w 6006830"/>
                <a:gd name="connsiteY2" fmla="*/ 2506088 h 2506088"/>
                <a:gd name="connsiteX3" fmla="*/ 5856659 w 6006830"/>
                <a:gd name="connsiteY3" fmla="*/ 2506088 h 2506088"/>
                <a:gd name="connsiteX4" fmla="*/ 150171 w 6006830"/>
                <a:gd name="connsiteY4" fmla="*/ 2506088 h 2506088"/>
                <a:gd name="connsiteX5" fmla="*/ 0 w 6006830"/>
                <a:gd name="connsiteY5" fmla="*/ 2506088 h 2506088"/>
                <a:gd name="connsiteX6" fmla="*/ 0 w 6006830"/>
                <a:gd name="connsiteY6" fmla="*/ 0 h 2506088"/>
                <a:gd name="connsiteX7" fmla="*/ 150171 w 6006830"/>
                <a:gd name="connsiteY7" fmla="*/ 0 h 250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6830" h="2506088">
                  <a:moveTo>
                    <a:pt x="5856659" y="0"/>
                  </a:moveTo>
                  <a:cubicBezTo>
                    <a:pt x="5939597" y="0"/>
                    <a:pt x="6006830" y="0"/>
                    <a:pt x="6006830" y="0"/>
                  </a:cubicBezTo>
                  <a:lnTo>
                    <a:pt x="6006830" y="2506088"/>
                  </a:lnTo>
                  <a:cubicBezTo>
                    <a:pt x="6006830" y="2506088"/>
                    <a:pt x="5939597" y="2506088"/>
                    <a:pt x="5856659" y="2506088"/>
                  </a:cubicBezTo>
                  <a:lnTo>
                    <a:pt x="150171" y="2506088"/>
                  </a:lnTo>
                  <a:cubicBezTo>
                    <a:pt x="67234" y="2506088"/>
                    <a:pt x="0" y="2506088"/>
                    <a:pt x="0" y="2506088"/>
                  </a:cubicBezTo>
                  <a:lnTo>
                    <a:pt x="0" y="0"/>
                  </a:lnTo>
                  <a:cubicBezTo>
                    <a:pt x="0" y="0"/>
                    <a:pt x="67234" y="0"/>
                    <a:pt x="150171" y="0"/>
                  </a:cubicBezTo>
                  <a:close/>
                </a:path>
              </a:pathLst>
            </a:custGeom>
            <a:gradFill>
              <a:gsLst>
                <a:gs pos="0">
                  <a:srgbClr val="FFFFFF"/>
                </a:gs>
                <a:gs pos="50000">
                  <a:srgbClr val="FBFCFD"/>
                </a:gs>
                <a:gs pos="100000">
                  <a:srgbClr val="F8FAFC"/>
                </a:gs>
              </a:gsLst>
              <a:lin ang="2700000" scaled="1"/>
            </a:gradFill>
            <a:ln w="20018" cap="flat">
              <a:solidFill>
                <a:srgbClr val="64748B"/>
              </a:solidFill>
              <a:prstDash val="solid"/>
              <a:miter/>
            </a:ln>
          </p:spPr>
          <p:txBody>
            <a:bodyPr rtlCol="0" anchor="ctr"/>
            <a:lstStyle/>
            <a:p>
              <a:pPr algn="ctr"/>
              <a:endParaRPr lang="en-IN"/>
            </a:p>
          </p:txBody>
        </p:sp>
        <p:sp>
          <p:nvSpPr>
            <p:cNvPr id="60" name="TextBox 59">
              <a:extLst>
                <a:ext uri="{FF2B5EF4-FFF2-40B4-BE49-F238E27FC236}">
                  <a16:creationId xmlns:a16="http://schemas.microsoft.com/office/drawing/2014/main" id="{F43C6BA6-A6FA-CB18-4181-5B43F9AEE61D}"/>
                </a:ext>
              </a:extLst>
            </p:cNvPr>
            <p:cNvSpPr txBox="1"/>
            <p:nvPr/>
          </p:nvSpPr>
          <p:spPr>
            <a:xfrm>
              <a:off x="5168374" y="3934903"/>
              <a:ext cx="1832553" cy="300082"/>
            </a:xfrm>
            <a:prstGeom prst="rect">
              <a:avLst/>
            </a:prstGeom>
            <a:noFill/>
          </p:spPr>
          <p:txBody>
            <a:bodyPr wrap="none" rtlCol="0" anchor="ctr">
              <a:spAutoFit/>
            </a:bodyPr>
            <a:lstStyle/>
            <a:p>
              <a:pPr algn="ctr"/>
              <a:r>
                <a:rPr lang="en-IN" sz="1350" b="1" spc="0" baseline="0">
                  <a:ln/>
                  <a:solidFill>
                    <a:srgbClr val="1E40AF"/>
                  </a:solidFill>
                  <a:latin typeface="Arial"/>
                  <a:cs typeface="Arial"/>
                  <a:sym typeface="Arial"/>
                  <a:rtl val="0"/>
                </a:rPr>
                <a:t>KPI Impact Analysis</a:t>
              </a:r>
            </a:p>
          </p:txBody>
        </p:sp>
        <p:grpSp>
          <p:nvGrpSpPr>
            <p:cNvPr id="61" name="Graphic 4">
              <a:extLst>
                <a:ext uri="{FF2B5EF4-FFF2-40B4-BE49-F238E27FC236}">
                  <a16:creationId xmlns:a16="http://schemas.microsoft.com/office/drawing/2014/main" id="{A706A3BC-30AA-FA20-C493-ED02082221F7}"/>
                </a:ext>
              </a:extLst>
            </p:cNvPr>
            <p:cNvGrpSpPr/>
            <p:nvPr/>
          </p:nvGrpSpPr>
          <p:grpSpPr>
            <a:xfrm>
              <a:off x="3269194" y="4243788"/>
              <a:ext cx="2615229" cy="1042464"/>
              <a:chOff x="3269194" y="4243788"/>
              <a:chExt cx="2615229" cy="1042464"/>
            </a:xfrm>
          </p:grpSpPr>
          <p:sp>
            <p:nvSpPr>
              <p:cNvPr id="62" name="Freeform: Shape 61">
                <a:extLst>
                  <a:ext uri="{FF2B5EF4-FFF2-40B4-BE49-F238E27FC236}">
                    <a16:creationId xmlns:a16="http://schemas.microsoft.com/office/drawing/2014/main" id="{BF19594D-5547-D0D0-055C-9F4CA45AAD11}"/>
                  </a:ext>
                </a:extLst>
              </p:cNvPr>
              <p:cNvSpPr/>
              <p:nvPr/>
            </p:nvSpPr>
            <p:spPr>
              <a:xfrm>
                <a:off x="3281464" y="4283817"/>
                <a:ext cx="2602959" cy="1002435"/>
              </a:xfrm>
              <a:custGeom>
                <a:avLst/>
                <a:gdLst>
                  <a:gd name="connsiteX0" fmla="*/ 2502846 w 2602959"/>
                  <a:gd name="connsiteY0" fmla="*/ 0 h 1002435"/>
                  <a:gd name="connsiteX1" fmla="*/ 2602960 w 2602959"/>
                  <a:gd name="connsiteY1" fmla="*/ 0 h 1002435"/>
                  <a:gd name="connsiteX2" fmla="*/ 2602960 w 2602959"/>
                  <a:gd name="connsiteY2" fmla="*/ 1002435 h 1002435"/>
                  <a:gd name="connsiteX3" fmla="*/ 2502846 w 2602959"/>
                  <a:gd name="connsiteY3" fmla="*/ 1002435 h 1002435"/>
                  <a:gd name="connsiteX4" fmla="*/ 100114 w 2602959"/>
                  <a:gd name="connsiteY4" fmla="*/ 1002435 h 1002435"/>
                  <a:gd name="connsiteX5" fmla="*/ 0 w 2602959"/>
                  <a:gd name="connsiteY5" fmla="*/ 1002435 h 1002435"/>
                  <a:gd name="connsiteX6" fmla="*/ 0 w 2602959"/>
                  <a:gd name="connsiteY6" fmla="*/ 0 h 1002435"/>
                  <a:gd name="connsiteX7" fmla="*/ 100114 w 2602959"/>
                  <a:gd name="connsiteY7" fmla="*/ 0 h 100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959" h="1002435">
                    <a:moveTo>
                      <a:pt x="2502846" y="0"/>
                    </a:moveTo>
                    <a:cubicBezTo>
                      <a:pt x="2558137" y="0"/>
                      <a:pt x="2602960" y="0"/>
                      <a:pt x="2602960" y="0"/>
                    </a:cubicBezTo>
                    <a:lnTo>
                      <a:pt x="2602960" y="1002435"/>
                    </a:lnTo>
                    <a:cubicBezTo>
                      <a:pt x="2602960" y="1002435"/>
                      <a:pt x="2558137" y="1002435"/>
                      <a:pt x="2502846" y="1002435"/>
                    </a:cubicBezTo>
                    <a:lnTo>
                      <a:pt x="100114" y="1002435"/>
                    </a:lnTo>
                    <a:cubicBezTo>
                      <a:pt x="44822" y="1002435"/>
                      <a:pt x="0" y="1002435"/>
                      <a:pt x="0" y="1002435"/>
                    </a:cubicBezTo>
                    <a:lnTo>
                      <a:pt x="0" y="0"/>
                    </a:lnTo>
                    <a:cubicBezTo>
                      <a:pt x="0" y="0"/>
                      <a:pt x="44822" y="0"/>
                      <a:pt x="100114" y="0"/>
                    </a:cubicBezTo>
                    <a:close/>
                  </a:path>
                </a:pathLst>
              </a:custGeom>
              <a:solidFill>
                <a:srgbClr val="ECFDF5"/>
              </a:solidFill>
              <a:ln w="20018" cap="flat">
                <a:solidFill>
                  <a:srgbClr val="10B981"/>
                </a:solidFill>
                <a:prstDash val="solid"/>
                <a:miter/>
              </a:ln>
            </p:spPr>
            <p:txBody>
              <a:bodyPr rtlCol="0" anchor="ctr"/>
              <a:lstStyle/>
              <a:p>
                <a:pPr algn="ctr"/>
                <a:endParaRPr lang="en-IN"/>
              </a:p>
            </p:txBody>
          </p:sp>
          <p:sp>
            <p:nvSpPr>
              <p:cNvPr id="63" name="TextBox 62">
                <a:extLst>
                  <a:ext uri="{FF2B5EF4-FFF2-40B4-BE49-F238E27FC236}">
                    <a16:creationId xmlns:a16="http://schemas.microsoft.com/office/drawing/2014/main" id="{0191B627-FE7F-5FA3-DF69-0EDE56CBA774}"/>
                  </a:ext>
                </a:extLst>
              </p:cNvPr>
              <p:cNvSpPr txBox="1"/>
              <p:nvPr/>
            </p:nvSpPr>
            <p:spPr>
              <a:xfrm>
                <a:off x="3613001" y="4243788"/>
                <a:ext cx="1803699" cy="253916"/>
              </a:xfrm>
              <a:prstGeom prst="rect">
                <a:avLst/>
              </a:prstGeom>
              <a:noFill/>
            </p:spPr>
            <p:txBody>
              <a:bodyPr wrap="none" rtlCol="0" anchor="ctr">
                <a:spAutoFit/>
              </a:bodyPr>
              <a:lstStyle/>
              <a:p>
                <a:pPr algn="ctr"/>
                <a:r>
                  <a:rPr lang="en-IN" sz="1050" b="1" spc="0" baseline="0" dirty="0">
                    <a:ln/>
                    <a:solidFill>
                      <a:srgbClr val="059669"/>
                    </a:solidFill>
                    <a:latin typeface="Arial"/>
                    <a:cs typeface="Arial"/>
                    <a:sym typeface="Arial"/>
                    <a:rtl val="0"/>
                  </a:rPr>
                  <a:t>RRC Setup Success Rate</a:t>
                </a:r>
              </a:p>
            </p:txBody>
          </p:sp>
          <p:sp>
            <p:nvSpPr>
              <p:cNvPr id="64" name="Freeform: Shape 63">
                <a:extLst>
                  <a:ext uri="{FF2B5EF4-FFF2-40B4-BE49-F238E27FC236}">
                    <a16:creationId xmlns:a16="http://schemas.microsoft.com/office/drawing/2014/main" id="{5DAF04E9-17B2-812D-AB20-A8DF2BEFE8B0}"/>
                  </a:ext>
                </a:extLst>
              </p:cNvPr>
              <p:cNvSpPr/>
              <p:nvPr/>
            </p:nvSpPr>
            <p:spPr>
              <a:xfrm>
                <a:off x="3631863" y="4478917"/>
                <a:ext cx="300341" cy="250608"/>
              </a:xfrm>
              <a:custGeom>
                <a:avLst/>
                <a:gdLst>
                  <a:gd name="connsiteX0" fmla="*/ 300342 w 300341"/>
                  <a:gd name="connsiteY0" fmla="*/ 125304 h 250608"/>
                  <a:gd name="connsiteX1" fmla="*/ 150171 w 300341"/>
                  <a:gd name="connsiteY1" fmla="*/ 250609 h 250608"/>
                  <a:gd name="connsiteX2" fmla="*/ 0 w 300341"/>
                  <a:gd name="connsiteY2" fmla="*/ 125304 h 250608"/>
                  <a:gd name="connsiteX3" fmla="*/ 150171 w 300341"/>
                  <a:gd name="connsiteY3" fmla="*/ 0 h 250608"/>
                  <a:gd name="connsiteX4" fmla="*/ 300342 w 300341"/>
                  <a:gd name="connsiteY4" fmla="*/ 125304 h 2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341" h="250608">
                    <a:moveTo>
                      <a:pt x="300342" y="125304"/>
                    </a:moveTo>
                    <a:cubicBezTo>
                      <a:pt x="300342" y="194508"/>
                      <a:pt x="233108" y="250609"/>
                      <a:pt x="150171" y="250609"/>
                    </a:cubicBezTo>
                    <a:cubicBezTo>
                      <a:pt x="67234" y="250609"/>
                      <a:pt x="0" y="194508"/>
                      <a:pt x="0" y="125304"/>
                    </a:cubicBezTo>
                    <a:cubicBezTo>
                      <a:pt x="0" y="56100"/>
                      <a:pt x="67234" y="0"/>
                      <a:pt x="150171" y="0"/>
                    </a:cubicBezTo>
                    <a:cubicBezTo>
                      <a:pt x="233108" y="0"/>
                      <a:pt x="300342" y="56100"/>
                      <a:pt x="300342" y="125304"/>
                    </a:cubicBezTo>
                    <a:close/>
                  </a:path>
                </a:pathLst>
              </a:custGeom>
              <a:solidFill>
                <a:srgbClr val="DC2626"/>
              </a:solidFill>
              <a:ln w="10009" cap="flat">
                <a:noFill/>
                <a:prstDash val="solid"/>
                <a:miter/>
              </a:ln>
            </p:spPr>
            <p:txBody>
              <a:bodyPr rtlCol="0" anchor="ctr"/>
              <a:lstStyle/>
              <a:p>
                <a:pPr algn="ctr"/>
                <a:endParaRPr lang="en-IN"/>
              </a:p>
            </p:txBody>
          </p:sp>
          <p:sp>
            <p:nvSpPr>
              <p:cNvPr id="65" name="TextBox 64">
                <a:extLst>
                  <a:ext uri="{FF2B5EF4-FFF2-40B4-BE49-F238E27FC236}">
                    <a16:creationId xmlns:a16="http://schemas.microsoft.com/office/drawing/2014/main" id="{2A950525-15B0-7F80-740A-07BD5F5CAEED}"/>
                  </a:ext>
                </a:extLst>
              </p:cNvPr>
              <p:cNvSpPr txBox="1"/>
              <p:nvPr/>
            </p:nvSpPr>
            <p:spPr>
              <a:xfrm>
                <a:off x="3952742" y="4517084"/>
                <a:ext cx="952505" cy="219291"/>
              </a:xfrm>
              <a:prstGeom prst="rect">
                <a:avLst/>
              </a:prstGeom>
              <a:noFill/>
            </p:spPr>
            <p:txBody>
              <a:bodyPr wrap="none" rtlCol="0" anchor="ctr">
                <a:spAutoFit/>
              </a:bodyPr>
              <a:lstStyle/>
              <a:p>
                <a:pPr algn="ctr"/>
                <a:r>
                  <a:rPr lang="en-IN" sz="825" b="1" spc="0" baseline="0">
                    <a:ln/>
                    <a:solidFill>
                      <a:srgbClr val="DC2626"/>
                    </a:solidFill>
                    <a:latin typeface="Arial"/>
                    <a:cs typeface="Arial"/>
                    <a:sym typeface="Arial"/>
                    <a:rtl val="0"/>
                  </a:rPr>
                  <a:t>Too Short T300</a:t>
                </a:r>
              </a:p>
            </p:txBody>
          </p:sp>
          <p:sp>
            <p:nvSpPr>
              <p:cNvPr id="66" name="TextBox 65">
                <a:extLst>
                  <a:ext uri="{FF2B5EF4-FFF2-40B4-BE49-F238E27FC236}">
                    <a16:creationId xmlns:a16="http://schemas.microsoft.com/office/drawing/2014/main" id="{0ED77FEB-DA58-5FA7-31CA-124F0FF6FE01}"/>
                  </a:ext>
                </a:extLst>
              </p:cNvPr>
              <p:cNvSpPr txBox="1"/>
              <p:nvPr/>
            </p:nvSpPr>
            <p:spPr>
              <a:xfrm>
                <a:off x="3941118" y="4667241"/>
                <a:ext cx="1672253" cy="196208"/>
              </a:xfrm>
              <a:prstGeom prst="rect">
                <a:avLst/>
              </a:prstGeom>
              <a:noFill/>
            </p:spPr>
            <p:txBody>
              <a:bodyPr wrap="none" rtlCol="0" anchor="ctr">
                <a:spAutoFit/>
              </a:bodyPr>
              <a:lstStyle/>
              <a:p>
                <a:pPr algn="ctr"/>
                <a:r>
                  <a:rPr lang="en-IN" sz="675" spc="0" baseline="0">
                    <a:ln/>
                    <a:solidFill>
                      <a:srgbClr val="374151"/>
                    </a:solidFill>
                    <a:latin typeface="Arial"/>
                    <a:cs typeface="Arial"/>
                    <a:sym typeface="Arial"/>
                    <a:rtl val="0"/>
                  </a:rPr>
                  <a:t>• Premature timeout during load spikes</a:t>
                </a:r>
              </a:p>
            </p:txBody>
          </p:sp>
          <p:sp>
            <p:nvSpPr>
              <p:cNvPr id="67" name="TextBox 66">
                <a:extLst>
                  <a:ext uri="{FF2B5EF4-FFF2-40B4-BE49-F238E27FC236}">
                    <a16:creationId xmlns:a16="http://schemas.microsoft.com/office/drawing/2014/main" id="{517A46CA-B423-8809-D277-636E7E45E3B8}"/>
                  </a:ext>
                </a:extLst>
              </p:cNvPr>
              <p:cNvSpPr txBox="1"/>
              <p:nvPr/>
            </p:nvSpPr>
            <p:spPr>
              <a:xfrm>
                <a:off x="3939989" y="4775838"/>
                <a:ext cx="1614545" cy="196208"/>
              </a:xfrm>
              <a:prstGeom prst="rect">
                <a:avLst/>
              </a:prstGeom>
              <a:noFill/>
            </p:spPr>
            <p:txBody>
              <a:bodyPr wrap="none" rtlCol="0" anchor="ctr">
                <a:spAutoFit/>
              </a:bodyPr>
              <a:lstStyle/>
              <a:p>
                <a:pPr algn="ctr"/>
                <a:r>
                  <a:rPr lang="en-IN" sz="675" spc="0" baseline="0">
                    <a:ln/>
                    <a:solidFill>
                      <a:srgbClr val="374151"/>
                    </a:solidFill>
                    <a:latin typeface="Arial"/>
                    <a:cs typeface="Arial"/>
                    <a:sym typeface="Arial"/>
                    <a:rtl val="0"/>
                  </a:rPr>
                  <a:t>• Higher failure rate in edge coverage</a:t>
                </a:r>
              </a:p>
            </p:txBody>
          </p:sp>
          <p:sp>
            <p:nvSpPr>
              <p:cNvPr id="68" name="Freeform: Shape 67">
                <a:extLst>
                  <a:ext uri="{FF2B5EF4-FFF2-40B4-BE49-F238E27FC236}">
                    <a16:creationId xmlns:a16="http://schemas.microsoft.com/office/drawing/2014/main" id="{DB150693-7FB6-1639-70D8-11204B02E812}"/>
                  </a:ext>
                </a:extLst>
              </p:cNvPr>
              <p:cNvSpPr/>
              <p:nvPr/>
            </p:nvSpPr>
            <p:spPr>
              <a:xfrm>
                <a:off x="3622135" y="4854831"/>
                <a:ext cx="300341" cy="250608"/>
              </a:xfrm>
              <a:custGeom>
                <a:avLst/>
                <a:gdLst>
                  <a:gd name="connsiteX0" fmla="*/ 300342 w 300341"/>
                  <a:gd name="connsiteY0" fmla="*/ 125304 h 250608"/>
                  <a:gd name="connsiteX1" fmla="*/ 150171 w 300341"/>
                  <a:gd name="connsiteY1" fmla="*/ 250609 h 250608"/>
                  <a:gd name="connsiteX2" fmla="*/ 0 w 300341"/>
                  <a:gd name="connsiteY2" fmla="*/ 125304 h 250608"/>
                  <a:gd name="connsiteX3" fmla="*/ 150171 w 300341"/>
                  <a:gd name="connsiteY3" fmla="*/ 0 h 250608"/>
                  <a:gd name="connsiteX4" fmla="*/ 300342 w 300341"/>
                  <a:gd name="connsiteY4" fmla="*/ 125304 h 2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341" h="250608">
                    <a:moveTo>
                      <a:pt x="300342" y="125304"/>
                    </a:moveTo>
                    <a:cubicBezTo>
                      <a:pt x="300342" y="194508"/>
                      <a:pt x="233108" y="250609"/>
                      <a:pt x="150171" y="250609"/>
                    </a:cubicBezTo>
                    <a:cubicBezTo>
                      <a:pt x="67234" y="250609"/>
                      <a:pt x="0" y="194508"/>
                      <a:pt x="0" y="125304"/>
                    </a:cubicBezTo>
                    <a:cubicBezTo>
                      <a:pt x="0" y="56100"/>
                      <a:pt x="67234" y="0"/>
                      <a:pt x="150171" y="0"/>
                    </a:cubicBezTo>
                    <a:cubicBezTo>
                      <a:pt x="233108" y="0"/>
                      <a:pt x="300342" y="56100"/>
                      <a:pt x="300342" y="125304"/>
                    </a:cubicBezTo>
                    <a:close/>
                  </a:path>
                </a:pathLst>
              </a:custGeom>
              <a:solidFill>
                <a:srgbClr val="F59E0B"/>
              </a:solidFill>
              <a:ln w="10009" cap="flat">
                <a:noFill/>
                <a:prstDash val="solid"/>
                <a:miter/>
              </a:ln>
            </p:spPr>
            <p:txBody>
              <a:bodyPr rtlCol="0" anchor="ctr"/>
              <a:lstStyle/>
              <a:p>
                <a:pPr algn="ctr"/>
                <a:endParaRPr lang="en-IN"/>
              </a:p>
            </p:txBody>
          </p:sp>
          <p:sp>
            <p:nvSpPr>
              <p:cNvPr id="69" name="TextBox 68">
                <a:extLst>
                  <a:ext uri="{FF2B5EF4-FFF2-40B4-BE49-F238E27FC236}">
                    <a16:creationId xmlns:a16="http://schemas.microsoft.com/office/drawing/2014/main" id="{CCC603D2-190C-7DBC-0CBB-09286EF939D6}"/>
                  </a:ext>
                </a:extLst>
              </p:cNvPr>
              <p:cNvSpPr txBox="1"/>
              <p:nvPr/>
            </p:nvSpPr>
            <p:spPr>
              <a:xfrm>
                <a:off x="3875317" y="4922181"/>
                <a:ext cx="933269" cy="219291"/>
              </a:xfrm>
              <a:prstGeom prst="rect">
                <a:avLst/>
              </a:prstGeom>
              <a:noFill/>
            </p:spPr>
            <p:txBody>
              <a:bodyPr wrap="none" rtlCol="0" anchor="ctr">
                <a:spAutoFit/>
              </a:bodyPr>
              <a:lstStyle/>
              <a:p>
                <a:pPr algn="ctr"/>
                <a:r>
                  <a:rPr lang="en-IN" sz="825" b="1" spc="0" baseline="0">
                    <a:ln/>
                    <a:solidFill>
                      <a:srgbClr val="F59E0B"/>
                    </a:solidFill>
                    <a:latin typeface="Arial"/>
                    <a:cs typeface="Arial"/>
                    <a:sym typeface="Arial"/>
                    <a:rtl val="0"/>
                  </a:rPr>
                  <a:t>Too Long T300</a:t>
                </a:r>
              </a:p>
            </p:txBody>
          </p:sp>
          <p:sp>
            <p:nvSpPr>
              <p:cNvPr id="70" name="TextBox 69">
                <a:extLst>
                  <a:ext uri="{FF2B5EF4-FFF2-40B4-BE49-F238E27FC236}">
                    <a16:creationId xmlns:a16="http://schemas.microsoft.com/office/drawing/2014/main" id="{C7E49823-7A7E-9E05-8195-477A2DAFC309}"/>
                  </a:ext>
                </a:extLst>
              </p:cNvPr>
              <p:cNvSpPr txBox="1"/>
              <p:nvPr/>
            </p:nvSpPr>
            <p:spPr>
              <a:xfrm>
                <a:off x="3269194" y="5088935"/>
                <a:ext cx="1633781" cy="196208"/>
              </a:xfrm>
              <a:prstGeom prst="rect">
                <a:avLst/>
              </a:prstGeom>
              <a:noFill/>
            </p:spPr>
            <p:txBody>
              <a:bodyPr wrap="none" rtlCol="0" anchor="ctr">
                <a:spAutoFit/>
              </a:bodyPr>
              <a:lstStyle/>
              <a:p>
                <a:pPr algn="ctr"/>
                <a:r>
                  <a:rPr lang="en-IN" sz="675" spc="0" baseline="0">
                    <a:ln/>
                    <a:solidFill>
                      <a:srgbClr val="374151"/>
                    </a:solidFill>
                    <a:latin typeface="Arial"/>
                    <a:cs typeface="Arial"/>
                    <a:sym typeface="Arial"/>
                    <a:rtl val="0"/>
                  </a:rPr>
                  <a:t>• Resource waste on bad connections</a:t>
                </a:r>
              </a:p>
            </p:txBody>
          </p:sp>
        </p:grpSp>
        <p:grpSp>
          <p:nvGrpSpPr>
            <p:cNvPr id="71" name="Graphic 4">
              <a:extLst>
                <a:ext uri="{FF2B5EF4-FFF2-40B4-BE49-F238E27FC236}">
                  <a16:creationId xmlns:a16="http://schemas.microsoft.com/office/drawing/2014/main" id="{022B78BA-088A-EAC7-8DE4-402D89BAFA0C}"/>
                </a:ext>
              </a:extLst>
            </p:cNvPr>
            <p:cNvGrpSpPr/>
            <p:nvPr/>
          </p:nvGrpSpPr>
          <p:grpSpPr>
            <a:xfrm>
              <a:off x="6284879" y="4283817"/>
              <a:ext cx="2602959" cy="1002435"/>
              <a:chOff x="6284879" y="4283817"/>
              <a:chExt cx="2602959" cy="1002435"/>
            </a:xfrm>
          </p:grpSpPr>
          <p:sp>
            <p:nvSpPr>
              <p:cNvPr id="72" name="Freeform: Shape 71">
                <a:extLst>
                  <a:ext uri="{FF2B5EF4-FFF2-40B4-BE49-F238E27FC236}">
                    <a16:creationId xmlns:a16="http://schemas.microsoft.com/office/drawing/2014/main" id="{AD61DA3C-2748-6FAD-E5CE-D0A40818A132}"/>
                  </a:ext>
                </a:extLst>
              </p:cNvPr>
              <p:cNvSpPr/>
              <p:nvPr/>
            </p:nvSpPr>
            <p:spPr>
              <a:xfrm>
                <a:off x="6284879" y="4283817"/>
                <a:ext cx="2602959" cy="1002435"/>
              </a:xfrm>
              <a:custGeom>
                <a:avLst/>
                <a:gdLst>
                  <a:gd name="connsiteX0" fmla="*/ 2502846 w 2602959"/>
                  <a:gd name="connsiteY0" fmla="*/ 0 h 1002435"/>
                  <a:gd name="connsiteX1" fmla="*/ 2602960 w 2602959"/>
                  <a:gd name="connsiteY1" fmla="*/ 0 h 1002435"/>
                  <a:gd name="connsiteX2" fmla="*/ 2602960 w 2602959"/>
                  <a:gd name="connsiteY2" fmla="*/ 1002435 h 1002435"/>
                  <a:gd name="connsiteX3" fmla="*/ 2502846 w 2602959"/>
                  <a:gd name="connsiteY3" fmla="*/ 1002435 h 1002435"/>
                  <a:gd name="connsiteX4" fmla="*/ 100114 w 2602959"/>
                  <a:gd name="connsiteY4" fmla="*/ 1002435 h 1002435"/>
                  <a:gd name="connsiteX5" fmla="*/ 0 w 2602959"/>
                  <a:gd name="connsiteY5" fmla="*/ 1002435 h 1002435"/>
                  <a:gd name="connsiteX6" fmla="*/ 0 w 2602959"/>
                  <a:gd name="connsiteY6" fmla="*/ 0 h 1002435"/>
                  <a:gd name="connsiteX7" fmla="*/ 100114 w 2602959"/>
                  <a:gd name="connsiteY7" fmla="*/ 0 h 100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959" h="1002435">
                    <a:moveTo>
                      <a:pt x="2502846" y="0"/>
                    </a:moveTo>
                    <a:cubicBezTo>
                      <a:pt x="2558137" y="0"/>
                      <a:pt x="2602960" y="0"/>
                      <a:pt x="2602960" y="0"/>
                    </a:cubicBezTo>
                    <a:lnTo>
                      <a:pt x="2602960" y="1002435"/>
                    </a:lnTo>
                    <a:cubicBezTo>
                      <a:pt x="2602960" y="1002435"/>
                      <a:pt x="2558137" y="1002435"/>
                      <a:pt x="2502846" y="1002435"/>
                    </a:cubicBezTo>
                    <a:lnTo>
                      <a:pt x="100114" y="1002435"/>
                    </a:lnTo>
                    <a:cubicBezTo>
                      <a:pt x="44823" y="1002435"/>
                      <a:pt x="0" y="1002435"/>
                      <a:pt x="0" y="1002435"/>
                    </a:cubicBezTo>
                    <a:lnTo>
                      <a:pt x="0" y="0"/>
                    </a:lnTo>
                    <a:cubicBezTo>
                      <a:pt x="0" y="0"/>
                      <a:pt x="44823" y="0"/>
                      <a:pt x="100114" y="0"/>
                    </a:cubicBezTo>
                    <a:close/>
                  </a:path>
                </a:pathLst>
              </a:custGeom>
              <a:solidFill>
                <a:srgbClr val="FEF3C7"/>
              </a:solidFill>
              <a:ln w="20018" cap="flat">
                <a:solidFill>
                  <a:srgbClr val="F59E0B"/>
                </a:solidFill>
                <a:prstDash val="solid"/>
                <a:miter/>
              </a:ln>
            </p:spPr>
            <p:txBody>
              <a:bodyPr rtlCol="0" anchor="ctr"/>
              <a:lstStyle/>
              <a:p>
                <a:pPr algn="ctr"/>
                <a:endParaRPr lang="en-IN"/>
              </a:p>
            </p:txBody>
          </p:sp>
          <p:sp>
            <p:nvSpPr>
              <p:cNvPr id="73" name="TextBox 72">
                <a:extLst>
                  <a:ext uri="{FF2B5EF4-FFF2-40B4-BE49-F238E27FC236}">
                    <a16:creationId xmlns:a16="http://schemas.microsoft.com/office/drawing/2014/main" id="{219DE87D-2347-DB5C-1EF7-5E804BA3DE05}"/>
                  </a:ext>
                </a:extLst>
              </p:cNvPr>
              <p:cNvSpPr txBox="1"/>
              <p:nvPr/>
            </p:nvSpPr>
            <p:spPr>
              <a:xfrm>
                <a:off x="6646037" y="4341065"/>
                <a:ext cx="1880643" cy="253916"/>
              </a:xfrm>
              <a:prstGeom prst="rect">
                <a:avLst/>
              </a:prstGeom>
              <a:noFill/>
            </p:spPr>
            <p:txBody>
              <a:bodyPr wrap="none" rtlCol="0" anchor="ctr">
                <a:spAutoFit/>
              </a:bodyPr>
              <a:lstStyle/>
              <a:p>
                <a:pPr algn="ctr"/>
                <a:r>
                  <a:rPr lang="en-IN" sz="1050" b="1" spc="0" baseline="0">
                    <a:ln/>
                    <a:solidFill>
                      <a:srgbClr val="92400E"/>
                    </a:solidFill>
                    <a:latin typeface="Arial"/>
                    <a:cs typeface="Arial"/>
                    <a:sym typeface="Arial"/>
                    <a:rtl val="0"/>
                  </a:rPr>
                  <a:t>Connection Setup Latency</a:t>
                </a:r>
              </a:p>
            </p:txBody>
          </p:sp>
          <p:sp>
            <p:nvSpPr>
              <p:cNvPr id="74" name="Freeform: Shape 73">
                <a:extLst>
                  <a:ext uri="{FF2B5EF4-FFF2-40B4-BE49-F238E27FC236}">
                    <a16:creationId xmlns:a16="http://schemas.microsoft.com/office/drawing/2014/main" id="{CF8FBFCB-1472-1525-3673-EDD3562EA8C7}"/>
                  </a:ext>
                </a:extLst>
              </p:cNvPr>
              <p:cNvSpPr/>
              <p:nvPr/>
            </p:nvSpPr>
            <p:spPr>
              <a:xfrm>
                <a:off x="6485107" y="4617962"/>
                <a:ext cx="2202504" cy="208840"/>
              </a:xfrm>
              <a:custGeom>
                <a:avLst/>
                <a:gdLst>
                  <a:gd name="connsiteX0" fmla="*/ 2152448 w 2202504"/>
                  <a:gd name="connsiteY0" fmla="*/ 0 h 208840"/>
                  <a:gd name="connsiteX1" fmla="*/ 2202504 w 2202504"/>
                  <a:gd name="connsiteY1" fmla="*/ 0 h 208840"/>
                  <a:gd name="connsiteX2" fmla="*/ 2202504 w 2202504"/>
                  <a:gd name="connsiteY2" fmla="*/ 208841 h 208840"/>
                  <a:gd name="connsiteX3" fmla="*/ 2152448 w 2202504"/>
                  <a:gd name="connsiteY3" fmla="*/ 208841 h 208840"/>
                  <a:gd name="connsiteX4" fmla="*/ 50057 w 2202504"/>
                  <a:gd name="connsiteY4" fmla="*/ 208841 h 208840"/>
                  <a:gd name="connsiteX5" fmla="*/ 0 w 2202504"/>
                  <a:gd name="connsiteY5" fmla="*/ 208841 h 208840"/>
                  <a:gd name="connsiteX6" fmla="*/ 0 w 2202504"/>
                  <a:gd name="connsiteY6" fmla="*/ 0 h 208840"/>
                  <a:gd name="connsiteX7" fmla="*/ 50057 w 2202504"/>
                  <a:gd name="connsiteY7" fmla="*/ 0 h 20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2504" h="208840">
                    <a:moveTo>
                      <a:pt x="2152448" y="0"/>
                    </a:moveTo>
                    <a:cubicBezTo>
                      <a:pt x="2180093" y="0"/>
                      <a:pt x="2202504" y="0"/>
                      <a:pt x="2202504" y="0"/>
                    </a:cubicBezTo>
                    <a:lnTo>
                      <a:pt x="2202504" y="208841"/>
                    </a:lnTo>
                    <a:cubicBezTo>
                      <a:pt x="2202504" y="208841"/>
                      <a:pt x="2180093" y="208841"/>
                      <a:pt x="2152448" y="208841"/>
                    </a:cubicBezTo>
                    <a:lnTo>
                      <a:pt x="50057" y="208841"/>
                    </a:lnTo>
                    <a:cubicBezTo>
                      <a:pt x="22411" y="208841"/>
                      <a:pt x="0" y="208841"/>
                      <a:pt x="0" y="208841"/>
                    </a:cubicBezTo>
                    <a:lnTo>
                      <a:pt x="0" y="0"/>
                    </a:lnTo>
                    <a:cubicBezTo>
                      <a:pt x="0" y="0"/>
                      <a:pt x="22411" y="0"/>
                      <a:pt x="50057" y="0"/>
                    </a:cubicBezTo>
                    <a:close/>
                  </a:path>
                </a:pathLst>
              </a:custGeom>
              <a:solidFill>
                <a:srgbClr val="FEE2E2"/>
              </a:solidFill>
              <a:ln w="10009" cap="flat">
                <a:noFill/>
                <a:prstDash val="solid"/>
                <a:miter/>
              </a:ln>
            </p:spPr>
            <p:txBody>
              <a:bodyPr rtlCol="0" anchor="ctr"/>
              <a:lstStyle/>
              <a:p>
                <a:pPr algn="ctr"/>
                <a:endParaRPr lang="en-IN"/>
              </a:p>
            </p:txBody>
          </p:sp>
          <p:sp>
            <p:nvSpPr>
              <p:cNvPr id="75" name="Freeform: Shape 74">
                <a:extLst>
                  <a:ext uri="{FF2B5EF4-FFF2-40B4-BE49-F238E27FC236}">
                    <a16:creationId xmlns:a16="http://schemas.microsoft.com/office/drawing/2014/main" id="{3407147D-F859-906D-35AC-2C43920F29CF}"/>
                  </a:ext>
                </a:extLst>
              </p:cNvPr>
              <p:cNvSpPr/>
              <p:nvPr/>
            </p:nvSpPr>
            <p:spPr>
              <a:xfrm>
                <a:off x="6485107" y="4617962"/>
                <a:ext cx="1101252" cy="208840"/>
              </a:xfrm>
              <a:custGeom>
                <a:avLst/>
                <a:gdLst>
                  <a:gd name="connsiteX0" fmla="*/ 1051195 w 1101252"/>
                  <a:gd name="connsiteY0" fmla="*/ 0 h 208840"/>
                  <a:gd name="connsiteX1" fmla="*/ 1101252 w 1101252"/>
                  <a:gd name="connsiteY1" fmla="*/ 0 h 208840"/>
                  <a:gd name="connsiteX2" fmla="*/ 1101252 w 1101252"/>
                  <a:gd name="connsiteY2" fmla="*/ 208841 h 208840"/>
                  <a:gd name="connsiteX3" fmla="*/ 1051195 w 1101252"/>
                  <a:gd name="connsiteY3" fmla="*/ 208841 h 208840"/>
                  <a:gd name="connsiteX4" fmla="*/ 50057 w 1101252"/>
                  <a:gd name="connsiteY4" fmla="*/ 208841 h 208840"/>
                  <a:gd name="connsiteX5" fmla="*/ 0 w 1101252"/>
                  <a:gd name="connsiteY5" fmla="*/ 208841 h 208840"/>
                  <a:gd name="connsiteX6" fmla="*/ 0 w 1101252"/>
                  <a:gd name="connsiteY6" fmla="*/ 0 h 208840"/>
                  <a:gd name="connsiteX7" fmla="*/ 50057 w 1101252"/>
                  <a:gd name="connsiteY7" fmla="*/ 0 h 20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252" h="208840">
                    <a:moveTo>
                      <a:pt x="1051195" y="0"/>
                    </a:moveTo>
                    <a:cubicBezTo>
                      <a:pt x="1078841" y="0"/>
                      <a:pt x="1101252" y="0"/>
                      <a:pt x="1101252" y="0"/>
                    </a:cubicBezTo>
                    <a:lnTo>
                      <a:pt x="1101252" y="208841"/>
                    </a:lnTo>
                    <a:cubicBezTo>
                      <a:pt x="1101252" y="208841"/>
                      <a:pt x="1078841" y="208841"/>
                      <a:pt x="1051195" y="208841"/>
                    </a:cubicBezTo>
                    <a:lnTo>
                      <a:pt x="50057" y="208841"/>
                    </a:lnTo>
                    <a:cubicBezTo>
                      <a:pt x="22411" y="208841"/>
                      <a:pt x="0" y="208841"/>
                      <a:pt x="0" y="208841"/>
                    </a:cubicBezTo>
                    <a:lnTo>
                      <a:pt x="0" y="0"/>
                    </a:lnTo>
                    <a:cubicBezTo>
                      <a:pt x="0" y="0"/>
                      <a:pt x="22411" y="0"/>
                      <a:pt x="50057" y="0"/>
                    </a:cubicBezTo>
                    <a:close/>
                  </a:path>
                </a:pathLst>
              </a:custGeom>
              <a:solidFill>
                <a:srgbClr val="DC2626"/>
              </a:solidFill>
              <a:ln w="10009" cap="flat">
                <a:noFill/>
                <a:prstDash val="solid"/>
                <a:miter/>
              </a:ln>
            </p:spPr>
            <p:txBody>
              <a:bodyPr rtlCol="0" anchor="ctr"/>
              <a:lstStyle/>
              <a:p>
                <a:pPr algn="ctr"/>
                <a:endParaRPr lang="en-IN"/>
              </a:p>
            </p:txBody>
          </p:sp>
          <p:sp>
            <p:nvSpPr>
              <p:cNvPr id="76" name="TextBox 75">
                <a:extLst>
                  <a:ext uri="{FF2B5EF4-FFF2-40B4-BE49-F238E27FC236}">
                    <a16:creationId xmlns:a16="http://schemas.microsoft.com/office/drawing/2014/main" id="{E465207E-4842-53C1-14A1-6831B014BBD6}"/>
                  </a:ext>
                </a:extLst>
              </p:cNvPr>
              <p:cNvSpPr txBox="1"/>
              <p:nvPr/>
            </p:nvSpPr>
            <p:spPr>
              <a:xfrm>
                <a:off x="6631281" y="4597907"/>
                <a:ext cx="1851790" cy="230832"/>
              </a:xfrm>
              <a:prstGeom prst="rect">
                <a:avLst/>
              </a:prstGeom>
              <a:noFill/>
            </p:spPr>
            <p:txBody>
              <a:bodyPr wrap="none" rtlCol="0" anchor="ctr">
                <a:spAutoFit/>
              </a:bodyPr>
              <a:lstStyle/>
              <a:p>
                <a:pPr algn="ctr"/>
                <a:r>
                  <a:rPr lang="en-IN" sz="900" spc="0" baseline="0" dirty="0">
                    <a:ln/>
                    <a:latin typeface="Arial"/>
                    <a:cs typeface="Arial"/>
                    <a:sym typeface="Arial"/>
                    <a:rtl val="0"/>
                  </a:rPr>
                  <a:t>High Load Impact: 50% increase</a:t>
                </a:r>
              </a:p>
            </p:txBody>
          </p:sp>
          <p:sp>
            <p:nvSpPr>
              <p:cNvPr id="77" name="Freeform: Shape 76">
                <a:extLst>
                  <a:ext uri="{FF2B5EF4-FFF2-40B4-BE49-F238E27FC236}">
                    <a16:creationId xmlns:a16="http://schemas.microsoft.com/office/drawing/2014/main" id="{FB93652C-D5A0-2F14-68C6-D1E85A13F95D}"/>
                  </a:ext>
                </a:extLst>
              </p:cNvPr>
              <p:cNvSpPr/>
              <p:nvPr/>
            </p:nvSpPr>
            <p:spPr>
              <a:xfrm>
                <a:off x="6485107" y="4910339"/>
                <a:ext cx="2202504" cy="208840"/>
              </a:xfrm>
              <a:custGeom>
                <a:avLst/>
                <a:gdLst>
                  <a:gd name="connsiteX0" fmla="*/ 2152448 w 2202504"/>
                  <a:gd name="connsiteY0" fmla="*/ 0 h 208840"/>
                  <a:gd name="connsiteX1" fmla="*/ 2202504 w 2202504"/>
                  <a:gd name="connsiteY1" fmla="*/ 0 h 208840"/>
                  <a:gd name="connsiteX2" fmla="*/ 2202504 w 2202504"/>
                  <a:gd name="connsiteY2" fmla="*/ 208841 h 208840"/>
                  <a:gd name="connsiteX3" fmla="*/ 2152448 w 2202504"/>
                  <a:gd name="connsiteY3" fmla="*/ 208841 h 208840"/>
                  <a:gd name="connsiteX4" fmla="*/ 50057 w 2202504"/>
                  <a:gd name="connsiteY4" fmla="*/ 208841 h 208840"/>
                  <a:gd name="connsiteX5" fmla="*/ 0 w 2202504"/>
                  <a:gd name="connsiteY5" fmla="*/ 208841 h 208840"/>
                  <a:gd name="connsiteX6" fmla="*/ 0 w 2202504"/>
                  <a:gd name="connsiteY6" fmla="*/ 0 h 208840"/>
                  <a:gd name="connsiteX7" fmla="*/ 50057 w 2202504"/>
                  <a:gd name="connsiteY7" fmla="*/ 0 h 20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2504" h="208840">
                    <a:moveTo>
                      <a:pt x="2152448" y="0"/>
                    </a:moveTo>
                    <a:cubicBezTo>
                      <a:pt x="2180093" y="0"/>
                      <a:pt x="2202504" y="0"/>
                      <a:pt x="2202504" y="0"/>
                    </a:cubicBezTo>
                    <a:lnTo>
                      <a:pt x="2202504" y="208841"/>
                    </a:lnTo>
                    <a:cubicBezTo>
                      <a:pt x="2202504" y="208841"/>
                      <a:pt x="2180093" y="208841"/>
                      <a:pt x="2152448" y="208841"/>
                    </a:cubicBezTo>
                    <a:lnTo>
                      <a:pt x="50057" y="208841"/>
                    </a:lnTo>
                    <a:cubicBezTo>
                      <a:pt x="22411" y="208841"/>
                      <a:pt x="0" y="208841"/>
                      <a:pt x="0" y="208841"/>
                    </a:cubicBezTo>
                    <a:lnTo>
                      <a:pt x="0" y="0"/>
                    </a:lnTo>
                    <a:cubicBezTo>
                      <a:pt x="0" y="0"/>
                      <a:pt x="22411" y="0"/>
                      <a:pt x="50057" y="0"/>
                    </a:cubicBezTo>
                    <a:close/>
                  </a:path>
                </a:pathLst>
              </a:custGeom>
              <a:solidFill>
                <a:srgbClr val="DCFCE7"/>
              </a:solidFill>
              <a:ln w="10009" cap="flat">
                <a:noFill/>
                <a:prstDash val="solid"/>
                <a:miter/>
              </a:ln>
            </p:spPr>
            <p:txBody>
              <a:bodyPr rtlCol="0" anchor="ctr"/>
              <a:lstStyle/>
              <a:p>
                <a:pPr algn="ctr"/>
                <a:endParaRPr lang="en-IN"/>
              </a:p>
            </p:txBody>
          </p:sp>
          <p:sp>
            <p:nvSpPr>
              <p:cNvPr id="78" name="Freeform: Shape 77">
                <a:extLst>
                  <a:ext uri="{FF2B5EF4-FFF2-40B4-BE49-F238E27FC236}">
                    <a16:creationId xmlns:a16="http://schemas.microsoft.com/office/drawing/2014/main" id="{FA202C41-F933-6673-8AF0-6B090E9DC4C5}"/>
                  </a:ext>
                </a:extLst>
              </p:cNvPr>
              <p:cNvSpPr/>
              <p:nvPr/>
            </p:nvSpPr>
            <p:spPr>
              <a:xfrm>
                <a:off x="6485107" y="4910339"/>
                <a:ext cx="881001" cy="208840"/>
              </a:xfrm>
              <a:custGeom>
                <a:avLst/>
                <a:gdLst>
                  <a:gd name="connsiteX0" fmla="*/ 830945 w 881001"/>
                  <a:gd name="connsiteY0" fmla="*/ 0 h 208840"/>
                  <a:gd name="connsiteX1" fmla="*/ 881002 w 881001"/>
                  <a:gd name="connsiteY1" fmla="*/ 0 h 208840"/>
                  <a:gd name="connsiteX2" fmla="*/ 881002 w 881001"/>
                  <a:gd name="connsiteY2" fmla="*/ 208841 h 208840"/>
                  <a:gd name="connsiteX3" fmla="*/ 830945 w 881001"/>
                  <a:gd name="connsiteY3" fmla="*/ 208841 h 208840"/>
                  <a:gd name="connsiteX4" fmla="*/ 50057 w 881001"/>
                  <a:gd name="connsiteY4" fmla="*/ 208841 h 208840"/>
                  <a:gd name="connsiteX5" fmla="*/ 0 w 881001"/>
                  <a:gd name="connsiteY5" fmla="*/ 208841 h 208840"/>
                  <a:gd name="connsiteX6" fmla="*/ 0 w 881001"/>
                  <a:gd name="connsiteY6" fmla="*/ 0 h 208840"/>
                  <a:gd name="connsiteX7" fmla="*/ 50057 w 881001"/>
                  <a:gd name="connsiteY7" fmla="*/ 0 h 20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1001" h="208840">
                    <a:moveTo>
                      <a:pt x="830945" y="0"/>
                    </a:moveTo>
                    <a:cubicBezTo>
                      <a:pt x="858590" y="0"/>
                      <a:pt x="881002" y="0"/>
                      <a:pt x="881002" y="0"/>
                    </a:cubicBezTo>
                    <a:lnTo>
                      <a:pt x="881002" y="208841"/>
                    </a:lnTo>
                    <a:cubicBezTo>
                      <a:pt x="881002" y="208841"/>
                      <a:pt x="858590" y="208841"/>
                      <a:pt x="830945" y="208841"/>
                    </a:cubicBezTo>
                    <a:lnTo>
                      <a:pt x="50057" y="208841"/>
                    </a:lnTo>
                    <a:cubicBezTo>
                      <a:pt x="22411" y="208841"/>
                      <a:pt x="0" y="208841"/>
                      <a:pt x="0" y="208841"/>
                    </a:cubicBezTo>
                    <a:lnTo>
                      <a:pt x="0" y="0"/>
                    </a:lnTo>
                    <a:cubicBezTo>
                      <a:pt x="0" y="0"/>
                      <a:pt x="22411" y="0"/>
                      <a:pt x="50057" y="0"/>
                    </a:cubicBezTo>
                    <a:close/>
                  </a:path>
                </a:pathLst>
              </a:custGeom>
              <a:solidFill>
                <a:srgbClr val="16A34A"/>
              </a:solidFill>
              <a:ln w="10009" cap="flat">
                <a:noFill/>
                <a:prstDash val="solid"/>
                <a:miter/>
              </a:ln>
            </p:spPr>
            <p:txBody>
              <a:bodyPr rtlCol="0" anchor="ctr"/>
              <a:lstStyle/>
              <a:p>
                <a:pPr algn="ctr"/>
                <a:endParaRPr lang="en-IN"/>
              </a:p>
            </p:txBody>
          </p:sp>
          <p:sp>
            <p:nvSpPr>
              <p:cNvPr id="79" name="TextBox 78">
                <a:extLst>
                  <a:ext uri="{FF2B5EF4-FFF2-40B4-BE49-F238E27FC236}">
                    <a16:creationId xmlns:a16="http://schemas.microsoft.com/office/drawing/2014/main" id="{0866204B-25B0-243E-2F79-7ABCEBCC185C}"/>
                  </a:ext>
                </a:extLst>
              </p:cNvPr>
              <p:cNvSpPr txBox="1"/>
              <p:nvPr/>
            </p:nvSpPr>
            <p:spPr>
              <a:xfrm>
                <a:off x="6737409" y="4919467"/>
                <a:ext cx="1697901" cy="230832"/>
              </a:xfrm>
              <a:prstGeom prst="rect">
                <a:avLst/>
              </a:prstGeom>
              <a:noFill/>
            </p:spPr>
            <p:txBody>
              <a:bodyPr wrap="none" rtlCol="0" anchor="ctr">
                <a:spAutoFit/>
              </a:bodyPr>
              <a:lstStyle/>
              <a:p>
                <a:pPr algn="ctr"/>
                <a:r>
                  <a:rPr lang="en-IN" sz="900" spc="0" baseline="0" dirty="0">
                    <a:ln/>
                    <a:latin typeface="Arial"/>
                    <a:cs typeface="Arial"/>
                    <a:sym typeface="Arial"/>
                    <a:rtl val="0"/>
                  </a:rPr>
                  <a:t>Optimized: 40% improvement</a:t>
                </a:r>
              </a:p>
            </p:txBody>
          </p:sp>
          <p:sp>
            <p:nvSpPr>
              <p:cNvPr id="80" name="TextBox 79">
                <a:extLst>
                  <a:ext uri="{FF2B5EF4-FFF2-40B4-BE49-F238E27FC236}">
                    <a16:creationId xmlns:a16="http://schemas.microsoft.com/office/drawing/2014/main" id="{0C087402-5EE8-7FA0-A17E-F49FF54D088D}"/>
                  </a:ext>
                </a:extLst>
              </p:cNvPr>
              <p:cNvSpPr txBox="1"/>
              <p:nvPr/>
            </p:nvSpPr>
            <p:spPr>
              <a:xfrm>
                <a:off x="6762255" y="5088935"/>
                <a:ext cx="1648208" cy="196208"/>
              </a:xfrm>
              <a:prstGeom prst="rect">
                <a:avLst/>
              </a:prstGeom>
              <a:noFill/>
            </p:spPr>
            <p:txBody>
              <a:bodyPr wrap="none" rtlCol="0" anchor="ctr">
                <a:spAutoFit/>
              </a:bodyPr>
              <a:lstStyle/>
              <a:p>
                <a:pPr algn="ctr"/>
                <a:r>
                  <a:rPr lang="en-IN" sz="675" spc="0" baseline="0">
                    <a:ln/>
                    <a:solidFill>
                      <a:srgbClr val="374151"/>
                    </a:solidFill>
                    <a:latin typeface="Arial"/>
                    <a:cs typeface="Arial"/>
                    <a:sym typeface="Arial"/>
                    <a:rtl val="0"/>
                  </a:rPr>
                  <a:t>Optimal T300 + gNB tuning = Best UX</a:t>
                </a:r>
              </a:p>
            </p:txBody>
          </p:sp>
        </p:grpSp>
        <p:grpSp>
          <p:nvGrpSpPr>
            <p:cNvPr id="81" name="Graphic 4">
              <a:extLst>
                <a:ext uri="{FF2B5EF4-FFF2-40B4-BE49-F238E27FC236}">
                  <a16:creationId xmlns:a16="http://schemas.microsoft.com/office/drawing/2014/main" id="{0737362D-0BD9-20ED-15F5-EDCE6334E136}"/>
                </a:ext>
              </a:extLst>
            </p:cNvPr>
            <p:cNvGrpSpPr/>
            <p:nvPr/>
          </p:nvGrpSpPr>
          <p:grpSpPr>
            <a:xfrm>
              <a:off x="3281464" y="5453325"/>
              <a:ext cx="5606374" cy="751826"/>
              <a:chOff x="3281464" y="5453325"/>
              <a:chExt cx="5606374" cy="751826"/>
            </a:xfrm>
          </p:grpSpPr>
          <p:sp>
            <p:nvSpPr>
              <p:cNvPr id="82" name="Freeform: Shape 81">
                <a:extLst>
                  <a:ext uri="{FF2B5EF4-FFF2-40B4-BE49-F238E27FC236}">
                    <a16:creationId xmlns:a16="http://schemas.microsoft.com/office/drawing/2014/main" id="{AE2333EA-6E5D-F120-13DC-7BF24998AF31}"/>
                  </a:ext>
                </a:extLst>
              </p:cNvPr>
              <p:cNvSpPr/>
              <p:nvPr/>
            </p:nvSpPr>
            <p:spPr>
              <a:xfrm>
                <a:off x="3281464" y="5453325"/>
                <a:ext cx="5606374" cy="751826"/>
              </a:xfrm>
              <a:custGeom>
                <a:avLst/>
                <a:gdLst>
                  <a:gd name="connsiteX0" fmla="*/ 5506261 w 5606374"/>
                  <a:gd name="connsiteY0" fmla="*/ 0 h 751826"/>
                  <a:gd name="connsiteX1" fmla="*/ 5606375 w 5606374"/>
                  <a:gd name="connsiteY1" fmla="*/ 0 h 751826"/>
                  <a:gd name="connsiteX2" fmla="*/ 5606375 w 5606374"/>
                  <a:gd name="connsiteY2" fmla="*/ 751827 h 751826"/>
                  <a:gd name="connsiteX3" fmla="*/ 5506261 w 5606374"/>
                  <a:gd name="connsiteY3" fmla="*/ 751827 h 751826"/>
                  <a:gd name="connsiteX4" fmla="*/ 100114 w 5606374"/>
                  <a:gd name="connsiteY4" fmla="*/ 751827 h 751826"/>
                  <a:gd name="connsiteX5" fmla="*/ 0 w 5606374"/>
                  <a:gd name="connsiteY5" fmla="*/ 751827 h 751826"/>
                  <a:gd name="connsiteX6" fmla="*/ 0 w 5606374"/>
                  <a:gd name="connsiteY6" fmla="*/ 0 h 751826"/>
                  <a:gd name="connsiteX7" fmla="*/ 100114 w 5606374"/>
                  <a:gd name="connsiteY7" fmla="*/ 0 h 75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06374" h="751826">
                    <a:moveTo>
                      <a:pt x="5506261" y="0"/>
                    </a:moveTo>
                    <a:cubicBezTo>
                      <a:pt x="5561552" y="0"/>
                      <a:pt x="5606375" y="0"/>
                      <a:pt x="5606375" y="0"/>
                    </a:cubicBezTo>
                    <a:lnTo>
                      <a:pt x="5606375" y="751827"/>
                    </a:lnTo>
                    <a:cubicBezTo>
                      <a:pt x="5606375" y="751827"/>
                      <a:pt x="5561552" y="751827"/>
                      <a:pt x="5506261" y="751827"/>
                    </a:cubicBezTo>
                    <a:lnTo>
                      <a:pt x="100114" y="751827"/>
                    </a:lnTo>
                    <a:cubicBezTo>
                      <a:pt x="44822" y="751827"/>
                      <a:pt x="0" y="751827"/>
                      <a:pt x="0" y="751827"/>
                    </a:cubicBezTo>
                    <a:lnTo>
                      <a:pt x="0" y="0"/>
                    </a:lnTo>
                    <a:cubicBezTo>
                      <a:pt x="0" y="0"/>
                      <a:pt x="44822" y="0"/>
                      <a:pt x="100114" y="0"/>
                    </a:cubicBezTo>
                    <a:close/>
                  </a:path>
                </a:pathLst>
              </a:custGeom>
              <a:solidFill>
                <a:srgbClr val="F1F5F9"/>
              </a:solidFill>
              <a:ln w="10009" cap="flat">
                <a:solidFill>
                  <a:srgbClr val="475569"/>
                </a:solidFill>
                <a:prstDash val="solid"/>
                <a:miter/>
              </a:ln>
            </p:spPr>
            <p:txBody>
              <a:bodyPr rtlCol="0" anchor="ctr"/>
              <a:lstStyle/>
              <a:p>
                <a:pPr algn="ctr"/>
                <a:endParaRPr lang="en-IN"/>
              </a:p>
            </p:txBody>
          </p:sp>
          <p:sp>
            <p:nvSpPr>
              <p:cNvPr id="83" name="TextBox 82">
                <a:extLst>
                  <a:ext uri="{FF2B5EF4-FFF2-40B4-BE49-F238E27FC236}">
                    <a16:creationId xmlns:a16="http://schemas.microsoft.com/office/drawing/2014/main" id="{9BD68C8B-7BE8-5A8C-520C-73138763F208}"/>
                  </a:ext>
                </a:extLst>
              </p:cNvPr>
              <p:cNvSpPr txBox="1"/>
              <p:nvPr/>
            </p:nvSpPr>
            <p:spPr>
              <a:xfrm>
                <a:off x="4725144" y="5510573"/>
                <a:ext cx="2719014" cy="253916"/>
              </a:xfrm>
              <a:prstGeom prst="rect">
                <a:avLst/>
              </a:prstGeom>
              <a:noFill/>
            </p:spPr>
            <p:txBody>
              <a:bodyPr wrap="none" rtlCol="0" anchor="ctr">
                <a:spAutoFit/>
              </a:bodyPr>
              <a:lstStyle/>
              <a:p>
                <a:pPr algn="ctr"/>
                <a:r>
                  <a:rPr lang="en-IN" sz="1050" b="1" spc="0" baseline="0">
                    <a:ln/>
                    <a:solidFill>
                      <a:srgbClr val="334155"/>
                    </a:solidFill>
                    <a:latin typeface="Arial"/>
                    <a:cs typeface="Arial"/>
                    <a:sym typeface="Arial"/>
                    <a:rtl val="0"/>
                  </a:rPr>
                  <a:t>Optimization Strategy (3GPP TS 38.331)</a:t>
                </a:r>
              </a:p>
            </p:txBody>
          </p:sp>
          <p:sp>
            <p:nvSpPr>
              <p:cNvPr id="84" name="TextBox 83">
                <a:extLst>
                  <a:ext uri="{FF2B5EF4-FFF2-40B4-BE49-F238E27FC236}">
                    <a16:creationId xmlns:a16="http://schemas.microsoft.com/office/drawing/2014/main" id="{93E3F062-FCA3-D439-9EE6-BB6F70625DC8}"/>
                  </a:ext>
                </a:extLst>
              </p:cNvPr>
              <p:cNvSpPr txBox="1"/>
              <p:nvPr/>
            </p:nvSpPr>
            <p:spPr>
              <a:xfrm>
                <a:off x="3398559" y="5700333"/>
                <a:ext cx="619079" cy="219291"/>
              </a:xfrm>
              <a:prstGeom prst="rect">
                <a:avLst/>
              </a:prstGeom>
              <a:noFill/>
            </p:spPr>
            <p:txBody>
              <a:bodyPr wrap="none" rtlCol="0" anchor="ctr">
                <a:spAutoFit/>
              </a:bodyPr>
              <a:lstStyle/>
              <a:p>
                <a:pPr algn="ctr"/>
                <a:r>
                  <a:rPr lang="en-IN" sz="825" b="1" spc="0" baseline="0">
                    <a:ln/>
                    <a:solidFill>
                      <a:srgbClr val="1E40AF"/>
                    </a:solidFill>
                    <a:latin typeface="Arial"/>
                    <a:cs typeface="Arial"/>
                    <a:sym typeface="Arial"/>
                    <a:rtl val="0"/>
                  </a:rPr>
                  <a:t>UE Side:</a:t>
                </a:r>
              </a:p>
            </p:txBody>
          </p:sp>
          <p:sp>
            <p:nvSpPr>
              <p:cNvPr id="85" name="TextBox 84">
                <a:extLst>
                  <a:ext uri="{FF2B5EF4-FFF2-40B4-BE49-F238E27FC236}">
                    <a16:creationId xmlns:a16="http://schemas.microsoft.com/office/drawing/2014/main" id="{CA52F213-8943-36E6-D91F-2EF7AE9C2ABB}"/>
                  </a:ext>
                </a:extLst>
              </p:cNvPr>
              <p:cNvSpPr txBox="1"/>
              <p:nvPr/>
            </p:nvSpPr>
            <p:spPr>
              <a:xfrm>
                <a:off x="3437882" y="5833200"/>
                <a:ext cx="2284600" cy="207749"/>
              </a:xfrm>
              <a:prstGeom prst="rect">
                <a:avLst/>
              </a:prstGeom>
              <a:noFill/>
            </p:spPr>
            <p:txBody>
              <a:bodyPr wrap="none" rtlCol="0" anchor="ctr">
                <a:spAutoFit/>
              </a:bodyPr>
              <a:lstStyle/>
              <a:p>
                <a:pPr algn="ctr"/>
                <a:r>
                  <a:rPr lang="en-IN" sz="750" spc="0" baseline="0">
                    <a:ln/>
                    <a:solidFill>
                      <a:srgbClr val="374151"/>
                    </a:solidFill>
                    <a:latin typeface="Arial"/>
                    <a:cs typeface="Arial"/>
                    <a:sym typeface="Arial"/>
                    <a:rtl val="0"/>
                  </a:rPr>
                  <a:t>• T300 = 200-300ms (balance reliability vs speed)</a:t>
                </a:r>
              </a:p>
            </p:txBody>
          </p:sp>
          <p:sp>
            <p:nvSpPr>
              <p:cNvPr id="86" name="TextBox 85">
                <a:extLst>
                  <a:ext uri="{FF2B5EF4-FFF2-40B4-BE49-F238E27FC236}">
                    <a16:creationId xmlns:a16="http://schemas.microsoft.com/office/drawing/2014/main" id="{470FB3A3-928C-7F1B-CF95-90F1561EA87D}"/>
                  </a:ext>
                </a:extLst>
              </p:cNvPr>
              <p:cNvSpPr txBox="1"/>
              <p:nvPr/>
            </p:nvSpPr>
            <p:spPr>
              <a:xfrm>
                <a:off x="3437596" y="5941797"/>
                <a:ext cx="2310248" cy="207749"/>
              </a:xfrm>
              <a:prstGeom prst="rect">
                <a:avLst/>
              </a:prstGeom>
              <a:noFill/>
            </p:spPr>
            <p:txBody>
              <a:bodyPr wrap="none" rtlCol="0" anchor="ctr">
                <a:spAutoFit/>
              </a:bodyPr>
              <a:lstStyle/>
              <a:p>
                <a:pPr algn="ctr"/>
                <a:r>
                  <a:rPr lang="en-IN" sz="750" spc="0" baseline="0">
                    <a:ln/>
                    <a:solidFill>
                      <a:srgbClr val="374151"/>
                    </a:solidFill>
                    <a:latin typeface="Arial"/>
                    <a:cs typeface="Arial"/>
                    <a:sym typeface="Arial"/>
                    <a:rtl val="0"/>
                  </a:rPr>
                  <a:t>• Monitor coverage conditions for adaptive timeout</a:t>
                </a:r>
              </a:p>
            </p:txBody>
          </p:sp>
          <p:sp>
            <p:nvSpPr>
              <p:cNvPr id="87" name="TextBox 86">
                <a:extLst>
                  <a:ext uri="{FF2B5EF4-FFF2-40B4-BE49-F238E27FC236}">
                    <a16:creationId xmlns:a16="http://schemas.microsoft.com/office/drawing/2014/main" id="{9489583E-EB10-99A5-9D6D-22F7833F8385}"/>
                  </a:ext>
                </a:extLst>
              </p:cNvPr>
              <p:cNvSpPr txBox="1"/>
              <p:nvPr/>
            </p:nvSpPr>
            <p:spPr>
              <a:xfrm>
                <a:off x="6002925" y="5700333"/>
                <a:ext cx="689612" cy="219291"/>
              </a:xfrm>
              <a:prstGeom prst="rect">
                <a:avLst/>
              </a:prstGeom>
              <a:noFill/>
            </p:spPr>
            <p:txBody>
              <a:bodyPr wrap="none" rtlCol="0" anchor="ctr">
                <a:spAutoFit/>
              </a:bodyPr>
              <a:lstStyle/>
              <a:p>
                <a:pPr algn="ctr"/>
                <a:r>
                  <a:rPr lang="en-IN" sz="825" b="1" spc="0" baseline="0">
                    <a:ln/>
                    <a:solidFill>
                      <a:srgbClr val="DB2777"/>
                    </a:solidFill>
                    <a:latin typeface="Arial"/>
                    <a:cs typeface="Arial"/>
                    <a:sym typeface="Arial"/>
                    <a:rtl val="0"/>
                  </a:rPr>
                  <a:t>gNB Side:</a:t>
                </a:r>
              </a:p>
            </p:txBody>
          </p:sp>
          <p:sp>
            <p:nvSpPr>
              <p:cNvPr id="88" name="TextBox 87">
                <a:extLst>
                  <a:ext uri="{FF2B5EF4-FFF2-40B4-BE49-F238E27FC236}">
                    <a16:creationId xmlns:a16="http://schemas.microsoft.com/office/drawing/2014/main" id="{EC8325ED-F846-97A4-73D2-F034EEFF8947}"/>
                  </a:ext>
                </a:extLst>
              </p:cNvPr>
              <p:cNvSpPr txBox="1"/>
              <p:nvPr/>
            </p:nvSpPr>
            <p:spPr>
              <a:xfrm>
                <a:off x="6029481" y="5833200"/>
                <a:ext cx="1792478" cy="207749"/>
              </a:xfrm>
              <a:prstGeom prst="rect">
                <a:avLst/>
              </a:prstGeom>
              <a:noFill/>
            </p:spPr>
            <p:txBody>
              <a:bodyPr wrap="none" rtlCol="0" anchor="ctr">
                <a:spAutoFit/>
              </a:bodyPr>
              <a:lstStyle/>
              <a:p>
                <a:pPr algn="ctr"/>
                <a:r>
                  <a:rPr lang="en-IN" sz="750" spc="0" baseline="0">
                    <a:ln/>
                    <a:solidFill>
                      <a:srgbClr val="374151"/>
                    </a:solidFill>
                    <a:latin typeface="Arial"/>
                    <a:cs typeface="Arial"/>
                    <a:sym typeface="Arial"/>
                    <a:rtl val="0"/>
                  </a:rPr>
                  <a:t>• Adequate CPU/memory provisioning</a:t>
                </a:r>
              </a:p>
            </p:txBody>
          </p:sp>
          <p:sp>
            <p:nvSpPr>
              <p:cNvPr id="89" name="TextBox 88">
                <a:extLst>
                  <a:ext uri="{FF2B5EF4-FFF2-40B4-BE49-F238E27FC236}">
                    <a16:creationId xmlns:a16="http://schemas.microsoft.com/office/drawing/2014/main" id="{2C05A217-989E-97DC-6329-FB83C2C1C27F}"/>
                  </a:ext>
                </a:extLst>
              </p:cNvPr>
              <p:cNvSpPr txBox="1"/>
              <p:nvPr/>
            </p:nvSpPr>
            <p:spPr>
              <a:xfrm>
                <a:off x="6041597" y="5941797"/>
                <a:ext cx="2383986" cy="207749"/>
              </a:xfrm>
              <a:prstGeom prst="rect">
                <a:avLst/>
              </a:prstGeom>
              <a:noFill/>
            </p:spPr>
            <p:txBody>
              <a:bodyPr wrap="none" rtlCol="0" anchor="ctr">
                <a:spAutoFit/>
              </a:bodyPr>
              <a:lstStyle/>
              <a:p>
                <a:pPr algn="ctr"/>
                <a:r>
                  <a:rPr lang="en-IN" sz="750" spc="0" baseline="0">
                    <a:ln/>
                    <a:solidFill>
                      <a:srgbClr val="374151"/>
                    </a:solidFill>
                    <a:latin typeface="Arial"/>
                    <a:cs typeface="Arial"/>
                    <a:sym typeface="Arial"/>
                    <a:rtl val="0"/>
                  </a:rPr>
                  <a:t>• C-RNTI pool sizing, efficient scheduling algorithms</a:t>
                </a:r>
              </a:p>
            </p:txBody>
          </p:sp>
        </p:grpSp>
      </p:grpSp>
      <p:sp>
        <p:nvSpPr>
          <p:cNvPr id="90" name="Freeform: Shape 89">
            <a:extLst>
              <a:ext uri="{FF2B5EF4-FFF2-40B4-BE49-F238E27FC236}">
                <a16:creationId xmlns:a16="http://schemas.microsoft.com/office/drawing/2014/main" id="{B100323B-E993-88FA-7AB8-E5753E04169E}"/>
              </a:ext>
            </a:extLst>
          </p:cNvPr>
          <p:cNvSpPr/>
          <p:nvPr/>
        </p:nvSpPr>
        <p:spPr>
          <a:xfrm>
            <a:off x="578391" y="6372224"/>
            <a:ext cx="3003415" cy="250608"/>
          </a:xfrm>
          <a:custGeom>
            <a:avLst/>
            <a:gdLst>
              <a:gd name="connsiteX0" fmla="*/ 2953358 w 3003415"/>
              <a:gd name="connsiteY0" fmla="*/ 0 h 250608"/>
              <a:gd name="connsiteX1" fmla="*/ 3003415 w 3003415"/>
              <a:gd name="connsiteY1" fmla="*/ 0 h 250608"/>
              <a:gd name="connsiteX2" fmla="*/ 3003415 w 3003415"/>
              <a:gd name="connsiteY2" fmla="*/ 250609 h 250608"/>
              <a:gd name="connsiteX3" fmla="*/ 2953358 w 3003415"/>
              <a:gd name="connsiteY3" fmla="*/ 250609 h 250608"/>
              <a:gd name="connsiteX4" fmla="*/ 50057 w 3003415"/>
              <a:gd name="connsiteY4" fmla="*/ 250609 h 250608"/>
              <a:gd name="connsiteX5" fmla="*/ 0 w 3003415"/>
              <a:gd name="connsiteY5" fmla="*/ 250609 h 250608"/>
              <a:gd name="connsiteX6" fmla="*/ 0 w 3003415"/>
              <a:gd name="connsiteY6" fmla="*/ 0 h 250608"/>
              <a:gd name="connsiteX7" fmla="*/ 50057 w 3003415"/>
              <a:gd name="connsiteY7" fmla="*/ 0 h 2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3415" h="250608">
                <a:moveTo>
                  <a:pt x="2953358" y="0"/>
                </a:moveTo>
                <a:cubicBezTo>
                  <a:pt x="2981004" y="0"/>
                  <a:pt x="3003415" y="0"/>
                  <a:pt x="3003415" y="0"/>
                </a:cubicBezTo>
                <a:lnTo>
                  <a:pt x="3003415" y="250609"/>
                </a:lnTo>
                <a:cubicBezTo>
                  <a:pt x="3003415" y="250609"/>
                  <a:pt x="2981004" y="250609"/>
                  <a:pt x="2953358" y="250609"/>
                </a:cubicBezTo>
                <a:lnTo>
                  <a:pt x="50057" y="250609"/>
                </a:lnTo>
                <a:cubicBezTo>
                  <a:pt x="22411" y="250609"/>
                  <a:pt x="0" y="250609"/>
                  <a:pt x="0" y="250609"/>
                </a:cubicBezTo>
                <a:lnTo>
                  <a:pt x="0" y="0"/>
                </a:lnTo>
                <a:cubicBezTo>
                  <a:pt x="0" y="0"/>
                  <a:pt x="22411" y="0"/>
                  <a:pt x="50057" y="0"/>
                </a:cubicBezTo>
                <a:close/>
              </a:path>
            </a:pathLst>
          </a:custGeom>
          <a:solidFill>
            <a:srgbClr val="E0F2FE"/>
          </a:solidFill>
          <a:ln w="10009" cap="flat">
            <a:solidFill>
              <a:srgbClr val="0284C7"/>
            </a:solidFill>
            <a:prstDash val="solid"/>
            <a:miter/>
          </a:ln>
        </p:spPr>
        <p:txBody>
          <a:bodyPr rtlCol="0" anchor="ctr"/>
          <a:lstStyle/>
          <a:p>
            <a:pPr algn="ctr"/>
            <a:endParaRPr lang="en-IN"/>
          </a:p>
        </p:txBody>
      </p:sp>
      <p:sp>
        <p:nvSpPr>
          <p:cNvPr id="91" name="TextBox 90">
            <a:extLst>
              <a:ext uri="{FF2B5EF4-FFF2-40B4-BE49-F238E27FC236}">
                <a16:creationId xmlns:a16="http://schemas.microsoft.com/office/drawing/2014/main" id="{80951B82-170E-9F3C-D519-931433A4344B}"/>
              </a:ext>
            </a:extLst>
          </p:cNvPr>
          <p:cNvSpPr txBox="1"/>
          <p:nvPr/>
        </p:nvSpPr>
        <p:spPr>
          <a:xfrm>
            <a:off x="638036" y="6441739"/>
            <a:ext cx="2884123" cy="230832"/>
          </a:xfrm>
          <a:prstGeom prst="rect">
            <a:avLst/>
          </a:prstGeom>
          <a:noFill/>
        </p:spPr>
        <p:txBody>
          <a:bodyPr wrap="none" rtlCol="0" anchor="ctr">
            <a:spAutoFit/>
          </a:bodyPr>
          <a:lstStyle/>
          <a:p>
            <a:pPr algn="ctr"/>
            <a:r>
              <a:rPr lang="en-IN" sz="900" b="1" spc="0" baseline="0">
                <a:ln/>
                <a:solidFill>
                  <a:srgbClr val="0369A1"/>
                </a:solidFill>
                <a:latin typeface="Arial"/>
                <a:cs typeface="Arial"/>
                <a:sym typeface="Arial"/>
                <a:rtl val="0"/>
              </a:rPr>
              <a:t>3GPP TS 38.331 - MeasAndMobParametersMRDC</a:t>
            </a:r>
          </a:p>
        </p:txBody>
      </p:sp>
      <p:sp>
        <p:nvSpPr>
          <p:cNvPr id="92" name="Freeform: Shape 91">
            <a:extLst>
              <a:ext uri="{FF2B5EF4-FFF2-40B4-BE49-F238E27FC236}">
                <a16:creationId xmlns:a16="http://schemas.microsoft.com/office/drawing/2014/main" id="{9E392B0C-6B4D-485E-1ED5-55AF04367024}"/>
              </a:ext>
            </a:extLst>
          </p:cNvPr>
          <p:cNvSpPr/>
          <p:nvPr/>
        </p:nvSpPr>
        <p:spPr>
          <a:xfrm>
            <a:off x="8587497" y="6372224"/>
            <a:ext cx="3003415" cy="250608"/>
          </a:xfrm>
          <a:custGeom>
            <a:avLst/>
            <a:gdLst>
              <a:gd name="connsiteX0" fmla="*/ 2953358 w 3003415"/>
              <a:gd name="connsiteY0" fmla="*/ 0 h 250608"/>
              <a:gd name="connsiteX1" fmla="*/ 3003415 w 3003415"/>
              <a:gd name="connsiteY1" fmla="*/ 0 h 250608"/>
              <a:gd name="connsiteX2" fmla="*/ 3003415 w 3003415"/>
              <a:gd name="connsiteY2" fmla="*/ 250609 h 250608"/>
              <a:gd name="connsiteX3" fmla="*/ 2953358 w 3003415"/>
              <a:gd name="connsiteY3" fmla="*/ 250609 h 250608"/>
              <a:gd name="connsiteX4" fmla="*/ 50057 w 3003415"/>
              <a:gd name="connsiteY4" fmla="*/ 250609 h 250608"/>
              <a:gd name="connsiteX5" fmla="*/ 0 w 3003415"/>
              <a:gd name="connsiteY5" fmla="*/ 250609 h 250608"/>
              <a:gd name="connsiteX6" fmla="*/ 0 w 3003415"/>
              <a:gd name="connsiteY6" fmla="*/ 0 h 250608"/>
              <a:gd name="connsiteX7" fmla="*/ 50057 w 3003415"/>
              <a:gd name="connsiteY7" fmla="*/ 0 h 2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3415" h="250608">
                <a:moveTo>
                  <a:pt x="2953358" y="0"/>
                </a:moveTo>
                <a:cubicBezTo>
                  <a:pt x="2981004" y="0"/>
                  <a:pt x="3003415" y="0"/>
                  <a:pt x="3003415" y="0"/>
                </a:cubicBezTo>
                <a:lnTo>
                  <a:pt x="3003415" y="250609"/>
                </a:lnTo>
                <a:cubicBezTo>
                  <a:pt x="3003415" y="250609"/>
                  <a:pt x="2981004" y="250609"/>
                  <a:pt x="2953358" y="250609"/>
                </a:cubicBezTo>
                <a:lnTo>
                  <a:pt x="50057" y="250609"/>
                </a:lnTo>
                <a:cubicBezTo>
                  <a:pt x="22411" y="250609"/>
                  <a:pt x="0" y="250609"/>
                  <a:pt x="0" y="250609"/>
                </a:cubicBezTo>
                <a:lnTo>
                  <a:pt x="0" y="0"/>
                </a:lnTo>
                <a:cubicBezTo>
                  <a:pt x="0" y="0"/>
                  <a:pt x="22411" y="0"/>
                  <a:pt x="50057" y="0"/>
                </a:cubicBezTo>
                <a:close/>
              </a:path>
            </a:pathLst>
          </a:custGeom>
          <a:solidFill>
            <a:srgbClr val="ECFDF5"/>
          </a:solidFill>
          <a:ln w="10009" cap="flat">
            <a:solidFill>
              <a:srgbClr val="10B981"/>
            </a:solidFill>
            <a:prstDash val="solid"/>
            <a:miter/>
          </a:ln>
        </p:spPr>
        <p:txBody>
          <a:bodyPr rtlCol="0" anchor="ctr"/>
          <a:lstStyle/>
          <a:p>
            <a:pPr algn="ctr"/>
            <a:endParaRPr lang="en-IN"/>
          </a:p>
        </p:txBody>
      </p:sp>
      <p:sp>
        <p:nvSpPr>
          <p:cNvPr id="93" name="TextBox 92">
            <a:extLst>
              <a:ext uri="{FF2B5EF4-FFF2-40B4-BE49-F238E27FC236}">
                <a16:creationId xmlns:a16="http://schemas.microsoft.com/office/drawing/2014/main" id="{62585E21-67DE-3DB2-1129-6B6C24EFD37A}"/>
              </a:ext>
            </a:extLst>
          </p:cNvPr>
          <p:cNvSpPr txBox="1"/>
          <p:nvPr/>
        </p:nvSpPr>
        <p:spPr>
          <a:xfrm>
            <a:off x="8672791" y="6402829"/>
            <a:ext cx="2832827" cy="230832"/>
          </a:xfrm>
          <a:prstGeom prst="rect">
            <a:avLst/>
          </a:prstGeom>
          <a:noFill/>
        </p:spPr>
        <p:txBody>
          <a:bodyPr wrap="none" rtlCol="0" anchor="ctr">
            <a:spAutoFit/>
          </a:bodyPr>
          <a:lstStyle/>
          <a:p>
            <a:pPr algn="ctr"/>
            <a:r>
              <a:rPr lang="en-IN" sz="900" b="1" spc="0" baseline="0">
                <a:ln/>
                <a:solidFill>
                  <a:srgbClr val="059669"/>
                </a:solidFill>
                <a:latin typeface="Arial"/>
                <a:cs typeface="Arial"/>
                <a:sym typeface="Arial"/>
                <a:rtl val="0"/>
              </a:rPr>
              <a:t>Target: &gt;95% Success Rate, &lt;100ms Setup Time</a:t>
            </a:r>
          </a:p>
        </p:txBody>
      </p:sp>
    </p:spTree>
    <p:extLst>
      <p:ext uri="{BB962C8B-B14F-4D97-AF65-F5344CB8AC3E}">
        <p14:creationId xmlns:p14="http://schemas.microsoft.com/office/powerpoint/2010/main" val="12770743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54C12-89A3-375A-A690-C830A761354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CB3964C-3C1D-5C06-F0A5-55A43B4109E0}"/>
              </a:ext>
            </a:extLst>
          </p:cNvPr>
          <p:cNvSpPr txBox="1"/>
          <p:nvPr/>
        </p:nvSpPr>
        <p:spPr>
          <a:xfrm>
            <a:off x="2448768" y="25204"/>
            <a:ext cx="7252306" cy="461665"/>
          </a:xfrm>
          <a:prstGeom prst="rect">
            <a:avLst/>
          </a:prstGeom>
          <a:noFill/>
        </p:spPr>
        <p:txBody>
          <a:bodyPr wrap="none" rtlCol="0">
            <a:spAutoFit/>
          </a:bodyPr>
          <a:lstStyle/>
          <a:p>
            <a:pPr algn="ctr"/>
            <a:r>
              <a:rPr lang="en-IN" sz="2400" b="1" spc="0" baseline="0">
                <a:ln/>
                <a:solidFill>
                  <a:srgbClr val="2C3E50"/>
                </a:solidFill>
                <a:latin typeface="Arial"/>
                <a:cs typeface="Arial"/>
                <a:sym typeface="Arial"/>
                <a:rtl val="0"/>
              </a:rPr>
              <a:t>RACH Parameters - Prerequisites for RRC Setup</a:t>
            </a:r>
          </a:p>
        </p:txBody>
      </p:sp>
      <p:sp>
        <p:nvSpPr>
          <p:cNvPr id="7" name="Freeform: Shape 6">
            <a:extLst>
              <a:ext uri="{FF2B5EF4-FFF2-40B4-BE49-F238E27FC236}">
                <a16:creationId xmlns:a16="http://schemas.microsoft.com/office/drawing/2014/main" id="{911D96DD-BD54-8F9B-F7B7-DC3316214D91}"/>
              </a:ext>
            </a:extLst>
          </p:cNvPr>
          <p:cNvSpPr/>
          <p:nvPr/>
        </p:nvSpPr>
        <p:spPr>
          <a:xfrm>
            <a:off x="604329" y="685800"/>
            <a:ext cx="1989306" cy="514350"/>
          </a:xfrm>
          <a:custGeom>
            <a:avLst/>
            <a:gdLst>
              <a:gd name="connsiteX0" fmla="*/ 1889841 w 1989306"/>
              <a:gd name="connsiteY0" fmla="*/ 0 h 514350"/>
              <a:gd name="connsiteX1" fmla="*/ 1989307 w 1989306"/>
              <a:gd name="connsiteY1" fmla="*/ 0 h 514350"/>
              <a:gd name="connsiteX2" fmla="*/ 1989307 w 1989306"/>
              <a:gd name="connsiteY2" fmla="*/ 514350 h 514350"/>
              <a:gd name="connsiteX3" fmla="*/ 1889841 w 1989306"/>
              <a:gd name="connsiteY3" fmla="*/ 514350 h 514350"/>
              <a:gd name="connsiteX4" fmla="*/ 99465 w 1989306"/>
              <a:gd name="connsiteY4" fmla="*/ 514350 h 514350"/>
              <a:gd name="connsiteX5" fmla="*/ 0 w 1989306"/>
              <a:gd name="connsiteY5" fmla="*/ 514350 h 514350"/>
              <a:gd name="connsiteX6" fmla="*/ 0 w 1989306"/>
              <a:gd name="connsiteY6" fmla="*/ 0 h 514350"/>
              <a:gd name="connsiteX7" fmla="*/ 99465 w 1989306"/>
              <a:gd name="connsiteY7"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9306" h="514350">
                <a:moveTo>
                  <a:pt x="1889841" y="0"/>
                </a:moveTo>
                <a:cubicBezTo>
                  <a:pt x="1944774" y="0"/>
                  <a:pt x="1989307" y="0"/>
                  <a:pt x="1989307" y="0"/>
                </a:cubicBezTo>
                <a:lnTo>
                  <a:pt x="1989307" y="514350"/>
                </a:lnTo>
                <a:cubicBezTo>
                  <a:pt x="1989307" y="514350"/>
                  <a:pt x="1944774" y="514350"/>
                  <a:pt x="1889841" y="514350"/>
                </a:cubicBezTo>
                <a:lnTo>
                  <a:pt x="99465" y="514350"/>
                </a:lnTo>
                <a:cubicBezTo>
                  <a:pt x="44532" y="514350"/>
                  <a:pt x="0" y="514350"/>
                  <a:pt x="0" y="514350"/>
                </a:cubicBezTo>
                <a:lnTo>
                  <a:pt x="0" y="0"/>
                </a:lnTo>
                <a:cubicBezTo>
                  <a:pt x="0" y="0"/>
                  <a:pt x="44532" y="0"/>
                  <a:pt x="99465" y="0"/>
                </a:cubicBezTo>
                <a:close/>
              </a:path>
            </a:pathLst>
          </a:custGeom>
          <a:solidFill>
            <a:srgbClr val="3498DB"/>
          </a:solidFill>
          <a:ln w="19891" cap="flat">
            <a:solidFill>
              <a:srgbClr val="2980B9"/>
            </a:solidFill>
            <a:prstDash val="solid"/>
            <a:miter/>
          </a:ln>
        </p:spPr>
        <p:txBody>
          <a:bodyPr rtlCol="0" anchor="ctr"/>
          <a:lstStyle/>
          <a:p>
            <a:pPr algn="ctr"/>
            <a:endParaRPr lang="en-IN" sz="2400"/>
          </a:p>
        </p:txBody>
      </p:sp>
      <p:sp>
        <p:nvSpPr>
          <p:cNvPr id="8" name="TextBox 7">
            <a:extLst>
              <a:ext uri="{FF2B5EF4-FFF2-40B4-BE49-F238E27FC236}">
                <a16:creationId xmlns:a16="http://schemas.microsoft.com/office/drawing/2014/main" id="{BB60D9A3-81C0-5075-C4E3-7DDA9F1E2529}"/>
              </a:ext>
            </a:extLst>
          </p:cNvPr>
          <p:cNvSpPr txBox="1"/>
          <p:nvPr/>
        </p:nvSpPr>
        <p:spPr>
          <a:xfrm>
            <a:off x="1364784" y="815950"/>
            <a:ext cx="468398" cy="338554"/>
          </a:xfrm>
          <a:prstGeom prst="rect">
            <a:avLst/>
          </a:prstGeom>
          <a:noFill/>
        </p:spPr>
        <p:txBody>
          <a:bodyPr wrap="none" rtlCol="0">
            <a:spAutoFit/>
          </a:bodyPr>
          <a:lstStyle/>
          <a:p>
            <a:pPr algn="ctr"/>
            <a:r>
              <a:rPr lang="en-IN" sz="1600" b="1" spc="0" baseline="0">
                <a:ln/>
                <a:solidFill>
                  <a:srgbClr val="FFFFFF"/>
                </a:solidFill>
                <a:latin typeface="Arial"/>
                <a:cs typeface="Arial"/>
                <a:sym typeface="Arial"/>
                <a:rtl val="0"/>
              </a:rPr>
              <a:t>UE</a:t>
            </a:r>
          </a:p>
        </p:txBody>
      </p:sp>
      <p:sp>
        <p:nvSpPr>
          <p:cNvPr id="9" name="Freeform: Shape 8">
            <a:extLst>
              <a:ext uri="{FF2B5EF4-FFF2-40B4-BE49-F238E27FC236}">
                <a16:creationId xmlns:a16="http://schemas.microsoft.com/office/drawing/2014/main" id="{ADD99315-328E-64EA-E1A0-5B4C6319BE4D}"/>
              </a:ext>
            </a:extLst>
          </p:cNvPr>
          <p:cNvSpPr/>
          <p:nvPr/>
        </p:nvSpPr>
        <p:spPr>
          <a:xfrm>
            <a:off x="9556208" y="685800"/>
            <a:ext cx="1989306" cy="514350"/>
          </a:xfrm>
          <a:custGeom>
            <a:avLst/>
            <a:gdLst>
              <a:gd name="connsiteX0" fmla="*/ 1889841 w 1989306"/>
              <a:gd name="connsiteY0" fmla="*/ 0 h 514350"/>
              <a:gd name="connsiteX1" fmla="*/ 1989307 w 1989306"/>
              <a:gd name="connsiteY1" fmla="*/ 0 h 514350"/>
              <a:gd name="connsiteX2" fmla="*/ 1989307 w 1989306"/>
              <a:gd name="connsiteY2" fmla="*/ 514350 h 514350"/>
              <a:gd name="connsiteX3" fmla="*/ 1889841 w 1989306"/>
              <a:gd name="connsiteY3" fmla="*/ 514350 h 514350"/>
              <a:gd name="connsiteX4" fmla="*/ 99465 w 1989306"/>
              <a:gd name="connsiteY4" fmla="*/ 514350 h 514350"/>
              <a:gd name="connsiteX5" fmla="*/ 0 w 1989306"/>
              <a:gd name="connsiteY5" fmla="*/ 514350 h 514350"/>
              <a:gd name="connsiteX6" fmla="*/ 0 w 1989306"/>
              <a:gd name="connsiteY6" fmla="*/ 0 h 514350"/>
              <a:gd name="connsiteX7" fmla="*/ 99465 w 1989306"/>
              <a:gd name="connsiteY7"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9306" h="514350">
                <a:moveTo>
                  <a:pt x="1889841" y="0"/>
                </a:moveTo>
                <a:cubicBezTo>
                  <a:pt x="1944774" y="0"/>
                  <a:pt x="1989307" y="0"/>
                  <a:pt x="1989307" y="0"/>
                </a:cubicBezTo>
                <a:lnTo>
                  <a:pt x="1989307" y="514350"/>
                </a:lnTo>
                <a:cubicBezTo>
                  <a:pt x="1989307" y="514350"/>
                  <a:pt x="1944774" y="514350"/>
                  <a:pt x="1889841" y="514350"/>
                </a:cubicBezTo>
                <a:lnTo>
                  <a:pt x="99465" y="514350"/>
                </a:lnTo>
                <a:cubicBezTo>
                  <a:pt x="44532" y="514350"/>
                  <a:pt x="0" y="514350"/>
                  <a:pt x="0" y="514350"/>
                </a:cubicBezTo>
                <a:lnTo>
                  <a:pt x="0" y="0"/>
                </a:lnTo>
                <a:cubicBezTo>
                  <a:pt x="0" y="0"/>
                  <a:pt x="44532" y="0"/>
                  <a:pt x="99465" y="0"/>
                </a:cubicBezTo>
                <a:close/>
              </a:path>
            </a:pathLst>
          </a:custGeom>
          <a:solidFill>
            <a:srgbClr val="E74C3C"/>
          </a:solidFill>
          <a:ln w="19891" cap="flat">
            <a:solidFill>
              <a:srgbClr val="C0392B"/>
            </a:solidFill>
            <a:prstDash val="solid"/>
            <a:miter/>
          </a:ln>
        </p:spPr>
        <p:txBody>
          <a:bodyPr rtlCol="0" anchor="ctr"/>
          <a:lstStyle/>
          <a:p>
            <a:pPr algn="ctr"/>
            <a:endParaRPr lang="en-IN" sz="2400"/>
          </a:p>
        </p:txBody>
      </p:sp>
      <p:sp>
        <p:nvSpPr>
          <p:cNvPr id="10" name="TextBox 9">
            <a:extLst>
              <a:ext uri="{FF2B5EF4-FFF2-40B4-BE49-F238E27FC236}">
                <a16:creationId xmlns:a16="http://schemas.microsoft.com/office/drawing/2014/main" id="{34D326F9-8EC7-FBFC-68DF-2FD19E71F0B2}"/>
              </a:ext>
            </a:extLst>
          </p:cNvPr>
          <p:cNvSpPr txBox="1"/>
          <p:nvPr/>
        </p:nvSpPr>
        <p:spPr>
          <a:xfrm>
            <a:off x="10248535" y="815950"/>
            <a:ext cx="604653" cy="338554"/>
          </a:xfrm>
          <a:prstGeom prst="rect">
            <a:avLst/>
          </a:prstGeom>
          <a:noFill/>
        </p:spPr>
        <p:txBody>
          <a:bodyPr wrap="none" rtlCol="0">
            <a:spAutoFit/>
          </a:bodyPr>
          <a:lstStyle/>
          <a:p>
            <a:pPr algn="ctr"/>
            <a:r>
              <a:rPr lang="en-IN" sz="1600" b="1" spc="0" baseline="0">
                <a:ln/>
                <a:solidFill>
                  <a:srgbClr val="FFFFFF"/>
                </a:solidFill>
                <a:latin typeface="Arial"/>
                <a:cs typeface="Arial"/>
                <a:sym typeface="Arial"/>
                <a:rtl val="0"/>
              </a:rPr>
              <a:t>gNB</a:t>
            </a:r>
          </a:p>
        </p:txBody>
      </p:sp>
      <p:grpSp>
        <p:nvGrpSpPr>
          <p:cNvPr id="11" name="Graphic 2">
            <a:extLst>
              <a:ext uri="{FF2B5EF4-FFF2-40B4-BE49-F238E27FC236}">
                <a16:creationId xmlns:a16="http://schemas.microsoft.com/office/drawing/2014/main" id="{00353DDD-B3D0-95A8-F63A-E36C53FE1072}"/>
              </a:ext>
            </a:extLst>
          </p:cNvPr>
          <p:cNvGrpSpPr/>
          <p:nvPr/>
        </p:nvGrpSpPr>
        <p:grpSpPr>
          <a:xfrm>
            <a:off x="243192" y="1297183"/>
            <a:ext cx="7323710" cy="1202825"/>
            <a:chOff x="243192" y="1297183"/>
            <a:chExt cx="7323710" cy="1202825"/>
          </a:xfrm>
        </p:grpSpPr>
        <p:sp>
          <p:nvSpPr>
            <p:cNvPr id="12" name="Freeform: Shape 11">
              <a:extLst>
                <a:ext uri="{FF2B5EF4-FFF2-40B4-BE49-F238E27FC236}">
                  <a16:creationId xmlns:a16="http://schemas.microsoft.com/office/drawing/2014/main" id="{BB2E4D25-2462-FC70-90DB-C4C4D3FB90A6}"/>
                </a:ext>
              </a:extLst>
            </p:cNvPr>
            <p:cNvSpPr/>
            <p:nvPr/>
          </p:nvSpPr>
          <p:spPr>
            <a:xfrm>
              <a:off x="2593636" y="1543050"/>
              <a:ext cx="4973266" cy="8572"/>
            </a:xfrm>
            <a:custGeom>
              <a:avLst/>
              <a:gdLst>
                <a:gd name="connsiteX0" fmla="*/ 0 w 4973266"/>
                <a:gd name="connsiteY0" fmla="*/ 0 h 8572"/>
                <a:gd name="connsiteX1" fmla="*/ 4973266 w 4973266"/>
                <a:gd name="connsiteY1" fmla="*/ 0 h 8572"/>
              </a:gdLst>
              <a:ahLst/>
              <a:cxnLst>
                <a:cxn ang="0">
                  <a:pos x="connsiteX0" y="connsiteY0"/>
                </a:cxn>
                <a:cxn ang="0">
                  <a:pos x="connsiteX1" y="connsiteY1"/>
                </a:cxn>
              </a:cxnLst>
              <a:rect l="l" t="t" r="r" b="b"/>
              <a:pathLst>
                <a:path w="4973266" h="8572">
                  <a:moveTo>
                    <a:pt x="0" y="0"/>
                  </a:moveTo>
                  <a:lnTo>
                    <a:pt x="4973266" y="0"/>
                  </a:lnTo>
                </a:path>
              </a:pathLst>
            </a:custGeom>
            <a:ln w="29837" cap="flat">
              <a:solidFill>
                <a:srgbClr val="27AE60"/>
              </a:solidFill>
              <a:prstDash val="solid"/>
              <a:miter/>
              <a:tailEnd type="stealth" w="lg" len="lg"/>
            </a:ln>
          </p:spPr>
          <p:txBody>
            <a:bodyPr rtlCol="0" anchor="ctr"/>
            <a:lstStyle/>
            <a:p>
              <a:pPr algn="ctr"/>
              <a:endParaRPr lang="en-IN" sz="2400"/>
            </a:p>
          </p:txBody>
        </p:sp>
        <p:sp>
          <p:nvSpPr>
            <p:cNvPr id="13" name="TextBox 12">
              <a:extLst>
                <a:ext uri="{FF2B5EF4-FFF2-40B4-BE49-F238E27FC236}">
                  <a16:creationId xmlns:a16="http://schemas.microsoft.com/office/drawing/2014/main" id="{A91B1A87-49F8-470B-CE73-21547D595754}"/>
                </a:ext>
              </a:extLst>
            </p:cNvPr>
            <p:cNvSpPr txBox="1"/>
            <p:nvPr/>
          </p:nvSpPr>
          <p:spPr>
            <a:xfrm>
              <a:off x="4083041" y="1297183"/>
              <a:ext cx="1994457" cy="276999"/>
            </a:xfrm>
            <a:prstGeom prst="rect">
              <a:avLst/>
            </a:prstGeom>
            <a:noFill/>
          </p:spPr>
          <p:txBody>
            <a:bodyPr wrap="none" rtlCol="0">
              <a:spAutoFit/>
            </a:bodyPr>
            <a:lstStyle/>
            <a:p>
              <a:pPr algn="ctr"/>
              <a:r>
                <a:rPr lang="en-IN" sz="1200" b="1" spc="0" baseline="0" dirty="0">
                  <a:ln/>
                  <a:solidFill>
                    <a:srgbClr val="27AE60"/>
                  </a:solidFill>
                  <a:latin typeface="Arial"/>
                  <a:cs typeface="Arial"/>
                  <a:sym typeface="Arial"/>
                  <a:rtl val="0"/>
                </a:rPr>
                <a:t>MSG1: PRACH Preamble</a:t>
              </a:r>
            </a:p>
          </p:txBody>
        </p:sp>
        <p:sp>
          <p:nvSpPr>
            <p:cNvPr id="14" name="Freeform: Shape 13">
              <a:extLst>
                <a:ext uri="{FF2B5EF4-FFF2-40B4-BE49-F238E27FC236}">
                  <a16:creationId xmlns:a16="http://schemas.microsoft.com/office/drawing/2014/main" id="{DE2EBE92-8FF0-4BCC-6B6E-A456F72B1CE6}"/>
                </a:ext>
              </a:extLst>
            </p:cNvPr>
            <p:cNvSpPr/>
            <p:nvPr/>
          </p:nvSpPr>
          <p:spPr>
            <a:xfrm>
              <a:off x="243192" y="1714499"/>
              <a:ext cx="2250978" cy="785509"/>
            </a:xfrm>
            <a:custGeom>
              <a:avLst/>
              <a:gdLst>
                <a:gd name="connsiteX0" fmla="*/ 1740643 w 1790375"/>
                <a:gd name="connsiteY0" fmla="*/ 0 h 685800"/>
                <a:gd name="connsiteX1" fmla="*/ 1790376 w 1790375"/>
                <a:gd name="connsiteY1" fmla="*/ 0 h 685800"/>
                <a:gd name="connsiteX2" fmla="*/ 1790376 w 1790375"/>
                <a:gd name="connsiteY2" fmla="*/ 685800 h 685800"/>
                <a:gd name="connsiteX3" fmla="*/ 1740643 w 1790375"/>
                <a:gd name="connsiteY3" fmla="*/ 685800 h 685800"/>
                <a:gd name="connsiteX4" fmla="*/ 49733 w 1790375"/>
                <a:gd name="connsiteY4" fmla="*/ 685800 h 685800"/>
                <a:gd name="connsiteX5" fmla="*/ 0 w 1790375"/>
                <a:gd name="connsiteY5" fmla="*/ 685800 h 685800"/>
                <a:gd name="connsiteX6" fmla="*/ 0 w 1790375"/>
                <a:gd name="connsiteY6" fmla="*/ 0 h 685800"/>
                <a:gd name="connsiteX7" fmla="*/ 49733 w 1790375"/>
                <a:gd name="connsiteY7"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0375" h="685800">
                  <a:moveTo>
                    <a:pt x="1740643" y="0"/>
                  </a:moveTo>
                  <a:cubicBezTo>
                    <a:pt x="1768110" y="0"/>
                    <a:pt x="1790376" y="0"/>
                    <a:pt x="1790376" y="0"/>
                  </a:cubicBezTo>
                  <a:lnTo>
                    <a:pt x="1790376" y="685800"/>
                  </a:lnTo>
                  <a:cubicBezTo>
                    <a:pt x="1790376" y="685800"/>
                    <a:pt x="1768110" y="685800"/>
                    <a:pt x="1740643" y="685800"/>
                  </a:cubicBezTo>
                  <a:lnTo>
                    <a:pt x="49733" y="685800"/>
                  </a:lnTo>
                  <a:cubicBezTo>
                    <a:pt x="22266" y="685800"/>
                    <a:pt x="0" y="685800"/>
                    <a:pt x="0" y="685800"/>
                  </a:cubicBezTo>
                  <a:lnTo>
                    <a:pt x="0" y="0"/>
                  </a:lnTo>
                  <a:cubicBezTo>
                    <a:pt x="0" y="0"/>
                    <a:pt x="22266" y="0"/>
                    <a:pt x="49733" y="0"/>
                  </a:cubicBezTo>
                  <a:close/>
                </a:path>
              </a:pathLst>
            </a:custGeom>
            <a:solidFill>
              <a:srgbClr val="ECF0F1"/>
            </a:solidFill>
            <a:ln w="9946" cap="flat">
              <a:solidFill>
                <a:srgbClr val="BDC3C7"/>
              </a:solidFill>
              <a:prstDash val="solid"/>
              <a:miter/>
            </a:ln>
          </p:spPr>
          <p:txBody>
            <a:bodyPr rtlCol="0" anchor="ctr"/>
            <a:lstStyle/>
            <a:p>
              <a:pPr algn="ctr"/>
              <a:endParaRPr lang="en-IN" sz="2400"/>
            </a:p>
          </p:txBody>
        </p:sp>
        <p:sp>
          <p:nvSpPr>
            <p:cNvPr id="15" name="TextBox 14">
              <a:extLst>
                <a:ext uri="{FF2B5EF4-FFF2-40B4-BE49-F238E27FC236}">
                  <a16:creationId xmlns:a16="http://schemas.microsoft.com/office/drawing/2014/main" id="{C21014BF-C6E8-7F3C-7725-C19BD24CA94E}"/>
                </a:ext>
              </a:extLst>
            </p:cNvPr>
            <p:cNvSpPr txBox="1"/>
            <p:nvPr/>
          </p:nvSpPr>
          <p:spPr>
            <a:xfrm>
              <a:off x="598027" y="1698465"/>
              <a:ext cx="1340432" cy="253916"/>
            </a:xfrm>
            <a:prstGeom prst="rect">
              <a:avLst/>
            </a:prstGeom>
            <a:noFill/>
          </p:spPr>
          <p:txBody>
            <a:bodyPr wrap="none" rtlCol="0">
              <a:spAutoFit/>
            </a:bodyPr>
            <a:lstStyle/>
            <a:p>
              <a:pPr algn="ctr"/>
              <a:r>
                <a:rPr lang="en-IN" sz="1050" b="1" spc="0" baseline="0" dirty="0">
                  <a:ln/>
                  <a:solidFill>
                    <a:srgbClr val="2C3E50"/>
                  </a:solidFill>
                  <a:latin typeface="Arial"/>
                  <a:cs typeface="Arial"/>
                  <a:sym typeface="Arial"/>
                  <a:rtl val="0"/>
                </a:rPr>
                <a:t>MSG1 Parameters</a:t>
              </a:r>
            </a:p>
          </p:txBody>
        </p:sp>
        <p:sp>
          <p:nvSpPr>
            <p:cNvPr id="16" name="TextBox 15">
              <a:extLst>
                <a:ext uri="{FF2B5EF4-FFF2-40B4-BE49-F238E27FC236}">
                  <a16:creationId xmlns:a16="http://schemas.microsoft.com/office/drawing/2014/main" id="{4EAE41E9-76E4-97C1-030E-4DAA700E5F0D}"/>
                </a:ext>
              </a:extLst>
            </p:cNvPr>
            <p:cNvSpPr txBox="1"/>
            <p:nvPr/>
          </p:nvSpPr>
          <p:spPr>
            <a:xfrm>
              <a:off x="267811" y="1885436"/>
              <a:ext cx="2161169" cy="230832"/>
            </a:xfrm>
            <a:prstGeom prst="rect">
              <a:avLst/>
            </a:prstGeom>
            <a:noFill/>
          </p:spPr>
          <p:txBody>
            <a:bodyPr wrap="none" rtlCol="0">
              <a:spAutoFit/>
            </a:bodyPr>
            <a:lstStyle/>
            <a:p>
              <a:pPr algn="ctr"/>
              <a:r>
                <a:rPr lang="en-IN" sz="900" spc="0" baseline="0" dirty="0">
                  <a:ln/>
                  <a:solidFill>
                    <a:srgbClr val="34495E"/>
                  </a:solidFill>
                  <a:latin typeface="Arial"/>
                  <a:cs typeface="Arial"/>
                  <a:sym typeface="Arial"/>
                  <a:rtl val="0"/>
                </a:rPr>
                <a:t>• </a:t>
              </a:r>
              <a:r>
                <a:rPr lang="en-IN" sz="900" spc="0" baseline="0" dirty="0" err="1">
                  <a:ln/>
                  <a:solidFill>
                    <a:srgbClr val="34495E"/>
                  </a:solidFill>
                  <a:latin typeface="Arial"/>
                  <a:cs typeface="Arial"/>
                  <a:sym typeface="Arial"/>
                  <a:rtl val="0"/>
                </a:rPr>
                <a:t>PreambleInitialReceivedTargetPower</a:t>
              </a:r>
              <a:endParaRPr lang="en-IN" sz="900" spc="0" baseline="0" dirty="0">
                <a:ln/>
                <a:solidFill>
                  <a:srgbClr val="34495E"/>
                </a:solidFill>
                <a:latin typeface="Arial"/>
                <a:cs typeface="Arial"/>
                <a:sym typeface="Arial"/>
                <a:rtl val="0"/>
              </a:endParaRPr>
            </a:p>
          </p:txBody>
        </p:sp>
        <p:sp>
          <p:nvSpPr>
            <p:cNvPr id="17" name="TextBox 16">
              <a:extLst>
                <a:ext uri="{FF2B5EF4-FFF2-40B4-BE49-F238E27FC236}">
                  <a16:creationId xmlns:a16="http://schemas.microsoft.com/office/drawing/2014/main" id="{1C6B1C96-E866-4A41-4ECC-BCC1E50B9BD9}"/>
                </a:ext>
              </a:extLst>
            </p:cNvPr>
            <p:cNvSpPr txBox="1"/>
            <p:nvPr/>
          </p:nvSpPr>
          <p:spPr>
            <a:xfrm>
              <a:off x="266675" y="2062662"/>
              <a:ext cx="1269899" cy="230832"/>
            </a:xfrm>
            <a:prstGeom prst="rect">
              <a:avLst/>
            </a:prstGeom>
            <a:noFill/>
          </p:spPr>
          <p:txBody>
            <a:bodyPr wrap="none" rtlCol="0">
              <a:spAutoFit/>
            </a:bodyPr>
            <a:lstStyle/>
            <a:p>
              <a:pPr algn="ctr"/>
              <a:r>
                <a:rPr lang="en-IN" sz="900" spc="0" baseline="0" dirty="0">
                  <a:ln/>
                  <a:solidFill>
                    <a:srgbClr val="34495E"/>
                  </a:solidFill>
                  <a:latin typeface="Arial"/>
                  <a:cs typeface="Arial"/>
                  <a:sym typeface="Arial"/>
                  <a:rtl val="0"/>
                </a:rPr>
                <a:t>• </a:t>
              </a:r>
              <a:r>
                <a:rPr lang="en-IN" sz="900" spc="0" baseline="0" dirty="0" err="1">
                  <a:ln/>
                  <a:solidFill>
                    <a:srgbClr val="34495E"/>
                  </a:solidFill>
                  <a:latin typeface="Arial"/>
                  <a:cs typeface="Arial"/>
                  <a:sym typeface="Arial"/>
                  <a:rtl val="0"/>
                </a:rPr>
                <a:t>powerRampingStep</a:t>
              </a:r>
              <a:endParaRPr lang="en-IN" sz="900" spc="0" baseline="0" dirty="0">
                <a:ln/>
                <a:solidFill>
                  <a:srgbClr val="34495E"/>
                </a:solidFill>
                <a:latin typeface="Arial"/>
                <a:cs typeface="Arial"/>
                <a:sym typeface="Arial"/>
                <a:rtl val="0"/>
              </a:endParaRPr>
            </a:p>
          </p:txBody>
        </p:sp>
        <p:sp>
          <p:nvSpPr>
            <p:cNvPr id="18" name="TextBox 17">
              <a:extLst>
                <a:ext uri="{FF2B5EF4-FFF2-40B4-BE49-F238E27FC236}">
                  <a16:creationId xmlns:a16="http://schemas.microsoft.com/office/drawing/2014/main" id="{00AC7518-641D-EDDD-560E-4BC68D13C15A}"/>
                </a:ext>
              </a:extLst>
            </p:cNvPr>
            <p:cNvSpPr txBox="1"/>
            <p:nvPr/>
          </p:nvSpPr>
          <p:spPr>
            <a:xfrm>
              <a:off x="273243" y="2249616"/>
              <a:ext cx="1314784" cy="230832"/>
            </a:xfrm>
            <a:prstGeom prst="rect">
              <a:avLst/>
            </a:prstGeom>
            <a:noFill/>
          </p:spPr>
          <p:txBody>
            <a:bodyPr wrap="none" rtlCol="0">
              <a:spAutoFit/>
            </a:bodyPr>
            <a:lstStyle/>
            <a:p>
              <a:pPr algn="ctr"/>
              <a:r>
                <a:rPr lang="en-IN" sz="900" spc="0" baseline="0" dirty="0">
                  <a:ln/>
                  <a:solidFill>
                    <a:srgbClr val="34495E"/>
                  </a:solidFill>
                  <a:latin typeface="Arial"/>
                  <a:cs typeface="Arial"/>
                  <a:sym typeface="Arial"/>
                  <a:rtl val="0"/>
                </a:rPr>
                <a:t>• PRACH-</a:t>
              </a:r>
              <a:r>
                <a:rPr lang="en-IN" sz="900" spc="0" baseline="0" dirty="0" err="1">
                  <a:ln/>
                  <a:solidFill>
                    <a:srgbClr val="34495E"/>
                  </a:solidFill>
                  <a:latin typeface="Arial"/>
                  <a:cs typeface="Arial"/>
                  <a:sym typeface="Arial"/>
                  <a:rtl val="0"/>
                </a:rPr>
                <a:t>ConfigIndex</a:t>
              </a:r>
              <a:endParaRPr lang="en-IN" sz="900" spc="0" baseline="0" dirty="0">
                <a:ln/>
                <a:solidFill>
                  <a:srgbClr val="34495E"/>
                </a:solidFill>
                <a:latin typeface="Arial"/>
                <a:cs typeface="Arial"/>
                <a:sym typeface="Arial"/>
                <a:rtl val="0"/>
              </a:endParaRPr>
            </a:p>
          </p:txBody>
        </p:sp>
        <p:sp>
          <p:nvSpPr>
            <p:cNvPr id="19" name="Freeform: Shape 18">
              <a:extLst>
                <a:ext uri="{FF2B5EF4-FFF2-40B4-BE49-F238E27FC236}">
                  <a16:creationId xmlns:a16="http://schemas.microsoft.com/office/drawing/2014/main" id="{A4EC7744-9B0D-0A1F-9129-FBED6D7A51A6}"/>
                </a:ext>
              </a:extLst>
            </p:cNvPr>
            <p:cNvSpPr/>
            <p:nvPr/>
          </p:nvSpPr>
          <p:spPr>
            <a:xfrm>
              <a:off x="2792566" y="1714500"/>
              <a:ext cx="1392514" cy="685800"/>
            </a:xfrm>
            <a:custGeom>
              <a:avLst/>
              <a:gdLst>
                <a:gd name="connsiteX0" fmla="*/ 1342782 w 1392514"/>
                <a:gd name="connsiteY0" fmla="*/ 0 h 685800"/>
                <a:gd name="connsiteX1" fmla="*/ 1392515 w 1392514"/>
                <a:gd name="connsiteY1" fmla="*/ 0 h 685800"/>
                <a:gd name="connsiteX2" fmla="*/ 1392515 w 1392514"/>
                <a:gd name="connsiteY2" fmla="*/ 685800 h 685800"/>
                <a:gd name="connsiteX3" fmla="*/ 1342782 w 1392514"/>
                <a:gd name="connsiteY3" fmla="*/ 685800 h 685800"/>
                <a:gd name="connsiteX4" fmla="*/ 49733 w 1392514"/>
                <a:gd name="connsiteY4" fmla="*/ 685800 h 685800"/>
                <a:gd name="connsiteX5" fmla="*/ 0 w 1392514"/>
                <a:gd name="connsiteY5" fmla="*/ 685800 h 685800"/>
                <a:gd name="connsiteX6" fmla="*/ 0 w 1392514"/>
                <a:gd name="connsiteY6" fmla="*/ 0 h 685800"/>
                <a:gd name="connsiteX7" fmla="*/ 49733 w 1392514"/>
                <a:gd name="connsiteY7"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2514" h="685800">
                  <a:moveTo>
                    <a:pt x="1342782" y="0"/>
                  </a:moveTo>
                  <a:cubicBezTo>
                    <a:pt x="1370248" y="0"/>
                    <a:pt x="1392515" y="0"/>
                    <a:pt x="1392515" y="0"/>
                  </a:cubicBezTo>
                  <a:lnTo>
                    <a:pt x="1392515" y="685800"/>
                  </a:lnTo>
                  <a:cubicBezTo>
                    <a:pt x="1392515" y="685800"/>
                    <a:pt x="1370248" y="685800"/>
                    <a:pt x="1342782" y="685800"/>
                  </a:cubicBezTo>
                  <a:lnTo>
                    <a:pt x="49733" y="685800"/>
                  </a:lnTo>
                  <a:cubicBezTo>
                    <a:pt x="22266" y="685800"/>
                    <a:pt x="0" y="685800"/>
                    <a:pt x="0" y="685800"/>
                  </a:cubicBezTo>
                  <a:lnTo>
                    <a:pt x="0" y="0"/>
                  </a:lnTo>
                  <a:cubicBezTo>
                    <a:pt x="0" y="0"/>
                    <a:pt x="22266" y="0"/>
                    <a:pt x="49733" y="0"/>
                  </a:cubicBezTo>
                  <a:close/>
                </a:path>
              </a:pathLst>
            </a:custGeom>
            <a:solidFill>
              <a:srgbClr val="D5DBDB"/>
            </a:solidFill>
            <a:ln w="9946" cap="flat">
              <a:solidFill>
                <a:srgbClr val="BDC3C7"/>
              </a:solidFill>
              <a:prstDash val="solid"/>
              <a:miter/>
            </a:ln>
          </p:spPr>
          <p:txBody>
            <a:bodyPr rtlCol="0" anchor="ctr"/>
            <a:lstStyle/>
            <a:p>
              <a:pPr algn="ctr"/>
              <a:endParaRPr lang="en-IN" sz="2400"/>
            </a:p>
          </p:txBody>
        </p:sp>
        <p:sp>
          <p:nvSpPr>
            <p:cNvPr id="20" name="TextBox 19">
              <a:extLst>
                <a:ext uri="{FF2B5EF4-FFF2-40B4-BE49-F238E27FC236}">
                  <a16:creationId xmlns:a16="http://schemas.microsoft.com/office/drawing/2014/main" id="{36B12A58-6A0E-E1F4-E116-B2CC7864DBC7}"/>
                </a:ext>
              </a:extLst>
            </p:cNvPr>
            <p:cNvSpPr txBox="1"/>
            <p:nvPr/>
          </p:nvSpPr>
          <p:spPr>
            <a:xfrm>
              <a:off x="2956465" y="1747104"/>
              <a:ext cx="1064715" cy="253916"/>
            </a:xfrm>
            <a:prstGeom prst="rect">
              <a:avLst/>
            </a:prstGeom>
            <a:noFill/>
          </p:spPr>
          <p:txBody>
            <a:bodyPr wrap="none" rtlCol="0">
              <a:spAutoFit/>
            </a:bodyPr>
            <a:lstStyle/>
            <a:p>
              <a:pPr algn="ctr"/>
              <a:r>
                <a:rPr lang="en-IN" sz="1050" b="1" spc="0" baseline="0">
                  <a:ln/>
                  <a:solidFill>
                    <a:srgbClr val="2C3E50"/>
                  </a:solidFill>
                  <a:latin typeface="Arial"/>
                  <a:cs typeface="Arial"/>
                  <a:sym typeface="Arial"/>
                  <a:rtl val="0"/>
                </a:rPr>
                <a:t>Configuration</a:t>
              </a:r>
            </a:p>
          </p:txBody>
        </p:sp>
        <p:sp>
          <p:nvSpPr>
            <p:cNvPr id="21" name="TextBox 20">
              <a:extLst>
                <a:ext uri="{FF2B5EF4-FFF2-40B4-BE49-F238E27FC236}">
                  <a16:creationId xmlns:a16="http://schemas.microsoft.com/office/drawing/2014/main" id="{2EF1DC4A-1DEF-A2E7-E0C7-D1835F57F4AD}"/>
                </a:ext>
              </a:extLst>
            </p:cNvPr>
            <p:cNvSpPr txBox="1"/>
            <p:nvPr/>
          </p:nvSpPr>
          <p:spPr>
            <a:xfrm>
              <a:off x="2755421" y="1934075"/>
              <a:ext cx="827471" cy="230832"/>
            </a:xfrm>
            <a:prstGeom prst="rect">
              <a:avLst/>
            </a:prstGeom>
            <a:noFill/>
          </p:spPr>
          <p:txBody>
            <a:bodyPr wrap="none" rtlCol="0">
              <a:spAutoFit/>
            </a:bodyPr>
            <a:lstStyle/>
            <a:p>
              <a:pPr algn="ctr"/>
              <a:r>
                <a:rPr lang="en-IN" sz="900" spc="0" baseline="0">
                  <a:ln/>
                  <a:solidFill>
                    <a:srgbClr val="34495E"/>
                  </a:solidFill>
                  <a:latin typeface="Arial"/>
                  <a:cs typeface="Arial"/>
                  <a:sym typeface="Arial"/>
                  <a:rtl val="0"/>
                </a:rPr>
                <a:t>• msg1-FDM</a:t>
              </a:r>
            </a:p>
          </p:txBody>
        </p:sp>
        <p:sp>
          <p:nvSpPr>
            <p:cNvPr id="22" name="TextBox 21">
              <a:extLst>
                <a:ext uri="{FF2B5EF4-FFF2-40B4-BE49-F238E27FC236}">
                  <a16:creationId xmlns:a16="http://schemas.microsoft.com/office/drawing/2014/main" id="{547BF4D6-D681-0725-AB4D-67968FE1AB2E}"/>
                </a:ext>
              </a:extLst>
            </p:cNvPr>
            <p:cNvSpPr txBox="1"/>
            <p:nvPr/>
          </p:nvSpPr>
          <p:spPr>
            <a:xfrm>
              <a:off x="2723593" y="2062662"/>
              <a:ext cx="1263487" cy="230832"/>
            </a:xfrm>
            <a:prstGeom prst="rect">
              <a:avLst/>
            </a:prstGeom>
            <a:noFill/>
          </p:spPr>
          <p:txBody>
            <a:bodyPr wrap="none" rtlCol="0">
              <a:spAutoFit/>
            </a:bodyPr>
            <a:lstStyle/>
            <a:p>
              <a:pPr algn="ctr"/>
              <a:r>
                <a:rPr lang="en-IN" sz="900" spc="0" baseline="0">
                  <a:ln/>
                  <a:solidFill>
                    <a:srgbClr val="34495E"/>
                  </a:solidFill>
                  <a:latin typeface="Arial"/>
                  <a:cs typeface="Arial"/>
                  <a:sym typeface="Arial"/>
                  <a:rtl val="0"/>
                </a:rPr>
                <a:t>• PreambleTransMax</a:t>
              </a:r>
            </a:p>
          </p:txBody>
        </p:sp>
        <p:sp>
          <p:nvSpPr>
            <p:cNvPr id="23" name="TextBox 22">
              <a:extLst>
                <a:ext uri="{FF2B5EF4-FFF2-40B4-BE49-F238E27FC236}">
                  <a16:creationId xmlns:a16="http://schemas.microsoft.com/office/drawing/2014/main" id="{4E771B75-CF11-4B44-BE15-225B47E84E3F}"/>
                </a:ext>
              </a:extLst>
            </p:cNvPr>
            <p:cNvSpPr txBox="1"/>
            <p:nvPr/>
          </p:nvSpPr>
          <p:spPr>
            <a:xfrm>
              <a:off x="2746594" y="2191250"/>
              <a:ext cx="954108" cy="230832"/>
            </a:xfrm>
            <a:prstGeom prst="rect">
              <a:avLst/>
            </a:prstGeom>
            <a:noFill/>
          </p:spPr>
          <p:txBody>
            <a:bodyPr wrap="none" rtlCol="0">
              <a:spAutoFit/>
            </a:bodyPr>
            <a:lstStyle/>
            <a:p>
              <a:pPr algn="ctr"/>
              <a:r>
                <a:rPr lang="en-IN" sz="900" spc="0" baseline="0">
                  <a:ln/>
                  <a:solidFill>
                    <a:srgbClr val="34495E"/>
                  </a:solidFill>
                  <a:latin typeface="Arial"/>
                  <a:cs typeface="Arial"/>
                  <a:sym typeface="Arial"/>
                  <a:rtl val="0"/>
                </a:rPr>
                <a:t>(Max attempts)</a:t>
              </a:r>
            </a:p>
          </p:txBody>
        </p:sp>
      </p:grpSp>
      <p:grpSp>
        <p:nvGrpSpPr>
          <p:cNvPr id="24" name="Graphic 2">
            <a:extLst>
              <a:ext uri="{FF2B5EF4-FFF2-40B4-BE49-F238E27FC236}">
                <a16:creationId xmlns:a16="http://schemas.microsoft.com/office/drawing/2014/main" id="{7FC92942-A54F-CEB2-FB21-E35B647E3D7C}"/>
              </a:ext>
            </a:extLst>
          </p:cNvPr>
          <p:cNvGrpSpPr/>
          <p:nvPr/>
        </p:nvGrpSpPr>
        <p:grpSpPr>
          <a:xfrm>
            <a:off x="2593636" y="2477878"/>
            <a:ext cx="6863106" cy="1015766"/>
            <a:chOff x="2593636" y="2477878"/>
            <a:chExt cx="6863106" cy="1015766"/>
          </a:xfrm>
        </p:grpSpPr>
        <p:sp>
          <p:nvSpPr>
            <p:cNvPr id="25" name="Freeform: Shape 24">
              <a:extLst>
                <a:ext uri="{FF2B5EF4-FFF2-40B4-BE49-F238E27FC236}">
                  <a16:creationId xmlns:a16="http://schemas.microsoft.com/office/drawing/2014/main" id="{9A29E0B5-B3F4-C204-E3B2-C397F1E5C40C}"/>
                </a:ext>
              </a:extLst>
            </p:cNvPr>
            <p:cNvSpPr/>
            <p:nvPr/>
          </p:nvSpPr>
          <p:spPr>
            <a:xfrm>
              <a:off x="2593636" y="2743200"/>
              <a:ext cx="4973266" cy="8572"/>
            </a:xfrm>
            <a:custGeom>
              <a:avLst/>
              <a:gdLst>
                <a:gd name="connsiteX0" fmla="*/ 4973266 w 4973266"/>
                <a:gd name="connsiteY0" fmla="*/ 0 h 8572"/>
                <a:gd name="connsiteX1" fmla="*/ 0 w 4973266"/>
                <a:gd name="connsiteY1" fmla="*/ 0 h 8572"/>
              </a:gdLst>
              <a:ahLst/>
              <a:cxnLst>
                <a:cxn ang="0">
                  <a:pos x="connsiteX0" y="connsiteY0"/>
                </a:cxn>
                <a:cxn ang="0">
                  <a:pos x="connsiteX1" y="connsiteY1"/>
                </a:cxn>
              </a:cxnLst>
              <a:rect l="l" t="t" r="r" b="b"/>
              <a:pathLst>
                <a:path w="4973266" h="8572">
                  <a:moveTo>
                    <a:pt x="4973266" y="0"/>
                  </a:moveTo>
                  <a:lnTo>
                    <a:pt x="0" y="0"/>
                  </a:lnTo>
                </a:path>
              </a:pathLst>
            </a:custGeom>
            <a:ln w="29837" cap="flat">
              <a:solidFill>
                <a:srgbClr val="8E44AD"/>
              </a:solidFill>
              <a:prstDash val="solid"/>
              <a:miter/>
              <a:tailEnd type="stealth" w="lg" len="lg"/>
            </a:ln>
          </p:spPr>
          <p:txBody>
            <a:bodyPr rtlCol="0" anchor="ctr"/>
            <a:lstStyle/>
            <a:p>
              <a:pPr algn="ctr"/>
              <a:endParaRPr lang="en-IN" sz="2400"/>
            </a:p>
          </p:txBody>
        </p:sp>
        <p:sp>
          <p:nvSpPr>
            <p:cNvPr id="26" name="TextBox 25">
              <a:extLst>
                <a:ext uri="{FF2B5EF4-FFF2-40B4-BE49-F238E27FC236}">
                  <a16:creationId xmlns:a16="http://schemas.microsoft.com/office/drawing/2014/main" id="{8E0EF4EE-8552-D691-1922-5A9BCE1EBF99}"/>
                </a:ext>
              </a:extLst>
            </p:cNvPr>
            <p:cNvSpPr txBox="1"/>
            <p:nvPr/>
          </p:nvSpPr>
          <p:spPr>
            <a:xfrm>
              <a:off x="3481343" y="2477878"/>
              <a:ext cx="3158942" cy="276999"/>
            </a:xfrm>
            <a:prstGeom prst="rect">
              <a:avLst/>
            </a:prstGeom>
            <a:noFill/>
          </p:spPr>
          <p:txBody>
            <a:bodyPr wrap="none" rtlCol="0">
              <a:spAutoFit/>
            </a:bodyPr>
            <a:lstStyle/>
            <a:p>
              <a:pPr algn="ctr"/>
              <a:r>
                <a:rPr lang="en-IN" sz="1200" b="1" spc="0" baseline="0" dirty="0">
                  <a:ln/>
                  <a:solidFill>
                    <a:srgbClr val="8E44AD"/>
                  </a:solidFill>
                  <a:latin typeface="Arial"/>
                  <a:cs typeface="Arial"/>
                  <a:sym typeface="Arial"/>
                  <a:rtl val="0"/>
                </a:rPr>
                <a:t>MSG2: RAR (Random Access Response)</a:t>
              </a:r>
            </a:p>
          </p:txBody>
        </p:sp>
        <p:sp>
          <p:nvSpPr>
            <p:cNvPr id="27" name="Freeform: Shape 26">
              <a:extLst>
                <a:ext uri="{FF2B5EF4-FFF2-40B4-BE49-F238E27FC236}">
                  <a16:creationId xmlns:a16="http://schemas.microsoft.com/office/drawing/2014/main" id="{2FAD9E33-24D7-EEB1-C4D8-6FAEB708D660}"/>
                </a:ext>
              </a:extLst>
            </p:cNvPr>
            <p:cNvSpPr/>
            <p:nvPr/>
          </p:nvSpPr>
          <p:spPr>
            <a:xfrm>
              <a:off x="7666367" y="2914650"/>
              <a:ext cx="1790375" cy="514350"/>
            </a:xfrm>
            <a:custGeom>
              <a:avLst/>
              <a:gdLst>
                <a:gd name="connsiteX0" fmla="*/ 1740643 w 1790375"/>
                <a:gd name="connsiteY0" fmla="*/ 0 h 514350"/>
                <a:gd name="connsiteX1" fmla="*/ 1790376 w 1790375"/>
                <a:gd name="connsiteY1" fmla="*/ 0 h 514350"/>
                <a:gd name="connsiteX2" fmla="*/ 1790376 w 1790375"/>
                <a:gd name="connsiteY2" fmla="*/ 514350 h 514350"/>
                <a:gd name="connsiteX3" fmla="*/ 1740643 w 1790375"/>
                <a:gd name="connsiteY3" fmla="*/ 514350 h 514350"/>
                <a:gd name="connsiteX4" fmla="*/ 49733 w 1790375"/>
                <a:gd name="connsiteY4" fmla="*/ 514350 h 514350"/>
                <a:gd name="connsiteX5" fmla="*/ 0 w 1790375"/>
                <a:gd name="connsiteY5" fmla="*/ 514350 h 514350"/>
                <a:gd name="connsiteX6" fmla="*/ 0 w 1790375"/>
                <a:gd name="connsiteY6" fmla="*/ 0 h 514350"/>
                <a:gd name="connsiteX7" fmla="*/ 49733 w 1790375"/>
                <a:gd name="connsiteY7"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0375" h="514350">
                  <a:moveTo>
                    <a:pt x="1740643" y="0"/>
                  </a:moveTo>
                  <a:cubicBezTo>
                    <a:pt x="1768110" y="0"/>
                    <a:pt x="1790376" y="0"/>
                    <a:pt x="1790376" y="0"/>
                  </a:cubicBezTo>
                  <a:lnTo>
                    <a:pt x="1790376" y="514350"/>
                  </a:lnTo>
                  <a:cubicBezTo>
                    <a:pt x="1790376" y="514350"/>
                    <a:pt x="1768110" y="514350"/>
                    <a:pt x="1740643" y="514350"/>
                  </a:cubicBezTo>
                  <a:lnTo>
                    <a:pt x="49733" y="514350"/>
                  </a:lnTo>
                  <a:cubicBezTo>
                    <a:pt x="22266" y="514350"/>
                    <a:pt x="0" y="514350"/>
                    <a:pt x="0" y="514350"/>
                  </a:cubicBezTo>
                  <a:lnTo>
                    <a:pt x="0" y="0"/>
                  </a:lnTo>
                  <a:cubicBezTo>
                    <a:pt x="0" y="0"/>
                    <a:pt x="22266" y="0"/>
                    <a:pt x="49733" y="0"/>
                  </a:cubicBezTo>
                  <a:close/>
                </a:path>
              </a:pathLst>
            </a:custGeom>
            <a:solidFill>
              <a:srgbClr val="F4ECF7"/>
            </a:solidFill>
            <a:ln w="9946" cap="flat">
              <a:solidFill>
                <a:srgbClr val="BB8FCE"/>
              </a:solidFill>
              <a:prstDash val="solid"/>
              <a:miter/>
            </a:ln>
          </p:spPr>
          <p:txBody>
            <a:bodyPr rtlCol="0" anchor="ctr"/>
            <a:lstStyle/>
            <a:p>
              <a:pPr algn="ctr"/>
              <a:endParaRPr lang="en-IN" sz="2400"/>
            </a:p>
          </p:txBody>
        </p:sp>
        <p:sp>
          <p:nvSpPr>
            <p:cNvPr id="28" name="TextBox 27">
              <a:extLst>
                <a:ext uri="{FF2B5EF4-FFF2-40B4-BE49-F238E27FC236}">
                  <a16:creationId xmlns:a16="http://schemas.microsoft.com/office/drawing/2014/main" id="{685D0FFD-E8D6-3599-8001-2F897F47D00C}"/>
                </a:ext>
              </a:extLst>
            </p:cNvPr>
            <p:cNvSpPr txBox="1"/>
            <p:nvPr/>
          </p:nvSpPr>
          <p:spPr>
            <a:xfrm>
              <a:off x="8040418" y="2947254"/>
              <a:ext cx="1042273" cy="253916"/>
            </a:xfrm>
            <a:prstGeom prst="rect">
              <a:avLst/>
            </a:prstGeom>
            <a:noFill/>
          </p:spPr>
          <p:txBody>
            <a:bodyPr wrap="none" rtlCol="0">
              <a:spAutoFit/>
            </a:bodyPr>
            <a:lstStyle/>
            <a:p>
              <a:pPr algn="ctr"/>
              <a:r>
                <a:rPr lang="en-IN" sz="1050" b="1" spc="0" baseline="0">
                  <a:ln/>
                  <a:solidFill>
                    <a:srgbClr val="2C3E50"/>
                  </a:solidFill>
                  <a:latin typeface="Arial"/>
                  <a:cs typeface="Arial"/>
                  <a:sym typeface="Arial"/>
                  <a:rtl val="0"/>
                </a:rPr>
                <a:t>MSG2 Timing</a:t>
              </a:r>
            </a:p>
          </p:txBody>
        </p:sp>
        <p:sp>
          <p:nvSpPr>
            <p:cNvPr id="29" name="TextBox 28">
              <a:extLst>
                <a:ext uri="{FF2B5EF4-FFF2-40B4-BE49-F238E27FC236}">
                  <a16:creationId xmlns:a16="http://schemas.microsoft.com/office/drawing/2014/main" id="{1EF60D1A-B96D-35A1-E7FE-392E7909D7F7}"/>
                </a:ext>
              </a:extLst>
            </p:cNvPr>
            <p:cNvSpPr txBox="1"/>
            <p:nvPr/>
          </p:nvSpPr>
          <p:spPr>
            <a:xfrm>
              <a:off x="7594863" y="3134225"/>
              <a:ext cx="1327608" cy="230832"/>
            </a:xfrm>
            <a:prstGeom prst="rect">
              <a:avLst/>
            </a:prstGeom>
            <a:noFill/>
          </p:spPr>
          <p:txBody>
            <a:bodyPr wrap="none" rtlCol="0">
              <a:spAutoFit/>
            </a:bodyPr>
            <a:lstStyle/>
            <a:p>
              <a:pPr algn="ctr"/>
              <a:r>
                <a:rPr lang="en-IN" sz="900" spc="0" baseline="0">
                  <a:ln/>
                  <a:solidFill>
                    <a:srgbClr val="34495E"/>
                  </a:solidFill>
                  <a:latin typeface="Arial"/>
                  <a:cs typeface="Arial"/>
                  <a:sym typeface="Arial"/>
                  <a:rtl val="0"/>
                </a:rPr>
                <a:t>• ra-ResponseWindow</a:t>
              </a:r>
            </a:p>
          </p:txBody>
        </p:sp>
        <p:sp>
          <p:nvSpPr>
            <p:cNvPr id="30" name="TextBox 29">
              <a:extLst>
                <a:ext uri="{FF2B5EF4-FFF2-40B4-BE49-F238E27FC236}">
                  <a16:creationId xmlns:a16="http://schemas.microsoft.com/office/drawing/2014/main" id="{8B6C49CE-CB7D-B10B-1A3C-BE1BC83BDA16}"/>
                </a:ext>
              </a:extLst>
            </p:cNvPr>
            <p:cNvSpPr txBox="1"/>
            <p:nvPr/>
          </p:nvSpPr>
          <p:spPr>
            <a:xfrm>
              <a:off x="7584141" y="3262812"/>
              <a:ext cx="1479892" cy="230832"/>
            </a:xfrm>
            <a:prstGeom prst="rect">
              <a:avLst/>
            </a:prstGeom>
            <a:noFill/>
          </p:spPr>
          <p:txBody>
            <a:bodyPr wrap="none" rtlCol="0">
              <a:spAutoFit/>
            </a:bodyPr>
            <a:lstStyle/>
            <a:p>
              <a:pPr algn="ctr"/>
              <a:r>
                <a:rPr lang="en-IN" sz="900" spc="0" baseline="0">
                  <a:ln/>
                  <a:solidFill>
                    <a:srgbClr val="34495E"/>
                  </a:solidFill>
                  <a:latin typeface="Arial"/>
                  <a:cs typeface="Arial"/>
                  <a:sym typeface="Arial"/>
                  <a:rtl val="0"/>
                </a:rPr>
                <a:t>(Window to receive RAR)</a:t>
              </a:r>
            </a:p>
          </p:txBody>
        </p:sp>
      </p:grpSp>
      <p:grpSp>
        <p:nvGrpSpPr>
          <p:cNvPr id="31" name="Graphic 2">
            <a:extLst>
              <a:ext uri="{FF2B5EF4-FFF2-40B4-BE49-F238E27FC236}">
                <a16:creationId xmlns:a16="http://schemas.microsoft.com/office/drawing/2014/main" id="{B2FE7836-486E-D15F-F5C7-BBE1F7713529}"/>
              </a:ext>
            </a:extLst>
          </p:cNvPr>
          <p:cNvGrpSpPr/>
          <p:nvPr/>
        </p:nvGrpSpPr>
        <p:grpSpPr>
          <a:xfrm>
            <a:off x="2593636" y="3678027"/>
            <a:ext cx="4973266" cy="736810"/>
            <a:chOff x="2593636" y="3678027"/>
            <a:chExt cx="4973266" cy="736810"/>
          </a:xfrm>
        </p:grpSpPr>
        <p:sp>
          <p:nvSpPr>
            <p:cNvPr id="32" name="Freeform: Shape 31">
              <a:extLst>
                <a:ext uri="{FF2B5EF4-FFF2-40B4-BE49-F238E27FC236}">
                  <a16:creationId xmlns:a16="http://schemas.microsoft.com/office/drawing/2014/main" id="{9675AA5D-DEF8-C390-13EE-7C0C4A042E8D}"/>
                </a:ext>
              </a:extLst>
            </p:cNvPr>
            <p:cNvSpPr/>
            <p:nvPr/>
          </p:nvSpPr>
          <p:spPr>
            <a:xfrm>
              <a:off x="2593636" y="3943350"/>
              <a:ext cx="4973266" cy="8572"/>
            </a:xfrm>
            <a:custGeom>
              <a:avLst/>
              <a:gdLst>
                <a:gd name="connsiteX0" fmla="*/ 0 w 4973266"/>
                <a:gd name="connsiteY0" fmla="*/ 0 h 8572"/>
                <a:gd name="connsiteX1" fmla="*/ 4973266 w 4973266"/>
                <a:gd name="connsiteY1" fmla="*/ 0 h 8572"/>
              </a:gdLst>
              <a:ahLst/>
              <a:cxnLst>
                <a:cxn ang="0">
                  <a:pos x="connsiteX0" y="connsiteY0"/>
                </a:cxn>
                <a:cxn ang="0">
                  <a:pos x="connsiteX1" y="connsiteY1"/>
                </a:cxn>
              </a:cxnLst>
              <a:rect l="l" t="t" r="r" b="b"/>
              <a:pathLst>
                <a:path w="4973266" h="8572">
                  <a:moveTo>
                    <a:pt x="0" y="0"/>
                  </a:moveTo>
                  <a:lnTo>
                    <a:pt x="4973266" y="0"/>
                  </a:lnTo>
                </a:path>
              </a:pathLst>
            </a:custGeom>
            <a:ln w="29837" cap="flat">
              <a:solidFill>
                <a:srgbClr val="F39C12"/>
              </a:solidFill>
              <a:prstDash val="solid"/>
              <a:miter/>
              <a:tailEnd type="stealth" w="lg" len="lg"/>
            </a:ln>
          </p:spPr>
          <p:txBody>
            <a:bodyPr rtlCol="0" anchor="ctr"/>
            <a:lstStyle/>
            <a:p>
              <a:pPr algn="ctr"/>
              <a:endParaRPr lang="en-IN" sz="2400"/>
            </a:p>
          </p:txBody>
        </p:sp>
        <p:sp>
          <p:nvSpPr>
            <p:cNvPr id="33" name="TextBox 32">
              <a:extLst>
                <a:ext uri="{FF2B5EF4-FFF2-40B4-BE49-F238E27FC236}">
                  <a16:creationId xmlns:a16="http://schemas.microsoft.com/office/drawing/2014/main" id="{C3AFA048-6317-695D-37BE-E50ADDA5425D}"/>
                </a:ext>
              </a:extLst>
            </p:cNvPr>
            <p:cNvSpPr txBox="1"/>
            <p:nvPr/>
          </p:nvSpPr>
          <p:spPr>
            <a:xfrm>
              <a:off x="3986751" y="3678027"/>
              <a:ext cx="2167581" cy="276999"/>
            </a:xfrm>
            <a:prstGeom prst="rect">
              <a:avLst/>
            </a:prstGeom>
            <a:noFill/>
          </p:spPr>
          <p:txBody>
            <a:bodyPr wrap="none" rtlCol="0">
              <a:spAutoFit/>
            </a:bodyPr>
            <a:lstStyle/>
            <a:p>
              <a:pPr algn="ctr"/>
              <a:r>
                <a:rPr lang="en-IN" sz="1200" b="1" spc="0" baseline="0" dirty="0">
                  <a:ln/>
                  <a:solidFill>
                    <a:srgbClr val="F39C12"/>
                  </a:solidFill>
                  <a:latin typeface="Arial"/>
                  <a:cs typeface="Arial"/>
                  <a:sym typeface="Arial"/>
                  <a:rtl val="0"/>
                </a:rPr>
                <a:t>MSG3: RRC Setup Request</a:t>
              </a:r>
            </a:p>
          </p:txBody>
        </p:sp>
        <p:sp>
          <p:nvSpPr>
            <p:cNvPr id="34" name="Freeform: Shape 33">
              <a:extLst>
                <a:ext uri="{FF2B5EF4-FFF2-40B4-BE49-F238E27FC236}">
                  <a16:creationId xmlns:a16="http://schemas.microsoft.com/office/drawing/2014/main" id="{32532D74-8BA0-199B-F096-2474A32BDA1D}"/>
                </a:ext>
              </a:extLst>
            </p:cNvPr>
            <p:cNvSpPr/>
            <p:nvPr/>
          </p:nvSpPr>
          <p:spPr>
            <a:xfrm>
              <a:off x="4284546" y="4071937"/>
              <a:ext cx="1591445" cy="342900"/>
            </a:xfrm>
            <a:custGeom>
              <a:avLst/>
              <a:gdLst>
                <a:gd name="connsiteX0" fmla="*/ 1392515 w 1591445"/>
                <a:gd name="connsiteY0" fmla="*/ 0 h 342900"/>
                <a:gd name="connsiteX1" fmla="*/ 1591445 w 1591445"/>
                <a:gd name="connsiteY1" fmla="*/ 0 h 342900"/>
                <a:gd name="connsiteX2" fmla="*/ 1591445 w 1591445"/>
                <a:gd name="connsiteY2" fmla="*/ 342900 h 342900"/>
                <a:gd name="connsiteX3" fmla="*/ 1392515 w 1591445"/>
                <a:gd name="connsiteY3" fmla="*/ 342900 h 342900"/>
                <a:gd name="connsiteX4" fmla="*/ 198931 w 1591445"/>
                <a:gd name="connsiteY4" fmla="*/ 342900 h 342900"/>
                <a:gd name="connsiteX5" fmla="*/ 0 w 1591445"/>
                <a:gd name="connsiteY5" fmla="*/ 342900 h 342900"/>
                <a:gd name="connsiteX6" fmla="*/ 0 w 1591445"/>
                <a:gd name="connsiteY6" fmla="*/ 0 h 342900"/>
                <a:gd name="connsiteX7" fmla="*/ 198931 w 1591445"/>
                <a:gd name="connsiteY7"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1445" h="342900">
                  <a:moveTo>
                    <a:pt x="1392515" y="0"/>
                  </a:moveTo>
                  <a:cubicBezTo>
                    <a:pt x="1502381" y="0"/>
                    <a:pt x="1591445" y="0"/>
                    <a:pt x="1591445" y="0"/>
                  </a:cubicBezTo>
                  <a:lnTo>
                    <a:pt x="1591445" y="342900"/>
                  </a:lnTo>
                  <a:cubicBezTo>
                    <a:pt x="1591445" y="342900"/>
                    <a:pt x="1502381" y="342900"/>
                    <a:pt x="1392515" y="342900"/>
                  </a:cubicBezTo>
                  <a:lnTo>
                    <a:pt x="198931" y="342900"/>
                  </a:lnTo>
                  <a:cubicBezTo>
                    <a:pt x="89064" y="342900"/>
                    <a:pt x="0" y="342900"/>
                    <a:pt x="0" y="342900"/>
                  </a:cubicBezTo>
                  <a:lnTo>
                    <a:pt x="0" y="0"/>
                  </a:lnTo>
                  <a:cubicBezTo>
                    <a:pt x="0" y="0"/>
                    <a:pt x="89064" y="0"/>
                    <a:pt x="198931" y="0"/>
                  </a:cubicBezTo>
                  <a:close/>
                </a:path>
              </a:pathLst>
            </a:custGeom>
            <a:solidFill>
              <a:srgbClr val="FFF3CD"/>
            </a:solidFill>
            <a:ln w="19891" cap="flat">
              <a:solidFill>
                <a:srgbClr val="F39C12"/>
              </a:solidFill>
              <a:custDash>
                <a:ds d="375000" sp="375000"/>
              </a:custDash>
              <a:miter/>
            </a:ln>
          </p:spPr>
          <p:txBody>
            <a:bodyPr rtlCol="0" anchor="ctr"/>
            <a:lstStyle/>
            <a:p>
              <a:pPr algn="ctr"/>
              <a:endParaRPr lang="en-IN" sz="2400"/>
            </a:p>
          </p:txBody>
        </p:sp>
        <p:sp>
          <p:nvSpPr>
            <p:cNvPr id="35" name="TextBox 34">
              <a:extLst>
                <a:ext uri="{FF2B5EF4-FFF2-40B4-BE49-F238E27FC236}">
                  <a16:creationId xmlns:a16="http://schemas.microsoft.com/office/drawing/2014/main" id="{AFECC51D-FFA6-A806-98D2-F2FD359B4A68}"/>
                </a:ext>
              </a:extLst>
            </p:cNvPr>
            <p:cNvSpPr txBox="1"/>
            <p:nvPr/>
          </p:nvSpPr>
          <p:spPr>
            <a:xfrm>
              <a:off x="4243341" y="4147404"/>
              <a:ext cx="1673856" cy="253916"/>
            </a:xfrm>
            <a:prstGeom prst="rect">
              <a:avLst/>
            </a:prstGeom>
            <a:noFill/>
          </p:spPr>
          <p:txBody>
            <a:bodyPr wrap="none" rtlCol="0">
              <a:spAutoFit/>
            </a:bodyPr>
            <a:lstStyle/>
            <a:p>
              <a:pPr algn="ctr"/>
              <a:r>
                <a:rPr lang="en-IN" sz="1050" b="1" spc="0" baseline="0">
                  <a:ln/>
                  <a:solidFill>
                    <a:srgbClr val="F39C12"/>
                  </a:solidFill>
                  <a:latin typeface="Arial"/>
                  <a:cs typeface="Arial"/>
                  <a:sym typeface="Arial"/>
                  <a:rtl val="0"/>
                </a:rPr>
                <a:t>RRC Connection Starts</a:t>
              </a:r>
            </a:p>
          </p:txBody>
        </p:sp>
      </p:grpSp>
      <p:grpSp>
        <p:nvGrpSpPr>
          <p:cNvPr id="36" name="Graphic 2">
            <a:extLst>
              <a:ext uri="{FF2B5EF4-FFF2-40B4-BE49-F238E27FC236}">
                <a16:creationId xmlns:a16="http://schemas.microsoft.com/office/drawing/2014/main" id="{B0C7D9DC-32C4-BB65-7B2B-0E37A38B90FD}"/>
              </a:ext>
            </a:extLst>
          </p:cNvPr>
          <p:cNvGrpSpPr/>
          <p:nvPr/>
        </p:nvGrpSpPr>
        <p:grpSpPr>
          <a:xfrm>
            <a:off x="2593636" y="4554733"/>
            <a:ext cx="7062037" cy="931667"/>
            <a:chOff x="2593636" y="4554733"/>
            <a:chExt cx="7062037" cy="931667"/>
          </a:xfrm>
        </p:grpSpPr>
        <p:sp>
          <p:nvSpPr>
            <p:cNvPr id="37" name="Freeform: Shape 36">
              <a:extLst>
                <a:ext uri="{FF2B5EF4-FFF2-40B4-BE49-F238E27FC236}">
                  <a16:creationId xmlns:a16="http://schemas.microsoft.com/office/drawing/2014/main" id="{3F17B544-5FEB-B0E9-4456-1C73356FF78B}"/>
                </a:ext>
              </a:extLst>
            </p:cNvPr>
            <p:cNvSpPr/>
            <p:nvPr/>
          </p:nvSpPr>
          <p:spPr>
            <a:xfrm>
              <a:off x="2593636" y="4800600"/>
              <a:ext cx="4973266" cy="8572"/>
            </a:xfrm>
            <a:custGeom>
              <a:avLst/>
              <a:gdLst>
                <a:gd name="connsiteX0" fmla="*/ 4973266 w 4973266"/>
                <a:gd name="connsiteY0" fmla="*/ 0 h 8572"/>
                <a:gd name="connsiteX1" fmla="*/ 0 w 4973266"/>
                <a:gd name="connsiteY1" fmla="*/ 0 h 8572"/>
              </a:gdLst>
              <a:ahLst/>
              <a:cxnLst>
                <a:cxn ang="0">
                  <a:pos x="connsiteX0" y="connsiteY0"/>
                </a:cxn>
                <a:cxn ang="0">
                  <a:pos x="connsiteX1" y="connsiteY1"/>
                </a:cxn>
              </a:cxnLst>
              <a:rect l="l" t="t" r="r" b="b"/>
              <a:pathLst>
                <a:path w="4973266" h="8572">
                  <a:moveTo>
                    <a:pt x="4973266" y="0"/>
                  </a:moveTo>
                  <a:lnTo>
                    <a:pt x="0" y="0"/>
                  </a:lnTo>
                </a:path>
              </a:pathLst>
            </a:custGeom>
            <a:ln w="29837" cap="flat">
              <a:solidFill>
                <a:srgbClr val="E67E22"/>
              </a:solidFill>
              <a:prstDash val="solid"/>
              <a:miter/>
              <a:tailEnd type="stealth" w="lg" len="lg"/>
            </a:ln>
          </p:spPr>
          <p:txBody>
            <a:bodyPr rtlCol="0" anchor="ctr"/>
            <a:lstStyle/>
            <a:p>
              <a:pPr algn="ctr"/>
              <a:endParaRPr lang="en-IN" sz="2400"/>
            </a:p>
          </p:txBody>
        </p:sp>
        <p:sp>
          <p:nvSpPr>
            <p:cNvPr id="38" name="TextBox 37">
              <a:extLst>
                <a:ext uri="{FF2B5EF4-FFF2-40B4-BE49-F238E27FC236}">
                  <a16:creationId xmlns:a16="http://schemas.microsoft.com/office/drawing/2014/main" id="{730C2F3E-1313-53F4-04E9-431FE61EB490}"/>
                </a:ext>
              </a:extLst>
            </p:cNvPr>
            <p:cNvSpPr txBox="1"/>
            <p:nvPr/>
          </p:nvSpPr>
          <p:spPr>
            <a:xfrm>
              <a:off x="3876035" y="4554733"/>
              <a:ext cx="2369559" cy="276999"/>
            </a:xfrm>
            <a:prstGeom prst="rect">
              <a:avLst/>
            </a:prstGeom>
            <a:noFill/>
          </p:spPr>
          <p:txBody>
            <a:bodyPr wrap="none" rtlCol="0">
              <a:spAutoFit/>
            </a:bodyPr>
            <a:lstStyle/>
            <a:p>
              <a:pPr algn="ctr"/>
              <a:r>
                <a:rPr lang="en-IN" sz="1200" b="1" spc="0" baseline="0" dirty="0">
                  <a:ln/>
                  <a:solidFill>
                    <a:srgbClr val="E67E22"/>
                  </a:solidFill>
                  <a:latin typeface="Arial"/>
                  <a:cs typeface="Arial"/>
                  <a:sym typeface="Arial"/>
                  <a:rtl val="0"/>
                </a:rPr>
                <a:t>MSG4: Contention Resolution</a:t>
              </a:r>
            </a:p>
          </p:txBody>
        </p:sp>
        <p:sp>
          <p:nvSpPr>
            <p:cNvPr id="39" name="Freeform: Shape 38">
              <a:extLst>
                <a:ext uri="{FF2B5EF4-FFF2-40B4-BE49-F238E27FC236}">
                  <a16:creationId xmlns:a16="http://schemas.microsoft.com/office/drawing/2014/main" id="{669FB774-715C-A9DE-BEB9-7F7E7F633573}"/>
                </a:ext>
              </a:extLst>
            </p:cNvPr>
            <p:cNvSpPr/>
            <p:nvPr/>
          </p:nvSpPr>
          <p:spPr>
            <a:xfrm>
              <a:off x="7451387" y="4669277"/>
              <a:ext cx="2204286" cy="817123"/>
            </a:xfrm>
            <a:custGeom>
              <a:avLst/>
              <a:gdLst>
                <a:gd name="connsiteX0" fmla="*/ 1939574 w 1989306"/>
                <a:gd name="connsiteY0" fmla="*/ 0 h 514350"/>
                <a:gd name="connsiteX1" fmla="*/ 1989307 w 1989306"/>
                <a:gd name="connsiteY1" fmla="*/ 0 h 514350"/>
                <a:gd name="connsiteX2" fmla="*/ 1989307 w 1989306"/>
                <a:gd name="connsiteY2" fmla="*/ 514350 h 514350"/>
                <a:gd name="connsiteX3" fmla="*/ 1939574 w 1989306"/>
                <a:gd name="connsiteY3" fmla="*/ 514350 h 514350"/>
                <a:gd name="connsiteX4" fmla="*/ 49733 w 1989306"/>
                <a:gd name="connsiteY4" fmla="*/ 514350 h 514350"/>
                <a:gd name="connsiteX5" fmla="*/ 0 w 1989306"/>
                <a:gd name="connsiteY5" fmla="*/ 514350 h 514350"/>
                <a:gd name="connsiteX6" fmla="*/ 0 w 1989306"/>
                <a:gd name="connsiteY6" fmla="*/ 0 h 514350"/>
                <a:gd name="connsiteX7" fmla="*/ 49733 w 1989306"/>
                <a:gd name="connsiteY7"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9306" h="514350">
                  <a:moveTo>
                    <a:pt x="1939574" y="0"/>
                  </a:moveTo>
                  <a:cubicBezTo>
                    <a:pt x="1967040" y="0"/>
                    <a:pt x="1989307" y="0"/>
                    <a:pt x="1989307" y="0"/>
                  </a:cubicBezTo>
                  <a:lnTo>
                    <a:pt x="1989307" y="514350"/>
                  </a:lnTo>
                  <a:cubicBezTo>
                    <a:pt x="1989307" y="514350"/>
                    <a:pt x="1967040" y="514350"/>
                    <a:pt x="1939574" y="514350"/>
                  </a:cubicBezTo>
                  <a:lnTo>
                    <a:pt x="49733" y="514350"/>
                  </a:lnTo>
                  <a:cubicBezTo>
                    <a:pt x="22266" y="514350"/>
                    <a:pt x="0" y="514350"/>
                    <a:pt x="0" y="514350"/>
                  </a:cubicBezTo>
                  <a:lnTo>
                    <a:pt x="0" y="0"/>
                  </a:lnTo>
                  <a:cubicBezTo>
                    <a:pt x="0" y="0"/>
                    <a:pt x="22266" y="0"/>
                    <a:pt x="49733" y="0"/>
                  </a:cubicBezTo>
                  <a:close/>
                </a:path>
              </a:pathLst>
            </a:custGeom>
            <a:solidFill>
              <a:srgbClr val="FDEAA7"/>
            </a:solidFill>
            <a:ln w="9946" cap="flat">
              <a:solidFill>
                <a:srgbClr val="FDCB6E"/>
              </a:solidFill>
              <a:prstDash val="solid"/>
              <a:miter/>
            </a:ln>
          </p:spPr>
          <p:txBody>
            <a:bodyPr rtlCol="0" anchor="ctr"/>
            <a:lstStyle/>
            <a:p>
              <a:pPr algn="ctr"/>
              <a:endParaRPr lang="en-IN" sz="2400"/>
            </a:p>
          </p:txBody>
        </p:sp>
        <p:sp>
          <p:nvSpPr>
            <p:cNvPr id="40" name="TextBox 39">
              <a:extLst>
                <a:ext uri="{FF2B5EF4-FFF2-40B4-BE49-F238E27FC236}">
                  <a16:creationId xmlns:a16="http://schemas.microsoft.com/office/drawing/2014/main" id="{8512C561-EE46-7C64-E6BC-BADE2EC1E522}"/>
                </a:ext>
              </a:extLst>
            </p:cNvPr>
            <p:cNvSpPr txBox="1"/>
            <p:nvPr/>
          </p:nvSpPr>
          <p:spPr>
            <a:xfrm>
              <a:off x="7732207" y="4654458"/>
              <a:ext cx="1624164" cy="253916"/>
            </a:xfrm>
            <a:prstGeom prst="rect">
              <a:avLst/>
            </a:prstGeom>
            <a:noFill/>
          </p:spPr>
          <p:txBody>
            <a:bodyPr wrap="none" rtlCol="0">
              <a:spAutoFit/>
            </a:bodyPr>
            <a:lstStyle/>
            <a:p>
              <a:pPr algn="ctr"/>
              <a:r>
                <a:rPr lang="en-IN" sz="1050" b="1" spc="0" baseline="0" dirty="0">
                  <a:ln/>
                  <a:solidFill>
                    <a:srgbClr val="2C3E50"/>
                  </a:solidFill>
                  <a:latin typeface="Arial"/>
                  <a:cs typeface="Arial"/>
                  <a:sym typeface="Arial"/>
                  <a:rtl val="0"/>
                </a:rPr>
                <a:t>Contention Resolution</a:t>
              </a:r>
            </a:p>
          </p:txBody>
        </p:sp>
        <p:sp>
          <p:nvSpPr>
            <p:cNvPr id="41" name="TextBox 40">
              <a:extLst>
                <a:ext uri="{FF2B5EF4-FFF2-40B4-BE49-F238E27FC236}">
                  <a16:creationId xmlns:a16="http://schemas.microsoft.com/office/drawing/2014/main" id="{27280630-6CFD-F68F-007A-C72FB73250B8}"/>
                </a:ext>
              </a:extLst>
            </p:cNvPr>
            <p:cNvSpPr txBox="1"/>
            <p:nvPr/>
          </p:nvSpPr>
          <p:spPr>
            <a:xfrm>
              <a:off x="7638598" y="4860885"/>
              <a:ext cx="1795684" cy="230832"/>
            </a:xfrm>
            <a:prstGeom prst="rect">
              <a:avLst/>
            </a:prstGeom>
            <a:noFill/>
          </p:spPr>
          <p:txBody>
            <a:bodyPr wrap="none" rtlCol="0">
              <a:spAutoFit/>
            </a:bodyPr>
            <a:lstStyle/>
            <a:p>
              <a:pPr algn="ctr"/>
              <a:r>
                <a:rPr lang="en-IN" sz="900" spc="0" baseline="0" dirty="0">
                  <a:ln/>
                  <a:solidFill>
                    <a:srgbClr val="34495E"/>
                  </a:solidFill>
                  <a:latin typeface="Arial"/>
                  <a:cs typeface="Arial"/>
                  <a:sym typeface="Arial"/>
                  <a:rtl val="0"/>
                </a:rPr>
                <a:t>• </a:t>
              </a:r>
              <a:r>
                <a:rPr lang="en-IN" sz="900" spc="0" baseline="0" dirty="0" err="1">
                  <a:ln/>
                  <a:solidFill>
                    <a:srgbClr val="34495E"/>
                  </a:solidFill>
                  <a:latin typeface="Arial"/>
                  <a:cs typeface="Arial"/>
                  <a:sym typeface="Arial"/>
                  <a:rtl val="0"/>
                </a:rPr>
                <a:t>ra-ContentionResolutionTimer</a:t>
              </a:r>
              <a:endParaRPr lang="en-IN" sz="900" spc="0" baseline="0" dirty="0">
                <a:ln/>
                <a:solidFill>
                  <a:srgbClr val="34495E"/>
                </a:solidFill>
                <a:latin typeface="Arial"/>
                <a:cs typeface="Arial"/>
                <a:sym typeface="Arial"/>
                <a:rtl val="0"/>
              </a:endParaRPr>
            </a:p>
          </p:txBody>
        </p:sp>
        <p:sp>
          <p:nvSpPr>
            <p:cNvPr id="42" name="TextBox 41">
              <a:extLst>
                <a:ext uri="{FF2B5EF4-FFF2-40B4-BE49-F238E27FC236}">
                  <a16:creationId xmlns:a16="http://schemas.microsoft.com/office/drawing/2014/main" id="{3B6116EE-C3D1-7379-FB15-1BADFEA3623A}"/>
                </a:ext>
              </a:extLst>
            </p:cNvPr>
            <p:cNvSpPr txBox="1"/>
            <p:nvPr/>
          </p:nvSpPr>
          <p:spPr>
            <a:xfrm>
              <a:off x="7563864" y="5096476"/>
              <a:ext cx="2056974" cy="230832"/>
            </a:xfrm>
            <a:prstGeom prst="rect">
              <a:avLst/>
            </a:prstGeom>
            <a:noFill/>
          </p:spPr>
          <p:txBody>
            <a:bodyPr wrap="none" rtlCol="0">
              <a:spAutoFit/>
            </a:bodyPr>
            <a:lstStyle/>
            <a:p>
              <a:pPr algn="ctr"/>
              <a:r>
                <a:rPr lang="en-IN" sz="900" spc="0" baseline="0" dirty="0">
                  <a:ln/>
                  <a:solidFill>
                    <a:srgbClr val="34495E"/>
                  </a:solidFill>
                  <a:latin typeface="Arial"/>
                  <a:cs typeface="Arial"/>
                  <a:sym typeface="Arial"/>
                  <a:rtl val="0"/>
                </a:rPr>
                <a:t>(Critical for contention-based RACH)</a:t>
              </a:r>
            </a:p>
          </p:txBody>
        </p:sp>
      </p:grpSp>
      <p:grpSp>
        <p:nvGrpSpPr>
          <p:cNvPr id="43" name="Graphic 2">
            <a:extLst>
              <a:ext uri="{FF2B5EF4-FFF2-40B4-BE49-F238E27FC236}">
                <a16:creationId xmlns:a16="http://schemas.microsoft.com/office/drawing/2014/main" id="{1357F9A4-454E-2419-F1B8-DE876E719CEA}"/>
              </a:ext>
            </a:extLst>
          </p:cNvPr>
          <p:cNvGrpSpPr/>
          <p:nvPr/>
        </p:nvGrpSpPr>
        <p:grpSpPr>
          <a:xfrm>
            <a:off x="646482" y="5546363"/>
            <a:ext cx="3041271" cy="1054462"/>
            <a:chOff x="646482" y="5546363"/>
            <a:chExt cx="3041271" cy="1054462"/>
          </a:xfrm>
        </p:grpSpPr>
        <p:sp>
          <p:nvSpPr>
            <p:cNvPr id="44" name="Freeform: Shape 43">
              <a:extLst>
                <a:ext uri="{FF2B5EF4-FFF2-40B4-BE49-F238E27FC236}">
                  <a16:creationId xmlns:a16="http://schemas.microsoft.com/office/drawing/2014/main" id="{CA698371-4B63-B1CB-A9B6-CD5833BC6F5E}"/>
                </a:ext>
              </a:extLst>
            </p:cNvPr>
            <p:cNvSpPr/>
            <p:nvPr/>
          </p:nvSpPr>
          <p:spPr>
            <a:xfrm>
              <a:off x="703794" y="5572125"/>
              <a:ext cx="2983959" cy="1028700"/>
            </a:xfrm>
            <a:custGeom>
              <a:avLst/>
              <a:gdLst>
                <a:gd name="connsiteX0" fmla="*/ 2934227 w 2983959"/>
                <a:gd name="connsiteY0" fmla="*/ 0 h 1028700"/>
                <a:gd name="connsiteX1" fmla="*/ 2983960 w 2983959"/>
                <a:gd name="connsiteY1" fmla="*/ 0 h 1028700"/>
                <a:gd name="connsiteX2" fmla="*/ 2983960 w 2983959"/>
                <a:gd name="connsiteY2" fmla="*/ 1028700 h 1028700"/>
                <a:gd name="connsiteX3" fmla="*/ 2934227 w 2983959"/>
                <a:gd name="connsiteY3" fmla="*/ 1028700 h 1028700"/>
                <a:gd name="connsiteX4" fmla="*/ 49733 w 2983959"/>
                <a:gd name="connsiteY4" fmla="*/ 1028700 h 1028700"/>
                <a:gd name="connsiteX5" fmla="*/ 0 w 2983959"/>
                <a:gd name="connsiteY5" fmla="*/ 1028700 h 1028700"/>
                <a:gd name="connsiteX6" fmla="*/ 0 w 2983959"/>
                <a:gd name="connsiteY6" fmla="*/ 0 h 1028700"/>
                <a:gd name="connsiteX7" fmla="*/ 49733 w 2983959"/>
                <a:gd name="connsiteY7"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3959" h="1028700">
                  <a:moveTo>
                    <a:pt x="2934227" y="0"/>
                  </a:moveTo>
                  <a:cubicBezTo>
                    <a:pt x="2961694" y="0"/>
                    <a:pt x="2983960" y="0"/>
                    <a:pt x="2983960" y="0"/>
                  </a:cubicBezTo>
                  <a:lnTo>
                    <a:pt x="2983960" y="1028700"/>
                  </a:lnTo>
                  <a:cubicBezTo>
                    <a:pt x="2983960" y="1028700"/>
                    <a:pt x="2961694" y="1028700"/>
                    <a:pt x="2934227" y="1028700"/>
                  </a:cubicBezTo>
                  <a:lnTo>
                    <a:pt x="49733" y="1028700"/>
                  </a:lnTo>
                  <a:cubicBezTo>
                    <a:pt x="22266" y="1028700"/>
                    <a:pt x="0" y="1028700"/>
                    <a:pt x="0" y="1028700"/>
                  </a:cubicBezTo>
                  <a:lnTo>
                    <a:pt x="0" y="0"/>
                  </a:lnTo>
                  <a:cubicBezTo>
                    <a:pt x="0" y="0"/>
                    <a:pt x="22266" y="0"/>
                    <a:pt x="49733" y="0"/>
                  </a:cubicBezTo>
                  <a:close/>
                </a:path>
              </a:pathLst>
            </a:custGeom>
            <a:solidFill>
              <a:srgbClr val="EAF2F8"/>
            </a:solidFill>
            <a:ln w="19891" cap="flat">
              <a:solidFill>
                <a:srgbClr val="5DADE2"/>
              </a:solidFill>
              <a:prstDash val="solid"/>
              <a:miter/>
            </a:ln>
          </p:spPr>
          <p:txBody>
            <a:bodyPr rtlCol="0" anchor="ctr"/>
            <a:lstStyle/>
            <a:p>
              <a:pPr algn="ctr"/>
              <a:endParaRPr lang="en-IN" sz="2400"/>
            </a:p>
          </p:txBody>
        </p:sp>
        <p:sp>
          <p:nvSpPr>
            <p:cNvPr id="45" name="TextBox 44">
              <a:extLst>
                <a:ext uri="{FF2B5EF4-FFF2-40B4-BE49-F238E27FC236}">
                  <a16:creationId xmlns:a16="http://schemas.microsoft.com/office/drawing/2014/main" id="{D1C52780-49DF-954B-8B9B-FF2E9A14EB44}"/>
                </a:ext>
              </a:extLst>
            </p:cNvPr>
            <p:cNvSpPr txBox="1"/>
            <p:nvPr/>
          </p:nvSpPr>
          <p:spPr>
            <a:xfrm>
              <a:off x="1255597" y="5546363"/>
              <a:ext cx="1763624" cy="253916"/>
            </a:xfrm>
            <a:prstGeom prst="rect">
              <a:avLst/>
            </a:prstGeom>
            <a:noFill/>
          </p:spPr>
          <p:txBody>
            <a:bodyPr wrap="none" rtlCol="0">
              <a:spAutoFit/>
            </a:bodyPr>
            <a:lstStyle/>
            <a:p>
              <a:pPr algn="ctr"/>
              <a:r>
                <a:rPr lang="en-IN" sz="1050" b="1" spc="0" baseline="0" dirty="0">
                  <a:ln/>
                  <a:solidFill>
                    <a:srgbClr val="2C3E50"/>
                  </a:solidFill>
                  <a:latin typeface="Arial"/>
                  <a:cs typeface="Arial"/>
                  <a:sym typeface="Arial"/>
                  <a:rtl val="0"/>
                </a:rPr>
                <a:t>Power Ramping Process</a:t>
              </a:r>
            </a:p>
          </p:txBody>
        </p:sp>
        <p:sp>
          <p:nvSpPr>
            <p:cNvPr id="46" name="Freeform: Shape 45">
              <a:extLst>
                <a:ext uri="{FF2B5EF4-FFF2-40B4-BE49-F238E27FC236}">
                  <a16:creationId xmlns:a16="http://schemas.microsoft.com/office/drawing/2014/main" id="{35C34774-63C6-E3B7-1382-44C4F73A9ED1}"/>
                </a:ext>
              </a:extLst>
            </p:cNvPr>
            <p:cNvSpPr/>
            <p:nvPr/>
          </p:nvSpPr>
          <p:spPr>
            <a:xfrm>
              <a:off x="902725" y="5872162"/>
              <a:ext cx="298395" cy="171450"/>
            </a:xfrm>
            <a:custGeom>
              <a:avLst/>
              <a:gdLst>
                <a:gd name="connsiteX0" fmla="*/ 0 w 298395"/>
                <a:gd name="connsiteY0" fmla="*/ 0 h 171450"/>
                <a:gd name="connsiteX1" fmla="*/ 298396 w 298395"/>
                <a:gd name="connsiteY1" fmla="*/ 0 h 171450"/>
                <a:gd name="connsiteX2" fmla="*/ 298396 w 298395"/>
                <a:gd name="connsiteY2" fmla="*/ 171450 h 171450"/>
                <a:gd name="connsiteX3" fmla="*/ 0 w 298395"/>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298395" h="171450">
                  <a:moveTo>
                    <a:pt x="0" y="0"/>
                  </a:moveTo>
                  <a:lnTo>
                    <a:pt x="298396" y="0"/>
                  </a:lnTo>
                  <a:lnTo>
                    <a:pt x="298396" y="171450"/>
                  </a:lnTo>
                  <a:lnTo>
                    <a:pt x="0" y="171450"/>
                  </a:lnTo>
                  <a:close/>
                </a:path>
              </a:pathLst>
            </a:custGeom>
            <a:solidFill>
              <a:srgbClr val="52C41A"/>
            </a:solidFill>
            <a:ln w="9946" cap="flat">
              <a:noFill/>
              <a:prstDash val="solid"/>
              <a:miter/>
            </a:ln>
          </p:spPr>
          <p:txBody>
            <a:bodyPr rtlCol="0" anchor="ctr"/>
            <a:lstStyle/>
            <a:p>
              <a:pPr algn="ctr"/>
              <a:endParaRPr lang="en-IN" sz="2400"/>
            </a:p>
          </p:txBody>
        </p:sp>
        <p:sp>
          <p:nvSpPr>
            <p:cNvPr id="47" name="TextBox 46">
              <a:extLst>
                <a:ext uri="{FF2B5EF4-FFF2-40B4-BE49-F238E27FC236}">
                  <a16:creationId xmlns:a16="http://schemas.microsoft.com/office/drawing/2014/main" id="{89BA4C38-4B13-FE02-724D-3ACAC3457AD3}"/>
                </a:ext>
              </a:extLst>
            </p:cNvPr>
            <p:cNvSpPr txBox="1"/>
            <p:nvPr/>
          </p:nvSpPr>
          <p:spPr>
            <a:xfrm>
              <a:off x="896271" y="5875801"/>
              <a:ext cx="311304" cy="215444"/>
            </a:xfrm>
            <a:prstGeom prst="rect">
              <a:avLst/>
            </a:prstGeom>
            <a:noFill/>
          </p:spPr>
          <p:txBody>
            <a:bodyPr wrap="none" rtlCol="0">
              <a:spAutoFit/>
            </a:bodyPr>
            <a:lstStyle/>
            <a:p>
              <a:pPr algn="ctr"/>
              <a:r>
                <a:rPr lang="en-IN" sz="800" spc="0" baseline="0">
                  <a:ln/>
                  <a:solidFill>
                    <a:srgbClr val="FFFFFF"/>
                  </a:solidFill>
                  <a:latin typeface="Arial"/>
                  <a:cs typeface="Arial"/>
                  <a:sym typeface="Arial"/>
                  <a:rtl val="0"/>
                </a:rPr>
                <a:t>P1</a:t>
              </a:r>
            </a:p>
          </p:txBody>
        </p:sp>
        <p:sp>
          <p:nvSpPr>
            <p:cNvPr id="48" name="Freeform: Shape 47">
              <a:extLst>
                <a:ext uri="{FF2B5EF4-FFF2-40B4-BE49-F238E27FC236}">
                  <a16:creationId xmlns:a16="http://schemas.microsoft.com/office/drawing/2014/main" id="{33F3C5E1-3E5B-29EE-BF51-19ED120BEF83}"/>
                </a:ext>
              </a:extLst>
            </p:cNvPr>
            <p:cNvSpPr/>
            <p:nvPr/>
          </p:nvSpPr>
          <p:spPr>
            <a:xfrm>
              <a:off x="1300586" y="5829300"/>
              <a:ext cx="298395" cy="214312"/>
            </a:xfrm>
            <a:custGeom>
              <a:avLst/>
              <a:gdLst>
                <a:gd name="connsiteX0" fmla="*/ 0 w 298395"/>
                <a:gd name="connsiteY0" fmla="*/ 0 h 214312"/>
                <a:gd name="connsiteX1" fmla="*/ 298396 w 298395"/>
                <a:gd name="connsiteY1" fmla="*/ 0 h 214312"/>
                <a:gd name="connsiteX2" fmla="*/ 298396 w 298395"/>
                <a:gd name="connsiteY2" fmla="*/ 214313 h 214312"/>
                <a:gd name="connsiteX3" fmla="*/ 0 w 298395"/>
                <a:gd name="connsiteY3" fmla="*/ 214313 h 214312"/>
              </a:gdLst>
              <a:ahLst/>
              <a:cxnLst>
                <a:cxn ang="0">
                  <a:pos x="connsiteX0" y="connsiteY0"/>
                </a:cxn>
                <a:cxn ang="0">
                  <a:pos x="connsiteX1" y="connsiteY1"/>
                </a:cxn>
                <a:cxn ang="0">
                  <a:pos x="connsiteX2" y="connsiteY2"/>
                </a:cxn>
                <a:cxn ang="0">
                  <a:pos x="connsiteX3" y="connsiteY3"/>
                </a:cxn>
              </a:cxnLst>
              <a:rect l="l" t="t" r="r" b="b"/>
              <a:pathLst>
                <a:path w="298395" h="214312">
                  <a:moveTo>
                    <a:pt x="0" y="0"/>
                  </a:moveTo>
                  <a:lnTo>
                    <a:pt x="298396" y="0"/>
                  </a:lnTo>
                  <a:lnTo>
                    <a:pt x="298396" y="214313"/>
                  </a:lnTo>
                  <a:lnTo>
                    <a:pt x="0" y="214313"/>
                  </a:lnTo>
                  <a:close/>
                </a:path>
              </a:pathLst>
            </a:custGeom>
            <a:solidFill>
              <a:srgbClr val="FAAD14"/>
            </a:solidFill>
            <a:ln w="9946" cap="flat">
              <a:noFill/>
              <a:prstDash val="solid"/>
              <a:miter/>
            </a:ln>
          </p:spPr>
          <p:txBody>
            <a:bodyPr rtlCol="0" anchor="ctr"/>
            <a:lstStyle/>
            <a:p>
              <a:pPr algn="ctr"/>
              <a:endParaRPr lang="en-IN" sz="2400"/>
            </a:p>
          </p:txBody>
        </p:sp>
        <p:sp>
          <p:nvSpPr>
            <p:cNvPr id="49" name="TextBox 48">
              <a:extLst>
                <a:ext uri="{FF2B5EF4-FFF2-40B4-BE49-F238E27FC236}">
                  <a16:creationId xmlns:a16="http://schemas.microsoft.com/office/drawing/2014/main" id="{862797F3-9663-6F60-D50E-23353D422AB7}"/>
                </a:ext>
              </a:extLst>
            </p:cNvPr>
            <p:cNvSpPr txBox="1"/>
            <p:nvPr/>
          </p:nvSpPr>
          <p:spPr>
            <a:xfrm>
              <a:off x="1294132" y="5850083"/>
              <a:ext cx="311304" cy="215444"/>
            </a:xfrm>
            <a:prstGeom prst="rect">
              <a:avLst/>
            </a:prstGeom>
            <a:noFill/>
          </p:spPr>
          <p:txBody>
            <a:bodyPr wrap="none" rtlCol="0">
              <a:spAutoFit/>
            </a:bodyPr>
            <a:lstStyle/>
            <a:p>
              <a:pPr algn="ctr"/>
              <a:r>
                <a:rPr lang="en-IN" sz="800" spc="0" baseline="0">
                  <a:ln/>
                  <a:solidFill>
                    <a:srgbClr val="FFFFFF"/>
                  </a:solidFill>
                  <a:latin typeface="Arial"/>
                  <a:cs typeface="Arial"/>
                  <a:sym typeface="Arial"/>
                  <a:rtl val="0"/>
                </a:rPr>
                <a:t>P2</a:t>
              </a:r>
            </a:p>
          </p:txBody>
        </p:sp>
        <p:sp>
          <p:nvSpPr>
            <p:cNvPr id="50" name="Freeform: Shape 49">
              <a:extLst>
                <a:ext uri="{FF2B5EF4-FFF2-40B4-BE49-F238E27FC236}">
                  <a16:creationId xmlns:a16="http://schemas.microsoft.com/office/drawing/2014/main" id="{1E67224B-672B-F212-9A0C-D0F895DB834F}"/>
                </a:ext>
              </a:extLst>
            </p:cNvPr>
            <p:cNvSpPr/>
            <p:nvPr/>
          </p:nvSpPr>
          <p:spPr>
            <a:xfrm>
              <a:off x="1698448" y="5786437"/>
              <a:ext cx="298395" cy="257175"/>
            </a:xfrm>
            <a:custGeom>
              <a:avLst/>
              <a:gdLst>
                <a:gd name="connsiteX0" fmla="*/ 0 w 298395"/>
                <a:gd name="connsiteY0" fmla="*/ 0 h 257175"/>
                <a:gd name="connsiteX1" fmla="*/ 298396 w 298395"/>
                <a:gd name="connsiteY1" fmla="*/ 0 h 257175"/>
                <a:gd name="connsiteX2" fmla="*/ 298396 w 298395"/>
                <a:gd name="connsiteY2" fmla="*/ 257175 h 257175"/>
                <a:gd name="connsiteX3" fmla="*/ 0 w 298395"/>
                <a:gd name="connsiteY3" fmla="*/ 257175 h 257175"/>
              </a:gdLst>
              <a:ahLst/>
              <a:cxnLst>
                <a:cxn ang="0">
                  <a:pos x="connsiteX0" y="connsiteY0"/>
                </a:cxn>
                <a:cxn ang="0">
                  <a:pos x="connsiteX1" y="connsiteY1"/>
                </a:cxn>
                <a:cxn ang="0">
                  <a:pos x="connsiteX2" y="connsiteY2"/>
                </a:cxn>
                <a:cxn ang="0">
                  <a:pos x="connsiteX3" y="connsiteY3"/>
                </a:cxn>
              </a:cxnLst>
              <a:rect l="l" t="t" r="r" b="b"/>
              <a:pathLst>
                <a:path w="298395" h="257175">
                  <a:moveTo>
                    <a:pt x="0" y="0"/>
                  </a:moveTo>
                  <a:lnTo>
                    <a:pt x="298396" y="0"/>
                  </a:lnTo>
                  <a:lnTo>
                    <a:pt x="298396" y="257175"/>
                  </a:lnTo>
                  <a:lnTo>
                    <a:pt x="0" y="257175"/>
                  </a:lnTo>
                  <a:close/>
                </a:path>
              </a:pathLst>
            </a:custGeom>
            <a:solidFill>
              <a:srgbClr val="FA8C16"/>
            </a:solidFill>
            <a:ln w="9946" cap="flat">
              <a:noFill/>
              <a:prstDash val="solid"/>
              <a:miter/>
            </a:ln>
          </p:spPr>
          <p:txBody>
            <a:bodyPr rtlCol="0" anchor="ctr"/>
            <a:lstStyle/>
            <a:p>
              <a:pPr algn="ctr"/>
              <a:endParaRPr lang="en-IN" sz="2400"/>
            </a:p>
          </p:txBody>
        </p:sp>
        <p:sp>
          <p:nvSpPr>
            <p:cNvPr id="51" name="TextBox 50">
              <a:extLst>
                <a:ext uri="{FF2B5EF4-FFF2-40B4-BE49-F238E27FC236}">
                  <a16:creationId xmlns:a16="http://schemas.microsoft.com/office/drawing/2014/main" id="{0F9DC25E-1EBB-62CA-4BB6-1794BD897F5A}"/>
                </a:ext>
              </a:extLst>
            </p:cNvPr>
            <p:cNvSpPr txBox="1"/>
            <p:nvPr/>
          </p:nvSpPr>
          <p:spPr>
            <a:xfrm>
              <a:off x="1691994" y="5832938"/>
              <a:ext cx="311304" cy="215444"/>
            </a:xfrm>
            <a:prstGeom prst="rect">
              <a:avLst/>
            </a:prstGeom>
            <a:noFill/>
          </p:spPr>
          <p:txBody>
            <a:bodyPr wrap="none" rtlCol="0">
              <a:spAutoFit/>
            </a:bodyPr>
            <a:lstStyle/>
            <a:p>
              <a:pPr algn="ctr"/>
              <a:r>
                <a:rPr lang="en-IN" sz="800" spc="0" baseline="0">
                  <a:ln/>
                  <a:solidFill>
                    <a:srgbClr val="FFFFFF"/>
                  </a:solidFill>
                  <a:latin typeface="Arial"/>
                  <a:cs typeface="Arial"/>
                  <a:sym typeface="Arial"/>
                  <a:rtl val="0"/>
                </a:rPr>
                <a:t>P3</a:t>
              </a:r>
            </a:p>
          </p:txBody>
        </p:sp>
        <p:sp>
          <p:nvSpPr>
            <p:cNvPr id="52" name="Freeform: Shape 51">
              <a:extLst>
                <a:ext uri="{FF2B5EF4-FFF2-40B4-BE49-F238E27FC236}">
                  <a16:creationId xmlns:a16="http://schemas.microsoft.com/office/drawing/2014/main" id="{78C7A440-B907-CE72-C89C-17B4918DB53D}"/>
                </a:ext>
              </a:extLst>
            </p:cNvPr>
            <p:cNvSpPr/>
            <p:nvPr/>
          </p:nvSpPr>
          <p:spPr>
            <a:xfrm>
              <a:off x="2096309" y="5743575"/>
              <a:ext cx="298395" cy="300037"/>
            </a:xfrm>
            <a:custGeom>
              <a:avLst/>
              <a:gdLst>
                <a:gd name="connsiteX0" fmla="*/ 0 w 298395"/>
                <a:gd name="connsiteY0" fmla="*/ 0 h 300037"/>
                <a:gd name="connsiteX1" fmla="*/ 298396 w 298395"/>
                <a:gd name="connsiteY1" fmla="*/ 0 h 300037"/>
                <a:gd name="connsiteX2" fmla="*/ 298396 w 298395"/>
                <a:gd name="connsiteY2" fmla="*/ 300038 h 300037"/>
                <a:gd name="connsiteX3" fmla="*/ 0 w 298395"/>
                <a:gd name="connsiteY3" fmla="*/ 300038 h 300037"/>
              </a:gdLst>
              <a:ahLst/>
              <a:cxnLst>
                <a:cxn ang="0">
                  <a:pos x="connsiteX0" y="connsiteY0"/>
                </a:cxn>
                <a:cxn ang="0">
                  <a:pos x="connsiteX1" y="connsiteY1"/>
                </a:cxn>
                <a:cxn ang="0">
                  <a:pos x="connsiteX2" y="connsiteY2"/>
                </a:cxn>
                <a:cxn ang="0">
                  <a:pos x="connsiteX3" y="connsiteY3"/>
                </a:cxn>
              </a:cxnLst>
              <a:rect l="l" t="t" r="r" b="b"/>
              <a:pathLst>
                <a:path w="298395" h="300037">
                  <a:moveTo>
                    <a:pt x="0" y="0"/>
                  </a:moveTo>
                  <a:lnTo>
                    <a:pt x="298396" y="0"/>
                  </a:lnTo>
                  <a:lnTo>
                    <a:pt x="298396" y="300038"/>
                  </a:lnTo>
                  <a:lnTo>
                    <a:pt x="0" y="300038"/>
                  </a:lnTo>
                  <a:close/>
                </a:path>
              </a:pathLst>
            </a:custGeom>
            <a:solidFill>
              <a:srgbClr val="F5222D"/>
            </a:solidFill>
            <a:ln w="9946" cap="flat">
              <a:noFill/>
              <a:prstDash val="solid"/>
              <a:miter/>
            </a:ln>
          </p:spPr>
          <p:txBody>
            <a:bodyPr rtlCol="0" anchor="ctr"/>
            <a:lstStyle/>
            <a:p>
              <a:pPr algn="ctr"/>
              <a:endParaRPr lang="en-IN" sz="2400"/>
            </a:p>
          </p:txBody>
        </p:sp>
        <p:sp>
          <p:nvSpPr>
            <p:cNvPr id="53" name="TextBox 52">
              <a:extLst>
                <a:ext uri="{FF2B5EF4-FFF2-40B4-BE49-F238E27FC236}">
                  <a16:creationId xmlns:a16="http://schemas.microsoft.com/office/drawing/2014/main" id="{8AC87E94-B09B-3B7E-B57B-AA8A9C03AFE5}"/>
                </a:ext>
              </a:extLst>
            </p:cNvPr>
            <p:cNvSpPr txBox="1"/>
            <p:nvPr/>
          </p:nvSpPr>
          <p:spPr>
            <a:xfrm>
              <a:off x="2089855" y="5807221"/>
              <a:ext cx="311304" cy="215444"/>
            </a:xfrm>
            <a:prstGeom prst="rect">
              <a:avLst/>
            </a:prstGeom>
            <a:noFill/>
          </p:spPr>
          <p:txBody>
            <a:bodyPr wrap="none" rtlCol="0">
              <a:spAutoFit/>
            </a:bodyPr>
            <a:lstStyle/>
            <a:p>
              <a:pPr algn="ctr"/>
              <a:r>
                <a:rPr lang="en-IN" sz="800" spc="0" baseline="0">
                  <a:ln/>
                  <a:solidFill>
                    <a:srgbClr val="FFFFFF"/>
                  </a:solidFill>
                  <a:latin typeface="Arial"/>
                  <a:cs typeface="Arial"/>
                  <a:sym typeface="Arial"/>
                  <a:rtl val="0"/>
                </a:rPr>
                <a:t>P4</a:t>
              </a:r>
            </a:p>
          </p:txBody>
        </p:sp>
        <p:sp>
          <p:nvSpPr>
            <p:cNvPr id="54" name="TextBox 53">
              <a:extLst>
                <a:ext uri="{FF2B5EF4-FFF2-40B4-BE49-F238E27FC236}">
                  <a16:creationId xmlns:a16="http://schemas.microsoft.com/office/drawing/2014/main" id="{6C8BA29C-5D6A-14B5-18EB-8C58DEE606E5}"/>
                </a:ext>
              </a:extLst>
            </p:cNvPr>
            <p:cNvSpPr txBox="1"/>
            <p:nvPr/>
          </p:nvSpPr>
          <p:spPr>
            <a:xfrm>
              <a:off x="646482" y="6048875"/>
              <a:ext cx="2563522" cy="230832"/>
            </a:xfrm>
            <a:prstGeom prst="rect">
              <a:avLst/>
            </a:prstGeom>
            <a:noFill/>
          </p:spPr>
          <p:txBody>
            <a:bodyPr wrap="none" rtlCol="0">
              <a:spAutoFit/>
            </a:bodyPr>
            <a:lstStyle/>
            <a:p>
              <a:pPr algn="ctr"/>
              <a:r>
                <a:rPr lang="en-IN" sz="900" spc="0" baseline="0">
                  <a:ln/>
                  <a:solidFill>
                    <a:srgbClr val="34495E"/>
                  </a:solidFill>
                  <a:latin typeface="Arial"/>
                  <a:cs typeface="Arial"/>
                  <a:sym typeface="Arial"/>
                  <a:rtl val="0"/>
                </a:rPr>
                <a:t>Initial Power + (Attempt × powerRampingStep)</a:t>
              </a:r>
            </a:p>
          </p:txBody>
        </p:sp>
        <p:sp>
          <p:nvSpPr>
            <p:cNvPr id="55" name="TextBox 54">
              <a:extLst>
                <a:ext uri="{FF2B5EF4-FFF2-40B4-BE49-F238E27FC236}">
                  <a16:creationId xmlns:a16="http://schemas.microsoft.com/office/drawing/2014/main" id="{D3F2E1F5-5668-B960-AB88-7FB0C18BD6E1}"/>
                </a:ext>
              </a:extLst>
            </p:cNvPr>
            <p:cNvSpPr txBox="1"/>
            <p:nvPr/>
          </p:nvSpPr>
          <p:spPr>
            <a:xfrm>
              <a:off x="682326" y="6177462"/>
              <a:ext cx="2015295" cy="230832"/>
            </a:xfrm>
            <a:prstGeom prst="rect">
              <a:avLst/>
            </a:prstGeom>
            <a:noFill/>
          </p:spPr>
          <p:txBody>
            <a:bodyPr wrap="none" rtlCol="0">
              <a:spAutoFit/>
            </a:bodyPr>
            <a:lstStyle/>
            <a:p>
              <a:pPr algn="ctr"/>
              <a:r>
                <a:rPr lang="en-IN" sz="900" spc="0" baseline="0">
                  <a:ln/>
                  <a:solidFill>
                    <a:srgbClr val="34495E"/>
                  </a:solidFill>
                  <a:latin typeface="Arial"/>
                  <a:cs typeface="Arial"/>
                  <a:sym typeface="Arial"/>
                  <a:rtl val="0"/>
                </a:rPr>
                <a:t>Max attempts = PreambleTransMax</a:t>
              </a:r>
            </a:p>
          </p:txBody>
        </p:sp>
        <p:sp>
          <p:nvSpPr>
            <p:cNvPr id="56" name="TextBox 55">
              <a:extLst>
                <a:ext uri="{FF2B5EF4-FFF2-40B4-BE49-F238E27FC236}">
                  <a16:creationId xmlns:a16="http://schemas.microsoft.com/office/drawing/2014/main" id="{740ECB35-2C06-EBF5-2E4A-020F9A6823B0}"/>
                </a:ext>
              </a:extLst>
            </p:cNvPr>
            <p:cNvSpPr txBox="1"/>
            <p:nvPr/>
          </p:nvSpPr>
          <p:spPr>
            <a:xfrm>
              <a:off x="668122" y="6306050"/>
              <a:ext cx="2249334" cy="230832"/>
            </a:xfrm>
            <a:prstGeom prst="rect">
              <a:avLst/>
            </a:prstGeom>
            <a:noFill/>
          </p:spPr>
          <p:txBody>
            <a:bodyPr wrap="none" rtlCol="0">
              <a:spAutoFit/>
            </a:bodyPr>
            <a:lstStyle/>
            <a:p>
              <a:pPr algn="ctr"/>
              <a:r>
                <a:rPr lang="en-IN" sz="900" spc="0" baseline="0">
                  <a:ln/>
                  <a:solidFill>
                    <a:srgbClr val="34495E"/>
                  </a:solidFill>
                  <a:latin typeface="Arial"/>
                  <a:cs typeface="Arial"/>
                  <a:sym typeface="Arial"/>
                  <a:rtl val="0"/>
                </a:rPr>
                <a:t>Each step increases transmission power</a:t>
              </a:r>
            </a:p>
          </p:txBody>
        </p:sp>
      </p:grpSp>
      <p:grpSp>
        <p:nvGrpSpPr>
          <p:cNvPr id="57" name="Graphic 2">
            <a:extLst>
              <a:ext uri="{FF2B5EF4-FFF2-40B4-BE49-F238E27FC236}">
                <a16:creationId xmlns:a16="http://schemas.microsoft.com/office/drawing/2014/main" id="{BEB6ECA0-B232-5284-BA03-F08E4467ACD3}"/>
              </a:ext>
            </a:extLst>
          </p:cNvPr>
          <p:cNvGrpSpPr/>
          <p:nvPr/>
        </p:nvGrpSpPr>
        <p:grpSpPr>
          <a:xfrm>
            <a:off x="7616756" y="5572124"/>
            <a:ext cx="4270443" cy="1198327"/>
            <a:chOff x="8014359" y="5572125"/>
            <a:chExt cx="3033828" cy="1028700"/>
          </a:xfrm>
        </p:grpSpPr>
        <p:sp>
          <p:nvSpPr>
            <p:cNvPr id="58" name="Freeform: Shape 57">
              <a:extLst>
                <a:ext uri="{FF2B5EF4-FFF2-40B4-BE49-F238E27FC236}">
                  <a16:creationId xmlns:a16="http://schemas.microsoft.com/office/drawing/2014/main" id="{5A54C4EF-7DAA-CA32-7587-DA4BEF67BB43}"/>
                </a:ext>
              </a:extLst>
            </p:cNvPr>
            <p:cNvSpPr/>
            <p:nvPr/>
          </p:nvSpPr>
          <p:spPr>
            <a:xfrm>
              <a:off x="8064228" y="5572125"/>
              <a:ext cx="2983959" cy="1028700"/>
            </a:xfrm>
            <a:custGeom>
              <a:avLst/>
              <a:gdLst>
                <a:gd name="connsiteX0" fmla="*/ 2934227 w 2983959"/>
                <a:gd name="connsiteY0" fmla="*/ 0 h 1028700"/>
                <a:gd name="connsiteX1" fmla="*/ 2983960 w 2983959"/>
                <a:gd name="connsiteY1" fmla="*/ 0 h 1028700"/>
                <a:gd name="connsiteX2" fmla="*/ 2983960 w 2983959"/>
                <a:gd name="connsiteY2" fmla="*/ 1028700 h 1028700"/>
                <a:gd name="connsiteX3" fmla="*/ 2934227 w 2983959"/>
                <a:gd name="connsiteY3" fmla="*/ 1028700 h 1028700"/>
                <a:gd name="connsiteX4" fmla="*/ 49733 w 2983959"/>
                <a:gd name="connsiteY4" fmla="*/ 1028700 h 1028700"/>
                <a:gd name="connsiteX5" fmla="*/ 0 w 2983959"/>
                <a:gd name="connsiteY5" fmla="*/ 1028700 h 1028700"/>
                <a:gd name="connsiteX6" fmla="*/ 0 w 2983959"/>
                <a:gd name="connsiteY6" fmla="*/ 0 h 1028700"/>
                <a:gd name="connsiteX7" fmla="*/ 49733 w 2983959"/>
                <a:gd name="connsiteY7"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3959" h="1028700">
                  <a:moveTo>
                    <a:pt x="2934227" y="0"/>
                  </a:moveTo>
                  <a:cubicBezTo>
                    <a:pt x="2961694" y="0"/>
                    <a:pt x="2983960" y="0"/>
                    <a:pt x="2983960" y="0"/>
                  </a:cubicBezTo>
                  <a:lnTo>
                    <a:pt x="2983960" y="1028700"/>
                  </a:lnTo>
                  <a:cubicBezTo>
                    <a:pt x="2983960" y="1028700"/>
                    <a:pt x="2961694" y="1028700"/>
                    <a:pt x="2934227" y="1028700"/>
                  </a:cubicBezTo>
                  <a:lnTo>
                    <a:pt x="49733" y="1028700"/>
                  </a:lnTo>
                  <a:cubicBezTo>
                    <a:pt x="22266" y="1028700"/>
                    <a:pt x="0" y="1028700"/>
                    <a:pt x="0" y="1028700"/>
                  </a:cubicBezTo>
                  <a:lnTo>
                    <a:pt x="0" y="0"/>
                  </a:lnTo>
                  <a:cubicBezTo>
                    <a:pt x="0" y="0"/>
                    <a:pt x="22266" y="0"/>
                    <a:pt x="49733" y="0"/>
                  </a:cubicBezTo>
                  <a:close/>
                </a:path>
              </a:pathLst>
            </a:custGeom>
            <a:solidFill>
              <a:srgbClr val="FEF9E7"/>
            </a:solidFill>
            <a:ln w="19891" cap="flat">
              <a:solidFill>
                <a:srgbClr val="F4D03F"/>
              </a:solidFill>
              <a:prstDash val="solid"/>
              <a:miter/>
            </a:ln>
          </p:spPr>
          <p:txBody>
            <a:bodyPr rtlCol="0" anchor="ctr"/>
            <a:lstStyle/>
            <a:p>
              <a:pPr algn="ctr"/>
              <a:endParaRPr lang="en-IN" sz="2400"/>
            </a:p>
          </p:txBody>
        </p:sp>
        <p:sp>
          <p:nvSpPr>
            <p:cNvPr id="59" name="TextBox 58">
              <a:extLst>
                <a:ext uri="{FF2B5EF4-FFF2-40B4-BE49-F238E27FC236}">
                  <a16:creationId xmlns:a16="http://schemas.microsoft.com/office/drawing/2014/main" id="{EA07285B-ACE5-ED51-9979-66CF3DBE354D}"/>
                </a:ext>
              </a:extLst>
            </p:cNvPr>
            <p:cNvSpPr txBox="1"/>
            <p:nvPr/>
          </p:nvSpPr>
          <p:spPr>
            <a:xfrm>
              <a:off x="8720883" y="5604729"/>
              <a:ext cx="1670650" cy="253916"/>
            </a:xfrm>
            <a:prstGeom prst="rect">
              <a:avLst/>
            </a:prstGeom>
            <a:noFill/>
          </p:spPr>
          <p:txBody>
            <a:bodyPr wrap="none" rtlCol="0">
              <a:spAutoFit/>
            </a:bodyPr>
            <a:lstStyle/>
            <a:p>
              <a:pPr algn="ctr"/>
              <a:r>
                <a:rPr lang="en-IN" sz="1050" b="1" spc="0" baseline="0">
                  <a:ln/>
                  <a:solidFill>
                    <a:srgbClr val="2C3E50"/>
                  </a:solidFill>
                  <a:latin typeface="Arial"/>
                  <a:cs typeface="Arial"/>
                  <a:sym typeface="Arial"/>
                  <a:rtl val="0"/>
                </a:rPr>
                <a:t>Critical Timer Windows</a:t>
              </a:r>
            </a:p>
          </p:txBody>
        </p:sp>
        <p:sp>
          <p:nvSpPr>
            <p:cNvPr id="60" name="Freeform: Shape 59">
              <a:extLst>
                <a:ext uri="{FF2B5EF4-FFF2-40B4-BE49-F238E27FC236}">
                  <a16:creationId xmlns:a16="http://schemas.microsoft.com/office/drawing/2014/main" id="{55F9C84E-2FB8-5C83-6AC0-1331F1AD01AF}"/>
                </a:ext>
              </a:extLst>
            </p:cNvPr>
            <p:cNvSpPr/>
            <p:nvPr/>
          </p:nvSpPr>
          <p:spPr>
            <a:xfrm>
              <a:off x="8263159" y="5872162"/>
              <a:ext cx="2586098" cy="128587"/>
            </a:xfrm>
            <a:custGeom>
              <a:avLst/>
              <a:gdLst>
                <a:gd name="connsiteX0" fmla="*/ 0 w 2586098"/>
                <a:gd name="connsiteY0" fmla="*/ 0 h 128587"/>
                <a:gd name="connsiteX1" fmla="*/ 2586099 w 2586098"/>
                <a:gd name="connsiteY1" fmla="*/ 0 h 128587"/>
                <a:gd name="connsiteX2" fmla="*/ 2586099 w 2586098"/>
                <a:gd name="connsiteY2" fmla="*/ 128588 h 128587"/>
                <a:gd name="connsiteX3" fmla="*/ 0 w 2586098"/>
                <a:gd name="connsiteY3" fmla="*/ 128588 h 128587"/>
              </a:gdLst>
              <a:ahLst/>
              <a:cxnLst>
                <a:cxn ang="0">
                  <a:pos x="connsiteX0" y="connsiteY0"/>
                </a:cxn>
                <a:cxn ang="0">
                  <a:pos x="connsiteX1" y="connsiteY1"/>
                </a:cxn>
                <a:cxn ang="0">
                  <a:pos x="connsiteX2" y="connsiteY2"/>
                </a:cxn>
                <a:cxn ang="0">
                  <a:pos x="connsiteX3" y="connsiteY3"/>
                </a:cxn>
              </a:cxnLst>
              <a:rect l="l" t="t" r="r" b="b"/>
              <a:pathLst>
                <a:path w="2586098" h="128587">
                  <a:moveTo>
                    <a:pt x="0" y="0"/>
                  </a:moveTo>
                  <a:lnTo>
                    <a:pt x="2586099" y="0"/>
                  </a:lnTo>
                  <a:lnTo>
                    <a:pt x="2586099" y="128588"/>
                  </a:lnTo>
                  <a:lnTo>
                    <a:pt x="0" y="128588"/>
                  </a:lnTo>
                  <a:close/>
                </a:path>
              </a:pathLst>
            </a:custGeom>
            <a:solidFill>
              <a:srgbClr val="D5F4E6"/>
            </a:solidFill>
            <a:ln w="9946" cap="flat">
              <a:solidFill>
                <a:srgbClr val="52C41A"/>
              </a:solidFill>
              <a:prstDash val="solid"/>
              <a:miter/>
            </a:ln>
          </p:spPr>
          <p:txBody>
            <a:bodyPr rtlCol="0" anchor="ctr"/>
            <a:lstStyle/>
            <a:p>
              <a:pPr algn="ctr"/>
              <a:endParaRPr lang="en-IN" sz="2400"/>
            </a:p>
          </p:txBody>
        </p:sp>
        <p:sp>
          <p:nvSpPr>
            <p:cNvPr id="61" name="TextBox 60">
              <a:extLst>
                <a:ext uri="{FF2B5EF4-FFF2-40B4-BE49-F238E27FC236}">
                  <a16:creationId xmlns:a16="http://schemas.microsoft.com/office/drawing/2014/main" id="{5059C1CC-2C8C-74D9-1973-70C4C7515335}"/>
                </a:ext>
              </a:extLst>
            </p:cNvPr>
            <p:cNvSpPr txBox="1"/>
            <p:nvPr/>
          </p:nvSpPr>
          <p:spPr>
            <a:xfrm>
              <a:off x="8055449" y="5850895"/>
              <a:ext cx="2101858" cy="230832"/>
            </a:xfrm>
            <a:prstGeom prst="rect">
              <a:avLst/>
            </a:prstGeom>
            <a:noFill/>
          </p:spPr>
          <p:txBody>
            <a:bodyPr wrap="none" rtlCol="0">
              <a:spAutoFit/>
            </a:bodyPr>
            <a:lstStyle/>
            <a:p>
              <a:pPr algn="ctr"/>
              <a:r>
                <a:rPr lang="en-IN" sz="900" spc="0" baseline="0">
                  <a:ln/>
                  <a:solidFill>
                    <a:srgbClr val="2C3E50"/>
                  </a:solidFill>
                  <a:latin typeface="Arial"/>
                  <a:cs typeface="Arial"/>
                  <a:sym typeface="Arial"/>
                  <a:rtl val="0"/>
                </a:rPr>
                <a:t>ra-ResponseWindow (MSG2 timeout)</a:t>
              </a:r>
            </a:p>
          </p:txBody>
        </p:sp>
        <p:sp>
          <p:nvSpPr>
            <p:cNvPr id="62" name="Freeform: Shape 61">
              <a:extLst>
                <a:ext uri="{FF2B5EF4-FFF2-40B4-BE49-F238E27FC236}">
                  <a16:creationId xmlns:a16="http://schemas.microsoft.com/office/drawing/2014/main" id="{ECEBDB6F-D234-82FB-2D67-42E990976697}"/>
                </a:ext>
              </a:extLst>
            </p:cNvPr>
            <p:cNvSpPr/>
            <p:nvPr/>
          </p:nvSpPr>
          <p:spPr>
            <a:xfrm>
              <a:off x="8263159" y="6086475"/>
              <a:ext cx="1989306" cy="128587"/>
            </a:xfrm>
            <a:custGeom>
              <a:avLst/>
              <a:gdLst>
                <a:gd name="connsiteX0" fmla="*/ 0 w 1989306"/>
                <a:gd name="connsiteY0" fmla="*/ 0 h 128587"/>
                <a:gd name="connsiteX1" fmla="*/ 1989307 w 1989306"/>
                <a:gd name="connsiteY1" fmla="*/ 0 h 128587"/>
                <a:gd name="connsiteX2" fmla="*/ 1989307 w 1989306"/>
                <a:gd name="connsiteY2" fmla="*/ 128588 h 128587"/>
                <a:gd name="connsiteX3" fmla="*/ 0 w 1989306"/>
                <a:gd name="connsiteY3" fmla="*/ 128588 h 128587"/>
              </a:gdLst>
              <a:ahLst/>
              <a:cxnLst>
                <a:cxn ang="0">
                  <a:pos x="connsiteX0" y="connsiteY0"/>
                </a:cxn>
                <a:cxn ang="0">
                  <a:pos x="connsiteX1" y="connsiteY1"/>
                </a:cxn>
                <a:cxn ang="0">
                  <a:pos x="connsiteX2" y="connsiteY2"/>
                </a:cxn>
                <a:cxn ang="0">
                  <a:pos x="connsiteX3" y="connsiteY3"/>
                </a:cxn>
              </a:cxnLst>
              <a:rect l="l" t="t" r="r" b="b"/>
              <a:pathLst>
                <a:path w="1989306" h="128587">
                  <a:moveTo>
                    <a:pt x="0" y="0"/>
                  </a:moveTo>
                  <a:lnTo>
                    <a:pt x="1989307" y="0"/>
                  </a:lnTo>
                  <a:lnTo>
                    <a:pt x="1989307" y="128588"/>
                  </a:lnTo>
                  <a:lnTo>
                    <a:pt x="0" y="128588"/>
                  </a:lnTo>
                  <a:close/>
                </a:path>
              </a:pathLst>
            </a:custGeom>
            <a:solidFill>
              <a:srgbClr val="FFF2E8"/>
            </a:solidFill>
            <a:ln w="9946" cap="flat">
              <a:solidFill>
                <a:srgbClr val="FA8C16"/>
              </a:solidFill>
              <a:prstDash val="solid"/>
              <a:miter/>
            </a:ln>
          </p:spPr>
          <p:txBody>
            <a:bodyPr rtlCol="0" anchor="ctr"/>
            <a:lstStyle/>
            <a:p>
              <a:pPr algn="ctr"/>
              <a:endParaRPr lang="en-IN" sz="2400"/>
            </a:p>
          </p:txBody>
        </p:sp>
        <p:sp>
          <p:nvSpPr>
            <p:cNvPr id="63" name="TextBox 62">
              <a:extLst>
                <a:ext uri="{FF2B5EF4-FFF2-40B4-BE49-F238E27FC236}">
                  <a16:creationId xmlns:a16="http://schemas.microsoft.com/office/drawing/2014/main" id="{26A4B11D-E68E-1B34-4EE7-9D7A8DFA9A8E}"/>
                </a:ext>
              </a:extLst>
            </p:cNvPr>
            <p:cNvSpPr txBox="1"/>
            <p:nvPr/>
          </p:nvSpPr>
          <p:spPr>
            <a:xfrm>
              <a:off x="8047334" y="6065208"/>
              <a:ext cx="2159567" cy="230832"/>
            </a:xfrm>
            <a:prstGeom prst="rect">
              <a:avLst/>
            </a:prstGeom>
            <a:noFill/>
          </p:spPr>
          <p:txBody>
            <a:bodyPr wrap="none" rtlCol="0">
              <a:spAutoFit/>
            </a:bodyPr>
            <a:lstStyle/>
            <a:p>
              <a:pPr algn="ctr"/>
              <a:r>
                <a:rPr lang="en-IN" sz="900" spc="0" baseline="0">
                  <a:ln/>
                  <a:solidFill>
                    <a:srgbClr val="2C3E50"/>
                  </a:solidFill>
                  <a:latin typeface="Arial"/>
                  <a:cs typeface="Arial"/>
                  <a:sym typeface="Arial"/>
                  <a:rtl val="0"/>
                </a:rPr>
                <a:t>ra-ContentionResolutionTimer (MSG4)</a:t>
              </a:r>
            </a:p>
          </p:txBody>
        </p:sp>
        <p:sp>
          <p:nvSpPr>
            <p:cNvPr id="64" name="TextBox 63">
              <a:extLst>
                <a:ext uri="{FF2B5EF4-FFF2-40B4-BE49-F238E27FC236}">
                  <a16:creationId xmlns:a16="http://schemas.microsoft.com/office/drawing/2014/main" id="{28DFD496-0722-A428-944C-ACDA5F292EA0}"/>
                </a:ext>
              </a:extLst>
            </p:cNvPr>
            <p:cNvSpPr txBox="1"/>
            <p:nvPr/>
          </p:nvSpPr>
          <p:spPr>
            <a:xfrm>
              <a:off x="8014359" y="6220325"/>
              <a:ext cx="2428870" cy="230832"/>
            </a:xfrm>
            <a:prstGeom prst="rect">
              <a:avLst/>
            </a:prstGeom>
            <a:noFill/>
          </p:spPr>
          <p:txBody>
            <a:bodyPr wrap="none" rtlCol="0">
              <a:spAutoFit/>
            </a:bodyPr>
            <a:lstStyle/>
            <a:p>
              <a:pPr algn="ctr"/>
              <a:r>
                <a:rPr lang="en-IN" sz="900" spc="0" baseline="0">
                  <a:ln/>
                  <a:solidFill>
                    <a:srgbClr val="34495E"/>
                  </a:solidFill>
                  <a:latin typeface="Arial"/>
                  <a:cs typeface="Arial"/>
                  <a:sym typeface="Arial"/>
                  <a:rtl val="0"/>
                </a:rPr>
                <a:t>Timers ensure proper procedure completion</a:t>
              </a:r>
            </a:p>
          </p:txBody>
        </p:sp>
        <p:sp>
          <p:nvSpPr>
            <p:cNvPr id="65" name="TextBox 64">
              <a:extLst>
                <a:ext uri="{FF2B5EF4-FFF2-40B4-BE49-F238E27FC236}">
                  <a16:creationId xmlns:a16="http://schemas.microsoft.com/office/drawing/2014/main" id="{E76408A2-541C-74EF-4D0D-B385844C6197}"/>
                </a:ext>
              </a:extLst>
            </p:cNvPr>
            <p:cNvSpPr txBox="1"/>
            <p:nvPr/>
          </p:nvSpPr>
          <p:spPr>
            <a:xfrm>
              <a:off x="8034221" y="6348912"/>
              <a:ext cx="2165979" cy="230832"/>
            </a:xfrm>
            <a:prstGeom prst="rect">
              <a:avLst/>
            </a:prstGeom>
            <a:noFill/>
          </p:spPr>
          <p:txBody>
            <a:bodyPr wrap="none" rtlCol="0">
              <a:spAutoFit/>
            </a:bodyPr>
            <a:lstStyle/>
            <a:p>
              <a:pPr algn="ctr"/>
              <a:r>
                <a:rPr lang="en-IN" sz="900" spc="0" baseline="0">
                  <a:ln/>
                  <a:solidFill>
                    <a:srgbClr val="34495E"/>
                  </a:solidFill>
                  <a:latin typeface="Arial"/>
                  <a:cs typeface="Arial"/>
                  <a:sym typeface="Arial"/>
                  <a:rtl val="0"/>
                </a:rPr>
                <a:t>Failure triggers retransmission or abort</a:t>
              </a:r>
            </a:p>
          </p:txBody>
        </p:sp>
      </p:grpSp>
      <p:grpSp>
        <p:nvGrpSpPr>
          <p:cNvPr id="66" name="Graphic 2">
            <a:extLst>
              <a:ext uri="{FF2B5EF4-FFF2-40B4-BE49-F238E27FC236}">
                <a16:creationId xmlns:a16="http://schemas.microsoft.com/office/drawing/2014/main" id="{30973A16-8190-AD33-ACB6-F80C76B2BC7F}"/>
              </a:ext>
            </a:extLst>
          </p:cNvPr>
          <p:cNvGrpSpPr/>
          <p:nvPr/>
        </p:nvGrpSpPr>
        <p:grpSpPr>
          <a:xfrm>
            <a:off x="4421738" y="5572125"/>
            <a:ext cx="2647838" cy="1028700"/>
            <a:chOff x="4421738" y="5572125"/>
            <a:chExt cx="2647838" cy="1028700"/>
          </a:xfrm>
        </p:grpSpPr>
        <p:sp>
          <p:nvSpPr>
            <p:cNvPr id="67" name="Freeform: Shape 66">
              <a:extLst>
                <a:ext uri="{FF2B5EF4-FFF2-40B4-BE49-F238E27FC236}">
                  <a16:creationId xmlns:a16="http://schemas.microsoft.com/office/drawing/2014/main" id="{D8D29DB7-E194-23F2-290F-7458EEF40759}"/>
                </a:ext>
              </a:extLst>
            </p:cNvPr>
            <p:cNvSpPr/>
            <p:nvPr/>
          </p:nvSpPr>
          <p:spPr>
            <a:xfrm>
              <a:off x="4474724" y="5572125"/>
              <a:ext cx="2594852" cy="1028700"/>
            </a:xfrm>
            <a:custGeom>
              <a:avLst/>
              <a:gdLst>
                <a:gd name="connsiteX0" fmla="*/ 2436901 w 2486633"/>
                <a:gd name="connsiteY0" fmla="*/ 0 h 1028700"/>
                <a:gd name="connsiteX1" fmla="*/ 2486633 w 2486633"/>
                <a:gd name="connsiteY1" fmla="*/ 0 h 1028700"/>
                <a:gd name="connsiteX2" fmla="*/ 2486633 w 2486633"/>
                <a:gd name="connsiteY2" fmla="*/ 1028700 h 1028700"/>
                <a:gd name="connsiteX3" fmla="*/ 2436901 w 2486633"/>
                <a:gd name="connsiteY3" fmla="*/ 1028700 h 1028700"/>
                <a:gd name="connsiteX4" fmla="*/ 49733 w 2486633"/>
                <a:gd name="connsiteY4" fmla="*/ 1028700 h 1028700"/>
                <a:gd name="connsiteX5" fmla="*/ 0 w 2486633"/>
                <a:gd name="connsiteY5" fmla="*/ 1028700 h 1028700"/>
                <a:gd name="connsiteX6" fmla="*/ 0 w 2486633"/>
                <a:gd name="connsiteY6" fmla="*/ 0 h 1028700"/>
                <a:gd name="connsiteX7" fmla="*/ 49733 w 2486633"/>
                <a:gd name="connsiteY7"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6633" h="1028700">
                  <a:moveTo>
                    <a:pt x="2436901" y="0"/>
                  </a:moveTo>
                  <a:cubicBezTo>
                    <a:pt x="2464367" y="0"/>
                    <a:pt x="2486633" y="0"/>
                    <a:pt x="2486633" y="0"/>
                  </a:cubicBezTo>
                  <a:lnTo>
                    <a:pt x="2486633" y="1028700"/>
                  </a:lnTo>
                  <a:cubicBezTo>
                    <a:pt x="2486633" y="1028700"/>
                    <a:pt x="2464367" y="1028700"/>
                    <a:pt x="2436901" y="1028700"/>
                  </a:cubicBezTo>
                  <a:lnTo>
                    <a:pt x="49733" y="1028700"/>
                  </a:lnTo>
                  <a:cubicBezTo>
                    <a:pt x="22266" y="1028700"/>
                    <a:pt x="0" y="1028700"/>
                    <a:pt x="0" y="1028700"/>
                  </a:cubicBezTo>
                  <a:lnTo>
                    <a:pt x="0" y="0"/>
                  </a:lnTo>
                  <a:cubicBezTo>
                    <a:pt x="0" y="0"/>
                    <a:pt x="22266" y="0"/>
                    <a:pt x="49733" y="0"/>
                  </a:cubicBezTo>
                  <a:close/>
                </a:path>
              </a:pathLst>
            </a:custGeom>
            <a:solidFill>
              <a:srgbClr val="F8F9FA"/>
            </a:solidFill>
            <a:ln w="19891" cap="flat">
              <a:solidFill>
                <a:srgbClr val="6C757D"/>
              </a:solidFill>
              <a:prstDash val="solid"/>
              <a:miter/>
            </a:ln>
          </p:spPr>
          <p:txBody>
            <a:bodyPr rtlCol="0" anchor="ctr"/>
            <a:lstStyle/>
            <a:p>
              <a:pPr algn="ctr"/>
              <a:endParaRPr lang="en-IN" sz="2400"/>
            </a:p>
          </p:txBody>
        </p:sp>
        <p:sp>
          <p:nvSpPr>
            <p:cNvPr id="68" name="TextBox 67">
              <a:extLst>
                <a:ext uri="{FF2B5EF4-FFF2-40B4-BE49-F238E27FC236}">
                  <a16:creationId xmlns:a16="http://schemas.microsoft.com/office/drawing/2014/main" id="{64232BC5-4CA4-2BFE-AC91-ECE650AA5F95}"/>
                </a:ext>
              </a:extLst>
            </p:cNvPr>
            <p:cNvSpPr txBox="1"/>
            <p:nvPr/>
          </p:nvSpPr>
          <p:spPr>
            <a:xfrm>
              <a:off x="4943645" y="5604729"/>
              <a:ext cx="1765228" cy="253916"/>
            </a:xfrm>
            <a:prstGeom prst="rect">
              <a:avLst/>
            </a:prstGeom>
            <a:noFill/>
          </p:spPr>
          <p:txBody>
            <a:bodyPr wrap="none" rtlCol="0">
              <a:spAutoFit/>
            </a:bodyPr>
            <a:lstStyle/>
            <a:p>
              <a:pPr algn="ctr"/>
              <a:r>
                <a:rPr lang="en-IN" sz="1050" b="1" spc="0" baseline="0">
                  <a:ln/>
                  <a:solidFill>
                    <a:srgbClr val="2C3E50"/>
                  </a:solidFill>
                  <a:latin typeface="Arial"/>
                  <a:cs typeface="Arial"/>
                  <a:sym typeface="Arial"/>
                  <a:rtl val="0"/>
                </a:rPr>
                <a:t>Parameter Relationships</a:t>
              </a:r>
            </a:p>
          </p:txBody>
        </p:sp>
        <p:sp>
          <p:nvSpPr>
            <p:cNvPr id="69" name="TextBox 68">
              <a:extLst>
                <a:ext uri="{FF2B5EF4-FFF2-40B4-BE49-F238E27FC236}">
                  <a16:creationId xmlns:a16="http://schemas.microsoft.com/office/drawing/2014/main" id="{9369A91B-6BC2-3FEA-3145-F52A1C4616BE}"/>
                </a:ext>
              </a:extLst>
            </p:cNvPr>
            <p:cNvSpPr txBox="1"/>
            <p:nvPr/>
          </p:nvSpPr>
          <p:spPr>
            <a:xfrm>
              <a:off x="4421738" y="5776799"/>
              <a:ext cx="2626040" cy="230832"/>
            </a:xfrm>
            <a:prstGeom prst="rect">
              <a:avLst/>
            </a:prstGeom>
            <a:noFill/>
          </p:spPr>
          <p:txBody>
            <a:bodyPr wrap="none" rtlCol="0">
              <a:spAutoFit/>
            </a:bodyPr>
            <a:lstStyle/>
            <a:p>
              <a:pPr algn="ctr"/>
              <a:r>
                <a:rPr lang="en-IN" sz="900" spc="0" baseline="0">
                  <a:ln/>
                  <a:solidFill>
                    <a:srgbClr val="34495E"/>
                  </a:solidFill>
                  <a:latin typeface="Segoe UI Emoji"/>
                  <a:ea typeface="Segoe UI Emoji"/>
                  <a:sym typeface="Segoe UI Emoji"/>
                  <a:rtl val="0"/>
                </a:rPr>
                <a:t>🔗</a:t>
              </a:r>
              <a:r>
                <a:rPr lang="en-IN" sz="900" spc="0" baseline="0">
                  <a:ln/>
                  <a:solidFill>
                    <a:srgbClr val="34495E"/>
                  </a:solidFill>
                  <a:latin typeface="Arial"/>
                  <a:ea typeface="Segoe UI Emoji"/>
                  <a:cs typeface="Arial"/>
                  <a:sym typeface="Arial"/>
                  <a:rtl val="0"/>
                </a:rPr>
                <a:t> PRACH-ConfigIndex defines time/frequency</a:t>
              </a:r>
            </a:p>
          </p:txBody>
        </p:sp>
        <p:sp>
          <p:nvSpPr>
            <p:cNvPr id="70" name="TextBox 69">
              <a:extLst>
                <a:ext uri="{FF2B5EF4-FFF2-40B4-BE49-F238E27FC236}">
                  <a16:creationId xmlns:a16="http://schemas.microsoft.com/office/drawing/2014/main" id="{1F633A8D-DEBA-5048-75C8-914583BCDC2B}"/>
                </a:ext>
              </a:extLst>
            </p:cNvPr>
            <p:cNvSpPr txBox="1"/>
            <p:nvPr/>
          </p:nvSpPr>
          <p:spPr>
            <a:xfrm>
              <a:off x="4431320" y="5905386"/>
              <a:ext cx="2472152" cy="230832"/>
            </a:xfrm>
            <a:prstGeom prst="rect">
              <a:avLst/>
            </a:prstGeom>
            <a:noFill/>
          </p:spPr>
          <p:txBody>
            <a:bodyPr wrap="none" rtlCol="0">
              <a:spAutoFit/>
            </a:bodyPr>
            <a:lstStyle/>
            <a:p>
              <a:pPr algn="ctr"/>
              <a:r>
                <a:rPr lang="en-IN" sz="900" spc="0" baseline="0">
                  <a:ln/>
                  <a:solidFill>
                    <a:srgbClr val="34495E"/>
                  </a:solidFill>
                  <a:latin typeface="Segoe UI Emoji"/>
                  <a:ea typeface="Segoe UI Emoji"/>
                  <a:sym typeface="Segoe UI Emoji"/>
                  <a:rtl val="0"/>
                </a:rPr>
                <a:t>🔗</a:t>
              </a:r>
              <a:r>
                <a:rPr lang="en-IN" sz="900" spc="0" baseline="0">
                  <a:ln/>
                  <a:solidFill>
                    <a:srgbClr val="34495E"/>
                  </a:solidFill>
                  <a:latin typeface="Arial"/>
                  <a:ea typeface="Segoe UI Emoji"/>
                  <a:cs typeface="Arial"/>
                  <a:sym typeface="Arial"/>
                  <a:rtl val="0"/>
                </a:rPr>
                <a:t> msg1-FDM affects preamble multiplexing</a:t>
              </a:r>
            </a:p>
          </p:txBody>
        </p:sp>
        <p:sp>
          <p:nvSpPr>
            <p:cNvPr id="71" name="TextBox 70">
              <a:extLst>
                <a:ext uri="{FF2B5EF4-FFF2-40B4-BE49-F238E27FC236}">
                  <a16:creationId xmlns:a16="http://schemas.microsoft.com/office/drawing/2014/main" id="{40F60661-06A9-9F62-150A-D7A74F764BE0}"/>
                </a:ext>
              </a:extLst>
            </p:cNvPr>
            <p:cNvSpPr txBox="1"/>
            <p:nvPr/>
          </p:nvSpPr>
          <p:spPr>
            <a:xfrm>
              <a:off x="4446491" y="6033974"/>
              <a:ext cx="2266967" cy="230832"/>
            </a:xfrm>
            <a:prstGeom prst="rect">
              <a:avLst/>
            </a:prstGeom>
            <a:noFill/>
          </p:spPr>
          <p:txBody>
            <a:bodyPr wrap="none" rtlCol="0">
              <a:spAutoFit/>
            </a:bodyPr>
            <a:lstStyle/>
            <a:p>
              <a:pPr algn="ctr"/>
              <a:r>
                <a:rPr lang="en-IN" sz="900" spc="0" baseline="0">
                  <a:ln/>
                  <a:solidFill>
                    <a:srgbClr val="34495E"/>
                  </a:solidFill>
                  <a:latin typeface="Segoe UI Emoji"/>
                  <a:ea typeface="Segoe UI Emoji"/>
                  <a:sym typeface="Segoe UI Emoji"/>
                  <a:rtl val="0"/>
                </a:rPr>
                <a:t>🔗</a:t>
              </a:r>
              <a:r>
                <a:rPr lang="en-IN" sz="900" spc="0" baseline="0">
                  <a:ln/>
                  <a:solidFill>
                    <a:srgbClr val="34495E"/>
                  </a:solidFill>
                  <a:latin typeface="Arial"/>
                  <a:ea typeface="Segoe UI Emoji"/>
                  <a:cs typeface="Arial"/>
                  <a:sym typeface="Arial"/>
                  <a:rtl val="0"/>
                </a:rPr>
                <a:t> Power ramping prevents interference</a:t>
              </a:r>
            </a:p>
          </p:txBody>
        </p:sp>
        <p:sp>
          <p:nvSpPr>
            <p:cNvPr id="72" name="TextBox 71">
              <a:extLst>
                <a:ext uri="{FF2B5EF4-FFF2-40B4-BE49-F238E27FC236}">
                  <a16:creationId xmlns:a16="http://schemas.microsoft.com/office/drawing/2014/main" id="{5E9EA92C-5F16-2BD5-F94B-C45D7B3CF6D7}"/>
                </a:ext>
              </a:extLst>
            </p:cNvPr>
            <p:cNvSpPr txBox="1"/>
            <p:nvPr/>
          </p:nvSpPr>
          <p:spPr>
            <a:xfrm>
              <a:off x="4462202" y="6162561"/>
              <a:ext cx="2010487" cy="230832"/>
            </a:xfrm>
            <a:prstGeom prst="rect">
              <a:avLst/>
            </a:prstGeom>
            <a:noFill/>
          </p:spPr>
          <p:txBody>
            <a:bodyPr wrap="none" rtlCol="0">
              <a:spAutoFit/>
            </a:bodyPr>
            <a:lstStyle/>
            <a:p>
              <a:pPr algn="ctr"/>
              <a:r>
                <a:rPr lang="en-IN" sz="900" spc="0" baseline="0">
                  <a:ln/>
                  <a:solidFill>
                    <a:srgbClr val="34495E"/>
                  </a:solidFill>
                  <a:latin typeface="Segoe UI Emoji"/>
                  <a:ea typeface="Segoe UI Emoji"/>
                  <a:sym typeface="Segoe UI Emoji"/>
                  <a:rtl val="0"/>
                </a:rPr>
                <a:t>🔗</a:t>
              </a:r>
              <a:r>
                <a:rPr lang="en-IN" sz="900" spc="0" baseline="0">
                  <a:ln/>
                  <a:solidFill>
                    <a:srgbClr val="34495E"/>
                  </a:solidFill>
                  <a:latin typeface="Arial"/>
                  <a:ea typeface="Segoe UI Emoji"/>
                  <a:cs typeface="Arial"/>
                  <a:sym typeface="Arial"/>
                  <a:rtl val="0"/>
                </a:rPr>
                <a:t> Timer windows ensure reliability</a:t>
              </a:r>
            </a:p>
          </p:txBody>
        </p:sp>
        <p:sp>
          <p:nvSpPr>
            <p:cNvPr id="73" name="TextBox 72">
              <a:extLst>
                <a:ext uri="{FF2B5EF4-FFF2-40B4-BE49-F238E27FC236}">
                  <a16:creationId xmlns:a16="http://schemas.microsoft.com/office/drawing/2014/main" id="{27EE77CC-924F-FA1A-BE6B-610473EA1C8C}"/>
                </a:ext>
              </a:extLst>
            </p:cNvPr>
            <p:cNvSpPr txBox="1"/>
            <p:nvPr/>
          </p:nvSpPr>
          <p:spPr>
            <a:xfrm>
              <a:off x="4427477" y="6291149"/>
              <a:ext cx="2542684" cy="230832"/>
            </a:xfrm>
            <a:prstGeom prst="rect">
              <a:avLst/>
            </a:prstGeom>
            <a:noFill/>
          </p:spPr>
          <p:txBody>
            <a:bodyPr wrap="none" rtlCol="0">
              <a:spAutoFit/>
            </a:bodyPr>
            <a:lstStyle/>
            <a:p>
              <a:pPr algn="ctr"/>
              <a:r>
                <a:rPr lang="en-IN" sz="900" spc="0" baseline="0">
                  <a:ln/>
                  <a:solidFill>
                    <a:srgbClr val="34495E"/>
                  </a:solidFill>
                  <a:latin typeface="Segoe UI Emoji"/>
                  <a:ea typeface="Segoe UI Emoji"/>
                  <a:sym typeface="Segoe UI Emoji"/>
                  <a:rtl val="0"/>
                </a:rPr>
                <a:t>🔗</a:t>
              </a:r>
              <a:r>
                <a:rPr lang="en-IN" sz="900" spc="0" baseline="0">
                  <a:ln/>
                  <a:solidFill>
                    <a:srgbClr val="34495E"/>
                  </a:solidFill>
                  <a:latin typeface="Arial"/>
                  <a:ea typeface="Segoe UI Emoji"/>
                  <a:cs typeface="Arial"/>
                  <a:sym typeface="Arial"/>
                  <a:rtl val="0"/>
                </a:rPr>
                <a:t> All parameters must be optimized together</a:t>
              </a:r>
            </a:p>
          </p:txBody>
        </p:sp>
      </p:grpSp>
      <p:sp>
        <p:nvSpPr>
          <p:cNvPr id="74" name="Freeform: Shape 73">
            <a:extLst>
              <a:ext uri="{FF2B5EF4-FFF2-40B4-BE49-F238E27FC236}">
                <a16:creationId xmlns:a16="http://schemas.microsoft.com/office/drawing/2014/main" id="{0C793B16-62BD-37F1-9070-98DDD72198A1}"/>
              </a:ext>
            </a:extLst>
          </p:cNvPr>
          <p:cNvSpPr/>
          <p:nvPr/>
        </p:nvSpPr>
        <p:spPr>
          <a:xfrm>
            <a:off x="9954070" y="4886325"/>
            <a:ext cx="1193583" cy="514350"/>
          </a:xfrm>
          <a:custGeom>
            <a:avLst/>
            <a:gdLst>
              <a:gd name="connsiteX0" fmla="*/ 1193584 w 1193583"/>
              <a:gd name="connsiteY0" fmla="*/ 257175 h 514350"/>
              <a:gd name="connsiteX1" fmla="*/ 596792 w 1193583"/>
              <a:gd name="connsiteY1" fmla="*/ 514350 h 514350"/>
              <a:gd name="connsiteX2" fmla="*/ 0 w 1193583"/>
              <a:gd name="connsiteY2" fmla="*/ 257175 h 514350"/>
              <a:gd name="connsiteX3" fmla="*/ 596792 w 1193583"/>
              <a:gd name="connsiteY3" fmla="*/ 0 h 514350"/>
              <a:gd name="connsiteX4" fmla="*/ 1193584 w 1193583"/>
              <a:gd name="connsiteY4" fmla="*/ 257175 h 5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583" h="514350">
                <a:moveTo>
                  <a:pt x="1193584" y="257175"/>
                </a:moveTo>
                <a:cubicBezTo>
                  <a:pt x="1193584" y="399209"/>
                  <a:pt x="926391" y="514350"/>
                  <a:pt x="596792" y="514350"/>
                </a:cubicBezTo>
                <a:cubicBezTo>
                  <a:pt x="267193" y="514350"/>
                  <a:pt x="0" y="399209"/>
                  <a:pt x="0" y="257175"/>
                </a:cubicBezTo>
                <a:cubicBezTo>
                  <a:pt x="0" y="115141"/>
                  <a:pt x="267193" y="0"/>
                  <a:pt x="596792" y="0"/>
                </a:cubicBezTo>
                <a:cubicBezTo>
                  <a:pt x="926391" y="0"/>
                  <a:pt x="1193584" y="115141"/>
                  <a:pt x="1193584" y="257175"/>
                </a:cubicBezTo>
                <a:close/>
              </a:path>
            </a:pathLst>
          </a:custGeom>
          <a:solidFill>
            <a:srgbClr val="D4EDDA"/>
          </a:solidFill>
          <a:ln w="19891" cap="flat">
            <a:solidFill>
              <a:srgbClr val="28A745"/>
            </a:solidFill>
            <a:prstDash val="solid"/>
            <a:miter/>
          </a:ln>
        </p:spPr>
        <p:txBody>
          <a:bodyPr rtlCol="0" anchor="ctr"/>
          <a:lstStyle/>
          <a:p>
            <a:pPr algn="ctr"/>
            <a:endParaRPr lang="en-IN" sz="2400"/>
          </a:p>
        </p:txBody>
      </p:sp>
      <p:sp>
        <p:nvSpPr>
          <p:cNvPr id="75" name="TextBox 74">
            <a:extLst>
              <a:ext uri="{FF2B5EF4-FFF2-40B4-BE49-F238E27FC236}">
                <a16:creationId xmlns:a16="http://schemas.microsoft.com/office/drawing/2014/main" id="{C1051D0B-94F6-104B-8CD5-E16DBD394576}"/>
              </a:ext>
            </a:extLst>
          </p:cNvPr>
          <p:cNvSpPr txBox="1"/>
          <p:nvPr/>
        </p:nvSpPr>
        <p:spPr>
          <a:xfrm>
            <a:off x="9945568" y="5047517"/>
            <a:ext cx="1210588" cy="253916"/>
          </a:xfrm>
          <a:prstGeom prst="rect">
            <a:avLst/>
          </a:prstGeom>
          <a:noFill/>
        </p:spPr>
        <p:txBody>
          <a:bodyPr wrap="none" rtlCol="0">
            <a:spAutoFit/>
          </a:bodyPr>
          <a:lstStyle/>
          <a:p>
            <a:pPr algn="ctr"/>
            <a:r>
              <a:rPr lang="en-IN" sz="1050" b="1" spc="0" baseline="0">
                <a:ln/>
                <a:solidFill>
                  <a:srgbClr val="155724"/>
                </a:solidFill>
                <a:latin typeface="Arial"/>
                <a:cs typeface="Arial"/>
                <a:sym typeface="Arial"/>
                <a:rtl val="0"/>
              </a:rPr>
              <a:t>RRC Connected</a:t>
            </a:r>
          </a:p>
        </p:txBody>
      </p:sp>
    </p:spTree>
    <p:extLst>
      <p:ext uri="{BB962C8B-B14F-4D97-AF65-F5344CB8AC3E}">
        <p14:creationId xmlns:p14="http://schemas.microsoft.com/office/powerpoint/2010/main" val="204856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1BB8D-7FB1-9E5E-7636-2D3DDE2373AA}"/>
            </a:ext>
          </a:extLst>
        </p:cNvPr>
        <p:cNvGrpSpPr/>
        <p:nvPr/>
      </p:nvGrpSpPr>
      <p:grpSpPr>
        <a:xfrm>
          <a:off x="0" y="0"/>
          <a:ext cx="0" cy="0"/>
          <a:chOff x="0" y="0"/>
          <a:chExt cx="0" cy="0"/>
        </a:xfrm>
      </p:grpSpPr>
      <p:sp>
        <p:nvSpPr>
          <p:cNvPr id="11" name="Freeform: Shape 10">
            <a:extLst>
              <a:ext uri="{FF2B5EF4-FFF2-40B4-BE49-F238E27FC236}">
                <a16:creationId xmlns:a16="http://schemas.microsoft.com/office/drawing/2014/main" id="{6941393B-5C14-0608-C3BC-B69ACFDE5991}"/>
              </a:ext>
            </a:extLst>
          </p:cNvPr>
          <p:cNvSpPr/>
          <p:nvPr/>
        </p:nvSpPr>
        <p:spPr>
          <a:xfrm>
            <a:off x="203200" y="127000"/>
            <a:ext cx="11582400" cy="6248400"/>
          </a:xfrm>
          <a:custGeom>
            <a:avLst/>
            <a:gdLst>
              <a:gd name="connsiteX0" fmla="*/ 0 w 17373600"/>
              <a:gd name="connsiteY0" fmla="*/ 0 h 9372600"/>
              <a:gd name="connsiteX1" fmla="*/ 17373600 w 17373600"/>
              <a:gd name="connsiteY1" fmla="*/ 0 h 9372600"/>
              <a:gd name="connsiteX2" fmla="*/ 17373600 w 17373600"/>
              <a:gd name="connsiteY2" fmla="*/ 9372600 h 9372600"/>
              <a:gd name="connsiteX3" fmla="*/ 0 w 17373600"/>
              <a:gd name="connsiteY3" fmla="*/ 9372600 h 9372600"/>
            </a:gdLst>
            <a:ahLst/>
            <a:cxnLst>
              <a:cxn ang="0">
                <a:pos x="connsiteX0" y="connsiteY0"/>
              </a:cxn>
              <a:cxn ang="0">
                <a:pos x="connsiteX1" y="connsiteY1"/>
              </a:cxn>
              <a:cxn ang="0">
                <a:pos x="connsiteX2" y="connsiteY2"/>
              </a:cxn>
              <a:cxn ang="0">
                <a:pos x="connsiteX3" y="connsiteY3"/>
              </a:cxn>
            </a:cxnLst>
            <a:rect l="l" t="t" r="r" b="b"/>
            <a:pathLst>
              <a:path w="17373600" h="9372600">
                <a:moveTo>
                  <a:pt x="0" y="0"/>
                </a:moveTo>
                <a:lnTo>
                  <a:pt x="17373600" y="0"/>
                </a:lnTo>
                <a:lnTo>
                  <a:pt x="17373600" y="9372600"/>
                </a:lnTo>
                <a:lnTo>
                  <a:pt x="0" y="9372600"/>
                </a:lnTo>
                <a:close/>
              </a:path>
            </a:pathLst>
          </a:custGeom>
          <a:gradFill>
            <a:gsLst>
              <a:gs pos="0">
                <a:srgbClr val="0F172A"/>
              </a:gs>
              <a:gs pos="25000">
                <a:srgbClr val="162032"/>
              </a:gs>
              <a:gs pos="50000">
                <a:srgbClr val="1E293B"/>
              </a:gs>
              <a:gs pos="100000">
                <a:srgbClr val="0F172A"/>
              </a:gs>
            </a:gsLst>
            <a:lin ang="2700000" scaled="1"/>
          </a:gradFill>
          <a:ln w="10859" cap="flat">
            <a:noFill/>
            <a:prstDash val="solid"/>
            <a:miter/>
          </a:ln>
        </p:spPr>
        <p:txBody>
          <a:bodyPr rtlCol="0" anchor="ctr"/>
          <a:lstStyle/>
          <a:p>
            <a:pPr algn="ctr"/>
            <a:endParaRPr lang="en-IN" sz="1600"/>
          </a:p>
        </p:txBody>
      </p:sp>
      <p:sp>
        <p:nvSpPr>
          <p:cNvPr id="12" name="TextBox 11">
            <a:extLst>
              <a:ext uri="{FF2B5EF4-FFF2-40B4-BE49-F238E27FC236}">
                <a16:creationId xmlns:a16="http://schemas.microsoft.com/office/drawing/2014/main" id="{8E1D2E19-E377-C078-E338-6682A7B711EE}"/>
              </a:ext>
            </a:extLst>
          </p:cNvPr>
          <p:cNvSpPr txBox="1"/>
          <p:nvPr/>
        </p:nvSpPr>
        <p:spPr>
          <a:xfrm>
            <a:off x="1803188" y="171538"/>
            <a:ext cx="8382424" cy="420564"/>
          </a:xfrm>
          <a:prstGeom prst="rect">
            <a:avLst/>
          </a:prstGeom>
          <a:noFill/>
        </p:spPr>
        <p:txBody>
          <a:bodyPr wrap="none" rtlCol="0" anchor="ctr">
            <a:spAutoFit/>
          </a:bodyPr>
          <a:lstStyle/>
          <a:p>
            <a:pPr algn="ctr"/>
            <a:r>
              <a:rPr lang="en-IN" sz="2133" b="1" dirty="0">
                <a:ln/>
                <a:solidFill>
                  <a:srgbClr val="FFFFFF"/>
                </a:solidFill>
                <a:latin typeface="Arial"/>
                <a:cs typeface="Arial"/>
                <a:sym typeface="Arial"/>
                <a:rtl val="0"/>
              </a:rPr>
              <a:t>Spectrum Revolution: 4G vs 5G Frequency Usage &amp; Bandwidth</a:t>
            </a:r>
          </a:p>
        </p:txBody>
      </p:sp>
      <p:grpSp>
        <p:nvGrpSpPr>
          <p:cNvPr id="13" name="Graphic 8">
            <a:extLst>
              <a:ext uri="{FF2B5EF4-FFF2-40B4-BE49-F238E27FC236}">
                <a16:creationId xmlns:a16="http://schemas.microsoft.com/office/drawing/2014/main" id="{7C5D073F-48FE-77EA-2900-F74190FF4545}"/>
              </a:ext>
            </a:extLst>
          </p:cNvPr>
          <p:cNvGrpSpPr/>
          <p:nvPr/>
        </p:nvGrpSpPr>
        <p:grpSpPr>
          <a:xfrm>
            <a:off x="927100" y="609384"/>
            <a:ext cx="10134600" cy="845910"/>
            <a:chOff x="1390650" y="914076"/>
            <a:chExt cx="15201900" cy="1268864"/>
          </a:xfrm>
        </p:grpSpPr>
        <p:sp>
          <p:nvSpPr>
            <p:cNvPr id="14" name="Freeform: Shape 13">
              <a:extLst>
                <a:ext uri="{FF2B5EF4-FFF2-40B4-BE49-F238E27FC236}">
                  <a16:creationId xmlns:a16="http://schemas.microsoft.com/office/drawing/2014/main" id="{64208C32-229B-A7C6-D7EC-4CDF6EA9DEF5}"/>
                </a:ext>
              </a:extLst>
            </p:cNvPr>
            <p:cNvSpPr/>
            <p:nvPr/>
          </p:nvSpPr>
          <p:spPr>
            <a:xfrm>
              <a:off x="1390650" y="940308"/>
              <a:ext cx="15201900" cy="1124712"/>
            </a:xfrm>
            <a:custGeom>
              <a:avLst/>
              <a:gdLst>
                <a:gd name="connsiteX0" fmla="*/ 15071598 w 15201900"/>
                <a:gd name="connsiteY0" fmla="*/ 0 h 1124712"/>
                <a:gd name="connsiteX1" fmla="*/ 15201900 w 15201900"/>
                <a:gd name="connsiteY1" fmla="*/ 0 h 1124712"/>
                <a:gd name="connsiteX2" fmla="*/ 15201900 w 15201900"/>
                <a:gd name="connsiteY2" fmla="*/ 1124712 h 1124712"/>
                <a:gd name="connsiteX3" fmla="*/ 15071598 w 15201900"/>
                <a:gd name="connsiteY3" fmla="*/ 1124712 h 1124712"/>
                <a:gd name="connsiteX4" fmla="*/ 130302 w 15201900"/>
                <a:gd name="connsiteY4" fmla="*/ 1124712 h 1124712"/>
                <a:gd name="connsiteX5" fmla="*/ 0 w 15201900"/>
                <a:gd name="connsiteY5" fmla="*/ 1124712 h 1124712"/>
                <a:gd name="connsiteX6" fmla="*/ 0 w 15201900"/>
                <a:gd name="connsiteY6" fmla="*/ 0 h 1124712"/>
                <a:gd name="connsiteX7" fmla="*/ 130302 w 15201900"/>
                <a:gd name="connsiteY7" fmla="*/ 0 h 112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1900" h="1124712">
                  <a:moveTo>
                    <a:pt x="15071598" y="0"/>
                  </a:moveTo>
                  <a:cubicBezTo>
                    <a:pt x="15143562" y="0"/>
                    <a:pt x="15201900" y="0"/>
                    <a:pt x="15201900" y="0"/>
                  </a:cubicBezTo>
                  <a:lnTo>
                    <a:pt x="15201900" y="1124712"/>
                  </a:lnTo>
                  <a:cubicBezTo>
                    <a:pt x="15201900" y="1124712"/>
                    <a:pt x="15143562" y="1124712"/>
                    <a:pt x="15071598" y="1124712"/>
                  </a:cubicBezTo>
                  <a:lnTo>
                    <a:pt x="130302" y="1124712"/>
                  </a:lnTo>
                  <a:cubicBezTo>
                    <a:pt x="58338" y="1124712"/>
                    <a:pt x="0" y="1124712"/>
                    <a:pt x="0" y="1124712"/>
                  </a:cubicBezTo>
                  <a:lnTo>
                    <a:pt x="0" y="0"/>
                  </a:lnTo>
                  <a:cubicBezTo>
                    <a:pt x="0" y="0"/>
                    <a:pt x="58338" y="0"/>
                    <a:pt x="130302" y="0"/>
                  </a:cubicBezTo>
                  <a:close/>
                </a:path>
              </a:pathLst>
            </a:custGeom>
            <a:noFill/>
            <a:ln w="21717" cap="flat">
              <a:solidFill>
                <a:srgbClr val="475569"/>
              </a:solidFill>
              <a:prstDash val="solid"/>
              <a:miter/>
            </a:ln>
          </p:spPr>
          <p:txBody>
            <a:bodyPr rtlCol="0" anchor="ctr"/>
            <a:lstStyle/>
            <a:p>
              <a:pPr algn="ctr"/>
              <a:endParaRPr lang="en-IN" sz="1600"/>
            </a:p>
          </p:txBody>
        </p:sp>
        <p:sp>
          <p:nvSpPr>
            <p:cNvPr id="15" name="TextBox 14">
              <a:extLst>
                <a:ext uri="{FF2B5EF4-FFF2-40B4-BE49-F238E27FC236}">
                  <a16:creationId xmlns:a16="http://schemas.microsoft.com/office/drawing/2014/main" id="{808AC272-BF53-A972-F843-8569D9652175}"/>
                </a:ext>
              </a:extLst>
            </p:cNvPr>
            <p:cNvSpPr txBox="1"/>
            <p:nvPr/>
          </p:nvSpPr>
          <p:spPr>
            <a:xfrm>
              <a:off x="6806867" y="959904"/>
              <a:ext cx="4369467" cy="415498"/>
            </a:xfrm>
            <a:prstGeom prst="rect">
              <a:avLst/>
            </a:prstGeom>
            <a:noFill/>
          </p:spPr>
          <p:txBody>
            <a:bodyPr wrap="none" rtlCol="0" anchor="ctr">
              <a:spAutoFit/>
            </a:bodyPr>
            <a:lstStyle/>
            <a:p>
              <a:pPr algn="ctr"/>
              <a:r>
                <a:rPr lang="en-IN" sz="1200" b="1">
                  <a:ln/>
                  <a:solidFill>
                    <a:srgbClr val="FBBF24"/>
                  </a:solidFill>
                  <a:latin typeface="Arial"/>
                  <a:cs typeface="Arial"/>
                  <a:sym typeface="Arial"/>
                  <a:rtl val="0"/>
                </a:rPr>
                <a:t>Electromagnetic Spectrum Utilization</a:t>
              </a:r>
            </a:p>
          </p:txBody>
        </p:sp>
        <p:sp>
          <p:nvSpPr>
            <p:cNvPr id="16" name="Freeform: Shape 15">
              <a:extLst>
                <a:ext uri="{FF2B5EF4-FFF2-40B4-BE49-F238E27FC236}">
                  <a16:creationId xmlns:a16="http://schemas.microsoft.com/office/drawing/2014/main" id="{F29AABFE-2907-4B40-4F34-B86D5F2D3C4F}"/>
                </a:ext>
              </a:extLst>
            </p:cNvPr>
            <p:cNvSpPr/>
            <p:nvPr/>
          </p:nvSpPr>
          <p:spPr>
            <a:xfrm>
              <a:off x="1933575" y="1408938"/>
              <a:ext cx="14116050" cy="468630"/>
            </a:xfrm>
            <a:custGeom>
              <a:avLst/>
              <a:gdLst>
                <a:gd name="connsiteX0" fmla="*/ 13844588 w 14116050"/>
                <a:gd name="connsiteY0" fmla="*/ 0 h 468630"/>
                <a:gd name="connsiteX1" fmla="*/ 14116050 w 14116050"/>
                <a:gd name="connsiteY1" fmla="*/ 0 h 468630"/>
                <a:gd name="connsiteX2" fmla="*/ 14116050 w 14116050"/>
                <a:gd name="connsiteY2" fmla="*/ 468630 h 468630"/>
                <a:gd name="connsiteX3" fmla="*/ 13844588 w 14116050"/>
                <a:gd name="connsiteY3" fmla="*/ 468630 h 468630"/>
                <a:gd name="connsiteX4" fmla="*/ 271463 w 14116050"/>
                <a:gd name="connsiteY4" fmla="*/ 468630 h 468630"/>
                <a:gd name="connsiteX5" fmla="*/ 0 w 14116050"/>
                <a:gd name="connsiteY5" fmla="*/ 468630 h 468630"/>
                <a:gd name="connsiteX6" fmla="*/ 0 w 14116050"/>
                <a:gd name="connsiteY6" fmla="*/ 0 h 468630"/>
                <a:gd name="connsiteX7" fmla="*/ 271463 w 14116050"/>
                <a:gd name="connsiteY7" fmla="*/ 0 h 46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6050" h="468630">
                  <a:moveTo>
                    <a:pt x="13844588" y="0"/>
                  </a:moveTo>
                  <a:cubicBezTo>
                    <a:pt x="13994512" y="0"/>
                    <a:pt x="14116050" y="0"/>
                    <a:pt x="14116050" y="0"/>
                  </a:cubicBezTo>
                  <a:lnTo>
                    <a:pt x="14116050" y="468630"/>
                  </a:lnTo>
                  <a:cubicBezTo>
                    <a:pt x="14116050" y="468630"/>
                    <a:pt x="13994512" y="468630"/>
                    <a:pt x="13844588" y="468630"/>
                  </a:cubicBezTo>
                  <a:lnTo>
                    <a:pt x="271463" y="468630"/>
                  </a:lnTo>
                  <a:cubicBezTo>
                    <a:pt x="121538" y="468630"/>
                    <a:pt x="0" y="468630"/>
                    <a:pt x="0" y="468630"/>
                  </a:cubicBezTo>
                  <a:lnTo>
                    <a:pt x="0" y="0"/>
                  </a:lnTo>
                  <a:cubicBezTo>
                    <a:pt x="0" y="0"/>
                    <a:pt x="121538" y="0"/>
                    <a:pt x="271463" y="0"/>
                  </a:cubicBezTo>
                  <a:close/>
                </a:path>
              </a:pathLst>
            </a:custGeom>
            <a:gradFill>
              <a:gsLst>
                <a:gs pos="0">
                  <a:srgbClr val="7C3AED">
                    <a:alpha val="29804"/>
                  </a:srgbClr>
                </a:gs>
                <a:gs pos="30000">
                  <a:srgbClr val="3B82F6">
                    <a:alpha val="49804"/>
                  </a:srgbClr>
                </a:gs>
                <a:gs pos="60000">
                  <a:srgbClr val="10B981">
                    <a:alpha val="69804"/>
                  </a:srgbClr>
                </a:gs>
                <a:gs pos="100000">
                  <a:srgbClr val="FBBF24">
                    <a:alpha val="89804"/>
                  </a:srgbClr>
                </a:gs>
              </a:gsLst>
              <a:lin ang="0" scaled="1"/>
            </a:gradFill>
            <a:ln w="10859" cap="flat">
              <a:noFill/>
              <a:prstDash val="solid"/>
              <a:miter/>
            </a:ln>
          </p:spPr>
          <p:txBody>
            <a:bodyPr rtlCol="0" anchor="ctr"/>
            <a:lstStyle/>
            <a:p>
              <a:pPr algn="ctr"/>
              <a:endParaRPr lang="en-IN" sz="1600"/>
            </a:p>
          </p:txBody>
        </p:sp>
        <p:sp>
          <p:nvSpPr>
            <p:cNvPr id="17" name="Freeform: Shape 16">
              <a:extLst>
                <a:ext uri="{FF2B5EF4-FFF2-40B4-BE49-F238E27FC236}">
                  <a16:creationId xmlns:a16="http://schemas.microsoft.com/office/drawing/2014/main" id="{C3215790-837F-6F52-5BD1-10FACB819E28}"/>
                </a:ext>
              </a:extLst>
            </p:cNvPr>
            <p:cNvSpPr/>
            <p:nvPr/>
          </p:nvSpPr>
          <p:spPr>
            <a:xfrm>
              <a:off x="2476500" y="1362075"/>
              <a:ext cx="10858" cy="562356"/>
            </a:xfrm>
            <a:custGeom>
              <a:avLst/>
              <a:gdLst>
                <a:gd name="connsiteX0" fmla="*/ 0 w 10858"/>
                <a:gd name="connsiteY0" fmla="*/ 0 h 562356"/>
                <a:gd name="connsiteX1" fmla="*/ 0 w 10858"/>
                <a:gd name="connsiteY1" fmla="*/ 562356 h 562356"/>
              </a:gdLst>
              <a:ahLst/>
              <a:cxnLst>
                <a:cxn ang="0">
                  <a:pos x="connsiteX0" y="connsiteY0"/>
                </a:cxn>
                <a:cxn ang="0">
                  <a:pos x="connsiteX1" y="connsiteY1"/>
                </a:cxn>
              </a:cxnLst>
              <a:rect l="l" t="t" r="r" b="b"/>
              <a:pathLst>
                <a:path w="10858" h="562356">
                  <a:moveTo>
                    <a:pt x="0" y="0"/>
                  </a:moveTo>
                  <a:lnTo>
                    <a:pt x="0" y="562356"/>
                  </a:lnTo>
                </a:path>
              </a:pathLst>
            </a:custGeom>
            <a:ln w="21717" cap="flat">
              <a:solidFill>
                <a:srgbClr val="FFFFFF"/>
              </a:solidFill>
              <a:prstDash val="solid"/>
              <a:miter/>
            </a:ln>
          </p:spPr>
          <p:txBody>
            <a:bodyPr rtlCol="0" anchor="ctr"/>
            <a:lstStyle/>
            <a:p>
              <a:pPr algn="ctr"/>
              <a:endParaRPr lang="en-IN" sz="1600"/>
            </a:p>
          </p:txBody>
        </p:sp>
        <p:sp>
          <p:nvSpPr>
            <p:cNvPr id="18" name="TextBox 17">
              <a:extLst>
                <a:ext uri="{FF2B5EF4-FFF2-40B4-BE49-F238E27FC236}">
                  <a16:creationId xmlns:a16="http://schemas.microsoft.com/office/drawing/2014/main" id="{E6F13A59-AD6D-B2FE-2048-4143111BE415}"/>
                </a:ext>
              </a:extLst>
            </p:cNvPr>
            <p:cNvSpPr txBox="1"/>
            <p:nvPr/>
          </p:nvSpPr>
          <p:spPr>
            <a:xfrm>
              <a:off x="2068695" y="1882858"/>
              <a:ext cx="815610" cy="300082"/>
            </a:xfrm>
            <a:prstGeom prst="rect">
              <a:avLst/>
            </a:prstGeom>
            <a:noFill/>
          </p:spPr>
          <p:txBody>
            <a:bodyPr wrap="none" rtlCol="0" anchor="ctr">
              <a:spAutoFit/>
            </a:bodyPr>
            <a:lstStyle/>
            <a:p>
              <a:pPr algn="ctr"/>
              <a:r>
                <a:rPr lang="en-IN" sz="700">
                  <a:ln/>
                  <a:solidFill>
                    <a:srgbClr val="FFFFFF"/>
                  </a:solidFill>
                  <a:latin typeface="Arial"/>
                  <a:cs typeface="Arial"/>
                  <a:sym typeface="Arial"/>
                  <a:rtl val="0"/>
                </a:rPr>
                <a:t>600 MHz</a:t>
              </a:r>
            </a:p>
          </p:txBody>
        </p:sp>
        <p:sp>
          <p:nvSpPr>
            <p:cNvPr id="19" name="Freeform: Shape 18">
              <a:extLst>
                <a:ext uri="{FF2B5EF4-FFF2-40B4-BE49-F238E27FC236}">
                  <a16:creationId xmlns:a16="http://schemas.microsoft.com/office/drawing/2014/main" id="{FDB5C3D5-39AF-45DF-28A3-49F894702479}"/>
                </a:ext>
              </a:extLst>
            </p:cNvPr>
            <p:cNvSpPr/>
            <p:nvPr/>
          </p:nvSpPr>
          <p:spPr>
            <a:xfrm>
              <a:off x="4105275" y="1362075"/>
              <a:ext cx="10858" cy="562356"/>
            </a:xfrm>
            <a:custGeom>
              <a:avLst/>
              <a:gdLst>
                <a:gd name="connsiteX0" fmla="*/ 0 w 10858"/>
                <a:gd name="connsiteY0" fmla="*/ 0 h 562356"/>
                <a:gd name="connsiteX1" fmla="*/ 0 w 10858"/>
                <a:gd name="connsiteY1" fmla="*/ 562356 h 562356"/>
              </a:gdLst>
              <a:ahLst/>
              <a:cxnLst>
                <a:cxn ang="0">
                  <a:pos x="connsiteX0" y="connsiteY0"/>
                </a:cxn>
                <a:cxn ang="0">
                  <a:pos x="connsiteX1" y="connsiteY1"/>
                </a:cxn>
              </a:cxnLst>
              <a:rect l="l" t="t" r="r" b="b"/>
              <a:pathLst>
                <a:path w="10858" h="562356">
                  <a:moveTo>
                    <a:pt x="0" y="0"/>
                  </a:moveTo>
                  <a:lnTo>
                    <a:pt x="0" y="562356"/>
                  </a:lnTo>
                </a:path>
              </a:pathLst>
            </a:custGeom>
            <a:ln w="21717" cap="flat">
              <a:solidFill>
                <a:srgbClr val="FFFFFF"/>
              </a:solidFill>
              <a:prstDash val="solid"/>
              <a:miter/>
            </a:ln>
          </p:spPr>
          <p:txBody>
            <a:bodyPr rtlCol="0" anchor="ctr"/>
            <a:lstStyle/>
            <a:p>
              <a:pPr algn="ctr"/>
              <a:endParaRPr lang="en-IN" sz="1600"/>
            </a:p>
          </p:txBody>
        </p:sp>
        <p:sp>
          <p:nvSpPr>
            <p:cNvPr id="20" name="TextBox 19">
              <a:extLst>
                <a:ext uri="{FF2B5EF4-FFF2-40B4-BE49-F238E27FC236}">
                  <a16:creationId xmlns:a16="http://schemas.microsoft.com/office/drawing/2014/main" id="{662B0CA2-2B9C-5AEC-08E3-5D8A35275345}"/>
                </a:ext>
              </a:extLst>
            </p:cNvPr>
            <p:cNvSpPr txBox="1"/>
            <p:nvPr/>
          </p:nvSpPr>
          <p:spPr>
            <a:xfrm>
              <a:off x="3719111" y="1882858"/>
              <a:ext cx="772328" cy="300082"/>
            </a:xfrm>
            <a:prstGeom prst="rect">
              <a:avLst/>
            </a:prstGeom>
            <a:noFill/>
          </p:spPr>
          <p:txBody>
            <a:bodyPr wrap="none" rtlCol="0" anchor="ctr">
              <a:spAutoFit/>
            </a:bodyPr>
            <a:lstStyle/>
            <a:p>
              <a:pPr algn="ctr"/>
              <a:r>
                <a:rPr lang="en-IN" sz="700">
                  <a:ln/>
                  <a:solidFill>
                    <a:srgbClr val="FFFFFF"/>
                  </a:solidFill>
                  <a:latin typeface="Arial"/>
                  <a:cs typeface="Arial"/>
                  <a:sym typeface="Arial"/>
                  <a:rtl val="0"/>
                </a:rPr>
                <a:t>2.6 GHz</a:t>
              </a:r>
            </a:p>
          </p:txBody>
        </p:sp>
        <p:sp>
          <p:nvSpPr>
            <p:cNvPr id="21" name="Freeform: Shape 20">
              <a:extLst>
                <a:ext uri="{FF2B5EF4-FFF2-40B4-BE49-F238E27FC236}">
                  <a16:creationId xmlns:a16="http://schemas.microsoft.com/office/drawing/2014/main" id="{82C5C91C-7A5F-D261-183C-DEB186C40DF0}"/>
                </a:ext>
              </a:extLst>
            </p:cNvPr>
            <p:cNvSpPr/>
            <p:nvPr/>
          </p:nvSpPr>
          <p:spPr>
            <a:xfrm>
              <a:off x="6819900" y="1362075"/>
              <a:ext cx="10858" cy="562356"/>
            </a:xfrm>
            <a:custGeom>
              <a:avLst/>
              <a:gdLst>
                <a:gd name="connsiteX0" fmla="*/ 0 w 10858"/>
                <a:gd name="connsiteY0" fmla="*/ 0 h 562356"/>
                <a:gd name="connsiteX1" fmla="*/ 0 w 10858"/>
                <a:gd name="connsiteY1" fmla="*/ 562356 h 562356"/>
              </a:gdLst>
              <a:ahLst/>
              <a:cxnLst>
                <a:cxn ang="0">
                  <a:pos x="connsiteX0" y="connsiteY0"/>
                </a:cxn>
                <a:cxn ang="0">
                  <a:pos x="connsiteX1" y="connsiteY1"/>
                </a:cxn>
              </a:cxnLst>
              <a:rect l="l" t="t" r="r" b="b"/>
              <a:pathLst>
                <a:path w="10858" h="562356">
                  <a:moveTo>
                    <a:pt x="0" y="0"/>
                  </a:moveTo>
                  <a:lnTo>
                    <a:pt x="0" y="562356"/>
                  </a:lnTo>
                </a:path>
              </a:pathLst>
            </a:custGeom>
            <a:ln w="21717" cap="flat">
              <a:solidFill>
                <a:srgbClr val="FFFFFF"/>
              </a:solidFill>
              <a:prstDash val="solid"/>
              <a:miter/>
            </a:ln>
          </p:spPr>
          <p:txBody>
            <a:bodyPr rtlCol="0" anchor="ctr"/>
            <a:lstStyle/>
            <a:p>
              <a:pPr algn="ctr"/>
              <a:endParaRPr lang="en-IN" sz="1600"/>
            </a:p>
          </p:txBody>
        </p:sp>
        <p:sp>
          <p:nvSpPr>
            <p:cNvPr id="22" name="TextBox 21">
              <a:extLst>
                <a:ext uri="{FF2B5EF4-FFF2-40B4-BE49-F238E27FC236}">
                  <a16:creationId xmlns:a16="http://schemas.microsoft.com/office/drawing/2014/main" id="{2ACA9FEC-AD57-1D3A-CE08-99E4D7E063B7}"/>
                </a:ext>
              </a:extLst>
            </p:cNvPr>
            <p:cNvSpPr txBox="1"/>
            <p:nvPr/>
          </p:nvSpPr>
          <p:spPr>
            <a:xfrm>
              <a:off x="6490244" y="1882858"/>
              <a:ext cx="659316" cy="300082"/>
            </a:xfrm>
            <a:prstGeom prst="rect">
              <a:avLst/>
            </a:prstGeom>
            <a:noFill/>
          </p:spPr>
          <p:txBody>
            <a:bodyPr wrap="none" rtlCol="0" anchor="ctr">
              <a:spAutoFit/>
            </a:bodyPr>
            <a:lstStyle/>
            <a:p>
              <a:pPr algn="ctr"/>
              <a:r>
                <a:rPr lang="en-IN" sz="700">
                  <a:ln/>
                  <a:solidFill>
                    <a:srgbClr val="FFFFFF"/>
                  </a:solidFill>
                  <a:latin typeface="Arial"/>
                  <a:cs typeface="Arial"/>
                  <a:sym typeface="Arial"/>
                  <a:rtl val="0"/>
                </a:rPr>
                <a:t>6 GHz</a:t>
              </a:r>
            </a:p>
          </p:txBody>
        </p:sp>
        <p:sp>
          <p:nvSpPr>
            <p:cNvPr id="23" name="Freeform: Shape 22">
              <a:extLst>
                <a:ext uri="{FF2B5EF4-FFF2-40B4-BE49-F238E27FC236}">
                  <a16:creationId xmlns:a16="http://schemas.microsoft.com/office/drawing/2014/main" id="{82CF7111-41BA-0884-7EC0-0F82C1338287}"/>
                </a:ext>
              </a:extLst>
            </p:cNvPr>
            <p:cNvSpPr/>
            <p:nvPr/>
          </p:nvSpPr>
          <p:spPr>
            <a:xfrm>
              <a:off x="13335000" y="1362075"/>
              <a:ext cx="10858" cy="562356"/>
            </a:xfrm>
            <a:custGeom>
              <a:avLst/>
              <a:gdLst>
                <a:gd name="connsiteX0" fmla="*/ 0 w 10858"/>
                <a:gd name="connsiteY0" fmla="*/ 0 h 562356"/>
                <a:gd name="connsiteX1" fmla="*/ 0 w 10858"/>
                <a:gd name="connsiteY1" fmla="*/ 562356 h 562356"/>
              </a:gdLst>
              <a:ahLst/>
              <a:cxnLst>
                <a:cxn ang="0">
                  <a:pos x="connsiteX0" y="connsiteY0"/>
                </a:cxn>
                <a:cxn ang="0">
                  <a:pos x="connsiteX1" y="connsiteY1"/>
                </a:cxn>
              </a:cxnLst>
              <a:rect l="l" t="t" r="r" b="b"/>
              <a:pathLst>
                <a:path w="10858" h="562356">
                  <a:moveTo>
                    <a:pt x="0" y="0"/>
                  </a:moveTo>
                  <a:lnTo>
                    <a:pt x="0" y="562356"/>
                  </a:lnTo>
                </a:path>
              </a:pathLst>
            </a:custGeom>
            <a:ln w="21717" cap="flat">
              <a:solidFill>
                <a:srgbClr val="FFFFFF"/>
              </a:solidFill>
              <a:prstDash val="solid"/>
              <a:miter/>
            </a:ln>
          </p:spPr>
          <p:txBody>
            <a:bodyPr rtlCol="0" anchor="ctr"/>
            <a:lstStyle/>
            <a:p>
              <a:pPr algn="ctr"/>
              <a:endParaRPr lang="en-IN" sz="1600"/>
            </a:p>
          </p:txBody>
        </p:sp>
        <p:sp>
          <p:nvSpPr>
            <p:cNvPr id="24" name="TextBox 23">
              <a:extLst>
                <a:ext uri="{FF2B5EF4-FFF2-40B4-BE49-F238E27FC236}">
                  <a16:creationId xmlns:a16="http://schemas.microsoft.com/office/drawing/2014/main" id="{A8EB1223-1F2F-2E1C-BBED-8907C3FE98FF}"/>
                </a:ext>
              </a:extLst>
            </p:cNvPr>
            <p:cNvSpPr txBox="1"/>
            <p:nvPr/>
          </p:nvSpPr>
          <p:spPr>
            <a:xfrm>
              <a:off x="12968073" y="1882858"/>
              <a:ext cx="733854" cy="300082"/>
            </a:xfrm>
            <a:prstGeom prst="rect">
              <a:avLst/>
            </a:prstGeom>
            <a:noFill/>
          </p:spPr>
          <p:txBody>
            <a:bodyPr wrap="none" rtlCol="0" anchor="ctr">
              <a:spAutoFit/>
            </a:bodyPr>
            <a:lstStyle/>
            <a:p>
              <a:pPr algn="ctr"/>
              <a:r>
                <a:rPr lang="en-IN" sz="700">
                  <a:ln/>
                  <a:solidFill>
                    <a:srgbClr val="FFFFFF"/>
                  </a:solidFill>
                  <a:latin typeface="Arial"/>
                  <a:cs typeface="Arial"/>
                  <a:sym typeface="Arial"/>
                  <a:rtl val="0"/>
                </a:rPr>
                <a:t>24 GHz</a:t>
              </a:r>
            </a:p>
          </p:txBody>
        </p:sp>
        <p:sp>
          <p:nvSpPr>
            <p:cNvPr id="25" name="Freeform: Shape 24">
              <a:extLst>
                <a:ext uri="{FF2B5EF4-FFF2-40B4-BE49-F238E27FC236}">
                  <a16:creationId xmlns:a16="http://schemas.microsoft.com/office/drawing/2014/main" id="{EC2A4ECB-9B9F-F3E7-895F-76EDE8FFD38A}"/>
                </a:ext>
              </a:extLst>
            </p:cNvPr>
            <p:cNvSpPr/>
            <p:nvPr/>
          </p:nvSpPr>
          <p:spPr>
            <a:xfrm>
              <a:off x="15506700" y="1362075"/>
              <a:ext cx="10858" cy="562356"/>
            </a:xfrm>
            <a:custGeom>
              <a:avLst/>
              <a:gdLst>
                <a:gd name="connsiteX0" fmla="*/ 0 w 10858"/>
                <a:gd name="connsiteY0" fmla="*/ 0 h 562356"/>
                <a:gd name="connsiteX1" fmla="*/ 0 w 10858"/>
                <a:gd name="connsiteY1" fmla="*/ 562356 h 562356"/>
              </a:gdLst>
              <a:ahLst/>
              <a:cxnLst>
                <a:cxn ang="0">
                  <a:pos x="connsiteX0" y="connsiteY0"/>
                </a:cxn>
                <a:cxn ang="0">
                  <a:pos x="connsiteX1" y="connsiteY1"/>
                </a:cxn>
              </a:cxnLst>
              <a:rect l="l" t="t" r="r" b="b"/>
              <a:pathLst>
                <a:path w="10858" h="562356">
                  <a:moveTo>
                    <a:pt x="0" y="0"/>
                  </a:moveTo>
                  <a:lnTo>
                    <a:pt x="0" y="562356"/>
                  </a:lnTo>
                </a:path>
              </a:pathLst>
            </a:custGeom>
            <a:ln w="21717" cap="flat">
              <a:solidFill>
                <a:srgbClr val="FFFFFF"/>
              </a:solidFill>
              <a:prstDash val="solid"/>
              <a:miter/>
            </a:ln>
          </p:spPr>
          <p:txBody>
            <a:bodyPr rtlCol="0" anchor="ctr"/>
            <a:lstStyle/>
            <a:p>
              <a:pPr algn="ctr"/>
              <a:endParaRPr lang="en-IN" sz="1600"/>
            </a:p>
          </p:txBody>
        </p:sp>
        <p:sp>
          <p:nvSpPr>
            <p:cNvPr id="26" name="TextBox 25">
              <a:extLst>
                <a:ext uri="{FF2B5EF4-FFF2-40B4-BE49-F238E27FC236}">
                  <a16:creationId xmlns:a16="http://schemas.microsoft.com/office/drawing/2014/main" id="{10E97BF3-6AC9-7A4E-189B-A7FC1FDF0AA4}"/>
                </a:ext>
              </a:extLst>
            </p:cNvPr>
            <p:cNvSpPr txBox="1"/>
            <p:nvPr/>
          </p:nvSpPr>
          <p:spPr>
            <a:xfrm>
              <a:off x="15139773" y="1882858"/>
              <a:ext cx="733854" cy="300082"/>
            </a:xfrm>
            <a:prstGeom prst="rect">
              <a:avLst/>
            </a:prstGeom>
            <a:noFill/>
          </p:spPr>
          <p:txBody>
            <a:bodyPr wrap="none" rtlCol="0" anchor="ctr">
              <a:spAutoFit/>
            </a:bodyPr>
            <a:lstStyle/>
            <a:p>
              <a:pPr algn="ctr"/>
              <a:r>
                <a:rPr lang="en-IN" sz="700">
                  <a:ln/>
                  <a:solidFill>
                    <a:srgbClr val="FFFFFF"/>
                  </a:solidFill>
                  <a:latin typeface="Arial"/>
                  <a:cs typeface="Arial"/>
                  <a:sym typeface="Arial"/>
                  <a:rtl val="0"/>
                </a:rPr>
                <a:t>52 GHz</a:t>
              </a:r>
            </a:p>
          </p:txBody>
        </p:sp>
        <p:sp>
          <p:nvSpPr>
            <p:cNvPr id="27" name="Freeform: Shape 26">
              <a:extLst>
                <a:ext uri="{FF2B5EF4-FFF2-40B4-BE49-F238E27FC236}">
                  <a16:creationId xmlns:a16="http://schemas.microsoft.com/office/drawing/2014/main" id="{01742BBA-9000-F1F8-91B3-685FBD5132FE}"/>
                </a:ext>
              </a:extLst>
            </p:cNvPr>
            <p:cNvSpPr/>
            <p:nvPr/>
          </p:nvSpPr>
          <p:spPr>
            <a:xfrm>
              <a:off x="2476500" y="1502664"/>
              <a:ext cx="1628775" cy="281178"/>
            </a:xfrm>
            <a:custGeom>
              <a:avLst/>
              <a:gdLst>
                <a:gd name="connsiteX0" fmla="*/ 1574483 w 1628775"/>
                <a:gd name="connsiteY0" fmla="*/ 0 h 281178"/>
                <a:gd name="connsiteX1" fmla="*/ 1628775 w 1628775"/>
                <a:gd name="connsiteY1" fmla="*/ 0 h 281178"/>
                <a:gd name="connsiteX2" fmla="*/ 1628775 w 1628775"/>
                <a:gd name="connsiteY2" fmla="*/ 281178 h 281178"/>
                <a:gd name="connsiteX3" fmla="*/ 1574483 w 1628775"/>
                <a:gd name="connsiteY3" fmla="*/ 281178 h 281178"/>
                <a:gd name="connsiteX4" fmla="*/ 54293 w 1628775"/>
                <a:gd name="connsiteY4" fmla="*/ 281178 h 281178"/>
                <a:gd name="connsiteX5" fmla="*/ 0 w 1628775"/>
                <a:gd name="connsiteY5" fmla="*/ 281178 h 281178"/>
                <a:gd name="connsiteX6" fmla="*/ 0 w 1628775"/>
                <a:gd name="connsiteY6" fmla="*/ 0 h 281178"/>
                <a:gd name="connsiteX7" fmla="*/ 54293 w 1628775"/>
                <a:gd name="connsiteY7" fmla="*/ 0 h 28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775" h="281178">
                  <a:moveTo>
                    <a:pt x="1574483" y="0"/>
                  </a:moveTo>
                  <a:cubicBezTo>
                    <a:pt x="1604467" y="0"/>
                    <a:pt x="1628775" y="0"/>
                    <a:pt x="1628775" y="0"/>
                  </a:cubicBezTo>
                  <a:lnTo>
                    <a:pt x="1628775" y="281178"/>
                  </a:lnTo>
                  <a:cubicBezTo>
                    <a:pt x="1628775" y="281178"/>
                    <a:pt x="1604467" y="281178"/>
                    <a:pt x="1574483" y="281178"/>
                  </a:cubicBezTo>
                  <a:lnTo>
                    <a:pt x="54293" y="281178"/>
                  </a:lnTo>
                  <a:cubicBezTo>
                    <a:pt x="24308" y="281178"/>
                    <a:pt x="0" y="281178"/>
                    <a:pt x="0" y="281178"/>
                  </a:cubicBezTo>
                  <a:lnTo>
                    <a:pt x="0" y="0"/>
                  </a:lnTo>
                  <a:cubicBezTo>
                    <a:pt x="0" y="0"/>
                    <a:pt x="24308" y="0"/>
                    <a:pt x="54293" y="0"/>
                  </a:cubicBezTo>
                  <a:close/>
                </a:path>
              </a:pathLst>
            </a:custGeom>
            <a:solidFill>
              <a:srgbClr val="EF4444">
                <a:alpha val="70000"/>
              </a:srgbClr>
            </a:solidFill>
            <a:ln w="10859" cap="flat">
              <a:noFill/>
              <a:prstDash val="solid"/>
              <a:miter/>
            </a:ln>
          </p:spPr>
          <p:txBody>
            <a:bodyPr rtlCol="0" anchor="ctr"/>
            <a:lstStyle/>
            <a:p>
              <a:pPr algn="ctr"/>
              <a:endParaRPr lang="en-IN" sz="1600"/>
            </a:p>
          </p:txBody>
        </p:sp>
        <p:sp>
          <p:nvSpPr>
            <p:cNvPr id="28" name="TextBox 27">
              <a:extLst>
                <a:ext uri="{FF2B5EF4-FFF2-40B4-BE49-F238E27FC236}">
                  <a16:creationId xmlns:a16="http://schemas.microsoft.com/office/drawing/2014/main" id="{E49554BD-835D-8021-0123-931A943EA387}"/>
                </a:ext>
              </a:extLst>
            </p:cNvPr>
            <p:cNvSpPr txBox="1"/>
            <p:nvPr/>
          </p:nvSpPr>
          <p:spPr>
            <a:xfrm>
              <a:off x="2791712" y="1490985"/>
              <a:ext cx="998351" cy="323166"/>
            </a:xfrm>
            <a:prstGeom prst="rect">
              <a:avLst/>
            </a:prstGeom>
            <a:noFill/>
          </p:spPr>
          <p:txBody>
            <a:bodyPr wrap="none" rtlCol="0" anchor="ctr">
              <a:spAutoFit/>
            </a:bodyPr>
            <a:lstStyle/>
            <a:p>
              <a:pPr algn="ctr"/>
              <a:r>
                <a:rPr lang="en-IN" sz="800" b="1">
                  <a:ln/>
                  <a:solidFill>
                    <a:srgbClr val="FFFFFF"/>
                  </a:solidFill>
                  <a:latin typeface="Arial"/>
                  <a:cs typeface="Arial"/>
                  <a:sym typeface="Arial"/>
                  <a:rtl val="0"/>
                </a:rPr>
                <a:t>4G Range</a:t>
              </a:r>
            </a:p>
          </p:txBody>
        </p:sp>
        <p:sp>
          <p:nvSpPr>
            <p:cNvPr id="29" name="Freeform: Shape 28">
              <a:extLst>
                <a:ext uri="{FF2B5EF4-FFF2-40B4-BE49-F238E27FC236}">
                  <a16:creationId xmlns:a16="http://schemas.microsoft.com/office/drawing/2014/main" id="{3AB7C91E-1382-E33A-1D23-1152A0884E69}"/>
                </a:ext>
              </a:extLst>
            </p:cNvPr>
            <p:cNvSpPr/>
            <p:nvPr/>
          </p:nvSpPr>
          <p:spPr>
            <a:xfrm>
              <a:off x="2259330" y="1221486"/>
              <a:ext cx="4560570" cy="140589"/>
            </a:xfrm>
            <a:custGeom>
              <a:avLst/>
              <a:gdLst>
                <a:gd name="connsiteX0" fmla="*/ 4484561 w 4560570"/>
                <a:gd name="connsiteY0" fmla="*/ 0 h 140589"/>
                <a:gd name="connsiteX1" fmla="*/ 4560570 w 4560570"/>
                <a:gd name="connsiteY1" fmla="*/ 0 h 140589"/>
                <a:gd name="connsiteX2" fmla="*/ 4560570 w 4560570"/>
                <a:gd name="connsiteY2" fmla="*/ 140589 h 140589"/>
                <a:gd name="connsiteX3" fmla="*/ 4484561 w 4560570"/>
                <a:gd name="connsiteY3" fmla="*/ 140589 h 140589"/>
                <a:gd name="connsiteX4" fmla="*/ 76010 w 4560570"/>
                <a:gd name="connsiteY4" fmla="*/ 140589 h 140589"/>
                <a:gd name="connsiteX5" fmla="*/ 0 w 4560570"/>
                <a:gd name="connsiteY5" fmla="*/ 140589 h 140589"/>
                <a:gd name="connsiteX6" fmla="*/ 0 w 4560570"/>
                <a:gd name="connsiteY6" fmla="*/ 0 h 140589"/>
                <a:gd name="connsiteX7" fmla="*/ 76010 w 4560570"/>
                <a:gd name="connsiteY7" fmla="*/ 0 h 14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0570" h="140589">
                  <a:moveTo>
                    <a:pt x="4484561" y="0"/>
                  </a:moveTo>
                  <a:cubicBezTo>
                    <a:pt x="4526539" y="0"/>
                    <a:pt x="4560570" y="0"/>
                    <a:pt x="4560570" y="0"/>
                  </a:cubicBezTo>
                  <a:lnTo>
                    <a:pt x="4560570" y="140589"/>
                  </a:lnTo>
                  <a:cubicBezTo>
                    <a:pt x="4560570" y="140589"/>
                    <a:pt x="4526539" y="140589"/>
                    <a:pt x="4484561" y="140589"/>
                  </a:cubicBezTo>
                  <a:lnTo>
                    <a:pt x="76010" y="140589"/>
                  </a:lnTo>
                  <a:cubicBezTo>
                    <a:pt x="34031" y="140589"/>
                    <a:pt x="0" y="140589"/>
                    <a:pt x="0" y="140589"/>
                  </a:cubicBezTo>
                  <a:lnTo>
                    <a:pt x="0" y="0"/>
                  </a:lnTo>
                  <a:cubicBezTo>
                    <a:pt x="0" y="0"/>
                    <a:pt x="34031" y="0"/>
                    <a:pt x="76010" y="0"/>
                  </a:cubicBezTo>
                  <a:close/>
                </a:path>
              </a:pathLst>
            </a:custGeom>
            <a:solidFill>
              <a:srgbClr val="10B981">
                <a:alpha val="80000"/>
              </a:srgbClr>
            </a:solidFill>
            <a:ln w="10859" cap="flat">
              <a:noFill/>
              <a:prstDash val="solid"/>
              <a:miter/>
            </a:ln>
          </p:spPr>
          <p:txBody>
            <a:bodyPr rtlCol="0" anchor="ctr"/>
            <a:lstStyle/>
            <a:p>
              <a:pPr algn="ctr"/>
              <a:endParaRPr lang="en-IN" sz="1600"/>
            </a:p>
          </p:txBody>
        </p:sp>
        <p:sp>
          <p:nvSpPr>
            <p:cNvPr id="30" name="TextBox 29">
              <a:extLst>
                <a:ext uri="{FF2B5EF4-FFF2-40B4-BE49-F238E27FC236}">
                  <a16:creationId xmlns:a16="http://schemas.microsoft.com/office/drawing/2014/main" id="{2B48D066-5646-3892-9568-ABA2828A1504}"/>
                </a:ext>
              </a:extLst>
            </p:cNvPr>
            <p:cNvSpPr txBox="1"/>
            <p:nvPr/>
          </p:nvSpPr>
          <p:spPr>
            <a:xfrm>
              <a:off x="3531212" y="914076"/>
              <a:ext cx="1991412" cy="353847"/>
            </a:xfrm>
            <a:prstGeom prst="rect">
              <a:avLst/>
            </a:prstGeom>
            <a:noFill/>
          </p:spPr>
          <p:txBody>
            <a:bodyPr wrap="none" rtlCol="0" anchor="ctr">
              <a:spAutoFit/>
            </a:bodyPr>
            <a:lstStyle/>
            <a:p>
              <a:pPr algn="ctr"/>
              <a:r>
                <a:rPr lang="en-IN" sz="933" b="1" dirty="0">
                  <a:ln/>
                  <a:solidFill>
                    <a:srgbClr val="10B981"/>
                  </a:solidFill>
                  <a:latin typeface="Arial"/>
                  <a:cs typeface="Arial"/>
                  <a:sym typeface="Arial"/>
                  <a:rtl val="0"/>
                </a:rPr>
                <a:t>5G FR1 (Sub-6 GHz)</a:t>
              </a:r>
            </a:p>
          </p:txBody>
        </p:sp>
        <p:sp>
          <p:nvSpPr>
            <p:cNvPr id="31" name="Freeform: Shape 30">
              <a:extLst>
                <a:ext uri="{FF2B5EF4-FFF2-40B4-BE49-F238E27FC236}">
                  <a16:creationId xmlns:a16="http://schemas.microsoft.com/office/drawing/2014/main" id="{9CDBF657-EB25-9F15-7F86-CEC3724FCAE5}"/>
                </a:ext>
              </a:extLst>
            </p:cNvPr>
            <p:cNvSpPr/>
            <p:nvPr/>
          </p:nvSpPr>
          <p:spPr>
            <a:xfrm>
              <a:off x="13335000" y="1221486"/>
              <a:ext cx="2171700" cy="140589"/>
            </a:xfrm>
            <a:custGeom>
              <a:avLst/>
              <a:gdLst>
                <a:gd name="connsiteX0" fmla="*/ 2095691 w 2171700"/>
                <a:gd name="connsiteY0" fmla="*/ 0 h 140589"/>
                <a:gd name="connsiteX1" fmla="*/ 2171700 w 2171700"/>
                <a:gd name="connsiteY1" fmla="*/ 0 h 140589"/>
                <a:gd name="connsiteX2" fmla="*/ 2171700 w 2171700"/>
                <a:gd name="connsiteY2" fmla="*/ 140589 h 140589"/>
                <a:gd name="connsiteX3" fmla="*/ 2095691 w 2171700"/>
                <a:gd name="connsiteY3" fmla="*/ 140589 h 140589"/>
                <a:gd name="connsiteX4" fmla="*/ 76010 w 2171700"/>
                <a:gd name="connsiteY4" fmla="*/ 140589 h 140589"/>
                <a:gd name="connsiteX5" fmla="*/ 0 w 2171700"/>
                <a:gd name="connsiteY5" fmla="*/ 140589 h 140589"/>
                <a:gd name="connsiteX6" fmla="*/ 0 w 2171700"/>
                <a:gd name="connsiteY6" fmla="*/ 0 h 140589"/>
                <a:gd name="connsiteX7" fmla="*/ 76010 w 2171700"/>
                <a:gd name="connsiteY7" fmla="*/ 0 h 14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1700" h="140589">
                  <a:moveTo>
                    <a:pt x="2095691" y="0"/>
                  </a:moveTo>
                  <a:cubicBezTo>
                    <a:pt x="2137669" y="0"/>
                    <a:pt x="2171700" y="0"/>
                    <a:pt x="2171700" y="0"/>
                  </a:cubicBezTo>
                  <a:lnTo>
                    <a:pt x="2171700" y="140589"/>
                  </a:lnTo>
                  <a:cubicBezTo>
                    <a:pt x="2171700" y="140589"/>
                    <a:pt x="2137669" y="140589"/>
                    <a:pt x="2095691" y="140589"/>
                  </a:cubicBezTo>
                  <a:lnTo>
                    <a:pt x="76010" y="140589"/>
                  </a:lnTo>
                  <a:cubicBezTo>
                    <a:pt x="34031" y="140589"/>
                    <a:pt x="0" y="140589"/>
                    <a:pt x="0" y="140589"/>
                  </a:cubicBezTo>
                  <a:lnTo>
                    <a:pt x="0" y="0"/>
                  </a:lnTo>
                  <a:cubicBezTo>
                    <a:pt x="0" y="0"/>
                    <a:pt x="34031" y="0"/>
                    <a:pt x="76010" y="0"/>
                  </a:cubicBezTo>
                  <a:close/>
                </a:path>
              </a:pathLst>
            </a:custGeom>
            <a:solidFill>
              <a:srgbClr val="3B82F6">
                <a:alpha val="80000"/>
              </a:srgbClr>
            </a:solidFill>
            <a:ln w="10859" cap="flat">
              <a:noFill/>
              <a:prstDash val="solid"/>
              <a:miter/>
            </a:ln>
          </p:spPr>
          <p:txBody>
            <a:bodyPr rtlCol="0" anchor="ctr"/>
            <a:lstStyle/>
            <a:p>
              <a:pPr algn="ctr"/>
              <a:endParaRPr lang="en-IN" sz="1600"/>
            </a:p>
          </p:txBody>
        </p:sp>
        <p:sp>
          <p:nvSpPr>
            <p:cNvPr id="32" name="TextBox 31">
              <a:extLst>
                <a:ext uri="{FF2B5EF4-FFF2-40B4-BE49-F238E27FC236}">
                  <a16:creationId xmlns:a16="http://schemas.microsoft.com/office/drawing/2014/main" id="{9CEB4396-7075-CBF0-D0FC-A56F1DA5B867}"/>
                </a:ext>
              </a:extLst>
            </p:cNvPr>
            <p:cNvSpPr txBox="1"/>
            <p:nvPr/>
          </p:nvSpPr>
          <p:spPr>
            <a:xfrm>
              <a:off x="13473761" y="914076"/>
              <a:ext cx="1868783" cy="353847"/>
            </a:xfrm>
            <a:prstGeom prst="rect">
              <a:avLst/>
            </a:prstGeom>
            <a:noFill/>
          </p:spPr>
          <p:txBody>
            <a:bodyPr wrap="none" rtlCol="0" anchor="ctr">
              <a:spAutoFit/>
            </a:bodyPr>
            <a:lstStyle/>
            <a:p>
              <a:pPr algn="ctr"/>
              <a:r>
                <a:rPr lang="en-IN" sz="933" b="1">
                  <a:ln/>
                  <a:solidFill>
                    <a:srgbClr val="3B82F6"/>
                  </a:solidFill>
                  <a:latin typeface="Arial"/>
                  <a:cs typeface="Arial"/>
                  <a:sym typeface="Arial"/>
                  <a:rtl val="0"/>
                </a:rPr>
                <a:t>5G FR2 (mmWave)</a:t>
              </a:r>
            </a:p>
          </p:txBody>
        </p:sp>
      </p:grpSp>
      <p:grpSp>
        <p:nvGrpSpPr>
          <p:cNvPr id="33" name="Graphic 8">
            <a:extLst>
              <a:ext uri="{FF2B5EF4-FFF2-40B4-BE49-F238E27FC236}">
                <a16:creationId xmlns:a16="http://schemas.microsoft.com/office/drawing/2014/main" id="{C9404034-5351-9859-95F6-5E30CE1B3978}"/>
              </a:ext>
            </a:extLst>
          </p:cNvPr>
          <p:cNvGrpSpPr/>
          <p:nvPr/>
        </p:nvGrpSpPr>
        <p:grpSpPr>
          <a:xfrm>
            <a:off x="508681" y="1625836"/>
            <a:ext cx="5123769" cy="1875301"/>
            <a:chOff x="763022" y="2438753"/>
            <a:chExt cx="7685653" cy="2812951"/>
          </a:xfrm>
        </p:grpSpPr>
        <p:sp>
          <p:nvSpPr>
            <p:cNvPr id="34" name="Freeform: Shape 33">
              <a:extLst>
                <a:ext uri="{FF2B5EF4-FFF2-40B4-BE49-F238E27FC236}">
                  <a16:creationId xmlns:a16="http://schemas.microsoft.com/office/drawing/2014/main" id="{018AEEC6-624D-6E73-DD74-B28355389C08}"/>
                </a:ext>
              </a:extLst>
            </p:cNvPr>
            <p:cNvSpPr/>
            <p:nvPr/>
          </p:nvSpPr>
          <p:spPr>
            <a:xfrm>
              <a:off x="847725" y="2439924"/>
              <a:ext cx="7600950" cy="2811780"/>
            </a:xfrm>
            <a:custGeom>
              <a:avLst/>
              <a:gdLst>
                <a:gd name="connsiteX0" fmla="*/ 7470648 w 7600950"/>
                <a:gd name="connsiteY0" fmla="*/ 0 h 2811780"/>
                <a:gd name="connsiteX1" fmla="*/ 7600950 w 7600950"/>
                <a:gd name="connsiteY1" fmla="*/ 0 h 2811780"/>
                <a:gd name="connsiteX2" fmla="*/ 7600950 w 7600950"/>
                <a:gd name="connsiteY2" fmla="*/ 2811780 h 2811780"/>
                <a:gd name="connsiteX3" fmla="*/ 7470648 w 7600950"/>
                <a:gd name="connsiteY3" fmla="*/ 2811780 h 2811780"/>
                <a:gd name="connsiteX4" fmla="*/ 130302 w 7600950"/>
                <a:gd name="connsiteY4" fmla="*/ 2811780 h 2811780"/>
                <a:gd name="connsiteX5" fmla="*/ 0 w 7600950"/>
                <a:gd name="connsiteY5" fmla="*/ 2811780 h 2811780"/>
                <a:gd name="connsiteX6" fmla="*/ 0 w 7600950"/>
                <a:gd name="connsiteY6" fmla="*/ 0 h 2811780"/>
                <a:gd name="connsiteX7" fmla="*/ 130302 w 7600950"/>
                <a:gd name="connsiteY7" fmla="*/ 0 h 281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0950" h="2811780">
                  <a:moveTo>
                    <a:pt x="7470648" y="0"/>
                  </a:moveTo>
                  <a:cubicBezTo>
                    <a:pt x="7542612" y="0"/>
                    <a:pt x="7600950" y="0"/>
                    <a:pt x="7600950" y="0"/>
                  </a:cubicBezTo>
                  <a:lnTo>
                    <a:pt x="7600950" y="2811780"/>
                  </a:lnTo>
                  <a:cubicBezTo>
                    <a:pt x="7600950" y="2811780"/>
                    <a:pt x="7542612" y="2811780"/>
                    <a:pt x="7470648" y="2811780"/>
                  </a:cubicBezTo>
                  <a:lnTo>
                    <a:pt x="130302" y="2811780"/>
                  </a:lnTo>
                  <a:cubicBezTo>
                    <a:pt x="58338" y="2811780"/>
                    <a:pt x="0" y="2811780"/>
                    <a:pt x="0" y="2811780"/>
                  </a:cubicBezTo>
                  <a:lnTo>
                    <a:pt x="0" y="0"/>
                  </a:lnTo>
                  <a:cubicBezTo>
                    <a:pt x="0" y="0"/>
                    <a:pt x="58338" y="0"/>
                    <a:pt x="130302" y="0"/>
                  </a:cubicBezTo>
                  <a:close/>
                </a:path>
              </a:pathLst>
            </a:custGeom>
            <a:solidFill>
              <a:srgbClr val="7F1D1D">
                <a:alpha val="10000"/>
              </a:srgbClr>
            </a:solidFill>
            <a:ln w="21717" cap="flat">
              <a:solidFill>
                <a:srgbClr val="EF4444"/>
              </a:solidFill>
              <a:prstDash val="solid"/>
              <a:miter/>
            </a:ln>
          </p:spPr>
          <p:txBody>
            <a:bodyPr rtlCol="0" anchor="ctr"/>
            <a:lstStyle/>
            <a:p>
              <a:pPr algn="ctr"/>
              <a:endParaRPr lang="en-IN" sz="1600"/>
            </a:p>
          </p:txBody>
        </p:sp>
        <p:sp>
          <p:nvSpPr>
            <p:cNvPr id="35" name="TextBox 34">
              <a:extLst>
                <a:ext uri="{FF2B5EF4-FFF2-40B4-BE49-F238E27FC236}">
                  <a16:creationId xmlns:a16="http://schemas.microsoft.com/office/drawing/2014/main" id="{9E4C10DD-CED3-1BE8-83AE-30F602CB3F2C}"/>
                </a:ext>
              </a:extLst>
            </p:cNvPr>
            <p:cNvSpPr txBox="1"/>
            <p:nvPr/>
          </p:nvSpPr>
          <p:spPr>
            <a:xfrm>
              <a:off x="2351561" y="2438753"/>
              <a:ext cx="4593278" cy="446181"/>
            </a:xfrm>
            <a:prstGeom prst="rect">
              <a:avLst/>
            </a:prstGeom>
            <a:noFill/>
          </p:spPr>
          <p:txBody>
            <a:bodyPr wrap="none" rtlCol="0" anchor="ctr">
              <a:spAutoFit/>
            </a:bodyPr>
            <a:lstStyle/>
            <a:p>
              <a:pPr algn="ctr"/>
              <a:r>
                <a:rPr lang="en-IN" sz="1333" b="1">
                  <a:ln/>
                  <a:solidFill>
                    <a:srgbClr val="F87171"/>
                  </a:solidFill>
                  <a:latin typeface="Arial"/>
                  <a:cs typeface="Arial"/>
                  <a:sym typeface="Arial"/>
                  <a:rtl val="0"/>
                </a:rPr>
                <a:t>4G LTE Spectrum (Sub-6 GHz Only)</a:t>
              </a:r>
            </a:p>
          </p:txBody>
        </p:sp>
        <p:sp>
          <p:nvSpPr>
            <p:cNvPr id="36" name="TextBox 35">
              <a:extLst>
                <a:ext uri="{FF2B5EF4-FFF2-40B4-BE49-F238E27FC236}">
                  <a16:creationId xmlns:a16="http://schemas.microsoft.com/office/drawing/2014/main" id="{90715BF0-3373-3A0E-D015-4883F21ED375}"/>
                </a:ext>
              </a:extLst>
            </p:cNvPr>
            <p:cNvSpPr txBox="1"/>
            <p:nvPr/>
          </p:nvSpPr>
          <p:spPr>
            <a:xfrm>
              <a:off x="763022" y="2860620"/>
              <a:ext cx="3871734" cy="384817"/>
            </a:xfrm>
            <a:prstGeom prst="rect">
              <a:avLst/>
            </a:prstGeom>
            <a:noFill/>
          </p:spPr>
          <p:txBody>
            <a:bodyPr wrap="none" rtlCol="0" anchor="ctr">
              <a:spAutoFit/>
            </a:bodyPr>
            <a:lstStyle/>
            <a:p>
              <a:pPr algn="ctr"/>
              <a:r>
                <a:rPr lang="en-IN" sz="1067" b="1">
                  <a:ln/>
                  <a:solidFill>
                    <a:srgbClr val="FCA5A5"/>
                  </a:solidFill>
                  <a:latin typeface="Arial"/>
                  <a:cs typeface="Arial"/>
                  <a:sym typeface="Arial"/>
                  <a:rtl val="0"/>
                </a:rPr>
                <a:t>Frequency Range: 600 MHz - 2.6 GHz</a:t>
              </a:r>
            </a:p>
          </p:txBody>
        </p:sp>
        <p:grpSp>
          <p:nvGrpSpPr>
            <p:cNvPr id="37" name="Graphic 8">
              <a:extLst>
                <a:ext uri="{FF2B5EF4-FFF2-40B4-BE49-F238E27FC236}">
                  <a16:creationId xmlns:a16="http://schemas.microsoft.com/office/drawing/2014/main" id="{9795E2D7-6920-94B5-41DF-0DF331DFE99B}"/>
                </a:ext>
              </a:extLst>
            </p:cNvPr>
            <p:cNvGrpSpPr/>
            <p:nvPr/>
          </p:nvGrpSpPr>
          <p:grpSpPr>
            <a:xfrm>
              <a:off x="1390650" y="3241885"/>
              <a:ext cx="5863590" cy="439587"/>
              <a:chOff x="1390650" y="3241885"/>
              <a:chExt cx="5863590" cy="439587"/>
            </a:xfrm>
          </p:grpSpPr>
          <p:sp>
            <p:nvSpPr>
              <p:cNvPr id="38" name="Freeform: Shape 37">
                <a:extLst>
                  <a:ext uri="{FF2B5EF4-FFF2-40B4-BE49-F238E27FC236}">
                    <a16:creationId xmlns:a16="http://schemas.microsoft.com/office/drawing/2014/main" id="{17E3E02E-945F-3721-BDB8-F69DB874C7F2}"/>
                  </a:ext>
                </a:extLst>
              </p:cNvPr>
              <p:cNvSpPr/>
              <p:nvPr/>
            </p:nvSpPr>
            <p:spPr>
              <a:xfrm>
                <a:off x="1390650" y="3283458"/>
                <a:ext cx="1303020" cy="374904"/>
              </a:xfrm>
              <a:custGeom>
                <a:avLst/>
                <a:gdLst>
                  <a:gd name="connsiteX0" fmla="*/ 1248728 w 1303020"/>
                  <a:gd name="connsiteY0" fmla="*/ 0 h 374904"/>
                  <a:gd name="connsiteX1" fmla="*/ 1303020 w 1303020"/>
                  <a:gd name="connsiteY1" fmla="*/ 0 h 374904"/>
                  <a:gd name="connsiteX2" fmla="*/ 1303020 w 1303020"/>
                  <a:gd name="connsiteY2" fmla="*/ 374904 h 374904"/>
                  <a:gd name="connsiteX3" fmla="*/ 1248728 w 1303020"/>
                  <a:gd name="connsiteY3" fmla="*/ 374904 h 374904"/>
                  <a:gd name="connsiteX4" fmla="*/ 54293 w 1303020"/>
                  <a:gd name="connsiteY4" fmla="*/ 374904 h 374904"/>
                  <a:gd name="connsiteX5" fmla="*/ 0 w 1303020"/>
                  <a:gd name="connsiteY5" fmla="*/ 374904 h 374904"/>
                  <a:gd name="connsiteX6" fmla="*/ 0 w 1303020"/>
                  <a:gd name="connsiteY6" fmla="*/ 0 h 374904"/>
                  <a:gd name="connsiteX7" fmla="*/ 54293 w 1303020"/>
                  <a:gd name="connsiteY7" fmla="*/ 0 h 37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3020" h="374904">
                    <a:moveTo>
                      <a:pt x="1248728" y="0"/>
                    </a:moveTo>
                    <a:cubicBezTo>
                      <a:pt x="1278713" y="0"/>
                      <a:pt x="1303020" y="0"/>
                      <a:pt x="1303020" y="0"/>
                    </a:cubicBezTo>
                    <a:lnTo>
                      <a:pt x="1303020" y="374904"/>
                    </a:lnTo>
                    <a:cubicBezTo>
                      <a:pt x="1303020" y="374904"/>
                      <a:pt x="1278713" y="374904"/>
                      <a:pt x="1248728" y="374904"/>
                    </a:cubicBezTo>
                    <a:lnTo>
                      <a:pt x="54293" y="374904"/>
                    </a:lnTo>
                    <a:cubicBezTo>
                      <a:pt x="24308" y="374904"/>
                      <a:pt x="0" y="374904"/>
                      <a:pt x="0" y="374904"/>
                    </a:cubicBezTo>
                    <a:lnTo>
                      <a:pt x="0" y="0"/>
                    </a:lnTo>
                    <a:cubicBezTo>
                      <a:pt x="0" y="0"/>
                      <a:pt x="24308" y="0"/>
                      <a:pt x="54293" y="0"/>
                    </a:cubicBezTo>
                    <a:close/>
                  </a:path>
                </a:pathLst>
              </a:custGeom>
              <a:solidFill>
                <a:srgbClr val="DC2626"/>
              </a:solidFill>
              <a:ln w="10859" cap="flat">
                <a:noFill/>
                <a:prstDash val="solid"/>
                <a:miter/>
              </a:ln>
            </p:spPr>
            <p:txBody>
              <a:bodyPr rtlCol="0" anchor="ctr"/>
              <a:lstStyle/>
              <a:p>
                <a:pPr algn="ctr"/>
                <a:endParaRPr lang="en-IN" sz="1600"/>
              </a:p>
            </p:txBody>
          </p:sp>
          <p:sp>
            <p:nvSpPr>
              <p:cNvPr id="39" name="TextBox 38">
                <a:extLst>
                  <a:ext uri="{FF2B5EF4-FFF2-40B4-BE49-F238E27FC236}">
                    <a16:creationId xmlns:a16="http://schemas.microsoft.com/office/drawing/2014/main" id="{24201CC1-9543-745E-8F88-B7B3E3A35D8A}"/>
                  </a:ext>
                </a:extLst>
              </p:cNvPr>
              <p:cNvSpPr txBox="1"/>
              <p:nvPr/>
            </p:nvSpPr>
            <p:spPr>
              <a:xfrm>
                <a:off x="1642770" y="3241886"/>
                <a:ext cx="798777" cy="300083"/>
              </a:xfrm>
              <a:prstGeom prst="rect">
                <a:avLst/>
              </a:prstGeom>
              <a:noFill/>
            </p:spPr>
            <p:txBody>
              <a:bodyPr wrap="none" rtlCol="0" anchor="ctr">
                <a:spAutoFit/>
              </a:bodyPr>
              <a:lstStyle/>
              <a:p>
                <a:pPr algn="ctr"/>
                <a:r>
                  <a:rPr lang="en-IN" sz="700" b="1">
                    <a:ln/>
                    <a:solidFill>
                      <a:srgbClr val="FFFFFF"/>
                    </a:solidFill>
                    <a:latin typeface="Arial"/>
                    <a:cs typeface="Arial"/>
                    <a:sym typeface="Arial"/>
                    <a:rtl val="0"/>
                  </a:rPr>
                  <a:t>Band 12</a:t>
                </a:r>
              </a:p>
            </p:txBody>
          </p:sp>
          <p:sp>
            <p:nvSpPr>
              <p:cNvPr id="40" name="TextBox 39">
                <a:extLst>
                  <a:ext uri="{FF2B5EF4-FFF2-40B4-BE49-F238E27FC236}">
                    <a16:creationId xmlns:a16="http://schemas.microsoft.com/office/drawing/2014/main" id="{8508ACD0-7ABE-C194-0DA4-327A94428C89}"/>
                  </a:ext>
                </a:extLst>
              </p:cNvPr>
              <p:cNvSpPr txBox="1"/>
              <p:nvPr/>
            </p:nvSpPr>
            <p:spPr>
              <a:xfrm>
                <a:off x="1645178" y="3388986"/>
                <a:ext cx="793968" cy="292485"/>
              </a:xfrm>
              <a:prstGeom prst="rect">
                <a:avLst/>
              </a:prstGeom>
              <a:noFill/>
            </p:spPr>
            <p:txBody>
              <a:bodyPr wrap="none" rtlCol="0" anchor="ctr">
                <a:spAutoFit/>
              </a:bodyPr>
              <a:lstStyle/>
              <a:p>
                <a:pPr algn="ctr"/>
                <a:r>
                  <a:rPr lang="en-IN" sz="667">
                    <a:ln/>
                    <a:solidFill>
                      <a:srgbClr val="FECACA"/>
                    </a:solidFill>
                    <a:latin typeface="Arial"/>
                    <a:cs typeface="Arial"/>
                    <a:sym typeface="Arial"/>
                    <a:rtl val="0"/>
                  </a:rPr>
                  <a:t>700 MHz</a:t>
                </a:r>
              </a:p>
            </p:txBody>
          </p:sp>
          <p:sp>
            <p:nvSpPr>
              <p:cNvPr id="41" name="Freeform: Shape 40">
                <a:extLst>
                  <a:ext uri="{FF2B5EF4-FFF2-40B4-BE49-F238E27FC236}">
                    <a16:creationId xmlns:a16="http://schemas.microsoft.com/office/drawing/2014/main" id="{77CE321F-7608-017B-63F4-CEA9679DCD5A}"/>
                  </a:ext>
                </a:extLst>
              </p:cNvPr>
              <p:cNvSpPr/>
              <p:nvPr/>
            </p:nvSpPr>
            <p:spPr>
              <a:xfrm>
                <a:off x="2910840" y="3283458"/>
                <a:ext cx="1303020" cy="374904"/>
              </a:xfrm>
              <a:custGeom>
                <a:avLst/>
                <a:gdLst>
                  <a:gd name="connsiteX0" fmla="*/ 1248728 w 1303020"/>
                  <a:gd name="connsiteY0" fmla="*/ 0 h 374904"/>
                  <a:gd name="connsiteX1" fmla="*/ 1303020 w 1303020"/>
                  <a:gd name="connsiteY1" fmla="*/ 0 h 374904"/>
                  <a:gd name="connsiteX2" fmla="*/ 1303020 w 1303020"/>
                  <a:gd name="connsiteY2" fmla="*/ 374904 h 374904"/>
                  <a:gd name="connsiteX3" fmla="*/ 1248728 w 1303020"/>
                  <a:gd name="connsiteY3" fmla="*/ 374904 h 374904"/>
                  <a:gd name="connsiteX4" fmla="*/ 54293 w 1303020"/>
                  <a:gd name="connsiteY4" fmla="*/ 374904 h 374904"/>
                  <a:gd name="connsiteX5" fmla="*/ 0 w 1303020"/>
                  <a:gd name="connsiteY5" fmla="*/ 374904 h 374904"/>
                  <a:gd name="connsiteX6" fmla="*/ 0 w 1303020"/>
                  <a:gd name="connsiteY6" fmla="*/ 0 h 374904"/>
                  <a:gd name="connsiteX7" fmla="*/ 54293 w 1303020"/>
                  <a:gd name="connsiteY7" fmla="*/ 0 h 37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3020" h="374904">
                    <a:moveTo>
                      <a:pt x="1248728" y="0"/>
                    </a:moveTo>
                    <a:cubicBezTo>
                      <a:pt x="1278712" y="0"/>
                      <a:pt x="1303020" y="0"/>
                      <a:pt x="1303020" y="0"/>
                    </a:cubicBezTo>
                    <a:lnTo>
                      <a:pt x="1303020" y="374904"/>
                    </a:lnTo>
                    <a:cubicBezTo>
                      <a:pt x="1303020" y="374904"/>
                      <a:pt x="1278712" y="374904"/>
                      <a:pt x="1248728" y="374904"/>
                    </a:cubicBezTo>
                    <a:lnTo>
                      <a:pt x="54293" y="374904"/>
                    </a:lnTo>
                    <a:cubicBezTo>
                      <a:pt x="24308" y="374904"/>
                      <a:pt x="0" y="374904"/>
                      <a:pt x="0" y="374904"/>
                    </a:cubicBezTo>
                    <a:lnTo>
                      <a:pt x="0" y="0"/>
                    </a:lnTo>
                    <a:cubicBezTo>
                      <a:pt x="0" y="0"/>
                      <a:pt x="24308" y="0"/>
                      <a:pt x="54293" y="0"/>
                    </a:cubicBezTo>
                    <a:close/>
                  </a:path>
                </a:pathLst>
              </a:custGeom>
              <a:solidFill>
                <a:srgbClr val="DC2626"/>
              </a:solidFill>
              <a:ln w="10859" cap="flat">
                <a:noFill/>
                <a:prstDash val="solid"/>
                <a:miter/>
              </a:ln>
            </p:spPr>
            <p:txBody>
              <a:bodyPr rtlCol="0" anchor="ctr"/>
              <a:lstStyle/>
              <a:p>
                <a:pPr algn="ctr"/>
                <a:endParaRPr lang="en-IN" sz="1600"/>
              </a:p>
            </p:txBody>
          </p:sp>
          <p:sp>
            <p:nvSpPr>
              <p:cNvPr id="42" name="TextBox 41">
                <a:extLst>
                  <a:ext uri="{FF2B5EF4-FFF2-40B4-BE49-F238E27FC236}">
                    <a16:creationId xmlns:a16="http://schemas.microsoft.com/office/drawing/2014/main" id="{DF3298FF-9306-B9CA-A422-C60911592400}"/>
                  </a:ext>
                </a:extLst>
              </p:cNvPr>
              <p:cNvSpPr txBox="1"/>
              <p:nvPr/>
            </p:nvSpPr>
            <p:spPr>
              <a:xfrm>
                <a:off x="3200231" y="3241885"/>
                <a:ext cx="724238" cy="300082"/>
              </a:xfrm>
              <a:prstGeom prst="rect">
                <a:avLst/>
              </a:prstGeom>
              <a:noFill/>
            </p:spPr>
            <p:txBody>
              <a:bodyPr wrap="none" rtlCol="0" anchor="ctr">
                <a:spAutoFit/>
              </a:bodyPr>
              <a:lstStyle/>
              <a:p>
                <a:pPr algn="ctr"/>
                <a:r>
                  <a:rPr lang="en-IN" sz="700" b="1">
                    <a:ln/>
                    <a:solidFill>
                      <a:srgbClr val="FFFFFF"/>
                    </a:solidFill>
                    <a:latin typeface="Arial"/>
                    <a:cs typeface="Arial"/>
                    <a:sym typeface="Arial"/>
                    <a:rtl val="0"/>
                  </a:rPr>
                  <a:t>Band 2</a:t>
                </a:r>
              </a:p>
            </p:txBody>
          </p:sp>
          <p:sp>
            <p:nvSpPr>
              <p:cNvPr id="43" name="TextBox 42">
                <a:extLst>
                  <a:ext uri="{FF2B5EF4-FFF2-40B4-BE49-F238E27FC236}">
                    <a16:creationId xmlns:a16="http://schemas.microsoft.com/office/drawing/2014/main" id="{A6B8179F-991E-8582-5AF6-091F8FB11EF9}"/>
                  </a:ext>
                </a:extLst>
              </p:cNvPr>
              <p:cNvSpPr txBox="1"/>
              <p:nvPr/>
            </p:nvSpPr>
            <p:spPr>
              <a:xfrm>
                <a:off x="3129299" y="3388987"/>
                <a:ext cx="866103" cy="292485"/>
              </a:xfrm>
              <a:prstGeom prst="rect">
                <a:avLst/>
              </a:prstGeom>
              <a:noFill/>
            </p:spPr>
            <p:txBody>
              <a:bodyPr wrap="none" rtlCol="0" anchor="ctr">
                <a:spAutoFit/>
              </a:bodyPr>
              <a:lstStyle/>
              <a:p>
                <a:pPr algn="ctr"/>
                <a:r>
                  <a:rPr lang="en-IN" sz="667">
                    <a:ln/>
                    <a:solidFill>
                      <a:srgbClr val="FECACA"/>
                    </a:solidFill>
                    <a:latin typeface="Arial"/>
                    <a:cs typeface="Arial"/>
                    <a:sym typeface="Arial"/>
                    <a:rtl val="0"/>
                  </a:rPr>
                  <a:t>1900 MHz</a:t>
                </a:r>
              </a:p>
            </p:txBody>
          </p:sp>
          <p:sp>
            <p:nvSpPr>
              <p:cNvPr id="44" name="Freeform: Shape 43">
                <a:extLst>
                  <a:ext uri="{FF2B5EF4-FFF2-40B4-BE49-F238E27FC236}">
                    <a16:creationId xmlns:a16="http://schemas.microsoft.com/office/drawing/2014/main" id="{0921704E-4C9B-82BA-A85E-E12FFBFED8F6}"/>
                  </a:ext>
                </a:extLst>
              </p:cNvPr>
              <p:cNvSpPr/>
              <p:nvPr/>
            </p:nvSpPr>
            <p:spPr>
              <a:xfrm>
                <a:off x="4431030" y="3283458"/>
                <a:ext cx="1303020" cy="374904"/>
              </a:xfrm>
              <a:custGeom>
                <a:avLst/>
                <a:gdLst>
                  <a:gd name="connsiteX0" fmla="*/ 1248728 w 1303020"/>
                  <a:gd name="connsiteY0" fmla="*/ 0 h 374904"/>
                  <a:gd name="connsiteX1" fmla="*/ 1303020 w 1303020"/>
                  <a:gd name="connsiteY1" fmla="*/ 0 h 374904"/>
                  <a:gd name="connsiteX2" fmla="*/ 1303020 w 1303020"/>
                  <a:gd name="connsiteY2" fmla="*/ 374904 h 374904"/>
                  <a:gd name="connsiteX3" fmla="*/ 1248728 w 1303020"/>
                  <a:gd name="connsiteY3" fmla="*/ 374904 h 374904"/>
                  <a:gd name="connsiteX4" fmla="*/ 54293 w 1303020"/>
                  <a:gd name="connsiteY4" fmla="*/ 374904 h 374904"/>
                  <a:gd name="connsiteX5" fmla="*/ 0 w 1303020"/>
                  <a:gd name="connsiteY5" fmla="*/ 374904 h 374904"/>
                  <a:gd name="connsiteX6" fmla="*/ 0 w 1303020"/>
                  <a:gd name="connsiteY6" fmla="*/ 0 h 374904"/>
                  <a:gd name="connsiteX7" fmla="*/ 54293 w 1303020"/>
                  <a:gd name="connsiteY7" fmla="*/ 0 h 37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3020" h="374904">
                    <a:moveTo>
                      <a:pt x="1248728" y="0"/>
                    </a:moveTo>
                    <a:cubicBezTo>
                      <a:pt x="1278712" y="0"/>
                      <a:pt x="1303020" y="0"/>
                      <a:pt x="1303020" y="0"/>
                    </a:cubicBezTo>
                    <a:lnTo>
                      <a:pt x="1303020" y="374904"/>
                    </a:lnTo>
                    <a:cubicBezTo>
                      <a:pt x="1303020" y="374904"/>
                      <a:pt x="1278712" y="374904"/>
                      <a:pt x="1248728" y="374904"/>
                    </a:cubicBezTo>
                    <a:lnTo>
                      <a:pt x="54293" y="374904"/>
                    </a:lnTo>
                    <a:cubicBezTo>
                      <a:pt x="24308" y="374904"/>
                      <a:pt x="0" y="374904"/>
                      <a:pt x="0" y="374904"/>
                    </a:cubicBezTo>
                    <a:lnTo>
                      <a:pt x="0" y="0"/>
                    </a:lnTo>
                    <a:cubicBezTo>
                      <a:pt x="0" y="0"/>
                      <a:pt x="24308" y="0"/>
                      <a:pt x="54293" y="0"/>
                    </a:cubicBezTo>
                    <a:close/>
                  </a:path>
                </a:pathLst>
              </a:custGeom>
              <a:solidFill>
                <a:srgbClr val="DC2626"/>
              </a:solidFill>
              <a:ln w="10859" cap="flat">
                <a:noFill/>
                <a:prstDash val="solid"/>
                <a:miter/>
              </a:ln>
            </p:spPr>
            <p:txBody>
              <a:bodyPr rtlCol="0" anchor="ctr"/>
              <a:lstStyle/>
              <a:p>
                <a:pPr algn="ctr"/>
                <a:endParaRPr lang="en-IN" sz="1600"/>
              </a:p>
            </p:txBody>
          </p:sp>
          <p:sp>
            <p:nvSpPr>
              <p:cNvPr id="45" name="TextBox 44">
                <a:extLst>
                  <a:ext uri="{FF2B5EF4-FFF2-40B4-BE49-F238E27FC236}">
                    <a16:creationId xmlns:a16="http://schemas.microsoft.com/office/drawing/2014/main" id="{C88A7A22-338F-DB90-D034-93A9009411ED}"/>
                  </a:ext>
                </a:extLst>
              </p:cNvPr>
              <p:cNvSpPr txBox="1"/>
              <p:nvPr/>
            </p:nvSpPr>
            <p:spPr>
              <a:xfrm>
                <a:off x="4720421" y="3241885"/>
                <a:ext cx="724238" cy="300083"/>
              </a:xfrm>
              <a:prstGeom prst="rect">
                <a:avLst/>
              </a:prstGeom>
              <a:noFill/>
            </p:spPr>
            <p:txBody>
              <a:bodyPr wrap="none" rtlCol="0" anchor="ctr">
                <a:spAutoFit/>
              </a:bodyPr>
              <a:lstStyle/>
              <a:p>
                <a:pPr algn="ctr"/>
                <a:r>
                  <a:rPr lang="en-IN" sz="700" b="1">
                    <a:ln/>
                    <a:solidFill>
                      <a:srgbClr val="FFFFFF"/>
                    </a:solidFill>
                    <a:latin typeface="Arial"/>
                    <a:cs typeface="Arial"/>
                    <a:sym typeface="Arial"/>
                    <a:rtl val="0"/>
                  </a:rPr>
                  <a:t>Band 7</a:t>
                </a:r>
              </a:p>
            </p:txBody>
          </p:sp>
          <p:sp>
            <p:nvSpPr>
              <p:cNvPr id="46" name="TextBox 45">
                <a:extLst>
                  <a:ext uri="{FF2B5EF4-FFF2-40B4-BE49-F238E27FC236}">
                    <a16:creationId xmlns:a16="http://schemas.microsoft.com/office/drawing/2014/main" id="{CFE24D8A-6ADF-7DB8-7CCF-87471B59DADE}"/>
                  </a:ext>
                </a:extLst>
              </p:cNvPr>
              <p:cNvSpPr txBox="1"/>
              <p:nvPr/>
            </p:nvSpPr>
            <p:spPr>
              <a:xfrm>
                <a:off x="4649489" y="3388987"/>
                <a:ext cx="866103" cy="292485"/>
              </a:xfrm>
              <a:prstGeom prst="rect">
                <a:avLst/>
              </a:prstGeom>
              <a:noFill/>
            </p:spPr>
            <p:txBody>
              <a:bodyPr wrap="none" rtlCol="0" anchor="ctr">
                <a:spAutoFit/>
              </a:bodyPr>
              <a:lstStyle/>
              <a:p>
                <a:pPr algn="ctr"/>
                <a:r>
                  <a:rPr lang="en-IN" sz="667">
                    <a:ln/>
                    <a:solidFill>
                      <a:srgbClr val="FECACA"/>
                    </a:solidFill>
                    <a:latin typeface="Arial"/>
                    <a:cs typeface="Arial"/>
                    <a:sym typeface="Arial"/>
                    <a:rtl val="0"/>
                  </a:rPr>
                  <a:t>2600 MHz</a:t>
                </a:r>
              </a:p>
            </p:txBody>
          </p:sp>
          <p:sp>
            <p:nvSpPr>
              <p:cNvPr id="47" name="Freeform: Shape 46">
                <a:extLst>
                  <a:ext uri="{FF2B5EF4-FFF2-40B4-BE49-F238E27FC236}">
                    <a16:creationId xmlns:a16="http://schemas.microsoft.com/office/drawing/2014/main" id="{80DE5693-E03C-F79A-49A3-2AA871B2E813}"/>
                  </a:ext>
                </a:extLst>
              </p:cNvPr>
              <p:cNvSpPr/>
              <p:nvPr/>
            </p:nvSpPr>
            <p:spPr>
              <a:xfrm>
                <a:off x="5951220" y="3283458"/>
                <a:ext cx="1303020" cy="374904"/>
              </a:xfrm>
              <a:custGeom>
                <a:avLst/>
                <a:gdLst>
                  <a:gd name="connsiteX0" fmla="*/ 1248728 w 1303020"/>
                  <a:gd name="connsiteY0" fmla="*/ 0 h 374904"/>
                  <a:gd name="connsiteX1" fmla="*/ 1303020 w 1303020"/>
                  <a:gd name="connsiteY1" fmla="*/ 0 h 374904"/>
                  <a:gd name="connsiteX2" fmla="*/ 1303020 w 1303020"/>
                  <a:gd name="connsiteY2" fmla="*/ 374904 h 374904"/>
                  <a:gd name="connsiteX3" fmla="*/ 1248728 w 1303020"/>
                  <a:gd name="connsiteY3" fmla="*/ 374904 h 374904"/>
                  <a:gd name="connsiteX4" fmla="*/ 54293 w 1303020"/>
                  <a:gd name="connsiteY4" fmla="*/ 374904 h 374904"/>
                  <a:gd name="connsiteX5" fmla="*/ 0 w 1303020"/>
                  <a:gd name="connsiteY5" fmla="*/ 374904 h 374904"/>
                  <a:gd name="connsiteX6" fmla="*/ 0 w 1303020"/>
                  <a:gd name="connsiteY6" fmla="*/ 0 h 374904"/>
                  <a:gd name="connsiteX7" fmla="*/ 54293 w 1303020"/>
                  <a:gd name="connsiteY7" fmla="*/ 0 h 37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3020" h="374904">
                    <a:moveTo>
                      <a:pt x="1248728" y="0"/>
                    </a:moveTo>
                    <a:cubicBezTo>
                      <a:pt x="1278712" y="0"/>
                      <a:pt x="1303020" y="0"/>
                      <a:pt x="1303020" y="0"/>
                    </a:cubicBezTo>
                    <a:lnTo>
                      <a:pt x="1303020" y="374904"/>
                    </a:lnTo>
                    <a:cubicBezTo>
                      <a:pt x="1303020" y="374904"/>
                      <a:pt x="1278712" y="374904"/>
                      <a:pt x="1248728" y="374904"/>
                    </a:cubicBezTo>
                    <a:lnTo>
                      <a:pt x="54293" y="374904"/>
                    </a:lnTo>
                    <a:cubicBezTo>
                      <a:pt x="24308" y="374904"/>
                      <a:pt x="0" y="374904"/>
                      <a:pt x="0" y="374904"/>
                    </a:cubicBezTo>
                    <a:lnTo>
                      <a:pt x="0" y="0"/>
                    </a:lnTo>
                    <a:cubicBezTo>
                      <a:pt x="0" y="0"/>
                      <a:pt x="24308" y="0"/>
                      <a:pt x="54293" y="0"/>
                    </a:cubicBezTo>
                    <a:close/>
                  </a:path>
                </a:pathLst>
              </a:custGeom>
              <a:solidFill>
                <a:srgbClr val="DC2626"/>
              </a:solidFill>
              <a:ln w="10859" cap="flat">
                <a:noFill/>
                <a:prstDash val="solid"/>
                <a:miter/>
              </a:ln>
            </p:spPr>
            <p:txBody>
              <a:bodyPr rtlCol="0" anchor="ctr"/>
              <a:lstStyle/>
              <a:p>
                <a:pPr algn="ctr"/>
                <a:endParaRPr lang="en-IN" sz="1600"/>
              </a:p>
            </p:txBody>
          </p:sp>
          <p:sp>
            <p:nvSpPr>
              <p:cNvPr id="48" name="TextBox 47">
                <a:extLst>
                  <a:ext uri="{FF2B5EF4-FFF2-40B4-BE49-F238E27FC236}">
                    <a16:creationId xmlns:a16="http://schemas.microsoft.com/office/drawing/2014/main" id="{92C09EF0-51A4-4845-BB88-88A0CD71AEFF}"/>
                  </a:ext>
                </a:extLst>
              </p:cNvPr>
              <p:cNvSpPr txBox="1"/>
              <p:nvPr/>
            </p:nvSpPr>
            <p:spPr>
              <a:xfrm>
                <a:off x="6203340" y="3241885"/>
                <a:ext cx="798777" cy="300083"/>
              </a:xfrm>
              <a:prstGeom prst="rect">
                <a:avLst/>
              </a:prstGeom>
              <a:noFill/>
            </p:spPr>
            <p:txBody>
              <a:bodyPr wrap="none" rtlCol="0" anchor="ctr">
                <a:spAutoFit/>
              </a:bodyPr>
              <a:lstStyle/>
              <a:p>
                <a:pPr algn="ctr"/>
                <a:r>
                  <a:rPr lang="en-IN" sz="700" b="1">
                    <a:ln/>
                    <a:solidFill>
                      <a:srgbClr val="FFFFFF"/>
                    </a:solidFill>
                    <a:latin typeface="Arial"/>
                    <a:cs typeface="Arial"/>
                    <a:sym typeface="Arial"/>
                    <a:rtl val="0"/>
                  </a:rPr>
                  <a:t>Band 41</a:t>
                </a:r>
              </a:p>
            </p:txBody>
          </p:sp>
          <p:sp>
            <p:nvSpPr>
              <p:cNvPr id="49" name="TextBox 48">
                <a:extLst>
                  <a:ext uri="{FF2B5EF4-FFF2-40B4-BE49-F238E27FC236}">
                    <a16:creationId xmlns:a16="http://schemas.microsoft.com/office/drawing/2014/main" id="{C3F6C98F-F02F-1E45-BAB7-6D062462AFDC}"/>
                  </a:ext>
                </a:extLst>
              </p:cNvPr>
              <p:cNvSpPr txBox="1"/>
              <p:nvPr/>
            </p:nvSpPr>
            <p:spPr>
              <a:xfrm>
                <a:off x="6169679" y="3388987"/>
                <a:ext cx="866103" cy="292485"/>
              </a:xfrm>
              <a:prstGeom prst="rect">
                <a:avLst/>
              </a:prstGeom>
              <a:noFill/>
            </p:spPr>
            <p:txBody>
              <a:bodyPr wrap="none" rtlCol="0" anchor="ctr">
                <a:spAutoFit/>
              </a:bodyPr>
              <a:lstStyle/>
              <a:p>
                <a:pPr algn="ctr"/>
                <a:r>
                  <a:rPr lang="en-IN" sz="667">
                    <a:ln/>
                    <a:solidFill>
                      <a:srgbClr val="FECACA"/>
                    </a:solidFill>
                    <a:latin typeface="Arial"/>
                    <a:cs typeface="Arial"/>
                    <a:sym typeface="Arial"/>
                    <a:rtl val="0"/>
                  </a:rPr>
                  <a:t>2500 MHz</a:t>
                </a:r>
              </a:p>
            </p:txBody>
          </p:sp>
        </p:grpSp>
        <p:sp>
          <p:nvSpPr>
            <p:cNvPr id="50" name="TextBox 49">
              <a:extLst>
                <a:ext uri="{FF2B5EF4-FFF2-40B4-BE49-F238E27FC236}">
                  <a16:creationId xmlns:a16="http://schemas.microsoft.com/office/drawing/2014/main" id="{26083886-F067-5CA4-2584-F15E134B6EBD}"/>
                </a:ext>
              </a:extLst>
            </p:cNvPr>
            <p:cNvSpPr txBox="1"/>
            <p:nvPr/>
          </p:nvSpPr>
          <p:spPr>
            <a:xfrm>
              <a:off x="863960" y="3704154"/>
              <a:ext cx="2539638" cy="384817"/>
            </a:xfrm>
            <a:prstGeom prst="rect">
              <a:avLst/>
            </a:prstGeom>
            <a:noFill/>
          </p:spPr>
          <p:txBody>
            <a:bodyPr wrap="none" rtlCol="0" anchor="ctr">
              <a:spAutoFit/>
            </a:bodyPr>
            <a:lstStyle/>
            <a:p>
              <a:pPr algn="ctr"/>
              <a:r>
                <a:rPr lang="en-IN" sz="1067" b="1">
                  <a:ln/>
                  <a:solidFill>
                    <a:srgbClr val="FCA5A5"/>
                  </a:solidFill>
                  <a:latin typeface="Arial"/>
                  <a:cs typeface="Arial"/>
                  <a:sym typeface="Arial"/>
                  <a:rtl val="0"/>
                </a:rPr>
                <a:t>Bandwidth Limitations:</a:t>
              </a:r>
            </a:p>
          </p:txBody>
        </p:sp>
        <p:sp>
          <p:nvSpPr>
            <p:cNvPr id="51" name="Freeform: Shape 50">
              <a:extLst>
                <a:ext uri="{FF2B5EF4-FFF2-40B4-BE49-F238E27FC236}">
                  <a16:creationId xmlns:a16="http://schemas.microsoft.com/office/drawing/2014/main" id="{CD5EEAC9-C088-69B0-27ED-8A3354FBC94F}"/>
                </a:ext>
              </a:extLst>
            </p:cNvPr>
            <p:cNvSpPr/>
            <p:nvPr/>
          </p:nvSpPr>
          <p:spPr>
            <a:xfrm>
              <a:off x="1390650" y="4126992"/>
              <a:ext cx="2171700" cy="281178"/>
            </a:xfrm>
            <a:custGeom>
              <a:avLst/>
              <a:gdLst>
                <a:gd name="connsiteX0" fmla="*/ 2117408 w 2171700"/>
                <a:gd name="connsiteY0" fmla="*/ 0 h 281178"/>
                <a:gd name="connsiteX1" fmla="*/ 2171700 w 2171700"/>
                <a:gd name="connsiteY1" fmla="*/ 0 h 281178"/>
                <a:gd name="connsiteX2" fmla="*/ 2171700 w 2171700"/>
                <a:gd name="connsiteY2" fmla="*/ 281178 h 281178"/>
                <a:gd name="connsiteX3" fmla="*/ 2117408 w 2171700"/>
                <a:gd name="connsiteY3" fmla="*/ 281178 h 281178"/>
                <a:gd name="connsiteX4" fmla="*/ 54293 w 2171700"/>
                <a:gd name="connsiteY4" fmla="*/ 281178 h 281178"/>
                <a:gd name="connsiteX5" fmla="*/ 0 w 2171700"/>
                <a:gd name="connsiteY5" fmla="*/ 281178 h 281178"/>
                <a:gd name="connsiteX6" fmla="*/ 0 w 2171700"/>
                <a:gd name="connsiteY6" fmla="*/ 0 h 281178"/>
                <a:gd name="connsiteX7" fmla="*/ 54293 w 2171700"/>
                <a:gd name="connsiteY7" fmla="*/ 0 h 28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1700" h="281178">
                  <a:moveTo>
                    <a:pt x="2117408" y="0"/>
                  </a:moveTo>
                  <a:cubicBezTo>
                    <a:pt x="2147392" y="0"/>
                    <a:pt x="2171700" y="0"/>
                    <a:pt x="2171700" y="0"/>
                  </a:cubicBezTo>
                  <a:lnTo>
                    <a:pt x="2171700" y="281178"/>
                  </a:lnTo>
                  <a:cubicBezTo>
                    <a:pt x="2171700" y="281178"/>
                    <a:pt x="2147392" y="281178"/>
                    <a:pt x="2117408" y="281178"/>
                  </a:cubicBezTo>
                  <a:lnTo>
                    <a:pt x="54293" y="281178"/>
                  </a:lnTo>
                  <a:cubicBezTo>
                    <a:pt x="24308" y="281178"/>
                    <a:pt x="0" y="281178"/>
                    <a:pt x="0" y="281178"/>
                  </a:cubicBezTo>
                  <a:lnTo>
                    <a:pt x="0" y="0"/>
                  </a:lnTo>
                  <a:cubicBezTo>
                    <a:pt x="0" y="0"/>
                    <a:pt x="24308" y="0"/>
                    <a:pt x="54293" y="0"/>
                  </a:cubicBezTo>
                  <a:close/>
                </a:path>
              </a:pathLst>
            </a:custGeom>
            <a:solidFill>
              <a:srgbClr val="991B1B"/>
            </a:solidFill>
            <a:ln w="10859" cap="flat">
              <a:noFill/>
              <a:prstDash val="solid"/>
              <a:miter/>
            </a:ln>
          </p:spPr>
          <p:txBody>
            <a:bodyPr rtlCol="0" anchor="ctr"/>
            <a:lstStyle/>
            <a:p>
              <a:pPr algn="ctr"/>
              <a:endParaRPr lang="en-IN" sz="1600"/>
            </a:p>
          </p:txBody>
        </p:sp>
        <p:sp>
          <p:nvSpPr>
            <p:cNvPr id="52" name="TextBox 51">
              <a:extLst>
                <a:ext uri="{FF2B5EF4-FFF2-40B4-BE49-F238E27FC236}">
                  <a16:creationId xmlns:a16="http://schemas.microsoft.com/office/drawing/2014/main" id="{034353AC-C812-2C9D-46BE-D96AF5E276EE}"/>
                </a:ext>
              </a:extLst>
            </p:cNvPr>
            <p:cNvSpPr txBox="1"/>
            <p:nvPr/>
          </p:nvSpPr>
          <p:spPr>
            <a:xfrm>
              <a:off x="1264386" y="4115313"/>
              <a:ext cx="2424222" cy="323166"/>
            </a:xfrm>
            <a:prstGeom prst="rect">
              <a:avLst/>
            </a:prstGeom>
            <a:noFill/>
          </p:spPr>
          <p:txBody>
            <a:bodyPr wrap="none" rtlCol="0" anchor="ctr">
              <a:spAutoFit/>
            </a:bodyPr>
            <a:lstStyle/>
            <a:p>
              <a:pPr algn="ctr"/>
              <a:r>
                <a:rPr lang="en-IN" sz="800" b="1">
                  <a:ln/>
                  <a:solidFill>
                    <a:srgbClr val="FFFFFF"/>
                  </a:solidFill>
                  <a:latin typeface="Arial"/>
                  <a:cs typeface="Arial"/>
                  <a:sym typeface="Arial"/>
                  <a:rtl val="0"/>
                </a:rPr>
                <a:t>Maximum: 20 MHz per carrier</a:t>
              </a:r>
            </a:p>
          </p:txBody>
        </p:sp>
        <p:sp>
          <p:nvSpPr>
            <p:cNvPr id="53" name="TextBox 52">
              <a:extLst>
                <a:ext uri="{FF2B5EF4-FFF2-40B4-BE49-F238E27FC236}">
                  <a16:creationId xmlns:a16="http://schemas.microsoft.com/office/drawing/2014/main" id="{A6E5E714-E2DD-3088-D275-80075DA4A317}"/>
                </a:ext>
              </a:extLst>
            </p:cNvPr>
            <p:cNvSpPr txBox="1"/>
            <p:nvPr/>
          </p:nvSpPr>
          <p:spPr>
            <a:xfrm>
              <a:off x="3537881" y="4116311"/>
              <a:ext cx="3438922" cy="300082"/>
            </a:xfrm>
            <a:prstGeom prst="rect">
              <a:avLst/>
            </a:prstGeom>
            <a:noFill/>
          </p:spPr>
          <p:txBody>
            <a:bodyPr wrap="none" rtlCol="0" anchor="ctr">
              <a:spAutoFit/>
            </a:bodyPr>
            <a:lstStyle/>
            <a:p>
              <a:pPr algn="ctr"/>
              <a:r>
                <a:rPr lang="en-IN" sz="700" dirty="0">
                  <a:ln/>
                  <a:solidFill>
                    <a:srgbClr val="FCA5A5"/>
                  </a:solidFill>
                  <a:latin typeface="Arial"/>
                  <a:cs typeface="Arial"/>
                  <a:sym typeface="Arial"/>
                  <a:rtl val="0"/>
                </a:rPr>
                <a:t>Carrier Aggregation: Up to 5 carriers = 100 MHz total</a:t>
              </a:r>
            </a:p>
          </p:txBody>
        </p:sp>
        <p:sp>
          <p:nvSpPr>
            <p:cNvPr id="54" name="Freeform: Shape 53">
              <a:extLst>
                <a:ext uri="{FF2B5EF4-FFF2-40B4-BE49-F238E27FC236}">
                  <a16:creationId xmlns:a16="http://schemas.microsoft.com/office/drawing/2014/main" id="{B1461BE8-6A85-1E49-31C6-87BC94725C26}"/>
                </a:ext>
              </a:extLst>
            </p:cNvPr>
            <p:cNvSpPr/>
            <p:nvPr/>
          </p:nvSpPr>
          <p:spPr>
            <a:xfrm>
              <a:off x="1390650" y="4595622"/>
              <a:ext cx="5863590" cy="468630"/>
            </a:xfrm>
            <a:custGeom>
              <a:avLst/>
              <a:gdLst>
                <a:gd name="connsiteX0" fmla="*/ 5776722 w 5863590"/>
                <a:gd name="connsiteY0" fmla="*/ 0 h 468630"/>
                <a:gd name="connsiteX1" fmla="*/ 5863590 w 5863590"/>
                <a:gd name="connsiteY1" fmla="*/ 0 h 468630"/>
                <a:gd name="connsiteX2" fmla="*/ 5863590 w 5863590"/>
                <a:gd name="connsiteY2" fmla="*/ 468630 h 468630"/>
                <a:gd name="connsiteX3" fmla="*/ 5776722 w 5863590"/>
                <a:gd name="connsiteY3" fmla="*/ 468630 h 468630"/>
                <a:gd name="connsiteX4" fmla="*/ 86868 w 5863590"/>
                <a:gd name="connsiteY4" fmla="*/ 468630 h 468630"/>
                <a:gd name="connsiteX5" fmla="*/ 0 w 5863590"/>
                <a:gd name="connsiteY5" fmla="*/ 468630 h 468630"/>
                <a:gd name="connsiteX6" fmla="*/ 0 w 5863590"/>
                <a:gd name="connsiteY6" fmla="*/ 0 h 468630"/>
                <a:gd name="connsiteX7" fmla="*/ 86868 w 5863590"/>
                <a:gd name="connsiteY7" fmla="*/ 0 h 46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3590" h="468630">
                  <a:moveTo>
                    <a:pt x="5776722" y="0"/>
                  </a:moveTo>
                  <a:cubicBezTo>
                    <a:pt x="5824698" y="0"/>
                    <a:pt x="5863590" y="0"/>
                    <a:pt x="5863590" y="0"/>
                  </a:cubicBezTo>
                  <a:lnTo>
                    <a:pt x="5863590" y="468630"/>
                  </a:lnTo>
                  <a:cubicBezTo>
                    <a:pt x="5863590" y="468630"/>
                    <a:pt x="5824698" y="468630"/>
                    <a:pt x="5776722" y="468630"/>
                  </a:cubicBezTo>
                  <a:lnTo>
                    <a:pt x="86868" y="468630"/>
                  </a:lnTo>
                  <a:cubicBezTo>
                    <a:pt x="38892" y="468630"/>
                    <a:pt x="0" y="468630"/>
                    <a:pt x="0" y="468630"/>
                  </a:cubicBezTo>
                  <a:lnTo>
                    <a:pt x="0" y="0"/>
                  </a:lnTo>
                  <a:cubicBezTo>
                    <a:pt x="0" y="0"/>
                    <a:pt x="38892" y="0"/>
                    <a:pt x="86868" y="0"/>
                  </a:cubicBezTo>
                  <a:close/>
                </a:path>
              </a:pathLst>
            </a:custGeom>
            <a:solidFill>
              <a:srgbClr val="450A0A">
                <a:alpha val="60000"/>
              </a:srgbClr>
            </a:solidFill>
            <a:ln w="10859" cap="flat">
              <a:solidFill>
                <a:srgbClr val="EF4444"/>
              </a:solidFill>
              <a:prstDash val="solid"/>
              <a:miter/>
            </a:ln>
          </p:spPr>
          <p:txBody>
            <a:bodyPr rtlCol="0" anchor="ctr"/>
            <a:lstStyle/>
            <a:p>
              <a:pPr algn="ctr"/>
              <a:endParaRPr lang="en-IN" sz="1600"/>
            </a:p>
          </p:txBody>
        </p:sp>
        <p:sp>
          <p:nvSpPr>
            <p:cNvPr id="55" name="TextBox 54">
              <a:extLst>
                <a:ext uri="{FF2B5EF4-FFF2-40B4-BE49-F238E27FC236}">
                  <a16:creationId xmlns:a16="http://schemas.microsoft.com/office/drawing/2014/main" id="{43604B48-1EDF-021D-15A2-540712C4EAE0}"/>
                </a:ext>
              </a:extLst>
            </p:cNvPr>
            <p:cNvSpPr txBox="1"/>
            <p:nvPr/>
          </p:nvSpPr>
          <p:spPr>
            <a:xfrm>
              <a:off x="2009070" y="4630806"/>
              <a:ext cx="4626748" cy="323166"/>
            </a:xfrm>
            <a:prstGeom prst="rect">
              <a:avLst/>
            </a:prstGeom>
            <a:noFill/>
          </p:spPr>
          <p:txBody>
            <a:bodyPr wrap="none" rtlCol="0" anchor="ctr">
              <a:spAutoFit/>
            </a:bodyPr>
            <a:lstStyle/>
            <a:p>
              <a:pPr algn="ctr"/>
              <a:r>
                <a:rPr lang="en-IN" sz="800" b="1">
                  <a:ln/>
                  <a:solidFill>
                    <a:srgbClr val="FCA5A5"/>
                  </a:solidFill>
                  <a:latin typeface="Arial"/>
                  <a:cs typeface="Arial"/>
                  <a:sym typeface="Arial"/>
                  <a:rtl val="0"/>
                </a:rPr>
                <a:t>Peak Theoretical Speed: ~1 Gbps (with carrier aggregation)</a:t>
              </a:r>
            </a:p>
          </p:txBody>
        </p:sp>
        <p:sp>
          <p:nvSpPr>
            <p:cNvPr id="56" name="TextBox 55">
              <a:extLst>
                <a:ext uri="{FF2B5EF4-FFF2-40B4-BE49-F238E27FC236}">
                  <a16:creationId xmlns:a16="http://schemas.microsoft.com/office/drawing/2014/main" id="{FEAC7EEF-7EE1-7607-E856-9EB76162F963}"/>
                </a:ext>
              </a:extLst>
            </p:cNvPr>
            <p:cNvSpPr txBox="1"/>
            <p:nvPr/>
          </p:nvSpPr>
          <p:spPr>
            <a:xfrm>
              <a:off x="3201704" y="4788365"/>
              <a:ext cx="2241480" cy="300082"/>
            </a:xfrm>
            <a:prstGeom prst="rect">
              <a:avLst/>
            </a:prstGeom>
            <a:noFill/>
          </p:spPr>
          <p:txBody>
            <a:bodyPr wrap="none" rtlCol="0" anchor="ctr">
              <a:spAutoFit/>
            </a:bodyPr>
            <a:lstStyle/>
            <a:p>
              <a:pPr algn="ctr"/>
              <a:r>
                <a:rPr lang="en-IN" sz="700">
                  <a:ln/>
                  <a:solidFill>
                    <a:srgbClr val="FCA5A5"/>
                  </a:solidFill>
                  <a:latin typeface="Arial"/>
                  <a:cs typeface="Arial"/>
                  <a:sym typeface="Arial"/>
                  <a:rtl val="0"/>
                </a:rPr>
                <a:t>Typical Real-world: 50-150 Mbps</a:t>
              </a:r>
            </a:p>
          </p:txBody>
        </p:sp>
      </p:grpSp>
      <p:grpSp>
        <p:nvGrpSpPr>
          <p:cNvPr id="57" name="Graphic 8">
            <a:extLst>
              <a:ext uri="{FF2B5EF4-FFF2-40B4-BE49-F238E27FC236}">
                <a16:creationId xmlns:a16="http://schemas.microsoft.com/office/drawing/2014/main" id="{6AC9CBAD-C291-010A-ADDD-B90A67ED3E8E}"/>
              </a:ext>
            </a:extLst>
          </p:cNvPr>
          <p:cNvGrpSpPr/>
          <p:nvPr/>
        </p:nvGrpSpPr>
        <p:grpSpPr>
          <a:xfrm>
            <a:off x="6356350" y="1625836"/>
            <a:ext cx="5067300" cy="1875301"/>
            <a:chOff x="9534525" y="2438753"/>
            <a:chExt cx="7600950" cy="2812951"/>
          </a:xfrm>
        </p:grpSpPr>
        <p:sp>
          <p:nvSpPr>
            <p:cNvPr id="58" name="Freeform: Shape 57">
              <a:extLst>
                <a:ext uri="{FF2B5EF4-FFF2-40B4-BE49-F238E27FC236}">
                  <a16:creationId xmlns:a16="http://schemas.microsoft.com/office/drawing/2014/main" id="{58507E81-D25C-8066-A3FD-D50BF37CB8C7}"/>
                </a:ext>
              </a:extLst>
            </p:cNvPr>
            <p:cNvSpPr/>
            <p:nvPr/>
          </p:nvSpPr>
          <p:spPr>
            <a:xfrm>
              <a:off x="9534525" y="2439924"/>
              <a:ext cx="7600950" cy="2811780"/>
            </a:xfrm>
            <a:custGeom>
              <a:avLst/>
              <a:gdLst>
                <a:gd name="connsiteX0" fmla="*/ 7470648 w 7600950"/>
                <a:gd name="connsiteY0" fmla="*/ 0 h 2811780"/>
                <a:gd name="connsiteX1" fmla="*/ 7600950 w 7600950"/>
                <a:gd name="connsiteY1" fmla="*/ 0 h 2811780"/>
                <a:gd name="connsiteX2" fmla="*/ 7600950 w 7600950"/>
                <a:gd name="connsiteY2" fmla="*/ 2811780 h 2811780"/>
                <a:gd name="connsiteX3" fmla="*/ 7470648 w 7600950"/>
                <a:gd name="connsiteY3" fmla="*/ 2811780 h 2811780"/>
                <a:gd name="connsiteX4" fmla="*/ 130302 w 7600950"/>
                <a:gd name="connsiteY4" fmla="*/ 2811780 h 2811780"/>
                <a:gd name="connsiteX5" fmla="*/ 0 w 7600950"/>
                <a:gd name="connsiteY5" fmla="*/ 2811780 h 2811780"/>
                <a:gd name="connsiteX6" fmla="*/ 0 w 7600950"/>
                <a:gd name="connsiteY6" fmla="*/ 0 h 2811780"/>
                <a:gd name="connsiteX7" fmla="*/ 130302 w 7600950"/>
                <a:gd name="connsiteY7" fmla="*/ 0 h 281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0950" h="2811780">
                  <a:moveTo>
                    <a:pt x="7470648" y="0"/>
                  </a:moveTo>
                  <a:cubicBezTo>
                    <a:pt x="7542612" y="0"/>
                    <a:pt x="7600950" y="0"/>
                    <a:pt x="7600950" y="0"/>
                  </a:cubicBezTo>
                  <a:lnTo>
                    <a:pt x="7600950" y="2811780"/>
                  </a:lnTo>
                  <a:cubicBezTo>
                    <a:pt x="7600950" y="2811780"/>
                    <a:pt x="7542612" y="2811780"/>
                    <a:pt x="7470648" y="2811780"/>
                  </a:cubicBezTo>
                  <a:lnTo>
                    <a:pt x="130302" y="2811780"/>
                  </a:lnTo>
                  <a:cubicBezTo>
                    <a:pt x="58338" y="2811780"/>
                    <a:pt x="0" y="2811780"/>
                    <a:pt x="0" y="2811780"/>
                  </a:cubicBezTo>
                  <a:lnTo>
                    <a:pt x="0" y="0"/>
                  </a:lnTo>
                  <a:cubicBezTo>
                    <a:pt x="0" y="0"/>
                    <a:pt x="58338" y="0"/>
                    <a:pt x="130302" y="0"/>
                  </a:cubicBezTo>
                  <a:close/>
                </a:path>
              </a:pathLst>
            </a:custGeom>
            <a:solidFill>
              <a:srgbClr val="064E3B">
                <a:alpha val="10000"/>
              </a:srgbClr>
            </a:solidFill>
            <a:ln w="21717" cap="flat">
              <a:solidFill>
                <a:srgbClr val="10B981"/>
              </a:solidFill>
              <a:prstDash val="solid"/>
              <a:miter/>
            </a:ln>
          </p:spPr>
          <p:txBody>
            <a:bodyPr rtlCol="0" anchor="ctr"/>
            <a:lstStyle/>
            <a:p>
              <a:pPr algn="ctr"/>
              <a:endParaRPr lang="en-IN" sz="1600"/>
            </a:p>
          </p:txBody>
        </p:sp>
        <p:sp>
          <p:nvSpPr>
            <p:cNvPr id="59" name="TextBox 58">
              <a:extLst>
                <a:ext uri="{FF2B5EF4-FFF2-40B4-BE49-F238E27FC236}">
                  <a16:creationId xmlns:a16="http://schemas.microsoft.com/office/drawing/2014/main" id="{D21A2F2A-9AEC-16D7-1A82-AF1A5DA1A51E}"/>
                </a:ext>
              </a:extLst>
            </p:cNvPr>
            <p:cNvSpPr txBox="1"/>
            <p:nvPr/>
          </p:nvSpPr>
          <p:spPr>
            <a:xfrm>
              <a:off x="10776318" y="2438753"/>
              <a:ext cx="5117363" cy="446181"/>
            </a:xfrm>
            <a:prstGeom prst="rect">
              <a:avLst/>
            </a:prstGeom>
            <a:noFill/>
          </p:spPr>
          <p:txBody>
            <a:bodyPr wrap="none" rtlCol="0" anchor="ctr">
              <a:spAutoFit/>
            </a:bodyPr>
            <a:lstStyle/>
            <a:p>
              <a:pPr algn="ctr"/>
              <a:r>
                <a:rPr lang="en-IN" sz="1333" b="1">
                  <a:ln/>
                  <a:solidFill>
                    <a:srgbClr val="34D399"/>
                  </a:solidFill>
                  <a:latin typeface="Arial"/>
                  <a:cs typeface="Arial"/>
                  <a:sym typeface="Arial"/>
                  <a:rtl val="0"/>
                </a:rPr>
                <a:t>5G NR Spectrum (Multi-band Approach)</a:t>
              </a:r>
            </a:p>
          </p:txBody>
        </p:sp>
        <p:sp>
          <p:nvSpPr>
            <p:cNvPr id="60" name="Freeform: Shape 59">
              <a:extLst>
                <a:ext uri="{FF2B5EF4-FFF2-40B4-BE49-F238E27FC236}">
                  <a16:creationId xmlns:a16="http://schemas.microsoft.com/office/drawing/2014/main" id="{186C9FED-3628-BA25-4426-D4AE5F47F209}"/>
                </a:ext>
              </a:extLst>
            </p:cNvPr>
            <p:cNvSpPr/>
            <p:nvPr/>
          </p:nvSpPr>
          <p:spPr>
            <a:xfrm>
              <a:off x="9860280" y="2908554"/>
              <a:ext cx="3366135" cy="1124712"/>
            </a:xfrm>
            <a:custGeom>
              <a:avLst/>
              <a:gdLst>
                <a:gd name="connsiteX0" fmla="*/ 3279267 w 3366135"/>
                <a:gd name="connsiteY0" fmla="*/ 0 h 1124712"/>
                <a:gd name="connsiteX1" fmla="*/ 3366135 w 3366135"/>
                <a:gd name="connsiteY1" fmla="*/ 0 h 1124712"/>
                <a:gd name="connsiteX2" fmla="*/ 3366135 w 3366135"/>
                <a:gd name="connsiteY2" fmla="*/ 1124712 h 1124712"/>
                <a:gd name="connsiteX3" fmla="*/ 3279267 w 3366135"/>
                <a:gd name="connsiteY3" fmla="*/ 1124712 h 1124712"/>
                <a:gd name="connsiteX4" fmla="*/ 86868 w 3366135"/>
                <a:gd name="connsiteY4" fmla="*/ 1124712 h 1124712"/>
                <a:gd name="connsiteX5" fmla="*/ 0 w 3366135"/>
                <a:gd name="connsiteY5" fmla="*/ 1124712 h 1124712"/>
                <a:gd name="connsiteX6" fmla="*/ 0 w 3366135"/>
                <a:gd name="connsiteY6" fmla="*/ 0 h 1124712"/>
                <a:gd name="connsiteX7" fmla="*/ 86868 w 3366135"/>
                <a:gd name="connsiteY7" fmla="*/ 0 h 112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6135" h="1124712">
                  <a:moveTo>
                    <a:pt x="3279267" y="0"/>
                  </a:moveTo>
                  <a:cubicBezTo>
                    <a:pt x="3327244" y="0"/>
                    <a:pt x="3366135" y="0"/>
                    <a:pt x="3366135" y="0"/>
                  </a:cubicBezTo>
                  <a:lnTo>
                    <a:pt x="3366135" y="1124712"/>
                  </a:lnTo>
                  <a:cubicBezTo>
                    <a:pt x="3366135" y="1124712"/>
                    <a:pt x="3327244" y="1124712"/>
                    <a:pt x="3279267" y="1124712"/>
                  </a:cubicBezTo>
                  <a:lnTo>
                    <a:pt x="86868" y="1124712"/>
                  </a:lnTo>
                  <a:cubicBezTo>
                    <a:pt x="38892" y="1124712"/>
                    <a:pt x="0" y="1124712"/>
                    <a:pt x="0" y="1124712"/>
                  </a:cubicBezTo>
                  <a:lnTo>
                    <a:pt x="0" y="0"/>
                  </a:lnTo>
                  <a:cubicBezTo>
                    <a:pt x="0" y="0"/>
                    <a:pt x="38892" y="0"/>
                    <a:pt x="86868" y="0"/>
                  </a:cubicBezTo>
                  <a:close/>
                </a:path>
              </a:pathLst>
            </a:custGeom>
            <a:solidFill>
              <a:srgbClr val="065F46">
                <a:alpha val="20000"/>
              </a:srgbClr>
            </a:solidFill>
            <a:ln w="10859" cap="flat">
              <a:solidFill>
                <a:srgbClr val="10B981"/>
              </a:solidFill>
              <a:prstDash val="solid"/>
              <a:miter/>
            </a:ln>
          </p:spPr>
          <p:txBody>
            <a:bodyPr rtlCol="0" anchor="ctr"/>
            <a:lstStyle/>
            <a:p>
              <a:pPr algn="ctr"/>
              <a:endParaRPr lang="en-IN" sz="1600"/>
            </a:p>
          </p:txBody>
        </p:sp>
        <p:sp>
          <p:nvSpPr>
            <p:cNvPr id="61" name="TextBox 60">
              <a:extLst>
                <a:ext uri="{FF2B5EF4-FFF2-40B4-BE49-F238E27FC236}">
                  <a16:creationId xmlns:a16="http://schemas.microsoft.com/office/drawing/2014/main" id="{5128BC1E-BF47-02A7-D6B1-0CC97A56C577}"/>
                </a:ext>
              </a:extLst>
            </p:cNvPr>
            <p:cNvSpPr txBox="1"/>
            <p:nvPr/>
          </p:nvSpPr>
          <p:spPr>
            <a:xfrm>
              <a:off x="9742133" y="2907483"/>
              <a:ext cx="3602429" cy="384817"/>
            </a:xfrm>
            <a:prstGeom prst="rect">
              <a:avLst/>
            </a:prstGeom>
            <a:noFill/>
          </p:spPr>
          <p:txBody>
            <a:bodyPr wrap="none" rtlCol="0" anchor="ctr">
              <a:spAutoFit/>
            </a:bodyPr>
            <a:lstStyle/>
            <a:p>
              <a:pPr algn="ctr"/>
              <a:r>
                <a:rPr lang="en-IN" sz="1067" b="1">
                  <a:ln/>
                  <a:solidFill>
                    <a:srgbClr val="34D399"/>
                  </a:solidFill>
                  <a:latin typeface="Arial"/>
                  <a:cs typeface="Arial"/>
                  <a:sym typeface="Arial"/>
                  <a:rtl val="0"/>
                </a:rPr>
                <a:t>FR1 (Sub-6 GHz): 450 MHz - 6 GHz</a:t>
              </a:r>
            </a:p>
          </p:txBody>
        </p:sp>
        <p:sp>
          <p:nvSpPr>
            <p:cNvPr id="62" name="Freeform: Shape 61">
              <a:extLst>
                <a:ext uri="{FF2B5EF4-FFF2-40B4-BE49-F238E27FC236}">
                  <a16:creationId xmlns:a16="http://schemas.microsoft.com/office/drawing/2014/main" id="{2ED86EB7-7CCA-09CD-7FEC-FCFC516245B3}"/>
                </a:ext>
              </a:extLst>
            </p:cNvPr>
            <p:cNvSpPr/>
            <p:nvPr/>
          </p:nvSpPr>
          <p:spPr>
            <a:xfrm>
              <a:off x="10077450" y="3283458"/>
              <a:ext cx="868680" cy="281178"/>
            </a:xfrm>
            <a:custGeom>
              <a:avLst/>
              <a:gdLst>
                <a:gd name="connsiteX0" fmla="*/ 825246 w 868680"/>
                <a:gd name="connsiteY0" fmla="*/ 0 h 281178"/>
                <a:gd name="connsiteX1" fmla="*/ 868680 w 868680"/>
                <a:gd name="connsiteY1" fmla="*/ 0 h 281178"/>
                <a:gd name="connsiteX2" fmla="*/ 868680 w 868680"/>
                <a:gd name="connsiteY2" fmla="*/ 281178 h 281178"/>
                <a:gd name="connsiteX3" fmla="*/ 825246 w 868680"/>
                <a:gd name="connsiteY3" fmla="*/ 281178 h 281178"/>
                <a:gd name="connsiteX4" fmla="*/ 43434 w 868680"/>
                <a:gd name="connsiteY4" fmla="*/ 281178 h 281178"/>
                <a:gd name="connsiteX5" fmla="*/ 0 w 868680"/>
                <a:gd name="connsiteY5" fmla="*/ 281178 h 281178"/>
                <a:gd name="connsiteX6" fmla="*/ 0 w 868680"/>
                <a:gd name="connsiteY6" fmla="*/ 0 h 281178"/>
                <a:gd name="connsiteX7" fmla="*/ 43434 w 868680"/>
                <a:gd name="connsiteY7" fmla="*/ 0 h 28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8680" h="281178">
                  <a:moveTo>
                    <a:pt x="825246" y="0"/>
                  </a:moveTo>
                  <a:cubicBezTo>
                    <a:pt x="849234" y="0"/>
                    <a:pt x="868680" y="0"/>
                    <a:pt x="868680" y="0"/>
                  </a:cubicBezTo>
                  <a:lnTo>
                    <a:pt x="868680" y="281178"/>
                  </a:lnTo>
                  <a:cubicBezTo>
                    <a:pt x="868680" y="281178"/>
                    <a:pt x="849234" y="281178"/>
                    <a:pt x="825246" y="281178"/>
                  </a:cubicBezTo>
                  <a:lnTo>
                    <a:pt x="43434" y="281178"/>
                  </a:lnTo>
                  <a:cubicBezTo>
                    <a:pt x="19446" y="281178"/>
                    <a:pt x="0" y="281178"/>
                    <a:pt x="0" y="281178"/>
                  </a:cubicBezTo>
                  <a:lnTo>
                    <a:pt x="0" y="0"/>
                  </a:lnTo>
                  <a:cubicBezTo>
                    <a:pt x="0" y="0"/>
                    <a:pt x="19446" y="0"/>
                    <a:pt x="43434" y="0"/>
                  </a:cubicBezTo>
                  <a:close/>
                </a:path>
              </a:pathLst>
            </a:custGeom>
            <a:solidFill>
              <a:srgbClr val="059669"/>
            </a:solidFill>
            <a:ln w="10859" cap="flat">
              <a:noFill/>
              <a:prstDash val="solid"/>
              <a:miter/>
            </a:ln>
          </p:spPr>
          <p:txBody>
            <a:bodyPr rtlCol="0" anchor="ctr"/>
            <a:lstStyle/>
            <a:p>
              <a:pPr algn="ctr"/>
              <a:endParaRPr lang="en-IN" sz="1600"/>
            </a:p>
          </p:txBody>
        </p:sp>
        <p:sp>
          <p:nvSpPr>
            <p:cNvPr id="63" name="TextBox 62">
              <a:extLst>
                <a:ext uri="{FF2B5EF4-FFF2-40B4-BE49-F238E27FC236}">
                  <a16:creationId xmlns:a16="http://schemas.microsoft.com/office/drawing/2014/main" id="{3B972B4B-4282-6609-7E1B-EE68EB5C22B7}"/>
                </a:ext>
              </a:extLst>
            </p:cNvPr>
            <p:cNvSpPr txBox="1"/>
            <p:nvPr/>
          </p:nvSpPr>
          <p:spPr>
            <a:xfrm>
              <a:off x="10028243" y="3305718"/>
              <a:ext cx="967092" cy="276999"/>
            </a:xfrm>
            <a:prstGeom prst="rect">
              <a:avLst/>
            </a:prstGeom>
            <a:noFill/>
          </p:spPr>
          <p:txBody>
            <a:bodyPr wrap="none" rtlCol="0" anchor="ctr">
              <a:spAutoFit/>
            </a:bodyPr>
            <a:lstStyle/>
            <a:p>
              <a:pPr algn="ctr"/>
              <a:r>
                <a:rPr lang="en-IN" sz="600">
                  <a:ln/>
                  <a:solidFill>
                    <a:srgbClr val="FFFFFF"/>
                  </a:solidFill>
                  <a:latin typeface="Arial"/>
                  <a:cs typeface="Arial"/>
                  <a:sym typeface="Arial"/>
                  <a:rtl val="0"/>
                </a:rPr>
                <a:t>n71: 600MHz</a:t>
              </a:r>
            </a:p>
          </p:txBody>
        </p:sp>
        <p:sp>
          <p:nvSpPr>
            <p:cNvPr id="64" name="Freeform: Shape 63">
              <a:extLst>
                <a:ext uri="{FF2B5EF4-FFF2-40B4-BE49-F238E27FC236}">
                  <a16:creationId xmlns:a16="http://schemas.microsoft.com/office/drawing/2014/main" id="{1A5EE057-73B7-CCFB-719F-9CFD900F10E9}"/>
                </a:ext>
              </a:extLst>
            </p:cNvPr>
            <p:cNvSpPr/>
            <p:nvPr/>
          </p:nvSpPr>
          <p:spPr>
            <a:xfrm>
              <a:off x="11054715" y="3283458"/>
              <a:ext cx="868680" cy="281178"/>
            </a:xfrm>
            <a:custGeom>
              <a:avLst/>
              <a:gdLst>
                <a:gd name="connsiteX0" fmla="*/ 825246 w 868680"/>
                <a:gd name="connsiteY0" fmla="*/ 0 h 281178"/>
                <a:gd name="connsiteX1" fmla="*/ 868680 w 868680"/>
                <a:gd name="connsiteY1" fmla="*/ 0 h 281178"/>
                <a:gd name="connsiteX2" fmla="*/ 868680 w 868680"/>
                <a:gd name="connsiteY2" fmla="*/ 281178 h 281178"/>
                <a:gd name="connsiteX3" fmla="*/ 825246 w 868680"/>
                <a:gd name="connsiteY3" fmla="*/ 281178 h 281178"/>
                <a:gd name="connsiteX4" fmla="*/ 43434 w 868680"/>
                <a:gd name="connsiteY4" fmla="*/ 281178 h 281178"/>
                <a:gd name="connsiteX5" fmla="*/ 0 w 868680"/>
                <a:gd name="connsiteY5" fmla="*/ 281178 h 281178"/>
                <a:gd name="connsiteX6" fmla="*/ 0 w 868680"/>
                <a:gd name="connsiteY6" fmla="*/ 0 h 281178"/>
                <a:gd name="connsiteX7" fmla="*/ 43434 w 868680"/>
                <a:gd name="connsiteY7" fmla="*/ 0 h 28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8680" h="281178">
                  <a:moveTo>
                    <a:pt x="825246" y="0"/>
                  </a:moveTo>
                  <a:cubicBezTo>
                    <a:pt x="849234" y="0"/>
                    <a:pt x="868680" y="0"/>
                    <a:pt x="868680" y="0"/>
                  </a:cubicBezTo>
                  <a:lnTo>
                    <a:pt x="868680" y="281178"/>
                  </a:lnTo>
                  <a:cubicBezTo>
                    <a:pt x="868680" y="281178"/>
                    <a:pt x="849234" y="281178"/>
                    <a:pt x="825246" y="281178"/>
                  </a:cubicBezTo>
                  <a:lnTo>
                    <a:pt x="43434" y="281178"/>
                  </a:lnTo>
                  <a:cubicBezTo>
                    <a:pt x="19446" y="281178"/>
                    <a:pt x="0" y="281178"/>
                    <a:pt x="0" y="281178"/>
                  </a:cubicBezTo>
                  <a:lnTo>
                    <a:pt x="0" y="0"/>
                  </a:lnTo>
                  <a:cubicBezTo>
                    <a:pt x="0" y="0"/>
                    <a:pt x="19446" y="0"/>
                    <a:pt x="43434" y="0"/>
                  </a:cubicBezTo>
                  <a:close/>
                </a:path>
              </a:pathLst>
            </a:custGeom>
            <a:solidFill>
              <a:srgbClr val="059669"/>
            </a:solidFill>
            <a:ln w="10859" cap="flat">
              <a:noFill/>
              <a:prstDash val="solid"/>
              <a:miter/>
            </a:ln>
          </p:spPr>
          <p:txBody>
            <a:bodyPr rtlCol="0" anchor="ctr"/>
            <a:lstStyle/>
            <a:p>
              <a:pPr algn="ctr"/>
              <a:endParaRPr lang="en-IN" sz="1600"/>
            </a:p>
          </p:txBody>
        </p:sp>
        <p:sp>
          <p:nvSpPr>
            <p:cNvPr id="65" name="TextBox 64">
              <a:extLst>
                <a:ext uri="{FF2B5EF4-FFF2-40B4-BE49-F238E27FC236}">
                  <a16:creationId xmlns:a16="http://schemas.microsoft.com/office/drawing/2014/main" id="{EEF82A26-15EA-194F-A57E-53BD82FF054E}"/>
                </a:ext>
              </a:extLst>
            </p:cNvPr>
            <p:cNvSpPr txBox="1"/>
            <p:nvPr/>
          </p:nvSpPr>
          <p:spPr>
            <a:xfrm>
              <a:off x="11025945" y="3305718"/>
              <a:ext cx="926217" cy="276999"/>
            </a:xfrm>
            <a:prstGeom prst="rect">
              <a:avLst/>
            </a:prstGeom>
            <a:noFill/>
          </p:spPr>
          <p:txBody>
            <a:bodyPr wrap="none" rtlCol="0" anchor="ctr">
              <a:spAutoFit/>
            </a:bodyPr>
            <a:lstStyle/>
            <a:p>
              <a:pPr algn="ctr"/>
              <a:r>
                <a:rPr lang="en-IN" sz="600">
                  <a:ln/>
                  <a:solidFill>
                    <a:srgbClr val="FFFFFF"/>
                  </a:solidFill>
                  <a:latin typeface="Arial"/>
                  <a:cs typeface="Arial"/>
                  <a:sym typeface="Arial"/>
                  <a:rtl val="0"/>
                </a:rPr>
                <a:t>n41: 2.5GHz</a:t>
              </a:r>
            </a:p>
          </p:txBody>
        </p:sp>
        <p:sp>
          <p:nvSpPr>
            <p:cNvPr id="66" name="Freeform: Shape 65">
              <a:extLst>
                <a:ext uri="{FF2B5EF4-FFF2-40B4-BE49-F238E27FC236}">
                  <a16:creationId xmlns:a16="http://schemas.microsoft.com/office/drawing/2014/main" id="{0F4AF336-240E-D219-A9E5-CE1AF266F214}"/>
                </a:ext>
              </a:extLst>
            </p:cNvPr>
            <p:cNvSpPr/>
            <p:nvPr/>
          </p:nvSpPr>
          <p:spPr>
            <a:xfrm>
              <a:off x="12031980" y="3283458"/>
              <a:ext cx="868680" cy="281178"/>
            </a:xfrm>
            <a:custGeom>
              <a:avLst/>
              <a:gdLst>
                <a:gd name="connsiteX0" fmla="*/ 825246 w 868680"/>
                <a:gd name="connsiteY0" fmla="*/ 0 h 281178"/>
                <a:gd name="connsiteX1" fmla="*/ 868680 w 868680"/>
                <a:gd name="connsiteY1" fmla="*/ 0 h 281178"/>
                <a:gd name="connsiteX2" fmla="*/ 868680 w 868680"/>
                <a:gd name="connsiteY2" fmla="*/ 281178 h 281178"/>
                <a:gd name="connsiteX3" fmla="*/ 825246 w 868680"/>
                <a:gd name="connsiteY3" fmla="*/ 281178 h 281178"/>
                <a:gd name="connsiteX4" fmla="*/ 43434 w 868680"/>
                <a:gd name="connsiteY4" fmla="*/ 281178 h 281178"/>
                <a:gd name="connsiteX5" fmla="*/ 0 w 868680"/>
                <a:gd name="connsiteY5" fmla="*/ 281178 h 281178"/>
                <a:gd name="connsiteX6" fmla="*/ 0 w 868680"/>
                <a:gd name="connsiteY6" fmla="*/ 0 h 281178"/>
                <a:gd name="connsiteX7" fmla="*/ 43434 w 868680"/>
                <a:gd name="connsiteY7" fmla="*/ 0 h 28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8680" h="281178">
                  <a:moveTo>
                    <a:pt x="825246" y="0"/>
                  </a:moveTo>
                  <a:cubicBezTo>
                    <a:pt x="849234" y="0"/>
                    <a:pt x="868680" y="0"/>
                    <a:pt x="868680" y="0"/>
                  </a:cubicBezTo>
                  <a:lnTo>
                    <a:pt x="868680" y="281178"/>
                  </a:lnTo>
                  <a:cubicBezTo>
                    <a:pt x="868680" y="281178"/>
                    <a:pt x="849234" y="281178"/>
                    <a:pt x="825246" y="281178"/>
                  </a:cubicBezTo>
                  <a:lnTo>
                    <a:pt x="43434" y="281178"/>
                  </a:lnTo>
                  <a:cubicBezTo>
                    <a:pt x="19446" y="281178"/>
                    <a:pt x="0" y="281178"/>
                    <a:pt x="0" y="281178"/>
                  </a:cubicBezTo>
                  <a:lnTo>
                    <a:pt x="0" y="0"/>
                  </a:lnTo>
                  <a:cubicBezTo>
                    <a:pt x="0" y="0"/>
                    <a:pt x="19446" y="0"/>
                    <a:pt x="43434" y="0"/>
                  </a:cubicBezTo>
                  <a:close/>
                </a:path>
              </a:pathLst>
            </a:custGeom>
            <a:solidFill>
              <a:srgbClr val="059669"/>
            </a:solidFill>
            <a:ln w="10859" cap="flat">
              <a:noFill/>
              <a:prstDash val="solid"/>
              <a:miter/>
            </a:ln>
          </p:spPr>
          <p:txBody>
            <a:bodyPr rtlCol="0" anchor="ctr"/>
            <a:lstStyle/>
            <a:p>
              <a:pPr algn="ctr"/>
              <a:endParaRPr lang="en-IN" sz="1600"/>
            </a:p>
          </p:txBody>
        </p:sp>
        <p:sp>
          <p:nvSpPr>
            <p:cNvPr id="67" name="TextBox 66">
              <a:extLst>
                <a:ext uri="{FF2B5EF4-FFF2-40B4-BE49-F238E27FC236}">
                  <a16:creationId xmlns:a16="http://schemas.microsoft.com/office/drawing/2014/main" id="{F68D42D7-9270-71F5-EBDE-05B519B64C07}"/>
                </a:ext>
              </a:extLst>
            </p:cNvPr>
            <p:cNvSpPr txBox="1"/>
            <p:nvPr/>
          </p:nvSpPr>
          <p:spPr>
            <a:xfrm>
              <a:off x="12003210" y="3305718"/>
              <a:ext cx="926217" cy="276999"/>
            </a:xfrm>
            <a:prstGeom prst="rect">
              <a:avLst/>
            </a:prstGeom>
            <a:noFill/>
          </p:spPr>
          <p:txBody>
            <a:bodyPr wrap="none" rtlCol="0" anchor="ctr">
              <a:spAutoFit/>
            </a:bodyPr>
            <a:lstStyle/>
            <a:p>
              <a:pPr algn="ctr"/>
              <a:r>
                <a:rPr lang="en-IN" sz="600">
                  <a:ln/>
                  <a:solidFill>
                    <a:srgbClr val="FFFFFF"/>
                  </a:solidFill>
                  <a:latin typeface="Arial"/>
                  <a:cs typeface="Arial"/>
                  <a:sym typeface="Arial"/>
                  <a:rtl val="0"/>
                </a:rPr>
                <a:t>n78: 3.5GHz</a:t>
              </a:r>
            </a:p>
          </p:txBody>
        </p:sp>
        <p:sp>
          <p:nvSpPr>
            <p:cNvPr id="68" name="TextBox 67">
              <a:extLst>
                <a:ext uri="{FF2B5EF4-FFF2-40B4-BE49-F238E27FC236}">
                  <a16:creationId xmlns:a16="http://schemas.microsoft.com/office/drawing/2014/main" id="{F6CC8696-357A-9DD2-C264-FC3BC5C4D462}"/>
                </a:ext>
              </a:extLst>
            </p:cNvPr>
            <p:cNvSpPr txBox="1"/>
            <p:nvPr/>
          </p:nvSpPr>
          <p:spPr>
            <a:xfrm>
              <a:off x="9905639" y="3614076"/>
              <a:ext cx="3275417" cy="300082"/>
            </a:xfrm>
            <a:prstGeom prst="rect">
              <a:avLst/>
            </a:prstGeom>
            <a:noFill/>
          </p:spPr>
          <p:txBody>
            <a:bodyPr wrap="none" rtlCol="0" anchor="ctr">
              <a:spAutoFit/>
            </a:bodyPr>
            <a:lstStyle/>
            <a:p>
              <a:pPr algn="ctr"/>
              <a:r>
                <a:rPr lang="en-IN" sz="700">
                  <a:ln/>
                  <a:solidFill>
                    <a:srgbClr val="6EE7B7"/>
                  </a:solidFill>
                  <a:latin typeface="Arial"/>
                  <a:cs typeface="Arial"/>
                  <a:sym typeface="Arial"/>
                  <a:rtl val="0"/>
                </a:rPr>
                <a:t>Coverage: Wide area | Speed: 100 Mbps - 4 Gbps</a:t>
              </a:r>
            </a:p>
          </p:txBody>
        </p:sp>
        <p:sp>
          <p:nvSpPr>
            <p:cNvPr id="69" name="TextBox 68">
              <a:extLst>
                <a:ext uri="{FF2B5EF4-FFF2-40B4-BE49-F238E27FC236}">
                  <a16:creationId xmlns:a16="http://schemas.microsoft.com/office/drawing/2014/main" id="{E55990B4-134A-01C0-EB19-FD8B30DA27EA}"/>
                </a:ext>
              </a:extLst>
            </p:cNvPr>
            <p:cNvSpPr txBox="1"/>
            <p:nvPr/>
          </p:nvSpPr>
          <p:spPr>
            <a:xfrm>
              <a:off x="10277136" y="3757377"/>
              <a:ext cx="2532425" cy="300082"/>
            </a:xfrm>
            <a:prstGeom prst="rect">
              <a:avLst/>
            </a:prstGeom>
            <a:noFill/>
          </p:spPr>
          <p:txBody>
            <a:bodyPr wrap="none" rtlCol="0" anchor="ctr">
              <a:spAutoFit/>
            </a:bodyPr>
            <a:lstStyle/>
            <a:p>
              <a:pPr algn="ctr"/>
              <a:r>
                <a:rPr lang="en-IN" sz="700">
                  <a:ln/>
                  <a:solidFill>
                    <a:srgbClr val="6EE7B7"/>
                  </a:solidFill>
                  <a:latin typeface="Arial"/>
                  <a:cs typeface="Arial"/>
                  <a:sym typeface="Arial"/>
                  <a:rtl val="0"/>
                </a:rPr>
                <a:t>Bandwidth: Up to 100 MHz per carrier</a:t>
              </a:r>
            </a:p>
          </p:txBody>
        </p:sp>
        <p:sp>
          <p:nvSpPr>
            <p:cNvPr id="70" name="Freeform: Shape 69">
              <a:extLst>
                <a:ext uri="{FF2B5EF4-FFF2-40B4-BE49-F238E27FC236}">
                  <a16:creationId xmlns:a16="http://schemas.microsoft.com/office/drawing/2014/main" id="{C02A2EB6-386C-9580-005D-C2D94BE33E5D}"/>
                </a:ext>
              </a:extLst>
            </p:cNvPr>
            <p:cNvSpPr/>
            <p:nvPr/>
          </p:nvSpPr>
          <p:spPr>
            <a:xfrm>
              <a:off x="13443585" y="2908554"/>
              <a:ext cx="3366135" cy="1124712"/>
            </a:xfrm>
            <a:custGeom>
              <a:avLst/>
              <a:gdLst>
                <a:gd name="connsiteX0" fmla="*/ 3279267 w 3366135"/>
                <a:gd name="connsiteY0" fmla="*/ 0 h 1124712"/>
                <a:gd name="connsiteX1" fmla="*/ 3366135 w 3366135"/>
                <a:gd name="connsiteY1" fmla="*/ 0 h 1124712"/>
                <a:gd name="connsiteX2" fmla="*/ 3366135 w 3366135"/>
                <a:gd name="connsiteY2" fmla="*/ 1124712 h 1124712"/>
                <a:gd name="connsiteX3" fmla="*/ 3279267 w 3366135"/>
                <a:gd name="connsiteY3" fmla="*/ 1124712 h 1124712"/>
                <a:gd name="connsiteX4" fmla="*/ 86868 w 3366135"/>
                <a:gd name="connsiteY4" fmla="*/ 1124712 h 1124712"/>
                <a:gd name="connsiteX5" fmla="*/ 0 w 3366135"/>
                <a:gd name="connsiteY5" fmla="*/ 1124712 h 1124712"/>
                <a:gd name="connsiteX6" fmla="*/ 0 w 3366135"/>
                <a:gd name="connsiteY6" fmla="*/ 0 h 1124712"/>
                <a:gd name="connsiteX7" fmla="*/ 86868 w 3366135"/>
                <a:gd name="connsiteY7" fmla="*/ 0 h 112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6135" h="1124712">
                  <a:moveTo>
                    <a:pt x="3279267" y="0"/>
                  </a:moveTo>
                  <a:cubicBezTo>
                    <a:pt x="3327244" y="0"/>
                    <a:pt x="3366135" y="0"/>
                    <a:pt x="3366135" y="0"/>
                  </a:cubicBezTo>
                  <a:lnTo>
                    <a:pt x="3366135" y="1124712"/>
                  </a:lnTo>
                  <a:cubicBezTo>
                    <a:pt x="3366135" y="1124712"/>
                    <a:pt x="3327244" y="1124712"/>
                    <a:pt x="3279267" y="1124712"/>
                  </a:cubicBezTo>
                  <a:lnTo>
                    <a:pt x="86868" y="1124712"/>
                  </a:lnTo>
                  <a:cubicBezTo>
                    <a:pt x="38892" y="1124712"/>
                    <a:pt x="0" y="1124712"/>
                    <a:pt x="0" y="1124712"/>
                  </a:cubicBezTo>
                  <a:lnTo>
                    <a:pt x="0" y="0"/>
                  </a:lnTo>
                  <a:cubicBezTo>
                    <a:pt x="0" y="0"/>
                    <a:pt x="38892" y="0"/>
                    <a:pt x="86868" y="0"/>
                  </a:cubicBezTo>
                  <a:close/>
                </a:path>
              </a:pathLst>
            </a:custGeom>
            <a:solidFill>
              <a:srgbClr val="1E3A8A">
                <a:alpha val="20000"/>
              </a:srgbClr>
            </a:solidFill>
            <a:ln w="10859" cap="flat">
              <a:solidFill>
                <a:srgbClr val="3B82F6"/>
              </a:solidFill>
              <a:prstDash val="solid"/>
              <a:miter/>
            </a:ln>
          </p:spPr>
          <p:txBody>
            <a:bodyPr rtlCol="0" anchor="ctr"/>
            <a:lstStyle/>
            <a:p>
              <a:pPr algn="ctr"/>
              <a:endParaRPr lang="en-IN" sz="1600"/>
            </a:p>
          </p:txBody>
        </p:sp>
        <p:sp>
          <p:nvSpPr>
            <p:cNvPr id="71" name="TextBox 70">
              <a:extLst>
                <a:ext uri="{FF2B5EF4-FFF2-40B4-BE49-F238E27FC236}">
                  <a16:creationId xmlns:a16="http://schemas.microsoft.com/office/drawing/2014/main" id="{31ADDDDA-F7A5-6701-ED22-69221D4F16BC}"/>
                </a:ext>
              </a:extLst>
            </p:cNvPr>
            <p:cNvSpPr txBox="1"/>
            <p:nvPr/>
          </p:nvSpPr>
          <p:spPr>
            <a:xfrm>
              <a:off x="13399979" y="2907483"/>
              <a:ext cx="3453350" cy="384817"/>
            </a:xfrm>
            <a:prstGeom prst="rect">
              <a:avLst/>
            </a:prstGeom>
            <a:noFill/>
          </p:spPr>
          <p:txBody>
            <a:bodyPr wrap="none" rtlCol="0" anchor="ctr">
              <a:spAutoFit/>
            </a:bodyPr>
            <a:lstStyle/>
            <a:p>
              <a:pPr algn="ctr"/>
              <a:r>
                <a:rPr lang="en-IN" sz="1067" b="1" dirty="0">
                  <a:ln/>
                  <a:solidFill>
                    <a:srgbClr val="60A5FA"/>
                  </a:solidFill>
                  <a:latin typeface="Arial"/>
                  <a:cs typeface="Arial"/>
                  <a:sym typeface="Arial"/>
                  <a:rtl val="0"/>
                </a:rPr>
                <a:t>FR2 (</a:t>
              </a:r>
              <a:r>
                <a:rPr lang="en-IN" sz="1067" b="1" dirty="0" err="1">
                  <a:ln/>
                  <a:solidFill>
                    <a:srgbClr val="60A5FA"/>
                  </a:solidFill>
                  <a:latin typeface="Arial"/>
                  <a:cs typeface="Arial"/>
                  <a:sym typeface="Arial"/>
                  <a:rtl val="0"/>
                </a:rPr>
                <a:t>mmWave</a:t>
              </a:r>
              <a:r>
                <a:rPr lang="en-IN" sz="1067" b="1" dirty="0">
                  <a:ln/>
                  <a:solidFill>
                    <a:srgbClr val="60A5FA"/>
                  </a:solidFill>
                  <a:latin typeface="Arial"/>
                  <a:cs typeface="Arial"/>
                  <a:sym typeface="Arial"/>
                  <a:rtl val="0"/>
                </a:rPr>
                <a:t>): 24 GHz - 71 GHz</a:t>
              </a:r>
            </a:p>
          </p:txBody>
        </p:sp>
        <p:sp>
          <p:nvSpPr>
            <p:cNvPr id="72" name="Freeform: Shape 71">
              <a:extLst>
                <a:ext uri="{FF2B5EF4-FFF2-40B4-BE49-F238E27FC236}">
                  <a16:creationId xmlns:a16="http://schemas.microsoft.com/office/drawing/2014/main" id="{621D38C2-AFEE-FBE6-2074-6A29DE3B56DD}"/>
                </a:ext>
              </a:extLst>
            </p:cNvPr>
            <p:cNvSpPr/>
            <p:nvPr/>
          </p:nvSpPr>
          <p:spPr>
            <a:xfrm>
              <a:off x="13660755" y="3283458"/>
              <a:ext cx="868680" cy="281178"/>
            </a:xfrm>
            <a:custGeom>
              <a:avLst/>
              <a:gdLst>
                <a:gd name="connsiteX0" fmla="*/ 825246 w 868680"/>
                <a:gd name="connsiteY0" fmla="*/ 0 h 281178"/>
                <a:gd name="connsiteX1" fmla="*/ 868680 w 868680"/>
                <a:gd name="connsiteY1" fmla="*/ 0 h 281178"/>
                <a:gd name="connsiteX2" fmla="*/ 868680 w 868680"/>
                <a:gd name="connsiteY2" fmla="*/ 281178 h 281178"/>
                <a:gd name="connsiteX3" fmla="*/ 825246 w 868680"/>
                <a:gd name="connsiteY3" fmla="*/ 281178 h 281178"/>
                <a:gd name="connsiteX4" fmla="*/ 43434 w 868680"/>
                <a:gd name="connsiteY4" fmla="*/ 281178 h 281178"/>
                <a:gd name="connsiteX5" fmla="*/ 0 w 868680"/>
                <a:gd name="connsiteY5" fmla="*/ 281178 h 281178"/>
                <a:gd name="connsiteX6" fmla="*/ 0 w 868680"/>
                <a:gd name="connsiteY6" fmla="*/ 0 h 281178"/>
                <a:gd name="connsiteX7" fmla="*/ 43434 w 868680"/>
                <a:gd name="connsiteY7" fmla="*/ 0 h 28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8680" h="281178">
                  <a:moveTo>
                    <a:pt x="825246" y="0"/>
                  </a:moveTo>
                  <a:cubicBezTo>
                    <a:pt x="849234" y="0"/>
                    <a:pt x="868680" y="0"/>
                    <a:pt x="868680" y="0"/>
                  </a:cubicBezTo>
                  <a:lnTo>
                    <a:pt x="868680" y="281178"/>
                  </a:lnTo>
                  <a:cubicBezTo>
                    <a:pt x="868680" y="281178"/>
                    <a:pt x="849234" y="281178"/>
                    <a:pt x="825246" y="281178"/>
                  </a:cubicBezTo>
                  <a:lnTo>
                    <a:pt x="43434" y="281178"/>
                  </a:lnTo>
                  <a:cubicBezTo>
                    <a:pt x="19446" y="281178"/>
                    <a:pt x="0" y="281178"/>
                    <a:pt x="0" y="281178"/>
                  </a:cubicBezTo>
                  <a:lnTo>
                    <a:pt x="0" y="0"/>
                  </a:lnTo>
                  <a:cubicBezTo>
                    <a:pt x="0" y="0"/>
                    <a:pt x="19446" y="0"/>
                    <a:pt x="43434" y="0"/>
                  </a:cubicBezTo>
                  <a:close/>
                </a:path>
              </a:pathLst>
            </a:custGeom>
            <a:solidFill>
              <a:srgbClr val="1D4ED8"/>
            </a:solidFill>
            <a:ln w="10859" cap="flat">
              <a:noFill/>
              <a:prstDash val="solid"/>
              <a:miter/>
            </a:ln>
          </p:spPr>
          <p:txBody>
            <a:bodyPr rtlCol="0" anchor="ctr"/>
            <a:lstStyle/>
            <a:p>
              <a:pPr algn="ctr"/>
              <a:endParaRPr lang="en-IN" sz="1600"/>
            </a:p>
          </p:txBody>
        </p:sp>
        <p:sp>
          <p:nvSpPr>
            <p:cNvPr id="73" name="TextBox 72">
              <a:extLst>
                <a:ext uri="{FF2B5EF4-FFF2-40B4-BE49-F238E27FC236}">
                  <a16:creationId xmlns:a16="http://schemas.microsoft.com/office/drawing/2014/main" id="{7AD85F3B-2B06-8319-DF54-9868CDF3DB37}"/>
                </a:ext>
              </a:extLst>
            </p:cNvPr>
            <p:cNvSpPr txBox="1"/>
            <p:nvPr/>
          </p:nvSpPr>
          <p:spPr>
            <a:xfrm>
              <a:off x="13615155" y="3305718"/>
              <a:ext cx="959880" cy="276999"/>
            </a:xfrm>
            <a:prstGeom prst="rect">
              <a:avLst/>
            </a:prstGeom>
            <a:noFill/>
          </p:spPr>
          <p:txBody>
            <a:bodyPr wrap="none" rtlCol="0" anchor="ctr">
              <a:spAutoFit/>
            </a:bodyPr>
            <a:lstStyle/>
            <a:p>
              <a:pPr algn="ctr"/>
              <a:r>
                <a:rPr lang="en-IN" sz="600">
                  <a:ln/>
                  <a:solidFill>
                    <a:srgbClr val="FFFFFF"/>
                  </a:solidFill>
                  <a:latin typeface="Arial"/>
                  <a:cs typeface="Arial"/>
                  <a:sym typeface="Arial"/>
                  <a:rtl val="0"/>
                </a:rPr>
                <a:t>n257: 28GHz</a:t>
              </a:r>
            </a:p>
          </p:txBody>
        </p:sp>
        <p:sp>
          <p:nvSpPr>
            <p:cNvPr id="74" name="Freeform: Shape 73">
              <a:extLst>
                <a:ext uri="{FF2B5EF4-FFF2-40B4-BE49-F238E27FC236}">
                  <a16:creationId xmlns:a16="http://schemas.microsoft.com/office/drawing/2014/main" id="{D9C9C9CC-0C6F-2186-387D-9D92BFBE5C91}"/>
                </a:ext>
              </a:extLst>
            </p:cNvPr>
            <p:cNvSpPr/>
            <p:nvPr/>
          </p:nvSpPr>
          <p:spPr>
            <a:xfrm>
              <a:off x="14638020" y="3283458"/>
              <a:ext cx="868680" cy="281178"/>
            </a:xfrm>
            <a:custGeom>
              <a:avLst/>
              <a:gdLst>
                <a:gd name="connsiteX0" fmla="*/ 825246 w 868680"/>
                <a:gd name="connsiteY0" fmla="*/ 0 h 281178"/>
                <a:gd name="connsiteX1" fmla="*/ 868680 w 868680"/>
                <a:gd name="connsiteY1" fmla="*/ 0 h 281178"/>
                <a:gd name="connsiteX2" fmla="*/ 868680 w 868680"/>
                <a:gd name="connsiteY2" fmla="*/ 281178 h 281178"/>
                <a:gd name="connsiteX3" fmla="*/ 825246 w 868680"/>
                <a:gd name="connsiteY3" fmla="*/ 281178 h 281178"/>
                <a:gd name="connsiteX4" fmla="*/ 43434 w 868680"/>
                <a:gd name="connsiteY4" fmla="*/ 281178 h 281178"/>
                <a:gd name="connsiteX5" fmla="*/ 0 w 868680"/>
                <a:gd name="connsiteY5" fmla="*/ 281178 h 281178"/>
                <a:gd name="connsiteX6" fmla="*/ 0 w 868680"/>
                <a:gd name="connsiteY6" fmla="*/ 0 h 281178"/>
                <a:gd name="connsiteX7" fmla="*/ 43434 w 868680"/>
                <a:gd name="connsiteY7" fmla="*/ 0 h 28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8680" h="281178">
                  <a:moveTo>
                    <a:pt x="825246" y="0"/>
                  </a:moveTo>
                  <a:cubicBezTo>
                    <a:pt x="849234" y="0"/>
                    <a:pt x="868680" y="0"/>
                    <a:pt x="868680" y="0"/>
                  </a:cubicBezTo>
                  <a:lnTo>
                    <a:pt x="868680" y="281178"/>
                  </a:lnTo>
                  <a:cubicBezTo>
                    <a:pt x="868680" y="281178"/>
                    <a:pt x="849234" y="281178"/>
                    <a:pt x="825246" y="281178"/>
                  </a:cubicBezTo>
                  <a:lnTo>
                    <a:pt x="43434" y="281178"/>
                  </a:lnTo>
                  <a:cubicBezTo>
                    <a:pt x="19446" y="281178"/>
                    <a:pt x="0" y="281178"/>
                    <a:pt x="0" y="281178"/>
                  </a:cubicBezTo>
                  <a:lnTo>
                    <a:pt x="0" y="0"/>
                  </a:lnTo>
                  <a:cubicBezTo>
                    <a:pt x="0" y="0"/>
                    <a:pt x="19446" y="0"/>
                    <a:pt x="43434" y="0"/>
                  </a:cubicBezTo>
                  <a:close/>
                </a:path>
              </a:pathLst>
            </a:custGeom>
            <a:solidFill>
              <a:srgbClr val="1D4ED8"/>
            </a:solidFill>
            <a:ln w="10859" cap="flat">
              <a:noFill/>
              <a:prstDash val="solid"/>
              <a:miter/>
            </a:ln>
          </p:spPr>
          <p:txBody>
            <a:bodyPr rtlCol="0" anchor="ctr"/>
            <a:lstStyle/>
            <a:p>
              <a:pPr algn="ctr"/>
              <a:endParaRPr lang="en-IN" sz="1600"/>
            </a:p>
          </p:txBody>
        </p:sp>
        <p:sp>
          <p:nvSpPr>
            <p:cNvPr id="75" name="TextBox 74">
              <a:extLst>
                <a:ext uri="{FF2B5EF4-FFF2-40B4-BE49-F238E27FC236}">
                  <a16:creationId xmlns:a16="http://schemas.microsoft.com/office/drawing/2014/main" id="{1A8B7E0B-EA79-612C-8760-B07F82004409}"/>
                </a:ext>
              </a:extLst>
            </p:cNvPr>
            <p:cNvSpPr txBox="1"/>
            <p:nvPr/>
          </p:nvSpPr>
          <p:spPr>
            <a:xfrm>
              <a:off x="14592420" y="3305718"/>
              <a:ext cx="959880" cy="276999"/>
            </a:xfrm>
            <a:prstGeom prst="rect">
              <a:avLst/>
            </a:prstGeom>
            <a:noFill/>
          </p:spPr>
          <p:txBody>
            <a:bodyPr wrap="none" rtlCol="0" anchor="ctr">
              <a:spAutoFit/>
            </a:bodyPr>
            <a:lstStyle/>
            <a:p>
              <a:pPr algn="ctr"/>
              <a:r>
                <a:rPr lang="en-IN" sz="600">
                  <a:ln/>
                  <a:solidFill>
                    <a:srgbClr val="FFFFFF"/>
                  </a:solidFill>
                  <a:latin typeface="Arial"/>
                  <a:cs typeface="Arial"/>
                  <a:sym typeface="Arial"/>
                  <a:rtl val="0"/>
                </a:rPr>
                <a:t>n260: 39GHz</a:t>
              </a:r>
            </a:p>
          </p:txBody>
        </p:sp>
        <p:sp>
          <p:nvSpPr>
            <p:cNvPr id="76" name="Freeform: Shape 75">
              <a:extLst>
                <a:ext uri="{FF2B5EF4-FFF2-40B4-BE49-F238E27FC236}">
                  <a16:creationId xmlns:a16="http://schemas.microsoft.com/office/drawing/2014/main" id="{E69B6421-DB2C-F5EC-A5E9-22ACB032FFD3}"/>
                </a:ext>
              </a:extLst>
            </p:cNvPr>
            <p:cNvSpPr/>
            <p:nvPr/>
          </p:nvSpPr>
          <p:spPr>
            <a:xfrm>
              <a:off x="15615285" y="3283458"/>
              <a:ext cx="868680" cy="281178"/>
            </a:xfrm>
            <a:custGeom>
              <a:avLst/>
              <a:gdLst>
                <a:gd name="connsiteX0" fmla="*/ 825246 w 868680"/>
                <a:gd name="connsiteY0" fmla="*/ 0 h 281178"/>
                <a:gd name="connsiteX1" fmla="*/ 868680 w 868680"/>
                <a:gd name="connsiteY1" fmla="*/ 0 h 281178"/>
                <a:gd name="connsiteX2" fmla="*/ 868680 w 868680"/>
                <a:gd name="connsiteY2" fmla="*/ 281178 h 281178"/>
                <a:gd name="connsiteX3" fmla="*/ 825246 w 868680"/>
                <a:gd name="connsiteY3" fmla="*/ 281178 h 281178"/>
                <a:gd name="connsiteX4" fmla="*/ 43434 w 868680"/>
                <a:gd name="connsiteY4" fmla="*/ 281178 h 281178"/>
                <a:gd name="connsiteX5" fmla="*/ 0 w 868680"/>
                <a:gd name="connsiteY5" fmla="*/ 281178 h 281178"/>
                <a:gd name="connsiteX6" fmla="*/ 0 w 868680"/>
                <a:gd name="connsiteY6" fmla="*/ 0 h 281178"/>
                <a:gd name="connsiteX7" fmla="*/ 43434 w 868680"/>
                <a:gd name="connsiteY7" fmla="*/ 0 h 28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8680" h="281178">
                  <a:moveTo>
                    <a:pt x="825246" y="0"/>
                  </a:moveTo>
                  <a:cubicBezTo>
                    <a:pt x="849234" y="0"/>
                    <a:pt x="868680" y="0"/>
                    <a:pt x="868680" y="0"/>
                  </a:cubicBezTo>
                  <a:lnTo>
                    <a:pt x="868680" y="281178"/>
                  </a:lnTo>
                  <a:cubicBezTo>
                    <a:pt x="868680" y="281178"/>
                    <a:pt x="849234" y="281178"/>
                    <a:pt x="825246" y="281178"/>
                  </a:cubicBezTo>
                  <a:lnTo>
                    <a:pt x="43434" y="281178"/>
                  </a:lnTo>
                  <a:cubicBezTo>
                    <a:pt x="19446" y="281178"/>
                    <a:pt x="0" y="281178"/>
                    <a:pt x="0" y="281178"/>
                  </a:cubicBezTo>
                  <a:lnTo>
                    <a:pt x="0" y="0"/>
                  </a:lnTo>
                  <a:cubicBezTo>
                    <a:pt x="0" y="0"/>
                    <a:pt x="19446" y="0"/>
                    <a:pt x="43434" y="0"/>
                  </a:cubicBezTo>
                  <a:close/>
                </a:path>
              </a:pathLst>
            </a:custGeom>
            <a:solidFill>
              <a:srgbClr val="1D4ED8"/>
            </a:solidFill>
            <a:ln w="10859" cap="flat">
              <a:noFill/>
              <a:prstDash val="solid"/>
              <a:miter/>
            </a:ln>
          </p:spPr>
          <p:txBody>
            <a:bodyPr rtlCol="0" anchor="ctr"/>
            <a:lstStyle/>
            <a:p>
              <a:pPr algn="ctr"/>
              <a:endParaRPr lang="en-IN" sz="1600"/>
            </a:p>
          </p:txBody>
        </p:sp>
        <p:sp>
          <p:nvSpPr>
            <p:cNvPr id="77" name="TextBox 76">
              <a:extLst>
                <a:ext uri="{FF2B5EF4-FFF2-40B4-BE49-F238E27FC236}">
                  <a16:creationId xmlns:a16="http://schemas.microsoft.com/office/drawing/2014/main" id="{73DBBB21-80D6-6745-1D2C-2D374B0743E2}"/>
                </a:ext>
              </a:extLst>
            </p:cNvPr>
            <p:cNvSpPr txBox="1"/>
            <p:nvPr/>
          </p:nvSpPr>
          <p:spPr>
            <a:xfrm>
              <a:off x="15569685" y="3305718"/>
              <a:ext cx="959880" cy="276999"/>
            </a:xfrm>
            <a:prstGeom prst="rect">
              <a:avLst/>
            </a:prstGeom>
            <a:noFill/>
          </p:spPr>
          <p:txBody>
            <a:bodyPr wrap="none" rtlCol="0" anchor="ctr">
              <a:spAutoFit/>
            </a:bodyPr>
            <a:lstStyle/>
            <a:p>
              <a:pPr algn="ctr"/>
              <a:r>
                <a:rPr lang="en-IN" sz="600">
                  <a:ln/>
                  <a:solidFill>
                    <a:srgbClr val="FFFFFF"/>
                  </a:solidFill>
                  <a:latin typeface="Arial"/>
                  <a:cs typeface="Arial"/>
                  <a:sym typeface="Arial"/>
                  <a:rtl val="0"/>
                </a:rPr>
                <a:t>n261: 28GHz</a:t>
              </a:r>
            </a:p>
          </p:txBody>
        </p:sp>
        <p:sp>
          <p:nvSpPr>
            <p:cNvPr id="78" name="TextBox 77">
              <a:extLst>
                <a:ext uri="{FF2B5EF4-FFF2-40B4-BE49-F238E27FC236}">
                  <a16:creationId xmlns:a16="http://schemas.microsoft.com/office/drawing/2014/main" id="{00607AB1-8143-9818-C1B1-5EDE582EAD71}"/>
                </a:ext>
              </a:extLst>
            </p:cNvPr>
            <p:cNvSpPr txBox="1"/>
            <p:nvPr/>
          </p:nvSpPr>
          <p:spPr>
            <a:xfrm>
              <a:off x="13702943" y="3614076"/>
              <a:ext cx="2847416" cy="300082"/>
            </a:xfrm>
            <a:prstGeom prst="rect">
              <a:avLst/>
            </a:prstGeom>
            <a:noFill/>
          </p:spPr>
          <p:txBody>
            <a:bodyPr wrap="none" rtlCol="0" anchor="ctr">
              <a:spAutoFit/>
            </a:bodyPr>
            <a:lstStyle/>
            <a:p>
              <a:pPr algn="ctr"/>
              <a:r>
                <a:rPr lang="en-IN" sz="700">
                  <a:ln/>
                  <a:solidFill>
                    <a:srgbClr val="93C5FD"/>
                  </a:solidFill>
                  <a:latin typeface="Arial"/>
                  <a:cs typeface="Arial"/>
                  <a:sym typeface="Arial"/>
                  <a:rtl val="0"/>
                </a:rPr>
                <a:t>Coverage: Short range | Speed: 1-20 Gbps</a:t>
              </a:r>
            </a:p>
          </p:txBody>
        </p:sp>
        <p:sp>
          <p:nvSpPr>
            <p:cNvPr id="79" name="TextBox 78">
              <a:extLst>
                <a:ext uri="{FF2B5EF4-FFF2-40B4-BE49-F238E27FC236}">
                  <a16:creationId xmlns:a16="http://schemas.microsoft.com/office/drawing/2014/main" id="{38909ABF-5D13-A68B-67CC-B4C73FCE854A}"/>
                </a:ext>
              </a:extLst>
            </p:cNvPr>
            <p:cNvSpPr txBox="1"/>
            <p:nvPr/>
          </p:nvSpPr>
          <p:spPr>
            <a:xfrm>
              <a:off x="13906125" y="3757377"/>
              <a:ext cx="2441054" cy="300082"/>
            </a:xfrm>
            <a:prstGeom prst="rect">
              <a:avLst/>
            </a:prstGeom>
            <a:noFill/>
          </p:spPr>
          <p:txBody>
            <a:bodyPr wrap="none" rtlCol="0" anchor="ctr">
              <a:spAutoFit/>
            </a:bodyPr>
            <a:lstStyle/>
            <a:p>
              <a:pPr algn="ctr"/>
              <a:r>
                <a:rPr lang="en-IN" sz="700">
                  <a:ln/>
                  <a:solidFill>
                    <a:srgbClr val="93C5FD"/>
                  </a:solidFill>
                  <a:latin typeface="Arial"/>
                  <a:cs typeface="Arial"/>
                  <a:sym typeface="Arial"/>
                  <a:rtl val="0"/>
                </a:rPr>
                <a:t>Bandwidth: 100-400 MHz per carrier</a:t>
              </a:r>
            </a:p>
          </p:txBody>
        </p:sp>
        <p:sp>
          <p:nvSpPr>
            <p:cNvPr id="80" name="Freeform: Shape 79">
              <a:extLst>
                <a:ext uri="{FF2B5EF4-FFF2-40B4-BE49-F238E27FC236}">
                  <a16:creationId xmlns:a16="http://schemas.microsoft.com/office/drawing/2014/main" id="{8F72AE71-4D9E-7DCF-CB7F-EA843FF38F15}"/>
                </a:ext>
              </a:extLst>
            </p:cNvPr>
            <p:cNvSpPr/>
            <p:nvPr/>
          </p:nvSpPr>
          <p:spPr>
            <a:xfrm>
              <a:off x="9860280" y="4220718"/>
              <a:ext cx="6949440" cy="749808"/>
            </a:xfrm>
            <a:custGeom>
              <a:avLst/>
              <a:gdLst>
                <a:gd name="connsiteX0" fmla="*/ 6862572 w 6949440"/>
                <a:gd name="connsiteY0" fmla="*/ 0 h 749808"/>
                <a:gd name="connsiteX1" fmla="*/ 6949440 w 6949440"/>
                <a:gd name="connsiteY1" fmla="*/ 0 h 749808"/>
                <a:gd name="connsiteX2" fmla="*/ 6949440 w 6949440"/>
                <a:gd name="connsiteY2" fmla="*/ 749808 h 749808"/>
                <a:gd name="connsiteX3" fmla="*/ 6862572 w 6949440"/>
                <a:gd name="connsiteY3" fmla="*/ 749808 h 749808"/>
                <a:gd name="connsiteX4" fmla="*/ 86868 w 6949440"/>
                <a:gd name="connsiteY4" fmla="*/ 749808 h 749808"/>
                <a:gd name="connsiteX5" fmla="*/ 0 w 6949440"/>
                <a:gd name="connsiteY5" fmla="*/ 749808 h 749808"/>
                <a:gd name="connsiteX6" fmla="*/ 0 w 6949440"/>
                <a:gd name="connsiteY6" fmla="*/ 0 h 749808"/>
                <a:gd name="connsiteX7" fmla="*/ 86868 w 6949440"/>
                <a:gd name="connsiteY7" fmla="*/ 0 h 749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49440" h="749808">
                  <a:moveTo>
                    <a:pt x="6862572" y="0"/>
                  </a:moveTo>
                  <a:cubicBezTo>
                    <a:pt x="6910549" y="0"/>
                    <a:pt x="6949440" y="0"/>
                    <a:pt x="6949440" y="0"/>
                  </a:cubicBezTo>
                  <a:lnTo>
                    <a:pt x="6949440" y="749808"/>
                  </a:lnTo>
                  <a:cubicBezTo>
                    <a:pt x="6949440" y="749808"/>
                    <a:pt x="6910549" y="749808"/>
                    <a:pt x="6862572" y="749808"/>
                  </a:cubicBezTo>
                  <a:lnTo>
                    <a:pt x="86868" y="749808"/>
                  </a:lnTo>
                  <a:cubicBezTo>
                    <a:pt x="38892" y="749808"/>
                    <a:pt x="0" y="749808"/>
                    <a:pt x="0" y="749808"/>
                  </a:cubicBezTo>
                  <a:lnTo>
                    <a:pt x="0" y="0"/>
                  </a:lnTo>
                  <a:cubicBezTo>
                    <a:pt x="0" y="0"/>
                    <a:pt x="38892" y="0"/>
                    <a:pt x="86868" y="0"/>
                  </a:cubicBezTo>
                  <a:close/>
                </a:path>
              </a:pathLst>
            </a:custGeom>
            <a:solidFill>
              <a:srgbClr val="064E3B">
                <a:alpha val="30000"/>
              </a:srgbClr>
            </a:solidFill>
            <a:ln w="10859" cap="flat">
              <a:solidFill>
                <a:srgbClr val="10B981"/>
              </a:solidFill>
              <a:prstDash val="solid"/>
              <a:miter/>
            </a:ln>
          </p:spPr>
          <p:txBody>
            <a:bodyPr rtlCol="0" anchor="ctr"/>
            <a:lstStyle/>
            <a:p>
              <a:pPr algn="ctr"/>
              <a:endParaRPr lang="en-IN" sz="1600"/>
            </a:p>
          </p:txBody>
        </p:sp>
        <p:sp>
          <p:nvSpPr>
            <p:cNvPr id="81" name="TextBox 80">
              <a:extLst>
                <a:ext uri="{FF2B5EF4-FFF2-40B4-BE49-F238E27FC236}">
                  <a16:creationId xmlns:a16="http://schemas.microsoft.com/office/drawing/2014/main" id="{9D8B6A1A-E481-CE76-CEAB-2364E5AA8F66}"/>
                </a:ext>
              </a:extLst>
            </p:cNvPr>
            <p:cNvSpPr txBox="1"/>
            <p:nvPr/>
          </p:nvSpPr>
          <p:spPr>
            <a:xfrm>
              <a:off x="11828339" y="4219647"/>
              <a:ext cx="3013326" cy="384817"/>
            </a:xfrm>
            <a:prstGeom prst="rect">
              <a:avLst/>
            </a:prstGeom>
            <a:noFill/>
          </p:spPr>
          <p:txBody>
            <a:bodyPr wrap="none" rtlCol="0" anchor="ctr">
              <a:spAutoFit/>
            </a:bodyPr>
            <a:lstStyle/>
            <a:p>
              <a:pPr algn="ctr"/>
              <a:r>
                <a:rPr lang="en-IN" sz="1067" b="1">
                  <a:ln/>
                  <a:solidFill>
                    <a:srgbClr val="34D399"/>
                  </a:solidFill>
                  <a:latin typeface="Arial"/>
                  <a:cs typeface="Arial"/>
                  <a:sym typeface="Arial"/>
                  <a:rtl val="0"/>
                </a:rPr>
                <a:t>5G Peak Theoretical Speeds</a:t>
              </a:r>
            </a:p>
          </p:txBody>
        </p:sp>
        <p:sp>
          <p:nvSpPr>
            <p:cNvPr id="82" name="TextBox 81">
              <a:extLst>
                <a:ext uri="{FF2B5EF4-FFF2-40B4-BE49-F238E27FC236}">
                  <a16:creationId xmlns:a16="http://schemas.microsoft.com/office/drawing/2014/main" id="{9AA4DA67-B505-0491-9851-BA729944C46C}"/>
                </a:ext>
              </a:extLst>
            </p:cNvPr>
            <p:cNvSpPr txBox="1"/>
            <p:nvPr/>
          </p:nvSpPr>
          <p:spPr>
            <a:xfrm>
              <a:off x="10922115" y="4490217"/>
              <a:ext cx="1568219" cy="323166"/>
            </a:xfrm>
            <a:prstGeom prst="rect">
              <a:avLst/>
            </a:prstGeom>
            <a:noFill/>
          </p:spPr>
          <p:txBody>
            <a:bodyPr wrap="none" rtlCol="0" anchor="ctr">
              <a:spAutoFit/>
            </a:bodyPr>
            <a:lstStyle/>
            <a:p>
              <a:pPr algn="ctr"/>
              <a:r>
                <a:rPr lang="en-IN" sz="800">
                  <a:ln/>
                  <a:solidFill>
                    <a:srgbClr val="6EE7B7"/>
                  </a:solidFill>
                  <a:latin typeface="Arial"/>
                  <a:cs typeface="Arial"/>
                  <a:sym typeface="Arial"/>
                  <a:rtl val="0"/>
                </a:rPr>
                <a:t>FR1: Up to 4 Gbps</a:t>
              </a:r>
            </a:p>
          </p:txBody>
        </p:sp>
        <p:sp>
          <p:nvSpPr>
            <p:cNvPr id="83" name="TextBox 82">
              <a:extLst>
                <a:ext uri="{FF2B5EF4-FFF2-40B4-BE49-F238E27FC236}">
                  <a16:creationId xmlns:a16="http://schemas.microsoft.com/office/drawing/2014/main" id="{495C208F-F3D7-94DE-BC20-D44928FB32E8}"/>
                </a:ext>
              </a:extLst>
            </p:cNvPr>
            <p:cNvSpPr txBox="1"/>
            <p:nvPr/>
          </p:nvSpPr>
          <p:spPr>
            <a:xfrm>
              <a:off x="14136384" y="4490217"/>
              <a:ext cx="1654781" cy="323166"/>
            </a:xfrm>
            <a:prstGeom prst="rect">
              <a:avLst/>
            </a:prstGeom>
            <a:noFill/>
          </p:spPr>
          <p:txBody>
            <a:bodyPr wrap="none" rtlCol="0" anchor="ctr">
              <a:spAutoFit/>
            </a:bodyPr>
            <a:lstStyle/>
            <a:p>
              <a:pPr algn="ctr"/>
              <a:r>
                <a:rPr lang="en-IN" sz="800">
                  <a:ln/>
                  <a:solidFill>
                    <a:srgbClr val="93C5FD"/>
                  </a:solidFill>
                  <a:latin typeface="Arial"/>
                  <a:cs typeface="Arial"/>
                  <a:sym typeface="Arial"/>
                  <a:rtl val="0"/>
                </a:rPr>
                <a:t>FR2: Up to 20 Gbps</a:t>
              </a:r>
            </a:p>
          </p:txBody>
        </p:sp>
        <p:sp>
          <p:nvSpPr>
            <p:cNvPr id="84" name="TextBox 83">
              <a:extLst>
                <a:ext uri="{FF2B5EF4-FFF2-40B4-BE49-F238E27FC236}">
                  <a16:creationId xmlns:a16="http://schemas.microsoft.com/office/drawing/2014/main" id="{4AB2F848-84C8-BA98-196D-BDC8F252FE4C}"/>
                </a:ext>
              </a:extLst>
            </p:cNvPr>
            <p:cNvSpPr txBox="1"/>
            <p:nvPr/>
          </p:nvSpPr>
          <p:spPr>
            <a:xfrm>
              <a:off x="11258469" y="4694639"/>
              <a:ext cx="4153061" cy="300082"/>
            </a:xfrm>
            <a:prstGeom prst="rect">
              <a:avLst/>
            </a:prstGeom>
            <a:noFill/>
          </p:spPr>
          <p:txBody>
            <a:bodyPr wrap="none" rtlCol="0" anchor="ctr">
              <a:spAutoFit/>
            </a:bodyPr>
            <a:lstStyle/>
            <a:p>
              <a:pPr algn="ctr"/>
              <a:r>
                <a:rPr lang="en-IN" sz="700">
                  <a:ln/>
                  <a:solidFill>
                    <a:srgbClr val="E5E7EB"/>
                  </a:solidFill>
                  <a:latin typeface="Arial"/>
                  <a:cs typeface="Arial"/>
                  <a:sym typeface="Arial"/>
                  <a:rtl val="0"/>
                </a:rPr>
                <a:t>Combined theoretical maximum: 20+ Gbps (100x faster than 4G)</a:t>
              </a:r>
            </a:p>
          </p:txBody>
        </p:sp>
      </p:grpSp>
      <p:grpSp>
        <p:nvGrpSpPr>
          <p:cNvPr id="85" name="Graphic 8">
            <a:extLst>
              <a:ext uri="{FF2B5EF4-FFF2-40B4-BE49-F238E27FC236}">
                <a16:creationId xmlns:a16="http://schemas.microsoft.com/office/drawing/2014/main" id="{EFB3C1ED-B4B9-D394-A14E-C2BCCAE074BA}"/>
              </a:ext>
            </a:extLst>
          </p:cNvPr>
          <p:cNvGrpSpPr/>
          <p:nvPr/>
        </p:nvGrpSpPr>
        <p:grpSpPr>
          <a:xfrm>
            <a:off x="927100" y="3688588"/>
            <a:ext cx="10134600" cy="1499616"/>
            <a:chOff x="1390650" y="5532882"/>
            <a:chExt cx="15201900" cy="2249424"/>
          </a:xfrm>
        </p:grpSpPr>
        <p:sp>
          <p:nvSpPr>
            <p:cNvPr id="86" name="Freeform: Shape 85">
              <a:extLst>
                <a:ext uri="{FF2B5EF4-FFF2-40B4-BE49-F238E27FC236}">
                  <a16:creationId xmlns:a16="http://schemas.microsoft.com/office/drawing/2014/main" id="{FFD65F17-842C-4AAE-FBE4-4AAD3E644180}"/>
                </a:ext>
              </a:extLst>
            </p:cNvPr>
            <p:cNvSpPr/>
            <p:nvPr/>
          </p:nvSpPr>
          <p:spPr>
            <a:xfrm>
              <a:off x="1390650" y="5532882"/>
              <a:ext cx="15201900" cy="1874520"/>
            </a:xfrm>
            <a:custGeom>
              <a:avLst/>
              <a:gdLst>
                <a:gd name="connsiteX0" fmla="*/ 15039022 w 15201900"/>
                <a:gd name="connsiteY0" fmla="*/ 0 h 1874520"/>
                <a:gd name="connsiteX1" fmla="*/ 15201900 w 15201900"/>
                <a:gd name="connsiteY1" fmla="*/ 0 h 1874520"/>
                <a:gd name="connsiteX2" fmla="*/ 15201900 w 15201900"/>
                <a:gd name="connsiteY2" fmla="*/ 1874520 h 1874520"/>
                <a:gd name="connsiteX3" fmla="*/ 15039022 w 15201900"/>
                <a:gd name="connsiteY3" fmla="*/ 1874520 h 1874520"/>
                <a:gd name="connsiteX4" fmla="*/ 162878 w 15201900"/>
                <a:gd name="connsiteY4" fmla="*/ 1874520 h 1874520"/>
                <a:gd name="connsiteX5" fmla="*/ 0 w 15201900"/>
                <a:gd name="connsiteY5" fmla="*/ 1874520 h 1874520"/>
                <a:gd name="connsiteX6" fmla="*/ 0 w 15201900"/>
                <a:gd name="connsiteY6" fmla="*/ 0 h 1874520"/>
                <a:gd name="connsiteX7" fmla="*/ 162878 w 15201900"/>
                <a:gd name="connsiteY7" fmla="*/ 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1900" h="1874520">
                  <a:moveTo>
                    <a:pt x="15039022" y="0"/>
                  </a:moveTo>
                  <a:cubicBezTo>
                    <a:pt x="15128978" y="0"/>
                    <a:pt x="15201900" y="0"/>
                    <a:pt x="15201900" y="0"/>
                  </a:cubicBezTo>
                  <a:lnTo>
                    <a:pt x="15201900" y="1874520"/>
                  </a:lnTo>
                  <a:cubicBezTo>
                    <a:pt x="15201900" y="1874520"/>
                    <a:pt x="15128978" y="1874520"/>
                    <a:pt x="15039022" y="1874520"/>
                  </a:cubicBezTo>
                  <a:lnTo>
                    <a:pt x="162878" y="1874520"/>
                  </a:lnTo>
                  <a:cubicBezTo>
                    <a:pt x="72923" y="1874520"/>
                    <a:pt x="0" y="1874520"/>
                    <a:pt x="0" y="1874520"/>
                  </a:cubicBezTo>
                  <a:lnTo>
                    <a:pt x="0" y="0"/>
                  </a:lnTo>
                  <a:cubicBezTo>
                    <a:pt x="0" y="0"/>
                    <a:pt x="72923" y="0"/>
                    <a:pt x="162878" y="0"/>
                  </a:cubicBezTo>
                  <a:close/>
                </a:path>
              </a:pathLst>
            </a:custGeom>
            <a:solidFill>
              <a:srgbClr val="000000"/>
            </a:solidFill>
            <a:ln w="21717" cap="flat">
              <a:solidFill>
                <a:srgbClr val="FBBF24"/>
              </a:solidFill>
              <a:prstDash val="solid"/>
              <a:miter/>
            </a:ln>
          </p:spPr>
          <p:txBody>
            <a:bodyPr rtlCol="0" anchor="ctr"/>
            <a:lstStyle/>
            <a:p>
              <a:pPr algn="ctr"/>
              <a:endParaRPr lang="en-IN" sz="1600"/>
            </a:p>
          </p:txBody>
        </p:sp>
        <p:sp>
          <p:nvSpPr>
            <p:cNvPr id="87" name="TextBox 86">
              <a:extLst>
                <a:ext uri="{FF2B5EF4-FFF2-40B4-BE49-F238E27FC236}">
                  <a16:creationId xmlns:a16="http://schemas.microsoft.com/office/drawing/2014/main" id="{03D5783C-C7A7-C94E-B554-E918C7B1986F}"/>
                </a:ext>
              </a:extLst>
            </p:cNvPr>
            <p:cNvSpPr txBox="1"/>
            <p:nvPr/>
          </p:nvSpPr>
          <p:spPr>
            <a:xfrm>
              <a:off x="6528954" y="5578574"/>
              <a:ext cx="4925292" cy="446181"/>
            </a:xfrm>
            <a:prstGeom prst="rect">
              <a:avLst/>
            </a:prstGeom>
            <a:noFill/>
          </p:spPr>
          <p:txBody>
            <a:bodyPr wrap="none" rtlCol="0" anchor="ctr">
              <a:spAutoFit/>
            </a:bodyPr>
            <a:lstStyle/>
            <a:p>
              <a:pPr algn="ctr"/>
              <a:r>
                <a:rPr lang="en-IN" sz="1333" b="1">
                  <a:ln/>
                  <a:solidFill>
                    <a:srgbClr val="FBBF24"/>
                  </a:solidFill>
                  <a:latin typeface="Arial"/>
                  <a:cs typeface="Arial"/>
                  <a:sym typeface="Arial"/>
                  <a:rtl val="0"/>
                </a:rPr>
                <a:t>Coverage vs Speed Trade-off Analysis</a:t>
              </a:r>
            </a:p>
          </p:txBody>
        </p:sp>
        <p:grpSp>
          <p:nvGrpSpPr>
            <p:cNvPr id="88" name="Graphic 8">
              <a:extLst>
                <a:ext uri="{FF2B5EF4-FFF2-40B4-BE49-F238E27FC236}">
                  <a16:creationId xmlns:a16="http://schemas.microsoft.com/office/drawing/2014/main" id="{B901C5A8-49D5-8A20-6839-80AEBA90E4FD}"/>
                </a:ext>
              </a:extLst>
            </p:cNvPr>
            <p:cNvGrpSpPr/>
            <p:nvPr/>
          </p:nvGrpSpPr>
          <p:grpSpPr>
            <a:xfrm>
              <a:off x="3348324" y="6241118"/>
              <a:ext cx="2599752" cy="1541188"/>
              <a:chOff x="3348324" y="6241118"/>
              <a:chExt cx="2599752" cy="1541188"/>
            </a:xfrm>
          </p:grpSpPr>
          <p:sp>
            <p:nvSpPr>
              <p:cNvPr id="89" name="Freeform: Shape 88">
                <a:extLst>
                  <a:ext uri="{FF2B5EF4-FFF2-40B4-BE49-F238E27FC236}">
                    <a16:creationId xmlns:a16="http://schemas.microsoft.com/office/drawing/2014/main" id="{1B05BCFC-E872-7243-7127-BEB941CED3CA}"/>
                  </a:ext>
                </a:extLst>
              </p:cNvPr>
              <p:cNvSpPr/>
              <p:nvPr/>
            </p:nvSpPr>
            <p:spPr>
              <a:xfrm>
                <a:off x="4593907" y="6845046"/>
                <a:ext cx="108585" cy="374904"/>
              </a:xfrm>
              <a:custGeom>
                <a:avLst/>
                <a:gdLst>
                  <a:gd name="connsiteX0" fmla="*/ 200 w 108585"/>
                  <a:gd name="connsiteY0" fmla="*/ 630 h 374904"/>
                  <a:gd name="connsiteX1" fmla="*/ 108785 w 108585"/>
                  <a:gd name="connsiteY1" fmla="*/ 630 h 374904"/>
                  <a:gd name="connsiteX2" fmla="*/ 108785 w 108585"/>
                  <a:gd name="connsiteY2" fmla="*/ 375534 h 374904"/>
                  <a:gd name="connsiteX3" fmla="*/ 200 w 108585"/>
                  <a:gd name="connsiteY3" fmla="*/ 375534 h 374904"/>
                </a:gdLst>
                <a:ahLst/>
                <a:cxnLst>
                  <a:cxn ang="0">
                    <a:pos x="connsiteX0" y="connsiteY0"/>
                  </a:cxn>
                  <a:cxn ang="0">
                    <a:pos x="connsiteX1" y="connsiteY1"/>
                  </a:cxn>
                  <a:cxn ang="0">
                    <a:pos x="connsiteX2" y="connsiteY2"/>
                  </a:cxn>
                  <a:cxn ang="0">
                    <a:pos x="connsiteX3" y="connsiteY3"/>
                  </a:cxn>
                </a:cxnLst>
                <a:rect l="l" t="t" r="r" b="b"/>
                <a:pathLst>
                  <a:path w="108585" h="374904">
                    <a:moveTo>
                      <a:pt x="200" y="630"/>
                    </a:moveTo>
                    <a:lnTo>
                      <a:pt x="108785" y="630"/>
                    </a:lnTo>
                    <a:lnTo>
                      <a:pt x="108785" y="375534"/>
                    </a:lnTo>
                    <a:lnTo>
                      <a:pt x="200" y="375534"/>
                    </a:lnTo>
                    <a:close/>
                  </a:path>
                </a:pathLst>
              </a:custGeom>
              <a:solidFill>
                <a:srgbClr val="6B7280"/>
              </a:solidFill>
              <a:ln w="10859" cap="flat">
                <a:noFill/>
                <a:prstDash val="solid"/>
                <a:miter/>
              </a:ln>
            </p:spPr>
            <p:txBody>
              <a:bodyPr rtlCol="0" anchor="ctr"/>
              <a:lstStyle/>
              <a:p>
                <a:pPr algn="ctr"/>
                <a:endParaRPr lang="en-IN" sz="1600"/>
              </a:p>
            </p:txBody>
          </p:sp>
          <p:sp>
            <p:nvSpPr>
              <p:cNvPr id="90" name="Freeform: Shape 89">
                <a:extLst>
                  <a:ext uri="{FF2B5EF4-FFF2-40B4-BE49-F238E27FC236}">
                    <a16:creationId xmlns:a16="http://schemas.microsoft.com/office/drawing/2014/main" id="{B1948475-9B45-64FD-28B3-2472D0CBFA29}"/>
                  </a:ext>
                </a:extLst>
              </p:cNvPr>
              <p:cNvSpPr/>
              <p:nvPr/>
            </p:nvSpPr>
            <p:spPr>
              <a:xfrm>
                <a:off x="4539615" y="6751320"/>
                <a:ext cx="217170" cy="93726"/>
              </a:xfrm>
              <a:custGeom>
                <a:avLst/>
                <a:gdLst>
                  <a:gd name="connsiteX0" fmla="*/ 108785 w 217170"/>
                  <a:gd name="connsiteY0" fmla="*/ 94356 h 93726"/>
                  <a:gd name="connsiteX1" fmla="*/ 200 w 217170"/>
                  <a:gd name="connsiteY1" fmla="*/ 630 h 93726"/>
                  <a:gd name="connsiteX2" fmla="*/ 217370 w 217170"/>
                  <a:gd name="connsiteY2" fmla="*/ 630 h 93726"/>
                </a:gdLst>
                <a:ahLst/>
                <a:cxnLst>
                  <a:cxn ang="0">
                    <a:pos x="connsiteX0" y="connsiteY0"/>
                  </a:cxn>
                  <a:cxn ang="0">
                    <a:pos x="connsiteX1" y="connsiteY1"/>
                  </a:cxn>
                  <a:cxn ang="0">
                    <a:pos x="connsiteX2" y="connsiteY2"/>
                  </a:cxn>
                </a:cxnLst>
                <a:rect l="l" t="t" r="r" b="b"/>
                <a:pathLst>
                  <a:path w="217170" h="93726">
                    <a:moveTo>
                      <a:pt x="108785" y="94356"/>
                    </a:moveTo>
                    <a:lnTo>
                      <a:pt x="200" y="630"/>
                    </a:lnTo>
                    <a:lnTo>
                      <a:pt x="217370" y="630"/>
                    </a:lnTo>
                    <a:close/>
                  </a:path>
                </a:pathLst>
              </a:custGeom>
              <a:solidFill>
                <a:srgbClr val="6B7280"/>
              </a:solidFill>
              <a:ln w="10859" cap="flat">
                <a:noFill/>
                <a:prstDash val="solid"/>
                <a:miter/>
              </a:ln>
            </p:spPr>
            <p:txBody>
              <a:bodyPr rtlCol="0" anchor="ctr"/>
              <a:lstStyle/>
              <a:p>
                <a:pPr algn="ctr"/>
                <a:endParaRPr lang="en-IN" sz="1600"/>
              </a:p>
            </p:txBody>
          </p:sp>
          <p:sp>
            <p:nvSpPr>
              <p:cNvPr id="91" name="Freeform: Shape 90">
                <a:extLst>
                  <a:ext uri="{FF2B5EF4-FFF2-40B4-BE49-F238E27FC236}">
                    <a16:creationId xmlns:a16="http://schemas.microsoft.com/office/drawing/2014/main" id="{3F3EB6D4-D901-C6AF-B065-97CEC6C7027F}"/>
                  </a:ext>
                </a:extLst>
              </p:cNvPr>
              <p:cNvSpPr/>
              <p:nvPr/>
            </p:nvSpPr>
            <p:spPr>
              <a:xfrm>
                <a:off x="3779520" y="6282690"/>
                <a:ext cx="1737360" cy="1499616"/>
              </a:xfrm>
              <a:custGeom>
                <a:avLst/>
                <a:gdLst>
                  <a:gd name="connsiteX0" fmla="*/ 1737560 w 1737360"/>
                  <a:gd name="connsiteY0" fmla="*/ 750438 h 1499616"/>
                  <a:gd name="connsiteX1" fmla="*/ 868880 w 1737360"/>
                  <a:gd name="connsiteY1" fmla="*/ 1500246 h 1499616"/>
                  <a:gd name="connsiteX2" fmla="*/ 200 w 1737360"/>
                  <a:gd name="connsiteY2" fmla="*/ 750438 h 1499616"/>
                  <a:gd name="connsiteX3" fmla="*/ 868880 w 1737360"/>
                  <a:gd name="connsiteY3" fmla="*/ 630 h 1499616"/>
                  <a:gd name="connsiteX4" fmla="*/ 1737560 w 1737360"/>
                  <a:gd name="connsiteY4" fmla="*/ 750438 h 1499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60" h="1499616">
                    <a:moveTo>
                      <a:pt x="1737560" y="750438"/>
                    </a:moveTo>
                    <a:cubicBezTo>
                      <a:pt x="1737560" y="1164546"/>
                      <a:pt x="1348639" y="1500246"/>
                      <a:pt x="868880" y="1500246"/>
                    </a:cubicBezTo>
                    <a:cubicBezTo>
                      <a:pt x="389121" y="1500246"/>
                      <a:pt x="200" y="1164546"/>
                      <a:pt x="200" y="750438"/>
                    </a:cubicBezTo>
                    <a:cubicBezTo>
                      <a:pt x="200" y="336330"/>
                      <a:pt x="389121" y="630"/>
                      <a:pt x="868880" y="630"/>
                    </a:cubicBezTo>
                    <a:cubicBezTo>
                      <a:pt x="1348639" y="630"/>
                      <a:pt x="1737560" y="336330"/>
                      <a:pt x="1737560" y="750438"/>
                    </a:cubicBezTo>
                    <a:close/>
                  </a:path>
                </a:pathLst>
              </a:custGeom>
              <a:noFill/>
              <a:ln w="32576" cap="flat">
                <a:solidFill>
                  <a:srgbClr val="EF4444"/>
                </a:solidFill>
                <a:custDash>
                  <a:ds d="375000" sp="375000"/>
                </a:custDash>
                <a:miter/>
              </a:ln>
            </p:spPr>
            <p:txBody>
              <a:bodyPr rtlCol="0" anchor="ctr"/>
              <a:lstStyle/>
              <a:p>
                <a:pPr algn="ctr"/>
                <a:endParaRPr lang="en-IN" sz="1600"/>
              </a:p>
            </p:txBody>
          </p:sp>
          <p:sp>
            <p:nvSpPr>
              <p:cNvPr id="92" name="TextBox 91">
                <a:extLst>
                  <a:ext uri="{FF2B5EF4-FFF2-40B4-BE49-F238E27FC236}">
                    <a16:creationId xmlns:a16="http://schemas.microsoft.com/office/drawing/2014/main" id="{6E142E25-4B05-49D3-CB05-4AED3217EDCD}"/>
                  </a:ext>
                </a:extLst>
              </p:cNvPr>
              <p:cNvSpPr txBox="1"/>
              <p:nvPr/>
            </p:nvSpPr>
            <p:spPr>
              <a:xfrm>
                <a:off x="4032405" y="6364737"/>
                <a:ext cx="1231589" cy="323166"/>
              </a:xfrm>
              <a:prstGeom prst="rect">
                <a:avLst/>
              </a:prstGeom>
              <a:noFill/>
            </p:spPr>
            <p:txBody>
              <a:bodyPr wrap="none" rtlCol="0" anchor="ctr">
                <a:spAutoFit/>
              </a:bodyPr>
              <a:lstStyle/>
              <a:p>
                <a:pPr algn="ctr"/>
                <a:r>
                  <a:rPr lang="en-IN" sz="800" b="1">
                    <a:ln/>
                    <a:solidFill>
                      <a:srgbClr val="F87171"/>
                    </a:solidFill>
                    <a:latin typeface="Arial"/>
                    <a:cs typeface="Arial"/>
                    <a:sym typeface="Arial"/>
                    <a:rtl val="0"/>
                  </a:rPr>
                  <a:t>4G Coverage</a:t>
                </a:r>
              </a:p>
            </p:txBody>
          </p:sp>
          <p:sp>
            <p:nvSpPr>
              <p:cNvPr id="93" name="TextBox 92">
                <a:extLst>
                  <a:ext uri="{FF2B5EF4-FFF2-40B4-BE49-F238E27FC236}">
                    <a16:creationId xmlns:a16="http://schemas.microsoft.com/office/drawing/2014/main" id="{9E053623-38FE-242B-04F1-758420C3CC97}"/>
                  </a:ext>
                </a:extLst>
              </p:cNvPr>
              <p:cNvSpPr txBox="1"/>
              <p:nvPr/>
            </p:nvSpPr>
            <p:spPr>
              <a:xfrm>
                <a:off x="3348324" y="6241118"/>
                <a:ext cx="2599752" cy="300083"/>
              </a:xfrm>
              <a:prstGeom prst="rect">
                <a:avLst/>
              </a:prstGeom>
              <a:noFill/>
            </p:spPr>
            <p:txBody>
              <a:bodyPr wrap="none" rtlCol="0" anchor="ctr">
                <a:spAutoFit/>
              </a:bodyPr>
              <a:lstStyle/>
              <a:p>
                <a:pPr algn="ctr"/>
                <a:r>
                  <a:rPr lang="en-IN" sz="700">
                    <a:ln/>
                    <a:solidFill>
                      <a:srgbClr val="FCA5A5"/>
                    </a:solidFill>
                    <a:latin typeface="Arial"/>
                    <a:cs typeface="Arial"/>
                    <a:sym typeface="Arial"/>
                    <a:rtl val="0"/>
                  </a:rPr>
                  <a:t>Range: 5-30 km | Speed: 50-150 Mbps</a:t>
                </a:r>
              </a:p>
            </p:txBody>
          </p:sp>
          <p:sp>
            <p:nvSpPr>
              <p:cNvPr id="94" name="Freeform: Shape 93">
                <a:extLst>
                  <a:ext uri="{FF2B5EF4-FFF2-40B4-BE49-F238E27FC236}">
                    <a16:creationId xmlns:a16="http://schemas.microsoft.com/office/drawing/2014/main" id="{1186E81C-BE34-5999-F726-0DF7D46A8B5E}"/>
                  </a:ext>
                </a:extLst>
              </p:cNvPr>
              <p:cNvSpPr/>
              <p:nvPr/>
            </p:nvSpPr>
            <p:spPr>
              <a:xfrm>
                <a:off x="4512471" y="6845046"/>
                <a:ext cx="27143" cy="93726"/>
              </a:xfrm>
              <a:custGeom>
                <a:avLst/>
                <a:gdLst>
                  <a:gd name="connsiteX0" fmla="*/ 27343 w 27143"/>
                  <a:gd name="connsiteY0" fmla="*/ 94356 h 93726"/>
                  <a:gd name="connsiteX1" fmla="*/ 27343 w 27143"/>
                  <a:gd name="connsiteY1" fmla="*/ 630 h 93726"/>
                </a:gdLst>
                <a:ahLst/>
                <a:cxnLst>
                  <a:cxn ang="0">
                    <a:pos x="connsiteX0" y="connsiteY0"/>
                  </a:cxn>
                  <a:cxn ang="0">
                    <a:pos x="connsiteX1" y="connsiteY1"/>
                  </a:cxn>
                </a:cxnLst>
                <a:rect l="l" t="t" r="r" b="b"/>
                <a:pathLst>
                  <a:path w="27143" h="93726">
                    <a:moveTo>
                      <a:pt x="27343" y="94356"/>
                    </a:moveTo>
                    <a:cubicBezTo>
                      <a:pt x="-8848" y="63114"/>
                      <a:pt x="-8848" y="31872"/>
                      <a:pt x="27343" y="630"/>
                    </a:cubicBezTo>
                  </a:path>
                </a:pathLst>
              </a:custGeom>
              <a:noFill/>
              <a:ln w="21717" cap="flat">
                <a:solidFill>
                  <a:srgbClr val="EF4444"/>
                </a:solidFill>
                <a:prstDash val="solid"/>
                <a:miter/>
              </a:ln>
            </p:spPr>
            <p:txBody>
              <a:bodyPr rtlCol="0" anchor="ctr"/>
              <a:lstStyle/>
              <a:p>
                <a:pPr algn="ctr"/>
                <a:endParaRPr lang="en-IN" sz="1600"/>
              </a:p>
            </p:txBody>
          </p:sp>
          <p:sp>
            <p:nvSpPr>
              <p:cNvPr id="95" name="Freeform: Shape 94">
                <a:extLst>
                  <a:ext uri="{FF2B5EF4-FFF2-40B4-BE49-F238E27FC236}">
                    <a16:creationId xmlns:a16="http://schemas.microsoft.com/office/drawing/2014/main" id="{E74F0718-A9A3-C2D0-1DB1-C280157CE67B}"/>
                  </a:ext>
                </a:extLst>
              </p:cNvPr>
              <p:cNvSpPr/>
              <p:nvPr/>
            </p:nvSpPr>
            <p:spPr>
              <a:xfrm>
                <a:off x="4431027" y="6751320"/>
                <a:ext cx="54295" cy="140589"/>
              </a:xfrm>
              <a:custGeom>
                <a:avLst/>
                <a:gdLst>
                  <a:gd name="connsiteX0" fmla="*/ 54495 w 54295"/>
                  <a:gd name="connsiteY0" fmla="*/ 141219 h 140589"/>
                  <a:gd name="connsiteX1" fmla="*/ 54495 w 54295"/>
                  <a:gd name="connsiteY1" fmla="*/ 630 h 140589"/>
                </a:gdLst>
                <a:ahLst/>
                <a:cxnLst>
                  <a:cxn ang="0">
                    <a:pos x="connsiteX0" y="connsiteY0"/>
                  </a:cxn>
                  <a:cxn ang="0">
                    <a:pos x="connsiteX1" y="connsiteY1"/>
                  </a:cxn>
                </a:cxnLst>
                <a:rect l="l" t="t" r="r" b="b"/>
                <a:pathLst>
                  <a:path w="54295" h="140589">
                    <a:moveTo>
                      <a:pt x="54495" y="141219"/>
                    </a:moveTo>
                    <a:cubicBezTo>
                      <a:pt x="-17898" y="78735"/>
                      <a:pt x="-17898" y="31872"/>
                      <a:pt x="54495" y="630"/>
                    </a:cubicBezTo>
                  </a:path>
                </a:pathLst>
              </a:custGeom>
              <a:noFill/>
              <a:ln w="21717" cap="flat">
                <a:solidFill>
                  <a:srgbClr val="EF4444"/>
                </a:solidFill>
                <a:prstDash val="solid"/>
                <a:miter/>
              </a:ln>
            </p:spPr>
            <p:txBody>
              <a:bodyPr rtlCol="0" anchor="ctr"/>
              <a:lstStyle/>
              <a:p>
                <a:pPr algn="ctr"/>
                <a:endParaRPr lang="en-IN" sz="1600"/>
              </a:p>
            </p:txBody>
          </p:sp>
          <p:sp>
            <p:nvSpPr>
              <p:cNvPr id="96" name="Freeform: Shape 95">
                <a:extLst>
                  <a:ext uri="{FF2B5EF4-FFF2-40B4-BE49-F238E27FC236}">
                    <a16:creationId xmlns:a16="http://schemas.microsoft.com/office/drawing/2014/main" id="{0C009BCC-605E-EBC2-3667-ABA56CD65792}"/>
                  </a:ext>
                </a:extLst>
              </p:cNvPr>
              <p:cNvSpPr/>
              <p:nvPr/>
            </p:nvSpPr>
            <p:spPr>
              <a:xfrm>
                <a:off x="4349591" y="6657594"/>
                <a:ext cx="81438" cy="187452"/>
              </a:xfrm>
              <a:custGeom>
                <a:avLst/>
                <a:gdLst>
                  <a:gd name="connsiteX0" fmla="*/ 81639 w 81438"/>
                  <a:gd name="connsiteY0" fmla="*/ 188082 h 187452"/>
                  <a:gd name="connsiteX1" fmla="*/ 81639 w 81438"/>
                  <a:gd name="connsiteY1" fmla="*/ 630 h 187452"/>
                </a:gdLst>
                <a:ahLst/>
                <a:cxnLst>
                  <a:cxn ang="0">
                    <a:pos x="connsiteX0" y="connsiteY0"/>
                  </a:cxn>
                  <a:cxn ang="0">
                    <a:pos x="connsiteX1" y="connsiteY1"/>
                  </a:cxn>
                </a:cxnLst>
                <a:rect l="l" t="t" r="r" b="b"/>
                <a:pathLst>
                  <a:path w="81438" h="187452">
                    <a:moveTo>
                      <a:pt x="81639" y="188082"/>
                    </a:moveTo>
                    <a:cubicBezTo>
                      <a:pt x="-26946" y="125598"/>
                      <a:pt x="-26946" y="63114"/>
                      <a:pt x="81639" y="630"/>
                    </a:cubicBezTo>
                  </a:path>
                </a:pathLst>
              </a:custGeom>
              <a:noFill/>
              <a:ln w="21717" cap="flat">
                <a:solidFill>
                  <a:srgbClr val="EF4444"/>
                </a:solidFill>
                <a:prstDash val="solid"/>
                <a:miter/>
              </a:ln>
            </p:spPr>
            <p:txBody>
              <a:bodyPr rtlCol="0" anchor="ctr"/>
              <a:lstStyle/>
              <a:p>
                <a:pPr algn="ctr"/>
                <a:endParaRPr lang="en-IN" sz="1600"/>
              </a:p>
            </p:txBody>
          </p:sp>
        </p:grpSp>
        <p:grpSp>
          <p:nvGrpSpPr>
            <p:cNvPr id="97" name="Graphic 8">
              <a:extLst>
                <a:ext uri="{FF2B5EF4-FFF2-40B4-BE49-F238E27FC236}">
                  <a16:creationId xmlns:a16="http://schemas.microsoft.com/office/drawing/2014/main" id="{030DDF0A-71CC-84A6-9E62-16922FD91380}"/>
                </a:ext>
              </a:extLst>
            </p:cNvPr>
            <p:cNvGrpSpPr/>
            <p:nvPr/>
          </p:nvGrpSpPr>
          <p:grpSpPr>
            <a:xfrm>
              <a:off x="6424335" y="6241117"/>
              <a:ext cx="2962832" cy="1353737"/>
              <a:chOff x="6424335" y="6241117"/>
              <a:chExt cx="2962832" cy="1353737"/>
            </a:xfrm>
          </p:grpSpPr>
          <p:sp>
            <p:nvSpPr>
              <p:cNvPr id="98" name="Freeform: Shape 97">
                <a:extLst>
                  <a:ext uri="{FF2B5EF4-FFF2-40B4-BE49-F238E27FC236}">
                    <a16:creationId xmlns:a16="http://schemas.microsoft.com/office/drawing/2014/main" id="{024725CB-4AAB-DBC4-D16B-D674B1F2A058}"/>
                  </a:ext>
                </a:extLst>
              </p:cNvPr>
              <p:cNvSpPr/>
              <p:nvPr/>
            </p:nvSpPr>
            <p:spPr>
              <a:xfrm>
                <a:off x="7851457" y="6845046"/>
                <a:ext cx="108585" cy="374904"/>
              </a:xfrm>
              <a:custGeom>
                <a:avLst/>
                <a:gdLst>
                  <a:gd name="connsiteX0" fmla="*/ 600 w 108585"/>
                  <a:gd name="connsiteY0" fmla="*/ 630 h 374904"/>
                  <a:gd name="connsiteX1" fmla="*/ 109185 w 108585"/>
                  <a:gd name="connsiteY1" fmla="*/ 630 h 374904"/>
                  <a:gd name="connsiteX2" fmla="*/ 109185 w 108585"/>
                  <a:gd name="connsiteY2" fmla="*/ 375534 h 374904"/>
                  <a:gd name="connsiteX3" fmla="*/ 600 w 108585"/>
                  <a:gd name="connsiteY3" fmla="*/ 375534 h 374904"/>
                </a:gdLst>
                <a:ahLst/>
                <a:cxnLst>
                  <a:cxn ang="0">
                    <a:pos x="connsiteX0" y="connsiteY0"/>
                  </a:cxn>
                  <a:cxn ang="0">
                    <a:pos x="connsiteX1" y="connsiteY1"/>
                  </a:cxn>
                  <a:cxn ang="0">
                    <a:pos x="connsiteX2" y="connsiteY2"/>
                  </a:cxn>
                  <a:cxn ang="0">
                    <a:pos x="connsiteX3" y="connsiteY3"/>
                  </a:cxn>
                </a:cxnLst>
                <a:rect l="l" t="t" r="r" b="b"/>
                <a:pathLst>
                  <a:path w="108585" h="374904">
                    <a:moveTo>
                      <a:pt x="600" y="630"/>
                    </a:moveTo>
                    <a:lnTo>
                      <a:pt x="109185" y="630"/>
                    </a:lnTo>
                    <a:lnTo>
                      <a:pt x="109185" y="375534"/>
                    </a:lnTo>
                    <a:lnTo>
                      <a:pt x="600" y="375534"/>
                    </a:lnTo>
                    <a:close/>
                  </a:path>
                </a:pathLst>
              </a:custGeom>
              <a:solidFill>
                <a:srgbClr val="6B7280"/>
              </a:solidFill>
              <a:ln w="10859" cap="flat">
                <a:noFill/>
                <a:prstDash val="solid"/>
                <a:miter/>
              </a:ln>
            </p:spPr>
            <p:txBody>
              <a:bodyPr rtlCol="0" anchor="ctr"/>
              <a:lstStyle/>
              <a:p>
                <a:pPr algn="ctr"/>
                <a:endParaRPr lang="en-IN" sz="1600"/>
              </a:p>
            </p:txBody>
          </p:sp>
          <p:sp>
            <p:nvSpPr>
              <p:cNvPr id="99" name="Freeform: Shape 98">
                <a:extLst>
                  <a:ext uri="{FF2B5EF4-FFF2-40B4-BE49-F238E27FC236}">
                    <a16:creationId xmlns:a16="http://schemas.microsoft.com/office/drawing/2014/main" id="{5846BD4C-2CE6-E386-33EE-11E2730307C6}"/>
                  </a:ext>
                </a:extLst>
              </p:cNvPr>
              <p:cNvSpPr/>
              <p:nvPr/>
            </p:nvSpPr>
            <p:spPr>
              <a:xfrm>
                <a:off x="7797165" y="6751320"/>
                <a:ext cx="217170" cy="93726"/>
              </a:xfrm>
              <a:custGeom>
                <a:avLst/>
                <a:gdLst>
                  <a:gd name="connsiteX0" fmla="*/ 109185 w 217170"/>
                  <a:gd name="connsiteY0" fmla="*/ 94356 h 93726"/>
                  <a:gd name="connsiteX1" fmla="*/ 600 w 217170"/>
                  <a:gd name="connsiteY1" fmla="*/ 630 h 93726"/>
                  <a:gd name="connsiteX2" fmla="*/ 217770 w 217170"/>
                  <a:gd name="connsiteY2" fmla="*/ 630 h 93726"/>
                </a:gdLst>
                <a:ahLst/>
                <a:cxnLst>
                  <a:cxn ang="0">
                    <a:pos x="connsiteX0" y="connsiteY0"/>
                  </a:cxn>
                  <a:cxn ang="0">
                    <a:pos x="connsiteX1" y="connsiteY1"/>
                  </a:cxn>
                  <a:cxn ang="0">
                    <a:pos x="connsiteX2" y="connsiteY2"/>
                  </a:cxn>
                </a:cxnLst>
                <a:rect l="l" t="t" r="r" b="b"/>
                <a:pathLst>
                  <a:path w="217170" h="93726">
                    <a:moveTo>
                      <a:pt x="109185" y="94356"/>
                    </a:moveTo>
                    <a:lnTo>
                      <a:pt x="600" y="630"/>
                    </a:lnTo>
                    <a:lnTo>
                      <a:pt x="217770" y="630"/>
                    </a:lnTo>
                    <a:close/>
                  </a:path>
                </a:pathLst>
              </a:custGeom>
              <a:solidFill>
                <a:srgbClr val="6B7280"/>
              </a:solidFill>
              <a:ln w="10859" cap="flat">
                <a:noFill/>
                <a:prstDash val="solid"/>
                <a:miter/>
              </a:ln>
            </p:spPr>
            <p:txBody>
              <a:bodyPr rtlCol="0" anchor="ctr"/>
              <a:lstStyle/>
              <a:p>
                <a:pPr algn="ctr"/>
                <a:endParaRPr lang="en-IN" sz="1600"/>
              </a:p>
            </p:txBody>
          </p:sp>
          <p:sp>
            <p:nvSpPr>
              <p:cNvPr id="100" name="Freeform: Shape 99">
                <a:extLst>
                  <a:ext uri="{FF2B5EF4-FFF2-40B4-BE49-F238E27FC236}">
                    <a16:creationId xmlns:a16="http://schemas.microsoft.com/office/drawing/2014/main" id="{01610309-97BB-F196-8989-1CED57B738DD}"/>
                  </a:ext>
                </a:extLst>
              </p:cNvPr>
              <p:cNvSpPr/>
              <p:nvPr/>
            </p:nvSpPr>
            <p:spPr>
              <a:xfrm>
                <a:off x="7254240" y="6470142"/>
                <a:ext cx="1303020" cy="1124712"/>
              </a:xfrm>
              <a:custGeom>
                <a:avLst/>
                <a:gdLst>
                  <a:gd name="connsiteX0" fmla="*/ 1303620 w 1303020"/>
                  <a:gd name="connsiteY0" fmla="*/ 562986 h 1124712"/>
                  <a:gd name="connsiteX1" fmla="*/ 652110 w 1303020"/>
                  <a:gd name="connsiteY1" fmla="*/ 1125342 h 1124712"/>
                  <a:gd name="connsiteX2" fmla="*/ 600 w 1303020"/>
                  <a:gd name="connsiteY2" fmla="*/ 562986 h 1124712"/>
                  <a:gd name="connsiteX3" fmla="*/ 652110 w 1303020"/>
                  <a:gd name="connsiteY3" fmla="*/ 630 h 1124712"/>
                  <a:gd name="connsiteX4" fmla="*/ 1303620 w 1303020"/>
                  <a:gd name="connsiteY4" fmla="*/ 562986 h 1124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0" h="1124712">
                    <a:moveTo>
                      <a:pt x="1303620" y="562986"/>
                    </a:moveTo>
                    <a:cubicBezTo>
                      <a:pt x="1303620" y="873567"/>
                      <a:pt x="1011929" y="1125342"/>
                      <a:pt x="652110" y="1125342"/>
                    </a:cubicBezTo>
                    <a:cubicBezTo>
                      <a:pt x="292291" y="1125342"/>
                      <a:pt x="600" y="873567"/>
                      <a:pt x="600" y="562986"/>
                    </a:cubicBezTo>
                    <a:cubicBezTo>
                      <a:pt x="600" y="252405"/>
                      <a:pt x="292291" y="630"/>
                      <a:pt x="652110" y="630"/>
                    </a:cubicBezTo>
                    <a:cubicBezTo>
                      <a:pt x="1011929" y="630"/>
                      <a:pt x="1303620" y="252405"/>
                      <a:pt x="1303620" y="562986"/>
                    </a:cubicBezTo>
                    <a:close/>
                  </a:path>
                </a:pathLst>
              </a:custGeom>
              <a:noFill/>
              <a:ln w="32576" cap="flat">
                <a:solidFill>
                  <a:srgbClr val="10B981"/>
                </a:solidFill>
                <a:prstDash val="sysDot"/>
                <a:miter/>
              </a:ln>
            </p:spPr>
            <p:txBody>
              <a:bodyPr rtlCol="0" anchor="ctr"/>
              <a:lstStyle/>
              <a:p>
                <a:pPr algn="ctr"/>
                <a:endParaRPr lang="en-IN" sz="1600"/>
              </a:p>
            </p:txBody>
          </p:sp>
          <p:sp>
            <p:nvSpPr>
              <p:cNvPr id="101" name="TextBox 100">
                <a:extLst>
                  <a:ext uri="{FF2B5EF4-FFF2-40B4-BE49-F238E27FC236}">
                    <a16:creationId xmlns:a16="http://schemas.microsoft.com/office/drawing/2014/main" id="{2CF8F739-C681-412C-BF81-D3DC2842C5DB}"/>
                  </a:ext>
                </a:extLst>
              </p:cNvPr>
              <p:cNvSpPr txBox="1"/>
              <p:nvPr/>
            </p:nvSpPr>
            <p:spPr>
              <a:xfrm>
                <a:off x="7122844" y="6364737"/>
                <a:ext cx="1565814" cy="323166"/>
              </a:xfrm>
              <a:prstGeom prst="rect">
                <a:avLst/>
              </a:prstGeom>
              <a:noFill/>
            </p:spPr>
            <p:txBody>
              <a:bodyPr wrap="none" rtlCol="0" anchor="ctr">
                <a:spAutoFit/>
              </a:bodyPr>
              <a:lstStyle/>
              <a:p>
                <a:pPr algn="ctr"/>
                <a:r>
                  <a:rPr lang="en-IN" sz="800" b="1">
                    <a:ln/>
                    <a:solidFill>
                      <a:srgbClr val="34D399"/>
                    </a:solidFill>
                    <a:latin typeface="Arial"/>
                    <a:cs typeface="Arial"/>
                    <a:sym typeface="Arial"/>
                    <a:rtl val="0"/>
                  </a:rPr>
                  <a:t>5G FR1 Coverage</a:t>
                </a:r>
              </a:p>
            </p:txBody>
          </p:sp>
          <p:sp>
            <p:nvSpPr>
              <p:cNvPr id="102" name="TextBox 101">
                <a:extLst>
                  <a:ext uri="{FF2B5EF4-FFF2-40B4-BE49-F238E27FC236}">
                    <a16:creationId xmlns:a16="http://schemas.microsoft.com/office/drawing/2014/main" id="{C08FCDDD-340F-0820-8E71-95D06DDA202D}"/>
                  </a:ext>
                </a:extLst>
              </p:cNvPr>
              <p:cNvSpPr txBox="1"/>
              <p:nvPr/>
            </p:nvSpPr>
            <p:spPr>
              <a:xfrm>
                <a:off x="6424335" y="6241117"/>
                <a:ext cx="2962832" cy="300083"/>
              </a:xfrm>
              <a:prstGeom prst="rect">
                <a:avLst/>
              </a:prstGeom>
              <a:noFill/>
            </p:spPr>
            <p:txBody>
              <a:bodyPr wrap="none" rtlCol="0" anchor="ctr">
                <a:spAutoFit/>
              </a:bodyPr>
              <a:lstStyle/>
              <a:p>
                <a:pPr algn="ctr"/>
                <a:r>
                  <a:rPr lang="en-IN" sz="700">
                    <a:ln/>
                    <a:solidFill>
                      <a:srgbClr val="6EE7B7"/>
                    </a:solidFill>
                    <a:latin typeface="Arial"/>
                    <a:cs typeface="Arial"/>
                    <a:sym typeface="Arial"/>
                    <a:rtl val="0"/>
                  </a:rPr>
                  <a:t>Range: 1-10 km | Speed: 100 Mbps - 4 Gbps</a:t>
                </a:r>
              </a:p>
            </p:txBody>
          </p:sp>
          <p:sp>
            <p:nvSpPr>
              <p:cNvPr id="103" name="Freeform: Shape 102">
                <a:extLst>
                  <a:ext uri="{FF2B5EF4-FFF2-40B4-BE49-F238E27FC236}">
                    <a16:creationId xmlns:a16="http://schemas.microsoft.com/office/drawing/2014/main" id="{4176A172-BF85-1F8B-D186-15868886C70C}"/>
                  </a:ext>
                </a:extLst>
              </p:cNvPr>
              <p:cNvSpPr/>
              <p:nvPr/>
            </p:nvSpPr>
            <p:spPr>
              <a:xfrm>
                <a:off x="7770019" y="6845046"/>
                <a:ext cx="27145" cy="93726"/>
              </a:xfrm>
              <a:custGeom>
                <a:avLst/>
                <a:gdLst>
                  <a:gd name="connsiteX0" fmla="*/ 27746 w 27145"/>
                  <a:gd name="connsiteY0" fmla="*/ 94356 h 93726"/>
                  <a:gd name="connsiteX1" fmla="*/ 27746 w 27145"/>
                  <a:gd name="connsiteY1" fmla="*/ 630 h 93726"/>
                </a:gdLst>
                <a:ahLst/>
                <a:cxnLst>
                  <a:cxn ang="0">
                    <a:pos x="connsiteX0" y="connsiteY0"/>
                  </a:cxn>
                  <a:cxn ang="0">
                    <a:pos x="connsiteX1" y="connsiteY1"/>
                  </a:cxn>
                </a:cxnLst>
                <a:rect l="l" t="t" r="r" b="b"/>
                <a:pathLst>
                  <a:path w="27145" h="93726">
                    <a:moveTo>
                      <a:pt x="27746" y="94356"/>
                    </a:moveTo>
                    <a:cubicBezTo>
                      <a:pt x="-8449" y="63114"/>
                      <a:pt x="-8449" y="31872"/>
                      <a:pt x="27746" y="630"/>
                    </a:cubicBezTo>
                  </a:path>
                </a:pathLst>
              </a:custGeom>
              <a:noFill/>
              <a:ln w="21717" cap="flat">
                <a:solidFill>
                  <a:srgbClr val="10B981"/>
                </a:solidFill>
                <a:prstDash val="solid"/>
                <a:miter/>
              </a:ln>
            </p:spPr>
            <p:txBody>
              <a:bodyPr rtlCol="0" anchor="ctr"/>
              <a:lstStyle/>
              <a:p>
                <a:pPr algn="ctr"/>
                <a:endParaRPr lang="en-IN" sz="1600"/>
              </a:p>
            </p:txBody>
          </p:sp>
          <p:sp>
            <p:nvSpPr>
              <p:cNvPr id="104" name="Freeform: Shape 103">
                <a:extLst>
                  <a:ext uri="{FF2B5EF4-FFF2-40B4-BE49-F238E27FC236}">
                    <a16:creationId xmlns:a16="http://schemas.microsoft.com/office/drawing/2014/main" id="{C998E4B5-95B3-C29B-220F-40CF92031F02}"/>
                  </a:ext>
                </a:extLst>
              </p:cNvPr>
              <p:cNvSpPr/>
              <p:nvPr/>
            </p:nvSpPr>
            <p:spPr>
              <a:xfrm>
                <a:off x="7715726" y="6798183"/>
                <a:ext cx="27145" cy="93726"/>
              </a:xfrm>
              <a:custGeom>
                <a:avLst/>
                <a:gdLst>
                  <a:gd name="connsiteX0" fmla="*/ 27746 w 27145"/>
                  <a:gd name="connsiteY0" fmla="*/ 94356 h 93726"/>
                  <a:gd name="connsiteX1" fmla="*/ 27746 w 27145"/>
                  <a:gd name="connsiteY1" fmla="*/ 630 h 93726"/>
                </a:gdLst>
                <a:ahLst/>
                <a:cxnLst>
                  <a:cxn ang="0">
                    <a:pos x="connsiteX0" y="connsiteY0"/>
                  </a:cxn>
                  <a:cxn ang="0">
                    <a:pos x="connsiteX1" y="connsiteY1"/>
                  </a:cxn>
                </a:cxnLst>
                <a:rect l="l" t="t" r="r" b="b"/>
                <a:pathLst>
                  <a:path w="27145" h="93726">
                    <a:moveTo>
                      <a:pt x="27746" y="94356"/>
                    </a:moveTo>
                    <a:cubicBezTo>
                      <a:pt x="-8449" y="63114"/>
                      <a:pt x="-8449" y="31872"/>
                      <a:pt x="27746" y="630"/>
                    </a:cubicBezTo>
                  </a:path>
                </a:pathLst>
              </a:custGeom>
              <a:noFill/>
              <a:ln w="21717" cap="flat">
                <a:solidFill>
                  <a:srgbClr val="10B981"/>
                </a:solidFill>
                <a:prstDash val="solid"/>
                <a:miter/>
              </a:ln>
            </p:spPr>
            <p:txBody>
              <a:bodyPr rtlCol="0" anchor="ctr"/>
              <a:lstStyle/>
              <a:p>
                <a:pPr algn="ctr"/>
                <a:endParaRPr lang="en-IN" sz="1600"/>
              </a:p>
            </p:txBody>
          </p:sp>
          <p:sp>
            <p:nvSpPr>
              <p:cNvPr id="105" name="Freeform: Shape 104">
                <a:extLst>
                  <a:ext uri="{FF2B5EF4-FFF2-40B4-BE49-F238E27FC236}">
                    <a16:creationId xmlns:a16="http://schemas.microsoft.com/office/drawing/2014/main" id="{7E45C994-99D4-81C8-CE25-A1FD4E18DE2E}"/>
                  </a:ext>
                </a:extLst>
              </p:cNvPr>
              <p:cNvSpPr/>
              <p:nvPr/>
            </p:nvSpPr>
            <p:spPr>
              <a:xfrm>
                <a:off x="7634287" y="6751320"/>
                <a:ext cx="54292" cy="93726"/>
              </a:xfrm>
              <a:custGeom>
                <a:avLst/>
                <a:gdLst>
                  <a:gd name="connsiteX0" fmla="*/ 54893 w 54292"/>
                  <a:gd name="connsiteY0" fmla="*/ 94356 h 93726"/>
                  <a:gd name="connsiteX1" fmla="*/ 54893 w 54292"/>
                  <a:gd name="connsiteY1" fmla="*/ 630 h 93726"/>
                </a:gdLst>
                <a:ahLst/>
                <a:cxnLst>
                  <a:cxn ang="0">
                    <a:pos x="connsiteX0" y="connsiteY0"/>
                  </a:cxn>
                  <a:cxn ang="0">
                    <a:pos x="connsiteX1" y="connsiteY1"/>
                  </a:cxn>
                </a:cxnLst>
                <a:rect l="l" t="t" r="r" b="b"/>
                <a:pathLst>
                  <a:path w="54292" h="93726">
                    <a:moveTo>
                      <a:pt x="54893" y="94356"/>
                    </a:moveTo>
                    <a:cubicBezTo>
                      <a:pt x="-17498" y="63114"/>
                      <a:pt x="-17498" y="31872"/>
                      <a:pt x="54893" y="630"/>
                    </a:cubicBezTo>
                  </a:path>
                </a:pathLst>
              </a:custGeom>
              <a:noFill/>
              <a:ln w="21717" cap="flat">
                <a:solidFill>
                  <a:srgbClr val="10B981"/>
                </a:solidFill>
                <a:prstDash val="solid"/>
                <a:miter/>
              </a:ln>
            </p:spPr>
            <p:txBody>
              <a:bodyPr rtlCol="0" anchor="ctr"/>
              <a:lstStyle/>
              <a:p>
                <a:pPr algn="ctr"/>
                <a:endParaRPr lang="en-IN" sz="1600"/>
              </a:p>
            </p:txBody>
          </p:sp>
        </p:grpSp>
        <p:grpSp>
          <p:nvGrpSpPr>
            <p:cNvPr id="106" name="Graphic 8">
              <a:extLst>
                <a:ext uri="{FF2B5EF4-FFF2-40B4-BE49-F238E27FC236}">
                  <a16:creationId xmlns:a16="http://schemas.microsoft.com/office/drawing/2014/main" id="{C868648F-02B7-6CDA-3F11-2EF75DA3D109}"/>
                </a:ext>
              </a:extLst>
            </p:cNvPr>
            <p:cNvGrpSpPr/>
            <p:nvPr/>
          </p:nvGrpSpPr>
          <p:grpSpPr>
            <a:xfrm>
              <a:off x="10968511" y="6241117"/>
              <a:ext cx="2561279" cy="1182052"/>
              <a:chOff x="10968511" y="6241117"/>
              <a:chExt cx="2561279" cy="1182052"/>
            </a:xfrm>
          </p:grpSpPr>
          <p:sp>
            <p:nvSpPr>
              <p:cNvPr id="107" name="Freeform: Shape 106">
                <a:extLst>
                  <a:ext uri="{FF2B5EF4-FFF2-40B4-BE49-F238E27FC236}">
                    <a16:creationId xmlns:a16="http://schemas.microsoft.com/office/drawing/2014/main" id="{6069ABC6-76FD-1897-C762-CD249E633E80}"/>
                  </a:ext>
                </a:extLst>
              </p:cNvPr>
              <p:cNvSpPr/>
              <p:nvPr/>
            </p:nvSpPr>
            <p:spPr>
              <a:xfrm>
                <a:off x="12194857" y="6845046"/>
                <a:ext cx="108585" cy="374904"/>
              </a:xfrm>
              <a:custGeom>
                <a:avLst/>
                <a:gdLst>
                  <a:gd name="connsiteX0" fmla="*/ 1000 w 108585"/>
                  <a:gd name="connsiteY0" fmla="*/ 630 h 374904"/>
                  <a:gd name="connsiteX1" fmla="*/ 109585 w 108585"/>
                  <a:gd name="connsiteY1" fmla="*/ 630 h 374904"/>
                  <a:gd name="connsiteX2" fmla="*/ 109585 w 108585"/>
                  <a:gd name="connsiteY2" fmla="*/ 375534 h 374904"/>
                  <a:gd name="connsiteX3" fmla="*/ 1000 w 108585"/>
                  <a:gd name="connsiteY3" fmla="*/ 375534 h 374904"/>
                </a:gdLst>
                <a:ahLst/>
                <a:cxnLst>
                  <a:cxn ang="0">
                    <a:pos x="connsiteX0" y="connsiteY0"/>
                  </a:cxn>
                  <a:cxn ang="0">
                    <a:pos x="connsiteX1" y="connsiteY1"/>
                  </a:cxn>
                  <a:cxn ang="0">
                    <a:pos x="connsiteX2" y="connsiteY2"/>
                  </a:cxn>
                  <a:cxn ang="0">
                    <a:pos x="connsiteX3" y="connsiteY3"/>
                  </a:cxn>
                </a:cxnLst>
                <a:rect l="l" t="t" r="r" b="b"/>
                <a:pathLst>
                  <a:path w="108585" h="374904">
                    <a:moveTo>
                      <a:pt x="1000" y="630"/>
                    </a:moveTo>
                    <a:lnTo>
                      <a:pt x="109585" y="630"/>
                    </a:lnTo>
                    <a:lnTo>
                      <a:pt x="109585" y="375534"/>
                    </a:lnTo>
                    <a:lnTo>
                      <a:pt x="1000" y="375534"/>
                    </a:lnTo>
                    <a:close/>
                  </a:path>
                </a:pathLst>
              </a:custGeom>
              <a:solidFill>
                <a:srgbClr val="6B7280"/>
              </a:solidFill>
              <a:ln w="10859" cap="flat">
                <a:noFill/>
                <a:prstDash val="solid"/>
                <a:miter/>
              </a:ln>
            </p:spPr>
            <p:txBody>
              <a:bodyPr rtlCol="0" anchor="ctr"/>
              <a:lstStyle/>
              <a:p>
                <a:pPr algn="ctr"/>
                <a:endParaRPr lang="en-IN" sz="1600"/>
              </a:p>
            </p:txBody>
          </p:sp>
          <p:sp>
            <p:nvSpPr>
              <p:cNvPr id="108" name="Freeform: Shape 107">
                <a:extLst>
                  <a:ext uri="{FF2B5EF4-FFF2-40B4-BE49-F238E27FC236}">
                    <a16:creationId xmlns:a16="http://schemas.microsoft.com/office/drawing/2014/main" id="{4F0E5769-31FA-10F9-EC58-0B0A7BBC23FC}"/>
                  </a:ext>
                </a:extLst>
              </p:cNvPr>
              <p:cNvSpPr/>
              <p:nvPr/>
            </p:nvSpPr>
            <p:spPr>
              <a:xfrm>
                <a:off x="12140565" y="6751320"/>
                <a:ext cx="217170" cy="93726"/>
              </a:xfrm>
              <a:custGeom>
                <a:avLst/>
                <a:gdLst>
                  <a:gd name="connsiteX0" fmla="*/ 109585 w 217170"/>
                  <a:gd name="connsiteY0" fmla="*/ 94356 h 93726"/>
                  <a:gd name="connsiteX1" fmla="*/ 1000 w 217170"/>
                  <a:gd name="connsiteY1" fmla="*/ 630 h 93726"/>
                  <a:gd name="connsiteX2" fmla="*/ 218170 w 217170"/>
                  <a:gd name="connsiteY2" fmla="*/ 630 h 93726"/>
                </a:gdLst>
                <a:ahLst/>
                <a:cxnLst>
                  <a:cxn ang="0">
                    <a:pos x="connsiteX0" y="connsiteY0"/>
                  </a:cxn>
                  <a:cxn ang="0">
                    <a:pos x="connsiteX1" y="connsiteY1"/>
                  </a:cxn>
                  <a:cxn ang="0">
                    <a:pos x="connsiteX2" y="connsiteY2"/>
                  </a:cxn>
                </a:cxnLst>
                <a:rect l="l" t="t" r="r" b="b"/>
                <a:pathLst>
                  <a:path w="217170" h="93726">
                    <a:moveTo>
                      <a:pt x="109585" y="94356"/>
                    </a:moveTo>
                    <a:lnTo>
                      <a:pt x="1000" y="630"/>
                    </a:lnTo>
                    <a:lnTo>
                      <a:pt x="218170" y="630"/>
                    </a:lnTo>
                    <a:close/>
                  </a:path>
                </a:pathLst>
              </a:custGeom>
              <a:solidFill>
                <a:srgbClr val="6B7280"/>
              </a:solidFill>
              <a:ln w="10859" cap="flat">
                <a:noFill/>
                <a:prstDash val="solid"/>
                <a:miter/>
              </a:ln>
            </p:spPr>
            <p:txBody>
              <a:bodyPr rtlCol="0" anchor="ctr"/>
              <a:lstStyle/>
              <a:p>
                <a:pPr algn="ctr"/>
                <a:endParaRPr lang="en-IN" sz="1600"/>
              </a:p>
            </p:txBody>
          </p:sp>
          <p:sp>
            <p:nvSpPr>
              <p:cNvPr id="109" name="Freeform: Shape 108">
                <a:extLst>
                  <a:ext uri="{FF2B5EF4-FFF2-40B4-BE49-F238E27FC236}">
                    <a16:creationId xmlns:a16="http://schemas.microsoft.com/office/drawing/2014/main" id="{2138E78B-AA24-AB74-E468-EDE95B29F306}"/>
                  </a:ext>
                </a:extLst>
              </p:cNvPr>
              <p:cNvSpPr/>
              <p:nvPr/>
            </p:nvSpPr>
            <p:spPr>
              <a:xfrm>
                <a:off x="11977687" y="6798183"/>
                <a:ext cx="542925" cy="468630"/>
              </a:xfrm>
              <a:custGeom>
                <a:avLst/>
                <a:gdLst>
                  <a:gd name="connsiteX0" fmla="*/ 543925 w 542925"/>
                  <a:gd name="connsiteY0" fmla="*/ 234945 h 468630"/>
                  <a:gd name="connsiteX1" fmla="*/ 272463 w 542925"/>
                  <a:gd name="connsiteY1" fmla="*/ 469260 h 468630"/>
                  <a:gd name="connsiteX2" fmla="*/ 1000 w 542925"/>
                  <a:gd name="connsiteY2" fmla="*/ 234945 h 468630"/>
                  <a:gd name="connsiteX3" fmla="*/ 272463 w 542925"/>
                  <a:gd name="connsiteY3" fmla="*/ 630 h 468630"/>
                  <a:gd name="connsiteX4" fmla="*/ 543925 w 542925"/>
                  <a:gd name="connsiteY4" fmla="*/ 234945 h 46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468630">
                    <a:moveTo>
                      <a:pt x="543925" y="234945"/>
                    </a:moveTo>
                    <a:cubicBezTo>
                      <a:pt x="543925" y="364354"/>
                      <a:pt x="422387" y="469260"/>
                      <a:pt x="272463" y="469260"/>
                    </a:cubicBezTo>
                    <a:cubicBezTo>
                      <a:pt x="122538" y="469260"/>
                      <a:pt x="1000" y="364354"/>
                      <a:pt x="1000" y="234945"/>
                    </a:cubicBezTo>
                    <a:cubicBezTo>
                      <a:pt x="1000" y="105536"/>
                      <a:pt x="122538" y="630"/>
                      <a:pt x="272463" y="630"/>
                    </a:cubicBezTo>
                    <a:cubicBezTo>
                      <a:pt x="422387" y="630"/>
                      <a:pt x="543925" y="105536"/>
                      <a:pt x="543925" y="234945"/>
                    </a:cubicBezTo>
                    <a:close/>
                  </a:path>
                </a:pathLst>
              </a:custGeom>
              <a:noFill/>
              <a:ln w="32576" cap="flat">
                <a:solidFill>
                  <a:srgbClr val="3B82F6"/>
                </a:solidFill>
                <a:prstDash val="solid"/>
                <a:miter/>
              </a:ln>
            </p:spPr>
            <p:txBody>
              <a:bodyPr rtlCol="0" anchor="ctr"/>
              <a:lstStyle/>
              <a:p>
                <a:pPr algn="ctr"/>
                <a:endParaRPr lang="en-IN" sz="1600"/>
              </a:p>
            </p:txBody>
          </p:sp>
          <p:sp>
            <p:nvSpPr>
              <p:cNvPr id="110" name="TextBox 109">
                <a:extLst>
                  <a:ext uri="{FF2B5EF4-FFF2-40B4-BE49-F238E27FC236}">
                    <a16:creationId xmlns:a16="http://schemas.microsoft.com/office/drawing/2014/main" id="{7610F7D0-C850-FB6B-836C-77D618305F86}"/>
                  </a:ext>
                </a:extLst>
              </p:cNvPr>
              <p:cNvSpPr txBox="1"/>
              <p:nvPr/>
            </p:nvSpPr>
            <p:spPr>
              <a:xfrm>
                <a:off x="11466244" y="6364736"/>
                <a:ext cx="1565814" cy="323166"/>
              </a:xfrm>
              <a:prstGeom prst="rect">
                <a:avLst/>
              </a:prstGeom>
              <a:noFill/>
            </p:spPr>
            <p:txBody>
              <a:bodyPr wrap="none" rtlCol="0" anchor="ctr">
                <a:spAutoFit/>
              </a:bodyPr>
              <a:lstStyle/>
              <a:p>
                <a:pPr algn="ctr"/>
                <a:r>
                  <a:rPr lang="en-IN" sz="800" b="1">
                    <a:ln/>
                    <a:solidFill>
                      <a:srgbClr val="60A5FA"/>
                    </a:solidFill>
                    <a:latin typeface="Arial"/>
                    <a:cs typeface="Arial"/>
                    <a:sym typeface="Arial"/>
                    <a:rtl val="0"/>
                  </a:rPr>
                  <a:t>5G FR2 Coverage</a:t>
                </a:r>
              </a:p>
            </p:txBody>
          </p:sp>
          <p:sp>
            <p:nvSpPr>
              <p:cNvPr id="111" name="TextBox 110">
                <a:extLst>
                  <a:ext uri="{FF2B5EF4-FFF2-40B4-BE49-F238E27FC236}">
                    <a16:creationId xmlns:a16="http://schemas.microsoft.com/office/drawing/2014/main" id="{86172667-4E9F-6D01-1584-7F975C1BE05D}"/>
                  </a:ext>
                </a:extLst>
              </p:cNvPr>
              <p:cNvSpPr txBox="1"/>
              <p:nvPr/>
            </p:nvSpPr>
            <p:spPr>
              <a:xfrm>
                <a:off x="10968511" y="6241117"/>
                <a:ext cx="2561279" cy="300082"/>
              </a:xfrm>
              <a:prstGeom prst="rect">
                <a:avLst/>
              </a:prstGeom>
              <a:noFill/>
            </p:spPr>
            <p:txBody>
              <a:bodyPr wrap="none" rtlCol="0" anchor="ctr">
                <a:spAutoFit/>
              </a:bodyPr>
              <a:lstStyle/>
              <a:p>
                <a:pPr algn="ctr"/>
                <a:r>
                  <a:rPr lang="en-IN" sz="700">
                    <a:ln/>
                    <a:solidFill>
                      <a:srgbClr val="93C5FD"/>
                    </a:solidFill>
                    <a:latin typeface="Arial"/>
                    <a:cs typeface="Arial"/>
                    <a:sym typeface="Arial"/>
                    <a:rtl val="0"/>
                  </a:rPr>
                  <a:t>Range: 200-500m | Speed: 1-20 Gbps</a:t>
                </a:r>
              </a:p>
            </p:txBody>
          </p:sp>
          <p:sp>
            <p:nvSpPr>
              <p:cNvPr id="112" name="Freeform: Shape 111">
                <a:extLst>
                  <a:ext uri="{FF2B5EF4-FFF2-40B4-BE49-F238E27FC236}">
                    <a16:creationId xmlns:a16="http://schemas.microsoft.com/office/drawing/2014/main" id="{9390CF41-CA1D-9DB9-D3E4-1EF051BF66B5}"/>
                  </a:ext>
                </a:extLst>
              </p:cNvPr>
              <p:cNvSpPr/>
              <p:nvPr/>
            </p:nvSpPr>
            <p:spPr>
              <a:xfrm>
                <a:off x="12466320" y="6985635"/>
                <a:ext cx="162877" cy="234315"/>
              </a:xfrm>
              <a:custGeom>
                <a:avLst/>
                <a:gdLst>
                  <a:gd name="connsiteX0" fmla="*/ 142161 w 162877"/>
                  <a:gd name="connsiteY0" fmla="*/ 630 h 234315"/>
                  <a:gd name="connsiteX1" fmla="*/ 163878 w 162877"/>
                  <a:gd name="connsiteY1" fmla="*/ 630 h 234315"/>
                  <a:gd name="connsiteX2" fmla="*/ 163878 w 162877"/>
                  <a:gd name="connsiteY2" fmla="*/ 234945 h 234315"/>
                  <a:gd name="connsiteX3" fmla="*/ 142161 w 162877"/>
                  <a:gd name="connsiteY3" fmla="*/ 234945 h 234315"/>
                  <a:gd name="connsiteX4" fmla="*/ 22717 w 162877"/>
                  <a:gd name="connsiteY4" fmla="*/ 234945 h 234315"/>
                  <a:gd name="connsiteX5" fmla="*/ 1000 w 162877"/>
                  <a:gd name="connsiteY5" fmla="*/ 234945 h 234315"/>
                  <a:gd name="connsiteX6" fmla="*/ 1000 w 162877"/>
                  <a:gd name="connsiteY6" fmla="*/ 630 h 234315"/>
                  <a:gd name="connsiteX7" fmla="*/ 22717 w 162877"/>
                  <a:gd name="connsiteY7" fmla="*/ 630 h 23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77" h="234315">
                    <a:moveTo>
                      <a:pt x="142161" y="630"/>
                    </a:moveTo>
                    <a:cubicBezTo>
                      <a:pt x="154154" y="630"/>
                      <a:pt x="163878" y="630"/>
                      <a:pt x="163878" y="630"/>
                    </a:cubicBezTo>
                    <a:lnTo>
                      <a:pt x="163878" y="234945"/>
                    </a:lnTo>
                    <a:cubicBezTo>
                      <a:pt x="163878" y="234945"/>
                      <a:pt x="154154" y="234945"/>
                      <a:pt x="142161" y="234945"/>
                    </a:cubicBezTo>
                    <a:lnTo>
                      <a:pt x="22717" y="234945"/>
                    </a:lnTo>
                    <a:cubicBezTo>
                      <a:pt x="10723" y="234945"/>
                      <a:pt x="1000" y="234945"/>
                      <a:pt x="1000" y="234945"/>
                    </a:cubicBezTo>
                    <a:lnTo>
                      <a:pt x="1000" y="630"/>
                    </a:lnTo>
                    <a:cubicBezTo>
                      <a:pt x="1000" y="630"/>
                      <a:pt x="10723" y="630"/>
                      <a:pt x="22717" y="630"/>
                    </a:cubicBezTo>
                    <a:close/>
                  </a:path>
                </a:pathLst>
              </a:custGeom>
              <a:solidFill>
                <a:srgbClr val="374151"/>
              </a:solidFill>
              <a:ln w="10859" cap="flat">
                <a:noFill/>
                <a:prstDash val="solid"/>
                <a:miter/>
              </a:ln>
            </p:spPr>
            <p:txBody>
              <a:bodyPr rtlCol="0" anchor="ctr"/>
              <a:lstStyle/>
              <a:p>
                <a:pPr algn="ctr"/>
                <a:endParaRPr lang="en-IN" sz="1600"/>
              </a:p>
            </p:txBody>
          </p:sp>
          <p:sp>
            <p:nvSpPr>
              <p:cNvPr id="113" name="TextBox 112">
                <a:extLst>
                  <a:ext uri="{FF2B5EF4-FFF2-40B4-BE49-F238E27FC236}">
                    <a16:creationId xmlns:a16="http://schemas.microsoft.com/office/drawing/2014/main" id="{D35F33D3-0CE9-E0EA-6D43-3C9D0963B653}"/>
                  </a:ext>
                </a:extLst>
              </p:cNvPr>
              <p:cNvSpPr txBox="1"/>
              <p:nvPr/>
            </p:nvSpPr>
            <p:spPr>
              <a:xfrm>
                <a:off x="12305245" y="7161653"/>
                <a:ext cx="474168" cy="261514"/>
              </a:xfrm>
              <a:prstGeom prst="rect">
                <a:avLst/>
              </a:prstGeom>
              <a:noFill/>
            </p:spPr>
            <p:txBody>
              <a:bodyPr wrap="none" rtlCol="0" anchor="ctr">
                <a:spAutoFit/>
              </a:bodyPr>
              <a:lstStyle/>
              <a:p>
                <a:pPr algn="ctr"/>
                <a:r>
                  <a:rPr lang="en-IN" sz="533">
                    <a:ln/>
                    <a:solidFill>
                      <a:srgbClr val="9CA3AF"/>
                    </a:solidFill>
                    <a:latin typeface="Arial"/>
                    <a:cs typeface="Arial"/>
                    <a:sym typeface="Arial"/>
                    <a:rtl val="0"/>
                  </a:rPr>
                  <a:t>Wall</a:t>
                </a:r>
              </a:p>
            </p:txBody>
          </p:sp>
          <p:sp>
            <p:nvSpPr>
              <p:cNvPr id="114" name="Freeform: Shape 113">
                <a:extLst>
                  <a:ext uri="{FF2B5EF4-FFF2-40B4-BE49-F238E27FC236}">
                    <a16:creationId xmlns:a16="http://schemas.microsoft.com/office/drawing/2014/main" id="{B0DD2787-D514-77B6-1C8D-F3EC34AED82C}"/>
                  </a:ext>
                </a:extLst>
              </p:cNvPr>
              <p:cNvSpPr/>
              <p:nvPr/>
            </p:nvSpPr>
            <p:spPr>
              <a:xfrm>
                <a:off x="11999404" y="6985635"/>
                <a:ext cx="173736" cy="281178"/>
              </a:xfrm>
              <a:custGeom>
                <a:avLst/>
                <a:gdLst>
                  <a:gd name="connsiteX0" fmla="*/ 174736 w 173736"/>
                  <a:gd name="connsiteY0" fmla="*/ 141219 h 281178"/>
                  <a:gd name="connsiteX1" fmla="*/ 87868 w 173736"/>
                  <a:gd name="connsiteY1" fmla="*/ 281808 h 281178"/>
                  <a:gd name="connsiteX2" fmla="*/ 1000 w 173736"/>
                  <a:gd name="connsiteY2" fmla="*/ 141219 h 281178"/>
                  <a:gd name="connsiteX3" fmla="*/ 87868 w 173736"/>
                  <a:gd name="connsiteY3" fmla="*/ 630 h 281178"/>
                  <a:gd name="connsiteX4" fmla="*/ 174736 w 173736"/>
                  <a:gd name="connsiteY4" fmla="*/ 141219 h 281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6" h="281178">
                    <a:moveTo>
                      <a:pt x="174736" y="141219"/>
                    </a:moveTo>
                    <a:cubicBezTo>
                      <a:pt x="174736" y="218864"/>
                      <a:pt x="135844" y="281808"/>
                      <a:pt x="87868" y="281808"/>
                    </a:cubicBezTo>
                    <a:cubicBezTo>
                      <a:pt x="39892" y="281808"/>
                      <a:pt x="1000" y="218864"/>
                      <a:pt x="1000" y="141219"/>
                    </a:cubicBezTo>
                    <a:cubicBezTo>
                      <a:pt x="1000" y="63574"/>
                      <a:pt x="39892" y="630"/>
                      <a:pt x="87868" y="630"/>
                    </a:cubicBezTo>
                    <a:cubicBezTo>
                      <a:pt x="135844" y="630"/>
                      <a:pt x="174736" y="63574"/>
                      <a:pt x="174736" y="141219"/>
                    </a:cubicBezTo>
                    <a:close/>
                  </a:path>
                </a:pathLst>
              </a:custGeom>
              <a:solidFill>
                <a:srgbClr val="065F46"/>
              </a:solidFill>
              <a:ln w="10859" cap="flat">
                <a:noFill/>
                <a:prstDash val="solid"/>
                <a:miter/>
              </a:ln>
            </p:spPr>
            <p:txBody>
              <a:bodyPr rtlCol="0" anchor="ctr"/>
              <a:lstStyle/>
              <a:p>
                <a:pPr algn="ctr"/>
                <a:endParaRPr lang="en-IN" sz="1600"/>
              </a:p>
            </p:txBody>
          </p:sp>
          <p:sp>
            <p:nvSpPr>
              <p:cNvPr id="115" name="TextBox 114">
                <a:extLst>
                  <a:ext uri="{FF2B5EF4-FFF2-40B4-BE49-F238E27FC236}">
                    <a16:creationId xmlns:a16="http://schemas.microsoft.com/office/drawing/2014/main" id="{F51A9894-CB98-5657-81CF-6598854EA56C}"/>
                  </a:ext>
                </a:extLst>
              </p:cNvPr>
              <p:cNvSpPr txBox="1"/>
              <p:nvPr/>
            </p:nvSpPr>
            <p:spPr>
              <a:xfrm>
                <a:off x="11841973" y="7161654"/>
                <a:ext cx="488597" cy="261515"/>
              </a:xfrm>
              <a:prstGeom prst="rect">
                <a:avLst/>
              </a:prstGeom>
              <a:noFill/>
            </p:spPr>
            <p:txBody>
              <a:bodyPr wrap="none" rtlCol="0" anchor="ctr">
                <a:spAutoFit/>
              </a:bodyPr>
              <a:lstStyle/>
              <a:p>
                <a:pPr algn="ctr"/>
                <a:r>
                  <a:rPr lang="en-IN" sz="533">
                    <a:ln/>
                    <a:solidFill>
                      <a:srgbClr val="9CA3AF"/>
                    </a:solidFill>
                    <a:latin typeface="Arial"/>
                    <a:cs typeface="Arial"/>
                    <a:sym typeface="Arial"/>
                    <a:rtl val="0"/>
                  </a:rPr>
                  <a:t>Tree</a:t>
                </a:r>
              </a:p>
            </p:txBody>
          </p:sp>
          <p:sp>
            <p:nvSpPr>
              <p:cNvPr id="116" name="Freeform: Shape 115">
                <a:extLst>
                  <a:ext uri="{FF2B5EF4-FFF2-40B4-BE49-F238E27FC236}">
                    <a16:creationId xmlns:a16="http://schemas.microsoft.com/office/drawing/2014/main" id="{4EC9F67A-1AA7-4BFA-8F12-DDAC0CEDC261}"/>
                  </a:ext>
                </a:extLst>
              </p:cNvPr>
              <p:cNvSpPr/>
              <p:nvPr/>
            </p:nvSpPr>
            <p:spPr>
              <a:xfrm>
                <a:off x="12357735" y="6985635"/>
                <a:ext cx="108585" cy="9372"/>
              </a:xfrm>
              <a:custGeom>
                <a:avLst/>
                <a:gdLst>
                  <a:gd name="connsiteX0" fmla="*/ 1000 w 108585"/>
                  <a:gd name="connsiteY0" fmla="*/ 630 h 9372"/>
                  <a:gd name="connsiteX1" fmla="*/ 109585 w 108585"/>
                  <a:gd name="connsiteY1" fmla="*/ 630 h 9372"/>
                </a:gdLst>
                <a:ahLst/>
                <a:cxnLst>
                  <a:cxn ang="0">
                    <a:pos x="connsiteX0" y="connsiteY0"/>
                  </a:cxn>
                  <a:cxn ang="0">
                    <a:pos x="connsiteX1" y="connsiteY1"/>
                  </a:cxn>
                </a:cxnLst>
                <a:rect l="l" t="t" r="r" b="b"/>
                <a:pathLst>
                  <a:path w="108585" h="9372">
                    <a:moveTo>
                      <a:pt x="1000" y="630"/>
                    </a:moveTo>
                    <a:lnTo>
                      <a:pt x="109585" y="630"/>
                    </a:lnTo>
                  </a:path>
                </a:pathLst>
              </a:custGeom>
              <a:solidFill>
                <a:srgbClr val="000000"/>
              </a:solidFill>
              <a:ln w="21717" cap="flat">
                <a:solidFill>
                  <a:srgbClr val="EF4444"/>
                </a:solidFill>
                <a:prstDash val="sysDot"/>
                <a:miter/>
              </a:ln>
            </p:spPr>
            <p:txBody>
              <a:bodyPr rtlCol="0" anchor="ctr"/>
              <a:lstStyle/>
              <a:p>
                <a:pPr algn="ctr"/>
                <a:endParaRPr lang="en-IN" sz="1600"/>
              </a:p>
            </p:txBody>
          </p:sp>
          <p:sp>
            <p:nvSpPr>
              <p:cNvPr id="117" name="TextBox 116">
                <a:extLst>
                  <a:ext uri="{FF2B5EF4-FFF2-40B4-BE49-F238E27FC236}">
                    <a16:creationId xmlns:a16="http://schemas.microsoft.com/office/drawing/2014/main" id="{7C4DBF42-B881-078D-218D-A298DE854101}"/>
                  </a:ext>
                </a:extLst>
              </p:cNvPr>
              <p:cNvSpPr txBox="1"/>
              <p:nvPr/>
            </p:nvSpPr>
            <p:spPr>
              <a:xfrm>
                <a:off x="12091987" y="6786749"/>
                <a:ext cx="640080" cy="261514"/>
              </a:xfrm>
              <a:prstGeom prst="rect">
                <a:avLst/>
              </a:prstGeom>
              <a:noFill/>
            </p:spPr>
            <p:txBody>
              <a:bodyPr wrap="none" rtlCol="0" anchor="ctr">
                <a:spAutoFit/>
              </a:bodyPr>
              <a:lstStyle/>
              <a:p>
                <a:pPr algn="ctr"/>
                <a:r>
                  <a:rPr lang="en-IN" sz="533">
                    <a:ln/>
                    <a:solidFill>
                      <a:srgbClr val="EF4444"/>
                    </a:solidFill>
                    <a:latin typeface="Arial"/>
                    <a:cs typeface="Arial"/>
                    <a:sym typeface="Arial"/>
                    <a:rtl val="0"/>
                  </a:rPr>
                  <a:t>Blocked</a:t>
                </a:r>
              </a:p>
            </p:txBody>
          </p:sp>
          <p:sp>
            <p:nvSpPr>
              <p:cNvPr id="118" name="Freeform: Shape 117">
                <a:extLst>
                  <a:ext uri="{FF2B5EF4-FFF2-40B4-BE49-F238E27FC236}">
                    <a16:creationId xmlns:a16="http://schemas.microsoft.com/office/drawing/2014/main" id="{49B91D37-F6A6-DD2C-44D6-6E0806E139B0}"/>
                  </a:ext>
                </a:extLst>
              </p:cNvPr>
              <p:cNvSpPr/>
              <p:nvPr/>
            </p:nvSpPr>
            <p:spPr>
              <a:xfrm>
                <a:off x="12113419" y="6845046"/>
                <a:ext cx="27145" cy="93726"/>
              </a:xfrm>
              <a:custGeom>
                <a:avLst/>
                <a:gdLst>
                  <a:gd name="connsiteX0" fmla="*/ 28146 w 27145"/>
                  <a:gd name="connsiteY0" fmla="*/ 94356 h 93726"/>
                  <a:gd name="connsiteX1" fmla="*/ 28146 w 27145"/>
                  <a:gd name="connsiteY1" fmla="*/ 630 h 93726"/>
                </a:gdLst>
                <a:ahLst/>
                <a:cxnLst>
                  <a:cxn ang="0">
                    <a:pos x="connsiteX0" y="connsiteY0"/>
                  </a:cxn>
                  <a:cxn ang="0">
                    <a:pos x="connsiteX1" y="connsiteY1"/>
                  </a:cxn>
                </a:cxnLst>
                <a:rect l="l" t="t" r="r" b="b"/>
                <a:pathLst>
                  <a:path w="27145" h="93726">
                    <a:moveTo>
                      <a:pt x="28146" y="94356"/>
                    </a:moveTo>
                    <a:cubicBezTo>
                      <a:pt x="-8049" y="63114"/>
                      <a:pt x="-8049" y="31872"/>
                      <a:pt x="28146" y="630"/>
                    </a:cubicBezTo>
                  </a:path>
                </a:pathLst>
              </a:custGeom>
              <a:noFill/>
              <a:ln w="32576" cap="flat">
                <a:solidFill>
                  <a:srgbClr val="3B82F6"/>
                </a:solidFill>
                <a:prstDash val="solid"/>
                <a:miter/>
              </a:ln>
            </p:spPr>
            <p:txBody>
              <a:bodyPr rtlCol="0" anchor="ctr"/>
              <a:lstStyle/>
              <a:p>
                <a:pPr algn="ctr"/>
                <a:endParaRPr lang="en-IN" sz="1600"/>
              </a:p>
            </p:txBody>
          </p:sp>
          <p:sp>
            <p:nvSpPr>
              <p:cNvPr id="119" name="Freeform: Shape 118">
                <a:extLst>
                  <a:ext uri="{FF2B5EF4-FFF2-40B4-BE49-F238E27FC236}">
                    <a16:creationId xmlns:a16="http://schemas.microsoft.com/office/drawing/2014/main" id="{B1ACFE87-6C13-CA16-70B8-94D78AB3FD1E}"/>
                  </a:ext>
                </a:extLst>
              </p:cNvPr>
              <p:cNvSpPr/>
              <p:nvPr/>
            </p:nvSpPr>
            <p:spPr>
              <a:xfrm>
                <a:off x="12059126" y="6798183"/>
                <a:ext cx="27145" cy="93726"/>
              </a:xfrm>
              <a:custGeom>
                <a:avLst/>
                <a:gdLst>
                  <a:gd name="connsiteX0" fmla="*/ 28146 w 27145"/>
                  <a:gd name="connsiteY0" fmla="*/ 94356 h 93726"/>
                  <a:gd name="connsiteX1" fmla="*/ 28146 w 27145"/>
                  <a:gd name="connsiteY1" fmla="*/ 630 h 93726"/>
                </a:gdLst>
                <a:ahLst/>
                <a:cxnLst>
                  <a:cxn ang="0">
                    <a:pos x="connsiteX0" y="connsiteY0"/>
                  </a:cxn>
                  <a:cxn ang="0">
                    <a:pos x="connsiteX1" y="connsiteY1"/>
                  </a:cxn>
                </a:cxnLst>
                <a:rect l="l" t="t" r="r" b="b"/>
                <a:pathLst>
                  <a:path w="27145" h="93726">
                    <a:moveTo>
                      <a:pt x="28146" y="94356"/>
                    </a:moveTo>
                    <a:cubicBezTo>
                      <a:pt x="-8049" y="63114"/>
                      <a:pt x="-8049" y="31872"/>
                      <a:pt x="28146" y="630"/>
                    </a:cubicBezTo>
                  </a:path>
                </a:pathLst>
              </a:custGeom>
              <a:noFill/>
              <a:ln w="32576" cap="flat">
                <a:solidFill>
                  <a:srgbClr val="3B82F6"/>
                </a:solidFill>
                <a:prstDash val="solid"/>
                <a:miter/>
              </a:ln>
            </p:spPr>
            <p:txBody>
              <a:bodyPr rtlCol="0" anchor="ctr"/>
              <a:lstStyle/>
              <a:p>
                <a:pPr algn="ctr"/>
                <a:endParaRPr lang="en-IN" sz="1600"/>
              </a:p>
            </p:txBody>
          </p:sp>
          <p:sp>
            <p:nvSpPr>
              <p:cNvPr id="120" name="Freeform: Shape 119">
                <a:extLst>
                  <a:ext uri="{FF2B5EF4-FFF2-40B4-BE49-F238E27FC236}">
                    <a16:creationId xmlns:a16="http://schemas.microsoft.com/office/drawing/2014/main" id="{5343CAD5-C739-0729-1548-A5E49CFAE10B}"/>
                  </a:ext>
                </a:extLst>
              </p:cNvPr>
              <p:cNvSpPr/>
              <p:nvPr/>
            </p:nvSpPr>
            <p:spPr>
              <a:xfrm>
                <a:off x="12004834" y="6751320"/>
                <a:ext cx="27145" cy="93726"/>
              </a:xfrm>
              <a:custGeom>
                <a:avLst/>
                <a:gdLst>
                  <a:gd name="connsiteX0" fmla="*/ 28146 w 27145"/>
                  <a:gd name="connsiteY0" fmla="*/ 94356 h 93726"/>
                  <a:gd name="connsiteX1" fmla="*/ 28146 w 27145"/>
                  <a:gd name="connsiteY1" fmla="*/ 630 h 93726"/>
                </a:gdLst>
                <a:ahLst/>
                <a:cxnLst>
                  <a:cxn ang="0">
                    <a:pos x="connsiteX0" y="connsiteY0"/>
                  </a:cxn>
                  <a:cxn ang="0">
                    <a:pos x="connsiteX1" y="connsiteY1"/>
                  </a:cxn>
                </a:cxnLst>
                <a:rect l="l" t="t" r="r" b="b"/>
                <a:pathLst>
                  <a:path w="27145" h="93726">
                    <a:moveTo>
                      <a:pt x="28146" y="94356"/>
                    </a:moveTo>
                    <a:cubicBezTo>
                      <a:pt x="-8049" y="63114"/>
                      <a:pt x="-8049" y="31872"/>
                      <a:pt x="28146" y="630"/>
                    </a:cubicBezTo>
                  </a:path>
                </a:pathLst>
              </a:custGeom>
              <a:noFill/>
              <a:ln w="32576" cap="flat">
                <a:solidFill>
                  <a:srgbClr val="3B82F6"/>
                </a:solidFill>
                <a:prstDash val="solid"/>
                <a:miter/>
              </a:ln>
            </p:spPr>
            <p:txBody>
              <a:bodyPr rtlCol="0" anchor="ctr"/>
              <a:lstStyle/>
              <a:p>
                <a:pPr algn="ctr"/>
                <a:endParaRPr lang="en-IN" sz="1600"/>
              </a:p>
            </p:txBody>
          </p:sp>
        </p:grpSp>
      </p:grpSp>
      <p:grpSp>
        <p:nvGrpSpPr>
          <p:cNvPr id="121" name="Graphic 8">
            <a:extLst>
              <a:ext uri="{FF2B5EF4-FFF2-40B4-BE49-F238E27FC236}">
                <a16:creationId xmlns:a16="http://schemas.microsoft.com/office/drawing/2014/main" id="{FFAB98C6-464A-344F-6332-D1F675019DC1}"/>
              </a:ext>
            </a:extLst>
          </p:cNvPr>
          <p:cNvGrpSpPr/>
          <p:nvPr/>
        </p:nvGrpSpPr>
        <p:grpSpPr>
          <a:xfrm>
            <a:off x="927100" y="5125720"/>
            <a:ext cx="10134600" cy="937260"/>
            <a:chOff x="1390650" y="7688580"/>
            <a:chExt cx="15201900" cy="1405890"/>
          </a:xfrm>
        </p:grpSpPr>
        <p:sp>
          <p:nvSpPr>
            <p:cNvPr id="122" name="Freeform: Shape 121">
              <a:extLst>
                <a:ext uri="{FF2B5EF4-FFF2-40B4-BE49-F238E27FC236}">
                  <a16:creationId xmlns:a16="http://schemas.microsoft.com/office/drawing/2014/main" id="{E8677C58-126D-667C-3B9B-33B636CC2CE3}"/>
                </a:ext>
              </a:extLst>
            </p:cNvPr>
            <p:cNvSpPr/>
            <p:nvPr/>
          </p:nvSpPr>
          <p:spPr>
            <a:xfrm>
              <a:off x="1390650" y="7688580"/>
              <a:ext cx="15201900" cy="1405890"/>
            </a:xfrm>
            <a:custGeom>
              <a:avLst/>
              <a:gdLst>
                <a:gd name="connsiteX0" fmla="*/ 15071598 w 15201900"/>
                <a:gd name="connsiteY0" fmla="*/ 0 h 1405890"/>
                <a:gd name="connsiteX1" fmla="*/ 15201900 w 15201900"/>
                <a:gd name="connsiteY1" fmla="*/ 0 h 1405890"/>
                <a:gd name="connsiteX2" fmla="*/ 15201900 w 15201900"/>
                <a:gd name="connsiteY2" fmla="*/ 1405890 h 1405890"/>
                <a:gd name="connsiteX3" fmla="*/ 15071598 w 15201900"/>
                <a:gd name="connsiteY3" fmla="*/ 1405890 h 1405890"/>
                <a:gd name="connsiteX4" fmla="*/ 130302 w 15201900"/>
                <a:gd name="connsiteY4" fmla="*/ 1405890 h 1405890"/>
                <a:gd name="connsiteX5" fmla="*/ 0 w 15201900"/>
                <a:gd name="connsiteY5" fmla="*/ 1405890 h 1405890"/>
                <a:gd name="connsiteX6" fmla="*/ 0 w 15201900"/>
                <a:gd name="connsiteY6" fmla="*/ 0 h 1405890"/>
                <a:gd name="connsiteX7" fmla="*/ 130302 w 15201900"/>
                <a:gd name="connsiteY7" fmla="*/ 0 h 1405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1900" h="1405890">
                  <a:moveTo>
                    <a:pt x="15071598" y="0"/>
                  </a:moveTo>
                  <a:cubicBezTo>
                    <a:pt x="15143562" y="0"/>
                    <a:pt x="15201900" y="0"/>
                    <a:pt x="15201900" y="0"/>
                  </a:cubicBezTo>
                  <a:lnTo>
                    <a:pt x="15201900" y="1405890"/>
                  </a:lnTo>
                  <a:cubicBezTo>
                    <a:pt x="15201900" y="1405890"/>
                    <a:pt x="15143562" y="1405890"/>
                    <a:pt x="15071598" y="1405890"/>
                  </a:cubicBezTo>
                  <a:lnTo>
                    <a:pt x="130302" y="1405890"/>
                  </a:lnTo>
                  <a:cubicBezTo>
                    <a:pt x="58338" y="1405890"/>
                    <a:pt x="0" y="1405890"/>
                    <a:pt x="0" y="1405890"/>
                  </a:cubicBezTo>
                  <a:lnTo>
                    <a:pt x="0" y="0"/>
                  </a:lnTo>
                  <a:cubicBezTo>
                    <a:pt x="0" y="0"/>
                    <a:pt x="58338" y="0"/>
                    <a:pt x="130302" y="0"/>
                  </a:cubicBezTo>
                  <a:close/>
                </a:path>
              </a:pathLst>
            </a:custGeom>
            <a:solidFill>
              <a:srgbClr val="000000"/>
            </a:solidFill>
            <a:ln w="21717" cap="flat">
              <a:solidFill>
                <a:srgbClr val="475569"/>
              </a:solidFill>
              <a:prstDash val="solid"/>
              <a:miter/>
            </a:ln>
          </p:spPr>
          <p:txBody>
            <a:bodyPr rtlCol="0" anchor="ctr"/>
            <a:lstStyle/>
            <a:p>
              <a:pPr algn="ctr"/>
              <a:endParaRPr lang="en-IN" sz="1600"/>
            </a:p>
          </p:txBody>
        </p:sp>
        <p:sp>
          <p:nvSpPr>
            <p:cNvPr id="123" name="TextBox 122">
              <a:extLst>
                <a:ext uri="{FF2B5EF4-FFF2-40B4-BE49-F238E27FC236}">
                  <a16:creationId xmlns:a16="http://schemas.microsoft.com/office/drawing/2014/main" id="{182C58E1-8430-40C1-2961-4F4B78F910E5}"/>
                </a:ext>
              </a:extLst>
            </p:cNvPr>
            <p:cNvSpPr txBox="1"/>
            <p:nvPr/>
          </p:nvSpPr>
          <p:spPr>
            <a:xfrm>
              <a:off x="6705878" y="7708176"/>
              <a:ext cx="4571445" cy="415499"/>
            </a:xfrm>
            <a:prstGeom prst="rect">
              <a:avLst/>
            </a:prstGeom>
            <a:noFill/>
          </p:spPr>
          <p:txBody>
            <a:bodyPr wrap="none" rtlCol="0" anchor="ctr">
              <a:spAutoFit/>
            </a:bodyPr>
            <a:lstStyle/>
            <a:p>
              <a:pPr algn="ctr"/>
              <a:r>
                <a:rPr lang="en-IN" sz="1200" b="1">
                  <a:ln/>
                  <a:solidFill>
                    <a:srgbClr val="FFFFFF"/>
                  </a:solidFill>
                  <a:latin typeface="Arial"/>
                  <a:cs typeface="Arial"/>
                  <a:sym typeface="Arial"/>
                  <a:rtl val="0"/>
                </a:rPr>
                <a:t>Optimal Use Cases by Frequency Band</a:t>
              </a:r>
            </a:p>
          </p:txBody>
        </p:sp>
        <p:sp>
          <p:nvSpPr>
            <p:cNvPr id="124" name="Freeform: Shape 123">
              <a:extLst>
                <a:ext uri="{FF2B5EF4-FFF2-40B4-BE49-F238E27FC236}">
                  <a16:creationId xmlns:a16="http://schemas.microsoft.com/office/drawing/2014/main" id="{F20FF80B-9568-5095-5AE0-463F02650E34}"/>
                </a:ext>
              </a:extLst>
            </p:cNvPr>
            <p:cNvSpPr/>
            <p:nvPr/>
          </p:nvSpPr>
          <p:spPr>
            <a:xfrm>
              <a:off x="1933575" y="8157210"/>
              <a:ext cx="3257550" cy="749808"/>
            </a:xfrm>
            <a:custGeom>
              <a:avLst/>
              <a:gdLst>
                <a:gd name="connsiteX0" fmla="*/ 3170682 w 3257550"/>
                <a:gd name="connsiteY0" fmla="*/ 0 h 749808"/>
                <a:gd name="connsiteX1" fmla="*/ 3257550 w 3257550"/>
                <a:gd name="connsiteY1" fmla="*/ 0 h 749808"/>
                <a:gd name="connsiteX2" fmla="*/ 3257550 w 3257550"/>
                <a:gd name="connsiteY2" fmla="*/ 749808 h 749808"/>
                <a:gd name="connsiteX3" fmla="*/ 3170682 w 3257550"/>
                <a:gd name="connsiteY3" fmla="*/ 749808 h 749808"/>
                <a:gd name="connsiteX4" fmla="*/ 86868 w 3257550"/>
                <a:gd name="connsiteY4" fmla="*/ 749808 h 749808"/>
                <a:gd name="connsiteX5" fmla="*/ 0 w 3257550"/>
                <a:gd name="connsiteY5" fmla="*/ 749808 h 749808"/>
                <a:gd name="connsiteX6" fmla="*/ 0 w 3257550"/>
                <a:gd name="connsiteY6" fmla="*/ 0 h 749808"/>
                <a:gd name="connsiteX7" fmla="*/ 86868 w 3257550"/>
                <a:gd name="connsiteY7" fmla="*/ 0 h 749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7550" h="749808">
                  <a:moveTo>
                    <a:pt x="3170682" y="0"/>
                  </a:moveTo>
                  <a:cubicBezTo>
                    <a:pt x="3218658" y="0"/>
                    <a:pt x="3257550" y="0"/>
                    <a:pt x="3257550" y="0"/>
                  </a:cubicBezTo>
                  <a:lnTo>
                    <a:pt x="3257550" y="749808"/>
                  </a:lnTo>
                  <a:cubicBezTo>
                    <a:pt x="3257550" y="749808"/>
                    <a:pt x="3218658" y="749808"/>
                    <a:pt x="3170682" y="749808"/>
                  </a:cubicBezTo>
                  <a:lnTo>
                    <a:pt x="86868" y="749808"/>
                  </a:lnTo>
                  <a:cubicBezTo>
                    <a:pt x="38892" y="749808"/>
                    <a:pt x="0" y="749808"/>
                    <a:pt x="0" y="749808"/>
                  </a:cubicBezTo>
                  <a:lnTo>
                    <a:pt x="0" y="0"/>
                  </a:lnTo>
                  <a:cubicBezTo>
                    <a:pt x="0" y="0"/>
                    <a:pt x="38892" y="0"/>
                    <a:pt x="86868" y="0"/>
                  </a:cubicBezTo>
                  <a:close/>
                </a:path>
              </a:pathLst>
            </a:custGeom>
            <a:solidFill>
              <a:srgbClr val="7F1D1D">
                <a:alpha val="30000"/>
              </a:srgbClr>
            </a:solidFill>
            <a:ln w="10859" cap="flat">
              <a:solidFill>
                <a:srgbClr val="EF4444"/>
              </a:solidFill>
              <a:prstDash val="solid"/>
              <a:miter/>
            </a:ln>
          </p:spPr>
          <p:txBody>
            <a:bodyPr rtlCol="0" anchor="ctr"/>
            <a:lstStyle/>
            <a:p>
              <a:pPr algn="ctr"/>
              <a:endParaRPr lang="en-IN" sz="1600"/>
            </a:p>
          </p:txBody>
        </p:sp>
        <p:sp>
          <p:nvSpPr>
            <p:cNvPr id="125" name="TextBox 124">
              <a:extLst>
                <a:ext uri="{FF2B5EF4-FFF2-40B4-BE49-F238E27FC236}">
                  <a16:creationId xmlns:a16="http://schemas.microsoft.com/office/drawing/2014/main" id="{850BE188-C31A-BB7B-2984-B005182DEF06}"/>
                </a:ext>
              </a:extLst>
            </p:cNvPr>
            <p:cNvSpPr txBox="1"/>
            <p:nvPr/>
          </p:nvSpPr>
          <p:spPr>
            <a:xfrm>
              <a:off x="2909286" y="8145531"/>
              <a:ext cx="1306128" cy="323166"/>
            </a:xfrm>
            <a:prstGeom prst="rect">
              <a:avLst/>
            </a:prstGeom>
            <a:noFill/>
          </p:spPr>
          <p:txBody>
            <a:bodyPr wrap="none" rtlCol="0" anchor="ctr">
              <a:spAutoFit/>
            </a:bodyPr>
            <a:lstStyle/>
            <a:p>
              <a:pPr algn="ctr"/>
              <a:r>
                <a:rPr lang="en-IN" sz="800" b="1">
                  <a:ln/>
                  <a:solidFill>
                    <a:srgbClr val="F87171"/>
                  </a:solidFill>
                  <a:latin typeface="Arial"/>
                  <a:cs typeface="Arial"/>
                  <a:sym typeface="Arial"/>
                  <a:rtl val="0"/>
                </a:rPr>
                <a:t>4G Sub-6 GHz</a:t>
              </a:r>
            </a:p>
          </p:txBody>
        </p:sp>
        <p:sp>
          <p:nvSpPr>
            <p:cNvPr id="126" name="TextBox 125">
              <a:extLst>
                <a:ext uri="{FF2B5EF4-FFF2-40B4-BE49-F238E27FC236}">
                  <a16:creationId xmlns:a16="http://schemas.microsoft.com/office/drawing/2014/main" id="{DFB74985-6CDC-7048-91D9-53E19E997469}"/>
                </a:ext>
              </a:extLst>
            </p:cNvPr>
            <p:cNvSpPr txBox="1"/>
            <p:nvPr/>
          </p:nvSpPr>
          <p:spPr>
            <a:xfrm>
              <a:off x="2517353" y="8349953"/>
              <a:ext cx="2089995" cy="300083"/>
            </a:xfrm>
            <a:prstGeom prst="rect">
              <a:avLst/>
            </a:prstGeom>
            <a:noFill/>
          </p:spPr>
          <p:txBody>
            <a:bodyPr wrap="none" rtlCol="0" anchor="ctr">
              <a:spAutoFit/>
            </a:bodyPr>
            <a:lstStyle/>
            <a:p>
              <a:pPr algn="ctr"/>
              <a:r>
                <a:rPr lang="en-IN" sz="700">
                  <a:ln/>
                  <a:solidFill>
                    <a:srgbClr val="FCA5A5"/>
                  </a:solidFill>
                  <a:latin typeface="Arial"/>
                  <a:cs typeface="Arial"/>
                  <a:sym typeface="Arial"/>
                  <a:rtl val="0"/>
                </a:rPr>
                <a:t>• Wide area mobile broadband</a:t>
              </a:r>
            </a:p>
          </p:txBody>
        </p:sp>
        <p:sp>
          <p:nvSpPr>
            <p:cNvPr id="127" name="TextBox 126">
              <a:extLst>
                <a:ext uri="{FF2B5EF4-FFF2-40B4-BE49-F238E27FC236}">
                  <a16:creationId xmlns:a16="http://schemas.microsoft.com/office/drawing/2014/main" id="{4BC4683E-AF4E-14CE-582E-B99F8CC78295}"/>
                </a:ext>
              </a:extLst>
            </p:cNvPr>
            <p:cNvSpPr txBox="1"/>
            <p:nvPr/>
          </p:nvSpPr>
          <p:spPr>
            <a:xfrm>
              <a:off x="2585880" y="8490542"/>
              <a:ext cx="1952939" cy="300083"/>
            </a:xfrm>
            <a:prstGeom prst="rect">
              <a:avLst/>
            </a:prstGeom>
            <a:noFill/>
          </p:spPr>
          <p:txBody>
            <a:bodyPr wrap="none" rtlCol="0" anchor="ctr">
              <a:spAutoFit/>
            </a:bodyPr>
            <a:lstStyle/>
            <a:p>
              <a:pPr algn="ctr"/>
              <a:r>
                <a:rPr lang="en-IN" sz="700">
                  <a:ln/>
                  <a:solidFill>
                    <a:srgbClr val="FCA5A5"/>
                  </a:solidFill>
                  <a:latin typeface="Arial"/>
                  <a:cs typeface="Arial"/>
                  <a:sym typeface="Arial"/>
                  <a:rtl val="0"/>
                </a:rPr>
                <a:t>• Voice calls and messaging</a:t>
              </a:r>
            </a:p>
          </p:txBody>
        </p:sp>
        <p:sp>
          <p:nvSpPr>
            <p:cNvPr id="128" name="TextBox 127">
              <a:extLst>
                <a:ext uri="{FF2B5EF4-FFF2-40B4-BE49-F238E27FC236}">
                  <a16:creationId xmlns:a16="http://schemas.microsoft.com/office/drawing/2014/main" id="{B89C2295-8CBE-A051-A8F9-285BC3CA8FAD}"/>
                </a:ext>
              </a:extLst>
            </p:cNvPr>
            <p:cNvSpPr txBox="1"/>
            <p:nvPr/>
          </p:nvSpPr>
          <p:spPr>
            <a:xfrm>
              <a:off x="2733758" y="8631131"/>
              <a:ext cx="1657187" cy="300083"/>
            </a:xfrm>
            <a:prstGeom prst="rect">
              <a:avLst/>
            </a:prstGeom>
            <a:noFill/>
          </p:spPr>
          <p:txBody>
            <a:bodyPr wrap="none" rtlCol="0" anchor="ctr">
              <a:spAutoFit/>
            </a:bodyPr>
            <a:lstStyle/>
            <a:p>
              <a:pPr algn="ctr"/>
              <a:r>
                <a:rPr lang="en-IN" sz="700">
                  <a:ln/>
                  <a:solidFill>
                    <a:srgbClr val="FCA5A5"/>
                  </a:solidFill>
                  <a:latin typeface="Arial"/>
                  <a:cs typeface="Arial"/>
                  <a:sym typeface="Arial"/>
                  <a:rtl val="0"/>
                </a:rPr>
                <a:t>• Video streaming (HD)</a:t>
              </a:r>
            </a:p>
          </p:txBody>
        </p:sp>
        <p:sp>
          <p:nvSpPr>
            <p:cNvPr id="129" name="Freeform: Shape 128">
              <a:extLst>
                <a:ext uri="{FF2B5EF4-FFF2-40B4-BE49-F238E27FC236}">
                  <a16:creationId xmlns:a16="http://schemas.microsoft.com/office/drawing/2014/main" id="{CD0B6789-DF41-E3E0-ED20-C5A0B302B6D9}"/>
                </a:ext>
              </a:extLst>
            </p:cNvPr>
            <p:cNvSpPr/>
            <p:nvPr/>
          </p:nvSpPr>
          <p:spPr>
            <a:xfrm>
              <a:off x="5734050" y="8157210"/>
              <a:ext cx="3257550" cy="749808"/>
            </a:xfrm>
            <a:custGeom>
              <a:avLst/>
              <a:gdLst>
                <a:gd name="connsiteX0" fmla="*/ 3170682 w 3257550"/>
                <a:gd name="connsiteY0" fmla="*/ 0 h 749808"/>
                <a:gd name="connsiteX1" fmla="*/ 3257550 w 3257550"/>
                <a:gd name="connsiteY1" fmla="*/ 0 h 749808"/>
                <a:gd name="connsiteX2" fmla="*/ 3257550 w 3257550"/>
                <a:gd name="connsiteY2" fmla="*/ 749808 h 749808"/>
                <a:gd name="connsiteX3" fmla="*/ 3170682 w 3257550"/>
                <a:gd name="connsiteY3" fmla="*/ 749808 h 749808"/>
                <a:gd name="connsiteX4" fmla="*/ 86868 w 3257550"/>
                <a:gd name="connsiteY4" fmla="*/ 749808 h 749808"/>
                <a:gd name="connsiteX5" fmla="*/ 0 w 3257550"/>
                <a:gd name="connsiteY5" fmla="*/ 749808 h 749808"/>
                <a:gd name="connsiteX6" fmla="*/ 0 w 3257550"/>
                <a:gd name="connsiteY6" fmla="*/ 0 h 749808"/>
                <a:gd name="connsiteX7" fmla="*/ 86868 w 3257550"/>
                <a:gd name="connsiteY7" fmla="*/ 0 h 749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7550" h="749808">
                  <a:moveTo>
                    <a:pt x="3170682" y="0"/>
                  </a:moveTo>
                  <a:cubicBezTo>
                    <a:pt x="3218658" y="0"/>
                    <a:pt x="3257550" y="0"/>
                    <a:pt x="3257550" y="0"/>
                  </a:cubicBezTo>
                  <a:lnTo>
                    <a:pt x="3257550" y="749808"/>
                  </a:lnTo>
                  <a:cubicBezTo>
                    <a:pt x="3257550" y="749808"/>
                    <a:pt x="3218658" y="749808"/>
                    <a:pt x="3170682" y="749808"/>
                  </a:cubicBezTo>
                  <a:lnTo>
                    <a:pt x="86868" y="749808"/>
                  </a:lnTo>
                  <a:cubicBezTo>
                    <a:pt x="38892" y="749808"/>
                    <a:pt x="0" y="749808"/>
                    <a:pt x="0" y="749808"/>
                  </a:cubicBezTo>
                  <a:lnTo>
                    <a:pt x="0" y="0"/>
                  </a:lnTo>
                  <a:cubicBezTo>
                    <a:pt x="0" y="0"/>
                    <a:pt x="38892" y="0"/>
                    <a:pt x="86868" y="0"/>
                  </a:cubicBezTo>
                  <a:close/>
                </a:path>
              </a:pathLst>
            </a:custGeom>
            <a:solidFill>
              <a:srgbClr val="064E3B">
                <a:alpha val="30000"/>
              </a:srgbClr>
            </a:solidFill>
            <a:ln w="10859" cap="flat">
              <a:solidFill>
                <a:srgbClr val="10B981"/>
              </a:solidFill>
              <a:prstDash val="solid"/>
              <a:miter/>
            </a:ln>
          </p:spPr>
          <p:txBody>
            <a:bodyPr rtlCol="0" anchor="ctr"/>
            <a:lstStyle/>
            <a:p>
              <a:pPr algn="ctr"/>
              <a:endParaRPr lang="en-IN" sz="1600"/>
            </a:p>
          </p:txBody>
        </p:sp>
        <p:sp>
          <p:nvSpPr>
            <p:cNvPr id="130" name="TextBox 129">
              <a:extLst>
                <a:ext uri="{FF2B5EF4-FFF2-40B4-BE49-F238E27FC236}">
                  <a16:creationId xmlns:a16="http://schemas.microsoft.com/office/drawing/2014/main" id="{0CE4DE3F-75B2-4122-6E36-81F0568DD673}"/>
                </a:ext>
              </a:extLst>
            </p:cNvPr>
            <p:cNvSpPr txBox="1"/>
            <p:nvPr/>
          </p:nvSpPr>
          <p:spPr>
            <a:xfrm>
              <a:off x="6542648" y="8145531"/>
              <a:ext cx="1640354" cy="323166"/>
            </a:xfrm>
            <a:prstGeom prst="rect">
              <a:avLst/>
            </a:prstGeom>
            <a:noFill/>
          </p:spPr>
          <p:txBody>
            <a:bodyPr wrap="none" rtlCol="0" anchor="ctr">
              <a:spAutoFit/>
            </a:bodyPr>
            <a:lstStyle/>
            <a:p>
              <a:pPr algn="ctr"/>
              <a:r>
                <a:rPr lang="en-IN" sz="800" b="1">
                  <a:ln/>
                  <a:solidFill>
                    <a:srgbClr val="34D399"/>
                  </a:solidFill>
                  <a:latin typeface="Arial"/>
                  <a:cs typeface="Arial"/>
                  <a:sym typeface="Arial"/>
                  <a:rtl val="0"/>
                </a:rPr>
                <a:t>5G FR1 Sub-6 GHz</a:t>
              </a:r>
            </a:p>
          </p:txBody>
        </p:sp>
        <p:sp>
          <p:nvSpPr>
            <p:cNvPr id="131" name="TextBox 130">
              <a:extLst>
                <a:ext uri="{FF2B5EF4-FFF2-40B4-BE49-F238E27FC236}">
                  <a16:creationId xmlns:a16="http://schemas.microsoft.com/office/drawing/2014/main" id="{26913AEF-1EB5-3187-3D59-F8AAE8B113BF}"/>
                </a:ext>
              </a:extLst>
            </p:cNvPr>
            <p:cNvSpPr txBox="1"/>
            <p:nvPr/>
          </p:nvSpPr>
          <p:spPr>
            <a:xfrm>
              <a:off x="6322635" y="8349953"/>
              <a:ext cx="2080379" cy="300083"/>
            </a:xfrm>
            <a:prstGeom prst="rect">
              <a:avLst/>
            </a:prstGeom>
            <a:noFill/>
          </p:spPr>
          <p:txBody>
            <a:bodyPr wrap="none" rtlCol="0" anchor="ctr">
              <a:spAutoFit/>
            </a:bodyPr>
            <a:lstStyle/>
            <a:p>
              <a:pPr algn="ctr"/>
              <a:r>
                <a:rPr lang="en-IN" sz="700">
                  <a:ln/>
                  <a:solidFill>
                    <a:srgbClr val="6EE7B7"/>
                  </a:solidFill>
                  <a:latin typeface="Arial"/>
                  <a:cs typeface="Arial"/>
                  <a:sym typeface="Arial"/>
                  <a:rtl val="0"/>
                </a:rPr>
                <a:t>• Enhanced mobile broadband</a:t>
              </a:r>
            </a:p>
          </p:txBody>
        </p:sp>
        <p:sp>
          <p:nvSpPr>
            <p:cNvPr id="132" name="TextBox 131">
              <a:extLst>
                <a:ext uri="{FF2B5EF4-FFF2-40B4-BE49-F238E27FC236}">
                  <a16:creationId xmlns:a16="http://schemas.microsoft.com/office/drawing/2014/main" id="{30A7887E-7DA4-1DD8-1A37-E307A587D203}"/>
                </a:ext>
              </a:extLst>
            </p:cNvPr>
            <p:cNvSpPr txBox="1"/>
            <p:nvPr/>
          </p:nvSpPr>
          <p:spPr>
            <a:xfrm>
              <a:off x="6504174" y="8490542"/>
              <a:ext cx="1717298" cy="300083"/>
            </a:xfrm>
            <a:prstGeom prst="rect">
              <a:avLst/>
            </a:prstGeom>
            <a:noFill/>
          </p:spPr>
          <p:txBody>
            <a:bodyPr wrap="none" rtlCol="0" anchor="ctr">
              <a:spAutoFit/>
            </a:bodyPr>
            <a:lstStyle/>
            <a:p>
              <a:pPr algn="ctr"/>
              <a:r>
                <a:rPr lang="en-IN" sz="700">
                  <a:ln/>
                  <a:solidFill>
                    <a:srgbClr val="6EE7B7"/>
                  </a:solidFill>
                  <a:latin typeface="Arial"/>
                  <a:cs typeface="Arial"/>
                  <a:sym typeface="Arial"/>
                  <a:rtl val="0"/>
                </a:rPr>
                <a:t>• 4K/8K video streaming</a:t>
              </a:r>
            </a:p>
          </p:txBody>
        </p:sp>
        <p:sp>
          <p:nvSpPr>
            <p:cNvPr id="133" name="TextBox 132">
              <a:extLst>
                <a:ext uri="{FF2B5EF4-FFF2-40B4-BE49-F238E27FC236}">
                  <a16:creationId xmlns:a16="http://schemas.microsoft.com/office/drawing/2014/main" id="{E531F7B1-6454-4BE5-82D2-6FA77CDD07F2}"/>
                </a:ext>
              </a:extLst>
            </p:cNvPr>
            <p:cNvSpPr txBox="1"/>
            <p:nvPr/>
          </p:nvSpPr>
          <p:spPr>
            <a:xfrm>
              <a:off x="6591939" y="8631131"/>
              <a:ext cx="1541769" cy="300083"/>
            </a:xfrm>
            <a:prstGeom prst="rect">
              <a:avLst/>
            </a:prstGeom>
            <a:noFill/>
          </p:spPr>
          <p:txBody>
            <a:bodyPr wrap="none" rtlCol="0" anchor="ctr">
              <a:spAutoFit/>
            </a:bodyPr>
            <a:lstStyle/>
            <a:p>
              <a:pPr algn="ctr"/>
              <a:r>
                <a:rPr lang="en-IN" sz="700">
                  <a:ln/>
                  <a:solidFill>
                    <a:srgbClr val="6EE7B7"/>
                  </a:solidFill>
                  <a:latin typeface="Arial"/>
                  <a:cs typeface="Arial"/>
                  <a:sym typeface="Arial"/>
                  <a:rtl val="0"/>
                </a:rPr>
                <a:t>• IoT and smart cities</a:t>
              </a:r>
            </a:p>
          </p:txBody>
        </p:sp>
        <p:sp>
          <p:nvSpPr>
            <p:cNvPr id="134" name="Freeform: Shape 133">
              <a:extLst>
                <a:ext uri="{FF2B5EF4-FFF2-40B4-BE49-F238E27FC236}">
                  <a16:creationId xmlns:a16="http://schemas.microsoft.com/office/drawing/2014/main" id="{26B34E96-6ABF-4797-663A-14C845CBF608}"/>
                </a:ext>
              </a:extLst>
            </p:cNvPr>
            <p:cNvSpPr/>
            <p:nvPr/>
          </p:nvSpPr>
          <p:spPr>
            <a:xfrm>
              <a:off x="9534525" y="8157210"/>
              <a:ext cx="3257550" cy="749808"/>
            </a:xfrm>
            <a:custGeom>
              <a:avLst/>
              <a:gdLst>
                <a:gd name="connsiteX0" fmla="*/ 3170682 w 3257550"/>
                <a:gd name="connsiteY0" fmla="*/ 0 h 749808"/>
                <a:gd name="connsiteX1" fmla="*/ 3257550 w 3257550"/>
                <a:gd name="connsiteY1" fmla="*/ 0 h 749808"/>
                <a:gd name="connsiteX2" fmla="*/ 3257550 w 3257550"/>
                <a:gd name="connsiteY2" fmla="*/ 749808 h 749808"/>
                <a:gd name="connsiteX3" fmla="*/ 3170682 w 3257550"/>
                <a:gd name="connsiteY3" fmla="*/ 749808 h 749808"/>
                <a:gd name="connsiteX4" fmla="*/ 86868 w 3257550"/>
                <a:gd name="connsiteY4" fmla="*/ 749808 h 749808"/>
                <a:gd name="connsiteX5" fmla="*/ 0 w 3257550"/>
                <a:gd name="connsiteY5" fmla="*/ 749808 h 749808"/>
                <a:gd name="connsiteX6" fmla="*/ 0 w 3257550"/>
                <a:gd name="connsiteY6" fmla="*/ 0 h 749808"/>
                <a:gd name="connsiteX7" fmla="*/ 86868 w 3257550"/>
                <a:gd name="connsiteY7" fmla="*/ 0 h 749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7550" h="749808">
                  <a:moveTo>
                    <a:pt x="3170682" y="0"/>
                  </a:moveTo>
                  <a:cubicBezTo>
                    <a:pt x="3218659" y="0"/>
                    <a:pt x="3257550" y="0"/>
                    <a:pt x="3257550" y="0"/>
                  </a:cubicBezTo>
                  <a:lnTo>
                    <a:pt x="3257550" y="749808"/>
                  </a:lnTo>
                  <a:cubicBezTo>
                    <a:pt x="3257550" y="749808"/>
                    <a:pt x="3218659" y="749808"/>
                    <a:pt x="3170682" y="749808"/>
                  </a:cubicBezTo>
                  <a:lnTo>
                    <a:pt x="86868" y="749808"/>
                  </a:lnTo>
                  <a:cubicBezTo>
                    <a:pt x="38892" y="749808"/>
                    <a:pt x="0" y="749808"/>
                    <a:pt x="0" y="749808"/>
                  </a:cubicBezTo>
                  <a:lnTo>
                    <a:pt x="0" y="0"/>
                  </a:lnTo>
                  <a:cubicBezTo>
                    <a:pt x="0" y="0"/>
                    <a:pt x="38892" y="0"/>
                    <a:pt x="86868" y="0"/>
                  </a:cubicBezTo>
                  <a:close/>
                </a:path>
              </a:pathLst>
            </a:custGeom>
            <a:solidFill>
              <a:srgbClr val="1E3A8A">
                <a:alpha val="30000"/>
              </a:srgbClr>
            </a:solidFill>
            <a:ln w="10859" cap="flat">
              <a:solidFill>
                <a:srgbClr val="3B82F6"/>
              </a:solidFill>
              <a:prstDash val="solid"/>
              <a:miter/>
            </a:ln>
          </p:spPr>
          <p:txBody>
            <a:bodyPr rtlCol="0" anchor="ctr"/>
            <a:lstStyle/>
            <a:p>
              <a:pPr algn="ctr"/>
              <a:endParaRPr lang="en-IN" sz="1600"/>
            </a:p>
          </p:txBody>
        </p:sp>
        <p:sp>
          <p:nvSpPr>
            <p:cNvPr id="135" name="TextBox 134">
              <a:extLst>
                <a:ext uri="{FF2B5EF4-FFF2-40B4-BE49-F238E27FC236}">
                  <a16:creationId xmlns:a16="http://schemas.microsoft.com/office/drawing/2014/main" id="{DAB8F36B-8DEC-144E-AFA5-EBE025235C49}"/>
                </a:ext>
              </a:extLst>
            </p:cNvPr>
            <p:cNvSpPr txBox="1"/>
            <p:nvPr/>
          </p:nvSpPr>
          <p:spPr>
            <a:xfrm>
              <a:off x="10393617" y="8145531"/>
              <a:ext cx="1539365" cy="323166"/>
            </a:xfrm>
            <a:prstGeom prst="rect">
              <a:avLst/>
            </a:prstGeom>
            <a:noFill/>
          </p:spPr>
          <p:txBody>
            <a:bodyPr wrap="none" rtlCol="0" anchor="ctr">
              <a:spAutoFit/>
            </a:bodyPr>
            <a:lstStyle/>
            <a:p>
              <a:pPr algn="ctr"/>
              <a:r>
                <a:rPr lang="en-IN" sz="800" b="1">
                  <a:ln/>
                  <a:solidFill>
                    <a:srgbClr val="60A5FA"/>
                  </a:solidFill>
                  <a:latin typeface="Arial"/>
                  <a:cs typeface="Arial"/>
                  <a:sym typeface="Arial"/>
                  <a:rtl val="0"/>
                </a:rPr>
                <a:t>5G FR2 mmWave</a:t>
              </a:r>
            </a:p>
          </p:txBody>
        </p:sp>
        <p:sp>
          <p:nvSpPr>
            <p:cNvPr id="136" name="TextBox 135">
              <a:extLst>
                <a:ext uri="{FF2B5EF4-FFF2-40B4-BE49-F238E27FC236}">
                  <a16:creationId xmlns:a16="http://schemas.microsoft.com/office/drawing/2014/main" id="{5C87E28D-5E0B-7C58-583F-387BA6E91220}"/>
                </a:ext>
              </a:extLst>
            </p:cNvPr>
            <p:cNvSpPr txBox="1"/>
            <p:nvPr/>
          </p:nvSpPr>
          <p:spPr>
            <a:xfrm>
              <a:off x="10210877" y="8349953"/>
              <a:ext cx="1904849" cy="300083"/>
            </a:xfrm>
            <a:prstGeom prst="rect">
              <a:avLst/>
            </a:prstGeom>
            <a:noFill/>
          </p:spPr>
          <p:txBody>
            <a:bodyPr wrap="none" rtlCol="0" anchor="ctr">
              <a:spAutoFit/>
            </a:bodyPr>
            <a:lstStyle/>
            <a:p>
              <a:pPr algn="ctr"/>
              <a:r>
                <a:rPr lang="en-IN" sz="700">
                  <a:ln/>
                  <a:solidFill>
                    <a:srgbClr val="93C5FD"/>
                  </a:solidFill>
                  <a:latin typeface="Arial"/>
                  <a:cs typeface="Arial"/>
                  <a:sym typeface="Arial"/>
                  <a:rtl val="0"/>
                </a:rPr>
                <a:t>• Ultra-high-speed hotspots</a:t>
              </a:r>
            </a:p>
          </p:txBody>
        </p:sp>
        <p:sp>
          <p:nvSpPr>
            <p:cNvPr id="137" name="TextBox 136">
              <a:extLst>
                <a:ext uri="{FF2B5EF4-FFF2-40B4-BE49-F238E27FC236}">
                  <a16:creationId xmlns:a16="http://schemas.microsoft.com/office/drawing/2014/main" id="{F2859E87-60B4-DA1E-49F1-4197F0FBB952}"/>
                </a:ext>
              </a:extLst>
            </p:cNvPr>
            <p:cNvSpPr txBox="1"/>
            <p:nvPr/>
          </p:nvSpPr>
          <p:spPr>
            <a:xfrm>
              <a:off x="10162785" y="8490542"/>
              <a:ext cx="2001030" cy="300083"/>
            </a:xfrm>
            <a:prstGeom prst="rect">
              <a:avLst/>
            </a:prstGeom>
            <a:noFill/>
          </p:spPr>
          <p:txBody>
            <a:bodyPr wrap="none" rtlCol="0" anchor="ctr">
              <a:spAutoFit/>
            </a:bodyPr>
            <a:lstStyle/>
            <a:p>
              <a:pPr algn="ctr"/>
              <a:r>
                <a:rPr lang="en-IN" sz="700">
                  <a:ln/>
                  <a:solidFill>
                    <a:srgbClr val="93C5FD"/>
                  </a:solidFill>
                  <a:latin typeface="Arial"/>
                  <a:cs typeface="Arial"/>
                  <a:sym typeface="Arial"/>
                  <a:rtl val="0"/>
                </a:rPr>
                <a:t>• Stadium/venue connectivity</a:t>
              </a:r>
            </a:p>
          </p:txBody>
        </p:sp>
        <p:sp>
          <p:nvSpPr>
            <p:cNvPr id="138" name="TextBox 137">
              <a:extLst>
                <a:ext uri="{FF2B5EF4-FFF2-40B4-BE49-F238E27FC236}">
                  <a16:creationId xmlns:a16="http://schemas.microsoft.com/office/drawing/2014/main" id="{DC1C93B9-895A-CF45-2A57-598C66A08CF0}"/>
                </a:ext>
              </a:extLst>
            </p:cNvPr>
            <p:cNvSpPr txBox="1"/>
            <p:nvPr/>
          </p:nvSpPr>
          <p:spPr>
            <a:xfrm>
              <a:off x="10356348" y="8631131"/>
              <a:ext cx="1613904" cy="300083"/>
            </a:xfrm>
            <a:prstGeom prst="rect">
              <a:avLst/>
            </a:prstGeom>
            <a:noFill/>
          </p:spPr>
          <p:txBody>
            <a:bodyPr wrap="none" rtlCol="0" anchor="ctr">
              <a:spAutoFit/>
            </a:bodyPr>
            <a:lstStyle/>
            <a:p>
              <a:pPr algn="ctr"/>
              <a:r>
                <a:rPr lang="en-IN" sz="700">
                  <a:ln/>
                  <a:solidFill>
                    <a:srgbClr val="93C5FD"/>
                  </a:solidFill>
                  <a:latin typeface="Arial"/>
                  <a:cs typeface="Arial"/>
                  <a:sym typeface="Arial"/>
                  <a:rtl val="0"/>
                </a:rPr>
                <a:t>• Industrial automation</a:t>
              </a:r>
            </a:p>
          </p:txBody>
        </p:sp>
        <p:sp>
          <p:nvSpPr>
            <p:cNvPr id="139" name="Freeform: Shape 138">
              <a:extLst>
                <a:ext uri="{FF2B5EF4-FFF2-40B4-BE49-F238E27FC236}">
                  <a16:creationId xmlns:a16="http://schemas.microsoft.com/office/drawing/2014/main" id="{A9407AEA-D022-D8F4-8B1E-0B02498DAEB9}"/>
                </a:ext>
              </a:extLst>
            </p:cNvPr>
            <p:cNvSpPr/>
            <p:nvPr/>
          </p:nvSpPr>
          <p:spPr>
            <a:xfrm>
              <a:off x="13335000" y="8157210"/>
              <a:ext cx="3257550" cy="749808"/>
            </a:xfrm>
            <a:custGeom>
              <a:avLst/>
              <a:gdLst>
                <a:gd name="connsiteX0" fmla="*/ 3170682 w 3257550"/>
                <a:gd name="connsiteY0" fmla="*/ 0 h 749808"/>
                <a:gd name="connsiteX1" fmla="*/ 3257550 w 3257550"/>
                <a:gd name="connsiteY1" fmla="*/ 0 h 749808"/>
                <a:gd name="connsiteX2" fmla="*/ 3257550 w 3257550"/>
                <a:gd name="connsiteY2" fmla="*/ 749808 h 749808"/>
                <a:gd name="connsiteX3" fmla="*/ 3170682 w 3257550"/>
                <a:gd name="connsiteY3" fmla="*/ 749808 h 749808"/>
                <a:gd name="connsiteX4" fmla="*/ 86868 w 3257550"/>
                <a:gd name="connsiteY4" fmla="*/ 749808 h 749808"/>
                <a:gd name="connsiteX5" fmla="*/ 0 w 3257550"/>
                <a:gd name="connsiteY5" fmla="*/ 749808 h 749808"/>
                <a:gd name="connsiteX6" fmla="*/ 0 w 3257550"/>
                <a:gd name="connsiteY6" fmla="*/ 0 h 749808"/>
                <a:gd name="connsiteX7" fmla="*/ 86868 w 3257550"/>
                <a:gd name="connsiteY7" fmla="*/ 0 h 749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7550" h="749808">
                  <a:moveTo>
                    <a:pt x="3170682" y="0"/>
                  </a:moveTo>
                  <a:cubicBezTo>
                    <a:pt x="3218659" y="0"/>
                    <a:pt x="3257550" y="0"/>
                    <a:pt x="3257550" y="0"/>
                  </a:cubicBezTo>
                  <a:lnTo>
                    <a:pt x="3257550" y="749808"/>
                  </a:lnTo>
                  <a:cubicBezTo>
                    <a:pt x="3257550" y="749808"/>
                    <a:pt x="3218659" y="749808"/>
                    <a:pt x="3170682" y="749808"/>
                  </a:cubicBezTo>
                  <a:lnTo>
                    <a:pt x="86868" y="749808"/>
                  </a:lnTo>
                  <a:cubicBezTo>
                    <a:pt x="38892" y="749808"/>
                    <a:pt x="0" y="749808"/>
                    <a:pt x="0" y="749808"/>
                  </a:cubicBezTo>
                  <a:lnTo>
                    <a:pt x="0" y="0"/>
                  </a:lnTo>
                  <a:cubicBezTo>
                    <a:pt x="0" y="0"/>
                    <a:pt x="38892" y="0"/>
                    <a:pt x="86868" y="0"/>
                  </a:cubicBezTo>
                  <a:close/>
                </a:path>
              </a:pathLst>
            </a:custGeom>
            <a:solidFill>
              <a:srgbClr val="581C87">
                <a:alpha val="30000"/>
              </a:srgbClr>
            </a:solidFill>
            <a:ln w="10859" cap="flat">
              <a:solidFill>
                <a:srgbClr val="7C3AED"/>
              </a:solidFill>
              <a:prstDash val="solid"/>
              <a:miter/>
            </a:ln>
          </p:spPr>
          <p:txBody>
            <a:bodyPr rtlCol="0" anchor="ctr"/>
            <a:lstStyle/>
            <a:p>
              <a:pPr algn="ctr"/>
              <a:endParaRPr lang="en-IN" sz="1600"/>
            </a:p>
          </p:txBody>
        </p:sp>
        <p:sp>
          <p:nvSpPr>
            <p:cNvPr id="140" name="TextBox 139">
              <a:extLst>
                <a:ext uri="{FF2B5EF4-FFF2-40B4-BE49-F238E27FC236}">
                  <a16:creationId xmlns:a16="http://schemas.microsoft.com/office/drawing/2014/main" id="{863833F7-B54D-5F8E-4648-D6A0A86AA77E}"/>
                </a:ext>
              </a:extLst>
            </p:cNvPr>
            <p:cNvSpPr txBox="1"/>
            <p:nvPr/>
          </p:nvSpPr>
          <p:spPr>
            <a:xfrm>
              <a:off x="13993317" y="8145531"/>
              <a:ext cx="1940916" cy="323166"/>
            </a:xfrm>
            <a:prstGeom prst="rect">
              <a:avLst/>
            </a:prstGeom>
            <a:noFill/>
          </p:spPr>
          <p:txBody>
            <a:bodyPr wrap="none" rtlCol="0" anchor="ctr">
              <a:spAutoFit/>
            </a:bodyPr>
            <a:lstStyle/>
            <a:p>
              <a:pPr algn="ctr"/>
              <a:r>
                <a:rPr lang="en-IN" sz="800" b="1">
                  <a:ln/>
                  <a:solidFill>
                    <a:srgbClr val="A855F7"/>
                  </a:solidFill>
                  <a:latin typeface="Arial"/>
                  <a:cs typeface="Arial"/>
                  <a:sym typeface="Arial"/>
                  <a:rtl val="0"/>
                </a:rPr>
                <a:t>5G Hybrid Deployment</a:t>
              </a:r>
            </a:p>
          </p:txBody>
        </p:sp>
        <p:sp>
          <p:nvSpPr>
            <p:cNvPr id="141" name="TextBox 140">
              <a:extLst>
                <a:ext uri="{FF2B5EF4-FFF2-40B4-BE49-F238E27FC236}">
                  <a16:creationId xmlns:a16="http://schemas.microsoft.com/office/drawing/2014/main" id="{B60F92EC-CBD4-E2F0-7D23-93BBB261868A}"/>
                </a:ext>
              </a:extLst>
            </p:cNvPr>
            <p:cNvSpPr txBox="1"/>
            <p:nvPr/>
          </p:nvSpPr>
          <p:spPr>
            <a:xfrm>
              <a:off x="14188080" y="8349953"/>
              <a:ext cx="1551389" cy="300083"/>
            </a:xfrm>
            <a:prstGeom prst="rect">
              <a:avLst/>
            </a:prstGeom>
            <a:noFill/>
          </p:spPr>
          <p:txBody>
            <a:bodyPr wrap="none" rtlCol="0" anchor="ctr">
              <a:spAutoFit/>
            </a:bodyPr>
            <a:lstStyle/>
            <a:p>
              <a:pPr algn="ctr"/>
              <a:r>
                <a:rPr lang="en-IN" sz="700">
                  <a:ln/>
                  <a:solidFill>
                    <a:srgbClr val="C4B5FD"/>
                  </a:solidFill>
                  <a:latin typeface="Arial"/>
                  <a:cs typeface="Arial"/>
                  <a:sym typeface="Arial"/>
                  <a:rtl val="0"/>
                </a:rPr>
                <a:t>• Seamless handover</a:t>
              </a:r>
            </a:p>
          </p:txBody>
        </p:sp>
        <p:sp>
          <p:nvSpPr>
            <p:cNvPr id="142" name="TextBox 141">
              <a:extLst>
                <a:ext uri="{FF2B5EF4-FFF2-40B4-BE49-F238E27FC236}">
                  <a16:creationId xmlns:a16="http://schemas.microsoft.com/office/drawing/2014/main" id="{F72FCD9C-41DE-BD23-3B06-25F7B16D5953}"/>
                </a:ext>
              </a:extLst>
            </p:cNvPr>
            <p:cNvSpPr txBox="1"/>
            <p:nvPr/>
          </p:nvSpPr>
          <p:spPr>
            <a:xfrm>
              <a:off x="14152014" y="8490542"/>
              <a:ext cx="1623522" cy="300083"/>
            </a:xfrm>
            <a:prstGeom prst="rect">
              <a:avLst/>
            </a:prstGeom>
            <a:noFill/>
          </p:spPr>
          <p:txBody>
            <a:bodyPr wrap="none" rtlCol="0" anchor="ctr">
              <a:spAutoFit/>
            </a:bodyPr>
            <a:lstStyle/>
            <a:p>
              <a:pPr algn="ctr"/>
              <a:r>
                <a:rPr lang="en-IN" sz="700">
                  <a:ln/>
                  <a:solidFill>
                    <a:srgbClr val="C4B5FD"/>
                  </a:solidFill>
                  <a:latin typeface="Arial"/>
                  <a:cs typeface="Arial"/>
                  <a:sym typeface="Arial"/>
                  <a:rtl val="0"/>
                </a:rPr>
                <a:t>• Coverage + Capacity</a:t>
              </a:r>
            </a:p>
          </p:txBody>
        </p:sp>
        <p:sp>
          <p:nvSpPr>
            <p:cNvPr id="143" name="TextBox 142">
              <a:extLst>
                <a:ext uri="{FF2B5EF4-FFF2-40B4-BE49-F238E27FC236}">
                  <a16:creationId xmlns:a16="http://schemas.microsoft.com/office/drawing/2014/main" id="{99337CC1-B1FD-F914-9032-C4EC9624E543}"/>
                </a:ext>
              </a:extLst>
            </p:cNvPr>
            <p:cNvSpPr txBox="1"/>
            <p:nvPr/>
          </p:nvSpPr>
          <p:spPr>
            <a:xfrm>
              <a:off x="14107530" y="8631131"/>
              <a:ext cx="1712489" cy="300083"/>
            </a:xfrm>
            <a:prstGeom prst="rect">
              <a:avLst/>
            </a:prstGeom>
            <a:noFill/>
          </p:spPr>
          <p:txBody>
            <a:bodyPr wrap="none" rtlCol="0" anchor="ctr">
              <a:spAutoFit/>
            </a:bodyPr>
            <a:lstStyle/>
            <a:p>
              <a:pPr algn="ctr"/>
              <a:r>
                <a:rPr lang="en-IN" sz="700">
                  <a:ln/>
                  <a:solidFill>
                    <a:srgbClr val="C4B5FD"/>
                  </a:solidFill>
                  <a:latin typeface="Arial"/>
                  <a:cs typeface="Arial"/>
                  <a:sym typeface="Arial"/>
                  <a:rtl val="0"/>
                </a:rPr>
                <a:t>• Future-ready networks</a:t>
              </a:r>
            </a:p>
          </p:txBody>
        </p:sp>
      </p:grpSp>
      <p:sp>
        <p:nvSpPr>
          <p:cNvPr id="145" name="TextBox 144">
            <a:extLst>
              <a:ext uri="{FF2B5EF4-FFF2-40B4-BE49-F238E27FC236}">
                <a16:creationId xmlns:a16="http://schemas.microsoft.com/office/drawing/2014/main" id="{62A36B96-B5B1-BABA-222C-F9FF92E1B954}"/>
              </a:ext>
            </a:extLst>
          </p:cNvPr>
          <p:cNvSpPr txBox="1"/>
          <p:nvPr/>
        </p:nvSpPr>
        <p:spPr>
          <a:xfrm>
            <a:off x="3591671" y="6100882"/>
            <a:ext cx="4525599" cy="215444"/>
          </a:xfrm>
          <a:prstGeom prst="rect">
            <a:avLst/>
          </a:prstGeom>
          <a:noFill/>
        </p:spPr>
        <p:txBody>
          <a:bodyPr wrap="none" rtlCol="0" anchor="ctr">
            <a:spAutoFit/>
          </a:bodyPr>
          <a:lstStyle/>
          <a:p>
            <a:pPr algn="ctr"/>
            <a:r>
              <a:rPr lang="en-IN" sz="800" b="1" dirty="0">
                <a:ln/>
                <a:solidFill>
                  <a:srgbClr val="FBBF24"/>
                </a:solidFill>
                <a:latin typeface="Arial"/>
                <a:cs typeface="Arial"/>
                <a:sym typeface="Arial"/>
                <a:rtl val="0"/>
              </a:rPr>
              <a:t>Spectrum Evolution: From Limited Sub-6 GHz to Comprehensive Multi-band Architecture</a:t>
            </a:r>
          </a:p>
        </p:txBody>
      </p:sp>
    </p:spTree>
    <p:extLst>
      <p:ext uri="{BB962C8B-B14F-4D97-AF65-F5344CB8AC3E}">
        <p14:creationId xmlns:p14="http://schemas.microsoft.com/office/powerpoint/2010/main" val="2462190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D1FD3-9797-F85C-ABA6-0E0BF4D129C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F12FBDB-8AEE-CCCA-AF1D-89BC03A9D3B7}"/>
              </a:ext>
            </a:extLst>
          </p:cNvPr>
          <p:cNvSpPr txBox="1"/>
          <p:nvPr/>
        </p:nvSpPr>
        <p:spPr>
          <a:xfrm>
            <a:off x="0" y="0"/>
            <a:ext cx="11281653" cy="400110"/>
          </a:xfrm>
          <a:prstGeom prst="rect">
            <a:avLst/>
          </a:prstGeom>
          <a:noFill/>
        </p:spPr>
        <p:txBody>
          <a:bodyPr wrap="square">
            <a:spAutoFit/>
          </a:bodyPr>
          <a:lstStyle/>
          <a:p>
            <a:r>
              <a:rPr lang="en-US" sz="2000" b="1" dirty="0"/>
              <a:t>3GPP Parameters for RRC Connection Setup Success Rate Improvement</a:t>
            </a:r>
            <a:endParaRPr lang="en-IN" sz="2000" b="1" dirty="0"/>
          </a:p>
        </p:txBody>
      </p:sp>
      <p:graphicFrame>
        <p:nvGraphicFramePr>
          <p:cNvPr id="7" name="Table 6">
            <a:extLst>
              <a:ext uri="{FF2B5EF4-FFF2-40B4-BE49-F238E27FC236}">
                <a16:creationId xmlns:a16="http://schemas.microsoft.com/office/drawing/2014/main" id="{75BBD093-D1C1-298E-A182-83CE34947410}"/>
              </a:ext>
            </a:extLst>
          </p:cNvPr>
          <p:cNvGraphicFramePr>
            <a:graphicFrameLocks noGrp="1"/>
          </p:cNvGraphicFramePr>
          <p:nvPr>
            <p:extLst>
              <p:ext uri="{D42A27DB-BD31-4B8C-83A1-F6EECF244321}">
                <p14:modId xmlns:p14="http://schemas.microsoft.com/office/powerpoint/2010/main" val="4238330702"/>
              </p:ext>
            </p:extLst>
          </p:nvPr>
        </p:nvGraphicFramePr>
        <p:xfrm>
          <a:off x="87548" y="515566"/>
          <a:ext cx="11848290" cy="6138152"/>
        </p:xfrm>
        <a:graphic>
          <a:graphicData uri="http://schemas.openxmlformats.org/drawingml/2006/table">
            <a:tbl>
              <a:tblPr/>
              <a:tblGrid>
                <a:gridCol w="1974715">
                  <a:extLst>
                    <a:ext uri="{9D8B030D-6E8A-4147-A177-3AD203B41FA5}">
                      <a16:colId xmlns:a16="http://schemas.microsoft.com/office/drawing/2014/main" val="1520330062"/>
                    </a:ext>
                  </a:extLst>
                </a:gridCol>
                <a:gridCol w="1974715">
                  <a:extLst>
                    <a:ext uri="{9D8B030D-6E8A-4147-A177-3AD203B41FA5}">
                      <a16:colId xmlns:a16="http://schemas.microsoft.com/office/drawing/2014/main" val="4117292176"/>
                    </a:ext>
                  </a:extLst>
                </a:gridCol>
                <a:gridCol w="1974715">
                  <a:extLst>
                    <a:ext uri="{9D8B030D-6E8A-4147-A177-3AD203B41FA5}">
                      <a16:colId xmlns:a16="http://schemas.microsoft.com/office/drawing/2014/main" val="235609613"/>
                    </a:ext>
                  </a:extLst>
                </a:gridCol>
                <a:gridCol w="1974715">
                  <a:extLst>
                    <a:ext uri="{9D8B030D-6E8A-4147-A177-3AD203B41FA5}">
                      <a16:colId xmlns:a16="http://schemas.microsoft.com/office/drawing/2014/main" val="1594539959"/>
                    </a:ext>
                  </a:extLst>
                </a:gridCol>
                <a:gridCol w="1974715">
                  <a:extLst>
                    <a:ext uri="{9D8B030D-6E8A-4147-A177-3AD203B41FA5}">
                      <a16:colId xmlns:a16="http://schemas.microsoft.com/office/drawing/2014/main" val="1453301132"/>
                    </a:ext>
                  </a:extLst>
                </a:gridCol>
                <a:gridCol w="1974715">
                  <a:extLst>
                    <a:ext uri="{9D8B030D-6E8A-4147-A177-3AD203B41FA5}">
                      <a16:colId xmlns:a16="http://schemas.microsoft.com/office/drawing/2014/main" val="407883812"/>
                    </a:ext>
                  </a:extLst>
                </a:gridCol>
              </a:tblGrid>
              <a:tr h="299572">
                <a:tc>
                  <a:txBody>
                    <a:bodyPr/>
                    <a:lstStyle/>
                    <a:p>
                      <a:pPr algn="ctr" fontAlgn="ctr">
                        <a:buNone/>
                      </a:pPr>
                      <a:r>
                        <a:rPr lang="en-IN" sz="800" b="1" i="0" u="none" strike="noStrike" dirty="0">
                          <a:solidFill>
                            <a:srgbClr val="1A1C1E"/>
                          </a:solidFill>
                          <a:effectLst/>
                          <a:latin typeface="Arial" panose="020B0604020202020204" pitchFamily="34" charset="0"/>
                          <a:cs typeface="Arial" panose="020B0604020202020204" pitchFamily="34" charset="0"/>
                        </a:rPr>
                        <a:t>Parameter Name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1" i="0" u="none" strike="noStrike">
                          <a:solidFill>
                            <a:srgbClr val="1A1C1E"/>
                          </a:solidFill>
                          <a:effectLst/>
                          <a:latin typeface="Arial" panose="020B0604020202020204" pitchFamily="34" charset="0"/>
                          <a:cs typeface="Arial" panose="020B0604020202020204" pitchFamily="34" charset="0"/>
                        </a:rPr>
                        <a:t>3GPP Reference (IE Path in SIB1)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1A1C1E"/>
                          </a:solidFill>
                          <a:effectLst/>
                          <a:latin typeface="Arial" panose="020B0604020202020204" pitchFamily="34" charset="0"/>
                          <a:cs typeface="Arial" panose="020B0604020202020204" pitchFamily="34" charset="0"/>
                        </a:rPr>
                        <a:t>Explanation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1A1C1E"/>
                          </a:solidFill>
                          <a:effectLst/>
                          <a:latin typeface="Arial" panose="020B0604020202020204" pitchFamily="34" charset="0"/>
                          <a:cs typeface="Arial" panose="020B0604020202020204" pitchFamily="34" charset="0"/>
                        </a:rPr>
                        <a:t>Default/Typical Setting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1A1C1E"/>
                          </a:solidFill>
                          <a:effectLst/>
                          <a:latin typeface="Arial" panose="020B0604020202020204" pitchFamily="34" charset="0"/>
                          <a:cs typeface="Arial" panose="020B0604020202020204" pitchFamily="34" charset="0"/>
                        </a:rPr>
                        <a:t>Recommended Setting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1" i="0" u="none" strike="noStrike">
                          <a:solidFill>
                            <a:srgbClr val="1A1C1E"/>
                          </a:solidFill>
                          <a:effectLst/>
                          <a:latin typeface="Arial" panose="020B0604020202020204" pitchFamily="34" charset="0"/>
                          <a:cs typeface="Arial" panose="020B0604020202020204" pitchFamily="34" charset="0"/>
                        </a:rPr>
                        <a:t>How it Helps Improve RRC KPI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83072481"/>
                  </a:ext>
                </a:extLst>
              </a:tr>
              <a:tr h="299572">
                <a:tc>
                  <a:txBody>
                    <a:bodyPr/>
                    <a:lstStyle/>
                    <a:p>
                      <a:pPr algn="ctr" fontAlgn="ctr">
                        <a:buNone/>
                      </a:pPr>
                      <a:r>
                        <a:rPr lang="en-US" sz="800" b="1" i="0" u="none" strike="noStrike">
                          <a:solidFill>
                            <a:srgbClr val="1A1C1E"/>
                          </a:solidFill>
                          <a:effectLst/>
                          <a:latin typeface="Arial" panose="020B0604020202020204" pitchFamily="34" charset="0"/>
                          <a:cs typeface="Arial" panose="020B0604020202020204" pitchFamily="34" charset="0"/>
                        </a:rPr>
                        <a:t>I. RRC Connection Setup Timers (Critical for Latency &amp; Success)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88345172"/>
                  </a:ext>
                </a:extLst>
              </a:tr>
              <a:tr h="738894">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T300 (ms)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cs typeface="Arial" panose="020B0604020202020204" pitchFamily="34" charset="0"/>
                        </a:rPr>
                        <a:t>servingCellConfigCommon -&gt; rrc-SetupCommon -&gt; T300 (implicitly derived from rrc-config in some structures, or similar)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cs typeface="Arial" panose="020B0604020202020204" pitchFamily="34" charset="0"/>
                        </a:rPr>
                        <a:t>The UE starts this timer when it sends RRCSetupRequest. If no RRCSetup message is received before T300 expires, the UE aborts the RRC connection attempt.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ms300 (300ms)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ms200 or ms300 (200-300ms)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1" i="0" u="none" strike="noStrike">
                          <a:solidFill>
                            <a:srgbClr val="1A1C1E"/>
                          </a:solidFill>
                          <a:effectLst/>
                          <a:latin typeface="Arial" panose="020B0604020202020204" pitchFamily="34" charset="0"/>
                          <a:cs typeface="Arial" panose="020B0604020202020204" pitchFamily="34" charset="0"/>
                        </a:rPr>
                        <a:t>Crucial.</a:t>
                      </a:r>
                      <a:r>
                        <a:rPr lang="en-US" sz="800" b="0" i="0" u="none" strike="noStrike">
                          <a:solidFill>
                            <a:srgbClr val="1A1C1E"/>
                          </a:solidFill>
                          <a:effectLst/>
                          <a:latin typeface="Arial" panose="020B0604020202020204" pitchFamily="34" charset="0"/>
                          <a:cs typeface="Arial" panose="020B0604020202020204" pitchFamily="34" charset="0"/>
                        </a:rPr>
                        <a:t> If too short, UE aborts prematurely, even if gNB is slightly delayed, leading to RRC failures. If too long, increases latency. Ensures UE waits long enough for gNB response.</a:t>
                      </a:r>
                      <a:endParaRPr lang="en-US" sz="800" b="1" i="0" u="none" strike="noStrike">
                        <a:solidFill>
                          <a:srgbClr val="1A1C1E"/>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37028568"/>
                  </a:ext>
                </a:extLst>
              </a:tr>
              <a:tr h="772483">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ra-ContentionResolutionTimer (slots)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rach-ConfigCommon -&gt; rach-ConfigGeneric -&gt; ra-ContentionResolutionTimer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cs typeface="Arial" panose="020B0604020202020204" pitchFamily="34" charset="0"/>
                        </a:rPr>
                        <a:t>In contention-based RACH, this timer is started by the UE after transmitting Msg3 (RRCSetupRequest). If Msg4 (Contention Resolution) is not received before this timer expires, the RACH (and thus RRC) procedure fails.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sl64 (64 slots)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cs typeface="Arial" panose="020B0604020202020204" pitchFamily="34" charset="0"/>
                        </a:rPr>
                        <a:t>sl32 or sl64 (32-64 slots)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1" i="0" u="none" strike="noStrike">
                          <a:solidFill>
                            <a:srgbClr val="1A1C1E"/>
                          </a:solidFill>
                          <a:effectLst/>
                          <a:latin typeface="Arial" panose="020B0604020202020204" pitchFamily="34" charset="0"/>
                          <a:cs typeface="Arial" panose="020B0604020202020204" pitchFamily="34" charset="0"/>
                        </a:rPr>
                        <a:t>Indirect but Critical.</a:t>
                      </a:r>
                      <a:r>
                        <a:rPr lang="en-US" sz="800" b="0" i="0" u="none" strike="noStrike">
                          <a:solidFill>
                            <a:srgbClr val="1A1C1E"/>
                          </a:solidFill>
                          <a:effectLst/>
                          <a:latin typeface="Arial" panose="020B0604020202020204" pitchFamily="34" charset="0"/>
                          <a:cs typeface="Arial" panose="020B0604020202020204" pitchFamily="34" charset="0"/>
                        </a:rPr>
                        <a:t> For contention-based RRC setup, a too-short timer can cause failure even if the gNB is processing Msg3. Ensures UE waits sufficiently for Msg4, completing the prerequisite RACH before RRCSetup.</a:t>
                      </a:r>
                      <a:endParaRPr lang="en-US" sz="800" b="1" i="0" u="none" strike="noStrike">
                        <a:solidFill>
                          <a:srgbClr val="1A1C1E"/>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58557654"/>
                  </a:ext>
                </a:extLst>
              </a:tr>
              <a:tr h="299572">
                <a:tc>
                  <a:txBody>
                    <a:bodyPr/>
                    <a:lstStyle/>
                    <a:p>
                      <a:pPr algn="ctr" fontAlgn="ctr">
                        <a:buNone/>
                      </a:pPr>
                      <a:r>
                        <a:rPr lang="en-US" sz="800" b="1" i="0" u="none" strike="noStrike">
                          <a:solidFill>
                            <a:srgbClr val="1A1C1E"/>
                          </a:solidFill>
                          <a:effectLst/>
                          <a:latin typeface="Arial" panose="020B0604020202020204" pitchFamily="34" charset="0"/>
                          <a:cs typeface="Arial" panose="020B0604020202020204" pitchFamily="34" charset="0"/>
                        </a:rPr>
                        <a:t>II. Physical Layer and Resource Configuration for RRC Messages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88153871"/>
                  </a:ext>
                </a:extLst>
              </a:tr>
              <a:tr h="772483">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msg3-DeltaPreamble (dB)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rach-ConfigCommon -&gt; msg3-DeltaPreamble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cs typeface="Arial" panose="020B0604020202020204" pitchFamily="34" charset="0"/>
                        </a:rPr>
                        <a:t>Power offset between the last transmitted preamble (Msg1) and the first uplink transmission on UL-SCH (Msg3, which carries RRCSetupRequest).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0 dB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cs typeface="Arial" panose="020B0604020202020204" pitchFamily="34" charset="0"/>
                        </a:rPr>
                        <a:t>0 dB or 1 dB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1" i="0" u="none" strike="noStrike">
                          <a:solidFill>
                            <a:srgbClr val="1A1C1E"/>
                          </a:solidFill>
                          <a:effectLst/>
                          <a:latin typeface="Arial" panose="020B0604020202020204" pitchFamily="34" charset="0"/>
                          <a:cs typeface="Arial" panose="020B0604020202020204" pitchFamily="34" charset="0"/>
                        </a:rPr>
                        <a:t>Direct.</a:t>
                      </a:r>
                      <a:r>
                        <a:rPr lang="en-US" sz="800" b="0" i="0" u="none" strike="noStrike">
                          <a:solidFill>
                            <a:srgbClr val="1A1C1E"/>
                          </a:solidFill>
                          <a:effectLst/>
                          <a:latin typeface="Arial" panose="020B0604020202020204" pitchFamily="34" charset="0"/>
                          <a:cs typeface="Arial" panose="020B0604020202020204" pitchFamily="34" charset="0"/>
                        </a:rPr>
                        <a:t> Optimizes the transmit power for RRCSetupRequest. If too low, RRCSetupRequest might not be detected. If too high, causes excessive UL interference. A balanced value ensures reliable reception.</a:t>
                      </a:r>
                      <a:endParaRPr lang="en-US" sz="800" b="1" i="0" u="none" strike="noStrike">
                        <a:solidFill>
                          <a:srgbClr val="1A1C1E"/>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26337079"/>
                  </a:ext>
                </a:extLst>
              </a:tr>
              <a:tr h="738894">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msg3-TransformPrecoding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rach-ConfigCommon -&gt; msg3-TransformPrecoding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cs typeface="Arial" panose="020B0604020202020204" pitchFamily="34" charset="0"/>
                        </a:rPr>
                        <a:t>Enables or disables transform precoding for Msg3 transmission. Transform precoding improves UL coverage and power efficiency.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Enabled for FR1 typically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Enabled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1" i="0" u="none" strike="noStrike">
                          <a:solidFill>
                            <a:srgbClr val="1A1C1E"/>
                          </a:solidFill>
                          <a:effectLst/>
                          <a:latin typeface="Arial" panose="020B0604020202020204" pitchFamily="34" charset="0"/>
                          <a:cs typeface="Arial" panose="020B0604020202020204" pitchFamily="34" charset="0"/>
                        </a:rPr>
                        <a:t>Direct.</a:t>
                      </a:r>
                      <a:r>
                        <a:rPr lang="en-US" sz="800" b="0" i="0" u="none" strike="noStrike">
                          <a:solidFill>
                            <a:srgbClr val="1A1C1E"/>
                          </a:solidFill>
                          <a:effectLst/>
                          <a:latin typeface="Arial" panose="020B0604020202020204" pitchFamily="34" charset="0"/>
                          <a:cs typeface="Arial" panose="020B0604020202020204" pitchFamily="34" charset="0"/>
                        </a:rPr>
                        <a:t> Enhances the reliability of RRCSetupRequest transmission, especially at cell edge, by providing better SINR at the gNB, reducing Msg3 detection failures.</a:t>
                      </a:r>
                      <a:endParaRPr lang="en-US" sz="800" b="1" i="0" u="none" strike="noStrike">
                        <a:solidFill>
                          <a:srgbClr val="1A1C1E"/>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85846560"/>
                  </a:ext>
                </a:extLst>
              </a:tr>
              <a:tr h="738894">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PDCCH-ConfigCommon (via controlResourceSetZero and searchSpaceZero)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sib1 -&gt; controlResourceSetZero, searchSpaceZero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cs typeface="Arial" panose="020B0604020202020204" pitchFamily="34" charset="0"/>
                        </a:rPr>
                        <a:t>These configure the common CORESET and search space where the UE monitors PDCCH for initial access, including the scheduling of RRCSetup and the UL grant for RRCSetupComplete.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cs typeface="Arial" panose="020B0604020202020204" pitchFamily="34" charset="0"/>
                        </a:rPr>
                        <a:t>Varies by SIB1 and pdcch-ConfigSIB1 settings.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cs typeface="Arial" panose="020B0604020202020204" pitchFamily="34" charset="0"/>
                        </a:rPr>
                        <a:t>Ensure optimal power allocation for PDCCH and robust MCS (e.g., QPSK) for common search space.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1" i="0" u="none" strike="noStrike">
                          <a:solidFill>
                            <a:srgbClr val="1A1C1E"/>
                          </a:solidFill>
                          <a:effectLst/>
                          <a:latin typeface="Arial" panose="020B0604020202020204" pitchFamily="34" charset="0"/>
                          <a:cs typeface="Arial" panose="020B0604020202020204" pitchFamily="34" charset="0"/>
                        </a:rPr>
                        <a:t>Direct.</a:t>
                      </a:r>
                      <a:r>
                        <a:rPr lang="en-US" sz="800" b="0" i="0" u="none" strike="noStrike">
                          <a:solidFill>
                            <a:srgbClr val="1A1C1E"/>
                          </a:solidFill>
                          <a:effectLst/>
                          <a:latin typeface="Arial" panose="020B0604020202020204" pitchFamily="34" charset="0"/>
                          <a:cs typeface="Arial" panose="020B0604020202020204" pitchFamily="34" charset="0"/>
                        </a:rPr>
                        <a:t> If PDCCH is not reliably received, the UE cannot get the scheduling information for RRCSetup (DL) or the UL grant for RRCSetupComplete (UL), leading to RRC failures.</a:t>
                      </a:r>
                      <a:endParaRPr lang="en-US" sz="800" b="1" i="0" u="none" strike="noStrike">
                        <a:solidFill>
                          <a:srgbClr val="1A1C1E"/>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00882897"/>
                  </a:ext>
                </a:extLst>
              </a:tr>
              <a:tr h="738894">
                <a:tc>
                  <a:txBody>
                    <a:bodyPr/>
                    <a:lstStyle/>
                    <a:p>
                      <a:pPr algn="ctr" fontAlgn="ctr">
                        <a:buNone/>
                      </a:pPr>
                      <a:r>
                        <a:rPr lang="en-US" sz="800" b="0" i="0" u="none" strike="noStrike">
                          <a:solidFill>
                            <a:srgbClr val="1A1C1E"/>
                          </a:solidFill>
                          <a:effectLst/>
                          <a:latin typeface="Arial" panose="020B0604020202020204" pitchFamily="34" charset="0"/>
                          <a:cs typeface="Arial" panose="020B0604020202020204" pitchFamily="34" charset="0"/>
                        </a:rPr>
                        <a:t>pdsch-ConfigCommon (relevant for RRCSetup message)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sib1 -&gt; pdsch-ConfigCommon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cs typeface="Arial" panose="020B0604020202020204" pitchFamily="34" charset="0"/>
                        </a:rPr>
                        <a:t>Defines common PDSCH configurations, including MCS tables, resource allocation types, and rate matching. Affects how RRCSetup is transmitted on PDSCH.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cs typeface="Arial" panose="020B0604020202020204" pitchFamily="34" charset="0"/>
                        </a:rPr>
                        <a:t>Varies (e.g., MCS table, R-match pattern)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cs typeface="Arial" panose="020B0604020202020204" pitchFamily="34" charset="0"/>
                        </a:rPr>
                        <a:t>Ensure robust MCS (e.g., lower order modulation like QPSK) and proper rate matching for common channels.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1" i="0" u="none" strike="noStrike">
                          <a:solidFill>
                            <a:srgbClr val="1A1C1E"/>
                          </a:solidFill>
                          <a:effectLst/>
                          <a:latin typeface="Arial" panose="020B0604020202020204" pitchFamily="34" charset="0"/>
                          <a:cs typeface="Arial" panose="020B0604020202020204" pitchFamily="34" charset="0"/>
                        </a:rPr>
                        <a:t>Direct.</a:t>
                      </a:r>
                      <a:r>
                        <a:rPr lang="en-US" sz="800" b="0" i="0" u="none" strike="noStrike">
                          <a:solidFill>
                            <a:srgbClr val="1A1C1E"/>
                          </a:solidFill>
                          <a:effectLst/>
                          <a:latin typeface="Arial" panose="020B0604020202020204" pitchFamily="34" charset="0"/>
                          <a:cs typeface="Arial" panose="020B0604020202020204" pitchFamily="34" charset="0"/>
                        </a:rPr>
                        <a:t> The RRCSetup message is critical. Using robust physical layer settings for its transmission ensures it can be reliably decoded by the UE, even in challenging radio conditions.</a:t>
                      </a:r>
                      <a:endParaRPr lang="en-US" sz="800" b="1" i="0" u="none" strike="noStrike">
                        <a:solidFill>
                          <a:srgbClr val="1A1C1E"/>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43781873"/>
                  </a:ext>
                </a:extLst>
              </a:tr>
              <a:tr h="738894">
                <a:tc>
                  <a:txBody>
                    <a:bodyPr/>
                    <a:lstStyle/>
                    <a:p>
                      <a:pPr algn="ctr" fontAlgn="ctr">
                        <a:buNone/>
                      </a:pPr>
                      <a:r>
                        <a:rPr lang="en-US" sz="800" b="0" i="0" u="none" strike="noStrike">
                          <a:solidFill>
                            <a:srgbClr val="1A1C1E"/>
                          </a:solidFill>
                          <a:effectLst/>
                          <a:latin typeface="Arial" panose="020B0604020202020204" pitchFamily="34" charset="0"/>
                          <a:cs typeface="Arial" panose="020B0604020202020204" pitchFamily="34" charset="0"/>
                        </a:rPr>
                        <a:t>pusch-ConfigCommon (relevant for RRCSetupComplete message)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sib1 -&gt; pusch-ConfigCommon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cs typeface="Arial" panose="020B0604020202020204" pitchFamily="34" charset="0"/>
                        </a:rPr>
                        <a:t>Defines common PUSCH configurations, including MCS tables and transform precoding for common channels. Affects how RRCSetupComplete is transmitted on PUSCH.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cs typeface="Arial" panose="020B0604020202020204" pitchFamily="34" charset="0"/>
                        </a:rPr>
                        <a:t>Varies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cs typeface="Arial" panose="020B0604020202020204" pitchFamily="34" charset="0"/>
                        </a:rPr>
                        <a:t>Similar to pdsch-ConfigCommon, ensure robust MCS and optimal transform precoding for UL common channels.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1" i="0" u="none" strike="noStrike" dirty="0">
                          <a:solidFill>
                            <a:srgbClr val="1A1C1E"/>
                          </a:solidFill>
                          <a:effectLst/>
                          <a:latin typeface="Arial" panose="020B0604020202020204" pitchFamily="34" charset="0"/>
                          <a:cs typeface="Arial" panose="020B0604020202020204" pitchFamily="34" charset="0"/>
                        </a:rPr>
                        <a:t>Direct.</a:t>
                      </a:r>
                      <a:r>
                        <a:rPr lang="en-US" sz="800" b="0" i="0" u="none" strike="noStrike" dirty="0">
                          <a:solidFill>
                            <a:srgbClr val="1A1C1E"/>
                          </a:solidFill>
                          <a:effectLst/>
                          <a:latin typeface="Arial" panose="020B0604020202020204" pitchFamily="34" charset="0"/>
                          <a:cs typeface="Arial" panose="020B0604020202020204" pitchFamily="34" charset="0"/>
                        </a:rPr>
                        <a:t> </a:t>
                      </a:r>
                      <a:r>
                        <a:rPr lang="en-US" sz="800" b="0" i="0" u="none" strike="noStrike" dirty="0" err="1">
                          <a:solidFill>
                            <a:srgbClr val="1A1C1E"/>
                          </a:solidFill>
                          <a:effectLst/>
                          <a:latin typeface="Arial" panose="020B0604020202020204" pitchFamily="34" charset="0"/>
                          <a:cs typeface="Arial" panose="020B0604020202020204" pitchFamily="34" charset="0"/>
                        </a:rPr>
                        <a:t>RRCSetupComplete</a:t>
                      </a:r>
                      <a:r>
                        <a:rPr lang="en-US" sz="800" b="0" i="0" u="none" strike="noStrike" dirty="0">
                          <a:solidFill>
                            <a:srgbClr val="1A1C1E"/>
                          </a:solidFill>
                          <a:effectLst/>
                          <a:latin typeface="Arial" panose="020B0604020202020204" pitchFamily="34" charset="0"/>
                          <a:cs typeface="Arial" panose="020B0604020202020204" pitchFamily="34" charset="0"/>
                        </a:rPr>
                        <a:t> confirms the RRC connection. Robust UL settings ensure this final critical message is reliably received by the </a:t>
                      </a:r>
                      <a:r>
                        <a:rPr lang="en-US" sz="800" b="0" i="0" u="none" strike="noStrike" dirty="0" err="1">
                          <a:solidFill>
                            <a:srgbClr val="1A1C1E"/>
                          </a:solidFill>
                          <a:effectLst/>
                          <a:latin typeface="Arial" panose="020B0604020202020204" pitchFamily="34" charset="0"/>
                          <a:cs typeface="Arial" panose="020B0604020202020204" pitchFamily="34" charset="0"/>
                        </a:rPr>
                        <a:t>gNB</a:t>
                      </a:r>
                      <a:r>
                        <a:rPr lang="en-US" sz="800" b="0" i="0" u="none" strike="noStrike" dirty="0">
                          <a:solidFill>
                            <a:srgbClr val="1A1C1E"/>
                          </a:solidFill>
                          <a:effectLst/>
                          <a:latin typeface="Arial" panose="020B0604020202020204" pitchFamily="34" charset="0"/>
                          <a:cs typeface="Arial" panose="020B0604020202020204" pitchFamily="34" charset="0"/>
                        </a:rPr>
                        <a:t>, preventing RRC setup failures.</a:t>
                      </a:r>
                      <a:endParaRPr lang="en-US" sz="800" b="1" i="0" u="none" strike="noStrike" dirty="0">
                        <a:solidFill>
                          <a:srgbClr val="1A1C1E"/>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09928377"/>
                  </a:ext>
                </a:extLst>
              </a:tr>
            </a:tbl>
          </a:graphicData>
        </a:graphic>
      </p:graphicFrame>
    </p:spTree>
    <p:extLst>
      <p:ext uri="{BB962C8B-B14F-4D97-AF65-F5344CB8AC3E}">
        <p14:creationId xmlns:p14="http://schemas.microsoft.com/office/powerpoint/2010/main" val="29056887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BFCDE-6BC7-2EFB-3162-C7B350443A6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D071CC5-0DFB-67A3-CE85-68021BE7B5B1}"/>
              </a:ext>
            </a:extLst>
          </p:cNvPr>
          <p:cNvSpPr txBox="1"/>
          <p:nvPr/>
        </p:nvSpPr>
        <p:spPr>
          <a:xfrm>
            <a:off x="0" y="107005"/>
            <a:ext cx="11281653" cy="400110"/>
          </a:xfrm>
          <a:prstGeom prst="rect">
            <a:avLst/>
          </a:prstGeom>
          <a:noFill/>
        </p:spPr>
        <p:txBody>
          <a:bodyPr wrap="square">
            <a:spAutoFit/>
          </a:bodyPr>
          <a:lstStyle/>
          <a:p>
            <a:r>
              <a:rPr lang="en-US" sz="2000" b="1" dirty="0"/>
              <a:t>3GPP Parameters for RRC Connection Setup Success Rate Improvement</a:t>
            </a:r>
            <a:endParaRPr lang="en-IN" sz="2000" b="1" dirty="0"/>
          </a:p>
        </p:txBody>
      </p:sp>
      <p:graphicFrame>
        <p:nvGraphicFramePr>
          <p:cNvPr id="3" name="Table 2">
            <a:extLst>
              <a:ext uri="{FF2B5EF4-FFF2-40B4-BE49-F238E27FC236}">
                <a16:creationId xmlns:a16="http://schemas.microsoft.com/office/drawing/2014/main" id="{6E506025-2861-E98E-669D-D3D6D39373BB}"/>
              </a:ext>
            </a:extLst>
          </p:cNvPr>
          <p:cNvGraphicFramePr>
            <a:graphicFrameLocks noGrp="1"/>
          </p:cNvGraphicFramePr>
          <p:nvPr>
            <p:extLst>
              <p:ext uri="{D42A27DB-BD31-4B8C-83A1-F6EECF244321}">
                <p14:modId xmlns:p14="http://schemas.microsoft.com/office/powerpoint/2010/main" val="240896744"/>
              </p:ext>
            </p:extLst>
          </p:nvPr>
        </p:nvGraphicFramePr>
        <p:xfrm>
          <a:off x="136187" y="573931"/>
          <a:ext cx="11906658" cy="5982511"/>
        </p:xfrm>
        <a:graphic>
          <a:graphicData uri="http://schemas.openxmlformats.org/drawingml/2006/table">
            <a:tbl>
              <a:tblPr/>
              <a:tblGrid>
                <a:gridCol w="1984443">
                  <a:extLst>
                    <a:ext uri="{9D8B030D-6E8A-4147-A177-3AD203B41FA5}">
                      <a16:colId xmlns:a16="http://schemas.microsoft.com/office/drawing/2014/main" val="2488466902"/>
                    </a:ext>
                  </a:extLst>
                </a:gridCol>
                <a:gridCol w="1984443">
                  <a:extLst>
                    <a:ext uri="{9D8B030D-6E8A-4147-A177-3AD203B41FA5}">
                      <a16:colId xmlns:a16="http://schemas.microsoft.com/office/drawing/2014/main" val="308845529"/>
                    </a:ext>
                  </a:extLst>
                </a:gridCol>
                <a:gridCol w="1984443">
                  <a:extLst>
                    <a:ext uri="{9D8B030D-6E8A-4147-A177-3AD203B41FA5}">
                      <a16:colId xmlns:a16="http://schemas.microsoft.com/office/drawing/2014/main" val="231629871"/>
                    </a:ext>
                  </a:extLst>
                </a:gridCol>
                <a:gridCol w="1984443">
                  <a:extLst>
                    <a:ext uri="{9D8B030D-6E8A-4147-A177-3AD203B41FA5}">
                      <a16:colId xmlns:a16="http://schemas.microsoft.com/office/drawing/2014/main" val="4186601357"/>
                    </a:ext>
                  </a:extLst>
                </a:gridCol>
                <a:gridCol w="1984443">
                  <a:extLst>
                    <a:ext uri="{9D8B030D-6E8A-4147-A177-3AD203B41FA5}">
                      <a16:colId xmlns:a16="http://schemas.microsoft.com/office/drawing/2014/main" val="743281126"/>
                    </a:ext>
                  </a:extLst>
                </a:gridCol>
                <a:gridCol w="1984443">
                  <a:extLst>
                    <a:ext uri="{9D8B030D-6E8A-4147-A177-3AD203B41FA5}">
                      <a16:colId xmlns:a16="http://schemas.microsoft.com/office/drawing/2014/main" val="500916432"/>
                    </a:ext>
                  </a:extLst>
                </a:gridCol>
              </a:tblGrid>
              <a:tr h="361788">
                <a:tc>
                  <a:txBody>
                    <a:bodyPr/>
                    <a:lstStyle/>
                    <a:p>
                      <a:pPr algn="ctr" fontAlgn="ctr">
                        <a:buNone/>
                      </a:pPr>
                      <a:r>
                        <a:rPr lang="en-IN" sz="900" b="1" i="0" u="none" strike="noStrike">
                          <a:solidFill>
                            <a:srgbClr val="1A1C1E"/>
                          </a:solidFill>
                          <a:effectLst/>
                          <a:latin typeface="Arial" panose="020B0604020202020204" pitchFamily="34" charset="0"/>
                        </a:rPr>
                        <a:t>Parameter Name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1" i="0" u="none" strike="noStrike">
                          <a:solidFill>
                            <a:srgbClr val="1A1C1E"/>
                          </a:solidFill>
                          <a:effectLst/>
                          <a:latin typeface="Arial" panose="020B0604020202020204" pitchFamily="34" charset="0"/>
                        </a:rPr>
                        <a:t>3GPP Reference (IE Path in SIB1)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1A1C1E"/>
                          </a:solidFill>
                          <a:effectLst/>
                          <a:latin typeface="Arial" panose="020B0604020202020204" pitchFamily="34" charset="0"/>
                        </a:rPr>
                        <a:t>Explanation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1A1C1E"/>
                          </a:solidFill>
                          <a:effectLst/>
                          <a:latin typeface="Arial" panose="020B0604020202020204" pitchFamily="34" charset="0"/>
                        </a:rPr>
                        <a:t>Default/Typical Setting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1A1C1E"/>
                          </a:solidFill>
                          <a:effectLst/>
                          <a:latin typeface="Arial" panose="020B0604020202020204" pitchFamily="34" charset="0"/>
                        </a:rPr>
                        <a:t>Recommended Setting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1" i="0" u="none" strike="noStrike">
                          <a:solidFill>
                            <a:srgbClr val="1A1C1E"/>
                          </a:solidFill>
                          <a:effectLst/>
                          <a:latin typeface="Arial" panose="020B0604020202020204" pitchFamily="34" charset="0"/>
                        </a:rPr>
                        <a:t>How it Helps Improve RRC KPI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87368436"/>
                  </a:ext>
                </a:extLst>
              </a:tr>
              <a:tr h="432363">
                <a:tc>
                  <a:txBody>
                    <a:bodyPr/>
                    <a:lstStyle/>
                    <a:p>
                      <a:pPr algn="ctr" fontAlgn="ctr">
                        <a:buNone/>
                      </a:pPr>
                      <a:r>
                        <a:rPr lang="en-US" sz="900" b="1" i="0" u="none" strike="noStrike">
                          <a:solidFill>
                            <a:srgbClr val="1A1C1E"/>
                          </a:solidFill>
                          <a:effectLst/>
                          <a:latin typeface="Arial" panose="020B0604020202020204" pitchFamily="34" charset="0"/>
                        </a:rPr>
                        <a:t>III. RACH Resource &amp; Signaling (Prerequisites for RRC)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81967239"/>
                  </a:ext>
                </a:extLst>
              </a:tr>
              <a:tr h="1297090">
                <a:tc>
                  <a:txBody>
                    <a:bodyPr/>
                    <a:lstStyle/>
                    <a:p>
                      <a:pPr algn="ctr" fontAlgn="ctr">
                        <a:buNone/>
                      </a:pPr>
                      <a:r>
                        <a:rPr lang="en-IN" sz="900" b="0" i="0" u="none" strike="noStrike">
                          <a:solidFill>
                            <a:srgbClr val="1A1C1E"/>
                          </a:solidFill>
                          <a:effectLst/>
                          <a:latin typeface="Courier New" panose="02070309020205020404" pitchFamily="49" charset="0"/>
                        </a:rPr>
                        <a:t>PreambleInitialReceivedTargetPower</a:t>
                      </a:r>
                      <a:r>
                        <a:rPr lang="en-IN" sz="900" b="0" i="0" u="none" strike="noStrike">
                          <a:solidFill>
                            <a:srgbClr val="1A1C1E"/>
                          </a:solidFill>
                          <a:effectLst/>
                          <a:latin typeface="Arial" panose="020B0604020202020204" pitchFamily="34" charset="0"/>
                        </a:rPr>
                        <a:t> (dBm)</a:t>
                      </a:r>
                      <a:endParaRPr lang="en-IN" sz="9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rach-ConfigCommon</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rach-ConfigGeneric</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PreambleInitialReceivedTargetPower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The target power level at which the gNB expects to receive the first preamble transmission from the UE. UE calculates its initial preamble TX power based on this.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-100 dBm to -110 dBm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Adjust between -120 dBm and -90 dBm. Lower for larger cells/poor coverage, higher for good coverage.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1" i="0" u="none" strike="noStrike">
                          <a:solidFill>
                            <a:srgbClr val="1A1C1E"/>
                          </a:solidFill>
                          <a:effectLst/>
                          <a:latin typeface="Arial" panose="020B0604020202020204" pitchFamily="34" charset="0"/>
                        </a:rPr>
                        <a:t>Indirect but foundational.</a:t>
                      </a:r>
                      <a:r>
                        <a:rPr lang="en-US" sz="900" b="0" i="0" u="none" strike="noStrike">
                          <a:solidFill>
                            <a:srgbClr val="1A1C1E"/>
                          </a:solidFill>
                          <a:effectLst/>
                          <a:latin typeface="Arial" panose="020B0604020202020204" pitchFamily="34" charset="0"/>
                        </a:rPr>
                        <a:t> Successful RACH is a prerequisite for RRC setup. Optimal preamble power ensures the first step of initial access is robust, allowing the UE to proceed to </a:t>
                      </a:r>
                      <a:r>
                        <a:rPr lang="en-US" sz="900" b="0" i="0" u="none" strike="noStrike">
                          <a:solidFill>
                            <a:srgbClr val="1A1C1E"/>
                          </a:solidFill>
                          <a:effectLst/>
                          <a:latin typeface="Courier New" panose="02070309020205020404" pitchFamily="49" charset="0"/>
                        </a:rPr>
                        <a:t>RRCSetupRequest</a:t>
                      </a:r>
                      <a:r>
                        <a:rPr lang="en-US" sz="900" b="0" i="0" u="none" strike="noStrike">
                          <a:solidFill>
                            <a:srgbClr val="1A1C1E"/>
                          </a:solidFill>
                          <a:effectLst/>
                          <a:latin typeface="Arial" panose="020B0604020202020204" pitchFamily="34" charset="0"/>
                        </a:rPr>
                        <a:t>.</a:t>
                      </a:r>
                      <a:endParaRPr lang="en-US" sz="900" b="1" i="0" u="none" strike="noStrike">
                        <a:solidFill>
                          <a:srgbClr val="1A1C1E"/>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82996322"/>
                  </a:ext>
                </a:extLst>
              </a:tr>
              <a:tr h="1513272">
                <a:tc>
                  <a:txBody>
                    <a:bodyPr/>
                    <a:lstStyle/>
                    <a:p>
                      <a:pPr algn="ctr" fontAlgn="ctr">
                        <a:buNone/>
                      </a:pPr>
                      <a:r>
                        <a:rPr lang="en-IN" sz="900" b="0" i="0" u="none" strike="noStrike">
                          <a:solidFill>
                            <a:srgbClr val="1A1C1E"/>
                          </a:solidFill>
                          <a:effectLst/>
                          <a:latin typeface="Courier New" panose="02070309020205020404" pitchFamily="49" charset="0"/>
                        </a:rPr>
                        <a:t>powerRampingStep</a:t>
                      </a:r>
                      <a:r>
                        <a:rPr lang="en-IN" sz="900" b="0" i="0" u="none" strike="noStrike">
                          <a:solidFill>
                            <a:srgbClr val="1A1C1E"/>
                          </a:solidFill>
                          <a:effectLst/>
                          <a:latin typeface="Arial" panose="020B0604020202020204" pitchFamily="34" charset="0"/>
                        </a:rPr>
                        <a:t> (dB)</a:t>
                      </a:r>
                      <a:endParaRPr lang="en-IN" sz="9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rach-ConfigCommon</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rach-ConfigGeneric</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powerRampingStep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Step size by which the UE increases its preamble transmit power for subsequent retransmissions if the previous attempt fails.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4 dB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2 dB or 3 dB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1" i="0" u="none" strike="noStrike">
                          <a:solidFill>
                            <a:srgbClr val="1A1C1E"/>
                          </a:solidFill>
                          <a:effectLst/>
                          <a:latin typeface="Arial" panose="020B0604020202020204" pitchFamily="34" charset="0"/>
                        </a:rPr>
                        <a:t>Indirect but foundational.</a:t>
                      </a:r>
                      <a:r>
                        <a:rPr lang="en-US" sz="900" b="0" i="0" u="none" strike="noStrike">
                          <a:solidFill>
                            <a:srgbClr val="1A1C1E"/>
                          </a:solidFill>
                          <a:effectLst/>
                          <a:latin typeface="Arial" panose="020B0604020202020204" pitchFamily="34" charset="0"/>
                        </a:rPr>
                        <a:t> Efficient power ramping helps the UE quickly find the optimal power for preamble detection, reducing RACH retransmissions and improving the chance of reaching the RRC setup phase.</a:t>
                      </a:r>
                      <a:endParaRPr lang="en-US" sz="900" b="1" i="0" u="none" strike="noStrike">
                        <a:solidFill>
                          <a:srgbClr val="1A1C1E"/>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82861740"/>
                  </a:ext>
                </a:extLst>
              </a:tr>
              <a:tr h="1080908">
                <a:tc>
                  <a:txBody>
                    <a:bodyPr/>
                    <a:lstStyle/>
                    <a:p>
                      <a:pPr algn="ctr" fontAlgn="ctr">
                        <a:buNone/>
                      </a:pPr>
                      <a:r>
                        <a:rPr lang="en-IN" sz="900" b="0" i="0" u="none" strike="noStrike">
                          <a:solidFill>
                            <a:srgbClr val="1A1C1E"/>
                          </a:solidFill>
                          <a:effectLst/>
                          <a:latin typeface="Courier New" panose="02070309020205020404" pitchFamily="49" charset="0"/>
                        </a:rPr>
                        <a:t>PreambleTransMax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rach-ConfigCommon</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rach-ConfigGeneric</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PreambleTransMax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Maximum number of preamble retransmissions allowed before the RACH procedure is considered a failure by the 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n10 or n20 (10 or 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n8 or n10 (8 or 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1" i="0" u="none" strike="noStrike">
                          <a:solidFill>
                            <a:srgbClr val="1A1C1E"/>
                          </a:solidFill>
                          <a:effectLst/>
                          <a:latin typeface="Arial" panose="020B0604020202020204" pitchFamily="34" charset="0"/>
                        </a:rPr>
                        <a:t>Indirect but foundational.</a:t>
                      </a:r>
                      <a:r>
                        <a:rPr lang="en-US" sz="900" b="0" i="0" u="none" strike="noStrike">
                          <a:solidFill>
                            <a:srgbClr val="1A1C1E"/>
                          </a:solidFill>
                          <a:effectLst/>
                          <a:latin typeface="Arial" panose="020B0604020202020204" pitchFamily="34" charset="0"/>
                        </a:rPr>
                        <a:t> A balanced value allows sufficient attempts for preamble detection without excessive delay, ensuring the UE doesn't give up too early on RACH.</a:t>
                      </a:r>
                      <a:endParaRPr lang="en-US" sz="900" b="1" i="0" u="none" strike="noStrike">
                        <a:solidFill>
                          <a:srgbClr val="1A1C1E"/>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18665289"/>
                  </a:ext>
                </a:extLst>
              </a:tr>
              <a:tr h="1297090">
                <a:tc>
                  <a:txBody>
                    <a:bodyPr/>
                    <a:lstStyle/>
                    <a:p>
                      <a:pPr algn="ctr" fontAlgn="ctr">
                        <a:buNone/>
                      </a:pPr>
                      <a:r>
                        <a:rPr lang="en-IN" sz="900" b="0" i="0" u="none" strike="noStrike">
                          <a:solidFill>
                            <a:srgbClr val="1A1C1E"/>
                          </a:solidFill>
                          <a:effectLst/>
                          <a:latin typeface="Courier New" panose="02070309020205020404" pitchFamily="49" charset="0"/>
                        </a:rPr>
                        <a:t>ra-ResponseWindow</a:t>
                      </a:r>
                      <a:r>
                        <a:rPr lang="en-IN" sz="900" b="0" i="0" u="none" strike="noStrike">
                          <a:solidFill>
                            <a:srgbClr val="1A1C1E"/>
                          </a:solidFill>
                          <a:effectLst/>
                          <a:latin typeface="Arial" panose="020B0604020202020204" pitchFamily="34" charset="0"/>
                        </a:rPr>
                        <a:t> (slots)</a:t>
                      </a:r>
                      <a:endParaRPr lang="en-IN" sz="9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rach-ConfigCommon</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rach-ConfigGeneric</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ra-ResponseWindow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The time window during which the UE monitors PDCCH for the Random Access Response (RAR/Msg2) after transmitting a preamble.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sl20 (20 slots)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sl20 or sl40 (20-40 slots)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1" i="0" u="none" strike="noStrike" dirty="0">
                          <a:solidFill>
                            <a:srgbClr val="1A1C1E"/>
                          </a:solidFill>
                          <a:effectLst/>
                          <a:latin typeface="Arial" panose="020B0604020202020204" pitchFamily="34" charset="0"/>
                        </a:rPr>
                        <a:t>Indirect but foundational.</a:t>
                      </a:r>
                      <a:r>
                        <a:rPr lang="en-US" sz="900" b="0" i="0" u="none" strike="noStrike" dirty="0">
                          <a:solidFill>
                            <a:srgbClr val="1A1C1E"/>
                          </a:solidFill>
                          <a:effectLst/>
                          <a:latin typeface="Arial" panose="020B0604020202020204" pitchFamily="34" charset="0"/>
                        </a:rPr>
                        <a:t> A sufficiently long window ensures the UE receives Msg2 from the </a:t>
                      </a:r>
                      <a:r>
                        <a:rPr lang="en-US" sz="900" b="0" i="0" u="none" strike="noStrike" dirty="0" err="1">
                          <a:solidFill>
                            <a:srgbClr val="1A1C1E"/>
                          </a:solidFill>
                          <a:effectLst/>
                          <a:latin typeface="Arial" panose="020B0604020202020204" pitchFamily="34" charset="0"/>
                        </a:rPr>
                        <a:t>gNB</a:t>
                      </a:r>
                      <a:r>
                        <a:rPr lang="en-US" sz="900" b="0" i="0" u="none" strike="noStrike" dirty="0">
                          <a:solidFill>
                            <a:srgbClr val="1A1C1E"/>
                          </a:solidFill>
                          <a:effectLst/>
                          <a:latin typeface="Arial" panose="020B0604020202020204" pitchFamily="34" charset="0"/>
                        </a:rPr>
                        <a:t>, allowing the RACH procedure to complete and the UE to send </a:t>
                      </a:r>
                      <a:r>
                        <a:rPr lang="en-US" sz="900" b="0" i="0" u="none" strike="noStrike" dirty="0" err="1">
                          <a:solidFill>
                            <a:srgbClr val="1A1C1E"/>
                          </a:solidFill>
                          <a:effectLst/>
                          <a:latin typeface="Courier New" panose="02070309020205020404" pitchFamily="49" charset="0"/>
                        </a:rPr>
                        <a:t>RRCSetupRequest</a:t>
                      </a:r>
                      <a:r>
                        <a:rPr lang="en-US" sz="900" b="0" i="0" u="none" strike="noStrike" dirty="0">
                          <a:solidFill>
                            <a:srgbClr val="1A1C1E"/>
                          </a:solidFill>
                          <a:effectLst/>
                          <a:latin typeface="Arial" panose="020B0604020202020204" pitchFamily="34" charset="0"/>
                        </a:rPr>
                        <a:t>.</a:t>
                      </a:r>
                      <a:endParaRPr lang="en-US" sz="900" b="1" i="0" u="none" strike="noStrike" dirty="0">
                        <a:solidFill>
                          <a:srgbClr val="1A1C1E"/>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78201080"/>
                  </a:ext>
                </a:extLst>
              </a:tr>
            </a:tbl>
          </a:graphicData>
        </a:graphic>
      </p:graphicFrame>
    </p:spTree>
    <p:extLst>
      <p:ext uri="{BB962C8B-B14F-4D97-AF65-F5344CB8AC3E}">
        <p14:creationId xmlns:p14="http://schemas.microsoft.com/office/powerpoint/2010/main" val="26287527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B2F6F-E3DC-DD8B-F68F-DE55E2C76E5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8E8CEA6-B1D1-496B-15A1-8AB33F478020}"/>
              </a:ext>
            </a:extLst>
          </p:cNvPr>
          <p:cNvSpPr txBox="1"/>
          <p:nvPr/>
        </p:nvSpPr>
        <p:spPr>
          <a:xfrm>
            <a:off x="0" y="107005"/>
            <a:ext cx="11281653" cy="400110"/>
          </a:xfrm>
          <a:prstGeom prst="rect">
            <a:avLst/>
          </a:prstGeom>
          <a:noFill/>
        </p:spPr>
        <p:txBody>
          <a:bodyPr wrap="square">
            <a:spAutoFit/>
          </a:bodyPr>
          <a:lstStyle/>
          <a:p>
            <a:r>
              <a:rPr lang="en-US" sz="2000" b="1" dirty="0"/>
              <a:t>3GPP Parameters for RRC Connection Setup Success Rate Improvement</a:t>
            </a:r>
            <a:endParaRPr lang="en-IN" sz="2000" b="1" dirty="0"/>
          </a:p>
        </p:txBody>
      </p:sp>
      <p:graphicFrame>
        <p:nvGraphicFramePr>
          <p:cNvPr id="3" name="Table 2">
            <a:extLst>
              <a:ext uri="{FF2B5EF4-FFF2-40B4-BE49-F238E27FC236}">
                <a16:creationId xmlns:a16="http://schemas.microsoft.com/office/drawing/2014/main" id="{9FA86CF5-249A-13FB-CF82-A6F2A637E12D}"/>
              </a:ext>
            </a:extLst>
          </p:cNvPr>
          <p:cNvGraphicFramePr>
            <a:graphicFrameLocks noGrp="1"/>
          </p:cNvGraphicFramePr>
          <p:nvPr>
            <p:extLst>
              <p:ext uri="{D42A27DB-BD31-4B8C-83A1-F6EECF244321}">
                <p14:modId xmlns:p14="http://schemas.microsoft.com/office/powerpoint/2010/main" val="868965670"/>
              </p:ext>
            </p:extLst>
          </p:nvPr>
        </p:nvGraphicFramePr>
        <p:xfrm>
          <a:off x="136187" y="573931"/>
          <a:ext cx="11896926" cy="6031149"/>
        </p:xfrm>
        <a:graphic>
          <a:graphicData uri="http://schemas.openxmlformats.org/drawingml/2006/table">
            <a:tbl>
              <a:tblPr/>
              <a:tblGrid>
                <a:gridCol w="1982821">
                  <a:extLst>
                    <a:ext uri="{9D8B030D-6E8A-4147-A177-3AD203B41FA5}">
                      <a16:colId xmlns:a16="http://schemas.microsoft.com/office/drawing/2014/main" val="2488466902"/>
                    </a:ext>
                  </a:extLst>
                </a:gridCol>
                <a:gridCol w="1982821">
                  <a:extLst>
                    <a:ext uri="{9D8B030D-6E8A-4147-A177-3AD203B41FA5}">
                      <a16:colId xmlns:a16="http://schemas.microsoft.com/office/drawing/2014/main" val="308845529"/>
                    </a:ext>
                  </a:extLst>
                </a:gridCol>
                <a:gridCol w="1982821">
                  <a:extLst>
                    <a:ext uri="{9D8B030D-6E8A-4147-A177-3AD203B41FA5}">
                      <a16:colId xmlns:a16="http://schemas.microsoft.com/office/drawing/2014/main" val="231629871"/>
                    </a:ext>
                  </a:extLst>
                </a:gridCol>
                <a:gridCol w="1982821">
                  <a:extLst>
                    <a:ext uri="{9D8B030D-6E8A-4147-A177-3AD203B41FA5}">
                      <a16:colId xmlns:a16="http://schemas.microsoft.com/office/drawing/2014/main" val="4186601357"/>
                    </a:ext>
                  </a:extLst>
                </a:gridCol>
                <a:gridCol w="1982821">
                  <a:extLst>
                    <a:ext uri="{9D8B030D-6E8A-4147-A177-3AD203B41FA5}">
                      <a16:colId xmlns:a16="http://schemas.microsoft.com/office/drawing/2014/main" val="743281126"/>
                    </a:ext>
                  </a:extLst>
                </a:gridCol>
                <a:gridCol w="1982821">
                  <a:extLst>
                    <a:ext uri="{9D8B030D-6E8A-4147-A177-3AD203B41FA5}">
                      <a16:colId xmlns:a16="http://schemas.microsoft.com/office/drawing/2014/main" val="500916432"/>
                    </a:ext>
                  </a:extLst>
                </a:gridCol>
              </a:tblGrid>
              <a:tr h="254410">
                <a:tc>
                  <a:txBody>
                    <a:bodyPr/>
                    <a:lstStyle/>
                    <a:p>
                      <a:pPr algn="ctr" fontAlgn="ctr">
                        <a:buNone/>
                      </a:pPr>
                      <a:r>
                        <a:rPr lang="en-IN" sz="900" b="1" i="0" u="none" strike="noStrike">
                          <a:solidFill>
                            <a:srgbClr val="1A1C1E"/>
                          </a:solidFill>
                          <a:effectLst/>
                          <a:latin typeface="Arial" panose="020B0604020202020204" pitchFamily="34" charset="0"/>
                        </a:rPr>
                        <a:t>Parameter Name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1" i="0" u="none" strike="noStrike">
                          <a:solidFill>
                            <a:srgbClr val="1A1C1E"/>
                          </a:solidFill>
                          <a:effectLst/>
                          <a:latin typeface="Arial" panose="020B0604020202020204" pitchFamily="34" charset="0"/>
                        </a:rPr>
                        <a:t>3GPP Reference (IE Path in SIB1)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1A1C1E"/>
                          </a:solidFill>
                          <a:effectLst/>
                          <a:latin typeface="Arial" panose="020B0604020202020204" pitchFamily="34" charset="0"/>
                        </a:rPr>
                        <a:t>Explanation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1A1C1E"/>
                          </a:solidFill>
                          <a:effectLst/>
                          <a:latin typeface="Arial" panose="020B0604020202020204" pitchFamily="34" charset="0"/>
                        </a:rPr>
                        <a:t>Default/Typical Setting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1A1C1E"/>
                          </a:solidFill>
                          <a:effectLst/>
                          <a:latin typeface="Arial" panose="020B0604020202020204" pitchFamily="34" charset="0"/>
                        </a:rPr>
                        <a:t>Recommended Setting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1" i="0" u="none" strike="noStrike">
                          <a:solidFill>
                            <a:srgbClr val="1A1C1E"/>
                          </a:solidFill>
                          <a:effectLst/>
                          <a:latin typeface="Arial" panose="020B0604020202020204" pitchFamily="34" charset="0"/>
                        </a:rPr>
                        <a:t>How it Helps Improve RRC KPI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87368436"/>
                  </a:ext>
                </a:extLst>
              </a:tr>
              <a:tr h="304039">
                <a:tc>
                  <a:txBody>
                    <a:bodyPr/>
                    <a:lstStyle/>
                    <a:p>
                      <a:pPr algn="ctr" fontAlgn="ctr">
                        <a:buNone/>
                      </a:pPr>
                      <a:r>
                        <a:rPr lang="en-US" sz="900" b="1" i="0" u="none" strike="noStrike">
                          <a:solidFill>
                            <a:srgbClr val="1A1C1E"/>
                          </a:solidFill>
                          <a:effectLst/>
                          <a:latin typeface="Arial" panose="020B0604020202020204" pitchFamily="34" charset="0"/>
                        </a:rPr>
                        <a:t>III. RACH Resource &amp; Signaling (Prerequisites for RRC)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81967239"/>
                  </a:ext>
                </a:extLst>
              </a:tr>
              <a:tr h="1216156">
                <a:tc>
                  <a:txBody>
                    <a:bodyPr/>
                    <a:lstStyle/>
                    <a:p>
                      <a:pPr algn="ctr" fontAlgn="ctr">
                        <a:buNone/>
                      </a:pPr>
                      <a:r>
                        <a:rPr lang="en-IN" sz="900" b="0" i="0" u="none" strike="noStrike">
                          <a:solidFill>
                            <a:srgbClr val="1A1C1E"/>
                          </a:solidFill>
                          <a:effectLst/>
                          <a:latin typeface="Courier New" panose="02070309020205020404" pitchFamily="49" charset="0"/>
                        </a:rPr>
                        <a:t>PRACH-ConfigIndex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rach-ConfigCommon</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prach-Config</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prach-ConfigIndex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Points to a 3GPP table specifying PRACH configuration (preamble format, SCS, periodicity, slots, etc.).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Varies by deployment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Select an index providing sufficient PRACH capacity/frequency for expected RACH load.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1" i="0" u="none" strike="noStrike" dirty="0">
                          <a:solidFill>
                            <a:srgbClr val="1A1C1E"/>
                          </a:solidFill>
                          <a:effectLst/>
                          <a:latin typeface="Arial" panose="020B0604020202020204" pitchFamily="34" charset="0"/>
                        </a:rPr>
                        <a:t>Indirect but foundational.</a:t>
                      </a:r>
                      <a:r>
                        <a:rPr lang="en-US" sz="900" b="0" i="0" u="none" strike="noStrike" dirty="0">
                          <a:solidFill>
                            <a:srgbClr val="1A1C1E"/>
                          </a:solidFill>
                          <a:effectLst/>
                          <a:latin typeface="Arial" panose="020B0604020202020204" pitchFamily="34" charset="0"/>
                        </a:rPr>
                        <a:t> Determines the availability and type of PRACH resources. Insufficient or misaligned PRACH resources can lead to preamble collisions or inability to find resources, failing RACH before RRC setup.</a:t>
                      </a:r>
                      <a:endParaRPr lang="en-US" sz="900" b="1" i="0" u="none" strike="noStrike" dirty="0">
                        <a:solidFill>
                          <a:srgbClr val="1A1C1E"/>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97113210"/>
                  </a:ext>
                </a:extLst>
              </a:tr>
              <a:tr h="1064136">
                <a:tc>
                  <a:txBody>
                    <a:bodyPr/>
                    <a:lstStyle/>
                    <a:p>
                      <a:pPr algn="ctr" fontAlgn="ctr">
                        <a:buNone/>
                      </a:pPr>
                      <a:r>
                        <a:rPr lang="en-IN" sz="900" b="0" i="0" u="none" strike="noStrike">
                          <a:solidFill>
                            <a:srgbClr val="1A1C1E"/>
                          </a:solidFill>
                          <a:effectLst/>
                          <a:latin typeface="Courier New" panose="02070309020205020404" pitchFamily="49" charset="0"/>
                        </a:rPr>
                        <a:t>msg1-FDM</a:t>
                      </a:r>
                      <a:r>
                        <a:rPr lang="en-IN" sz="900" b="0" i="0" u="none" strike="noStrike">
                          <a:solidFill>
                            <a:srgbClr val="1A1C1E"/>
                          </a:solidFill>
                          <a:effectLst/>
                          <a:latin typeface="Arial" panose="020B0604020202020204" pitchFamily="34" charset="0"/>
                        </a:rPr>
                        <a:t> (Frequency Division Multiplexing)</a:t>
                      </a:r>
                      <a:endParaRPr lang="en-IN" sz="9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rach-ConfigCommon</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rach-ConfigGeneric</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msg1-FDM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Specifies the number of frequency-multiplexed PRACH occasions within a given time resource.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1 or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2, 4, or 8 (increase for higher load)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1" i="0" u="none" strike="noStrike">
                          <a:solidFill>
                            <a:srgbClr val="1A1C1E"/>
                          </a:solidFill>
                          <a:effectLst/>
                          <a:latin typeface="Arial" panose="020B0604020202020204" pitchFamily="34" charset="0"/>
                        </a:rPr>
                        <a:t>Indirect but foundational.</a:t>
                      </a:r>
                      <a:r>
                        <a:rPr lang="en-US" sz="900" b="0" i="0" u="none" strike="noStrike">
                          <a:solidFill>
                            <a:srgbClr val="1A1C1E"/>
                          </a:solidFill>
                          <a:effectLst/>
                          <a:latin typeface="Arial" panose="020B0604020202020204" pitchFamily="34" charset="0"/>
                        </a:rPr>
                        <a:t> Increases the number of available RACH resources per PRACH occasion, enhancing the capacity for simultaneous random accesses. This reduces preamble collisions and congestion, boosting RACH success.</a:t>
                      </a:r>
                      <a:endParaRPr lang="en-US" sz="900" b="1" i="0" u="none" strike="noStrike">
                        <a:solidFill>
                          <a:srgbClr val="1A1C1E"/>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27237245"/>
                  </a:ext>
                </a:extLst>
              </a:tr>
              <a:tr h="760097">
                <a:tc>
                  <a:txBody>
                    <a:bodyPr/>
                    <a:lstStyle/>
                    <a:p>
                      <a:pPr algn="ctr" fontAlgn="ctr">
                        <a:buNone/>
                      </a:pPr>
                      <a:r>
                        <a:rPr lang="en-IN" sz="900" b="0" i="0" u="none" strike="noStrike">
                          <a:solidFill>
                            <a:srgbClr val="1A1C1E"/>
                          </a:solidFill>
                          <a:effectLst/>
                          <a:latin typeface="Courier New" panose="02070309020205020404" pitchFamily="49" charset="0"/>
                        </a:rPr>
                        <a:t>restrictedSetConfig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rach-ConfigCommon</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prach-Config</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restrictedSetConfig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Restricts the set of Zadoff-Chu sequences (preambles) that can be used.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unrestrictedSet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Courier New" panose="02070309020205020404" pitchFamily="49" charset="0"/>
                        </a:rPr>
                        <a:t>unrestrictedSet</a:t>
                      </a:r>
                      <a:r>
                        <a:rPr lang="en-US" sz="900" b="0" i="0" u="none" strike="noStrike">
                          <a:solidFill>
                            <a:srgbClr val="1A1C1E"/>
                          </a:solidFill>
                          <a:effectLst/>
                          <a:latin typeface="Arial" panose="020B0604020202020204" pitchFamily="34" charset="0"/>
                        </a:rPr>
                        <a:t> as default. Use </a:t>
                      </a:r>
                      <a:r>
                        <a:rPr lang="en-US" sz="900" b="0" i="0" u="none" strike="noStrike">
                          <a:solidFill>
                            <a:srgbClr val="1A1C1E"/>
                          </a:solidFill>
                          <a:effectLst/>
                          <a:latin typeface="Courier New" panose="02070309020205020404" pitchFamily="49" charset="0"/>
                        </a:rPr>
                        <a:t>restrictedSetTypeA</a:t>
                      </a:r>
                      <a:r>
                        <a:rPr lang="en-US" sz="900" b="0" i="0" u="none" strike="noStrike">
                          <a:solidFill>
                            <a:srgbClr val="1A1C1E"/>
                          </a:solidFill>
                          <a:effectLst/>
                          <a:latin typeface="Arial" panose="020B0604020202020204" pitchFamily="34" charset="0"/>
                        </a:rPr>
                        <a:t> or </a:t>
                      </a:r>
                      <a:r>
                        <a:rPr lang="en-US" sz="900" b="0" i="0" u="none" strike="noStrike">
                          <a:solidFill>
                            <a:srgbClr val="1A1C1E"/>
                          </a:solidFill>
                          <a:effectLst/>
                          <a:latin typeface="Courier New" panose="02070309020205020404" pitchFamily="49" charset="0"/>
                        </a:rPr>
                        <a:t>restrictedSetTypeB</a:t>
                      </a:r>
                      <a:r>
                        <a:rPr lang="en-US" sz="900" b="0" i="0" u="none" strike="noStrike">
                          <a:solidFill>
                            <a:srgbClr val="1A1C1E"/>
                          </a:solidFill>
                          <a:effectLst/>
                          <a:latin typeface="Arial" panose="020B0604020202020204" pitchFamily="34" charset="0"/>
                        </a:rPr>
                        <a:t> in interference-limited scenarios.</a:t>
                      </a:r>
                      <a:endParaRPr lang="en-US" sz="9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1" i="0" u="none" strike="noStrike">
                          <a:solidFill>
                            <a:srgbClr val="1A1C1E"/>
                          </a:solidFill>
                          <a:effectLst/>
                          <a:latin typeface="Arial" panose="020B0604020202020204" pitchFamily="34" charset="0"/>
                        </a:rPr>
                        <a:t>Indirect but foundational.</a:t>
                      </a:r>
                      <a:r>
                        <a:rPr lang="en-US" sz="900" b="0" i="0" u="none" strike="noStrike">
                          <a:solidFill>
                            <a:srgbClr val="1A1C1E"/>
                          </a:solidFill>
                          <a:effectLst/>
                          <a:latin typeface="Arial" panose="020B0604020202020204" pitchFamily="34" charset="0"/>
                        </a:rPr>
                        <a:t> Helps reduce inter-cell preamble interference and false detections, leading to more reliable Msg1 reception and hence more successful RACH procedures.</a:t>
                      </a:r>
                      <a:endParaRPr lang="en-US" sz="900" b="1" i="0" u="none" strike="noStrike">
                        <a:solidFill>
                          <a:srgbClr val="1A1C1E"/>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52899560"/>
                  </a:ext>
                </a:extLst>
              </a:tr>
              <a:tr h="456058">
                <a:tc>
                  <a:txBody>
                    <a:bodyPr/>
                    <a:lstStyle/>
                    <a:p>
                      <a:pPr algn="ctr" fontAlgn="ctr">
                        <a:buNone/>
                      </a:pPr>
                      <a:r>
                        <a:rPr lang="en-US" sz="900" b="1" i="0" u="none" strike="noStrike">
                          <a:solidFill>
                            <a:srgbClr val="1A1C1E"/>
                          </a:solidFill>
                          <a:effectLst/>
                          <a:latin typeface="Arial" panose="020B0604020202020204" pitchFamily="34" charset="0"/>
                        </a:rPr>
                        <a:t>IV. Cell Selection/System Information (Foundational for Initial Access)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dirty="0">
                          <a:solidFill>
                            <a:srgbClr val="1A1C1E"/>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1520323"/>
                  </a:ext>
                </a:extLst>
              </a:tr>
              <a:tr h="1064136">
                <a:tc>
                  <a:txBody>
                    <a:bodyPr/>
                    <a:lstStyle/>
                    <a:p>
                      <a:pPr algn="ctr" fontAlgn="ctr">
                        <a:buNone/>
                      </a:pPr>
                      <a:r>
                        <a:rPr lang="en-IN" sz="900" b="0" i="0" u="none" strike="noStrike">
                          <a:solidFill>
                            <a:srgbClr val="1A1C1E"/>
                          </a:solidFill>
                          <a:effectLst/>
                          <a:latin typeface="Courier New" panose="02070309020205020404" pitchFamily="49" charset="0"/>
                        </a:rPr>
                        <a:t>q-RxLevMin</a:t>
                      </a:r>
                      <a:r>
                        <a:rPr lang="en-IN" sz="900" b="0" i="0" u="none" strike="noStrike">
                          <a:solidFill>
                            <a:srgbClr val="1A1C1E"/>
                          </a:solidFill>
                          <a:effectLst/>
                          <a:latin typeface="Arial" panose="020B0604020202020204" pitchFamily="34" charset="0"/>
                        </a:rPr>
                        <a:t> / </a:t>
                      </a:r>
                      <a:r>
                        <a:rPr lang="en-IN" sz="900" b="0" i="0" u="none" strike="noStrike">
                          <a:solidFill>
                            <a:srgbClr val="1A1C1E"/>
                          </a:solidFill>
                          <a:effectLst/>
                          <a:latin typeface="Courier New" panose="02070309020205020404" pitchFamily="49" charset="0"/>
                        </a:rPr>
                        <a:t>ssb-RSRP</a:t>
                      </a:r>
                      <a:r>
                        <a:rPr lang="en-IN" sz="900" b="0" i="0" u="none" strike="noStrike">
                          <a:solidFill>
                            <a:srgbClr val="1A1C1E"/>
                          </a:solidFill>
                          <a:effectLst/>
                          <a:latin typeface="Arial" panose="020B0604020202020204" pitchFamily="34" charset="0"/>
                        </a:rPr>
                        <a:t> (dBm)</a:t>
                      </a:r>
                      <a:endParaRPr lang="en-IN" sz="9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cellReselectionInfoCommon</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q-RxLevMin</a:t>
                      </a:r>
                      <a:r>
                        <a:rPr lang="en-IN" sz="900" b="0" i="0" u="none" strike="noStrike">
                          <a:solidFill>
                            <a:srgbClr val="1A1C1E"/>
                          </a:solidFill>
                          <a:effectLst/>
                          <a:latin typeface="Arial" panose="020B0604020202020204" pitchFamily="34" charset="0"/>
                        </a:rPr>
                        <a:t> (for LTE/NR inter-RAT); </a:t>
                      </a:r>
                      <a:r>
                        <a:rPr lang="en-IN" sz="900" b="0" i="0" u="none" strike="noStrike">
                          <a:solidFill>
                            <a:srgbClr val="1A1C1E"/>
                          </a:solidFill>
                          <a:effectLst/>
                          <a:latin typeface="Courier New" panose="02070309020205020404" pitchFamily="49" charset="0"/>
                        </a:rPr>
                        <a:t>servingCellConfigCommon</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ssb-RSRP</a:t>
                      </a:r>
                      <a:r>
                        <a:rPr lang="en-IN" sz="900" b="0" i="0" u="none" strike="noStrike">
                          <a:solidFill>
                            <a:srgbClr val="1A1C1E"/>
                          </a:solidFill>
                          <a:effectLst/>
                          <a:latin typeface="Arial" panose="020B0604020202020204" pitchFamily="34" charset="0"/>
                        </a:rPr>
                        <a:t> (for NR cell selection)</a:t>
                      </a:r>
                      <a:endParaRPr lang="en-IN" sz="9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Minimum RSRP level required for a UE to select a cell for initial access and RRC setup.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-128 dBm (often)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Between -120 dBm and -130 dBm.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1" i="0" u="none" strike="noStrike">
                          <a:solidFill>
                            <a:srgbClr val="1A1C1E"/>
                          </a:solidFill>
                          <a:effectLst/>
                          <a:latin typeface="Arial" panose="020B0604020202020204" pitchFamily="34" charset="0"/>
                        </a:rPr>
                        <a:t>Indirect but essential.</a:t>
                      </a:r>
                      <a:r>
                        <a:rPr lang="en-US" sz="900" b="0" i="0" u="none" strike="noStrike">
                          <a:solidFill>
                            <a:srgbClr val="1A1C1E"/>
                          </a:solidFill>
                          <a:effectLst/>
                          <a:latin typeface="Arial" panose="020B0604020202020204" pitchFamily="34" charset="0"/>
                        </a:rPr>
                        <a:t> If set too low, UEs might attempt RRC setup on cells with very poor radio conditions where success is unlikely, artificially lowering the KPI. Ensures attempts are made on cells with a reasonable chance of success.</a:t>
                      </a:r>
                      <a:endParaRPr lang="en-US" sz="900" b="1" i="0" u="none" strike="noStrike">
                        <a:solidFill>
                          <a:srgbClr val="1A1C1E"/>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26266311"/>
                  </a:ext>
                </a:extLst>
              </a:tr>
              <a:tr h="912117">
                <a:tc>
                  <a:txBody>
                    <a:bodyPr/>
                    <a:lstStyle/>
                    <a:p>
                      <a:pPr algn="ctr" fontAlgn="ctr">
                        <a:buNone/>
                      </a:pPr>
                      <a:r>
                        <a:rPr lang="en-IN" sz="900" b="0" i="0" u="none" strike="noStrike">
                          <a:solidFill>
                            <a:srgbClr val="1A1C1E"/>
                          </a:solidFill>
                          <a:effectLst/>
                          <a:latin typeface="Courier New" panose="02070309020205020404" pitchFamily="49" charset="0"/>
                        </a:rPr>
                        <a:t>pdcch-ConfigSIB1</a:t>
                      </a:r>
                      <a:r>
                        <a:rPr lang="en-IN" sz="900" b="0" i="0" u="none" strike="noStrike">
                          <a:solidFill>
                            <a:srgbClr val="1A1C1E"/>
                          </a:solidFill>
                          <a:effectLst/>
                          <a:latin typeface="Arial" panose="020B0604020202020204" pitchFamily="34" charset="0"/>
                        </a:rPr>
                        <a:t> / </a:t>
                      </a:r>
                      <a:r>
                        <a:rPr lang="en-IN" sz="900" b="0" i="0" u="none" strike="noStrike">
                          <a:solidFill>
                            <a:srgbClr val="1A1C1E"/>
                          </a:solidFill>
                          <a:effectLst/>
                          <a:latin typeface="Courier New" panose="02070309020205020404" pitchFamily="49" charset="0"/>
                        </a:rPr>
                        <a:t>pdsch-ConfigSIB1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Courier New" panose="02070309020205020404" pitchFamily="49" charset="0"/>
                        </a:rPr>
                        <a:t>sib1</a:t>
                      </a:r>
                      <a:r>
                        <a:rPr lang="en-IN" sz="900" b="0" i="0" u="none" strike="noStrike">
                          <a:solidFill>
                            <a:srgbClr val="1A1C1E"/>
                          </a:solidFill>
                          <a:effectLst/>
                          <a:latin typeface="Arial" panose="020B0604020202020204" pitchFamily="34" charset="0"/>
                        </a:rPr>
                        <a:t> -&gt; </a:t>
                      </a:r>
                      <a:r>
                        <a:rPr lang="en-IN" sz="900" b="0" i="0" u="none" strike="noStrike">
                          <a:solidFill>
                            <a:srgbClr val="1A1C1E"/>
                          </a:solidFill>
                          <a:effectLst/>
                          <a:latin typeface="Courier New" panose="02070309020205020404" pitchFamily="49" charset="0"/>
                        </a:rPr>
                        <a:t>pdcch-ConfigSIB1</a:t>
                      </a:r>
                      <a:r>
                        <a:rPr lang="en-IN" sz="900" b="0" i="0" u="none" strike="noStrike">
                          <a:solidFill>
                            <a:srgbClr val="1A1C1E"/>
                          </a:solidFill>
                          <a:effectLst/>
                          <a:latin typeface="Arial" panose="020B0604020202020204" pitchFamily="34" charset="0"/>
                        </a:rPr>
                        <a:t>, </a:t>
                      </a:r>
                      <a:r>
                        <a:rPr lang="en-IN" sz="900" b="0" i="0" u="none" strike="noStrike">
                          <a:solidFill>
                            <a:srgbClr val="1A1C1E"/>
                          </a:solidFill>
                          <a:effectLst/>
                          <a:latin typeface="Courier New" panose="02070309020205020404" pitchFamily="49" charset="0"/>
                        </a:rPr>
                        <a:t>pdsch-ConfigSIB1</a:t>
                      </a:r>
                      <a:r>
                        <a:rPr lang="en-IN" sz="900" b="0" i="0" u="none" strike="noStrike">
                          <a:solidFill>
                            <a:srgbClr val="1A1C1E"/>
                          </a:solidFill>
                          <a:effectLst/>
                          <a:latin typeface="Arial" panose="020B0604020202020204" pitchFamily="34" charset="0"/>
                        </a:rPr>
                        <a:t> (implicit)</a:t>
                      </a:r>
                      <a:endParaRPr lang="en-IN" sz="900" b="0" i="0" u="none" strike="noStrike">
                        <a:solidFill>
                          <a:srgbClr val="1A1C1E"/>
                        </a:solidFill>
                        <a:effectLst/>
                        <a:latin typeface="Courier New" panose="02070309020205020404" pitchFamily="49"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These common configurations define how SIB1 is scheduled and transmitted (e.g., CORESET, search space, MCS for SIB1).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1A1C1E"/>
                          </a:solidFill>
                          <a:effectLst/>
                          <a:latin typeface="Arial" panose="020B0604020202020204" pitchFamily="34" charset="0"/>
                        </a:rPr>
                        <a:t>Varies by vendor/deployment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0" i="0" u="none" strike="noStrike">
                          <a:solidFill>
                            <a:srgbClr val="1A1C1E"/>
                          </a:solidFill>
                          <a:effectLst/>
                          <a:latin typeface="Arial" panose="020B0604020202020204" pitchFamily="34" charset="0"/>
                        </a:rPr>
                        <a:t>Ensure robust MCS (e.g., QPSK) and adequate power for </a:t>
                      </a:r>
                      <a:r>
                        <a:rPr lang="en-US" sz="900" b="0" i="0" u="none" strike="noStrike">
                          <a:solidFill>
                            <a:srgbClr val="1A1C1E"/>
                          </a:solidFill>
                          <a:effectLst/>
                          <a:latin typeface="Courier New" panose="02070309020205020404" pitchFamily="49" charset="0"/>
                        </a:rPr>
                        <a:t>SIB1</a:t>
                      </a:r>
                      <a:r>
                        <a:rPr lang="en-US" sz="900" b="0" i="0" u="none" strike="noStrike">
                          <a:solidFill>
                            <a:srgbClr val="1A1C1E"/>
                          </a:solidFill>
                          <a:effectLst/>
                          <a:latin typeface="Arial" panose="020B0604020202020204" pitchFamily="34" charset="0"/>
                        </a:rPr>
                        <a:t> transmission.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900" b="1" i="0" u="none" strike="noStrike" dirty="0">
                          <a:solidFill>
                            <a:srgbClr val="1A1C1E"/>
                          </a:solidFill>
                          <a:effectLst/>
                          <a:latin typeface="Arial" panose="020B0604020202020204" pitchFamily="34" charset="0"/>
                        </a:rPr>
                        <a:t>Foundational.</a:t>
                      </a:r>
                      <a:r>
                        <a:rPr lang="en-US" sz="900" b="0" i="0" u="none" strike="noStrike" dirty="0">
                          <a:solidFill>
                            <a:srgbClr val="1A1C1E"/>
                          </a:solidFill>
                          <a:effectLst/>
                          <a:latin typeface="Arial" panose="020B0604020202020204" pitchFamily="34" charset="0"/>
                        </a:rPr>
                        <a:t> </a:t>
                      </a:r>
                      <a:r>
                        <a:rPr lang="en-US" sz="900" b="0" i="0" u="none" strike="noStrike" dirty="0">
                          <a:solidFill>
                            <a:srgbClr val="1A1C1E"/>
                          </a:solidFill>
                          <a:effectLst/>
                          <a:latin typeface="Courier New" panose="02070309020205020404" pitchFamily="49" charset="0"/>
                        </a:rPr>
                        <a:t>SIB1</a:t>
                      </a:r>
                      <a:r>
                        <a:rPr lang="en-US" sz="900" b="0" i="0" u="none" strike="noStrike" dirty="0">
                          <a:solidFill>
                            <a:srgbClr val="1A1C1E"/>
                          </a:solidFill>
                          <a:effectLst/>
                          <a:latin typeface="Arial" panose="020B0604020202020204" pitchFamily="34" charset="0"/>
                        </a:rPr>
                        <a:t> carries all the essential parameters (including many above) for initial access and RRC setup. If </a:t>
                      </a:r>
                      <a:r>
                        <a:rPr lang="en-US" sz="900" b="0" i="0" u="none" strike="noStrike" dirty="0">
                          <a:solidFill>
                            <a:srgbClr val="1A1C1E"/>
                          </a:solidFill>
                          <a:effectLst/>
                          <a:latin typeface="Courier New" panose="02070309020205020404" pitchFamily="49" charset="0"/>
                        </a:rPr>
                        <a:t>SIB1</a:t>
                      </a:r>
                      <a:r>
                        <a:rPr lang="en-US" sz="900" b="0" i="0" u="none" strike="noStrike" dirty="0">
                          <a:solidFill>
                            <a:srgbClr val="1A1C1E"/>
                          </a:solidFill>
                          <a:effectLst/>
                          <a:latin typeface="Arial" panose="020B0604020202020204" pitchFamily="34" charset="0"/>
                        </a:rPr>
                        <a:t> is not reliably received, the UE cannot even attempt RACH or RRC.</a:t>
                      </a:r>
                      <a:endParaRPr lang="en-US" sz="900" b="1" i="0" u="none" strike="noStrike" dirty="0">
                        <a:solidFill>
                          <a:srgbClr val="1A1C1E"/>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0302121"/>
                  </a:ext>
                </a:extLst>
              </a:tr>
            </a:tbl>
          </a:graphicData>
        </a:graphic>
      </p:graphicFrame>
    </p:spTree>
    <p:extLst>
      <p:ext uri="{BB962C8B-B14F-4D97-AF65-F5344CB8AC3E}">
        <p14:creationId xmlns:p14="http://schemas.microsoft.com/office/powerpoint/2010/main" val="3692094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DBD9F-0E28-B6E2-DBEF-E384F3B43118}"/>
            </a:ext>
          </a:extLst>
        </p:cNvPr>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28A57280-1F60-698F-DE5B-D7CDDD601E6E}"/>
              </a:ext>
            </a:extLst>
          </p:cNvPr>
          <p:cNvGraphicFramePr/>
          <p:nvPr>
            <p:extLst>
              <p:ext uri="{D42A27DB-BD31-4B8C-83A1-F6EECF244321}">
                <p14:modId xmlns:p14="http://schemas.microsoft.com/office/powerpoint/2010/main" val="2811202838"/>
              </p:ext>
            </p:extLst>
          </p:nvPr>
        </p:nvGraphicFramePr>
        <p:xfrm>
          <a:off x="4123801" y="5436428"/>
          <a:ext cx="8068199" cy="686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6907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40A55-6673-2652-3315-4129C23EB371}"/>
            </a:ext>
          </a:extLst>
        </p:cNvPr>
        <p:cNvGrpSpPr/>
        <p:nvPr/>
      </p:nvGrpSpPr>
      <p:grpSpPr>
        <a:xfrm>
          <a:off x="0" y="0"/>
          <a:ext cx="0" cy="0"/>
          <a:chOff x="0" y="0"/>
          <a:chExt cx="0" cy="0"/>
        </a:xfrm>
      </p:grpSpPr>
      <p:sp>
        <p:nvSpPr>
          <p:cNvPr id="6" name="Freeform: Shape 5">
            <a:extLst>
              <a:ext uri="{FF2B5EF4-FFF2-40B4-BE49-F238E27FC236}">
                <a16:creationId xmlns:a16="http://schemas.microsoft.com/office/drawing/2014/main" id="{8A8E6ACE-CE21-FF48-2351-D21E39CD151A}"/>
              </a:ext>
            </a:extLst>
          </p:cNvPr>
          <p:cNvSpPr/>
          <p:nvPr/>
        </p:nvSpPr>
        <p:spPr>
          <a:xfrm>
            <a:off x="609734" y="387160"/>
            <a:ext cx="10917405" cy="431908"/>
          </a:xfrm>
          <a:custGeom>
            <a:avLst/>
            <a:gdLst>
              <a:gd name="connsiteX0" fmla="*/ 10818156 w 10917405"/>
              <a:gd name="connsiteY0" fmla="*/ 0 h 431908"/>
              <a:gd name="connsiteX1" fmla="*/ 10917406 w 10917405"/>
              <a:gd name="connsiteY1" fmla="*/ 0 h 431908"/>
              <a:gd name="connsiteX2" fmla="*/ 10917406 w 10917405"/>
              <a:gd name="connsiteY2" fmla="*/ 431908 h 431908"/>
              <a:gd name="connsiteX3" fmla="*/ 10818156 w 10917405"/>
              <a:gd name="connsiteY3" fmla="*/ 431908 h 431908"/>
              <a:gd name="connsiteX4" fmla="*/ 99249 w 10917405"/>
              <a:gd name="connsiteY4" fmla="*/ 431908 h 431908"/>
              <a:gd name="connsiteX5" fmla="*/ 0 w 10917405"/>
              <a:gd name="connsiteY5" fmla="*/ 431908 h 431908"/>
              <a:gd name="connsiteX6" fmla="*/ 0 w 10917405"/>
              <a:gd name="connsiteY6" fmla="*/ 0 h 431908"/>
              <a:gd name="connsiteX7" fmla="*/ 99249 w 10917405"/>
              <a:gd name="connsiteY7" fmla="*/ 0 h 43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17405" h="431908">
                <a:moveTo>
                  <a:pt x="10818156" y="0"/>
                </a:moveTo>
                <a:cubicBezTo>
                  <a:pt x="10872970" y="0"/>
                  <a:pt x="10917406" y="0"/>
                  <a:pt x="10917406" y="0"/>
                </a:cubicBezTo>
                <a:lnTo>
                  <a:pt x="10917406" y="431908"/>
                </a:lnTo>
                <a:cubicBezTo>
                  <a:pt x="10917406" y="431908"/>
                  <a:pt x="10872970" y="431908"/>
                  <a:pt x="10818156" y="431908"/>
                </a:cubicBezTo>
                <a:lnTo>
                  <a:pt x="99249" y="431908"/>
                </a:lnTo>
                <a:cubicBezTo>
                  <a:pt x="44435" y="431908"/>
                  <a:pt x="0" y="431908"/>
                  <a:pt x="0" y="431908"/>
                </a:cubicBezTo>
                <a:lnTo>
                  <a:pt x="0" y="0"/>
                </a:lnTo>
                <a:cubicBezTo>
                  <a:pt x="0" y="0"/>
                  <a:pt x="44435" y="0"/>
                  <a:pt x="99249" y="0"/>
                </a:cubicBezTo>
                <a:close/>
              </a:path>
            </a:pathLst>
          </a:custGeom>
          <a:gradFill>
            <a:gsLst>
              <a:gs pos="0">
                <a:srgbClr val="1E3A8A"/>
              </a:gs>
              <a:gs pos="50000">
                <a:srgbClr val="2C5EC0"/>
              </a:gs>
              <a:gs pos="100000">
                <a:srgbClr val="3B82F6"/>
              </a:gs>
            </a:gsLst>
            <a:lin ang="0" scaled="1"/>
          </a:gradFill>
          <a:ln w="9922" cap="flat">
            <a:noFill/>
            <a:prstDash val="solid"/>
            <a:miter/>
          </a:ln>
        </p:spPr>
        <p:txBody>
          <a:bodyPr rtlCol="0" anchor="ctr"/>
          <a:lstStyle/>
          <a:p>
            <a:pPr algn="ctr"/>
            <a:endParaRPr lang="en-IN"/>
          </a:p>
        </p:txBody>
      </p:sp>
      <p:sp>
        <p:nvSpPr>
          <p:cNvPr id="7" name="TextBox 6">
            <a:extLst>
              <a:ext uri="{FF2B5EF4-FFF2-40B4-BE49-F238E27FC236}">
                <a16:creationId xmlns:a16="http://schemas.microsoft.com/office/drawing/2014/main" id="{F8E6D744-76DA-5416-F79F-B0BDFCDB4D97}"/>
              </a:ext>
            </a:extLst>
          </p:cNvPr>
          <p:cNvSpPr txBox="1"/>
          <p:nvPr/>
        </p:nvSpPr>
        <p:spPr>
          <a:xfrm>
            <a:off x="2505089" y="436988"/>
            <a:ext cx="7126695" cy="369332"/>
          </a:xfrm>
          <a:prstGeom prst="rect">
            <a:avLst/>
          </a:prstGeom>
          <a:noFill/>
        </p:spPr>
        <p:txBody>
          <a:bodyPr wrap="none" rtlCol="0" anchor="ctr">
            <a:spAutoFit/>
          </a:bodyPr>
          <a:lstStyle/>
          <a:p>
            <a:pPr algn="ctr"/>
            <a:r>
              <a:rPr lang="en-IN" sz="1800" b="1" spc="0" baseline="0">
                <a:ln/>
                <a:solidFill>
                  <a:srgbClr val="FFFFFF"/>
                </a:solidFill>
                <a:latin typeface="Arial"/>
                <a:cs typeface="Arial"/>
                <a:sym typeface="Arial"/>
                <a:rtl val="0"/>
              </a:rPr>
              <a:t>Call Drop Rate Analysis - Radio Link Failure (RLF) Root Causes</a:t>
            </a:r>
          </a:p>
        </p:txBody>
      </p:sp>
      <p:sp>
        <p:nvSpPr>
          <p:cNvPr id="8" name="Freeform: Shape 7">
            <a:extLst>
              <a:ext uri="{FF2B5EF4-FFF2-40B4-BE49-F238E27FC236}">
                <a16:creationId xmlns:a16="http://schemas.microsoft.com/office/drawing/2014/main" id="{C5B46B99-7304-A31C-CE9A-DFA2FD494A63}"/>
              </a:ext>
            </a:extLst>
          </p:cNvPr>
          <p:cNvSpPr/>
          <p:nvPr/>
        </p:nvSpPr>
        <p:spPr>
          <a:xfrm>
            <a:off x="609734" y="963037"/>
            <a:ext cx="5458702" cy="863816"/>
          </a:xfrm>
          <a:custGeom>
            <a:avLst/>
            <a:gdLst>
              <a:gd name="connsiteX0" fmla="*/ 5379304 w 5458702"/>
              <a:gd name="connsiteY0" fmla="*/ 0 h 863816"/>
              <a:gd name="connsiteX1" fmla="*/ 5458703 w 5458702"/>
              <a:gd name="connsiteY1" fmla="*/ 0 h 863816"/>
              <a:gd name="connsiteX2" fmla="*/ 5458703 w 5458702"/>
              <a:gd name="connsiteY2" fmla="*/ 863816 h 863816"/>
              <a:gd name="connsiteX3" fmla="*/ 5379304 w 5458702"/>
              <a:gd name="connsiteY3" fmla="*/ 863816 h 863816"/>
              <a:gd name="connsiteX4" fmla="*/ 79399 w 5458702"/>
              <a:gd name="connsiteY4" fmla="*/ 863816 h 863816"/>
              <a:gd name="connsiteX5" fmla="*/ 0 w 5458702"/>
              <a:gd name="connsiteY5" fmla="*/ 863816 h 863816"/>
              <a:gd name="connsiteX6" fmla="*/ 0 w 5458702"/>
              <a:gd name="connsiteY6" fmla="*/ 0 h 863816"/>
              <a:gd name="connsiteX7" fmla="*/ 79399 w 5458702"/>
              <a:gd name="connsiteY7" fmla="*/ 0 h 8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8702" h="863816">
                <a:moveTo>
                  <a:pt x="5379304" y="0"/>
                </a:moveTo>
                <a:cubicBezTo>
                  <a:pt x="5423155" y="0"/>
                  <a:pt x="5458703" y="0"/>
                  <a:pt x="5458703" y="0"/>
                </a:cubicBezTo>
                <a:lnTo>
                  <a:pt x="5458703" y="863816"/>
                </a:lnTo>
                <a:cubicBezTo>
                  <a:pt x="5458703" y="863816"/>
                  <a:pt x="5423155" y="863816"/>
                  <a:pt x="5379304" y="863816"/>
                </a:cubicBezTo>
                <a:lnTo>
                  <a:pt x="79399" y="863816"/>
                </a:lnTo>
                <a:cubicBezTo>
                  <a:pt x="35548" y="863816"/>
                  <a:pt x="0" y="863816"/>
                  <a:pt x="0" y="863816"/>
                </a:cubicBezTo>
                <a:lnTo>
                  <a:pt x="0" y="0"/>
                </a:lnTo>
                <a:cubicBezTo>
                  <a:pt x="0" y="0"/>
                  <a:pt x="35548" y="0"/>
                  <a:pt x="79399" y="0"/>
                </a:cubicBezTo>
                <a:close/>
              </a:path>
            </a:pathLst>
          </a:custGeom>
          <a:gradFill>
            <a:gsLst>
              <a:gs pos="0">
                <a:srgbClr val="EC4899">
                  <a:alpha val="9804"/>
                </a:srgbClr>
              </a:gs>
              <a:gs pos="50000">
                <a:srgbClr val="F2A1CA">
                  <a:alpha val="9804"/>
                </a:srgbClr>
              </a:gs>
              <a:gs pos="100000">
                <a:srgbClr val="F8FAFC">
                  <a:alpha val="9804"/>
                </a:srgbClr>
              </a:gs>
            </a:gsLst>
            <a:lin ang="0" scaled="1"/>
          </a:gradFill>
          <a:ln w="19844" cap="flat">
            <a:solidFill>
              <a:srgbClr val="EC4899"/>
            </a:solidFill>
            <a:prstDash val="solid"/>
            <a:miter/>
          </a:ln>
        </p:spPr>
        <p:txBody>
          <a:bodyPr rtlCol="0" anchor="ctr"/>
          <a:lstStyle/>
          <a:p>
            <a:pPr algn="ctr"/>
            <a:endParaRPr lang="en-IN"/>
          </a:p>
        </p:txBody>
      </p:sp>
      <p:sp>
        <p:nvSpPr>
          <p:cNvPr id="9" name="TextBox 8">
            <a:extLst>
              <a:ext uri="{FF2B5EF4-FFF2-40B4-BE49-F238E27FC236}">
                <a16:creationId xmlns:a16="http://schemas.microsoft.com/office/drawing/2014/main" id="{A76317A7-9295-BFF5-AC49-D586613DAE2B}"/>
              </a:ext>
            </a:extLst>
          </p:cNvPr>
          <p:cNvSpPr txBox="1"/>
          <p:nvPr/>
        </p:nvSpPr>
        <p:spPr>
          <a:xfrm>
            <a:off x="685471" y="970640"/>
            <a:ext cx="1946367" cy="276999"/>
          </a:xfrm>
          <a:prstGeom prst="rect">
            <a:avLst/>
          </a:prstGeom>
          <a:noFill/>
        </p:spPr>
        <p:txBody>
          <a:bodyPr wrap="none" rtlCol="0" anchor="ctr">
            <a:spAutoFit/>
          </a:bodyPr>
          <a:lstStyle/>
          <a:p>
            <a:pPr algn="ctr"/>
            <a:r>
              <a:rPr lang="en-IN" sz="1200" b="1" spc="0" baseline="0" dirty="0">
                <a:ln/>
                <a:solidFill>
                  <a:srgbClr val="1E3A8A"/>
                </a:solidFill>
                <a:latin typeface="Arial"/>
                <a:cs typeface="Arial"/>
                <a:sym typeface="Arial"/>
                <a:rtl val="0"/>
              </a:rPr>
              <a:t>Call Drop Rate Formula:</a:t>
            </a:r>
          </a:p>
        </p:txBody>
      </p:sp>
      <p:sp>
        <p:nvSpPr>
          <p:cNvPr id="10" name="TextBox 9">
            <a:extLst>
              <a:ext uri="{FF2B5EF4-FFF2-40B4-BE49-F238E27FC236}">
                <a16:creationId xmlns:a16="http://schemas.microsoft.com/office/drawing/2014/main" id="{CC159FE3-D8B9-12A6-5A8D-B7DFA445F9D7}"/>
              </a:ext>
            </a:extLst>
          </p:cNvPr>
          <p:cNvSpPr txBox="1"/>
          <p:nvPr/>
        </p:nvSpPr>
        <p:spPr>
          <a:xfrm>
            <a:off x="764664" y="1222001"/>
            <a:ext cx="3496470" cy="253916"/>
          </a:xfrm>
          <a:prstGeom prst="rect">
            <a:avLst/>
          </a:prstGeom>
          <a:noFill/>
        </p:spPr>
        <p:txBody>
          <a:bodyPr wrap="none" rtlCol="0" anchor="ctr">
            <a:spAutoFit/>
          </a:bodyPr>
          <a:lstStyle/>
          <a:p>
            <a:pPr algn="ctr"/>
            <a:r>
              <a:rPr lang="en-IN" sz="1050" spc="0" baseline="0">
                <a:ln/>
                <a:solidFill>
                  <a:srgbClr val="374151"/>
                </a:solidFill>
                <a:latin typeface="Arial"/>
                <a:cs typeface="Arial"/>
                <a:sym typeface="Arial"/>
                <a:rtl val="0"/>
              </a:rPr>
              <a:t>CDR = (Number of abnormal call/session terminations) </a:t>
            </a:r>
          </a:p>
        </p:txBody>
      </p:sp>
      <p:sp>
        <p:nvSpPr>
          <p:cNvPr id="11" name="TextBox 10">
            <a:extLst>
              <a:ext uri="{FF2B5EF4-FFF2-40B4-BE49-F238E27FC236}">
                <a16:creationId xmlns:a16="http://schemas.microsoft.com/office/drawing/2014/main" id="{074F627B-12F6-29EB-165C-01AA274855C0}"/>
              </a:ext>
            </a:extLst>
          </p:cNvPr>
          <p:cNvSpPr txBox="1"/>
          <p:nvPr/>
        </p:nvSpPr>
        <p:spPr>
          <a:xfrm>
            <a:off x="1087103" y="1549547"/>
            <a:ext cx="3670684" cy="253916"/>
          </a:xfrm>
          <a:prstGeom prst="rect">
            <a:avLst/>
          </a:prstGeom>
          <a:noFill/>
        </p:spPr>
        <p:txBody>
          <a:bodyPr wrap="none" rtlCol="0" anchor="ctr">
            <a:spAutoFit/>
          </a:bodyPr>
          <a:lstStyle/>
          <a:p>
            <a:pPr algn="ctr"/>
            <a:r>
              <a:rPr lang="en-IN" sz="1575" spc="0" baseline="95238" dirty="0">
                <a:ln/>
                <a:solidFill>
                  <a:srgbClr val="374151"/>
                </a:solidFill>
                <a:latin typeface="Arial"/>
                <a:cs typeface="Arial"/>
                <a:sym typeface="Arial"/>
                <a:rtl val="0"/>
              </a:rPr>
              <a:t>÷ (Total number of successfully established calls/sessions)</a:t>
            </a:r>
          </a:p>
        </p:txBody>
      </p:sp>
      <p:sp>
        <p:nvSpPr>
          <p:cNvPr id="12" name="TextBox 11">
            <a:extLst>
              <a:ext uri="{FF2B5EF4-FFF2-40B4-BE49-F238E27FC236}">
                <a16:creationId xmlns:a16="http://schemas.microsoft.com/office/drawing/2014/main" id="{028FB6F8-7FF1-17BB-1B0B-34BB90F52173}"/>
              </a:ext>
            </a:extLst>
          </p:cNvPr>
          <p:cNvSpPr txBox="1"/>
          <p:nvPr/>
        </p:nvSpPr>
        <p:spPr>
          <a:xfrm>
            <a:off x="756068" y="1558965"/>
            <a:ext cx="2691763" cy="230832"/>
          </a:xfrm>
          <a:prstGeom prst="rect">
            <a:avLst/>
          </a:prstGeom>
          <a:noFill/>
        </p:spPr>
        <p:txBody>
          <a:bodyPr wrap="none" rtlCol="0" anchor="ctr">
            <a:spAutoFit/>
          </a:bodyPr>
          <a:lstStyle/>
          <a:p>
            <a:pPr algn="ctr"/>
            <a:r>
              <a:rPr lang="en-IN" sz="900" b="1" spc="0" baseline="0">
                <a:ln/>
                <a:solidFill>
                  <a:srgbClr val="EC4899"/>
                </a:solidFill>
                <a:latin typeface="Arial"/>
                <a:cs typeface="Arial"/>
                <a:sym typeface="Arial"/>
                <a:rtl val="0"/>
              </a:rPr>
              <a:t>Primary Root Cause: Radio Link Failure (RLF)</a:t>
            </a:r>
          </a:p>
        </p:txBody>
      </p:sp>
      <p:sp>
        <p:nvSpPr>
          <p:cNvPr id="13" name="Freeform: Shape 12">
            <a:extLst>
              <a:ext uri="{FF2B5EF4-FFF2-40B4-BE49-F238E27FC236}">
                <a16:creationId xmlns:a16="http://schemas.microsoft.com/office/drawing/2014/main" id="{3A7B27D1-BB94-2AA7-22EB-BD735B37474E}"/>
              </a:ext>
            </a:extLst>
          </p:cNvPr>
          <p:cNvSpPr/>
          <p:nvPr/>
        </p:nvSpPr>
        <p:spPr>
          <a:xfrm>
            <a:off x="6564683" y="963037"/>
            <a:ext cx="4962457" cy="863816"/>
          </a:xfrm>
          <a:custGeom>
            <a:avLst/>
            <a:gdLst>
              <a:gd name="connsiteX0" fmla="*/ 4883058 w 4962457"/>
              <a:gd name="connsiteY0" fmla="*/ 0 h 863816"/>
              <a:gd name="connsiteX1" fmla="*/ 4962457 w 4962457"/>
              <a:gd name="connsiteY1" fmla="*/ 0 h 863816"/>
              <a:gd name="connsiteX2" fmla="*/ 4962457 w 4962457"/>
              <a:gd name="connsiteY2" fmla="*/ 863816 h 863816"/>
              <a:gd name="connsiteX3" fmla="*/ 4883058 w 4962457"/>
              <a:gd name="connsiteY3" fmla="*/ 863816 h 863816"/>
              <a:gd name="connsiteX4" fmla="*/ 79399 w 4962457"/>
              <a:gd name="connsiteY4" fmla="*/ 863816 h 863816"/>
              <a:gd name="connsiteX5" fmla="*/ 0 w 4962457"/>
              <a:gd name="connsiteY5" fmla="*/ 863816 h 863816"/>
              <a:gd name="connsiteX6" fmla="*/ 0 w 4962457"/>
              <a:gd name="connsiteY6" fmla="*/ 0 h 863816"/>
              <a:gd name="connsiteX7" fmla="*/ 79399 w 4962457"/>
              <a:gd name="connsiteY7" fmla="*/ 0 h 8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2457" h="863816">
                <a:moveTo>
                  <a:pt x="4883058" y="0"/>
                </a:moveTo>
                <a:cubicBezTo>
                  <a:pt x="4926910" y="0"/>
                  <a:pt x="4962457" y="0"/>
                  <a:pt x="4962457" y="0"/>
                </a:cubicBezTo>
                <a:lnTo>
                  <a:pt x="4962457" y="863816"/>
                </a:lnTo>
                <a:cubicBezTo>
                  <a:pt x="4962457" y="863816"/>
                  <a:pt x="4926910" y="863816"/>
                  <a:pt x="4883058" y="863816"/>
                </a:cubicBezTo>
                <a:lnTo>
                  <a:pt x="79399" y="863816"/>
                </a:lnTo>
                <a:cubicBezTo>
                  <a:pt x="35548" y="863816"/>
                  <a:pt x="0" y="863816"/>
                  <a:pt x="0" y="863816"/>
                </a:cubicBezTo>
                <a:lnTo>
                  <a:pt x="0" y="0"/>
                </a:lnTo>
                <a:cubicBezTo>
                  <a:pt x="0" y="0"/>
                  <a:pt x="35548" y="0"/>
                  <a:pt x="79399" y="0"/>
                </a:cubicBezTo>
                <a:close/>
              </a:path>
            </a:pathLst>
          </a:custGeom>
          <a:solidFill>
            <a:srgbClr val="F1F5F9"/>
          </a:solidFill>
          <a:ln w="19844" cap="flat">
            <a:solidFill>
              <a:srgbClr val="3B82F6"/>
            </a:solidFill>
            <a:prstDash val="solid"/>
            <a:miter/>
          </a:ln>
        </p:spPr>
        <p:txBody>
          <a:bodyPr rtlCol="0" anchor="ctr"/>
          <a:lstStyle/>
          <a:p>
            <a:pPr algn="ctr"/>
            <a:endParaRPr lang="en-IN"/>
          </a:p>
        </p:txBody>
      </p:sp>
      <p:sp>
        <p:nvSpPr>
          <p:cNvPr id="14" name="TextBox 13">
            <a:extLst>
              <a:ext uri="{FF2B5EF4-FFF2-40B4-BE49-F238E27FC236}">
                <a16:creationId xmlns:a16="http://schemas.microsoft.com/office/drawing/2014/main" id="{F29F9B8E-4D39-4746-3875-DBC437B3C7A9}"/>
              </a:ext>
            </a:extLst>
          </p:cNvPr>
          <p:cNvSpPr txBox="1"/>
          <p:nvPr/>
        </p:nvSpPr>
        <p:spPr>
          <a:xfrm>
            <a:off x="6687644" y="1029006"/>
            <a:ext cx="1271502" cy="276999"/>
          </a:xfrm>
          <a:prstGeom prst="rect">
            <a:avLst/>
          </a:prstGeom>
          <a:noFill/>
        </p:spPr>
        <p:txBody>
          <a:bodyPr wrap="none" rtlCol="0" anchor="ctr">
            <a:spAutoFit/>
          </a:bodyPr>
          <a:lstStyle/>
          <a:p>
            <a:pPr algn="ctr"/>
            <a:r>
              <a:rPr lang="en-IN" sz="1200" b="1" spc="0" baseline="0">
                <a:ln/>
                <a:solidFill>
                  <a:srgbClr val="1E3A8A"/>
                </a:solidFill>
                <a:latin typeface="Arial"/>
                <a:cs typeface="Arial"/>
                <a:sym typeface="Arial"/>
                <a:rtl val="0"/>
              </a:rPr>
              <a:t>Key Definition:</a:t>
            </a:r>
          </a:p>
        </p:txBody>
      </p:sp>
      <p:sp>
        <p:nvSpPr>
          <p:cNvPr id="15" name="TextBox 14">
            <a:extLst>
              <a:ext uri="{FF2B5EF4-FFF2-40B4-BE49-F238E27FC236}">
                <a16:creationId xmlns:a16="http://schemas.microsoft.com/office/drawing/2014/main" id="{5E9F9C22-E839-E383-9515-8AA231E8D6AA}"/>
              </a:ext>
            </a:extLst>
          </p:cNvPr>
          <p:cNvSpPr txBox="1"/>
          <p:nvPr/>
        </p:nvSpPr>
        <p:spPr>
          <a:xfrm>
            <a:off x="6756958" y="1627351"/>
            <a:ext cx="2985113" cy="242374"/>
          </a:xfrm>
          <a:prstGeom prst="rect">
            <a:avLst/>
          </a:prstGeom>
          <a:noFill/>
        </p:spPr>
        <p:txBody>
          <a:bodyPr wrap="none" rtlCol="0" anchor="ctr">
            <a:spAutoFit/>
          </a:bodyPr>
          <a:lstStyle/>
          <a:p>
            <a:pPr algn="ctr"/>
            <a:r>
              <a:rPr lang="en-IN" sz="975" spc="0" baseline="0" dirty="0">
                <a:ln/>
                <a:solidFill>
                  <a:srgbClr val="374151"/>
                </a:solidFill>
                <a:latin typeface="Arial"/>
                <a:cs typeface="Arial"/>
                <a:sym typeface="Arial"/>
                <a:rtl val="0"/>
              </a:rPr>
              <a:t>Abnormal terminations are those NOT initiated by: </a:t>
            </a:r>
          </a:p>
        </p:txBody>
      </p:sp>
      <p:sp>
        <p:nvSpPr>
          <p:cNvPr id="16" name="TextBox 15">
            <a:extLst>
              <a:ext uri="{FF2B5EF4-FFF2-40B4-BE49-F238E27FC236}">
                <a16:creationId xmlns:a16="http://schemas.microsoft.com/office/drawing/2014/main" id="{AC124CD1-4758-E700-F510-5AD5338B1CC3}"/>
              </a:ext>
            </a:extLst>
          </p:cNvPr>
          <p:cNvSpPr txBox="1"/>
          <p:nvPr/>
        </p:nvSpPr>
        <p:spPr>
          <a:xfrm>
            <a:off x="6734293" y="1603466"/>
            <a:ext cx="2198038" cy="242439"/>
          </a:xfrm>
          <a:prstGeom prst="rect">
            <a:avLst/>
          </a:prstGeom>
          <a:noFill/>
        </p:spPr>
        <p:txBody>
          <a:bodyPr wrap="none" rtlCol="0" anchor="ctr">
            <a:spAutoFit/>
          </a:bodyPr>
          <a:lstStyle/>
          <a:p>
            <a:pPr algn="ctr"/>
            <a:r>
              <a:rPr lang="en-IN" sz="1463" spc="0" baseline="92308" dirty="0">
                <a:ln/>
                <a:solidFill>
                  <a:srgbClr val="374151"/>
                </a:solidFill>
                <a:latin typeface="Arial"/>
                <a:cs typeface="Arial"/>
                <a:sym typeface="Arial"/>
                <a:rtl val="0"/>
              </a:rPr>
              <a:t>• User actions (e.g., end call button)</a:t>
            </a:r>
            <a:r>
              <a:rPr lang="en-IN" sz="975" spc="0" baseline="0" dirty="0">
                <a:ln/>
                <a:solidFill>
                  <a:srgbClr val="374151"/>
                </a:solidFill>
                <a:latin typeface="Arial"/>
                <a:cs typeface="Arial"/>
                <a:sym typeface="Arial"/>
                <a:rtl val="0"/>
              </a:rPr>
              <a:t> </a:t>
            </a:r>
          </a:p>
        </p:txBody>
      </p:sp>
      <p:sp>
        <p:nvSpPr>
          <p:cNvPr id="17" name="TextBox 16">
            <a:extLst>
              <a:ext uri="{FF2B5EF4-FFF2-40B4-BE49-F238E27FC236}">
                <a16:creationId xmlns:a16="http://schemas.microsoft.com/office/drawing/2014/main" id="{39CA07DB-DFBC-DFFA-8C1E-7174F494C098}"/>
              </a:ext>
            </a:extLst>
          </p:cNvPr>
          <p:cNvSpPr txBox="1"/>
          <p:nvPr/>
        </p:nvSpPr>
        <p:spPr>
          <a:xfrm>
            <a:off x="6710369" y="1412026"/>
            <a:ext cx="3028393" cy="242439"/>
          </a:xfrm>
          <a:prstGeom prst="rect">
            <a:avLst/>
          </a:prstGeom>
          <a:noFill/>
        </p:spPr>
        <p:txBody>
          <a:bodyPr wrap="none" rtlCol="0" anchor="ctr">
            <a:spAutoFit/>
          </a:bodyPr>
          <a:lstStyle/>
          <a:p>
            <a:pPr algn="ctr"/>
            <a:r>
              <a:rPr lang="en-IN" sz="1463" spc="0" baseline="92308" dirty="0">
                <a:ln/>
                <a:solidFill>
                  <a:srgbClr val="374151"/>
                </a:solidFill>
                <a:latin typeface="Arial"/>
                <a:cs typeface="Arial"/>
                <a:sym typeface="Arial"/>
                <a:rtl val="0"/>
              </a:rPr>
              <a:t>• Network legitimate reasons (e.g., session timeout)</a:t>
            </a:r>
          </a:p>
        </p:txBody>
      </p:sp>
      <p:sp>
        <p:nvSpPr>
          <p:cNvPr id="18" name="Freeform: Shape 17">
            <a:extLst>
              <a:ext uri="{FF2B5EF4-FFF2-40B4-BE49-F238E27FC236}">
                <a16:creationId xmlns:a16="http://schemas.microsoft.com/office/drawing/2014/main" id="{688F7C82-11C7-0991-F395-07DB535C5C7B}"/>
              </a:ext>
            </a:extLst>
          </p:cNvPr>
          <p:cNvSpPr/>
          <p:nvPr/>
        </p:nvSpPr>
        <p:spPr>
          <a:xfrm>
            <a:off x="609734" y="2042807"/>
            <a:ext cx="10917405" cy="287938"/>
          </a:xfrm>
          <a:custGeom>
            <a:avLst/>
            <a:gdLst>
              <a:gd name="connsiteX0" fmla="*/ 10867781 w 10917405"/>
              <a:gd name="connsiteY0" fmla="*/ 0 h 287938"/>
              <a:gd name="connsiteX1" fmla="*/ 10917406 w 10917405"/>
              <a:gd name="connsiteY1" fmla="*/ 0 h 287938"/>
              <a:gd name="connsiteX2" fmla="*/ 10917406 w 10917405"/>
              <a:gd name="connsiteY2" fmla="*/ 287939 h 287938"/>
              <a:gd name="connsiteX3" fmla="*/ 10867781 w 10917405"/>
              <a:gd name="connsiteY3" fmla="*/ 287939 h 287938"/>
              <a:gd name="connsiteX4" fmla="*/ 49625 w 10917405"/>
              <a:gd name="connsiteY4" fmla="*/ 287939 h 287938"/>
              <a:gd name="connsiteX5" fmla="*/ 0 w 10917405"/>
              <a:gd name="connsiteY5" fmla="*/ 287939 h 287938"/>
              <a:gd name="connsiteX6" fmla="*/ 0 w 10917405"/>
              <a:gd name="connsiteY6" fmla="*/ 0 h 287938"/>
              <a:gd name="connsiteX7" fmla="*/ 49625 w 10917405"/>
              <a:gd name="connsiteY7" fmla="*/ 0 h 28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17405" h="287938">
                <a:moveTo>
                  <a:pt x="10867781" y="0"/>
                </a:moveTo>
                <a:cubicBezTo>
                  <a:pt x="10895188" y="0"/>
                  <a:pt x="10917406" y="0"/>
                  <a:pt x="10917406" y="0"/>
                </a:cubicBezTo>
                <a:lnTo>
                  <a:pt x="10917406" y="287939"/>
                </a:lnTo>
                <a:cubicBezTo>
                  <a:pt x="10917406" y="287939"/>
                  <a:pt x="10895188" y="287939"/>
                  <a:pt x="10867781" y="287939"/>
                </a:cubicBezTo>
                <a:lnTo>
                  <a:pt x="49625" y="287939"/>
                </a:lnTo>
                <a:cubicBezTo>
                  <a:pt x="22218" y="287939"/>
                  <a:pt x="0" y="287939"/>
                  <a:pt x="0" y="287939"/>
                </a:cubicBezTo>
                <a:lnTo>
                  <a:pt x="0" y="0"/>
                </a:lnTo>
                <a:cubicBezTo>
                  <a:pt x="0" y="0"/>
                  <a:pt x="22218" y="0"/>
                  <a:pt x="49625" y="0"/>
                </a:cubicBezTo>
                <a:close/>
              </a:path>
            </a:pathLst>
          </a:custGeom>
          <a:solidFill>
            <a:srgbClr val="1E3A8A"/>
          </a:solidFill>
          <a:ln w="9922" cap="flat">
            <a:noFill/>
            <a:prstDash val="solid"/>
            <a:miter/>
          </a:ln>
        </p:spPr>
        <p:txBody>
          <a:bodyPr rtlCol="0" anchor="ctr"/>
          <a:lstStyle/>
          <a:p>
            <a:pPr algn="ctr"/>
            <a:endParaRPr lang="en-IN"/>
          </a:p>
        </p:txBody>
      </p:sp>
      <p:sp>
        <p:nvSpPr>
          <p:cNvPr id="19" name="TextBox 18">
            <a:extLst>
              <a:ext uri="{FF2B5EF4-FFF2-40B4-BE49-F238E27FC236}">
                <a16:creationId xmlns:a16="http://schemas.microsoft.com/office/drawing/2014/main" id="{EAC7D92E-C644-3958-132F-438EEE5DE830}"/>
              </a:ext>
            </a:extLst>
          </p:cNvPr>
          <p:cNvSpPr txBox="1"/>
          <p:nvPr/>
        </p:nvSpPr>
        <p:spPr>
          <a:xfrm>
            <a:off x="3838711" y="2040296"/>
            <a:ext cx="4070345" cy="300082"/>
          </a:xfrm>
          <a:prstGeom prst="rect">
            <a:avLst/>
          </a:prstGeom>
          <a:noFill/>
        </p:spPr>
        <p:txBody>
          <a:bodyPr wrap="none" rtlCol="0" anchor="ctr">
            <a:spAutoFit/>
          </a:bodyPr>
          <a:lstStyle/>
          <a:p>
            <a:pPr algn="ctr"/>
            <a:r>
              <a:rPr lang="en-IN" sz="1350" b="1" spc="0" baseline="0" dirty="0">
                <a:ln/>
                <a:solidFill>
                  <a:srgbClr val="FFFFFF"/>
                </a:solidFill>
                <a:latin typeface="Arial"/>
                <a:cs typeface="Arial"/>
                <a:sym typeface="Arial"/>
                <a:rtl val="0"/>
              </a:rPr>
              <a:t>7 Primary Causes of Call Drops Leading to RLF</a:t>
            </a:r>
          </a:p>
        </p:txBody>
      </p:sp>
      <p:sp>
        <p:nvSpPr>
          <p:cNvPr id="20" name="Freeform: Shape 19">
            <a:extLst>
              <a:ext uri="{FF2B5EF4-FFF2-40B4-BE49-F238E27FC236}">
                <a16:creationId xmlns:a16="http://schemas.microsoft.com/office/drawing/2014/main" id="{441362F1-34FB-8774-0C72-E9AA2B989AC2}"/>
              </a:ext>
            </a:extLst>
          </p:cNvPr>
          <p:cNvSpPr/>
          <p:nvPr/>
        </p:nvSpPr>
        <p:spPr>
          <a:xfrm>
            <a:off x="609734" y="2474716"/>
            <a:ext cx="3473719" cy="863816"/>
          </a:xfrm>
          <a:custGeom>
            <a:avLst/>
            <a:gdLst>
              <a:gd name="connsiteX0" fmla="*/ 3394321 w 3473719"/>
              <a:gd name="connsiteY0" fmla="*/ 0 h 863816"/>
              <a:gd name="connsiteX1" fmla="*/ 3473720 w 3473719"/>
              <a:gd name="connsiteY1" fmla="*/ 0 h 863816"/>
              <a:gd name="connsiteX2" fmla="*/ 3473720 w 3473719"/>
              <a:gd name="connsiteY2" fmla="*/ 863816 h 863816"/>
              <a:gd name="connsiteX3" fmla="*/ 3394321 w 3473719"/>
              <a:gd name="connsiteY3" fmla="*/ 863816 h 863816"/>
              <a:gd name="connsiteX4" fmla="*/ 79399 w 3473719"/>
              <a:gd name="connsiteY4" fmla="*/ 863816 h 863816"/>
              <a:gd name="connsiteX5" fmla="*/ 0 w 3473719"/>
              <a:gd name="connsiteY5" fmla="*/ 863816 h 863816"/>
              <a:gd name="connsiteX6" fmla="*/ 0 w 3473719"/>
              <a:gd name="connsiteY6" fmla="*/ 0 h 863816"/>
              <a:gd name="connsiteX7" fmla="*/ 79399 w 3473719"/>
              <a:gd name="connsiteY7" fmla="*/ 0 h 8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3719" h="863816">
                <a:moveTo>
                  <a:pt x="3394321" y="0"/>
                </a:moveTo>
                <a:cubicBezTo>
                  <a:pt x="3438172" y="0"/>
                  <a:pt x="3473720" y="0"/>
                  <a:pt x="3473720" y="0"/>
                </a:cubicBezTo>
                <a:lnTo>
                  <a:pt x="3473720" y="863816"/>
                </a:lnTo>
                <a:cubicBezTo>
                  <a:pt x="3473720" y="863816"/>
                  <a:pt x="3438172" y="863816"/>
                  <a:pt x="3394321" y="863816"/>
                </a:cubicBezTo>
                <a:lnTo>
                  <a:pt x="79399" y="863816"/>
                </a:lnTo>
                <a:cubicBezTo>
                  <a:pt x="35548" y="863816"/>
                  <a:pt x="0" y="863816"/>
                  <a:pt x="0" y="863816"/>
                </a:cubicBezTo>
                <a:lnTo>
                  <a:pt x="0" y="0"/>
                </a:lnTo>
                <a:cubicBezTo>
                  <a:pt x="0" y="0"/>
                  <a:pt x="35548" y="0"/>
                  <a:pt x="79399" y="0"/>
                </a:cubicBezTo>
                <a:close/>
              </a:path>
            </a:pathLst>
          </a:custGeom>
          <a:solidFill>
            <a:srgbClr val="FCE7F3"/>
          </a:solidFill>
          <a:ln w="19844" cap="flat">
            <a:solidFill>
              <a:srgbClr val="EC4899"/>
            </a:solidFill>
            <a:prstDash val="solid"/>
            <a:miter/>
          </a:ln>
        </p:spPr>
        <p:txBody>
          <a:bodyPr rtlCol="0" anchor="ctr"/>
          <a:lstStyle/>
          <a:p>
            <a:pPr algn="ctr"/>
            <a:endParaRPr lang="en-IN"/>
          </a:p>
        </p:txBody>
      </p:sp>
      <p:sp>
        <p:nvSpPr>
          <p:cNvPr id="21" name="Freeform: Shape 20">
            <a:extLst>
              <a:ext uri="{FF2B5EF4-FFF2-40B4-BE49-F238E27FC236}">
                <a16:creationId xmlns:a16="http://schemas.microsoft.com/office/drawing/2014/main" id="{91921356-0D4A-CB82-8B86-C6E468495DED}"/>
              </a:ext>
            </a:extLst>
          </p:cNvPr>
          <p:cNvSpPr/>
          <p:nvPr/>
        </p:nvSpPr>
        <p:spPr>
          <a:xfrm>
            <a:off x="758608" y="2582693"/>
            <a:ext cx="297747" cy="215954"/>
          </a:xfrm>
          <a:custGeom>
            <a:avLst/>
            <a:gdLst>
              <a:gd name="connsiteX0" fmla="*/ 297747 w 297747"/>
              <a:gd name="connsiteY0" fmla="*/ 107977 h 215954"/>
              <a:gd name="connsiteX1" fmla="*/ 148874 w 297747"/>
              <a:gd name="connsiteY1" fmla="*/ 215954 h 215954"/>
              <a:gd name="connsiteX2" fmla="*/ 0 w 297747"/>
              <a:gd name="connsiteY2" fmla="*/ 107977 h 215954"/>
              <a:gd name="connsiteX3" fmla="*/ 148874 w 297747"/>
              <a:gd name="connsiteY3" fmla="*/ 0 h 215954"/>
              <a:gd name="connsiteX4" fmla="*/ 297747 w 297747"/>
              <a:gd name="connsiteY4" fmla="*/ 107977 h 2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47" h="215954">
                <a:moveTo>
                  <a:pt x="297747" y="107977"/>
                </a:moveTo>
                <a:cubicBezTo>
                  <a:pt x="297747" y="167611"/>
                  <a:pt x="231094" y="215954"/>
                  <a:pt x="148874" y="215954"/>
                </a:cubicBezTo>
                <a:cubicBezTo>
                  <a:pt x="66653" y="215954"/>
                  <a:pt x="0" y="167611"/>
                  <a:pt x="0" y="107977"/>
                </a:cubicBezTo>
                <a:cubicBezTo>
                  <a:pt x="0" y="48343"/>
                  <a:pt x="66653" y="0"/>
                  <a:pt x="148874" y="0"/>
                </a:cubicBezTo>
                <a:cubicBezTo>
                  <a:pt x="231094" y="0"/>
                  <a:pt x="297747" y="48343"/>
                  <a:pt x="297747" y="107977"/>
                </a:cubicBezTo>
                <a:close/>
              </a:path>
            </a:pathLst>
          </a:custGeom>
          <a:solidFill>
            <a:srgbClr val="EC4899"/>
          </a:solidFill>
          <a:ln w="9922" cap="flat">
            <a:noFill/>
            <a:prstDash val="solid"/>
            <a:miter/>
          </a:ln>
        </p:spPr>
        <p:txBody>
          <a:bodyPr rtlCol="0" anchor="ctr"/>
          <a:lstStyle/>
          <a:p>
            <a:pPr algn="ctr"/>
            <a:endParaRPr lang="en-IN"/>
          </a:p>
        </p:txBody>
      </p:sp>
      <p:sp>
        <p:nvSpPr>
          <p:cNvPr id="22" name="TextBox 21">
            <a:extLst>
              <a:ext uri="{FF2B5EF4-FFF2-40B4-BE49-F238E27FC236}">
                <a16:creationId xmlns:a16="http://schemas.microsoft.com/office/drawing/2014/main" id="{66BBE5EF-2819-F1A8-F938-9E74AEEAD046}"/>
              </a:ext>
            </a:extLst>
          </p:cNvPr>
          <p:cNvSpPr txBox="1"/>
          <p:nvPr/>
        </p:nvSpPr>
        <p:spPr>
          <a:xfrm>
            <a:off x="777477" y="2604107"/>
            <a:ext cx="260008" cy="253916"/>
          </a:xfrm>
          <a:prstGeom prst="rect">
            <a:avLst/>
          </a:prstGeom>
          <a:noFill/>
        </p:spPr>
        <p:txBody>
          <a:bodyPr wrap="none" rtlCol="0" anchor="ctr">
            <a:spAutoFit/>
          </a:bodyPr>
          <a:lstStyle/>
          <a:p>
            <a:pPr algn="ctr"/>
            <a:r>
              <a:rPr lang="en-IN" sz="1050" b="1" spc="0" baseline="0">
                <a:ln/>
                <a:solidFill>
                  <a:srgbClr val="FFFFFF"/>
                </a:solidFill>
                <a:latin typeface="Arial"/>
                <a:cs typeface="Arial"/>
                <a:sym typeface="Arial"/>
                <a:rtl val="0"/>
              </a:rPr>
              <a:t>1</a:t>
            </a:r>
          </a:p>
        </p:txBody>
      </p:sp>
      <p:sp>
        <p:nvSpPr>
          <p:cNvPr id="23" name="TextBox 22">
            <a:extLst>
              <a:ext uri="{FF2B5EF4-FFF2-40B4-BE49-F238E27FC236}">
                <a16:creationId xmlns:a16="http://schemas.microsoft.com/office/drawing/2014/main" id="{EF1E1545-10F4-9518-395E-DACC92465C74}"/>
              </a:ext>
            </a:extLst>
          </p:cNvPr>
          <p:cNvSpPr txBox="1"/>
          <p:nvPr/>
        </p:nvSpPr>
        <p:spPr>
          <a:xfrm>
            <a:off x="1138516" y="2553717"/>
            <a:ext cx="1638590" cy="253916"/>
          </a:xfrm>
          <a:prstGeom prst="rect">
            <a:avLst/>
          </a:prstGeom>
          <a:noFill/>
        </p:spPr>
        <p:txBody>
          <a:bodyPr wrap="none" rtlCol="0" anchor="ctr">
            <a:spAutoFit/>
          </a:bodyPr>
          <a:lstStyle/>
          <a:p>
            <a:pPr algn="ctr"/>
            <a:r>
              <a:rPr lang="en-IN" sz="1050" b="1" spc="0" baseline="0">
                <a:ln/>
                <a:solidFill>
                  <a:srgbClr val="1E3A8A"/>
                </a:solidFill>
                <a:latin typeface="Arial"/>
                <a:cs typeface="Arial"/>
                <a:sym typeface="Arial"/>
                <a:rtl val="0"/>
              </a:rPr>
              <a:t>Poor Radio Conditions</a:t>
            </a:r>
          </a:p>
        </p:txBody>
      </p:sp>
      <p:sp>
        <p:nvSpPr>
          <p:cNvPr id="24" name="TextBox 23">
            <a:extLst>
              <a:ext uri="{FF2B5EF4-FFF2-40B4-BE49-F238E27FC236}">
                <a16:creationId xmlns:a16="http://schemas.microsoft.com/office/drawing/2014/main" id="{E5E8BFE5-6A0F-C7C6-DBE6-323A2F7547D5}"/>
              </a:ext>
            </a:extLst>
          </p:cNvPr>
          <p:cNvSpPr txBox="1"/>
          <p:nvPr/>
        </p:nvSpPr>
        <p:spPr>
          <a:xfrm>
            <a:off x="643936" y="2892627"/>
            <a:ext cx="1866217" cy="230832"/>
          </a:xfrm>
          <a:prstGeom prst="rect">
            <a:avLst/>
          </a:prstGeom>
          <a:noFill/>
        </p:spPr>
        <p:txBody>
          <a:bodyPr wrap="none" rtlCol="0" anchor="ctr">
            <a:spAutoFit/>
          </a:bodyPr>
          <a:lstStyle/>
          <a:p>
            <a:pPr algn="ctr"/>
            <a:r>
              <a:rPr lang="en-IN" sz="900" spc="0" baseline="0" dirty="0">
                <a:ln/>
                <a:solidFill>
                  <a:srgbClr val="374151"/>
                </a:solidFill>
                <a:latin typeface="Arial"/>
                <a:cs typeface="Arial"/>
                <a:sym typeface="Arial"/>
                <a:rtl val="0"/>
              </a:rPr>
              <a:t>• Persistent weak signal (RSRP) </a:t>
            </a:r>
          </a:p>
        </p:txBody>
      </p:sp>
      <p:sp>
        <p:nvSpPr>
          <p:cNvPr id="25" name="TextBox 24">
            <a:extLst>
              <a:ext uri="{FF2B5EF4-FFF2-40B4-BE49-F238E27FC236}">
                <a16:creationId xmlns:a16="http://schemas.microsoft.com/office/drawing/2014/main" id="{4B47D25C-D506-79F4-5311-658EA4B0E354}"/>
              </a:ext>
            </a:extLst>
          </p:cNvPr>
          <p:cNvSpPr txBox="1"/>
          <p:nvPr/>
        </p:nvSpPr>
        <p:spPr>
          <a:xfrm>
            <a:off x="654098" y="2899350"/>
            <a:ext cx="1289135" cy="230832"/>
          </a:xfrm>
          <a:prstGeom prst="rect">
            <a:avLst/>
          </a:prstGeom>
          <a:noFill/>
        </p:spPr>
        <p:txBody>
          <a:bodyPr wrap="none" rtlCol="0" anchor="ctr">
            <a:spAutoFit/>
          </a:bodyPr>
          <a:lstStyle/>
          <a:p>
            <a:pPr algn="ctr"/>
            <a:r>
              <a:rPr lang="en-IN" sz="1350" spc="0" baseline="83333" dirty="0">
                <a:ln/>
                <a:solidFill>
                  <a:srgbClr val="374151"/>
                </a:solidFill>
                <a:latin typeface="Arial"/>
                <a:cs typeface="Arial"/>
                <a:sym typeface="Arial"/>
                <a:rtl val="0"/>
              </a:rPr>
              <a:t>• Low SINR in UL/DL</a:t>
            </a:r>
            <a:r>
              <a:rPr lang="en-IN" sz="900" spc="0" baseline="0" dirty="0">
                <a:ln/>
                <a:solidFill>
                  <a:srgbClr val="374151"/>
                </a:solidFill>
                <a:latin typeface="Arial"/>
                <a:cs typeface="Arial"/>
                <a:sym typeface="Arial"/>
                <a:rtl val="0"/>
              </a:rPr>
              <a:t> </a:t>
            </a:r>
          </a:p>
        </p:txBody>
      </p:sp>
      <p:sp>
        <p:nvSpPr>
          <p:cNvPr id="26" name="TextBox 25">
            <a:extLst>
              <a:ext uri="{FF2B5EF4-FFF2-40B4-BE49-F238E27FC236}">
                <a16:creationId xmlns:a16="http://schemas.microsoft.com/office/drawing/2014/main" id="{0EA9CB68-4C18-105E-D061-8EA7099954FD}"/>
              </a:ext>
            </a:extLst>
          </p:cNvPr>
          <p:cNvSpPr txBox="1"/>
          <p:nvPr/>
        </p:nvSpPr>
        <p:spPr>
          <a:xfrm>
            <a:off x="653163" y="3201880"/>
            <a:ext cx="1218602" cy="230832"/>
          </a:xfrm>
          <a:prstGeom prst="rect">
            <a:avLst/>
          </a:prstGeom>
          <a:noFill/>
        </p:spPr>
        <p:txBody>
          <a:bodyPr wrap="none" rtlCol="0" anchor="ctr">
            <a:spAutoFit/>
          </a:bodyPr>
          <a:lstStyle/>
          <a:p>
            <a:pPr algn="ctr"/>
            <a:r>
              <a:rPr lang="en-IN" sz="1350" spc="0" baseline="83333" dirty="0">
                <a:ln/>
                <a:solidFill>
                  <a:srgbClr val="374151"/>
                </a:solidFill>
                <a:latin typeface="Arial"/>
                <a:cs typeface="Arial"/>
                <a:sym typeface="Arial"/>
                <a:rtl val="0"/>
              </a:rPr>
              <a:t>• Signal degradation</a:t>
            </a:r>
          </a:p>
        </p:txBody>
      </p:sp>
      <p:sp>
        <p:nvSpPr>
          <p:cNvPr id="27" name="Freeform: Shape 26">
            <a:extLst>
              <a:ext uri="{FF2B5EF4-FFF2-40B4-BE49-F238E27FC236}">
                <a16:creationId xmlns:a16="http://schemas.microsoft.com/office/drawing/2014/main" id="{1A973248-7952-09F5-8EFA-5DD93B1711BC}"/>
              </a:ext>
            </a:extLst>
          </p:cNvPr>
          <p:cNvSpPr/>
          <p:nvPr/>
        </p:nvSpPr>
        <p:spPr>
          <a:xfrm>
            <a:off x="4331577" y="2474716"/>
            <a:ext cx="3473719" cy="863816"/>
          </a:xfrm>
          <a:custGeom>
            <a:avLst/>
            <a:gdLst>
              <a:gd name="connsiteX0" fmla="*/ 3394321 w 3473719"/>
              <a:gd name="connsiteY0" fmla="*/ 0 h 863816"/>
              <a:gd name="connsiteX1" fmla="*/ 3473720 w 3473719"/>
              <a:gd name="connsiteY1" fmla="*/ 0 h 863816"/>
              <a:gd name="connsiteX2" fmla="*/ 3473720 w 3473719"/>
              <a:gd name="connsiteY2" fmla="*/ 863816 h 863816"/>
              <a:gd name="connsiteX3" fmla="*/ 3394321 w 3473719"/>
              <a:gd name="connsiteY3" fmla="*/ 863816 h 863816"/>
              <a:gd name="connsiteX4" fmla="*/ 79399 w 3473719"/>
              <a:gd name="connsiteY4" fmla="*/ 863816 h 863816"/>
              <a:gd name="connsiteX5" fmla="*/ 0 w 3473719"/>
              <a:gd name="connsiteY5" fmla="*/ 863816 h 863816"/>
              <a:gd name="connsiteX6" fmla="*/ 0 w 3473719"/>
              <a:gd name="connsiteY6" fmla="*/ 0 h 863816"/>
              <a:gd name="connsiteX7" fmla="*/ 79399 w 3473719"/>
              <a:gd name="connsiteY7" fmla="*/ 0 h 8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3719" h="863816">
                <a:moveTo>
                  <a:pt x="3394321" y="0"/>
                </a:moveTo>
                <a:cubicBezTo>
                  <a:pt x="3438172" y="0"/>
                  <a:pt x="3473720" y="0"/>
                  <a:pt x="3473720" y="0"/>
                </a:cubicBezTo>
                <a:lnTo>
                  <a:pt x="3473720" y="863816"/>
                </a:lnTo>
                <a:cubicBezTo>
                  <a:pt x="3473720" y="863816"/>
                  <a:pt x="3438172" y="863816"/>
                  <a:pt x="3394321" y="863816"/>
                </a:cubicBezTo>
                <a:lnTo>
                  <a:pt x="79399" y="863816"/>
                </a:lnTo>
                <a:cubicBezTo>
                  <a:pt x="35548" y="863816"/>
                  <a:pt x="0" y="863816"/>
                  <a:pt x="0" y="863816"/>
                </a:cubicBezTo>
                <a:lnTo>
                  <a:pt x="0" y="0"/>
                </a:lnTo>
                <a:cubicBezTo>
                  <a:pt x="0" y="0"/>
                  <a:pt x="35548" y="0"/>
                  <a:pt x="79399" y="0"/>
                </a:cubicBezTo>
                <a:close/>
              </a:path>
            </a:pathLst>
          </a:custGeom>
          <a:solidFill>
            <a:srgbClr val="DBEAFE"/>
          </a:solidFill>
          <a:ln w="19844" cap="flat">
            <a:solidFill>
              <a:srgbClr val="3B82F6"/>
            </a:solidFill>
            <a:prstDash val="solid"/>
            <a:miter/>
          </a:ln>
        </p:spPr>
        <p:txBody>
          <a:bodyPr rtlCol="0" anchor="ctr"/>
          <a:lstStyle/>
          <a:p>
            <a:pPr algn="ctr"/>
            <a:endParaRPr lang="en-IN"/>
          </a:p>
        </p:txBody>
      </p:sp>
      <p:sp>
        <p:nvSpPr>
          <p:cNvPr id="28" name="Freeform: Shape 27">
            <a:extLst>
              <a:ext uri="{FF2B5EF4-FFF2-40B4-BE49-F238E27FC236}">
                <a16:creationId xmlns:a16="http://schemas.microsoft.com/office/drawing/2014/main" id="{6D0F0059-E660-F25A-4461-3C19E1C609F0}"/>
              </a:ext>
            </a:extLst>
          </p:cNvPr>
          <p:cNvSpPr/>
          <p:nvPr/>
        </p:nvSpPr>
        <p:spPr>
          <a:xfrm>
            <a:off x="4480451" y="2582693"/>
            <a:ext cx="297747" cy="215954"/>
          </a:xfrm>
          <a:custGeom>
            <a:avLst/>
            <a:gdLst>
              <a:gd name="connsiteX0" fmla="*/ 297747 w 297747"/>
              <a:gd name="connsiteY0" fmla="*/ 107977 h 215954"/>
              <a:gd name="connsiteX1" fmla="*/ 148874 w 297747"/>
              <a:gd name="connsiteY1" fmla="*/ 215954 h 215954"/>
              <a:gd name="connsiteX2" fmla="*/ 0 w 297747"/>
              <a:gd name="connsiteY2" fmla="*/ 107977 h 215954"/>
              <a:gd name="connsiteX3" fmla="*/ 148874 w 297747"/>
              <a:gd name="connsiteY3" fmla="*/ 0 h 215954"/>
              <a:gd name="connsiteX4" fmla="*/ 297747 w 297747"/>
              <a:gd name="connsiteY4" fmla="*/ 107977 h 2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47" h="215954">
                <a:moveTo>
                  <a:pt x="297747" y="107977"/>
                </a:moveTo>
                <a:cubicBezTo>
                  <a:pt x="297747" y="167611"/>
                  <a:pt x="231094" y="215954"/>
                  <a:pt x="148874" y="215954"/>
                </a:cubicBezTo>
                <a:cubicBezTo>
                  <a:pt x="66653" y="215954"/>
                  <a:pt x="0" y="167611"/>
                  <a:pt x="0" y="107977"/>
                </a:cubicBezTo>
                <a:cubicBezTo>
                  <a:pt x="0" y="48343"/>
                  <a:pt x="66653" y="0"/>
                  <a:pt x="148874" y="0"/>
                </a:cubicBezTo>
                <a:cubicBezTo>
                  <a:pt x="231094" y="0"/>
                  <a:pt x="297747" y="48343"/>
                  <a:pt x="297747" y="107977"/>
                </a:cubicBezTo>
                <a:close/>
              </a:path>
            </a:pathLst>
          </a:custGeom>
          <a:solidFill>
            <a:srgbClr val="3B82F6"/>
          </a:solidFill>
          <a:ln w="9922" cap="flat">
            <a:noFill/>
            <a:prstDash val="solid"/>
            <a:miter/>
          </a:ln>
        </p:spPr>
        <p:txBody>
          <a:bodyPr rtlCol="0" anchor="ctr"/>
          <a:lstStyle/>
          <a:p>
            <a:pPr algn="ctr"/>
            <a:endParaRPr lang="en-IN"/>
          </a:p>
        </p:txBody>
      </p:sp>
      <p:sp>
        <p:nvSpPr>
          <p:cNvPr id="29" name="TextBox 28">
            <a:extLst>
              <a:ext uri="{FF2B5EF4-FFF2-40B4-BE49-F238E27FC236}">
                <a16:creationId xmlns:a16="http://schemas.microsoft.com/office/drawing/2014/main" id="{9CE2083F-8FDF-6887-AF3E-AEC40CD322B8}"/>
              </a:ext>
            </a:extLst>
          </p:cNvPr>
          <p:cNvSpPr txBox="1"/>
          <p:nvPr/>
        </p:nvSpPr>
        <p:spPr>
          <a:xfrm>
            <a:off x="4499320" y="2604107"/>
            <a:ext cx="260008" cy="253916"/>
          </a:xfrm>
          <a:prstGeom prst="rect">
            <a:avLst/>
          </a:prstGeom>
          <a:noFill/>
        </p:spPr>
        <p:txBody>
          <a:bodyPr wrap="none" rtlCol="0" anchor="ctr">
            <a:spAutoFit/>
          </a:bodyPr>
          <a:lstStyle/>
          <a:p>
            <a:pPr algn="ctr"/>
            <a:r>
              <a:rPr lang="en-IN" sz="1050" b="1" spc="0" baseline="0">
                <a:ln/>
                <a:solidFill>
                  <a:srgbClr val="FFFFFF"/>
                </a:solidFill>
                <a:latin typeface="Arial"/>
                <a:cs typeface="Arial"/>
                <a:sym typeface="Arial"/>
                <a:rtl val="0"/>
              </a:rPr>
              <a:t>2</a:t>
            </a:r>
          </a:p>
        </p:txBody>
      </p:sp>
      <p:sp>
        <p:nvSpPr>
          <p:cNvPr id="30" name="TextBox 29">
            <a:extLst>
              <a:ext uri="{FF2B5EF4-FFF2-40B4-BE49-F238E27FC236}">
                <a16:creationId xmlns:a16="http://schemas.microsoft.com/office/drawing/2014/main" id="{24C883F9-C922-2603-C2CF-BD49540D935A}"/>
              </a:ext>
            </a:extLst>
          </p:cNvPr>
          <p:cNvSpPr txBox="1"/>
          <p:nvPr/>
        </p:nvSpPr>
        <p:spPr>
          <a:xfrm>
            <a:off x="4851061" y="2553717"/>
            <a:ext cx="1148070" cy="253916"/>
          </a:xfrm>
          <a:prstGeom prst="rect">
            <a:avLst/>
          </a:prstGeom>
          <a:noFill/>
        </p:spPr>
        <p:txBody>
          <a:bodyPr wrap="none" rtlCol="0" anchor="ctr">
            <a:spAutoFit/>
          </a:bodyPr>
          <a:lstStyle/>
          <a:p>
            <a:pPr algn="ctr"/>
            <a:r>
              <a:rPr lang="en-IN" sz="1050" b="1" spc="0" baseline="0">
                <a:ln/>
                <a:solidFill>
                  <a:srgbClr val="1E3A8A"/>
                </a:solidFill>
                <a:latin typeface="Arial"/>
                <a:cs typeface="Arial"/>
                <a:sym typeface="Arial"/>
                <a:rtl val="0"/>
              </a:rPr>
              <a:t>Mobility Issues</a:t>
            </a:r>
          </a:p>
        </p:txBody>
      </p:sp>
      <p:sp>
        <p:nvSpPr>
          <p:cNvPr id="31" name="TextBox 30">
            <a:extLst>
              <a:ext uri="{FF2B5EF4-FFF2-40B4-BE49-F238E27FC236}">
                <a16:creationId xmlns:a16="http://schemas.microsoft.com/office/drawing/2014/main" id="{DAC1134E-6464-0B72-C3CE-F5973091701F}"/>
              </a:ext>
            </a:extLst>
          </p:cNvPr>
          <p:cNvSpPr txBox="1"/>
          <p:nvPr/>
        </p:nvSpPr>
        <p:spPr>
          <a:xfrm>
            <a:off x="4378168" y="2785623"/>
            <a:ext cx="2026517" cy="230832"/>
          </a:xfrm>
          <a:prstGeom prst="rect">
            <a:avLst/>
          </a:prstGeom>
          <a:noFill/>
        </p:spPr>
        <p:txBody>
          <a:bodyPr wrap="none" rtlCol="0" anchor="ctr">
            <a:spAutoFit/>
          </a:bodyPr>
          <a:lstStyle/>
          <a:p>
            <a:pPr algn="ctr"/>
            <a:r>
              <a:rPr lang="en-IN" sz="900" spc="0" baseline="0" dirty="0">
                <a:ln/>
                <a:solidFill>
                  <a:srgbClr val="374151"/>
                </a:solidFill>
                <a:latin typeface="Arial"/>
                <a:cs typeface="Arial"/>
                <a:sym typeface="Arial"/>
                <a:rtl val="0"/>
              </a:rPr>
              <a:t>• Failed handovers (inter/intra-</a:t>
            </a:r>
            <a:r>
              <a:rPr lang="en-IN" sz="900" spc="0" baseline="0" dirty="0" err="1">
                <a:ln/>
                <a:solidFill>
                  <a:srgbClr val="374151"/>
                </a:solidFill>
                <a:latin typeface="Arial"/>
                <a:cs typeface="Arial"/>
                <a:sym typeface="Arial"/>
                <a:rtl val="0"/>
              </a:rPr>
              <a:t>gNB</a:t>
            </a:r>
            <a:r>
              <a:rPr lang="en-IN" sz="900" spc="0" baseline="0" dirty="0">
                <a:ln/>
                <a:solidFill>
                  <a:srgbClr val="374151"/>
                </a:solidFill>
                <a:latin typeface="Arial"/>
                <a:cs typeface="Arial"/>
                <a:sym typeface="Arial"/>
                <a:rtl val="0"/>
              </a:rPr>
              <a:t>) </a:t>
            </a:r>
          </a:p>
        </p:txBody>
      </p:sp>
      <p:sp>
        <p:nvSpPr>
          <p:cNvPr id="32" name="TextBox 31">
            <a:extLst>
              <a:ext uri="{FF2B5EF4-FFF2-40B4-BE49-F238E27FC236}">
                <a16:creationId xmlns:a16="http://schemas.microsoft.com/office/drawing/2014/main" id="{006C9E42-A01C-7883-F075-F648E014FD55}"/>
              </a:ext>
            </a:extLst>
          </p:cNvPr>
          <p:cNvSpPr txBox="1"/>
          <p:nvPr/>
        </p:nvSpPr>
        <p:spPr>
          <a:xfrm>
            <a:off x="4392305" y="3045265"/>
            <a:ext cx="1695208" cy="230832"/>
          </a:xfrm>
          <a:prstGeom prst="rect">
            <a:avLst/>
          </a:prstGeom>
          <a:noFill/>
        </p:spPr>
        <p:txBody>
          <a:bodyPr wrap="none" rtlCol="0" anchor="ctr">
            <a:spAutoFit/>
          </a:bodyPr>
          <a:lstStyle/>
          <a:p>
            <a:pPr algn="ctr"/>
            <a:r>
              <a:rPr lang="en-IN" sz="1350" spc="0" baseline="83333">
                <a:ln/>
                <a:solidFill>
                  <a:srgbClr val="374151"/>
                </a:solidFill>
                <a:latin typeface="Arial"/>
                <a:cs typeface="Arial"/>
                <a:sym typeface="Arial"/>
                <a:rtl val="0"/>
              </a:rPr>
              <a:t>• Inter-RAT handover failures</a:t>
            </a:r>
            <a:r>
              <a:rPr lang="en-IN" sz="900" spc="0" baseline="0">
                <a:ln/>
                <a:solidFill>
                  <a:srgbClr val="374151"/>
                </a:solidFill>
                <a:latin typeface="Arial"/>
                <a:cs typeface="Arial"/>
                <a:sym typeface="Arial"/>
                <a:rtl val="0"/>
              </a:rPr>
              <a:t> </a:t>
            </a:r>
          </a:p>
        </p:txBody>
      </p:sp>
      <p:sp>
        <p:nvSpPr>
          <p:cNvPr id="33" name="TextBox 32">
            <a:extLst>
              <a:ext uri="{FF2B5EF4-FFF2-40B4-BE49-F238E27FC236}">
                <a16:creationId xmlns:a16="http://schemas.microsoft.com/office/drawing/2014/main" id="{BFA735D9-2641-C9BE-E5D6-D908619E3987}"/>
              </a:ext>
            </a:extLst>
          </p:cNvPr>
          <p:cNvSpPr txBox="1"/>
          <p:nvPr/>
        </p:nvSpPr>
        <p:spPr>
          <a:xfrm>
            <a:off x="4382683" y="3211608"/>
            <a:ext cx="1712328" cy="230832"/>
          </a:xfrm>
          <a:prstGeom prst="rect">
            <a:avLst/>
          </a:prstGeom>
          <a:noFill/>
        </p:spPr>
        <p:txBody>
          <a:bodyPr wrap="none" rtlCol="0" anchor="ctr">
            <a:spAutoFit/>
          </a:bodyPr>
          <a:lstStyle/>
          <a:p>
            <a:pPr algn="ctr"/>
            <a:r>
              <a:rPr lang="en-IN" sz="1350" spc="0" baseline="83333" dirty="0">
                <a:ln/>
                <a:solidFill>
                  <a:srgbClr val="374151"/>
                </a:solidFill>
                <a:latin typeface="Arial"/>
                <a:cs typeface="Arial"/>
                <a:sym typeface="Arial"/>
                <a:rtl val="0"/>
              </a:rPr>
              <a:t>• Beam mobility failures (FR2)</a:t>
            </a:r>
          </a:p>
        </p:txBody>
      </p:sp>
      <p:sp>
        <p:nvSpPr>
          <p:cNvPr id="34" name="Freeform: Shape 33">
            <a:extLst>
              <a:ext uri="{FF2B5EF4-FFF2-40B4-BE49-F238E27FC236}">
                <a16:creationId xmlns:a16="http://schemas.microsoft.com/office/drawing/2014/main" id="{B2FCA4A3-530A-BB72-96B6-064D15EABA24}"/>
              </a:ext>
            </a:extLst>
          </p:cNvPr>
          <p:cNvSpPr/>
          <p:nvPr/>
        </p:nvSpPr>
        <p:spPr>
          <a:xfrm>
            <a:off x="8053420" y="2474716"/>
            <a:ext cx="3473719" cy="863816"/>
          </a:xfrm>
          <a:custGeom>
            <a:avLst/>
            <a:gdLst>
              <a:gd name="connsiteX0" fmla="*/ 3394321 w 3473719"/>
              <a:gd name="connsiteY0" fmla="*/ 0 h 863816"/>
              <a:gd name="connsiteX1" fmla="*/ 3473720 w 3473719"/>
              <a:gd name="connsiteY1" fmla="*/ 0 h 863816"/>
              <a:gd name="connsiteX2" fmla="*/ 3473720 w 3473719"/>
              <a:gd name="connsiteY2" fmla="*/ 863816 h 863816"/>
              <a:gd name="connsiteX3" fmla="*/ 3394321 w 3473719"/>
              <a:gd name="connsiteY3" fmla="*/ 863816 h 863816"/>
              <a:gd name="connsiteX4" fmla="*/ 79399 w 3473719"/>
              <a:gd name="connsiteY4" fmla="*/ 863816 h 863816"/>
              <a:gd name="connsiteX5" fmla="*/ 0 w 3473719"/>
              <a:gd name="connsiteY5" fmla="*/ 863816 h 863816"/>
              <a:gd name="connsiteX6" fmla="*/ 0 w 3473719"/>
              <a:gd name="connsiteY6" fmla="*/ 0 h 863816"/>
              <a:gd name="connsiteX7" fmla="*/ 79399 w 3473719"/>
              <a:gd name="connsiteY7" fmla="*/ 0 h 8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3719" h="863816">
                <a:moveTo>
                  <a:pt x="3394321" y="0"/>
                </a:moveTo>
                <a:cubicBezTo>
                  <a:pt x="3438172" y="0"/>
                  <a:pt x="3473720" y="0"/>
                  <a:pt x="3473720" y="0"/>
                </a:cubicBezTo>
                <a:lnTo>
                  <a:pt x="3473720" y="863816"/>
                </a:lnTo>
                <a:cubicBezTo>
                  <a:pt x="3473720" y="863816"/>
                  <a:pt x="3438172" y="863816"/>
                  <a:pt x="3394321" y="863816"/>
                </a:cubicBezTo>
                <a:lnTo>
                  <a:pt x="79399" y="863816"/>
                </a:lnTo>
                <a:cubicBezTo>
                  <a:pt x="35548" y="863816"/>
                  <a:pt x="0" y="863816"/>
                  <a:pt x="0" y="863816"/>
                </a:cubicBezTo>
                <a:lnTo>
                  <a:pt x="0" y="0"/>
                </a:lnTo>
                <a:cubicBezTo>
                  <a:pt x="0" y="0"/>
                  <a:pt x="35548" y="0"/>
                  <a:pt x="79399" y="0"/>
                </a:cubicBezTo>
                <a:close/>
              </a:path>
            </a:pathLst>
          </a:custGeom>
          <a:solidFill>
            <a:srgbClr val="FCE7F3"/>
          </a:solidFill>
          <a:ln w="19844" cap="flat">
            <a:solidFill>
              <a:srgbClr val="EC4899"/>
            </a:solidFill>
            <a:prstDash val="solid"/>
            <a:miter/>
          </a:ln>
        </p:spPr>
        <p:txBody>
          <a:bodyPr rtlCol="0" anchor="ctr"/>
          <a:lstStyle/>
          <a:p>
            <a:pPr algn="ctr"/>
            <a:endParaRPr lang="en-IN"/>
          </a:p>
        </p:txBody>
      </p:sp>
      <p:sp>
        <p:nvSpPr>
          <p:cNvPr id="35" name="Freeform: Shape 34">
            <a:extLst>
              <a:ext uri="{FF2B5EF4-FFF2-40B4-BE49-F238E27FC236}">
                <a16:creationId xmlns:a16="http://schemas.microsoft.com/office/drawing/2014/main" id="{F85C790A-B467-BD30-9EAB-1B77F9A9A484}"/>
              </a:ext>
            </a:extLst>
          </p:cNvPr>
          <p:cNvSpPr/>
          <p:nvPr/>
        </p:nvSpPr>
        <p:spPr>
          <a:xfrm>
            <a:off x="8202294" y="2582693"/>
            <a:ext cx="297747" cy="215954"/>
          </a:xfrm>
          <a:custGeom>
            <a:avLst/>
            <a:gdLst>
              <a:gd name="connsiteX0" fmla="*/ 297747 w 297747"/>
              <a:gd name="connsiteY0" fmla="*/ 107977 h 215954"/>
              <a:gd name="connsiteX1" fmla="*/ 148874 w 297747"/>
              <a:gd name="connsiteY1" fmla="*/ 215954 h 215954"/>
              <a:gd name="connsiteX2" fmla="*/ 0 w 297747"/>
              <a:gd name="connsiteY2" fmla="*/ 107977 h 215954"/>
              <a:gd name="connsiteX3" fmla="*/ 148874 w 297747"/>
              <a:gd name="connsiteY3" fmla="*/ 0 h 215954"/>
              <a:gd name="connsiteX4" fmla="*/ 297747 w 297747"/>
              <a:gd name="connsiteY4" fmla="*/ 107977 h 2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47" h="215954">
                <a:moveTo>
                  <a:pt x="297747" y="107977"/>
                </a:moveTo>
                <a:cubicBezTo>
                  <a:pt x="297747" y="167611"/>
                  <a:pt x="231095" y="215954"/>
                  <a:pt x="148874" y="215954"/>
                </a:cubicBezTo>
                <a:cubicBezTo>
                  <a:pt x="66653" y="215954"/>
                  <a:pt x="0" y="167611"/>
                  <a:pt x="0" y="107977"/>
                </a:cubicBezTo>
                <a:cubicBezTo>
                  <a:pt x="0" y="48343"/>
                  <a:pt x="66653" y="0"/>
                  <a:pt x="148874" y="0"/>
                </a:cubicBezTo>
                <a:cubicBezTo>
                  <a:pt x="231095" y="0"/>
                  <a:pt x="297747" y="48343"/>
                  <a:pt x="297747" y="107977"/>
                </a:cubicBezTo>
                <a:close/>
              </a:path>
            </a:pathLst>
          </a:custGeom>
          <a:solidFill>
            <a:srgbClr val="EC4899"/>
          </a:solidFill>
          <a:ln w="9922" cap="flat">
            <a:noFill/>
            <a:prstDash val="solid"/>
            <a:miter/>
          </a:ln>
        </p:spPr>
        <p:txBody>
          <a:bodyPr rtlCol="0" anchor="ctr"/>
          <a:lstStyle/>
          <a:p>
            <a:pPr algn="ctr"/>
            <a:endParaRPr lang="en-IN"/>
          </a:p>
        </p:txBody>
      </p:sp>
      <p:sp>
        <p:nvSpPr>
          <p:cNvPr id="36" name="TextBox 35">
            <a:extLst>
              <a:ext uri="{FF2B5EF4-FFF2-40B4-BE49-F238E27FC236}">
                <a16:creationId xmlns:a16="http://schemas.microsoft.com/office/drawing/2014/main" id="{6CFAD618-D596-4AB6-BCCA-AEC26D3CAE39}"/>
              </a:ext>
            </a:extLst>
          </p:cNvPr>
          <p:cNvSpPr txBox="1"/>
          <p:nvPr/>
        </p:nvSpPr>
        <p:spPr>
          <a:xfrm>
            <a:off x="8221163" y="2604107"/>
            <a:ext cx="260008" cy="253916"/>
          </a:xfrm>
          <a:prstGeom prst="rect">
            <a:avLst/>
          </a:prstGeom>
          <a:noFill/>
        </p:spPr>
        <p:txBody>
          <a:bodyPr wrap="none" rtlCol="0" anchor="ctr">
            <a:spAutoFit/>
          </a:bodyPr>
          <a:lstStyle/>
          <a:p>
            <a:pPr algn="ctr"/>
            <a:r>
              <a:rPr lang="en-IN" sz="1050" b="1" spc="0" baseline="0">
                <a:ln/>
                <a:solidFill>
                  <a:srgbClr val="FFFFFF"/>
                </a:solidFill>
                <a:latin typeface="Arial"/>
                <a:cs typeface="Arial"/>
                <a:sym typeface="Arial"/>
                <a:rtl val="0"/>
              </a:rPr>
              <a:t>3</a:t>
            </a:r>
          </a:p>
        </p:txBody>
      </p:sp>
      <p:sp>
        <p:nvSpPr>
          <p:cNvPr id="37" name="TextBox 36">
            <a:extLst>
              <a:ext uri="{FF2B5EF4-FFF2-40B4-BE49-F238E27FC236}">
                <a16:creationId xmlns:a16="http://schemas.microsoft.com/office/drawing/2014/main" id="{8846ED18-D334-3FE5-99F3-C82D2BAC4B94}"/>
              </a:ext>
            </a:extLst>
          </p:cNvPr>
          <p:cNvSpPr txBox="1"/>
          <p:nvPr/>
        </p:nvSpPr>
        <p:spPr>
          <a:xfrm>
            <a:off x="8567972" y="2553717"/>
            <a:ext cx="957313" cy="253916"/>
          </a:xfrm>
          <a:prstGeom prst="rect">
            <a:avLst/>
          </a:prstGeom>
          <a:noFill/>
        </p:spPr>
        <p:txBody>
          <a:bodyPr wrap="none" rtlCol="0" anchor="ctr">
            <a:spAutoFit/>
          </a:bodyPr>
          <a:lstStyle/>
          <a:p>
            <a:pPr algn="ctr"/>
            <a:r>
              <a:rPr lang="en-IN" sz="1050" b="1" spc="0" baseline="0">
                <a:ln/>
                <a:solidFill>
                  <a:srgbClr val="1E3A8A"/>
                </a:solidFill>
                <a:latin typeface="Arial"/>
                <a:cs typeface="Arial"/>
                <a:sym typeface="Arial"/>
                <a:rtl val="0"/>
              </a:rPr>
              <a:t>Interference</a:t>
            </a:r>
          </a:p>
        </p:txBody>
      </p:sp>
      <p:sp>
        <p:nvSpPr>
          <p:cNvPr id="38" name="TextBox 37">
            <a:extLst>
              <a:ext uri="{FF2B5EF4-FFF2-40B4-BE49-F238E27FC236}">
                <a16:creationId xmlns:a16="http://schemas.microsoft.com/office/drawing/2014/main" id="{91D88EA0-BC89-0E45-6837-C6F58F9E0A1F}"/>
              </a:ext>
            </a:extLst>
          </p:cNvPr>
          <p:cNvSpPr txBox="1"/>
          <p:nvPr/>
        </p:nvSpPr>
        <p:spPr>
          <a:xfrm>
            <a:off x="8099482" y="2766167"/>
            <a:ext cx="1526380" cy="230832"/>
          </a:xfrm>
          <a:prstGeom prst="rect">
            <a:avLst/>
          </a:prstGeom>
          <a:noFill/>
        </p:spPr>
        <p:txBody>
          <a:bodyPr wrap="none" rtlCol="0" anchor="ctr">
            <a:spAutoFit/>
          </a:bodyPr>
          <a:lstStyle/>
          <a:p>
            <a:pPr algn="ctr"/>
            <a:r>
              <a:rPr lang="en-IN" sz="900" spc="0" baseline="0" dirty="0">
                <a:ln/>
                <a:solidFill>
                  <a:srgbClr val="374151"/>
                </a:solidFill>
                <a:latin typeface="Arial"/>
                <a:cs typeface="Arial"/>
                <a:sym typeface="Arial"/>
                <a:rtl val="0"/>
              </a:rPr>
              <a:t>• High UL/DL interference </a:t>
            </a:r>
          </a:p>
        </p:txBody>
      </p:sp>
      <p:sp>
        <p:nvSpPr>
          <p:cNvPr id="39" name="TextBox 38">
            <a:extLst>
              <a:ext uri="{FF2B5EF4-FFF2-40B4-BE49-F238E27FC236}">
                <a16:creationId xmlns:a16="http://schemas.microsoft.com/office/drawing/2014/main" id="{9EE634C8-3448-87D3-962B-504A4479A2D6}"/>
              </a:ext>
            </a:extLst>
          </p:cNvPr>
          <p:cNvSpPr txBox="1"/>
          <p:nvPr/>
        </p:nvSpPr>
        <p:spPr>
          <a:xfrm>
            <a:off x="8110230" y="3035537"/>
            <a:ext cx="1449436" cy="230832"/>
          </a:xfrm>
          <a:prstGeom prst="rect">
            <a:avLst/>
          </a:prstGeom>
          <a:noFill/>
        </p:spPr>
        <p:txBody>
          <a:bodyPr wrap="none" rtlCol="0" anchor="ctr">
            <a:spAutoFit/>
          </a:bodyPr>
          <a:lstStyle/>
          <a:p>
            <a:pPr algn="ctr"/>
            <a:r>
              <a:rPr lang="en-IN" sz="1350" spc="0" baseline="83333" dirty="0">
                <a:ln/>
                <a:solidFill>
                  <a:srgbClr val="374151"/>
                </a:solidFill>
                <a:latin typeface="Arial"/>
                <a:cs typeface="Arial"/>
                <a:sym typeface="Arial"/>
                <a:rtl val="0"/>
              </a:rPr>
              <a:t>• Corrupted data signals</a:t>
            </a:r>
            <a:r>
              <a:rPr lang="en-IN" sz="900" spc="0" baseline="0" dirty="0">
                <a:ln/>
                <a:solidFill>
                  <a:srgbClr val="374151"/>
                </a:solidFill>
                <a:latin typeface="Arial"/>
                <a:cs typeface="Arial"/>
                <a:sym typeface="Arial"/>
                <a:rtl val="0"/>
              </a:rPr>
              <a:t> </a:t>
            </a:r>
          </a:p>
        </p:txBody>
      </p:sp>
      <p:sp>
        <p:nvSpPr>
          <p:cNvPr id="40" name="TextBox 39">
            <a:extLst>
              <a:ext uri="{FF2B5EF4-FFF2-40B4-BE49-F238E27FC236}">
                <a16:creationId xmlns:a16="http://schemas.microsoft.com/office/drawing/2014/main" id="{9CC20446-98D9-01BA-FF39-6626F168003F}"/>
              </a:ext>
            </a:extLst>
          </p:cNvPr>
          <p:cNvSpPr txBox="1"/>
          <p:nvPr/>
        </p:nvSpPr>
        <p:spPr>
          <a:xfrm>
            <a:off x="8101395" y="3172697"/>
            <a:ext cx="1507143" cy="230832"/>
          </a:xfrm>
          <a:prstGeom prst="rect">
            <a:avLst/>
          </a:prstGeom>
          <a:noFill/>
        </p:spPr>
        <p:txBody>
          <a:bodyPr wrap="none" rtlCol="0" anchor="ctr">
            <a:spAutoFit/>
          </a:bodyPr>
          <a:lstStyle/>
          <a:p>
            <a:pPr algn="ctr"/>
            <a:r>
              <a:rPr lang="en-IN" sz="1350" spc="0" baseline="83333" dirty="0">
                <a:ln/>
                <a:solidFill>
                  <a:srgbClr val="374151"/>
                </a:solidFill>
                <a:latin typeface="Arial"/>
                <a:cs typeface="Arial"/>
                <a:sym typeface="Arial"/>
                <a:rtl val="0"/>
              </a:rPr>
              <a:t>• Control signal corruption</a:t>
            </a:r>
          </a:p>
        </p:txBody>
      </p:sp>
      <p:sp>
        <p:nvSpPr>
          <p:cNvPr id="41" name="Freeform: Shape 40">
            <a:extLst>
              <a:ext uri="{FF2B5EF4-FFF2-40B4-BE49-F238E27FC236}">
                <a16:creationId xmlns:a16="http://schemas.microsoft.com/office/drawing/2014/main" id="{7778BF59-EF57-A914-4256-B6EEC0BB05E6}"/>
              </a:ext>
            </a:extLst>
          </p:cNvPr>
          <p:cNvSpPr/>
          <p:nvPr/>
        </p:nvSpPr>
        <p:spPr>
          <a:xfrm>
            <a:off x="609734" y="3482501"/>
            <a:ext cx="3473719" cy="863816"/>
          </a:xfrm>
          <a:custGeom>
            <a:avLst/>
            <a:gdLst>
              <a:gd name="connsiteX0" fmla="*/ 3394321 w 3473719"/>
              <a:gd name="connsiteY0" fmla="*/ 0 h 863816"/>
              <a:gd name="connsiteX1" fmla="*/ 3473720 w 3473719"/>
              <a:gd name="connsiteY1" fmla="*/ 0 h 863816"/>
              <a:gd name="connsiteX2" fmla="*/ 3473720 w 3473719"/>
              <a:gd name="connsiteY2" fmla="*/ 863816 h 863816"/>
              <a:gd name="connsiteX3" fmla="*/ 3394321 w 3473719"/>
              <a:gd name="connsiteY3" fmla="*/ 863816 h 863816"/>
              <a:gd name="connsiteX4" fmla="*/ 79399 w 3473719"/>
              <a:gd name="connsiteY4" fmla="*/ 863816 h 863816"/>
              <a:gd name="connsiteX5" fmla="*/ 0 w 3473719"/>
              <a:gd name="connsiteY5" fmla="*/ 863816 h 863816"/>
              <a:gd name="connsiteX6" fmla="*/ 0 w 3473719"/>
              <a:gd name="connsiteY6" fmla="*/ 0 h 863816"/>
              <a:gd name="connsiteX7" fmla="*/ 79399 w 3473719"/>
              <a:gd name="connsiteY7" fmla="*/ 0 h 8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3719" h="863816">
                <a:moveTo>
                  <a:pt x="3394321" y="0"/>
                </a:moveTo>
                <a:cubicBezTo>
                  <a:pt x="3438172" y="0"/>
                  <a:pt x="3473720" y="0"/>
                  <a:pt x="3473720" y="0"/>
                </a:cubicBezTo>
                <a:lnTo>
                  <a:pt x="3473720" y="863816"/>
                </a:lnTo>
                <a:cubicBezTo>
                  <a:pt x="3473720" y="863816"/>
                  <a:pt x="3438172" y="863816"/>
                  <a:pt x="3394321" y="863816"/>
                </a:cubicBezTo>
                <a:lnTo>
                  <a:pt x="79399" y="863816"/>
                </a:lnTo>
                <a:cubicBezTo>
                  <a:pt x="35548" y="863816"/>
                  <a:pt x="0" y="863816"/>
                  <a:pt x="0" y="863816"/>
                </a:cubicBezTo>
                <a:lnTo>
                  <a:pt x="0" y="0"/>
                </a:lnTo>
                <a:cubicBezTo>
                  <a:pt x="0" y="0"/>
                  <a:pt x="35548" y="0"/>
                  <a:pt x="79399" y="0"/>
                </a:cubicBezTo>
                <a:close/>
              </a:path>
            </a:pathLst>
          </a:custGeom>
          <a:solidFill>
            <a:srgbClr val="DBEAFE"/>
          </a:solidFill>
          <a:ln w="19844" cap="flat">
            <a:solidFill>
              <a:srgbClr val="3B82F6"/>
            </a:solidFill>
            <a:prstDash val="solid"/>
            <a:miter/>
          </a:ln>
        </p:spPr>
        <p:txBody>
          <a:bodyPr rtlCol="0" anchor="ctr"/>
          <a:lstStyle/>
          <a:p>
            <a:pPr algn="ctr"/>
            <a:endParaRPr lang="en-IN"/>
          </a:p>
        </p:txBody>
      </p:sp>
      <p:sp>
        <p:nvSpPr>
          <p:cNvPr id="42" name="Freeform: Shape 41">
            <a:extLst>
              <a:ext uri="{FF2B5EF4-FFF2-40B4-BE49-F238E27FC236}">
                <a16:creationId xmlns:a16="http://schemas.microsoft.com/office/drawing/2014/main" id="{BD3978D8-F931-978C-3A79-428BDBB9E27C}"/>
              </a:ext>
            </a:extLst>
          </p:cNvPr>
          <p:cNvSpPr/>
          <p:nvPr/>
        </p:nvSpPr>
        <p:spPr>
          <a:xfrm>
            <a:off x="758608" y="3590478"/>
            <a:ext cx="297747" cy="215954"/>
          </a:xfrm>
          <a:custGeom>
            <a:avLst/>
            <a:gdLst>
              <a:gd name="connsiteX0" fmla="*/ 297747 w 297747"/>
              <a:gd name="connsiteY0" fmla="*/ 107977 h 215954"/>
              <a:gd name="connsiteX1" fmla="*/ 148874 w 297747"/>
              <a:gd name="connsiteY1" fmla="*/ 215954 h 215954"/>
              <a:gd name="connsiteX2" fmla="*/ 0 w 297747"/>
              <a:gd name="connsiteY2" fmla="*/ 107977 h 215954"/>
              <a:gd name="connsiteX3" fmla="*/ 148874 w 297747"/>
              <a:gd name="connsiteY3" fmla="*/ 0 h 215954"/>
              <a:gd name="connsiteX4" fmla="*/ 297747 w 297747"/>
              <a:gd name="connsiteY4" fmla="*/ 107977 h 2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47" h="215954">
                <a:moveTo>
                  <a:pt x="297747" y="107977"/>
                </a:moveTo>
                <a:cubicBezTo>
                  <a:pt x="297747" y="167611"/>
                  <a:pt x="231094" y="215954"/>
                  <a:pt x="148874" y="215954"/>
                </a:cubicBezTo>
                <a:cubicBezTo>
                  <a:pt x="66653" y="215954"/>
                  <a:pt x="0" y="167611"/>
                  <a:pt x="0" y="107977"/>
                </a:cubicBezTo>
                <a:cubicBezTo>
                  <a:pt x="0" y="48343"/>
                  <a:pt x="66653" y="0"/>
                  <a:pt x="148874" y="0"/>
                </a:cubicBezTo>
                <a:cubicBezTo>
                  <a:pt x="231094" y="0"/>
                  <a:pt x="297747" y="48343"/>
                  <a:pt x="297747" y="107977"/>
                </a:cubicBezTo>
                <a:close/>
              </a:path>
            </a:pathLst>
          </a:custGeom>
          <a:solidFill>
            <a:srgbClr val="3B82F6"/>
          </a:solidFill>
          <a:ln w="9922" cap="flat">
            <a:noFill/>
            <a:prstDash val="solid"/>
            <a:miter/>
          </a:ln>
        </p:spPr>
        <p:txBody>
          <a:bodyPr rtlCol="0" anchor="ctr"/>
          <a:lstStyle/>
          <a:p>
            <a:pPr algn="ctr"/>
            <a:endParaRPr lang="en-IN"/>
          </a:p>
        </p:txBody>
      </p:sp>
      <p:sp>
        <p:nvSpPr>
          <p:cNvPr id="43" name="TextBox 42">
            <a:extLst>
              <a:ext uri="{FF2B5EF4-FFF2-40B4-BE49-F238E27FC236}">
                <a16:creationId xmlns:a16="http://schemas.microsoft.com/office/drawing/2014/main" id="{51E52A95-DA8F-6250-B81F-653BAE089CD6}"/>
              </a:ext>
            </a:extLst>
          </p:cNvPr>
          <p:cNvSpPr txBox="1"/>
          <p:nvPr/>
        </p:nvSpPr>
        <p:spPr>
          <a:xfrm>
            <a:off x="777477" y="3611892"/>
            <a:ext cx="260008" cy="253916"/>
          </a:xfrm>
          <a:prstGeom prst="rect">
            <a:avLst/>
          </a:prstGeom>
          <a:noFill/>
        </p:spPr>
        <p:txBody>
          <a:bodyPr wrap="none" rtlCol="0" anchor="ctr">
            <a:spAutoFit/>
          </a:bodyPr>
          <a:lstStyle/>
          <a:p>
            <a:pPr algn="ctr"/>
            <a:r>
              <a:rPr lang="en-IN" sz="1050" b="1" spc="0" baseline="0">
                <a:ln/>
                <a:solidFill>
                  <a:srgbClr val="FFFFFF"/>
                </a:solidFill>
                <a:latin typeface="Arial"/>
                <a:cs typeface="Arial"/>
                <a:sym typeface="Arial"/>
                <a:rtl val="0"/>
              </a:rPr>
              <a:t>4</a:t>
            </a:r>
          </a:p>
        </p:txBody>
      </p:sp>
      <p:sp>
        <p:nvSpPr>
          <p:cNvPr id="44" name="TextBox 43">
            <a:extLst>
              <a:ext uri="{FF2B5EF4-FFF2-40B4-BE49-F238E27FC236}">
                <a16:creationId xmlns:a16="http://schemas.microsoft.com/office/drawing/2014/main" id="{C4CBDF3C-0400-9EDA-95B7-B3AA6AD3AD02}"/>
              </a:ext>
            </a:extLst>
          </p:cNvPr>
          <p:cNvSpPr txBox="1"/>
          <p:nvPr/>
        </p:nvSpPr>
        <p:spPr>
          <a:xfrm>
            <a:off x="1134895" y="3561503"/>
            <a:ext cx="1553630" cy="253916"/>
          </a:xfrm>
          <a:prstGeom prst="rect">
            <a:avLst/>
          </a:prstGeom>
          <a:noFill/>
        </p:spPr>
        <p:txBody>
          <a:bodyPr wrap="none" rtlCol="0" anchor="ctr">
            <a:spAutoFit/>
          </a:bodyPr>
          <a:lstStyle/>
          <a:p>
            <a:pPr algn="ctr"/>
            <a:r>
              <a:rPr lang="en-IN" sz="1050" b="1" spc="0" baseline="0">
                <a:ln/>
                <a:solidFill>
                  <a:srgbClr val="1E3A8A"/>
                </a:solidFill>
                <a:latin typeface="Arial"/>
                <a:cs typeface="Arial"/>
                <a:sym typeface="Arial"/>
                <a:rtl val="0"/>
              </a:rPr>
              <a:t>Resource Limitations</a:t>
            </a:r>
          </a:p>
        </p:txBody>
      </p:sp>
      <p:sp>
        <p:nvSpPr>
          <p:cNvPr id="45" name="TextBox 44">
            <a:extLst>
              <a:ext uri="{FF2B5EF4-FFF2-40B4-BE49-F238E27FC236}">
                <a16:creationId xmlns:a16="http://schemas.microsoft.com/office/drawing/2014/main" id="{E8BB6BCC-0590-9CAF-1D52-BAF0054360D3}"/>
              </a:ext>
            </a:extLst>
          </p:cNvPr>
          <p:cNvSpPr txBox="1"/>
          <p:nvPr/>
        </p:nvSpPr>
        <p:spPr>
          <a:xfrm>
            <a:off x="708896" y="3773953"/>
            <a:ext cx="1737975" cy="230832"/>
          </a:xfrm>
          <a:prstGeom prst="rect">
            <a:avLst/>
          </a:prstGeom>
          <a:noFill/>
        </p:spPr>
        <p:txBody>
          <a:bodyPr wrap="none" rtlCol="0" anchor="ctr">
            <a:spAutoFit/>
          </a:bodyPr>
          <a:lstStyle/>
          <a:p>
            <a:pPr algn="ctr"/>
            <a:r>
              <a:rPr lang="en-IN" sz="900" spc="0" baseline="0" dirty="0">
                <a:ln/>
                <a:solidFill>
                  <a:srgbClr val="374151"/>
                </a:solidFill>
                <a:latin typeface="Arial"/>
                <a:cs typeface="Arial"/>
                <a:sym typeface="Arial"/>
                <a:rtl val="0"/>
              </a:rPr>
              <a:t>• Insufficient PDCCH capacity </a:t>
            </a:r>
          </a:p>
        </p:txBody>
      </p:sp>
      <p:sp>
        <p:nvSpPr>
          <p:cNvPr id="46" name="TextBox 45">
            <a:extLst>
              <a:ext uri="{FF2B5EF4-FFF2-40B4-BE49-F238E27FC236}">
                <a16:creationId xmlns:a16="http://schemas.microsoft.com/office/drawing/2014/main" id="{F65DAEA3-6149-ADE9-3DCC-CA9835C53C01}"/>
              </a:ext>
            </a:extLst>
          </p:cNvPr>
          <p:cNvSpPr txBox="1"/>
          <p:nvPr/>
        </p:nvSpPr>
        <p:spPr>
          <a:xfrm>
            <a:off x="710971" y="4179510"/>
            <a:ext cx="1802095" cy="230832"/>
          </a:xfrm>
          <a:prstGeom prst="rect">
            <a:avLst/>
          </a:prstGeom>
          <a:noFill/>
        </p:spPr>
        <p:txBody>
          <a:bodyPr wrap="none" rtlCol="0" anchor="ctr">
            <a:spAutoFit/>
          </a:bodyPr>
          <a:lstStyle/>
          <a:p>
            <a:pPr algn="ctr"/>
            <a:r>
              <a:rPr lang="en-IN" sz="1350" spc="0" baseline="83333" dirty="0">
                <a:ln/>
                <a:solidFill>
                  <a:srgbClr val="374151"/>
                </a:solidFill>
                <a:latin typeface="Arial"/>
                <a:cs typeface="Arial"/>
                <a:sym typeface="Arial"/>
                <a:rtl val="0"/>
              </a:rPr>
              <a:t>• PUSCH/PDSCH RB shortage</a:t>
            </a:r>
            <a:r>
              <a:rPr lang="en-IN" sz="900" spc="0" baseline="0" dirty="0">
                <a:ln/>
                <a:solidFill>
                  <a:srgbClr val="374151"/>
                </a:solidFill>
                <a:latin typeface="Arial"/>
                <a:cs typeface="Arial"/>
                <a:sym typeface="Arial"/>
                <a:rtl val="0"/>
              </a:rPr>
              <a:t> </a:t>
            </a:r>
          </a:p>
        </p:txBody>
      </p:sp>
      <p:sp>
        <p:nvSpPr>
          <p:cNvPr id="47" name="TextBox 46">
            <a:extLst>
              <a:ext uri="{FF2B5EF4-FFF2-40B4-BE49-F238E27FC236}">
                <a16:creationId xmlns:a16="http://schemas.microsoft.com/office/drawing/2014/main" id="{04DD47CA-2CA7-E4BD-DD58-3D7CEF77888C}"/>
              </a:ext>
            </a:extLst>
          </p:cNvPr>
          <p:cNvSpPr txBox="1"/>
          <p:nvPr/>
        </p:nvSpPr>
        <p:spPr>
          <a:xfrm>
            <a:off x="711659" y="4044296"/>
            <a:ext cx="1231427" cy="230832"/>
          </a:xfrm>
          <a:prstGeom prst="rect">
            <a:avLst/>
          </a:prstGeom>
          <a:noFill/>
        </p:spPr>
        <p:txBody>
          <a:bodyPr wrap="none" rtlCol="0" anchor="ctr">
            <a:spAutoFit/>
          </a:bodyPr>
          <a:lstStyle/>
          <a:p>
            <a:pPr algn="ctr"/>
            <a:r>
              <a:rPr lang="en-IN" sz="1350" spc="0" baseline="83333" dirty="0">
                <a:ln/>
                <a:solidFill>
                  <a:srgbClr val="374151"/>
                </a:solidFill>
                <a:latin typeface="Arial"/>
                <a:cs typeface="Arial"/>
                <a:sym typeface="Arial"/>
                <a:rtl val="0"/>
              </a:rPr>
              <a:t>• Scheduling failures</a:t>
            </a:r>
          </a:p>
        </p:txBody>
      </p:sp>
      <p:sp>
        <p:nvSpPr>
          <p:cNvPr id="48" name="Freeform: Shape 47">
            <a:extLst>
              <a:ext uri="{FF2B5EF4-FFF2-40B4-BE49-F238E27FC236}">
                <a16:creationId xmlns:a16="http://schemas.microsoft.com/office/drawing/2014/main" id="{0E93B7F4-134E-31AB-E175-AF9E3B0F04D4}"/>
              </a:ext>
            </a:extLst>
          </p:cNvPr>
          <p:cNvSpPr/>
          <p:nvPr/>
        </p:nvSpPr>
        <p:spPr>
          <a:xfrm>
            <a:off x="4331577" y="3482501"/>
            <a:ext cx="3473719" cy="863816"/>
          </a:xfrm>
          <a:custGeom>
            <a:avLst/>
            <a:gdLst>
              <a:gd name="connsiteX0" fmla="*/ 3394321 w 3473719"/>
              <a:gd name="connsiteY0" fmla="*/ 0 h 863816"/>
              <a:gd name="connsiteX1" fmla="*/ 3473720 w 3473719"/>
              <a:gd name="connsiteY1" fmla="*/ 0 h 863816"/>
              <a:gd name="connsiteX2" fmla="*/ 3473720 w 3473719"/>
              <a:gd name="connsiteY2" fmla="*/ 863816 h 863816"/>
              <a:gd name="connsiteX3" fmla="*/ 3394321 w 3473719"/>
              <a:gd name="connsiteY3" fmla="*/ 863816 h 863816"/>
              <a:gd name="connsiteX4" fmla="*/ 79399 w 3473719"/>
              <a:gd name="connsiteY4" fmla="*/ 863816 h 863816"/>
              <a:gd name="connsiteX5" fmla="*/ 0 w 3473719"/>
              <a:gd name="connsiteY5" fmla="*/ 863816 h 863816"/>
              <a:gd name="connsiteX6" fmla="*/ 0 w 3473719"/>
              <a:gd name="connsiteY6" fmla="*/ 0 h 863816"/>
              <a:gd name="connsiteX7" fmla="*/ 79399 w 3473719"/>
              <a:gd name="connsiteY7" fmla="*/ 0 h 8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3719" h="863816">
                <a:moveTo>
                  <a:pt x="3394321" y="0"/>
                </a:moveTo>
                <a:cubicBezTo>
                  <a:pt x="3438172" y="0"/>
                  <a:pt x="3473720" y="0"/>
                  <a:pt x="3473720" y="0"/>
                </a:cubicBezTo>
                <a:lnTo>
                  <a:pt x="3473720" y="863816"/>
                </a:lnTo>
                <a:cubicBezTo>
                  <a:pt x="3473720" y="863816"/>
                  <a:pt x="3438172" y="863816"/>
                  <a:pt x="3394321" y="863816"/>
                </a:cubicBezTo>
                <a:lnTo>
                  <a:pt x="79399" y="863816"/>
                </a:lnTo>
                <a:cubicBezTo>
                  <a:pt x="35548" y="863816"/>
                  <a:pt x="0" y="863816"/>
                  <a:pt x="0" y="863816"/>
                </a:cubicBezTo>
                <a:lnTo>
                  <a:pt x="0" y="0"/>
                </a:lnTo>
                <a:cubicBezTo>
                  <a:pt x="0" y="0"/>
                  <a:pt x="35548" y="0"/>
                  <a:pt x="79399" y="0"/>
                </a:cubicBezTo>
                <a:close/>
              </a:path>
            </a:pathLst>
          </a:custGeom>
          <a:solidFill>
            <a:srgbClr val="FCE7F3"/>
          </a:solidFill>
          <a:ln w="19844" cap="flat">
            <a:solidFill>
              <a:srgbClr val="EC4899"/>
            </a:solidFill>
            <a:prstDash val="solid"/>
            <a:miter/>
          </a:ln>
        </p:spPr>
        <p:txBody>
          <a:bodyPr rtlCol="0" anchor="ctr"/>
          <a:lstStyle/>
          <a:p>
            <a:pPr algn="ctr"/>
            <a:endParaRPr lang="en-IN"/>
          </a:p>
        </p:txBody>
      </p:sp>
      <p:sp>
        <p:nvSpPr>
          <p:cNvPr id="49" name="Freeform: Shape 48">
            <a:extLst>
              <a:ext uri="{FF2B5EF4-FFF2-40B4-BE49-F238E27FC236}">
                <a16:creationId xmlns:a16="http://schemas.microsoft.com/office/drawing/2014/main" id="{0EC2E898-21DB-5464-0489-D3A67B51A256}"/>
              </a:ext>
            </a:extLst>
          </p:cNvPr>
          <p:cNvSpPr/>
          <p:nvPr/>
        </p:nvSpPr>
        <p:spPr>
          <a:xfrm>
            <a:off x="4480451" y="3590478"/>
            <a:ext cx="297747" cy="215954"/>
          </a:xfrm>
          <a:custGeom>
            <a:avLst/>
            <a:gdLst>
              <a:gd name="connsiteX0" fmla="*/ 297747 w 297747"/>
              <a:gd name="connsiteY0" fmla="*/ 107977 h 215954"/>
              <a:gd name="connsiteX1" fmla="*/ 148874 w 297747"/>
              <a:gd name="connsiteY1" fmla="*/ 215954 h 215954"/>
              <a:gd name="connsiteX2" fmla="*/ 0 w 297747"/>
              <a:gd name="connsiteY2" fmla="*/ 107977 h 215954"/>
              <a:gd name="connsiteX3" fmla="*/ 148874 w 297747"/>
              <a:gd name="connsiteY3" fmla="*/ 0 h 215954"/>
              <a:gd name="connsiteX4" fmla="*/ 297747 w 297747"/>
              <a:gd name="connsiteY4" fmla="*/ 107977 h 2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47" h="215954">
                <a:moveTo>
                  <a:pt x="297747" y="107977"/>
                </a:moveTo>
                <a:cubicBezTo>
                  <a:pt x="297747" y="167611"/>
                  <a:pt x="231094" y="215954"/>
                  <a:pt x="148874" y="215954"/>
                </a:cubicBezTo>
                <a:cubicBezTo>
                  <a:pt x="66653" y="215954"/>
                  <a:pt x="0" y="167611"/>
                  <a:pt x="0" y="107977"/>
                </a:cubicBezTo>
                <a:cubicBezTo>
                  <a:pt x="0" y="48343"/>
                  <a:pt x="66653" y="0"/>
                  <a:pt x="148874" y="0"/>
                </a:cubicBezTo>
                <a:cubicBezTo>
                  <a:pt x="231094" y="0"/>
                  <a:pt x="297747" y="48343"/>
                  <a:pt x="297747" y="107977"/>
                </a:cubicBezTo>
                <a:close/>
              </a:path>
            </a:pathLst>
          </a:custGeom>
          <a:solidFill>
            <a:srgbClr val="EC4899"/>
          </a:solidFill>
          <a:ln w="9922" cap="flat">
            <a:noFill/>
            <a:prstDash val="solid"/>
            <a:miter/>
          </a:ln>
        </p:spPr>
        <p:txBody>
          <a:bodyPr rtlCol="0" anchor="ctr"/>
          <a:lstStyle/>
          <a:p>
            <a:pPr algn="ctr"/>
            <a:endParaRPr lang="en-IN"/>
          </a:p>
        </p:txBody>
      </p:sp>
      <p:sp>
        <p:nvSpPr>
          <p:cNvPr id="50" name="TextBox 49">
            <a:extLst>
              <a:ext uri="{FF2B5EF4-FFF2-40B4-BE49-F238E27FC236}">
                <a16:creationId xmlns:a16="http://schemas.microsoft.com/office/drawing/2014/main" id="{2903BBBA-FDD4-FC5E-7A89-640BAD4E2653}"/>
              </a:ext>
            </a:extLst>
          </p:cNvPr>
          <p:cNvSpPr txBox="1"/>
          <p:nvPr/>
        </p:nvSpPr>
        <p:spPr>
          <a:xfrm>
            <a:off x="4499320" y="3611892"/>
            <a:ext cx="260008" cy="253916"/>
          </a:xfrm>
          <a:prstGeom prst="rect">
            <a:avLst/>
          </a:prstGeom>
          <a:noFill/>
        </p:spPr>
        <p:txBody>
          <a:bodyPr wrap="none" rtlCol="0" anchor="ctr">
            <a:spAutoFit/>
          </a:bodyPr>
          <a:lstStyle/>
          <a:p>
            <a:pPr algn="ctr"/>
            <a:r>
              <a:rPr lang="en-IN" sz="1050" b="1" spc="0" baseline="0">
                <a:ln/>
                <a:solidFill>
                  <a:srgbClr val="FFFFFF"/>
                </a:solidFill>
                <a:latin typeface="Arial"/>
                <a:cs typeface="Arial"/>
                <a:sym typeface="Arial"/>
                <a:rtl val="0"/>
              </a:rPr>
              <a:t>5</a:t>
            </a:r>
          </a:p>
        </p:txBody>
      </p:sp>
      <p:sp>
        <p:nvSpPr>
          <p:cNvPr id="51" name="TextBox 50">
            <a:extLst>
              <a:ext uri="{FF2B5EF4-FFF2-40B4-BE49-F238E27FC236}">
                <a16:creationId xmlns:a16="http://schemas.microsoft.com/office/drawing/2014/main" id="{D9B5DE3A-2C7D-84A8-B158-3585CE751CE0}"/>
              </a:ext>
            </a:extLst>
          </p:cNvPr>
          <p:cNvSpPr txBox="1"/>
          <p:nvPr/>
        </p:nvSpPr>
        <p:spPr>
          <a:xfrm>
            <a:off x="4860160" y="3561503"/>
            <a:ext cx="1832553" cy="253916"/>
          </a:xfrm>
          <a:prstGeom prst="rect">
            <a:avLst/>
          </a:prstGeom>
          <a:noFill/>
        </p:spPr>
        <p:txBody>
          <a:bodyPr wrap="none" rtlCol="0" anchor="ctr">
            <a:spAutoFit/>
          </a:bodyPr>
          <a:lstStyle/>
          <a:p>
            <a:pPr algn="ctr"/>
            <a:r>
              <a:rPr lang="en-IN" sz="1050" b="1" spc="0" baseline="0">
                <a:ln/>
                <a:solidFill>
                  <a:srgbClr val="1E3A8A"/>
                </a:solidFill>
                <a:latin typeface="Arial"/>
                <a:cs typeface="Arial"/>
                <a:sym typeface="Arial"/>
                <a:rtl val="0"/>
              </a:rPr>
              <a:t>gNB/Core Network Issues</a:t>
            </a:r>
          </a:p>
        </p:txBody>
      </p:sp>
      <p:sp>
        <p:nvSpPr>
          <p:cNvPr id="52" name="TextBox 51">
            <a:extLst>
              <a:ext uri="{FF2B5EF4-FFF2-40B4-BE49-F238E27FC236}">
                <a16:creationId xmlns:a16="http://schemas.microsoft.com/office/drawing/2014/main" id="{A02417F9-92AF-EEF7-D47D-4C5FA80F3906}"/>
              </a:ext>
            </a:extLst>
          </p:cNvPr>
          <p:cNvSpPr txBox="1"/>
          <p:nvPr/>
        </p:nvSpPr>
        <p:spPr>
          <a:xfrm>
            <a:off x="4383291" y="3773953"/>
            <a:ext cx="1737976" cy="230832"/>
          </a:xfrm>
          <a:prstGeom prst="rect">
            <a:avLst/>
          </a:prstGeom>
          <a:noFill/>
        </p:spPr>
        <p:txBody>
          <a:bodyPr wrap="none" rtlCol="0" anchor="ctr">
            <a:spAutoFit/>
          </a:bodyPr>
          <a:lstStyle/>
          <a:p>
            <a:pPr algn="ctr"/>
            <a:r>
              <a:rPr lang="en-IN" sz="900" spc="0" baseline="0" dirty="0">
                <a:ln/>
                <a:solidFill>
                  <a:srgbClr val="374151"/>
                </a:solidFill>
                <a:latin typeface="Arial"/>
                <a:cs typeface="Arial"/>
                <a:sym typeface="Arial"/>
                <a:rtl val="0"/>
              </a:rPr>
              <a:t>• Network overload conditions </a:t>
            </a:r>
          </a:p>
        </p:txBody>
      </p:sp>
      <p:sp>
        <p:nvSpPr>
          <p:cNvPr id="53" name="TextBox 52">
            <a:extLst>
              <a:ext uri="{FF2B5EF4-FFF2-40B4-BE49-F238E27FC236}">
                <a16:creationId xmlns:a16="http://schemas.microsoft.com/office/drawing/2014/main" id="{C1A0B492-D1BA-B723-5E0D-DB8395EF0787}"/>
              </a:ext>
            </a:extLst>
          </p:cNvPr>
          <p:cNvSpPr txBox="1"/>
          <p:nvPr/>
        </p:nvSpPr>
        <p:spPr>
          <a:xfrm>
            <a:off x="4380413" y="4053050"/>
            <a:ext cx="1564852" cy="230832"/>
          </a:xfrm>
          <a:prstGeom prst="rect">
            <a:avLst/>
          </a:prstGeom>
          <a:noFill/>
        </p:spPr>
        <p:txBody>
          <a:bodyPr wrap="none" rtlCol="0" anchor="ctr">
            <a:spAutoFit/>
          </a:bodyPr>
          <a:lstStyle/>
          <a:p>
            <a:pPr algn="ctr"/>
            <a:r>
              <a:rPr lang="en-IN" sz="1350" spc="0" baseline="83333" dirty="0">
                <a:ln/>
                <a:solidFill>
                  <a:srgbClr val="374151"/>
                </a:solidFill>
                <a:latin typeface="Arial"/>
                <a:cs typeface="Arial"/>
                <a:sym typeface="Arial"/>
                <a:rtl val="0"/>
              </a:rPr>
              <a:t>• Hardware/software faults</a:t>
            </a:r>
            <a:r>
              <a:rPr lang="en-IN" sz="900" spc="0" baseline="0" dirty="0">
                <a:ln/>
                <a:solidFill>
                  <a:srgbClr val="374151"/>
                </a:solidFill>
                <a:latin typeface="Arial"/>
                <a:cs typeface="Arial"/>
                <a:sym typeface="Arial"/>
                <a:rtl val="0"/>
              </a:rPr>
              <a:t> </a:t>
            </a:r>
          </a:p>
        </p:txBody>
      </p:sp>
      <p:sp>
        <p:nvSpPr>
          <p:cNvPr id="54" name="TextBox 53">
            <a:extLst>
              <a:ext uri="{FF2B5EF4-FFF2-40B4-BE49-F238E27FC236}">
                <a16:creationId xmlns:a16="http://schemas.microsoft.com/office/drawing/2014/main" id="{35C2EA4C-AEA2-F85D-1D1A-4E8DB136BC0F}"/>
              </a:ext>
            </a:extLst>
          </p:cNvPr>
          <p:cNvSpPr txBox="1"/>
          <p:nvPr/>
        </p:nvSpPr>
        <p:spPr>
          <a:xfrm>
            <a:off x="4386357" y="4190211"/>
            <a:ext cx="1321195" cy="230832"/>
          </a:xfrm>
          <a:prstGeom prst="rect">
            <a:avLst/>
          </a:prstGeom>
          <a:noFill/>
        </p:spPr>
        <p:txBody>
          <a:bodyPr wrap="none" rtlCol="0" anchor="ctr">
            <a:spAutoFit/>
          </a:bodyPr>
          <a:lstStyle/>
          <a:p>
            <a:pPr algn="ctr"/>
            <a:r>
              <a:rPr lang="en-IN" sz="1350" spc="0" baseline="83333" dirty="0">
                <a:ln/>
                <a:solidFill>
                  <a:srgbClr val="374151"/>
                </a:solidFill>
                <a:latin typeface="Arial"/>
                <a:cs typeface="Arial"/>
                <a:sym typeface="Arial"/>
                <a:rtl val="0"/>
              </a:rPr>
              <a:t>• Backhaul congestion</a:t>
            </a:r>
          </a:p>
        </p:txBody>
      </p:sp>
      <p:sp>
        <p:nvSpPr>
          <p:cNvPr id="55" name="Freeform: Shape 54">
            <a:extLst>
              <a:ext uri="{FF2B5EF4-FFF2-40B4-BE49-F238E27FC236}">
                <a16:creationId xmlns:a16="http://schemas.microsoft.com/office/drawing/2014/main" id="{27FBE768-8286-54AF-037A-ACFC37A7FD00}"/>
              </a:ext>
            </a:extLst>
          </p:cNvPr>
          <p:cNvSpPr/>
          <p:nvPr/>
        </p:nvSpPr>
        <p:spPr>
          <a:xfrm>
            <a:off x="8053420" y="3482501"/>
            <a:ext cx="3473719" cy="863816"/>
          </a:xfrm>
          <a:custGeom>
            <a:avLst/>
            <a:gdLst>
              <a:gd name="connsiteX0" fmla="*/ 3394321 w 3473719"/>
              <a:gd name="connsiteY0" fmla="*/ 0 h 863816"/>
              <a:gd name="connsiteX1" fmla="*/ 3473720 w 3473719"/>
              <a:gd name="connsiteY1" fmla="*/ 0 h 863816"/>
              <a:gd name="connsiteX2" fmla="*/ 3473720 w 3473719"/>
              <a:gd name="connsiteY2" fmla="*/ 863816 h 863816"/>
              <a:gd name="connsiteX3" fmla="*/ 3394321 w 3473719"/>
              <a:gd name="connsiteY3" fmla="*/ 863816 h 863816"/>
              <a:gd name="connsiteX4" fmla="*/ 79399 w 3473719"/>
              <a:gd name="connsiteY4" fmla="*/ 863816 h 863816"/>
              <a:gd name="connsiteX5" fmla="*/ 0 w 3473719"/>
              <a:gd name="connsiteY5" fmla="*/ 863816 h 863816"/>
              <a:gd name="connsiteX6" fmla="*/ 0 w 3473719"/>
              <a:gd name="connsiteY6" fmla="*/ 0 h 863816"/>
              <a:gd name="connsiteX7" fmla="*/ 79399 w 3473719"/>
              <a:gd name="connsiteY7" fmla="*/ 0 h 8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3719" h="863816">
                <a:moveTo>
                  <a:pt x="3394321" y="0"/>
                </a:moveTo>
                <a:cubicBezTo>
                  <a:pt x="3438172" y="0"/>
                  <a:pt x="3473720" y="0"/>
                  <a:pt x="3473720" y="0"/>
                </a:cubicBezTo>
                <a:lnTo>
                  <a:pt x="3473720" y="863816"/>
                </a:lnTo>
                <a:cubicBezTo>
                  <a:pt x="3473720" y="863816"/>
                  <a:pt x="3438172" y="863816"/>
                  <a:pt x="3394321" y="863816"/>
                </a:cubicBezTo>
                <a:lnTo>
                  <a:pt x="79399" y="863816"/>
                </a:lnTo>
                <a:cubicBezTo>
                  <a:pt x="35548" y="863816"/>
                  <a:pt x="0" y="863816"/>
                  <a:pt x="0" y="863816"/>
                </a:cubicBezTo>
                <a:lnTo>
                  <a:pt x="0" y="0"/>
                </a:lnTo>
                <a:cubicBezTo>
                  <a:pt x="0" y="0"/>
                  <a:pt x="35548" y="0"/>
                  <a:pt x="79399" y="0"/>
                </a:cubicBezTo>
                <a:close/>
              </a:path>
            </a:pathLst>
          </a:custGeom>
          <a:solidFill>
            <a:srgbClr val="DBEAFE"/>
          </a:solidFill>
          <a:ln w="19844" cap="flat">
            <a:solidFill>
              <a:srgbClr val="3B82F6"/>
            </a:solidFill>
            <a:prstDash val="solid"/>
            <a:miter/>
          </a:ln>
        </p:spPr>
        <p:txBody>
          <a:bodyPr rtlCol="0" anchor="ctr"/>
          <a:lstStyle/>
          <a:p>
            <a:pPr algn="ctr"/>
            <a:endParaRPr lang="en-IN"/>
          </a:p>
        </p:txBody>
      </p:sp>
      <p:sp>
        <p:nvSpPr>
          <p:cNvPr id="56" name="Freeform: Shape 55">
            <a:extLst>
              <a:ext uri="{FF2B5EF4-FFF2-40B4-BE49-F238E27FC236}">
                <a16:creationId xmlns:a16="http://schemas.microsoft.com/office/drawing/2014/main" id="{9745A15A-0A7D-7BB5-BF22-3E3F22BF9856}"/>
              </a:ext>
            </a:extLst>
          </p:cNvPr>
          <p:cNvSpPr/>
          <p:nvPr/>
        </p:nvSpPr>
        <p:spPr>
          <a:xfrm>
            <a:off x="8202294" y="3590478"/>
            <a:ext cx="297747" cy="215954"/>
          </a:xfrm>
          <a:custGeom>
            <a:avLst/>
            <a:gdLst>
              <a:gd name="connsiteX0" fmla="*/ 297747 w 297747"/>
              <a:gd name="connsiteY0" fmla="*/ 107977 h 215954"/>
              <a:gd name="connsiteX1" fmla="*/ 148874 w 297747"/>
              <a:gd name="connsiteY1" fmla="*/ 215954 h 215954"/>
              <a:gd name="connsiteX2" fmla="*/ 0 w 297747"/>
              <a:gd name="connsiteY2" fmla="*/ 107977 h 215954"/>
              <a:gd name="connsiteX3" fmla="*/ 148874 w 297747"/>
              <a:gd name="connsiteY3" fmla="*/ 0 h 215954"/>
              <a:gd name="connsiteX4" fmla="*/ 297747 w 297747"/>
              <a:gd name="connsiteY4" fmla="*/ 107977 h 2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47" h="215954">
                <a:moveTo>
                  <a:pt x="297747" y="107977"/>
                </a:moveTo>
                <a:cubicBezTo>
                  <a:pt x="297747" y="167611"/>
                  <a:pt x="231095" y="215954"/>
                  <a:pt x="148874" y="215954"/>
                </a:cubicBezTo>
                <a:cubicBezTo>
                  <a:pt x="66653" y="215954"/>
                  <a:pt x="0" y="167611"/>
                  <a:pt x="0" y="107977"/>
                </a:cubicBezTo>
                <a:cubicBezTo>
                  <a:pt x="0" y="48343"/>
                  <a:pt x="66653" y="0"/>
                  <a:pt x="148874" y="0"/>
                </a:cubicBezTo>
                <a:cubicBezTo>
                  <a:pt x="231095" y="0"/>
                  <a:pt x="297747" y="48343"/>
                  <a:pt x="297747" y="107977"/>
                </a:cubicBezTo>
                <a:close/>
              </a:path>
            </a:pathLst>
          </a:custGeom>
          <a:solidFill>
            <a:srgbClr val="3B82F6"/>
          </a:solidFill>
          <a:ln w="9922" cap="flat">
            <a:noFill/>
            <a:prstDash val="solid"/>
            <a:miter/>
          </a:ln>
        </p:spPr>
        <p:txBody>
          <a:bodyPr rtlCol="0" anchor="ctr"/>
          <a:lstStyle/>
          <a:p>
            <a:pPr algn="ctr"/>
            <a:endParaRPr lang="en-IN"/>
          </a:p>
        </p:txBody>
      </p:sp>
      <p:sp>
        <p:nvSpPr>
          <p:cNvPr id="57" name="TextBox 56">
            <a:extLst>
              <a:ext uri="{FF2B5EF4-FFF2-40B4-BE49-F238E27FC236}">
                <a16:creationId xmlns:a16="http://schemas.microsoft.com/office/drawing/2014/main" id="{A9982C7F-E56F-9FA2-E1CE-2EBF10796C26}"/>
              </a:ext>
            </a:extLst>
          </p:cNvPr>
          <p:cNvSpPr txBox="1"/>
          <p:nvPr/>
        </p:nvSpPr>
        <p:spPr>
          <a:xfrm>
            <a:off x="8221163" y="3611892"/>
            <a:ext cx="260008" cy="253916"/>
          </a:xfrm>
          <a:prstGeom prst="rect">
            <a:avLst/>
          </a:prstGeom>
          <a:noFill/>
        </p:spPr>
        <p:txBody>
          <a:bodyPr wrap="none" rtlCol="0" anchor="ctr">
            <a:spAutoFit/>
          </a:bodyPr>
          <a:lstStyle/>
          <a:p>
            <a:pPr algn="ctr"/>
            <a:r>
              <a:rPr lang="en-IN" sz="1050" b="1" spc="0" baseline="0">
                <a:ln/>
                <a:solidFill>
                  <a:srgbClr val="FFFFFF"/>
                </a:solidFill>
                <a:latin typeface="Arial"/>
                <a:cs typeface="Arial"/>
                <a:sym typeface="Arial"/>
                <a:rtl val="0"/>
              </a:rPr>
              <a:t>6</a:t>
            </a:r>
          </a:p>
        </p:txBody>
      </p:sp>
      <p:sp>
        <p:nvSpPr>
          <p:cNvPr id="58" name="TextBox 57">
            <a:extLst>
              <a:ext uri="{FF2B5EF4-FFF2-40B4-BE49-F238E27FC236}">
                <a16:creationId xmlns:a16="http://schemas.microsoft.com/office/drawing/2014/main" id="{CC78106E-BD4A-9224-F26D-42E23553383C}"/>
              </a:ext>
            </a:extLst>
          </p:cNvPr>
          <p:cNvSpPr txBox="1"/>
          <p:nvPr/>
        </p:nvSpPr>
        <p:spPr>
          <a:xfrm>
            <a:off x="8566485" y="3561503"/>
            <a:ext cx="829073" cy="253916"/>
          </a:xfrm>
          <a:prstGeom prst="rect">
            <a:avLst/>
          </a:prstGeom>
          <a:noFill/>
        </p:spPr>
        <p:txBody>
          <a:bodyPr wrap="none" rtlCol="0" anchor="ctr">
            <a:spAutoFit/>
          </a:bodyPr>
          <a:lstStyle/>
          <a:p>
            <a:pPr algn="ctr"/>
            <a:r>
              <a:rPr lang="en-IN" sz="1050" b="1" spc="0" baseline="0">
                <a:ln/>
                <a:solidFill>
                  <a:srgbClr val="1E3A8A"/>
                </a:solidFill>
                <a:latin typeface="Arial"/>
                <a:cs typeface="Arial"/>
                <a:sym typeface="Arial"/>
                <a:rtl val="0"/>
              </a:rPr>
              <a:t>UE Issues</a:t>
            </a:r>
          </a:p>
        </p:txBody>
      </p:sp>
      <p:sp>
        <p:nvSpPr>
          <p:cNvPr id="59" name="TextBox 58">
            <a:extLst>
              <a:ext uri="{FF2B5EF4-FFF2-40B4-BE49-F238E27FC236}">
                <a16:creationId xmlns:a16="http://schemas.microsoft.com/office/drawing/2014/main" id="{DC789A1B-18E4-0CA1-B338-9C40A7E59532}"/>
              </a:ext>
            </a:extLst>
          </p:cNvPr>
          <p:cNvSpPr txBox="1"/>
          <p:nvPr/>
        </p:nvSpPr>
        <p:spPr>
          <a:xfrm>
            <a:off x="8078654" y="3754498"/>
            <a:ext cx="1308371" cy="230832"/>
          </a:xfrm>
          <a:prstGeom prst="rect">
            <a:avLst/>
          </a:prstGeom>
          <a:noFill/>
        </p:spPr>
        <p:txBody>
          <a:bodyPr wrap="none" rtlCol="0" anchor="ctr">
            <a:spAutoFit/>
          </a:bodyPr>
          <a:lstStyle/>
          <a:p>
            <a:pPr algn="ctr"/>
            <a:r>
              <a:rPr lang="en-IN" sz="900" spc="0" baseline="0">
                <a:ln/>
                <a:solidFill>
                  <a:srgbClr val="374151"/>
                </a:solidFill>
                <a:latin typeface="Arial"/>
                <a:cs typeface="Arial"/>
                <a:sym typeface="Arial"/>
                <a:rtl val="0"/>
              </a:rPr>
              <a:t>• Faulty UE hardware </a:t>
            </a:r>
          </a:p>
        </p:txBody>
      </p:sp>
      <p:sp>
        <p:nvSpPr>
          <p:cNvPr id="60" name="TextBox 59">
            <a:extLst>
              <a:ext uri="{FF2B5EF4-FFF2-40B4-BE49-F238E27FC236}">
                <a16:creationId xmlns:a16="http://schemas.microsoft.com/office/drawing/2014/main" id="{D4F4B887-E840-CE36-1CC4-21022F25598B}"/>
              </a:ext>
            </a:extLst>
          </p:cNvPr>
          <p:cNvSpPr txBox="1"/>
          <p:nvPr/>
        </p:nvSpPr>
        <p:spPr>
          <a:xfrm>
            <a:off x="8079959" y="4053050"/>
            <a:ext cx="1385316" cy="230832"/>
          </a:xfrm>
          <a:prstGeom prst="rect">
            <a:avLst/>
          </a:prstGeom>
          <a:noFill/>
        </p:spPr>
        <p:txBody>
          <a:bodyPr wrap="none" rtlCol="0" anchor="ctr">
            <a:spAutoFit/>
          </a:bodyPr>
          <a:lstStyle/>
          <a:p>
            <a:pPr algn="ctr"/>
            <a:r>
              <a:rPr lang="en-IN" sz="1350" spc="0" baseline="83333" dirty="0">
                <a:ln/>
                <a:solidFill>
                  <a:srgbClr val="374151"/>
                </a:solidFill>
                <a:latin typeface="Arial"/>
                <a:cs typeface="Arial"/>
                <a:sym typeface="Arial"/>
                <a:rtl val="0"/>
              </a:rPr>
              <a:t>• Software bugs/issues</a:t>
            </a:r>
            <a:r>
              <a:rPr lang="en-IN" sz="900" spc="0" baseline="0" dirty="0">
                <a:ln/>
                <a:solidFill>
                  <a:srgbClr val="374151"/>
                </a:solidFill>
                <a:latin typeface="Arial"/>
                <a:cs typeface="Arial"/>
                <a:sym typeface="Arial"/>
                <a:rtl val="0"/>
              </a:rPr>
              <a:t> </a:t>
            </a:r>
          </a:p>
        </p:txBody>
      </p:sp>
      <p:sp>
        <p:nvSpPr>
          <p:cNvPr id="61" name="TextBox 60">
            <a:extLst>
              <a:ext uri="{FF2B5EF4-FFF2-40B4-BE49-F238E27FC236}">
                <a16:creationId xmlns:a16="http://schemas.microsoft.com/office/drawing/2014/main" id="{2A530261-3D7B-A8E2-3F52-2817FEEA7C5E}"/>
              </a:ext>
            </a:extLst>
          </p:cNvPr>
          <p:cNvSpPr txBox="1"/>
          <p:nvPr/>
        </p:nvSpPr>
        <p:spPr>
          <a:xfrm>
            <a:off x="8093375" y="4170755"/>
            <a:ext cx="1411027" cy="230832"/>
          </a:xfrm>
          <a:prstGeom prst="rect">
            <a:avLst/>
          </a:prstGeom>
          <a:noFill/>
        </p:spPr>
        <p:txBody>
          <a:bodyPr wrap="none" rtlCol="0" anchor="ctr">
            <a:spAutoFit/>
          </a:bodyPr>
          <a:lstStyle/>
          <a:p>
            <a:pPr algn="ctr"/>
            <a:r>
              <a:rPr lang="en-IN" sz="1350" spc="0" baseline="83333" dirty="0">
                <a:ln/>
                <a:solidFill>
                  <a:srgbClr val="374151"/>
                </a:solidFill>
                <a:latin typeface="Arial"/>
                <a:cs typeface="Arial"/>
                <a:sym typeface="Arial"/>
                <a:rtl val="0"/>
              </a:rPr>
              <a:t>• Abnormal UE </a:t>
            </a:r>
            <a:r>
              <a:rPr lang="en-IN" sz="1350" spc="0" baseline="83333" dirty="0" err="1">
                <a:ln/>
                <a:solidFill>
                  <a:srgbClr val="374151"/>
                </a:solidFill>
                <a:latin typeface="Arial"/>
                <a:cs typeface="Arial"/>
                <a:sym typeface="Arial"/>
                <a:rtl val="0"/>
              </a:rPr>
              <a:t>behavior</a:t>
            </a:r>
            <a:endParaRPr lang="en-IN" sz="1350" spc="0" baseline="83333" dirty="0">
              <a:ln/>
              <a:solidFill>
                <a:srgbClr val="374151"/>
              </a:solidFill>
              <a:latin typeface="Arial"/>
              <a:cs typeface="Arial"/>
              <a:sym typeface="Arial"/>
              <a:rtl val="0"/>
            </a:endParaRPr>
          </a:p>
        </p:txBody>
      </p:sp>
      <p:sp>
        <p:nvSpPr>
          <p:cNvPr id="62" name="Freeform: Shape 61">
            <a:extLst>
              <a:ext uri="{FF2B5EF4-FFF2-40B4-BE49-F238E27FC236}">
                <a16:creationId xmlns:a16="http://schemas.microsoft.com/office/drawing/2014/main" id="{B667314F-1B5C-DA9D-070A-68CDF90373B9}"/>
              </a:ext>
            </a:extLst>
          </p:cNvPr>
          <p:cNvSpPr/>
          <p:nvPr/>
        </p:nvSpPr>
        <p:spPr>
          <a:xfrm>
            <a:off x="3339086" y="4490286"/>
            <a:ext cx="5458702" cy="863816"/>
          </a:xfrm>
          <a:custGeom>
            <a:avLst/>
            <a:gdLst>
              <a:gd name="connsiteX0" fmla="*/ 5379304 w 5458702"/>
              <a:gd name="connsiteY0" fmla="*/ 0 h 863816"/>
              <a:gd name="connsiteX1" fmla="*/ 5458703 w 5458702"/>
              <a:gd name="connsiteY1" fmla="*/ 0 h 863816"/>
              <a:gd name="connsiteX2" fmla="*/ 5458703 w 5458702"/>
              <a:gd name="connsiteY2" fmla="*/ 863816 h 863816"/>
              <a:gd name="connsiteX3" fmla="*/ 5379304 w 5458702"/>
              <a:gd name="connsiteY3" fmla="*/ 863816 h 863816"/>
              <a:gd name="connsiteX4" fmla="*/ 79399 w 5458702"/>
              <a:gd name="connsiteY4" fmla="*/ 863816 h 863816"/>
              <a:gd name="connsiteX5" fmla="*/ 0 w 5458702"/>
              <a:gd name="connsiteY5" fmla="*/ 863816 h 863816"/>
              <a:gd name="connsiteX6" fmla="*/ 0 w 5458702"/>
              <a:gd name="connsiteY6" fmla="*/ 0 h 863816"/>
              <a:gd name="connsiteX7" fmla="*/ 79399 w 5458702"/>
              <a:gd name="connsiteY7" fmla="*/ 0 h 8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8702" h="863816">
                <a:moveTo>
                  <a:pt x="5379304" y="0"/>
                </a:moveTo>
                <a:cubicBezTo>
                  <a:pt x="5423155" y="0"/>
                  <a:pt x="5458703" y="0"/>
                  <a:pt x="5458703" y="0"/>
                </a:cubicBezTo>
                <a:lnTo>
                  <a:pt x="5458703" y="863816"/>
                </a:lnTo>
                <a:cubicBezTo>
                  <a:pt x="5458703" y="863816"/>
                  <a:pt x="5423155" y="863816"/>
                  <a:pt x="5379304" y="863816"/>
                </a:cubicBezTo>
                <a:lnTo>
                  <a:pt x="79399" y="863816"/>
                </a:lnTo>
                <a:cubicBezTo>
                  <a:pt x="35548" y="863816"/>
                  <a:pt x="0" y="863816"/>
                  <a:pt x="0" y="863816"/>
                </a:cubicBezTo>
                <a:lnTo>
                  <a:pt x="0" y="0"/>
                </a:lnTo>
                <a:cubicBezTo>
                  <a:pt x="0" y="0"/>
                  <a:pt x="35548" y="0"/>
                  <a:pt x="79399" y="0"/>
                </a:cubicBezTo>
                <a:close/>
              </a:path>
            </a:pathLst>
          </a:custGeom>
          <a:solidFill>
            <a:srgbClr val="F1F5F9"/>
          </a:solidFill>
          <a:ln w="19844" cap="flat">
            <a:solidFill>
              <a:srgbClr val="6366F1"/>
            </a:solidFill>
            <a:prstDash val="solid"/>
            <a:miter/>
          </a:ln>
        </p:spPr>
        <p:txBody>
          <a:bodyPr rtlCol="0" anchor="ctr"/>
          <a:lstStyle/>
          <a:p>
            <a:pPr algn="ctr"/>
            <a:endParaRPr lang="en-IN"/>
          </a:p>
        </p:txBody>
      </p:sp>
      <p:sp>
        <p:nvSpPr>
          <p:cNvPr id="63" name="Freeform: Shape 62">
            <a:extLst>
              <a:ext uri="{FF2B5EF4-FFF2-40B4-BE49-F238E27FC236}">
                <a16:creationId xmlns:a16="http://schemas.microsoft.com/office/drawing/2014/main" id="{258695AD-A81B-1BB1-A01E-AD876692EDAE}"/>
              </a:ext>
            </a:extLst>
          </p:cNvPr>
          <p:cNvSpPr/>
          <p:nvPr/>
        </p:nvSpPr>
        <p:spPr>
          <a:xfrm>
            <a:off x="3487959" y="4598264"/>
            <a:ext cx="297747" cy="215954"/>
          </a:xfrm>
          <a:custGeom>
            <a:avLst/>
            <a:gdLst>
              <a:gd name="connsiteX0" fmla="*/ 297747 w 297747"/>
              <a:gd name="connsiteY0" fmla="*/ 107977 h 215954"/>
              <a:gd name="connsiteX1" fmla="*/ 148874 w 297747"/>
              <a:gd name="connsiteY1" fmla="*/ 215954 h 215954"/>
              <a:gd name="connsiteX2" fmla="*/ 0 w 297747"/>
              <a:gd name="connsiteY2" fmla="*/ 107977 h 215954"/>
              <a:gd name="connsiteX3" fmla="*/ 148874 w 297747"/>
              <a:gd name="connsiteY3" fmla="*/ 0 h 215954"/>
              <a:gd name="connsiteX4" fmla="*/ 297747 w 297747"/>
              <a:gd name="connsiteY4" fmla="*/ 107977 h 2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47" h="215954">
                <a:moveTo>
                  <a:pt x="297747" y="107977"/>
                </a:moveTo>
                <a:cubicBezTo>
                  <a:pt x="297747" y="167611"/>
                  <a:pt x="231094" y="215954"/>
                  <a:pt x="148874" y="215954"/>
                </a:cubicBezTo>
                <a:cubicBezTo>
                  <a:pt x="66653" y="215954"/>
                  <a:pt x="0" y="167611"/>
                  <a:pt x="0" y="107977"/>
                </a:cubicBezTo>
                <a:cubicBezTo>
                  <a:pt x="0" y="48343"/>
                  <a:pt x="66653" y="0"/>
                  <a:pt x="148874" y="0"/>
                </a:cubicBezTo>
                <a:cubicBezTo>
                  <a:pt x="231094" y="0"/>
                  <a:pt x="297747" y="48343"/>
                  <a:pt x="297747" y="107977"/>
                </a:cubicBezTo>
                <a:close/>
              </a:path>
            </a:pathLst>
          </a:custGeom>
          <a:solidFill>
            <a:srgbClr val="6366F1"/>
          </a:solidFill>
          <a:ln w="9922" cap="flat">
            <a:noFill/>
            <a:prstDash val="solid"/>
            <a:miter/>
          </a:ln>
        </p:spPr>
        <p:txBody>
          <a:bodyPr rtlCol="0" anchor="ctr"/>
          <a:lstStyle/>
          <a:p>
            <a:pPr algn="ctr"/>
            <a:endParaRPr lang="en-IN"/>
          </a:p>
        </p:txBody>
      </p:sp>
      <p:sp>
        <p:nvSpPr>
          <p:cNvPr id="64" name="TextBox 63">
            <a:extLst>
              <a:ext uri="{FF2B5EF4-FFF2-40B4-BE49-F238E27FC236}">
                <a16:creationId xmlns:a16="http://schemas.microsoft.com/office/drawing/2014/main" id="{4C856CEA-8501-7DFB-897C-BCC5C97A3958}"/>
              </a:ext>
            </a:extLst>
          </p:cNvPr>
          <p:cNvSpPr txBox="1"/>
          <p:nvPr/>
        </p:nvSpPr>
        <p:spPr>
          <a:xfrm>
            <a:off x="3506829" y="4619678"/>
            <a:ext cx="260008" cy="253916"/>
          </a:xfrm>
          <a:prstGeom prst="rect">
            <a:avLst/>
          </a:prstGeom>
          <a:noFill/>
        </p:spPr>
        <p:txBody>
          <a:bodyPr wrap="none" rtlCol="0" anchor="ctr">
            <a:spAutoFit/>
          </a:bodyPr>
          <a:lstStyle/>
          <a:p>
            <a:pPr algn="ctr"/>
            <a:r>
              <a:rPr lang="en-IN" sz="1050" b="1" spc="0" baseline="0">
                <a:ln/>
                <a:solidFill>
                  <a:srgbClr val="FFFFFF"/>
                </a:solidFill>
                <a:latin typeface="Arial"/>
                <a:cs typeface="Arial"/>
                <a:sym typeface="Arial"/>
                <a:rtl val="0"/>
              </a:rPr>
              <a:t>7</a:t>
            </a:r>
          </a:p>
        </p:txBody>
      </p:sp>
      <p:sp>
        <p:nvSpPr>
          <p:cNvPr id="65" name="TextBox 64">
            <a:extLst>
              <a:ext uri="{FF2B5EF4-FFF2-40B4-BE49-F238E27FC236}">
                <a16:creationId xmlns:a16="http://schemas.microsoft.com/office/drawing/2014/main" id="{22F0FD53-37DD-C9C6-9869-17F18FCAF0D6}"/>
              </a:ext>
            </a:extLst>
          </p:cNvPr>
          <p:cNvSpPr txBox="1"/>
          <p:nvPr/>
        </p:nvSpPr>
        <p:spPr>
          <a:xfrm>
            <a:off x="3869016" y="4569288"/>
            <a:ext cx="1943161" cy="253916"/>
          </a:xfrm>
          <a:prstGeom prst="rect">
            <a:avLst/>
          </a:prstGeom>
          <a:noFill/>
        </p:spPr>
        <p:txBody>
          <a:bodyPr wrap="none" rtlCol="0" anchor="ctr">
            <a:spAutoFit/>
          </a:bodyPr>
          <a:lstStyle/>
          <a:p>
            <a:pPr algn="ctr"/>
            <a:r>
              <a:rPr lang="en-IN" sz="1050" b="1" spc="0" baseline="0">
                <a:ln/>
                <a:solidFill>
                  <a:srgbClr val="1E3A8A"/>
                </a:solidFill>
                <a:latin typeface="Arial"/>
                <a:cs typeface="Arial"/>
                <a:sym typeface="Arial"/>
                <a:rtl val="0"/>
              </a:rPr>
              <a:t>Protocol/Timer Mismatches</a:t>
            </a:r>
          </a:p>
        </p:txBody>
      </p:sp>
      <p:sp>
        <p:nvSpPr>
          <p:cNvPr id="66" name="TextBox 65">
            <a:extLst>
              <a:ext uri="{FF2B5EF4-FFF2-40B4-BE49-F238E27FC236}">
                <a16:creationId xmlns:a16="http://schemas.microsoft.com/office/drawing/2014/main" id="{2141DC2B-D913-ECFA-47D3-B5189575C582}"/>
              </a:ext>
            </a:extLst>
          </p:cNvPr>
          <p:cNvSpPr txBox="1"/>
          <p:nvPr/>
        </p:nvSpPr>
        <p:spPr>
          <a:xfrm>
            <a:off x="3377568" y="4820649"/>
            <a:ext cx="3340978" cy="230832"/>
          </a:xfrm>
          <a:prstGeom prst="rect">
            <a:avLst/>
          </a:prstGeom>
          <a:noFill/>
        </p:spPr>
        <p:txBody>
          <a:bodyPr wrap="none" rtlCol="0" anchor="ctr">
            <a:spAutoFit/>
          </a:bodyPr>
          <a:lstStyle/>
          <a:p>
            <a:pPr algn="ctr"/>
            <a:r>
              <a:rPr lang="en-IN" sz="900" spc="0" baseline="0" dirty="0">
                <a:ln/>
                <a:solidFill>
                  <a:srgbClr val="374151"/>
                </a:solidFill>
                <a:latin typeface="Arial"/>
                <a:cs typeface="Arial"/>
                <a:sym typeface="Arial"/>
                <a:rtl val="0"/>
              </a:rPr>
              <a:t>• Incorrect timer configurations at RLC, PDCP, or RRC layers </a:t>
            </a:r>
          </a:p>
        </p:txBody>
      </p:sp>
      <p:sp>
        <p:nvSpPr>
          <p:cNvPr id="67" name="TextBox 66">
            <a:extLst>
              <a:ext uri="{FF2B5EF4-FFF2-40B4-BE49-F238E27FC236}">
                <a16:creationId xmlns:a16="http://schemas.microsoft.com/office/drawing/2014/main" id="{C0A78B13-5D9E-283F-D151-ED5771DC9895}"/>
              </a:ext>
            </a:extLst>
          </p:cNvPr>
          <p:cNvSpPr txBox="1"/>
          <p:nvPr/>
        </p:nvSpPr>
        <p:spPr>
          <a:xfrm>
            <a:off x="3381314" y="5099747"/>
            <a:ext cx="2962671" cy="230832"/>
          </a:xfrm>
          <a:prstGeom prst="rect">
            <a:avLst/>
          </a:prstGeom>
          <a:noFill/>
        </p:spPr>
        <p:txBody>
          <a:bodyPr wrap="none" rtlCol="0" anchor="ctr">
            <a:spAutoFit/>
          </a:bodyPr>
          <a:lstStyle/>
          <a:p>
            <a:pPr algn="ctr"/>
            <a:r>
              <a:rPr lang="en-IN" sz="1350" spc="0" baseline="83333">
                <a:ln/>
                <a:solidFill>
                  <a:srgbClr val="374151"/>
                </a:solidFill>
                <a:latin typeface="Arial"/>
                <a:cs typeface="Arial"/>
                <a:sym typeface="Arial"/>
                <a:rtl val="0"/>
              </a:rPr>
              <a:t>• Premature RLF declaration due to timer mismatches</a:t>
            </a:r>
            <a:r>
              <a:rPr lang="en-IN" sz="900" spc="0" baseline="0">
                <a:ln/>
                <a:solidFill>
                  <a:srgbClr val="374151"/>
                </a:solidFill>
                <a:latin typeface="Arial"/>
                <a:cs typeface="Arial"/>
                <a:sym typeface="Arial"/>
                <a:rtl val="0"/>
              </a:rPr>
              <a:t> </a:t>
            </a:r>
          </a:p>
        </p:txBody>
      </p:sp>
      <p:sp>
        <p:nvSpPr>
          <p:cNvPr id="68" name="TextBox 67">
            <a:extLst>
              <a:ext uri="{FF2B5EF4-FFF2-40B4-BE49-F238E27FC236}">
                <a16:creationId xmlns:a16="http://schemas.microsoft.com/office/drawing/2014/main" id="{6CBA7218-C44B-97FE-4729-0CEE85795CAE}"/>
              </a:ext>
            </a:extLst>
          </p:cNvPr>
          <p:cNvSpPr txBox="1"/>
          <p:nvPr/>
        </p:nvSpPr>
        <p:spPr>
          <a:xfrm>
            <a:off x="3397818" y="5207724"/>
            <a:ext cx="2173993" cy="230832"/>
          </a:xfrm>
          <a:prstGeom prst="rect">
            <a:avLst/>
          </a:prstGeom>
          <a:noFill/>
        </p:spPr>
        <p:txBody>
          <a:bodyPr wrap="none" rtlCol="0" anchor="ctr">
            <a:spAutoFit/>
          </a:bodyPr>
          <a:lstStyle/>
          <a:p>
            <a:pPr algn="ctr"/>
            <a:r>
              <a:rPr lang="en-IN" sz="1350" spc="0" baseline="83333" dirty="0">
                <a:ln/>
                <a:solidFill>
                  <a:srgbClr val="374151"/>
                </a:solidFill>
                <a:latin typeface="Arial"/>
                <a:cs typeface="Arial"/>
                <a:sym typeface="Arial"/>
                <a:rtl val="0"/>
              </a:rPr>
              <a:t>• Protocol stack synchronization issues</a:t>
            </a:r>
          </a:p>
        </p:txBody>
      </p:sp>
      <p:sp>
        <p:nvSpPr>
          <p:cNvPr id="69" name="Freeform: Shape 68">
            <a:extLst>
              <a:ext uri="{FF2B5EF4-FFF2-40B4-BE49-F238E27FC236}">
                <a16:creationId xmlns:a16="http://schemas.microsoft.com/office/drawing/2014/main" id="{5F4CC16A-84A9-4798-5F65-3E7141E17698}"/>
              </a:ext>
            </a:extLst>
          </p:cNvPr>
          <p:cNvSpPr/>
          <p:nvPr/>
        </p:nvSpPr>
        <p:spPr>
          <a:xfrm>
            <a:off x="5671440" y="5426087"/>
            <a:ext cx="793993" cy="575877"/>
          </a:xfrm>
          <a:custGeom>
            <a:avLst/>
            <a:gdLst>
              <a:gd name="connsiteX0" fmla="*/ 793993 w 793993"/>
              <a:gd name="connsiteY0" fmla="*/ 287939 h 575877"/>
              <a:gd name="connsiteX1" fmla="*/ 396997 w 793993"/>
              <a:gd name="connsiteY1" fmla="*/ 575877 h 575877"/>
              <a:gd name="connsiteX2" fmla="*/ 0 w 793993"/>
              <a:gd name="connsiteY2" fmla="*/ 287939 h 575877"/>
              <a:gd name="connsiteX3" fmla="*/ 396997 w 793993"/>
              <a:gd name="connsiteY3" fmla="*/ 0 h 575877"/>
              <a:gd name="connsiteX4" fmla="*/ 793993 w 793993"/>
              <a:gd name="connsiteY4" fmla="*/ 287939 h 575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993" h="575877">
                <a:moveTo>
                  <a:pt x="793993" y="287939"/>
                </a:moveTo>
                <a:cubicBezTo>
                  <a:pt x="793993" y="446963"/>
                  <a:pt x="616252" y="575877"/>
                  <a:pt x="396997" y="575877"/>
                </a:cubicBezTo>
                <a:cubicBezTo>
                  <a:pt x="177742" y="575877"/>
                  <a:pt x="0" y="446963"/>
                  <a:pt x="0" y="287939"/>
                </a:cubicBezTo>
                <a:cubicBezTo>
                  <a:pt x="0" y="128915"/>
                  <a:pt x="177742" y="0"/>
                  <a:pt x="396997" y="0"/>
                </a:cubicBezTo>
                <a:cubicBezTo>
                  <a:pt x="616252" y="0"/>
                  <a:pt x="793993" y="128915"/>
                  <a:pt x="793993" y="287939"/>
                </a:cubicBezTo>
                <a:close/>
              </a:path>
            </a:pathLst>
          </a:custGeom>
          <a:solidFill>
            <a:srgbClr val="DC2626"/>
          </a:solidFill>
          <a:ln w="9922" cap="flat">
            <a:noFill/>
            <a:prstDash val="solid"/>
            <a:miter/>
          </a:ln>
        </p:spPr>
        <p:txBody>
          <a:bodyPr rtlCol="0" anchor="ctr"/>
          <a:lstStyle/>
          <a:p>
            <a:pPr algn="ctr"/>
            <a:endParaRPr lang="en-IN"/>
          </a:p>
        </p:txBody>
      </p:sp>
      <p:sp>
        <p:nvSpPr>
          <p:cNvPr id="70" name="TextBox 69">
            <a:extLst>
              <a:ext uri="{FF2B5EF4-FFF2-40B4-BE49-F238E27FC236}">
                <a16:creationId xmlns:a16="http://schemas.microsoft.com/office/drawing/2014/main" id="{CCDBEC4F-35FB-DCF9-0DBB-BFB46C65047E}"/>
              </a:ext>
            </a:extLst>
          </p:cNvPr>
          <p:cNvSpPr txBox="1"/>
          <p:nvPr/>
        </p:nvSpPr>
        <p:spPr>
          <a:xfrm>
            <a:off x="5826223" y="5636025"/>
            <a:ext cx="484427" cy="276999"/>
          </a:xfrm>
          <a:prstGeom prst="rect">
            <a:avLst/>
          </a:prstGeom>
          <a:noFill/>
        </p:spPr>
        <p:txBody>
          <a:bodyPr wrap="none" rtlCol="0" anchor="ctr">
            <a:spAutoFit/>
          </a:bodyPr>
          <a:lstStyle/>
          <a:p>
            <a:pPr algn="ctr"/>
            <a:r>
              <a:rPr lang="en-IN" sz="1200" b="1" spc="0" baseline="0">
                <a:ln/>
                <a:solidFill>
                  <a:srgbClr val="FFFFFF"/>
                </a:solidFill>
                <a:latin typeface="Arial"/>
                <a:cs typeface="Arial"/>
                <a:sym typeface="Arial"/>
                <a:rtl val="0"/>
              </a:rPr>
              <a:t>RLF</a:t>
            </a:r>
          </a:p>
        </p:txBody>
      </p:sp>
      <p:sp>
        <p:nvSpPr>
          <p:cNvPr id="71" name="Freeform: Shape 70">
            <a:extLst>
              <a:ext uri="{FF2B5EF4-FFF2-40B4-BE49-F238E27FC236}">
                <a16:creationId xmlns:a16="http://schemas.microsoft.com/office/drawing/2014/main" id="{05E8CA14-F0E8-8AA3-93C3-7AEA4152C571}"/>
              </a:ext>
            </a:extLst>
          </p:cNvPr>
          <p:cNvSpPr/>
          <p:nvPr/>
        </p:nvSpPr>
        <p:spPr>
          <a:xfrm>
            <a:off x="2346594" y="3338532"/>
            <a:ext cx="3424095" cy="2231525"/>
          </a:xfrm>
          <a:custGeom>
            <a:avLst/>
            <a:gdLst>
              <a:gd name="connsiteX0" fmla="*/ 0 w 3424095"/>
              <a:gd name="connsiteY0" fmla="*/ 0 h 2231525"/>
              <a:gd name="connsiteX1" fmla="*/ 3424096 w 3424095"/>
              <a:gd name="connsiteY1" fmla="*/ 2231525 h 2231525"/>
            </a:gdLst>
            <a:ahLst/>
            <a:cxnLst>
              <a:cxn ang="0">
                <a:pos x="connsiteX0" y="connsiteY0"/>
              </a:cxn>
              <a:cxn ang="0">
                <a:pos x="connsiteX1" y="connsiteY1"/>
              </a:cxn>
            </a:cxnLst>
            <a:rect l="l" t="t" r="r" b="b"/>
            <a:pathLst>
              <a:path w="3424095" h="2231525">
                <a:moveTo>
                  <a:pt x="0" y="0"/>
                </a:moveTo>
                <a:lnTo>
                  <a:pt x="3424096" y="2231525"/>
                </a:lnTo>
              </a:path>
            </a:pathLst>
          </a:custGeom>
          <a:ln w="19844" cap="flat">
            <a:solidFill>
              <a:srgbClr val="1E3A8A">
                <a:alpha val="70000"/>
              </a:srgbClr>
            </a:solidFill>
            <a:prstDash val="solid"/>
            <a:miter/>
            <a:tailEnd type="stealth" w="lg" len="lg"/>
          </a:ln>
        </p:spPr>
        <p:txBody>
          <a:bodyPr rtlCol="0" anchor="ctr"/>
          <a:lstStyle/>
          <a:p>
            <a:pPr algn="ctr"/>
            <a:endParaRPr lang="en-IN"/>
          </a:p>
        </p:txBody>
      </p:sp>
      <p:sp>
        <p:nvSpPr>
          <p:cNvPr id="72" name="Freeform: Shape 71">
            <a:extLst>
              <a:ext uri="{FF2B5EF4-FFF2-40B4-BE49-F238E27FC236}">
                <a16:creationId xmlns:a16="http://schemas.microsoft.com/office/drawing/2014/main" id="{574ACF0F-630E-B58E-F1ED-85C9F0ED9D1D}"/>
              </a:ext>
            </a:extLst>
          </p:cNvPr>
          <p:cNvSpPr/>
          <p:nvPr/>
        </p:nvSpPr>
        <p:spPr>
          <a:xfrm>
            <a:off x="6068437" y="3338532"/>
            <a:ext cx="9924" cy="2087555"/>
          </a:xfrm>
          <a:custGeom>
            <a:avLst/>
            <a:gdLst>
              <a:gd name="connsiteX0" fmla="*/ 0 w 9924"/>
              <a:gd name="connsiteY0" fmla="*/ 0 h 2087555"/>
              <a:gd name="connsiteX1" fmla="*/ 0 w 9924"/>
              <a:gd name="connsiteY1" fmla="*/ 2087556 h 2087555"/>
            </a:gdLst>
            <a:ahLst/>
            <a:cxnLst>
              <a:cxn ang="0">
                <a:pos x="connsiteX0" y="connsiteY0"/>
              </a:cxn>
              <a:cxn ang="0">
                <a:pos x="connsiteX1" y="connsiteY1"/>
              </a:cxn>
            </a:cxnLst>
            <a:rect l="l" t="t" r="r" b="b"/>
            <a:pathLst>
              <a:path w="9924" h="2087555">
                <a:moveTo>
                  <a:pt x="0" y="0"/>
                </a:moveTo>
                <a:lnTo>
                  <a:pt x="0" y="2087556"/>
                </a:lnTo>
              </a:path>
            </a:pathLst>
          </a:custGeom>
          <a:ln w="19844" cap="flat">
            <a:solidFill>
              <a:srgbClr val="1E3A8A">
                <a:alpha val="70000"/>
              </a:srgbClr>
            </a:solidFill>
            <a:prstDash val="solid"/>
            <a:miter/>
          </a:ln>
        </p:spPr>
        <p:txBody>
          <a:bodyPr rtlCol="0" anchor="ctr"/>
          <a:lstStyle/>
          <a:p>
            <a:pPr algn="ctr"/>
            <a:endParaRPr lang="en-IN"/>
          </a:p>
        </p:txBody>
      </p:sp>
      <p:sp>
        <p:nvSpPr>
          <p:cNvPr id="73" name="Freeform: Shape 72">
            <a:extLst>
              <a:ext uri="{FF2B5EF4-FFF2-40B4-BE49-F238E27FC236}">
                <a16:creationId xmlns:a16="http://schemas.microsoft.com/office/drawing/2014/main" id="{BE7B2D46-B8E0-6AA7-763F-A78ED8043098}"/>
              </a:ext>
            </a:extLst>
          </p:cNvPr>
          <p:cNvSpPr/>
          <p:nvPr/>
        </p:nvSpPr>
        <p:spPr>
          <a:xfrm>
            <a:off x="6366184" y="3338532"/>
            <a:ext cx="3424095" cy="2231525"/>
          </a:xfrm>
          <a:custGeom>
            <a:avLst/>
            <a:gdLst>
              <a:gd name="connsiteX0" fmla="*/ 3424096 w 3424095"/>
              <a:gd name="connsiteY0" fmla="*/ 0 h 2231525"/>
              <a:gd name="connsiteX1" fmla="*/ 0 w 3424095"/>
              <a:gd name="connsiteY1" fmla="*/ 2231525 h 2231525"/>
            </a:gdLst>
            <a:ahLst/>
            <a:cxnLst>
              <a:cxn ang="0">
                <a:pos x="connsiteX0" y="connsiteY0"/>
              </a:cxn>
              <a:cxn ang="0">
                <a:pos x="connsiteX1" y="connsiteY1"/>
              </a:cxn>
            </a:cxnLst>
            <a:rect l="l" t="t" r="r" b="b"/>
            <a:pathLst>
              <a:path w="3424095" h="2231525">
                <a:moveTo>
                  <a:pt x="3424096" y="0"/>
                </a:moveTo>
                <a:lnTo>
                  <a:pt x="0" y="2231525"/>
                </a:lnTo>
              </a:path>
            </a:pathLst>
          </a:custGeom>
          <a:ln w="19844" cap="flat">
            <a:solidFill>
              <a:srgbClr val="1E3A8A">
                <a:alpha val="70000"/>
              </a:srgbClr>
            </a:solidFill>
            <a:prstDash val="solid"/>
            <a:miter/>
            <a:tailEnd type="stealth" w="lg" len="lg"/>
          </a:ln>
        </p:spPr>
        <p:txBody>
          <a:bodyPr rtlCol="0" anchor="ctr"/>
          <a:lstStyle/>
          <a:p>
            <a:pPr algn="ctr"/>
            <a:endParaRPr lang="en-IN"/>
          </a:p>
        </p:txBody>
      </p:sp>
      <p:sp>
        <p:nvSpPr>
          <p:cNvPr id="74" name="Freeform: Shape 73">
            <a:extLst>
              <a:ext uri="{FF2B5EF4-FFF2-40B4-BE49-F238E27FC236}">
                <a16:creationId xmlns:a16="http://schemas.microsoft.com/office/drawing/2014/main" id="{D8434F27-FD98-8B53-F326-AFF1F7BB51C3}"/>
              </a:ext>
            </a:extLst>
          </p:cNvPr>
          <p:cNvSpPr/>
          <p:nvPr/>
        </p:nvSpPr>
        <p:spPr>
          <a:xfrm>
            <a:off x="2346594" y="4346317"/>
            <a:ext cx="3424095" cy="1295724"/>
          </a:xfrm>
          <a:custGeom>
            <a:avLst/>
            <a:gdLst>
              <a:gd name="connsiteX0" fmla="*/ 0 w 3424095"/>
              <a:gd name="connsiteY0" fmla="*/ 0 h 1295724"/>
              <a:gd name="connsiteX1" fmla="*/ 3424096 w 3424095"/>
              <a:gd name="connsiteY1" fmla="*/ 1295724 h 1295724"/>
            </a:gdLst>
            <a:ahLst/>
            <a:cxnLst>
              <a:cxn ang="0">
                <a:pos x="connsiteX0" y="connsiteY0"/>
              </a:cxn>
              <a:cxn ang="0">
                <a:pos x="connsiteX1" y="connsiteY1"/>
              </a:cxn>
            </a:cxnLst>
            <a:rect l="l" t="t" r="r" b="b"/>
            <a:pathLst>
              <a:path w="3424095" h="1295724">
                <a:moveTo>
                  <a:pt x="0" y="0"/>
                </a:moveTo>
                <a:lnTo>
                  <a:pt x="3424096" y="1295724"/>
                </a:lnTo>
              </a:path>
            </a:pathLst>
          </a:custGeom>
          <a:ln w="19844" cap="flat">
            <a:solidFill>
              <a:srgbClr val="1E3A8A">
                <a:alpha val="70000"/>
              </a:srgbClr>
            </a:solidFill>
            <a:prstDash val="solid"/>
            <a:miter/>
            <a:tailEnd type="stealth" w="lg" len="lg"/>
          </a:ln>
        </p:spPr>
        <p:txBody>
          <a:bodyPr rtlCol="0" anchor="ctr"/>
          <a:lstStyle/>
          <a:p>
            <a:pPr algn="ctr"/>
            <a:endParaRPr lang="en-IN"/>
          </a:p>
        </p:txBody>
      </p:sp>
      <p:sp>
        <p:nvSpPr>
          <p:cNvPr id="75" name="Freeform: Shape 74">
            <a:extLst>
              <a:ext uri="{FF2B5EF4-FFF2-40B4-BE49-F238E27FC236}">
                <a16:creationId xmlns:a16="http://schemas.microsoft.com/office/drawing/2014/main" id="{8C1E5F99-95ED-5020-641D-71F7ACC52B5C}"/>
              </a:ext>
            </a:extLst>
          </p:cNvPr>
          <p:cNvSpPr/>
          <p:nvPr/>
        </p:nvSpPr>
        <p:spPr>
          <a:xfrm>
            <a:off x="6068437" y="4346317"/>
            <a:ext cx="9924" cy="1079770"/>
          </a:xfrm>
          <a:custGeom>
            <a:avLst/>
            <a:gdLst>
              <a:gd name="connsiteX0" fmla="*/ 0 w 9924"/>
              <a:gd name="connsiteY0" fmla="*/ 0 h 1079770"/>
              <a:gd name="connsiteX1" fmla="*/ 0 w 9924"/>
              <a:gd name="connsiteY1" fmla="*/ 1079770 h 1079770"/>
            </a:gdLst>
            <a:ahLst/>
            <a:cxnLst>
              <a:cxn ang="0">
                <a:pos x="connsiteX0" y="connsiteY0"/>
              </a:cxn>
              <a:cxn ang="0">
                <a:pos x="connsiteX1" y="connsiteY1"/>
              </a:cxn>
            </a:cxnLst>
            <a:rect l="l" t="t" r="r" b="b"/>
            <a:pathLst>
              <a:path w="9924" h="1079770">
                <a:moveTo>
                  <a:pt x="0" y="0"/>
                </a:moveTo>
                <a:lnTo>
                  <a:pt x="0" y="1079770"/>
                </a:lnTo>
              </a:path>
            </a:pathLst>
          </a:custGeom>
          <a:ln w="19844" cap="flat">
            <a:solidFill>
              <a:srgbClr val="1E3A8A">
                <a:alpha val="70000"/>
              </a:srgbClr>
            </a:solidFill>
            <a:prstDash val="solid"/>
            <a:miter/>
            <a:tailEnd type="stealth" w="lg" len="lg"/>
          </a:ln>
        </p:spPr>
        <p:txBody>
          <a:bodyPr rtlCol="0" anchor="ctr"/>
          <a:lstStyle/>
          <a:p>
            <a:pPr algn="ctr"/>
            <a:endParaRPr lang="en-IN"/>
          </a:p>
        </p:txBody>
      </p:sp>
      <p:sp>
        <p:nvSpPr>
          <p:cNvPr id="76" name="Freeform: Shape 75">
            <a:extLst>
              <a:ext uri="{FF2B5EF4-FFF2-40B4-BE49-F238E27FC236}">
                <a16:creationId xmlns:a16="http://schemas.microsoft.com/office/drawing/2014/main" id="{1DF9B5D1-8A9D-E8FA-6165-4B87BCA5E048}"/>
              </a:ext>
            </a:extLst>
          </p:cNvPr>
          <p:cNvSpPr/>
          <p:nvPr/>
        </p:nvSpPr>
        <p:spPr>
          <a:xfrm>
            <a:off x="6366184" y="4346317"/>
            <a:ext cx="3424095" cy="1295724"/>
          </a:xfrm>
          <a:custGeom>
            <a:avLst/>
            <a:gdLst>
              <a:gd name="connsiteX0" fmla="*/ 3424096 w 3424095"/>
              <a:gd name="connsiteY0" fmla="*/ 0 h 1295724"/>
              <a:gd name="connsiteX1" fmla="*/ 0 w 3424095"/>
              <a:gd name="connsiteY1" fmla="*/ 1295724 h 1295724"/>
            </a:gdLst>
            <a:ahLst/>
            <a:cxnLst>
              <a:cxn ang="0">
                <a:pos x="connsiteX0" y="connsiteY0"/>
              </a:cxn>
              <a:cxn ang="0">
                <a:pos x="connsiteX1" y="connsiteY1"/>
              </a:cxn>
            </a:cxnLst>
            <a:rect l="l" t="t" r="r" b="b"/>
            <a:pathLst>
              <a:path w="3424095" h="1295724">
                <a:moveTo>
                  <a:pt x="3424096" y="0"/>
                </a:moveTo>
                <a:lnTo>
                  <a:pt x="0" y="1295724"/>
                </a:lnTo>
              </a:path>
            </a:pathLst>
          </a:custGeom>
          <a:ln w="19844" cap="flat">
            <a:solidFill>
              <a:srgbClr val="1E3A8A">
                <a:alpha val="70000"/>
              </a:srgbClr>
            </a:solidFill>
            <a:prstDash val="solid"/>
            <a:miter/>
            <a:tailEnd type="stealth" w="lg" len="lg"/>
          </a:ln>
        </p:spPr>
        <p:txBody>
          <a:bodyPr rtlCol="0" anchor="ctr"/>
          <a:lstStyle/>
          <a:p>
            <a:pPr algn="ctr"/>
            <a:endParaRPr lang="en-IN"/>
          </a:p>
        </p:txBody>
      </p:sp>
      <p:sp>
        <p:nvSpPr>
          <p:cNvPr id="77" name="Freeform: Shape 76">
            <a:extLst>
              <a:ext uri="{FF2B5EF4-FFF2-40B4-BE49-F238E27FC236}">
                <a16:creationId xmlns:a16="http://schemas.microsoft.com/office/drawing/2014/main" id="{62462F35-E718-40E3-FC18-748952CD8CC4}"/>
              </a:ext>
            </a:extLst>
          </p:cNvPr>
          <p:cNvSpPr/>
          <p:nvPr/>
        </p:nvSpPr>
        <p:spPr>
          <a:xfrm>
            <a:off x="6068437" y="5354103"/>
            <a:ext cx="9924" cy="71984"/>
          </a:xfrm>
          <a:custGeom>
            <a:avLst/>
            <a:gdLst>
              <a:gd name="connsiteX0" fmla="*/ 0 w 9924"/>
              <a:gd name="connsiteY0" fmla="*/ 0 h 71984"/>
              <a:gd name="connsiteX1" fmla="*/ 0 w 9924"/>
              <a:gd name="connsiteY1" fmla="*/ 71985 h 71984"/>
            </a:gdLst>
            <a:ahLst/>
            <a:cxnLst>
              <a:cxn ang="0">
                <a:pos x="connsiteX0" y="connsiteY0"/>
              </a:cxn>
              <a:cxn ang="0">
                <a:pos x="connsiteX1" y="connsiteY1"/>
              </a:cxn>
            </a:cxnLst>
            <a:rect l="l" t="t" r="r" b="b"/>
            <a:pathLst>
              <a:path w="9924" h="71984">
                <a:moveTo>
                  <a:pt x="0" y="0"/>
                </a:moveTo>
                <a:lnTo>
                  <a:pt x="0" y="71985"/>
                </a:lnTo>
              </a:path>
            </a:pathLst>
          </a:custGeom>
          <a:ln w="19844" cap="flat">
            <a:solidFill>
              <a:srgbClr val="1E3A8A">
                <a:alpha val="70000"/>
              </a:srgbClr>
            </a:solidFill>
            <a:prstDash val="solid"/>
            <a:miter/>
          </a:ln>
        </p:spPr>
        <p:txBody>
          <a:bodyPr rtlCol="0" anchor="ctr"/>
          <a:lstStyle/>
          <a:p>
            <a:pPr algn="ctr"/>
            <a:endParaRPr lang="en-IN"/>
          </a:p>
        </p:txBody>
      </p:sp>
      <p:sp>
        <p:nvSpPr>
          <p:cNvPr id="78" name="Freeform: Shape 77">
            <a:extLst>
              <a:ext uri="{FF2B5EF4-FFF2-40B4-BE49-F238E27FC236}">
                <a16:creationId xmlns:a16="http://schemas.microsoft.com/office/drawing/2014/main" id="{E053537A-21B7-66D0-E1C8-D39CD13CFC5C}"/>
              </a:ext>
            </a:extLst>
          </p:cNvPr>
          <p:cNvSpPr/>
          <p:nvPr/>
        </p:nvSpPr>
        <p:spPr>
          <a:xfrm>
            <a:off x="6465434" y="5714026"/>
            <a:ext cx="1091740" cy="7198"/>
          </a:xfrm>
          <a:custGeom>
            <a:avLst/>
            <a:gdLst>
              <a:gd name="connsiteX0" fmla="*/ 0 w 1091740"/>
              <a:gd name="connsiteY0" fmla="*/ 0 h 7198"/>
              <a:gd name="connsiteX1" fmla="*/ 1091741 w 1091740"/>
              <a:gd name="connsiteY1" fmla="*/ 0 h 7198"/>
            </a:gdLst>
            <a:ahLst/>
            <a:cxnLst>
              <a:cxn ang="0">
                <a:pos x="connsiteX0" y="connsiteY0"/>
              </a:cxn>
              <a:cxn ang="0">
                <a:pos x="connsiteX1" y="connsiteY1"/>
              </a:cxn>
            </a:cxnLst>
            <a:rect l="l" t="t" r="r" b="b"/>
            <a:pathLst>
              <a:path w="1091740" h="7198">
                <a:moveTo>
                  <a:pt x="0" y="0"/>
                </a:moveTo>
                <a:lnTo>
                  <a:pt x="1091741" y="0"/>
                </a:lnTo>
              </a:path>
            </a:pathLst>
          </a:custGeom>
          <a:ln w="39688" cap="flat">
            <a:solidFill>
              <a:srgbClr val="DC2626"/>
            </a:solidFill>
            <a:prstDash val="solid"/>
            <a:miter/>
          </a:ln>
        </p:spPr>
        <p:txBody>
          <a:bodyPr rtlCol="0" anchor="ctr"/>
          <a:lstStyle/>
          <a:p>
            <a:pPr algn="ctr"/>
            <a:endParaRPr lang="en-IN"/>
          </a:p>
        </p:txBody>
      </p:sp>
      <p:sp>
        <p:nvSpPr>
          <p:cNvPr id="79" name="Freeform: Shape 78">
            <a:extLst>
              <a:ext uri="{FF2B5EF4-FFF2-40B4-BE49-F238E27FC236}">
                <a16:creationId xmlns:a16="http://schemas.microsoft.com/office/drawing/2014/main" id="{B0050B18-088A-6B53-46DE-74C6E4C425C8}"/>
              </a:ext>
            </a:extLst>
          </p:cNvPr>
          <p:cNvSpPr/>
          <p:nvPr/>
        </p:nvSpPr>
        <p:spPr>
          <a:xfrm>
            <a:off x="7557174" y="5570057"/>
            <a:ext cx="1190989" cy="287938"/>
          </a:xfrm>
          <a:custGeom>
            <a:avLst/>
            <a:gdLst>
              <a:gd name="connsiteX0" fmla="*/ 1141365 w 1190989"/>
              <a:gd name="connsiteY0" fmla="*/ 0 h 287938"/>
              <a:gd name="connsiteX1" fmla="*/ 1190990 w 1190989"/>
              <a:gd name="connsiteY1" fmla="*/ 0 h 287938"/>
              <a:gd name="connsiteX2" fmla="*/ 1190990 w 1190989"/>
              <a:gd name="connsiteY2" fmla="*/ 287939 h 287938"/>
              <a:gd name="connsiteX3" fmla="*/ 1141365 w 1190989"/>
              <a:gd name="connsiteY3" fmla="*/ 287939 h 287938"/>
              <a:gd name="connsiteX4" fmla="*/ 49625 w 1190989"/>
              <a:gd name="connsiteY4" fmla="*/ 287939 h 287938"/>
              <a:gd name="connsiteX5" fmla="*/ 0 w 1190989"/>
              <a:gd name="connsiteY5" fmla="*/ 287939 h 287938"/>
              <a:gd name="connsiteX6" fmla="*/ 0 w 1190989"/>
              <a:gd name="connsiteY6" fmla="*/ 0 h 287938"/>
              <a:gd name="connsiteX7" fmla="*/ 49625 w 1190989"/>
              <a:gd name="connsiteY7" fmla="*/ 0 h 28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989" h="287938">
                <a:moveTo>
                  <a:pt x="1141365" y="0"/>
                </a:moveTo>
                <a:cubicBezTo>
                  <a:pt x="1168772" y="0"/>
                  <a:pt x="1190990" y="0"/>
                  <a:pt x="1190990" y="0"/>
                </a:cubicBezTo>
                <a:lnTo>
                  <a:pt x="1190990" y="287939"/>
                </a:lnTo>
                <a:cubicBezTo>
                  <a:pt x="1190990" y="287939"/>
                  <a:pt x="1168772" y="287939"/>
                  <a:pt x="1141365" y="287939"/>
                </a:cubicBezTo>
                <a:lnTo>
                  <a:pt x="49625" y="287939"/>
                </a:lnTo>
                <a:cubicBezTo>
                  <a:pt x="22218" y="287939"/>
                  <a:pt x="0" y="287939"/>
                  <a:pt x="0" y="287939"/>
                </a:cubicBezTo>
                <a:lnTo>
                  <a:pt x="0" y="0"/>
                </a:lnTo>
                <a:cubicBezTo>
                  <a:pt x="0" y="0"/>
                  <a:pt x="22218" y="0"/>
                  <a:pt x="49625" y="0"/>
                </a:cubicBezTo>
                <a:close/>
              </a:path>
            </a:pathLst>
          </a:custGeom>
          <a:solidFill>
            <a:srgbClr val="DC2626"/>
          </a:solidFill>
          <a:ln w="9922" cap="flat">
            <a:noFill/>
            <a:prstDash val="solid"/>
            <a:miter/>
          </a:ln>
        </p:spPr>
        <p:txBody>
          <a:bodyPr rtlCol="0" anchor="ctr"/>
          <a:lstStyle/>
          <a:p>
            <a:pPr algn="ctr"/>
            <a:endParaRPr lang="en-IN"/>
          </a:p>
        </p:txBody>
      </p:sp>
      <p:sp>
        <p:nvSpPr>
          <p:cNvPr id="80" name="TextBox 79">
            <a:extLst>
              <a:ext uri="{FF2B5EF4-FFF2-40B4-BE49-F238E27FC236}">
                <a16:creationId xmlns:a16="http://schemas.microsoft.com/office/drawing/2014/main" id="{07987194-9C43-51AA-16F9-83125A0D40A7}"/>
              </a:ext>
            </a:extLst>
          </p:cNvPr>
          <p:cNvSpPr txBox="1"/>
          <p:nvPr/>
        </p:nvSpPr>
        <p:spPr>
          <a:xfrm>
            <a:off x="7667600" y="5613066"/>
            <a:ext cx="970137" cy="253916"/>
          </a:xfrm>
          <a:prstGeom prst="rect">
            <a:avLst/>
          </a:prstGeom>
          <a:noFill/>
        </p:spPr>
        <p:txBody>
          <a:bodyPr wrap="none" rtlCol="0" anchor="ctr">
            <a:spAutoFit/>
          </a:bodyPr>
          <a:lstStyle/>
          <a:p>
            <a:pPr algn="ctr"/>
            <a:r>
              <a:rPr lang="en-IN" sz="1050" b="1" spc="0" baseline="0">
                <a:ln/>
                <a:solidFill>
                  <a:srgbClr val="FFFFFF"/>
                </a:solidFill>
                <a:latin typeface="Arial"/>
                <a:cs typeface="Arial"/>
                <a:sym typeface="Arial"/>
                <a:rtl val="0"/>
              </a:rPr>
              <a:t>CALL DROP</a:t>
            </a:r>
          </a:p>
        </p:txBody>
      </p:sp>
      <p:sp>
        <p:nvSpPr>
          <p:cNvPr id="81" name="Freeform: Shape 80">
            <a:extLst>
              <a:ext uri="{FF2B5EF4-FFF2-40B4-BE49-F238E27FC236}">
                <a16:creationId xmlns:a16="http://schemas.microsoft.com/office/drawing/2014/main" id="{9616B450-4A96-62A6-7948-9A8FB1C49BF3}"/>
              </a:ext>
            </a:extLst>
          </p:cNvPr>
          <p:cNvSpPr/>
          <p:nvPr/>
        </p:nvSpPr>
        <p:spPr>
          <a:xfrm>
            <a:off x="609734" y="6145934"/>
            <a:ext cx="10917405" cy="431908"/>
          </a:xfrm>
          <a:custGeom>
            <a:avLst/>
            <a:gdLst>
              <a:gd name="connsiteX0" fmla="*/ 10838006 w 10917405"/>
              <a:gd name="connsiteY0" fmla="*/ 0 h 431908"/>
              <a:gd name="connsiteX1" fmla="*/ 10917406 w 10917405"/>
              <a:gd name="connsiteY1" fmla="*/ 0 h 431908"/>
              <a:gd name="connsiteX2" fmla="*/ 10917406 w 10917405"/>
              <a:gd name="connsiteY2" fmla="*/ 431908 h 431908"/>
              <a:gd name="connsiteX3" fmla="*/ 10838006 w 10917405"/>
              <a:gd name="connsiteY3" fmla="*/ 431908 h 431908"/>
              <a:gd name="connsiteX4" fmla="*/ 79399 w 10917405"/>
              <a:gd name="connsiteY4" fmla="*/ 431908 h 431908"/>
              <a:gd name="connsiteX5" fmla="*/ 0 w 10917405"/>
              <a:gd name="connsiteY5" fmla="*/ 431908 h 431908"/>
              <a:gd name="connsiteX6" fmla="*/ 0 w 10917405"/>
              <a:gd name="connsiteY6" fmla="*/ 0 h 431908"/>
              <a:gd name="connsiteX7" fmla="*/ 79399 w 10917405"/>
              <a:gd name="connsiteY7" fmla="*/ 0 h 43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17405" h="431908">
                <a:moveTo>
                  <a:pt x="10838006" y="0"/>
                </a:moveTo>
                <a:cubicBezTo>
                  <a:pt x="10881858" y="0"/>
                  <a:pt x="10917406" y="0"/>
                  <a:pt x="10917406" y="0"/>
                </a:cubicBezTo>
                <a:lnTo>
                  <a:pt x="10917406" y="431908"/>
                </a:lnTo>
                <a:cubicBezTo>
                  <a:pt x="10917406" y="431908"/>
                  <a:pt x="10881858" y="431908"/>
                  <a:pt x="10838006" y="431908"/>
                </a:cubicBezTo>
                <a:lnTo>
                  <a:pt x="79399" y="431908"/>
                </a:lnTo>
                <a:cubicBezTo>
                  <a:pt x="35548" y="431908"/>
                  <a:pt x="0" y="431908"/>
                  <a:pt x="0" y="431908"/>
                </a:cubicBezTo>
                <a:lnTo>
                  <a:pt x="0" y="0"/>
                </a:lnTo>
                <a:cubicBezTo>
                  <a:pt x="0" y="0"/>
                  <a:pt x="35548" y="0"/>
                  <a:pt x="79399" y="0"/>
                </a:cubicBezTo>
                <a:close/>
              </a:path>
            </a:pathLst>
          </a:custGeom>
          <a:solidFill>
            <a:srgbClr val="F8FAFC"/>
          </a:solidFill>
          <a:ln w="9922" cap="flat">
            <a:solidFill>
              <a:srgbClr val="E2E8F0"/>
            </a:solidFill>
            <a:prstDash val="solid"/>
            <a:miter/>
          </a:ln>
        </p:spPr>
        <p:txBody>
          <a:bodyPr rtlCol="0" anchor="ctr"/>
          <a:lstStyle/>
          <a:p>
            <a:pPr algn="ctr"/>
            <a:endParaRPr lang="en-IN"/>
          </a:p>
        </p:txBody>
      </p:sp>
      <p:sp>
        <p:nvSpPr>
          <p:cNvPr id="82" name="TextBox 81">
            <a:extLst>
              <a:ext uri="{FF2B5EF4-FFF2-40B4-BE49-F238E27FC236}">
                <a16:creationId xmlns:a16="http://schemas.microsoft.com/office/drawing/2014/main" id="{34B9B423-72C8-1FC3-6AEA-5DB1380FB468}"/>
              </a:ext>
            </a:extLst>
          </p:cNvPr>
          <p:cNvSpPr txBox="1"/>
          <p:nvPr/>
        </p:nvSpPr>
        <p:spPr>
          <a:xfrm>
            <a:off x="3530723" y="6188944"/>
            <a:ext cx="5075427" cy="253916"/>
          </a:xfrm>
          <a:prstGeom prst="rect">
            <a:avLst/>
          </a:prstGeom>
          <a:noFill/>
        </p:spPr>
        <p:txBody>
          <a:bodyPr wrap="none" rtlCol="0" anchor="ctr">
            <a:spAutoFit/>
          </a:bodyPr>
          <a:lstStyle/>
          <a:p>
            <a:pPr algn="ctr"/>
            <a:r>
              <a:rPr lang="en-IN" sz="1050" b="1" spc="0" baseline="0">
                <a:ln/>
                <a:solidFill>
                  <a:srgbClr val="1E3A8A"/>
                </a:solidFill>
                <a:latin typeface="Arial"/>
                <a:cs typeface="Arial"/>
                <a:sym typeface="Arial"/>
                <a:rtl val="0"/>
              </a:rPr>
              <a:t>5G Network Optimization: Understanding and Mitigating Call Drop Scenarios</a:t>
            </a:r>
          </a:p>
        </p:txBody>
      </p:sp>
      <p:sp>
        <p:nvSpPr>
          <p:cNvPr id="83" name="TextBox 82">
            <a:extLst>
              <a:ext uri="{FF2B5EF4-FFF2-40B4-BE49-F238E27FC236}">
                <a16:creationId xmlns:a16="http://schemas.microsoft.com/office/drawing/2014/main" id="{7FF4963C-7400-11C6-AE95-A2AB34449ED6}"/>
              </a:ext>
            </a:extLst>
          </p:cNvPr>
          <p:cNvSpPr txBox="1"/>
          <p:nvPr/>
        </p:nvSpPr>
        <p:spPr>
          <a:xfrm>
            <a:off x="3411299" y="6345946"/>
            <a:ext cx="5314275" cy="230832"/>
          </a:xfrm>
          <a:prstGeom prst="rect">
            <a:avLst/>
          </a:prstGeom>
          <a:noFill/>
        </p:spPr>
        <p:txBody>
          <a:bodyPr wrap="none" rtlCol="0" anchor="ctr">
            <a:spAutoFit/>
          </a:bodyPr>
          <a:lstStyle/>
          <a:p>
            <a:pPr algn="ctr"/>
            <a:r>
              <a:rPr lang="en-IN" sz="900" spc="0" baseline="0">
                <a:ln/>
                <a:solidFill>
                  <a:srgbClr val="64748B"/>
                </a:solidFill>
                <a:latin typeface="Arial"/>
                <a:cs typeface="Arial"/>
                <a:sym typeface="Arial"/>
                <a:rtl val="0"/>
              </a:rPr>
              <a:t>Comprehensive analysis of RLF root causes for improved network performance and user experience</a:t>
            </a:r>
          </a:p>
        </p:txBody>
      </p:sp>
    </p:spTree>
    <p:extLst>
      <p:ext uri="{BB962C8B-B14F-4D97-AF65-F5344CB8AC3E}">
        <p14:creationId xmlns:p14="http://schemas.microsoft.com/office/powerpoint/2010/main" val="37113975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28952-6EB8-6E52-F044-E3FD65A90AC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8602FFC-6F64-37F4-6E33-A8ACA59DBAE1}"/>
              </a:ext>
            </a:extLst>
          </p:cNvPr>
          <p:cNvSpPr txBox="1"/>
          <p:nvPr/>
        </p:nvSpPr>
        <p:spPr>
          <a:xfrm>
            <a:off x="196985" y="306580"/>
            <a:ext cx="6094378" cy="461665"/>
          </a:xfrm>
          <a:prstGeom prst="rect">
            <a:avLst/>
          </a:prstGeom>
          <a:noFill/>
        </p:spPr>
        <p:txBody>
          <a:bodyPr wrap="square">
            <a:spAutoFit/>
          </a:bodyPr>
          <a:lstStyle/>
          <a:p>
            <a:r>
              <a:rPr lang="en-US" sz="2400" b="1" dirty="0"/>
              <a:t>Call Drop Rate Improvement Plan</a:t>
            </a:r>
            <a:endParaRPr lang="en-IN" sz="2400" b="1" dirty="0"/>
          </a:p>
        </p:txBody>
      </p:sp>
      <p:graphicFrame>
        <p:nvGraphicFramePr>
          <p:cNvPr id="4" name="Table 3">
            <a:extLst>
              <a:ext uri="{FF2B5EF4-FFF2-40B4-BE49-F238E27FC236}">
                <a16:creationId xmlns:a16="http://schemas.microsoft.com/office/drawing/2014/main" id="{5560BADF-C46B-15C6-0822-A9FDFECC816E}"/>
              </a:ext>
            </a:extLst>
          </p:cNvPr>
          <p:cNvGraphicFramePr>
            <a:graphicFrameLocks noGrp="1"/>
          </p:cNvGraphicFramePr>
          <p:nvPr>
            <p:extLst>
              <p:ext uri="{D42A27DB-BD31-4B8C-83A1-F6EECF244321}">
                <p14:modId xmlns:p14="http://schemas.microsoft.com/office/powerpoint/2010/main" val="3142888894"/>
              </p:ext>
            </p:extLst>
          </p:nvPr>
        </p:nvGraphicFramePr>
        <p:xfrm>
          <a:off x="291830" y="924128"/>
          <a:ext cx="11712102" cy="5632316"/>
        </p:xfrm>
        <a:graphic>
          <a:graphicData uri="http://schemas.openxmlformats.org/drawingml/2006/table">
            <a:tbl>
              <a:tblPr/>
              <a:tblGrid>
                <a:gridCol w="1174170">
                  <a:extLst>
                    <a:ext uri="{9D8B030D-6E8A-4147-A177-3AD203B41FA5}">
                      <a16:colId xmlns:a16="http://schemas.microsoft.com/office/drawing/2014/main" val="4122930654"/>
                    </a:ext>
                  </a:extLst>
                </a:gridCol>
                <a:gridCol w="1766189">
                  <a:extLst>
                    <a:ext uri="{9D8B030D-6E8A-4147-A177-3AD203B41FA5}">
                      <a16:colId xmlns:a16="http://schemas.microsoft.com/office/drawing/2014/main" val="4095474818"/>
                    </a:ext>
                  </a:extLst>
                </a:gridCol>
                <a:gridCol w="2121401">
                  <a:extLst>
                    <a:ext uri="{9D8B030D-6E8A-4147-A177-3AD203B41FA5}">
                      <a16:colId xmlns:a16="http://schemas.microsoft.com/office/drawing/2014/main" val="3718237819"/>
                    </a:ext>
                  </a:extLst>
                </a:gridCol>
                <a:gridCol w="2160869">
                  <a:extLst>
                    <a:ext uri="{9D8B030D-6E8A-4147-A177-3AD203B41FA5}">
                      <a16:colId xmlns:a16="http://schemas.microsoft.com/office/drawing/2014/main" val="3368998424"/>
                    </a:ext>
                  </a:extLst>
                </a:gridCol>
                <a:gridCol w="1697120">
                  <a:extLst>
                    <a:ext uri="{9D8B030D-6E8A-4147-A177-3AD203B41FA5}">
                      <a16:colId xmlns:a16="http://schemas.microsoft.com/office/drawing/2014/main" val="3103774182"/>
                    </a:ext>
                  </a:extLst>
                </a:gridCol>
                <a:gridCol w="2792353">
                  <a:extLst>
                    <a:ext uri="{9D8B030D-6E8A-4147-A177-3AD203B41FA5}">
                      <a16:colId xmlns:a16="http://schemas.microsoft.com/office/drawing/2014/main" val="1550614744"/>
                    </a:ext>
                  </a:extLst>
                </a:gridCol>
              </a:tblGrid>
              <a:tr h="337473">
                <a:tc>
                  <a:txBody>
                    <a:bodyPr/>
                    <a:lstStyle/>
                    <a:p>
                      <a:pPr algn="l" fontAlgn="ctr">
                        <a:buNone/>
                      </a:pPr>
                      <a:r>
                        <a:rPr lang="en-IN" sz="800" b="1" i="0" u="none" strike="noStrike">
                          <a:solidFill>
                            <a:srgbClr val="000000"/>
                          </a:solidFill>
                          <a:effectLst/>
                          <a:latin typeface="Arial" panose="020B0604020202020204" pitchFamily="34" charset="0"/>
                          <a:cs typeface="Arial" panose="020B0604020202020204" pitchFamily="34" charset="0"/>
                        </a:rPr>
                        <a:t>Parameter Name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1" i="0" u="none" strike="noStrike">
                          <a:solidFill>
                            <a:srgbClr val="000000"/>
                          </a:solidFill>
                          <a:effectLst/>
                          <a:latin typeface="Arial" panose="020B0604020202020204" pitchFamily="34" charset="0"/>
                          <a:cs typeface="Arial" panose="020B0604020202020204" pitchFamily="34" charset="0"/>
                        </a:rPr>
                        <a:t>3GPP Reference (Relevant Context)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1" i="0" u="none" strike="noStrike">
                          <a:solidFill>
                            <a:srgbClr val="000000"/>
                          </a:solidFill>
                          <a:effectLst/>
                          <a:latin typeface="Arial" panose="020B0604020202020204" pitchFamily="34" charset="0"/>
                          <a:cs typeface="Arial" panose="020B0604020202020204" pitchFamily="34" charset="0"/>
                        </a:rPr>
                        <a:t>Explanation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1" i="0" u="none" strike="noStrike">
                          <a:solidFill>
                            <a:srgbClr val="000000"/>
                          </a:solidFill>
                          <a:effectLst/>
                          <a:latin typeface="Arial" panose="020B0604020202020204" pitchFamily="34" charset="0"/>
                          <a:cs typeface="Arial" panose="020B0604020202020204" pitchFamily="34" charset="0"/>
                        </a:rPr>
                        <a:t>Default/Typical Setting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1" i="0" u="none" strike="noStrike">
                          <a:solidFill>
                            <a:srgbClr val="000000"/>
                          </a:solidFill>
                          <a:effectLst/>
                          <a:latin typeface="Arial" panose="020B0604020202020204" pitchFamily="34" charset="0"/>
                          <a:cs typeface="Arial" panose="020B0604020202020204" pitchFamily="34" charset="0"/>
                        </a:rPr>
                        <a:t>Recommended Setting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1" i="0" u="none" strike="noStrike">
                          <a:solidFill>
                            <a:srgbClr val="000000"/>
                          </a:solidFill>
                          <a:effectLst/>
                          <a:latin typeface="Arial" panose="020B0604020202020204" pitchFamily="34" charset="0"/>
                          <a:cs typeface="Arial" panose="020B0604020202020204" pitchFamily="34" charset="0"/>
                        </a:rPr>
                        <a:t>How it Helps Improve Call Drop KPI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583506"/>
                  </a:ext>
                </a:extLst>
              </a:tr>
              <a:tr h="849502">
                <a:tc>
                  <a:txBody>
                    <a:bodyPr/>
                    <a:lstStyle/>
                    <a:p>
                      <a:pPr algn="ctr" fontAlgn="ctr">
                        <a:buNone/>
                      </a:pPr>
                      <a:r>
                        <a:rPr lang="en-IN" sz="800" b="0" i="0" u="none" strike="noStrike" dirty="0" err="1">
                          <a:solidFill>
                            <a:srgbClr val="000000"/>
                          </a:solidFill>
                          <a:effectLst/>
                          <a:latin typeface="Arial" panose="020B0604020202020204" pitchFamily="34" charset="0"/>
                          <a:cs typeface="Arial" panose="020B0604020202020204" pitchFamily="34" charset="0"/>
                        </a:rPr>
                        <a:t>maxRetxThreshold</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dirty="0">
                          <a:solidFill>
                            <a:srgbClr val="000000"/>
                          </a:solidFill>
                          <a:effectLst/>
                          <a:latin typeface="Arial" panose="020B0604020202020204" pitchFamily="34" charset="0"/>
                          <a:cs typeface="Arial" panose="020B0604020202020204" pitchFamily="34" charset="0"/>
                        </a:rPr>
                        <a:t>RLC-Config -&gt; am-Config -&gt; </a:t>
                      </a:r>
                      <a:r>
                        <a:rPr lang="en-IN" sz="800" b="0" i="0" u="none" strike="noStrike" dirty="0" err="1">
                          <a:solidFill>
                            <a:srgbClr val="000000"/>
                          </a:solidFill>
                          <a:effectLst/>
                          <a:latin typeface="Arial" panose="020B0604020202020204" pitchFamily="34" charset="0"/>
                          <a:cs typeface="Arial" panose="020B0604020202020204" pitchFamily="34" charset="0"/>
                        </a:rPr>
                        <a:t>maxRetxThreshold</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dirty="0">
                          <a:solidFill>
                            <a:srgbClr val="000000"/>
                          </a:solidFill>
                          <a:effectLst/>
                          <a:latin typeface="Arial" panose="020B0604020202020204" pitchFamily="34" charset="0"/>
                          <a:cs typeface="Arial" panose="020B0604020202020204" pitchFamily="34" charset="0"/>
                        </a:rPr>
                        <a:t>Defines the maximum number of retransmissions for an RLC PDU (Protocol Data Unit) or SDU (Service Data Unit) before the RLC entity indicates a failure to the higher layer (PDCP).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fr-FR" sz="800" b="0" i="0" u="none" strike="noStrike" dirty="0">
                          <a:solidFill>
                            <a:srgbClr val="000000"/>
                          </a:solidFill>
                          <a:effectLst/>
                          <a:latin typeface="Arial" panose="020B0604020202020204" pitchFamily="34" charset="0"/>
                          <a:cs typeface="Arial" panose="020B0604020202020204" pitchFamily="34" charset="0"/>
                        </a:rPr>
                        <a:t>t8 (8 retransmissions), t16 (16 retransmissions), t32 (32 retransmissions)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dirty="0">
                          <a:solidFill>
                            <a:srgbClr val="000000"/>
                          </a:solidFill>
                          <a:effectLst/>
                          <a:latin typeface="Arial" panose="020B0604020202020204" pitchFamily="34" charset="0"/>
                          <a:cs typeface="Arial" panose="020B0604020202020204" pitchFamily="34" charset="0"/>
                        </a:rPr>
                        <a:t>t16 or t32 (Higher value for robustness, especially in cells with fluctuating radio conditions)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1" i="0" u="none" strike="noStrike" dirty="0">
                          <a:solidFill>
                            <a:srgbClr val="000000"/>
                          </a:solidFill>
                          <a:effectLst/>
                          <a:latin typeface="Arial" panose="020B0604020202020204" pitchFamily="34" charset="0"/>
                          <a:cs typeface="Arial" panose="020B0604020202020204" pitchFamily="34" charset="0"/>
                        </a:rPr>
                        <a:t>Direct.</a:t>
                      </a:r>
                      <a:r>
                        <a:rPr lang="en-US" sz="800" b="0" i="0" u="none" strike="noStrike" dirty="0">
                          <a:solidFill>
                            <a:srgbClr val="000000"/>
                          </a:solidFill>
                          <a:effectLst/>
                          <a:latin typeface="Arial" panose="020B0604020202020204" pitchFamily="34" charset="0"/>
                          <a:cs typeface="Arial" panose="020B0604020202020204" pitchFamily="34" charset="0"/>
                        </a:rPr>
                        <a:t> A higher </a:t>
                      </a:r>
                      <a:r>
                        <a:rPr lang="en-US" sz="800" b="0" i="0" u="none" strike="noStrike" dirty="0" err="1">
                          <a:solidFill>
                            <a:srgbClr val="000000"/>
                          </a:solidFill>
                          <a:effectLst/>
                          <a:latin typeface="Arial" panose="020B0604020202020204" pitchFamily="34" charset="0"/>
                          <a:cs typeface="Arial" panose="020B0604020202020204" pitchFamily="34" charset="0"/>
                        </a:rPr>
                        <a:t>maxRetxThreshold</a:t>
                      </a:r>
                      <a:r>
                        <a:rPr lang="en-US" sz="800" b="0" i="0" u="none" strike="noStrike" dirty="0">
                          <a:solidFill>
                            <a:srgbClr val="000000"/>
                          </a:solidFill>
                          <a:effectLst/>
                          <a:latin typeface="Arial" panose="020B0604020202020204" pitchFamily="34" charset="0"/>
                          <a:cs typeface="Arial" panose="020B0604020202020204" pitchFamily="34" charset="0"/>
                        </a:rPr>
                        <a:t> allows the RLC layer more attempts to successfully deliver data over the air interface, increasing robustness against transient radio issues and delaying the declaration of RLF. This directly reduces call drops caused by temporary data loss.</a:t>
                      </a:r>
                      <a:endParaRPr lang="en-US" sz="8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55813449"/>
                  </a:ext>
                </a:extLst>
              </a:tr>
              <a:tr h="849502">
                <a:tc>
                  <a:txBody>
                    <a:bodyPr/>
                    <a:lstStyle/>
                    <a:p>
                      <a:pPr algn="ctr" fontAlgn="ctr">
                        <a:buNone/>
                      </a:pPr>
                      <a:r>
                        <a:rPr lang="en-IN" sz="800" b="0" i="0" u="none" strike="noStrike">
                          <a:solidFill>
                            <a:srgbClr val="000000"/>
                          </a:solidFill>
                          <a:effectLst/>
                          <a:latin typeface="Arial" panose="020B0604020202020204" pitchFamily="34" charset="0"/>
                          <a:cs typeface="Arial" panose="020B0604020202020204" pitchFamily="34" charset="0"/>
                        </a:rPr>
                        <a:t>pollPDU</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Arial" panose="020B0604020202020204" pitchFamily="34" charset="0"/>
                          <a:cs typeface="Arial" panose="020B0604020202020204" pitchFamily="34" charset="0"/>
                        </a:rPr>
                        <a:t>RLC-Config -&gt; am-Config -&gt; pollPDU</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Arial" panose="020B0604020202020204" pitchFamily="34" charset="0"/>
                          <a:cs typeface="Arial" panose="020B0604020202020204" pitchFamily="34" charset="0"/>
                        </a:rPr>
                        <a:t>Specifies that a POLL (request for RLC Status Report) is triggered every pollPDU number of RLC SDUs transmitted.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Arial" panose="020B0604020202020204" pitchFamily="34" charset="0"/>
                          <a:cs typeface="Arial" panose="020B0604020202020204" pitchFamily="34" charset="0"/>
                        </a:rPr>
                        <a:t>p4, p8, p16, p32, p64, p128, p256, pInfinity (often p8 or p16)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Arial" panose="020B0604020202020204" pitchFamily="34" charset="0"/>
                          <a:cs typeface="Arial" panose="020B0604020202020204" pitchFamily="34" charset="0"/>
                        </a:rPr>
                        <a:t>p4 or p8 (Lower value to detect errors faster)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1" i="0" u="none" strike="noStrike">
                          <a:solidFill>
                            <a:srgbClr val="000000"/>
                          </a:solidFill>
                          <a:effectLst/>
                          <a:latin typeface="Arial" panose="020B0604020202020204" pitchFamily="34" charset="0"/>
                          <a:cs typeface="Arial" panose="020B0604020202020204" pitchFamily="34" charset="0"/>
                        </a:rPr>
                        <a:t>Direct.</a:t>
                      </a:r>
                      <a:r>
                        <a:rPr lang="en-US" sz="800" b="0" i="0" u="none" strike="noStrike">
                          <a:solidFill>
                            <a:srgbClr val="000000"/>
                          </a:solidFill>
                          <a:effectLst/>
                          <a:latin typeface="Arial" panose="020B0604020202020204" pitchFamily="34" charset="0"/>
                          <a:cs typeface="Arial" panose="020B0604020202020204" pitchFamily="34" charset="0"/>
                        </a:rPr>
                        <a:t> A lower pollPDU value means the UE/gNB requests status reports more frequently. This allows faster detection of missing RLC PDUs and quicker retransmission initiation, reducing overall data loss and preventing RLF from prolonged data stalls.</a:t>
                      </a:r>
                      <a:endParaRPr lang="en-US" sz="8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0749376"/>
                  </a:ext>
                </a:extLst>
              </a:tr>
              <a:tr h="640037">
                <a:tc>
                  <a:txBody>
                    <a:bodyPr/>
                    <a:lstStyle/>
                    <a:p>
                      <a:pPr algn="ctr" fontAlgn="ctr">
                        <a:buNone/>
                      </a:pPr>
                      <a:r>
                        <a:rPr lang="en-IN" sz="800" b="0" i="0" u="none" strike="noStrike">
                          <a:solidFill>
                            <a:srgbClr val="000000"/>
                          </a:solidFill>
                          <a:effectLst/>
                          <a:latin typeface="Arial" panose="020B0604020202020204" pitchFamily="34" charset="0"/>
                          <a:cs typeface="Arial" panose="020B0604020202020204" pitchFamily="34" charset="0"/>
                        </a:rPr>
                        <a:t>pollByte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Arial" panose="020B0604020202020204" pitchFamily="34" charset="0"/>
                          <a:cs typeface="Arial" panose="020B0604020202020204" pitchFamily="34" charset="0"/>
                        </a:rPr>
                        <a:t>RLC-Config -&gt; am-Config -&gt; pollByte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Arial" panose="020B0604020202020204" pitchFamily="34" charset="0"/>
                          <a:cs typeface="Arial" panose="020B0604020202020204" pitchFamily="34" charset="0"/>
                        </a:rPr>
                        <a:t>Specifies that a POLL is triggered every pollByte number of bytes transmitted.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Arial" panose="020B0604020202020204" pitchFamily="34" charset="0"/>
                          <a:cs typeface="Arial" panose="020B0604020202020204" pitchFamily="34" charset="0"/>
                        </a:rPr>
                        <a:t>kB1, kB2, kB4, etc. (often kB2 or kB4)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Arial" panose="020B0604020202020204" pitchFamily="34" charset="0"/>
                          <a:cs typeface="Arial" panose="020B0604020202020204" pitchFamily="34" charset="0"/>
                        </a:rPr>
                        <a:t>kB1 or kB2 (Lower value to detect errors faster)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1" i="0" u="none" strike="noStrike">
                          <a:solidFill>
                            <a:srgbClr val="000000"/>
                          </a:solidFill>
                          <a:effectLst/>
                          <a:latin typeface="Arial" panose="020B0604020202020204" pitchFamily="34" charset="0"/>
                          <a:cs typeface="Arial" panose="020B0604020202020204" pitchFamily="34" charset="0"/>
                        </a:rPr>
                        <a:t>Direct.</a:t>
                      </a:r>
                      <a:r>
                        <a:rPr lang="en-US" sz="800" b="0" i="0" u="none" strike="noStrike">
                          <a:solidFill>
                            <a:srgbClr val="000000"/>
                          </a:solidFill>
                          <a:effectLst/>
                          <a:latin typeface="Arial" panose="020B0604020202020204" pitchFamily="34" charset="0"/>
                          <a:cs typeface="Arial" panose="020B0604020202020204" pitchFamily="34" charset="0"/>
                        </a:rPr>
                        <a:t> Similar to pollPDU, a lower pollByte value triggers status reports more often. This is beneficial for applications with large data bursts, ensuring timely error detection and retransmissions, thus contributing to call stability.</a:t>
                      </a:r>
                      <a:endParaRPr lang="en-US" sz="8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82292402"/>
                  </a:ext>
                </a:extLst>
              </a:tr>
              <a:tr h="837864">
                <a:tc>
                  <a:txBody>
                    <a:bodyPr/>
                    <a:lstStyle/>
                    <a:p>
                      <a:pPr algn="ctr" fontAlgn="ctr">
                        <a:buNone/>
                      </a:pPr>
                      <a:r>
                        <a:rPr lang="en-IN" sz="800" b="0" i="0" u="none" strike="noStrike" dirty="0">
                          <a:solidFill>
                            <a:srgbClr val="000000"/>
                          </a:solidFill>
                          <a:effectLst/>
                          <a:latin typeface="Arial" panose="020B0604020202020204" pitchFamily="34" charset="0"/>
                          <a:cs typeface="Arial" panose="020B0604020202020204" pitchFamily="34" charset="0"/>
                        </a:rPr>
                        <a:t>t-</a:t>
                      </a:r>
                      <a:r>
                        <a:rPr lang="en-IN" sz="800" b="0" i="0" u="none" strike="noStrike" dirty="0" err="1">
                          <a:solidFill>
                            <a:srgbClr val="000000"/>
                          </a:solidFill>
                          <a:effectLst/>
                          <a:latin typeface="Arial" panose="020B0604020202020204" pitchFamily="34" charset="0"/>
                          <a:cs typeface="Arial" panose="020B0604020202020204" pitchFamily="34" charset="0"/>
                        </a:rPr>
                        <a:t>PollRetransmit</a:t>
                      </a:r>
                      <a:r>
                        <a:rPr lang="en-IN" sz="800" b="0" i="0" u="none" strike="noStrike" dirty="0">
                          <a:solidFill>
                            <a:srgbClr val="000000"/>
                          </a:solidFill>
                          <a:effectLst/>
                          <a:latin typeface="Arial" panose="020B0604020202020204" pitchFamily="34" charset="0"/>
                          <a:cs typeface="Arial" panose="020B0604020202020204" pitchFamily="34" charset="0"/>
                        </a:rPr>
                        <a:t> (</a:t>
                      </a:r>
                      <a:r>
                        <a:rPr lang="en-IN" sz="800" b="0" i="0" u="none" strike="noStrike" dirty="0" err="1">
                          <a:solidFill>
                            <a:srgbClr val="000000"/>
                          </a:solidFill>
                          <a:effectLst/>
                          <a:latin typeface="Arial" panose="020B0604020202020204" pitchFamily="34" charset="0"/>
                          <a:cs typeface="Arial" panose="020B0604020202020204" pitchFamily="34" charset="0"/>
                        </a:rPr>
                        <a:t>ms</a:t>
                      </a:r>
                      <a:r>
                        <a:rPr lang="en-IN" sz="800" b="0" i="0" u="none" strike="noStrike" dirty="0">
                          <a:solidFill>
                            <a:srgbClr val="000000"/>
                          </a:solidFill>
                          <a:effectLst/>
                          <a:latin typeface="Arial" panose="020B0604020202020204" pitchFamily="34" charset="0"/>
                          <a:cs typeface="Arial" panose="020B0604020202020204" pitchFamily="34"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Arial" panose="020B0604020202020204" pitchFamily="34" charset="0"/>
                          <a:cs typeface="Arial" panose="020B0604020202020204" pitchFamily="34" charset="0"/>
                        </a:rPr>
                        <a:t>RLC-Config -&gt; am-Config -&gt; t-PollRetransmit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Arial" panose="020B0604020202020204" pitchFamily="34" charset="0"/>
                          <a:cs typeface="Arial" panose="020B0604020202020204" pitchFamily="34" charset="0"/>
                        </a:rPr>
                        <a:t>Timer for retransmitting a POLL (status report request) if no corresponding STATUS PDU is received.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Arial" panose="020B0604020202020204" pitchFamily="34" charset="0"/>
                          <a:cs typeface="Arial" panose="020B0604020202020204" pitchFamily="34" charset="0"/>
                        </a:rPr>
                        <a:t>ms45, ms50, ms55, ..., ms500 (e.g., ms100)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Arial" panose="020B0604020202020204" pitchFamily="34" charset="0"/>
                          <a:cs typeface="Arial" panose="020B0604020202020204" pitchFamily="34" charset="0"/>
                        </a:rPr>
                        <a:t>ms80 to ms150 (Adjust based on latency requirements and radio conditions)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1" i="0" u="none" strike="noStrike">
                          <a:solidFill>
                            <a:srgbClr val="000000"/>
                          </a:solidFill>
                          <a:effectLst/>
                          <a:latin typeface="Arial" panose="020B0604020202020204" pitchFamily="34" charset="0"/>
                          <a:cs typeface="Arial" panose="020B0604020202020204" pitchFamily="34" charset="0"/>
                        </a:rPr>
                        <a:t>Direct.</a:t>
                      </a:r>
                      <a:r>
                        <a:rPr lang="en-US" sz="800" b="0" i="0" u="none" strike="noStrike">
                          <a:solidFill>
                            <a:srgbClr val="000000"/>
                          </a:solidFill>
                          <a:effectLst/>
                          <a:latin typeface="Arial" panose="020B0604020202020204" pitchFamily="34" charset="0"/>
                          <a:cs typeface="Arial" panose="020B0604020202020204" pitchFamily="34" charset="0"/>
                        </a:rPr>
                        <a:t> If a POLL is sent but no status report is received, this timer dictates how long the RLC entity waits before sending another POLL. A shorter timer leads to faster retransmission attempts, improving the chances of recovering lost RLC PDUs before RLF is triggered.</a:t>
                      </a:r>
                      <a:endParaRPr lang="en-US" sz="8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08887783"/>
                  </a:ext>
                </a:extLst>
              </a:tr>
              <a:tr h="1070606">
                <a:tc>
                  <a:txBody>
                    <a:bodyPr/>
                    <a:lstStyle/>
                    <a:p>
                      <a:pPr algn="ctr" fontAlgn="ctr">
                        <a:buNone/>
                      </a:pPr>
                      <a:r>
                        <a:rPr lang="en-IN" sz="800" b="0" i="0" u="none" strike="noStrike">
                          <a:solidFill>
                            <a:srgbClr val="000000"/>
                          </a:solidFill>
                          <a:effectLst/>
                          <a:latin typeface="Arial" panose="020B0604020202020204" pitchFamily="34" charset="0"/>
                          <a:cs typeface="Arial" panose="020B0604020202020204" pitchFamily="34" charset="0"/>
                        </a:rPr>
                        <a:t>t-Reassembly (ms)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Arial" panose="020B0604020202020204" pitchFamily="34" charset="0"/>
                          <a:cs typeface="Arial" panose="020B0604020202020204" pitchFamily="34" charset="0"/>
                        </a:rPr>
                        <a:t>RLC-Config -&gt; am-Config -&gt; t-Reassembly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Arial" panose="020B0604020202020204" pitchFamily="34" charset="0"/>
                          <a:cs typeface="Arial" panose="020B0604020202020204" pitchFamily="34" charset="0"/>
                        </a:rPr>
                        <a:t>Timer used by the receiving RLC entity to reassemble an SDU from received RLC PDUs. If parts of an SDU are missing and this timer expires, the partial SDU is discarded.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Arial" panose="020B0604020202020204" pitchFamily="34" charset="0"/>
                          <a:cs typeface="Arial" panose="020B0604020202020204" pitchFamily="34" charset="0"/>
                        </a:rPr>
                        <a:t>ms35, ms40, ms45, ..., ms500 (e.g., ms100)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Arial" panose="020B0604020202020204" pitchFamily="34" charset="0"/>
                          <a:cs typeface="Arial" panose="020B0604020202020204" pitchFamily="34" charset="0"/>
                        </a:rPr>
                        <a:t>ms100 to ms200 (Slightly higher value for robustness in poor conditions)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1" i="0" u="none" strike="noStrike">
                          <a:solidFill>
                            <a:srgbClr val="000000"/>
                          </a:solidFill>
                          <a:effectLst/>
                          <a:latin typeface="Arial" panose="020B0604020202020204" pitchFamily="34" charset="0"/>
                          <a:cs typeface="Arial" panose="020B0604020202020204" pitchFamily="34" charset="0"/>
                        </a:rPr>
                        <a:t>Indirect.</a:t>
                      </a:r>
                      <a:r>
                        <a:rPr lang="en-US" sz="800" b="0" i="0" u="none" strike="noStrike">
                          <a:solidFill>
                            <a:srgbClr val="000000"/>
                          </a:solidFill>
                          <a:effectLst/>
                          <a:latin typeface="Arial" panose="020B0604020202020204" pitchFamily="34" charset="0"/>
                          <a:cs typeface="Arial" panose="020B0604020202020204" pitchFamily="34" charset="0"/>
                        </a:rPr>
                        <a:t> If this timer expires due to missing segments, the entire SDU is discarded, leading to data loss at the RLC layer. A slightly longer t-Reassembly gives more time for delayed or retransmitted segments to arrive, improving in-sequence delivery and reducing data loss that might contribute to higher layer failures.</a:t>
                      </a:r>
                      <a:endParaRPr lang="en-US" sz="8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31466513"/>
                  </a:ext>
                </a:extLst>
              </a:tr>
              <a:tr h="1047332">
                <a:tc>
                  <a:txBody>
                    <a:bodyPr/>
                    <a:lstStyle/>
                    <a:p>
                      <a:pPr algn="ctr" fontAlgn="ctr">
                        <a:buNone/>
                      </a:pPr>
                      <a:r>
                        <a:rPr lang="en-IN" sz="800" b="0" i="0" u="none" strike="noStrike">
                          <a:solidFill>
                            <a:srgbClr val="000000"/>
                          </a:solidFill>
                          <a:effectLst/>
                          <a:latin typeface="Arial" panose="020B0604020202020204" pitchFamily="34" charset="0"/>
                          <a:cs typeface="Arial" panose="020B0604020202020204" pitchFamily="34" charset="0"/>
                        </a:rPr>
                        <a:t>t-StatusProhibit (ms)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Arial" panose="020B0604020202020204" pitchFamily="34" charset="0"/>
                          <a:cs typeface="Arial" panose="020B0604020202020204" pitchFamily="34" charset="0"/>
                        </a:rPr>
                        <a:t>RLC-Config -&gt; am-Config -&gt; t-StatusProhibit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Arial" panose="020B0604020202020204" pitchFamily="34" charset="0"/>
                          <a:cs typeface="Arial" panose="020B0604020202020204" pitchFamily="34" charset="0"/>
                        </a:rPr>
                        <a:t>Timer that prevents an RLC entity from sending too many STATUS PDUs (reports) in a short period.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Arial" panose="020B0604020202020204" pitchFamily="34" charset="0"/>
                          <a:cs typeface="Arial" panose="020B0604020202020204" pitchFamily="34" charset="0"/>
                        </a:rPr>
                        <a:t>ms0, ms5, ms10, ..., ms500 (e.g., ms10 or ms20)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Arial" panose="020B0604020202020204" pitchFamily="34" charset="0"/>
                          <a:cs typeface="Arial" panose="020B0604020202020204" pitchFamily="34" charset="0"/>
                        </a:rPr>
                        <a:t>ms10 to ms30 (Balance between rapid error reporting and resource consumption)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1" i="0" u="none" strike="noStrike" dirty="0">
                          <a:solidFill>
                            <a:srgbClr val="000000"/>
                          </a:solidFill>
                          <a:effectLst/>
                          <a:latin typeface="Arial" panose="020B0604020202020204" pitchFamily="34" charset="0"/>
                          <a:cs typeface="Arial" panose="020B0604020202020204" pitchFamily="34" charset="0"/>
                        </a:rPr>
                        <a:t>Indirect.</a:t>
                      </a:r>
                      <a:r>
                        <a:rPr lang="en-US" sz="800" b="0" i="0" u="none" strike="noStrike" dirty="0">
                          <a:solidFill>
                            <a:srgbClr val="000000"/>
                          </a:solidFill>
                          <a:effectLst/>
                          <a:latin typeface="Arial" panose="020B0604020202020204" pitchFamily="34" charset="0"/>
                          <a:cs typeface="Arial" panose="020B0604020202020204" pitchFamily="34" charset="0"/>
                        </a:rPr>
                        <a:t> While higher values can reduce signaling overhead (saving resources), excessively high values might delay the </a:t>
                      </a:r>
                      <a:r>
                        <a:rPr lang="en-US" sz="800" b="0" i="0" u="none" strike="noStrike" dirty="0" err="1">
                          <a:solidFill>
                            <a:srgbClr val="000000"/>
                          </a:solidFill>
                          <a:effectLst/>
                          <a:latin typeface="Arial" panose="020B0604020202020204" pitchFamily="34" charset="0"/>
                          <a:cs typeface="Arial" panose="020B0604020202020204" pitchFamily="34" charset="0"/>
                        </a:rPr>
                        <a:t>gNB</a:t>
                      </a:r>
                      <a:r>
                        <a:rPr lang="en-US" sz="800" b="0" i="0" u="none" strike="noStrike" dirty="0">
                          <a:solidFill>
                            <a:srgbClr val="000000"/>
                          </a:solidFill>
                          <a:effectLst/>
                          <a:latin typeface="Arial" panose="020B0604020202020204" pitchFamily="34" charset="0"/>
                          <a:cs typeface="Arial" panose="020B0604020202020204" pitchFamily="34" charset="0"/>
                        </a:rPr>
                        <a:t>/UE from receiving critical status information about lost PDUs, potentially slowing down recovery and contributing to RLF. A balanced value ensures timely reporting without overwhelming the control channels.</a:t>
                      </a:r>
                      <a:endParaRPr lang="en-US" sz="8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33088048"/>
                  </a:ext>
                </a:extLst>
              </a:tr>
            </a:tbl>
          </a:graphicData>
        </a:graphic>
      </p:graphicFrame>
      <p:sp>
        <p:nvSpPr>
          <p:cNvPr id="6" name="TextBox 5">
            <a:extLst>
              <a:ext uri="{FF2B5EF4-FFF2-40B4-BE49-F238E27FC236}">
                <a16:creationId xmlns:a16="http://schemas.microsoft.com/office/drawing/2014/main" id="{787C63E2-C960-FD48-A8CD-37AD2D72984F}"/>
              </a:ext>
            </a:extLst>
          </p:cNvPr>
          <p:cNvSpPr txBox="1"/>
          <p:nvPr/>
        </p:nvSpPr>
        <p:spPr>
          <a:xfrm>
            <a:off x="6383777" y="498822"/>
            <a:ext cx="6094378" cy="276999"/>
          </a:xfrm>
          <a:prstGeom prst="rect">
            <a:avLst/>
          </a:prstGeom>
          <a:noFill/>
        </p:spPr>
        <p:txBody>
          <a:bodyPr wrap="square">
            <a:spAutoFit/>
          </a:bodyPr>
          <a:lstStyle/>
          <a:p>
            <a:pPr algn="ctr"/>
            <a:r>
              <a:rPr lang="en-US" sz="1200" dirty="0"/>
              <a:t>RLC Parameters (Acknowledged Mode - AM, most relevant for call drops):</a:t>
            </a:r>
            <a:endParaRPr lang="en-IN" sz="1200" dirty="0"/>
          </a:p>
        </p:txBody>
      </p:sp>
    </p:spTree>
    <p:extLst>
      <p:ext uri="{BB962C8B-B14F-4D97-AF65-F5344CB8AC3E}">
        <p14:creationId xmlns:p14="http://schemas.microsoft.com/office/powerpoint/2010/main" val="17397631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8EF49-1EB1-D495-A6F7-3BE19880160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8AC1A5F-C308-1CC1-A1C3-D521590222EF}"/>
              </a:ext>
            </a:extLst>
          </p:cNvPr>
          <p:cNvSpPr txBox="1"/>
          <p:nvPr/>
        </p:nvSpPr>
        <p:spPr>
          <a:xfrm>
            <a:off x="196985" y="277398"/>
            <a:ext cx="6094378" cy="400110"/>
          </a:xfrm>
          <a:prstGeom prst="rect">
            <a:avLst/>
          </a:prstGeom>
          <a:noFill/>
        </p:spPr>
        <p:txBody>
          <a:bodyPr wrap="square">
            <a:spAutoFit/>
          </a:bodyPr>
          <a:lstStyle/>
          <a:p>
            <a:r>
              <a:rPr lang="en-US" sz="2000" b="1" dirty="0"/>
              <a:t>Call Drop Rate Improvement Plan</a:t>
            </a:r>
            <a:endParaRPr lang="en-IN" sz="2000" b="1" dirty="0"/>
          </a:p>
        </p:txBody>
      </p:sp>
      <p:graphicFrame>
        <p:nvGraphicFramePr>
          <p:cNvPr id="4" name="Table 3">
            <a:extLst>
              <a:ext uri="{FF2B5EF4-FFF2-40B4-BE49-F238E27FC236}">
                <a16:creationId xmlns:a16="http://schemas.microsoft.com/office/drawing/2014/main" id="{794EA05D-E4F4-4686-D0CC-B683D1036EDF}"/>
              </a:ext>
            </a:extLst>
          </p:cNvPr>
          <p:cNvGraphicFramePr>
            <a:graphicFrameLocks noGrp="1"/>
          </p:cNvGraphicFramePr>
          <p:nvPr>
            <p:extLst>
              <p:ext uri="{D42A27DB-BD31-4B8C-83A1-F6EECF244321}">
                <p14:modId xmlns:p14="http://schemas.microsoft.com/office/powerpoint/2010/main" val="1858473583"/>
              </p:ext>
            </p:extLst>
          </p:nvPr>
        </p:nvGraphicFramePr>
        <p:xfrm>
          <a:off x="165370" y="856034"/>
          <a:ext cx="11828834" cy="5583677"/>
        </p:xfrm>
        <a:graphic>
          <a:graphicData uri="http://schemas.openxmlformats.org/drawingml/2006/table">
            <a:tbl>
              <a:tblPr/>
              <a:tblGrid>
                <a:gridCol w="1467449">
                  <a:extLst>
                    <a:ext uri="{9D8B030D-6E8A-4147-A177-3AD203B41FA5}">
                      <a16:colId xmlns:a16="http://schemas.microsoft.com/office/drawing/2014/main" val="2469384115"/>
                    </a:ext>
                  </a:extLst>
                </a:gridCol>
                <a:gridCol w="2002871">
                  <a:extLst>
                    <a:ext uri="{9D8B030D-6E8A-4147-A177-3AD203B41FA5}">
                      <a16:colId xmlns:a16="http://schemas.microsoft.com/office/drawing/2014/main" val="8177220"/>
                    </a:ext>
                  </a:extLst>
                </a:gridCol>
                <a:gridCol w="2444097">
                  <a:extLst>
                    <a:ext uri="{9D8B030D-6E8A-4147-A177-3AD203B41FA5}">
                      <a16:colId xmlns:a16="http://schemas.microsoft.com/office/drawing/2014/main" val="4110379073"/>
                    </a:ext>
                  </a:extLst>
                </a:gridCol>
                <a:gridCol w="1472407">
                  <a:extLst>
                    <a:ext uri="{9D8B030D-6E8A-4147-A177-3AD203B41FA5}">
                      <a16:colId xmlns:a16="http://schemas.microsoft.com/office/drawing/2014/main" val="3870980971"/>
                    </a:ext>
                  </a:extLst>
                </a:gridCol>
                <a:gridCol w="1883887">
                  <a:extLst>
                    <a:ext uri="{9D8B030D-6E8A-4147-A177-3AD203B41FA5}">
                      <a16:colId xmlns:a16="http://schemas.microsoft.com/office/drawing/2014/main" val="3914251450"/>
                    </a:ext>
                  </a:extLst>
                </a:gridCol>
                <a:gridCol w="2558123">
                  <a:extLst>
                    <a:ext uri="{9D8B030D-6E8A-4147-A177-3AD203B41FA5}">
                      <a16:colId xmlns:a16="http://schemas.microsoft.com/office/drawing/2014/main" val="928742612"/>
                    </a:ext>
                  </a:extLst>
                </a:gridCol>
              </a:tblGrid>
              <a:tr h="296027">
                <a:tc>
                  <a:txBody>
                    <a:bodyPr/>
                    <a:lstStyle/>
                    <a:p>
                      <a:pPr algn="ctr" fontAlgn="ctr">
                        <a:buNone/>
                      </a:pPr>
                      <a:r>
                        <a:rPr lang="en-IN" sz="700" b="1" i="0" u="none" strike="noStrike">
                          <a:solidFill>
                            <a:srgbClr val="000000"/>
                          </a:solidFill>
                          <a:effectLst/>
                          <a:latin typeface="Arial" panose="020B0604020202020204" pitchFamily="34" charset="0"/>
                          <a:cs typeface="Arial" panose="020B0604020202020204" pitchFamily="34" charset="0"/>
                        </a:rPr>
                        <a:t>Parameter Name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1" i="0" u="none" strike="noStrike">
                          <a:solidFill>
                            <a:srgbClr val="000000"/>
                          </a:solidFill>
                          <a:effectLst/>
                          <a:latin typeface="Arial" panose="020B0604020202020204" pitchFamily="34" charset="0"/>
                          <a:cs typeface="Arial" panose="020B0604020202020204" pitchFamily="34" charset="0"/>
                        </a:rPr>
                        <a:t>3GPP Reference (Relevant Context)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1" i="0" u="none" strike="noStrike">
                          <a:solidFill>
                            <a:srgbClr val="000000"/>
                          </a:solidFill>
                          <a:effectLst/>
                          <a:latin typeface="Arial" panose="020B0604020202020204" pitchFamily="34" charset="0"/>
                          <a:cs typeface="Arial" panose="020B0604020202020204" pitchFamily="34" charset="0"/>
                        </a:rPr>
                        <a:t>Explanation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1" i="0" u="none" strike="noStrike">
                          <a:solidFill>
                            <a:srgbClr val="000000"/>
                          </a:solidFill>
                          <a:effectLst/>
                          <a:latin typeface="Arial" panose="020B0604020202020204" pitchFamily="34" charset="0"/>
                          <a:cs typeface="Arial" panose="020B0604020202020204" pitchFamily="34" charset="0"/>
                        </a:rPr>
                        <a:t>Default/Typical Setting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1" i="0" u="none" strike="noStrike">
                          <a:solidFill>
                            <a:srgbClr val="000000"/>
                          </a:solidFill>
                          <a:effectLst/>
                          <a:latin typeface="Arial" panose="020B0604020202020204" pitchFamily="34" charset="0"/>
                          <a:cs typeface="Arial" panose="020B0604020202020204" pitchFamily="34" charset="0"/>
                        </a:rPr>
                        <a:t>Recommended Setting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700" b="1" i="0" u="none" strike="noStrike">
                          <a:solidFill>
                            <a:srgbClr val="000000"/>
                          </a:solidFill>
                          <a:effectLst/>
                          <a:latin typeface="Arial" panose="020B0604020202020204" pitchFamily="34" charset="0"/>
                          <a:cs typeface="Arial" panose="020B0604020202020204" pitchFamily="34" charset="0"/>
                        </a:rPr>
                        <a:t>How it Helps Improve Call Drop KPI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9302055"/>
                  </a:ext>
                </a:extLst>
              </a:tr>
              <a:tr h="296027">
                <a:tc>
                  <a:txBody>
                    <a:bodyPr/>
                    <a:lstStyle/>
                    <a:p>
                      <a:pPr algn="ctr" fontAlgn="ctr">
                        <a:buNone/>
                      </a:pPr>
                      <a:r>
                        <a:rPr lang="en-US" sz="700" b="1" i="0" u="none" strike="noStrike">
                          <a:solidFill>
                            <a:srgbClr val="000000"/>
                          </a:solidFill>
                          <a:effectLst/>
                          <a:latin typeface="Arial" panose="020B0604020202020204" pitchFamily="34" charset="0"/>
                          <a:cs typeface="Arial" panose="020B0604020202020204" pitchFamily="34" charset="0"/>
                        </a:rPr>
                        <a:t>I. Radio Link Failure (RLF) Detection &amp; Recovery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68530141"/>
                  </a:ext>
                </a:extLst>
              </a:tr>
              <a:tr h="561430">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T310 (ms)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RRCReconfiguration / RRCSetup -&gt; radioLinkMonitoringConfig -&gt; T310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700" b="0" i="0" u="none" strike="noStrike">
                          <a:solidFill>
                            <a:srgbClr val="000000"/>
                          </a:solidFill>
                          <a:effectLst/>
                          <a:latin typeface="Arial" panose="020B0604020202020204" pitchFamily="34" charset="0"/>
                          <a:cs typeface="Arial" panose="020B0604020202020204" pitchFamily="34" charset="0"/>
                        </a:rPr>
                        <a:t>Timer started by the UE when it detects "out-of-sync" conditions (e.g., too many consecutive negative physical layer indications from lower layers like PHY/MAC).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ms0, ms200, ms500, ms1000, ms2000 (e.g., ms500)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700" b="0" i="0" u="none" strike="noStrike">
                          <a:solidFill>
                            <a:srgbClr val="000000"/>
                          </a:solidFill>
                          <a:effectLst/>
                          <a:latin typeface="Arial" panose="020B0604020202020204" pitchFamily="34" charset="0"/>
                          <a:cs typeface="Arial" panose="020B0604020202020204" pitchFamily="34" charset="0"/>
                        </a:rPr>
                        <a:t>ms1000 or ms2000 (Higher for robustness)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700" b="1" i="0" u="none" strike="noStrike">
                          <a:solidFill>
                            <a:srgbClr val="000000"/>
                          </a:solidFill>
                          <a:effectLst/>
                          <a:latin typeface="Arial" panose="020B0604020202020204" pitchFamily="34" charset="0"/>
                          <a:cs typeface="Arial" panose="020B0604020202020204" pitchFamily="34" charset="0"/>
                        </a:rPr>
                        <a:t>Critical.</a:t>
                      </a:r>
                      <a:r>
                        <a:rPr lang="en-US" sz="700" b="0" i="0" u="none" strike="noStrike">
                          <a:solidFill>
                            <a:srgbClr val="000000"/>
                          </a:solidFill>
                          <a:effectLst/>
                          <a:latin typeface="Arial" panose="020B0604020202020204" pitchFamily="34" charset="0"/>
                          <a:cs typeface="Arial" panose="020B0604020202020204" pitchFamily="34" charset="0"/>
                        </a:rPr>
                        <a:t> A higher T310 allows the UE to tolerate longer periods of poor radio conditions (e.g., temporary fading or interference) before declaring an RLF, thus preventing premature call drops.</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47146468"/>
                  </a:ext>
                </a:extLst>
              </a:tr>
              <a:tr h="571638">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N310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RRCReconfiguration / RRCSetup -&gt; radioLinkMonitoringConfig -&gt; N310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700" b="0" i="0" u="none" strike="noStrike">
                          <a:solidFill>
                            <a:srgbClr val="000000"/>
                          </a:solidFill>
                          <a:effectLst/>
                          <a:latin typeface="Arial" panose="020B0604020202020204" pitchFamily="34" charset="0"/>
                          <a:cs typeface="Arial" panose="020B0604020202020204" pitchFamily="34" charset="0"/>
                        </a:rPr>
                        <a:t>Number of consecutive "out-of-sync" indications from the physical layer required for the UE to start T310.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pt-BR" sz="700" b="0" i="0" u="none" strike="noStrike">
                          <a:solidFill>
                            <a:srgbClr val="000000"/>
                          </a:solidFill>
                          <a:effectLst/>
                          <a:latin typeface="Arial" panose="020B0604020202020204" pitchFamily="34" charset="0"/>
                          <a:cs typeface="Arial" panose="020B0604020202020204" pitchFamily="34" charset="0"/>
                        </a:rPr>
                        <a:t>n1, n2, n3, n4, n6, n8, n10, n20 (e.g., n10)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700" b="0" i="0" u="none" strike="noStrike">
                          <a:solidFill>
                            <a:srgbClr val="000000"/>
                          </a:solidFill>
                          <a:effectLst/>
                          <a:latin typeface="Arial" panose="020B0604020202020204" pitchFamily="34" charset="0"/>
                          <a:cs typeface="Arial" panose="020B0604020202020204" pitchFamily="34" charset="0"/>
                        </a:rPr>
                        <a:t>n10 or n20 (Higher for robustness)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700" b="1" i="0" u="none" strike="noStrike">
                          <a:solidFill>
                            <a:srgbClr val="000000"/>
                          </a:solidFill>
                          <a:effectLst/>
                          <a:latin typeface="Arial" panose="020B0604020202020204" pitchFamily="34" charset="0"/>
                          <a:cs typeface="Arial" panose="020B0604020202020204" pitchFamily="34" charset="0"/>
                        </a:rPr>
                        <a:t>Critical.</a:t>
                      </a:r>
                      <a:r>
                        <a:rPr lang="en-US" sz="700" b="0" i="0" u="none" strike="noStrike">
                          <a:solidFill>
                            <a:srgbClr val="000000"/>
                          </a:solidFill>
                          <a:effectLst/>
                          <a:latin typeface="Arial" panose="020B0604020202020204" pitchFamily="34" charset="0"/>
                          <a:cs typeface="Arial" panose="020B0604020202020204" pitchFamily="34" charset="0"/>
                        </a:rPr>
                        <a:t> A higher N310 makes the RLF detection more robust to sporadic physical layer issues, preventing the premature start of T310 and declaration of RLF.</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88668754"/>
                  </a:ext>
                </a:extLst>
              </a:tr>
              <a:tr h="561430">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T311 (ms)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RRCReconfiguration / RRCSetup -&gt; radioLinkMonitoringConfig -&gt; T311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700" b="0" i="0" u="none" strike="noStrike">
                          <a:solidFill>
                            <a:srgbClr val="000000"/>
                          </a:solidFill>
                          <a:effectLst/>
                          <a:latin typeface="Arial" panose="020B0604020202020204" pitchFamily="34" charset="0"/>
                          <a:cs typeface="Arial" panose="020B0604020202020204" pitchFamily="34" charset="0"/>
                        </a:rPr>
                        <a:t>Timer started by the UE upon declaring an RLF. During this time, the UE attempts RRC re-establishment. If re-establishment fails, the connection is dropped.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ms1000, ms3000, ms5000, ms10000, ms30000 (e.g., ms5000)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700" b="0" i="0" u="none" strike="noStrike">
                          <a:solidFill>
                            <a:srgbClr val="000000"/>
                          </a:solidFill>
                          <a:effectLst/>
                          <a:latin typeface="Arial" panose="020B0604020202020204" pitchFamily="34" charset="0"/>
                          <a:cs typeface="Arial" panose="020B0604020202020204" pitchFamily="34" charset="0"/>
                        </a:rPr>
                        <a:t>ms5000 or ms10000 (Higher for more recovery time)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700" b="1" i="0" u="none" strike="noStrike">
                          <a:solidFill>
                            <a:srgbClr val="000000"/>
                          </a:solidFill>
                          <a:effectLst/>
                          <a:latin typeface="Arial" panose="020B0604020202020204" pitchFamily="34" charset="0"/>
                          <a:cs typeface="Arial" panose="020B0604020202020204" pitchFamily="34" charset="0"/>
                        </a:rPr>
                        <a:t>Critical.</a:t>
                      </a:r>
                      <a:r>
                        <a:rPr lang="en-US" sz="700" b="0" i="0" u="none" strike="noStrike">
                          <a:solidFill>
                            <a:srgbClr val="000000"/>
                          </a:solidFill>
                          <a:effectLst/>
                          <a:latin typeface="Arial" panose="020B0604020202020204" pitchFamily="34" charset="0"/>
                          <a:cs typeface="Arial" panose="020B0604020202020204" pitchFamily="34" charset="0"/>
                        </a:rPr>
                        <a:t> A longer T311 gives the UE more time to successfully re-establish an RRC connection (e.g., by performing a handover to a better cell) after an RLF, thereby salvaging the call.</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9573121"/>
                  </a:ext>
                </a:extLst>
              </a:tr>
              <a:tr h="377688">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N311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RRCReconfiguration / RRCSetup -&gt; radioLinkMonitoringConfig -&gt; N311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700" b="0" i="0" u="none" strike="noStrike">
                          <a:solidFill>
                            <a:srgbClr val="000000"/>
                          </a:solidFill>
                          <a:effectLst/>
                          <a:latin typeface="Arial" panose="020B0604020202020204" pitchFamily="34" charset="0"/>
                          <a:cs typeface="Arial" panose="020B0604020202020204" pitchFamily="34" charset="0"/>
                        </a:rPr>
                        <a:t>Number of consecutive "in-sync" indications from the physical layer required to stop T310.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pt-BR" sz="700" b="0" i="0" u="none" strike="noStrike">
                          <a:solidFill>
                            <a:srgbClr val="000000"/>
                          </a:solidFill>
                          <a:effectLst/>
                          <a:latin typeface="Arial" panose="020B0604020202020204" pitchFamily="34" charset="0"/>
                          <a:cs typeface="Arial" panose="020B0604020202020204" pitchFamily="34" charset="0"/>
                        </a:rPr>
                        <a:t>n1, n2, n3, n4, n5, n6, n8, n10 (e.g., n1)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700" b="0" i="0" u="none" strike="noStrike">
                          <a:solidFill>
                            <a:srgbClr val="000000"/>
                          </a:solidFill>
                          <a:effectLst/>
                          <a:latin typeface="Arial" panose="020B0604020202020204" pitchFamily="34" charset="0"/>
                          <a:cs typeface="Arial" panose="020B0604020202020204" pitchFamily="34" charset="0"/>
                        </a:rPr>
                        <a:t>n1 or n2 (Lower for faster recovery from T310 start)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700" b="1" i="0" u="none" strike="noStrike">
                          <a:solidFill>
                            <a:srgbClr val="000000"/>
                          </a:solidFill>
                          <a:effectLst/>
                          <a:latin typeface="Arial" panose="020B0604020202020204" pitchFamily="34" charset="0"/>
                          <a:cs typeface="Arial" panose="020B0604020202020204" pitchFamily="34" charset="0"/>
                        </a:rPr>
                        <a:t>Important.</a:t>
                      </a:r>
                      <a:r>
                        <a:rPr lang="en-US" sz="700" b="0" i="0" u="none" strike="noStrike">
                          <a:solidFill>
                            <a:srgbClr val="000000"/>
                          </a:solidFill>
                          <a:effectLst/>
                          <a:latin typeface="Arial" panose="020B0604020202020204" pitchFamily="34" charset="0"/>
                          <a:cs typeface="Arial" panose="020B0604020202020204" pitchFamily="34" charset="0"/>
                        </a:rPr>
                        <a:t> A lower N311 allows the UE to quickly stop T310 if radio conditions improve rapidly, preventing unnecessary RLF declarations.</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5363210"/>
                  </a:ext>
                </a:extLst>
              </a:tr>
              <a:tr h="296027">
                <a:tc>
                  <a:txBody>
                    <a:bodyPr/>
                    <a:lstStyle/>
                    <a:p>
                      <a:pPr algn="ctr" fontAlgn="ctr">
                        <a:buNone/>
                      </a:pPr>
                      <a:r>
                        <a:rPr lang="en-US" sz="700" b="1" i="0" u="none" strike="noStrike">
                          <a:solidFill>
                            <a:srgbClr val="000000"/>
                          </a:solidFill>
                          <a:effectLst/>
                          <a:latin typeface="Arial" panose="020B0604020202020204" pitchFamily="34" charset="0"/>
                          <a:cs typeface="Arial" panose="020B0604020202020204" pitchFamily="34" charset="0"/>
                        </a:rPr>
                        <a:t>II. Mobility and Handover Optimization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80569002"/>
                  </a:ext>
                </a:extLst>
              </a:tr>
              <a:tr h="571638">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A3-Offset (dB)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MeasObjectNR -&gt; reportConfigNR -&gt; reportConfigA3 -&gt; a3-Offset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700" b="0" i="0" u="none" strike="noStrike">
                          <a:solidFill>
                            <a:srgbClr val="000000"/>
                          </a:solidFill>
                          <a:effectLst/>
                          <a:latin typeface="Arial" panose="020B0604020202020204" pitchFamily="34" charset="0"/>
                          <a:cs typeface="Arial" panose="020B0604020202020204" pitchFamily="34" charset="0"/>
                        </a:rPr>
                        <a:t>Defines the offset for the A3 event, which triggers inter-frequency/inter-RAT handovers when neighbor cell RSRP becomes serving cell RSRP + offset.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0 to 6 dB (e.g., 2 dB)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700" b="0" i="0" u="none" strike="noStrike">
                          <a:solidFill>
                            <a:srgbClr val="000000"/>
                          </a:solidFill>
                          <a:effectLst/>
                          <a:latin typeface="Arial" panose="020B0604020202020204" pitchFamily="34" charset="0"/>
                          <a:cs typeface="Arial" panose="020B0604020202020204" pitchFamily="34" charset="0"/>
                        </a:rPr>
                        <a:t>1 dB to 3 dB (Lower for quicker handover, higher for stickiness)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700" b="1" i="0" u="none" strike="noStrike">
                          <a:solidFill>
                            <a:srgbClr val="000000"/>
                          </a:solidFill>
                          <a:effectLst/>
                          <a:latin typeface="Arial" panose="020B0604020202020204" pitchFamily="34" charset="0"/>
                          <a:cs typeface="Arial" panose="020B0604020202020204" pitchFamily="34" charset="0"/>
                        </a:rPr>
                        <a:t>Crucial.</a:t>
                      </a:r>
                      <a:r>
                        <a:rPr lang="en-US" sz="700" b="0" i="0" u="none" strike="noStrike">
                          <a:solidFill>
                            <a:srgbClr val="000000"/>
                          </a:solidFill>
                          <a:effectLst/>
                          <a:latin typeface="Arial" panose="020B0604020202020204" pitchFamily="34" charset="0"/>
                          <a:cs typeface="Arial" panose="020B0604020202020204" pitchFamily="34" charset="0"/>
                        </a:rPr>
                        <a:t> An optimized A3-Offset ensures timely handovers to stronger target cells, preventing the serving cell's signal from degrading to a point where RLF is triggered. Too high a value can delay HO, too low can cause ping-pong.</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30348589"/>
                  </a:ext>
                </a:extLst>
              </a:tr>
              <a:tr h="551222">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Hysteresis (dB)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MeasObjectNR -&gt; reportConfigNR -&gt; reportConfigA3 -&gt; hysteresis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700" b="0" i="0" u="none" strike="noStrike">
                          <a:solidFill>
                            <a:srgbClr val="000000"/>
                          </a:solidFill>
                          <a:effectLst/>
                          <a:latin typeface="Arial" panose="020B0604020202020204" pitchFamily="34" charset="0"/>
                          <a:cs typeface="Arial" panose="020B0604020202020204" pitchFamily="34" charset="0"/>
                        </a:rPr>
                        <a:t>Margin applied to measurement events to prevent frequent triggering (ping-pong effect).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700" b="0" i="0" u="none" strike="noStrike">
                          <a:solidFill>
                            <a:srgbClr val="000000"/>
                          </a:solidFill>
                          <a:effectLst/>
                          <a:latin typeface="Arial" panose="020B0604020202020204" pitchFamily="34" charset="0"/>
                          <a:cs typeface="Arial" panose="020B0604020202020204" pitchFamily="34" charset="0"/>
                        </a:rPr>
                        <a:t>0 to 4 dB (e.g., 0 dB or 1 dB)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700" b="0" i="0" u="none" strike="noStrike">
                          <a:solidFill>
                            <a:srgbClr val="000000"/>
                          </a:solidFill>
                          <a:effectLst/>
                          <a:latin typeface="Arial" panose="020B0604020202020204" pitchFamily="34" charset="0"/>
                          <a:cs typeface="Arial" panose="020B0604020202020204" pitchFamily="34" charset="0"/>
                        </a:rPr>
                        <a:t>0 dB to 2 dB (Lower for faster HO, higher for stability)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700" b="1" i="0" u="none" strike="noStrike">
                          <a:solidFill>
                            <a:srgbClr val="000000"/>
                          </a:solidFill>
                          <a:effectLst/>
                          <a:latin typeface="Arial" panose="020B0604020202020204" pitchFamily="34" charset="0"/>
                          <a:cs typeface="Arial" panose="020B0604020202020204" pitchFamily="34" charset="0"/>
                        </a:rPr>
                        <a:t>Important.</a:t>
                      </a:r>
                      <a:r>
                        <a:rPr lang="en-US" sz="700" b="0" i="0" u="none" strike="noStrike">
                          <a:solidFill>
                            <a:srgbClr val="000000"/>
                          </a:solidFill>
                          <a:effectLst/>
                          <a:latin typeface="Arial" panose="020B0604020202020204" pitchFamily="34" charset="0"/>
                          <a:cs typeface="Arial" panose="020B0604020202020204" pitchFamily="34" charset="0"/>
                        </a:rPr>
                        <a:t> Prevents unnecessary handovers back and forth between cells, which can consume resources and lead to instability, reducing the chance of mobility-related drops.</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8449976"/>
                  </a:ext>
                </a:extLst>
              </a:tr>
              <a:tr h="561430">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TimeToTrigger (ms)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MeasObjectNR -&gt; reportConfigNR -&gt; reportConfigA3 -&gt; timeToTrigger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700" b="0" i="0" u="none" strike="noStrike">
                          <a:solidFill>
                            <a:srgbClr val="000000"/>
                          </a:solidFill>
                          <a:effectLst/>
                          <a:latin typeface="Arial" panose="020B0604020202020204" pitchFamily="34" charset="0"/>
                          <a:cs typeface="Arial" panose="020B0604020202020204" pitchFamily="34" charset="0"/>
                        </a:rPr>
                        <a:t>Duration for which a measurement event condition must be continuously met before the UE sends a measurement report.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ms0, ms40, ms64, ms100, ..., ms5120 (e.g., ms256)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700" b="0" i="0" u="none" strike="noStrike">
                          <a:solidFill>
                            <a:srgbClr val="000000"/>
                          </a:solidFill>
                          <a:effectLst/>
                          <a:latin typeface="Arial" panose="020B0604020202020204" pitchFamily="34" charset="0"/>
                          <a:cs typeface="Arial" panose="020B0604020202020204" pitchFamily="34" charset="0"/>
                        </a:rPr>
                        <a:t>ms128 to ms512 (Balance between fast reaction and avoiding spurious triggers)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700" b="1" i="0" u="none" strike="noStrike">
                          <a:solidFill>
                            <a:srgbClr val="000000"/>
                          </a:solidFill>
                          <a:effectLst/>
                          <a:latin typeface="Arial" panose="020B0604020202020204" pitchFamily="34" charset="0"/>
                          <a:cs typeface="Arial" panose="020B0604020202020204" pitchFamily="34" charset="0"/>
                        </a:rPr>
                        <a:t>Crucial.</a:t>
                      </a:r>
                      <a:r>
                        <a:rPr lang="en-US" sz="700" b="0" i="0" u="none" strike="noStrike">
                          <a:solidFill>
                            <a:srgbClr val="000000"/>
                          </a:solidFill>
                          <a:effectLst/>
                          <a:latin typeface="Arial" panose="020B0604020202020204" pitchFamily="34" charset="0"/>
                          <a:cs typeface="Arial" panose="020B0604020202020204" pitchFamily="34" charset="0"/>
                        </a:rPr>
                        <a:t> A well-tuned TimeToTrigger ensures the UE only initiates handover when the target cell's signal is consistently better, preventing drops from "bad" handovers to temporarily strong but unstable cells.</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51703780"/>
                  </a:ext>
                </a:extLst>
              </a:tr>
              <a:tr h="939120">
                <a:tc>
                  <a:txBody>
                    <a:bodyPr/>
                    <a:lstStyle/>
                    <a:p>
                      <a:pPr algn="ctr" fontAlgn="ctr">
                        <a:buNone/>
                      </a:pPr>
                      <a:r>
                        <a:rPr lang="en-IN" sz="700" b="0" i="0" u="none" strike="noStrike" dirty="0" err="1">
                          <a:solidFill>
                            <a:srgbClr val="000000"/>
                          </a:solidFill>
                          <a:effectLst/>
                          <a:latin typeface="Arial" panose="020B0604020202020204" pitchFamily="34" charset="0"/>
                          <a:cs typeface="Arial" panose="020B0604020202020204" pitchFamily="34" charset="0"/>
                        </a:rPr>
                        <a:t>drx</a:t>
                      </a:r>
                      <a:r>
                        <a:rPr lang="en-IN" sz="700" b="0" i="0" u="none" strike="noStrike" dirty="0">
                          <a:solidFill>
                            <a:srgbClr val="000000"/>
                          </a:solidFill>
                          <a:effectLst/>
                          <a:latin typeface="Arial" panose="020B0604020202020204" pitchFamily="34" charset="0"/>
                          <a:cs typeface="Arial" panose="020B0604020202020204" pitchFamily="34" charset="0"/>
                        </a:rPr>
                        <a:t>-Config (</a:t>
                      </a:r>
                      <a:r>
                        <a:rPr lang="en-IN" sz="700" b="0" i="0" u="none" strike="noStrike" dirty="0" err="1">
                          <a:solidFill>
                            <a:srgbClr val="000000"/>
                          </a:solidFill>
                          <a:effectLst/>
                          <a:latin typeface="Arial" panose="020B0604020202020204" pitchFamily="34" charset="0"/>
                          <a:cs typeface="Arial" panose="020B0604020202020204" pitchFamily="34" charset="0"/>
                        </a:rPr>
                        <a:t>drx-onDurationTimer</a:t>
                      </a:r>
                      <a:r>
                        <a:rPr lang="en-IN" sz="700" b="0" i="0" u="none" strike="noStrike" dirty="0">
                          <a:solidFill>
                            <a:srgbClr val="000000"/>
                          </a:solidFill>
                          <a:effectLst/>
                          <a:latin typeface="Arial" panose="020B0604020202020204" pitchFamily="34" charset="0"/>
                          <a:cs typeface="Arial" panose="020B0604020202020204" pitchFamily="34" charset="0"/>
                        </a:rPr>
                        <a:t>, </a:t>
                      </a:r>
                      <a:r>
                        <a:rPr lang="en-IN" sz="700" b="0" i="0" u="none" strike="noStrike" dirty="0" err="1">
                          <a:solidFill>
                            <a:srgbClr val="000000"/>
                          </a:solidFill>
                          <a:effectLst/>
                          <a:latin typeface="Arial" panose="020B0604020202020204" pitchFamily="34" charset="0"/>
                          <a:cs typeface="Arial" panose="020B0604020202020204" pitchFamily="34" charset="0"/>
                        </a:rPr>
                        <a:t>drx-inactivityTimer</a:t>
                      </a:r>
                      <a:r>
                        <a:rPr lang="en-IN" sz="700" b="0" i="0" u="none" strike="noStrike" dirty="0">
                          <a:solidFill>
                            <a:srgbClr val="000000"/>
                          </a:solidFill>
                          <a:effectLst/>
                          <a:latin typeface="Arial" panose="020B0604020202020204" pitchFamily="34" charset="0"/>
                          <a:cs typeface="Arial" panose="020B0604020202020204" pitchFamily="34" charset="0"/>
                        </a:rPr>
                        <a:t>, etc.)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DRX-Config (part of MAC-CellGroupConfig)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700" b="0" i="0" u="none" strike="noStrike">
                          <a:solidFill>
                            <a:srgbClr val="000000"/>
                          </a:solidFill>
                          <a:effectLst/>
                          <a:latin typeface="Arial" panose="020B0604020202020204" pitchFamily="34" charset="0"/>
                          <a:cs typeface="Arial" panose="020B0604020202020204" pitchFamily="34" charset="0"/>
                        </a:rPr>
                        <a:t>Defines the Discontinuous Reception (DRX) cycle, balancing power saving vs. latency.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Arial" panose="020B0604020202020204" pitchFamily="34" charset="0"/>
                          <a:cs typeface="Arial" panose="020B0604020202020204" pitchFamily="34" charset="0"/>
                        </a:rPr>
                        <a:t>Varies greatly (e.g., onDurationTimer=psf16, inactivityTimer=psf256)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700" b="0" i="0" u="none" strike="noStrike">
                          <a:solidFill>
                            <a:srgbClr val="000000"/>
                          </a:solidFill>
                          <a:effectLst/>
                          <a:latin typeface="Arial" panose="020B0604020202020204" pitchFamily="34" charset="0"/>
                          <a:cs typeface="Arial" panose="020B0604020202020204" pitchFamily="34" charset="0"/>
                        </a:rPr>
                        <a:t>Tune based on traffic profile: Shorter timers/cycles for active users, longer for inactive.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700" b="1" i="0" u="none" strike="noStrike" dirty="0">
                          <a:solidFill>
                            <a:srgbClr val="000000"/>
                          </a:solidFill>
                          <a:effectLst/>
                          <a:latin typeface="Arial" panose="020B0604020202020204" pitchFamily="34" charset="0"/>
                          <a:cs typeface="Arial" panose="020B0604020202020204" pitchFamily="34" charset="0"/>
                        </a:rPr>
                        <a:t>Indirect.</a:t>
                      </a:r>
                      <a:r>
                        <a:rPr lang="en-US" sz="700" b="0" i="0" u="none" strike="noStrike" dirty="0">
                          <a:solidFill>
                            <a:srgbClr val="000000"/>
                          </a:solidFill>
                          <a:effectLst/>
                          <a:latin typeface="Arial" panose="020B0604020202020204" pitchFamily="34" charset="0"/>
                          <a:cs typeface="Arial" panose="020B0604020202020204" pitchFamily="34" charset="0"/>
                        </a:rPr>
                        <a:t> While primarily for power saving, an overly aggressive DRX configuration (too long </a:t>
                      </a:r>
                      <a:r>
                        <a:rPr lang="en-US" sz="700" b="0" i="0" u="none" strike="noStrike" dirty="0" err="1">
                          <a:solidFill>
                            <a:srgbClr val="000000"/>
                          </a:solidFill>
                          <a:effectLst/>
                          <a:latin typeface="Arial" panose="020B0604020202020204" pitchFamily="34" charset="0"/>
                          <a:cs typeface="Arial" panose="020B0604020202020204" pitchFamily="34" charset="0"/>
                        </a:rPr>
                        <a:t>drx-inactivityTimer</a:t>
                      </a:r>
                      <a:r>
                        <a:rPr lang="en-US" sz="700" b="0" i="0" u="none" strike="noStrike" dirty="0">
                          <a:solidFill>
                            <a:srgbClr val="000000"/>
                          </a:solidFill>
                          <a:effectLst/>
                          <a:latin typeface="Arial" panose="020B0604020202020204" pitchFamily="34" charset="0"/>
                          <a:cs typeface="Arial" panose="020B0604020202020204" pitchFamily="34" charset="0"/>
                        </a:rPr>
                        <a:t>, too short </a:t>
                      </a:r>
                      <a:r>
                        <a:rPr lang="en-US" sz="700" b="0" i="0" u="none" strike="noStrike" dirty="0" err="1">
                          <a:solidFill>
                            <a:srgbClr val="000000"/>
                          </a:solidFill>
                          <a:effectLst/>
                          <a:latin typeface="Arial" panose="020B0604020202020204" pitchFamily="34" charset="0"/>
                          <a:cs typeface="Arial" panose="020B0604020202020204" pitchFamily="34" charset="0"/>
                        </a:rPr>
                        <a:t>drx-onDurationTimer</a:t>
                      </a:r>
                      <a:r>
                        <a:rPr lang="en-US" sz="700" b="0" i="0" u="none" strike="noStrike" dirty="0">
                          <a:solidFill>
                            <a:srgbClr val="000000"/>
                          </a:solidFill>
                          <a:effectLst/>
                          <a:latin typeface="Arial" panose="020B0604020202020204" pitchFamily="34" charset="0"/>
                          <a:cs typeface="Arial" panose="020B0604020202020204" pitchFamily="34" charset="0"/>
                        </a:rPr>
                        <a:t>) can cause delays in receiving DL assignments, leading to data buffering issues at </a:t>
                      </a:r>
                      <a:r>
                        <a:rPr lang="en-US" sz="700" b="0" i="0" u="none" strike="noStrike" dirty="0" err="1">
                          <a:solidFill>
                            <a:srgbClr val="000000"/>
                          </a:solidFill>
                          <a:effectLst/>
                          <a:latin typeface="Arial" panose="020B0604020202020204" pitchFamily="34" charset="0"/>
                          <a:cs typeface="Arial" panose="020B0604020202020204" pitchFamily="34" charset="0"/>
                        </a:rPr>
                        <a:t>gNB</a:t>
                      </a:r>
                      <a:r>
                        <a:rPr lang="en-US" sz="700" b="0" i="0" u="none" strike="noStrike" dirty="0">
                          <a:solidFill>
                            <a:srgbClr val="000000"/>
                          </a:solidFill>
                          <a:effectLst/>
                          <a:latin typeface="Arial" panose="020B0604020202020204" pitchFamily="34" charset="0"/>
                          <a:cs typeface="Arial" panose="020B0604020202020204" pitchFamily="34" charset="0"/>
                        </a:rPr>
                        <a:t>/UE, potentially triggering RLC/PDCP failures that contribute to RLF.</a:t>
                      </a:r>
                      <a:r>
                        <a:rPr lang="en-US" sz="700" b="1" i="0" u="none" strike="noStrike" dirty="0">
                          <a:solidFill>
                            <a:srgbClr val="000000"/>
                          </a:solidFill>
                          <a:effectLst/>
                          <a:latin typeface="Arial" panose="020B0604020202020204" pitchFamily="34" charset="0"/>
                          <a:cs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3032617"/>
                  </a:ext>
                </a:extLst>
              </a:tr>
            </a:tbl>
          </a:graphicData>
        </a:graphic>
      </p:graphicFrame>
    </p:spTree>
    <p:extLst>
      <p:ext uri="{BB962C8B-B14F-4D97-AF65-F5344CB8AC3E}">
        <p14:creationId xmlns:p14="http://schemas.microsoft.com/office/powerpoint/2010/main" val="12312293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E84AC3-D059-0240-0AD0-6FDA5F835F10}"/>
              </a:ext>
            </a:extLst>
          </p:cNvPr>
          <p:cNvSpPr>
            <a:spLocks noGrp="1"/>
          </p:cNvSpPr>
          <p:nvPr>
            <p:ph type="body" sz="quarter" idx="10"/>
          </p:nvPr>
        </p:nvSpPr>
        <p:spPr>
          <a:xfrm>
            <a:off x="323529" y="325632"/>
            <a:ext cx="11573197" cy="752001"/>
          </a:xfrm>
        </p:spPr>
        <p:txBody>
          <a:bodyPr/>
          <a:lstStyle/>
          <a:p>
            <a:pPr algn="l"/>
            <a:r>
              <a:rPr lang="en-IN" sz="4000" dirty="0"/>
              <a:t>The Three Key Parameters</a:t>
            </a:r>
          </a:p>
        </p:txBody>
      </p:sp>
      <p:graphicFrame>
        <p:nvGraphicFramePr>
          <p:cNvPr id="3" name="Table 2">
            <a:extLst>
              <a:ext uri="{FF2B5EF4-FFF2-40B4-BE49-F238E27FC236}">
                <a16:creationId xmlns:a16="http://schemas.microsoft.com/office/drawing/2014/main" id="{FC8A7A3B-8A4A-D97B-3A01-DD7B42C71A89}"/>
              </a:ext>
            </a:extLst>
          </p:cNvPr>
          <p:cNvGraphicFramePr>
            <a:graphicFrameLocks noGrp="1"/>
          </p:cNvGraphicFramePr>
          <p:nvPr>
            <p:extLst>
              <p:ext uri="{D42A27DB-BD31-4B8C-83A1-F6EECF244321}">
                <p14:modId xmlns:p14="http://schemas.microsoft.com/office/powerpoint/2010/main" val="559313232"/>
              </p:ext>
            </p:extLst>
          </p:nvPr>
        </p:nvGraphicFramePr>
        <p:xfrm>
          <a:off x="421532" y="1219200"/>
          <a:ext cx="11420272" cy="4699025"/>
        </p:xfrm>
        <a:graphic>
          <a:graphicData uri="http://schemas.openxmlformats.org/drawingml/2006/table">
            <a:tbl>
              <a:tblPr>
                <a:tableStyleId>{073A0DAA-6AF3-43AB-8588-CEC1D06C72B9}</a:tableStyleId>
              </a:tblPr>
              <a:tblGrid>
                <a:gridCol w="3615065">
                  <a:extLst>
                    <a:ext uri="{9D8B030D-6E8A-4147-A177-3AD203B41FA5}">
                      <a16:colId xmlns:a16="http://schemas.microsoft.com/office/drawing/2014/main" val="1796897719"/>
                    </a:ext>
                  </a:extLst>
                </a:gridCol>
                <a:gridCol w="2269830">
                  <a:extLst>
                    <a:ext uri="{9D8B030D-6E8A-4147-A177-3AD203B41FA5}">
                      <a16:colId xmlns:a16="http://schemas.microsoft.com/office/drawing/2014/main" val="3241324841"/>
                    </a:ext>
                  </a:extLst>
                </a:gridCol>
                <a:gridCol w="5535377">
                  <a:extLst>
                    <a:ext uri="{9D8B030D-6E8A-4147-A177-3AD203B41FA5}">
                      <a16:colId xmlns:a16="http://schemas.microsoft.com/office/drawing/2014/main" val="3068482693"/>
                    </a:ext>
                  </a:extLst>
                </a:gridCol>
              </a:tblGrid>
              <a:tr h="260732">
                <a:tc>
                  <a:txBody>
                    <a:bodyPr/>
                    <a:lstStyle/>
                    <a:p>
                      <a:pPr algn="ctr">
                        <a:lnSpc>
                          <a:spcPct val="100000"/>
                        </a:lnSpc>
                        <a:buNone/>
                      </a:pPr>
                      <a:r>
                        <a:rPr lang="en-IN" sz="1400" b="1">
                          <a:effectLst/>
                        </a:rPr>
                        <a:t>Parameter</a:t>
                      </a:r>
                      <a:endParaRPr lang="en-IN" sz="1400" b="1">
                        <a:effectLst/>
                        <a:latin typeface="Google Sans Text"/>
                      </a:endParaRPr>
                    </a:p>
                  </a:txBody>
                  <a:tcPr marL="51180" marR="51180" marT="25590" marB="25590" anchor="ctr"/>
                </a:tc>
                <a:tc>
                  <a:txBody>
                    <a:bodyPr/>
                    <a:lstStyle/>
                    <a:p>
                      <a:pPr algn="ctr">
                        <a:lnSpc>
                          <a:spcPct val="100000"/>
                        </a:lnSpc>
                        <a:buNone/>
                      </a:pPr>
                      <a:r>
                        <a:rPr lang="en-IN" sz="1400" b="1">
                          <a:effectLst/>
                        </a:rPr>
                        <a:t>Layer</a:t>
                      </a:r>
                      <a:endParaRPr lang="en-IN" sz="1400" b="1">
                        <a:effectLst/>
                        <a:latin typeface="Google Sans Text"/>
                      </a:endParaRPr>
                    </a:p>
                  </a:txBody>
                  <a:tcPr marL="51180" marR="51180" marT="25590" marB="25590" anchor="ctr"/>
                </a:tc>
                <a:tc>
                  <a:txBody>
                    <a:bodyPr/>
                    <a:lstStyle/>
                    <a:p>
                      <a:pPr algn="ctr">
                        <a:lnSpc>
                          <a:spcPct val="100000"/>
                        </a:lnSpc>
                        <a:buNone/>
                      </a:pPr>
                      <a:r>
                        <a:rPr lang="en-IN" sz="1400" b="1">
                          <a:effectLst/>
                        </a:rPr>
                        <a:t>Description</a:t>
                      </a:r>
                      <a:endParaRPr lang="en-IN" sz="1400" b="1">
                        <a:effectLst/>
                        <a:latin typeface="Google Sans Text"/>
                      </a:endParaRPr>
                    </a:p>
                  </a:txBody>
                  <a:tcPr marL="51180" marR="51180" marT="25590" marB="25590" anchor="ctr"/>
                </a:tc>
                <a:extLst>
                  <a:ext uri="{0D108BD9-81ED-4DB2-BD59-A6C34878D82A}">
                    <a16:rowId xmlns:a16="http://schemas.microsoft.com/office/drawing/2014/main" val="2050809699"/>
                  </a:ext>
                </a:extLst>
              </a:tr>
              <a:tr h="1420623">
                <a:tc>
                  <a:txBody>
                    <a:bodyPr/>
                    <a:lstStyle/>
                    <a:p>
                      <a:pPr algn="ctr">
                        <a:lnSpc>
                          <a:spcPct val="100000"/>
                        </a:lnSpc>
                        <a:buNone/>
                      </a:pPr>
                      <a:r>
                        <a:rPr lang="en-IN" sz="1400" b="1">
                          <a:effectLst/>
                        </a:rPr>
                        <a:t>t-PollRetransmit</a:t>
                      </a:r>
                      <a:endParaRPr lang="en-IN" sz="1400" b="0">
                        <a:effectLst/>
                        <a:latin typeface="Google Sans Text"/>
                      </a:endParaRPr>
                    </a:p>
                  </a:txBody>
                  <a:tcPr marL="51180" marR="51180" marT="25590" marB="25590" anchor="ctr"/>
                </a:tc>
                <a:tc>
                  <a:txBody>
                    <a:bodyPr/>
                    <a:lstStyle/>
                    <a:p>
                      <a:pPr algn="ctr">
                        <a:lnSpc>
                          <a:spcPct val="100000"/>
                        </a:lnSpc>
                        <a:buNone/>
                      </a:pPr>
                      <a:r>
                        <a:rPr lang="en-IN" sz="1400" b="1">
                          <a:effectLst/>
                        </a:rPr>
                        <a:t>RLC</a:t>
                      </a:r>
                      <a:r>
                        <a:rPr lang="en-IN" sz="1400" b="0">
                          <a:effectLst/>
                        </a:rPr>
                        <a:t> (Radio Link Control)</a:t>
                      </a:r>
                      <a:endParaRPr lang="en-IN" sz="1400" b="0">
                        <a:effectLst/>
                        <a:latin typeface="Google Sans Text"/>
                      </a:endParaRPr>
                    </a:p>
                  </a:txBody>
                  <a:tcPr marL="51180" marR="51180" marT="25590" marB="25590" anchor="ctr"/>
                </a:tc>
                <a:tc>
                  <a:txBody>
                    <a:bodyPr/>
                    <a:lstStyle/>
                    <a:p>
                      <a:pPr algn="ctr">
                        <a:lnSpc>
                          <a:spcPct val="100000"/>
                        </a:lnSpc>
                        <a:buNone/>
                      </a:pPr>
                      <a:r>
                        <a:rPr lang="en-US" sz="1400" b="0">
                          <a:effectLst/>
                        </a:rPr>
                        <a:t>Determines how long the RLC entity waits for a Status Report from its peer after sending a PDU with a "POLL" bit. A POLL is a request for the receiver to report what it has successfully received.</a:t>
                      </a:r>
                      <a:endParaRPr lang="en-US" sz="1400" b="0">
                        <a:effectLst/>
                        <a:latin typeface="Google Sans Text"/>
                      </a:endParaRPr>
                    </a:p>
                  </a:txBody>
                  <a:tcPr marL="51180" marR="51180" marT="25590" marB="25590" anchor="ctr"/>
                </a:tc>
                <a:extLst>
                  <a:ext uri="{0D108BD9-81ED-4DB2-BD59-A6C34878D82A}">
                    <a16:rowId xmlns:a16="http://schemas.microsoft.com/office/drawing/2014/main" val="4013005874"/>
                  </a:ext>
                </a:extLst>
              </a:tr>
              <a:tr h="1075393">
                <a:tc>
                  <a:txBody>
                    <a:bodyPr/>
                    <a:lstStyle/>
                    <a:p>
                      <a:pPr algn="ctr">
                        <a:lnSpc>
                          <a:spcPct val="100000"/>
                        </a:lnSpc>
                        <a:buNone/>
                      </a:pPr>
                      <a:r>
                        <a:rPr lang="en-IN" sz="1400" b="1">
                          <a:effectLst/>
                        </a:rPr>
                        <a:t>maxRetxThreshold</a:t>
                      </a:r>
                      <a:endParaRPr lang="en-IN" sz="1400" b="0">
                        <a:effectLst/>
                        <a:latin typeface="Google Sans Text"/>
                      </a:endParaRPr>
                    </a:p>
                  </a:txBody>
                  <a:tcPr marL="51180" marR="51180" marT="25590" marB="25590" anchor="ctr"/>
                </a:tc>
                <a:tc>
                  <a:txBody>
                    <a:bodyPr/>
                    <a:lstStyle/>
                    <a:p>
                      <a:pPr algn="ctr">
                        <a:lnSpc>
                          <a:spcPct val="100000"/>
                        </a:lnSpc>
                        <a:buNone/>
                      </a:pPr>
                      <a:r>
                        <a:rPr lang="en-IN" sz="1400" b="1">
                          <a:effectLst/>
                        </a:rPr>
                        <a:t>RLC</a:t>
                      </a:r>
                      <a:r>
                        <a:rPr lang="en-IN" sz="1400" b="0">
                          <a:effectLst/>
                        </a:rPr>
                        <a:t> (Radio Link Control)</a:t>
                      </a:r>
                      <a:endParaRPr lang="en-IN" sz="1400" b="0">
                        <a:effectLst/>
                        <a:latin typeface="Google Sans Text"/>
                      </a:endParaRPr>
                    </a:p>
                  </a:txBody>
                  <a:tcPr marL="51180" marR="51180" marT="25590" marB="25590" anchor="ctr"/>
                </a:tc>
                <a:tc>
                  <a:txBody>
                    <a:bodyPr/>
                    <a:lstStyle/>
                    <a:p>
                      <a:pPr algn="ctr">
                        <a:lnSpc>
                          <a:spcPct val="100000"/>
                        </a:lnSpc>
                        <a:buNone/>
                      </a:pPr>
                      <a:r>
                        <a:rPr lang="en-US" sz="1400" b="0">
                          <a:effectLst/>
                        </a:rPr>
                        <a:t>The maximum number of times a single RLC SDU (Service Data Unit) or a segment of it can be retransmitted. It's a failure counter, not a timer.</a:t>
                      </a:r>
                      <a:endParaRPr lang="en-US" sz="1400" b="0">
                        <a:effectLst/>
                        <a:latin typeface="Google Sans Text"/>
                      </a:endParaRPr>
                    </a:p>
                  </a:txBody>
                  <a:tcPr marL="51180" marR="51180" marT="25590" marB="25590" anchor="ctr"/>
                </a:tc>
                <a:extLst>
                  <a:ext uri="{0D108BD9-81ED-4DB2-BD59-A6C34878D82A}">
                    <a16:rowId xmlns:a16="http://schemas.microsoft.com/office/drawing/2014/main" val="3740491011"/>
                  </a:ext>
                </a:extLst>
              </a:tr>
              <a:tr h="1938469">
                <a:tc>
                  <a:txBody>
                    <a:bodyPr/>
                    <a:lstStyle/>
                    <a:p>
                      <a:pPr algn="ctr">
                        <a:lnSpc>
                          <a:spcPct val="100000"/>
                        </a:lnSpc>
                        <a:buNone/>
                      </a:pPr>
                      <a:r>
                        <a:rPr lang="en-IN" sz="1400" b="1" dirty="0">
                          <a:effectLst/>
                        </a:rPr>
                        <a:t>t310</a:t>
                      </a:r>
                      <a:endParaRPr lang="en-IN" sz="1400" b="0" dirty="0">
                        <a:effectLst/>
                        <a:latin typeface="Google Sans Text"/>
                      </a:endParaRPr>
                    </a:p>
                  </a:txBody>
                  <a:tcPr marL="51180" marR="51180" marT="25590" marB="25590" anchor="ctr"/>
                </a:tc>
                <a:tc>
                  <a:txBody>
                    <a:bodyPr/>
                    <a:lstStyle/>
                    <a:p>
                      <a:pPr algn="ctr">
                        <a:lnSpc>
                          <a:spcPct val="100000"/>
                        </a:lnSpc>
                        <a:buNone/>
                      </a:pPr>
                      <a:r>
                        <a:rPr lang="en-IN" sz="1400" b="1">
                          <a:effectLst/>
                        </a:rPr>
                        <a:t>RRC</a:t>
                      </a:r>
                      <a:r>
                        <a:rPr lang="en-IN" sz="1400" b="0">
                          <a:effectLst/>
                        </a:rPr>
                        <a:t> (Radio Resource Control)</a:t>
                      </a:r>
                      <a:endParaRPr lang="en-IN" sz="1400" b="0">
                        <a:effectLst/>
                        <a:latin typeface="Google Sans Text"/>
                      </a:endParaRPr>
                    </a:p>
                  </a:txBody>
                  <a:tcPr marL="51180" marR="51180" marT="25590" marB="25590" anchor="ctr"/>
                </a:tc>
                <a:tc>
                  <a:txBody>
                    <a:bodyPr/>
                    <a:lstStyle/>
                    <a:p>
                      <a:pPr algn="ctr">
                        <a:lnSpc>
                          <a:spcPct val="100000"/>
                        </a:lnSpc>
                        <a:buNone/>
                      </a:pPr>
                      <a:r>
                        <a:rPr lang="en-US" sz="1400" b="0" dirty="0">
                          <a:effectLst/>
                        </a:rPr>
                        <a:t>The "Radio Link Failure" timer. It starts when the UE's physical layer detects a serious problem (N310 consecutive "out-of-sync" indications). If the link doesn't recover before t310 expires, the UE declares a Radio Link Failure (RLF) and drops the connection.</a:t>
                      </a:r>
                      <a:endParaRPr lang="en-US" sz="1400" b="0" dirty="0">
                        <a:effectLst/>
                        <a:latin typeface="Google Sans Text"/>
                      </a:endParaRPr>
                    </a:p>
                  </a:txBody>
                  <a:tcPr marL="51180" marR="51180" marT="25590" marB="25590" anchor="ctr"/>
                </a:tc>
                <a:extLst>
                  <a:ext uri="{0D108BD9-81ED-4DB2-BD59-A6C34878D82A}">
                    <a16:rowId xmlns:a16="http://schemas.microsoft.com/office/drawing/2014/main" val="3490605679"/>
                  </a:ext>
                </a:extLst>
              </a:tr>
            </a:tbl>
          </a:graphicData>
        </a:graphic>
      </p:graphicFrame>
    </p:spTree>
    <p:extLst>
      <p:ext uri="{BB962C8B-B14F-4D97-AF65-F5344CB8AC3E}">
        <p14:creationId xmlns:p14="http://schemas.microsoft.com/office/powerpoint/2010/main" val="5655475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6C01469-C473-E7E1-34C2-90EA836A64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91" y="0"/>
            <a:ext cx="11900171" cy="6858000"/>
          </a:xfrm>
          <a:prstGeom prst="rect">
            <a:avLst/>
          </a:prstGeom>
        </p:spPr>
      </p:pic>
    </p:spTree>
    <p:extLst>
      <p:ext uri="{BB962C8B-B14F-4D97-AF65-F5344CB8AC3E}">
        <p14:creationId xmlns:p14="http://schemas.microsoft.com/office/powerpoint/2010/main" val="12087072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DC5C9B1-FDF7-F95D-A89B-177CBA522C3B}"/>
              </a:ext>
            </a:extLst>
          </p:cNvPr>
          <p:cNvGraphicFramePr>
            <a:graphicFrameLocks noGrp="1"/>
          </p:cNvGraphicFramePr>
          <p:nvPr>
            <p:extLst>
              <p:ext uri="{D42A27DB-BD31-4B8C-83A1-F6EECF244321}">
                <p14:modId xmlns:p14="http://schemas.microsoft.com/office/powerpoint/2010/main" val="1068086521"/>
              </p:ext>
            </p:extLst>
          </p:nvPr>
        </p:nvGraphicFramePr>
        <p:xfrm>
          <a:off x="168614" y="920885"/>
          <a:ext cx="11835320" cy="5531796"/>
        </p:xfrm>
        <a:graphic>
          <a:graphicData uri="http://schemas.openxmlformats.org/drawingml/2006/table">
            <a:tbl>
              <a:tblPr/>
              <a:tblGrid>
                <a:gridCol w="1690760">
                  <a:extLst>
                    <a:ext uri="{9D8B030D-6E8A-4147-A177-3AD203B41FA5}">
                      <a16:colId xmlns:a16="http://schemas.microsoft.com/office/drawing/2014/main" val="2258600688"/>
                    </a:ext>
                  </a:extLst>
                </a:gridCol>
                <a:gridCol w="1911293">
                  <a:extLst>
                    <a:ext uri="{9D8B030D-6E8A-4147-A177-3AD203B41FA5}">
                      <a16:colId xmlns:a16="http://schemas.microsoft.com/office/drawing/2014/main" val="1352339543"/>
                    </a:ext>
                  </a:extLst>
                </a:gridCol>
                <a:gridCol w="1682278">
                  <a:extLst>
                    <a:ext uri="{9D8B030D-6E8A-4147-A177-3AD203B41FA5}">
                      <a16:colId xmlns:a16="http://schemas.microsoft.com/office/drawing/2014/main" val="3290707003"/>
                    </a:ext>
                  </a:extLst>
                </a:gridCol>
                <a:gridCol w="1478709">
                  <a:extLst>
                    <a:ext uri="{9D8B030D-6E8A-4147-A177-3AD203B41FA5}">
                      <a16:colId xmlns:a16="http://schemas.microsoft.com/office/drawing/2014/main" val="1677527974"/>
                    </a:ext>
                  </a:extLst>
                </a:gridCol>
                <a:gridCol w="1690760">
                  <a:extLst>
                    <a:ext uri="{9D8B030D-6E8A-4147-A177-3AD203B41FA5}">
                      <a16:colId xmlns:a16="http://schemas.microsoft.com/office/drawing/2014/main" val="3387256620"/>
                    </a:ext>
                  </a:extLst>
                </a:gridCol>
                <a:gridCol w="1690760">
                  <a:extLst>
                    <a:ext uri="{9D8B030D-6E8A-4147-A177-3AD203B41FA5}">
                      <a16:colId xmlns:a16="http://schemas.microsoft.com/office/drawing/2014/main" val="646059487"/>
                    </a:ext>
                  </a:extLst>
                </a:gridCol>
                <a:gridCol w="1690760">
                  <a:extLst>
                    <a:ext uri="{9D8B030D-6E8A-4147-A177-3AD203B41FA5}">
                      <a16:colId xmlns:a16="http://schemas.microsoft.com/office/drawing/2014/main" val="360654390"/>
                    </a:ext>
                  </a:extLst>
                </a:gridCol>
              </a:tblGrid>
              <a:tr h="353026">
                <a:tc>
                  <a:txBody>
                    <a:bodyPr/>
                    <a:lstStyle/>
                    <a:p>
                      <a:pPr algn="ctr" fontAlgn="ctr">
                        <a:buNone/>
                      </a:pPr>
                      <a:r>
                        <a:rPr lang="en-IN" sz="1000" b="1" i="0" u="none" strike="noStrike" dirty="0">
                          <a:solidFill>
                            <a:srgbClr val="1A1C1E"/>
                          </a:solidFill>
                          <a:effectLst/>
                          <a:latin typeface="Arial" panose="020B0604020202020204" pitchFamily="34" charset="0"/>
                        </a:rPr>
                        <a:t>Scenario</a:t>
                      </a: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75000"/>
                      </a:schemeClr>
                    </a:solidFill>
                  </a:tcPr>
                </a:tc>
                <a:tc>
                  <a:txBody>
                    <a:bodyPr/>
                    <a:lstStyle/>
                    <a:p>
                      <a:pPr algn="ctr" fontAlgn="ctr">
                        <a:buNone/>
                      </a:pPr>
                      <a:r>
                        <a:rPr lang="en-IN" sz="1000" b="1" i="0" u="none" strike="noStrike" dirty="0" err="1">
                          <a:solidFill>
                            <a:srgbClr val="1A1C1E"/>
                          </a:solidFill>
                          <a:effectLst/>
                          <a:latin typeface="Courier New" panose="02070309020205020404" pitchFamily="49" charset="0"/>
                        </a:rPr>
                        <a:t>maxRetxThreshold</a:t>
                      </a:r>
                      <a:r>
                        <a:rPr lang="en-IN" sz="1000" b="1" i="0" u="none" strike="noStrike" dirty="0">
                          <a:solidFill>
                            <a:srgbClr val="1A1C1E"/>
                          </a:solidFill>
                          <a:effectLst/>
                          <a:latin typeface="Arial" panose="020B0604020202020204" pitchFamily="34" charset="0"/>
                        </a:rPr>
                        <a:t> Setting</a:t>
                      </a:r>
                      <a:endParaRPr lang="en-IN" sz="1000" b="1" i="0" u="none" strike="noStrike" dirty="0">
                        <a:solidFill>
                          <a:srgbClr val="1A1C1E"/>
                        </a:solidFill>
                        <a:effectLst/>
                        <a:latin typeface="Courier New" panose="02070309020205020404" pitchFamily="49" charset="0"/>
                      </a:endParaRP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75000"/>
                      </a:schemeClr>
                    </a:solidFill>
                  </a:tcPr>
                </a:tc>
                <a:tc>
                  <a:txBody>
                    <a:bodyPr/>
                    <a:lstStyle/>
                    <a:p>
                      <a:pPr algn="ctr" fontAlgn="ctr">
                        <a:buNone/>
                      </a:pPr>
                      <a:r>
                        <a:rPr lang="en-IN" sz="1000" b="1" i="0" u="none" strike="noStrike" dirty="0">
                          <a:solidFill>
                            <a:srgbClr val="1A1C1E"/>
                          </a:solidFill>
                          <a:effectLst/>
                          <a:latin typeface="Courier New" panose="02070309020205020404" pitchFamily="49" charset="0"/>
                        </a:rPr>
                        <a:t>t-</a:t>
                      </a:r>
                      <a:r>
                        <a:rPr lang="en-IN" sz="1000" b="1" i="0" u="none" strike="noStrike" dirty="0" err="1">
                          <a:solidFill>
                            <a:srgbClr val="1A1C1E"/>
                          </a:solidFill>
                          <a:effectLst/>
                          <a:latin typeface="Courier New" panose="02070309020205020404" pitchFamily="49" charset="0"/>
                        </a:rPr>
                        <a:t>PollRetransmit</a:t>
                      </a:r>
                      <a:r>
                        <a:rPr lang="en-IN" sz="1000" b="1" i="0" u="none" strike="noStrike" dirty="0">
                          <a:solidFill>
                            <a:srgbClr val="1A1C1E"/>
                          </a:solidFill>
                          <a:effectLst/>
                          <a:latin typeface="Arial" panose="020B0604020202020204" pitchFamily="34" charset="0"/>
                        </a:rPr>
                        <a:t> (</a:t>
                      </a:r>
                      <a:r>
                        <a:rPr lang="en-IN" sz="1000" b="1" i="0" u="none" strike="noStrike" dirty="0" err="1">
                          <a:solidFill>
                            <a:srgbClr val="1A1C1E"/>
                          </a:solidFill>
                          <a:effectLst/>
                          <a:latin typeface="Arial" panose="020B0604020202020204" pitchFamily="34" charset="0"/>
                        </a:rPr>
                        <a:t>ms</a:t>
                      </a:r>
                      <a:r>
                        <a:rPr lang="en-IN" sz="1000" b="1" i="0" u="none" strike="noStrike" dirty="0">
                          <a:solidFill>
                            <a:srgbClr val="1A1C1E"/>
                          </a:solidFill>
                          <a:effectLst/>
                          <a:latin typeface="Arial" panose="020B0604020202020204" pitchFamily="34" charset="0"/>
                        </a:rPr>
                        <a:t>) Setting</a:t>
                      </a:r>
                      <a:endParaRPr lang="en-IN" sz="1000" b="1" i="0" u="none" strike="noStrike" dirty="0">
                        <a:solidFill>
                          <a:srgbClr val="1A1C1E"/>
                        </a:solidFill>
                        <a:effectLst/>
                        <a:latin typeface="Courier New" panose="02070309020205020404" pitchFamily="49" charset="0"/>
                      </a:endParaRP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75000"/>
                      </a:schemeClr>
                    </a:solidFill>
                  </a:tcPr>
                </a:tc>
                <a:tc>
                  <a:txBody>
                    <a:bodyPr/>
                    <a:lstStyle/>
                    <a:p>
                      <a:pPr algn="ctr" fontAlgn="ctr">
                        <a:buNone/>
                      </a:pPr>
                      <a:r>
                        <a:rPr lang="en-IN" sz="1000" b="1" i="0" u="none" strike="noStrike">
                          <a:solidFill>
                            <a:srgbClr val="1A1C1E"/>
                          </a:solidFill>
                          <a:effectLst/>
                          <a:latin typeface="Courier New" panose="02070309020205020404" pitchFamily="49" charset="0"/>
                        </a:rPr>
                        <a:t>t310</a:t>
                      </a:r>
                      <a:r>
                        <a:rPr lang="en-IN" sz="1000" b="1" i="0" u="none" strike="noStrike">
                          <a:solidFill>
                            <a:srgbClr val="1A1C1E"/>
                          </a:solidFill>
                          <a:effectLst/>
                          <a:latin typeface="Arial" panose="020B0604020202020204" pitchFamily="34" charset="0"/>
                        </a:rPr>
                        <a:t> (ms) Setting</a:t>
                      </a:r>
                      <a:endParaRPr lang="en-IN" sz="1000" b="1" i="0" u="none" strike="noStrike">
                        <a:solidFill>
                          <a:srgbClr val="1A1C1E"/>
                        </a:solidFill>
                        <a:effectLst/>
                        <a:latin typeface="Courier New" panose="02070309020205020404" pitchFamily="49" charset="0"/>
                      </a:endParaRP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75000"/>
                      </a:schemeClr>
                    </a:solidFill>
                  </a:tcPr>
                </a:tc>
                <a:tc>
                  <a:txBody>
                    <a:bodyPr/>
                    <a:lstStyle/>
                    <a:p>
                      <a:pPr algn="ctr" fontAlgn="ctr">
                        <a:buNone/>
                      </a:pPr>
                      <a:r>
                        <a:rPr lang="en-IN" sz="1000" b="1" i="0" u="none" strike="noStrike" dirty="0">
                          <a:solidFill>
                            <a:srgbClr val="1A1C1E"/>
                          </a:solidFill>
                          <a:effectLst/>
                          <a:latin typeface="Arial" panose="020B0604020202020204" pitchFamily="34" charset="0"/>
                        </a:rPr>
                        <a:t>Rationale &amp; Goal</a:t>
                      </a: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75000"/>
                      </a:schemeClr>
                    </a:solidFill>
                  </a:tcPr>
                </a:tc>
                <a:tc>
                  <a:txBody>
                    <a:bodyPr/>
                    <a:lstStyle/>
                    <a:p>
                      <a:pPr algn="ctr" fontAlgn="ctr">
                        <a:buNone/>
                      </a:pPr>
                      <a:r>
                        <a:rPr lang="en-IN" sz="1000" b="1" i="0" u="none" strike="noStrike" dirty="0">
                          <a:solidFill>
                            <a:srgbClr val="1A1C1E"/>
                          </a:solidFill>
                          <a:effectLst/>
                          <a:latin typeface="Arial" panose="020B0604020202020204" pitchFamily="34" charset="0"/>
                        </a:rPr>
                        <a:t>Pros</a:t>
                      </a: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75000"/>
                      </a:schemeClr>
                    </a:solidFill>
                  </a:tcPr>
                </a:tc>
                <a:tc>
                  <a:txBody>
                    <a:bodyPr/>
                    <a:lstStyle/>
                    <a:p>
                      <a:pPr algn="ctr" fontAlgn="ctr">
                        <a:buNone/>
                      </a:pPr>
                      <a:r>
                        <a:rPr lang="en-IN" sz="1000" b="1" i="0" u="none" strike="noStrike" dirty="0">
                          <a:solidFill>
                            <a:srgbClr val="1A1C1E"/>
                          </a:solidFill>
                          <a:effectLst/>
                          <a:latin typeface="Arial" panose="020B0604020202020204" pitchFamily="34" charset="0"/>
                        </a:rPr>
                        <a:t>Cons</a:t>
                      </a: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209933451"/>
                  </a:ext>
                </a:extLst>
              </a:tr>
              <a:tr h="1087777">
                <a:tc>
                  <a:txBody>
                    <a:bodyPr/>
                    <a:lstStyle/>
                    <a:p>
                      <a:pPr algn="ctr" fontAlgn="ctr">
                        <a:buNone/>
                      </a:pPr>
                      <a:r>
                        <a:rPr lang="en-US" sz="800" b="1" i="0" u="none" strike="noStrike">
                          <a:solidFill>
                            <a:srgbClr val="1A1C1E"/>
                          </a:solidFill>
                          <a:effectLst/>
                          <a:latin typeface="Arial" panose="020B0604020202020204" pitchFamily="34" charset="0"/>
                        </a:rPr>
                        <a:t>Excellent Coverage / Stable RF</a:t>
                      </a:r>
                      <a:r>
                        <a:rPr lang="en-US" sz="800" b="0" i="0" u="none" strike="noStrike">
                          <a:solidFill>
                            <a:srgbClr val="1A1C1E"/>
                          </a:solidFill>
                          <a:effectLst/>
                          <a:latin typeface="Arial" panose="020B0604020202020204" pitchFamily="34" charset="0"/>
                        </a:rPr>
                        <a:t> (e.g., Indoor Small Cell, FWA)</a:t>
                      </a:r>
                      <a:endParaRPr lang="en-US" sz="800" b="1" i="0" u="none" strike="noStrike">
                        <a:solidFill>
                          <a:srgbClr val="1A1C1E"/>
                        </a:solidFill>
                        <a:effectLst/>
                        <a:latin typeface="Arial" panose="020B0604020202020204" pitchFamily="34" charset="0"/>
                      </a:endParaRP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rPr>
                        <a:t>Low (e.g., 4, 8)</a:t>
                      </a: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rPr>
                        <a:t>Short (e.g., 45-80 ms)</a:t>
                      </a: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rPr>
                        <a:t>Short (e.g., 500-1000 ms)</a:t>
                      </a: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1" i="0" u="none" strike="noStrike">
                          <a:solidFill>
                            <a:srgbClr val="1A1C1E"/>
                          </a:solidFill>
                          <a:effectLst/>
                          <a:latin typeface="Arial" panose="020B0604020202020204" pitchFamily="34" charset="0"/>
                        </a:rPr>
                        <a:t>Goal: High Performance.</a:t>
                      </a:r>
                      <a:r>
                        <a:rPr lang="en-US" sz="800" b="0" i="0" u="none" strike="noStrike">
                          <a:solidFill>
                            <a:srgbClr val="1A1C1E"/>
                          </a:solidFill>
                          <a:effectLst/>
                          <a:latin typeface="Arial" panose="020B0604020202020204" pitchFamily="34" charset="0"/>
                        </a:rPr>
                        <a:t> Failures are rare and likely permanent. Detect and act on them quickly for low latency.</a:t>
                      </a:r>
                      <a:endParaRPr lang="en-US" sz="800" b="1" i="0" u="none" strike="noStrike">
                        <a:solidFill>
                          <a:srgbClr val="1A1C1E"/>
                        </a:solidFill>
                        <a:effectLst/>
                        <a:latin typeface="Arial" panose="020B0604020202020204" pitchFamily="34" charset="0"/>
                      </a:endParaRP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1" i="0" u="none" strike="noStrike" dirty="0">
                          <a:solidFill>
                            <a:srgbClr val="1A1C1E"/>
                          </a:solidFill>
                          <a:effectLst/>
                          <a:latin typeface="Arial" panose="020B0604020202020204" pitchFamily="34" charset="0"/>
                        </a:rPr>
                        <a:t>Fast Failure Detection:</a:t>
                      </a:r>
                      <a:r>
                        <a:rPr lang="en-US" sz="800" b="0" i="0" u="none" strike="noStrike" dirty="0">
                          <a:solidFill>
                            <a:srgbClr val="1A1C1E"/>
                          </a:solidFill>
                          <a:effectLst/>
                          <a:latin typeface="Arial" panose="020B0604020202020204" pitchFamily="34" charset="0"/>
                        </a:rPr>
                        <a:t> Quickly identifies non-recoverable links. ,</a:t>
                      </a:r>
                      <a:r>
                        <a:rPr lang="en-US" sz="800" b="1" i="0" u="none" strike="noStrike" dirty="0">
                          <a:solidFill>
                            <a:srgbClr val="1A1C1E"/>
                          </a:solidFill>
                          <a:effectLst/>
                          <a:latin typeface="Arial" panose="020B0604020202020204" pitchFamily="34" charset="0"/>
                        </a:rPr>
                        <a:t>Low Latency:</a:t>
                      </a:r>
                      <a:r>
                        <a:rPr lang="en-US" sz="800" b="0" i="0" u="none" strike="noStrike" dirty="0">
                          <a:solidFill>
                            <a:srgbClr val="1A1C1E"/>
                          </a:solidFill>
                          <a:effectLst/>
                          <a:latin typeface="Arial" panose="020B0604020202020204" pitchFamily="34" charset="0"/>
                        </a:rPr>
                        <a:t> Reduces delays caused by waiting for retransmissions.</a:t>
                      </a:r>
                      <a:endParaRPr lang="en-US" sz="800" b="1" i="0" u="none" strike="noStrike" dirty="0">
                        <a:solidFill>
                          <a:srgbClr val="1A1C1E"/>
                        </a:solidFill>
                        <a:effectLst/>
                        <a:latin typeface="Arial" panose="020B0604020202020204" pitchFamily="34" charset="0"/>
                      </a:endParaRP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1" i="0" u="none" strike="noStrike">
                          <a:solidFill>
                            <a:srgbClr val="1A1C1E"/>
                          </a:solidFill>
                          <a:effectLst/>
                          <a:latin typeface="Arial" panose="020B0604020202020204" pitchFamily="34" charset="0"/>
                        </a:rPr>
                        <a:t>Low Resilience:</a:t>
                      </a:r>
                      <a:r>
                        <a:rPr lang="en-US" sz="800" b="0" i="0" u="none" strike="noStrike">
                          <a:solidFill>
                            <a:srgbClr val="1A1C1E"/>
                          </a:solidFill>
                          <a:effectLst/>
                          <a:latin typeface="Arial" panose="020B0604020202020204" pitchFamily="34" charset="0"/>
                        </a:rPr>
                        <a:t> Can be too sensitive to brief, transient interference, leading to unnecessary connection drops.</a:t>
                      </a:r>
                      <a:endParaRPr lang="en-US" sz="800" b="1" i="0" u="none" strike="noStrike">
                        <a:solidFill>
                          <a:srgbClr val="1A1C1E"/>
                        </a:solidFill>
                        <a:effectLst/>
                        <a:latin typeface="Arial" panose="020B0604020202020204" pitchFamily="34" charset="0"/>
                      </a:endParaRP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20477475"/>
                  </a:ext>
                </a:extLst>
              </a:tr>
              <a:tr h="1359724">
                <a:tc>
                  <a:txBody>
                    <a:bodyPr/>
                    <a:lstStyle/>
                    <a:p>
                      <a:pPr algn="ctr" fontAlgn="ctr">
                        <a:buNone/>
                      </a:pPr>
                      <a:r>
                        <a:rPr lang="en-US" sz="800" b="1" i="0" u="none" strike="noStrike">
                          <a:solidFill>
                            <a:srgbClr val="1A1C1E"/>
                          </a:solidFill>
                          <a:effectLst/>
                          <a:latin typeface="Arial" panose="020B0604020202020204" pitchFamily="34" charset="0"/>
                        </a:rPr>
                        <a:t>Cell Edge / Poor RF</a:t>
                      </a:r>
                      <a:r>
                        <a:rPr lang="en-US" sz="800" b="0" i="0" u="none" strike="noStrike">
                          <a:solidFill>
                            <a:srgbClr val="1A1C1E"/>
                          </a:solidFill>
                          <a:effectLst/>
                          <a:latin typeface="Arial" panose="020B0604020202020204" pitchFamily="34" charset="0"/>
                        </a:rPr>
                        <a:t> (e.g., Rural, Indoor Fringe)</a:t>
                      </a:r>
                      <a:endParaRPr lang="en-US" sz="800" b="1" i="0" u="none" strike="noStrike">
                        <a:solidFill>
                          <a:srgbClr val="1A1C1E"/>
                        </a:solidFill>
                        <a:effectLst/>
                        <a:latin typeface="Arial" panose="020B0604020202020204" pitchFamily="34" charset="0"/>
                      </a:endParaRP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rPr>
                        <a:t>High (e.g., 16, 32)</a:t>
                      </a: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rPr>
                        <a:t>Long (e.g., 120-200 ms)</a:t>
                      </a: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rPr>
                        <a:t>Long (e.g., 2000-4000 ms)</a:t>
                      </a: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1" i="0" u="none" strike="noStrike">
                          <a:solidFill>
                            <a:srgbClr val="1A1C1E"/>
                          </a:solidFill>
                          <a:effectLst/>
                          <a:latin typeface="Arial" panose="020B0604020202020204" pitchFamily="34" charset="0"/>
                        </a:rPr>
                        <a:t>Goal: High Stability.</a:t>
                      </a:r>
                      <a:r>
                        <a:rPr lang="en-US" sz="800" b="0" i="0" u="none" strike="noStrike">
                          <a:solidFill>
                            <a:srgbClr val="1A1C1E"/>
                          </a:solidFill>
                          <a:effectLst/>
                          <a:latin typeface="Arial" panose="020B0604020202020204" pitchFamily="34" charset="0"/>
                        </a:rPr>
                        <a:t> Packet loss is expected. Tolerate temporary link degradation to maintain the connection.</a:t>
                      </a:r>
                      <a:endParaRPr lang="en-US" sz="800" b="1" i="0" u="none" strike="noStrike">
                        <a:solidFill>
                          <a:srgbClr val="1A1C1E"/>
                        </a:solidFill>
                        <a:effectLst/>
                        <a:latin typeface="Arial" panose="020B0604020202020204" pitchFamily="34" charset="0"/>
                      </a:endParaRP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1" i="0" u="none" strike="noStrike" dirty="0">
                          <a:solidFill>
                            <a:srgbClr val="1A1C1E"/>
                          </a:solidFill>
                          <a:effectLst/>
                          <a:latin typeface="Arial" panose="020B0604020202020204" pitchFamily="34" charset="0"/>
                        </a:rPr>
                        <a:t>High Connection Stability:</a:t>
                      </a:r>
                      <a:r>
                        <a:rPr lang="en-US" sz="800" b="0" i="0" u="none" strike="noStrike" dirty="0">
                          <a:solidFill>
                            <a:srgbClr val="1A1C1E"/>
                          </a:solidFill>
                          <a:effectLst/>
                          <a:latin typeface="Arial" panose="020B0604020202020204" pitchFamily="34" charset="0"/>
                        </a:rPr>
                        <a:t> Prevents drops during temporary fades. ,</a:t>
                      </a:r>
                      <a:r>
                        <a:rPr lang="en-US" sz="800" b="1" i="0" u="none" strike="noStrike" dirty="0">
                          <a:solidFill>
                            <a:srgbClr val="1A1C1E"/>
                          </a:solidFill>
                          <a:effectLst/>
                          <a:latin typeface="Arial" panose="020B0604020202020204" pitchFamily="34" charset="0"/>
                        </a:rPr>
                        <a:t>Improved User Experience:</a:t>
                      </a:r>
                      <a:r>
                        <a:rPr lang="en-US" sz="800" b="0" i="0" u="none" strike="noStrike" dirty="0">
                          <a:solidFill>
                            <a:srgbClr val="1A1C1E"/>
                          </a:solidFill>
                          <a:effectLst/>
                          <a:latin typeface="Arial" panose="020B0604020202020204" pitchFamily="34" charset="0"/>
                        </a:rPr>
                        <a:t> The user perceives a slow but connected session rather than a dropped one.</a:t>
                      </a:r>
                      <a:endParaRPr lang="en-US" sz="800" b="1" i="0" u="none" strike="noStrike" dirty="0">
                        <a:solidFill>
                          <a:srgbClr val="1A1C1E"/>
                        </a:solidFill>
                        <a:effectLst/>
                        <a:latin typeface="Arial" panose="020B0604020202020204" pitchFamily="34" charset="0"/>
                      </a:endParaRP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1" i="0" u="none" strike="noStrike" dirty="0">
                          <a:solidFill>
                            <a:srgbClr val="1A1C1E"/>
                          </a:solidFill>
                          <a:effectLst/>
                          <a:latin typeface="Arial" panose="020B0604020202020204" pitchFamily="34" charset="0"/>
                        </a:rPr>
                        <a:t>Slow Failure Detection:</a:t>
                      </a:r>
                      <a:r>
                        <a:rPr lang="en-US" sz="800" b="0" i="0" u="none" strike="noStrike" dirty="0">
                          <a:solidFill>
                            <a:srgbClr val="1A1C1E"/>
                          </a:solidFill>
                          <a:effectLst/>
                          <a:latin typeface="Arial" panose="020B0604020202020204" pitchFamily="34" charset="0"/>
                        </a:rPr>
                        <a:t> Masks underlying permanent issues. ,</a:t>
                      </a:r>
                      <a:r>
                        <a:rPr lang="en-US" sz="800" b="1" i="0" u="none" strike="noStrike" dirty="0">
                          <a:solidFill>
                            <a:srgbClr val="1A1C1E"/>
                          </a:solidFill>
                          <a:effectLst/>
                          <a:latin typeface="Arial" panose="020B0604020202020204" pitchFamily="34" charset="0"/>
                        </a:rPr>
                        <a:t>Increased Latency:</a:t>
                      </a:r>
                      <a:r>
                        <a:rPr lang="en-US" sz="800" b="0" i="0" u="none" strike="noStrike" dirty="0">
                          <a:solidFill>
                            <a:srgbClr val="1A1C1E"/>
                          </a:solidFill>
                          <a:effectLst/>
                          <a:latin typeface="Arial" panose="020B0604020202020204" pitchFamily="34" charset="0"/>
                        </a:rPr>
                        <a:t> High buffer delay as the system waits longer to retransmit and recover.</a:t>
                      </a:r>
                      <a:endParaRPr lang="en-US" sz="800" b="1" i="0" u="none" strike="noStrike" dirty="0">
                        <a:solidFill>
                          <a:srgbClr val="1A1C1E"/>
                        </a:solidFill>
                        <a:effectLst/>
                        <a:latin typeface="Arial" panose="020B0604020202020204" pitchFamily="34" charset="0"/>
                      </a:endParaRP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76502310"/>
                  </a:ext>
                </a:extLst>
              </a:tr>
              <a:tr h="1371545">
                <a:tc>
                  <a:txBody>
                    <a:bodyPr/>
                    <a:lstStyle/>
                    <a:p>
                      <a:pPr algn="ctr" fontAlgn="ctr">
                        <a:buNone/>
                      </a:pPr>
                      <a:r>
                        <a:rPr lang="en-US" sz="800" b="1" i="0" u="none" strike="noStrike">
                          <a:solidFill>
                            <a:srgbClr val="1A1C1E"/>
                          </a:solidFill>
                          <a:effectLst/>
                          <a:latin typeface="Arial" panose="020B0604020202020204" pitchFamily="34" charset="0"/>
                        </a:rPr>
                        <a:t>High Mobility</a:t>
                      </a:r>
                      <a:r>
                        <a:rPr lang="en-US" sz="800" b="0" i="0" u="none" strike="noStrike">
                          <a:solidFill>
                            <a:srgbClr val="1A1C1E"/>
                          </a:solidFill>
                          <a:effectLst/>
                          <a:latin typeface="Arial" panose="020B0604020202020204" pitchFamily="34" charset="0"/>
                        </a:rPr>
                        <a:t> (e.g., Vehicle, High-Speed Train)</a:t>
                      </a:r>
                      <a:endParaRPr lang="en-US" sz="800" b="1" i="0" u="none" strike="noStrike">
                        <a:solidFill>
                          <a:srgbClr val="1A1C1E"/>
                        </a:solidFill>
                        <a:effectLst/>
                        <a:latin typeface="Arial" panose="020B0604020202020204" pitchFamily="34" charset="0"/>
                      </a:endParaRP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nn-NO" sz="800" b="0" i="0" u="none" strike="noStrike">
                          <a:solidFill>
                            <a:srgbClr val="1A1C1E"/>
                          </a:solidFill>
                          <a:effectLst/>
                          <a:latin typeface="Arial" panose="020B0604020202020204" pitchFamily="34" charset="0"/>
                        </a:rPr>
                        <a:t>Medium (e.g., 8, 16)</a:t>
                      </a: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nn-NO" sz="800" b="0" i="0" u="none" strike="noStrike">
                          <a:solidFill>
                            <a:srgbClr val="1A1C1E"/>
                          </a:solidFill>
                          <a:effectLst/>
                          <a:latin typeface="Arial" panose="020B0604020202020204" pitchFamily="34" charset="0"/>
                        </a:rPr>
                        <a:t>Medium (e.g., 80-120 ms)</a:t>
                      </a: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1A1C1E"/>
                          </a:solidFill>
                          <a:effectLst/>
                          <a:latin typeface="Arial" panose="020B0604020202020204" pitchFamily="34" charset="0"/>
                        </a:rPr>
                        <a:t>Medium-Long (e.g., 1000-2000 ms)</a:t>
                      </a: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1" i="0" u="none" strike="noStrike">
                          <a:solidFill>
                            <a:srgbClr val="1A1C1E"/>
                          </a:solidFill>
                          <a:effectLst/>
                          <a:latin typeface="Arial" panose="020B0604020202020204" pitchFamily="34" charset="0"/>
                        </a:rPr>
                        <a:t>Goal: Balance.</a:t>
                      </a:r>
                      <a:r>
                        <a:rPr lang="en-US" sz="800" b="0" i="0" u="none" strike="noStrike">
                          <a:solidFill>
                            <a:srgbClr val="1A1C1E"/>
                          </a:solidFill>
                          <a:effectLst/>
                          <a:latin typeface="Arial" panose="020B0604020202020204" pitchFamily="34" charset="0"/>
                        </a:rPr>
                        <a:t> Tolerate handover-related interruptions but don't wait indefinitely if the handover fails or the UE loses coverage.</a:t>
                      </a:r>
                      <a:endParaRPr lang="en-US" sz="800" b="1" i="0" u="none" strike="noStrike">
                        <a:solidFill>
                          <a:srgbClr val="1A1C1E"/>
                        </a:solidFill>
                        <a:effectLst/>
                        <a:latin typeface="Arial" panose="020B0604020202020204" pitchFamily="34" charset="0"/>
                      </a:endParaRP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1" i="0" u="none" strike="noStrike" dirty="0">
                          <a:solidFill>
                            <a:srgbClr val="1A1C1E"/>
                          </a:solidFill>
                          <a:effectLst/>
                          <a:latin typeface="Arial" panose="020B0604020202020204" pitchFamily="34" charset="0"/>
                        </a:rPr>
                        <a:t>Robust Handover Performance:</a:t>
                      </a:r>
                      <a:r>
                        <a:rPr lang="en-US" sz="800" b="0" i="0" u="none" strike="noStrike" dirty="0">
                          <a:solidFill>
                            <a:srgbClr val="1A1C1E"/>
                          </a:solidFill>
                          <a:effectLst/>
                          <a:latin typeface="Arial" panose="020B0604020202020204" pitchFamily="34" charset="0"/>
                        </a:rPr>
                        <a:t> </a:t>
                      </a:r>
                      <a:r>
                        <a:rPr lang="en-US" sz="800" b="0" i="0" u="none" strike="noStrike" dirty="0">
                          <a:solidFill>
                            <a:srgbClr val="1A1C1E"/>
                          </a:solidFill>
                          <a:effectLst/>
                          <a:latin typeface="Courier New" panose="02070309020205020404" pitchFamily="49" charset="0"/>
                        </a:rPr>
                        <a:t>t310</a:t>
                      </a:r>
                      <a:r>
                        <a:rPr lang="en-US" sz="800" b="0" i="0" u="none" strike="noStrike" dirty="0">
                          <a:solidFill>
                            <a:srgbClr val="1A1C1E"/>
                          </a:solidFill>
                          <a:effectLst/>
                          <a:latin typeface="Arial" panose="020B0604020202020204" pitchFamily="34" charset="0"/>
                        </a:rPr>
                        <a:t> is long enough to allow a handover to complete. ,</a:t>
                      </a:r>
                      <a:r>
                        <a:rPr lang="en-US" sz="800" b="1" i="0" u="none" strike="noStrike" dirty="0">
                          <a:solidFill>
                            <a:srgbClr val="1A1C1E"/>
                          </a:solidFill>
                          <a:effectLst/>
                          <a:latin typeface="Arial" panose="020B0604020202020204" pitchFamily="34" charset="0"/>
                        </a:rPr>
                        <a:t>Good compromise:</a:t>
                      </a:r>
                      <a:r>
                        <a:rPr lang="en-US" sz="800" b="0" i="0" u="none" strike="noStrike" dirty="0">
                          <a:solidFill>
                            <a:srgbClr val="1A1C1E"/>
                          </a:solidFill>
                          <a:effectLst/>
                          <a:latin typeface="Arial" panose="020B0604020202020204" pitchFamily="34" charset="0"/>
                        </a:rPr>
                        <a:t> Balances stability with responsiveness.</a:t>
                      </a:r>
                      <a:endParaRPr lang="en-US" sz="800" b="1" i="0" u="none" strike="noStrike" dirty="0">
                        <a:solidFill>
                          <a:srgbClr val="1A1C1E"/>
                        </a:solidFill>
                        <a:effectLst/>
                        <a:latin typeface="Arial" panose="020B0604020202020204" pitchFamily="34" charset="0"/>
                      </a:endParaRP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rPr>
                        <a:t>Can be a sub-optimal "one-size-fits-all" setting if the user stops or enters a very poor coverage zone.</a:t>
                      </a: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56424707"/>
                  </a:ext>
                </a:extLst>
              </a:tr>
              <a:tr h="1359724">
                <a:tc>
                  <a:txBody>
                    <a:bodyPr/>
                    <a:lstStyle/>
                    <a:p>
                      <a:pPr algn="ctr" fontAlgn="ctr">
                        <a:buNone/>
                      </a:pPr>
                      <a:r>
                        <a:rPr lang="en-IN" sz="800" b="1" i="0" u="none" strike="noStrike">
                          <a:solidFill>
                            <a:srgbClr val="1A1C1E"/>
                          </a:solidFill>
                          <a:effectLst/>
                          <a:latin typeface="Arial" panose="020B0604020202020204" pitchFamily="34" charset="0"/>
                        </a:rPr>
                        <a:t>Massive IoT (mMTC)</a:t>
                      </a:r>
                      <a:r>
                        <a:rPr lang="en-IN" sz="800" b="0" i="0" u="none" strike="noStrike">
                          <a:solidFill>
                            <a:srgbClr val="1A1C1E"/>
                          </a:solidFill>
                          <a:effectLst/>
                          <a:latin typeface="Arial" panose="020B0604020202020204" pitchFamily="34" charset="0"/>
                        </a:rPr>
                        <a:t> (e.g., Smart Meters, Sensors)</a:t>
                      </a:r>
                      <a:endParaRPr lang="en-IN" sz="800" b="1" i="0" u="none" strike="noStrike">
                        <a:solidFill>
                          <a:srgbClr val="1A1C1E"/>
                        </a:solidFill>
                        <a:effectLst/>
                        <a:latin typeface="Arial" panose="020B0604020202020204" pitchFamily="34" charset="0"/>
                      </a:endParaRP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rPr>
                        <a:t>High (e.g., 16, 32, or higher)</a:t>
                      </a: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rPr>
                        <a:t>Long (e.g., 200-500 ms)</a:t>
                      </a: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0" i="0" u="none" strike="noStrike">
                          <a:solidFill>
                            <a:srgbClr val="1A1C1E"/>
                          </a:solidFill>
                          <a:effectLst/>
                          <a:latin typeface="Arial" panose="020B0604020202020204" pitchFamily="34" charset="0"/>
                        </a:rPr>
                        <a:t>Very Long (e.g., 4000-6000 ms)</a:t>
                      </a: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1" i="0" u="none" strike="noStrike">
                          <a:solidFill>
                            <a:srgbClr val="1A1C1E"/>
                          </a:solidFill>
                          <a:effectLst/>
                          <a:latin typeface="Arial" panose="020B0604020202020204" pitchFamily="34" charset="0"/>
                        </a:rPr>
                        <a:t>Goal: Maximize Battery &amp; Connection.</a:t>
                      </a:r>
                      <a:r>
                        <a:rPr lang="en-US" sz="800" b="0" i="0" u="none" strike="noStrike">
                          <a:solidFill>
                            <a:srgbClr val="1A1C1E"/>
                          </a:solidFill>
                          <a:effectLst/>
                          <a:latin typeface="Arial" panose="020B0604020202020204" pitchFamily="34" charset="0"/>
                        </a:rPr>
                        <a:t> Latency is not a concern. Avoid RRC state transitions (Idle &lt;-&gt; Connected) which drain power.</a:t>
                      </a:r>
                      <a:endParaRPr lang="en-US" sz="800" b="1" i="0" u="none" strike="noStrike">
                        <a:solidFill>
                          <a:srgbClr val="1A1C1E"/>
                        </a:solidFill>
                        <a:effectLst/>
                        <a:latin typeface="Arial" panose="020B0604020202020204" pitchFamily="34" charset="0"/>
                      </a:endParaRP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1" i="0" u="none" strike="noStrike" dirty="0">
                          <a:solidFill>
                            <a:srgbClr val="1A1C1E"/>
                          </a:solidFill>
                          <a:effectLst/>
                          <a:latin typeface="Arial" panose="020B0604020202020204" pitchFamily="34" charset="0"/>
                        </a:rPr>
                        <a:t>Excellent Connection Retention:</a:t>
                      </a:r>
                      <a:r>
                        <a:rPr lang="en-US" sz="800" b="0" i="0" u="none" strike="noStrike" dirty="0">
                          <a:solidFill>
                            <a:srgbClr val="1A1C1E"/>
                          </a:solidFill>
                          <a:effectLst/>
                          <a:latin typeface="Arial" panose="020B0604020202020204" pitchFamily="34" charset="0"/>
                        </a:rPr>
                        <a:t> Keeps devices connected even in deep indoor locations with fluctuating links. ,</a:t>
                      </a:r>
                      <a:r>
                        <a:rPr lang="en-US" sz="800" b="1" i="0" u="none" strike="noStrike" dirty="0">
                          <a:solidFill>
                            <a:srgbClr val="1A1C1E"/>
                          </a:solidFill>
                          <a:effectLst/>
                          <a:latin typeface="Arial" panose="020B0604020202020204" pitchFamily="34" charset="0"/>
                        </a:rPr>
                        <a:t>Power Savings:</a:t>
                      </a:r>
                      <a:r>
                        <a:rPr lang="en-US" sz="800" b="0" i="0" u="none" strike="noStrike" dirty="0">
                          <a:solidFill>
                            <a:srgbClr val="1A1C1E"/>
                          </a:solidFill>
                          <a:effectLst/>
                          <a:latin typeface="Arial" panose="020B0604020202020204" pitchFamily="34" charset="0"/>
                        </a:rPr>
                        <a:t> Avoids costly re-establishment procedures.</a:t>
                      </a:r>
                      <a:endParaRPr lang="en-US" sz="800" b="1" i="0" u="none" strike="noStrike" dirty="0">
                        <a:solidFill>
                          <a:srgbClr val="1A1C1E"/>
                        </a:solidFill>
                        <a:effectLst/>
                        <a:latin typeface="Arial" panose="020B0604020202020204" pitchFamily="34" charset="0"/>
                      </a:endParaRP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US" sz="800" b="1" i="0" u="none" strike="noStrike" dirty="0">
                          <a:solidFill>
                            <a:srgbClr val="1A1C1E"/>
                          </a:solidFill>
                          <a:effectLst/>
                          <a:latin typeface="Arial" panose="020B0604020202020204" pitchFamily="34" charset="0"/>
                        </a:rPr>
                        <a:t>Extremely Slow Reaction:</a:t>
                      </a:r>
                      <a:r>
                        <a:rPr lang="en-US" sz="800" b="0" i="0" u="none" strike="noStrike" dirty="0">
                          <a:solidFill>
                            <a:srgbClr val="1A1C1E"/>
                          </a:solidFill>
                          <a:effectLst/>
                          <a:latin typeface="Arial" panose="020B0604020202020204" pitchFamily="34" charset="0"/>
                        </a:rPr>
                        <a:t> Unsuitable for any application needing timely data. ,Can tie up network resources for devices that are permanently out of reach.</a:t>
                      </a:r>
                      <a:endParaRPr lang="en-US" sz="800" b="1" i="0" u="none" strike="noStrike" dirty="0">
                        <a:solidFill>
                          <a:srgbClr val="1A1C1E"/>
                        </a:solidFill>
                        <a:effectLst/>
                        <a:latin typeface="Arial" panose="020B0604020202020204" pitchFamily="34" charset="0"/>
                      </a:endParaRPr>
                    </a:p>
                  </a:txBody>
                  <a:tcPr marL="4095" marR="4095" marT="40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03126907"/>
                  </a:ext>
                </a:extLst>
              </a:tr>
            </a:tbl>
          </a:graphicData>
        </a:graphic>
      </p:graphicFrame>
      <p:sp>
        <p:nvSpPr>
          <p:cNvPr id="5" name="TextBox 4">
            <a:extLst>
              <a:ext uri="{FF2B5EF4-FFF2-40B4-BE49-F238E27FC236}">
                <a16:creationId xmlns:a16="http://schemas.microsoft.com/office/drawing/2014/main" id="{93A7A284-5D55-C937-B233-99576F8E0457}"/>
              </a:ext>
            </a:extLst>
          </p:cNvPr>
          <p:cNvSpPr txBox="1"/>
          <p:nvPr/>
        </p:nvSpPr>
        <p:spPr>
          <a:xfrm>
            <a:off x="196985" y="277398"/>
            <a:ext cx="6094378" cy="400110"/>
          </a:xfrm>
          <a:prstGeom prst="rect">
            <a:avLst/>
          </a:prstGeom>
          <a:noFill/>
        </p:spPr>
        <p:txBody>
          <a:bodyPr wrap="square">
            <a:spAutoFit/>
          </a:bodyPr>
          <a:lstStyle/>
          <a:p>
            <a:r>
              <a:rPr lang="en-US" sz="2000" b="1" dirty="0"/>
              <a:t>Call Drop Rate Improvement Plan</a:t>
            </a:r>
            <a:endParaRPr lang="en-IN" sz="2000" b="1" dirty="0"/>
          </a:p>
        </p:txBody>
      </p:sp>
    </p:spTree>
    <p:extLst>
      <p:ext uri="{BB962C8B-B14F-4D97-AF65-F5344CB8AC3E}">
        <p14:creationId xmlns:p14="http://schemas.microsoft.com/office/powerpoint/2010/main" val="181129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3500D-3BA2-14F3-D315-4902FA771C7F}"/>
            </a:ext>
          </a:extLst>
        </p:cNvPr>
        <p:cNvGrpSpPr/>
        <p:nvPr/>
      </p:nvGrpSpPr>
      <p:grpSpPr>
        <a:xfrm>
          <a:off x="0" y="0"/>
          <a:ext cx="0" cy="0"/>
          <a:chOff x="0" y="0"/>
          <a:chExt cx="0" cy="0"/>
        </a:xfrm>
      </p:grpSpPr>
      <p:sp>
        <p:nvSpPr>
          <p:cNvPr id="12" name="Freeform: Shape 11">
            <a:extLst>
              <a:ext uri="{FF2B5EF4-FFF2-40B4-BE49-F238E27FC236}">
                <a16:creationId xmlns:a16="http://schemas.microsoft.com/office/drawing/2014/main" id="{E4AE1402-B5FE-9A00-B1F9-2FF527AB3665}"/>
              </a:ext>
            </a:extLst>
          </p:cNvPr>
          <p:cNvSpPr/>
          <p:nvPr/>
        </p:nvSpPr>
        <p:spPr>
          <a:xfrm>
            <a:off x="152400" y="127000"/>
            <a:ext cx="11887200" cy="6197600"/>
          </a:xfrm>
          <a:custGeom>
            <a:avLst/>
            <a:gdLst>
              <a:gd name="connsiteX0" fmla="*/ 0 w 11887200"/>
              <a:gd name="connsiteY0" fmla="*/ 0 h 6197600"/>
              <a:gd name="connsiteX1" fmla="*/ 11887200 w 11887200"/>
              <a:gd name="connsiteY1" fmla="*/ 0 h 6197600"/>
              <a:gd name="connsiteX2" fmla="*/ 11887200 w 11887200"/>
              <a:gd name="connsiteY2" fmla="*/ 6197600 h 6197600"/>
              <a:gd name="connsiteX3" fmla="*/ 0 w 11887200"/>
              <a:gd name="connsiteY3" fmla="*/ 6197600 h 6197600"/>
            </a:gdLst>
            <a:ahLst/>
            <a:cxnLst>
              <a:cxn ang="0">
                <a:pos x="connsiteX0" y="connsiteY0"/>
              </a:cxn>
              <a:cxn ang="0">
                <a:pos x="connsiteX1" y="connsiteY1"/>
              </a:cxn>
              <a:cxn ang="0">
                <a:pos x="connsiteX2" y="connsiteY2"/>
              </a:cxn>
              <a:cxn ang="0">
                <a:pos x="connsiteX3" y="connsiteY3"/>
              </a:cxn>
            </a:cxnLst>
            <a:rect l="l" t="t" r="r" b="b"/>
            <a:pathLst>
              <a:path w="11887200" h="6197600">
                <a:moveTo>
                  <a:pt x="0" y="0"/>
                </a:moveTo>
                <a:lnTo>
                  <a:pt x="11887200" y="0"/>
                </a:lnTo>
                <a:lnTo>
                  <a:pt x="11887200" y="6197600"/>
                </a:lnTo>
                <a:lnTo>
                  <a:pt x="0" y="6197600"/>
                </a:lnTo>
                <a:close/>
              </a:path>
            </a:pathLst>
          </a:custGeom>
          <a:gradFill>
            <a:gsLst>
              <a:gs pos="0">
                <a:srgbClr val="0F172A"/>
              </a:gs>
              <a:gs pos="25000">
                <a:srgbClr val="162032"/>
              </a:gs>
              <a:gs pos="50000">
                <a:srgbClr val="1E293B"/>
              </a:gs>
              <a:gs pos="100000">
                <a:srgbClr val="0F172A"/>
              </a:gs>
            </a:gsLst>
            <a:lin ang="2700000" scaled="1"/>
          </a:gradFill>
          <a:ln w="7429" cap="flat">
            <a:noFill/>
            <a:prstDash val="solid"/>
            <a:miter/>
          </a:ln>
        </p:spPr>
        <p:txBody>
          <a:bodyPr rtlCol="0" anchor="ctr"/>
          <a:lstStyle/>
          <a:p>
            <a:endParaRPr lang="en-IN" sz="1200"/>
          </a:p>
        </p:txBody>
      </p:sp>
      <p:sp>
        <p:nvSpPr>
          <p:cNvPr id="13" name="TextBox 12">
            <a:extLst>
              <a:ext uri="{FF2B5EF4-FFF2-40B4-BE49-F238E27FC236}">
                <a16:creationId xmlns:a16="http://schemas.microsoft.com/office/drawing/2014/main" id="{C0E224D3-81C2-992A-6B3E-C40FE33FBFA9}"/>
              </a:ext>
            </a:extLst>
          </p:cNvPr>
          <p:cNvSpPr txBox="1"/>
          <p:nvPr/>
        </p:nvSpPr>
        <p:spPr>
          <a:xfrm>
            <a:off x="1539430" y="211623"/>
            <a:ext cx="7890237" cy="338554"/>
          </a:xfrm>
          <a:prstGeom prst="rect">
            <a:avLst/>
          </a:prstGeom>
          <a:noFill/>
        </p:spPr>
        <p:txBody>
          <a:bodyPr wrap="none" rtlCol="0">
            <a:spAutoFit/>
          </a:bodyPr>
          <a:lstStyle/>
          <a:p>
            <a:pPr algn="l"/>
            <a:r>
              <a:rPr lang="en-IN" sz="1600" b="1" spc="0" baseline="0">
                <a:ln/>
                <a:solidFill>
                  <a:srgbClr val="FFFFFF"/>
                </a:solidFill>
                <a:latin typeface="Arial"/>
                <a:cs typeface="Arial"/>
                <a:sym typeface="Arial"/>
                <a:rtl val="0"/>
              </a:rPr>
              <a:t>Radio Access &amp; Antenna Technology Evolution: 4G MIMO vs 5G Massive MIMO</a:t>
            </a:r>
          </a:p>
        </p:txBody>
      </p:sp>
      <p:sp>
        <p:nvSpPr>
          <p:cNvPr id="14" name="Freeform: Shape 13">
            <a:extLst>
              <a:ext uri="{FF2B5EF4-FFF2-40B4-BE49-F238E27FC236}">
                <a16:creationId xmlns:a16="http://schemas.microsoft.com/office/drawing/2014/main" id="{AD6F41FC-1FF0-39A1-18FD-D10215FD1057}"/>
              </a:ext>
            </a:extLst>
          </p:cNvPr>
          <p:cNvSpPr/>
          <p:nvPr/>
        </p:nvSpPr>
        <p:spPr>
          <a:xfrm>
            <a:off x="6096000" y="622808"/>
            <a:ext cx="7429" cy="5391912"/>
          </a:xfrm>
          <a:custGeom>
            <a:avLst/>
            <a:gdLst>
              <a:gd name="connsiteX0" fmla="*/ 0 w 7429"/>
              <a:gd name="connsiteY0" fmla="*/ 0 h 5391912"/>
              <a:gd name="connsiteX1" fmla="*/ 0 w 7429"/>
              <a:gd name="connsiteY1" fmla="*/ 5391912 h 5391912"/>
            </a:gdLst>
            <a:ahLst/>
            <a:cxnLst>
              <a:cxn ang="0">
                <a:pos x="connsiteX0" y="connsiteY0"/>
              </a:cxn>
              <a:cxn ang="0">
                <a:pos x="connsiteX1" y="connsiteY1"/>
              </a:cxn>
            </a:cxnLst>
            <a:rect l="l" t="t" r="r" b="b"/>
            <a:pathLst>
              <a:path w="7429" h="5391912">
                <a:moveTo>
                  <a:pt x="0" y="0"/>
                </a:moveTo>
                <a:lnTo>
                  <a:pt x="0" y="5391912"/>
                </a:lnTo>
              </a:path>
            </a:pathLst>
          </a:custGeom>
          <a:ln w="14859" cap="flat">
            <a:solidFill>
              <a:srgbClr val="475569"/>
            </a:solidFill>
            <a:custDash>
              <a:ds d="600000" sp="600000"/>
            </a:custDash>
            <a:miter/>
          </a:ln>
        </p:spPr>
        <p:txBody>
          <a:bodyPr rtlCol="0" anchor="ctr"/>
          <a:lstStyle/>
          <a:p>
            <a:endParaRPr lang="en-IN" sz="1200"/>
          </a:p>
        </p:txBody>
      </p:sp>
      <p:grpSp>
        <p:nvGrpSpPr>
          <p:cNvPr id="15" name="Graphic 6">
            <a:extLst>
              <a:ext uri="{FF2B5EF4-FFF2-40B4-BE49-F238E27FC236}">
                <a16:creationId xmlns:a16="http://schemas.microsoft.com/office/drawing/2014/main" id="{7AE06624-5A70-C406-3A3A-FAE35EC77F55}"/>
              </a:ext>
            </a:extLst>
          </p:cNvPr>
          <p:cNvGrpSpPr/>
          <p:nvPr/>
        </p:nvGrpSpPr>
        <p:grpSpPr>
          <a:xfrm>
            <a:off x="523875" y="681033"/>
            <a:ext cx="5200650" cy="2798146"/>
            <a:chOff x="523875" y="681033"/>
            <a:chExt cx="5200650" cy="2798146"/>
          </a:xfrm>
        </p:grpSpPr>
        <p:sp>
          <p:nvSpPr>
            <p:cNvPr id="16" name="Freeform: Shape 15">
              <a:extLst>
                <a:ext uri="{FF2B5EF4-FFF2-40B4-BE49-F238E27FC236}">
                  <a16:creationId xmlns:a16="http://schemas.microsoft.com/office/drawing/2014/main" id="{C84BCDD0-65DD-A16C-E261-40BA16A501E6}"/>
                </a:ext>
              </a:extLst>
            </p:cNvPr>
            <p:cNvSpPr/>
            <p:nvPr/>
          </p:nvSpPr>
          <p:spPr>
            <a:xfrm>
              <a:off x="523875" y="684784"/>
              <a:ext cx="5200650" cy="371856"/>
            </a:xfrm>
            <a:custGeom>
              <a:avLst/>
              <a:gdLst>
                <a:gd name="connsiteX0" fmla="*/ 5126355 w 5200650"/>
                <a:gd name="connsiteY0" fmla="*/ 0 h 371856"/>
                <a:gd name="connsiteX1" fmla="*/ 5200650 w 5200650"/>
                <a:gd name="connsiteY1" fmla="*/ 0 h 371856"/>
                <a:gd name="connsiteX2" fmla="*/ 5200650 w 5200650"/>
                <a:gd name="connsiteY2" fmla="*/ 371856 h 371856"/>
                <a:gd name="connsiteX3" fmla="*/ 5126355 w 5200650"/>
                <a:gd name="connsiteY3" fmla="*/ 371856 h 371856"/>
                <a:gd name="connsiteX4" fmla="*/ 74295 w 5200650"/>
                <a:gd name="connsiteY4" fmla="*/ 371856 h 371856"/>
                <a:gd name="connsiteX5" fmla="*/ 0 w 5200650"/>
                <a:gd name="connsiteY5" fmla="*/ 371856 h 371856"/>
                <a:gd name="connsiteX6" fmla="*/ 0 w 5200650"/>
                <a:gd name="connsiteY6" fmla="*/ 0 h 371856"/>
                <a:gd name="connsiteX7" fmla="*/ 74295 w 5200650"/>
                <a:gd name="connsiteY7" fmla="*/ 0 h 37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00650" h="371856">
                  <a:moveTo>
                    <a:pt x="5126355" y="0"/>
                  </a:moveTo>
                  <a:cubicBezTo>
                    <a:pt x="5167387" y="0"/>
                    <a:pt x="5200650" y="0"/>
                    <a:pt x="5200650" y="0"/>
                  </a:cubicBezTo>
                  <a:lnTo>
                    <a:pt x="5200650" y="371856"/>
                  </a:lnTo>
                  <a:cubicBezTo>
                    <a:pt x="5200650" y="371856"/>
                    <a:pt x="5167387" y="371856"/>
                    <a:pt x="5126355" y="371856"/>
                  </a:cubicBezTo>
                  <a:lnTo>
                    <a:pt x="74295" y="371856"/>
                  </a:lnTo>
                  <a:cubicBezTo>
                    <a:pt x="33263" y="371856"/>
                    <a:pt x="0" y="371856"/>
                    <a:pt x="0" y="371856"/>
                  </a:cubicBezTo>
                  <a:lnTo>
                    <a:pt x="0" y="0"/>
                  </a:lnTo>
                  <a:cubicBezTo>
                    <a:pt x="0" y="0"/>
                    <a:pt x="33263" y="0"/>
                    <a:pt x="74295" y="0"/>
                  </a:cubicBezTo>
                  <a:close/>
                </a:path>
              </a:pathLst>
            </a:custGeom>
            <a:gradFill>
              <a:gsLst>
                <a:gs pos="0">
                  <a:srgbClr val="EF4444">
                    <a:alpha val="80000"/>
                  </a:srgbClr>
                </a:gs>
                <a:gs pos="50000">
                  <a:srgbClr val="E53535">
                    <a:alpha val="89804"/>
                  </a:srgbClr>
                </a:gs>
                <a:gs pos="100000">
                  <a:srgbClr val="DC2626"/>
                </a:gs>
              </a:gsLst>
              <a:lin ang="5400000" scaled="1"/>
            </a:gradFill>
            <a:ln w="7429" cap="flat">
              <a:noFill/>
              <a:prstDash val="solid"/>
              <a:miter/>
            </a:ln>
          </p:spPr>
          <p:txBody>
            <a:bodyPr rtlCol="0" anchor="ctr"/>
            <a:lstStyle/>
            <a:p>
              <a:endParaRPr lang="en-IN" sz="1200"/>
            </a:p>
          </p:txBody>
        </p:sp>
        <p:sp>
          <p:nvSpPr>
            <p:cNvPr id="17" name="TextBox 16">
              <a:extLst>
                <a:ext uri="{FF2B5EF4-FFF2-40B4-BE49-F238E27FC236}">
                  <a16:creationId xmlns:a16="http://schemas.microsoft.com/office/drawing/2014/main" id="{81876E18-1653-3725-2C5C-E3A257ED3A0E}"/>
                </a:ext>
              </a:extLst>
            </p:cNvPr>
            <p:cNvSpPr txBox="1"/>
            <p:nvPr/>
          </p:nvSpPr>
          <p:spPr>
            <a:xfrm>
              <a:off x="1472270" y="681033"/>
              <a:ext cx="3272371" cy="276999"/>
            </a:xfrm>
            <a:prstGeom prst="rect">
              <a:avLst/>
            </a:prstGeom>
            <a:noFill/>
          </p:spPr>
          <p:txBody>
            <a:bodyPr wrap="none" rtlCol="0">
              <a:spAutoFit/>
            </a:bodyPr>
            <a:lstStyle/>
            <a:p>
              <a:pPr algn="l"/>
              <a:r>
                <a:rPr lang="en-IN" sz="1200" b="1" spc="0" baseline="0" dirty="0">
                  <a:ln/>
                  <a:solidFill>
                    <a:srgbClr val="FFFFFF"/>
                  </a:solidFill>
                  <a:latin typeface="Arial"/>
                  <a:cs typeface="Arial"/>
                  <a:sym typeface="Arial"/>
                  <a:rtl val="0"/>
                </a:rPr>
                <a:t>4G LTE Radio Access &amp; MIMO Technology</a:t>
              </a:r>
            </a:p>
          </p:txBody>
        </p:sp>
        <p:sp>
          <p:nvSpPr>
            <p:cNvPr id="18" name="TextBox 17">
              <a:extLst>
                <a:ext uri="{FF2B5EF4-FFF2-40B4-BE49-F238E27FC236}">
                  <a16:creationId xmlns:a16="http://schemas.microsoft.com/office/drawing/2014/main" id="{8C6507AE-BE40-A64E-E0E6-5EE1AA8D723F}"/>
                </a:ext>
              </a:extLst>
            </p:cNvPr>
            <p:cNvSpPr txBox="1"/>
            <p:nvPr/>
          </p:nvSpPr>
          <p:spPr>
            <a:xfrm>
              <a:off x="1598894" y="875626"/>
              <a:ext cx="3010761" cy="215444"/>
            </a:xfrm>
            <a:prstGeom prst="rect">
              <a:avLst/>
            </a:prstGeom>
            <a:noFill/>
          </p:spPr>
          <p:txBody>
            <a:bodyPr wrap="none" rtlCol="0">
              <a:spAutoFit/>
            </a:bodyPr>
            <a:lstStyle/>
            <a:p>
              <a:pPr algn="l"/>
              <a:r>
                <a:rPr lang="en-IN" sz="800" spc="0" baseline="0" dirty="0">
                  <a:ln/>
                  <a:solidFill>
                    <a:srgbClr val="FCA5A5"/>
                  </a:solidFill>
                  <a:latin typeface="Arial"/>
                  <a:cs typeface="Arial"/>
                  <a:sym typeface="Arial"/>
                  <a:rtl val="0"/>
                </a:rPr>
                <a:t>Fixed OFDMA • Limited Antennas • Omnidirectional Coverage</a:t>
              </a:r>
            </a:p>
          </p:txBody>
        </p:sp>
        <p:sp>
          <p:nvSpPr>
            <p:cNvPr id="19" name="Freeform: Shape 18">
              <a:extLst>
                <a:ext uri="{FF2B5EF4-FFF2-40B4-BE49-F238E27FC236}">
                  <a16:creationId xmlns:a16="http://schemas.microsoft.com/office/drawing/2014/main" id="{B16EED68-D0C5-5A06-4787-133CCBA72637}"/>
                </a:ext>
              </a:extLst>
            </p:cNvPr>
            <p:cNvSpPr/>
            <p:nvPr/>
          </p:nvSpPr>
          <p:spPr>
            <a:xfrm>
              <a:off x="672465" y="1180592"/>
              <a:ext cx="4903470" cy="867664"/>
            </a:xfrm>
            <a:custGeom>
              <a:avLst/>
              <a:gdLst>
                <a:gd name="connsiteX0" fmla="*/ 4844034 w 4903470"/>
                <a:gd name="connsiteY0" fmla="*/ 0 h 867664"/>
                <a:gd name="connsiteX1" fmla="*/ 4903470 w 4903470"/>
                <a:gd name="connsiteY1" fmla="*/ 0 h 867664"/>
                <a:gd name="connsiteX2" fmla="*/ 4903470 w 4903470"/>
                <a:gd name="connsiteY2" fmla="*/ 867664 h 867664"/>
                <a:gd name="connsiteX3" fmla="*/ 4844034 w 4903470"/>
                <a:gd name="connsiteY3" fmla="*/ 867664 h 867664"/>
                <a:gd name="connsiteX4" fmla="*/ 59436 w 4903470"/>
                <a:gd name="connsiteY4" fmla="*/ 867664 h 867664"/>
                <a:gd name="connsiteX5" fmla="*/ 0 w 4903470"/>
                <a:gd name="connsiteY5" fmla="*/ 867664 h 867664"/>
                <a:gd name="connsiteX6" fmla="*/ 0 w 4903470"/>
                <a:gd name="connsiteY6" fmla="*/ 0 h 867664"/>
                <a:gd name="connsiteX7" fmla="*/ 59436 w 4903470"/>
                <a:gd name="connsiteY7" fmla="*/ 0 h 86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3470" h="867664">
                  <a:moveTo>
                    <a:pt x="4844034" y="0"/>
                  </a:moveTo>
                  <a:cubicBezTo>
                    <a:pt x="4876860" y="0"/>
                    <a:pt x="4903470" y="0"/>
                    <a:pt x="4903470" y="0"/>
                  </a:cubicBezTo>
                  <a:lnTo>
                    <a:pt x="4903470" y="867664"/>
                  </a:lnTo>
                  <a:cubicBezTo>
                    <a:pt x="4903470" y="867664"/>
                    <a:pt x="4876860" y="867664"/>
                    <a:pt x="4844034" y="867664"/>
                  </a:cubicBezTo>
                  <a:lnTo>
                    <a:pt x="59436" y="867664"/>
                  </a:lnTo>
                  <a:cubicBezTo>
                    <a:pt x="26610" y="867664"/>
                    <a:pt x="0" y="867664"/>
                    <a:pt x="0" y="867664"/>
                  </a:cubicBezTo>
                  <a:lnTo>
                    <a:pt x="0" y="0"/>
                  </a:lnTo>
                  <a:cubicBezTo>
                    <a:pt x="0" y="0"/>
                    <a:pt x="26610" y="0"/>
                    <a:pt x="59436" y="0"/>
                  </a:cubicBezTo>
                  <a:close/>
                </a:path>
              </a:pathLst>
            </a:custGeom>
            <a:solidFill>
              <a:srgbClr val="7F1D1D">
                <a:alpha val="10000"/>
              </a:srgbClr>
            </a:solidFill>
            <a:ln w="14859" cap="flat">
              <a:solidFill>
                <a:srgbClr val="EF4444"/>
              </a:solidFill>
              <a:prstDash val="solid"/>
              <a:miter/>
            </a:ln>
          </p:spPr>
          <p:txBody>
            <a:bodyPr rtlCol="0" anchor="ctr"/>
            <a:lstStyle/>
            <a:p>
              <a:endParaRPr lang="en-IN" sz="1200"/>
            </a:p>
          </p:txBody>
        </p:sp>
        <p:sp>
          <p:nvSpPr>
            <p:cNvPr id="20" name="TextBox 19">
              <a:extLst>
                <a:ext uri="{FF2B5EF4-FFF2-40B4-BE49-F238E27FC236}">
                  <a16:creationId xmlns:a16="http://schemas.microsoft.com/office/drawing/2014/main" id="{44E730B3-4EF7-2325-C832-F15BF591BB08}"/>
                </a:ext>
              </a:extLst>
            </p:cNvPr>
            <p:cNvSpPr txBox="1"/>
            <p:nvPr/>
          </p:nvSpPr>
          <p:spPr>
            <a:xfrm>
              <a:off x="1861623" y="1156625"/>
              <a:ext cx="2249334" cy="253916"/>
            </a:xfrm>
            <a:prstGeom prst="rect">
              <a:avLst/>
            </a:prstGeom>
            <a:noFill/>
          </p:spPr>
          <p:txBody>
            <a:bodyPr wrap="none" rtlCol="0">
              <a:spAutoFit/>
            </a:bodyPr>
            <a:lstStyle/>
            <a:p>
              <a:pPr algn="l"/>
              <a:r>
                <a:rPr lang="en-IN" sz="1050" b="1" spc="0" baseline="0" dirty="0">
                  <a:ln/>
                  <a:solidFill>
                    <a:srgbClr val="F87171"/>
                  </a:solidFill>
                  <a:latin typeface="Arial"/>
                  <a:cs typeface="Arial"/>
                  <a:sym typeface="Arial"/>
                  <a:rtl val="0"/>
                </a:rPr>
                <a:t>4G Radio Access: Fixed OFDMA</a:t>
              </a:r>
            </a:p>
          </p:txBody>
        </p:sp>
        <p:sp>
          <p:nvSpPr>
            <p:cNvPr id="21" name="TextBox 20">
              <a:extLst>
                <a:ext uri="{FF2B5EF4-FFF2-40B4-BE49-F238E27FC236}">
                  <a16:creationId xmlns:a16="http://schemas.microsoft.com/office/drawing/2014/main" id="{765CFD66-2D00-B5FD-4A84-37628A0E4A92}"/>
                </a:ext>
              </a:extLst>
            </p:cNvPr>
            <p:cNvSpPr txBox="1"/>
            <p:nvPr/>
          </p:nvSpPr>
          <p:spPr>
            <a:xfrm>
              <a:off x="803910" y="1397192"/>
              <a:ext cx="1818126" cy="215444"/>
            </a:xfrm>
            <a:prstGeom prst="rect">
              <a:avLst/>
            </a:prstGeom>
            <a:noFill/>
          </p:spPr>
          <p:txBody>
            <a:bodyPr wrap="none" rtlCol="0">
              <a:spAutoFit/>
            </a:bodyPr>
            <a:lstStyle/>
            <a:p>
              <a:pPr algn="l"/>
              <a:r>
                <a:rPr lang="en-IN" sz="800" b="1" spc="0" baseline="0">
                  <a:ln/>
                  <a:solidFill>
                    <a:srgbClr val="FCA5A5"/>
                  </a:solidFill>
                  <a:latin typeface="Arial"/>
                  <a:cs typeface="Arial"/>
                  <a:sym typeface="Arial"/>
                  <a:rtl val="0"/>
                </a:rPr>
                <a:t>Subcarrier Spacing: Fixed 15 kHz</a:t>
              </a:r>
            </a:p>
          </p:txBody>
        </p:sp>
        <p:grpSp>
          <p:nvGrpSpPr>
            <p:cNvPr id="22" name="Graphic 6">
              <a:extLst>
                <a:ext uri="{FF2B5EF4-FFF2-40B4-BE49-F238E27FC236}">
                  <a16:creationId xmlns:a16="http://schemas.microsoft.com/office/drawing/2014/main" id="{414DCCCF-E97F-2CF3-1C63-1D295149266C}"/>
                </a:ext>
              </a:extLst>
            </p:cNvPr>
            <p:cNvGrpSpPr/>
            <p:nvPr/>
          </p:nvGrpSpPr>
          <p:grpSpPr>
            <a:xfrm>
              <a:off x="833403" y="1614424"/>
              <a:ext cx="1473551" cy="412487"/>
              <a:chOff x="833403" y="1614424"/>
              <a:chExt cx="1473551" cy="412487"/>
            </a:xfrm>
          </p:grpSpPr>
          <p:sp>
            <p:nvSpPr>
              <p:cNvPr id="23" name="Freeform: Shape 22">
                <a:extLst>
                  <a:ext uri="{FF2B5EF4-FFF2-40B4-BE49-F238E27FC236}">
                    <a16:creationId xmlns:a16="http://schemas.microsoft.com/office/drawing/2014/main" id="{7A341125-C27C-B24E-C97D-DF698CBD67D1}"/>
                  </a:ext>
                </a:extLst>
              </p:cNvPr>
              <p:cNvSpPr/>
              <p:nvPr/>
            </p:nvSpPr>
            <p:spPr>
              <a:xfrm>
                <a:off x="895350" y="1614424"/>
                <a:ext cx="111442" cy="247904"/>
              </a:xfrm>
              <a:custGeom>
                <a:avLst/>
                <a:gdLst>
                  <a:gd name="connsiteX0" fmla="*/ 0 w 111442"/>
                  <a:gd name="connsiteY0" fmla="*/ 0 h 247904"/>
                  <a:gd name="connsiteX1" fmla="*/ 111443 w 111442"/>
                  <a:gd name="connsiteY1" fmla="*/ 0 h 247904"/>
                  <a:gd name="connsiteX2" fmla="*/ 111443 w 111442"/>
                  <a:gd name="connsiteY2" fmla="*/ 247904 h 247904"/>
                  <a:gd name="connsiteX3" fmla="*/ 0 w 111442"/>
                  <a:gd name="connsiteY3" fmla="*/ 247904 h 247904"/>
                </a:gdLst>
                <a:ahLst/>
                <a:cxnLst>
                  <a:cxn ang="0">
                    <a:pos x="connsiteX0" y="connsiteY0"/>
                  </a:cxn>
                  <a:cxn ang="0">
                    <a:pos x="connsiteX1" y="connsiteY1"/>
                  </a:cxn>
                  <a:cxn ang="0">
                    <a:pos x="connsiteX2" y="connsiteY2"/>
                  </a:cxn>
                  <a:cxn ang="0">
                    <a:pos x="connsiteX3" y="connsiteY3"/>
                  </a:cxn>
                </a:cxnLst>
                <a:rect l="l" t="t" r="r" b="b"/>
                <a:pathLst>
                  <a:path w="111442" h="247904">
                    <a:moveTo>
                      <a:pt x="0" y="0"/>
                    </a:moveTo>
                    <a:lnTo>
                      <a:pt x="111443" y="0"/>
                    </a:lnTo>
                    <a:lnTo>
                      <a:pt x="111443" y="247904"/>
                    </a:lnTo>
                    <a:lnTo>
                      <a:pt x="0" y="247904"/>
                    </a:lnTo>
                    <a:close/>
                  </a:path>
                </a:pathLst>
              </a:custGeom>
              <a:solidFill>
                <a:srgbClr val="EF4444">
                  <a:alpha val="80000"/>
                </a:srgbClr>
              </a:solidFill>
              <a:ln w="7429" cap="flat">
                <a:noFill/>
                <a:prstDash val="solid"/>
                <a:miter/>
              </a:ln>
            </p:spPr>
            <p:txBody>
              <a:bodyPr rtlCol="0" anchor="ctr"/>
              <a:lstStyle/>
              <a:p>
                <a:endParaRPr lang="en-IN" sz="1200"/>
              </a:p>
            </p:txBody>
          </p:sp>
          <p:sp>
            <p:nvSpPr>
              <p:cNvPr id="24" name="Freeform: Shape 23">
                <a:extLst>
                  <a:ext uri="{FF2B5EF4-FFF2-40B4-BE49-F238E27FC236}">
                    <a16:creationId xmlns:a16="http://schemas.microsoft.com/office/drawing/2014/main" id="{71C4A9BA-B537-C812-B196-4A5E7B21A788}"/>
                  </a:ext>
                </a:extLst>
              </p:cNvPr>
              <p:cNvSpPr/>
              <p:nvPr/>
            </p:nvSpPr>
            <p:spPr>
              <a:xfrm>
                <a:off x="1081087" y="1614424"/>
                <a:ext cx="111442" cy="247904"/>
              </a:xfrm>
              <a:custGeom>
                <a:avLst/>
                <a:gdLst>
                  <a:gd name="connsiteX0" fmla="*/ 0 w 111442"/>
                  <a:gd name="connsiteY0" fmla="*/ 0 h 247904"/>
                  <a:gd name="connsiteX1" fmla="*/ 111443 w 111442"/>
                  <a:gd name="connsiteY1" fmla="*/ 0 h 247904"/>
                  <a:gd name="connsiteX2" fmla="*/ 111443 w 111442"/>
                  <a:gd name="connsiteY2" fmla="*/ 247904 h 247904"/>
                  <a:gd name="connsiteX3" fmla="*/ 0 w 111442"/>
                  <a:gd name="connsiteY3" fmla="*/ 247904 h 247904"/>
                </a:gdLst>
                <a:ahLst/>
                <a:cxnLst>
                  <a:cxn ang="0">
                    <a:pos x="connsiteX0" y="connsiteY0"/>
                  </a:cxn>
                  <a:cxn ang="0">
                    <a:pos x="connsiteX1" y="connsiteY1"/>
                  </a:cxn>
                  <a:cxn ang="0">
                    <a:pos x="connsiteX2" y="connsiteY2"/>
                  </a:cxn>
                  <a:cxn ang="0">
                    <a:pos x="connsiteX3" y="connsiteY3"/>
                  </a:cxn>
                </a:cxnLst>
                <a:rect l="l" t="t" r="r" b="b"/>
                <a:pathLst>
                  <a:path w="111442" h="247904">
                    <a:moveTo>
                      <a:pt x="0" y="0"/>
                    </a:moveTo>
                    <a:lnTo>
                      <a:pt x="111443" y="0"/>
                    </a:lnTo>
                    <a:lnTo>
                      <a:pt x="111443" y="247904"/>
                    </a:lnTo>
                    <a:lnTo>
                      <a:pt x="0" y="247904"/>
                    </a:lnTo>
                    <a:close/>
                  </a:path>
                </a:pathLst>
              </a:custGeom>
              <a:solidFill>
                <a:srgbClr val="EF4444">
                  <a:alpha val="80000"/>
                </a:srgbClr>
              </a:solidFill>
              <a:ln w="7429" cap="flat">
                <a:noFill/>
                <a:prstDash val="solid"/>
                <a:miter/>
              </a:ln>
            </p:spPr>
            <p:txBody>
              <a:bodyPr rtlCol="0" anchor="ctr"/>
              <a:lstStyle/>
              <a:p>
                <a:endParaRPr lang="en-IN" sz="1200"/>
              </a:p>
            </p:txBody>
          </p:sp>
          <p:sp>
            <p:nvSpPr>
              <p:cNvPr id="25" name="Freeform: Shape 24">
                <a:extLst>
                  <a:ext uri="{FF2B5EF4-FFF2-40B4-BE49-F238E27FC236}">
                    <a16:creationId xmlns:a16="http://schemas.microsoft.com/office/drawing/2014/main" id="{68F37EC9-97D7-12C1-2E16-EDB5110AA9C1}"/>
                  </a:ext>
                </a:extLst>
              </p:cNvPr>
              <p:cNvSpPr/>
              <p:nvPr/>
            </p:nvSpPr>
            <p:spPr>
              <a:xfrm>
                <a:off x="1266825" y="1614424"/>
                <a:ext cx="111442" cy="247904"/>
              </a:xfrm>
              <a:custGeom>
                <a:avLst/>
                <a:gdLst>
                  <a:gd name="connsiteX0" fmla="*/ 0 w 111442"/>
                  <a:gd name="connsiteY0" fmla="*/ 0 h 247904"/>
                  <a:gd name="connsiteX1" fmla="*/ 111443 w 111442"/>
                  <a:gd name="connsiteY1" fmla="*/ 0 h 247904"/>
                  <a:gd name="connsiteX2" fmla="*/ 111443 w 111442"/>
                  <a:gd name="connsiteY2" fmla="*/ 247904 h 247904"/>
                  <a:gd name="connsiteX3" fmla="*/ 0 w 111442"/>
                  <a:gd name="connsiteY3" fmla="*/ 247904 h 247904"/>
                </a:gdLst>
                <a:ahLst/>
                <a:cxnLst>
                  <a:cxn ang="0">
                    <a:pos x="connsiteX0" y="connsiteY0"/>
                  </a:cxn>
                  <a:cxn ang="0">
                    <a:pos x="connsiteX1" y="connsiteY1"/>
                  </a:cxn>
                  <a:cxn ang="0">
                    <a:pos x="connsiteX2" y="connsiteY2"/>
                  </a:cxn>
                  <a:cxn ang="0">
                    <a:pos x="connsiteX3" y="connsiteY3"/>
                  </a:cxn>
                </a:cxnLst>
                <a:rect l="l" t="t" r="r" b="b"/>
                <a:pathLst>
                  <a:path w="111442" h="247904">
                    <a:moveTo>
                      <a:pt x="0" y="0"/>
                    </a:moveTo>
                    <a:lnTo>
                      <a:pt x="111443" y="0"/>
                    </a:lnTo>
                    <a:lnTo>
                      <a:pt x="111443" y="247904"/>
                    </a:lnTo>
                    <a:lnTo>
                      <a:pt x="0" y="247904"/>
                    </a:lnTo>
                    <a:close/>
                  </a:path>
                </a:pathLst>
              </a:custGeom>
              <a:solidFill>
                <a:srgbClr val="EF4444">
                  <a:alpha val="80000"/>
                </a:srgbClr>
              </a:solidFill>
              <a:ln w="7429" cap="flat">
                <a:noFill/>
                <a:prstDash val="solid"/>
                <a:miter/>
              </a:ln>
            </p:spPr>
            <p:txBody>
              <a:bodyPr rtlCol="0" anchor="ctr"/>
              <a:lstStyle/>
              <a:p>
                <a:endParaRPr lang="en-IN" sz="1200"/>
              </a:p>
            </p:txBody>
          </p:sp>
          <p:sp>
            <p:nvSpPr>
              <p:cNvPr id="26" name="Freeform: Shape 25">
                <a:extLst>
                  <a:ext uri="{FF2B5EF4-FFF2-40B4-BE49-F238E27FC236}">
                    <a16:creationId xmlns:a16="http://schemas.microsoft.com/office/drawing/2014/main" id="{0F2339ED-A205-028E-51E4-1F3834FF9415}"/>
                  </a:ext>
                </a:extLst>
              </p:cNvPr>
              <p:cNvSpPr/>
              <p:nvPr/>
            </p:nvSpPr>
            <p:spPr>
              <a:xfrm>
                <a:off x="1452562" y="1614424"/>
                <a:ext cx="111442" cy="247904"/>
              </a:xfrm>
              <a:custGeom>
                <a:avLst/>
                <a:gdLst>
                  <a:gd name="connsiteX0" fmla="*/ 0 w 111442"/>
                  <a:gd name="connsiteY0" fmla="*/ 0 h 247904"/>
                  <a:gd name="connsiteX1" fmla="*/ 111443 w 111442"/>
                  <a:gd name="connsiteY1" fmla="*/ 0 h 247904"/>
                  <a:gd name="connsiteX2" fmla="*/ 111443 w 111442"/>
                  <a:gd name="connsiteY2" fmla="*/ 247904 h 247904"/>
                  <a:gd name="connsiteX3" fmla="*/ 0 w 111442"/>
                  <a:gd name="connsiteY3" fmla="*/ 247904 h 247904"/>
                </a:gdLst>
                <a:ahLst/>
                <a:cxnLst>
                  <a:cxn ang="0">
                    <a:pos x="connsiteX0" y="connsiteY0"/>
                  </a:cxn>
                  <a:cxn ang="0">
                    <a:pos x="connsiteX1" y="connsiteY1"/>
                  </a:cxn>
                  <a:cxn ang="0">
                    <a:pos x="connsiteX2" y="connsiteY2"/>
                  </a:cxn>
                  <a:cxn ang="0">
                    <a:pos x="connsiteX3" y="connsiteY3"/>
                  </a:cxn>
                </a:cxnLst>
                <a:rect l="l" t="t" r="r" b="b"/>
                <a:pathLst>
                  <a:path w="111442" h="247904">
                    <a:moveTo>
                      <a:pt x="0" y="0"/>
                    </a:moveTo>
                    <a:lnTo>
                      <a:pt x="111443" y="0"/>
                    </a:lnTo>
                    <a:lnTo>
                      <a:pt x="111443" y="247904"/>
                    </a:lnTo>
                    <a:lnTo>
                      <a:pt x="0" y="247904"/>
                    </a:lnTo>
                    <a:close/>
                  </a:path>
                </a:pathLst>
              </a:custGeom>
              <a:solidFill>
                <a:srgbClr val="EF4444">
                  <a:alpha val="80000"/>
                </a:srgbClr>
              </a:solidFill>
              <a:ln w="7429" cap="flat">
                <a:noFill/>
                <a:prstDash val="solid"/>
                <a:miter/>
              </a:ln>
            </p:spPr>
            <p:txBody>
              <a:bodyPr rtlCol="0" anchor="ctr"/>
              <a:lstStyle/>
              <a:p>
                <a:endParaRPr lang="en-IN" sz="1200"/>
              </a:p>
            </p:txBody>
          </p:sp>
          <p:sp>
            <p:nvSpPr>
              <p:cNvPr id="27" name="Freeform: Shape 26">
                <a:extLst>
                  <a:ext uri="{FF2B5EF4-FFF2-40B4-BE49-F238E27FC236}">
                    <a16:creationId xmlns:a16="http://schemas.microsoft.com/office/drawing/2014/main" id="{BDE44134-8BE5-BA9A-0E1F-3261014F2E8F}"/>
                  </a:ext>
                </a:extLst>
              </p:cNvPr>
              <p:cNvSpPr/>
              <p:nvPr/>
            </p:nvSpPr>
            <p:spPr>
              <a:xfrm>
                <a:off x="1638300" y="1614424"/>
                <a:ext cx="111442" cy="247904"/>
              </a:xfrm>
              <a:custGeom>
                <a:avLst/>
                <a:gdLst>
                  <a:gd name="connsiteX0" fmla="*/ 0 w 111442"/>
                  <a:gd name="connsiteY0" fmla="*/ 0 h 247904"/>
                  <a:gd name="connsiteX1" fmla="*/ 111443 w 111442"/>
                  <a:gd name="connsiteY1" fmla="*/ 0 h 247904"/>
                  <a:gd name="connsiteX2" fmla="*/ 111443 w 111442"/>
                  <a:gd name="connsiteY2" fmla="*/ 247904 h 247904"/>
                  <a:gd name="connsiteX3" fmla="*/ 0 w 111442"/>
                  <a:gd name="connsiteY3" fmla="*/ 247904 h 247904"/>
                </a:gdLst>
                <a:ahLst/>
                <a:cxnLst>
                  <a:cxn ang="0">
                    <a:pos x="connsiteX0" y="connsiteY0"/>
                  </a:cxn>
                  <a:cxn ang="0">
                    <a:pos x="connsiteX1" y="connsiteY1"/>
                  </a:cxn>
                  <a:cxn ang="0">
                    <a:pos x="connsiteX2" y="connsiteY2"/>
                  </a:cxn>
                  <a:cxn ang="0">
                    <a:pos x="connsiteX3" y="connsiteY3"/>
                  </a:cxn>
                </a:cxnLst>
                <a:rect l="l" t="t" r="r" b="b"/>
                <a:pathLst>
                  <a:path w="111442" h="247904">
                    <a:moveTo>
                      <a:pt x="0" y="0"/>
                    </a:moveTo>
                    <a:lnTo>
                      <a:pt x="111443" y="0"/>
                    </a:lnTo>
                    <a:lnTo>
                      <a:pt x="111443" y="247904"/>
                    </a:lnTo>
                    <a:lnTo>
                      <a:pt x="0" y="247904"/>
                    </a:lnTo>
                    <a:close/>
                  </a:path>
                </a:pathLst>
              </a:custGeom>
              <a:solidFill>
                <a:srgbClr val="EF4444">
                  <a:alpha val="80000"/>
                </a:srgbClr>
              </a:solidFill>
              <a:ln w="7429" cap="flat">
                <a:noFill/>
                <a:prstDash val="solid"/>
                <a:miter/>
              </a:ln>
            </p:spPr>
            <p:txBody>
              <a:bodyPr rtlCol="0" anchor="ctr"/>
              <a:lstStyle/>
              <a:p>
                <a:endParaRPr lang="en-IN" sz="1200"/>
              </a:p>
            </p:txBody>
          </p:sp>
          <p:sp>
            <p:nvSpPr>
              <p:cNvPr id="28" name="Freeform: Shape 27">
                <a:extLst>
                  <a:ext uri="{FF2B5EF4-FFF2-40B4-BE49-F238E27FC236}">
                    <a16:creationId xmlns:a16="http://schemas.microsoft.com/office/drawing/2014/main" id="{0C78443C-59CC-D165-EA33-99363D24D086}"/>
                  </a:ext>
                </a:extLst>
              </p:cNvPr>
              <p:cNvSpPr/>
              <p:nvPr/>
            </p:nvSpPr>
            <p:spPr>
              <a:xfrm>
                <a:off x="1824037" y="1614424"/>
                <a:ext cx="111442" cy="247904"/>
              </a:xfrm>
              <a:custGeom>
                <a:avLst/>
                <a:gdLst>
                  <a:gd name="connsiteX0" fmla="*/ 0 w 111442"/>
                  <a:gd name="connsiteY0" fmla="*/ 0 h 247904"/>
                  <a:gd name="connsiteX1" fmla="*/ 111443 w 111442"/>
                  <a:gd name="connsiteY1" fmla="*/ 0 h 247904"/>
                  <a:gd name="connsiteX2" fmla="*/ 111443 w 111442"/>
                  <a:gd name="connsiteY2" fmla="*/ 247904 h 247904"/>
                  <a:gd name="connsiteX3" fmla="*/ 0 w 111442"/>
                  <a:gd name="connsiteY3" fmla="*/ 247904 h 247904"/>
                </a:gdLst>
                <a:ahLst/>
                <a:cxnLst>
                  <a:cxn ang="0">
                    <a:pos x="connsiteX0" y="connsiteY0"/>
                  </a:cxn>
                  <a:cxn ang="0">
                    <a:pos x="connsiteX1" y="connsiteY1"/>
                  </a:cxn>
                  <a:cxn ang="0">
                    <a:pos x="connsiteX2" y="connsiteY2"/>
                  </a:cxn>
                  <a:cxn ang="0">
                    <a:pos x="connsiteX3" y="connsiteY3"/>
                  </a:cxn>
                </a:cxnLst>
                <a:rect l="l" t="t" r="r" b="b"/>
                <a:pathLst>
                  <a:path w="111442" h="247904">
                    <a:moveTo>
                      <a:pt x="0" y="0"/>
                    </a:moveTo>
                    <a:lnTo>
                      <a:pt x="111443" y="0"/>
                    </a:lnTo>
                    <a:lnTo>
                      <a:pt x="111443" y="247904"/>
                    </a:lnTo>
                    <a:lnTo>
                      <a:pt x="0" y="247904"/>
                    </a:lnTo>
                    <a:close/>
                  </a:path>
                </a:pathLst>
              </a:custGeom>
              <a:solidFill>
                <a:srgbClr val="EF4444">
                  <a:alpha val="80000"/>
                </a:srgbClr>
              </a:solidFill>
              <a:ln w="7429" cap="flat">
                <a:noFill/>
                <a:prstDash val="solid"/>
                <a:miter/>
              </a:ln>
            </p:spPr>
            <p:txBody>
              <a:bodyPr rtlCol="0" anchor="ctr"/>
              <a:lstStyle/>
              <a:p>
                <a:endParaRPr lang="en-IN" sz="1200"/>
              </a:p>
            </p:txBody>
          </p:sp>
          <p:sp>
            <p:nvSpPr>
              <p:cNvPr id="29" name="Freeform: Shape 28">
                <a:extLst>
                  <a:ext uri="{FF2B5EF4-FFF2-40B4-BE49-F238E27FC236}">
                    <a16:creationId xmlns:a16="http://schemas.microsoft.com/office/drawing/2014/main" id="{8EB713F8-0F3A-A638-CE5D-1368180055B9}"/>
                  </a:ext>
                </a:extLst>
              </p:cNvPr>
              <p:cNvSpPr/>
              <p:nvPr/>
            </p:nvSpPr>
            <p:spPr>
              <a:xfrm>
                <a:off x="2009775" y="1614424"/>
                <a:ext cx="111442" cy="247904"/>
              </a:xfrm>
              <a:custGeom>
                <a:avLst/>
                <a:gdLst>
                  <a:gd name="connsiteX0" fmla="*/ 0 w 111442"/>
                  <a:gd name="connsiteY0" fmla="*/ 0 h 247904"/>
                  <a:gd name="connsiteX1" fmla="*/ 111443 w 111442"/>
                  <a:gd name="connsiteY1" fmla="*/ 0 h 247904"/>
                  <a:gd name="connsiteX2" fmla="*/ 111443 w 111442"/>
                  <a:gd name="connsiteY2" fmla="*/ 247904 h 247904"/>
                  <a:gd name="connsiteX3" fmla="*/ 0 w 111442"/>
                  <a:gd name="connsiteY3" fmla="*/ 247904 h 247904"/>
                </a:gdLst>
                <a:ahLst/>
                <a:cxnLst>
                  <a:cxn ang="0">
                    <a:pos x="connsiteX0" y="connsiteY0"/>
                  </a:cxn>
                  <a:cxn ang="0">
                    <a:pos x="connsiteX1" y="connsiteY1"/>
                  </a:cxn>
                  <a:cxn ang="0">
                    <a:pos x="connsiteX2" y="connsiteY2"/>
                  </a:cxn>
                  <a:cxn ang="0">
                    <a:pos x="connsiteX3" y="connsiteY3"/>
                  </a:cxn>
                </a:cxnLst>
                <a:rect l="l" t="t" r="r" b="b"/>
                <a:pathLst>
                  <a:path w="111442" h="247904">
                    <a:moveTo>
                      <a:pt x="0" y="0"/>
                    </a:moveTo>
                    <a:lnTo>
                      <a:pt x="111443" y="0"/>
                    </a:lnTo>
                    <a:lnTo>
                      <a:pt x="111443" y="247904"/>
                    </a:lnTo>
                    <a:lnTo>
                      <a:pt x="0" y="247904"/>
                    </a:lnTo>
                    <a:close/>
                  </a:path>
                </a:pathLst>
              </a:custGeom>
              <a:solidFill>
                <a:srgbClr val="EF4444">
                  <a:alpha val="80000"/>
                </a:srgbClr>
              </a:solidFill>
              <a:ln w="7429" cap="flat">
                <a:noFill/>
                <a:prstDash val="solid"/>
                <a:miter/>
              </a:ln>
            </p:spPr>
            <p:txBody>
              <a:bodyPr rtlCol="0" anchor="ctr"/>
              <a:lstStyle/>
              <a:p>
                <a:endParaRPr lang="en-IN" sz="1200"/>
              </a:p>
            </p:txBody>
          </p:sp>
          <p:sp>
            <p:nvSpPr>
              <p:cNvPr id="30" name="Freeform: Shape 29">
                <a:extLst>
                  <a:ext uri="{FF2B5EF4-FFF2-40B4-BE49-F238E27FC236}">
                    <a16:creationId xmlns:a16="http://schemas.microsoft.com/office/drawing/2014/main" id="{F2139946-2DCF-C05B-F014-67957533A726}"/>
                  </a:ext>
                </a:extLst>
              </p:cNvPr>
              <p:cNvSpPr/>
              <p:nvPr/>
            </p:nvSpPr>
            <p:spPr>
              <a:xfrm>
                <a:off x="2195512" y="1614424"/>
                <a:ext cx="111442" cy="247904"/>
              </a:xfrm>
              <a:custGeom>
                <a:avLst/>
                <a:gdLst>
                  <a:gd name="connsiteX0" fmla="*/ 0 w 111442"/>
                  <a:gd name="connsiteY0" fmla="*/ 0 h 247904"/>
                  <a:gd name="connsiteX1" fmla="*/ 111443 w 111442"/>
                  <a:gd name="connsiteY1" fmla="*/ 0 h 247904"/>
                  <a:gd name="connsiteX2" fmla="*/ 111443 w 111442"/>
                  <a:gd name="connsiteY2" fmla="*/ 247904 h 247904"/>
                  <a:gd name="connsiteX3" fmla="*/ 0 w 111442"/>
                  <a:gd name="connsiteY3" fmla="*/ 247904 h 247904"/>
                </a:gdLst>
                <a:ahLst/>
                <a:cxnLst>
                  <a:cxn ang="0">
                    <a:pos x="connsiteX0" y="connsiteY0"/>
                  </a:cxn>
                  <a:cxn ang="0">
                    <a:pos x="connsiteX1" y="connsiteY1"/>
                  </a:cxn>
                  <a:cxn ang="0">
                    <a:pos x="connsiteX2" y="connsiteY2"/>
                  </a:cxn>
                  <a:cxn ang="0">
                    <a:pos x="connsiteX3" y="connsiteY3"/>
                  </a:cxn>
                </a:cxnLst>
                <a:rect l="l" t="t" r="r" b="b"/>
                <a:pathLst>
                  <a:path w="111442" h="247904">
                    <a:moveTo>
                      <a:pt x="0" y="0"/>
                    </a:moveTo>
                    <a:lnTo>
                      <a:pt x="111443" y="0"/>
                    </a:lnTo>
                    <a:lnTo>
                      <a:pt x="111443" y="247904"/>
                    </a:lnTo>
                    <a:lnTo>
                      <a:pt x="0" y="247904"/>
                    </a:lnTo>
                    <a:close/>
                  </a:path>
                </a:pathLst>
              </a:custGeom>
              <a:solidFill>
                <a:srgbClr val="EF4444">
                  <a:alpha val="80000"/>
                </a:srgbClr>
              </a:solidFill>
              <a:ln w="7429" cap="flat">
                <a:noFill/>
                <a:prstDash val="solid"/>
                <a:miter/>
              </a:ln>
            </p:spPr>
            <p:txBody>
              <a:bodyPr rtlCol="0" anchor="ctr"/>
              <a:lstStyle/>
              <a:p>
                <a:endParaRPr lang="en-IN" sz="1200"/>
              </a:p>
            </p:txBody>
          </p:sp>
          <p:sp>
            <p:nvSpPr>
              <p:cNvPr id="31" name="TextBox 30">
                <a:extLst>
                  <a:ext uri="{FF2B5EF4-FFF2-40B4-BE49-F238E27FC236}">
                    <a16:creationId xmlns:a16="http://schemas.microsoft.com/office/drawing/2014/main" id="{08C69962-7078-D168-5B8A-3F59B99AA001}"/>
                  </a:ext>
                </a:extLst>
              </p:cNvPr>
              <p:cNvSpPr txBox="1"/>
              <p:nvPr/>
            </p:nvSpPr>
            <p:spPr>
              <a:xfrm>
                <a:off x="833403" y="1842245"/>
                <a:ext cx="1253869" cy="184666"/>
              </a:xfrm>
              <a:prstGeom prst="rect">
                <a:avLst/>
              </a:prstGeom>
              <a:noFill/>
            </p:spPr>
            <p:txBody>
              <a:bodyPr wrap="none" rtlCol="0">
                <a:spAutoFit/>
              </a:bodyPr>
              <a:lstStyle/>
              <a:p>
                <a:pPr algn="l"/>
                <a:r>
                  <a:rPr lang="en-IN" sz="600" spc="0" baseline="0">
                    <a:ln/>
                    <a:solidFill>
                      <a:srgbClr val="FCA5A5"/>
                    </a:solidFill>
                    <a:latin typeface="Arial"/>
                    <a:cs typeface="Arial"/>
                    <a:sym typeface="Arial"/>
                    <a:rtl val="0"/>
                  </a:rPr>
                  <a:t>15 kHz spacing (rigid structure)</a:t>
                </a:r>
              </a:p>
            </p:txBody>
          </p:sp>
        </p:grpSp>
        <p:sp>
          <p:nvSpPr>
            <p:cNvPr id="32" name="TextBox 31">
              <a:extLst>
                <a:ext uri="{FF2B5EF4-FFF2-40B4-BE49-F238E27FC236}">
                  <a16:creationId xmlns:a16="http://schemas.microsoft.com/office/drawing/2014/main" id="{574A5412-5D90-7F4F-AB10-8546336628CF}"/>
                </a:ext>
              </a:extLst>
            </p:cNvPr>
            <p:cNvSpPr txBox="1"/>
            <p:nvPr/>
          </p:nvSpPr>
          <p:spPr>
            <a:xfrm>
              <a:off x="3032760" y="1397192"/>
              <a:ext cx="766557" cy="215444"/>
            </a:xfrm>
            <a:prstGeom prst="rect">
              <a:avLst/>
            </a:prstGeom>
            <a:noFill/>
          </p:spPr>
          <p:txBody>
            <a:bodyPr wrap="none" rtlCol="0">
              <a:spAutoFit/>
            </a:bodyPr>
            <a:lstStyle/>
            <a:p>
              <a:pPr algn="l"/>
              <a:r>
                <a:rPr lang="en-IN" sz="800" b="1" spc="0" baseline="0">
                  <a:ln/>
                  <a:solidFill>
                    <a:srgbClr val="FCA5A5"/>
                  </a:solidFill>
                  <a:latin typeface="Arial"/>
                  <a:cs typeface="Arial"/>
                  <a:sym typeface="Arial"/>
                  <a:rtl val="0"/>
                </a:rPr>
                <a:t>Limitations:</a:t>
              </a:r>
            </a:p>
          </p:txBody>
        </p:sp>
        <p:sp>
          <p:nvSpPr>
            <p:cNvPr id="33" name="TextBox 32">
              <a:extLst>
                <a:ext uri="{FF2B5EF4-FFF2-40B4-BE49-F238E27FC236}">
                  <a16:creationId xmlns:a16="http://schemas.microsoft.com/office/drawing/2014/main" id="{AB01B4D9-E8AE-19C9-6E47-40771D78F9FD}"/>
                </a:ext>
              </a:extLst>
            </p:cNvPr>
            <p:cNvSpPr txBox="1"/>
            <p:nvPr/>
          </p:nvSpPr>
          <p:spPr>
            <a:xfrm>
              <a:off x="3181350" y="1532365"/>
              <a:ext cx="1351652" cy="184666"/>
            </a:xfrm>
            <a:prstGeom prst="rect">
              <a:avLst/>
            </a:prstGeom>
            <a:noFill/>
          </p:spPr>
          <p:txBody>
            <a:bodyPr wrap="none" rtlCol="0">
              <a:spAutoFit/>
            </a:bodyPr>
            <a:lstStyle/>
            <a:p>
              <a:pPr algn="l"/>
              <a:r>
                <a:rPr lang="en-IN" sz="600" spc="0" baseline="0">
                  <a:ln/>
                  <a:solidFill>
                    <a:srgbClr val="FCA5A5"/>
                  </a:solidFill>
                  <a:latin typeface="Arial"/>
                  <a:cs typeface="Arial"/>
                  <a:sym typeface="Arial"/>
                  <a:rtl val="0"/>
                </a:rPr>
                <a:t>• Single numerology (15 kHz only)</a:t>
              </a:r>
            </a:p>
          </p:txBody>
        </p:sp>
        <p:sp>
          <p:nvSpPr>
            <p:cNvPr id="34" name="TextBox 33">
              <a:extLst>
                <a:ext uri="{FF2B5EF4-FFF2-40B4-BE49-F238E27FC236}">
                  <a16:creationId xmlns:a16="http://schemas.microsoft.com/office/drawing/2014/main" id="{7D66DE2C-76DD-DCB5-C756-061FBE2F6695}"/>
                </a:ext>
              </a:extLst>
            </p:cNvPr>
            <p:cNvSpPr txBox="1"/>
            <p:nvPr/>
          </p:nvSpPr>
          <p:spPr>
            <a:xfrm>
              <a:off x="3181350" y="1625329"/>
              <a:ext cx="1391728" cy="184666"/>
            </a:xfrm>
            <a:prstGeom prst="rect">
              <a:avLst/>
            </a:prstGeom>
            <a:noFill/>
          </p:spPr>
          <p:txBody>
            <a:bodyPr wrap="none" rtlCol="0">
              <a:spAutoFit/>
            </a:bodyPr>
            <a:lstStyle/>
            <a:p>
              <a:pPr algn="l"/>
              <a:r>
                <a:rPr lang="en-IN" sz="600" spc="0" baseline="0">
                  <a:ln/>
                  <a:solidFill>
                    <a:srgbClr val="FCA5A5"/>
                  </a:solidFill>
                  <a:latin typeface="Arial"/>
                  <a:cs typeface="Arial"/>
                  <a:sym typeface="Arial"/>
                  <a:rtl val="0"/>
                </a:rPr>
                <a:t>• Not optimized for diverse services</a:t>
              </a:r>
            </a:p>
          </p:txBody>
        </p:sp>
        <p:sp>
          <p:nvSpPr>
            <p:cNvPr id="35" name="TextBox 34">
              <a:extLst>
                <a:ext uri="{FF2B5EF4-FFF2-40B4-BE49-F238E27FC236}">
                  <a16:creationId xmlns:a16="http://schemas.microsoft.com/office/drawing/2014/main" id="{00125D3D-40DE-646C-3CC8-66FD9354DC2C}"/>
                </a:ext>
              </a:extLst>
            </p:cNvPr>
            <p:cNvSpPr txBox="1"/>
            <p:nvPr/>
          </p:nvSpPr>
          <p:spPr>
            <a:xfrm>
              <a:off x="3181350" y="1718293"/>
              <a:ext cx="797013" cy="184666"/>
            </a:xfrm>
            <a:prstGeom prst="rect">
              <a:avLst/>
            </a:prstGeom>
            <a:noFill/>
          </p:spPr>
          <p:txBody>
            <a:bodyPr wrap="none" rtlCol="0">
              <a:spAutoFit/>
            </a:bodyPr>
            <a:lstStyle/>
            <a:p>
              <a:pPr algn="l"/>
              <a:r>
                <a:rPr lang="en-IN" sz="600" spc="0" baseline="0">
                  <a:ln/>
                  <a:solidFill>
                    <a:srgbClr val="FCA5A5"/>
                  </a:solidFill>
                  <a:latin typeface="Arial"/>
                  <a:cs typeface="Arial"/>
                  <a:sym typeface="Arial"/>
                  <a:rtl val="0"/>
                </a:rPr>
                <a:t>• Limited flexibility</a:t>
              </a:r>
            </a:p>
          </p:txBody>
        </p:sp>
        <p:sp>
          <p:nvSpPr>
            <p:cNvPr id="36" name="TextBox 35">
              <a:extLst>
                <a:ext uri="{FF2B5EF4-FFF2-40B4-BE49-F238E27FC236}">
                  <a16:creationId xmlns:a16="http://schemas.microsoft.com/office/drawing/2014/main" id="{DE7AAA8E-EA4A-931F-2E08-FF222D993944}"/>
                </a:ext>
              </a:extLst>
            </p:cNvPr>
            <p:cNvSpPr txBox="1"/>
            <p:nvPr/>
          </p:nvSpPr>
          <p:spPr>
            <a:xfrm>
              <a:off x="3181350" y="1811257"/>
              <a:ext cx="1114408" cy="184666"/>
            </a:xfrm>
            <a:prstGeom prst="rect">
              <a:avLst/>
            </a:prstGeom>
            <a:noFill/>
          </p:spPr>
          <p:txBody>
            <a:bodyPr wrap="none" rtlCol="0">
              <a:spAutoFit/>
            </a:bodyPr>
            <a:lstStyle/>
            <a:p>
              <a:pPr algn="l"/>
              <a:r>
                <a:rPr lang="en-IN" sz="600" spc="0" baseline="0">
                  <a:ln/>
                  <a:solidFill>
                    <a:srgbClr val="FCA5A5"/>
                  </a:solidFill>
                  <a:latin typeface="Arial"/>
                  <a:cs typeface="Arial"/>
                  <a:sym typeface="Arial"/>
                  <a:rtl val="0"/>
                </a:rPr>
                <a:t>• Higher latency for URLLC</a:t>
              </a:r>
            </a:p>
          </p:txBody>
        </p:sp>
        <p:sp>
          <p:nvSpPr>
            <p:cNvPr id="37" name="Freeform: Shape 36">
              <a:extLst>
                <a:ext uri="{FF2B5EF4-FFF2-40B4-BE49-F238E27FC236}">
                  <a16:creationId xmlns:a16="http://schemas.microsoft.com/office/drawing/2014/main" id="{3F106355-8A81-741D-AECD-3EB1A6C90359}"/>
                </a:ext>
              </a:extLst>
            </p:cNvPr>
            <p:cNvSpPr/>
            <p:nvPr/>
          </p:nvSpPr>
          <p:spPr>
            <a:xfrm>
              <a:off x="672465" y="2172208"/>
              <a:ext cx="4903470" cy="1239520"/>
            </a:xfrm>
            <a:custGeom>
              <a:avLst/>
              <a:gdLst>
                <a:gd name="connsiteX0" fmla="*/ 4844034 w 4903470"/>
                <a:gd name="connsiteY0" fmla="*/ 0 h 1239520"/>
                <a:gd name="connsiteX1" fmla="*/ 4903470 w 4903470"/>
                <a:gd name="connsiteY1" fmla="*/ 0 h 1239520"/>
                <a:gd name="connsiteX2" fmla="*/ 4903470 w 4903470"/>
                <a:gd name="connsiteY2" fmla="*/ 1239520 h 1239520"/>
                <a:gd name="connsiteX3" fmla="*/ 4844034 w 4903470"/>
                <a:gd name="connsiteY3" fmla="*/ 1239520 h 1239520"/>
                <a:gd name="connsiteX4" fmla="*/ 59436 w 4903470"/>
                <a:gd name="connsiteY4" fmla="*/ 1239520 h 1239520"/>
                <a:gd name="connsiteX5" fmla="*/ 0 w 4903470"/>
                <a:gd name="connsiteY5" fmla="*/ 1239520 h 1239520"/>
                <a:gd name="connsiteX6" fmla="*/ 0 w 4903470"/>
                <a:gd name="connsiteY6" fmla="*/ 0 h 1239520"/>
                <a:gd name="connsiteX7" fmla="*/ 59436 w 4903470"/>
                <a:gd name="connsiteY7" fmla="*/ 0 h 123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3470" h="1239520">
                  <a:moveTo>
                    <a:pt x="4844034" y="0"/>
                  </a:moveTo>
                  <a:cubicBezTo>
                    <a:pt x="4876860" y="0"/>
                    <a:pt x="4903470" y="0"/>
                    <a:pt x="4903470" y="0"/>
                  </a:cubicBezTo>
                  <a:lnTo>
                    <a:pt x="4903470" y="1239520"/>
                  </a:lnTo>
                  <a:cubicBezTo>
                    <a:pt x="4903470" y="1239520"/>
                    <a:pt x="4876860" y="1239520"/>
                    <a:pt x="4844034" y="1239520"/>
                  </a:cubicBezTo>
                  <a:lnTo>
                    <a:pt x="59436" y="1239520"/>
                  </a:lnTo>
                  <a:cubicBezTo>
                    <a:pt x="26610" y="1239520"/>
                    <a:pt x="0" y="1239520"/>
                    <a:pt x="0" y="1239520"/>
                  </a:cubicBezTo>
                  <a:lnTo>
                    <a:pt x="0" y="0"/>
                  </a:lnTo>
                  <a:cubicBezTo>
                    <a:pt x="0" y="0"/>
                    <a:pt x="26610" y="0"/>
                    <a:pt x="59436" y="0"/>
                  </a:cubicBezTo>
                  <a:close/>
                </a:path>
              </a:pathLst>
            </a:custGeom>
            <a:solidFill>
              <a:srgbClr val="7F1D1D">
                <a:alpha val="10000"/>
              </a:srgbClr>
            </a:solidFill>
            <a:ln w="14859" cap="flat">
              <a:solidFill>
                <a:srgbClr val="EF4444"/>
              </a:solidFill>
              <a:prstDash val="solid"/>
              <a:miter/>
            </a:ln>
          </p:spPr>
          <p:txBody>
            <a:bodyPr rtlCol="0" anchor="ctr"/>
            <a:lstStyle/>
            <a:p>
              <a:endParaRPr lang="en-IN" sz="1200"/>
            </a:p>
          </p:txBody>
        </p:sp>
        <p:sp>
          <p:nvSpPr>
            <p:cNvPr id="38" name="TextBox 37">
              <a:extLst>
                <a:ext uri="{FF2B5EF4-FFF2-40B4-BE49-F238E27FC236}">
                  <a16:creationId xmlns:a16="http://schemas.microsoft.com/office/drawing/2014/main" id="{A2704244-D1F3-9C1C-7B20-FD7DC63A46AF}"/>
                </a:ext>
              </a:extLst>
            </p:cNvPr>
            <p:cNvSpPr txBox="1"/>
            <p:nvPr/>
          </p:nvSpPr>
          <p:spPr>
            <a:xfrm>
              <a:off x="1374696" y="2128923"/>
              <a:ext cx="3337773" cy="253916"/>
            </a:xfrm>
            <a:prstGeom prst="rect">
              <a:avLst/>
            </a:prstGeom>
            <a:noFill/>
          </p:spPr>
          <p:txBody>
            <a:bodyPr wrap="none" rtlCol="0">
              <a:spAutoFit/>
            </a:bodyPr>
            <a:lstStyle/>
            <a:p>
              <a:pPr algn="l"/>
              <a:r>
                <a:rPr lang="en-IN" sz="1050" b="1" spc="0" baseline="0" dirty="0">
                  <a:ln/>
                  <a:solidFill>
                    <a:srgbClr val="F87171"/>
                  </a:solidFill>
                  <a:latin typeface="Arial"/>
                  <a:cs typeface="Arial"/>
                  <a:sym typeface="Arial"/>
                  <a:rtl val="0"/>
                </a:rPr>
                <a:t>4G MIMO: 2x2, 4x4, or 8x8 Antenna Configuration</a:t>
              </a:r>
            </a:p>
          </p:txBody>
        </p:sp>
        <p:sp>
          <p:nvSpPr>
            <p:cNvPr id="39" name="Freeform: Shape 38">
              <a:extLst>
                <a:ext uri="{FF2B5EF4-FFF2-40B4-BE49-F238E27FC236}">
                  <a16:creationId xmlns:a16="http://schemas.microsoft.com/office/drawing/2014/main" id="{A5404F84-CFD8-55D0-3693-3E5F5760067A}"/>
                </a:ext>
              </a:extLst>
            </p:cNvPr>
            <p:cNvSpPr/>
            <p:nvPr/>
          </p:nvSpPr>
          <p:spPr>
            <a:xfrm>
              <a:off x="1266825" y="2482088"/>
              <a:ext cx="594360" cy="743712"/>
            </a:xfrm>
            <a:custGeom>
              <a:avLst/>
              <a:gdLst>
                <a:gd name="connsiteX0" fmla="*/ 557213 w 594360"/>
                <a:gd name="connsiteY0" fmla="*/ 0 h 743712"/>
                <a:gd name="connsiteX1" fmla="*/ 594360 w 594360"/>
                <a:gd name="connsiteY1" fmla="*/ 0 h 743712"/>
                <a:gd name="connsiteX2" fmla="*/ 594360 w 594360"/>
                <a:gd name="connsiteY2" fmla="*/ 743712 h 743712"/>
                <a:gd name="connsiteX3" fmla="*/ 557213 w 594360"/>
                <a:gd name="connsiteY3" fmla="*/ 743712 h 743712"/>
                <a:gd name="connsiteX4" fmla="*/ 37148 w 594360"/>
                <a:gd name="connsiteY4" fmla="*/ 743712 h 743712"/>
                <a:gd name="connsiteX5" fmla="*/ 0 w 594360"/>
                <a:gd name="connsiteY5" fmla="*/ 743712 h 743712"/>
                <a:gd name="connsiteX6" fmla="*/ 0 w 594360"/>
                <a:gd name="connsiteY6" fmla="*/ 0 h 743712"/>
                <a:gd name="connsiteX7" fmla="*/ 37148 w 594360"/>
                <a:gd name="connsiteY7" fmla="*/ 0 h 74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360" h="743712">
                  <a:moveTo>
                    <a:pt x="557213" y="0"/>
                  </a:moveTo>
                  <a:cubicBezTo>
                    <a:pt x="577729" y="0"/>
                    <a:pt x="594360" y="0"/>
                    <a:pt x="594360" y="0"/>
                  </a:cubicBezTo>
                  <a:lnTo>
                    <a:pt x="594360" y="743712"/>
                  </a:lnTo>
                  <a:cubicBezTo>
                    <a:pt x="594360" y="743712"/>
                    <a:pt x="577729" y="743712"/>
                    <a:pt x="557213" y="743712"/>
                  </a:cubicBezTo>
                  <a:lnTo>
                    <a:pt x="37148" y="743712"/>
                  </a:lnTo>
                  <a:cubicBezTo>
                    <a:pt x="16631" y="743712"/>
                    <a:pt x="0" y="743712"/>
                    <a:pt x="0" y="743712"/>
                  </a:cubicBezTo>
                  <a:lnTo>
                    <a:pt x="0" y="0"/>
                  </a:lnTo>
                  <a:cubicBezTo>
                    <a:pt x="0" y="0"/>
                    <a:pt x="16631" y="0"/>
                    <a:pt x="37148" y="0"/>
                  </a:cubicBezTo>
                  <a:close/>
                </a:path>
              </a:pathLst>
            </a:custGeom>
            <a:solidFill>
              <a:srgbClr val="6B7280"/>
            </a:solidFill>
            <a:ln w="7429" cap="flat">
              <a:noFill/>
              <a:prstDash val="solid"/>
              <a:miter/>
            </a:ln>
          </p:spPr>
          <p:txBody>
            <a:bodyPr rtlCol="0" anchor="ctr"/>
            <a:lstStyle/>
            <a:p>
              <a:endParaRPr lang="en-IN" sz="1200"/>
            </a:p>
          </p:txBody>
        </p:sp>
        <p:sp>
          <p:nvSpPr>
            <p:cNvPr id="40" name="TextBox 39">
              <a:extLst>
                <a:ext uri="{FF2B5EF4-FFF2-40B4-BE49-F238E27FC236}">
                  <a16:creationId xmlns:a16="http://schemas.microsoft.com/office/drawing/2014/main" id="{917F4BCC-B947-3CB5-EC07-4548BCCF51AC}"/>
                </a:ext>
              </a:extLst>
            </p:cNvPr>
            <p:cNvSpPr txBox="1"/>
            <p:nvPr/>
          </p:nvSpPr>
          <p:spPr>
            <a:xfrm>
              <a:off x="1202556" y="2740897"/>
              <a:ext cx="651140" cy="184666"/>
            </a:xfrm>
            <a:prstGeom prst="rect">
              <a:avLst/>
            </a:prstGeom>
            <a:noFill/>
          </p:spPr>
          <p:txBody>
            <a:bodyPr wrap="none" rtlCol="0">
              <a:spAutoFit/>
            </a:bodyPr>
            <a:lstStyle/>
            <a:p>
              <a:pPr algn="l"/>
              <a:r>
                <a:rPr lang="en-IN" sz="600" b="1" spc="0" baseline="0">
                  <a:ln/>
                  <a:solidFill>
                    <a:srgbClr val="FFFFFF"/>
                  </a:solidFill>
                  <a:latin typeface="Arial"/>
                  <a:cs typeface="Arial"/>
                  <a:sym typeface="Arial"/>
                  <a:rtl val="0"/>
                </a:rPr>
                <a:t>Base Station</a:t>
              </a:r>
            </a:p>
          </p:txBody>
        </p:sp>
        <p:grpSp>
          <p:nvGrpSpPr>
            <p:cNvPr id="41" name="Graphic 6">
              <a:extLst>
                <a:ext uri="{FF2B5EF4-FFF2-40B4-BE49-F238E27FC236}">
                  <a16:creationId xmlns:a16="http://schemas.microsoft.com/office/drawing/2014/main" id="{95BC5D71-095D-FC4C-5AFC-B548DB2DEAEE}"/>
                </a:ext>
              </a:extLst>
            </p:cNvPr>
            <p:cNvGrpSpPr/>
            <p:nvPr/>
          </p:nvGrpSpPr>
          <p:grpSpPr>
            <a:xfrm>
              <a:off x="990739" y="2312676"/>
              <a:ext cx="982961" cy="231388"/>
              <a:chOff x="990739" y="2312676"/>
              <a:chExt cx="982961" cy="231388"/>
            </a:xfrm>
          </p:grpSpPr>
          <p:sp>
            <p:nvSpPr>
              <p:cNvPr id="42" name="Freeform: Shape 41">
                <a:extLst>
                  <a:ext uri="{FF2B5EF4-FFF2-40B4-BE49-F238E27FC236}">
                    <a16:creationId xmlns:a16="http://schemas.microsoft.com/office/drawing/2014/main" id="{A97B7A9E-502B-D0C8-6CE3-89F0F5A92B09}"/>
                  </a:ext>
                </a:extLst>
              </p:cNvPr>
              <p:cNvSpPr/>
              <p:nvPr/>
            </p:nvSpPr>
            <p:spPr>
              <a:xfrm>
                <a:off x="1118235" y="2451100"/>
                <a:ext cx="59436" cy="92964"/>
              </a:xfrm>
              <a:custGeom>
                <a:avLst/>
                <a:gdLst>
                  <a:gd name="connsiteX0" fmla="*/ 0 w 59436"/>
                  <a:gd name="connsiteY0" fmla="*/ 0 h 92964"/>
                  <a:gd name="connsiteX1" fmla="*/ 59436 w 59436"/>
                  <a:gd name="connsiteY1" fmla="*/ 0 h 92964"/>
                  <a:gd name="connsiteX2" fmla="*/ 59436 w 59436"/>
                  <a:gd name="connsiteY2" fmla="*/ 92964 h 92964"/>
                  <a:gd name="connsiteX3" fmla="*/ 0 w 59436"/>
                  <a:gd name="connsiteY3" fmla="*/ 92964 h 92964"/>
                </a:gdLst>
                <a:ahLst/>
                <a:cxnLst>
                  <a:cxn ang="0">
                    <a:pos x="connsiteX0" y="connsiteY0"/>
                  </a:cxn>
                  <a:cxn ang="0">
                    <a:pos x="connsiteX1" y="connsiteY1"/>
                  </a:cxn>
                  <a:cxn ang="0">
                    <a:pos x="connsiteX2" y="connsiteY2"/>
                  </a:cxn>
                  <a:cxn ang="0">
                    <a:pos x="connsiteX3" y="connsiteY3"/>
                  </a:cxn>
                </a:cxnLst>
                <a:rect l="l" t="t" r="r" b="b"/>
                <a:pathLst>
                  <a:path w="59436" h="92964">
                    <a:moveTo>
                      <a:pt x="0" y="0"/>
                    </a:moveTo>
                    <a:lnTo>
                      <a:pt x="59436" y="0"/>
                    </a:lnTo>
                    <a:lnTo>
                      <a:pt x="59436" y="92964"/>
                    </a:lnTo>
                    <a:lnTo>
                      <a:pt x="0" y="92964"/>
                    </a:lnTo>
                    <a:close/>
                  </a:path>
                </a:pathLst>
              </a:custGeom>
              <a:solidFill>
                <a:srgbClr val="EF4444"/>
              </a:solidFill>
              <a:ln w="7429" cap="flat">
                <a:noFill/>
                <a:prstDash val="solid"/>
                <a:miter/>
              </a:ln>
            </p:spPr>
            <p:txBody>
              <a:bodyPr rtlCol="0" anchor="ctr"/>
              <a:lstStyle/>
              <a:p>
                <a:endParaRPr lang="en-IN" sz="1200"/>
              </a:p>
            </p:txBody>
          </p:sp>
          <p:sp>
            <p:nvSpPr>
              <p:cNvPr id="43" name="Freeform: Shape 42">
                <a:extLst>
                  <a:ext uri="{FF2B5EF4-FFF2-40B4-BE49-F238E27FC236}">
                    <a16:creationId xmlns:a16="http://schemas.microsoft.com/office/drawing/2014/main" id="{3A81070E-8173-A9E1-D9C0-ADDDCC9FB1D4}"/>
                  </a:ext>
                </a:extLst>
              </p:cNvPr>
              <p:cNvSpPr/>
              <p:nvPr/>
            </p:nvSpPr>
            <p:spPr>
              <a:xfrm>
                <a:off x="1229677" y="2451100"/>
                <a:ext cx="59436" cy="92964"/>
              </a:xfrm>
              <a:custGeom>
                <a:avLst/>
                <a:gdLst>
                  <a:gd name="connsiteX0" fmla="*/ 0 w 59436"/>
                  <a:gd name="connsiteY0" fmla="*/ 0 h 92964"/>
                  <a:gd name="connsiteX1" fmla="*/ 59436 w 59436"/>
                  <a:gd name="connsiteY1" fmla="*/ 0 h 92964"/>
                  <a:gd name="connsiteX2" fmla="*/ 59436 w 59436"/>
                  <a:gd name="connsiteY2" fmla="*/ 92964 h 92964"/>
                  <a:gd name="connsiteX3" fmla="*/ 0 w 59436"/>
                  <a:gd name="connsiteY3" fmla="*/ 92964 h 92964"/>
                </a:gdLst>
                <a:ahLst/>
                <a:cxnLst>
                  <a:cxn ang="0">
                    <a:pos x="connsiteX0" y="connsiteY0"/>
                  </a:cxn>
                  <a:cxn ang="0">
                    <a:pos x="connsiteX1" y="connsiteY1"/>
                  </a:cxn>
                  <a:cxn ang="0">
                    <a:pos x="connsiteX2" y="connsiteY2"/>
                  </a:cxn>
                  <a:cxn ang="0">
                    <a:pos x="connsiteX3" y="connsiteY3"/>
                  </a:cxn>
                </a:cxnLst>
                <a:rect l="l" t="t" r="r" b="b"/>
                <a:pathLst>
                  <a:path w="59436" h="92964">
                    <a:moveTo>
                      <a:pt x="0" y="0"/>
                    </a:moveTo>
                    <a:lnTo>
                      <a:pt x="59436" y="0"/>
                    </a:lnTo>
                    <a:lnTo>
                      <a:pt x="59436" y="92964"/>
                    </a:lnTo>
                    <a:lnTo>
                      <a:pt x="0" y="92964"/>
                    </a:lnTo>
                    <a:close/>
                  </a:path>
                </a:pathLst>
              </a:custGeom>
              <a:solidFill>
                <a:srgbClr val="EF4444"/>
              </a:solidFill>
              <a:ln w="7429" cap="flat">
                <a:noFill/>
                <a:prstDash val="solid"/>
                <a:miter/>
              </a:ln>
            </p:spPr>
            <p:txBody>
              <a:bodyPr rtlCol="0" anchor="ctr"/>
              <a:lstStyle/>
              <a:p>
                <a:endParaRPr lang="en-IN" sz="1200"/>
              </a:p>
            </p:txBody>
          </p:sp>
          <p:sp>
            <p:nvSpPr>
              <p:cNvPr id="44" name="Freeform: Shape 43">
                <a:extLst>
                  <a:ext uri="{FF2B5EF4-FFF2-40B4-BE49-F238E27FC236}">
                    <a16:creationId xmlns:a16="http://schemas.microsoft.com/office/drawing/2014/main" id="{4114E238-451B-5726-FD72-FDDE5DA92747}"/>
                  </a:ext>
                </a:extLst>
              </p:cNvPr>
              <p:cNvSpPr/>
              <p:nvPr/>
            </p:nvSpPr>
            <p:spPr>
              <a:xfrm>
                <a:off x="1341120" y="2451100"/>
                <a:ext cx="59436" cy="92964"/>
              </a:xfrm>
              <a:custGeom>
                <a:avLst/>
                <a:gdLst>
                  <a:gd name="connsiteX0" fmla="*/ 0 w 59436"/>
                  <a:gd name="connsiteY0" fmla="*/ 0 h 92964"/>
                  <a:gd name="connsiteX1" fmla="*/ 59436 w 59436"/>
                  <a:gd name="connsiteY1" fmla="*/ 0 h 92964"/>
                  <a:gd name="connsiteX2" fmla="*/ 59436 w 59436"/>
                  <a:gd name="connsiteY2" fmla="*/ 92964 h 92964"/>
                  <a:gd name="connsiteX3" fmla="*/ 0 w 59436"/>
                  <a:gd name="connsiteY3" fmla="*/ 92964 h 92964"/>
                </a:gdLst>
                <a:ahLst/>
                <a:cxnLst>
                  <a:cxn ang="0">
                    <a:pos x="connsiteX0" y="connsiteY0"/>
                  </a:cxn>
                  <a:cxn ang="0">
                    <a:pos x="connsiteX1" y="connsiteY1"/>
                  </a:cxn>
                  <a:cxn ang="0">
                    <a:pos x="connsiteX2" y="connsiteY2"/>
                  </a:cxn>
                  <a:cxn ang="0">
                    <a:pos x="connsiteX3" y="connsiteY3"/>
                  </a:cxn>
                </a:cxnLst>
                <a:rect l="l" t="t" r="r" b="b"/>
                <a:pathLst>
                  <a:path w="59436" h="92964">
                    <a:moveTo>
                      <a:pt x="0" y="0"/>
                    </a:moveTo>
                    <a:lnTo>
                      <a:pt x="59436" y="0"/>
                    </a:lnTo>
                    <a:lnTo>
                      <a:pt x="59436" y="92964"/>
                    </a:lnTo>
                    <a:lnTo>
                      <a:pt x="0" y="92964"/>
                    </a:lnTo>
                    <a:close/>
                  </a:path>
                </a:pathLst>
              </a:custGeom>
              <a:solidFill>
                <a:srgbClr val="EF4444"/>
              </a:solidFill>
              <a:ln w="7429" cap="flat">
                <a:noFill/>
                <a:prstDash val="solid"/>
                <a:miter/>
              </a:ln>
            </p:spPr>
            <p:txBody>
              <a:bodyPr rtlCol="0" anchor="ctr"/>
              <a:lstStyle/>
              <a:p>
                <a:endParaRPr lang="en-IN" sz="1200"/>
              </a:p>
            </p:txBody>
          </p:sp>
          <p:sp>
            <p:nvSpPr>
              <p:cNvPr id="45" name="Freeform: Shape 44">
                <a:extLst>
                  <a:ext uri="{FF2B5EF4-FFF2-40B4-BE49-F238E27FC236}">
                    <a16:creationId xmlns:a16="http://schemas.microsoft.com/office/drawing/2014/main" id="{139964FB-9784-48DD-993A-7CC9ECE59CB6}"/>
                  </a:ext>
                </a:extLst>
              </p:cNvPr>
              <p:cNvSpPr/>
              <p:nvPr/>
            </p:nvSpPr>
            <p:spPr>
              <a:xfrm>
                <a:off x="1452562" y="2451100"/>
                <a:ext cx="59436" cy="92964"/>
              </a:xfrm>
              <a:custGeom>
                <a:avLst/>
                <a:gdLst>
                  <a:gd name="connsiteX0" fmla="*/ 0 w 59436"/>
                  <a:gd name="connsiteY0" fmla="*/ 0 h 92964"/>
                  <a:gd name="connsiteX1" fmla="*/ 59436 w 59436"/>
                  <a:gd name="connsiteY1" fmla="*/ 0 h 92964"/>
                  <a:gd name="connsiteX2" fmla="*/ 59436 w 59436"/>
                  <a:gd name="connsiteY2" fmla="*/ 92964 h 92964"/>
                  <a:gd name="connsiteX3" fmla="*/ 0 w 59436"/>
                  <a:gd name="connsiteY3" fmla="*/ 92964 h 92964"/>
                </a:gdLst>
                <a:ahLst/>
                <a:cxnLst>
                  <a:cxn ang="0">
                    <a:pos x="connsiteX0" y="connsiteY0"/>
                  </a:cxn>
                  <a:cxn ang="0">
                    <a:pos x="connsiteX1" y="connsiteY1"/>
                  </a:cxn>
                  <a:cxn ang="0">
                    <a:pos x="connsiteX2" y="connsiteY2"/>
                  </a:cxn>
                  <a:cxn ang="0">
                    <a:pos x="connsiteX3" y="connsiteY3"/>
                  </a:cxn>
                </a:cxnLst>
                <a:rect l="l" t="t" r="r" b="b"/>
                <a:pathLst>
                  <a:path w="59436" h="92964">
                    <a:moveTo>
                      <a:pt x="0" y="0"/>
                    </a:moveTo>
                    <a:lnTo>
                      <a:pt x="59436" y="0"/>
                    </a:lnTo>
                    <a:lnTo>
                      <a:pt x="59436" y="92964"/>
                    </a:lnTo>
                    <a:lnTo>
                      <a:pt x="0" y="92964"/>
                    </a:lnTo>
                    <a:close/>
                  </a:path>
                </a:pathLst>
              </a:custGeom>
              <a:solidFill>
                <a:srgbClr val="EF4444"/>
              </a:solidFill>
              <a:ln w="7429" cap="flat">
                <a:noFill/>
                <a:prstDash val="solid"/>
                <a:miter/>
              </a:ln>
            </p:spPr>
            <p:txBody>
              <a:bodyPr rtlCol="0" anchor="ctr"/>
              <a:lstStyle/>
              <a:p>
                <a:endParaRPr lang="en-IN" sz="1200"/>
              </a:p>
            </p:txBody>
          </p:sp>
          <p:sp>
            <p:nvSpPr>
              <p:cNvPr id="46" name="Freeform: Shape 45">
                <a:extLst>
                  <a:ext uri="{FF2B5EF4-FFF2-40B4-BE49-F238E27FC236}">
                    <a16:creationId xmlns:a16="http://schemas.microsoft.com/office/drawing/2014/main" id="{EC6CB71C-D9C3-C5DF-D9D4-74BA8083BB57}"/>
                  </a:ext>
                </a:extLst>
              </p:cNvPr>
              <p:cNvSpPr/>
              <p:nvPr/>
            </p:nvSpPr>
            <p:spPr>
              <a:xfrm>
                <a:off x="1564005" y="2451100"/>
                <a:ext cx="59436" cy="92964"/>
              </a:xfrm>
              <a:custGeom>
                <a:avLst/>
                <a:gdLst>
                  <a:gd name="connsiteX0" fmla="*/ 0 w 59436"/>
                  <a:gd name="connsiteY0" fmla="*/ 0 h 92964"/>
                  <a:gd name="connsiteX1" fmla="*/ 59436 w 59436"/>
                  <a:gd name="connsiteY1" fmla="*/ 0 h 92964"/>
                  <a:gd name="connsiteX2" fmla="*/ 59436 w 59436"/>
                  <a:gd name="connsiteY2" fmla="*/ 92964 h 92964"/>
                  <a:gd name="connsiteX3" fmla="*/ 0 w 59436"/>
                  <a:gd name="connsiteY3" fmla="*/ 92964 h 92964"/>
                </a:gdLst>
                <a:ahLst/>
                <a:cxnLst>
                  <a:cxn ang="0">
                    <a:pos x="connsiteX0" y="connsiteY0"/>
                  </a:cxn>
                  <a:cxn ang="0">
                    <a:pos x="connsiteX1" y="connsiteY1"/>
                  </a:cxn>
                  <a:cxn ang="0">
                    <a:pos x="connsiteX2" y="connsiteY2"/>
                  </a:cxn>
                  <a:cxn ang="0">
                    <a:pos x="connsiteX3" y="connsiteY3"/>
                  </a:cxn>
                </a:cxnLst>
                <a:rect l="l" t="t" r="r" b="b"/>
                <a:pathLst>
                  <a:path w="59436" h="92964">
                    <a:moveTo>
                      <a:pt x="0" y="0"/>
                    </a:moveTo>
                    <a:lnTo>
                      <a:pt x="59436" y="0"/>
                    </a:lnTo>
                    <a:lnTo>
                      <a:pt x="59436" y="92964"/>
                    </a:lnTo>
                    <a:lnTo>
                      <a:pt x="0" y="92964"/>
                    </a:lnTo>
                    <a:close/>
                  </a:path>
                </a:pathLst>
              </a:custGeom>
              <a:solidFill>
                <a:srgbClr val="EF4444"/>
              </a:solidFill>
              <a:ln w="7429" cap="flat">
                <a:noFill/>
                <a:prstDash val="solid"/>
                <a:miter/>
              </a:ln>
            </p:spPr>
            <p:txBody>
              <a:bodyPr rtlCol="0" anchor="ctr"/>
              <a:lstStyle/>
              <a:p>
                <a:endParaRPr lang="en-IN" sz="1200"/>
              </a:p>
            </p:txBody>
          </p:sp>
          <p:sp>
            <p:nvSpPr>
              <p:cNvPr id="47" name="Freeform: Shape 46">
                <a:extLst>
                  <a:ext uri="{FF2B5EF4-FFF2-40B4-BE49-F238E27FC236}">
                    <a16:creationId xmlns:a16="http://schemas.microsoft.com/office/drawing/2014/main" id="{3E6D9F5B-F1A8-80E9-5DCC-96C180B3CFE6}"/>
                  </a:ext>
                </a:extLst>
              </p:cNvPr>
              <p:cNvSpPr/>
              <p:nvPr/>
            </p:nvSpPr>
            <p:spPr>
              <a:xfrm>
                <a:off x="1675447" y="2451100"/>
                <a:ext cx="59436" cy="92964"/>
              </a:xfrm>
              <a:custGeom>
                <a:avLst/>
                <a:gdLst>
                  <a:gd name="connsiteX0" fmla="*/ 0 w 59436"/>
                  <a:gd name="connsiteY0" fmla="*/ 0 h 92964"/>
                  <a:gd name="connsiteX1" fmla="*/ 59436 w 59436"/>
                  <a:gd name="connsiteY1" fmla="*/ 0 h 92964"/>
                  <a:gd name="connsiteX2" fmla="*/ 59436 w 59436"/>
                  <a:gd name="connsiteY2" fmla="*/ 92964 h 92964"/>
                  <a:gd name="connsiteX3" fmla="*/ 0 w 59436"/>
                  <a:gd name="connsiteY3" fmla="*/ 92964 h 92964"/>
                </a:gdLst>
                <a:ahLst/>
                <a:cxnLst>
                  <a:cxn ang="0">
                    <a:pos x="connsiteX0" y="connsiteY0"/>
                  </a:cxn>
                  <a:cxn ang="0">
                    <a:pos x="connsiteX1" y="connsiteY1"/>
                  </a:cxn>
                  <a:cxn ang="0">
                    <a:pos x="connsiteX2" y="connsiteY2"/>
                  </a:cxn>
                  <a:cxn ang="0">
                    <a:pos x="connsiteX3" y="connsiteY3"/>
                  </a:cxn>
                </a:cxnLst>
                <a:rect l="l" t="t" r="r" b="b"/>
                <a:pathLst>
                  <a:path w="59436" h="92964">
                    <a:moveTo>
                      <a:pt x="0" y="0"/>
                    </a:moveTo>
                    <a:lnTo>
                      <a:pt x="59436" y="0"/>
                    </a:lnTo>
                    <a:lnTo>
                      <a:pt x="59436" y="92964"/>
                    </a:lnTo>
                    <a:lnTo>
                      <a:pt x="0" y="92964"/>
                    </a:lnTo>
                    <a:close/>
                  </a:path>
                </a:pathLst>
              </a:custGeom>
              <a:solidFill>
                <a:srgbClr val="EF4444"/>
              </a:solidFill>
              <a:ln w="7429" cap="flat">
                <a:noFill/>
                <a:prstDash val="solid"/>
                <a:miter/>
              </a:ln>
            </p:spPr>
            <p:txBody>
              <a:bodyPr rtlCol="0" anchor="ctr"/>
              <a:lstStyle/>
              <a:p>
                <a:endParaRPr lang="en-IN" sz="1200"/>
              </a:p>
            </p:txBody>
          </p:sp>
          <p:sp>
            <p:nvSpPr>
              <p:cNvPr id="48" name="Freeform: Shape 47">
                <a:extLst>
                  <a:ext uri="{FF2B5EF4-FFF2-40B4-BE49-F238E27FC236}">
                    <a16:creationId xmlns:a16="http://schemas.microsoft.com/office/drawing/2014/main" id="{AA8E48B9-8D83-5BF2-FBDD-5C7F41A6517F}"/>
                  </a:ext>
                </a:extLst>
              </p:cNvPr>
              <p:cNvSpPr/>
              <p:nvPr/>
            </p:nvSpPr>
            <p:spPr>
              <a:xfrm>
                <a:off x="1786890" y="2451100"/>
                <a:ext cx="59436" cy="92964"/>
              </a:xfrm>
              <a:custGeom>
                <a:avLst/>
                <a:gdLst>
                  <a:gd name="connsiteX0" fmla="*/ 0 w 59436"/>
                  <a:gd name="connsiteY0" fmla="*/ 0 h 92964"/>
                  <a:gd name="connsiteX1" fmla="*/ 59436 w 59436"/>
                  <a:gd name="connsiteY1" fmla="*/ 0 h 92964"/>
                  <a:gd name="connsiteX2" fmla="*/ 59436 w 59436"/>
                  <a:gd name="connsiteY2" fmla="*/ 92964 h 92964"/>
                  <a:gd name="connsiteX3" fmla="*/ 0 w 59436"/>
                  <a:gd name="connsiteY3" fmla="*/ 92964 h 92964"/>
                </a:gdLst>
                <a:ahLst/>
                <a:cxnLst>
                  <a:cxn ang="0">
                    <a:pos x="connsiteX0" y="connsiteY0"/>
                  </a:cxn>
                  <a:cxn ang="0">
                    <a:pos x="connsiteX1" y="connsiteY1"/>
                  </a:cxn>
                  <a:cxn ang="0">
                    <a:pos x="connsiteX2" y="connsiteY2"/>
                  </a:cxn>
                  <a:cxn ang="0">
                    <a:pos x="connsiteX3" y="connsiteY3"/>
                  </a:cxn>
                </a:cxnLst>
                <a:rect l="l" t="t" r="r" b="b"/>
                <a:pathLst>
                  <a:path w="59436" h="92964">
                    <a:moveTo>
                      <a:pt x="0" y="0"/>
                    </a:moveTo>
                    <a:lnTo>
                      <a:pt x="59436" y="0"/>
                    </a:lnTo>
                    <a:lnTo>
                      <a:pt x="59436" y="92964"/>
                    </a:lnTo>
                    <a:lnTo>
                      <a:pt x="0" y="92964"/>
                    </a:lnTo>
                    <a:close/>
                  </a:path>
                </a:pathLst>
              </a:custGeom>
              <a:solidFill>
                <a:srgbClr val="EF4444"/>
              </a:solidFill>
              <a:ln w="7429" cap="flat">
                <a:noFill/>
                <a:prstDash val="solid"/>
                <a:miter/>
              </a:ln>
            </p:spPr>
            <p:txBody>
              <a:bodyPr rtlCol="0" anchor="ctr"/>
              <a:lstStyle/>
              <a:p>
                <a:endParaRPr lang="en-IN" sz="1200"/>
              </a:p>
            </p:txBody>
          </p:sp>
          <p:sp>
            <p:nvSpPr>
              <p:cNvPr id="49" name="Freeform: Shape 48">
                <a:extLst>
                  <a:ext uri="{FF2B5EF4-FFF2-40B4-BE49-F238E27FC236}">
                    <a16:creationId xmlns:a16="http://schemas.microsoft.com/office/drawing/2014/main" id="{6F2E270A-BA0F-2261-EB07-6D8BF1684553}"/>
                  </a:ext>
                </a:extLst>
              </p:cNvPr>
              <p:cNvSpPr/>
              <p:nvPr/>
            </p:nvSpPr>
            <p:spPr>
              <a:xfrm>
                <a:off x="1898332" y="2451100"/>
                <a:ext cx="59436" cy="92964"/>
              </a:xfrm>
              <a:custGeom>
                <a:avLst/>
                <a:gdLst>
                  <a:gd name="connsiteX0" fmla="*/ 0 w 59436"/>
                  <a:gd name="connsiteY0" fmla="*/ 0 h 92964"/>
                  <a:gd name="connsiteX1" fmla="*/ 59436 w 59436"/>
                  <a:gd name="connsiteY1" fmla="*/ 0 h 92964"/>
                  <a:gd name="connsiteX2" fmla="*/ 59436 w 59436"/>
                  <a:gd name="connsiteY2" fmla="*/ 92964 h 92964"/>
                  <a:gd name="connsiteX3" fmla="*/ 0 w 59436"/>
                  <a:gd name="connsiteY3" fmla="*/ 92964 h 92964"/>
                </a:gdLst>
                <a:ahLst/>
                <a:cxnLst>
                  <a:cxn ang="0">
                    <a:pos x="connsiteX0" y="connsiteY0"/>
                  </a:cxn>
                  <a:cxn ang="0">
                    <a:pos x="connsiteX1" y="connsiteY1"/>
                  </a:cxn>
                  <a:cxn ang="0">
                    <a:pos x="connsiteX2" y="connsiteY2"/>
                  </a:cxn>
                  <a:cxn ang="0">
                    <a:pos x="connsiteX3" y="connsiteY3"/>
                  </a:cxn>
                </a:cxnLst>
                <a:rect l="l" t="t" r="r" b="b"/>
                <a:pathLst>
                  <a:path w="59436" h="92964">
                    <a:moveTo>
                      <a:pt x="0" y="0"/>
                    </a:moveTo>
                    <a:lnTo>
                      <a:pt x="59436" y="0"/>
                    </a:lnTo>
                    <a:lnTo>
                      <a:pt x="59436" y="92964"/>
                    </a:lnTo>
                    <a:lnTo>
                      <a:pt x="0" y="92964"/>
                    </a:lnTo>
                    <a:close/>
                  </a:path>
                </a:pathLst>
              </a:custGeom>
              <a:solidFill>
                <a:srgbClr val="EF4444"/>
              </a:solidFill>
              <a:ln w="7429" cap="flat">
                <a:noFill/>
                <a:prstDash val="solid"/>
                <a:miter/>
              </a:ln>
            </p:spPr>
            <p:txBody>
              <a:bodyPr rtlCol="0" anchor="ctr"/>
              <a:lstStyle/>
              <a:p>
                <a:endParaRPr lang="en-IN" sz="1200"/>
              </a:p>
            </p:txBody>
          </p:sp>
          <p:sp>
            <p:nvSpPr>
              <p:cNvPr id="50" name="TextBox 49">
                <a:extLst>
                  <a:ext uri="{FF2B5EF4-FFF2-40B4-BE49-F238E27FC236}">
                    <a16:creationId xmlns:a16="http://schemas.microsoft.com/office/drawing/2014/main" id="{B96A851F-BEFA-CFAC-01AB-DA5111AEA805}"/>
                  </a:ext>
                </a:extLst>
              </p:cNvPr>
              <p:cNvSpPr txBox="1"/>
              <p:nvPr/>
            </p:nvSpPr>
            <p:spPr>
              <a:xfrm>
                <a:off x="990739" y="2312676"/>
                <a:ext cx="982961" cy="184666"/>
              </a:xfrm>
              <a:prstGeom prst="rect">
                <a:avLst/>
              </a:prstGeom>
              <a:noFill/>
            </p:spPr>
            <p:txBody>
              <a:bodyPr wrap="none" rtlCol="0">
                <a:spAutoFit/>
              </a:bodyPr>
              <a:lstStyle/>
              <a:p>
                <a:pPr algn="l"/>
                <a:r>
                  <a:rPr lang="en-IN" sz="600" spc="0" baseline="0">
                    <a:ln/>
                    <a:solidFill>
                      <a:srgbClr val="FCA5A5"/>
                    </a:solidFill>
                    <a:latin typeface="Arial"/>
                    <a:cs typeface="Arial"/>
                    <a:sym typeface="Arial"/>
                    <a:rtl val="0"/>
                  </a:rPr>
                  <a:t>8 Antennas (Maximum)</a:t>
                </a:r>
              </a:p>
            </p:txBody>
          </p:sp>
        </p:grpSp>
        <p:sp>
          <p:nvSpPr>
            <p:cNvPr id="51" name="Freeform: Shape 50">
              <a:extLst>
                <a:ext uri="{FF2B5EF4-FFF2-40B4-BE49-F238E27FC236}">
                  <a16:creationId xmlns:a16="http://schemas.microsoft.com/office/drawing/2014/main" id="{AA9155B9-BB01-BEE3-AFE1-2C011AF3DA22}"/>
                </a:ext>
              </a:extLst>
            </p:cNvPr>
            <p:cNvSpPr/>
            <p:nvPr/>
          </p:nvSpPr>
          <p:spPr>
            <a:xfrm>
              <a:off x="969645" y="2358136"/>
              <a:ext cx="1188720" cy="991616"/>
            </a:xfrm>
            <a:custGeom>
              <a:avLst/>
              <a:gdLst>
                <a:gd name="connsiteX0" fmla="*/ 1188720 w 1188720"/>
                <a:gd name="connsiteY0" fmla="*/ 495808 h 991616"/>
                <a:gd name="connsiteX1" fmla="*/ 594360 w 1188720"/>
                <a:gd name="connsiteY1" fmla="*/ 991616 h 991616"/>
                <a:gd name="connsiteX2" fmla="*/ 0 w 1188720"/>
                <a:gd name="connsiteY2" fmla="*/ 495808 h 991616"/>
                <a:gd name="connsiteX3" fmla="*/ 594360 w 1188720"/>
                <a:gd name="connsiteY3" fmla="*/ 0 h 991616"/>
                <a:gd name="connsiteX4" fmla="*/ 1188720 w 1188720"/>
                <a:gd name="connsiteY4" fmla="*/ 495808 h 991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0" h="991616">
                  <a:moveTo>
                    <a:pt x="1188720" y="495808"/>
                  </a:moveTo>
                  <a:cubicBezTo>
                    <a:pt x="1188720" y="769635"/>
                    <a:pt x="922616" y="991616"/>
                    <a:pt x="594360" y="991616"/>
                  </a:cubicBezTo>
                  <a:cubicBezTo>
                    <a:pt x="266104" y="991616"/>
                    <a:pt x="0" y="769635"/>
                    <a:pt x="0" y="495808"/>
                  </a:cubicBezTo>
                  <a:cubicBezTo>
                    <a:pt x="0" y="221981"/>
                    <a:pt x="266104" y="0"/>
                    <a:pt x="594360" y="0"/>
                  </a:cubicBezTo>
                  <a:cubicBezTo>
                    <a:pt x="922616" y="0"/>
                    <a:pt x="1188720" y="221981"/>
                    <a:pt x="1188720" y="495808"/>
                  </a:cubicBezTo>
                  <a:close/>
                </a:path>
              </a:pathLst>
            </a:custGeom>
            <a:noFill/>
            <a:ln w="22288" cap="flat">
              <a:solidFill>
                <a:srgbClr val="EF4444">
                  <a:alpha val="60000"/>
                </a:srgbClr>
              </a:solidFill>
              <a:prstDash val="solid"/>
              <a:miter/>
            </a:ln>
          </p:spPr>
          <p:txBody>
            <a:bodyPr rtlCol="0" anchor="ctr"/>
            <a:lstStyle/>
            <a:p>
              <a:endParaRPr lang="en-IN" sz="1200"/>
            </a:p>
          </p:txBody>
        </p:sp>
        <p:sp>
          <p:nvSpPr>
            <p:cNvPr id="52" name="Freeform: Shape 51">
              <a:extLst>
                <a:ext uri="{FF2B5EF4-FFF2-40B4-BE49-F238E27FC236}">
                  <a16:creationId xmlns:a16="http://schemas.microsoft.com/office/drawing/2014/main" id="{469C9DC6-3B77-1A4E-FD73-FF68DDA6E420}"/>
                </a:ext>
              </a:extLst>
            </p:cNvPr>
            <p:cNvSpPr/>
            <p:nvPr/>
          </p:nvSpPr>
          <p:spPr>
            <a:xfrm>
              <a:off x="1118235" y="2482088"/>
              <a:ext cx="891540" cy="743712"/>
            </a:xfrm>
            <a:custGeom>
              <a:avLst/>
              <a:gdLst>
                <a:gd name="connsiteX0" fmla="*/ 891540 w 891540"/>
                <a:gd name="connsiteY0" fmla="*/ 371856 h 743712"/>
                <a:gd name="connsiteX1" fmla="*/ 445770 w 891540"/>
                <a:gd name="connsiteY1" fmla="*/ 743712 h 743712"/>
                <a:gd name="connsiteX2" fmla="*/ 0 w 891540"/>
                <a:gd name="connsiteY2" fmla="*/ 371856 h 743712"/>
                <a:gd name="connsiteX3" fmla="*/ 445770 w 891540"/>
                <a:gd name="connsiteY3" fmla="*/ 0 h 743712"/>
                <a:gd name="connsiteX4" fmla="*/ 891540 w 891540"/>
                <a:gd name="connsiteY4" fmla="*/ 371856 h 74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540" h="743712">
                  <a:moveTo>
                    <a:pt x="891540" y="371856"/>
                  </a:moveTo>
                  <a:cubicBezTo>
                    <a:pt x="891540" y="577226"/>
                    <a:pt x="691962" y="743712"/>
                    <a:pt x="445770" y="743712"/>
                  </a:cubicBezTo>
                  <a:cubicBezTo>
                    <a:pt x="199578" y="743712"/>
                    <a:pt x="0" y="577226"/>
                    <a:pt x="0" y="371856"/>
                  </a:cubicBezTo>
                  <a:cubicBezTo>
                    <a:pt x="0" y="166486"/>
                    <a:pt x="199578" y="0"/>
                    <a:pt x="445770" y="0"/>
                  </a:cubicBezTo>
                  <a:cubicBezTo>
                    <a:pt x="691962" y="0"/>
                    <a:pt x="891540" y="166486"/>
                    <a:pt x="891540" y="371856"/>
                  </a:cubicBezTo>
                  <a:close/>
                </a:path>
              </a:pathLst>
            </a:custGeom>
            <a:noFill/>
            <a:ln w="14859" cap="flat">
              <a:solidFill>
                <a:srgbClr val="EF4444">
                  <a:alpha val="40000"/>
                </a:srgbClr>
              </a:solidFill>
              <a:prstDash val="solid"/>
              <a:miter/>
            </a:ln>
          </p:spPr>
          <p:txBody>
            <a:bodyPr rtlCol="0" anchor="ctr"/>
            <a:lstStyle/>
            <a:p>
              <a:endParaRPr lang="en-IN" sz="1200"/>
            </a:p>
          </p:txBody>
        </p:sp>
        <p:sp>
          <p:nvSpPr>
            <p:cNvPr id="53" name="Freeform: Shape 52">
              <a:extLst>
                <a:ext uri="{FF2B5EF4-FFF2-40B4-BE49-F238E27FC236}">
                  <a16:creationId xmlns:a16="http://schemas.microsoft.com/office/drawing/2014/main" id="{85C65AF9-06D4-8F99-E27B-F0C004DF7B6B}"/>
                </a:ext>
              </a:extLst>
            </p:cNvPr>
            <p:cNvSpPr/>
            <p:nvPr/>
          </p:nvSpPr>
          <p:spPr>
            <a:xfrm>
              <a:off x="1266825" y="2606040"/>
              <a:ext cx="594360" cy="495808"/>
            </a:xfrm>
            <a:custGeom>
              <a:avLst/>
              <a:gdLst>
                <a:gd name="connsiteX0" fmla="*/ 594360 w 594360"/>
                <a:gd name="connsiteY0" fmla="*/ 247904 h 495808"/>
                <a:gd name="connsiteX1" fmla="*/ 297180 w 594360"/>
                <a:gd name="connsiteY1" fmla="*/ 495808 h 495808"/>
                <a:gd name="connsiteX2" fmla="*/ 0 w 594360"/>
                <a:gd name="connsiteY2" fmla="*/ 247904 h 495808"/>
                <a:gd name="connsiteX3" fmla="*/ 297180 w 594360"/>
                <a:gd name="connsiteY3" fmla="*/ 0 h 495808"/>
                <a:gd name="connsiteX4" fmla="*/ 594360 w 594360"/>
                <a:gd name="connsiteY4" fmla="*/ 247904 h 495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60" h="495808">
                  <a:moveTo>
                    <a:pt x="594360" y="247904"/>
                  </a:moveTo>
                  <a:cubicBezTo>
                    <a:pt x="594360" y="384818"/>
                    <a:pt x="461308" y="495808"/>
                    <a:pt x="297180" y="495808"/>
                  </a:cubicBezTo>
                  <a:cubicBezTo>
                    <a:pt x="133052" y="495808"/>
                    <a:pt x="0" y="384818"/>
                    <a:pt x="0" y="247904"/>
                  </a:cubicBezTo>
                  <a:cubicBezTo>
                    <a:pt x="0" y="110990"/>
                    <a:pt x="133052" y="0"/>
                    <a:pt x="297180" y="0"/>
                  </a:cubicBezTo>
                  <a:cubicBezTo>
                    <a:pt x="461308" y="0"/>
                    <a:pt x="594360" y="110990"/>
                    <a:pt x="594360" y="247904"/>
                  </a:cubicBezTo>
                  <a:close/>
                </a:path>
              </a:pathLst>
            </a:custGeom>
            <a:noFill/>
            <a:ln w="14859" cap="flat">
              <a:solidFill>
                <a:srgbClr val="EF4444">
                  <a:alpha val="30000"/>
                </a:srgbClr>
              </a:solidFill>
              <a:prstDash val="solid"/>
              <a:miter/>
            </a:ln>
          </p:spPr>
          <p:txBody>
            <a:bodyPr rtlCol="0" anchor="ctr"/>
            <a:lstStyle/>
            <a:p>
              <a:endParaRPr lang="en-IN" sz="1200"/>
            </a:p>
          </p:txBody>
        </p:sp>
        <p:sp>
          <p:nvSpPr>
            <p:cNvPr id="54" name="TextBox 53">
              <a:extLst>
                <a:ext uri="{FF2B5EF4-FFF2-40B4-BE49-F238E27FC236}">
                  <a16:creationId xmlns:a16="http://schemas.microsoft.com/office/drawing/2014/main" id="{0CAC0A4F-54E9-4E74-72D1-235252A6730D}"/>
                </a:ext>
              </a:extLst>
            </p:cNvPr>
            <p:cNvSpPr txBox="1"/>
            <p:nvPr/>
          </p:nvSpPr>
          <p:spPr>
            <a:xfrm>
              <a:off x="917681" y="3236705"/>
              <a:ext cx="1141659" cy="184666"/>
            </a:xfrm>
            <a:prstGeom prst="rect">
              <a:avLst/>
            </a:prstGeom>
            <a:noFill/>
          </p:spPr>
          <p:txBody>
            <a:bodyPr wrap="none" rtlCol="0">
              <a:spAutoFit/>
            </a:bodyPr>
            <a:lstStyle/>
            <a:p>
              <a:pPr algn="l"/>
              <a:r>
                <a:rPr lang="en-IN" sz="600" b="1" spc="0" baseline="0">
                  <a:ln/>
                  <a:solidFill>
                    <a:srgbClr val="FCA5A5"/>
                  </a:solidFill>
                  <a:latin typeface="Arial"/>
                  <a:cs typeface="Arial"/>
                  <a:sym typeface="Arial"/>
                  <a:rtl val="0"/>
                </a:rPr>
                <a:t>Omnidirectional Coverage</a:t>
              </a:r>
            </a:p>
          </p:txBody>
        </p:sp>
        <p:grpSp>
          <p:nvGrpSpPr>
            <p:cNvPr id="55" name="Graphic 6">
              <a:extLst>
                <a:ext uri="{FF2B5EF4-FFF2-40B4-BE49-F238E27FC236}">
                  <a16:creationId xmlns:a16="http://schemas.microsoft.com/office/drawing/2014/main" id="{14222E9E-F014-CA4A-0C1F-E540485B13F3}"/>
                </a:ext>
              </a:extLst>
            </p:cNvPr>
            <p:cNvGrpSpPr/>
            <p:nvPr/>
          </p:nvGrpSpPr>
          <p:grpSpPr>
            <a:xfrm>
              <a:off x="2106104" y="2482088"/>
              <a:ext cx="743693" cy="997091"/>
              <a:chOff x="2106104" y="2482088"/>
              <a:chExt cx="743693" cy="997091"/>
            </a:xfrm>
          </p:grpSpPr>
          <p:sp>
            <p:nvSpPr>
              <p:cNvPr id="56" name="Freeform: Shape 55">
                <a:extLst>
                  <a:ext uri="{FF2B5EF4-FFF2-40B4-BE49-F238E27FC236}">
                    <a16:creationId xmlns:a16="http://schemas.microsoft.com/office/drawing/2014/main" id="{9BD00820-289B-E11E-1A2A-27DA490FFC86}"/>
                  </a:ext>
                </a:extLst>
              </p:cNvPr>
              <p:cNvSpPr/>
              <p:nvPr/>
            </p:nvSpPr>
            <p:spPr>
              <a:xfrm>
                <a:off x="2381250" y="2606040"/>
                <a:ext cx="148590" cy="216916"/>
              </a:xfrm>
              <a:custGeom>
                <a:avLst/>
                <a:gdLst>
                  <a:gd name="connsiteX0" fmla="*/ 74295 w 148590"/>
                  <a:gd name="connsiteY0" fmla="*/ 0 h 216916"/>
                  <a:gd name="connsiteX1" fmla="*/ 148590 w 148590"/>
                  <a:gd name="connsiteY1" fmla="*/ 0 h 216916"/>
                  <a:gd name="connsiteX2" fmla="*/ 148590 w 148590"/>
                  <a:gd name="connsiteY2" fmla="*/ 216916 h 216916"/>
                  <a:gd name="connsiteX3" fmla="*/ 74295 w 148590"/>
                  <a:gd name="connsiteY3" fmla="*/ 216916 h 216916"/>
                  <a:gd name="connsiteX4" fmla="*/ 74295 w 148590"/>
                  <a:gd name="connsiteY4" fmla="*/ 216916 h 216916"/>
                  <a:gd name="connsiteX5" fmla="*/ 0 w 148590"/>
                  <a:gd name="connsiteY5" fmla="*/ 216916 h 216916"/>
                  <a:gd name="connsiteX6" fmla="*/ 0 w 148590"/>
                  <a:gd name="connsiteY6" fmla="*/ 0 h 216916"/>
                  <a:gd name="connsiteX7" fmla="*/ 74295 w 148590"/>
                  <a:gd name="connsiteY7" fmla="*/ 0 h 21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 h="216916">
                    <a:moveTo>
                      <a:pt x="74295" y="0"/>
                    </a:moveTo>
                    <a:cubicBezTo>
                      <a:pt x="115327" y="0"/>
                      <a:pt x="148590" y="0"/>
                      <a:pt x="148590" y="0"/>
                    </a:cubicBezTo>
                    <a:lnTo>
                      <a:pt x="148590" y="216916"/>
                    </a:lnTo>
                    <a:cubicBezTo>
                      <a:pt x="148590" y="216916"/>
                      <a:pt x="115327" y="216916"/>
                      <a:pt x="74295" y="216916"/>
                    </a:cubicBezTo>
                    <a:lnTo>
                      <a:pt x="74295" y="216916"/>
                    </a:lnTo>
                    <a:cubicBezTo>
                      <a:pt x="33263" y="216916"/>
                      <a:pt x="0" y="216916"/>
                      <a:pt x="0" y="216916"/>
                    </a:cubicBezTo>
                    <a:lnTo>
                      <a:pt x="0" y="0"/>
                    </a:lnTo>
                    <a:cubicBezTo>
                      <a:pt x="0" y="0"/>
                      <a:pt x="33263" y="0"/>
                      <a:pt x="74295" y="0"/>
                    </a:cubicBezTo>
                    <a:close/>
                  </a:path>
                </a:pathLst>
              </a:custGeom>
              <a:solidFill>
                <a:srgbClr val="3B82F6"/>
              </a:solidFill>
              <a:ln w="7429" cap="flat">
                <a:noFill/>
                <a:prstDash val="solid"/>
                <a:miter/>
              </a:ln>
            </p:spPr>
            <p:txBody>
              <a:bodyPr rtlCol="0" anchor="ctr"/>
              <a:lstStyle/>
              <a:p>
                <a:endParaRPr lang="en-IN" sz="1200"/>
              </a:p>
            </p:txBody>
          </p:sp>
          <p:sp>
            <p:nvSpPr>
              <p:cNvPr id="57" name="Freeform: Shape 56">
                <a:extLst>
                  <a:ext uri="{FF2B5EF4-FFF2-40B4-BE49-F238E27FC236}">
                    <a16:creationId xmlns:a16="http://schemas.microsoft.com/office/drawing/2014/main" id="{1F3630B8-B72D-FFE8-E6C0-48D84FC55329}"/>
                  </a:ext>
                </a:extLst>
              </p:cNvPr>
              <p:cNvSpPr/>
              <p:nvPr/>
            </p:nvSpPr>
            <p:spPr>
              <a:xfrm>
                <a:off x="2433256" y="2649423"/>
                <a:ext cx="44577" cy="37185"/>
              </a:xfrm>
              <a:custGeom>
                <a:avLst/>
                <a:gdLst>
                  <a:gd name="connsiteX0" fmla="*/ 44577 w 44577"/>
                  <a:gd name="connsiteY0" fmla="*/ 18593 h 37185"/>
                  <a:gd name="connsiteX1" fmla="*/ 22289 w 44577"/>
                  <a:gd name="connsiteY1" fmla="*/ 37186 h 37185"/>
                  <a:gd name="connsiteX2" fmla="*/ 0 w 44577"/>
                  <a:gd name="connsiteY2" fmla="*/ 18593 h 37185"/>
                  <a:gd name="connsiteX3" fmla="*/ 22289 w 44577"/>
                  <a:gd name="connsiteY3" fmla="*/ 0 h 37185"/>
                  <a:gd name="connsiteX4" fmla="*/ 44577 w 44577"/>
                  <a:gd name="connsiteY4" fmla="*/ 18593 h 37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7" h="37185">
                    <a:moveTo>
                      <a:pt x="44577" y="18593"/>
                    </a:moveTo>
                    <a:cubicBezTo>
                      <a:pt x="44577" y="28861"/>
                      <a:pt x="34598" y="37186"/>
                      <a:pt x="22289" y="37186"/>
                    </a:cubicBezTo>
                    <a:cubicBezTo>
                      <a:pt x="9979" y="37186"/>
                      <a:pt x="0" y="28861"/>
                      <a:pt x="0" y="18593"/>
                    </a:cubicBezTo>
                    <a:cubicBezTo>
                      <a:pt x="0" y="8324"/>
                      <a:pt x="9979" y="0"/>
                      <a:pt x="22289" y="0"/>
                    </a:cubicBezTo>
                    <a:cubicBezTo>
                      <a:pt x="34598" y="0"/>
                      <a:pt x="44577" y="8324"/>
                      <a:pt x="44577" y="18593"/>
                    </a:cubicBezTo>
                    <a:close/>
                  </a:path>
                </a:pathLst>
              </a:custGeom>
              <a:solidFill>
                <a:srgbClr val="FFFFFF"/>
              </a:solidFill>
              <a:ln w="7429" cap="flat">
                <a:noFill/>
                <a:prstDash val="solid"/>
                <a:miter/>
              </a:ln>
            </p:spPr>
            <p:txBody>
              <a:bodyPr rtlCol="0" anchor="ctr"/>
              <a:lstStyle/>
              <a:p>
                <a:endParaRPr lang="en-IN" sz="1200"/>
              </a:p>
            </p:txBody>
          </p:sp>
          <p:sp>
            <p:nvSpPr>
              <p:cNvPr id="58" name="TextBox 57">
                <a:extLst>
                  <a:ext uri="{FF2B5EF4-FFF2-40B4-BE49-F238E27FC236}">
                    <a16:creationId xmlns:a16="http://schemas.microsoft.com/office/drawing/2014/main" id="{0170FD78-B3D0-80F3-13CB-0248F7BE59C1}"/>
                  </a:ext>
                </a:extLst>
              </p:cNvPr>
              <p:cNvSpPr txBox="1"/>
              <p:nvPr/>
            </p:nvSpPr>
            <p:spPr>
              <a:xfrm>
                <a:off x="2254694" y="2814094"/>
                <a:ext cx="372218" cy="169277"/>
              </a:xfrm>
              <a:prstGeom prst="rect">
                <a:avLst/>
              </a:prstGeom>
              <a:noFill/>
            </p:spPr>
            <p:txBody>
              <a:bodyPr wrap="none" rtlCol="0">
                <a:spAutoFit/>
              </a:bodyPr>
              <a:lstStyle/>
              <a:p>
                <a:pPr algn="l"/>
                <a:r>
                  <a:rPr lang="en-IN" sz="500" spc="0" baseline="0">
                    <a:ln/>
                    <a:solidFill>
                      <a:srgbClr val="E5E7EB"/>
                    </a:solidFill>
                    <a:latin typeface="Arial"/>
                    <a:cs typeface="Arial"/>
                    <a:sym typeface="Arial"/>
                    <a:rtl val="0"/>
                  </a:rPr>
                  <a:t>User 1</a:t>
                </a:r>
              </a:p>
            </p:txBody>
          </p:sp>
          <p:sp>
            <p:nvSpPr>
              <p:cNvPr id="59" name="Freeform: Shape 58">
                <a:extLst>
                  <a:ext uri="{FF2B5EF4-FFF2-40B4-BE49-F238E27FC236}">
                    <a16:creationId xmlns:a16="http://schemas.microsoft.com/office/drawing/2014/main" id="{12B300B2-E2FC-0D90-3DDE-8324DFFFCA19}"/>
                  </a:ext>
                </a:extLst>
              </p:cNvPr>
              <p:cNvSpPr/>
              <p:nvPr/>
            </p:nvSpPr>
            <p:spPr>
              <a:xfrm>
                <a:off x="2604135" y="3101848"/>
                <a:ext cx="148590" cy="216916"/>
              </a:xfrm>
              <a:custGeom>
                <a:avLst/>
                <a:gdLst>
                  <a:gd name="connsiteX0" fmla="*/ 74295 w 148590"/>
                  <a:gd name="connsiteY0" fmla="*/ 0 h 216916"/>
                  <a:gd name="connsiteX1" fmla="*/ 148590 w 148590"/>
                  <a:gd name="connsiteY1" fmla="*/ 0 h 216916"/>
                  <a:gd name="connsiteX2" fmla="*/ 148590 w 148590"/>
                  <a:gd name="connsiteY2" fmla="*/ 216916 h 216916"/>
                  <a:gd name="connsiteX3" fmla="*/ 74295 w 148590"/>
                  <a:gd name="connsiteY3" fmla="*/ 216916 h 216916"/>
                  <a:gd name="connsiteX4" fmla="*/ 74295 w 148590"/>
                  <a:gd name="connsiteY4" fmla="*/ 216916 h 216916"/>
                  <a:gd name="connsiteX5" fmla="*/ 0 w 148590"/>
                  <a:gd name="connsiteY5" fmla="*/ 216916 h 216916"/>
                  <a:gd name="connsiteX6" fmla="*/ 0 w 148590"/>
                  <a:gd name="connsiteY6" fmla="*/ 0 h 216916"/>
                  <a:gd name="connsiteX7" fmla="*/ 74295 w 148590"/>
                  <a:gd name="connsiteY7" fmla="*/ 0 h 21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 h="216916">
                    <a:moveTo>
                      <a:pt x="74295" y="0"/>
                    </a:moveTo>
                    <a:cubicBezTo>
                      <a:pt x="115327" y="0"/>
                      <a:pt x="148590" y="0"/>
                      <a:pt x="148590" y="0"/>
                    </a:cubicBezTo>
                    <a:lnTo>
                      <a:pt x="148590" y="216916"/>
                    </a:lnTo>
                    <a:cubicBezTo>
                      <a:pt x="148590" y="216916"/>
                      <a:pt x="115327" y="216916"/>
                      <a:pt x="74295" y="216916"/>
                    </a:cubicBezTo>
                    <a:lnTo>
                      <a:pt x="74295" y="216916"/>
                    </a:lnTo>
                    <a:cubicBezTo>
                      <a:pt x="33263" y="216916"/>
                      <a:pt x="0" y="216916"/>
                      <a:pt x="0" y="216916"/>
                    </a:cubicBezTo>
                    <a:lnTo>
                      <a:pt x="0" y="0"/>
                    </a:lnTo>
                    <a:cubicBezTo>
                      <a:pt x="0" y="0"/>
                      <a:pt x="33263" y="0"/>
                      <a:pt x="74295" y="0"/>
                    </a:cubicBezTo>
                    <a:close/>
                  </a:path>
                </a:pathLst>
              </a:custGeom>
              <a:solidFill>
                <a:srgbClr val="3B82F6"/>
              </a:solidFill>
              <a:ln w="7429" cap="flat">
                <a:noFill/>
                <a:prstDash val="solid"/>
                <a:miter/>
              </a:ln>
            </p:spPr>
            <p:txBody>
              <a:bodyPr rtlCol="0" anchor="ctr"/>
              <a:lstStyle/>
              <a:p>
                <a:endParaRPr lang="en-IN" sz="1200"/>
              </a:p>
            </p:txBody>
          </p:sp>
          <p:sp>
            <p:nvSpPr>
              <p:cNvPr id="60" name="Freeform: Shape 59">
                <a:extLst>
                  <a:ext uri="{FF2B5EF4-FFF2-40B4-BE49-F238E27FC236}">
                    <a16:creationId xmlns:a16="http://schemas.microsoft.com/office/drawing/2014/main" id="{96D42A55-FAD7-F72D-2EAC-F2162D590287}"/>
                  </a:ext>
                </a:extLst>
              </p:cNvPr>
              <p:cNvSpPr/>
              <p:nvPr/>
            </p:nvSpPr>
            <p:spPr>
              <a:xfrm>
                <a:off x="2656141" y="3145231"/>
                <a:ext cx="44577" cy="37185"/>
              </a:xfrm>
              <a:custGeom>
                <a:avLst/>
                <a:gdLst>
                  <a:gd name="connsiteX0" fmla="*/ 44577 w 44577"/>
                  <a:gd name="connsiteY0" fmla="*/ 18593 h 37185"/>
                  <a:gd name="connsiteX1" fmla="*/ 22289 w 44577"/>
                  <a:gd name="connsiteY1" fmla="*/ 37186 h 37185"/>
                  <a:gd name="connsiteX2" fmla="*/ 0 w 44577"/>
                  <a:gd name="connsiteY2" fmla="*/ 18593 h 37185"/>
                  <a:gd name="connsiteX3" fmla="*/ 22289 w 44577"/>
                  <a:gd name="connsiteY3" fmla="*/ 0 h 37185"/>
                  <a:gd name="connsiteX4" fmla="*/ 44577 w 44577"/>
                  <a:gd name="connsiteY4" fmla="*/ 18593 h 37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7" h="37185">
                    <a:moveTo>
                      <a:pt x="44577" y="18593"/>
                    </a:moveTo>
                    <a:cubicBezTo>
                      <a:pt x="44577" y="28861"/>
                      <a:pt x="34598" y="37186"/>
                      <a:pt x="22289" y="37186"/>
                    </a:cubicBezTo>
                    <a:cubicBezTo>
                      <a:pt x="9979" y="37186"/>
                      <a:pt x="0" y="28861"/>
                      <a:pt x="0" y="18593"/>
                    </a:cubicBezTo>
                    <a:cubicBezTo>
                      <a:pt x="0" y="8324"/>
                      <a:pt x="9979" y="0"/>
                      <a:pt x="22289" y="0"/>
                    </a:cubicBezTo>
                    <a:cubicBezTo>
                      <a:pt x="34598" y="0"/>
                      <a:pt x="44577" y="8324"/>
                      <a:pt x="44577" y="18593"/>
                    </a:cubicBezTo>
                    <a:close/>
                  </a:path>
                </a:pathLst>
              </a:custGeom>
              <a:solidFill>
                <a:srgbClr val="FFFFFF"/>
              </a:solidFill>
              <a:ln w="7429" cap="flat">
                <a:noFill/>
                <a:prstDash val="solid"/>
                <a:miter/>
              </a:ln>
            </p:spPr>
            <p:txBody>
              <a:bodyPr rtlCol="0" anchor="ctr"/>
              <a:lstStyle/>
              <a:p>
                <a:endParaRPr lang="en-IN" sz="1200"/>
              </a:p>
            </p:txBody>
          </p:sp>
          <p:sp>
            <p:nvSpPr>
              <p:cNvPr id="61" name="TextBox 60">
                <a:extLst>
                  <a:ext uri="{FF2B5EF4-FFF2-40B4-BE49-F238E27FC236}">
                    <a16:creationId xmlns:a16="http://schemas.microsoft.com/office/drawing/2014/main" id="{C5A0B2B4-916C-1E34-1C2F-100F0A0FB7F3}"/>
                  </a:ext>
                </a:extLst>
              </p:cNvPr>
              <p:cNvSpPr txBox="1"/>
              <p:nvPr/>
            </p:nvSpPr>
            <p:spPr>
              <a:xfrm>
                <a:off x="2477579" y="3309902"/>
                <a:ext cx="372218" cy="169277"/>
              </a:xfrm>
              <a:prstGeom prst="rect">
                <a:avLst/>
              </a:prstGeom>
              <a:noFill/>
            </p:spPr>
            <p:txBody>
              <a:bodyPr wrap="none" rtlCol="0">
                <a:spAutoFit/>
              </a:bodyPr>
              <a:lstStyle/>
              <a:p>
                <a:pPr algn="l"/>
                <a:r>
                  <a:rPr lang="en-IN" sz="500" spc="0" baseline="0">
                    <a:ln/>
                    <a:solidFill>
                      <a:srgbClr val="E5E7EB"/>
                    </a:solidFill>
                    <a:latin typeface="Arial"/>
                    <a:cs typeface="Arial"/>
                    <a:sym typeface="Arial"/>
                    <a:rtl val="0"/>
                  </a:rPr>
                  <a:t>User 2</a:t>
                </a:r>
              </a:p>
            </p:txBody>
          </p:sp>
          <p:sp>
            <p:nvSpPr>
              <p:cNvPr id="62" name="Freeform: Shape 61">
                <a:extLst>
                  <a:ext uri="{FF2B5EF4-FFF2-40B4-BE49-F238E27FC236}">
                    <a16:creationId xmlns:a16="http://schemas.microsoft.com/office/drawing/2014/main" id="{03633B99-7154-A5CB-5AFD-F3288A381999}"/>
                  </a:ext>
                </a:extLst>
              </p:cNvPr>
              <p:cNvSpPr/>
              <p:nvPr/>
            </p:nvSpPr>
            <p:spPr>
              <a:xfrm>
                <a:off x="2232660" y="2482088"/>
                <a:ext cx="148590" cy="216916"/>
              </a:xfrm>
              <a:custGeom>
                <a:avLst/>
                <a:gdLst>
                  <a:gd name="connsiteX0" fmla="*/ 74295 w 148590"/>
                  <a:gd name="connsiteY0" fmla="*/ 0 h 216916"/>
                  <a:gd name="connsiteX1" fmla="*/ 148590 w 148590"/>
                  <a:gd name="connsiteY1" fmla="*/ 0 h 216916"/>
                  <a:gd name="connsiteX2" fmla="*/ 148590 w 148590"/>
                  <a:gd name="connsiteY2" fmla="*/ 216916 h 216916"/>
                  <a:gd name="connsiteX3" fmla="*/ 74295 w 148590"/>
                  <a:gd name="connsiteY3" fmla="*/ 216916 h 216916"/>
                  <a:gd name="connsiteX4" fmla="*/ 74295 w 148590"/>
                  <a:gd name="connsiteY4" fmla="*/ 216916 h 216916"/>
                  <a:gd name="connsiteX5" fmla="*/ 0 w 148590"/>
                  <a:gd name="connsiteY5" fmla="*/ 216916 h 216916"/>
                  <a:gd name="connsiteX6" fmla="*/ 0 w 148590"/>
                  <a:gd name="connsiteY6" fmla="*/ 0 h 216916"/>
                  <a:gd name="connsiteX7" fmla="*/ 74295 w 148590"/>
                  <a:gd name="connsiteY7" fmla="*/ 0 h 21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 h="216916">
                    <a:moveTo>
                      <a:pt x="74295" y="0"/>
                    </a:moveTo>
                    <a:cubicBezTo>
                      <a:pt x="115327" y="0"/>
                      <a:pt x="148590" y="0"/>
                      <a:pt x="148590" y="0"/>
                    </a:cubicBezTo>
                    <a:lnTo>
                      <a:pt x="148590" y="216916"/>
                    </a:lnTo>
                    <a:cubicBezTo>
                      <a:pt x="148590" y="216916"/>
                      <a:pt x="115327" y="216916"/>
                      <a:pt x="74295" y="216916"/>
                    </a:cubicBezTo>
                    <a:lnTo>
                      <a:pt x="74295" y="216916"/>
                    </a:lnTo>
                    <a:cubicBezTo>
                      <a:pt x="33263" y="216916"/>
                      <a:pt x="0" y="216916"/>
                      <a:pt x="0" y="216916"/>
                    </a:cubicBezTo>
                    <a:lnTo>
                      <a:pt x="0" y="0"/>
                    </a:lnTo>
                    <a:cubicBezTo>
                      <a:pt x="0" y="0"/>
                      <a:pt x="33263" y="0"/>
                      <a:pt x="74295" y="0"/>
                    </a:cubicBezTo>
                    <a:close/>
                  </a:path>
                </a:pathLst>
              </a:custGeom>
              <a:solidFill>
                <a:srgbClr val="3B82F6"/>
              </a:solidFill>
              <a:ln w="7429" cap="flat">
                <a:noFill/>
                <a:prstDash val="solid"/>
                <a:miter/>
              </a:ln>
            </p:spPr>
            <p:txBody>
              <a:bodyPr rtlCol="0" anchor="ctr"/>
              <a:lstStyle/>
              <a:p>
                <a:endParaRPr lang="en-IN" sz="1200"/>
              </a:p>
            </p:txBody>
          </p:sp>
          <p:sp>
            <p:nvSpPr>
              <p:cNvPr id="63" name="Freeform: Shape 62">
                <a:extLst>
                  <a:ext uri="{FF2B5EF4-FFF2-40B4-BE49-F238E27FC236}">
                    <a16:creationId xmlns:a16="http://schemas.microsoft.com/office/drawing/2014/main" id="{8940286F-034C-41FB-9A4E-D137745B3374}"/>
                  </a:ext>
                </a:extLst>
              </p:cNvPr>
              <p:cNvSpPr/>
              <p:nvPr/>
            </p:nvSpPr>
            <p:spPr>
              <a:xfrm>
                <a:off x="2284666" y="2525471"/>
                <a:ext cx="44577" cy="37185"/>
              </a:xfrm>
              <a:custGeom>
                <a:avLst/>
                <a:gdLst>
                  <a:gd name="connsiteX0" fmla="*/ 44577 w 44577"/>
                  <a:gd name="connsiteY0" fmla="*/ 18593 h 37185"/>
                  <a:gd name="connsiteX1" fmla="*/ 22289 w 44577"/>
                  <a:gd name="connsiteY1" fmla="*/ 37186 h 37185"/>
                  <a:gd name="connsiteX2" fmla="*/ 0 w 44577"/>
                  <a:gd name="connsiteY2" fmla="*/ 18593 h 37185"/>
                  <a:gd name="connsiteX3" fmla="*/ 22289 w 44577"/>
                  <a:gd name="connsiteY3" fmla="*/ 0 h 37185"/>
                  <a:gd name="connsiteX4" fmla="*/ 44577 w 44577"/>
                  <a:gd name="connsiteY4" fmla="*/ 18593 h 37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7" h="37185">
                    <a:moveTo>
                      <a:pt x="44577" y="18593"/>
                    </a:moveTo>
                    <a:cubicBezTo>
                      <a:pt x="44577" y="28861"/>
                      <a:pt x="34598" y="37186"/>
                      <a:pt x="22289" y="37186"/>
                    </a:cubicBezTo>
                    <a:cubicBezTo>
                      <a:pt x="9979" y="37186"/>
                      <a:pt x="0" y="28861"/>
                      <a:pt x="0" y="18593"/>
                    </a:cubicBezTo>
                    <a:cubicBezTo>
                      <a:pt x="0" y="8324"/>
                      <a:pt x="9979" y="0"/>
                      <a:pt x="22289" y="0"/>
                    </a:cubicBezTo>
                    <a:cubicBezTo>
                      <a:pt x="34598" y="0"/>
                      <a:pt x="44577" y="8324"/>
                      <a:pt x="44577" y="18593"/>
                    </a:cubicBezTo>
                    <a:close/>
                  </a:path>
                </a:pathLst>
              </a:custGeom>
              <a:solidFill>
                <a:srgbClr val="FFFFFF"/>
              </a:solidFill>
              <a:ln w="7429" cap="flat">
                <a:noFill/>
                <a:prstDash val="solid"/>
                <a:miter/>
              </a:ln>
            </p:spPr>
            <p:txBody>
              <a:bodyPr rtlCol="0" anchor="ctr"/>
              <a:lstStyle/>
              <a:p>
                <a:endParaRPr lang="en-IN" sz="1200"/>
              </a:p>
            </p:txBody>
          </p:sp>
          <p:sp>
            <p:nvSpPr>
              <p:cNvPr id="64" name="TextBox 63">
                <a:extLst>
                  <a:ext uri="{FF2B5EF4-FFF2-40B4-BE49-F238E27FC236}">
                    <a16:creationId xmlns:a16="http://schemas.microsoft.com/office/drawing/2014/main" id="{4E0F69FA-80AF-8D41-72C8-C31F12C088A8}"/>
                  </a:ext>
                </a:extLst>
              </p:cNvPr>
              <p:cNvSpPr txBox="1"/>
              <p:nvPr/>
            </p:nvSpPr>
            <p:spPr>
              <a:xfrm>
                <a:off x="2106104" y="2690142"/>
                <a:ext cx="372218" cy="169277"/>
              </a:xfrm>
              <a:prstGeom prst="rect">
                <a:avLst/>
              </a:prstGeom>
              <a:noFill/>
            </p:spPr>
            <p:txBody>
              <a:bodyPr wrap="none" rtlCol="0">
                <a:spAutoFit/>
              </a:bodyPr>
              <a:lstStyle/>
              <a:p>
                <a:pPr algn="l"/>
                <a:r>
                  <a:rPr lang="en-IN" sz="500" spc="0" baseline="0">
                    <a:ln/>
                    <a:solidFill>
                      <a:srgbClr val="E5E7EB"/>
                    </a:solidFill>
                    <a:latin typeface="Arial"/>
                    <a:cs typeface="Arial"/>
                    <a:sym typeface="Arial"/>
                    <a:rtl val="0"/>
                  </a:rPr>
                  <a:t>User 3</a:t>
                </a:r>
              </a:p>
            </p:txBody>
          </p:sp>
        </p:grpSp>
        <p:sp>
          <p:nvSpPr>
            <p:cNvPr id="65" name="TextBox 64">
              <a:extLst>
                <a:ext uri="{FF2B5EF4-FFF2-40B4-BE49-F238E27FC236}">
                  <a16:creationId xmlns:a16="http://schemas.microsoft.com/office/drawing/2014/main" id="{07BCC1F6-98E7-0297-8CC1-E8E06E346DFE}"/>
                </a:ext>
              </a:extLst>
            </p:cNvPr>
            <p:cNvSpPr txBox="1"/>
            <p:nvPr/>
          </p:nvSpPr>
          <p:spPr>
            <a:xfrm>
              <a:off x="3404235" y="2357820"/>
              <a:ext cx="1301959" cy="215444"/>
            </a:xfrm>
            <a:prstGeom prst="rect">
              <a:avLst/>
            </a:prstGeom>
            <a:noFill/>
          </p:spPr>
          <p:txBody>
            <a:bodyPr wrap="none" rtlCol="0">
              <a:spAutoFit/>
            </a:bodyPr>
            <a:lstStyle/>
            <a:p>
              <a:pPr algn="l"/>
              <a:r>
                <a:rPr lang="en-IN" sz="800" b="1" spc="0" baseline="0">
                  <a:ln/>
                  <a:solidFill>
                    <a:srgbClr val="FCA5A5"/>
                  </a:solidFill>
                  <a:latin typeface="Arial"/>
                  <a:cs typeface="Arial"/>
                  <a:sym typeface="Arial"/>
                  <a:rtl val="0"/>
                </a:rPr>
                <a:t>Signal Characteristics:</a:t>
              </a:r>
            </a:p>
          </p:txBody>
        </p:sp>
        <p:sp>
          <p:nvSpPr>
            <p:cNvPr id="66" name="TextBox 65">
              <a:extLst>
                <a:ext uri="{FF2B5EF4-FFF2-40B4-BE49-F238E27FC236}">
                  <a16:creationId xmlns:a16="http://schemas.microsoft.com/office/drawing/2014/main" id="{0F4F941B-BC2E-E9BD-5091-12B631505385}"/>
                </a:ext>
              </a:extLst>
            </p:cNvPr>
            <p:cNvSpPr txBox="1"/>
            <p:nvPr/>
          </p:nvSpPr>
          <p:spPr>
            <a:xfrm>
              <a:off x="3552825" y="2492993"/>
              <a:ext cx="1218603" cy="184666"/>
            </a:xfrm>
            <a:prstGeom prst="rect">
              <a:avLst/>
            </a:prstGeom>
            <a:noFill/>
          </p:spPr>
          <p:txBody>
            <a:bodyPr wrap="none" rtlCol="0">
              <a:spAutoFit/>
            </a:bodyPr>
            <a:lstStyle/>
            <a:p>
              <a:pPr algn="l"/>
              <a:r>
                <a:rPr lang="en-IN" sz="600" spc="0" baseline="0">
                  <a:ln/>
                  <a:solidFill>
                    <a:srgbClr val="FCA5A5"/>
                  </a:solidFill>
                  <a:latin typeface="Arial"/>
                  <a:cs typeface="Arial"/>
                  <a:sym typeface="Arial"/>
                  <a:rtl val="0"/>
                </a:rPr>
                <a:t>• Broadcasting in all directions</a:t>
              </a:r>
            </a:p>
          </p:txBody>
        </p:sp>
        <p:sp>
          <p:nvSpPr>
            <p:cNvPr id="67" name="TextBox 66">
              <a:extLst>
                <a:ext uri="{FF2B5EF4-FFF2-40B4-BE49-F238E27FC236}">
                  <a16:creationId xmlns:a16="http://schemas.microsoft.com/office/drawing/2014/main" id="{FFD8D063-A10F-7D07-242E-FDB15773263C}"/>
                </a:ext>
              </a:extLst>
            </p:cNvPr>
            <p:cNvSpPr txBox="1"/>
            <p:nvPr/>
          </p:nvSpPr>
          <p:spPr>
            <a:xfrm>
              <a:off x="3552825" y="2585957"/>
              <a:ext cx="1402948" cy="184666"/>
            </a:xfrm>
            <a:prstGeom prst="rect">
              <a:avLst/>
            </a:prstGeom>
            <a:noFill/>
          </p:spPr>
          <p:txBody>
            <a:bodyPr wrap="none" rtlCol="0">
              <a:spAutoFit/>
            </a:bodyPr>
            <a:lstStyle/>
            <a:p>
              <a:pPr algn="l"/>
              <a:r>
                <a:rPr lang="en-IN" sz="600" spc="0" baseline="0">
                  <a:ln/>
                  <a:solidFill>
                    <a:srgbClr val="FCA5A5"/>
                  </a:solidFill>
                  <a:latin typeface="Arial"/>
                  <a:cs typeface="Arial"/>
                  <a:sym typeface="Arial"/>
                  <a:rtl val="0"/>
                </a:rPr>
                <a:t>• Signal interference between users</a:t>
              </a:r>
            </a:p>
          </p:txBody>
        </p:sp>
        <p:sp>
          <p:nvSpPr>
            <p:cNvPr id="68" name="TextBox 67">
              <a:extLst>
                <a:ext uri="{FF2B5EF4-FFF2-40B4-BE49-F238E27FC236}">
                  <a16:creationId xmlns:a16="http://schemas.microsoft.com/office/drawing/2014/main" id="{52CA58DB-5589-2068-CF2D-430DD92031BA}"/>
                </a:ext>
              </a:extLst>
            </p:cNvPr>
            <p:cNvSpPr txBox="1"/>
            <p:nvPr/>
          </p:nvSpPr>
          <p:spPr>
            <a:xfrm>
              <a:off x="3552825" y="2678921"/>
              <a:ext cx="1159292" cy="184666"/>
            </a:xfrm>
            <a:prstGeom prst="rect">
              <a:avLst/>
            </a:prstGeom>
            <a:noFill/>
          </p:spPr>
          <p:txBody>
            <a:bodyPr wrap="none" rtlCol="0">
              <a:spAutoFit/>
            </a:bodyPr>
            <a:lstStyle/>
            <a:p>
              <a:pPr algn="l"/>
              <a:r>
                <a:rPr lang="en-IN" sz="600" spc="0" baseline="0">
                  <a:ln/>
                  <a:solidFill>
                    <a:srgbClr val="FCA5A5"/>
                  </a:solidFill>
                  <a:latin typeface="Arial"/>
                  <a:cs typeface="Arial"/>
                  <a:sym typeface="Arial"/>
                  <a:rtl val="0"/>
                </a:rPr>
                <a:t>• Limited spatial multiplexing</a:t>
              </a:r>
            </a:p>
          </p:txBody>
        </p:sp>
        <p:sp>
          <p:nvSpPr>
            <p:cNvPr id="69" name="TextBox 68">
              <a:extLst>
                <a:ext uri="{FF2B5EF4-FFF2-40B4-BE49-F238E27FC236}">
                  <a16:creationId xmlns:a16="http://schemas.microsoft.com/office/drawing/2014/main" id="{E4DD7413-842F-A2AB-3FFA-1C566DB638FF}"/>
                </a:ext>
              </a:extLst>
            </p:cNvPr>
            <p:cNvSpPr txBox="1"/>
            <p:nvPr/>
          </p:nvSpPr>
          <p:spPr>
            <a:xfrm>
              <a:off x="3552825" y="2771885"/>
              <a:ext cx="1410964" cy="184666"/>
            </a:xfrm>
            <a:prstGeom prst="rect">
              <a:avLst/>
            </a:prstGeom>
            <a:noFill/>
          </p:spPr>
          <p:txBody>
            <a:bodyPr wrap="none" rtlCol="0">
              <a:spAutoFit/>
            </a:bodyPr>
            <a:lstStyle/>
            <a:p>
              <a:pPr algn="l"/>
              <a:r>
                <a:rPr lang="en-IN" sz="600" spc="0" baseline="0">
                  <a:ln/>
                  <a:solidFill>
                    <a:srgbClr val="FCA5A5"/>
                  </a:solidFill>
                  <a:latin typeface="Arial"/>
                  <a:cs typeface="Arial"/>
                  <a:sym typeface="Arial"/>
                  <a:rtl val="0"/>
                </a:rPr>
                <a:t>• Energy waste in unused directions</a:t>
              </a:r>
            </a:p>
          </p:txBody>
        </p:sp>
        <p:sp>
          <p:nvSpPr>
            <p:cNvPr id="70" name="TextBox 69">
              <a:extLst>
                <a:ext uri="{FF2B5EF4-FFF2-40B4-BE49-F238E27FC236}">
                  <a16:creationId xmlns:a16="http://schemas.microsoft.com/office/drawing/2014/main" id="{26CFDA65-9AC3-2198-442B-2271FB877C09}"/>
                </a:ext>
              </a:extLst>
            </p:cNvPr>
            <p:cNvSpPr txBox="1"/>
            <p:nvPr/>
          </p:nvSpPr>
          <p:spPr>
            <a:xfrm>
              <a:off x="3552825" y="2864849"/>
              <a:ext cx="1178528" cy="184666"/>
            </a:xfrm>
            <a:prstGeom prst="rect">
              <a:avLst/>
            </a:prstGeom>
            <a:noFill/>
          </p:spPr>
          <p:txBody>
            <a:bodyPr wrap="none" rtlCol="0">
              <a:spAutoFit/>
            </a:bodyPr>
            <a:lstStyle/>
            <a:p>
              <a:pPr algn="l"/>
              <a:r>
                <a:rPr lang="en-IN" sz="600" spc="0" baseline="0">
                  <a:ln/>
                  <a:solidFill>
                    <a:srgbClr val="FCA5A5"/>
                  </a:solidFill>
                  <a:latin typeface="Arial"/>
                  <a:cs typeface="Arial"/>
                  <a:sym typeface="Arial"/>
                  <a:rtl val="0"/>
                </a:rPr>
                <a:t>• Reduced spectral efficiency</a:t>
              </a:r>
            </a:p>
          </p:txBody>
        </p:sp>
      </p:grpSp>
      <p:grpSp>
        <p:nvGrpSpPr>
          <p:cNvPr id="71" name="Graphic 6">
            <a:extLst>
              <a:ext uri="{FF2B5EF4-FFF2-40B4-BE49-F238E27FC236}">
                <a16:creationId xmlns:a16="http://schemas.microsoft.com/office/drawing/2014/main" id="{0F076395-F07D-3A6C-2888-2C961899002A}"/>
              </a:ext>
            </a:extLst>
          </p:cNvPr>
          <p:cNvGrpSpPr/>
          <p:nvPr/>
        </p:nvGrpSpPr>
        <p:grpSpPr>
          <a:xfrm>
            <a:off x="6467475" y="668153"/>
            <a:ext cx="5200650" cy="2811026"/>
            <a:chOff x="6467475" y="668153"/>
            <a:chExt cx="5200650" cy="2811026"/>
          </a:xfrm>
        </p:grpSpPr>
        <p:sp>
          <p:nvSpPr>
            <p:cNvPr id="72" name="Freeform: Shape 71">
              <a:extLst>
                <a:ext uri="{FF2B5EF4-FFF2-40B4-BE49-F238E27FC236}">
                  <a16:creationId xmlns:a16="http://schemas.microsoft.com/office/drawing/2014/main" id="{E0412807-1E85-8139-E2A9-71EACD3B67D5}"/>
                </a:ext>
              </a:extLst>
            </p:cNvPr>
            <p:cNvSpPr/>
            <p:nvPr/>
          </p:nvSpPr>
          <p:spPr>
            <a:xfrm>
              <a:off x="6467475" y="684784"/>
              <a:ext cx="5200650" cy="371856"/>
            </a:xfrm>
            <a:custGeom>
              <a:avLst/>
              <a:gdLst>
                <a:gd name="connsiteX0" fmla="*/ 5126355 w 5200650"/>
                <a:gd name="connsiteY0" fmla="*/ 0 h 371856"/>
                <a:gd name="connsiteX1" fmla="*/ 5200650 w 5200650"/>
                <a:gd name="connsiteY1" fmla="*/ 0 h 371856"/>
                <a:gd name="connsiteX2" fmla="*/ 5200650 w 5200650"/>
                <a:gd name="connsiteY2" fmla="*/ 371856 h 371856"/>
                <a:gd name="connsiteX3" fmla="*/ 5126355 w 5200650"/>
                <a:gd name="connsiteY3" fmla="*/ 371856 h 371856"/>
                <a:gd name="connsiteX4" fmla="*/ 74295 w 5200650"/>
                <a:gd name="connsiteY4" fmla="*/ 371856 h 371856"/>
                <a:gd name="connsiteX5" fmla="*/ 0 w 5200650"/>
                <a:gd name="connsiteY5" fmla="*/ 371856 h 371856"/>
                <a:gd name="connsiteX6" fmla="*/ 0 w 5200650"/>
                <a:gd name="connsiteY6" fmla="*/ 0 h 371856"/>
                <a:gd name="connsiteX7" fmla="*/ 74295 w 5200650"/>
                <a:gd name="connsiteY7" fmla="*/ 0 h 37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00650" h="371856">
                  <a:moveTo>
                    <a:pt x="5126355" y="0"/>
                  </a:moveTo>
                  <a:cubicBezTo>
                    <a:pt x="5167387" y="0"/>
                    <a:pt x="5200650" y="0"/>
                    <a:pt x="5200650" y="0"/>
                  </a:cubicBezTo>
                  <a:lnTo>
                    <a:pt x="5200650" y="371856"/>
                  </a:lnTo>
                  <a:cubicBezTo>
                    <a:pt x="5200650" y="371856"/>
                    <a:pt x="5167387" y="371856"/>
                    <a:pt x="5126355" y="371856"/>
                  </a:cubicBezTo>
                  <a:lnTo>
                    <a:pt x="74295" y="371856"/>
                  </a:lnTo>
                  <a:cubicBezTo>
                    <a:pt x="33263" y="371856"/>
                    <a:pt x="0" y="371856"/>
                    <a:pt x="0" y="371856"/>
                  </a:cubicBezTo>
                  <a:lnTo>
                    <a:pt x="0" y="0"/>
                  </a:lnTo>
                  <a:cubicBezTo>
                    <a:pt x="0" y="0"/>
                    <a:pt x="33263" y="0"/>
                    <a:pt x="74295" y="0"/>
                  </a:cubicBezTo>
                  <a:close/>
                </a:path>
              </a:pathLst>
            </a:custGeom>
            <a:gradFill>
              <a:gsLst>
                <a:gs pos="0">
                  <a:srgbClr val="10B981">
                    <a:alpha val="80000"/>
                  </a:srgbClr>
                </a:gs>
                <a:gs pos="50000">
                  <a:srgbClr val="0AA775">
                    <a:alpha val="89804"/>
                  </a:srgbClr>
                </a:gs>
                <a:gs pos="100000">
                  <a:srgbClr val="059669"/>
                </a:gs>
              </a:gsLst>
              <a:lin ang="5400000" scaled="1"/>
            </a:gradFill>
            <a:ln w="7429" cap="flat">
              <a:noFill/>
              <a:prstDash val="solid"/>
              <a:miter/>
            </a:ln>
          </p:spPr>
          <p:txBody>
            <a:bodyPr rtlCol="0" anchor="ctr"/>
            <a:lstStyle/>
            <a:p>
              <a:endParaRPr lang="en-IN" sz="1200"/>
            </a:p>
          </p:txBody>
        </p:sp>
        <p:sp>
          <p:nvSpPr>
            <p:cNvPr id="73" name="TextBox 72">
              <a:extLst>
                <a:ext uri="{FF2B5EF4-FFF2-40B4-BE49-F238E27FC236}">
                  <a16:creationId xmlns:a16="http://schemas.microsoft.com/office/drawing/2014/main" id="{DA1CB66A-8111-1596-5BE5-57FBEA012047}"/>
                </a:ext>
              </a:extLst>
            </p:cNvPr>
            <p:cNvSpPr txBox="1"/>
            <p:nvPr/>
          </p:nvSpPr>
          <p:spPr>
            <a:xfrm>
              <a:off x="7124691" y="668153"/>
              <a:ext cx="3852850" cy="276999"/>
            </a:xfrm>
            <a:prstGeom prst="rect">
              <a:avLst/>
            </a:prstGeom>
            <a:noFill/>
          </p:spPr>
          <p:txBody>
            <a:bodyPr wrap="none" rtlCol="0">
              <a:spAutoFit/>
            </a:bodyPr>
            <a:lstStyle/>
            <a:p>
              <a:pPr algn="l"/>
              <a:r>
                <a:rPr lang="en-IN" sz="1200" b="1" spc="0" baseline="0" dirty="0">
                  <a:ln/>
                  <a:solidFill>
                    <a:srgbClr val="FFFFFF"/>
                  </a:solidFill>
                  <a:latin typeface="Arial"/>
                  <a:cs typeface="Arial"/>
                  <a:sym typeface="Arial"/>
                  <a:rtl val="0"/>
                </a:rPr>
                <a:t>5G NR Radio Access &amp; Massive MIMO Technology</a:t>
              </a:r>
            </a:p>
          </p:txBody>
        </p:sp>
        <p:sp>
          <p:nvSpPr>
            <p:cNvPr id="74" name="TextBox 73">
              <a:extLst>
                <a:ext uri="{FF2B5EF4-FFF2-40B4-BE49-F238E27FC236}">
                  <a16:creationId xmlns:a16="http://schemas.microsoft.com/office/drawing/2014/main" id="{FB3B7797-190C-8B37-202D-1E332AD0B087}"/>
                </a:ext>
              </a:extLst>
            </p:cNvPr>
            <p:cNvSpPr txBox="1"/>
            <p:nvPr/>
          </p:nvSpPr>
          <p:spPr>
            <a:xfrm>
              <a:off x="7626277" y="849869"/>
              <a:ext cx="2890535" cy="215444"/>
            </a:xfrm>
            <a:prstGeom prst="rect">
              <a:avLst/>
            </a:prstGeom>
            <a:noFill/>
          </p:spPr>
          <p:txBody>
            <a:bodyPr wrap="none" rtlCol="0">
              <a:spAutoFit/>
            </a:bodyPr>
            <a:lstStyle/>
            <a:p>
              <a:pPr algn="l"/>
              <a:r>
                <a:rPr lang="en-IN" sz="800" spc="0" baseline="0" dirty="0">
                  <a:ln/>
                  <a:solidFill>
                    <a:srgbClr val="6EE7B7"/>
                  </a:solidFill>
                  <a:latin typeface="Arial"/>
                  <a:cs typeface="Arial"/>
                  <a:sym typeface="Arial"/>
                  <a:rtl val="0"/>
                </a:rPr>
                <a:t>Flexible OFDMA • Massive Arrays • Precision Beamforming</a:t>
              </a:r>
            </a:p>
          </p:txBody>
        </p:sp>
        <p:sp>
          <p:nvSpPr>
            <p:cNvPr id="75" name="Freeform: Shape 74">
              <a:extLst>
                <a:ext uri="{FF2B5EF4-FFF2-40B4-BE49-F238E27FC236}">
                  <a16:creationId xmlns:a16="http://schemas.microsoft.com/office/drawing/2014/main" id="{2D5E758F-B604-D956-A992-F996A5C56769}"/>
                </a:ext>
              </a:extLst>
            </p:cNvPr>
            <p:cNvSpPr/>
            <p:nvPr/>
          </p:nvSpPr>
          <p:spPr>
            <a:xfrm>
              <a:off x="6616065" y="1180592"/>
              <a:ext cx="4903470" cy="867664"/>
            </a:xfrm>
            <a:custGeom>
              <a:avLst/>
              <a:gdLst>
                <a:gd name="connsiteX0" fmla="*/ 4844034 w 4903470"/>
                <a:gd name="connsiteY0" fmla="*/ 0 h 867664"/>
                <a:gd name="connsiteX1" fmla="*/ 4903470 w 4903470"/>
                <a:gd name="connsiteY1" fmla="*/ 0 h 867664"/>
                <a:gd name="connsiteX2" fmla="*/ 4903470 w 4903470"/>
                <a:gd name="connsiteY2" fmla="*/ 867664 h 867664"/>
                <a:gd name="connsiteX3" fmla="*/ 4844034 w 4903470"/>
                <a:gd name="connsiteY3" fmla="*/ 867664 h 867664"/>
                <a:gd name="connsiteX4" fmla="*/ 59436 w 4903470"/>
                <a:gd name="connsiteY4" fmla="*/ 867664 h 867664"/>
                <a:gd name="connsiteX5" fmla="*/ 0 w 4903470"/>
                <a:gd name="connsiteY5" fmla="*/ 867664 h 867664"/>
                <a:gd name="connsiteX6" fmla="*/ 0 w 4903470"/>
                <a:gd name="connsiteY6" fmla="*/ 0 h 867664"/>
                <a:gd name="connsiteX7" fmla="*/ 59436 w 4903470"/>
                <a:gd name="connsiteY7" fmla="*/ 0 h 86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3470" h="867664">
                  <a:moveTo>
                    <a:pt x="4844034" y="0"/>
                  </a:moveTo>
                  <a:cubicBezTo>
                    <a:pt x="4876860" y="0"/>
                    <a:pt x="4903470" y="0"/>
                    <a:pt x="4903470" y="0"/>
                  </a:cubicBezTo>
                  <a:lnTo>
                    <a:pt x="4903470" y="867664"/>
                  </a:lnTo>
                  <a:cubicBezTo>
                    <a:pt x="4903470" y="867664"/>
                    <a:pt x="4876860" y="867664"/>
                    <a:pt x="4844034" y="867664"/>
                  </a:cubicBezTo>
                  <a:lnTo>
                    <a:pt x="59436" y="867664"/>
                  </a:lnTo>
                  <a:cubicBezTo>
                    <a:pt x="26610" y="867664"/>
                    <a:pt x="0" y="867664"/>
                    <a:pt x="0" y="867664"/>
                  </a:cubicBezTo>
                  <a:lnTo>
                    <a:pt x="0" y="0"/>
                  </a:lnTo>
                  <a:cubicBezTo>
                    <a:pt x="0" y="0"/>
                    <a:pt x="26610" y="0"/>
                    <a:pt x="59436" y="0"/>
                  </a:cubicBezTo>
                  <a:close/>
                </a:path>
              </a:pathLst>
            </a:custGeom>
            <a:solidFill>
              <a:srgbClr val="064E3B">
                <a:alpha val="10000"/>
              </a:srgbClr>
            </a:solidFill>
            <a:ln w="14859" cap="flat">
              <a:solidFill>
                <a:srgbClr val="10B981"/>
              </a:solidFill>
              <a:prstDash val="solid"/>
              <a:miter/>
            </a:ln>
          </p:spPr>
          <p:txBody>
            <a:bodyPr rtlCol="0" anchor="ctr"/>
            <a:lstStyle/>
            <a:p>
              <a:endParaRPr lang="en-IN" sz="1200"/>
            </a:p>
          </p:txBody>
        </p:sp>
        <p:sp>
          <p:nvSpPr>
            <p:cNvPr id="76" name="TextBox 75">
              <a:extLst>
                <a:ext uri="{FF2B5EF4-FFF2-40B4-BE49-F238E27FC236}">
                  <a16:creationId xmlns:a16="http://schemas.microsoft.com/office/drawing/2014/main" id="{2DA0BD8B-10A1-1DA9-7C27-3746EDBD2E93}"/>
                </a:ext>
              </a:extLst>
            </p:cNvPr>
            <p:cNvSpPr txBox="1"/>
            <p:nvPr/>
          </p:nvSpPr>
          <p:spPr>
            <a:xfrm>
              <a:off x="6993608" y="1188822"/>
              <a:ext cx="4180953" cy="253916"/>
            </a:xfrm>
            <a:prstGeom prst="rect">
              <a:avLst/>
            </a:prstGeom>
            <a:noFill/>
          </p:spPr>
          <p:txBody>
            <a:bodyPr wrap="none" rtlCol="0">
              <a:spAutoFit/>
            </a:bodyPr>
            <a:lstStyle/>
            <a:p>
              <a:pPr algn="l"/>
              <a:r>
                <a:rPr lang="en-IN" sz="1050" b="1" spc="0" baseline="0">
                  <a:ln/>
                  <a:solidFill>
                    <a:srgbClr val="34D399"/>
                  </a:solidFill>
                  <a:latin typeface="Arial"/>
                  <a:cs typeface="Arial"/>
                  <a:sym typeface="Arial"/>
                  <a:rtl val="0"/>
                </a:rPr>
                <a:t>5G Radio Access: Flexible OFDMA with Multiple Numerologies</a:t>
              </a:r>
            </a:p>
          </p:txBody>
        </p:sp>
        <p:sp>
          <p:nvSpPr>
            <p:cNvPr id="77" name="TextBox 76">
              <a:extLst>
                <a:ext uri="{FF2B5EF4-FFF2-40B4-BE49-F238E27FC236}">
                  <a16:creationId xmlns:a16="http://schemas.microsoft.com/office/drawing/2014/main" id="{53245565-909A-39B1-1701-5B9D9BCC32CD}"/>
                </a:ext>
              </a:extLst>
            </p:cNvPr>
            <p:cNvSpPr txBox="1"/>
            <p:nvPr/>
          </p:nvSpPr>
          <p:spPr>
            <a:xfrm>
              <a:off x="6747510" y="1397192"/>
              <a:ext cx="2427268" cy="215444"/>
            </a:xfrm>
            <a:prstGeom prst="rect">
              <a:avLst/>
            </a:prstGeom>
            <a:noFill/>
          </p:spPr>
          <p:txBody>
            <a:bodyPr wrap="none" rtlCol="0">
              <a:spAutoFit/>
            </a:bodyPr>
            <a:lstStyle/>
            <a:p>
              <a:pPr algn="l"/>
              <a:r>
                <a:rPr lang="en-IN" sz="800" b="1" spc="0" baseline="0">
                  <a:ln/>
                  <a:solidFill>
                    <a:srgbClr val="6EE7B7"/>
                  </a:solidFill>
                  <a:latin typeface="Arial"/>
                  <a:cs typeface="Arial"/>
                  <a:sym typeface="Arial"/>
                  <a:rtl val="0"/>
                </a:rPr>
                <a:t>Variable Subcarrier Spacing: 15 kHz - 120 kHz</a:t>
              </a:r>
            </a:p>
          </p:txBody>
        </p:sp>
        <p:grpSp>
          <p:nvGrpSpPr>
            <p:cNvPr id="78" name="Graphic 6">
              <a:extLst>
                <a:ext uri="{FF2B5EF4-FFF2-40B4-BE49-F238E27FC236}">
                  <a16:creationId xmlns:a16="http://schemas.microsoft.com/office/drawing/2014/main" id="{7D66BE2D-B9D0-BADE-F8E8-C30CF7300AA1}"/>
                </a:ext>
              </a:extLst>
            </p:cNvPr>
            <p:cNvGrpSpPr/>
            <p:nvPr/>
          </p:nvGrpSpPr>
          <p:grpSpPr>
            <a:xfrm>
              <a:off x="6599213" y="1614424"/>
              <a:ext cx="1821044" cy="346343"/>
              <a:chOff x="6599213" y="1614424"/>
              <a:chExt cx="1821044" cy="346343"/>
            </a:xfrm>
          </p:grpSpPr>
          <p:sp>
            <p:nvSpPr>
              <p:cNvPr id="79" name="Freeform: Shape 78">
                <a:extLst>
                  <a:ext uri="{FF2B5EF4-FFF2-40B4-BE49-F238E27FC236}">
                    <a16:creationId xmlns:a16="http://schemas.microsoft.com/office/drawing/2014/main" id="{290B073C-AA40-5E7C-A09F-3C85D29C2FE6}"/>
                  </a:ext>
                </a:extLst>
              </p:cNvPr>
              <p:cNvSpPr/>
              <p:nvPr/>
            </p:nvSpPr>
            <p:spPr>
              <a:xfrm>
                <a:off x="6838950" y="1614424"/>
                <a:ext cx="59436" cy="185928"/>
              </a:xfrm>
              <a:custGeom>
                <a:avLst/>
                <a:gdLst>
                  <a:gd name="connsiteX0" fmla="*/ 0 w 59436"/>
                  <a:gd name="connsiteY0" fmla="*/ 0 h 185928"/>
                  <a:gd name="connsiteX1" fmla="*/ 59436 w 59436"/>
                  <a:gd name="connsiteY1" fmla="*/ 0 h 185928"/>
                  <a:gd name="connsiteX2" fmla="*/ 59436 w 59436"/>
                  <a:gd name="connsiteY2" fmla="*/ 185928 h 185928"/>
                  <a:gd name="connsiteX3" fmla="*/ 0 w 59436"/>
                  <a:gd name="connsiteY3" fmla="*/ 185928 h 185928"/>
                </a:gdLst>
                <a:ahLst/>
                <a:cxnLst>
                  <a:cxn ang="0">
                    <a:pos x="connsiteX0" y="connsiteY0"/>
                  </a:cxn>
                  <a:cxn ang="0">
                    <a:pos x="connsiteX1" y="connsiteY1"/>
                  </a:cxn>
                  <a:cxn ang="0">
                    <a:pos x="connsiteX2" y="connsiteY2"/>
                  </a:cxn>
                  <a:cxn ang="0">
                    <a:pos x="connsiteX3" y="connsiteY3"/>
                  </a:cxn>
                </a:cxnLst>
                <a:rect l="l" t="t" r="r" b="b"/>
                <a:pathLst>
                  <a:path w="59436" h="185928">
                    <a:moveTo>
                      <a:pt x="0" y="0"/>
                    </a:moveTo>
                    <a:lnTo>
                      <a:pt x="59436" y="0"/>
                    </a:lnTo>
                    <a:lnTo>
                      <a:pt x="59436" y="185928"/>
                    </a:lnTo>
                    <a:lnTo>
                      <a:pt x="0" y="185928"/>
                    </a:lnTo>
                    <a:close/>
                  </a:path>
                </a:pathLst>
              </a:custGeom>
              <a:solidFill>
                <a:srgbClr val="10B981">
                  <a:alpha val="90000"/>
                </a:srgbClr>
              </a:solidFill>
              <a:ln w="7429" cap="flat">
                <a:noFill/>
                <a:prstDash val="solid"/>
                <a:miter/>
              </a:ln>
            </p:spPr>
            <p:txBody>
              <a:bodyPr rtlCol="0" anchor="ctr"/>
              <a:lstStyle/>
              <a:p>
                <a:endParaRPr lang="en-IN" sz="1200"/>
              </a:p>
            </p:txBody>
          </p:sp>
          <p:sp>
            <p:nvSpPr>
              <p:cNvPr id="80" name="Freeform: Shape 79">
                <a:extLst>
                  <a:ext uri="{FF2B5EF4-FFF2-40B4-BE49-F238E27FC236}">
                    <a16:creationId xmlns:a16="http://schemas.microsoft.com/office/drawing/2014/main" id="{5667137C-AA2A-C58F-A9EB-E9A73BF56E8D}"/>
                  </a:ext>
                </a:extLst>
              </p:cNvPr>
              <p:cNvSpPr/>
              <p:nvPr/>
            </p:nvSpPr>
            <p:spPr>
              <a:xfrm>
                <a:off x="6950392" y="1614424"/>
                <a:ext cx="59436" cy="185928"/>
              </a:xfrm>
              <a:custGeom>
                <a:avLst/>
                <a:gdLst>
                  <a:gd name="connsiteX0" fmla="*/ 0 w 59436"/>
                  <a:gd name="connsiteY0" fmla="*/ 0 h 185928"/>
                  <a:gd name="connsiteX1" fmla="*/ 59436 w 59436"/>
                  <a:gd name="connsiteY1" fmla="*/ 0 h 185928"/>
                  <a:gd name="connsiteX2" fmla="*/ 59436 w 59436"/>
                  <a:gd name="connsiteY2" fmla="*/ 185928 h 185928"/>
                  <a:gd name="connsiteX3" fmla="*/ 0 w 59436"/>
                  <a:gd name="connsiteY3" fmla="*/ 185928 h 185928"/>
                </a:gdLst>
                <a:ahLst/>
                <a:cxnLst>
                  <a:cxn ang="0">
                    <a:pos x="connsiteX0" y="connsiteY0"/>
                  </a:cxn>
                  <a:cxn ang="0">
                    <a:pos x="connsiteX1" y="connsiteY1"/>
                  </a:cxn>
                  <a:cxn ang="0">
                    <a:pos x="connsiteX2" y="connsiteY2"/>
                  </a:cxn>
                  <a:cxn ang="0">
                    <a:pos x="connsiteX3" y="connsiteY3"/>
                  </a:cxn>
                </a:cxnLst>
                <a:rect l="l" t="t" r="r" b="b"/>
                <a:pathLst>
                  <a:path w="59436" h="185928">
                    <a:moveTo>
                      <a:pt x="0" y="0"/>
                    </a:moveTo>
                    <a:lnTo>
                      <a:pt x="59436" y="0"/>
                    </a:lnTo>
                    <a:lnTo>
                      <a:pt x="59436" y="185928"/>
                    </a:lnTo>
                    <a:lnTo>
                      <a:pt x="0" y="185928"/>
                    </a:lnTo>
                    <a:close/>
                  </a:path>
                </a:pathLst>
              </a:custGeom>
              <a:solidFill>
                <a:srgbClr val="10B981">
                  <a:alpha val="90000"/>
                </a:srgbClr>
              </a:solidFill>
              <a:ln w="7429" cap="flat">
                <a:noFill/>
                <a:prstDash val="solid"/>
                <a:miter/>
              </a:ln>
            </p:spPr>
            <p:txBody>
              <a:bodyPr rtlCol="0" anchor="ctr"/>
              <a:lstStyle/>
              <a:p>
                <a:endParaRPr lang="en-IN" sz="1200"/>
              </a:p>
            </p:txBody>
          </p:sp>
          <p:sp>
            <p:nvSpPr>
              <p:cNvPr id="81" name="Freeform: Shape 80">
                <a:extLst>
                  <a:ext uri="{FF2B5EF4-FFF2-40B4-BE49-F238E27FC236}">
                    <a16:creationId xmlns:a16="http://schemas.microsoft.com/office/drawing/2014/main" id="{FABC9A04-BD6A-C065-CB65-0C4025BC2B74}"/>
                  </a:ext>
                </a:extLst>
              </p:cNvPr>
              <p:cNvSpPr/>
              <p:nvPr/>
            </p:nvSpPr>
            <p:spPr>
              <a:xfrm>
                <a:off x="7061835" y="1614424"/>
                <a:ext cx="59436" cy="185928"/>
              </a:xfrm>
              <a:custGeom>
                <a:avLst/>
                <a:gdLst>
                  <a:gd name="connsiteX0" fmla="*/ 0 w 59436"/>
                  <a:gd name="connsiteY0" fmla="*/ 0 h 185928"/>
                  <a:gd name="connsiteX1" fmla="*/ 59436 w 59436"/>
                  <a:gd name="connsiteY1" fmla="*/ 0 h 185928"/>
                  <a:gd name="connsiteX2" fmla="*/ 59436 w 59436"/>
                  <a:gd name="connsiteY2" fmla="*/ 185928 h 185928"/>
                  <a:gd name="connsiteX3" fmla="*/ 0 w 59436"/>
                  <a:gd name="connsiteY3" fmla="*/ 185928 h 185928"/>
                </a:gdLst>
                <a:ahLst/>
                <a:cxnLst>
                  <a:cxn ang="0">
                    <a:pos x="connsiteX0" y="connsiteY0"/>
                  </a:cxn>
                  <a:cxn ang="0">
                    <a:pos x="connsiteX1" y="connsiteY1"/>
                  </a:cxn>
                  <a:cxn ang="0">
                    <a:pos x="connsiteX2" y="connsiteY2"/>
                  </a:cxn>
                  <a:cxn ang="0">
                    <a:pos x="connsiteX3" y="connsiteY3"/>
                  </a:cxn>
                </a:cxnLst>
                <a:rect l="l" t="t" r="r" b="b"/>
                <a:pathLst>
                  <a:path w="59436" h="185928">
                    <a:moveTo>
                      <a:pt x="0" y="0"/>
                    </a:moveTo>
                    <a:lnTo>
                      <a:pt x="59436" y="0"/>
                    </a:lnTo>
                    <a:lnTo>
                      <a:pt x="59436" y="185928"/>
                    </a:lnTo>
                    <a:lnTo>
                      <a:pt x="0" y="185928"/>
                    </a:lnTo>
                    <a:close/>
                  </a:path>
                </a:pathLst>
              </a:custGeom>
              <a:solidFill>
                <a:srgbClr val="10B981">
                  <a:alpha val="90000"/>
                </a:srgbClr>
              </a:solidFill>
              <a:ln w="7429" cap="flat">
                <a:noFill/>
                <a:prstDash val="solid"/>
                <a:miter/>
              </a:ln>
            </p:spPr>
            <p:txBody>
              <a:bodyPr rtlCol="0" anchor="ctr"/>
              <a:lstStyle/>
              <a:p>
                <a:endParaRPr lang="en-IN" sz="1200"/>
              </a:p>
            </p:txBody>
          </p:sp>
          <p:sp>
            <p:nvSpPr>
              <p:cNvPr id="82" name="Freeform: Shape 81">
                <a:extLst>
                  <a:ext uri="{FF2B5EF4-FFF2-40B4-BE49-F238E27FC236}">
                    <a16:creationId xmlns:a16="http://schemas.microsoft.com/office/drawing/2014/main" id="{4D24CB93-B03A-10B8-2C49-63DA418535BB}"/>
                  </a:ext>
                </a:extLst>
              </p:cNvPr>
              <p:cNvSpPr/>
              <p:nvPr/>
            </p:nvSpPr>
            <p:spPr>
              <a:xfrm>
                <a:off x="7173277" y="1614424"/>
                <a:ext cx="59436" cy="185928"/>
              </a:xfrm>
              <a:custGeom>
                <a:avLst/>
                <a:gdLst>
                  <a:gd name="connsiteX0" fmla="*/ 0 w 59436"/>
                  <a:gd name="connsiteY0" fmla="*/ 0 h 185928"/>
                  <a:gd name="connsiteX1" fmla="*/ 59436 w 59436"/>
                  <a:gd name="connsiteY1" fmla="*/ 0 h 185928"/>
                  <a:gd name="connsiteX2" fmla="*/ 59436 w 59436"/>
                  <a:gd name="connsiteY2" fmla="*/ 185928 h 185928"/>
                  <a:gd name="connsiteX3" fmla="*/ 0 w 59436"/>
                  <a:gd name="connsiteY3" fmla="*/ 185928 h 185928"/>
                </a:gdLst>
                <a:ahLst/>
                <a:cxnLst>
                  <a:cxn ang="0">
                    <a:pos x="connsiteX0" y="connsiteY0"/>
                  </a:cxn>
                  <a:cxn ang="0">
                    <a:pos x="connsiteX1" y="connsiteY1"/>
                  </a:cxn>
                  <a:cxn ang="0">
                    <a:pos x="connsiteX2" y="connsiteY2"/>
                  </a:cxn>
                  <a:cxn ang="0">
                    <a:pos x="connsiteX3" y="connsiteY3"/>
                  </a:cxn>
                </a:cxnLst>
                <a:rect l="l" t="t" r="r" b="b"/>
                <a:pathLst>
                  <a:path w="59436" h="185928">
                    <a:moveTo>
                      <a:pt x="0" y="0"/>
                    </a:moveTo>
                    <a:lnTo>
                      <a:pt x="59436" y="0"/>
                    </a:lnTo>
                    <a:lnTo>
                      <a:pt x="59436" y="185928"/>
                    </a:lnTo>
                    <a:lnTo>
                      <a:pt x="0" y="185928"/>
                    </a:lnTo>
                    <a:close/>
                  </a:path>
                </a:pathLst>
              </a:custGeom>
              <a:solidFill>
                <a:srgbClr val="10B981">
                  <a:alpha val="90000"/>
                </a:srgbClr>
              </a:solidFill>
              <a:ln w="7429" cap="flat">
                <a:noFill/>
                <a:prstDash val="solid"/>
                <a:miter/>
              </a:ln>
            </p:spPr>
            <p:txBody>
              <a:bodyPr rtlCol="0" anchor="ctr"/>
              <a:lstStyle/>
              <a:p>
                <a:endParaRPr lang="en-IN" sz="1200"/>
              </a:p>
            </p:txBody>
          </p:sp>
          <p:sp>
            <p:nvSpPr>
              <p:cNvPr id="83" name="TextBox 82">
                <a:extLst>
                  <a:ext uri="{FF2B5EF4-FFF2-40B4-BE49-F238E27FC236}">
                    <a16:creationId xmlns:a16="http://schemas.microsoft.com/office/drawing/2014/main" id="{AA5486D8-50E8-0485-F21C-2ECE085D5FFA}"/>
                  </a:ext>
                </a:extLst>
              </p:cNvPr>
              <p:cNvSpPr txBox="1"/>
              <p:nvPr/>
            </p:nvSpPr>
            <p:spPr>
              <a:xfrm>
                <a:off x="6599213" y="1791490"/>
                <a:ext cx="718466" cy="169277"/>
              </a:xfrm>
              <a:prstGeom prst="rect">
                <a:avLst/>
              </a:prstGeom>
              <a:noFill/>
            </p:spPr>
            <p:txBody>
              <a:bodyPr wrap="none" rtlCol="0">
                <a:spAutoFit/>
              </a:bodyPr>
              <a:lstStyle/>
              <a:p>
                <a:pPr algn="l"/>
                <a:r>
                  <a:rPr lang="en-IN" sz="500" spc="0" baseline="0">
                    <a:ln/>
                    <a:solidFill>
                      <a:srgbClr val="6EE7B7"/>
                    </a:solidFill>
                    <a:latin typeface="Arial"/>
                    <a:cs typeface="Arial"/>
                    <a:sym typeface="Arial"/>
                    <a:rtl val="0"/>
                  </a:rPr>
                  <a:t>15 kHz (Coverage)</a:t>
                </a:r>
              </a:p>
            </p:txBody>
          </p:sp>
          <p:sp>
            <p:nvSpPr>
              <p:cNvPr id="84" name="Freeform: Shape 83">
                <a:extLst>
                  <a:ext uri="{FF2B5EF4-FFF2-40B4-BE49-F238E27FC236}">
                    <a16:creationId xmlns:a16="http://schemas.microsoft.com/office/drawing/2014/main" id="{7FC4B332-5E43-13E5-4911-1F5BDA2BD0D7}"/>
                  </a:ext>
                </a:extLst>
              </p:cNvPr>
              <p:cNvSpPr/>
              <p:nvPr/>
            </p:nvSpPr>
            <p:spPr>
              <a:xfrm>
                <a:off x="7359015" y="1614424"/>
                <a:ext cx="111442" cy="185928"/>
              </a:xfrm>
              <a:custGeom>
                <a:avLst/>
                <a:gdLst>
                  <a:gd name="connsiteX0" fmla="*/ 0 w 111442"/>
                  <a:gd name="connsiteY0" fmla="*/ 0 h 185928"/>
                  <a:gd name="connsiteX1" fmla="*/ 111443 w 111442"/>
                  <a:gd name="connsiteY1" fmla="*/ 0 h 185928"/>
                  <a:gd name="connsiteX2" fmla="*/ 111443 w 111442"/>
                  <a:gd name="connsiteY2" fmla="*/ 185928 h 185928"/>
                  <a:gd name="connsiteX3" fmla="*/ 0 w 111442"/>
                  <a:gd name="connsiteY3" fmla="*/ 185928 h 185928"/>
                </a:gdLst>
                <a:ahLst/>
                <a:cxnLst>
                  <a:cxn ang="0">
                    <a:pos x="connsiteX0" y="connsiteY0"/>
                  </a:cxn>
                  <a:cxn ang="0">
                    <a:pos x="connsiteX1" y="connsiteY1"/>
                  </a:cxn>
                  <a:cxn ang="0">
                    <a:pos x="connsiteX2" y="connsiteY2"/>
                  </a:cxn>
                  <a:cxn ang="0">
                    <a:pos x="connsiteX3" y="connsiteY3"/>
                  </a:cxn>
                </a:cxnLst>
                <a:rect l="l" t="t" r="r" b="b"/>
                <a:pathLst>
                  <a:path w="111442" h="185928">
                    <a:moveTo>
                      <a:pt x="0" y="0"/>
                    </a:moveTo>
                    <a:lnTo>
                      <a:pt x="111443" y="0"/>
                    </a:lnTo>
                    <a:lnTo>
                      <a:pt x="111443" y="185928"/>
                    </a:lnTo>
                    <a:lnTo>
                      <a:pt x="0" y="185928"/>
                    </a:lnTo>
                    <a:close/>
                  </a:path>
                </a:pathLst>
              </a:custGeom>
              <a:solidFill>
                <a:srgbClr val="059669">
                  <a:alpha val="90000"/>
                </a:srgbClr>
              </a:solidFill>
              <a:ln w="7429" cap="flat">
                <a:noFill/>
                <a:prstDash val="solid"/>
                <a:miter/>
              </a:ln>
            </p:spPr>
            <p:txBody>
              <a:bodyPr rtlCol="0" anchor="ctr"/>
              <a:lstStyle/>
              <a:p>
                <a:endParaRPr lang="en-IN" sz="1200"/>
              </a:p>
            </p:txBody>
          </p:sp>
          <p:sp>
            <p:nvSpPr>
              <p:cNvPr id="85" name="Freeform: Shape 84">
                <a:extLst>
                  <a:ext uri="{FF2B5EF4-FFF2-40B4-BE49-F238E27FC236}">
                    <a16:creationId xmlns:a16="http://schemas.microsoft.com/office/drawing/2014/main" id="{B2E492D4-ED1A-C20F-B1C7-842A193C252C}"/>
                  </a:ext>
                </a:extLst>
              </p:cNvPr>
              <p:cNvSpPr/>
              <p:nvPr/>
            </p:nvSpPr>
            <p:spPr>
              <a:xfrm>
                <a:off x="7507605" y="1614424"/>
                <a:ext cx="111442" cy="185928"/>
              </a:xfrm>
              <a:custGeom>
                <a:avLst/>
                <a:gdLst>
                  <a:gd name="connsiteX0" fmla="*/ 0 w 111442"/>
                  <a:gd name="connsiteY0" fmla="*/ 0 h 185928"/>
                  <a:gd name="connsiteX1" fmla="*/ 111443 w 111442"/>
                  <a:gd name="connsiteY1" fmla="*/ 0 h 185928"/>
                  <a:gd name="connsiteX2" fmla="*/ 111443 w 111442"/>
                  <a:gd name="connsiteY2" fmla="*/ 185928 h 185928"/>
                  <a:gd name="connsiteX3" fmla="*/ 0 w 111442"/>
                  <a:gd name="connsiteY3" fmla="*/ 185928 h 185928"/>
                </a:gdLst>
                <a:ahLst/>
                <a:cxnLst>
                  <a:cxn ang="0">
                    <a:pos x="connsiteX0" y="connsiteY0"/>
                  </a:cxn>
                  <a:cxn ang="0">
                    <a:pos x="connsiteX1" y="connsiteY1"/>
                  </a:cxn>
                  <a:cxn ang="0">
                    <a:pos x="connsiteX2" y="connsiteY2"/>
                  </a:cxn>
                  <a:cxn ang="0">
                    <a:pos x="connsiteX3" y="connsiteY3"/>
                  </a:cxn>
                </a:cxnLst>
                <a:rect l="l" t="t" r="r" b="b"/>
                <a:pathLst>
                  <a:path w="111442" h="185928">
                    <a:moveTo>
                      <a:pt x="0" y="0"/>
                    </a:moveTo>
                    <a:lnTo>
                      <a:pt x="111443" y="0"/>
                    </a:lnTo>
                    <a:lnTo>
                      <a:pt x="111443" y="185928"/>
                    </a:lnTo>
                    <a:lnTo>
                      <a:pt x="0" y="185928"/>
                    </a:lnTo>
                    <a:close/>
                  </a:path>
                </a:pathLst>
              </a:custGeom>
              <a:solidFill>
                <a:srgbClr val="059669">
                  <a:alpha val="90000"/>
                </a:srgbClr>
              </a:solidFill>
              <a:ln w="7429" cap="flat">
                <a:noFill/>
                <a:prstDash val="solid"/>
                <a:miter/>
              </a:ln>
            </p:spPr>
            <p:txBody>
              <a:bodyPr rtlCol="0" anchor="ctr"/>
              <a:lstStyle/>
              <a:p>
                <a:endParaRPr lang="en-IN" sz="1200"/>
              </a:p>
            </p:txBody>
          </p:sp>
          <p:sp>
            <p:nvSpPr>
              <p:cNvPr id="86" name="Freeform: Shape 85">
                <a:extLst>
                  <a:ext uri="{FF2B5EF4-FFF2-40B4-BE49-F238E27FC236}">
                    <a16:creationId xmlns:a16="http://schemas.microsoft.com/office/drawing/2014/main" id="{DB36022B-310F-9F03-97E6-A97CFAA2099E}"/>
                  </a:ext>
                </a:extLst>
              </p:cNvPr>
              <p:cNvSpPr/>
              <p:nvPr/>
            </p:nvSpPr>
            <p:spPr>
              <a:xfrm>
                <a:off x="7656195" y="1614424"/>
                <a:ext cx="111442" cy="185928"/>
              </a:xfrm>
              <a:custGeom>
                <a:avLst/>
                <a:gdLst>
                  <a:gd name="connsiteX0" fmla="*/ 0 w 111442"/>
                  <a:gd name="connsiteY0" fmla="*/ 0 h 185928"/>
                  <a:gd name="connsiteX1" fmla="*/ 111443 w 111442"/>
                  <a:gd name="connsiteY1" fmla="*/ 0 h 185928"/>
                  <a:gd name="connsiteX2" fmla="*/ 111443 w 111442"/>
                  <a:gd name="connsiteY2" fmla="*/ 185928 h 185928"/>
                  <a:gd name="connsiteX3" fmla="*/ 0 w 111442"/>
                  <a:gd name="connsiteY3" fmla="*/ 185928 h 185928"/>
                </a:gdLst>
                <a:ahLst/>
                <a:cxnLst>
                  <a:cxn ang="0">
                    <a:pos x="connsiteX0" y="connsiteY0"/>
                  </a:cxn>
                  <a:cxn ang="0">
                    <a:pos x="connsiteX1" y="connsiteY1"/>
                  </a:cxn>
                  <a:cxn ang="0">
                    <a:pos x="connsiteX2" y="connsiteY2"/>
                  </a:cxn>
                  <a:cxn ang="0">
                    <a:pos x="connsiteX3" y="connsiteY3"/>
                  </a:cxn>
                </a:cxnLst>
                <a:rect l="l" t="t" r="r" b="b"/>
                <a:pathLst>
                  <a:path w="111442" h="185928">
                    <a:moveTo>
                      <a:pt x="0" y="0"/>
                    </a:moveTo>
                    <a:lnTo>
                      <a:pt x="111443" y="0"/>
                    </a:lnTo>
                    <a:lnTo>
                      <a:pt x="111443" y="185928"/>
                    </a:lnTo>
                    <a:lnTo>
                      <a:pt x="0" y="185928"/>
                    </a:lnTo>
                    <a:close/>
                  </a:path>
                </a:pathLst>
              </a:custGeom>
              <a:solidFill>
                <a:srgbClr val="059669">
                  <a:alpha val="90000"/>
                </a:srgbClr>
              </a:solidFill>
              <a:ln w="7429" cap="flat">
                <a:noFill/>
                <a:prstDash val="solid"/>
                <a:miter/>
              </a:ln>
            </p:spPr>
            <p:txBody>
              <a:bodyPr rtlCol="0" anchor="ctr"/>
              <a:lstStyle/>
              <a:p>
                <a:endParaRPr lang="en-IN" sz="1200"/>
              </a:p>
            </p:txBody>
          </p:sp>
          <p:sp>
            <p:nvSpPr>
              <p:cNvPr id="87" name="TextBox 86">
                <a:extLst>
                  <a:ext uri="{FF2B5EF4-FFF2-40B4-BE49-F238E27FC236}">
                    <a16:creationId xmlns:a16="http://schemas.microsoft.com/office/drawing/2014/main" id="{FC53CD4E-A21C-62A7-2BE1-C8273E26807B}"/>
                  </a:ext>
                </a:extLst>
              </p:cNvPr>
              <p:cNvSpPr txBox="1"/>
              <p:nvPr/>
            </p:nvSpPr>
            <p:spPr>
              <a:xfrm>
                <a:off x="7110586" y="1791490"/>
                <a:ext cx="708848" cy="169277"/>
              </a:xfrm>
              <a:prstGeom prst="rect">
                <a:avLst/>
              </a:prstGeom>
              <a:noFill/>
            </p:spPr>
            <p:txBody>
              <a:bodyPr wrap="none" rtlCol="0">
                <a:spAutoFit/>
              </a:bodyPr>
              <a:lstStyle/>
              <a:p>
                <a:pPr algn="l"/>
                <a:r>
                  <a:rPr lang="en-IN" sz="500" spc="0" baseline="0">
                    <a:ln/>
                    <a:solidFill>
                      <a:srgbClr val="6EE7B7"/>
                    </a:solidFill>
                    <a:latin typeface="Arial"/>
                    <a:cs typeface="Arial"/>
                    <a:sym typeface="Arial"/>
                    <a:rtl val="0"/>
                  </a:rPr>
                  <a:t>30 kHz (Balanced)</a:t>
                </a:r>
              </a:p>
            </p:txBody>
          </p:sp>
          <p:sp>
            <p:nvSpPr>
              <p:cNvPr id="88" name="Freeform: Shape 87">
                <a:extLst>
                  <a:ext uri="{FF2B5EF4-FFF2-40B4-BE49-F238E27FC236}">
                    <a16:creationId xmlns:a16="http://schemas.microsoft.com/office/drawing/2014/main" id="{EA0DE70C-607D-7E32-77DB-F9CEC999F2E4}"/>
                  </a:ext>
                </a:extLst>
              </p:cNvPr>
              <p:cNvSpPr/>
              <p:nvPr/>
            </p:nvSpPr>
            <p:spPr>
              <a:xfrm>
                <a:off x="7879080" y="1614424"/>
                <a:ext cx="222885" cy="185928"/>
              </a:xfrm>
              <a:custGeom>
                <a:avLst/>
                <a:gdLst>
                  <a:gd name="connsiteX0" fmla="*/ 0 w 222885"/>
                  <a:gd name="connsiteY0" fmla="*/ 0 h 185928"/>
                  <a:gd name="connsiteX1" fmla="*/ 222885 w 222885"/>
                  <a:gd name="connsiteY1" fmla="*/ 0 h 185928"/>
                  <a:gd name="connsiteX2" fmla="*/ 222885 w 222885"/>
                  <a:gd name="connsiteY2" fmla="*/ 185928 h 185928"/>
                  <a:gd name="connsiteX3" fmla="*/ 0 w 222885"/>
                  <a:gd name="connsiteY3" fmla="*/ 185928 h 185928"/>
                </a:gdLst>
                <a:ahLst/>
                <a:cxnLst>
                  <a:cxn ang="0">
                    <a:pos x="connsiteX0" y="connsiteY0"/>
                  </a:cxn>
                  <a:cxn ang="0">
                    <a:pos x="connsiteX1" y="connsiteY1"/>
                  </a:cxn>
                  <a:cxn ang="0">
                    <a:pos x="connsiteX2" y="connsiteY2"/>
                  </a:cxn>
                  <a:cxn ang="0">
                    <a:pos x="connsiteX3" y="connsiteY3"/>
                  </a:cxn>
                </a:cxnLst>
                <a:rect l="l" t="t" r="r" b="b"/>
                <a:pathLst>
                  <a:path w="222885" h="185928">
                    <a:moveTo>
                      <a:pt x="0" y="0"/>
                    </a:moveTo>
                    <a:lnTo>
                      <a:pt x="222885" y="0"/>
                    </a:lnTo>
                    <a:lnTo>
                      <a:pt x="222885" y="185928"/>
                    </a:lnTo>
                    <a:lnTo>
                      <a:pt x="0" y="185928"/>
                    </a:lnTo>
                    <a:close/>
                  </a:path>
                </a:pathLst>
              </a:custGeom>
              <a:solidFill>
                <a:srgbClr val="047857">
                  <a:alpha val="90000"/>
                </a:srgbClr>
              </a:solidFill>
              <a:ln w="7429" cap="flat">
                <a:noFill/>
                <a:prstDash val="solid"/>
                <a:miter/>
              </a:ln>
            </p:spPr>
            <p:txBody>
              <a:bodyPr rtlCol="0" anchor="ctr"/>
              <a:lstStyle/>
              <a:p>
                <a:endParaRPr lang="en-IN" sz="1200"/>
              </a:p>
            </p:txBody>
          </p:sp>
          <p:sp>
            <p:nvSpPr>
              <p:cNvPr id="89" name="Freeform: Shape 88">
                <a:extLst>
                  <a:ext uri="{FF2B5EF4-FFF2-40B4-BE49-F238E27FC236}">
                    <a16:creationId xmlns:a16="http://schemas.microsoft.com/office/drawing/2014/main" id="{2D85C4B4-0C07-A327-3697-1FB59B4FB36D}"/>
                  </a:ext>
                </a:extLst>
              </p:cNvPr>
              <p:cNvSpPr/>
              <p:nvPr/>
            </p:nvSpPr>
            <p:spPr>
              <a:xfrm>
                <a:off x="8139112" y="1614424"/>
                <a:ext cx="222885" cy="185928"/>
              </a:xfrm>
              <a:custGeom>
                <a:avLst/>
                <a:gdLst>
                  <a:gd name="connsiteX0" fmla="*/ 0 w 222885"/>
                  <a:gd name="connsiteY0" fmla="*/ 0 h 185928"/>
                  <a:gd name="connsiteX1" fmla="*/ 222885 w 222885"/>
                  <a:gd name="connsiteY1" fmla="*/ 0 h 185928"/>
                  <a:gd name="connsiteX2" fmla="*/ 222885 w 222885"/>
                  <a:gd name="connsiteY2" fmla="*/ 185928 h 185928"/>
                  <a:gd name="connsiteX3" fmla="*/ 0 w 222885"/>
                  <a:gd name="connsiteY3" fmla="*/ 185928 h 185928"/>
                </a:gdLst>
                <a:ahLst/>
                <a:cxnLst>
                  <a:cxn ang="0">
                    <a:pos x="connsiteX0" y="connsiteY0"/>
                  </a:cxn>
                  <a:cxn ang="0">
                    <a:pos x="connsiteX1" y="connsiteY1"/>
                  </a:cxn>
                  <a:cxn ang="0">
                    <a:pos x="connsiteX2" y="connsiteY2"/>
                  </a:cxn>
                  <a:cxn ang="0">
                    <a:pos x="connsiteX3" y="connsiteY3"/>
                  </a:cxn>
                </a:cxnLst>
                <a:rect l="l" t="t" r="r" b="b"/>
                <a:pathLst>
                  <a:path w="222885" h="185928">
                    <a:moveTo>
                      <a:pt x="0" y="0"/>
                    </a:moveTo>
                    <a:lnTo>
                      <a:pt x="222885" y="0"/>
                    </a:lnTo>
                    <a:lnTo>
                      <a:pt x="222885" y="185928"/>
                    </a:lnTo>
                    <a:lnTo>
                      <a:pt x="0" y="185928"/>
                    </a:lnTo>
                    <a:close/>
                  </a:path>
                </a:pathLst>
              </a:custGeom>
              <a:solidFill>
                <a:srgbClr val="047857">
                  <a:alpha val="90000"/>
                </a:srgbClr>
              </a:solidFill>
              <a:ln w="7429" cap="flat">
                <a:noFill/>
                <a:prstDash val="solid"/>
                <a:miter/>
              </a:ln>
            </p:spPr>
            <p:txBody>
              <a:bodyPr rtlCol="0" anchor="ctr"/>
              <a:lstStyle/>
              <a:p>
                <a:endParaRPr lang="en-IN" sz="1200"/>
              </a:p>
            </p:txBody>
          </p:sp>
          <p:sp>
            <p:nvSpPr>
              <p:cNvPr id="90" name="TextBox 89">
                <a:extLst>
                  <a:ext uri="{FF2B5EF4-FFF2-40B4-BE49-F238E27FC236}">
                    <a16:creationId xmlns:a16="http://schemas.microsoft.com/office/drawing/2014/main" id="{159DA545-E6DE-F4DC-0671-0418BBF3ABA4}"/>
                  </a:ext>
                </a:extLst>
              </p:cNvPr>
              <p:cNvSpPr txBox="1"/>
              <p:nvPr/>
            </p:nvSpPr>
            <p:spPr>
              <a:xfrm>
                <a:off x="7732248" y="1791490"/>
                <a:ext cx="688009" cy="169277"/>
              </a:xfrm>
              <a:prstGeom prst="rect">
                <a:avLst/>
              </a:prstGeom>
              <a:noFill/>
            </p:spPr>
            <p:txBody>
              <a:bodyPr wrap="none" rtlCol="0">
                <a:spAutoFit/>
              </a:bodyPr>
              <a:lstStyle/>
              <a:p>
                <a:pPr algn="l"/>
                <a:r>
                  <a:rPr lang="en-IN" sz="500" spc="0" baseline="0">
                    <a:ln/>
                    <a:solidFill>
                      <a:srgbClr val="6EE7B7"/>
                    </a:solidFill>
                    <a:latin typeface="Arial"/>
                    <a:cs typeface="Arial"/>
                    <a:sym typeface="Arial"/>
                    <a:rtl val="0"/>
                  </a:rPr>
                  <a:t>120 kHz (URLLC)</a:t>
                </a:r>
              </a:p>
            </p:txBody>
          </p:sp>
        </p:grpSp>
        <p:sp>
          <p:nvSpPr>
            <p:cNvPr id="91" name="TextBox 90">
              <a:extLst>
                <a:ext uri="{FF2B5EF4-FFF2-40B4-BE49-F238E27FC236}">
                  <a16:creationId xmlns:a16="http://schemas.microsoft.com/office/drawing/2014/main" id="{8E6F087B-8E52-5E56-3682-3C877F4B73E2}"/>
                </a:ext>
              </a:extLst>
            </p:cNvPr>
            <p:cNvSpPr txBox="1"/>
            <p:nvPr/>
          </p:nvSpPr>
          <p:spPr>
            <a:xfrm>
              <a:off x="8976360" y="1397192"/>
              <a:ext cx="801823" cy="215444"/>
            </a:xfrm>
            <a:prstGeom prst="rect">
              <a:avLst/>
            </a:prstGeom>
            <a:noFill/>
          </p:spPr>
          <p:txBody>
            <a:bodyPr wrap="none" rtlCol="0">
              <a:spAutoFit/>
            </a:bodyPr>
            <a:lstStyle/>
            <a:p>
              <a:pPr algn="l"/>
              <a:r>
                <a:rPr lang="en-IN" sz="800" b="1" spc="0" baseline="0">
                  <a:ln/>
                  <a:solidFill>
                    <a:srgbClr val="6EE7B7"/>
                  </a:solidFill>
                  <a:latin typeface="Arial"/>
                  <a:cs typeface="Arial"/>
                  <a:sym typeface="Arial"/>
                  <a:rtl val="0"/>
                </a:rPr>
                <a:t>Advantages:</a:t>
              </a:r>
            </a:p>
          </p:txBody>
        </p:sp>
        <p:sp>
          <p:nvSpPr>
            <p:cNvPr id="92" name="TextBox 91">
              <a:extLst>
                <a:ext uri="{FF2B5EF4-FFF2-40B4-BE49-F238E27FC236}">
                  <a16:creationId xmlns:a16="http://schemas.microsoft.com/office/drawing/2014/main" id="{8138D624-BCD9-0C38-8CB3-E4985D61BD80}"/>
                </a:ext>
              </a:extLst>
            </p:cNvPr>
            <p:cNvSpPr txBox="1"/>
            <p:nvPr/>
          </p:nvSpPr>
          <p:spPr>
            <a:xfrm>
              <a:off x="9124950" y="1532365"/>
              <a:ext cx="1208985" cy="184666"/>
            </a:xfrm>
            <a:prstGeom prst="rect">
              <a:avLst/>
            </a:prstGeom>
            <a:noFill/>
          </p:spPr>
          <p:txBody>
            <a:bodyPr wrap="none" rtlCol="0">
              <a:spAutoFit/>
            </a:bodyPr>
            <a:lstStyle/>
            <a:p>
              <a:pPr algn="l"/>
              <a:r>
                <a:rPr lang="en-IN" sz="600" spc="0" baseline="0">
                  <a:ln/>
                  <a:solidFill>
                    <a:srgbClr val="6EE7B7"/>
                  </a:solidFill>
                  <a:latin typeface="Arial"/>
                  <a:cs typeface="Arial"/>
                  <a:sym typeface="Arial"/>
                  <a:rtl val="0"/>
                </a:rPr>
                <a:t>• Service-specific optimization</a:t>
              </a:r>
            </a:p>
          </p:txBody>
        </p:sp>
        <p:sp>
          <p:nvSpPr>
            <p:cNvPr id="93" name="TextBox 92">
              <a:extLst>
                <a:ext uri="{FF2B5EF4-FFF2-40B4-BE49-F238E27FC236}">
                  <a16:creationId xmlns:a16="http://schemas.microsoft.com/office/drawing/2014/main" id="{029BE1D0-B08C-37EC-EBF1-D5339651F16C}"/>
                </a:ext>
              </a:extLst>
            </p:cNvPr>
            <p:cNvSpPr txBox="1"/>
            <p:nvPr/>
          </p:nvSpPr>
          <p:spPr>
            <a:xfrm>
              <a:off x="9124950" y="1625329"/>
              <a:ext cx="917239" cy="184666"/>
            </a:xfrm>
            <a:prstGeom prst="rect">
              <a:avLst/>
            </a:prstGeom>
            <a:noFill/>
          </p:spPr>
          <p:txBody>
            <a:bodyPr wrap="none" rtlCol="0">
              <a:spAutoFit/>
            </a:bodyPr>
            <a:lstStyle/>
            <a:p>
              <a:pPr algn="l"/>
              <a:r>
                <a:rPr lang="en-IN" sz="600" spc="0" baseline="0">
                  <a:ln/>
                  <a:solidFill>
                    <a:srgbClr val="6EE7B7"/>
                  </a:solidFill>
                  <a:latin typeface="Arial"/>
                  <a:cs typeface="Arial"/>
                  <a:sym typeface="Arial"/>
                  <a:rtl val="0"/>
                </a:rPr>
                <a:t>• Dynamic adaptation</a:t>
              </a:r>
            </a:p>
          </p:txBody>
        </p:sp>
        <p:sp>
          <p:nvSpPr>
            <p:cNvPr id="94" name="TextBox 93">
              <a:extLst>
                <a:ext uri="{FF2B5EF4-FFF2-40B4-BE49-F238E27FC236}">
                  <a16:creationId xmlns:a16="http://schemas.microsoft.com/office/drawing/2014/main" id="{39BEB774-262E-2711-2327-1043E23890BD}"/>
                </a:ext>
              </a:extLst>
            </p:cNvPr>
            <p:cNvSpPr txBox="1"/>
            <p:nvPr/>
          </p:nvSpPr>
          <p:spPr>
            <a:xfrm>
              <a:off x="9124950" y="1718293"/>
              <a:ext cx="1083951" cy="184666"/>
            </a:xfrm>
            <a:prstGeom prst="rect">
              <a:avLst/>
            </a:prstGeom>
            <a:noFill/>
          </p:spPr>
          <p:txBody>
            <a:bodyPr wrap="none" rtlCol="0">
              <a:spAutoFit/>
            </a:bodyPr>
            <a:lstStyle/>
            <a:p>
              <a:pPr algn="l"/>
              <a:r>
                <a:rPr lang="en-IN" sz="600" spc="0" baseline="0">
                  <a:ln/>
                  <a:solidFill>
                    <a:srgbClr val="6EE7B7"/>
                  </a:solidFill>
                  <a:latin typeface="Arial"/>
                  <a:cs typeface="Arial"/>
                  <a:sym typeface="Arial"/>
                  <a:rtl val="0"/>
                </a:rPr>
                <a:t>• Ultra-low latency support</a:t>
              </a:r>
            </a:p>
          </p:txBody>
        </p:sp>
        <p:sp>
          <p:nvSpPr>
            <p:cNvPr id="95" name="TextBox 94">
              <a:extLst>
                <a:ext uri="{FF2B5EF4-FFF2-40B4-BE49-F238E27FC236}">
                  <a16:creationId xmlns:a16="http://schemas.microsoft.com/office/drawing/2014/main" id="{866C6D5B-25A9-781B-74E8-B638C65CA54A}"/>
                </a:ext>
              </a:extLst>
            </p:cNvPr>
            <p:cNvSpPr txBox="1"/>
            <p:nvPr/>
          </p:nvSpPr>
          <p:spPr>
            <a:xfrm>
              <a:off x="9124950" y="1811257"/>
              <a:ext cx="1189749" cy="184666"/>
            </a:xfrm>
            <a:prstGeom prst="rect">
              <a:avLst/>
            </a:prstGeom>
            <a:noFill/>
          </p:spPr>
          <p:txBody>
            <a:bodyPr wrap="none" rtlCol="0">
              <a:spAutoFit/>
            </a:bodyPr>
            <a:lstStyle/>
            <a:p>
              <a:pPr algn="l"/>
              <a:r>
                <a:rPr lang="en-IN" sz="600" spc="0" baseline="0">
                  <a:ln/>
                  <a:solidFill>
                    <a:srgbClr val="6EE7B7"/>
                  </a:solidFill>
                  <a:latin typeface="Arial"/>
                  <a:cs typeface="Arial"/>
                  <a:sym typeface="Arial"/>
                  <a:rtl val="0"/>
                </a:rPr>
                <a:t>• Improved spectral efficiency</a:t>
              </a:r>
            </a:p>
          </p:txBody>
        </p:sp>
        <p:sp>
          <p:nvSpPr>
            <p:cNvPr id="96" name="Freeform: Shape 95">
              <a:extLst>
                <a:ext uri="{FF2B5EF4-FFF2-40B4-BE49-F238E27FC236}">
                  <a16:creationId xmlns:a16="http://schemas.microsoft.com/office/drawing/2014/main" id="{F40881BC-ADFF-C1EC-1ED5-4B1EC8C2B3E9}"/>
                </a:ext>
              </a:extLst>
            </p:cNvPr>
            <p:cNvSpPr/>
            <p:nvPr/>
          </p:nvSpPr>
          <p:spPr>
            <a:xfrm>
              <a:off x="6616065" y="2172208"/>
              <a:ext cx="4903470" cy="1239520"/>
            </a:xfrm>
            <a:custGeom>
              <a:avLst/>
              <a:gdLst>
                <a:gd name="connsiteX0" fmla="*/ 4844034 w 4903470"/>
                <a:gd name="connsiteY0" fmla="*/ 0 h 1239520"/>
                <a:gd name="connsiteX1" fmla="*/ 4903470 w 4903470"/>
                <a:gd name="connsiteY1" fmla="*/ 0 h 1239520"/>
                <a:gd name="connsiteX2" fmla="*/ 4903470 w 4903470"/>
                <a:gd name="connsiteY2" fmla="*/ 1239520 h 1239520"/>
                <a:gd name="connsiteX3" fmla="*/ 4844034 w 4903470"/>
                <a:gd name="connsiteY3" fmla="*/ 1239520 h 1239520"/>
                <a:gd name="connsiteX4" fmla="*/ 59436 w 4903470"/>
                <a:gd name="connsiteY4" fmla="*/ 1239520 h 1239520"/>
                <a:gd name="connsiteX5" fmla="*/ 0 w 4903470"/>
                <a:gd name="connsiteY5" fmla="*/ 1239520 h 1239520"/>
                <a:gd name="connsiteX6" fmla="*/ 0 w 4903470"/>
                <a:gd name="connsiteY6" fmla="*/ 0 h 1239520"/>
                <a:gd name="connsiteX7" fmla="*/ 59436 w 4903470"/>
                <a:gd name="connsiteY7" fmla="*/ 0 h 123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3470" h="1239520">
                  <a:moveTo>
                    <a:pt x="4844034" y="0"/>
                  </a:moveTo>
                  <a:cubicBezTo>
                    <a:pt x="4876860" y="0"/>
                    <a:pt x="4903470" y="0"/>
                    <a:pt x="4903470" y="0"/>
                  </a:cubicBezTo>
                  <a:lnTo>
                    <a:pt x="4903470" y="1239520"/>
                  </a:lnTo>
                  <a:cubicBezTo>
                    <a:pt x="4903470" y="1239520"/>
                    <a:pt x="4876860" y="1239520"/>
                    <a:pt x="4844034" y="1239520"/>
                  </a:cubicBezTo>
                  <a:lnTo>
                    <a:pt x="59436" y="1239520"/>
                  </a:lnTo>
                  <a:cubicBezTo>
                    <a:pt x="26610" y="1239520"/>
                    <a:pt x="0" y="1239520"/>
                    <a:pt x="0" y="1239520"/>
                  </a:cubicBezTo>
                  <a:lnTo>
                    <a:pt x="0" y="0"/>
                  </a:lnTo>
                  <a:cubicBezTo>
                    <a:pt x="0" y="0"/>
                    <a:pt x="26610" y="0"/>
                    <a:pt x="59436" y="0"/>
                  </a:cubicBezTo>
                  <a:close/>
                </a:path>
              </a:pathLst>
            </a:custGeom>
            <a:solidFill>
              <a:srgbClr val="064E3B">
                <a:alpha val="10000"/>
              </a:srgbClr>
            </a:solidFill>
            <a:ln w="14859" cap="flat">
              <a:solidFill>
                <a:srgbClr val="10B981"/>
              </a:solidFill>
              <a:prstDash val="solid"/>
              <a:miter/>
            </a:ln>
          </p:spPr>
          <p:txBody>
            <a:bodyPr rtlCol="0" anchor="ctr"/>
            <a:lstStyle/>
            <a:p>
              <a:endParaRPr lang="en-IN" sz="1200"/>
            </a:p>
          </p:txBody>
        </p:sp>
        <p:sp>
          <p:nvSpPr>
            <p:cNvPr id="97" name="TextBox 96">
              <a:extLst>
                <a:ext uri="{FF2B5EF4-FFF2-40B4-BE49-F238E27FC236}">
                  <a16:creationId xmlns:a16="http://schemas.microsoft.com/office/drawing/2014/main" id="{CFF6A0FC-4462-DFD4-28D3-201E126CA651}"/>
                </a:ext>
              </a:extLst>
            </p:cNvPr>
            <p:cNvSpPr txBox="1"/>
            <p:nvPr/>
          </p:nvSpPr>
          <p:spPr>
            <a:xfrm>
              <a:off x="6877442" y="2180438"/>
              <a:ext cx="4416594" cy="253916"/>
            </a:xfrm>
            <a:prstGeom prst="rect">
              <a:avLst/>
            </a:prstGeom>
            <a:noFill/>
          </p:spPr>
          <p:txBody>
            <a:bodyPr wrap="none" rtlCol="0">
              <a:spAutoFit/>
            </a:bodyPr>
            <a:lstStyle/>
            <a:p>
              <a:pPr algn="l"/>
              <a:r>
                <a:rPr lang="en-IN" sz="1050" b="1" spc="0" baseline="0">
                  <a:ln/>
                  <a:solidFill>
                    <a:srgbClr val="34D399"/>
                  </a:solidFill>
                  <a:latin typeface="Arial"/>
                  <a:cs typeface="Arial"/>
                  <a:sym typeface="Arial"/>
                  <a:rtl val="0"/>
                </a:rPr>
                <a:t>5G Massive MIMO: 32, 64, 128+ Antenna Arrays with Beamforming</a:t>
              </a:r>
            </a:p>
          </p:txBody>
        </p:sp>
        <p:sp>
          <p:nvSpPr>
            <p:cNvPr id="98" name="Freeform: Shape 97">
              <a:extLst>
                <a:ext uri="{FF2B5EF4-FFF2-40B4-BE49-F238E27FC236}">
                  <a16:creationId xmlns:a16="http://schemas.microsoft.com/office/drawing/2014/main" id="{1F76C011-FD16-9EB0-8BB3-17B9E6002054}"/>
                </a:ext>
              </a:extLst>
            </p:cNvPr>
            <p:cNvSpPr/>
            <p:nvPr/>
          </p:nvSpPr>
          <p:spPr>
            <a:xfrm>
              <a:off x="7210425" y="2482088"/>
              <a:ext cx="742950" cy="743712"/>
            </a:xfrm>
            <a:custGeom>
              <a:avLst/>
              <a:gdLst>
                <a:gd name="connsiteX0" fmla="*/ 705803 w 742950"/>
                <a:gd name="connsiteY0" fmla="*/ 0 h 743712"/>
                <a:gd name="connsiteX1" fmla="*/ 742950 w 742950"/>
                <a:gd name="connsiteY1" fmla="*/ 0 h 743712"/>
                <a:gd name="connsiteX2" fmla="*/ 742950 w 742950"/>
                <a:gd name="connsiteY2" fmla="*/ 743712 h 743712"/>
                <a:gd name="connsiteX3" fmla="*/ 705803 w 742950"/>
                <a:gd name="connsiteY3" fmla="*/ 743712 h 743712"/>
                <a:gd name="connsiteX4" fmla="*/ 37148 w 742950"/>
                <a:gd name="connsiteY4" fmla="*/ 743712 h 743712"/>
                <a:gd name="connsiteX5" fmla="*/ 0 w 742950"/>
                <a:gd name="connsiteY5" fmla="*/ 743712 h 743712"/>
                <a:gd name="connsiteX6" fmla="*/ 0 w 742950"/>
                <a:gd name="connsiteY6" fmla="*/ 0 h 743712"/>
                <a:gd name="connsiteX7" fmla="*/ 37148 w 742950"/>
                <a:gd name="connsiteY7" fmla="*/ 0 h 74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743712">
                  <a:moveTo>
                    <a:pt x="705803" y="0"/>
                  </a:moveTo>
                  <a:cubicBezTo>
                    <a:pt x="726319" y="0"/>
                    <a:pt x="742950" y="0"/>
                    <a:pt x="742950" y="0"/>
                  </a:cubicBezTo>
                  <a:lnTo>
                    <a:pt x="742950" y="743712"/>
                  </a:lnTo>
                  <a:cubicBezTo>
                    <a:pt x="742950" y="743712"/>
                    <a:pt x="726319" y="743712"/>
                    <a:pt x="705803" y="743712"/>
                  </a:cubicBezTo>
                  <a:lnTo>
                    <a:pt x="37148" y="743712"/>
                  </a:lnTo>
                  <a:cubicBezTo>
                    <a:pt x="16632" y="743712"/>
                    <a:pt x="0" y="743712"/>
                    <a:pt x="0" y="743712"/>
                  </a:cubicBezTo>
                  <a:lnTo>
                    <a:pt x="0" y="0"/>
                  </a:lnTo>
                  <a:cubicBezTo>
                    <a:pt x="0" y="0"/>
                    <a:pt x="16632" y="0"/>
                    <a:pt x="37148" y="0"/>
                  </a:cubicBezTo>
                  <a:close/>
                </a:path>
              </a:pathLst>
            </a:custGeom>
            <a:solidFill>
              <a:srgbClr val="374151"/>
            </a:solidFill>
            <a:ln w="7429" cap="flat">
              <a:noFill/>
              <a:prstDash val="solid"/>
              <a:miter/>
            </a:ln>
          </p:spPr>
          <p:txBody>
            <a:bodyPr rtlCol="0" anchor="ctr"/>
            <a:lstStyle/>
            <a:p>
              <a:endParaRPr lang="en-IN" sz="1200"/>
            </a:p>
          </p:txBody>
        </p:sp>
        <p:sp>
          <p:nvSpPr>
            <p:cNvPr id="99" name="TextBox 98">
              <a:extLst>
                <a:ext uri="{FF2B5EF4-FFF2-40B4-BE49-F238E27FC236}">
                  <a16:creationId xmlns:a16="http://schemas.microsoft.com/office/drawing/2014/main" id="{C290B827-7A5C-47F3-7C88-A8C690F6CA85}"/>
                </a:ext>
              </a:extLst>
            </p:cNvPr>
            <p:cNvSpPr txBox="1"/>
            <p:nvPr/>
          </p:nvSpPr>
          <p:spPr>
            <a:xfrm>
              <a:off x="7220451" y="2740897"/>
              <a:ext cx="651140" cy="184666"/>
            </a:xfrm>
            <a:prstGeom prst="rect">
              <a:avLst/>
            </a:prstGeom>
            <a:noFill/>
          </p:spPr>
          <p:txBody>
            <a:bodyPr wrap="none" rtlCol="0">
              <a:spAutoFit/>
            </a:bodyPr>
            <a:lstStyle/>
            <a:p>
              <a:pPr algn="l"/>
              <a:r>
                <a:rPr lang="en-IN" sz="600" b="1" spc="0" baseline="0">
                  <a:ln/>
                  <a:solidFill>
                    <a:srgbClr val="FFFFFF"/>
                  </a:solidFill>
                  <a:latin typeface="Arial"/>
                  <a:cs typeface="Arial"/>
                  <a:sym typeface="Arial"/>
                  <a:rtl val="0"/>
                </a:rPr>
                <a:t>Base Station</a:t>
              </a:r>
            </a:p>
          </p:txBody>
        </p:sp>
        <p:grpSp>
          <p:nvGrpSpPr>
            <p:cNvPr id="100" name="Graphic 6">
              <a:extLst>
                <a:ext uri="{FF2B5EF4-FFF2-40B4-BE49-F238E27FC236}">
                  <a16:creationId xmlns:a16="http://schemas.microsoft.com/office/drawing/2014/main" id="{E390C6C4-ED28-F38F-300E-596EFD5787BD}"/>
                </a:ext>
              </a:extLst>
            </p:cNvPr>
            <p:cNvGrpSpPr/>
            <p:nvPr/>
          </p:nvGrpSpPr>
          <p:grpSpPr>
            <a:xfrm>
              <a:off x="6987540" y="2312676"/>
              <a:ext cx="1218438" cy="349141"/>
              <a:chOff x="6987540" y="2312676"/>
              <a:chExt cx="1218438" cy="349141"/>
            </a:xfrm>
          </p:grpSpPr>
          <p:sp>
            <p:nvSpPr>
              <p:cNvPr id="101" name="Freeform: Shape 100">
                <a:extLst>
                  <a:ext uri="{FF2B5EF4-FFF2-40B4-BE49-F238E27FC236}">
                    <a16:creationId xmlns:a16="http://schemas.microsoft.com/office/drawing/2014/main" id="{270188A5-0C27-A8E9-4AD0-1DF7D3EC3AA3}"/>
                  </a:ext>
                </a:extLst>
              </p:cNvPr>
              <p:cNvSpPr/>
              <p:nvPr/>
            </p:nvSpPr>
            <p:spPr>
              <a:xfrm>
                <a:off x="6987540" y="2451100"/>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10B981"/>
              </a:solidFill>
              <a:ln w="7429" cap="flat">
                <a:noFill/>
                <a:prstDash val="solid"/>
                <a:miter/>
              </a:ln>
            </p:spPr>
            <p:txBody>
              <a:bodyPr rtlCol="0" anchor="ctr"/>
              <a:lstStyle/>
              <a:p>
                <a:endParaRPr lang="en-IN" sz="1200"/>
              </a:p>
            </p:txBody>
          </p:sp>
          <p:sp>
            <p:nvSpPr>
              <p:cNvPr id="102" name="Freeform: Shape 101">
                <a:extLst>
                  <a:ext uri="{FF2B5EF4-FFF2-40B4-BE49-F238E27FC236}">
                    <a16:creationId xmlns:a16="http://schemas.microsoft.com/office/drawing/2014/main" id="{F1705593-B8D2-17E1-4E41-EAE7912CFFF1}"/>
                  </a:ext>
                </a:extLst>
              </p:cNvPr>
              <p:cNvSpPr/>
              <p:nvPr/>
            </p:nvSpPr>
            <p:spPr>
              <a:xfrm>
                <a:off x="7046976" y="2451100"/>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10B981"/>
              </a:solidFill>
              <a:ln w="7429" cap="flat">
                <a:noFill/>
                <a:prstDash val="solid"/>
                <a:miter/>
              </a:ln>
            </p:spPr>
            <p:txBody>
              <a:bodyPr rtlCol="0" anchor="ctr"/>
              <a:lstStyle/>
              <a:p>
                <a:endParaRPr lang="en-IN" sz="1200"/>
              </a:p>
            </p:txBody>
          </p:sp>
          <p:sp>
            <p:nvSpPr>
              <p:cNvPr id="103" name="Freeform: Shape 102">
                <a:extLst>
                  <a:ext uri="{FF2B5EF4-FFF2-40B4-BE49-F238E27FC236}">
                    <a16:creationId xmlns:a16="http://schemas.microsoft.com/office/drawing/2014/main" id="{E944F8E5-2AA4-2D36-89FF-75B351612108}"/>
                  </a:ext>
                </a:extLst>
              </p:cNvPr>
              <p:cNvSpPr/>
              <p:nvPr/>
            </p:nvSpPr>
            <p:spPr>
              <a:xfrm>
                <a:off x="7106412" y="2451100"/>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10B981"/>
              </a:solidFill>
              <a:ln w="7429" cap="flat">
                <a:noFill/>
                <a:prstDash val="solid"/>
                <a:miter/>
              </a:ln>
            </p:spPr>
            <p:txBody>
              <a:bodyPr rtlCol="0" anchor="ctr"/>
              <a:lstStyle/>
              <a:p>
                <a:endParaRPr lang="en-IN" sz="1200"/>
              </a:p>
            </p:txBody>
          </p:sp>
          <p:sp>
            <p:nvSpPr>
              <p:cNvPr id="104" name="Freeform: Shape 103">
                <a:extLst>
                  <a:ext uri="{FF2B5EF4-FFF2-40B4-BE49-F238E27FC236}">
                    <a16:creationId xmlns:a16="http://schemas.microsoft.com/office/drawing/2014/main" id="{EFBFCE12-2B29-2A34-9D34-68D62A33BB52}"/>
                  </a:ext>
                </a:extLst>
              </p:cNvPr>
              <p:cNvSpPr/>
              <p:nvPr/>
            </p:nvSpPr>
            <p:spPr>
              <a:xfrm>
                <a:off x="7165848" y="2451100"/>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10B981"/>
              </a:solidFill>
              <a:ln w="7429" cap="flat">
                <a:noFill/>
                <a:prstDash val="solid"/>
                <a:miter/>
              </a:ln>
            </p:spPr>
            <p:txBody>
              <a:bodyPr rtlCol="0" anchor="ctr"/>
              <a:lstStyle/>
              <a:p>
                <a:endParaRPr lang="en-IN" sz="1200"/>
              </a:p>
            </p:txBody>
          </p:sp>
          <p:sp>
            <p:nvSpPr>
              <p:cNvPr id="105" name="Freeform: Shape 104">
                <a:extLst>
                  <a:ext uri="{FF2B5EF4-FFF2-40B4-BE49-F238E27FC236}">
                    <a16:creationId xmlns:a16="http://schemas.microsoft.com/office/drawing/2014/main" id="{5FD4608C-EAD7-5A43-181E-E6DB7A90EFB1}"/>
                  </a:ext>
                </a:extLst>
              </p:cNvPr>
              <p:cNvSpPr/>
              <p:nvPr/>
            </p:nvSpPr>
            <p:spPr>
              <a:xfrm>
                <a:off x="7225284" y="2451100"/>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10B981"/>
              </a:solidFill>
              <a:ln w="7429" cap="flat">
                <a:noFill/>
                <a:prstDash val="solid"/>
                <a:miter/>
              </a:ln>
            </p:spPr>
            <p:txBody>
              <a:bodyPr rtlCol="0" anchor="ctr"/>
              <a:lstStyle/>
              <a:p>
                <a:endParaRPr lang="en-IN" sz="1200"/>
              </a:p>
            </p:txBody>
          </p:sp>
          <p:sp>
            <p:nvSpPr>
              <p:cNvPr id="106" name="Freeform: Shape 105">
                <a:extLst>
                  <a:ext uri="{FF2B5EF4-FFF2-40B4-BE49-F238E27FC236}">
                    <a16:creationId xmlns:a16="http://schemas.microsoft.com/office/drawing/2014/main" id="{57D2812F-A82C-04F7-5667-03B524303DFD}"/>
                  </a:ext>
                </a:extLst>
              </p:cNvPr>
              <p:cNvSpPr/>
              <p:nvPr/>
            </p:nvSpPr>
            <p:spPr>
              <a:xfrm>
                <a:off x="7284720" y="2451100"/>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10B981"/>
              </a:solidFill>
              <a:ln w="7429" cap="flat">
                <a:noFill/>
                <a:prstDash val="solid"/>
                <a:miter/>
              </a:ln>
            </p:spPr>
            <p:txBody>
              <a:bodyPr rtlCol="0" anchor="ctr"/>
              <a:lstStyle/>
              <a:p>
                <a:endParaRPr lang="en-IN" sz="1200"/>
              </a:p>
            </p:txBody>
          </p:sp>
          <p:sp>
            <p:nvSpPr>
              <p:cNvPr id="107" name="Freeform: Shape 106">
                <a:extLst>
                  <a:ext uri="{FF2B5EF4-FFF2-40B4-BE49-F238E27FC236}">
                    <a16:creationId xmlns:a16="http://schemas.microsoft.com/office/drawing/2014/main" id="{97D41810-F33E-C795-3051-35FC2B4634DE}"/>
                  </a:ext>
                </a:extLst>
              </p:cNvPr>
              <p:cNvSpPr/>
              <p:nvPr/>
            </p:nvSpPr>
            <p:spPr>
              <a:xfrm>
                <a:off x="7344156" y="2451100"/>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10B981"/>
              </a:solidFill>
              <a:ln w="7429" cap="flat">
                <a:noFill/>
                <a:prstDash val="solid"/>
                <a:miter/>
              </a:ln>
            </p:spPr>
            <p:txBody>
              <a:bodyPr rtlCol="0" anchor="ctr"/>
              <a:lstStyle/>
              <a:p>
                <a:endParaRPr lang="en-IN" sz="1200"/>
              </a:p>
            </p:txBody>
          </p:sp>
          <p:sp>
            <p:nvSpPr>
              <p:cNvPr id="108" name="Freeform: Shape 107">
                <a:extLst>
                  <a:ext uri="{FF2B5EF4-FFF2-40B4-BE49-F238E27FC236}">
                    <a16:creationId xmlns:a16="http://schemas.microsoft.com/office/drawing/2014/main" id="{567FC744-40C5-7409-D8B5-AFBAFC74B268}"/>
                  </a:ext>
                </a:extLst>
              </p:cNvPr>
              <p:cNvSpPr/>
              <p:nvPr/>
            </p:nvSpPr>
            <p:spPr>
              <a:xfrm>
                <a:off x="7403592" y="2451100"/>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10B981"/>
              </a:solidFill>
              <a:ln w="7429" cap="flat">
                <a:noFill/>
                <a:prstDash val="solid"/>
                <a:miter/>
              </a:ln>
            </p:spPr>
            <p:txBody>
              <a:bodyPr rtlCol="0" anchor="ctr"/>
              <a:lstStyle/>
              <a:p>
                <a:endParaRPr lang="en-IN" sz="1200"/>
              </a:p>
            </p:txBody>
          </p:sp>
          <p:sp>
            <p:nvSpPr>
              <p:cNvPr id="109" name="Freeform: Shape 108">
                <a:extLst>
                  <a:ext uri="{FF2B5EF4-FFF2-40B4-BE49-F238E27FC236}">
                    <a16:creationId xmlns:a16="http://schemas.microsoft.com/office/drawing/2014/main" id="{02C07B82-B8F7-8AD6-9DB1-BE32B7379AAB}"/>
                  </a:ext>
                </a:extLst>
              </p:cNvPr>
              <p:cNvSpPr/>
              <p:nvPr/>
            </p:nvSpPr>
            <p:spPr>
              <a:xfrm>
                <a:off x="7463028" y="2451100"/>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10B981"/>
              </a:solidFill>
              <a:ln w="7429" cap="flat">
                <a:noFill/>
                <a:prstDash val="solid"/>
                <a:miter/>
              </a:ln>
            </p:spPr>
            <p:txBody>
              <a:bodyPr rtlCol="0" anchor="ctr"/>
              <a:lstStyle/>
              <a:p>
                <a:endParaRPr lang="en-IN" sz="1200"/>
              </a:p>
            </p:txBody>
          </p:sp>
          <p:sp>
            <p:nvSpPr>
              <p:cNvPr id="110" name="Freeform: Shape 109">
                <a:extLst>
                  <a:ext uri="{FF2B5EF4-FFF2-40B4-BE49-F238E27FC236}">
                    <a16:creationId xmlns:a16="http://schemas.microsoft.com/office/drawing/2014/main" id="{B7CF36BD-C862-F474-DE33-A17EE197F2CC}"/>
                  </a:ext>
                </a:extLst>
              </p:cNvPr>
              <p:cNvSpPr/>
              <p:nvPr/>
            </p:nvSpPr>
            <p:spPr>
              <a:xfrm>
                <a:off x="7522464" y="2451100"/>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10B981"/>
              </a:solidFill>
              <a:ln w="7429" cap="flat">
                <a:noFill/>
                <a:prstDash val="solid"/>
                <a:miter/>
              </a:ln>
            </p:spPr>
            <p:txBody>
              <a:bodyPr rtlCol="0" anchor="ctr"/>
              <a:lstStyle/>
              <a:p>
                <a:endParaRPr lang="en-IN" sz="1200"/>
              </a:p>
            </p:txBody>
          </p:sp>
          <p:sp>
            <p:nvSpPr>
              <p:cNvPr id="111" name="Freeform: Shape 110">
                <a:extLst>
                  <a:ext uri="{FF2B5EF4-FFF2-40B4-BE49-F238E27FC236}">
                    <a16:creationId xmlns:a16="http://schemas.microsoft.com/office/drawing/2014/main" id="{093ECB77-564D-2ED3-6171-DB70ADFBD682}"/>
                  </a:ext>
                </a:extLst>
              </p:cNvPr>
              <p:cNvSpPr/>
              <p:nvPr/>
            </p:nvSpPr>
            <p:spPr>
              <a:xfrm>
                <a:off x="7581900" y="2451100"/>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10B981"/>
              </a:solidFill>
              <a:ln w="7429" cap="flat">
                <a:noFill/>
                <a:prstDash val="solid"/>
                <a:miter/>
              </a:ln>
            </p:spPr>
            <p:txBody>
              <a:bodyPr rtlCol="0" anchor="ctr"/>
              <a:lstStyle/>
              <a:p>
                <a:endParaRPr lang="en-IN" sz="1200"/>
              </a:p>
            </p:txBody>
          </p:sp>
          <p:sp>
            <p:nvSpPr>
              <p:cNvPr id="112" name="Freeform: Shape 111">
                <a:extLst>
                  <a:ext uri="{FF2B5EF4-FFF2-40B4-BE49-F238E27FC236}">
                    <a16:creationId xmlns:a16="http://schemas.microsoft.com/office/drawing/2014/main" id="{E5648887-33E7-68C6-0282-0A3AAF530EAC}"/>
                  </a:ext>
                </a:extLst>
              </p:cNvPr>
              <p:cNvSpPr/>
              <p:nvPr/>
            </p:nvSpPr>
            <p:spPr>
              <a:xfrm>
                <a:off x="7641336" y="2451100"/>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10B981"/>
              </a:solidFill>
              <a:ln w="7429" cap="flat">
                <a:noFill/>
                <a:prstDash val="solid"/>
                <a:miter/>
              </a:ln>
            </p:spPr>
            <p:txBody>
              <a:bodyPr rtlCol="0" anchor="ctr"/>
              <a:lstStyle/>
              <a:p>
                <a:endParaRPr lang="en-IN" sz="1200"/>
              </a:p>
            </p:txBody>
          </p:sp>
          <p:sp>
            <p:nvSpPr>
              <p:cNvPr id="113" name="Freeform: Shape 112">
                <a:extLst>
                  <a:ext uri="{FF2B5EF4-FFF2-40B4-BE49-F238E27FC236}">
                    <a16:creationId xmlns:a16="http://schemas.microsoft.com/office/drawing/2014/main" id="{1DFBC755-C095-DD90-7C58-B75209E14187}"/>
                  </a:ext>
                </a:extLst>
              </p:cNvPr>
              <p:cNvSpPr/>
              <p:nvPr/>
            </p:nvSpPr>
            <p:spPr>
              <a:xfrm>
                <a:off x="7700772" y="2451100"/>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10B981"/>
              </a:solidFill>
              <a:ln w="7429" cap="flat">
                <a:noFill/>
                <a:prstDash val="solid"/>
                <a:miter/>
              </a:ln>
            </p:spPr>
            <p:txBody>
              <a:bodyPr rtlCol="0" anchor="ctr"/>
              <a:lstStyle/>
              <a:p>
                <a:endParaRPr lang="en-IN" sz="1200"/>
              </a:p>
            </p:txBody>
          </p:sp>
          <p:sp>
            <p:nvSpPr>
              <p:cNvPr id="114" name="Freeform: Shape 113">
                <a:extLst>
                  <a:ext uri="{FF2B5EF4-FFF2-40B4-BE49-F238E27FC236}">
                    <a16:creationId xmlns:a16="http://schemas.microsoft.com/office/drawing/2014/main" id="{A7CF9CEF-5C70-F89D-34B9-9E03D47B4FB7}"/>
                  </a:ext>
                </a:extLst>
              </p:cNvPr>
              <p:cNvSpPr/>
              <p:nvPr/>
            </p:nvSpPr>
            <p:spPr>
              <a:xfrm>
                <a:off x="7760208" y="2451100"/>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10B981"/>
              </a:solidFill>
              <a:ln w="7429" cap="flat">
                <a:noFill/>
                <a:prstDash val="solid"/>
                <a:miter/>
              </a:ln>
            </p:spPr>
            <p:txBody>
              <a:bodyPr rtlCol="0" anchor="ctr"/>
              <a:lstStyle/>
              <a:p>
                <a:endParaRPr lang="en-IN" sz="1200"/>
              </a:p>
            </p:txBody>
          </p:sp>
          <p:sp>
            <p:nvSpPr>
              <p:cNvPr id="115" name="Freeform: Shape 114">
                <a:extLst>
                  <a:ext uri="{FF2B5EF4-FFF2-40B4-BE49-F238E27FC236}">
                    <a16:creationId xmlns:a16="http://schemas.microsoft.com/office/drawing/2014/main" id="{11BC2126-4C70-3AF1-082C-87D056EC54D2}"/>
                  </a:ext>
                </a:extLst>
              </p:cNvPr>
              <p:cNvSpPr/>
              <p:nvPr/>
            </p:nvSpPr>
            <p:spPr>
              <a:xfrm>
                <a:off x="7819644" y="2451100"/>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10B981"/>
              </a:solidFill>
              <a:ln w="7429" cap="flat">
                <a:noFill/>
                <a:prstDash val="solid"/>
                <a:miter/>
              </a:ln>
            </p:spPr>
            <p:txBody>
              <a:bodyPr rtlCol="0" anchor="ctr"/>
              <a:lstStyle/>
              <a:p>
                <a:endParaRPr lang="en-IN" sz="1200"/>
              </a:p>
            </p:txBody>
          </p:sp>
          <p:sp>
            <p:nvSpPr>
              <p:cNvPr id="116" name="Freeform: Shape 115">
                <a:extLst>
                  <a:ext uri="{FF2B5EF4-FFF2-40B4-BE49-F238E27FC236}">
                    <a16:creationId xmlns:a16="http://schemas.microsoft.com/office/drawing/2014/main" id="{D61E0B65-5AE5-6C5E-747D-E24E2E5DA745}"/>
                  </a:ext>
                </a:extLst>
              </p:cNvPr>
              <p:cNvSpPr/>
              <p:nvPr/>
            </p:nvSpPr>
            <p:spPr>
              <a:xfrm>
                <a:off x="7879080" y="2451100"/>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10B981"/>
              </a:solidFill>
              <a:ln w="7429" cap="flat">
                <a:noFill/>
                <a:prstDash val="solid"/>
                <a:miter/>
              </a:ln>
            </p:spPr>
            <p:txBody>
              <a:bodyPr rtlCol="0" anchor="ctr"/>
              <a:lstStyle/>
              <a:p>
                <a:endParaRPr lang="en-IN" sz="1200"/>
              </a:p>
            </p:txBody>
          </p:sp>
          <p:sp>
            <p:nvSpPr>
              <p:cNvPr id="117" name="Freeform: Shape 116">
                <a:extLst>
                  <a:ext uri="{FF2B5EF4-FFF2-40B4-BE49-F238E27FC236}">
                    <a16:creationId xmlns:a16="http://schemas.microsoft.com/office/drawing/2014/main" id="{CDFF8A3C-7652-3C77-3AD1-2A115C09D298}"/>
                  </a:ext>
                </a:extLst>
              </p:cNvPr>
              <p:cNvSpPr/>
              <p:nvPr/>
            </p:nvSpPr>
            <p:spPr>
              <a:xfrm>
                <a:off x="7938516" y="2451100"/>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10B981"/>
              </a:solidFill>
              <a:ln w="7429" cap="flat">
                <a:noFill/>
                <a:prstDash val="solid"/>
                <a:miter/>
              </a:ln>
            </p:spPr>
            <p:txBody>
              <a:bodyPr rtlCol="0" anchor="ctr"/>
              <a:lstStyle/>
              <a:p>
                <a:endParaRPr lang="en-IN" sz="1200"/>
              </a:p>
            </p:txBody>
          </p:sp>
          <p:sp>
            <p:nvSpPr>
              <p:cNvPr id="118" name="Freeform: Shape 117">
                <a:extLst>
                  <a:ext uri="{FF2B5EF4-FFF2-40B4-BE49-F238E27FC236}">
                    <a16:creationId xmlns:a16="http://schemas.microsoft.com/office/drawing/2014/main" id="{FEE2AC58-4128-5674-0062-E4995467FB2D}"/>
                  </a:ext>
                </a:extLst>
              </p:cNvPr>
              <p:cNvSpPr/>
              <p:nvPr/>
            </p:nvSpPr>
            <p:spPr>
              <a:xfrm>
                <a:off x="7997952" y="2451100"/>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10B981"/>
              </a:solidFill>
              <a:ln w="7429" cap="flat">
                <a:noFill/>
                <a:prstDash val="solid"/>
                <a:miter/>
              </a:ln>
            </p:spPr>
            <p:txBody>
              <a:bodyPr rtlCol="0" anchor="ctr"/>
              <a:lstStyle/>
              <a:p>
                <a:endParaRPr lang="en-IN" sz="1200"/>
              </a:p>
            </p:txBody>
          </p:sp>
          <p:sp>
            <p:nvSpPr>
              <p:cNvPr id="119" name="Freeform: Shape 118">
                <a:extLst>
                  <a:ext uri="{FF2B5EF4-FFF2-40B4-BE49-F238E27FC236}">
                    <a16:creationId xmlns:a16="http://schemas.microsoft.com/office/drawing/2014/main" id="{700D7338-D815-18E7-8527-06D8BA5C3303}"/>
                  </a:ext>
                </a:extLst>
              </p:cNvPr>
              <p:cNvSpPr/>
              <p:nvPr/>
            </p:nvSpPr>
            <p:spPr>
              <a:xfrm>
                <a:off x="8057388" y="2451100"/>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10B981"/>
              </a:solidFill>
              <a:ln w="7429" cap="flat">
                <a:noFill/>
                <a:prstDash val="solid"/>
                <a:miter/>
              </a:ln>
            </p:spPr>
            <p:txBody>
              <a:bodyPr rtlCol="0" anchor="ctr"/>
              <a:lstStyle/>
              <a:p>
                <a:endParaRPr lang="en-IN" sz="1200"/>
              </a:p>
            </p:txBody>
          </p:sp>
          <p:sp>
            <p:nvSpPr>
              <p:cNvPr id="120" name="Freeform: Shape 119">
                <a:extLst>
                  <a:ext uri="{FF2B5EF4-FFF2-40B4-BE49-F238E27FC236}">
                    <a16:creationId xmlns:a16="http://schemas.microsoft.com/office/drawing/2014/main" id="{7E1FD8B1-226C-8FBD-8807-06028C0E65FF}"/>
                  </a:ext>
                </a:extLst>
              </p:cNvPr>
              <p:cNvSpPr/>
              <p:nvPr/>
            </p:nvSpPr>
            <p:spPr>
              <a:xfrm>
                <a:off x="8116824" y="2451100"/>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10B981"/>
              </a:solidFill>
              <a:ln w="7429" cap="flat">
                <a:noFill/>
                <a:prstDash val="solid"/>
                <a:miter/>
              </a:ln>
            </p:spPr>
            <p:txBody>
              <a:bodyPr rtlCol="0" anchor="ctr"/>
              <a:lstStyle/>
              <a:p>
                <a:endParaRPr lang="en-IN" sz="1200"/>
              </a:p>
            </p:txBody>
          </p:sp>
          <p:sp>
            <p:nvSpPr>
              <p:cNvPr id="121" name="Freeform: Shape 120">
                <a:extLst>
                  <a:ext uri="{FF2B5EF4-FFF2-40B4-BE49-F238E27FC236}">
                    <a16:creationId xmlns:a16="http://schemas.microsoft.com/office/drawing/2014/main" id="{6184AE92-A450-9C16-FAAE-FAB5040A19D5}"/>
                  </a:ext>
                </a:extLst>
              </p:cNvPr>
              <p:cNvSpPr/>
              <p:nvPr/>
            </p:nvSpPr>
            <p:spPr>
              <a:xfrm>
                <a:off x="8176260" y="2451100"/>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10B981"/>
              </a:solidFill>
              <a:ln w="7429" cap="flat">
                <a:noFill/>
                <a:prstDash val="solid"/>
                <a:miter/>
              </a:ln>
            </p:spPr>
            <p:txBody>
              <a:bodyPr rtlCol="0" anchor="ctr"/>
              <a:lstStyle/>
              <a:p>
                <a:endParaRPr lang="en-IN" sz="1200"/>
              </a:p>
            </p:txBody>
          </p:sp>
          <p:sp>
            <p:nvSpPr>
              <p:cNvPr id="122" name="Freeform: Shape 121">
                <a:extLst>
                  <a:ext uri="{FF2B5EF4-FFF2-40B4-BE49-F238E27FC236}">
                    <a16:creationId xmlns:a16="http://schemas.microsoft.com/office/drawing/2014/main" id="{49A27C8D-5E62-37BB-E72F-98DB7A9C1387}"/>
                  </a:ext>
                </a:extLst>
              </p:cNvPr>
              <p:cNvSpPr/>
              <p:nvPr/>
            </p:nvSpPr>
            <p:spPr>
              <a:xfrm>
                <a:off x="6987540" y="2531668"/>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59669"/>
              </a:solidFill>
              <a:ln w="7429" cap="flat">
                <a:noFill/>
                <a:prstDash val="solid"/>
                <a:miter/>
              </a:ln>
            </p:spPr>
            <p:txBody>
              <a:bodyPr rtlCol="0" anchor="ctr"/>
              <a:lstStyle/>
              <a:p>
                <a:endParaRPr lang="en-IN" sz="1200"/>
              </a:p>
            </p:txBody>
          </p:sp>
          <p:sp>
            <p:nvSpPr>
              <p:cNvPr id="123" name="Freeform: Shape 122">
                <a:extLst>
                  <a:ext uri="{FF2B5EF4-FFF2-40B4-BE49-F238E27FC236}">
                    <a16:creationId xmlns:a16="http://schemas.microsoft.com/office/drawing/2014/main" id="{94CFFE64-B0CC-8C14-3F8E-49E833DED23F}"/>
                  </a:ext>
                </a:extLst>
              </p:cNvPr>
              <p:cNvSpPr/>
              <p:nvPr/>
            </p:nvSpPr>
            <p:spPr>
              <a:xfrm>
                <a:off x="7046976" y="2531668"/>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59669"/>
              </a:solidFill>
              <a:ln w="7429" cap="flat">
                <a:noFill/>
                <a:prstDash val="solid"/>
                <a:miter/>
              </a:ln>
            </p:spPr>
            <p:txBody>
              <a:bodyPr rtlCol="0" anchor="ctr"/>
              <a:lstStyle/>
              <a:p>
                <a:endParaRPr lang="en-IN" sz="1200"/>
              </a:p>
            </p:txBody>
          </p:sp>
          <p:sp>
            <p:nvSpPr>
              <p:cNvPr id="124" name="Freeform: Shape 123">
                <a:extLst>
                  <a:ext uri="{FF2B5EF4-FFF2-40B4-BE49-F238E27FC236}">
                    <a16:creationId xmlns:a16="http://schemas.microsoft.com/office/drawing/2014/main" id="{9AFF8FF6-713E-9796-E5C6-6A2D934FFFE8}"/>
                  </a:ext>
                </a:extLst>
              </p:cNvPr>
              <p:cNvSpPr/>
              <p:nvPr/>
            </p:nvSpPr>
            <p:spPr>
              <a:xfrm>
                <a:off x="7106412" y="2531668"/>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59669"/>
              </a:solidFill>
              <a:ln w="7429" cap="flat">
                <a:noFill/>
                <a:prstDash val="solid"/>
                <a:miter/>
              </a:ln>
            </p:spPr>
            <p:txBody>
              <a:bodyPr rtlCol="0" anchor="ctr"/>
              <a:lstStyle/>
              <a:p>
                <a:endParaRPr lang="en-IN" sz="1200"/>
              </a:p>
            </p:txBody>
          </p:sp>
          <p:sp>
            <p:nvSpPr>
              <p:cNvPr id="125" name="Freeform: Shape 124">
                <a:extLst>
                  <a:ext uri="{FF2B5EF4-FFF2-40B4-BE49-F238E27FC236}">
                    <a16:creationId xmlns:a16="http://schemas.microsoft.com/office/drawing/2014/main" id="{7D6D7A10-5D76-BF5D-8521-C94572E72DCE}"/>
                  </a:ext>
                </a:extLst>
              </p:cNvPr>
              <p:cNvSpPr/>
              <p:nvPr/>
            </p:nvSpPr>
            <p:spPr>
              <a:xfrm>
                <a:off x="7165848" y="2531668"/>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59669"/>
              </a:solidFill>
              <a:ln w="7429" cap="flat">
                <a:noFill/>
                <a:prstDash val="solid"/>
                <a:miter/>
              </a:ln>
            </p:spPr>
            <p:txBody>
              <a:bodyPr rtlCol="0" anchor="ctr"/>
              <a:lstStyle/>
              <a:p>
                <a:endParaRPr lang="en-IN" sz="1200"/>
              </a:p>
            </p:txBody>
          </p:sp>
          <p:sp>
            <p:nvSpPr>
              <p:cNvPr id="126" name="Freeform: Shape 125">
                <a:extLst>
                  <a:ext uri="{FF2B5EF4-FFF2-40B4-BE49-F238E27FC236}">
                    <a16:creationId xmlns:a16="http://schemas.microsoft.com/office/drawing/2014/main" id="{592D2975-FFE3-3DBA-4924-FAF7D3F386CA}"/>
                  </a:ext>
                </a:extLst>
              </p:cNvPr>
              <p:cNvSpPr/>
              <p:nvPr/>
            </p:nvSpPr>
            <p:spPr>
              <a:xfrm>
                <a:off x="7225284" y="2531668"/>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59669"/>
              </a:solidFill>
              <a:ln w="7429" cap="flat">
                <a:noFill/>
                <a:prstDash val="solid"/>
                <a:miter/>
              </a:ln>
            </p:spPr>
            <p:txBody>
              <a:bodyPr rtlCol="0" anchor="ctr"/>
              <a:lstStyle/>
              <a:p>
                <a:endParaRPr lang="en-IN" sz="1200"/>
              </a:p>
            </p:txBody>
          </p:sp>
          <p:sp>
            <p:nvSpPr>
              <p:cNvPr id="127" name="Freeform: Shape 126">
                <a:extLst>
                  <a:ext uri="{FF2B5EF4-FFF2-40B4-BE49-F238E27FC236}">
                    <a16:creationId xmlns:a16="http://schemas.microsoft.com/office/drawing/2014/main" id="{DA1EFAB4-147E-B27C-D871-150928FD8426}"/>
                  </a:ext>
                </a:extLst>
              </p:cNvPr>
              <p:cNvSpPr/>
              <p:nvPr/>
            </p:nvSpPr>
            <p:spPr>
              <a:xfrm>
                <a:off x="7284720" y="2531668"/>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59669"/>
              </a:solidFill>
              <a:ln w="7429" cap="flat">
                <a:noFill/>
                <a:prstDash val="solid"/>
                <a:miter/>
              </a:ln>
            </p:spPr>
            <p:txBody>
              <a:bodyPr rtlCol="0" anchor="ctr"/>
              <a:lstStyle/>
              <a:p>
                <a:endParaRPr lang="en-IN" sz="1200"/>
              </a:p>
            </p:txBody>
          </p:sp>
          <p:sp>
            <p:nvSpPr>
              <p:cNvPr id="128" name="Freeform: Shape 127">
                <a:extLst>
                  <a:ext uri="{FF2B5EF4-FFF2-40B4-BE49-F238E27FC236}">
                    <a16:creationId xmlns:a16="http://schemas.microsoft.com/office/drawing/2014/main" id="{CB59A94C-D6DA-C853-AA3D-A7FD93EE5308}"/>
                  </a:ext>
                </a:extLst>
              </p:cNvPr>
              <p:cNvSpPr/>
              <p:nvPr/>
            </p:nvSpPr>
            <p:spPr>
              <a:xfrm>
                <a:off x="7344156" y="2531668"/>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59669"/>
              </a:solidFill>
              <a:ln w="7429" cap="flat">
                <a:noFill/>
                <a:prstDash val="solid"/>
                <a:miter/>
              </a:ln>
            </p:spPr>
            <p:txBody>
              <a:bodyPr rtlCol="0" anchor="ctr"/>
              <a:lstStyle/>
              <a:p>
                <a:endParaRPr lang="en-IN" sz="1200"/>
              </a:p>
            </p:txBody>
          </p:sp>
          <p:sp>
            <p:nvSpPr>
              <p:cNvPr id="129" name="Freeform: Shape 128">
                <a:extLst>
                  <a:ext uri="{FF2B5EF4-FFF2-40B4-BE49-F238E27FC236}">
                    <a16:creationId xmlns:a16="http://schemas.microsoft.com/office/drawing/2014/main" id="{BB22A700-86D4-6DC5-8B9A-91A7358A9D95}"/>
                  </a:ext>
                </a:extLst>
              </p:cNvPr>
              <p:cNvSpPr/>
              <p:nvPr/>
            </p:nvSpPr>
            <p:spPr>
              <a:xfrm>
                <a:off x="7403592" y="2531668"/>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59669"/>
              </a:solidFill>
              <a:ln w="7429" cap="flat">
                <a:noFill/>
                <a:prstDash val="solid"/>
                <a:miter/>
              </a:ln>
            </p:spPr>
            <p:txBody>
              <a:bodyPr rtlCol="0" anchor="ctr"/>
              <a:lstStyle/>
              <a:p>
                <a:endParaRPr lang="en-IN" sz="1200"/>
              </a:p>
            </p:txBody>
          </p:sp>
          <p:sp>
            <p:nvSpPr>
              <p:cNvPr id="130" name="Freeform: Shape 129">
                <a:extLst>
                  <a:ext uri="{FF2B5EF4-FFF2-40B4-BE49-F238E27FC236}">
                    <a16:creationId xmlns:a16="http://schemas.microsoft.com/office/drawing/2014/main" id="{2B1BDFAA-962C-7AA0-3A56-ED144082CA19}"/>
                  </a:ext>
                </a:extLst>
              </p:cNvPr>
              <p:cNvSpPr/>
              <p:nvPr/>
            </p:nvSpPr>
            <p:spPr>
              <a:xfrm>
                <a:off x="7463028" y="2531668"/>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59669"/>
              </a:solidFill>
              <a:ln w="7429" cap="flat">
                <a:noFill/>
                <a:prstDash val="solid"/>
                <a:miter/>
              </a:ln>
            </p:spPr>
            <p:txBody>
              <a:bodyPr rtlCol="0" anchor="ctr"/>
              <a:lstStyle/>
              <a:p>
                <a:endParaRPr lang="en-IN" sz="1200"/>
              </a:p>
            </p:txBody>
          </p:sp>
          <p:sp>
            <p:nvSpPr>
              <p:cNvPr id="131" name="Freeform: Shape 130">
                <a:extLst>
                  <a:ext uri="{FF2B5EF4-FFF2-40B4-BE49-F238E27FC236}">
                    <a16:creationId xmlns:a16="http://schemas.microsoft.com/office/drawing/2014/main" id="{06E255D4-0A36-9ED3-6281-CE1F6A163D22}"/>
                  </a:ext>
                </a:extLst>
              </p:cNvPr>
              <p:cNvSpPr/>
              <p:nvPr/>
            </p:nvSpPr>
            <p:spPr>
              <a:xfrm>
                <a:off x="7522464" y="2531668"/>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59669"/>
              </a:solidFill>
              <a:ln w="7429" cap="flat">
                <a:noFill/>
                <a:prstDash val="solid"/>
                <a:miter/>
              </a:ln>
            </p:spPr>
            <p:txBody>
              <a:bodyPr rtlCol="0" anchor="ctr"/>
              <a:lstStyle/>
              <a:p>
                <a:endParaRPr lang="en-IN" sz="1200"/>
              </a:p>
            </p:txBody>
          </p:sp>
          <p:sp>
            <p:nvSpPr>
              <p:cNvPr id="132" name="Freeform: Shape 131">
                <a:extLst>
                  <a:ext uri="{FF2B5EF4-FFF2-40B4-BE49-F238E27FC236}">
                    <a16:creationId xmlns:a16="http://schemas.microsoft.com/office/drawing/2014/main" id="{A5C4EDDB-42F2-0E2F-8E31-53CFA81DF1A8}"/>
                  </a:ext>
                </a:extLst>
              </p:cNvPr>
              <p:cNvSpPr/>
              <p:nvPr/>
            </p:nvSpPr>
            <p:spPr>
              <a:xfrm>
                <a:off x="7581900" y="2531668"/>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59669"/>
              </a:solidFill>
              <a:ln w="7429" cap="flat">
                <a:noFill/>
                <a:prstDash val="solid"/>
                <a:miter/>
              </a:ln>
            </p:spPr>
            <p:txBody>
              <a:bodyPr rtlCol="0" anchor="ctr"/>
              <a:lstStyle/>
              <a:p>
                <a:endParaRPr lang="en-IN" sz="1200"/>
              </a:p>
            </p:txBody>
          </p:sp>
          <p:sp>
            <p:nvSpPr>
              <p:cNvPr id="133" name="Freeform: Shape 132">
                <a:extLst>
                  <a:ext uri="{FF2B5EF4-FFF2-40B4-BE49-F238E27FC236}">
                    <a16:creationId xmlns:a16="http://schemas.microsoft.com/office/drawing/2014/main" id="{6D42CD14-8BC8-8FA2-A779-9F98E93954C1}"/>
                  </a:ext>
                </a:extLst>
              </p:cNvPr>
              <p:cNvSpPr/>
              <p:nvPr/>
            </p:nvSpPr>
            <p:spPr>
              <a:xfrm>
                <a:off x="7641336" y="2531668"/>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59669"/>
              </a:solidFill>
              <a:ln w="7429" cap="flat">
                <a:noFill/>
                <a:prstDash val="solid"/>
                <a:miter/>
              </a:ln>
            </p:spPr>
            <p:txBody>
              <a:bodyPr rtlCol="0" anchor="ctr"/>
              <a:lstStyle/>
              <a:p>
                <a:endParaRPr lang="en-IN" sz="1200"/>
              </a:p>
            </p:txBody>
          </p:sp>
          <p:sp>
            <p:nvSpPr>
              <p:cNvPr id="134" name="Freeform: Shape 133">
                <a:extLst>
                  <a:ext uri="{FF2B5EF4-FFF2-40B4-BE49-F238E27FC236}">
                    <a16:creationId xmlns:a16="http://schemas.microsoft.com/office/drawing/2014/main" id="{2C7EE1E3-A347-BA9A-4197-1C880976DD79}"/>
                  </a:ext>
                </a:extLst>
              </p:cNvPr>
              <p:cNvSpPr/>
              <p:nvPr/>
            </p:nvSpPr>
            <p:spPr>
              <a:xfrm>
                <a:off x="7700772" y="2531668"/>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59669"/>
              </a:solidFill>
              <a:ln w="7429" cap="flat">
                <a:noFill/>
                <a:prstDash val="solid"/>
                <a:miter/>
              </a:ln>
            </p:spPr>
            <p:txBody>
              <a:bodyPr rtlCol="0" anchor="ctr"/>
              <a:lstStyle/>
              <a:p>
                <a:endParaRPr lang="en-IN" sz="1200"/>
              </a:p>
            </p:txBody>
          </p:sp>
          <p:sp>
            <p:nvSpPr>
              <p:cNvPr id="135" name="Freeform: Shape 134">
                <a:extLst>
                  <a:ext uri="{FF2B5EF4-FFF2-40B4-BE49-F238E27FC236}">
                    <a16:creationId xmlns:a16="http://schemas.microsoft.com/office/drawing/2014/main" id="{43C67921-9E3A-0355-2B3A-2950BD88BBDC}"/>
                  </a:ext>
                </a:extLst>
              </p:cNvPr>
              <p:cNvSpPr/>
              <p:nvPr/>
            </p:nvSpPr>
            <p:spPr>
              <a:xfrm>
                <a:off x="7760208" y="2531668"/>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59669"/>
              </a:solidFill>
              <a:ln w="7429" cap="flat">
                <a:noFill/>
                <a:prstDash val="solid"/>
                <a:miter/>
              </a:ln>
            </p:spPr>
            <p:txBody>
              <a:bodyPr rtlCol="0" anchor="ctr"/>
              <a:lstStyle/>
              <a:p>
                <a:endParaRPr lang="en-IN" sz="1200"/>
              </a:p>
            </p:txBody>
          </p:sp>
          <p:sp>
            <p:nvSpPr>
              <p:cNvPr id="136" name="Freeform: Shape 135">
                <a:extLst>
                  <a:ext uri="{FF2B5EF4-FFF2-40B4-BE49-F238E27FC236}">
                    <a16:creationId xmlns:a16="http://schemas.microsoft.com/office/drawing/2014/main" id="{5D682D8A-B647-AB8C-7ECC-FD3BD090782F}"/>
                  </a:ext>
                </a:extLst>
              </p:cNvPr>
              <p:cNvSpPr/>
              <p:nvPr/>
            </p:nvSpPr>
            <p:spPr>
              <a:xfrm>
                <a:off x="7819644" y="2531668"/>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59669"/>
              </a:solidFill>
              <a:ln w="7429" cap="flat">
                <a:noFill/>
                <a:prstDash val="solid"/>
                <a:miter/>
              </a:ln>
            </p:spPr>
            <p:txBody>
              <a:bodyPr rtlCol="0" anchor="ctr"/>
              <a:lstStyle/>
              <a:p>
                <a:endParaRPr lang="en-IN" sz="1200"/>
              </a:p>
            </p:txBody>
          </p:sp>
          <p:sp>
            <p:nvSpPr>
              <p:cNvPr id="137" name="Freeform: Shape 136">
                <a:extLst>
                  <a:ext uri="{FF2B5EF4-FFF2-40B4-BE49-F238E27FC236}">
                    <a16:creationId xmlns:a16="http://schemas.microsoft.com/office/drawing/2014/main" id="{1113AB88-5561-16D7-6C78-979D97371FD2}"/>
                  </a:ext>
                </a:extLst>
              </p:cNvPr>
              <p:cNvSpPr/>
              <p:nvPr/>
            </p:nvSpPr>
            <p:spPr>
              <a:xfrm>
                <a:off x="7879080" y="2531668"/>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59669"/>
              </a:solidFill>
              <a:ln w="7429" cap="flat">
                <a:noFill/>
                <a:prstDash val="solid"/>
                <a:miter/>
              </a:ln>
            </p:spPr>
            <p:txBody>
              <a:bodyPr rtlCol="0" anchor="ctr"/>
              <a:lstStyle/>
              <a:p>
                <a:endParaRPr lang="en-IN" sz="1200"/>
              </a:p>
            </p:txBody>
          </p:sp>
          <p:sp>
            <p:nvSpPr>
              <p:cNvPr id="138" name="Freeform: Shape 137">
                <a:extLst>
                  <a:ext uri="{FF2B5EF4-FFF2-40B4-BE49-F238E27FC236}">
                    <a16:creationId xmlns:a16="http://schemas.microsoft.com/office/drawing/2014/main" id="{BB3C0518-71EB-5A60-F9D8-73D1B2AA41B3}"/>
                  </a:ext>
                </a:extLst>
              </p:cNvPr>
              <p:cNvSpPr/>
              <p:nvPr/>
            </p:nvSpPr>
            <p:spPr>
              <a:xfrm>
                <a:off x="7938516" y="2531668"/>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59669"/>
              </a:solidFill>
              <a:ln w="7429" cap="flat">
                <a:noFill/>
                <a:prstDash val="solid"/>
                <a:miter/>
              </a:ln>
            </p:spPr>
            <p:txBody>
              <a:bodyPr rtlCol="0" anchor="ctr"/>
              <a:lstStyle/>
              <a:p>
                <a:endParaRPr lang="en-IN" sz="1200"/>
              </a:p>
            </p:txBody>
          </p:sp>
          <p:sp>
            <p:nvSpPr>
              <p:cNvPr id="139" name="Freeform: Shape 138">
                <a:extLst>
                  <a:ext uri="{FF2B5EF4-FFF2-40B4-BE49-F238E27FC236}">
                    <a16:creationId xmlns:a16="http://schemas.microsoft.com/office/drawing/2014/main" id="{2323A4F1-94F2-B35E-0D76-F09416D02239}"/>
                  </a:ext>
                </a:extLst>
              </p:cNvPr>
              <p:cNvSpPr/>
              <p:nvPr/>
            </p:nvSpPr>
            <p:spPr>
              <a:xfrm>
                <a:off x="7997952" y="2531668"/>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59669"/>
              </a:solidFill>
              <a:ln w="7429" cap="flat">
                <a:noFill/>
                <a:prstDash val="solid"/>
                <a:miter/>
              </a:ln>
            </p:spPr>
            <p:txBody>
              <a:bodyPr rtlCol="0" anchor="ctr"/>
              <a:lstStyle/>
              <a:p>
                <a:endParaRPr lang="en-IN" sz="1200"/>
              </a:p>
            </p:txBody>
          </p:sp>
          <p:sp>
            <p:nvSpPr>
              <p:cNvPr id="140" name="Freeform: Shape 139">
                <a:extLst>
                  <a:ext uri="{FF2B5EF4-FFF2-40B4-BE49-F238E27FC236}">
                    <a16:creationId xmlns:a16="http://schemas.microsoft.com/office/drawing/2014/main" id="{47F09723-AA99-1DF7-0724-464BB69DD96C}"/>
                  </a:ext>
                </a:extLst>
              </p:cNvPr>
              <p:cNvSpPr/>
              <p:nvPr/>
            </p:nvSpPr>
            <p:spPr>
              <a:xfrm>
                <a:off x="8057388" y="2531668"/>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59669"/>
              </a:solidFill>
              <a:ln w="7429" cap="flat">
                <a:noFill/>
                <a:prstDash val="solid"/>
                <a:miter/>
              </a:ln>
            </p:spPr>
            <p:txBody>
              <a:bodyPr rtlCol="0" anchor="ctr"/>
              <a:lstStyle/>
              <a:p>
                <a:endParaRPr lang="en-IN" sz="1200"/>
              </a:p>
            </p:txBody>
          </p:sp>
          <p:sp>
            <p:nvSpPr>
              <p:cNvPr id="141" name="Freeform: Shape 140">
                <a:extLst>
                  <a:ext uri="{FF2B5EF4-FFF2-40B4-BE49-F238E27FC236}">
                    <a16:creationId xmlns:a16="http://schemas.microsoft.com/office/drawing/2014/main" id="{7602FE18-BB39-E162-8A7A-8913101866D0}"/>
                  </a:ext>
                </a:extLst>
              </p:cNvPr>
              <p:cNvSpPr/>
              <p:nvPr/>
            </p:nvSpPr>
            <p:spPr>
              <a:xfrm>
                <a:off x="8116824" y="2531668"/>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59669"/>
              </a:solidFill>
              <a:ln w="7429" cap="flat">
                <a:noFill/>
                <a:prstDash val="solid"/>
                <a:miter/>
              </a:ln>
            </p:spPr>
            <p:txBody>
              <a:bodyPr rtlCol="0" anchor="ctr"/>
              <a:lstStyle/>
              <a:p>
                <a:endParaRPr lang="en-IN" sz="1200"/>
              </a:p>
            </p:txBody>
          </p:sp>
          <p:sp>
            <p:nvSpPr>
              <p:cNvPr id="142" name="Freeform: Shape 141">
                <a:extLst>
                  <a:ext uri="{FF2B5EF4-FFF2-40B4-BE49-F238E27FC236}">
                    <a16:creationId xmlns:a16="http://schemas.microsoft.com/office/drawing/2014/main" id="{1D79F565-25A8-5694-1D5F-CA2EE4F89420}"/>
                  </a:ext>
                </a:extLst>
              </p:cNvPr>
              <p:cNvSpPr/>
              <p:nvPr/>
            </p:nvSpPr>
            <p:spPr>
              <a:xfrm>
                <a:off x="8176260" y="2531668"/>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59669"/>
              </a:solidFill>
              <a:ln w="7429" cap="flat">
                <a:noFill/>
                <a:prstDash val="solid"/>
                <a:miter/>
              </a:ln>
            </p:spPr>
            <p:txBody>
              <a:bodyPr rtlCol="0" anchor="ctr"/>
              <a:lstStyle/>
              <a:p>
                <a:endParaRPr lang="en-IN" sz="1200"/>
              </a:p>
            </p:txBody>
          </p:sp>
          <p:sp>
            <p:nvSpPr>
              <p:cNvPr id="143" name="Freeform: Shape 142">
                <a:extLst>
                  <a:ext uri="{FF2B5EF4-FFF2-40B4-BE49-F238E27FC236}">
                    <a16:creationId xmlns:a16="http://schemas.microsoft.com/office/drawing/2014/main" id="{EB40E47A-1ED7-0337-10A6-591E117230C6}"/>
                  </a:ext>
                </a:extLst>
              </p:cNvPr>
              <p:cNvSpPr/>
              <p:nvPr/>
            </p:nvSpPr>
            <p:spPr>
              <a:xfrm>
                <a:off x="6987540" y="2612237"/>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47857"/>
              </a:solidFill>
              <a:ln w="7429" cap="flat">
                <a:noFill/>
                <a:prstDash val="solid"/>
                <a:miter/>
              </a:ln>
            </p:spPr>
            <p:txBody>
              <a:bodyPr rtlCol="0" anchor="ctr"/>
              <a:lstStyle/>
              <a:p>
                <a:endParaRPr lang="en-IN" sz="1200"/>
              </a:p>
            </p:txBody>
          </p:sp>
          <p:sp>
            <p:nvSpPr>
              <p:cNvPr id="144" name="Freeform: Shape 143">
                <a:extLst>
                  <a:ext uri="{FF2B5EF4-FFF2-40B4-BE49-F238E27FC236}">
                    <a16:creationId xmlns:a16="http://schemas.microsoft.com/office/drawing/2014/main" id="{77AF2937-B733-CB80-B9BF-E21DBFA60DD8}"/>
                  </a:ext>
                </a:extLst>
              </p:cNvPr>
              <p:cNvSpPr/>
              <p:nvPr/>
            </p:nvSpPr>
            <p:spPr>
              <a:xfrm>
                <a:off x="7046976" y="2612237"/>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47857"/>
              </a:solidFill>
              <a:ln w="7429" cap="flat">
                <a:noFill/>
                <a:prstDash val="solid"/>
                <a:miter/>
              </a:ln>
            </p:spPr>
            <p:txBody>
              <a:bodyPr rtlCol="0" anchor="ctr"/>
              <a:lstStyle/>
              <a:p>
                <a:endParaRPr lang="en-IN" sz="1200"/>
              </a:p>
            </p:txBody>
          </p:sp>
          <p:sp>
            <p:nvSpPr>
              <p:cNvPr id="145" name="Freeform: Shape 144">
                <a:extLst>
                  <a:ext uri="{FF2B5EF4-FFF2-40B4-BE49-F238E27FC236}">
                    <a16:creationId xmlns:a16="http://schemas.microsoft.com/office/drawing/2014/main" id="{87F4AEF6-4124-E7A4-D3EF-183CEFA80B8D}"/>
                  </a:ext>
                </a:extLst>
              </p:cNvPr>
              <p:cNvSpPr/>
              <p:nvPr/>
            </p:nvSpPr>
            <p:spPr>
              <a:xfrm>
                <a:off x="7106412" y="2612237"/>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47857"/>
              </a:solidFill>
              <a:ln w="7429" cap="flat">
                <a:noFill/>
                <a:prstDash val="solid"/>
                <a:miter/>
              </a:ln>
            </p:spPr>
            <p:txBody>
              <a:bodyPr rtlCol="0" anchor="ctr"/>
              <a:lstStyle/>
              <a:p>
                <a:endParaRPr lang="en-IN" sz="1200"/>
              </a:p>
            </p:txBody>
          </p:sp>
          <p:sp>
            <p:nvSpPr>
              <p:cNvPr id="146" name="Freeform: Shape 145">
                <a:extLst>
                  <a:ext uri="{FF2B5EF4-FFF2-40B4-BE49-F238E27FC236}">
                    <a16:creationId xmlns:a16="http://schemas.microsoft.com/office/drawing/2014/main" id="{993B6029-C660-BA22-65E8-4F09BE17B0E6}"/>
                  </a:ext>
                </a:extLst>
              </p:cNvPr>
              <p:cNvSpPr/>
              <p:nvPr/>
            </p:nvSpPr>
            <p:spPr>
              <a:xfrm>
                <a:off x="7165848" y="2612237"/>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47857"/>
              </a:solidFill>
              <a:ln w="7429" cap="flat">
                <a:noFill/>
                <a:prstDash val="solid"/>
                <a:miter/>
              </a:ln>
            </p:spPr>
            <p:txBody>
              <a:bodyPr rtlCol="0" anchor="ctr"/>
              <a:lstStyle/>
              <a:p>
                <a:endParaRPr lang="en-IN" sz="1200"/>
              </a:p>
            </p:txBody>
          </p:sp>
          <p:sp>
            <p:nvSpPr>
              <p:cNvPr id="147" name="Freeform: Shape 146">
                <a:extLst>
                  <a:ext uri="{FF2B5EF4-FFF2-40B4-BE49-F238E27FC236}">
                    <a16:creationId xmlns:a16="http://schemas.microsoft.com/office/drawing/2014/main" id="{C01988C1-9006-856F-EBD4-DE5EC0D662A8}"/>
                  </a:ext>
                </a:extLst>
              </p:cNvPr>
              <p:cNvSpPr/>
              <p:nvPr/>
            </p:nvSpPr>
            <p:spPr>
              <a:xfrm>
                <a:off x="7225284" y="2612237"/>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47857"/>
              </a:solidFill>
              <a:ln w="7429" cap="flat">
                <a:noFill/>
                <a:prstDash val="solid"/>
                <a:miter/>
              </a:ln>
            </p:spPr>
            <p:txBody>
              <a:bodyPr rtlCol="0" anchor="ctr"/>
              <a:lstStyle/>
              <a:p>
                <a:endParaRPr lang="en-IN" sz="1200"/>
              </a:p>
            </p:txBody>
          </p:sp>
          <p:sp>
            <p:nvSpPr>
              <p:cNvPr id="148" name="Freeform: Shape 147">
                <a:extLst>
                  <a:ext uri="{FF2B5EF4-FFF2-40B4-BE49-F238E27FC236}">
                    <a16:creationId xmlns:a16="http://schemas.microsoft.com/office/drawing/2014/main" id="{B3D916B0-BD19-24CC-F98E-6F0BBDDB9972}"/>
                  </a:ext>
                </a:extLst>
              </p:cNvPr>
              <p:cNvSpPr/>
              <p:nvPr/>
            </p:nvSpPr>
            <p:spPr>
              <a:xfrm>
                <a:off x="7284720" y="2612237"/>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47857"/>
              </a:solidFill>
              <a:ln w="7429" cap="flat">
                <a:noFill/>
                <a:prstDash val="solid"/>
                <a:miter/>
              </a:ln>
            </p:spPr>
            <p:txBody>
              <a:bodyPr rtlCol="0" anchor="ctr"/>
              <a:lstStyle/>
              <a:p>
                <a:endParaRPr lang="en-IN" sz="1200"/>
              </a:p>
            </p:txBody>
          </p:sp>
          <p:sp>
            <p:nvSpPr>
              <p:cNvPr id="149" name="Freeform: Shape 148">
                <a:extLst>
                  <a:ext uri="{FF2B5EF4-FFF2-40B4-BE49-F238E27FC236}">
                    <a16:creationId xmlns:a16="http://schemas.microsoft.com/office/drawing/2014/main" id="{4CDD4CA5-B04A-93C5-F4CE-B69B781CDB80}"/>
                  </a:ext>
                </a:extLst>
              </p:cNvPr>
              <p:cNvSpPr/>
              <p:nvPr/>
            </p:nvSpPr>
            <p:spPr>
              <a:xfrm>
                <a:off x="7344156" y="2612237"/>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47857"/>
              </a:solidFill>
              <a:ln w="7429" cap="flat">
                <a:noFill/>
                <a:prstDash val="solid"/>
                <a:miter/>
              </a:ln>
            </p:spPr>
            <p:txBody>
              <a:bodyPr rtlCol="0" anchor="ctr"/>
              <a:lstStyle/>
              <a:p>
                <a:endParaRPr lang="en-IN" sz="1200"/>
              </a:p>
            </p:txBody>
          </p:sp>
          <p:sp>
            <p:nvSpPr>
              <p:cNvPr id="150" name="Freeform: Shape 149">
                <a:extLst>
                  <a:ext uri="{FF2B5EF4-FFF2-40B4-BE49-F238E27FC236}">
                    <a16:creationId xmlns:a16="http://schemas.microsoft.com/office/drawing/2014/main" id="{DCB153F4-AB3D-157F-5C53-82D1733A5F2C}"/>
                  </a:ext>
                </a:extLst>
              </p:cNvPr>
              <p:cNvSpPr/>
              <p:nvPr/>
            </p:nvSpPr>
            <p:spPr>
              <a:xfrm>
                <a:off x="7403592" y="2612237"/>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47857"/>
              </a:solidFill>
              <a:ln w="7429" cap="flat">
                <a:noFill/>
                <a:prstDash val="solid"/>
                <a:miter/>
              </a:ln>
            </p:spPr>
            <p:txBody>
              <a:bodyPr rtlCol="0" anchor="ctr"/>
              <a:lstStyle/>
              <a:p>
                <a:endParaRPr lang="en-IN" sz="1200"/>
              </a:p>
            </p:txBody>
          </p:sp>
          <p:sp>
            <p:nvSpPr>
              <p:cNvPr id="151" name="Freeform: Shape 150">
                <a:extLst>
                  <a:ext uri="{FF2B5EF4-FFF2-40B4-BE49-F238E27FC236}">
                    <a16:creationId xmlns:a16="http://schemas.microsoft.com/office/drawing/2014/main" id="{B8156E7D-FBD4-51EE-F0C5-E0829EA8A33D}"/>
                  </a:ext>
                </a:extLst>
              </p:cNvPr>
              <p:cNvSpPr/>
              <p:nvPr/>
            </p:nvSpPr>
            <p:spPr>
              <a:xfrm>
                <a:off x="7463028" y="2612237"/>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47857"/>
              </a:solidFill>
              <a:ln w="7429" cap="flat">
                <a:noFill/>
                <a:prstDash val="solid"/>
                <a:miter/>
              </a:ln>
            </p:spPr>
            <p:txBody>
              <a:bodyPr rtlCol="0" anchor="ctr"/>
              <a:lstStyle/>
              <a:p>
                <a:endParaRPr lang="en-IN" sz="1200"/>
              </a:p>
            </p:txBody>
          </p:sp>
          <p:sp>
            <p:nvSpPr>
              <p:cNvPr id="152" name="Freeform: Shape 151">
                <a:extLst>
                  <a:ext uri="{FF2B5EF4-FFF2-40B4-BE49-F238E27FC236}">
                    <a16:creationId xmlns:a16="http://schemas.microsoft.com/office/drawing/2014/main" id="{0431A833-8F03-F36B-2A19-F7E9E72EC065}"/>
                  </a:ext>
                </a:extLst>
              </p:cNvPr>
              <p:cNvSpPr/>
              <p:nvPr/>
            </p:nvSpPr>
            <p:spPr>
              <a:xfrm>
                <a:off x="7522464" y="2612237"/>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47857"/>
              </a:solidFill>
              <a:ln w="7429" cap="flat">
                <a:noFill/>
                <a:prstDash val="solid"/>
                <a:miter/>
              </a:ln>
            </p:spPr>
            <p:txBody>
              <a:bodyPr rtlCol="0" anchor="ctr"/>
              <a:lstStyle/>
              <a:p>
                <a:endParaRPr lang="en-IN" sz="1200"/>
              </a:p>
            </p:txBody>
          </p:sp>
          <p:sp>
            <p:nvSpPr>
              <p:cNvPr id="153" name="Freeform: Shape 152">
                <a:extLst>
                  <a:ext uri="{FF2B5EF4-FFF2-40B4-BE49-F238E27FC236}">
                    <a16:creationId xmlns:a16="http://schemas.microsoft.com/office/drawing/2014/main" id="{BC54993E-650C-56F1-E4F8-D64CE78C3DD4}"/>
                  </a:ext>
                </a:extLst>
              </p:cNvPr>
              <p:cNvSpPr/>
              <p:nvPr/>
            </p:nvSpPr>
            <p:spPr>
              <a:xfrm>
                <a:off x="7581900" y="2612237"/>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47857"/>
              </a:solidFill>
              <a:ln w="7429" cap="flat">
                <a:noFill/>
                <a:prstDash val="solid"/>
                <a:miter/>
              </a:ln>
            </p:spPr>
            <p:txBody>
              <a:bodyPr rtlCol="0" anchor="ctr"/>
              <a:lstStyle/>
              <a:p>
                <a:endParaRPr lang="en-IN" sz="1200"/>
              </a:p>
            </p:txBody>
          </p:sp>
          <p:sp>
            <p:nvSpPr>
              <p:cNvPr id="154" name="Freeform: Shape 153">
                <a:extLst>
                  <a:ext uri="{FF2B5EF4-FFF2-40B4-BE49-F238E27FC236}">
                    <a16:creationId xmlns:a16="http://schemas.microsoft.com/office/drawing/2014/main" id="{10AC56E4-0D43-1F93-4694-3613B9EA3AF0}"/>
                  </a:ext>
                </a:extLst>
              </p:cNvPr>
              <p:cNvSpPr/>
              <p:nvPr/>
            </p:nvSpPr>
            <p:spPr>
              <a:xfrm>
                <a:off x="7641336" y="2612237"/>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47857"/>
              </a:solidFill>
              <a:ln w="7429" cap="flat">
                <a:noFill/>
                <a:prstDash val="solid"/>
                <a:miter/>
              </a:ln>
            </p:spPr>
            <p:txBody>
              <a:bodyPr rtlCol="0" anchor="ctr"/>
              <a:lstStyle/>
              <a:p>
                <a:endParaRPr lang="en-IN" sz="1200"/>
              </a:p>
            </p:txBody>
          </p:sp>
          <p:sp>
            <p:nvSpPr>
              <p:cNvPr id="155" name="Freeform: Shape 154">
                <a:extLst>
                  <a:ext uri="{FF2B5EF4-FFF2-40B4-BE49-F238E27FC236}">
                    <a16:creationId xmlns:a16="http://schemas.microsoft.com/office/drawing/2014/main" id="{C9417153-2E63-267D-ADBC-4723276706CB}"/>
                  </a:ext>
                </a:extLst>
              </p:cNvPr>
              <p:cNvSpPr/>
              <p:nvPr/>
            </p:nvSpPr>
            <p:spPr>
              <a:xfrm>
                <a:off x="7700772" y="2612237"/>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47857"/>
              </a:solidFill>
              <a:ln w="7429" cap="flat">
                <a:noFill/>
                <a:prstDash val="solid"/>
                <a:miter/>
              </a:ln>
            </p:spPr>
            <p:txBody>
              <a:bodyPr rtlCol="0" anchor="ctr"/>
              <a:lstStyle/>
              <a:p>
                <a:endParaRPr lang="en-IN" sz="1200"/>
              </a:p>
            </p:txBody>
          </p:sp>
          <p:sp>
            <p:nvSpPr>
              <p:cNvPr id="156" name="Freeform: Shape 155">
                <a:extLst>
                  <a:ext uri="{FF2B5EF4-FFF2-40B4-BE49-F238E27FC236}">
                    <a16:creationId xmlns:a16="http://schemas.microsoft.com/office/drawing/2014/main" id="{3A182D6E-B176-D5E6-9C6E-1918D5F9820A}"/>
                  </a:ext>
                </a:extLst>
              </p:cNvPr>
              <p:cNvSpPr/>
              <p:nvPr/>
            </p:nvSpPr>
            <p:spPr>
              <a:xfrm>
                <a:off x="7760208" y="2612237"/>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47857"/>
              </a:solidFill>
              <a:ln w="7429" cap="flat">
                <a:noFill/>
                <a:prstDash val="solid"/>
                <a:miter/>
              </a:ln>
            </p:spPr>
            <p:txBody>
              <a:bodyPr rtlCol="0" anchor="ctr"/>
              <a:lstStyle/>
              <a:p>
                <a:endParaRPr lang="en-IN" sz="1200"/>
              </a:p>
            </p:txBody>
          </p:sp>
          <p:sp>
            <p:nvSpPr>
              <p:cNvPr id="157" name="Freeform: Shape 156">
                <a:extLst>
                  <a:ext uri="{FF2B5EF4-FFF2-40B4-BE49-F238E27FC236}">
                    <a16:creationId xmlns:a16="http://schemas.microsoft.com/office/drawing/2014/main" id="{CD2756B4-C789-6FC6-D87C-0482B842AFF8}"/>
                  </a:ext>
                </a:extLst>
              </p:cNvPr>
              <p:cNvSpPr/>
              <p:nvPr/>
            </p:nvSpPr>
            <p:spPr>
              <a:xfrm>
                <a:off x="7819644" y="2612237"/>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47857"/>
              </a:solidFill>
              <a:ln w="7429" cap="flat">
                <a:noFill/>
                <a:prstDash val="solid"/>
                <a:miter/>
              </a:ln>
            </p:spPr>
            <p:txBody>
              <a:bodyPr rtlCol="0" anchor="ctr"/>
              <a:lstStyle/>
              <a:p>
                <a:endParaRPr lang="en-IN" sz="1200"/>
              </a:p>
            </p:txBody>
          </p:sp>
          <p:sp>
            <p:nvSpPr>
              <p:cNvPr id="158" name="Freeform: Shape 157">
                <a:extLst>
                  <a:ext uri="{FF2B5EF4-FFF2-40B4-BE49-F238E27FC236}">
                    <a16:creationId xmlns:a16="http://schemas.microsoft.com/office/drawing/2014/main" id="{FF0AEE1F-A559-968F-4964-787028198570}"/>
                  </a:ext>
                </a:extLst>
              </p:cNvPr>
              <p:cNvSpPr/>
              <p:nvPr/>
            </p:nvSpPr>
            <p:spPr>
              <a:xfrm>
                <a:off x="7879080" y="2612237"/>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47857"/>
              </a:solidFill>
              <a:ln w="7429" cap="flat">
                <a:noFill/>
                <a:prstDash val="solid"/>
                <a:miter/>
              </a:ln>
            </p:spPr>
            <p:txBody>
              <a:bodyPr rtlCol="0" anchor="ctr"/>
              <a:lstStyle/>
              <a:p>
                <a:endParaRPr lang="en-IN" sz="1200"/>
              </a:p>
            </p:txBody>
          </p:sp>
          <p:sp>
            <p:nvSpPr>
              <p:cNvPr id="159" name="Freeform: Shape 158">
                <a:extLst>
                  <a:ext uri="{FF2B5EF4-FFF2-40B4-BE49-F238E27FC236}">
                    <a16:creationId xmlns:a16="http://schemas.microsoft.com/office/drawing/2014/main" id="{A1B13B9F-C401-620E-D5C7-A7E1A6D7FA10}"/>
                  </a:ext>
                </a:extLst>
              </p:cNvPr>
              <p:cNvSpPr/>
              <p:nvPr/>
            </p:nvSpPr>
            <p:spPr>
              <a:xfrm>
                <a:off x="7938516" y="2612237"/>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47857"/>
              </a:solidFill>
              <a:ln w="7429" cap="flat">
                <a:noFill/>
                <a:prstDash val="solid"/>
                <a:miter/>
              </a:ln>
            </p:spPr>
            <p:txBody>
              <a:bodyPr rtlCol="0" anchor="ctr"/>
              <a:lstStyle/>
              <a:p>
                <a:endParaRPr lang="en-IN" sz="1200"/>
              </a:p>
            </p:txBody>
          </p:sp>
          <p:sp>
            <p:nvSpPr>
              <p:cNvPr id="160" name="Freeform: Shape 159">
                <a:extLst>
                  <a:ext uri="{FF2B5EF4-FFF2-40B4-BE49-F238E27FC236}">
                    <a16:creationId xmlns:a16="http://schemas.microsoft.com/office/drawing/2014/main" id="{18F41F3C-C0C7-5662-0D1E-FD431812C371}"/>
                  </a:ext>
                </a:extLst>
              </p:cNvPr>
              <p:cNvSpPr/>
              <p:nvPr/>
            </p:nvSpPr>
            <p:spPr>
              <a:xfrm>
                <a:off x="7997952" y="2612237"/>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47857"/>
              </a:solidFill>
              <a:ln w="7429" cap="flat">
                <a:noFill/>
                <a:prstDash val="solid"/>
                <a:miter/>
              </a:ln>
            </p:spPr>
            <p:txBody>
              <a:bodyPr rtlCol="0" anchor="ctr"/>
              <a:lstStyle/>
              <a:p>
                <a:endParaRPr lang="en-IN" sz="1200"/>
              </a:p>
            </p:txBody>
          </p:sp>
          <p:sp>
            <p:nvSpPr>
              <p:cNvPr id="161" name="Freeform: Shape 160">
                <a:extLst>
                  <a:ext uri="{FF2B5EF4-FFF2-40B4-BE49-F238E27FC236}">
                    <a16:creationId xmlns:a16="http://schemas.microsoft.com/office/drawing/2014/main" id="{6099091D-D7F9-41DE-3A64-B709D5C5991B}"/>
                  </a:ext>
                </a:extLst>
              </p:cNvPr>
              <p:cNvSpPr/>
              <p:nvPr/>
            </p:nvSpPr>
            <p:spPr>
              <a:xfrm>
                <a:off x="8057388" y="2612237"/>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47857"/>
              </a:solidFill>
              <a:ln w="7429" cap="flat">
                <a:noFill/>
                <a:prstDash val="solid"/>
                <a:miter/>
              </a:ln>
            </p:spPr>
            <p:txBody>
              <a:bodyPr rtlCol="0" anchor="ctr"/>
              <a:lstStyle/>
              <a:p>
                <a:endParaRPr lang="en-IN" sz="1200"/>
              </a:p>
            </p:txBody>
          </p:sp>
          <p:sp>
            <p:nvSpPr>
              <p:cNvPr id="162" name="Freeform: Shape 161">
                <a:extLst>
                  <a:ext uri="{FF2B5EF4-FFF2-40B4-BE49-F238E27FC236}">
                    <a16:creationId xmlns:a16="http://schemas.microsoft.com/office/drawing/2014/main" id="{E6CDF651-0F38-3EAC-0092-11396D9CC562}"/>
                  </a:ext>
                </a:extLst>
              </p:cNvPr>
              <p:cNvSpPr/>
              <p:nvPr/>
            </p:nvSpPr>
            <p:spPr>
              <a:xfrm>
                <a:off x="8116824" y="2612237"/>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47857"/>
              </a:solidFill>
              <a:ln w="7429" cap="flat">
                <a:noFill/>
                <a:prstDash val="solid"/>
                <a:miter/>
              </a:ln>
            </p:spPr>
            <p:txBody>
              <a:bodyPr rtlCol="0" anchor="ctr"/>
              <a:lstStyle/>
              <a:p>
                <a:endParaRPr lang="en-IN" sz="1200"/>
              </a:p>
            </p:txBody>
          </p:sp>
          <p:sp>
            <p:nvSpPr>
              <p:cNvPr id="163" name="Freeform: Shape 162">
                <a:extLst>
                  <a:ext uri="{FF2B5EF4-FFF2-40B4-BE49-F238E27FC236}">
                    <a16:creationId xmlns:a16="http://schemas.microsoft.com/office/drawing/2014/main" id="{D43AB440-0019-79F6-CBF0-BC1353A43D4F}"/>
                  </a:ext>
                </a:extLst>
              </p:cNvPr>
              <p:cNvSpPr/>
              <p:nvPr/>
            </p:nvSpPr>
            <p:spPr>
              <a:xfrm>
                <a:off x="8176260" y="2612237"/>
                <a:ext cx="29718" cy="49580"/>
              </a:xfrm>
              <a:custGeom>
                <a:avLst/>
                <a:gdLst>
                  <a:gd name="connsiteX0" fmla="*/ 0 w 29718"/>
                  <a:gd name="connsiteY0" fmla="*/ 0 h 49580"/>
                  <a:gd name="connsiteX1" fmla="*/ 29718 w 29718"/>
                  <a:gd name="connsiteY1" fmla="*/ 0 h 49580"/>
                  <a:gd name="connsiteX2" fmla="*/ 29718 w 29718"/>
                  <a:gd name="connsiteY2" fmla="*/ 49581 h 49580"/>
                  <a:gd name="connsiteX3" fmla="*/ 0 w 29718"/>
                  <a:gd name="connsiteY3" fmla="*/ 49581 h 49580"/>
                </a:gdLst>
                <a:ahLst/>
                <a:cxnLst>
                  <a:cxn ang="0">
                    <a:pos x="connsiteX0" y="connsiteY0"/>
                  </a:cxn>
                  <a:cxn ang="0">
                    <a:pos x="connsiteX1" y="connsiteY1"/>
                  </a:cxn>
                  <a:cxn ang="0">
                    <a:pos x="connsiteX2" y="connsiteY2"/>
                  </a:cxn>
                  <a:cxn ang="0">
                    <a:pos x="connsiteX3" y="connsiteY3"/>
                  </a:cxn>
                </a:cxnLst>
                <a:rect l="l" t="t" r="r" b="b"/>
                <a:pathLst>
                  <a:path w="29718" h="49580">
                    <a:moveTo>
                      <a:pt x="0" y="0"/>
                    </a:moveTo>
                    <a:lnTo>
                      <a:pt x="29718" y="0"/>
                    </a:lnTo>
                    <a:lnTo>
                      <a:pt x="29718" y="49581"/>
                    </a:lnTo>
                    <a:lnTo>
                      <a:pt x="0" y="49581"/>
                    </a:lnTo>
                    <a:close/>
                  </a:path>
                </a:pathLst>
              </a:custGeom>
              <a:solidFill>
                <a:srgbClr val="047857"/>
              </a:solidFill>
              <a:ln w="7429" cap="flat">
                <a:noFill/>
                <a:prstDash val="solid"/>
                <a:miter/>
              </a:ln>
            </p:spPr>
            <p:txBody>
              <a:bodyPr rtlCol="0" anchor="ctr"/>
              <a:lstStyle/>
              <a:p>
                <a:endParaRPr lang="en-IN" sz="1200"/>
              </a:p>
            </p:txBody>
          </p:sp>
          <p:sp>
            <p:nvSpPr>
              <p:cNvPr id="164" name="TextBox 163">
                <a:extLst>
                  <a:ext uri="{FF2B5EF4-FFF2-40B4-BE49-F238E27FC236}">
                    <a16:creationId xmlns:a16="http://schemas.microsoft.com/office/drawing/2014/main" id="{682BDE8F-0F3E-196B-3A09-B2AF09000BAB}"/>
                  </a:ext>
                </a:extLst>
              </p:cNvPr>
              <p:cNvSpPr txBox="1"/>
              <p:nvPr/>
            </p:nvSpPr>
            <p:spPr>
              <a:xfrm>
                <a:off x="7128106" y="2312676"/>
                <a:ext cx="873957" cy="184666"/>
              </a:xfrm>
              <a:prstGeom prst="rect">
                <a:avLst/>
              </a:prstGeom>
              <a:noFill/>
            </p:spPr>
            <p:txBody>
              <a:bodyPr wrap="none" rtlCol="0">
                <a:spAutoFit/>
              </a:bodyPr>
              <a:lstStyle/>
              <a:p>
                <a:pPr algn="l"/>
                <a:r>
                  <a:rPr lang="en-IN" sz="600" spc="0" baseline="0">
                    <a:ln/>
                    <a:solidFill>
                      <a:srgbClr val="6EE7B7"/>
                    </a:solidFill>
                    <a:latin typeface="Arial"/>
                    <a:cs typeface="Arial"/>
                    <a:sym typeface="Arial"/>
                    <a:rtl val="0"/>
                  </a:rPr>
                  <a:t>128+ Antenna Array</a:t>
                </a:r>
              </a:p>
            </p:txBody>
          </p:sp>
        </p:grpSp>
        <p:grpSp>
          <p:nvGrpSpPr>
            <p:cNvPr id="165" name="Graphic 6">
              <a:extLst>
                <a:ext uri="{FF2B5EF4-FFF2-40B4-BE49-F238E27FC236}">
                  <a16:creationId xmlns:a16="http://schemas.microsoft.com/office/drawing/2014/main" id="{9E998D32-3B32-DF6F-26B7-AE8142AD82E1}"/>
                </a:ext>
              </a:extLst>
            </p:cNvPr>
            <p:cNvGrpSpPr/>
            <p:nvPr/>
          </p:nvGrpSpPr>
          <p:grpSpPr>
            <a:xfrm>
              <a:off x="7953375" y="2451100"/>
              <a:ext cx="1211497" cy="1028079"/>
              <a:chOff x="7953375" y="2451100"/>
              <a:chExt cx="1211497" cy="1028079"/>
            </a:xfrm>
          </p:grpSpPr>
          <p:sp>
            <p:nvSpPr>
              <p:cNvPr id="166" name="Freeform: Shape 165">
                <a:extLst>
                  <a:ext uri="{FF2B5EF4-FFF2-40B4-BE49-F238E27FC236}">
                    <a16:creationId xmlns:a16="http://schemas.microsoft.com/office/drawing/2014/main" id="{B70BE884-8FB4-5919-D965-F5F2DA054442}"/>
                  </a:ext>
                </a:extLst>
              </p:cNvPr>
              <p:cNvSpPr/>
              <p:nvPr/>
            </p:nvSpPr>
            <p:spPr>
              <a:xfrm>
                <a:off x="8696325" y="2606040"/>
                <a:ext cx="148590" cy="216916"/>
              </a:xfrm>
              <a:custGeom>
                <a:avLst/>
                <a:gdLst>
                  <a:gd name="connsiteX0" fmla="*/ 74295 w 148590"/>
                  <a:gd name="connsiteY0" fmla="*/ 0 h 216916"/>
                  <a:gd name="connsiteX1" fmla="*/ 148590 w 148590"/>
                  <a:gd name="connsiteY1" fmla="*/ 0 h 216916"/>
                  <a:gd name="connsiteX2" fmla="*/ 148590 w 148590"/>
                  <a:gd name="connsiteY2" fmla="*/ 216916 h 216916"/>
                  <a:gd name="connsiteX3" fmla="*/ 74295 w 148590"/>
                  <a:gd name="connsiteY3" fmla="*/ 216916 h 216916"/>
                  <a:gd name="connsiteX4" fmla="*/ 74295 w 148590"/>
                  <a:gd name="connsiteY4" fmla="*/ 216916 h 216916"/>
                  <a:gd name="connsiteX5" fmla="*/ 0 w 148590"/>
                  <a:gd name="connsiteY5" fmla="*/ 216916 h 216916"/>
                  <a:gd name="connsiteX6" fmla="*/ 0 w 148590"/>
                  <a:gd name="connsiteY6" fmla="*/ 0 h 216916"/>
                  <a:gd name="connsiteX7" fmla="*/ 74295 w 148590"/>
                  <a:gd name="connsiteY7" fmla="*/ 0 h 21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 h="216916">
                    <a:moveTo>
                      <a:pt x="74295" y="0"/>
                    </a:moveTo>
                    <a:cubicBezTo>
                      <a:pt x="115327" y="0"/>
                      <a:pt x="148590" y="0"/>
                      <a:pt x="148590" y="0"/>
                    </a:cubicBezTo>
                    <a:lnTo>
                      <a:pt x="148590" y="216916"/>
                    </a:lnTo>
                    <a:cubicBezTo>
                      <a:pt x="148590" y="216916"/>
                      <a:pt x="115327" y="216916"/>
                      <a:pt x="74295" y="216916"/>
                    </a:cubicBezTo>
                    <a:lnTo>
                      <a:pt x="74295" y="216916"/>
                    </a:lnTo>
                    <a:cubicBezTo>
                      <a:pt x="33263" y="216916"/>
                      <a:pt x="0" y="216916"/>
                      <a:pt x="0" y="216916"/>
                    </a:cubicBezTo>
                    <a:lnTo>
                      <a:pt x="0" y="0"/>
                    </a:lnTo>
                    <a:cubicBezTo>
                      <a:pt x="0" y="0"/>
                      <a:pt x="33263" y="0"/>
                      <a:pt x="74295" y="0"/>
                    </a:cubicBezTo>
                    <a:close/>
                  </a:path>
                </a:pathLst>
              </a:custGeom>
              <a:solidFill>
                <a:srgbClr val="3B82F6"/>
              </a:solidFill>
              <a:ln w="7429" cap="flat">
                <a:noFill/>
                <a:prstDash val="solid"/>
                <a:miter/>
              </a:ln>
            </p:spPr>
            <p:txBody>
              <a:bodyPr rtlCol="0" anchor="ctr"/>
              <a:lstStyle/>
              <a:p>
                <a:endParaRPr lang="en-IN" sz="1200"/>
              </a:p>
            </p:txBody>
          </p:sp>
          <p:sp>
            <p:nvSpPr>
              <p:cNvPr id="167" name="Freeform: Shape 166">
                <a:extLst>
                  <a:ext uri="{FF2B5EF4-FFF2-40B4-BE49-F238E27FC236}">
                    <a16:creationId xmlns:a16="http://schemas.microsoft.com/office/drawing/2014/main" id="{4C2220C6-6053-78E6-71B6-DB862A90A5B8}"/>
                  </a:ext>
                </a:extLst>
              </p:cNvPr>
              <p:cNvSpPr/>
              <p:nvPr/>
            </p:nvSpPr>
            <p:spPr>
              <a:xfrm>
                <a:off x="8748331" y="2649423"/>
                <a:ext cx="44577" cy="37185"/>
              </a:xfrm>
              <a:custGeom>
                <a:avLst/>
                <a:gdLst>
                  <a:gd name="connsiteX0" fmla="*/ 44577 w 44577"/>
                  <a:gd name="connsiteY0" fmla="*/ 18593 h 37185"/>
                  <a:gd name="connsiteX1" fmla="*/ 22289 w 44577"/>
                  <a:gd name="connsiteY1" fmla="*/ 37186 h 37185"/>
                  <a:gd name="connsiteX2" fmla="*/ 0 w 44577"/>
                  <a:gd name="connsiteY2" fmla="*/ 18593 h 37185"/>
                  <a:gd name="connsiteX3" fmla="*/ 22289 w 44577"/>
                  <a:gd name="connsiteY3" fmla="*/ 0 h 37185"/>
                  <a:gd name="connsiteX4" fmla="*/ 44577 w 44577"/>
                  <a:gd name="connsiteY4" fmla="*/ 18593 h 37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7" h="37185">
                    <a:moveTo>
                      <a:pt x="44577" y="18593"/>
                    </a:moveTo>
                    <a:cubicBezTo>
                      <a:pt x="44577" y="28861"/>
                      <a:pt x="34598" y="37186"/>
                      <a:pt x="22289" y="37186"/>
                    </a:cubicBezTo>
                    <a:cubicBezTo>
                      <a:pt x="9979" y="37186"/>
                      <a:pt x="0" y="28861"/>
                      <a:pt x="0" y="18593"/>
                    </a:cubicBezTo>
                    <a:cubicBezTo>
                      <a:pt x="0" y="8324"/>
                      <a:pt x="9979" y="0"/>
                      <a:pt x="22289" y="0"/>
                    </a:cubicBezTo>
                    <a:cubicBezTo>
                      <a:pt x="34598" y="0"/>
                      <a:pt x="44577" y="8324"/>
                      <a:pt x="44577" y="18593"/>
                    </a:cubicBezTo>
                    <a:close/>
                  </a:path>
                </a:pathLst>
              </a:custGeom>
              <a:solidFill>
                <a:srgbClr val="FFFFFF"/>
              </a:solidFill>
              <a:ln w="7429" cap="flat">
                <a:noFill/>
                <a:prstDash val="solid"/>
                <a:miter/>
              </a:ln>
            </p:spPr>
            <p:txBody>
              <a:bodyPr rtlCol="0" anchor="ctr"/>
              <a:lstStyle/>
              <a:p>
                <a:endParaRPr lang="en-IN" sz="1200"/>
              </a:p>
            </p:txBody>
          </p:sp>
          <p:sp>
            <p:nvSpPr>
              <p:cNvPr id="168" name="TextBox 167">
                <a:extLst>
                  <a:ext uri="{FF2B5EF4-FFF2-40B4-BE49-F238E27FC236}">
                    <a16:creationId xmlns:a16="http://schemas.microsoft.com/office/drawing/2014/main" id="{41BD0FAB-8689-70BB-7FE2-3A37005320E2}"/>
                  </a:ext>
                </a:extLst>
              </p:cNvPr>
              <p:cNvSpPr txBox="1"/>
              <p:nvPr/>
            </p:nvSpPr>
            <p:spPr>
              <a:xfrm>
                <a:off x="8569769" y="2814094"/>
                <a:ext cx="372218" cy="169277"/>
              </a:xfrm>
              <a:prstGeom prst="rect">
                <a:avLst/>
              </a:prstGeom>
              <a:noFill/>
            </p:spPr>
            <p:txBody>
              <a:bodyPr wrap="none" rtlCol="0">
                <a:spAutoFit/>
              </a:bodyPr>
              <a:lstStyle/>
              <a:p>
                <a:pPr algn="l"/>
                <a:r>
                  <a:rPr lang="en-IN" sz="500" spc="0" baseline="0">
                    <a:ln/>
                    <a:solidFill>
                      <a:srgbClr val="E5E7EB"/>
                    </a:solidFill>
                    <a:latin typeface="Arial"/>
                    <a:cs typeface="Arial"/>
                    <a:sym typeface="Arial"/>
                    <a:rtl val="0"/>
                  </a:rPr>
                  <a:t>User 1</a:t>
                </a:r>
              </a:p>
            </p:txBody>
          </p:sp>
          <p:sp>
            <p:nvSpPr>
              <p:cNvPr id="169" name="Freeform: Shape 168">
                <a:extLst>
                  <a:ext uri="{FF2B5EF4-FFF2-40B4-BE49-F238E27FC236}">
                    <a16:creationId xmlns:a16="http://schemas.microsoft.com/office/drawing/2014/main" id="{CA6901AE-D273-4985-E7F3-E93484AFAC22}"/>
                  </a:ext>
                </a:extLst>
              </p:cNvPr>
              <p:cNvSpPr/>
              <p:nvPr/>
            </p:nvSpPr>
            <p:spPr>
              <a:xfrm>
                <a:off x="7953375" y="2606040"/>
                <a:ext cx="668655" cy="371856"/>
              </a:xfrm>
              <a:custGeom>
                <a:avLst/>
                <a:gdLst>
                  <a:gd name="connsiteX0" fmla="*/ 0 w 668655"/>
                  <a:gd name="connsiteY0" fmla="*/ 247904 h 371856"/>
                  <a:gd name="connsiteX1" fmla="*/ 668655 w 668655"/>
                  <a:gd name="connsiteY1" fmla="*/ 0 h 371856"/>
                  <a:gd name="connsiteX2" fmla="*/ 668655 w 668655"/>
                  <a:gd name="connsiteY2" fmla="*/ 185928 h 371856"/>
                  <a:gd name="connsiteX3" fmla="*/ 0 w 668655"/>
                  <a:gd name="connsiteY3" fmla="*/ 371856 h 371856"/>
                </a:gdLst>
                <a:ahLst/>
                <a:cxnLst>
                  <a:cxn ang="0">
                    <a:pos x="connsiteX0" y="connsiteY0"/>
                  </a:cxn>
                  <a:cxn ang="0">
                    <a:pos x="connsiteX1" y="connsiteY1"/>
                  </a:cxn>
                  <a:cxn ang="0">
                    <a:pos x="connsiteX2" y="connsiteY2"/>
                  </a:cxn>
                  <a:cxn ang="0">
                    <a:pos x="connsiteX3" y="connsiteY3"/>
                  </a:cxn>
                </a:cxnLst>
                <a:rect l="l" t="t" r="r" b="b"/>
                <a:pathLst>
                  <a:path w="668655" h="371856">
                    <a:moveTo>
                      <a:pt x="0" y="247904"/>
                    </a:moveTo>
                    <a:lnTo>
                      <a:pt x="668655" y="0"/>
                    </a:lnTo>
                    <a:lnTo>
                      <a:pt x="668655" y="185928"/>
                    </a:lnTo>
                    <a:lnTo>
                      <a:pt x="0" y="371856"/>
                    </a:lnTo>
                    <a:close/>
                  </a:path>
                </a:pathLst>
              </a:custGeom>
              <a:gradFill>
                <a:gsLst>
                  <a:gs pos="0">
                    <a:srgbClr val="3B82F6">
                      <a:alpha val="89804"/>
                    </a:srgbClr>
                  </a:gs>
                  <a:gs pos="50000">
                    <a:srgbClr val="60A5FA">
                      <a:alpha val="69804"/>
                    </a:srgbClr>
                  </a:gs>
                  <a:gs pos="100000">
                    <a:srgbClr val="93C5FD">
                      <a:alpha val="29804"/>
                    </a:srgbClr>
                  </a:gs>
                </a:gsLst>
                <a:lin ang="0" scaled="1"/>
              </a:gradFill>
              <a:ln w="7429" cap="flat">
                <a:noFill/>
                <a:prstDash val="solid"/>
                <a:miter/>
              </a:ln>
            </p:spPr>
            <p:txBody>
              <a:bodyPr rtlCol="0" anchor="ctr"/>
              <a:lstStyle/>
              <a:p>
                <a:endParaRPr lang="en-IN" sz="1200"/>
              </a:p>
            </p:txBody>
          </p:sp>
          <p:sp>
            <p:nvSpPr>
              <p:cNvPr id="170" name="TextBox 169">
                <a:extLst>
                  <a:ext uri="{FF2B5EF4-FFF2-40B4-BE49-F238E27FC236}">
                    <a16:creationId xmlns:a16="http://schemas.microsoft.com/office/drawing/2014/main" id="{E7CE2B8A-E363-9FF3-CE94-DF3E71E15CAE}"/>
                  </a:ext>
                </a:extLst>
              </p:cNvPr>
              <p:cNvSpPr txBox="1"/>
              <p:nvPr/>
            </p:nvSpPr>
            <p:spPr>
              <a:xfrm>
                <a:off x="8081043" y="2633777"/>
                <a:ext cx="362600" cy="153888"/>
              </a:xfrm>
              <a:prstGeom prst="rect">
                <a:avLst/>
              </a:prstGeom>
              <a:noFill/>
            </p:spPr>
            <p:txBody>
              <a:bodyPr wrap="none" rtlCol="0">
                <a:spAutoFit/>
              </a:bodyPr>
              <a:lstStyle/>
              <a:p>
                <a:pPr algn="l"/>
                <a:r>
                  <a:rPr lang="en-IN" sz="400" spc="0" baseline="0">
                    <a:ln/>
                    <a:solidFill>
                      <a:srgbClr val="60A5FA"/>
                    </a:solidFill>
                    <a:latin typeface="Arial"/>
                    <a:cs typeface="Arial"/>
                    <a:sym typeface="Arial"/>
                    <a:rtl val="0"/>
                  </a:rPr>
                  <a:t>Beam 1</a:t>
                </a:r>
              </a:p>
            </p:txBody>
          </p:sp>
          <p:sp>
            <p:nvSpPr>
              <p:cNvPr id="171" name="Freeform: Shape 170">
                <a:extLst>
                  <a:ext uri="{FF2B5EF4-FFF2-40B4-BE49-F238E27FC236}">
                    <a16:creationId xmlns:a16="http://schemas.microsoft.com/office/drawing/2014/main" id="{3F8CCC7E-52F4-707B-F725-4985EC398CF1}"/>
                  </a:ext>
                </a:extLst>
              </p:cNvPr>
              <p:cNvSpPr/>
              <p:nvPr/>
            </p:nvSpPr>
            <p:spPr>
              <a:xfrm>
                <a:off x="8547735" y="3101848"/>
                <a:ext cx="148590" cy="216916"/>
              </a:xfrm>
              <a:custGeom>
                <a:avLst/>
                <a:gdLst>
                  <a:gd name="connsiteX0" fmla="*/ 74295 w 148590"/>
                  <a:gd name="connsiteY0" fmla="*/ 0 h 216916"/>
                  <a:gd name="connsiteX1" fmla="*/ 148590 w 148590"/>
                  <a:gd name="connsiteY1" fmla="*/ 0 h 216916"/>
                  <a:gd name="connsiteX2" fmla="*/ 148590 w 148590"/>
                  <a:gd name="connsiteY2" fmla="*/ 216916 h 216916"/>
                  <a:gd name="connsiteX3" fmla="*/ 74295 w 148590"/>
                  <a:gd name="connsiteY3" fmla="*/ 216916 h 216916"/>
                  <a:gd name="connsiteX4" fmla="*/ 74295 w 148590"/>
                  <a:gd name="connsiteY4" fmla="*/ 216916 h 216916"/>
                  <a:gd name="connsiteX5" fmla="*/ 0 w 148590"/>
                  <a:gd name="connsiteY5" fmla="*/ 216916 h 216916"/>
                  <a:gd name="connsiteX6" fmla="*/ 0 w 148590"/>
                  <a:gd name="connsiteY6" fmla="*/ 0 h 216916"/>
                  <a:gd name="connsiteX7" fmla="*/ 74295 w 148590"/>
                  <a:gd name="connsiteY7" fmla="*/ 0 h 21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 h="216916">
                    <a:moveTo>
                      <a:pt x="74295" y="0"/>
                    </a:moveTo>
                    <a:cubicBezTo>
                      <a:pt x="115327" y="0"/>
                      <a:pt x="148590" y="0"/>
                      <a:pt x="148590" y="0"/>
                    </a:cubicBezTo>
                    <a:lnTo>
                      <a:pt x="148590" y="216916"/>
                    </a:lnTo>
                    <a:cubicBezTo>
                      <a:pt x="148590" y="216916"/>
                      <a:pt x="115327" y="216916"/>
                      <a:pt x="74295" y="216916"/>
                    </a:cubicBezTo>
                    <a:lnTo>
                      <a:pt x="74295" y="216916"/>
                    </a:lnTo>
                    <a:cubicBezTo>
                      <a:pt x="33263" y="216916"/>
                      <a:pt x="0" y="216916"/>
                      <a:pt x="0" y="216916"/>
                    </a:cubicBezTo>
                    <a:lnTo>
                      <a:pt x="0" y="0"/>
                    </a:lnTo>
                    <a:cubicBezTo>
                      <a:pt x="0" y="0"/>
                      <a:pt x="33263" y="0"/>
                      <a:pt x="74295" y="0"/>
                    </a:cubicBezTo>
                    <a:close/>
                  </a:path>
                </a:pathLst>
              </a:custGeom>
              <a:solidFill>
                <a:srgbClr val="3B82F6"/>
              </a:solidFill>
              <a:ln w="7429" cap="flat">
                <a:noFill/>
                <a:prstDash val="solid"/>
                <a:miter/>
              </a:ln>
            </p:spPr>
            <p:txBody>
              <a:bodyPr rtlCol="0" anchor="ctr"/>
              <a:lstStyle/>
              <a:p>
                <a:endParaRPr lang="en-IN" sz="1200"/>
              </a:p>
            </p:txBody>
          </p:sp>
          <p:sp>
            <p:nvSpPr>
              <p:cNvPr id="172" name="Freeform: Shape 171">
                <a:extLst>
                  <a:ext uri="{FF2B5EF4-FFF2-40B4-BE49-F238E27FC236}">
                    <a16:creationId xmlns:a16="http://schemas.microsoft.com/office/drawing/2014/main" id="{392235D0-3E09-5EDB-B16D-76E990DC6F39}"/>
                  </a:ext>
                </a:extLst>
              </p:cNvPr>
              <p:cNvSpPr/>
              <p:nvPr/>
            </p:nvSpPr>
            <p:spPr>
              <a:xfrm>
                <a:off x="8599741" y="3145231"/>
                <a:ext cx="44577" cy="37185"/>
              </a:xfrm>
              <a:custGeom>
                <a:avLst/>
                <a:gdLst>
                  <a:gd name="connsiteX0" fmla="*/ 44577 w 44577"/>
                  <a:gd name="connsiteY0" fmla="*/ 18593 h 37185"/>
                  <a:gd name="connsiteX1" fmla="*/ 22289 w 44577"/>
                  <a:gd name="connsiteY1" fmla="*/ 37186 h 37185"/>
                  <a:gd name="connsiteX2" fmla="*/ 0 w 44577"/>
                  <a:gd name="connsiteY2" fmla="*/ 18593 h 37185"/>
                  <a:gd name="connsiteX3" fmla="*/ 22289 w 44577"/>
                  <a:gd name="connsiteY3" fmla="*/ 0 h 37185"/>
                  <a:gd name="connsiteX4" fmla="*/ 44577 w 44577"/>
                  <a:gd name="connsiteY4" fmla="*/ 18593 h 37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7" h="37185">
                    <a:moveTo>
                      <a:pt x="44577" y="18593"/>
                    </a:moveTo>
                    <a:cubicBezTo>
                      <a:pt x="44577" y="28861"/>
                      <a:pt x="34598" y="37186"/>
                      <a:pt x="22289" y="37186"/>
                    </a:cubicBezTo>
                    <a:cubicBezTo>
                      <a:pt x="9979" y="37186"/>
                      <a:pt x="0" y="28861"/>
                      <a:pt x="0" y="18593"/>
                    </a:cubicBezTo>
                    <a:cubicBezTo>
                      <a:pt x="0" y="8324"/>
                      <a:pt x="9979" y="0"/>
                      <a:pt x="22289" y="0"/>
                    </a:cubicBezTo>
                    <a:cubicBezTo>
                      <a:pt x="34598" y="0"/>
                      <a:pt x="44577" y="8324"/>
                      <a:pt x="44577" y="18593"/>
                    </a:cubicBezTo>
                    <a:close/>
                  </a:path>
                </a:pathLst>
              </a:custGeom>
              <a:solidFill>
                <a:srgbClr val="FFFFFF"/>
              </a:solidFill>
              <a:ln w="7429" cap="flat">
                <a:noFill/>
                <a:prstDash val="solid"/>
                <a:miter/>
              </a:ln>
            </p:spPr>
            <p:txBody>
              <a:bodyPr rtlCol="0" anchor="ctr"/>
              <a:lstStyle/>
              <a:p>
                <a:endParaRPr lang="en-IN" sz="1200"/>
              </a:p>
            </p:txBody>
          </p:sp>
          <p:sp>
            <p:nvSpPr>
              <p:cNvPr id="173" name="TextBox 172">
                <a:extLst>
                  <a:ext uri="{FF2B5EF4-FFF2-40B4-BE49-F238E27FC236}">
                    <a16:creationId xmlns:a16="http://schemas.microsoft.com/office/drawing/2014/main" id="{6D4AFFDE-F4F4-0E26-A806-8AE7395C5DFE}"/>
                  </a:ext>
                </a:extLst>
              </p:cNvPr>
              <p:cNvSpPr txBox="1"/>
              <p:nvPr/>
            </p:nvSpPr>
            <p:spPr>
              <a:xfrm>
                <a:off x="8421179" y="3309902"/>
                <a:ext cx="372218" cy="169277"/>
              </a:xfrm>
              <a:prstGeom prst="rect">
                <a:avLst/>
              </a:prstGeom>
              <a:noFill/>
            </p:spPr>
            <p:txBody>
              <a:bodyPr wrap="none" rtlCol="0">
                <a:spAutoFit/>
              </a:bodyPr>
              <a:lstStyle/>
              <a:p>
                <a:pPr algn="l"/>
                <a:r>
                  <a:rPr lang="en-IN" sz="500" spc="0" baseline="0">
                    <a:ln/>
                    <a:solidFill>
                      <a:srgbClr val="E5E7EB"/>
                    </a:solidFill>
                    <a:latin typeface="Arial"/>
                    <a:cs typeface="Arial"/>
                    <a:sym typeface="Arial"/>
                    <a:rtl val="0"/>
                  </a:rPr>
                  <a:t>User 2</a:t>
                </a:r>
              </a:p>
            </p:txBody>
          </p:sp>
          <p:sp>
            <p:nvSpPr>
              <p:cNvPr id="174" name="Freeform: Shape 173">
                <a:extLst>
                  <a:ext uri="{FF2B5EF4-FFF2-40B4-BE49-F238E27FC236}">
                    <a16:creationId xmlns:a16="http://schemas.microsoft.com/office/drawing/2014/main" id="{53535BE2-3961-2895-5711-CE55CDEFE8E5}"/>
                  </a:ext>
                </a:extLst>
              </p:cNvPr>
              <p:cNvSpPr/>
              <p:nvPr/>
            </p:nvSpPr>
            <p:spPr>
              <a:xfrm>
                <a:off x="7953375" y="2977896"/>
                <a:ext cx="520065" cy="278892"/>
              </a:xfrm>
              <a:custGeom>
                <a:avLst/>
                <a:gdLst>
                  <a:gd name="connsiteX0" fmla="*/ 0 w 520065"/>
                  <a:gd name="connsiteY0" fmla="*/ 0 h 278892"/>
                  <a:gd name="connsiteX1" fmla="*/ 520065 w 520065"/>
                  <a:gd name="connsiteY1" fmla="*/ 92964 h 278892"/>
                  <a:gd name="connsiteX2" fmla="*/ 520065 w 520065"/>
                  <a:gd name="connsiteY2" fmla="*/ 278892 h 278892"/>
                  <a:gd name="connsiteX3" fmla="*/ 0 w 520065"/>
                  <a:gd name="connsiteY3" fmla="*/ 123952 h 278892"/>
                </a:gdLst>
                <a:ahLst/>
                <a:cxnLst>
                  <a:cxn ang="0">
                    <a:pos x="connsiteX0" y="connsiteY0"/>
                  </a:cxn>
                  <a:cxn ang="0">
                    <a:pos x="connsiteX1" y="connsiteY1"/>
                  </a:cxn>
                  <a:cxn ang="0">
                    <a:pos x="connsiteX2" y="connsiteY2"/>
                  </a:cxn>
                  <a:cxn ang="0">
                    <a:pos x="connsiteX3" y="connsiteY3"/>
                  </a:cxn>
                </a:cxnLst>
                <a:rect l="l" t="t" r="r" b="b"/>
                <a:pathLst>
                  <a:path w="520065" h="278892">
                    <a:moveTo>
                      <a:pt x="0" y="0"/>
                    </a:moveTo>
                    <a:lnTo>
                      <a:pt x="520065" y="92964"/>
                    </a:lnTo>
                    <a:lnTo>
                      <a:pt x="520065" y="278892"/>
                    </a:lnTo>
                    <a:lnTo>
                      <a:pt x="0" y="123952"/>
                    </a:lnTo>
                    <a:close/>
                  </a:path>
                </a:pathLst>
              </a:custGeom>
              <a:gradFill>
                <a:gsLst>
                  <a:gs pos="0">
                    <a:srgbClr val="3B82F6">
                      <a:alpha val="89804"/>
                    </a:srgbClr>
                  </a:gs>
                  <a:gs pos="50000">
                    <a:srgbClr val="60A5FA">
                      <a:alpha val="69804"/>
                    </a:srgbClr>
                  </a:gs>
                  <a:gs pos="100000">
                    <a:srgbClr val="93C5FD">
                      <a:alpha val="29804"/>
                    </a:srgbClr>
                  </a:gs>
                </a:gsLst>
                <a:lin ang="0" scaled="1"/>
              </a:gradFill>
              <a:ln w="7429" cap="flat">
                <a:noFill/>
                <a:prstDash val="solid"/>
                <a:miter/>
              </a:ln>
            </p:spPr>
            <p:txBody>
              <a:bodyPr rtlCol="0" anchor="ctr"/>
              <a:lstStyle/>
              <a:p>
                <a:endParaRPr lang="en-IN" sz="1200"/>
              </a:p>
            </p:txBody>
          </p:sp>
          <p:sp>
            <p:nvSpPr>
              <p:cNvPr id="175" name="TextBox 174">
                <a:extLst>
                  <a:ext uri="{FF2B5EF4-FFF2-40B4-BE49-F238E27FC236}">
                    <a16:creationId xmlns:a16="http://schemas.microsoft.com/office/drawing/2014/main" id="{6BB9D45D-A9B2-7B3C-31E8-BB6378D5B7A7}"/>
                  </a:ext>
                </a:extLst>
              </p:cNvPr>
              <p:cNvSpPr txBox="1"/>
              <p:nvPr/>
            </p:nvSpPr>
            <p:spPr>
              <a:xfrm>
                <a:off x="8006748" y="3036621"/>
                <a:ext cx="362600" cy="153888"/>
              </a:xfrm>
              <a:prstGeom prst="rect">
                <a:avLst/>
              </a:prstGeom>
              <a:noFill/>
            </p:spPr>
            <p:txBody>
              <a:bodyPr wrap="none" rtlCol="0">
                <a:spAutoFit/>
              </a:bodyPr>
              <a:lstStyle/>
              <a:p>
                <a:pPr algn="l"/>
                <a:r>
                  <a:rPr lang="en-IN" sz="400" spc="0" baseline="0">
                    <a:ln/>
                    <a:solidFill>
                      <a:srgbClr val="60A5FA"/>
                    </a:solidFill>
                    <a:latin typeface="Arial"/>
                    <a:cs typeface="Arial"/>
                    <a:sym typeface="Arial"/>
                    <a:rtl val="0"/>
                  </a:rPr>
                  <a:t>Beam 2</a:t>
                </a:r>
              </a:p>
            </p:txBody>
          </p:sp>
          <p:sp>
            <p:nvSpPr>
              <p:cNvPr id="176" name="Freeform: Shape 175">
                <a:extLst>
                  <a:ext uri="{FF2B5EF4-FFF2-40B4-BE49-F238E27FC236}">
                    <a16:creationId xmlns:a16="http://schemas.microsoft.com/office/drawing/2014/main" id="{C7285E69-4435-321F-ED1F-4D01113E8026}"/>
                  </a:ext>
                </a:extLst>
              </p:cNvPr>
              <p:cNvSpPr/>
              <p:nvPr/>
            </p:nvSpPr>
            <p:spPr>
              <a:xfrm>
                <a:off x="8919210" y="2482088"/>
                <a:ext cx="148590" cy="216916"/>
              </a:xfrm>
              <a:custGeom>
                <a:avLst/>
                <a:gdLst>
                  <a:gd name="connsiteX0" fmla="*/ 74295 w 148590"/>
                  <a:gd name="connsiteY0" fmla="*/ 0 h 216916"/>
                  <a:gd name="connsiteX1" fmla="*/ 148590 w 148590"/>
                  <a:gd name="connsiteY1" fmla="*/ 0 h 216916"/>
                  <a:gd name="connsiteX2" fmla="*/ 148590 w 148590"/>
                  <a:gd name="connsiteY2" fmla="*/ 216916 h 216916"/>
                  <a:gd name="connsiteX3" fmla="*/ 74295 w 148590"/>
                  <a:gd name="connsiteY3" fmla="*/ 216916 h 216916"/>
                  <a:gd name="connsiteX4" fmla="*/ 74295 w 148590"/>
                  <a:gd name="connsiteY4" fmla="*/ 216916 h 216916"/>
                  <a:gd name="connsiteX5" fmla="*/ 0 w 148590"/>
                  <a:gd name="connsiteY5" fmla="*/ 216916 h 216916"/>
                  <a:gd name="connsiteX6" fmla="*/ 0 w 148590"/>
                  <a:gd name="connsiteY6" fmla="*/ 0 h 216916"/>
                  <a:gd name="connsiteX7" fmla="*/ 74295 w 148590"/>
                  <a:gd name="connsiteY7" fmla="*/ 0 h 21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 h="216916">
                    <a:moveTo>
                      <a:pt x="74295" y="0"/>
                    </a:moveTo>
                    <a:cubicBezTo>
                      <a:pt x="115327" y="0"/>
                      <a:pt x="148590" y="0"/>
                      <a:pt x="148590" y="0"/>
                    </a:cubicBezTo>
                    <a:lnTo>
                      <a:pt x="148590" y="216916"/>
                    </a:lnTo>
                    <a:cubicBezTo>
                      <a:pt x="148590" y="216916"/>
                      <a:pt x="115327" y="216916"/>
                      <a:pt x="74295" y="216916"/>
                    </a:cubicBezTo>
                    <a:lnTo>
                      <a:pt x="74295" y="216916"/>
                    </a:lnTo>
                    <a:cubicBezTo>
                      <a:pt x="33263" y="216916"/>
                      <a:pt x="0" y="216916"/>
                      <a:pt x="0" y="216916"/>
                    </a:cubicBezTo>
                    <a:lnTo>
                      <a:pt x="0" y="0"/>
                    </a:lnTo>
                    <a:cubicBezTo>
                      <a:pt x="0" y="0"/>
                      <a:pt x="33263" y="0"/>
                      <a:pt x="74295" y="0"/>
                    </a:cubicBezTo>
                    <a:close/>
                  </a:path>
                </a:pathLst>
              </a:custGeom>
              <a:solidFill>
                <a:srgbClr val="3B82F6"/>
              </a:solidFill>
              <a:ln w="7429" cap="flat">
                <a:noFill/>
                <a:prstDash val="solid"/>
                <a:miter/>
              </a:ln>
            </p:spPr>
            <p:txBody>
              <a:bodyPr rtlCol="0" anchor="ctr"/>
              <a:lstStyle/>
              <a:p>
                <a:endParaRPr lang="en-IN" sz="1200"/>
              </a:p>
            </p:txBody>
          </p:sp>
          <p:sp>
            <p:nvSpPr>
              <p:cNvPr id="177" name="Freeform: Shape 176">
                <a:extLst>
                  <a:ext uri="{FF2B5EF4-FFF2-40B4-BE49-F238E27FC236}">
                    <a16:creationId xmlns:a16="http://schemas.microsoft.com/office/drawing/2014/main" id="{61E16283-8944-08A5-8EE3-F190A3C53073}"/>
                  </a:ext>
                </a:extLst>
              </p:cNvPr>
              <p:cNvSpPr/>
              <p:nvPr/>
            </p:nvSpPr>
            <p:spPr>
              <a:xfrm>
                <a:off x="8971216" y="2525471"/>
                <a:ext cx="44577" cy="37185"/>
              </a:xfrm>
              <a:custGeom>
                <a:avLst/>
                <a:gdLst>
                  <a:gd name="connsiteX0" fmla="*/ 44577 w 44577"/>
                  <a:gd name="connsiteY0" fmla="*/ 18593 h 37185"/>
                  <a:gd name="connsiteX1" fmla="*/ 22289 w 44577"/>
                  <a:gd name="connsiteY1" fmla="*/ 37186 h 37185"/>
                  <a:gd name="connsiteX2" fmla="*/ 0 w 44577"/>
                  <a:gd name="connsiteY2" fmla="*/ 18593 h 37185"/>
                  <a:gd name="connsiteX3" fmla="*/ 22289 w 44577"/>
                  <a:gd name="connsiteY3" fmla="*/ 0 h 37185"/>
                  <a:gd name="connsiteX4" fmla="*/ 44577 w 44577"/>
                  <a:gd name="connsiteY4" fmla="*/ 18593 h 37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77" h="37185">
                    <a:moveTo>
                      <a:pt x="44577" y="18593"/>
                    </a:moveTo>
                    <a:cubicBezTo>
                      <a:pt x="44577" y="28861"/>
                      <a:pt x="34598" y="37186"/>
                      <a:pt x="22289" y="37186"/>
                    </a:cubicBezTo>
                    <a:cubicBezTo>
                      <a:pt x="9979" y="37186"/>
                      <a:pt x="0" y="28861"/>
                      <a:pt x="0" y="18593"/>
                    </a:cubicBezTo>
                    <a:cubicBezTo>
                      <a:pt x="0" y="8324"/>
                      <a:pt x="9979" y="0"/>
                      <a:pt x="22289" y="0"/>
                    </a:cubicBezTo>
                    <a:cubicBezTo>
                      <a:pt x="34598" y="0"/>
                      <a:pt x="44577" y="8324"/>
                      <a:pt x="44577" y="18593"/>
                    </a:cubicBezTo>
                    <a:close/>
                  </a:path>
                </a:pathLst>
              </a:custGeom>
              <a:solidFill>
                <a:srgbClr val="FFFFFF"/>
              </a:solidFill>
              <a:ln w="7429" cap="flat">
                <a:noFill/>
                <a:prstDash val="solid"/>
                <a:miter/>
              </a:ln>
            </p:spPr>
            <p:txBody>
              <a:bodyPr rtlCol="0" anchor="ctr"/>
              <a:lstStyle/>
              <a:p>
                <a:endParaRPr lang="en-IN" sz="1200"/>
              </a:p>
            </p:txBody>
          </p:sp>
          <p:sp>
            <p:nvSpPr>
              <p:cNvPr id="178" name="TextBox 177">
                <a:extLst>
                  <a:ext uri="{FF2B5EF4-FFF2-40B4-BE49-F238E27FC236}">
                    <a16:creationId xmlns:a16="http://schemas.microsoft.com/office/drawing/2014/main" id="{5ED80E49-6D14-BB1D-85CA-13675ECAB448}"/>
                  </a:ext>
                </a:extLst>
              </p:cNvPr>
              <p:cNvSpPr txBox="1"/>
              <p:nvPr/>
            </p:nvSpPr>
            <p:spPr>
              <a:xfrm>
                <a:off x="8792654" y="2690142"/>
                <a:ext cx="372218" cy="169277"/>
              </a:xfrm>
              <a:prstGeom prst="rect">
                <a:avLst/>
              </a:prstGeom>
              <a:noFill/>
            </p:spPr>
            <p:txBody>
              <a:bodyPr wrap="none" rtlCol="0">
                <a:spAutoFit/>
              </a:bodyPr>
              <a:lstStyle/>
              <a:p>
                <a:pPr algn="l"/>
                <a:r>
                  <a:rPr lang="en-IN" sz="500" spc="0" baseline="0">
                    <a:ln/>
                    <a:solidFill>
                      <a:srgbClr val="E5E7EB"/>
                    </a:solidFill>
                    <a:latin typeface="Arial"/>
                    <a:cs typeface="Arial"/>
                    <a:sym typeface="Arial"/>
                    <a:rtl val="0"/>
                  </a:rPr>
                  <a:t>User 3</a:t>
                </a:r>
              </a:p>
            </p:txBody>
          </p:sp>
          <p:sp>
            <p:nvSpPr>
              <p:cNvPr id="179" name="Freeform: Shape 178">
                <a:extLst>
                  <a:ext uri="{FF2B5EF4-FFF2-40B4-BE49-F238E27FC236}">
                    <a16:creationId xmlns:a16="http://schemas.microsoft.com/office/drawing/2014/main" id="{0ADAB565-2299-55D9-4FAC-2AB7754D43F6}"/>
                  </a:ext>
                </a:extLst>
              </p:cNvPr>
              <p:cNvSpPr/>
              <p:nvPr/>
            </p:nvSpPr>
            <p:spPr>
              <a:xfrm>
                <a:off x="7953375" y="2451100"/>
                <a:ext cx="891540" cy="402844"/>
              </a:xfrm>
              <a:custGeom>
                <a:avLst/>
                <a:gdLst>
                  <a:gd name="connsiteX0" fmla="*/ 0 w 891540"/>
                  <a:gd name="connsiteY0" fmla="*/ 278892 h 402844"/>
                  <a:gd name="connsiteX1" fmla="*/ 891540 w 891540"/>
                  <a:gd name="connsiteY1" fmla="*/ 0 h 402844"/>
                  <a:gd name="connsiteX2" fmla="*/ 891540 w 891540"/>
                  <a:gd name="connsiteY2" fmla="*/ 185928 h 402844"/>
                  <a:gd name="connsiteX3" fmla="*/ 0 w 891540"/>
                  <a:gd name="connsiteY3" fmla="*/ 402844 h 402844"/>
                </a:gdLst>
                <a:ahLst/>
                <a:cxnLst>
                  <a:cxn ang="0">
                    <a:pos x="connsiteX0" y="connsiteY0"/>
                  </a:cxn>
                  <a:cxn ang="0">
                    <a:pos x="connsiteX1" y="connsiteY1"/>
                  </a:cxn>
                  <a:cxn ang="0">
                    <a:pos x="connsiteX2" y="connsiteY2"/>
                  </a:cxn>
                  <a:cxn ang="0">
                    <a:pos x="connsiteX3" y="connsiteY3"/>
                  </a:cxn>
                </a:cxnLst>
                <a:rect l="l" t="t" r="r" b="b"/>
                <a:pathLst>
                  <a:path w="891540" h="402844">
                    <a:moveTo>
                      <a:pt x="0" y="278892"/>
                    </a:moveTo>
                    <a:lnTo>
                      <a:pt x="891540" y="0"/>
                    </a:lnTo>
                    <a:lnTo>
                      <a:pt x="891540" y="185928"/>
                    </a:lnTo>
                    <a:lnTo>
                      <a:pt x="0" y="402844"/>
                    </a:lnTo>
                    <a:close/>
                  </a:path>
                </a:pathLst>
              </a:custGeom>
              <a:gradFill>
                <a:gsLst>
                  <a:gs pos="0">
                    <a:srgbClr val="3B82F6">
                      <a:alpha val="89804"/>
                    </a:srgbClr>
                  </a:gs>
                  <a:gs pos="50000">
                    <a:srgbClr val="60A5FA">
                      <a:alpha val="69804"/>
                    </a:srgbClr>
                  </a:gs>
                  <a:gs pos="100000">
                    <a:srgbClr val="93C5FD">
                      <a:alpha val="29804"/>
                    </a:srgbClr>
                  </a:gs>
                </a:gsLst>
                <a:lin ang="0" scaled="1"/>
              </a:gradFill>
              <a:ln w="7429" cap="flat">
                <a:noFill/>
                <a:prstDash val="solid"/>
                <a:miter/>
              </a:ln>
            </p:spPr>
            <p:txBody>
              <a:bodyPr rtlCol="0" anchor="ctr"/>
              <a:lstStyle/>
              <a:p>
                <a:endParaRPr lang="en-IN" sz="1200"/>
              </a:p>
            </p:txBody>
          </p:sp>
          <p:sp>
            <p:nvSpPr>
              <p:cNvPr id="180" name="TextBox 179">
                <a:extLst>
                  <a:ext uri="{FF2B5EF4-FFF2-40B4-BE49-F238E27FC236}">
                    <a16:creationId xmlns:a16="http://schemas.microsoft.com/office/drawing/2014/main" id="{629E2D70-8E38-FFA1-AE10-1A71B91C006F}"/>
                  </a:ext>
                </a:extLst>
              </p:cNvPr>
              <p:cNvSpPr txBox="1"/>
              <p:nvPr/>
            </p:nvSpPr>
            <p:spPr>
              <a:xfrm>
                <a:off x="8192486" y="2478837"/>
                <a:ext cx="362600" cy="153888"/>
              </a:xfrm>
              <a:prstGeom prst="rect">
                <a:avLst/>
              </a:prstGeom>
              <a:noFill/>
            </p:spPr>
            <p:txBody>
              <a:bodyPr wrap="none" rtlCol="0">
                <a:spAutoFit/>
              </a:bodyPr>
              <a:lstStyle/>
              <a:p>
                <a:pPr algn="l"/>
                <a:r>
                  <a:rPr lang="en-IN" sz="400" spc="0" baseline="0">
                    <a:ln/>
                    <a:solidFill>
                      <a:srgbClr val="60A5FA"/>
                    </a:solidFill>
                    <a:latin typeface="Arial"/>
                    <a:cs typeface="Arial"/>
                    <a:sym typeface="Arial"/>
                    <a:rtl val="0"/>
                  </a:rPr>
                  <a:t>Beam 3</a:t>
                </a:r>
              </a:p>
            </p:txBody>
          </p:sp>
        </p:grpSp>
        <p:sp>
          <p:nvSpPr>
            <p:cNvPr id="181" name="TextBox 180">
              <a:extLst>
                <a:ext uri="{FF2B5EF4-FFF2-40B4-BE49-F238E27FC236}">
                  <a16:creationId xmlns:a16="http://schemas.microsoft.com/office/drawing/2014/main" id="{B283AC21-043A-8BD7-D65D-B82681A95026}"/>
                </a:ext>
              </a:extLst>
            </p:cNvPr>
            <p:cNvSpPr txBox="1"/>
            <p:nvPr/>
          </p:nvSpPr>
          <p:spPr>
            <a:xfrm>
              <a:off x="9347835" y="2357820"/>
              <a:ext cx="1314784" cy="215444"/>
            </a:xfrm>
            <a:prstGeom prst="rect">
              <a:avLst/>
            </a:prstGeom>
            <a:noFill/>
          </p:spPr>
          <p:txBody>
            <a:bodyPr wrap="none" rtlCol="0">
              <a:spAutoFit/>
            </a:bodyPr>
            <a:lstStyle/>
            <a:p>
              <a:pPr algn="l"/>
              <a:r>
                <a:rPr lang="en-IN" sz="800" b="1" spc="0" baseline="0">
                  <a:ln/>
                  <a:solidFill>
                    <a:srgbClr val="6EE7B7"/>
                  </a:solidFill>
                  <a:latin typeface="Arial"/>
                  <a:cs typeface="Arial"/>
                  <a:sym typeface="Arial"/>
                  <a:rtl val="0"/>
                </a:rPr>
                <a:t>Beamforming Benefits:</a:t>
              </a:r>
            </a:p>
          </p:txBody>
        </p:sp>
        <p:sp>
          <p:nvSpPr>
            <p:cNvPr id="182" name="TextBox 181">
              <a:extLst>
                <a:ext uri="{FF2B5EF4-FFF2-40B4-BE49-F238E27FC236}">
                  <a16:creationId xmlns:a16="http://schemas.microsoft.com/office/drawing/2014/main" id="{1A1DFDE1-C251-EDB0-CCC7-49A31ECDD5AF}"/>
                </a:ext>
              </a:extLst>
            </p:cNvPr>
            <p:cNvSpPr txBox="1"/>
            <p:nvPr/>
          </p:nvSpPr>
          <p:spPr>
            <a:xfrm>
              <a:off x="9496425" y="2492993"/>
              <a:ext cx="1011815" cy="184666"/>
            </a:xfrm>
            <a:prstGeom prst="rect">
              <a:avLst/>
            </a:prstGeom>
            <a:noFill/>
          </p:spPr>
          <p:txBody>
            <a:bodyPr wrap="none" rtlCol="0">
              <a:spAutoFit/>
            </a:bodyPr>
            <a:lstStyle/>
            <a:p>
              <a:pPr algn="l"/>
              <a:r>
                <a:rPr lang="en-IN" sz="600" spc="0" baseline="0">
                  <a:ln/>
                  <a:solidFill>
                    <a:srgbClr val="6EE7B7"/>
                  </a:solidFill>
                  <a:latin typeface="Arial"/>
                  <a:cs typeface="Arial"/>
                  <a:sym typeface="Arial"/>
                  <a:rtl val="0"/>
                </a:rPr>
                <a:t>• Focused signal energy</a:t>
              </a:r>
            </a:p>
          </p:txBody>
        </p:sp>
        <p:sp>
          <p:nvSpPr>
            <p:cNvPr id="183" name="TextBox 182">
              <a:extLst>
                <a:ext uri="{FF2B5EF4-FFF2-40B4-BE49-F238E27FC236}">
                  <a16:creationId xmlns:a16="http://schemas.microsoft.com/office/drawing/2014/main" id="{090A4282-AADF-0EC9-AC3F-D983646602DD}"/>
                </a:ext>
              </a:extLst>
            </p:cNvPr>
            <p:cNvSpPr txBox="1"/>
            <p:nvPr/>
          </p:nvSpPr>
          <p:spPr>
            <a:xfrm>
              <a:off x="9496425" y="2585957"/>
              <a:ext cx="973343" cy="184666"/>
            </a:xfrm>
            <a:prstGeom prst="rect">
              <a:avLst/>
            </a:prstGeom>
            <a:noFill/>
          </p:spPr>
          <p:txBody>
            <a:bodyPr wrap="none" rtlCol="0">
              <a:spAutoFit/>
            </a:bodyPr>
            <a:lstStyle/>
            <a:p>
              <a:pPr algn="l"/>
              <a:r>
                <a:rPr lang="en-IN" sz="600" spc="0" baseline="0">
                  <a:ln/>
                  <a:solidFill>
                    <a:srgbClr val="6EE7B7"/>
                  </a:solidFill>
                  <a:latin typeface="Arial"/>
                  <a:cs typeface="Arial"/>
                  <a:sym typeface="Arial"/>
                  <a:rtl val="0"/>
                </a:rPr>
                <a:t>• Reduced interference</a:t>
              </a:r>
            </a:p>
          </p:txBody>
        </p:sp>
        <p:sp>
          <p:nvSpPr>
            <p:cNvPr id="184" name="TextBox 183">
              <a:extLst>
                <a:ext uri="{FF2B5EF4-FFF2-40B4-BE49-F238E27FC236}">
                  <a16:creationId xmlns:a16="http://schemas.microsoft.com/office/drawing/2014/main" id="{A737FCC0-F6D4-1B4E-74E8-8057FA2704EA}"/>
                </a:ext>
              </a:extLst>
            </p:cNvPr>
            <p:cNvSpPr txBox="1"/>
            <p:nvPr/>
          </p:nvSpPr>
          <p:spPr>
            <a:xfrm>
              <a:off x="9496425" y="2678921"/>
              <a:ext cx="931665" cy="184666"/>
            </a:xfrm>
            <a:prstGeom prst="rect">
              <a:avLst/>
            </a:prstGeom>
            <a:noFill/>
          </p:spPr>
          <p:txBody>
            <a:bodyPr wrap="none" rtlCol="0">
              <a:spAutoFit/>
            </a:bodyPr>
            <a:lstStyle/>
            <a:p>
              <a:pPr algn="l"/>
              <a:r>
                <a:rPr lang="en-IN" sz="600" spc="0" baseline="0">
                  <a:ln/>
                  <a:solidFill>
                    <a:srgbClr val="6EE7B7"/>
                  </a:solidFill>
                  <a:latin typeface="Arial"/>
                  <a:cs typeface="Arial"/>
                  <a:sym typeface="Arial"/>
                  <a:rtl val="0"/>
                </a:rPr>
                <a:t>• Higher signal quality</a:t>
              </a:r>
            </a:p>
          </p:txBody>
        </p:sp>
        <p:sp>
          <p:nvSpPr>
            <p:cNvPr id="185" name="TextBox 184">
              <a:extLst>
                <a:ext uri="{FF2B5EF4-FFF2-40B4-BE49-F238E27FC236}">
                  <a16:creationId xmlns:a16="http://schemas.microsoft.com/office/drawing/2014/main" id="{8B58136D-10D6-212E-6C9C-05759805C19A}"/>
                </a:ext>
              </a:extLst>
            </p:cNvPr>
            <p:cNvSpPr txBox="1"/>
            <p:nvPr/>
          </p:nvSpPr>
          <p:spPr>
            <a:xfrm>
              <a:off x="9496425" y="2771885"/>
              <a:ext cx="877163" cy="184666"/>
            </a:xfrm>
            <a:prstGeom prst="rect">
              <a:avLst/>
            </a:prstGeom>
            <a:noFill/>
          </p:spPr>
          <p:txBody>
            <a:bodyPr wrap="none" rtlCol="0">
              <a:spAutoFit/>
            </a:bodyPr>
            <a:lstStyle/>
            <a:p>
              <a:pPr algn="l"/>
              <a:r>
                <a:rPr lang="en-IN" sz="600" spc="0" baseline="0">
                  <a:ln/>
                  <a:solidFill>
                    <a:srgbClr val="6EE7B7"/>
                  </a:solidFill>
                  <a:latin typeface="Arial"/>
                  <a:cs typeface="Arial"/>
                  <a:sym typeface="Arial"/>
                  <a:rtl val="0"/>
                </a:rPr>
                <a:t>• Increased capacity</a:t>
              </a:r>
            </a:p>
          </p:txBody>
        </p:sp>
        <p:sp>
          <p:nvSpPr>
            <p:cNvPr id="186" name="TextBox 185">
              <a:extLst>
                <a:ext uri="{FF2B5EF4-FFF2-40B4-BE49-F238E27FC236}">
                  <a16:creationId xmlns:a16="http://schemas.microsoft.com/office/drawing/2014/main" id="{E27FE954-E9FF-6F7B-1958-220CF644BCAD}"/>
                </a:ext>
              </a:extLst>
            </p:cNvPr>
            <p:cNvSpPr txBox="1"/>
            <p:nvPr/>
          </p:nvSpPr>
          <p:spPr>
            <a:xfrm>
              <a:off x="9496425" y="2864849"/>
              <a:ext cx="821059" cy="184666"/>
            </a:xfrm>
            <a:prstGeom prst="rect">
              <a:avLst/>
            </a:prstGeom>
            <a:noFill/>
          </p:spPr>
          <p:txBody>
            <a:bodyPr wrap="none" rtlCol="0">
              <a:spAutoFit/>
            </a:bodyPr>
            <a:lstStyle/>
            <a:p>
              <a:pPr algn="l"/>
              <a:r>
                <a:rPr lang="en-IN" sz="600" spc="0" baseline="0">
                  <a:ln/>
                  <a:solidFill>
                    <a:srgbClr val="6EE7B7"/>
                  </a:solidFill>
                  <a:latin typeface="Arial"/>
                  <a:cs typeface="Arial"/>
                  <a:sym typeface="Arial"/>
                  <a:rtl val="0"/>
                </a:rPr>
                <a:t>• Energy efficiency</a:t>
              </a:r>
            </a:p>
          </p:txBody>
        </p:sp>
        <p:sp>
          <p:nvSpPr>
            <p:cNvPr id="187" name="TextBox 186">
              <a:extLst>
                <a:ext uri="{FF2B5EF4-FFF2-40B4-BE49-F238E27FC236}">
                  <a16:creationId xmlns:a16="http://schemas.microsoft.com/office/drawing/2014/main" id="{FDA63E59-A62F-88E2-216B-FEC33741C312}"/>
                </a:ext>
              </a:extLst>
            </p:cNvPr>
            <p:cNvSpPr txBox="1"/>
            <p:nvPr/>
          </p:nvSpPr>
          <p:spPr>
            <a:xfrm>
              <a:off x="9496425" y="2957813"/>
              <a:ext cx="901209" cy="184666"/>
            </a:xfrm>
            <a:prstGeom prst="rect">
              <a:avLst/>
            </a:prstGeom>
            <a:noFill/>
          </p:spPr>
          <p:txBody>
            <a:bodyPr wrap="none" rtlCol="0">
              <a:spAutoFit/>
            </a:bodyPr>
            <a:lstStyle/>
            <a:p>
              <a:pPr algn="l"/>
              <a:r>
                <a:rPr lang="en-IN" sz="600" spc="0" baseline="0">
                  <a:ln/>
                  <a:solidFill>
                    <a:srgbClr val="6EE7B7"/>
                  </a:solidFill>
                  <a:latin typeface="Arial"/>
                  <a:cs typeface="Arial"/>
                  <a:sym typeface="Arial"/>
                  <a:rtl val="0"/>
                </a:rPr>
                <a:t>• Spatial multiplexing</a:t>
              </a:r>
            </a:p>
          </p:txBody>
        </p:sp>
      </p:grpSp>
      <p:grpSp>
        <p:nvGrpSpPr>
          <p:cNvPr id="188" name="Graphic 6">
            <a:extLst>
              <a:ext uri="{FF2B5EF4-FFF2-40B4-BE49-F238E27FC236}">
                <a16:creationId xmlns:a16="http://schemas.microsoft.com/office/drawing/2014/main" id="{45BB0049-4540-AF65-0F39-E2AC02BBF6AB}"/>
              </a:ext>
            </a:extLst>
          </p:cNvPr>
          <p:cNvGrpSpPr/>
          <p:nvPr/>
        </p:nvGrpSpPr>
        <p:grpSpPr>
          <a:xfrm>
            <a:off x="523875" y="3597656"/>
            <a:ext cx="11144250" cy="1115568"/>
            <a:chOff x="523875" y="3597656"/>
            <a:chExt cx="11144250" cy="1115568"/>
          </a:xfrm>
        </p:grpSpPr>
        <p:sp>
          <p:nvSpPr>
            <p:cNvPr id="189" name="Freeform: Shape 188">
              <a:extLst>
                <a:ext uri="{FF2B5EF4-FFF2-40B4-BE49-F238E27FC236}">
                  <a16:creationId xmlns:a16="http://schemas.microsoft.com/office/drawing/2014/main" id="{781B729F-2793-5F4F-27A1-8B27C0F06594}"/>
                </a:ext>
              </a:extLst>
            </p:cNvPr>
            <p:cNvSpPr/>
            <p:nvPr/>
          </p:nvSpPr>
          <p:spPr>
            <a:xfrm>
              <a:off x="523875" y="3597656"/>
              <a:ext cx="11144250" cy="1115568"/>
            </a:xfrm>
            <a:custGeom>
              <a:avLst/>
              <a:gdLst>
                <a:gd name="connsiteX0" fmla="*/ 11032808 w 11144250"/>
                <a:gd name="connsiteY0" fmla="*/ 0 h 1115568"/>
                <a:gd name="connsiteX1" fmla="*/ 11144250 w 11144250"/>
                <a:gd name="connsiteY1" fmla="*/ 0 h 1115568"/>
                <a:gd name="connsiteX2" fmla="*/ 11144250 w 11144250"/>
                <a:gd name="connsiteY2" fmla="*/ 1115568 h 1115568"/>
                <a:gd name="connsiteX3" fmla="*/ 11032808 w 11144250"/>
                <a:gd name="connsiteY3" fmla="*/ 1115568 h 1115568"/>
                <a:gd name="connsiteX4" fmla="*/ 111443 w 11144250"/>
                <a:gd name="connsiteY4" fmla="*/ 1115568 h 1115568"/>
                <a:gd name="connsiteX5" fmla="*/ 0 w 11144250"/>
                <a:gd name="connsiteY5" fmla="*/ 1115568 h 1115568"/>
                <a:gd name="connsiteX6" fmla="*/ 0 w 11144250"/>
                <a:gd name="connsiteY6" fmla="*/ 0 h 1115568"/>
                <a:gd name="connsiteX7" fmla="*/ 111443 w 11144250"/>
                <a:gd name="connsiteY7" fmla="*/ 0 h 111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44250" h="1115568">
                  <a:moveTo>
                    <a:pt x="11032808" y="0"/>
                  </a:moveTo>
                  <a:cubicBezTo>
                    <a:pt x="11094356" y="0"/>
                    <a:pt x="11144250" y="0"/>
                    <a:pt x="11144250" y="0"/>
                  </a:cubicBezTo>
                  <a:lnTo>
                    <a:pt x="11144250" y="1115568"/>
                  </a:lnTo>
                  <a:cubicBezTo>
                    <a:pt x="11144250" y="1115568"/>
                    <a:pt x="11094356" y="1115568"/>
                    <a:pt x="11032808" y="1115568"/>
                  </a:cubicBezTo>
                  <a:lnTo>
                    <a:pt x="111443" y="1115568"/>
                  </a:lnTo>
                  <a:cubicBezTo>
                    <a:pt x="49895" y="1115568"/>
                    <a:pt x="0" y="1115568"/>
                    <a:pt x="0" y="1115568"/>
                  </a:cubicBezTo>
                  <a:lnTo>
                    <a:pt x="0" y="0"/>
                  </a:lnTo>
                  <a:cubicBezTo>
                    <a:pt x="0" y="0"/>
                    <a:pt x="49895" y="0"/>
                    <a:pt x="111443" y="0"/>
                  </a:cubicBezTo>
                  <a:close/>
                </a:path>
              </a:pathLst>
            </a:custGeom>
            <a:solidFill>
              <a:srgbClr val="000000"/>
            </a:solidFill>
            <a:ln w="14859" cap="flat">
              <a:solidFill>
                <a:srgbClr val="FBBF24"/>
              </a:solidFill>
              <a:prstDash val="solid"/>
              <a:miter/>
            </a:ln>
          </p:spPr>
          <p:txBody>
            <a:bodyPr rtlCol="0" anchor="ctr"/>
            <a:lstStyle/>
            <a:p>
              <a:endParaRPr lang="en-IN" sz="1200"/>
            </a:p>
          </p:txBody>
        </p:sp>
        <p:sp>
          <p:nvSpPr>
            <p:cNvPr id="190" name="TextBox 189">
              <a:extLst>
                <a:ext uri="{FF2B5EF4-FFF2-40B4-BE49-F238E27FC236}">
                  <a16:creationId xmlns:a16="http://schemas.microsoft.com/office/drawing/2014/main" id="{0D35BE0D-0C35-2154-276A-E604C671C382}"/>
                </a:ext>
              </a:extLst>
            </p:cNvPr>
            <p:cNvSpPr txBox="1"/>
            <p:nvPr/>
          </p:nvSpPr>
          <p:spPr>
            <a:xfrm>
              <a:off x="4162326" y="3614432"/>
              <a:ext cx="3654975" cy="276999"/>
            </a:xfrm>
            <a:prstGeom prst="rect">
              <a:avLst/>
            </a:prstGeom>
            <a:noFill/>
          </p:spPr>
          <p:txBody>
            <a:bodyPr wrap="none" rtlCol="0">
              <a:spAutoFit/>
            </a:bodyPr>
            <a:lstStyle/>
            <a:p>
              <a:pPr algn="l"/>
              <a:r>
                <a:rPr lang="en-IN" sz="1200" b="1" spc="0" baseline="0">
                  <a:ln/>
                  <a:solidFill>
                    <a:srgbClr val="FBBF24"/>
                  </a:solidFill>
                  <a:latin typeface="Arial"/>
                  <a:cs typeface="Arial"/>
                  <a:sym typeface="Arial"/>
                  <a:rtl val="0"/>
                </a:rPr>
                <a:t>Technical Comparison: MIMO vs Massive MIMO</a:t>
              </a:r>
            </a:p>
          </p:txBody>
        </p:sp>
        <p:grpSp>
          <p:nvGrpSpPr>
            <p:cNvPr id="191" name="Graphic 6">
              <a:extLst>
                <a:ext uri="{FF2B5EF4-FFF2-40B4-BE49-F238E27FC236}">
                  <a16:creationId xmlns:a16="http://schemas.microsoft.com/office/drawing/2014/main" id="{F40964C8-1CD1-BC51-15C3-EDD92A3EECAF}"/>
                </a:ext>
              </a:extLst>
            </p:cNvPr>
            <p:cNvGrpSpPr/>
            <p:nvPr/>
          </p:nvGrpSpPr>
          <p:grpSpPr>
            <a:xfrm>
              <a:off x="1150504" y="3834023"/>
              <a:ext cx="9411601" cy="867635"/>
              <a:chOff x="1150504" y="3834023"/>
              <a:chExt cx="9411601" cy="867635"/>
            </a:xfrm>
          </p:grpSpPr>
          <p:sp>
            <p:nvSpPr>
              <p:cNvPr id="192" name="TextBox 191">
                <a:extLst>
                  <a:ext uri="{FF2B5EF4-FFF2-40B4-BE49-F238E27FC236}">
                    <a16:creationId xmlns:a16="http://schemas.microsoft.com/office/drawing/2014/main" id="{35FE523B-009D-9C8E-1B0A-B157F0A82A88}"/>
                  </a:ext>
                </a:extLst>
              </p:cNvPr>
              <p:cNvSpPr txBox="1"/>
              <p:nvPr/>
            </p:nvSpPr>
            <p:spPr>
              <a:xfrm>
                <a:off x="1348672" y="3834023"/>
                <a:ext cx="611065" cy="246221"/>
              </a:xfrm>
              <a:prstGeom prst="rect">
                <a:avLst/>
              </a:prstGeom>
              <a:noFill/>
            </p:spPr>
            <p:txBody>
              <a:bodyPr wrap="none" rtlCol="0">
                <a:spAutoFit/>
              </a:bodyPr>
              <a:lstStyle/>
              <a:p>
                <a:pPr algn="l"/>
                <a:r>
                  <a:rPr lang="en-IN" sz="1000" b="1" spc="0" baseline="0">
                    <a:ln/>
                    <a:solidFill>
                      <a:srgbClr val="FFFFFF"/>
                    </a:solidFill>
                    <a:latin typeface="Arial"/>
                    <a:cs typeface="Arial"/>
                    <a:sym typeface="Arial"/>
                    <a:rtl val="0"/>
                  </a:rPr>
                  <a:t>Aspect</a:t>
                </a:r>
              </a:p>
            </p:txBody>
          </p:sp>
          <p:sp>
            <p:nvSpPr>
              <p:cNvPr id="193" name="TextBox 192">
                <a:extLst>
                  <a:ext uri="{FF2B5EF4-FFF2-40B4-BE49-F238E27FC236}">
                    <a16:creationId xmlns:a16="http://schemas.microsoft.com/office/drawing/2014/main" id="{6458215D-6D5A-305E-72F4-13B1C17F1838}"/>
                  </a:ext>
                </a:extLst>
              </p:cNvPr>
              <p:cNvSpPr txBox="1"/>
              <p:nvPr/>
            </p:nvSpPr>
            <p:spPr>
              <a:xfrm>
                <a:off x="3518144" y="3834023"/>
                <a:ext cx="739305" cy="246221"/>
              </a:xfrm>
              <a:prstGeom prst="rect">
                <a:avLst/>
              </a:prstGeom>
              <a:noFill/>
            </p:spPr>
            <p:txBody>
              <a:bodyPr wrap="none" rtlCol="0">
                <a:spAutoFit/>
              </a:bodyPr>
              <a:lstStyle/>
              <a:p>
                <a:pPr algn="l"/>
                <a:r>
                  <a:rPr lang="en-IN" sz="1000" b="1" spc="0" baseline="0">
                    <a:ln/>
                    <a:solidFill>
                      <a:srgbClr val="F87171"/>
                    </a:solidFill>
                    <a:latin typeface="Arial"/>
                    <a:cs typeface="Arial"/>
                    <a:sym typeface="Arial"/>
                    <a:rtl val="0"/>
                  </a:rPr>
                  <a:t>4G MIMO</a:t>
                </a:r>
              </a:p>
            </p:txBody>
          </p:sp>
          <p:sp>
            <p:nvSpPr>
              <p:cNvPr id="194" name="TextBox 193">
                <a:extLst>
                  <a:ext uri="{FF2B5EF4-FFF2-40B4-BE49-F238E27FC236}">
                    <a16:creationId xmlns:a16="http://schemas.microsoft.com/office/drawing/2014/main" id="{2E77CD4F-B879-8921-8127-B42C21BA03B5}"/>
                  </a:ext>
                </a:extLst>
              </p:cNvPr>
              <p:cNvSpPr txBox="1"/>
              <p:nvPr/>
            </p:nvSpPr>
            <p:spPr>
              <a:xfrm>
                <a:off x="6242129" y="3834023"/>
                <a:ext cx="1269899" cy="246221"/>
              </a:xfrm>
              <a:prstGeom prst="rect">
                <a:avLst/>
              </a:prstGeom>
              <a:noFill/>
            </p:spPr>
            <p:txBody>
              <a:bodyPr wrap="none" rtlCol="0">
                <a:spAutoFit/>
              </a:bodyPr>
              <a:lstStyle/>
              <a:p>
                <a:pPr algn="l"/>
                <a:r>
                  <a:rPr lang="en-IN" sz="1000" b="1" spc="0" baseline="0">
                    <a:ln/>
                    <a:solidFill>
                      <a:srgbClr val="34D399"/>
                    </a:solidFill>
                    <a:latin typeface="Arial"/>
                    <a:cs typeface="Arial"/>
                    <a:sym typeface="Arial"/>
                    <a:rtl val="0"/>
                  </a:rPr>
                  <a:t>5G Massive MIMO</a:t>
                </a:r>
              </a:p>
            </p:txBody>
          </p:sp>
          <p:sp>
            <p:nvSpPr>
              <p:cNvPr id="195" name="TextBox 194">
                <a:extLst>
                  <a:ext uri="{FF2B5EF4-FFF2-40B4-BE49-F238E27FC236}">
                    <a16:creationId xmlns:a16="http://schemas.microsoft.com/office/drawing/2014/main" id="{AFBB52E8-56EA-59C5-9CB0-E0831064A8D8}"/>
                  </a:ext>
                </a:extLst>
              </p:cNvPr>
              <p:cNvSpPr txBox="1"/>
              <p:nvPr/>
            </p:nvSpPr>
            <p:spPr>
              <a:xfrm>
                <a:off x="9147935" y="3834023"/>
                <a:ext cx="1414170" cy="246221"/>
              </a:xfrm>
              <a:prstGeom prst="rect">
                <a:avLst/>
              </a:prstGeom>
              <a:noFill/>
            </p:spPr>
            <p:txBody>
              <a:bodyPr wrap="none" rtlCol="0">
                <a:spAutoFit/>
              </a:bodyPr>
              <a:lstStyle/>
              <a:p>
                <a:pPr algn="l"/>
                <a:r>
                  <a:rPr lang="en-IN" sz="1000" b="1" spc="0" baseline="0">
                    <a:ln/>
                    <a:solidFill>
                      <a:srgbClr val="60A5FA"/>
                    </a:solidFill>
                    <a:latin typeface="Arial"/>
                    <a:cs typeface="Arial"/>
                    <a:sym typeface="Arial"/>
                    <a:rtl val="0"/>
                  </a:rPr>
                  <a:t>Improvement Factor</a:t>
                </a:r>
              </a:p>
            </p:txBody>
          </p:sp>
          <p:sp>
            <p:nvSpPr>
              <p:cNvPr id="196" name="TextBox 195">
                <a:extLst>
                  <a:ext uri="{FF2B5EF4-FFF2-40B4-BE49-F238E27FC236}">
                    <a16:creationId xmlns:a16="http://schemas.microsoft.com/office/drawing/2014/main" id="{A7A1E4D3-0871-0178-FBBD-0495BE50AB93}"/>
                  </a:ext>
                </a:extLst>
              </p:cNvPr>
              <p:cNvSpPr txBox="1"/>
              <p:nvPr/>
            </p:nvSpPr>
            <p:spPr>
              <a:xfrm>
                <a:off x="1224663" y="4005795"/>
                <a:ext cx="782587" cy="200055"/>
              </a:xfrm>
              <a:prstGeom prst="rect">
                <a:avLst/>
              </a:prstGeom>
              <a:noFill/>
            </p:spPr>
            <p:txBody>
              <a:bodyPr wrap="none" rtlCol="0">
                <a:spAutoFit/>
              </a:bodyPr>
              <a:lstStyle/>
              <a:p>
                <a:pPr algn="l"/>
                <a:r>
                  <a:rPr lang="en-IN" sz="700" spc="0" baseline="0">
                    <a:ln/>
                    <a:solidFill>
                      <a:srgbClr val="E5E7EB"/>
                    </a:solidFill>
                    <a:latin typeface="Arial"/>
                    <a:cs typeface="Arial"/>
                    <a:sym typeface="Arial"/>
                    <a:rtl val="0"/>
                  </a:rPr>
                  <a:t>Antenna Count</a:t>
                </a:r>
              </a:p>
            </p:txBody>
          </p:sp>
          <p:sp>
            <p:nvSpPr>
              <p:cNvPr id="197" name="TextBox 196">
                <a:extLst>
                  <a:ext uri="{FF2B5EF4-FFF2-40B4-BE49-F238E27FC236}">
                    <a16:creationId xmlns:a16="http://schemas.microsoft.com/office/drawing/2014/main" id="{ADFB1BCD-A799-E646-F7A4-B461D94F6E9B}"/>
                  </a:ext>
                </a:extLst>
              </p:cNvPr>
              <p:cNvSpPr txBox="1"/>
              <p:nvPr/>
            </p:nvSpPr>
            <p:spPr>
              <a:xfrm>
                <a:off x="3493788" y="4005795"/>
                <a:ext cx="708848" cy="200055"/>
              </a:xfrm>
              <a:prstGeom prst="rect">
                <a:avLst/>
              </a:prstGeom>
              <a:noFill/>
            </p:spPr>
            <p:txBody>
              <a:bodyPr wrap="none" rtlCol="0">
                <a:spAutoFit/>
              </a:bodyPr>
              <a:lstStyle/>
              <a:p>
                <a:pPr algn="l"/>
                <a:r>
                  <a:rPr lang="en-IN" sz="700" spc="0" baseline="0">
                    <a:ln/>
                    <a:solidFill>
                      <a:srgbClr val="FCA5A5"/>
                    </a:solidFill>
                    <a:latin typeface="Arial"/>
                    <a:cs typeface="Arial"/>
                    <a:sym typeface="Arial"/>
                    <a:rtl val="0"/>
                  </a:rPr>
                  <a:t>2-8 antennas</a:t>
                </a:r>
              </a:p>
            </p:txBody>
          </p:sp>
          <p:sp>
            <p:nvSpPr>
              <p:cNvPr id="198" name="TextBox 197">
                <a:extLst>
                  <a:ext uri="{FF2B5EF4-FFF2-40B4-BE49-F238E27FC236}">
                    <a16:creationId xmlns:a16="http://schemas.microsoft.com/office/drawing/2014/main" id="{E2C05F22-158C-C554-35B8-7EDF00EB8442}"/>
                  </a:ext>
                </a:extLst>
              </p:cNvPr>
              <p:cNvSpPr txBox="1"/>
              <p:nvPr/>
            </p:nvSpPr>
            <p:spPr>
              <a:xfrm>
                <a:off x="6356813" y="4005795"/>
                <a:ext cx="910827" cy="200055"/>
              </a:xfrm>
              <a:prstGeom prst="rect">
                <a:avLst/>
              </a:prstGeom>
              <a:noFill/>
            </p:spPr>
            <p:txBody>
              <a:bodyPr wrap="none" rtlCol="0">
                <a:spAutoFit/>
              </a:bodyPr>
              <a:lstStyle/>
              <a:p>
                <a:pPr algn="l"/>
                <a:r>
                  <a:rPr lang="en-IN" sz="700" spc="0" baseline="0">
                    <a:ln/>
                    <a:solidFill>
                      <a:srgbClr val="6EE7B7"/>
                    </a:solidFill>
                    <a:latin typeface="Arial"/>
                    <a:cs typeface="Arial"/>
                    <a:sym typeface="Arial"/>
                    <a:rtl val="0"/>
                  </a:rPr>
                  <a:t>32-128+ antennas</a:t>
                </a:r>
              </a:p>
            </p:txBody>
          </p:sp>
          <p:sp>
            <p:nvSpPr>
              <p:cNvPr id="199" name="TextBox 198">
                <a:extLst>
                  <a:ext uri="{FF2B5EF4-FFF2-40B4-BE49-F238E27FC236}">
                    <a16:creationId xmlns:a16="http://schemas.microsoft.com/office/drawing/2014/main" id="{0C40B0D6-C518-F10D-FC4E-5F83CBF56390}"/>
                  </a:ext>
                </a:extLst>
              </p:cNvPr>
              <p:cNvSpPr txBox="1"/>
              <p:nvPr/>
            </p:nvSpPr>
            <p:spPr>
              <a:xfrm>
                <a:off x="9424065" y="4005795"/>
                <a:ext cx="734496" cy="200055"/>
              </a:xfrm>
              <a:prstGeom prst="rect">
                <a:avLst/>
              </a:prstGeom>
              <a:noFill/>
            </p:spPr>
            <p:txBody>
              <a:bodyPr wrap="none" rtlCol="0">
                <a:spAutoFit/>
              </a:bodyPr>
              <a:lstStyle/>
              <a:p>
                <a:pPr algn="l"/>
                <a:r>
                  <a:rPr lang="en-IN" sz="700" spc="0" baseline="0">
                    <a:ln/>
                    <a:solidFill>
                      <a:srgbClr val="93C5FD"/>
                    </a:solidFill>
                    <a:latin typeface="Arial"/>
                    <a:cs typeface="Arial"/>
                    <a:sym typeface="Arial"/>
                    <a:rtl val="0"/>
                  </a:rPr>
                  <a:t>16x-64x more</a:t>
                </a:r>
              </a:p>
            </p:txBody>
          </p:sp>
          <p:sp>
            <p:nvSpPr>
              <p:cNvPr id="200" name="TextBox 199">
                <a:extLst>
                  <a:ext uri="{FF2B5EF4-FFF2-40B4-BE49-F238E27FC236}">
                    <a16:creationId xmlns:a16="http://schemas.microsoft.com/office/drawing/2014/main" id="{6F4F4AF3-E56B-ED04-597A-00ECEFCBAC36}"/>
                  </a:ext>
                </a:extLst>
              </p:cNvPr>
              <p:cNvSpPr txBox="1"/>
              <p:nvPr/>
            </p:nvSpPr>
            <p:spPr>
              <a:xfrm>
                <a:off x="1200588" y="4129747"/>
                <a:ext cx="824265" cy="200055"/>
              </a:xfrm>
              <a:prstGeom prst="rect">
                <a:avLst/>
              </a:prstGeom>
              <a:noFill/>
            </p:spPr>
            <p:txBody>
              <a:bodyPr wrap="none" rtlCol="0">
                <a:spAutoFit/>
              </a:bodyPr>
              <a:lstStyle/>
              <a:p>
                <a:pPr algn="l"/>
                <a:r>
                  <a:rPr lang="en-IN" sz="700" spc="0" baseline="0">
                    <a:ln/>
                    <a:solidFill>
                      <a:srgbClr val="E5E7EB"/>
                    </a:solidFill>
                    <a:latin typeface="Arial"/>
                    <a:cs typeface="Arial"/>
                    <a:sym typeface="Arial"/>
                    <a:rtl val="0"/>
                  </a:rPr>
                  <a:t>Signal Precision</a:t>
                </a:r>
              </a:p>
            </p:txBody>
          </p:sp>
          <p:sp>
            <p:nvSpPr>
              <p:cNvPr id="201" name="TextBox 200">
                <a:extLst>
                  <a:ext uri="{FF2B5EF4-FFF2-40B4-BE49-F238E27FC236}">
                    <a16:creationId xmlns:a16="http://schemas.microsoft.com/office/drawing/2014/main" id="{60D2C954-A964-41F2-33D6-055B162D9CB9}"/>
                  </a:ext>
                </a:extLst>
              </p:cNvPr>
              <p:cNvSpPr txBox="1"/>
              <p:nvPr/>
            </p:nvSpPr>
            <p:spPr>
              <a:xfrm>
                <a:off x="3440214" y="4129747"/>
                <a:ext cx="806631" cy="200055"/>
              </a:xfrm>
              <a:prstGeom prst="rect">
                <a:avLst/>
              </a:prstGeom>
              <a:noFill/>
            </p:spPr>
            <p:txBody>
              <a:bodyPr wrap="none" rtlCol="0">
                <a:spAutoFit/>
              </a:bodyPr>
              <a:lstStyle/>
              <a:p>
                <a:pPr algn="l"/>
                <a:r>
                  <a:rPr lang="en-IN" sz="700" spc="0" baseline="0">
                    <a:ln/>
                    <a:solidFill>
                      <a:srgbClr val="FCA5A5"/>
                    </a:solidFill>
                    <a:latin typeface="Arial"/>
                    <a:cs typeface="Arial"/>
                    <a:sym typeface="Arial"/>
                    <a:rtl val="0"/>
                  </a:rPr>
                  <a:t>Omnidirectional</a:t>
                </a:r>
              </a:p>
            </p:txBody>
          </p:sp>
          <p:sp>
            <p:nvSpPr>
              <p:cNvPr id="202" name="TextBox 201">
                <a:extLst>
                  <a:ext uri="{FF2B5EF4-FFF2-40B4-BE49-F238E27FC236}">
                    <a16:creationId xmlns:a16="http://schemas.microsoft.com/office/drawing/2014/main" id="{0F8C60BE-DE58-AEEB-A445-91E6BB982E54}"/>
                  </a:ext>
                </a:extLst>
              </p:cNvPr>
              <p:cNvSpPr txBox="1"/>
              <p:nvPr/>
            </p:nvSpPr>
            <p:spPr>
              <a:xfrm>
                <a:off x="6253651" y="4129747"/>
                <a:ext cx="1101584" cy="200055"/>
              </a:xfrm>
              <a:prstGeom prst="rect">
                <a:avLst/>
              </a:prstGeom>
              <a:noFill/>
            </p:spPr>
            <p:txBody>
              <a:bodyPr wrap="none" rtlCol="0">
                <a:spAutoFit/>
              </a:bodyPr>
              <a:lstStyle/>
              <a:p>
                <a:pPr algn="l"/>
                <a:r>
                  <a:rPr lang="en-IN" sz="700" spc="0" baseline="0">
                    <a:ln/>
                    <a:solidFill>
                      <a:srgbClr val="6EE7B7"/>
                    </a:solidFill>
                    <a:latin typeface="Arial"/>
                    <a:cs typeface="Arial"/>
                    <a:sym typeface="Arial"/>
                    <a:rtl val="0"/>
                  </a:rPr>
                  <a:t>Precision beamforming</a:t>
                </a:r>
              </a:p>
            </p:txBody>
          </p:sp>
          <p:sp>
            <p:nvSpPr>
              <p:cNvPr id="203" name="TextBox 202">
                <a:extLst>
                  <a:ext uri="{FF2B5EF4-FFF2-40B4-BE49-F238E27FC236}">
                    <a16:creationId xmlns:a16="http://schemas.microsoft.com/office/drawing/2014/main" id="{36A257BB-9D96-4F7B-2E95-5E752EEB1E15}"/>
                  </a:ext>
                </a:extLst>
              </p:cNvPr>
              <p:cNvSpPr txBox="1"/>
              <p:nvPr/>
            </p:nvSpPr>
            <p:spPr>
              <a:xfrm>
                <a:off x="9303194" y="4129747"/>
                <a:ext cx="960519" cy="200055"/>
              </a:xfrm>
              <a:prstGeom prst="rect">
                <a:avLst/>
              </a:prstGeom>
              <a:noFill/>
            </p:spPr>
            <p:txBody>
              <a:bodyPr wrap="none" rtlCol="0">
                <a:spAutoFit/>
              </a:bodyPr>
              <a:lstStyle/>
              <a:p>
                <a:pPr algn="l"/>
                <a:r>
                  <a:rPr lang="en-IN" sz="700" spc="0" baseline="0">
                    <a:ln/>
                    <a:solidFill>
                      <a:srgbClr val="93C5FD"/>
                    </a:solidFill>
                    <a:latin typeface="Arial"/>
                    <a:cs typeface="Arial"/>
                    <a:sym typeface="Arial"/>
                    <a:rtl val="0"/>
                  </a:rPr>
                  <a:t>10x better targeting</a:t>
                </a:r>
              </a:p>
            </p:txBody>
          </p:sp>
          <p:sp>
            <p:nvSpPr>
              <p:cNvPr id="204" name="TextBox 203">
                <a:extLst>
                  <a:ext uri="{FF2B5EF4-FFF2-40B4-BE49-F238E27FC236}">
                    <a16:creationId xmlns:a16="http://schemas.microsoft.com/office/drawing/2014/main" id="{A801F663-6427-E547-6773-2283858EEE48}"/>
                  </a:ext>
                </a:extLst>
              </p:cNvPr>
              <p:cNvSpPr txBox="1"/>
              <p:nvPr/>
            </p:nvSpPr>
            <p:spPr>
              <a:xfrm>
                <a:off x="1150504" y="4253699"/>
                <a:ext cx="922047" cy="200055"/>
              </a:xfrm>
              <a:prstGeom prst="rect">
                <a:avLst/>
              </a:prstGeom>
              <a:noFill/>
            </p:spPr>
            <p:txBody>
              <a:bodyPr wrap="none" rtlCol="0">
                <a:spAutoFit/>
              </a:bodyPr>
              <a:lstStyle/>
              <a:p>
                <a:pPr algn="l"/>
                <a:r>
                  <a:rPr lang="en-IN" sz="700" spc="0" baseline="0">
                    <a:ln/>
                    <a:solidFill>
                      <a:srgbClr val="E5E7EB"/>
                    </a:solidFill>
                    <a:latin typeface="Arial"/>
                    <a:cs typeface="Arial"/>
                    <a:sym typeface="Arial"/>
                    <a:rtl val="0"/>
                  </a:rPr>
                  <a:t>Spectral Efficiency</a:t>
                </a:r>
              </a:p>
            </p:txBody>
          </p:sp>
          <p:sp>
            <p:nvSpPr>
              <p:cNvPr id="205" name="TextBox 204">
                <a:extLst>
                  <a:ext uri="{FF2B5EF4-FFF2-40B4-BE49-F238E27FC236}">
                    <a16:creationId xmlns:a16="http://schemas.microsoft.com/office/drawing/2014/main" id="{8B0791E5-F972-5FAC-3B9D-0859CD9F4C54}"/>
                  </a:ext>
                </a:extLst>
              </p:cNvPr>
              <p:cNvSpPr txBox="1"/>
              <p:nvPr/>
            </p:nvSpPr>
            <p:spPr>
              <a:xfrm>
                <a:off x="3558279" y="4253699"/>
                <a:ext cx="588623" cy="200055"/>
              </a:xfrm>
              <a:prstGeom prst="rect">
                <a:avLst/>
              </a:prstGeom>
              <a:noFill/>
            </p:spPr>
            <p:txBody>
              <a:bodyPr wrap="none" rtlCol="0">
                <a:spAutoFit/>
              </a:bodyPr>
              <a:lstStyle/>
              <a:p>
                <a:pPr algn="l"/>
                <a:r>
                  <a:rPr lang="en-IN" sz="700" spc="0" baseline="0">
                    <a:ln/>
                    <a:solidFill>
                      <a:srgbClr val="FCA5A5"/>
                    </a:solidFill>
                    <a:latin typeface="Arial"/>
                    <a:cs typeface="Arial"/>
                    <a:sym typeface="Arial"/>
                    <a:rtl val="0"/>
                  </a:rPr>
                  <a:t>30 bps/Hz</a:t>
                </a:r>
              </a:p>
            </p:txBody>
          </p:sp>
          <p:sp>
            <p:nvSpPr>
              <p:cNvPr id="206" name="TextBox 205">
                <a:extLst>
                  <a:ext uri="{FF2B5EF4-FFF2-40B4-BE49-F238E27FC236}">
                    <a16:creationId xmlns:a16="http://schemas.microsoft.com/office/drawing/2014/main" id="{C24C43DC-8EF1-9E91-E384-3A8451FC5092}"/>
                  </a:ext>
                </a:extLst>
              </p:cNvPr>
              <p:cNvSpPr txBox="1"/>
              <p:nvPr/>
            </p:nvSpPr>
            <p:spPr>
              <a:xfrm>
                <a:off x="6475020" y="4253699"/>
                <a:ext cx="691215" cy="200055"/>
              </a:xfrm>
              <a:prstGeom prst="rect">
                <a:avLst/>
              </a:prstGeom>
              <a:noFill/>
            </p:spPr>
            <p:txBody>
              <a:bodyPr wrap="none" rtlCol="0">
                <a:spAutoFit/>
              </a:bodyPr>
              <a:lstStyle/>
              <a:p>
                <a:pPr algn="l"/>
                <a:r>
                  <a:rPr lang="en-IN" sz="700" spc="0" baseline="0">
                    <a:ln/>
                    <a:solidFill>
                      <a:srgbClr val="6EE7B7"/>
                    </a:solidFill>
                    <a:latin typeface="Arial"/>
                    <a:cs typeface="Arial"/>
                    <a:sym typeface="Arial"/>
                    <a:rtl val="0"/>
                  </a:rPr>
                  <a:t>100+ bps/Hz</a:t>
                </a:r>
              </a:p>
            </p:txBody>
          </p:sp>
          <p:sp>
            <p:nvSpPr>
              <p:cNvPr id="207" name="TextBox 206">
                <a:extLst>
                  <a:ext uri="{FF2B5EF4-FFF2-40B4-BE49-F238E27FC236}">
                    <a16:creationId xmlns:a16="http://schemas.microsoft.com/office/drawing/2014/main" id="{7CBEE04C-327E-F406-0BD2-A9D6A3671C48}"/>
                  </a:ext>
                </a:extLst>
              </p:cNvPr>
              <p:cNvSpPr txBox="1"/>
              <p:nvPr/>
            </p:nvSpPr>
            <p:spPr>
              <a:xfrm>
                <a:off x="9332834" y="4253699"/>
                <a:ext cx="904415" cy="200055"/>
              </a:xfrm>
              <a:prstGeom prst="rect">
                <a:avLst/>
              </a:prstGeom>
              <a:noFill/>
            </p:spPr>
            <p:txBody>
              <a:bodyPr wrap="none" rtlCol="0">
                <a:spAutoFit/>
              </a:bodyPr>
              <a:lstStyle/>
              <a:p>
                <a:pPr algn="l"/>
                <a:r>
                  <a:rPr lang="en-IN" sz="700" spc="0" baseline="0">
                    <a:ln/>
                    <a:solidFill>
                      <a:srgbClr val="93C5FD"/>
                    </a:solidFill>
                    <a:latin typeface="Arial"/>
                    <a:cs typeface="Arial"/>
                    <a:sym typeface="Arial"/>
                    <a:rtl val="0"/>
                  </a:rPr>
                  <a:t>3-5x improvement</a:t>
                </a:r>
              </a:p>
            </p:txBody>
          </p:sp>
          <p:sp>
            <p:nvSpPr>
              <p:cNvPr id="208" name="TextBox 207">
                <a:extLst>
                  <a:ext uri="{FF2B5EF4-FFF2-40B4-BE49-F238E27FC236}">
                    <a16:creationId xmlns:a16="http://schemas.microsoft.com/office/drawing/2014/main" id="{836B1EFB-40A5-F1FF-9239-49DE6159BCC3}"/>
                  </a:ext>
                </a:extLst>
              </p:cNvPr>
              <p:cNvSpPr txBox="1"/>
              <p:nvPr/>
            </p:nvSpPr>
            <p:spPr>
              <a:xfrm>
                <a:off x="1174650" y="4377651"/>
                <a:ext cx="877163" cy="200055"/>
              </a:xfrm>
              <a:prstGeom prst="rect">
                <a:avLst/>
              </a:prstGeom>
              <a:noFill/>
            </p:spPr>
            <p:txBody>
              <a:bodyPr wrap="none" rtlCol="0">
                <a:spAutoFit/>
              </a:bodyPr>
              <a:lstStyle/>
              <a:p>
                <a:pPr algn="l"/>
                <a:r>
                  <a:rPr lang="en-IN" sz="700" spc="0" baseline="0">
                    <a:ln/>
                    <a:solidFill>
                      <a:srgbClr val="E5E7EB"/>
                    </a:solidFill>
                    <a:latin typeface="Arial"/>
                    <a:cs typeface="Arial"/>
                    <a:sym typeface="Arial"/>
                    <a:rtl val="0"/>
                  </a:rPr>
                  <a:t>Energy Efficiency</a:t>
                </a:r>
              </a:p>
            </p:txBody>
          </p:sp>
          <p:sp>
            <p:nvSpPr>
              <p:cNvPr id="209" name="TextBox 208">
                <a:extLst>
                  <a:ext uri="{FF2B5EF4-FFF2-40B4-BE49-F238E27FC236}">
                    <a16:creationId xmlns:a16="http://schemas.microsoft.com/office/drawing/2014/main" id="{9BB2A58C-1043-503B-7BE0-B49232297A49}"/>
                  </a:ext>
                </a:extLst>
              </p:cNvPr>
              <p:cNvSpPr txBox="1"/>
              <p:nvPr/>
            </p:nvSpPr>
            <p:spPr>
              <a:xfrm>
                <a:off x="3590465" y="4377651"/>
                <a:ext cx="526106" cy="200055"/>
              </a:xfrm>
              <a:prstGeom prst="rect">
                <a:avLst/>
              </a:prstGeom>
              <a:noFill/>
            </p:spPr>
            <p:txBody>
              <a:bodyPr wrap="none" rtlCol="0">
                <a:spAutoFit/>
              </a:bodyPr>
              <a:lstStyle/>
              <a:p>
                <a:pPr algn="l"/>
                <a:r>
                  <a:rPr lang="en-IN" sz="700" spc="0" baseline="0">
                    <a:ln/>
                    <a:solidFill>
                      <a:srgbClr val="FCA5A5"/>
                    </a:solidFill>
                    <a:latin typeface="Arial"/>
                    <a:cs typeface="Arial"/>
                    <a:sym typeface="Arial"/>
                    <a:rtl val="0"/>
                  </a:rPr>
                  <a:t>Baseline</a:t>
                </a:r>
              </a:p>
            </p:txBody>
          </p:sp>
          <p:sp>
            <p:nvSpPr>
              <p:cNvPr id="210" name="TextBox 209">
                <a:extLst>
                  <a:ext uri="{FF2B5EF4-FFF2-40B4-BE49-F238E27FC236}">
                    <a16:creationId xmlns:a16="http://schemas.microsoft.com/office/drawing/2014/main" id="{6BD84AD6-39AD-5D03-663E-734488F3A85F}"/>
                  </a:ext>
                </a:extLst>
              </p:cNvPr>
              <p:cNvSpPr txBox="1"/>
              <p:nvPr/>
            </p:nvSpPr>
            <p:spPr>
              <a:xfrm>
                <a:off x="6358252" y="4377651"/>
                <a:ext cx="910827" cy="200055"/>
              </a:xfrm>
              <a:prstGeom prst="rect">
                <a:avLst/>
              </a:prstGeom>
              <a:noFill/>
            </p:spPr>
            <p:txBody>
              <a:bodyPr wrap="none" rtlCol="0">
                <a:spAutoFit/>
              </a:bodyPr>
              <a:lstStyle/>
              <a:p>
                <a:pPr algn="l"/>
                <a:r>
                  <a:rPr lang="en-IN" sz="700" spc="0" baseline="0">
                    <a:ln/>
                    <a:solidFill>
                      <a:srgbClr val="6EE7B7"/>
                    </a:solidFill>
                    <a:latin typeface="Arial"/>
                    <a:cs typeface="Arial"/>
                    <a:sym typeface="Arial"/>
                    <a:rtl val="0"/>
                  </a:rPr>
                  <a:t>100x better per bit</a:t>
                </a:r>
              </a:p>
            </p:txBody>
          </p:sp>
          <p:sp>
            <p:nvSpPr>
              <p:cNvPr id="211" name="TextBox 210">
                <a:extLst>
                  <a:ext uri="{FF2B5EF4-FFF2-40B4-BE49-F238E27FC236}">
                    <a16:creationId xmlns:a16="http://schemas.microsoft.com/office/drawing/2014/main" id="{532967F7-F72C-87B2-A430-C1184E50A971}"/>
                  </a:ext>
                </a:extLst>
              </p:cNvPr>
              <p:cNvSpPr txBox="1"/>
              <p:nvPr/>
            </p:nvSpPr>
            <p:spPr>
              <a:xfrm>
                <a:off x="9322058" y="4377651"/>
                <a:ext cx="923651" cy="200055"/>
              </a:xfrm>
              <a:prstGeom prst="rect">
                <a:avLst/>
              </a:prstGeom>
              <a:noFill/>
            </p:spPr>
            <p:txBody>
              <a:bodyPr wrap="none" rtlCol="0">
                <a:spAutoFit/>
              </a:bodyPr>
              <a:lstStyle/>
              <a:p>
                <a:pPr algn="l"/>
                <a:r>
                  <a:rPr lang="en-IN" sz="700" spc="0" baseline="0">
                    <a:ln/>
                    <a:solidFill>
                      <a:srgbClr val="93C5FD"/>
                    </a:solidFill>
                    <a:latin typeface="Arial"/>
                    <a:cs typeface="Arial"/>
                    <a:sym typeface="Arial"/>
                    <a:rtl val="0"/>
                  </a:rPr>
                  <a:t>100x improvement</a:t>
                </a:r>
              </a:p>
            </p:txBody>
          </p:sp>
          <p:sp>
            <p:nvSpPr>
              <p:cNvPr id="212" name="TextBox 211">
                <a:extLst>
                  <a:ext uri="{FF2B5EF4-FFF2-40B4-BE49-F238E27FC236}">
                    <a16:creationId xmlns:a16="http://schemas.microsoft.com/office/drawing/2014/main" id="{9B63DDC1-B379-BDD5-C0FD-6EBAC81FB75B}"/>
                  </a:ext>
                </a:extLst>
              </p:cNvPr>
              <p:cNvSpPr txBox="1"/>
              <p:nvPr/>
            </p:nvSpPr>
            <p:spPr>
              <a:xfrm>
                <a:off x="1168448" y="4501603"/>
                <a:ext cx="888385" cy="200055"/>
              </a:xfrm>
              <a:prstGeom prst="rect">
                <a:avLst/>
              </a:prstGeom>
              <a:noFill/>
            </p:spPr>
            <p:txBody>
              <a:bodyPr wrap="none" rtlCol="0">
                <a:spAutoFit/>
              </a:bodyPr>
              <a:lstStyle/>
              <a:p>
                <a:pPr algn="l"/>
                <a:r>
                  <a:rPr lang="en-IN" sz="700" spc="0" baseline="0">
                    <a:ln/>
                    <a:solidFill>
                      <a:srgbClr val="E5E7EB"/>
                    </a:solidFill>
                    <a:latin typeface="Arial"/>
                    <a:cs typeface="Arial"/>
                    <a:sym typeface="Arial"/>
                    <a:rtl val="0"/>
                  </a:rPr>
                  <a:t>Concurrent Users</a:t>
                </a:r>
              </a:p>
            </p:txBody>
          </p:sp>
          <p:sp>
            <p:nvSpPr>
              <p:cNvPr id="213" name="TextBox 212">
                <a:extLst>
                  <a:ext uri="{FF2B5EF4-FFF2-40B4-BE49-F238E27FC236}">
                    <a16:creationId xmlns:a16="http://schemas.microsoft.com/office/drawing/2014/main" id="{96F49D08-D699-87BF-AAB0-0CD6E8E2EDEE}"/>
                  </a:ext>
                </a:extLst>
              </p:cNvPr>
              <p:cNvSpPr txBox="1"/>
              <p:nvPr/>
            </p:nvSpPr>
            <p:spPr>
              <a:xfrm>
                <a:off x="3504611" y="4501603"/>
                <a:ext cx="697627" cy="200055"/>
              </a:xfrm>
              <a:prstGeom prst="rect">
                <a:avLst/>
              </a:prstGeom>
              <a:noFill/>
            </p:spPr>
            <p:txBody>
              <a:bodyPr wrap="none" rtlCol="0">
                <a:spAutoFit/>
              </a:bodyPr>
              <a:lstStyle/>
              <a:p>
                <a:pPr algn="l"/>
                <a:r>
                  <a:rPr lang="en-IN" sz="700" spc="0" baseline="0">
                    <a:ln/>
                    <a:solidFill>
                      <a:srgbClr val="FCA5A5"/>
                    </a:solidFill>
                    <a:latin typeface="Arial"/>
                    <a:cs typeface="Arial"/>
                    <a:sym typeface="Arial"/>
                    <a:rtl val="0"/>
                  </a:rPr>
                  <a:t>Tens per cell</a:t>
                </a:r>
              </a:p>
            </p:txBody>
          </p:sp>
          <p:sp>
            <p:nvSpPr>
              <p:cNvPr id="214" name="TextBox 213">
                <a:extLst>
                  <a:ext uri="{FF2B5EF4-FFF2-40B4-BE49-F238E27FC236}">
                    <a16:creationId xmlns:a16="http://schemas.microsoft.com/office/drawing/2014/main" id="{F4BB359D-781E-BD23-C4BD-A18C0BF70FA9}"/>
                  </a:ext>
                </a:extLst>
              </p:cNvPr>
              <p:cNvSpPr txBox="1"/>
              <p:nvPr/>
            </p:nvSpPr>
            <p:spPr>
              <a:xfrm>
                <a:off x="6369028" y="4501603"/>
                <a:ext cx="886781" cy="200055"/>
              </a:xfrm>
              <a:prstGeom prst="rect">
                <a:avLst/>
              </a:prstGeom>
              <a:noFill/>
            </p:spPr>
            <p:txBody>
              <a:bodyPr wrap="none" rtlCol="0">
                <a:spAutoFit/>
              </a:bodyPr>
              <a:lstStyle/>
              <a:p>
                <a:pPr algn="l"/>
                <a:r>
                  <a:rPr lang="en-IN" sz="700" spc="0" baseline="0">
                    <a:ln/>
                    <a:solidFill>
                      <a:srgbClr val="6EE7B7"/>
                    </a:solidFill>
                    <a:latin typeface="Arial"/>
                    <a:cs typeface="Arial"/>
                    <a:sym typeface="Arial"/>
                    <a:rtl val="0"/>
                  </a:rPr>
                  <a:t>Hundreds per cell</a:t>
                </a:r>
              </a:p>
            </p:txBody>
          </p:sp>
          <p:sp>
            <p:nvSpPr>
              <p:cNvPr id="215" name="TextBox 214">
                <a:extLst>
                  <a:ext uri="{FF2B5EF4-FFF2-40B4-BE49-F238E27FC236}">
                    <a16:creationId xmlns:a16="http://schemas.microsoft.com/office/drawing/2014/main" id="{68F46566-3ED2-62B4-B2ED-3579256A19DC}"/>
                  </a:ext>
                </a:extLst>
              </p:cNvPr>
              <p:cNvSpPr txBox="1"/>
              <p:nvPr/>
            </p:nvSpPr>
            <p:spPr>
              <a:xfrm>
                <a:off x="9386502" y="4501603"/>
                <a:ext cx="805029" cy="200055"/>
              </a:xfrm>
              <a:prstGeom prst="rect">
                <a:avLst/>
              </a:prstGeom>
              <a:noFill/>
            </p:spPr>
            <p:txBody>
              <a:bodyPr wrap="none" rtlCol="0">
                <a:spAutoFit/>
              </a:bodyPr>
              <a:lstStyle/>
              <a:p>
                <a:pPr algn="l"/>
                <a:r>
                  <a:rPr lang="en-IN" sz="700" spc="0" baseline="0">
                    <a:ln/>
                    <a:solidFill>
                      <a:srgbClr val="93C5FD"/>
                    </a:solidFill>
                    <a:latin typeface="Arial"/>
                    <a:cs typeface="Arial"/>
                    <a:sym typeface="Arial"/>
                    <a:rtl val="0"/>
                  </a:rPr>
                  <a:t>10x more users</a:t>
                </a:r>
              </a:p>
            </p:txBody>
          </p:sp>
        </p:grpSp>
      </p:grpSp>
      <p:grpSp>
        <p:nvGrpSpPr>
          <p:cNvPr id="216" name="Graphic 6">
            <a:extLst>
              <a:ext uri="{FF2B5EF4-FFF2-40B4-BE49-F238E27FC236}">
                <a16:creationId xmlns:a16="http://schemas.microsoft.com/office/drawing/2014/main" id="{BFB35485-3FC5-FF09-0850-0FA30E92E6B8}"/>
              </a:ext>
            </a:extLst>
          </p:cNvPr>
          <p:cNvGrpSpPr/>
          <p:nvPr/>
        </p:nvGrpSpPr>
        <p:grpSpPr>
          <a:xfrm>
            <a:off x="895350" y="4899152"/>
            <a:ext cx="10401300" cy="929640"/>
            <a:chOff x="895350" y="4899152"/>
            <a:chExt cx="10401300" cy="929640"/>
          </a:xfrm>
        </p:grpSpPr>
        <p:sp>
          <p:nvSpPr>
            <p:cNvPr id="217" name="Freeform: Shape 216">
              <a:extLst>
                <a:ext uri="{FF2B5EF4-FFF2-40B4-BE49-F238E27FC236}">
                  <a16:creationId xmlns:a16="http://schemas.microsoft.com/office/drawing/2014/main" id="{C51FB6CF-0881-34C4-D744-6503708C1F1C}"/>
                </a:ext>
              </a:extLst>
            </p:cNvPr>
            <p:cNvSpPr/>
            <p:nvPr/>
          </p:nvSpPr>
          <p:spPr>
            <a:xfrm>
              <a:off x="895350" y="4899152"/>
              <a:ext cx="10401300" cy="929640"/>
            </a:xfrm>
            <a:custGeom>
              <a:avLst/>
              <a:gdLst>
                <a:gd name="connsiteX0" fmla="*/ 10312146 w 10401300"/>
                <a:gd name="connsiteY0" fmla="*/ 0 h 929640"/>
                <a:gd name="connsiteX1" fmla="*/ 10401300 w 10401300"/>
                <a:gd name="connsiteY1" fmla="*/ 0 h 929640"/>
                <a:gd name="connsiteX2" fmla="*/ 10401300 w 10401300"/>
                <a:gd name="connsiteY2" fmla="*/ 929640 h 929640"/>
                <a:gd name="connsiteX3" fmla="*/ 10312146 w 10401300"/>
                <a:gd name="connsiteY3" fmla="*/ 929640 h 929640"/>
                <a:gd name="connsiteX4" fmla="*/ 89154 w 10401300"/>
                <a:gd name="connsiteY4" fmla="*/ 929640 h 929640"/>
                <a:gd name="connsiteX5" fmla="*/ 0 w 10401300"/>
                <a:gd name="connsiteY5" fmla="*/ 929640 h 929640"/>
                <a:gd name="connsiteX6" fmla="*/ 0 w 10401300"/>
                <a:gd name="connsiteY6" fmla="*/ 0 h 929640"/>
                <a:gd name="connsiteX7" fmla="*/ 89154 w 10401300"/>
                <a:gd name="connsiteY7" fmla="*/ 0 h 92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01300" h="929640">
                  <a:moveTo>
                    <a:pt x="10312146" y="0"/>
                  </a:moveTo>
                  <a:cubicBezTo>
                    <a:pt x="10361385" y="0"/>
                    <a:pt x="10401300" y="0"/>
                    <a:pt x="10401300" y="0"/>
                  </a:cubicBezTo>
                  <a:lnTo>
                    <a:pt x="10401300" y="929640"/>
                  </a:lnTo>
                  <a:cubicBezTo>
                    <a:pt x="10401300" y="929640"/>
                    <a:pt x="10361385" y="929640"/>
                    <a:pt x="10312146" y="929640"/>
                  </a:cubicBezTo>
                  <a:lnTo>
                    <a:pt x="89154" y="929640"/>
                  </a:lnTo>
                  <a:cubicBezTo>
                    <a:pt x="39916" y="929640"/>
                    <a:pt x="0" y="929640"/>
                    <a:pt x="0" y="929640"/>
                  </a:cubicBezTo>
                  <a:lnTo>
                    <a:pt x="0" y="0"/>
                  </a:lnTo>
                  <a:cubicBezTo>
                    <a:pt x="0" y="0"/>
                    <a:pt x="39916" y="0"/>
                    <a:pt x="89154" y="0"/>
                  </a:cubicBezTo>
                  <a:close/>
                </a:path>
              </a:pathLst>
            </a:custGeom>
            <a:solidFill>
              <a:srgbClr val="000000"/>
            </a:solidFill>
            <a:ln w="14859" cap="flat">
              <a:solidFill>
                <a:srgbClr val="475569"/>
              </a:solidFill>
              <a:prstDash val="solid"/>
              <a:miter/>
            </a:ln>
          </p:spPr>
          <p:txBody>
            <a:bodyPr rtlCol="0" anchor="ctr"/>
            <a:lstStyle/>
            <a:p>
              <a:endParaRPr lang="en-IN" sz="1200"/>
            </a:p>
          </p:txBody>
        </p:sp>
        <p:sp>
          <p:nvSpPr>
            <p:cNvPr id="218" name="TextBox 217">
              <a:extLst>
                <a:ext uri="{FF2B5EF4-FFF2-40B4-BE49-F238E27FC236}">
                  <a16:creationId xmlns:a16="http://schemas.microsoft.com/office/drawing/2014/main" id="{09910EA2-D9E8-8808-B403-5949A92B4A79}"/>
                </a:ext>
              </a:extLst>
            </p:cNvPr>
            <p:cNvSpPr txBox="1"/>
            <p:nvPr/>
          </p:nvSpPr>
          <p:spPr>
            <a:xfrm>
              <a:off x="5039958" y="4927149"/>
              <a:ext cx="2028119" cy="261610"/>
            </a:xfrm>
            <a:prstGeom prst="rect">
              <a:avLst/>
            </a:prstGeom>
            <a:noFill/>
          </p:spPr>
          <p:txBody>
            <a:bodyPr wrap="none" rtlCol="0">
              <a:spAutoFit/>
            </a:bodyPr>
            <a:lstStyle/>
            <a:p>
              <a:pPr algn="l"/>
              <a:r>
                <a:rPr lang="en-IN" sz="1100" b="1" spc="0" baseline="0">
                  <a:ln/>
                  <a:solidFill>
                    <a:srgbClr val="FFFFFF"/>
                  </a:solidFill>
                  <a:latin typeface="Arial"/>
                  <a:cs typeface="Arial"/>
                  <a:sym typeface="Arial"/>
                  <a:rtl val="0"/>
                </a:rPr>
                <a:t>Key Enabling Technologies</a:t>
              </a:r>
            </a:p>
          </p:txBody>
        </p:sp>
        <p:sp>
          <p:nvSpPr>
            <p:cNvPr id="219" name="Freeform: Shape 218">
              <a:extLst>
                <a:ext uri="{FF2B5EF4-FFF2-40B4-BE49-F238E27FC236}">
                  <a16:creationId xmlns:a16="http://schemas.microsoft.com/office/drawing/2014/main" id="{B4F91168-6018-79BC-4B4B-086C48F65BBF}"/>
                </a:ext>
              </a:extLst>
            </p:cNvPr>
            <p:cNvSpPr/>
            <p:nvPr/>
          </p:nvSpPr>
          <p:spPr>
            <a:xfrm>
              <a:off x="1266825" y="5209032"/>
              <a:ext cx="1485900" cy="495808"/>
            </a:xfrm>
            <a:custGeom>
              <a:avLst/>
              <a:gdLst>
                <a:gd name="connsiteX0" fmla="*/ 1426464 w 1485900"/>
                <a:gd name="connsiteY0" fmla="*/ 0 h 495808"/>
                <a:gd name="connsiteX1" fmla="*/ 1485900 w 1485900"/>
                <a:gd name="connsiteY1" fmla="*/ 0 h 495808"/>
                <a:gd name="connsiteX2" fmla="*/ 1485900 w 1485900"/>
                <a:gd name="connsiteY2" fmla="*/ 495808 h 495808"/>
                <a:gd name="connsiteX3" fmla="*/ 1426464 w 1485900"/>
                <a:gd name="connsiteY3" fmla="*/ 495808 h 495808"/>
                <a:gd name="connsiteX4" fmla="*/ 59436 w 1485900"/>
                <a:gd name="connsiteY4" fmla="*/ 495808 h 495808"/>
                <a:gd name="connsiteX5" fmla="*/ 0 w 1485900"/>
                <a:gd name="connsiteY5" fmla="*/ 495808 h 495808"/>
                <a:gd name="connsiteX6" fmla="*/ 0 w 1485900"/>
                <a:gd name="connsiteY6" fmla="*/ 0 h 495808"/>
                <a:gd name="connsiteX7" fmla="*/ 59436 w 1485900"/>
                <a:gd name="connsiteY7" fmla="*/ 0 h 49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495808">
                  <a:moveTo>
                    <a:pt x="1426464" y="0"/>
                  </a:moveTo>
                  <a:cubicBezTo>
                    <a:pt x="1459290" y="0"/>
                    <a:pt x="1485900" y="0"/>
                    <a:pt x="1485900" y="0"/>
                  </a:cubicBezTo>
                  <a:lnTo>
                    <a:pt x="1485900" y="495808"/>
                  </a:lnTo>
                  <a:cubicBezTo>
                    <a:pt x="1485900" y="495808"/>
                    <a:pt x="1459290" y="495808"/>
                    <a:pt x="1426464" y="495808"/>
                  </a:cubicBezTo>
                  <a:lnTo>
                    <a:pt x="59436" y="495808"/>
                  </a:lnTo>
                  <a:cubicBezTo>
                    <a:pt x="26610" y="495808"/>
                    <a:pt x="0" y="495808"/>
                    <a:pt x="0" y="495808"/>
                  </a:cubicBezTo>
                  <a:lnTo>
                    <a:pt x="0" y="0"/>
                  </a:lnTo>
                  <a:cubicBezTo>
                    <a:pt x="0" y="0"/>
                    <a:pt x="26610" y="0"/>
                    <a:pt x="59436" y="0"/>
                  </a:cubicBezTo>
                  <a:close/>
                </a:path>
              </a:pathLst>
            </a:custGeom>
            <a:solidFill>
              <a:srgbClr val="1D4ED8">
                <a:alpha val="30000"/>
              </a:srgbClr>
            </a:solidFill>
            <a:ln w="7429" cap="flat">
              <a:solidFill>
                <a:srgbClr val="3B82F6"/>
              </a:solidFill>
              <a:prstDash val="solid"/>
              <a:miter/>
            </a:ln>
          </p:spPr>
          <p:txBody>
            <a:bodyPr rtlCol="0" anchor="ctr"/>
            <a:lstStyle/>
            <a:p>
              <a:endParaRPr lang="en-IN" sz="1200"/>
            </a:p>
          </p:txBody>
        </p:sp>
        <p:sp>
          <p:nvSpPr>
            <p:cNvPr id="220" name="TextBox 219">
              <a:extLst>
                <a:ext uri="{FF2B5EF4-FFF2-40B4-BE49-F238E27FC236}">
                  <a16:creationId xmlns:a16="http://schemas.microsoft.com/office/drawing/2014/main" id="{ACFF272E-AB16-5663-712C-4A6C8DD70865}"/>
                </a:ext>
              </a:extLst>
            </p:cNvPr>
            <p:cNvSpPr txBox="1"/>
            <p:nvPr/>
          </p:nvSpPr>
          <p:spPr>
            <a:xfrm>
              <a:off x="1548398" y="5239704"/>
              <a:ext cx="917239" cy="215444"/>
            </a:xfrm>
            <a:prstGeom prst="rect">
              <a:avLst/>
            </a:prstGeom>
            <a:noFill/>
          </p:spPr>
          <p:txBody>
            <a:bodyPr wrap="none" rtlCol="0">
              <a:spAutoFit/>
            </a:bodyPr>
            <a:lstStyle/>
            <a:p>
              <a:pPr algn="l"/>
              <a:r>
                <a:rPr lang="en-IN" sz="800" b="1" spc="0" baseline="0">
                  <a:ln/>
                  <a:solidFill>
                    <a:srgbClr val="60A5FA"/>
                  </a:solidFill>
                  <a:latin typeface="Arial"/>
                  <a:cs typeface="Arial"/>
                  <a:sym typeface="Arial"/>
                  <a:rtl val="0"/>
                </a:rPr>
                <a:t>Advanced DSP</a:t>
              </a:r>
            </a:p>
          </p:txBody>
        </p:sp>
        <p:sp>
          <p:nvSpPr>
            <p:cNvPr id="221" name="TextBox 220">
              <a:extLst>
                <a:ext uri="{FF2B5EF4-FFF2-40B4-BE49-F238E27FC236}">
                  <a16:creationId xmlns:a16="http://schemas.microsoft.com/office/drawing/2014/main" id="{B55481C1-2D64-A969-0657-A4754A5AD587}"/>
                </a:ext>
              </a:extLst>
            </p:cNvPr>
            <p:cNvSpPr txBox="1"/>
            <p:nvPr/>
          </p:nvSpPr>
          <p:spPr>
            <a:xfrm>
              <a:off x="1468012" y="5380488"/>
              <a:ext cx="1037463" cy="184666"/>
            </a:xfrm>
            <a:prstGeom prst="rect">
              <a:avLst/>
            </a:prstGeom>
            <a:noFill/>
          </p:spPr>
          <p:txBody>
            <a:bodyPr wrap="none" rtlCol="0">
              <a:spAutoFit/>
            </a:bodyPr>
            <a:lstStyle/>
            <a:p>
              <a:pPr algn="l"/>
              <a:r>
                <a:rPr lang="en-IN" sz="600" spc="0" baseline="0">
                  <a:ln/>
                  <a:solidFill>
                    <a:srgbClr val="93C5FD"/>
                  </a:solidFill>
                  <a:latin typeface="Arial"/>
                  <a:cs typeface="Arial"/>
                  <a:sym typeface="Arial"/>
                  <a:rtl val="0"/>
                </a:rPr>
                <a:t>• Real-time beamforming</a:t>
              </a:r>
            </a:p>
          </p:txBody>
        </p:sp>
        <p:sp>
          <p:nvSpPr>
            <p:cNvPr id="222" name="TextBox 221">
              <a:extLst>
                <a:ext uri="{FF2B5EF4-FFF2-40B4-BE49-F238E27FC236}">
                  <a16:creationId xmlns:a16="http://schemas.microsoft.com/office/drawing/2014/main" id="{23ACEEDA-9497-402A-E872-2FCB84CB2992}"/>
                </a:ext>
              </a:extLst>
            </p:cNvPr>
            <p:cNvSpPr txBox="1"/>
            <p:nvPr/>
          </p:nvSpPr>
          <p:spPr>
            <a:xfrm>
              <a:off x="1542873" y="5473452"/>
              <a:ext cx="896399" cy="184666"/>
            </a:xfrm>
            <a:prstGeom prst="rect">
              <a:avLst/>
            </a:prstGeom>
            <a:noFill/>
          </p:spPr>
          <p:txBody>
            <a:bodyPr wrap="none" rtlCol="0">
              <a:spAutoFit/>
            </a:bodyPr>
            <a:lstStyle/>
            <a:p>
              <a:pPr algn="l"/>
              <a:r>
                <a:rPr lang="en-IN" sz="600" spc="0" baseline="0">
                  <a:ln/>
                  <a:solidFill>
                    <a:srgbClr val="93C5FD"/>
                  </a:solidFill>
                  <a:latin typeface="Arial"/>
                  <a:cs typeface="Arial"/>
                  <a:sym typeface="Arial"/>
                  <a:rtl val="0"/>
                </a:rPr>
                <a:t>• Channel estimation</a:t>
              </a:r>
            </a:p>
          </p:txBody>
        </p:sp>
        <p:sp>
          <p:nvSpPr>
            <p:cNvPr id="223" name="TextBox 222">
              <a:extLst>
                <a:ext uri="{FF2B5EF4-FFF2-40B4-BE49-F238E27FC236}">
                  <a16:creationId xmlns:a16="http://schemas.microsoft.com/office/drawing/2014/main" id="{B9F35175-1F6F-C9D0-762A-142264848319}"/>
                </a:ext>
              </a:extLst>
            </p:cNvPr>
            <p:cNvSpPr txBox="1"/>
            <p:nvPr/>
          </p:nvSpPr>
          <p:spPr>
            <a:xfrm>
              <a:off x="1447461" y="5566416"/>
              <a:ext cx="1075936" cy="184666"/>
            </a:xfrm>
            <a:prstGeom prst="rect">
              <a:avLst/>
            </a:prstGeom>
            <a:noFill/>
          </p:spPr>
          <p:txBody>
            <a:bodyPr wrap="none" rtlCol="0">
              <a:spAutoFit/>
            </a:bodyPr>
            <a:lstStyle/>
            <a:p>
              <a:pPr algn="l"/>
              <a:r>
                <a:rPr lang="en-IN" sz="600" spc="0" baseline="0">
                  <a:ln/>
                  <a:solidFill>
                    <a:srgbClr val="93C5FD"/>
                  </a:solidFill>
                  <a:latin typeface="Arial"/>
                  <a:cs typeface="Arial"/>
                  <a:sym typeface="Arial"/>
                  <a:rtl val="0"/>
                </a:rPr>
                <a:t>• Interference cancellation</a:t>
              </a:r>
            </a:p>
          </p:txBody>
        </p:sp>
        <p:sp>
          <p:nvSpPr>
            <p:cNvPr id="224" name="Freeform: Shape 223">
              <a:extLst>
                <a:ext uri="{FF2B5EF4-FFF2-40B4-BE49-F238E27FC236}">
                  <a16:creationId xmlns:a16="http://schemas.microsoft.com/office/drawing/2014/main" id="{FE0DAF94-DAA0-B4CF-8B70-DB68A43A1A97}"/>
                </a:ext>
              </a:extLst>
            </p:cNvPr>
            <p:cNvSpPr/>
            <p:nvPr/>
          </p:nvSpPr>
          <p:spPr>
            <a:xfrm>
              <a:off x="3124200" y="5209032"/>
              <a:ext cx="1485900" cy="495808"/>
            </a:xfrm>
            <a:custGeom>
              <a:avLst/>
              <a:gdLst>
                <a:gd name="connsiteX0" fmla="*/ 1426464 w 1485900"/>
                <a:gd name="connsiteY0" fmla="*/ 0 h 495808"/>
                <a:gd name="connsiteX1" fmla="*/ 1485900 w 1485900"/>
                <a:gd name="connsiteY1" fmla="*/ 0 h 495808"/>
                <a:gd name="connsiteX2" fmla="*/ 1485900 w 1485900"/>
                <a:gd name="connsiteY2" fmla="*/ 495808 h 495808"/>
                <a:gd name="connsiteX3" fmla="*/ 1426464 w 1485900"/>
                <a:gd name="connsiteY3" fmla="*/ 495808 h 495808"/>
                <a:gd name="connsiteX4" fmla="*/ 59436 w 1485900"/>
                <a:gd name="connsiteY4" fmla="*/ 495808 h 495808"/>
                <a:gd name="connsiteX5" fmla="*/ 0 w 1485900"/>
                <a:gd name="connsiteY5" fmla="*/ 495808 h 495808"/>
                <a:gd name="connsiteX6" fmla="*/ 0 w 1485900"/>
                <a:gd name="connsiteY6" fmla="*/ 0 h 495808"/>
                <a:gd name="connsiteX7" fmla="*/ 59436 w 1485900"/>
                <a:gd name="connsiteY7" fmla="*/ 0 h 49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495808">
                  <a:moveTo>
                    <a:pt x="1426464" y="0"/>
                  </a:moveTo>
                  <a:cubicBezTo>
                    <a:pt x="1459290" y="0"/>
                    <a:pt x="1485900" y="0"/>
                    <a:pt x="1485900" y="0"/>
                  </a:cubicBezTo>
                  <a:lnTo>
                    <a:pt x="1485900" y="495808"/>
                  </a:lnTo>
                  <a:cubicBezTo>
                    <a:pt x="1485900" y="495808"/>
                    <a:pt x="1459290" y="495808"/>
                    <a:pt x="1426464" y="495808"/>
                  </a:cubicBezTo>
                  <a:lnTo>
                    <a:pt x="59436" y="495808"/>
                  </a:lnTo>
                  <a:cubicBezTo>
                    <a:pt x="26610" y="495808"/>
                    <a:pt x="0" y="495808"/>
                    <a:pt x="0" y="495808"/>
                  </a:cubicBezTo>
                  <a:lnTo>
                    <a:pt x="0" y="0"/>
                  </a:lnTo>
                  <a:cubicBezTo>
                    <a:pt x="0" y="0"/>
                    <a:pt x="26610" y="0"/>
                    <a:pt x="59436" y="0"/>
                  </a:cubicBezTo>
                  <a:close/>
                </a:path>
              </a:pathLst>
            </a:custGeom>
            <a:solidFill>
              <a:srgbClr val="059669">
                <a:alpha val="30000"/>
              </a:srgbClr>
            </a:solidFill>
            <a:ln w="7429" cap="flat">
              <a:solidFill>
                <a:srgbClr val="10B981"/>
              </a:solidFill>
              <a:prstDash val="solid"/>
              <a:miter/>
            </a:ln>
          </p:spPr>
          <p:txBody>
            <a:bodyPr rtlCol="0" anchor="ctr"/>
            <a:lstStyle/>
            <a:p>
              <a:endParaRPr lang="en-IN" sz="1200"/>
            </a:p>
          </p:txBody>
        </p:sp>
        <p:sp>
          <p:nvSpPr>
            <p:cNvPr id="225" name="TextBox 224">
              <a:extLst>
                <a:ext uri="{FF2B5EF4-FFF2-40B4-BE49-F238E27FC236}">
                  <a16:creationId xmlns:a16="http://schemas.microsoft.com/office/drawing/2014/main" id="{BFEFA2A4-D333-C27C-75D7-D8898AAE1B63}"/>
                </a:ext>
              </a:extLst>
            </p:cNvPr>
            <p:cNvSpPr txBox="1"/>
            <p:nvPr/>
          </p:nvSpPr>
          <p:spPr>
            <a:xfrm>
              <a:off x="3305746" y="5239704"/>
              <a:ext cx="1114408" cy="215444"/>
            </a:xfrm>
            <a:prstGeom prst="rect">
              <a:avLst/>
            </a:prstGeom>
            <a:noFill/>
          </p:spPr>
          <p:txBody>
            <a:bodyPr wrap="none" rtlCol="0">
              <a:spAutoFit/>
            </a:bodyPr>
            <a:lstStyle/>
            <a:p>
              <a:pPr algn="l"/>
              <a:r>
                <a:rPr lang="en-IN" sz="800" b="1" spc="0" baseline="0">
                  <a:ln/>
                  <a:solidFill>
                    <a:srgbClr val="34D399"/>
                  </a:solidFill>
                  <a:latin typeface="Arial"/>
                  <a:cs typeface="Arial"/>
                  <a:sym typeface="Arial"/>
                  <a:rtl val="0"/>
                </a:rPr>
                <a:t>AI/ML Optimization</a:t>
              </a:r>
            </a:p>
          </p:txBody>
        </p:sp>
        <p:sp>
          <p:nvSpPr>
            <p:cNvPr id="226" name="TextBox 225">
              <a:extLst>
                <a:ext uri="{FF2B5EF4-FFF2-40B4-BE49-F238E27FC236}">
                  <a16:creationId xmlns:a16="http://schemas.microsoft.com/office/drawing/2014/main" id="{818FE048-6905-010D-7708-BE20C3CCE718}"/>
                </a:ext>
              </a:extLst>
            </p:cNvPr>
            <p:cNvSpPr txBox="1"/>
            <p:nvPr/>
          </p:nvSpPr>
          <p:spPr>
            <a:xfrm>
              <a:off x="3320818" y="5380488"/>
              <a:ext cx="1045479" cy="184666"/>
            </a:xfrm>
            <a:prstGeom prst="rect">
              <a:avLst/>
            </a:prstGeom>
            <a:noFill/>
          </p:spPr>
          <p:txBody>
            <a:bodyPr wrap="none" rtlCol="0">
              <a:spAutoFit/>
            </a:bodyPr>
            <a:lstStyle/>
            <a:p>
              <a:pPr algn="l"/>
              <a:r>
                <a:rPr lang="en-IN" sz="600" spc="0" baseline="0">
                  <a:ln/>
                  <a:solidFill>
                    <a:srgbClr val="6EE7B7"/>
                  </a:solidFill>
                  <a:latin typeface="Arial"/>
                  <a:cs typeface="Arial"/>
                  <a:sym typeface="Arial"/>
                  <a:rtl val="0"/>
                </a:rPr>
                <a:t>• Predictive beamforming</a:t>
              </a:r>
            </a:p>
          </p:txBody>
        </p:sp>
        <p:sp>
          <p:nvSpPr>
            <p:cNvPr id="227" name="TextBox 226">
              <a:extLst>
                <a:ext uri="{FF2B5EF4-FFF2-40B4-BE49-F238E27FC236}">
                  <a16:creationId xmlns:a16="http://schemas.microsoft.com/office/drawing/2014/main" id="{CAE6BC43-8B02-BD8A-4C7A-DD20811D4322}"/>
                </a:ext>
              </a:extLst>
            </p:cNvPr>
            <p:cNvSpPr txBox="1"/>
            <p:nvPr/>
          </p:nvSpPr>
          <p:spPr>
            <a:xfrm>
              <a:off x="3361720" y="5473452"/>
              <a:ext cx="968535" cy="184666"/>
            </a:xfrm>
            <a:prstGeom prst="rect">
              <a:avLst/>
            </a:prstGeom>
            <a:noFill/>
          </p:spPr>
          <p:txBody>
            <a:bodyPr wrap="none" rtlCol="0">
              <a:spAutoFit/>
            </a:bodyPr>
            <a:lstStyle/>
            <a:p>
              <a:pPr algn="l"/>
              <a:r>
                <a:rPr lang="en-IN" sz="600" spc="0" baseline="0">
                  <a:ln/>
                  <a:solidFill>
                    <a:srgbClr val="6EE7B7"/>
                  </a:solidFill>
                  <a:latin typeface="Arial"/>
                  <a:cs typeface="Arial"/>
                  <a:sym typeface="Arial"/>
                  <a:rtl val="0"/>
                </a:rPr>
                <a:t>• Dynamic optimization</a:t>
              </a:r>
            </a:p>
          </p:txBody>
        </p:sp>
        <p:sp>
          <p:nvSpPr>
            <p:cNvPr id="228" name="TextBox 227">
              <a:extLst>
                <a:ext uri="{FF2B5EF4-FFF2-40B4-BE49-F238E27FC236}">
                  <a16:creationId xmlns:a16="http://schemas.microsoft.com/office/drawing/2014/main" id="{BD987036-F40E-7A37-F231-7890A1ABF249}"/>
                </a:ext>
              </a:extLst>
            </p:cNvPr>
            <p:cNvSpPr txBox="1"/>
            <p:nvPr/>
          </p:nvSpPr>
          <p:spPr>
            <a:xfrm>
              <a:off x="3307150" y="5566416"/>
              <a:ext cx="1072730" cy="184666"/>
            </a:xfrm>
            <a:prstGeom prst="rect">
              <a:avLst/>
            </a:prstGeom>
            <a:noFill/>
          </p:spPr>
          <p:txBody>
            <a:bodyPr wrap="none" rtlCol="0">
              <a:spAutoFit/>
            </a:bodyPr>
            <a:lstStyle/>
            <a:p>
              <a:pPr algn="l"/>
              <a:r>
                <a:rPr lang="en-IN" sz="600" spc="0" baseline="0">
                  <a:ln/>
                  <a:solidFill>
                    <a:srgbClr val="6EE7B7"/>
                  </a:solidFill>
                  <a:latin typeface="Arial"/>
                  <a:cs typeface="Arial"/>
                  <a:sym typeface="Arial"/>
                  <a:rtl val="0"/>
                </a:rPr>
                <a:t>• User behavior prediction</a:t>
              </a:r>
            </a:p>
          </p:txBody>
        </p:sp>
        <p:sp>
          <p:nvSpPr>
            <p:cNvPr id="229" name="Freeform: Shape 228">
              <a:extLst>
                <a:ext uri="{FF2B5EF4-FFF2-40B4-BE49-F238E27FC236}">
                  <a16:creationId xmlns:a16="http://schemas.microsoft.com/office/drawing/2014/main" id="{68479B79-296E-0914-A2CE-18D06B6CDDD5}"/>
                </a:ext>
              </a:extLst>
            </p:cNvPr>
            <p:cNvSpPr/>
            <p:nvPr/>
          </p:nvSpPr>
          <p:spPr>
            <a:xfrm>
              <a:off x="4981575" y="5209032"/>
              <a:ext cx="1485900" cy="495808"/>
            </a:xfrm>
            <a:custGeom>
              <a:avLst/>
              <a:gdLst>
                <a:gd name="connsiteX0" fmla="*/ 1426464 w 1485900"/>
                <a:gd name="connsiteY0" fmla="*/ 0 h 495808"/>
                <a:gd name="connsiteX1" fmla="*/ 1485900 w 1485900"/>
                <a:gd name="connsiteY1" fmla="*/ 0 h 495808"/>
                <a:gd name="connsiteX2" fmla="*/ 1485900 w 1485900"/>
                <a:gd name="connsiteY2" fmla="*/ 495808 h 495808"/>
                <a:gd name="connsiteX3" fmla="*/ 1426464 w 1485900"/>
                <a:gd name="connsiteY3" fmla="*/ 495808 h 495808"/>
                <a:gd name="connsiteX4" fmla="*/ 59436 w 1485900"/>
                <a:gd name="connsiteY4" fmla="*/ 495808 h 495808"/>
                <a:gd name="connsiteX5" fmla="*/ 0 w 1485900"/>
                <a:gd name="connsiteY5" fmla="*/ 495808 h 495808"/>
                <a:gd name="connsiteX6" fmla="*/ 0 w 1485900"/>
                <a:gd name="connsiteY6" fmla="*/ 0 h 495808"/>
                <a:gd name="connsiteX7" fmla="*/ 59436 w 1485900"/>
                <a:gd name="connsiteY7" fmla="*/ 0 h 49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495808">
                  <a:moveTo>
                    <a:pt x="1426464" y="0"/>
                  </a:moveTo>
                  <a:cubicBezTo>
                    <a:pt x="1459290" y="0"/>
                    <a:pt x="1485900" y="0"/>
                    <a:pt x="1485900" y="0"/>
                  </a:cubicBezTo>
                  <a:lnTo>
                    <a:pt x="1485900" y="495808"/>
                  </a:lnTo>
                  <a:cubicBezTo>
                    <a:pt x="1485900" y="495808"/>
                    <a:pt x="1459290" y="495808"/>
                    <a:pt x="1426464" y="495808"/>
                  </a:cubicBezTo>
                  <a:lnTo>
                    <a:pt x="59436" y="495808"/>
                  </a:lnTo>
                  <a:cubicBezTo>
                    <a:pt x="26610" y="495808"/>
                    <a:pt x="0" y="495808"/>
                    <a:pt x="0" y="495808"/>
                  </a:cubicBezTo>
                  <a:lnTo>
                    <a:pt x="0" y="0"/>
                  </a:lnTo>
                  <a:cubicBezTo>
                    <a:pt x="0" y="0"/>
                    <a:pt x="26610" y="0"/>
                    <a:pt x="59436" y="0"/>
                  </a:cubicBezTo>
                  <a:close/>
                </a:path>
              </a:pathLst>
            </a:custGeom>
            <a:solidFill>
              <a:srgbClr val="7C3AED">
                <a:alpha val="30000"/>
              </a:srgbClr>
            </a:solidFill>
            <a:ln w="7429" cap="flat">
              <a:solidFill>
                <a:srgbClr val="A855F7"/>
              </a:solidFill>
              <a:prstDash val="solid"/>
              <a:miter/>
            </a:ln>
          </p:spPr>
          <p:txBody>
            <a:bodyPr rtlCol="0" anchor="ctr"/>
            <a:lstStyle/>
            <a:p>
              <a:endParaRPr lang="en-IN" sz="1200"/>
            </a:p>
          </p:txBody>
        </p:sp>
        <p:sp>
          <p:nvSpPr>
            <p:cNvPr id="230" name="TextBox 229">
              <a:extLst>
                <a:ext uri="{FF2B5EF4-FFF2-40B4-BE49-F238E27FC236}">
                  <a16:creationId xmlns:a16="http://schemas.microsoft.com/office/drawing/2014/main" id="{460F4E0D-7631-8514-D0EF-4EEBA6438AFF}"/>
                </a:ext>
              </a:extLst>
            </p:cNvPr>
            <p:cNvSpPr txBox="1"/>
            <p:nvPr/>
          </p:nvSpPr>
          <p:spPr>
            <a:xfrm>
              <a:off x="5118708" y="5239704"/>
              <a:ext cx="1202573" cy="215444"/>
            </a:xfrm>
            <a:prstGeom prst="rect">
              <a:avLst/>
            </a:prstGeom>
            <a:noFill/>
          </p:spPr>
          <p:txBody>
            <a:bodyPr wrap="none" rtlCol="0">
              <a:spAutoFit/>
            </a:bodyPr>
            <a:lstStyle/>
            <a:p>
              <a:pPr algn="l"/>
              <a:r>
                <a:rPr lang="en-IN" sz="800" b="1" spc="0" baseline="0">
                  <a:ln/>
                  <a:solidFill>
                    <a:srgbClr val="A855F7"/>
                  </a:solidFill>
                  <a:latin typeface="Arial"/>
                  <a:cs typeface="Arial"/>
                  <a:sym typeface="Arial"/>
                  <a:rtl val="0"/>
                </a:rPr>
                <a:t>Hardware Innovation</a:t>
              </a:r>
            </a:p>
          </p:txBody>
        </p:sp>
        <p:sp>
          <p:nvSpPr>
            <p:cNvPr id="231" name="TextBox 230">
              <a:extLst>
                <a:ext uri="{FF2B5EF4-FFF2-40B4-BE49-F238E27FC236}">
                  <a16:creationId xmlns:a16="http://schemas.microsoft.com/office/drawing/2014/main" id="{14340F46-D4F6-75EB-A457-3121A7FCBA33}"/>
                </a:ext>
              </a:extLst>
            </p:cNvPr>
            <p:cNvSpPr txBox="1"/>
            <p:nvPr/>
          </p:nvSpPr>
          <p:spPr>
            <a:xfrm>
              <a:off x="5207642" y="5380488"/>
              <a:ext cx="990977" cy="184666"/>
            </a:xfrm>
            <a:prstGeom prst="rect">
              <a:avLst/>
            </a:prstGeom>
            <a:noFill/>
          </p:spPr>
          <p:txBody>
            <a:bodyPr wrap="none" rtlCol="0">
              <a:spAutoFit/>
            </a:bodyPr>
            <a:lstStyle/>
            <a:p>
              <a:pPr algn="l"/>
              <a:r>
                <a:rPr lang="en-IN" sz="600" spc="0" baseline="0">
                  <a:ln/>
                  <a:solidFill>
                    <a:srgbClr val="C4B5FD"/>
                  </a:solidFill>
                  <a:latin typeface="Arial"/>
                  <a:cs typeface="Arial"/>
                  <a:sym typeface="Arial"/>
                  <a:rtl val="0"/>
                </a:rPr>
                <a:t>• Miniaturized antennas</a:t>
              </a:r>
            </a:p>
          </p:txBody>
        </p:sp>
        <p:sp>
          <p:nvSpPr>
            <p:cNvPr id="232" name="TextBox 231">
              <a:extLst>
                <a:ext uri="{FF2B5EF4-FFF2-40B4-BE49-F238E27FC236}">
                  <a16:creationId xmlns:a16="http://schemas.microsoft.com/office/drawing/2014/main" id="{185C1753-77B1-A72C-CA64-2484EC310FEA}"/>
                </a:ext>
              </a:extLst>
            </p:cNvPr>
            <p:cNvSpPr txBox="1"/>
            <p:nvPr/>
          </p:nvSpPr>
          <p:spPr>
            <a:xfrm>
              <a:off x="5212271" y="5473452"/>
              <a:ext cx="981359" cy="184666"/>
            </a:xfrm>
            <a:prstGeom prst="rect">
              <a:avLst/>
            </a:prstGeom>
            <a:noFill/>
          </p:spPr>
          <p:txBody>
            <a:bodyPr wrap="none" rtlCol="0">
              <a:spAutoFit/>
            </a:bodyPr>
            <a:lstStyle/>
            <a:p>
              <a:pPr algn="l"/>
              <a:r>
                <a:rPr lang="en-IN" sz="600" spc="0" baseline="0">
                  <a:ln/>
                  <a:solidFill>
                    <a:srgbClr val="C4B5FD"/>
                  </a:solidFill>
                  <a:latin typeface="Arial"/>
                  <a:cs typeface="Arial"/>
                  <a:sym typeface="Arial"/>
                  <a:rtl val="0"/>
                </a:rPr>
                <a:t>• Low-power RF chains</a:t>
              </a:r>
            </a:p>
          </p:txBody>
        </p:sp>
        <p:sp>
          <p:nvSpPr>
            <p:cNvPr id="233" name="TextBox 232">
              <a:extLst>
                <a:ext uri="{FF2B5EF4-FFF2-40B4-BE49-F238E27FC236}">
                  <a16:creationId xmlns:a16="http://schemas.microsoft.com/office/drawing/2014/main" id="{3F10FF8E-2681-E8DD-84DF-1AD226A69F7B}"/>
                </a:ext>
              </a:extLst>
            </p:cNvPr>
            <p:cNvSpPr txBox="1"/>
            <p:nvPr/>
          </p:nvSpPr>
          <p:spPr>
            <a:xfrm>
              <a:off x="5332683" y="5566416"/>
              <a:ext cx="752129" cy="184666"/>
            </a:xfrm>
            <a:prstGeom prst="rect">
              <a:avLst/>
            </a:prstGeom>
            <a:noFill/>
          </p:spPr>
          <p:txBody>
            <a:bodyPr wrap="none" rtlCol="0">
              <a:spAutoFit/>
            </a:bodyPr>
            <a:lstStyle/>
            <a:p>
              <a:pPr algn="l"/>
              <a:r>
                <a:rPr lang="en-IN" sz="600" spc="0" baseline="0">
                  <a:ln/>
                  <a:solidFill>
                    <a:srgbClr val="C4B5FD"/>
                  </a:solidFill>
                  <a:latin typeface="Arial"/>
                  <a:cs typeface="Arial"/>
                  <a:sym typeface="Arial"/>
                  <a:rtl val="0"/>
                </a:rPr>
                <a:t>• Massive arrays</a:t>
              </a:r>
            </a:p>
          </p:txBody>
        </p:sp>
        <p:sp>
          <p:nvSpPr>
            <p:cNvPr id="234" name="Freeform: Shape 233">
              <a:extLst>
                <a:ext uri="{FF2B5EF4-FFF2-40B4-BE49-F238E27FC236}">
                  <a16:creationId xmlns:a16="http://schemas.microsoft.com/office/drawing/2014/main" id="{DA23CC62-AA21-E7F2-7F37-B5BCA4A23194}"/>
                </a:ext>
              </a:extLst>
            </p:cNvPr>
            <p:cNvSpPr/>
            <p:nvPr/>
          </p:nvSpPr>
          <p:spPr>
            <a:xfrm>
              <a:off x="6838950" y="5209032"/>
              <a:ext cx="1485900" cy="495808"/>
            </a:xfrm>
            <a:custGeom>
              <a:avLst/>
              <a:gdLst>
                <a:gd name="connsiteX0" fmla="*/ 1426464 w 1485900"/>
                <a:gd name="connsiteY0" fmla="*/ 0 h 495808"/>
                <a:gd name="connsiteX1" fmla="*/ 1485900 w 1485900"/>
                <a:gd name="connsiteY1" fmla="*/ 0 h 495808"/>
                <a:gd name="connsiteX2" fmla="*/ 1485900 w 1485900"/>
                <a:gd name="connsiteY2" fmla="*/ 495808 h 495808"/>
                <a:gd name="connsiteX3" fmla="*/ 1426464 w 1485900"/>
                <a:gd name="connsiteY3" fmla="*/ 495808 h 495808"/>
                <a:gd name="connsiteX4" fmla="*/ 59436 w 1485900"/>
                <a:gd name="connsiteY4" fmla="*/ 495808 h 495808"/>
                <a:gd name="connsiteX5" fmla="*/ 0 w 1485900"/>
                <a:gd name="connsiteY5" fmla="*/ 495808 h 495808"/>
                <a:gd name="connsiteX6" fmla="*/ 0 w 1485900"/>
                <a:gd name="connsiteY6" fmla="*/ 0 h 495808"/>
                <a:gd name="connsiteX7" fmla="*/ 59436 w 1485900"/>
                <a:gd name="connsiteY7" fmla="*/ 0 h 49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495808">
                  <a:moveTo>
                    <a:pt x="1426464" y="0"/>
                  </a:moveTo>
                  <a:cubicBezTo>
                    <a:pt x="1459290" y="0"/>
                    <a:pt x="1485900" y="0"/>
                    <a:pt x="1485900" y="0"/>
                  </a:cubicBezTo>
                  <a:lnTo>
                    <a:pt x="1485900" y="495808"/>
                  </a:lnTo>
                  <a:cubicBezTo>
                    <a:pt x="1485900" y="495808"/>
                    <a:pt x="1459290" y="495808"/>
                    <a:pt x="1426464" y="495808"/>
                  </a:cubicBezTo>
                  <a:lnTo>
                    <a:pt x="59436" y="495808"/>
                  </a:lnTo>
                  <a:cubicBezTo>
                    <a:pt x="26610" y="495808"/>
                    <a:pt x="0" y="495808"/>
                    <a:pt x="0" y="495808"/>
                  </a:cubicBezTo>
                  <a:lnTo>
                    <a:pt x="0" y="0"/>
                  </a:lnTo>
                  <a:cubicBezTo>
                    <a:pt x="0" y="0"/>
                    <a:pt x="26610" y="0"/>
                    <a:pt x="59436" y="0"/>
                  </a:cubicBezTo>
                  <a:close/>
                </a:path>
              </a:pathLst>
            </a:custGeom>
            <a:solidFill>
              <a:srgbClr val="DC2626">
                <a:alpha val="30000"/>
              </a:srgbClr>
            </a:solidFill>
            <a:ln w="7429" cap="flat">
              <a:solidFill>
                <a:srgbClr val="EF4444"/>
              </a:solidFill>
              <a:prstDash val="solid"/>
              <a:miter/>
            </a:ln>
          </p:spPr>
          <p:txBody>
            <a:bodyPr rtlCol="0" anchor="ctr"/>
            <a:lstStyle/>
            <a:p>
              <a:endParaRPr lang="en-IN" sz="1200"/>
            </a:p>
          </p:txBody>
        </p:sp>
        <p:sp>
          <p:nvSpPr>
            <p:cNvPr id="235" name="TextBox 234">
              <a:extLst>
                <a:ext uri="{FF2B5EF4-FFF2-40B4-BE49-F238E27FC236}">
                  <a16:creationId xmlns:a16="http://schemas.microsoft.com/office/drawing/2014/main" id="{DCA1B1C0-BC2D-8749-B01B-C4C7C5D50F73}"/>
                </a:ext>
              </a:extLst>
            </p:cNvPr>
            <p:cNvSpPr txBox="1"/>
            <p:nvPr/>
          </p:nvSpPr>
          <p:spPr>
            <a:xfrm>
              <a:off x="6984717" y="5239704"/>
              <a:ext cx="1186543" cy="215444"/>
            </a:xfrm>
            <a:prstGeom prst="rect">
              <a:avLst/>
            </a:prstGeom>
            <a:noFill/>
          </p:spPr>
          <p:txBody>
            <a:bodyPr wrap="none" rtlCol="0">
              <a:spAutoFit/>
            </a:bodyPr>
            <a:lstStyle/>
            <a:p>
              <a:pPr algn="l"/>
              <a:r>
                <a:rPr lang="en-IN" sz="800" b="1" spc="0" baseline="0">
                  <a:ln/>
                  <a:solidFill>
                    <a:srgbClr val="F87171"/>
                  </a:solidFill>
                  <a:latin typeface="Arial"/>
                  <a:cs typeface="Arial"/>
                  <a:sym typeface="Arial"/>
                  <a:rtl val="0"/>
                </a:rPr>
                <a:t>Network Intelligence</a:t>
              </a:r>
            </a:p>
          </p:txBody>
        </p:sp>
        <p:sp>
          <p:nvSpPr>
            <p:cNvPr id="236" name="TextBox 235">
              <a:extLst>
                <a:ext uri="{FF2B5EF4-FFF2-40B4-BE49-F238E27FC236}">
                  <a16:creationId xmlns:a16="http://schemas.microsoft.com/office/drawing/2014/main" id="{9705FE77-0A81-D0D7-0495-348958D4A8C3}"/>
                </a:ext>
              </a:extLst>
            </p:cNvPr>
            <p:cNvSpPr txBox="1"/>
            <p:nvPr/>
          </p:nvSpPr>
          <p:spPr>
            <a:xfrm>
              <a:off x="7017371" y="5380488"/>
              <a:ext cx="1080745" cy="184666"/>
            </a:xfrm>
            <a:prstGeom prst="rect">
              <a:avLst/>
            </a:prstGeom>
            <a:noFill/>
          </p:spPr>
          <p:txBody>
            <a:bodyPr wrap="none" rtlCol="0">
              <a:spAutoFit/>
            </a:bodyPr>
            <a:lstStyle/>
            <a:p>
              <a:pPr algn="l"/>
              <a:r>
                <a:rPr lang="en-IN" sz="600" spc="0" baseline="0">
                  <a:ln/>
                  <a:solidFill>
                    <a:srgbClr val="FCA5A5"/>
                  </a:solidFill>
                  <a:latin typeface="Arial"/>
                  <a:cs typeface="Arial"/>
                  <a:sym typeface="Arial"/>
                  <a:rtl val="0"/>
                </a:rPr>
                <a:t>• Self-organizing networks</a:t>
              </a:r>
            </a:p>
          </p:txBody>
        </p:sp>
        <p:sp>
          <p:nvSpPr>
            <p:cNvPr id="237" name="TextBox 236">
              <a:extLst>
                <a:ext uri="{FF2B5EF4-FFF2-40B4-BE49-F238E27FC236}">
                  <a16:creationId xmlns:a16="http://schemas.microsoft.com/office/drawing/2014/main" id="{309BFEC5-5149-3633-A0F6-80BB7258EAD6}"/>
                </a:ext>
              </a:extLst>
            </p:cNvPr>
            <p:cNvSpPr txBox="1"/>
            <p:nvPr/>
          </p:nvSpPr>
          <p:spPr>
            <a:xfrm>
              <a:off x="7105939" y="5473452"/>
              <a:ext cx="912429" cy="184666"/>
            </a:xfrm>
            <a:prstGeom prst="rect">
              <a:avLst/>
            </a:prstGeom>
            <a:noFill/>
          </p:spPr>
          <p:txBody>
            <a:bodyPr wrap="none" rtlCol="0">
              <a:spAutoFit/>
            </a:bodyPr>
            <a:lstStyle/>
            <a:p>
              <a:pPr algn="l"/>
              <a:r>
                <a:rPr lang="en-IN" sz="600" spc="0" baseline="0">
                  <a:ln/>
                  <a:solidFill>
                    <a:srgbClr val="FCA5A5"/>
                  </a:solidFill>
                  <a:latin typeface="Arial"/>
                  <a:cs typeface="Arial"/>
                  <a:sym typeface="Arial"/>
                  <a:rtl val="0"/>
                </a:rPr>
                <a:t>• Adaptive algorithms</a:t>
              </a:r>
            </a:p>
          </p:txBody>
        </p:sp>
        <p:sp>
          <p:nvSpPr>
            <p:cNvPr id="238" name="TextBox 237">
              <a:extLst>
                <a:ext uri="{FF2B5EF4-FFF2-40B4-BE49-F238E27FC236}">
                  <a16:creationId xmlns:a16="http://schemas.microsoft.com/office/drawing/2014/main" id="{98B6331A-092E-EFA0-63AA-F30A605EC6FB}"/>
                </a:ext>
              </a:extLst>
            </p:cNvPr>
            <p:cNvSpPr txBox="1"/>
            <p:nvPr/>
          </p:nvSpPr>
          <p:spPr>
            <a:xfrm>
              <a:off x="7060528" y="5566416"/>
              <a:ext cx="998991" cy="184666"/>
            </a:xfrm>
            <a:prstGeom prst="rect">
              <a:avLst/>
            </a:prstGeom>
            <a:noFill/>
          </p:spPr>
          <p:txBody>
            <a:bodyPr wrap="none" rtlCol="0">
              <a:spAutoFit/>
            </a:bodyPr>
            <a:lstStyle/>
            <a:p>
              <a:pPr algn="l"/>
              <a:r>
                <a:rPr lang="en-IN" sz="600" spc="0" baseline="0">
                  <a:ln/>
                  <a:solidFill>
                    <a:srgbClr val="FCA5A5"/>
                  </a:solidFill>
                  <a:latin typeface="Arial"/>
                  <a:cs typeface="Arial"/>
                  <a:sym typeface="Arial"/>
                  <a:rtl val="0"/>
                </a:rPr>
                <a:t>• Resource optimization</a:t>
              </a:r>
            </a:p>
          </p:txBody>
        </p:sp>
        <p:sp>
          <p:nvSpPr>
            <p:cNvPr id="239" name="Freeform: Shape 238">
              <a:extLst>
                <a:ext uri="{FF2B5EF4-FFF2-40B4-BE49-F238E27FC236}">
                  <a16:creationId xmlns:a16="http://schemas.microsoft.com/office/drawing/2014/main" id="{FE33A6D8-454C-B5B7-922F-C15E42770109}"/>
                </a:ext>
              </a:extLst>
            </p:cNvPr>
            <p:cNvSpPr/>
            <p:nvPr/>
          </p:nvSpPr>
          <p:spPr>
            <a:xfrm>
              <a:off x="8696325" y="5209032"/>
              <a:ext cx="1485900" cy="495808"/>
            </a:xfrm>
            <a:custGeom>
              <a:avLst/>
              <a:gdLst>
                <a:gd name="connsiteX0" fmla="*/ 1426464 w 1485900"/>
                <a:gd name="connsiteY0" fmla="*/ 0 h 495808"/>
                <a:gd name="connsiteX1" fmla="*/ 1485900 w 1485900"/>
                <a:gd name="connsiteY1" fmla="*/ 0 h 495808"/>
                <a:gd name="connsiteX2" fmla="*/ 1485900 w 1485900"/>
                <a:gd name="connsiteY2" fmla="*/ 495808 h 495808"/>
                <a:gd name="connsiteX3" fmla="*/ 1426464 w 1485900"/>
                <a:gd name="connsiteY3" fmla="*/ 495808 h 495808"/>
                <a:gd name="connsiteX4" fmla="*/ 59436 w 1485900"/>
                <a:gd name="connsiteY4" fmla="*/ 495808 h 495808"/>
                <a:gd name="connsiteX5" fmla="*/ 0 w 1485900"/>
                <a:gd name="connsiteY5" fmla="*/ 495808 h 495808"/>
                <a:gd name="connsiteX6" fmla="*/ 0 w 1485900"/>
                <a:gd name="connsiteY6" fmla="*/ 0 h 495808"/>
                <a:gd name="connsiteX7" fmla="*/ 59436 w 1485900"/>
                <a:gd name="connsiteY7" fmla="*/ 0 h 49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495808">
                  <a:moveTo>
                    <a:pt x="1426464" y="0"/>
                  </a:moveTo>
                  <a:cubicBezTo>
                    <a:pt x="1459290" y="0"/>
                    <a:pt x="1485900" y="0"/>
                    <a:pt x="1485900" y="0"/>
                  </a:cubicBezTo>
                  <a:lnTo>
                    <a:pt x="1485900" y="495808"/>
                  </a:lnTo>
                  <a:cubicBezTo>
                    <a:pt x="1485900" y="495808"/>
                    <a:pt x="1459290" y="495808"/>
                    <a:pt x="1426464" y="495808"/>
                  </a:cubicBezTo>
                  <a:lnTo>
                    <a:pt x="59436" y="495808"/>
                  </a:lnTo>
                  <a:cubicBezTo>
                    <a:pt x="26610" y="495808"/>
                    <a:pt x="0" y="495808"/>
                    <a:pt x="0" y="495808"/>
                  </a:cubicBezTo>
                  <a:lnTo>
                    <a:pt x="0" y="0"/>
                  </a:lnTo>
                  <a:cubicBezTo>
                    <a:pt x="0" y="0"/>
                    <a:pt x="26610" y="0"/>
                    <a:pt x="59436" y="0"/>
                  </a:cubicBezTo>
                  <a:close/>
                </a:path>
              </a:pathLst>
            </a:custGeom>
            <a:solidFill>
              <a:srgbClr val="FBBF24">
                <a:alpha val="30000"/>
              </a:srgbClr>
            </a:solidFill>
            <a:ln w="7429" cap="flat">
              <a:solidFill>
                <a:srgbClr val="F59E0B"/>
              </a:solidFill>
              <a:prstDash val="solid"/>
              <a:miter/>
            </a:ln>
          </p:spPr>
          <p:txBody>
            <a:bodyPr rtlCol="0" anchor="ctr"/>
            <a:lstStyle/>
            <a:p>
              <a:endParaRPr lang="en-IN" sz="1200"/>
            </a:p>
          </p:txBody>
        </p:sp>
        <p:sp>
          <p:nvSpPr>
            <p:cNvPr id="240" name="TextBox 239">
              <a:extLst>
                <a:ext uri="{FF2B5EF4-FFF2-40B4-BE49-F238E27FC236}">
                  <a16:creationId xmlns:a16="http://schemas.microsoft.com/office/drawing/2014/main" id="{4A317976-6600-D1BF-E9AF-E18F60EDDA87}"/>
                </a:ext>
              </a:extLst>
            </p:cNvPr>
            <p:cNvSpPr txBox="1"/>
            <p:nvPr/>
          </p:nvSpPr>
          <p:spPr>
            <a:xfrm>
              <a:off x="9073404" y="5239704"/>
              <a:ext cx="724878" cy="215444"/>
            </a:xfrm>
            <a:prstGeom prst="rect">
              <a:avLst/>
            </a:prstGeom>
            <a:noFill/>
          </p:spPr>
          <p:txBody>
            <a:bodyPr wrap="none" rtlCol="0">
              <a:spAutoFit/>
            </a:bodyPr>
            <a:lstStyle/>
            <a:p>
              <a:pPr algn="l"/>
              <a:r>
                <a:rPr lang="en-IN" sz="800" b="1" spc="0" baseline="0">
                  <a:ln/>
                  <a:solidFill>
                    <a:srgbClr val="F59E0B"/>
                  </a:solidFill>
                  <a:latin typeface="Arial"/>
                  <a:cs typeface="Arial"/>
                  <a:sym typeface="Arial"/>
                  <a:rtl val="0"/>
                </a:rPr>
                <a:t>Cloud RAN</a:t>
              </a:r>
            </a:p>
          </p:txBody>
        </p:sp>
        <p:sp>
          <p:nvSpPr>
            <p:cNvPr id="241" name="TextBox 240">
              <a:extLst>
                <a:ext uri="{FF2B5EF4-FFF2-40B4-BE49-F238E27FC236}">
                  <a16:creationId xmlns:a16="http://schemas.microsoft.com/office/drawing/2014/main" id="{6A5BA549-AF75-98F8-B3C4-48A3405148F9}"/>
                </a:ext>
              </a:extLst>
            </p:cNvPr>
            <p:cNvSpPr txBox="1"/>
            <p:nvPr/>
          </p:nvSpPr>
          <p:spPr>
            <a:xfrm>
              <a:off x="8906530" y="5380488"/>
              <a:ext cx="1021433" cy="184666"/>
            </a:xfrm>
            <a:prstGeom prst="rect">
              <a:avLst/>
            </a:prstGeom>
            <a:noFill/>
          </p:spPr>
          <p:txBody>
            <a:bodyPr wrap="none" rtlCol="0">
              <a:spAutoFit/>
            </a:bodyPr>
            <a:lstStyle/>
            <a:p>
              <a:pPr algn="l"/>
              <a:r>
                <a:rPr lang="en-IN" sz="600" spc="0" baseline="0">
                  <a:ln/>
                  <a:solidFill>
                    <a:srgbClr val="FBBF24"/>
                  </a:solidFill>
                  <a:latin typeface="Arial"/>
                  <a:cs typeface="Arial"/>
                  <a:sym typeface="Arial"/>
                  <a:rtl val="0"/>
                </a:rPr>
                <a:t>• Centralized processing</a:t>
              </a:r>
            </a:p>
          </p:txBody>
        </p:sp>
        <p:sp>
          <p:nvSpPr>
            <p:cNvPr id="242" name="TextBox 241">
              <a:extLst>
                <a:ext uri="{FF2B5EF4-FFF2-40B4-BE49-F238E27FC236}">
                  <a16:creationId xmlns:a16="http://schemas.microsoft.com/office/drawing/2014/main" id="{70D15616-7C2C-B710-9BAD-46F7C53F60CB}"/>
                </a:ext>
              </a:extLst>
            </p:cNvPr>
            <p:cNvSpPr txBox="1"/>
            <p:nvPr/>
          </p:nvSpPr>
          <p:spPr>
            <a:xfrm>
              <a:off x="8958765" y="5473452"/>
              <a:ext cx="922047" cy="184666"/>
            </a:xfrm>
            <a:prstGeom prst="rect">
              <a:avLst/>
            </a:prstGeom>
            <a:noFill/>
          </p:spPr>
          <p:txBody>
            <a:bodyPr wrap="none" rtlCol="0">
              <a:spAutoFit/>
            </a:bodyPr>
            <a:lstStyle/>
            <a:p>
              <a:pPr algn="l"/>
              <a:r>
                <a:rPr lang="en-IN" sz="600" spc="0" baseline="0">
                  <a:ln/>
                  <a:solidFill>
                    <a:srgbClr val="FBBF24"/>
                  </a:solidFill>
                  <a:latin typeface="Arial"/>
                  <a:cs typeface="Arial"/>
                  <a:sym typeface="Arial"/>
                  <a:rtl val="0"/>
                </a:rPr>
                <a:t>• Flexible deployment</a:t>
              </a:r>
            </a:p>
          </p:txBody>
        </p:sp>
        <p:sp>
          <p:nvSpPr>
            <p:cNvPr id="243" name="TextBox 242">
              <a:extLst>
                <a:ext uri="{FF2B5EF4-FFF2-40B4-BE49-F238E27FC236}">
                  <a16:creationId xmlns:a16="http://schemas.microsoft.com/office/drawing/2014/main" id="{FFA5B6F5-9843-AD98-715E-67F00222EB34}"/>
                </a:ext>
              </a:extLst>
            </p:cNvPr>
            <p:cNvSpPr txBox="1"/>
            <p:nvPr/>
          </p:nvSpPr>
          <p:spPr>
            <a:xfrm>
              <a:off x="9008766" y="5566416"/>
              <a:ext cx="825867" cy="184666"/>
            </a:xfrm>
            <a:prstGeom prst="rect">
              <a:avLst/>
            </a:prstGeom>
            <a:noFill/>
          </p:spPr>
          <p:txBody>
            <a:bodyPr wrap="none" rtlCol="0">
              <a:spAutoFit/>
            </a:bodyPr>
            <a:lstStyle/>
            <a:p>
              <a:pPr algn="l"/>
              <a:r>
                <a:rPr lang="en-IN" sz="600" spc="0" baseline="0">
                  <a:ln/>
                  <a:solidFill>
                    <a:srgbClr val="FBBF24"/>
                  </a:solidFill>
                  <a:latin typeface="Arial"/>
                  <a:cs typeface="Arial"/>
                  <a:sym typeface="Arial"/>
                  <a:rtl val="0"/>
                </a:rPr>
                <a:t>• Cost optimization</a:t>
              </a:r>
            </a:p>
          </p:txBody>
        </p:sp>
      </p:grpSp>
      <p:sp>
        <p:nvSpPr>
          <p:cNvPr id="245" name="TextBox 244">
            <a:extLst>
              <a:ext uri="{FF2B5EF4-FFF2-40B4-BE49-F238E27FC236}">
                <a16:creationId xmlns:a16="http://schemas.microsoft.com/office/drawing/2014/main" id="{57C75B08-45EB-5AE1-6A6D-ECE3BB366436}"/>
              </a:ext>
            </a:extLst>
          </p:cNvPr>
          <p:cNvSpPr txBox="1"/>
          <p:nvPr/>
        </p:nvSpPr>
        <p:spPr>
          <a:xfrm>
            <a:off x="3632384" y="5919470"/>
            <a:ext cx="4294765" cy="246221"/>
          </a:xfrm>
          <a:prstGeom prst="rect">
            <a:avLst/>
          </a:prstGeom>
          <a:noFill/>
        </p:spPr>
        <p:txBody>
          <a:bodyPr wrap="none" rtlCol="0">
            <a:spAutoFit/>
          </a:bodyPr>
          <a:lstStyle/>
          <a:p>
            <a:pPr algn="l"/>
            <a:r>
              <a:rPr lang="en-IN" sz="1000" b="1" spc="0" baseline="0" dirty="0">
                <a:ln/>
                <a:solidFill>
                  <a:srgbClr val="FBBF24"/>
                </a:solidFill>
                <a:latin typeface="Arial"/>
                <a:cs typeface="Arial"/>
                <a:sym typeface="Arial"/>
                <a:rtl val="0"/>
              </a:rPr>
              <a:t>The Antenna Revolution: From Broadcasting to Precision Targeting</a:t>
            </a:r>
          </a:p>
        </p:txBody>
      </p:sp>
      <p:sp>
        <p:nvSpPr>
          <p:cNvPr id="246" name="TextBox 245">
            <a:extLst>
              <a:ext uri="{FF2B5EF4-FFF2-40B4-BE49-F238E27FC236}">
                <a16:creationId xmlns:a16="http://schemas.microsoft.com/office/drawing/2014/main" id="{4AAC282D-DE47-49E0-0FE6-5A4C05C53B31}"/>
              </a:ext>
            </a:extLst>
          </p:cNvPr>
          <p:cNvSpPr txBox="1"/>
          <p:nvPr/>
        </p:nvSpPr>
        <p:spPr>
          <a:xfrm>
            <a:off x="3501065" y="6118589"/>
            <a:ext cx="4523995" cy="184666"/>
          </a:xfrm>
          <a:prstGeom prst="rect">
            <a:avLst/>
          </a:prstGeom>
          <a:noFill/>
        </p:spPr>
        <p:txBody>
          <a:bodyPr wrap="none" rtlCol="0">
            <a:spAutoFit/>
          </a:bodyPr>
          <a:lstStyle/>
          <a:p>
            <a:pPr algn="l"/>
            <a:r>
              <a:rPr lang="en-IN" sz="600" spc="0" baseline="0">
                <a:ln/>
                <a:solidFill>
                  <a:srgbClr val="E5E7EB"/>
                </a:solidFill>
                <a:latin typeface="Arial"/>
                <a:cs typeface="Arial"/>
                <a:sym typeface="Arial"/>
                <a:rtl val="0"/>
              </a:rPr>
              <a:t>Massive MIMO transforms wireless from "spray and pray" to surgical precision, enabling unprecedented capacity and efficiency</a:t>
            </a:r>
          </a:p>
        </p:txBody>
      </p:sp>
    </p:spTree>
    <p:extLst>
      <p:ext uri="{BB962C8B-B14F-4D97-AF65-F5344CB8AC3E}">
        <p14:creationId xmlns:p14="http://schemas.microsoft.com/office/powerpoint/2010/main" val="19398083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29EA0-C84E-673C-44DE-3BF308877B10}"/>
            </a:ext>
          </a:extLst>
        </p:cNvPr>
        <p:cNvGrpSpPr/>
        <p:nvPr/>
      </p:nvGrpSpPr>
      <p:grpSpPr>
        <a:xfrm>
          <a:off x="0" y="0"/>
          <a:ext cx="0" cy="0"/>
          <a:chOff x="0" y="0"/>
          <a:chExt cx="0" cy="0"/>
        </a:xfrm>
      </p:grpSpPr>
      <p:pic>
        <p:nvPicPr>
          <p:cNvPr id="3" name="Graphic 2">
            <a:extLst>
              <a:ext uri="{FF2B5EF4-FFF2-40B4-BE49-F238E27FC236}">
                <a16:creationId xmlns:a16="http://schemas.microsoft.com/office/drawing/2014/main" id="{333F90AD-FED6-773B-D4E6-AD11EF4D28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1202424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3B88-0916-6DDD-EB71-ED004DB555BF}"/>
            </a:ext>
          </a:extLst>
        </p:cNvPr>
        <p:cNvGrpSpPr/>
        <p:nvPr/>
      </p:nvGrpSpPr>
      <p:grpSpPr>
        <a:xfrm>
          <a:off x="0" y="0"/>
          <a:ext cx="0" cy="0"/>
          <a:chOff x="0" y="0"/>
          <a:chExt cx="0" cy="0"/>
        </a:xfrm>
      </p:grpSpPr>
      <p:pic>
        <p:nvPicPr>
          <p:cNvPr id="3" name="Graphic 2">
            <a:extLst>
              <a:ext uri="{FF2B5EF4-FFF2-40B4-BE49-F238E27FC236}">
                <a16:creationId xmlns:a16="http://schemas.microsoft.com/office/drawing/2014/main" id="{9F426470-3008-8426-6404-E1B950BA76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8818691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BF9FA-A4C8-7E8D-6151-3BBE4238C9F2}"/>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EB3D39F2-A302-D41E-A73F-64E5737F0DA8}"/>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rgbClr val="F8F9FA"/>
          </a:solidFill>
          <a:ln w="8709" cap="flat">
            <a:noFill/>
            <a:prstDash val="solid"/>
            <a:miter/>
          </a:ln>
        </p:spPr>
        <p:txBody>
          <a:bodyPr rtlCol="0" anchor="ctr"/>
          <a:lstStyle/>
          <a:p>
            <a:endParaRPr lang="en-IN"/>
          </a:p>
        </p:txBody>
      </p:sp>
      <p:sp>
        <p:nvSpPr>
          <p:cNvPr id="8" name="TextBox 7">
            <a:extLst>
              <a:ext uri="{FF2B5EF4-FFF2-40B4-BE49-F238E27FC236}">
                <a16:creationId xmlns:a16="http://schemas.microsoft.com/office/drawing/2014/main" id="{68491576-0B71-A74C-6904-9EA6402E46CD}"/>
              </a:ext>
            </a:extLst>
          </p:cNvPr>
          <p:cNvSpPr txBox="1"/>
          <p:nvPr/>
        </p:nvSpPr>
        <p:spPr>
          <a:xfrm>
            <a:off x="2561017" y="17323"/>
            <a:ext cx="7069965" cy="295751"/>
          </a:xfrm>
          <a:prstGeom prst="rect">
            <a:avLst/>
          </a:prstGeom>
          <a:noFill/>
        </p:spPr>
        <p:txBody>
          <a:bodyPr wrap="none" rtlCol="0">
            <a:spAutoFit/>
          </a:bodyPr>
          <a:lstStyle/>
          <a:p>
            <a:pPr algn="l"/>
            <a:r>
              <a:rPr lang="en-IN" sz="1800" b="1" spc="0" baseline="0">
                <a:ln/>
                <a:solidFill>
                  <a:srgbClr val="1A365D"/>
                </a:solidFill>
                <a:latin typeface="Arial"/>
                <a:cs typeface="Arial"/>
                <a:sym typeface="Arial"/>
                <a:rtl val="0"/>
              </a:rPr>
              <a:t>t-PollRetransmit Timer - 5G RLC Acknowledged Mode Error Recovery</a:t>
            </a:r>
          </a:p>
        </p:txBody>
      </p:sp>
      <p:grpSp>
        <p:nvGrpSpPr>
          <p:cNvPr id="9" name="Graphic 4">
            <a:extLst>
              <a:ext uri="{FF2B5EF4-FFF2-40B4-BE49-F238E27FC236}">
                <a16:creationId xmlns:a16="http://schemas.microsoft.com/office/drawing/2014/main" id="{555C9E53-4AAC-C8F5-AF75-40911D537C9F}"/>
              </a:ext>
            </a:extLst>
          </p:cNvPr>
          <p:cNvGrpSpPr/>
          <p:nvPr/>
        </p:nvGrpSpPr>
        <p:grpSpPr>
          <a:xfrm>
            <a:off x="435428" y="457200"/>
            <a:ext cx="1741714" cy="914400"/>
            <a:chOff x="435428" y="457200"/>
            <a:chExt cx="1741714" cy="914400"/>
          </a:xfrm>
        </p:grpSpPr>
        <p:sp>
          <p:nvSpPr>
            <p:cNvPr id="10" name="Freeform: Shape 9">
              <a:extLst>
                <a:ext uri="{FF2B5EF4-FFF2-40B4-BE49-F238E27FC236}">
                  <a16:creationId xmlns:a16="http://schemas.microsoft.com/office/drawing/2014/main" id="{58500436-EF5F-D464-A29C-1CA78924F39F}"/>
                </a:ext>
              </a:extLst>
            </p:cNvPr>
            <p:cNvSpPr/>
            <p:nvPr/>
          </p:nvSpPr>
          <p:spPr>
            <a:xfrm>
              <a:off x="435428" y="457200"/>
              <a:ext cx="1741714" cy="914400"/>
            </a:xfrm>
            <a:custGeom>
              <a:avLst/>
              <a:gdLst>
                <a:gd name="connsiteX0" fmla="*/ 1654629 w 1741714"/>
                <a:gd name="connsiteY0" fmla="*/ 0 h 914400"/>
                <a:gd name="connsiteX1" fmla="*/ 1741714 w 1741714"/>
                <a:gd name="connsiteY1" fmla="*/ 0 h 914400"/>
                <a:gd name="connsiteX2" fmla="*/ 1741714 w 1741714"/>
                <a:gd name="connsiteY2" fmla="*/ 914400 h 914400"/>
                <a:gd name="connsiteX3" fmla="*/ 1654629 w 1741714"/>
                <a:gd name="connsiteY3" fmla="*/ 914400 h 914400"/>
                <a:gd name="connsiteX4" fmla="*/ 87086 w 1741714"/>
                <a:gd name="connsiteY4" fmla="*/ 914400 h 914400"/>
                <a:gd name="connsiteX5" fmla="*/ 0 w 1741714"/>
                <a:gd name="connsiteY5" fmla="*/ 914400 h 914400"/>
                <a:gd name="connsiteX6" fmla="*/ 0 w 1741714"/>
                <a:gd name="connsiteY6" fmla="*/ 0 h 914400"/>
                <a:gd name="connsiteX7" fmla="*/ 87086 w 1741714"/>
                <a:gd name="connsiteY7"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1714" h="914400">
                  <a:moveTo>
                    <a:pt x="1654629" y="0"/>
                  </a:moveTo>
                  <a:cubicBezTo>
                    <a:pt x="1702725" y="0"/>
                    <a:pt x="1741714" y="0"/>
                    <a:pt x="1741714" y="0"/>
                  </a:cubicBezTo>
                  <a:lnTo>
                    <a:pt x="1741714" y="914400"/>
                  </a:lnTo>
                  <a:cubicBezTo>
                    <a:pt x="1741714" y="914400"/>
                    <a:pt x="1702725" y="914400"/>
                    <a:pt x="1654629" y="914400"/>
                  </a:cubicBezTo>
                  <a:lnTo>
                    <a:pt x="87086" y="914400"/>
                  </a:lnTo>
                  <a:cubicBezTo>
                    <a:pt x="38990" y="914400"/>
                    <a:pt x="0" y="914400"/>
                    <a:pt x="0" y="914400"/>
                  </a:cubicBezTo>
                  <a:lnTo>
                    <a:pt x="0" y="0"/>
                  </a:lnTo>
                  <a:cubicBezTo>
                    <a:pt x="0" y="0"/>
                    <a:pt x="38990" y="0"/>
                    <a:pt x="87086" y="0"/>
                  </a:cubicBezTo>
                  <a:close/>
                </a:path>
              </a:pathLst>
            </a:custGeom>
            <a:solidFill>
              <a:srgbClr val="FFFFFF"/>
            </a:solidFill>
            <a:ln w="17417" cap="flat">
              <a:solidFill>
                <a:srgbClr val="3182CE"/>
              </a:solidFill>
              <a:prstDash val="solid"/>
              <a:miter/>
            </a:ln>
          </p:spPr>
          <p:txBody>
            <a:bodyPr rtlCol="0" anchor="ctr"/>
            <a:lstStyle/>
            <a:p>
              <a:endParaRPr lang="en-IN"/>
            </a:p>
          </p:txBody>
        </p:sp>
        <p:sp>
          <p:nvSpPr>
            <p:cNvPr id="11" name="TextBox 10">
              <a:extLst>
                <a:ext uri="{FF2B5EF4-FFF2-40B4-BE49-F238E27FC236}">
                  <a16:creationId xmlns:a16="http://schemas.microsoft.com/office/drawing/2014/main" id="{F74EA42F-F943-858D-762A-EB7A8886819D}"/>
                </a:ext>
              </a:extLst>
            </p:cNvPr>
            <p:cNvSpPr txBox="1"/>
            <p:nvPr/>
          </p:nvSpPr>
          <p:spPr>
            <a:xfrm>
              <a:off x="689750" y="505405"/>
              <a:ext cx="1233070" cy="210621"/>
            </a:xfrm>
            <a:prstGeom prst="rect">
              <a:avLst/>
            </a:prstGeom>
            <a:noFill/>
          </p:spPr>
          <p:txBody>
            <a:bodyPr wrap="none" rtlCol="0">
              <a:spAutoFit/>
            </a:bodyPr>
            <a:lstStyle/>
            <a:p>
              <a:pPr algn="l"/>
              <a:r>
                <a:rPr lang="en-IN" sz="1050" b="1" spc="0" baseline="0">
                  <a:ln/>
                  <a:solidFill>
                    <a:srgbClr val="1A365D"/>
                  </a:solidFill>
                  <a:latin typeface="Arial"/>
                  <a:cs typeface="Arial"/>
                  <a:sym typeface="Arial"/>
                  <a:rtl val="0"/>
                </a:rPr>
                <a:t>5G Protocol Stack</a:t>
              </a:r>
            </a:p>
          </p:txBody>
        </p:sp>
        <p:sp>
          <p:nvSpPr>
            <p:cNvPr id="12" name="Freeform: Shape 11">
              <a:extLst>
                <a:ext uri="{FF2B5EF4-FFF2-40B4-BE49-F238E27FC236}">
                  <a16:creationId xmlns:a16="http://schemas.microsoft.com/office/drawing/2014/main" id="{A8D03A7B-6AB7-9C29-42B7-F782D23835F4}"/>
                </a:ext>
              </a:extLst>
            </p:cNvPr>
            <p:cNvSpPr/>
            <p:nvPr/>
          </p:nvSpPr>
          <p:spPr>
            <a:xfrm>
              <a:off x="609600" y="723900"/>
              <a:ext cx="1393371" cy="152400"/>
            </a:xfrm>
            <a:custGeom>
              <a:avLst/>
              <a:gdLst>
                <a:gd name="connsiteX0" fmla="*/ 0 w 1393371"/>
                <a:gd name="connsiteY0" fmla="*/ 0 h 152400"/>
                <a:gd name="connsiteX1" fmla="*/ 1393371 w 1393371"/>
                <a:gd name="connsiteY1" fmla="*/ 0 h 152400"/>
                <a:gd name="connsiteX2" fmla="*/ 1393371 w 1393371"/>
                <a:gd name="connsiteY2" fmla="*/ 152400 h 152400"/>
                <a:gd name="connsiteX3" fmla="*/ 0 w 1393371"/>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393371" h="152400">
                  <a:moveTo>
                    <a:pt x="0" y="0"/>
                  </a:moveTo>
                  <a:lnTo>
                    <a:pt x="1393371" y="0"/>
                  </a:lnTo>
                  <a:lnTo>
                    <a:pt x="1393371" y="152400"/>
                  </a:lnTo>
                  <a:lnTo>
                    <a:pt x="0" y="152400"/>
                  </a:lnTo>
                  <a:close/>
                </a:path>
              </a:pathLst>
            </a:custGeom>
            <a:solidFill>
              <a:srgbClr val="BEE3F8"/>
            </a:solidFill>
            <a:ln w="8709" cap="flat">
              <a:solidFill>
                <a:srgbClr val="3182CE"/>
              </a:solidFill>
              <a:prstDash val="solid"/>
              <a:miter/>
            </a:ln>
          </p:spPr>
          <p:txBody>
            <a:bodyPr rtlCol="0" anchor="ctr"/>
            <a:lstStyle/>
            <a:p>
              <a:endParaRPr lang="en-IN"/>
            </a:p>
          </p:txBody>
        </p:sp>
        <p:sp>
          <p:nvSpPr>
            <p:cNvPr id="13" name="TextBox 12">
              <a:extLst>
                <a:ext uri="{FF2B5EF4-FFF2-40B4-BE49-F238E27FC236}">
                  <a16:creationId xmlns:a16="http://schemas.microsoft.com/office/drawing/2014/main" id="{89D37DCD-0AC3-2311-4CDC-667C7EE446C1}"/>
                </a:ext>
              </a:extLst>
            </p:cNvPr>
            <p:cNvSpPr txBox="1"/>
            <p:nvPr/>
          </p:nvSpPr>
          <p:spPr>
            <a:xfrm>
              <a:off x="1093869" y="708258"/>
              <a:ext cx="424832" cy="176569"/>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PDCP</a:t>
              </a:r>
            </a:p>
          </p:txBody>
        </p:sp>
        <p:sp>
          <p:nvSpPr>
            <p:cNvPr id="14" name="Freeform: Shape 13">
              <a:extLst>
                <a:ext uri="{FF2B5EF4-FFF2-40B4-BE49-F238E27FC236}">
                  <a16:creationId xmlns:a16="http://schemas.microsoft.com/office/drawing/2014/main" id="{ED21033B-F0BF-8E35-D366-79310BDD28CF}"/>
                </a:ext>
              </a:extLst>
            </p:cNvPr>
            <p:cNvSpPr/>
            <p:nvPr/>
          </p:nvSpPr>
          <p:spPr>
            <a:xfrm>
              <a:off x="609600" y="914400"/>
              <a:ext cx="1393371" cy="190500"/>
            </a:xfrm>
            <a:custGeom>
              <a:avLst/>
              <a:gdLst>
                <a:gd name="connsiteX0" fmla="*/ 0 w 1393371"/>
                <a:gd name="connsiteY0" fmla="*/ 0 h 190500"/>
                <a:gd name="connsiteX1" fmla="*/ 1393371 w 1393371"/>
                <a:gd name="connsiteY1" fmla="*/ 0 h 190500"/>
                <a:gd name="connsiteX2" fmla="*/ 1393371 w 1393371"/>
                <a:gd name="connsiteY2" fmla="*/ 190500 h 190500"/>
                <a:gd name="connsiteX3" fmla="*/ 0 w 1393371"/>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393371" h="190500">
                  <a:moveTo>
                    <a:pt x="0" y="0"/>
                  </a:moveTo>
                  <a:lnTo>
                    <a:pt x="1393371" y="0"/>
                  </a:lnTo>
                  <a:lnTo>
                    <a:pt x="1393371" y="190500"/>
                  </a:lnTo>
                  <a:lnTo>
                    <a:pt x="0" y="190500"/>
                  </a:lnTo>
                  <a:close/>
                </a:path>
              </a:pathLst>
            </a:custGeom>
            <a:solidFill>
              <a:srgbClr val="FFD700"/>
            </a:solidFill>
            <a:ln w="17417" cap="flat">
              <a:solidFill>
                <a:srgbClr val="D69E2E"/>
              </a:solidFill>
              <a:prstDash val="solid"/>
              <a:miter/>
            </a:ln>
          </p:spPr>
          <p:txBody>
            <a:bodyPr rtlCol="0" anchor="ctr"/>
            <a:lstStyle/>
            <a:p>
              <a:endParaRPr lang="en-IN"/>
            </a:p>
          </p:txBody>
        </p:sp>
        <p:sp>
          <p:nvSpPr>
            <p:cNvPr id="15" name="TextBox 14">
              <a:extLst>
                <a:ext uri="{FF2B5EF4-FFF2-40B4-BE49-F238E27FC236}">
                  <a16:creationId xmlns:a16="http://schemas.microsoft.com/office/drawing/2014/main" id="{346ED21E-9DF6-644B-F57C-6F37A2BCF254}"/>
                </a:ext>
              </a:extLst>
            </p:cNvPr>
            <p:cNvSpPr txBox="1"/>
            <p:nvPr/>
          </p:nvSpPr>
          <p:spPr>
            <a:xfrm>
              <a:off x="1030390" y="907099"/>
              <a:ext cx="551790" cy="185082"/>
            </a:xfrm>
            <a:prstGeom prst="rect">
              <a:avLst/>
            </a:prstGeom>
            <a:noFill/>
          </p:spPr>
          <p:txBody>
            <a:bodyPr wrap="none" rtlCol="0">
              <a:spAutoFit/>
            </a:bodyPr>
            <a:lstStyle/>
            <a:p>
              <a:pPr algn="l"/>
              <a:r>
                <a:rPr lang="en-IN" sz="825" b="1" spc="0" baseline="0">
                  <a:ln/>
                  <a:solidFill>
                    <a:srgbClr val="000000"/>
                  </a:solidFill>
                  <a:latin typeface="Arial"/>
                  <a:cs typeface="Arial"/>
                  <a:sym typeface="Arial"/>
                  <a:rtl val="0"/>
                </a:rPr>
                <a:t>RLC AM</a:t>
              </a:r>
            </a:p>
          </p:txBody>
        </p:sp>
        <p:sp>
          <p:nvSpPr>
            <p:cNvPr id="16" name="TextBox 15">
              <a:extLst>
                <a:ext uri="{FF2B5EF4-FFF2-40B4-BE49-F238E27FC236}">
                  <a16:creationId xmlns:a16="http://schemas.microsoft.com/office/drawing/2014/main" id="{B0020F3F-6661-6C06-9540-AD1A955BC1BA}"/>
                </a:ext>
              </a:extLst>
            </p:cNvPr>
            <p:cNvSpPr txBox="1"/>
            <p:nvPr/>
          </p:nvSpPr>
          <p:spPr>
            <a:xfrm>
              <a:off x="967076" y="1019234"/>
              <a:ext cx="678418" cy="159543"/>
            </a:xfrm>
            <a:prstGeom prst="rect">
              <a:avLst/>
            </a:prstGeom>
            <a:noFill/>
          </p:spPr>
          <p:txBody>
            <a:bodyPr wrap="none" rtlCol="0">
              <a:spAutoFit/>
            </a:bodyPr>
            <a:lstStyle/>
            <a:p>
              <a:pPr algn="l"/>
              <a:r>
                <a:rPr lang="en-IN" sz="600" spc="0" baseline="0">
                  <a:ln/>
                  <a:solidFill>
                    <a:srgbClr val="000000"/>
                  </a:solidFill>
                  <a:latin typeface="Arial"/>
                  <a:cs typeface="Arial"/>
                  <a:sym typeface="Arial"/>
                  <a:rtl val="0"/>
                </a:rPr>
                <a:t>t-PollRetransmit</a:t>
              </a:r>
            </a:p>
          </p:txBody>
        </p:sp>
        <p:sp>
          <p:nvSpPr>
            <p:cNvPr id="17" name="Freeform: Shape 16">
              <a:extLst>
                <a:ext uri="{FF2B5EF4-FFF2-40B4-BE49-F238E27FC236}">
                  <a16:creationId xmlns:a16="http://schemas.microsoft.com/office/drawing/2014/main" id="{6E9C2E68-7C8D-CA00-1E9E-8F5FCFE9AAAB}"/>
                </a:ext>
              </a:extLst>
            </p:cNvPr>
            <p:cNvSpPr/>
            <p:nvPr/>
          </p:nvSpPr>
          <p:spPr>
            <a:xfrm>
              <a:off x="609600" y="1143000"/>
              <a:ext cx="1393371" cy="152400"/>
            </a:xfrm>
            <a:custGeom>
              <a:avLst/>
              <a:gdLst>
                <a:gd name="connsiteX0" fmla="*/ 0 w 1393371"/>
                <a:gd name="connsiteY0" fmla="*/ 0 h 152400"/>
                <a:gd name="connsiteX1" fmla="*/ 1393371 w 1393371"/>
                <a:gd name="connsiteY1" fmla="*/ 0 h 152400"/>
                <a:gd name="connsiteX2" fmla="*/ 1393371 w 1393371"/>
                <a:gd name="connsiteY2" fmla="*/ 152400 h 152400"/>
                <a:gd name="connsiteX3" fmla="*/ 0 w 1393371"/>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393371" h="152400">
                  <a:moveTo>
                    <a:pt x="0" y="0"/>
                  </a:moveTo>
                  <a:lnTo>
                    <a:pt x="1393371" y="0"/>
                  </a:lnTo>
                  <a:lnTo>
                    <a:pt x="1393371" y="152400"/>
                  </a:lnTo>
                  <a:lnTo>
                    <a:pt x="0" y="152400"/>
                  </a:lnTo>
                  <a:close/>
                </a:path>
              </a:pathLst>
            </a:custGeom>
            <a:solidFill>
              <a:srgbClr val="BEE3F8"/>
            </a:solidFill>
            <a:ln w="8709" cap="flat">
              <a:solidFill>
                <a:srgbClr val="3182CE"/>
              </a:solidFill>
              <a:prstDash val="solid"/>
              <a:miter/>
            </a:ln>
          </p:spPr>
          <p:txBody>
            <a:bodyPr rtlCol="0" anchor="ctr"/>
            <a:lstStyle/>
            <a:p>
              <a:endParaRPr lang="en-IN"/>
            </a:p>
          </p:txBody>
        </p:sp>
        <p:sp>
          <p:nvSpPr>
            <p:cNvPr id="18" name="TextBox 17">
              <a:extLst>
                <a:ext uri="{FF2B5EF4-FFF2-40B4-BE49-F238E27FC236}">
                  <a16:creationId xmlns:a16="http://schemas.microsoft.com/office/drawing/2014/main" id="{57DF78DD-EB64-5A4D-F3F4-2BCB082D295C}"/>
                </a:ext>
              </a:extLst>
            </p:cNvPr>
            <p:cNvSpPr txBox="1"/>
            <p:nvPr/>
          </p:nvSpPr>
          <p:spPr>
            <a:xfrm>
              <a:off x="1118086" y="1127358"/>
              <a:ext cx="376399" cy="176569"/>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MAC</a:t>
              </a:r>
            </a:p>
          </p:txBody>
        </p:sp>
      </p:grpSp>
      <p:grpSp>
        <p:nvGrpSpPr>
          <p:cNvPr id="19" name="Graphic 4">
            <a:extLst>
              <a:ext uri="{FF2B5EF4-FFF2-40B4-BE49-F238E27FC236}">
                <a16:creationId xmlns:a16="http://schemas.microsoft.com/office/drawing/2014/main" id="{225F1ADB-513C-9708-2B48-58FCA4E3B08D}"/>
              </a:ext>
            </a:extLst>
          </p:cNvPr>
          <p:cNvGrpSpPr/>
          <p:nvPr/>
        </p:nvGrpSpPr>
        <p:grpSpPr>
          <a:xfrm>
            <a:off x="870857" y="1676400"/>
            <a:ext cx="10450285" cy="609600"/>
            <a:chOff x="870857" y="1676400"/>
            <a:chExt cx="10450285" cy="609600"/>
          </a:xfrm>
        </p:grpSpPr>
        <p:sp>
          <p:nvSpPr>
            <p:cNvPr id="20" name="Freeform: Shape 19">
              <a:extLst>
                <a:ext uri="{FF2B5EF4-FFF2-40B4-BE49-F238E27FC236}">
                  <a16:creationId xmlns:a16="http://schemas.microsoft.com/office/drawing/2014/main" id="{0F5B113D-0949-0F9F-AD5C-EEFE60EB1DEA}"/>
                </a:ext>
              </a:extLst>
            </p:cNvPr>
            <p:cNvSpPr/>
            <p:nvPr/>
          </p:nvSpPr>
          <p:spPr>
            <a:xfrm>
              <a:off x="870857" y="1676400"/>
              <a:ext cx="1045028" cy="609600"/>
            </a:xfrm>
            <a:custGeom>
              <a:avLst/>
              <a:gdLst>
                <a:gd name="connsiteX0" fmla="*/ 957943 w 1045028"/>
                <a:gd name="connsiteY0" fmla="*/ 0 h 609600"/>
                <a:gd name="connsiteX1" fmla="*/ 1045029 w 1045028"/>
                <a:gd name="connsiteY1" fmla="*/ 0 h 609600"/>
                <a:gd name="connsiteX2" fmla="*/ 1045029 w 1045028"/>
                <a:gd name="connsiteY2" fmla="*/ 609600 h 609600"/>
                <a:gd name="connsiteX3" fmla="*/ 957943 w 1045028"/>
                <a:gd name="connsiteY3" fmla="*/ 609600 h 609600"/>
                <a:gd name="connsiteX4" fmla="*/ 87086 w 1045028"/>
                <a:gd name="connsiteY4" fmla="*/ 609600 h 609600"/>
                <a:gd name="connsiteX5" fmla="*/ 0 w 1045028"/>
                <a:gd name="connsiteY5" fmla="*/ 609600 h 609600"/>
                <a:gd name="connsiteX6" fmla="*/ 0 w 1045028"/>
                <a:gd name="connsiteY6" fmla="*/ 0 h 609600"/>
                <a:gd name="connsiteX7" fmla="*/ 87086 w 1045028"/>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028" h="609600">
                  <a:moveTo>
                    <a:pt x="957943" y="0"/>
                  </a:moveTo>
                  <a:cubicBezTo>
                    <a:pt x="1006039" y="0"/>
                    <a:pt x="1045029" y="0"/>
                    <a:pt x="1045029" y="0"/>
                  </a:cubicBezTo>
                  <a:lnTo>
                    <a:pt x="1045029" y="609600"/>
                  </a:lnTo>
                  <a:cubicBezTo>
                    <a:pt x="1045029" y="609600"/>
                    <a:pt x="1006039" y="609600"/>
                    <a:pt x="957943" y="609600"/>
                  </a:cubicBezTo>
                  <a:lnTo>
                    <a:pt x="87086" y="609600"/>
                  </a:lnTo>
                  <a:cubicBezTo>
                    <a:pt x="38990" y="609600"/>
                    <a:pt x="0" y="609600"/>
                    <a:pt x="0" y="609600"/>
                  </a:cubicBezTo>
                  <a:lnTo>
                    <a:pt x="0" y="0"/>
                  </a:lnTo>
                  <a:cubicBezTo>
                    <a:pt x="0" y="0"/>
                    <a:pt x="38990" y="0"/>
                    <a:pt x="87086" y="0"/>
                  </a:cubicBezTo>
                  <a:close/>
                </a:path>
              </a:pathLst>
            </a:custGeom>
            <a:solidFill>
              <a:srgbClr val="3182CE"/>
            </a:solidFill>
            <a:ln w="17417" cap="flat">
              <a:solidFill>
                <a:srgbClr val="2C5282"/>
              </a:solidFill>
              <a:prstDash val="solid"/>
              <a:miter/>
            </a:ln>
          </p:spPr>
          <p:txBody>
            <a:bodyPr rtlCol="0" anchor="ctr"/>
            <a:lstStyle/>
            <a:p>
              <a:endParaRPr lang="en-IN"/>
            </a:p>
          </p:txBody>
        </p:sp>
        <p:sp>
          <p:nvSpPr>
            <p:cNvPr id="21" name="TextBox 20">
              <a:extLst>
                <a:ext uri="{FF2B5EF4-FFF2-40B4-BE49-F238E27FC236}">
                  <a16:creationId xmlns:a16="http://schemas.microsoft.com/office/drawing/2014/main" id="{D1E98FA5-2041-C6D1-D209-43D92AFCF2A9}"/>
                </a:ext>
              </a:extLst>
            </p:cNvPr>
            <p:cNvSpPr txBox="1"/>
            <p:nvPr/>
          </p:nvSpPr>
          <p:spPr>
            <a:xfrm>
              <a:off x="1194545" y="1738401"/>
              <a:ext cx="397651" cy="193595"/>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gNB</a:t>
              </a:r>
            </a:p>
          </p:txBody>
        </p:sp>
        <p:sp>
          <p:nvSpPr>
            <p:cNvPr id="22" name="TextBox 21">
              <a:extLst>
                <a:ext uri="{FF2B5EF4-FFF2-40B4-BE49-F238E27FC236}">
                  <a16:creationId xmlns:a16="http://schemas.microsoft.com/office/drawing/2014/main" id="{F04DFA1B-2535-D7C7-0580-B73A204F29B8}"/>
                </a:ext>
              </a:extLst>
            </p:cNvPr>
            <p:cNvSpPr txBox="1"/>
            <p:nvPr/>
          </p:nvSpPr>
          <p:spPr>
            <a:xfrm>
              <a:off x="1014395" y="1852701"/>
              <a:ext cx="757951" cy="193595"/>
            </a:xfrm>
            <a:prstGeom prst="rect">
              <a:avLst/>
            </a:prstGeom>
            <a:noFill/>
          </p:spPr>
          <p:txBody>
            <a:bodyPr wrap="none" rtlCol="0">
              <a:spAutoFit/>
            </a:bodyPr>
            <a:lstStyle/>
            <a:p>
              <a:pPr algn="l"/>
              <a:r>
                <a:rPr lang="en-IN" sz="900" spc="0" baseline="0">
                  <a:ln/>
                  <a:solidFill>
                    <a:srgbClr val="FFFFFF"/>
                  </a:solidFill>
                  <a:latin typeface="Arial"/>
                  <a:cs typeface="Arial"/>
                  <a:sym typeface="Arial"/>
                  <a:rtl val="0"/>
                </a:rPr>
                <a:t>RLC Sender</a:t>
              </a:r>
            </a:p>
          </p:txBody>
        </p:sp>
        <p:sp>
          <p:nvSpPr>
            <p:cNvPr id="23" name="TextBox 22">
              <a:extLst>
                <a:ext uri="{FF2B5EF4-FFF2-40B4-BE49-F238E27FC236}">
                  <a16:creationId xmlns:a16="http://schemas.microsoft.com/office/drawing/2014/main" id="{92639AF2-E211-C03A-016B-B9C81E2C38D1}"/>
                </a:ext>
              </a:extLst>
            </p:cNvPr>
            <p:cNvSpPr txBox="1"/>
            <p:nvPr/>
          </p:nvSpPr>
          <p:spPr>
            <a:xfrm>
              <a:off x="992220" y="1980798"/>
              <a:ext cx="802302" cy="176569"/>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t-PollRetransmit</a:t>
              </a:r>
            </a:p>
          </p:txBody>
        </p:sp>
        <p:sp>
          <p:nvSpPr>
            <p:cNvPr id="24" name="TextBox 23">
              <a:extLst>
                <a:ext uri="{FF2B5EF4-FFF2-40B4-BE49-F238E27FC236}">
                  <a16:creationId xmlns:a16="http://schemas.microsoft.com/office/drawing/2014/main" id="{97B51B67-A04A-EF75-8200-153BC11008F3}"/>
                </a:ext>
              </a:extLst>
            </p:cNvPr>
            <p:cNvSpPr txBox="1"/>
            <p:nvPr/>
          </p:nvSpPr>
          <p:spPr>
            <a:xfrm>
              <a:off x="1192287" y="2095098"/>
              <a:ext cx="402167" cy="176569"/>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Timer</a:t>
              </a:r>
            </a:p>
          </p:txBody>
        </p:sp>
        <p:sp>
          <p:nvSpPr>
            <p:cNvPr id="25" name="Freeform: Shape 24">
              <a:extLst>
                <a:ext uri="{FF2B5EF4-FFF2-40B4-BE49-F238E27FC236}">
                  <a16:creationId xmlns:a16="http://schemas.microsoft.com/office/drawing/2014/main" id="{B1D121BD-692C-9447-C32E-F1EA54DC9213}"/>
                </a:ext>
              </a:extLst>
            </p:cNvPr>
            <p:cNvSpPr/>
            <p:nvPr/>
          </p:nvSpPr>
          <p:spPr>
            <a:xfrm>
              <a:off x="10276114" y="1676400"/>
              <a:ext cx="1045028" cy="609600"/>
            </a:xfrm>
            <a:custGeom>
              <a:avLst/>
              <a:gdLst>
                <a:gd name="connsiteX0" fmla="*/ 957943 w 1045028"/>
                <a:gd name="connsiteY0" fmla="*/ 0 h 609600"/>
                <a:gd name="connsiteX1" fmla="*/ 1045029 w 1045028"/>
                <a:gd name="connsiteY1" fmla="*/ 0 h 609600"/>
                <a:gd name="connsiteX2" fmla="*/ 1045029 w 1045028"/>
                <a:gd name="connsiteY2" fmla="*/ 609600 h 609600"/>
                <a:gd name="connsiteX3" fmla="*/ 957943 w 1045028"/>
                <a:gd name="connsiteY3" fmla="*/ 609600 h 609600"/>
                <a:gd name="connsiteX4" fmla="*/ 87086 w 1045028"/>
                <a:gd name="connsiteY4" fmla="*/ 609600 h 609600"/>
                <a:gd name="connsiteX5" fmla="*/ 0 w 1045028"/>
                <a:gd name="connsiteY5" fmla="*/ 609600 h 609600"/>
                <a:gd name="connsiteX6" fmla="*/ 0 w 1045028"/>
                <a:gd name="connsiteY6" fmla="*/ 0 h 609600"/>
                <a:gd name="connsiteX7" fmla="*/ 87086 w 1045028"/>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028" h="609600">
                  <a:moveTo>
                    <a:pt x="957943" y="0"/>
                  </a:moveTo>
                  <a:cubicBezTo>
                    <a:pt x="1006039" y="0"/>
                    <a:pt x="1045029" y="0"/>
                    <a:pt x="1045029" y="0"/>
                  </a:cubicBezTo>
                  <a:lnTo>
                    <a:pt x="1045029" y="609600"/>
                  </a:lnTo>
                  <a:cubicBezTo>
                    <a:pt x="1045029" y="609600"/>
                    <a:pt x="1006039" y="609600"/>
                    <a:pt x="957943" y="609600"/>
                  </a:cubicBezTo>
                  <a:lnTo>
                    <a:pt x="87086" y="609600"/>
                  </a:lnTo>
                  <a:cubicBezTo>
                    <a:pt x="38990" y="609600"/>
                    <a:pt x="0" y="609600"/>
                    <a:pt x="0" y="609600"/>
                  </a:cubicBezTo>
                  <a:lnTo>
                    <a:pt x="0" y="0"/>
                  </a:lnTo>
                  <a:cubicBezTo>
                    <a:pt x="0" y="0"/>
                    <a:pt x="38990" y="0"/>
                    <a:pt x="87086" y="0"/>
                  </a:cubicBezTo>
                  <a:close/>
                </a:path>
              </a:pathLst>
            </a:custGeom>
            <a:solidFill>
              <a:srgbClr val="3182CE"/>
            </a:solidFill>
            <a:ln w="17417" cap="flat">
              <a:solidFill>
                <a:srgbClr val="2C5282"/>
              </a:solidFill>
              <a:prstDash val="solid"/>
              <a:miter/>
            </a:ln>
          </p:spPr>
          <p:txBody>
            <a:bodyPr rtlCol="0" anchor="ctr"/>
            <a:lstStyle/>
            <a:p>
              <a:endParaRPr lang="en-IN"/>
            </a:p>
          </p:txBody>
        </p:sp>
        <p:sp>
          <p:nvSpPr>
            <p:cNvPr id="26" name="TextBox 25">
              <a:extLst>
                <a:ext uri="{FF2B5EF4-FFF2-40B4-BE49-F238E27FC236}">
                  <a16:creationId xmlns:a16="http://schemas.microsoft.com/office/drawing/2014/main" id="{D3A41646-80C6-ED2C-C768-4636A0024423}"/>
                </a:ext>
              </a:extLst>
            </p:cNvPr>
            <p:cNvSpPr txBox="1"/>
            <p:nvPr/>
          </p:nvSpPr>
          <p:spPr>
            <a:xfrm>
              <a:off x="10634602" y="1738401"/>
              <a:ext cx="328051" cy="193595"/>
            </a:xfrm>
            <a:prstGeom prst="rect">
              <a:avLst/>
            </a:prstGeom>
            <a:noFill/>
          </p:spPr>
          <p:txBody>
            <a:bodyPr wrap="none" rtlCol="0">
              <a:spAutoFit/>
            </a:bodyPr>
            <a:lstStyle/>
            <a:p>
              <a:pPr algn="l"/>
              <a:r>
                <a:rPr lang="en-IN" sz="900" b="1" spc="0" baseline="0">
                  <a:ln/>
                  <a:solidFill>
                    <a:srgbClr val="FFFFFF"/>
                  </a:solidFill>
                  <a:latin typeface="Arial"/>
                  <a:cs typeface="Arial"/>
                  <a:sym typeface="Arial"/>
                  <a:rtl val="0"/>
                </a:rPr>
                <a:t>UE</a:t>
              </a:r>
            </a:p>
          </p:txBody>
        </p:sp>
        <p:sp>
          <p:nvSpPr>
            <p:cNvPr id="27" name="TextBox 26">
              <a:extLst>
                <a:ext uri="{FF2B5EF4-FFF2-40B4-BE49-F238E27FC236}">
                  <a16:creationId xmlns:a16="http://schemas.microsoft.com/office/drawing/2014/main" id="{D23FFB19-A51D-7061-5B71-A955F90CB0FF}"/>
                </a:ext>
              </a:extLst>
            </p:cNvPr>
            <p:cNvSpPr txBox="1"/>
            <p:nvPr/>
          </p:nvSpPr>
          <p:spPr>
            <a:xfrm>
              <a:off x="10381969" y="1852701"/>
              <a:ext cx="833318" cy="193595"/>
            </a:xfrm>
            <a:prstGeom prst="rect">
              <a:avLst/>
            </a:prstGeom>
            <a:noFill/>
          </p:spPr>
          <p:txBody>
            <a:bodyPr wrap="none" rtlCol="0">
              <a:spAutoFit/>
            </a:bodyPr>
            <a:lstStyle/>
            <a:p>
              <a:pPr algn="l"/>
              <a:r>
                <a:rPr lang="en-IN" sz="900" spc="0" baseline="0">
                  <a:ln/>
                  <a:solidFill>
                    <a:srgbClr val="FFFFFF"/>
                  </a:solidFill>
                  <a:latin typeface="Arial"/>
                  <a:cs typeface="Arial"/>
                  <a:sym typeface="Arial"/>
                  <a:rtl val="0"/>
                </a:rPr>
                <a:t>RLC Receiver</a:t>
              </a:r>
            </a:p>
          </p:txBody>
        </p:sp>
        <p:sp>
          <p:nvSpPr>
            <p:cNvPr id="28" name="TextBox 27">
              <a:extLst>
                <a:ext uri="{FF2B5EF4-FFF2-40B4-BE49-F238E27FC236}">
                  <a16:creationId xmlns:a16="http://schemas.microsoft.com/office/drawing/2014/main" id="{D1C2524C-29D9-7887-2C86-6959245FF505}"/>
                </a:ext>
              </a:extLst>
            </p:cNvPr>
            <p:cNvSpPr txBox="1"/>
            <p:nvPr/>
          </p:nvSpPr>
          <p:spPr>
            <a:xfrm>
              <a:off x="10437852" y="1980798"/>
              <a:ext cx="721552" cy="176569"/>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STATUS PDU</a:t>
              </a:r>
            </a:p>
          </p:txBody>
        </p:sp>
        <p:sp>
          <p:nvSpPr>
            <p:cNvPr id="29" name="TextBox 28">
              <a:extLst>
                <a:ext uri="{FF2B5EF4-FFF2-40B4-BE49-F238E27FC236}">
                  <a16:creationId xmlns:a16="http://schemas.microsoft.com/office/drawing/2014/main" id="{F1CE50EE-8CC6-92AA-C5F6-CF7803C03B40}"/>
                </a:ext>
              </a:extLst>
            </p:cNvPr>
            <p:cNvSpPr txBox="1"/>
            <p:nvPr/>
          </p:nvSpPr>
          <p:spPr>
            <a:xfrm>
              <a:off x="10511139" y="2095098"/>
              <a:ext cx="574978" cy="176569"/>
            </a:xfrm>
            <a:prstGeom prst="rect">
              <a:avLst/>
            </a:prstGeom>
            <a:noFill/>
          </p:spPr>
          <p:txBody>
            <a:bodyPr wrap="none" rtlCol="0">
              <a:spAutoFit/>
            </a:bodyPr>
            <a:lstStyle/>
            <a:p>
              <a:pPr algn="l"/>
              <a:r>
                <a:rPr lang="en-IN" sz="750" spc="0" baseline="0">
                  <a:ln/>
                  <a:solidFill>
                    <a:srgbClr val="FFFFFF"/>
                  </a:solidFill>
                  <a:latin typeface="Arial"/>
                  <a:cs typeface="Arial"/>
                  <a:sym typeface="Arial"/>
                  <a:rtl val="0"/>
                </a:rPr>
                <a:t>Generator</a:t>
              </a:r>
            </a:p>
          </p:txBody>
        </p:sp>
      </p:grpSp>
      <p:grpSp>
        <p:nvGrpSpPr>
          <p:cNvPr id="30" name="Graphic 4">
            <a:extLst>
              <a:ext uri="{FF2B5EF4-FFF2-40B4-BE49-F238E27FC236}">
                <a16:creationId xmlns:a16="http://schemas.microsoft.com/office/drawing/2014/main" id="{925E293C-4D5C-42C2-2578-5EA1FCB5D197}"/>
              </a:ext>
            </a:extLst>
          </p:cNvPr>
          <p:cNvGrpSpPr/>
          <p:nvPr/>
        </p:nvGrpSpPr>
        <p:grpSpPr>
          <a:xfrm>
            <a:off x="2612571" y="1524000"/>
            <a:ext cx="8534399" cy="3429000"/>
            <a:chOff x="2612571" y="1524000"/>
            <a:chExt cx="8534399" cy="3429000"/>
          </a:xfrm>
        </p:grpSpPr>
        <p:sp>
          <p:nvSpPr>
            <p:cNvPr id="31" name="Freeform: Shape 30">
              <a:extLst>
                <a:ext uri="{FF2B5EF4-FFF2-40B4-BE49-F238E27FC236}">
                  <a16:creationId xmlns:a16="http://schemas.microsoft.com/office/drawing/2014/main" id="{53F78552-9619-9966-791A-FD675863108A}"/>
                </a:ext>
              </a:extLst>
            </p:cNvPr>
            <p:cNvSpPr/>
            <p:nvPr/>
          </p:nvSpPr>
          <p:spPr>
            <a:xfrm>
              <a:off x="2612571" y="1524000"/>
              <a:ext cx="7402285" cy="3429000"/>
            </a:xfrm>
            <a:custGeom>
              <a:avLst/>
              <a:gdLst>
                <a:gd name="connsiteX0" fmla="*/ 7271657 w 7402285"/>
                <a:gd name="connsiteY0" fmla="*/ 0 h 3429000"/>
                <a:gd name="connsiteX1" fmla="*/ 7402286 w 7402285"/>
                <a:gd name="connsiteY1" fmla="*/ 0 h 3429000"/>
                <a:gd name="connsiteX2" fmla="*/ 7402286 w 7402285"/>
                <a:gd name="connsiteY2" fmla="*/ 3429000 h 3429000"/>
                <a:gd name="connsiteX3" fmla="*/ 7271657 w 7402285"/>
                <a:gd name="connsiteY3" fmla="*/ 3429000 h 3429000"/>
                <a:gd name="connsiteX4" fmla="*/ 130629 w 7402285"/>
                <a:gd name="connsiteY4" fmla="*/ 3429000 h 3429000"/>
                <a:gd name="connsiteX5" fmla="*/ 0 w 7402285"/>
                <a:gd name="connsiteY5" fmla="*/ 3429000 h 3429000"/>
                <a:gd name="connsiteX6" fmla="*/ 0 w 7402285"/>
                <a:gd name="connsiteY6" fmla="*/ 0 h 3429000"/>
                <a:gd name="connsiteX7" fmla="*/ 130629 w 7402285"/>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2285" h="3429000">
                  <a:moveTo>
                    <a:pt x="7271657" y="0"/>
                  </a:moveTo>
                  <a:cubicBezTo>
                    <a:pt x="7343802" y="0"/>
                    <a:pt x="7402286" y="0"/>
                    <a:pt x="7402286" y="0"/>
                  </a:cubicBezTo>
                  <a:lnTo>
                    <a:pt x="7402286" y="3429000"/>
                  </a:lnTo>
                  <a:cubicBezTo>
                    <a:pt x="7402286" y="3429000"/>
                    <a:pt x="7343802" y="3429000"/>
                    <a:pt x="7271657" y="3429000"/>
                  </a:cubicBezTo>
                  <a:lnTo>
                    <a:pt x="130629" y="3429000"/>
                  </a:lnTo>
                  <a:cubicBezTo>
                    <a:pt x="58484" y="3429000"/>
                    <a:pt x="0" y="3429000"/>
                    <a:pt x="0" y="3429000"/>
                  </a:cubicBezTo>
                  <a:lnTo>
                    <a:pt x="0" y="0"/>
                  </a:lnTo>
                  <a:cubicBezTo>
                    <a:pt x="0" y="0"/>
                    <a:pt x="58484" y="0"/>
                    <a:pt x="130629" y="0"/>
                  </a:cubicBezTo>
                  <a:close/>
                </a:path>
              </a:pathLst>
            </a:custGeom>
            <a:solidFill>
              <a:srgbClr val="FFFFFF"/>
            </a:solidFill>
            <a:ln w="26126" cap="flat">
              <a:solidFill>
                <a:srgbClr val="3182CE"/>
              </a:solidFill>
              <a:prstDash val="solid"/>
              <a:miter/>
            </a:ln>
          </p:spPr>
          <p:txBody>
            <a:bodyPr rtlCol="0" anchor="ctr"/>
            <a:lstStyle/>
            <a:p>
              <a:endParaRPr lang="en-IN"/>
            </a:p>
          </p:txBody>
        </p:sp>
        <p:sp>
          <p:nvSpPr>
            <p:cNvPr id="32" name="TextBox 31">
              <a:extLst>
                <a:ext uri="{FF2B5EF4-FFF2-40B4-BE49-F238E27FC236}">
                  <a16:creationId xmlns:a16="http://schemas.microsoft.com/office/drawing/2014/main" id="{59FC64C5-6E6B-7DDD-F958-D0540AD3BC9B}"/>
                </a:ext>
              </a:extLst>
            </p:cNvPr>
            <p:cNvSpPr txBox="1"/>
            <p:nvPr/>
          </p:nvSpPr>
          <p:spPr>
            <a:xfrm>
              <a:off x="4644032" y="1757810"/>
              <a:ext cx="3280996" cy="244673"/>
            </a:xfrm>
            <a:prstGeom prst="rect">
              <a:avLst/>
            </a:prstGeom>
            <a:noFill/>
          </p:spPr>
          <p:txBody>
            <a:bodyPr wrap="none" rtlCol="0">
              <a:spAutoFit/>
            </a:bodyPr>
            <a:lstStyle/>
            <a:p>
              <a:pPr algn="l"/>
              <a:r>
                <a:rPr lang="en-IN" sz="1350" b="1" spc="0" baseline="0" dirty="0">
                  <a:ln/>
                  <a:solidFill>
                    <a:srgbClr val="1A365D"/>
                  </a:solidFill>
                  <a:latin typeface="Arial"/>
                  <a:cs typeface="Arial"/>
                  <a:sym typeface="Arial"/>
                  <a:rtl val="0"/>
                </a:rPr>
                <a:t>t-</a:t>
              </a:r>
              <a:r>
                <a:rPr lang="en-IN" sz="1350" b="1" spc="0" baseline="0" dirty="0" err="1">
                  <a:ln/>
                  <a:solidFill>
                    <a:srgbClr val="1A365D"/>
                  </a:solidFill>
                  <a:latin typeface="Arial"/>
                  <a:cs typeface="Arial"/>
                  <a:sym typeface="Arial"/>
                  <a:rtl val="0"/>
                </a:rPr>
                <a:t>PollRetransmit</a:t>
              </a:r>
              <a:r>
                <a:rPr lang="en-IN" sz="1350" b="1" spc="0" baseline="0" dirty="0">
                  <a:ln/>
                  <a:solidFill>
                    <a:srgbClr val="1A365D"/>
                  </a:solidFill>
                  <a:latin typeface="Arial"/>
                  <a:cs typeface="Arial"/>
                  <a:sym typeface="Arial"/>
                  <a:rtl val="0"/>
                </a:rPr>
                <a:t> Process Flow &amp; Timeline</a:t>
              </a:r>
            </a:p>
          </p:txBody>
        </p:sp>
        <p:sp>
          <p:nvSpPr>
            <p:cNvPr id="33" name="Freeform: Shape 32">
              <a:extLst>
                <a:ext uri="{FF2B5EF4-FFF2-40B4-BE49-F238E27FC236}">
                  <a16:creationId xmlns:a16="http://schemas.microsoft.com/office/drawing/2014/main" id="{9E37C058-F6C2-AD96-ED38-428DE1C5991A}"/>
                </a:ext>
              </a:extLst>
            </p:cNvPr>
            <p:cNvSpPr/>
            <p:nvPr/>
          </p:nvSpPr>
          <p:spPr>
            <a:xfrm>
              <a:off x="3048000" y="2133600"/>
              <a:ext cx="6531428" cy="7620"/>
            </a:xfrm>
            <a:custGeom>
              <a:avLst/>
              <a:gdLst>
                <a:gd name="connsiteX0" fmla="*/ 0 w 6531428"/>
                <a:gd name="connsiteY0" fmla="*/ 0 h 7620"/>
                <a:gd name="connsiteX1" fmla="*/ 6531429 w 6531428"/>
                <a:gd name="connsiteY1" fmla="*/ 0 h 7620"/>
              </a:gdLst>
              <a:ahLst/>
              <a:cxnLst>
                <a:cxn ang="0">
                  <a:pos x="connsiteX0" y="connsiteY0"/>
                </a:cxn>
                <a:cxn ang="0">
                  <a:pos x="connsiteX1" y="connsiteY1"/>
                </a:cxn>
              </a:cxnLst>
              <a:rect l="l" t="t" r="r" b="b"/>
              <a:pathLst>
                <a:path w="6531428" h="7620">
                  <a:moveTo>
                    <a:pt x="0" y="0"/>
                  </a:moveTo>
                  <a:lnTo>
                    <a:pt x="6531429" y="0"/>
                  </a:lnTo>
                </a:path>
              </a:pathLst>
            </a:custGeom>
            <a:ln w="26126" cap="flat">
              <a:solidFill>
                <a:srgbClr val="2D3748"/>
              </a:solidFill>
              <a:prstDash val="solid"/>
              <a:miter/>
            </a:ln>
          </p:spPr>
          <p:txBody>
            <a:bodyPr rtlCol="0" anchor="ctr"/>
            <a:lstStyle/>
            <a:p>
              <a:endParaRPr lang="en-IN"/>
            </a:p>
          </p:txBody>
        </p:sp>
        <p:sp>
          <p:nvSpPr>
            <p:cNvPr id="34" name="TextBox 33">
              <a:extLst>
                <a:ext uri="{FF2B5EF4-FFF2-40B4-BE49-F238E27FC236}">
                  <a16:creationId xmlns:a16="http://schemas.microsoft.com/office/drawing/2014/main" id="{82340172-228D-02FE-06A1-4CE86B6725E4}"/>
                </a:ext>
              </a:extLst>
            </p:cNvPr>
            <p:cNvSpPr txBox="1"/>
            <p:nvPr/>
          </p:nvSpPr>
          <p:spPr>
            <a:xfrm>
              <a:off x="2956560" y="1928901"/>
              <a:ext cx="558437" cy="193595"/>
            </a:xfrm>
            <a:prstGeom prst="rect">
              <a:avLst/>
            </a:prstGeom>
            <a:noFill/>
          </p:spPr>
          <p:txBody>
            <a:bodyPr wrap="none" rtlCol="0">
              <a:spAutoFit/>
            </a:bodyPr>
            <a:lstStyle/>
            <a:p>
              <a:pPr algn="l"/>
              <a:r>
                <a:rPr lang="en-IN" sz="900" b="1" spc="0" baseline="0">
                  <a:ln/>
                  <a:solidFill>
                    <a:srgbClr val="000000"/>
                  </a:solidFill>
                  <a:latin typeface="Arial"/>
                  <a:cs typeface="Arial"/>
                  <a:sym typeface="Arial"/>
                  <a:rtl val="0"/>
                </a:rPr>
                <a:t>Time →</a:t>
              </a:r>
            </a:p>
          </p:txBody>
        </p:sp>
        <p:grpSp>
          <p:nvGrpSpPr>
            <p:cNvPr id="35" name="Graphic 4">
              <a:extLst>
                <a:ext uri="{FF2B5EF4-FFF2-40B4-BE49-F238E27FC236}">
                  <a16:creationId xmlns:a16="http://schemas.microsoft.com/office/drawing/2014/main" id="{2BB4B5FB-DCFC-DE06-6689-2C8E794C0C09}"/>
                </a:ext>
              </a:extLst>
            </p:cNvPr>
            <p:cNvGrpSpPr/>
            <p:nvPr/>
          </p:nvGrpSpPr>
          <p:grpSpPr>
            <a:xfrm>
              <a:off x="2997185" y="2095500"/>
              <a:ext cx="6633056" cy="206647"/>
              <a:chOff x="2997185" y="2095500"/>
              <a:chExt cx="6633056" cy="206647"/>
            </a:xfrm>
            <a:solidFill>
              <a:srgbClr val="000000"/>
            </a:solidFill>
          </p:grpSpPr>
          <p:sp>
            <p:nvSpPr>
              <p:cNvPr id="36" name="Freeform: Shape 35">
                <a:extLst>
                  <a:ext uri="{FF2B5EF4-FFF2-40B4-BE49-F238E27FC236}">
                    <a16:creationId xmlns:a16="http://schemas.microsoft.com/office/drawing/2014/main" id="{6E1F3806-A376-9A20-4A0F-EF3266734854}"/>
                  </a:ext>
                </a:extLst>
              </p:cNvPr>
              <p:cNvSpPr/>
              <p:nvPr/>
            </p:nvSpPr>
            <p:spPr>
              <a:xfrm>
                <a:off x="3048000" y="2095500"/>
                <a:ext cx="8708" cy="76200"/>
              </a:xfrm>
              <a:custGeom>
                <a:avLst/>
                <a:gdLst>
                  <a:gd name="connsiteX0" fmla="*/ 0 w 8708"/>
                  <a:gd name="connsiteY0" fmla="*/ 0 h 76200"/>
                  <a:gd name="connsiteX1" fmla="*/ 0 w 8708"/>
                  <a:gd name="connsiteY1" fmla="*/ 76200 h 76200"/>
                </a:gdLst>
                <a:ahLst/>
                <a:cxnLst>
                  <a:cxn ang="0">
                    <a:pos x="connsiteX0" y="connsiteY0"/>
                  </a:cxn>
                  <a:cxn ang="0">
                    <a:pos x="connsiteX1" y="connsiteY1"/>
                  </a:cxn>
                </a:cxnLst>
                <a:rect l="l" t="t" r="r" b="b"/>
                <a:pathLst>
                  <a:path w="8708" h="76200">
                    <a:moveTo>
                      <a:pt x="0" y="0"/>
                    </a:moveTo>
                    <a:lnTo>
                      <a:pt x="0" y="76200"/>
                    </a:lnTo>
                  </a:path>
                </a:pathLst>
              </a:custGeom>
              <a:ln w="17417" cap="flat">
                <a:solidFill>
                  <a:srgbClr val="2D3748"/>
                </a:solidFill>
                <a:prstDash val="solid"/>
                <a:miter/>
              </a:ln>
            </p:spPr>
            <p:txBody>
              <a:bodyPr rtlCol="0" anchor="ctr"/>
              <a:lstStyle/>
              <a:p>
                <a:endParaRPr lang="en-IN"/>
              </a:p>
            </p:txBody>
          </p:sp>
          <p:sp>
            <p:nvSpPr>
              <p:cNvPr id="37" name="TextBox 36">
                <a:extLst>
                  <a:ext uri="{FF2B5EF4-FFF2-40B4-BE49-F238E27FC236}">
                    <a16:creationId xmlns:a16="http://schemas.microsoft.com/office/drawing/2014/main" id="{A91A42C8-75A4-E302-9475-13F9428CACB6}"/>
                  </a:ext>
                </a:extLst>
              </p:cNvPr>
              <p:cNvSpPr txBox="1"/>
              <p:nvPr/>
            </p:nvSpPr>
            <p:spPr>
              <a:xfrm>
                <a:off x="2905745" y="2171298"/>
                <a:ext cx="284508" cy="176569"/>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T0</a:t>
                </a:r>
              </a:p>
            </p:txBody>
          </p:sp>
          <p:sp>
            <p:nvSpPr>
              <p:cNvPr id="38" name="Freeform: Shape 37">
                <a:extLst>
                  <a:ext uri="{FF2B5EF4-FFF2-40B4-BE49-F238E27FC236}">
                    <a16:creationId xmlns:a16="http://schemas.microsoft.com/office/drawing/2014/main" id="{715C79AB-2BDA-21D7-E005-0A0EC33CD855}"/>
                  </a:ext>
                </a:extLst>
              </p:cNvPr>
              <p:cNvSpPr/>
              <p:nvPr/>
            </p:nvSpPr>
            <p:spPr>
              <a:xfrm>
                <a:off x="4354285" y="2095500"/>
                <a:ext cx="8708" cy="76200"/>
              </a:xfrm>
              <a:custGeom>
                <a:avLst/>
                <a:gdLst>
                  <a:gd name="connsiteX0" fmla="*/ 0 w 8708"/>
                  <a:gd name="connsiteY0" fmla="*/ 0 h 76200"/>
                  <a:gd name="connsiteX1" fmla="*/ 0 w 8708"/>
                  <a:gd name="connsiteY1" fmla="*/ 76200 h 76200"/>
                </a:gdLst>
                <a:ahLst/>
                <a:cxnLst>
                  <a:cxn ang="0">
                    <a:pos x="connsiteX0" y="connsiteY0"/>
                  </a:cxn>
                  <a:cxn ang="0">
                    <a:pos x="connsiteX1" y="connsiteY1"/>
                  </a:cxn>
                </a:cxnLst>
                <a:rect l="l" t="t" r="r" b="b"/>
                <a:pathLst>
                  <a:path w="8708" h="76200">
                    <a:moveTo>
                      <a:pt x="0" y="0"/>
                    </a:moveTo>
                    <a:lnTo>
                      <a:pt x="0" y="76200"/>
                    </a:lnTo>
                  </a:path>
                </a:pathLst>
              </a:custGeom>
              <a:ln w="17417" cap="flat">
                <a:solidFill>
                  <a:srgbClr val="2D3748"/>
                </a:solidFill>
                <a:prstDash val="solid"/>
                <a:miter/>
              </a:ln>
            </p:spPr>
            <p:txBody>
              <a:bodyPr rtlCol="0" anchor="ctr"/>
              <a:lstStyle/>
              <a:p>
                <a:endParaRPr lang="en-IN"/>
              </a:p>
            </p:txBody>
          </p:sp>
          <p:sp>
            <p:nvSpPr>
              <p:cNvPr id="39" name="TextBox 38">
                <a:extLst>
                  <a:ext uri="{FF2B5EF4-FFF2-40B4-BE49-F238E27FC236}">
                    <a16:creationId xmlns:a16="http://schemas.microsoft.com/office/drawing/2014/main" id="{E6D84C26-F7AC-EA9F-92B7-563F3600E5EF}"/>
                  </a:ext>
                </a:extLst>
              </p:cNvPr>
              <p:cNvSpPr txBox="1"/>
              <p:nvPr/>
            </p:nvSpPr>
            <p:spPr>
              <a:xfrm>
                <a:off x="4212031" y="2171298"/>
                <a:ext cx="284508" cy="176569"/>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T1</a:t>
                </a:r>
              </a:p>
            </p:txBody>
          </p:sp>
          <p:sp>
            <p:nvSpPr>
              <p:cNvPr id="40" name="Freeform: Shape 39">
                <a:extLst>
                  <a:ext uri="{FF2B5EF4-FFF2-40B4-BE49-F238E27FC236}">
                    <a16:creationId xmlns:a16="http://schemas.microsoft.com/office/drawing/2014/main" id="{1115AB8F-B24B-B49C-BDBC-74F08232658A}"/>
                  </a:ext>
                </a:extLst>
              </p:cNvPr>
              <p:cNvSpPr/>
              <p:nvPr/>
            </p:nvSpPr>
            <p:spPr>
              <a:xfrm>
                <a:off x="6531428" y="2095500"/>
                <a:ext cx="8708" cy="76200"/>
              </a:xfrm>
              <a:custGeom>
                <a:avLst/>
                <a:gdLst>
                  <a:gd name="connsiteX0" fmla="*/ 0 w 8708"/>
                  <a:gd name="connsiteY0" fmla="*/ 0 h 76200"/>
                  <a:gd name="connsiteX1" fmla="*/ 0 w 8708"/>
                  <a:gd name="connsiteY1" fmla="*/ 76200 h 76200"/>
                </a:gdLst>
                <a:ahLst/>
                <a:cxnLst>
                  <a:cxn ang="0">
                    <a:pos x="connsiteX0" y="connsiteY0"/>
                  </a:cxn>
                  <a:cxn ang="0">
                    <a:pos x="connsiteX1" y="connsiteY1"/>
                  </a:cxn>
                </a:cxnLst>
                <a:rect l="l" t="t" r="r" b="b"/>
                <a:pathLst>
                  <a:path w="8708" h="76200">
                    <a:moveTo>
                      <a:pt x="0" y="0"/>
                    </a:moveTo>
                    <a:lnTo>
                      <a:pt x="0" y="76200"/>
                    </a:lnTo>
                  </a:path>
                </a:pathLst>
              </a:custGeom>
              <a:ln w="17417" cap="flat">
                <a:solidFill>
                  <a:srgbClr val="2D3748"/>
                </a:solidFill>
                <a:prstDash val="solid"/>
                <a:miter/>
              </a:ln>
            </p:spPr>
            <p:txBody>
              <a:bodyPr rtlCol="0" anchor="ctr"/>
              <a:lstStyle/>
              <a:p>
                <a:endParaRPr lang="en-IN"/>
              </a:p>
            </p:txBody>
          </p:sp>
          <p:sp>
            <p:nvSpPr>
              <p:cNvPr id="41" name="TextBox 40">
                <a:extLst>
                  <a:ext uri="{FF2B5EF4-FFF2-40B4-BE49-F238E27FC236}">
                    <a16:creationId xmlns:a16="http://schemas.microsoft.com/office/drawing/2014/main" id="{F71F57D4-013D-36ED-D66D-A7A9FEF2E4E0}"/>
                  </a:ext>
                </a:extLst>
              </p:cNvPr>
              <p:cNvSpPr txBox="1"/>
              <p:nvPr/>
            </p:nvSpPr>
            <p:spPr>
              <a:xfrm>
                <a:off x="6389174" y="2171298"/>
                <a:ext cx="284508" cy="176569"/>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T2</a:t>
                </a:r>
              </a:p>
            </p:txBody>
          </p:sp>
          <p:sp>
            <p:nvSpPr>
              <p:cNvPr id="42" name="Freeform: Shape 41">
                <a:extLst>
                  <a:ext uri="{FF2B5EF4-FFF2-40B4-BE49-F238E27FC236}">
                    <a16:creationId xmlns:a16="http://schemas.microsoft.com/office/drawing/2014/main" id="{7F3871D9-6BC1-D3DD-A7D0-9AD1177DE374}"/>
                  </a:ext>
                </a:extLst>
              </p:cNvPr>
              <p:cNvSpPr/>
              <p:nvPr/>
            </p:nvSpPr>
            <p:spPr>
              <a:xfrm>
                <a:off x="8273142" y="2095500"/>
                <a:ext cx="8708" cy="76200"/>
              </a:xfrm>
              <a:custGeom>
                <a:avLst/>
                <a:gdLst>
                  <a:gd name="connsiteX0" fmla="*/ 0 w 8708"/>
                  <a:gd name="connsiteY0" fmla="*/ 0 h 76200"/>
                  <a:gd name="connsiteX1" fmla="*/ 0 w 8708"/>
                  <a:gd name="connsiteY1" fmla="*/ 76200 h 76200"/>
                </a:gdLst>
                <a:ahLst/>
                <a:cxnLst>
                  <a:cxn ang="0">
                    <a:pos x="connsiteX0" y="connsiteY0"/>
                  </a:cxn>
                  <a:cxn ang="0">
                    <a:pos x="connsiteX1" y="connsiteY1"/>
                  </a:cxn>
                </a:cxnLst>
                <a:rect l="l" t="t" r="r" b="b"/>
                <a:pathLst>
                  <a:path w="8708" h="76200">
                    <a:moveTo>
                      <a:pt x="0" y="0"/>
                    </a:moveTo>
                    <a:lnTo>
                      <a:pt x="0" y="76200"/>
                    </a:lnTo>
                  </a:path>
                </a:pathLst>
              </a:custGeom>
              <a:ln w="17417" cap="flat">
                <a:solidFill>
                  <a:srgbClr val="2D3748"/>
                </a:solidFill>
                <a:prstDash val="solid"/>
                <a:miter/>
              </a:ln>
            </p:spPr>
            <p:txBody>
              <a:bodyPr rtlCol="0" anchor="ctr"/>
              <a:lstStyle/>
              <a:p>
                <a:endParaRPr lang="en-IN"/>
              </a:p>
            </p:txBody>
          </p:sp>
          <p:sp>
            <p:nvSpPr>
              <p:cNvPr id="43" name="TextBox 42">
                <a:extLst>
                  <a:ext uri="{FF2B5EF4-FFF2-40B4-BE49-F238E27FC236}">
                    <a16:creationId xmlns:a16="http://schemas.microsoft.com/office/drawing/2014/main" id="{56F7A511-8A46-02CF-850D-9F7FC173B232}"/>
                  </a:ext>
                </a:extLst>
              </p:cNvPr>
              <p:cNvSpPr txBox="1"/>
              <p:nvPr/>
            </p:nvSpPr>
            <p:spPr>
              <a:xfrm>
                <a:off x="8130888" y="2171298"/>
                <a:ext cx="284508" cy="176569"/>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T3</a:t>
                </a:r>
              </a:p>
            </p:txBody>
          </p:sp>
          <p:sp>
            <p:nvSpPr>
              <p:cNvPr id="44" name="Freeform: Shape 43">
                <a:extLst>
                  <a:ext uri="{FF2B5EF4-FFF2-40B4-BE49-F238E27FC236}">
                    <a16:creationId xmlns:a16="http://schemas.microsoft.com/office/drawing/2014/main" id="{CFA56C8A-531F-4F08-EF83-1081EA060329}"/>
                  </a:ext>
                </a:extLst>
              </p:cNvPr>
              <p:cNvSpPr/>
              <p:nvPr/>
            </p:nvSpPr>
            <p:spPr>
              <a:xfrm>
                <a:off x="9579428" y="2095500"/>
                <a:ext cx="8708" cy="76200"/>
              </a:xfrm>
              <a:custGeom>
                <a:avLst/>
                <a:gdLst>
                  <a:gd name="connsiteX0" fmla="*/ 0 w 8708"/>
                  <a:gd name="connsiteY0" fmla="*/ 0 h 76200"/>
                  <a:gd name="connsiteX1" fmla="*/ 0 w 8708"/>
                  <a:gd name="connsiteY1" fmla="*/ 76200 h 76200"/>
                </a:gdLst>
                <a:ahLst/>
                <a:cxnLst>
                  <a:cxn ang="0">
                    <a:pos x="connsiteX0" y="connsiteY0"/>
                  </a:cxn>
                  <a:cxn ang="0">
                    <a:pos x="connsiteX1" y="connsiteY1"/>
                  </a:cxn>
                </a:cxnLst>
                <a:rect l="l" t="t" r="r" b="b"/>
                <a:pathLst>
                  <a:path w="8708" h="76200">
                    <a:moveTo>
                      <a:pt x="0" y="0"/>
                    </a:moveTo>
                    <a:lnTo>
                      <a:pt x="0" y="76200"/>
                    </a:lnTo>
                  </a:path>
                </a:pathLst>
              </a:custGeom>
              <a:ln w="17417" cap="flat">
                <a:solidFill>
                  <a:srgbClr val="2D3748"/>
                </a:solidFill>
                <a:prstDash val="solid"/>
                <a:miter/>
              </a:ln>
            </p:spPr>
            <p:txBody>
              <a:bodyPr rtlCol="0" anchor="ctr"/>
              <a:lstStyle/>
              <a:p>
                <a:endParaRPr lang="en-IN"/>
              </a:p>
            </p:txBody>
          </p:sp>
          <p:sp>
            <p:nvSpPr>
              <p:cNvPr id="45" name="TextBox 44">
                <a:extLst>
                  <a:ext uri="{FF2B5EF4-FFF2-40B4-BE49-F238E27FC236}">
                    <a16:creationId xmlns:a16="http://schemas.microsoft.com/office/drawing/2014/main" id="{2C1FF28E-993C-5659-02BA-83A05ED3E2C0}"/>
                  </a:ext>
                </a:extLst>
              </p:cNvPr>
              <p:cNvSpPr txBox="1"/>
              <p:nvPr/>
            </p:nvSpPr>
            <p:spPr>
              <a:xfrm>
                <a:off x="9437174" y="2171298"/>
                <a:ext cx="284508" cy="176569"/>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T4</a:t>
                </a:r>
              </a:p>
            </p:txBody>
          </p:sp>
        </p:grpSp>
        <p:grpSp>
          <p:nvGrpSpPr>
            <p:cNvPr id="46" name="Graphic 4">
              <a:extLst>
                <a:ext uri="{FF2B5EF4-FFF2-40B4-BE49-F238E27FC236}">
                  <a16:creationId xmlns:a16="http://schemas.microsoft.com/office/drawing/2014/main" id="{98EA1AB2-B484-E78D-0B82-C0D0031DCAE7}"/>
                </a:ext>
              </a:extLst>
            </p:cNvPr>
            <p:cNvGrpSpPr/>
            <p:nvPr/>
          </p:nvGrpSpPr>
          <p:grpSpPr>
            <a:xfrm>
              <a:off x="2873828" y="2361798"/>
              <a:ext cx="3483428" cy="457602"/>
              <a:chOff x="2873828" y="2361798"/>
              <a:chExt cx="3483428" cy="457602"/>
            </a:xfrm>
          </p:grpSpPr>
          <p:sp>
            <p:nvSpPr>
              <p:cNvPr id="47" name="Freeform: Shape 46">
                <a:extLst>
                  <a:ext uri="{FF2B5EF4-FFF2-40B4-BE49-F238E27FC236}">
                    <a16:creationId xmlns:a16="http://schemas.microsoft.com/office/drawing/2014/main" id="{ABE213F1-163F-34AB-78BE-EEDAA5A398F5}"/>
                  </a:ext>
                </a:extLst>
              </p:cNvPr>
              <p:cNvSpPr/>
              <p:nvPr/>
            </p:nvSpPr>
            <p:spPr>
              <a:xfrm>
                <a:off x="2873828" y="2438400"/>
                <a:ext cx="1219200" cy="381000"/>
              </a:xfrm>
              <a:custGeom>
                <a:avLst/>
                <a:gdLst>
                  <a:gd name="connsiteX0" fmla="*/ 1175657 w 1219200"/>
                  <a:gd name="connsiteY0" fmla="*/ 0 h 381000"/>
                  <a:gd name="connsiteX1" fmla="*/ 1219200 w 1219200"/>
                  <a:gd name="connsiteY1" fmla="*/ 0 h 381000"/>
                  <a:gd name="connsiteX2" fmla="*/ 1219200 w 1219200"/>
                  <a:gd name="connsiteY2" fmla="*/ 381000 h 381000"/>
                  <a:gd name="connsiteX3" fmla="*/ 1175657 w 1219200"/>
                  <a:gd name="connsiteY3" fmla="*/ 381000 h 381000"/>
                  <a:gd name="connsiteX4" fmla="*/ 43543 w 1219200"/>
                  <a:gd name="connsiteY4" fmla="*/ 381000 h 381000"/>
                  <a:gd name="connsiteX5" fmla="*/ 0 w 1219200"/>
                  <a:gd name="connsiteY5" fmla="*/ 381000 h 381000"/>
                  <a:gd name="connsiteX6" fmla="*/ 0 w 1219200"/>
                  <a:gd name="connsiteY6" fmla="*/ 0 h 381000"/>
                  <a:gd name="connsiteX7" fmla="*/ 43543 w 1219200"/>
                  <a:gd name="connsiteY7"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 h="381000">
                    <a:moveTo>
                      <a:pt x="1175657" y="0"/>
                    </a:moveTo>
                    <a:cubicBezTo>
                      <a:pt x="1199705" y="0"/>
                      <a:pt x="1219200" y="0"/>
                      <a:pt x="1219200" y="0"/>
                    </a:cubicBezTo>
                    <a:lnTo>
                      <a:pt x="1219200" y="381000"/>
                    </a:lnTo>
                    <a:cubicBezTo>
                      <a:pt x="1219200" y="381000"/>
                      <a:pt x="1199705" y="381000"/>
                      <a:pt x="1175657" y="381000"/>
                    </a:cubicBezTo>
                    <a:lnTo>
                      <a:pt x="43543" y="381000"/>
                    </a:lnTo>
                    <a:cubicBezTo>
                      <a:pt x="19495" y="381000"/>
                      <a:pt x="0" y="381000"/>
                      <a:pt x="0" y="381000"/>
                    </a:cubicBezTo>
                    <a:lnTo>
                      <a:pt x="0" y="0"/>
                    </a:lnTo>
                    <a:cubicBezTo>
                      <a:pt x="0" y="0"/>
                      <a:pt x="19495" y="0"/>
                      <a:pt x="43543" y="0"/>
                    </a:cubicBezTo>
                    <a:close/>
                  </a:path>
                </a:pathLst>
              </a:custGeom>
              <a:solidFill>
                <a:srgbClr val="FFD700"/>
              </a:solidFill>
              <a:ln w="17417" cap="flat">
                <a:solidFill>
                  <a:srgbClr val="D69E2E"/>
                </a:solidFill>
                <a:prstDash val="solid"/>
                <a:miter/>
              </a:ln>
            </p:spPr>
            <p:txBody>
              <a:bodyPr rtlCol="0" anchor="ctr"/>
              <a:lstStyle/>
              <a:p>
                <a:endParaRPr lang="en-IN"/>
              </a:p>
            </p:txBody>
          </p:sp>
          <p:sp>
            <p:nvSpPr>
              <p:cNvPr id="48" name="TextBox 47">
                <a:extLst>
                  <a:ext uri="{FF2B5EF4-FFF2-40B4-BE49-F238E27FC236}">
                    <a16:creationId xmlns:a16="http://schemas.microsoft.com/office/drawing/2014/main" id="{6E81E88E-BE9C-1A77-C2AD-0BC0BA4E629A}"/>
                  </a:ext>
                </a:extLst>
              </p:cNvPr>
              <p:cNvSpPr txBox="1"/>
              <p:nvPr/>
            </p:nvSpPr>
            <p:spPr>
              <a:xfrm>
                <a:off x="3219067" y="2391378"/>
                <a:ext cx="470356" cy="185082"/>
              </a:xfrm>
              <a:prstGeom prst="rect">
                <a:avLst/>
              </a:prstGeom>
              <a:noFill/>
            </p:spPr>
            <p:txBody>
              <a:bodyPr wrap="none" rtlCol="0">
                <a:spAutoFit/>
              </a:bodyPr>
              <a:lstStyle/>
              <a:p>
                <a:pPr algn="l"/>
                <a:r>
                  <a:rPr lang="en-IN" sz="825" b="1" spc="0" baseline="0" dirty="0">
                    <a:ln/>
                    <a:solidFill>
                      <a:srgbClr val="000000"/>
                    </a:solidFill>
                    <a:latin typeface="Arial"/>
                    <a:cs typeface="Arial"/>
                    <a:sym typeface="Arial"/>
                    <a:rtl val="0"/>
                  </a:rPr>
                  <a:t>Step 1</a:t>
                </a:r>
              </a:p>
            </p:txBody>
          </p:sp>
          <p:sp>
            <p:nvSpPr>
              <p:cNvPr id="49" name="TextBox 48">
                <a:extLst>
                  <a:ext uri="{FF2B5EF4-FFF2-40B4-BE49-F238E27FC236}">
                    <a16:creationId xmlns:a16="http://schemas.microsoft.com/office/drawing/2014/main" id="{99322691-669A-5860-C0BB-12C1A44F0DF1}"/>
                  </a:ext>
                </a:extLst>
              </p:cNvPr>
              <p:cNvSpPr txBox="1"/>
              <p:nvPr/>
            </p:nvSpPr>
            <p:spPr>
              <a:xfrm>
                <a:off x="3025254" y="2532032"/>
                <a:ext cx="916347" cy="176569"/>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Send Data + POLL</a:t>
                </a:r>
              </a:p>
            </p:txBody>
          </p:sp>
          <p:sp>
            <p:nvSpPr>
              <p:cNvPr id="50" name="TextBox 49">
                <a:extLst>
                  <a:ext uri="{FF2B5EF4-FFF2-40B4-BE49-F238E27FC236}">
                    <a16:creationId xmlns:a16="http://schemas.microsoft.com/office/drawing/2014/main" id="{83DACF4F-26EE-8DD1-636D-2BAC1018B398}"/>
                  </a:ext>
                </a:extLst>
              </p:cNvPr>
              <p:cNvSpPr txBox="1"/>
              <p:nvPr/>
            </p:nvSpPr>
            <p:spPr>
              <a:xfrm>
                <a:off x="3000146" y="2644313"/>
                <a:ext cx="927654" cy="168056"/>
              </a:xfrm>
              <a:prstGeom prst="rect">
                <a:avLst/>
              </a:prstGeom>
              <a:noFill/>
            </p:spPr>
            <p:txBody>
              <a:bodyPr wrap="none" rtlCol="0">
                <a:spAutoFit/>
              </a:bodyPr>
              <a:lstStyle/>
              <a:p>
                <a:pPr algn="l"/>
                <a:r>
                  <a:rPr lang="en-IN" sz="675" spc="0" baseline="0" dirty="0">
                    <a:ln/>
                    <a:solidFill>
                      <a:srgbClr val="000000"/>
                    </a:solidFill>
                    <a:latin typeface="Arial"/>
                    <a:cs typeface="Arial"/>
                    <a:sym typeface="Arial"/>
                    <a:rtl val="0"/>
                  </a:rPr>
                  <a:t>Start t-</a:t>
                </a:r>
                <a:r>
                  <a:rPr lang="en-IN" sz="675" spc="0" baseline="0" dirty="0" err="1">
                    <a:ln/>
                    <a:solidFill>
                      <a:srgbClr val="000000"/>
                    </a:solidFill>
                    <a:latin typeface="Arial"/>
                    <a:cs typeface="Arial"/>
                    <a:sym typeface="Arial"/>
                    <a:rtl val="0"/>
                  </a:rPr>
                  <a:t>PollRetransmit</a:t>
                </a:r>
                <a:endParaRPr lang="en-IN" sz="675" spc="0" baseline="0" dirty="0">
                  <a:ln/>
                  <a:solidFill>
                    <a:srgbClr val="000000"/>
                  </a:solidFill>
                  <a:latin typeface="Arial"/>
                  <a:cs typeface="Arial"/>
                  <a:sym typeface="Arial"/>
                  <a:rtl val="0"/>
                </a:endParaRPr>
              </a:p>
            </p:txBody>
          </p:sp>
          <p:sp>
            <p:nvSpPr>
              <p:cNvPr id="51" name="Freeform: Shape 50">
                <a:extLst>
                  <a:ext uri="{FF2B5EF4-FFF2-40B4-BE49-F238E27FC236}">
                    <a16:creationId xmlns:a16="http://schemas.microsoft.com/office/drawing/2014/main" id="{3556ADF2-C6A7-9C9E-04F3-DA6F885FAF60}"/>
                  </a:ext>
                </a:extLst>
              </p:cNvPr>
              <p:cNvSpPr/>
              <p:nvPr/>
            </p:nvSpPr>
            <p:spPr>
              <a:xfrm>
                <a:off x="4093028" y="2571750"/>
                <a:ext cx="2264228" cy="57150"/>
              </a:xfrm>
              <a:custGeom>
                <a:avLst/>
                <a:gdLst>
                  <a:gd name="connsiteX0" fmla="*/ 0 w 2264228"/>
                  <a:gd name="connsiteY0" fmla="*/ 57150 h 57150"/>
                  <a:gd name="connsiteX1" fmla="*/ 2264229 w 2264228"/>
                  <a:gd name="connsiteY1" fmla="*/ 57150 h 57150"/>
                </a:gdLst>
                <a:ahLst/>
                <a:cxnLst>
                  <a:cxn ang="0">
                    <a:pos x="connsiteX0" y="connsiteY0"/>
                  </a:cxn>
                  <a:cxn ang="0">
                    <a:pos x="connsiteX1" y="connsiteY1"/>
                  </a:cxn>
                </a:cxnLst>
                <a:rect l="l" t="t" r="r" b="b"/>
                <a:pathLst>
                  <a:path w="2264228" h="57150">
                    <a:moveTo>
                      <a:pt x="0" y="57150"/>
                    </a:moveTo>
                    <a:cubicBezTo>
                      <a:pt x="754746" y="-19050"/>
                      <a:pt x="1509483" y="-19050"/>
                      <a:pt x="2264229" y="57150"/>
                    </a:cubicBezTo>
                  </a:path>
                </a:pathLst>
              </a:custGeom>
              <a:noFill/>
              <a:ln w="26126" cap="flat">
                <a:solidFill>
                  <a:srgbClr val="FFD700"/>
                </a:solidFill>
                <a:prstDash val="solid"/>
                <a:miter/>
              </a:ln>
            </p:spPr>
            <p:txBody>
              <a:bodyPr rtlCol="0" anchor="ctr"/>
              <a:lstStyle/>
              <a:p>
                <a:endParaRPr lang="en-IN"/>
              </a:p>
            </p:txBody>
          </p:sp>
          <p:sp>
            <p:nvSpPr>
              <p:cNvPr id="52" name="TextBox 51">
                <a:extLst>
                  <a:ext uri="{FF2B5EF4-FFF2-40B4-BE49-F238E27FC236}">
                    <a16:creationId xmlns:a16="http://schemas.microsoft.com/office/drawing/2014/main" id="{48F88A36-2A2A-4384-CF89-6B32EF4AF330}"/>
                  </a:ext>
                </a:extLst>
              </p:cNvPr>
              <p:cNvSpPr txBox="1"/>
              <p:nvPr/>
            </p:nvSpPr>
            <p:spPr>
              <a:xfrm>
                <a:off x="4781596" y="2361798"/>
                <a:ext cx="887092" cy="176569"/>
              </a:xfrm>
              <a:prstGeom prst="rect">
                <a:avLst/>
              </a:prstGeom>
              <a:noFill/>
            </p:spPr>
            <p:txBody>
              <a:bodyPr wrap="none" rtlCol="0">
                <a:spAutoFit/>
              </a:bodyPr>
              <a:lstStyle/>
              <a:p>
                <a:pPr algn="l"/>
                <a:r>
                  <a:rPr lang="en-IN" sz="750" spc="0" baseline="0">
                    <a:ln/>
                    <a:solidFill>
                      <a:srgbClr val="D69E2E"/>
                    </a:solidFill>
                    <a:latin typeface="Arial"/>
                    <a:cs typeface="Arial"/>
                    <a:sym typeface="Arial"/>
                    <a:rtl val="0"/>
                  </a:rPr>
                  <a:t>RLC PDU + POLL</a:t>
                </a:r>
              </a:p>
            </p:txBody>
          </p:sp>
        </p:grpSp>
        <p:grpSp>
          <p:nvGrpSpPr>
            <p:cNvPr id="53" name="Graphic 4">
              <a:extLst>
                <a:ext uri="{FF2B5EF4-FFF2-40B4-BE49-F238E27FC236}">
                  <a16:creationId xmlns:a16="http://schemas.microsoft.com/office/drawing/2014/main" id="{F76EC3FB-A305-B71E-6B21-94B085667FA6}"/>
                </a:ext>
              </a:extLst>
            </p:cNvPr>
            <p:cNvGrpSpPr/>
            <p:nvPr/>
          </p:nvGrpSpPr>
          <p:grpSpPr>
            <a:xfrm>
              <a:off x="4093028" y="2895600"/>
              <a:ext cx="3037346" cy="480967"/>
              <a:chOff x="4093028" y="2895600"/>
              <a:chExt cx="3037346" cy="480967"/>
            </a:xfrm>
          </p:grpSpPr>
          <p:sp>
            <p:nvSpPr>
              <p:cNvPr id="54" name="Freeform: Shape 53">
                <a:extLst>
                  <a:ext uri="{FF2B5EF4-FFF2-40B4-BE49-F238E27FC236}">
                    <a16:creationId xmlns:a16="http://schemas.microsoft.com/office/drawing/2014/main" id="{04BA9C5F-1DEB-9806-27C4-3A2836B7BC24}"/>
                  </a:ext>
                </a:extLst>
              </p:cNvPr>
              <p:cNvSpPr/>
              <p:nvPr/>
            </p:nvSpPr>
            <p:spPr>
              <a:xfrm>
                <a:off x="5921828" y="2895600"/>
                <a:ext cx="1208546" cy="421532"/>
              </a:xfrm>
              <a:custGeom>
                <a:avLst/>
                <a:gdLst>
                  <a:gd name="connsiteX0" fmla="*/ 1175657 w 1219200"/>
                  <a:gd name="connsiteY0" fmla="*/ 0 h 381000"/>
                  <a:gd name="connsiteX1" fmla="*/ 1219200 w 1219200"/>
                  <a:gd name="connsiteY1" fmla="*/ 0 h 381000"/>
                  <a:gd name="connsiteX2" fmla="*/ 1219200 w 1219200"/>
                  <a:gd name="connsiteY2" fmla="*/ 381000 h 381000"/>
                  <a:gd name="connsiteX3" fmla="*/ 1175657 w 1219200"/>
                  <a:gd name="connsiteY3" fmla="*/ 381000 h 381000"/>
                  <a:gd name="connsiteX4" fmla="*/ 43543 w 1219200"/>
                  <a:gd name="connsiteY4" fmla="*/ 381000 h 381000"/>
                  <a:gd name="connsiteX5" fmla="*/ 0 w 1219200"/>
                  <a:gd name="connsiteY5" fmla="*/ 381000 h 381000"/>
                  <a:gd name="connsiteX6" fmla="*/ 0 w 1219200"/>
                  <a:gd name="connsiteY6" fmla="*/ 0 h 381000"/>
                  <a:gd name="connsiteX7" fmla="*/ 43543 w 1219200"/>
                  <a:gd name="connsiteY7"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 h="381000">
                    <a:moveTo>
                      <a:pt x="1175657" y="0"/>
                    </a:moveTo>
                    <a:cubicBezTo>
                      <a:pt x="1199705" y="0"/>
                      <a:pt x="1219200" y="0"/>
                      <a:pt x="1219200" y="0"/>
                    </a:cubicBezTo>
                    <a:lnTo>
                      <a:pt x="1219200" y="381000"/>
                    </a:lnTo>
                    <a:cubicBezTo>
                      <a:pt x="1219200" y="381000"/>
                      <a:pt x="1199705" y="381000"/>
                      <a:pt x="1175657" y="381000"/>
                    </a:cubicBezTo>
                    <a:lnTo>
                      <a:pt x="43543" y="381000"/>
                    </a:lnTo>
                    <a:cubicBezTo>
                      <a:pt x="19495" y="381000"/>
                      <a:pt x="0" y="381000"/>
                      <a:pt x="0" y="381000"/>
                    </a:cubicBezTo>
                    <a:lnTo>
                      <a:pt x="0" y="0"/>
                    </a:lnTo>
                    <a:cubicBezTo>
                      <a:pt x="0" y="0"/>
                      <a:pt x="19495" y="0"/>
                      <a:pt x="43543" y="0"/>
                    </a:cubicBezTo>
                    <a:close/>
                  </a:path>
                </a:pathLst>
              </a:custGeom>
              <a:solidFill>
                <a:srgbClr val="C6F6D5"/>
              </a:solidFill>
              <a:ln w="17417" cap="flat">
                <a:solidFill>
                  <a:srgbClr val="38A169"/>
                </a:solidFill>
                <a:prstDash val="solid"/>
                <a:miter/>
              </a:ln>
            </p:spPr>
            <p:txBody>
              <a:bodyPr rtlCol="0" anchor="ctr"/>
              <a:lstStyle/>
              <a:p>
                <a:endParaRPr lang="en-IN"/>
              </a:p>
            </p:txBody>
          </p:sp>
          <p:sp>
            <p:nvSpPr>
              <p:cNvPr id="55" name="TextBox 54">
                <a:extLst>
                  <a:ext uri="{FF2B5EF4-FFF2-40B4-BE49-F238E27FC236}">
                    <a16:creationId xmlns:a16="http://schemas.microsoft.com/office/drawing/2014/main" id="{659BF145-9775-2BF7-D583-340C8D1EB4D7}"/>
                  </a:ext>
                </a:extLst>
              </p:cNvPr>
              <p:cNvSpPr txBox="1"/>
              <p:nvPr/>
            </p:nvSpPr>
            <p:spPr>
              <a:xfrm>
                <a:off x="6147156" y="2926399"/>
                <a:ext cx="768544" cy="185082"/>
              </a:xfrm>
              <a:prstGeom prst="rect">
                <a:avLst/>
              </a:prstGeom>
              <a:noFill/>
            </p:spPr>
            <p:txBody>
              <a:bodyPr wrap="none" rtlCol="0">
                <a:spAutoFit/>
              </a:bodyPr>
              <a:lstStyle/>
              <a:p>
                <a:pPr algn="l"/>
                <a:r>
                  <a:rPr lang="en-IN" sz="825" b="1" spc="0" baseline="0">
                    <a:ln/>
                    <a:solidFill>
                      <a:srgbClr val="000000"/>
                    </a:solidFill>
                    <a:latin typeface="Arial"/>
                    <a:cs typeface="Arial"/>
                    <a:sym typeface="Arial"/>
                    <a:rtl val="0"/>
                  </a:rPr>
                  <a:t>Normal Case</a:t>
                </a:r>
              </a:p>
            </p:txBody>
          </p:sp>
          <p:sp>
            <p:nvSpPr>
              <p:cNvPr id="56" name="TextBox 55">
                <a:extLst>
                  <a:ext uri="{FF2B5EF4-FFF2-40B4-BE49-F238E27FC236}">
                    <a16:creationId xmlns:a16="http://schemas.microsoft.com/office/drawing/2014/main" id="{DC7F8FD8-860E-1D33-BBF5-DFD1A442D8F1}"/>
                  </a:ext>
                </a:extLst>
              </p:cNvPr>
              <p:cNvSpPr txBox="1"/>
              <p:nvPr/>
            </p:nvSpPr>
            <p:spPr>
              <a:xfrm>
                <a:off x="5977026" y="3047598"/>
                <a:ext cx="1108803" cy="176569"/>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STATUS PDU Received</a:t>
                </a:r>
              </a:p>
            </p:txBody>
          </p:sp>
          <p:sp>
            <p:nvSpPr>
              <p:cNvPr id="57" name="TextBox 56">
                <a:extLst>
                  <a:ext uri="{FF2B5EF4-FFF2-40B4-BE49-F238E27FC236}">
                    <a16:creationId xmlns:a16="http://schemas.microsoft.com/office/drawing/2014/main" id="{BFB0F426-A8B5-92B1-AAE8-74549ED120F8}"/>
                  </a:ext>
                </a:extLst>
              </p:cNvPr>
              <p:cNvSpPr txBox="1"/>
              <p:nvPr/>
            </p:nvSpPr>
            <p:spPr>
              <a:xfrm>
                <a:off x="6250513" y="3130696"/>
                <a:ext cx="561830" cy="168056"/>
              </a:xfrm>
              <a:prstGeom prst="rect">
                <a:avLst/>
              </a:prstGeom>
              <a:noFill/>
            </p:spPr>
            <p:txBody>
              <a:bodyPr wrap="none" rtlCol="0">
                <a:spAutoFit/>
              </a:bodyPr>
              <a:lstStyle/>
              <a:p>
                <a:pPr algn="l"/>
                <a:r>
                  <a:rPr lang="en-IN" sz="675" spc="0" baseline="0">
                    <a:ln/>
                    <a:solidFill>
                      <a:srgbClr val="000000"/>
                    </a:solidFill>
                    <a:latin typeface="Arial"/>
                    <a:cs typeface="Arial"/>
                    <a:sym typeface="Arial"/>
                    <a:rtl val="0"/>
                  </a:rPr>
                  <a:t>Stop Timer</a:t>
                </a:r>
              </a:p>
            </p:txBody>
          </p:sp>
          <p:sp>
            <p:nvSpPr>
              <p:cNvPr id="58" name="Freeform: Shape 57">
                <a:extLst>
                  <a:ext uri="{FF2B5EF4-FFF2-40B4-BE49-F238E27FC236}">
                    <a16:creationId xmlns:a16="http://schemas.microsoft.com/office/drawing/2014/main" id="{FE44BC75-23ED-04AF-FACE-A35864AD3691}"/>
                  </a:ext>
                </a:extLst>
              </p:cNvPr>
              <p:cNvSpPr/>
              <p:nvPr/>
            </p:nvSpPr>
            <p:spPr>
              <a:xfrm>
                <a:off x="4093028" y="3086100"/>
                <a:ext cx="2264228" cy="57150"/>
              </a:xfrm>
              <a:custGeom>
                <a:avLst/>
                <a:gdLst>
                  <a:gd name="connsiteX0" fmla="*/ 2264229 w 2264228"/>
                  <a:gd name="connsiteY0" fmla="*/ 0 h 57150"/>
                  <a:gd name="connsiteX1" fmla="*/ 0 w 2264228"/>
                  <a:gd name="connsiteY1" fmla="*/ 0 h 57150"/>
                </a:gdLst>
                <a:ahLst/>
                <a:cxnLst>
                  <a:cxn ang="0">
                    <a:pos x="connsiteX0" y="connsiteY0"/>
                  </a:cxn>
                  <a:cxn ang="0">
                    <a:pos x="connsiteX1" y="connsiteY1"/>
                  </a:cxn>
                </a:cxnLst>
                <a:rect l="l" t="t" r="r" b="b"/>
                <a:pathLst>
                  <a:path w="2264228" h="57150">
                    <a:moveTo>
                      <a:pt x="2264229" y="0"/>
                    </a:moveTo>
                    <a:cubicBezTo>
                      <a:pt x="1509483" y="76200"/>
                      <a:pt x="754746" y="76200"/>
                      <a:pt x="0" y="0"/>
                    </a:cubicBezTo>
                  </a:path>
                </a:pathLst>
              </a:custGeom>
              <a:noFill/>
              <a:ln w="26126" cap="flat">
                <a:solidFill>
                  <a:srgbClr val="38A169"/>
                </a:solidFill>
                <a:prstDash val="solid"/>
                <a:miter/>
                <a:tailEnd type="stealth" w="lg" len="lg"/>
              </a:ln>
            </p:spPr>
            <p:txBody>
              <a:bodyPr rtlCol="0" anchor="ctr"/>
              <a:lstStyle/>
              <a:p>
                <a:endParaRPr lang="en-IN"/>
              </a:p>
            </p:txBody>
          </p:sp>
          <p:sp>
            <p:nvSpPr>
              <p:cNvPr id="59" name="TextBox 58">
                <a:extLst>
                  <a:ext uri="{FF2B5EF4-FFF2-40B4-BE49-F238E27FC236}">
                    <a16:creationId xmlns:a16="http://schemas.microsoft.com/office/drawing/2014/main" id="{57F5A54F-CFAF-6B28-E618-B2D197B15A25}"/>
                  </a:ext>
                </a:extLst>
              </p:cNvPr>
              <p:cNvSpPr txBox="1"/>
              <p:nvPr/>
            </p:nvSpPr>
            <p:spPr>
              <a:xfrm>
                <a:off x="4733737" y="3199998"/>
                <a:ext cx="982809" cy="176569"/>
              </a:xfrm>
              <a:prstGeom prst="rect">
                <a:avLst/>
              </a:prstGeom>
              <a:noFill/>
            </p:spPr>
            <p:txBody>
              <a:bodyPr wrap="none" rtlCol="0">
                <a:spAutoFit/>
              </a:bodyPr>
              <a:lstStyle/>
              <a:p>
                <a:pPr algn="l"/>
                <a:r>
                  <a:rPr lang="en-IN" sz="750" spc="0" baseline="0">
                    <a:ln/>
                    <a:solidFill>
                      <a:srgbClr val="38A169"/>
                    </a:solidFill>
                    <a:latin typeface="Arial"/>
                    <a:cs typeface="Arial"/>
                    <a:sym typeface="Arial"/>
                    <a:rtl val="0"/>
                  </a:rPr>
                  <a:t>STATUS PDU (ACK)</a:t>
                </a:r>
              </a:p>
            </p:txBody>
          </p:sp>
        </p:grpSp>
        <p:grpSp>
          <p:nvGrpSpPr>
            <p:cNvPr id="60" name="Graphic 4">
              <a:extLst>
                <a:ext uri="{FF2B5EF4-FFF2-40B4-BE49-F238E27FC236}">
                  <a16:creationId xmlns:a16="http://schemas.microsoft.com/office/drawing/2014/main" id="{B050FE4A-B9B1-A600-E0D2-4DC08D23D1B0}"/>
                </a:ext>
              </a:extLst>
            </p:cNvPr>
            <p:cNvGrpSpPr/>
            <p:nvPr/>
          </p:nvGrpSpPr>
          <p:grpSpPr>
            <a:xfrm>
              <a:off x="4963885" y="2420561"/>
              <a:ext cx="2177143" cy="498806"/>
              <a:chOff x="4963885" y="2420561"/>
              <a:chExt cx="2177143" cy="498806"/>
            </a:xfrm>
          </p:grpSpPr>
          <p:sp>
            <p:nvSpPr>
              <p:cNvPr id="61" name="Freeform: Shape 60">
                <a:extLst>
                  <a:ext uri="{FF2B5EF4-FFF2-40B4-BE49-F238E27FC236}">
                    <a16:creationId xmlns:a16="http://schemas.microsoft.com/office/drawing/2014/main" id="{17E3DF38-1B51-4C02-8078-678F09CDD0AA}"/>
                  </a:ext>
                </a:extLst>
              </p:cNvPr>
              <p:cNvSpPr/>
              <p:nvPr/>
            </p:nvSpPr>
            <p:spPr>
              <a:xfrm>
                <a:off x="5921828" y="2438400"/>
                <a:ext cx="1219200" cy="381000"/>
              </a:xfrm>
              <a:custGeom>
                <a:avLst/>
                <a:gdLst>
                  <a:gd name="connsiteX0" fmla="*/ 1175657 w 1219200"/>
                  <a:gd name="connsiteY0" fmla="*/ 0 h 381000"/>
                  <a:gd name="connsiteX1" fmla="*/ 1219200 w 1219200"/>
                  <a:gd name="connsiteY1" fmla="*/ 0 h 381000"/>
                  <a:gd name="connsiteX2" fmla="*/ 1219200 w 1219200"/>
                  <a:gd name="connsiteY2" fmla="*/ 381000 h 381000"/>
                  <a:gd name="connsiteX3" fmla="*/ 1175657 w 1219200"/>
                  <a:gd name="connsiteY3" fmla="*/ 381000 h 381000"/>
                  <a:gd name="connsiteX4" fmla="*/ 43543 w 1219200"/>
                  <a:gd name="connsiteY4" fmla="*/ 381000 h 381000"/>
                  <a:gd name="connsiteX5" fmla="*/ 0 w 1219200"/>
                  <a:gd name="connsiteY5" fmla="*/ 381000 h 381000"/>
                  <a:gd name="connsiteX6" fmla="*/ 0 w 1219200"/>
                  <a:gd name="connsiteY6" fmla="*/ 0 h 381000"/>
                  <a:gd name="connsiteX7" fmla="*/ 43543 w 1219200"/>
                  <a:gd name="connsiteY7"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 h="381000">
                    <a:moveTo>
                      <a:pt x="1175657" y="0"/>
                    </a:moveTo>
                    <a:cubicBezTo>
                      <a:pt x="1199705" y="0"/>
                      <a:pt x="1219200" y="0"/>
                      <a:pt x="1219200" y="0"/>
                    </a:cubicBezTo>
                    <a:lnTo>
                      <a:pt x="1219200" y="381000"/>
                    </a:lnTo>
                    <a:cubicBezTo>
                      <a:pt x="1219200" y="381000"/>
                      <a:pt x="1199705" y="381000"/>
                      <a:pt x="1175657" y="381000"/>
                    </a:cubicBezTo>
                    <a:lnTo>
                      <a:pt x="43543" y="381000"/>
                    </a:lnTo>
                    <a:cubicBezTo>
                      <a:pt x="19495" y="381000"/>
                      <a:pt x="0" y="381000"/>
                      <a:pt x="0" y="381000"/>
                    </a:cubicBezTo>
                    <a:lnTo>
                      <a:pt x="0" y="0"/>
                    </a:lnTo>
                    <a:cubicBezTo>
                      <a:pt x="0" y="0"/>
                      <a:pt x="19495" y="0"/>
                      <a:pt x="43543" y="0"/>
                    </a:cubicBezTo>
                    <a:close/>
                  </a:path>
                </a:pathLst>
              </a:custGeom>
              <a:solidFill>
                <a:srgbClr val="FED7D7"/>
              </a:solidFill>
              <a:ln w="17417" cap="flat">
                <a:solidFill>
                  <a:srgbClr val="E53E3E"/>
                </a:solidFill>
                <a:prstDash val="solid"/>
                <a:miter/>
              </a:ln>
            </p:spPr>
            <p:txBody>
              <a:bodyPr rtlCol="0" anchor="ctr"/>
              <a:lstStyle/>
              <a:p>
                <a:endParaRPr lang="en-IN"/>
              </a:p>
            </p:txBody>
          </p:sp>
          <p:sp>
            <p:nvSpPr>
              <p:cNvPr id="62" name="TextBox 61">
                <a:extLst>
                  <a:ext uri="{FF2B5EF4-FFF2-40B4-BE49-F238E27FC236}">
                    <a16:creationId xmlns:a16="http://schemas.microsoft.com/office/drawing/2014/main" id="{19018738-565A-11E3-BB21-347D799E5E00}"/>
                  </a:ext>
                </a:extLst>
              </p:cNvPr>
              <p:cNvSpPr txBox="1"/>
              <p:nvPr/>
            </p:nvSpPr>
            <p:spPr>
              <a:xfrm>
                <a:off x="6131372" y="2420561"/>
                <a:ext cx="780658" cy="185082"/>
              </a:xfrm>
              <a:prstGeom prst="rect">
                <a:avLst/>
              </a:prstGeom>
              <a:noFill/>
            </p:spPr>
            <p:txBody>
              <a:bodyPr wrap="none" rtlCol="0">
                <a:spAutoFit/>
              </a:bodyPr>
              <a:lstStyle/>
              <a:p>
                <a:pPr algn="l"/>
                <a:r>
                  <a:rPr lang="en-IN" sz="825" b="1" spc="0" baseline="0" dirty="0">
                    <a:ln/>
                    <a:solidFill>
                      <a:srgbClr val="000000"/>
                    </a:solidFill>
                    <a:latin typeface="Arial"/>
                    <a:cs typeface="Arial"/>
                    <a:sym typeface="Arial"/>
                    <a:rtl val="0"/>
                  </a:rPr>
                  <a:t>Lost STATUS</a:t>
                </a:r>
              </a:p>
            </p:txBody>
          </p:sp>
          <p:sp>
            <p:nvSpPr>
              <p:cNvPr id="63" name="TextBox 62">
                <a:extLst>
                  <a:ext uri="{FF2B5EF4-FFF2-40B4-BE49-F238E27FC236}">
                    <a16:creationId xmlns:a16="http://schemas.microsoft.com/office/drawing/2014/main" id="{F7F83274-8A48-F453-97C0-29F0717C6E5C}"/>
                  </a:ext>
                </a:extLst>
              </p:cNvPr>
              <p:cNvSpPr txBox="1"/>
              <p:nvPr/>
            </p:nvSpPr>
            <p:spPr>
              <a:xfrm>
                <a:off x="6076252" y="2541759"/>
                <a:ext cx="910351" cy="176569"/>
              </a:xfrm>
              <a:prstGeom prst="rect">
                <a:avLst/>
              </a:prstGeom>
              <a:noFill/>
            </p:spPr>
            <p:txBody>
              <a:bodyPr wrap="none" rtlCol="0">
                <a:spAutoFit/>
              </a:bodyPr>
              <a:lstStyle/>
              <a:p>
                <a:pPr algn="l"/>
                <a:r>
                  <a:rPr lang="en-IN" sz="750" spc="0" baseline="0" dirty="0">
                    <a:ln/>
                    <a:solidFill>
                      <a:srgbClr val="000000"/>
                    </a:solidFill>
                    <a:latin typeface="Arial"/>
                    <a:cs typeface="Arial"/>
                    <a:sym typeface="Arial"/>
                    <a:rtl val="0"/>
                  </a:rPr>
                  <a:t>STATUS PDU Lost</a:t>
                </a:r>
              </a:p>
            </p:txBody>
          </p:sp>
          <p:sp>
            <p:nvSpPr>
              <p:cNvPr id="64" name="TextBox 63">
                <a:extLst>
                  <a:ext uri="{FF2B5EF4-FFF2-40B4-BE49-F238E27FC236}">
                    <a16:creationId xmlns:a16="http://schemas.microsoft.com/office/drawing/2014/main" id="{FA831CAF-F797-22FF-B2CA-FDABF663675E}"/>
                  </a:ext>
                </a:extLst>
              </p:cNvPr>
              <p:cNvSpPr txBox="1"/>
              <p:nvPr/>
            </p:nvSpPr>
            <p:spPr>
              <a:xfrm>
                <a:off x="6153957" y="2673496"/>
                <a:ext cx="754941" cy="168056"/>
              </a:xfrm>
              <a:prstGeom prst="rect">
                <a:avLst/>
              </a:prstGeom>
              <a:noFill/>
            </p:spPr>
            <p:txBody>
              <a:bodyPr wrap="none" rtlCol="0">
                <a:spAutoFit/>
              </a:bodyPr>
              <a:lstStyle/>
              <a:p>
                <a:pPr algn="l"/>
                <a:r>
                  <a:rPr lang="en-IN" sz="675" spc="0" baseline="0">
                    <a:ln/>
                    <a:solidFill>
                      <a:srgbClr val="000000"/>
                    </a:solidFill>
                    <a:latin typeface="Arial"/>
                    <a:cs typeface="Arial"/>
                    <a:sym typeface="Arial"/>
                    <a:rtl val="0"/>
                  </a:rPr>
                  <a:t>Timer Continues</a:t>
                </a:r>
              </a:p>
            </p:txBody>
          </p:sp>
          <p:sp>
            <p:nvSpPr>
              <p:cNvPr id="65" name="Freeform: Shape 64">
                <a:extLst>
                  <a:ext uri="{FF2B5EF4-FFF2-40B4-BE49-F238E27FC236}">
                    <a16:creationId xmlns:a16="http://schemas.microsoft.com/office/drawing/2014/main" id="{157FFAA6-250B-56F0-E843-9605971784DF}"/>
                  </a:ext>
                </a:extLst>
              </p:cNvPr>
              <p:cNvSpPr/>
              <p:nvPr/>
            </p:nvSpPr>
            <p:spPr>
              <a:xfrm>
                <a:off x="4963885" y="2628900"/>
                <a:ext cx="1393371" cy="57150"/>
              </a:xfrm>
              <a:custGeom>
                <a:avLst/>
                <a:gdLst>
                  <a:gd name="connsiteX0" fmla="*/ 1393371 w 1393371"/>
                  <a:gd name="connsiteY0" fmla="*/ 0 h 57150"/>
                  <a:gd name="connsiteX1" fmla="*/ 0 w 1393371"/>
                  <a:gd name="connsiteY1" fmla="*/ 0 h 57150"/>
                </a:gdLst>
                <a:ahLst/>
                <a:cxnLst>
                  <a:cxn ang="0">
                    <a:pos x="connsiteX0" y="connsiteY0"/>
                  </a:cxn>
                  <a:cxn ang="0">
                    <a:pos x="connsiteX1" y="connsiteY1"/>
                  </a:cxn>
                </a:cxnLst>
                <a:rect l="l" t="t" r="r" b="b"/>
                <a:pathLst>
                  <a:path w="1393371" h="57150">
                    <a:moveTo>
                      <a:pt x="1393371" y="0"/>
                    </a:moveTo>
                    <a:cubicBezTo>
                      <a:pt x="928917" y="76200"/>
                      <a:pt x="464454" y="76200"/>
                      <a:pt x="0" y="0"/>
                    </a:cubicBezTo>
                  </a:path>
                </a:pathLst>
              </a:custGeom>
              <a:noFill/>
              <a:ln w="26126" cap="flat">
                <a:solidFill>
                  <a:srgbClr val="E53E3E"/>
                </a:solidFill>
                <a:custDash>
                  <a:ds d="375000" sp="375000"/>
                </a:custDash>
                <a:miter/>
              </a:ln>
            </p:spPr>
            <p:txBody>
              <a:bodyPr rtlCol="0" anchor="ctr"/>
              <a:lstStyle/>
              <a:p>
                <a:endParaRPr lang="en-IN"/>
              </a:p>
            </p:txBody>
          </p:sp>
          <p:sp>
            <p:nvSpPr>
              <p:cNvPr id="66" name="TextBox 65">
                <a:extLst>
                  <a:ext uri="{FF2B5EF4-FFF2-40B4-BE49-F238E27FC236}">
                    <a16:creationId xmlns:a16="http://schemas.microsoft.com/office/drawing/2014/main" id="{CC26AE4D-370E-4C33-6EA5-F1CE3BB2EECD}"/>
                  </a:ext>
                </a:extLst>
              </p:cNvPr>
              <p:cNvSpPr txBox="1"/>
              <p:nvPr/>
            </p:nvSpPr>
            <p:spPr>
              <a:xfrm>
                <a:off x="5144971" y="2742798"/>
                <a:ext cx="1031200" cy="176569"/>
              </a:xfrm>
              <a:prstGeom prst="rect">
                <a:avLst/>
              </a:prstGeom>
              <a:noFill/>
            </p:spPr>
            <p:txBody>
              <a:bodyPr wrap="none" rtlCol="0">
                <a:spAutoFit/>
              </a:bodyPr>
              <a:lstStyle/>
              <a:p>
                <a:pPr algn="l"/>
                <a:r>
                  <a:rPr lang="en-IN" sz="750" spc="0" baseline="0">
                    <a:ln/>
                    <a:solidFill>
                      <a:srgbClr val="E53E3E"/>
                    </a:solidFill>
                    <a:latin typeface="Arial"/>
                    <a:cs typeface="Arial"/>
                    <a:sym typeface="Arial"/>
                    <a:rtl val="0"/>
                  </a:rPr>
                  <a:t>STATUS PDU (LOST)</a:t>
                </a:r>
              </a:p>
            </p:txBody>
          </p:sp>
          <p:sp>
            <p:nvSpPr>
              <p:cNvPr id="67" name="Freeform: Shape 66">
                <a:extLst>
                  <a:ext uri="{FF2B5EF4-FFF2-40B4-BE49-F238E27FC236}">
                    <a16:creationId xmlns:a16="http://schemas.microsoft.com/office/drawing/2014/main" id="{679CFA39-CF83-A1E0-E177-ABC5B7297E9A}"/>
                  </a:ext>
                </a:extLst>
              </p:cNvPr>
              <p:cNvSpPr/>
              <p:nvPr/>
            </p:nvSpPr>
            <p:spPr>
              <a:xfrm>
                <a:off x="5155474" y="2567940"/>
                <a:ext cx="139337" cy="121920"/>
              </a:xfrm>
              <a:custGeom>
                <a:avLst/>
                <a:gdLst>
                  <a:gd name="connsiteX0" fmla="*/ 139337 w 139337"/>
                  <a:gd name="connsiteY0" fmla="*/ 60960 h 121920"/>
                  <a:gd name="connsiteX1" fmla="*/ 69669 w 139337"/>
                  <a:gd name="connsiteY1" fmla="*/ 121920 h 121920"/>
                  <a:gd name="connsiteX2" fmla="*/ 0 w 139337"/>
                  <a:gd name="connsiteY2" fmla="*/ 60960 h 121920"/>
                  <a:gd name="connsiteX3" fmla="*/ 69669 w 139337"/>
                  <a:gd name="connsiteY3" fmla="*/ 0 h 121920"/>
                  <a:gd name="connsiteX4" fmla="*/ 139337 w 139337"/>
                  <a:gd name="connsiteY4" fmla="*/ 60960 h 12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337" h="121920">
                    <a:moveTo>
                      <a:pt x="139337" y="60960"/>
                    </a:moveTo>
                    <a:cubicBezTo>
                      <a:pt x="139337" y="94627"/>
                      <a:pt x="108145" y="121920"/>
                      <a:pt x="69669" y="121920"/>
                    </a:cubicBezTo>
                    <a:cubicBezTo>
                      <a:pt x="31192" y="121920"/>
                      <a:pt x="0" y="94627"/>
                      <a:pt x="0" y="60960"/>
                    </a:cubicBezTo>
                    <a:cubicBezTo>
                      <a:pt x="0" y="27293"/>
                      <a:pt x="31192" y="0"/>
                      <a:pt x="69669" y="0"/>
                    </a:cubicBezTo>
                    <a:cubicBezTo>
                      <a:pt x="108145" y="0"/>
                      <a:pt x="139337" y="27293"/>
                      <a:pt x="139337" y="60960"/>
                    </a:cubicBezTo>
                    <a:close/>
                  </a:path>
                </a:pathLst>
              </a:custGeom>
              <a:solidFill>
                <a:srgbClr val="E53E3E"/>
              </a:solidFill>
              <a:ln w="8709" cap="flat">
                <a:noFill/>
                <a:prstDash val="solid"/>
                <a:miter/>
              </a:ln>
            </p:spPr>
            <p:txBody>
              <a:bodyPr rtlCol="0" anchor="ctr"/>
              <a:lstStyle/>
              <a:p>
                <a:endParaRPr lang="en-IN"/>
              </a:p>
            </p:txBody>
          </p:sp>
          <p:sp>
            <p:nvSpPr>
              <p:cNvPr id="68" name="TextBox 67">
                <a:extLst>
                  <a:ext uri="{FF2B5EF4-FFF2-40B4-BE49-F238E27FC236}">
                    <a16:creationId xmlns:a16="http://schemas.microsoft.com/office/drawing/2014/main" id="{7E17F3EB-2BE2-D964-21EB-5E0EF732AF79}"/>
                  </a:ext>
                </a:extLst>
              </p:cNvPr>
              <p:cNvSpPr txBox="1"/>
              <p:nvPr/>
            </p:nvSpPr>
            <p:spPr>
              <a:xfrm>
                <a:off x="5083904" y="2506161"/>
                <a:ext cx="282475" cy="233332"/>
              </a:xfrm>
              <a:prstGeom prst="rect">
                <a:avLst/>
              </a:prstGeom>
              <a:noFill/>
            </p:spPr>
            <p:txBody>
              <a:bodyPr wrap="none" rtlCol="0">
                <a:spAutoFit/>
              </a:bodyPr>
              <a:lstStyle/>
              <a:p>
                <a:pPr algn="l"/>
                <a:r>
                  <a:rPr lang="en-IN" sz="1050" spc="0" baseline="0">
                    <a:ln/>
                    <a:solidFill>
                      <a:srgbClr val="FFFFFF"/>
                    </a:solidFill>
                    <a:latin typeface="Segoe UI Symbol"/>
                    <a:ea typeface="Segoe UI Symbol"/>
                    <a:sym typeface="Segoe UI Symbol"/>
                    <a:rtl val="0"/>
                  </a:rPr>
                  <a:t>✗</a:t>
                </a:r>
              </a:p>
            </p:txBody>
          </p:sp>
        </p:grpSp>
        <p:grpSp>
          <p:nvGrpSpPr>
            <p:cNvPr id="69" name="Graphic 4">
              <a:extLst>
                <a:ext uri="{FF2B5EF4-FFF2-40B4-BE49-F238E27FC236}">
                  <a16:creationId xmlns:a16="http://schemas.microsoft.com/office/drawing/2014/main" id="{D86BDE78-A0EB-FFB6-CBC2-5F32CAC892B5}"/>
                </a:ext>
              </a:extLst>
            </p:cNvPr>
            <p:cNvGrpSpPr/>
            <p:nvPr/>
          </p:nvGrpSpPr>
          <p:grpSpPr>
            <a:xfrm>
              <a:off x="7663542" y="2399898"/>
              <a:ext cx="3483428" cy="654586"/>
              <a:chOff x="7663542" y="2399898"/>
              <a:chExt cx="3483428" cy="654586"/>
            </a:xfrm>
          </p:grpSpPr>
          <p:sp>
            <p:nvSpPr>
              <p:cNvPr id="70" name="Freeform: Shape 69">
                <a:extLst>
                  <a:ext uri="{FF2B5EF4-FFF2-40B4-BE49-F238E27FC236}">
                    <a16:creationId xmlns:a16="http://schemas.microsoft.com/office/drawing/2014/main" id="{741F2BDB-7CCE-11AD-C746-53EBCC0BEA6F}"/>
                  </a:ext>
                </a:extLst>
              </p:cNvPr>
              <p:cNvSpPr/>
              <p:nvPr/>
            </p:nvSpPr>
            <p:spPr>
              <a:xfrm>
                <a:off x="7663542" y="2438399"/>
                <a:ext cx="1198356" cy="616085"/>
              </a:xfrm>
              <a:custGeom>
                <a:avLst/>
                <a:gdLst>
                  <a:gd name="connsiteX0" fmla="*/ 1175657 w 1219200"/>
                  <a:gd name="connsiteY0" fmla="*/ 0 h 533400"/>
                  <a:gd name="connsiteX1" fmla="*/ 1219200 w 1219200"/>
                  <a:gd name="connsiteY1" fmla="*/ 0 h 533400"/>
                  <a:gd name="connsiteX2" fmla="*/ 1219200 w 1219200"/>
                  <a:gd name="connsiteY2" fmla="*/ 533400 h 533400"/>
                  <a:gd name="connsiteX3" fmla="*/ 1175657 w 1219200"/>
                  <a:gd name="connsiteY3" fmla="*/ 533400 h 533400"/>
                  <a:gd name="connsiteX4" fmla="*/ 43543 w 1219200"/>
                  <a:gd name="connsiteY4" fmla="*/ 533400 h 533400"/>
                  <a:gd name="connsiteX5" fmla="*/ 0 w 1219200"/>
                  <a:gd name="connsiteY5" fmla="*/ 533400 h 533400"/>
                  <a:gd name="connsiteX6" fmla="*/ 0 w 1219200"/>
                  <a:gd name="connsiteY6" fmla="*/ 0 h 533400"/>
                  <a:gd name="connsiteX7" fmla="*/ 43543 w 1219200"/>
                  <a:gd name="connsiteY7"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 h="533400">
                    <a:moveTo>
                      <a:pt x="1175657" y="0"/>
                    </a:moveTo>
                    <a:cubicBezTo>
                      <a:pt x="1199705" y="0"/>
                      <a:pt x="1219200" y="0"/>
                      <a:pt x="1219200" y="0"/>
                    </a:cubicBezTo>
                    <a:lnTo>
                      <a:pt x="1219200" y="533400"/>
                    </a:lnTo>
                    <a:cubicBezTo>
                      <a:pt x="1219200" y="533400"/>
                      <a:pt x="1199705" y="533400"/>
                      <a:pt x="1175657" y="533400"/>
                    </a:cubicBezTo>
                    <a:lnTo>
                      <a:pt x="43543" y="533400"/>
                    </a:lnTo>
                    <a:cubicBezTo>
                      <a:pt x="19495" y="533400"/>
                      <a:pt x="0" y="533400"/>
                      <a:pt x="0" y="533400"/>
                    </a:cubicBezTo>
                    <a:lnTo>
                      <a:pt x="0" y="0"/>
                    </a:lnTo>
                    <a:cubicBezTo>
                      <a:pt x="0" y="0"/>
                      <a:pt x="19495" y="0"/>
                      <a:pt x="43543" y="0"/>
                    </a:cubicBezTo>
                    <a:close/>
                  </a:path>
                </a:pathLst>
              </a:custGeom>
              <a:solidFill>
                <a:srgbClr val="FFD700"/>
              </a:solidFill>
              <a:ln w="17417" cap="flat">
                <a:solidFill>
                  <a:srgbClr val="D69E2E"/>
                </a:solidFill>
                <a:prstDash val="solid"/>
                <a:miter/>
              </a:ln>
            </p:spPr>
            <p:txBody>
              <a:bodyPr rtlCol="0" anchor="ctr"/>
              <a:lstStyle/>
              <a:p>
                <a:endParaRPr lang="en-IN"/>
              </a:p>
            </p:txBody>
          </p:sp>
          <p:sp>
            <p:nvSpPr>
              <p:cNvPr id="71" name="TextBox 70">
                <a:extLst>
                  <a:ext uri="{FF2B5EF4-FFF2-40B4-BE49-F238E27FC236}">
                    <a16:creationId xmlns:a16="http://schemas.microsoft.com/office/drawing/2014/main" id="{389BDFA1-12BB-2482-8AC0-CACC9744C04F}"/>
                  </a:ext>
                </a:extLst>
              </p:cNvPr>
              <p:cNvSpPr txBox="1"/>
              <p:nvPr/>
            </p:nvSpPr>
            <p:spPr>
              <a:xfrm>
                <a:off x="8037964" y="2410833"/>
                <a:ext cx="470356" cy="185082"/>
              </a:xfrm>
              <a:prstGeom prst="rect">
                <a:avLst/>
              </a:prstGeom>
              <a:noFill/>
            </p:spPr>
            <p:txBody>
              <a:bodyPr wrap="none" rtlCol="0">
                <a:spAutoFit/>
              </a:bodyPr>
              <a:lstStyle/>
              <a:p>
                <a:pPr algn="l"/>
                <a:r>
                  <a:rPr lang="en-IN" sz="825" b="1" spc="0" baseline="0" dirty="0">
                    <a:ln/>
                    <a:solidFill>
                      <a:srgbClr val="000000"/>
                    </a:solidFill>
                    <a:latin typeface="Arial"/>
                    <a:cs typeface="Arial"/>
                    <a:sym typeface="Arial"/>
                    <a:rtl val="0"/>
                  </a:rPr>
                  <a:t>Step 4</a:t>
                </a:r>
              </a:p>
            </p:txBody>
          </p:sp>
          <p:sp>
            <p:nvSpPr>
              <p:cNvPr id="72" name="TextBox 71">
                <a:extLst>
                  <a:ext uri="{FF2B5EF4-FFF2-40B4-BE49-F238E27FC236}">
                    <a16:creationId xmlns:a16="http://schemas.microsoft.com/office/drawing/2014/main" id="{83251B71-0BA6-59B8-3747-B95C48519489}"/>
                  </a:ext>
                </a:extLst>
              </p:cNvPr>
              <p:cNvSpPr txBox="1"/>
              <p:nvPr/>
            </p:nvSpPr>
            <p:spPr>
              <a:xfrm>
                <a:off x="7852536" y="2502849"/>
                <a:ext cx="802302" cy="176569"/>
              </a:xfrm>
              <a:prstGeom prst="rect">
                <a:avLst/>
              </a:prstGeom>
              <a:noFill/>
            </p:spPr>
            <p:txBody>
              <a:bodyPr wrap="none" rtlCol="0">
                <a:spAutoFit/>
              </a:bodyPr>
              <a:lstStyle/>
              <a:p>
                <a:pPr algn="l"/>
                <a:r>
                  <a:rPr lang="en-IN" sz="750" spc="0" baseline="0" dirty="0">
                    <a:ln/>
                    <a:solidFill>
                      <a:srgbClr val="000000"/>
                    </a:solidFill>
                    <a:latin typeface="Arial"/>
                    <a:cs typeface="Arial"/>
                    <a:sym typeface="Arial"/>
                    <a:rtl val="0"/>
                  </a:rPr>
                  <a:t>t-</a:t>
                </a:r>
                <a:r>
                  <a:rPr lang="en-IN" sz="750" spc="0" baseline="0" dirty="0" err="1">
                    <a:ln/>
                    <a:solidFill>
                      <a:srgbClr val="000000"/>
                    </a:solidFill>
                    <a:latin typeface="Arial"/>
                    <a:cs typeface="Arial"/>
                    <a:sym typeface="Arial"/>
                    <a:rtl val="0"/>
                  </a:rPr>
                  <a:t>PollRetransmit</a:t>
                </a:r>
                <a:endParaRPr lang="en-IN" sz="750" spc="0" baseline="0" dirty="0">
                  <a:ln/>
                  <a:solidFill>
                    <a:srgbClr val="000000"/>
                  </a:solidFill>
                  <a:latin typeface="Arial"/>
                  <a:cs typeface="Arial"/>
                  <a:sym typeface="Arial"/>
                  <a:rtl val="0"/>
                </a:endParaRPr>
              </a:p>
            </p:txBody>
          </p:sp>
          <p:sp>
            <p:nvSpPr>
              <p:cNvPr id="73" name="TextBox 72">
                <a:extLst>
                  <a:ext uri="{FF2B5EF4-FFF2-40B4-BE49-F238E27FC236}">
                    <a16:creationId xmlns:a16="http://schemas.microsoft.com/office/drawing/2014/main" id="{1A5C5F7B-14F1-FAF2-FFC8-2C796A3ABA89}"/>
                  </a:ext>
                </a:extLst>
              </p:cNvPr>
              <p:cNvSpPr txBox="1"/>
              <p:nvPr/>
            </p:nvSpPr>
            <p:spPr>
              <a:xfrm>
                <a:off x="8012401" y="2652655"/>
                <a:ext cx="560393" cy="176569"/>
              </a:xfrm>
              <a:prstGeom prst="rect">
                <a:avLst/>
              </a:prstGeom>
              <a:noFill/>
            </p:spPr>
            <p:txBody>
              <a:bodyPr wrap="none" rtlCol="0">
                <a:spAutoFit/>
              </a:bodyPr>
              <a:lstStyle/>
              <a:p>
                <a:pPr algn="l"/>
                <a:r>
                  <a:rPr lang="en-IN" sz="750" spc="0" baseline="0" dirty="0">
                    <a:ln/>
                    <a:solidFill>
                      <a:srgbClr val="000000"/>
                    </a:solidFill>
                    <a:latin typeface="Arial"/>
                    <a:cs typeface="Arial"/>
                    <a:sym typeface="Arial"/>
                    <a:rtl val="0"/>
                  </a:rPr>
                  <a:t>EXPIRES</a:t>
                </a:r>
              </a:p>
            </p:txBody>
          </p:sp>
          <p:sp>
            <p:nvSpPr>
              <p:cNvPr id="74" name="TextBox 73">
                <a:extLst>
                  <a:ext uri="{FF2B5EF4-FFF2-40B4-BE49-F238E27FC236}">
                    <a16:creationId xmlns:a16="http://schemas.microsoft.com/office/drawing/2014/main" id="{8A9B0D77-BCE9-9FD7-5073-B35DDE3D45B3}"/>
                  </a:ext>
                </a:extLst>
              </p:cNvPr>
              <p:cNvSpPr txBox="1"/>
              <p:nvPr/>
            </p:nvSpPr>
            <p:spPr>
              <a:xfrm>
                <a:off x="7800896" y="2780176"/>
                <a:ext cx="944493" cy="168056"/>
              </a:xfrm>
              <a:prstGeom prst="rect">
                <a:avLst/>
              </a:prstGeom>
              <a:noFill/>
            </p:spPr>
            <p:txBody>
              <a:bodyPr wrap="none" rtlCol="0">
                <a:spAutoFit/>
              </a:bodyPr>
              <a:lstStyle/>
              <a:p>
                <a:pPr algn="l"/>
                <a:r>
                  <a:rPr lang="en-IN" sz="675" spc="0" baseline="0">
                    <a:ln/>
                    <a:solidFill>
                      <a:srgbClr val="000000"/>
                    </a:solidFill>
                    <a:latin typeface="Arial"/>
                    <a:cs typeface="Arial"/>
                    <a:sym typeface="Arial"/>
                    <a:rtl val="0"/>
                  </a:rPr>
                  <a:t>Re-POLL + Retx Data</a:t>
                </a:r>
              </a:p>
            </p:txBody>
          </p:sp>
          <p:sp>
            <p:nvSpPr>
              <p:cNvPr id="75" name="TextBox 74">
                <a:extLst>
                  <a:ext uri="{FF2B5EF4-FFF2-40B4-BE49-F238E27FC236}">
                    <a16:creationId xmlns:a16="http://schemas.microsoft.com/office/drawing/2014/main" id="{FC333382-4E9A-C3E0-EE11-1D9F21688CE3}"/>
                  </a:ext>
                </a:extLst>
              </p:cNvPr>
              <p:cNvSpPr txBox="1"/>
              <p:nvPr/>
            </p:nvSpPr>
            <p:spPr>
              <a:xfrm>
                <a:off x="7965988" y="2885559"/>
                <a:ext cx="653219" cy="168056"/>
              </a:xfrm>
              <a:prstGeom prst="rect">
                <a:avLst/>
              </a:prstGeom>
              <a:noFill/>
            </p:spPr>
            <p:txBody>
              <a:bodyPr wrap="none" rtlCol="0">
                <a:spAutoFit/>
              </a:bodyPr>
              <a:lstStyle/>
              <a:p>
                <a:pPr algn="l"/>
                <a:r>
                  <a:rPr lang="en-IN" sz="675" spc="0" baseline="0" dirty="0">
                    <a:ln/>
                    <a:solidFill>
                      <a:srgbClr val="000000"/>
                    </a:solidFill>
                    <a:latin typeface="Arial"/>
                    <a:cs typeface="Arial"/>
                    <a:sym typeface="Arial"/>
                    <a:rtl val="0"/>
                  </a:rPr>
                  <a:t>Restart Timer</a:t>
                </a:r>
              </a:p>
            </p:txBody>
          </p:sp>
          <p:sp>
            <p:nvSpPr>
              <p:cNvPr id="76" name="Freeform: Shape 75">
                <a:extLst>
                  <a:ext uri="{FF2B5EF4-FFF2-40B4-BE49-F238E27FC236}">
                    <a16:creationId xmlns:a16="http://schemas.microsoft.com/office/drawing/2014/main" id="{202A16E6-0C79-C762-B639-B846CACC4524}"/>
                  </a:ext>
                </a:extLst>
              </p:cNvPr>
              <p:cNvSpPr/>
              <p:nvPr/>
            </p:nvSpPr>
            <p:spPr>
              <a:xfrm>
                <a:off x="8882742" y="2647950"/>
                <a:ext cx="2264228" cy="57150"/>
              </a:xfrm>
              <a:custGeom>
                <a:avLst/>
                <a:gdLst>
                  <a:gd name="connsiteX0" fmla="*/ 0 w 2264228"/>
                  <a:gd name="connsiteY0" fmla="*/ 57150 h 57150"/>
                  <a:gd name="connsiteX1" fmla="*/ 2264229 w 2264228"/>
                  <a:gd name="connsiteY1" fmla="*/ 57150 h 57150"/>
                </a:gdLst>
                <a:ahLst/>
                <a:cxnLst>
                  <a:cxn ang="0">
                    <a:pos x="connsiteX0" y="connsiteY0"/>
                  </a:cxn>
                  <a:cxn ang="0">
                    <a:pos x="connsiteX1" y="connsiteY1"/>
                  </a:cxn>
                </a:cxnLst>
                <a:rect l="l" t="t" r="r" b="b"/>
                <a:pathLst>
                  <a:path w="2264228" h="57150">
                    <a:moveTo>
                      <a:pt x="0" y="57150"/>
                    </a:moveTo>
                    <a:cubicBezTo>
                      <a:pt x="754772" y="-19050"/>
                      <a:pt x="1509456" y="-19050"/>
                      <a:pt x="2264229" y="57150"/>
                    </a:cubicBezTo>
                  </a:path>
                </a:pathLst>
              </a:custGeom>
              <a:noFill/>
              <a:ln w="26126" cap="flat">
                <a:solidFill>
                  <a:srgbClr val="D69E2E"/>
                </a:solidFill>
                <a:custDash>
                  <a:ds d="600000" sp="300000"/>
                </a:custDash>
                <a:miter/>
                <a:tailEnd type="stealth" w="lg" len="lg"/>
              </a:ln>
            </p:spPr>
            <p:txBody>
              <a:bodyPr rtlCol="0" anchor="ctr"/>
              <a:lstStyle/>
              <a:p>
                <a:endParaRPr lang="en-IN"/>
              </a:p>
            </p:txBody>
          </p:sp>
          <p:sp>
            <p:nvSpPr>
              <p:cNvPr id="77" name="TextBox 76">
                <a:extLst>
                  <a:ext uri="{FF2B5EF4-FFF2-40B4-BE49-F238E27FC236}">
                    <a16:creationId xmlns:a16="http://schemas.microsoft.com/office/drawing/2014/main" id="{E49D333E-D0DF-12EB-9CC9-26373F1D573E}"/>
                  </a:ext>
                </a:extLst>
              </p:cNvPr>
              <p:cNvSpPr txBox="1"/>
              <p:nvPr/>
            </p:nvSpPr>
            <p:spPr>
              <a:xfrm>
                <a:off x="9597100" y="2399898"/>
                <a:ext cx="835512" cy="176569"/>
              </a:xfrm>
              <a:prstGeom prst="rect">
                <a:avLst/>
              </a:prstGeom>
              <a:noFill/>
            </p:spPr>
            <p:txBody>
              <a:bodyPr wrap="none" rtlCol="0">
                <a:spAutoFit/>
              </a:bodyPr>
              <a:lstStyle/>
              <a:p>
                <a:pPr algn="l"/>
                <a:r>
                  <a:rPr lang="en-IN" sz="750" spc="0" baseline="0">
                    <a:ln/>
                    <a:solidFill>
                      <a:srgbClr val="D69E2E"/>
                    </a:solidFill>
                    <a:latin typeface="Arial"/>
                    <a:cs typeface="Arial"/>
                    <a:sym typeface="Arial"/>
                    <a:rtl val="0"/>
                  </a:rPr>
                  <a:t>RE-POLL + Data</a:t>
                </a:r>
              </a:p>
            </p:txBody>
          </p:sp>
        </p:grpSp>
        <p:grpSp>
          <p:nvGrpSpPr>
            <p:cNvPr id="78" name="Graphic 4">
              <a:extLst>
                <a:ext uri="{FF2B5EF4-FFF2-40B4-BE49-F238E27FC236}">
                  <a16:creationId xmlns:a16="http://schemas.microsoft.com/office/drawing/2014/main" id="{BDB019EE-E728-5F2D-F588-D3EDD178463B}"/>
                </a:ext>
              </a:extLst>
            </p:cNvPr>
            <p:cNvGrpSpPr/>
            <p:nvPr/>
          </p:nvGrpSpPr>
          <p:grpSpPr>
            <a:xfrm>
              <a:off x="3048000" y="3498621"/>
              <a:ext cx="6308569" cy="616178"/>
              <a:chOff x="3048000" y="3498621"/>
              <a:chExt cx="6308569" cy="616178"/>
            </a:xfrm>
          </p:grpSpPr>
          <p:sp>
            <p:nvSpPr>
              <p:cNvPr id="79" name="Freeform: Shape 78">
                <a:extLst>
                  <a:ext uri="{FF2B5EF4-FFF2-40B4-BE49-F238E27FC236}">
                    <a16:creationId xmlns:a16="http://schemas.microsoft.com/office/drawing/2014/main" id="{AF546C91-88D8-9C0F-7173-534F76A605B9}"/>
                  </a:ext>
                </a:extLst>
              </p:cNvPr>
              <p:cNvSpPr/>
              <p:nvPr/>
            </p:nvSpPr>
            <p:spPr>
              <a:xfrm>
                <a:off x="3048000" y="3657600"/>
                <a:ext cx="5225142" cy="228600"/>
              </a:xfrm>
              <a:custGeom>
                <a:avLst/>
                <a:gdLst>
                  <a:gd name="connsiteX0" fmla="*/ 0 w 5225142"/>
                  <a:gd name="connsiteY0" fmla="*/ 0 h 228600"/>
                  <a:gd name="connsiteX1" fmla="*/ 5225143 w 5225142"/>
                  <a:gd name="connsiteY1" fmla="*/ 0 h 228600"/>
                  <a:gd name="connsiteX2" fmla="*/ 5225143 w 5225142"/>
                  <a:gd name="connsiteY2" fmla="*/ 228600 h 228600"/>
                  <a:gd name="connsiteX3" fmla="*/ 0 w 5225142"/>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5225142" h="228600">
                    <a:moveTo>
                      <a:pt x="0" y="0"/>
                    </a:moveTo>
                    <a:lnTo>
                      <a:pt x="5225143" y="0"/>
                    </a:lnTo>
                    <a:lnTo>
                      <a:pt x="5225143" y="228600"/>
                    </a:lnTo>
                    <a:lnTo>
                      <a:pt x="0" y="228600"/>
                    </a:lnTo>
                    <a:close/>
                  </a:path>
                </a:pathLst>
              </a:custGeom>
              <a:solidFill>
                <a:srgbClr val="FFF2CD"/>
              </a:solidFill>
              <a:ln w="17417" cap="flat">
                <a:solidFill>
                  <a:srgbClr val="D69E2E"/>
                </a:solidFill>
                <a:prstDash val="solid"/>
                <a:miter/>
              </a:ln>
            </p:spPr>
            <p:txBody>
              <a:bodyPr rtlCol="0" anchor="ctr"/>
              <a:lstStyle/>
              <a:p>
                <a:endParaRPr lang="en-IN"/>
              </a:p>
            </p:txBody>
          </p:sp>
          <p:sp>
            <p:nvSpPr>
              <p:cNvPr id="80" name="TextBox 79">
                <a:extLst>
                  <a:ext uri="{FF2B5EF4-FFF2-40B4-BE49-F238E27FC236}">
                    <a16:creationId xmlns:a16="http://schemas.microsoft.com/office/drawing/2014/main" id="{2B23AB32-E488-9039-CF18-46A5938399F9}"/>
                  </a:ext>
                </a:extLst>
              </p:cNvPr>
              <p:cNvSpPr txBox="1"/>
              <p:nvPr/>
            </p:nvSpPr>
            <p:spPr>
              <a:xfrm>
                <a:off x="4780410" y="3452901"/>
                <a:ext cx="1760322" cy="193595"/>
              </a:xfrm>
              <a:prstGeom prst="rect">
                <a:avLst/>
              </a:prstGeom>
              <a:noFill/>
            </p:spPr>
            <p:txBody>
              <a:bodyPr wrap="none" rtlCol="0">
                <a:spAutoFit/>
              </a:bodyPr>
              <a:lstStyle/>
              <a:p>
                <a:pPr algn="l"/>
                <a:r>
                  <a:rPr lang="en-IN" sz="900" b="1" spc="0" baseline="0">
                    <a:ln/>
                    <a:solidFill>
                      <a:srgbClr val="D69E2E"/>
                    </a:solidFill>
                    <a:latin typeface="Arial"/>
                    <a:cs typeface="Arial"/>
                    <a:sym typeface="Arial"/>
                    <a:rtl val="0"/>
                  </a:rPr>
                  <a:t>t-PollRetransmit Timer Duration</a:t>
                </a:r>
              </a:p>
            </p:txBody>
          </p:sp>
          <p:sp>
            <p:nvSpPr>
              <p:cNvPr id="81" name="Freeform: Shape 80">
                <a:extLst>
                  <a:ext uri="{FF2B5EF4-FFF2-40B4-BE49-F238E27FC236}">
                    <a16:creationId xmlns:a16="http://schemas.microsoft.com/office/drawing/2014/main" id="{0442622C-BCD2-AB7C-DCBE-9E8A4EBAFD7F}"/>
                  </a:ext>
                </a:extLst>
              </p:cNvPr>
              <p:cNvSpPr/>
              <p:nvPr/>
            </p:nvSpPr>
            <p:spPr>
              <a:xfrm>
                <a:off x="3048000" y="3695700"/>
                <a:ext cx="3483428" cy="152400"/>
              </a:xfrm>
              <a:custGeom>
                <a:avLst/>
                <a:gdLst>
                  <a:gd name="connsiteX0" fmla="*/ 0 w 3483428"/>
                  <a:gd name="connsiteY0" fmla="*/ 0 h 152400"/>
                  <a:gd name="connsiteX1" fmla="*/ 3483429 w 3483428"/>
                  <a:gd name="connsiteY1" fmla="*/ 0 h 152400"/>
                  <a:gd name="connsiteX2" fmla="*/ 3483429 w 3483428"/>
                  <a:gd name="connsiteY2" fmla="*/ 152400 h 152400"/>
                  <a:gd name="connsiteX3" fmla="*/ 0 w 3483428"/>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3483428" h="152400">
                    <a:moveTo>
                      <a:pt x="0" y="0"/>
                    </a:moveTo>
                    <a:lnTo>
                      <a:pt x="3483429" y="0"/>
                    </a:lnTo>
                    <a:lnTo>
                      <a:pt x="3483429" y="152400"/>
                    </a:lnTo>
                    <a:lnTo>
                      <a:pt x="0" y="152400"/>
                    </a:lnTo>
                    <a:close/>
                  </a:path>
                </a:pathLst>
              </a:custGeom>
              <a:solidFill>
                <a:srgbClr val="C6F6D5"/>
              </a:solidFill>
              <a:ln w="8709" cap="flat">
                <a:solidFill>
                  <a:srgbClr val="38A169"/>
                </a:solidFill>
                <a:prstDash val="solid"/>
                <a:miter/>
              </a:ln>
            </p:spPr>
            <p:txBody>
              <a:bodyPr rtlCol="0" anchor="ctr"/>
              <a:lstStyle/>
              <a:p>
                <a:endParaRPr lang="en-IN"/>
              </a:p>
            </p:txBody>
          </p:sp>
          <p:sp>
            <p:nvSpPr>
              <p:cNvPr id="82" name="TextBox 81">
                <a:extLst>
                  <a:ext uri="{FF2B5EF4-FFF2-40B4-BE49-F238E27FC236}">
                    <a16:creationId xmlns:a16="http://schemas.microsoft.com/office/drawing/2014/main" id="{61CCABE2-170E-54A4-256C-A83EF8BE49DC}"/>
                  </a:ext>
                </a:extLst>
              </p:cNvPr>
              <p:cNvSpPr txBox="1"/>
              <p:nvPr/>
            </p:nvSpPr>
            <p:spPr>
              <a:xfrm>
                <a:off x="4031226" y="3680058"/>
                <a:ext cx="1516975" cy="176569"/>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Timer Stopped (STATUS received)</a:t>
                </a:r>
              </a:p>
            </p:txBody>
          </p:sp>
          <p:sp>
            <p:nvSpPr>
              <p:cNvPr id="83" name="Freeform: Shape 82">
                <a:extLst>
                  <a:ext uri="{FF2B5EF4-FFF2-40B4-BE49-F238E27FC236}">
                    <a16:creationId xmlns:a16="http://schemas.microsoft.com/office/drawing/2014/main" id="{DC06648E-5EB8-D947-E9BC-ED2AC3D31F7D}"/>
                  </a:ext>
                </a:extLst>
              </p:cNvPr>
              <p:cNvSpPr/>
              <p:nvPr/>
            </p:nvSpPr>
            <p:spPr>
              <a:xfrm>
                <a:off x="3048000" y="3962400"/>
                <a:ext cx="5225142" cy="152400"/>
              </a:xfrm>
              <a:custGeom>
                <a:avLst/>
                <a:gdLst>
                  <a:gd name="connsiteX0" fmla="*/ 0 w 5225142"/>
                  <a:gd name="connsiteY0" fmla="*/ 0 h 152400"/>
                  <a:gd name="connsiteX1" fmla="*/ 5225143 w 5225142"/>
                  <a:gd name="connsiteY1" fmla="*/ 0 h 152400"/>
                  <a:gd name="connsiteX2" fmla="*/ 5225143 w 5225142"/>
                  <a:gd name="connsiteY2" fmla="*/ 152400 h 152400"/>
                  <a:gd name="connsiteX3" fmla="*/ 0 w 5225142"/>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5225142" h="152400">
                    <a:moveTo>
                      <a:pt x="0" y="0"/>
                    </a:moveTo>
                    <a:lnTo>
                      <a:pt x="5225143" y="0"/>
                    </a:lnTo>
                    <a:lnTo>
                      <a:pt x="5225143" y="152400"/>
                    </a:lnTo>
                    <a:lnTo>
                      <a:pt x="0" y="152400"/>
                    </a:lnTo>
                    <a:close/>
                  </a:path>
                </a:pathLst>
              </a:custGeom>
              <a:solidFill>
                <a:srgbClr val="FED7D7"/>
              </a:solidFill>
              <a:ln w="8709" cap="flat">
                <a:solidFill>
                  <a:srgbClr val="E53E3E"/>
                </a:solidFill>
                <a:prstDash val="solid"/>
                <a:miter/>
              </a:ln>
            </p:spPr>
            <p:txBody>
              <a:bodyPr rtlCol="0" anchor="ctr"/>
              <a:lstStyle/>
              <a:p>
                <a:endParaRPr lang="en-IN"/>
              </a:p>
            </p:txBody>
          </p:sp>
          <p:sp>
            <p:nvSpPr>
              <p:cNvPr id="84" name="TextBox 83">
                <a:extLst>
                  <a:ext uri="{FF2B5EF4-FFF2-40B4-BE49-F238E27FC236}">
                    <a16:creationId xmlns:a16="http://schemas.microsoft.com/office/drawing/2014/main" id="{D0B41CD5-B9C6-430A-E7A4-AC9E9570EF98}"/>
                  </a:ext>
                </a:extLst>
              </p:cNvPr>
              <p:cNvSpPr txBox="1"/>
              <p:nvPr/>
            </p:nvSpPr>
            <p:spPr>
              <a:xfrm>
                <a:off x="4738351" y="3946758"/>
                <a:ext cx="1844439" cy="176569"/>
              </a:xfrm>
              <a:prstGeom prst="rect">
                <a:avLst/>
              </a:prstGeom>
              <a:noFill/>
            </p:spPr>
            <p:txBody>
              <a:bodyPr wrap="none" rtlCol="0">
                <a:spAutoFit/>
              </a:bodyPr>
              <a:lstStyle/>
              <a:p>
                <a:pPr algn="l"/>
                <a:r>
                  <a:rPr lang="en-IN" sz="750" spc="0" baseline="0">
                    <a:ln/>
                    <a:solidFill>
                      <a:srgbClr val="000000"/>
                    </a:solidFill>
                    <a:latin typeface="Arial"/>
                    <a:cs typeface="Arial"/>
                    <a:sym typeface="Arial"/>
                    <a:rtl val="0"/>
                  </a:rPr>
                  <a:t>Timer Expires → Retransmission Triggered</a:t>
                </a:r>
              </a:p>
            </p:txBody>
          </p:sp>
          <p:sp>
            <p:nvSpPr>
              <p:cNvPr id="85" name="TextBox 84">
                <a:extLst>
                  <a:ext uri="{FF2B5EF4-FFF2-40B4-BE49-F238E27FC236}">
                    <a16:creationId xmlns:a16="http://schemas.microsoft.com/office/drawing/2014/main" id="{A695E8D9-DFED-AA4D-5FD2-0950DDD88CD0}"/>
                  </a:ext>
                </a:extLst>
              </p:cNvPr>
              <p:cNvSpPr txBox="1"/>
              <p:nvPr/>
            </p:nvSpPr>
            <p:spPr>
              <a:xfrm>
                <a:off x="8268788" y="3680058"/>
                <a:ext cx="811487" cy="176569"/>
              </a:xfrm>
              <a:prstGeom prst="rect">
                <a:avLst/>
              </a:prstGeom>
              <a:noFill/>
            </p:spPr>
            <p:txBody>
              <a:bodyPr wrap="none" rtlCol="0">
                <a:spAutoFit/>
              </a:bodyPr>
              <a:lstStyle/>
              <a:p>
                <a:pPr algn="l"/>
                <a:r>
                  <a:rPr lang="en-IN" sz="750" spc="0" baseline="0">
                    <a:ln/>
                    <a:solidFill>
                      <a:srgbClr val="38A169"/>
                    </a:solidFill>
                    <a:latin typeface="Arial"/>
                    <a:cs typeface="Arial"/>
                    <a:sym typeface="Arial"/>
                    <a:rtl val="0"/>
                  </a:rPr>
                  <a:t>≤ 100ms (Good)</a:t>
                </a:r>
              </a:p>
            </p:txBody>
          </p:sp>
          <p:sp>
            <p:nvSpPr>
              <p:cNvPr id="86" name="TextBox 85">
                <a:extLst>
                  <a:ext uri="{FF2B5EF4-FFF2-40B4-BE49-F238E27FC236}">
                    <a16:creationId xmlns:a16="http://schemas.microsoft.com/office/drawing/2014/main" id="{A6DA515F-8314-16CF-E187-17346FD1E24D}"/>
                  </a:ext>
                </a:extLst>
              </p:cNvPr>
              <p:cNvSpPr txBox="1"/>
              <p:nvPr/>
            </p:nvSpPr>
            <p:spPr>
              <a:xfrm>
                <a:off x="8268788" y="3946758"/>
                <a:ext cx="1179220" cy="176569"/>
              </a:xfrm>
              <a:prstGeom prst="rect">
                <a:avLst/>
              </a:prstGeom>
              <a:noFill/>
            </p:spPr>
            <p:txBody>
              <a:bodyPr wrap="none" rtlCol="0">
                <a:spAutoFit/>
              </a:bodyPr>
              <a:lstStyle/>
              <a:p>
                <a:pPr algn="l"/>
                <a:r>
                  <a:rPr lang="en-IN" sz="750" spc="0" baseline="0">
                    <a:ln/>
                    <a:solidFill>
                      <a:srgbClr val="E53E3E"/>
                    </a:solidFill>
                    <a:latin typeface="Arial"/>
                    <a:cs typeface="Arial"/>
                    <a:sym typeface="Arial"/>
                    <a:rtl val="0"/>
                  </a:rPr>
                  <a:t>≥ 200ms (Slow Recovery)</a:t>
                </a:r>
              </a:p>
            </p:txBody>
          </p:sp>
        </p:grpSp>
        <p:grpSp>
          <p:nvGrpSpPr>
            <p:cNvPr id="87" name="Graphic 4">
              <a:extLst>
                <a:ext uri="{FF2B5EF4-FFF2-40B4-BE49-F238E27FC236}">
                  <a16:creationId xmlns:a16="http://schemas.microsoft.com/office/drawing/2014/main" id="{8D2935F1-5005-C732-6B91-F8F61074983A}"/>
                </a:ext>
              </a:extLst>
            </p:cNvPr>
            <p:cNvGrpSpPr/>
            <p:nvPr/>
          </p:nvGrpSpPr>
          <p:grpSpPr>
            <a:xfrm>
              <a:off x="2786742" y="4343400"/>
              <a:ext cx="6966857" cy="533400"/>
              <a:chOff x="2786742" y="4343400"/>
              <a:chExt cx="6966857" cy="533400"/>
            </a:xfrm>
          </p:grpSpPr>
          <p:sp>
            <p:nvSpPr>
              <p:cNvPr id="88" name="Freeform: Shape 87">
                <a:extLst>
                  <a:ext uri="{FF2B5EF4-FFF2-40B4-BE49-F238E27FC236}">
                    <a16:creationId xmlns:a16="http://schemas.microsoft.com/office/drawing/2014/main" id="{3667E94E-96EB-FC1E-150C-6677EA9B66C5}"/>
                  </a:ext>
                </a:extLst>
              </p:cNvPr>
              <p:cNvSpPr/>
              <p:nvPr/>
            </p:nvSpPr>
            <p:spPr>
              <a:xfrm>
                <a:off x="2786742" y="4343400"/>
                <a:ext cx="6966857" cy="533400"/>
              </a:xfrm>
              <a:custGeom>
                <a:avLst/>
                <a:gdLst>
                  <a:gd name="connsiteX0" fmla="*/ 6897189 w 6966857"/>
                  <a:gd name="connsiteY0" fmla="*/ 0 h 533400"/>
                  <a:gd name="connsiteX1" fmla="*/ 6966857 w 6966857"/>
                  <a:gd name="connsiteY1" fmla="*/ 0 h 533400"/>
                  <a:gd name="connsiteX2" fmla="*/ 6966857 w 6966857"/>
                  <a:gd name="connsiteY2" fmla="*/ 533400 h 533400"/>
                  <a:gd name="connsiteX3" fmla="*/ 6897189 w 6966857"/>
                  <a:gd name="connsiteY3" fmla="*/ 533400 h 533400"/>
                  <a:gd name="connsiteX4" fmla="*/ 69669 w 6966857"/>
                  <a:gd name="connsiteY4" fmla="*/ 533400 h 533400"/>
                  <a:gd name="connsiteX5" fmla="*/ 0 w 6966857"/>
                  <a:gd name="connsiteY5" fmla="*/ 533400 h 533400"/>
                  <a:gd name="connsiteX6" fmla="*/ 0 w 6966857"/>
                  <a:gd name="connsiteY6" fmla="*/ 0 h 533400"/>
                  <a:gd name="connsiteX7" fmla="*/ 69669 w 6966857"/>
                  <a:gd name="connsiteY7"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6857" h="533400">
                    <a:moveTo>
                      <a:pt x="6897189" y="0"/>
                    </a:moveTo>
                    <a:cubicBezTo>
                      <a:pt x="6935666" y="0"/>
                      <a:pt x="6966857" y="0"/>
                      <a:pt x="6966857" y="0"/>
                    </a:cubicBezTo>
                    <a:lnTo>
                      <a:pt x="6966857" y="533400"/>
                    </a:lnTo>
                    <a:cubicBezTo>
                      <a:pt x="6966857" y="533400"/>
                      <a:pt x="6935666" y="533400"/>
                      <a:pt x="6897189" y="533400"/>
                    </a:cubicBezTo>
                    <a:lnTo>
                      <a:pt x="69669" y="533400"/>
                    </a:lnTo>
                    <a:cubicBezTo>
                      <a:pt x="31192" y="533400"/>
                      <a:pt x="0" y="533400"/>
                      <a:pt x="0" y="533400"/>
                    </a:cubicBezTo>
                    <a:lnTo>
                      <a:pt x="0" y="0"/>
                    </a:lnTo>
                    <a:cubicBezTo>
                      <a:pt x="0" y="0"/>
                      <a:pt x="31192" y="0"/>
                      <a:pt x="69669" y="0"/>
                    </a:cubicBezTo>
                    <a:close/>
                  </a:path>
                </a:pathLst>
              </a:custGeom>
              <a:solidFill>
                <a:srgbClr val="EBF8FF"/>
              </a:solidFill>
              <a:ln w="17417" cap="flat">
                <a:solidFill>
                  <a:srgbClr val="3182CE"/>
                </a:solidFill>
                <a:prstDash val="solid"/>
                <a:miter/>
              </a:ln>
            </p:spPr>
            <p:txBody>
              <a:bodyPr rtlCol="0" anchor="ctr"/>
              <a:lstStyle/>
              <a:p>
                <a:endParaRPr lang="en-IN"/>
              </a:p>
            </p:txBody>
          </p:sp>
          <p:sp>
            <p:nvSpPr>
              <p:cNvPr id="89" name="TextBox 88">
                <a:extLst>
                  <a:ext uri="{FF2B5EF4-FFF2-40B4-BE49-F238E27FC236}">
                    <a16:creationId xmlns:a16="http://schemas.microsoft.com/office/drawing/2014/main" id="{320D7038-BF19-EED8-26E2-BE3634F3FB43}"/>
                  </a:ext>
                </a:extLst>
              </p:cNvPr>
              <p:cNvSpPr txBox="1"/>
              <p:nvPr/>
            </p:nvSpPr>
            <p:spPr>
              <a:xfrm>
                <a:off x="5346692" y="4353505"/>
                <a:ext cx="1846957" cy="210621"/>
              </a:xfrm>
              <a:prstGeom prst="rect">
                <a:avLst/>
              </a:prstGeom>
              <a:noFill/>
            </p:spPr>
            <p:txBody>
              <a:bodyPr wrap="none" rtlCol="0">
                <a:spAutoFit/>
              </a:bodyPr>
              <a:lstStyle/>
              <a:p>
                <a:pPr algn="l"/>
                <a:r>
                  <a:rPr lang="en-IN" sz="1050" b="1" spc="0" baseline="0">
                    <a:ln/>
                    <a:solidFill>
                      <a:srgbClr val="1A365D"/>
                    </a:solidFill>
                    <a:latin typeface="Arial"/>
                    <a:cs typeface="Arial"/>
                    <a:sym typeface="Arial"/>
                    <a:rtl val="0"/>
                  </a:rPr>
                  <a:t>RLC AM Algorithm Summary</a:t>
                </a:r>
              </a:p>
            </p:txBody>
          </p:sp>
          <p:sp>
            <p:nvSpPr>
              <p:cNvPr id="90" name="TextBox 89">
                <a:extLst>
                  <a:ext uri="{FF2B5EF4-FFF2-40B4-BE49-F238E27FC236}">
                    <a16:creationId xmlns:a16="http://schemas.microsoft.com/office/drawing/2014/main" id="{ADAF88B6-3FEB-B703-80AD-562944762E1B}"/>
                  </a:ext>
                </a:extLst>
              </p:cNvPr>
              <p:cNvSpPr txBox="1"/>
              <p:nvPr/>
            </p:nvSpPr>
            <p:spPr>
              <a:xfrm>
                <a:off x="2869474" y="4526599"/>
                <a:ext cx="2819842" cy="185082"/>
              </a:xfrm>
              <a:prstGeom prst="rect">
                <a:avLst/>
              </a:prstGeom>
              <a:noFill/>
            </p:spPr>
            <p:txBody>
              <a:bodyPr wrap="none" rtlCol="0">
                <a:spAutoFit/>
              </a:bodyPr>
              <a:lstStyle/>
              <a:p>
                <a:pPr algn="l"/>
                <a:r>
                  <a:rPr lang="en-IN" sz="825" spc="0" baseline="0">
                    <a:ln/>
                    <a:solidFill>
                      <a:srgbClr val="2D3748"/>
                    </a:solidFill>
                    <a:latin typeface="Arial"/>
                    <a:cs typeface="Arial"/>
                    <a:sym typeface="Arial"/>
                    <a:rtl val="0"/>
                  </a:rPr>
                  <a:t>1. Send RLC PDU(s) → Set POLL bit → Start t-PollRetransmit</a:t>
                </a:r>
              </a:p>
            </p:txBody>
          </p:sp>
          <p:sp>
            <p:nvSpPr>
              <p:cNvPr id="91" name="TextBox 90">
                <a:extLst>
                  <a:ext uri="{FF2B5EF4-FFF2-40B4-BE49-F238E27FC236}">
                    <a16:creationId xmlns:a16="http://schemas.microsoft.com/office/drawing/2014/main" id="{C2758CBA-6304-0D35-B5C7-A18AD75EDE20}"/>
                  </a:ext>
                </a:extLst>
              </p:cNvPr>
              <p:cNvSpPr txBox="1"/>
              <p:nvPr/>
            </p:nvSpPr>
            <p:spPr>
              <a:xfrm>
                <a:off x="2869474" y="4640899"/>
                <a:ext cx="4409101" cy="185082"/>
              </a:xfrm>
              <a:prstGeom prst="rect">
                <a:avLst/>
              </a:prstGeom>
              <a:noFill/>
            </p:spPr>
            <p:txBody>
              <a:bodyPr wrap="none" rtlCol="0">
                <a:spAutoFit/>
              </a:bodyPr>
              <a:lstStyle/>
              <a:p>
                <a:pPr algn="l"/>
                <a:r>
                  <a:rPr lang="en-IN" sz="825" spc="0" baseline="0">
                    <a:ln/>
                    <a:solidFill>
                      <a:srgbClr val="2D3748"/>
                    </a:solidFill>
                    <a:latin typeface="Arial"/>
                    <a:cs typeface="Arial"/>
                    <a:sym typeface="Arial"/>
                    <a:rtl val="0"/>
                  </a:rPr>
                  <a:t>2. If STATUS PDU received → Stop timer | If timer expires → Re-POLL + Retransmit unACKed data</a:t>
                </a:r>
              </a:p>
            </p:txBody>
          </p:sp>
        </p:grpSp>
      </p:grpSp>
      <p:grpSp>
        <p:nvGrpSpPr>
          <p:cNvPr id="92" name="Graphic 4">
            <a:extLst>
              <a:ext uri="{FF2B5EF4-FFF2-40B4-BE49-F238E27FC236}">
                <a16:creationId xmlns:a16="http://schemas.microsoft.com/office/drawing/2014/main" id="{EEF76873-9CCD-DB56-C20E-32146A3DE3B5}"/>
              </a:ext>
            </a:extLst>
          </p:cNvPr>
          <p:cNvGrpSpPr/>
          <p:nvPr/>
        </p:nvGrpSpPr>
        <p:grpSpPr>
          <a:xfrm>
            <a:off x="435428" y="2667000"/>
            <a:ext cx="1915885" cy="2286000"/>
            <a:chOff x="435428" y="2667000"/>
            <a:chExt cx="1915885" cy="2286000"/>
          </a:xfrm>
        </p:grpSpPr>
        <p:sp>
          <p:nvSpPr>
            <p:cNvPr id="93" name="Freeform: Shape 92">
              <a:extLst>
                <a:ext uri="{FF2B5EF4-FFF2-40B4-BE49-F238E27FC236}">
                  <a16:creationId xmlns:a16="http://schemas.microsoft.com/office/drawing/2014/main" id="{9DC8D6B8-9CD0-A978-7983-DD9FD165AA0F}"/>
                </a:ext>
              </a:extLst>
            </p:cNvPr>
            <p:cNvSpPr/>
            <p:nvPr/>
          </p:nvSpPr>
          <p:spPr>
            <a:xfrm>
              <a:off x="435428" y="2667000"/>
              <a:ext cx="1915885" cy="2286000"/>
            </a:xfrm>
            <a:custGeom>
              <a:avLst/>
              <a:gdLst>
                <a:gd name="connsiteX0" fmla="*/ 1828800 w 1915885"/>
                <a:gd name="connsiteY0" fmla="*/ 0 h 2286000"/>
                <a:gd name="connsiteX1" fmla="*/ 1915886 w 1915885"/>
                <a:gd name="connsiteY1" fmla="*/ 0 h 2286000"/>
                <a:gd name="connsiteX2" fmla="*/ 1915886 w 1915885"/>
                <a:gd name="connsiteY2" fmla="*/ 2286000 h 2286000"/>
                <a:gd name="connsiteX3" fmla="*/ 1828800 w 1915885"/>
                <a:gd name="connsiteY3" fmla="*/ 2286000 h 2286000"/>
                <a:gd name="connsiteX4" fmla="*/ 87086 w 1915885"/>
                <a:gd name="connsiteY4" fmla="*/ 2286000 h 2286000"/>
                <a:gd name="connsiteX5" fmla="*/ 0 w 1915885"/>
                <a:gd name="connsiteY5" fmla="*/ 2286000 h 2286000"/>
                <a:gd name="connsiteX6" fmla="*/ 0 w 1915885"/>
                <a:gd name="connsiteY6" fmla="*/ 0 h 2286000"/>
                <a:gd name="connsiteX7" fmla="*/ 87086 w 1915885"/>
                <a:gd name="connsiteY7"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5885" h="2286000">
                  <a:moveTo>
                    <a:pt x="1828800" y="0"/>
                  </a:moveTo>
                  <a:cubicBezTo>
                    <a:pt x="1876896" y="0"/>
                    <a:pt x="1915886" y="0"/>
                    <a:pt x="1915886" y="0"/>
                  </a:cubicBezTo>
                  <a:lnTo>
                    <a:pt x="1915886" y="2286000"/>
                  </a:lnTo>
                  <a:cubicBezTo>
                    <a:pt x="1915886" y="2286000"/>
                    <a:pt x="1876896" y="2286000"/>
                    <a:pt x="1828800" y="2286000"/>
                  </a:cubicBezTo>
                  <a:lnTo>
                    <a:pt x="87086" y="2286000"/>
                  </a:lnTo>
                  <a:cubicBezTo>
                    <a:pt x="38990" y="2286000"/>
                    <a:pt x="0" y="2286000"/>
                    <a:pt x="0" y="2286000"/>
                  </a:cubicBezTo>
                  <a:lnTo>
                    <a:pt x="0" y="0"/>
                  </a:lnTo>
                  <a:cubicBezTo>
                    <a:pt x="0" y="0"/>
                    <a:pt x="38990" y="0"/>
                    <a:pt x="87086" y="0"/>
                  </a:cubicBezTo>
                  <a:close/>
                </a:path>
              </a:pathLst>
            </a:custGeom>
            <a:solidFill>
              <a:srgbClr val="FFFFFF"/>
            </a:solidFill>
            <a:ln w="17417" cap="flat">
              <a:solidFill>
                <a:srgbClr val="3182CE"/>
              </a:solidFill>
              <a:prstDash val="solid"/>
              <a:miter/>
            </a:ln>
          </p:spPr>
          <p:txBody>
            <a:bodyPr rtlCol="0" anchor="ctr"/>
            <a:lstStyle/>
            <a:p>
              <a:endParaRPr lang="en-IN"/>
            </a:p>
          </p:txBody>
        </p:sp>
        <p:sp>
          <p:nvSpPr>
            <p:cNvPr id="94" name="TextBox 93">
              <a:extLst>
                <a:ext uri="{FF2B5EF4-FFF2-40B4-BE49-F238E27FC236}">
                  <a16:creationId xmlns:a16="http://schemas.microsoft.com/office/drawing/2014/main" id="{EC73E24A-18AE-0F4C-66F1-185447607BE5}"/>
                </a:ext>
              </a:extLst>
            </p:cNvPr>
            <p:cNvSpPr txBox="1"/>
            <p:nvPr/>
          </p:nvSpPr>
          <p:spPr>
            <a:xfrm>
              <a:off x="628547" y="2701409"/>
              <a:ext cx="1529646" cy="227647"/>
            </a:xfrm>
            <a:prstGeom prst="rect">
              <a:avLst/>
            </a:prstGeom>
            <a:noFill/>
          </p:spPr>
          <p:txBody>
            <a:bodyPr wrap="none" rtlCol="0">
              <a:spAutoFit/>
            </a:bodyPr>
            <a:lstStyle/>
            <a:p>
              <a:pPr algn="l"/>
              <a:r>
                <a:rPr lang="en-IN" sz="1200" b="1" spc="0" baseline="0">
                  <a:ln/>
                  <a:solidFill>
                    <a:srgbClr val="1A365D"/>
                  </a:solidFill>
                  <a:latin typeface="Arial"/>
                  <a:cs typeface="Arial"/>
                  <a:sym typeface="Arial"/>
                  <a:rtl val="0"/>
                </a:rPr>
                <a:t>Configuration Guide</a:t>
              </a:r>
            </a:p>
          </p:txBody>
        </p:sp>
        <p:sp>
          <p:nvSpPr>
            <p:cNvPr id="95" name="TextBox 94">
              <a:extLst>
                <a:ext uri="{FF2B5EF4-FFF2-40B4-BE49-F238E27FC236}">
                  <a16:creationId xmlns:a16="http://schemas.microsoft.com/office/drawing/2014/main" id="{C48B0198-2730-42FB-2E7A-086C993723B6}"/>
                </a:ext>
              </a:extLst>
            </p:cNvPr>
            <p:cNvSpPr txBox="1"/>
            <p:nvPr/>
          </p:nvSpPr>
          <p:spPr>
            <a:xfrm>
              <a:off x="518160" y="2919501"/>
              <a:ext cx="860566" cy="193595"/>
            </a:xfrm>
            <a:prstGeom prst="rect">
              <a:avLst/>
            </a:prstGeom>
            <a:noFill/>
          </p:spPr>
          <p:txBody>
            <a:bodyPr wrap="none" rtlCol="0">
              <a:spAutoFit/>
            </a:bodyPr>
            <a:lstStyle/>
            <a:p>
              <a:pPr algn="l"/>
              <a:r>
                <a:rPr lang="en-IN" sz="900" b="1" spc="0" baseline="0">
                  <a:ln/>
                  <a:solidFill>
                    <a:srgbClr val="2D3748"/>
                  </a:solidFill>
                  <a:latin typeface="Arial"/>
                  <a:cs typeface="Arial"/>
                  <a:sym typeface="Arial"/>
                  <a:rtl val="0"/>
                </a:rPr>
                <a:t>Timer Values:</a:t>
              </a:r>
            </a:p>
          </p:txBody>
        </p:sp>
        <p:sp>
          <p:nvSpPr>
            <p:cNvPr id="96" name="Freeform: Shape 95">
              <a:extLst>
                <a:ext uri="{FF2B5EF4-FFF2-40B4-BE49-F238E27FC236}">
                  <a16:creationId xmlns:a16="http://schemas.microsoft.com/office/drawing/2014/main" id="{BA34B289-62D3-CF3E-55FD-D59C34C1DF15}"/>
                </a:ext>
              </a:extLst>
            </p:cNvPr>
            <p:cNvSpPr/>
            <p:nvPr/>
          </p:nvSpPr>
          <p:spPr>
            <a:xfrm>
              <a:off x="609600" y="3086100"/>
              <a:ext cx="1567542" cy="381000"/>
            </a:xfrm>
            <a:custGeom>
              <a:avLst/>
              <a:gdLst>
                <a:gd name="connsiteX0" fmla="*/ 1524000 w 1567542"/>
                <a:gd name="connsiteY0" fmla="*/ 0 h 381000"/>
                <a:gd name="connsiteX1" fmla="*/ 1567543 w 1567542"/>
                <a:gd name="connsiteY1" fmla="*/ 0 h 381000"/>
                <a:gd name="connsiteX2" fmla="*/ 1567543 w 1567542"/>
                <a:gd name="connsiteY2" fmla="*/ 381000 h 381000"/>
                <a:gd name="connsiteX3" fmla="*/ 1524000 w 1567542"/>
                <a:gd name="connsiteY3" fmla="*/ 381000 h 381000"/>
                <a:gd name="connsiteX4" fmla="*/ 43543 w 1567542"/>
                <a:gd name="connsiteY4" fmla="*/ 381000 h 381000"/>
                <a:gd name="connsiteX5" fmla="*/ 0 w 1567542"/>
                <a:gd name="connsiteY5" fmla="*/ 381000 h 381000"/>
                <a:gd name="connsiteX6" fmla="*/ 0 w 1567542"/>
                <a:gd name="connsiteY6" fmla="*/ 0 h 381000"/>
                <a:gd name="connsiteX7" fmla="*/ 43543 w 1567542"/>
                <a:gd name="connsiteY7"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2" h="381000">
                  <a:moveTo>
                    <a:pt x="1524000" y="0"/>
                  </a:moveTo>
                  <a:cubicBezTo>
                    <a:pt x="1548048" y="0"/>
                    <a:pt x="1567543" y="0"/>
                    <a:pt x="1567543" y="0"/>
                  </a:cubicBezTo>
                  <a:lnTo>
                    <a:pt x="1567543" y="381000"/>
                  </a:lnTo>
                  <a:cubicBezTo>
                    <a:pt x="1567543" y="381000"/>
                    <a:pt x="1548048" y="381000"/>
                    <a:pt x="1524000" y="381000"/>
                  </a:cubicBezTo>
                  <a:lnTo>
                    <a:pt x="43543" y="381000"/>
                  </a:lnTo>
                  <a:cubicBezTo>
                    <a:pt x="19495" y="381000"/>
                    <a:pt x="0" y="381000"/>
                    <a:pt x="0" y="381000"/>
                  </a:cubicBezTo>
                  <a:lnTo>
                    <a:pt x="0" y="0"/>
                  </a:lnTo>
                  <a:cubicBezTo>
                    <a:pt x="0" y="0"/>
                    <a:pt x="19495" y="0"/>
                    <a:pt x="43543" y="0"/>
                  </a:cubicBezTo>
                  <a:close/>
                </a:path>
              </a:pathLst>
            </a:custGeom>
            <a:solidFill>
              <a:srgbClr val="FFF5F5"/>
            </a:solidFill>
            <a:ln w="8709" cap="flat">
              <a:solidFill>
                <a:srgbClr val="E53E3E"/>
              </a:solidFill>
              <a:prstDash val="solid"/>
              <a:miter/>
            </a:ln>
          </p:spPr>
          <p:txBody>
            <a:bodyPr rtlCol="0" anchor="ctr"/>
            <a:lstStyle/>
            <a:p>
              <a:endParaRPr lang="en-IN"/>
            </a:p>
          </p:txBody>
        </p:sp>
        <p:sp>
          <p:nvSpPr>
            <p:cNvPr id="97" name="TextBox 96">
              <a:extLst>
                <a:ext uri="{FF2B5EF4-FFF2-40B4-BE49-F238E27FC236}">
                  <a16:creationId xmlns:a16="http://schemas.microsoft.com/office/drawing/2014/main" id="{3C02DA4D-CC4F-8125-1CA0-8AB7A9603FF4}"/>
                </a:ext>
              </a:extLst>
            </p:cNvPr>
            <p:cNvSpPr txBox="1"/>
            <p:nvPr/>
          </p:nvSpPr>
          <p:spPr>
            <a:xfrm>
              <a:off x="605245" y="3072452"/>
              <a:ext cx="1085926" cy="192791"/>
            </a:xfrm>
            <a:prstGeom prst="rect">
              <a:avLst/>
            </a:prstGeom>
            <a:noFill/>
          </p:spPr>
          <p:txBody>
            <a:bodyPr wrap="none" rtlCol="0">
              <a:spAutoFit/>
            </a:bodyPr>
            <a:lstStyle/>
            <a:p>
              <a:pPr algn="l"/>
              <a:r>
                <a:rPr lang="en-IN" sz="750" spc="0" baseline="0">
                  <a:ln/>
                  <a:solidFill>
                    <a:srgbClr val="E53E3E"/>
                  </a:solidFill>
                  <a:latin typeface="Segoe UI Emoji"/>
                  <a:ea typeface="Segoe UI Emoji"/>
                  <a:sym typeface="Segoe UI Emoji"/>
                  <a:rtl val="0"/>
                </a:rPr>
                <a:t>❌</a:t>
              </a:r>
              <a:r>
                <a:rPr lang="en-IN" sz="750" spc="0" baseline="0">
                  <a:ln/>
                  <a:solidFill>
                    <a:srgbClr val="E53E3E"/>
                  </a:solidFill>
                  <a:latin typeface="Arial"/>
                  <a:ea typeface="Segoe UI Emoji"/>
                  <a:cs typeface="Arial"/>
                  <a:sym typeface="Arial"/>
                  <a:rtl val="0"/>
                </a:rPr>
                <a:t> Too High (≥200ms):</a:t>
              </a:r>
            </a:p>
          </p:txBody>
        </p:sp>
        <p:sp>
          <p:nvSpPr>
            <p:cNvPr id="98" name="TextBox 97">
              <a:extLst>
                <a:ext uri="{FF2B5EF4-FFF2-40B4-BE49-F238E27FC236}">
                  <a16:creationId xmlns:a16="http://schemas.microsoft.com/office/drawing/2014/main" id="{6502681E-9E31-481A-FA32-8A59229B0918}"/>
                </a:ext>
              </a:extLst>
            </p:cNvPr>
            <p:cNvSpPr txBox="1"/>
            <p:nvPr/>
          </p:nvSpPr>
          <p:spPr>
            <a:xfrm>
              <a:off x="605245" y="3206896"/>
              <a:ext cx="911542" cy="168056"/>
            </a:xfrm>
            <a:prstGeom prst="rect">
              <a:avLst/>
            </a:prstGeom>
            <a:noFill/>
          </p:spPr>
          <p:txBody>
            <a:bodyPr wrap="none" rtlCol="0">
              <a:spAutoFit/>
            </a:bodyPr>
            <a:lstStyle/>
            <a:p>
              <a:pPr algn="l"/>
              <a:r>
                <a:rPr lang="en-IN" sz="675" spc="0" baseline="0">
                  <a:ln/>
                  <a:solidFill>
                    <a:srgbClr val="E53E3E"/>
                  </a:solidFill>
                  <a:latin typeface="Arial"/>
                  <a:cs typeface="Arial"/>
                  <a:sym typeface="Arial"/>
                  <a:rtl val="0"/>
                </a:rPr>
                <a:t>• Slow error recovery</a:t>
              </a:r>
            </a:p>
          </p:txBody>
        </p:sp>
        <p:sp>
          <p:nvSpPr>
            <p:cNvPr id="99" name="TextBox 98">
              <a:extLst>
                <a:ext uri="{FF2B5EF4-FFF2-40B4-BE49-F238E27FC236}">
                  <a16:creationId xmlns:a16="http://schemas.microsoft.com/office/drawing/2014/main" id="{80170E2F-934E-85DA-E502-9ADB3A01C55C}"/>
                </a:ext>
              </a:extLst>
            </p:cNvPr>
            <p:cNvSpPr txBox="1"/>
            <p:nvPr/>
          </p:nvSpPr>
          <p:spPr>
            <a:xfrm>
              <a:off x="605245" y="3298336"/>
              <a:ext cx="972621" cy="168056"/>
            </a:xfrm>
            <a:prstGeom prst="rect">
              <a:avLst/>
            </a:prstGeom>
            <a:noFill/>
          </p:spPr>
          <p:txBody>
            <a:bodyPr wrap="none" rtlCol="0">
              <a:spAutoFit/>
            </a:bodyPr>
            <a:lstStyle/>
            <a:p>
              <a:pPr algn="l"/>
              <a:r>
                <a:rPr lang="en-IN" sz="675" spc="0" baseline="0">
                  <a:ln/>
                  <a:solidFill>
                    <a:srgbClr val="E53E3E"/>
                  </a:solidFill>
                  <a:latin typeface="Arial"/>
                  <a:cs typeface="Arial"/>
                  <a:sym typeface="Arial"/>
                  <a:rtl val="0"/>
                </a:rPr>
                <a:t>• Higher layer timeouts</a:t>
              </a:r>
            </a:p>
          </p:txBody>
        </p:sp>
        <p:sp>
          <p:nvSpPr>
            <p:cNvPr id="100" name="Freeform: Shape 99">
              <a:extLst>
                <a:ext uri="{FF2B5EF4-FFF2-40B4-BE49-F238E27FC236}">
                  <a16:creationId xmlns:a16="http://schemas.microsoft.com/office/drawing/2014/main" id="{50BEF196-17B8-9441-91A8-EC0F25138B99}"/>
                </a:ext>
              </a:extLst>
            </p:cNvPr>
            <p:cNvSpPr/>
            <p:nvPr/>
          </p:nvSpPr>
          <p:spPr>
            <a:xfrm>
              <a:off x="609600" y="3505200"/>
              <a:ext cx="1567542" cy="381000"/>
            </a:xfrm>
            <a:custGeom>
              <a:avLst/>
              <a:gdLst>
                <a:gd name="connsiteX0" fmla="*/ 1524000 w 1567542"/>
                <a:gd name="connsiteY0" fmla="*/ 0 h 381000"/>
                <a:gd name="connsiteX1" fmla="*/ 1567543 w 1567542"/>
                <a:gd name="connsiteY1" fmla="*/ 0 h 381000"/>
                <a:gd name="connsiteX2" fmla="*/ 1567543 w 1567542"/>
                <a:gd name="connsiteY2" fmla="*/ 381000 h 381000"/>
                <a:gd name="connsiteX3" fmla="*/ 1524000 w 1567542"/>
                <a:gd name="connsiteY3" fmla="*/ 381000 h 381000"/>
                <a:gd name="connsiteX4" fmla="*/ 43543 w 1567542"/>
                <a:gd name="connsiteY4" fmla="*/ 381000 h 381000"/>
                <a:gd name="connsiteX5" fmla="*/ 0 w 1567542"/>
                <a:gd name="connsiteY5" fmla="*/ 381000 h 381000"/>
                <a:gd name="connsiteX6" fmla="*/ 0 w 1567542"/>
                <a:gd name="connsiteY6" fmla="*/ 0 h 381000"/>
                <a:gd name="connsiteX7" fmla="*/ 43543 w 1567542"/>
                <a:gd name="connsiteY7"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2" h="381000">
                  <a:moveTo>
                    <a:pt x="1524000" y="0"/>
                  </a:moveTo>
                  <a:cubicBezTo>
                    <a:pt x="1548048" y="0"/>
                    <a:pt x="1567543" y="0"/>
                    <a:pt x="1567543" y="0"/>
                  </a:cubicBezTo>
                  <a:lnTo>
                    <a:pt x="1567543" y="381000"/>
                  </a:lnTo>
                  <a:cubicBezTo>
                    <a:pt x="1567543" y="381000"/>
                    <a:pt x="1548048" y="381000"/>
                    <a:pt x="1524000" y="381000"/>
                  </a:cubicBezTo>
                  <a:lnTo>
                    <a:pt x="43543" y="381000"/>
                  </a:lnTo>
                  <a:cubicBezTo>
                    <a:pt x="19495" y="381000"/>
                    <a:pt x="0" y="381000"/>
                    <a:pt x="0" y="381000"/>
                  </a:cubicBezTo>
                  <a:lnTo>
                    <a:pt x="0" y="0"/>
                  </a:lnTo>
                  <a:cubicBezTo>
                    <a:pt x="0" y="0"/>
                    <a:pt x="19495" y="0"/>
                    <a:pt x="43543" y="0"/>
                  </a:cubicBezTo>
                  <a:close/>
                </a:path>
              </a:pathLst>
            </a:custGeom>
            <a:solidFill>
              <a:srgbClr val="F0FFF4"/>
            </a:solidFill>
            <a:ln w="8709" cap="flat">
              <a:solidFill>
                <a:srgbClr val="38A169"/>
              </a:solidFill>
              <a:prstDash val="solid"/>
              <a:miter/>
            </a:ln>
          </p:spPr>
          <p:txBody>
            <a:bodyPr rtlCol="0" anchor="ctr"/>
            <a:lstStyle/>
            <a:p>
              <a:endParaRPr lang="en-IN"/>
            </a:p>
          </p:txBody>
        </p:sp>
        <p:sp>
          <p:nvSpPr>
            <p:cNvPr id="101" name="TextBox 100">
              <a:extLst>
                <a:ext uri="{FF2B5EF4-FFF2-40B4-BE49-F238E27FC236}">
                  <a16:creationId xmlns:a16="http://schemas.microsoft.com/office/drawing/2014/main" id="{D57A6993-40D3-39D9-F4C6-FF0E5F074CF7}"/>
                </a:ext>
              </a:extLst>
            </p:cNvPr>
            <p:cNvSpPr txBox="1"/>
            <p:nvPr/>
          </p:nvSpPr>
          <p:spPr>
            <a:xfrm>
              <a:off x="605245" y="3491552"/>
              <a:ext cx="1120327" cy="192791"/>
            </a:xfrm>
            <a:prstGeom prst="rect">
              <a:avLst/>
            </a:prstGeom>
            <a:noFill/>
          </p:spPr>
          <p:txBody>
            <a:bodyPr wrap="none" rtlCol="0">
              <a:spAutoFit/>
            </a:bodyPr>
            <a:lstStyle/>
            <a:p>
              <a:pPr algn="l"/>
              <a:r>
                <a:rPr lang="en-IN" sz="750" spc="0" baseline="0">
                  <a:ln/>
                  <a:solidFill>
                    <a:srgbClr val="38A169"/>
                  </a:solidFill>
                  <a:latin typeface="Segoe UI Emoji"/>
                  <a:ea typeface="Segoe UI Emoji"/>
                  <a:sym typeface="Segoe UI Emoji"/>
                  <a:rtl val="0"/>
                </a:rPr>
                <a:t>✅</a:t>
              </a:r>
              <a:r>
                <a:rPr lang="en-IN" sz="750" spc="0" baseline="0">
                  <a:ln/>
                  <a:solidFill>
                    <a:srgbClr val="38A169"/>
                  </a:solidFill>
                  <a:latin typeface="Arial"/>
                  <a:ea typeface="Segoe UI Emoji"/>
                  <a:cs typeface="Arial"/>
                  <a:sym typeface="Arial"/>
                  <a:rtl val="0"/>
                </a:rPr>
                <a:t> Optimal (80-150ms):</a:t>
              </a:r>
            </a:p>
          </p:txBody>
        </p:sp>
        <p:sp>
          <p:nvSpPr>
            <p:cNvPr id="102" name="TextBox 101">
              <a:extLst>
                <a:ext uri="{FF2B5EF4-FFF2-40B4-BE49-F238E27FC236}">
                  <a16:creationId xmlns:a16="http://schemas.microsoft.com/office/drawing/2014/main" id="{067E91C3-F0DF-52A6-DF1D-CE8E874DBDD2}"/>
                </a:ext>
              </a:extLst>
            </p:cNvPr>
            <p:cNvSpPr txBox="1"/>
            <p:nvPr/>
          </p:nvSpPr>
          <p:spPr>
            <a:xfrm>
              <a:off x="605245" y="3625996"/>
              <a:ext cx="911657" cy="168056"/>
            </a:xfrm>
            <a:prstGeom prst="rect">
              <a:avLst/>
            </a:prstGeom>
            <a:noFill/>
          </p:spPr>
          <p:txBody>
            <a:bodyPr wrap="none" rtlCol="0">
              <a:spAutoFit/>
            </a:bodyPr>
            <a:lstStyle/>
            <a:p>
              <a:pPr algn="l"/>
              <a:r>
                <a:rPr lang="en-IN" sz="675" spc="0" baseline="0">
                  <a:ln/>
                  <a:solidFill>
                    <a:srgbClr val="38A169"/>
                  </a:solidFill>
                  <a:latin typeface="Arial"/>
                  <a:cs typeface="Arial"/>
                  <a:sym typeface="Arial"/>
                  <a:rtl val="0"/>
                </a:rPr>
                <a:t>• Fast error detection</a:t>
              </a:r>
            </a:p>
          </p:txBody>
        </p:sp>
        <p:sp>
          <p:nvSpPr>
            <p:cNvPr id="103" name="TextBox 102">
              <a:extLst>
                <a:ext uri="{FF2B5EF4-FFF2-40B4-BE49-F238E27FC236}">
                  <a16:creationId xmlns:a16="http://schemas.microsoft.com/office/drawing/2014/main" id="{E5730404-1D15-1554-BA85-1259DFF60342}"/>
                </a:ext>
              </a:extLst>
            </p:cNvPr>
            <p:cNvSpPr txBox="1"/>
            <p:nvPr/>
          </p:nvSpPr>
          <p:spPr>
            <a:xfrm>
              <a:off x="605245" y="3717436"/>
              <a:ext cx="1238675" cy="168056"/>
            </a:xfrm>
            <a:prstGeom prst="rect">
              <a:avLst/>
            </a:prstGeom>
            <a:noFill/>
          </p:spPr>
          <p:txBody>
            <a:bodyPr wrap="none" rtlCol="0">
              <a:spAutoFit/>
            </a:bodyPr>
            <a:lstStyle/>
            <a:p>
              <a:pPr algn="l"/>
              <a:r>
                <a:rPr lang="en-IN" sz="675" spc="0" baseline="0">
                  <a:ln/>
                  <a:solidFill>
                    <a:srgbClr val="38A169"/>
                  </a:solidFill>
                  <a:latin typeface="Arial"/>
                  <a:cs typeface="Arial"/>
                  <a:sym typeface="Arial"/>
                  <a:rtl val="0"/>
                </a:rPr>
                <a:t>• Balanced signaling overhead</a:t>
              </a:r>
            </a:p>
          </p:txBody>
        </p:sp>
        <p:sp>
          <p:nvSpPr>
            <p:cNvPr id="104" name="Freeform: Shape 103">
              <a:extLst>
                <a:ext uri="{FF2B5EF4-FFF2-40B4-BE49-F238E27FC236}">
                  <a16:creationId xmlns:a16="http://schemas.microsoft.com/office/drawing/2014/main" id="{E2CE1FCD-1727-5AA9-F005-4031255904F3}"/>
                </a:ext>
              </a:extLst>
            </p:cNvPr>
            <p:cNvSpPr/>
            <p:nvPr/>
          </p:nvSpPr>
          <p:spPr>
            <a:xfrm>
              <a:off x="609600" y="3924300"/>
              <a:ext cx="1567542" cy="381000"/>
            </a:xfrm>
            <a:custGeom>
              <a:avLst/>
              <a:gdLst>
                <a:gd name="connsiteX0" fmla="*/ 1524000 w 1567542"/>
                <a:gd name="connsiteY0" fmla="*/ 0 h 381000"/>
                <a:gd name="connsiteX1" fmla="*/ 1567543 w 1567542"/>
                <a:gd name="connsiteY1" fmla="*/ 0 h 381000"/>
                <a:gd name="connsiteX2" fmla="*/ 1567543 w 1567542"/>
                <a:gd name="connsiteY2" fmla="*/ 381000 h 381000"/>
                <a:gd name="connsiteX3" fmla="*/ 1524000 w 1567542"/>
                <a:gd name="connsiteY3" fmla="*/ 381000 h 381000"/>
                <a:gd name="connsiteX4" fmla="*/ 43543 w 1567542"/>
                <a:gd name="connsiteY4" fmla="*/ 381000 h 381000"/>
                <a:gd name="connsiteX5" fmla="*/ 0 w 1567542"/>
                <a:gd name="connsiteY5" fmla="*/ 381000 h 381000"/>
                <a:gd name="connsiteX6" fmla="*/ 0 w 1567542"/>
                <a:gd name="connsiteY6" fmla="*/ 0 h 381000"/>
                <a:gd name="connsiteX7" fmla="*/ 43543 w 1567542"/>
                <a:gd name="connsiteY7"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542" h="381000">
                  <a:moveTo>
                    <a:pt x="1524000" y="0"/>
                  </a:moveTo>
                  <a:cubicBezTo>
                    <a:pt x="1548048" y="0"/>
                    <a:pt x="1567543" y="0"/>
                    <a:pt x="1567543" y="0"/>
                  </a:cubicBezTo>
                  <a:lnTo>
                    <a:pt x="1567543" y="381000"/>
                  </a:lnTo>
                  <a:cubicBezTo>
                    <a:pt x="1567543" y="381000"/>
                    <a:pt x="1548048" y="381000"/>
                    <a:pt x="1524000" y="381000"/>
                  </a:cubicBezTo>
                  <a:lnTo>
                    <a:pt x="43543" y="381000"/>
                  </a:lnTo>
                  <a:cubicBezTo>
                    <a:pt x="19495" y="381000"/>
                    <a:pt x="0" y="381000"/>
                    <a:pt x="0" y="381000"/>
                  </a:cubicBezTo>
                  <a:lnTo>
                    <a:pt x="0" y="0"/>
                  </a:lnTo>
                  <a:cubicBezTo>
                    <a:pt x="0" y="0"/>
                    <a:pt x="19495" y="0"/>
                    <a:pt x="43543" y="0"/>
                  </a:cubicBezTo>
                  <a:close/>
                </a:path>
              </a:pathLst>
            </a:custGeom>
            <a:solidFill>
              <a:srgbClr val="FEF5E7"/>
            </a:solidFill>
            <a:ln w="8709" cap="flat">
              <a:solidFill>
                <a:srgbClr val="D69E2E"/>
              </a:solidFill>
              <a:prstDash val="solid"/>
              <a:miter/>
            </a:ln>
          </p:spPr>
          <p:txBody>
            <a:bodyPr rtlCol="0" anchor="ctr"/>
            <a:lstStyle/>
            <a:p>
              <a:endParaRPr lang="en-IN"/>
            </a:p>
          </p:txBody>
        </p:sp>
        <p:sp>
          <p:nvSpPr>
            <p:cNvPr id="105" name="TextBox 104">
              <a:extLst>
                <a:ext uri="{FF2B5EF4-FFF2-40B4-BE49-F238E27FC236}">
                  <a16:creationId xmlns:a16="http://schemas.microsoft.com/office/drawing/2014/main" id="{50CEE362-B58A-F852-F8E5-3E1446A4DAD7}"/>
                </a:ext>
              </a:extLst>
            </p:cNvPr>
            <p:cNvSpPr txBox="1"/>
            <p:nvPr/>
          </p:nvSpPr>
          <p:spPr>
            <a:xfrm>
              <a:off x="605245" y="3910652"/>
              <a:ext cx="1018145" cy="192791"/>
            </a:xfrm>
            <a:prstGeom prst="rect">
              <a:avLst/>
            </a:prstGeom>
            <a:noFill/>
          </p:spPr>
          <p:txBody>
            <a:bodyPr wrap="none" rtlCol="0">
              <a:spAutoFit/>
            </a:bodyPr>
            <a:lstStyle/>
            <a:p>
              <a:pPr algn="l"/>
              <a:r>
                <a:rPr lang="en-IN" sz="750" spc="0" baseline="0">
                  <a:ln/>
                  <a:solidFill>
                    <a:srgbClr val="D69E2E"/>
                  </a:solidFill>
                  <a:latin typeface="Segoe UI Emoji"/>
                  <a:ea typeface="Segoe UI Emoji"/>
                  <a:sym typeface="Segoe UI Emoji"/>
                  <a:rtl val="0"/>
                </a:rPr>
                <a:t>⚠️</a:t>
              </a:r>
              <a:r>
                <a:rPr lang="en-IN" sz="750" spc="0" baseline="0">
                  <a:ln/>
                  <a:solidFill>
                    <a:srgbClr val="D69E2E"/>
                  </a:solidFill>
                  <a:latin typeface="Arial"/>
                  <a:ea typeface="Segoe UI Emoji"/>
                  <a:cs typeface="Arial"/>
                  <a:sym typeface="Arial"/>
                  <a:rtl val="0"/>
                </a:rPr>
                <a:t> Too Low (≤50ms):</a:t>
              </a:r>
            </a:p>
          </p:txBody>
        </p:sp>
        <p:sp>
          <p:nvSpPr>
            <p:cNvPr id="106" name="TextBox 105">
              <a:extLst>
                <a:ext uri="{FF2B5EF4-FFF2-40B4-BE49-F238E27FC236}">
                  <a16:creationId xmlns:a16="http://schemas.microsoft.com/office/drawing/2014/main" id="{13B84708-BB83-1FBB-E560-1FD175C19DD7}"/>
                </a:ext>
              </a:extLst>
            </p:cNvPr>
            <p:cNvSpPr txBox="1"/>
            <p:nvPr/>
          </p:nvSpPr>
          <p:spPr>
            <a:xfrm>
              <a:off x="605245" y="4045096"/>
              <a:ext cx="1173080" cy="168056"/>
            </a:xfrm>
            <a:prstGeom prst="rect">
              <a:avLst/>
            </a:prstGeom>
            <a:noFill/>
          </p:spPr>
          <p:txBody>
            <a:bodyPr wrap="none" rtlCol="0">
              <a:spAutoFit/>
            </a:bodyPr>
            <a:lstStyle/>
            <a:p>
              <a:pPr algn="l"/>
              <a:r>
                <a:rPr lang="en-IN" sz="675" spc="0" baseline="0">
                  <a:ln/>
                  <a:solidFill>
                    <a:srgbClr val="D69E2E"/>
                  </a:solidFill>
                  <a:latin typeface="Arial"/>
                  <a:cs typeface="Arial"/>
                  <a:sym typeface="Arial"/>
                  <a:rtl val="0"/>
                </a:rPr>
                <a:t>• Excessive control signaling</a:t>
              </a:r>
            </a:p>
          </p:txBody>
        </p:sp>
        <p:sp>
          <p:nvSpPr>
            <p:cNvPr id="107" name="TextBox 106">
              <a:extLst>
                <a:ext uri="{FF2B5EF4-FFF2-40B4-BE49-F238E27FC236}">
                  <a16:creationId xmlns:a16="http://schemas.microsoft.com/office/drawing/2014/main" id="{1DBAB41B-0E69-0E67-AD69-2610856DC071}"/>
                </a:ext>
              </a:extLst>
            </p:cNvPr>
            <p:cNvSpPr txBox="1"/>
            <p:nvPr/>
          </p:nvSpPr>
          <p:spPr>
            <a:xfrm>
              <a:off x="605245" y="4136536"/>
              <a:ext cx="920421" cy="168056"/>
            </a:xfrm>
            <a:prstGeom prst="rect">
              <a:avLst/>
            </a:prstGeom>
            <a:noFill/>
          </p:spPr>
          <p:txBody>
            <a:bodyPr wrap="none" rtlCol="0">
              <a:spAutoFit/>
            </a:bodyPr>
            <a:lstStyle/>
            <a:p>
              <a:pPr algn="l"/>
              <a:r>
                <a:rPr lang="en-IN" sz="675" spc="0" baseline="0">
                  <a:ln/>
                  <a:solidFill>
                    <a:srgbClr val="D69E2E"/>
                  </a:solidFill>
                  <a:latin typeface="Arial"/>
                  <a:cs typeface="Arial"/>
                  <a:sym typeface="Arial"/>
                  <a:rtl val="0"/>
                </a:rPr>
                <a:t>• Network congestion</a:t>
              </a:r>
            </a:p>
          </p:txBody>
        </p:sp>
        <p:sp>
          <p:nvSpPr>
            <p:cNvPr id="108" name="TextBox 107">
              <a:extLst>
                <a:ext uri="{FF2B5EF4-FFF2-40B4-BE49-F238E27FC236}">
                  <a16:creationId xmlns:a16="http://schemas.microsoft.com/office/drawing/2014/main" id="{696BE5CE-63C8-689D-3E06-9E0D0C291825}"/>
                </a:ext>
              </a:extLst>
            </p:cNvPr>
            <p:cNvSpPr txBox="1"/>
            <p:nvPr/>
          </p:nvSpPr>
          <p:spPr>
            <a:xfrm>
              <a:off x="518160" y="4329201"/>
              <a:ext cx="757747" cy="193595"/>
            </a:xfrm>
            <a:prstGeom prst="rect">
              <a:avLst/>
            </a:prstGeom>
            <a:noFill/>
          </p:spPr>
          <p:txBody>
            <a:bodyPr wrap="none" rtlCol="0">
              <a:spAutoFit/>
            </a:bodyPr>
            <a:lstStyle/>
            <a:p>
              <a:pPr algn="l"/>
              <a:r>
                <a:rPr lang="en-IN" sz="900" b="1" spc="0" baseline="0">
                  <a:ln/>
                  <a:solidFill>
                    <a:srgbClr val="2D3748"/>
                  </a:solidFill>
                  <a:latin typeface="Arial"/>
                  <a:cs typeface="Arial"/>
                  <a:sym typeface="Arial"/>
                  <a:rtl val="0"/>
                </a:rPr>
                <a:t>KPI Impact:</a:t>
              </a:r>
            </a:p>
          </p:txBody>
        </p:sp>
        <p:sp>
          <p:nvSpPr>
            <p:cNvPr id="109" name="TextBox 108">
              <a:extLst>
                <a:ext uri="{FF2B5EF4-FFF2-40B4-BE49-F238E27FC236}">
                  <a16:creationId xmlns:a16="http://schemas.microsoft.com/office/drawing/2014/main" id="{ADD3D70A-3E8D-4053-AEA4-0EA5AD854085}"/>
                </a:ext>
              </a:extLst>
            </p:cNvPr>
            <p:cNvSpPr txBox="1"/>
            <p:nvPr/>
          </p:nvSpPr>
          <p:spPr>
            <a:xfrm>
              <a:off x="518160" y="4482152"/>
              <a:ext cx="1211324" cy="192791"/>
            </a:xfrm>
            <a:prstGeom prst="rect">
              <a:avLst/>
            </a:prstGeom>
            <a:noFill/>
          </p:spPr>
          <p:txBody>
            <a:bodyPr wrap="none" rtlCol="0">
              <a:spAutoFit/>
            </a:bodyPr>
            <a:lstStyle/>
            <a:p>
              <a:pPr algn="l"/>
              <a:r>
                <a:rPr lang="en-IN" sz="750" spc="0" baseline="0">
                  <a:ln/>
                  <a:solidFill>
                    <a:srgbClr val="38A169"/>
                  </a:solidFill>
                  <a:latin typeface="Segoe UI Symbol"/>
                  <a:ea typeface="Segoe UI Symbol"/>
                  <a:sym typeface="Segoe UI Symbol"/>
                  <a:rtl val="0"/>
                </a:rPr>
                <a:t>✓</a:t>
              </a:r>
              <a:r>
                <a:rPr lang="en-IN" sz="750" spc="0" baseline="0">
                  <a:ln/>
                  <a:solidFill>
                    <a:srgbClr val="38A169"/>
                  </a:solidFill>
                  <a:latin typeface="Arial"/>
                  <a:ea typeface="Segoe UI Symbol"/>
                  <a:cs typeface="Arial"/>
                  <a:sym typeface="Arial"/>
                  <a:rtl val="0"/>
                </a:rPr>
                <a:t> Reduces Call Drop Rate</a:t>
              </a:r>
            </a:p>
          </p:txBody>
        </p:sp>
        <p:sp>
          <p:nvSpPr>
            <p:cNvPr id="110" name="TextBox 109">
              <a:extLst>
                <a:ext uri="{FF2B5EF4-FFF2-40B4-BE49-F238E27FC236}">
                  <a16:creationId xmlns:a16="http://schemas.microsoft.com/office/drawing/2014/main" id="{CCF04F88-B843-4696-802F-15F199F1AB70}"/>
                </a:ext>
              </a:extLst>
            </p:cNvPr>
            <p:cNvSpPr txBox="1"/>
            <p:nvPr/>
          </p:nvSpPr>
          <p:spPr>
            <a:xfrm>
              <a:off x="518160" y="4596452"/>
              <a:ext cx="1119264" cy="192791"/>
            </a:xfrm>
            <a:prstGeom prst="rect">
              <a:avLst/>
            </a:prstGeom>
            <a:noFill/>
          </p:spPr>
          <p:txBody>
            <a:bodyPr wrap="none" rtlCol="0">
              <a:spAutoFit/>
            </a:bodyPr>
            <a:lstStyle/>
            <a:p>
              <a:pPr algn="l"/>
              <a:r>
                <a:rPr lang="en-IN" sz="750" spc="0" baseline="0">
                  <a:ln/>
                  <a:solidFill>
                    <a:srgbClr val="38A169"/>
                  </a:solidFill>
                  <a:latin typeface="Segoe UI Symbol"/>
                  <a:ea typeface="Segoe UI Symbol"/>
                  <a:sym typeface="Segoe UI Symbol"/>
                  <a:rtl val="0"/>
                </a:rPr>
                <a:t>✓</a:t>
              </a:r>
              <a:r>
                <a:rPr lang="en-IN" sz="750" spc="0" baseline="0">
                  <a:ln/>
                  <a:solidFill>
                    <a:srgbClr val="38A169"/>
                  </a:solidFill>
                  <a:latin typeface="Arial"/>
                  <a:ea typeface="Segoe UI Symbol"/>
                  <a:cs typeface="Arial"/>
                  <a:sym typeface="Arial"/>
                  <a:rtl val="0"/>
                </a:rPr>
                <a:t> Faster Data Recovery</a:t>
              </a:r>
            </a:p>
          </p:txBody>
        </p:sp>
        <p:sp>
          <p:nvSpPr>
            <p:cNvPr id="111" name="TextBox 110">
              <a:extLst>
                <a:ext uri="{FF2B5EF4-FFF2-40B4-BE49-F238E27FC236}">
                  <a16:creationId xmlns:a16="http://schemas.microsoft.com/office/drawing/2014/main" id="{FFE3F56C-9A38-F039-0630-7D3F38B011EB}"/>
                </a:ext>
              </a:extLst>
            </p:cNvPr>
            <p:cNvSpPr txBox="1"/>
            <p:nvPr/>
          </p:nvSpPr>
          <p:spPr>
            <a:xfrm>
              <a:off x="518160" y="4710752"/>
              <a:ext cx="972689" cy="192791"/>
            </a:xfrm>
            <a:prstGeom prst="rect">
              <a:avLst/>
            </a:prstGeom>
            <a:noFill/>
          </p:spPr>
          <p:txBody>
            <a:bodyPr wrap="none" rtlCol="0">
              <a:spAutoFit/>
            </a:bodyPr>
            <a:lstStyle/>
            <a:p>
              <a:pPr algn="l"/>
              <a:r>
                <a:rPr lang="en-IN" sz="750" spc="0" baseline="0">
                  <a:ln/>
                  <a:solidFill>
                    <a:srgbClr val="38A169"/>
                  </a:solidFill>
                  <a:latin typeface="Segoe UI Symbol"/>
                  <a:ea typeface="Segoe UI Symbol"/>
                  <a:sym typeface="Segoe UI Symbol"/>
                  <a:rtl val="0"/>
                </a:rPr>
                <a:t>✓</a:t>
              </a:r>
              <a:r>
                <a:rPr lang="en-IN" sz="750" spc="0" baseline="0">
                  <a:ln/>
                  <a:solidFill>
                    <a:srgbClr val="38A169"/>
                  </a:solidFill>
                  <a:latin typeface="Arial"/>
                  <a:ea typeface="Segoe UI Symbol"/>
                  <a:cs typeface="Arial"/>
                  <a:sym typeface="Arial"/>
                  <a:rtl val="0"/>
                </a:rPr>
                <a:t> Better Throughput</a:t>
              </a:r>
            </a:p>
          </p:txBody>
        </p:sp>
      </p:grpSp>
      <p:grpSp>
        <p:nvGrpSpPr>
          <p:cNvPr id="112" name="Graphic 4">
            <a:extLst>
              <a:ext uri="{FF2B5EF4-FFF2-40B4-BE49-F238E27FC236}">
                <a16:creationId xmlns:a16="http://schemas.microsoft.com/office/drawing/2014/main" id="{4CCDB6B1-69A5-F186-9E78-61D5365A7A30}"/>
              </a:ext>
            </a:extLst>
          </p:cNvPr>
          <p:cNvGrpSpPr/>
          <p:nvPr/>
        </p:nvGrpSpPr>
        <p:grpSpPr>
          <a:xfrm>
            <a:off x="10189028" y="2667000"/>
            <a:ext cx="1741714" cy="2286000"/>
            <a:chOff x="10189028" y="2667000"/>
            <a:chExt cx="1741714" cy="2286000"/>
          </a:xfrm>
        </p:grpSpPr>
        <p:sp>
          <p:nvSpPr>
            <p:cNvPr id="113" name="Freeform: Shape 112">
              <a:extLst>
                <a:ext uri="{FF2B5EF4-FFF2-40B4-BE49-F238E27FC236}">
                  <a16:creationId xmlns:a16="http://schemas.microsoft.com/office/drawing/2014/main" id="{947D47FB-43E9-6D79-B785-D70A32B1404D}"/>
                </a:ext>
              </a:extLst>
            </p:cNvPr>
            <p:cNvSpPr/>
            <p:nvPr/>
          </p:nvSpPr>
          <p:spPr>
            <a:xfrm>
              <a:off x="10189028" y="2667000"/>
              <a:ext cx="1741714" cy="2286000"/>
            </a:xfrm>
            <a:custGeom>
              <a:avLst/>
              <a:gdLst>
                <a:gd name="connsiteX0" fmla="*/ 1654629 w 1741714"/>
                <a:gd name="connsiteY0" fmla="*/ 0 h 2286000"/>
                <a:gd name="connsiteX1" fmla="*/ 1741714 w 1741714"/>
                <a:gd name="connsiteY1" fmla="*/ 0 h 2286000"/>
                <a:gd name="connsiteX2" fmla="*/ 1741714 w 1741714"/>
                <a:gd name="connsiteY2" fmla="*/ 2286000 h 2286000"/>
                <a:gd name="connsiteX3" fmla="*/ 1654629 w 1741714"/>
                <a:gd name="connsiteY3" fmla="*/ 2286000 h 2286000"/>
                <a:gd name="connsiteX4" fmla="*/ 87086 w 1741714"/>
                <a:gd name="connsiteY4" fmla="*/ 2286000 h 2286000"/>
                <a:gd name="connsiteX5" fmla="*/ 0 w 1741714"/>
                <a:gd name="connsiteY5" fmla="*/ 2286000 h 2286000"/>
                <a:gd name="connsiteX6" fmla="*/ 0 w 1741714"/>
                <a:gd name="connsiteY6" fmla="*/ 0 h 2286000"/>
                <a:gd name="connsiteX7" fmla="*/ 87086 w 1741714"/>
                <a:gd name="connsiteY7"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1714" h="2286000">
                  <a:moveTo>
                    <a:pt x="1654629" y="0"/>
                  </a:moveTo>
                  <a:cubicBezTo>
                    <a:pt x="1702725" y="0"/>
                    <a:pt x="1741714" y="0"/>
                    <a:pt x="1741714" y="0"/>
                  </a:cubicBezTo>
                  <a:lnTo>
                    <a:pt x="1741714" y="2286000"/>
                  </a:lnTo>
                  <a:cubicBezTo>
                    <a:pt x="1741714" y="2286000"/>
                    <a:pt x="1702725" y="2286000"/>
                    <a:pt x="1654629" y="2286000"/>
                  </a:cubicBezTo>
                  <a:lnTo>
                    <a:pt x="87086" y="2286000"/>
                  </a:lnTo>
                  <a:cubicBezTo>
                    <a:pt x="38990" y="2286000"/>
                    <a:pt x="0" y="2286000"/>
                    <a:pt x="0" y="2286000"/>
                  </a:cubicBezTo>
                  <a:lnTo>
                    <a:pt x="0" y="0"/>
                  </a:lnTo>
                  <a:cubicBezTo>
                    <a:pt x="0" y="0"/>
                    <a:pt x="38990" y="0"/>
                    <a:pt x="87086" y="0"/>
                  </a:cubicBezTo>
                  <a:close/>
                </a:path>
              </a:pathLst>
            </a:custGeom>
            <a:solidFill>
              <a:srgbClr val="FFFFFF"/>
            </a:solidFill>
            <a:ln w="17417" cap="flat">
              <a:solidFill>
                <a:srgbClr val="3182CE"/>
              </a:solidFill>
              <a:prstDash val="solid"/>
              <a:miter/>
            </a:ln>
          </p:spPr>
          <p:txBody>
            <a:bodyPr rtlCol="0" anchor="ctr"/>
            <a:lstStyle/>
            <a:p>
              <a:endParaRPr lang="en-IN"/>
            </a:p>
          </p:txBody>
        </p:sp>
        <p:sp>
          <p:nvSpPr>
            <p:cNvPr id="114" name="TextBox 113">
              <a:extLst>
                <a:ext uri="{FF2B5EF4-FFF2-40B4-BE49-F238E27FC236}">
                  <a16:creationId xmlns:a16="http://schemas.microsoft.com/office/drawing/2014/main" id="{A1B22D99-5FA0-7689-D1EA-22ABD9CE037C}"/>
                </a:ext>
              </a:extLst>
            </p:cNvPr>
            <p:cNvSpPr txBox="1"/>
            <p:nvPr/>
          </p:nvSpPr>
          <p:spPr>
            <a:xfrm>
              <a:off x="10370820" y="2701409"/>
              <a:ext cx="1378131" cy="227647"/>
            </a:xfrm>
            <a:prstGeom prst="rect">
              <a:avLst/>
            </a:prstGeom>
            <a:noFill/>
          </p:spPr>
          <p:txBody>
            <a:bodyPr wrap="none" rtlCol="0">
              <a:spAutoFit/>
            </a:bodyPr>
            <a:lstStyle/>
            <a:p>
              <a:pPr algn="l"/>
              <a:r>
                <a:rPr lang="en-IN" sz="1200" b="1" spc="0" baseline="0">
                  <a:ln/>
                  <a:solidFill>
                    <a:srgbClr val="1A365D"/>
                  </a:solidFill>
                  <a:latin typeface="Arial"/>
                  <a:cs typeface="Arial"/>
                  <a:sym typeface="Arial"/>
                  <a:rtl val="0"/>
                </a:rPr>
                <a:t>Scenario Analysis</a:t>
              </a:r>
            </a:p>
          </p:txBody>
        </p:sp>
        <p:sp>
          <p:nvSpPr>
            <p:cNvPr id="115" name="Freeform: Shape 114">
              <a:extLst>
                <a:ext uri="{FF2B5EF4-FFF2-40B4-BE49-F238E27FC236}">
                  <a16:creationId xmlns:a16="http://schemas.microsoft.com/office/drawing/2014/main" id="{BB0704B5-9866-BFC5-7EA4-498C3AE0383A}"/>
                </a:ext>
              </a:extLst>
            </p:cNvPr>
            <p:cNvSpPr/>
            <p:nvPr/>
          </p:nvSpPr>
          <p:spPr>
            <a:xfrm>
              <a:off x="10363200" y="2971800"/>
              <a:ext cx="1393371" cy="609600"/>
            </a:xfrm>
            <a:custGeom>
              <a:avLst/>
              <a:gdLst>
                <a:gd name="connsiteX0" fmla="*/ 1349829 w 1393371"/>
                <a:gd name="connsiteY0" fmla="*/ 0 h 609600"/>
                <a:gd name="connsiteX1" fmla="*/ 1393371 w 1393371"/>
                <a:gd name="connsiteY1" fmla="*/ 0 h 609600"/>
                <a:gd name="connsiteX2" fmla="*/ 1393371 w 1393371"/>
                <a:gd name="connsiteY2" fmla="*/ 609600 h 609600"/>
                <a:gd name="connsiteX3" fmla="*/ 1349829 w 1393371"/>
                <a:gd name="connsiteY3" fmla="*/ 609600 h 609600"/>
                <a:gd name="connsiteX4" fmla="*/ 43543 w 1393371"/>
                <a:gd name="connsiteY4" fmla="*/ 609600 h 609600"/>
                <a:gd name="connsiteX5" fmla="*/ 0 w 1393371"/>
                <a:gd name="connsiteY5" fmla="*/ 609600 h 609600"/>
                <a:gd name="connsiteX6" fmla="*/ 0 w 1393371"/>
                <a:gd name="connsiteY6" fmla="*/ 0 h 609600"/>
                <a:gd name="connsiteX7" fmla="*/ 43543 w 1393371"/>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371" h="609600">
                  <a:moveTo>
                    <a:pt x="1349829" y="0"/>
                  </a:moveTo>
                  <a:cubicBezTo>
                    <a:pt x="1373877" y="0"/>
                    <a:pt x="1393371" y="0"/>
                    <a:pt x="1393371" y="0"/>
                  </a:cubicBezTo>
                  <a:lnTo>
                    <a:pt x="1393371" y="609600"/>
                  </a:lnTo>
                  <a:cubicBezTo>
                    <a:pt x="1393371" y="609600"/>
                    <a:pt x="1373877" y="609600"/>
                    <a:pt x="1349829" y="609600"/>
                  </a:cubicBezTo>
                  <a:lnTo>
                    <a:pt x="43543" y="609600"/>
                  </a:lnTo>
                  <a:cubicBezTo>
                    <a:pt x="19494" y="609600"/>
                    <a:pt x="0" y="609600"/>
                    <a:pt x="0" y="609600"/>
                  </a:cubicBezTo>
                  <a:lnTo>
                    <a:pt x="0" y="0"/>
                  </a:lnTo>
                  <a:cubicBezTo>
                    <a:pt x="0" y="0"/>
                    <a:pt x="19494" y="0"/>
                    <a:pt x="43543" y="0"/>
                  </a:cubicBezTo>
                  <a:close/>
                </a:path>
              </a:pathLst>
            </a:custGeom>
            <a:solidFill>
              <a:srgbClr val="FED7D7"/>
            </a:solidFill>
            <a:ln w="8709" cap="flat">
              <a:solidFill>
                <a:srgbClr val="E53E3E"/>
              </a:solidFill>
              <a:prstDash val="solid"/>
              <a:miter/>
            </a:ln>
          </p:spPr>
          <p:txBody>
            <a:bodyPr rtlCol="0" anchor="ctr"/>
            <a:lstStyle/>
            <a:p>
              <a:endParaRPr lang="en-IN"/>
            </a:p>
          </p:txBody>
        </p:sp>
        <p:sp>
          <p:nvSpPr>
            <p:cNvPr id="116" name="TextBox 115">
              <a:extLst>
                <a:ext uri="{FF2B5EF4-FFF2-40B4-BE49-F238E27FC236}">
                  <a16:creationId xmlns:a16="http://schemas.microsoft.com/office/drawing/2014/main" id="{D58C7785-DCE7-78E8-33B0-67EEFFAB6D96}"/>
                </a:ext>
              </a:extLst>
            </p:cNvPr>
            <p:cNvSpPr txBox="1"/>
            <p:nvPr/>
          </p:nvSpPr>
          <p:spPr>
            <a:xfrm>
              <a:off x="10524812" y="3002599"/>
              <a:ext cx="1070146" cy="185082"/>
            </a:xfrm>
            <a:prstGeom prst="rect">
              <a:avLst/>
            </a:prstGeom>
            <a:noFill/>
          </p:spPr>
          <p:txBody>
            <a:bodyPr wrap="none" rtlCol="0">
              <a:spAutoFit/>
            </a:bodyPr>
            <a:lstStyle/>
            <a:p>
              <a:pPr algn="l"/>
              <a:r>
                <a:rPr lang="en-IN" sz="825" b="1" spc="0" baseline="0">
                  <a:ln/>
                  <a:solidFill>
                    <a:srgbClr val="E53E3E"/>
                  </a:solidFill>
                  <a:latin typeface="Arial"/>
                  <a:cs typeface="Arial"/>
                  <a:sym typeface="Arial"/>
                  <a:rtl val="0"/>
                </a:rPr>
                <a:t>High Timer (200ms)</a:t>
              </a:r>
            </a:p>
          </p:txBody>
        </p:sp>
        <p:sp>
          <p:nvSpPr>
            <p:cNvPr id="117" name="TextBox 116">
              <a:extLst>
                <a:ext uri="{FF2B5EF4-FFF2-40B4-BE49-F238E27FC236}">
                  <a16:creationId xmlns:a16="http://schemas.microsoft.com/office/drawing/2014/main" id="{6F7A79AD-36B8-3D88-CEF0-C25DF3B44AD3}"/>
                </a:ext>
              </a:extLst>
            </p:cNvPr>
            <p:cNvSpPr txBox="1"/>
            <p:nvPr/>
          </p:nvSpPr>
          <p:spPr>
            <a:xfrm>
              <a:off x="10358845" y="3130696"/>
              <a:ext cx="860643" cy="168056"/>
            </a:xfrm>
            <a:prstGeom prst="rect">
              <a:avLst/>
            </a:prstGeom>
            <a:noFill/>
          </p:spPr>
          <p:txBody>
            <a:bodyPr wrap="none" rtlCol="0">
              <a:spAutoFit/>
            </a:bodyPr>
            <a:lstStyle/>
            <a:p>
              <a:pPr algn="l"/>
              <a:r>
                <a:rPr lang="en-IN" sz="675" spc="0" baseline="0">
                  <a:ln/>
                  <a:solidFill>
                    <a:srgbClr val="2D3748"/>
                  </a:solidFill>
                  <a:latin typeface="Arial"/>
                  <a:cs typeface="Arial"/>
                  <a:sym typeface="Arial"/>
                  <a:rtl val="0"/>
                </a:rPr>
                <a:t>• STATUS PDU lost</a:t>
              </a:r>
            </a:p>
          </p:txBody>
        </p:sp>
        <p:sp>
          <p:nvSpPr>
            <p:cNvPr id="118" name="TextBox 117">
              <a:extLst>
                <a:ext uri="{FF2B5EF4-FFF2-40B4-BE49-F238E27FC236}">
                  <a16:creationId xmlns:a16="http://schemas.microsoft.com/office/drawing/2014/main" id="{51CBD5E7-6738-926E-3462-9A80C87AA4B4}"/>
                </a:ext>
              </a:extLst>
            </p:cNvPr>
            <p:cNvSpPr txBox="1"/>
            <p:nvPr/>
          </p:nvSpPr>
          <p:spPr>
            <a:xfrm>
              <a:off x="10358845" y="3229756"/>
              <a:ext cx="934734" cy="168056"/>
            </a:xfrm>
            <a:prstGeom prst="rect">
              <a:avLst/>
            </a:prstGeom>
            <a:noFill/>
          </p:spPr>
          <p:txBody>
            <a:bodyPr wrap="none" rtlCol="0">
              <a:spAutoFit/>
            </a:bodyPr>
            <a:lstStyle/>
            <a:p>
              <a:pPr algn="l"/>
              <a:r>
                <a:rPr lang="en-IN" sz="675" spc="0" baseline="0">
                  <a:ln/>
                  <a:solidFill>
                    <a:srgbClr val="2D3748"/>
                  </a:solidFill>
                  <a:latin typeface="Arial"/>
                  <a:cs typeface="Arial"/>
                  <a:sym typeface="Arial"/>
                  <a:rtl val="0"/>
                </a:rPr>
                <a:t>• Wait 200ms for retry</a:t>
              </a:r>
            </a:p>
          </p:txBody>
        </p:sp>
        <p:sp>
          <p:nvSpPr>
            <p:cNvPr id="119" name="TextBox 118">
              <a:extLst>
                <a:ext uri="{FF2B5EF4-FFF2-40B4-BE49-F238E27FC236}">
                  <a16:creationId xmlns:a16="http://schemas.microsoft.com/office/drawing/2014/main" id="{89479F46-462D-EAF4-3A16-95442DDEF8CB}"/>
                </a:ext>
              </a:extLst>
            </p:cNvPr>
            <p:cNvSpPr txBox="1"/>
            <p:nvPr/>
          </p:nvSpPr>
          <p:spPr>
            <a:xfrm>
              <a:off x="10358845" y="3328816"/>
              <a:ext cx="972468" cy="168056"/>
            </a:xfrm>
            <a:prstGeom prst="rect">
              <a:avLst/>
            </a:prstGeom>
            <a:noFill/>
          </p:spPr>
          <p:txBody>
            <a:bodyPr wrap="none" rtlCol="0">
              <a:spAutoFit/>
            </a:bodyPr>
            <a:lstStyle/>
            <a:p>
              <a:pPr algn="l"/>
              <a:r>
                <a:rPr lang="en-IN" sz="675" spc="0" baseline="0">
                  <a:ln/>
                  <a:solidFill>
                    <a:srgbClr val="2D3748"/>
                  </a:solidFill>
                  <a:latin typeface="Arial"/>
                  <a:cs typeface="Arial"/>
                  <a:sym typeface="Arial"/>
                  <a:rtl val="0"/>
                </a:rPr>
                <a:t>• Data stall → RLF risk</a:t>
              </a:r>
            </a:p>
          </p:txBody>
        </p:sp>
        <p:sp>
          <p:nvSpPr>
            <p:cNvPr id="120" name="TextBox 119">
              <a:extLst>
                <a:ext uri="{FF2B5EF4-FFF2-40B4-BE49-F238E27FC236}">
                  <a16:creationId xmlns:a16="http://schemas.microsoft.com/office/drawing/2014/main" id="{9A4F4F27-0D5E-CF33-033B-61B7C7861016}"/>
                </a:ext>
              </a:extLst>
            </p:cNvPr>
            <p:cNvSpPr txBox="1"/>
            <p:nvPr/>
          </p:nvSpPr>
          <p:spPr>
            <a:xfrm>
              <a:off x="10358845" y="3415955"/>
              <a:ext cx="861064" cy="182656"/>
            </a:xfrm>
            <a:prstGeom prst="rect">
              <a:avLst/>
            </a:prstGeom>
            <a:noFill/>
          </p:spPr>
          <p:txBody>
            <a:bodyPr wrap="none" rtlCol="0">
              <a:spAutoFit/>
            </a:bodyPr>
            <a:lstStyle/>
            <a:p>
              <a:pPr algn="l"/>
              <a:r>
                <a:rPr lang="en-IN" sz="675" spc="0" baseline="0">
                  <a:ln/>
                  <a:solidFill>
                    <a:srgbClr val="E53E3E"/>
                  </a:solidFill>
                  <a:latin typeface="Arial"/>
                  <a:cs typeface="Arial"/>
                  <a:sym typeface="Arial"/>
                  <a:rtl val="0"/>
                </a:rPr>
                <a:t>Result: Call Drop </a:t>
              </a:r>
              <a:r>
                <a:rPr lang="en-IN" sz="675" spc="0" baseline="0">
                  <a:ln/>
                  <a:solidFill>
                    <a:srgbClr val="E53E3E"/>
                  </a:solidFill>
                  <a:latin typeface="Segoe UI Symbol"/>
                  <a:ea typeface="Segoe UI Symbol"/>
                  <a:cs typeface="Arial"/>
                  <a:sym typeface="Segoe UI Symbol"/>
                  <a:rtl val="0"/>
                </a:rPr>
                <a:t>✗</a:t>
              </a:r>
            </a:p>
          </p:txBody>
        </p:sp>
        <p:sp>
          <p:nvSpPr>
            <p:cNvPr id="121" name="Freeform: Shape 120">
              <a:extLst>
                <a:ext uri="{FF2B5EF4-FFF2-40B4-BE49-F238E27FC236}">
                  <a16:creationId xmlns:a16="http://schemas.microsoft.com/office/drawing/2014/main" id="{FC4CD8BF-4023-D654-7F3F-4798820F97C8}"/>
                </a:ext>
              </a:extLst>
            </p:cNvPr>
            <p:cNvSpPr/>
            <p:nvPr/>
          </p:nvSpPr>
          <p:spPr>
            <a:xfrm>
              <a:off x="10363200" y="3657600"/>
              <a:ext cx="1393371" cy="609600"/>
            </a:xfrm>
            <a:custGeom>
              <a:avLst/>
              <a:gdLst>
                <a:gd name="connsiteX0" fmla="*/ 1349829 w 1393371"/>
                <a:gd name="connsiteY0" fmla="*/ 0 h 609600"/>
                <a:gd name="connsiteX1" fmla="*/ 1393371 w 1393371"/>
                <a:gd name="connsiteY1" fmla="*/ 0 h 609600"/>
                <a:gd name="connsiteX2" fmla="*/ 1393371 w 1393371"/>
                <a:gd name="connsiteY2" fmla="*/ 609600 h 609600"/>
                <a:gd name="connsiteX3" fmla="*/ 1349829 w 1393371"/>
                <a:gd name="connsiteY3" fmla="*/ 609600 h 609600"/>
                <a:gd name="connsiteX4" fmla="*/ 43543 w 1393371"/>
                <a:gd name="connsiteY4" fmla="*/ 609600 h 609600"/>
                <a:gd name="connsiteX5" fmla="*/ 0 w 1393371"/>
                <a:gd name="connsiteY5" fmla="*/ 609600 h 609600"/>
                <a:gd name="connsiteX6" fmla="*/ 0 w 1393371"/>
                <a:gd name="connsiteY6" fmla="*/ 0 h 609600"/>
                <a:gd name="connsiteX7" fmla="*/ 43543 w 1393371"/>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371" h="609600">
                  <a:moveTo>
                    <a:pt x="1349829" y="0"/>
                  </a:moveTo>
                  <a:cubicBezTo>
                    <a:pt x="1373877" y="0"/>
                    <a:pt x="1393371" y="0"/>
                    <a:pt x="1393371" y="0"/>
                  </a:cubicBezTo>
                  <a:lnTo>
                    <a:pt x="1393371" y="609600"/>
                  </a:lnTo>
                  <a:cubicBezTo>
                    <a:pt x="1393371" y="609600"/>
                    <a:pt x="1373877" y="609600"/>
                    <a:pt x="1349829" y="609600"/>
                  </a:cubicBezTo>
                  <a:lnTo>
                    <a:pt x="43543" y="609600"/>
                  </a:lnTo>
                  <a:cubicBezTo>
                    <a:pt x="19494" y="609600"/>
                    <a:pt x="0" y="609600"/>
                    <a:pt x="0" y="609600"/>
                  </a:cubicBezTo>
                  <a:lnTo>
                    <a:pt x="0" y="0"/>
                  </a:lnTo>
                  <a:cubicBezTo>
                    <a:pt x="0" y="0"/>
                    <a:pt x="19494" y="0"/>
                    <a:pt x="43543" y="0"/>
                  </a:cubicBezTo>
                  <a:close/>
                </a:path>
              </a:pathLst>
            </a:custGeom>
            <a:solidFill>
              <a:srgbClr val="C6F6D5"/>
            </a:solidFill>
            <a:ln w="8709" cap="flat">
              <a:solidFill>
                <a:srgbClr val="38A169"/>
              </a:solidFill>
              <a:prstDash val="solid"/>
              <a:miter/>
            </a:ln>
          </p:spPr>
          <p:txBody>
            <a:bodyPr rtlCol="0" anchor="ctr"/>
            <a:lstStyle/>
            <a:p>
              <a:endParaRPr lang="en-IN"/>
            </a:p>
          </p:txBody>
        </p:sp>
        <p:sp>
          <p:nvSpPr>
            <p:cNvPr id="122" name="TextBox 121">
              <a:extLst>
                <a:ext uri="{FF2B5EF4-FFF2-40B4-BE49-F238E27FC236}">
                  <a16:creationId xmlns:a16="http://schemas.microsoft.com/office/drawing/2014/main" id="{1C789121-955B-860A-D112-216867A9BFEA}"/>
                </a:ext>
              </a:extLst>
            </p:cNvPr>
            <p:cNvSpPr txBox="1"/>
            <p:nvPr/>
          </p:nvSpPr>
          <p:spPr>
            <a:xfrm>
              <a:off x="10452919" y="3688399"/>
              <a:ext cx="1213931" cy="185082"/>
            </a:xfrm>
            <a:prstGeom prst="rect">
              <a:avLst/>
            </a:prstGeom>
            <a:noFill/>
          </p:spPr>
          <p:txBody>
            <a:bodyPr wrap="none" rtlCol="0">
              <a:spAutoFit/>
            </a:bodyPr>
            <a:lstStyle/>
            <a:p>
              <a:pPr algn="l"/>
              <a:r>
                <a:rPr lang="en-IN" sz="825" b="1" spc="0" baseline="0">
                  <a:ln/>
                  <a:solidFill>
                    <a:srgbClr val="38A169"/>
                  </a:solidFill>
                  <a:latin typeface="Arial"/>
                  <a:cs typeface="Arial"/>
                  <a:sym typeface="Arial"/>
                  <a:rtl val="0"/>
                </a:rPr>
                <a:t>Optimal Timer (100ms)</a:t>
              </a:r>
            </a:p>
          </p:txBody>
        </p:sp>
        <p:sp>
          <p:nvSpPr>
            <p:cNvPr id="123" name="TextBox 122">
              <a:extLst>
                <a:ext uri="{FF2B5EF4-FFF2-40B4-BE49-F238E27FC236}">
                  <a16:creationId xmlns:a16="http://schemas.microsoft.com/office/drawing/2014/main" id="{1A594ACD-8404-6A9C-9949-DD04EAC4441B}"/>
                </a:ext>
              </a:extLst>
            </p:cNvPr>
            <p:cNvSpPr txBox="1"/>
            <p:nvPr/>
          </p:nvSpPr>
          <p:spPr>
            <a:xfrm>
              <a:off x="10358845" y="3816496"/>
              <a:ext cx="860643" cy="168056"/>
            </a:xfrm>
            <a:prstGeom prst="rect">
              <a:avLst/>
            </a:prstGeom>
            <a:noFill/>
          </p:spPr>
          <p:txBody>
            <a:bodyPr wrap="none" rtlCol="0">
              <a:spAutoFit/>
            </a:bodyPr>
            <a:lstStyle/>
            <a:p>
              <a:pPr algn="l"/>
              <a:r>
                <a:rPr lang="en-IN" sz="675" spc="0" baseline="0">
                  <a:ln/>
                  <a:solidFill>
                    <a:srgbClr val="2D3748"/>
                  </a:solidFill>
                  <a:latin typeface="Arial"/>
                  <a:cs typeface="Arial"/>
                  <a:sym typeface="Arial"/>
                  <a:rtl val="0"/>
                </a:rPr>
                <a:t>• STATUS PDU lost</a:t>
              </a:r>
            </a:p>
          </p:txBody>
        </p:sp>
        <p:sp>
          <p:nvSpPr>
            <p:cNvPr id="124" name="TextBox 123">
              <a:extLst>
                <a:ext uri="{FF2B5EF4-FFF2-40B4-BE49-F238E27FC236}">
                  <a16:creationId xmlns:a16="http://schemas.microsoft.com/office/drawing/2014/main" id="{FD24367A-74C4-A76E-B4B7-B86A5E176AB4}"/>
                </a:ext>
              </a:extLst>
            </p:cNvPr>
            <p:cNvSpPr txBox="1"/>
            <p:nvPr/>
          </p:nvSpPr>
          <p:spPr>
            <a:xfrm>
              <a:off x="10358845" y="3915556"/>
              <a:ext cx="950769" cy="168056"/>
            </a:xfrm>
            <a:prstGeom prst="rect">
              <a:avLst/>
            </a:prstGeom>
            <a:noFill/>
          </p:spPr>
          <p:txBody>
            <a:bodyPr wrap="none" rtlCol="0">
              <a:spAutoFit/>
            </a:bodyPr>
            <a:lstStyle/>
            <a:p>
              <a:pPr algn="l"/>
              <a:r>
                <a:rPr lang="en-IN" sz="675" spc="0" baseline="0">
                  <a:ln/>
                  <a:solidFill>
                    <a:srgbClr val="2D3748"/>
                  </a:solidFill>
                  <a:latin typeface="Arial"/>
                  <a:cs typeface="Arial"/>
                  <a:sym typeface="Arial"/>
                  <a:rtl val="0"/>
                </a:rPr>
                <a:t>• Quick retry in 100ms</a:t>
              </a:r>
            </a:p>
          </p:txBody>
        </p:sp>
        <p:sp>
          <p:nvSpPr>
            <p:cNvPr id="125" name="TextBox 124">
              <a:extLst>
                <a:ext uri="{FF2B5EF4-FFF2-40B4-BE49-F238E27FC236}">
                  <a16:creationId xmlns:a16="http://schemas.microsoft.com/office/drawing/2014/main" id="{B081C6CB-F8F8-48DB-D9B4-334937BCFFB2}"/>
                </a:ext>
              </a:extLst>
            </p:cNvPr>
            <p:cNvSpPr txBox="1"/>
            <p:nvPr/>
          </p:nvSpPr>
          <p:spPr>
            <a:xfrm>
              <a:off x="10358845" y="4014616"/>
              <a:ext cx="881156" cy="168056"/>
            </a:xfrm>
            <a:prstGeom prst="rect">
              <a:avLst/>
            </a:prstGeom>
            <a:noFill/>
          </p:spPr>
          <p:txBody>
            <a:bodyPr wrap="none" rtlCol="0">
              <a:spAutoFit/>
            </a:bodyPr>
            <a:lstStyle/>
            <a:p>
              <a:pPr algn="l"/>
              <a:r>
                <a:rPr lang="en-IN" sz="675" spc="0" baseline="0">
                  <a:ln/>
                  <a:solidFill>
                    <a:srgbClr val="2D3748"/>
                  </a:solidFill>
                  <a:latin typeface="Arial"/>
                  <a:cs typeface="Arial"/>
                  <a:sym typeface="Arial"/>
                  <a:rtl val="0"/>
                </a:rPr>
                <a:t>• Fast data recovery</a:t>
              </a:r>
            </a:p>
          </p:txBody>
        </p:sp>
        <p:sp>
          <p:nvSpPr>
            <p:cNvPr id="126" name="TextBox 125">
              <a:extLst>
                <a:ext uri="{FF2B5EF4-FFF2-40B4-BE49-F238E27FC236}">
                  <a16:creationId xmlns:a16="http://schemas.microsoft.com/office/drawing/2014/main" id="{A50E689E-5720-6C4A-3ECB-E26DF1EFFB9B}"/>
                </a:ext>
              </a:extLst>
            </p:cNvPr>
            <p:cNvSpPr txBox="1"/>
            <p:nvPr/>
          </p:nvSpPr>
          <p:spPr>
            <a:xfrm>
              <a:off x="10358845" y="4101755"/>
              <a:ext cx="1038790" cy="182656"/>
            </a:xfrm>
            <a:prstGeom prst="rect">
              <a:avLst/>
            </a:prstGeom>
            <a:noFill/>
          </p:spPr>
          <p:txBody>
            <a:bodyPr wrap="none" rtlCol="0">
              <a:spAutoFit/>
            </a:bodyPr>
            <a:lstStyle/>
            <a:p>
              <a:pPr algn="l"/>
              <a:r>
                <a:rPr lang="en-IN" sz="675" spc="0" baseline="0">
                  <a:ln/>
                  <a:solidFill>
                    <a:srgbClr val="38A169"/>
                  </a:solidFill>
                  <a:latin typeface="Arial"/>
                  <a:cs typeface="Arial"/>
                  <a:sym typeface="Arial"/>
                  <a:rtl val="0"/>
                </a:rPr>
                <a:t>Result: Call Continues </a:t>
              </a:r>
              <a:r>
                <a:rPr lang="en-IN" sz="675" spc="0" baseline="0">
                  <a:ln/>
                  <a:solidFill>
                    <a:srgbClr val="38A169"/>
                  </a:solidFill>
                  <a:latin typeface="Segoe UI Symbol"/>
                  <a:ea typeface="Segoe UI Symbol"/>
                  <a:cs typeface="Arial"/>
                  <a:sym typeface="Segoe UI Symbol"/>
                  <a:rtl val="0"/>
                </a:rPr>
                <a:t>✓</a:t>
              </a:r>
            </a:p>
          </p:txBody>
        </p:sp>
        <p:sp>
          <p:nvSpPr>
            <p:cNvPr id="127" name="TextBox 126">
              <a:extLst>
                <a:ext uri="{FF2B5EF4-FFF2-40B4-BE49-F238E27FC236}">
                  <a16:creationId xmlns:a16="http://schemas.microsoft.com/office/drawing/2014/main" id="{231ECC1D-821B-98A7-7B13-3F8473459241}"/>
                </a:ext>
              </a:extLst>
            </p:cNvPr>
            <p:cNvSpPr txBox="1"/>
            <p:nvPr/>
          </p:nvSpPr>
          <p:spPr>
            <a:xfrm>
              <a:off x="10271760" y="4329201"/>
              <a:ext cx="856586" cy="193595"/>
            </a:xfrm>
            <a:prstGeom prst="rect">
              <a:avLst/>
            </a:prstGeom>
            <a:noFill/>
          </p:spPr>
          <p:txBody>
            <a:bodyPr wrap="none" rtlCol="0">
              <a:spAutoFit/>
            </a:bodyPr>
            <a:lstStyle/>
            <a:p>
              <a:pPr algn="l"/>
              <a:r>
                <a:rPr lang="en-IN" sz="900" b="1" spc="0" baseline="0">
                  <a:ln/>
                  <a:solidFill>
                    <a:srgbClr val="2D3748"/>
                  </a:solidFill>
                  <a:latin typeface="Arial"/>
                  <a:cs typeface="Arial"/>
                  <a:sym typeface="Arial"/>
                  <a:rtl val="0"/>
                </a:rPr>
                <a:t>Performance:</a:t>
              </a:r>
            </a:p>
          </p:txBody>
        </p:sp>
        <p:sp>
          <p:nvSpPr>
            <p:cNvPr id="128" name="TextBox 127">
              <a:extLst>
                <a:ext uri="{FF2B5EF4-FFF2-40B4-BE49-F238E27FC236}">
                  <a16:creationId xmlns:a16="http://schemas.microsoft.com/office/drawing/2014/main" id="{DE3482AE-38BD-4C47-904D-343AC120536A}"/>
                </a:ext>
              </a:extLst>
            </p:cNvPr>
            <p:cNvSpPr txBox="1"/>
            <p:nvPr/>
          </p:nvSpPr>
          <p:spPr>
            <a:xfrm>
              <a:off x="10271760" y="4495398"/>
              <a:ext cx="1282974" cy="176569"/>
            </a:xfrm>
            <a:prstGeom prst="rect">
              <a:avLst/>
            </a:prstGeom>
            <a:noFill/>
          </p:spPr>
          <p:txBody>
            <a:bodyPr wrap="none" rtlCol="0">
              <a:spAutoFit/>
            </a:bodyPr>
            <a:lstStyle/>
            <a:p>
              <a:pPr algn="l"/>
              <a:r>
                <a:rPr lang="en-IN" sz="750" spc="0" baseline="0">
                  <a:ln/>
                  <a:solidFill>
                    <a:srgbClr val="2D3748"/>
                  </a:solidFill>
                  <a:latin typeface="Arial"/>
                  <a:cs typeface="Arial"/>
                  <a:sym typeface="Arial"/>
                  <a:rtl val="0"/>
                </a:rPr>
                <a:t>• Recovery Time: 50% faster</a:t>
              </a:r>
            </a:p>
          </p:txBody>
        </p:sp>
        <p:sp>
          <p:nvSpPr>
            <p:cNvPr id="129" name="TextBox 128">
              <a:extLst>
                <a:ext uri="{FF2B5EF4-FFF2-40B4-BE49-F238E27FC236}">
                  <a16:creationId xmlns:a16="http://schemas.microsoft.com/office/drawing/2014/main" id="{5FBA20E6-4974-0947-FBA4-B8F160046F4B}"/>
                </a:ext>
              </a:extLst>
            </p:cNvPr>
            <p:cNvSpPr txBox="1"/>
            <p:nvPr/>
          </p:nvSpPr>
          <p:spPr>
            <a:xfrm>
              <a:off x="10271760" y="4609698"/>
              <a:ext cx="1331535" cy="176569"/>
            </a:xfrm>
            <a:prstGeom prst="rect">
              <a:avLst/>
            </a:prstGeom>
            <a:noFill/>
          </p:spPr>
          <p:txBody>
            <a:bodyPr wrap="none" rtlCol="0">
              <a:spAutoFit/>
            </a:bodyPr>
            <a:lstStyle/>
            <a:p>
              <a:pPr algn="l"/>
              <a:r>
                <a:rPr lang="en-IN" sz="750" spc="0" baseline="0">
                  <a:ln/>
                  <a:solidFill>
                    <a:srgbClr val="2D3748"/>
                  </a:solidFill>
                  <a:latin typeface="Arial"/>
                  <a:cs typeface="Arial"/>
                  <a:sym typeface="Arial"/>
                  <a:rtl val="0"/>
                </a:rPr>
                <a:t>• Call Drop: 20-30% reduction</a:t>
              </a:r>
            </a:p>
          </p:txBody>
        </p:sp>
        <p:sp>
          <p:nvSpPr>
            <p:cNvPr id="130" name="TextBox 129">
              <a:extLst>
                <a:ext uri="{FF2B5EF4-FFF2-40B4-BE49-F238E27FC236}">
                  <a16:creationId xmlns:a16="http://schemas.microsoft.com/office/drawing/2014/main" id="{A21F76E5-EB20-AC52-F67C-5680C263F48F}"/>
                </a:ext>
              </a:extLst>
            </p:cNvPr>
            <p:cNvSpPr txBox="1"/>
            <p:nvPr/>
          </p:nvSpPr>
          <p:spPr>
            <a:xfrm>
              <a:off x="10271760" y="4723998"/>
              <a:ext cx="1433206" cy="176569"/>
            </a:xfrm>
            <a:prstGeom prst="rect">
              <a:avLst/>
            </a:prstGeom>
            <a:noFill/>
          </p:spPr>
          <p:txBody>
            <a:bodyPr wrap="none" rtlCol="0">
              <a:spAutoFit/>
            </a:bodyPr>
            <a:lstStyle/>
            <a:p>
              <a:pPr algn="l"/>
              <a:r>
                <a:rPr lang="en-IN" sz="750" spc="0" baseline="0">
                  <a:ln/>
                  <a:solidFill>
                    <a:srgbClr val="2D3748"/>
                  </a:solidFill>
                  <a:latin typeface="Arial"/>
                  <a:cs typeface="Arial"/>
                  <a:sym typeface="Arial"/>
                  <a:rtl val="0"/>
                </a:rPr>
                <a:t>• Throughput: 15% improvement</a:t>
              </a:r>
            </a:p>
          </p:txBody>
        </p:sp>
      </p:grpSp>
      <p:grpSp>
        <p:nvGrpSpPr>
          <p:cNvPr id="131" name="Graphic 4">
            <a:extLst>
              <a:ext uri="{FF2B5EF4-FFF2-40B4-BE49-F238E27FC236}">
                <a16:creationId xmlns:a16="http://schemas.microsoft.com/office/drawing/2014/main" id="{2EBB5A82-27D9-F8F9-A4C2-AC1248B3950E}"/>
              </a:ext>
            </a:extLst>
          </p:cNvPr>
          <p:cNvGrpSpPr/>
          <p:nvPr/>
        </p:nvGrpSpPr>
        <p:grpSpPr>
          <a:xfrm>
            <a:off x="435428" y="5181600"/>
            <a:ext cx="11495314" cy="1371600"/>
            <a:chOff x="435428" y="5181600"/>
            <a:chExt cx="11495314" cy="1371600"/>
          </a:xfrm>
        </p:grpSpPr>
        <p:sp>
          <p:nvSpPr>
            <p:cNvPr id="132" name="Freeform: Shape 131">
              <a:extLst>
                <a:ext uri="{FF2B5EF4-FFF2-40B4-BE49-F238E27FC236}">
                  <a16:creationId xmlns:a16="http://schemas.microsoft.com/office/drawing/2014/main" id="{6B06DCAA-6E07-9F40-BDEB-FD2D38A9BF6E}"/>
                </a:ext>
              </a:extLst>
            </p:cNvPr>
            <p:cNvSpPr/>
            <p:nvPr/>
          </p:nvSpPr>
          <p:spPr>
            <a:xfrm>
              <a:off x="435428" y="5181600"/>
              <a:ext cx="11495314" cy="1371600"/>
            </a:xfrm>
            <a:custGeom>
              <a:avLst/>
              <a:gdLst>
                <a:gd name="connsiteX0" fmla="*/ 11364686 w 11495314"/>
                <a:gd name="connsiteY0" fmla="*/ 0 h 1371600"/>
                <a:gd name="connsiteX1" fmla="*/ 11495314 w 11495314"/>
                <a:gd name="connsiteY1" fmla="*/ 0 h 1371600"/>
                <a:gd name="connsiteX2" fmla="*/ 11495314 w 11495314"/>
                <a:gd name="connsiteY2" fmla="*/ 1371600 h 1371600"/>
                <a:gd name="connsiteX3" fmla="*/ 11364686 w 11495314"/>
                <a:gd name="connsiteY3" fmla="*/ 1371600 h 1371600"/>
                <a:gd name="connsiteX4" fmla="*/ 130629 w 11495314"/>
                <a:gd name="connsiteY4" fmla="*/ 1371600 h 1371600"/>
                <a:gd name="connsiteX5" fmla="*/ 0 w 11495314"/>
                <a:gd name="connsiteY5" fmla="*/ 1371600 h 1371600"/>
                <a:gd name="connsiteX6" fmla="*/ 0 w 11495314"/>
                <a:gd name="connsiteY6" fmla="*/ 0 h 1371600"/>
                <a:gd name="connsiteX7" fmla="*/ 130629 w 11495314"/>
                <a:gd name="connsiteY7"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95314" h="1371600">
                  <a:moveTo>
                    <a:pt x="11364686" y="0"/>
                  </a:moveTo>
                  <a:cubicBezTo>
                    <a:pt x="11436830" y="0"/>
                    <a:pt x="11495314" y="0"/>
                    <a:pt x="11495314" y="0"/>
                  </a:cubicBezTo>
                  <a:lnTo>
                    <a:pt x="11495314" y="1371600"/>
                  </a:lnTo>
                  <a:cubicBezTo>
                    <a:pt x="11495314" y="1371600"/>
                    <a:pt x="11436830" y="1371600"/>
                    <a:pt x="11364686" y="1371600"/>
                  </a:cubicBezTo>
                  <a:lnTo>
                    <a:pt x="130629" y="1371600"/>
                  </a:lnTo>
                  <a:cubicBezTo>
                    <a:pt x="58484" y="1371600"/>
                    <a:pt x="0" y="1371600"/>
                    <a:pt x="0" y="1371600"/>
                  </a:cubicBezTo>
                  <a:lnTo>
                    <a:pt x="0" y="0"/>
                  </a:lnTo>
                  <a:cubicBezTo>
                    <a:pt x="0" y="0"/>
                    <a:pt x="58484" y="0"/>
                    <a:pt x="130629" y="0"/>
                  </a:cubicBezTo>
                  <a:close/>
                </a:path>
              </a:pathLst>
            </a:custGeom>
            <a:solidFill>
              <a:srgbClr val="FFFFFF"/>
            </a:solidFill>
            <a:ln w="17417" cap="flat">
              <a:solidFill>
                <a:srgbClr val="3182CE"/>
              </a:solidFill>
              <a:prstDash val="solid"/>
              <a:miter/>
            </a:ln>
          </p:spPr>
          <p:txBody>
            <a:bodyPr rtlCol="0" anchor="ctr"/>
            <a:lstStyle/>
            <a:p>
              <a:endParaRPr lang="en-IN"/>
            </a:p>
          </p:txBody>
        </p:sp>
        <p:sp>
          <p:nvSpPr>
            <p:cNvPr id="133" name="TextBox 132">
              <a:extLst>
                <a:ext uri="{FF2B5EF4-FFF2-40B4-BE49-F238E27FC236}">
                  <a16:creationId xmlns:a16="http://schemas.microsoft.com/office/drawing/2014/main" id="{8B127D43-5B29-B507-2F6C-C318B5AFF22B}"/>
                </a:ext>
              </a:extLst>
            </p:cNvPr>
            <p:cNvSpPr txBox="1"/>
            <p:nvPr/>
          </p:nvSpPr>
          <p:spPr>
            <a:xfrm>
              <a:off x="4626704" y="5240312"/>
              <a:ext cx="3112761" cy="244673"/>
            </a:xfrm>
            <a:prstGeom prst="rect">
              <a:avLst/>
            </a:prstGeom>
            <a:noFill/>
          </p:spPr>
          <p:txBody>
            <a:bodyPr wrap="none" rtlCol="0">
              <a:spAutoFit/>
            </a:bodyPr>
            <a:lstStyle/>
            <a:p>
              <a:pPr algn="l"/>
              <a:r>
                <a:rPr lang="en-IN" sz="1350" b="1" spc="0" baseline="0">
                  <a:ln/>
                  <a:solidFill>
                    <a:srgbClr val="1A365D"/>
                  </a:solidFill>
                  <a:latin typeface="Arial"/>
                  <a:cs typeface="Arial"/>
                  <a:sym typeface="Arial"/>
                  <a:rtl val="0"/>
                </a:rPr>
                <a:t>3GPP Technical Implementation Details</a:t>
              </a:r>
            </a:p>
          </p:txBody>
        </p:sp>
        <p:sp>
          <p:nvSpPr>
            <p:cNvPr id="134" name="TextBox 133">
              <a:extLst>
                <a:ext uri="{FF2B5EF4-FFF2-40B4-BE49-F238E27FC236}">
                  <a16:creationId xmlns:a16="http://schemas.microsoft.com/office/drawing/2014/main" id="{55B4D06F-1528-02AA-48AF-78AF16ABEF60}"/>
                </a:ext>
              </a:extLst>
            </p:cNvPr>
            <p:cNvSpPr txBox="1"/>
            <p:nvPr/>
          </p:nvSpPr>
          <p:spPr>
            <a:xfrm>
              <a:off x="605245" y="5496505"/>
              <a:ext cx="1170027" cy="210621"/>
            </a:xfrm>
            <a:prstGeom prst="rect">
              <a:avLst/>
            </a:prstGeom>
            <a:noFill/>
          </p:spPr>
          <p:txBody>
            <a:bodyPr wrap="none" rtlCol="0">
              <a:spAutoFit/>
            </a:bodyPr>
            <a:lstStyle/>
            <a:p>
              <a:pPr algn="l"/>
              <a:r>
                <a:rPr lang="en-IN" sz="1050" b="1" spc="0" baseline="0">
                  <a:ln/>
                  <a:solidFill>
                    <a:srgbClr val="2D3748"/>
                  </a:solidFill>
                  <a:latin typeface="Arial"/>
                  <a:cs typeface="Arial"/>
                  <a:sym typeface="Arial"/>
                  <a:rtl val="0"/>
                </a:rPr>
                <a:t>3GPP Reference:</a:t>
              </a:r>
            </a:p>
          </p:txBody>
        </p:sp>
        <p:sp>
          <p:nvSpPr>
            <p:cNvPr id="135" name="TextBox 134">
              <a:extLst>
                <a:ext uri="{FF2B5EF4-FFF2-40B4-BE49-F238E27FC236}">
                  <a16:creationId xmlns:a16="http://schemas.microsoft.com/office/drawing/2014/main" id="{C8E8A8E9-3B3E-910A-E4F0-BE976BEAA4C4}"/>
                </a:ext>
              </a:extLst>
            </p:cNvPr>
            <p:cNvSpPr txBox="1"/>
            <p:nvPr/>
          </p:nvSpPr>
          <p:spPr>
            <a:xfrm>
              <a:off x="605245" y="5662701"/>
              <a:ext cx="2072350" cy="193595"/>
            </a:xfrm>
            <a:prstGeom prst="rect">
              <a:avLst/>
            </a:prstGeom>
            <a:noFill/>
          </p:spPr>
          <p:txBody>
            <a:bodyPr wrap="none" rtlCol="0">
              <a:spAutoFit/>
            </a:bodyPr>
            <a:lstStyle/>
            <a:p>
              <a:pPr algn="l"/>
              <a:r>
                <a:rPr lang="en-IN" sz="900" spc="0" baseline="0">
                  <a:ln/>
                  <a:solidFill>
                    <a:srgbClr val="4A5568"/>
                  </a:solidFill>
                  <a:latin typeface="Arial"/>
                  <a:cs typeface="Arial"/>
                  <a:sym typeface="Arial"/>
                  <a:rtl val="0"/>
                </a:rPr>
                <a:t>• TS 38.322 (RLC Protocol Specification)</a:t>
              </a:r>
            </a:p>
          </p:txBody>
        </p:sp>
        <p:sp>
          <p:nvSpPr>
            <p:cNvPr id="136" name="TextBox 135">
              <a:extLst>
                <a:ext uri="{FF2B5EF4-FFF2-40B4-BE49-F238E27FC236}">
                  <a16:creationId xmlns:a16="http://schemas.microsoft.com/office/drawing/2014/main" id="{0BAD511D-76EC-0A3E-0030-1B44E025B99E}"/>
                </a:ext>
              </a:extLst>
            </p:cNvPr>
            <p:cNvSpPr txBox="1"/>
            <p:nvPr/>
          </p:nvSpPr>
          <p:spPr>
            <a:xfrm>
              <a:off x="605245" y="5777001"/>
              <a:ext cx="2344935" cy="193595"/>
            </a:xfrm>
            <a:prstGeom prst="rect">
              <a:avLst/>
            </a:prstGeom>
            <a:noFill/>
          </p:spPr>
          <p:txBody>
            <a:bodyPr wrap="none" rtlCol="0">
              <a:spAutoFit/>
            </a:bodyPr>
            <a:lstStyle/>
            <a:p>
              <a:pPr algn="l"/>
              <a:r>
                <a:rPr lang="en-IN" sz="900" spc="0" baseline="0">
                  <a:ln/>
                  <a:solidFill>
                    <a:srgbClr val="4A5568"/>
                  </a:solidFill>
                  <a:latin typeface="Arial"/>
                  <a:cs typeface="Arial"/>
                  <a:sym typeface="Arial"/>
                  <a:rtl val="0"/>
                </a:rPr>
                <a:t>• RLC-Config → am-Config → t-PollRetransmit</a:t>
              </a:r>
            </a:p>
          </p:txBody>
        </p:sp>
        <p:sp>
          <p:nvSpPr>
            <p:cNvPr id="137" name="TextBox 136">
              <a:extLst>
                <a:ext uri="{FF2B5EF4-FFF2-40B4-BE49-F238E27FC236}">
                  <a16:creationId xmlns:a16="http://schemas.microsoft.com/office/drawing/2014/main" id="{ED98AF8C-48BA-04D9-6217-CB9E760B050E}"/>
                </a:ext>
              </a:extLst>
            </p:cNvPr>
            <p:cNvSpPr txBox="1"/>
            <p:nvPr/>
          </p:nvSpPr>
          <p:spPr>
            <a:xfrm>
              <a:off x="605245" y="5891301"/>
              <a:ext cx="3949779" cy="193595"/>
            </a:xfrm>
            <a:prstGeom prst="rect">
              <a:avLst/>
            </a:prstGeom>
            <a:noFill/>
          </p:spPr>
          <p:txBody>
            <a:bodyPr wrap="none" rtlCol="0">
              <a:spAutoFit/>
            </a:bodyPr>
            <a:lstStyle/>
            <a:p>
              <a:pPr algn="l"/>
              <a:r>
                <a:rPr lang="en-IN" sz="900" spc="0" baseline="0">
                  <a:ln/>
                  <a:solidFill>
                    <a:srgbClr val="4A5568"/>
                  </a:solidFill>
                  <a:latin typeface="Arial"/>
                  <a:cs typeface="Arial"/>
                  <a:sym typeface="Arial"/>
                  <a:rtl val="0"/>
                </a:rPr>
                <a:t>• Timer values: ms5, ms10, ms15, ms20, ms25, ms30, ms35, ms40, ms45, ms50,</a:t>
              </a:r>
            </a:p>
          </p:txBody>
        </p:sp>
        <p:sp>
          <p:nvSpPr>
            <p:cNvPr id="138" name="TextBox 137">
              <a:extLst>
                <a:ext uri="{FF2B5EF4-FFF2-40B4-BE49-F238E27FC236}">
                  <a16:creationId xmlns:a16="http://schemas.microsoft.com/office/drawing/2014/main" id="{E84C8917-5924-787A-BD06-A904C2F9BE92}"/>
                </a:ext>
              </a:extLst>
            </p:cNvPr>
            <p:cNvSpPr txBox="1"/>
            <p:nvPr/>
          </p:nvSpPr>
          <p:spPr>
            <a:xfrm>
              <a:off x="605245" y="6005601"/>
              <a:ext cx="4083775" cy="193595"/>
            </a:xfrm>
            <a:prstGeom prst="rect">
              <a:avLst/>
            </a:prstGeom>
            <a:noFill/>
          </p:spPr>
          <p:txBody>
            <a:bodyPr wrap="none" rtlCol="0">
              <a:spAutoFit/>
            </a:bodyPr>
            <a:lstStyle/>
            <a:p>
              <a:pPr algn="l"/>
              <a:r>
                <a:rPr lang="en-IN" sz="900" spc="0" baseline="0">
                  <a:ln/>
                  <a:solidFill>
                    <a:srgbClr val="4A5568"/>
                  </a:solidFill>
                  <a:latin typeface="Arial"/>
                  <a:cs typeface="Arial"/>
                  <a:sym typeface="Arial"/>
                  <a:rtl val="0"/>
                </a:rPr>
                <a:t>ms55, ms60, ms65, ms70, ms75, ms80, ms85, ms90, ms95, ms100, ms105, ms110,</a:t>
              </a:r>
            </a:p>
          </p:txBody>
        </p:sp>
        <p:sp>
          <p:nvSpPr>
            <p:cNvPr id="139" name="TextBox 138">
              <a:extLst>
                <a:ext uri="{FF2B5EF4-FFF2-40B4-BE49-F238E27FC236}">
                  <a16:creationId xmlns:a16="http://schemas.microsoft.com/office/drawing/2014/main" id="{58FCF7FB-5908-84FC-4964-8D5DD627DCF0}"/>
                </a:ext>
              </a:extLst>
            </p:cNvPr>
            <p:cNvSpPr txBox="1"/>
            <p:nvPr/>
          </p:nvSpPr>
          <p:spPr>
            <a:xfrm>
              <a:off x="605245" y="6119901"/>
              <a:ext cx="3921459" cy="193595"/>
            </a:xfrm>
            <a:prstGeom prst="rect">
              <a:avLst/>
            </a:prstGeom>
            <a:noFill/>
          </p:spPr>
          <p:txBody>
            <a:bodyPr wrap="none" rtlCol="0">
              <a:spAutoFit/>
            </a:bodyPr>
            <a:lstStyle/>
            <a:p>
              <a:pPr algn="l"/>
              <a:r>
                <a:rPr lang="en-IN" sz="900" spc="0" baseline="0">
                  <a:ln/>
                  <a:solidFill>
                    <a:srgbClr val="4A5568"/>
                  </a:solidFill>
                  <a:latin typeface="Arial"/>
                  <a:cs typeface="Arial"/>
                  <a:sym typeface="Arial"/>
                  <a:rtl val="0"/>
                </a:rPr>
                <a:t>ms115, ms120, ms125, ms130, ms135, ms140, ms145, ms150, ms155, ms160...</a:t>
              </a:r>
            </a:p>
          </p:txBody>
        </p:sp>
        <p:sp>
          <p:nvSpPr>
            <p:cNvPr id="140" name="TextBox 139">
              <a:extLst>
                <a:ext uri="{FF2B5EF4-FFF2-40B4-BE49-F238E27FC236}">
                  <a16:creationId xmlns:a16="http://schemas.microsoft.com/office/drawing/2014/main" id="{66846A1A-19C3-AE72-E93C-AA7BB4CD3598}"/>
                </a:ext>
              </a:extLst>
            </p:cNvPr>
            <p:cNvSpPr txBox="1"/>
            <p:nvPr/>
          </p:nvSpPr>
          <p:spPr>
            <a:xfrm>
              <a:off x="605245" y="6234201"/>
              <a:ext cx="2903168" cy="193595"/>
            </a:xfrm>
            <a:prstGeom prst="rect">
              <a:avLst/>
            </a:prstGeom>
            <a:noFill/>
          </p:spPr>
          <p:txBody>
            <a:bodyPr wrap="none" rtlCol="0">
              <a:spAutoFit/>
            </a:bodyPr>
            <a:lstStyle/>
            <a:p>
              <a:pPr algn="l"/>
              <a:r>
                <a:rPr lang="en-IN" sz="900" spc="0" baseline="0">
                  <a:ln/>
                  <a:solidFill>
                    <a:srgbClr val="4A5568"/>
                  </a:solidFill>
                  <a:latin typeface="Arial"/>
                  <a:cs typeface="Arial"/>
                  <a:sym typeface="Arial"/>
                  <a:rtl val="0"/>
                </a:rPr>
                <a:t>• Configured per RLC bearer during RRC connection setup</a:t>
              </a:r>
            </a:p>
          </p:txBody>
        </p:sp>
        <p:sp>
          <p:nvSpPr>
            <p:cNvPr id="141" name="TextBox 140">
              <a:extLst>
                <a:ext uri="{FF2B5EF4-FFF2-40B4-BE49-F238E27FC236}">
                  <a16:creationId xmlns:a16="http://schemas.microsoft.com/office/drawing/2014/main" id="{7E4B4E41-28EB-1887-0DD4-CB2F9FDB41CB}"/>
                </a:ext>
              </a:extLst>
            </p:cNvPr>
            <p:cNvSpPr txBox="1"/>
            <p:nvPr/>
          </p:nvSpPr>
          <p:spPr>
            <a:xfrm>
              <a:off x="6178731" y="5496505"/>
              <a:ext cx="1497032" cy="210621"/>
            </a:xfrm>
            <a:prstGeom prst="rect">
              <a:avLst/>
            </a:prstGeom>
            <a:noFill/>
          </p:spPr>
          <p:txBody>
            <a:bodyPr wrap="none" rtlCol="0">
              <a:spAutoFit/>
            </a:bodyPr>
            <a:lstStyle/>
            <a:p>
              <a:pPr algn="l"/>
              <a:r>
                <a:rPr lang="en-IN" sz="1050" b="1" spc="0" baseline="0">
                  <a:ln/>
                  <a:solidFill>
                    <a:srgbClr val="2D3748"/>
                  </a:solidFill>
                  <a:latin typeface="Arial"/>
                  <a:cs typeface="Arial"/>
                  <a:sym typeface="Arial"/>
                  <a:rtl val="0"/>
                </a:rPr>
                <a:t>Implementation Notes:</a:t>
              </a:r>
            </a:p>
          </p:txBody>
        </p:sp>
        <p:sp>
          <p:nvSpPr>
            <p:cNvPr id="142" name="TextBox 141">
              <a:extLst>
                <a:ext uri="{FF2B5EF4-FFF2-40B4-BE49-F238E27FC236}">
                  <a16:creationId xmlns:a16="http://schemas.microsoft.com/office/drawing/2014/main" id="{A9AFC8B3-FDBF-32EA-CB17-6EEEEFA4156B}"/>
                </a:ext>
              </a:extLst>
            </p:cNvPr>
            <p:cNvSpPr txBox="1"/>
            <p:nvPr/>
          </p:nvSpPr>
          <p:spPr>
            <a:xfrm>
              <a:off x="6178731" y="5662701"/>
              <a:ext cx="2999762" cy="193595"/>
            </a:xfrm>
            <a:prstGeom prst="rect">
              <a:avLst/>
            </a:prstGeom>
            <a:noFill/>
          </p:spPr>
          <p:txBody>
            <a:bodyPr wrap="none" rtlCol="0">
              <a:spAutoFit/>
            </a:bodyPr>
            <a:lstStyle/>
            <a:p>
              <a:pPr algn="l"/>
              <a:r>
                <a:rPr lang="en-IN" sz="900" spc="0" baseline="0">
                  <a:ln/>
                  <a:solidFill>
                    <a:srgbClr val="4A5568"/>
                  </a:solidFill>
                  <a:latin typeface="Arial"/>
                  <a:cs typeface="Arial"/>
                  <a:sym typeface="Arial"/>
                  <a:rtl val="0"/>
                </a:rPr>
                <a:t>• Works in conjunction with pollPDU and pollByte parameters</a:t>
              </a:r>
            </a:p>
          </p:txBody>
        </p:sp>
        <p:sp>
          <p:nvSpPr>
            <p:cNvPr id="143" name="TextBox 142">
              <a:extLst>
                <a:ext uri="{FF2B5EF4-FFF2-40B4-BE49-F238E27FC236}">
                  <a16:creationId xmlns:a16="http://schemas.microsoft.com/office/drawing/2014/main" id="{56A4E929-7ABD-F281-7E31-33F7CDF13E4A}"/>
                </a:ext>
              </a:extLst>
            </p:cNvPr>
            <p:cNvSpPr txBox="1"/>
            <p:nvPr/>
          </p:nvSpPr>
          <p:spPr>
            <a:xfrm>
              <a:off x="6178731" y="5777001"/>
              <a:ext cx="2815351" cy="193595"/>
            </a:xfrm>
            <a:prstGeom prst="rect">
              <a:avLst/>
            </a:prstGeom>
            <a:noFill/>
          </p:spPr>
          <p:txBody>
            <a:bodyPr wrap="none" rtlCol="0">
              <a:spAutoFit/>
            </a:bodyPr>
            <a:lstStyle/>
            <a:p>
              <a:pPr algn="l"/>
              <a:r>
                <a:rPr lang="en-IN" sz="900" spc="0" baseline="0">
                  <a:ln/>
                  <a:solidFill>
                    <a:srgbClr val="4A5568"/>
                  </a:solidFill>
                  <a:latin typeface="Arial"/>
                  <a:cs typeface="Arial"/>
                  <a:sym typeface="Arial"/>
                  <a:rtl val="0"/>
                </a:rPr>
                <a:t>• Sender maintains VT(S), VT(A), VT(MS) state variables</a:t>
              </a:r>
            </a:p>
          </p:txBody>
        </p:sp>
        <p:sp>
          <p:nvSpPr>
            <p:cNvPr id="144" name="TextBox 143">
              <a:extLst>
                <a:ext uri="{FF2B5EF4-FFF2-40B4-BE49-F238E27FC236}">
                  <a16:creationId xmlns:a16="http://schemas.microsoft.com/office/drawing/2014/main" id="{922088A2-43DF-1C54-7509-9AF3A9CAC1EB}"/>
                </a:ext>
              </a:extLst>
            </p:cNvPr>
            <p:cNvSpPr txBox="1"/>
            <p:nvPr/>
          </p:nvSpPr>
          <p:spPr>
            <a:xfrm>
              <a:off x="6178731" y="5891301"/>
              <a:ext cx="3026653" cy="193595"/>
            </a:xfrm>
            <a:prstGeom prst="rect">
              <a:avLst/>
            </a:prstGeom>
            <a:noFill/>
          </p:spPr>
          <p:txBody>
            <a:bodyPr wrap="none" rtlCol="0">
              <a:spAutoFit/>
            </a:bodyPr>
            <a:lstStyle/>
            <a:p>
              <a:pPr algn="l"/>
              <a:r>
                <a:rPr lang="en-IN" sz="900" spc="0" baseline="0">
                  <a:ln/>
                  <a:solidFill>
                    <a:srgbClr val="4A5568"/>
                  </a:solidFill>
                  <a:latin typeface="Arial"/>
                  <a:cs typeface="Arial"/>
                  <a:sym typeface="Arial"/>
                  <a:rtl val="0"/>
                </a:rPr>
                <a:t>• STATUS PDU contains ACK_SN and NACK_SN information</a:t>
              </a:r>
            </a:p>
          </p:txBody>
        </p:sp>
        <p:sp>
          <p:nvSpPr>
            <p:cNvPr id="145" name="TextBox 144">
              <a:extLst>
                <a:ext uri="{FF2B5EF4-FFF2-40B4-BE49-F238E27FC236}">
                  <a16:creationId xmlns:a16="http://schemas.microsoft.com/office/drawing/2014/main" id="{80997085-2C34-4585-9F2E-53167C16C094}"/>
                </a:ext>
              </a:extLst>
            </p:cNvPr>
            <p:cNvSpPr txBox="1"/>
            <p:nvPr/>
          </p:nvSpPr>
          <p:spPr>
            <a:xfrm>
              <a:off x="6178731" y="6005601"/>
              <a:ext cx="3036144" cy="193595"/>
            </a:xfrm>
            <a:prstGeom prst="rect">
              <a:avLst/>
            </a:prstGeom>
            <a:noFill/>
          </p:spPr>
          <p:txBody>
            <a:bodyPr wrap="none" rtlCol="0">
              <a:spAutoFit/>
            </a:bodyPr>
            <a:lstStyle/>
            <a:p>
              <a:pPr algn="l"/>
              <a:r>
                <a:rPr lang="en-IN" sz="900" spc="0" baseline="0">
                  <a:ln/>
                  <a:solidFill>
                    <a:srgbClr val="4A5568"/>
                  </a:solidFill>
                  <a:latin typeface="Arial"/>
                  <a:cs typeface="Arial"/>
                  <a:sym typeface="Arial"/>
                  <a:rtl val="0"/>
                </a:rPr>
                <a:t>• Retransmission triggered for SN &lt; VT(A) + AM Window Size</a:t>
              </a:r>
            </a:p>
          </p:txBody>
        </p:sp>
        <p:sp>
          <p:nvSpPr>
            <p:cNvPr id="146" name="TextBox 145">
              <a:extLst>
                <a:ext uri="{FF2B5EF4-FFF2-40B4-BE49-F238E27FC236}">
                  <a16:creationId xmlns:a16="http://schemas.microsoft.com/office/drawing/2014/main" id="{624B54DB-1C21-5B06-6575-29A561231344}"/>
                </a:ext>
              </a:extLst>
            </p:cNvPr>
            <p:cNvSpPr txBox="1"/>
            <p:nvPr/>
          </p:nvSpPr>
          <p:spPr>
            <a:xfrm>
              <a:off x="6178731" y="6119901"/>
              <a:ext cx="2757385" cy="193595"/>
            </a:xfrm>
            <a:prstGeom prst="rect">
              <a:avLst/>
            </a:prstGeom>
            <a:noFill/>
          </p:spPr>
          <p:txBody>
            <a:bodyPr wrap="none" rtlCol="0">
              <a:spAutoFit/>
            </a:bodyPr>
            <a:lstStyle/>
            <a:p>
              <a:pPr algn="l"/>
              <a:r>
                <a:rPr lang="en-IN" sz="900" spc="0" baseline="0">
                  <a:ln/>
                  <a:solidFill>
                    <a:srgbClr val="4A5568"/>
                  </a:solidFill>
                  <a:latin typeface="Arial"/>
                  <a:cs typeface="Arial"/>
                  <a:sym typeface="Arial"/>
                  <a:rtl val="0"/>
                </a:rPr>
                <a:t>• maxRetxThreshold limits total retransmission attempts</a:t>
              </a:r>
            </a:p>
          </p:txBody>
        </p:sp>
        <p:sp>
          <p:nvSpPr>
            <p:cNvPr id="147" name="TextBox 146">
              <a:extLst>
                <a:ext uri="{FF2B5EF4-FFF2-40B4-BE49-F238E27FC236}">
                  <a16:creationId xmlns:a16="http://schemas.microsoft.com/office/drawing/2014/main" id="{BF92FCE9-0436-3D43-85C9-17C99CC5212A}"/>
                </a:ext>
              </a:extLst>
            </p:cNvPr>
            <p:cNvSpPr txBox="1"/>
            <p:nvPr/>
          </p:nvSpPr>
          <p:spPr>
            <a:xfrm>
              <a:off x="6178731" y="6234201"/>
              <a:ext cx="3211115" cy="193595"/>
            </a:xfrm>
            <a:prstGeom prst="rect">
              <a:avLst/>
            </a:prstGeom>
            <a:noFill/>
          </p:spPr>
          <p:txBody>
            <a:bodyPr wrap="none" rtlCol="0">
              <a:spAutoFit/>
            </a:bodyPr>
            <a:lstStyle/>
            <a:p>
              <a:pPr algn="l"/>
              <a:r>
                <a:rPr lang="en-IN" sz="900" spc="0" baseline="0">
                  <a:ln/>
                  <a:solidFill>
                    <a:srgbClr val="4A5568"/>
                  </a:solidFill>
                  <a:latin typeface="Arial"/>
                  <a:cs typeface="Arial"/>
                  <a:sym typeface="Arial"/>
                  <a:rtl val="0"/>
                </a:rPr>
                <a:t>• RLC failure indication sent to upper layers if threshold exceeded</a:t>
              </a:r>
            </a:p>
          </p:txBody>
        </p:sp>
      </p:grpSp>
    </p:spTree>
    <p:extLst>
      <p:ext uri="{BB962C8B-B14F-4D97-AF65-F5344CB8AC3E}">
        <p14:creationId xmlns:p14="http://schemas.microsoft.com/office/powerpoint/2010/main" val="40672256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61681-D3D5-6A3E-8E6A-4CCF664C60F3}"/>
            </a:ext>
          </a:extLst>
        </p:cNvPr>
        <p:cNvGrpSpPr/>
        <p:nvPr/>
      </p:nvGrpSpPr>
      <p:grpSpPr>
        <a:xfrm>
          <a:off x="0" y="0"/>
          <a:ext cx="0" cy="0"/>
          <a:chOff x="0" y="0"/>
          <a:chExt cx="0" cy="0"/>
        </a:xfrm>
      </p:grpSpPr>
      <p:pic>
        <p:nvPicPr>
          <p:cNvPr id="3" name="Graphic 2">
            <a:extLst>
              <a:ext uri="{FF2B5EF4-FFF2-40B4-BE49-F238E27FC236}">
                <a16:creationId xmlns:a16="http://schemas.microsoft.com/office/drawing/2014/main" id="{E36727B3-9E96-4F39-7D85-1F8AB82C92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16732"/>
            <a:ext cx="12062298" cy="6614808"/>
          </a:xfrm>
          <a:prstGeom prst="rect">
            <a:avLst/>
          </a:prstGeom>
        </p:spPr>
      </p:pic>
    </p:spTree>
    <p:extLst>
      <p:ext uri="{BB962C8B-B14F-4D97-AF65-F5344CB8AC3E}">
        <p14:creationId xmlns:p14="http://schemas.microsoft.com/office/powerpoint/2010/main" val="2694124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48C31-4CD7-5102-53DE-78FCC31900FD}"/>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DFD057C6-D873-FEB9-4EA6-1845158AB15C}"/>
              </a:ext>
            </a:extLst>
          </p:cNvPr>
          <p:cNvSpPr txBox="1"/>
          <p:nvPr/>
        </p:nvSpPr>
        <p:spPr>
          <a:xfrm>
            <a:off x="3746126" y="200302"/>
            <a:ext cx="4608954" cy="369332"/>
          </a:xfrm>
          <a:prstGeom prst="rect">
            <a:avLst/>
          </a:prstGeom>
          <a:noFill/>
        </p:spPr>
        <p:txBody>
          <a:bodyPr wrap="none" rtlCol="0">
            <a:spAutoFit/>
          </a:bodyPr>
          <a:lstStyle/>
          <a:p>
            <a:pPr algn="ctr"/>
            <a:r>
              <a:rPr lang="en-IN" sz="1800" b="1" spc="0" baseline="0" dirty="0">
                <a:ln/>
                <a:solidFill>
                  <a:srgbClr val="2C3E50"/>
                </a:solidFill>
                <a:latin typeface="Arial"/>
                <a:cs typeface="Arial"/>
                <a:sym typeface="Arial"/>
                <a:rtl val="0"/>
              </a:rPr>
              <a:t>5G RLC t-Reassembly Timer Mechanism</a:t>
            </a:r>
          </a:p>
        </p:txBody>
      </p:sp>
      <p:sp>
        <p:nvSpPr>
          <p:cNvPr id="9" name="TextBox 8">
            <a:extLst>
              <a:ext uri="{FF2B5EF4-FFF2-40B4-BE49-F238E27FC236}">
                <a16:creationId xmlns:a16="http://schemas.microsoft.com/office/drawing/2014/main" id="{2E9C38B6-D76C-674F-62D5-56F4F96B4EA5}"/>
              </a:ext>
            </a:extLst>
          </p:cNvPr>
          <p:cNvSpPr txBox="1"/>
          <p:nvPr/>
        </p:nvSpPr>
        <p:spPr>
          <a:xfrm>
            <a:off x="4224370" y="745138"/>
            <a:ext cx="3749744" cy="253916"/>
          </a:xfrm>
          <a:prstGeom prst="rect">
            <a:avLst/>
          </a:prstGeom>
          <a:noFill/>
        </p:spPr>
        <p:txBody>
          <a:bodyPr wrap="none" rtlCol="0">
            <a:spAutoFit/>
          </a:bodyPr>
          <a:lstStyle/>
          <a:p>
            <a:pPr algn="ctr"/>
            <a:r>
              <a:rPr lang="en-IN" sz="1050" spc="0" baseline="0" dirty="0">
                <a:ln/>
                <a:solidFill>
                  <a:srgbClr val="7F8C8D"/>
                </a:solidFill>
                <a:latin typeface="Arial"/>
                <a:cs typeface="Arial"/>
                <a:sym typeface="Arial"/>
                <a:rtl val="0"/>
              </a:rPr>
              <a:t>Preventing Premature SDU Discard in Acknowledged Mode</a:t>
            </a:r>
          </a:p>
        </p:txBody>
      </p:sp>
      <p:grpSp>
        <p:nvGrpSpPr>
          <p:cNvPr id="10" name="Graphic 4">
            <a:extLst>
              <a:ext uri="{FF2B5EF4-FFF2-40B4-BE49-F238E27FC236}">
                <a16:creationId xmlns:a16="http://schemas.microsoft.com/office/drawing/2014/main" id="{9749BA58-6BDB-D088-1F62-C9DA3DF79A4C}"/>
              </a:ext>
            </a:extLst>
          </p:cNvPr>
          <p:cNvGrpSpPr/>
          <p:nvPr/>
        </p:nvGrpSpPr>
        <p:grpSpPr>
          <a:xfrm>
            <a:off x="660670" y="685800"/>
            <a:ext cx="3077082" cy="685800"/>
            <a:chOff x="660670" y="685800"/>
            <a:chExt cx="3077082" cy="685800"/>
          </a:xfrm>
        </p:grpSpPr>
        <p:sp>
          <p:nvSpPr>
            <p:cNvPr id="11" name="Freeform: Shape 10">
              <a:extLst>
                <a:ext uri="{FF2B5EF4-FFF2-40B4-BE49-F238E27FC236}">
                  <a16:creationId xmlns:a16="http://schemas.microsoft.com/office/drawing/2014/main" id="{FD895D36-B66A-4269-C117-AA80E6A4A5AE}"/>
                </a:ext>
              </a:extLst>
            </p:cNvPr>
            <p:cNvSpPr/>
            <p:nvPr/>
          </p:nvSpPr>
          <p:spPr>
            <a:xfrm>
              <a:off x="660670" y="685800"/>
              <a:ext cx="2971800" cy="685800"/>
            </a:xfrm>
            <a:custGeom>
              <a:avLst/>
              <a:gdLst>
                <a:gd name="connsiteX0" fmla="*/ 2922320 w 2971800"/>
                <a:gd name="connsiteY0" fmla="*/ 80 h 685800"/>
                <a:gd name="connsiteX1" fmla="*/ 2971850 w 2971800"/>
                <a:gd name="connsiteY1" fmla="*/ 80 h 685800"/>
                <a:gd name="connsiteX2" fmla="*/ 2971850 w 2971800"/>
                <a:gd name="connsiteY2" fmla="*/ 685880 h 685800"/>
                <a:gd name="connsiteX3" fmla="*/ 2922320 w 2971800"/>
                <a:gd name="connsiteY3" fmla="*/ 685880 h 685800"/>
                <a:gd name="connsiteX4" fmla="*/ 49580 w 2971800"/>
                <a:gd name="connsiteY4" fmla="*/ 685880 h 685800"/>
                <a:gd name="connsiteX5" fmla="*/ 50 w 2971800"/>
                <a:gd name="connsiteY5" fmla="*/ 685880 h 685800"/>
                <a:gd name="connsiteX6" fmla="*/ 50 w 2971800"/>
                <a:gd name="connsiteY6" fmla="*/ 80 h 685800"/>
                <a:gd name="connsiteX7" fmla="*/ 49580 w 2971800"/>
                <a:gd name="connsiteY7" fmla="*/ 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685800">
                  <a:moveTo>
                    <a:pt x="2922320" y="80"/>
                  </a:moveTo>
                  <a:cubicBezTo>
                    <a:pt x="2949675" y="80"/>
                    <a:pt x="2971850" y="80"/>
                    <a:pt x="2971850" y="80"/>
                  </a:cubicBezTo>
                  <a:lnTo>
                    <a:pt x="2971850" y="685880"/>
                  </a:lnTo>
                  <a:cubicBezTo>
                    <a:pt x="2971850" y="685880"/>
                    <a:pt x="2949675" y="685880"/>
                    <a:pt x="2922320" y="685880"/>
                  </a:cubicBezTo>
                  <a:lnTo>
                    <a:pt x="49580" y="685880"/>
                  </a:lnTo>
                  <a:cubicBezTo>
                    <a:pt x="22225" y="685880"/>
                    <a:pt x="50" y="685880"/>
                    <a:pt x="50" y="685880"/>
                  </a:cubicBezTo>
                  <a:lnTo>
                    <a:pt x="50" y="80"/>
                  </a:lnTo>
                  <a:cubicBezTo>
                    <a:pt x="50" y="80"/>
                    <a:pt x="22225" y="80"/>
                    <a:pt x="49580" y="80"/>
                  </a:cubicBezTo>
                  <a:close/>
                </a:path>
              </a:pathLst>
            </a:custGeom>
            <a:noFill/>
            <a:ln w="9906" cap="flat">
              <a:solidFill>
                <a:srgbClr val="DDDDDD"/>
              </a:solidFill>
              <a:prstDash val="solid"/>
              <a:miter/>
            </a:ln>
          </p:spPr>
          <p:txBody>
            <a:bodyPr rtlCol="0" anchor="ctr"/>
            <a:lstStyle/>
            <a:p>
              <a:pPr algn="ctr"/>
              <a:endParaRPr lang="en-IN"/>
            </a:p>
          </p:txBody>
        </p:sp>
        <p:sp>
          <p:nvSpPr>
            <p:cNvPr id="12" name="TextBox 11">
              <a:extLst>
                <a:ext uri="{FF2B5EF4-FFF2-40B4-BE49-F238E27FC236}">
                  <a16:creationId xmlns:a16="http://schemas.microsoft.com/office/drawing/2014/main" id="{E3F05B39-7176-47CC-FEB3-CDC73D8036FF}"/>
                </a:ext>
              </a:extLst>
            </p:cNvPr>
            <p:cNvSpPr txBox="1"/>
            <p:nvPr/>
          </p:nvSpPr>
          <p:spPr>
            <a:xfrm>
              <a:off x="675755" y="702883"/>
              <a:ext cx="707245" cy="253916"/>
            </a:xfrm>
            <a:prstGeom prst="rect">
              <a:avLst/>
            </a:prstGeom>
            <a:noFill/>
          </p:spPr>
          <p:txBody>
            <a:bodyPr wrap="none" rtlCol="0">
              <a:spAutoFit/>
            </a:bodyPr>
            <a:lstStyle/>
            <a:p>
              <a:pPr algn="ctr"/>
              <a:r>
                <a:rPr lang="en-IN" sz="1050" b="1" spc="0" baseline="0">
                  <a:ln/>
                  <a:solidFill>
                    <a:srgbClr val="2C3E50"/>
                  </a:solidFill>
                  <a:latin typeface="Arial"/>
                  <a:cs typeface="Arial"/>
                  <a:sym typeface="Arial"/>
                  <a:rtl val="0"/>
                </a:rPr>
                <a:t>Legend:</a:t>
              </a:r>
            </a:p>
          </p:txBody>
        </p:sp>
        <p:sp>
          <p:nvSpPr>
            <p:cNvPr id="13" name="Freeform: Shape 12">
              <a:extLst>
                <a:ext uri="{FF2B5EF4-FFF2-40B4-BE49-F238E27FC236}">
                  <a16:creationId xmlns:a16="http://schemas.microsoft.com/office/drawing/2014/main" id="{BF48E820-A48F-6463-D530-4988085BA09F}"/>
                </a:ext>
              </a:extLst>
            </p:cNvPr>
            <p:cNvSpPr/>
            <p:nvPr/>
          </p:nvSpPr>
          <p:spPr>
            <a:xfrm>
              <a:off x="759730" y="942975"/>
              <a:ext cx="148590" cy="85725"/>
            </a:xfrm>
            <a:custGeom>
              <a:avLst/>
              <a:gdLst>
                <a:gd name="connsiteX0" fmla="*/ 50 w 148590"/>
                <a:gd name="connsiteY0" fmla="*/ 80 h 85725"/>
                <a:gd name="connsiteX1" fmla="*/ 148640 w 148590"/>
                <a:gd name="connsiteY1" fmla="*/ 80 h 85725"/>
                <a:gd name="connsiteX2" fmla="*/ 148640 w 148590"/>
                <a:gd name="connsiteY2" fmla="*/ 85805 h 85725"/>
                <a:gd name="connsiteX3" fmla="*/ 50 w 148590"/>
                <a:gd name="connsiteY3" fmla="*/ 85805 h 85725"/>
              </a:gdLst>
              <a:ahLst/>
              <a:cxnLst>
                <a:cxn ang="0">
                  <a:pos x="connsiteX0" y="connsiteY0"/>
                </a:cxn>
                <a:cxn ang="0">
                  <a:pos x="connsiteX1" y="connsiteY1"/>
                </a:cxn>
                <a:cxn ang="0">
                  <a:pos x="connsiteX2" y="connsiteY2"/>
                </a:cxn>
                <a:cxn ang="0">
                  <a:pos x="connsiteX3" y="connsiteY3"/>
                </a:cxn>
              </a:cxnLst>
              <a:rect l="l" t="t" r="r" b="b"/>
              <a:pathLst>
                <a:path w="148590" h="85725">
                  <a:moveTo>
                    <a:pt x="50" y="80"/>
                  </a:moveTo>
                  <a:lnTo>
                    <a:pt x="148640" y="80"/>
                  </a:lnTo>
                  <a:lnTo>
                    <a:pt x="148640" y="85805"/>
                  </a:lnTo>
                  <a:lnTo>
                    <a:pt x="50" y="85805"/>
                  </a:lnTo>
                  <a:close/>
                </a:path>
              </a:pathLst>
            </a:custGeom>
            <a:solidFill>
              <a:srgbClr val="3498DB"/>
            </a:solidFill>
            <a:ln w="9906" cap="flat">
              <a:noFill/>
              <a:prstDash val="solid"/>
              <a:miter/>
            </a:ln>
          </p:spPr>
          <p:txBody>
            <a:bodyPr rtlCol="0" anchor="ctr"/>
            <a:lstStyle/>
            <a:p>
              <a:pPr algn="ctr"/>
              <a:endParaRPr lang="en-IN"/>
            </a:p>
          </p:txBody>
        </p:sp>
        <p:sp>
          <p:nvSpPr>
            <p:cNvPr id="14" name="TextBox 13">
              <a:extLst>
                <a:ext uri="{FF2B5EF4-FFF2-40B4-BE49-F238E27FC236}">
                  <a16:creationId xmlns:a16="http://schemas.microsoft.com/office/drawing/2014/main" id="{608497FD-E365-7F5B-4D2B-A18EE0D46DAF}"/>
                </a:ext>
              </a:extLst>
            </p:cNvPr>
            <p:cNvSpPr txBox="1"/>
            <p:nvPr/>
          </p:nvSpPr>
          <p:spPr>
            <a:xfrm>
              <a:off x="887200" y="889854"/>
              <a:ext cx="1614545" cy="230832"/>
            </a:xfrm>
            <a:prstGeom prst="rect">
              <a:avLst/>
            </a:prstGeom>
            <a:noFill/>
          </p:spPr>
          <p:txBody>
            <a:bodyPr wrap="none" rtlCol="0">
              <a:spAutoFit/>
            </a:bodyPr>
            <a:lstStyle/>
            <a:p>
              <a:pPr algn="ctr"/>
              <a:r>
                <a:rPr lang="en-IN" sz="900" spc="0" baseline="0">
                  <a:ln/>
                  <a:solidFill>
                    <a:srgbClr val="2C3E50"/>
                  </a:solidFill>
                  <a:latin typeface="Arial"/>
                  <a:cs typeface="Arial"/>
                  <a:sym typeface="Arial"/>
                  <a:rtl val="0"/>
                </a:rPr>
                <a:t>Successfully Received PDU</a:t>
              </a:r>
            </a:p>
          </p:txBody>
        </p:sp>
        <p:sp>
          <p:nvSpPr>
            <p:cNvPr id="15" name="Freeform: Shape 14">
              <a:extLst>
                <a:ext uri="{FF2B5EF4-FFF2-40B4-BE49-F238E27FC236}">
                  <a16:creationId xmlns:a16="http://schemas.microsoft.com/office/drawing/2014/main" id="{44FFCEE4-BBF6-69FA-898D-74E780DC5A45}"/>
                </a:ext>
              </a:extLst>
            </p:cNvPr>
            <p:cNvSpPr/>
            <p:nvPr/>
          </p:nvSpPr>
          <p:spPr>
            <a:xfrm>
              <a:off x="759730" y="1114425"/>
              <a:ext cx="148590" cy="85725"/>
            </a:xfrm>
            <a:custGeom>
              <a:avLst/>
              <a:gdLst>
                <a:gd name="connsiteX0" fmla="*/ 50 w 148590"/>
                <a:gd name="connsiteY0" fmla="*/ 80 h 85725"/>
                <a:gd name="connsiteX1" fmla="*/ 148640 w 148590"/>
                <a:gd name="connsiteY1" fmla="*/ 80 h 85725"/>
                <a:gd name="connsiteX2" fmla="*/ 148640 w 148590"/>
                <a:gd name="connsiteY2" fmla="*/ 85805 h 85725"/>
                <a:gd name="connsiteX3" fmla="*/ 50 w 148590"/>
                <a:gd name="connsiteY3" fmla="*/ 85805 h 85725"/>
              </a:gdLst>
              <a:ahLst/>
              <a:cxnLst>
                <a:cxn ang="0">
                  <a:pos x="connsiteX0" y="connsiteY0"/>
                </a:cxn>
                <a:cxn ang="0">
                  <a:pos x="connsiteX1" y="connsiteY1"/>
                </a:cxn>
                <a:cxn ang="0">
                  <a:pos x="connsiteX2" y="connsiteY2"/>
                </a:cxn>
                <a:cxn ang="0">
                  <a:pos x="connsiteX3" y="connsiteY3"/>
                </a:cxn>
              </a:cxnLst>
              <a:rect l="l" t="t" r="r" b="b"/>
              <a:pathLst>
                <a:path w="148590" h="85725">
                  <a:moveTo>
                    <a:pt x="50" y="80"/>
                  </a:moveTo>
                  <a:lnTo>
                    <a:pt x="148640" y="80"/>
                  </a:lnTo>
                  <a:lnTo>
                    <a:pt x="148640" y="85805"/>
                  </a:lnTo>
                  <a:lnTo>
                    <a:pt x="50" y="85805"/>
                  </a:lnTo>
                  <a:close/>
                </a:path>
              </a:pathLst>
            </a:custGeom>
            <a:solidFill>
              <a:srgbClr val="E74C3C"/>
            </a:solidFill>
            <a:ln w="9906" cap="flat">
              <a:noFill/>
              <a:prstDash val="solid"/>
              <a:miter/>
            </a:ln>
          </p:spPr>
          <p:txBody>
            <a:bodyPr rtlCol="0" anchor="ctr"/>
            <a:lstStyle/>
            <a:p>
              <a:pPr algn="ctr"/>
              <a:endParaRPr lang="en-IN"/>
            </a:p>
          </p:txBody>
        </p:sp>
        <p:sp>
          <p:nvSpPr>
            <p:cNvPr id="16" name="TextBox 15">
              <a:extLst>
                <a:ext uri="{FF2B5EF4-FFF2-40B4-BE49-F238E27FC236}">
                  <a16:creationId xmlns:a16="http://schemas.microsoft.com/office/drawing/2014/main" id="{34002C8D-8058-DB29-9EF3-2867417457CA}"/>
                </a:ext>
              </a:extLst>
            </p:cNvPr>
            <p:cNvSpPr txBox="1"/>
            <p:nvPr/>
          </p:nvSpPr>
          <p:spPr>
            <a:xfrm>
              <a:off x="879382" y="1061304"/>
              <a:ext cx="1101584" cy="230832"/>
            </a:xfrm>
            <a:prstGeom prst="rect">
              <a:avLst/>
            </a:prstGeom>
            <a:noFill/>
          </p:spPr>
          <p:txBody>
            <a:bodyPr wrap="none" rtlCol="0">
              <a:spAutoFit/>
            </a:bodyPr>
            <a:lstStyle/>
            <a:p>
              <a:pPr algn="ctr"/>
              <a:r>
                <a:rPr lang="en-IN" sz="900" spc="0" baseline="0">
                  <a:ln/>
                  <a:solidFill>
                    <a:srgbClr val="2C3E50"/>
                  </a:solidFill>
                  <a:latin typeface="Arial"/>
                  <a:cs typeface="Arial"/>
                  <a:sym typeface="Arial"/>
                  <a:rtl val="0"/>
                </a:rPr>
                <a:t>Missing/Lost PDU</a:t>
              </a:r>
            </a:p>
          </p:txBody>
        </p:sp>
        <p:sp>
          <p:nvSpPr>
            <p:cNvPr id="17" name="Freeform: Shape 16">
              <a:extLst>
                <a:ext uri="{FF2B5EF4-FFF2-40B4-BE49-F238E27FC236}">
                  <a16:creationId xmlns:a16="http://schemas.microsoft.com/office/drawing/2014/main" id="{EC661BAF-8863-C459-E2D6-CD3B68E1C447}"/>
                </a:ext>
              </a:extLst>
            </p:cNvPr>
            <p:cNvSpPr/>
            <p:nvPr/>
          </p:nvSpPr>
          <p:spPr>
            <a:xfrm>
              <a:off x="2467583" y="952703"/>
              <a:ext cx="148590" cy="85725"/>
            </a:xfrm>
            <a:custGeom>
              <a:avLst/>
              <a:gdLst>
                <a:gd name="connsiteX0" fmla="*/ 50 w 148590"/>
                <a:gd name="connsiteY0" fmla="*/ 80 h 85725"/>
                <a:gd name="connsiteX1" fmla="*/ 148640 w 148590"/>
                <a:gd name="connsiteY1" fmla="*/ 80 h 85725"/>
                <a:gd name="connsiteX2" fmla="*/ 148640 w 148590"/>
                <a:gd name="connsiteY2" fmla="*/ 85805 h 85725"/>
                <a:gd name="connsiteX3" fmla="*/ 50 w 148590"/>
                <a:gd name="connsiteY3" fmla="*/ 85805 h 85725"/>
              </a:gdLst>
              <a:ahLst/>
              <a:cxnLst>
                <a:cxn ang="0">
                  <a:pos x="connsiteX0" y="connsiteY0"/>
                </a:cxn>
                <a:cxn ang="0">
                  <a:pos x="connsiteX1" y="connsiteY1"/>
                </a:cxn>
                <a:cxn ang="0">
                  <a:pos x="connsiteX2" y="connsiteY2"/>
                </a:cxn>
                <a:cxn ang="0">
                  <a:pos x="connsiteX3" y="connsiteY3"/>
                </a:cxn>
              </a:cxnLst>
              <a:rect l="l" t="t" r="r" b="b"/>
              <a:pathLst>
                <a:path w="148590" h="85725">
                  <a:moveTo>
                    <a:pt x="50" y="80"/>
                  </a:moveTo>
                  <a:lnTo>
                    <a:pt x="148640" y="80"/>
                  </a:lnTo>
                  <a:lnTo>
                    <a:pt x="148640" y="85805"/>
                  </a:lnTo>
                  <a:lnTo>
                    <a:pt x="50" y="85805"/>
                  </a:lnTo>
                  <a:close/>
                </a:path>
              </a:pathLst>
            </a:custGeom>
            <a:solidFill>
              <a:srgbClr val="E91E63"/>
            </a:solidFill>
            <a:ln w="9906" cap="flat">
              <a:noFill/>
              <a:prstDash val="solid"/>
              <a:miter/>
            </a:ln>
          </p:spPr>
          <p:txBody>
            <a:bodyPr rtlCol="0" anchor="ctr"/>
            <a:lstStyle/>
            <a:p>
              <a:pPr algn="ctr"/>
              <a:endParaRPr lang="en-IN"/>
            </a:p>
          </p:txBody>
        </p:sp>
        <p:sp>
          <p:nvSpPr>
            <p:cNvPr id="18" name="TextBox 17">
              <a:extLst>
                <a:ext uri="{FF2B5EF4-FFF2-40B4-BE49-F238E27FC236}">
                  <a16:creationId xmlns:a16="http://schemas.microsoft.com/office/drawing/2014/main" id="{C45643F9-B496-5E64-D282-F49D10CCFB03}"/>
                </a:ext>
              </a:extLst>
            </p:cNvPr>
            <p:cNvSpPr txBox="1"/>
            <p:nvPr/>
          </p:nvSpPr>
          <p:spPr>
            <a:xfrm>
              <a:off x="2559224" y="870398"/>
              <a:ext cx="1178528" cy="230832"/>
            </a:xfrm>
            <a:prstGeom prst="rect">
              <a:avLst/>
            </a:prstGeom>
            <a:noFill/>
          </p:spPr>
          <p:txBody>
            <a:bodyPr wrap="none" rtlCol="0">
              <a:spAutoFit/>
            </a:bodyPr>
            <a:lstStyle/>
            <a:p>
              <a:pPr algn="ctr"/>
              <a:r>
                <a:rPr lang="en-IN" sz="900" spc="0" baseline="0" dirty="0">
                  <a:ln/>
                  <a:solidFill>
                    <a:srgbClr val="2C3E50"/>
                  </a:solidFill>
                  <a:latin typeface="Arial"/>
                  <a:cs typeface="Arial"/>
                  <a:sym typeface="Arial"/>
                  <a:rtl val="0"/>
                </a:rPr>
                <a:t>Retransmitted PDU</a:t>
              </a:r>
            </a:p>
          </p:txBody>
        </p:sp>
        <p:sp>
          <p:nvSpPr>
            <p:cNvPr id="19" name="Freeform: Shape 18">
              <a:extLst>
                <a:ext uri="{FF2B5EF4-FFF2-40B4-BE49-F238E27FC236}">
                  <a16:creationId xmlns:a16="http://schemas.microsoft.com/office/drawing/2014/main" id="{20404BF4-D72A-5A70-7C56-4A23ABD6FA9B}"/>
                </a:ext>
              </a:extLst>
            </p:cNvPr>
            <p:cNvSpPr/>
            <p:nvPr/>
          </p:nvSpPr>
          <p:spPr>
            <a:xfrm>
              <a:off x="2467583" y="1124153"/>
              <a:ext cx="148590" cy="85725"/>
            </a:xfrm>
            <a:custGeom>
              <a:avLst/>
              <a:gdLst>
                <a:gd name="connsiteX0" fmla="*/ 50 w 148590"/>
                <a:gd name="connsiteY0" fmla="*/ 80 h 85725"/>
                <a:gd name="connsiteX1" fmla="*/ 148640 w 148590"/>
                <a:gd name="connsiteY1" fmla="*/ 80 h 85725"/>
                <a:gd name="connsiteX2" fmla="*/ 148640 w 148590"/>
                <a:gd name="connsiteY2" fmla="*/ 85805 h 85725"/>
                <a:gd name="connsiteX3" fmla="*/ 50 w 148590"/>
                <a:gd name="connsiteY3" fmla="*/ 85805 h 85725"/>
              </a:gdLst>
              <a:ahLst/>
              <a:cxnLst>
                <a:cxn ang="0">
                  <a:pos x="connsiteX0" y="connsiteY0"/>
                </a:cxn>
                <a:cxn ang="0">
                  <a:pos x="connsiteX1" y="connsiteY1"/>
                </a:cxn>
                <a:cxn ang="0">
                  <a:pos x="connsiteX2" y="connsiteY2"/>
                </a:cxn>
                <a:cxn ang="0">
                  <a:pos x="connsiteX3" y="connsiteY3"/>
                </a:cxn>
              </a:cxnLst>
              <a:rect l="l" t="t" r="r" b="b"/>
              <a:pathLst>
                <a:path w="148590" h="85725">
                  <a:moveTo>
                    <a:pt x="50" y="80"/>
                  </a:moveTo>
                  <a:lnTo>
                    <a:pt x="148640" y="80"/>
                  </a:lnTo>
                  <a:lnTo>
                    <a:pt x="148640" y="85805"/>
                  </a:lnTo>
                  <a:lnTo>
                    <a:pt x="50" y="85805"/>
                  </a:lnTo>
                  <a:close/>
                </a:path>
              </a:pathLst>
            </a:custGeom>
            <a:solidFill>
              <a:srgbClr val="9B59B6"/>
            </a:solidFill>
            <a:ln w="9906" cap="flat">
              <a:noFill/>
              <a:prstDash val="solid"/>
              <a:miter/>
            </a:ln>
          </p:spPr>
          <p:txBody>
            <a:bodyPr rtlCol="0" anchor="ctr"/>
            <a:lstStyle/>
            <a:p>
              <a:pPr algn="ctr"/>
              <a:endParaRPr lang="en-IN"/>
            </a:p>
          </p:txBody>
        </p:sp>
        <p:sp>
          <p:nvSpPr>
            <p:cNvPr id="20" name="TextBox 19">
              <a:extLst>
                <a:ext uri="{FF2B5EF4-FFF2-40B4-BE49-F238E27FC236}">
                  <a16:creationId xmlns:a16="http://schemas.microsoft.com/office/drawing/2014/main" id="{9A0C9DBD-D9BF-06BE-07EC-F89B86C42116}"/>
                </a:ext>
              </a:extLst>
            </p:cNvPr>
            <p:cNvSpPr txBox="1"/>
            <p:nvPr/>
          </p:nvSpPr>
          <p:spPr>
            <a:xfrm>
              <a:off x="2558063" y="1071032"/>
              <a:ext cx="825867" cy="230832"/>
            </a:xfrm>
            <a:prstGeom prst="rect">
              <a:avLst/>
            </a:prstGeom>
            <a:noFill/>
          </p:spPr>
          <p:txBody>
            <a:bodyPr wrap="none" rtlCol="0">
              <a:spAutoFit/>
            </a:bodyPr>
            <a:lstStyle/>
            <a:p>
              <a:pPr algn="ctr"/>
              <a:r>
                <a:rPr lang="en-IN" sz="900" spc="0" baseline="0" dirty="0">
                  <a:ln/>
                  <a:solidFill>
                    <a:srgbClr val="2C3E50"/>
                  </a:solidFill>
                  <a:latin typeface="Arial"/>
                  <a:cs typeface="Arial"/>
                  <a:sym typeface="Arial"/>
                  <a:rtl val="0"/>
                </a:rPr>
                <a:t>Timer Active</a:t>
              </a:r>
            </a:p>
          </p:txBody>
        </p:sp>
      </p:grpSp>
      <p:grpSp>
        <p:nvGrpSpPr>
          <p:cNvPr id="21" name="Graphic 4">
            <a:extLst>
              <a:ext uri="{FF2B5EF4-FFF2-40B4-BE49-F238E27FC236}">
                <a16:creationId xmlns:a16="http://schemas.microsoft.com/office/drawing/2014/main" id="{236F093C-B981-D550-DD73-880CC4629F82}"/>
              </a:ext>
            </a:extLst>
          </p:cNvPr>
          <p:cNvGrpSpPr/>
          <p:nvPr/>
        </p:nvGrpSpPr>
        <p:grpSpPr>
          <a:xfrm>
            <a:off x="660670" y="1543050"/>
            <a:ext cx="10896600" cy="4714875"/>
            <a:chOff x="660670" y="1543050"/>
            <a:chExt cx="10896600" cy="4714875"/>
          </a:xfrm>
        </p:grpSpPr>
        <p:sp>
          <p:nvSpPr>
            <p:cNvPr id="22" name="Freeform: Shape 21">
              <a:extLst>
                <a:ext uri="{FF2B5EF4-FFF2-40B4-BE49-F238E27FC236}">
                  <a16:creationId xmlns:a16="http://schemas.microsoft.com/office/drawing/2014/main" id="{1E5AD825-7D76-A52B-2D54-296C898F28DA}"/>
                </a:ext>
              </a:extLst>
            </p:cNvPr>
            <p:cNvSpPr/>
            <p:nvPr/>
          </p:nvSpPr>
          <p:spPr>
            <a:xfrm>
              <a:off x="660670" y="1543050"/>
              <a:ext cx="10896600" cy="4714875"/>
            </a:xfrm>
            <a:custGeom>
              <a:avLst/>
              <a:gdLst>
                <a:gd name="connsiteX0" fmla="*/ 10797590 w 10896600"/>
                <a:gd name="connsiteY0" fmla="*/ 180 h 4714875"/>
                <a:gd name="connsiteX1" fmla="*/ 10896650 w 10896600"/>
                <a:gd name="connsiteY1" fmla="*/ 180 h 4714875"/>
                <a:gd name="connsiteX2" fmla="*/ 10896650 w 10896600"/>
                <a:gd name="connsiteY2" fmla="*/ 4715055 h 4714875"/>
                <a:gd name="connsiteX3" fmla="*/ 10797590 w 10896600"/>
                <a:gd name="connsiteY3" fmla="*/ 4715055 h 4714875"/>
                <a:gd name="connsiteX4" fmla="*/ 99110 w 10896600"/>
                <a:gd name="connsiteY4" fmla="*/ 4715055 h 4714875"/>
                <a:gd name="connsiteX5" fmla="*/ 50 w 10896600"/>
                <a:gd name="connsiteY5" fmla="*/ 4715055 h 4714875"/>
                <a:gd name="connsiteX6" fmla="*/ 50 w 10896600"/>
                <a:gd name="connsiteY6" fmla="*/ 180 h 4714875"/>
                <a:gd name="connsiteX7" fmla="*/ 99110 w 10896600"/>
                <a:gd name="connsiteY7" fmla="*/ 180 h 471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6600" h="4714875">
                  <a:moveTo>
                    <a:pt x="10797590" y="180"/>
                  </a:moveTo>
                  <a:cubicBezTo>
                    <a:pt x="10852299" y="180"/>
                    <a:pt x="10896650" y="180"/>
                    <a:pt x="10896650" y="180"/>
                  </a:cubicBezTo>
                  <a:lnTo>
                    <a:pt x="10896650" y="4715055"/>
                  </a:lnTo>
                  <a:cubicBezTo>
                    <a:pt x="10896650" y="4715055"/>
                    <a:pt x="10852299" y="4715055"/>
                    <a:pt x="10797590" y="4715055"/>
                  </a:cubicBezTo>
                  <a:lnTo>
                    <a:pt x="99110" y="4715055"/>
                  </a:lnTo>
                  <a:cubicBezTo>
                    <a:pt x="44401" y="4715055"/>
                    <a:pt x="50" y="4715055"/>
                    <a:pt x="50" y="4715055"/>
                  </a:cubicBezTo>
                  <a:lnTo>
                    <a:pt x="50" y="180"/>
                  </a:lnTo>
                  <a:cubicBezTo>
                    <a:pt x="50" y="180"/>
                    <a:pt x="44401" y="180"/>
                    <a:pt x="99110" y="180"/>
                  </a:cubicBezTo>
                  <a:close/>
                </a:path>
              </a:pathLst>
            </a:custGeom>
            <a:solidFill>
              <a:srgbClr val="FFFFFF"/>
            </a:solidFill>
            <a:ln w="19812" cap="flat">
              <a:solidFill>
                <a:srgbClr val="DDDDDD"/>
              </a:solidFill>
              <a:prstDash val="solid"/>
              <a:miter/>
            </a:ln>
          </p:spPr>
          <p:txBody>
            <a:bodyPr rtlCol="0" anchor="ctr"/>
            <a:lstStyle/>
            <a:p>
              <a:pPr algn="ctr"/>
              <a:endParaRPr lang="en-IN"/>
            </a:p>
          </p:txBody>
        </p:sp>
        <p:sp>
          <p:nvSpPr>
            <p:cNvPr id="23" name="TextBox 22">
              <a:extLst>
                <a:ext uri="{FF2B5EF4-FFF2-40B4-BE49-F238E27FC236}">
                  <a16:creationId xmlns:a16="http://schemas.microsoft.com/office/drawing/2014/main" id="{9802F56C-D4F7-0725-A5AC-A5A40B2F5F3F}"/>
                </a:ext>
              </a:extLst>
            </p:cNvPr>
            <p:cNvSpPr txBox="1"/>
            <p:nvPr/>
          </p:nvSpPr>
          <p:spPr>
            <a:xfrm>
              <a:off x="4368717" y="1614816"/>
              <a:ext cx="3480504" cy="300082"/>
            </a:xfrm>
            <a:prstGeom prst="rect">
              <a:avLst/>
            </a:prstGeom>
            <a:noFill/>
          </p:spPr>
          <p:txBody>
            <a:bodyPr wrap="none" rtlCol="0">
              <a:spAutoFit/>
            </a:bodyPr>
            <a:lstStyle/>
            <a:p>
              <a:pPr algn="ctr"/>
              <a:r>
                <a:rPr lang="en-IN" sz="1350" b="1" spc="0" baseline="0">
                  <a:ln/>
                  <a:solidFill>
                    <a:srgbClr val="2C3E50"/>
                  </a:solidFill>
                  <a:latin typeface="Arial"/>
                  <a:cs typeface="Arial"/>
                  <a:sym typeface="Arial"/>
                  <a:rtl val="0"/>
                </a:rPr>
                <a:t>RLC SDU Reassembly Process Timeline</a:t>
              </a:r>
            </a:p>
          </p:txBody>
        </p:sp>
        <p:sp>
          <p:nvSpPr>
            <p:cNvPr id="24" name="Freeform: Shape 23">
              <a:extLst>
                <a:ext uri="{FF2B5EF4-FFF2-40B4-BE49-F238E27FC236}">
                  <a16:creationId xmlns:a16="http://schemas.microsoft.com/office/drawing/2014/main" id="{477B6DB5-6CFF-C824-12AA-999C340DBDA1}"/>
                </a:ext>
              </a:extLst>
            </p:cNvPr>
            <p:cNvSpPr/>
            <p:nvPr/>
          </p:nvSpPr>
          <p:spPr>
            <a:xfrm>
              <a:off x="1651270" y="2228850"/>
              <a:ext cx="8915400" cy="8572"/>
            </a:xfrm>
            <a:custGeom>
              <a:avLst/>
              <a:gdLst>
                <a:gd name="connsiteX0" fmla="*/ 50 w 8915400"/>
                <a:gd name="connsiteY0" fmla="*/ 180 h 8572"/>
                <a:gd name="connsiteX1" fmla="*/ 8915450 w 8915400"/>
                <a:gd name="connsiteY1" fmla="*/ 180 h 8572"/>
              </a:gdLst>
              <a:ahLst/>
              <a:cxnLst>
                <a:cxn ang="0">
                  <a:pos x="connsiteX0" y="connsiteY0"/>
                </a:cxn>
                <a:cxn ang="0">
                  <a:pos x="connsiteX1" y="connsiteY1"/>
                </a:cxn>
              </a:cxnLst>
              <a:rect l="l" t="t" r="r" b="b"/>
              <a:pathLst>
                <a:path w="8915400" h="8572">
                  <a:moveTo>
                    <a:pt x="50" y="180"/>
                  </a:moveTo>
                  <a:lnTo>
                    <a:pt x="8915450" y="180"/>
                  </a:lnTo>
                </a:path>
              </a:pathLst>
            </a:custGeom>
            <a:ln w="19812" cap="flat">
              <a:solidFill>
                <a:srgbClr val="34495E"/>
              </a:solidFill>
              <a:prstDash val="solid"/>
              <a:miter/>
            </a:ln>
          </p:spPr>
          <p:txBody>
            <a:bodyPr rtlCol="0" anchor="ctr"/>
            <a:lstStyle/>
            <a:p>
              <a:pPr algn="ctr"/>
              <a:endParaRPr lang="en-IN"/>
            </a:p>
          </p:txBody>
        </p:sp>
        <p:sp>
          <p:nvSpPr>
            <p:cNvPr id="25" name="TextBox 24">
              <a:extLst>
                <a:ext uri="{FF2B5EF4-FFF2-40B4-BE49-F238E27FC236}">
                  <a16:creationId xmlns:a16="http://schemas.microsoft.com/office/drawing/2014/main" id="{21814B39-4578-6DC1-AA77-C6576F17654A}"/>
                </a:ext>
              </a:extLst>
            </p:cNvPr>
            <p:cNvSpPr txBox="1"/>
            <p:nvPr/>
          </p:nvSpPr>
          <p:spPr>
            <a:xfrm>
              <a:off x="1065268" y="2132867"/>
              <a:ext cx="441146" cy="230832"/>
            </a:xfrm>
            <a:prstGeom prst="rect">
              <a:avLst/>
            </a:prstGeom>
            <a:noFill/>
          </p:spPr>
          <p:txBody>
            <a:bodyPr wrap="none" rtlCol="0">
              <a:spAutoFit/>
            </a:bodyPr>
            <a:lstStyle/>
            <a:p>
              <a:pPr algn="ctr"/>
              <a:r>
                <a:rPr lang="en-IN" sz="900" spc="0" baseline="0">
                  <a:ln/>
                  <a:solidFill>
                    <a:srgbClr val="2C3E50"/>
                  </a:solidFill>
                  <a:latin typeface="Arial"/>
                  <a:cs typeface="Arial"/>
                  <a:sym typeface="Arial"/>
                  <a:rtl val="0"/>
                </a:rPr>
                <a:t>Time</a:t>
              </a:r>
            </a:p>
          </p:txBody>
        </p:sp>
        <p:grpSp>
          <p:nvGrpSpPr>
            <p:cNvPr id="26" name="Graphic 4">
              <a:extLst>
                <a:ext uri="{FF2B5EF4-FFF2-40B4-BE49-F238E27FC236}">
                  <a16:creationId xmlns:a16="http://schemas.microsoft.com/office/drawing/2014/main" id="{501302C8-E228-B081-96B0-90FC8E5FE875}"/>
                </a:ext>
              </a:extLst>
            </p:cNvPr>
            <p:cNvGrpSpPr/>
            <p:nvPr/>
          </p:nvGrpSpPr>
          <p:grpSpPr>
            <a:xfrm>
              <a:off x="2493431" y="2185987"/>
              <a:ext cx="6240476" cy="298737"/>
              <a:chOff x="2493431" y="2185987"/>
              <a:chExt cx="6240476" cy="298737"/>
            </a:xfrm>
            <a:solidFill>
              <a:srgbClr val="7F8C8D"/>
            </a:solidFill>
          </p:grpSpPr>
          <p:sp>
            <p:nvSpPr>
              <p:cNvPr id="27" name="Freeform: Shape 26">
                <a:extLst>
                  <a:ext uri="{FF2B5EF4-FFF2-40B4-BE49-F238E27FC236}">
                    <a16:creationId xmlns:a16="http://schemas.microsoft.com/office/drawing/2014/main" id="{7AA3B62C-EBFE-6DC9-4AE3-B89207807BEB}"/>
                  </a:ext>
                </a:extLst>
              </p:cNvPr>
              <p:cNvSpPr/>
              <p:nvPr/>
            </p:nvSpPr>
            <p:spPr>
              <a:xfrm>
                <a:off x="2641870" y="2185987"/>
                <a:ext cx="9906" cy="85725"/>
              </a:xfrm>
              <a:custGeom>
                <a:avLst/>
                <a:gdLst>
                  <a:gd name="connsiteX0" fmla="*/ 50 w 9906"/>
                  <a:gd name="connsiteY0" fmla="*/ 180 h 85725"/>
                  <a:gd name="connsiteX1" fmla="*/ 50 w 9906"/>
                  <a:gd name="connsiteY1" fmla="*/ 85905 h 85725"/>
                </a:gdLst>
                <a:ahLst/>
                <a:cxnLst>
                  <a:cxn ang="0">
                    <a:pos x="connsiteX0" y="connsiteY0"/>
                  </a:cxn>
                  <a:cxn ang="0">
                    <a:pos x="connsiteX1" y="connsiteY1"/>
                  </a:cxn>
                </a:cxnLst>
                <a:rect l="l" t="t" r="r" b="b"/>
                <a:pathLst>
                  <a:path w="9906" h="85725">
                    <a:moveTo>
                      <a:pt x="50" y="180"/>
                    </a:moveTo>
                    <a:lnTo>
                      <a:pt x="50" y="85905"/>
                    </a:lnTo>
                  </a:path>
                </a:pathLst>
              </a:custGeom>
              <a:ln w="9906" cap="flat">
                <a:solidFill>
                  <a:srgbClr val="7F8C8D"/>
                </a:solidFill>
                <a:prstDash val="solid"/>
                <a:miter/>
              </a:ln>
            </p:spPr>
            <p:txBody>
              <a:bodyPr rtlCol="0" anchor="ctr"/>
              <a:lstStyle/>
              <a:p>
                <a:pPr algn="ctr"/>
                <a:endParaRPr lang="en-IN"/>
              </a:p>
            </p:txBody>
          </p:sp>
          <p:sp>
            <p:nvSpPr>
              <p:cNvPr id="28" name="TextBox 27">
                <a:extLst>
                  <a:ext uri="{FF2B5EF4-FFF2-40B4-BE49-F238E27FC236}">
                    <a16:creationId xmlns:a16="http://schemas.microsoft.com/office/drawing/2014/main" id="{9C066D2B-7F3C-4C5A-BBFE-2D0187D656EB}"/>
                  </a:ext>
                </a:extLst>
              </p:cNvPr>
              <p:cNvSpPr txBox="1"/>
              <p:nvPr/>
            </p:nvSpPr>
            <p:spPr>
              <a:xfrm>
                <a:off x="2493431" y="2276975"/>
                <a:ext cx="296876" cy="207749"/>
              </a:xfrm>
              <a:prstGeom prst="rect">
                <a:avLst/>
              </a:prstGeom>
              <a:noFill/>
            </p:spPr>
            <p:txBody>
              <a:bodyPr wrap="none" rtlCol="0">
                <a:spAutoFit/>
              </a:bodyPr>
              <a:lstStyle/>
              <a:p>
                <a:pPr algn="ctr"/>
                <a:r>
                  <a:rPr lang="en-IN" sz="750" spc="0" baseline="0">
                    <a:ln/>
                    <a:solidFill>
                      <a:srgbClr val="7F8C8D"/>
                    </a:solidFill>
                    <a:latin typeface="Arial"/>
                    <a:cs typeface="Arial"/>
                    <a:sym typeface="Arial"/>
                    <a:rtl val="0"/>
                  </a:rPr>
                  <a:t>T0</a:t>
                </a:r>
              </a:p>
            </p:txBody>
          </p:sp>
          <p:sp>
            <p:nvSpPr>
              <p:cNvPr id="29" name="Freeform: Shape 28">
                <a:extLst>
                  <a:ext uri="{FF2B5EF4-FFF2-40B4-BE49-F238E27FC236}">
                    <a16:creationId xmlns:a16="http://schemas.microsoft.com/office/drawing/2014/main" id="{0299690A-86C4-6277-ABEF-4E864D7C7E1A}"/>
                  </a:ext>
                </a:extLst>
              </p:cNvPr>
              <p:cNvSpPr/>
              <p:nvPr/>
            </p:nvSpPr>
            <p:spPr>
              <a:xfrm>
                <a:off x="4127770" y="2185987"/>
                <a:ext cx="9906" cy="85725"/>
              </a:xfrm>
              <a:custGeom>
                <a:avLst/>
                <a:gdLst>
                  <a:gd name="connsiteX0" fmla="*/ 50 w 9906"/>
                  <a:gd name="connsiteY0" fmla="*/ 180 h 85725"/>
                  <a:gd name="connsiteX1" fmla="*/ 50 w 9906"/>
                  <a:gd name="connsiteY1" fmla="*/ 85905 h 85725"/>
                </a:gdLst>
                <a:ahLst/>
                <a:cxnLst>
                  <a:cxn ang="0">
                    <a:pos x="connsiteX0" y="connsiteY0"/>
                  </a:cxn>
                  <a:cxn ang="0">
                    <a:pos x="connsiteX1" y="connsiteY1"/>
                  </a:cxn>
                </a:cxnLst>
                <a:rect l="l" t="t" r="r" b="b"/>
                <a:pathLst>
                  <a:path w="9906" h="85725">
                    <a:moveTo>
                      <a:pt x="50" y="180"/>
                    </a:moveTo>
                    <a:lnTo>
                      <a:pt x="50" y="85905"/>
                    </a:lnTo>
                  </a:path>
                </a:pathLst>
              </a:custGeom>
              <a:ln w="9906" cap="flat">
                <a:solidFill>
                  <a:srgbClr val="7F8C8D"/>
                </a:solidFill>
                <a:prstDash val="solid"/>
                <a:miter/>
              </a:ln>
            </p:spPr>
            <p:txBody>
              <a:bodyPr rtlCol="0" anchor="ctr"/>
              <a:lstStyle/>
              <a:p>
                <a:pPr algn="ctr"/>
                <a:endParaRPr lang="en-IN"/>
              </a:p>
            </p:txBody>
          </p:sp>
          <p:sp>
            <p:nvSpPr>
              <p:cNvPr id="30" name="TextBox 29">
                <a:extLst>
                  <a:ext uri="{FF2B5EF4-FFF2-40B4-BE49-F238E27FC236}">
                    <a16:creationId xmlns:a16="http://schemas.microsoft.com/office/drawing/2014/main" id="{7404B3FF-9B96-D2F8-12F8-41691B5B2688}"/>
                  </a:ext>
                </a:extLst>
              </p:cNvPr>
              <p:cNvSpPr txBox="1"/>
              <p:nvPr/>
            </p:nvSpPr>
            <p:spPr>
              <a:xfrm>
                <a:off x="3979331" y="2276975"/>
                <a:ext cx="296876" cy="207749"/>
              </a:xfrm>
              <a:prstGeom prst="rect">
                <a:avLst/>
              </a:prstGeom>
              <a:noFill/>
            </p:spPr>
            <p:txBody>
              <a:bodyPr wrap="none" rtlCol="0">
                <a:spAutoFit/>
              </a:bodyPr>
              <a:lstStyle/>
              <a:p>
                <a:pPr algn="ctr"/>
                <a:r>
                  <a:rPr lang="en-IN" sz="750" spc="0" baseline="0">
                    <a:ln/>
                    <a:solidFill>
                      <a:srgbClr val="7F8C8D"/>
                    </a:solidFill>
                    <a:latin typeface="Arial"/>
                    <a:cs typeface="Arial"/>
                    <a:sym typeface="Arial"/>
                    <a:rtl val="0"/>
                  </a:rPr>
                  <a:t>T1</a:t>
                </a:r>
              </a:p>
            </p:txBody>
          </p:sp>
          <p:sp>
            <p:nvSpPr>
              <p:cNvPr id="31" name="Freeform: Shape 30">
                <a:extLst>
                  <a:ext uri="{FF2B5EF4-FFF2-40B4-BE49-F238E27FC236}">
                    <a16:creationId xmlns:a16="http://schemas.microsoft.com/office/drawing/2014/main" id="{B4D1E37D-95C5-0C55-0359-CB65F3C83E12}"/>
                  </a:ext>
                </a:extLst>
              </p:cNvPr>
              <p:cNvSpPr/>
              <p:nvPr/>
            </p:nvSpPr>
            <p:spPr>
              <a:xfrm>
                <a:off x="5613670" y="2185987"/>
                <a:ext cx="9906" cy="85725"/>
              </a:xfrm>
              <a:custGeom>
                <a:avLst/>
                <a:gdLst>
                  <a:gd name="connsiteX0" fmla="*/ 50 w 9906"/>
                  <a:gd name="connsiteY0" fmla="*/ 180 h 85725"/>
                  <a:gd name="connsiteX1" fmla="*/ 50 w 9906"/>
                  <a:gd name="connsiteY1" fmla="*/ 85905 h 85725"/>
                </a:gdLst>
                <a:ahLst/>
                <a:cxnLst>
                  <a:cxn ang="0">
                    <a:pos x="connsiteX0" y="connsiteY0"/>
                  </a:cxn>
                  <a:cxn ang="0">
                    <a:pos x="connsiteX1" y="connsiteY1"/>
                  </a:cxn>
                </a:cxnLst>
                <a:rect l="l" t="t" r="r" b="b"/>
                <a:pathLst>
                  <a:path w="9906" h="85725">
                    <a:moveTo>
                      <a:pt x="50" y="180"/>
                    </a:moveTo>
                    <a:lnTo>
                      <a:pt x="50" y="85905"/>
                    </a:lnTo>
                  </a:path>
                </a:pathLst>
              </a:custGeom>
              <a:ln w="9906" cap="flat">
                <a:solidFill>
                  <a:srgbClr val="7F8C8D"/>
                </a:solidFill>
                <a:prstDash val="solid"/>
                <a:miter/>
              </a:ln>
            </p:spPr>
            <p:txBody>
              <a:bodyPr rtlCol="0" anchor="ctr"/>
              <a:lstStyle/>
              <a:p>
                <a:pPr algn="ctr"/>
                <a:endParaRPr lang="en-IN"/>
              </a:p>
            </p:txBody>
          </p:sp>
          <p:sp>
            <p:nvSpPr>
              <p:cNvPr id="32" name="TextBox 31">
                <a:extLst>
                  <a:ext uri="{FF2B5EF4-FFF2-40B4-BE49-F238E27FC236}">
                    <a16:creationId xmlns:a16="http://schemas.microsoft.com/office/drawing/2014/main" id="{1BE06087-8C96-67A7-3915-3227D4B5C193}"/>
                  </a:ext>
                </a:extLst>
              </p:cNvPr>
              <p:cNvSpPr txBox="1"/>
              <p:nvPr/>
            </p:nvSpPr>
            <p:spPr>
              <a:xfrm>
                <a:off x="5465231" y="2276975"/>
                <a:ext cx="296876" cy="207749"/>
              </a:xfrm>
              <a:prstGeom prst="rect">
                <a:avLst/>
              </a:prstGeom>
              <a:noFill/>
            </p:spPr>
            <p:txBody>
              <a:bodyPr wrap="none" rtlCol="0">
                <a:spAutoFit/>
              </a:bodyPr>
              <a:lstStyle/>
              <a:p>
                <a:pPr algn="ctr"/>
                <a:r>
                  <a:rPr lang="en-IN" sz="750" spc="0" baseline="0">
                    <a:ln/>
                    <a:solidFill>
                      <a:srgbClr val="7F8C8D"/>
                    </a:solidFill>
                    <a:latin typeface="Arial"/>
                    <a:cs typeface="Arial"/>
                    <a:sym typeface="Arial"/>
                    <a:rtl val="0"/>
                  </a:rPr>
                  <a:t>T2</a:t>
                </a:r>
              </a:p>
            </p:txBody>
          </p:sp>
          <p:sp>
            <p:nvSpPr>
              <p:cNvPr id="33" name="Freeform: Shape 32">
                <a:extLst>
                  <a:ext uri="{FF2B5EF4-FFF2-40B4-BE49-F238E27FC236}">
                    <a16:creationId xmlns:a16="http://schemas.microsoft.com/office/drawing/2014/main" id="{7A96E1E0-CD56-B80B-954D-7C3DAE552080}"/>
                  </a:ext>
                </a:extLst>
              </p:cNvPr>
              <p:cNvSpPr/>
              <p:nvPr/>
            </p:nvSpPr>
            <p:spPr>
              <a:xfrm>
                <a:off x="7099570" y="2185987"/>
                <a:ext cx="9906" cy="85725"/>
              </a:xfrm>
              <a:custGeom>
                <a:avLst/>
                <a:gdLst>
                  <a:gd name="connsiteX0" fmla="*/ 50 w 9906"/>
                  <a:gd name="connsiteY0" fmla="*/ 180 h 85725"/>
                  <a:gd name="connsiteX1" fmla="*/ 50 w 9906"/>
                  <a:gd name="connsiteY1" fmla="*/ 85905 h 85725"/>
                </a:gdLst>
                <a:ahLst/>
                <a:cxnLst>
                  <a:cxn ang="0">
                    <a:pos x="connsiteX0" y="connsiteY0"/>
                  </a:cxn>
                  <a:cxn ang="0">
                    <a:pos x="connsiteX1" y="connsiteY1"/>
                  </a:cxn>
                </a:cxnLst>
                <a:rect l="l" t="t" r="r" b="b"/>
                <a:pathLst>
                  <a:path w="9906" h="85725">
                    <a:moveTo>
                      <a:pt x="50" y="180"/>
                    </a:moveTo>
                    <a:lnTo>
                      <a:pt x="50" y="85905"/>
                    </a:lnTo>
                  </a:path>
                </a:pathLst>
              </a:custGeom>
              <a:ln w="9906" cap="flat">
                <a:solidFill>
                  <a:srgbClr val="7F8C8D"/>
                </a:solidFill>
                <a:prstDash val="solid"/>
                <a:miter/>
              </a:ln>
            </p:spPr>
            <p:txBody>
              <a:bodyPr rtlCol="0" anchor="ctr"/>
              <a:lstStyle/>
              <a:p>
                <a:pPr algn="ctr"/>
                <a:endParaRPr lang="en-IN"/>
              </a:p>
            </p:txBody>
          </p:sp>
          <p:sp>
            <p:nvSpPr>
              <p:cNvPr id="34" name="TextBox 33">
                <a:extLst>
                  <a:ext uri="{FF2B5EF4-FFF2-40B4-BE49-F238E27FC236}">
                    <a16:creationId xmlns:a16="http://schemas.microsoft.com/office/drawing/2014/main" id="{E3EDDE08-6F4B-A249-CE6B-64B4C8C6CC51}"/>
                  </a:ext>
                </a:extLst>
              </p:cNvPr>
              <p:cNvSpPr txBox="1"/>
              <p:nvPr/>
            </p:nvSpPr>
            <p:spPr>
              <a:xfrm>
                <a:off x="6951131" y="2276975"/>
                <a:ext cx="296876" cy="207749"/>
              </a:xfrm>
              <a:prstGeom prst="rect">
                <a:avLst/>
              </a:prstGeom>
              <a:noFill/>
            </p:spPr>
            <p:txBody>
              <a:bodyPr wrap="none" rtlCol="0">
                <a:spAutoFit/>
              </a:bodyPr>
              <a:lstStyle/>
              <a:p>
                <a:pPr algn="ctr"/>
                <a:r>
                  <a:rPr lang="en-IN" sz="750" spc="0" baseline="0">
                    <a:ln/>
                    <a:solidFill>
                      <a:srgbClr val="7F8C8D"/>
                    </a:solidFill>
                    <a:latin typeface="Arial"/>
                    <a:cs typeface="Arial"/>
                    <a:sym typeface="Arial"/>
                    <a:rtl val="0"/>
                  </a:rPr>
                  <a:t>T3</a:t>
                </a:r>
              </a:p>
            </p:txBody>
          </p:sp>
          <p:sp>
            <p:nvSpPr>
              <p:cNvPr id="35" name="Freeform: Shape 34">
                <a:extLst>
                  <a:ext uri="{FF2B5EF4-FFF2-40B4-BE49-F238E27FC236}">
                    <a16:creationId xmlns:a16="http://schemas.microsoft.com/office/drawing/2014/main" id="{376FC783-472E-D5C1-5829-B371D5ABEA1F}"/>
                  </a:ext>
                </a:extLst>
              </p:cNvPr>
              <p:cNvSpPr/>
              <p:nvPr/>
            </p:nvSpPr>
            <p:spPr>
              <a:xfrm>
                <a:off x="8585470" y="2185987"/>
                <a:ext cx="9906" cy="85725"/>
              </a:xfrm>
              <a:custGeom>
                <a:avLst/>
                <a:gdLst>
                  <a:gd name="connsiteX0" fmla="*/ 50 w 9906"/>
                  <a:gd name="connsiteY0" fmla="*/ 180 h 85725"/>
                  <a:gd name="connsiteX1" fmla="*/ 50 w 9906"/>
                  <a:gd name="connsiteY1" fmla="*/ 85905 h 85725"/>
                </a:gdLst>
                <a:ahLst/>
                <a:cxnLst>
                  <a:cxn ang="0">
                    <a:pos x="connsiteX0" y="connsiteY0"/>
                  </a:cxn>
                  <a:cxn ang="0">
                    <a:pos x="connsiteX1" y="connsiteY1"/>
                  </a:cxn>
                </a:cxnLst>
                <a:rect l="l" t="t" r="r" b="b"/>
                <a:pathLst>
                  <a:path w="9906" h="85725">
                    <a:moveTo>
                      <a:pt x="50" y="180"/>
                    </a:moveTo>
                    <a:lnTo>
                      <a:pt x="50" y="85905"/>
                    </a:lnTo>
                  </a:path>
                </a:pathLst>
              </a:custGeom>
              <a:ln w="9906" cap="flat">
                <a:solidFill>
                  <a:srgbClr val="7F8C8D"/>
                </a:solidFill>
                <a:prstDash val="solid"/>
                <a:miter/>
              </a:ln>
            </p:spPr>
            <p:txBody>
              <a:bodyPr rtlCol="0" anchor="ctr"/>
              <a:lstStyle/>
              <a:p>
                <a:pPr algn="ctr"/>
                <a:endParaRPr lang="en-IN"/>
              </a:p>
            </p:txBody>
          </p:sp>
          <p:sp>
            <p:nvSpPr>
              <p:cNvPr id="36" name="TextBox 35">
                <a:extLst>
                  <a:ext uri="{FF2B5EF4-FFF2-40B4-BE49-F238E27FC236}">
                    <a16:creationId xmlns:a16="http://schemas.microsoft.com/office/drawing/2014/main" id="{A281116B-5D24-3650-74F8-8E6E4014B84F}"/>
                  </a:ext>
                </a:extLst>
              </p:cNvPr>
              <p:cNvSpPr txBox="1"/>
              <p:nvPr/>
            </p:nvSpPr>
            <p:spPr>
              <a:xfrm>
                <a:off x="8437031" y="2276975"/>
                <a:ext cx="296876" cy="207749"/>
              </a:xfrm>
              <a:prstGeom prst="rect">
                <a:avLst/>
              </a:prstGeom>
              <a:noFill/>
            </p:spPr>
            <p:txBody>
              <a:bodyPr wrap="none" rtlCol="0">
                <a:spAutoFit/>
              </a:bodyPr>
              <a:lstStyle/>
              <a:p>
                <a:pPr algn="ctr"/>
                <a:r>
                  <a:rPr lang="en-IN" sz="750" spc="0" baseline="0">
                    <a:ln/>
                    <a:solidFill>
                      <a:srgbClr val="7F8C8D"/>
                    </a:solidFill>
                    <a:latin typeface="Arial"/>
                    <a:cs typeface="Arial"/>
                    <a:sym typeface="Arial"/>
                    <a:rtl val="0"/>
                  </a:rPr>
                  <a:t>T4</a:t>
                </a:r>
              </a:p>
            </p:txBody>
          </p:sp>
        </p:grpSp>
        <p:grpSp>
          <p:nvGrpSpPr>
            <p:cNvPr id="37" name="Graphic 4">
              <a:extLst>
                <a:ext uri="{FF2B5EF4-FFF2-40B4-BE49-F238E27FC236}">
                  <a16:creationId xmlns:a16="http://schemas.microsoft.com/office/drawing/2014/main" id="{B43F8489-C945-691D-6CAB-24ACAD434002}"/>
                </a:ext>
              </a:extLst>
            </p:cNvPr>
            <p:cNvGrpSpPr/>
            <p:nvPr/>
          </p:nvGrpSpPr>
          <p:grpSpPr>
            <a:xfrm>
              <a:off x="1079560" y="2562022"/>
              <a:ext cx="7454951" cy="990484"/>
              <a:chOff x="1079560" y="2562022"/>
              <a:chExt cx="7454951" cy="990484"/>
            </a:xfrm>
          </p:grpSpPr>
          <p:sp>
            <p:nvSpPr>
              <p:cNvPr id="38" name="TextBox 37">
                <a:extLst>
                  <a:ext uri="{FF2B5EF4-FFF2-40B4-BE49-F238E27FC236}">
                    <a16:creationId xmlns:a16="http://schemas.microsoft.com/office/drawing/2014/main" id="{8F7E446A-9195-F34B-A6FC-04CAB4A2AFD5}"/>
                  </a:ext>
                </a:extLst>
              </p:cNvPr>
              <p:cNvSpPr txBox="1"/>
              <p:nvPr/>
            </p:nvSpPr>
            <p:spPr>
              <a:xfrm>
                <a:off x="1079560" y="2588833"/>
                <a:ext cx="1555234" cy="253916"/>
              </a:xfrm>
              <a:prstGeom prst="rect">
                <a:avLst/>
              </a:prstGeom>
              <a:noFill/>
            </p:spPr>
            <p:txBody>
              <a:bodyPr wrap="none" rtlCol="0">
                <a:spAutoFit/>
              </a:bodyPr>
              <a:lstStyle/>
              <a:p>
                <a:pPr algn="ctr"/>
                <a:r>
                  <a:rPr lang="en-IN" sz="1050" b="1" spc="0" baseline="0">
                    <a:ln/>
                    <a:solidFill>
                      <a:srgbClr val="2C3E50"/>
                    </a:solidFill>
                    <a:latin typeface="Arial"/>
                    <a:cs typeface="Arial"/>
                    <a:sym typeface="Arial"/>
                    <a:rtl val="0"/>
                  </a:rPr>
                  <a:t>Transmitter (gNB/UE)</a:t>
                </a:r>
              </a:p>
            </p:txBody>
          </p:sp>
          <p:sp>
            <p:nvSpPr>
              <p:cNvPr id="39" name="Freeform: Shape 38">
                <a:extLst>
                  <a:ext uri="{FF2B5EF4-FFF2-40B4-BE49-F238E27FC236}">
                    <a16:creationId xmlns:a16="http://schemas.microsoft.com/office/drawing/2014/main" id="{45FE23F0-0037-EC68-795A-02691F7AF7E2}"/>
                  </a:ext>
                </a:extLst>
              </p:cNvPr>
              <p:cNvSpPr/>
              <p:nvPr/>
            </p:nvSpPr>
            <p:spPr>
              <a:xfrm>
                <a:off x="2603770" y="2562022"/>
                <a:ext cx="1981200" cy="342900"/>
              </a:xfrm>
              <a:custGeom>
                <a:avLst/>
                <a:gdLst>
                  <a:gd name="connsiteX0" fmla="*/ 1931720 w 1981200"/>
                  <a:gd name="connsiteY0" fmla="*/ 300 h 342900"/>
                  <a:gd name="connsiteX1" fmla="*/ 1981250 w 1981200"/>
                  <a:gd name="connsiteY1" fmla="*/ 300 h 342900"/>
                  <a:gd name="connsiteX2" fmla="*/ 1981250 w 1981200"/>
                  <a:gd name="connsiteY2" fmla="*/ 343200 h 342900"/>
                  <a:gd name="connsiteX3" fmla="*/ 1931720 w 1981200"/>
                  <a:gd name="connsiteY3" fmla="*/ 343200 h 342900"/>
                  <a:gd name="connsiteX4" fmla="*/ 49580 w 1981200"/>
                  <a:gd name="connsiteY4" fmla="*/ 343200 h 342900"/>
                  <a:gd name="connsiteX5" fmla="*/ 50 w 1981200"/>
                  <a:gd name="connsiteY5" fmla="*/ 343200 h 342900"/>
                  <a:gd name="connsiteX6" fmla="*/ 50 w 1981200"/>
                  <a:gd name="connsiteY6" fmla="*/ 300 h 342900"/>
                  <a:gd name="connsiteX7" fmla="*/ 49580 w 1981200"/>
                  <a:gd name="connsiteY7" fmla="*/ 3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200" h="342900">
                    <a:moveTo>
                      <a:pt x="1931720" y="300"/>
                    </a:moveTo>
                    <a:cubicBezTo>
                      <a:pt x="1959075" y="300"/>
                      <a:pt x="1981250" y="300"/>
                      <a:pt x="1981250" y="300"/>
                    </a:cubicBezTo>
                    <a:lnTo>
                      <a:pt x="1981250" y="343200"/>
                    </a:lnTo>
                    <a:cubicBezTo>
                      <a:pt x="1981250" y="343200"/>
                      <a:pt x="1959075" y="343200"/>
                      <a:pt x="1931720" y="343200"/>
                    </a:cubicBezTo>
                    <a:lnTo>
                      <a:pt x="49580" y="343200"/>
                    </a:lnTo>
                    <a:cubicBezTo>
                      <a:pt x="22225" y="343200"/>
                      <a:pt x="50" y="343200"/>
                      <a:pt x="50" y="343200"/>
                    </a:cubicBezTo>
                    <a:lnTo>
                      <a:pt x="50" y="300"/>
                    </a:lnTo>
                    <a:cubicBezTo>
                      <a:pt x="50" y="300"/>
                      <a:pt x="22225" y="300"/>
                      <a:pt x="49580" y="300"/>
                    </a:cubicBezTo>
                    <a:close/>
                  </a:path>
                </a:pathLst>
              </a:custGeom>
              <a:solidFill>
                <a:srgbClr val="ECF0F1"/>
              </a:solidFill>
              <a:ln w="9906" cap="flat">
                <a:solidFill>
                  <a:srgbClr val="BDC3C7"/>
                </a:solidFill>
                <a:prstDash val="solid"/>
                <a:miter/>
              </a:ln>
            </p:spPr>
            <p:txBody>
              <a:bodyPr rtlCol="0" anchor="ctr"/>
              <a:lstStyle/>
              <a:p>
                <a:pPr algn="ctr"/>
                <a:endParaRPr lang="en-IN"/>
              </a:p>
            </p:txBody>
          </p:sp>
          <p:sp>
            <p:nvSpPr>
              <p:cNvPr id="40" name="TextBox 39">
                <a:extLst>
                  <a:ext uri="{FF2B5EF4-FFF2-40B4-BE49-F238E27FC236}">
                    <a16:creationId xmlns:a16="http://schemas.microsoft.com/office/drawing/2014/main" id="{B826FCA6-AF96-A856-2DFF-F48B7EB0604B}"/>
                  </a:ext>
                </a:extLst>
              </p:cNvPr>
              <p:cNvSpPr txBox="1"/>
              <p:nvPr/>
            </p:nvSpPr>
            <p:spPr>
              <a:xfrm>
                <a:off x="2876865" y="2637489"/>
                <a:ext cx="1435008" cy="230832"/>
              </a:xfrm>
              <a:prstGeom prst="rect">
                <a:avLst/>
              </a:prstGeom>
              <a:noFill/>
            </p:spPr>
            <p:txBody>
              <a:bodyPr wrap="none" rtlCol="0">
                <a:spAutoFit/>
              </a:bodyPr>
              <a:lstStyle/>
              <a:p>
                <a:pPr algn="ctr"/>
                <a:r>
                  <a:rPr lang="en-IN" sz="900" spc="0" baseline="0">
                    <a:ln/>
                    <a:solidFill>
                      <a:srgbClr val="2C3E50"/>
                    </a:solidFill>
                    <a:latin typeface="Arial"/>
                    <a:cs typeface="Arial"/>
                    <a:sym typeface="Arial"/>
                    <a:rtl val="0"/>
                  </a:rPr>
                  <a:t>RLC SDU Segmentation</a:t>
                </a:r>
              </a:p>
            </p:txBody>
          </p:sp>
          <p:grpSp>
            <p:nvGrpSpPr>
              <p:cNvPr id="41" name="Graphic 4">
                <a:extLst>
                  <a:ext uri="{FF2B5EF4-FFF2-40B4-BE49-F238E27FC236}">
                    <a16:creationId xmlns:a16="http://schemas.microsoft.com/office/drawing/2014/main" id="{93B4A6D3-1C80-8859-12C7-D59BE38A2C1E}"/>
                  </a:ext>
                </a:extLst>
              </p:cNvPr>
              <p:cNvGrpSpPr/>
              <p:nvPr/>
            </p:nvGrpSpPr>
            <p:grpSpPr>
              <a:xfrm>
                <a:off x="2593768" y="2884810"/>
                <a:ext cx="5940743" cy="667696"/>
                <a:chOff x="2593768" y="2884810"/>
                <a:chExt cx="5940743" cy="667696"/>
              </a:xfrm>
            </p:grpSpPr>
            <p:sp>
              <p:nvSpPr>
                <p:cNvPr id="42" name="Freeform: Shape 41">
                  <a:extLst>
                    <a:ext uri="{FF2B5EF4-FFF2-40B4-BE49-F238E27FC236}">
                      <a16:creationId xmlns:a16="http://schemas.microsoft.com/office/drawing/2014/main" id="{74924D1B-FA9A-9400-CD2A-45CB716C1671}"/>
                    </a:ext>
                  </a:extLst>
                </p:cNvPr>
                <p:cNvSpPr/>
                <p:nvPr/>
              </p:nvSpPr>
              <p:spPr>
                <a:xfrm>
                  <a:off x="2641870" y="3086100"/>
                  <a:ext cx="396240" cy="214312"/>
                </a:xfrm>
                <a:custGeom>
                  <a:avLst/>
                  <a:gdLst>
                    <a:gd name="connsiteX0" fmla="*/ 366572 w 396240"/>
                    <a:gd name="connsiteY0" fmla="*/ 360 h 214312"/>
                    <a:gd name="connsiteX1" fmla="*/ 396290 w 396240"/>
                    <a:gd name="connsiteY1" fmla="*/ 360 h 214312"/>
                    <a:gd name="connsiteX2" fmla="*/ 396290 w 396240"/>
                    <a:gd name="connsiteY2" fmla="*/ 214673 h 214312"/>
                    <a:gd name="connsiteX3" fmla="*/ 366572 w 396240"/>
                    <a:gd name="connsiteY3" fmla="*/ 214673 h 214312"/>
                    <a:gd name="connsiteX4" fmla="*/ 29768 w 396240"/>
                    <a:gd name="connsiteY4" fmla="*/ 214673 h 214312"/>
                    <a:gd name="connsiteX5" fmla="*/ 50 w 396240"/>
                    <a:gd name="connsiteY5" fmla="*/ 214673 h 214312"/>
                    <a:gd name="connsiteX6" fmla="*/ 50 w 396240"/>
                    <a:gd name="connsiteY6" fmla="*/ 360 h 214312"/>
                    <a:gd name="connsiteX7" fmla="*/ 29768 w 396240"/>
                    <a:gd name="connsiteY7" fmla="*/ 360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240" h="214312">
                      <a:moveTo>
                        <a:pt x="366572" y="360"/>
                      </a:moveTo>
                      <a:cubicBezTo>
                        <a:pt x="382985" y="360"/>
                        <a:pt x="396290" y="360"/>
                        <a:pt x="396290" y="360"/>
                      </a:cubicBezTo>
                      <a:lnTo>
                        <a:pt x="396290" y="214673"/>
                      </a:lnTo>
                      <a:cubicBezTo>
                        <a:pt x="396290" y="214673"/>
                        <a:pt x="382985" y="214673"/>
                        <a:pt x="366572" y="214673"/>
                      </a:cubicBezTo>
                      <a:lnTo>
                        <a:pt x="29768" y="214673"/>
                      </a:lnTo>
                      <a:cubicBezTo>
                        <a:pt x="13355" y="214673"/>
                        <a:pt x="50" y="214673"/>
                        <a:pt x="50" y="214673"/>
                      </a:cubicBezTo>
                      <a:lnTo>
                        <a:pt x="50" y="360"/>
                      </a:lnTo>
                      <a:cubicBezTo>
                        <a:pt x="50" y="360"/>
                        <a:pt x="13355" y="360"/>
                        <a:pt x="29768" y="360"/>
                      </a:cubicBezTo>
                      <a:close/>
                    </a:path>
                  </a:pathLst>
                </a:custGeom>
                <a:solidFill>
                  <a:srgbClr val="3498DB"/>
                </a:solidFill>
                <a:ln w="9906" cap="flat">
                  <a:noFill/>
                  <a:prstDash val="solid"/>
                  <a:miter/>
                </a:ln>
              </p:spPr>
              <p:txBody>
                <a:bodyPr rtlCol="0" anchor="ctr"/>
                <a:lstStyle/>
                <a:p>
                  <a:pPr algn="ctr"/>
                  <a:endParaRPr lang="en-IN"/>
                </a:p>
              </p:txBody>
            </p:sp>
            <p:sp>
              <p:nvSpPr>
                <p:cNvPr id="43" name="TextBox 42">
                  <a:extLst>
                    <a:ext uri="{FF2B5EF4-FFF2-40B4-BE49-F238E27FC236}">
                      <a16:creationId xmlns:a16="http://schemas.microsoft.com/office/drawing/2014/main" id="{6B63A6F7-1DA5-8044-0469-D027081CD4DD}"/>
                    </a:ext>
                  </a:extLst>
                </p:cNvPr>
                <p:cNvSpPr txBox="1"/>
                <p:nvPr/>
              </p:nvSpPr>
              <p:spPr>
                <a:xfrm>
                  <a:off x="2593768" y="3108507"/>
                  <a:ext cx="492443" cy="207749"/>
                </a:xfrm>
                <a:prstGeom prst="rect">
                  <a:avLst/>
                </a:prstGeom>
                <a:noFill/>
              </p:spPr>
              <p:txBody>
                <a:bodyPr wrap="none" rtlCol="0">
                  <a:spAutoFit/>
                </a:bodyPr>
                <a:lstStyle/>
                <a:p>
                  <a:pPr algn="ctr"/>
                  <a:r>
                    <a:rPr lang="en-IN" sz="750" spc="0" baseline="0">
                      <a:ln/>
                      <a:solidFill>
                        <a:srgbClr val="FFFFFF"/>
                      </a:solidFill>
                      <a:latin typeface="Arial"/>
                      <a:cs typeface="Arial"/>
                      <a:sym typeface="Arial"/>
                      <a:rtl val="0"/>
                    </a:rPr>
                    <a:t>PDU#1</a:t>
                  </a:r>
                </a:p>
              </p:txBody>
            </p:sp>
            <p:sp>
              <p:nvSpPr>
                <p:cNvPr id="44" name="Freeform: Shape 43">
                  <a:extLst>
                    <a:ext uri="{FF2B5EF4-FFF2-40B4-BE49-F238E27FC236}">
                      <a16:creationId xmlns:a16="http://schemas.microsoft.com/office/drawing/2014/main" id="{4EB4278D-8695-1D53-8ECB-744B17C6ED1C}"/>
                    </a:ext>
                  </a:extLst>
                </p:cNvPr>
                <p:cNvSpPr/>
                <p:nvPr/>
              </p:nvSpPr>
              <p:spPr>
                <a:xfrm>
                  <a:off x="2839990" y="3300412"/>
                  <a:ext cx="9906" cy="214312"/>
                </a:xfrm>
                <a:custGeom>
                  <a:avLst/>
                  <a:gdLst>
                    <a:gd name="connsiteX0" fmla="*/ 50 w 9906"/>
                    <a:gd name="connsiteY0" fmla="*/ 360 h 214312"/>
                    <a:gd name="connsiteX1" fmla="*/ 50 w 9906"/>
                    <a:gd name="connsiteY1" fmla="*/ 214673 h 214312"/>
                  </a:gdLst>
                  <a:ahLst/>
                  <a:cxnLst>
                    <a:cxn ang="0">
                      <a:pos x="connsiteX0" y="connsiteY0"/>
                    </a:cxn>
                    <a:cxn ang="0">
                      <a:pos x="connsiteX1" y="connsiteY1"/>
                    </a:cxn>
                  </a:cxnLst>
                  <a:rect l="l" t="t" r="r" b="b"/>
                  <a:pathLst>
                    <a:path w="9906" h="214312">
                      <a:moveTo>
                        <a:pt x="50" y="360"/>
                      </a:moveTo>
                      <a:lnTo>
                        <a:pt x="50" y="214673"/>
                      </a:lnTo>
                    </a:path>
                  </a:pathLst>
                </a:custGeom>
                <a:ln w="19812" cap="flat">
                  <a:solidFill>
                    <a:srgbClr val="3498DB"/>
                  </a:solidFill>
                  <a:prstDash val="solid"/>
                  <a:miter/>
                  <a:tailEnd type="stealth" w="lg" len="lg"/>
                </a:ln>
              </p:spPr>
              <p:txBody>
                <a:bodyPr rtlCol="0" anchor="ctr"/>
                <a:lstStyle/>
                <a:p>
                  <a:pPr algn="ctr"/>
                  <a:endParaRPr lang="en-IN"/>
                </a:p>
              </p:txBody>
            </p:sp>
            <p:sp>
              <p:nvSpPr>
                <p:cNvPr id="45" name="Freeform: Shape 44">
                  <a:extLst>
                    <a:ext uri="{FF2B5EF4-FFF2-40B4-BE49-F238E27FC236}">
                      <a16:creationId xmlns:a16="http://schemas.microsoft.com/office/drawing/2014/main" id="{E1BACC65-7F94-4FAA-095E-E8FEAF6D154D}"/>
                    </a:ext>
                  </a:extLst>
                </p:cNvPr>
                <p:cNvSpPr/>
                <p:nvPr/>
              </p:nvSpPr>
              <p:spPr>
                <a:xfrm>
                  <a:off x="4127770" y="3086100"/>
                  <a:ext cx="396240" cy="214312"/>
                </a:xfrm>
                <a:custGeom>
                  <a:avLst/>
                  <a:gdLst>
                    <a:gd name="connsiteX0" fmla="*/ 366572 w 396240"/>
                    <a:gd name="connsiteY0" fmla="*/ 360 h 214312"/>
                    <a:gd name="connsiteX1" fmla="*/ 396290 w 396240"/>
                    <a:gd name="connsiteY1" fmla="*/ 360 h 214312"/>
                    <a:gd name="connsiteX2" fmla="*/ 396290 w 396240"/>
                    <a:gd name="connsiteY2" fmla="*/ 214673 h 214312"/>
                    <a:gd name="connsiteX3" fmla="*/ 366572 w 396240"/>
                    <a:gd name="connsiteY3" fmla="*/ 214673 h 214312"/>
                    <a:gd name="connsiteX4" fmla="*/ 29768 w 396240"/>
                    <a:gd name="connsiteY4" fmla="*/ 214673 h 214312"/>
                    <a:gd name="connsiteX5" fmla="*/ 50 w 396240"/>
                    <a:gd name="connsiteY5" fmla="*/ 214673 h 214312"/>
                    <a:gd name="connsiteX6" fmla="*/ 50 w 396240"/>
                    <a:gd name="connsiteY6" fmla="*/ 360 h 214312"/>
                    <a:gd name="connsiteX7" fmla="*/ 29768 w 396240"/>
                    <a:gd name="connsiteY7" fmla="*/ 360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240" h="214312">
                      <a:moveTo>
                        <a:pt x="366572" y="360"/>
                      </a:moveTo>
                      <a:cubicBezTo>
                        <a:pt x="382985" y="360"/>
                        <a:pt x="396290" y="360"/>
                        <a:pt x="396290" y="360"/>
                      </a:cubicBezTo>
                      <a:lnTo>
                        <a:pt x="396290" y="214673"/>
                      </a:lnTo>
                      <a:cubicBezTo>
                        <a:pt x="396290" y="214673"/>
                        <a:pt x="382985" y="214673"/>
                        <a:pt x="366572" y="214673"/>
                      </a:cubicBezTo>
                      <a:lnTo>
                        <a:pt x="29768" y="214673"/>
                      </a:lnTo>
                      <a:cubicBezTo>
                        <a:pt x="13355" y="214673"/>
                        <a:pt x="50" y="214673"/>
                        <a:pt x="50" y="214673"/>
                      </a:cubicBezTo>
                      <a:lnTo>
                        <a:pt x="50" y="360"/>
                      </a:lnTo>
                      <a:cubicBezTo>
                        <a:pt x="50" y="360"/>
                        <a:pt x="13355" y="360"/>
                        <a:pt x="29768" y="360"/>
                      </a:cubicBezTo>
                      <a:close/>
                    </a:path>
                  </a:pathLst>
                </a:custGeom>
                <a:solidFill>
                  <a:srgbClr val="E74C3C"/>
                </a:solidFill>
                <a:ln w="9906" cap="flat">
                  <a:noFill/>
                  <a:prstDash val="solid"/>
                  <a:miter/>
                </a:ln>
              </p:spPr>
              <p:txBody>
                <a:bodyPr rtlCol="0" anchor="ctr"/>
                <a:lstStyle/>
                <a:p>
                  <a:pPr algn="ctr"/>
                  <a:endParaRPr lang="en-IN"/>
                </a:p>
              </p:txBody>
            </p:sp>
            <p:sp>
              <p:nvSpPr>
                <p:cNvPr id="46" name="TextBox 45">
                  <a:extLst>
                    <a:ext uri="{FF2B5EF4-FFF2-40B4-BE49-F238E27FC236}">
                      <a16:creationId xmlns:a16="http://schemas.microsoft.com/office/drawing/2014/main" id="{6E57E4C4-59AC-1AA0-4A51-6366487B9F32}"/>
                    </a:ext>
                  </a:extLst>
                </p:cNvPr>
                <p:cNvSpPr txBox="1"/>
                <p:nvPr/>
              </p:nvSpPr>
              <p:spPr>
                <a:xfrm>
                  <a:off x="4079668" y="3108507"/>
                  <a:ext cx="492443" cy="207749"/>
                </a:xfrm>
                <a:prstGeom prst="rect">
                  <a:avLst/>
                </a:prstGeom>
                <a:noFill/>
              </p:spPr>
              <p:txBody>
                <a:bodyPr wrap="none" rtlCol="0">
                  <a:spAutoFit/>
                </a:bodyPr>
                <a:lstStyle/>
                <a:p>
                  <a:pPr algn="ctr"/>
                  <a:r>
                    <a:rPr lang="en-IN" sz="750" spc="0" baseline="0">
                      <a:ln/>
                      <a:solidFill>
                        <a:srgbClr val="FFFFFF"/>
                      </a:solidFill>
                      <a:latin typeface="Arial"/>
                      <a:cs typeface="Arial"/>
                      <a:sym typeface="Arial"/>
                      <a:rtl val="0"/>
                    </a:rPr>
                    <a:t>PDU#2</a:t>
                  </a:r>
                </a:p>
              </p:txBody>
            </p:sp>
            <p:sp>
              <p:nvSpPr>
                <p:cNvPr id="47" name="Freeform: Shape 46">
                  <a:extLst>
                    <a:ext uri="{FF2B5EF4-FFF2-40B4-BE49-F238E27FC236}">
                      <a16:creationId xmlns:a16="http://schemas.microsoft.com/office/drawing/2014/main" id="{F0ECF152-3CEF-ECC6-2A02-B393E3A59B9D}"/>
                    </a:ext>
                  </a:extLst>
                </p:cNvPr>
                <p:cNvSpPr/>
                <p:nvPr/>
              </p:nvSpPr>
              <p:spPr>
                <a:xfrm>
                  <a:off x="4325890" y="3300412"/>
                  <a:ext cx="9906" cy="42862"/>
                </a:xfrm>
                <a:custGeom>
                  <a:avLst/>
                  <a:gdLst>
                    <a:gd name="connsiteX0" fmla="*/ 50 w 9906"/>
                    <a:gd name="connsiteY0" fmla="*/ 360 h 42862"/>
                    <a:gd name="connsiteX1" fmla="*/ 50 w 9906"/>
                    <a:gd name="connsiteY1" fmla="*/ 43223 h 42862"/>
                  </a:gdLst>
                  <a:ahLst/>
                  <a:cxnLst>
                    <a:cxn ang="0">
                      <a:pos x="connsiteX0" y="connsiteY0"/>
                    </a:cxn>
                    <a:cxn ang="0">
                      <a:pos x="connsiteX1" y="connsiteY1"/>
                    </a:cxn>
                  </a:cxnLst>
                  <a:rect l="l" t="t" r="r" b="b"/>
                  <a:pathLst>
                    <a:path w="9906" h="42862">
                      <a:moveTo>
                        <a:pt x="50" y="360"/>
                      </a:moveTo>
                      <a:lnTo>
                        <a:pt x="50" y="43223"/>
                      </a:lnTo>
                    </a:path>
                  </a:pathLst>
                </a:custGeom>
                <a:ln w="19812" cap="flat">
                  <a:solidFill>
                    <a:srgbClr val="E74C3C"/>
                  </a:solidFill>
                  <a:custDash>
                    <a:ds d="375000" sp="375000"/>
                  </a:custDash>
                  <a:miter/>
                </a:ln>
              </p:spPr>
              <p:txBody>
                <a:bodyPr rtlCol="0" anchor="ctr"/>
                <a:lstStyle/>
                <a:p>
                  <a:pPr algn="ctr"/>
                  <a:endParaRPr lang="en-IN"/>
                </a:p>
              </p:txBody>
            </p:sp>
            <p:sp>
              <p:nvSpPr>
                <p:cNvPr id="48" name="TextBox 47">
                  <a:extLst>
                    <a:ext uri="{FF2B5EF4-FFF2-40B4-BE49-F238E27FC236}">
                      <a16:creationId xmlns:a16="http://schemas.microsoft.com/office/drawing/2014/main" id="{07FB8177-507E-0CA3-2D94-A3629B38FB52}"/>
                    </a:ext>
                  </a:extLst>
                </p:cNvPr>
                <p:cNvSpPr txBox="1"/>
                <p:nvPr/>
              </p:nvSpPr>
              <p:spPr>
                <a:xfrm>
                  <a:off x="4120544" y="3356298"/>
                  <a:ext cx="410690" cy="196208"/>
                </a:xfrm>
                <a:prstGeom prst="rect">
                  <a:avLst/>
                </a:prstGeom>
                <a:noFill/>
              </p:spPr>
              <p:txBody>
                <a:bodyPr wrap="none" rtlCol="0">
                  <a:spAutoFit/>
                </a:bodyPr>
                <a:lstStyle/>
                <a:p>
                  <a:pPr algn="ctr"/>
                  <a:r>
                    <a:rPr lang="en-IN" sz="675" spc="0" baseline="0">
                      <a:ln/>
                      <a:solidFill>
                        <a:srgbClr val="E74C3C"/>
                      </a:solidFill>
                      <a:latin typeface="Arial"/>
                      <a:cs typeface="Arial"/>
                      <a:sym typeface="Arial"/>
                      <a:rtl val="0"/>
                    </a:rPr>
                    <a:t>LOST</a:t>
                  </a:r>
                </a:p>
              </p:txBody>
            </p:sp>
            <p:sp>
              <p:nvSpPr>
                <p:cNvPr id="49" name="Freeform: Shape 48">
                  <a:extLst>
                    <a:ext uri="{FF2B5EF4-FFF2-40B4-BE49-F238E27FC236}">
                      <a16:creationId xmlns:a16="http://schemas.microsoft.com/office/drawing/2014/main" id="{2DD54C6C-F5A0-FA84-A798-98EF8C69A5F3}"/>
                    </a:ext>
                  </a:extLst>
                </p:cNvPr>
                <p:cNvSpPr/>
                <p:nvPr/>
              </p:nvSpPr>
              <p:spPr>
                <a:xfrm>
                  <a:off x="5613670" y="3086100"/>
                  <a:ext cx="396240" cy="214312"/>
                </a:xfrm>
                <a:custGeom>
                  <a:avLst/>
                  <a:gdLst>
                    <a:gd name="connsiteX0" fmla="*/ 366572 w 396240"/>
                    <a:gd name="connsiteY0" fmla="*/ 360 h 214312"/>
                    <a:gd name="connsiteX1" fmla="*/ 396290 w 396240"/>
                    <a:gd name="connsiteY1" fmla="*/ 360 h 214312"/>
                    <a:gd name="connsiteX2" fmla="*/ 396290 w 396240"/>
                    <a:gd name="connsiteY2" fmla="*/ 214673 h 214312"/>
                    <a:gd name="connsiteX3" fmla="*/ 366572 w 396240"/>
                    <a:gd name="connsiteY3" fmla="*/ 214673 h 214312"/>
                    <a:gd name="connsiteX4" fmla="*/ 29768 w 396240"/>
                    <a:gd name="connsiteY4" fmla="*/ 214673 h 214312"/>
                    <a:gd name="connsiteX5" fmla="*/ 50 w 396240"/>
                    <a:gd name="connsiteY5" fmla="*/ 214673 h 214312"/>
                    <a:gd name="connsiteX6" fmla="*/ 50 w 396240"/>
                    <a:gd name="connsiteY6" fmla="*/ 360 h 214312"/>
                    <a:gd name="connsiteX7" fmla="*/ 29768 w 396240"/>
                    <a:gd name="connsiteY7" fmla="*/ 360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240" h="214312">
                      <a:moveTo>
                        <a:pt x="366572" y="360"/>
                      </a:moveTo>
                      <a:cubicBezTo>
                        <a:pt x="382985" y="360"/>
                        <a:pt x="396290" y="360"/>
                        <a:pt x="396290" y="360"/>
                      </a:cubicBezTo>
                      <a:lnTo>
                        <a:pt x="396290" y="214673"/>
                      </a:lnTo>
                      <a:cubicBezTo>
                        <a:pt x="396290" y="214673"/>
                        <a:pt x="382985" y="214673"/>
                        <a:pt x="366572" y="214673"/>
                      </a:cubicBezTo>
                      <a:lnTo>
                        <a:pt x="29768" y="214673"/>
                      </a:lnTo>
                      <a:cubicBezTo>
                        <a:pt x="13355" y="214673"/>
                        <a:pt x="50" y="214673"/>
                        <a:pt x="50" y="214673"/>
                      </a:cubicBezTo>
                      <a:lnTo>
                        <a:pt x="50" y="360"/>
                      </a:lnTo>
                      <a:cubicBezTo>
                        <a:pt x="50" y="360"/>
                        <a:pt x="13355" y="360"/>
                        <a:pt x="29768" y="360"/>
                      </a:cubicBezTo>
                      <a:close/>
                    </a:path>
                  </a:pathLst>
                </a:custGeom>
                <a:solidFill>
                  <a:srgbClr val="3498DB"/>
                </a:solidFill>
                <a:ln w="9906" cap="flat">
                  <a:noFill/>
                  <a:prstDash val="solid"/>
                  <a:miter/>
                </a:ln>
              </p:spPr>
              <p:txBody>
                <a:bodyPr rtlCol="0" anchor="ctr"/>
                <a:lstStyle/>
                <a:p>
                  <a:pPr algn="ctr"/>
                  <a:endParaRPr lang="en-IN"/>
                </a:p>
              </p:txBody>
            </p:sp>
            <p:sp>
              <p:nvSpPr>
                <p:cNvPr id="50" name="TextBox 49">
                  <a:extLst>
                    <a:ext uri="{FF2B5EF4-FFF2-40B4-BE49-F238E27FC236}">
                      <a16:creationId xmlns:a16="http://schemas.microsoft.com/office/drawing/2014/main" id="{D02BFD07-6CB0-C6C5-8146-6210F6C95C22}"/>
                    </a:ext>
                  </a:extLst>
                </p:cNvPr>
                <p:cNvSpPr txBox="1"/>
                <p:nvPr/>
              </p:nvSpPr>
              <p:spPr>
                <a:xfrm>
                  <a:off x="5565568" y="3108507"/>
                  <a:ext cx="492443" cy="207749"/>
                </a:xfrm>
                <a:prstGeom prst="rect">
                  <a:avLst/>
                </a:prstGeom>
                <a:noFill/>
              </p:spPr>
              <p:txBody>
                <a:bodyPr wrap="none" rtlCol="0">
                  <a:spAutoFit/>
                </a:bodyPr>
                <a:lstStyle/>
                <a:p>
                  <a:pPr algn="ctr"/>
                  <a:r>
                    <a:rPr lang="en-IN" sz="750" spc="0" baseline="0">
                      <a:ln/>
                      <a:solidFill>
                        <a:srgbClr val="FFFFFF"/>
                      </a:solidFill>
                      <a:latin typeface="Arial"/>
                      <a:cs typeface="Arial"/>
                      <a:sym typeface="Arial"/>
                      <a:rtl val="0"/>
                    </a:rPr>
                    <a:t>PDU#3</a:t>
                  </a:r>
                </a:p>
              </p:txBody>
            </p:sp>
            <p:sp>
              <p:nvSpPr>
                <p:cNvPr id="51" name="Freeform: Shape 50">
                  <a:extLst>
                    <a:ext uri="{FF2B5EF4-FFF2-40B4-BE49-F238E27FC236}">
                      <a16:creationId xmlns:a16="http://schemas.microsoft.com/office/drawing/2014/main" id="{849E5CF4-036C-E3EA-AB1B-F1B10DEBAABA}"/>
                    </a:ext>
                  </a:extLst>
                </p:cNvPr>
                <p:cNvSpPr/>
                <p:nvPr/>
              </p:nvSpPr>
              <p:spPr>
                <a:xfrm>
                  <a:off x="5811790" y="3300412"/>
                  <a:ext cx="9906" cy="214312"/>
                </a:xfrm>
                <a:custGeom>
                  <a:avLst/>
                  <a:gdLst>
                    <a:gd name="connsiteX0" fmla="*/ 50 w 9906"/>
                    <a:gd name="connsiteY0" fmla="*/ 360 h 214312"/>
                    <a:gd name="connsiteX1" fmla="*/ 50 w 9906"/>
                    <a:gd name="connsiteY1" fmla="*/ 214673 h 214312"/>
                  </a:gdLst>
                  <a:ahLst/>
                  <a:cxnLst>
                    <a:cxn ang="0">
                      <a:pos x="connsiteX0" y="connsiteY0"/>
                    </a:cxn>
                    <a:cxn ang="0">
                      <a:pos x="connsiteX1" y="connsiteY1"/>
                    </a:cxn>
                  </a:cxnLst>
                  <a:rect l="l" t="t" r="r" b="b"/>
                  <a:pathLst>
                    <a:path w="9906" h="214312">
                      <a:moveTo>
                        <a:pt x="50" y="360"/>
                      </a:moveTo>
                      <a:lnTo>
                        <a:pt x="50" y="214673"/>
                      </a:lnTo>
                    </a:path>
                  </a:pathLst>
                </a:custGeom>
                <a:ln w="19812" cap="flat">
                  <a:solidFill>
                    <a:srgbClr val="3498DB"/>
                  </a:solidFill>
                  <a:prstDash val="solid"/>
                  <a:miter/>
                  <a:tailEnd type="stealth" w="lg" len="lg"/>
                </a:ln>
              </p:spPr>
              <p:txBody>
                <a:bodyPr rtlCol="0" anchor="ctr"/>
                <a:lstStyle/>
                <a:p>
                  <a:pPr algn="ctr"/>
                  <a:endParaRPr lang="en-IN"/>
                </a:p>
              </p:txBody>
            </p:sp>
            <p:sp>
              <p:nvSpPr>
                <p:cNvPr id="52" name="Freeform: Shape 51">
                  <a:extLst>
                    <a:ext uri="{FF2B5EF4-FFF2-40B4-BE49-F238E27FC236}">
                      <a16:creationId xmlns:a16="http://schemas.microsoft.com/office/drawing/2014/main" id="{C284A039-2FC0-D7D3-1E5C-24E0B04A83D4}"/>
                    </a:ext>
                  </a:extLst>
                </p:cNvPr>
                <p:cNvSpPr/>
                <p:nvPr/>
              </p:nvSpPr>
              <p:spPr>
                <a:xfrm>
                  <a:off x="8090170" y="3086100"/>
                  <a:ext cx="396240" cy="214312"/>
                </a:xfrm>
                <a:custGeom>
                  <a:avLst/>
                  <a:gdLst>
                    <a:gd name="connsiteX0" fmla="*/ 366572 w 396240"/>
                    <a:gd name="connsiteY0" fmla="*/ 360 h 214312"/>
                    <a:gd name="connsiteX1" fmla="*/ 396290 w 396240"/>
                    <a:gd name="connsiteY1" fmla="*/ 360 h 214312"/>
                    <a:gd name="connsiteX2" fmla="*/ 396290 w 396240"/>
                    <a:gd name="connsiteY2" fmla="*/ 214673 h 214312"/>
                    <a:gd name="connsiteX3" fmla="*/ 366572 w 396240"/>
                    <a:gd name="connsiteY3" fmla="*/ 214673 h 214312"/>
                    <a:gd name="connsiteX4" fmla="*/ 29768 w 396240"/>
                    <a:gd name="connsiteY4" fmla="*/ 214673 h 214312"/>
                    <a:gd name="connsiteX5" fmla="*/ 50 w 396240"/>
                    <a:gd name="connsiteY5" fmla="*/ 214673 h 214312"/>
                    <a:gd name="connsiteX6" fmla="*/ 50 w 396240"/>
                    <a:gd name="connsiteY6" fmla="*/ 360 h 214312"/>
                    <a:gd name="connsiteX7" fmla="*/ 29768 w 396240"/>
                    <a:gd name="connsiteY7" fmla="*/ 360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240" h="214312">
                      <a:moveTo>
                        <a:pt x="366572" y="360"/>
                      </a:moveTo>
                      <a:cubicBezTo>
                        <a:pt x="382985" y="360"/>
                        <a:pt x="396290" y="360"/>
                        <a:pt x="396290" y="360"/>
                      </a:cubicBezTo>
                      <a:lnTo>
                        <a:pt x="396290" y="214673"/>
                      </a:lnTo>
                      <a:cubicBezTo>
                        <a:pt x="396290" y="214673"/>
                        <a:pt x="382985" y="214673"/>
                        <a:pt x="366572" y="214673"/>
                      </a:cubicBezTo>
                      <a:lnTo>
                        <a:pt x="29768" y="214673"/>
                      </a:lnTo>
                      <a:cubicBezTo>
                        <a:pt x="13355" y="214673"/>
                        <a:pt x="50" y="214673"/>
                        <a:pt x="50" y="214673"/>
                      </a:cubicBezTo>
                      <a:lnTo>
                        <a:pt x="50" y="360"/>
                      </a:lnTo>
                      <a:cubicBezTo>
                        <a:pt x="50" y="360"/>
                        <a:pt x="13355" y="360"/>
                        <a:pt x="29768" y="360"/>
                      </a:cubicBezTo>
                      <a:close/>
                    </a:path>
                  </a:pathLst>
                </a:custGeom>
                <a:solidFill>
                  <a:srgbClr val="E91E63"/>
                </a:solidFill>
                <a:ln w="9906" cap="flat">
                  <a:noFill/>
                  <a:prstDash val="solid"/>
                  <a:miter/>
                </a:ln>
              </p:spPr>
              <p:txBody>
                <a:bodyPr rtlCol="0" anchor="ctr"/>
                <a:lstStyle/>
                <a:p>
                  <a:pPr algn="ctr"/>
                  <a:endParaRPr lang="en-IN"/>
                </a:p>
              </p:txBody>
            </p:sp>
            <p:sp>
              <p:nvSpPr>
                <p:cNvPr id="53" name="TextBox 52">
                  <a:extLst>
                    <a:ext uri="{FF2B5EF4-FFF2-40B4-BE49-F238E27FC236}">
                      <a16:creationId xmlns:a16="http://schemas.microsoft.com/office/drawing/2014/main" id="{50A2F31D-89F6-0755-BB6F-564E53643246}"/>
                    </a:ext>
                  </a:extLst>
                </p:cNvPr>
                <p:cNvSpPr txBox="1"/>
                <p:nvPr/>
              </p:nvSpPr>
              <p:spPr>
                <a:xfrm>
                  <a:off x="8042068" y="3108507"/>
                  <a:ext cx="492443" cy="207749"/>
                </a:xfrm>
                <a:prstGeom prst="rect">
                  <a:avLst/>
                </a:prstGeom>
                <a:noFill/>
              </p:spPr>
              <p:txBody>
                <a:bodyPr wrap="none" rtlCol="0">
                  <a:spAutoFit/>
                </a:bodyPr>
                <a:lstStyle/>
                <a:p>
                  <a:pPr algn="ctr"/>
                  <a:r>
                    <a:rPr lang="en-IN" sz="750" spc="0" baseline="0">
                      <a:ln/>
                      <a:solidFill>
                        <a:srgbClr val="FFFFFF"/>
                      </a:solidFill>
                      <a:latin typeface="Arial"/>
                      <a:cs typeface="Arial"/>
                      <a:sym typeface="Arial"/>
                      <a:rtl val="0"/>
                    </a:rPr>
                    <a:t>PDU#2</a:t>
                  </a:r>
                </a:p>
              </p:txBody>
            </p:sp>
            <p:sp>
              <p:nvSpPr>
                <p:cNvPr id="54" name="Freeform: Shape 53">
                  <a:extLst>
                    <a:ext uri="{FF2B5EF4-FFF2-40B4-BE49-F238E27FC236}">
                      <a16:creationId xmlns:a16="http://schemas.microsoft.com/office/drawing/2014/main" id="{7E7994DE-4BA8-45A9-1559-E08F4172DB06}"/>
                    </a:ext>
                  </a:extLst>
                </p:cNvPr>
                <p:cNvSpPr/>
                <p:nvPr/>
              </p:nvSpPr>
              <p:spPr>
                <a:xfrm>
                  <a:off x="8288290" y="3300412"/>
                  <a:ext cx="9906" cy="214312"/>
                </a:xfrm>
                <a:custGeom>
                  <a:avLst/>
                  <a:gdLst>
                    <a:gd name="connsiteX0" fmla="*/ 50 w 9906"/>
                    <a:gd name="connsiteY0" fmla="*/ 360 h 214312"/>
                    <a:gd name="connsiteX1" fmla="*/ 50 w 9906"/>
                    <a:gd name="connsiteY1" fmla="*/ 214673 h 214312"/>
                  </a:gdLst>
                  <a:ahLst/>
                  <a:cxnLst>
                    <a:cxn ang="0">
                      <a:pos x="connsiteX0" y="connsiteY0"/>
                    </a:cxn>
                    <a:cxn ang="0">
                      <a:pos x="connsiteX1" y="connsiteY1"/>
                    </a:cxn>
                  </a:cxnLst>
                  <a:rect l="l" t="t" r="r" b="b"/>
                  <a:pathLst>
                    <a:path w="9906" h="214312">
                      <a:moveTo>
                        <a:pt x="50" y="360"/>
                      </a:moveTo>
                      <a:lnTo>
                        <a:pt x="50" y="214673"/>
                      </a:lnTo>
                    </a:path>
                  </a:pathLst>
                </a:custGeom>
                <a:ln w="19812" cap="flat">
                  <a:solidFill>
                    <a:srgbClr val="E91E63"/>
                  </a:solidFill>
                  <a:prstDash val="solid"/>
                  <a:miter/>
                  <a:tailEnd type="stealth" w="lg" len="lg"/>
                </a:ln>
              </p:spPr>
              <p:txBody>
                <a:bodyPr rtlCol="0" anchor="ctr"/>
                <a:lstStyle/>
                <a:p>
                  <a:pPr algn="ctr"/>
                  <a:endParaRPr lang="en-IN"/>
                </a:p>
              </p:txBody>
            </p:sp>
            <p:sp>
              <p:nvSpPr>
                <p:cNvPr id="55" name="TextBox 54">
                  <a:extLst>
                    <a:ext uri="{FF2B5EF4-FFF2-40B4-BE49-F238E27FC236}">
                      <a16:creationId xmlns:a16="http://schemas.microsoft.com/office/drawing/2014/main" id="{49EC209E-13C9-C9A5-9168-689A6F466C69}"/>
                    </a:ext>
                  </a:extLst>
                </p:cNvPr>
                <p:cNvSpPr txBox="1"/>
                <p:nvPr/>
              </p:nvSpPr>
              <p:spPr>
                <a:xfrm>
                  <a:off x="8106989" y="2884810"/>
                  <a:ext cx="362600" cy="196208"/>
                </a:xfrm>
                <a:prstGeom prst="rect">
                  <a:avLst/>
                </a:prstGeom>
                <a:noFill/>
              </p:spPr>
              <p:txBody>
                <a:bodyPr wrap="none" rtlCol="0">
                  <a:spAutoFit/>
                </a:bodyPr>
                <a:lstStyle/>
                <a:p>
                  <a:pPr algn="ctr"/>
                  <a:r>
                    <a:rPr lang="en-IN" sz="675" spc="0" baseline="0">
                      <a:ln/>
                      <a:solidFill>
                        <a:srgbClr val="E91E63"/>
                      </a:solidFill>
                      <a:latin typeface="Arial"/>
                      <a:cs typeface="Arial"/>
                      <a:sym typeface="Arial"/>
                      <a:rtl val="0"/>
                    </a:rPr>
                    <a:t>Retx</a:t>
                  </a:r>
                </a:p>
              </p:txBody>
            </p:sp>
          </p:grpSp>
        </p:grpSp>
        <p:grpSp>
          <p:nvGrpSpPr>
            <p:cNvPr id="56" name="Graphic 4">
              <a:extLst>
                <a:ext uri="{FF2B5EF4-FFF2-40B4-BE49-F238E27FC236}">
                  <a16:creationId xmlns:a16="http://schemas.microsoft.com/office/drawing/2014/main" id="{0B17988E-36DF-B0E0-DD4D-643459CDEBAD}"/>
                </a:ext>
              </a:extLst>
            </p:cNvPr>
            <p:cNvGrpSpPr/>
            <p:nvPr/>
          </p:nvGrpSpPr>
          <p:grpSpPr>
            <a:xfrm>
              <a:off x="1080021" y="3960433"/>
              <a:ext cx="8991349" cy="2040317"/>
              <a:chOff x="1080021" y="3960433"/>
              <a:chExt cx="8991349" cy="2040317"/>
            </a:xfrm>
          </p:grpSpPr>
          <p:sp>
            <p:nvSpPr>
              <p:cNvPr id="57" name="TextBox 56">
                <a:extLst>
                  <a:ext uri="{FF2B5EF4-FFF2-40B4-BE49-F238E27FC236}">
                    <a16:creationId xmlns:a16="http://schemas.microsoft.com/office/drawing/2014/main" id="{0F9BE3B8-CA65-F623-2CC5-DA7A62B23B70}"/>
                  </a:ext>
                </a:extLst>
              </p:cNvPr>
              <p:cNvSpPr txBox="1"/>
              <p:nvPr/>
            </p:nvSpPr>
            <p:spPr>
              <a:xfrm>
                <a:off x="1080021" y="3960433"/>
                <a:ext cx="1377300" cy="253916"/>
              </a:xfrm>
              <a:prstGeom prst="rect">
                <a:avLst/>
              </a:prstGeom>
              <a:noFill/>
            </p:spPr>
            <p:txBody>
              <a:bodyPr wrap="none" rtlCol="0">
                <a:spAutoFit/>
              </a:bodyPr>
              <a:lstStyle/>
              <a:p>
                <a:pPr algn="ctr"/>
                <a:r>
                  <a:rPr lang="en-IN" sz="1050" b="1" spc="0" baseline="0">
                    <a:ln/>
                    <a:solidFill>
                      <a:srgbClr val="2C3E50"/>
                    </a:solidFill>
                    <a:latin typeface="Arial"/>
                    <a:cs typeface="Arial"/>
                    <a:sym typeface="Arial"/>
                    <a:rtl val="0"/>
                  </a:rPr>
                  <a:t>Receiver (UE/gNB)</a:t>
                </a:r>
              </a:p>
            </p:txBody>
          </p:sp>
          <p:grpSp>
            <p:nvGrpSpPr>
              <p:cNvPr id="58" name="Graphic 4">
                <a:extLst>
                  <a:ext uri="{FF2B5EF4-FFF2-40B4-BE49-F238E27FC236}">
                    <a16:creationId xmlns:a16="http://schemas.microsoft.com/office/drawing/2014/main" id="{9CA8F2CE-EEF0-B80E-B9AE-44B1E9D23CA3}"/>
                  </a:ext>
                </a:extLst>
              </p:cNvPr>
              <p:cNvGrpSpPr/>
              <p:nvPr/>
            </p:nvGrpSpPr>
            <p:grpSpPr>
              <a:xfrm>
                <a:off x="2721355" y="4286250"/>
                <a:ext cx="6557535" cy="1323656"/>
                <a:chOff x="2721355" y="4286250"/>
                <a:chExt cx="6557535" cy="1323656"/>
              </a:xfrm>
            </p:grpSpPr>
            <p:sp>
              <p:nvSpPr>
                <p:cNvPr id="59" name="Freeform: Shape 58">
                  <a:extLst>
                    <a:ext uri="{FF2B5EF4-FFF2-40B4-BE49-F238E27FC236}">
                      <a16:creationId xmlns:a16="http://schemas.microsoft.com/office/drawing/2014/main" id="{9BA36742-7289-1631-696D-11A49FBCF5AE}"/>
                    </a:ext>
                  </a:extLst>
                </p:cNvPr>
                <p:cNvSpPr/>
                <p:nvPr/>
              </p:nvSpPr>
              <p:spPr>
                <a:xfrm>
                  <a:off x="2839990" y="4286250"/>
                  <a:ext cx="396240" cy="214312"/>
                </a:xfrm>
                <a:custGeom>
                  <a:avLst/>
                  <a:gdLst>
                    <a:gd name="connsiteX0" fmla="*/ 366572 w 396240"/>
                    <a:gd name="connsiteY0" fmla="*/ 500 h 214312"/>
                    <a:gd name="connsiteX1" fmla="*/ 396290 w 396240"/>
                    <a:gd name="connsiteY1" fmla="*/ 500 h 214312"/>
                    <a:gd name="connsiteX2" fmla="*/ 396290 w 396240"/>
                    <a:gd name="connsiteY2" fmla="*/ 214813 h 214312"/>
                    <a:gd name="connsiteX3" fmla="*/ 366572 w 396240"/>
                    <a:gd name="connsiteY3" fmla="*/ 214813 h 214312"/>
                    <a:gd name="connsiteX4" fmla="*/ 29768 w 396240"/>
                    <a:gd name="connsiteY4" fmla="*/ 214813 h 214312"/>
                    <a:gd name="connsiteX5" fmla="*/ 50 w 396240"/>
                    <a:gd name="connsiteY5" fmla="*/ 214813 h 214312"/>
                    <a:gd name="connsiteX6" fmla="*/ 50 w 396240"/>
                    <a:gd name="connsiteY6" fmla="*/ 500 h 214312"/>
                    <a:gd name="connsiteX7" fmla="*/ 29768 w 396240"/>
                    <a:gd name="connsiteY7" fmla="*/ 500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240" h="214312">
                      <a:moveTo>
                        <a:pt x="366572" y="500"/>
                      </a:moveTo>
                      <a:cubicBezTo>
                        <a:pt x="382985" y="500"/>
                        <a:pt x="396290" y="500"/>
                        <a:pt x="396290" y="500"/>
                      </a:cubicBezTo>
                      <a:lnTo>
                        <a:pt x="396290" y="214813"/>
                      </a:lnTo>
                      <a:cubicBezTo>
                        <a:pt x="396290" y="214813"/>
                        <a:pt x="382985" y="214813"/>
                        <a:pt x="366572" y="214813"/>
                      </a:cubicBezTo>
                      <a:lnTo>
                        <a:pt x="29768" y="214813"/>
                      </a:lnTo>
                      <a:cubicBezTo>
                        <a:pt x="13355" y="214813"/>
                        <a:pt x="50" y="214813"/>
                        <a:pt x="50" y="214813"/>
                      </a:cubicBezTo>
                      <a:lnTo>
                        <a:pt x="50" y="500"/>
                      </a:lnTo>
                      <a:cubicBezTo>
                        <a:pt x="50" y="500"/>
                        <a:pt x="13355" y="500"/>
                        <a:pt x="29768" y="500"/>
                      </a:cubicBezTo>
                      <a:close/>
                    </a:path>
                  </a:pathLst>
                </a:custGeom>
                <a:solidFill>
                  <a:srgbClr val="3498DB"/>
                </a:solidFill>
                <a:ln w="9906" cap="flat">
                  <a:noFill/>
                  <a:prstDash val="solid"/>
                  <a:miter/>
                </a:ln>
              </p:spPr>
              <p:txBody>
                <a:bodyPr rtlCol="0" anchor="ctr"/>
                <a:lstStyle/>
                <a:p>
                  <a:pPr algn="ctr"/>
                  <a:endParaRPr lang="en-IN"/>
                </a:p>
              </p:txBody>
            </p:sp>
            <p:sp>
              <p:nvSpPr>
                <p:cNvPr id="60" name="TextBox 59">
                  <a:extLst>
                    <a:ext uri="{FF2B5EF4-FFF2-40B4-BE49-F238E27FC236}">
                      <a16:creationId xmlns:a16="http://schemas.microsoft.com/office/drawing/2014/main" id="{F7509BE3-9B47-1A83-5599-50B7090AD293}"/>
                    </a:ext>
                  </a:extLst>
                </p:cNvPr>
                <p:cNvSpPr txBox="1"/>
                <p:nvPr/>
              </p:nvSpPr>
              <p:spPr>
                <a:xfrm>
                  <a:off x="2791888" y="4308657"/>
                  <a:ext cx="492443" cy="207749"/>
                </a:xfrm>
                <a:prstGeom prst="rect">
                  <a:avLst/>
                </a:prstGeom>
                <a:noFill/>
              </p:spPr>
              <p:txBody>
                <a:bodyPr wrap="none" rtlCol="0">
                  <a:spAutoFit/>
                </a:bodyPr>
                <a:lstStyle/>
                <a:p>
                  <a:pPr algn="ctr"/>
                  <a:r>
                    <a:rPr lang="en-IN" sz="750" spc="0" baseline="0">
                      <a:ln/>
                      <a:solidFill>
                        <a:srgbClr val="FFFFFF"/>
                      </a:solidFill>
                      <a:latin typeface="Arial"/>
                      <a:cs typeface="Arial"/>
                      <a:sym typeface="Arial"/>
                      <a:rtl val="0"/>
                    </a:rPr>
                    <a:t>PDU#1</a:t>
                  </a:r>
                </a:p>
              </p:txBody>
            </p:sp>
            <p:sp>
              <p:nvSpPr>
                <p:cNvPr id="61" name="TextBox 60">
                  <a:extLst>
                    <a:ext uri="{FF2B5EF4-FFF2-40B4-BE49-F238E27FC236}">
                      <a16:creationId xmlns:a16="http://schemas.microsoft.com/office/drawing/2014/main" id="{9DABA209-2B23-6955-7769-BF1474E25754}"/>
                    </a:ext>
                  </a:extLst>
                </p:cNvPr>
                <p:cNvSpPr txBox="1"/>
                <p:nvPr/>
              </p:nvSpPr>
              <p:spPr>
                <a:xfrm>
                  <a:off x="2721355" y="4500174"/>
                  <a:ext cx="633507" cy="196208"/>
                </a:xfrm>
                <a:prstGeom prst="rect">
                  <a:avLst/>
                </a:prstGeom>
                <a:noFill/>
              </p:spPr>
              <p:txBody>
                <a:bodyPr wrap="none" rtlCol="0">
                  <a:spAutoFit/>
                </a:bodyPr>
                <a:lstStyle/>
                <a:p>
                  <a:pPr algn="ctr"/>
                  <a:r>
                    <a:rPr lang="en-IN" sz="675" spc="0" baseline="0">
                      <a:ln/>
                      <a:solidFill>
                        <a:srgbClr val="27AE60"/>
                      </a:solidFill>
                      <a:latin typeface="Segoe UI Symbol"/>
                      <a:ea typeface="Segoe UI Symbol"/>
                      <a:sym typeface="Segoe UI Symbol"/>
                      <a:rtl val="0"/>
                    </a:rPr>
                    <a:t>✓</a:t>
                  </a:r>
                  <a:r>
                    <a:rPr lang="en-IN" sz="675" spc="0" baseline="0">
                      <a:ln/>
                      <a:solidFill>
                        <a:srgbClr val="27AE60"/>
                      </a:solidFill>
                      <a:latin typeface="Arial"/>
                      <a:ea typeface="Segoe UI Symbol"/>
                      <a:cs typeface="Arial"/>
                      <a:sym typeface="Arial"/>
                      <a:rtl val="0"/>
                    </a:rPr>
                    <a:t> Received</a:t>
                  </a:r>
                </a:p>
              </p:txBody>
            </p:sp>
            <p:sp>
              <p:nvSpPr>
                <p:cNvPr id="62" name="Freeform: Shape 61">
                  <a:extLst>
                    <a:ext uri="{FF2B5EF4-FFF2-40B4-BE49-F238E27FC236}">
                      <a16:creationId xmlns:a16="http://schemas.microsoft.com/office/drawing/2014/main" id="{EED0DD1C-1C35-FEC4-2602-72AF08948589}"/>
                    </a:ext>
                  </a:extLst>
                </p:cNvPr>
                <p:cNvSpPr/>
                <p:nvPr/>
              </p:nvSpPr>
              <p:spPr>
                <a:xfrm>
                  <a:off x="4127770" y="4629150"/>
                  <a:ext cx="1188720" cy="257175"/>
                </a:xfrm>
                <a:custGeom>
                  <a:avLst/>
                  <a:gdLst>
                    <a:gd name="connsiteX0" fmla="*/ 1139240 w 1188720"/>
                    <a:gd name="connsiteY0" fmla="*/ 500 h 257175"/>
                    <a:gd name="connsiteX1" fmla="*/ 1188770 w 1188720"/>
                    <a:gd name="connsiteY1" fmla="*/ 500 h 257175"/>
                    <a:gd name="connsiteX2" fmla="*/ 1188770 w 1188720"/>
                    <a:gd name="connsiteY2" fmla="*/ 257675 h 257175"/>
                    <a:gd name="connsiteX3" fmla="*/ 1139240 w 1188720"/>
                    <a:gd name="connsiteY3" fmla="*/ 257675 h 257175"/>
                    <a:gd name="connsiteX4" fmla="*/ 49580 w 1188720"/>
                    <a:gd name="connsiteY4" fmla="*/ 257675 h 257175"/>
                    <a:gd name="connsiteX5" fmla="*/ 50 w 1188720"/>
                    <a:gd name="connsiteY5" fmla="*/ 257675 h 257175"/>
                    <a:gd name="connsiteX6" fmla="*/ 50 w 1188720"/>
                    <a:gd name="connsiteY6" fmla="*/ 500 h 257175"/>
                    <a:gd name="connsiteX7" fmla="*/ 49580 w 1188720"/>
                    <a:gd name="connsiteY7" fmla="*/ 50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8720" h="257175">
                      <a:moveTo>
                        <a:pt x="1139240" y="500"/>
                      </a:moveTo>
                      <a:cubicBezTo>
                        <a:pt x="1166595" y="500"/>
                        <a:pt x="1188770" y="500"/>
                        <a:pt x="1188770" y="500"/>
                      </a:cubicBezTo>
                      <a:lnTo>
                        <a:pt x="1188770" y="257675"/>
                      </a:lnTo>
                      <a:cubicBezTo>
                        <a:pt x="1188770" y="257675"/>
                        <a:pt x="1166595" y="257675"/>
                        <a:pt x="1139240" y="257675"/>
                      </a:cubicBezTo>
                      <a:lnTo>
                        <a:pt x="49580" y="257675"/>
                      </a:lnTo>
                      <a:cubicBezTo>
                        <a:pt x="22225" y="257675"/>
                        <a:pt x="50" y="257675"/>
                        <a:pt x="50" y="257675"/>
                      </a:cubicBezTo>
                      <a:lnTo>
                        <a:pt x="50" y="500"/>
                      </a:lnTo>
                      <a:cubicBezTo>
                        <a:pt x="50" y="500"/>
                        <a:pt x="22225" y="500"/>
                        <a:pt x="49580" y="500"/>
                      </a:cubicBezTo>
                      <a:close/>
                    </a:path>
                  </a:pathLst>
                </a:custGeom>
                <a:solidFill>
                  <a:srgbClr val="F39C12"/>
                </a:solidFill>
                <a:ln w="9906" cap="flat">
                  <a:solidFill>
                    <a:srgbClr val="E67E22"/>
                  </a:solidFill>
                  <a:prstDash val="solid"/>
                  <a:miter/>
                </a:ln>
              </p:spPr>
              <p:txBody>
                <a:bodyPr rtlCol="0" anchor="ctr"/>
                <a:lstStyle/>
                <a:p>
                  <a:pPr algn="ctr"/>
                  <a:endParaRPr lang="en-IN"/>
                </a:p>
              </p:txBody>
            </p:sp>
            <p:sp>
              <p:nvSpPr>
                <p:cNvPr id="63" name="TextBox 62">
                  <a:extLst>
                    <a:ext uri="{FF2B5EF4-FFF2-40B4-BE49-F238E27FC236}">
                      <a16:creationId xmlns:a16="http://schemas.microsoft.com/office/drawing/2014/main" id="{67A03A83-8E30-C9D1-59E0-FA3C7AEC9596}"/>
                    </a:ext>
                  </a:extLst>
                </p:cNvPr>
                <p:cNvSpPr txBox="1"/>
                <p:nvPr/>
              </p:nvSpPr>
              <p:spPr>
                <a:xfrm>
                  <a:off x="4288357" y="4669514"/>
                  <a:ext cx="867545" cy="219291"/>
                </a:xfrm>
                <a:prstGeom prst="rect">
                  <a:avLst/>
                </a:prstGeom>
                <a:noFill/>
              </p:spPr>
              <p:txBody>
                <a:bodyPr wrap="none" rtlCol="0">
                  <a:spAutoFit/>
                </a:bodyPr>
                <a:lstStyle/>
                <a:p>
                  <a:pPr algn="ctr"/>
                  <a:r>
                    <a:rPr lang="en-IN" sz="825" spc="0" baseline="0">
                      <a:ln/>
                      <a:solidFill>
                        <a:srgbClr val="FFFFFF"/>
                      </a:solidFill>
                      <a:latin typeface="Arial"/>
                      <a:cs typeface="Arial"/>
                      <a:sym typeface="Arial"/>
                      <a:rtl val="0"/>
                    </a:rPr>
                    <a:t>Gap Detected!</a:t>
                  </a:r>
                </a:p>
              </p:txBody>
            </p:sp>
            <p:sp>
              <p:nvSpPr>
                <p:cNvPr id="64" name="Freeform: Shape 63">
                  <a:extLst>
                    <a:ext uri="{FF2B5EF4-FFF2-40B4-BE49-F238E27FC236}">
                      <a16:creationId xmlns:a16="http://schemas.microsoft.com/office/drawing/2014/main" id="{EB407CD8-D00F-3FE4-ED66-D186BD89236A}"/>
                    </a:ext>
                  </a:extLst>
                </p:cNvPr>
                <p:cNvSpPr/>
                <p:nvPr/>
              </p:nvSpPr>
              <p:spPr>
                <a:xfrm>
                  <a:off x="5811790" y="4286250"/>
                  <a:ext cx="396240" cy="214312"/>
                </a:xfrm>
                <a:custGeom>
                  <a:avLst/>
                  <a:gdLst>
                    <a:gd name="connsiteX0" fmla="*/ 366572 w 396240"/>
                    <a:gd name="connsiteY0" fmla="*/ 500 h 214312"/>
                    <a:gd name="connsiteX1" fmla="*/ 396290 w 396240"/>
                    <a:gd name="connsiteY1" fmla="*/ 500 h 214312"/>
                    <a:gd name="connsiteX2" fmla="*/ 396290 w 396240"/>
                    <a:gd name="connsiteY2" fmla="*/ 214813 h 214312"/>
                    <a:gd name="connsiteX3" fmla="*/ 366572 w 396240"/>
                    <a:gd name="connsiteY3" fmla="*/ 214813 h 214312"/>
                    <a:gd name="connsiteX4" fmla="*/ 29768 w 396240"/>
                    <a:gd name="connsiteY4" fmla="*/ 214813 h 214312"/>
                    <a:gd name="connsiteX5" fmla="*/ 50 w 396240"/>
                    <a:gd name="connsiteY5" fmla="*/ 214813 h 214312"/>
                    <a:gd name="connsiteX6" fmla="*/ 50 w 396240"/>
                    <a:gd name="connsiteY6" fmla="*/ 500 h 214312"/>
                    <a:gd name="connsiteX7" fmla="*/ 29768 w 396240"/>
                    <a:gd name="connsiteY7" fmla="*/ 500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240" h="214312">
                      <a:moveTo>
                        <a:pt x="366572" y="500"/>
                      </a:moveTo>
                      <a:cubicBezTo>
                        <a:pt x="382985" y="500"/>
                        <a:pt x="396290" y="500"/>
                        <a:pt x="396290" y="500"/>
                      </a:cubicBezTo>
                      <a:lnTo>
                        <a:pt x="396290" y="214813"/>
                      </a:lnTo>
                      <a:cubicBezTo>
                        <a:pt x="396290" y="214813"/>
                        <a:pt x="382985" y="214813"/>
                        <a:pt x="366572" y="214813"/>
                      </a:cubicBezTo>
                      <a:lnTo>
                        <a:pt x="29768" y="214813"/>
                      </a:lnTo>
                      <a:cubicBezTo>
                        <a:pt x="13355" y="214813"/>
                        <a:pt x="50" y="214813"/>
                        <a:pt x="50" y="214813"/>
                      </a:cubicBezTo>
                      <a:lnTo>
                        <a:pt x="50" y="500"/>
                      </a:lnTo>
                      <a:cubicBezTo>
                        <a:pt x="50" y="500"/>
                        <a:pt x="13355" y="500"/>
                        <a:pt x="29768" y="500"/>
                      </a:cubicBezTo>
                      <a:close/>
                    </a:path>
                  </a:pathLst>
                </a:custGeom>
                <a:solidFill>
                  <a:srgbClr val="3498DB"/>
                </a:solidFill>
                <a:ln w="9906" cap="flat">
                  <a:noFill/>
                  <a:prstDash val="solid"/>
                  <a:miter/>
                </a:ln>
              </p:spPr>
              <p:txBody>
                <a:bodyPr rtlCol="0" anchor="ctr"/>
                <a:lstStyle/>
                <a:p>
                  <a:pPr algn="ctr"/>
                  <a:endParaRPr lang="en-IN"/>
                </a:p>
              </p:txBody>
            </p:sp>
            <p:sp>
              <p:nvSpPr>
                <p:cNvPr id="65" name="TextBox 64">
                  <a:extLst>
                    <a:ext uri="{FF2B5EF4-FFF2-40B4-BE49-F238E27FC236}">
                      <a16:creationId xmlns:a16="http://schemas.microsoft.com/office/drawing/2014/main" id="{D50288CD-AA67-917D-6143-D3EC4D595071}"/>
                    </a:ext>
                  </a:extLst>
                </p:cNvPr>
                <p:cNvSpPr txBox="1"/>
                <p:nvPr/>
              </p:nvSpPr>
              <p:spPr>
                <a:xfrm>
                  <a:off x="5763688" y="4308657"/>
                  <a:ext cx="492443" cy="207749"/>
                </a:xfrm>
                <a:prstGeom prst="rect">
                  <a:avLst/>
                </a:prstGeom>
                <a:noFill/>
              </p:spPr>
              <p:txBody>
                <a:bodyPr wrap="none" rtlCol="0">
                  <a:spAutoFit/>
                </a:bodyPr>
                <a:lstStyle/>
                <a:p>
                  <a:pPr algn="ctr"/>
                  <a:r>
                    <a:rPr lang="en-IN" sz="750" spc="0" baseline="0">
                      <a:ln/>
                      <a:solidFill>
                        <a:srgbClr val="FFFFFF"/>
                      </a:solidFill>
                      <a:latin typeface="Arial"/>
                      <a:cs typeface="Arial"/>
                      <a:sym typeface="Arial"/>
                      <a:rtl val="0"/>
                    </a:rPr>
                    <a:t>PDU#3</a:t>
                  </a:r>
                </a:p>
              </p:txBody>
            </p:sp>
            <p:sp>
              <p:nvSpPr>
                <p:cNvPr id="66" name="TextBox 65">
                  <a:extLst>
                    <a:ext uri="{FF2B5EF4-FFF2-40B4-BE49-F238E27FC236}">
                      <a16:creationId xmlns:a16="http://schemas.microsoft.com/office/drawing/2014/main" id="{C393E758-7FB5-3D80-3D65-110AEAAB83D6}"/>
                    </a:ext>
                  </a:extLst>
                </p:cNvPr>
                <p:cNvSpPr txBox="1"/>
                <p:nvPr/>
              </p:nvSpPr>
              <p:spPr>
                <a:xfrm>
                  <a:off x="5677126" y="4513585"/>
                  <a:ext cx="665567" cy="196208"/>
                </a:xfrm>
                <a:prstGeom prst="rect">
                  <a:avLst/>
                </a:prstGeom>
                <a:noFill/>
              </p:spPr>
              <p:txBody>
                <a:bodyPr wrap="none" rtlCol="0">
                  <a:spAutoFit/>
                </a:bodyPr>
                <a:lstStyle/>
                <a:p>
                  <a:pPr algn="ctr"/>
                  <a:r>
                    <a:rPr lang="en-IN" sz="675" spc="0" baseline="0">
                      <a:ln/>
                      <a:solidFill>
                        <a:srgbClr val="F39C12"/>
                      </a:solidFill>
                      <a:latin typeface="Arial"/>
                      <a:cs typeface="Arial"/>
                      <a:sym typeface="Arial"/>
                      <a:rtl val="0"/>
                    </a:rPr>
                    <a:t>Out of Order</a:t>
                  </a:r>
                </a:p>
              </p:txBody>
            </p:sp>
            <p:sp>
              <p:nvSpPr>
                <p:cNvPr id="67" name="Freeform: Shape 66">
                  <a:extLst>
                    <a:ext uri="{FF2B5EF4-FFF2-40B4-BE49-F238E27FC236}">
                      <a16:creationId xmlns:a16="http://schemas.microsoft.com/office/drawing/2014/main" id="{F2C35173-DB5D-03D2-0527-BAB2EFE69F3E}"/>
                    </a:ext>
                  </a:extLst>
                </p:cNvPr>
                <p:cNvSpPr/>
                <p:nvPr/>
              </p:nvSpPr>
              <p:spPr>
                <a:xfrm>
                  <a:off x="4127770" y="4972050"/>
                  <a:ext cx="2971800" cy="300037"/>
                </a:xfrm>
                <a:custGeom>
                  <a:avLst/>
                  <a:gdLst>
                    <a:gd name="connsiteX0" fmla="*/ 2922320 w 2971800"/>
                    <a:gd name="connsiteY0" fmla="*/ 500 h 300037"/>
                    <a:gd name="connsiteX1" fmla="*/ 2971850 w 2971800"/>
                    <a:gd name="connsiteY1" fmla="*/ 500 h 300037"/>
                    <a:gd name="connsiteX2" fmla="*/ 2971850 w 2971800"/>
                    <a:gd name="connsiteY2" fmla="*/ 300538 h 300037"/>
                    <a:gd name="connsiteX3" fmla="*/ 2922320 w 2971800"/>
                    <a:gd name="connsiteY3" fmla="*/ 300538 h 300037"/>
                    <a:gd name="connsiteX4" fmla="*/ 49580 w 2971800"/>
                    <a:gd name="connsiteY4" fmla="*/ 300538 h 300037"/>
                    <a:gd name="connsiteX5" fmla="*/ 50 w 2971800"/>
                    <a:gd name="connsiteY5" fmla="*/ 300538 h 300037"/>
                    <a:gd name="connsiteX6" fmla="*/ 50 w 2971800"/>
                    <a:gd name="connsiteY6" fmla="*/ 500 h 300037"/>
                    <a:gd name="connsiteX7" fmla="*/ 49580 w 2971800"/>
                    <a:gd name="connsiteY7" fmla="*/ 500 h 30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300037">
                      <a:moveTo>
                        <a:pt x="2922320" y="500"/>
                      </a:moveTo>
                      <a:cubicBezTo>
                        <a:pt x="2949675" y="500"/>
                        <a:pt x="2971850" y="500"/>
                        <a:pt x="2971850" y="500"/>
                      </a:cubicBezTo>
                      <a:lnTo>
                        <a:pt x="2971850" y="300538"/>
                      </a:lnTo>
                      <a:cubicBezTo>
                        <a:pt x="2971850" y="300538"/>
                        <a:pt x="2949675" y="300538"/>
                        <a:pt x="2922320" y="300538"/>
                      </a:cubicBezTo>
                      <a:lnTo>
                        <a:pt x="49580" y="300538"/>
                      </a:lnTo>
                      <a:cubicBezTo>
                        <a:pt x="22225" y="300538"/>
                        <a:pt x="50" y="300538"/>
                        <a:pt x="50" y="300538"/>
                      </a:cubicBezTo>
                      <a:lnTo>
                        <a:pt x="50" y="500"/>
                      </a:lnTo>
                      <a:cubicBezTo>
                        <a:pt x="50" y="500"/>
                        <a:pt x="22225" y="500"/>
                        <a:pt x="49580" y="500"/>
                      </a:cubicBezTo>
                      <a:close/>
                    </a:path>
                  </a:pathLst>
                </a:custGeom>
                <a:solidFill>
                  <a:srgbClr val="9B59B6"/>
                </a:solidFill>
                <a:ln w="19812" cap="flat">
                  <a:solidFill>
                    <a:srgbClr val="8E44AD"/>
                  </a:solidFill>
                  <a:prstDash val="solid"/>
                  <a:miter/>
                </a:ln>
              </p:spPr>
              <p:txBody>
                <a:bodyPr rtlCol="0" anchor="ctr"/>
                <a:lstStyle/>
                <a:p>
                  <a:pPr algn="ctr"/>
                  <a:endParaRPr lang="en-IN"/>
                </a:p>
              </p:txBody>
            </p:sp>
            <p:sp>
              <p:nvSpPr>
                <p:cNvPr id="68" name="TextBox 67">
                  <a:extLst>
                    <a:ext uri="{FF2B5EF4-FFF2-40B4-BE49-F238E27FC236}">
                      <a16:creationId xmlns:a16="http://schemas.microsoft.com/office/drawing/2014/main" id="{1B0256C1-1ECF-4627-4F75-8E1EF7DADE72}"/>
                    </a:ext>
                  </a:extLst>
                </p:cNvPr>
                <p:cNvSpPr txBox="1"/>
                <p:nvPr/>
              </p:nvSpPr>
              <p:spPr>
                <a:xfrm>
                  <a:off x="4604418" y="5021799"/>
                  <a:ext cx="2018501" cy="230832"/>
                </a:xfrm>
                <a:prstGeom prst="rect">
                  <a:avLst/>
                </a:prstGeom>
                <a:noFill/>
              </p:spPr>
              <p:txBody>
                <a:bodyPr wrap="none" rtlCol="0">
                  <a:spAutoFit/>
                </a:bodyPr>
                <a:lstStyle/>
                <a:p>
                  <a:pPr algn="ctr"/>
                  <a:r>
                    <a:rPr lang="en-IN" sz="900" spc="0" baseline="0">
                      <a:ln/>
                      <a:solidFill>
                        <a:srgbClr val="FFFFFF"/>
                      </a:solidFill>
                      <a:latin typeface="Arial"/>
                      <a:cs typeface="Arial"/>
                      <a:sym typeface="Arial"/>
                      <a:rtl val="0"/>
                    </a:rPr>
                    <a:t>t-Reassembly Timer Active (100ms)</a:t>
                  </a:r>
                </a:p>
              </p:txBody>
            </p:sp>
            <p:sp>
              <p:nvSpPr>
                <p:cNvPr id="69" name="Freeform: Shape 68">
                  <a:extLst>
                    <a:ext uri="{FF2B5EF4-FFF2-40B4-BE49-F238E27FC236}">
                      <a16:creationId xmlns:a16="http://schemas.microsoft.com/office/drawing/2014/main" id="{9AA24BF0-10A0-D374-1650-46C8CECAB71D}"/>
                    </a:ext>
                  </a:extLst>
                </p:cNvPr>
                <p:cNvSpPr/>
                <p:nvPr/>
              </p:nvSpPr>
              <p:spPr>
                <a:xfrm>
                  <a:off x="4226830" y="5357812"/>
                  <a:ext cx="2773680" cy="68580"/>
                </a:xfrm>
                <a:custGeom>
                  <a:avLst/>
                  <a:gdLst>
                    <a:gd name="connsiteX0" fmla="*/ 2734106 w 2773680"/>
                    <a:gd name="connsiteY0" fmla="*/ 500 h 68580"/>
                    <a:gd name="connsiteX1" fmla="*/ 2773730 w 2773680"/>
                    <a:gd name="connsiteY1" fmla="*/ 500 h 68580"/>
                    <a:gd name="connsiteX2" fmla="*/ 2773730 w 2773680"/>
                    <a:gd name="connsiteY2" fmla="*/ 69080 h 68580"/>
                    <a:gd name="connsiteX3" fmla="*/ 2734106 w 2773680"/>
                    <a:gd name="connsiteY3" fmla="*/ 69080 h 68580"/>
                    <a:gd name="connsiteX4" fmla="*/ 39674 w 2773680"/>
                    <a:gd name="connsiteY4" fmla="*/ 69080 h 68580"/>
                    <a:gd name="connsiteX5" fmla="*/ 50 w 2773680"/>
                    <a:gd name="connsiteY5" fmla="*/ 69080 h 68580"/>
                    <a:gd name="connsiteX6" fmla="*/ 50 w 2773680"/>
                    <a:gd name="connsiteY6" fmla="*/ 500 h 68580"/>
                    <a:gd name="connsiteX7" fmla="*/ 39674 w 2773680"/>
                    <a:gd name="connsiteY7" fmla="*/ 500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3680" h="68580">
                      <a:moveTo>
                        <a:pt x="2734106" y="500"/>
                      </a:moveTo>
                      <a:cubicBezTo>
                        <a:pt x="2755990" y="500"/>
                        <a:pt x="2773730" y="500"/>
                        <a:pt x="2773730" y="500"/>
                      </a:cubicBezTo>
                      <a:lnTo>
                        <a:pt x="2773730" y="69080"/>
                      </a:lnTo>
                      <a:cubicBezTo>
                        <a:pt x="2773730" y="69080"/>
                        <a:pt x="2755990" y="69080"/>
                        <a:pt x="2734106" y="69080"/>
                      </a:cubicBezTo>
                      <a:lnTo>
                        <a:pt x="39674" y="69080"/>
                      </a:lnTo>
                      <a:cubicBezTo>
                        <a:pt x="17790" y="69080"/>
                        <a:pt x="50" y="69080"/>
                        <a:pt x="50" y="69080"/>
                      </a:cubicBezTo>
                      <a:lnTo>
                        <a:pt x="50" y="500"/>
                      </a:lnTo>
                      <a:cubicBezTo>
                        <a:pt x="50" y="500"/>
                        <a:pt x="17790" y="500"/>
                        <a:pt x="39674" y="500"/>
                      </a:cubicBezTo>
                      <a:close/>
                    </a:path>
                  </a:pathLst>
                </a:custGeom>
                <a:solidFill>
                  <a:srgbClr val="ECF0F1"/>
                </a:solidFill>
                <a:ln w="9906" cap="flat">
                  <a:solidFill>
                    <a:srgbClr val="BDC3C7"/>
                  </a:solidFill>
                  <a:prstDash val="solid"/>
                  <a:miter/>
                </a:ln>
              </p:spPr>
              <p:txBody>
                <a:bodyPr rtlCol="0" anchor="ctr"/>
                <a:lstStyle/>
                <a:p>
                  <a:pPr algn="ctr"/>
                  <a:endParaRPr lang="en-IN"/>
                </a:p>
              </p:txBody>
            </p:sp>
            <p:sp>
              <p:nvSpPr>
                <p:cNvPr id="70" name="Freeform: Shape 69">
                  <a:extLst>
                    <a:ext uri="{FF2B5EF4-FFF2-40B4-BE49-F238E27FC236}">
                      <a16:creationId xmlns:a16="http://schemas.microsoft.com/office/drawing/2014/main" id="{A46F92B7-26AD-1CC1-63DB-42352EC832A3}"/>
                    </a:ext>
                  </a:extLst>
                </p:cNvPr>
                <p:cNvSpPr/>
                <p:nvPr/>
              </p:nvSpPr>
              <p:spPr>
                <a:xfrm>
                  <a:off x="4226830" y="5357812"/>
                  <a:ext cx="2080260" cy="68580"/>
                </a:xfrm>
                <a:custGeom>
                  <a:avLst/>
                  <a:gdLst>
                    <a:gd name="connsiteX0" fmla="*/ 2040686 w 2080260"/>
                    <a:gd name="connsiteY0" fmla="*/ 500 h 68580"/>
                    <a:gd name="connsiteX1" fmla="*/ 2080310 w 2080260"/>
                    <a:gd name="connsiteY1" fmla="*/ 500 h 68580"/>
                    <a:gd name="connsiteX2" fmla="*/ 2080310 w 2080260"/>
                    <a:gd name="connsiteY2" fmla="*/ 69080 h 68580"/>
                    <a:gd name="connsiteX3" fmla="*/ 2040686 w 2080260"/>
                    <a:gd name="connsiteY3" fmla="*/ 69080 h 68580"/>
                    <a:gd name="connsiteX4" fmla="*/ 39674 w 2080260"/>
                    <a:gd name="connsiteY4" fmla="*/ 69080 h 68580"/>
                    <a:gd name="connsiteX5" fmla="*/ 50 w 2080260"/>
                    <a:gd name="connsiteY5" fmla="*/ 69080 h 68580"/>
                    <a:gd name="connsiteX6" fmla="*/ 50 w 2080260"/>
                    <a:gd name="connsiteY6" fmla="*/ 500 h 68580"/>
                    <a:gd name="connsiteX7" fmla="*/ 39674 w 2080260"/>
                    <a:gd name="connsiteY7" fmla="*/ 500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60" h="68580">
                      <a:moveTo>
                        <a:pt x="2040686" y="500"/>
                      </a:moveTo>
                      <a:cubicBezTo>
                        <a:pt x="2062570" y="500"/>
                        <a:pt x="2080310" y="500"/>
                        <a:pt x="2080310" y="500"/>
                      </a:cubicBezTo>
                      <a:lnTo>
                        <a:pt x="2080310" y="69080"/>
                      </a:lnTo>
                      <a:cubicBezTo>
                        <a:pt x="2080310" y="69080"/>
                        <a:pt x="2062570" y="69080"/>
                        <a:pt x="2040686" y="69080"/>
                      </a:cubicBezTo>
                      <a:lnTo>
                        <a:pt x="39674" y="69080"/>
                      </a:lnTo>
                      <a:cubicBezTo>
                        <a:pt x="17790" y="69080"/>
                        <a:pt x="50" y="69080"/>
                        <a:pt x="50" y="69080"/>
                      </a:cubicBezTo>
                      <a:lnTo>
                        <a:pt x="50" y="500"/>
                      </a:lnTo>
                      <a:cubicBezTo>
                        <a:pt x="50" y="500"/>
                        <a:pt x="17790" y="500"/>
                        <a:pt x="39674" y="500"/>
                      </a:cubicBezTo>
                      <a:close/>
                    </a:path>
                  </a:pathLst>
                </a:custGeom>
                <a:solidFill>
                  <a:srgbClr val="E91E63"/>
                </a:solidFill>
                <a:ln w="9906" cap="flat">
                  <a:noFill/>
                  <a:prstDash val="solid"/>
                  <a:miter/>
                </a:ln>
              </p:spPr>
              <p:txBody>
                <a:bodyPr rtlCol="0" anchor="ctr"/>
                <a:lstStyle/>
                <a:p>
                  <a:pPr algn="ctr"/>
                  <a:endParaRPr lang="en-IN"/>
                </a:p>
              </p:txBody>
            </p:sp>
            <p:sp>
              <p:nvSpPr>
                <p:cNvPr id="71" name="TextBox 70">
                  <a:extLst>
                    <a:ext uri="{FF2B5EF4-FFF2-40B4-BE49-F238E27FC236}">
                      <a16:creationId xmlns:a16="http://schemas.microsoft.com/office/drawing/2014/main" id="{DE105E44-565C-1A1A-6982-705BD74D5FB2}"/>
                    </a:ext>
                  </a:extLst>
                </p:cNvPr>
                <p:cNvSpPr txBox="1"/>
                <p:nvPr/>
              </p:nvSpPr>
              <p:spPr>
                <a:xfrm>
                  <a:off x="6915862" y="5413698"/>
                  <a:ext cx="684803" cy="196208"/>
                </a:xfrm>
                <a:prstGeom prst="rect">
                  <a:avLst/>
                </a:prstGeom>
                <a:noFill/>
              </p:spPr>
              <p:txBody>
                <a:bodyPr wrap="none" rtlCol="0">
                  <a:spAutoFit/>
                </a:bodyPr>
                <a:lstStyle/>
                <a:p>
                  <a:pPr algn="ctr"/>
                  <a:r>
                    <a:rPr lang="en-IN" sz="675" spc="0" baseline="0">
                      <a:ln/>
                      <a:solidFill>
                        <a:srgbClr val="7F8C8D"/>
                      </a:solidFill>
                      <a:latin typeface="Arial"/>
                      <a:cs typeface="Arial"/>
                      <a:sym typeface="Arial"/>
                      <a:rtl val="0"/>
                    </a:rPr>
                    <a:t>75% elapsed</a:t>
                  </a:r>
                </a:p>
              </p:txBody>
            </p:sp>
            <p:sp>
              <p:nvSpPr>
                <p:cNvPr id="72" name="Freeform: Shape 71">
                  <a:extLst>
                    <a:ext uri="{FF2B5EF4-FFF2-40B4-BE49-F238E27FC236}">
                      <a16:creationId xmlns:a16="http://schemas.microsoft.com/office/drawing/2014/main" id="{64F40B83-E506-26CF-A640-E9E9AD86F323}"/>
                    </a:ext>
                  </a:extLst>
                </p:cNvPr>
                <p:cNvSpPr/>
                <p:nvPr/>
              </p:nvSpPr>
              <p:spPr>
                <a:xfrm>
                  <a:off x="8288290" y="4286250"/>
                  <a:ext cx="396240" cy="214312"/>
                </a:xfrm>
                <a:custGeom>
                  <a:avLst/>
                  <a:gdLst>
                    <a:gd name="connsiteX0" fmla="*/ 366572 w 396240"/>
                    <a:gd name="connsiteY0" fmla="*/ 500 h 214312"/>
                    <a:gd name="connsiteX1" fmla="*/ 396290 w 396240"/>
                    <a:gd name="connsiteY1" fmla="*/ 500 h 214312"/>
                    <a:gd name="connsiteX2" fmla="*/ 396290 w 396240"/>
                    <a:gd name="connsiteY2" fmla="*/ 214813 h 214312"/>
                    <a:gd name="connsiteX3" fmla="*/ 366572 w 396240"/>
                    <a:gd name="connsiteY3" fmla="*/ 214813 h 214312"/>
                    <a:gd name="connsiteX4" fmla="*/ 29768 w 396240"/>
                    <a:gd name="connsiteY4" fmla="*/ 214813 h 214312"/>
                    <a:gd name="connsiteX5" fmla="*/ 50 w 396240"/>
                    <a:gd name="connsiteY5" fmla="*/ 214813 h 214312"/>
                    <a:gd name="connsiteX6" fmla="*/ 50 w 396240"/>
                    <a:gd name="connsiteY6" fmla="*/ 500 h 214312"/>
                    <a:gd name="connsiteX7" fmla="*/ 29768 w 396240"/>
                    <a:gd name="connsiteY7" fmla="*/ 500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240" h="214312">
                      <a:moveTo>
                        <a:pt x="366572" y="500"/>
                      </a:moveTo>
                      <a:cubicBezTo>
                        <a:pt x="382985" y="500"/>
                        <a:pt x="396290" y="500"/>
                        <a:pt x="396290" y="500"/>
                      </a:cubicBezTo>
                      <a:lnTo>
                        <a:pt x="396290" y="214813"/>
                      </a:lnTo>
                      <a:cubicBezTo>
                        <a:pt x="396290" y="214813"/>
                        <a:pt x="382985" y="214813"/>
                        <a:pt x="366572" y="214813"/>
                      </a:cubicBezTo>
                      <a:lnTo>
                        <a:pt x="29768" y="214813"/>
                      </a:lnTo>
                      <a:cubicBezTo>
                        <a:pt x="13355" y="214813"/>
                        <a:pt x="50" y="214813"/>
                        <a:pt x="50" y="214813"/>
                      </a:cubicBezTo>
                      <a:lnTo>
                        <a:pt x="50" y="500"/>
                      </a:lnTo>
                      <a:cubicBezTo>
                        <a:pt x="50" y="500"/>
                        <a:pt x="13355" y="500"/>
                        <a:pt x="29768" y="500"/>
                      </a:cubicBezTo>
                      <a:close/>
                    </a:path>
                  </a:pathLst>
                </a:custGeom>
                <a:solidFill>
                  <a:srgbClr val="E91E63"/>
                </a:solidFill>
                <a:ln w="9906" cap="flat">
                  <a:noFill/>
                  <a:prstDash val="solid"/>
                  <a:miter/>
                </a:ln>
              </p:spPr>
              <p:txBody>
                <a:bodyPr rtlCol="0" anchor="ctr"/>
                <a:lstStyle/>
                <a:p>
                  <a:pPr algn="ctr"/>
                  <a:endParaRPr lang="en-IN"/>
                </a:p>
              </p:txBody>
            </p:sp>
            <p:sp>
              <p:nvSpPr>
                <p:cNvPr id="73" name="TextBox 72">
                  <a:extLst>
                    <a:ext uri="{FF2B5EF4-FFF2-40B4-BE49-F238E27FC236}">
                      <a16:creationId xmlns:a16="http://schemas.microsoft.com/office/drawing/2014/main" id="{3DB1A331-397D-D990-B189-2FC125ABB918}"/>
                    </a:ext>
                  </a:extLst>
                </p:cNvPr>
                <p:cNvSpPr txBox="1"/>
                <p:nvPr/>
              </p:nvSpPr>
              <p:spPr>
                <a:xfrm>
                  <a:off x="8240188" y="4308657"/>
                  <a:ext cx="492443" cy="207749"/>
                </a:xfrm>
                <a:prstGeom prst="rect">
                  <a:avLst/>
                </a:prstGeom>
                <a:noFill/>
              </p:spPr>
              <p:txBody>
                <a:bodyPr wrap="none" rtlCol="0">
                  <a:spAutoFit/>
                </a:bodyPr>
                <a:lstStyle/>
                <a:p>
                  <a:pPr algn="ctr"/>
                  <a:r>
                    <a:rPr lang="en-IN" sz="750" spc="0" baseline="0">
                      <a:ln/>
                      <a:solidFill>
                        <a:srgbClr val="FFFFFF"/>
                      </a:solidFill>
                      <a:latin typeface="Arial"/>
                      <a:cs typeface="Arial"/>
                      <a:sym typeface="Arial"/>
                      <a:rtl val="0"/>
                    </a:rPr>
                    <a:t>PDU#2</a:t>
                  </a:r>
                </a:p>
              </p:txBody>
            </p:sp>
            <p:sp>
              <p:nvSpPr>
                <p:cNvPr id="74" name="TextBox 73">
                  <a:extLst>
                    <a:ext uri="{FF2B5EF4-FFF2-40B4-BE49-F238E27FC236}">
                      <a16:creationId xmlns:a16="http://schemas.microsoft.com/office/drawing/2014/main" id="{E705491E-2427-6218-06C2-B3B2CB85A5FC}"/>
                    </a:ext>
                  </a:extLst>
                </p:cNvPr>
                <p:cNvSpPr txBox="1"/>
                <p:nvPr/>
              </p:nvSpPr>
              <p:spPr>
                <a:xfrm>
                  <a:off x="8152824" y="4500174"/>
                  <a:ext cx="667170" cy="196208"/>
                </a:xfrm>
                <a:prstGeom prst="rect">
                  <a:avLst/>
                </a:prstGeom>
                <a:noFill/>
              </p:spPr>
              <p:txBody>
                <a:bodyPr wrap="none" rtlCol="0">
                  <a:spAutoFit/>
                </a:bodyPr>
                <a:lstStyle/>
                <a:p>
                  <a:pPr algn="ctr"/>
                  <a:r>
                    <a:rPr lang="en-IN" sz="675" spc="0" baseline="0">
                      <a:ln/>
                      <a:solidFill>
                        <a:srgbClr val="27AE60"/>
                      </a:solidFill>
                      <a:latin typeface="Segoe UI Symbol"/>
                      <a:ea typeface="Segoe UI Symbol"/>
                      <a:sym typeface="Segoe UI Symbol"/>
                      <a:rtl val="0"/>
                    </a:rPr>
                    <a:t>✓</a:t>
                  </a:r>
                  <a:r>
                    <a:rPr lang="en-IN" sz="675" spc="0" baseline="0">
                      <a:ln/>
                      <a:solidFill>
                        <a:srgbClr val="27AE60"/>
                      </a:solidFill>
                      <a:latin typeface="Arial"/>
                      <a:ea typeface="Segoe UI Symbol"/>
                      <a:cs typeface="Arial"/>
                      <a:sym typeface="Arial"/>
                      <a:rtl val="0"/>
                    </a:rPr>
                    <a:t> Gap Filled</a:t>
                  </a:r>
                </a:p>
              </p:txBody>
            </p:sp>
            <p:sp>
              <p:nvSpPr>
                <p:cNvPr id="75" name="Freeform: Shape 74">
                  <a:extLst>
                    <a:ext uri="{FF2B5EF4-FFF2-40B4-BE49-F238E27FC236}">
                      <a16:creationId xmlns:a16="http://schemas.microsoft.com/office/drawing/2014/main" id="{0226E412-4C95-FE6F-D882-45C7384DA8B1}"/>
                    </a:ext>
                  </a:extLst>
                </p:cNvPr>
                <p:cNvSpPr/>
                <p:nvPr/>
              </p:nvSpPr>
              <p:spPr>
                <a:xfrm>
                  <a:off x="8288290" y="4972050"/>
                  <a:ext cx="990600" cy="214312"/>
                </a:xfrm>
                <a:custGeom>
                  <a:avLst/>
                  <a:gdLst>
                    <a:gd name="connsiteX0" fmla="*/ 941120 w 990600"/>
                    <a:gd name="connsiteY0" fmla="*/ 500 h 214312"/>
                    <a:gd name="connsiteX1" fmla="*/ 990650 w 990600"/>
                    <a:gd name="connsiteY1" fmla="*/ 500 h 214312"/>
                    <a:gd name="connsiteX2" fmla="*/ 990650 w 990600"/>
                    <a:gd name="connsiteY2" fmla="*/ 214813 h 214312"/>
                    <a:gd name="connsiteX3" fmla="*/ 941120 w 990600"/>
                    <a:gd name="connsiteY3" fmla="*/ 214813 h 214312"/>
                    <a:gd name="connsiteX4" fmla="*/ 49580 w 990600"/>
                    <a:gd name="connsiteY4" fmla="*/ 214813 h 214312"/>
                    <a:gd name="connsiteX5" fmla="*/ 50 w 990600"/>
                    <a:gd name="connsiteY5" fmla="*/ 214813 h 214312"/>
                    <a:gd name="connsiteX6" fmla="*/ 50 w 990600"/>
                    <a:gd name="connsiteY6" fmla="*/ 500 h 214312"/>
                    <a:gd name="connsiteX7" fmla="*/ 49580 w 990600"/>
                    <a:gd name="connsiteY7" fmla="*/ 500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600" h="214312">
                      <a:moveTo>
                        <a:pt x="941120" y="500"/>
                      </a:moveTo>
                      <a:cubicBezTo>
                        <a:pt x="968475" y="500"/>
                        <a:pt x="990650" y="500"/>
                        <a:pt x="990650" y="500"/>
                      </a:cubicBezTo>
                      <a:lnTo>
                        <a:pt x="990650" y="214813"/>
                      </a:lnTo>
                      <a:cubicBezTo>
                        <a:pt x="990650" y="214813"/>
                        <a:pt x="968475" y="214813"/>
                        <a:pt x="941120" y="214813"/>
                      </a:cubicBezTo>
                      <a:lnTo>
                        <a:pt x="49580" y="214813"/>
                      </a:lnTo>
                      <a:cubicBezTo>
                        <a:pt x="22225" y="214813"/>
                        <a:pt x="50" y="214813"/>
                        <a:pt x="50" y="214813"/>
                      </a:cubicBezTo>
                      <a:lnTo>
                        <a:pt x="50" y="500"/>
                      </a:lnTo>
                      <a:cubicBezTo>
                        <a:pt x="50" y="500"/>
                        <a:pt x="22225" y="500"/>
                        <a:pt x="49580" y="500"/>
                      </a:cubicBezTo>
                      <a:close/>
                    </a:path>
                  </a:pathLst>
                </a:custGeom>
                <a:solidFill>
                  <a:srgbClr val="27AE60"/>
                </a:solidFill>
                <a:ln w="9906" cap="flat">
                  <a:noFill/>
                  <a:prstDash val="solid"/>
                  <a:miter/>
                </a:ln>
              </p:spPr>
              <p:txBody>
                <a:bodyPr rtlCol="0" anchor="ctr"/>
                <a:lstStyle/>
                <a:p>
                  <a:pPr algn="ctr"/>
                  <a:endParaRPr lang="en-IN"/>
                </a:p>
              </p:txBody>
            </p:sp>
            <p:sp>
              <p:nvSpPr>
                <p:cNvPr id="76" name="TextBox 75">
                  <a:extLst>
                    <a:ext uri="{FF2B5EF4-FFF2-40B4-BE49-F238E27FC236}">
                      <a16:creationId xmlns:a16="http://schemas.microsoft.com/office/drawing/2014/main" id="{77531AF2-D6E1-E86F-4DB3-70D6FB9B4491}"/>
                    </a:ext>
                  </a:extLst>
                </p:cNvPr>
                <p:cNvSpPr txBox="1"/>
                <p:nvPr/>
              </p:nvSpPr>
              <p:spPr>
                <a:xfrm>
                  <a:off x="8377067" y="4994457"/>
                  <a:ext cx="813043" cy="207749"/>
                </a:xfrm>
                <a:prstGeom prst="rect">
                  <a:avLst/>
                </a:prstGeom>
                <a:noFill/>
              </p:spPr>
              <p:txBody>
                <a:bodyPr wrap="none" rtlCol="0">
                  <a:spAutoFit/>
                </a:bodyPr>
                <a:lstStyle/>
                <a:p>
                  <a:pPr algn="ctr"/>
                  <a:r>
                    <a:rPr lang="en-IN" sz="750" spc="0" baseline="0">
                      <a:ln/>
                      <a:solidFill>
                        <a:srgbClr val="FFFFFF"/>
                      </a:solidFill>
                      <a:latin typeface="Arial"/>
                      <a:cs typeface="Arial"/>
                      <a:sym typeface="Arial"/>
                      <a:rtl val="0"/>
                    </a:rPr>
                    <a:t>Timer Stopped</a:t>
                  </a:r>
                </a:p>
              </p:txBody>
            </p:sp>
          </p:grpSp>
          <p:grpSp>
            <p:nvGrpSpPr>
              <p:cNvPr id="77" name="Graphic 4">
                <a:extLst>
                  <a:ext uri="{FF2B5EF4-FFF2-40B4-BE49-F238E27FC236}">
                    <a16:creationId xmlns:a16="http://schemas.microsoft.com/office/drawing/2014/main" id="{A32728EE-42F8-EC69-4E35-17012D80D460}"/>
                  </a:ext>
                </a:extLst>
              </p:cNvPr>
              <p:cNvGrpSpPr/>
              <p:nvPr/>
            </p:nvGrpSpPr>
            <p:grpSpPr>
              <a:xfrm>
                <a:off x="8090170" y="5657850"/>
                <a:ext cx="1981200" cy="342900"/>
                <a:chOff x="8090170" y="5657850"/>
                <a:chExt cx="1981200" cy="342900"/>
              </a:xfrm>
            </p:grpSpPr>
            <p:sp>
              <p:nvSpPr>
                <p:cNvPr id="78" name="Freeform: Shape 77">
                  <a:extLst>
                    <a:ext uri="{FF2B5EF4-FFF2-40B4-BE49-F238E27FC236}">
                      <a16:creationId xmlns:a16="http://schemas.microsoft.com/office/drawing/2014/main" id="{9D478BD2-41E1-8529-D6BE-A0398CC65AFF}"/>
                    </a:ext>
                  </a:extLst>
                </p:cNvPr>
                <p:cNvSpPr/>
                <p:nvPr/>
              </p:nvSpPr>
              <p:spPr>
                <a:xfrm>
                  <a:off x="8090170" y="5657850"/>
                  <a:ext cx="1981200" cy="342900"/>
                </a:xfrm>
                <a:custGeom>
                  <a:avLst/>
                  <a:gdLst>
                    <a:gd name="connsiteX0" fmla="*/ 1931720 w 1981200"/>
                    <a:gd name="connsiteY0" fmla="*/ 660 h 342900"/>
                    <a:gd name="connsiteX1" fmla="*/ 1981250 w 1981200"/>
                    <a:gd name="connsiteY1" fmla="*/ 660 h 342900"/>
                    <a:gd name="connsiteX2" fmla="*/ 1981250 w 1981200"/>
                    <a:gd name="connsiteY2" fmla="*/ 343560 h 342900"/>
                    <a:gd name="connsiteX3" fmla="*/ 1931720 w 1981200"/>
                    <a:gd name="connsiteY3" fmla="*/ 343560 h 342900"/>
                    <a:gd name="connsiteX4" fmla="*/ 49580 w 1981200"/>
                    <a:gd name="connsiteY4" fmla="*/ 343560 h 342900"/>
                    <a:gd name="connsiteX5" fmla="*/ 50 w 1981200"/>
                    <a:gd name="connsiteY5" fmla="*/ 343560 h 342900"/>
                    <a:gd name="connsiteX6" fmla="*/ 50 w 1981200"/>
                    <a:gd name="connsiteY6" fmla="*/ 660 h 342900"/>
                    <a:gd name="connsiteX7" fmla="*/ 49580 w 1981200"/>
                    <a:gd name="connsiteY7" fmla="*/ 66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200" h="342900">
                      <a:moveTo>
                        <a:pt x="1931720" y="660"/>
                      </a:moveTo>
                      <a:cubicBezTo>
                        <a:pt x="1959075" y="660"/>
                        <a:pt x="1981250" y="660"/>
                        <a:pt x="1981250" y="660"/>
                      </a:cubicBezTo>
                      <a:lnTo>
                        <a:pt x="1981250" y="343560"/>
                      </a:lnTo>
                      <a:cubicBezTo>
                        <a:pt x="1981250" y="343560"/>
                        <a:pt x="1959075" y="343560"/>
                        <a:pt x="1931720" y="343560"/>
                      </a:cubicBezTo>
                      <a:lnTo>
                        <a:pt x="49580" y="343560"/>
                      </a:lnTo>
                      <a:cubicBezTo>
                        <a:pt x="22225" y="343560"/>
                        <a:pt x="50" y="343560"/>
                        <a:pt x="50" y="343560"/>
                      </a:cubicBezTo>
                      <a:lnTo>
                        <a:pt x="50" y="660"/>
                      </a:lnTo>
                      <a:cubicBezTo>
                        <a:pt x="50" y="660"/>
                        <a:pt x="22225" y="660"/>
                        <a:pt x="49580" y="660"/>
                      </a:cubicBezTo>
                      <a:close/>
                    </a:path>
                  </a:pathLst>
                </a:custGeom>
                <a:solidFill>
                  <a:srgbClr val="27AE60"/>
                </a:solidFill>
                <a:ln w="19812" cap="flat">
                  <a:solidFill>
                    <a:srgbClr val="229954"/>
                  </a:solidFill>
                  <a:prstDash val="solid"/>
                  <a:miter/>
                </a:ln>
              </p:spPr>
              <p:txBody>
                <a:bodyPr rtlCol="0" anchor="ctr"/>
                <a:lstStyle/>
                <a:p>
                  <a:pPr algn="ctr"/>
                  <a:endParaRPr lang="en-IN"/>
                </a:p>
              </p:txBody>
            </p:sp>
            <p:sp>
              <p:nvSpPr>
                <p:cNvPr id="79" name="TextBox 78">
                  <a:extLst>
                    <a:ext uri="{FF2B5EF4-FFF2-40B4-BE49-F238E27FC236}">
                      <a16:creationId xmlns:a16="http://schemas.microsoft.com/office/drawing/2014/main" id="{3057CBEB-4F77-78AA-68AE-461CEB16CA70}"/>
                    </a:ext>
                  </a:extLst>
                </p:cNvPr>
                <p:cNvSpPr txBox="1"/>
                <p:nvPr/>
              </p:nvSpPr>
              <p:spPr>
                <a:xfrm>
                  <a:off x="8344029" y="5733317"/>
                  <a:ext cx="1473480" cy="230832"/>
                </a:xfrm>
                <a:prstGeom prst="rect">
                  <a:avLst/>
                </a:prstGeom>
                <a:noFill/>
              </p:spPr>
              <p:txBody>
                <a:bodyPr wrap="none" rtlCol="0">
                  <a:spAutoFit/>
                </a:bodyPr>
                <a:lstStyle/>
                <a:p>
                  <a:pPr algn="ctr"/>
                  <a:r>
                    <a:rPr lang="en-IN" sz="900" spc="0" baseline="0">
                      <a:ln/>
                      <a:solidFill>
                        <a:srgbClr val="FFFFFF"/>
                      </a:solidFill>
                      <a:latin typeface="Arial"/>
                      <a:cs typeface="Arial"/>
                      <a:sym typeface="Arial"/>
                      <a:rtl val="0"/>
                    </a:rPr>
                    <a:t>Complete SDU Delivered</a:t>
                  </a:r>
                </a:p>
              </p:txBody>
            </p:sp>
          </p:grpSp>
        </p:grpSp>
      </p:grpSp>
      <p:grpSp>
        <p:nvGrpSpPr>
          <p:cNvPr id="80" name="Graphic 4">
            <a:extLst>
              <a:ext uri="{FF2B5EF4-FFF2-40B4-BE49-F238E27FC236}">
                <a16:creationId xmlns:a16="http://schemas.microsoft.com/office/drawing/2014/main" id="{084F39B9-6F90-7A6D-B4A4-3BBD4928E8C3}"/>
              </a:ext>
            </a:extLst>
          </p:cNvPr>
          <p:cNvGrpSpPr/>
          <p:nvPr/>
        </p:nvGrpSpPr>
        <p:grpSpPr>
          <a:xfrm>
            <a:off x="4127770" y="4972050"/>
            <a:ext cx="7429500" cy="1543050"/>
            <a:chOff x="4127770" y="4972050"/>
            <a:chExt cx="7429500" cy="1543050"/>
          </a:xfrm>
        </p:grpSpPr>
        <p:sp>
          <p:nvSpPr>
            <p:cNvPr id="81" name="Freeform: Shape 80">
              <a:extLst>
                <a:ext uri="{FF2B5EF4-FFF2-40B4-BE49-F238E27FC236}">
                  <a16:creationId xmlns:a16="http://schemas.microsoft.com/office/drawing/2014/main" id="{76431E8E-59D9-7E3B-D8AB-B5FFFE823E6E}"/>
                </a:ext>
              </a:extLst>
            </p:cNvPr>
            <p:cNvSpPr/>
            <p:nvPr/>
          </p:nvSpPr>
          <p:spPr>
            <a:xfrm>
              <a:off x="4127770" y="4972050"/>
              <a:ext cx="7429500" cy="1543050"/>
            </a:xfrm>
            <a:custGeom>
              <a:avLst/>
              <a:gdLst>
                <a:gd name="connsiteX0" fmla="*/ 7330840 w 7429500"/>
                <a:gd name="connsiteY0" fmla="*/ 580 h 1543050"/>
                <a:gd name="connsiteX1" fmla="*/ 7429900 w 7429500"/>
                <a:gd name="connsiteY1" fmla="*/ 580 h 1543050"/>
                <a:gd name="connsiteX2" fmla="*/ 7429900 w 7429500"/>
                <a:gd name="connsiteY2" fmla="*/ 1543630 h 1543050"/>
                <a:gd name="connsiteX3" fmla="*/ 7330840 w 7429500"/>
                <a:gd name="connsiteY3" fmla="*/ 1543630 h 1543050"/>
                <a:gd name="connsiteX4" fmla="*/ 99460 w 7429500"/>
                <a:gd name="connsiteY4" fmla="*/ 1543630 h 1543050"/>
                <a:gd name="connsiteX5" fmla="*/ 400 w 7429500"/>
                <a:gd name="connsiteY5" fmla="*/ 1543630 h 1543050"/>
                <a:gd name="connsiteX6" fmla="*/ 400 w 7429500"/>
                <a:gd name="connsiteY6" fmla="*/ 580 h 1543050"/>
                <a:gd name="connsiteX7" fmla="*/ 99460 w 7429500"/>
                <a:gd name="connsiteY7" fmla="*/ 580 h 15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0" h="1543050">
                  <a:moveTo>
                    <a:pt x="7330840" y="580"/>
                  </a:moveTo>
                  <a:cubicBezTo>
                    <a:pt x="7385549" y="580"/>
                    <a:pt x="7429900" y="580"/>
                    <a:pt x="7429900" y="580"/>
                  </a:cubicBezTo>
                  <a:lnTo>
                    <a:pt x="7429900" y="1543630"/>
                  </a:lnTo>
                  <a:cubicBezTo>
                    <a:pt x="7429900" y="1543630"/>
                    <a:pt x="7385549" y="1543630"/>
                    <a:pt x="7330840" y="1543630"/>
                  </a:cubicBezTo>
                  <a:lnTo>
                    <a:pt x="99460" y="1543630"/>
                  </a:lnTo>
                  <a:cubicBezTo>
                    <a:pt x="44751" y="1543630"/>
                    <a:pt x="400" y="1543630"/>
                    <a:pt x="400" y="1543630"/>
                  </a:cubicBezTo>
                  <a:lnTo>
                    <a:pt x="400" y="580"/>
                  </a:lnTo>
                  <a:cubicBezTo>
                    <a:pt x="400" y="580"/>
                    <a:pt x="44751" y="580"/>
                    <a:pt x="99460" y="580"/>
                  </a:cubicBezTo>
                  <a:close/>
                </a:path>
              </a:pathLst>
            </a:custGeom>
            <a:solidFill>
              <a:srgbClr val="FFFFFF"/>
            </a:solidFill>
            <a:ln w="19812" cap="flat">
              <a:solidFill>
                <a:srgbClr val="DDDDDD"/>
              </a:solidFill>
              <a:prstDash val="solid"/>
              <a:miter/>
            </a:ln>
          </p:spPr>
          <p:txBody>
            <a:bodyPr rtlCol="0" anchor="ctr"/>
            <a:lstStyle/>
            <a:p>
              <a:pPr algn="ctr"/>
              <a:endParaRPr lang="en-IN"/>
            </a:p>
          </p:txBody>
        </p:sp>
        <p:grpSp>
          <p:nvGrpSpPr>
            <p:cNvPr id="82" name="Graphic 4">
              <a:extLst>
                <a:ext uri="{FF2B5EF4-FFF2-40B4-BE49-F238E27FC236}">
                  <a16:creationId xmlns:a16="http://schemas.microsoft.com/office/drawing/2014/main" id="{27D71C67-8A5D-D70D-4316-3AD621BD04CB}"/>
                </a:ext>
              </a:extLst>
            </p:cNvPr>
            <p:cNvGrpSpPr/>
            <p:nvPr/>
          </p:nvGrpSpPr>
          <p:grpSpPr>
            <a:xfrm>
              <a:off x="4325890" y="5143500"/>
              <a:ext cx="3268980" cy="1200150"/>
              <a:chOff x="4325890" y="5143500"/>
              <a:chExt cx="3268980" cy="1200150"/>
            </a:xfrm>
          </p:grpSpPr>
          <p:sp>
            <p:nvSpPr>
              <p:cNvPr id="83" name="Freeform: Shape 82">
                <a:extLst>
                  <a:ext uri="{FF2B5EF4-FFF2-40B4-BE49-F238E27FC236}">
                    <a16:creationId xmlns:a16="http://schemas.microsoft.com/office/drawing/2014/main" id="{ED9B0CDD-5892-09AE-5265-7AC7058449AA}"/>
                  </a:ext>
                </a:extLst>
              </p:cNvPr>
              <p:cNvSpPr/>
              <p:nvPr/>
            </p:nvSpPr>
            <p:spPr>
              <a:xfrm>
                <a:off x="4325890" y="5143500"/>
                <a:ext cx="3268980" cy="1200150"/>
              </a:xfrm>
              <a:custGeom>
                <a:avLst/>
                <a:gdLst>
                  <a:gd name="connsiteX0" fmla="*/ 3219870 w 3268980"/>
                  <a:gd name="connsiteY0" fmla="*/ 600 h 1200150"/>
                  <a:gd name="connsiteX1" fmla="*/ 3269400 w 3268980"/>
                  <a:gd name="connsiteY1" fmla="*/ 600 h 1200150"/>
                  <a:gd name="connsiteX2" fmla="*/ 3269400 w 3268980"/>
                  <a:gd name="connsiteY2" fmla="*/ 1200750 h 1200150"/>
                  <a:gd name="connsiteX3" fmla="*/ 3219870 w 3268980"/>
                  <a:gd name="connsiteY3" fmla="*/ 1200750 h 1200150"/>
                  <a:gd name="connsiteX4" fmla="*/ 49950 w 3268980"/>
                  <a:gd name="connsiteY4" fmla="*/ 1200750 h 1200150"/>
                  <a:gd name="connsiteX5" fmla="*/ 420 w 3268980"/>
                  <a:gd name="connsiteY5" fmla="*/ 1200750 h 1200150"/>
                  <a:gd name="connsiteX6" fmla="*/ 420 w 3268980"/>
                  <a:gd name="connsiteY6" fmla="*/ 600 h 1200150"/>
                  <a:gd name="connsiteX7" fmla="*/ 49950 w 3268980"/>
                  <a:gd name="connsiteY7" fmla="*/ 600 h 120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8980" h="1200150">
                    <a:moveTo>
                      <a:pt x="3219870" y="600"/>
                    </a:moveTo>
                    <a:cubicBezTo>
                      <a:pt x="3247225" y="600"/>
                      <a:pt x="3269400" y="600"/>
                      <a:pt x="3269400" y="600"/>
                    </a:cubicBezTo>
                    <a:lnTo>
                      <a:pt x="3269400" y="1200750"/>
                    </a:lnTo>
                    <a:cubicBezTo>
                      <a:pt x="3269400" y="1200750"/>
                      <a:pt x="3247225" y="1200750"/>
                      <a:pt x="3219870" y="1200750"/>
                    </a:cubicBezTo>
                    <a:lnTo>
                      <a:pt x="49950" y="1200750"/>
                    </a:lnTo>
                    <a:cubicBezTo>
                      <a:pt x="22595" y="1200750"/>
                      <a:pt x="420" y="1200750"/>
                      <a:pt x="420" y="1200750"/>
                    </a:cubicBezTo>
                    <a:lnTo>
                      <a:pt x="420" y="600"/>
                    </a:lnTo>
                    <a:cubicBezTo>
                      <a:pt x="420" y="600"/>
                      <a:pt x="22595" y="600"/>
                      <a:pt x="49950" y="600"/>
                    </a:cubicBezTo>
                    <a:close/>
                  </a:path>
                </a:pathLst>
              </a:custGeom>
              <a:solidFill>
                <a:srgbClr val="FFEBEE"/>
              </a:solidFill>
              <a:ln w="9906" cap="flat">
                <a:solidFill>
                  <a:srgbClr val="F44336"/>
                </a:solidFill>
                <a:prstDash val="solid"/>
                <a:miter/>
              </a:ln>
            </p:spPr>
            <p:txBody>
              <a:bodyPr rtlCol="0" anchor="ctr"/>
              <a:lstStyle/>
              <a:p>
                <a:pPr algn="ctr"/>
                <a:endParaRPr lang="en-IN"/>
              </a:p>
            </p:txBody>
          </p:sp>
          <p:sp>
            <p:nvSpPr>
              <p:cNvPr id="84" name="TextBox 83">
                <a:extLst>
                  <a:ext uri="{FF2B5EF4-FFF2-40B4-BE49-F238E27FC236}">
                    <a16:creationId xmlns:a16="http://schemas.microsoft.com/office/drawing/2014/main" id="{4E8B3232-5759-E2D5-FCDD-C221107C86DA}"/>
                  </a:ext>
                </a:extLst>
              </p:cNvPr>
              <p:cNvSpPr txBox="1"/>
              <p:nvPr/>
            </p:nvSpPr>
            <p:spPr>
              <a:xfrm>
                <a:off x="4943915" y="5160583"/>
                <a:ext cx="2032929" cy="253916"/>
              </a:xfrm>
              <a:prstGeom prst="rect">
                <a:avLst/>
              </a:prstGeom>
              <a:noFill/>
            </p:spPr>
            <p:txBody>
              <a:bodyPr wrap="none" rtlCol="0">
                <a:spAutoFit/>
              </a:bodyPr>
              <a:lstStyle/>
              <a:p>
                <a:pPr algn="ctr"/>
                <a:r>
                  <a:rPr lang="en-IN" sz="1050" b="1" spc="0" baseline="0">
                    <a:ln/>
                    <a:solidFill>
                      <a:srgbClr val="D32F2F"/>
                    </a:solidFill>
                    <a:latin typeface="Arial"/>
                    <a:cs typeface="Arial"/>
                    <a:sym typeface="Arial"/>
                    <a:rtl val="0"/>
                  </a:rPr>
                  <a:t>Problem: Short Timer (50ms)</a:t>
                </a:r>
              </a:p>
            </p:txBody>
          </p:sp>
          <p:grpSp>
            <p:nvGrpSpPr>
              <p:cNvPr id="85" name="Graphic 4">
                <a:extLst>
                  <a:ext uri="{FF2B5EF4-FFF2-40B4-BE49-F238E27FC236}">
                    <a16:creationId xmlns:a16="http://schemas.microsoft.com/office/drawing/2014/main" id="{8663E148-472E-7CEF-1AD2-C9CCE9018734}"/>
                  </a:ext>
                </a:extLst>
              </p:cNvPr>
              <p:cNvGrpSpPr/>
              <p:nvPr/>
            </p:nvGrpSpPr>
            <p:grpSpPr>
              <a:xfrm>
                <a:off x="4351659" y="5398177"/>
                <a:ext cx="2360618" cy="905091"/>
                <a:chOff x="4351659" y="5398177"/>
                <a:chExt cx="2360618" cy="905091"/>
              </a:xfrm>
              <a:solidFill>
                <a:srgbClr val="2C3E50"/>
              </a:solidFill>
            </p:grpSpPr>
            <p:sp>
              <p:nvSpPr>
                <p:cNvPr id="86" name="TextBox 85">
                  <a:extLst>
                    <a:ext uri="{FF2B5EF4-FFF2-40B4-BE49-F238E27FC236}">
                      <a16:creationId xmlns:a16="http://schemas.microsoft.com/office/drawing/2014/main" id="{BF9C1D9F-C8CA-8311-3263-0C70DB081B9A}"/>
                    </a:ext>
                  </a:extLst>
                </p:cNvPr>
                <p:cNvSpPr txBox="1"/>
                <p:nvPr/>
              </p:nvSpPr>
              <p:spPr>
                <a:xfrm>
                  <a:off x="4354547" y="5398177"/>
                  <a:ext cx="1943160" cy="219291"/>
                </a:xfrm>
                <a:prstGeom prst="rect">
                  <a:avLst/>
                </a:prstGeom>
                <a:noFill/>
              </p:spPr>
              <p:txBody>
                <a:bodyPr wrap="none" rtlCol="0">
                  <a:spAutoFit/>
                </a:bodyPr>
                <a:lstStyle/>
                <a:p>
                  <a:pPr algn="ctr"/>
                  <a:r>
                    <a:rPr lang="en-IN" sz="825" spc="0" baseline="0">
                      <a:ln/>
                      <a:solidFill>
                        <a:srgbClr val="2C3E50"/>
                      </a:solidFill>
                      <a:latin typeface="Arial"/>
                      <a:cs typeface="Arial"/>
                      <a:sym typeface="Arial"/>
                      <a:rtl val="0"/>
                    </a:rPr>
                    <a:t>• Timer expires before retransmission</a:t>
                  </a:r>
                </a:p>
              </p:txBody>
            </p:sp>
            <p:sp>
              <p:nvSpPr>
                <p:cNvPr id="87" name="TextBox 86">
                  <a:extLst>
                    <a:ext uri="{FF2B5EF4-FFF2-40B4-BE49-F238E27FC236}">
                      <a16:creationId xmlns:a16="http://schemas.microsoft.com/office/drawing/2014/main" id="{06376C23-81F1-C1B1-6418-C8D8DD692914}"/>
                    </a:ext>
                  </a:extLst>
                </p:cNvPr>
                <p:cNvSpPr txBox="1"/>
                <p:nvPr/>
              </p:nvSpPr>
              <p:spPr>
                <a:xfrm>
                  <a:off x="4358276" y="5569627"/>
                  <a:ext cx="2103461" cy="219291"/>
                </a:xfrm>
                <a:prstGeom prst="rect">
                  <a:avLst/>
                </a:prstGeom>
                <a:noFill/>
              </p:spPr>
              <p:txBody>
                <a:bodyPr wrap="none" rtlCol="0">
                  <a:spAutoFit/>
                </a:bodyPr>
                <a:lstStyle/>
                <a:p>
                  <a:pPr algn="ctr"/>
                  <a:r>
                    <a:rPr lang="en-IN" sz="825" spc="0" baseline="0">
                      <a:ln/>
                      <a:solidFill>
                        <a:srgbClr val="2C3E50"/>
                      </a:solidFill>
                      <a:latin typeface="Arial"/>
                      <a:cs typeface="Arial"/>
                      <a:sym typeface="Arial"/>
                      <a:rtl val="0"/>
                    </a:rPr>
                    <a:t>• Incomplete SDU discarded prematurely</a:t>
                  </a:r>
                </a:p>
              </p:txBody>
            </p:sp>
            <p:sp>
              <p:nvSpPr>
                <p:cNvPr id="88" name="TextBox 87">
                  <a:extLst>
                    <a:ext uri="{FF2B5EF4-FFF2-40B4-BE49-F238E27FC236}">
                      <a16:creationId xmlns:a16="http://schemas.microsoft.com/office/drawing/2014/main" id="{EC808EC4-EF74-B41D-2033-96CABCB93B26}"/>
                    </a:ext>
                  </a:extLst>
                </p:cNvPr>
                <p:cNvSpPr txBox="1"/>
                <p:nvPr/>
              </p:nvSpPr>
              <p:spPr>
                <a:xfrm>
                  <a:off x="4361955" y="5741077"/>
                  <a:ext cx="2350322" cy="219291"/>
                </a:xfrm>
                <a:prstGeom prst="rect">
                  <a:avLst/>
                </a:prstGeom>
                <a:noFill/>
              </p:spPr>
              <p:txBody>
                <a:bodyPr wrap="none" rtlCol="0">
                  <a:spAutoFit/>
                </a:bodyPr>
                <a:lstStyle/>
                <a:p>
                  <a:pPr algn="ctr"/>
                  <a:r>
                    <a:rPr lang="en-IN" sz="825" spc="0" baseline="0">
                      <a:ln/>
                      <a:solidFill>
                        <a:srgbClr val="2C3E50"/>
                      </a:solidFill>
                      <a:latin typeface="Arial"/>
                      <a:cs typeface="Arial"/>
                      <a:sym typeface="Arial"/>
                      <a:rtl val="0"/>
                    </a:rPr>
                    <a:t>• Higher layer must request full retransmission</a:t>
                  </a:r>
                </a:p>
              </p:txBody>
            </p:sp>
            <p:sp>
              <p:nvSpPr>
                <p:cNvPr id="89" name="TextBox 88">
                  <a:extLst>
                    <a:ext uri="{FF2B5EF4-FFF2-40B4-BE49-F238E27FC236}">
                      <a16:creationId xmlns:a16="http://schemas.microsoft.com/office/drawing/2014/main" id="{7EDF0497-7DE5-D0B2-E951-EC7F0B0DD456}"/>
                    </a:ext>
                  </a:extLst>
                </p:cNvPr>
                <p:cNvSpPr txBox="1"/>
                <p:nvPr/>
              </p:nvSpPr>
              <p:spPr>
                <a:xfrm>
                  <a:off x="4351659" y="5912527"/>
                  <a:ext cx="1662635" cy="219291"/>
                </a:xfrm>
                <a:prstGeom prst="rect">
                  <a:avLst/>
                </a:prstGeom>
                <a:noFill/>
              </p:spPr>
              <p:txBody>
                <a:bodyPr wrap="none" rtlCol="0">
                  <a:spAutoFit/>
                </a:bodyPr>
                <a:lstStyle/>
                <a:p>
                  <a:pPr algn="ctr"/>
                  <a:r>
                    <a:rPr lang="en-IN" sz="825" spc="0" baseline="0">
                      <a:ln/>
                      <a:solidFill>
                        <a:srgbClr val="2C3E50"/>
                      </a:solidFill>
                      <a:latin typeface="Arial"/>
                      <a:cs typeface="Arial"/>
                      <a:sym typeface="Arial"/>
                      <a:rtl val="0"/>
                    </a:rPr>
                    <a:t>• Increased call drop probability</a:t>
                  </a:r>
                </a:p>
              </p:txBody>
            </p:sp>
            <p:sp>
              <p:nvSpPr>
                <p:cNvPr id="90" name="TextBox 89">
                  <a:extLst>
                    <a:ext uri="{FF2B5EF4-FFF2-40B4-BE49-F238E27FC236}">
                      <a16:creationId xmlns:a16="http://schemas.microsoft.com/office/drawing/2014/main" id="{28A79382-60F6-1E6F-1CD8-607F629F7295}"/>
                    </a:ext>
                  </a:extLst>
                </p:cNvPr>
                <p:cNvSpPr txBox="1"/>
                <p:nvPr/>
              </p:nvSpPr>
              <p:spPr>
                <a:xfrm>
                  <a:off x="4357836" y="6083977"/>
                  <a:ext cx="2122696" cy="219291"/>
                </a:xfrm>
                <a:prstGeom prst="rect">
                  <a:avLst/>
                </a:prstGeom>
                <a:noFill/>
              </p:spPr>
              <p:txBody>
                <a:bodyPr wrap="none" rtlCol="0">
                  <a:spAutoFit/>
                </a:bodyPr>
                <a:lstStyle/>
                <a:p>
                  <a:pPr algn="ctr"/>
                  <a:r>
                    <a:rPr lang="en-IN" sz="825" spc="0" baseline="0">
                      <a:ln/>
                      <a:solidFill>
                        <a:srgbClr val="2C3E50"/>
                      </a:solidFill>
                      <a:latin typeface="Arial"/>
                      <a:cs typeface="Arial"/>
                      <a:sym typeface="Arial"/>
                      <a:rtl val="0"/>
                    </a:rPr>
                    <a:t>• Poor user experience in high-loss areas</a:t>
                  </a:r>
                </a:p>
              </p:txBody>
            </p:sp>
          </p:grpSp>
        </p:grpSp>
        <p:grpSp>
          <p:nvGrpSpPr>
            <p:cNvPr id="91" name="Graphic 4">
              <a:extLst>
                <a:ext uri="{FF2B5EF4-FFF2-40B4-BE49-F238E27FC236}">
                  <a16:creationId xmlns:a16="http://schemas.microsoft.com/office/drawing/2014/main" id="{272BE161-E822-3C85-E77F-C2DDDD209EF5}"/>
                </a:ext>
              </a:extLst>
            </p:cNvPr>
            <p:cNvGrpSpPr/>
            <p:nvPr/>
          </p:nvGrpSpPr>
          <p:grpSpPr>
            <a:xfrm>
              <a:off x="7792990" y="5143500"/>
              <a:ext cx="3268980" cy="1200150"/>
              <a:chOff x="7792990" y="5143500"/>
              <a:chExt cx="3268980" cy="1200150"/>
            </a:xfrm>
          </p:grpSpPr>
          <p:sp>
            <p:nvSpPr>
              <p:cNvPr id="92" name="Freeform: Shape 91">
                <a:extLst>
                  <a:ext uri="{FF2B5EF4-FFF2-40B4-BE49-F238E27FC236}">
                    <a16:creationId xmlns:a16="http://schemas.microsoft.com/office/drawing/2014/main" id="{1BF91E71-2E1B-60A7-3E33-D7AEAFBF6F6F}"/>
                  </a:ext>
                </a:extLst>
              </p:cNvPr>
              <p:cNvSpPr/>
              <p:nvPr/>
            </p:nvSpPr>
            <p:spPr>
              <a:xfrm>
                <a:off x="7792990" y="5143500"/>
                <a:ext cx="3268980" cy="1200150"/>
              </a:xfrm>
              <a:custGeom>
                <a:avLst/>
                <a:gdLst>
                  <a:gd name="connsiteX0" fmla="*/ 3220220 w 3268980"/>
                  <a:gd name="connsiteY0" fmla="*/ 600 h 1200150"/>
                  <a:gd name="connsiteX1" fmla="*/ 3269750 w 3268980"/>
                  <a:gd name="connsiteY1" fmla="*/ 600 h 1200150"/>
                  <a:gd name="connsiteX2" fmla="*/ 3269750 w 3268980"/>
                  <a:gd name="connsiteY2" fmla="*/ 1200750 h 1200150"/>
                  <a:gd name="connsiteX3" fmla="*/ 3220220 w 3268980"/>
                  <a:gd name="connsiteY3" fmla="*/ 1200750 h 1200150"/>
                  <a:gd name="connsiteX4" fmla="*/ 50300 w 3268980"/>
                  <a:gd name="connsiteY4" fmla="*/ 1200750 h 1200150"/>
                  <a:gd name="connsiteX5" fmla="*/ 770 w 3268980"/>
                  <a:gd name="connsiteY5" fmla="*/ 1200750 h 1200150"/>
                  <a:gd name="connsiteX6" fmla="*/ 770 w 3268980"/>
                  <a:gd name="connsiteY6" fmla="*/ 600 h 1200150"/>
                  <a:gd name="connsiteX7" fmla="*/ 50300 w 3268980"/>
                  <a:gd name="connsiteY7" fmla="*/ 600 h 120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8980" h="1200150">
                    <a:moveTo>
                      <a:pt x="3220220" y="600"/>
                    </a:moveTo>
                    <a:cubicBezTo>
                      <a:pt x="3247575" y="600"/>
                      <a:pt x="3269750" y="600"/>
                      <a:pt x="3269750" y="600"/>
                    </a:cubicBezTo>
                    <a:lnTo>
                      <a:pt x="3269750" y="1200750"/>
                    </a:lnTo>
                    <a:cubicBezTo>
                      <a:pt x="3269750" y="1200750"/>
                      <a:pt x="3247575" y="1200750"/>
                      <a:pt x="3220220" y="1200750"/>
                    </a:cubicBezTo>
                    <a:lnTo>
                      <a:pt x="50300" y="1200750"/>
                    </a:lnTo>
                    <a:cubicBezTo>
                      <a:pt x="22945" y="1200750"/>
                      <a:pt x="770" y="1200750"/>
                      <a:pt x="770" y="1200750"/>
                    </a:cubicBezTo>
                    <a:lnTo>
                      <a:pt x="770" y="600"/>
                    </a:lnTo>
                    <a:cubicBezTo>
                      <a:pt x="770" y="600"/>
                      <a:pt x="22945" y="600"/>
                      <a:pt x="50300" y="600"/>
                    </a:cubicBezTo>
                    <a:close/>
                  </a:path>
                </a:pathLst>
              </a:custGeom>
              <a:solidFill>
                <a:srgbClr val="E8F5E8"/>
              </a:solidFill>
              <a:ln w="9906" cap="flat">
                <a:solidFill>
                  <a:srgbClr val="4CAF50"/>
                </a:solidFill>
                <a:prstDash val="solid"/>
                <a:miter/>
              </a:ln>
            </p:spPr>
            <p:txBody>
              <a:bodyPr rtlCol="0" anchor="ctr"/>
              <a:lstStyle/>
              <a:p>
                <a:pPr algn="ctr"/>
                <a:endParaRPr lang="en-IN"/>
              </a:p>
            </p:txBody>
          </p:sp>
          <p:sp>
            <p:nvSpPr>
              <p:cNvPr id="93" name="TextBox 92">
                <a:extLst>
                  <a:ext uri="{FF2B5EF4-FFF2-40B4-BE49-F238E27FC236}">
                    <a16:creationId xmlns:a16="http://schemas.microsoft.com/office/drawing/2014/main" id="{F4852C76-FDC1-58F2-96C3-BAD6EDA5A4BC}"/>
                  </a:ext>
                </a:extLst>
              </p:cNvPr>
              <p:cNvSpPr txBox="1"/>
              <p:nvPr/>
            </p:nvSpPr>
            <p:spPr>
              <a:xfrm>
                <a:off x="8164954" y="5160583"/>
                <a:ext cx="2525050" cy="253916"/>
              </a:xfrm>
              <a:prstGeom prst="rect">
                <a:avLst/>
              </a:prstGeom>
              <a:noFill/>
            </p:spPr>
            <p:txBody>
              <a:bodyPr wrap="none" rtlCol="0">
                <a:spAutoFit/>
              </a:bodyPr>
              <a:lstStyle/>
              <a:p>
                <a:pPr algn="ctr"/>
                <a:r>
                  <a:rPr lang="en-IN" sz="1050" b="1" spc="0" baseline="0">
                    <a:ln/>
                    <a:solidFill>
                      <a:srgbClr val="388E3C"/>
                    </a:solidFill>
                    <a:latin typeface="Arial"/>
                    <a:cs typeface="Arial"/>
                    <a:sym typeface="Arial"/>
                    <a:rtl val="0"/>
                  </a:rPr>
                  <a:t>Solution: Optimal Timer (100-200ms)</a:t>
                </a:r>
              </a:p>
            </p:txBody>
          </p:sp>
          <p:grpSp>
            <p:nvGrpSpPr>
              <p:cNvPr id="94" name="Graphic 4">
                <a:extLst>
                  <a:ext uri="{FF2B5EF4-FFF2-40B4-BE49-F238E27FC236}">
                    <a16:creationId xmlns:a16="http://schemas.microsoft.com/office/drawing/2014/main" id="{7E868EFC-5AD6-BC03-1583-26736FD4D672}"/>
                  </a:ext>
                </a:extLst>
              </p:cNvPr>
              <p:cNvGrpSpPr/>
              <p:nvPr/>
            </p:nvGrpSpPr>
            <p:grpSpPr>
              <a:xfrm>
                <a:off x="7816865" y="5398177"/>
                <a:ext cx="2068168" cy="905091"/>
                <a:chOff x="7816865" y="5398177"/>
                <a:chExt cx="2068168" cy="905091"/>
              </a:xfrm>
              <a:solidFill>
                <a:srgbClr val="2C3E50"/>
              </a:solidFill>
            </p:grpSpPr>
            <p:sp>
              <p:nvSpPr>
                <p:cNvPr id="95" name="TextBox 94">
                  <a:extLst>
                    <a:ext uri="{FF2B5EF4-FFF2-40B4-BE49-F238E27FC236}">
                      <a16:creationId xmlns:a16="http://schemas.microsoft.com/office/drawing/2014/main" id="{16866F2A-4197-BF85-61FE-3B12E2E1E515}"/>
                    </a:ext>
                  </a:extLst>
                </p:cNvPr>
                <p:cNvSpPr txBox="1"/>
                <p:nvPr/>
              </p:nvSpPr>
              <p:spPr>
                <a:xfrm>
                  <a:off x="7826456" y="5398177"/>
                  <a:ext cx="2058577" cy="219291"/>
                </a:xfrm>
                <a:prstGeom prst="rect">
                  <a:avLst/>
                </a:prstGeom>
                <a:noFill/>
              </p:spPr>
              <p:txBody>
                <a:bodyPr wrap="none" rtlCol="0">
                  <a:spAutoFit/>
                </a:bodyPr>
                <a:lstStyle/>
                <a:p>
                  <a:pPr algn="ctr"/>
                  <a:r>
                    <a:rPr lang="en-IN" sz="825" spc="0" baseline="0">
                      <a:ln/>
                      <a:solidFill>
                        <a:srgbClr val="2C3E50"/>
                      </a:solidFill>
                      <a:latin typeface="Arial"/>
                      <a:cs typeface="Arial"/>
                      <a:sym typeface="Arial"/>
                      <a:rtl val="0"/>
                    </a:rPr>
                    <a:t>• More time for retransmissions to arrive</a:t>
                  </a:r>
                </a:p>
              </p:txBody>
            </p:sp>
            <p:sp>
              <p:nvSpPr>
                <p:cNvPr id="96" name="TextBox 95">
                  <a:extLst>
                    <a:ext uri="{FF2B5EF4-FFF2-40B4-BE49-F238E27FC236}">
                      <a16:creationId xmlns:a16="http://schemas.microsoft.com/office/drawing/2014/main" id="{6E5BECD2-E527-28F0-D523-AF3C4DF27BA9}"/>
                    </a:ext>
                  </a:extLst>
                </p:cNvPr>
                <p:cNvSpPr txBox="1"/>
                <p:nvPr/>
              </p:nvSpPr>
              <p:spPr>
                <a:xfrm>
                  <a:off x="7822073" y="5569627"/>
                  <a:ext cx="1867819" cy="219291"/>
                </a:xfrm>
                <a:prstGeom prst="rect">
                  <a:avLst/>
                </a:prstGeom>
                <a:noFill/>
              </p:spPr>
              <p:txBody>
                <a:bodyPr wrap="none" rtlCol="0">
                  <a:spAutoFit/>
                </a:bodyPr>
                <a:lstStyle/>
                <a:p>
                  <a:pPr algn="ctr"/>
                  <a:r>
                    <a:rPr lang="en-IN" sz="825" spc="0" baseline="0">
                      <a:ln/>
                      <a:solidFill>
                        <a:srgbClr val="2C3E50"/>
                      </a:solidFill>
                      <a:latin typeface="Arial"/>
                      <a:cs typeface="Arial"/>
                      <a:sym typeface="Arial"/>
                      <a:rtl val="0"/>
                    </a:rPr>
                    <a:t>• Reduced premature SDU discards</a:t>
                  </a:r>
                </a:p>
              </p:txBody>
            </p:sp>
            <p:sp>
              <p:nvSpPr>
                <p:cNvPr id="97" name="TextBox 96">
                  <a:extLst>
                    <a:ext uri="{FF2B5EF4-FFF2-40B4-BE49-F238E27FC236}">
                      <a16:creationId xmlns:a16="http://schemas.microsoft.com/office/drawing/2014/main" id="{D9B04511-7984-D9DE-E773-2A90E48458A1}"/>
                    </a:ext>
                  </a:extLst>
                </p:cNvPr>
                <p:cNvSpPr txBox="1"/>
                <p:nvPr/>
              </p:nvSpPr>
              <p:spPr>
                <a:xfrm>
                  <a:off x="7816916" y="5741077"/>
                  <a:ext cx="1478290" cy="219291"/>
                </a:xfrm>
                <a:prstGeom prst="rect">
                  <a:avLst/>
                </a:prstGeom>
                <a:noFill/>
              </p:spPr>
              <p:txBody>
                <a:bodyPr wrap="none" rtlCol="0">
                  <a:spAutoFit/>
                </a:bodyPr>
                <a:lstStyle/>
                <a:p>
                  <a:pPr algn="ctr"/>
                  <a:r>
                    <a:rPr lang="en-IN" sz="825" spc="0" baseline="0">
                      <a:ln/>
                      <a:solidFill>
                        <a:srgbClr val="2C3E50"/>
                      </a:solidFill>
                      <a:latin typeface="Arial"/>
                      <a:cs typeface="Arial"/>
                      <a:sym typeface="Arial"/>
                      <a:rtl val="0"/>
                    </a:rPr>
                    <a:t>• Better RLC layer reliability</a:t>
                  </a:r>
                </a:p>
              </p:txBody>
            </p:sp>
            <p:sp>
              <p:nvSpPr>
                <p:cNvPr id="98" name="TextBox 97">
                  <a:extLst>
                    <a:ext uri="{FF2B5EF4-FFF2-40B4-BE49-F238E27FC236}">
                      <a16:creationId xmlns:a16="http://schemas.microsoft.com/office/drawing/2014/main" id="{3DB0DD7D-AFA5-1119-04CF-BA7F96FA12B1}"/>
                    </a:ext>
                  </a:extLst>
                </p:cNvPr>
                <p:cNvSpPr txBox="1"/>
                <p:nvPr/>
              </p:nvSpPr>
              <p:spPr>
                <a:xfrm>
                  <a:off x="7818455" y="5912527"/>
                  <a:ext cx="1505540" cy="219291"/>
                </a:xfrm>
                <a:prstGeom prst="rect">
                  <a:avLst/>
                </a:prstGeom>
                <a:noFill/>
              </p:spPr>
              <p:txBody>
                <a:bodyPr wrap="none" rtlCol="0">
                  <a:spAutoFit/>
                </a:bodyPr>
                <a:lstStyle/>
                <a:p>
                  <a:pPr algn="ctr"/>
                  <a:r>
                    <a:rPr lang="en-IN" sz="825" spc="0" baseline="0">
                      <a:ln/>
                      <a:solidFill>
                        <a:srgbClr val="2C3E50"/>
                      </a:solidFill>
                      <a:latin typeface="Arial"/>
                      <a:cs typeface="Arial"/>
                      <a:sym typeface="Arial"/>
                      <a:rtl val="0"/>
                    </a:rPr>
                    <a:t>• Improved call success rate</a:t>
                  </a:r>
                </a:p>
              </p:txBody>
            </p:sp>
            <p:sp>
              <p:nvSpPr>
                <p:cNvPr id="99" name="TextBox 98">
                  <a:extLst>
                    <a:ext uri="{FF2B5EF4-FFF2-40B4-BE49-F238E27FC236}">
                      <a16:creationId xmlns:a16="http://schemas.microsoft.com/office/drawing/2014/main" id="{EA953FF4-B570-41AA-D7BF-F98346A1236C}"/>
                    </a:ext>
                  </a:extLst>
                </p:cNvPr>
                <p:cNvSpPr txBox="1"/>
                <p:nvPr/>
              </p:nvSpPr>
              <p:spPr>
                <a:xfrm>
                  <a:off x="7816865" y="6083977"/>
                  <a:ext cx="1515158" cy="219291"/>
                </a:xfrm>
                <a:prstGeom prst="rect">
                  <a:avLst/>
                </a:prstGeom>
                <a:noFill/>
              </p:spPr>
              <p:txBody>
                <a:bodyPr wrap="none" rtlCol="0">
                  <a:spAutoFit/>
                </a:bodyPr>
                <a:lstStyle/>
                <a:p>
                  <a:pPr algn="ctr"/>
                  <a:r>
                    <a:rPr lang="en-IN" sz="825" spc="0" baseline="0">
                      <a:ln/>
                      <a:solidFill>
                        <a:srgbClr val="2C3E50"/>
                      </a:solidFill>
                      <a:latin typeface="Arial"/>
                      <a:cs typeface="Arial"/>
                      <a:sym typeface="Arial"/>
                      <a:rtl val="0"/>
                    </a:rPr>
                    <a:t>• Enhanced user experience</a:t>
                  </a:r>
                </a:p>
              </p:txBody>
            </p:sp>
          </p:grpSp>
        </p:grpSp>
      </p:grpSp>
      <p:grpSp>
        <p:nvGrpSpPr>
          <p:cNvPr id="100" name="Graphic 4">
            <a:extLst>
              <a:ext uri="{FF2B5EF4-FFF2-40B4-BE49-F238E27FC236}">
                <a16:creationId xmlns:a16="http://schemas.microsoft.com/office/drawing/2014/main" id="{C96B55C0-2C08-9623-C6B0-3AFBCD2B52CA}"/>
              </a:ext>
            </a:extLst>
          </p:cNvPr>
          <p:cNvGrpSpPr/>
          <p:nvPr/>
        </p:nvGrpSpPr>
        <p:grpSpPr>
          <a:xfrm>
            <a:off x="660670" y="4972050"/>
            <a:ext cx="3169920" cy="1543050"/>
            <a:chOff x="660670" y="4972050"/>
            <a:chExt cx="3169920" cy="1543050"/>
          </a:xfrm>
        </p:grpSpPr>
        <p:sp>
          <p:nvSpPr>
            <p:cNvPr id="101" name="Freeform: Shape 100">
              <a:extLst>
                <a:ext uri="{FF2B5EF4-FFF2-40B4-BE49-F238E27FC236}">
                  <a16:creationId xmlns:a16="http://schemas.microsoft.com/office/drawing/2014/main" id="{B0425D12-D085-809B-8FCD-FDF906BEDE5C}"/>
                </a:ext>
              </a:extLst>
            </p:cNvPr>
            <p:cNvSpPr/>
            <p:nvPr/>
          </p:nvSpPr>
          <p:spPr>
            <a:xfrm>
              <a:off x="660670" y="4972050"/>
              <a:ext cx="3169920" cy="1543050"/>
            </a:xfrm>
            <a:custGeom>
              <a:avLst/>
              <a:gdLst>
                <a:gd name="connsiteX0" fmla="*/ 3070910 w 3169920"/>
                <a:gd name="connsiteY0" fmla="*/ 580 h 1543050"/>
                <a:gd name="connsiteX1" fmla="*/ 3169970 w 3169920"/>
                <a:gd name="connsiteY1" fmla="*/ 580 h 1543050"/>
                <a:gd name="connsiteX2" fmla="*/ 3169970 w 3169920"/>
                <a:gd name="connsiteY2" fmla="*/ 1543630 h 1543050"/>
                <a:gd name="connsiteX3" fmla="*/ 3070910 w 3169920"/>
                <a:gd name="connsiteY3" fmla="*/ 1543630 h 1543050"/>
                <a:gd name="connsiteX4" fmla="*/ 99110 w 3169920"/>
                <a:gd name="connsiteY4" fmla="*/ 1543630 h 1543050"/>
                <a:gd name="connsiteX5" fmla="*/ 50 w 3169920"/>
                <a:gd name="connsiteY5" fmla="*/ 1543630 h 1543050"/>
                <a:gd name="connsiteX6" fmla="*/ 50 w 3169920"/>
                <a:gd name="connsiteY6" fmla="*/ 580 h 1543050"/>
                <a:gd name="connsiteX7" fmla="*/ 99110 w 3169920"/>
                <a:gd name="connsiteY7" fmla="*/ 580 h 15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9920" h="1543050">
                  <a:moveTo>
                    <a:pt x="3070910" y="580"/>
                  </a:moveTo>
                  <a:cubicBezTo>
                    <a:pt x="3125620" y="580"/>
                    <a:pt x="3169970" y="580"/>
                    <a:pt x="3169970" y="580"/>
                  </a:cubicBezTo>
                  <a:lnTo>
                    <a:pt x="3169970" y="1543630"/>
                  </a:lnTo>
                  <a:cubicBezTo>
                    <a:pt x="3169970" y="1543630"/>
                    <a:pt x="3125620" y="1543630"/>
                    <a:pt x="3070910" y="1543630"/>
                  </a:cubicBezTo>
                  <a:lnTo>
                    <a:pt x="99110" y="1543630"/>
                  </a:lnTo>
                  <a:cubicBezTo>
                    <a:pt x="44401" y="1543630"/>
                    <a:pt x="50" y="1543630"/>
                    <a:pt x="50" y="1543630"/>
                  </a:cubicBezTo>
                  <a:lnTo>
                    <a:pt x="50" y="580"/>
                  </a:lnTo>
                  <a:cubicBezTo>
                    <a:pt x="50" y="580"/>
                    <a:pt x="44401" y="580"/>
                    <a:pt x="99110" y="580"/>
                  </a:cubicBezTo>
                  <a:close/>
                </a:path>
              </a:pathLst>
            </a:custGeom>
            <a:solidFill>
              <a:srgbClr val="F8F9FA"/>
            </a:solidFill>
            <a:ln w="19812" cap="flat">
              <a:solidFill>
                <a:srgbClr val="6C757D"/>
              </a:solidFill>
              <a:prstDash val="solid"/>
              <a:miter/>
            </a:ln>
          </p:spPr>
          <p:txBody>
            <a:bodyPr rtlCol="0" anchor="ctr"/>
            <a:lstStyle/>
            <a:p>
              <a:pPr algn="ctr"/>
              <a:endParaRPr lang="en-IN"/>
            </a:p>
          </p:txBody>
        </p:sp>
        <p:sp>
          <p:nvSpPr>
            <p:cNvPr id="102" name="TextBox 101">
              <a:extLst>
                <a:ext uri="{FF2B5EF4-FFF2-40B4-BE49-F238E27FC236}">
                  <a16:creationId xmlns:a16="http://schemas.microsoft.com/office/drawing/2014/main" id="{04914AA6-740A-54CF-AE17-06E467DD38B3}"/>
                </a:ext>
              </a:extLst>
            </p:cNvPr>
            <p:cNvSpPr txBox="1"/>
            <p:nvPr/>
          </p:nvSpPr>
          <p:spPr>
            <a:xfrm>
              <a:off x="1574612" y="5016475"/>
              <a:ext cx="1342034" cy="276999"/>
            </a:xfrm>
            <a:prstGeom prst="rect">
              <a:avLst/>
            </a:prstGeom>
            <a:noFill/>
          </p:spPr>
          <p:txBody>
            <a:bodyPr wrap="none" rtlCol="0">
              <a:spAutoFit/>
            </a:bodyPr>
            <a:lstStyle/>
            <a:p>
              <a:pPr algn="ctr"/>
              <a:r>
                <a:rPr lang="en-IN" sz="1200" b="1" spc="0" baseline="0">
                  <a:ln/>
                  <a:solidFill>
                    <a:srgbClr val="2C3E50"/>
                  </a:solidFill>
                  <a:latin typeface="Arial"/>
                  <a:cs typeface="Arial"/>
                  <a:sym typeface="Arial"/>
                  <a:rtl val="0"/>
                </a:rPr>
                <a:t>Key Parameters</a:t>
              </a:r>
            </a:p>
          </p:txBody>
        </p:sp>
        <p:grpSp>
          <p:nvGrpSpPr>
            <p:cNvPr id="103" name="Graphic 4">
              <a:extLst>
                <a:ext uri="{FF2B5EF4-FFF2-40B4-BE49-F238E27FC236}">
                  <a16:creationId xmlns:a16="http://schemas.microsoft.com/office/drawing/2014/main" id="{55B87DC8-EC58-E0B3-5591-D23130D0CDF0}"/>
                </a:ext>
              </a:extLst>
            </p:cNvPr>
            <p:cNvGrpSpPr/>
            <p:nvPr/>
          </p:nvGrpSpPr>
          <p:grpSpPr>
            <a:xfrm>
              <a:off x="729681" y="5261829"/>
              <a:ext cx="2404483" cy="1173807"/>
              <a:chOff x="729681" y="5261829"/>
              <a:chExt cx="2404483" cy="1173807"/>
            </a:xfrm>
            <a:solidFill>
              <a:srgbClr val="2C3E50"/>
            </a:solidFill>
          </p:grpSpPr>
          <p:sp>
            <p:nvSpPr>
              <p:cNvPr id="104" name="TextBox 103">
                <a:extLst>
                  <a:ext uri="{FF2B5EF4-FFF2-40B4-BE49-F238E27FC236}">
                    <a16:creationId xmlns:a16="http://schemas.microsoft.com/office/drawing/2014/main" id="{29932BEA-0DE0-679F-543A-B0687DE5681C}"/>
                  </a:ext>
                </a:extLst>
              </p:cNvPr>
              <p:cNvSpPr txBox="1"/>
              <p:nvPr/>
            </p:nvSpPr>
            <p:spPr>
              <a:xfrm>
                <a:off x="730084" y="5261829"/>
                <a:ext cx="1120820" cy="230832"/>
              </a:xfrm>
              <a:prstGeom prst="rect">
                <a:avLst/>
              </a:prstGeom>
              <a:noFill/>
            </p:spPr>
            <p:txBody>
              <a:bodyPr wrap="none" rtlCol="0">
                <a:spAutoFit/>
              </a:bodyPr>
              <a:lstStyle/>
              <a:p>
                <a:pPr algn="ctr"/>
                <a:r>
                  <a:rPr lang="en-IN" sz="900" b="1" spc="0" baseline="0">
                    <a:ln/>
                    <a:solidFill>
                      <a:srgbClr val="2C3E50"/>
                    </a:solidFill>
                    <a:latin typeface="Arial"/>
                    <a:cs typeface="Arial"/>
                    <a:sym typeface="Arial"/>
                    <a:rtl val="0"/>
                  </a:rPr>
                  <a:t>3GPP Reference:</a:t>
                </a:r>
              </a:p>
            </p:txBody>
          </p:sp>
          <p:sp>
            <p:nvSpPr>
              <p:cNvPr id="105" name="TextBox 104">
                <a:extLst>
                  <a:ext uri="{FF2B5EF4-FFF2-40B4-BE49-F238E27FC236}">
                    <a16:creationId xmlns:a16="http://schemas.microsoft.com/office/drawing/2014/main" id="{AAF96ACA-6826-3C2A-2485-60BA7CBC6A09}"/>
                  </a:ext>
                </a:extLst>
              </p:cNvPr>
              <p:cNvSpPr txBox="1"/>
              <p:nvPr/>
            </p:nvSpPr>
            <p:spPr>
              <a:xfrm>
                <a:off x="750178" y="5433279"/>
                <a:ext cx="2383986" cy="230832"/>
              </a:xfrm>
              <a:prstGeom prst="rect">
                <a:avLst/>
              </a:prstGeom>
              <a:noFill/>
            </p:spPr>
            <p:txBody>
              <a:bodyPr wrap="none" rtlCol="0">
                <a:spAutoFit/>
              </a:bodyPr>
              <a:lstStyle/>
              <a:p>
                <a:pPr algn="ctr"/>
                <a:r>
                  <a:rPr lang="en-IN" sz="900" spc="0" baseline="0">
                    <a:ln/>
                    <a:solidFill>
                      <a:srgbClr val="2C3E50"/>
                    </a:solidFill>
                    <a:latin typeface="Arial"/>
                    <a:cs typeface="Arial"/>
                    <a:sym typeface="Arial"/>
                    <a:rtl val="0"/>
                  </a:rPr>
                  <a:t>RLC-Config → am-Config → t-Reassembly</a:t>
                </a:r>
              </a:p>
            </p:txBody>
          </p:sp>
          <p:sp>
            <p:nvSpPr>
              <p:cNvPr id="106" name="TextBox 105">
                <a:extLst>
                  <a:ext uri="{FF2B5EF4-FFF2-40B4-BE49-F238E27FC236}">
                    <a16:creationId xmlns:a16="http://schemas.microsoft.com/office/drawing/2014/main" id="{638B74D7-4519-6E8A-8532-0094C9041958}"/>
                  </a:ext>
                </a:extLst>
              </p:cNvPr>
              <p:cNvSpPr txBox="1"/>
              <p:nvPr/>
            </p:nvSpPr>
            <p:spPr>
              <a:xfrm>
                <a:off x="729681" y="5647592"/>
                <a:ext cx="1037463" cy="230832"/>
              </a:xfrm>
              <a:prstGeom prst="rect">
                <a:avLst/>
              </a:prstGeom>
              <a:noFill/>
            </p:spPr>
            <p:txBody>
              <a:bodyPr wrap="none" rtlCol="0">
                <a:spAutoFit/>
              </a:bodyPr>
              <a:lstStyle/>
              <a:p>
                <a:pPr algn="ctr"/>
                <a:r>
                  <a:rPr lang="en-IN" sz="900" b="1" spc="0" baseline="0">
                    <a:ln/>
                    <a:solidFill>
                      <a:srgbClr val="2C3E50"/>
                    </a:solidFill>
                    <a:latin typeface="Arial"/>
                    <a:cs typeface="Arial"/>
                    <a:sym typeface="Arial"/>
                    <a:rtl val="0"/>
                  </a:rPr>
                  <a:t>Default Setting:</a:t>
                </a:r>
              </a:p>
            </p:txBody>
          </p:sp>
          <p:sp>
            <p:nvSpPr>
              <p:cNvPr id="107" name="TextBox 106">
                <a:extLst>
                  <a:ext uri="{FF2B5EF4-FFF2-40B4-BE49-F238E27FC236}">
                    <a16:creationId xmlns:a16="http://schemas.microsoft.com/office/drawing/2014/main" id="{E63C9E03-A146-F853-4A3F-0BCF7F7E111D}"/>
                  </a:ext>
                </a:extLst>
              </p:cNvPr>
              <p:cNvSpPr txBox="1"/>
              <p:nvPr/>
            </p:nvSpPr>
            <p:spPr>
              <a:xfrm>
                <a:off x="729913" y="5819042"/>
                <a:ext cx="1037463" cy="230832"/>
              </a:xfrm>
              <a:prstGeom prst="rect">
                <a:avLst/>
              </a:prstGeom>
              <a:noFill/>
            </p:spPr>
            <p:txBody>
              <a:bodyPr wrap="none" rtlCol="0">
                <a:spAutoFit/>
              </a:bodyPr>
              <a:lstStyle/>
              <a:p>
                <a:pPr algn="ctr"/>
                <a:r>
                  <a:rPr lang="en-IN" sz="900" spc="0" baseline="0">
                    <a:ln/>
                    <a:solidFill>
                      <a:srgbClr val="2C3E50"/>
                    </a:solidFill>
                    <a:latin typeface="Arial"/>
                    <a:cs typeface="Arial"/>
                    <a:sym typeface="Arial"/>
                    <a:rtl val="0"/>
                  </a:rPr>
                  <a:t>ms100 to ms150</a:t>
                </a:r>
              </a:p>
            </p:txBody>
          </p:sp>
          <p:sp>
            <p:nvSpPr>
              <p:cNvPr id="108" name="TextBox 107">
                <a:extLst>
                  <a:ext uri="{FF2B5EF4-FFF2-40B4-BE49-F238E27FC236}">
                    <a16:creationId xmlns:a16="http://schemas.microsoft.com/office/drawing/2014/main" id="{CF63F462-60E0-7B6D-E1AF-FA71AA4A74D2}"/>
                  </a:ext>
                </a:extLst>
              </p:cNvPr>
              <p:cNvSpPr txBox="1"/>
              <p:nvPr/>
            </p:nvSpPr>
            <p:spPr>
              <a:xfrm>
                <a:off x="736299" y="6033354"/>
                <a:ext cx="1473480" cy="230832"/>
              </a:xfrm>
              <a:prstGeom prst="rect">
                <a:avLst/>
              </a:prstGeom>
              <a:noFill/>
            </p:spPr>
            <p:txBody>
              <a:bodyPr wrap="none" rtlCol="0">
                <a:spAutoFit/>
              </a:bodyPr>
              <a:lstStyle/>
              <a:p>
                <a:pPr algn="ctr"/>
                <a:r>
                  <a:rPr lang="en-IN" sz="900" b="1" spc="0" baseline="0">
                    <a:ln/>
                    <a:solidFill>
                      <a:srgbClr val="2C3E50"/>
                    </a:solidFill>
                    <a:latin typeface="Arial"/>
                    <a:cs typeface="Arial"/>
                    <a:sym typeface="Arial"/>
                    <a:rtl val="0"/>
                  </a:rPr>
                  <a:t>Recommended Setting:</a:t>
                </a:r>
              </a:p>
            </p:txBody>
          </p:sp>
          <p:sp>
            <p:nvSpPr>
              <p:cNvPr id="109" name="TextBox 108">
                <a:extLst>
                  <a:ext uri="{FF2B5EF4-FFF2-40B4-BE49-F238E27FC236}">
                    <a16:creationId xmlns:a16="http://schemas.microsoft.com/office/drawing/2014/main" id="{F6721F4A-A222-895A-E04F-6007F2B1E656}"/>
                  </a:ext>
                </a:extLst>
              </p:cNvPr>
              <p:cNvSpPr txBox="1"/>
              <p:nvPr/>
            </p:nvSpPr>
            <p:spPr>
              <a:xfrm>
                <a:off x="729913" y="6204804"/>
                <a:ext cx="1037463" cy="230832"/>
              </a:xfrm>
              <a:prstGeom prst="rect">
                <a:avLst/>
              </a:prstGeom>
              <a:noFill/>
            </p:spPr>
            <p:txBody>
              <a:bodyPr wrap="none" rtlCol="0">
                <a:spAutoFit/>
              </a:bodyPr>
              <a:lstStyle/>
              <a:p>
                <a:pPr algn="ctr"/>
                <a:r>
                  <a:rPr lang="en-IN" sz="900" spc="0" baseline="0">
                    <a:ln/>
                    <a:solidFill>
                      <a:srgbClr val="2C3E50"/>
                    </a:solidFill>
                    <a:latin typeface="Arial"/>
                    <a:cs typeface="Arial"/>
                    <a:sym typeface="Arial"/>
                    <a:rtl val="0"/>
                  </a:rPr>
                  <a:t>ms100 to ms200</a:t>
                </a:r>
              </a:p>
            </p:txBody>
          </p:sp>
        </p:grpSp>
      </p:grpSp>
    </p:spTree>
    <p:extLst>
      <p:ext uri="{BB962C8B-B14F-4D97-AF65-F5344CB8AC3E}">
        <p14:creationId xmlns:p14="http://schemas.microsoft.com/office/powerpoint/2010/main" val="19216809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676A8-E870-E785-0098-1CE46C03600A}"/>
            </a:ext>
          </a:extLst>
        </p:cNvPr>
        <p:cNvGrpSpPr/>
        <p:nvPr/>
      </p:nvGrpSpPr>
      <p:grpSpPr>
        <a:xfrm>
          <a:off x="0" y="0"/>
          <a:ext cx="0" cy="0"/>
          <a:chOff x="0" y="0"/>
          <a:chExt cx="0" cy="0"/>
        </a:xfrm>
      </p:grpSpPr>
      <p:pic>
        <p:nvPicPr>
          <p:cNvPr id="3" name="Graphic 2">
            <a:extLst>
              <a:ext uri="{FF2B5EF4-FFF2-40B4-BE49-F238E27FC236}">
                <a16:creationId xmlns:a16="http://schemas.microsoft.com/office/drawing/2014/main" id="{3DD9DD25-A14A-2759-D6B3-F53E273BFA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013659" cy="6858000"/>
          </a:xfrm>
          <a:prstGeom prst="rect">
            <a:avLst/>
          </a:prstGeom>
        </p:spPr>
      </p:pic>
    </p:spTree>
    <p:extLst>
      <p:ext uri="{BB962C8B-B14F-4D97-AF65-F5344CB8AC3E}">
        <p14:creationId xmlns:p14="http://schemas.microsoft.com/office/powerpoint/2010/main" val="4292329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17ECA-B028-BA9F-B838-F73EB335827C}"/>
            </a:ext>
          </a:extLst>
        </p:cNvPr>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89050AD-D90F-0101-8F19-8D6227862379}"/>
              </a:ext>
            </a:extLst>
          </p:cNvPr>
          <p:cNvGraphicFramePr/>
          <p:nvPr>
            <p:extLst>
              <p:ext uri="{D42A27DB-BD31-4B8C-83A1-F6EECF244321}">
                <p14:modId xmlns:p14="http://schemas.microsoft.com/office/powerpoint/2010/main" val="3551877558"/>
              </p:ext>
            </p:extLst>
          </p:nvPr>
        </p:nvGraphicFramePr>
        <p:xfrm>
          <a:off x="4123801" y="5436428"/>
          <a:ext cx="8068199" cy="686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76897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A6110-5008-E7A9-7A89-05EA3BDA2783}"/>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E58C36D1-73F5-3297-11D9-C92C04B6714C}"/>
              </a:ext>
            </a:extLst>
          </p:cNvPr>
          <p:cNvSpPr/>
          <p:nvPr/>
        </p:nvSpPr>
        <p:spPr>
          <a:xfrm>
            <a:off x="352213" y="266699"/>
            <a:ext cx="11379200" cy="5903808"/>
          </a:xfrm>
          <a:custGeom>
            <a:avLst/>
            <a:gdLst>
              <a:gd name="connsiteX0" fmla="*/ 0 w 8534400"/>
              <a:gd name="connsiteY0" fmla="*/ 0 h 4427856"/>
              <a:gd name="connsiteX1" fmla="*/ 8534400 w 8534400"/>
              <a:gd name="connsiteY1" fmla="*/ 0 h 4427856"/>
              <a:gd name="connsiteX2" fmla="*/ 8534400 w 8534400"/>
              <a:gd name="connsiteY2" fmla="*/ 4427856 h 4427856"/>
              <a:gd name="connsiteX3" fmla="*/ 0 w 8534400"/>
              <a:gd name="connsiteY3" fmla="*/ 4427856 h 4427856"/>
            </a:gdLst>
            <a:ahLst/>
            <a:cxnLst>
              <a:cxn ang="0">
                <a:pos x="connsiteX0" y="connsiteY0"/>
              </a:cxn>
              <a:cxn ang="0">
                <a:pos x="connsiteX1" y="connsiteY1"/>
              </a:cxn>
              <a:cxn ang="0">
                <a:pos x="connsiteX2" y="connsiteY2"/>
              </a:cxn>
              <a:cxn ang="0">
                <a:pos x="connsiteX3" y="connsiteY3"/>
              </a:cxn>
            </a:cxnLst>
            <a:rect l="l" t="t" r="r" b="b"/>
            <a:pathLst>
              <a:path w="8534400" h="4427856">
                <a:moveTo>
                  <a:pt x="0" y="0"/>
                </a:moveTo>
                <a:lnTo>
                  <a:pt x="8534400" y="0"/>
                </a:lnTo>
                <a:lnTo>
                  <a:pt x="8534400" y="4427856"/>
                </a:lnTo>
                <a:lnTo>
                  <a:pt x="0" y="4427856"/>
                </a:lnTo>
                <a:close/>
              </a:path>
            </a:pathLst>
          </a:custGeom>
          <a:noFill/>
          <a:ln w="10668" cap="flat">
            <a:noFill/>
            <a:prstDash val="solid"/>
            <a:miter/>
          </a:ln>
        </p:spPr>
        <p:txBody>
          <a:bodyPr rtlCol="0" anchor="ctr"/>
          <a:lstStyle/>
          <a:p>
            <a:endParaRPr lang="en-IN" sz="2133"/>
          </a:p>
        </p:txBody>
      </p:sp>
      <p:grpSp>
        <p:nvGrpSpPr>
          <p:cNvPr id="10" name="Graphic 3">
            <a:extLst>
              <a:ext uri="{FF2B5EF4-FFF2-40B4-BE49-F238E27FC236}">
                <a16:creationId xmlns:a16="http://schemas.microsoft.com/office/drawing/2014/main" id="{39BC8777-0F24-C870-D336-AF8517C1D336}"/>
              </a:ext>
            </a:extLst>
          </p:cNvPr>
          <p:cNvGrpSpPr/>
          <p:nvPr/>
        </p:nvGrpSpPr>
        <p:grpSpPr>
          <a:xfrm>
            <a:off x="500540" y="440963"/>
            <a:ext cx="10810240" cy="295189"/>
            <a:chOff x="477520" y="377138"/>
            <a:chExt cx="8107680" cy="221392"/>
          </a:xfrm>
        </p:grpSpPr>
        <p:sp>
          <p:nvSpPr>
            <p:cNvPr id="11" name="Freeform: Shape 10">
              <a:extLst>
                <a:ext uri="{FF2B5EF4-FFF2-40B4-BE49-F238E27FC236}">
                  <a16:creationId xmlns:a16="http://schemas.microsoft.com/office/drawing/2014/main" id="{625F908F-FE20-CD24-2C52-9BD30F37E536}"/>
                </a:ext>
              </a:extLst>
            </p:cNvPr>
            <p:cNvSpPr/>
            <p:nvPr/>
          </p:nvSpPr>
          <p:spPr>
            <a:xfrm>
              <a:off x="477520" y="377138"/>
              <a:ext cx="1066800" cy="221392"/>
            </a:xfrm>
            <a:custGeom>
              <a:avLst/>
              <a:gdLst>
                <a:gd name="connsiteX0" fmla="*/ 1013460 w 1066800"/>
                <a:gd name="connsiteY0" fmla="*/ 0 h 221392"/>
                <a:gd name="connsiteX1" fmla="*/ 1066800 w 1066800"/>
                <a:gd name="connsiteY1" fmla="*/ 0 h 221392"/>
                <a:gd name="connsiteX2" fmla="*/ 1066800 w 1066800"/>
                <a:gd name="connsiteY2" fmla="*/ 221393 h 221392"/>
                <a:gd name="connsiteX3" fmla="*/ 1013460 w 1066800"/>
                <a:gd name="connsiteY3" fmla="*/ 221393 h 221392"/>
                <a:gd name="connsiteX4" fmla="*/ 53340 w 1066800"/>
                <a:gd name="connsiteY4" fmla="*/ 221393 h 221392"/>
                <a:gd name="connsiteX5" fmla="*/ 0 w 1066800"/>
                <a:gd name="connsiteY5" fmla="*/ 221393 h 221392"/>
                <a:gd name="connsiteX6" fmla="*/ 0 w 1066800"/>
                <a:gd name="connsiteY6" fmla="*/ 0 h 221392"/>
                <a:gd name="connsiteX7" fmla="*/ 53340 w 1066800"/>
                <a:gd name="connsiteY7" fmla="*/ 0 h 22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800" h="221392">
                  <a:moveTo>
                    <a:pt x="1013460" y="0"/>
                  </a:moveTo>
                  <a:cubicBezTo>
                    <a:pt x="1042919" y="0"/>
                    <a:pt x="1066800" y="0"/>
                    <a:pt x="1066800" y="0"/>
                  </a:cubicBezTo>
                  <a:lnTo>
                    <a:pt x="1066800" y="221393"/>
                  </a:lnTo>
                  <a:cubicBezTo>
                    <a:pt x="1066800" y="221393"/>
                    <a:pt x="1042919" y="221393"/>
                    <a:pt x="1013460" y="221393"/>
                  </a:cubicBezTo>
                  <a:lnTo>
                    <a:pt x="53340" y="221393"/>
                  </a:lnTo>
                  <a:cubicBezTo>
                    <a:pt x="23881" y="221393"/>
                    <a:pt x="0" y="221393"/>
                    <a:pt x="0" y="221393"/>
                  </a:cubicBezTo>
                  <a:lnTo>
                    <a:pt x="0" y="0"/>
                  </a:lnTo>
                  <a:cubicBezTo>
                    <a:pt x="0" y="0"/>
                    <a:pt x="23881" y="0"/>
                    <a:pt x="53340" y="0"/>
                  </a:cubicBezTo>
                  <a:close/>
                </a:path>
              </a:pathLst>
            </a:custGeom>
            <a:solidFill>
              <a:srgbClr val="343A40">
                <a:alpha val="90000"/>
              </a:srgbClr>
            </a:solidFill>
            <a:ln w="10668" cap="flat">
              <a:noFill/>
              <a:prstDash val="solid"/>
              <a:miter/>
            </a:ln>
          </p:spPr>
          <p:txBody>
            <a:bodyPr rtlCol="0" anchor="ctr"/>
            <a:lstStyle/>
            <a:p>
              <a:endParaRPr lang="en-IN" sz="2133" dirty="0"/>
            </a:p>
          </p:txBody>
        </p:sp>
        <p:sp>
          <p:nvSpPr>
            <p:cNvPr id="12" name="TextBox 11">
              <a:extLst>
                <a:ext uri="{FF2B5EF4-FFF2-40B4-BE49-F238E27FC236}">
                  <a16:creationId xmlns:a16="http://schemas.microsoft.com/office/drawing/2014/main" id="{CF1B38CC-D51E-8B56-5E8C-9A061FDF38A9}"/>
                </a:ext>
              </a:extLst>
            </p:cNvPr>
            <p:cNvSpPr txBox="1"/>
            <p:nvPr/>
          </p:nvSpPr>
          <p:spPr>
            <a:xfrm>
              <a:off x="587952" y="435183"/>
              <a:ext cx="788678"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FFFFFF"/>
                  </a:solidFill>
                  <a:latin typeface="Arial"/>
                  <a:cs typeface="Arial"/>
                  <a:sym typeface="Arial"/>
                  <a:rtl val="0"/>
                </a:rPr>
                <a:t>FR1: 3.5 GHz (n78)</a:t>
              </a:r>
            </a:p>
          </p:txBody>
        </p:sp>
        <p:sp>
          <p:nvSpPr>
            <p:cNvPr id="13" name="Freeform: Shape 12">
              <a:extLst>
                <a:ext uri="{FF2B5EF4-FFF2-40B4-BE49-F238E27FC236}">
                  <a16:creationId xmlns:a16="http://schemas.microsoft.com/office/drawing/2014/main" id="{CA8DDE3D-5719-9970-5A60-96FE8AE43219}"/>
                </a:ext>
              </a:extLst>
            </p:cNvPr>
            <p:cNvSpPr/>
            <p:nvPr/>
          </p:nvSpPr>
          <p:spPr>
            <a:xfrm>
              <a:off x="7518400" y="377138"/>
              <a:ext cx="1066800" cy="221392"/>
            </a:xfrm>
            <a:custGeom>
              <a:avLst/>
              <a:gdLst>
                <a:gd name="connsiteX0" fmla="*/ 1013460 w 1066800"/>
                <a:gd name="connsiteY0" fmla="*/ 0 h 221392"/>
                <a:gd name="connsiteX1" fmla="*/ 1066800 w 1066800"/>
                <a:gd name="connsiteY1" fmla="*/ 0 h 221392"/>
                <a:gd name="connsiteX2" fmla="*/ 1066800 w 1066800"/>
                <a:gd name="connsiteY2" fmla="*/ 221393 h 221392"/>
                <a:gd name="connsiteX3" fmla="*/ 1013460 w 1066800"/>
                <a:gd name="connsiteY3" fmla="*/ 221393 h 221392"/>
                <a:gd name="connsiteX4" fmla="*/ 53340 w 1066800"/>
                <a:gd name="connsiteY4" fmla="*/ 221393 h 221392"/>
                <a:gd name="connsiteX5" fmla="*/ 0 w 1066800"/>
                <a:gd name="connsiteY5" fmla="*/ 221393 h 221392"/>
                <a:gd name="connsiteX6" fmla="*/ 0 w 1066800"/>
                <a:gd name="connsiteY6" fmla="*/ 0 h 221392"/>
                <a:gd name="connsiteX7" fmla="*/ 53340 w 1066800"/>
                <a:gd name="connsiteY7" fmla="*/ 0 h 22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800" h="221392">
                  <a:moveTo>
                    <a:pt x="1013460" y="0"/>
                  </a:moveTo>
                  <a:cubicBezTo>
                    <a:pt x="1042919" y="0"/>
                    <a:pt x="1066800" y="0"/>
                    <a:pt x="1066800" y="0"/>
                  </a:cubicBezTo>
                  <a:lnTo>
                    <a:pt x="1066800" y="221393"/>
                  </a:lnTo>
                  <a:cubicBezTo>
                    <a:pt x="1066800" y="221393"/>
                    <a:pt x="1042919" y="221393"/>
                    <a:pt x="1013460" y="221393"/>
                  </a:cubicBezTo>
                  <a:lnTo>
                    <a:pt x="53340" y="221393"/>
                  </a:lnTo>
                  <a:cubicBezTo>
                    <a:pt x="23881" y="221393"/>
                    <a:pt x="0" y="221393"/>
                    <a:pt x="0" y="221393"/>
                  </a:cubicBezTo>
                  <a:lnTo>
                    <a:pt x="0" y="0"/>
                  </a:lnTo>
                  <a:cubicBezTo>
                    <a:pt x="0" y="0"/>
                    <a:pt x="23881" y="0"/>
                    <a:pt x="53340" y="0"/>
                  </a:cubicBezTo>
                  <a:close/>
                </a:path>
              </a:pathLst>
            </a:custGeom>
            <a:solidFill>
              <a:srgbClr val="343A40">
                <a:alpha val="90000"/>
              </a:srgbClr>
            </a:solidFill>
            <a:ln w="10668" cap="flat">
              <a:noFill/>
              <a:prstDash val="solid"/>
              <a:miter/>
            </a:ln>
          </p:spPr>
          <p:txBody>
            <a:bodyPr rtlCol="0" anchor="ctr"/>
            <a:lstStyle/>
            <a:p>
              <a:endParaRPr lang="en-IN" sz="2133"/>
            </a:p>
          </p:txBody>
        </p:sp>
        <p:sp>
          <p:nvSpPr>
            <p:cNvPr id="14" name="TextBox 13">
              <a:extLst>
                <a:ext uri="{FF2B5EF4-FFF2-40B4-BE49-F238E27FC236}">
                  <a16:creationId xmlns:a16="http://schemas.microsoft.com/office/drawing/2014/main" id="{9545E3ED-6100-F3BD-D9BF-DF4AAAD40A30}"/>
                </a:ext>
              </a:extLst>
            </p:cNvPr>
            <p:cNvSpPr txBox="1"/>
            <p:nvPr/>
          </p:nvSpPr>
          <p:spPr>
            <a:xfrm>
              <a:off x="7612830" y="439824"/>
              <a:ext cx="577081"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FFFFFF"/>
                  </a:solidFill>
                  <a:latin typeface="Arial"/>
                  <a:cs typeface="Arial"/>
                  <a:sym typeface="Arial"/>
                  <a:rtl val="0"/>
                </a:rPr>
                <a:t>FR1 : 2.6 GHz</a:t>
              </a:r>
            </a:p>
          </p:txBody>
        </p:sp>
      </p:grpSp>
      <p:grpSp>
        <p:nvGrpSpPr>
          <p:cNvPr id="15" name="Graphic 3">
            <a:extLst>
              <a:ext uri="{FF2B5EF4-FFF2-40B4-BE49-F238E27FC236}">
                <a16:creationId xmlns:a16="http://schemas.microsoft.com/office/drawing/2014/main" id="{11536930-91CD-2275-D556-2A54A58F622D}"/>
              </a:ext>
            </a:extLst>
          </p:cNvPr>
          <p:cNvGrpSpPr/>
          <p:nvPr/>
        </p:nvGrpSpPr>
        <p:grpSpPr>
          <a:xfrm>
            <a:off x="1347893" y="975155"/>
            <a:ext cx="2844800" cy="2833827"/>
            <a:chOff x="1010920" y="731366"/>
            <a:chExt cx="2133600" cy="2125370"/>
          </a:xfrm>
        </p:grpSpPr>
        <p:sp>
          <p:nvSpPr>
            <p:cNvPr id="16" name="Freeform: Shape 15">
              <a:extLst>
                <a:ext uri="{FF2B5EF4-FFF2-40B4-BE49-F238E27FC236}">
                  <a16:creationId xmlns:a16="http://schemas.microsoft.com/office/drawing/2014/main" id="{BB0EAE3C-4696-D6EE-05BF-A4C5AB6AF03A}"/>
                </a:ext>
              </a:extLst>
            </p:cNvPr>
            <p:cNvSpPr/>
            <p:nvPr/>
          </p:nvSpPr>
          <p:spPr>
            <a:xfrm>
              <a:off x="1544320" y="1085595"/>
              <a:ext cx="213360" cy="885571"/>
            </a:xfrm>
            <a:custGeom>
              <a:avLst/>
              <a:gdLst>
                <a:gd name="connsiteX0" fmla="*/ 0 w 213360"/>
                <a:gd name="connsiteY0" fmla="*/ 0 h 885571"/>
                <a:gd name="connsiteX1" fmla="*/ 213360 w 213360"/>
                <a:gd name="connsiteY1" fmla="*/ 0 h 885571"/>
                <a:gd name="connsiteX2" fmla="*/ 213360 w 213360"/>
                <a:gd name="connsiteY2" fmla="*/ 885571 h 885571"/>
                <a:gd name="connsiteX3" fmla="*/ 0 w 213360"/>
                <a:gd name="connsiteY3" fmla="*/ 885571 h 885571"/>
              </a:gdLst>
              <a:ahLst/>
              <a:cxnLst>
                <a:cxn ang="0">
                  <a:pos x="connsiteX0" y="connsiteY0"/>
                </a:cxn>
                <a:cxn ang="0">
                  <a:pos x="connsiteX1" y="connsiteY1"/>
                </a:cxn>
                <a:cxn ang="0">
                  <a:pos x="connsiteX2" y="connsiteY2"/>
                </a:cxn>
                <a:cxn ang="0">
                  <a:pos x="connsiteX3" y="connsiteY3"/>
                </a:cxn>
              </a:cxnLst>
              <a:rect l="l" t="t" r="r" b="b"/>
              <a:pathLst>
                <a:path w="213360" h="885571">
                  <a:moveTo>
                    <a:pt x="0" y="0"/>
                  </a:moveTo>
                  <a:lnTo>
                    <a:pt x="213360" y="0"/>
                  </a:lnTo>
                  <a:lnTo>
                    <a:pt x="213360" y="885571"/>
                  </a:lnTo>
                  <a:lnTo>
                    <a:pt x="0" y="885571"/>
                  </a:lnTo>
                  <a:close/>
                </a:path>
              </a:pathLst>
            </a:custGeom>
            <a:solidFill>
              <a:srgbClr val="0D47A1"/>
            </a:solidFill>
            <a:ln w="10668" cap="flat">
              <a:noFill/>
              <a:prstDash val="solid"/>
              <a:miter/>
            </a:ln>
          </p:spPr>
          <p:txBody>
            <a:bodyPr rtlCol="0" anchor="ctr"/>
            <a:lstStyle/>
            <a:p>
              <a:endParaRPr lang="en-IN" sz="2133"/>
            </a:p>
          </p:txBody>
        </p:sp>
        <p:sp>
          <p:nvSpPr>
            <p:cNvPr id="17" name="Freeform: Shape 16">
              <a:extLst>
                <a:ext uri="{FF2B5EF4-FFF2-40B4-BE49-F238E27FC236}">
                  <a16:creationId xmlns:a16="http://schemas.microsoft.com/office/drawing/2014/main" id="{3E4B62C5-A7F1-7A68-6B08-804EFBFF7923}"/>
                </a:ext>
              </a:extLst>
            </p:cNvPr>
            <p:cNvSpPr/>
            <p:nvPr/>
          </p:nvSpPr>
          <p:spPr>
            <a:xfrm>
              <a:off x="1437640" y="731366"/>
              <a:ext cx="426720" cy="354228"/>
            </a:xfrm>
            <a:custGeom>
              <a:avLst/>
              <a:gdLst>
                <a:gd name="connsiteX0" fmla="*/ 0 w 426720"/>
                <a:gd name="connsiteY0" fmla="*/ 354228 h 354228"/>
                <a:gd name="connsiteX1" fmla="*/ 426720 w 426720"/>
                <a:gd name="connsiteY1" fmla="*/ 354228 h 354228"/>
                <a:gd name="connsiteX2" fmla="*/ 213360 w 426720"/>
                <a:gd name="connsiteY2" fmla="*/ 0 h 354228"/>
              </a:gdLst>
              <a:ahLst/>
              <a:cxnLst>
                <a:cxn ang="0">
                  <a:pos x="connsiteX0" y="connsiteY0"/>
                </a:cxn>
                <a:cxn ang="0">
                  <a:pos x="connsiteX1" y="connsiteY1"/>
                </a:cxn>
                <a:cxn ang="0">
                  <a:pos x="connsiteX2" y="connsiteY2"/>
                </a:cxn>
              </a:cxnLst>
              <a:rect l="l" t="t" r="r" b="b"/>
              <a:pathLst>
                <a:path w="426720" h="354228">
                  <a:moveTo>
                    <a:pt x="0" y="354228"/>
                  </a:moveTo>
                  <a:lnTo>
                    <a:pt x="426720" y="354228"/>
                  </a:lnTo>
                  <a:lnTo>
                    <a:pt x="213360" y="0"/>
                  </a:lnTo>
                  <a:close/>
                </a:path>
              </a:pathLst>
            </a:custGeom>
            <a:solidFill>
              <a:srgbClr val="0D47A1"/>
            </a:solidFill>
            <a:ln w="10668" cap="flat">
              <a:noFill/>
              <a:prstDash val="solid"/>
              <a:miter/>
            </a:ln>
          </p:spPr>
          <p:txBody>
            <a:bodyPr rtlCol="0" anchor="ctr"/>
            <a:lstStyle/>
            <a:p>
              <a:endParaRPr lang="en-IN" sz="2133"/>
            </a:p>
          </p:txBody>
        </p:sp>
        <p:sp>
          <p:nvSpPr>
            <p:cNvPr id="18" name="Freeform: Shape 17">
              <a:extLst>
                <a:ext uri="{FF2B5EF4-FFF2-40B4-BE49-F238E27FC236}">
                  <a16:creationId xmlns:a16="http://schemas.microsoft.com/office/drawing/2014/main" id="{0159A39D-E456-3965-27BE-99DC7AA0E8D5}"/>
                </a:ext>
              </a:extLst>
            </p:cNvPr>
            <p:cNvSpPr/>
            <p:nvPr/>
          </p:nvSpPr>
          <p:spPr>
            <a:xfrm>
              <a:off x="1330960" y="1882609"/>
              <a:ext cx="640080" cy="354228"/>
            </a:xfrm>
            <a:custGeom>
              <a:avLst/>
              <a:gdLst>
                <a:gd name="connsiteX0" fmla="*/ 106680 w 640080"/>
                <a:gd name="connsiteY0" fmla="*/ 0 h 354228"/>
                <a:gd name="connsiteX1" fmla="*/ 0 w 640080"/>
                <a:gd name="connsiteY1" fmla="*/ 354228 h 354228"/>
                <a:gd name="connsiteX2" fmla="*/ 640080 w 640080"/>
                <a:gd name="connsiteY2" fmla="*/ 354228 h 354228"/>
                <a:gd name="connsiteX3" fmla="*/ 533400 w 640080"/>
                <a:gd name="connsiteY3" fmla="*/ 0 h 354228"/>
              </a:gdLst>
              <a:ahLst/>
              <a:cxnLst>
                <a:cxn ang="0">
                  <a:pos x="connsiteX0" y="connsiteY0"/>
                </a:cxn>
                <a:cxn ang="0">
                  <a:pos x="connsiteX1" y="connsiteY1"/>
                </a:cxn>
                <a:cxn ang="0">
                  <a:pos x="connsiteX2" y="connsiteY2"/>
                </a:cxn>
                <a:cxn ang="0">
                  <a:pos x="connsiteX3" y="connsiteY3"/>
                </a:cxn>
              </a:cxnLst>
              <a:rect l="l" t="t" r="r" b="b"/>
              <a:pathLst>
                <a:path w="640080" h="354228">
                  <a:moveTo>
                    <a:pt x="106680" y="0"/>
                  </a:moveTo>
                  <a:lnTo>
                    <a:pt x="0" y="354228"/>
                  </a:lnTo>
                  <a:lnTo>
                    <a:pt x="640080" y="354228"/>
                  </a:lnTo>
                  <a:lnTo>
                    <a:pt x="533400" y="0"/>
                  </a:lnTo>
                </a:path>
              </a:pathLst>
            </a:custGeom>
            <a:solidFill>
              <a:srgbClr val="0D47A1"/>
            </a:solidFill>
            <a:ln w="10668" cap="flat">
              <a:noFill/>
              <a:prstDash val="solid"/>
              <a:miter/>
            </a:ln>
          </p:spPr>
          <p:txBody>
            <a:bodyPr rtlCol="0" anchor="ctr"/>
            <a:lstStyle/>
            <a:p>
              <a:endParaRPr lang="en-IN" sz="2133"/>
            </a:p>
          </p:txBody>
        </p:sp>
        <p:sp>
          <p:nvSpPr>
            <p:cNvPr id="19" name="Freeform: Shape 18">
              <a:extLst>
                <a:ext uri="{FF2B5EF4-FFF2-40B4-BE49-F238E27FC236}">
                  <a16:creationId xmlns:a16="http://schemas.microsoft.com/office/drawing/2014/main" id="{4BCB890F-8347-6810-000C-3DF71F5CB938}"/>
                </a:ext>
              </a:extLst>
            </p:cNvPr>
            <p:cNvSpPr/>
            <p:nvPr/>
          </p:nvSpPr>
          <p:spPr>
            <a:xfrm>
              <a:off x="1490980" y="775645"/>
              <a:ext cx="320040" cy="132835"/>
            </a:xfrm>
            <a:custGeom>
              <a:avLst/>
              <a:gdLst>
                <a:gd name="connsiteX0" fmla="*/ 53340 w 320040"/>
                <a:gd name="connsiteY0" fmla="*/ 132836 h 132835"/>
                <a:gd name="connsiteX1" fmla="*/ 0 w 320040"/>
                <a:gd name="connsiteY1" fmla="*/ 0 h 132835"/>
                <a:gd name="connsiteX2" fmla="*/ 320040 w 320040"/>
                <a:gd name="connsiteY2" fmla="*/ 0 h 132835"/>
                <a:gd name="connsiteX3" fmla="*/ 266700 w 320040"/>
                <a:gd name="connsiteY3" fmla="*/ 132836 h 132835"/>
              </a:gdLst>
              <a:ahLst/>
              <a:cxnLst>
                <a:cxn ang="0">
                  <a:pos x="connsiteX0" y="connsiteY0"/>
                </a:cxn>
                <a:cxn ang="0">
                  <a:pos x="connsiteX1" y="connsiteY1"/>
                </a:cxn>
                <a:cxn ang="0">
                  <a:pos x="connsiteX2" y="connsiteY2"/>
                </a:cxn>
                <a:cxn ang="0">
                  <a:pos x="connsiteX3" y="connsiteY3"/>
                </a:cxn>
              </a:cxnLst>
              <a:rect l="l" t="t" r="r" b="b"/>
              <a:pathLst>
                <a:path w="320040" h="132835">
                  <a:moveTo>
                    <a:pt x="53340" y="132836"/>
                  </a:moveTo>
                  <a:lnTo>
                    <a:pt x="0" y="0"/>
                  </a:lnTo>
                  <a:lnTo>
                    <a:pt x="320040" y="0"/>
                  </a:lnTo>
                  <a:lnTo>
                    <a:pt x="266700" y="132836"/>
                  </a:lnTo>
                </a:path>
              </a:pathLst>
            </a:custGeom>
            <a:solidFill>
              <a:srgbClr val="002171"/>
            </a:solidFill>
            <a:ln w="10668" cap="flat">
              <a:noFill/>
              <a:prstDash val="solid"/>
              <a:miter/>
            </a:ln>
          </p:spPr>
          <p:txBody>
            <a:bodyPr rtlCol="0" anchor="ctr"/>
            <a:lstStyle/>
            <a:p>
              <a:endParaRPr lang="en-IN" sz="2133"/>
            </a:p>
          </p:txBody>
        </p:sp>
        <p:sp>
          <p:nvSpPr>
            <p:cNvPr id="20" name="Freeform: Shape 19">
              <a:extLst>
                <a:ext uri="{FF2B5EF4-FFF2-40B4-BE49-F238E27FC236}">
                  <a16:creationId xmlns:a16="http://schemas.microsoft.com/office/drawing/2014/main" id="{C72A65D3-3C85-A3E5-6B49-FB8A2288ED38}"/>
                </a:ext>
              </a:extLst>
            </p:cNvPr>
            <p:cNvSpPr/>
            <p:nvPr/>
          </p:nvSpPr>
          <p:spPr>
            <a:xfrm>
              <a:off x="1651000" y="849442"/>
              <a:ext cx="1066800" cy="236152"/>
            </a:xfrm>
            <a:custGeom>
              <a:avLst/>
              <a:gdLst>
                <a:gd name="connsiteX0" fmla="*/ 0 w 1066800"/>
                <a:gd name="connsiteY0" fmla="*/ 59038 h 236152"/>
                <a:gd name="connsiteX1" fmla="*/ 1066800 w 1066800"/>
                <a:gd name="connsiteY1" fmla="*/ 236152 h 236152"/>
              </a:gdLst>
              <a:ahLst/>
              <a:cxnLst>
                <a:cxn ang="0">
                  <a:pos x="connsiteX0" y="connsiteY0"/>
                </a:cxn>
                <a:cxn ang="0">
                  <a:pos x="connsiteX1" y="connsiteY1"/>
                </a:cxn>
              </a:cxnLst>
              <a:rect l="l" t="t" r="r" b="b"/>
              <a:pathLst>
                <a:path w="1066800" h="236152">
                  <a:moveTo>
                    <a:pt x="0" y="59038"/>
                  </a:moveTo>
                  <a:cubicBezTo>
                    <a:pt x="355600" y="-59038"/>
                    <a:pt x="711200" y="0"/>
                    <a:pt x="1066800" y="236152"/>
                  </a:cubicBezTo>
                </a:path>
              </a:pathLst>
            </a:custGeom>
            <a:noFill/>
            <a:ln w="16002" cap="flat">
              <a:solidFill>
                <a:srgbClr val="2196F3"/>
              </a:solidFill>
              <a:custDash>
                <a:ds d="375000" sp="225000"/>
              </a:custDash>
              <a:miter/>
            </a:ln>
          </p:spPr>
          <p:txBody>
            <a:bodyPr rtlCol="0" anchor="ctr"/>
            <a:lstStyle/>
            <a:p>
              <a:endParaRPr lang="en-IN" sz="2133"/>
            </a:p>
          </p:txBody>
        </p:sp>
        <p:sp>
          <p:nvSpPr>
            <p:cNvPr id="21" name="Freeform: Shape 20">
              <a:extLst>
                <a:ext uri="{FF2B5EF4-FFF2-40B4-BE49-F238E27FC236}">
                  <a16:creationId xmlns:a16="http://schemas.microsoft.com/office/drawing/2014/main" id="{F850CBA9-8D8D-628F-6B3D-A3B9FED4087B}"/>
                </a:ext>
              </a:extLst>
            </p:cNvPr>
            <p:cNvSpPr/>
            <p:nvPr/>
          </p:nvSpPr>
          <p:spPr>
            <a:xfrm>
              <a:off x="1651000" y="808854"/>
              <a:ext cx="1280160" cy="276741"/>
            </a:xfrm>
            <a:custGeom>
              <a:avLst/>
              <a:gdLst>
                <a:gd name="connsiteX0" fmla="*/ 0 w 1280160"/>
                <a:gd name="connsiteY0" fmla="*/ 99627 h 276741"/>
                <a:gd name="connsiteX1" fmla="*/ 1280160 w 1280160"/>
                <a:gd name="connsiteY1" fmla="*/ 276741 h 276741"/>
              </a:gdLst>
              <a:ahLst/>
              <a:cxnLst>
                <a:cxn ang="0">
                  <a:pos x="connsiteX0" y="connsiteY0"/>
                </a:cxn>
                <a:cxn ang="0">
                  <a:pos x="connsiteX1" y="connsiteY1"/>
                </a:cxn>
              </a:cxnLst>
              <a:rect l="l" t="t" r="r" b="b"/>
              <a:pathLst>
                <a:path w="1280160" h="276741">
                  <a:moveTo>
                    <a:pt x="0" y="99627"/>
                  </a:moveTo>
                  <a:cubicBezTo>
                    <a:pt x="426720" y="-77487"/>
                    <a:pt x="853440" y="-18449"/>
                    <a:pt x="1280160" y="276741"/>
                  </a:cubicBezTo>
                </a:path>
              </a:pathLst>
            </a:custGeom>
            <a:noFill/>
            <a:ln w="16002" cap="flat">
              <a:solidFill>
                <a:srgbClr val="2196F3"/>
              </a:solidFill>
              <a:custDash>
                <a:ds d="375000" sp="225000"/>
              </a:custDash>
              <a:miter/>
            </a:ln>
          </p:spPr>
          <p:txBody>
            <a:bodyPr rtlCol="0" anchor="ctr"/>
            <a:lstStyle/>
            <a:p>
              <a:endParaRPr lang="en-IN" sz="2133"/>
            </a:p>
          </p:txBody>
        </p:sp>
        <p:sp>
          <p:nvSpPr>
            <p:cNvPr id="22" name="Freeform: Shape 21">
              <a:extLst>
                <a:ext uri="{FF2B5EF4-FFF2-40B4-BE49-F238E27FC236}">
                  <a16:creationId xmlns:a16="http://schemas.microsoft.com/office/drawing/2014/main" id="{8D450229-73D9-9980-7108-419F6DB5915E}"/>
                </a:ext>
              </a:extLst>
            </p:cNvPr>
            <p:cNvSpPr/>
            <p:nvPr/>
          </p:nvSpPr>
          <p:spPr>
            <a:xfrm>
              <a:off x="1651000" y="766789"/>
              <a:ext cx="1493520" cy="318805"/>
            </a:xfrm>
            <a:custGeom>
              <a:avLst/>
              <a:gdLst>
                <a:gd name="connsiteX0" fmla="*/ 0 w 1493520"/>
                <a:gd name="connsiteY0" fmla="*/ 141691 h 318805"/>
                <a:gd name="connsiteX1" fmla="*/ 1493520 w 1493520"/>
                <a:gd name="connsiteY1" fmla="*/ 318806 h 318805"/>
              </a:gdLst>
              <a:ahLst/>
              <a:cxnLst>
                <a:cxn ang="0">
                  <a:pos x="connsiteX0" y="connsiteY0"/>
                </a:cxn>
                <a:cxn ang="0">
                  <a:pos x="connsiteX1" y="connsiteY1"/>
                </a:cxn>
              </a:cxnLst>
              <a:rect l="l" t="t" r="r" b="b"/>
              <a:pathLst>
                <a:path w="1493520" h="318805">
                  <a:moveTo>
                    <a:pt x="0" y="141691"/>
                  </a:moveTo>
                  <a:cubicBezTo>
                    <a:pt x="497840" y="-94461"/>
                    <a:pt x="995680" y="-35423"/>
                    <a:pt x="1493520" y="318806"/>
                  </a:cubicBezTo>
                </a:path>
              </a:pathLst>
            </a:custGeom>
            <a:noFill/>
            <a:ln w="16002" cap="flat">
              <a:solidFill>
                <a:srgbClr val="2196F3"/>
              </a:solidFill>
              <a:custDash>
                <a:ds d="375000" sp="225000"/>
              </a:custDash>
              <a:miter/>
            </a:ln>
          </p:spPr>
          <p:txBody>
            <a:bodyPr rtlCol="0" anchor="ctr"/>
            <a:lstStyle/>
            <a:p>
              <a:endParaRPr lang="en-IN" sz="2133"/>
            </a:p>
          </p:txBody>
        </p:sp>
        <p:sp>
          <p:nvSpPr>
            <p:cNvPr id="23" name="Freeform: Shape 22">
              <a:extLst>
                <a:ext uri="{FF2B5EF4-FFF2-40B4-BE49-F238E27FC236}">
                  <a16:creationId xmlns:a16="http://schemas.microsoft.com/office/drawing/2014/main" id="{91BF63BF-43A3-6806-BAA7-CCE43AF10051}"/>
                </a:ext>
              </a:extLst>
            </p:cNvPr>
            <p:cNvSpPr/>
            <p:nvPr/>
          </p:nvSpPr>
          <p:spPr>
            <a:xfrm>
              <a:off x="1010920" y="2325394"/>
              <a:ext cx="1280160" cy="531342"/>
            </a:xfrm>
            <a:custGeom>
              <a:avLst/>
              <a:gdLst>
                <a:gd name="connsiteX0" fmla="*/ 1226820 w 1280160"/>
                <a:gd name="connsiteY0" fmla="*/ 0 h 531342"/>
                <a:gd name="connsiteX1" fmla="*/ 1280160 w 1280160"/>
                <a:gd name="connsiteY1" fmla="*/ 0 h 531342"/>
                <a:gd name="connsiteX2" fmla="*/ 1280160 w 1280160"/>
                <a:gd name="connsiteY2" fmla="*/ 531343 h 531342"/>
                <a:gd name="connsiteX3" fmla="*/ 1226820 w 1280160"/>
                <a:gd name="connsiteY3" fmla="*/ 531343 h 531342"/>
                <a:gd name="connsiteX4" fmla="*/ 53340 w 1280160"/>
                <a:gd name="connsiteY4" fmla="*/ 531343 h 531342"/>
                <a:gd name="connsiteX5" fmla="*/ 0 w 1280160"/>
                <a:gd name="connsiteY5" fmla="*/ 531343 h 531342"/>
                <a:gd name="connsiteX6" fmla="*/ 0 w 1280160"/>
                <a:gd name="connsiteY6" fmla="*/ 0 h 531342"/>
                <a:gd name="connsiteX7" fmla="*/ 53340 w 1280160"/>
                <a:gd name="connsiteY7" fmla="*/ 0 h 53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160" h="531342">
                  <a:moveTo>
                    <a:pt x="1226820" y="0"/>
                  </a:moveTo>
                  <a:cubicBezTo>
                    <a:pt x="1256279" y="0"/>
                    <a:pt x="1280160" y="0"/>
                    <a:pt x="1280160" y="0"/>
                  </a:cubicBezTo>
                  <a:lnTo>
                    <a:pt x="1280160" y="531343"/>
                  </a:lnTo>
                  <a:cubicBezTo>
                    <a:pt x="1280160" y="531343"/>
                    <a:pt x="1256279" y="531343"/>
                    <a:pt x="1226820" y="531343"/>
                  </a:cubicBezTo>
                  <a:lnTo>
                    <a:pt x="53340" y="531343"/>
                  </a:lnTo>
                  <a:cubicBezTo>
                    <a:pt x="23881" y="531343"/>
                    <a:pt x="0" y="531343"/>
                    <a:pt x="0" y="531343"/>
                  </a:cubicBezTo>
                  <a:lnTo>
                    <a:pt x="0" y="0"/>
                  </a:lnTo>
                  <a:cubicBezTo>
                    <a:pt x="0" y="0"/>
                    <a:pt x="23881" y="0"/>
                    <a:pt x="53340" y="0"/>
                  </a:cubicBezTo>
                  <a:close/>
                </a:path>
              </a:pathLst>
            </a:custGeom>
            <a:solidFill>
              <a:srgbClr val="0D47A1">
                <a:alpha val="90000"/>
              </a:srgbClr>
            </a:solidFill>
            <a:ln w="10668" cap="flat">
              <a:noFill/>
              <a:prstDash val="solid"/>
              <a:miter/>
            </a:ln>
          </p:spPr>
          <p:txBody>
            <a:bodyPr rtlCol="0" anchor="ctr"/>
            <a:lstStyle/>
            <a:p>
              <a:endParaRPr lang="en-IN" sz="2133"/>
            </a:p>
          </p:txBody>
        </p:sp>
        <p:sp>
          <p:nvSpPr>
            <p:cNvPr id="24" name="TextBox 23">
              <a:extLst>
                <a:ext uri="{FF2B5EF4-FFF2-40B4-BE49-F238E27FC236}">
                  <a16:creationId xmlns:a16="http://schemas.microsoft.com/office/drawing/2014/main" id="{159EA90D-02BE-B0A8-DE3B-6552C1C30F6F}"/>
                </a:ext>
              </a:extLst>
            </p:cNvPr>
            <p:cNvSpPr txBox="1"/>
            <p:nvPr/>
          </p:nvSpPr>
          <p:spPr>
            <a:xfrm>
              <a:off x="1088860" y="2338305"/>
              <a:ext cx="961802" cy="123159"/>
            </a:xfrm>
            <a:prstGeom prst="rect">
              <a:avLst/>
            </a:prstGeom>
            <a:noFill/>
            <a:ln>
              <a:noFill/>
            </a:ln>
          </p:spPr>
          <p:txBody>
            <a:bodyPr wrap="none" lIns="0" tIns="0" rIns="0" bIns="0" rtlCol="0">
              <a:spAutoFit/>
            </a:bodyPr>
            <a:lstStyle/>
            <a:p>
              <a:pPr defTabSz="239994">
                <a:tabLst>
                  <a:tab pos="239994" algn="l"/>
                </a:tabLst>
              </a:pPr>
              <a:r>
                <a:rPr lang="en-IN" sz="1067" b="1" dirty="0">
                  <a:ln/>
                  <a:solidFill>
                    <a:srgbClr val="FFFFFF"/>
                  </a:solidFill>
                  <a:latin typeface="Arial"/>
                  <a:cs typeface="Arial"/>
                  <a:sym typeface="Arial"/>
                  <a:rtl val="0"/>
                </a:rPr>
                <a:t>Source Cell (gNB-1)</a:t>
              </a:r>
            </a:p>
          </p:txBody>
        </p:sp>
        <p:sp>
          <p:nvSpPr>
            <p:cNvPr id="25" name="TextBox 24">
              <a:extLst>
                <a:ext uri="{FF2B5EF4-FFF2-40B4-BE49-F238E27FC236}">
                  <a16:creationId xmlns:a16="http://schemas.microsoft.com/office/drawing/2014/main" id="{00243489-18A4-FC65-B760-F7674C1A8B9C}"/>
                </a:ext>
              </a:extLst>
            </p:cNvPr>
            <p:cNvSpPr txBox="1"/>
            <p:nvPr/>
          </p:nvSpPr>
          <p:spPr>
            <a:xfrm>
              <a:off x="1340866" y="2465644"/>
              <a:ext cx="352260"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FFFFFF"/>
                  </a:solidFill>
                  <a:latin typeface="Arial"/>
                  <a:cs typeface="Arial"/>
                  <a:sym typeface="Arial"/>
                  <a:rtl val="0"/>
                </a:rPr>
                <a:t>PCI: 237</a:t>
              </a:r>
            </a:p>
          </p:txBody>
        </p:sp>
        <p:sp>
          <p:nvSpPr>
            <p:cNvPr id="26" name="TextBox 25">
              <a:extLst>
                <a:ext uri="{FF2B5EF4-FFF2-40B4-BE49-F238E27FC236}">
                  <a16:creationId xmlns:a16="http://schemas.microsoft.com/office/drawing/2014/main" id="{84B8A121-48D8-56CC-3B70-1EF915B8A891}"/>
                </a:ext>
              </a:extLst>
            </p:cNvPr>
            <p:cNvSpPr txBox="1"/>
            <p:nvPr/>
          </p:nvSpPr>
          <p:spPr>
            <a:xfrm>
              <a:off x="1218184" y="2598480"/>
              <a:ext cx="555440"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FFFFFF"/>
                  </a:solidFill>
                  <a:latin typeface="Arial"/>
                  <a:cs typeface="Arial"/>
                  <a:sym typeface="Arial"/>
                  <a:rtl val="0"/>
                </a:rPr>
                <a:t>BW: 100 MHz</a:t>
              </a:r>
            </a:p>
          </p:txBody>
        </p:sp>
        <p:sp>
          <p:nvSpPr>
            <p:cNvPr id="27" name="TextBox 26">
              <a:extLst>
                <a:ext uri="{FF2B5EF4-FFF2-40B4-BE49-F238E27FC236}">
                  <a16:creationId xmlns:a16="http://schemas.microsoft.com/office/drawing/2014/main" id="{E3656F40-F826-4C4C-09C2-E7351E4C92CC}"/>
                </a:ext>
              </a:extLst>
            </p:cNvPr>
            <p:cNvSpPr txBox="1"/>
            <p:nvPr/>
          </p:nvSpPr>
          <p:spPr>
            <a:xfrm>
              <a:off x="1164844" y="2731316"/>
              <a:ext cx="642003"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FFFFFF"/>
                  </a:solidFill>
                  <a:latin typeface="Arial"/>
                  <a:cs typeface="Arial"/>
                  <a:sym typeface="Arial"/>
                  <a:rtl val="0"/>
                </a:rPr>
                <a:t>RSRP: -95 dBm</a:t>
              </a:r>
            </a:p>
          </p:txBody>
        </p:sp>
      </p:grpSp>
      <p:grpSp>
        <p:nvGrpSpPr>
          <p:cNvPr id="28" name="Graphic 3">
            <a:extLst>
              <a:ext uri="{FF2B5EF4-FFF2-40B4-BE49-F238E27FC236}">
                <a16:creationId xmlns:a16="http://schemas.microsoft.com/office/drawing/2014/main" id="{D9F53390-81C2-DEC2-3AC4-2F5EFD15E8A2}"/>
              </a:ext>
            </a:extLst>
          </p:cNvPr>
          <p:cNvGrpSpPr/>
          <p:nvPr/>
        </p:nvGrpSpPr>
        <p:grpSpPr>
          <a:xfrm>
            <a:off x="8509815" y="665714"/>
            <a:ext cx="2844800" cy="2833827"/>
            <a:chOff x="5918200" y="731366"/>
            <a:chExt cx="2133600" cy="2125370"/>
          </a:xfrm>
        </p:grpSpPr>
        <p:sp>
          <p:nvSpPr>
            <p:cNvPr id="29" name="Freeform: Shape 28">
              <a:extLst>
                <a:ext uri="{FF2B5EF4-FFF2-40B4-BE49-F238E27FC236}">
                  <a16:creationId xmlns:a16="http://schemas.microsoft.com/office/drawing/2014/main" id="{07085D02-0DC7-CA29-D001-6530DF744942}"/>
                </a:ext>
              </a:extLst>
            </p:cNvPr>
            <p:cNvSpPr/>
            <p:nvPr/>
          </p:nvSpPr>
          <p:spPr>
            <a:xfrm>
              <a:off x="7305040" y="1085595"/>
              <a:ext cx="213360" cy="885571"/>
            </a:xfrm>
            <a:custGeom>
              <a:avLst/>
              <a:gdLst>
                <a:gd name="connsiteX0" fmla="*/ 0 w 213360"/>
                <a:gd name="connsiteY0" fmla="*/ 0 h 885571"/>
                <a:gd name="connsiteX1" fmla="*/ 213360 w 213360"/>
                <a:gd name="connsiteY1" fmla="*/ 0 h 885571"/>
                <a:gd name="connsiteX2" fmla="*/ 213360 w 213360"/>
                <a:gd name="connsiteY2" fmla="*/ 885571 h 885571"/>
                <a:gd name="connsiteX3" fmla="*/ 0 w 213360"/>
                <a:gd name="connsiteY3" fmla="*/ 885571 h 885571"/>
              </a:gdLst>
              <a:ahLst/>
              <a:cxnLst>
                <a:cxn ang="0">
                  <a:pos x="connsiteX0" y="connsiteY0"/>
                </a:cxn>
                <a:cxn ang="0">
                  <a:pos x="connsiteX1" y="connsiteY1"/>
                </a:cxn>
                <a:cxn ang="0">
                  <a:pos x="connsiteX2" y="connsiteY2"/>
                </a:cxn>
                <a:cxn ang="0">
                  <a:pos x="connsiteX3" y="connsiteY3"/>
                </a:cxn>
              </a:cxnLst>
              <a:rect l="l" t="t" r="r" b="b"/>
              <a:pathLst>
                <a:path w="213360" h="885571">
                  <a:moveTo>
                    <a:pt x="0" y="0"/>
                  </a:moveTo>
                  <a:lnTo>
                    <a:pt x="213360" y="0"/>
                  </a:lnTo>
                  <a:lnTo>
                    <a:pt x="213360" y="885571"/>
                  </a:lnTo>
                  <a:lnTo>
                    <a:pt x="0" y="885571"/>
                  </a:lnTo>
                  <a:close/>
                </a:path>
              </a:pathLst>
            </a:custGeom>
            <a:solidFill>
              <a:srgbClr val="0D47A1"/>
            </a:solidFill>
            <a:ln w="10668" cap="flat">
              <a:noFill/>
              <a:prstDash val="solid"/>
              <a:miter/>
            </a:ln>
          </p:spPr>
          <p:txBody>
            <a:bodyPr rtlCol="0" anchor="ctr"/>
            <a:lstStyle/>
            <a:p>
              <a:endParaRPr lang="en-IN" sz="2133"/>
            </a:p>
          </p:txBody>
        </p:sp>
        <p:sp>
          <p:nvSpPr>
            <p:cNvPr id="30" name="Freeform: Shape 29">
              <a:extLst>
                <a:ext uri="{FF2B5EF4-FFF2-40B4-BE49-F238E27FC236}">
                  <a16:creationId xmlns:a16="http://schemas.microsoft.com/office/drawing/2014/main" id="{CBE74E2D-901A-D0C2-7E63-25EB72AC8FDE}"/>
                </a:ext>
              </a:extLst>
            </p:cNvPr>
            <p:cNvSpPr/>
            <p:nvPr/>
          </p:nvSpPr>
          <p:spPr>
            <a:xfrm>
              <a:off x="7198360" y="731366"/>
              <a:ext cx="426720" cy="354228"/>
            </a:xfrm>
            <a:custGeom>
              <a:avLst/>
              <a:gdLst>
                <a:gd name="connsiteX0" fmla="*/ 0 w 426720"/>
                <a:gd name="connsiteY0" fmla="*/ 354228 h 354228"/>
                <a:gd name="connsiteX1" fmla="*/ 426720 w 426720"/>
                <a:gd name="connsiteY1" fmla="*/ 354228 h 354228"/>
                <a:gd name="connsiteX2" fmla="*/ 213360 w 426720"/>
                <a:gd name="connsiteY2" fmla="*/ 0 h 354228"/>
              </a:gdLst>
              <a:ahLst/>
              <a:cxnLst>
                <a:cxn ang="0">
                  <a:pos x="connsiteX0" y="connsiteY0"/>
                </a:cxn>
                <a:cxn ang="0">
                  <a:pos x="connsiteX1" y="connsiteY1"/>
                </a:cxn>
                <a:cxn ang="0">
                  <a:pos x="connsiteX2" y="connsiteY2"/>
                </a:cxn>
              </a:cxnLst>
              <a:rect l="l" t="t" r="r" b="b"/>
              <a:pathLst>
                <a:path w="426720" h="354228">
                  <a:moveTo>
                    <a:pt x="0" y="354228"/>
                  </a:moveTo>
                  <a:lnTo>
                    <a:pt x="426720" y="354228"/>
                  </a:lnTo>
                  <a:lnTo>
                    <a:pt x="213360" y="0"/>
                  </a:lnTo>
                  <a:close/>
                </a:path>
              </a:pathLst>
            </a:custGeom>
            <a:solidFill>
              <a:srgbClr val="0D47A1"/>
            </a:solidFill>
            <a:ln w="10668" cap="flat">
              <a:noFill/>
              <a:prstDash val="solid"/>
              <a:miter/>
            </a:ln>
          </p:spPr>
          <p:txBody>
            <a:bodyPr rtlCol="0" anchor="ctr"/>
            <a:lstStyle/>
            <a:p>
              <a:endParaRPr lang="en-IN" sz="2133"/>
            </a:p>
          </p:txBody>
        </p:sp>
        <p:sp>
          <p:nvSpPr>
            <p:cNvPr id="31" name="Freeform: Shape 30">
              <a:extLst>
                <a:ext uri="{FF2B5EF4-FFF2-40B4-BE49-F238E27FC236}">
                  <a16:creationId xmlns:a16="http://schemas.microsoft.com/office/drawing/2014/main" id="{A81B55E3-C2F4-74FC-9EED-D06ED65B1FA6}"/>
                </a:ext>
              </a:extLst>
            </p:cNvPr>
            <p:cNvSpPr/>
            <p:nvPr/>
          </p:nvSpPr>
          <p:spPr>
            <a:xfrm>
              <a:off x="7091680" y="1882609"/>
              <a:ext cx="640080" cy="354228"/>
            </a:xfrm>
            <a:custGeom>
              <a:avLst/>
              <a:gdLst>
                <a:gd name="connsiteX0" fmla="*/ 106680 w 640080"/>
                <a:gd name="connsiteY0" fmla="*/ 0 h 354228"/>
                <a:gd name="connsiteX1" fmla="*/ 0 w 640080"/>
                <a:gd name="connsiteY1" fmla="*/ 354228 h 354228"/>
                <a:gd name="connsiteX2" fmla="*/ 640080 w 640080"/>
                <a:gd name="connsiteY2" fmla="*/ 354228 h 354228"/>
                <a:gd name="connsiteX3" fmla="*/ 533400 w 640080"/>
                <a:gd name="connsiteY3" fmla="*/ 0 h 354228"/>
              </a:gdLst>
              <a:ahLst/>
              <a:cxnLst>
                <a:cxn ang="0">
                  <a:pos x="connsiteX0" y="connsiteY0"/>
                </a:cxn>
                <a:cxn ang="0">
                  <a:pos x="connsiteX1" y="connsiteY1"/>
                </a:cxn>
                <a:cxn ang="0">
                  <a:pos x="connsiteX2" y="connsiteY2"/>
                </a:cxn>
                <a:cxn ang="0">
                  <a:pos x="connsiteX3" y="connsiteY3"/>
                </a:cxn>
              </a:cxnLst>
              <a:rect l="l" t="t" r="r" b="b"/>
              <a:pathLst>
                <a:path w="640080" h="354228">
                  <a:moveTo>
                    <a:pt x="106680" y="0"/>
                  </a:moveTo>
                  <a:lnTo>
                    <a:pt x="0" y="354228"/>
                  </a:lnTo>
                  <a:lnTo>
                    <a:pt x="640080" y="354228"/>
                  </a:lnTo>
                  <a:lnTo>
                    <a:pt x="533400" y="0"/>
                  </a:lnTo>
                </a:path>
              </a:pathLst>
            </a:custGeom>
            <a:solidFill>
              <a:srgbClr val="0D47A1"/>
            </a:solidFill>
            <a:ln w="10668" cap="flat">
              <a:noFill/>
              <a:prstDash val="solid"/>
              <a:miter/>
            </a:ln>
          </p:spPr>
          <p:txBody>
            <a:bodyPr rtlCol="0" anchor="ctr"/>
            <a:lstStyle/>
            <a:p>
              <a:endParaRPr lang="en-IN" sz="2133"/>
            </a:p>
          </p:txBody>
        </p:sp>
        <p:sp>
          <p:nvSpPr>
            <p:cNvPr id="32" name="Freeform: Shape 31">
              <a:extLst>
                <a:ext uri="{FF2B5EF4-FFF2-40B4-BE49-F238E27FC236}">
                  <a16:creationId xmlns:a16="http://schemas.microsoft.com/office/drawing/2014/main" id="{311AE1B0-8546-2E61-DBAB-FE638507817E}"/>
                </a:ext>
              </a:extLst>
            </p:cNvPr>
            <p:cNvSpPr/>
            <p:nvPr/>
          </p:nvSpPr>
          <p:spPr>
            <a:xfrm>
              <a:off x="7251700" y="775645"/>
              <a:ext cx="320040" cy="132835"/>
            </a:xfrm>
            <a:custGeom>
              <a:avLst/>
              <a:gdLst>
                <a:gd name="connsiteX0" fmla="*/ 53340 w 320040"/>
                <a:gd name="connsiteY0" fmla="*/ 132836 h 132835"/>
                <a:gd name="connsiteX1" fmla="*/ 0 w 320040"/>
                <a:gd name="connsiteY1" fmla="*/ 0 h 132835"/>
                <a:gd name="connsiteX2" fmla="*/ 320040 w 320040"/>
                <a:gd name="connsiteY2" fmla="*/ 0 h 132835"/>
                <a:gd name="connsiteX3" fmla="*/ 266700 w 320040"/>
                <a:gd name="connsiteY3" fmla="*/ 132836 h 132835"/>
              </a:gdLst>
              <a:ahLst/>
              <a:cxnLst>
                <a:cxn ang="0">
                  <a:pos x="connsiteX0" y="connsiteY0"/>
                </a:cxn>
                <a:cxn ang="0">
                  <a:pos x="connsiteX1" y="connsiteY1"/>
                </a:cxn>
                <a:cxn ang="0">
                  <a:pos x="connsiteX2" y="connsiteY2"/>
                </a:cxn>
                <a:cxn ang="0">
                  <a:pos x="connsiteX3" y="connsiteY3"/>
                </a:cxn>
              </a:cxnLst>
              <a:rect l="l" t="t" r="r" b="b"/>
              <a:pathLst>
                <a:path w="320040" h="132835">
                  <a:moveTo>
                    <a:pt x="53340" y="132836"/>
                  </a:moveTo>
                  <a:lnTo>
                    <a:pt x="0" y="0"/>
                  </a:lnTo>
                  <a:lnTo>
                    <a:pt x="320040" y="0"/>
                  </a:lnTo>
                  <a:lnTo>
                    <a:pt x="266700" y="132836"/>
                  </a:lnTo>
                </a:path>
              </a:pathLst>
            </a:custGeom>
            <a:solidFill>
              <a:srgbClr val="002171"/>
            </a:solidFill>
            <a:ln w="10668" cap="flat">
              <a:noFill/>
              <a:prstDash val="solid"/>
              <a:miter/>
            </a:ln>
          </p:spPr>
          <p:txBody>
            <a:bodyPr rtlCol="0" anchor="ctr"/>
            <a:lstStyle/>
            <a:p>
              <a:endParaRPr lang="en-IN" sz="2133"/>
            </a:p>
          </p:txBody>
        </p:sp>
        <p:sp>
          <p:nvSpPr>
            <p:cNvPr id="33" name="Freeform: Shape 32">
              <a:extLst>
                <a:ext uri="{FF2B5EF4-FFF2-40B4-BE49-F238E27FC236}">
                  <a16:creationId xmlns:a16="http://schemas.microsoft.com/office/drawing/2014/main" id="{A1E67963-91F1-0B20-0643-3F0BDE37015E}"/>
                </a:ext>
              </a:extLst>
            </p:cNvPr>
            <p:cNvSpPr/>
            <p:nvPr/>
          </p:nvSpPr>
          <p:spPr>
            <a:xfrm>
              <a:off x="6344920" y="849442"/>
              <a:ext cx="1066800" cy="236152"/>
            </a:xfrm>
            <a:custGeom>
              <a:avLst/>
              <a:gdLst>
                <a:gd name="connsiteX0" fmla="*/ 1066800 w 1066800"/>
                <a:gd name="connsiteY0" fmla="*/ 59038 h 236152"/>
                <a:gd name="connsiteX1" fmla="*/ 0 w 1066800"/>
                <a:gd name="connsiteY1" fmla="*/ 236152 h 236152"/>
              </a:gdLst>
              <a:ahLst/>
              <a:cxnLst>
                <a:cxn ang="0">
                  <a:pos x="connsiteX0" y="connsiteY0"/>
                </a:cxn>
                <a:cxn ang="0">
                  <a:pos x="connsiteX1" y="connsiteY1"/>
                </a:cxn>
              </a:cxnLst>
              <a:rect l="l" t="t" r="r" b="b"/>
              <a:pathLst>
                <a:path w="1066800" h="236152">
                  <a:moveTo>
                    <a:pt x="1066800" y="59038"/>
                  </a:moveTo>
                  <a:cubicBezTo>
                    <a:pt x="711200" y="-59038"/>
                    <a:pt x="355600" y="0"/>
                    <a:pt x="0" y="236152"/>
                  </a:cubicBezTo>
                </a:path>
              </a:pathLst>
            </a:custGeom>
            <a:noFill/>
            <a:ln w="16002" cap="flat">
              <a:solidFill>
                <a:srgbClr val="2196F3"/>
              </a:solidFill>
              <a:custDash>
                <a:ds d="375000" sp="225000"/>
              </a:custDash>
              <a:miter/>
            </a:ln>
          </p:spPr>
          <p:txBody>
            <a:bodyPr rtlCol="0" anchor="ctr"/>
            <a:lstStyle/>
            <a:p>
              <a:endParaRPr lang="en-IN" sz="2133"/>
            </a:p>
          </p:txBody>
        </p:sp>
        <p:sp>
          <p:nvSpPr>
            <p:cNvPr id="34" name="Freeform: Shape 33">
              <a:extLst>
                <a:ext uri="{FF2B5EF4-FFF2-40B4-BE49-F238E27FC236}">
                  <a16:creationId xmlns:a16="http://schemas.microsoft.com/office/drawing/2014/main" id="{19081BFE-2EF1-1305-8294-7E18F371A4C2}"/>
                </a:ext>
              </a:extLst>
            </p:cNvPr>
            <p:cNvSpPr/>
            <p:nvPr/>
          </p:nvSpPr>
          <p:spPr>
            <a:xfrm>
              <a:off x="6131560" y="808854"/>
              <a:ext cx="1280160" cy="276741"/>
            </a:xfrm>
            <a:custGeom>
              <a:avLst/>
              <a:gdLst>
                <a:gd name="connsiteX0" fmla="*/ 1280160 w 1280160"/>
                <a:gd name="connsiteY0" fmla="*/ 99627 h 276741"/>
                <a:gd name="connsiteX1" fmla="*/ 0 w 1280160"/>
                <a:gd name="connsiteY1" fmla="*/ 276741 h 276741"/>
              </a:gdLst>
              <a:ahLst/>
              <a:cxnLst>
                <a:cxn ang="0">
                  <a:pos x="connsiteX0" y="connsiteY0"/>
                </a:cxn>
                <a:cxn ang="0">
                  <a:pos x="connsiteX1" y="connsiteY1"/>
                </a:cxn>
              </a:cxnLst>
              <a:rect l="l" t="t" r="r" b="b"/>
              <a:pathLst>
                <a:path w="1280160" h="276741">
                  <a:moveTo>
                    <a:pt x="1280160" y="99627"/>
                  </a:moveTo>
                  <a:cubicBezTo>
                    <a:pt x="853440" y="-77487"/>
                    <a:pt x="426720" y="-18449"/>
                    <a:pt x="0" y="276741"/>
                  </a:cubicBezTo>
                </a:path>
              </a:pathLst>
            </a:custGeom>
            <a:noFill/>
            <a:ln w="16002" cap="flat">
              <a:solidFill>
                <a:srgbClr val="2196F3"/>
              </a:solidFill>
              <a:custDash>
                <a:ds d="375000" sp="225000"/>
              </a:custDash>
              <a:miter/>
            </a:ln>
          </p:spPr>
          <p:txBody>
            <a:bodyPr rtlCol="0" anchor="ctr"/>
            <a:lstStyle/>
            <a:p>
              <a:endParaRPr lang="en-IN" sz="2133"/>
            </a:p>
          </p:txBody>
        </p:sp>
        <p:sp>
          <p:nvSpPr>
            <p:cNvPr id="35" name="Freeform: Shape 34">
              <a:extLst>
                <a:ext uri="{FF2B5EF4-FFF2-40B4-BE49-F238E27FC236}">
                  <a16:creationId xmlns:a16="http://schemas.microsoft.com/office/drawing/2014/main" id="{9A1908FB-B82E-7976-4E84-C9E3700BC692}"/>
                </a:ext>
              </a:extLst>
            </p:cNvPr>
            <p:cNvSpPr/>
            <p:nvPr/>
          </p:nvSpPr>
          <p:spPr>
            <a:xfrm>
              <a:off x="5918200" y="766789"/>
              <a:ext cx="1493520" cy="318805"/>
            </a:xfrm>
            <a:custGeom>
              <a:avLst/>
              <a:gdLst>
                <a:gd name="connsiteX0" fmla="*/ 1493520 w 1493520"/>
                <a:gd name="connsiteY0" fmla="*/ 141691 h 318805"/>
                <a:gd name="connsiteX1" fmla="*/ 0 w 1493520"/>
                <a:gd name="connsiteY1" fmla="*/ 318806 h 318805"/>
              </a:gdLst>
              <a:ahLst/>
              <a:cxnLst>
                <a:cxn ang="0">
                  <a:pos x="connsiteX0" y="connsiteY0"/>
                </a:cxn>
                <a:cxn ang="0">
                  <a:pos x="connsiteX1" y="connsiteY1"/>
                </a:cxn>
              </a:cxnLst>
              <a:rect l="l" t="t" r="r" b="b"/>
              <a:pathLst>
                <a:path w="1493520" h="318805">
                  <a:moveTo>
                    <a:pt x="1493520" y="141691"/>
                  </a:moveTo>
                  <a:cubicBezTo>
                    <a:pt x="995680" y="-94461"/>
                    <a:pt x="497840" y="-35423"/>
                    <a:pt x="0" y="318806"/>
                  </a:cubicBezTo>
                </a:path>
              </a:pathLst>
            </a:custGeom>
            <a:noFill/>
            <a:ln w="16002" cap="flat">
              <a:solidFill>
                <a:srgbClr val="2196F3"/>
              </a:solidFill>
              <a:custDash>
                <a:ds d="375000" sp="225000"/>
              </a:custDash>
              <a:miter/>
            </a:ln>
          </p:spPr>
          <p:txBody>
            <a:bodyPr rtlCol="0" anchor="ctr"/>
            <a:lstStyle/>
            <a:p>
              <a:endParaRPr lang="en-IN" sz="2133"/>
            </a:p>
          </p:txBody>
        </p:sp>
        <p:sp>
          <p:nvSpPr>
            <p:cNvPr id="36" name="Freeform: Shape 35">
              <a:extLst>
                <a:ext uri="{FF2B5EF4-FFF2-40B4-BE49-F238E27FC236}">
                  <a16:creationId xmlns:a16="http://schemas.microsoft.com/office/drawing/2014/main" id="{CACC0AD0-EDD7-11B8-2BBA-035379016616}"/>
                </a:ext>
              </a:extLst>
            </p:cNvPr>
            <p:cNvSpPr/>
            <p:nvPr/>
          </p:nvSpPr>
          <p:spPr>
            <a:xfrm>
              <a:off x="6771640" y="2325394"/>
              <a:ext cx="1280160" cy="531342"/>
            </a:xfrm>
            <a:custGeom>
              <a:avLst/>
              <a:gdLst>
                <a:gd name="connsiteX0" fmla="*/ 1226820 w 1280160"/>
                <a:gd name="connsiteY0" fmla="*/ 0 h 531342"/>
                <a:gd name="connsiteX1" fmla="*/ 1280160 w 1280160"/>
                <a:gd name="connsiteY1" fmla="*/ 0 h 531342"/>
                <a:gd name="connsiteX2" fmla="*/ 1280160 w 1280160"/>
                <a:gd name="connsiteY2" fmla="*/ 531343 h 531342"/>
                <a:gd name="connsiteX3" fmla="*/ 1226820 w 1280160"/>
                <a:gd name="connsiteY3" fmla="*/ 531343 h 531342"/>
                <a:gd name="connsiteX4" fmla="*/ 53340 w 1280160"/>
                <a:gd name="connsiteY4" fmla="*/ 531343 h 531342"/>
                <a:gd name="connsiteX5" fmla="*/ 0 w 1280160"/>
                <a:gd name="connsiteY5" fmla="*/ 531343 h 531342"/>
                <a:gd name="connsiteX6" fmla="*/ 0 w 1280160"/>
                <a:gd name="connsiteY6" fmla="*/ 0 h 531342"/>
                <a:gd name="connsiteX7" fmla="*/ 53340 w 1280160"/>
                <a:gd name="connsiteY7" fmla="*/ 0 h 53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160" h="531342">
                  <a:moveTo>
                    <a:pt x="1226820" y="0"/>
                  </a:moveTo>
                  <a:cubicBezTo>
                    <a:pt x="1256279" y="0"/>
                    <a:pt x="1280160" y="0"/>
                    <a:pt x="1280160" y="0"/>
                  </a:cubicBezTo>
                  <a:lnTo>
                    <a:pt x="1280160" y="531343"/>
                  </a:lnTo>
                  <a:cubicBezTo>
                    <a:pt x="1280160" y="531343"/>
                    <a:pt x="1256279" y="531343"/>
                    <a:pt x="1226820" y="531343"/>
                  </a:cubicBezTo>
                  <a:lnTo>
                    <a:pt x="53340" y="531343"/>
                  </a:lnTo>
                  <a:cubicBezTo>
                    <a:pt x="23881" y="531343"/>
                    <a:pt x="0" y="531343"/>
                    <a:pt x="0" y="531343"/>
                  </a:cubicBezTo>
                  <a:lnTo>
                    <a:pt x="0" y="0"/>
                  </a:lnTo>
                  <a:cubicBezTo>
                    <a:pt x="0" y="0"/>
                    <a:pt x="23881" y="0"/>
                    <a:pt x="53340" y="0"/>
                  </a:cubicBezTo>
                  <a:close/>
                </a:path>
              </a:pathLst>
            </a:custGeom>
            <a:solidFill>
              <a:srgbClr val="0D47A1">
                <a:alpha val="90000"/>
              </a:srgbClr>
            </a:solidFill>
            <a:ln w="10668" cap="flat">
              <a:noFill/>
              <a:prstDash val="solid"/>
              <a:miter/>
            </a:ln>
          </p:spPr>
          <p:txBody>
            <a:bodyPr rtlCol="0" anchor="ctr"/>
            <a:lstStyle/>
            <a:p>
              <a:endParaRPr lang="en-IN" sz="2133"/>
            </a:p>
          </p:txBody>
        </p:sp>
        <p:sp>
          <p:nvSpPr>
            <p:cNvPr id="37" name="TextBox 36">
              <a:extLst>
                <a:ext uri="{FF2B5EF4-FFF2-40B4-BE49-F238E27FC236}">
                  <a16:creationId xmlns:a16="http://schemas.microsoft.com/office/drawing/2014/main" id="{5A08A3F1-2451-F1CE-1E66-3412285EC887}"/>
                </a:ext>
              </a:extLst>
            </p:cNvPr>
            <p:cNvSpPr txBox="1"/>
            <p:nvPr/>
          </p:nvSpPr>
          <p:spPr>
            <a:xfrm>
              <a:off x="6908742" y="2338306"/>
              <a:ext cx="926937" cy="123159"/>
            </a:xfrm>
            <a:prstGeom prst="rect">
              <a:avLst/>
            </a:prstGeom>
            <a:noFill/>
            <a:ln>
              <a:noFill/>
            </a:ln>
          </p:spPr>
          <p:txBody>
            <a:bodyPr wrap="none" lIns="0" tIns="0" rIns="0" bIns="0" rtlCol="0">
              <a:spAutoFit/>
            </a:bodyPr>
            <a:lstStyle/>
            <a:p>
              <a:pPr defTabSz="239994">
                <a:tabLst>
                  <a:tab pos="239994" algn="l"/>
                </a:tabLst>
              </a:pPr>
              <a:r>
                <a:rPr lang="en-IN" sz="1067" b="1" dirty="0">
                  <a:ln/>
                  <a:solidFill>
                    <a:srgbClr val="FFFFFF"/>
                  </a:solidFill>
                  <a:latin typeface="Arial"/>
                  <a:cs typeface="Arial"/>
                  <a:sym typeface="Arial"/>
                  <a:rtl val="0"/>
                </a:rPr>
                <a:t>Target Cell (gNB-2)</a:t>
              </a:r>
            </a:p>
          </p:txBody>
        </p:sp>
        <p:sp>
          <p:nvSpPr>
            <p:cNvPr id="38" name="TextBox 37">
              <a:extLst>
                <a:ext uri="{FF2B5EF4-FFF2-40B4-BE49-F238E27FC236}">
                  <a16:creationId xmlns:a16="http://schemas.microsoft.com/office/drawing/2014/main" id="{D9A73396-6C77-5075-5BFD-712C17A30A02}"/>
                </a:ext>
              </a:extLst>
            </p:cNvPr>
            <p:cNvSpPr txBox="1"/>
            <p:nvPr/>
          </p:nvSpPr>
          <p:spPr>
            <a:xfrm>
              <a:off x="7101586" y="2465644"/>
              <a:ext cx="352260"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FFFFFF"/>
                  </a:solidFill>
                  <a:latin typeface="Arial"/>
                  <a:cs typeface="Arial"/>
                  <a:sym typeface="Arial"/>
                  <a:rtl val="0"/>
                </a:rPr>
                <a:t>PCI: 428</a:t>
              </a:r>
            </a:p>
          </p:txBody>
        </p:sp>
        <p:sp>
          <p:nvSpPr>
            <p:cNvPr id="39" name="TextBox 38">
              <a:extLst>
                <a:ext uri="{FF2B5EF4-FFF2-40B4-BE49-F238E27FC236}">
                  <a16:creationId xmlns:a16="http://schemas.microsoft.com/office/drawing/2014/main" id="{88E84ECF-8A56-C4A7-087E-5162556F41AD}"/>
                </a:ext>
              </a:extLst>
            </p:cNvPr>
            <p:cNvSpPr txBox="1"/>
            <p:nvPr/>
          </p:nvSpPr>
          <p:spPr>
            <a:xfrm>
              <a:off x="6978904" y="2598480"/>
              <a:ext cx="555440"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FFFFFF"/>
                  </a:solidFill>
                  <a:latin typeface="Arial"/>
                  <a:cs typeface="Arial"/>
                  <a:sym typeface="Arial"/>
                  <a:rtl val="0"/>
                </a:rPr>
                <a:t>BW: 100 MHz</a:t>
              </a:r>
            </a:p>
          </p:txBody>
        </p:sp>
        <p:sp>
          <p:nvSpPr>
            <p:cNvPr id="40" name="TextBox 39">
              <a:extLst>
                <a:ext uri="{FF2B5EF4-FFF2-40B4-BE49-F238E27FC236}">
                  <a16:creationId xmlns:a16="http://schemas.microsoft.com/office/drawing/2014/main" id="{2039D6BB-84BA-5C47-8662-44D5D84E96F8}"/>
                </a:ext>
              </a:extLst>
            </p:cNvPr>
            <p:cNvSpPr txBox="1"/>
            <p:nvPr/>
          </p:nvSpPr>
          <p:spPr>
            <a:xfrm>
              <a:off x="6925564" y="2731316"/>
              <a:ext cx="642003"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FFFFFF"/>
                  </a:solidFill>
                  <a:latin typeface="Arial"/>
                  <a:cs typeface="Arial"/>
                  <a:sym typeface="Arial"/>
                  <a:rtl val="0"/>
                </a:rPr>
                <a:t>RSRP: -80 dBm</a:t>
              </a:r>
            </a:p>
          </p:txBody>
        </p:sp>
      </p:grpSp>
      <p:grpSp>
        <p:nvGrpSpPr>
          <p:cNvPr id="41" name="Graphic 3">
            <a:extLst>
              <a:ext uri="{FF2B5EF4-FFF2-40B4-BE49-F238E27FC236}">
                <a16:creationId xmlns:a16="http://schemas.microsoft.com/office/drawing/2014/main" id="{87396E2A-8445-492A-3448-C510270947B8}"/>
              </a:ext>
            </a:extLst>
          </p:cNvPr>
          <p:cNvGrpSpPr/>
          <p:nvPr/>
        </p:nvGrpSpPr>
        <p:grpSpPr>
          <a:xfrm>
            <a:off x="4316432" y="350688"/>
            <a:ext cx="3353237" cy="1225493"/>
            <a:chOff x="3237324" y="263016"/>
            <a:chExt cx="2514928" cy="919120"/>
          </a:xfrm>
        </p:grpSpPr>
        <p:sp>
          <p:nvSpPr>
            <p:cNvPr id="42" name="Freeform: Shape 41">
              <a:extLst>
                <a:ext uri="{FF2B5EF4-FFF2-40B4-BE49-F238E27FC236}">
                  <a16:creationId xmlns:a16="http://schemas.microsoft.com/office/drawing/2014/main" id="{21519C1A-6CB1-78CA-A460-6BB84FFAA072}"/>
                </a:ext>
              </a:extLst>
            </p:cNvPr>
            <p:cNvSpPr/>
            <p:nvPr/>
          </p:nvSpPr>
          <p:spPr>
            <a:xfrm>
              <a:off x="3237324" y="263016"/>
              <a:ext cx="2514928" cy="919120"/>
            </a:xfrm>
            <a:custGeom>
              <a:avLst/>
              <a:gdLst>
                <a:gd name="connsiteX0" fmla="*/ 227235 w 2514928"/>
                <a:gd name="connsiteY0" fmla="*/ 379793 h 919120"/>
                <a:gd name="connsiteX1" fmla="*/ 760635 w 2514928"/>
                <a:gd name="connsiteY1" fmla="*/ 25564 h 919120"/>
                <a:gd name="connsiteX2" fmla="*/ 1827435 w 2514928"/>
                <a:gd name="connsiteY2" fmla="*/ 25564 h 919120"/>
                <a:gd name="connsiteX3" fmla="*/ 2360835 w 2514928"/>
                <a:gd name="connsiteY3" fmla="*/ 379793 h 919120"/>
                <a:gd name="connsiteX4" fmla="*/ 2040795 w 2514928"/>
                <a:gd name="connsiteY4" fmla="*/ 734021 h 919120"/>
                <a:gd name="connsiteX5" fmla="*/ 1187355 w 2514928"/>
                <a:gd name="connsiteY5" fmla="*/ 822578 h 919120"/>
                <a:gd name="connsiteX6" fmla="*/ 547275 w 2514928"/>
                <a:gd name="connsiteY6" fmla="*/ 734021 h 919120"/>
                <a:gd name="connsiteX7" fmla="*/ 227235 w 2514928"/>
                <a:gd name="connsiteY7" fmla="*/ 379793 h 91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4928" h="919120">
                  <a:moveTo>
                    <a:pt x="227235" y="379793"/>
                  </a:moveTo>
                  <a:cubicBezTo>
                    <a:pt x="-92805" y="202678"/>
                    <a:pt x="-199485" y="25564"/>
                    <a:pt x="760635" y="25564"/>
                  </a:cubicBezTo>
                  <a:cubicBezTo>
                    <a:pt x="1187355" y="-62993"/>
                    <a:pt x="1507395" y="114121"/>
                    <a:pt x="1827435" y="25564"/>
                  </a:cubicBezTo>
                  <a:cubicBezTo>
                    <a:pt x="2360835" y="-62993"/>
                    <a:pt x="2574195" y="202678"/>
                    <a:pt x="2360835" y="379793"/>
                  </a:cubicBezTo>
                  <a:cubicBezTo>
                    <a:pt x="2680875" y="556907"/>
                    <a:pt x="2467515" y="822578"/>
                    <a:pt x="2040795" y="734021"/>
                  </a:cubicBezTo>
                  <a:cubicBezTo>
                    <a:pt x="1934115" y="911135"/>
                    <a:pt x="1507395" y="999693"/>
                    <a:pt x="1187355" y="822578"/>
                  </a:cubicBezTo>
                  <a:cubicBezTo>
                    <a:pt x="973995" y="999693"/>
                    <a:pt x="440595" y="911135"/>
                    <a:pt x="547275" y="734021"/>
                  </a:cubicBezTo>
                  <a:cubicBezTo>
                    <a:pt x="120555" y="734021"/>
                    <a:pt x="-92805" y="556907"/>
                    <a:pt x="227235" y="379793"/>
                  </a:cubicBezTo>
                </a:path>
              </a:pathLst>
            </a:custGeom>
            <a:solidFill>
              <a:srgbClr val="212529"/>
            </a:solidFill>
            <a:ln w="21336" cap="flat">
              <a:solidFill>
                <a:srgbClr val="0D47A1"/>
              </a:solidFill>
              <a:prstDash val="solid"/>
              <a:miter/>
            </a:ln>
          </p:spPr>
          <p:txBody>
            <a:bodyPr rtlCol="0" anchor="ctr"/>
            <a:lstStyle/>
            <a:p>
              <a:endParaRPr lang="en-IN" sz="2133"/>
            </a:p>
          </p:txBody>
        </p:sp>
        <p:sp>
          <p:nvSpPr>
            <p:cNvPr id="43" name="TextBox 42">
              <a:extLst>
                <a:ext uri="{FF2B5EF4-FFF2-40B4-BE49-F238E27FC236}">
                  <a16:creationId xmlns:a16="http://schemas.microsoft.com/office/drawing/2014/main" id="{02FE5852-8D36-759B-0B53-41FC3FF4C4A7}"/>
                </a:ext>
              </a:extLst>
            </p:cNvPr>
            <p:cNvSpPr txBox="1"/>
            <p:nvPr/>
          </p:nvSpPr>
          <p:spPr>
            <a:xfrm>
              <a:off x="3805174" y="393408"/>
              <a:ext cx="1041151" cy="153841"/>
            </a:xfrm>
            <a:prstGeom prst="rect">
              <a:avLst/>
            </a:prstGeom>
            <a:noFill/>
            <a:ln>
              <a:noFill/>
            </a:ln>
          </p:spPr>
          <p:txBody>
            <a:bodyPr wrap="none" lIns="0" tIns="0" rIns="0" bIns="0" rtlCol="0">
              <a:spAutoFit/>
            </a:bodyPr>
            <a:lstStyle/>
            <a:p>
              <a:pPr defTabSz="239994">
                <a:tabLst>
                  <a:tab pos="239994" algn="l"/>
                </a:tabLst>
              </a:pPr>
              <a:r>
                <a:rPr lang="en-IN" sz="1333" b="1" dirty="0">
                  <a:ln/>
                  <a:solidFill>
                    <a:srgbClr val="FFFFFF"/>
                  </a:solidFill>
                  <a:latin typeface="Arial"/>
                  <a:cs typeface="Arial"/>
                  <a:sym typeface="Arial"/>
                  <a:rtl val="0"/>
                </a:rPr>
                <a:t>5G Core Network</a:t>
              </a:r>
            </a:p>
          </p:txBody>
        </p:sp>
        <p:sp>
          <p:nvSpPr>
            <p:cNvPr id="44" name="TextBox 43">
              <a:extLst>
                <a:ext uri="{FF2B5EF4-FFF2-40B4-BE49-F238E27FC236}">
                  <a16:creationId xmlns:a16="http://schemas.microsoft.com/office/drawing/2014/main" id="{53953676-38A3-D9B0-83DC-2AE48C068C05}"/>
                </a:ext>
              </a:extLst>
            </p:cNvPr>
            <p:cNvSpPr txBox="1"/>
            <p:nvPr/>
          </p:nvSpPr>
          <p:spPr>
            <a:xfrm>
              <a:off x="3655822" y="605945"/>
              <a:ext cx="1274387"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FFFFFF"/>
                  </a:solidFill>
                  <a:latin typeface="Arial"/>
                  <a:cs typeface="Arial"/>
                  <a:sym typeface="Arial"/>
                  <a:rtl val="0"/>
                </a:rPr>
                <a:t>AMF | SMF | UPF | PCF | NSSF</a:t>
              </a:r>
            </a:p>
          </p:txBody>
        </p:sp>
        <p:sp>
          <p:nvSpPr>
            <p:cNvPr id="45" name="TextBox 44">
              <a:extLst>
                <a:ext uri="{FF2B5EF4-FFF2-40B4-BE49-F238E27FC236}">
                  <a16:creationId xmlns:a16="http://schemas.microsoft.com/office/drawing/2014/main" id="{909C0D8A-6A31-B054-F40A-E6E39B6D28A4}"/>
                </a:ext>
              </a:extLst>
            </p:cNvPr>
            <p:cNvSpPr txBox="1"/>
            <p:nvPr/>
          </p:nvSpPr>
          <p:spPr>
            <a:xfrm>
              <a:off x="4061206" y="738780"/>
              <a:ext cx="627576"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FFFFFF"/>
                  </a:solidFill>
                  <a:latin typeface="Arial"/>
                  <a:cs typeface="Arial"/>
                  <a:sym typeface="Arial"/>
                  <a:rtl val="0"/>
                </a:rPr>
                <a:t>SA Architecture</a:t>
              </a:r>
            </a:p>
          </p:txBody>
        </p:sp>
      </p:grpSp>
      <p:grpSp>
        <p:nvGrpSpPr>
          <p:cNvPr id="46" name="Graphic 3">
            <a:extLst>
              <a:ext uri="{FF2B5EF4-FFF2-40B4-BE49-F238E27FC236}">
                <a16:creationId xmlns:a16="http://schemas.microsoft.com/office/drawing/2014/main" id="{80401C74-A46F-0A3F-CA44-DE9D73A1E31D}"/>
              </a:ext>
            </a:extLst>
          </p:cNvPr>
          <p:cNvGrpSpPr/>
          <p:nvPr/>
        </p:nvGrpSpPr>
        <p:grpSpPr>
          <a:xfrm>
            <a:off x="2770293" y="4281289"/>
            <a:ext cx="1280160" cy="1239799"/>
            <a:chOff x="2077720" y="3210966"/>
            <a:chExt cx="960120" cy="929849"/>
          </a:xfrm>
        </p:grpSpPr>
        <p:sp>
          <p:nvSpPr>
            <p:cNvPr id="47" name="Freeform: Shape 46">
              <a:extLst>
                <a:ext uri="{FF2B5EF4-FFF2-40B4-BE49-F238E27FC236}">
                  <a16:creationId xmlns:a16="http://schemas.microsoft.com/office/drawing/2014/main" id="{93101C37-9E33-CA7F-3055-16025BC82829}"/>
                </a:ext>
              </a:extLst>
            </p:cNvPr>
            <p:cNvSpPr/>
            <p:nvPr/>
          </p:nvSpPr>
          <p:spPr>
            <a:xfrm>
              <a:off x="2397760" y="3299523"/>
              <a:ext cx="320040" cy="442785"/>
            </a:xfrm>
            <a:custGeom>
              <a:avLst/>
              <a:gdLst>
                <a:gd name="connsiteX0" fmla="*/ 266700 w 320040"/>
                <a:gd name="connsiteY0" fmla="*/ 0 h 442785"/>
                <a:gd name="connsiteX1" fmla="*/ 320040 w 320040"/>
                <a:gd name="connsiteY1" fmla="*/ 0 h 442785"/>
                <a:gd name="connsiteX2" fmla="*/ 320040 w 320040"/>
                <a:gd name="connsiteY2" fmla="*/ 442786 h 442785"/>
                <a:gd name="connsiteX3" fmla="*/ 266700 w 320040"/>
                <a:gd name="connsiteY3" fmla="*/ 442786 h 442785"/>
                <a:gd name="connsiteX4" fmla="*/ 53340 w 320040"/>
                <a:gd name="connsiteY4" fmla="*/ 442786 h 442785"/>
                <a:gd name="connsiteX5" fmla="*/ 0 w 320040"/>
                <a:gd name="connsiteY5" fmla="*/ 442786 h 442785"/>
                <a:gd name="connsiteX6" fmla="*/ 0 w 320040"/>
                <a:gd name="connsiteY6" fmla="*/ 0 h 442785"/>
                <a:gd name="connsiteX7" fmla="*/ 53340 w 320040"/>
                <a:gd name="connsiteY7" fmla="*/ 0 h 4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40" h="442785">
                  <a:moveTo>
                    <a:pt x="266700" y="0"/>
                  </a:moveTo>
                  <a:cubicBezTo>
                    <a:pt x="296159" y="0"/>
                    <a:pt x="320040" y="0"/>
                    <a:pt x="320040" y="0"/>
                  </a:cubicBezTo>
                  <a:lnTo>
                    <a:pt x="320040" y="442786"/>
                  </a:lnTo>
                  <a:cubicBezTo>
                    <a:pt x="320040" y="442786"/>
                    <a:pt x="296159" y="442786"/>
                    <a:pt x="266700" y="442786"/>
                  </a:cubicBezTo>
                  <a:lnTo>
                    <a:pt x="53340" y="442786"/>
                  </a:lnTo>
                  <a:cubicBezTo>
                    <a:pt x="23881" y="442786"/>
                    <a:pt x="0" y="442786"/>
                    <a:pt x="0" y="442786"/>
                  </a:cubicBezTo>
                  <a:lnTo>
                    <a:pt x="0" y="0"/>
                  </a:lnTo>
                  <a:cubicBezTo>
                    <a:pt x="0" y="0"/>
                    <a:pt x="23881" y="0"/>
                    <a:pt x="53340" y="0"/>
                  </a:cubicBezTo>
                  <a:close/>
                </a:path>
              </a:pathLst>
            </a:custGeom>
            <a:solidFill>
              <a:srgbClr val="0D47A1"/>
            </a:solidFill>
            <a:ln w="10668" cap="flat">
              <a:noFill/>
              <a:prstDash val="solid"/>
              <a:miter/>
            </a:ln>
          </p:spPr>
          <p:txBody>
            <a:bodyPr rtlCol="0" anchor="ctr"/>
            <a:lstStyle/>
            <a:p>
              <a:endParaRPr lang="en-IN" sz="2133"/>
            </a:p>
          </p:txBody>
        </p:sp>
        <p:sp>
          <p:nvSpPr>
            <p:cNvPr id="48" name="Freeform: Shape 47">
              <a:extLst>
                <a:ext uri="{FF2B5EF4-FFF2-40B4-BE49-F238E27FC236}">
                  <a16:creationId xmlns:a16="http://schemas.microsoft.com/office/drawing/2014/main" id="{AC4E36AC-CE46-BE22-16AB-D76562B31FE0}"/>
                </a:ext>
              </a:extLst>
            </p:cNvPr>
            <p:cNvSpPr/>
            <p:nvPr/>
          </p:nvSpPr>
          <p:spPr>
            <a:xfrm>
              <a:off x="2451100" y="3210966"/>
              <a:ext cx="213360" cy="88557"/>
            </a:xfrm>
            <a:custGeom>
              <a:avLst/>
              <a:gdLst>
                <a:gd name="connsiteX0" fmla="*/ 192024 w 213360"/>
                <a:gd name="connsiteY0" fmla="*/ 0 h 88557"/>
                <a:gd name="connsiteX1" fmla="*/ 213360 w 213360"/>
                <a:gd name="connsiteY1" fmla="*/ 0 h 88557"/>
                <a:gd name="connsiteX2" fmla="*/ 213360 w 213360"/>
                <a:gd name="connsiteY2" fmla="*/ 88557 h 88557"/>
                <a:gd name="connsiteX3" fmla="*/ 192024 w 213360"/>
                <a:gd name="connsiteY3" fmla="*/ 88557 h 88557"/>
                <a:gd name="connsiteX4" fmla="*/ 21336 w 213360"/>
                <a:gd name="connsiteY4" fmla="*/ 88557 h 88557"/>
                <a:gd name="connsiteX5" fmla="*/ 0 w 213360"/>
                <a:gd name="connsiteY5" fmla="*/ 88557 h 88557"/>
                <a:gd name="connsiteX6" fmla="*/ 0 w 213360"/>
                <a:gd name="connsiteY6" fmla="*/ 0 h 88557"/>
                <a:gd name="connsiteX7" fmla="*/ 21336 w 213360"/>
                <a:gd name="connsiteY7" fmla="*/ 0 h 8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360" h="88557">
                  <a:moveTo>
                    <a:pt x="192024" y="0"/>
                  </a:moveTo>
                  <a:cubicBezTo>
                    <a:pt x="203808" y="0"/>
                    <a:pt x="213360" y="0"/>
                    <a:pt x="213360" y="0"/>
                  </a:cubicBezTo>
                  <a:lnTo>
                    <a:pt x="213360" y="88557"/>
                  </a:lnTo>
                  <a:cubicBezTo>
                    <a:pt x="213360" y="88557"/>
                    <a:pt x="203808" y="88557"/>
                    <a:pt x="192024" y="88557"/>
                  </a:cubicBezTo>
                  <a:lnTo>
                    <a:pt x="21336" y="88557"/>
                  </a:lnTo>
                  <a:cubicBezTo>
                    <a:pt x="9552" y="88557"/>
                    <a:pt x="0" y="88557"/>
                    <a:pt x="0" y="88557"/>
                  </a:cubicBezTo>
                  <a:lnTo>
                    <a:pt x="0" y="0"/>
                  </a:lnTo>
                  <a:cubicBezTo>
                    <a:pt x="0" y="0"/>
                    <a:pt x="9552" y="0"/>
                    <a:pt x="21336" y="0"/>
                  </a:cubicBezTo>
                  <a:close/>
                </a:path>
              </a:pathLst>
            </a:custGeom>
            <a:solidFill>
              <a:srgbClr val="0D47A1"/>
            </a:solidFill>
            <a:ln w="10668" cap="flat">
              <a:noFill/>
              <a:prstDash val="solid"/>
              <a:miter/>
            </a:ln>
          </p:spPr>
          <p:txBody>
            <a:bodyPr rtlCol="0" anchor="ctr"/>
            <a:lstStyle/>
            <a:p>
              <a:endParaRPr lang="en-IN" sz="2133"/>
            </a:p>
          </p:txBody>
        </p:sp>
        <p:sp>
          <p:nvSpPr>
            <p:cNvPr id="49" name="Freeform: Shape 48">
              <a:extLst>
                <a:ext uri="{FF2B5EF4-FFF2-40B4-BE49-F238E27FC236}">
                  <a16:creationId xmlns:a16="http://schemas.microsoft.com/office/drawing/2014/main" id="{EB5A10AA-BCC2-5068-78D5-84C9D0D78EFE}"/>
                </a:ext>
              </a:extLst>
            </p:cNvPr>
            <p:cNvSpPr/>
            <p:nvPr/>
          </p:nvSpPr>
          <p:spPr>
            <a:xfrm>
              <a:off x="2451100" y="3343801"/>
              <a:ext cx="213360" cy="265671"/>
            </a:xfrm>
            <a:custGeom>
              <a:avLst/>
              <a:gdLst>
                <a:gd name="connsiteX0" fmla="*/ 192024 w 213360"/>
                <a:gd name="connsiteY0" fmla="*/ 0 h 265671"/>
                <a:gd name="connsiteX1" fmla="*/ 213360 w 213360"/>
                <a:gd name="connsiteY1" fmla="*/ 0 h 265671"/>
                <a:gd name="connsiteX2" fmla="*/ 213360 w 213360"/>
                <a:gd name="connsiteY2" fmla="*/ 265671 h 265671"/>
                <a:gd name="connsiteX3" fmla="*/ 192024 w 213360"/>
                <a:gd name="connsiteY3" fmla="*/ 265671 h 265671"/>
                <a:gd name="connsiteX4" fmla="*/ 21336 w 213360"/>
                <a:gd name="connsiteY4" fmla="*/ 265671 h 265671"/>
                <a:gd name="connsiteX5" fmla="*/ 0 w 213360"/>
                <a:gd name="connsiteY5" fmla="*/ 265671 h 265671"/>
                <a:gd name="connsiteX6" fmla="*/ 0 w 213360"/>
                <a:gd name="connsiteY6" fmla="*/ 0 h 265671"/>
                <a:gd name="connsiteX7" fmla="*/ 21336 w 213360"/>
                <a:gd name="connsiteY7" fmla="*/ 0 h 26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360" h="265671">
                  <a:moveTo>
                    <a:pt x="192024" y="0"/>
                  </a:moveTo>
                  <a:cubicBezTo>
                    <a:pt x="203808" y="0"/>
                    <a:pt x="213360" y="0"/>
                    <a:pt x="213360" y="0"/>
                  </a:cubicBezTo>
                  <a:lnTo>
                    <a:pt x="213360" y="265671"/>
                  </a:lnTo>
                  <a:cubicBezTo>
                    <a:pt x="213360" y="265671"/>
                    <a:pt x="203808" y="265671"/>
                    <a:pt x="192024" y="265671"/>
                  </a:cubicBezTo>
                  <a:lnTo>
                    <a:pt x="21336" y="265671"/>
                  </a:lnTo>
                  <a:cubicBezTo>
                    <a:pt x="9552" y="265671"/>
                    <a:pt x="0" y="265671"/>
                    <a:pt x="0" y="265671"/>
                  </a:cubicBezTo>
                  <a:lnTo>
                    <a:pt x="0" y="0"/>
                  </a:lnTo>
                  <a:cubicBezTo>
                    <a:pt x="0" y="0"/>
                    <a:pt x="9552" y="0"/>
                    <a:pt x="21336" y="0"/>
                  </a:cubicBezTo>
                  <a:close/>
                </a:path>
              </a:pathLst>
            </a:custGeom>
            <a:solidFill>
              <a:srgbClr val="E9ECEF"/>
            </a:solidFill>
            <a:ln w="10668" cap="flat">
              <a:noFill/>
              <a:prstDash val="solid"/>
              <a:miter/>
            </a:ln>
          </p:spPr>
          <p:txBody>
            <a:bodyPr rtlCol="0" anchor="ctr"/>
            <a:lstStyle/>
            <a:p>
              <a:endParaRPr lang="en-IN" sz="2133"/>
            </a:p>
          </p:txBody>
        </p:sp>
        <p:grpSp>
          <p:nvGrpSpPr>
            <p:cNvPr id="50" name="Graphic 3">
              <a:extLst>
                <a:ext uri="{FF2B5EF4-FFF2-40B4-BE49-F238E27FC236}">
                  <a16:creationId xmlns:a16="http://schemas.microsoft.com/office/drawing/2014/main" id="{2C192720-C117-06FB-CB74-0B133B1D7B27}"/>
                </a:ext>
              </a:extLst>
            </p:cNvPr>
            <p:cNvGrpSpPr/>
            <p:nvPr/>
          </p:nvGrpSpPr>
          <p:grpSpPr>
            <a:xfrm>
              <a:off x="2504440" y="3357970"/>
              <a:ext cx="134416" cy="123979"/>
              <a:chOff x="2504440" y="3357970"/>
              <a:chExt cx="134416" cy="123979"/>
            </a:xfrm>
          </p:grpSpPr>
          <p:sp>
            <p:nvSpPr>
              <p:cNvPr id="51" name="Freeform: Shape 50">
                <a:extLst>
                  <a:ext uri="{FF2B5EF4-FFF2-40B4-BE49-F238E27FC236}">
                    <a16:creationId xmlns:a16="http://schemas.microsoft.com/office/drawing/2014/main" id="{87A7C010-B1E5-C0CF-4428-9FFA4CEA278C}"/>
                  </a:ext>
                </a:extLst>
              </p:cNvPr>
              <p:cNvSpPr/>
              <p:nvPr/>
            </p:nvSpPr>
            <p:spPr>
              <a:xfrm>
                <a:off x="2504440" y="3432358"/>
                <a:ext cx="22402" cy="49591"/>
              </a:xfrm>
              <a:custGeom>
                <a:avLst/>
                <a:gdLst>
                  <a:gd name="connsiteX0" fmla="*/ 210 w 22402"/>
                  <a:gd name="connsiteY0" fmla="*/ 364 h 49591"/>
                  <a:gd name="connsiteX1" fmla="*/ 22612 w 22402"/>
                  <a:gd name="connsiteY1" fmla="*/ 364 h 49591"/>
                  <a:gd name="connsiteX2" fmla="*/ 22612 w 22402"/>
                  <a:gd name="connsiteY2" fmla="*/ 49956 h 49591"/>
                  <a:gd name="connsiteX3" fmla="*/ 210 w 22402"/>
                  <a:gd name="connsiteY3" fmla="*/ 49956 h 49591"/>
                </a:gdLst>
                <a:ahLst/>
                <a:cxnLst>
                  <a:cxn ang="0">
                    <a:pos x="connsiteX0" y="connsiteY0"/>
                  </a:cxn>
                  <a:cxn ang="0">
                    <a:pos x="connsiteX1" y="connsiteY1"/>
                  </a:cxn>
                  <a:cxn ang="0">
                    <a:pos x="connsiteX2" y="connsiteY2"/>
                  </a:cxn>
                  <a:cxn ang="0">
                    <a:pos x="connsiteX3" y="connsiteY3"/>
                  </a:cxn>
                </a:cxnLst>
                <a:rect l="l" t="t" r="r" b="b"/>
                <a:pathLst>
                  <a:path w="22402" h="49591">
                    <a:moveTo>
                      <a:pt x="210" y="364"/>
                    </a:moveTo>
                    <a:lnTo>
                      <a:pt x="22612" y="364"/>
                    </a:lnTo>
                    <a:lnTo>
                      <a:pt x="22612" y="49956"/>
                    </a:lnTo>
                    <a:lnTo>
                      <a:pt x="210" y="49956"/>
                    </a:lnTo>
                    <a:close/>
                  </a:path>
                </a:pathLst>
              </a:custGeom>
              <a:solidFill>
                <a:srgbClr val="0D47A1"/>
              </a:solidFill>
              <a:ln w="7468" cap="flat">
                <a:noFill/>
                <a:prstDash val="solid"/>
                <a:miter/>
              </a:ln>
            </p:spPr>
            <p:txBody>
              <a:bodyPr rtlCol="0" anchor="ctr"/>
              <a:lstStyle/>
              <a:p>
                <a:endParaRPr lang="en-IN" sz="2133"/>
              </a:p>
            </p:txBody>
          </p:sp>
          <p:sp>
            <p:nvSpPr>
              <p:cNvPr id="52" name="Freeform: Shape 51">
                <a:extLst>
                  <a:ext uri="{FF2B5EF4-FFF2-40B4-BE49-F238E27FC236}">
                    <a16:creationId xmlns:a16="http://schemas.microsoft.com/office/drawing/2014/main" id="{DAF6018F-0CE3-A84A-7702-0131D482BC4F}"/>
                  </a:ext>
                </a:extLst>
              </p:cNvPr>
              <p:cNvSpPr/>
              <p:nvPr/>
            </p:nvSpPr>
            <p:spPr>
              <a:xfrm>
                <a:off x="2541778" y="3407562"/>
                <a:ext cx="22402" cy="74387"/>
              </a:xfrm>
              <a:custGeom>
                <a:avLst/>
                <a:gdLst>
                  <a:gd name="connsiteX0" fmla="*/ 208 w 22402"/>
                  <a:gd name="connsiteY0" fmla="*/ 364 h 74387"/>
                  <a:gd name="connsiteX1" fmla="*/ 22611 w 22402"/>
                  <a:gd name="connsiteY1" fmla="*/ 364 h 74387"/>
                  <a:gd name="connsiteX2" fmla="*/ 22611 w 22402"/>
                  <a:gd name="connsiteY2" fmla="*/ 74752 h 74387"/>
                  <a:gd name="connsiteX3" fmla="*/ 208 w 22402"/>
                  <a:gd name="connsiteY3" fmla="*/ 74752 h 74387"/>
                </a:gdLst>
                <a:ahLst/>
                <a:cxnLst>
                  <a:cxn ang="0">
                    <a:pos x="connsiteX0" y="connsiteY0"/>
                  </a:cxn>
                  <a:cxn ang="0">
                    <a:pos x="connsiteX1" y="connsiteY1"/>
                  </a:cxn>
                  <a:cxn ang="0">
                    <a:pos x="connsiteX2" y="connsiteY2"/>
                  </a:cxn>
                  <a:cxn ang="0">
                    <a:pos x="connsiteX3" y="connsiteY3"/>
                  </a:cxn>
                </a:cxnLst>
                <a:rect l="l" t="t" r="r" b="b"/>
                <a:pathLst>
                  <a:path w="22402" h="74387">
                    <a:moveTo>
                      <a:pt x="208" y="364"/>
                    </a:moveTo>
                    <a:lnTo>
                      <a:pt x="22611" y="364"/>
                    </a:lnTo>
                    <a:lnTo>
                      <a:pt x="22611" y="74752"/>
                    </a:lnTo>
                    <a:lnTo>
                      <a:pt x="208" y="74752"/>
                    </a:lnTo>
                    <a:close/>
                  </a:path>
                </a:pathLst>
              </a:custGeom>
              <a:solidFill>
                <a:srgbClr val="0D47A1"/>
              </a:solidFill>
              <a:ln w="7468" cap="flat">
                <a:noFill/>
                <a:prstDash val="solid"/>
                <a:miter/>
              </a:ln>
            </p:spPr>
            <p:txBody>
              <a:bodyPr rtlCol="0" anchor="ctr"/>
              <a:lstStyle/>
              <a:p>
                <a:endParaRPr lang="en-IN" sz="2133"/>
              </a:p>
            </p:txBody>
          </p:sp>
          <p:sp>
            <p:nvSpPr>
              <p:cNvPr id="53" name="Freeform: Shape 52">
                <a:extLst>
                  <a:ext uri="{FF2B5EF4-FFF2-40B4-BE49-F238E27FC236}">
                    <a16:creationId xmlns:a16="http://schemas.microsoft.com/office/drawing/2014/main" id="{80841762-ECDD-571A-8A8B-00F703696FF0}"/>
                  </a:ext>
                </a:extLst>
              </p:cNvPr>
              <p:cNvSpPr/>
              <p:nvPr/>
            </p:nvSpPr>
            <p:spPr>
              <a:xfrm>
                <a:off x="2579116" y="3382766"/>
                <a:ext cx="22402" cy="99183"/>
              </a:xfrm>
              <a:custGeom>
                <a:avLst/>
                <a:gdLst>
                  <a:gd name="connsiteX0" fmla="*/ 207 w 22402"/>
                  <a:gd name="connsiteY0" fmla="*/ 365 h 99183"/>
                  <a:gd name="connsiteX1" fmla="*/ 22609 w 22402"/>
                  <a:gd name="connsiteY1" fmla="*/ 365 h 99183"/>
                  <a:gd name="connsiteX2" fmla="*/ 22609 w 22402"/>
                  <a:gd name="connsiteY2" fmla="*/ 99549 h 99183"/>
                  <a:gd name="connsiteX3" fmla="*/ 207 w 22402"/>
                  <a:gd name="connsiteY3" fmla="*/ 99549 h 99183"/>
                </a:gdLst>
                <a:ahLst/>
                <a:cxnLst>
                  <a:cxn ang="0">
                    <a:pos x="connsiteX0" y="connsiteY0"/>
                  </a:cxn>
                  <a:cxn ang="0">
                    <a:pos x="connsiteX1" y="connsiteY1"/>
                  </a:cxn>
                  <a:cxn ang="0">
                    <a:pos x="connsiteX2" y="connsiteY2"/>
                  </a:cxn>
                  <a:cxn ang="0">
                    <a:pos x="connsiteX3" y="connsiteY3"/>
                  </a:cxn>
                </a:cxnLst>
                <a:rect l="l" t="t" r="r" b="b"/>
                <a:pathLst>
                  <a:path w="22402" h="99183">
                    <a:moveTo>
                      <a:pt x="207" y="365"/>
                    </a:moveTo>
                    <a:lnTo>
                      <a:pt x="22609" y="365"/>
                    </a:lnTo>
                    <a:lnTo>
                      <a:pt x="22609" y="99549"/>
                    </a:lnTo>
                    <a:lnTo>
                      <a:pt x="207" y="99549"/>
                    </a:lnTo>
                    <a:close/>
                  </a:path>
                </a:pathLst>
              </a:custGeom>
              <a:solidFill>
                <a:srgbClr val="0D47A1">
                  <a:alpha val="50000"/>
                </a:srgbClr>
              </a:solidFill>
              <a:ln w="7468" cap="flat">
                <a:noFill/>
                <a:prstDash val="solid"/>
                <a:miter/>
              </a:ln>
            </p:spPr>
            <p:txBody>
              <a:bodyPr rtlCol="0" anchor="ctr"/>
              <a:lstStyle/>
              <a:p>
                <a:endParaRPr lang="en-IN" sz="2133"/>
              </a:p>
            </p:txBody>
          </p:sp>
          <p:sp>
            <p:nvSpPr>
              <p:cNvPr id="54" name="Freeform: Shape 53">
                <a:extLst>
                  <a:ext uri="{FF2B5EF4-FFF2-40B4-BE49-F238E27FC236}">
                    <a16:creationId xmlns:a16="http://schemas.microsoft.com/office/drawing/2014/main" id="{19A9B0AF-4484-5102-641C-9F1A6FA89343}"/>
                  </a:ext>
                </a:extLst>
              </p:cNvPr>
              <p:cNvSpPr/>
              <p:nvPr/>
            </p:nvSpPr>
            <p:spPr>
              <a:xfrm>
                <a:off x="2616454" y="3357970"/>
                <a:ext cx="22402" cy="123979"/>
              </a:xfrm>
              <a:custGeom>
                <a:avLst/>
                <a:gdLst>
                  <a:gd name="connsiteX0" fmla="*/ 205 w 22402"/>
                  <a:gd name="connsiteY0" fmla="*/ 366 h 123979"/>
                  <a:gd name="connsiteX1" fmla="*/ 22608 w 22402"/>
                  <a:gd name="connsiteY1" fmla="*/ 366 h 123979"/>
                  <a:gd name="connsiteX2" fmla="*/ 22608 w 22402"/>
                  <a:gd name="connsiteY2" fmla="*/ 124346 h 123979"/>
                  <a:gd name="connsiteX3" fmla="*/ 205 w 22402"/>
                  <a:gd name="connsiteY3" fmla="*/ 124346 h 123979"/>
                </a:gdLst>
                <a:ahLst/>
                <a:cxnLst>
                  <a:cxn ang="0">
                    <a:pos x="connsiteX0" y="connsiteY0"/>
                  </a:cxn>
                  <a:cxn ang="0">
                    <a:pos x="connsiteX1" y="connsiteY1"/>
                  </a:cxn>
                  <a:cxn ang="0">
                    <a:pos x="connsiteX2" y="connsiteY2"/>
                  </a:cxn>
                  <a:cxn ang="0">
                    <a:pos x="connsiteX3" y="connsiteY3"/>
                  </a:cxn>
                </a:cxnLst>
                <a:rect l="l" t="t" r="r" b="b"/>
                <a:pathLst>
                  <a:path w="22402" h="123979">
                    <a:moveTo>
                      <a:pt x="205" y="366"/>
                    </a:moveTo>
                    <a:lnTo>
                      <a:pt x="22608" y="366"/>
                    </a:lnTo>
                    <a:lnTo>
                      <a:pt x="22608" y="124346"/>
                    </a:lnTo>
                    <a:lnTo>
                      <a:pt x="205" y="124346"/>
                    </a:lnTo>
                    <a:close/>
                  </a:path>
                </a:pathLst>
              </a:custGeom>
              <a:solidFill>
                <a:srgbClr val="0D47A1">
                  <a:alpha val="30000"/>
                </a:srgbClr>
              </a:solidFill>
              <a:ln w="7468" cap="flat">
                <a:noFill/>
                <a:prstDash val="solid"/>
                <a:miter/>
              </a:ln>
            </p:spPr>
            <p:txBody>
              <a:bodyPr rtlCol="0" anchor="ctr"/>
              <a:lstStyle/>
              <a:p>
                <a:endParaRPr lang="en-IN" sz="2133"/>
              </a:p>
            </p:txBody>
          </p:sp>
        </p:grpSp>
        <p:sp>
          <p:nvSpPr>
            <p:cNvPr id="55" name="Freeform: Shape 54">
              <a:extLst>
                <a:ext uri="{FF2B5EF4-FFF2-40B4-BE49-F238E27FC236}">
                  <a16:creationId xmlns:a16="http://schemas.microsoft.com/office/drawing/2014/main" id="{B83E2868-03B4-45D7-E316-5F716C222A02}"/>
                </a:ext>
              </a:extLst>
            </p:cNvPr>
            <p:cNvSpPr/>
            <p:nvPr/>
          </p:nvSpPr>
          <p:spPr>
            <a:xfrm>
              <a:off x="2077720" y="3786587"/>
              <a:ext cx="960120" cy="354228"/>
            </a:xfrm>
            <a:custGeom>
              <a:avLst/>
              <a:gdLst>
                <a:gd name="connsiteX0" fmla="*/ 906780 w 960120"/>
                <a:gd name="connsiteY0" fmla="*/ 0 h 354228"/>
                <a:gd name="connsiteX1" fmla="*/ 960120 w 960120"/>
                <a:gd name="connsiteY1" fmla="*/ 0 h 354228"/>
                <a:gd name="connsiteX2" fmla="*/ 960120 w 960120"/>
                <a:gd name="connsiteY2" fmla="*/ 354228 h 354228"/>
                <a:gd name="connsiteX3" fmla="*/ 906780 w 960120"/>
                <a:gd name="connsiteY3" fmla="*/ 354228 h 354228"/>
                <a:gd name="connsiteX4" fmla="*/ 53340 w 960120"/>
                <a:gd name="connsiteY4" fmla="*/ 354228 h 354228"/>
                <a:gd name="connsiteX5" fmla="*/ 0 w 960120"/>
                <a:gd name="connsiteY5" fmla="*/ 354228 h 354228"/>
                <a:gd name="connsiteX6" fmla="*/ 0 w 960120"/>
                <a:gd name="connsiteY6" fmla="*/ 0 h 354228"/>
                <a:gd name="connsiteX7" fmla="*/ 53340 w 960120"/>
                <a:gd name="connsiteY7" fmla="*/ 0 h 35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0120" h="354228">
                  <a:moveTo>
                    <a:pt x="906780" y="0"/>
                  </a:moveTo>
                  <a:cubicBezTo>
                    <a:pt x="936239" y="0"/>
                    <a:pt x="960120" y="0"/>
                    <a:pt x="960120" y="0"/>
                  </a:cubicBezTo>
                  <a:lnTo>
                    <a:pt x="960120" y="354228"/>
                  </a:lnTo>
                  <a:cubicBezTo>
                    <a:pt x="960120" y="354228"/>
                    <a:pt x="936239" y="354228"/>
                    <a:pt x="906780" y="354228"/>
                  </a:cubicBezTo>
                  <a:lnTo>
                    <a:pt x="53340" y="354228"/>
                  </a:lnTo>
                  <a:cubicBezTo>
                    <a:pt x="23881" y="354228"/>
                    <a:pt x="0" y="354228"/>
                    <a:pt x="0" y="354228"/>
                  </a:cubicBezTo>
                  <a:lnTo>
                    <a:pt x="0" y="0"/>
                  </a:lnTo>
                  <a:cubicBezTo>
                    <a:pt x="0" y="0"/>
                    <a:pt x="23881" y="0"/>
                    <a:pt x="53340" y="0"/>
                  </a:cubicBezTo>
                  <a:close/>
                </a:path>
              </a:pathLst>
            </a:custGeom>
            <a:solidFill>
              <a:srgbClr val="0D47A1">
                <a:alpha val="90000"/>
              </a:srgbClr>
            </a:solidFill>
            <a:ln w="10668" cap="flat">
              <a:noFill/>
              <a:prstDash val="solid"/>
              <a:miter/>
            </a:ln>
          </p:spPr>
          <p:txBody>
            <a:bodyPr rtlCol="0" anchor="ctr"/>
            <a:lstStyle/>
            <a:p>
              <a:endParaRPr lang="en-IN" sz="2133"/>
            </a:p>
          </p:txBody>
        </p:sp>
        <p:sp>
          <p:nvSpPr>
            <p:cNvPr id="56" name="TextBox 55">
              <a:extLst>
                <a:ext uri="{FF2B5EF4-FFF2-40B4-BE49-F238E27FC236}">
                  <a16:creationId xmlns:a16="http://schemas.microsoft.com/office/drawing/2014/main" id="{ECDF570D-32F0-5C6B-B0F0-C193A2D35594}"/>
                </a:ext>
              </a:extLst>
            </p:cNvPr>
            <p:cNvSpPr txBox="1"/>
            <p:nvPr/>
          </p:nvSpPr>
          <p:spPr>
            <a:xfrm>
              <a:off x="2537579" y="3830479"/>
              <a:ext cx="125034" cy="107674"/>
            </a:xfrm>
            <a:prstGeom prst="rect">
              <a:avLst/>
            </a:prstGeom>
            <a:noFill/>
            <a:ln>
              <a:noFill/>
            </a:ln>
          </p:spPr>
          <p:txBody>
            <a:bodyPr wrap="none" lIns="0" tIns="0" rIns="0" bIns="0" rtlCol="0">
              <a:spAutoFit/>
            </a:bodyPr>
            <a:lstStyle/>
            <a:p>
              <a:pPr defTabSz="239994">
                <a:tabLst>
                  <a:tab pos="239994" algn="l"/>
                </a:tabLst>
              </a:pPr>
              <a:r>
                <a:rPr lang="en-IN" sz="933" b="1" dirty="0">
                  <a:ln/>
                  <a:solidFill>
                    <a:srgbClr val="FFFFFF"/>
                  </a:solidFill>
                  <a:latin typeface="Arial"/>
                  <a:cs typeface="Arial"/>
                  <a:sym typeface="Arial"/>
                  <a:rtl val="0"/>
                </a:rPr>
                <a:t>UE</a:t>
              </a:r>
            </a:p>
          </p:txBody>
        </p:sp>
        <p:sp>
          <p:nvSpPr>
            <p:cNvPr id="57" name="TextBox 56">
              <a:extLst>
                <a:ext uri="{FF2B5EF4-FFF2-40B4-BE49-F238E27FC236}">
                  <a16:creationId xmlns:a16="http://schemas.microsoft.com/office/drawing/2014/main" id="{C5E00E1C-7D10-B81D-B887-D08FF18D7ABE}"/>
                </a:ext>
              </a:extLst>
            </p:cNvPr>
            <p:cNvSpPr txBox="1"/>
            <p:nvPr/>
          </p:nvSpPr>
          <p:spPr>
            <a:xfrm>
              <a:off x="2190869" y="3981027"/>
              <a:ext cx="709329" cy="76993"/>
            </a:xfrm>
            <a:prstGeom prst="rect">
              <a:avLst/>
            </a:prstGeom>
            <a:noFill/>
            <a:ln>
              <a:noFill/>
            </a:ln>
          </p:spPr>
          <p:txBody>
            <a:bodyPr wrap="none" lIns="0" tIns="0" rIns="0" bIns="0" rtlCol="0">
              <a:spAutoFit/>
            </a:bodyPr>
            <a:lstStyle/>
            <a:p>
              <a:pPr defTabSz="239994">
                <a:tabLst>
                  <a:tab pos="239994" algn="l"/>
                </a:tabLst>
              </a:pPr>
              <a:r>
                <a:rPr lang="en-IN" sz="667" dirty="0">
                  <a:ln/>
                  <a:solidFill>
                    <a:srgbClr val="FFFFFF"/>
                  </a:solidFill>
                  <a:latin typeface="Arial"/>
                  <a:cs typeface="Arial"/>
                  <a:sym typeface="Arial"/>
                  <a:rtl val="0"/>
                </a:rPr>
                <a:t>IMSI: 311480012345678</a:t>
              </a:r>
            </a:p>
          </p:txBody>
        </p:sp>
      </p:grpSp>
      <p:grpSp>
        <p:nvGrpSpPr>
          <p:cNvPr id="58" name="Graphic 3">
            <a:extLst>
              <a:ext uri="{FF2B5EF4-FFF2-40B4-BE49-F238E27FC236}">
                <a16:creationId xmlns:a16="http://schemas.microsoft.com/office/drawing/2014/main" id="{FA9CD663-0F47-E2AB-650A-0542F6067E2F}"/>
              </a:ext>
            </a:extLst>
          </p:cNvPr>
          <p:cNvGrpSpPr/>
          <p:nvPr/>
        </p:nvGrpSpPr>
        <p:grpSpPr>
          <a:xfrm>
            <a:off x="5828453" y="4281288"/>
            <a:ext cx="426720" cy="708456"/>
            <a:chOff x="4371340" y="3210966"/>
            <a:chExt cx="320040" cy="531342"/>
          </a:xfrm>
        </p:grpSpPr>
        <p:sp>
          <p:nvSpPr>
            <p:cNvPr id="59" name="Freeform: Shape 58">
              <a:extLst>
                <a:ext uri="{FF2B5EF4-FFF2-40B4-BE49-F238E27FC236}">
                  <a16:creationId xmlns:a16="http://schemas.microsoft.com/office/drawing/2014/main" id="{3F202676-C415-158F-AB47-925CCB6B52D4}"/>
                </a:ext>
              </a:extLst>
            </p:cNvPr>
            <p:cNvSpPr/>
            <p:nvPr/>
          </p:nvSpPr>
          <p:spPr>
            <a:xfrm>
              <a:off x="4371340" y="3299523"/>
              <a:ext cx="320040" cy="442785"/>
            </a:xfrm>
            <a:custGeom>
              <a:avLst/>
              <a:gdLst>
                <a:gd name="connsiteX0" fmla="*/ 266700 w 320040"/>
                <a:gd name="connsiteY0" fmla="*/ 0 h 442785"/>
                <a:gd name="connsiteX1" fmla="*/ 320040 w 320040"/>
                <a:gd name="connsiteY1" fmla="*/ 0 h 442785"/>
                <a:gd name="connsiteX2" fmla="*/ 320040 w 320040"/>
                <a:gd name="connsiteY2" fmla="*/ 442786 h 442785"/>
                <a:gd name="connsiteX3" fmla="*/ 266700 w 320040"/>
                <a:gd name="connsiteY3" fmla="*/ 442786 h 442785"/>
                <a:gd name="connsiteX4" fmla="*/ 53340 w 320040"/>
                <a:gd name="connsiteY4" fmla="*/ 442786 h 442785"/>
                <a:gd name="connsiteX5" fmla="*/ 0 w 320040"/>
                <a:gd name="connsiteY5" fmla="*/ 442786 h 442785"/>
                <a:gd name="connsiteX6" fmla="*/ 0 w 320040"/>
                <a:gd name="connsiteY6" fmla="*/ 0 h 442785"/>
                <a:gd name="connsiteX7" fmla="*/ 53340 w 320040"/>
                <a:gd name="connsiteY7" fmla="*/ 0 h 4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40" h="442785">
                  <a:moveTo>
                    <a:pt x="266700" y="0"/>
                  </a:moveTo>
                  <a:cubicBezTo>
                    <a:pt x="296159" y="0"/>
                    <a:pt x="320040" y="0"/>
                    <a:pt x="320040" y="0"/>
                  </a:cubicBezTo>
                  <a:lnTo>
                    <a:pt x="320040" y="442786"/>
                  </a:lnTo>
                  <a:cubicBezTo>
                    <a:pt x="320040" y="442786"/>
                    <a:pt x="296159" y="442786"/>
                    <a:pt x="266700" y="442786"/>
                  </a:cubicBezTo>
                  <a:lnTo>
                    <a:pt x="53340" y="442786"/>
                  </a:lnTo>
                  <a:cubicBezTo>
                    <a:pt x="23881" y="442786"/>
                    <a:pt x="0" y="442786"/>
                    <a:pt x="0" y="442786"/>
                  </a:cubicBezTo>
                  <a:lnTo>
                    <a:pt x="0" y="0"/>
                  </a:lnTo>
                  <a:cubicBezTo>
                    <a:pt x="0" y="0"/>
                    <a:pt x="23881" y="0"/>
                    <a:pt x="53340" y="0"/>
                  </a:cubicBezTo>
                  <a:close/>
                </a:path>
              </a:pathLst>
            </a:custGeom>
            <a:solidFill>
              <a:srgbClr val="0D47A1"/>
            </a:solidFill>
            <a:ln w="10668" cap="flat">
              <a:noFill/>
              <a:prstDash val="solid"/>
              <a:miter/>
            </a:ln>
          </p:spPr>
          <p:txBody>
            <a:bodyPr rtlCol="0" anchor="ctr"/>
            <a:lstStyle/>
            <a:p>
              <a:endParaRPr lang="en-IN" sz="2133"/>
            </a:p>
          </p:txBody>
        </p:sp>
        <p:sp>
          <p:nvSpPr>
            <p:cNvPr id="60" name="Freeform: Shape 59">
              <a:extLst>
                <a:ext uri="{FF2B5EF4-FFF2-40B4-BE49-F238E27FC236}">
                  <a16:creationId xmlns:a16="http://schemas.microsoft.com/office/drawing/2014/main" id="{7291FA0C-F486-79F9-685F-2A80F9F7B748}"/>
                </a:ext>
              </a:extLst>
            </p:cNvPr>
            <p:cNvSpPr/>
            <p:nvPr/>
          </p:nvSpPr>
          <p:spPr>
            <a:xfrm>
              <a:off x="4424680" y="3210966"/>
              <a:ext cx="213360" cy="88557"/>
            </a:xfrm>
            <a:custGeom>
              <a:avLst/>
              <a:gdLst>
                <a:gd name="connsiteX0" fmla="*/ 192024 w 213360"/>
                <a:gd name="connsiteY0" fmla="*/ 0 h 88557"/>
                <a:gd name="connsiteX1" fmla="*/ 213360 w 213360"/>
                <a:gd name="connsiteY1" fmla="*/ 0 h 88557"/>
                <a:gd name="connsiteX2" fmla="*/ 213360 w 213360"/>
                <a:gd name="connsiteY2" fmla="*/ 88557 h 88557"/>
                <a:gd name="connsiteX3" fmla="*/ 192024 w 213360"/>
                <a:gd name="connsiteY3" fmla="*/ 88557 h 88557"/>
                <a:gd name="connsiteX4" fmla="*/ 21336 w 213360"/>
                <a:gd name="connsiteY4" fmla="*/ 88557 h 88557"/>
                <a:gd name="connsiteX5" fmla="*/ 0 w 213360"/>
                <a:gd name="connsiteY5" fmla="*/ 88557 h 88557"/>
                <a:gd name="connsiteX6" fmla="*/ 0 w 213360"/>
                <a:gd name="connsiteY6" fmla="*/ 0 h 88557"/>
                <a:gd name="connsiteX7" fmla="*/ 21336 w 213360"/>
                <a:gd name="connsiteY7" fmla="*/ 0 h 8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360" h="88557">
                  <a:moveTo>
                    <a:pt x="192024" y="0"/>
                  </a:moveTo>
                  <a:cubicBezTo>
                    <a:pt x="203808" y="0"/>
                    <a:pt x="213360" y="0"/>
                    <a:pt x="213360" y="0"/>
                  </a:cubicBezTo>
                  <a:lnTo>
                    <a:pt x="213360" y="88557"/>
                  </a:lnTo>
                  <a:cubicBezTo>
                    <a:pt x="213360" y="88557"/>
                    <a:pt x="203808" y="88557"/>
                    <a:pt x="192024" y="88557"/>
                  </a:cubicBezTo>
                  <a:lnTo>
                    <a:pt x="21336" y="88557"/>
                  </a:lnTo>
                  <a:cubicBezTo>
                    <a:pt x="9552" y="88557"/>
                    <a:pt x="0" y="88557"/>
                    <a:pt x="0" y="88557"/>
                  </a:cubicBezTo>
                  <a:lnTo>
                    <a:pt x="0" y="0"/>
                  </a:lnTo>
                  <a:cubicBezTo>
                    <a:pt x="0" y="0"/>
                    <a:pt x="9552" y="0"/>
                    <a:pt x="21336" y="0"/>
                  </a:cubicBezTo>
                  <a:close/>
                </a:path>
              </a:pathLst>
            </a:custGeom>
            <a:solidFill>
              <a:srgbClr val="0D47A1"/>
            </a:solidFill>
            <a:ln w="10668" cap="flat">
              <a:noFill/>
              <a:prstDash val="solid"/>
              <a:miter/>
            </a:ln>
          </p:spPr>
          <p:txBody>
            <a:bodyPr rtlCol="0" anchor="ctr"/>
            <a:lstStyle/>
            <a:p>
              <a:endParaRPr lang="en-IN" sz="2133"/>
            </a:p>
          </p:txBody>
        </p:sp>
        <p:sp>
          <p:nvSpPr>
            <p:cNvPr id="61" name="Freeform: Shape 60">
              <a:extLst>
                <a:ext uri="{FF2B5EF4-FFF2-40B4-BE49-F238E27FC236}">
                  <a16:creationId xmlns:a16="http://schemas.microsoft.com/office/drawing/2014/main" id="{52CB4A01-1E93-D45A-D37D-0408922F4ED1}"/>
                </a:ext>
              </a:extLst>
            </p:cNvPr>
            <p:cNvSpPr/>
            <p:nvPr/>
          </p:nvSpPr>
          <p:spPr>
            <a:xfrm>
              <a:off x="4424680" y="3343801"/>
              <a:ext cx="213360" cy="265671"/>
            </a:xfrm>
            <a:custGeom>
              <a:avLst/>
              <a:gdLst>
                <a:gd name="connsiteX0" fmla="*/ 192024 w 213360"/>
                <a:gd name="connsiteY0" fmla="*/ 0 h 265671"/>
                <a:gd name="connsiteX1" fmla="*/ 213360 w 213360"/>
                <a:gd name="connsiteY1" fmla="*/ 0 h 265671"/>
                <a:gd name="connsiteX2" fmla="*/ 213360 w 213360"/>
                <a:gd name="connsiteY2" fmla="*/ 265671 h 265671"/>
                <a:gd name="connsiteX3" fmla="*/ 192024 w 213360"/>
                <a:gd name="connsiteY3" fmla="*/ 265671 h 265671"/>
                <a:gd name="connsiteX4" fmla="*/ 21336 w 213360"/>
                <a:gd name="connsiteY4" fmla="*/ 265671 h 265671"/>
                <a:gd name="connsiteX5" fmla="*/ 0 w 213360"/>
                <a:gd name="connsiteY5" fmla="*/ 265671 h 265671"/>
                <a:gd name="connsiteX6" fmla="*/ 0 w 213360"/>
                <a:gd name="connsiteY6" fmla="*/ 0 h 265671"/>
                <a:gd name="connsiteX7" fmla="*/ 21336 w 213360"/>
                <a:gd name="connsiteY7" fmla="*/ 0 h 26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360" h="265671">
                  <a:moveTo>
                    <a:pt x="192024" y="0"/>
                  </a:moveTo>
                  <a:cubicBezTo>
                    <a:pt x="203808" y="0"/>
                    <a:pt x="213360" y="0"/>
                    <a:pt x="213360" y="0"/>
                  </a:cubicBezTo>
                  <a:lnTo>
                    <a:pt x="213360" y="265671"/>
                  </a:lnTo>
                  <a:cubicBezTo>
                    <a:pt x="213360" y="265671"/>
                    <a:pt x="203808" y="265671"/>
                    <a:pt x="192024" y="265671"/>
                  </a:cubicBezTo>
                  <a:lnTo>
                    <a:pt x="21336" y="265671"/>
                  </a:lnTo>
                  <a:cubicBezTo>
                    <a:pt x="9552" y="265671"/>
                    <a:pt x="0" y="265671"/>
                    <a:pt x="0" y="265671"/>
                  </a:cubicBezTo>
                  <a:lnTo>
                    <a:pt x="0" y="0"/>
                  </a:lnTo>
                  <a:cubicBezTo>
                    <a:pt x="0" y="0"/>
                    <a:pt x="9552" y="0"/>
                    <a:pt x="21336" y="0"/>
                  </a:cubicBezTo>
                  <a:close/>
                </a:path>
              </a:pathLst>
            </a:custGeom>
            <a:solidFill>
              <a:srgbClr val="E9ECEF"/>
            </a:solidFill>
            <a:ln w="10668" cap="flat">
              <a:noFill/>
              <a:prstDash val="solid"/>
              <a:miter/>
            </a:ln>
          </p:spPr>
          <p:txBody>
            <a:bodyPr rtlCol="0" anchor="ctr"/>
            <a:lstStyle/>
            <a:p>
              <a:endParaRPr lang="en-IN" sz="2133"/>
            </a:p>
          </p:txBody>
        </p:sp>
        <p:grpSp>
          <p:nvGrpSpPr>
            <p:cNvPr id="62" name="Graphic 3">
              <a:extLst>
                <a:ext uri="{FF2B5EF4-FFF2-40B4-BE49-F238E27FC236}">
                  <a16:creationId xmlns:a16="http://schemas.microsoft.com/office/drawing/2014/main" id="{7F0E02BB-0F55-E454-F489-E038396DFC46}"/>
                </a:ext>
              </a:extLst>
            </p:cNvPr>
            <p:cNvGrpSpPr/>
            <p:nvPr/>
          </p:nvGrpSpPr>
          <p:grpSpPr>
            <a:xfrm>
              <a:off x="4478020" y="3357970"/>
              <a:ext cx="134416" cy="123979"/>
              <a:chOff x="4478020" y="3357970"/>
              <a:chExt cx="134416" cy="123979"/>
            </a:xfrm>
          </p:grpSpPr>
          <p:sp>
            <p:nvSpPr>
              <p:cNvPr id="63" name="Freeform: Shape 62">
                <a:extLst>
                  <a:ext uri="{FF2B5EF4-FFF2-40B4-BE49-F238E27FC236}">
                    <a16:creationId xmlns:a16="http://schemas.microsoft.com/office/drawing/2014/main" id="{77568C87-45FA-E41C-0D6E-644573FCF8DA}"/>
                  </a:ext>
                </a:extLst>
              </p:cNvPr>
              <p:cNvSpPr/>
              <p:nvPr/>
            </p:nvSpPr>
            <p:spPr>
              <a:xfrm>
                <a:off x="4478020" y="3432358"/>
                <a:ext cx="22402" cy="49591"/>
              </a:xfrm>
              <a:custGeom>
                <a:avLst/>
                <a:gdLst>
                  <a:gd name="connsiteX0" fmla="*/ 395 w 22402"/>
                  <a:gd name="connsiteY0" fmla="*/ 364 h 49591"/>
                  <a:gd name="connsiteX1" fmla="*/ 22797 w 22402"/>
                  <a:gd name="connsiteY1" fmla="*/ 364 h 49591"/>
                  <a:gd name="connsiteX2" fmla="*/ 22797 w 22402"/>
                  <a:gd name="connsiteY2" fmla="*/ 49956 h 49591"/>
                  <a:gd name="connsiteX3" fmla="*/ 395 w 22402"/>
                  <a:gd name="connsiteY3" fmla="*/ 49956 h 49591"/>
                </a:gdLst>
                <a:ahLst/>
                <a:cxnLst>
                  <a:cxn ang="0">
                    <a:pos x="connsiteX0" y="connsiteY0"/>
                  </a:cxn>
                  <a:cxn ang="0">
                    <a:pos x="connsiteX1" y="connsiteY1"/>
                  </a:cxn>
                  <a:cxn ang="0">
                    <a:pos x="connsiteX2" y="connsiteY2"/>
                  </a:cxn>
                  <a:cxn ang="0">
                    <a:pos x="connsiteX3" y="connsiteY3"/>
                  </a:cxn>
                </a:cxnLst>
                <a:rect l="l" t="t" r="r" b="b"/>
                <a:pathLst>
                  <a:path w="22402" h="49591">
                    <a:moveTo>
                      <a:pt x="395" y="364"/>
                    </a:moveTo>
                    <a:lnTo>
                      <a:pt x="22797" y="364"/>
                    </a:lnTo>
                    <a:lnTo>
                      <a:pt x="22797" y="49956"/>
                    </a:lnTo>
                    <a:lnTo>
                      <a:pt x="395" y="49956"/>
                    </a:lnTo>
                    <a:close/>
                  </a:path>
                </a:pathLst>
              </a:custGeom>
              <a:solidFill>
                <a:srgbClr val="0D47A1"/>
              </a:solidFill>
              <a:ln w="7468" cap="flat">
                <a:noFill/>
                <a:prstDash val="solid"/>
                <a:miter/>
              </a:ln>
            </p:spPr>
            <p:txBody>
              <a:bodyPr rtlCol="0" anchor="ctr"/>
              <a:lstStyle/>
              <a:p>
                <a:endParaRPr lang="en-IN" sz="2133"/>
              </a:p>
            </p:txBody>
          </p:sp>
          <p:sp>
            <p:nvSpPr>
              <p:cNvPr id="64" name="Freeform: Shape 63">
                <a:extLst>
                  <a:ext uri="{FF2B5EF4-FFF2-40B4-BE49-F238E27FC236}">
                    <a16:creationId xmlns:a16="http://schemas.microsoft.com/office/drawing/2014/main" id="{23E5F7A8-A91C-EB92-7FD2-363B51D207B5}"/>
                  </a:ext>
                </a:extLst>
              </p:cNvPr>
              <p:cNvSpPr/>
              <p:nvPr/>
            </p:nvSpPr>
            <p:spPr>
              <a:xfrm>
                <a:off x="4515358" y="3407562"/>
                <a:ext cx="22402" cy="74387"/>
              </a:xfrm>
              <a:custGeom>
                <a:avLst/>
                <a:gdLst>
                  <a:gd name="connsiteX0" fmla="*/ 393 w 22402"/>
                  <a:gd name="connsiteY0" fmla="*/ 364 h 74387"/>
                  <a:gd name="connsiteX1" fmla="*/ 22796 w 22402"/>
                  <a:gd name="connsiteY1" fmla="*/ 364 h 74387"/>
                  <a:gd name="connsiteX2" fmla="*/ 22796 w 22402"/>
                  <a:gd name="connsiteY2" fmla="*/ 74752 h 74387"/>
                  <a:gd name="connsiteX3" fmla="*/ 393 w 22402"/>
                  <a:gd name="connsiteY3" fmla="*/ 74752 h 74387"/>
                </a:gdLst>
                <a:ahLst/>
                <a:cxnLst>
                  <a:cxn ang="0">
                    <a:pos x="connsiteX0" y="connsiteY0"/>
                  </a:cxn>
                  <a:cxn ang="0">
                    <a:pos x="connsiteX1" y="connsiteY1"/>
                  </a:cxn>
                  <a:cxn ang="0">
                    <a:pos x="connsiteX2" y="connsiteY2"/>
                  </a:cxn>
                  <a:cxn ang="0">
                    <a:pos x="connsiteX3" y="connsiteY3"/>
                  </a:cxn>
                </a:cxnLst>
                <a:rect l="l" t="t" r="r" b="b"/>
                <a:pathLst>
                  <a:path w="22402" h="74387">
                    <a:moveTo>
                      <a:pt x="393" y="364"/>
                    </a:moveTo>
                    <a:lnTo>
                      <a:pt x="22796" y="364"/>
                    </a:lnTo>
                    <a:lnTo>
                      <a:pt x="22796" y="74752"/>
                    </a:lnTo>
                    <a:lnTo>
                      <a:pt x="393" y="74752"/>
                    </a:lnTo>
                    <a:close/>
                  </a:path>
                </a:pathLst>
              </a:custGeom>
              <a:solidFill>
                <a:srgbClr val="0D47A1"/>
              </a:solidFill>
              <a:ln w="7468" cap="flat">
                <a:noFill/>
                <a:prstDash val="solid"/>
                <a:miter/>
              </a:ln>
            </p:spPr>
            <p:txBody>
              <a:bodyPr rtlCol="0" anchor="ctr"/>
              <a:lstStyle/>
              <a:p>
                <a:endParaRPr lang="en-IN" sz="2133"/>
              </a:p>
            </p:txBody>
          </p:sp>
          <p:sp>
            <p:nvSpPr>
              <p:cNvPr id="65" name="Freeform: Shape 64">
                <a:extLst>
                  <a:ext uri="{FF2B5EF4-FFF2-40B4-BE49-F238E27FC236}">
                    <a16:creationId xmlns:a16="http://schemas.microsoft.com/office/drawing/2014/main" id="{6CEDA756-DC52-1136-DA7B-27FA39C3A33C}"/>
                  </a:ext>
                </a:extLst>
              </p:cNvPr>
              <p:cNvSpPr/>
              <p:nvPr/>
            </p:nvSpPr>
            <p:spPr>
              <a:xfrm>
                <a:off x="4552696" y="3382766"/>
                <a:ext cx="22402" cy="99183"/>
              </a:xfrm>
              <a:custGeom>
                <a:avLst/>
                <a:gdLst>
                  <a:gd name="connsiteX0" fmla="*/ 392 w 22402"/>
                  <a:gd name="connsiteY0" fmla="*/ 365 h 99183"/>
                  <a:gd name="connsiteX1" fmla="*/ 22794 w 22402"/>
                  <a:gd name="connsiteY1" fmla="*/ 365 h 99183"/>
                  <a:gd name="connsiteX2" fmla="*/ 22794 w 22402"/>
                  <a:gd name="connsiteY2" fmla="*/ 99549 h 99183"/>
                  <a:gd name="connsiteX3" fmla="*/ 392 w 22402"/>
                  <a:gd name="connsiteY3" fmla="*/ 99549 h 99183"/>
                </a:gdLst>
                <a:ahLst/>
                <a:cxnLst>
                  <a:cxn ang="0">
                    <a:pos x="connsiteX0" y="connsiteY0"/>
                  </a:cxn>
                  <a:cxn ang="0">
                    <a:pos x="connsiteX1" y="connsiteY1"/>
                  </a:cxn>
                  <a:cxn ang="0">
                    <a:pos x="connsiteX2" y="connsiteY2"/>
                  </a:cxn>
                  <a:cxn ang="0">
                    <a:pos x="connsiteX3" y="connsiteY3"/>
                  </a:cxn>
                </a:cxnLst>
                <a:rect l="l" t="t" r="r" b="b"/>
                <a:pathLst>
                  <a:path w="22402" h="99183">
                    <a:moveTo>
                      <a:pt x="392" y="365"/>
                    </a:moveTo>
                    <a:lnTo>
                      <a:pt x="22794" y="365"/>
                    </a:lnTo>
                    <a:lnTo>
                      <a:pt x="22794" y="99549"/>
                    </a:lnTo>
                    <a:lnTo>
                      <a:pt x="392" y="99549"/>
                    </a:lnTo>
                    <a:close/>
                  </a:path>
                </a:pathLst>
              </a:custGeom>
              <a:solidFill>
                <a:srgbClr val="0D47A1"/>
              </a:solidFill>
              <a:ln w="7468" cap="flat">
                <a:noFill/>
                <a:prstDash val="solid"/>
                <a:miter/>
              </a:ln>
            </p:spPr>
            <p:txBody>
              <a:bodyPr rtlCol="0" anchor="ctr"/>
              <a:lstStyle/>
              <a:p>
                <a:endParaRPr lang="en-IN" sz="2133"/>
              </a:p>
            </p:txBody>
          </p:sp>
          <p:sp>
            <p:nvSpPr>
              <p:cNvPr id="66" name="Freeform: Shape 65">
                <a:extLst>
                  <a:ext uri="{FF2B5EF4-FFF2-40B4-BE49-F238E27FC236}">
                    <a16:creationId xmlns:a16="http://schemas.microsoft.com/office/drawing/2014/main" id="{21368A63-5354-F52B-9E2D-0590AFFEA940}"/>
                  </a:ext>
                </a:extLst>
              </p:cNvPr>
              <p:cNvSpPr/>
              <p:nvPr/>
            </p:nvSpPr>
            <p:spPr>
              <a:xfrm>
                <a:off x="4590034" y="3357970"/>
                <a:ext cx="22402" cy="123979"/>
              </a:xfrm>
              <a:custGeom>
                <a:avLst/>
                <a:gdLst>
                  <a:gd name="connsiteX0" fmla="*/ 390 w 22402"/>
                  <a:gd name="connsiteY0" fmla="*/ 366 h 123979"/>
                  <a:gd name="connsiteX1" fmla="*/ 22793 w 22402"/>
                  <a:gd name="connsiteY1" fmla="*/ 366 h 123979"/>
                  <a:gd name="connsiteX2" fmla="*/ 22793 w 22402"/>
                  <a:gd name="connsiteY2" fmla="*/ 124346 h 123979"/>
                  <a:gd name="connsiteX3" fmla="*/ 390 w 22402"/>
                  <a:gd name="connsiteY3" fmla="*/ 124346 h 123979"/>
                </a:gdLst>
                <a:ahLst/>
                <a:cxnLst>
                  <a:cxn ang="0">
                    <a:pos x="connsiteX0" y="connsiteY0"/>
                  </a:cxn>
                  <a:cxn ang="0">
                    <a:pos x="connsiteX1" y="connsiteY1"/>
                  </a:cxn>
                  <a:cxn ang="0">
                    <a:pos x="connsiteX2" y="connsiteY2"/>
                  </a:cxn>
                  <a:cxn ang="0">
                    <a:pos x="connsiteX3" y="connsiteY3"/>
                  </a:cxn>
                </a:cxnLst>
                <a:rect l="l" t="t" r="r" b="b"/>
                <a:pathLst>
                  <a:path w="22402" h="123979">
                    <a:moveTo>
                      <a:pt x="390" y="366"/>
                    </a:moveTo>
                    <a:lnTo>
                      <a:pt x="22793" y="366"/>
                    </a:lnTo>
                    <a:lnTo>
                      <a:pt x="22793" y="124346"/>
                    </a:lnTo>
                    <a:lnTo>
                      <a:pt x="390" y="124346"/>
                    </a:lnTo>
                    <a:close/>
                  </a:path>
                </a:pathLst>
              </a:custGeom>
              <a:solidFill>
                <a:srgbClr val="0D47A1">
                  <a:alpha val="50000"/>
                </a:srgbClr>
              </a:solidFill>
              <a:ln w="7468" cap="flat">
                <a:noFill/>
                <a:prstDash val="solid"/>
                <a:miter/>
              </a:ln>
            </p:spPr>
            <p:txBody>
              <a:bodyPr rtlCol="0" anchor="ctr"/>
              <a:lstStyle/>
              <a:p>
                <a:endParaRPr lang="en-IN" sz="2133"/>
              </a:p>
            </p:txBody>
          </p:sp>
        </p:grpSp>
      </p:grpSp>
      <p:grpSp>
        <p:nvGrpSpPr>
          <p:cNvPr id="67" name="Graphic 3">
            <a:extLst>
              <a:ext uri="{FF2B5EF4-FFF2-40B4-BE49-F238E27FC236}">
                <a16:creationId xmlns:a16="http://schemas.microsoft.com/office/drawing/2014/main" id="{0C4C9077-D4F8-0358-D3C0-609BC08371A9}"/>
              </a:ext>
            </a:extLst>
          </p:cNvPr>
          <p:cNvGrpSpPr/>
          <p:nvPr/>
        </p:nvGrpSpPr>
        <p:grpSpPr>
          <a:xfrm>
            <a:off x="8459893" y="4281288"/>
            <a:ext cx="426720" cy="708456"/>
            <a:chOff x="6344920" y="3210966"/>
            <a:chExt cx="320040" cy="531342"/>
          </a:xfrm>
        </p:grpSpPr>
        <p:sp>
          <p:nvSpPr>
            <p:cNvPr id="68" name="Freeform: Shape 67">
              <a:extLst>
                <a:ext uri="{FF2B5EF4-FFF2-40B4-BE49-F238E27FC236}">
                  <a16:creationId xmlns:a16="http://schemas.microsoft.com/office/drawing/2014/main" id="{109CE1F8-7C30-FD50-1FA2-47495C3B8C69}"/>
                </a:ext>
              </a:extLst>
            </p:cNvPr>
            <p:cNvSpPr/>
            <p:nvPr/>
          </p:nvSpPr>
          <p:spPr>
            <a:xfrm>
              <a:off x="6344920" y="3299523"/>
              <a:ext cx="320040" cy="442785"/>
            </a:xfrm>
            <a:custGeom>
              <a:avLst/>
              <a:gdLst>
                <a:gd name="connsiteX0" fmla="*/ 266700 w 320040"/>
                <a:gd name="connsiteY0" fmla="*/ 0 h 442785"/>
                <a:gd name="connsiteX1" fmla="*/ 320040 w 320040"/>
                <a:gd name="connsiteY1" fmla="*/ 0 h 442785"/>
                <a:gd name="connsiteX2" fmla="*/ 320040 w 320040"/>
                <a:gd name="connsiteY2" fmla="*/ 442786 h 442785"/>
                <a:gd name="connsiteX3" fmla="*/ 266700 w 320040"/>
                <a:gd name="connsiteY3" fmla="*/ 442786 h 442785"/>
                <a:gd name="connsiteX4" fmla="*/ 53340 w 320040"/>
                <a:gd name="connsiteY4" fmla="*/ 442786 h 442785"/>
                <a:gd name="connsiteX5" fmla="*/ 0 w 320040"/>
                <a:gd name="connsiteY5" fmla="*/ 442786 h 442785"/>
                <a:gd name="connsiteX6" fmla="*/ 0 w 320040"/>
                <a:gd name="connsiteY6" fmla="*/ 0 h 442785"/>
                <a:gd name="connsiteX7" fmla="*/ 53340 w 320040"/>
                <a:gd name="connsiteY7" fmla="*/ 0 h 4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40" h="442785">
                  <a:moveTo>
                    <a:pt x="266700" y="0"/>
                  </a:moveTo>
                  <a:cubicBezTo>
                    <a:pt x="296159" y="0"/>
                    <a:pt x="320040" y="0"/>
                    <a:pt x="320040" y="0"/>
                  </a:cubicBezTo>
                  <a:lnTo>
                    <a:pt x="320040" y="442786"/>
                  </a:lnTo>
                  <a:cubicBezTo>
                    <a:pt x="320040" y="442786"/>
                    <a:pt x="296159" y="442786"/>
                    <a:pt x="266700" y="442786"/>
                  </a:cubicBezTo>
                  <a:lnTo>
                    <a:pt x="53340" y="442786"/>
                  </a:lnTo>
                  <a:cubicBezTo>
                    <a:pt x="23881" y="442786"/>
                    <a:pt x="0" y="442786"/>
                    <a:pt x="0" y="442786"/>
                  </a:cubicBezTo>
                  <a:lnTo>
                    <a:pt x="0" y="0"/>
                  </a:lnTo>
                  <a:cubicBezTo>
                    <a:pt x="0" y="0"/>
                    <a:pt x="23881" y="0"/>
                    <a:pt x="53340" y="0"/>
                  </a:cubicBezTo>
                  <a:close/>
                </a:path>
              </a:pathLst>
            </a:custGeom>
            <a:solidFill>
              <a:srgbClr val="0D47A1"/>
            </a:solidFill>
            <a:ln w="10668" cap="flat">
              <a:noFill/>
              <a:prstDash val="solid"/>
              <a:miter/>
            </a:ln>
          </p:spPr>
          <p:txBody>
            <a:bodyPr rtlCol="0" anchor="ctr"/>
            <a:lstStyle/>
            <a:p>
              <a:endParaRPr lang="en-IN" sz="2133"/>
            </a:p>
          </p:txBody>
        </p:sp>
        <p:sp>
          <p:nvSpPr>
            <p:cNvPr id="69" name="Freeform: Shape 68">
              <a:extLst>
                <a:ext uri="{FF2B5EF4-FFF2-40B4-BE49-F238E27FC236}">
                  <a16:creationId xmlns:a16="http://schemas.microsoft.com/office/drawing/2014/main" id="{31817BE0-6255-6B36-26CA-539A19C1D65D}"/>
                </a:ext>
              </a:extLst>
            </p:cNvPr>
            <p:cNvSpPr/>
            <p:nvPr/>
          </p:nvSpPr>
          <p:spPr>
            <a:xfrm>
              <a:off x="6398260" y="3210966"/>
              <a:ext cx="213360" cy="88557"/>
            </a:xfrm>
            <a:custGeom>
              <a:avLst/>
              <a:gdLst>
                <a:gd name="connsiteX0" fmla="*/ 192024 w 213360"/>
                <a:gd name="connsiteY0" fmla="*/ 0 h 88557"/>
                <a:gd name="connsiteX1" fmla="*/ 213360 w 213360"/>
                <a:gd name="connsiteY1" fmla="*/ 0 h 88557"/>
                <a:gd name="connsiteX2" fmla="*/ 213360 w 213360"/>
                <a:gd name="connsiteY2" fmla="*/ 88557 h 88557"/>
                <a:gd name="connsiteX3" fmla="*/ 192024 w 213360"/>
                <a:gd name="connsiteY3" fmla="*/ 88557 h 88557"/>
                <a:gd name="connsiteX4" fmla="*/ 21336 w 213360"/>
                <a:gd name="connsiteY4" fmla="*/ 88557 h 88557"/>
                <a:gd name="connsiteX5" fmla="*/ 0 w 213360"/>
                <a:gd name="connsiteY5" fmla="*/ 88557 h 88557"/>
                <a:gd name="connsiteX6" fmla="*/ 0 w 213360"/>
                <a:gd name="connsiteY6" fmla="*/ 0 h 88557"/>
                <a:gd name="connsiteX7" fmla="*/ 21336 w 213360"/>
                <a:gd name="connsiteY7" fmla="*/ 0 h 8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360" h="88557">
                  <a:moveTo>
                    <a:pt x="192024" y="0"/>
                  </a:moveTo>
                  <a:cubicBezTo>
                    <a:pt x="203807" y="0"/>
                    <a:pt x="213360" y="0"/>
                    <a:pt x="213360" y="0"/>
                  </a:cubicBezTo>
                  <a:lnTo>
                    <a:pt x="213360" y="88557"/>
                  </a:lnTo>
                  <a:cubicBezTo>
                    <a:pt x="213360" y="88557"/>
                    <a:pt x="203807" y="88557"/>
                    <a:pt x="192024" y="88557"/>
                  </a:cubicBezTo>
                  <a:lnTo>
                    <a:pt x="21336" y="88557"/>
                  </a:lnTo>
                  <a:cubicBezTo>
                    <a:pt x="9553" y="88557"/>
                    <a:pt x="0" y="88557"/>
                    <a:pt x="0" y="88557"/>
                  </a:cubicBezTo>
                  <a:lnTo>
                    <a:pt x="0" y="0"/>
                  </a:lnTo>
                  <a:cubicBezTo>
                    <a:pt x="0" y="0"/>
                    <a:pt x="9553" y="0"/>
                    <a:pt x="21336" y="0"/>
                  </a:cubicBezTo>
                  <a:close/>
                </a:path>
              </a:pathLst>
            </a:custGeom>
            <a:solidFill>
              <a:srgbClr val="0D47A1"/>
            </a:solidFill>
            <a:ln w="10668" cap="flat">
              <a:noFill/>
              <a:prstDash val="solid"/>
              <a:miter/>
            </a:ln>
          </p:spPr>
          <p:txBody>
            <a:bodyPr rtlCol="0" anchor="ctr"/>
            <a:lstStyle/>
            <a:p>
              <a:endParaRPr lang="en-IN" sz="2133"/>
            </a:p>
          </p:txBody>
        </p:sp>
        <p:sp>
          <p:nvSpPr>
            <p:cNvPr id="70" name="Freeform: Shape 69">
              <a:extLst>
                <a:ext uri="{FF2B5EF4-FFF2-40B4-BE49-F238E27FC236}">
                  <a16:creationId xmlns:a16="http://schemas.microsoft.com/office/drawing/2014/main" id="{7AC37831-6BDB-D14F-0B72-3EFC3098D454}"/>
                </a:ext>
              </a:extLst>
            </p:cNvPr>
            <p:cNvSpPr/>
            <p:nvPr/>
          </p:nvSpPr>
          <p:spPr>
            <a:xfrm>
              <a:off x="6398260" y="3343801"/>
              <a:ext cx="213360" cy="265671"/>
            </a:xfrm>
            <a:custGeom>
              <a:avLst/>
              <a:gdLst>
                <a:gd name="connsiteX0" fmla="*/ 192024 w 213360"/>
                <a:gd name="connsiteY0" fmla="*/ 0 h 265671"/>
                <a:gd name="connsiteX1" fmla="*/ 213360 w 213360"/>
                <a:gd name="connsiteY1" fmla="*/ 0 h 265671"/>
                <a:gd name="connsiteX2" fmla="*/ 213360 w 213360"/>
                <a:gd name="connsiteY2" fmla="*/ 265671 h 265671"/>
                <a:gd name="connsiteX3" fmla="*/ 192024 w 213360"/>
                <a:gd name="connsiteY3" fmla="*/ 265671 h 265671"/>
                <a:gd name="connsiteX4" fmla="*/ 21336 w 213360"/>
                <a:gd name="connsiteY4" fmla="*/ 265671 h 265671"/>
                <a:gd name="connsiteX5" fmla="*/ 0 w 213360"/>
                <a:gd name="connsiteY5" fmla="*/ 265671 h 265671"/>
                <a:gd name="connsiteX6" fmla="*/ 0 w 213360"/>
                <a:gd name="connsiteY6" fmla="*/ 0 h 265671"/>
                <a:gd name="connsiteX7" fmla="*/ 21336 w 213360"/>
                <a:gd name="connsiteY7" fmla="*/ 0 h 26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360" h="265671">
                  <a:moveTo>
                    <a:pt x="192024" y="0"/>
                  </a:moveTo>
                  <a:cubicBezTo>
                    <a:pt x="203807" y="0"/>
                    <a:pt x="213360" y="0"/>
                    <a:pt x="213360" y="0"/>
                  </a:cubicBezTo>
                  <a:lnTo>
                    <a:pt x="213360" y="265671"/>
                  </a:lnTo>
                  <a:cubicBezTo>
                    <a:pt x="213360" y="265671"/>
                    <a:pt x="203807" y="265671"/>
                    <a:pt x="192024" y="265671"/>
                  </a:cubicBezTo>
                  <a:lnTo>
                    <a:pt x="21336" y="265671"/>
                  </a:lnTo>
                  <a:cubicBezTo>
                    <a:pt x="9553" y="265671"/>
                    <a:pt x="0" y="265671"/>
                    <a:pt x="0" y="265671"/>
                  </a:cubicBezTo>
                  <a:lnTo>
                    <a:pt x="0" y="0"/>
                  </a:lnTo>
                  <a:cubicBezTo>
                    <a:pt x="0" y="0"/>
                    <a:pt x="9553" y="0"/>
                    <a:pt x="21336" y="0"/>
                  </a:cubicBezTo>
                  <a:close/>
                </a:path>
              </a:pathLst>
            </a:custGeom>
            <a:solidFill>
              <a:srgbClr val="E9ECEF"/>
            </a:solidFill>
            <a:ln w="10668" cap="flat">
              <a:noFill/>
              <a:prstDash val="solid"/>
              <a:miter/>
            </a:ln>
          </p:spPr>
          <p:txBody>
            <a:bodyPr rtlCol="0" anchor="ctr"/>
            <a:lstStyle/>
            <a:p>
              <a:endParaRPr lang="en-IN" sz="2133"/>
            </a:p>
          </p:txBody>
        </p:sp>
        <p:grpSp>
          <p:nvGrpSpPr>
            <p:cNvPr id="71" name="Graphic 3">
              <a:extLst>
                <a:ext uri="{FF2B5EF4-FFF2-40B4-BE49-F238E27FC236}">
                  <a16:creationId xmlns:a16="http://schemas.microsoft.com/office/drawing/2014/main" id="{48D348AD-3CF3-FF21-8BC3-906EF5A570DD}"/>
                </a:ext>
              </a:extLst>
            </p:cNvPr>
            <p:cNvGrpSpPr/>
            <p:nvPr/>
          </p:nvGrpSpPr>
          <p:grpSpPr>
            <a:xfrm>
              <a:off x="6451600" y="3357970"/>
              <a:ext cx="134416" cy="123979"/>
              <a:chOff x="6451600" y="3357970"/>
              <a:chExt cx="134416" cy="123979"/>
            </a:xfrm>
            <a:solidFill>
              <a:srgbClr val="0D47A1"/>
            </a:solidFill>
          </p:grpSpPr>
          <p:sp>
            <p:nvSpPr>
              <p:cNvPr id="72" name="Freeform: Shape 71">
                <a:extLst>
                  <a:ext uri="{FF2B5EF4-FFF2-40B4-BE49-F238E27FC236}">
                    <a16:creationId xmlns:a16="http://schemas.microsoft.com/office/drawing/2014/main" id="{2B24BC42-CFA2-968B-BB69-32406D8DB0F3}"/>
                  </a:ext>
                </a:extLst>
              </p:cNvPr>
              <p:cNvSpPr/>
              <p:nvPr/>
            </p:nvSpPr>
            <p:spPr>
              <a:xfrm>
                <a:off x="6451600" y="3432358"/>
                <a:ext cx="22402" cy="49591"/>
              </a:xfrm>
              <a:custGeom>
                <a:avLst/>
                <a:gdLst>
                  <a:gd name="connsiteX0" fmla="*/ 580 w 22402"/>
                  <a:gd name="connsiteY0" fmla="*/ 364 h 49591"/>
                  <a:gd name="connsiteX1" fmla="*/ 22982 w 22402"/>
                  <a:gd name="connsiteY1" fmla="*/ 364 h 49591"/>
                  <a:gd name="connsiteX2" fmla="*/ 22982 w 22402"/>
                  <a:gd name="connsiteY2" fmla="*/ 49956 h 49591"/>
                  <a:gd name="connsiteX3" fmla="*/ 580 w 22402"/>
                  <a:gd name="connsiteY3" fmla="*/ 49956 h 49591"/>
                </a:gdLst>
                <a:ahLst/>
                <a:cxnLst>
                  <a:cxn ang="0">
                    <a:pos x="connsiteX0" y="connsiteY0"/>
                  </a:cxn>
                  <a:cxn ang="0">
                    <a:pos x="connsiteX1" y="connsiteY1"/>
                  </a:cxn>
                  <a:cxn ang="0">
                    <a:pos x="connsiteX2" y="connsiteY2"/>
                  </a:cxn>
                  <a:cxn ang="0">
                    <a:pos x="connsiteX3" y="connsiteY3"/>
                  </a:cxn>
                </a:cxnLst>
                <a:rect l="l" t="t" r="r" b="b"/>
                <a:pathLst>
                  <a:path w="22402" h="49591">
                    <a:moveTo>
                      <a:pt x="580" y="364"/>
                    </a:moveTo>
                    <a:lnTo>
                      <a:pt x="22982" y="364"/>
                    </a:lnTo>
                    <a:lnTo>
                      <a:pt x="22982" y="49956"/>
                    </a:lnTo>
                    <a:lnTo>
                      <a:pt x="580" y="49956"/>
                    </a:lnTo>
                    <a:close/>
                  </a:path>
                </a:pathLst>
              </a:custGeom>
              <a:solidFill>
                <a:srgbClr val="0D47A1"/>
              </a:solidFill>
              <a:ln w="7468" cap="flat">
                <a:noFill/>
                <a:prstDash val="solid"/>
                <a:miter/>
              </a:ln>
            </p:spPr>
            <p:txBody>
              <a:bodyPr rtlCol="0" anchor="ctr"/>
              <a:lstStyle/>
              <a:p>
                <a:endParaRPr lang="en-IN" sz="2133"/>
              </a:p>
            </p:txBody>
          </p:sp>
          <p:sp>
            <p:nvSpPr>
              <p:cNvPr id="73" name="Freeform: Shape 72">
                <a:extLst>
                  <a:ext uri="{FF2B5EF4-FFF2-40B4-BE49-F238E27FC236}">
                    <a16:creationId xmlns:a16="http://schemas.microsoft.com/office/drawing/2014/main" id="{2AD3849D-3AE5-0F60-08F7-84D5829EC5E6}"/>
                  </a:ext>
                </a:extLst>
              </p:cNvPr>
              <p:cNvSpPr/>
              <p:nvPr/>
            </p:nvSpPr>
            <p:spPr>
              <a:xfrm>
                <a:off x="6488938" y="3407562"/>
                <a:ext cx="22402" cy="74387"/>
              </a:xfrm>
              <a:custGeom>
                <a:avLst/>
                <a:gdLst>
                  <a:gd name="connsiteX0" fmla="*/ 578 w 22402"/>
                  <a:gd name="connsiteY0" fmla="*/ 364 h 74387"/>
                  <a:gd name="connsiteX1" fmla="*/ 22981 w 22402"/>
                  <a:gd name="connsiteY1" fmla="*/ 364 h 74387"/>
                  <a:gd name="connsiteX2" fmla="*/ 22981 w 22402"/>
                  <a:gd name="connsiteY2" fmla="*/ 74752 h 74387"/>
                  <a:gd name="connsiteX3" fmla="*/ 578 w 22402"/>
                  <a:gd name="connsiteY3" fmla="*/ 74752 h 74387"/>
                </a:gdLst>
                <a:ahLst/>
                <a:cxnLst>
                  <a:cxn ang="0">
                    <a:pos x="connsiteX0" y="connsiteY0"/>
                  </a:cxn>
                  <a:cxn ang="0">
                    <a:pos x="connsiteX1" y="connsiteY1"/>
                  </a:cxn>
                  <a:cxn ang="0">
                    <a:pos x="connsiteX2" y="connsiteY2"/>
                  </a:cxn>
                  <a:cxn ang="0">
                    <a:pos x="connsiteX3" y="connsiteY3"/>
                  </a:cxn>
                </a:cxnLst>
                <a:rect l="l" t="t" r="r" b="b"/>
                <a:pathLst>
                  <a:path w="22402" h="74387">
                    <a:moveTo>
                      <a:pt x="578" y="364"/>
                    </a:moveTo>
                    <a:lnTo>
                      <a:pt x="22981" y="364"/>
                    </a:lnTo>
                    <a:lnTo>
                      <a:pt x="22981" y="74752"/>
                    </a:lnTo>
                    <a:lnTo>
                      <a:pt x="578" y="74752"/>
                    </a:lnTo>
                    <a:close/>
                  </a:path>
                </a:pathLst>
              </a:custGeom>
              <a:solidFill>
                <a:srgbClr val="0D47A1"/>
              </a:solidFill>
              <a:ln w="7468" cap="flat">
                <a:noFill/>
                <a:prstDash val="solid"/>
                <a:miter/>
              </a:ln>
            </p:spPr>
            <p:txBody>
              <a:bodyPr rtlCol="0" anchor="ctr"/>
              <a:lstStyle/>
              <a:p>
                <a:endParaRPr lang="en-IN" sz="2133"/>
              </a:p>
            </p:txBody>
          </p:sp>
          <p:sp>
            <p:nvSpPr>
              <p:cNvPr id="74" name="Freeform: Shape 73">
                <a:extLst>
                  <a:ext uri="{FF2B5EF4-FFF2-40B4-BE49-F238E27FC236}">
                    <a16:creationId xmlns:a16="http://schemas.microsoft.com/office/drawing/2014/main" id="{2C40F0A0-5CA6-EEE1-4D3A-9F245ECAB1A9}"/>
                  </a:ext>
                </a:extLst>
              </p:cNvPr>
              <p:cNvSpPr/>
              <p:nvPr/>
            </p:nvSpPr>
            <p:spPr>
              <a:xfrm>
                <a:off x="6526276" y="3382766"/>
                <a:ext cx="22402" cy="99183"/>
              </a:xfrm>
              <a:custGeom>
                <a:avLst/>
                <a:gdLst>
                  <a:gd name="connsiteX0" fmla="*/ 577 w 22402"/>
                  <a:gd name="connsiteY0" fmla="*/ 365 h 99183"/>
                  <a:gd name="connsiteX1" fmla="*/ 22979 w 22402"/>
                  <a:gd name="connsiteY1" fmla="*/ 365 h 99183"/>
                  <a:gd name="connsiteX2" fmla="*/ 22979 w 22402"/>
                  <a:gd name="connsiteY2" fmla="*/ 99549 h 99183"/>
                  <a:gd name="connsiteX3" fmla="*/ 577 w 22402"/>
                  <a:gd name="connsiteY3" fmla="*/ 99549 h 99183"/>
                </a:gdLst>
                <a:ahLst/>
                <a:cxnLst>
                  <a:cxn ang="0">
                    <a:pos x="connsiteX0" y="connsiteY0"/>
                  </a:cxn>
                  <a:cxn ang="0">
                    <a:pos x="connsiteX1" y="connsiteY1"/>
                  </a:cxn>
                  <a:cxn ang="0">
                    <a:pos x="connsiteX2" y="connsiteY2"/>
                  </a:cxn>
                  <a:cxn ang="0">
                    <a:pos x="connsiteX3" y="connsiteY3"/>
                  </a:cxn>
                </a:cxnLst>
                <a:rect l="l" t="t" r="r" b="b"/>
                <a:pathLst>
                  <a:path w="22402" h="99183">
                    <a:moveTo>
                      <a:pt x="577" y="365"/>
                    </a:moveTo>
                    <a:lnTo>
                      <a:pt x="22979" y="365"/>
                    </a:lnTo>
                    <a:lnTo>
                      <a:pt x="22979" y="99549"/>
                    </a:lnTo>
                    <a:lnTo>
                      <a:pt x="577" y="99549"/>
                    </a:lnTo>
                    <a:close/>
                  </a:path>
                </a:pathLst>
              </a:custGeom>
              <a:solidFill>
                <a:srgbClr val="0D47A1"/>
              </a:solidFill>
              <a:ln w="7468" cap="flat">
                <a:noFill/>
                <a:prstDash val="solid"/>
                <a:miter/>
              </a:ln>
            </p:spPr>
            <p:txBody>
              <a:bodyPr rtlCol="0" anchor="ctr"/>
              <a:lstStyle/>
              <a:p>
                <a:endParaRPr lang="en-IN" sz="2133"/>
              </a:p>
            </p:txBody>
          </p:sp>
          <p:sp>
            <p:nvSpPr>
              <p:cNvPr id="75" name="Freeform: Shape 74">
                <a:extLst>
                  <a:ext uri="{FF2B5EF4-FFF2-40B4-BE49-F238E27FC236}">
                    <a16:creationId xmlns:a16="http://schemas.microsoft.com/office/drawing/2014/main" id="{60E060D9-5F3A-A844-9C93-F91E0B333CF3}"/>
                  </a:ext>
                </a:extLst>
              </p:cNvPr>
              <p:cNvSpPr/>
              <p:nvPr/>
            </p:nvSpPr>
            <p:spPr>
              <a:xfrm>
                <a:off x="6563614" y="3357970"/>
                <a:ext cx="22402" cy="123979"/>
              </a:xfrm>
              <a:custGeom>
                <a:avLst/>
                <a:gdLst>
                  <a:gd name="connsiteX0" fmla="*/ 575 w 22402"/>
                  <a:gd name="connsiteY0" fmla="*/ 366 h 123979"/>
                  <a:gd name="connsiteX1" fmla="*/ 22978 w 22402"/>
                  <a:gd name="connsiteY1" fmla="*/ 366 h 123979"/>
                  <a:gd name="connsiteX2" fmla="*/ 22978 w 22402"/>
                  <a:gd name="connsiteY2" fmla="*/ 124346 h 123979"/>
                  <a:gd name="connsiteX3" fmla="*/ 575 w 22402"/>
                  <a:gd name="connsiteY3" fmla="*/ 124346 h 123979"/>
                </a:gdLst>
                <a:ahLst/>
                <a:cxnLst>
                  <a:cxn ang="0">
                    <a:pos x="connsiteX0" y="connsiteY0"/>
                  </a:cxn>
                  <a:cxn ang="0">
                    <a:pos x="connsiteX1" y="connsiteY1"/>
                  </a:cxn>
                  <a:cxn ang="0">
                    <a:pos x="connsiteX2" y="connsiteY2"/>
                  </a:cxn>
                  <a:cxn ang="0">
                    <a:pos x="connsiteX3" y="connsiteY3"/>
                  </a:cxn>
                </a:cxnLst>
                <a:rect l="l" t="t" r="r" b="b"/>
                <a:pathLst>
                  <a:path w="22402" h="123979">
                    <a:moveTo>
                      <a:pt x="575" y="366"/>
                    </a:moveTo>
                    <a:lnTo>
                      <a:pt x="22978" y="366"/>
                    </a:lnTo>
                    <a:lnTo>
                      <a:pt x="22978" y="124346"/>
                    </a:lnTo>
                    <a:lnTo>
                      <a:pt x="575" y="124346"/>
                    </a:lnTo>
                    <a:close/>
                  </a:path>
                </a:pathLst>
              </a:custGeom>
              <a:solidFill>
                <a:srgbClr val="0D47A1"/>
              </a:solidFill>
              <a:ln w="7468" cap="flat">
                <a:noFill/>
                <a:prstDash val="solid"/>
                <a:miter/>
              </a:ln>
            </p:spPr>
            <p:txBody>
              <a:bodyPr rtlCol="0" anchor="ctr"/>
              <a:lstStyle/>
              <a:p>
                <a:endParaRPr lang="en-IN" sz="2133"/>
              </a:p>
            </p:txBody>
          </p:sp>
        </p:grpSp>
      </p:grpSp>
      <p:sp>
        <p:nvSpPr>
          <p:cNvPr id="76" name="Freeform: Shape 75">
            <a:extLst>
              <a:ext uri="{FF2B5EF4-FFF2-40B4-BE49-F238E27FC236}">
                <a16:creationId xmlns:a16="http://schemas.microsoft.com/office/drawing/2014/main" id="{39BDE69D-5926-4A8D-55CC-3C21F4DB2CCF}"/>
              </a:ext>
            </a:extLst>
          </p:cNvPr>
          <p:cNvSpPr/>
          <p:nvPr/>
        </p:nvSpPr>
        <p:spPr>
          <a:xfrm>
            <a:off x="3410373" y="4222250"/>
            <a:ext cx="5262880" cy="177113"/>
          </a:xfrm>
          <a:custGeom>
            <a:avLst/>
            <a:gdLst>
              <a:gd name="connsiteX0" fmla="*/ 0 w 3947160"/>
              <a:gd name="connsiteY0" fmla="*/ 132836 h 132835"/>
              <a:gd name="connsiteX1" fmla="*/ 3947160 w 3947160"/>
              <a:gd name="connsiteY1" fmla="*/ 132836 h 132835"/>
            </a:gdLst>
            <a:ahLst/>
            <a:cxnLst>
              <a:cxn ang="0">
                <a:pos x="connsiteX0" y="connsiteY0"/>
              </a:cxn>
              <a:cxn ang="0">
                <a:pos x="connsiteX1" y="connsiteY1"/>
              </a:cxn>
            </a:cxnLst>
            <a:rect l="l" t="t" r="r" b="b"/>
            <a:pathLst>
              <a:path w="3947160" h="132835">
                <a:moveTo>
                  <a:pt x="0" y="132836"/>
                </a:moveTo>
                <a:cubicBezTo>
                  <a:pt x="1315720" y="-44279"/>
                  <a:pt x="2631440" y="-44279"/>
                  <a:pt x="3947160" y="132836"/>
                </a:cubicBezTo>
              </a:path>
            </a:pathLst>
          </a:custGeom>
          <a:noFill/>
          <a:ln w="21336" cap="flat">
            <a:solidFill>
              <a:srgbClr val="0D47A1"/>
            </a:solidFill>
            <a:custDash>
              <a:ds d="600000" sp="300000"/>
            </a:custDash>
            <a:miter/>
          </a:ln>
        </p:spPr>
        <p:txBody>
          <a:bodyPr rtlCol="0" anchor="ctr"/>
          <a:lstStyle/>
          <a:p>
            <a:endParaRPr lang="en-IN" sz="2133"/>
          </a:p>
        </p:txBody>
      </p:sp>
      <p:sp>
        <p:nvSpPr>
          <p:cNvPr id="77" name="TextBox 76">
            <a:extLst>
              <a:ext uri="{FF2B5EF4-FFF2-40B4-BE49-F238E27FC236}">
                <a16:creationId xmlns:a16="http://schemas.microsoft.com/office/drawing/2014/main" id="{F6B04D24-BE9E-7E2F-CB84-D7F36D217440}"/>
              </a:ext>
            </a:extLst>
          </p:cNvPr>
          <p:cNvSpPr txBox="1"/>
          <p:nvPr/>
        </p:nvSpPr>
        <p:spPr>
          <a:xfrm>
            <a:off x="5350934" y="3759831"/>
            <a:ext cx="916918"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0D47A1"/>
                </a:solidFill>
                <a:latin typeface="Arial"/>
                <a:cs typeface="Arial"/>
                <a:sym typeface="Arial"/>
                <a:rtl val="0"/>
              </a:rPr>
              <a:t>Velocity: 60 km/h</a:t>
            </a:r>
          </a:p>
        </p:txBody>
      </p:sp>
      <p:sp>
        <p:nvSpPr>
          <p:cNvPr id="78" name="Freeform: Shape 77">
            <a:extLst>
              <a:ext uri="{FF2B5EF4-FFF2-40B4-BE49-F238E27FC236}">
                <a16:creationId xmlns:a16="http://schemas.microsoft.com/office/drawing/2014/main" id="{BB2420F5-5A69-B207-B1D7-EACB9DCB3644}"/>
              </a:ext>
            </a:extLst>
          </p:cNvPr>
          <p:cNvSpPr/>
          <p:nvPr/>
        </p:nvSpPr>
        <p:spPr>
          <a:xfrm>
            <a:off x="2201333" y="1565537"/>
            <a:ext cx="1209040" cy="2715751"/>
          </a:xfrm>
          <a:custGeom>
            <a:avLst/>
            <a:gdLst>
              <a:gd name="connsiteX0" fmla="*/ 0 w 906780"/>
              <a:gd name="connsiteY0" fmla="*/ 0 h 2036813"/>
              <a:gd name="connsiteX1" fmla="*/ 906780 w 906780"/>
              <a:gd name="connsiteY1" fmla="*/ 2036814 h 2036813"/>
            </a:gdLst>
            <a:ahLst/>
            <a:cxnLst>
              <a:cxn ang="0">
                <a:pos x="connsiteX0" y="connsiteY0"/>
              </a:cxn>
              <a:cxn ang="0">
                <a:pos x="connsiteX1" y="connsiteY1"/>
              </a:cxn>
            </a:cxnLst>
            <a:rect l="l" t="t" r="r" b="b"/>
            <a:pathLst>
              <a:path w="906780" h="2036813">
                <a:moveTo>
                  <a:pt x="0" y="0"/>
                </a:moveTo>
                <a:lnTo>
                  <a:pt x="906780" y="2036814"/>
                </a:lnTo>
              </a:path>
            </a:pathLst>
          </a:custGeom>
          <a:ln w="32004" cap="flat">
            <a:solidFill>
              <a:srgbClr val="2196F3">
                <a:alpha val="80000"/>
              </a:srgbClr>
            </a:solidFill>
            <a:prstDash val="solid"/>
            <a:miter/>
          </a:ln>
        </p:spPr>
        <p:txBody>
          <a:bodyPr rtlCol="0" anchor="ctr"/>
          <a:lstStyle/>
          <a:p>
            <a:endParaRPr lang="en-IN" sz="2133"/>
          </a:p>
        </p:txBody>
      </p:sp>
      <p:sp>
        <p:nvSpPr>
          <p:cNvPr id="79" name="Freeform: Shape 78">
            <a:extLst>
              <a:ext uri="{FF2B5EF4-FFF2-40B4-BE49-F238E27FC236}">
                <a16:creationId xmlns:a16="http://schemas.microsoft.com/office/drawing/2014/main" id="{D77926E7-4043-C2C8-FACA-850564ED380A}"/>
              </a:ext>
            </a:extLst>
          </p:cNvPr>
          <p:cNvSpPr/>
          <p:nvPr/>
        </p:nvSpPr>
        <p:spPr>
          <a:xfrm>
            <a:off x="8673253" y="1262523"/>
            <a:ext cx="1705419" cy="3018765"/>
          </a:xfrm>
          <a:custGeom>
            <a:avLst/>
            <a:gdLst>
              <a:gd name="connsiteX0" fmla="*/ 906780 w 906780"/>
              <a:gd name="connsiteY0" fmla="*/ 0 h 2036813"/>
              <a:gd name="connsiteX1" fmla="*/ 0 w 906780"/>
              <a:gd name="connsiteY1" fmla="*/ 2036814 h 2036813"/>
            </a:gdLst>
            <a:ahLst/>
            <a:cxnLst>
              <a:cxn ang="0">
                <a:pos x="connsiteX0" y="connsiteY0"/>
              </a:cxn>
              <a:cxn ang="0">
                <a:pos x="connsiteX1" y="connsiteY1"/>
              </a:cxn>
            </a:cxnLst>
            <a:rect l="l" t="t" r="r" b="b"/>
            <a:pathLst>
              <a:path w="906780" h="2036813">
                <a:moveTo>
                  <a:pt x="906780" y="0"/>
                </a:moveTo>
                <a:lnTo>
                  <a:pt x="0" y="2036814"/>
                </a:lnTo>
              </a:path>
            </a:pathLst>
          </a:custGeom>
          <a:ln w="32004" cap="flat">
            <a:solidFill>
              <a:srgbClr val="2196F3">
                <a:alpha val="80000"/>
              </a:srgbClr>
            </a:solidFill>
            <a:prstDash val="solid"/>
            <a:miter/>
          </a:ln>
        </p:spPr>
        <p:txBody>
          <a:bodyPr rtlCol="0" anchor="ctr"/>
          <a:lstStyle/>
          <a:p>
            <a:endParaRPr lang="en-IN" sz="2133"/>
          </a:p>
        </p:txBody>
      </p:sp>
      <p:sp>
        <p:nvSpPr>
          <p:cNvPr id="80" name="Freeform: Shape 79">
            <a:extLst>
              <a:ext uri="{FF2B5EF4-FFF2-40B4-BE49-F238E27FC236}">
                <a16:creationId xmlns:a16="http://schemas.microsoft.com/office/drawing/2014/main" id="{2BE6CC2B-915D-84F0-131D-E2D2377B6469}"/>
              </a:ext>
            </a:extLst>
          </p:cNvPr>
          <p:cNvSpPr/>
          <p:nvPr/>
        </p:nvSpPr>
        <p:spPr>
          <a:xfrm>
            <a:off x="2201333" y="857079"/>
            <a:ext cx="3129280" cy="354228"/>
          </a:xfrm>
          <a:custGeom>
            <a:avLst/>
            <a:gdLst>
              <a:gd name="connsiteX0" fmla="*/ 0 w 2346960"/>
              <a:gd name="connsiteY0" fmla="*/ 265671 h 265671"/>
              <a:gd name="connsiteX1" fmla="*/ 2346960 w 2346960"/>
              <a:gd name="connsiteY1" fmla="*/ 0 h 265671"/>
            </a:gdLst>
            <a:ahLst/>
            <a:cxnLst>
              <a:cxn ang="0">
                <a:pos x="connsiteX0" y="connsiteY0"/>
              </a:cxn>
              <a:cxn ang="0">
                <a:pos x="connsiteX1" y="connsiteY1"/>
              </a:cxn>
            </a:cxnLst>
            <a:rect l="l" t="t" r="r" b="b"/>
            <a:pathLst>
              <a:path w="2346960" h="265671">
                <a:moveTo>
                  <a:pt x="0" y="265671"/>
                </a:moveTo>
                <a:lnTo>
                  <a:pt x="2346960" y="0"/>
                </a:lnTo>
              </a:path>
            </a:pathLst>
          </a:custGeom>
          <a:ln w="21336" cap="flat">
            <a:solidFill>
              <a:srgbClr val="0D47A1"/>
            </a:solidFill>
            <a:prstDash val="solid"/>
            <a:miter/>
          </a:ln>
        </p:spPr>
        <p:txBody>
          <a:bodyPr rtlCol="0" anchor="ctr"/>
          <a:lstStyle/>
          <a:p>
            <a:endParaRPr lang="en-IN" sz="2133"/>
          </a:p>
        </p:txBody>
      </p:sp>
      <p:sp>
        <p:nvSpPr>
          <p:cNvPr id="81" name="Freeform: Shape 80">
            <a:extLst>
              <a:ext uri="{FF2B5EF4-FFF2-40B4-BE49-F238E27FC236}">
                <a16:creationId xmlns:a16="http://schemas.microsoft.com/office/drawing/2014/main" id="{EE333C25-A5D6-CABF-EFF0-8F1239F3536A}"/>
              </a:ext>
            </a:extLst>
          </p:cNvPr>
          <p:cNvSpPr/>
          <p:nvPr/>
        </p:nvSpPr>
        <p:spPr>
          <a:xfrm>
            <a:off x="6753014" y="857079"/>
            <a:ext cx="3557581" cy="386876"/>
          </a:xfrm>
          <a:custGeom>
            <a:avLst/>
            <a:gdLst>
              <a:gd name="connsiteX0" fmla="*/ 2346960 w 2346960"/>
              <a:gd name="connsiteY0" fmla="*/ 265671 h 265671"/>
              <a:gd name="connsiteX1" fmla="*/ 0 w 2346960"/>
              <a:gd name="connsiteY1" fmla="*/ 0 h 265671"/>
            </a:gdLst>
            <a:ahLst/>
            <a:cxnLst>
              <a:cxn ang="0">
                <a:pos x="connsiteX0" y="connsiteY0"/>
              </a:cxn>
              <a:cxn ang="0">
                <a:pos x="connsiteX1" y="connsiteY1"/>
              </a:cxn>
            </a:cxnLst>
            <a:rect l="l" t="t" r="r" b="b"/>
            <a:pathLst>
              <a:path w="2346960" h="265671">
                <a:moveTo>
                  <a:pt x="2346960" y="265671"/>
                </a:moveTo>
                <a:lnTo>
                  <a:pt x="0" y="0"/>
                </a:lnTo>
              </a:path>
            </a:pathLst>
          </a:custGeom>
          <a:ln w="21336" cap="flat">
            <a:solidFill>
              <a:srgbClr val="0D47A1"/>
            </a:solidFill>
            <a:prstDash val="solid"/>
            <a:miter/>
          </a:ln>
        </p:spPr>
        <p:txBody>
          <a:bodyPr rtlCol="0" anchor="ctr"/>
          <a:lstStyle/>
          <a:p>
            <a:endParaRPr lang="en-IN" sz="2133"/>
          </a:p>
        </p:txBody>
      </p:sp>
      <p:sp>
        <p:nvSpPr>
          <p:cNvPr id="82" name="Freeform: Shape 81">
            <a:extLst>
              <a:ext uri="{FF2B5EF4-FFF2-40B4-BE49-F238E27FC236}">
                <a16:creationId xmlns:a16="http://schemas.microsoft.com/office/drawing/2014/main" id="{E676754E-9275-298A-1CA1-28824D6533A8}"/>
              </a:ext>
            </a:extLst>
          </p:cNvPr>
          <p:cNvSpPr/>
          <p:nvPr/>
        </p:nvSpPr>
        <p:spPr>
          <a:xfrm>
            <a:off x="2339379" y="1382233"/>
            <a:ext cx="8000992" cy="531343"/>
          </a:xfrm>
          <a:custGeom>
            <a:avLst/>
            <a:gdLst>
              <a:gd name="connsiteX0" fmla="*/ 0 w 5547360"/>
              <a:gd name="connsiteY0" fmla="*/ 398507 h 398507"/>
              <a:gd name="connsiteX1" fmla="*/ 5547360 w 5547360"/>
              <a:gd name="connsiteY1" fmla="*/ 398507 h 398507"/>
            </a:gdLst>
            <a:ahLst/>
            <a:cxnLst>
              <a:cxn ang="0">
                <a:pos x="connsiteX0" y="connsiteY0"/>
              </a:cxn>
              <a:cxn ang="0">
                <a:pos x="connsiteX1" y="connsiteY1"/>
              </a:cxn>
            </a:cxnLst>
            <a:rect l="l" t="t" r="r" b="b"/>
            <a:pathLst>
              <a:path w="5547360" h="398507">
                <a:moveTo>
                  <a:pt x="0" y="398507"/>
                </a:moveTo>
                <a:cubicBezTo>
                  <a:pt x="1173480" y="-132836"/>
                  <a:pt x="4373880" y="-132836"/>
                  <a:pt x="5547360" y="398507"/>
                </a:cubicBezTo>
              </a:path>
            </a:pathLst>
          </a:custGeom>
          <a:noFill/>
          <a:ln w="16002" cap="flat">
            <a:solidFill>
              <a:srgbClr val="0D47A1"/>
            </a:solidFill>
            <a:custDash>
              <a:ds d="225000" sp="150000"/>
            </a:custDash>
            <a:miter/>
          </a:ln>
        </p:spPr>
        <p:txBody>
          <a:bodyPr rtlCol="0" anchor="ctr"/>
          <a:lstStyle/>
          <a:p>
            <a:endParaRPr lang="en-IN" sz="2133"/>
          </a:p>
        </p:txBody>
      </p:sp>
      <p:sp>
        <p:nvSpPr>
          <p:cNvPr id="83" name="TextBox 82">
            <a:extLst>
              <a:ext uri="{FF2B5EF4-FFF2-40B4-BE49-F238E27FC236}">
                <a16:creationId xmlns:a16="http://schemas.microsoft.com/office/drawing/2014/main" id="{993AEB0C-59BE-5F62-E5BB-33C81DB99B65}"/>
              </a:ext>
            </a:extLst>
          </p:cNvPr>
          <p:cNvSpPr txBox="1"/>
          <p:nvPr/>
        </p:nvSpPr>
        <p:spPr>
          <a:xfrm>
            <a:off x="5514510" y="1280231"/>
            <a:ext cx="650819"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FF0000"/>
                </a:solidFill>
                <a:latin typeface="Arial"/>
                <a:cs typeface="Arial"/>
                <a:sym typeface="Arial"/>
                <a:rtl val="0"/>
              </a:rPr>
              <a:t>Xn Interface</a:t>
            </a:r>
          </a:p>
        </p:txBody>
      </p:sp>
      <p:sp>
        <p:nvSpPr>
          <p:cNvPr id="84" name="Freeform: Shape 83">
            <a:extLst>
              <a:ext uri="{FF2B5EF4-FFF2-40B4-BE49-F238E27FC236}">
                <a16:creationId xmlns:a16="http://schemas.microsoft.com/office/drawing/2014/main" id="{9E35EB7A-62B6-5AE9-17E6-48ECC21B44B1}"/>
              </a:ext>
            </a:extLst>
          </p:cNvPr>
          <p:cNvSpPr/>
          <p:nvPr/>
        </p:nvSpPr>
        <p:spPr>
          <a:xfrm>
            <a:off x="3268133" y="3513793"/>
            <a:ext cx="426720" cy="354228"/>
          </a:xfrm>
          <a:custGeom>
            <a:avLst/>
            <a:gdLst>
              <a:gd name="connsiteX0" fmla="*/ 320040 w 320040"/>
              <a:gd name="connsiteY0" fmla="*/ 132836 h 265671"/>
              <a:gd name="connsiteX1" fmla="*/ 160020 w 320040"/>
              <a:gd name="connsiteY1" fmla="*/ 265671 h 265671"/>
              <a:gd name="connsiteX2" fmla="*/ 0 w 320040"/>
              <a:gd name="connsiteY2" fmla="*/ 132836 h 265671"/>
              <a:gd name="connsiteX3" fmla="*/ 160020 w 320040"/>
              <a:gd name="connsiteY3" fmla="*/ 0 h 265671"/>
              <a:gd name="connsiteX4" fmla="*/ 320040 w 320040"/>
              <a:gd name="connsiteY4" fmla="*/ 132836 h 265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 h="265671">
                <a:moveTo>
                  <a:pt x="320040" y="132836"/>
                </a:moveTo>
                <a:cubicBezTo>
                  <a:pt x="320040" y="206199"/>
                  <a:pt x="248397" y="265671"/>
                  <a:pt x="160020" y="265671"/>
                </a:cubicBezTo>
                <a:cubicBezTo>
                  <a:pt x="71643" y="265671"/>
                  <a:pt x="0" y="206199"/>
                  <a:pt x="0" y="132836"/>
                </a:cubicBezTo>
                <a:cubicBezTo>
                  <a:pt x="0" y="59473"/>
                  <a:pt x="71643" y="0"/>
                  <a:pt x="160020" y="0"/>
                </a:cubicBezTo>
                <a:cubicBezTo>
                  <a:pt x="248397" y="0"/>
                  <a:pt x="320040" y="59473"/>
                  <a:pt x="320040" y="132836"/>
                </a:cubicBezTo>
                <a:close/>
              </a:path>
            </a:pathLst>
          </a:custGeom>
          <a:solidFill>
            <a:srgbClr val="0D47A1"/>
          </a:solidFill>
          <a:ln w="21336" cap="flat">
            <a:solidFill>
              <a:srgbClr val="2196F3"/>
            </a:solidFill>
            <a:prstDash val="solid"/>
            <a:miter/>
          </a:ln>
        </p:spPr>
        <p:txBody>
          <a:bodyPr rtlCol="0" anchor="ctr"/>
          <a:lstStyle/>
          <a:p>
            <a:endParaRPr lang="en-IN" sz="2133"/>
          </a:p>
        </p:txBody>
      </p:sp>
      <p:sp>
        <p:nvSpPr>
          <p:cNvPr id="85" name="TextBox 84">
            <a:extLst>
              <a:ext uri="{FF2B5EF4-FFF2-40B4-BE49-F238E27FC236}">
                <a16:creationId xmlns:a16="http://schemas.microsoft.com/office/drawing/2014/main" id="{726EE391-7595-1189-CE19-2A9B6582402D}"/>
              </a:ext>
            </a:extLst>
          </p:cNvPr>
          <p:cNvSpPr txBox="1"/>
          <p:nvPr/>
        </p:nvSpPr>
        <p:spPr>
          <a:xfrm>
            <a:off x="3445943" y="3620990"/>
            <a:ext cx="75342" cy="164212"/>
          </a:xfrm>
          <a:prstGeom prst="rect">
            <a:avLst/>
          </a:prstGeom>
          <a:noFill/>
          <a:ln>
            <a:noFill/>
          </a:ln>
        </p:spPr>
        <p:txBody>
          <a:bodyPr wrap="none" lIns="0" tIns="0" rIns="0" bIns="0" rtlCol="0">
            <a:spAutoFit/>
          </a:bodyPr>
          <a:lstStyle/>
          <a:p>
            <a:pPr defTabSz="239994">
              <a:tabLst>
                <a:tab pos="239994" algn="l"/>
              </a:tabLst>
            </a:pPr>
            <a:r>
              <a:rPr lang="en-IN" sz="1067" b="1" dirty="0">
                <a:ln/>
                <a:solidFill>
                  <a:srgbClr val="FFFFFF"/>
                </a:solidFill>
                <a:latin typeface="Arial"/>
                <a:cs typeface="Arial"/>
                <a:sym typeface="Arial"/>
                <a:rtl val="0"/>
              </a:rPr>
              <a:t>1</a:t>
            </a:r>
          </a:p>
        </p:txBody>
      </p:sp>
      <p:sp>
        <p:nvSpPr>
          <p:cNvPr id="86" name="Freeform: Shape 85">
            <a:extLst>
              <a:ext uri="{FF2B5EF4-FFF2-40B4-BE49-F238E27FC236}">
                <a16:creationId xmlns:a16="http://schemas.microsoft.com/office/drawing/2014/main" id="{9B64CDFB-B901-0433-839F-8A75F5717140}"/>
              </a:ext>
            </a:extLst>
          </p:cNvPr>
          <p:cNvSpPr/>
          <p:nvPr/>
        </p:nvSpPr>
        <p:spPr>
          <a:xfrm>
            <a:off x="3765973" y="3513792"/>
            <a:ext cx="1564640" cy="472304"/>
          </a:xfrm>
          <a:custGeom>
            <a:avLst/>
            <a:gdLst>
              <a:gd name="connsiteX0" fmla="*/ 1120140 w 1173480"/>
              <a:gd name="connsiteY0" fmla="*/ 0 h 354228"/>
              <a:gd name="connsiteX1" fmla="*/ 1173480 w 1173480"/>
              <a:gd name="connsiteY1" fmla="*/ 0 h 354228"/>
              <a:gd name="connsiteX2" fmla="*/ 1173480 w 1173480"/>
              <a:gd name="connsiteY2" fmla="*/ 354228 h 354228"/>
              <a:gd name="connsiteX3" fmla="*/ 1120140 w 1173480"/>
              <a:gd name="connsiteY3" fmla="*/ 354228 h 354228"/>
              <a:gd name="connsiteX4" fmla="*/ 53340 w 1173480"/>
              <a:gd name="connsiteY4" fmla="*/ 354228 h 354228"/>
              <a:gd name="connsiteX5" fmla="*/ 0 w 1173480"/>
              <a:gd name="connsiteY5" fmla="*/ 354228 h 354228"/>
              <a:gd name="connsiteX6" fmla="*/ 0 w 1173480"/>
              <a:gd name="connsiteY6" fmla="*/ 0 h 354228"/>
              <a:gd name="connsiteX7" fmla="*/ 53340 w 1173480"/>
              <a:gd name="connsiteY7" fmla="*/ 0 h 35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3480" h="354228">
                <a:moveTo>
                  <a:pt x="1120140" y="0"/>
                </a:moveTo>
                <a:cubicBezTo>
                  <a:pt x="1149599" y="0"/>
                  <a:pt x="1173480" y="0"/>
                  <a:pt x="1173480" y="0"/>
                </a:cubicBezTo>
                <a:lnTo>
                  <a:pt x="1173480" y="354228"/>
                </a:lnTo>
                <a:cubicBezTo>
                  <a:pt x="1173480" y="354228"/>
                  <a:pt x="1149599" y="354228"/>
                  <a:pt x="1120140" y="354228"/>
                </a:cubicBezTo>
                <a:lnTo>
                  <a:pt x="53340" y="354228"/>
                </a:lnTo>
                <a:cubicBezTo>
                  <a:pt x="23881" y="354228"/>
                  <a:pt x="0" y="354228"/>
                  <a:pt x="0" y="354228"/>
                </a:cubicBezTo>
                <a:lnTo>
                  <a:pt x="0" y="0"/>
                </a:lnTo>
                <a:cubicBezTo>
                  <a:pt x="0" y="0"/>
                  <a:pt x="23881" y="0"/>
                  <a:pt x="53340" y="0"/>
                </a:cubicBezTo>
                <a:close/>
              </a:path>
            </a:pathLst>
          </a:custGeom>
          <a:solidFill>
            <a:srgbClr val="212529">
              <a:alpha val="80000"/>
            </a:srgbClr>
          </a:solidFill>
          <a:ln w="10668" cap="flat">
            <a:noFill/>
            <a:prstDash val="solid"/>
            <a:miter/>
          </a:ln>
        </p:spPr>
        <p:txBody>
          <a:bodyPr rtlCol="0" anchor="ctr"/>
          <a:lstStyle/>
          <a:p>
            <a:endParaRPr lang="en-IN" sz="2133"/>
          </a:p>
        </p:txBody>
      </p:sp>
      <p:sp>
        <p:nvSpPr>
          <p:cNvPr id="87" name="TextBox 86">
            <a:extLst>
              <a:ext uri="{FF2B5EF4-FFF2-40B4-BE49-F238E27FC236}">
                <a16:creationId xmlns:a16="http://schemas.microsoft.com/office/drawing/2014/main" id="{2E719F77-2EC7-67C9-1FF2-FE5A4CBE9E78}"/>
              </a:ext>
            </a:extLst>
          </p:cNvPr>
          <p:cNvSpPr txBox="1"/>
          <p:nvPr/>
        </p:nvSpPr>
        <p:spPr>
          <a:xfrm>
            <a:off x="3843941" y="3610323"/>
            <a:ext cx="1264770" cy="143565"/>
          </a:xfrm>
          <a:prstGeom prst="rect">
            <a:avLst/>
          </a:prstGeom>
          <a:noFill/>
          <a:ln>
            <a:noFill/>
          </a:ln>
        </p:spPr>
        <p:txBody>
          <a:bodyPr wrap="none" lIns="0" tIns="0" rIns="0" bIns="0" rtlCol="0">
            <a:spAutoFit/>
          </a:bodyPr>
          <a:lstStyle/>
          <a:p>
            <a:pPr defTabSz="239994">
              <a:tabLst>
                <a:tab pos="239994" algn="l"/>
              </a:tabLst>
            </a:pPr>
            <a:r>
              <a:rPr lang="en-IN" sz="933" b="1" dirty="0">
                <a:ln/>
                <a:solidFill>
                  <a:srgbClr val="FFFFFF"/>
                </a:solidFill>
                <a:latin typeface="Arial"/>
                <a:cs typeface="Arial"/>
                <a:sym typeface="Arial"/>
                <a:rtl val="0"/>
              </a:rPr>
              <a:t>Measurement Reports</a:t>
            </a:r>
          </a:p>
        </p:txBody>
      </p:sp>
      <p:sp>
        <p:nvSpPr>
          <p:cNvPr id="88" name="TextBox 87">
            <a:extLst>
              <a:ext uri="{FF2B5EF4-FFF2-40B4-BE49-F238E27FC236}">
                <a16:creationId xmlns:a16="http://schemas.microsoft.com/office/drawing/2014/main" id="{141AB301-6491-32F4-095D-87D8C122623A}"/>
              </a:ext>
            </a:extLst>
          </p:cNvPr>
          <p:cNvSpPr txBox="1"/>
          <p:nvPr/>
        </p:nvSpPr>
        <p:spPr>
          <a:xfrm>
            <a:off x="4149758" y="3811053"/>
            <a:ext cx="745397" cy="102657"/>
          </a:xfrm>
          <a:prstGeom prst="rect">
            <a:avLst/>
          </a:prstGeom>
          <a:noFill/>
          <a:ln>
            <a:noFill/>
          </a:ln>
        </p:spPr>
        <p:txBody>
          <a:bodyPr wrap="none" lIns="0" tIns="0" rIns="0" bIns="0" rtlCol="0">
            <a:spAutoFit/>
          </a:bodyPr>
          <a:lstStyle/>
          <a:p>
            <a:pPr defTabSz="239994">
              <a:tabLst>
                <a:tab pos="239994" algn="l"/>
              </a:tabLst>
            </a:pPr>
            <a:r>
              <a:rPr lang="en-IN" sz="667" dirty="0">
                <a:ln/>
                <a:solidFill>
                  <a:srgbClr val="FFFFFF"/>
                </a:solidFill>
                <a:latin typeface="Arial"/>
                <a:cs typeface="Arial"/>
                <a:sym typeface="Arial"/>
                <a:rtl val="0"/>
              </a:rPr>
              <a:t>Event A3 Triggered</a:t>
            </a:r>
          </a:p>
        </p:txBody>
      </p:sp>
      <p:sp>
        <p:nvSpPr>
          <p:cNvPr id="89" name="Freeform: Shape 88">
            <a:extLst>
              <a:ext uri="{FF2B5EF4-FFF2-40B4-BE49-F238E27FC236}">
                <a16:creationId xmlns:a16="http://schemas.microsoft.com/office/drawing/2014/main" id="{A40947A9-F3D8-0F35-788A-B34C2CB228F9}"/>
              </a:ext>
            </a:extLst>
          </p:cNvPr>
          <p:cNvSpPr/>
          <p:nvPr/>
        </p:nvSpPr>
        <p:spPr>
          <a:xfrm>
            <a:off x="4548293" y="3041489"/>
            <a:ext cx="426720" cy="354228"/>
          </a:xfrm>
          <a:custGeom>
            <a:avLst/>
            <a:gdLst>
              <a:gd name="connsiteX0" fmla="*/ 320040 w 320040"/>
              <a:gd name="connsiteY0" fmla="*/ 132836 h 265671"/>
              <a:gd name="connsiteX1" fmla="*/ 160020 w 320040"/>
              <a:gd name="connsiteY1" fmla="*/ 265671 h 265671"/>
              <a:gd name="connsiteX2" fmla="*/ 0 w 320040"/>
              <a:gd name="connsiteY2" fmla="*/ 132836 h 265671"/>
              <a:gd name="connsiteX3" fmla="*/ 160020 w 320040"/>
              <a:gd name="connsiteY3" fmla="*/ 0 h 265671"/>
              <a:gd name="connsiteX4" fmla="*/ 320040 w 320040"/>
              <a:gd name="connsiteY4" fmla="*/ 132836 h 265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 h="265671">
                <a:moveTo>
                  <a:pt x="320040" y="132836"/>
                </a:moveTo>
                <a:cubicBezTo>
                  <a:pt x="320040" y="206199"/>
                  <a:pt x="248397" y="265671"/>
                  <a:pt x="160020" y="265671"/>
                </a:cubicBezTo>
                <a:cubicBezTo>
                  <a:pt x="71643" y="265671"/>
                  <a:pt x="0" y="206199"/>
                  <a:pt x="0" y="132836"/>
                </a:cubicBezTo>
                <a:cubicBezTo>
                  <a:pt x="0" y="59473"/>
                  <a:pt x="71643" y="0"/>
                  <a:pt x="160020" y="0"/>
                </a:cubicBezTo>
                <a:cubicBezTo>
                  <a:pt x="248397" y="0"/>
                  <a:pt x="320040" y="59473"/>
                  <a:pt x="320040" y="132836"/>
                </a:cubicBezTo>
                <a:close/>
              </a:path>
            </a:pathLst>
          </a:custGeom>
          <a:solidFill>
            <a:srgbClr val="0D47A1"/>
          </a:solidFill>
          <a:ln w="21336" cap="flat">
            <a:solidFill>
              <a:srgbClr val="2196F3"/>
            </a:solidFill>
            <a:prstDash val="solid"/>
            <a:miter/>
          </a:ln>
        </p:spPr>
        <p:txBody>
          <a:bodyPr rtlCol="0" anchor="ctr"/>
          <a:lstStyle/>
          <a:p>
            <a:endParaRPr lang="en-IN" sz="2133"/>
          </a:p>
        </p:txBody>
      </p:sp>
      <p:sp>
        <p:nvSpPr>
          <p:cNvPr id="90" name="TextBox 89">
            <a:extLst>
              <a:ext uri="{FF2B5EF4-FFF2-40B4-BE49-F238E27FC236}">
                <a16:creationId xmlns:a16="http://schemas.microsoft.com/office/drawing/2014/main" id="{15123E16-145D-6C11-DAD0-F1807D240781}"/>
              </a:ext>
            </a:extLst>
          </p:cNvPr>
          <p:cNvSpPr txBox="1"/>
          <p:nvPr/>
        </p:nvSpPr>
        <p:spPr>
          <a:xfrm>
            <a:off x="4726103" y="3148684"/>
            <a:ext cx="75342" cy="164212"/>
          </a:xfrm>
          <a:prstGeom prst="rect">
            <a:avLst/>
          </a:prstGeom>
          <a:noFill/>
          <a:ln>
            <a:noFill/>
          </a:ln>
        </p:spPr>
        <p:txBody>
          <a:bodyPr wrap="none" lIns="0" tIns="0" rIns="0" bIns="0" rtlCol="0">
            <a:spAutoFit/>
          </a:bodyPr>
          <a:lstStyle/>
          <a:p>
            <a:pPr defTabSz="239994">
              <a:tabLst>
                <a:tab pos="239994" algn="l"/>
              </a:tabLst>
            </a:pPr>
            <a:r>
              <a:rPr lang="en-IN" sz="1067" b="1" dirty="0">
                <a:ln/>
                <a:solidFill>
                  <a:srgbClr val="FFFFFF"/>
                </a:solidFill>
                <a:latin typeface="Arial"/>
                <a:cs typeface="Arial"/>
                <a:sym typeface="Arial"/>
                <a:rtl val="0"/>
              </a:rPr>
              <a:t>2</a:t>
            </a:r>
          </a:p>
        </p:txBody>
      </p:sp>
      <p:sp>
        <p:nvSpPr>
          <p:cNvPr id="91" name="Freeform: Shape 90">
            <a:extLst>
              <a:ext uri="{FF2B5EF4-FFF2-40B4-BE49-F238E27FC236}">
                <a16:creationId xmlns:a16="http://schemas.microsoft.com/office/drawing/2014/main" id="{BEB0B65D-2DE3-5A75-5F73-52F572D29833}"/>
              </a:ext>
            </a:extLst>
          </p:cNvPr>
          <p:cNvSpPr/>
          <p:nvPr/>
        </p:nvSpPr>
        <p:spPr>
          <a:xfrm>
            <a:off x="5046133" y="3041488"/>
            <a:ext cx="1564640" cy="472304"/>
          </a:xfrm>
          <a:custGeom>
            <a:avLst/>
            <a:gdLst>
              <a:gd name="connsiteX0" fmla="*/ 1120140 w 1173480"/>
              <a:gd name="connsiteY0" fmla="*/ 0 h 354228"/>
              <a:gd name="connsiteX1" fmla="*/ 1173480 w 1173480"/>
              <a:gd name="connsiteY1" fmla="*/ 0 h 354228"/>
              <a:gd name="connsiteX2" fmla="*/ 1173480 w 1173480"/>
              <a:gd name="connsiteY2" fmla="*/ 354228 h 354228"/>
              <a:gd name="connsiteX3" fmla="*/ 1120140 w 1173480"/>
              <a:gd name="connsiteY3" fmla="*/ 354228 h 354228"/>
              <a:gd name="connsiteX4" fmla="*/ 53340 w 1173480"/>
              <a:gd name="connsiteY4" fmla="*/ 354228 h 354228"/>
              <a:gd name="connsiteX5" fmla="*/ 0 w 1173480"/>
              <a:gd name="connsiteY5" fmla="*/ 354228 h 354228"/>
              <a:gd name="connsiteX6" fmla="*/ 0 w 1173480"/>
              <a:gd name="connsiteY6" fmla="*/ 0 h 354228"/>
              <a:gd name="connsiteX7" fmla="*/ 53340 w 1173480"/>
              <a:gd name="connsiteY7" fmla="*/ 0 h 35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3480" h="354228">
                <a:moveTo>
                  <a:pt x="1120140" y="0"/>
                </a:moveTo>
                <a:cubicBezTo>
                  <a:pt x="1149599" y="0"/>
                  <a:pt x="1173480" y="0"/>
                  <a:pt x="1173480" y="0"/>
                </a:cubicBezTo>
                <a:lnTo>
                  <a:pt x="1173480" y="354228"/>
                </a:lnTo>
                <a:cubicBezTo>
                  <a:pt x="1173480" y="354228"/>
                  <a:pt x="1149599" y="354228"/>
                  <a:pt x="1120140" y="354228"/>
                </a:cubicBezTo>
                <a:lnTo>
                  <a:pt x="53340" y="354228"/>
                </a:lnTo>
                <a:cubicBezTo>
                  <a:pt x="23881" y="354228"/>
                  <a:pt x="0" y="354228"/>
                  <a:pt x="0" y="354228"/>
                </a:cubicBezTo>
                <a:lnTo>
                  <a:pt x="0" y="0"/>
                </a:lnTo>
                <a:cubicBezTo>
                  <a:pt x="0" y="0"/>
                  <a:pt x="23881" y="0"/>
                  <a:pt x="53340" y="0"/>
                </a:cubicBezTo>
                <a:close/>
              </a:path>
            </a:pathLst>
          </a:custGeom>
          <a:solidFill>
            <a:srgbClr val="212529">
              <a:alpha val="80000"/>
            </a:srgbClr>
          </a:solidFill>
          <a:ln w="10668" cap="flat">
            <a:noFill/>
            <a:prstDash val="solid"/>
            <a:miter/>
          </a:ln>
        </p:spPr>
        <p:txBody>
          <a:bodyPr rtlCol="0" anchor="ctr"/>
          <a:lstStyle/>
          <a:p>
            <a:endParaRPr lang="en-IN" sz="2133"/>
          </a:p>
        </p:txBody>
      </p:sp>
      <p:sp>
        <p:nvSpPr>
          <p:cNvPr id="92" name="TextBox 91">
            <a:extLst>
              <a:ext uri="{FF2B5EF4-FFF2-40B4-BE49-F238E27FC236}">
                <a16:creationId xmlns:a16="http://schemas.microsoft.com/office/drawing/2014/main" id="{368782C7-2B36-3C79-C758-83966024E7A4}"/>
              </a:ext>
            </a:extLst>
          </p:cNvPr>
          <p:cNvSpPr txBox="1"/>
          <p:nvPr/>
        </p:nvSpPr>
        <p:spPr>
          <a:xfrm>
            <a:off x="5205104" y="3175150"/>
            <a:ext cx="1093248" cy="143565"/>
          </a:xfrm>
          <a:prstGeom prst="rect">
            <a:avLst/>
          </a:prstGeom>
          <a:noFill/>
          <a:ln>
            <a:noFill/>
          </a:ln>
        </p:spPr>
        <p:txBody>
          <a:bodyPr wrap="none" lIns="0" tIns="0" rIns="0" bIns="0" rtlCol="0">
            <a:spAutoFit/>
          </a:bodyPr>
          <a:lstStyle/>
          <a:p>
            <a:pPr defTabSz="239994">
              <a:tabLst>
                <a:tab pos="239994" algn="l"/>
              </a:tabLst>
            </a:pPr>
            <a:r>
              <a:rPr lang="en-IN" sz="933" b="1" dirty="0">
                <a:ln/>
                <a:solidFill>
                  <a:srgbClr val="FFFFFF"/>
                </a:solidFill>
                <a:latin typeface="Arial"/>
                <a:cs typeface="Arial"/>
                <a:sym typeface="Arial"/>
                <a:rtl val="0"/>
              </a:rPr>
              <a:t>Handover Decision</a:t>
            </a:r>
          </a:p>
        </p:txBody>
      </p:sp>
      <p:sp>
        <p:nvSpPr>
          <p:cNvPr id="93" name="TextBox 92">
            <a:extLst>
              <a:ext uri="{FF2B5EF4-FFF2-40B4-BE49-F238E27FC236}">
                <a16:creationId xmlns:a16="http://schemas.microsoft.com/office/drawing/2014/main" id="{86B01CA9-262F-B36B-9756-B340A58CBAB8}"/>
              </a:ext>
            </a:extLst>
          </p:cNvPr>
          <p:cNvSpPr txBox="1"/>
          <p:nvPr/>
        </p:nvSpPr>
        <p:spPr>
          <a:xfrm>
            <a:off x="5560704" y="3375879"/>
            <a:ext cx="488916" cy="102657"/>
          </a:xfrm>
          <a:prstGeom prst="rect">
            <a:avLst/>
          </a:prstGeom>
          <a:noFill/>
          <a:ln>
            <a:noFill/>
          </a:ln>
        </p:spPr>
        <p:txBody>
          <a:bodyPr wrap="none" lIns="0" tIns="0" rIns="0" bIns="0" rtlCol="0">
            <a:spAutoFit/>
          </a:bodyPr>
          <a:lstStyle/>
          <a:p>
            <a:pPr defTabSz="239994">
              <a:tabLst>
                <a:tab pos="239994" algn="l"/>
              </a:tabLst>
            </a:pPr>
            <a:r>
              <a:rPr lang="en-IN" sz="667" dirty="0">
                <a:ln/>
                <a:solidFill>
                  <a:srgbClr val="FFFFFF"/>
                </a:solidFill>
                <a:latin typeface="Arial"/>
                <a:cs typeface="Arial"/>
                <a:sym typeface="Arial"/>
                <a:rtl val="0"/>
              </a:rPr>
              <a:t>TTT: 160 ms</a:t>
            </a:r>
          </a:p>
        </p:txBody>
      </p:sp>
      <p:sp>
        <p:nvSpPr>
          <p:cNvPr id="94" name="Freeform: Shape 93">
            <a:extLst>
              <a:ext uri="{FF2B5EF4-FFF2-40B4-BE49-F238E27FC236}">
                <a16:creationId xmlns:a16="http://schemas.microsoft.com/office/drawing/2014/main" id="{468BBD11-E9AF-BFF5-B2E9-419791C3178D}"/>
              </a:ext>
            </a:extLst>
          </p:cNvPr>
          <p:cNvSpPr/>
          <p:nvPr/>
        </p:nvSpPr>
        <p:spPr>
          <a:xfrm>
            <a:off x="5828453" y="2805337"/>
            <a:ext cx="426720" cy="354228"/>
          </a:xfrm>
          <a:custGeom>
            <a:avLst/>
            <a:gdLst>
              <a:gd name="connsiteX0" fmla="*/ 320040 w 320040"/>
              <a:gd name="connsiteY0" fmla="*/ 132836 h 265671"/>
              <a:gd name="connsiteX1" fmla="*/ 160020 w 320040"/>
              <a:gd name="connsiteY1" fmla="*/ 265671 h 265671"/>
              <a:gd name="connsiteX2" fmla="*/ 0 w 320040"/>
              <a:gd name="connsiteY2" fmla="*/ 132836 h 265671"/>
              <a:gd name="connsiteX3" fmla="*/ 160020 w 320040"/>
              <a:gd name="connsiteY3" fmla="*/ 0 h 265671"/>
              <a:gd name="connsiteX4" fmla="*/ 320040 w 320040"/>
              <a:gd name="connsiteY4" fmla="*/ 132836 h 265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 h="265671">
                <a:moveTo>
                  <a:pt x="320040" y="132836"/>
                </a:moveTo>
                <a:cubicBezTo>
                  <a:pt x="320040" y="206199"/>
                  <a:pt x="248397" y="265671"/>
                  <a:pt x="160020" y="265671"/>
                </a:cubicBezTo>
                <a:cubicBezTo>
                  <a:pt x="71643" y="265671"/>
                  <a:pt x="0" y="206199"/>
                  <a:pt x="0" y="132836"/>
                </a:cubicBezTo>
                <a:cubicBezTo>
                  <a:pt x="0" y="59473"/>
                  <a:pt x="71643" y="0"/>
                  <a:pt x="160020" y="0"/>
                </a:cubicBezTo>
                <a:cubicBezTo>
                  <a:pt x="248397" y="0"/>
                  <a:pt x="320040" y="59473"/>
                  <a:pt x="320040" y="132836"/>
                </a:cubicBezTo>
                <a:close/>
              </a:path>
            </a:pathLst>
          </a:custGeom>
          <a:solidFill>
            <a:srgbClr val="0D47A1"/>
          </a:solidFill>
          <a:ln w="21336" cap="flat">
            <a:solidFill>
              <a:srgbClr val="2196F3"/>
            </a:solidFill>
            <a:prstDash val="solid"/>
            <a:miter/>
          </a:ln>
        </p:spPr>
        <p:txBody>
          <a:bodyPr rtlCol="0" anchor="ctr"/>
          <a:lstStyle/>
          <a:p>
            <a:endParaRPr lang="en-IN" sz="2133"/>
          </a:p>
        </p:txBody>
      </p:sp>
      <p:sp>
        <p:nvSpPr>
          <p:cNvPr id="95" name="TextBox 94">
            <a:extLst>
              <a:ext uri="{FF2B5EF4-FFF2-40B4-BE49-F238E27FC236}">
                <a16:creationId xmlns:a16="http://schemas.microsoft.com/office/drawing/2014/main" id="{DAAA2295-BC05-C738-2E6A-25C352CC5A21}"/>
              </a:ext>
            </a:extLst>
          </p:cNvPr>
          <p:cNvSpPr txBox="1"/>
          <p:nvPr/>
        </p:nvSpPr>
        <p:spPr>
          <a:xfrm>
            <a:off x="6006263" y="2912532"/>
            <a:ext cx="75342" cy="164212"/>
          </a:xfrm>
          <a:prstGeom prst="rect">
            <a:avLst/>
          </a:prstGeom>
          <a:noFill/>
          <a:ln>
            <a:noFill/>
          </a:ln>
        </p:spPr>
        <p:txBody>
          <a:bodyPr wrap="none" lIns="0" tIns="0" rIns="0" bIns="0" rtlCol="0">
            <a:spAutoFit/>
          </a:bodyPr>
          <a:lstStyle/>
          <a:p>
            <a:pPr defTabSz="239994">
              <a:tabLst>
                <a:tab pos="239994" algn="l"/>
              </a:tabLst>
            </a:pPr>
            <a:r>
              <a:rPr lang="en-IN" sz="1067" b="1" dirty="0">
                <a:ln/>
                <a:solidFill>
                  <a:srgbClr val="FFFFFF"/>
                </a:solidFill>
                <a:latin typeface="Arial"/>
                <a:cs typeface="Arial"/>
                <a:sym typeface="Arial"/>
                <a:rtl val="0"/>
              </a:rPr>
              <a:t>3</a:t>
            </a:r>
          </a:p>
        </p:txBody>
      </p:sp>
      <p:sp>
        <p:nvSpPr>
          <p:cNvPr id="96" name="Freeform: Shape 95">
            <a:extLst>
              <a:ext uri="{FF2B5EF4-FFF2-40B4-BE49-F238E27FC236}">
                <a16:creationId xmlns:a16="http://schemas.microsoft.com/office/drawing/2014/main" id="{B48D6529-3D8E-6789-69D7-D24570CB827B}"/>
              </a:ext>
            </a:extLst>
          </p:cNvPr>
          <p:cNvSpPr/>
          <p:nvPr/>
        </p:nvSpPr>
        <p:spPr>
          <a:xfrm>
            <a:off x="6326293" y="2805336"/>
            <a:ext cx="1564640" cy="472304"/>
          </a:xfrm>
          <a:custGeom>
            <a:avLst/>
            <a:gdLst>
              <a:gd name="connsiteX0" fmla="*/ 1120140 w 1173480"/>
              <a:gd name="connsiteY0" fmla="*/ 0 h 354228"/>
              <a:gd name="connsiteX1" fmla="*/ 1173480 w 1173480"/>
              <a:gd name="connsiteY1" fmla="*/ 0 h 354228"/>
              <a:gd name="connsiteX2" fmla="*/ 1173480 w 1173480"/>
              <a:gd name="connsiteY2" fmla="*/ 354228 h 354228"/>
              <a:gd name="connsiteX3" fmla="*/ 1120140 w 1173480"/>
              <a:gd name="connsiteY3" fmla="*/ 354228 h 354228"/>
              <a:gd name="connsiteX4" fmla="*/ 53340 w 1173480"/>
              <a:gd name="connsiteY4" fmla="*/ 354228 h 354228"/>
              <a:gd name="connsiteX5" fmla="*/ 0 w 1173480"/>
              <a:gd name="connsiteY5" fmla="*/ 354228 h 354228"/>
              <a:gd name="connsiteX6" fmla="*/ 0 w 1173480"/>
              <a:gd name="connsiteY6" fmla="*/ 0 h 354228"/>
              <a:gd name="connsiteX7" fmla="*/ 53340 w 1173480"/>
              <a:gd name="connsiteY7" fmla="*/ 0 h 35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3480" h="354228">
                <a:moveTo>
                  <a:pt x="1120140" y="0"/>
                </a:moveTo>
                <a:cubicBezTo>
                  <a:pt x="1149599" y="0"/>
                  <a:pt x="1173480" y="0"/>
                  <a:pt x="1173480" y="0"/>
                </a:cubicBezTo>
                <a:lnTo>
                  <a:pt x="1173480" y="354228"/>
                </a:lnTo>
                <a:cubicBezTo>
                  <a:pt x="1173480" y="354228"/>
                  <a:pt x="1149599" y="354228"/>
                  <a:pt x="1120140" y="354228"/>
                </a:cubicBezTo>
                <a:lnTo>
                  <a:pt x="53340" y="354228"/>
                </a:lnTo>
                <a:cubicBezTo>
                  <a:pt x="23881" y="354228"/>
                  <a:pt x="0" y="354228"/>
                  <a:pt x="0" y="354228"/>
                </a:cubicBezTo>
                <a:lnTo>
                  <a:pt x="0" y="0"/>
                </a:lnTo>
                <a:cubicBezTo>
                  <a:pt x="0" y="0"/>
                  <a:pt x="23881" y="0"/>
                  <a:pt x="53340" y="0"/>
                </a:cubicBezTo>
                <a:close/>
              </a:path>
            </a:pathLst>
          </a:custGeom>
          <a:solidFill>
            <a:srgbClr val="212529">
              <a:alpha val="80000"/>
            </a:srgbClr>
          </a:solidFill>
          <a:ln w="10668" cap="flat">
            <a:noFill/>
            <a:prstDash val="solid"/>
            <a:miter/>
          </a:ln>
        </p:spPr>
        <p:txBody>
          <a:bodyPr rtlCol="0" anchor="ctr"/>
          <a:lstStyle/>
          <a:p>
            <a:endParaRPr lang="en-IN" sz="2133"/>
          </a:p>
        </p:txBody>
      </p:sp>
      <p:sp>
        <p:nvSpPr>
          <p:cNvPr id="97" name="TextBox 96">
            <a:extLst>
              <a:ext uri="{FF2B5EF4-FFF2-40B4-BE49-F238E27FC236}">
                <a16:creationId xmlns:a16="http://schemas.microsoft.com/office/drawing/2014/main" id="{31876CAE-6AEB-1921-F3F0-94813E02FAA0}"/>
              </a:ext>
            </a:extLst>
          </p:cNvPr>
          <p:cNvSpPr txBox="1"/>
          <p:nvPr/>
        </p:nvSpPr>
        <p:spPr>
          <a:xfrm>
            <a:off x="6453294" y="2815222"/>
            <a:ext cx="883255" cy="143565"/>
          </a:xfrm>
          <a:prstGeom prst="rect">
            <a:avLst/>
          </a:prstGeom>
          <a:noFill/>
          <a:ln>
            <a:noFill/>
          </a:ln>
        </p:spPr>
        <p:txBody>
          <a:bodyPr wrap="none" lIns="0" tIns="0" rIns="0" bIns="0" rtlCol="0">
            <a:spAutoFit/>
          </a:bodyPr>
          <a:lstStyle/>
          <a:p>
            <a:pPr defTabSz="239994">
              <a:tabLst>
                <a:tab pos="239994" algn="l"/>
              </a:tabLst>
            </a:pPr>
            <a:r>
              <a:rPr lang="en-IN" sz="933" b="1" dirty="0">
                <a:ln/>
                <a:solidFill>
                  <a:srgbClr val="FFFFFF"/>
                </a:solidFill>
                <a:latin typeface="Arial"/>
                <a:cs typeface="Arial"/>
                <a:sym typeface="Arial"/>
                <a:rtl val="0"/>
              </a:rPr>
              <a:t>HO Preparation</a:t>
            </a:r>
          </a:p>
        </p:txBody>
      </p:sp>
      <p:sp>
        <p:nvSpPr>
          <p:cNvPr id="98" name="TextBox 97">
            <a:extLst>
              <a:ext uri="{FF2B5EF4-FFF2-40B4-BE49-F238E27FC236}">
                <a16:creationId xmlns:a16="http://schemas.microsoft.com/office/drawing/2014/main" id="{1CD754A2-A227-7231-596C-E2C409F5402D}"/>
              </a:ext>
            </a:extLst>
          </p:cNvPr>
          <p:cNvSpPr txBox="1"/>
          <p:nvPr/>
        </p:nvSpPr>
        <p:spPr>
          <a:xfrm>
            <a:off x="6687990" y="3015951"/>
            <a:ext cx="485710" cy="102657"/>
          </a:xfrm>
          <a:prstGeom prst="rect">
            <a:avLst/>
          </a:prstGeom>
          <a:noFill/>
          <a:ln>
            <a:noFill/>
          </a:ln>
        </p:spPr>
        <p:txBody>
          <a:bodyPr wrap="none" lIns="0" tIns="0" rIns="0" bIns="0" rtlCol="0">
            <a:spAutoFit/>
          </a:bodyPr>
          <a:lstStyle/>
          <a:p>
            <a:pPr defTabSz="239994">
              <a:tabLst>
                <a:tab pos="239994" algn="l"/>
              </a:tabLst>
            </a:pPr>
            <a:r>
              <a:rPr lang="en-IN" sz="667" dirty="0">
                <a:ln/>
                <a:solidFill>
                  <a:srgbClr val="FFFFFF"/>
                </a:solidFill>
                <a:latin typeface="Arial"/>
                <a:cs typeface="Arial"/>
                <a:sym typeface="Arial"/>
                <a:rtl val="0"/>
              </a:rPr>
              <a:t>Xn Signaling</a:t>
            </a:r>
          </a:p>
        </p:txBody>
      </p:sp>
      <p:sp>
        <p:nvSpPr>
          <p:cNvPr id="99" name="Freeform: Shape 98">
            <a:extLst>
              <a:ext uri="{FF2B5EF4-FFF2-40B4-BE49-F238E27FC236}">
                <a16:creationId xmlns:a16="http://schemas.microsoft.com/office/drawing/2014/main" id="{8EDF5678-DD70-1857-E8FE-742E95466D78}"/>
              </a:ext>
            </a:extLst>
          </p:cNvPr>
          <p:cNvSpPr/>
          <p:nvPr/>
        </p:nvSpPr>
        <p:spPr>
          <a:xfrm>
            <a:off x="7108613" y="3041489"/>
            <a:ext cx="426720" cy="354228"/>
          </a:xfrm>
          <a:custGeom>
            <a:avLst/>
            <a:gdLst>
              <a:gd name="connsiteX0" fmla="*/ 320040 w 320040"/>
              <a:gd name="connsiteY0" fmla="*/ 132836 h 265671"/>
              <a:gd name="connsiteX1" fmla="*/ 160020 w 320040"/>
              <a:gd name="connsiteY1" fmla="*/ 265671 h 265671"/>
              <a:gd name="connsiteX2" fmla="*/ 0 w 320040"/>
              <a:gd name="connsiteY2" fmla="*/ 132836 h 265671"/>
              <a:gd name="connsiteX3" fmla="*/ 160020 w 320040"/>
              <a:gd name="connsiteY3" fmla="*/ 0 h 265671"/>
              <a:gd name="connsiteX4" fmla="*/ 320040 w 320040"/>
              <a:gd name="connsiteY4" fmla="*/ 132836 h 265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 h="265671">
                <a:moveTo>
                  <a:pt x="320040" y="132836"/>
                </a:moveTo>
                <a:cubicBezTo>
                  <a:pt x="320040" y="206199"/>
                  <a:pt x="248397" y="265671"/>
                  <a:pt x="160020" y="265671"/>
                </a:cubicBezTo>
                <a:cubicBezTo>
                  <a:pt x="71643" y="265671"/>
                  <a:pt x="0" y="206199"/>
                  <a:pt x="0" y="132836"/>
                </a:cubicBezTo>
                <a:cubicBezTo>
                  <a:pt x="0" y="59473"/>
                  <a:pt x="71643" y="0"/>
                  <a:pt x="160020" y="0"/>
                </a:cubicBezTo>
                <a:cubicBezTo>
                  <a:pt x="248397" y="0"/>
                  <a:pt x="320040" y="59473"/>
                  <a:pt x="320040" y="132836"/>
                </a:cubicBezTo>
                <a:close/>
              </a:path>
            </a:pathLst>
          </a:custGeom>
          <a:solidFill>
            <a:srgbClr val="0D47A1"/>
          </a:solidFill>
          <a:ln w="21336" cap="flat">
            <a:solidFill>
              <a:srgbClr val="2196F3"/>
            </a:solidFill>
            <a:prstDash val="solid"/>
            <a:miter/>
          </a:ln>
        </p:spPr>
        <p:txBody>
          <a:bodyPr rtlCol="0" anchor="ctr"/>
          <a:lstStyle/>
          <a:p>
            <a:endParaRPr lang="en-IN" sz="2133"/>
          </a:p>
        </p:txBody>
      </p:sp>
      <p:sp>
        <p:nvSpPr>
          <p:cNvPr id="100" name="TextBox 99">
            <a:extLst>
              <a:ext uri="{FF2B5EF4-FFF2-40B4-BE49-F238E27FC236}">
                <a16:creationId xmlns:a16="http://schemas.microsoft.com/office/drawing/2014/main" id="{A21B1446-A108-EC1C-6D16-06B252F09D49}"/>
              </a:ext>
            </a:extLst>
          </p:cNvPr>
          <p:cNvSpPr txBox="1"/>
          <p:nvPr/>
        </p:nvSpPr>
        <p:spPr>
          <a:xfrm>
            <a:off x="7286423" y="3148684"/>
            <a:ext cx="75342" cy="164212"/>
          </a:xfrm>
          <a:prstGeom prst="rect">
            <a:avLst/>
          </a:prstGeom>
          <a:noFill/>
          <a:ln>
            <a:noFill/>
          </a:ln>
        </p:spPr>
        <p:txBody>
          <a:bodyPr wrap="none" lIns="0" tIns="0" rIns="0" bIns="0" rtlCol="0">
            <a:spAutoFit/>
          </a:bodyPr>
          <a:lstStyle/>
          <a:p>
            <a:pPr defTabSz="239994">
              <a:tabLst>
                <a:tab pos="239994" algn="l"/>
              </a:tabLst>
            </a:pPr>
            <a:r>
              <a:rPr lang="en-IN" sz="1067" b="1" dirty="0">
                <a:ln/>
                <a:solidFill>
                  <a:srgbClr val="FFFFFF"/>
                </a:solidFill>
                <a:latin typeface="Arial"/>
                <a:cs typeface="Arial"/>
                <a:sym typeface="Arial"/>
                <a:rtl val="0"/>
              </a:rPr>
              <a:t>4</a:t>
            </a:r>
          </a:p>
        </p:txBody>
      </p:sp>
      <p:sp>
        <p:nvSpPr>
          <p:cNvPr id="101" name="Freeform: Shape 100">
            <a:extLst>
              <a:ext uri="{FF2B5EF4-FFF2-40B4-BE49-F238E27FC236}">
                <a16:creationId xmlns:a16="http://schemas.microsoft.com/office/drawing/2014/main" id="{8D0231B1-8F32-7BD5-5902-42EDA2ADF92C}"/>
              </a:ext>
            </a:extLst>
          </p:cNvPr>
          <p:cNvSpPr/>
          <p:nvPr/>
        </p:nvSpPr>
        <p:spPr>
          <a:xfrm>
            <a:off x="7606453" y="3041488"/>
            <a:ext cx="1564640" cy="472304"/>
          </a:xfrm>
          <a:custGeom>
            <a:avLst/>
            <a:gdLst>
              <a:gd name="connsiteX0" fmla="*/ 1120140 w 1173480"/>
              <a:gd name="connsiteY0" fmla="*/ 0 h 354228"/>
              <a:gd name="connsiteX1" fmla="*/ 1173480 w 1173480"/>
              <a:gd name="connsiteY1" fmla="*/ 0 h 354228"/>
              <a:gd name="connsiteX2" fmla="*/ 1173480 w 1173480"/>
              <a:gd name="connsiteY2" fmla="*/ 354228 h 354228"/>
              <a:gd name="connsiteX3" fmla="*/ 1120140 w 1173480"/>
              <a:gd name="connsiteY3" fmla="*/ 354228 h 354228"/>
              <a:gd name="connsiteX4" fmla="*/ 53340 w 1173480"/>
              <a:gd name="connsiteY4" fmla="*/ 354228 h 354228"/>
              <a:gd name="connsiteX5" fmla="*/ 0 w 1173480"/>
              <a:gd name="connsiteY5" fmla="*/ 354228 h 354228"/>
              <a:gd name="connsiteX6" fmla="*/ 0 w 1173480"/>
              <a:gd name="connsiteY6" fmla="*/ 0 h 354228"/>
              <a:gd name="connsiteX7" fmla="*/ 53340 w 1173480"/>
              <a:gd name="connsiteY7" fmla="*/ 0 h 35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3480" h="354228">
                <a:moveTo>
                  <a:pt x="1120140" y="0"/>
                </a:moveTo>
                <a:cubicBezTo>
                  <a:pt x="1149599" y="0"/>
                  <a:pt x="1173480" y="0"/>
                  <a:pt x="1173480" y="0"/>
                </a:cubicBezTo>
                <a:lnTo>
                  <a:pt x="1173480" y="354228"/>
                </a:lnTo>
                <a:cubicBezTo>
                  <a:pt x="1173480" y="354228"/>
                  <a:pt x="1149599" y="354228"/>
                  <a:pt x="1120140" y="354228"/>
                </a:cubicBezTo>
                <a:lnTo>
                  <a:pt x="53340" y="354228"/>
                </a:lnTo>
                <a:cubicBezTo>
                  <a:pt x="23881" y="354228"/>
                  <a:pt x="0" y="354228"/>
                  <a:pt x="0" y="354228"/>
                </a:cubicBezTo>
                <a:lnTo>
                  <a:pt x="0" y="0"/>
                </a:lnTo>
                <a:cubicBezTo>
                  <a:pt x="0" y="0"/>
                  <a:pt x="23881" y="0"/>
                  <a:pt x="53340" y="0"/>
                </a:cubicBezTo>
                <a:close/>
              </a:path>
            </a:pathLst>
          </a:custGeom>
          <a:solidFill>
            <a:srgbClr val="212529">
              <a:alpha val="80000"/>
            </a:srgbClr>
          </a:solidFill>
          <a:ln w="10668" cap="flat">
            <a:noFill/>
            <a:prstDash val="solid"/>
            <a:miter/>
          </a:ln>
        </p:spPr>
        <p:txBody>
          <a:bodyPr rtlCol="0" anchor="ctr"/>
          <a:lstStyle/>
          <a:p>
            <a:endParaRPr lang="en-IN" sz="2133"/>
          </a:p>
        </p:txBody>
      </p:sp>
      <p:sp>
        <p:nvSpPr>
          <p:cNvPr id="102" name="TextBox 101">
            <a:extLst>
              <a:ext uri="{FF2B5EF4-FFF2-40B4-BE49-F238E27FC236}">
                <a16:creationId xmlns:a16="http://schemas.microsoft.com/office/drawing/2014/main" id="{B66AE5F1-63B6-D1D0-3C47-621D4763AEDC}"/>
              </a:ext>
            </a:extLst>
          </p:cNvPr>
          <p:cNvSpPr txBox="1"/>
          <p:nvPr/>
        </p:nvSpPr>
        <p:spPr>
          <a:xfrm>
            <a:off x="7926505" y="3107074"/>
            <a:ext cx="790281" cy="143565"/>
          </a:xfrm>
          <a:prstGeom prst="rect">
            <a:avLst/>
          </a:prstGeom>
          <a:noFill/>
          <a:ln>
            <a:noFill/>
          </a:ln>
        </p:spPr>
        <p:txBody>
          <a:bodyPr wrap="none" lIns="0" tIns="0" rIns="0" bIns="0" rtlCol="0">
            <a:spAutoFit/>
          </a:bodyPr>
          <a:lstStyle/>
          <a:p>
            <a:pPr defTabSz="239994">
              <a:tabLst>
                <a:tab pos="239994" algn="l"/>
              </a:tabLst>
            </a:pPr>
            <a:r>
              <a:rPr lang="en-IN" sz="933" b="1" dirty="0">
                <a:ln/>
                <a:solidFill>
                  <a:srgbClr val="FFFFFF"/>
                </a:solidFill>
                <a:latin typeface="Arial"/>
                <a:cs typeface="Arial"/>
                <a:sym typeface="Arial"/>
                <a:rtl val="0"/>
              </a:rPr>
              <a:t>HO Execution</a:t>
            </a:r>
          </a:p>
        </p:txBody>
      </p:sp>
      <p:sp>
        <p:nvSpPr>
          <p:cNvPr id="103" name="TextBox 102">
            <a:extLst>
              <a:ext uri="{FF2B5EF4-FFF2-40B4-BE49-F238E27FC236}">
                <a16:creationId xmlns:a16="http://schemas.microsoft.com/office/drawing/2014/main" id="{8F9D2E8E-8E5C-F337-D0F2-04FD97D18BBD}"/>
              </a:ext>
            </a:extLst>
          </p:cNvPr>
          <p:cNvSpPr txBox="1"/>
          <p:nvPr/>
        </p:nvSpPr>
        <p:spPr>
          <a:xfrm>
            <a:off x="8047409" y="3307803"/>
            <a:ext cx="553037" cy="102657"/>
          </a:xfrm>
          <a:prstGeom prst="rect">
            <a:avLst/>
          </a:prstGeom>
          <a:noFill/>
          <a:ln>
            <a:noFill/>
          </a:ln>
        </p:spPr>
        <p:txBody>
          <a:bodyPr wrap="none" lIns="0" tIns="0" rIns="0" bIns="0" rtlCol="0">
            <a:spAutoFit/>
          </a:bodyPr>
          <a:lstStyle/>
          <a:p>
            <a:pPr defTabSz="239994">
              <a:tabLst>
                <a:tab pos="239994" algn="l"/>
              </a:tabLst>
            </a:pPr>
            <a:r>
              <a:rPr lang="en-IN" sz="667" dirty="0">
                <a:ln/>
                <a:solidFill>
                  <a:srgbClr val="FFFFFF"/>
                </a:solidFill>
                <a:latin typeface="Arial"/>
                <a:cs typeface="Arial"/>
                <a:sym typeface="Arial"/>
                <a:rtl val="0"/>
              </a:rPr>
              <a:t>RRC Reconfig</a:t>
            </a:r>
          </a:p>
        </p:txBody>
      </p:sp>
      <p:sp>
        <p:nvSpPr>
          <p:cNvPr id="104" name="Freeform: Shape 103">
            <a:extLst>
              <a:ext uri="{FF2B5EF4-FFF2-40B4-BE49-F238E27FC236}">
                <a16:creationId xmlns:a16="http://schemas.microsoft.com/office/drawing/2014/main" id="{435D89D8-79C2-F875-F4F5-AE87415F04CE}"/>
              </a:ext>
            </a:extLst>
          </p:cNvPr>
          <p:cNvSpPr/>
          <p:nvPr/>
        </p:nvSpPr>
        <p:spPr>
          <a:xfrm>
            <a:off x="8388773" y="3513793"/>
            <a:ext cx="426720" cy="354228"/>
          </a:xfrm>
          <a:custGeom>
            <a:avLst/>
            <a:gdLst>
              <a:gd name="connsiteX0" fmla="*/ 320040 w 320040"/>
              <a:gd name="connsiteY0" fmla="*/ 132836 h 265671"/>
              <a:gd name="connsiteX1" fmla="*/ 160020 w 320040"/>
              <a:gd name="connsiteY1" fmla="*/ 265671 h 265671"/>
              <a:gd name="connsiteX2" fmla="*/ 0 w 320040"/>
              <a:gd name="connsiteY2" fmla="*/ 132836 h 265671"/>
              <a:gd name="connsiteX3" fmla="*/ 160020 w 320040"/>
              <a:gd name="connsiteY3" fmla="*/ 0 h 265671"/>
              <a:gd name="connsiteX4" fmla="*/ 320040 w 320040"/>
              <a:gd name="connsiteY4" fmla="*/ 132836 h 265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 h="265671">
                <a:moveTo>
                  <a:pt x="320040" y="132836"/>
                </a:moveTo>
                <a:cubicBezTo>
                  <a:pt x="320040" y="206199"/>
                  <a:pt x="248397" y="265671"/>
                  <a:pt x="160020" y="265671"/>
                </a:cubicBezTo>
                <a:cubicBezTo>
                  <a:pt x="71643" y="265671"/>
                  <a:pt x="0" y="206199"/>
                  <a:pt x="0" y="132836"/>
                </a:cubicBezTo>
                <a:cubicBezTo>
                  <a:pt x="0" y="59473"/>
                  <a:pt x="71643" y="0"/>
                  <a:pt x="160020" y="0"/>
                </a:cubicBezTo>
                <a:cubicBezTo>
                  <a:pt x="248397" y="0"/>
                  <a:pt x="320040" y="59473"/>
                  <a:pt x="320040" y="132836"/>
                </a:cubicBezTo>
                <a:close/>
              </a:path>
            </a:pathLst>
          </a:custGeom>
          <a:solidFill>
            <a:srgbClr val="0D47A1"/>
          </a:solidFill>
          <a:ln w="21336" cap="flat">
            <a:solidFill>
              <a:srgbClr val="2196F3"/>
            </a:solidFill>
            <a:prstDash val="solid"/>
            <a:miter/>
          </a:ln>
        </p:spPr>
        <p:txBody>
          <a:bodyPr rtlCol="0" anchor="ctr"/>
          <a:lstStyle/>
          <a:p>
            <a:endParaRPr lang="en-IN" sz="2133"/>
          </a:p>
        </p:txBody>
      </p:sp>
      <p:sp>
        <p:nvSpPr>
          <p:cNvPr id="105" name="TextBox 104">
            <a:extLst>
              <a:ext uri="{FF2B5EF4-FFF2-40B4-BE49-F238E27FC236}">
                <a16:creationId xmlns:a16="http://schemas.microsoft.com/office/drawing/2014/main" id="{0D45129B-878C-8725-58E7-A206D172E2CC}"/>
              </a:ext>
            </a:extLst>
          </p:cNvPr>
          <p:cNvSpPr txBox="1"/>
          <p:nvPr/>
        </p:nvSpPr>
        <p:spPr>
          <a:xfrm>
            <a:off x="8566583" y="3620990"/>
            <a:ext cx="75342" cy="164212"/>
          </a:xfrm>
          <a:prstGeom prst="rect">
            <a:avLst/>
          </a:prstGeom>
          <a:noFill/>
          <a:ln>
            <a:noFill/>
          </a:ln>
        </p:spPr>
        <p:txBody>
          <a:bodyPr wrap="none" lIns="0" tIns="0" rIns="0" bIns="0" rtlCol="0">
            <a:spAutoFit/>
          </a:bodyPr>
          <a:lstStyle/>
          <a:p>
            <a:pPr defTabSz="239994">
              <a:tabLst>
                <a:tab pos="239994" algn="l"/>
              </a:tabLst>
            </a:pPr>
            <a:r>
              <a:rPr lang="en-IN" sz="1067" b="1" dirty="0">
                <a:ln/>
                <a:solidFill>
                  <a:srgbClr val="FFFFFF"/>
                </a:solidFill>
                <a:latin typeface="Arial"/>
                <a:cs typeface="Arial"/>
                <a:sym typeface="Arial"/>
                <a:rtl val="0"/>
              </a:rPr>
              <a:t>5</a:t>
            </a:r>
          </a:p>
        </p:txBody>
      </p:sp>
      <p:sp>
        <p:nvSpPr>
          <p:cNvPr id="106" name="Freeform: Shape 105">
            <a:extLst>
              <a:ext uri="{FF2B5EF4-FFF2-40B4-BE49-F238E27FC236}">
                <a16:creationId xmlns:a16="http://schemas.microsoft.com/office/drawing/2014/main" id="{CF3CC591-F8D3-0B4A-E05F-F1D140DB604A}"/>
              </a:ext>
            </a:extLst>
          </p:cNvPr>
          <p:cNvSpPr/>
          <p:nvPr/>
        </p:nvSpPr>
        <p:spPr>
          <a:xfrm>
            <a:off x="8886613" y="3513792"/>
            <a:ext cx="1564640" cy="472304"/>
          </a:xfrm>
          <a:custGeom>
            <a:avLst/>
            <a:gdLst>
              <a:gd name="connsiteX0" fmla="*/ 1120140 w 1173480"/>
              <a:gd name="connsiteY0" fmla="*/ 0 h 354228"/>
              <a:gd name="connsiteX1" fmla="*/ 1173480 w 1173480"/>
              <a:gd name="connsiteY1" fmla="*/ 0 h 354228"/>
              <a:gd name="connsiteX2" fmla="*/ 1173480 w 1173480"/>
              <a:gd name="connsiteY2" fmla="*/ 354228 h 354228"/>
              <a:gd name="connsiteX3" fmla="*/ 1120140 w 1173480"/>
              <a:gd name="connsiteY3" fmla="*/ 354228 h 354228"/>
              <a:gd name="connsiteX4" fmla="*/ 53340 w 1173480"/>
              <a:gd name="connsiteY4" fmla="*/ 354228 h 354228"/>
              <a:gd name="connsiteX5" fmla="*/ 0 w 1173480"/>
              <a:gd name="connsiteY5" fmla="*/ 354228 h 354228"/>
              <a:gd name="connsiteX6" fmla="*/ 0 w 1173480"/>
              <a:gd name="connsiteY6" fmla="*/ 0 h 354228"/>
              <a:gd name="connsiteX7" fmla="*/ 53340 w 1173480"/>
              <a:gd name="connsiteY7" fmla="*/ 0 h 35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3480" h="354228">
                <a:moveTo>
                  <a:pt x="1120140" y="0"/>
                </a:moveTo>
                <a:cubicBezTo>
                  <a:pt x="1149599" y="0"/>
                  <a:pt x="1173480" y="0"/>
                  <a:pt x="1173480" y="0"/>
                </a:cubicBezTo>
                <a:lnTo>
                  <a:pt x="1173480" y="354228"/>
                </a:lnTo>
                <a:cubicBezTo>
                  <a:pt x="1173480" y="354228"/>
                  <a:pt x="1149599" y="354228"/>
                  <a:pt x="1120140" y="354228"/>
                </a:cubicBezTo>
                <a:lnTo>
                  <a:pt x="53340" y="354228"/>
                </a:lnTo>
                <a:cubicBezTo>
                  <a:pt x="23881" y="354228"/>
                  <a:pt x="0" y="354228"/>
                  <a:pt x="0" y="354228"/>
                </a:cubicBezTo>
                <a:lnTo>
                  <a:pt x="0" y="0"/>
                </a:lnTo>
                <a:cubicBezTo>
                  <a:pt x="0" y="0"/>
                  <a:pt x="23881" y="0"/>
                  <a:pt x="53340" y="0"/>
                </a:cubicBezTo>
                <a:close/>
              </a:path>
            </a:pathLst>
          </a:custGeom>
          <a:solidFill>
            <a:srgbClr val="212529">
              <a:alpha val="80000"/>
            </a:srgbClr>
          </a:solidFill>
          <a:ln w="10668" cap="flat">
            <a:noFill/>
            <a:prstDash val="solid"/>
            <a:miter/>
          </a:ln>
        </p:spPr>
        <p:txBody>
          <a:bodyPr rtlCol="0" anchor="ctr"/>
          <a:lstStyle/>
          <a:p>
            <a:endParaRPr lang="en-IN" sz="2133"/>
          </a:p>
        </p:txBody>
      </p:sp>
      <p:sp>
        <p:nvSpPr>
          <p:cNvPr id="107" name="TextBox 106">
            <a:extLst>
              <a:ext uri="{FF2B5EF4-FFF2-40B4-BE49-F238E27FC236}">
                <a16:creationId xmlns:a16="http://schemas.microsoft.com/office/drawing/2014/main" id="{2580EF1E-2413-F9E6-296C-FB34BA6A5F8A}"/>
              </a:ext>
            </a:extLst>
          </p:cNvPr>
          <p:cNvSpPr txBox="1"/>
          <p:nvPr/>
        </p:nvSpPr>
        <p:spPr>
          <a:xfrm>
            <a:off x="9027837" y="3523679"/>
            <a:ext cx="875240" cy="143565"/>
          </a:xfrm>
          <a:prstGeom prst="rect">
            <a:avLst/>
          </a:prstGeom>
          <a:noFill/>
          <a:ln>
            <a:noFill/>
          </a:ln>
        </p:spPr>
        <p:txBody>
          <a:bodyPr wrap="none" lIns="0" tIns="0" rIns="0" bIns="0" rtlCol="0">
            <a:spAutoFit/>
          </a:bodyPr>
          <a:lstStyle/>
          <a:p>
            <a:pPr defTabSz="239994">
              <a:tabLst>
                <a:tab pos="239994" algn="l"/>
              </a:tabLst>
            </a:pPr>
            <a:r>
              <a:rPr lang="en-IN" sz="933" b="1" dirty="0">
                <a:ln/>
                <a:solidFill>
                  <a:srgbClr val="FFFFFF"/>
                </a:solidFill>
                <a:latin typeface="Arial"/>
                <a:cs typeface="Arial"/>
                <a:sym typeface="Arial"/>
                <a:rtl val="0"/>
              </a:rPr>
              <a:t>HO Completion</a:t>
            </a:r>
          </a:p>
        </p:txBody>
      </p:sp>
      <p:sp>
        <p:nvSpPr>
          <p:cNvPr id="108" name="TextBox 107">
            <a:extLst>
              <a:ext uri="{FF2B5EF4-FFF2-40B4-BE49-F238E27FC236}">
                <a16:creationId xmlns:a16="http://schemas.microsoft.com/office/drawing/2014/main" id="{A1E6DB77-B96C-C5CB-8B5A-CE6FB0F13074}"/>
              </a:ext>
            </a:extLst>
          </p:cNvPr>
          <p:cNvSpPr txBox="1"/>
          <p:nvPr/>
        </p:nvSpPr>
        <p:spPr>
          <a:xfrm>
            <a:off x="9148742" y="3724409"/>
            <a:ext cx="639599" cy="102657"/>
          </a:xfrm>
          <a:prstGeom prst="rect">
            <a:avLst/>
          </a:prstGeom>
          <a:noFill/>
          <a:ln>
            <a:noFill/>
          </a:ln>
        </p:spPr>
        <p:txBody>
          <a:bodyPr wrap="none" lIns="0" tIns="0" rIns="0" bIns="0" rtlCol="0">
            <a:spAutoFit/>
          </a:bodyPr>
          <a:lstStyle/>
          <a:p>
            <a:pPr defTabSz="239994">
              <a:tabLst>
                <a:tab pos="239994" algn="l"/>
              </a:tabLst>
            </a:pPr>
            <a:r>
              <a:rPr lang="en-IN" sz="667" dirty="0">
                <a:ln/>
                <a:solidFill>
                  <a:srgbClr val="FFFFFF"/>
                </a:solidFill>
                <a:latin typeface="Arial"/>
                <a:cs typeface="Arial"/>
                <a:sym typeface="Arial"/>
                <a:rtl val="0"/>
              </a:rPr>
              <a:t>Path Switch Req</a:t>
            </a:r>
          </a:p>
        </p:txBody>
      </p:sp>
      <p:sp>
        <p:nvSpPr>
          <p:cNvPr id="109" name="Freeform: Shape 108">
            <a:extLst>
              <a:ext uri="{FF2B5EF4-FFF2-40B4-BE49-F238E27FC236}">
                <a16:creationId xmlns:a16="http://schemas.microsoft.com/office/drawing/2014/main" id="{2729F42E-CFD0-2C2B-0D5D-54F032A37F83}"/>
              </a:ext>
            </a:extLst>
          </p:cNvPr>
          <p:cNvSpPr/>
          <p:nvPr/>
        </p:nvSpPr>
        <p:spPr>
          <a:xfrm>
            <a:off x="3908213" y="5462050"/>
            <a:ext cx="4267200" cy="590380"/>
          </a:xfrm>
          <a:custGeom>
            <a:avLst/>
            <a:gdLst>
              <a:gd name="connsiteX0" fmla="*/ 3115056 w 3200400"/>
              <a:gd name="connsiteY0" fmla="*/ 0 h 442785"/>
              <a:gd name="connsiteX1" fmla="*/ 3200400 w 3200400"/>
              <a:gd name="connsiteY1" fmla="*/ 0 h 442785"/>
              <a:gd name="connsiteX2" fmla="*/ 3200400 w 3200400"/>
              <a:gd name="connsiteY2" fmla="*/ 442786 h 442785"/>
              <a:gd name="connsiteX3" fmla="*/ 3115056 w 3200400"/>
              <a:gd name="connsiteY3" fmla="*/ 442786 h 442785"/>
              <a:gd name="connsiteX4" fmla="*/ 85344 w 3200400"/>
              <a:gd name="connsiteY4" fmla="*/ 442786 h 442785"/>
              <a:gd name="connsiteX5" fmla="*/ 0 w 3200400"/>
              <a:gd name="connsiteY5" fmla="*/ 442786 h 442785"/>
              <a:gd name="connsiteX6" fmla="*/ 0 w 3200400"/>
              <a:gd name="connsiteY6" fmla="*/ 0 h 442785"/>
              <a:gd name="connsiteX7" fmla="*/ 85344 w 3200400"/>
              <a:gd name="connsiteY7" fmla="*/ 0 h 4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0400" h="442785">
                <a:moveTo>
                  <a:pt x="3115056" y="0"/>
                </a:moveTo>
                <a:cubicBezTo>
                  <a:pt x="3162190" y="0"/>
                  <a:pt x="3200400" y="0"/>
                  <a:pt x="3200400" y="0"/>
                </a:cubicBezTo>
                <a:lnTo>
                  <a:pt x="3200400" y="442786"/>
                </a:lnTo>
                <a:cubicBezTo>
                  <a:pt x="3200400" y="442786"/>
                  <a:pt x="3162190" y="442786"/>
                  <a:pt x="3115056" y="442786"/>
                </a:cubicBezTo>
                <a:lnTo>
                  <a:pt x="85344" y="442786"/>
                </a:lnTo>
                <a:cubicBezTo>
                  <a:pt x="38210" y="442786"/>
                  <a:pt x="0" y="442786"/>
                  <a:pt x="0" y="442786"/>
                </a:cubicBezTo>
                <a:lnTo>
                  <a:pt x="0" y="0"/>
                </a:lnTo>
                <a:cubicBezTo>
                  <a:pt x="0" y="0"/>
                  <a:pt x="38210" y="0"/>
                  <a:pt x="85344" y="0"/>
                </a:cubicBezTo>
                <a:close/>
              </a:path>
            </a:pathLst>
          </a:custGeom>
          <a:solidFill>
            <a:srgbClr val="212529">
              <a:alpha val="90000"/>
            </a:srgbClr>
          </a:solidFill>
          <a:ln w="10668" cap="flat">
            <a:noFill/>
            <a:prstDash val="solid"/>
            <a:miter/>
          </a:ln>
        </p:spPr>
        <p:txBody>
          <a:bodyPr rtlCol="0" anchor="ctr"/>
          <a:lstStyle/>
          <a:p>
            <a:endParaRPr lang="en-IN" sz="2133"/>
          </a:p>
        </p:txBody>
      </p:sp>
      <p:sp>
        <p:nvSpPr>
          <p:cNvPr id="110" name="TextBox 109">
            <a:extLst>
              <a:ext uri="{FF2B5EF4-FFF2-40B4-BE49-F238E27FC236}">
                <a16:creationId xmlns:a16="http://schemas.microsoft.com/office/drawing/2014/main" id="{C5CD33CB-8546-1002-216F-BA338C84661E}"/>
              </a:ext>
            </a:extLst>
          </p:cNvPr>
          <p:cNvSpPr txBox="1"/>
          <p:nvPr/>
        </p:nvSpPr>
        <p:spPr>
          <a:xfrm>
            <a:off x="4527619" y="5528775"/>
            <a:ext cx="2483052" cy="246221"/>
          </a:xfrm>
          <a:prstGeom prst="rect">
            <a:avLst/>
          </a:prstGeom>
          <a:noFill/>
          <a:ln>
            <a:noFill/>
          </a:ln>
        </p:spPr>
        <p:txBody>
          <a:bodyPr wrap="none" lIns="0" tIns="0" rIns="0" bIns="0" rtlCol="0">
            <a:spAutoFit/>
          </a:bodyPr>
          <a:lstStyle/>
          <a:p>
            <a:pPr defTabSz="239994">
              <a:tabLst>
                <a:tab pos="239994" algn="l"/>
              </a:tabLst>
            </a:pPr>
            <a:r>
              <a:rPr lang="en-IN" sz="1600" b="1" dirty="0">
                <a:ln/>
                <a:solidFill>
                  <a:srgbClr val="FFFFFF"/>
                </a:solidFill>
                <a:latin typeface="Arial"/>
                <a:cs typeface="Arial"/>
                <a:sym typeface="Arial"/>
                <a:rtl val="0"/>
              </a:rPr>
              <a:t>5G NR Handover Process</a:t>
            </a:r>
          </a:p>
        </p:txBody>
      </p:sp>
      <p:sp>
        <p:nvSpPr>
          <p:cNvPr id="111" name="TextBox 110">
            <a:extLst>
              <a:ext uri="{FF2B5EF4-FFF2-40B4-BE49-F238E27FC236}">
                <a16:creationId xmlns:a16="http://schemas.microsoft.com/office/drawing/2014/main" id="{2D489768-BFAC-DA67-45FD-8EE3352553C9}"/>
              </a:ext>
            </a:extLst>
          </p:cNvPr>
          <p:cNvSpPr txBox="1"/>
          <p:nvPr/>
        </p:nvSpPr>
        <p:spPr>
          <a:xfrm>
            <a:off x="4513395" y="5847581"/>
            <a:ext cx="2555187"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FFFFFF"/>
                </a:solidFill>
                <a:latin typeface="Arial"/>
                <a:cs typeface="Arial"/>
                <a:sym typeface="Arial"/>
                <a:rtl val="0"/>
              </a:rPr>
              <a:t>3GPP TS 38.300 | Release 17 | SA Architecture</a:t>
            </a:r>
          </a:p>
        </p:txBody>
      </p:sp>
      <p:grpSp>
        <p:nvGrpSpPr>
          <p:cNvPr id="112" name="Graphic 3">
            <a:extLst>
              <a:ext uri="{FF2B5EF4-FFF2-40B4-BE49-F238E27FC236}">
                <a16:creationId xmlns:a16="http://schemas.microsoft.com/office/drawing/2014/main" id="{B45E6ECD-9F7F-4D66-F708-F1CDE07692EA}"/>
              </a:ext>
            </a:extLst>
          </p:cNvPr>
          <p:cNvGrpSpPr/>
          <p:nvPr/>
        </p:nvGrpSpPr>
        <p:grpSpPr>
          <a:xfrm>
            <a:off x="2674429" y="3868018"/>
            <a:ext cx="508361" cy="446576"/>
            <a:chOff x="2005821" y="2901016"/>
            <a:chExt cx="381271" cy="334932"/>
          </a:xfrm>
        </p:grpSpPr>
        <p:sp>
          <p:nvSpPr>
            <p:cNvPr id="113" name="Freeform: Shape 112">
              <a:extLst>
                <a:ext uri="{FF2B5EF4-FFF2-40B4-BE49-F238E27FC236}">
                  <a16:creationId xmlns:a16="http://schemas.microsoft.com/office/drawing/2014/main" id="{DA9A46A5-EE10-1677-CE11-7E6EAFF2C68B}"/>
                </a:ext>
              </a:extLst>
            </p:cNvPr>
            <p:cNvSpPr/>
            <p:nvPr/>
          </p:nvSpPr>
          <p:spPr>
            <a:xfrm>
              <a:off x="2077720" y="3033851"/>
              <a:ext cx="53340" cy="88557"/>
            </a:xfrm>
            <a:custGeom>
              <a:avLst/>
              <a:gdLst>
                <a:gd name="connsiteX0" fmla="*/ 170 w 53340"/>
                <a:gd name="connsiteY0" fmla="*/ 320 h 88557"/>
                <a:gd name="connsiteX1" fmla="*/ 53510 w 53340"/>
                <a:gd name="connsiteY1" fmla="*/ 320 h 88557"/>
                <a:gd name="connsiteX2" fmla="*/ 53510 w 53340"/>
                <a:gd name="connsiteY2" fmla="*/ 88877 h 88557"/>
                <a:gd name="connsiteX3" fmla="*/ 170 w 53340"/>
                <a:gd name="connsiteY3" fmla="*/ 88877 h 88557"/>
              </a:gdLst>
              <a:ahLst/>
              <a:cxnLst>
                <a:cxn ang="0">
                  <a:pos x="connsiteX0" y="connsiteY0"/>
                </a:cxn>
                <a:cxn ang="0">
                  <a:pos x="connsiteX1" y="connsiteY1"/>
                </a:cxn>
                <a:cxn ang="0">
                  <a:pos x="connsiteX2" y="connsiteY2"/>
                </a:cxn>
                <a:cxn ang="0">
                  <a:pos x="connsiteX3" y="connsiteY3"/>
                </a:cxn>
              </a:cxnLst>
              <a:rect l="l" t="t" r="r" b="b"/>
              <a:pathLst>
                <a:path w="53340" h="88557">
                  <a:moveTo>
                    <a:pt x="170" y="320"/>
                  </a:moveTo>
                  <a:lnTo>
                    <a:pt x="53510" y="320"/>
                  </a:lnTo>
                  <a:lnTo>
                    <a:pt x="53510" y="88877"/>
                  </a:lnTo>
                  <a:lnTo>
                    <a:pt x="170" y="88877"/>
                  </a:lnTo>
                  <a:close/>
                </a:path>
              </a:pathLst>
            </a:custGeom>
            <a:solidFill>
              <a:srgbClr val="2196F3"/>
            </a:solidFill>
            <a:ln w="10668" cap="flat">
              <a:noFill/>
              <a:prstDash val="solid"/>
              <a:miter/>
            </a:ln>
          </p:spPr>
          <p:txBody>
            <a:bodyPr rtlCol="0" anchor="ctr"/>
            <a:lstStyle/>
            <a:p>
              <a:endParaRPr lang="en-IN" sz="2133"/>
            </a:p>
          </p:txBody>
        </p:sp>
        <p:sp>
          <p:nvSpPr>
            <p:cNvPr id="114" name="Freeform: Shape 113">
              <a:extLst>
                <a:ext uri="{FF2B5EF4-FFF2-40B4-BE49-F238E27FC236}">
                  <a16:creationId xmlns:a16="http://schemas.microsoft.com/office/drawing/2014/main" id="{9C262779-39E8-B332-0A76-63740BA6C0C9}"/>
                </a:ext>
              </a:extLst>
            </p:cNvPr>
            <p:cNvSpPr/>
            <p:nvPr/>
          </p:nvSpPr>
          <p:spPr>
            <a:xfrm>
              <a:off x="2163064" y="2989573"/>
              <a:ext cx="53340" cy="132835"/>
            </a:xfrm>
            <a:custGeom>
              <a:avLst/>
              <a:gdLst>
                <a:gd name="connsiteX0" fmla="*/ 170 w 53340"/>
                <a:gd name="connsiteY0" fmla="*/ 320 h 132835"/>
                <a:gd name="connsiteX1" fmla="*/ 53510 w 53340"/>
                <a:gd name="connsiteY1" fmla="*/ 320 h 132835"/>
                <a:gd name="connsiteX2" fmla="*/ 53510 w 53340"/>
                <a:gd name="connsiteY2" fmla="*/ 133156 h 132835"/>
                <a:gd name="connsiteX3" fmla="*/ 170 w 53340"/>
                <a:gd name="connsiteY3" fmla="*/ 133156 h 132835"/>
              </a:gdLst>
              <a:ahLst/>
              <a:cxnLst>
                <a:cxn ang="0">
                  <a:pos x="connsiteX0" y="connsiteY0"/>
                </a:cxn>
                <a:cxn ang="0">
                  <a:pos x="connsiteX1" y="connsiteY1"/>
                </a:cxn>
                <a:cxn ang="0">
                  <a:pos x="connsiteX2" y="connsiteY2"/>
                </a:cxn>
                <a:cxn ang="0">
                  <a:pos x="connsiteX3" y="connsiteY3"/>
                </a:cxn>
              </a:cxnLst>
              <a:rect l="l" t="t" r="r" b="b"/>
              <a:pathLst>
                <a:path w="53340" h="132835">
                  <a:moveTo>
                    <a:pt x="170" y="320"/>
                  </a:moveTo>
                  <a:lnTo>
                    <a:pt x="53510" y="320"/>
                  </a:lnTo>
                  <a:lnTo>
                    <a:pt x="53510" y="133156"/>
                  </a:lnTo>
                  <a:lnTo>
                    <a:pt x="170" y="133156"/>
                  </a:lnTo>
                  <a:close/>
                </a:path>
              </a:pathLst>
            </a:custGeom>
            <a:solidFill>
              <a:srgbClr val="2196F3">
                <a:alpha val="70000"/>
              </a:srgbClr>
            </a:solidFill>
            <a:ln w="10668" cap="flat">
              <a:noFill/>
              <a:prstDash val="solid"/>
              <a:miter/>
            </a:ln>
          </p:spPr>
          <p:txBody>
            <a:bodyPr rtlCol="0" anchor="ctr"/>
            <a:lstStyle/>
            <a:p>
              <a:endParaRPr lang="en-IN" sz="2133"/>
            </a:p>
          </p:txBody>
        </p:sp>
        <p:sp>
          <p:nvSpPr>
            <p:cNvPr id="115" name="Freeform: Shape 114">
              <a:extLst>
                <a:ext uri="{FF2B5EF4-FFF2-40B4-BE49-F238E27FC236}">
                  <a16:creationId xmlns:a16="http://schemas.microsoft.com/office/drawing/2014/main" id="{846C734B-E3A3-1C78-18A2-9032C7801726}"/>
                </a:ext>
              </a:extLst>
            </p:cNvPr>
            <p:cNvSpPr/>
            <p:nvPr/>
          </p:nvSpPr>
          <p:spPr>
            <a:xfrm>
              <a:off x="2248408" y="2945294"/>
              <a:ext cx="53340" cy="177114"/>
            </a:xfrm>
            <a:custGeom>
              <a:avLst/>
              <a:gdLst>
                <a:gd name="connsiteX0" fmla="*/ 170 w 53340"/>
                <a:gd name="connsiteY0" fmla="*/ 320 h 177114"/>
                <a:gd name="connsiteX1" fmla="*/ 53510 w 53340"/>
                <a:gd name="connsiteY1" fmla="*/ 320 h 177114"/>
                <a:gd name="connsiteX2" fmla="*/ 53510 w 53340"/>
                <a:gd name="connsiteY2" fmla="*/ 177434 h 177114"/>
                <a:gd name="connsiteX3" fmla="*/ 170 w 53340"/>
                <a:gd name="connsiteY3" fmla="*/ 177434 h 177114"/>
              </a:gdLst>
              <a:ahLst/>
              <a:cxnLst>
                <a:cxn ang="0">
                  <a:pos x="connsiteX0" y="connsiteY0"/>
                </a:cxn>
                <a:cxn ang="0">
                  <a:pos x="connsiteX1" y="connsiteY1"/>
                </a:cxn>
                <a:cxn ang="0">
                  <a:pos x="connsiteX2" y="connsiteY2"/>
                </a:cxn>
                <a:cxn ang="0">
                  <a:pos x="connsiteX3" y="connsiteY3"/>
                </a:cxn>
              </a:cxnLst>
              <a:rect l="l" t="t" r="r" b="b"/>
              <a:pathLst>
                <a:path w="53340" h="177114">
                  <a:moveTo>
                    <a:pt x="170" y="320"/>
                  </a:moveTo>
                  <a:lnTo>
                    <a:pt x="53510" y="320"/>
                  </a:lnTo>
                  <a:lnTo>
                    <a:pt x="53510" y="177434"/>
                  </a:lnTo>
                  <a:lnTo>
                    <a:pt x="170" y="177434"/>
                  </a:lnTo>
                  <a:close/>
                </a:path>
              </a:pathLst>
            </a:custGeom>
            <a:solidFill>
              <a:srgbClr val="2196F3">
                <a:alpha val="40000"/>
              </a:srgbClr>
            </a:solidFill>
            <a:ln w="10668" cap="flat">
              <a:noFill/>
              <a:prstDash val="solid"/>
              <a:miter/>
            </a:ln>
          </p:spPr>
          <p:txBody>
            <a:bodyPr rtlCol="0" anchor="ctr"/>
            <a:lstStyle/>
            <a:p>
              <a:endParaRPr lang="en-IN" sz="2133"/>
            </a:p>
          </p:txBody>
        </p:sp>
        <p:sp>
          <p:nvSpPr>
            <p:cNvPr id="116" name="Freeform: Shape 115">
              <a:extLst>
                <a:ext uri="{FF2B5EF4-FFF2-40B4-BE49-F238E27FC236}">
                  <a16:creationId xmlns:a16="http://schemas.microsoft.com/office/drawing/2014/main" id="{90EA8FFE-21BF-59D2-A0AF-25DC964BA605}"/>
                </a:ext>
              </a:extLst>
            </p:cNvPr>
            <p:cNvSpPr/>
            <p:nvPr/>
          </p:nvSpPr>
          <p:spPr>
            <a:xfrm>
              <a:off x="2333752" y="2901016"/>
              <a:ext cx="53340" cy="221392"/>
            </a:xfrm>
            <a:custGeom>
              <a:avLst/>
              <a:gdLst>
                <a:gd name="connsiteX0" fmla="*/ 170 w 53340"/>
                <a:gd name="connsiteY0" fmla="*/ 320 h 221392"/>
                <a:gd name="connsiteX1" fmla="*/ 53510 w 53340"/>
                <a:gd name="connsiteY1" fmla="*/ 320 h 221392"/>
                <a:gd name="connsiteX2" fmla="*/ 53510 w 53340"/>
                <a:gd name="connsiteY2" fmla="*/ 221713 h 221392"/>
                <a:gd name="connsiteX3" fmla="*/ 170 w 53340"/>
                <a:gd name="connsiteY3" fmla="*/ 221713 h 221392"/>
              </a:gdLst>
              <a:ahLst/>
              <a:cxnLst>
                <a:cxn ang="0">
                  <a:pos x="connsiteX0" y="connsiteY0"/>
                </a:cxn>
                <a:cxn ang="0">
                  <a:pos x="connsiteX1" y="connsiteY1"/>
                </a:cxn>
                <a:cxn ang="0">
                  <a:pos x="connsiteX2" y="connsiteY2"/>
                </a:cxn>
                <a:cxn ang="0">
                  <a:pos x="connsiteX3" y="connsiteY3"/>
                </a:cxn>
              </a:cxnLst>
              <a:rect l="l" t="t" r="r" b="b"/>
              <a:pathLst>
                <a:path w="53340" h="221392">
                  <a:moveTo>
                    <a:pt x="170" y="320"/>
                  </a:moveTo>
                  <a:lnTo>
                    <a:pt x="53510" y="320"/>
                  </a:lnTo>
                  <a:lnTo>
                    <a:pt x="53510" y="221713"/>
                  </a:lnTo>
                  <a:lnTo>
                    <a:pt x="170" y="221713"/>
                  </a:lnTo>
                  <a:close/>
                </a:path>
              </a:pathLst>
            </a:custGeom>
            <a:solidFill>
              <a:srgbClr val="2196F3">
                <a:alpha val="20000"/>
              </a:srgbClr>
            </a:solidFill>
            <a:ln w="10668" cap="flat">
              <a:noFill/>
              <a:prstDash val="solid"/>
              <a:miter/>
            </a:ln>
          </p:spPr>
          <p:txBody>
            <a:bodyPr rtlCol="0" anchor="ctr"/>
            <a:lstStyle/>
            <a:p>
              <a:endParaRPr lang="en-IN" sz="2133"/>
            </a:p>
          </p:txBody>
        </p:sp>
        <p:sp>
          <p:nvSpPr>
            <p:cNvPr id="117" name="TextBox 116">
              <a:extLst>
                <a:ext uri="{FF2B5EF4-FFF2-40B4-BE49-F238E27FC236}">
                  <a16:creationId xmlns:a16="http://schemas.microsoft.com/office/drawing/2014/main" id="{AC32D98D-C93E-BAD7-3011-99DCDAB66478}"/>
                </a:ext>
              </a:extLst>
            </p:cNvPr>
            <p:cNvSpPr txBox="1"/>
            <p:nvPr/>
          </p:nvSpPr>
          <p:spPr>
            <a:xfrm>
              <a:off x="2005821" y="3158955"/>
              <a:ext cx="360676" cy="76993"/>
            </a:xfrm>
            <a:prstGeom prst="rect">
              <a:avLst/>
            </a:prstGeom>
            <a:noFill/>
            <a:ln>
              <a:noFill/>
            </a:ln>
          </p:spPr>
          <p:txBody>
            <a:bodyPr wrap="none" lIns="0" tIns="0" rIns="0" bIns="0" rtlCol="0">
              <a:spAutoFit/>
            </a:bodyPr>
            <a:lstStyle/>
            <a:p>
              <a:pPr defTabSz="239994">
                <a:tabLst>
                  <a:tab pos="239994" algn="l"/>
                </a:tabLst>
              </a:pPr>
              <a:r>
                <a:rPr lang="en-IN" sz="667" dirty="0">
                  <a:ln/>
                  <a:solidFill>
                    <a:srgbClr val="0D47A1"/>
                  </a:solidFill>
                  <a:latin typeface="Arial"/>
                  <a:cs typeface="Arial"/>
                  <a:sym typeface="Arial"/>
                  <a:rtl val="0"/>
                </a:rPr>
                <a:t>SINR: 10 dB</a:t>
              </a:r>
            </a:p>
          </p:txBody>
        </p:sp>
      </p:grpSp>
      <p:grpSp>
        <p:nvGrpSpPr>
          <p:cNvPr id="118" name="Graphic 3">
            <a:extLst>
              <a:ext uri="{FF2B5EF4-FFF2-40B4-BE49-F238E27FC236}">
                <a16:creationId xmlns:a16="http://schemas.microsoft.com/office/drawing/2014/main" id="{925E5B15-BF25-C7CF-129A-DA331D95BFF3}"/>
              </a:ext>
            </a:extLst>
          </p:cNvPr>
          <p:cNvGrpSpPr/>
          <p:nvPr/>
        </p:nvGrpSpPr>
        <p:grpSpPr>
          <a:xfrm>
            <a:off x="9161871" y="3868019"/>
            <a:ext cx="480901" cy="440388"/>
            <a:chOff x="6871404" y="2901016"/>
            <a:chExt cx="360676" cy="330291"/>
          </a:xfrm>
        </p:grpSpPr>
        <p:sp>
          <p:nvSpPr>
            <p:cNvPr id="119" name="Freeform: Shape 118">
              <a:extLst>
                <a:ext uri="{FF2B5EF4-FFF2-40B4-BE49-F238E27FC236}">
                  <a16:creationId xmlns:a16="http://schemas.microsoft.com/office/drawing/2014/main" id="{C363AEC0-7B7B-53E1-3314-BB7F8D7CF2C8}"/>
                </a:ext>
              </a:extLst>
            </p:cNvPr>
            <p:cNvSpPr/>
            <p:nvPr/>
          </p:nvSpPr>
          <p:spPr>
            <a:xfrm>
              <a:off x="6878320" y="3033851"/>
              <a:ext cx="53340" cy="88557"/>
            </a:xfrm>
            <a:custGeom>
              <a:avLst/>
              <a:gdLst>
                <a:gd name="connsiteX0" fmla="*/ 620 w 53340"/>
                <a:gd name="connsiteY0" fmla="*/ 320 h 88557"/>
                <a:gd name="connsiteX1" fmla="*/ 53960 w 53340"/>
                <a:gd name="connsiteY1" fmla="*/ 320 h 88557"/>
                <a:gd name="connsiteX2" fmla="*/ 53960 w 53340"/>
                <a:gd name="connsiteY2" fmla="*/ 88877 h 88557"/>
                <a:gd name="connsiteX3" fmla="*/ 620 w 53340"/>
                <a:gd name="connsiteY3" fmla="*/ 88877 h 88557"/>
              </a:gdLst>
              <a:ahLst/>
              <a:cxnLst>
                <a:cxn ang="0">
                  <a:pos x="connsiteX0" y="connsiteY0"/>
                </a:cxn>
                <a:cxn ang="0">
                  <a:pos x="connsiteX1" y="connsiteY1"/>
                </a:cxn>
                <a:cxn ang="0">
                  <a:pos x="connsiteX2" y="connsiteY2"/>
                </a:cxn>
                <a:cxn ang="0">
                  <a:pos x="connsiteX3" y="connsiteY3"/>
                </a:cxn>
              </a:cxnLst>
              <a:rect l="l" t="t" r="r" b="b"/>
              <a:pathLst>
                <a:path w="53340" h="88557">
                  <a:moveTo>
                    <a:pt x="620" y="320"/>
                  </a:moveTo>
                  <a:lnTo>
                    <a:pt x="53960" y="320"/>
                  </a:lnTo>
                  <a:lnTo>
                    <a:pt x="53960" y="88877"/>
                  </a:lnTo>
                  <a:lnTo>
                    <a:pt x="620" y="88877"/>
                  </a:lnTo>
                  <a:close/>
                </a:path>
              </a:pathLst>
            </a:custGeom>
            <a:solidFill>
              <a:srgbClr val="2196F3"/>
            </a:solidFill>
            <a:ln w="10668" cap="flat">
              <a:noFill/>
              <a:prstDash val="solid"/>
              <a:miter/>
            </a:ln>
          </p:spPr>
          <p:txBody>
            <a:bodyPr rtlCol="0" anchor="ctr"/>
            <a:lstStyle/>
            <a:p>
              <a:endParaRPr lang="en-IN" sz="2133"/>
            </a:p>
          </p:txBody>
        </p:sp>
        <p:sp>
          <p:nvSpPr>
            <p:cNvPr id="120" name="Freeform: Shape 119">
              <a:extLst>
                <a:ext uri="{FF2B5EF4-FFF2-40B4-BE49-F238E27FC236}">
                  <a16:creationId xmlns:a16="http://schemas.microsoft.com/office/drawing/2014/main" id="{7A5FC444-618D-5733-DEF3-4EB9A221C5D3}"/>
                </a:ext>
              </a:extLst>
            </p:cNvPr>
            <p:cNvSpPr/>
            <p:nvPr/>
          </p:nvSpPr>
          <p:spPr>
            <a:xfrm>
              <a:off x="6963664" y="2989573"/>
              <a:ext cx="53340" cy="132835"/>
            </a:xfrm>
            <a:custGeom>
              <a:avLst/>
              <a:gdLst>
                <a:gd name="connsiteX0" fmla="*/ 620 w 53340"/>
                <a:gd name="connsiteY0" fmla="*/ 320 h 132835"/>
                <a:gd name="connsiteX1" fmla="*/ 53960 w 53340"/>
                <a:gd name="connsiteY1" fmla="*/ 320 h 132835"/>
                <a:gd name="connsiteX2" fmla="*/ 53960 w 53340"/>
                <a:gd name="connsiteY2" fmla="*/ 133156 h 132835"/>
                <a:gd name="connsiteX3" fmla="*/ 620 w 53340"/>
                <a:gd name="connsiteY3" fmla="*/ 133156 h 132835"/>
              </a:gdLst>
              <a:ahLst/>
              <a:cxnLst>
                <a:cxn ang="0">
                  <a:pos x="connsiteX0" y="connsiteY0"/>
                </a:cxn>
                <a:cxn ang="0">
                  <a:pos x="connsiteX1" y="connsiteY1"/>
                </a:cxn>
                <a:cxn ang="0">
                  <a:pos x="connsiteX2" y="connsiteY2"/>
                </a:cxn>
                <a:cxn ang="0">
                  <a:pos x="connsiteX3" y="connsiteY3"/>
                </a:cxn>
              </a:cxnLst>
              <a:rect l="l" t="t" r="r" b="b"/>
              <a:pathLst>
                <a:path w="53340" h="132835">
                  <a:moveTo>
                    <a:pt x="620" y="320"/>
                  </a:moveTo>
                  <a:lnTo>
                    <a:pt x="53960" y="320"/>
                  </a:lnTo>
                  <a:lnTo>
                    <a:pt x="53960" y="133156"/>
                  </a:lnTo>
                  <a:lnTo>
                    <a:pt x="620" y="133156"/>
                  </a:lnTo>
                  <a:close/>
                </a:path>
              </a:pathLst>
            </a:custGeom>
            <a:solidFill>
              <a:srgbClr val="2196F3"/>
            </a:solidFill>
            <a:ln w="10668" cap="flat">
              <a:noFill/>
              <a:prstDash val="solid"/>
              <a:miter/>
            </a:ln>
          </p:spPr>
          <p:txBody>
            <a:bodyPr rtlCol="0" anchor="ctr"/>
            <a:lstStyle/>
            <a:p>
              <a:endParaRPr lang="en-IN" sz="2133"/>
            </a:p>
          </p:txBody>
        </p:sp>
        <p:sp>
          <p:nvSpPr>
            <p:cNvPr id="121" name="Freeform: Shape 120">
              <a:extLst>
                <a:ext uri="{FF2B5EF4-FFF2-40B4-BE49-F238E27FC236}">
                  <a16:creationId xmlns:a16="http://schemas.microsoft.com/office/drawing/2014/main" id="{630835BD-6107-35C5-D15F-979B030F701D}"/>
                </a:ext>
              </a:extLst>
            </p:cNvPr>
            <p:cNvSpPr/>
            <p:nvPr/>
          </p:nvSpPr>
          <p:spPr>
            <a:xfrm>
              <a:off x="7049008" y="2945294"/>
              <a:ext cx="53340" cy="177114"/>
            </a:xfrm>
            <a:custGeom>
              <a:avLst/>
              <a:gdLst>
                <a:gd name="connsiteX0" fmla="*/ 620 w 53340"/>
                <a:gd name="connsiteY0" fmla="*/ 320 h 177114"/>
                <a:gd name="connsiteX1" fmla="*/ 53960 w 53340"/>
                <a:gd name="connsiteY1" fmla="*/ 320 h 177114"/>
                <a:gd name="connsiteX2" fmla="*/ 53960 w 53340"/>
                <a:gd name="connsiteY2" fmla="*/ 177434 h 177114"/>
                <a:gd name="connsiteX3" fmla="*/ 620 w 53340"/>
                <a:gd name="connsiteY3" fmla="*/ 177434 h 177114"/>
              </a:gdLst>
              <a:ahLst/>
              <a:cxnLst>
                <a:cxn ang="0">
                  <a:pos x="connsiteX0" y="connsiteY0"/>
                </a:cxn>
                <a:cxn ang="0">
                  <a:pos x="connsiteX1" y="connsiteY1"/>
                </a:cxn>
                <a:cxn ang="0">
                  <a:pos x="connsiteX2" y="connsiteY2"/>
                </a:cxn>
                <a:cxn ang="0">
                  <a:pos x="connsiteX3" y="connsiteY3"/>
                </a:cxn>
              </a:cxnLst>
              <a:rect l="l" t="t" r="r" b="b"/>
              <a:pathLst>
                <a:path w="53340" h="177114">
                  <a:moveTo>
                    <a:pt x="620" y="320"/>
                  </a:moveTo>
                  <a:lnTo>
                    <a:pt x="53960" y="320"/>
                  </a:lnTo>
                  <a:lnTo>
                    <a:pt x="53960" y="177434"/>
                  </a:lnTo>
                  <a:lnTo>
                    <a:pt x="620" y="177434"/>
                  </a:lnTo>
                  <a:close/>
                </a:path>
              </a:pathLst>
            </a:custGeom>
            <a:solidFill>
              <a:srgbClr val="2196F3"/>
            </a:solidFill>
            <a:ln w="10668" cap="flat">
              <a:noFill/>
              <a:prstDash val="solid"/>
              <a:miter/>
            </a:ln>
          </p:spPr>
          <p:txBody>
            <a:bodyPr rtlCol="0" anchor="ctr"/>
            <a:lstStyle/>
            <a:p>
              <a:endParaRPr lang="en-IN" sz="2133"/>
            </a:p>
          </p:txBody>
        </p:sp>
        <p:sp>
          <p:nvSpPr>
            <p:cNvPr id="122" name="Freeform: Shape 121">
              <a:extLst>
                <a:ext uri="{FF2B5EF4-FFF2-40B4-BE49-F238E27FC236}">
                  <a16:creationId xmlns:a16="http://schemas.microsoft.com/office/drawing/2014/main" id="{0114F65A-A7D4-5338-F316-96FA3487DC0C}"/>
                </a:ext>
              </a:extLst>
            </p:cNvPr>
            <p:cNvSpPr/>
            <p:nvPr/>
          </p:nvSpPr>
          <p:spPr>
            <a:xfrm>
              <a:off x="7134352" y="2901016"/>
              <a:ext cx="53340" cy="221392"/>
            </a:xfrm>
            <a:custGeom>
              <a:avLst/>
              <a:gdLst>
                <a:gd name="connsiteX0" fmla="*/ 620 w 53340"/>
                <a:gd name="connsiteY0" fmla="*/ 320 h 221392"/>
                <a:gd name="connsiteX1" fmla="*/ 53960 w 53340"/>
                <a:gd name="connsiteY1" fmla="*/ 320 h 221392"/>
                <a:gd name="connsiteX2" fmla="*/ 53960 w 53340"/>
                <a:gd name="connsiteY2" fmla="*/ 221713 h 221392"/>
                <a:gd name="connsiteX3" fmla="*/ 620 w 53340"/>
                <a:gd name="connsiteY3" fmla="*/ 221713 h 221392"/>
              </a:gdLst>
              <a:ahLst/>
              <a:cxnLst>
                <a:cxn ang="0">
                  <a:pos x="connsiteX0" y="connsiteY0"/>
                </a:cxn>
                <a:cxn ang="0">
                  <a:pos x="connsiteX1" y="connsiteY1"/>
                </a:cxn>
                <a:cxn ang="0">
                  <a:pos x="connsiteX2" y="connsiteY2"/>
                </a:cxn>
                <a:cxn ang="0">
                  <a:pos x="connsiteX3" y="connsiteY3"/>
                </a:cxn>
              </a:cxnLst>
              <a:rect l="l" t="t" r="r" b="b"/>
              <a:pathLst>
                <a:path w="53340" h="221392">
                  <a:moveTo>
                    <a:pt x="620" y="320"/>
                  </a:moveTo>
                  <a:lnTo>
                    <a:pt x="53960" y="320"/>
                  </a:lnTo>
                  <a:lnTo>
                    <a:pt x="53960" y="221713"/>
                  </a:lnTo>
                  <a:lnTo>
                    <a:pt x="620" y="221713"/>
                  </a:lnTo>
                  <a:close/>
                </a:path>
              </a:pathLst>
            </a:custGeom>
            <a:solidFill>
              <a:srgbClr val="2196F3"/>
            </a:solidFill>
            <a:ln w="10668" cap="flat">
              <a:noFill/>
              <a:prstDash val="solid"/>
              <a:miter/>
            </a:ln>
          </p:spPr>
          <p:txBody>
            <a:bodyPr rtlCol="0" anchor="ctr"/>
            <a:lstStyle/>
            <a:p>
              <a:endParaRPr lang="en-IN" sz="2133"/>
            </a:p>
          </p:txBody>
        </p:sp>
        <p:sp>
          <p:nvSpPr>
            <p:cNvPr id="123" name="TextBox 122">
              <a:extLst>
                <a:ext uri="{FF2B5EF4-FFF2-40B4-BE49-F238E27FC236}">
                  <a16:creationId xmlns:a16="http://schemas.microsoft.com/office/drawing/2014/main" id="{748663E9-EA75-E320-6795-6FC2F186876D}"/>
                </a:ext>
              </a:extLst>
            </p:cNvPr>
            <p:cNvSpPr txBox="1"/>
            <p:nvPr/>
          </p:nvSpPr>
          <p:spPr>
            <a:xfrm>
              <a:off x="6871404" y="3154314"/>
              <a:ext cx="360676" cy="76993"/>
            </a:xfrm>
            <a:prstGeom prst="rect">
              <a:avLst/>
            </a:prstGeom>
            <a:noFill/>
            <a:ln>
              <a:noFill/>
            </a:ln>
          </p:spPr>
          <p:txBody>
            <a:bodyPr wrap="none" lIns="0" tIns="0" rIns="0" bIns="0" rtlCol="0">
              <a:spAutoFit/>
            </a:bodyPr>
            <a:lstStyle/>
            <a:p>
              <a:pPr defTabSz="239994">
                <a:tabLst>
                  <a:tab pos="239994" algn="l"/>
                </a:tabLst>
              </a:pPr>
              <a:r>
                <a:rPr lang="en-IN" sz="667" dirty="0">
                  <a:ln/>
                  <a:solidFill>
                    <a:srgbClr val="0D47A1"/>
                  </a:solidFill>
                  <a:latin typeface="Arial"/>
                  <a:cs typeface="Arial"/>
                  <a:sym typeface="Arial"/>
                  <a:rtl val="0"/>
                </a:rPr>
                <a:t>SINR: 22 dB</a:t>
              </a:r>
            </a:p>
          </p:txBody>
        </p:sp>
      </p:grpSp>
      <p:sp>
        <p:nvSpPr>
          <p:cNvPr id="124" name="Freeform: Shape 123">
            <a:extLst>
              <a:ext uri="{FF2B5EF4-FFF2-40B4-BE49-F238E27FC236}">
                <a16:creationId xmlns:a16="http://schemas.microsoft.com/office/drawing/2014/main" id="{FD1C9D55-5301-DD68-6907-F5F6EDAD602F}"/>
              </a:ext>
            </a:extLst>
          </p:cNvPr>
          <p:cNvSpPr/>
          <p:nvPr/>
        </p:nvSpPr>
        <p:spPr>
          <a:xfrm>
            <a:off x="428017" y="5462049"/>
            <a:ext cx="3053476" cy="649419"/>
          </a:xfrm>
          <a:custGeom>
            <a:avLst/>
            <a:gdLst>
              <a:gd name="connsiteX0" fmla="*/ 2080260 w 2133600"/>
              <a:gd name="connsiteY0" fmla="*/ 0 h 487064"/>
              <a:gd name="connsiteX1" fmla="*/ 2133600 w 2133600"/>
              <a:gd name="connsiteY1" fmla="*/ 0 h 487064"/>
              <a:gd name="connsiteX2" fmla="*/ 2133600 w 2133600"/>
              <a:gd name="connsiteY2" fmla="*/ 487064 h 487064"/>
              <a:gd name="connsiteX3" fmla="*/ 2080260 w 2133600"/>
              <a:gd name="connsiteY3" fmla="*/ 487064 h 487064"/>
              <a:gd name="connsiteX4" fmla="*/ 53340 w 2133600"/>
              <a:gd name="connsiteY4" fmla="*/ 487064 h 487064"/>
              <a:gd name="connsiteX5" fmla="*/ 0 w 2133600"/>
              <a:gd name="connsiteY5" fmla="*/ 487064 h 487064"/>
              <a:gd name="connsiteX6" fmla="*/ 0 w 2133600"/>
              <a:gd name="connsiteY6" fmla="*/ 0 h 487064"/>
              <a:gd name="connsiteX7" fmla="*/ 53340 w 2133600"/>
              <a:gd name="connsiteY7" fmla="*/ 0 h 48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3600" h="487064">
                <a:moveTo>
                  <a:pt x="2080260" y="0"/>
                </a:moveTo>
                <a:cubicBezTo>
                  <a:pt x="2109719" y="0"/>
                  <a:pt x="2133600" y="0"/>
                  <a:pt x="2133600" y="0"/>
                </a:cubicBezTo>
                <a:lnTo>
                  <a:pt x="2133600" y="487064"/>
                </a:lnTo>
                <a:cubicBezTo>
                  <a:pt x="2133600" y="487064"/>
                  <a:pt x="2109719" y="487064"/>
                  <a:pt x="2080260" y="487064"/>
                </a:cubicBezTo>
                <a:lnTo>
                  <a:pt x="53340" y="487064"/>
                </a:lnTo>
                <a:cubicBezTo>
                  <a:pt x="23881" y="487064"/>
                  <a:pt x="0" y="487064"/>
                  <a:pt x="0" y="487064"/>
                </a:cubicBezTo>
                <a:lnTo>
                  <a:pt x="0" y="0"/>
                </a:lnTo>
                <a:cubicBezTo>
                  <a:pt x="0" y="0"/>
                  <a:pt x="23881" y="0"/>
                  <a:pt x="53340" y="0"/>
                </a:cubicBezTo>
                <a:close/>
              </a:path>
            </a:pathLst>
          </a:custGeom>
          <a:solidFill>
            <a:srgbClr val="FFFFFF"/>
          </a:solidFill>
          <a:ln w="10668" cap="flat">
            <a:solidFill>
              <a:srgbClr val="0D47A1"/>
            </a:solidFill>
            <a:prstDash val="solid"/>
            <a:miter/>
          </a:ln>
        </p:spPr>
        <p:txBody>
          <a:bodyPr rtlCol="0" anchor="ctr"/>
          <a:lstStyle/>
          <a:p>
            <a:endParaRPr lang="en-IN" sz="2667"/>
          </a:p>
        </p:txBody>
      </p:sp>
      <p:sp>
        <p:nvSpPr>
          <p:cNvPr id="125" name="TextBox 124">
            <a:extLst>
              <a:ext uri="{FF2B5EF4-FFF2-40B4-BE49-F238E27FC236}">
                <a16:creationId xmlns:a16="http://schemas.microsoft.com/office/drawing/2014/main" id="{61E203A8-651B-7757-000A-EA108E954091}"/>
              </a:ext>
            </a:extLst>
          </p:cNvPr>
          <p:cNvSpPr txBox="1"/>
          <p:nvPr/>
        </p:nvSpPr>
        <p:spPr>
          <a:xfrm>
            <a:off x="1183301" y="5471935"/>
            <a:ext cx="1247136" cy="143565"/>
          </a:xfrm>
          <a:prstGeom prst="rect">
            <a:avLst/>
          </a:prstGeom>
          <a:noFill/>
          <a:ln>
            <a:noFill/>
          </a:ln>
        </p:spPr>
        <p:txBody>
          <a:bodyPr wrap="none" lIns="0" tIns="0" rIns="0" bIns="0" rtlCol="0">
            <a:spAutoFit/>
          </a:bodyPr>
          <a:lstStyle/>
          <a:p>
            <a:pPr defTabSz="239994">
              <a:tabLst>
                <a:tab pos="239994" algn="l"/>
              </a:tabLst>
            </a:pPr>
            <a:r>
              <a:rPr lang="en-IN" sz="933" b="1" dirty="0">
                <a:ln/>
                <a:solidFill>
                  <a:srgbClr val="0D47A1"/>
                </a:solidFill>
                <a:latin typeface="Arial"/>
                <a:cs typeface="Arial"/>
                <a:sym typeface="Arial"/>
                <a:rtl val="0"/>
              </a:rPr>
              <a:t>Technical Parameters</a:t>
            </a:r>
          </a:p>
        </p:txBody>
      </p:sp>
      <p:sp>
        <p:nvSpPr>
          <p:cNvPr id="126" name="TextBox 125">
            <a:extLst>
              <a:ext uri="{FF2B5EF4-FFF2-40B4-BE49-F238E27FC236}">
                <a16:creationId xmlns:a16="http://schemas.microsoft.com/office/drawing/2014/main" id="{D3EAE272-389A-FD42-06C1-463EA3B496BD}"/>
              </a:ext>
            </a:extLst>
          </p:cNvPr>
          <p:cNvSpPr txBox="1"/>
          <p:nvPr/>
        </p:nvSpPr>
        <p:spPr>
          <a:xfrm>
            <a:off x="657014" y="5672665"/>
            <a:ext cx="973023"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212529"/>
                </a:solidFill>
                <a:latin typeface="Arial"/>
                <a:cs typeface="Arial"/>
                <a:sym typeface="Arial"/>
                <a:rtl val="0"/>
              </a:rPr>
              <a:t>• HO Margin: 3 dB</a:t>
            </a:r>
          </a:p>
        </p:txBody>
      </p:sp>
      <p:sp>
        <p:nvSpPr>
          <p:cNvPr id="127" name="TextBox 126">
            <a:extLst>
              <a:ext uri="{FF2B5EF4-FFF2-40B4-BE49-F238E27FC236}">
                <a16:creationId xmlns:a16="http://schemas.microsoft.com/office/drawing/2014/main" id="{6D068732-F6DA-3965-C901-E2369AC6E923}"/>
              </a:ext>
            </a:extLst>
          </p:cNvPr>
          <p:cNvSpPr txBox="1"/>
          <p:nvPr/>
        </p:nvSpPr>
        <p:spPr>
          <a:xfrm>
            <a:off x="1937174" y="5672665"/>
            <a:ext cx="892873"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212529"/>
                </a:solidFill>
                <a:latin typeface="Arial"/>
                <a:cs typeface="Arial"/>
                <a:sym typeface="Arial"/>
                <a:rtl val="0"/>
              </a:rPr>
              <a:t>• A3 Offset: 2 dB</a:t>
            </a:r>
          </a:p>
        </p:txBody>
      </p:sp>
      <p:sp>
        <p:nvSpPr>
          <p:cNvPr id="128" name="TextBox 127">
            <a:extLst>
              <a:ext uri="{FF2B5EF4-FFF2-40B4-BE49-F238E27FC236}">
                <a16:creationId xmlns:a16="http://schemas.microsoft.com/office/drawing/2014/main" id="{47DCF92B-DC6E-01CB-E259-DC8AE5A76AC4}"/>
              </a:ext>
            </a:extLst>
          </p:cNvPr>
          <p:cNvSpPr txBox="1"/>
          <p:nvPr/>
        </p:nvSpPr>
        <p:spPr>
          <a:xfrm>
            <a:off x="657014" y="5849779"/>
            <a:ext cx="1434688"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212529"/>
                </a:solidFill>
                <a:latin typeface="Arial"/>
                <a:cs typeface="Arial"/>
                <a:sym typeface="Arial"/>
                <a:rtl val="0"/>
              </a:rPr>
              <a:t>• HO Type: Intra-frequency</a:t>
            </a:r>
          </a:p>
        </p:txBody>
      </p:sp>
      <p:sp>
        <p:nvSpPr>
          <p:cNvPr id="129" name="TextBox 128">
            <a:extLst>
              <a:ext uri="{FF2B5EF4-FFF2-40B4-BE49-F238E27FC236}">
                <a16:creationId xmlns:a16="http://schemas.microsoft.com/office/drawing/2014/main" id="{2D95296C-9EA7-0636-39E7-A9E62A5B59FD}"/>
              </a:ext>
            </a:extLst>
          </p:cNvPr>
          <p:cNvSpPr txBox="1"/>
          <p:nvPr/>
        </p:nvSpPr>
        <p:spPr>
          <a:xfrm>
            <a:off x="2159972" y="5849779"/>
            <a:ext cx="662041" cy="143565"/>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212529"/>
                </a:solidFill>
                <a:latin typeface="Arial"/>
                <a:cs typeface="Arial"/>
                <a:sym typeface="Arial"/>
                <a:rtl val="0"/>
              </a:rPr>
              <a:t>• MIMO: 4x4</a:t>
            </a:r>
          </a:p>
        </p:txBody>
      </p:sp>
      <p:sp>
        <p:nvSpPr>
          <p:cNvPr id="130" name="Freeform: Shape 129">
            <a:extLst>
              <a:ext uri="{FF2B5EF4-FFF2-40B4-BE49-F238E27FC236}">
                <a16:creationId xmlns:a16="http://schemas.microsoft.com/office/drawing/2014/main" id="{A870C9CB-D3E1-3B2E-FD54-B90D581E7E88}"/>
              </a:ext>
            </a:extLst>
          </p:cNvPr>
          <p:cNvSpPr/>
          <p:nvPr/>
        </p:nvSpPr>
        <p:spPr>
          <a:xfrm>
            <a:off x="8602133" y="5462049"/>
            <a:ext cx="2844800" cy="649419"/>
          </a:xfrm>
          <a:custGeom>
            <a:avLst/>
            <a:gdLst>
              <a:gd name="connsiteX0" fmla="*/ 2080260 w 2133600"/>
              <a:gd name="connsiteY0" fmla="*/ 0 h 487064"/>
              <a:gd name="connsiteX1" fmla="*/ 2133600 w 2133600"/>
              <a:gd name="connsiteY1" fmla="*/ 0 h 487064"/>
              <a:gd name="connsiteX2" fmla="*/ 2133600 w 2133600"/>
              <a:gd name="connsiteY2" fmla="*/ 487064 h 487064"/>
              <a:gd name="connsiteX3" fmla="*/ 2080260 w 2133600"/>
              <a:gd name="connsiteY3" fmla="*/ 487064 h 487064"/>
              <a:gd name="connsiteX4" fmla="*/ 53340 w 2133600"/>
              <a:gd name="connsiteY4" fmla="*/ 487064 h 487064"/>
              <a:gd name="connsiteX5" fmla="*/ 0 w 2133600"/>
              <a:gd name="connsiteY5" fmla="*/ 487064 h 487064"/>
              <a:gd name="connsiteX6" fmla="*/ 0 w 2133600"/>
              <a:gd name="connsiteY6" fmla="*/ 0 h 487064"/>
              <a:gd name="connsiteX7" fmla="*/ 53340 w 2133600"/>
              <a:gd name="connsiteY7" fmla="*/ 0 h 48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3600" h="487064">
                <a:moveTo>
                  <a:pt x="2080260" y="0"/>
                </a:moveTo>
                <a:cubicBezTo>
                  <a:pt x="2109719" y="0"/>
                  <a:pt x="2133600" y="0"/>
                  <a:pt x="2133600" y="0"/>
                </a:cubicBezTo>
                <a:lnTo>
                  <a:pt x="2133600" y="487064"/>
                </a:lnTo>
                <a:cubicBezTo>
                  <a:pt x="2133600" y="487064"/>
                  <a:pt x="2109719" y="487064"/>
                  <a:pt x="2080260" y="487064"/>
                </a:cubicBezTo>
                <a:lnTo>
                  <a:pt x="53340" y="487064"/>
                </a:lnTo>
                <a:cubicBezTo>
                  <a:pt x="23881" y="487064"/>
                  <a:pt x="0" y="487064"/>
                  <a:pt x="0" y="487064"/>
                </a:cubicBezTo>
                <a:lnTo>
                  <a:pt x="0" y="0"/>
                </a:lnTo>
                <a:cubicBezTo>
                  <a:pt x="0" y="0"/>
                  <a:pt x="23881" y="0"/>
                  <a:pt x="53340" y="0"/>
                </a:cubicBezTo>
                <a:close/>
              </a:path>
            </a:pathLst>
          </a:custGeom>
          <a:solidFill>
            <a:srgbClr val="FFFFFF"/>
          </a:solidFill>
          <a:ln w="10668" cap="flat">
            <a:solidFill>
              <a:srgbClr val="0D47A1"/>
            </a:solidFill>
            <a:prstDash val="solid"/>
            <a:miter/>
          </a:ln>
        </p:spPr>
        <p:txBody>
          <a:bodyPr rtlCol="0" anchor="ctr"/>
          <a:lstStyle/>
          <a:p>
            <a:endParaRPr lang="en-IN" sz="2133"/>
          </a:p>
        </p:txBody>
      </p:sp>
      <p:sp>
        <p:nvSpPr>
          <p:cNvPr id="131" name="TextBox 130">
            <a:extLst>
              <a:ext uri="{FF2B5EF4-FFF2-40B4-BE49-F238E27FC236}">
                <a16:creationId xmlns:a16="http://schemas.microsoft.com/office/drawing/2014/main" id="{59E8F4E7-2D35-E57F-5DE0-6EA80B59D4DD}"/>
              </a:ext>
            </a:extLst>
          </p:cNvPr>
          <p:cNvSpPr txBox="1"/>
          <p:nvPr/>
        </p:nvSpPr>
        <p:spPr>
          <a:xfrm>
            <a:off x="9269646" y="5471935"/>
            <a:ext cx="1065997" cy="143565"/>
          </a:xfrm>
          <a:prstGeom prst="rect">
            <a:avLst/>
          </a:prstGeom>
          <a:noFill/>
          <a:ln>
            <a:noFill/>
          </a:ln>
        </p:spPr>
        <p:txBody>
          <a:bodyPr wrap="none" lIns="0" tIns="0" rIns="0" bIns="0" rtlCol="0">
            <a:spAutoFit/>
          </a:bodyPr>
          <a:lstStyle/>
          <a:p>
            <a:pPr defTabSz="239994">
              <a:tabLst>
                <a:tab pos="239994" algn="l"/>
              </a:tabLst>
            </a:pPr>
            <a:r>
              <a:rPr lang="en-IN" sz="933" b="1" dirty="0">
                <a:ln/>
                <a:solidFill>
                  <a:srgbClr val="0D47A1"/>
                </a:solidFill>
                <a:latin typeface="Arial"/>
                <a:cs typeface="Arial"/>
                <a:sym typeface="Arial"/>
                <a:rtl val="0"/>
              </a:rPr>
              <a:t>Connection Status</a:t>
            </a:r>
          </a:p>
        </p:txBody>
      </p:sp>
      <p:sp>
        <p:nvSpPr>
          <p:cNvPr id="132" name="Freeform: Shape 131">
            <a:extLst>
              <a:ext uri="{FF2B5EF4-FFF2-40B4-BE49-F238E27FC236}">
                <a16:creationId xmlns:a16="http://schemas.microsoft.com/office/drawing/2014/main" id="{32B06998-7B13-6A9D-A06A-513AA1872D55}"/>
              </a:ext>
            </a:extLst>
          </p:cNvPr>
          <p:cNvSpPr/>
          <p:nvPr/>
        </p:nvSpPr>
        <p:spPr>
          <a:xfrm>
            <a:off x="8744373" y="5816278"/>
            <a:ext cx="284480" cy="11807"/>
          </a:xfrm>
          <a:custGeom>
            <a:avLst/>
            <a:gdLst>
              <a:gd name="connsiteX0" fmla="*/ 0 w 213360"/>
              <a:gd name="connsiteY0" fmla="*/ 0 h 8855"/>
              <a:gd name="connsiteX1" fmla="*/ 213360 w 213360"/>
              <a:gd name="connsiteY1" fmla="*/ 0 h 8855"/>
            </a:gdLst>
            <a:ahLst/>
            <a:cxnLst>
              <a:cxn ang="0">
                <a:pos x="connsiteX0" y="connsiteY0"/>
              </a:cxn>
              <a:cxn ang="0">
                <a:pos x="connsiteX1" y="connsiteY1"/>
              </a:cxn>
            </a:cxnLst>
            <a:rect l="l" t="t" r="r" b="b"/>
            <a:pathLst>
              <a:path w="213360" h="8855">
                <a:moveTo>
                  <a:pt x="0" y="0"/>
                </a:moveTo>
                <a:lnTo>
                  <a:pt x="213360" y="0"/>
                </a:lnTo>
              </a:path>
            </a:pathLst>
          </a:custGeom>
          <a:ln w="32004" cap="flat">
            <a:solidFill>
              <a:srgbClr val="2196F3"/>
            </a:solidFill>
            <a:prstDash val="solid"/>
            <a:miter/>
          </a:ln>
        </p:spPr>
        <p:txBody>
          <a:bodyPr rtlCol="0" anchor="ctr"/>
          <a:lstStyle/>
          <a:p>
            <a:endParaRPr lang="en-IN" sz="2133"/>
          </a:p>
        </p:txBody>
      </p:sp>
      <p:sp>
        <p:nvSpPr>
          <p:cNvPr id="133" name="TextBox 132">
            <a:extLst>
              <a:ext uri="{FF2B5EF4-FFF2-40B4-BE49-F238E27FC236}">
                <a16:creationId xmlns:a16="http://schemas.microsoft.com/office/drawing/2014/main" id="{51443E93-C4E4-D02E-ADA9-7DAB07348BBB}"/>
              </a:ext>
            </a:extLst>
          </p:cNvPr>
          <p:cNvSpPr txBox="1"/>
          <p:nvPr/>
        </p:nvSpPr>
        <p:spPr>
          <a:xfrm>
            <a:off x="9120396" y="5764358"/>
            <a:ext cx="904094" cy="102657"/>
          </a:xfrm>
          <a:prstGeom prst="rect">
            <a:avLst/>
          </a:prstGeom>
          <a:noFill/>
          <a:ln>
            <a:noFill/>
          </a:ln>
        </p:spPr>
        <p:txBody>
          <a:bodyPr wrap="none" lIns="0" tIns="0" rIns="0" bIns="0" rtlCol="0">
            <a:spAutoFit/>
          </a:bodyPr>
          <a:lstStyle/>
          <a:p>
            <a:pPr defTabSz="239994">
              <a:tabLst>
                <a:tab pos="239994" algn="l"/>
              </a:tabLst>
            </a:pPr>
            <a:r>
              <a:rPr lang="en-IN" sz="667" dirty="0">
                <a:ln/>
                <a:solidFill>
                  <a:srgbClr val="212529"/>
                </a:solidFill>
                <a:latin typeface="Arial"/>
                <a:cs typeface="Arial"/>
                <a:sym typeface="Arial"/>
                <a:rtl val="0"/>
              </a:rPr>
              <a:t>Active Data Connection</a:t>
            </a:r>
          </a:p>
        </p:txBody>
      </p:sp>
      <p:sp>
        <p:nvSpPr>
          <p:cNvPr id="134" name="Freeform: Shape 133">
            <a:extLst>
              <a:ext uri="{FF2B5EF4-FFF2-40B4-BE49-F238E27FC236}">
                <a16:creationId xmlns:a16="http://schemas.microsoft.com/office/drawing/2014/main" id="{34B68745-E29E-9765-4B9C-96912EBED84A}"/>
              </a:ext>
            </a:extLst>
          </p:cNvPr>
          <p:cNvSpPr/>
          <p:nvPr/>
        </p:nvSpPr>
        <p:spPr>
          <a:xfrm>
            <a:off x="8744373" y="5993393"/>
            <a:ext cx="284480" cy="11807"/>
          </a:xfrm>
          <a:custGeom>
            <a:avLst/>
            <a:gdLst>
              <a:gd name="connsiteX0" fmla="*/ 0 w 213360"/>
              <a:gd name="connsiteY0" fmla="*/ 0 h 8855"/>
              <a:gd name="connsiteX1" fmla="*/ 213360 w 213360"/>
              <a:gd name="connsiteY1" fmla="*/ 0 h 8855"/>
            </a:gdLst>
            <a:ahLst/>
            <a:cxnLst>
              <a:cxn ang="0">
                <a:pos x="connsiteX0" y="connsiteY0"/>
              </a:cxn>
              <a:cxn ang="0">
                <a:pos x="connsiteX1" y="connsiteY1"/>
              </a:cxn>
            </a:cxnLst>
            <a:rect l="l" t="t" r="r" b="b"/>
            <a:pathLst>
              <a:path w="213360" h="8855">
                <a:moveTo>
                  <a:pt x="0" y="0"/>
                </a:moveTo>
                <a:lnTo>
                  <a:pt x="213360" y="0"/>
                </a:lnTo>
              </a:path>
            </a:pathLst>
          </a:custGeom>
          <a:solidFill>
            <a:srgbClr val="000000"/>
          </a:solidFill>
          <a:ln w="16002" cap="flat">
            <a:solidFill>
              <a:srgbClr val="0D47A1"/>
            </a:solidFill>
            <a:custDash>
              <a:ds d="225000" sp="150000"/>
            </a:custDash>
            <a:miter/>
          </a:ln>
        </p:spPr>
        <p:txBody>
          <a:bodyPr rtlCol="0" anchor="ctr"/>
          <a:lstStyle/>
          <a:p>
            <a:endParaRPr lang="en-IN" sz="2133"/>
          </a:p>
        </p:txBody>
      </p:sp>
      <p:sp>
        <p:nvSpPr>
          <p:cNvPr id="135" name="TextBox 134">
            <a:extLst>
              <a:ext uri="{FF2B5EF4-FFF2-40B4-BE49-F238E27FC236}">
                <a16:creationId xmlns:a16="http://schemas.microsoft.com/office/drawing/2014/main" id="{A54F51A0-7A08-82BD-8C53-FD107F2915B2}"/>
              </a:ext>
            </a:extLst>
          </p:cNvPr>
          <p:cNvSpPr txBox="1"/>
          <p:nvPr/>
        </p:nvSpPr>
        <p:spPr>
          <a:xfrm>
            <a:off x="9120397" y="5941471"/>
            <a:ext cx="596317" cy="102657"/>
          </a:xfrm>
          <a:prstGeom prst="rect">
            <a:avLst/>
          </a:prstGeom>
          <a:noFill/>
          <a:ln>
            <a:noFill/>
          </a:ln>
        </p:spPr>
        <p:txBody>
          <a:bodyPr wrap="none" lIns="0" tIns="0" rIns="0" bIns="0" rtlCol="0">
            <a:spAutoFit/>
          </a:bodyPr>
          <a:lstStyle/>
          <a:p>
            <a:pPr defTabSz="239994">
              <a:tabLst>
                <a:tab pos="239994" algn="l"/>
              </a:tabLst>
            </a:pPr>
            <a:r>
              <a:rPr lang="en-IN" sz="667" dirty="0">
                <a:ln/>
                <a:solidFill>
                  <a:srgbClr val="212529"/>
                </a:solidFill>
                <a:latin typeface="Arial"/>
                <a:cs typeface="Arial"/>
                <a:sym typeface="Arial"/>
                <a:rtl val="0"/>
              </a:rPr>
              <a:t>Xn/X2 Interface</a:t>
            </a:r>
          </a:p>
        </p:txBody>
      </p:sp>
    </p:spTree>
    <p:extLst>
      <p:ext uri="{BB962C8B-B14F-4D97-AF65-F5344CB8AC3E}">
        <p14:creationId xmlns:p14="http://schemas.microsoft.com/office/powerpoint/2010/main" val="24150633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20BEB-1581-B969-5B7A-52291E559B3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E18FE4BC-F695-219A-249A-825CA271A9DD}"/>
              </a:ext>
            </a:extLst>
          </p:cNvPr>
          <p:cNvSpPr txBox="1"/>
          <p:nvPr/>
        </p:nvSpPr>
        <p:spPr>
          <a:xfrm>
            <a:off x="149545" y="277903"/>
            <a:ext cx="5501506" cy="492443"/>
          </a:xfrm>
          <a:prstGeom prst="rect">
            <a:avLst/>
          </a:prstGeom>
          <a:noFill/>
          <a:ln>
            <a:noFill/>
          </a:ln>
        </p:spPr>
        <p:txBody>
          <a:bodyPr wrap="none" lIns="0" tIns="0" rIns="0" bIns="0" rtlCol="0">
            <a:spAutoFit/>
          </a:bodyPr>
          <a:lstStyle/>
          <a:p>
            <a:pPr defTabSz="239994">
              <a:tabLst>
                <a:tab pos="239994" algn="l"/>
              </a:tabLst>
            </a:pPr>
            <a:r>
              <a:rPr lang="en-IN" sz="3200" b="1" dirty="0">
                <a:ln/>
                <a:solidFill>
                  <a:schemeClr val="tx1">
                    <a:lumMod val="50000"/>
                    <a:lumOff val="50000"/>
                  </a:schemeClr>
                </a:solidFill>
                <a:latin typeface="Arial"/>
                <a:cs typeface="Arial"/>
                <a:sym typeface="Arial"/>
                <a:rtl val="0"/>
              </a:rPr>
              <a:t>Types of Handover in 5G NR</a:t>
            </a:r>
          </a:p>
        </p:txBody>
      </p:sp>
      <p:grpSp>
        <p:nvGrpSpPr>
          <p:cNvPr id="8" name="Graphic 3">
            <a:extLst>
              <a:ext uri="{FF2B5EF4-FFF2-40B4-BE49-F238E27FC236}">
                <a16:creationId xmlns:a16="http://schemas.microsoft.com/office/drawing/2014/main" id="{4100EEBD-9F42-CFB0-5B68-B1FD59321A20}"/>
              </a:ext>
            </a:extLst>
          </p:cNvPr>
          <p:cNvGrpSpPr/>
          <p:nvPr/>
        </p:nvGrpSpPr>
        <p:grpSpPr>
          <a:xfrm>
            <a:off x="1529081" y="1259840"/>
            <a:ext cx="2915920" cy="1915160"/>
            <a:chOff x="1146810" y="944880"/>
            <a:chExt cx="2186940" cy="1436370"/>
          </a:xfrm>
        </p:grpSpPr>
        <p:sp>
          <p:nvSpPr>
            <p:cNvPr id="9" name="TextBox 8">
              <a:extLst>
                <a:ext uri="{FF2B5EF4-FFF2-40B4-BE49-F238E27FC236}">
                  <a16:creationId xmlns:a16="http://schemas.microsoft.com/office/drawing/2014/main" id="{AAFF812E-9CDD-1870-1406-10CF6C948C4D}"/>
                </a:ext>
              </a:extLst>
            </p:cNvPr>
            <p:cNvSpPr txBox="1"/>
            <p:nvPr/>
          </p:nvSpPr>
          <p:spPr>
            <a:xfrm>
              <a:off x="1146810" y="944880"/>
              <a:ext cx="2106346" cy="207749"/>
            </a:xfrm>
            <a:prstGeom prst="rect">
              <a:avLst/>
            </a:prstGeom>
            <a:noFill/>
            <a:ln>
              <a:noFill/>
            </a:ln>
          </p:spPr>
          <p:txBody>
            <a:bodyPr wrap="none" lIns="0" tIns="0" rIns="0" bIns="0" rtlCol="0">
              <a:spAutoFit/>
            </a:bodyPr>
            <a:lstStyle/>
            <a:p>
              <a:pPr defTabSz="239994">
                <a:tabLst>
                  <a:tab pos="239994" algn="l"/>
                </a:tabLst>
              </a:pPr>
              <a:r>
                <a:rPr lang="en-IN" b="1" dirty="0">
                  <a:ln/>
                  <a:solidFill>
                    <a:srgbClr val="000000"/>
                  </a:solidFill>
                  <a:latin typeface="Arial"/>
                  <a:cs typeface="Arial"/>
                  <a:sym typeface="Arial"/>
                  <a:rtl val="0"/>
                </a:rPr>
                <a:t>Intra-frequency Handover</a:t>
              </a:r>
            </a:p>
          </p:txBody>
        </p:sp>
        <p:sp>
          <p:nvSpPr>
            <p:cNvPr id="10" name="Freeform: Shape 9">
              <a:extLst>
                <a:ext uri="{FF2B5EF4-FFF2-40B4-BE49-F238E27FC236}">
                  <a16:creationId xmlns:a16="http://schemas.microsoft.com/office/drawing/2014/main" id="{2367E303-F7F9-7EFA-AA28-0494A8F4548E}"/>
                </a:ext>
              </a:extLst>
            </p:cNvPr>
            <p:cNvSpPr/>
            <p:nvPr/>
          </p:nvSpPr>
          <p:spPr>
            <a:xfrm>
              <a:off x="1238250" y="1238250"/>
              <a:ext cx="2095500" cy="1143000"/>
            </a:xfrm>
            <a:custGeom>
              <a:avLst/>
              <a:gdLst>
                <a:gd name="connsiteX0" fmla="*/ 2000300 w 2095500"/>
                <a:gd name="connsiteY0" fmla="*/ 80 h 1143000"/>
                <a:gd name="connsiteX1" fmla="*/ 2095550 w 2095500"/>
                <a:gd name="connsiteY1" fmla="*/ 80 h 1143000"/>
                <a:gd name="connsiteX2" fmla="*/ 2095550 w 2095500"/>
                <a:gd name="connsiteY2" fmla="*/ 1143080 h 1143000"/>
                <a:gd name="connsiteX3" fmla="*/ 2000300 w 2095500"/>
                <a:gd name="connsiteY3" fmla="*/ 1143080 h 1143000"/>
                <a:gd name="connsiteX4" fmla="*/ 95300 w 2095500"/>
                <a:gd name="connsiteY4" fmla="*/ 1143080 h 1143000"/>
                <a:gd name="connsiteX5" fmla="*/ 50 w 2095500"/>
                <a:gd name="connsiteY5" fmla="*/ 1143080 h 1143000"/>
                <a:gd name="connsiteX6" fmla="*/ 50 w 2095500"/>
                <a:gd name="connsiteY6" fmla="*/ 80 h 1143000"/>
                <a:gd name="connsiteX7" fmla="*/ 95300 w 2095500"/>
                <a:gd name="connsiteY7" fmla="*/ 8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5500" h="1143000">
                  <a:moveTo>
                    <a:pt x="2000300" y="80"/>
                  </a:moveTo>
                  <a:cubicBezTo>
                    <a:pt x="2052905" y="80"/>
                    <a:pt x="2095550" y="80"/>
                    <a:pt x="2095550" y="80"/>
                  </a:cubicBezTo>
                  <a:lnTo>
                    <a:pt x="2095550" y="1143080"/>
                  </a:lnTo>
                  <a:cubicBezTo>
                    <a:pt x="2095550" y="1143080"/>
                    <a:pt x="2052905" y="1143080"/>
                    <a:pt x="2000300" y="1143080"/>
                  </a:cubicBezTo>
                  <a:lnTo>
                    <a:pt x="95300" y="1143080"/>
                  </a:lnTo>
                  <a:cubicBezTo>
                    <a:pt x="42695" y="1143080"/>
                    <a:pt x="50" y="1143080"/>
                    <a:pt x="50" y="1143080"/>
                  </a:cubicBezTo>
                  <a:lnTo>
                    <a:pt x="50" y="80"/>
                  </a:lnTo>
                  <a:cubicBezTo>
                    <a:pt x="50" y="80"/>
                    <a:pt x="42695" y="80"/>
                    <a:pt x="95300" y="80"/>
                  </a:cubicBezTo>
                  <a:close/>
                </a:path>
              </a:pathLst>
            </a:custGeom>
            <a:solidFill>
              <a:srgbClr val="E6E6E6"/>
            </a:solidFill>
            <a:ln w="9525" cap="flat">
              <a:solidFill>
                <a:srgbClr val="000000"/>
              </a:solidFill>
              <a:prstDash val="solid"/>
              <a:miter/>
            </a:ln>
          </p:spPr>
          <p:txBody>
            <a:bodyPr rtlCol="0" anchor="ctr"/>
            <a:lstStyle/>
            <a:p>
              <a:endParaRPr lang="en-IN" sz="2400"/>
            </a:p>
          </p:txBody>
        </p:sp>
        <p:grpSp>
          <p:nvGrpSpPr>
            <p:cNvPr id="11" name="Graphic 3">
              <a:extLst>
                <a:ext uri="{FF2B5EF4-FFF2-40B4-BE49-F238E27FC236}">
                  <a16:creationId xmlns:a16="http://schemas.microsoft.com/office/drawing/2014/main" id="{7F944017-98B8-1CE8-CF2E-0F361738E489}"/>
                </a:ext>
              </a:extLst>
            </p:cNvPr>
            <p:cNvGrpSpPr/>
            <p:nvPr/>
          </p:nvGrpSpPr>
          <p:grpSpPr>
            <a:xfrm>
              <a:off x="1267009" y="1238250"/>
              <a:ext cx="698509" cy="685436"/>
              <a:chOff x="1267009" y="1238250"/>
              <a:chExt cx="698509" cy="685436"/>
            </a:xfrm>
          </p:grpSpPr>
          <p:sp>
            <p:nvSpPr>
              <p:cNvPr id="12" name="Freeform: Shape 11">
                <a:extLst>
                  <a:ext uri="{FF2B5EF4-FFF2-40B4-BE49-F238E27FC236}">
                    <a16:creationId xmlns:a16="http://schemas.microsoft.com/office/drawing/2014/main" id="{DE25C078-DA91-6CAA-8DAF-5D461D8BFC56}"/>
                  </a:ext>
                </a:extLst>
              </p:cNvPr>
              <p:cNvSpPr/>
              <p:nvPr/>
            </p:nvSpPr>
            <p:spPr>
              <a:xfrm>
                <a:off x="1524000" y="1333500"/>
                <a:ext cx="95250" cy="381000"/>
              </a:xfrm>
              <a:custGeom>
                <a:avLst/>
                <a:gdLst>
                  <a:gd name="connsiteX0" fmla="*/ 80 w 95250"/>
                  <a:gd name="connsiteY0" fmla="*/ 150 h 381000"/>
                  <a:gd name="connsiteX1" fmla="*/ 95330 w 95250"/>
                  <a:gd name="connsiteY1" fmla="*/ 150 h 381000"/>
                  <a:gd name="connsiteX2" fmla="*/ 95330 w 95250"/>
                  <a:gd name="connsiteY2" fmla="*/ 381150 h 381000"/>
                  <a:gd name="connsiteX3" fmla="*/ 80 w 95250"/>
                  <a:gd name="connsiteY3" fmla="*/ 381150 h 381000"/>
                </a:gdLst>
                <a:ahLst/>
                <a:cxnLst>
                  <a:cxn ang="0">
                    <a:pos x="connsiteX0" y="connsiteY0"/>
                  </a:cxn>
                  <a:cxn ang="0">
                    <a:pos x="connsiteX1" y="connsiteY1"/>
                  </a:cxn>
                  <a:cxn ang="0">
                    <a:pos x="connsiteX2" y="connsiteY2"/>
                  </a:cxn>
                  <a:cxn ang="0">
                    <a:pos x="connsiteX3" y="connsiteY3"/>
                  </a:cxn>
                </a:cxnLst>
                <a:rect l="l" t="t" r="r" b="b"/>
                <a:pathLst>
                  <a:path w="95250" h="381000">
                    <a:moveTo>
                      <a:pt x="80" y="150"/>
                    </a:moveTo>
                    <a:lnTo>
                      <a:pt x="95330" y="150"/>
                    </a:lnTo>
                    <a:lnTo>
                      <a:pt x="95330" y="381150"/>
                    </a:lnTo>
                    <a:lnTo>
                      <a:pt x="80" y="381150"/>
                    </a:lnTo>
                    <a:close/>
                  </a:path>
                </a:pathLst>
              </a:custGeom>
              <a:solidFill>
                <a:srgbClr val="00308F"/>
              </a:solidFill>
              <a:ln w="9525" cap="flat">
                <a:noFill/>
                <a:prstDash val="solid"/>
                <a:miter/>
              </a:ln>
            </p:spPr>
            <p:txBody>
              <a:bodyPr rtlCol="0" anchor="ctr"/>
              <a:lstStyle/>
              <a:p>
                <a:endParaRPr lang="en-IN" sz="2400"/>
              </a:p>
            </p:txBody>
          </p:sp>
          <p:sp>
            <p:nvSpPr>
              <p:cNvPr id="13" name="Freeform: Shape 12">
                <a:extLst>
                  <a:ext uri="{FF2B5EF4-FFF2-40B4-BE49-F238E27FC236}">
                    <a16:creationId xmlns:a16="http://schemas.microsoft.com/office/drawing/2014/main" id="{B1596D95-190E-B2B9-BA8A-A9380437BFF1}"/>
                  </a:ext>
                </a:extLst>
              </p:cNvPr>
              <p:cNvSpPr/>
              <p:nvPr/>
            </p:nvSpPr>
            <p:spPr>
              <a:xfrm>
                <a:off x="1524000" y="1238250"/>
                <a:ext cx="95250" cy="95250"/>
              </a:xfrm>
              <a:custGeom>
                <a:avLst/>
                <a:gdLst>
                  <a:gd name="connsiteX0" fmla="*/ 80 w 95250"/>
                  <a:gd name="connsiteY0" fmla="*/ 95400 h 95250"/>
                  <a:gd name="connsiteX1" fmla="*/ 95330 w 95250"/>
                  <a:gd name="connsiteY1" fmla="*/ 95400 h 95250"/>
                  <a:gd name="connsiteX2" fmla="*/ 47705 w 95250"/>
                  <a:gd name="connsiteY2" fmla="*/ 150 h 95250"/>
                </a:gdLst>
                <a:ahLst/>
                <a:cxnLst>
                  <a:cxn ang="0">
                    <a:pos x="connsiteX0" y="connsiteY0"/>
                  </a:cxn>
                  <a:cxn ang="0">
                    <a:pos x="connsiteX1" y="connsiteY1"/>
                  </a:cxn>
                  <a:cxn ang="0">
                    <a:pos x="connsiteX2" y="connsiteY2"/>
                  </a:cxn>
                </a:cxnLst>
                <a:rect l="l" t="t" r="r" b="b"/>
                <a:pathLst>
                  <a:path w="95250" h="95250">
                    <a:moveTo>
                      <a:pt x="80" y="95400"/>
                    </a:moveTo>
                    <a:lnTo>
                      <a:pt x="95330" y="95400"/>
                    </a:lnTo>
                    <a:lnTo>
                      <a:pt x="47705" y="150"/>
                    </a:lnTo>
                    <a:close/>
                  </a:path>
                </a:pathLst>
              </a:custGeom>
              <a:solidFill>
                <a:srgbClr val="00308F"/>
              </a:solidFill>
              <a:ln w="9525" cap="flat">
                <a:noFill/>
                <a:prstDash val="solid"/>
                <a:miter/>
              </a:ln>
            </p:spPr>
            <p:txBody>
              <a:bodyPr rtlCol="0" anchor="ctr"/>
              <a:lstStyle/>
              <a:p>
                <a:endParaRPr lang="en-IN" sz="2400"/>
              </a:p>
            </p:txBody>
          </p:sp>
          <p:sp>
            <p:nvSpPr>
              <p:cNvPr id="14" name="Freeform: Shape 13">
                <a:extLst>
                  <a:ext uri="{FF2B5EF4-FFF2-40B4-BE49-F238E27FC236}">
                    <a16:creationId xmlns:a16="http://schemas.microsoft.com/office/drawing/2014/main" id="{AF6CF591-9162-253D-8771-378ABE7AF347}"/>
                  </a:ext>
                </a:extLst>
              </p:cNvPr>
              <p:cNvSpPr/>
              <p:nvPr/>
            </p:nvSpPr>
            <p:spPr>
              <a:xfrm>
                <a:off x="1428750" y="1381125"/>
                <a:ext cx="285750" cy="285750"/>
              </a:xfrm>
              <a:custGeom>
                <a:avLst/>
                <a:gdLst>
                  <a:gd name="connsiteX0" fmla="*/ 285830 w 285750"/>
                  <a:gd name="connsiteY0" fmla="*/ 143025 h 285750"/>
                  <a:gd name="connsiteX1" fmla="*/ 142955 w 285750"/>
                  <a:gd name="connsiteY1" fmla="*/ 285900 h 285750"/>
                  <a:gd name="connsiteX2" fmla="*/ 80 w 285750"/>
                  <a:gd name="connsiteY2" fmla="*/ 143025 h 285750"/>
                  <a:gd name="connsiteX3" fmla="*/ 142955 w 285750"/>
                  <a:gd name="connsiteY3" fmla="*/ 150 h 285750"/>
                  <a:gd name="connsiteX4" fmla="*/ 285830 w 285750"/>
                  <a:gd name="connsiteY4" fmla="*/ 14302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85750">
                    <a:moveTo>
                      <a:pt x="285830" y="143025"/>
                    </a:moveTo>
                    <a:cubicBezTo>
                      <a:pt x="285830" y="221933"/>
                      <a:pt x="221863" y="285900"/>
                      <a:pt x="142955" y="285900"/>
                    </a:cubicBezTo>
                    <a:cubicBezTo>
                      <a:pt x="64047" y="285900"/>
                      <a:pt x="80" y="221933"/>
                      <a:pt x="80" y="143025"/>
                    </a:cubicBezTo>
                    <a:cubicBezTo>
                      <a:pt x="80" y="64117"/>
                      <a:pt x="64047" y="150"/>
                      <a:pt x="142955" y="150"/>
                    </a:cubicBezTo>
                    <a:cubicBezTo>
                      <a:pt x="221863" y="150"/>
                      <a:pt x="285830" y="64117"/>
                      <a:pt x="285830" y="143025"/>
                    </a:cubicBezTo>
                    <a:close/>
                  </a:path>
                </a:pathLst>
              </a:custGeom>
              <a:noFill/>
              <a:ln w="19050" cap="flat">
                <a:solidFill>
                  <a:srgbClr val="00308F"/>
                </a:solidFill>
                <a:custDash>
                  <a:ds d="225000" sp="225000"/>
                </a:custDash>
                <a:miter/>
              </a:ln>
            </p:spPr>
            <p:txBody>
              <a:bodyPr rtlCol="0" anchor="ctr"/>
              <a:lstStyle/>
              <a:p>
                <a:endParaRPr lang="en-IN" sz="2400"/>
              </a:p>
            </p:txBody>
          </p:sp>
          <p:sp>
            <p:nvSpPr>
              <p:cNvPr id="15" name="TextBox 14">
                <a:extLst>
                  <a:ext uri="{FF2B5EF4-FFF2-40B4-BE49-F238E27FC236}">
                    <a16:creationId xmlns:a16="http://schemas.microsoft.com/office/drawing/2014/main" id="{B8A9A82B-865A-FD47-D32C-DD14075CC336}"/>
                  </a:ext>
                </a:extLst>
              </p:cNvPr>
              <p:cNvSpPr txBox="1"/>
              <p:nvPr/>
            </p:nvSpPr>
            <p:spPr>
              <a:xfrm>
                <a:off x="1267009" y="1808270"/>
                <a:ext cx="698509"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000000"/>
                    </a:solidFill>
                    <a:latin typeface="Arial"/>
                    <a:cs typeface="Arial"/>
                    <a:sym typeface="Arial"/>
                    <a:rtl val="0"/>
                  </a:rPr>
                  <a:t>Cell A (3.5 GHz)</a:t>
                </a:r>
              </a:p>
            </p:txBody>
          </p:sp>
        </p:grpSp>
        <p:grpSp>
          <p:nvGrpSpPr>
            <p:cNvPr id="16" name="Graphic 3">
              <a:extLst>
                <a:ext uri="{FF2B5EF4-FFF2-40B4-BE49-F238E27FC236}">
                  <a16:creationId xmlns:a16="http://schemas.microsoft.com/office/drawing/2014/main" id="{61B72AAB-C74F-2266-F399-362D0FAA5410}"/>
                </a:ext>
              </a:extLst>
            </p:cNvPr>
            <p:cNvGrpSpPr/>
            <p:nvPr/>
          </p:nvGrpSpPr>
          <p:grpSpPr>
            <a:xfrm>
              <a:off x="2435393" y="1238250"/>
              <a:ext cx="698509" cy="685437"/>
              <a:chOff x="2435393" y="1238250"/>
              <a:chExt cx="698509" cy="685437"/>
            </a:xfrm>
          </p:grpSpPr>
          <p:sp>
            <p:nvSpPr>
              <p:cNvPr id="17" name="Freeform: Shape 16">
                <a:extLst>
                  <a:ext uri="{FF2B5EF4-FFF2-40B4-BE49-F238E27FC236}">
                    <a16:creationId xmlns:a16="http://schemas.microsoft.com/office/drawing/2014/main" id="{A8FB41D6-AFCD-005F-6109-8C5E53BC3C3E}"/>
                  </a:ext>
                </a:extLst>
              </p:cNvPr>
              <p:cNvSpPr/>
              <p:nvPr/>
            </p:nvSpPr>
            <p:spPr>
              <a:xfrm>
                <a:off x="2762250" y="1333500"/>
                <a:ext cx="95250" cy="381000"/>
              </a:xfrm>
              <a:custGeom>
                <a:avLst/>
                <a:gdLst>
                  <a:gd name="connsiteX0" fmla="*/ 210 w 95250"/>
                  <a:gd name="connsiteY0" fmla="*/ 150 h 381000"/>
                  <a:gd name="connsiteX1" fmla="*/ 95460 w 95250"/>
                  <a:gd name="connsiteY1" fmla="*/ 150 h 381000"/>
                  <a:gd name="connsiteX2" fmla="*/ 95460 w 95250"/>
                  <a:gd name="connsiteY2" fmla="*/ 381150 h 381000"/>
                  <a:gd name="connsiteX3" fmla="*/ 210 w 95250"/>
                  <a:gd name="connsiteY3" fmla="*/ 381150 h 381000"/>
                </a:gdLst>
                <a:ahLst/>
                <a:cxnLst>
                  <a:cxn ang="0">
                    <a:pos x="connsiteX0" y="connsiteY0"/>
                  </a:cxn>
                  <a:cxn ang="0">
                    <a:pos x="connsiteX1" y="connsiteY1"/>
                  </a:cxn>
                  <a:cxn ang="0">
                    <a:pos x="connsiteX2" y="connsiteY2"/>
                  </a:cxn>
                  <a:cxn ang="0">
                    <a:pos x="connsiteX3" y="connsiteY3"/>
                  </a:cxn>
                </a:cxnLst>
                <a:rect l="l" t="t" r="r" b="b"/>
                <a:pathLst>
                  <a:path w="95250" h="381000">
                    <a:moveTo>
                      <a:pt x="210" y="150"/>
                    </a:moveTo>
                    <a:lnTo>
                      <a:pt x="95460" y="150"/>
                    </a:lnTo>
                    <a:lnTo>
                      <a:pt x="95460" y="381150"/>
                    </a:lnTo>
                    <a:lnTo>
                      <a:pt x="210" y="381150"/>
                    </a:lnTo>
                    <a:close/>
                  </a:path>
                </a:pathLst>
              </a:custGeom>
              <a:solidFill>
                <a:srgbClr val="00308F"/>
              </a:solidFill>
              <a:ln w="9525" cap="flat">
                <a:noFill/>
                <a:prstDash val="solid"/>
                <a:miter/>
              </a:ln>
            </p:spPr>
            <p:txBody>
              <a:bodyPr rtlCol="0" anchor="ctr"/>
              <a:lstStyle/>
              <a:p>
                <a:endParaRPr lang="en-IN" sz="2400"/>
              </a:p>
            </p:txBody>
          </p:sp>
          <p:sp>
            <p:nvSpPr>
              <p:cNvPr id="18" name="Freeform: Shape 17">
                <a:extLst>
                  <a:ext uri="{FF2B5EF4-FFF2-40B4-BE49-F238E27FC236}">
                    <a16:creationId xmlns:a16="http://schemas.microsoft.com/office/drawing/2014/main" id="{E0C8DC3B-0FD4-44BE-51EE-47A7C833E9C9}"/>
                  </a:ext>
                </a:extLst>
              </p:cNvPr>
              <p:cNvSpPr/>
              <p:nvPr/>
            </p:nvSpPr>
            <p:spPr>
              <a:xfrm>
                <a:off x="2762250" y="1238250"/>
                <a:ext cx="95250" cy="95250"/>
              </a:xfrm>
              <a:custGeom>
                <a:avLst/>
                <a:gdLst>
                  <a:gd name="connsiteX0" fmla="*/ 210 w 95250"/>
                  <a:gd name="connsiteY0" fmla="*/ 95400 h 95250"/>
                  <a:gd name="connsiteX1" fmla="*/ 95460 w 95250"/>
                  <a:gd name="connsiteY1" fmla="*/ 95400 h 95250"/>
                  <a:gd name="connsiteX2" fmla="*/ 47835 w 95250"/>
                  <a:gd name="connsiteY2" fmla="*/ 150 h 95250"/>
                </a:gdLst>
                <a:ahLst/>
                <a:cxnLst>
                  <a:cxn ang="0">
                    <a:pos x="connsiteX0" y="connsiteY0"/>
                  </a:cxn>
                  <a:cxn ang="0">
                    <a:pos x="connsiteX1" y="connsiteY1"/>
                  </a:cxn>
                  <a:cxn ang="0">
                    <a:pos x="connsiteX2" y="connsiteY2"/>
                  </a:cxn>
                </a:cxnLst>
                <a:rect l="l" t="t" r="r" b="b"/>
                <a:pathLst>
                  <a:path w="95250" h="95250">
                    <a:moveTo>
                      <a:pt x="210" y="95400"/>
                    </a:moveTo>
                    <a:lnTo>
                      <a:pt x="95460" y="95400"/>
                    </a:lnTo>
                    <a:lnTo>
                      <a:pt x="47835" y="150"/>
                    </a:lnTo>
                    <a:close/>
                  </a:path>
                </a:pathLst>
              </a:custGeom>
              <a:solidFill>
                <a:srgbClr val="00308F"/>
              </a:solidFill>
              <a:ln w="9525" cap="flat">
                <a:noFill/>
                <a:prstDash val="solid"/>
                <a:miter/>
              </a:ln>
            </p:spPr>
            <p:txBody>
              <a:bodyPr rtlCol="0" anchor="ctr"/>
              <a:lstStyle/>
              <a:p>
                <a:endParaRPr lang="en-IN" sz="2400"/>
              </a:p>
            </p:txBody>
          </p:sp>
          <p:sp>
            <p:nvSpPr>
              <p:cNvPr id="19" name="Freeform: Shape 18">
                <a:extLst>
                  <a:ext uri="{FF2B5EF4-FFF2-40B4-BE49-F238E27FC236}">
                    <a16:creationId xmlns:a16="http://schemas.microsoft.com/office/drawing/2014/main" id="{DE4740E8-D20E-190E-5F28-75F563BF2795}"/>
                  </a:ext>
                </a:extLst>
              </p:cNvPr>
              <p:cNvSpPr/>
              <p:nvPr/>
            </p:nvSpPr>
            <p:spPr>
              <a:xfrm>
                <a:off x="2667000" y="1381125"/>
                <a:ext cx="285750" cy="285750"/>
              </a:xfrm>
              <a:custGeom>
                <a:avLst/>
                <a:gdLst>
                  <a:gd name="connsiteX0" fmla="*/ 285960 w 285750"/>
                  <a:gd name="connsiteY0" fmla="*/ 143025 h 285750"/>
                  <a:gd name="connsiteX1" fmla="*/ 143085 w 285750"/>
                  <a:gd name="connsiteY1" fmla="*/ 285900 h 285750"/>
                  <a:gd name="connsiteX2" fmla="*/ 210 w 285750"/>
                  <a:gd name="connsiteY2" fmla="*/ 143025 h 285750"/>
                  <a:gd name="connsiteX3" fmla="*/ 143085 w 285750"/>
                  <a:gd name="connsiteY3" fmla="*/ 150 h 285750"/>
                  <a:gd name="connsiteX4" fmla="*/ 285960 w 285750"/>
                  <a:gd name="connsiteY4" fmla="*/ 14302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85750">
                    <a:moveTo>
                      <a:pt x="285960" y="143025"/>
                    </a:moveTo>
                    <a:cubicBezTo>
                      <a:pt x="285960" y="221933"/>
                      <a:pt x="221993" y="285900"/>
                      <a:pt x="143085" y="285900"/>
                    </a:cubicBezTo>
                    <a:cubicBezTo>
                      <a:pt x="64177" y="285900"/>
                      <a:pt x="210" y="221933"/>
                      <a:pt x="210" y="143025"/>
                    </a:cubicBezTo>
                    <a:cubicBezTo>
                      <a:pt x="210" y="64117"/>
                      <a:pt x="64177" y="150"/>
                      <a:pt x="143085" y="150"/>
                    </a:cubicBezTo>
                    <a:cubicBezTo>
                      <a:pt x="221993" y="150"/>
                      <a:pt x="285960" y="64117"/>
                      <a:pt x="285960" y="143025"/>
                    </a:cubicBezTo>
                    <a:close/>
                  </a:path>
                </a:pathLst>
              </a:custGeom>
              <a:noFill/>
              <a:ln w="19050" cap="flat">
                <a:solidFill>
                  <a:srgbClr val="00308F"/>
                </a:solidFill>
                <a:custDash>
                  <a:ds d="225000" sp="225000"/>
                </a:custDash>
                <a:miter/>
              </a:ln>
            </p:spPr>
            <p:txBody>
              <a:bodyPr rtlCol="0" anchor="ctr"/>
              <a:lstStyle/>
              <a:p>
                <a:endParaRPr lang="en-IN" sz="2400"/>
              </a:p>
            </p:txBody>
          </p:sp>
          <p:sp>
            <p:nvSpPr>
              <p:cNvPr id="20" name="TextBox 19">
                <a:extLst>
                  <a:ext uri="{FF2B5EF4-FFF2-40B4-BE49-F238E27FC236}">
                    <a16:creationId xmlns:a16="http://schemas.microsoft.com/office/drawing/2014/main" id="{F7AE4842-B423-DCA6-B78A-BAFB6F3C7642}"/>
                  </a:ext>
                </a:extLst>
              </p:cNvPr>
              <p:cNvSpPr txBox="1"/>
              <p:nvPr/>
            </p:nvSpPr>
            <p:spPr>
              <a:xfrm>
                <a:off x="2435393" y="1808271"/>
                <a:ext cx="698509"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000000"/>
                    </a:solidFill>
                    <a:latin typeface="Arial"/>
                    <a:cs typeface="Arial"/>
                    <a:sym typeface="Arial"/>
                    <a:rtl val="0"/>
                  </a:rPr>
                  <a:t>Cell B (3.5 GHz)</a:t>
                </a:r>
              </a:p>
            </p:txBody>
          </p:sp>
        </p:grpSp>
        <p:sp>
          <p:nvSpPr>
            <p:cNvPr id="21" name="Freeform: Shape 20">
              <a:extLst>
                <a:ext uri="{FF2B5EF4-FFF2-40B4-BE49-F238E27FC236}">
                  <a16:creationId xmlns:a16="http://schemas.microsoft.com/office/drawing/2014/main" id="{F1D1BA7A-C5A2-FDE7-D7DE-87ADAC4AE015}"/>
                </a:ext>
              </a:extLst>
            </p:cNvPr>
            <p:cNvSpPr/>
            <p:nvPr/>
          </p:nvSpPr>
          <p:spPr>
            <a:xfrm>
              <a:off x="1733550" y="1543050"/>
              <a:ext cx="152400" cy="152400"/>
            </a:xfrm>
            <a:custGeom>
              <a:avLst/>
              <a:gdLst>
                <a:gd name="connsiteX0" fmla="*/ 152450 w 152400"/>
                <a:gd name="connsiteY0" fmla="*/ 76280 h 152400"/>
                <a:gd name="connsiteX1" fmla="*/ 76250 w 152400"/>
                <a:gd name="connsiteY1" fmla="*/ 152480 h 152400"/>
                <a:gd name="connsiteX2" fmla="*/ 50 w 152400"/>
                <a:gd name="connsiteY2" fmla="*/ 76280 h 152400"/>
                <a:gd name="connsiteX3" fmla="*/ 76250 w 152400"/>
                <a:gd name="connsiteY3" fmla="*/ 80 h 152400"/>
                <a:gd name="connsiteX4" fmla="*/ 152450 w 152400"/>
                <a:gd name="connsiteY4" fmla="*/ 7628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50" y="76280"/>
                  </a:moveTo>
                  <a:cubicBezTo>
                    <a:pt x="152450" y="118364"/>
                    <a:pt x="118334" y="152480"/>
                    <a:pt x="76250" y="152480"/>
                  </a:cubicBezTo>
                  <a:cubicBezTo>
                    <a:pt x="34166" y="152480"/>
                    <a:pt x="50" y="118364"/>
                    <a:pt x="50" y="76280"/>
                  </a:cubicBezTo>
                  <a:cubicBezTo>
                    <a:pt x="50" y="34196"/>
                    <a:pt x="34166" y="80"/>
                    <a:pt x="76250" y="80"/>
                  </a:cubicBezTo>
                  <a:cubicBezTo>
                    <a:pt x="118334" y="80"/>
                    <a:pt x="152450" y="34196"/>
                    <a:pt x="152450" y="76280"/>
                  </a:cubicBezTo>
                  <a:close/>
                </a:path>
              </a:pathLst>
            </a:custGeom>
            <a:solidFill>
              <a:srgbClr val="FFD700"/>
            </a:solidFill>
            <a:ln w="9525" cap="flat">
              <a:noFill/>
              <a:prstDash val="solid"/>
              <a:miter/>
            </a:ln>
          </p:spPr>
          <p:txBody>
            <a:bodyPr rtlCol="0" anchor="ctr"/>
            <a:lstStyle/>
            <a:p>
              <a:endParaRPr lang="en-IN" sz="2400"/>
            </a:p>
          </p:txBody>
        </p:sp>
        <p:sp>
          <p:nvSpPr>
            <p:cNvPr id="22" name="Freeform: Shape 21">
              <a:extLst>
                <a:ext uri="{FF2B5EF4-FFF2-40B4-BE49-F238E27FC236}">
                  <a16:creationId xmlns:a16="http://schemas.microsoft.com/office/drawing/2014/main" id="{4240DD5B-D36E-C31F-0934-37ED54D1393E}"/>
                </a:ext>
              </a:extLst>
            </p:cNvPr>
            <p:cNvSpPr/>
            <p:nvPr/>
          </p:nvSpPr>
          <p:spPr>
            <a:xfrm>
              <a:off x="1809750" y="1619250"/>
              <a:ext cx="666750" cy="9525"/>
            </a:xfrm>
            <a:custGeom>
              <a:avLst/>
              <a:gdLst>
                <a:gd name="connsiteX0" fmla="*/ 50 w 666750"/>
                <a:gd name="connsiteY0" fmla="*/ 80 h 9525"/>
                <a:gd name="connsiteX1" fmla="*/ 666800 w 666750"/>
                <a:gd name="connsiteY1" fmla="*/ 80 h 9525"/>
              </a:gdLst>
              <a:ahLst/>
              <a:cxnLst>
                <a:cxn ang="0">
                  <a:pos x="connsiteX0" y="connsiteY0"/>
                </a:cxn>
                <a:cxn ang="0">
                  <a:pos x="connsiteX1" y="connsiteY1"/>
                </a:cxn>
              </a:cxnLst>
              <a:rect l="l" t="t" r="r" b="b"/>
              <a:pathLst>
                <a:path w="666750" h="9525">
                  <a:moveTo>
                    <a:pt x="50" y="80"/>
                  </a:moveTo>
                  <a:lnTo>
                    <a:pt x="666800" y="80"/>
                  </a:lnTo>
                </a:path>
              </a:pathLst>
            </a:custGeom>
            <a:solidFill>
              <a:srgbClr val="000000"/>
            </a:solidFill>
            <a:ln w="19050" cap="flat">
              <a:solidFill>
                <a:srgbClr val="000000"/>
              </a:solidFill>
              <a:prstDash val="solid"/>
              <a:miter/>
              <a:tailEnd type="stealth" w="lg" len="lg"/>
            </a:ln>
          </p:spPr>
          <p:txBody>
            <a:bodyPr rtlCol="0" anchor="ctr"/>
            <a:lstStyle/>
            <a:p>
              <a:endParaRPr lang="en-IN" sz="2400"/>
            </a:p>
          </p:txBody>
        </p:sp>
        <p:sp>
          <p:nvSpPr>
            <p:cNvPr id="23" name="TextBox 22">
              <a:extLst>
                <a:ext uri="{FF2B5EF4-FFF2-40B4-BE49-F238E27FC236}">
                  <a16:creationId xmlns:a16="http://schemas.microsoft.com/office/drawing/2014/main" id="{32B1355D-FF4B-EDE8-49A5-1A40169C721F}"/>
                </a:ext>
              </a:extLst>
            </p:cNvPr>
            <p:cNvSpPr txBox="1"/>
            <p:nvPr/>
          </p:nvSpPr>
          <p:spPr>
            <a:xfrm>
              <a:off x="1599247" y="2135505"/>
              <a:ext cx="1177005"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000000"/>
                  </a:solidFill>
                  <a:latin typeface="Arial"/>
                  <a:cs typeface="Arial"/>
                  <a:sym typeface="Arial"/>
                  <a:rtl val="0"/>
                </a:rPr>
                <a:t>Same Frequency Band</a:t>
              </a:r>
            </a:p>
          </p:txBody>
        </p:sp>
      </p:grpSp>
      <p:grpSp>
        <p:nvGrpSpPr>
          <p:cNvPr id="24" name="Graphic 3">
            <a:extLst>
              <a:ext uri="{FF2B5EF4-FFF2-40B4-BE49-F238E27FC236}">
                <a16:creationId xmlns:a16="http://schemas.microsoft.com/office/drawing/2014/main" id="{C8352502-6C8E-54E9-834F-A560D2385F96}"/>
              </a:ext>
            </a:extLst>
          </p:cNvPr>
          <p:cNvGrpSpPr/>
          <p:nvPr/>
        </p:nvGrpSpPr>
        <p:grpSpPr>
          <a:xfrm>
            <a:off x="4698999" y="1253067"/>
            <a:ext cx="2855874" cy="1921933"/>
            <a:chOff x="3524250" y="939800"/>
            <a:chExt cx="2141906" cy="1441450"/>
          </a:xfrm>
        </p:grpSpPr>
        <p:sp>
          <p:nvSpPr>
            <p:cNvPr id="25" name="TextBox 24">
              <a:extLst>
                <a:ext uri="{FF2B5EF4-FFF2-40B4-BE49-F238E27FC236}">
                  <a16:creationId xmlns:a16="http://schemas.microsoft.com/office/drawing/2014/main" id="{D06FD668-F226-D9BC-83DA-D68493F99E8E}"/>
                </a:ext>
              </a:extLst>
            </p:cNvPr>
            <p:cNvSpPr txBox="1"/>
            <p:nvPr/>
          </p:nvSpPr>
          <p:spPr>
            <a:xfrm>
              <a:off x="3559810" y="939800"/>
              <a:ext cx="2106346" cy="207749"/>
            </a:xfrm>
            <a:prstGeom prst="rect">
              <a:avLst/>
            </a:prstGeom>
            <a:noFill/>
            <a:ln>
              <a:noFill/>
            </a:ln>
          </p:spPr>
          <p:txBody>
            <a:bodyPr wrap="none" lIns="0" tIns="0" rIns="0" bIns="0" rtlCol="0">
              <a:spAutoFit/>
            </a:bodyPr>
            <a:lstStyle/>
            <a:p>
              <a:pPr defTabSz="239994">
                <a:tabLst>
                  <a:tab pos="239994" algn="l"/>
                </a:tabLst>
              </a:pPr>
              <a:r>
                <a:rPr lang="en-IN" b="1" dirty="0">
                  <a:ln/>
                  <a:solidFill>
                    <a:srgbClr val="000000"/>
                  </a:solidFill>
                  <a:latin typeface="Arial"/>
                  <a:cs typeface="Arial"/>
                  <a:sym typeface="Arial"/>
                  <a:rtl val="0"/>
                </a:rPr>
                <a:t>Inter-frequency Handover</a:t>
              </a:r>
            </a:p>
          </p:txBody>
        </p:sp>
        <p:sp>
          <p:nvSpPr>
            <p:cNvPr id="26" name="Freeform: Shape 25">
              <a:extLst>
                <a:ext uri="{FF2B5EF4-FFF2-40B4-BE49-F238E27FC236}">
                  <a16:creationId xmlns:a16="http://schemas.microsoft.com/office/drawing/2014/main" id="{D56F8893-33E2-B970-E685-5E45909586F1}"/>
                </a:ext>
              </a:extLst>
            </p:cNvPr>
            <p:cNvSpPr/>
            <p:nvPr/>
          </p:nvSpPr>
          <p:spPr>
            <a:xfrm>
              <a:off x="3524250" y="1238250"/>
              <a:ext cx="2095500" cy="1143000"/>
            </a:xfrm>
            <a:custGeom>
              <a:avLst/>
              <a:gdLst>
                <a:gd name="connsiteX0" fmla="*/ 2000540 w 2095500"/>
                <a:gd name="connsiteY0" fmla="*/ 80 h 1143000"/>
                <a:gd name="connsiteX1" fmla="*/ 2095790 w 2095500"/>
                <a:gd name="connsiteY1" fmla="*/ 80 h 1143000"/>
                <a:gd name="connsiteX2" fmla="*/ 2095790 w 2095500"/>
                <a:gd name="connsiteY2" fmla="*/ 1143080 h 1143000"/>
                <a:gd name="connsiteX3" fmla="*/ 2000540 w 2095500"/>
                <a:gd name="connsiteY3" fmla="*/ 1143080 h 1143000"/>
                <a:gd name="connsiteX4" fmla="*/ 95540 w 2095500"/>
                <a:gd name="connsiteY4" fmla="*/ 1143080 h 1143000"/>
                <a:gd name="connsiteX5" fmla="*/ 290 w 2095500"/>
                <a:gd name="connsiteY5" fmla="*/ 1143080 h 1143000"/>
                <a:gd name="connsiteX6" fmla="*/ 290 w 2095500"/>
                <a:gd name="connsiteY6" fmla="*/ 80 h 1143000"/>
                <a:gd name="connsiteX7" fmla="*/ 95540 w 2095500"/>
                <a:gd name="connsiteY7" fmla="*/ 8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5500" h="1143000">
                  <a:moveTo>
                    <a:pt x="2000540" y="80"/>
                  </a:moveTo>
                  <a:cubicBezTo>
                    <a:pt x="2053145" y="80"/>
                    <a:pt x="2095790" y="80"/>
                    <a:pt x="2095790" y="80"/>
                  </a:cubicBezTo>
                  <a:lnTo>
                    <a:pt x="2095790" y="1143080"/>
                  </a:lnTo>
                  <a:cubicBezTo>
                    <a:pt x="2095790" y="1143080"/>
                    <a:pt x="2053145" y="1143080"/>
                    <a:pt x="2000540" y="1143080"/>
                  </a:cubicBezTo>
                  <a:lnTo>
                    <a:pt x="95540" y="1143080"/>
                  </a:lnTo>
                  <a:cubicBezTo>
                    <a:pt x="42935" y="1143080"/>
                    <a:pt x="290" y="1143080"/>
                    <a:pt x="290" y="1143080"/>
                  </a:cubicBezTo>
                  <a:lnTo>
                    <a:pt x="290" y="80"/>
                  </a:lnTo>
                  <a:cubicBezTo>
                    <a:pt x="290" y="80"/>
                    <a:pt x="42935" y="80"/>
                    <a:pt x="95540" y="80"/>
                  </a:cubicBezTo>
                  <a:close/>
                </a:path>
              </a:pathLst>
            </a:custGeom>
            <a:solidFill>
              <a:srgbClr val="E6E6E6"/>
            </a:solidFill>
            <a:ln w="9525" cap="flat">
              <a:solidFill>
                <a:srgbClr val="000000"/>
              </a:solidFill>
              <a:prstDash val="solid"/>
              <a:miter/>
            </a:ln>
          </p:spPr>
          <p:txBody>
            <a:bodyPr rtlCol="0" anchor="ctr"/>
            <a:lstStyle/>
            <a:p>
              <a:endParaRPr lang="en-IN" sz="2400"/>
            </a:p>
          </p:txBody>
        </p:sp>
        <p:grpSp>
          <p:nvGrpSpPr>
            <p:cNvPr id="27" name="Graphic 3">
              <a:extLst>
                <a:ext uri="{FF2B5EF4-FFF2-40B4-BE49-F238E27FC236}">
                  <a16:creationId xmlns:a16="http://schemas.microsoft.com/office/drawing/2014/main" id="{E91220D3-B293-C088-37F5-ED8F527399F3}"/>
                </a:ext>
              </a:extLst>
            </p:cNvPr>
            <p:cNvGrpSpPr/>
            <p:nvPr/>
          </p:nvGrpSpPr>
          <p:grpSpPr>
            <a:xfrm>
              <a:off x="3601720" y="1238250"/>
              <a:ext cx="698509" cy="682471"/>
              <a:chOff x="3601720" y="1238250"/>
              <a:chExt cx="698509" cy="682471"/>
            </a:xfrm>
          </p:grpSpPr>
          <p:sp>
            <p:nvSpPr>
              <p:cNvPr id="28" name="Freeform: Shape 27">
                <a:extLst>
                  <a:ext uri="{FF2B5EF4-FFF2-40B4-BE49-F238E27FC236}">
                    <a16:creationId xmlns:a16="http://schemas.microsoft.com/office/drawing/2014/main" id="{E466FC82-99CE-E523-D29F-951685B0E186}"/>
                  </a:ext>
                </a:extLst>
              </p:cNvPr>
              <p:cNvSpPr/>
              <p:nvPr/>
            </p:nvSpPr>
            <p:spPr>
              <a:xfrm>
                <a:off x="3810000" y="1333500"/>
                <a:ext cx="95250" cy="381000"/>
              </a:xfrm>
              <a:custGeom>
                <a:avLst/>
                <a:gdLst>
                  <a:gd name="connsiteX0" fmla="*/ 320 w 95250"/>
                  <a:gd name="connsiteY0" fmla="*/ 150 h 381000"/>
                  <a:gd name="connsiteX1" fmla="*/ 95570 w 95250"/>
                  <a:gd name="connsiteY1" fmla="*/ 150 h 381000"/>
                  <a:gd name="connsiteX2" fmla="*/ 95570 w 95250"/>
                  <a:gd name="connsiteY2" fmla="*/ 381150 h 381000"/>
                  <a:gd name="connsiteX3" fmla="*/ 320 w 95250"/>
                  <a:gd name="connsiteY3" fmla="*/ 381150 h 381000"/>
                </a:gdLst>
                <a:ahLst/>
                <a:cxnLst>
                  <a:cxn ang="0">
                    <a:pos x="connsiteX0" y="connsiteY0"/>
                  </a:cxn>
                  <a:cxn ang="0">
                    <a:pos x="connsiteX1" y="connsiteY1"/>
                  </a:cxn>
                  <a:cxn ang="0">
                    <a:pos x="connsiteX2" y="connsiteY2"/>
                  </a:cxn>
                  <a:cxn ang="0">
                    <a:pos x="connsiteX3" y="connsiteY3"/>
                  </a:cxn>
                </a:cxnLst>
                <a:rect l="l" t="t" r="r" b="b"/>
                <a:pathLst>
                  <a:path w="95250" h="381000">
                    <a:moveTo>
                      <a:pt x="320" y="150"/>
                    </a:moveTo>
                    <a:lnTo>
                      <a:pt x="95570" y="150"/>
                    </a:lnTo>
                    <a:lnTo>
                      <a:pt x="95570" y="381150"/>
                    </a:lnTo>
                    <a:lnTo>
                      <a:pt x="320" y="381150"/>
                    </a:lnTo>
                    <a:close/>
                  </a:path>
                </a:pathLst>
              </a:custGeom>
              <a:solidFill>
                <a:srgbClr val="00308F"/>
              </a:solidFill>
              <a:ln w="9525" cap="flat">
                <a:noFill/>
                <a:prstDash val="solid"/>
                <a:miter/>
              </a:ln>
            </p:spPr>
            <p:txBody>
              <a:bodyPr rtlCol="0" anchor="ctr"/>
              <a:lstStyle/>
              <a:p>
                <a:endParaRPr lang="en-IN" sz="2400"/>
              </a:p>
            </p:txBody>
          </p:sp>
          <p:sp>
            <p:nvSpPr>
              <p:cNvPr id="29" name="Freeform: Shape 28">
                <a:extLst>
                  <a:ext uri="{FF2B5EF4-FFF2-40B4-BE49-F238E27FC236}">
                    <a16:creationId xmlns:a16="http://schemas.microsoft.com/office/drawing/2014/main" id="{E7FFEC37-69C6-2EA5-4C9B-96B7E19EB86D}"/>
                  </a:ext>
                </a:extLst>
              </p:cNvPr>
              <p:cNvSpPr/>
              <p:nvPr/>
            </p:nvSpPr>
            <p:spPr>
              <a:xfrm>
                <a:off x="3810000" y="1238250"/>
                <a:ext cx="95250" cy="95250"/>
              </a:xfrm>
              <a:custGeom>
                <a:avLst/>
                <a:gdLst>
                  <a:gd name="connsiteX0" fmla="*/ 320 w 95250"/>
                  <a:gd name="connsiteY0" fmla="*/ 95400 h 95250"/>
                  <a:gd name="connsiteX1" fmla="*/ 95570 w 95250"/>
                  <a:gd name="connsiteY1" fmla="*/ 95400 h 95250"/>
                  <a:gd name="connsiteX2" fmla="*/ 47945 w 95250"/>
                  <a:gd name="connsiteY2" fmla="*/ 150 h 95250"/>
                </a:gdLst>
                <a:ahLst/>
                <a:cxnLst>
                  <a:cxn ang="0">
                    <a:pos x="connsiteX0" y="connsiteY0"/>
                  </a:cxn>
                  <a:cxn ang="0">
                    <a:pos x="connsiteX1" y="connsiteY1"/>
                  </a:cxn>
                  <a:cxn ang="0">
                    <a:pos x="connsiteX2" y="connsiteY2"/>
                  </a:cxn>
                </a:cxnLst>
                <a:rect l="l" t="t" r="r" b="b"/>
                <a:pathLst>
                  <a:path w="95250" h="95250">
                    <a:moveTo>
                      <a:pt x="320" y="95400"/>
                    </a:moveTo>
                    <a:lnTo>
                      <a:pt x="95570" y="95400"/>
                    </a:lnTo>
                    <a:lnTo>
                      <a:pt x="47945" y="150"/>
                    </a:lnTo>
                    <a:close/>
                  </a:path>
                </a:pathLst>
              </a:custGeom>
              <a:solidFill>
                <a:srgbClr val="00308F"/>
              </a:solidFill>
              <a:ln w="9525" cap="flat">
                <a:noFill/>
                <a:prstDash val="solid"/>
                <a:miter/>
              </a:ln>
            </p:spPr>
            <p:txBody>
              <a:bodyPr rtlCol="0" anchor="ctr"/>
              <a:lstStyle/>
              <a:p>
                <a:endParaRPr lang="en-IN" sz="2400"/>
              </a:p>
            </p:txBody>
          </p:sp>
          <p:sp>
            <p:nvSpPr>
              <p:cNvPr id="30" name="Freeform: Shape 29">
                <a:extLst>
                  <a:ext uri="{FF2B5EF4-FFF2-40B4-BE49-F238E27FC236}">
                    <a16:creationId xmlns:a16="http://schemas.microsoft.com/office/drawing/2014/main" id="{0E0E1DED-EE69-3C00-DFAD-FAB06C0189C8}"/>
                  </a:ext>
                </a:extLst>
              </p:cNvPr>
              <p:cNvSpPr/>
              <p:nvPr/>
            </p:nvSpPr>
            <p:spPr>
              <a:xfrm>
                <a:off x="3714750" y="1381125"/>
                <a:ext cx="285750" cy="285750"/>
              </a:xfrm>
              <a:custGeom>
                <a:avLst/>
                <a:gdLst>
                  <a:gd name="connsiteX0" fmla="*/ 286070 w 285750"/>
                  <a:gd name="connsiteY0" fmla="*/ 143025 h 285750"/>
                  <a:gd name="connsiteX1" fmla="*/ 143195 w 285750"/>
                  <a:gd name="connsiteY1" fmla="*/ 285900 h 285750"/>
                  <a:gd name="connsiteX2" fmla="*/ 320 w 285750"/>
                  <a:gd name="connsiteY2" fmla="*/ 143025 h 285750"/>
                  <a:gd name="connsiteX3" fmla="*/ 143195 w 285750"/>
                  <a:gd name="connsiteY3" fmla="*/ 150 h 285750"/>
                  <a:gd name="connsiteX4" fmla="*/ 286070 w 285750"/>
                  <a:gd name="connsiteY4" fmla="*/ 14302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85750">
                    <a:moveTo>
                      <a:pt x="286070" y="143025"/>
                    </a:moveTo>
                    <a:cubicBezTo>
                      <a:pt x="286070" y="221933"/>
                      <a:pt x="222103" y="285900"/>
                      <a:pt x="143195" y="285900"/>
                    </a:cubicBezTo>
                    <a:cubicBezTo>
                      <a:pt x="64287" y="285900"/>
                      <a:pt x="320" y="221933"/>
                      <a:pt x="320" y="143025"/>
                    </a:cubicBezTo>
                    <a:cubicBezTo>
                      <a:pt x="320" y="64117"/>
                      <a:pt x="64287" y="150"/>
                      <a:pt x="143195" y="150"/>
                    </a:cubicBezTo>
                    <a:cubicBezTo>
                      <a:pt x="222103" y="150"/>
                      <a:pt x="286070" y="64117"/>
                      <a:pt x="286070" y="143025"/>
                    </a:cubicBezTo>
                    <a:close/>
                  </a:path>
                </a:pathLst>
              </a:custGeom>
              <a:noFill/>
              <a:ln w="19050" cap="flat">
                <a:solidFill>
                  <a:srgbClr val="00308F"/>
                </a:solidFill>
                <a:custDash>
                  <a:ds d="225000" sp="225000"/>
                </a:custDash>
                <a:miter/>
              </a:ln>
            </p:spPr>
            <p:txBody>
              <a:bodyPr rtlCol="0" anchor="ctr"/>
              <a:lstStyle/>
              <a:p>
                <a:endParaRPr lang="en-IN" sz="2400"/>
              </a:p>
            </p:txBody>
          </p:sp>
          <p:sp>
            <p:nvSpPr>
              <p:cNvPr id="31" name="TextBox 30">
                <a:extLst>
                  <a:ext uri="{FF2B5EF4-FFF2-40B4-BE49-F238E27FC236}">
                    <a16:creationId xmlns:a16="http://schemas.microsoft.com/office/drawing/2014/main" id="{D105233D-DE52-DE0B-FA38-557B8D4B966D}"/>
                  </a:ext>
                </a:extLst>
              </p:cNvPr>
              <p:cNvSpPr txBox="1"/>
              <p:nvPr/>
            </p:nvSpPr>
            <p:spPr>
              <a:xfrm>
                <a:off x="3601720" y="1805305"/>
                <a:ext cx="698509"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000000"/>
                    </a:solidFill>
                    <a:latin typeface="Arial"/>
                    <a:cs typeface="Arial"/>
                    <a:sym typeface="Arial"/>
                    <a:rtl val="0"/>
                  </a:rPr>
                  <a:t>Cell A (3.5 GHz)</a:t>
                </a:r>
              </a:p>
            </p:txBody>
          </p:sp>
        </p:grpSp>
        <p:grpSp>
          <p:nvGrpSpPr>
            <p:cNvPr id="32" name="Graphic 3">
              <a:extLst>
                <a:ext uri="{FF2B5EF4-FFF2-40B4-BE49-F238E27FC236}">
                  <a16:creationId xmlns:a16="http://schemas.microsoft.com/office/drawing/2014/main" id="{BB987BEB-E63A-7BF0-CB3B-7C84668AD718}"/>
                </a:ext>
              </a:extLst>
            </p:cNvPr>
            <p:cNvGrpSpPr/>
            <p:nvPr/>
          </p:nvGrpSpPr>
          <p:grpSpPr>
            <a:xfrm>
              <a:off x="4749165" y="1238250"/>
              <a:ext cx="698509" cy="677391"/>
              <a:chOff x="4749165" y="1238250"/>
              <a:chExt cx="698509" cy="677391"/>
            </a:xfrm>
          </p:grpSpPr>
          <p:sp>
            <p:nvSpPr>
              <p:cNvPr id="33" name="Freeform: Shape 32">
                <a:extLst>
                  <a:ext uri="{FF2B5EF4-FFF2-40B4-BE49-F238E27FC236}">
                    <a16:creationId xmlns:a16="http://schemas.microsoft.com/office/drawing/2014/main" id="{92C33C0A-FA18-9FCD-F48F-4CB76CA6CA02}"/>
                  </a:ext>
                </a:extLst>
              </p:cNvPr>
              <p:cNvSpPr/>
              <p:nvPr/>
            </p:nvSpPr>
            <p:spPr>
              <a:xfrm>
                <a:off x="5048250" y="1333500"/>
                <a:ext cx="95250" cy="381000"/>
              </a:xfrm>
              <a:custGeom>
                <a:avLst/>
                <a:gdLst>
                  <a:gd name="connsiteX0" fmla="*/ 450 w 95250"/>
                  <a:gd name="connsiteY0" fmla="*/ 150 h 381000"/>
                  <a:gd name="connsiteX1" fmla="*/ 95700 w 95250"/>
                  <a:gd name="connsiteY1" fmla="*/ 150 h 381000"/>
                  <a:gd name="connsiteX2" fmla="*/ 95700 w 95250"/>
                  <a:gd name="connsiteY2" fmla="*/ 381150 h 381000"/>
                  <a:gd name="connsiteX3" fmla="*/ 450 w 95250"/>
                  <a:gd name="connsiteY3" fmla="*/ 381150 h 381000"/>
                </a:gdLst>
                <a:ahLst/>
                <a:cxnLst>
                  <a:cxn ang="0">
                    <a:pos x="connsiteX0" y="connsiteY0"/>
                  </a:cxn>
                  <a:cxn ang="0">
                    <a:pos x="connsiteX1" y="connsiteY1"/>
                  </a:cxn>
                  <a:cxn ang="0">
                    <a:pos x="connsiteX2" y="connsiteY2"/>
                  </a:cxn>
                  <a:cxn ang="0">
                    <a:pos x="connsiteX3" y="connsiteY3"/>
                  </a:cxn>
                </a:cxnLst>
                <a:rect l="l" t="t" r="r" b="b"/>
                <a:pathLst>
                  <a:path w="95250" h="381000">
                    <a:moveTo>
                      <a:pt x="450" y="150"/>
                    </a:moveTo>
                    <a:lnTo>
                      <a:pt x="95700" y="150"/>
                    </a:lnTo>
                    <a:lnTo>
                      <a:pt x="95700" y="381150"/>
                    </a:lnTo>
                    <a:lnTo>
                      <a:pt x="450" y="381150"/>
                    </a:lnTo>
                    <a:close/>
                  </a:path>
                </a:pathLst>
              </a:custGeom>
              <a:solidFill>
                <a:srgbClr val="00308F"/>
              </a:solidFill>
              <a:ln w="9525" cap="flat">
                <a:noFill/>
                <a:prstDash val="solid"/>
                <a:miter/>
              </a:ln>
            </p:spPr>
            <p:txBody>
              <a:bodyPr rtlCol="0" anchor="ctr"/>
              <a:lstStyle/>
              <a:p>
                <a:endParaRPr lang="en-IN" sz="2400"/>
              </a:p>
            </p:txBody>
          </p:sp>
          <p:sp>
            <p:nvSpPr>
              <p:cNvPr id="34" name="Freeform: Shape 33">
                <a:extLst>
                  <a:ext uri="{FF2B5EF4-FFF2-40B4-BE49-F238E27FC236}">
                    <a16:creationId xmlns:a16="http://schemas.microsoft.com/office/drawing/2014/main" id="{54647353-E4E2-FE5B-2A51-818E4F742BFD}"/>
                  </a:ext>
                </a:extLst>
              </p:cNvPr>
              <p:cNvSpPr/>
              <p:nvPr/>
            </p:nvSpPr>
            <p:spPr>
              <a:xfrm>
                <a:off x="5048250" y="1238250"/>
                <a:ext cx="95250" cy="95250"/>
              </a:xfrm>
              <a:custGeom>
                <a:avLst/>
                <a:gdLst>
                  <a:gd name="connsiteX0" fmla="*/ 450 w 95250"/>
                  <a:gd name="connsiteY0" fmla="*/ 95400 h 95250"/>
                  <a:gd name="connsiteX1" fmla="*/ 95700 w 95250"/>
                  <a:gd name="connsiteY1" fmla="*/ 95400 h 95250"/>
                  <a:gd name="connsiteX2" fmla="*/ 48075 w 95250"/>
                  <a:gd name="connsiteY2" fmla="*/ 150 h 95250"/>
                </a:gdLst>
                <a:ahLst/>
                <a:cxnLst>
                  <a:cxn ang="0">
                    <a:pos x="connsiteX0" y="connsiteY0"/>
                  </a:cxn>
                  <a:cxn ang="0">
                    <a:pos x="connsiteX1" y="connsiteY1"/>
                  </a:cxn>
                  <a:cxn ang="0">
                    <a:pos x="connsiteX2" y="connsiteY2"/>
                  </a:cxn>
                </a:cxnLst>
                <a:rect l="l" t="t" r="r" b="b"/>
                <a:pathLst>
                  <a:path w="95250" h="95250">
                    <a:moveTo>
                      <a:pt x="450" y="95400"/>
                    </a:moveTo>
                    <a:lnTo>
                      <a:pt x="95700" y="95400"/>
                    </a:lnTo>
                    <a:lnTo>
                      <a:pt x="48075" y="150"/>
                    </a:lnTo>
                    <a:close/>
                  </a:path>
                </a:pathLst>
              </a:custGeom>
              <a:solidFill>
                <a:srgbClr val="00308F"/>
              </a:solidFill>
              <a:ln w="9525" cap="flat">
                <a:noFill/>
                <a:prstDash val="solid"/>
                <a:miter/>
              </a:ln>
            </p:spPr>
            <p:txBody>
              <a:bodyPr rtlCol="0" anchor="ctr"/>
              <a:lstStyle/>
              <a:p>
                <a:endParaRPr lang="en-IN" sz="2400"/>
              </a:p>
            </p:txBody>
          </p:sp>
          <p:sp>
            <p:nvSpPr>
              <p:cNvPr id="35" name="Freeform: Shape 34">
                <a:extLst>
                  <a:ext uri="{FF2B5EF4-FFF2-40B4-BE49-F238E27FC236}">
                    <a16:creationId xmlns:a16="http://schemas.microsoft.com/office/drawing/2014/main" id="{A9F9885C-641C-F849-6C3B-ED425CFDBC1C}"/>
                  </a:ext>
                </a:extLst>
              </p:cNvPr>
              <p:cNvSpPr/>
              <p:nvPr/>
            </p:nvSpPr>
            <p:spPr>
              <a:xfrm>
                <a:off x="4905375" y="1333500"/>
                <a:ext cx="381000" cy="381000"/>
              </a:xfrm>
              <a:custGeom>
                <a:avLst/>
                <a:gdLst>
                  <a:gd name="connsiteX0" fmla="*/ 381450 w 381000"/>
                  <a:gd name="connsiteY0" fmla="*/ 190650 h 381000"/>
                  <a:gd name="connsiteX1" fmla="*/ 190950 w 381000"/>
                  <a:gd name="connsiteY1" fmla="*/ 381150 h 381000"/>
                  <a:gd name="connsiteX2" fmla="*/ 450 w 381000"/>
                  <a:gd name="connsiteY2" fmla="*/ 190650 h 381000"/>
                  <a:gd name="connsiteX3" fmla="*/ 190950 w 381000"/>
                  <a:gd name="connsiteY3" fmla="*/ 150 h 381000"/>
                  <a:gd name="connsiteX4" fmla="*/ 381450 w 381000"/>
                  <a:gd name="connsiteY4" fmla="*/ 190650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381450" y="190650"/>
                    </a:moveTo>
                    <a:cubicBezTo>
                      <a:pt x="381450" y="295860"/>
                      <a:pt x="296160" y="381150"/>
                      <a:pt x="190950" y="381150"/>
                    </a:cubicBezTo>
                    <a:cubicBezTo>
                      <a:pt x="85740" y="381150"/>
                      <a:pt x="450" y="295860"/>
                      <a:pt x="450" y="190650"/>
                    </a:cubicBezTo>
                    <a:cubicBezTo>
                      <a:pt x="450" y="85440"/>
                      <a:pt x="85740" y="150"/>
                      <a:pt x="190950" y="150"/>
                    </a:cubicBezTo>
                    <a:cubicBezTo>
                      <a:pt x="296160" y="150"/>
                      <a:pt x="381450" y="85440"/>
                      <a:pt x="381450" y="190650"/>
                    </a:cubicBezTo>
                    <a:close/>
                  </a:path>
                </a:pathLst>
              </a:custGeom>
              <a:noFill/>
              <a:ln w="19050" cap="flat">
                <a:solidFill>
                  <a:srgbClr val="00308F"/>
                </a:solidFill>
                <a:custDash>
                  <a:ds d="375000" sp="150000"/>
                </a:custDash>
                <a:miter/>
              </a:ln>
            </p:spPr>
            <p:txBody>
              <a:bodyPr rtlCol="0" anchor="ctr"/>
              <a:lstStyle/>
              <a:p>
                <a:endParaRPr lang="en-IN" sz="2400"/>
              </a:p>
            </p:txBody>
          </p:sp>
          <p:sp>
            <p:nvSpPr>
              <p:cNvPr id="36" name="TextBox 35">
                <a:extLst>
                  <a:ext uri="{FF2B5EF4-FFF2-40B4-BE49-F238E27FC236}">
                    <a16:creationId xmlns:a16="http://schemas.microsoft.com/office/drawing/2014/main" id="{65CDE34C-1C6D-A5F4-C7A9-2FFD87420C9A}"/>
                  </a:ext>
                </a:extLst>
              </p:cNvPr>
              <p:cNvSpPr txBox="1"/>
              <p:nvPr/>
            </p:nvSpPr>
            <p:spPr>
              <a:xfrm>
                <a:off x="4749165" y="1800225"/>
                <a:ext cx="698509"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000000"/>
                    </a:solidFill>
                    <a:latin typeface="Arial"/>
                    <a:cs typeface="Arial"/>
                    <a:sym typeface="Arial"/>
                    <a:rtl val="0"/>
                  </a:rPr>
                  <a:t>Cell B (2.1 GHz)</a:t>
                </a:r>
              </a:p>
            </p:txBody>
          </p:sp>
        </p:grpSp>
        <p:sp>
          <p:nvSpPr>
            <p:cNvPr id="37" name="Freeform: Shape 36">
              <a:extLst>
                <a:ext uri="{FF2B5EF4-FFF2-40B4-BE49-F238E27FC236}">
                  <a16:creationId xmlns:a16="http://schemas.microsoft.com/office/drawing/2014/main" id="{0A87A5E2-51CC-D232-E0EF-173308BE8DAF}"/>
                </a:ext>
              </a:extLst>
            </p:cNvPr>
            <p:cNvSpPr/>
            <p:nvPr/>
          </p:nvSpPr>
          <p:spPr>
            <a:xfrm>
              <a:off x="4019550" y="1543050"/>
              <a:ext cx="152400" cy="152400"/>
            </a:xfrm>
            <a:custGeom>
              <a:avLst/>
              <a:gdLst>
                <a:gd name="connsiteX0" fmla="*/ 152690 w 152400"/>
                <a:gd name="connsiteY0" fmla="*/ 76280 h 152400"/>
                <a:gd name="connsiteX1" fmla="*/ 76490 w 152400"/>
                <a:gd name="connsiteY1" fmla="*/ 152480 h 152400"/>
                <a:gd name="connsiteX2" fmla="*/ 290 w 152400"/>
                <a:gd name="connsiteY2" fmla="*/ 76280 h 152400"/>
                <a:gd name="connsiteX3" fmla="*/ 76490 w 152400"/>
                <a:gd name="connsiteY3" fmla="*/ 80 h 152400"/>
                <a:gd name="connsiteX4" fmla="*/ 152690 w 152400"/>
                <a:gd name="connsiteY4" fmla="*/ 7628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690" y="76280"/>
                  </a:moveTo>
                  <a:cubicBezTo>
                    <a:pt x="152690" y="118364"/>
                    <a:pt x="118574" y="152480"/>
                    <a:pt x="76490" y="152480"/>
                  </a:cubicBezTo>
                  <a:cubicBezTo>
                    <a:pt x="34406" y="152480"/>
                    <a:pt x="290" y="118364"/>
                    <a:pt x="290" y="76280"/>
                  </a:cubicBezTo>
                  <a:cubicBezTo>
                    <a:pt x="290" y="34196"/>
                    <a:pt x="34406" y="80"/>
                    <a:pt x="76490" y="80"/>
                  </a:cubicBezTo>
                  <a:cubicBezTo>
                    <a:pt x="118574" y="80"/>
                    <a:pt x="152690" y="34196"/>
                    <a:pt x="152690" y="76280"/>
                  </a:cubicBezTo>
                  <a:close/>
                </a:path>
              </a:pathLst>
            </a:custGeom>
            <a:solidFill>
              <a:srgbClr val="FFD700"/>
            </a:solidFill>
            <a:ln w="9525" cap="flat">
              <a:noFill/>
              <a:prstDash val="solid"/>
              <a:miter/>
            </a:ln>
          </p:spPr>
          <p:txBody>
            <a:bodyPr rtlCol="0" anchor="ctr"/>
            <a:lstStyle/>
            <a:p>
              <a:endParaRPr lang="en-IN" sz="2400"/>
            </a:p>
          </p:txBody>
        </p:sp>
        <p:sp>
          <p:nvSpPr>
            <p:cNvPr id="38" name="Freeform: Shape 37">
              <a:extLst>
                <a:ext uri="{FF2B5EF4-FFF2-40B4-BE49-F238E27FC236}">
                  <a16:creationId xmlns:a16="http://schemas.microsoft.com/office/drawing/2014/main" id="{BB3C993B-4F0E-1277-87ED-9279DAC3BD17}"/>
                </a:ext>
              </a:extLst>
            </p:cNvPr>
            <p:cNvSpPr/>
            <p:nvPr/>
          </p:nvSpPr>
          <p:spPr>
            <a:xfrm>
              <a:off x="4095750" y="1619250"/>
              <a:ext cx="666750" cy="9525"/>
            </a:xfrm>
            <a:custGeom>
              <a:avLst/>
              <a:gdLst>
                <a:gd name="connsiteX0" fmla="*/ 290 w 666750"/>
                <a:gd name="connsiteY0" fmla="*/ 80 h 9525"/>
                <a:gd name="connsiteX1" fmla="*/ 667040 w 666750"/>
                <a:gd name="connsiteY1" fmla="*/ 80 h 9525"/>
              </a:gdLst>
              <a:ahLst/>
              <a:cxnLst>
                <a:cxn ang="0">
                  <a:pos x="connsiteX0" y="connsiteY0"/>
                </a:cxn>
                <a:cxn ang="0">
                  <a:pos x="connsiteX1" y="connsiteY1"/>
                </a:cxn>
              </a:cxnLst>
              <a:rect l="l" t="t" r="r" b="b"/>
              <a:pathLst>
                <a:path w="666750" h="9525">
                  <a:moveTo>
                    <a:pt x="290" y="80"/>
                  </a:moveTo>
                  <a:lnTo>
                    <a:pt x="667040" y="80"/>
                  </a:lnTo>
                </a:path>
              </a:pathLst>
            </a:custGeom>
            <a:solidFill>
              <a:srgbClr val="000000"/>
            </a:solidFill>
            <a:ln w="19050" cap="flat">
              <a:solidFill>
                <a:srgbClr val="000000"/>
              </a:solidFill>
              <a:prstDash val="solid"/>
              <a:miter/>
              <a:tailEnd type="stealth" w="lg" len="lg"/>
            </a:ln>
          </p:spPr>
          <p:txBody>
            <a:bodyPr rtlCol="0" anchor="ctr"/>
            <a:lstStyle/>
            <a:p>
              <a:endParaRPr lang="en-IN" sz="2400"/>
            </a:p>
          </p:txBody>
        </p:sp>
        <p:sp>
          <p:nvSpPr>
            <p:cNvPr id="39" name="TextBox 38">
              <a:extLst>
                <a:ext uri="{FF2B5EF4-FFF2-40B4-BE49-F238E27FC236}">
                  <a16:creationId xmlns:a16="http://schemas.microsoft.com/office/drawing/2014/main" id="{CA6675DD-51B3-64B9-BD86-DFA64BE3576E}"/>
                </a:ext>
              </a:extLst>
            </p:cNvPr>
            <p:cNvSpPr txBox="1"/>
            <p:nvPr/>
          </p:nvSpPr>
          <p:spPr>
            <a:xfrm>
              <a:off x="3789997" y="2135505"/>
              <a:ext cx="1367298"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000000"/>
                  </a:solidFill>
                  <a:latin typeface="Arial"/>
                  <a:cs typeface="Arial"/>
                  <a:sym typeface="Arial"/>
                  <a:rtl val="0"/>
                </a:rPr>
                <a:t>Different Frequency Bands</a:t>
              </a:r>
            </a:p>
          </p:txBody>
        </p:sp>
      </p:grpSp>
      <p:grpSp>
        <p:nvGrpSpPr>
          <p:cNvPr id="40" name="Graphic 3">
            <a:extLst>
              <a:ext uri="{FF2B5EF4-FFF2-40B4-BE49-F238E27FC236}">
                <a16:creationId xmlns:a16="http://schemas.microsoft.com/office/drawing/2014/main" id="{C8347869-1993-C623-497F-2589B51520E5}"/>
              </a:ext>
            </a:extLst>
          </p:cNvPr>
          <p:cNvGrpSpPr/>
          <p:nvPr/>
        </p:nvGrpSpPr>
        <p:grpSpPr>
          <a:xfrm>
            <a:off x="7747000" y="1246293"/>
            <a:ext cx="2794000" cy="1928707"/>
            <a:chOff x="5810250" y="934720"/>
            <a:chExt cx="2095500" cy="1446530"/>
          </a:xfrm>
        </p:grpSpPr>
        <p:sp>
          <p:nvSpPr>
            <p:cNvPr id="41" name="TextBox 40">
              <a:extLst>
                <a:ext uri="{FF2B5EF4-FFF2-40B4-BE49-F238E27FC236}">
                  <a16:creationId xmlns:a16="http://schemas.microsoft.com/office/drawing/2014/main" id="{71610F8E-47ED-13D9-5276-2D98E58443D2}"/>
                </a:ext>
              </a:extLst>
            </p:cNvPr>
            <p:cNvSpPr txBox="1"/>
            <p:nvPr/>
          </p:nvSpPr>
          <p:spPr>
            <a:xfrm>
              <a:off x="6023610" y="934720"/>
              <a:ext cx="1622223" cy="207749"/>
            </a:xfrm>
            <a:prstGeom prst="rect">
              <a:avLst/>
            </a:prstGeom>
            <a:noFill/>
            <a:ln>
              <a:noFill/>
            </a:ln>
          </p:spPr>
          <p:txBody>
            <a:bodyPr wrap="none" lIns="0" tIns="0" rIns="0" bIns="0" rtlCol="0">
              <a:spAutoFit/>
            </a:bodyPr>
            <a:lstStyle/>
            <a:p>
              <a:pPr defTabSz="239994">
                <a:tabLst>
                  <a:tab pos="239994" algn="l"/>
                </a:tabLst>
              </a:pPr>
              <a:r>
                <a:rPr lang="en-IN" b="1" dirty="0">
                  <a:ln/>
                  <a:solidFill>
                    <a:srgbClr val="000000"/>
                  </a:solidFill>
                  <a:latin typeface="Arial"/>
                  <a:cs typeface="Arial"/>
                  <a:sym typeface="Arial"/>
                  <a:rtl val="0"/>
                </a:rPr>
                <a:t>Inter-RAT Handover</a:t>
              </a:r>
            </a:p>
          </p:txBody>
        </p:sp>
        <p:sp>
          <p:nvSpPr>
            <p:cNvPr id="42" name="Freeform: Shape 41">
              <a:extLst>
                <a:ext uri="{FF2B5EF4-FFF2-40B4-BE49-F238E27FC236}">
                  <a16:creationId xmlns:a16="http://schemas.microsoft.com/office/drawing/2014/main" id="{B5DC70D9-C605-2234-F839-B8B3BE08FC71}"/>
                </a:ext>
              </a:extLst>
            </p:cNvPr>
            <p:cNvSpPr/>
            <p:nvPr/>
          </p:nvSpPr>
          <p:spPr>
            <a:xfrm>
              <a:off x="5810250" y="1238250"/>
              <a:ext cx="2095500" cy="1143000"/>
            </a:xfrm>
            <a:custGeom>
              <a:avLst/>
              <a:gdLst>
                <a:gd name="connsiteX0" fmla="*/ 2000780 w 2095500"/>
                <a:gd name="connsiteY0" fmla="*/ 80 h 1143000"/>
                <a:gd name="connsiteX1" fmla="*/ 2096030 w 2095500"/>
                <a:gd name="connsiteY1" fmla="*/ 80 h 1143000"/>
                <a:gd name="connsiteX2" fmla="*/ 2096030 w 2095500"/>
                <a:gd name="connsiteY2" fmla="*/ 1143080 h 1143000"/>
                <a:gd name="connsiteX3" fmla="*/ 2000780 w 2095500"/>
                <a:gd name="connsiteY3" fmla="*/ 1143080 h 1143000"/>
                <a:gd name="connsiteX4" fmla="*/ 95780 w 2095500"/>
                <a:gd name="connsiteY4" fmla="*/ 1143080 h 1143000"/>
                <a:gd name="connsiteX5" fmla="*/ 530 w 2095500"/>
                <a:gd name="connsiteY5" fmla="*/ 1143080 h 1143000"/>
                <a:gd name="connsiteX6" fmla="*/ 530 w 2095500"/>
                <a:gd name="connsiteY6" fmla="*/ 80 h 1143000"/>
                <a:gd name="connsiteX7" fmla="*/ 95780 w 2095500"/>
                <a:gd name="connsiteY7" fmla="*/ 8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5500" h="1143000">
                  <a:moveTo>
                    <a:pt x="2000780" y="80"/>
                  </a:moveTo>
                  <a:cubicBezTo>
                    <a:pt x="2053385" y="80"/>
                    <a:pt x="2096030" y="80"/>
                    <a:pt x="2096030" y="80"/>
                  </a:cubicBezTo>
                  <a:lnTo>
                    <a:pt x="2096030" y="1143080"/>
                  </a:lnTo>
                  <a:cubicBezTo>
                    <a:pt x="2096030" y="1143080"/>
                    <a:pt x="2053385" y="1143080"/>
                    <a:pt x="2000780" y="1143080"/>
                  </a:cubicBezTo>
                  <a:lnTo>
                    <a:pt x="95780" y="1143080"/>
                  </a:lnTo>
                  <a:cubicBezTo>
                    <a:pt x="43175" y="1143080"/>
                    <a:pt x="530" y="1143080"/>
                    <a:pt x="530" y="1143080"/>
                  </a:cubicBezTo>
                  <a:lnTo>
                    <a:pt x="530" y="80"/>
                  </a:lnTo>
                  <a:cubicBezTo>
                    <a:pt x="530" y="80"/>
                    <a:pt x="43175" y="80"/>
                    <a:pt x="95780" y="80"/>
                  </a:cubicBezTo>
                  <a:close/>
                </a:path>
              </a:pathLst>
            </a:custGeom>
            <a:solidFill>
              <a:srgbClr val="E6E6E6"/>
            </a:solidFill>
            <a:ln w="9525" cap="flat">
              <a:solidFill>
                <a:srgbClr val="000000"/>
              </a:solidFill>
              <a:prstDash val="solid"/>
              <a:miter/>
            </a:ln>
          </p:spPr>
          <p:txBody>
            <a:bodyPr rtlCol="0" anchor="ctr"/>
            <a:lstStyle/>
            <a:p>
              <a:endParaRPr lang="en-IN" sz="2400"/>
            </a:p>
          </p:txBody>
        </p:sp>
        <p:grpSp>
          <p:nvGrpSpPr>
            <p:cNvPr id="43" name="Graphic 3">
              <a:extLst>
                <a:ext uri="{FF2B5EF4-FFF2-40B4-BE49-F238E27FC236}">
                  <a16:creationId xmlns:a16="http://schemas.microsoft.com/office/drawing/2014/main" id="{7D2D9B3A-AD27-D407-3AAA-ABB6FA9DB0E4}"/>
                </a:ext>
              </a:extLst>
            </p:cNvPr>
            <p:cNvGrpSpPr/>
            <p:nvPr/>
          </p:nvGrpSpPr>
          <p:grpSpPr>
            <a:xfrm>
              <a:off x="5916612" y="1238250"/>
              <a:ext cx="485710" cy="631671"/>
              <a:chOff x="5916612" y="1238250"/>
              <a:chExt cx="485710" cy="631671"/>
            </a:xfrm>
          </p:grpSpPr>
          <p:sp>
            <p:nvSpPr>
              <p:cNvPr id="44" name="Freeform: Shape 43">
                <a:extLst>
                  <a:ext uri="{FF2B5EF4-FFF2-40B4-BE49-F238E27FC236}">
                    <a16:creationId xmlns:a16="http://schemas.microsoft.com/office/drawing/2014/main" id="{E747AC74-BCA6-D82F-2EC4-E208B65D8E2C}"/>
                  </a:ext>
                </a:extLst>
              </p:cNvPr>
              <p:cNvSpPr/>
              <p:nvPr/>
            </p:nvSpPr>
            <p:spPr>
              <a:xfrm>
                <a:off x="6096000" y="1333500"/>
                <a:ext cx="95250" cy="381000"/>
              </a:xfrm>
              <a:custGeom>
                <a:avLst/>
                <a:gdLst>
                  <a:gd name="connsiteX0" fmla="*/ 560 w 95250"/>
                  <a:gd name="connsiteY0" fmla="*/ 150 h 381000"/>
                  <a:gd name="connsiteX1" fmla="*/ 95810 w 95250"/>
                  <a:gd name="connsiteY1" fmla="*/ 150 h 381000"/>
                  <a:gd name="connsiteX2" fmla="*/ 95810 w 95250"/>
                  <a:gd name="connsiteY2" fmla="*/ 381150 h 381000"/>
                  <a:gd name="connsiteX3" fmla="*/ 560 w 95250"/>
                  <a:gd name="connsiteY3" fmla="*/ 381150 h 381000"/>
                </a:gdLst>
                <a:ahLst/>
                <a:cxnLst>
                  <a:cxn ang="0">
                    <a:pos x="connsiteX0" y="connsiteY0"/>
                  </a:cxn>
                  <a:cxn ang="0">
                    <a:pos x="connsiteX1" y="connsiteY1"/>
                  </a:cxn>
                  <a:cxn ang="0">
                    <a:pos x="connsiteX2" y="connsiteY2"/>
                  </a:cxn>
                  <a:cxn ang="0">
                    <a:pos x="connsiteX3" y="connsiteY3"/>
                  </a:cxn>
                </a:cxnLst>
                <a:rect l="l" t="t" r="r" b="b"/>
                <a:pathLst>
                  <a:path w="95250" h="381000">
                    <a:moveTo>
                      <a:pt x="560" y="150"/>
                    </a:moveTo>
                    <a:lnTo>
                      <a:pt x="95810" y="150"/>
                    </a:lnTo>
                    <a:lnTo>
                      <a:pt x="95810" y="381150"/>
                    </a:lnTo>
                    <a:lnTo>
                      <a:pt x="560" y="381150"/>
                    </a:lnTo>
                    <a:close/>
                  </a:path>
                </a:pathLst>
              </a:custGeom>
              <a:solidFill>
                <a:srgbClr val="00308F"/>
              </a:solidFill>
              <a:ln w="9525" cap="flat">
                <a:noFill/>
                <a:prstDash val="solid"/>
                <a:miter/>
              </a:ln>
            </p:spPr>
            <p:txBody>
              <a:bodyPr rtlCol="0" anchor="ctr"/>
              <a:lstStyle/>
              <a:p>
                <a:endParaRPr lang="en-IN" sz="2400"/>
              </a:p>
            </p:txBody>
          </p:sp>
          <p:sp>
            <p:nvSpPr>
              <p:cNvPr id="45" name="Freeform: Shape 44">
                <a:extLst>
                  <a:ext uri="{FF2B5EF4-FFF2-40B4-BE49-F238E27FC236}">
                    <a16:creationId xmlns:a16="http://schemas.microsoft.com/office/drawing/2014/main" id="{D0C269A5-5412-A4CA-388F-D2416CAFBAD6}"/>
                  </a:ext>
                </a:extLst>
              </p:cNvPr>
              <p:cNvSpPr/>
              <p:nvPr/>
            </p:nvSpPr>
            <p:spPr>
              <a:xfrm>
                <a:off x="6096000" y="1238250"/>
                <a:ext cx="95250" cy="95250"/>
              </a:xfrm>
              <a:custGeom>
                <a:avLst/>
                <a:gdLst>
                  <a:gd name="connsiteX0" fmla="*/ 560 w 95250"/>
                  <a:gd name="connsiteY0" fmla="*/ 95400 h 95250"/>
                  <a:gd name="connsiteX1" fmla="*/ 95810 w 95250"/>
                  <a:gd name="connsiteY1" fmla="*/ 95400 h 95250"/>
                  <a:gd name="connsiteX2" fmla="*/ 48185 w 95250"/>
                  <a:gd name="connsiteY2" fmla="*/ 150 h 95250"/>
                </a:gdLst>
                <a:ahLst/>
                <a:cxnLst>
                  <a:cxn ang="0">
                    <a:pos x="connsiteX0" y="connsiteY0"/>
                  </a:cxn>
                  <a:cxn ang="0">
                    <a:pos x="connsiteX1" y="connsiteY1"/>
                  </a:cxn>
                  <a:cxn ang="0">
                    <a:pos x="connsiteX2" y="connsiteY2"/>
                  </a:cxn>
                </a:cxnLst>
                <a:rect l="l" t="t" r="r" b="b"/>
                <a:pathLst>
                  <a:path w="95250" h="95250">
                    <a:moveTo>
                      <a:pt x="560" y="95400"/>
                    </a:moveTo>
                    <a:lnTo>
                      <a:pt x="95810" y="95400"/>
                    </a:lnTo>
                    <a:lnTo>
                      <a:pt x="48185" y="150"/>
                    </a:lnTo>
                    <a:close/>
                  </a:path>
                </a:pathLst>
              </a:custGeom>
              <a:solidFill>
                <a:srgbClr val="00308F"/>
              </a:solidFill>
              <a:ln w="9525" cap="flat">
                <a:noFill/>
                <a:prstDash val="solid"/>
                <a:miter/>
              </a:ln>
            </p:spPr>
            <p:txBody>
              <a:bodyPr rtlCol="0" anchor="ctr"/>
              <a:lstStyle/>
              <a:p>
                <a:endParaRPr lang="en-IN" sz="2400"/>
              </a:p>
            </p:txBody>
          </p:sp>
          <p:sp>
            <p:nvSpPr>
              <p:cNvPr id="46" name="Freeform: Shape 45">
                <a:extLst>
                  <a:ext uri="{FF2B5EF4-FFF2-40B4-BE49-F238E27FC236}">
                    <a16:creationId xmlns:a16="http://schemas.microsoft.com/office/drawing/2014/main" id="{88968AEB-6B39-6FA3-A03C-42474FC2B35A}"/>
                  </a:ext>
                </a:extLst>
              </p:cNvPr>
              <p:cNvSpPr/>
              <p:nvPr/>
            </p:nvSpPr>
            <p:spPr>
              <a:xfrm>
                <a:off x="6000750" y="1381125"/>
                <a:ext cx="285750" cy="285750"/>
              </a:xfrm>
              <a:custGeom>
                <a:avLst/>
                <a:gdLst>
                  <a:gd name="connsiteX0" fmla="*/ 286310 w 285750"/>
                  <a:gd name="connsiteY0" fmla="*/ 143025 h 285750"/>
                  <a:gd name="connsiteX1" fmla="*/ 143435 w 285750"/>
                  <a:gd name="connsiteY1" fmla="*/ 285900 h 285750"/>
                  <a:gd name="connsiteX2" fmla="*/ 560 w 285750"/>
                  <a:gd name="connsiteY2" fmla="*/ 143025 h 285750"/>
                  <a:gd name="connsiteX3" fmla="*/ 143435 w 285750"/>
                  <a:gd name="connsiteY3" fmla="*/ 150 h 285750"/>
                  <a:gd name="connsiteX4" fmla="*/ 286310 w 285750"/>
                  <a:gd name="connsiteY4" fmla="*/ 14302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85750">
                    <a:moveTo>
                      <a:pt x="286310" y="143025"/>
                    </a:moveTo>
                    <a:cubicBezTo>
                      <a:pt x="286310" y="221933"/>
                      <a:pt x="222343" y="285900"/>
                      <a:pt x="143435" y="285900"/>
                    </a:cubicBezTo>
                    <a:cubicBezTo>
                      <a:pt x="64527" y="285900"/>
                      <a:pt x="560" y="221933"/>
                      <a:pt x="560" y="143025"/>
                    </a:cubicBezTo>
                    <a:cubicBezTo>
                      <a:pt x="560" y="64117"/>
                      <a:pt x="64527" y="150"/>
                      <a:pt x="143435" y="150"/>
                    </a:cubicBezTo>
                    <a:cubicBezTo>
                      <a:pt x="222343" y="150"/>
                      <a:pt x="286310" y="64117"/>
                      <a:pt x="286310" y="143025"/>
                    </a:cubicBezTo>
                    <a:close/>
                  </a:path>
                </a:pathLst>
              </a:custGeom>
              <a:noFill/>
              <a:ln w="19050" cap="flat">
                <a:solidFill>
                  <a:srgbClr val="00308F"/>
                </a:solidFill>
                <a:custDash>
                  <a:ds d="225000" sp="225000"/>
                </a:custDash>
                <a:miter/>
              </a:ln>
            </p:spPr>
            <p:txBody>
              <a:bodyPr rtlCol="0" anchor="ctr"/>
              <a:lstStyle/>
              <a:p>
                <a:endParaRPr lang="en-IN" sz="2400"/>
              </a:p>
            </p:txBody>
          </p:sp>
          <p:sp>
            <p:nvSpPr>
              <p:cNvPr id="47" name="TextBox 46">
                <a:extLst>
                  <a:ext uri="{FF2B5EF4-FFF2-40B4-BE49-F238E27FC236}">
                    <a16:creationId xmlns:a16="http://schemas.microsoft.com/office/drawing/2014/main" id="{1F2F399C-9EC3-BC50-7D05-EB0810DAF64E}"/>
                  </a:ext>
                </a:extLst>
              </p:cNvPr>
              <p:cNvSpPr txBox="1"/>
              <p:nvPr/>
            </p:nvSpPr>
            <p:spPr>
              <a:xfrm>
                <a:off x="5916612" y="1754505"/>
                <a:ext cx="485710"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000000"/>
                    </a:solidFill>
                    <a:latin typeface="Arial"/>
                    <a:cs typeface="Arial"/>
                    <a:sym typeface="Arial"/>
                    <a:rtl val="0"/>
                  </a:rPr>
                  <a:t>5G NR Cell</a:t>
                </a:r>
              </a:p>
            </p:txBody>
          </p:sp>
        </p:grpSp>
        <p:grpSp>
          <p:nvGrpSpPr>
            <p:cNvPr id="48" name="Graphic 3">
              <a:extLst>
                <a:ext uri="{FF2B5EF4-FFF2-40B4-BE49-F238E27FC236}">
                  <a16:creationId xmlns:a16="http://schemas.microsoft.com/office/drawing/2014/main" id="{F20C4EDF-4E1A-5A8B-E424-1D6927B7E15B}"/>
                </a:ext>
              </a:extLst>
            </p:cNvPr>
            <p:cNvGrpSpPr/>
            <p:nvPr/>
          </p:nvGrpSpPr>
          <p:grpSpPr>
            <a:xfrm>
              <a:off x="7171372" y="1238250"/>
              <a:ext cx="367889" cy="641831"/>
              <a:chOff x="7171372" y="1238250"/>
              <a:chExt cx="367889" cy="641831"/>
            </a:xfrm>
          </p:grpSpPr>
          <p:sp>
            <p:nvSpPr>
              <p:cNvPr id="49" name="Freeform: Shape 48">
                <a:extLst>
                  <a:ext uri="{FF2B5EF4-FFF2-40B4-BE49-F238E27FC236}">
                    <a16:creationId xmlns:a16="http://schemas.microsoft.com/office/drawing/2014/main" id="{D410DAE5-B8DE-F7D1-7398-76E89ACB321C}"/>
                  </a:ext>
                </a:extLst>
              </p:cNvPr>
              <p:cNvSpPr/>
              <p:nvPr/>
            </p:nvSpPr>
            <p:spPr>
              <a:xfrm>
                <a:off x="7334250" y="1333500"/>
                <a:ext cx="95250" cy="381000"/>
              </a:xfrm>
              <a:custGeom>
                <a:avLst/>
                <a:gdLst>
                  <a:gd name="connsiteX0" fmla="*/ 690 w 95250"/>
                  <a:gd name="connsiteY0" fmla="*/ 150 h 381000"/>
                  <a:gd name="connsiteX1" fmla="*/ 95940 w 95250"/>
                  <a:gd name="connsiteY1" fmla="*/ 150 h 381000"/>
                  <a:gd name="connsiteX2" fmla="*/ 95940 w 95250"/>
                  <a:gd name="connsiteY2" fmla="*/ 381150 h 381000"/>
                  <a:gd name="connsiteX3" fmla="*/ 690 w 95250"/>
                  <a:gd name="connsiteY3" fmla="*/ 381150 h 381000"/>
                </a:gdLst>
                <a:ahLst/>
                <a:cxnLst>
                  <a:cxn ang="0">
                    <a:pos x="connsiteX0" y="connsiteY0"/>
                  </a:cxn>
                  <a:cxn ang="0">
                    <a:pos x="connsiteX1" y="connsiteY1"/>
                  </a:cxn>
                  <a:cxn ang="0">
                    <a:pos x="connsiteX2" y="connsiteY2"/>
                  </a:cxn>
                  <a:cxn ang="0">
                    <a:pos x="connsiteX3" y="connsiteY3"/>
                  </a:cxn>
                </a:cxnLst>
                <a:rect l="l" t="t" r="r" b="b"/>
                <a:pathLst>
                  <a:path w="95250" h="381000">
                    <a:moveTo>
                      <a:pt x="690" y="150"/>
                    </a:moveTo>
                    <a:lnTo>
                      <a:pt x="95940" y="150"/>
                    </a:lnTo>
                    <a:lnTo>
                      <a:pt x="95940" y="381150"/>
                    </a:lnTo>
                    <a:lnTo>
                      <a:pt x="690" y="381150"/>
                    </a:lnTo>
                    <a:close/>
                  </a:path>
                </a:pathLst>
              </a:custGeom>
              <a:solidFill>
                <a:srgbClr val="555555"/>
              </a:solidFill>
              <a:ln w="9525" cap="flat">
                <a:noFill/>
                <a:prstDash val="solid"/>
                <a:miter/>
              </a:ln>
            </p:spPr>
            <p:txBody>
              <a:bodyPr rtlCol="0" anchor="ctr"/>
              <a:lstStyle/>
              <a:p>
                <a:endParaRPr lang="en-IN" sz="2400"/>
              </a:p>
            </p:txBody>
          </p:sp>
          <p:sp>
            <p:nvSpPr>
              <p:cNvPr id="50" name="Freeform: Shape 49">
                <a:extLst>
                  <a:ext uri="{FF2B5EF4-FFF2-40B4-BE49-F238E27FC236}">
                    <a16:creationId xmlns:a16="http://schemas.microsoft.com/office/drawing/2014/main" id="{BFCBEE8C-F01A-380E-8C04-850FF7D3439A}"/>
                  </a:ext>
                </a:extLst>
              </p:cNvPr>
              <p:cNvSpPr/>
              <p:nvPr/>
            </p:nvSpPr>
            <p:spPr>
              <a:xfrm>
                <a:off x="7334250" y="1238250"/>
                <a:ext cx="95250" cy="95250"/>
              </a:xfrm>
              <a:custGeom>
                <a:avLst/>
                <a:gdLst>
                  <a:gd name="connsiteX0" fmla="*/ 690 w 95250"/>
                  <a:gd name="connsiteY0" fmla="*/ 95400 h 95250"/>
                  <a:gd name="connsiteX1" fmla="*/ 95940 w 95250"/>
                  <a:gd name="connsiteY1" fmla="*/ 95400 h 95250"/>
                  <a:gd name="connsiteX2" fmla="*/ 48315 w 95250"/>
                  <a:gd name="connsiteY2" fmla="*/ 150 h 95250"/>
                </a:gdLst>
                <a:ahLst/>
                <a:cxnLst>
                  <a:cxn ang="0">
                    <a:pos x="connsiteX0" y="connsiteY0"/>
                  </a:cxn>
                  <a:cxn ang="0">
                    <a:pos x="connsiteX1" y="connsiteY1"/>
                  </a:cxn>
                  <a:cxn ang="0">
                    <a:pos x="connsiteX2" y="connsiteY2"/>
                  </a:cxn>
                </a:cxnLst>
                <a:rect l="l" t="t" r="r" b="b"/>
                <a:pathLst>
                  <a:path w="95250" h="95250">
                    <a:moveTo>
                      <a:pt x="690" y="95400"/>
                    </a:moveTo>
                    <a:lnTo>
                      <a:pt x="95940" y="95400"/>
                    </a:lnTo>
                    <a:lnTo>
                      <a:pt x="48315" y="150"/>
                    </a:lnTo>
                    <a:close/>
                  </a:path>
                </a:pathLst>
              </a:custGeom>
              <a:solidFill>
                <a:srgbClr val="555555"/>
              </a:solidFill>
              <a:ln w="9525" cap="flat">
                <a:noFill/>
                <a:prstDash val="solid"/>
                <a:miter/>
              </a:ln>
            </p:spPr>
            <p:txBody>
              <a:bodyPr rtlCol="0" anchor="ctr"/>
              <a:lstStyle/>
              <a:p>
                <a:endParaRPr lang="en-IN" sz="2400"/>
              </a:p>
            </p:txBody>
          </p:sp>
          <p:sp>
            <p:nvSpPr>
              <p:cNvPr id="51" name="Freeform: Shape 50">
                <a:extLst>
                  <a:ext uri="{FF2B5EF4-FFF2-40B4-BE49-F238E27FC236}">
                    <a16:creationId xmlns:a16="http://schemas.microsoft.com/office/drawing/2014/main" id="{03CF219F-292B-210C-F647-86B9D7A0FAEB}"/>
                  </a:ext>
                </a:extLst>
              </p:cNvPr>
              <p:cNvSpPr/>
              <p:nvPr/>
            </p:nvSpPr>
            <p:spPr>
              <a:xfrm>
                <a:off x="7267575" y="1409700"/>
                <a:ext cx="228600" cy="228600"/>
              </a:xfrm>
              <a:custGeom>
                <a:avLst/>
                <a:gdLst>
                  <a:gd name="connsiteX0" fmla="*/ 229290 w 228600"/>
                  <a:gd name="connsiteY0" fmla="*/ 114450 h 228600"/>
                  <a:gd name="connsiteX1" fmla="*/ 114990 w 228600"/>
                  <a:gd name="connsiteY1" fmla="*/ 228750 h 228600"/>
                  <a:gd name="connsiteX2" fmla="*/ 690 w 228600"/>
                  <a:gd name="connsiteY2" fmla="*/ 114450 h 228600"/>
                  <a:gd name="connsiteX3" fmla="*/ 114990 w 228600"/>
                  <a:gd name="connsiteY3" fmla="*/ 150 h 228600"/>
                  <a:gd name="connsiteX4" fmla="*/ 229290 w 228600"/>
                  <a:gd name="connsiteY4" fmla="*/ 11445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9290" y="114450"/>
                    </a:moveTo>
                    <a:cubicBezTo>
                      <a:pt x="229290" y="177576"/>
                      <a:pt x="178116" y="228750"/>
                      <a:pt x="114990" y="228750"/>
                    </a:cubicBezTo>
                    <a:cubicBezTo>
                      <a:pt x="51864" y="228750"/>
                      <a:pt x="690" y="177576"/>
                      <a:pt x="690" y="114450"/>
                    </a:cubicBezTo>
                    <a:cubicBezTo>
                      <a:pt x="690" y="51324"/>
                      <a:pt x="51864" y="150"/>
                      <a:pt x="114990" y="150"/>
                    </a:cubicBezTo>
                    <a:cubicBezTo>
                      <a:pt x="178116" y="150"/>
                      <a:pt x="229290" y="51324"/>
                      <a:pt x="229290" y="114450"/>
                    </a:cubicBezTo>
                    <a:close/>
                  </a:path>
                </a:pathLst>
              </a:custGeom>
              <a:noFill/>
              <a:ln w="19050" cap="flat">
                <a:solidFill>
                  <a:srgbClr val="555555"/>
                </a:solidFill>
                <a:custDash>
                  <a:ds d="300000" sp="150000"/>
                </a:custDash>
                <a:miter/>
              </a:ln>
            </p:spPr>
            <p:txBody>
              <a:bodyPr rtlCol="0" anchor="ctr"/>
              <a:lstStyle/>
              <a:p>
                <a:endParaRPr lang="en-IN" sz="2400"/>
              </a:p>
            </p:txBody>
          </p:sp>
          <p:sp>
            <p:nvSpPr>
              <p:cNvPr id="52" name="TextBox 51">
                <a:extLst>
                  <a:ext uri="{FF2B5EF4-FFF2-40B4-BE49-F238E27FC236}">
                    <a16:creationId xmlns:a16="http://schemas.microsoft.com/office/drawing/2014/main" id="{9FFA80E0-269B-5134-3C49-39464C19B4F1}"/>
                  </a:ext>
                </a:extLst>
              </p:cNvPr>
              <p:cNvSpPr txBox="1"/>
              <p:nvPr/>
            </p:nvSpPr>
            <p:spPr>
              <a:xfrm>
                <a:off x="7171372" y="1764665"/>
                <a:ext cx="367889"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000000"/>
                    </a:solidFill>
                    <a:latin typeface="Arial"/>
                    <a:cs typeface="Arial"/>
                    <a:sym typeface="Arial"/>
                    <a:rtl val="0"/>
                  </a:rPr>
                  <a:t>LTE Cell</a:t>
                </a:r>
              </a:p>
            </p:txBody>
          </p:sp>
        </p:grpSp>
        <p:sp>
          <p:nvSpPr>
            <p:cNvPr id="53" name="Freeform: Shape 52">
              <a:extLst>
                <a:ext uri="{FF2B5EF4-FFF2-40B4-BE49-F238E27FC236}">
                  <a16:creationId xmlns:a16="http://schemas.microsoft.com/office/drawing/2014/main" id="{77785297-DCC1-07D5-C852-ABE5BD028C21}"/>
                </a:ext>
              </a:extLst>
            </p:cNvPr>
            <p:cNvSpPr/>
            <p:nvPr/>
          </p:nvSpPr>
          <p:spPr>
            <a:xfrm>
              <a:off x="6305550" y="1543050"/>
              <a:ext cx="152400" cy="152400"/>
            </a:xfrm>
            <a:custGeom>
              <a:avLst/>
              <a:gdLst>
                <a:gd name="connsiteX0" fmla="*/ 152930 w 152400"/>
                <a:gd name="connsiteY0" fmla="*/ 76280 h 152400"/>
                <a:gd name="connsiteX1" fmla="*/ 76730 w 152400"/>
                <a:gd name="connsiteY1" fmla="*/ 152480 h 152400"/>
                <a:gd name="connsiteX2" fmla="*/ 530 w 152400"/>
                <a:gd name="connsiteY2" fmla="*/ 76280 h 152400"/>
                <a:gd name="connsiteX3" fmla="*/ 76730 w 152400"/>
                <a:gd name="connsiteY3" fmla="*/ 80 h 152400"/>
                <a:gd name="connsiteX4" fmla="*/ 152930 w 152400"/>
                <a:gd name="connsiteY4" fmla="*/ 7628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930" y="76280"/>
                  </a:moveTo>
                  <a:cubicBezTo>
                    <a:pt x="152930" y="118364"/>
                    <a:pt x="118814" y="152480"/>
                    <a:pt x="76730" y="152480"/>
                  </a:cubicBezTo>
                  <a:cubicBezTo>
                    <a:pt x="34646" y="152480"/>
                    <a:pt x="530" y="118364"/>
                    <a:pt x="530" y="76280"/>
                  </a:cubicBezTo>
                  <a:cubicBezTo>
                    <a:pt x="530" y="34196"/>
                    <a:pt x="34646" y="80"/>
                    <a:pt x="76730" y="80"/>
                  </a:cubicBezTo>
                  <a:cubicBezTo>
                    <a:pt x="118814" y="80"/>
                    <a:pt x="152930" y="34196"/>
                    <a:pt x="152930" y="76280"/>
                  </a:cubicBezTo>
                  <a:close/>
                </a:path>
              </a:pathLst>
            </a:custGeom>
            <a:solidFill>
              <a:srgbClr val="FFD700"/>
            </a:solidFill>
            <a:ln w="9525" cap="flat">
              <a:noFill/>
              <a:prstDash val="solid"/>
              <a:miter/>
            </a:ln>
          </p:spPr>
          <p:txBody>
            <a:bodyPr rtlCol="0" anchor="ctr"/>
            <a:lstStyle/>
            <a:p>
              <a:endParaRPr lang="en-IN" sz="2400"/>
            </a:p>
          </p:txBody>
        </p:sp>
        <p:sp>
          <p:nvSpPr>
            <p:cNvPr id="54" name="Freeform: Shape 53">
              <a:extLst>
                <a:ext uri="{FF2B5EF4-FFF2-40B4-BE49-F238E27FC236}">
                  <a16:creationId xmlns:a16="http://schemas.microsoft.com/office/drawing/2014/main" id="{74D107A8-5DF5-0690-D997-184B94A9E99B}"/>
                </a:ext>
              </a:extLst>
            </p:cNvPr>
            <p:cNvSpPr/>
            <p:nvPr/>
          </p:nvSpPr>
          <p:spPr>
            <a:xfrm>
              <a:off x="6381750" y="1619250"/>
              <a:ext cx="666750" cy="9525"/>
            </a:xfrm>
            <a:custGeom>
              <a:avLst/>
              <a:gdLst>
                <a:gd name="connsiteX0" fmla="*/ 530 w 666750"/>
                <a:gd name="connsiteY0" fmla="*/ 80 h 9525"/>
                <a:gd name="connsiteX1" fmla="*/ 667280 w 666750"/>
                <a:gd name="connsiteY1" fmla="*/ 80 h 9525"/>
              </a:gdLst>
              <a:ahLst/>
              <a:cxnLst>
                <a:cxn ang="0">
                  <a:pos x="connsiteX0" y="connsiteY0"/>
                </a:cxn>
                <a:cxn ang="0">
                  <a:pos x="connsiteX1" y="connsiteY1"/>
                </a:cxn>
              </a:cxnLst>
              <a:rect l="l" t="t" r="r" b="b"/>
              <a:pathLst>
                <a:path w="666750" h="9525">
                  <a:moveTo>
                    <a:pt x="530" y="80"/>
                  </a:moveTo>
                  <a:lnTo>
                    <a:pt x="667280" y="80"/>
                  </a:lnTo>
                </a:path>
              </a:pathLst>
            </a:custGeom>
            <a:solidFill>
              <a:srgbClr val="000000"/>
            </a:solidFill>
            <a:ln w="19050" cap="flat">
              <a:solidFill>
                <a:srgbClr val="000000"/>
              </a:solidFill>
              <a:prstDash val="solid"/>
              <a:miter/>
              <a:tailEnd type="stealth" w="lg" len="lg"/>
            </a:ln>
          </p:spPr>
          <p:txBody>
            <a:bodyPr rtlCol="0" anchor="ctr"/>
            <a:lstStyle/>
            <a:p>
              <a:endParaRPr lang="en-IN" sz="2400"/>
            </a:p>
          </p:txBody>
        </p:sp>
        <p:sp>
          <p:nvSpPr>
            <p:cNvPr id="55" name="TextBox 54">
              <a:extLst>
                <a:ext uri="{FF2B5EF4-FFF2-40B4-BE49-F238E27FC236}">
                  <a16:creationId xmlns:a16="http://schemas.microsoft.com/office/drawing/2014/main" id="{01828DE3-16AE-4E90-72A3-AF40469070F5}"/>
                </a:ext>
              </a:extLst>
            </p:cNvPr>
            <p:cNvSpPr txBox="1"/>
            <p:nvPr/>
          </p:nvSpPr>
          <p:spPr>
            <a:xfrm>
              <a:off x="6009322" y="2135505"/>
              <a:ext cx="1465450" cy="138499"/>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000000"/>
                  </a:solidFill>
                  <a:latin typeface="Arial"/>
                  <a:cs typeface="Arial"/>
                  <a:sym typeface="Arial"/>
                  <a:rtl val="0"/>
                </a:rPr>
                <a:t>Different Radio Technologies</a:t>
              </a:r>
            </a:p>
          </p:txBody>
        </p:sp>
      </p:grpSp>
      <p:grpSp>
        <p:nvGrpSpPr>
          <p:cNvPr id="56" name="Graphic 3">
            <a:extLst>
              <a:ext uri="{FF2B5EF4-FFF2-40B4-BE49-F238E27FC236}">
                <a16:creationId xmlns:a16="http://schemas.microsoft.com/office/drawing/2014/main" id="{A844435F-942A-610B-4778-7E9FDBB02F6E}"/>
              </a:ext>
            </a:extLst>
          </p:cNvPr>
          <p:cNvGrpSpPr/>
          <p:nvPr/>
        </p:nvGrpSpPr>
        <p:grpSpPr>
          <a:xfrm>
            <a:off x="1732280" y="3412067"/>
            <a:ext cx="7157720" cy="1921933"/>
            <a:chOff x="1299210" y="2559050"/>
            <a:chExt cx="5368290" cy="1441450"/>
          </a:xfrm>
        </p:grpSpPr>
        <p:sp>
          <p:nvSpPr>
            <p:cNvPr id="57" name="TextBox 56">
              <a:extLst>
                <a:ext uri="{FF2B5EF4-FFF2-40B4-BE49-F238E27FC236}">
                  <a16:creationId xmlns:a16="http://schemas.microsoft.com/office/drawing/2014/main" id="{98D8B1F4-45D8-B979-8B2A-B532B01678CD}"/>
                </a:ext>
              </a:extLst>
            </p:cNvPr>
            <p:cNvSpPr txBox="1"/>
            <p:nvPr/>
          </p:nvSpPr>
          <p:spPr>
            <a:xfrm>
              <a:off x="1299210" y="2559050"/>
              <a:ext cx="1779333" cy="207749"/>
            </a:xfrm>
            <a:prstGeom prst="rect">
              <a:avLst/>
            </a:prstGeom>
            <a:noFill/>
            <a:ln>
              <a:noFill/>
            </a:ln>
          </p:spPr>
          <p:txBody>
            <a:bodyPr wrap="none" lIns="0" tIns="0" rIns="0" bIns="0" rtlCol="0">
              <a:spAutoFit/>
            </a:bodyPr>
            <a:lstStyle/>
            <a:p>
              <a:pPr defTabSz="239994">
                <a:tabLst>
                  <a:tab pos="239994" algn="l"/>
                </a:tabLst>
              </a:pPr>
              <a:r>
                <a:rPr lang="en-IN" b="1" dirty="0">
                  <a:ln/>
                  <a:solidFill>
                    <a:srgbClr val="000000"/>
                  </a:solidFill>
                  <a:latin typeface="Arial"/>
                  <a:cs typeface="Arial"/>
                  <a:sym typeface="Arial"/>
                  <a:rtl val="0"/>
                </a:rPr>
                <a:t>Handover Complexity</a:t>
              </a:r>
            </a:p>
          </p:txBody>
        </p:sp>
        <p:sp>
          <p:nvSpPr>
            <p:cNvPr id="58" name="Freeform: Shape 57">
              <a:extLst>
                <a:ext uri="{FF2B5EF4-FFF2-40B4-BE49-F238E27FC236}">
                  <a16:creationId xmlns:a16="http://schemas.microsoft.com/office/drawing/2014/main" id="{1077E7A5-4D42-40E7-407D-66C908EE9E6E}"/>
                </a:ext>
              </a:extLst>
            </p:cNvPr>
            <p:cNvSpPr/>
            <p:nvPr/>
          </p:nvSpPr>
          <p:spPr>
            <a:xfrm>
              <a:off x="2381250" y="2857500"/>
              <a:ext cx="4286250" cy="1143000"/>
            </a:xfrm>
            <a:custGeom>
              <a:avLst/>
              <a:gdLst>
                <a:gd name="connsiteX0" fmla="*/ 4191170 w 4286250"/>
                <a:gd name="connsiteY0" fmla="*/ 250 h 1143000"/>
                <a:gd name="connsiteX1" fmla="*/ 4286420 w 4286250"/>
                <a:gd name="connsiteY1" fmla="*/ 250 h 1143000"/>
                <a:gd name="connsiteX2" fmla="*/ 4286420 w 4286250"/>
                <a:gd name="connsiteY2" fmla="*/ 1143250 h 1143000"/>
                <a:gd name="connsiteX3" fmla="*/ 4191170 w 4286250"/>
                <a:gd name="connsiteY3" fmla="*/ 1143250 h 1143000"/>
                <a:gd name="connsiteX4" fmla="*/ 95420 w 4286250"/>
                <a:gd name="connsiteY4" fmla="*/ 1143250 h 1143000"/>
                <a:gd name="connsiteX5" fmla="*/ 170 w 4286250"/>
                <a:gd name="connsiteY5" fmla="*/ 1143250 h 1143000"/>
                <a:gd name="connsiteX6" fmla="*/ 170 w 4286250"/>
                <a:gd name="connsiteY6" fmla="*/ 250 h 1143000"/>
                <a:gd name="connsiteX7" fmla="*/ 95420 w 4286250"/>
                <a:gd name="connsiteY7" fmla="*/ 25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86250" h="1143000">
                  <a:moveTo>
                    <a:pt x="4191170" y="250"/>
                  </a:moveTo>
                  <a:cubicBezTo>
                    <a:pt x="4243775" y="250"/>
                    <a:pt x="4286420" y="250"/>
                    <a:pt x="4286420" y="250"/>
                  </a:cubicBezTo>
                  <a:lnTo>
                    <a:pt x="4286420" y="1143250"/>
                  </a:lnTo>
                  <a:cubicBezTo>
                    <a:pt x="4286420" y="1143250"/>
                    <a:pt x="4243775" y="1143250"/>
                    <a:pt x="4191170" y="1143250"/>
                  </a:cubicBezTo>
                  <a:lnTo>
                    <a:pt x="95420" y="1143250"/>
                  </a:lnTo>
                  <a:cubicBezTo>
                    <a:pt x="42815" y="1143250"/>
                    <a:pt x="170" y="1143250"/>
                    <a:pt x="170" y="1143250"/>
                  </a:cubicBezTo>
                  <a:lnTo>
                    <a:pt x="170" y="250"/>
                  </a:lnTo>
                  <a:cubicBezTo>
                    <a:pt x="170" y="250"/>
                    <a:pt x="42815" y="250"/>
                    <a:pt x="95420" y="250"/>
                  </a:cubicBezTo>
                  <a:close/>
                </a:path>
              </a:pathLst>
            </a:custGeom>
            <a:solidFill>
              <a:srgbClr val="E6E6E6"/>
            </a:solidFill>
            <a:ln w="9525" cap="flat">
              <a:solidFill>
                <a:srgbClr val="000000"/>
              </a:solidFill>
              <a:prstDash val="solid"/>
              <a:miter/>
            </a:ln>
          </p:spPr>
          <p:txBody>
            <a:bodyPr rtlCol="0" anchor="ctr"/>
            <a:lstStyle/>
            <a:p>
              <a:endParaRPr lang="en-IN" sz="2400"/>
            </a:p>
          </p:txBody>
        </p:sp>
        <p:sp>
          <p:nvSpPr>
            <p:cNvPr id="59" name="Freeform: Shape 58">
              <a:extLst>
                <a:ext uri="{FF2B5EF4-FFF2-40B4-BE49-F238E27FC236}">
                  <a16:creationId xmlns:a16="http://schemas.microsoft.com/office/drawing/2014/main" id="{E0F86DC8-BC4F-D244-F94B-D9CD7031AFB9}"/>
                </a:ext>
              </a:extLst>
            </p:cNvPr>
            <p:cNvSpPr/>
            <p:nvPr/>
          </p:nvSpPr>
          <p:spPr>
            <a:xfrm>
              <a:off x="2857500" y="3714750"/>
              <a:ext cx="3333750" cy="9525"/>
            </a:xfrm>
            <a:custGeom>
              <a:avLst/>
              <a:gdLst>
                <a:gd name="connsiteX0" fmla="*/ 170 w 3333750"/>
                <a:gd name="connsiteY0" fmla="*/ 250 h 9525"/>
                <a:gd name="connsiteX1" fmla="*/ 3333920 w 3333750"/>
                <a:gd name="connsiteY1" fmla="*/ 250 h 9525"/>
              </a:gdLst>
              <a:ahLst/>
              <a:cxnLst>
                <a:cxn ang="0">
                  <a:pos x="connsiteX0" y="connsiteY0"/>
                </a:cxn>
                <a:cxn ang="0">
                  <a:pos x="connsiteX1" y="connsiteY1"/>
                </a:cxn>
              </a:cxnLst>
              <a:rect l="l" t="t" r="r" b="b"/>
              <a:pathLst>
                <a:path w="3333750" h="9525">
                  <a:moveTo>
                    <a:pt x="170" y="250"/>
                  </a:moveTo>
                  <a:lnTo>
                    <a:pt x="3333920" y="250"/>
                  </a:lnTo>
                </a:path>
              </a:pathLst>
            </a:custGeom>
            <a:ln w="19050" cap="flat">
              <a:solidFill>
                <a:srgbClr val="000000"/>
              </a:solidFill>
              <a:prstDash val="solid"/>
              <a:miter/>
            </a:ln>
          </p:spPr>
          <p:txBody>
            <a:bodyPr rtlCol="0" anchor="ctr"/>
            <a:lstStyle/>
            <a:p>
              <a:endParaRPr lang="en-IN" sz="2400"/>
            </a:p>
          </p:txBody>
        </p:sp>
        <p:sp>
          <p:nvSpPr>
            <p:cNvPr id="60" name="TextBox 59">
              <a:extLst>
                <a:ext uri="{FF2B5EF4-FFF2-40B4-BE49-F238E27FC236}">
                  <a16:creationId xmlns:a16="http://schemas.microsoft.com/office/drawing/2014/main" id="{544B430F-6912-6634-B457-E0DDEB5A05C3}"/>
                </a:ext>
              </a:extLst>
            </p:cNvPr>
            <p:cNvSpPr txBox="1"/>
            <p:nvPr/>
          </p:nvSpPr>
          <p:spPr>
            <a:xfrm>
              <a:off x="3994785" y="3754755"/>
              <a:ext cx="875240"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000000"/>
                  </a:solidFill>
                  <a:latin typeface="Arial"/>
                  <a:cs typeface="Arial"/>
                  <a:sym typeface="Arial"/>
                  <a:rtl val="0"/>
                </a:rPr>
                <a:t>Complexity Level</a:t>
              </a:r>
            </a:p>
          </p:txBody>
        </p:sp>
        <p:grpSp>
          <p:nvGrpSpPr>
            <p:cNvPr id="61" name="Graphic 3">
              <a:extLst>
                <a:ext uri="{FF2B5EF4-FFF2-40B4-BE49-F238E27FC236}">
                  <a16:creationId xmlns:a16="http://schemas.microsoft.com/office/drawing/2014/main" id="{20E585A9-D57F-EC13-DAC5-856E5249F58D}"/>
                </a:ext>
              </a:extLst>
            </p:cNvPr>
            <p:cNvGrpSpPr/>
            <p:nvPr/>
          </p:nvGrpSpPr>
          <p:grpSpPr>
            <a:xfrm>
              <a:off x="2999422" y="2897505"/>
              <a:ext cx="810578" cy="817245"/>
              <a:chOff x="2999422" y="2897505"/>
              <a:chExt cx="810578" cy="817245"/>
            </a:xfrm>
          </p:grpSpPr>
          <p:sp>
            <p:nvSpPr>
              <p:cNvPr id="62" name="Freeform: Shape 61">
                <a:extLst>
                  <a:ext uri="{FF2B5EF4-FFF2-40B4-BE49-F238E27FC236}">
                    <a16:creationId xmlns:a16="http://schemas.microsoft.com/office/drawing/2014/main" id="{679C73FA-B4AF-201B-43DB-DBDB8604B225}"/>
                  </a:ext>
                </a:extLst>
              </p:cNvPr>
              <p:cNvSpPr/>
              <p:nvPr/>
            </p:nvSpPr>
            <p:spPr>
              <a:xfrm>
                <a:off x="3143250" y="3143250"/>
                <a:ext cx="666750" cy="571500"/>
              </a:xfrm>
              <a:custGeom>
                <a:avLst/>
                <a:gdLst>
                  <a:gd name="connsiteX0" fmla="*/ 170 w 666750"/>
                  <a:gd name="connsiteY0" fmla="*/ 250 h 571500"/>
                  <a:gd name="connsiteX1" fmla="*/ 666920 w 666750"/>
                  <a:gd name="connsiteY1" fmla="*/ 250 h 571500"/>
                  <a:gd name="connsiteX2" fmla="*/ 666920 w 666750"/>
                  <a:gd name="connsiteY2" fmla="*/ 571750 h 571500"/>
                  <a:gd name="connsiteX3" fmla="*/ 170 w 666750"/>
                  <a:gd name="connsiteY3" fmla="*/ 571750 h 571500"/>
                </a:gdLst>
                <a:ahLst/>
                <a:cxnLst>
                  <a:cxn ang="0">
                    <a:pos x="connsiteX0" y="connsiteY0"/>
                  </a:cxn>
                  <a:cxn ang="0">
                    <a:pos x="connsiteX1" y="connsiteY1"/>
                  </a:cxn>
                  <a:cxn ang="0">
                    <a:pos x="connsiteX2" y="connsiteY2"/>
                  </a:cxn>
                  <a:cxn ang="0">
                    <a:pos x="connsiteX3" y="connsiteY3"/>
                  </a:cxn>
                </a:cxnLst>
                <a:rect l="l" t="t" r="r" b="b"/>
                <a:pathLst>
                  <a:path w="666750" h="571500">
                    <a:moveTo>
                      <a:pt x="170" y="250"/>
                    </a:moveTo>
                    <a:lnTo>
                      <a:pt x="666920" y="250"/>
                    </a:lnTo>
                    <a:lnTo>
                      <a:pt x="666920" y="571750"/>
                    </a:lnTo>
                    <a:lnTo>
                      <a:pt x="170" y="571750"/>
                    </a:lnTo>
                    <a:close/>
                  </a:path>
                </a:pathLst>
              </a:custGeom>
              <a:solidFill>
                <a:srgbClr val="00308F"/>
              </a:solidFill>
              <a:ln w="9525" cap="flat">
                <a:noFill/>
                <a:prstDash val="solid"/>
                <a:miter/>
              </a:ln>
            </p:spPr>
            <p:txBody>
              <a:bodyPr rtlCol="0" anchor="ctr"/>
              <a:lstStyle/>
              <a:p>
                <a:endParaRPr lang="en-IN" sz="2400"/>
              </a:p>
            </p:txBody>
          </p:sp>
          <p:sp>
            <p:nvSpPr>
              <p:cNvPr id="63" name="TextBox 62">
                <a:extLst>
                  <a:ext uri="{FF2B5EF4-FFF2-40B4-BE49-F238E27FC236}">
                    <a16:creationId xmlns:a16="http://schemas.microsoft.com/office/drawing/2014/main" id="{2F071CE0-0ACA-CFF8-6293-AD9AFB8C1D6D}"/>
                  </a:ext>
                </a:extLst>
              </p:cNvPr>
              <p:cNvSpPr txBox="1"/>
              <p:nvPr/>
            </p:nvSpPr>
            <p:spPr>
              <a:xfrm>
                <a:off x="2999422" y="2897505"/>
                <a:ext cx="774251"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000000"/>
                    </a:solidFill>
                    <a:latin typeface="Arial"/>
                    <a:cs typeface="Arial"/>
                    <a:sym typeface="Arial"/>
                    <a:rtl val="0"/>
                  </a:rPr>
                  <a:t>Intra-frequency</a:t>
                </a:r>
              </a:p>
            </p:txBody>
          </p:sp>
        </p:grpSp>
        <p:grpSp>
          <p:nvGrpSpPr>
            <p:cNvPr id="64" name="Graphic 3">
              <a:extLst>
                <a:ext uri="{FF2B5EF4-FFF2-40B4-BE49-F238E27FC236}">
                  <a16:creationId xmlns:a16="http://schemas.microsoft.com/office/drawing/2014/main" id="{5B89E91A-9202-8F9E-B16F-2D1AE99B3CCF}"/>
                </a:ext>
              </a:extLst>
            </p:cNvPr>
            <p:cNvGrpSpPr/>
            <p:nvPr/>
          </p:nvGrpSpPr>
          <p:grpSpPr>
            <a:xfrm>
              <a:off x="4047172" y="2707005"/>
              <a:ext cx="810578" cy="1007745"/>
              <a:chOff x="4047172" y="2707005"/>
              <a:chExt cx="810578" cy="1007745"/>
            </a:xfrm>
          </p:grpSpPr>
          <p:sp>
            <p:nvSpPr>
              <p:cNvPr id="65" name="Freeform: Shape 64">
                <a:extLst>
                  <a:ext uri="{FF2B5EF4-FFF2-40B4-BE49-F238E27FC236}">
                    <a16:creationId xmlns:a16="http://schemas.microsoft.com/office/drawing/2014/main" id="{63D04DD7-437F-BB4F-4B03-A3B99CC5EE8F}"/>
                  </a:ext>
                </a:extLst>
              </p:cNvPr>
              <p:cNvSpPr/>
              <p:nvPr/>
            </p:nvSpPr>
            <p:spPr>
              <a:xfrm>
                <a:off x="4191000" y="2952750"/>
                <a:ext cx="666750" cy="762000"/>
              </a:xfrm>
              <a:custGeom>
                <a:avLst/>
                <a:gdLst>
                  <a:gd name="connsiteX0" fmla="*/ 170 w 666750"/>
                  <a:gd name="connsiteY0" fmla="*/ 250 h 762000"/>
                  <a:gd name="connsiteX1" fmla="*/ 666920 w 666750"/>
                  <a:gd name="connsiteY1" fmla="*/ 250 h 762000"/>
                  <a:gd name="connsiteX2" fmla="*/ 666920 w 666750"/>
                  <a:gd name="connsiteY2" fmla="*/ 762250 h 762000"/>
                  <a:gd name="connsiteX3" fmla="*/ 170 w 666750"/>
                  <a:gd name="connsiteY3" fmla="*/ 762250 h 762000"/>
                </a:gdLst>
                <a:ahLst/>
                <a:cxnLst>
                  <a:cxn ang="0">
                    <a:pos x="connsiteX0" y="connsiteY0"/>
                  </a:cxn>
                  <a:cxn ang="0">
                    <a:pos x="connsiteX1" y="connsiteY1"/>
                  </a:cxn>
                  <a:cxn ang="0">
                    <a:pos x="connsiteX2" y="connsiteY2"/>
                  </a:cxn>
                  <a:cxn ang="0">
                    <a:pos x="connsiteX3" y="connsiteY3"/>
                  </a:cxn>
                </a:cxnLst>
                <a:rect l="l" t="t" r="r" b="b"/>
                <a:pathLst>
                  <a:path w="666750" h="762000">
                    <a:moveTo>
                      <a:pt x="170" y="250"/>
                    </a:moveTo>
                    <a:lnTo>
                      <a:pt x="666920" y="250"/>
                    </a:lnTo>
                    <a:lnTo>
                      <a:pt x="666920" y="762250"/>
                    </a:lnTo>
                    <a:lnTo>
                      <a:pt x="170" y="762250"/>
                    </a:lnTo>
                    <a:close/>
                  </a:path>
                </a:pathLst>
              </a:custGeom>
              <a:solidFill>
                <a:srgbClr val="00308F"/>
              </a:solidFill>
              <a:ln w="9525" cap="flat">
                <a:noFill/>
                <a:prstDash val="solid"/>
                <a:miter/>
              </a:ln>
            </p:spPr>
            <p:txBody>
              <a:bodyPr rtlCol="0" anchor="ctr"/>
              <a:lstStyle/>
              <a:p>
                <a:endParaRPr lang="en-IN" sz="2400"/>
              </a:p>
            </p:txBody>
          </p:sp>
          <p:sp>
            <p:nvSpPr>
              <p:cNvPr id="66" name="TextBox 65">
                <a:extLst>
                  <a:ext uri="{FF2B5EF4-FFF2-40B4-BE49-F238E27FC236}">
                    <a16:creationId xmlns:a16="http://schemas.microsoft.com/office/drawing/2014/main" id="{5613BA44-5ADD-A554-7974-39A4846530BF}"/>
                  </a:ext>
                </a:extLst>
              </p:cNvPr>
              <p:cNvSpPr txBox="1"/>
              <p:nvPr/>
            </p:nvSpPr>
            <p:spPr>
              <a:xfrm>
                <a:off x="4047172" y="2707005"/>
                <a:ext cx="774251"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000000"/>
                    </a:solidFill>
                    <a:latin typeface="Arial"/>
                    <a:cs typeface="Arial"/>
                    <a:sym typeface="Arial"/>
                    <a:rtl val="0"/>
                  </a:rPr>
                  <a:t>Inter-frequency</a:t>
                </a:r>
              </a:p>
            </p:txBody>
          </p:sp>
        </p:grpSp>
        <p:grpSp>
          <p:nvGrpSpPr>
            <p:cNvPr id="67" name="Graphic 3">
              <a:extLst>
                <a:ext uri="{FF2B5EF4-FFF2-40B4-BE49-F238E27FC236}">
                  <a16:creationId xmlns:a16="http://schemas.microsoft.com/office/drawing/2014/main" id="{D74AF75A-9CFD-2910-4F5A-23978A98BFCB}"/>
                </a:ext>
              </a:extLst>
            </p:cNvPr>
            <p:cNvGrpSpPr/>
            <p:nvPr/>
          </p:nvGrpSpPr>
          <p:grpSpPr>
            <a:xfrm>
              <a:off x="5238750" y="2562921"/>
              <a:ext cx="666750" cy="1151829"/>
              <a:chOff x="5238750" y="2562921"/>
              <a:chExt cx="666750" cy="1151829"/>
            </a:xfrm>
          </p:grpSpPr>
          <p:sp>
            <p:nvSpPr>
              <p:cNvPr id="68" name="Freeform: Shape 67">
                <a:extLst>
                  <a:ext uri="{FF2B5EF4-FFF2-40B4-BE49-F238E27FC236}">
                    <a16:creationId xmlns:a16="http://schemas.microsoft.com/office/drawing/2014/main" id="{5FA28955-9181-B1F4-A749-6719F4D1D0C2}"/>
                  </a:ext>
                </a:extLst>
              </p:cNvPr>
              <p:cNvSpPr/>
              <p:nvPr/>
            </p:nvSpPr>
            <p:spPr>
              <a:xfrm>
                <a:off x="5238750" y="2762250"/>
                <a:ext cx="666750" cy="952500"/>
              </a:xfrm>
              <a:custGeom>
                <a:avLst/>
                <a:gdLst>
                  <a:gd name="connsiteX0" fmla="*/ 170 w 666750"/>
                  <a:gd name="connsiteY0" fmla="*/ 250 h 952500"/>
                  <a:gd name="connsiteX1" fmla="*/ 666920 w 666750"/>
                  <a:gd name="connsiteY1" fmla="*/ 250 h 952500"/>
                  <a:gd name="connsiteX2" fmla="*/ 666920 w 666750"/>
                  <a:gd name="connsiteY2" fmla="*/ 952750 h 952500"/>
                  <a:gd name="connsiteX3" fmla="*/ 170 w 666750"/>
                  <a:gd name="connsiteY3" fmla="*/ 952750 h 952500"/>
                </a:gdLst>
                <a:ahLst/>
                <a:cxnLst>
                  <a:cxn ang="0">
                    <a:pos x="connsiteX0" y="connsiteY0"/>
                  </a:cxn>
                  <a:cxn ang="0">
                    <a:pos x="connsiteX1" y="connsiteY1"/>
                  </a:cxn>
                  <a:cxn ang="0">
                    <a:pos x="connsiteX2" y="connsiteY2"/>
                  </a:cxn>
                  <a:cxn ang="0">
                    <a:pos x="connsiteX3" y="connsiteY3"/>
                  </a:cxn>
                </a:cxnLst>
                <a:rect l="l" t="t" r="r" b="b"/>
                <a:pathLst>
                  <a:path w="666750" h="952500">
                    <a:moveTo>
                      <a:pt x="170" y="250"/>
                    </a:moveTo>
                    <a:lnTo>
                      <a:pt x="666920" y="250"/>
                    </a:lnTo>
                    <a:lnTo>
                      <a:pt x="666920" y="952750"/>
                    </a:lnTo>
                    <a:lnTo>
                      <a:pt x="170" y="952750"/>
                    </a:lnTo>
                    <a:close/>
                  </a:path>
                </a:pathLst>
              </a:custGeom>
              <a:solidFill>
                <a:srgbClr val="00308F"/>
              </a:solidFill>
              <a:ln w="9525" cap="flat">
                <a:noFill/>
                <a:prstDash val="solid"/>
                <a:miter/>
              </a:ln>
            </p:spPr>
            <p:txBody>
              <a:bodyPr rtlCol="0" anchor="ctr"/>
              <a:lstStyle/>
              <a:p>
                <a:endParaRPr lang="en-IN" sz="2400"/>
              </a:p>
            </p:txBody>
          </p:sp>
          <p:sp>
            <p:nvSpPr>
              <p:cNvPr id="69" name="TextBox 68">
                <a:extLst>
                  <a:ext uri="{FF2B5EF4-FFF2-40B4-BE49-F238E27FC236}">
                    <a16:creationId xmlns:a16="http://schemas.microsoft.com/office/drawing/2014/main" id="{F94E0B98-DDFE-FDDF-FB25-385BCBACE6EB}"/>
                  </a:ext>
                </a:extLst>
              </p:cNvPr>
              <p:cNvSpPr txBox="1"/>
              <p:nvPr/>
            </p:nvSpPr>
            <p:spPr>
              <a:xfrm>
                <a:off x="5344676" y="2562921"/>
                <a:ext cx="491577"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000000"/>
                    </a:solidFill>
                    <a:latin typeface="Arial"/>
                    <a:cs typeface="Arial"/>
                    <a:sym typeface="Arial"/>
                    <a:rtl val="0"/>
                  </a:rPr>
                  <a:t>Inter-RAT</a:t>
                </a:r>
              </a:p>
            </p:txBody>
          </p:sp>
        </p:grpSp>
      </p:grpSp>
      <p:grpSp>
        <p:nvGrpSpPr>
          <p:cNvPr id="70" name="Graphic 3">
            <a:extLst>
              <a:ext uri="{FF2B5EF4-FFF2-40B4-BE49-F238E27FC236}">
                <a16:creationId xmlns:a16="http://schemas.microsoft.com/office/drawing/2014/main" id="{F5038769-7A09-4B94-4CDE-8EF2D50A73D0}"/>
              </a:ext>
            </a:extLst>
          </p:cNvPr>
          <p:cNvGrpSpPr/>
          <p:nvPr/>
        </p:nvGrpSpPr>
        <p:grpSpPr>
          <a:xfrm>
            <a:off x="1888067" y="5403427"/>
            <a:ext cx="6786356" cy="1239577"/>
            <a:chOff x="1146810" y="3707130"/>
            <a:chExt cx="5089767" cy="929683"/>
          </a:xfrm>
        </p:grpSpPr>
        <p:sp>
          <p:nvSpPr>
            <p:cNvPr id="71" name="TextBox 70">
              <a:extLst>
                <a:ext uri="{FF2B5EF4-FFF2-40B4-BE49-F238E27FC236}">
                  <a16:creationId xmlns:a16="http://schemas.microsoft.com/office/drawing/2014/main" id="{7581A8A4-C96E-235D-9193-9D0F8C3FBC11}"/>
                </a:ext>
              </a:extLst>
            </p:cNvPr>
            <p:cNvSpPr txBox="1"/>
            <p:nvPr/>
          </p:nvSpPr>
          <p:spPr>
            <a:xfrm>
              <a:off x="1146810" y="3707130"/>
              <a:ext cx="1625445" cy="207749"/>
            </a:xfrm>
            <a:prstGeom prst="rect">
              <a:avLst/>
            </a:prstGeom>
            <a:noFill/>
            <a:ln>
              <a:noFill/>
            </a:ln>
          </p:spPr>
          <p:txBody>
            <a:bodyPr wrap="none" lIns="0" tIns="0" rIns="0" bIns="0" rtlCol="0">
              <a:spAutoFit/>
            </a:bodyPr>
            <a:lstStyle/>
            <a:p>
              <a:pPr defTabSz="239994">
                <a:tabLst>
                  <a:tab pos="239994" algn="l"/>
                </a:tabLst>
              </a:pPr>
              <a:r>
                <a:rPr lang="en-IN" b="1" dirty="0">
                  <a:ln/>
                  <a:solidFill>
                    <a:srgbClr val="000000"/>
                  </a:solidFill>
                  <a:latin typeface="Arial"/>
                  <a:cs typeface="Arial"/>
                  <a:sym typeface="Arial"/>
                  <a:rtl val="0"/>
                </a:rPr>
                <a:t>Key Considerations</a:t>
              </a:r>
            </a:p>
          </p:txBody>
        </p:sp>
        <p:sp>
          <p:nvSpPr>
            <p:cNvPr id="72" name="Freeform: Shape 71">
              <a:extLst>
                <a:ext uri="{FF2B5EF4-FFF2-40B4-BE49-F238E27FC236}">
                  <a16:creationId xmlns:a16="http://schemas.microsoft.com/office/drawing/2014/main" id="{9F505AFB-C21F-9E80-AFB8-85B443F08FE1}"/>
                </a:ext>
              </a:extLst>
            </p:cNvPr>
            <p:cNvSpPr/>
            <p:nvPr/>
          </p:nvSpPr>
          <p:spPr>
            <a:xfrm>
              <a:off x="1285875" y="4048125"/>
              <a:ext cx="95250" cy="95250"/>
            </a:xfrm>
            <a:custGeom>
              <a:avLst/>
              <a:gdLst>
                <a:gd name="connsiteX0" fmla="*/ 95300 w 95250"/>
                <a:gd name="connsiteY0" fmla="*/ 48015 h 95250"/>
                <a:gd name="connsiteX1" fmla="*/ 47675 w 95250"/>
                <a:gd name="connsiteY1" fmla="*/ 95640 h 95250"/>
                <a:gd name="connsiteX2" fmla="*/ 50 w 95250"/>
                <a:gd name="connsiteY2" fmla="*/ 48015 h 95250"/>
                <a:gd name="connsiteX3" fmla="*/ 47675 w 95250"/>
                <a:gd name="connsiteY3" fmla="*/ 390 h 95250"/>
                <a:gd name="connsiteX4" fmla="*/ 95300 w 95250"/>
                <a:gd name="connsiteY4" fmla="*/ 4801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300" y="48015"/>
                  </a:moveTo>
                  <a:cubicBezTo>
                    <a:pt x="95300" y="74318"/>
                    <a:pt x="73978" y="95640"/>
                    <a:pt x="47675" y="95640"/>
                  </a:cubicBezTo>
                  <a:cubicBezTo>
                    <a:pt x="21372" y="95640"/>
                    <a:pt x="50" y="74318"/>
                    <a:pt x="50" y="48015"/>
                  </a:cubicBezTo>
                  <a:cubicBezTo>
                    <a:pt x="50" y="21712"/>
                    <a:pt x="21372" y="390"/>
                    <a:pt x="47675" y="390"/>
                  </a:cubicBezTo>
                  <a:cubicBezTo>
                    <a:pt x="73978" y="390"/>
                    <a:pt x="95300" y="21712"/>
                    <a:pt x="95300" y="48015"/>
                  </a:cubicBezTo>
                  <a:close/>
                </a:path>
              </a:pathLst>
            </a:custGeom>
            <a:solidFill>
              <a:srgbClr val="FFD700"/>
            </a:solidFill>
            <a:ln w="9525" cap="flat">
              <a:noFill/>
              <a:prstDash val="solid"/>
              <a:miter/>
            </a:ln>
          </p:spPr>
          <p:txBody>
            <a:bodyPr rtlCol="0" anchor="ctr"/>
            <a:lstStyle/>
            <a:p>
              <a:endParaRPr lang="en-IN" sz="2400"/>
            </a:p>
          </p:txBody>
        </p:sp>
        <p:sp>
          <p:nvSpPr>
            <p:cNvPr id="73" name="TextBox 72">
              <a:extLst>
                <a:ext uri="{FF2B5EF4-FFF2-40B4-BE49-F238E27FC236}">
                  <a16:creationId xmlns:a16="http://schemas.microsoft.com/office/drawing/2014/main" id="{58092347-2B00-A18D-6503-818D41A71F55}"/>
                </a:ext>
              </a:extLst>
            </p:cNvPr>
            <p:cNvSpPr txBox="1"/>
            <p:nvPr/>
          </p:nvSpPr>
          <p:spPr>
            <a:xfrm>
              <a:off x="1472484" y="4022063"/>
              <a:ext cx="4764093"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000000"/>
                  </a:solidFill>
                  <a:latin typeface="Arial"/>
                  <a:cs typeface="Arial"/>
                  <a:sym typeface="Arial"/>
                  <a:rtl val="0"/>
                </a:rPr>
                <a:t>Signal Measurement: UE measures RSRP, RSRQ, and SINR of serving and neighboring cells</a:t>
              </a:r>
            </a:p>
          </p:txBody>
        </p:sp>
        <p:sp>
          <p:nvSpPr>
            <p:cNvPr id="74" name="Freeform: Shape 73">
              <a:extLst>
                <a:ext uri="{FF2B5EF4-FFF2-40B4-BE49-F238E27FC236}">
                  <a16:creationId xmlns:a16="http://schemas.microsoft.com/office/drawing/2014/main" id="{D0EB5F4D-4AD9-EE08-DA8A-ED2AE30BC2FD}"/>
                </a:ext>
              </a:extLst>
            </p:cNvPr>
            <p:cNvSpPr/>
            <p:nvPr/>
          </p:nvSpPr>
          <p:spPr>
            <a:xfrm>
              <a:off x="1285875" y="4286250"/>
              <a:ext cx="95250" cy="95250"/>
            </a:xfrm>
            <a:custGeom>
              <a:avLst/>
              <a:gdLst>
                <a:gd name="connsiteX0" fmla="*/ 95300 w 95250"/>
                <a:gd name="connsiteY0" fmla="*/ 48015 h 95250"/>
                <a:gd name="connsiteX1" fmla="*/ 47675 w 95250"/>
                <a:gd name="connsiteY1" fmla="*/ 95640 h 95250"/>
                <a:gd name="connsiteX2" fmla="*/ 50 w 95250"/>
                <a:gd name="connsiteY2" fmla="*/ 48015 h 95250"/>
                <a:gd name="connsiteX3" fmla="*/ 47675 w 95250"/>
                <a:gd name="connsiteY3" fmla="*/ 390 h 95250"/>
                <a:gd name="connsiteX4" fmla="*/ 95300 w 95250"/>
                <a:gd name="connsiteY4" fmla="*/ 4801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300" y="48015"/>
                  </a:moveTo>
                  <a:cubicBezTo>
                    <a:pt x="95300" y="74318"/>
                    <a:pt x="73978" y="95640"/>
                    <a:pt x="47675" y="95640"/>
                  </a:cubicBezTo>
                  <a:cubicBezTo>
                    <a:pt x="21372" y="95640"/>
                    <a:pt x="50" y="74318"/>
                    <a:pt x="50" y="48015"/>
                  </a:cubicBezTo>
                  <a:cubicBezTo>
                    <a:pt x="50" y="21712"/>
                    <a:pt x="21372" y="390"/>
                    <a:pt x="47675" y="390"/>
                  </a:cubicBezTo>
                  <a:cubicBezTo>
                    <a:pt x="73978" y="390"/>
                    <a:pt x="95300" y="21712"/>
                    <a:pt x="95300" y="48015"/>
                  </a:cubicBezTo>
                  <a:close/>
                </a:path>
              </a:pathLst>
            </a:custGeom>
            <a:solidFill>
              <a:srgbClr val="FFD700"/>
            </a:solidFill>
            <a:ln w="9525" cap="flat">
              <a:noFill/>
              <a:prstDash val="solid"/>
              <a:miter/>
            </a:ln>
          </p:spPr>
          <p:txBody>
            <a:bodyPr rtlCol="0" anchor="ctr"/>
            <a:lstStyle/>
            <a:p>
              <a:endParaRPr lang="en-IN" sz="2400"/>
            </a:p>
          </p:txBody>
        </p:sp>
        <p:sp>
          <p:nvSpPr>
            <p:cNvPr id="75" name="TextBox 74">
              <a:extLst>
                <a:ext uri="{FF2B5EF4-FFF2-40B4-BE49-F238E27FC236}">
                  <a16:creationId xmlns:a16="http://schemas.microsoft.com/office/drawing/2014/main" id="{A2947F91-F6AF-F042-0C63-4EA1C1AEB702}"/>
                </a:ext>
              </a:extLst>
            </p:cNvPr>
            <p:cNvSpPr txBox="1"/>
            <p:nvPr/>
          </p:nvSpPr>
          <p:spPr>
            <a:xfrm>
              <a:off x="1472484" y="4260188"/>
              <a:ext cx="3414396"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000000"/>
                  </a:solidFill>
                  <a:latin typeface="Arial"/>
                  <a:cs typeface="Arial"/>
                  <a:sym typeface="Arial"/>
                  <a:rtl val="0"/>
                </a:rPr>
                <a:t>Handover Margin: Controls handover trigger point (typically 2-3 dB)</a:t>
              </a:r>
            </a:p>
          </p:txBody>
        </p:sp>
        <p:sp>
          <p:nvSpPr>
            <p:cNvPr id="76" name="Freeform: Shape 75">
              <a:extLst>
                <a:ext uri="{FF2B5EF4-FFF2-40B4-BE49-F238E27FC236}">
                  <a16:creationId xmlns:a16="http://schemas.microsoft.com/office/drawing/2014/main" id="{4525A712-F0D6-77C1-DADA-E8EC16951B94}"/>
                </a:ext>
              </a:extLst>
            </p:cNvPr>
            <p:cNvSpPr/>
            <p:nvPr/>
          </p:nvSpPr>
          <p:spPr>
            <a:xfrm>
              <a:off x="1285875" y="4524375"/>
              <a:ext cx="95250" cy="95250"/>
            </a:xfrm>
            <a:custGeom>
              <a:avLst/>
              <a:gdLst>
                <a:gd name="connsiteX0" fmla="*/ 95300 w 95250"/>
                <a:gd name="connsiteY0" fmla="*/ 48015 h 95250"/>
                <a:gd name="connsiteX1" fmla="*/ 47675 w 95250"/>
                <a:gd name="connsiteY1" fmla="*/ 95640 h 95250"/>
                <a:gd name="connsiteX2" fmla="*/ 50 w 95250"/>
                <a:gd name="connsiteY2" fmla="*/ 48015 h 95250"/>
                <a:gd name="connsiteX3" fmla="*/ 47675 w 95250"/>
                <a:gd name="connsiteY3" fmla="*/ 390 h 95250"/>
                <a:gd name="connsiteX4" fmla="*/ 95300 w 95250"/>
                <a:gd name="connsiteY4" fmla="*/ 4801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300" y="48015"/>
                  </a:moveTo>
                  <a:cubicBezTo>
                    <a:pt x="95300" y="74318"/>
                    <a:pt x="73978" y="95640"/>
                    <a:pt x="47675" y="95640"/>
                  </a:cubicBezTo>
                  <a:cubicBezTo>
                    <a:pt x="21372" y="95640"/>
                    <a:pt x="50" y="74318"/>
                    <a:pt x="50" y="48015"/>
                  </a:cubicBezTo>
                  <a:cubicBezTo>
                    <a:pt x="50" y="21712"/>
                    <a:pt x="21372" y="390"/>
                    <a:pt x="47675" y="390"/>
                  </a:cubicBezTo>
                  <a:cubicBezTo>
                    <a:pt x="73978" y="390"/>
                    <a:pt x="95300" y="21712"/>
                    <a:pt x="95300" y="48015"/>
                  </a:cubicBezTo>
                  <a:close/>
                </a:path>
              </a:pathLst>
            </a:custGeom>
            <a:solidFill>
              <a:srgbClr val="FFD700"/>
            </a:solidFill>
            <a:ln w="9525" cap="flat">
              <a:noFill/>
              <a:prstDash val="solid"/>
              <a:miter/>
            </a:ln>
          </p:spPr>
          <p:txBody>
            <a:bodyPr rtlCol="0" anchor="ctr"/>
            <a:lstStyle/>
            <a:p>
              <a:endParaRPr lang="en-IN" sz="2400"/>
            </a:p>
          </p:txBody>
        </p:sp>
        <p:sp>
          <p:nvSpPr>
            <p:cNvPr id="77" name="TextBox 76">
              <a:extLst>
                <a:ext uri="{FF2B5EF4-FFF2-40B4-BE49-F238E27FC236}">
                  <a16:creationId xmlns:a16="http://schemas.microsoft.com/office/drawing/2014/main" id="{AFBB8844-417F-2232-ADF4-4E768E900655}"/>
                </a:ext>
              </a:extLst>
            </p:cNvPr>
            <p:cNvSpPr txBox="1"/>
            <p:nvPr/>
          </p:nvSpPr>
          <p:spPr>
            <a:xfrm>
              <a:off x="1472484" y="4498313"/>
              <a:ext cx="3460274"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000000"/>
                  </a:solidFill>
                  <a:latin typeface="Arial"/>
                  <a:cs typeface="Arial"/>
                  <a:sym typeface="Arial"/>
                  <a:rtl val="0"/>
                </a:rPr>
                <a:t>Time-to-Trigger (TTT): Prevents ping-pong effect (range: 0-5120ms)</a:t>
              </a:r>
            </a:p>
          </p:txBody>
        </p:sp>
      </p:grpSp>
    </p:spTree>
    <p:extLst>
      <p:ext uri="{BB962C8B-B14F-4D97-AF65-F5344CB8AC3E}">
        <p14:creationId xmlns:p14="http://schemas.microsoft.com/office/powerpoint/2010/main" val="8290678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4E5DF-DADB-EF84-512E-1B8E4FC2C68F}"/>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2A18FE25-6A46-12AC-141A-6B7DD05C2BDF}"/>
              </a:ext>
            </a:extLst>
          </p:cNvPr>
          <p:cNvSpPr/>
          <p:nvPr/>
        </p:nvSpPr>
        <p:spPr>
          <a:xfrm>
            <a:off x="267667" y="343866"/>
            <a:ext cx="11113596" cy="5838777"/>
          </a:xfrm>
          <a:custGeom>
            <a:avLst/>
            <a:gdLst>
              <a:gd name="connsiteX0" fmla="*/ 0 w 8335197"/>
              <a:gd name="connsiteY0" fmla="*/ 0 h 4379083"/>
              <a:gd name="connsiteX1" fmla="*/ 8335197 w 8335197"/>
              <a:gd name="connsiteY1" fmla="*/ 0 h 4379083"/>
              <a:gd name="connsiteX2" fmla="*/ 8335197 w 8335197"/>
              <a:gd name="connsiteY2" fmla="*/ 4379083 h 4379083"/>
              <a:gd name="connsiteX3" fmla="*/ 0 w 8335197"/>
              <a:gd name="connsiteY3" fmla="*/ 4379083 h 4379083"/>
            </a:gdLst>
            <a:ahLst/>
            <a:cxnLst>
              <a:cxn ang="0">
                <a:pos x="connsiteX0" y="connsiteY0"/>
              </a:cxn>
              <a:cxn ang="0">
                <a:pos x="connsiteX1" y="connsiteY1"/>
              </a:cxn>
              <a:cxn ang="0">
                <a:pos x="connsiteX2" y="connsiteY2"/>
              </a:cxn>
              <a:cxn ang="0">
                <a:pos x="connsiteX3" y="connsiteY3"/>
              </a:cxn>
            </a:cxnLst>
            <a:rect l="l" t="t" r="r" b="b"/>
            <a:pathLst>
              <a:path w="8335197" h="4379083">
                <a:moveTo>
                  <a:pt x="0" y="0"/>
                </a:moveTo>
                <a:lnTo>
                  <a:pt x="8335197" y="0"/>
                </a:lnTo>
                <a:lnTo>
                  <a:pt x="8335197" y="4379083"/>
                </a:lnTo>
                <a:lnTo>
                  <a:pt x="0" y="4379083"/>
                </a:lnTo>
                <a:close/>
              </a:path>
            </a:pathLst>
          </a:custGeom>
          <a:noFill/>
          <a:ln w="10418" cap="flat">
            <a:noFill/>
            <a:prstDash val="solid"/>
            <a:miter/>
          </a:ln>
        </p:spPr>
        <p:txBody>
          <a:bodyPr rtlCol="0" anchor="ctr"/>
          <a:lstStyle/>
          <a:p>
            <a:endParaRPr lang="en-IN" sz="2667"/>
          </a:p>
        </p:txBody>
      </p:sp>
      <p:sp>
        <p:nvSpPr>
          <p:cNvPr id="9" name="TextBox 8">
            <a:extLst>
              <a:ext uri="{FF2B5EF4-FFF2-40B4-BE49-F238E27FC236}">
                <a16:creationId xmlns:a16="http://schemas.microsoft.com/office/drawing/2014/main" id="{1E7DCA11-BAA7-64A9-9BB9-9C97CDC094EC}"/>
              </a:ext>
            </a:extLst>
          </p:cNvPr>
          <p:cNvSpPr txBox="1"/>
          <p:nvPr/>
        </p:nvSpPr>
        <p:spPr>
          <a:xfrm>
            <a:off x="399133" y="426353"/>
            <a:ext cx="6957033" cy="369332"/>
          </a:xfrm>
          <a:prstGeom prst="rect">
            <a:avLst/>
          </a:prstGeom>
          <a:noFill/>
          <a:ln>
            <a:noFill/>
          </a:ln>
        </p:spPr>
        <p:txBody>
          <a:bodyPr wrap="none" lIns="0" tIns="0" rIns="0" bIns="0" rtlCol="0">
            <a:spAutoFit/>
          </a:bodyPr>
          <a:lstStyle/>
          <a:p>
            <a:pPr defTabSz="239994">
              <a:tabLst>
                <a:tab pos="239994" algn="l"/>
              </a:tabLst>
            </a:pPr>
            <a:r>
              <a:rPr lang="en-IN" sz="2400" b="1" dirty="0">
                <a:ln/>
                <a:solidFill>
                  <a:schemeClr val="tx1">
                    <a:lumMod val="50000"/>
                    <a:lumOff val="50000"/>
                  </a:schemeClr>
                </a:solidFill>
                <a:latin typeface="Arial"/>
                <a:cs typeface="Arial"/>
                <a:sym typeface="Arial"/>
                <a:rtl val="0"/>
              </a:rPr>
              <a:t>5G NR Measurement Configuration &amp; Reporting</a:t>
            </a:r>
          </a:p>
        </p:txBody>
      </p:sp>
      <p:grpSp>
        <p:nvGrpSpPr>
          <p:cNvPr id="10" name="Graphic 3">
            <a:extLst>
              <a:ext uri="{FF2B5EF4-FFF2-40B4-BE49-F238E27FC236}">
                <a16:creationId xmlns:a16="http://schemas.microsoft.com/office/drawing/2014/main" id="{4ED59996-FB03-7968-99E8-8C3DC96894EE}"/>
              </a:ext>
            </a:extLst>
          </p:cNvPr>
          <p:cNvGrpSpPr/>
          <p:nvPr/>
        </p:nvGrpSpPr>
        <p:grpSpPr>
          <a:xfrm>
            <a:off x="5570571" y="3457879"/>
            <a:ext cx="462272" cy="816804"/>
            <a:chOff x="4177928" y="2593409"/>
            <a:chExt cx="346704" cy="612603"/>
          </a:xfrm>
        </p:grpSpPr>
        <p:sp>
          <p:nvSpPr>
            <p:cNvPr id="11" name="Freeform: Shape 10">
              <a:extLst>
                <a:ext uri="{FF2B5EF4-FFF2-40B4-BE49-F238E27FC236}">
                  <a16:creationId xmlns:a16="http://schemas.microsoft.com/office/drawing/2014/main" id="{15069FD7-6AD8-9E42-5CB6-82974B746043}"/>
                </a:ext>
              </a:extLst>
            </p:cNvPr>
            <p:cNvSpPr/>
            <p:nvPr/>
          </p:nvSpPr>
          <p:spPr>
            <a:xfrm>
              <a:off x="4212063" y="2666394"/>
              <a:ext cx="312569" cy="364923"/>
            </a:xfrm>
            <a:custGeom>
              <a:avLst/>
              <a:gdLst>
                <a:gd name="connsiteX0" fmla="*/ 260475 w 312569"/>
                <a:gd name="connsiteY0" fmla="*/ 0 h 364923"/>
                <a:gd name="connsiteX1" fmla="*/ 312570 w 312569"/>
                <a:gd name="connsiteY1" fmla="*/ 0 h 364923"/>
                <a:gd name="connsiteX2" fmla="*/ 312570 w 312569"/>
                <a:gd name="connsiteY2" fmla="*/ 364924 h 364923"/>
                <a:gd name="connsiteX3" fmla="*/ 260475 w 312569"/>
                <a:gd name="connsiteY3" fmla="*/ 364924 h 364923"/>
                <a:gd name="connsiteX4" fmla="*/ 52095 w 312569"/>
                <a:gd name="connsiteY4" fmla="*/ 364924 h 364923"/>
                <a:gd name="connsiteX5" fmla="*/ 0 w 312569"/>
                <a:gd name="connsiteY5" fmla="*/ 364924 h 364923"/>
                <a:gd name="connsiteX6" fmla="*/ 0 w 312569"/>
                <a:gd name="connsiteY6" fmla="*/ 0 h 364923"/>
                <a:gd name="connsiteX7" fmla="*/ 52095 w 312569"/>
                <a:gd name="connsiteY7" fmla="*/ 0 h 364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569" h="364923">
                  <a:moveTo>
                    <a:pt x="260475" y="0"/>
                  </a:moveTo>
                  <a:cubicBezTo>
                    <a:pt x="289246" y="0"/>
                    <a:pt x="312570" y="0"/>
                    <a:pt x="312570" y="0"/>
                  </a:cubicBezTo>
                  <a:lnTo>
                    <a:pt x="312570" y="364924"/>
                  </a:lnTo>
                  <a:cubicBezTo>
                    <a:pt x="312570" y="364924"/>
                    <a:pt x="289246" y="364924"/>
                    <a:pt x="260475" y="364924"/>
                  </a:cubicBezTo>
                  <a:lnTo>
                    <a:pt x="52095" y="364924"/>
                  </a:lnTo>
                  <a:cubicBezTo>
                    <a:pt x="23324" y="364924"/>
                    <a:pt x="0" y="364924"/>
                    <a:pt x="0" y="364924"/>
                  </a:cubicBezTo>
                  <a:lnTo>
                    <a:pt x="0" y="0"/>
                  </a:lnTo>
                  <a:cubicBezTo>
                    <a:pt x="0" y="0"/>
                    <a:pt x="23324" y="0"/>
                    <a:pt x="52095" y="0"/>
                  </a:cubicBezTo>
                  <a:close/>
                </a:path>
              </a:pathLst>
            </a:custGeom>
            <a:solidFill>
              <a:srgbClr val="1A3F8E"/>
            </a:solidFill>
            <a:ln w="10418" cap="flat">
              <a:noFill/>
              <a:prstDash val="solid"/>
              <a:miter/>
            </a:ln>
          </p:spPr>
          <p:txBody>
            <a:bodyPr rtlCol="0" anchor="ctr"/>
            <a:lstStyle/>
            <a:p>
              <a:endParaRPr lang="en-IN" sz="2667"/>
            </a:p>
          </p:txBody>
        </p:sp>
        <p:sp>
          <p:nvSpPr>
            <p:cNvPr id="12" name="Freeform: Shape 11">
              <a:extLst>
                <a:ext uri="{FF2B5EF4-FFF2-40B4-BE49-F238E27FC236}">
                  <a16:creationId xmlns:a16="http://schemas.microsoft.com/office/drawing/2014/main" id="{DD3F83C1-FCD3-3DCF-7D86-66B1CA5E0F1E}"/>
                </a:ext>
              </a:extLst>
            </p:cNvPr>
            <p:cNvSpPr/>
            <p:nvPr/>
          </p:nvSpPr>
          <p:spPr>
            <a:xfrm>
              <a:off x="4264158" y="2593409"/>
              <a:ext cx="208379" cy="72984"/>
            </a:xfrm>
            <a:custGeom>
              <a:avLst/>
              <a:gdLst>
                <a:gd name="connsiteX0" fmla="*/ 187542 w 208379"/>
                <a:gd name="connsiteY0" fmla="*/ 0 h 72984"/>
                <a:gd name="connsiteX1" fmla="*/ 208380 w 208379"/>
                <a:gd name="connsiteY1" fmla="*/ 0 h 72984"/>
                <a:gd name="connsiteX2" fmla="*/ 208380 w 208379"/>
                <a:gd name="connsiteY2" fmla="*/ 72985 h 72984"/>
                <a:gd name="connsiteX3" fmla="*/ 187542 w 208379"/>
                <a:gd name="connsiteY3" fmla="*/ 72985 h 72984"/>
                <a:gd name="connsiteX4" fmla="*/ 20838 w 208379"/>
                <a:gd name="connsiteY4" fmla="*/ 72985 h 72984"/>
                <a:gd name="connsiteX5" fmla="*/ 0 w 208379"/>
                <a:gd name="connsiteY5" fmla="*/ 72985 h 72984"/>
                <a:gd name="connsiteX6" fmla="*/ 0 w 208379"/>
                <a:gd name="connsiteY6" fmla="*/ 0 h 72984"/>
                <a:gd name="connsiteX7" fmla="*/ 20838 w 208379"/>
                <a:gd name="connsiteY7" fmla="*/ 0 h 7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379" h="72984">
                  <a:moveTo>
                    <a:pt x="187542" y="0"/>
                  </a:moveTo>
                  <a:cubicBezTo>
                    <a:pt x="199051" y="0"/>
                    <a:pt x="208380" y="0"/>
                    <a:pt x="208380" y="0"/>
                  </a:cubicBezTo>
                  <a:lnTo>
                    <a:pt x="208380" y="72985"/>
                  </a:lnTo>
                  <a:cubicBezTo>
                    <a:pt x="208380" y="72985"/>
                    <a:pt x="199051" y="72985"/>
                    <a:pt x="187542" y="72985"/>
                  </a:cubicBezTo>
                  <a:lnTo>
                    <a:pt x="20838" y="72985"/>
                  </a:lnTo>
                  <a:cubicBezTo>
                    <a:pt x="9329" y="72985"/>
                    <a:pt x="0" y="72985"/>
                    <a:pt x="0" y="72985"/>
                  </a:cubicBezTo>
                  <a:lnTo>
                    <a:pt x="0" y="0"/>
                  </a:lnTo>
                  <a:cubicBezTo>
                    <a:pt x="0" y="0"/>
                    <a:pt x="9329" y="0"/>
                    <a:pt x="20838" y="0"/>
                  </a:cubicBezTo>
                  <a:close/>
                </a:path>
              </a:pathLst>
            </a:custGeom>
            <a:solidFill>
              <a:srgbClr val="1A3F8E"/>
            </a:solidFill>
            <a:ln w="10418" cap="flat">
              <a:noFill/>
              <a:prstDash val="solid"/>
              <a:miter/>
            </a:ln>
          </p:spPr>
          <p:txBody>
            <a:bodyPr rtlCol="0" anchor="ctr"/>
            <a:lstStyle/>
            <a:p>
              <a:endParaRPr lang="en-IN" sz="2667"/>
            </a:p>
          </p:txBody>
        </p:sp>
        <p:sp>
          <p:nvSpPr>
            <p:cNvPr id="13" name="Freeform: Shape 12">
              <a:extLst>
                <a:ext uri="{FF2B5EF4-FFF2-40B4-BE49-F238E27FC236}">
                  <a16:creationId xmlns:a16="http://schemas.microsoft.com/office/drawing/2014/main" id="{98F4D73A-2028-7BB6-8510-BA7C7FAA80F3}"/>
                </a:ext>
              </a:extLst>
            </p:cNvPr>
            <p:cNvSpPr/>
            <p:nvPr/>
          </p:nvSpPr>
          <p:spPr>
            <a:xfrm>
              <a:off x="4264158" y="2702887"/>
              <a:ext cx="208379" cy="218954"/>
            </a:xfrm>
            <a:custGeom>
              <a:avLst/>
              <a:gdLst>
                <a:gd name="connsiteX0" fmla="*/ 187542 w 208379"/>
                <a:gd name="connsiteY0" fmla="*/ 0 h 218954"/>
                <a:gd name="connsiteX1" fmla="*/ 208380 w 208379"/>
                <a:gd name="connsiteY1" fmla="*/ 0 h 218954"/>
                <a:gd name="connsiteX2" fmla="*/ 208380 w 208379"/>
                <a:gd name="connsiteY2" fmla="*/ 218954 h 218954"/>
                <a:gd name="connsiteX3" fmla="*/ 187542 w 208379"/>
                <a:gd name="connsiteY3" fmla="*/ 218954 h 218954"/>
                <a:gd name="connsiteX4" fmla="*/ 20838 w 208379"/>
                <a:gd name="connsiteY4" fmla="*/ 218954 h 218954"/>
                <a:gd name="connsiteX5" fmla="*/ 0 w 208379"/>
                <a:gd name="connsiteY5" fmla="*/ 218954 h 218954"/>
                <a:gd name="connsiteX6" fmla="*/ 0 w 208379"/>
                <a:gd name="connsiteY6" fmla="*/ 0 h 218954"/>
                <a:gd name="connsiteX7" fmla="*/ 20838 w 208379"/>
                <a:gd name="connsiteY7" fmla="*/ 0 h 21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379" h="218954">
                  <a:moveTo>
                    <a:pt x="187542" y="0"/>
                  </a:moveTo>
                  <a:cubicBezTo>
                    <a:pt x="199051" y="0"/>
                    <a:pt x="208380" y="0"/>
                    <a:pt x="208380" y="0"/>
                  </a:cubicBezTo>
                  <a:lnTo>
                    <a:pt x="208380" y="218954"/>
                  </a:lnTo>
                  <a:cubicBezTo>
                    <a:pt x="208380" y="218954"/>
                    <a:pt x="199051" y="218954"/>
                    <a:pt x="187542" y="218954"/>
                  </a:cubicBezTo>
                  <a:lnTo>
                    <a:pt x="20838" y="218954"/>
                  </a:lnTo>
                  <a:cubicBezTo>
                    <a:pt x="9329" y="218954"/>
                    <a:pt x="0" y="218954"/>
                    <a:pt x="0" y="218954"/>
                  </a:cubicBezTo>
                  <a:lnTo>
                    <a:pt x="0" y="0"/>
                  </a:lnTo>
                  <a:cubicBezTo>
                    <a:pt x="0" y="0"/>
                    <a:pt x="9329" y="0"/>
                    <a:pt x="20838" y="0"/>
                  </a:cubicBezTo>
                  <a:close/>
                </a:path>
              </a:pathLst>
            </a:custGeom>
            <a:solidFill>
              <a:srgbClr val="DAECFF"/>
            </a:solidFill>
            <a:ln w="10418" cap="flat">
              <a:noFill/>
              <a:prstDash val="solid"/>
              <a:miter/>
            </a:ln>
          </p:spPr>
          <p:txBody>
            <a:bodyPr rtlCol="0" anchor="ctr"/>
            <a:lstStyle/>
            <a:p>
              <a:endParaRPr lang="en-IN" sz="2667"/>
            </a:p>
          </p:txBody>
        </p:sp>
        <p:sp>
          <p:nvSpPr>
            <p:cNvPr id="14" name="TextBox 13">
              <a:extLst>
                <a:ext uri="{FF2B5EF4-FFF2-40B4-BE49-F238E27FC236}">
                  <a16:creationId xmlns:a16="http://schemas.microsoft.com/office/drawing/2014/main" id="{EB59341B-EE72-CF88-AC87-3F61DEB87515}"/>
                </a:ext>
              </a:extLst>
            </p:cNvPr>
            <p:cNvSpPr txBox="1"/>
            <p:nvPr/>
          </p:nvSpPr>
          <p:spPr>
            <a:xfrm>
              <a:off x="4177928" y="3036687"/>
              <a:ext cx="195968" cy="169325"/>
            </a:xfrm>
            <a:prstGeom prst="rect">
              <a:avLst/>
            </a:prstGeom>
            <a:noFill/>
            <a:ln>
              <a:noFill/>
            </a:ln>
          </p:spPr>
          <p:txBody>
            <a:bodyPr wrap="none" lIns="0" tIns="0" rIns="0" bIns="0" rtlCol="0">
              <a:spAutoFit/>
            </a:bodyPr>
            <a:lstStyle/>
            <a:p>
              <a:pPr defTabSz="239994">
                <a:tabLst>
                  <a:tab pos="239994" algn="l"/>
                </a:tabLst>
              </a:pPr>
              <a:r>
                <a:rPr lang="en-IN" sz="1467" b="1" dirty="0">
                  <a:ln/>
                  <a:solidFill>
                    <a:srgbClr val="1A3F8E"/>
                  </a:solidFill>
                  <a:latin typeface="Arial"/>
                  <a:cs typeface="Arial"/>
                  <a:sym typeface="Arial"/>
                  <a:rtl val="0"/>
                </a:rPr>
                <a:t>UE</a:t>
              </a:r>
            </a:p>
          </p:txBody>
        </p:sp>
      </p:grpSp>
      <p:grpSp>
        <p:nvGrpSpPr>
          <p:cNvPr id="15" name="Graphic 3">
            <a:extLst>
              <a:ext uri="{FF2B5EF4-FFF2-40B4-BE49-F238E27FC236}">
                <a16:creationId xmlns:a16="http://schemas.microsoft.com/office/drawing/2014/main" id="{71E86147-289B-291A-5C2B-16B84BEA14CA}"/>
              </a:ext>
            </a:extLst>
          </p:cNvPr>
          <p:cNvGrpSpPr/>
          <p:nvPr/>
        </p:nvGrpSpPr>
        <p:grpSpPr>
          <a:xfrm>
            <a:off x="1451856" y="1511621"/>
            <a:ext cx="1131720" cy="1987539"/>
            <a:chOff x="1088892" y="1133715"/>
            <a:chExt cx="848790" cy="1490654"/>
          </a:xfrm>
          <a:solidFill>
            <a:srgbClr val="1947B3"/>
          </a:solidFill>
        </p:grpSpPr>
        <p:sp>
          <p:nvSpPr>
            <p:cNvPr id="16" name="Freeform: Shape 15">
              <a:extLst>
                <a:ext uri="{FF2B5EF4-FFF2-40B4-BE49-F238E27FC236}">
                  <a16:creationId xmlns:a16="http://schemas.microsoft.com/office/drawing/2014/main" id="{422B0BE8-DD84-D4E7-4346-1368F1B61AF5}"/>
                </a:ext>
              </a:extLst>
            </p:cNvPr>
            <p:cNvSpPr/>
            <p:nvPr/>
          </p:nvSpPr>
          <p:spPr>
            <a:xfrm>
              <a:off x="1451029" y="1352669"/>
              <a:ext cx="208379" cy="729847"/>
            </a:xfrm>
            <a:custGeom>
              <a:avLst/>
              <a:gdLst>
                <a:gd name="connsiteX0" fmla="*/ 0 w 208379"/>
                <a:gd name="connsiteY0" fmla="*/ 0 h 729847"/>
                <a:gd name="connsiteX1" fmla="*/ 208380 w 208379"/>
                <a:gd name="connsiteY1" fmla="*/ 0 h 729847"/>
                <a:gd name="connsiteX2" fmla="*/ 208380 w 208379"/>
                <a:gd name="connsiteY2" fmla="*/ 729847 h 729847"/>
                <a:gd name="connsiteX3" fmla="*/ 0 w 208379"/>
                <a:gd name="connsiteY3" fmla="*/ 729847 h 729847"/>
              </a:gdLst>
              <a:ahLst/>
              <a:cxnLst>
                <a:cxn ang="0">
                  <a:pos x="connsiteX0" y="connsiteY0"/>
                </a:cxn>
                <a:cxn ang="0">
                  <a:pos x="connsiteX1" y="connsiteY1"/>
                </a:cxn>
                <a:cxn ang="0">
                  <a:pos x="connsiteX2" y="connsiteY2"/>
                </a:cxn>
                <a:cxn ang="0">
                  <a:pos x="connsiteX3" y="connsiteY3"/>
                </a:cxn>
              </a:cxnLst>
              <a:rect l="l" t="t" r="r" b="b"/>
              <a:pathLst>
                <a:path w="208379" h="729847">
                  <a:moveTo>
                    <a:pt x="0" y="0"/>
                  </a:moveTo>
                  <a:lnTo>
                    <a:pt x="208380" y="0"/>
                  </a:lnTo>
                  <a:lnTo>
                    <a:pt x="208380" y="729847"/>
                  </a:lnTo>
                  <a:lnTo>
                    <a:pt x="0" y="729847"/>
                  </a:lnTo>
                  <a:close/>
                </a:path>
              </a:pathLst>
            </a:custGeom>
            <a:solidFill>
              <a:srgbClr val="1947B3"/>
            </a:solidFill>
            <a:ln w="10418" cap="flat">
              <a:noFill/>
              <a:prstDash val="solid"/>
              <a:miter/>
            </a:ln>
          </p:spPr>
          <p:txBody>
            <a:bodyPr rtlCol="0" anchor="ctr"/>
            <a:lstStyle/>
            <a:p>
              <a:endParaRPr lang="en-IN" sz="2667"/>
            </a:p>
          </p:txBody>
        </p:sp>
        <p:sp>
          <p:nvSpPr>
            <p:cNvPr id="17" name="Freeform: Shape 16">
              <a:extLst>
                <a:ext uri="{FF2B5EF4-FFF2-40B4-BE49-F238E27FC236}">
                  <a16:creationId xmlns:a16="http://schemas.microsoft.com/office/drawing/2014/main" id="{2B88F69B-EB62-88D3-9621-6FB12D55DFF1}"/>
                </a:ext>
              </a:extLst>
            </p:cNvPr>
            <p:cNvSpPr/>
            <p:nvPr/>
          </p:nvSpPr>
          <p:spPr>
            <a:xfrm>
              <a:off x="1346839" y="1133715"/>
              <a:ext cx="416759" cy="218954"/>
            </a:xfrm>
            <a:custGeom>
              <a:avLst/>
              <a:gdLst>
                <a:gd name="connsiteX0" fmla="*/ 0 w 416759"/>
                <a:gd name="connsiteY0" fmla="*/ 218954 h 218954"/>
                <a:gd name="connsiteX1" fmla="*/ 416760 w 416759"/>
                <a:gd name="connsiteY1" fmla="*/ 218954 h 218954"/>
                <a:gd name="connsiteX2" fmla="*/ 208380 w 416759"/>
                <a:gd name="connsiteY2" fmla="*/ 0 h 218954"/>
              </a:gdLst>
              <a:ahLst/>
              <a:cxnLst>
                <a:cxn ang="0">
                  <a:pos x="connsiteX0" y="connsiteY0"/>
                </a:cxn>
                <a:cxn ang="0">
                  <a:pos x="connsiteX1" y="connsiteY1"/>
                </a:cxn>
                <a:cxn ang="0">
                  <a:pos x="connsiteX2" y="connsiteY2"/>
                </a:cxn>
              </a:cxnLst>
              <a:rect l="l" t="t" r="r" b="b"/>
              <a:pathLst>
                <a:path w="416759" h="218954">
                  <a:moveTo>
                    <a:pt x="0" y="218954"/>
                  </a:moveTo>
                  <a:lnTo>
                    <a:pt x="416760" y="218954"/>
                  </a:lnTo>
                  <a:lnTo>
                    <a:pt x="208380" y="0"/>
                  </a:lnTo>
                  <a:close/>
                </a:path>
              </a:pathLst>
            </a:custGeom>
            <a:solidFill>
              <a:srgbClr val="1947B3"/>
            </a:solidFill>
            <a:ln w="10418" cap="flat">
              <a:noFill/>
              <a:prstDash val="solid"/>
              <a:miter/>
            </a:ln>
          </p:spPr>
          <p:txBody>
            <a:bodyPr rtlCol="0" anchor="ctr"/>
            <a:lstStyle/>
            <a:p>
              <a:endParaRPr lang="en-IN" sz="2667"/>
            </a:p>
          </p:txBody>
        </p:sp>
        <p:sp>
          <p:nvSpPr>
            <p:cNvPr id="18" name="Freeform: Shape 17">
              <a:extLst>
                <a:ext uri="{FF2B5EF4-FFF2-40B4-BE49-F238E27FC236}">
                  <a16:creationId xmlns:a16="http://schemas.microsoft.com/office/drawing/2014/main" id="{16309FEE-F489-CF0B-9741-F08790B0494D}"/>
                </a:ext>
              </a:extLst>
            </p:cNvPr>
            <p:cNvSpPr/>
            <p:nvPr/>
          </p:nvSpPr>
          <p:spPr>
            <a:xfrm>
              <a:off x="1242649" y="2082516"/>
              <a:ext cx="625139" cy="218954"/>
            </a:xfrm>
            <a:custGeom>
              <a:avLst/>
              <a:gdLst>
                <a:gd name="connsiteX0" fmla="*/ 104190 w 625139"/>
                <a:gd name="connsiteY0" fmla="*/ 0 h 218954"/>
                <a:gd name="connsiteX1" fmla="*/ 0 w 625139"/>
                <a:gd name="connsiteY1" fmla="*/ 218954 h 218954"/>
                <a:gd name="connsiteX2" fmla="*/ 625140 w 625139"/>
                <a:gd name="connsiteY2" fmla="*/ 218954 h 218954"/>
                <a:gd name="connsiteX3" fmla="*/ 520950 w 625139"/>
                <a:gd name="connsiteY3" fmla="*/ 0 h 218954"/>
              </a:gdLst>
              <a:ahLst/>
              <a:cxnLst>
                <a:cxn ang="0">
                  <a:pos x="connsiteX0" y="connsiteY0"/>
                </a:cxn>
                <a:cxn ang="0">
                  <a:pos x="connsiteX1" y="connsiteY1"/>
                </a:cxn>
                <a:cxn ang="0">
                  <a:pos x="connsiteX2" y="connsiteY2"/>
                </a:cxn>
                <a:cxn ang="0">
                  <a:pos x="connsiteX3" y="connsiteY3"/>
                </a:cxn>
              </a:cxnLst>
              <a:rect l="l" t="t" r="r" b="b"/>
              <a:pathLst>
                <a:path w="625139" h="218954">
                  <a:moveTo>
                    <a:pt x="104190" y="0"/>
                  </a:moveTo>
                  <a:lnTo>
                    <a:pt x="0" y="218954"/>
                  </a:lnTo>
                  <a:lnTo>
                    <a:pt x="625140" y="218954"/>
                  </a:lnTo>
                  <a:lnTo>
                    <a:pt x="520950" y="0"/>
                  </a:lnTo>
                </a:path>
              </a:pathLst>
            </a:custGeom>
            <a:solidFill>
              <a:srgbClr val="1947B3"/>
            </a:solidFill>
            <a:ln w="10418" cap="flat">
              <a:noFill/>
              <a:prstDash val="solid"/>
              <a:miter/>
            </a:ln>
          </p:spPr>
          <p:txBody>
            <a:bodyPr rtlCol="0" anchor="ctr"/>
            <a:lstStyle/>
            <a:p>
              <a:endParaRPr lang="en-IN" sz="2667"/>
            </a:p>
          </p:txBody>
        </p:sp>
        <p:sp>
          <p:nvSpPr>
            <p:cNvPr id="19" name="TextBox 18">
              <a:extLst>
                <a:ext uri="{FF2B5EF4-FFF2-40B4-BE49-F238E27FC236}">
                  <a16:creationId xmlns:a16="http://schemas.microsoft.com/office/drawing/2014/main" id="{B92951CE-7977-3B74-4CEF-F69BDA13BF74}"/>
                </a:ext>
              </a:extLst>
            </p:cNvPr>
            <p:cNvSpPr txBox="1"/>
            <p:nvPr/>
          </p:nvSpPr>
          <p:spPr>
            <a:xfrm>
              <a:off x="1088892" y="2320765"/>
              <a:ext cx="848790" cy="169325"/>
            </a:xfrm>
            <a:prstGeom prst="rect">
              <a:avLst/>
            </a:prstGeom>
            <a:noFill/>
            <a:ln>
              <a:noFill/>
            </a:ln>
          </p:spPr>
          <p:txBody>
            <a:bodyPr wrap="none" lIns="0" tIns="0" rIns="0" bIns="0" rtlCol="0">
              <a:spAutoFit/>
            </a:bodyPr>
            <a:lstStyle/>
            <a:p>
              <a:pPr defTabSz="239994">
                <a:tabLst>
                  <a:tab pos="239994" algn="l"/>
                </a:tabLst>
              </a:pPr>
              <a:r>
                <a:rPr lang="en-IN" sz="1467" b="1" dirty="0">
                  <a:ln/>
                  <a:solidFill>
                    <a:srgbClr val="1947B3"/>
                  </a:solidFill>
                  <a:latin typeface="Arial"/>
                  <a:cs typeface="Arial"/>
                  <a:sym typeface="Arial"/>
                  <a:rtl val="0"/>
                </a:rPr>
                <a:t>Serving gNB</a:t>
              </a:r>
            </a:p>
          </p:txBody>
        </p:sp>
        <p:sp>
          <p:nvSpPr>
            <p:cNvPr id="20" name="TextBox 19">
              <a:extLst>
                <a:ext uri="{FF2B5EF4-FFF2-40B4-BE49-F238E27FC236}">
                  <a16:creationId xmlns:a16="http://schemas.microsoft.com/office/drawing/2014/main" id="{3F89714A-C3E1-E657-4B54-F3D83A347CD6}"/>
                </a:ext>
              </a:extLst>
            </p:cNvPr>
            <p:cNvSpPr txBox="1"/>
            <p:nvPr/>
          </p:nvSpPr>
          <p:spPr>
            <a:xfrm>
              <a:off x="1268756" y="2501210"/>
              <a:ext cx="399148"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1947B3"/>
                  </a:solidFill>
                  <a:latin typeface="Arial"/>
                  <a:cs typeface="Arial"/>
                  <a:sym typeface="Arial"/>
                  <a:rtl val="0"/>
                </a:rPr>
                <a:t>PCI: 254</a:t>
              </a:r>
            </a:p>
          </p:txBody>
        </p:sp>
      </p:grpSp>
      <p:grpSp>
        <p:nvGrpSpPr>
          <p:cNvPr id="21" name="Graphic 3">
            <a:extLst>
              <a:ext uri="{FF2B5EF4-FFF2-40B4-BE49-F238E27FC236}">
                <a16:creationId xmlns:a16="http://schemas.microsoft.com/office/drawing/2014/main" id="{5C42C1B4-3AAE-F2BB-647E-A144D05F17CD}"/>
              </a:ext>
            </a:extLst>
          </p:cNvPr>
          <p:cNvGrpSpPr/>
          <p:nvPr/>
        </p:nvGrpSpPr>
        <p:grpSpPr>
          <a:xfrm>
            <a:off x="7238896" y="1517809"/>
            <a:ext cx="1426674" cy="1999918"/>
            <a:chOff x="5350262" y="1133715"/>
            <a:chExt cx="1070005" cy="1499938"/>
          </a:xfrm>
          <a:solidFill>
            <a:srgbClr val="1758DE"/>
          </a:solidFill>
        </p:grpSpPr>
        <p:sp>
          <p:nvSpPr>
            <p:cNvPr id="22" name="Freeform: Shape 21">
              <a:extLst>
                <a:ext uri="{FF2B5EF4-FFF2-40B4-BE49-F238E27FC236}">
                  <a16:creationId xmlns:a16="http://schemas.microsoft.com/office/drawing/2014/main" id="{57B2A521-0B06-A6FA-7B1F-0875D4C1A905}"/>
                </a:ext>
              </a:extLst>
            </p:cNvPr>
            <p:cNvSpPr/>
            <p:nvPr/>
          </p:nvSpPr>
          <p:spPr>
            <a:xfrm>
              <a:off x="5827007" y="1352669"/>
              <a:ext cx="208379" cy="729847"/>
            </a:xfrm>
            <a:custGeom>
              <a:avLst/>
              <a:gdLst>
                <a:gd name="connsiteX0" fmla="*/ 0 w 208379"/>
                <a:gd name="connsiteY0" fmla="*/ 0 h 729847"/>
                <a:gd name="connsiteX1" fmla="*/ 208380 w 208379"/>
                <a:gd name="connsiteY1" fmla="*/ 0 h 729847"/>
                <a:gd name="connsiteX2" fmla="*/ 208380 w 208379"/>
                <a:gd name="connsiteY2" fmla="*/ 729847 h 729847"/>
                <a:gd name="connsiteX3" fmla="*/ 0 w 208379"/>
                <a:gd name="connsiteY3" fmla="*/ 729847 h 729847"/>
              </a:gdLst>
              <a:ahLst/>
              <a:cxnLst>
                <a:cxn ang="0">
                  <a:pos x="connsiteX0" y="connsiteY0"/>
                </a:cxn>
                <a:cxn ang="0">
                  <a:pos x="connsiteX1" y="connsiteY1"/>
                </a:cxn>
                <a:cxn ang="0">
                  <a:pos x="connsiteX2" y="connsiteY2"/>
                </a:cxn>
                <a:cxn ang="0">
                  <a:pos x="connsiteX3" y="connsiteY3"/>
                </a:cxn>
              </a:cxnLst>
              <a:rect l="l" t="t" r="r" b="b"/>
              <a:pathLst>
                <a:path w="208379" h="729847">
                  <a:moveTo>
                    <a:pt x="0" y="0"/>
                  </a:moveTo>
                  <a:lnTo>
                    <a:pt x="208380" y="0"/>
                  </a:lnTo>
                  <a:lnTo>
                    <a:pt x="208380" y="729847"/>
                  </a:lnTo>
                  <a:lnTo>
                    <a:pt x="0" y="729847"/>
                  </a:lnTo>
                  <a:close/>
                </a:path>
              </a:pathLst>
            </a:custGeom>
            <a:solidFill>
              <a:srgbClr val="1758DE"/>
            </a:solidFill>
            <a:ln w="10418" cap="flat">
              <a:noFill/>
              <a:prstDash val="solid"/>
              <a:miter/>
            </a:ln>
          </p:spPr>
          <p:txBody>
            <a:bodyPr rtlCol="0" anchor="ctr"/>
            <a:lstStyle/>
            <a:p>
              <a:endParaRPr lang="en-IN" sz="2667"/>
            </a:p>
          </p:txBody>
        </p:sp>
        <p:sp>
          <p:nvSpPr>
            <p:cNvPr id="23" name="Freeform: Shape 22">
              <a:extLst>
                <a:ext uri="{FF2B5EF4-FFF2-40B4-BE49-F238E27FC236}">
                  <a16:creationId xmlns:a16="http://schemas.microsoft.com/office/drawing/2014/main" id="{E9C3E76D-D917-FA52-3B3E-C52EC0A2A5AA}"/>
                </a:ext>
              </a:extLst>
            </p:cNvPr>
            <p:cNvSpPr/>
            <p:nvPr/>
          </p:nvSpPr>
          <p:spPr>
            <a:xfrm>
              <a:off x="5722818" y="1133715"/>
              <a:ext cx="416759" cy="218954"/>
            </a:xfrm>
            <a:custGeom>
              <a:avLst/>
              <a:gdLst>
                <a:gd name="connsiteX0" fmla="*/ 0 w 416759"/>
                <a:gd name="connsiteY0" fmla="*/ 218954 h 218954"/>
                <a:gd name="connsiteX1" fmla="*/ 416760 w 416759"/>
                <a:gd name="connsiteY1" fmla="*/ 218954 h 218954"/>
                <a:gd name="connsiteX2" fmla="*/ 208380 w 416759"/>
                <a:gd name="connsiteY2" fmla="*/ 0 h 218954"/>
              </a:gdLst>
              <a:ahLst/>
              <a:cxnLst>
                <a:cxn ang="0">
                  <a:pos x="connsiteX0" y="connsiteY0"/>
                </a:cxn>
                <a:cxn ang="0">
                  <a:pos x="connsiteX1" y="connsiteY1"/>
                </a:cxn>
                <a:cxn ang="0">
                  <a:pos x="connsiteX2" y="connsiteY2"/>
                </a:cxn>
              </a:cxnLst>
              <a:rect l="l" t="t" r="r" b="b"/>
              <a:pathLst>
                <a:path w="416759" h="218954">
                  <a:moveTo>
                    <a:pt x="0" y="218954"/>
                  </a:moveTo>
                  <a:lnTo>
                    <a:pt x="416760" y="218954"/>
                  </a:lnTo>
                  <a:lnTo>
                    <a:pt x="208380" y="0"/>
                  </a:lnTo>
                  <a:close/>
                </a:path>
              </a:pathLst>
            </a:custGeom>
            <a:solidFill>
              <a:srgbClr val="1758DE"/>
            </a:solidFill>
            <a:ln w="10418" cap="flat">
              <a:noFill/>
              <a:prstDash val="solid"/>
              <a:miter/>
            </a:ln>
          </p:spPr>
          <p:txBody>
            <a:bodyPr rtlCol="0" anchor="ctr"/>
            <a:lstStyle/>
            <a:p>
              <a:endParaRPr lang="en-IN" sz="2667"/>
            </a:p>
          </p:txBody>
        </p:sp>
        <p:sp>
          <p:nvSpPr>
            <p:cNvPr id="24" name="Freeform: Shape 23">
              <a:extLst>
                <a:ext uri="{FF2B5EF4-FFF2-40B4-BE49-F238E27FC236}">
                  <a16:creationId xmlns:a16="http://schemas.microsoft.com/office/drawing/2014/main" id="{66A0CD2F-CA95-D966-F7F5-148833DF5610}"/>
                </a:ext>
              </a:extLst>
            </p:cNvPr>
            <p:cNvSpPr/>
            <p:nvPr/>
          </p:nvSpPr>
          <p:spPr>
            <a:xfrm>
              <a:off x="5618628" y="2082516"/>
              <a:ext cx="625139" cy="218954"/>
            </a:xfrm>
            <a:custGeom>
              <a:avLst/>
              <a:gdLst>
                <a:gd name="connsiteX0" fmla="*/ 104190 w 625139"/>
                <a:gd name="connsiteY0" fmla="*/ 0 h 218954"/>
                <a:gd name="connsiteX1" fmla="*/ 0 w 625139"/>
                <a:gd name="connsiteY1" fmla="*/ 218954 h 218954"/>
                <a:gd name="connsiteX2" fmla="*/ 625140 w 625139"/>
                <a:gd name="connsiteY2" fmla="*/ 218954 h 218954"/>
                <a:gd name="connsiteX3" fmla="*/ 520950 w 625139"/>
                <a:gd name="connsiteY3" fmla="*/ 0 h 218954"/>
              </a:gdLst>
              <a:ahLst/>
              <a:cxnLst>
                <a:cxn ang="0">
                  <a:pos x="connsiteX0" y="connsiteY0"/>
                </a:cxn>
                <a:cxn ang="0">
                  <a:pos x="connsiteX1" y="connsiteY1"/>
                </a:cxn>
                <a:cxn ang="0">
                  <a:pos x="connsiteX2" y="connsiteY2"/>
                </a:cxn>
                <a:cxn ang="0">
                  <a:pos x="connsiteX3" y="connsiteY3"/>
                </a:cxn>
              </a:cxnLst>
              <a:rect l="l" t="t" r="r" b="b"/>
              <a:pathLst>
                <a:path w="625139" h="218954">
                  <a:moveTo>
                    <a:pt x="104190" y="0"/>
                  </a:moveTo>
                  <a:lnTo>
                    <a:pt x="0" y="218954"/>
                  </a:lnTo>
                  <a:lnTo>
                    <a:pt x="625140" y="218954"/>
                  </a:lnTo>
                  <a:lnTo>
                    <a:pt x="520950" y="0"/>
                  </a:lnTo>
                </a:path>
              </a:pathLst>
            </a:custGeom>
            <a:solidFill>
              <a:srgbClr val="1758DE"/>
            </a:solidFill>
            <a:ln w="10418" cap="flat">
              <a:noFill/>
              <a:prstDash val="solid"/>
              <a:miter/>
            </a:ln>
          </p:spPr>
          <p:txBody>
            <a:bodyPr rtlCol="0" anchor="ctr"/>
            <a:lstStyle/>
            <a:p>
              <a:endParaRPr lang="en-IN" sz="2667"/>
            </a:p>
          </p:txBody>
        </p:sp>
        <p:sp>
          <p:nvSpPr>
            <p:cNvPr id="25" name="TextBox 24">
              <a:extLst>
                <a:ext uri="{FF2B5EF4-FFF2-40B4-BE49-F238E27FC236}">
                  <a16:creationId xmlns:a16="http://schemas.microsoft.com/office/drawing/2014/main" id="{B170A183-CA1D-B26F-D9BF-730F06B2C28D}"/>
                </a:ext>
              </a:extLst>
            </p:cNvPr>
            <p:cNvSpPr txBox="1"/>
            <p:nvPr/>
          </p:nvSpPr>
          <p:spPr>
            <a:xfrm>
              <a:off x="5350262" y="2334689"/>
              <a:ext cx="1070005" cy="169325"/>
            </a:xfrm>
            <a:prstGeom prst="rect">
              <a:avLst/>
            </a:prstGeom>
            <a:noFill/>
            <a:ln>
              <a:noFill/>
            </a:ln>
          </p:spPr>
          <p:txBody>
            <a:bodyPr wrap="none" lIns="0" tIns="0" rIns="0" bIns="0" rtlCol="0">
              <a:spAutoFit/>
            </a:bodyPr>
            <a:lstStyle/>
            <a:p>
              <a:pPr defTabSz="239994">
                <a:tabLst>
                  <a:tab pos="239994" algn="l"/>
                </a:tabLst>
              </a:pPr>
              <a:r>
                <a:rPr lang="en-IN" sz="1467" b="1" dirty="0">
                  <a:ln/>
                  <a:solidFill>
                    <a:srgbClr val="1758DE"/>
                  </a:solidFill>
                  <a:latin typeface="Arial"/>
                  <a:cs typeface="Arial"/>
                  <a:sym typeface="Arial"/>
                  <a:rtl val="0"/>
                </a:rPr>
                <a:t>Neighbor gNB 1</a:t>
              </a:r>
            </a:p>
          </p:txBody>
        </p:sp>
        <p:sp>
          <p:nvSpPr>
            <p:cNvPr id="26" name="TextBox 25">
              <a:extLst>
                <a:ext uri="{FF2B5EF4-FFF2-40B4-BE49-F238E27FC236}">
                  <a16:creationId xmlns:a16="http://schemas.microsoft.com/office/drawing/2014/main" id="{53E20FDD-54CD-BB88-BE04-736A545881C4}"/>
                </a:ext>
              </a:extLst>
            </p:cNvPr>
            <p:cNvSpPr txBox="1"/>
            <p:nvPr/>
          </p:nvSpPr>
          <p:spPr>
            <a:xfrm>
              <a:off x="5677226" y="2510494"/>
              <a:ext cx="399148"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1758DE"/>
                  </a:solidFill>
                  <a:latin typeface="Arial"/>
                  <a:cs typeface="Arial"/>
                  <a:sym typeface="Arial"/>
                  <a:rtl val="0"/>
                </a:rPr>
                <a:t>PCI: 368</a:t>
              </a:r>
            </a:p>
          </p:txBody>
        </p:sp>
      </p:grpSp>
      <p:grpSp>
        <p:nvGrpSpPr>
          <p:cNvPr id="27" name="Graphic 3">
            <a:extLst>
              <a:ext uri="{FF2B5EF4-FFF2-40B4-BE49-F238E27FC236}">
                <a16:creationId xmlns:a16="http://schemas.microsoft.com/office/drawing/2014/main" id="{AE20DA0F-9AFC-7791-CED7-1CE319D4BB51}"/>
              </a:ext>
            </a:extLst>
          </p:cNvPr>
          <p:cNvGrpSpPr/>
          <p:nvPr/>
        </p:nvGrpSpPr>
        <p:grpSpPr>
          <a:xfrm>
            <a:off x="8844048" y="1511621"/>
            <a:ext cx="1426674" cy="1956595"/>
            <a:chOff x="6633033" y="1133715"/>
            <a:chExt cx="1070005" cy="1467446"/>
          </a:xfrm>
          <a:solidFill>
            <a:srgbClr val="1758DE">
              <a:alpha val="70000"/>
            </a:srgbClr>
          </a:solidFill>
        </p:grpSpPr>
        <p:sp>
          <p:nvSpPr>
            <p:cNvPr id="28" name="Freeform: Shape 27">
              <a:extLst>
                <a:ext uri="{FF2B5EF4-FFF2-40B4-BE49-F238E27FC236}">
                  <a16:creationId xmlns:a16="http://schemas.microsoft.com/office/drawing/2014/main" id="{BB853BA3-6B1D-FAA7-4E02-C50FE29039D8}"/>
                </a:ext>
              </a:extLst>
            </p:cNvPr>
            <p:cNvSpPr/>
            <p:nvPr/>
          </p:nvSpPr>
          <p:spPr>
            <a:xfrm>
              <a:off x="7077287" y="1352669"/>
              <a:ext cx="208379" cy="729847"/>
            </a:xfrm>
            <a:custGeom>
              <a:avLst/>
              <a:gdLst>
                <a:gd name="connsiteX0" fmla="*/ 0 w 208379"/>
                <a:gd name="connsiteY0" fmla="*/ 0 h 729847"/>
                <a:gd name="connsiteX1" fmla="*/ 208380 w 208379"/>
                <a:gd name="connsiteY1" fmla="*/ 0 h 729847"/>
                <a:gd name="connsiteX2" fmla="*/ 208380 w 208379"/>
                <a:gd name="connsiteY2" fmla="*/ 729847 h 729847"/>
                <a:gd name="connsiteX3" fmla="*/ 0 w 208379"/>
                <a:gd name="connsiteY3" fmla="*/ 729847 h 729847"/>
              </a:gdLst>
              <a:ahLst/>
              <a:cxnLst>
                <a:cxn ang="0">
                  <a:pos x="connsiteX0" y="connsiteY0"/>
                </a:cxn>
                <a:cxn ang="0">
                  <a:pos x="connsiteX1" y="connsiteY1"/>
                </a:cxn>
                <a:cxn ang="0">
                  <a:pos x="connsiteX2" y="connsiteY2"/>
                </a:cxn>
                <a:cxn ang="0">
                  <a:pos x="connsiteX3" y="connsiteY3"/>
                </a:cxn>
              </a:cxnLst>
              <a:rect l="l" t="t" r="r" b="b"/>
              <a:pathLst>
                <a:path w="208379" h="729847">
                  <a:moveTo>
                    <a:pt x="0" y="0"/>
                  </a:moveTo>
                  <a:lnTo>
                    <a:pt x="208380" y="0"/>
                  </a:lnTo>
                  <a:lnTo>
                    <a:pt x="208380" y="729847"/>
                  </a:lnTo>
                  <a:lnTo>
                    <a:pt x="0" y="729847"/>
                  </a:lnTo>
                  <a:close/>
                </a:path>
              </a:pathLst>
            </a:custGeom>
            <a:solidFill>
              <a:srgbClr val="1758DE">
                <a:alpha val="70000"/>
              </a:srgbClr>
            </a:solidFill>
            <a:ln w="10418" cap="flat">
              <a:noFill/>
              <a:prstDash val="solid"/>
              <a:miter/>
            </a:ln>
          </p:spPr>
          <p:txBody>
            <a:bodyPr rtlCol="0" anchor="ctr"/>
            <a:lstStyle/>
            <a:p>
              <a:endParaRPr lang="en-IN" sz="2667"/>
            </a:p>
          </p:txBody>
        </p:sp>
        <p:sp>
          <p:nvSpPr>
            <p:cNvPr id="29" name="Freeform: Shape 28">
              <a:extLst>
                <a:ext uri="{FF2B5EF4-FFF2-40B4-BE49-F238E27FC236}">
                  <a16:creationId xmlns:a16="http://schemas.microsoft.com/office/drawing/2014/main" id="{F32E7DD4-31F5-0FE7-1564-E4E8E4A39C15}"/>
                </a:ext>
              </a:extLst>
            </p:cNvPr>
            <p:cNvSpPr/>
            <p:nvPr/>
          </p:nvSpPr>
          <p:spPr>
            <a:xfrm>
              <a:off x="6973097" y="1133715"/>
              <a:ext cx="416759" cy="218954"/>
            </a:xfrm>
            <a:custGeom>
              <a:avLst/>
              <a:gdLst>
                <a:gd name="connsiteX0" fmla="*/ 0 w 416759"/>
                <a:gd name="connsiteY0" fmla="*/ 218954 h 218954"/>
                <a:gd name="connsiteX1" fmla="*/ 416760 w 416759"/>
                <a:gd name="connsiteY1" fmla="*/ 218954 h 218954"/>
                <a:gd name="connsiteX2" fmla="*/ 208380 w 416759"/>
                <a:gd name="connsiteY2" fmla="*/ 0 h 218954"/>
              </a:gdLst>
              <a:ahLst/>
              <a:cxnLst>
                <a:cxn ang="0">
                  <a:pos x="connsiteX0" y="connsiteY0"/>
                </a:cxn>
                <a:cxn ang="0">
                  <a:pos x="connsiteX1" y="connsiteY1"/>
                </a:cxn>
                <a:cxn ang="0">
                  <a:pos x="connsiteX2" y="connsiteY2"/>
                </a:cxn>
              </a:cxnLst>
              <a:rect l="l" t="t" r="r" b="b"/>
              <a:pathLst>
                <a:path w="416759" h="218954">
                  <a:moveTo>
                    <a:pt x="0" y="218954"/>
                  </a:moveTo>
                  <a:lnTo>
                    <a:pt x="416760" y="218954"/>
                  </a:lnTo>
                  <a:lnTo>
                    <a:pt x="208380" y="0"/>
                  </a:lnTo>
                  <a:close/>
                </a:path>
              </a:pathLst>
            </a:custGeom>
            <a:solidFill>
              <a:srgbClr val="1758DE">
                <a:alpha val="70000"/>
              </a:srgbClr>
            </a:solidFill>
            <a:ln w="10418" cap="flat">
              <a:noFill/>
              <a:prstDash val="solid"/>
              <a:miter/>
            </a:ln>
          </p:spPr>
          <p:txBody>
            <a:bodyPr rtlCol="0" anchor="ctr"/>
            <a:lstStyle/>
            <a:p>
              <a:endParaRPr lang="en-IN" sz="2667"/>
            </a:p>
          </p:txBody>
        </p:sp>
        <p:sp>
          <p:nvSpPr>
            <p:cNvPr id="30" name="Freeform: Shape 29">
              <a:extLst>
                <a:ext uri="{FF2B5EF4-FFF2-40B4-BE49-F238E27FC236}">
                  <a16:creationId xmlns:a16="http://schemas.microsoft.com/office/drawing/2014/main" id="{931F1B1A-7C2A-6DEB-5325-7952605DB604}"/>
                </a:ext>
              </a:extLst>
            </p:cNvPr>
            <p:cNvSpPr/>
            <p:nvPr/>
          </p:nvSpPr>
          <p:spPr>
            <a:xfrm>
              <a:off x="6868907" y="2082516"/>
              <a:ext cx="625139" cy="218954"/>
            </a:xfrm>
            <a:custGeom>
              <a:avLst/>
              <a:gdLst>
                <a:gd name="connsiteX0" fmla="*/ 104190 w 625139"/>
                <a:gd name="connsiteY0" fmla="*/ 0 h 218954"/>
                <a:gd name="connsiteX1" fmla="*/ 0 w 625139"/>
                <a:gd name="connsiteY1" fmla="*/ 218954 h 218954"/>
                <a:gd name="connsiteX2" fmla="*/ 625140 w 625139"/>
                <a:gd name="connsiteY2" fmla="*/ 218954 h 218954"/>
                <a:gd name="connsiteX3" fmla="*/ 520950 w 625139"/>
                <a:gd name="connsiteY3" fmla="*/ 0 h 218954"/>
              </a:gdLst>
              <a:ahLst/>
              <a:cxnLst>
                <a:cxn ang="0">
                  <a:pos x="connsiteX0" y="connsiteY0"/>
                </a:cxn>
                <a:cxn ang="0">
                  <a:pos x="connsiteX1" y="connsiteY1"/>
                </a:cxn>
                <a:cxn ang="0">
                  <a:pos x="connsiteX2" y="connsiteY2"/>
                </a:cxn>
                <a:cxn ang="0">
                  <a:pos x="connsiteX3" y="connsiteY3"/>
                </a:cxn>
              </a:cxnLst>
              <a:rect l="l" t="t" r="r" b="b"/>
              <a:pathLst>
                <a:path w="625139" h="218954">
                  <a:moveTo>
                    <a:pt x="104190" y="0"/>
                  </a:moveTo>
                  <a:lnTo>
                    <a:pt x="0" y="218954"/>
                  </a:lnTo>
                  <a:lnTo>
                    <a:pt x="625140" y="218954"/>
                  </a:lnTo>
                  <a:lnTo>
                    <a:pt x="520950" y="0"/>
                  </a:lnTo>
                </a:path>
              </a:pathLst>
            </a:custGeom>
            <a:solidFill>
              <a:srgbClr val="1758DE">
                <a:alpha val="70000"/>
              </a:srgbClr>
            </a:solidFill>
            <a:ln w="10418" cap="flat">
              <a:noFill/>
              <a:prstDash val="solid"/>
              <a:miter/>
            </a:ln>
          </p:spPr>
          <p:txBody>
            <a:bodyPr rtlCol="0" anchor="ctr"/>
            <a:lstStyle/>
            <a:p>
              <a:endParaRPr lang="en-IN" sz="2667"/>
            </a:p>
          </p:txBody>
        </p:sp>
        <p:sp>
          <p:nvSpPr>
            <p:cNvPr id="31" name="TextBox 30">
              <a:extLst>
                <a:ext uri="{FF2B5EF4-FFF2-40B4-BE49-F238E27FC236}">
                  <a16:creationId xmlns:a16="http://schemas.microsoft.com/office/drawing/2014/main" id="{26E64AFC-1A79-7C9B-686D-717EA0EBA1C5}"/>
                </a:ext>
              </a:extLst>
            </p:cNvPr>
            <p:cNvSpPr txBox="1"/>
            <p:nvPr/>
          </p:nvSpPr>
          <p:spPr>
            <a:xfrm>
              <a:off x="6633033" y="2316123"/>
              <a:ext cx="1070005" cy="169325"/>
            </a:xfrm>
            <a:prstGeom prst="rect">
              <a:avLst/>
            </a:prstGeom>
            <a:noFill/>
            <a:ln>
              <a:noFill/>
            </a:ln>
          </p:spPr>
          <p:txBody>
            <a:bodyPr wrap="none" lIns="0" tIns="0" rIns="0" bIns="0" rtlCol="0">
              <a:spAutoFit/>
            </a:bodyPr>
            <a:lstStyle/>
            <a:p>
              <a:pPr defTabSz="239994">
                <a:tabLst>
                  <a:tab pos="239994" algn="l"/>
                </a:tabLst>
              </a:pPr>
              <a:r>
                <a:rPr lang="en-IN" sz="1467" b="1" dirty="0">
                  <a:ln/>
                  <a:solidFill>
                    <a:srgbClr val="1758DE"/>
                  </a:solidFill>
                  <a:latin typeface="Arial"/>
                  <a:cs typeface="Arial"/>
                  <a:sym typeface="Arial"/>
                  <a:rtl val="0"/>
                </a:rPr>
                <a:t>Neighbor gNB 2</a:t>
              </a:r>
            </a:p>
          </p:txBody>
        </p:sp>
        <p:sp>
          <p:nvSpPr>
            <p:cNvPr id="32" name="TextBox 31">
              <a:extLst>
                <a:ext uri="{FF2B5EF4-FFF2-40B4-BE49-F238E27FC236}">
                  <a16:creationId xmlns:a16="http://schemas.microsoft.com/office/drawing/2014/main" id="{2F799C24-CE21-06F1-8EA3-F3A09FF3AB72}"/>
                </a:ext>
              </a:extLst>
            </p:cNvPr>
            <p:cNvSpPr txBox="1"/>
            <p:nvPr/>
          </p:nvSpPr>
          <p:spPr>
            <a:xfrm>
              <a:off x="6959997" y="2478002"/>
              <a:ext cx="399148"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1758DE"/>
                  </a:solidFill>
                  <a:latin typeface="Arial"/>
                  <a:cs typeface="Arial"/>
                  <a:sym typeface="Arial"/>
                  <a:rtl val="0"/>
                </a:rPr>
                <a:t>PCI: 472</a:t>
              </a:r>
            </a:p>
          </p:txBody>
        </p:sp>
      </p:grpSp>
      <p:sp>
        <p:nvSpPr>
          <p:cNvPr id="33" name="Freeform: Shape 32">
            <a:extLst>
              <a:ext uri="{FF2B5EF4-FFF2-40B4-BE49-F238E27FC236}">
                <a16:creationId xmlns:a16="http://schemas.microsoft.com/office/drawing/2014/main" id="{64F23E37-5FC3-4258-A331-170C3A2DC791}"/>
              </a:ext>
            </a:extLst>
          </p:cNvPr>
          <p:cNvSpPr/>
          <p:nvPr/>
        </p:nvSpPr>
        <p:spPr>
          <a:xfrm>
            <a:off x="2073625" y="1900872"/>
            <a:ext cx="3542459" cy="1751632"/>
          </a:xfrm>
          <a:custGeom>
            <a:avLst/>
            <a:gdLst>
              <a:gd name="connsiteX0" fmla="*/ 0 w 2656844"/>
              <a:gd name="connsiteY0" fmla="*/ 0 h 1313724"/>
              <a:gd name="connsiteX1" fmla="*/ 2656844 w 2656844"/>
              <a:gd name="connsiteY1" fmla="*/ 1313725 h 1313724"/>
            </a:gdLst>
            <a:ahLst/>
            <a:cxnLst>
              <a:cxn ang="0">
                <a:pos x="connsiteX0" y="connsiteY0"/>
              </a:cxn>
              <a:cxn ang="0">
                <a:pos x="connsiteX1" y="connsiteY1"/>
              </a:cxn>
            </a:cxnLst>
            <a:rect l="l" t="t" r="r" b="b"/>
            <a:pathLst>
              <a:path w="2656844" h="1313724">
                <a:moveTo>
                  <a:pt x="0" y="0"/>
                </a:moveTo>
                <a:cubicBezTo>
                  <a:pt x="972440" y="389252"/>
                  <a:pt x="1858054" y="827160"/>
                  <a:pt x="2656844" y="1313725"/>
                </a:cubicBezTo>
              </a:path>
            </a:pathLst>
          </a:custGeom>
          <a:noFill/>
          <a:ln w="20836" cap="flat">
            <a:solidFill>
              <a:srgbClr val="358DFC"/>
            </a:solidFill>
            <a:prstDash val="solid"/>
            <a:miter/>
          </a:ln>
        </p:spPr>
        <p:txBody>
          <a:bodyPr rtlCol="0" anchor="ctr"/>
          <a:lstStyle/>
          <a:p>
            <a:endParaRPr lang="en-IN" sz="2667"/>
          </a:p>
        </p:txBody>
      </p:sp>
      <p:sp>
        <p:nvSpPr>
          <p:cNvPr id="34" name="Freeform: Shape 33">
            <a:extLst>
              <a:ext uri="{FF2B5EF4-FFF2-40B4-BE49-F238E27FC236}">
                <a16:creationId xmlns:a16="http://schemas.microsoft.com/office/drawing/2014/main" id="{BAE3F904-E4DB-DDC3-160D-F0158FB099BC}"/>
              </a:ext>
            </a:extLst>
          </p:cNvPr>
          <p:cNvSpPr/>
          <p:nvPr/>
        </p:nvSpPr>
        <p:spPr>
          <a:xfrm>
            <a:off x="2212545" y="1900873"/>
            <a:ext cx="3403539" cy="1848945"/>
          </a:xfrm>
          <a:custGeom>
            <a:avLst/>
            <a:gdLst>
              <a:gd name="connsiteX0" fmla="*/ 0 w 2552654"/>
              <a:gd name="connsiteY0" fmla="*/ 0 h 1386709"/>
              <a:gd name="connsiteX1" fmla="*/ 2552654 w 2552654"/>
              <a:gd name="connsiteY1" fmla="*/ 1386710 h 1386709"/>
            </a:gdLst>
            <a:ahLst/>
            <a:cxnLst>
              <a:cxn ang="0">
                <a:pos x="connsiteX0" y="connsiteY0"/>
              </a:cxn>
              <a:cxn ang="0">
                <a:pos x="connsiteX1" y="connsiteY1"/>
              </a:cxn>
            </a:cxnLst>
            <a:rect l="l" t="t" r="r" b="b"/>
            <a:pathLst>
              <a:path w="2552654" h="1386709">
                <a:moveTo>
                  <a:pt x="0" y="0"/>
                </a:moveTo>
                <a:cubicBezTo>
                  <a:pt x="972440" y="437908"/>
                  <a:pt x="1823324" y="900145"/>
                  <a:pt x="2552654" y="1386710"/>
                </a:cubicBezTo>
              </a:path>
            </a:pathLst>
          </a:custGeom>
          <a:noFill/>
          <a:ln w="15627" cap="flat">
            <a:solidFill>
              <a:srgbClr val="358DFC"/>
            </a:solidFill>
            <a:custDash>
              <a:ds d="300000" sp="150000"/>
            </a:custDash>
            <a:miter/>
          </a:ln>
        </p:spPr>
        <p:txBody>
          <a:bodyPr rtlCol="0" anchor="ctr"/>
          <a:lstStyle/>
          <a:p>
            <a:endParaRPr lang="en-IN" sz="2667"/>
          </a:p>
        </p:txBody>
      </p:sp>
      <p:sp>
        <p:nvSpPr>
          <p:cNvPr id="35" name="Freeform: Shape 34">
            <a:extLst>
              <a:ext uri="{FF2B5EF4-FFF2-40B4-BE49-F238E27FC236}">
                <a16:creationId xmlns:a16="http://schemas.microsoft.com/office/drawing/2014/main" id="{E631094D-885D-926E-DA16-A589F1EC9D87}"/>
              </a:ext>
            </a:extLst>
          </p:cNvPr>
          <p:cNvSpPr/>
          <p:nvPr/>
        </p:nvSpPr>
        <p:spPr>
          <a:xfrm>
            <a:off x="2351465" y="1900872"/>
            <a:ext cx="3264619" cy="1946259"/>
          </a:xfrm>
          <a:custGeom>
            <a:avLst/>
            <a:gdLst>
              <a:gd name="connsiteX0" fmla="*/ 0 w 2448464"/>
              <a:gd name="connsiteY0" fmla="*/ 0 h 1459694"/>
              <a:gd name="connsiteX1" fmla="*/ 2448464 w 2448464"/>
              <a:gd name="connsiteY1" fmla="*/ 1459694 h 1459694"/>
            </a:gdLst>
            <a:ahLst/>
            <a:cxnLst>
              <a:cxn ang="0">
                <a:pos x="connsiteX0" y="connsiteY0"/>
              </a:cxn>
              <a:cxn ang="0">
                <a:pos x="connsiteX1" y="connsiteY1"/>
              </a:cxn>
            </a:cxnLst>
            <a:rect l="l" t="t" r="r" b="b"/>
            <a:pathLst>
              <a:path w="2448464" h="1459694">
                <a:moveTo>
                  <a:pt x="0" y="0"/>
                </a:moveTo>
                <a:cubicBezTo>
                  <a:pt x="972440" y="486565"/>
                  <a:pt x="1788594" y="973130"/>
                  <a:pt x="2448464" y="1459694"/>
                </a:cubicBezTo>
              </a:path>
            </a:pathLst>
          </a:custGeom>
          <a:noFill/>
          <a:ln w="10418" cap="flat">
            <a:solidFill>
              <a:srgbClr val="358DFC"/>
            </a:solidFill>
            <a:custDash>
              <a:ds d="225000" sp="225000"/>
            </a:custDash>
            <a:miter/>
          </a:ln>
        </p:spPr>
        <p:txBody>
          <a:bodyPr rtlCol="0" anchor="ctr"/>
          <a:lstStyle/>
          <a:p>
            <a:endParaRPr lang="en-IN" sz="2667"/>
          </a:p>
        </p:txBody>
      </p:sp>
      <p:sp>
        <p:nvSpPr>
          <p:cNvPr id="36" name="Freeform: Shape 35">
            <a:extLst>
              <a:ext uri="{FF2B5EF4-FFF2-40B4-BE49-F238E27FC236}">
                <a16:creationId xmlns:a16="http://schemas.microsoft.com/office/drawing/2014/main" id="{67651156-0367-21FA-FCDF-3335C9EE693C}"/>
              </a:ext>
            </a:extLst>
          </p:cNvPr>
          <p:cNvSpPr/>
          <p:nvPr/>
        </p:nvSpPr>
        <p:spPr>
          <a:xfrm>
            <a:off x="6032844" y="1900872"/>
            <a:ext cx="1875419" cy="1751632"/>
          </a:xfrm>
          <a:custGeom>
            <a:avLst/>
            <a:gdLst>
              <a:gd name="connsiteX0" fmla="*/ 1406565 w 1406564"/>
              <a:gd name="connsiteY0" fmla="*/ 0 h 1313724"/>
              <a:gd name="connsiteX1" fmla="*/ 0 w 1406564"/>
              <a:gd name="connsiteY1" fmla="*/ 1313725 h 1313724"/>
            </a:gdLst>
            <a:ahLst/>
            <a:cxnLst>
              <a:cxn ang="0">
                <a:pos x="connsiteX0" y="connsiteY0"/>
              </a:cxn>
              <a:cxn ang="0">
                <a:pos x="connsiteX1" y="connsiteY1"/>
              </a:cxn>
            </a:cxnLst>
            <a:rect l="l" t="t" r="r" b="b"/>
            <a:pathLst>
              <a:path w="1406564" h="1313724">
                <a:moveTo>
                  <a:pt x="1406565" y="0"/>
                </a:moveTo>
                <a:cubicBezTo>
                  <a:pt x="850885" y="389252"/>
                  <a:pt x="382030" y="827160"/>
                  <a:pt x="0" y="1313725"/>
                </a:cubicBezTo>
              </a:path>
            </a:pathLst>
          </a:custGeom>
          <a:noFill/>
          <a:ln w="15627" cap="flat">
            <a:solidFill>
              <a:srgbClr val="5BAFFF">
                <a:alpha val="80000"/>
              </a:srgbClr>
            </a:solidFill>
            <a:prstDash val="solid"/>
            <a:miter/>
          </a:ln>
        </p:spPr>
        <p:txBody>
          <a:bodyPr rtlCol="0" anchor="ctr"/>
          <a:lstStyle/>
          <a:p>
            <a:endParaRPr lang="en-IN" sz="2667"/>
          </a:p>
        </p:txBody>
      </p:sp>
      <p:sp>
        <p:nvSpPr>
          <p:cNvPr id="37" name="Freeform: Shape 36">
            <a:extLst>
              <a:ext uri="{FF2B5EF4-FFF2-40B4-BE49-F238E27FC236}">
                <a16:creationId xmlns:a16="http://schemas.microsoft.com/office/drawing/2014/main" id="{1A898BBE-B018-7015-F99F-5B9CDFE4D8FE}"/>
              </a:ext>
            </a:extLst>
          </p:cNvPr>
          <p:cNvSpPr/>
          <p:nvPr/>
        </p:nvSpPr>
        <p:spPr>
          <a:xfrm>
            <a:off x="5963385" y="1900873"/>
            <a:ext cx="1805959" cy="1848945"/>
          </a:xfrm>
          <a:custGeom>
            <a:avLst/>
            <a:gdLst>
              <a:gd name="connsiteX0" fmla="*/ 1354470 w 1354469"/>
              <a:gd name="connsiteY0" fmla="*/ 0 h 1386709"/>
              <a:gd name="connsiteX1" fmla="*/ 0 w 1354469"/>
              <a:gd name="connsiteY1" fmla="*/ 1386710 h 1386709"/>
            </a:gdLst>
            <a:ahLst/>
            <a:cxnLst>
              <a:cxn ang="0">
                <a:pos x="connsiteX0" y="connsiteY0"/>
              </a:cxn>
              <a:cxn ang="0">
                <a:pos x="connsiteX1" y="connsiteY1"/>
              </a:cxn>
            </a:cxnLst>
            <a:rect l="l" t="t" r="r" b="b"/>
            <a:pathLst>
              <a:path w="1354469" h="1386709">
                <a:moveTo>
                  <a:pt x="1354470" y="0"/>
                </a:moveTo>
                <a:cubicBezTo>
                  <a:pt x="798790" y="437908"/>
                  <a:pt x="347300" y="900145"/>
                  <a:pt x="0" y="1386710"/>
                </a:cubicBezTo>
              </a:path>
            </a:pathLst>
          </a:custGeom>
          <a:noFill/>
          <a:ln w="10418" cap="flat">
            <a:solidFill>
              <a:srgbClr val="5BAFFF">
                <a:alpha val="70000"/>
              </a:srgbClr>
            </a:solidFill>
            <a:custDash>
              <a:ds d="300000" sp="150000"/>
            </a:custDash>
            <a:miter/>
          </a:ln>
        </p:spPr>
        <p:txBody>
          <a:bodyPr rtlCol="0" anchor="ctr"/>
          <a:lstStyle/>
          <a:p>
            <a:endParaRPr lang="en-IN" sz="2667"/>
          </a:p>
        </p:txBody>
      </p:sp>
      <p:sp>
        <p:nvSpPr>
          <p:cNvPr id="38" name="Freeform: Shape 37">
            <a:extLst>
              <a:ext uri="{FF2B5EF4-FFF2-40B4-BE49-F238E27FC236}">
                <a16:creationId xmlns:a16="http://schemas.microsoft.com/office/drawing/2014/main" id="{3DAFD9FD-9E0F-123C-C0EA-8EED96FB4097}"/>
              </a:ext>
            </a:extLst>
          </p:cNvPr>
          <p:cNvSpPr/>
          <p:nvPr/>
        </p:nvSpPr>
        <p:spPr>
          <a:xfrm>
            <a:off x="6102305" y="1900872"/>
            <a:ext cx="3472999" cy="1751632"/>
          </a:xfrm>
          <a:custGeom>
            <a:avLst/>
            <a:gdLst>
              <a:gd name="connsiteX0" fmla="*/ 2604749 w 2604749"/>
              <a:gd name="connsiteY0" fmla="*/ 0 h 1313724"/>
              <a:gd name="connsiteX1" fmla="*/ 0 w 2604749"/>
              <a:gd name="connsiteY1" fmla="*/ 1313725 h 1313724"/>
            </a:gdLst>
            <a:ahLst/>
            <a:cxnLst>
              <a:cxn ang="0">
                <a:pos x="connsiteX0" y="connsiteY0"/>
              </a:cxn>
              <a:cxn ang="0">
                <a:pos x="connsiteX1" y="connsiteY1"/>
              </a:cxn>
            </a:cxnLst>
            <a:rect l="l" t="t" r="r" b="b"/>
            <a:pathLst>
              <a:path w="2604749" h="1313724">
                <a:moveTo>
                  <a:pt x="2604749" y="0"/>
                </a:moveTo>
                <a:cubicBezTo>
                  <a:pt x="1701769" y="194626"/>
                  <a:pt x="833520" y="632534"/>
                  <a:pt x="0" y="1313725"/>
                </a:cubicBezTo>
              </a:path>
            </a:pathLst>
          </a:custGeom>
          <a:noFill/>
          <a:ln w="10418" cap="flat">
            <a:solidFill>
              <a:srgbClr val="8FCCFF">
                <a:alpha val="60000"/>
              </a:srgbClr>
            </a:solidFill>
            <a:prstDash val="solid"/>
            <a:miter/>
          </a:ln>
        </p:spPr>
        <p:txBody>
          <a:bodyPr rtlCol="0" anchor="ctr"/>
          <a:lstStyle/>
          <a:p>
            <a:endParaRPr lang="en-IN" sz="2667"/>
          </a:p>
        </p:txBody>
      </p:sp>
      <p:sp>
        <p:nvSpPr>
          <p:cNvPr id="39" name="Freeform: Shape 38">
            <a:extLst>
              <a:ext uri="{FF2B5EF4-FFF2-40B4-BE49-F238E27FC236}">
                <a16:creationId xmlns:a16="http://schemas.microsoft.com/office/drawing/2014/main" id="{5073E251-C787-DB92-B1DB-88D1431928BB}"/>
              </a:ext>
            </a:extLst>
          </p:cNvPr>
          <p:cNvSpPr/>
          <p:nvPr/>
        </p:nvSpPr>
        <p:spPr>
          <a:xfrm>
            <a:off x="2073625" y="2192811"/>
            <a:ext cx="3542459" cy="1362381"/>
          </a:xfrm>
          <a:custGeom>
            <a:avLst/>
            <a:gdLst>
              <a:gd name="connsiteX0" fmla="*/ 0 w 2656844"/>
              <a:gd name="connsiteY0" fmla="*/ 0 h 1021786"/>
              <a:gd name="connsiteX1" fmla="*/ 2656844 w 2656844"/>
              <a:gd name="connsiteY1" fmla="*/ 1021786 h 1021786"/>
            </a:gdLst>
            <a:ahLst/>
            <a:cxnLst>
              <a:cxn ang="0">
                <a:pos x="connsiteX0" y="connsiteY0"/>
              </a:cxn>
              <a:cxn ang="0">
                <a:pos x="connsiteX1" y="connsiteY1"/>
              </a:cxn>
            </a:cxnLst>
            <a:rect l="l" t="t" r="r" b="b"/>
            <a:pathLst>
              <a:path w="2656844" h="1021786">
                <a:moveTo>
                  <a:pt x="0" y="0"/>
                </a:moveTo>
                <a:cubicBezTo>
                  <a:pt x="1041900" y="0"/>
                  <a:pt x="1041900" y="1021786"/>
                  <a:pt x="2656844" y="1021786"/>
                </a:cubicBezTo>
              </a:path>
            </a:pathLst>
          </a:custGeom>
          <a:noFill/>
          <a:ln w="20836" cap="flat">
            <a:solidFill>
              <a:srgbClr val="1E6FF2"/>
            </a:solidFill>
            <a:prstDash val="solid"/>
            <a:miter/>
            <a:tailEnd type="stealth" w="lg" len="lg"/>
          </a:ln>
        </p:spPr>
        <p:txBody>
          <a:bodyPr rtlCol="0" anchor="ctr"/>
          <a:lstStyle/>
          <a:p>
            <a:endParaRPr lang="en-IN" sz="2667"/>
          </a:p>
        </p:txBody>
      </p:sp>
      <p:sp>
        <p:nvSpPr>
          <p:cNvPr id="40" name="Freeform: Shape 39">
            <a:extLst>
              <a:ext uri="{FF2B5EF4-FFF2-40B4-BE49-F238E27FC236}">
                <a16:creationId xmlns:a16="http://schemas.microsoft.com/office/drawing/2014/main" id="{53D45897-794E-9436-11D8-FAC67D401503}"/>
              </a:ext>
            </a:extLst>
          </p:cNvPr>
          <p:cNvSpPr/>
          <p:nvPr/>
        </p:nvSpPr>
        <p:spPr>
          <a:xfrm>
            <a:off x="2490386" y="1757629"/>
            <a:ext cx="2058407" cy="358953"/>
          </a:xfrm>
          <a:custGeom>
            <a:avLst/>
            <a:gdLst>
              <a:gd name="connsiteX0" fmla="*/ 1510755 w 1562849"/>
              <a:gd name="connsiteY0" fmla="*/ 0 h 145969"/>
              <a:gd name="connsiteX1" fmla="*/ 1562850 w 1562849"/>
              <a:gd name="connsiteY1" fmla="*/ 0 h 145969"/>
              <a:gd name="connsiteX2" fmla="*/ 1562850 w 1562849"/>
              <a:gd name="connsiteY2" fmla="*/ 145969 h 145969"/>
              <a:gd name="connsiteX3" fmla="*/ 1510755 w 1562849"/>
              <a:gd name="connsiteY3" fmla="*/ 145969 h 145969"/>
              <a:gd name="connsiteX4" fmla="*/ 52095 w 1562849"/>
              <a:gd name="connsiteY4" fmla="*/ 145969 h 145969"/>
              <a:gd name="connsiteX5" fmla="*/ 0 w 1562849"/>
              <a:gd name="connsiteY5" fmla="*/ 145969 h 145969"/>
              <a:gd name="connsiteX6" fmla="*/ 0 w 1562849"/>
              <a:gd name="connsiteY6" fmla="*/ 0 h 145969"/>
              <a:gd name="connsiteX7" fmla="*/ 52095 w 1562849"/>
              <a:gd name="connsiteY7" fmla="*/ 0 h 14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2849" h="145969">
                <a:moveTo>
                  <a:pt x="1510755" y="0"/>
                </a:moveTo>
                <a:cubicBezTo>
                  <a:pt x="1539526" y="0"/>
                  <a:pt x="1562850" y="0"/>
                  <a:pt x="1562850" y="0"/>
                </a:cubicBezTo>
                <a:lnTo>
                  <a:pt x="1562850" y="145969"/>
                </a:lnTo>
                <a:cubicBezTo>
                  <a:pt x="1562850" y="145969"/>
                  <a:pt x="1539526" y="145969"/>
                  <a:pt x="1510755" y="145969"/>
                </a:cubicBezTo>
                <a:lnTo>
                  <a:pt x="52095" y="145969"/>
                </a:lnTo>
                <a:cubicBezTo>
                  <a:pt x="23324" y="145969"/>
                  <a:pt x="0" y="145969"/>
                  <a:pt x="0" y="145969"/>
                </a:cubicBezTo>
                <a:lnTo>
                  <a:pt x="0" y="0"/>
                </a:lnTo>
                <a:cubicBezTo>
                  <a:pt x="0" y="0"/>
                  <a:pt x="23324" y="0"/>
                  <a:pt x="52095" y="0"/>
                </a:cubicBezTo>
                <a:close/>
              </a:path>
            </a:pathLst>
          </a:custGeom>
          <a:solidFill>
            <a:srgbClr val="1A3F8E">
              <a:alpha val="90000"/>
            </a:srgbClr>
          </a:solidFill>
          <a:ln w="10418" cap="flat">
            <a:noFill/>
            <a:prstDash val="solid"/>
            <a:miter/>
          </a:ln>
        </p:spPr>
        <p:txBody>
          <a:bodyPr rtlCol="0" anchor="ctr"/>
          <a:lstStyle/>
          <a:p>
            <a:endParaRPr lang="en-IN" sz="2667"/>
          </a:p>
        </p:txBody>
      </p:sp>
      <p:sp>
        <p:nvSpPr>
          <p:cNvPr id="41" name="TextBox 40">
            <a:extLst>
              <a:ext uri="{FF2B5EF4-FFF2-40B4-BE49-F238E27FC236}">
                <a16:creationId xmlns:a16="http://schemas.microsoft.com/office/drawing/2014/main" id="{6A7C7A40-FEFE-8F40-FB30-A5710C8E8054}"/>
              </a:ext>
            </a:extLst>
          </p:cNvPr>
          <p:cNvSpPr txBox="1"/>
          <p:nvPr/>
        </p:nvSpPr>
        <p:spPr>
          <a:xfrm>
            <a:off x="2555477" y="1867402"/>
            <a:ext cx="1832233" cy="164212"/>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FFFFFF"/>
                </a:solidFill>
                <a:latin typeface="Arial"/>
                <a:cs typeface="Arial"/>
                <a:sym typeface="Arial"/>
                <a:rtl val="0"/>
              </a:rPr>
              <a:t>1. Measurement Configuration</a:t>
            </a:r>
          </a:p>
        </p:txBody>
      </p:sp>
      <p:sp>
        <p:nvSpPr>
          <p:cNvPr id="42" name="Freeform: Shape 41">
            <a:extLst>
              <a:ext uri="{FF2B5EF4-FFF2-40B4-BE49-F238E27FC236}">
                <a16:creationId xmlns:a16="http://schemas.microsoft.com/office/drawing/2014/main" id="{9226A0BE-1532-8EF3-DDFB-B5E98F022742}"/>
              </a:ext>
            </a:extLst>
          </p:cNvPr>
          <p:cNvSpPr/>
          <p:nvPr/>
        </p:nvSpPr>
        <p:spPr>
          <a:xfrm>
            <a:off x="2073625" y="2484750"/>
            <a:ext cx="3542459" cy="1265068"/>
          </a:xfrm>
          <a:custGeom>
            <a:avLst/>
            <a:gdLst>
              <a:gd name="connsiteX0" fmla="*/ 2656844 w 2656844"/>
              <a:gd name="connsiteY0" fmla="*/ 948801 h 948801"/>
              <a:gd name="connsiteX1" fmla="*/ 0 w 2656844"/>
              <a:gd name="connsiteY1" fmla="*/ 0 h 948801"/>
            </a:gdLst>
            <a:ahLst/>
            <a:cxnLst>
              <a:cxn ang="0">
                <a:pos x="connsiteX0" y="connsiteY0"/>
              </a:cxn>
              <a:cxn ang="0">
                <a:pos x="connsiteX1" y="connsiteY1"/>
              </a:cxn>
            </a:cxnLst>
            <a:rect l="l" t="t" r="r" b="b"/>
            <a:pathLst>
              <a:path w="2656844" h="948801">
                <a:moveTo>
                  <a:pt x="2656844" y="948801"/>
                </a:moveTo>
                <a:cubicBezTo>
                  <a:pt x="1667039" y="948801"/>
                  <a:pt x="1041900" y="0"/>
                  <a:pt x="0" y="0"/>
                </a:cubicBezTo>
              </a:path>
            </a:pathLst>
          </a:custGeom>
          <a:noFill/>
          <a:ln w="20836" cap="flat">
            <a:solidFill>
              <a:srgbClr val="1A3F8E"/>
            </a:solidFill>
            <a:custDash>
              <a:ds d="375000" sp="225000"/>
            </a:custDash>
            <a:miter/>
          </a:ln>
        </p:spPr>
        <p:txBody>
          <a:bodyPr rtlCol="0" anchor="ctr"/>
          <a:lstStyle/>
          <a:p>
            <a:endParaRPr lang="en-IN" sz="2667"/>
          </a:p>
        </p:txBody>
      </p:sp>
      <p:sp>
        <p:nvSpPr>
          <p:cNvPr id="43" name="Freeform: Shape 42">
            <a:extLst>
              <a:ext uri="{FF2B5EF4-FFF2-40B4-BE49-F238E27FC236}">
                <a16:creationId xmlns:a16="http://schemas.microsoft.com/office/drawing/2014/main" id="{ADB727E9-35FE-BBE0-1262-870CCE0E5790}"/>
              </a:ext>
            </a:extLst>
          </p:cNvPr>
          <p:cNvSpPr/>
          <p:nvPr/>
        </p:nvSpPr>
        <p:spPr>
          <a:xfrm>
            <a:off x="2490386" y="3749819"/>
            <a:ext cx="2157428" cy="365755"/>
          </a:xfrm>
          <a:custGeom>
            <a:avLst/>
            <a:gdLst>
              <a:gd name="connsiteX0" fmla="*/ 1510755 w 1562849"/>
              <a:gd name="connsiteY0" fmla="*/ 0 h 145969"/>
              <a:gd name="connsiteX1" fmla="*/ 1562850 w 1562849"/>
              <a:gd name="connsiteY1" fmla="*/ 0 h 145969"/>
              <a:gd name="connsiteX2" fmla="*/ 1562850 w 1562849"/>
              <a:gd name="connsiteY2" fmla="*/ 145969 h 145969"/>
              <a:gd name="connsiteX3" fmla="*/ 1510755 w 1562849"/>
              <a:gd name="connsiteY3" fmla="*/ 145969 h 145969"/>
              <a:gd name="connsiteX4" fmla="*/ 52095 w 1562849"/>
              <a:gd name="connsiteY4" fmla="*/ 145969 h 145969"/>
              <a:gd name="connsiteX5" fmla="*/ 0 w 1562849"/>
              <a:gd name="connsiteY5" fmla="*/ 145969 h 145969"/>
              <a:gd name="connsiteX6" fmla="*/ 0 w 1562849"/>
              <a:gd name="connsiteY6" fmla="*/ 0 h 145969"/>
              <a:gd name="connsiteX7" fmla="*/ 52095 w 1562849"/>
              <a:gd name="connsiteY7" fmla="*/ 0 h 14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2849" h="145969">
                <a:moveTo>
                  <a:pt x="1510755" y="0"/>
                </a:moveTo>
                <a:cubicBezTo>
                  <a:pt x="1539526" y="0"/>
                  <a:pt x="1562850" y="0"/>
                  <a:pt x="1562850" y="0"/>
                </a:cubicBezTo>
                <a:lnTo>
                  <a:pt x="1562850" y="145969"/>
                </a:lnTo>
                <a:cubicBezTo>
                  <a:pt x="1562850" y="145969"/>
                  <a:pt x="1539526" y="145969"/>
                  <a:pt x="1510755" y="145969"/>
                </a:cubicBezTo>
                <a:lnTo>
                  <a:pt x="52095" y="145969"/>
                </a:lnTo>
                <a:cubicBezTo>
                  <a:pt x="23324" y="145969"/>
                  <a:pt x="0" y="145969"/>
                  <a:pt x="0" y="145969"/>
                </a:cubicBezTo>
                <a:lnTo>
                  <a:pt x="0" y="0"/>
                </a:lnTo>
                <a:cubicBezTo>
                  <a:pt x="0" y="0"/>
                  <a:pt x="23324" y="0"/>
                  <a:pt x="52095" y="0"/>
                </a:cubicBezTo>
                <a:close/>
              </a:path>
            </a:pathLst>
          </a:custGeom>
          <a:solidFill>
            <a:srgbClr val="1A3F8E">
              <a:alpha val="90000"/>
            </a:srgbClr>
          </a:solidFill>
          <a:ln w="10418" cap="flat">
            <a:noFill/>
            <a:prstDash val="solid"/>
            <a:miter/>
          </a:ln>
        </p:spPr>
        <p:txBody>
          <a:bodyPr rtlCol="0" anchor="ctr"/>
          <a:lstStyle/>
          <a:p>
            <a:endParaRPr lang="en-IN" sz="2667"/>
          </a:p>
        </p:txBody>
      </p:sp>
      <p:sp>
        <p:nvSpPr>
          <p:cNvPr id="44" name="TextBox 43">
            <a:extLst>
              <a:ext uri="{FF2B5EF4-FFF2-40B4-BE49-F238E27FC236}">
                <a16:creationId xmlns:a16="http://schemas.microsoft.com/office/drawing/2014/main" id="{A096E68D-4304-1EDA-41D2-45EBCC66CAC4}"/>
              </a:ext>
            </a:extLst>
          </p:cNvPr>
          <p:cNvSpPr txBox="1"/>
          <p:nvPr/>
        </p:nvSpPr>
        <p:spPr>
          <a:xfrm>
            <a:off x="2717544" y="3833890"/>
            <a:ext cx="1880323" cy="205121"/>
          </a:xfrm>
          <a:prstGeom prst="rect">
            <a:avLst/>
          </a:prstGeom>
          <a:noFill/>
          <a:ln>
            <a:noFill/>
          </a:ln>
        </p:spPr>
        <p:txBody>
          <a:bodyPr wrap="none" lIns="0" tIns="0" rIns="0" bIns="0" rtlCol="0">
            <a:spAutoFit/>
          </a:bodyPr>
          <a:lstStyle/>
          <a:p>
            <a:pPr defTabSz="239994">
              <a:tabLst>
                <a:tab pos="239994" algn="l"/>
              </a:tabLst>
            </a:pPr>
            <a:r>
              <a:rPr lang="en-IN" sz="1333" dirty="0">
                <a:ln/>
                <a:solidFill>
                  <a:srgbClr val="FFFFFF"/>
                </a:solidFill>
                <a:latin typeface="Arial"/>
                <a:cs typeface="Arial"/>
                <a:sym typeface="Arial"/>
                <a:rtl val="0"/>
              </a:rPr>
              <a:t>3. Measurement Reports</a:t>
            </a:r>
          </a:p>
        </p:txBody>
      </p:sp>
      <p:grpSp>
        <p:nvGrpSpPr>
          <p:cNvPr id="45" name="Graphic 3">
            <a:extLst>
              <a:ext uri="{FF2B5EF4-FFF2-40B4-BE49-F238E27FC236}">
                <a16:creationId xmlns:a16="http://schemas.microsoft.com/office/drawing/2014/main" id="{71192EA0-A9D0-A71B-CB42-DF8B42D9D34B}"/>
              </a:ext>
            </a:extLst>
          </p:cNvPr>
          <p:cNvGrpSpPr/>
          <p:nvPr/>
        </p:nvGrpSpPr>
        <p:grpSpPr>
          <a:xfrm>
            <a:off x="4435265" y="2250638"/>
            <a:ext cx="3058346" cy="1499180"/>
            <a:chOff x="3326448" y="1687978"/>
            <a:chExt cx="2293760" cy="1124385"/>
          </a:xfrm>
        </p:grpSpPr>
        <p:sp>
          <p:nvSpPr>
            <p:cNvPr id="46" name="Freeform: Shape 45">
              <a:extLst>
                <a:ext uri="{FF2B5EF4-FFF2-40B4-BE49-F238E27FC236}">
                  <a16:creationId xmlns:a16="http://schemas.microsoft.com/office/drawing/2014/main" id="{CCE6C2E1-B143-BA73-A372-B92E23320435}"/>
                </a:ext>
              </a:extLst>
            </p:cNvPr>
            <p:cNvSpPr/>
            <p:nvPr/>
          </p:nvSpPr>
          <p:spPr>
            <a:xfrm>
              <a:off x="3326448" y="1936547"/>
              <a:ext cx="1041899" cy="510893"/>
            </a:xfrm>
            <a:custGeom>
              <a:avLst/>
              <a:gdLst>
                <a:gd name="connsiteX0" fmla="*/ 958548 w 1041899"/>
                <a:gd name="connsiteY0" fmla="*/ 0 h 510893"/>
                <a:gd name="connsiteX1" fmla="*/ 1041900 w 1041899"/>
                <a:gd name="connsiteY1" fmla="*/ 0 h 510893"/>
                <a:gd name="connsiteX2" fmla="*/ 1041900 w 1041899"/>
                <a:gd name="connsiteY2" fmla="*/ 510893 h 510893"/>
                <a:gd name="connsiteX3" fmla="*/ 958548 w 1041899"/>
                <a:gd name="connsiteY3" fmla="*/ 510893 h 510893"/>
                <a:gd name="connsiteX4" fmla="*/ 83352 w 1041899"/>
                <a:gd name="connsiteY4" fmla="*/ 510893 h 510893"/>
                <a:gd name="connsiteX5" fmla="*/ 0 w 1041899"/>
                <a:gd name="connsiteY5" fmla="*/ 510893 h 510893"/>
                <a:gd name="connsiteX6" fmla="*/ 0 w 1041899"/>
                <a:gd name="connsiteY6" fmla="*/ 0 h 510893"/>
                <a:gd name="connsiteX7" fmla="*/ 83352 w 1041899"/>
                <a:gd name="connsiteY7" fmla="*/ 0 h 51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1899" h="510893">
                  <a:moveTo>
                    <a:pt x="958548" y="0"/>
                  </a:moveTo>
                  <a:cubicBezTo>
                    <a:pt x="1004582" y="0"/>
                    <a:pt x="1041900" y="0"/>
                    <a:pt x="1041900" y="0"/>
                  </a:cubicBezTo>
                  <a:lnTo>
                    <a:pt x="1041900" y="510893"/>
                  </a:lnTo>
                  <a:cubicBezTo>
                    <a:pt x="1041900" y="510893"/>
                    <a:pt x="1004582" y="510893"/>
                    <a:pt x="958548" y="510893"/>
                  </a:cubicBezTo>
                  <a:lnTo>
                    <a:pt x="83352" y="510893"/>
                  </a:lnTo>
                  <a:cubicBezTo>
                    <a:pt x="37318" y="510893"/>
                    <a:pt x="0" y="510893"/>
                    <a:pt x="0" y="510893"/>
                  </a:cubicBezTo>
                  <a:lnTo>
                    <a:pt x="0" y="0"/>
                  </a:lnTo>
                  <a:cubicBezTo>
                    <a:pt x="0" y="0"/>
                    <a:pt x="37318" y="0"/>
                    <a:pt x="83352" y="0"/>
                  </a:cubicBezTo>
                  <a:close/>
                </a:path>
              </a:pathLst>
            </a:custGeom>
            <a:solidFill>
              <a:srgbClr val="DAECFF"/>
            </a:solidFill>
            <a:ln w="15627" cap="flat">
              <a:solidFill>
                <a:srgbClr val="1A3F8E"/>
              </a:solidFill>
              <a:prstDash val="solid"/>
              <a:miter/>
            </a:ln>
          </p:spPr>
          <p:txBody>
            <a:bodyPr rtlCol="0" anchor="ctr"/>
            <a:lstStyle/>
            <a:p>
              <a:endParaRPr lang="en-IN" sz="2667"/>
            </a:p>
          </p:txBody>
        </p:sp>
        <p:sp>
          <p:nvSpPr>
            <p:cNvPr id="47" name="TextBox 46">
              <a:extLst>
                <a:ext uri="{FF2B5EF4-FFF2-40B4-BE49-F238E27FC236}">
                  <a16:creationId xmlns:a16="http://schemas.microsoft.com/office/drawing/2014/main" id="{35AFC792-C876-ACD4-B896-14CE02C6C4F6}"/>
                </a:ext>
              </a:extLst>
            </p:cNvPr>
            <p:cNvSpPr txBox="1"/>
            <p:nvPr/>
          </p:nvSpPr>
          <p:spPr>
            <a:xfrm>
              <a:off x="3414971" y="1967109"/>
              <a:ext cx="592711" cy="123159"/>
            </a:xfrm>
            <a:prstGeom prst="rect">
              <a:avLst/>
            </a:prstGeom>
            <a:noFill/>
            <a:ln>
              <a:noFill/>
            </a:ln>
          </p:spPr>
          <p:txBody>
            <a:bodyPr wrap="none" lIns="0" tIns="0" rIns="0" bIns="0" rtlCol="0">
              <a:spAutoFit/>
            </a:bodyPr>
            <a:lstStyle/>
            <a:p>
              <a:pPr defTabSz="239994">
                <a:tabLst>
                  <a:tab pos="239994" algn="l"/>
                </a:tabLst>
              </a:pPr>
              <a:r>
                <a:rPr lang="en-IN" sz="1067" b="1" dirty="0">
                  <a:ln/>
                  <a:solidFill>
                    <a:srgbClr val="1947B3"/>
                  </a:solidFill>
                  <a:latin typeface="Arial"/>
                  <a:cs typeface="Arial"/>
                  <a:sym typeface="Arial"/>
                  <a:rtl val="0"/>
                </a:rPr>
                <a:t>Serving Cell</a:t>
              </a:r>
            </a:p>
          </p:txBody>
        </p:sp>
        <p:sp>
          <p:nvSpPr>
            <p:cNvPr id="48" name="TextBox 47">
              <a:extLst>
                <a:ext uri="{FF2B5EF4-FFF2-40B4-BE49-F238E27FC236}">
                  <a16:creationId xmlns:a16="http://schemas.microsoft.com/office/drawing/2014/main" id="{1A9C3FCE-7B08-871A-0742-448F93344685}"/>
                </a:ext>
              </a:extLst>
            </p:cNvPr>
            <p:cNvSpPr txBox="1"/>
            <p:nvPr/>
          </p:nvSpPr>
          <p:spPr>
            <a:xfrm>
              <a:off x="3446228" y="2091183"/>
              <a:ext cx="642003"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1A3F8E"/>
                  </a:solidFill>
                  <a:latin typeface="Arial"/>
                  <a:cs typeface="Arial"/>
                  <a:sym typeface="Arial"/>
                  <a:rtl val="0"/>
                </a:rPr>
                <a:t>RSRP: -85 dBm</a:t>
              </a:r>
            </a:p>
          </p:txBody>
        </p:sp>
        <p:sp>
          <p:nvSpPr>
            <p:cNvPr id="49" name="TextBox 48">
              <a:extLst>
                <a:ext uri="{FF2B5EF4-FFF2-40B4-BE49-F238E27FC236}">
                  <a16:creationId xmlns:a16="http://schemas.microsoft.com/office/drawing/2014/main" id="{66534B63-AD30-AB59-FF87-9E54CDE4AC6D}"/>
                </a:ext>
              </a:extLst>
            </p:cNvPr>
            <p:cNvSpPr txBox="1"/>
            <p:nvPr/>
          </p:nvSpPr>
          <p:spPr>
            <a:xfrm>
              <a:off x="3498323" y="2200660"/>
              <a:ext cx="526586"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1A3F8E"/>
                  </a:solidFill>
                  <a:latin typeface="Arial"/>
                  <a:cs typeface="Arial"/>
                  <a:sym typeface="Arial"/>
                  <a:rtl val="0"/>
                </a:rPr>
                <a:t>RSRQ: -9 dB</a:t>
              </a:r>
            </a:p>
          </p:txBody>
        </p:sp>
        <p:sp>
          <p:nvSpPr>
            <p:cNvPr id="50" name="TextBox 49">
              <a:extLst>
                <a:ext uri="{FF2B5EF4-FFF2-40B4-BE49-F238E27FC236}">
                  <a16:creationId xmlns:a16="http://schemas.microsoft.com/office/drawing/2014/main" id="{0F102E0A-2330-DDD1-FC7E-793314A932DB}"/>
                </a:ext>
              </a:extLst>
            </p:cNvPr>
            <p:cNvSpPr txBox="1"/>
            <p:nvPr/>
          </p:nvSpPr>
          <p:spPr>
            <a:xfrm>
              <a:off x="3513951" y="2310137"/>
              <a:ext cx="502541"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1A3F8E"/>
                  </a:solidFill>
                  <a:latin typeface="Arial"/>
                  <a:cs typeface="Arial"/>
                  <a:sym typeface="Arial"/>
                  <a:rtl val="0"/>
                </a:rPr>
                <a:t>SINR: 18 dB</a:t>
              </a:r>
            </a:p>
          </p:txBody>
        </p:sp>
        <p:sp>
          <p:nvSpPr>
            <p:cNvPr id="51" name="Freeform: Shape 50">
              <a:extLst>
                <a:ext uri="{FF2B5EF4-FFF2-40B4-BE49-F238E27FC236}">
                  <a16:creationId xmlns:a16="http://schemas.microsoft.com/office/drawing/2014/main" id="{38290F0F-91AD-E63C-D969-CE024F5F928E}"/>
                </a:ext>
              </a:extLst>
            </p:cNvPr>
            <p:cNvSpPr/>
            <p:nvPr/>
          </p:nvSpPr>
          <p:spPr>
            <a:xfrm>
              <a:off x="4578309" y="1687978"/>
              <a:ext cx="1041899" cy="510893"/>
            </a:xfrm>
            <a:custGeom>
              <a:avLst/>
              <a:gdLst>
                <a:gd name="connsiteX0" fmla="*/ 958548 w 1041899"/>
                <a:gd name="connsiteY0" fmla="*/ 0 h 510893"/>
                <a:gd name="connsiteX1" fmla="*/ 1041900 w 1041899"/>
                <a:gd name="connsiteY1" fmla="*/ 0 h 510893"/>
                <a:gd name="connsiteX2" fmla="*/ 1041900 w 1041899"/>
                <a:gd name="connsiteY2" fmla="*/ 510893 h 510893"/>
                <a:gd name="connsiteX3" fmla="*/ 958548 w 1041899"/>
                <a:gd name="connsiteY3" fmla="*/ 510893 h 510893"/>
                <a:gd name="connsiteX4" fmla="*/ 83352 w 1041899"/>
                <a:gd name="connsiteY4" fmla="*/ 510893 h 510893"/>
                <a:gd name="connsiteX5" fmla="*/ 0 w 1041899"/>
                <a:gd name="connsiteY5" fmla="*/ 510893 h 510893"/>
                <a:gd name="connsiteX6" fmla="*/ 0 w 1041899"/>
                <a:gd name="connsiteY6" fmla="*/ 0 h 510893"/>
                <a:gd name="connsiteX7" fmla="*/ 83352 w 1041899"/>
                <a:gd name="connsiteY7" fmla="*/ 0 h 51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1899" h="510893">
                  <a:moveTo>
                    <a:pt x="958548" y="0"/>
                  </a:moveTo>
                  <a:cubicBezTo>
                    <a:pt x="1004582" y="0"/>
                    <a:pt x="1041900" y="0"/>
                    <a:pt x="1041900" y="0"/>
                  </a:cubicBezTo>
                  <a:lnTo>
                    <a:pt x="1041900" y="510893"/>
                  </a:lnTo>
                  <a:cubicBezTo>
                    <a:pt x="1041900" y="510893"/>
                    <a:pt x="1004582" y="510893"/>
                    <a:pt x="958548" y="510893"/>
                  </a:cubicBezTo>
                  <a:lnTo>
                    <a:pt x="83352" y="510893"/>
                  </a:lnTo>
                  <a:cubicBezTo>
                    <a:pt x="37318" y="510893"/>
                    <a:pt x="0" y="510893"/>
                    <a:pt x="0" y="510893"/>
                  </a:cubicBezTo>
                  <a:lnTo>
                    <a:pt x="0" y="0"/>
                  </a:lnTo>
                  <a:cubicBezTo>
                    <a:pt x="0" y="0"/>
                    <a:pt x="37318" y="0"/>
                    <a:pt x="83352" y="0"/>
                  </a:cubicBezTo>
                  <a:close/>
                </a:path>
              </a:pathLst>
            </a:custGeom>
            <a:solidFill>
              <a:srgbClr val="DAECFF"/>
            </a:solidFill>
            <a:ln w="15627" cap="flat">
              <a:solidFill>
                <a:srgbClr val="1758DE"/>
              </a:solidFill>
              <a:prstDash val="solid"/>
              <a:miter/>
            </a:ln>
          </p:spPr>
          <p:txBody>
            <a:bodyPr rtlCol="0" anchor="ctr"/>
            <a:lstStyle/>
            <a:p>
              <a:endParaRPr lang="en-IN" sz="2667"/>
            </a:p>
          </p:txBody>
        </p:sp>
        <p:sp>
          <p:nvSpPr>
            <p:cNvPr id="52" name="TextBox 51">
              <a:extLst>
                <a:ext uri="{FF2B5EF4-FFF2-40B4-BE49-F238E27FC236}">
                  <a16:creationId xmlns:a16="http://schemas.microsoft.com/office/drawing/2014/main" id="{ECEDA830-BDED-7B00-D7FA-B0F5A0E00B17}"/>
                </a:ext>
              </a:extLst>
            </p:cNvPr>
            <p:cNvSpPr txBox="1"/>
            <p:nvPr/>
          </p:nvSpPr>
          <p:spPr>
            <a:xfrm>
              <a:off x="4654239" y="1737107"/>
              <a:ext cx="752610" cy="123159"/>
            </a:xfrm>
            <a:prstGeom prst="rect">
              <a:avLst/>
            </a:prstGeom>
            <a:noFill/>
            <a:ln>
              <a:noFill/>
            </a:ln>
          </p:spPr>
          <p:txBody>
            <a:bodyPr wrap="none" lIns="0" tIns="0" rIns="0" bIns="0" rtlCol="0">
              <a:spAutoFit/>
            </a:bodyPr>
            <a:lstStyle/>
            <a:p>
              <a:pPr defTabSz="239994">
                <a:tabLst>
                  <a:tab pos="239994" algn="l"/>
                </a:tabLst>
              </a:pPr>
              <a:r>
                <a:rPr lang="en-IN" sz="1067" b="1" dirty="0">
                  <a:ln/>
                  <a:solidFill>
                    <a:srgbClr val="1758DE"/>
                  </a:solidFill>
                  <a:latin typeface="Arial"/>
                  <a:cs typeface="Arial"/>
                  <a:sym typeface="Arial"/>
                  <a:rtl val="0"/>
                </a:rPr>
                <a:t>Neighbor Cell 1</a:t>
              </a:r>
            </a:p>
          </p:txBody>
        </p:sp>
        <p:sp>
          <p:nvSpPr>
            <p:cNvPr id="53" name="TextBox 52">
              <a:extLst>
                <a:ext uri="{FF2B5EF4-FFF2-40B4-BE49-F238E27FC236}">
                  <a16:creationId xmlns:a16="http://schemas.microsoft.com/office/drawing/2014/main" id="{A9D07552-665B-33E2-F7E2-0C07CFD5C089}"/>
                </a:ext>
              </a:extLst>
            </p:cNvPr>
            <p:cNvSpPr txBox="1"/>
            <p:nvPr/>
          </p:nvSpPr>
          <p:spPr>
            <a:xfrm>
              <a:off x="4758429" y="1861181"/>
              <a:ext cx="642003"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1758DE"/>
                  </a:solidFill>
                  <a:latin typeface="Arial"/>
                  <a:cs typeface="Arial"/>
                  <a:sym typeface="Arial"/>
                  <a:rtl val="0"/>
                </a:rPr>
                <a:t>RSRP: -92 dBm</a:t>
              </a:r>
            </a:p>
          </p:txBody>
        </p:sp>
        <p:sp>
          <p:nvSpPr>
            <p:cNvPr id="54" name="TextBox 53">
              <a:extLst>
                <a:ext uri="{FF2B5EF4-FFF2-40B4-BE49-F238E27FC236}">
                  <a16:creationId xmlns:a16="http://schemas.microsoft.com/office/drawing/2014/main" id="{D69AE62D-40C1-95EB-9BFD-56373895B240}"/>
                </a:ext>
              </a:extLst>
            </p:cNvPr>
            <p:cNvSpPr txBox="1"/>
            <p:nvPr/>
          </p:nvSpPr>
          <p:spPr>
            <a:xfrm>
              <a:off x="4794896" y="1970658"/>
              <a:ext cx="577081"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1758DE"/>
                  </a:solidFill>
                  <a:latin typeface="Arial"/>
                  <a:cs typeface="Arial"/>
                  <a:sym typeface="Arial"/>
                  <a:rtl val="0"/>
                </a:rPr>
                <a:t>RSRQ: -11 dB</a:t>
              </a:r>
            </a:p>
          </p:txBody>
        </p:sp>
        <p:sp>
          <p:nvSpPr>
            <p:cNvPr id="55" name="TextBox 54">
              <a:extLst>
                <a:ext uri="{FF2B5EF4-FFF2-40B4-BE49-F238E27FC236}">
                  <a16:creationId xmlns:a16="http://schemas.microsoft.com/office/drawing/2014/main" id="{E22330BE-BF69-BEFF-461B-26D00CBD4573}"/>
                </a:ext>
              </a:extLst>
            </p:cNvPr>
            <p:cNvSpPr txBox="1"/>
            <p:nvPr/>
          </p:nvSpPr>
          <p:spPr>
            <a:xfrm>
              <a:off x="4826153" y="2080135"/>
              <a:ext cx="502541"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1758DE"/>
                  </a:solidFill>
                  <a:latin typeface="Arial"/>
                  <a:cs typeface="Arial"/>
                  <a:sym typeface="Arial"/>
                  <a:rtl val="0"/>
                </a:rPr>
                <a:t>SINR: 12 dB</a:t>
              </a:r>
            </a:p>
          </p:txBody>
        </p:sp>
        <p:sp>
          <p:nvSpPr>
            <p:cNvPr id="56" name="Freeform: Shape 55">
              <a:extLst>
                <a:ext uri="{FF2B5EF4-FFF2-40B4-BE49-F238E27FC236}">
                  <a16:creationId xmlns:a16="http://schemas.microsoft.com/office/drawing/2014/main" id="{0DC9B4CA-33F5-40E3-F349-D6121754E01F}"/>
                </a:ext>
              </a:extLst>
            </p:cNvPr>
            <p:cNvSpPr/>
            <p:nvPr/>
          </p:nvSpPr>
          <p:spPr>
            <a:xfrm>
              <a:off x="4368348" y="2447440"/>
              <a:ext cx="520949" cy="364923"/>
            </a:xfrm>
            <a:custGeom>
              <a:avLst/>
              <a:gdLst>
                <a:gd name="connsiteX0" fmla="*/ 0 w 520949"/>
                <a:gd name="connsiteY0" fmla="*/ 364924 h 364923"/>
                <a:gd name="connsiteX1" fmla="*/ 520950 w 520949"/>
                <a:gd name="connsiteY1" fmla="*/ 0 h 364923"/>
              </a:gdLst>
              <a:ahLst/>
              <a:cxnLst>
                <a:cxn ang="0">
                  <a:pos x="connsiteX0" y="connsiteY0"/>
                </a:cxn>
                <a:cxn ang="0">
                  <a:pos x="connsiteX1" y="connsiteY1"/>
                </a:cxn>
              </a:cxnLst>
              <a:rect l="l" t="t" r="r" b="b"/>
              <a:pathLst>
                <a:path w="520949" h="364923">
                  <a:moveTo>
                    <a:pt x="0" y="364924"/>
                  </a:moveTo>
                  <a:lnTo>
                    <a:pt x="520950" y="0"/>
                  </a:lnTo>
                </a:path>
              </a:pathLst>
            </a:custGeom>
            <a:solidFill>
              <a:srgbClr val="000000"/>
            </a:solidFill>
            <a:ln w="10418" cap="flat">
              <a:solidFill>
                <a:srgbClr val="5BAFFF"/>
              </a:solidFill>
              <a:custDash>
                <a:ds d="225000" sp="150000"/>
              </a:custDash>
              <a:miter/>
            </a:ln>
          </p:spPr>
          <p:txBody>
            <a:bodyPr rtlCol="0" anchor="ctr"/>
            <a:lstStyle/>
            <a:p>
              <a:endParaRPr lang="en-IN" sz="2667"/>
            </a:p>
          </p:txBody>
        </p:sp>
      </p:grpSp>
      <p:grpSp>
        <p:nvGrpSpPr>
          <p:cNvPr id="57" name="Graphic 3">
            <a:extLst>
              <a:ext uri="{FF2B5EF4-FFF2-40B4-BE49-F238E27FC236}">
                <a16:creationId xmlns:a16="http://schemas.microsoft.com/office/drawing/2014/main" id="{8DFAAF5E-3CF9-2A9C-4CD0-9BB19B34D862}"/>
              </a:ext>
            </a:extLst>
          </p:cNvPr>
          <p:cNvGrpSpPr/>
          <p:nvPr/>
        </p:nvGrpSpPr>
        <p:grpSpPr>
          <a:xfrm>
            <a:off x="545506" y="4525750"/>
            <a:ext cx="10557916" cy="1462265"/>
            <a:chOff x="409129" y="3394312"/>
            <a:chExt cx="7918437" cy="1096699"/>
          </a:xfrm>
        </p:grpSpPr>
        <p:sp>
          <p:nvSpPr>
            <p:cNvPr id="58" name="Freeform: Shape 57">
              <a:extLst>
                <a:ext uri="{FF2B5EF4-FFF2-40B4-BE49-F238E27FC236}">
                  <a16:creationId xmlns:a16="http://schemas.microsoft.com/office/drawing/2014/main" id="{8DF19B3F-80FF-049B-0B63-E984C0901D86}"/>
                </a:ext>
              </a:extLst>
            </p:cNvPr>
            <p:cNvSpPr/>
            <p:nvPr/>
          </p:nvSpPr>
          <p:spPr>
            <a:xfrm>
              <a:off x="409129" y="3396241"/>
              <a:ext cx="7918437" cy="1094770"/>
            </a:xfrm>
            <a:custGeom>
              <a:avLst/>
              <a:gdLst>
                <a:gd name="connsiteX0" fmla="*/ 7814247 w 7918437"/>
                <a:gd name="connsiteY0" fmla="*/ 0 h 1094770"/>
                <a:gd name="connsiteX1" fmla="*/ 7918437 w 7918437"/>
                <a:gd name="connsiteY1" fmla="*/ 0 h 1094770"/>
                <a:gd name="connsiteX2" fmla="*/ 7918437 w 7918437"/>
                <a:gd name="connsiteY2" fmla="*/ 1094771 h 1094770"/>
                <a:gd name="connsiteX3" fmla="*/ 7814247 w 7918437"/>
                <a:gd name="connsiteY3" fmla="*/ 1094771 h 1094770"/>
                <a:gd name="connsiteX4" fmla="*/ 104190 w 7918437"/>
                <a:gd name="connsiteY4" fmla="*/ 1094771 h 1094770"/>
                <a:gd name="connsiteX5" fmla="*/ 0 w 7918437"/>
                <a:gd name="connsiteY5" fmla="*/ 1094771 h 1094770"/>
                <a:gd name="connsiteX6" fmla="*/ 0 w 7918437"/>
                <a:gd name="connsiteY6" fmla="*/ 0 h 1094770"/>
                <a:gd name="connsiteX7" fmla="*/ 104190 w 7918437"/>
                <a:gd name="connsiteY7" fmla="*/ 0 h 109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8437" h="1094770">
                  <a:moveTo>
                    <a:pt x="7814247" y="0"/>
                  </a:moveTo>
                  <a:cubicBezTo>
                    <a:pt x="7871790" y="0"/>
                    <a:pt x="7918437" y="0"/>
                    <a:pt x="7918437" y="0"/>
                  </a:cubicBezTo>
                  <a:lnTo>
                    <a:pt x="7918437" y="1094771"/>
                  </a:lnTo>
                  <a:cubicBezTo>
                    <a:pt x="7918437" y="1094771"/>
                    <a:pt x="7871790" y="1094771"/>
                    <a:pt x="7814247" y="1094771"/>
                  </a:cubicBezTo>
                  <a:lnTo>
                    <a:pt x="104190" y="1094771"/>
                  </a:lnTo>
                  <a:cubicBezTo>
                    <a:pt x="46647" y="1094771"/>
                    <a:pt x="0" y="1094771"/>
                    <a:pt x="0" y="1094771"/>
                  </a:cubicBezTo>
                  <a:lnTo>
                    <a:pt x="0" y="0"/>
                  </a:lnTo>
                  <a:cubicBezTo>
                    <a:pt x="0" y="0"/>
                    <a:pt x="46647" y="0"/>
                    <a:pt x="104190" y="0"/>
                  </a:cubicBezTo>
                  <a:close/>
                </a:path>
              </a:pathLst>
            </a:custGeom>
            <a:solidFill>
              <a:srgbClr val="BDDFFF">
                <a:alpha val="90000"/>
              </a:srgbClr>
            </a:solidFill>
            <a:ln w="10418" cap="flat">
              <a:noFill/>
              <a:prstDash val="solid"/>
              <a:miter/>
            </a:ln>
          </p:spPr>
          <p:txBody>
            <a:bodyPr rtlCol="0" anchor="ctr"/>
            <a:lstStyle/>
            <a:p>
              <a:endParaRPr lang="en-IN" sz="2667"/>
            </a:p>
          </p:txBody>
        </p:sp>
        <p:sp>
          <p:nvSpPr>
            <p:cNvPr id="59" name="TextBox 58">
              <a:extLst>
                <a:ext uri="{FF2B5EF4-FFF2-40B4-BE49-F238E27FC236}">
                  <a16:creationId xmlns:a16="http://schemas.microsoft.com/office/drawing/2014/main" id="{C687D836-ACD2-82C4-2AE6-C86F69A05F5C}"/>
                </a:ext>
              </a:extLst>
            </p:cNvPr>
            <p:cNvSpPr txBox="1"/>
            <p:nvPr/>
          </p:nvSpPr>
          <p:spPr>
            <a:xfrm>
              <a:off x="2609869" y="3394312"/>
              <a:ext cx="3606757" cy="215492"/>
            </a:xfrm>
            <a:prstGeom prst="rect">
              <a:avLst/>
            </a:prstGeom>
            <a:noFill/>
            <a:ln>
              <a:noFill/>
            </a:ln>
          </p:spPr>
          <p:txBody>
            <a:bodyPr wrap="none" lIns="0" tIns="0" rIns="0" bIns="0" rtlCol="0">
              <a:spAutoFit/>
            </a:bodyPr>
            <a:lstStyle/>
            <a:p>
              <a:pPr defTabSz="239994">
                <a:tabLst>
                  <a:tab pos="239994" algn="l"/>
                </a:tabLst>
              </a:pPr>
              <a:r>
                <a:rPr lang="en-IN" sz="1867" b="1" dirty="0">
                  <a:ln/>
                  <a:solidFill>
                    <a:srgbClr val="152856"/>
                  </a:solidFill>
                  <a:latin typeface="Arial"/>
                  <a:cs typeface="Arial"/>
                  <a:sym typeface="Arial"/>
                  <a:rtl val="0"/>
                </a:rPr>
                <a:t>2. Measurement Configuration Parameters</a:t>
              </a:r>
            </a:p>
          </p:txBody>
        </p:sp>
        <p:grpSp>
          <p:nvGrpSpPr>
            <p:cNvPr id="60" name="Graphic 3">
              <a:extLst>
                <a:ext uri="{FF2B5EF4-FFF2-40B4-BE49-F238E27FC236}">
                  <a16:creationId xmlns:a16="http://schemas.microsoft.com/office/drawing/2014/main" id="{26A12AD9-9D79-EDB4-9718-B1CB84E3EAE9}"/>
                </a:ext>
              </a:extLst>
            </p:cNvPr>
            <p:cNvGrpSpPr/>
            <p:nvPr/>
          </p:nvGrpSpPr>
          <p:grpSpPr>
            <a:xfrm>
              <a:off x="515221" y="3615826"/>
              <a:ext cx="7395587" cy="765710"/>
              <a:chOff x="515221" y="3615826"/>
              <a:chExt cx="7395587" cy="765710"/>
            </a:xfrm>
          </p:grpSpPr>
          <p:sp>
            <p:nvSpPr>
              <p:cNvPr id="61" name="Freeform: Shape 60">
                <a:extLst>
                  <a:ext uri="{FF2B5EF4-FFF2-40B4-BE49-F238E27FC236}">
                    <a16:creationId xmlns:a16="http://schemas.microsoft.com/office/drawing/2014/main" id="{E39ADD80-3EA6-8EB4-9DE8-D98371B7895A}"/>
                  </a:ext>
                </a:extLst>
              </p:cNvPr>
              <p:cNvSpPr/>
              <p:nvPr/>
            </p:nvSpPr>
            <p:spPr>
              <a:xfrm>
                <a:off x="515221" y="3615826"/>
                <a:ext cx="2394468" cy="765710"/>
              </a:xfrm>
              <a:custGeom>
                <a:avLst/>
                <a:gdLst>
                  <a:gd name="connsiteX0" fmla="*/ 2208827 w 2292179"/>
                  <a:gd name="connsiteY0" fmla="*/ 0 h 729847"/>
                  <a:gd name="connsiteX1" fmla="*/ 2292179 w 2292179"/>
                  <a:gd name="connsiteY1" fmla="*/ 0 h 729847"/>
                  <a:gd name="connsiteX2" fmla="*/ 2292179 w 2292179"/>
                  <a:gd name="connsiteY2" fmla="*/ 729847 h 729847"/>
                  <a:gd name="connsiteX3" fmla="*/ 2208827 w 2292179"/>
                  <a:gd name="connsiteY3" fmla="*/ 729847 h 729847"/>
                  <a:gd name="connsiteX4" fmla="*/ 83352 w 2292179"/>
                  <a:gd name="connsiteY4" fmla="*/ 729847 h 729847"/>
                  <a:gd name="connsiteX5" fmla="*/ 0 w 2292179"/>
                  <a:gd name="connsiteY5" fmla="*/ 729847 h 729847"/>
                  <a:gd name="connsiteX6" fmla="*/ 0 w 2292179"/>
                  <a:gd name="connsiteY6" fmla="*/ 0 h 729847"/>
                  <a:gd name="connsiteX7" fmla="*/ 83352 w 2292179"/>
                  <a:gd name="connsiteY7" fmla="*/ 0 h 729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2179" h="729847">
                    <a:moveTo>
                      <a:pt x="2208827" y="0"/>
                    </a:moveTo>
                    <a:cubicBezTo>
                      <a:pt x="2254861" y="0"/>
                      <a:pt x="2292179" y="0"/>
                      <a:pt x="2292179" y="0"/>
                    </a:cubicBezTo>
                    <a:lnTo>
                      <a:pt x="2292179" y="729847"/>
                    </a:lnTo>
                    <a:cubicBezTo>
                      <a:pt x="2292179" y="729847"/>
                      <a:pt x="2254861" y="729847"/>
                      <a:pt x="2208827" y="729847"/>
                    </a:cubicBezTo>
                    <a:lnTo>
                      <a:pt x="83352" y="729847"/>
                    </a:lnTo>
                    <a:cubicBezTo>
                      <a:pt x="37318" y="729847"/>
                      <a:pt x="0" y="729847"/>
                      <a:pt x="0" y="729847"/>
                    </a:cubicBezTo>
                    <a:lnTo>
                      <a:pt x="0" y="0"/>
                    </a:lnTo>
                    <a:cubicBezTo>
                      <a:pt x="0" y="0"/>
                      <a:pt x="37318" y="0"/>
                      <a:pt x="83352" y="0"/>
                    </a:cubicBezTo>
                    <a:close/>
                  </a:path>
                </a:pathLst>
              </a:custGeom>
              <a:solidFill>
                <a:srgbClr val="EEF7FF"/>
              </a:solidFill>
              <a:ln w="10418" cap="flat">
                <a:solidFill>
                  <a:srgbClr val="1947B3"/>
                </a:solidFill>
                <a:prstDash val="solid"/>
                <a:miter/>
              </a:ln>
            </p:spPr>
            <p:txBody>
              <a:bodyPr rtlCol="0" anchor="ctr"/>
              <a:lstStyle/>
              <a:p>
                <a:endParaRPr lang="en-IN" sz="2667"/>
              </a:p>
            </p:txBody>
          </p:sp>
          <p:sp>
            <p:nvSpPr>
              <p:cNvPr id="62" name="TextBox 61">
                <a:extLst>
                  <a:ext uri="{FF2B5EF4-FFF2-40B4-BE49-F238E27FC236}">
                    <a16:creationId xmlns:a16="http://schemas.microsoft.com/office/drawing/2014/main" id="{2C030511-B29E-239E-5E4A-7C2ED4C39DAC}"/>
                  </a:ext>
                </a:extLst>
              </p:cNvPr>
              <p:cNvSpPr txBox="1"/>
              <p:nvPr/>
            </p:nvSpPr>
            <p:spPr>
              <a:xfrm>
                <a:off x="1015762" y="3635162"/>
                <a:ext cx="1332095" cy="153841"/>
              </a:xfrm>
              <a:prstGeom prst="rect">
                <a:avLst/>
              </a:prstGeom>
              <a:noFill/>
              <a:ln>
                <a:noFill/>
              </a:ln>
            </p:spPr>
            <p:txBody>
              <a:bodyPr wrap="none" lIns="0" tIns="0" rIns="0" bIns="0" rtlCol="0">
                <a:spAutoFit/>
              </a:bodyPr>
              <a:lstStyle/>
              <a:p>
                <a:pPr defTabSz="239994">
                  <a:tabLst>
                    <a:tab pos="239994" algn="l"/>
                  </a:tabLst>
                </a:pPr>
                <a:r>
                  <a:rPr lang="en-IN" sz="1333" b="1" dirty="0">
                    <a:ln/>
                    <a:solidFill>
                      <a:srgbClr val="1947B3"/>
                    </a:solidFill>
                    <a:latin typeface="Arial"/>
                    <a:cs typeface="Arial"/>
                    <a:sym typeface="Arial"/>
                    <a:rtl val="0"/>
                  </a:rPr>
                  <a:t>Measurement Objects</a:t>
                </a:r>
              </a:p>
            </p:txBody>
          </p:sp>
          <p:sp>
            <p:nvSpPr>
              <p:cNvPr id="63" name="TextBox 62">
                <a:extLst>
                  <a:ext uri="{FF2B5EF4-FFF2-40B4-BE49-F238E27FC236}">
                    <a16:creationId xmlns:a16="http://schemas.microsoft.com/office/drawing/2014/main" id="{D51CAF86-2EA2-3DD9-5E15-43141E92F111}"/>
                  </a:ext>
                </a:extLst>
              </p:cNvPr>
              <p:cNvSpPr txBox="1"/>
              <p:nvPr/>
            </p:nvSpPr>
            <p:spPr>
              <a:xfrm>
                <a:off x="630259" y="3795728"/>
                <a:ext cx="1525658"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1A3F8E"/>
                    </a:solidFill>
                    <a:latin typeface="Arial"/>
                    <a:cs typeface="Arial"/>
                    <a:sym typeface="Arial"/>
                    <a:rtl val="0"/>
                  </a:rPr>
                  <a:t>• NR Intra-freq: SSB Freq 640000</a:t>
                </a:r>
              </a:p>
            </p:txBody>
          </p:sp>
          <p:sp>
            <p:nvSpPr>
              <p:cNvPr id="64" name="TextBox 63">
                <a:extLst>
                  <a:ext uri="{FF2B5EF4-FFF2-40B4-BE49-F238E27FC236}">
                    <a16:creationId xmlns:a16="http://schemas.microsoft.com/office/drawing/2014/main" id="{A2847F15-47A9-5A2D-B05B-DA9F57CB6572}"/>
                  </a:ext>
                </a:extLst>
              </p:cNvPr>
              <p:cNvSpPr txBox="1"/>
              <p:nvPr/>
            </p:nvSpPr>
            <p:spPr>
              <a:xfrm>
                <a:off x="630259" y="3905205"/>
                <a:ext cx="1525658"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1A3F8E"/>
                    </a:solidFill>
                    <a:latin typeface="Arial"/>
                    <a:cs typeface="Arial"/>
                    <a:sym typeface="Arial"/>
                    <a:rtl val="0"/>
                  </a:rPr>
                  <a:t>• NR Inter-freq: SSB Freq 643000</a:t>
                </a:r>
              </a:p>
            </p:txBody>
          </p:sp>
          <p:sp>
            <p:nvSpPr>
              <p:cNvPr id="65" name="TextBox 64">
                <a:extLst>
                  <a:ext uri="{FF2B5EF4-FFF2-40B4-BE49-F238E27FC236}">
                    <a16:creationId xmlns:a16="http://schemas.microsoft.com/office/drawing/2014/main" id="{94E35CA5-9863-F6C6-7EBD-D501334811B0}"/>
                  </a:ext>
                </a:extLst>
              </p:cNvPr>
              <p:cNvSpPr txBox="1"/>
              <p:nvPr/>
            </p:nvSpPr>
            <p:spPr>
              <a:xfrm>
                <a:off x="630259" y="4014682"/>
                <a:ext cx="1459534"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1A3F8E"/>
                    </a:solidFill>
                    <a:latin typeface="Arial"/>
                    <a:cs typeface="Arial"/>
                    <a:sym typeface="Arial"/>
                    <a:rtl val="0"/>
                  </a:rPr>
                  <a:t>• Inter-RAT: ARFCN 2850 (LTE)</a:t>
                </a:r>
              </a:p>
            </p:txBody>
          </p:sp>
          <p:sp>
            <p:nvSpPr>
              <p:cNvPr id="66" name="TextBox 65">
                <a:extLst>
                  <a:ext uri="{FF2B5EF4-FFF2-40B4-BE49-F238E27FC236}">
                    <a16:creationId xmlns:a16="http://schemas.microsoft.com/office/drawing/2014/main" id="{E95B0C22-31AC-74BA-0A09-9CA6523B0CE1}"/>
                  </a:ext>
                </a:extLst>
              </p:cNvPr>
              <p:cNvSpPr txBox="1"/>
              <p:nvPr/>
            </p:nvSpPr>
            <p:spPr>
              <a:xfrm>
                <a:off x="630259" y="4124159"/>
                <a:ext cx="1225095"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1A3F8E"/>
                    </a:solidFill>
                    <a:latin typeface="Arial"/>
                    <a:cs typeface="Arial"/>
                    <a:sym typeface="Arial"/>
                    <a:rtl val="0"/>
                  </a:rPr>
                  <a:t>• FR1 Band: n78 (3.5 GHz)</a:t>
                </a:r>
              </a:p>
            </p:txBody>
          </p:sp>
          <p:sp>
            <p:nvSpPr>
              <p:cNvPr id="67" name="Freeform: Shape 66">
                <a:extLst>
                  <a:ext uri="{FF2B5EF4-FFF2-40B4-BE49-F238E27FC236}">
                    <a16:creationId xmlns:a16="http://schemas.microsoft.com/office/drawing/2014/main" id="{D63A84BA-DCFF-9391-BF0B-696FAD8569A9}"/>
                  </a:ext>
                </a:extLst>
              </p:cNvPr>
              <p:cNvSpPr/>
              <p:nvPr/>
            </p:nvSpPr>
            <p:spPr>
              <a:xfrm>
                <a:off x="3012414" y="3625110"/>
                <a:ext cx="2397833" cy="756426"/>
              </a:xfrm>
              <a:custGeom>
                <a:avLst/>
                <a:gdLst>
                  <a:gd name="connsiteX0" fmla="*/ 2208827 w 2292179"/>
                  <a:gd name="connsiteY0" fmla="*/ 0 h 729847"/>
                  <a:gd name="connsiteX1" fmla="*/ 2292179 w 2292179"/>
                  <a:gd name="connsiteY1" fmla="*/ 0 h 729847"/>
                  <a:gd name="connsiteX2" fmla="*/ 2292179 w 2292179"/>
                  <a:gd name="connsiteY2" fmla="*/ 729847 h 729847"/>
                  <a:gd name="connsiteX3" fmla="*/ 2208827 w 2292179"/>
                  <a:gd name="connsiteY3" fmla="*/ 729847 h 729847"/>
                  <a:gd name="connsiteX4" fmla="*/ 83352 w 2292179"/>
                  <a:gd name="connsiteY4" fmla="*/ 729847 h 729847"/>
                  <a:gd name="connsiteX5" fmla="*/ 0 w 2292179"/>
                  <a:gd name="connsiteY5" fmla="*/ 729847 h 729847"/>
                  <a:gd name="connsiteX6" fmla="*/ 0 w 2292179"/>
                  <a:gd name="connsiteY6" fmla="*/ 0 h 729847"/>
                  <a:gd name="connsiteX7" fmla="*/ 83352 w 2292179"/>
                  <a:gd name="connsiteY7" fmla="*/ 0 h 729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2179" h="729847">
                    <a:moveTo>
                      <a:pt x="2208827" y="0"/>
                    </a:moveTo>
                    <a:cubicBezTo>
                      <a:pt x="2254861" y="0"/>
                      <a:pt x="2292179" y="0"/>
                      <a:pt x="2292179" y="0"/>
                    </a:cubicBezTo>
                    <a:lnTo>
                      <a:pt x="2292179" y="729847"/>
                    </a:lnTo>
                    <a:cubicBezTo>
                      <a:pt x="2292179" y="729847"/>
                      <a:pt x="2254861" y="729847"/>
                      <a:pt x="2208827" y="729847"/>
                    </a:cubicBezTo>
                    <a:lnTo>
                      <a:pt x="83352" y="729847"/>
                    </a:lnTo>
                    <a:cubicBezTo>
                      <a:pt x="37318" y="729847"/>
                      <a:pt x="0" y="729847"/>
                      <a:pt x="0" y="729847"/>
                    </a:cubicBezTo>
                    <a:lnTo>
                      <a:pt x="0" y="0"/>
                    </a:lnTo>
                    <a:cubicBezTo>
                      <a:pt x="0" y="0"/>
                      <a:pt x="37318" y="0"/>
                      <a:pt x="83352" y="0"/>
                    </a:cubicBezTo>
                    <a:close/>
                  </a:path>
                </a:pathLst>
              </a:custGeom>
              <a:solidFill>
                <a:srgbClr val="EEF7FF"/>
              </a:solidFill>
              <a:ln w="10418" cap="flat">
                <a:solidFill>
                  <a:srgbClr val="1947B3"/>
                </a:solidFill>
                <a:prstDash val="solid"/>
                <a:miter/>
              </a:ln>
            </p:spPr>
            <p:txBody>
              <a:bodyPr rtlCol="0" anchor="ctr"/>
              <a:lstStyle/>
              <a:p>
                <a:endParaRPr lang="en-IN" sz="2667"/>
              </a:p>
            </p:txBody>
          </p:sp>
          <p:sp>
            <p:nvSpPr>
              <p:cNvPr id="68" name="TextBox 67">
                <a:extLst>
                  <a:ext uri="{FF2B5EF4-FFF2-40B4-BE49-F238E27FC236}">
                    <a16:creationId xmlns:a16="http://schemas.microsoft.com/office/drawing/2014/main" id="{57F17CD1-082C-024E-9794-26E5DEE782B9}"/>
                  </a:ext>
                </a:extLst>
              </p:cNvPr>
              <p:cNvSpPr txBox="1"/>
              <p:nvPr/>
            </p:nvSpPr>
            <p:spPr>
              <a:xfrm>
                <a:off x="3474645" y="3635162"/>
                <a:ext cx="1483579" cy="153841"/>
              </a:xfrm>
              <a:prstGeom prst="rect">
                <a:avLst/>
              </a:prstGeom>
              <a:noFill/>
              <a:ln>
                <a:noFill/>
              </a:ln>
            </p:spPr>
            <p:txBody>
              <a:bodyPr wrap="none" lIns="0" tIns="0" rIns="0" bIns="0" rtlCol="0">
                <a:spAutoFit/>
              </a:bodyPr>
              <a:lstStyle/>
              <a:p>
                <a:pPr defTabSz="239994">
                  <a:tabLst>
                    <a:tab pos="239994" algn="l"/>
                  </a:tabLst>
                </a:pPr>
                <a:r>
                  <a:rPr lang="en-IN" sz="1333" b="1" dirty="0">
                    <a:ln/>
                    <a:solidFill>
                      <a:srgbClr val="1947B3"/>
                    </a:solidFill>
                    <a:latin typeface="Arial"/>
                    <a:cs typeface="Arial"/>
                    <a:sym typeface="Arial"/>
                    <a:rtl val="0"/>
                  </a:rPr>
                  <a:t>Reporting Configuration</a:t>
                </a:r>
              </a:p>
            </p:txBody>
          </p:sp>
          <p:sp>
            <p:nvSpPr>
              <p:cNvPr id="69" name="TextBox 68">
                <a:extLst>
                  <a:ext uri="{FF2B5EF4-FFF2-40B4-BE49-F238E27FC236}">
                    <a16:creationId xmlns:a16="http://schemas.microsoft.com/office/drawing/2014/main" id="{1D11211D-293E-E633-4439-02959E983F7D}"/>
                  </a:ext>
                </a:extLst>
              </p:cNvPr>
              <p:cNvSpPr txBox="1"/>
              <p:nvPr/>
            </p:nvSpPr>
            <p:spPr>
              <a:xfrm>
                <a:off x="3130818" y="3795728"/>
                <a:ext cx="1750479"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1A3F8E"/>
                    </a:solidFill>
                    <a:latin typeface="Arial"/>
                    <a:cs typeface="Arial"/>
                    <a:sym typeface="Arial"/>
                    <a:rtl val="0"/>
                  </a:rPr>
                  <a:t>• Event A3: Neighbor &gt; Serving+Offset</a:t>
                </a:r>
              </a:p>
            </p:txBody>
          </p:sp>
          <p:sp>
            <p:nvSpPr>
              <p:cNvPr id="70" name="TextBox 69">
                <a:extLst>
                  <a:ext uri="{FF2B5EF4-FFF2-40B4-BE49-F238E27FC236}">
                    <a16:creationId xmlns:a16="http://schemas.microsoft.com/office/drawing/2014/main" id="{9045EDC3-434A-EC7E-7F81-9972C94B98CE}"/>
                  </a:ext>
                </a:extLst>
              </p:cNvPr>
              <p:cNvSpPr txBox="1"/>
              <p:nvPr/>
            </p:nvSpPr>
            <p:spPr>
              <a:xfrm>
                <a:off x="3130818" y="3905205"/>
                <a:ext cx="607138"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1A3F8E"/>
                    </a:solidFill>
                    <a:latin typeface="Arial"/>
                    <a:cs typeface="Arial"/>
                    <a:sym typeface="Arial"/>
                    <a:rtl val="0"/>
                  </a:rPr>
                  <a:t>• Offset: 3 dB</a:t>
                </a:r>
              </a:p>
            </p:txBody>
          </p:sp>
          <p:sp>
            <p:nvSpPr>
              <p:cNvPr id="71" name="TextBox 70">
                <a:extLst>
                  <a:ext uri="{FF2B5EF4-FFF2-40B4-BE49-F238E27FC236}">
                    <a16:creationId xmlns:a16="http://schemas.microsoft.com/office/drawing/2014/main" id="{464C2C54-894F-F4E4-9AD4-C3DC255E5554}"/>
                  </a:ext>
                </a:extLst>
              </p:cNvPr>
              <p:cNvSpPr txBox="1"/>
              <p:nvPr/>
            </p:nvSpPr>
            <p:spPr>
              <a:xfrm>
                <a:off x="3130818" y="4014682"/>
                <a:ext cx="1477568"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1A3F8E"/>
                    </a:solidFill>
                    <a:latin typeface="Arial"/>
                    <a:cs typeface="Arial"/>
                    <a:sym typeface="Arial"/>
                    <a:rtl val="0"/>
                  </a:rPr>
                  <a:t>• Time-To-Trigger (TTT): 320 ms</a:t>
                </a:r>
              </a:p>
            </p:txBody>
          </p:sp>
          <p:sp>
            <p:nvSpPr>
              <p:cNvPr id="72" name="TextBox 71">
                <a:extLst>
                  <a:ext uri="{FF2B5EF4-FFF2-40B4-BE49-F238E27FC236}">
                    <a16:creationId xmlns:a16="http://schemas.microsoft.com/office/drawing/2014/main" id="{1535CEB3-19C6-93FB-2E67-F28F6C648367}"/>
                  </a:ext>
                </a:extLst>
              </p:cNvPr>
              <p:cNvSpPr txBox="1"/>
              <p:nvPr/>
            </p:nvSpPr>
            <p:spPr>
              <a:xfrm>
                <a:off x="3130818" y="4124159"/>
                <a:ext cx="1128915"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1A3F8E"/>
                    </a:solidFill>
                    <a:latin typeface="Arial"/>
                    <a:cs typeface="Arial"/>
                    <a:sym typeface="Arial"/>
                    <a:rtl val="0"/>
                  </a:rPr>
                  <a:t>• Report Interval: 240 ms</a:t>
                </a:r>
              </a:p>
            </p:txBody>
          </p:sp>
          <p:sp>
            <p:nvSpPr>
              <p:cNvPr id="73" name="TextBox 72">
                <a:extLst>
                  <a:ext uri="{FF2B5EF4-FFF2-40B4-BE49-F238E27FC236}">
                    <a16:creationId xmlns:a16="http://schemas.microsoft.com/office/drawing/2014/main" id="{34859F82-E07B-20F1-759A-FF44F002AED5}"/>
                  </a:ext>
                </a:extLst>
              </p:cNvPr>
              <p:cNvSpPr txBox="1"/>
              <p:nvPr/>
            </p:nvSpPr>
            <p:spPr>
              <a:xfrm>
                <a:off x="3130818" y="4233636"/>
                <a:ext cx="1107274"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1A3F8E"/>
                    </a:solidFill>
                    <a:latin typeface="Arial"/>
                    <a:cs typeface="Arial"/>
                    <a:sym typeface="Arial"/>
                    <a:rtl val="0"/>
                  </a:rPr>
                  <a:t>• Report Amount: Infinity</a:t>
                </a:r>
              </a:p>
            </p:txBody>
          </p:sp>
          <p:sp>
            <p:nvSpPr>
              <p:cNvPr id="74" name="Freeform: Shape 73">
                <a:extLst>
                  <a:ext uri="{FF2B5EF4-FFF2-40B4-BE49-F238E27FC236}">
                    <a16:creationId xmlns:a16="http://schemas.microsoft.com/office/drawing/2014/main" id="{D5A9EA92-EC95-DEC6-3649-0CE5918D676C}"/>
                  </a:ext>
                </a:extLst>
              </p:cNvPr>
              <p:cNvSpPr/>
              <p:nvPr/>
            </p:nvSpPr>
            <p:spPr>
              <a:xfrm>
                <a:off x="5518892" y="3639034"/>
                <a:ext cx="2391916" cy="742501"/>
              </a:xfrm>
              <a:custGeom>
                <a:avLst/>
                <a:gdLst>
                  <a:gd name="connsiteX0" fmla="*/ 2208827 w 2292179"/>
                  <a:gd name="connsiteY0" fmla="*/ 0 h 729847"/>
                  <a:gd name="connsiteX1" fmla="*/ 2292179 w 2292179"/>
                  <a:gd name="connsiteY1" fmla="*/ 0 h 729847"/>
                  <a:gd name="connsiteX2" fmla="*/ 2292179 w 2292179"/>
                  <a:gd name="connsiteY2" fmla="*/ 729847 h 729847"/>
                  <a:gd name="connsiteX3" fmla="*/ 2208827 w 2292179"/>
                  <a:gd name="connsiteY3" fmla="*/ 729847 h 729847"/>
                  <a:gd name="connsiteX4" fmla="*/ 83352 w 2292179"/>
                  <a:gd name="connsiteY4" fmla="*/ 729847 h 729847"/>
                  <a:gd name="connsiteX5" fmla="*/ 0 w 2292179"/>
                  <a:gd name="connsiteY5" fmla="*/ 729847 h 729847"/>
                  <a:gd name="connsiteX6" fmla="*/ 0 w 2292179"/>
                  <a:gd name="connsiteY6" fmla="*/ 0 h 729847"/>
                  <a:gd name="connsiteX7" fmla="*/ 83352 w 2292179"/>
                  <a:gd name="connsiteY7" fmla="*/ 0 h 729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2179" h="729847">
                    <a:moveTo>
                      <a:pt x="2208827" y="0"/>
                    </a:moveTo>
                    <a:cubicBezTo>
                      <a:pt x="2254861" y="0"/>
                      <a:pt x="2292179" y="0"/>
                      <a:pt x="2292179" y="0"/>
                    </a:cubicBezTo>
                    <a:lnTo>
                      <a:pt x="2292179" y="729847"/>
                    </a:lnTo>
                    <a:cubicBezTo>
                      <a:pt x="2292179" y="729847"/>
                      <a:pt x="2254861" y="729847"/>
                      <a:pt x="2208827" y="729847"/>
                    </a:cubicBezTo>
                    <a:lnTo>
                      <a:pt x="83352" y="729847"/>
                    </a:lnTo>
                    <a:cubicBezTo>
                      <a:pt x="37318" y="729847"/>
                      <a:pt x="0" y="729847"/>
                      <a:pt x="0" y="729847"/>
                    </a:cubicBezTo>
                    <a:lnTo>
                      <a:pt x="0" y="0"/>
                    </a:lnTo>
                    <a:cubicBezTo>
                      <a:pt x="0" y="0"/>
                      <a:pt x="37318" y="0"/>
                      <a:pt x="83352" y="0"/>
                    </a:cubicBezTo>
                    <a:close/>
                  </a:path>
                </a:pathLst>
              </a:custGeom>
              <a:solidFill>
                <a:srgbClr val="EEF7FF"/>
              </a:solidFill>
              <a:ln w="10418" cap="flat">
                <a:solidFill>
                  <a:srgbClr val="1947B3"/>
                </a:solidFill>
                <a:prstDash val="solid"/>
                <a:miter/>
              </a:ln>
            </p:spPr>
            <p:txBody>
              <a:bodyPr rtlCol="0" anchor="ctr"/>
              <a:lstStyle/>
              <a:p>
                <a:endParaRPr lang="en-IN" sz="2667"/>
              </a:p>
            </p:txBody>
          </p:sp>
          <p:sp>
            <p:nvSpPr>
              <p:cNvPr id="75" name="TextBox 74">
                <a:extLst>
                  <a:ext uri="{FF2B5EF4-FFF2-40B4-BE49-F238E27FC236}">
                    <a16:creationId xmlns:a16="http://schemas.microsoft.com/office/drawing/2014/main" id="{C01C1AEC-800A-7D0F-F52C-4DAE7919EBDD}"/>
                  </a:ext>
                </a:extLst>
              </p:cNvPr>
              <p:cNvSpPr txBox="1"/>
              <p:nvPr/>
            </p:nvSpPr>
            <p:spPr>
              <a:xfrm>
                <a:off x="5954366" y="3635162"/>
                <a:ext cx="1464391" cy="153841"/>
              </a:xfrm>
              <a:prstGeom prst="rect">
                <a:avLst/>
              </a:prstGeom>
              <a:noFill/>
              <a:ln>
                <a:noFill/>
              </a:ln>
            </p:spPr>
            <p:txBody>
              <a:bodyPr wrap="none" lIns="0" tIns="0" rIns="0" bIns="0" rtlCol="0">
                <a:spAutoFit/>
              </a:bodyPr>
              <a:lstStyle/>
              <a:p>
                <a:pPr defTabSz="239994">
                  <a:tabLst>
                    <a:tab pos="239994" algn="l"/>
                  </a:tabLst>
                </a:pPr>
                <a:r>
                  <a:rPr lang="en-IN" sz="1333" b="1" dirty="0">
                    <a:ln/>
                    <a:solidFill>
                      <a:srgbClr val="1947B3"/>
                    </a:solidFill>
                    <a:latin typeface="Arial"/>
                    <a:cs typeface="Arial"/>
                    <a:sym typeface="Arial"/>
                    <a:rtl val="0"/>
                  </a:rPr>
                  <a:t>Measurement Attributes</a:t>
                </a:r>
              </a:p>
            </p:txBody>
          </p:sp>
          <p:sp>
            <p:nvSpPr>
              <p:cNvPr id="76" name="TextBox 75">
                <a:extLst>
                  <a:ext uri="{FF2B5EF4-FFF2-40B4-BE49-F238E27FC236}">
                    <a16:creationId xmlns:a16="http://schemas.microsoft.com/office/drawing/2014/main" id="{D5C004E6-34F6-E9D8-3806-CA6EAD134190}"/>
                  </a:ext>
                </a:extLst>
              </p:cNvPr>
              <p:cNvSpPr txBox="1"/>
              <p:nvPr/>
            </p:nvSpPr>
            <p:spPr>
              <a:xfrm>
                <a:off x="5631378" y="3795728"/>
                <a:ext cx="1448714"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1A3F8E"/>
                    </a:solidFill>
                    <a:latin typeface="Arial"/>
                    <a:cs typeface="Arial"/>
                    <a:sym typeface="Arial"/>
                    <a:rtl val="0"/>
                  </a:rPr>
                  <a:t>• Quantity: RSRP, RSRQ, SINR</a:t>
                </a:r>
              </a:p>
            </p:txBody>
          </p:sp>
          <p:sp>
            <p:nvSpPr>
              <p:cNvPr id="77" name="TextBox 76">
                <a:extLst>
                  <a:ext uri="{FF2B5EF4-FFF2-40B4-BE49-F238E27FC236}">
                    <a16:creationId xmlns:a16="http://schemas.microsoft.com/office/drawing/2014/main" id="{28A7FBBE-E7DC-7179-AE4E-C75D6F83F989}"/>
                  </a:ext>
                </a:extLst>
              </p:cNvPr>
              <p:cNvSpPr txBox="1"/>
              <p:nvPr/>
            </p:nvSpPr>
            <p:spPr>
              <a:xfrm>
                <a:off x="5631378" y="3905205"/>
                <a:ext cx="629980"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1A3F8E"/>
                    </a:solidFill>
                    <a:latin typeface="Arial"/>
                    <a:cs typeface="Arial"/>
                    <a:sym typeface="Arial"/>
                    <a:rtl val="0"/>
                  </a:rPr>
                  <a:t>• Max Cells: 8</a:t>
                </a:r>
              </a:p>
            </p:txBody>
          </p:sp>
          <p:sp>
            <p:nvSpPr>
              <p:cNvPr id="78" name="TextBox 77">
                <a:extLst>
                  <a:ext uri="{FF2B5EF4-FFF2-40B4-BE49-F238E27FC236}">
                    <a16:creationId xmlns:a16="http://schemas.microsoft.com/office/drawing/2014/main" id="{2DD3A494-3B4B-7A60-6285-F5425491690F}"/>
                  </a:ext>
                </a:extLst>
              </p:cNvPr>
              <p:cNvSpPr txBox="1"/>
              <p:nvPr/>
            </p:nvSpPr>
            <p:spPr>
              <a:xfrm>
                <a:off x="5631378" y="4014682"/>
                <a:ext cx="1000273"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1A3F8E"/>
                    </a:solidFill>
                    <a:latin typeface="Arial"/>
                    <a:cs typeface="Arial"/>
                    <a:sym typeface="Arial"/>
                    <a:rtl val="0"/>
                  </a:rPr>
                  <a:t>• Filter Coefficient: fc4</a:t>
                </a:r>
              </a:p>
            </p:txBody>
          </p:sp>
          <p:sp>
            <p:nvSpPr>
              <p:cNvPr id="79" name="TextBox 78">
                <a:extLst>
                  <a:ext uri="{FF2B5EF4-FFF2-40B4-BE49-F238E27FC236}">
                    <a16:creationId xmlns:a16="http://schemas.microsoft.com/office/drawing/2014/main" id="{8F0F2D0B-7B55-B923-DC12-932AFC239E5A}"/>
                  </a:ext>
                </a:extLst>
              </p:cNvPr>
              <p:cNvSpPr txBox="1"/>
              <p:nvPr/>
            </p:nvSpPr>
            <p:spPr>
              <a:xfrm>
                <a:off x="5631378" y="4124159"/>
                <a:ext cx="1277995"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1A3F8E"/>
                    </a:solidFill>
                    <a:latin typeface="Arial"/>
                    <a:cs typeface="Arial"/>
                    <a:sym typeface="Arial"/>
                    <a:rtl val="0"/>
                  </a:rPr>
                  <a:t>• Cell-Individual Offset: 0 dB</a:t>
                </a:r>
              </a:p>
            </p:txBody>
          </p:sp>
          <p:sp>
            <p:nvSpPr>
              <p:cNvPr id="80" name="TextBox 79">
                <a:extLst>
                  <a:ext uri="{FF2B5EF4-FFF2-40B4-BE49-F238E27FC236}">
                    <a16:creationId xmlns:a16="http://schemas.microsoft.com/office/drawing/2014/main" id="{BEC2A5D2-508B-772D-4C99-7EA801C12608}"/>
                  </a:ext>
                </a:extLst>
              </p:cNvPr>
              <p:cNvSpPr txBox="1"/>
              <p:nvPr/>
            </p:nvSpPr>
            <p:spPr>
              <a:xfrm>
                <a:off x="5631378" y="4233636"/>
                <a:ext cx="1215477"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1A3F8E"/>
                    </a:solidFill>
                    <a:latin typeface="Arial"/>
                    <a:cs typeface="Arial"/>
                    <a:sym typeface="Arial"/>
                    <a:rtl val="0"/>
                  </a:rPr>
                  <a:t>• Measurement IDs: 1, 2, 3</a:t>
                </a:r>
              </a:p>
            </p:txBody>
          </p:sp>
        </p:grpSp>
      </p:grpSp>
      <p:grpSp>
        <p:nvGrpSpPr>
          <p:cNvPr id="81" name="Graphic 3">
            <a:extLst>
              <a:ext uri="{FF2B5EF4-FFF2-40B4-BE49-F238E27FC236}">
                <a16:creationId xmlns:a16="http://schemas.microsoft.com/office/drawing/2014/main" id="{913F84D1-8D6F-437E-C067-9D291F33D37B}"/>
              </a:ext>
            </a:extLst>
          </p:cNvPr>
          <p:cNvGrpSpPr/>
          <p:nvPr/>
        </p:nvGrpSpPr>
        <p:grpSpPr>
          <a:xfrm>
            <a:off x="8348737" y="3549592"/>
            <a:ext cx="3422423" cy="832107"/>
            <a:chOff x="6438582" y="2773553"/>
            <a:chExt cx="1875419" cy="474400"/>
          </a:xfrm>
          <a:solidFill>
            <a:schemeClr val="bg1">
              <a:lumMod val="85000"/>
            </a:schemeClr>
          </a:solidFill>
        </p:grpSpPr>
        <p:sp>
          <p:nvSpPr>
            <p:cNvPr id="82" name="Freeform: Shape 81">
              <a:extLst>
                <a:ext uri="{FF2B5EF4-FFF2-40B4-BE49-F238E27FC236}">
                  <a16:creationId xmlns:a16="http://schemas.microsoft.com/office/drawing/2014/main" id="{0902B72B-21D8-9A24-50F9-2724C493B5F3}"/>
                </a:ext>
              </a:extLst>
            </p:cNvPr>
            <p:cNvSpPr/>
            <p:nvPr/>
          </p:nvSpPr>
          <p:spPr>
            <a:xfrm>
              <a:off x="6438582" y="2773553"/>
              <a:ext cx="1875419" cy="474400"/>
            </a:xfrm>
            <a:custGeom>
              <a:avLst/>
              <a:gdLst>
                <a:gd name="connsiteX0" fmla="*/ 1792067 w 1875419"/>
                <a:gd name="connsiteY0" fmla="*/ 0 h 474400"/>
                <a:gd name="connsiteX1" fmla="*/ 1875419 w 1875419"/>
                <a:gd name="connsiteY1" fmla="*/ 0 h 474400"/>
                <a:gd name="connsiteX2" fmla="*/ 1875419 w 1875419"/>
                <a:gd name="connsiteY2" fmla="*/ 474401 h 474400"/>
                <a:gd name="connsiteX3" fmla="*/ 1792067 w 1875419"/>
                <a:gd name="connsiteY3" fmla="*/ 474401 h 474400"/>
                <a:gd name="connsiteX4" fmla="*/ 83352 w 1875419"/>
                <a:gd name="connsiteY4" fmla="*/ 474401 h 474400"/>
                <a:gd name="connsiteX5" fmla="*/ 0 w 1875419"/>
                <a:gd name="connsiteY5" fmla="*/ 474401 h 474400"/>
                <a:gd name="connsiteX6" fmla="*/ 0 w 1875419"/>
                <a:gd name="connsiteY6" fmla="*/ 0 h 474400"/>
                <a:gd name="connsiteX7" fmla="*/ 83352 w 1875419"/>
                <a:gd name="connsiteY7" fmla="*/ 0 h 47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419" h="474400">
                  <a:moveTo>
                    <a:pt x="1792067" y="0"/>
                  </a:moveTo>
                  <a:cubicBezTo>
                    <a:pt x="1838101" y="0"/>
                    <a:pt x="1875419" y="0"/>
                    <a:pt x="1875419" y="0"/>
                  </a:cubicBezTo>
                  <a:lnTo>
                    <a:pt x="1875419" y="474401"/>
                  </a:lnTo>
                  <a:cubicBezTo>
                    <a:pt x="1875419" y="474401"/>
                    <a:pt x="1838101" y="474401"/>
                    <a:pt x="1792067" y="474401"/>
                  </a:cubicBezTo>
                  <a:lnTo>
                    <a:pt x="83352" y="474401"/>
                  </a:lnTo>
                  <a:cubicBezTo>
                    <a:pt x="37318" y="474401"/>
                    <a:pt x="0" y="474401"/>
                    <a:pt x="0" y="474401"/>
                  </a:cubicBezTo>
                  <a:lnTo>
                    <a:pt x="0" y="0"/>
                  </a:lnTo>
                  <a:cubicBezTo>
                    <a:pt x="0" y="0"/>
                    <a:pt x="37318" y="0"/>
                    <a:pt x="83352" y="0"/>
                  </a:cubicBezTo>
                  <a:close/>
                </a:path>
              </a:pathLst>
            </a:custGeom>
            <a:grpFill/>
            <a:ln w="10418" cap="flat">
              <a:noFill/>
              <a:prstDash val="solid"/>
              <a:miter/>
            </a:ln>
          </p:spPr>
          <p:txBody>
            <a:bodyPr rtlCol="0" anchor="ctr"/>
            <a:lstStyle/>
            <a:p>
              <a:endParaRPr lang="en-IN" sz="2667">
                <a:solidFill>
                  <a:schemeClr val="tx1">
                    <a:lumMod val="75000"/>
                    <a:lumOff val="25000"/>
                  </a:schemeClr>
                </a:solidFill>
              </a:endParaRPr>
            </a:p>
          </p:txBody>
        </p:sp>
        <p:sp>
          <p:nvSpPr>
            <p:cNvPr id="83" name="TextBox 82">
              <a:extLst>
                <a:ext uri="{FF2B5EF4-FFF2-40B4-BE49-F238E27FC236}">
                  <a16:creationId xmlns:a16="http://schemas.microsoft.com/office/drawing/2014/main" id="{CD726672-02C9-2EFD-053C-3C4C335423B0}"/>
                </a:ext>
              </a:extLst>
            </p:cNvPr>
            <p:cNvSpPr txBox="1"/>
            <p:nvPr/>
          </p:nvSpPr>
          <p:spPr>
            <a:xfrm>
              <a:off x="6741001" y="2810434"/>
              <a:ext cx="767734" cy="93620"/>
            </a:xfrm>
            <a:prstGeom prst="rect">
              <a:avLst/>
            </a:prstGeom>
            <a:grpFill/>
            <a:ln>
              <a:noFill/>
            </a:ln>
          </p:spPr>
          <p:txBody>
            <a:bodyPr wrap="none" lIns="0" tIns="0" rIns="0" bIns="0" rtlCol="0">
              <a:spAutoFit/>
            </a:bodyPr>
            <a:lstStyle/>
            <a:p>
              <a:pPr defTabSz="239994">
                <a:tabLst>
                  <a:tab pos="239994" algn="l"/>
                </a:tabLst>
              </a:pPr>
              <a:r>
                <a:rPr lang="en-IN" sz="1067" b="1" dirty="0">
                  <a:ln/>
                  <a:solidFill>
                    <a:schemeClr val="tx1">
                      <a:lumMod val="75000"/>
                      <a:lumOff val="25000"/>
                    </a:schemeClr>
                  </a:solidFill>
                  <a:latin typeface="Arial"/>
                  <a:cs typeface="Arial"/>
                  <a:sym typeface="Arial"/>
                  <a:rtl val="0"/>
                </a:rPr>
                <a:t>Signal Measurements</a:t>
              </a:r>
            </a:p>
          </p:txBody>
        </p:sp>
        <p:sp>
          <p:nvSpPr>
            <p:cNvPr id="84" name="TextBox 83">
              <a:extLst>
                <a:ext uri="{FF2B5EF4-FFF2-40B4-BE49-F238E27FC236}">
                  <a16:creationId xmlns:a16="http://schemas.microsoft.com/office/drawing/2014/main" id="{3F0C8DFE-C288-8315-7E92-3D6F7791EEF0}"/>
                </a:ext>
              </a:extLst>
            </p:cNvPr>
            <p:cNvSpPr txBox="1"/>
            <p:nvPr/>
          </p:nvSpPr>
          <p:spPr>
            <a:xfrm>
              <a:off x="6464897" y="2934508"/>
              <a:ext cx="1267551" cy="81849"/>
            </a:xfrm>
            <a:prstGeom prst="rect">
              <a:avLst/>
            </a:prstGeom>
            <a:grpFill/>
            <a:ln>
              <a:noFill/>
            </a:ln>
          </p:spPr>
          <p:txBody>
            <a:bodyPr wrap="none" lIns="0" tIns="0" rIns="0" bIns="0" rtlCol="0">
              <a:spAutoFit/>
            </a:bodyPr>
            <a:lstStyle/>
            <a:p>
              <a:pPr defTabSz="239994">
                <a:tabLst>
                  <a:tab pos="239994" algn="l"/>
                </a:tabLst>
              </a:pPr>
              <a:r>
                <a:rPr lang="en-IN" sz="933" dirty="0">
                  <a:ln/>
                  <a:solidFill>
                    <a:schemeClr val="tx1">
                      <a:lumMod val="75000"/>
                      <a:lumOff val="25000"/>
                    </a:schemeClr>
                  </a:solidFill>
                  <a:latin typeface="Arial"/>
                  <a:cs typeface="Arial"/>
                  <a:sym typeface="Arial"/>
                  <a:rtl val="0"/>
                </a:rPr>
                <a:t>• RSRP: Reference Signal Received Power</a:t>
              </a:r>
            </a:p>
          </p:txBody>
        </p:sp>
        <p:sp>
          <p:nvSpPr>
            <p:cNvPr id="85" name="TextBox 84">
              <a:extLst>
                <a:ext uri="{FF2B5EF4-FFF2-40B4-BE49-F238E27FC236}">
                  <a16:creationId xmlns:a16="http://schemas.microsoft.com/office/drawing/2014/main" id="{41969ED4-DB49-0E9A-6526-665570BB824F}"/>
                </a:ext>
              </a:extLst>
            </p:cNvPr>
            <p:cNvSpPr txBox="1"/>
            <p:nvPr/>
          </p:nvSpPr>
          <p:spPr>
            <a:xfrm>
              <a:off x="6464897" y="3007493"/>
              <a:ext cx="1293024" cy="81849"/>
            </a:xfrm>
            <a:prstGeom prst="rect">
              <a:avLst/>
            </a:prstGeom>
            <a:grpFill/>
            <a:ln>
              <a:noFill/>
            </a:ln>
          </p:spPr>
          <p:txBody>
            <a:bodyPr wrap="none" lIns="0" tIns="0" rIns="0" bIns="0" rtlCol="0">
              <a:spAutoFit/>
            </a:bodyPr>
            <a:lstStyle/>
            <a:p>
              <a:pPr defTabSz="239994">
                <a:tabLst>
                  <a:tab pos="239994" algn="l"/>
                </a:tabLst>
              </a:pPr>
              <a:r>
                <a:rPr lang="en-IN" sz="933" dirty="0">
                  <a:ln/>
                  <a:solidFill>
                    <a:schemeClr val="tx1">
                      <a:lumMod val="75000"/>
                      <a:lumOff val="25000"/>
                    </a:schemeClr>
                  </a:solidFill>
                  <a:latin typeface="Arial"/>
                  <a:cs typeface="Arial"/>
                  <a:sym typeface="Arial"/>
                  <a:rtl val="0"/>
                </a:rPr>
                <a:t>• RSRQ: Reference Signal Received Quality</a:t>
              </a:r>
            </a:p>
          </p:txBody>
        </p:sp>
        <p:sp>
          <p:nvSpPr>
            <p:cNvPr id="86" name="TextBox 85">
              <a:extLst>
                <a:ext uri="{FF2B5EF4-FFF2-40B4-BE49-F238E27FC236}">
                  <a16:creationId xmlns:a16="http://schemas.microsoft.com/office/drawing/2014/main" id="{51A0331A-37C2-41E0-7CC2-7F35AC605804}"/>
                </a:ext>
              </a:extLst>
            </p:cNvPr>
            <p:cNvSpPr txBox="1"/>
            <p:nvPr/>
          </p:nvSpPr>
          <p:spPr>
            <a:xfrm>
              <a:off x="6464897" y="3080478"/>
              <a:ext cx="1365055" cy="81849"/>
            </a:xfrm>
            <a:prstGeom prst="rect">
              <a:avLst/>
            </a:prstGeom>
            <a:grpFill/>
            <a:ln>
              <a:noFill/>
            </a:ln>
          </p:spPr>
          <p:txBody>
            <a:bodyPr wrap="none" lIns="0" tIns="0" rIns="0" bIns="0" rtlCol="0">
              <a:spAutoFit/>
            </a:bodyPr>
            <a:lstStyle/>
            <a:p>
              <a:pPr defTabSz="239994">
                <a:tabLst>
                  <a:tab pos="239994" algn="l"/>
                </a:tabLst>
              </a:pPr>
              <a:r>
                <a:rPr lang="en-IN" sz="933" dirty="0">
                  <a:ln/>
                  <a:solidFill>
                    <a:schemeClr val="tx1">
                      <a:lumMod val="75000"/>
                      <a:lumOff val="25000"/>
                    </a:schemeClr>
                  </a:solidFill>
                  <a:latin typeface="Arial"/>
                  <a:cs typeface="Arial"/>
                  <a:sym typeface="Arial"/>
                  <a:rtl val="0"/>
                </a:rPr>
                <a:t>• SINR: Signal to Interference plus Noise Ratio</a:t>
              </a:r>
            </a:p>
          </p:txBody>
        </p:sp>
        <p:sp>
          <p:nvSpPr>
            <p:cNvPr id="87" name="TextBox 86">
              <a:extLst>
                <a:ext uri="{FF2B5EF4-FFF2-40B4-BE49-F238E27FC236}">
                  <a16:creationId xmlns:a16="http://schemas.microsoft.com/office/drawing/2014/main" id="{8CD49188-041B-EAC9-8F42-389ECB6492D8}"/>
                </a:ext>
              </a:extLst>
            </p:cNvPr>
            <p:cNvSpPr txBox="1"/>
            <p:nvPr/>
          </p:nvSpPr>
          <p:spPr>
            <a:xfrm>
              <a:off x="6464897" y="3153463"/>
              <a:ext cx="1062002" cy="81849"/>
            </a:xfrm>
            <a:prstGeom prst="rect">
              <a:avLst/>
            </a:prstGeom>
            <a:grpFill/>
            <a:ln>
              <a:noFill/>
            </a:ln>
          </p:spPr>
          <p:txBody>
            <a:bodyPr wrap="none" lIns="0" tIns="0" rIns="0" bIns="0" rtlCol="0">
              <a:spAutoFit/>
            </a:bodyPr>
            <a:lstStyle/>
            <a:p>
              <a:pPr defTabSz="239994">
                <a:tabLst>
                  <a:tab pos="239994" algn="l"/>
                </a:tabLst>
              </a:pPr>
              <a:r>
                <a:rPr lang="en-IN" sz="933" dirty="0">
                  <a:ln/>
                  <a:solidFill>
                    <a:schemeClr val="tx1">
                      <a:lumMod val="75000"/>
                      <a:lumOff val="25000"/>
                    </a:schemeClr>
                  </a:solidFill>
                  <a:latin typeface="Arial"/>
                  <a:cs typeface="Arial"/>
                  <a:sym typeface="Arial"/>
                  <a:rtl val="0"/>
                </a:rPr>
                <a:t>• SSB: Synchronization Signal Block</a:t>
              </a:r>
            </a:p>
          </p:txBody>
        </p:sp>
      </p:grpSp>
    </p:spTree>
    <p:extLst>
      <p:ext uri="{BB962C8B-B14F-4D97-AF65-F5344CB8AC3E}">
        <p14:creationId xmlns:p14="http://schemas.microsoft.com/office/powerpoint/2010/main" val="2227198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43C61-153C-5EEB-ACC8-586BD3BE95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C4BF50-4A54-0E40-9D06-27422B9D1049}"/>
              </a:ext>
            </a:extLst>
          </p:cNvPr>
          <p:cNvSpPr>
            <a:spLocks noGrp="1"/>
          </p:cNvSpPr>
          <p:nvPr>
            <p:ph type="title"/>
          </p:nvPr>
        </p:nvSpPr>
        <p:spPr>
          <a:xfrm>
            <a:off x="7537528" y="1642364"/>
            <a:ext cx="4308672" cy="3224045"/>
          </a:xfrm>
        </p:spPr>
        <p:txBody>
          <a:bodyPr vert="horz" lIns="91440" tIns="45720" rIns="91440" bIns="45720" rtlCol="0" anchor="ctr">
            <a:noAutofit/>
          </a:bodyPr>
          <a:lstStyle/>
          <a:p>
            <a:pPr algn="ctr"/>
            <a:r>
              <a:rPr lang="en-US" sz="4400" b="1" kern="1200" dirty="0">
                <a:solidFill>
                  <a:schemeClr val="tx1"/>
                </a:solidFill>
                <a:latin typeface="+mj-lt"/>
                <a:ea typeface="+mj-ea"/>
                <a:cs typeface="+mj-cs"/>
              </a:rPr>
              <a:t>System architecture and components of 4G-5G RAN</a:t>
            </a:r>
          </a:p>
        </p:txBody>
      </p:sp>
      <p:pic>
        <p:nvPicPr>
          <p:cNvPr id="20" name="Picture 19" descr="Cell towers">
            <a:extLst>
              <a:ext uri="{FF2B5EF4-FFF2-40B4-BE49-F238E27FC236}">
                <a16:creationId xmlns:a16="http://schemas.microsoft.com/office/drawing/2014/main" id="{508D1147-5F10-6A69-7354-7512A4CD4F02}"/>
              </a:ext>
            </a:extLst>
          </p:cNvPr>
          <p:cNvPicPr>
            <a:picLocks noChangeAspect="1"/>
          </p:cNvPicPr>
          <p:nvPr/>
        </p:nvPicPr>
        <p:blipFill>
          <a:blip r:embed="rId2"/>
          <a:srcRect l="32539" r="-1" b="-1"/>
          <a:stretch>
            <a:fillRect/>
          </a:stretch>
        </p:blipFill>
        <p:spPr>
          <a:xfrm>
            <a:off x="20" y="10"/>
            <a:ext cx="6931132" cy="6857990"/>
          </a:xfrm>
          <a:prstGeom prst="rect">
            <a:avLst/>
          </a:prstGeom>
        </p:spPr>
      </p:pic>
    </p:spTree>
    <p:extLst>
      <p:ext uri="{BB962C8B-B14F-4D97-AF65-F5344CB8AC3E}">
        <p14:creationId xmlns:p14="http://schemas.microsoft.com/office/powerpoint/2010/main" val="5920093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6C8A1-EF96-E947-2B9A-E238D3DF9C4D}"/>
            </a:ext>
          </a:extLst>
        </p:cNvPr>
        <p:cNvGrpSpPr/>
        <p:nvPr/>
      </p:nvGrpSpPr>
      <p:grpSpPr>
        <a:xfrm>
          <a:off x="0" y="0"/>
          <a:ext cx="0" cy="0"/>
          <a:chOff x="0" y="0"/>
          <a:chExt cx="0" cy="0"/>
        </a:xfrm>
      </p:grpSpPr>
      <p:grpSp>
        <p:nvGrpSpPr>
          <p:cNvPr id="7" name="Graphic 3">
            <a:extLst>
              <a:ext uri="{FF2B5EF4-FFF2-40B4-BE49-F238E27FC236}">
                <a16:creationId xmlns:a16="http://schemas.microsoft.com/office/drawing/2014/main" id="{93831B02-EB78-7FFB-72B8-98531562DC7A}"/>
              </a:ext>
            </a:extLst>
          </p:cNvPr>
          <p:cNvGrpSpPr/>
          <p:nvPr/>
        </p:nvGrpSpPr>
        <p:grpSpPr>
          <a:xfrm>
            <a:off x="214529" y="163220"/>
            <a:ext cx="8282787" cy="877407"/>
            <a:chOff x="160896" y="122415"/>
            <a:chExt cx="6212090" cy="658055"/>
          </a:xfrm>
        </p:grpSpPr>
        <p:sp>
          <p:nvSpPr>
            <p:cNvPr id="8" name="TextBox 7">
              <a:extLst>
                <a:ext uri="{FF2B5EF4-FFF2-40B4-BE49-F238E27FC236}">
                  <a16:creationId xmlns:a16="http://schemas.microsoft.com/office/drawing/2014/main" id="{7D907162-5295-C7F2-CB27-C31C4F0AFC52}"/>
                </a:ext>
              </a:extLst>
            </p:cNvPr>
            <p:cNvSpPr txBox="1"/>
            <p:nvPr/>
          </p:nvSpPr>
          <p:spPr>
            <a:xfrm>
              <a:off x="160896" y="122415"/>
              <a:ext cx="3303982" cy="307825"/>
            </a:xfrm>
            <a:prstGeom prst="rect">
              <a:avLst/>
            </a:prstGeom>
            <a:noFill/>
            <a:ln>
              <a:noFill/>
            </a:ln>
          </p:spPr>
          <p:txBody>
            <a:bodyPr wrap="none" lIns="0" tIns="0" rIns="0" bIns="0" rtlCol="0">
              <a:spAutoFit/>
            </a:bodyPr>
            <a:lstStyle/>
            <a:p>
              <a:pPr defTabSz="239994">
                <a:tabLst>
                  <a:tab pos="239994" algn="l"/>
                </a:tabLst>
              </a:pPr>
              <a:r>
                <a:rPr lang="en-IN" sz="2667" b="1" dirty="0">
                  <a:ln/>
                  <a:solidFill>
                    <a:srgbClr val="212529"/>
                  </a:solidFill>
                  <a:latin typeface="Arial"/>
                  <a:cs typeface="Arial"/>
                  <a:sym typeface="Arial"/>
                  <a:rtl val="0"/>
                </a:rPr>
                <a:t>5G NR Measurement Types</a:t>
              </a:r>
            </a:p>
          </p:txBody>
        </p:sp>
        <p:sp>
          <p:nvSpPr>
            <p:cNvPr id="9" name="TextBox 8">
              <a:extLst>
                <a:ext uri="{FF2B5EF4-FFF2-40B4-BE49-F238E27FC236}">
                  <a16:creationId xmlns:a16="http://schemas.microsoft.com/office/drawing/2014/main" id="{9470A498-1D7A-8657-DB9C-D5BD0B625F50}"/>
                </a:ext>
              </a:extLst>
            </p:cNvPr>
            <p:cNvSpPr txBox="1"/>
            <p:nvPr/>
          </p:nvSpPr>
          <p:spPr>
            <a:xfrm>
              <a:off x="2044878" y="595804"/>
              <a:ext cx="4328108" cy="184666"/>
            </a:xfrm>
            <a:prstGeom prst="rect">
              <a:avLst/>
            </a:prstGeom>
            <a:noFill/>
            <a:ln>
              <a:noFill/>
            </a:ln>
          </p:spPr>
          <p:txBody>
            <a:bodyPr wrap="none" lIns="0" tIns="0" rIns="0" bIns="0" rtlCol="0">
              <a:spAutoFit/>
            </a:bodyPr>
            <a:lstStyle/>
            <a:p>
              <a:pPr defTabSz="239994">
                <a:tabLst>
                  <a:tab pos="239994" algn="l"/>
                </a:tabLst>
              </a:pPr>
              <a:r>
                <a:rPr lang="en-IN" sz="1600" dirty="0">
                  <a:ln/>
                  <a:solidFill>
                    <a:srgbClr val="6C757D"/>
                  </a:solidFill>
                  <a:latin typeface="Arial"/>
                  <a:cs typeface="Arial"/>
                  <a:sym typeface="Arial"/>
                  <a:rtl val="0"/>
                </a:rPr>
                <a:t>Key metrics for handover decisions in next-generation networks</a:t>
              </a:r>
            </a:p>
          </p:txBody>
        </p:sp>
      </p:grpSp>
      <p:grpSp>
        <p:nvGrpSpPr>
          <p:cNvPr id="10" name="Graphic 3">
            <a:extLst>
              <a:ext uri="{FF2B5EF4-FFF2-40B4-BE49-F238E27FC236}">
                <a16:creationId xmlns:a16="http://schemas.microsoft.com/office/drawing/2014/main" id="{157A4C2C-6E34-AE7B-0A49-725ADA4BC731}"/>
              </a:ext>
            </a:extLst>
          </p:cNvPr>
          <p:cNvGrpSpPr/>
          <p:nvPr/>
        </p:nvGrpSpPr>
        <p:grpSpPr>
          <a:xfrm>
            <a:off x="806744" y="1280835"/>
            <a:ext cx="10652440" cy="3904008"/>
            <a:chOff x="605057" y="960626"/>
            <a:chExt cx="7989330" cy="2928006"/>
          </a:xfrm>
        </p:grpSpPr>
        <p:grpSp>
          <p:nvGrpSpPr>
            <p:cNvPr id="11" name="Graphic 3">
              <a:extLst>
                <a:ext uri="{FF2B5EF4-FFF2-40B4-BE49-F238E27FC236}">
                  <a16:creationId xmlns:a16="http://schemas.microsoft.com/office/drawing/2014/main" id="{774968B0-3203-6AE6-755F-B498D7C486D8}"/>
                </a:ext>
              </a:extLst>
            </p:cNvPr>
            <p:cNvGrpSpPr/>
            <p:nvPr/>
          </p:nvGrpSpPr>
          <p:grpSpPr>
            <a:xfrm>
              <a:off x="605057" y="960626"/>
              <a:ext cx="2519796" cy="2799090"/>
              <a:chOff x="605057" y="960626"/>
              <a:chExt cx="2519796" cy="2799090"/>
            </a:xfrm>
          </p:grpSpPr>
          <p:sp>
            <p:nvSpPr>
              <p:cNvPr id="12" name="Freeform: Shape 11">
                <a:extLst>
                  <a:ext uri="{FF2B5EF4-FFF2-40B4-BE49-F238E27FC236}">
                    <a16:creationId xmlns:a16="http://schemas.microsoft.com/office/drawing/2014/main" id="{7DB27ACE-33F2-B2F6-F75C-13E7410D598B}"/>
                  </a:ext>
                </a:extLst>
              </p:cNvPr>
              <p:cNvSpPr/>
              <p:nvPr/>
            </p:nvSpPr>
            <p:spPr>
              <a:xfrm>
                <a:off x="605057" y="960626"/>
                <a:ext cx="2514115" cy="2799090"/>
              </a:xfrm>
              <a:custGeom>
                <a:avLst/>
                <a:gdLst>
                  <a:gd name="connsiteX0" fmla="*/ 2374464 w 2519796"/>
                  <a:gd name="connsiteY0" fmla="*/ 110 h 2636059"/>
                  <a:gd name="connsiteX1" fmla="*/ 2519836 w 2519796"/>
                  <a:gd name="connsiteY1" fmla="*/ 110 h 2636059"/>
                  <a:gd name="connsiteX2" fmla="*/ 2519836 w 2519796"/>
                  <a:gd name="connsiteY2" fmla="*/ 2636170 h 2636059"/>
                  <a:gd name="connsiteX3" fmla="*/ 2374464 w 2519796"/>
                  <a:gd name="connsiteY3" fmla="*/ 2636170 h 2636059"/>
                  <a:gd name="connsiteX4" fmla="*/ 145413 w 2519796"/>
                  <a:gd name="connsiteY4" fmla="*/ 2636170 h 2636059"/>
                  <a:gd name="connsiteX5" fmla="*/ 40 w 2519796"/>
                  <a:gd name="connsiteY5" fmla="*/ 2636170 h 2636059"/>
                  <a:gd name="connsiteX6" fmla="*/ 40 w 2519796"/>
                  <a:gd name="connsiteY6" fmla="*/ 110 h 2636059"/>
                  <a:gd name="connsiteX7" fmla="*/ 145413 w 2519796"/>
                  <a:gd name="connsiteY7" fmla="*/ 110 h 263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9796" h="2636059">
                    <a:moveTo>
                      <a:pt x="2374464" y="110"/>
                    </a:moveTo>
                    <a:cubicBezTo>
                      <a:pt x="2454751" y="110"/>
                      <a:pt x="2519836" y="110"/>
                      <a:pt x="2519836" y="110"/>
                    </a:cubicBezTo>
                    <a:lnTo>
                      <a:pt x="2519836" y="2636170"/>
                    </a:lnTo>
                    <a:cubicBezTo>
                      <a:pt x="2519836" y="2636170"/>
                      <a:pt x="2454751" y="2636170"/>
                      <a:pt x="2374464" y="2636170"/>
                    </a:cubicBezTo>
                    <a:lnTo>
                      <a:pt x="145413" y="2636170"/>
                    </a:lnTo>
                    <a:cubicBezTo>
                      <a:pt x="65126" y="2636170"/>
                      <a:pt x="40" y="2636170"/>
                      <a:pt x="40" y="2636170"/>
                    </a:cubicBezTo>
                    <a:lnTo>
                      <a:pt x="40" y="110"/>
                    </a:lnTo>
                    <a:cubicBezTo>
                      <a:pt x="40" y="110"/>
                      <a:pt x="65126" y="110"/>
                      <a:pt x="145413" y="110"/>
                    </a:cubicBezTo>
                    <a:close/>
                  </a:path>
                </a:pathLst>
              </a:custGeom>
              <a:gradFill>
                <a:gsLst>
                  <a:gs pos="0">
                    <a:srgbClr val="E6F7FF"/>
                  </a:gs>
                  <a:gs pos="50000">
                    <a:srgbClr val="D9EEFF"/>
                  </a:gs>
                  <a:gs pos="100000">
                    <a:srgbClr val="CCE5FF"/>
                  </a:gs>
                </a:gsLst>
                <a:lin ang="2700000" scaled="1"/>
              </a:gradFill>
              <a:ln w="9684" cap="flat">
                <a:noFill/>
                <a:prstDash val="solid"/>
                <a:miter/>
              </a:ln>
            </p:spPr>
            <p:txBody>
              <a:bodyPr rtlCol="0" anchor="ctr"/>
              <a:lstStyle/>
              <a:p>
                <a:endParaRPr lang="en-IN" sz="2133"/>
              </a:p>
            </p:txBody>
          </p:sp>
          <p:sp>
            <p:nvSpPr>
              <p:cNvPr id="13" name="Freeform: Shape 12">
                <a:extLst>
                  <a:ext uri="{FF2B5EF4-FFF2-40B4-BE49-F238E27FC236}">
                    <a16:creationId xmlns:a16="http://schemas.microsoft.com/office/drawing/2014/main" id="{AE2F0997-DD09-294C-C8ED-A3B3074900D5}"/>
                  </a:ext>
                </a:extLst>
              </p:cNvPr>
              <p:cNvSpPr/>
              <p:nvPr/>
            </p:nvSpPr>
            <p:spPr>
              <a:xfrm>
                <a:off x="605057" y="960626"/>
                <a:ext cx="2519796" cy="485589"/>
              </a:xfrm>
              <a:custGeom>
                <a:avLst/>
                <a:gdLst>
                  <a:gd name="connsiteX0" fmla="*/ 2374464 w 2519796"/>
                  <a:gd name="connsiteY0" fmla="*/ 110 h 485589"/>
                  <a:gd name="connsiteX1" fmla="*/ 2519836 w 2519796"/>
                  <a:gd name="connsiteY1" fmla="*/ 110 h 485589"/>
                  <a:gd name="connsiteX2" fmla="*/ 2519836 w 2519796"/>
                  <a:gd name="connsiteY2" fmla="*/ 485700 h 485589"/>
                  <a:gd name="connsiteX3" fmla="*/ 2374464 w 2519796"/>
                  <a:gd name="connsiteY3" fmla="*/ 485700 h 485589"/>
                  <a:gd name="connsiteX4" fmla="*/ 145413 w 2519796"/>
                  <a:gd name="connsiteY4" fmla="*/ 485700 h 485589"/>
                  <a:gd name="connsiteX5" fmla="*/ 40 w 2519796"/>
                  <a:gd name="connsiteY5" fmla="*/ 485700 h 485589"/>
                  <a:gd name="connsiteX6" fmla="*/ 40 w 2519796"/>
                  <a:gd name="connsiteY6" fmla="*/ 110 h 485589"/>
                  <a:gd name="connsiteX7" fmla="*/ 145413 w 2519796"/>
                  <a:gd name="connsiteY7" fmla="*/ 110 h 48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9796" h="485589">
                    <a:moveTo>
                      <a:pt x="2374464" y="110"/>
                    </a:moveTo>
                    <a:cubicBezTo>
                      <a:pt x="2454751" y="110"/>
                      <a:pt x="2519836" y="110"/>
                      <a:pt x="2519836" y="110"/>
                    </a:cubicBezTo>
                    <a:lnTo>
                      <a:pt x="2519836" y="485700"/>
                    </a:lnTo>
                    <a:cubicBezTo>
                      <a:pt x="2519836" y="485700"/>
                      <a:pt x="2454751" y="485700"/>
                      <a:pt x="2374464" y="485700"/>
                    </a:cubicBezTo>
                    <a:lnTo>
                      <a:pt x="145413" y="485700"/>
                    </a:lnTo>
                    <a:cubicBezTo>
                      <a:pt x="65126" y="485700"/>
                      <a:pt x="40" y="485700"/>
                      <a:pt x="40" y="485700"/>
                    </a:cubicBezTo>
                    <a:lnTo>
                      <a:pt x="40" y="110"/>
                    </a:lnTo>
                    <a:cubicBezTo>
                      <a:pt x="40" y="110"/>
                      <a:pt x="65126" y="110"/>
                      <a:pt x="145413" y="110"/>
                    </a:cubicBezTo>
                    <a:close/>
                  </a:path>
                </a:pathLst>
              </a:custGeom>
              <a:solidFill>
                <a:srgbClr val="0066CC">
                  <a:alpha val="90000"/>
                </a:srgbClr>
              </a:solidFill>
              <a:ln w="9684" cap="flat">
                <a:noFill/>
                <a:prstDash val="solid"/>
                <a:miter/>
              </a:ln>
            </p:spPr>
            <p:txBody>
              <a:bodyPr rtlCol="0" anchor="ctr"/>
              <a:lstStyle/>
              <a:p>
                <a:endParaRPr lang="en-IN" sz="2133"/>
              </a:p>
            </p:txBody>
          </p:sp>
          <p:sp>
            <p:nvSpPr>
              <p:cNvPr id="14" name="TextBox 13">
                <a:extLst>
                  <a:ext uri="{FF2B5EF4-FFF2-40B4-BE49-F238E27FC236}">
                    <a16:creationId xmlns:a16="http://schemas.microsoft.com/office/drawing/2014/main" id="{BD3F9B10-69A6-A4EF-354A-FCB32E93A8C8}"/>
                  </a:ext>
                </a:extLst>
              </p:cNvPr>
              <p:cNvSpPr txBox="1"/>
              <p:nvPr/>
            </p:nvSpPr>
            <p:spPr>
              <a:xfrm>
                <a:off x="1473078" y="1018961"/>
                <a:ext cx="569867" cy="246173"/>
              </a:xfrm>
              <a:prstGeom prst="rect">
                <a:avLst/>
              </a:prstGeom>
              <a:noFill/>
              <a:ln>
                <a:noFill/>
              </a:ln>
            </p:spPr>
            <p:txBody>
              <a:bodyPr wrap="none" lIns="0" tIns="0" rIns="0" bIns="0" rtlCol="0">
                <a:spAutoFit/>
              </a:bodyPr>
              <a:lstStyle/>
              <a:p>
                <a:pPr defTabSz="239994">
                  <a:tabLst>
                    <a:tab pos="239994" algn="l"/>
                  </a:tabLst>
                </a:pPr>
                <a:r>
                  <a:rPr lang="en-IN" sz="2133" b="1" dirty="0">
                    <a:ln/>
                    <a:solidFill>
                      <a:srgbClr val="FFFFFF"/>
                    </a:solidFill>
                    <a:latin typeface="Arial"/>
                    <a:cs typeface="Arial"/>
                    <a:sym typeface="Arial"/>
                    <a:rtl val="0"/>
                  </a:rPr>
                  <a:t>RSRP</a:t>
                </a:r>
              </a:p>
            </p:txBody>
          </p:sp>
          <p:sp>
            <p:nvSpPr>
              <p:cNvPr id="15" name="TextBox 14">
                <a:extLst>
                  <a:ext uri="{FF2B5EF4-FFF2-40B4-BE49-F238E27FC236}">
                    <a16:creationId xmlns:a16="http://schemas.microsoft.com/office/drawing/2014/main" id="{415BF851-064E-C9FE-69FF-EB076CD35A69}"/>
                  </a:ext>
                </a:extLst>
              </p:cNvPr>
              <p:cNvSpPr txBox="1"/>
              <p:nvPr/>
            </p:nvSpPr>
            <p:spPr>
              <a:xfrm>
                <a:off x="805943" y="1243393"/>
                <a:ext cx="1950053" cy="153841"/>
              </a:xfrm>
              <a:prstGeom prst="rect">
                <a:avLst/>
              </a:prstGeom>
              <a:noFill/>
              <a:ln>
                <a:noFill/>
              </a:ln>
            </p:spPr>
            <p:txBody>
              <a:bodyPr wrap="none" lIns="0" tIns="0" rIns="0" bIns="0" rtlCol="0">
                <a:spAutoFit/>
              </a:bodyPr>
              <a:lstStyle/>
              <a:p>
                <a:pPr defTabSz="239994">
                  <a:tabLst>
                    <a:tab pos="239994" algn="l"/>
                  </a:tabLst>
                </a:pPr>
                <a:r>
                  <a:rPr lang="en-IN" sz="1333" dirty="0">
                    <a:ln/>
                    <a:solidFill>
                      <a:srgbClr val="FFFFFF"/>
                    </a:solidFill>
                    <a:latin typeface="Arial"/>
                    <a:cs typeface="Arial"/>
                    <a:sym typeface="Arial"/>
                    <a:rtl val="0"/>
                  </a:rPr>
                  <a:t>Reference Signal Received Power</a:t>
                </a:r>
              </a:p>
            </p:txBody>
          </p:sp>
          <p:grpSp>
            <p:nvGrpSpPr>
              <p:cNvPr id="16" name="Graphic 3">
                <a:extLst>
                  <a:ext uri="{FF2B5EF4-FFF2-40B4-BE49-F238E27FC236}">
                    <a16:creationId xmlns:a16="http://schemas.microsoft.com/office/drawing/2014/main" id="{2E42F596-1A21-7768-9435-F4CC8AF37F11}"/>
                  </a:ext>
                </a:extLst>
              </p:cNvPr>
              <p:cNvGrpSpPr/>
              <p:nvPr/>
            </p:nvGrpSpPr>
            <p:grpSpPr>
              <a:xfrm>
                <a:off x="1041176" y="1515586"/>
                <a:ext cx="1986762" cy="589644"/>
                <a:chOff x="1041176" y="1515586"/>
                <a:chExt cx="1986762" cy="589644"/>
              </a:xfrm>
            </p:grpSpPr>
            <p:grpSp>
              <p:nvGrpSpPr>
                <p:cNvPr id="17" name="Graphic 3">
                  <a:extLst>
                    <a:ext uri="{FF2B5EF4-FFF2-40B4-BE49-F238E27FC236}">
                      <a16:creationId xmlns:a16="http://schemas.microsoft.com/office/drawing/2014/main" id="{52EA0E53-EA73-C821-5B24-3C454E7ED98B}"/>
                    </a:ext>
                  </a:extLst>
                </p:cNvPr>
                <p:cNvGrpSpPr/>
                <p:nvPr/>
              </p:nvGrpSpPr>
              <p:grpSpPr>
                <a:xfrm>
                  <a:off x="1041176" y="1515586"/>
                  <a:ext cx="213213" cy="554959"/>
                  <a:chOff x="1041176" y="1515586"/>
                  <a:chExt cx="213213" cy="554959"/>
                </a:xfrm>
                <a:solidFill>
                  <a:srgbClr val="0066CC"/>
                </a:solidFill>
              </p:grpSpPr>
              <p:sp>
                <p:nvSpPr>
                  <p:cNvPr id="18" name="Freeform: Shape 17">
                    <a:extLst>
                      <a:ext uri="{FF2B5EF4-FFF2-40B4-BE49-F238E27FC236}">
                        <a16:creationId xmlns:a16="http://schemas.microsoft.com/office/drawing/2014/main" id="{FE2EA003-1652-5EF8-11F0-5473D3A2E2E5}"/>
                      </a:ext>
                    </a:extLst>
                  </p:cNvPr>
                  <p:cNvSpPr/>
                  <p:nvPr/>
                </p:nvSpPr>
                <p:spPr>
                  <a:xfrm>
                    <a:off x="1089634" y="1654326"/>
                    <a:ext cx="116298" cy="416219"/>
                  </a:xfrm>
                  <a:custGeom>
                    <a:avLst/>
                    <a:gdLst>
                      <a:gd name="connsiteX0" fmla="*/ 106697 w 116298"/>
                      <a:gd name="connsiteY0" fmla="*/ 210 h 416219"/>
                      <a:gd name="connsiteX1" fmla="*/ 116388 w 116298"/>
                      <a:gd name="connsiteY1" fmla="*/ 210 h 416219"/>
                      <a:gd name="connsiteX2" fmla="*/ 116388 w 116298"/>
                      <a:gd name="connsiteY2" fmla="*/ 416430 h 416219"/>
                      <a:gd name="connsiteX3" fmla="*/ 106697 w 116298"/>
                      <a:gd name="connsiteY3" fmla="*/ 416430 h 416219"/>
                      <a:gd name="connsiteX4" fmla="*/ 9782 w 116298"/>
                      <a:gd name="connsiteY4" fmla="*/ 416430 h 416219"/>
                      <a:gd name="connsiteX5" fmla="*/ 90 w 116298"/>
                      <a:gd name="connsiteY5" fmla="*/ 416430 h 416219"/>
                      <a:gd name="connsiteX6" fmla="*/ 90 w 116298"/>
                      <a:gd name="connsiteY6" fmla="*/ 210 h 416219"/>
                      <a:gd name="connsiteX7" fmla="*/ 9782 w 116298"/>
                      <a:gd name="connsiteY7" fmla="*/ 210 h 41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98" h="416219">
                        <a:moveTo>
                          <a:pt x="106697" y="210"/>
                        </a:moveTo>
                        <a:cubicBezTo>
                          <a:pt x="112049" y="210"/>
                          <a:pt x="116388" y="210"/>
                          <a:pt x="116388" y="210"/>
                        </a:cubicBezTo>
                        <a:lnTo>
                          <a:pt x="116388" y="416430"/>
                        </a:lnTo>
                        <a:cubicBezTo>
                          <a:pt x="116388" y="416430"/>
                          <a:pt x="112049" y="416430"/>
                          <a:pt x="106697" y="416430"/>
                        </a:cubicBezTo>
                        <a:lnTo>
                          <a:pt x="9782" y="416430"/>
                        </a:lnTo>
                        <a:cubicBezTo>
                          <a:pt x="4429" y="416430"/>
                          <a:pt x="90" y="416430"/>
                          <a:pt x="90" y="416430"/>
                        </a:cubicBezTo>
                        <a:lnTo>
                          <a:pt x="90" y="210"/>
                        </a:lnTo>
                        <a:cubicBezTo>
                          <a:pt x="90" y="210"/>
                          <a:pt x="4429" y="210"/>
                          <a:pt x="9782" y="210"/>
                        </a:cubicBezTo>
                        <a:close/>
                      </a:path>
                    </a:pathLst>
                  </a:custGeom>
                  <a:solidFill>
                    <a:srgbClr val="0066CC"/>
                  </a:solidFill>
                  <a:ln w="9684" cap="flat">
                    <a:noFill/>
                    <a:prstDash val="solid"/>
                    <a:miter/>
                  </a:ln>
                </p:spPr>
                <p:txBody>
                  <a:bodyPr rtlCol="0" anchor="ctr"/>
                  <a:lstStyle/>
                  <a:p>
                    <a:endParaRPr lang="en-IN" sz="2133"/>
                  </a:p>
                </p:txBody>
              </p:sp>
              <p:sp>
                <p:nvSpPr>
                  <p:cNvPr id="19" name="Freeform: Shape 18">
                    <a:extLst>
                      <a:ext uri="{FF2B5EF4-FFF2-40B4-BE49-F238E27FC236}">
                        <a16:creationId xmlns:a16="http://schemas.microsoft.com/office/drawing/2014/main" id="{7ADFE901-B51A-717C-AA02-D94342C0F794}"/>
                      </a:ext>
                    </a:extLst>
                  </p:cNvPr>
                  <p:cNvSpPr/>
                  <p:nvPr/>
                </p:nvSpPr>
                <p:spPr>
                  <a:xfrm>
                    <a:off x="1041176" y="1515586"/>
                    <a:ext cx="213213" cy="104054"/>
                  </a:xfrm>
                  <a:custGeom>
                    <a:avLst/>
                    <a:gdLst>
                      <a:gd name="connsiteX0" fmla="*/ 90 w 213213"/>
                      <a:gd name="connsiteY0" fmla="*/ 104265 h 104054"/>
                      <a:gd name="connsiteX1" fmla="*/ 213304 w 213213"/>
                      <a:gd name="connsiteY1" fmla="*/ 104265 h 104054"/>
                      <a:gd name="connsiteX2" fmla="*/ 106697 w 213213"/>
                      <a:gd name="connsiteY2" fmla="*/ 210 h 104054"/>
                    </a:gdLst>
                    <a:ahLst/>
                    <a:cxnLst>
                      <a:cxn ang="0">
                        <a:pos x="connsiteX0" y="connsiteY0"/>
                      </a:cxn>
                      <a:cxn ang="0">
                        <a:pos x="connsiteX1" y="connsiteY1"/>
                      </a:cxn>
                      <a:cxn ang="0">
                        <a:pos x="connsiteX2" y="connsiteY2"/>
                      </a:cxn>
                    </a:cxnLst>
                    <a:rect l="l" t="t" r="r" b="b"/>
                    <a:pathLst>
                      <a:path w="213213" h="104054">
                        <a:moveTo>
                          <a:pt x="90" y="104265"/>
                        </a:moveTo>
                        <a:lnTo>
                          <a:pt x="213304" y="104265"/>
                        </a:lnTo>
                        <a:lnTo>
                          <a:pt x="106697" y="210"/>
                        </a:lnTo>
                        <a:close/>
                      </a:path>
                    </a:pathLst>
                  </a:custGeom>
                  <a:solidFill>
                    <a:srgbClr val="0066CC"/>
                  </a:solidFill>
                  <a:ln w="9684" cap="flat">
                    <a:noFill/>
                    <a:prstDash val="solid"/>
                    <a:miter/>
                  </a:ln>
                </p:spPr>
                <p:txBody>
                  <a:bodyPr rtlCol="0" anchor="ctr"/>
                  <a:lstStyle/>
                  <a:p>
                    <a:endParaRPr lang="en-IN" sz="2133"/>
                  </a:p>
                </p:txBody>
              </p:sp>
            </p:grpSp>
            <p:grpSp>
              <p:nvGrpSpPr>
                <p:cNvPr id="20" name="Graphic 3">
                  <a:extLst>
                    <a:ext uri="{FF2B5EF4-FFF2-40B4-BE49-F238E27FC236}">
                      <a16:creationId xmlns:a16="http://schemas.microsoft.com/office/drawing/2014/main" id="{FFBDD27B-D04A-D7B8-39F4-1C05AF5CB8DE}"/>
                    </a:ext>
                  </a:extLst>
                </p:cNvPr>
                <p:cNvGrpSpPr/>
                <p:nvPr/>
              </p:nvGrpSpPr>
              <p:grpSpPr>
                <a:xfrm>
                  <a:off x="1283464" y="1793066"/>
                  <a:ext cx="1744474" cy="312164"/>
                  <a:chOff x="1283464" y="1793066"/>
                  <a:chExt cx="1744474" cy="312164"/>
                </a:xfrm>
                <a:noFill/>
              </p:grpSpPr>
              <p:sp>
                <p:nvSpPr>
                  <p:cNvPr id="21" name="Freeform: Shape 20">
                    <a:extLst>
                      <a:ext uri="{FF2B5EF4-FFF2-40B4-BE49-F238E27FC236}">
                        <a16:creationId xmlns:a16="http://schemas.microsoft.com/office/drawing/2014/main" id="{15CB8D45-77C3-E2CB-CAFD-6063EFDA95A1}"/>
                      </a:ext>
                    </a:extLst>
                  </p:cNvPr>
                  <p:cNvSpPr/>
                  <p:nvPr/>
                </p:nvSpPr>
                <p:spPr>
                  <a:xfrm>
                    <a:off x="1283464" y="1793066"/>
                    <a:ext cx="1550643" cy="138739"/>
                  </a:xfrm>
                  <a:custGeom>
                    <a:avLst/>
                    <a:gdLst>
                      <a:gd name="connsiteX0" fmla="*/ 90 w 1550643"/>
                      <a:gd name="connsiteY0" fmla="*/ 69580 h 138739"/>
                      <a:gd name="connsiteX1" fmla="*/ 387751 w 1550643"/>
                      <a:gd name="connsiteY1" fmla="*/ 69580 h 138739"/>
                      <a:gd name="connsiteX2" fmla="*/ 775412 w 1550643"/>
                      <a:gd name="connsiteY2" fmla="*/ 69580 h 138739"/>
                      <a:gd name="connsiteX3" fmla="*/ 1163073 w 1550643"/>
                      <a:gd name="connsiteY3" fmla="*/ 69580 h 138739"/>
                      <a:gd name="connsiteX4" fmla="*/ 1550734 w 1550643"/>
                      <a:gd name="connsiteY4" fmla="*/ 69580 h 138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43" h="138739">
                        <a:moveTo>
                          <a:pt x="90" y="69580"/>
                        </a:moveTo>
                        <a:cubicBezTo>
                          <a:pt x="129310" y="-22913"/>
                          <a:pt x="258531" y="-22913"/>
                          <a:pt x="387751" y="69580"/>
                        </a:cubicBezTo>
                        <a:cubicBezTo>
                          <a:pt x="516971" y="162073"/>
                          <a:pt x="646192" y="162073"/>
                          <a:pt x="775412" y="69580"/>
                        </a:cubicBezTo>
                        <a:cubicBezTo>
                          <a:pt x="904632" y="-22913"/>
                          <a:pt x="1033853" y="-22913"/>
                          <a:pt x="1163073" y="69580"/>
                        </a:cubicBezTo>
                        <a:cubicBezTo>
                          <a:pt x="1292293" y="162073"/>
                          <a:pt x="1421514" y="162073"/>
                          <a:pt x="1550734" y="69580"/>
                        </a:cubicBezTo>
                      </a:path>
                    </a:pathLst>
                  </a:custGeom>
                  <a:noFill/>
                  <a:ln w="29051" cap="flat">
                    <a:solidFill>
                      <a:srgbClr val="0066CC">
                        <a:alpha val="90000"/>
                      </a:srgbClr>
                    </a:solidFill>
                    <a:prstDash val="solid"/>
                    <a:miter/>
                  </a:ln>
                </p:spPr>
                <p:txBody>
                  <a:bodyPr rtlCol="0" anchor="ctr"/>
                  <a:lstStyle/>
                  <a:p>
                    <a:endParaRPr lang="en-IN" sz="2133"/>
                  </a:p>
                </p:txBody>
              </p:sp>
              <p:sp>
                <p:nvSpPr>
                  <p:cNvPr id="22" name="Freeform: Shape 21">
                    <a:extLst>
                      <a:ext uri="{FF2B5EF4-FFF2-40B4-BE49-F238E27FC236}">
                        <a16:creationId xmlns:a16="http://schemas.microsoft.com/office/drawing/2014/main" id="{68F24825-8008-54E8-E042-4A3B56614FEF}"/>
                      </a:ext>
                    </a:extLst>
                  </p:cNvPr>
                  <p:cNvSpPr/>
                  <p:nvPr/>
                </p:nvSpPr>
                <p:spPr>
                  <a:xfrm>
                    <a:off x="1283464" y="1845094"/>
                    <a:ext cx="1453728" cy="173424"/>
                  </a:xfrm>
                  <a:custGeom>
                    <a:avLst/>
                    <a:gdLst>
                      <a:gd name="connsiteX0" fmla="*/ 90 w 1453728"/>
                      <a:gd name="connsiteY0" fmla="*/ 86922 h 173424"/>
                      <a:gd name="connsiteX1" fmla="*/ 484666 w 1453728"/>
                      <a:gd name="connsiteY1" fmla="*/ 86922 h 173424"/>
                      <a:gd name="connsiteX2" fmla="*/ 969242 w 1453728"/>
                      <a:gd name="connsiteY2" fmla="*/ 86922 h 173424"/>
                      <a:gd name="connsiteX3" fmla="*/ 1453819 w 1453728"/>
                      <a:gd name="connsiteY3" fmla="*/ 86922 h 173424"/>
                    </a:gdLst>
                    <a:ahLst/>
                    <a:cxnLst>
                      <a:cxn ang="0">
                        <a:pos x="connsiteX0" y="connsiteY0"/>
                      </a:cxn>
                      <a:cxn ang="0">
                        <a:pos x="connsiteX1" y="connsiteY1"/>
                      </a:cxn>
                      <a:cxn ang="0">
                        <a:pos x="connsiteX2" y="connsiteY2"/>
                      </a:cxn>
                      <a:cxn ang="0">
                        <a:pos x="connsiteX3" y="connsiteY3"/>
                      </a:cxn>
                    </a:cxnLst>
                    <a:rect l="l" t="t" r="r" b="b"/>
                    <a:pathLst>
                      <a:path w="1453728" h="173424">
                        <a:moveTo>
                          <a:pt x="90" y="86922"/>
                        </a:moveTo>
                        <a:cubicBezTo>
                          <a:pt x="161615" y="-28694"/>
                          <a:pt x="323141" y="-28694"/>
                          <a:pt x="484666" y="86922"/>
                        </a:cubicBezTo>
                        <a:cubicBezTo>
                          <a:pt x="646192" y="202539"/>
                          <a:pt x="807717" y="202539"/>
                          <a:pt x="969242" y="86922"/>
                        </a:cubicBezTo>
                        <a:cubicBezTo>
                          <a:pt x="1130768" y="-28694"/>
                          <a:pt x="1292293" y="-28694"/>
                          <a:pt x="1453819" y="86922"/>
                        </a:cubicBezTo>
                      </a:path>
                    </a:pathLst>
                  </a:custGeom>
                  <a:noFill/>
                  <a:ln w="19368" cap="flat">
                    <a:solidFill>
                      <a:srgbClr val="0066CC">
                        <a:alpha val="80000"/>
                      </a:srgbClr>
                    </a:solidFill>
                    <a:prstDash val="solid"/>
                    <a:miter/>
                  </a:ln>
                </p:spPr>
                <p:txBody>
                  <a:bodyPr rtlCol="0" anchor="ctr"/>
                  <a:lstStyle/>
                  <a:p>
                    <a:endParaRPr lang="en-IN" sz="2133"/>
                  </a:p>
                </p:txBody>
              </p:sp>
              <p:sp>
                <p:nvSpPr>
                  <p:cNvPr id="23" name="Freeform: Shape 22">
                    <a:extLst>
                      <a:ext uri="{FF2B5EF4-FFF2-40B4-BE49-F238E27FC236}">
                        <a16:creationId xmlns:a16="http://schemas.microsoft.com/office/drawing/2014/main" id="{0C096BBD-FD1F-E612-D24B-092602AEF984}"/>
                      </a:ext>
                    </a:extLst>
                  </p:cNvPr>
                  <p:cNvSpPr/>
                  <p:nvPr/>
                </p:nvSpPr>
                <p:spPr>
                  <a:xfrm>
                    <a:off x="1283464" y="1897121"/>
                    <a:ext cx="1744474" cy="208109"/>
                  </a:xfrm>
                  <a:custGeom>
                    <a:avLst/>
                    <a:gdLst>
                      <a:gd name="connsiteX0" fmla="*/ 90 w 1744474"/>
                      <a:gd name="connsiteY0" fmla="*/ 104265 h 208109"/>
                      <a:gd name="connsiteX1" fmla="*/ 581581 w 1744474"/>
                      <a:gd name="connsiteY1" fmla="*/ 104265 h 208109"/>
                      <a:gd name="connsiteX2" fmla="*/ 1163073 w 1744474"/>
                      <a:gd name="connsiteY2" fmla="*/ 104265 h 208109"/>
                      <a:gd name="connsiteX3" fmla="*/ 1744564 w 1744474"/>
                      <a:gd name="connsiteY3" fmla="*/ 104265 h 208109"/>
                    </a:gdLst>
                    <a:ahLst/>
                    <a:cxnLst>
                      <a:cxn ang="0">
                        <a:pos x="connsiteX0" y="connsiteY0"/>
                      </a:cxn>
                      <a:cxn ang="0">
                        <a:pos x="connsiteX1" y="connsiteY1"/>
                      </a:cxn>
                      <a:cxn ang="0">
                        <a:pos x="connsiteX2" y="connsiteY2"/>
                      </a:cxn>
                      <a:cxn ang="0">
                        <a:pos x="connsiteX3" y="connsiteY3"/>
                      </a:cxn>
                    </a:cxnLst>
                    <a:rect l="l" t="t" r="r" b="b"/>
                    <a:pathLst>
                      <a:path w="1744474" h="208109">
                        <a:moveTo>
                          <a:pt x="90" y="104265"/>
                        </a:moveTo>
                        <a:cubicBezTo>
                          <a:pt x="193920" y="-34475"/>
                          <a:pt x="387751" y="-34475"/>
                          <a:pt x="581581" y="104265"/>
                        </a:cubicBezTo>
                        <a:cubicBezTo>
                          <a:pt x="775412" y="243005"/>
                          <a:pt x="969242" y="243005"/>
                          <a:pt x="1163073" y="104265"/>
                        </a:cubicBezTo>
                        <a:cubicBezTo>
                          <a:pt x="1356903" y="-34475"/>
                          <a:pt x="1550734" y="-34475"/>
                          <a:pt x="1744564" y="104265"/>
                        </a:cubicBezTo>
                      </a:path>
                    </a:pathLst>
                  </a:custGeom>
                  <a:noFill/>
                  <a:ln w="14526" cap="flat">
                    <a:solidFill>
                      <a:srgbClr val="0066CC">
                        <a:alpha val="70000"/>
                      </a:srgbClr>
                    </a:solidFill>
                    <a:prstDash val="solid"/>
                    <a:miter/>
                  </a:ln>
                </p:spPr>
                <p:txBody>
                  <a:bodyPr rtlCol="0" anchor="ctr"/>
                  <a:lstStyle/>
                  <a:p>
                    <a:endParaRPr lang="en-IN" sz="2133"/>
                  </a:p>
                </p:txBody>
              </p:sp>
            </p:grpSp>
            <p:grpSp>
              <p:nvGrpSpPr>
                <p:cNvPr id="24" name="Graphic 3">
                  <a:extLst>
                    <a:ext uri="{FF2B5EF4-FFF2-40B4-BE49-F238E27FC236}">
                      <a16:creationId xmlns:a16="http://schemas.microsoft.com/office/drawing/2014/main" id="{26CAF2E7-3381-8F6D-02F4-6A80BB1E1612}"/>
                    </a:ext>
                  </a:extLst>
                </p:cNvPr>
                <p:cNvGrpSpPr/>
                <p:nvPr/>
              </p:nvGrpSpPr>
              <p:grpSpPr>
                <a:xfrm>
                  <a:off x="2466460" y="1779192"/>
                  <a:ext cx="290115" cy="257801"/>
                  <a:chOff x="2466460" y="1779192"/>
                  <a:chExt cx="290115" cy="257801"/>
                </a:xfrm>
              </p:grpSpPr>
              <p:sp>
                <p:nvSpPr>
                  <p:cNvPr id="25" name="Freeform: Shape 24">
                    <a:extLst>
                      <a:ext uri="{FF2B5EF4-FFF2-40B4-BE49-F238E27FC236}">
                        <a16:creationId xmlns:a16="http://schemas.microsoft.com/office/drawing/2014/main" id="{3EE81D57-C674-FAB9-E93E-12CA7788ACF3}"/>
                      </a:ext>
                    </a:extLst>
                  </p:cNvPr>
                  <p:cNvSpPr/>
                  <p:nvPr/>
                </p:nvSpPr>
                <p:spPr>
                  <a:xfrm>
                    <a:off x="2523979" y="1779192"/>
                    <a:ext cx="232596" cy="166487"/>
                  </a:xfrm>
                  <a:custGeom>
                    <a:avLst/>
                    <a:gdLst>
                      <a:gd name="connsiteX0" fmla="*/ 232847 w 232596"/>
                      <a:gd name="connsiteY0" fmla="*/ 83484 h 166487"/>
                      <a:gd name="connsiteX1" fmla="*/ 116548 w 232596"/>
                      <a:gd name="connsiteY1" fmla="*/ 166728 h 166487"/>
                      <a:gd name="connsiteX2" fmla="*/ 250 w 232596"/>
                      <a:gd name="connsiteY2" fmla="*/ 83484 h 166487"/>
                      <a:gd name="connsiteX3" fmla="*/ 116548 w 232596"/>
                      <a:gd name="connsiteY3" fmla="*/ 240 h 166487"/>
                      <a:gd name="connsiteX4" fmla="*/ 232847 w 232596"/>
                      <a:gd name="connsiteY4" fmla="*/ 83484 h 16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96" h="166487">
                        <a:moveTo>
                          <a:pt x="232847" y="83484"/>
                        </a:moveTo>
                        <a:cubicBezTo>
                          <a:pt x="232847" y="129458"/>
                          <a:pt x="180778" y="166728"/>
                          <a:pt x="116548" y="166728"/>
                        </a:cubicBezTo>
                        <a:cubicBezTo>
                          <a:pt x="52319" y="166728"/>
                          <a:pt x="250" y="129458"/>
                          <a:pt x="250" y="83484"/>
                        </a:cubicBezTo>
                        <a:cubicBezTo>
                          <a:pt x="250" y="37510"/>
                          <a:pt x="52319" y="240"/>
                          <a:pt x="116548" y="240"/>
                        </a:cubicBezTo>
                        <a:cubicBezTo>
                          <a:pt x="180778" y="240"/>
                          <a:pt x="232847" y="37510"/>
                          <a:pt x="232847" y="83484"/>
                        </a:cubicBezTo>
                        <a:close/>
                      </a:path>
                    </a:pathLst>
                  </a:custGeom>
                  <a:solidFill>
                    <a:srgbClr val="FFD700"/>
                  </a:solidFill>
                  <a:ln w="9684" cap="flat">
                    <a:noFill/>
                    <a:prstDash val="solid"/>
                    <a:miter/>
                  </a:ln>
                </p:spPr>
                <p:txBody>
                  <a:bodyPr rtlCol="0" anchor="ctr"/>
                  <a:lstStyle/>
                  <a:p>
                    <a:endParaRPr lang="en-IN" sz="2133"/>
                  </a:p>
                </p:txBody>
              </p:sp>
              <p:sp>
                <p:nvSpPr>
                  <p:cNvPr id="26" name="Freeform: Shape 25">
                    <a:extLst>
                      <a:ext uri="{FF2B5EF4-FFF2-40B4-BE49-F238E27FC236}">
                        <a16:creationId xmlns:a16="http://schemas.microsoft.com/office/drawing/2014/main" id="{79632433-EC30-58ED-6F83-957AC94404E8}"/>
                      </a:ext>
                    </a:extLst>
                  </p:cNvPr>
                  <p:cNvSpPr/>
                  <p:nvPr/>
                </p:nvSpPr>
                <p:spPr>
                  <a:xfrm>
                    <a:off x="2591820" y="1827751"/>
                    <a:ext cx="96915" cy="69369"/>
                  </a:xfrm>
                  <a:custGeom>
                    <a:avLst/>
                    <a:gdLst>
                      <a:gd name="connsiteX0" fmla="*/ 250 w 96915"/>
                      <a:gd name="connsiteY0" fmla="*/ 240 h 69369"/>
                      <a:gd name="connsiteX1" fmla="*/ 97165 w 96915"/>
                      <a:gd name="connsiteY1" fmla="*/ 240 h 69369"/>
                      <a:gd name="connsiteX2" fmla="*/ 97165 w 96915"/>
                      <a:gd name="connsiteY2" fmla="*/ 69610 h 69369"/>
                      <a:gd name="connsiteX3" fmla="*/ 250 w 96915"/>
                      <a:gd name="connsiteY3" fmla="*/ 69610 h 69369"/>
                    </a:gdLst>
                    <a:ahLst/>
                    <a:cxnLst>
                      <a:cxn ang="0">
                        <a:pos x="connsiteX0" y="connsiteY0"/>
                      </a:cxn>
                      <a:cxn ang="0">
                        <a:pos x="connsiteX1" y="connsiteY1"/>
                      </a:cxn>
                      <a:cxn ang="0">
                        <a:pos x="connsiteX2" y="connsiteY2"/>
                      </a:cxn>
                      <a:cxn ang="0">
                        <a:pos x="connsiteX3" y="connsiteY3"/>
                      </a:cxn>
                    </a:cxnLst>
                    <a:rect l="l" t="t" r="r" b="b"/>
                    <a:pathLst>
                      <a:path w="96915" h="69369">
                        <a:moveTo>
                          <a:pt x="250" y="240"/>
                        </a:moveTo>
                        <a:lnTo>
                          <a:pt x="97165" y="240"/>
                        </a:lnTo>
                        <a:lnTo>
                          <a:pt x="97165" y="69610"/>
                        </a:lnTo>
                        <a:lnTo>
                          <a:pt x="250" y="69610"/>
                        </a:lnTo>
                        <a:close/>
                      </a:path>
                    </a:pathLst>
                  </a:custGeom>
                  <a:solidFill>
                    <a:srgbClr val="333333"/>
                  </a:solidFill>
                  <a:ln w="4842" cap="flat">
                    <a:solidFill>
                      <a:srgbClr val="FFFFFF"/>
                    </a:solidFill>
                    <a:prstDash val="solid"/>
                    <a:miter/>
                  </a:ln>
                </p:spPr>
                <p:txBody>
                  <a:bodyPr rtlCol="0" anchor="ctr"/>
                  <a:lstStyle/>
                  <a:p>
                    <a:endParaRPr lang="en-IN" sz="2133"/>
                  </a:p>
                </p:txBody>
              </p:sp>
              <p:sp>
                <p:nvSpPr>
                  <p:cNvPr id="27" name="TextBox 26">
                    <a:extLst>
                      <a:ext uri="{FF2B5EF4-FFF2-40B4-BE49-F238E27FC236}">
                        <a16:creationId xmlns:a16="http://schemas.microsoft.com/office/drawing/2014/main" id="{55D9F15F-D4BE-61AF-6366-4C18CF005AAF}"/>
                      </a:ext>
                    </a:extLst>
                  </p:cNvPr>
                  <p:cNvSpPr txBox="1"/>
                  <p:nvPr/>
                </p:nvSpPr>
                <p:spPr>
                  <a:xfrm>
                    <a:off x="2466460" y="1913834"/>
                    <a:ext cx="143069"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333333"/>
                        </a:solidFill>
                        <a:latin typeface="Arial"/>
                        <a:cs typeface="Arial"/>
                        <a:sym typeface="Arial"/>
                        <a:rtl val="0"/>
                      </a:rPr>
                      <a:t>UE</a:t>
                    </a:r>
                  </a:p>
                </p:txBody>
              </p:sp>
            </p:grpSp>
          </p:grpSp>
          <p:grpSp>
            <p:nvGrpSpPr>
              <p:cNvPr id="28" name="Graphic 3">
                <a:extLst>
                  <a:ext uri="{FF2B5EF4-FFF2-40B4-BE49-F238E27FC236}">
                    <a16:creationId xmlns:a16="http://schemas.microsoft.com/office/drawing/2014/main" id="{7BBAB2FB-DD3A-7D8F-253B-1C893C9B57D3}"/>
                  </a:ext>
                </a:extLst>
              </p:cNvPr>
              <p:cNvGrpSpPr/>
              <p:nvPr/>
            </p:nvGrpSpPr>
            <p:grpSpPr>
              <a:xfrm>
                <a:off x="895803" y="2209286"/>
                <a:ext cx="1938304" cy="417352"/>
                <a:chOff x="895803" y="2209286"/>
                <a:chExt cx="1938304" cy="417352"/>
              </a:xfrm>
            </p:grpSpPr>
            <p:sp>
              <p:nvSpPr>
                <p:cNvPr id="29" name="Freeform: Shape 28">
                  <a:extLst>
                    <a:ext uri="{FF2B5EF4-FFF2-40B4-BE49-F238E27FC236}">
                      <a16:creationId xmlns:a16="http://schemas.microsoft.com/office/drawing/2014/main" id="{011E7695-0184-F045-56FE-842E26607CB0}"/>
                    </a:ext>
                  </a:extLst>
                </p:cNvPr>
                <p:cNvSpPr/>
                <p:nvPr/>
              </p:nvSpPr>
              <p:spPr>
                <a:xfrm>
                  <a:off x="895803" y="2209286"/>
                  <a:ext cx="1938304" cy="277479"/>
                </a:xfrm>
                <a:custGeom>
                  <a:avLst/>
                  <a:gdLst>
                    <a:gd name="connsiteX0" fmla="*/ 1744544 w 1938304"/>
                    <a:gd name="connsiteY0" fmla="*/ 290 h 277479"/>
                    <a:gd name="connsiteX1" fmla="*/ 1938375 w 1938304"/>
                    <a:gd name="connsiteY1" fmla="*/ 290 h 277479"/>
                    <a:gd name="connsiteX2" fmla="*/ 1938375 w 1938304"/>
                    <a:gd name="connsiteY2" fmla="*/ 277770 h 277479"/>
                    <a:gd name="connsiteX3" fmla="*/ 1744544 w 1938304"/>
                    <a:gd name="connsiteY3" fmla="*/ 277770 h 277479"/>
                    <a:gd name="connsiteX4" fmla="*/ 193900 w 1938304"/>
                    <a:gd name="connsiteY4" fmla="*/ 277770 h 277479"/>
                    <a:gd name="connsiteX5" fmla="*/ 70 w 1938304"/>
                    <a:gd name="connsiteY5" fmla="*/ 277770 h 277479"/>
                    <a:gd name="connsiteX6" fmla="*/ 70 w 1938304"/>
                    <a:gd name="connsiteY6" fmla="*/ 290 h 277479"/>
                    <a:gd name="connsiteX7" fmla="*/ 193900 w 1938304"/>
                    <a:gd name="connsiteY7" fmla="*/ 290 h 277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8304" h="277479">
                      <a:moveTo>
                        <a:pt x="1744544" y="290"/>
                      </a:moveTo>
                      <a:cubicBezTo>
                        <a:pt x="1851594" y="290"/>
                        <a:pt x="1938375" y="290"/>
                        <a:pt x="1938375" y="290"/>
                      </a:cubicBezTo>
                      <a:lnTo>
                        <a:pt x="1938375" y="277770"/>
                      </a:lnTo>
                      <a:cubicBezTo>
                        <a:pt x="1938375" y="277770"/>
                        <a:pt x="1851594" y="277770"/>
                        <a:pt x="1744544" y="277770"/>
                      </a:cubicBezTo>
                      <a:lnTo>
                        <a:pt x="193900" y="277770"/>
                      </a:lnTo>
                      <a:cubicBezTo>
                        <a:pt x="86851" y="277770"/>
                        <a:pt x="70" y="277770"/>
                        <a:pt x="70" y="277770"/>
                      </a:cubicBezTo>
                      <a:lnTo>
                        <a:pt x="70" y="290"/>
                      </a:lnTo>
                      <a:cubicBezTo>
                        <a:pt x="70" y="290"/>
                        <a:pt x="86851" y="290"/>
                        <a:pt x="193900" y="290"/>
                      </a:cubicBezTo>
                      <a:close/>
                    </a:path>
                  </a:pathLst>
                </a:custGeom>
                <a:solidFill>
                  <a:srgbClr val="FFFFFF"/>
                </a:solidFill>
                <a:ln w="9684" cap="flat">
                  <a:noFill/>
                  <a:prstDash val="solid"/>
                  <a:miter/>
                </a:ln>
              </p:spPr>
              <p:txBody>
                <a:bodyPr rtlCol="0" anchor="ctr"/>
                <a:lstStyle/>
                <a:p>
                  <a:endParaRPr lang="en-IN" sz="2133"/>
                </a:p>
              </p:txBody>
            </p:sp>
            <p:sp>
              <p:nvSpPr>
                <p:cNvPr id="30" name="Freeform: Shape 29">
                  <a:extLst>
                    <a:ext uri="{FF2B5EF4-FFF2-40B4-BE49-F238E27FC236}">
                      <a16:creationId xmlns:a16="http://schemas.microsoft.com/office/drawing/2014/main" id="{A0D74502-956E-A2CC-4CD9-506DBBEB57DE}"/>
                    </a:ext>
                  </a:extLst>
                </p:cNvPr>
                <p:cNvSpPr/>
                <p:nvPr/>
              </p:nvSpPr>
              <p:spPr>
                <a:xfrm>
                  <a:off x="944261" y="2243971"/>
                  <a:ext cx="1841389" cy="208109"/>
                </a:xfrm>
                <a:custGeom>
                  <a:avLst/>
                  <a:gdLst>
                    <a:gd name="connsiteX0" fmla="*/ 1696087 w 1841389"/>
                    <a:gd name="connsiteY0" fmla="*/ 290 h 208109"/>
                    <a:gd name="connsiteX1" fmla="*/ 1841460 w 1841389"/>
                    <a:gd name="connsiteY1" fmla="*/ 290 h 208109"/>
                    <a:gd name="connsiteX2" fmla="*/ 1841460 w 1841389"/>
                    <a:gd name="connsiteY2" fmla="*/ 208400 h 208109"/>
                    <a:gd name="connsiteX3" fmla="*/ 1696087 w 1841389"/>
                    <a:gd name="connsiteY3" fmla="*/ 208400 h 208109"/>
                    <a:gd name="connsiteX4" fmla="*/ 145443 w 1841389"/>
                    <a:gd name="connsiteY4" fmla="*/ 208400 h 208109"/>
                    <a:gd name="connsiteX5" fmla="*/ 70 w 1841389"/>
                    <a:gd name="connsiteY5" fmla="*/ 208400 h 208109"/>
                    <a:gd name="connsiteX6" fmla="*/ 70 w 1841389"/>
                    <a:gd name="connsiteY6" fmla="*/ 290 h 208109"/>
                    <a:gd name="connsiteX7" fmla="*/ 145443 w 1841389"/>
                    <a:gd name="connsiteY7" fmla="*/ 290 h 20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1389" h="208109">
                      <a:moveTo>
                        <a:pt x="1696087" y="290"/>
                      </a:moveTo>
                      <a:cubicBezTo>
                        <a:pt x="1776374" y="290"/>
                        <a:pt x="1841460" y="290"/>
                        <a:pt x="1841460" y="290"/>
                      </a:cubicBezTo>
                      <a:lnTo>
                        <a:pt x="1841460" y="208400"/>
                      </a:lnTo>
                      <a:cubicBezTo>
                        <a:pt x="1841460" y="208400"/>
                        <a:pt x="1776374" y="208400"/>
                        <a:pt x="1696087" y="208400"/>
                      </a:cubicBezTo>
                      <a:lnTo>
                        <a:pt x="145443" y="208400"/>
                      </a:lnTo>
                      <a:cubicBezTo>
                        <a:pt x="65156" y="208400"/>
                        <a:pt x="70" y="208400"/>
                        <a:pt x="70" y="208400"/>
                      </a:cubicBezTo>
                      <a:lnTo>
                        <a:pt x="70" y="290"/>
                      </a:lnTo>
                      <a:cubicBezTo>
                        <a:pt x="70" y="290"/>
                        <a:pt x="65156" y="290"/>
                        <a:pt x="145443" y="290"/>
                      </a:cubicBezTo>
                      <a:close/>
                    </a:path>
                  </a:pathLst>
                </a:custGeom>
                <a:gradFill>
                  <a:gsLst>
                    <a:gs pos="0">
                      <a:srgbClr val="FF5252"/>
                    </a:gs>
                    <a:gs pos="40000">
                      <a:srgbClr val="FFEB3B"/>
                    </a:gs>
                    <a:gs pos="100000">
                      <a:srgbClr val="4CAF50"/>
                    </a:gs>
                  </a:gsLst>
                  <a:lin ang="0" scaled="1"/>
                </a:gradFill>
                <a:ln w="9684" cap="flat">
                  <a:noFill/>
                  <a:prstDash val="solid"/>
                  <a:miter/>
                </a:ln>
              </p:spPr>
              <p:txBody>
                <a:bodyPr rtlCol="0" anchor="ctr"/>
                <a:lstStyle/>
                <a:p>
                  <a:endParaRPr lang="en-IN" sz="2133"/>
                </a:p>
              </p:txBody>
            </p:sp>
            <p:sp>
              <p:nvSpPr>
                <p:cNvPr id="31" name="Freeform: Shape 30">
                  <a:extLst>
                    <a:ext uri="{FF2B5EF4-FFF2-40B4-BE49-F238E27FC236}">
                      <a16:creationId xmlns:a16="http://schemas.microsoft.com/office/drawing/2014/main" id="{329AB654-6BD1-3216-ED1A-A8AD9F93D3B0}"/>
                    </a:ext>
                  </a:extLst>
                </p:cNvPr>
                <p:cNvSpPr/>
                <p:nvPr/>
              </p:nvSpPr>
              <p:spPr>
                <a:xfrm>
                  <a:off x="2175084" y="2223160"/>
                  <a:ext cx="348894" cy="249731"/>
                </a:xfrm>
                <a:custGeom>
                  <a:avLst/>
                  <a:gdLst>
                    <a:gd name="connsiteX0" fmla="*/ 348965 w 348894"/>
                    <a:gd name="connsiteY0" fmla="*/ 125156 h 249731"/>
                    <a:gd name="connsiteX1" fmla="*/ 174517 w 348894"/>
                    <a:gd name="connsiteY1" fmla="*/ 250022 h 249731"/>
                    <a:gd name="connsiteX2" fmla="*/ 70 w 348894"/>
                    <a:gd name="connsiteY2" fmla="*/ 125156 h 249731"/>
                    <a:gd name="connsiteX3" fmla="*/ 174517 w 348894"/>
                    <a:gd name="connsiteY3" fmla="*/ 290 h 249731"/>
                    <a:gd name="connsiteX4" fmla="*/ 348965 w 348894"/>
                    <a:gd name="connsiteY4" fmla="*/ 125156 h 249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94" h="249731">
                      <a:moveTo>
                        <a:pt x="348965" y="125156"/>
                      </a:moveTo>
                      <a:cubicBezTo>
                        <a:pt x="348965" y="194118"/>
                        <a:pt x="270862" y="250022"/>
                        <a:pt x="174517" y="250022"/>
                      </a:cubicBezTo>
                      <a:cubicBezTo>
                        <a:pt x="78173" y="250022"/>
                        <a:pt x="70" y="194118"/>
                        <a:pt x="70" y="125156"/>
                      </a:cubicBezTo>
                      <a:cubicBezTo>
                        <a:pt x="70" y="56194"/>
                        <a:pt x="78173" y="290"/>
                        <a:pt x="174517" y="290"/>
                      </a:cubicBezTo>
                      <a:cubicBezTo>
                        <a:pt x="270862" y="290"/>
                        <a:pt x="348965" y="56194"/>
                        <a:pt x="348965" y="125156"/>
                      </a:cubicBezTo>
                      <a:close/>
                    </a:path>
                  </a:pathLst>
                </a:custGeom>
                <a:solidFill>
                  <a:srgbClr val="FFFFFF"/>
                </a:solidFill>
                <a:ln w="19368" cap="flat">
                  <a:solidFill>
                    <a:srgbClr val="0066CC"/>
                  </a:solidFill>
                  <a:prstDash val="solid"/>
                  <a:miter/>
                </a:ln>
              </p:spPr>
              <p:txBody>
                <a:bodyPr rtlCol="0" anchor="ctr"/>
                <a:lstStyle/>
                <a:p>
                  <a:endParaRPr lang="en-IN" sz="2133"/>
                </a:p>
              </p:txBody>
            </p:sp>
            <p:sp>
              <p:nvSpPr>
                <p:cNvPr id="32" name="TextBox 31">
                  <a:extLst>
                    <a:ext uri="{FF2B5EF4-FFF2-40B4-BE49-F238E27FC236}">
                      <a16:creationId xmlns:a16="http://schemas.microsoft.com/office/drawing/2014/main" id="{0704DAB3-BEB8-2443-A8E8-B5CA9C3B958C}"/>
                    </a:ext>
                  </a:extLst>
                </p:cNvPr>
                <p:cNvSpPr txBox="1"/>
                <p:nvPr/>
              </p:nvSpPr>
              <p:spPr>
                <a:xfrm>
                  <a:off x="2239880" y="2270019"/>
                  <a:ext cx="185146" cy="153841"/>
                </a:xfrm>
                <a:prstGeom prst="rect">
                  <a:avLst/>
                </a:prstGeom>
                <a:noFill/>
                <a:ln>
                  <a:noFill/>
                </a:ln>
              </p:spPr>
              <p:txBody>
                <a:bodyPr wrap="none" lIns="0" tIns="0" rIns="0" bIns="0" rtlCol="0">
                  <a:spAutoFit/>
                </a:bodyPr>
                <a:lstStyle/>
                <a:p>
                  <a:pPr defTabSz="239994">
                    <a:tabLst>
                      <a:tab pos="239994" algn="l"/>
                    </a:tabLst>
                  </a:pPr>
                  <a:r>
                    <a:rPr lang="en-IN" sz="1333" b="1" dirty="0">
                      <a:ln/>
                      <a:solidFill>
                        <a:srgbClr val="0066CC"/>
                      </a:solidFill>
                      <a:latin typeface="Arial"/>
                      <a:cs typeface="Arial"/>
                      <a:sym typeface="Arial"/>
                      <a:rtl val="0"/>
                    </a:rPr>
                    <a:t>-80</a:t>
                  </a:r>
                </a:p>
              </p:txBody>
            </p:sp>
            <p:sp>
              <p:nvSpPr>
                <p:cNvPr id="33" name="TextBox 32">
                  <a:extLst>
                    <a:ext uri="{FF2B5EF4-FFF2-40B4-BE49-F238E27FC236}">
                      <a16:creationId xmlns:a16="http://schemas.microsoft.com/office/drawing/2014/main" id="{94ED6D88-FBC8-7E74-D01C-9CA457692EB4}"/>
                    </a:ext>
                  </a:extLst>
                </p:cNvPr>
                <p:cNvSpPr txBox="1"/>
                <p:nvPr/>
              </p:nvSpPr>
              <p:spPr>
                <a:xfrm>
                  <a:off x="998194" y="2503479"/>
                  <a:ext cx="442429"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FF5252"/>
                      </a:solidFill>
                      <a:latin typeface="Arial"/>
                      <a:cs typeface="Arial"/>
                      <a:sym typeface="Arial"/>
                      <a:rtl val="0"/>
                    </a:rPr>
                    <a:t>-120 dBm</a:t>
                  </a:r>
                </a:p>
              </p:txBody>
            </p:sp>
            <p:sp>
              <p:nvSpPr>
                <p:cNvPr id="34" name="TextBox 33">
                  <a:extLst>
                    <a:ext uri="{FF2B5EF4-FFF2-40B4-BE49-F238E27FC236}">
                      <a16:creationId xmlns:a16="http://schemas.microsoft.com/office/drawing/2014/main" id="{06275ADA-F76A-52BA-1A75-3B3A9200694E}"/>
                    </a:ext>
                  </a:extLst>
                </p:cNvPr>
                <p:cNvSpPr txBox="1"/>
                <p:nvPr/>
              </p:nvSpPr>
              <p:spPr>
                <a:xfrm>
                  <a:off x="1511844" y="2503479"/>
                  <a:ext cx="442429"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FFEB3B"/>
                      </a:solidFill>
                      <a:latin typeface="Arial"/>
                      <a:cs typeface="Arial"/>
                      <a:sym typeface="Arial"/>
                      <a:rtl val="0"/>
                    </a:rPr>
                    <a:t>-100 dBm</a:t>
                  </a:r>
                </a:p>
              </p:txBody>
            </p:sp>
            <p:sp>
              <p:nvSpPr>
                <p:cNvPr id="35" name="TextBox 34">
                  <a:extLst>
                    <a:ext uri="{FF2B5EF4-FFF2-40B4-BE49-F238E27FC236}">
                      <a16:creationId xmlns:a16="http://schemas.microsoft.com/office/drawing/2014/main" id="{2FC71491-6043-A11D-AA8B-A03F60D8B2C3}"/>
                    </a:ext>
                  </a:extLst>
                </p:cNvPr>
                <p:cNvSpPr txBox="1"/>
                <p:nvPr/>
              </p:nvSpPr>
              <p:spPr>
                <a:xfrm>
                  <a:off x="2093336" y="2503479"/>
                  <a:ext cx="385923"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4CAF50"/>
                      </a:solidFill>
                      <a:latin typeface="Arial"/>
                      <a:cs typeface="Arial"/>
                      <a:sym typeface="Arial"/>
                      <a:rtl val="0"/>
                    </a:rPr>
                    <a:t>-80 dBm</a:t>
                  </a:r>
                </a:p>
              </p:txBody>
            </p:sp>
          </p:grpSp>
          <p:grpSp>
            <p:nvGrpSpPr>
              <p:cNvPr id="36" name="Graphic 3">
                <a:extLst>
                  <a:ext uri="{FF2B5EF4-FFF2-40B4-BE49-F238E27FC236}">
                    <a16:creationId xmlns:a16="http://schemas.microsoft.com/office/drawing/2014/main" id="{71FE2384-3EF1-B719-30A6-B3CA9D5227FE}"/>
                  </a:ext>
                </a:extLst>
              </p:cNvPr>
              <p:cNvGrpSpPr/>
              <p:nvPr/>
            </p:nvGrpSpPr>
            <p:grpSpPr>
              <a:xfrm>
                <a:off x="798888" y="2625506"/>
                <a:ext cx="2134619" cy="1078510"/>
                <a:chOff x="798888" y="2625506"/>
                <a:chExt cx="2134619" cy="1078510"/>
              </a:xfrm>
            </p:grpSpPr>
            <p:sp>
              <p:nvSpPr>
                <p:cNvPr id="37" name="Freeform: Shape 36">
                  <a:extLst>
                    <a:ext uri="{FF2B5EF4-FFF2-40B4-BE49-F238E27FC236}">
                      <a16:creationId xmlns:a16="http://schemas.microsoft.com/office/drawing/2014/main" id="{8F822C06-2774-5886-092D-A7C84328AD67}"/>
                    </a:ext>
                  </a:extLst>
                </p:cNvPr>
                <p:cNvSpPr/>
                <p:nvPr/>
              </p:nvSpPr>
              <p:spPr>
                <a:xfrm>
                  <a:off x="798888" y="2625506"/>
                  <a:ext cx="2134619" cy="1078510"/>
                </a:xfrm>
                <a:custGeom>
                  <a:avLst/>
                  <a:gdLst>
                    <a:gd name="connsiteX0" fmla="*/ 2035280 w 2132135"/>
                    <a:gd name="connsiteY0" fmla="*/ 350 h 832439"/>
                    <a:gd name="connsiteX1" fmla="*/ 2132196 w 2132135"/>
                    <a:gd name="connsiteY1" fmla="*/ 350 h 832439"/>
                    <a:gd name="connsiteX2" fmla="*/ 2132196 w 2132135"/>
                    <a:gd name="connsiteY2" fmla="*/ 832790 h 832439"/>
                    <a:gd name="connsiteX3" fmla="*/ 2035280 w 2132135"/>
                    <a:gd name="connsiteY3" fmla="*/ 832790 h 832439"/>
                    <a:gd name="connsiteX4" fmla="*/ 96975 w 2132135"/>
                    <a:gd name="connsiteY4" fmla="*/ 832790 h 832439"/>
                    <a:gd name="connsiteX5" fmla="*/ 60 w 2132135"/>
                    <a:gd name="connsiteY5" fmla="*/ 832790 h 832439"/>
                    <a:gd name="connsiteX6" fmla="*/ 60 w 2132135"/>
                    <a:gd name="connsiteY6" fmla="*/ 350 h 832439"/>
                    <a:gd name="connsiteX7" fmla="*/ 96975 w 2132135"/>
                    <a:gd name="connsiteY7" fmla="*/ 350 h 8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2135" h="832439">
                      <a:moveTo>
                        <a:pt x="2035280" y="350"/>
                      </a:moveTo>
                      <a:cubicBezTo>
                        <a:pt x="2088805" y="350"/>
                        <a:pt x="2132196" y="350"/>
                        <a:pt x="2132196" y="350"/>
                      </a:cubicBezTo>
                      <a:lnTo>
                        <a:pt x="2132196" y="832790"/>
                      </a:lnTo>
                      <a:cubicBezTo>
                        <a:pt x="2132196" y="832790"/>
                        <a:pt x="2088805" y="832790"/>
                        <a:pt x="2035280" y="832790"/>
                      </a:cubicBezTo>
                      <a:lnTo>
                        <a:pt x="96975" y="832790"/>
                      </a:lnTo>
                      <a:cubicBezTo>
                        <a:pt x="43450" y="832790"/>
                        <a:pt x="60" y="832790"/>
                        <a:pt x="60" y="832790"/>
                      </a:cubicBezTo>
                      <a:lnTo>
                        <a:pt x="60" y="350"/>
                      </a:lnTo>
                      <a:cubicBezTo>
                        <a:pt x="60" y="350"/>
                        <a:pt x="43450" y="350"/>
                        <a:pt x="96975" y="350"/>
                      </a:cubicBezTo>
                      <a:close/>
                    </a:path>
                  </a:pathLst>
                </a:custGeom>
                <a:solidFill>
                  <a:srgbClr val="FFFFFF">
                    <a:alpha val="70000"/>
                  </a:srgbClr>
                </a:solidFill>
                <a:ln w="9684" cap="flat">
                  <a:noFill/>
                  <a:prstDash val="solid"/>
                  <a:miter/>
                </a:ln>
              </p:spPr>
              <p:txBody>
                <a:bodyPr rtlCol="0" anchor="ctr"/>
                <a:lstStyle/>
                <a:p>
                  <a:endParaRPr lang="en-IN" sz="2133"/>
                </a:p>
              </p:txBody>
            </p:sp>
            <p:sp>
              <p:nvSpPr>
                <p:cNvPr id="38" name="TextBox 37">
                  <a:extLst>
                    <a:ext uri="{FF2B5EF4-FFF2-40B4-BE49-F238E27FC236}">
                      <a16:creationId xmlns:a16="http://schemas.microsoft.com/office/drawing/2014/main" id="{9602BC58-2820-2FA8-0DCD-1699B623929C}"/>
                    </a:ext>
                  </a:extLst>
                </p:cNvPr>
                <p:cNvSpPr txBox="1"/>
                <p:nvPr/>
              </p:nvSpPr>
              <p:spPr>
                <a:xfrm>
                  <a:off x="804363" y="2656093"/>
                  <a:ext cx="1215477" cy="169325"/>
                </a:xfrm>
                <a:prstGeom prst="rect">
                  <a:avLst/>
                </a:prstGeom>
                <a:noFill/>
                <a:ln>
                  <a:noFill/>
                </a:ln>
              </p:spPr>
              <p:txBody>
                <a:bodyPr wrap="none" lIns="0" tIns="0" rIns="0" bIns="0" rtlCol="0">
                  <a:spAutoFit/>
                </a:bodyPr>
                <a:lstStyle/>
                <a:p>
                  <a:pPr defTabSz="239994">
                    <a:tabLst>
                      <a:tab pos="239994" algn="l"/>
                    </a:tabLst>
                  </a:pPr>
                  <a:r>
                    <a:rPr lang="en-IN" sz="1467" b="1" dirty="0">
                      <a:ln/>
                      <a:solidFill>
                        <a:srgbClr val="0066CC"/>
                      </a:solidFill>
                      <a:latin typeface="Arial"/>
                      <a:cs typeface="Arial"/>
                      <a:sym typeface="Arial"/>
                      <a:rtl val="0"/>
                    </a:rPr>
                    <a:t>What it measures:</a:t>
                  </a:r>
                </a:p>
              </p:txBody>
            </p:sp>
            <p:sp>
              <p:nvSpPr>
                <p:cNvPr id="39" name="TextBox 38">
                  <a:extLst>
                    <a:ext uri="{FF2B5EF4-FFF2-40B4-BE49-F238E27FC236}">
                      <a16:creationId xmlns:a16="http://schemas.microsoft.com/office/drawing/2014/main" id="{8B51E9E3-F6D3-F5D9-B54C-BB4CF90C8A9B}"/>
                    </a:ext>
                  </a:extLst>
                </p:cNvPr>
                <p:cNvSpPr txBox="1"/>
                <p:nvPr/>
              </p:nvSpPr>
              <p:spPr>
                <a:xfrm>
                  <a:off x="804363" y="2836455"/>
                  <a:ext cx="1461939" cy="153841"/>
                </a:xfrm>
                <a:prstGeom prst="rect">
                  <a:avLst/>
                </a:prstGeom>
                <a:noFill/>
                <a:ln>
                  <a:noFill/>
                </a:ln>
              </p:spPr>
              <p:txBody>
                <a:bodyPr wrap="none" lIns="0" tIns="0" rIns="0" bIns="0" rtlCol="0">
                  <a:spAutoFit/>
                </a:bodyPr>
                <a:lstStyle/>
                <a:p>
                  <a:pPr defTabSz="239994">
                    <a:tabLst>
                      <a:tab pos="239994" algn="l"/>
                    </a:tabLst>
                  </a:pPr>
                  <a:r>
                    <a:rPr lang="en-IN" sz="1333" dirty="0">
                      <a:ln/>
                      <a:solidFill>
                        <a:srgbClr val="333333"/>
                      </a:solidFill>
                      <a:latin typeface="Arial"/>
                      <a:cs typeface="Arial"/>
                      <a:sym typeface="Arial"/>
                      <a:rtl val="0"/>
                    </a:rPr>
                    <a:t>• Linear average power of</a:t>
                  </a:r>
                </a:p>
              </p:txBody>
            </p:sp>
            <p:sp>
              <p:nvSpPr>
                <p:cNvPr id="40" name="TextBox 39">
                  <a:extLst>
                    <a:ext uri="{FF2B5EF4-FFF2-40B4-BE49-F238E27FC236}">
                      <a16:creationId xmlns:a16="http://schemas.microsoft.com/office/drawing/2014/main" id="{0EA962F4-7342-3DD6-C8AD-779CAD6DF2B6}"/>
                    </a:ext>
                  </a:extLst>
                </p:cNvPr>
                <p:cNvSpPr txBox="1"/>
                <p:nvPr/>
              </p:nvSpPr>
              <p:spPr>
                <a:xfrm>
                  <a:off x="804363" y="2975195"/>
                  <a:ext cx="1773322" cy="153841"/>
                </a:xfrm>
                <a:prstGeom prst="rect">
                  <a:avLst/>
                </a:prstGeom>
                <a:noFill/>
                <a:ln>
                  <a:noFill/>
                </a:ln>
              </p:spPr>
              <p:txBody>
                <a:bodyPr wrap="none" lIns="0" tIns="0" rIns="0" bIns="0" rtlCol="0">
                  <a:spAutoFit/>
                </a:bodyPr>
                <a:lstStyle/>
                <a:p>
                  <a:pPr defTabSz="239994">
                    <a:tabLst>
                      <a:tab pos="239994" algn="l"/>
                    </a:tabLst>
                  </a:pPr>
                  <a:r>
                    <a:rPr lang="en-IN" sz="1333" dirty="0">
                      <a:ln/>
                      <a:solidFill>
                        <a:srgbClr val="333333"/>
                      </a:solidFill>
                      <a:latin typeface="Arial"/>
                      <a:cs typeface="Arial"/>
                      <a:sym typeface="Arial"/>
                      <a:rtl val="0"/>
                    </a:rPr>
                    <a:t>Cell-specific Reference Signals</a:t>
                  </a:r>
                </a:p>
              </p:txBody>
            </p:sp>
            <p:sp>
              <p:nvSpPr>
                <p:cNvPr id="41" name="TextBox 40">
                  <a:extLst>
                    <a:ext uri="{FF2B5EF4-FFF2-40B4-BE49-F238E27FC236}">
                      <a16:creationId xmlns:a16="http://schemas.microsoft.com/office/drawing/2014/main" id="{7B20EBA8-36EC-E782-637F-B9B4095B1F51}"/>
                    </a:ext>
                  </a:extLst>
                </p:cNvPr>
                <p:cNvSpPr txBox="1"/>
                <p:nvPr/>
              </p:nvSpPr>
              <p:spPr>
                <a:xfrm>
                  <a:off x="804363" y="3176368"/>
                  <a:ext cx="658834" cy="169325"/>
                </a:xfrm>
                <a:prstGeom prst="rect">
                  <a:avLst/>
                </a:prstGeom>
                <a:noFill/>
                <a:ln>
                  <a:noFill/>
                </a:ln>
              </p:spPr>
              <p:txBody>
                <a:bodyPr wrap="none" lIns="0" tIns="0" rIns="0" bIns="0" rtlCol="0">
                  <a:spAutoFit/>
                </a:bodyPr>
                <a:lstStyle/>
                <a:p>
                  <a:pPr defTabSz="239994">
                    <a:tabLst>
                      <a:tab pos="239994" algn="l"/>
                    </a:tabLst>
                  </a:pPr>
                  <a:r>
                    <a:rPr lang="en-IN" sz="1467" b="1" dirty="0">
                      <a:ln/>
                      <a:solidFill>
                        <a:srgbClr val="0066CC"/>
                      </a:solidFill>
                      <a:latin typeface="Arial"/>
                      <a:cs typeface="Arial"/>
                      <a:sym typeface="Arial"/>
                      <a:rtl val="0"/>
                    </a:rPr>
                    <a:t>Indicates:</a:t>
                  </a:r>
                </a:p>
              </p:txBody>
            </p:sp>
            <p:sp>
              <p:nvSpPr>
                <p:cNvPr id="42" name="TextBox 41">
                  <a:extLst>
                    <a:ext uri="{FF2B5EF4-FFF2-40B4-BE49-F238E27FC236}">
                      <a16:creationId xmlns:a16="http://schemas.microsoft.com/office/drawing/2014/main" id="{5328F5E9-8DCC-EE64-5E39-BE646336ABEC}"/>
                    </a:ext>
                  </a:extLst>
                </p:cNvPr>
                <p:cNvSpPr txBox="1"/>
                <p:nvPr/>
              </p:nvSpPr>
              <p:spPr>
                <a:xfrm>
                  <a:off x="804363" y="3356730"/>
                  <a:ext cx="1220286" cy="153841"/>
                </a:xfrm>
                <a:prstGeom prst="rect">
                  <a:avLst/>
                </a:prstGeom>
                <a:noFill/>
                <a:ln>
                  <a:noFill/>
                </a:ln>
              </p:spPr>
              <p:txBody>
                <a:bodyPr wrap="none" lIns="0" tIns="0" rIns="0" bIns="0" rtlCol="0">
                  <a:spAutoFit/>
                </a:bodyPr>
                <a:lstStyle/>
                <a:p>
                  <a:pPr defTabSz="239994">
                    <a:tabLst>
                      <a:tab pos="239994" algn="l"/>
                    </a:tabLst>
                  </a:pPr>
                  <a:r>
                    <a:rPr lang="en-IN" sz="1333" dirty="0">
                      <a:ln/>
                      <a:solidFill>
                        <a:srgbClr val="333333"/>
                      </a:solidFill>
                      <a:latin typeface="Arial"/>
                      <a:cs typeface="Arial"/>
                      <a:sym typeface="Arial"/>
                      <a:rtl val="0"/>
                    </a:rPr>
                    <a:t>• Pure signal strength</a:t>
                  </a:r>
                </a:p>
              </p:txBody>
            </p:sp>
            <p:sp>
              <p:nvSpPr>
                <p:cNvPr id="43" name="TextBox 42">
                  <a:extLst>
                    <a:ext uri="{FF2B5EF4-FFF2-40B4-BE49-F238E27FC236}">
                      <a16:creationId xmlns:a16="http://schemas.microsoft.com/office/drawing/2014/main" id="{7123DF17-989D-DDFF-2D5B-81BECC405096}"/>
                    </a:ext>
                  </a:extLst>
                </p:cNvPr>
                <p:cNvSpPr txBox="1"/>
                <p:nvPr/>
              </p:nvSpPr>
              <p:spPr>
                <a:xfrm>
                  <a:off x="804363" y="3495470"/>
                  <a:ext cx="1445107" cy="153841"/>
                </a:xfrm>
                <a:prstGeom prst="rect">
                  <a:avLst/>
                </a:prstGeom>
                <a:noFill/>
                <a:ln>
                  <a:noFill/>
                </a:ln>
              </p:spPr>
              <p:txBody>
                <a:bodyPr wrap="none" lIns="0" tIns="0" rIns="0" bIns="0" rtlCol="0">
                  <a:spAutoFit/>
                </a:bodyPr>
                <a:lstStyle/>
                <a:p>
                  <a:pPr defTabSz="239994">
                    <a:tabLst>
                      <a:tab pos="239994" algn="l"/>
                    </a:tabLst>
                  </a:pPr>
                  <a:r>
                    <a:rPr lang="en-IN" sz="1333" dirty="0">
                      <a:ln/>
                      <a:solidFill>
                        <a:srgbClr val="333333"/>
                      </a:solidFill>
                      <a:latin typeface="Arial"/>
                      <a:cs typeface="Arial"/>
                      <a:sym typeface="Arial"/>
                      <a:rtl val="0"/>
                    </a:rPr>
                    <a:t>• Higher = stronger signal</a:t>
                  </a:r>
                </a:p>
              </p:txBody>
            </p:sp>
          </p:grpSp>
        </p:grpSp>
        <p:grpSp>
          <p:nvGrpSpPr>
            <p:cNvPr id="44" name="Graphic 3">
              <a:extLst>
                <a:ext uri="{FF2B5EF4-FFF2-40B4-BE49-F238E27FC236}">
                  <a16:creationId xmlns:a16="http://schemas.microsoft.com/office/drawing/2014/main" id="{89171688-0ED2-2448-860F-8B7D27C7732B}"/>
                </a:ext>
              </a:extLst>
            </p:cNvPr>
            <p:cNvGrpSpPr/>
            <p:nvPr/>
          </p:nvGrpSpPr>
          <p:grpSpPr>
            <a:xfrm>
              <a:off x="3318683" y="960626"/>
              <a:ext cx="2571537" cy="2780523"/>
              <a:chOff x="3318683" y="960626"/>
              <a:chExt cx="2571537" cy="2780523"/>
            </a:xfrm>
          </p:grpSpPr>
          <p:sp>
            <p:nvSpPr>
              <p:cNvPr id="45" name="Freeform: Shape 44">
                <a:extLst>
                  <a:ext uri="{FF2B5EF4-FFF2-40B4-BE49-F238E27FC236}">
                    <a16:creationId xmlns:a16="http://schemas.microsoft.com/office/drawing/2014/main" id="{BC375445-E608-DE15-3787-C08DFD4B5469}"/>
                  </a:ext>
                </a:extLst>
              </p:cNvPr>
              <p:cNvSpPr/>
              <p:nvPr/>
            </p:nvSpPr>
            <p:spPr>
              <a:xfrm>
                <a:off x="3318683" y="960626"/>
                <a:ext cx="2571537" cy="2780523"/>
              </a:xfrm>
              <a:custGeom>
                <a:avLst/>
                <a:gdLst>
                  <a:gd name="connsiteX0" fmla="*/ 2374744 w 2519796"/>
                  <a:gd name="connsiteY0" fmla="*/ 110 h 2636059"/>
                  <a:gd name="connsiteX1" fmla="*/ 2520116 w 2519796"/>
                  <a:gd name="connsiteY1" fmla="*/ 110 h 2636059"/>
                  <a:gd name="connsiteX2" fmla="*/ 2520116 w 2519796"/>
                  <a:gd name="connsiteY2" fmla="*/ 2636170 h 2636059"/>
                  <a:gd name="connsiteX3" fmla="*/ 2374744 w 2519796"/>
                  <a:gd name="connsiteY3" fmla="*/ 2636170 h 2636059"/>
                  <a:gd name="connsiteX4" fmla="*/ 145693 w 2519796"/>
                  <a:gd name="connsiteY4" fmla="*/ 2636170 h 2636059"/>
                  <a:gd name="connsiteX5" fmla="*/ 320 w 2519796"/>
                  <a:gd name="connsiteY5" fmla="*/ 2636170 h 2636059"/>
                  <a:gd name="connsiteX6" fmla="*/ 320 w 2519796"/>
                  <a:gd name="connsiteY6" fmla="*/ 110 h 2636059"/>
                  <a:gd name="connsiteX7" fmla="*/ 145693 w 2519796"/>
                  <a:gd name="connsiteY7" fmla="*/ 110 h 263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9796" h="2636059">
                    <a:moveTo>
                      <a:pt x="2374744" y="110"/>
                    </a:moveTo>
                    <a:cubicBezTo>
                      <a:pt x="2455031" y="110"/>
                      <a:pt x="2520116" y="110"/>
                      <a:pt x="2520116" y="110"/>
                    </a:cubicBezTo>
                    <a:lnTo>
                      <a:pt x="2520116" y="2636170"/>
                    </a:lnTo>
                    <a:cubicBezTo>
                      <a:pt x="2520116" y="2636170"/>
                      <a:pt x="2455031" y="2636170"/>
                      <a:pt x="2374744" y="2636170"/>
                    </a:cubicBezTo>
                    <a:lnTo>
                      <a:pt x="145693" y="2636170"/>
                    </a:lnTo>
                    <a:cubicBezTo>
                      <a:pt x="65406" y="2636170"/>
                      <a:pt x="320" y="2636170"/>
                      <a:pt x="320" y="2636170"/>
                    </a:cubicBezTo>
                    <a:lnTo>
                      <a:pt x="320" y="110"/>
                    </a:lnTo>
                    <a:cubicBezTo>
                      <a:pt x="320" y="110"/>
                      <a:pt x="65406" y="110"/>
                      <a:pt x="145693" y="110"/>
                    </a:cubicBezTo>
                    <a:close/>
                  </a:path>
                </a:pathLst>
              </a:custGeom>
              <a:gradFill>
                <a:gsLst>
                  <a:gs pos="0">
                    <a:srgbClr val="FFF2E6"/>
                  </a:gs>
                  <a:gs pos="50000">
                    <a:srgbClr val="FFEDD9"/>
                  </a:gs>
                  <a:gs pos="100000">
                    <a:srgbClr val="FFE8CC"/>
                  </a:gs>
                </a:gsLst>
                <a:lin ang="2700000" scaled="1"/>
              </a:gradFill>
              <a:ln w="9684" cap="flat">
                <a:noFill/>
                <a:prstDash val="solid"/>
                <a:miter/>
              </a:ln>
            </p:spPr>
            <p:txBody>
              <a:bodyPr rtlCol="0" anchor="ctr"/>
              <a:lstStyle/>
              <a:p>
                <a:endParaRPr lang="en-IN" sz="2133"/>
              </a:p>
            </p:txBody>
          </p:sp>
          <p:sp>
            <p:nvSpPr>
              <p:cNvPr id="46" name="Freeform: Shape 45">
                <a:extLst>
                  <a:ext uri="{FF2B5EF4-FFF2-40B4-BE49-F238E27FC236}">
                    <a16:creationId xmlns:a16="http://schemas.microsoft.com/office/drawing/2014/main" id="{BF094C88-517E-0E05-A64C-2DC5641D85A9}"/>
                  </a:ext>
                </a:extLst>
              </p:cNvPr>
              <p:cNvSpPr/>
              <p:nvPr/>
            </p:nvSpPr>
            <p:spPr>
              <a:xfrm>
                <a:off x="3318684" y="960626"/>
                <a:ext cx="2519796" cy="485589"/>
              </a:xfrm>
              <a:custGeom>
                <a:avLst/>
                <a:gdLst>
                  <a:gd name="connsiteX0" fmla="*/ 2374744 w 2519796"/>
                  <a:gd name="connsiteY0" fmla="*/ 110 h 485589"/>
                  <a:gd name="connsiteX1" fmla="*/ 2520116 w 2519796"/>
                  <a:gd name="connsiteY1" fmla="*/ 110 h 485589"/>
                  <a:gd name="connsiteX2" fmla="*/ 2520116 w 2519796"/>
                  <a:gd name="connsiteY2" fmla="*/ 485700 h 485589"/>
                  <a:gd name="connsiteX3" fmla="*/ 2374744 w 2519796"/>
                  <a:gd name="connsiteY3" fmla="*/ 485700 h 485589"/>
                  <a:gd name="connsiteX4" fmla="*/ 145693 w 2519796"/>
                  <a:gd name="connsiteY4" fmla="*/ 485700 h 485589"/>
                  <a:gd name="connsiteX5" fmla="*/ 320 w 2519796"/>
                  <a:gd name="connsiteY5" fmla="*/ 485700 h 485589"/>
                  <a:gd name="connsiteX6" fmla="*/ 320 w 2519796"/>
                  <a:gd name="connsiteY6" fmla="*/ 110 h 485589"/>
                  <a:gd name="connsiteX7" fmla="*/ 145693 w 2519796"/>
                  <a:gd name="connsiteY7" fmla="*/ 110 h 48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9796" h="485589">
                    <a:moveTo>
                      <a:pt x="2374744" y="110"/>
                    </a:moveTo>
                    <a:cubicBezTo>
                      <a:pt x="2455031" y="110"/>
                      <a:pt x="2520116" y="110"/>
                      <a:pt x="2520116" y="110"/>
                    </a:cubicBezTo>
                    <a:lnTo>
                      <a:pt x="2520116" y="485700"/>
                    </a:lnTo>
                    <a:cubicBezTo>
                      <a:pt x="2520116" y="485700"/>
                      <a:pt x="2455031" y="485700"/>
                      <a:pt x="2374744" y="485700"/>
                    </a:cubicBezTo>
                    <a:lnTo>
                      <a:pt x="145693" y="485700"/>
                    </a:lnTo>
                    <a:cubicBezTo>
                      <a:pt x="65406" y="485700"/>
                      <a:pt x="320" y="485700"/>
                      <a:pt x="320" y="485700"/>
                    </a:cubicBezTo>
                    <a:lnTo>
                      <a:pt x="320" y="110"/>
                    </a:lnTo>
                    <a:cubicBezTo>
                      <a:pt x="320" y="110"/>
                      <a:pt x="65406" y="110"/>
                      <a:pt x="145693" y="110"/>
                    </a:cubicBezTo>
                    <a:close/>
                  </a:path>
                </a:pathLst>
              </a:custGeom>
              <a:solidFill>
                <a:srgbClr val="FF9933">
                  <a:alpha val="90000"/>
                </a:srgbClr>
              </a:solidFill>
              <a:ln w="9684" cap="flat">
                <a:noFill/>
                <a:prstDash val="solid"/>
                <a:miter/>
              </a:ln>
            </p:spPr>
            <p:txBody>
              <a:bodyPr rtlCol="0" anchor="ctr"/>
              <a:lstStyle/>
              <a:p>
                <a:endParaRPr lang="en-IN" sz="2133"/>
              </a:p>
            </p:txBody>
          </p:sp>
          <p:sp>
            <p:nvSpPr>
              <p:cNvPr id="47" name="TextBox 46">
                <a:extLst>
                  <a:ext uri="{FF2B5EF4-FFF2-40B4-BE49-F238E27FC236}">
                    <a16:creationId xmlns:a16="http://schemas.microsoft.com/office/drawing/2014/main" id="{B7E1DD27-6AC2-4572-59DE-45FFFEBFAECC}"/>
                  </a:ext>
                </a:extLst>
              </p:cNvPr>
              <p:cNvSpPr txBox="1"/>
              <p:nvPr/>
            </p:nvSpPr>
            <p:spPr>
              <a:xfrm>
                <a:off x="4177014" y="1018961"/>
                <a:ext cx="592711" cy="246173"/>
              </a:xfrm>
              <a:prstGeom prst="rect">
                <a:avLst/>
              </a:prstGeom>
              <a:noFill/>
              <a:ln>
                <a:noFill/>
              </a:ln>
            </p:spPr>
            <p:txBody>
              <a:bodyPr wrap="none" lIns="0" tIns="0" rIns="0" bIns="0" rtlCol="0">
                <a:spAutoFit/>
              </a:bodyPr>
              <a:lstStyle/>
              <a:p>
                <a:pPr defTabSz="239994">
                  <a:tabLst>
                    <a:tab pos="239994" algn="l"/>
                  </a:tabLst>
                </a:pPr>
                <a:r>
                  <a:rPr lang="en-IN" sz="2133" b="1" dirty="0">
                    <a:ln/>
                    <a:solidFill>
                      <a:srgbClr val="FFFFFF"/>
                    </a:solidFill>
                    <a:latin typeface="Arial"/>
                    <a:cs typeface="Arial"/>
                    <a:sym typeface="Arial"/>
                    <a:rtl val="0"/>
                  </a:rPr>
                  <a:t>RSRQ</a:t>
                </a:r>
              </a:p>
            </p:txBody>
          </p:sp>
          <p:sp>
            <p:nvSpPr>
              <p:cNvPr id="48" name="TextBox 47">
                <a:extLst>
                  <a:ext uri="{FF2B5EF4-FFF2-40B4-BE49-F238E27FC236}">
                    <a16:creationId xmlns:a16="http://schemas.microsoft.com/office/drawing/2014/main" id="{334A4A93-78F2-5003-1A1E-052461578453}"/>
                  </a:ext>
                </a:extLst>
              </p:cNvPr>
              <p:cNvSpPr txBox="1"/>
              <p:nvPr/>
            </p:nvSpPr>
            <p:spPr>
              <a:xfrm>
                <a:off x="3546399" y="1266601"/>
                <a:ext cx="1986121" cy="153841"/>
              </a:xfrm>
              <a:prstGeom prst="rect">
                <a:avLst/>
              </a:prstGeom>
              <a:noFill/>
              <a:ln>
                <a:noFill/>
              </a:ln>
            </p:spPr>
            <p:txBody>
              <a:bodyPr wrap="none" lIns="0" tIns="0" rIns="0" bIns="0" rtlCol="0">
                <a:spAutoFit/>
              </a:bodyPr>
              <a:lstStyle/>
              <a:p>
                <a:pPr defTabSz="239994">
                  <a:tabLst>
                    <a:tab pos="239994" algn="l"/>
                  </a:tabLst>
                </a:pPr>
                <a:r>
                  <a:rPr lang="en-IN" sz="1333" dirty="0">
                    <a:ln/>
                    <a:solidFill>
                      <a:srgbClr val="FFFFFF"/>
                    </a:solidFill>
                    <a:latin typeface="Arial"/>
                    <a:cs typeface="Arial"/>
                    <a:sym typeface="Arial"/>
                    <a:rtl val="0"/>
                  </a:rPr>
                  <a:t>Reference Signal Received Quality</a:t>
                </a:r>
              </a:p>
            </p:txBody>
          </p:sp>
          <p:grpSp>
            <p:nvGrpSpPr>
              <p:cNvPr id="49" name="Graphic 3">
                <a:extLst>
                  <a:ext uri="{FF2B5EF4-FFF2-40B4-BE49-F238E27FC236}">
                    <a16:creationId xmlns:a16="http://schemas.microsoft.com/office/drawing/2014/main" id="{CF4953A0-1A34-268A-7A91-2695C00CD3C5}"/>
                  </a:ext>
                </a:extLst>
              </p:cNvPr>
              <p:cNvGrpSpPr/>
              <p:nvPr/>
            </p:nvGrpSpPr>
            <p:grpSpPr>
              <a:xfrm>
                <a:off x="3754803" y="1515586"/>
                <a:ext cx="1792931" cy="554959"/>
                <a:chOff x="3754803" y="1515586"/>
                <a:chExt cx="1792931" cy="554959"/>
              </a:xfrm>
            </p:grpSpPr>
            <p:grpSp>
              <p:nvGrpSpPr>
                <p:cNvPr id="50" name="Graphic 3">
                  <a:extLst>
                    <a:ext uri="{FF2B5EF4-FFF2-40B4-BE49-F238E27FC236}">
                      <a16:creationId xmlns:a16="http://schemas.microsoft.com/office/drawing/2014/main" id="{CB9E25DD-F8B3-2678-4A35-EBBABD9F49D5}"/>
                    </a:ext>
                  </a:extLst>
                </p:cNvPr>
                <p:cNvGrpSpPr/>
                <p:nvPr/>
              </p:nvGrpSpPr>
              <p:grpSpPr>
                <a:xfrm>
                  <a:off x="3754803" y="1515586"/>
                  <a:ext cx="213213" cy="554959"/>
                  <a:chOff x="3754803" y="1515586"/>
                  <a:chExt cx="213213" cy="554959"/>
                </a:xfrm>
                <a:solidFill>
                  <a:srgbClr val="FF9933"/>
                </a:solidFill>
              </p:grpSpPr>
              <p:sp>
                <p:nvSpPr>
                  <p:cNvPr id="51" name="Freeform: Shape 50">
                    <a:extLst>
                      <a:ext uri="{FF2B5EF4-FFF2-40B4-BE49-F238E27FC236}">
                        <a16:creationId xmlns:a16="http://schemas.microsoft.com/office/drawing/2014/main" id="{D3E88C18-491B-34CD-9CFC-E59B93D73653}"/>
                      </a:ext>
                    </a:extLst>
                  </p:cNvPr>
                  <p:cNvSpPr/>
                  <p:nvPr/>
                </p:nvSpPr>
                <p:spPr>
                  <a:xfrm>
                    <a:off x="3803261" y="1654326"/>
                    <a:ext cx="116298" cy="416219"/>
                  </a:xfrm>
                  <a:custGeom>
                    <a:avLst/>
                    <a:gdLst>
                      <a:gd name="connsiteX0" fmla="*/ 106977 w 116298"/>
                      <a:gd name="connsiteY0" fmla="*/ 210 h 416219"/>
                      <a:gd name="connsiteX1" fmla="*/ 116668 w 116298"/>
                      <a:gd name="connsiteY1" fmla="*/ 210 h 416219"/>
                      <a:gd name="connsiteX2" fmla="*/ 116668 w 116298"/>
                      <a:gd name="connsiteY2" fmla="*/ 416430 h 416219"/>
                      <a:gd name="connsiteX3" fmla="*/ 106977 w 116298"/>
                      <a:gd name="connsiteY3" fmla="*/ 416430 h 416219"/>
                      <a:gd name="connsiteX4" fmla="*/ 10062 w 116298"/>
                      <a:gd name="connsiteY4" fmla="*/ 416430 h 416219"/>
                      <a:gd name="connsiteX5" fmla="*/ 370 w 116298"/>
                      <a:gd name="connsiteY5" fmla="*/ 416430 h 416219"/>
                      <a:gd name="connsiteX6" fmla="*/ 370 w 116298"/>
                      <a:gd name="connsiteY6" fmla="*/ 210 h 416219"/>
                      <a:gd name="connsiteX7" fmla="*/ 10062 w 116298"/>
                      <a:gd name="connsiteY7" fmla="*/ 210 h 41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98" h="416219">
                        <a:moveTo>
                          <a:pt x="106977" y="210"/>
                        </a:moveTo>
                        <a:cubicBezTo>
                          <a:pt x="112329" y="210"/>
                          <a:pt x="116668" y="210"/>
                          <a:pt x="116668" y="210"/>
                        </a:cubicBezTo>
                        <a:lnTo>
                          <a:pt x="116668" y="416430"/>
                        </a:lnTo>
                        <a:cubicBezTo>
                          <a:pt x="116668" y="416430"/>
                          <a:pt x="112329" y="416430"/>
                          <a:pt x="106977" y="416430"/>
                        </a:cubicBezTo>
                        <a:lnTo>
                          <a:pt x="10062" y="416430"/>
                        </a:lnTo>
                        <a:cubicBezTo>
                          <a:pt x="4709" y="416430"/>
                          <a:pt x="370" y="416430"/>
                          <a:pt x="370" y="416430"/>
                        </a:cubicBezTo>
                        <a:lnTo>
                          <a:pt x="370" y="210"/>
                        </a:lnTo>
                        <a:cubicBezTo>
                          <a:pt x="370" y="210"/>
                          <a:pt x="4709" y="210"/>
                          <a:pt x="10062" y="210"/>
                        </a:cubicBezTo>
                        <a:close/>
                      </a:path>
                    </a:pathLst>
                  </a:custGeom>
                  <a:solidFill>
                    <a:srgbClr val="FF9933"/>
                  </a:solidFill>
                  <a:ln w="9684" cap="flat">
                    <a:noFill/>
                    <a:prstDash val="solid"/>
                    <a:miter/>
                  </a:ln>
                </p:spPr>
                <p:txBody>
                  <a:bodyPr rtlCol="0" anchor="ctr"/>
                  <a:lstStyle/>
                  <a:p>
                    <a:endParaRPr lang="en-IN" sz="2133"/>
                  </a:p>
                </p:txBody>
              </p:sp>
              <p:sp>
                <p:nvSpPr>
                  <p:cNvPr id="52" name="Freeform: Shape 51">
                    <a:extLst>
                      <a:ext uri="{FF2B5EF4-FFF2-40B4-BE49-F238E27FC236}">
                        <a16:creationId xmlns:a16="http://schemas.microsoft.com/office/drawing/2014/main" id="{595A075D-EDED-714E-4FE9-ED74163D3A85}"/>
                      </a:ext>
                    </a:extLst>
                  </p:cNvPr>
                  <p:cNvSpPr/>
                  <p:nvPr/>
                </p:nvSpPr>
                <p:spPr>
                  <a:xfrm>
                    <a:off x="3754803" y="1515586"/>
                    <a:ext cx="213213" cy="104054"/>
                  </a:xfrm>
                  <a:custGeom>
                    <a:avLst/>
                    <a:gdLst>
                      <a:gd name="connsiteX0" fmla="*/ 370 w 213213"/>
                      <a:gd name="connsiteY0" fmla="*/ 104265 h 104054"/>
                      <a:gd name="connsiteX1" fmla="*/ 213584 w 213213"/>
                      <a:gd name="connsiteY1" fmla="*/ 104265 h 104054"/>
                      <a:gd name="connsiteX2" fmla="*/ 106977 w 213213"/>
                      <a:gd name="connsiteY2" fmla="*/ 210 h 104054"/>
                    </a:gdLst>
                    <a:ahLst/>
                    <a:cxnLst>
                      <a:cxn ang="0">
                        <a:pos x="connsiteX0" y="connsiteY0"/>
                      </a:cxn>
                      <a:cxn ang="0">
                        <a:pos x="connsiteX1" y="connsiteY1"/>
                      </a:cxn>
                      <a:cxn ang="0">
                        <a:pos x="connsiteX2" y="connsiteY2"/>
                      </a:cxn>
                    </a:cxnLst>
                    <a:rect l="l" t="t" r="r" b="b"/>
                    <a:pathLst>
                      <a:path w="213213" h="104054">
                        <a:moveTo>
                          <a:pt x="370" y="104265"/>
                        </a:moveTo>
                        <a:lnTo>
                          <a:pt x="213584" y="104265"/>
                        </a:lnTo>
                        <a:lnTo>
                          <a:pt x="106977" y="210"/>
                        </a:lnTo>
                        <a:close/>
                      </a:path>
                    </a:pathLst>
                  </a:custGeom>
                  <a:solidFill>
                    <a:srgbClr val="FF9933"/>
                  </a:solidFill>
                  <a:ln w="9684" cap="flat">
                    <a:noFill/>
                    <a:prstDash val="solid"/>
                    <a:miter/>
                  </a:ln>
                </p:spPr>
                <p:txBody>
                  <a:bodyPr rtlCol="0" anchor="ctr"/>
                  <a:lstStyle/>
                  <a:p>
                    <a:endParaRPr lang="en-IN" sz="2133"/>
                  </a:p>
                </p:txBody>
              </p:sp>
            </p:grpSp>
            <p:grpSp>
              <p:nvGrpSpPr>
                <p:cNvPr id="53" name="Graphic 3">
                  <a:extLst>
                    <a:ext uri="{FF2B5EF4-FFF2-40B4-BE49-F238E27FC236}">
                      <a16:creationId xmlns:a16="http://schemas.microsoft.com/office/drawing/2014/main" id="{75492D6A-E5B8-979A-BA77-E746F0E7F64D}"/>
                    </a:ext>
                  </a:extLst>
                </p:cNvPr>
                <p:cNvGrpSpPr/>
                <p:nvPr/>
              </p:nvGrpSpPr>
              <p:grpSpPr>
                <a:xfrm>
                  <a:off x="3997091" y="1758381"/>
                  <a:ext cx="1550643" cy="208109"/>
                  <a:chOff x="3997091" y="1758381"/>
                  <a:chExt cx="1550643" cy="208109"/>
                </a:xfrm>
                <a:noFill/>
              </p:grpSpPr>
              <p:sp>
                <p:nvSpPr>
                  <p:cNvPr id="54" name="Freeform: Shape 53">
                    <a:extLst>
                      <a:ext uri="{FF2B5EF4-FFF2-40B4-BE49-F238E27FC236}">
                        <a16:creationId xmlns:a16="http://schemas.microsoft.com/office/drawing/2014/main" id="{88917B98-D286-EE6E-382E-49E7B99C0D68}"/>
                      </a:ext>
                    </a:extLst>
                  </p:cNvPr>
                  <p:cNvSpPr/>
                  <p:nvPr/>
                </p:nvSpPr>
                <p:spPr>
                  <a:xfrm>
                    <a:off x="3997091" y="1793066"/>
                    <a:ext cx="1550643" cy="138739"/>
                  </a:xfrm>
                  <a:custGeom>
                    <a:avLst/>
                    <a:gdLst>
                      <a:gd name="connsiteX0" fmla="*/ 370 w 1550643"/>
                      <a:gd name="connsiteY0" fmla="*/ 69580 h 138739"/>
                      <a:gd name="connsiteX1" fmla="*/ 388031 w 1550643"/>
                      <a:gd name="connsiteY1" fmla="*/ 69580 h 138739"/>
                      <a:gd name="connsiteX2" fmla="*/ 775692 w 1550643"/>
                      <a:gd name="connsiteY2" fmla="*/ 69580 h 138739"/>
                      <a:gd name="connsiteX3" fmla="*/ 1163353 w 1550643"/>
                      <a:gd name="connsiteY3" fmla="*/ 69580 h 138739"/>
                      <a:gd name="connsiteX4" fmla="*/ 1551014 w 1550643"/>
                      <a:gd name="connsiteY4" fmla="*/ 69580 h 138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43" h="138739">
                        <a:moveTo>
                          <a:pt x="370" y="69580"/>
                        </a:moveTo>
                        <a:cubicBezTo>
                          <a:pt x="129590" y="-22913"/>
                          <a:pt x="258811" y="-22913"/>
                          <a:pt x="388031" y="69580"/>
                        </a:cubicBezTo>
                        <a:cubicBezTo>
                          <a:pt x="517251" y="162073"/>
                          <a:pt x="646472" y="162073"/>
                          <a:pt x="775692" y="69580"/>
                        </a:cubicBezTo>
                        <a:cubicBezTo>
                          <a:pt x="904912" y="-22913"/>
                          <a:pt x="1034133" y="-22913"/>
                          <a:pt x="1163353" y="69580"/>
                        </a:cubicBezTo>
                        <a:cubicBezTo>
                          <a:pt x="1292573" y="162073"/>
                          <a:pt x="1421794" y="162073"/>
                          <a:pt x="1551014" y="69580"/>
                        </a:cubicBezTo>
                      </a:path>
                    </a:pathLst>
                  </a:custGeom>
                  <a:noFill/>
                  <a:ln w="29051" cap="flat">
                    <a:solidFill>
                      <a:srgbClr val="4CAF50">
                        <a:alpha val="90000"/>
                      </a:srgbClr>
                    </a:solidFill>
                    <a:prstDash val="solid"/>
                    <a:miter/>
                  </a:ln>
                </p:spPr>
                <p:txBody>
                  <a:bodyPr rtlCol="0" anchor="ctr"/>
                  <a:lstStyle/>
                  <a:p>
                    <a:endParaRPr lang="en-IN" sz="2133"/>
                  </a:p>
                </p:txBody>
              </p:sp>
              <p:sp>
                <p:nvSpPr>
                  <p:cNvPr id="55" name="Freeform: Shape 54">
                    <a:extLst>
                      <a:ext uri="{FF2B5EF4-FFF2-40B4-BE49-F238E27FC236}">
                        <a16:creationId xmlns:a16="http://schemas.microsoft.com/office/drawing/2014/main" id="{61D35FAC-7711-025B-3FFB-FFB12C98FC8D}"/>
                      </a:ext>
                    </a:extLst>
                  </p:cNvPr>
                  <p:cNvSpPr/>
                  <p:nvPr/>
                </p:nvSpPr>
                <p:spPr>
                  <a:xfrm>
                    <a:off x="4190922" y="1914464"/>
                    <a:ext cx="290745" cy="52027"/>
                  </a:xfrm>
                  <a:custGeom>
                    <a:avLst/>
                    <a:gdLst>
                      <a:gd name="connsiteX0" fmla="*/ 370 w 290745"/>
                      <a:gd name="connsiteY0" fmla="*/ 52237 h 52027"/>
                      <a:gd name="connsiteX1" fmla="*/ 291116 w 290745"/>
                      <a:gd name="connsiteY1" fmla="*/ 52237 h 52027"/>
                    </a:gdLst>
                    <a:ahLst/>
                    <a:cxnLst>
                      <a:cxn ang="0">
                        <a:pos x="connsiteX0" y="connsiteY0"/>
                      </a:cxn>
                      <a:cxn ang="0">
                        <a:pos x="connsiteX1" y="connsiteY1"/>
                      </a:cxn>
                    </a:cxnLst>
                    <a:rect l="l" t="t" r="r" b="b"/>
                    <a:pathLst>
                      <a:path w="290745" h="52027">
                        <a:moveTo>
                          <a:pt x="370" y="52237"/>
                        </a:moveTo>
                        <a:cubicBezTo>
                          <a:pt x="97285" y="-17132"/>
                          <a:pt x="194200" y="-17132"/>
                          <a:pt x="291116" y="52237"/>
                        </a:cubicBezTo>
                      </a:path>
                    </a:pathLst>
                  </a:custGeom>
                  <a:noFill/>
                  <a:ln w="19368" cap="flat">
                    <a:solidFill>
                      <a:srgbClr val="FF5252">
                        <a:alpha val="70000"/>
                      </a:srgbClr>
                    </a:solidFill>
                    <a:prstDash val="solid"/>
                    <a:miter/>
                  </a:ln>
                </p:spPr>
                <p:txBody>
                  <a:bodyPr rtlCol="0" anchor="ctr"/>
                  <a:lstStyle/>
                  <a:p>
                    <a:endParaRPr lang="en-IN" sz="2133"/>
                  </a:p>
                </p:txBody>
              </p:sp>
              <p:sp>
                <p:nvSpPr>
                  <p:cNvPr id="56" name="Freeform: Shape 55">
                    <a:extLst>
                      <a:ext uri="{FF2B5EF4-FFF2-40B4-BE49-F238E27FC236}">
                        <a16:creationId xmlns:a16="http://schemas.microsoft.com/office/drawing/2014/main" id="{F3E25502-E0F4-5E22-F1E0-9932EFA3DDCA}"/>
                      </a:ext>
                    </a:extLst>
                  </p:cNvPr>
                  <p:cNvSpPr/>
                  <p:nvPr/>
                </p:nvSpPr>
                <p:spPr>
                  <a:xfrm>
                    <a:off x="4675498" y="1758381"/>
                    <a:ext cx="290745" cy="52027"/>
                  </a:xfrm>
                  <a:custGeom>
                    <a:avLst/>
                    <a:gdLst>
                      <a:gd name="connsiteX0" fmla="*/ 370 w 290745"/>
                      <a:gd name="connsiteY0" fmla="*/ 210 h 52027"/>
                      <a:gd name="connsiteX1" fmla="*/ 291116 w 290745"/>
                      <a:gd name="connsiteY1" fmla="*/ 210 h 52027"/>
                    </a:gdLst>
                    <a:ahLst/>
                    <a:cxnLst>
                      <a:cxn ang="0">
                        <a:pos x="connsiteX0" y="connsiteY0"/>
                      </a:cxn>
                      <a:cxn ang="0">
                        <a:pos x="connsiteX1" y="connsiteY1"/>
                      </a:cxn>
                    </a:cxnLst>
                    <a:rect l="l" t="t" r="r" b="b"/>
                    <a:pathLst>
                      <a:path w="290745" h="52027">
                        <a:moveTo>
                          <a:pt x="370" y="210"/>
                        </a:moveTo>
                        <a:cubicBezTo>
                          <a:pt x="97285" y="69580"/>
                          <a:pt x="194200" y="69580"/>
                          <a:pt x="291116" y="210"/>
                        </a:cubicBezTo>
                      </a:path>
                    </a:pathLst>
                  </a:custGeom>
                  <a:noFill/>
                  <a:ln w="19368" cap="flat">
                    <a:solidFill>
                      <a:srgbClr val="FF5252">
                        <a:alpha val="70000"/>
                      </a:srgbClr>
                    </a:solidFill>
                    <a:prstDash val="solid"/>
                    <a:miter/>
                  </a:ln>
                </p:spPr>
                <p:txBody>
                  <a:bodyPr rtlCol="0" anchor="ctr"/>
                  <a:lstStyle/>
                  <a:p>
                    <a:endParaRPr lang="en-IN" sz="2133"/>
                  </a:p>
                </p:txBody>
              </p:sp>
              <p:sp>
                <p:nvSpPr>
                  <p:cNvPr id="57" name="Freeform: Shape 56">
                    <a:extLst>
                      <a:ext uri="{FF2B5EF4-FFF2-40B4-BE49-F238E27FC236}">
                        <a16:creationId xmlns:a16="http://schemas.microsoft.com/office/drawing/2014/main" id="{DE372FF8-2E1F-5FB2-7C25-6F903CE96D91}"/>
                      </a:ext>
                    </a:extLst>
                  </p:cNvPr>
                  <p:cNvSpPr/>
                  <p:nvPr/>
                </p:nvSpPr>
                <p:spPr>
                  <a:xfrm>
                    <a:off x="4384752" y="1845094"/>
                    <a:ext cx="290745" cy="52027"/>
                  </a:xfrm>
                  <a:custGeom>
                    <a:avLst/>
                    <a:gdLst>
                      <a:gd name="connsiteX0" fmla="*/ 370 w 290745"/>
                      <a:gd name="connsiteY0" fmla="*/ 52237 h 52027"/>
                      <a:gd name="connsiteX1" fmla="*/ 291116 w 290745"/>
                      <a:gd name="connsiteY1" fmla="*/ 52237 h 52027"/>
                    </a:gdLst>
                    <a:ahLst/>
                    <a:cxnLst>
                      <a:cxn ang="0">
                        <a:pos x="connsiteX0" y="connsiteY0"/>
                      </a:cxn>
                      <a:cxn ang="0">
                        <a:pos x="connsiteX1" y="connsiteY1"/>
                      </a:cxn>
                    </a:cxnLst>
                    <a:rect l="l" t="t" r="r" b="b"/>
                    <a:pathLst>
                      <a:path w="290745" h="52027">
                        <a:moveTo>
                          <a:pt x="370" y="52237"/>
                        </a:moveTo>
                        <a:cubicBezTo>
                          <a:pt x="97285" y="-17132"/>
                          <a:pt x="194200" y="-17132"/>
                          <a:pt x="291116" y="52237"/>
                        </a:cubicBezTo>
                      </a:path>
                    </a:pathLst>
                  </a:custGeom>
                  <a:noFill/>
                  <a:ln w="19368" cap="flat">
                    <a:solidFill>
                      <a:srgbClr val="FF5252">
                        <a:alpha val="70000"/>
                      </a:srgbClr>
                    </a:solidFill>
                    <a:prstDash val="solid"/>
                    <a:miter/>
                  </a:ln>
                </p:spPr>
                <p:txBody>
                  <a:bodyPr rtlCol="0" anchor="ctr"/>
                  <a:lstStyle/>
                  <a:p>
                    <a:endParaRPr lang="en-IN" sz="2133"/>
                  </a:p>
                </p:txBody>
              </p:sp>
              <p:sp>
                <p:nvSpPr>
                  <p:cNvPr id="58" name="Freeform: Shape 57">
                    <a:extLst>
                      <a:ext uri="{FF2B5EF4-FFF2-40B4-BE49-F238E27FC236}">
                        <a16:creationId xmlns:a16="http://schemas.microsoft.com/office/drawing/2014/main" id="{719C9808-5DF5-F84B-CF09-E4EDD1658E75}"/>
                      </a:ext>
                    </a:extLst>
                  </p:cNvPr>
                  <p:cNvSpPr/>
                  <p:nvPr/>
                </p:nvSpPr>
                <p:spPr>
                  <a:xfrm>
                    <a:off x="4869328" y="1879779"/>
                    <a:ext cx="290745" cy="52027"/>
                  </a:xfrm>
                  <a:custGeom>
                    <a:avLst/>
                    <a:gdLst>
                      <a:gd name="connsiteX0" fmla="*/ 370 w 290745"/>
                      <a:gd name="connsiteY0" fmla="*/ 52237 h 52027"/>
                      <a:gd name="connsiteX1" fmla="*/ 291116 w 290745"/>
                      <a:gd name="connsiteY1" fmla="*/ 52237 h 52027"/>
                    </a:gdLst>
                    <a:ahLst/>
                    <a:cxnLst>
                      <a:cxn ang="0">
                        <a:pos x="connsiteX0" y="connsiteY0"/>
                      </a:cxn>
                      <a:cxn ang="0">
                        <a:pos x="connsiteX1" y="connsiteY1"/>
                      </a:cxn>
                    </a:cxnLst>
                    <a:rect l="l" t="t" r="r" b="b"/>
                    <a:pathLst>
                      <a:path w="290745" h="52027">
                        <a:moveTo>
                          <a:pt x="370" y="52237"/>
                        </a:moveTo>
                        <a:cubicBezTo>
                          <a:pt x="97285" y="-17132"/>
                          <a:pt x="194200" y="-17132"/>
                          <a:pt x="291116" y="52237"/>
                        </a:cubicBezTo>
                      </a:path>
                    </a:pathLst>
                  </a:custGeom>
                  <a:noFill/>
                  <a:ln w="19368" cap="flat">
                    <a:solidFill>
                      <a:srgbClr val="FF5252">
                        <a:alpha val="70000"/>
                      </a:srgbClr>
                    </a:solidFill>
                    <a:prstDash val="solid"/>
                    <a:miter/>
                  </a:ln>
                </p:spPr>
                <p:txBody>
                  <a:bodyPr rtlCol="0" anchor="ctr"/>
                  <a:lstStyle/>
                  <a:p>
                    <a:endParaRPr lang="en-IN" sz="2133"/>
                  </a:p>
                </p:txBody>
              </p:sp>
            </p:grpSp>
            <p:grpSp>
              <p:nvGrpSpPr>
                <p:cNvPr id="59" name="Graphic 3">
                  <a:extLst>
                    <a:ext uri="{FF2B5EF4-FFF2-40B4-BE49-F238E27FC236}">
                      <a16:creationId xmlns:a16="http://schemas.microsoft.com/office/drawing/2014/main" id="{B7914E37-6E97-6D35-47B8-85FCA4690204}"/>
                    </a:ext>
                  </a:extLst>
                </p:cNvPr>
                <p:cNvGrpSpPr/>
                <p:nvPr/>
              </p:nvGrpSpPr>
              <p:grpSpPr>
                <a:xfrm>
                  <a:off x="5180086" y="1779192"/>
                  <a:ext cx="290116" cy="257801"/>
                  <a:chOff x="5180086" y="1779192"/>
                  <a:chExt cx="290116" cy="257801"/>
                </a:xfrm>
              </p:grpSpPr>
              <p:sp>
                <p:nvSpPr>
                  <p:cNvPr id="60" name="Freeform: Shape 59">
                    <a:extLst>
                      <a:ext uri="{FF2B5EF4-FFF2-40B4-BE49-F238E27FC236}">
                        <a16:creationId xmlns:a16="http://schemas.microsoft.com/office/drawing/2014/main" id="{27E22B6F-CDFA-EB02-01E7-1C4873844AA3}"/>
                      </a:ext>
                    </a:extLst>
                  </p:cNvPr>
                  <p:cNvSpPr/>
                  <p:nvPr/>
                </p:nvSpPr>
                <p:spPr>
                  <a:xfrm>
                    <a:off x="5237606" y="1779192"/>
                    <a:ext cx="232596" cy="166487"/>
                  </a:xfrm>
                  <a:custGeom>
                    <a:avLst/>
                    <a:gdLst>
                      <a:gd name="connsiteX0" fmla="*/ 233127 w 232596"/>
                      <a:gd name="connsiteY0" fmla="*/ 83484 h 166487"/>
                      <a:gd name="connsiteX1" fmla="*/ 116828 w 232596"/>
                      <a:gd name="connsiteY1" fmla="*/ 166728 h 166487"/>
                      <a:gd name="connsiteX2" fmla="*/ 530 w 232596"/>
                      <a:gd name="connsiteY2" fmla="*/ 83484 h 166487"/>
                      <a:gd name="connsiteX3" fmla="*/ 116828 w 232596"/>
                      <a:gd name="connsiteY3" fmla="*/ 240 h 166487"/>
                      <a:gd name="connsiteX4" fmla="*/ 233127 w 232596"/>
                      <a:gd name="connsiteY4" fmla="*/ 83484 h 16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96" h="166487">
                        <a:moveTo>
                          <a:pt x="233127" y="83484"/>
                        </a:moveTo>
                        <a:cubicBezTo>
                          <a:pt x="233127" y="129458"/>
                          <a:pt x="181058" y="166728"/>
                          <a:pt x="116828" y="166728"/>
                        </a:cubicBezTo>
                        <a:cubicBezTo>
                          <a:pt x="52599" y="166728"/>
                          <a:pt x="530" y="129458"/>
                          <a:pt x="530" y="83484"/>
                        </a:cubicBezTo>
                        <a:cubicBezTo>
                          <a:pt x="530" y="37510"/>
                          <a:pt x="52599" y="240"/>
                          <a:pt x="116828" y="240"/>
                        </a:cubicBezTo>
                        <a:cubicBezTo>
                          <a:pt x="181058" y="240"/>
                          <a:pt x="233127" y="37510"/>
                          <a:pt x="233127" y="83484"/>
                        </a:cubicBezTo>
                        <a:close/>
                      </a:path>
                    </a:pathLst>
                  </a:custGeom>
                  <a:solidFill>
                    <a:srgbClr val="FFD700"/>
                  </a:solidFill>
                  <a:ln w="9684" cap="flat">
                    <a:noFill/>
                    <a:prstDash val="solid"/>
                    <a:miter/>
                  </a:ln>
                </p:spPr>
                <p:txBody>
                  <a:bodyPr rtlCol="0" anchor="ctr"/>
                  <a:lstStyle/>
                  <a:p>
                    <a:endParaRPr lang="en-IN" sz="2133"/>
                  </a:p>
                </p:txBody>
              </p:sp>
              <p:sp>
                <p:nvSpPr>
                  <p:cNvPr id="61" name="Freeform: Shape 60">
                    <a:extLst>
                      <a:ext uri="{FF2B5EF4-FFF2-40B4-BE49-F238E27FC236}">
                        <a16:creationId xmlns:a16="http://schemas.microsoft.com/office/drawing/2014/main" id="{3A23282E-E056-F62B-725E-7B38E24EA772}"/>
                      </a:ext>
                    </a:extLst>
                  </p:cNvPr>
                  <p:cNvSpPr/>
                  <p:nvPr/>
                </p:nvSpPr>
                <p:spPr>
                  <a:xfrm>
                    <a:off x="5305447" y="1827751"/>
                    <a:ext cx="96915" cy="69369"/>
                  </a:xfrm>
                  <a:custGeom>
                    <a:avLst/>
                    <a:gdLst>
                      <a:gd name="connsiteX0" fmla="*/ 530 w 96915"/>
                      <a:gd name="connsiteY0" fmla="*/ 240 h 69369"/>
                      <a:gd name="connsiteX1" fmla="*/ 97445 w 96915"/>
                      <a:gd name="connsiteY1" fmla="*/ 240 h 69369"/>
                      <a:gd name="connsiteX2" fmla="*/ 97445 w 96915"/>
                      <a:gd name="connsiteY2" fmla="*/ 69610 h 69369"/>
                      <a:gd name="connsiteX3" fmla="*/ 530 w 96915"/>
                      <a:gd name="connsiteY3" fmla="*/ 69610 h 69369"/>
                    </a:gdLst>
                    <a:ahLst/>
                    <a:cxnLst>
                      <a:cxn ang="0">
                        <a:pos x="connsiteX0" y="connsiteY0"/>
                      </a:cxn>
                      <a:cxn ang="0">
                        <a:pos x="connsiteX1" y="connsiteY1"/>
                      </a:cxn>
                      <a:cxn ang="0">
                        <a:pos x="connsiteX2" y="connsiteY2"/>
                      </a:cxn>
                      <a:cxn ang="0">
                        <a:pos x="connsiteX3" y="connsiteY3"/>
                      </a:cxn>
                    </a:cxnLst>
                    <a:rect l="l" t="t" r="r" b="b"/>
                    <a:pathLst>
                      <a:path w="96915" h="69369">
                        <a:moveTo>
                          <a:pt x="530" y="240"/>
                        </a:moveTo>
                        <a:lnTo>
                          <a:pt x="97445" y="240"/>
                        </a:lnTo>
                        <a:lnTo>
                          <a:pt x="97445" y="69610"/>
                        </a:lnTo>
                        <a:lnTo>
                          <a:pt x="530" y="69610"/>
                        </a:lnTo>
                        <a:close/>
                      </a:path>
                    </a:pathLst>
                  </a:custGeom>
                  <a:solidFill>
                    <a:srgbClr val="333333"/>
                  </a:solidFill>
                  <a:ln w="4842" cap="flat">
                    <a:solidFill>
                      <a:srgbClr val="FFFFFF"/>
                    </a:solidFill>
                    <a:prstDash val="solid"/>
                    <a:miter/>
                  </a:ln>
                </p:spPr>
                <p:txBody>
                  <a:bodyPr rtlCol="0" anchor="ctr"/>
                  <a:lstStyle/>
                  <a:p>
                    <a:endParaRPr lang="en-IN" sz="2133"/>
                  </a:p>
                </p:txBody>
              </p:sp>
              <p:sp>
                <p:nvSpPr>
                  <p:cNvPr id="62" name="TextBox 61">
                    <a:extLst>
                      <a:ext uri="{FF2B5EF4-FFF2-40B4-BE49-F238E27FC236}">
                        <a16:creationId xmlns:a16="http://schemas.microsoft.com/office/drawing/2014/main" id="{06C860E6-41DD-F3DE-7CB1-785A54E0153D}"/>
                      </a:ext>
                    </a:extLst>
                  </p:cNvPr>
                  <p:cNvSpPr txBox="1"/>
                  <p:nvPr/>
                </p:nvSpPr>
                <p:spPr>
                  <a:xfrm>
                    <a:off x="5180086" y="1913834"/>
                    <a:ext cx="143069"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333333"/>
                        </a:solidFill>
                        <a:latin typeface="Arial"/>
                        <a:cs typeface="Arial"/>
                        <a:sym typeface="Arial"/>
                        <a:rtl val="0"/>
                      </a:rPr>
                      <a:t>UE</a:t>
                    </a:r>
                  </a:p>
                </p:txBody>
              </p:sp>
            </p:grpSp>
          </p:grpSp>
          <p:grpSp>
            <p:nvGrpSpPr>
              <p:cNvPr id="63" name="Graphic 3">
                <a:extLst>
                  <a:ext uri="{FF2B5EF4-FFF2-40B4-BE49-F238E27FC236}">
                    <a16:creationId xmlns:a16="http://schemas.microsoft.com/office/drawing/2014/main" id="{9B360CAB-A709-2830-8B7D-107B6AE8FBCD}"/>
                  </a:ext>
                </a:extLst>
              </p:cNvPr>
              <p:cNvGrpSpPr/>
              <p:nvPr/>
            </p:nvGrpSpPr>
            <p:grpSpPr>
              <a:xfrm>
                <a:off x="3609430" y="2209286"/>
                <a:ext cx="1938304" cy="417352"/>
                <a:chOff x="3609430" y="2209286"/>
                <a:chExt cx="1938304" cy="417352"/>
              </a:xfrm>
            </p:grpSpPr>
            <p:sp>
              <p:nvSpPr>
                <p:cNvPr id="64" name="Freeform: Shape 63">
                  <a:extLst>
                    <a:ext uri="{FF2B5EF4-FFF2-40B4-BE49-F238E27FC236}">
                      <a16:creationId xmlns:a16="http://schemas.microsoft.com/office/drawing/2014/main" id="{C9955CBD-4CBB-3585-157B-C8FA190A2A71}"/>
                    </a:ext>
                  </a:extLst>
                </p:cNvPr>
                <p:cNvSpPr/>
                <p:nvPr/>
              </p:nvSpPr>
              <p:spPr>
                <a:xfrm>
                  <a:off x="3609430" y="2209286"/>
                  <a:ext cx="1938304" cy="277479"/>
                </a:xfrm>
                <a:custGeom>
                  <a:avLst/>
                  <a:gdLst>
                    <a:gd name="connsiteX0" fmla="*/ 1744824 w 1938304"/>
                    <a:gd name="connsiteY0" fmla="*/ 290 h 277479"/>
                    <a:gd name="connsiteX1" fmla="*/ 1938655 w 1938304"/>
                    <a:gd name="connsiteY1" fmla="*/ 290 h 277479"/>
                    <a:gd name="connsiteX2" fmla="*/ 1938655 w 1938304"/>
                    <a:gd name="connsiteY2" fmla="*/ 277770 h 277479"/>
                    <a:gd name="connsiteX3" fmla="*/ 1744824 w 1938304"/>
                    <a:gd name="connsiteY3" fmla="*/ 277770 h 277479"/>
                    <a:gd name="connsiteX4" fmla="*/ 194180 w 1938304"/>
                    <a:gd name="connsiteY4" fmla="*/ 277770 h 277479"/>
                    <a:gd name="connsiteX5" fmla="*/ 350 w 1938304"/>
                    <a:gd name="connsiteY5" fmla="*/ 277770 h 277479"/>
                    <a:gd name="connsiteX6" fmla="*/ 350 w 1938304"/>
                    <a:gd name="connsiteY6" fmla="*/ 290 h 277479"/>
                    <a:gd name="connsiteX7" fmla="*/ 194180 w 1938304"/>
                    <a:gd name="connsiteY7" fmla="*/ 290 h 277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8304" h="277479">
                      <a:moveTo>
                        <a:pt x="1744824" y="290"/>
                      </a:moveTo>
                      <a:cubicBezTo>
                        <a:pt x="1851874" y="290"/>
                        <a:pt x="1938655" y="290"/>
                        <a:pt x="1938655" y="290"/>
                      </a:cubicBezTo>
                      <a:lnTo>
                        <a:pt x="1938655" y="277770"/>
                      </a:lnTo>
                      <a:cubicBezTo>
                        <a:pt x="1938655" y="277770"/>
                        <a:pt x="1851874" y="277770"/>
                        <a:pt x="1744824" y="277770"/>
                      </a:cubicBezTo>
                      <a:lnTo>
                        <a:pt x="194180" y="277770"/>
                      </a:lnTo>
                      <a:cubicBezTo>
                        <a:pt x="87131" y="277770"/>
                        <a:pt x="350" y="277770"/>
                        <a:pt x="350" y="277770"/>
                      </a:cubicBezTo>
                      <a:lnTo>
                        <a:pt x="350" y="290"/>
                      </a:lnTo>
                      <a:cubicBezTo>
                        <a:pt x="350" y="290"/>
                        <a:pt x="87131" y="290"/>
                        <a:pt x="194180" y="290"/>
                      </a:cubicBezTo>
                      <a:close/>
                    </a:path>
                  </a:pathLst>
                </a:custGeom>
                <a:solidFill>
                  <a:srgbClr val="FFFFFF"/>
                </a:solidFill>
                <a:ln w="9684" cap="flat">
                  <a:noFill/>
                  <a:prstDash val="solid"/>
                  <a:miter/>
                </a:ln>
              </p:spPr>
              <p:txBody>
                <a:bodyPr rtlCol="0" anchor="ctr"/>
                <a:lstStyle/>
                <a:p>
                  <a:endParaRPr lang="en-IN" sz="2133"/>
                </a:p>
              </p:txBody>
            </p:sp>
            <p:sp>
              <p:nvSpPr>
                <p:cNvPr id="65" name="Freeform: Shape 64">
                  <a:extLst>
                    <a:ext uri="{FF2B5EF4-FFF2-40B4-BE49-F238E27FC236}">
                      <a16:creationId xmlns:a16="http://schemas.microsoft.com/office/drawing/2014/main" id="{708E35E0-3A7B-E272-E2B5-21B8DA0C576A}"/>
                    </a:ext>
                  </a:extLst>
                </p:cNvPr>
                <p:cNvSpPr/>
                <p:nvPr/>
              </p:nvSpPr>
              <p:spPr>
                <a:xfrm>
                  <a:off x="3657888" y="2243971"/>
                  <a:ext cx="1841389" cy="208109"/>
                </a:xfrm>
                <a:custGeom>
                  <a:avLst/>
                  <a:gdLst>
                    <a:gd name="connsiteX0" fmla="*/ 1696367 w 1841389"/>
                    <a:gd name="connsiteY0" fmla="*/ 290 h 208109"/>
                    <a:gd name="connsiteX1" fmla="*/ 1841740 w 1841389"/>
                    <a:gd name="connsiteY1" fmla="*/ 290 h 208109"/>
                    <a:gd name="connsiteX2" fmla="*/ 1841740 w 1841389"/>
                    <a:gd name="connsiteY2" fmla="*/ 208400 h 208109"/>
                    <a:gd name="connsiteX3" fmla="*/ 1696367 w 1841389"/>
                    <a:gd name="connsiteY3" fmla="*/ 208400 h 208109"/>
                    <a:gd name="connsiteX4" fmla="*/ 145723 w 1841389"/>
                    <a:gd name="connsiteY4" fmla="*/ 208400 h 208109"/>
                    <a:gd name="connsiteX5" fmla="*/ 350 w 1841389"/>
                    <a:gd name="connsiteY5" fmla="*/ 208400 h 208109"/>
                    <a:gd name="connsiteX6" fmla="*/ 350 w 1841389"/>
                    <a:gd name="connsiteY6" fmla="*/ 290 h 208109"/>
                    <a:gd name="connsiteX7" fmla="*/ 145723 w 1841389"/>
                    <a:gd name="connsiteY7" fmla="*/ 290 h 20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1389" h="208109">
                      <a:moveTo>
                        <a:pt x="1696367" y="290"/>
                      </a:moveTo>
                      <a:cubicBezTo>
                        <a:pt x="1776654" y="290"/>
                        <a:pt x="1841740" y="290"/>
                        <a:pt x="1841740" y="290"/>
                      </a:cubicBezTo>
                      <a:lnTo>
                        <a:pt x="1841740" y="208400"/>
                      </a:lnTo>
                      <a:cubicBezTo>
                        <a:pt x="1841740" y="208400"/>
                        <a:pt x="1776654" y="208400"/>
                        <a:pt x="1696367" y="208400"/>
                      </a:cubicBezTo>
                      <a:lnTo>
                        <a:pt x="145723" y="208400"/>
                      </a:lnTo>
                      <a:cubicBezTo>
                        <a:pt x="65436" y="208400"/>
                        <a:pt x="350" y="208400"/>
                        <a:pt x="350" y="208400"/>
                      </a:cubicBezTo>
                      <a:lnTo>
                        <a:pt x="350" y="290"/>
                      </a:lnTo>
                      <a:cubicBezTo>
                        <a:pt x="350" y="290"/>
                        <a:pt x="65436" y="290"/>
                        <a:pt x="145723" y="290"/>
                      </a:cubicBezTo>
                      <a:close/>
                    </a:path>
                  </a:pathLst>
                </a:custGeom>
                <a:gradFill>
                  <a:gsLst>
                    <a:gs pos="0">
                      <a:srgbClr val="FF5252"/>
                    </a:gs>
                    <a:gs pos="50000">
                      <a:srgbClr val="FFEB3B"/>
                    </a:gs>
                    <a:gs pos="100000">
                      <a:srgbClr val="4CAF50"/>
                    </a:gs>
                  </a:gsLst>
                  <a:lin ang="0" scaled="1"/>
                </a:gradFill>
                <a:ln w="9684" cap="flat">
                  <a:noFill/>
                  <a:prstDash val="solid"/>
                  <a:miter/>
                </a:ln>
              </p:spPr>
              <p:txBody>
                <a:bodyPr rtlCol="0" anchor="ctr"/>
                <a:lstStyle/>
                <a:p>
                  <a:endParaRPr lang="en-IN" sz="2133"/>
                </a:p>
              </p:txBody>
            </p:sp>
            <p:sp>
              <p:nvSpPr>
                <p:cNvPr id="66" name="Freeform: Shape 65">
                  <a:extLst>
                    <a:ext uri="{FF2B5EF4-FFF2-40B4-BE49-F238E27FC236}">
                      <a16:creationId xmlns:a16="http://schemas.microsoft.com/office/drawing/2014/main" id="{B2E54194-39AF-8FB8-CA38-629B8B061038}"/>
                    </a:ext>
                  </a:extLst>
                </p:cNvPr>
                <p:cNvSpPr/>
                <p:nvPr/>
              </p:nvSpPr>
              <p:spPr>
                <a:xfrm>
                  <a:off x="4597966" y="2223160"/>
                  <a:ext cx="348894" cy="249731"/>
                </a:xfrm>
                <a:custGeom>
                  <a:avLst/>
                  <a:gdLst>
                    <a:gd name="connsiteX0" fmla="*/ 349245 w 348894"/>
                    <a:gd name="connsiteY0" fmla="*/ 125156 h 249731"/>
                    <a:gd name="connsiteX1" fmla="*/ 174797 w 348894"/>
                    <a:gd name="connsiteY1" fmla="*/ 250022 h 249731"/>
                    <a:gd name="connsiteX2" fmla="*/ 350 w 348894"/>
                    <a:gd name="connsiteY2" fmla="*/ 125156 h 249731"/>
                    <a:gd name="connsiteX3" fmla="*/ 174797 w 348894"/>
                    <a:gd name="connsiteY3" fmla="*/ 290 h 249731"/>
                    <a:gd name="connsiteX4" fmla="*/ 349245 w 348894"/>
                    <a:gd name="connsiteY4" fmla="*/ 125156 h 249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94" h="249731">
                      <a:moveTo>
                        <a:pt x="349245" y="125156"/>
                      </a:moveTo>
                      <a:cubicBezTo>
                        <a:pt x="349245" y="194118"/>
                        <a:pt x="271142" y="250022"/>
                        <a:pt x="174797" y="250022"/>
                      </a:cubicBezTo>
                      <a:cubicBezTo>
                        <a:pt x="78453" y="250022"/>
                        <a:pt x="350" y="194118"/>
                        <a:pt x="350" y="125156"/>
                      </a:cubicBezTo>
                      <a:cubicBezTo>
                        <a:pt x="350" y="56194"/>
                        <a:pt x="78453" y="290"/>
                        <a:pt x="174797" y="290"/>
                      </a:cubicBezTo>
                      <a:cubicBezTo>
                        <a:pt x="271142" y="290"/>
                        <a:pt x="349245" y="56194"/>
                        <a:pt x="349245" y="125156"/>
                      </a:cubicBezTo>
                      <a:close/>
                    </a:path>
                  </a:pathLst>
                </a:custGeom>
                <a:solidFill>
                  <a:srgbClr val="FFFFFF"/>
                </a:solidFill>
                <a:ln w="19368" cap="flat">
                  <a:solidFill>
                    <a:srgbClr val="FF9933"/>
                  </a:solidFill>
                  <a:prstDash val="solid"/>
                  <a:miter/>
                </a:ln>
              </p:spPr>
              <p:txBody>
                <a:bodyPr rtlCol="0" anchor="ctr"/>
                <a:lstStyle/>
                <a:p>
                  <a:endParaRPr lang="en-IN" sz="2133"/>
                </a:p>
              </p:txBody>
            </p:sp>
            <p:sp>
              <p:nvSpPr>
                <p:cNvPr id="67" name="TextBox 66">
                  <a:extLst>
                    <a:ext uri="{FF2B5EF4-FFF2-40B4-BE49-F238E27FC236}">
                      <a16:creationId xmlns:a16="http://schemas.microsoft.com/office/drawing/2014/main" id="{8D9C8DC5-1E59-38CA-1AE6-8E683A8AEF68}"/>
                    </a:ext>
                  </a:extLst>
                </p:cNvPr>
                <p:cNvSpPr txBox="1"/>
                <p:nvPr/>
              </p:nvSpPr>
              <p:spPr>
                <a:xfrm>
                  <a:off x="4662761" y="2270019"/>
                  <a:ext cx="185147" cy="153841"/>
                </a:xfrm>
                <a:prstGeom prst="rect">
                  <a:avLst/>
                </a:prstGeom>
                <a:noFill/>
                <a:ln>
                  <a:noFill/>
                </a:ln>
              </p:spPr>
              <p:txBody>
                <a:bodyPr wrap="none" lIns="0" tIns="0" rIns="0" bIns="0" rtlCol="0">
                  <a:spAutoFit/>
                </a:bodyPr>
                <a:lstStyle/>
                <a:p>
                  <a:pPr defTabSz="239994">
                    <a:tabLst>
                      <a:tab pos="239994" algn="l"/>
                    </a:tabLst>
                  </a:pPr>
                  <a:r>
                    <a:rPr lang="en-IN" sz="1333" b="1" dirty="0">
                      <a:ln/>
                      <a:solidFill>
                        <a:srgbClr val="FF9933"/>
                      </a:solidFill>
                      <a:latin typeface="Arial"/>
                      <a:cs typeface="Arial"/>
                      <a:sym typeface="Arial"/>
                      <a:rtl val="0"/>
                    </a:rPr>
                    <a:t>-12</a:t>
                  </a:r>
                </a:p>
              </p:txBody>
            </p:sp>
            <p:sp>
              <p:nvSpPr>
                <p:cNvPr id="68" name="TextBox 67">
                  <a:extLst>
                    <a:ext uri="{FF2B5EF4-FFF2-40B4-BE49-F238E27FC236}">
                      <a16:creationId xmlns:a16="http://schemas.microsoft.com/office/drawing/2014/main" id="{77783974-F3A9-E483-131A-4C5C1D0194FC}"/>
                    </a:ext>
                  </a:extLst>
                </p:cNvPr>
                <p:cNvSpPr txBox="1"/>
                <p:nvPr/>
              </p:nvSpPr>
              <p:spPr>
                <a:xfrm>
                  <a:off x="3711821" y="2503479"/>
                  <a:ext cx="300563"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FF5252"/>
                      </a:solidFill>
                      <a:latin typeface="Arial"/>
                      <a:cs typeface="Arial"/>
                      <a:sym typeface="Arial"/>
                      <a:rtl val="0"/>
                    </a:rPr>
                    <a:t>-20 dB</a:t>
                  </a:r>
                </a:p>
              </p:txBody>
            </p:sp>
            <p:sp>
              <p:nvSpPr>
                <p:cNvPr id="69" name="TextBox 68">
                  <a:extLst>
                    <a:ext uri="{FF2B5EF4-FFF2-40B4-BE49-F238E27FC236}">
                      <a16:creationId xmlns:a16="http://schemas.microsoft.com/office/drawing/2014/main" id="{47367E12-367F-04D6-821C-784D61ADBA89}"/>
                    </a:ext>
                  </a:extLst>
                </p:cNvPr>
                <p:cNvSpPr txBox="1"/>
                <p:nvPr/>
              </p:nvSpPr>
              <p:spPr>
                <a:xfrm>
                  <a:off x="4312695" y="2503479"/>
                  <a:ext cx="300563"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FFEB3B"/>
                      </a:solidFill>
                      <a:latin typeface="Arial"/>
                      <a:cs typeface="Arial"/>
                      <a:sym typeface="Arial"/>
                      <a:rtl val="0"/>
                    </a:rPr>
                    <a:t>-15 dB</a:t>
                  </a:r>
                </a:p>
              </p:txBody>
            </p:sp>
            <p:sp>
              <p:nvSpPr>
                <p:cNvPr id="70" name="TextBox 69">
                  <a:extLst>
                    <a:ext uri="{FF2B5EF4-FFF2-40B4-BE49-F238E27FC236}">
                      <a16:creationId xmlns:a16="http://schemas.microsoft.com/office/drawing/2014/main" id="{D7CD5C1E-CC27-F6C8-7F98-91A7E7D26AE6}"/>
                    </a:ext>
                  </a:extLst>
                </p:cNvPr>
                <p:cNvSpPr txBox="1"/>
                <p:nvPr/>
              </p:nvSpPr>
              <p:spPr>
                <a:xfrm>
                  <a:off x="4981410" y="2503479"/>
                  <a:ext cx="244058"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4CAF50"/>
                      </a:solidFill>
                      <a:latin typeface="Arial"/>
                      <a:cs typeface="Arial"/>
                      <a:sym typeface="Arial"/>
                      <a:rtl val="0"/>
                    </a:rPr>
                    <a:t>-5 dB</a:t>
                  </a:r>
                </a:p>
              </p:txBody>
            </p:sp>
          </p:grpSp>
          <p:grpSp>
            <p:nvGrpSpPr>
              <p:cNvPr id="71" name="Graphic 3">
                <a:extLst>
                  <a:ext uri="{FF2B5EF4-FFF2-40B4-BE49-F238E27FC236}">
                    <a16:creationId xmlns:a16="http://schemas.microsoft.com/office/drawing/2014/main" id="{BD593B9C-F881-EF73-123A-2C2B547B7026}"/>
                  </a:ext>
                </a:extLst>
              </p:cNvPr>
              <p:cNvGrpSpPr/>
              <p:nvPr/>
            </p:nvGrpSpPr>
            <p:grpSpPr>
              <a:xfrm>
                <a:off x="3512515" y="2625506"/>
                <a:ext cx="2154908" cy="1106360"/>
                <a:chOff x="3512515" y="2625506"/>
                <a:chExt cx="2154908" cy="1106360"/>
              </a:xfrm>
            </p:grpSpPr>
            <p:sp>
              <p:nvSpPr>
                <p:cNvPr id="72" name="Freeform: Shape 71">
                  <a:extLst>
                    <a:ext uri="{FF2B5EF4-FFF2-40B4-BE49-F238E27FC236}">
                      <a16:creationId xmlns:a16="http://schemas.microsoft.com/office/drawing/2014/main" id="{9104D0FA-442D-ACDD-1624-FD268973DF2D}"/>
                    </a:ext>
                  </a:extLst>
                </p:cNvPr>
                <p:cNvSpPr/>
                <p:nvPr/>
              </p:nvSpPr>
              <p:spPr>
                <a:xfrm>
                  <a:off x="3512515" y="2625506"/>
                  <a:ext cx="2154908" cy="1106360"/>
                </a:xfrm>
                <a:custGeom>
                  <a:avLst/>
                  <a:gdLst>
                    <a:gd name="connsiteX0" fmla="*/ 2035560 w 2132135"/>
                    <a:gd name="connsiteY0" fmla="*/ 350 h 832439"/>
                    <a:gd name="connsiteX1" fmla="*/ 2132476 w 2132135"/>
                    <a:gd name="connsiteY1" fmla="*/ 350 h 832439"/>
                    <a:gd name="connsiteX2" fmla="*/ 2132476 w 2132135"/>
                    <a:gd name="connsiteY2" fmla="*/ 832790 h 832439"/>
                    <a:gd name="connsiteX3" fmla="*/ 2035560 w 2132135"/>
                    <a:gd name="connsiteY3" fmla="*/ 832790 h 832439"/>
                    <a:gd name="connsiteX4" fmla="*/ 97255 w 2132135"/>
                    <a:gd name="connsiteY4" fmla="*/ 832790 h 832439"/>
                    <a:gd name="connsiteX5" fmla="*/ 340 w 2132135"/>
                    <a:gd name="connsiteY5" fmla="*/ 832790 h 832439"/>
                    <a:gd name="connsiteX6" fmla="*/ 340 w 2132135"/>
                    <a:gd name="connsiteY6" fmla="*/ 350 h 832439"/>
                    <a:gd name="connsiteX7" fmla="*/ 97255 w 2132135"/>
                    <a:gd name="connsiteY7" fmla="*/ 350 h 8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2135" h="832439">
                      <a:moveTo>
                        <a:pt x="2035560" y="350"/>
                      </a:moveTo>
                      <a:cubicBezTo>
                        <a:pt x="2089085" y="350"/>
                        <a:pt x="2132476" y="350"/>
                        <a:pt x="2132476" y="350"/>
                      </a:cubicBezTo>
                      <a:lnTo>
                        <a:pt x="2132476" y="832790"/>
                      </a:lnTo>
                      <a:cubicBezTo>
                        <a:pt x="2132476" y="832790"/>
                        <a:pt x="2089085" y="832790"/>
                        <a:pt x="2035560" y="832790"/>
                      </a:cubicBezTo>
                      <a:lnTo>
                        <a:pt x="97255" y="832790"/>
                      </a:lnTo>
                      <a:cubicBezTo>
                        <a:pt x="43730" y="832790"/>
                        <a:pt x="340" y="832790"/>
                        <a:pt x="340" y="832790"/>
                      </a:cubicBezTo>
                      <a:lnTo>
                        <a:pt x="340" y="350"/>
                      </a:lnTo>
                      <a:cubicBezTo>
                        <a:pt x="340" y="350"/>
                        <a:pt x="43730" y="350"/>
                        <a:pt x="97255" y="350"/>
                      </a:cubicBezTo>
                      <a:close/>
                    </a:path>
                  </a:pathLst>
                </a:custGeom>
                <a:solidFill>
                  <a:srgbClr val="FFFFFF">
                    <a:alpha val="70000"/>
                  </a:srgbClr>
                </a:solidFill>
                <a:ln w="9684" cap="flat">
                  <a:noFill/>
                  <a:prstDash val="solid"/>
                  <a:miter/>
                </a:ln>
              </p:spPr>
              <p:txBody>
                <a:bodyPr rtlCol="0" anchor="ctr"/>
                <a:lstStyle/>
                <a:p>
                  <a:endParaRPr lang="en-IN" sz="2133"/>
                </a:p>
              </p:txBody>
            </p:sp>
            <p:sp>
              <p:nvSpPr>
                <p:cNvPr id="73" name="TextBox 72">
                  <a:extLst>
                    <a:ext uri="{FF2B5EF4-FFF2-40B4-BE49-F238E27FC236}">
                      <a16:creationId xmlns:a16="http://schemas.microsoft.com/office/drawing/2014/main" id="{CFB28A25-75CA-0641-3A17-23398C52995D}"/>
                    </a:ext>
                  </a:extLst>
                </p:cNvPr>
                <p:cNvSpPr txBox="1"/>
                <p:nvPr/>
              </p:nvSpPr>
              <p:spPr>
                <a:xfrm>
                  <a:off x="3517990" y="2656093"/>
                  <a:ext cx="1215477" cy="169325"/>
                </a:xfrm>
                <a:prstGeom prst="rect">
                  <a:avLst/>
                </a:prstGeom>
                <a:noFill/>
                <a:ln>
                  <a:noFill/>
                </a:ln>
              </p:spPr>
              <p:txBody>
                <a:bodyPr wrap="none" lIns="0" tIns="0" rIns="0" bIns="0" rtlCol="0">
                  <a:spAutoFit/>
                </a:bodyPr>
                <a:lstStyle/>
                <a:p>
                  <a:pPr defTabSz="239994">
                    <a:tabLst>
                      <a:tab pos="239994" algn="l"/>
                    </a:tabLst>
                  </a:pPr>
                  <a:r>
                    <a:rPr lang="en-IN" sz="1467" b="1" dirty="0">
                      <a:ln/>
                      <a:solidFill>
                        <a:srgbClr val="FF9933"/>
                      </a:solidFill>
                      <a:latin typeface="Arial"/>
                      <a:cs typeface="Arial"/>
                      <a:sym typeface="Arial"/>
                      <a:rtl val="0"/>
                    </a:rPr>
                    <a:t>What it measures:</a:t>
                  </a:r>
                </a:p>
              </p:txBody>
            </p:sp>
            <p:sp>
              <p:nvSpPr>
                <p:cNvPr id="74" name="TextBox 73">
                  <a:extLst>
                    <a:ext uri="{FF2B5EF4-FFF2-40B4-BE49-F238E27FC236}">
                      <a16:creationId xmlns:a16="http://schemas.microsoft.com/office/drawing/2014/main" id="{2E778E5A-1E6F-1BA4-CECB-BE31540D5511}"/>
                    </a:ext>
                  </a:extLst>
                </p:cNvPr>
                <p:cNvSpPr txBox="1"/>
                <p:nvPr/>
              </p:nvSpPr>
              <p:spPr>
                <a:xfrm>
                  <a:off x="3517990" y="2836455"/>
                  <a:ext cx="1334596" cy="153841"/>
                </a:xfrm>
                <a:prstGeom prst="rect">
                  <a:avLst/>
                </a:prstGeom>
                <a:noFill/>
                <a:ln>
                  <a:noFill/>
                </a:ln>
              </p:spPr>
              <p:txBody>
                <a:bodyPr wrap="none" lIns="0" tIns="0" rIns="0" bIns="0" rtlCol="0">
                  <a:spAutoFit/>
                </a:bodyPr>
                <a:lstStyle/>
                <a:p>
                  <a:pPr defTabSz="239994">
                    <a:tabLst>
                      <a:tab pos="239994" algn="l"/>
                    </a:tabLst>
                  </a:pPr>
                  <a:r>
                    <a:rPr lang="en-IN" sz="1333" dirty="0">
                      <a:ln/>
                      <a:solidFill>
                        <a:srgbClr val="333333"/>
                      </a:solidFill>
                      <a:latin typeface="Arial"/>
                      <a:cs typeface="Arial"/>
                      <a:sym typeface="Arial"/>
                      <a:rtl val="0"/>
                    </a:rPr>
                    <a:t>• Ratio of RSRP to total</a:t>
                  </a:r>
                </a:p>
              </p:txBody>
            </p:sp>
            <p:sp>
              <p:nvSpPr>
                <p:cNvPr id="75" name="TextBox 74">
                  <a:extLst>
                    <a:ext uri="{FF2B5EF4-FFF2-40B4-BE49-F238E27FC236}">
                      <a16:creationId xmlns:a16="http://schemas.microsoft.com/office/drawing/2014/main" id="{0696768D-42E1-5F4B-85BD-0DCF3B520FC1}"/>
                    </a:ext>
                  </a:extLst>
                </p:cNvPr>
                <p:cNvSpPr txBox="1"/>
                <p:nvPr/>
              </p:nvSpPr>
              <p:spPr>
                <a:xfrm>
                  <a:off x="3517990" y="2975195"/>
                  <a:ext cx="1290017" cy="153841"/>
                </a:xfrm>
                <a:prstGeom prst="rect">
                  <a:avLst/>
                </a:prstGeom>
                <a:noFill/>
                <a:ln>
                  <a:noFill/>
                </a:ln>
              </p:spPr>
              <p:txBody>
                <a:bodyPr wrap="none" lIns="0" tIns="0" rIns="0" bIns="0" rtlCol="0">
                  <a:spAutoFit/>
                </a:bodyPr>
                <a:lstStyle/>
                <a:p>
                  <a:pPr defTabSz="239994">
                    <a:tabLst>
                      <a:tab pos="239994" algn="l"/>
                    </a:tabLst>
                  </a:pPr>
                  <a:r>
                    <a:rPr lang="en-IN" sz="1333" dirty="0">
                      <a:ln/>
                      <a:solidFill>
                        <a:srgbClr val="333333"/>
                      </a:solidFill>
                      <a:latin typeface="Arial"/>
                      <a:cs typeface="Arial"/>
                      <a:sym typeface="Arial"/>
                      <a:rtl val="0"/>
                    </a:rPr>
                    <a:t>received power (RSSI)</a:t>
                  </a:r>
                </a:p>
              </p:txBody>
            </p:sp>
            <p:sp>
              <p:nvSpPr>
                <p:cNvPr id="76" name="TextBox 75">
                  <a:extLst>
                    <a:ext uri="{FF2B5EF4-FFF2-40B4-BE49-F238E27FC236}">
                      <a16:creationId xmlns:a16="http://schemas.microsoft.com/office/drawing/2014/main" id="{B3E3C85C-DF4D-AEA9-CF41-B1CD992CBCA5}"/>
                    </a:ext>
                  </a:extLst>
                </p:cNvPr>
                <p:cNvSpPr txBox="1"/>
                <p:nvPr/>
              </p:nvSpPr>
              <p:spPr>
                <a:xfrm>
                  <a:off x="3517990" y="3176368"/>
                  <a:ext cx="658834" cy="169325"/>
                </a:xfrm>
                <a:prstGeom prst="rect">
                  <a:avLst/>
                </a:prstGeom>
                <a:noFill/>
                <a:ln>
                  <a:noFill/>
                </a:ln>
              </p:spPr>
              <p:txBody>
                <a:bodyPr wrap="none" lIns="0" tIns="0" rIns="0" bIns="0" rtlCol="0">
                  <a:spAutoFit/>
                </a:bodyPr>
                <a:lstStyle/>
                <a:p>
                  <a:pPr defTabSz="239994">
                    <a:tabLst>
                      <a:tab pos="239994" algn="l"/>
                    </a:tabLst>
                  </a:pPr>
                  <a:r>
                    <a:rPr lang="en-IN" sz="1467" b="1" dirty="0">
                      <a:ln/>
                      <a:solidFill>
                        <a:srgbClr val="FF9933"/>
                      </a:solidFill>
                      <a:latin typeface="Arial"/>
                      <a:cs typeface="Arial"/>
                      <a:sym typeface="Arial"/>
                      <a:rtl val="0"/>
                    </a:rPr>
                    <a:t>Indicates:</a:t>
                  </a:r>
                </a:p>
              </p:txBody>
            </p:sp>
            <p:sp>
              <p:nvSpPr>
                <p:cNvPr id="77" name="TextBox 76">
                  <a:extLst>
                    <a:ext uri="{FF2B5EF4-FFF2-40B4-BE49-F238E27FC236}">
                      <a16:creationId xmlns:a16="http://schemas.microsoft.com/office/drawing/2014/main" id="{41F28878-DBA5-BCB4-02B4-0C7953805F2D}"/>
                    </a:ext>
                  </a:extLst>
                </p:cNvPr>
                <p:cNvSpPr txBox="1"/>
                <p:nvPr/>
              </p:nvSpPr>
              <p:spPr>
                <a:xfrm>
                  <a:off x="3517990" y="3356730"/>
                  <a:ext cx="1435489" cy="153841"/>
                </a:xfrm>
                <a:prstGeom prst="rect">
                  <a:avLst/>
                </a:prstGeom>
                <a:noFill/>
                <a:ln>
                  <a:noFill/>
                </a:ln>
              </p:spPr>
              <p:txBody>
                <a:bodyPr wrap="none" lIns="0" tIns="0" rIns="0" bIns="0" rtlCol="0">
                  <a:spAutoFit/>
                </a:bodyPr>
                <a:lstStyle/>
                <a:p>
                  <a:pPr defTabSz="239994">
                    <a:tabLst>
                      <a:tab pos="239994" algn="l"/>
                    </a:tabLst>
                  </a:pPr>
                  <a:r>
                    <a:rPr lang="en-IN" sz="1333" dirty="0">
                      <a:ln/>
                      <a:solidFill>
                        <a:srgbClr val="333333"/>
                      </a:solidFill>
                      <a:latin typeface="Arial"/>
                      <a:cs typeface="Arial"/>
                      <a:sym typeface="Arial"/>
                      <a:rtl val="0"/>
                    </a:rPr>
                    <a:t>• Signal quality relative to</a:t>
                  </a:r>
                </a:p>
              </p:txBody>
            </p:sp>
            <p:sp>
              <p:nvSpPr>
                <p:cNvPr id="78" name="TextBox 77">
                  <a:extLst>
                    <a:ext uri="{FF2B5EF4-FFF2-40B4-BE49-F238E27FC236}">
                      <a16:creationId xmlns:a16="http://schemas.microsoft.com/office/drawing/2014/main" id="{94CB4E7D-38A1-EB70-1B82-62F61DDA85FD}"/>
                    </a:ext>
                  </a:extLst>
                </p:cNvPr>
                <p:cNvSpPr txBox="1"/>
                <p:nvPr/>
              </p:nvSpPr>
              <p:spPr>
                <a:xfrm>
                  <a:off x="3517990" y="3495470"/>
                  <a:ext cx="1267174" cy="153841"/>
                </a:xfrm>
                <a:prstGeom prst="rect">
                  <a:avLst/>
                </a:prstGeom>
                <a:noFill/>
                <a:ln>
                  <a:noFill/>
                </a:ln>
              </p:spPr>
              <p:txBody>
                <a:bodyPr wrap="none" lIns="0" tIns="0" rIns="0" bIns="0" rtlCol="0">
                  <a:spAutoFit/>
                </a:bodyPr>
                <a:lstStyle/>
                <a:p>
                  <a:pPr defTabSz="239994">
                    <a:tabLst>
                      <a:tab pos="239994" algn="l"/>
                    </a:tabLst>
                  </a:pPr>
                  <a:r>
                    <a:rPr lang="en-IN" sz="1333" dirty="0">
                      <a:ln/>
                      <a:solidFill>
                        <a:srgbClr val="333333"/>
                      </a:solidFill>
                      <a:latin typeface="Arial"/>
                      <a:cs typeface="Arial"/>
                      <a:sym typeface="Arial"/>
                      <a:rtl val="0"/>
                    </a:rPr>
                    <a:t>interference and noise</a:t>
                  </a:r>
                </a:p>
              </p:txBody>
            </p:sp>
          </p:grpSp>
        </p:grpSp>
        <p:grpSp>
          <p:nvGrpSpPr>
            <p:cNvPr id="79" name="Graphic 3">
              <a:extLst>
                <a:ext uri="{FF2B5EF4-FFF2-40B4-BE49-F238E27FC236}">
                  <a16:creationId xmlns:a16="http://schemas.microsoft.com/office/drawing/2014/main" id="{1F5B71B4-EFCD-C2E7-751F-556C917D3A98}"/>
                </a:ext>
              </a:extLst>
            </p:cNvPr>
            <p:cNvGrpSpPr/>
            <p:nvPr/>
          </p:nvGrpSpPr>
          <p:grpSpPr>
            <a:xfrm>
              <a:off x="6032310" y="960626"/>
              <a:ext cx="2562077" cy="2928006"/>
              <a:chOff x="6032310" y="960626"/>
              <a:chExt cx="2562077" cy="2928006"/>
            </a:xfrm>
          </p:grpSpPr>
          <p:sp>
            <p:nvSpPr>
              <p:cNvPr id="80" name="Freeform: Shape 79">
                <a:extLst>
                  <a:ext uri="{FF2B5EF4-FFF2-40B4-BE49-F238E27FC236}">
                    <a16:creationId xmlns:a16="http://schemas.microsoft.com/office/drawing/2014/main" id="{357FF10F-A096-10E4-B999-08CC92DDBDF0}"/>
                  </a:ext>
                </a:extLst>
              </p:cNvPr>
              <p:cNvSpPr/>
              <p:nvPr/>
            </p:nvSpPr>
            <p:spPr>
              <a:xfrm>
                <a:off x="6032310" y="960626"/>
                <a:ext cx="2562077" cy="2928006"/>
              </a:xfrm>
              <a:custGeom>
                <a:avLst/>
                <a:gdLst>
                  <a:gd name="connsiteX0" fmla="*/ 2375024 w 2519796"/>
                  <a:gd name="connsiteY0" fmla="*/ 110 h 2636059"/>
                  <a:gd name="connsiteX1" fmla="*/ 2520396 w 2519796"/>
                  <a:gd name="connsiteY1" fmla="*/ 110 h 2636059"/>
                  <a:gd name="connsiteX2" fmla="*/ 2520396 w 2519796"/>
                  <a:gd name="connsiteY2" fmla="*/ 2636170 h 2636059"/>
                  <a:gd name="connsiteX3" fmla="*/ 2375024 w 2519796"/>
                  <a:gd name="connsiteY3" fmla="*/ 2636170 h 2636059"/>
                  <a:gd name="connsiteX4" fmla="*/ 145973 w 2519796"/>
                  <a:gd name="connsiteY4" fmla="*/ 2636170 h 2636059"/>
                  <a:gd name="connsiteX5" fmla="*/ 600 w 2519796"/>
                  <a:gd name="connsiteY5" fmla="*/ 2636170 h 2636059"/>
                  <a:gd name="connsiteX6" fmla="*/ 600 w 2519796"/>
                  <a:gd name="connsiteY6" fmla="*/ 110 h 2636059"/>
                  <a:gd name="connsiteX7" fmla="*/ 145973 w 2519796"/>
                  <a:gd name="connsiteY7" fmla="*/ 110 h 263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9796" h="2636059">
                    <a:moveTo>
                      <a:pt x="2375024" y="110"/>
                    </a:moveTo>
                    <a:cubicBezTo>
                      <a:pt x="2455311" y="110"/>
                      <a:pt x="2520396" y="110"/>
                      <a:pt x="2520396" y="110"/>
                    </a:cubicBezTo>
                    <a:lnTo>
                      <a:pt x="2520396" y="2636170"/>
                    </a:lnTo>
                    <a:cubicBezTo>
                      <a:pt x="2520396" y="2636170"/>
                      <a:pt x="2455311" y="2636170"/>
                      <a:pt x="2375024" y="2636170"/>
                    </a:cubicBezTo>
                    <a:lnTo>
                      <a:pt x="145973" y="2636170"/>
                    </a:lnTo>
                    <a:cubicBezTo>
                      <a:pt x="65686" y="2636170"/>
                      <a:pt x="600" y="2636170"/>
                      <a:pt x="600" y="2636170"/>
                    </a:cubicBezTo>
                    <a:lnTo>
                      <a:pt x="600" y="110"/>
                    </a:lnTo>
                    <a:cubicBezTo>
                      <a:pt x="600" y="110"/>
                      <a:pt x="65686" y="110"/>
                      <a:pt x="145973" y="110"/>
                    </a:cubicBezTo>
                    <a:close/>
                  </a:path>
                </a:pathLst>
              </a:custGeom>
              <a:gradFill>
                <a:gsLst>
                  <a:gs pos="0">
                    <a:srgbClr val="E6FFE6"/>
                  </a:gs>
                  <a:gs pos="50000">
                    <a:srgbClr val="D9FFD9"/>
                  </a:gs>
                  <a:gs pos="100000">
                    <a:srgbClr val="CCFFCC"/>
                  </a:gs>
                </a:gsLst>
                <a:lin ang="2700000" scaled="1"/>
              </a:gradFill>
              <a:ln w="9684" cap="flat">
                <a:noFill/>
                <a:prstDash val="solid"/>
                <a:miter/>
              </a:ln>
            </p:spPr>
            <p:txBody>
              <a:bodyPr rtlCol="0" anchor="ctr"/>
              <a:lstStyle/>
              <a:p>
                <a:endParaRPr lang="en-IN" sz="2133"/>
              </a:p>
            </p:txBody>
          </p:sp>
          <p:sp>
            <p:nvSpPr>
              <p:cNvPr id="81" name="Freeform: Shape 80">
                <a:extLst>
                  <a:ext uri="{FF2B5EF4-FFF2-40B4-BE49-F238E27FC236}">
                    <a16:creationId xmlns:a16="http://schemas.microsoft.com/office/drawing/2014/main" id="{8A96C56C-D0EB-2FE0-8CDC-5FA11D543C41}"/>
                  </a:ext>
                </a:extLst>
              </p:cNvPr>
              <p:cNvSpPr/>
              <p:nvPr/>
            </p:nvSpPr>
            <p:spPr>
              <a:xfrm>
                <a:off x="6032311" y="960626"/>
                <a:ext cx="2519796" cy="485589"/>
              </a:xfrm>
              <a:custGeom>
                <a:avLst/>
                <a:gdLst>
                  <a:gd name="connsiteX0" fmla="*/ 2375024 w 2519796"/>
                  <a:gd name="connsiteY0" fmla="*/ 110 h 485589"/>
                  <a:gd name="connsiteX1" fmla="*/ 2520396 w 2519796"/>
                  <a:gd name="connsiteY1" fmla="*/ 110 h 485589"/>
                  <a:gd name="connsiteX2" fmla="*/ 2520396 w 2519796"/>
                  <a:gd name="connsiteY2" fmla="*/ 485700 h 485589"/>
                  <a:gd name="connsiteX3" fmla="*/ 2375024 w 2519796"/>
                  <a:gd name="connsiteY3" fmla="*/ 485700 h 485589"/>
                  <a:gd name="connsiteX4" fmla="*/ 145973 w 2519796"/>
                  <a:gd name="connsiteY4" fmla="*/ 485700 h 485589"/>
                  <a:gd name="connsiteX5" fmla="*/ 600 w 2519796"/>
                  <a:gd name="connsiteY5" fmla="*/ 485700 h 485589"/>
                  <a:gd name="connsiteX6" fmla="*/ 600 w 2519796"/>
                  <a:gd name="connsiteY6" fmla="*/ 110 h 485589"/>
                  <a:gd name="connsiteX7" fmla="*/ 145973 w 2519796"/>
                  <a:gd name="connsiteY7" fmla="*/ 110 h 48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9796" h="485589">
                    <a:moveTo>
                      <a:pt x="2375024" y="110"/>
                    </a:moveTo>
                    <a:cubicBezTo>
                      <a:pt x="2455311" y="110"/>
                      <a:pt x="2520396" y="110"/>
                      <a:pt x="2520396" y="110"/>
                    </a:cubicBezTo>
                    <a:lnTo>
                      <a:pt x="2520396" y="485700"/>
                    </a:lnTo>
                    <a:cubicBezTo>
                      <a:pt x="2520396" y="485700"/>
                      <a:pt x="2455311" y="485700"/>
                      <a:pt x="2375024" y="485700"/>
                    </a:cubicBezTo>
                    <a:lnTo>
                      <a:pt x="145973" y="485700"/>
                    </a:lnTo>
                    <a:cubicBezTo>
                      <a:pt x="65686" y="485700"/>
                      <a:pt x="600" y="485700"/>
                      <a:pt x="600" y="485700"/>
                    </a:cubicBezTo>
                    <a:lnTo>
                      <a:pt x="600" y="110"/>
                    </a:lnTo>
                    <a:cubicBezTo>
                      <a:pt x="600" y="110"/>
                      <a:pt x="65686" y="110"/>
                      <a:pt x="145973" y="110"/>
                    </a:cubicBezTo>
                    <a:close/>
                  </a:path>
                </a:pathLst>
              </a:custGeom>
              <a:solidFill>
                <a:srgbClr val="339933">
                  <a:alpha val="90000"/>
                </a:srgbClr>
              </a:solidFill>
              <a:ln w="9684" cap="flat">
                <a:noFill/>
                <a:prstDash val="solid"/>
                <a:miter/>
              </a:ln>
            </p:spPr>
            <p:txBody>
              <a:bodyPr rtlCol="0" anchor="ctr"/>
              <a:lstStyle/>
              <a:p>
                <a:endParaRPr lang="en-IN" sz="2133"/>
              </a:p>
            </p:txBody>
          </p:sp>
          <p:sp>
            <p:nvSpPr>
              <p:cNvPr id="82" name="TextBox 81">
                <a:extLst>
                  <a:ext uri="{FF2B5EF4-FFF2-40B4-BE49-F238E27FC236}">
                    <a16:creationId xmlns:a16="http://schemas.microsoft.com/office/drawing/2014/main" id="{0250CB5B-A555-E721-6A3A-A9B82D3756A1}"/>
                  </a:ext>
                </a:extLst>
              </p:cNvPr>
              <p:cNvSpPr txBox="1"/>
              <p:nvPr/>
            </p:nvSpPr>
            <p:spPr>
              <a:xfrm>
                <a:off x="6948790" y="1018961"/>
                <a:ext cx="489317" cy="246173"/>
              </a:xfrm>
              <a:prstGeom prst="rect">
                <a:avLst/>
              </a:prstGeom>
              <a:noFill/>
              <a:ln>
                <a:noFill/>
              </a:ln>
            </p:spPr>
            <p:txBody>
              <a:bodyPr wrap="none" lIns="0" tIns="0" rIns="0" bIns="0" rtlCol="0">
                <a:spAutoFit/>
              </a:bodyPr>
              <a:lstStyle/>
              <a:p>
                <a:pPr defTabSz="239994">
                  <a:tabLst>
                    <a:tab pos="239994" algn="l"/>
                  </a:tabLst>
                </a:pPr>
                <a:r>
                  <a:rPr lang="en-IN" sz="2133" b="1" dirty="0">
                    <a:ln/>
                    <a:solidFill>
                      <a:srgbClr val="FFFFFF"/>
                    </a:solidFill>
                    <a:latin typeface="Arial"/>
                    <a:cs typeface="Arial"/>
                    <a:sym typeface="Arial"/>
                    <a:rtl val="0"/>
                  </a:rPr>
                  <a:t>SINR</a:t>
                </a:r>
              </a:p>
            </p:txBody>
          </p:sp>
          <p:sp>
            <p:nvSpPr>
              <p:cNvPr id="83" name="TextBox 82">
                <a:extLst>
                  <a:ext uri="{FF2B5EF4-FFF2-40B4-BE49-F238E27FC236}">
                    <a16:creationId xmlns:a16="http://schemas.microsoft.com/office/drawing/2014/main" id="{F14BB978-98B8-5B8D-7074-C541C56159E5}"/>
                  </a:ext>
                </a:extLst>
              </p:cNvPr>
              <p:cNvSpPr txBox="1"/>
              <p:nvPr/>
            </p:nvSpPr>
            <p:spPr>
              <a:xfrm>
                <a:off x="6129599" y="1238751"/>
                <a:ext cx="2216953" cy="153841"/>
              </a:xfrm>
              <a:prstGeom prst="rect">
                <a:avLst/>
              </a:prstGeom>
              <a:noFill/>
              <a:ln>
                <a:noFill/>
              </a:ln>
            </p:spPr>
            <p:txBody>
              <a:bodyPr wrap="none" lIns="0" tIns="0" rIns="0" bIns="0" rtlCol="0">
                <a:spAutoFit/>
              </a:bodyPr>
              <a:lstStyle/>
              <a:p>
                <a:pPr defTabSz="239994">
                  <a:tabLst>
                    <a:tab pos="239994" algn="l"/>
                  </a:tabLst>
                </a:pPr>
                <a:r>
                  <a:rPr lang="en-IN" sz="1333" dirty="0">
                    <a:ln/>
                    <a:solidFill>
                      <a:srgbClr val="FFFFFF"/>
                    </a:solidFill>
                    <a:latin typeface="Arial"/>
                    <a:cs typeface="Arial"/>
                    <a:sym typeface="Arial"/>
                    <a:rtl val="0"/>
                  </a:rPr>
                  <a:t>Signal-to-Interference-plus-Noise Ratio</a:t>
                </a:r>
              </a:p>
            </p:txBody>
          </p:sp>
          <p:grpSp>
            <p:nvGrpSpPr>
              <p:cNvPr id="84" name="Graphic 3">
                <a:extLst>
                  <a:ext uri="{FF2B5EF4-FFF2-40B4-BE49-F238E27FC236}">
                    <a16:creationId xmlns:a16="http://schemas.microsoft.com/office/drawing/2014/main" id="{2EA686C3-3542-E18A-3BE7-F2CBF015E2BC}"/>
                  </a:ext>
                </a:extLst>
              </p:cNvPr>
              <p:cNvGrpSpPr/>
              <p:nvPr/>
            </p:nvGrpSpPr>
            <p:grpSpPr>
              <a:xfrm>
                <a:off x="6323057" y="1515586"/>
                <a:ext cx="1938304" cy="1101722"/>
                <a:chOff x="6323057" y="1515586"/>
                <a:chExt cx="1938304" cy="1101722"/>
              </a:xfrm>
            </p:grpSpPr>
            <p:grpSp>
              <p:nvGrpSpPr>
                <p:cNvPr id="85" name="Graphic 3">
                  <a:extLst>
                    <a:ext uri="{FF2B5EF4-FFF2-40B4-BE49-F238E27FC236}">
                      <a16:creationId xmlns:a16="http://schemas.microsoft.com/office/drawing/2014/main" id="{7ED42A6A-C728-2544-4C8F-9A7DB284734E}"/>
                    </a:ext>
                  </a:extLst>
                </p:cNvPr>
                <p:cNvGrpSpPr/>
                <p:nvPr/>
              </p:nvGrpSpPr>
              <p:grpSpPr>
                <a:xfrm>
                  <a:off x="6468430" y="1515586"/>
                  <a:ext cx="1763857" cy="554959"/>
                  <a:chOff x="6468430" y="1515586"/>
                  <a:chExt cx="1763857" cy="554959"/>
                </a:xfrm>
              </p:grpSpPr>
              <p:sp>
                <p:nvSpPr>
                  <p:cNvPr id="86" name="Freeform: Shape 85">
                    <a:extLst>
                      <a:ext uri="{FF2B5EF4-FFF2-40B4-BE49-F238E27FC236}">
                        <a16:creationId xmlns:a16="http://schemas.microsoft.com/office/drawing/2014/main" id="{A285ECEE-62D3-2C3D-1B98-2465D6199DDA}"/>
                      </a:ext>
                    </a:extLst>
                  </p:cNvPr>
                  <p:cNvSpPr/>
                  <p:nvPr/>
                </p:nvSpPr>
                <p:spPr>
                  <a:xfrm>
                    <a:off x="6516887" y="1654326"/>
                    <a:ext cx="116298" cy="416219"/>
                  </a:xfrm>
                  <a:custGeom>
                    <a:avLst/>
                    <a:gdLst>
                      <a:gd name="connsiteX0" fmla="*/ 107237 w 116298"/>
                      <a:gd name="connsiteY0" fmla="*/ 210 h 416219"/>
                      <a:gd name="connsiteX1" fmla="*/ 116928 w 116298"/>
                      <a:gd name="connsiteY1" fmla="*/ 210 h 416219"/>
                      <a:gd name="connsiteX2" fmla="*/ 116928 w 116298"/>
                      <a:gd name="connsiteY2" fmla="*/ 416430 h 416219"/>
                      <a:gd name="connsiteX3" fmla="*/ 107237 w 116298"/>
                      <a:gd name="connsiteY3" fmla="*/ 416430 h 416219"/>
                      <a:gd name="connsiteX4" fmla="*/ 10322 w 116298"/>
                      <a:gd name="connsiteY4" fmla="*/ 416430 h 416219"/>
                      <a:gd name="connsiteX5" fmla="*/ 630 w 116298"/>
                      <a:gd name="connsiteY5" fmla="*/ 416430 h 416219"/>
                      <a:gd name="connsiteX6" fmla="*/ 630 w 116298"/>
                      <a:gd name="connsiteY6" fmla="*/ 210 h 416219"/>
                      <a:gd name="connsiteX7" fmla="*/ 10322 w 116298"/>
                      <a:gd name="connsiteY7" fmla="*/ 210 h 41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98" h="416219">
                        <a:moveTo>
                          <a:pt x="107237" y="210"/>
                        </a:moveTo>
                        <a:cubicBezTo>
                          <a:pt x="112589" y="210"/>
                          <a:pt x="116928" y="210"/>
                          <a:pt x="116928" y="210"/>
                        </a:cubicBezTo>
                        <a:lnTo>
                          <a:pt x="116928" y="416430"/>
                        </a:lnTo>
                        <a:cubicBezTo>
                          <a:pt x="116928" y="416430"/>
                          <a:pt x="112589" y="416430"/>
                          <a:pt x="107237" y="416430"/>
                        </a:cubicBezTo>
                        <a:lnTo>
                          <a:pt x="10322" y="416430"/>
                        </a:lnTo>
                        <a:cubicBezTo>
                          <a:pt x="4969" y="416430"/>
                          <a:pt x="630" y="416430"/>
                          <a:pt x="630" y="416430"/>
                        </a:cubicBezTo>
                        <a:lnTo>
                          <a:pt x="630" y="210"/>
                        </a:lnTo>
                        <a:cubicBezTo>
                          <a:pt x="630" y="210"/>
                          <a:pt x="4969" y="210"/>
                          <a:pt x="10322" y="210"/>
                        </a:cubicBezTo>
                        <a:close/>
                      </a:path>
                    </a:pathLst>
                  </a:custGeom>
                  <a:solidFill>
                    <a:srgbClr val="339933"/>
                  </a:solidFill>
                  <a:ln w="9684" cap="flat">
                    <a:noFill/>
                    <a:prstDash val="solid"/>
                    <a:miter/>
                  </a:ln>
                </p:spPr>
                <p:txBody>
                  <a:bodyPr rtlCol="0" anchor="ctr"/>
                  <a:lstStyle/>
                  <a:p>
                    <a:endParaRPr lang="en-IN" sz="2133"/>
                  </a:p>
                </p:txBody>
              </p:sp>
              <p:sp>
                <p:nvSpPr>
                  <p:cNvPr id="87" name="Freeform: Shape 86">
                    <a:extLst>
                      <a:ext uri="{FF2B5EF4-FFF2-40B4-BE49-F238E27FC236}">
                        <a16:creationId xmlns:a16="http://schemas.microsoft.com/office/drawing/2014/main" id="{AA29B8F7-3A0F-EF65-7CE0-7D80C1B3FB8B}"/>
                      </a:ext>
                    </a:extLst>
                  </p:cNvPr>
                  <p:cNvSpPr/>
                  <p:nvPr/>
                </p:nvSpPr>
                <p:spPr>
                  <a:xfrm>
                    <a:off x="6468430" y="1515586"/>
                    <a:ext cx="213213" cy="104054"/>
                  </a:xfrm>
                  <a:custGeom>
                    <a:avLst/>
                    <a:gdLst>
                      <a:gd name="connsiteX0" fmla="*/ 630 w 213213"/>
                      <a:gd name="connsiteY0" fmla="*/ 104265 h 104054"/>
                      <a:gd name="connsiteX1" fmla="*/ 213844 w 213213"/>
                      <a:gd name="connsiteY1" fmla="*/ 104265 h 104054"/>
                      <a:gd name="connsiteX2" fmla="*/ 107237 w 213213"/>
                      <a:gd name="connsiteY2" fmla="*/ 210 h 104054"/>
                    </a:gdLst>
                    <a:ahLst/>
                    <a:cxnLst>
                      <a:cxn ang="0">
                        <a:pos x="connsiteX0" y="connsiteY0"/>
                      </a:cxn>
                      <a:cxn ang="0">
                        <a:pos x="connsiteX1" y="connsiteY1"/>
                      </a:cxn>
                      <a:cxn ang="0">
                        <a:pos x="connsiteX2" y="connsiteY2"/>
                      </a:cxn>
                    </a:cxnLst>
                    <a:rect l="l" t="t" r="r" b="b"/>
                    <a:pathLst>
                      <a:path w="213213" h="104054">
                        <a:moveTo>
                          <a:pt x="630" y="104265"/>
                        </a:moveTo>
                        <a:lnTo>
                          <a:pt x="213844" y="104265"/>
                        </a:lnTo>
                        <a:lnTo>
                          <a:pt x="107237" y="210"/>
                        </a:lnTo>
                        <a:close/>
                      </a:path>
                    </a:pathLst>
                  </a:custGeom>
                  <a:solidFill>
                    <a:srgbClr val="339933"/>
                  </a:solidFill>
                  <a:ln w="9684" cap="flat">
                    <a:noFill/>
                    <a:prstDash val="solid"/>
                    <a:miter/>
                  </a:ln>
                </p:spPr>
                <p:txBody>
                  <a:bodyPr rtlCol="0" anchor="ctr"/>
                  <a:lstStyle/>
                  <a:p>
                    <a:endParaRPr lang="en-IN" sz="2133"/>
                  </a:p>
                </p:txBody>
              </p:sp>
              <p:sp>
                <p:nvSpPr>
                  <p:cNvPr id="88" name="Freeform: Shape 87">
                    <a:extLst>
                      <a:ext uri="{FF2B5EF4-FFF2-40B4-BE49-F238E27FC236}">
                        <a16:creationId xmlns:a16="http://schemas.microsoft.com/office/drawing/2014/main" id="{6F2B220E-2413-ED01-8C89-24A0906C282E}"/>
                      </a:ext>
                    </a:extLst>
                  </p:cNvPr>
                  <p:cNvSpPr/>
                  <p:nvPr/>
                </p:nvSpPr>
                <p:spPr>
                  <a:xfrm>
                    <a:off x="8067531" y="1654326"/>
                    <a:ext cx="116298" cy="312164"/>
                  </a:xfrm>
                  <a:custGeom>
                    <a:avLst/>
                    <a:gdLst>
                      <a:gd name="connsiteX0" fmla="*/ 107237 w 116298"/>
                      <a:gd name="connsiteY0" fmla="*/ 210 h 312164"/>
                      <a:gd name="connsiteX1" fmla="*/ 116928 w 116298"/>
                      <a:gd name="connsiteY1" fmla="*/ 210 h 312164"/>
                      <a:gd name="connsiteX2" fmla="*/ 116928 w 116298"/>
                      <a:gd name="connsiteY2" fmla="*/ 312375 h 312164"/>
                      <a:gd name="connsiteX3" fmla="*/ 107237 w 116298"/>
                      <a:gd name="connsiteY3" fmla="*/ 312375 h 312164"/>
                      <a:gd name="connsiteX4" fmla="*/ 10322 w 116298"/>
                      <a:gd name="connsiteY4" fmla="*/ 312375 h 312164"/>
                      <a:gd name="connsiteX5" fmla="*/ 630 w 116298"/>
                      <a:gd name="connsiteY5" fmla="*/ 312375 h 312164"/>
                      <a:gd name="connsiteX6" fmla="*/ 630 w 116298"/>
                      <a:gd name="connsiteY6" fmla="*/ 210 h 312164"/>
                      <a:gd name="connsiteX7" fmla="*/ 10322 w 116298"/>
                      <a:gd name="connsiteY7" fmla="*/ 210 h 312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98" h="312164">
                        <a:moveTo>
                          <a:pt x="107237" y="210"/>
                        </a:moveTo>
                        <a:cubicBezTo>
                          <a:pt x="112589" y="210"/>
                          <a:pt x="116928" y="210"/>
                          <a:pt x="116928" y="210"/>
                        </a:cubicBezTo>
                        <a:lnTo>
                          <a:pt x="116928" y="312375"/>
                        </a:lnTo>
                        <a:cubicBezTo>
                          <a:pt x="116928" y="312375"/>
                          <a:pt x="112589" y="312375"/>
                          <a:pt x="107237" y="312375"/>
                        </a:cubicBezTo>
                        <a:lnTo>
                          <a:pt x="10322" y="312375"/>
                        </a:lnTo>
                        <a:cubicBezTo>
                          <a:pt x="4969" y="312375"/>
                          <a:pt x="630" y="312375"/>
                          <a:pt x="630" y="312375"/>
                        </a:cubicBezTo>
                        <a:lnTo>
                          <a:pt x="630" y="210"/>
                        </a:lnTo>
                        <a:cubicBezTo>
                          <a:pt x="630" y="210"/>
                          <a:pt x="4969" y="210"/>
                          <a:pt x="10322" y="210"/>
                        </a:cubicBezTo>
                        <a:close/>
                      </a:path>
                    </a:pathLst>
                  </a:custGeom>
                  <a:solidFill>
                    <a:srgbClr val="FF5252">
                      <a:alpha val="70000"/>
                    </a:srgbClr>
                  </a:solidFill>
                  <a:ln w="9684" cap="flat">
                    <a:noFill/>
                    <a:prstDash val="solid"/>
                    <a:miter/>
                  </a:ln>
                </p:spPr>
                <p:txBody>
                  <a:bodyPr rtlCol="0" anchor="ctr"/>
                  <a:lstStyle/>
                  <a:p>
                    <a:endParaRPr lang="en-IN" sz="2133"/>
                  </a:p>
                </p:txBody>
              </p:sp>
              <p:sp>
                <p:nvSpPr>
                  <p:cNvPr id="89" name="Freeform: Shape 88">
                    <a:extLst>
                      <a:ext uri="{FF2B5EF4-FFF2-40B4-BE49-F238E27FC236}">
                        <a16:creationId xmlns:a16="http://schemas.microsoft.com/office/drawing/2014/main" id="{FEBBD532-8F3E-B23B-F305-2BB6FE731770}"/>
                      </a:ext>
                    </a:extLst>
                  </p:cNvPr>
                  <p:cNvSpPr/>
                  <p:nvPr/>
                </p:nvSpPr>
                <p:spPr>
                  <a:xfrm>
                    <a:off x="8019074" y="1550271"/>
                    <a:ext cx="213213" cy="69369"/>
                  </a:xfrm>
                  <a:custGeom>
                    <a:avLst/>
                    <a:gdLst>
                      <a:gd name="connsiteX0" fmla="*/ 630 w 213213"/>
                      <a:gd name="connsiteY0" fmla="*/ 69580 h 69369"/>
                      <a:gd name="connsiteX1" fmla="*/ 213844 w 213213"/>
                      <a:gd name="connsiteY1" fmla="*/ 69580 h 69369"/>
                      <a:gd name="connsiteX2" fmla="*/ 107237 w 213213"/>
                      <a:gd name="connsiteY2" fmla="*/ 210 h 69369"/>
                    </a:gdLst>
                    <a:ahLst/>
                    <a:cxnLst>
                      <a:cxn ang="0">
                        <a:pos x="connsiteX0" y="connsiteY0"/>
                      </a:cxn>
                      <a:cxn ang="0">
                        <a:pos x="connsiteX1" y="connsiteY1"/>
                      </a:cxn>
                      <a:cxn ang="0">
                        <a:pos x="connsiteX2" y="connsiteY2"/>
                      </a:cxn>
                    </a:cxnLst>
                    <a:rect l="l" t="t" r="r" b="b"/>
                    <a:pathLst>
                      <a:path w="213213" h="69369">
                        <a:moveTo>
                          <a:pt x="630" y="69580"/>
                        </a:moveTo>
                        <a:lnTo>
                          <a:pt x="213844" y="69580"/>
                        </a:lnTo>
                        <a:lnTo>
                          <a:pt x="107237" y="210"/>
                        </a:lnTo>
                        <a:close/>
                      </a:path>
                    </a:pathLst>
                  </a:custGeom>
                  <a:solidFill>
                    <a:srgbClr val="FF5252">
                      <a:alpha val="70000"/>
                    </a:srgbClr>
                  </a:solidFill>
                  <a:ln w="9684" cap="flat">
                    <a:noFill/>
                    <a:prstDash val="solid"/>
                    <a:miter/>
                  </a:ln>
                </p:spPr>
                <p:txBody>
                  <a:bodyPr rtlCol="0" anchor="ctr"/>
                  <a:lstStyle/>
                  <a:p>
                    <a:endParaRPr lang="en-IN" sz="2133"/>
                  </a:p>
                </p:txBody>
              </p:sp>
            </p:grpSp>
            <p:grpSp>
              <p:nvGrpSpPr>
                <p:cNvPr id="90" name="Graphic 3">
                  <a:extLst>
                    <a:ext uri="{FF2B5EF4-FFF2-40B4-BE49-F238E27FC236}">
                      <a16:creationId xmlns:a16="http://schemas.microsoft.com/office/drawing/2014/main" id="{0C736E69-8CF0-96A2-EA40-E2F08FB2A865}"/>
                    </a:ext>
                  </a:extLst>
                </p:cNvPr>
                <p:cNvGrpSpPr/>
                <p:nvPr/>
              </p:nvGrpSpPr>
              <p:grpSpPr>
                <a:xfrm>
                  <a:off x="6323057" y="2209286"/>
                  <a:ext cx="1938304" cy="408022"/>
                  <a:chOff x="6323057" y="2209286"/>
                  <a:chExt cx="1938304" cy="408022"/>
                </a:xfrm>
              </p:grpSpPr>
              <p:sp>
                <p:nvSpPr>
                  <p:cNvPr id="91" name="Freeform: Shape 90">
                    <a:extLst>
                      <a:ext uri="{FF2B5EF4-FFF2-40B4-BE49-F238E27FC236}">
                        <a16:creationId xmlns:a16="http://schemas.microsoft.com/office/drawing/2014/main" id="{1D844FC9-F922-043B-3B3F-E8A5A126FE81}"/>
                      </a:ext>
                    </a:extLst>
                  </p:cNvPr>
                  <p:cNvSpPr/>
                  <p:nvPr/>
                </p:nvSpPr>
                <p:spPr>
                  <a:xfrm>
                    <a:off x="6323057" y="2209286"/>
                    <a:ext cx="1938304" cy="277479"/>
                  </a:xfrm>
                  <a:custGeom>
                    <a:avLst/>
                    <a:gdLst>
                      <a:gd name="connsiteX0" fmla="*/ 1890477 w 1938304"/>
                      <a:gd name="connsiteY0" fmla="*/ 290 h 277479"/>
                      <a:gd name="connsiteX1" fmla="*/ 1938935 w 1938304"/>
                      <a:gd name="connsiteY1" fmla="*/ 290 h 277479"/>
                      <a:gd name="connsiteX2" fmla="*/ 1938935 w 1938304"/>
                      <a:gd name="connsiteY2" fmla="*/ 277770 h 277479"/>
                      <a:gd name="connsiteX3" fmla="*/ 1890477 w 1938304"/>
                      <a:gd name="connsiteY3" fmla="*/ 277770 h 277479"/>
                      <a:gd name="connsiteX4" fmla="*/ 49088 w 1938304"/>
                      <a:gd name="connsiteY4" fmla="*/ 277770 h 277479"/>
                      <a:gd name="connsiteX5" fmla="*/ 630 w 1938304"/>
                      <a:gd name="connsiteY5" fmla="*/ 277770 h 277479"/>
                      <a:gd name="connsiteX6" fmla="*/ 630 w 1938304"/>
                      <a:gd name="connsiteY6" fmla="*/ 290 h 277479"/>
                      <a:gd name="connsiteX7" fmla="*/ 49088 w 1938304"/>
                      <a:gd name="connsiteY7" fmla="*/ 290 h 277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8304" h="277479">
                        <a:moveTo>
                          <a:pt x="1890477" y="290"/>
                        </a:moveTo>
                        <a:cubicBezTo>
                          <a:pt x="1917240" y="290"/>
                          <a:pt x="1938935" y="290"/>
                          <a:pt x="1938935" y="290"/>
                        </a:cubicBezTo>
                        <a:lnTo>
                          <a:pt x="1938935" y="277770"/>
                        </a:lnTo>
                        <a:cubicBezTo>
                          <a:pt x="1938935" y="277770"/>
                          <a:pt x="1917240" y="277770"/>
                          <a:pt x="1890477" y="277770"/>
                        </a:cubicBezTo>
                        <a:lnTo>
                          <a:pt x="49088" y="277770"/>
                        </a:lnTo>
                        <a:cubicBezTo>
                          <a:pt x="22325" y="277770"/>
                          <a:pt x="630" y="277770"/>
                          <a:pt x="630" y="277770"/>
                        </a:cubicBezTo>
                        <a:lnTo>
                          <a:pt x="630" y="290"/>
                        </a:lnTo>
                        <a:cubicBezTo>
                          <a:pt x="630" y="290"/>
                          <a:pt x="22325" y="290"/>
                          <a:pt x="49088" y="290"/>
                        </a:cubicBezTo>
                        <a:close/>
                      </a:path>
                    </a:pathLst>
                  </a:custGeom>
                  <a:solidFill>
                    <a:srgbClr val="FFFFFF"/>
                  </a:solidFill>
                  <a:ln w="9684" cap="flat">
                    <a:noFill/>
                    <a:prstDash val="solid"/>
                    <a:miter/>
                  </a:ln>
                </p:spPr>
                <p:txBody>
                  <a:bodyPr rtlCol="0" anchor="ctr"/>
                  <a:lstStyle/>
                  <a:p>
                    <a:endParaRPr lang="en-IN" sz="2133"/>
                  </a:p>
                </p:txBody>
              </p:sp>
              <p:sp>
                <p:nvSpPr>
                  <p:cNvPr id="92" name="Freeform: Shape 91">
                    <a:extLst>
                      <a:ext uri="{FF2B5EF4-FFF2-40B4-BE49-F238E27FC236}">
                        <a16:creationId xmlns:a16="http://schemas.microsoft.com/office/drawing/2014/main" id="{6A00999D-3E43-ED27-44FA-775534A5B132}"/>
                      </a:ext>
                    </a:extLst>
                  </p:cNvPr>
                  <p:cNvSpPr/>
                  <p:nvPr/>
                </p:nvSpPr>
                <p:spPr>
                  <a:xfrm>
                    <a:off x="6371515" y="2243971"/>
                    <a:ext cx="1259898" cy="208109"/>
                  </a:xfrm>
                  <a:custGeom>
                    <a:avLst/>
                    <a:gdLst>
                      <a:gd name="connsiteX0" fmla="*/ 1231454 w 1259898"/>
                      <a:gd name="connsiteY0" fmla="*/ 290 h 208109"/>
                      <a:gd name="connsiteX1" fmla="*/ 1260528 w 1259898"/>
                      <a:gd name="connsiteY1" fmla="*/ 290 h 208109"/>
                      <a:gd name="connsiteX2" fmla="*/ 1260528 w 1259898"/>
                      <a:gd name="connsiteY2" fmla="*/ 208400 h 208109"/>
                      <a:gd name="connsiteX3" fmla="*/ 1231454 w 1259898"/>
                      <a:gd name="connsiteY3" fmla="*/ 208400 h 208109"/>
                      <a:gd name="connsiteX4" fmla="*/ 29705 w 1259898"/>
                      <a:gd name="connsiteY4" fmla="*/ 208400 h 208109"/>
                      <a:gd name="connsiteX5" fmla="*/ 630 w 1259898"/>
                      <a:gd name="connsiteY5" fmla="*/ 208400 h 208109"/>
                      <a:gd name="connsiteX6" fmla="*/ 630 w 1259898"/>
                      <a:gd name="connsiteY6" fmla="*/ 290 h 208109"/>
                      <a:gd name="connsiteX7" fmla="*/ 29705 w 1259898"/>
                      <a:gd name="connsiteY7" fmla="*/ 290 h 20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9898" h="208109">
                        <a:moveTo>
                          <a:pt x="1231454" y="290"/>
                        </a:moveTo>
                        <a:cubicBezTo>
                          <a:pt x="1247511" y="290"/>
                          <a:pt x="1260528" y="290"/>
                          <a:pt x="1260528" y="290"/>
                        </a:cubicBezTo>
                        <a:lnTo>
                          <a:pt x="1260528" y="208400"/>
                        </a:lnTo>
                        <a:cubicBezTo>
                          <a:pt x="1260528" y="208400"/>
                          <a:pt x="1247511" y="208400"/>
                          <a:pt x="1231454" y="208400"/>
                        </a:cubicBezTo>
                        <a:lnTo>
                          <a:pt x="29705" y="208400"/>
                        </a:lnTo>
                        <a:cubicBezTo>
                          <a:pt x="13647" y="208400"/>
                          <a:pt x="630" y="208400"/>
                          <a:pt x="630" y="208400"/>
                        </a:cubicBezTo>
                        <a:lnTo>
                          <a:pt x="630" y="290"/>
                        </a:lnTo>
                        <a:cubicBezTo>
                          <a:pt x="630" y="290"/>
                          <a:pt x="13647" y="290"/>
                          <a:pt x="29705" y="290"/>
                        </a:cubicBezTo>
                        <a:close/>
                      </a:path>
                    </a:pathLst>
                  </a:custGeom>
                  <a:solidFill>
                    <a:srgbClr val="4CAF50">
                      <a:alpha val="80000"/>
                    </a:srgbClr>
                  </a:solidFill>
                  <a:ln w="9684" cap="flat">
                    <a:noFill/>
                    <a:prstDash val="solid"/>
                    <a:miter/>
                  </a:ln>
                </p:spPr>
                <p:txBody>
                  <a:bodyPr rtlCol="0" anchor="ctr"/>
                  <a:lstStyle/>
                  <a:p>
                    <a:endParaRPr lang="en-IN" sz="2133"/>
                  </a:p>
                </p:txBody>
              </p:sp>
              <p:sp>
                <p:nvSpPr>
                  <p:cNvPr id="93" name="TextBox 92">
                    <a:extLst>
                      <a:ext uri="{FF2B5EF4-FFF2-40B4-BE49-F238E27FC236}">
                        <a16:creationId xmlns:a16="http://schemas.microsoft.com/office/drawing/2014/main" id="{C32916E2-EE3B-2898-AF6E-156C4BA0201E}"/>
                      </a:ext>
                    </a:extLst>
                  </p:cNvPr>
                  <p:cNvSpPr txBox="1"/>
                  <p:nvPr/>
                </p:nvSpPr>
                <p:spPr>
                  <a:xfrm>
                    <a:off x="6752714" y="2214318"/>
                    <a:ext cx="384721" cy="153841"/>
                  </a:xfrm>
                  <a:prstGeom prst="rect">
                    <a:avLst/>
                  </a:prstGeom>
                  <a:noFill/>
                  <a:ln>
                    <a:noFill/>
                  </a:ln>
                </p:spPr>
                <p:txBody>
                  <a:bodyPr wrap="none" lIns="0" tIns="0" rIns="0" bIns="0" rtlCol="0">
                    <a:spAutoFit/>
                  </a:bodyPr>
                  <a:lstStyle/>
                  <a:p>
                    <a:pPr defTabSz="239994">
                      <a:tabLst>
                        <a:tab pos="239994" algn="l"/>
                      </a:tabLst>
                    </a:pPr>
                    <a:r>
                      <a:rPr lang="en-IN" sz="1333" b="1" dirty="0">
                        <a:ln/>
                        <a:solidFill>
                          <a:srgbClr val="FFFFFF"/>
                        </a:solidFill>
                        <a:latin typeface="Arial"/>
                        <a:cs typeface="Arial"/>
                        <a:sym typeface="Arial"/>
                        <a:rtl val="0"/>
                      </a:rPr>
                      <a:t>Signal</a:t>
                    </a:r>
                  </a:p>
                </p:txBody>
              </p:sp>
              <p:sp>
                <p:nvSpPr>
                  <p:cNvPr id="94" name="Freeform: Shape 93">
                    <a:extLst>
                      <a:ext uri="{FF2B5EF4-FFF2-40B4-BE49-F238E27FC236}">
                        <a16:creationId xmlns:a16="http://schemas.microsoft.com/office/drawing/2014/main" id="{F1A3512F-AF13-48D7-87A7-F974967AE2FC}"/>
                      </a:ext>
                    </a:extLst>
                  </p:cNvPr>
                  <p:cNvSpPr/>
                  <p:nvPr/>
                </p:nvSpPr>
                <p:spPr>
                  <a:xfrm>
                    <a:off x="7631413" y="2243971"/>
                    <a:ext cx="581491" cy="208109"/>
                  </a:xfrm>
                  <a:custGeom>
                    <a:avLst/>
                    <a:gdLst>
                      <a:gd name="connsiteX0" fmla="*/ 630 w 581491"/>
                      <a:gd name="connsiteY0" fmla="*/ 290 h 208109"/>
                      <a:gd name="connsiteX1" fmla="*/ 582121 w 581491"/>
                      <a:gd name="connsiteY1" fmla="*/ 290 h 208109"/>
                      <a:gd name="connsiteX2" fmla="*/ 582121 w 581491"/>
                      <a:gd name="connsiteY2" fmla="*/ 208400 h 208109"/>
                      <a:gd name="connsiteX3" fmla="*/ 630 w 581491"/>
                      <a:gd name="connsiteY3" fmla="*/ 208400 h 208109"/>
                    </a:gdLst>
                    <a:ahLst/>
                    <a:cxnLst>
                      <a:cxn ang="0">
                        <a:pos x="connsiteX0" y="connsiteY0"/>
                      </a:cxn>
                      <a:cxn ang="0">
                        <a:pos x="connsiteX1" y="connsiteY1"/>
                      </a:cxn>
                      <a:cxn ang="0">
                        <a:pos x="connsiteX2" y="connsiteY2"/>
                      </a:cxn>
                      <a:cxn ang="0">
                        <a:pos x="connsiteX3" y="connsiteY3"/>
                      </a:cxn>
                    </a:cxnLst>
                    <a:rect l="l" t="t" r="r" b="b"/>
                    <a:pathLst>
                      <a:path w="581491" h="208109">
                        <a:moveTo>
                          <a:pt x="630" y="290"/>
                        </a:moveTo>
                        <a:lnTo>
                          <a:pt x="582121" y="290"/>
                        </a:lnTo>
                        <a:lnTo>
                          <a:pt x="582121" y="208400"/>
                        </a:lnTo>
                        <a:lnTo>
                          <a:pt x="630" y="208400"/>
                        </a:lnTo>
                        <a:close/>
                      </a:path>
                    </a:pathLst>
                  </a:custGeom>
                  <a:solidFill>
                    <a:srgbClr val="FF5252">
                      <a:alpha val="70000"/>
                    </a:srgbClr>
                  </a:solidFill>
                  <a:ln w="9684" cap="flat">
                    <a:noFill/>
                    <a:prstDash val="solid"/>
                    <a:miter/>
                  </a:ln>
                </p:spPr>
                <p:txBody>
                  <a:bodyPr rtlCol="0" anchor="ctr"/>
                  <a:lstStyle/>
                  <a:p>
                    <a:endParaRPr lang="en-IN" sz="2133"/>
                  </a:p>
                </p:txBody>
              </p:sp>
              <p:sp>
                <p:nvSpPr>
                  <p:cNvPr id="95" name="TextBox 94">
                    <a:extLst>
                      <a:ext uri="{FF2B5EF4-FFF2-40B4-BE49-F238E27FC236}">
                        <a16:creationId xmlns:a16="http://schemas.microsoft.com/office/drawing/2014/main" id="{7DF358D9-2295-2D23-918A-2893B920F34F}"/>
                      </a:ext>
                    </a:extLst>
                  </p:cNvPr>
                  <p:cNvSpPr txBox="1"/>
                  <p:nvPr/>
                </p:nvSpPr>
                <p:spPr>
                  <a:xfrm>
                    <a:off x="7771345" y="2242118"/>
                    <a:ext cx="163506" cy="123159"/>
                  </a:xfrm>
                  <a:prstGeom prst="rect">
                    <a:avLst/>
                  </a:prstGeom>
                  <a:noFill/>
                  <a:ln>
                    <a:noFill/>
                  </a:ln>
                </p:spPr>
                <p:txBody>
                  <a:bodyPr wrap="none" lIns="0" tIns="0" rIns="0" bIns="0" rtlCol="0">
                    <a:spAutoFit/>
                  </a:bodyPr>
                  <a:lstStyle/>
                  <a:p>
                    <a:pPr defTabSz="239994">
                      <a:tabLst>
                        <a:tab pos="239994" algn="l"/>
                      </a:tabLst>
                    </a:pPr>
                    <a:r>
                      <a:rPr lang="en-IN" sz="1067" b="1" dirty="0">
                        <a:ln/>
                        <a:solidFill>
                          <a:srgbClr val="FFFFFF"/>
                        </a:solidFill>
                        <a:latin typeface="Arial"/>
                        <a:cs typeface="Arial"/>
                        <a:sym typeface="Arial"/>
                        <a:rtl val="0"/>
                      </a:rPr>
                      <a:t>I+N</a:t>
                    </a:r>
                  </a:p>
                </p:txBody>
              </p:sp>
              <p:sp>
                <p:nvSpPr>
                  <p:cNvPr id="96" name="TextBox 95">
                    <a:extLst>
                      <a:ext uri="{FF2B5EF4-FFF2-40B4-BE49-F238E27FC236}">
                        <a16:creationId xmlns:a16="http://schemas.microsoft.com/office/drawing/2014/main" id="{7616A29B-20C4-DCA7-E083-CBFBE021225D}"/>
                      </a:ext>
                    </a:extLst>
                  </p:cNvPr>
                  <p:cNvSpPr txBox="1"/>
                  <p:nvPr/>
                </p:nvSpPr>
                <p:spPr>
                  <a:xfrm>
                    <a:off x="6987556" y="2447983"/>
                    <a:ext cx="384721" cy="169325"/>
                  </a:xfrm>
                  <a:prstGeom prst="rect">
                    <a:avLst/>
                  </a:prstGeom>
                  <a:noFill/>
                  <a:ln>
                    <a:noFill/>
                  </a:ln>
                </p:spPr>
                <p:txBody>
                  <a:bodyPr wrap="none" lIns="0" tIns="0" rIns="0" bIns="0" rtlCol="0">
                    <a:spAutoFit/>
                  </a:bodyPr>
                  <a:lstStyle/>
                  <a:p>
                    <a:pPr defTabSz="239994">
                      <a:tabLst>
                        <a:tab pos="239994" algn="l"/>
                      </a:tabLst>
                    </a:pPr>
                    <a:r>
                      <a:rPr lang="en-IN" sz="1467" b="1" dirty="0">
                        <a:ln/>
                        <a:solidFill>
                          <a:srgbClr val="339933"/>
                        </a:solidFill>
                        <a:latin typeface="Arial"/>
                        <a:cs typeface="Arial"/>
                        <a:sym typeface="Arial"/>
                        <a:rtl val="0"/>
                      </a:rPr>
                      <a:t>15 dB</a:t>
                    </a:r>
                  </a:p>
                </p:txBody>
              </p:sp>
            </p:grpSp>
          </p:grpSp>
          <p:grpSp>
            <p:nvGrpSpPr>
              <p:cNvPr id="97" name="Graphic 3">
                <a:extLst>
                  <a:ext uri="{FF2B5EF4-FFF2-40B4-BE49-F238E27FC236}">
                    <a16:creationId xmlns:a16="http://schemas.microsoft.com/office/drawing/2014/main" id="{6054496D-B8DD-E8E1-EE76-5278D2AC88BE}"/>
                  </a:ext>
                </a:extLst>
              </p:cNvPr>
              <p:cNvGrpSpPr/>
              <p:nvPr/>
            </p:nvGrpSpPr>
            <p:grpSpPr>
              <a:xfrm>
                <a:off x="6323057" y="2348026"/>
                <a:ext cx="1938304" cy="417352"/>
                <a:chOff x="6323057" y="2348026"/>
                <a:chExt cx="1938304" cy="417352"/>
              </a:xfrm>
            </p:grpSpPr>
            <p:sp>
              <p:nvSpPr>
                <p:cNvPr id="98" name="Freeform: Shape 97">
                  <a:extLst>
                    <a:ext uri="{FF2B5EF4-FFF2-40B4-BE49-F238E27FC236}">
                      <a16:creationId xmlns:a16="http://schemas.microsoft.com/office/drawing/2014/main" id="{B7A05C80-0B8A-F3C7-8AE9-D0B44338AA77}"/>
                    </a:ext>
                  </a:extLst>
                </p:cNvPr>
                <p:cNvSpPr/>
                <p:nvPr/>
              </p:nvSpPr>
              <p:spPr>
                <a:xfrm>
                  <a:off x="6323057" y="2348026"/>
                  <a:ext cx="1938304" cy="277479"/>
                </a:xfrm>
                <a:custGeom>
                  <a:avLst/>
                  <a:gdLst>
                    <a:gd name="connsiteX0" fmla="*/ 1745104 w 1938304"/>
                    <a:gd name="connsiteY0" fmla="*/ 310 h 277479"/>
                    <a:gd name="connsiteX1" fmla="*/ 1938935 w 1938304"/>
                    <a:gd name="connsiteY1" fmla="*/ 310 h 277479"/>
                    <a:gd name="connsiteX2" fmla="*/ 1938935 w 1938304"/>
                    <a:gd name="connsiteY2" fmla="*/ 277790 h 277479"/>
                    <a:gd name="connsiteX3" fmla="*/ 1745104 w 1938304"/>
                    <a:gd name="connsiteY3" fmla="*/ 277790 h 277479"/>
                    <a:gd name="connsiteX4" fmla="*/ 194460 w 1938304"/>
                    <a:gd name="connsiteY4" fmla="*/ 277790 h 277479"/>
                    <a:gd name="connsiteX5" fmla="*/ 630 w 1938304"/>
                    <a:gd name="connsiteY5" fmla="*/ 277790 h 277479"/>
                    <a:gd name="connsiteX6" fmla="*/ 630 w 1938304"/>
                    <a:gd name="connsiteY6" fmla="*/ 310 h 277479"/>
                    <a:gd name="connsiteX7" fmla="*/ 194460 w 1938304"/>
                    <a:gd name="connsiteY7" fmla="*/ 310 h 277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8304" h="277479">
                      <a:moveTo>
                        <a:pt x="1745104" y="310"/>
                      </a:moveTo>
                      <a:cubicBezTo>
                        <a:pt x="1852154" y="310"/>
                        <a:pt x="1938935" y="310"/>
                        <a:pt x="1938935" y="310"/>
                      </a:cubicBezTo>
                      <a:lnTo>
                        <a:pt x="1938935" y="277790"/>
                      </a:lnTo>
                      <a:cubicBezTo>
                        <a:pt x="1938935" y="277790"/>
                        <a:pt x="1852154" y="277790"/>
                        <a:pt x="1745104" y="277790"/>
                      </a:cubicBezTo>
                      <a:lnTo>
                        <a:pt x="194460" y="277790"/>
                      </a:lnTo>
                      <a:cubicBezTo>
                        <a:pt x="87411" y="277790"/>
                        <a:pt x="630" y="277790"/>
                        <a:pt x="630" y="277790"/>
                      </a:cubicBezTo>
                      <a:lnTo>
                        <a:pt x="630" y="310"/>
                      </a:lnTo>
                      <a:cubicBezTo>
                        <a:pt x="630" y="310"/>
                        <a:pt x="87411" y="310"/>
                        <a:pt x="194460" y="310"/>
                      </a:cubicBezTo>
                      <a:close/>
                    </a:path>
                  </a:pathLst>
                </a:custGeom>
                <a:solidFill>
                  <a:srgbClr val="FFFFFF"/>
                </a:solidFill>
                <a:ln w="9684" cap="flat">
                  <a:noFill/>
                  <a:prstDash val="solid"/>
                  <a:miter/>
                </a:ln>
              </p:spPr>
              <p:txBody>
                <a:bodyPr rtlCol="0" anchor="ctr"/>
                <a:lstStyle/>
                <a:p>
                  <a:endParaRPr lang="en-IN" sz="2133"/>
                </a:p>
              </p:txBody>
            </p:sp>
            <p:sp>
              <p:nvSpPr>
                <p:cNvPr id="99" name="Freeform: Shape 98">
                  <a:extLst>
                    <a:ext uri="{FF2B5EF4-FFF2-40B4-BE49-F238E27FC236}">
                      <a16:creationId xmlns:a16="http://schemas.microsoft.com/office/drawing/2014/main" id="{36FAC9CE-24AC-A1DF-E167-6C72F7AE80ED}"/>
                    </a:ext>
                  </a:extLst>
                </p:cNvPr>
                <p:cNvSpPr/>
                <p:nvPr/>
              </p:nvSpPr>
              <p:spPr>
                <a:xfrm>
                  <a:off x="6371515" y="2382711"/>
                  <a:ext cx="1841389" cy="208109"/>
                </a:xfrm>
                <a:custGeom>
                  <a:avLst/>
                  <a:gdLst>
                    <a:gd name="connsiteX0" fmla="*/ 1696647 w 1841389"/>
                    <a:gd name="connsiteY0" fmla="*/ 310 h 208109"/>
                    <a:gd name="connsiteX1" fmla="*/ 1842020 w 1841389"/>
                    <a:gd name="connsiteY1" fmla="*/ 310 h 208109"/>
                    <a:gd name="connsiteX2" fmla="*/ 1842020 w 1841389"/>
                    <a:gd name="connsiteY2" fmla="*/ 208420 h 208109"/>
                    <a:gd name="connsiteX3" fmla="*/ 1696647 w 1841389"/>
                    <a:gd name="connsiteY3" fmla="*/ 208420 h 208109"/>
                    <a:gd name="connsiteX4" fmla="*/ 146003 w 1841389"/>
                    <a:gd name="connsiteY4" fmla="*/ 208420 h 208109"/>
                    <a:gd name="connsiteX5" fmla="*/ 630 w 1841389"/>
                    <a:gd name="connsiteY5" fmla="*/ 208420 h 208109"/>
                    <a:gd name="connsiteX6" fmla="*/ 630 w 1841389"/>
                    <a:gd name="connsiteY6" fmla="*/ 310 h 208109"/>
                    <a:gd name="connsiteX7" fmla="*/ 146003 w 1841389"/>
                    <a:gd name="connsiteY7" fmla="*/ 310 h 20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1389" h="208109">
                      <a:moveTo>
                        <a:pt x="1696647" y="310"/>
                      </a:moveTo>
                      <a:cubicBezTo>
                        <a:pt x="1776934" y="310"/>
                        <a:pt x="1842020" y="310"/>
                        <a:pt x="1842020" y="310"/>
                      </a:cubicBezTo>
                      <a:lnTo>
                        <a:pt x="1842020" y="208420"/>
                      </a:lnTo>
                      <a:cubicBezTo>
                        <a:pt x="1842020" y="208420"/>
                        <a:pt x="1776934" y="208420"/>
                        <a:pt x="1696647" y="208420"/>
                      </a:cubicBezTo>
                      <a:lnTo>
                        <a:pt x="146003" y="208420"/>
                      </a:lnTo>
                      <a:cubicBezTo>
                        <a:pt x="65716" y="208420"/>
                        <a:pt x="630" y="208420"/>
                        <a:pt x="630" y="208420"/>
                      </a:cubicBezTo>
                      <a:lnTo>
                        <a:pt x="630" y="310"/>
                      </a:lnTo>
                      <a:cubicBezTo>
                        <a:pt x="630" y="310"/>
                        <a:pt x="65716" y="310"/>
                        <a:pt x="146003" y="310"/>
                      </a:cubicBezTo>
                      <a:close/>
                    </a:path>
                  </a:pathLst>
                </a:custGeom>
                <a:gradFill>
                  <a:gsLst>
                    <a:gs pos="0">
                      <a:srgbClr val="FF5252"/>
                    </a:gs>
                    <a:gs pos="30000">
                      <a:srgbClr val="FFEB3B"/>
                    </a:gs>
                    <a:gs pos="100000">
                      <a:srgbClr val="4CAF50"/>
                    </a:gs>
                  </a:gsLst>
                  <a:lin ang="0" scaled="1"/>
                </a:gradFill>
                <a:ln w="9684" cap="flat">
                  <a:noFill/>
                  <a:prstDash val="solid"/>
                  <a:miter/>
                </a:ln>
              </p:spPr>
              <p:txBody>
                <a:bodyPr rtlCol="0" anchor="ctr"/>
                <a:lstStyle/>
                <a:p>
                  <a:endParaRPr lang="en-IN" sz="2133"/>
                </a:p>
              </p:txBody>
            </p:sp>
            <p:sp>
              <p:nvSpPr>
                <p:cNvPr id="100" name="Freeform: Shape 99">
                  <a:extLst>
                    <a:ext uri="{FF2B5EF4-FFF2-40B4-BE49-F238E27FC236}">
                      <a16:creationId xmlns:a16="http://schemas.microsoft.com/office/drawing/2014/main" id="{F05DEDE2-CE3E-4016-6E6F-C9645A1B0E2D}"/>
                    </a:ext>
                  </a:extLst>
                </p:cNvPr>
                <p:cNvSpPr/>
                <p:nvPr/>
              </p:nvSpPr>
              <p:spPr>
                <a:xfrm>
                  <a:off x="7602338" y="2361900"/>
                  <a:ext cx="348894" cy="249731"/>
                </a:xfrm>
                <a:custGeom>
                  <a:avLst/>
                  <a:gdLst>
                    <a:gd name="connsiteX0" fmla="*/ 349525 w 348894"/>
                    <a:gd name="connsiteY0" fmla="*/ 125176 h 249731"/>
                    <a:gd name="connsiteX1" fmla="*/ 175077 w 348894"/>
                    <a:gd name="connsiteY1" fmla="*/ 250042 h 249731"/>
                    <a:gd name="connsiteX2" fmla="*/ 630 w 348894"/>
                    <a:gd name="connsiteY2" fmla="*/ 125176 h 249731"/>
                    <a:gd name="connsiteX3" fmla="*/ 175077 w 348894"/>
                    <a:gd name="connsiteY3" fmla="*/ 310 h 249731"/>
                    <a:gd name="connsiteX4" fmla="*/ 349525 w 348894"/>
                    <a:gd name="connsiteY4" fmla="*/ 125176 h 249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94" h="249731">
                      <a:moveTo>
                        <a:pt x="349525" y="125176"/>
                      </a:moveTo>
                      <a:cubicBezTo>
                        <a:pt x="349525" y="194138"/>
                        <a:pt x="271422" y="250042"/>
                        <a:pt x="175077" y="250042"/>
                      </a:cubicBezTo>
                      <a:cubicBezTo>
                        <a:pt x="78733" y="250042"/>
                        <a:pt x="630" y="194138"/>
                        <a:pt x="630" y="125176"/>
                      </a:cubicBezTo>
                      <a:cubicBezTo>
                        <a:pt x="630" y="56214"/>
                        <a:pt x="78733" y="310"/>
                        <a:pt x="175077" y="310"/>
                      </a:cubicBezTo>
                      <a:cubicBezTo>
                        <a:pt x="271422" y="310"/>
                        <a:pt x="349525" y="56214"/>
                        <a:pt x="349525" y="125176"/>
                      </a:cubicBezTo>
                      <a:close/>
                    </a:path>
                  </a:pathLst>
                </a:custGeom>
                <a:solidFill>
                  <a:srgbClr val="FFFFFF"/>
                </a:solidFill>
                <a:ln w="19368" cap="flat">
                  <a:solidFill>
                    <a:srgbClr val="339933"/>
                  </a:solidFill>
                  <a:prstDash val="solid"/>
                  <a:miter/>
                </a:ln>
              </p:spPr>
              <p:txBody>
                <a:bodyPr rtlCol="0" anchor="ctr"/>
                <a:lstStyle/>
                <a:p>
                  <a:endParaRPr lang="en-IN" sz="2133"/>
                </a:p>
              </p:txBody>
            </p:sp>
            <p:sp>
              <p:nvSpPr>
                <p:cNvPr id="101" name="TextBox 100">
                  <a:extLst>
                    <a:ext uri="{FF2B5EF4-FFF2-40B4-BE49-F238E27FC236}">
                      <a16:creationId xmlns:a16="http://schemas.microsoft.com/office/drawing/2014/main" id="{47B3A9E2-C7B9-9F1C-1F60-2392AF716953}"/>
                    </a:ext>
                  </a:extLst>
                </p:cNvPr>
                <p:cNvSpPr txBox="1"/>
                <p:nvPr/>
              </p:nvSpPr>
              <p:spPr>
                <a:xfrm>
                  <a:off x="7682079" y="2427325"/>
                  <a:ext cx="141866" cy="153841"/>
                </a:xfrm>
                <a:prstGeom prst="rect">
                  <a:avLst/>
                </a:prstGeom>
                <a:noFill/>
                <a:ln>
                  <a:noFill/>
                </a:ln>
              </p:spPr>
              <p:txBody>
                <a:bodyPr wrap="none" lIns="0" tIns="0" rIns="0" bIns="0" rtlCol="0">
                  <a:spAutoFit/>
                </a:bodyPr>
                <a:lstStyle/>
                <a:p>
                  <a:pPr defTabSz="239994">
                    <a:tabLst>
                      <a:tab pos="239994" algn="l"/>
                    </a:tabLst>
                  </a:pPr>
                  <a:r>
                    <a:rPr lang="en-IN" sz="1333" b="1" dirty="0">
                      <a:ln/>
                      <a:solidFill>
                        <a:srgbClr val="339933"/>
                      </a:solidFill>
                      <a:latin typeface="Arial"/>
                      <a:cs typeface="Arial"/>
                      <a:sym typeface="Arial"/>
                      <a:rtl val="0"/>
                    </a:rPr>
                    <a:t>15</a:t>
                  </a:r>
                </a:p>
              </p:txBody>
            </p:sp>
            <p:sp>
              <p:nvSpPr>
                <p:cNvPr id="102" name="TextBox 101">
                  <a:extLst>
                    <a:ext uri="{FF2B5EF4-FFF2-40B4-BE49-F238E27FC236}">
                      <a16:creationId xmlns:a16="http://schemas.microsoft.com/office/drawing/2014/main" id="{17779161-6C78-BCA8-876B-C2DE699DB960}"/>
                    </a:ext>
                  </a:extLst>
                </p:cNvPr>
                <p:cNvSpPr txBox="1"/>
                <p:nvPr/>
              </p:nvSpPr>
              <p:spPr>
                <a:xfrm>
                  <a:off x="6425447" y="2642219"/>
                  <a:ext cx="210395"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FF5252"/>
                      </a:solidFill>
                      <a:latin typeface="Arial"/>
                      <a:cs typeface="Arial"/>
                      <a:sym typeface="Arial"/>
                      <a:rtl val="0"/>
                    </a:rPr>
                    <a:t>0 dB</a:t>
                  </a:r>
                </a:p>
              </p:txBody>
            </p:sp>
            <p:sp>
              <p:nvSpPr>
                <p:cNvPr id="103" name="TextBox 102">
                  <a:extLst>
                    <a:ext uri="{FF2B5EF4-FFF2-40B4-BE49-F238E27FC236}">
                      <a16:creationId xmlns:a16="http://schemas.microsoft.com/office/drawing/2014/main" id="{F5FBD33C-776F-4CFE-861D-CAF89558A4A3}"/>
                    </a:ext>
                  </a:extLst>
                </p:cNvPr>
                <p:cNvSpPr txBox="1"/>
                <p:nvPr/>
              </p:nvSpPr>
              <p:spPr>
                <a:xfrm>
                  <a:off x="7045705" y="2642219"/>
                  <a:ext cx="266900"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chemeClr val="tx1">
                          <a:lumMod val="75000"/>
                          <a:lumOff val="25000"/>
                        </a:schemeClr>
                      </a:solidFill>
                      <a:latin typeface="Arial"/>
                      <a:cs typeface="Arial"/>
                      <a:sym typeface="Arial"/>
                      <a:rtl val="0"/>
                    </a:rPr>
                    <a:t>10 dB</a:t>
                  </a:r>
                </a:p>
              </p:txBody>
            </p:sp>
            <p:sp>
              <p:nvSpPr>
                <p:cNvPr id="104" name="TextBox 103">
                  <a:extLst>
                    <a:ext uri="{FF2B5EF4-FFF2-40B4-BE49-F238E27FC236}">
                      <a16:creationId xmlns:a16="http://schemas.microsoft.com/office/drawing/2014/main" id="{92A785A0-E1BB-C725-944A-84457EE68695}"/>
                    </a:ext>
                  </a:extLst>
                </p:cNvPr>
                <p:cNvSpPr txBox="1"/>
                <p:nvPr/>
              </p:nvSpPr>
              <p:spPr>
                <a:xfrm>
                  <a:off x="7598122" y="2642219"/>
                  <a:ext cx="327013"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4CAF50"/>
                      </a:solidFill>
                      <a:latin typeface="Arial"/>
                      <a:cs typeface="Arial"/>
                      <a:sym typeface="Arial"/>
                      <a:rtl val="0"/>
                    </a:rPr>
                    <a:t>20+ dB</a:t>
                  </a:r>
                </a:p>
              </p:txBody>
            </p:sp>
          </p:grpSp>
          <p:grpSp>
            <p:nvGrpSpPr>
              <p:cNvPr id="105" name="Graphic 3">
                <a:extLst>
                  <a:ext uri="{FF2B5EF4-FFF2-40B4-BE49-F238E27FC236}">
                    <a16:creationId xmlns:a16="http://schemas.microsoft.com/office/drawing/2014/main" id="{BC7DF158-BA6C-8176-03D1-095157CF2D2E}"/>
                  </a:ext>
                </a:extLst>
              </p:cNvPr>
              <p:cNvGrpSpPr/>
              <p:nvPr/>
            </p:nvGrpSpPr>
            <p:grpSpPr>
              <a:xfrm>
                <a:off x="6230784" y="2760113"/>
                <a:ext cx="2132135" cy="972997"/>
                <a:chOff x="6230784" y="2760113"/>
                <a:chExt cx="2132135" cy="972997"/>
              </a:xfrm>
            </p:grpSpPr>
            <p:sp>
              <p:nvSpPr>
                <p:cNvPr id="106" name="Freeform: Shape 105">
                  <a:extLst>
                    <a:ext uri="{FF2B5EF4-FFF2-40B4-BE49-F238E27FC236}">
                      <a16:creationId xmlns:a16="http://schemas.microsoft.com/office/drawing/2014/main" id="{547A9324-3319-17C4-FBB3-6484E2105D81}"/>
                    </a:ext>
                  </a:extLst>
                </p:cNvPr>
                <p:cNvSpPr/>
                <p:nvPr/>
              </p:nvSpPr>
              <p:spPr>
                <a:xfrm>
                  <a:off x="6230784" y="2760113"/>
                  <a:ext cx="2132135" cy="832439"/>
                </a:xfrm>
                <a:custGeom>
                  <a:avLst/>
                  <a:gdLst>
                    <a:gd name="connsiteX0" fmla="*/ 2035840 w 2132135"/>
                    <a:gd name="connsiteY0" fmla="*/ 350 h 832439"/>
                    <a:gd name="connsiteX1" fmla="*/ 2132756 w 2132135"/>
                    <a:gd name="connsiteY1" fmla="*/ 350 h 832439"/>
                    <a:gd name="connsiteX2" fmla="*/ 2132756 w 2132135"/>
                    <a:gd name="connsiteY2" fmla="*/ 832790 h 832439"/>
                    <a:gd name="connsiteX3" fmla="*/ 2035840 w 2132135"/>
                    <a:gd name="connsiteY3" fmla="*/ 832790 h 832439"/>
                    <a:gd name="connsiteX4" fmla="*/ 97535 w 2132135"/>
                    <a:gd name="connsiteY4" fmla="*/ 832790 h 832439"/>
                    <a:gd name="connsiteX5" fmla="*/ 620 w 2132135"/>
                    <a:gd name="connsiteY5" fmla="*/ 832790 h 832439"/>
                    <a:gd name="connsiteX6" fmla="*/ 620 w 2132135"/>
                    <a:gd name="connsiteY6" fmla="*/ 350 h 832439"/>
                    <a:gd name="connsiteX7" fmla="*/ 97535 w 2132135"/>
                    <a:gd name="connsiteY7" fmla="*/ 350 h 8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2135" h="832439">
                      <a:moveTo>
                        <a:pt x="2035840" y="350"/>
                      </a:moveTo>
                      <a:cubicBezTo>
                        <a:pt x="2089365" y="350"/>
                        <a:pt x="2132756" y="350"/>
                        <a:pt x="2132756" y="350"/>
                      </a:cubicBezTo>
                      <a:lnTo>
                        <a:pt x="2132756" y="832790"/>
                      </a:lnTo>
                      <a:cubicBezTo>
                        <a:pt x="2132756" y="832790"/>
                        <a:pt x="2089365" y="832790"/>
                        <a:pt x="2035840" y="832790"/>
                      </a:cubicBezTo>
                      <a:lnTo>
                        <a:pt x="97535" y="832790"/>
                      </a:lnTo>
                      <a:cubicBezTo>
                        <a:pt x="44010" y="832790"/>
                        <a:pt x="620" y="832790"/>
                        <a:pt x="620" y="832790"/>
                      </a:cubicBezTo>
                      <a:lnTo>
                        <a:pt x="620" y="350"/>
                      </a:lnTo>
                      <a:cubicBezTo>
                        <a:pt x="620" y="350"/>
                        <a:pt x="44010" y="350"/>
                        <a:pt x="97535" y="350"/>
                      </a:cubicBezTo>
                      <a:close/>
                    </a:path>
                  </a:pathLst>
                </a:custGeom>
                <a:solidFill>
                  <a:srgbClr val="FFFFFF">
                    <a:alpha val="70000"/>
                  </a:srgbClr>
                </a:solidFill>
                <a:ln w="9684" cap="flat">
                  <a:noFill/>
                  <a:prstDash val="solid"/>
                  <a:miter/>
                </a:ln>
              </p:spPr>
              <p:txBody>
                <a:bodyPr rtlCol="0" anchor="ctr"/>
                <a:lstStyle/>
                <a:p>
                  <a:endParaRPr lang="en-IN" sz="2133"/>
                </a:p>
              </p:txBody>
            </p:sp>
            <p:sp>
              <p:nvSpPr>
                <p:cNvPr id="107" name="TextBox 106">
                  <a:extLst>
                    <a:ext uri="{FF2B5EF4-FFF2-40B4-BE49-F238E27FC236}">
                      <a16:creationId xmlns:a16="http://schemas.microsoft.com/office/drawing/2014/main" id="{76B3DE7F-E7CB-46A7-3F09-5E0EACDF9EF2}"/>
                    </a:ext>
                  </a:extLst>
                </p:cNvPr>
                <p:cNvSpPr txBox="1"/>
                <p:nvPr/>
              </p:nvSpPr>
              <p:spPr>
                <a:xfrm>
                  <a:off x="6347657" y="2786059"/>
                  <a:ext cx="993060" cy="138500"/>
                </a:xfrm>
                <a:prstGeom prst="rect">
                  <a:avLst/>
                </a:prstGeom>
                <a:noFill/>
                <a:ln>
                  <a:noFill/>
                </a:ln>
              </p:spPr>
              <p:txBody>
                <a:bodyPr wrap="none" lIns="0" tIns="0" rIns="0" bIns="0" rtlCol="0">
                  <a:spAutoFit/>
                </a:bodyPr>
                <a:lstStyle/>
                <a:p>
                  <a:pPr defTabSz="239994">
                    <a:tabLst>
                      <a:tab pos="239994" algn="l"/>
                    </a:tabLst>
                  </a:pPr>
                  <a:r>
                    <a:rPr lang="en-IN" sz="1200" b="1" dirty="0">
                      <a:ln/>
                      <a:solidFill>
                        <a:srgbClr val="339933"/>
                      </a:solidFill>
                      <a:latin typeface="Arial"/>
                      <a:cs typeface="Arial"/>
                      <a:sym typeface="Arial"/>
                      <a:rtl val="0"/>
                    </a:rPr>
                    <a:t>What it measures:</a:t>
                  </a:r>
                </a:p>
              </p:txBody>
            </p:sp>
            <p:sp>
              <p:nvSpPr>
                <p:cNvPr id="108" name="TextBox 107">
                  <a:extLst>
                    <a:ext uri="{FF2B5EF4-FFF2-40B4-BE49-F238E27FC236}">
                      <a16:creationId xmlns:a16="http://schemas.microsoft.com/office/drawing/2014/main" id="{DF1DC2CD-A298-9D53-4DE1-1D32F2E5F6FF}"/>
                    </a:ext>
                  </a:extLst>
                </p:cNvPr>
                <p:cNvSpPr txBox="1"/>
                <p:nvPr/>
              </p:nvSpPr>
              <p:spPr>
                <a:xfrm>
                  <a:off x="6347657" y="2966421"/>
                  <a:ext cx="1225095"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333333"/>
                      </a:solidFill>
                      <a:latin typeface="Arial"/>
                      <a:cs typeface="Arial"/>
                      <a:sym typeface="Arial"/>
                      <a:rtl val="0"/>
                    </a:rPr>
                    <a:t>• Ratio of desired signal power</a:t>
                  </a:r>
                </a:p>
              </p:txBody>
            </p:sp>
            <p:sp>
              <p:nvSpPr>
                <p:cNvPr id="109" name="TextBox 108">
                  <a:extLst>
                    <a:ext uri="{FF2B5EF4-FFF2-40B4-BE49-F238E27FC236}">
                      <a16:creationId xmlns:a16="http://schemas.microsoft.com/office/drawing/2014/main" id="{F2BFD366-EA6D-B9B4-BD36-5C58E2673503}"/>
                    </a:ext>
                  </a:extLst>
                </p:cNvPr>
                <p:cNvSpPr txBox="1"/>
                <p:nvPr/>
              </p:nvSpPr>
              <p:spPr>
                <a:xfrm>
                  <a:off x="6347657" y="3105161"/>
                  <a:ext cx="1012296"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333333"/>
                      </a:solidFill>
                      <a:latin typeface="Arial"/>
                      <a:cs typeface="Arial"/>
                      <a:sym typeface="Arial"/>
                      <a:rtl val="0"/>
                    </a:rPr>
                    <a:t>to interference plus noise</a:t>
                  </a:r>
                </a:p>
              </p:txBody>
            </p:sp>
            <p:sp>
              <p:nvSpPr>
                <p:cNvPr id="110" name="TextBox 109">
                  <a:extLst>
                    <a:ext uri="{FF2B5EF4-FFF2-40B4-BE49-F238E27FC236}">
                      <a16:creationId xmlns:a16="http://schemas.microsoft.com/office/drawing/2014/main" id="{9086DB64-24AA-7B96-AF93-4670FDB2F658}"/>
                    </a:ext>
                  </a:extLst>
                </p:cNvPr>
                <p:cNvSpPr txBox="1"/>
                <p:nvPr/>
              </p:nvSpPr>
              <p:spPr>
                <a:xfrm>
                  <a:off x="6347657" y="3306334"/>
                  <a:ext cx="538609" cy="138500"/>
                </a:xfrm>
                <a:prstGeom prst="rect">
                  <a:avLst/>
                </a:prstGeom>
                <a:noFill/>
                <a:ln>
                  <a:noFill/>
                </a:ln>
              </p:spPr>
              <p:txBody>
                <a:bodyPr wrap="none" lIns="0" tIns="0" rIns="0" bIns="0" rtlCol="0">
                  <a:spAutoFit/>
                </a:bodyPr>
                <a:lstStyle/>
                <a:p>
                  <a:pPr defTabSz="239994">
                    <a:tabLst>
                      <a:tab pos="239994" algn="l"/>
                    </a:tabLst>
                  </a:pPr>
                  <a:r>
                    <a:rPr lang="en-IN" sz="1200" b="1" dirty="0">
                      <a:ln/>
                      <a:solidFill>
                        <a:srgbClr val="339933"/>
                      </a:solidFill>
                      <a:latin typeface="Arial"/>
                      <a:cs typeface="Arial"/>
                      <a:sym typeface="Arial"/>
                      <a:rtl val="0"/>
                    </a:rPr>
                    <a:t>Indicates:</a:t>
                  </a:r>
                </a:p>
              </p:txBody>
            </p:sp>
            <p:sp>
              <p:nvSpPr>
                <p:cNvPr id="111" name="TextBox 110">
                  <a:extLst>
                    <a:ext uri="{FF2B5EF4-FFF2-40B4-BE49-F238E27FC236}">
                      <a16:creationId xmlns:a16="http://schemas.microsoft.com/office/drawing/2014/main" id="{AAC849EB-6536-E2E2-C07B-C0A295592BA7}"/>
                    </a:ext>
                  </a:extLst>
                </p:cNvPr>
                <p:cNvSpPr txBox="1"/>
                <p:nvPr/>
              </p:nvSpPr>
              <p:spPr>
                <a:xfrm>
                  <a:off x="6347657" y="3486696"/>
                  <a:ext cx="841576"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333333"/>
                      </a:solidFill>
                      <a:latin typeface="Arial"/>
                      <a:cs typeface="Arial"/>
                      <a:sym typeface="Arial"/>
                      <a:rtl val="0"/>
                    </a:rPr>
                    <a:t>• Direct signal quality</a:t>
                  </a:r>
                </a:p>
              </p:txBody>
            </p:sp>
            <p:sp>
              <p:nvSpPr>
                <p:cNvPr id="112" name="TextBox 111">
                  <a:extLst>
                    <a:ext uri="{FF2B5EF4-FFF2-40B4-BE49-F238E27FC236}">
                      <a16:creationId xmlns:a16="http://schemas.microsoft.com/office/drawing/2014/main" id="{1DEBCEC4-1D3A-6CAD-57D7-F906B0843A3C}"/>
                    </a:ext>
                  </a:extLst>
                </p:cNvPr>
                <p:cNvSpPr txBox="1"/>
                <p:nvPr/>
              </p:nvSpPr>
              <p:spPr>
                <a:xfrm>
                  <a:off x="6347657" y="3625436"/>
                  <a:ext cx="1120499"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333333"/>
                      </a:solidFill>
                      <a:latin typeface="Arial"/>
                      <a:cs typeface="Arial"/>
                      <a:sym typeface="Arial"/>
                      <a:rtl val="0"/>
                    </a:rPr>
                    <a:t>• Higher potential data rates</a:t>
                  </a:r>
                </a:p>
              </p:txBody>
            </p:sp>
          </p:grpSp>
        </p:grpSp>
      </p:grpSp>
      <p:grpSp>
        <p:nvGrpSpPr>
          <p:cNvPr id="113" name="Graphic 3">
            <a:extLst>
              <a:ext uri="{FF2B5EF4-FFF2-40B4-BE49-F238E27FC236}">
                <a16:creationId xmlns:a16="http://schemas.microsoft.com/office/drawing/2014/main" id="{707F6DD0-6A59-40E1-3C2C-4137212D64B8}"/>
              </a:ext>
            </a:extLst>
          </p:cNvPr>
          <p:cNvGrpSpPr/>
          <p:nvPr/>
        </p:nvGrpSpPr>
        <p:grpSpPr>
          <a:xfrm>
            <a:off x="806743" y="4980569"/>
            <a:ext cx="10596067" cy="1346266"/>
            <a:chOff x="605057" y="3735426"/>
            <a:chExt cx="7947050" cy="1009699"/>
          </a:xfrm>
        </p:grpSpPr>
        <p:sp>
          <p:nvSpPr>
            <p:cNvPr id="114" name="Freeform: Shape 113">
              <a:extLst>
                <a:ext uri="{FF2B5EF4-FFF2-40B4-BE49-F238E27FC236}">
                  <a16:creationId xmlns:a16="http://schemas.microsoft.com/office/drawing/2014/main" id="{6AF00CA5-380D-07EE-3C4A-54285C36A17C}"/>
                </a:ext>
              </a:extLst>
            </p:cNvPr>
            <p:cNvSpPr/>
            <p:nvPr/>
          </p:nvSpPr>
          <p:spPr>
            <a:xfrm>
              <a:off x="605057" y="3735426"/>
              <a:ext cx="7947050" cy="832439"/>
            </a:xfrm>
            <a:custGeom>
              <a:avLst/>
              <a:gdLst>
                <a:gd name="connsiteX0" fmla="*/ 7801717 w 7947050"/>
                <a:gd name="connsiteY0" fmla="*/ 510 h 832439"/>
                <a:gd name="connsiteX1" fmla="*/ 7947090 w 7947050"/>
                <a:gd name="connsiteY1" fmla="*/ 510 h 832439"/>
                <a:gd name="connsiteX2" fmla="*/ 7947090 w 7947050"/>
                <a:gd name="connsiteY2" fmla="*/ 832950 h 832439"/>
                <a:gd name="connsiteX3" fmla="*/ 7801717 w 7947050"/>
                <a:gd name="connsiteY3" fmla="*/ 832950 h 832439"/>
                <a:gd name="connsiteX4" fmla="*/ 145413 w 7947050"/>
                <a:gd name="connsiteY4" fmla="*/ 832950 h 832439"/>
                <a:gd name="connsiteX5" fmla="*/ 40 w 7947050"/>
                <a:gd name="connsiteY5" fmla="*/ 832950 h 832439"/>
                <a:gd name="connsiteX6" fmla="*/ 40 w 7947050"/>
                <a:gd name="connsiteY6" fmla="*/ 510 h 832439"/>
                <a:gd name="connsiteX7" fmla="*/ 145413 w 7947050"/>
                <a:gd name="connsiteY7" fmla="*/ 510 h 8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7050" h="832439">
                  <a:moveTo>
                    <a:pt x="7801717" y="510"/>
                  </a:moveTo>
                  <a:cubicBezTo>
                    <a:pt x="7882005" y="510"/>
                    <a:pt x="7947090" y="510"/>
                    <a:pt x="7947090" y="510"/>
                  </a:cubicBezTo>
                  <a:lnTo>
                    <a:pt x="7947090" y="832950"/>
                  </a:lnTo>
                  <a:cubicBezTo>
                    <a:pt x="7947090" y="832950"/>
                    <a:pt x="7882005" y="832950"/>
                    <a:pt x="7801717" y="832950"/>
                  </a:cubicBezTo>
                  <a:lnTo>
                    <a:pt x="145413" y="832950"/>
                  </a:lnTo>
                  <a:cubicBezTo>
                    <a:pt x="65126" y="832950"/>
                    <a:pt x="40" y="832950"/>
                    <a:pt x="40" y="832950"/>
                  </a:cubicBezTo>
                  <a:lnTo>
                    <a:pt x="40" y="510"/>
                  </a:lnTo>
                  <a:cubicBezTo>
                    <a:pt x="40" y="510"/>
                    <a:pt x="65126" y="510"/>
                    <a:pt x="145413" y="510"/>
                  </a:cubicBezTo>
                  <a:close/>
                </a:path>
              </a:pathLst>
            </a:custGeom>
            <a:solidFill>
              <a:srgbClr val="FFFFFF"/>
            </a:solidFill>
            <a:ln w="9684" cap="flat">
              <a:noFill/>
              <a:prstDash val="solid"/>
              <a:miter/>
            </a:ln>
          </p:spPr>
          <p:txBody>
            <a:bodyPr rtlCol="0" anchor="ctr"/>
            <a:lstStyle/>
            <a:p>
              <a:endParaRPr lang="en-IN" sz="2133"/>
            </a:p>
          </p:txBody>
        </p:sp>
        <p:sp>
          <p:nvSpPr>
            <p:cNvPr id="115" name="TextBox 114">
              <a:extLst>
                <a:ext uri="{FF2B5EF4-FFF2-40B4-BE49-F238E27FC236}">
                  <a16:creationId xmlns:a16="http://schemas.microsoft.com/office/drawing/2014/main" id="{1317FD0F-9A7A-C566-C4F2-F7F9B3EAC9D9}"/>
                </a:ext>
              </a:extLst>
            </p:cNvPr>
            <p:cNvSpPr txBox="1"/>
            <p:nvPr/>
          </p:nvSpPr>
          <p:spPr>
            <a:xfrm>
              <a:off x="3086717" y="3772950"/>
              <a:ext cx="2629326" cy="215492"/>
            </a:xfrm>
            <a:prstGeom prst="rect">
              <a:avLst/>
            </a:prstGeom>
            <a:noFill/>
            <a:ln>
              <a:noFill/>
            </a:ln>
          </p:spPr>
          <p:txBody>
            <a:bodyPr wrap="none" lIns="0" tIns="0" rIns="0" bIns="0" rtlCol="0">
              <a:spAutoFit/>
            </a:bodyPr>
            <a:lstStyle/>
            <a:p>
              <a:pPr defTabSz="239994">
                <a:tabLst>
                  <a:tab pos="239994" algn="l"/>
                </a:tabLst>
              </a:pPr>
              <a:r>
                <a:rPr lang="en-IN" sz="1867" b="1" dirty="0">
                  <a:ln/>
                  <a:solidFill>
                    <a:srgbClr val="333333"/>
                  </a:solidFill>
                  <a:latin typeface="Arial"/>
                  <a:cs typeface="Arial"/>
                  <a:sym typeface="Arial"/>
                  <a:rtl val="0"/>
                </a:rPr>
                <a:t>Handover Decision Framework</a:t>
              </a:r>
            </a:p>
          </p:txBody>
        </p:sp>
        <p:sp>
          <p:nvSpPr>
            <p:cNvPr id="116" name="Freeform: Shape 115">
              <a:extLst>
                <a:ext uri="{FF2B5EF4-FFF2-40B4-BE49-F238E27FC236}">
                  <a16:creationId xmlns:a16="http://schemas.microsoft.com/office/drawing/2014/main" id="{3FA9DF1B-B1CE-ED82-B7BE-8B31A7BBF1E9}"/>
                </a:ext>
              </a:extLst>
            </p:cNvPr>
            <p:cNvSpPr/>
            <p:nvPr/>
          </p:nvSpPr>
          <p:spPr>
            <a:xfrm>
              <a:off x="1574210" y="4151646"/>
              <a:ext cx="6008745" cy="6936"/>
            </a:xfrm>
            <a:custGeom>
              <a:avLst/>
              <a:gdLst>
                <a:gd name="connsiteX0" fmla="*/ 40 w 6008745"/>
                <a:gd name="connsiteY0" fmla="*/ 510 h 6936"/>
                <a:gd name="connsiteX1" fmla="*/ 6008785 w 6008745"/>
                <a:gd name="connsiteY1" fmla="*/ 510 h 6936"/>
              </a:gdLst>
              <a:ahLst/>
              <a:cxnLst>
                <a:cxn ang="0">
                  <a:pos x="connsiteX0" y="connsiteY0"/>
                </a:cxn>
                <a:cxn ang="0">
                  <a:pos x="connsiteX1" y="connsiteY1"/>
                </a:cxn>
              </a:cxnLst>
              <a:rect l="l" t="t" r="r" b="b"/>
              <a:pathLst>
                <a:path w="6008745" h="6936">
                  <a:moveTo>
                    <a:pt x="40" y="510"/>
                  </a:moveTo>
                  <a:lnTo>
                    <a:pt x="6008785" y="510"/>
                  </a:lnTo>
                </a:path>
              </a:pathLst>
            </a:custGeom>
            <a:ln w="29051" cap="flat">
              <a:solidFill>
                <a:srgbClr val="E9ECEF"/>
              </a:solidFill>
              <a:prstDash val="solid"/>
              <a:miter/>
            </a:ln>
          </p:spPr>
          <p:txBody>
            <a:bodyPr rtlCol="0" anchor="ctr"/>
            <a:lstStyle/>
            <a:p>
              <a:endParaRPr lang="en-IN" sz="2133"/>
            </a:p>
          </p:txBody>
        </p:sp>
        <p:grpSp>
          <p:nvGrpSpPr>
            <p:cNvPr id="117" name="Graphic 3">
              <a:extLst>
                <a:ext uri="{FF2B5EF4-FFF2-40B4-BE49-F238E27FC236}">
                  <a16:creationId xmlns:a16="http://schemas.microsoft.com/office/drawing/2014/main" id="{5CF32D24-047D-0155-4AC5-A828F01C60B8}"/>
                </a:ext>
              </a:extLst>
            </p:cNvPr>
            <p:cNvGrpSpPr/>
            <p:nvPr/>
          </p:nvGrpSpPr>
          <p:grpSpPr>
            <a:xfrm>
              <a:off x="1405388" y="4047591"/>
              <a:ext cx="1187825" cy="697534"/>
              <a:chOff x="1405388" y="4047591"/>
              <a:chExt cx="1187825" cy="697534"/>
            </a:xfrm>
          </p:grpSpPr>
          <p:sp>
            <p:nvSpPr>
              <p:cNvPr id="118" name="Freeform: Shape 117">
                <a:extLst>
                  <a:ext uri="{FF2B5EF4-FFF2-40B4-BE49-F238E27FC236}">
                    <a16:creationId xmlns:a16="http://schemas.microsoft.com/office/drawing/2014/main" id="{35C14869-C559-416F-DBCF-F0D96EAC3B86}"/>
                  </a:ext>
                </a:extLst>
              </p:cNvPr>
              <p:cNvSpPr/>
              <p:nvPr/>
            </p:nvSpPr>
            <p:spPr>
              <a:xfrm>
                <a:off x="1913413" y="4047591"/>
                <a:ext cx="290745" cy="208109"/>
              </a:xfrm>
              <a:custGeom>
                <a:avLst/>
                <a:gdLst>
                  <a:gd name="connsiteX0" fmla="*/ 290936 w 290745"/>
                  <a:gd name="connsiteY0" fmla="*/ 104625 h 208109"/>
                  <a:gd name="connsiteX1" fmla="*/ 145563 w 290745"/>
                  <a:gd name="connsiteY1" fmla="*/ 208680 h 208109"/>
                  <a:gd name="connsiteX2" fmla="*/ 190 w 290745"/>
                  <a:gd name="connsiteY2" fmla="*/ 104625 h 208109"/>
                  <a:gd name="connsiteX3" fmla="*/ 145563 w 290745"/>
                  <a:gd name="connsiteY3" fmla="*/ 570 h 208109"/>
                  <a:gd name="connsiteX4" fmla="*/ 290936 w 290745"/>
                  <a:gd name="connsiteY4" fmla="*/ 104625 h 20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745" h="208109">
                    <a:moveTo>
                      <a:pt x="290936" y="104625"/>
                    </a:moveTo>
                    <a:cubicBezTo>
                      <a:pt x="290936" y="162093"/>
                      <a:pt x="225850" y="208680"/>
                      <a:pt x="145563" y="208680"/>
                    </a:cubicBezTo>
                    <a:cubicBezTo>
                      <a:pt x="65276" y="208680"/>
                      <a:pt x="190" y="162093"/>
                      <a:pt x="190" y="104625"/>
                    </a:cubicBezTo>
                    <a:cubicBezTo>
                      <a:pt x="190" y="47157"/>
                      <a:pt x="65276" y="570"/>
                      <a:pt x="145563" y="570"/>
                    </a:cubicBezTo>
                    <a:cubicBezTo>
                      <a:pt x="225850" y="570"/>
                      <a:pt x="290936" y="47157"/>
                      <a:pt x="290936" y="104625"/>
                    </a:cubicBezTo>
                    <a:close/>
                  </a:path>
                </a:pathLst>
              </a:custGeom>
              <a:solidFill>
                <a:srgbClr val="0066CC"/>
              </a:solidFill>
              <a:ln w="9684" cap="flat">
                <a:noFill/>
                <a:prstDash val="solid"/>
                <a:miter/>
              </a:ln>
            </p:spPr>
            <p:txBody>
              <a:bodyPr rtlCol="0" anchor="ctr"/>
              <a:lstStyle/>
              <a:p>
                <a:endParaRPr lang="en-IN" sz="2133"/>
              </a:p>
            </p:txBody>
          </p:sp>
          <p:sp>
            <p:nvSpPr>
              <p:cNvPr id="119" name="TextBox 118">
                <a:extLst>
                  <a:ext uri="{FF2B5EF4-FFF2-40B4-BE49-F238E27FC236}">
                    <a16:creationId xmlns:a16="http://schemas.microsoft.com/office/drawing/2014/main" id="{FA5CB6A9-1CCA-91DA-9039-BF8766B3693B}"/>
                  </a:ext>
                </a:extLst>
              </p:cNvPr>
              <p:cNvSpPr txBox="1"/>
              <p:nvPr/>
            </p:nvSpPr>
            <p:spPr>
              <a:xfrm>
                <a:off x="2016974" y="4084630"/>
                <a:ext cx="124025" cy="123159"/>
              </a:xfrm>
              <a:prstGeom prst="rect">
                <a:avLst/>
              </a:prstGeom>
              <a:noFill/>
              <a:ln>
                <a:noFill/>
              </a:ln>
            </p:spPr>
            <p:txBody>
              <a:bodyPr wrap="square" lIns="0" tIns="0" rIns="0" bIns="0" rtlCol="0">
                <a:spAutoFit/>
              </a:bodyPr>
              <a:lstStyle/>
              <a:p>
                <a:pPr defTabSz="239994">
                  <a:tabLst>
                    <a:tab pos="239994" algn="l"/>
                  </a:tabLst>
                </a:pPr>
                <a:r>
                  <a:rPr lang="en-IN" sz="1067" b="1" dirty="0">
                    <a:ln/>
                    <a:solidFill>
                      <a:srgbClr val="FFFFFF"/>
                    </a:solidFill>
                    <a:latin typeface="Arial"/>
                    <a:cs typeface="Arial"/>
                    <a:sym typeface="Arial"/>
                    <a:rtl val="0"/>
                  </a:rPr>
                  <a:t>1</a:t>
                </a:r>
              </a:p>
            </p:txBody>
          </p:sp>
          <p:sp>
            <p:nvSpPr>
              <p:cNvPr id="120" name="TextBox 119">
                <a:extLst>
                  <a:ext uri="{FF2B5EF4-FFF2-40B4-BE49-F238E27FC236}">
                    <a16:creationId xmlns:a16="http://schemas.microsoft.com/office/drawing/2014/main" id="{4F29B7C6-3BEB-9DCA-0AE8-E2E9B4EC9E83}"/>
                  </a:ext>
                </a:extLst>
              </p:cNvPr>
              <p:cNvSpPr txBox="1"/>
              <p:nvPr/>
            </p:nvSpPr>
            <p:spPr>
              <a:xfrm>
                <a:off x="1880681" y="4284196"/>
                <a:ext cx="355867" cy="153841"/>
              </a:xfrm>
              <a:prstGeom prst="rect">
                <a:avLst/>
              </a:prstGeom>
              <a:noFill/>
              <a:ln>
                <a:noFill/>
              </a:ln>
            </p:spPr>
            <p:txBody>
              <a:bodyPr wrap="none" lIns="0" tIns="0" rIns="0" bIns="0" rtlCol="0">
                <a:spAutoFit/>
              </a:bodyPr>
              <a:lstStyle/>
              <a:p>
                <a:pPr defTabSz="239994">
                  <a:tabLst>
                    <a:tab pos="239994" algn="l"/>
                  </a:tabLst>
                </a:pPr>
                <a:r>
                  <a:rPr lang="en-IN" sz="1333" b="1" dirty="0">
                    <a:ln/>
                    <a:solidFill>
                      <a:srgbClr val="0066CC"/>
                    </a:solidFill>
                    <a:latin typeface="Arial"/>
                    <a:cs typeface="Arial"/>
                    <a:sym typeface="Arial"/>
                    <a:rtl val="0"/>
                  </a:rPr>
                  <a:t>RSRP</a:t>
                </a:r>
              </a:p>
            </p:txBody>
          </p:sp>
          <p:sp>
            <p:nvSpPr>
              <p:cNvPr id="121" name="TextBox 120">
                <a:extLst>
                  <a:ext uri="{FF2B5EF4-FFF2-40B4-BE49-F238E27FC236}">
                    <a16:creationId xmlns:a16="http://schemas.microsoft.com/office/drawing/2014/main" id="{0B1DCA12-E498-6553-5605-E33BC0435A50}"/>
                  </a:ext>
                </a:extLst>
              </p:cNvPr>
              <p:cNvSpPr txBox="1"/>
              <p:nvPr/>
            </p:nvSpPr>
            <p:spPr>
              <a:xfrm>
                <a:off x="1697767" y="4464660"/>
                <a:ext cx="584294"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6C757D"/>
                    </a:solidFill>
                    <a:latin typeface="Arial"/>
                    <a:cs typeface="Arial"/>
                    <a:sym typeface="Arial"/>
                    <a:rtl val="0"/>
                  </a:rPr>
                  <a:t>Trigger Point</a:t>
                </a:r>
              </a:p>
            </p:txBody>
          </p:sp>
          <p:sp>
            <p:nvSpPr>
              <p:cNvPr id="122" name="TextBox 121">
                <a:extLst>
                  <a:ext uri="{FF2B5EF4-FFF2-40B4-BE49-F238E27FC236}">
                    <a16:creationId xmlns:a16="http://schemas.microsoft.com/office/drawing/2014/main" id="{9E5C487E-0E97-71A3-D7E4-A8E138E6EE31}"/>
                  </a:ext>
                </a:extLst>
              </p:cNvPr>
              <p:cNvSpPr txBox="1"/>
              <p:nvPr/>
            </p:nvSpPr>
            <p:spPr>
              <a:xfrm>
                <a:off x="1405388" y="4621966"/>
                <a:ext cx="1187825"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6C757D"/>
                    </a:solidFill>
                    <a:latin typeface="Arial"/>
                    <a:cs typeface="Arial"/>
                    <a:sym typeface="Arial"/>
                    <a:rtl val="0"/>
                  </a:rPr>
                  <a:t>Target &gt; Serving + Margin</a:t>
                </a:r>
              </a:p>
            </p:txBody>
          </p:sp>
        </p:grpSp>
        <p:grpSp>
          <p:nvGrpSpPr>
            <p:cNvPr id="123" name="Graphic 3">
              <a:extLst>
                <a:ext uri="{FF2B5EF4-FFF2-40B4-BE49-F238E27FC236}">
                  <a16:creationId xmlns:a16="http://schemas.microsoft.com/office/drawing/2014/main" id="{A4357FE0-6E29-32D8-69EB-18A7BC5037D2}"/>
                </a:ext>
              </a:extLst>
            </p:cNvPr>
            <p:cNvGrpSpPr/>
            <p:nvPr/>
          </p:nvGrpSpPr>
          <p:grpSpPr>
            <a:xfrm>
              <a:off x="3910647" y="4047591"/>
              <a:ext cx="1172196" cy="697534"/>
              <a:chOff x="3910647" y="4047591"/>
              <a:chExt cx="1172196" cy="697534"/>
            </a:xfrm>
          </p:grpSpPr>
          <p:sp>
            <p:nvSpPr>
              <p:cNvPr id="124" name="Freeform: Shape 123">
                <a:extLst>
                  <a:ext uri="{FF2B5EF4-FFF2-40B4-BE49-F238E27FC236}">
                    <a16:creationId xmlns:a16="http://schemas.microsoft.com/office/drawing/2014/main" id="{63DEBF89-8FC5-4A6E-13D4-CC8FFDC0F732}"/>
                  </a:ext>
                </a:extLst>
              </p:cNvPr>
              <p:cNvSpPr/>
              <p:nvPr/>
            </p:nvSpPr>
            <p:spPr>
              <a:xfrm>
                <a:off x="4433210" y="4047591"/>
                <a:ext cx="290745" cy="208109"/>
              </a:xfrm>
              <a:custGeom>
                <a:avLst/>
                <a:gdLst>
                  <a:gd name="connsiteX0" fmla="*/ 291196 w 290745"/>
                  <a:gd name="connsiteY0" fmla="*/ 104625 h 208109"/>
                  <a:gd name="connsiteX1" fmla="*/ 145823 w 290745"/>
                  <a:gd name="connsiteY1" fmla="*/ 208680 h 208109"/>
                  <a:gd name="connsiteX2" fmla="*/ 450 w 290745"/>
                  <a:gd name="connsiteY2" fmla="*/ 104625 h 208109"/>
                  <a:gd name="connsiteX3" fmla="*/ 145823 w 290745"/>
                  <a:gd name="connsiteY3" fmla="*/ 570 h 208109"/>
                  <a:gd name="connsiteX4" fmla="*/ 291196 w 290745"/>
                  <a:gd name="connsiteY4" fmla="*/ 104625 h 20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745" h="208109">
                    <a:moveTo>
                      <a:pt x="291196" y="104625"/>
                    </a:moveTo>
                    <a:cubicBezTo>
                      <a:pt x="291196" y="162093"/>
                      <a:pt x="226110" y="208680"/>
                      <a:pt x="145823" y="208680"/>
                    </a:cubicBezTo>
                    <a:cubicBezTo>
                      <a:pt x="65536" y="208680"/>
                      <a:pt x="450" y="162093"/>
                      <a:pt x="450" y="104625"/>
                    </a:cubicBezTo>
                    <a:cubicBezTo>
                      <a:pt x="450" y="47157"/>
                      <a:pt x="65536" y="570"/>
                      <a:pt x="145823" y="570"/>
                    </a:cubicBezTo>
                    <a:cubicBezTo>
                      <a:pt x="226110" y="570"/>
                      <a:pt x="291196" y="47157"/>
                      <a:pt x="291196" y="104625"/>
                    </a:cubicBezTo>
                    <a:close/>
                  </a:path>
                </a:pathLst>
              </a:custGeom>
              <a:solidFill>
                <a:srgbClr val="FF9933"/>
              </a:solidFill>
              <a:ln w="9684" cap="flat">
                <a:noFill/>
                <a:prstDash val="solid"/>
                <a:miter/>
              </a:ln>
            </p:spPr>
            <p:txBody>
              <a:bodyPr rtlCol="0" anchor="ctr"/>
              <a:lstStyle/>
              <a:p>
                <a:endParaRPr lang="en-IN" sz="2133"/>
              </a:p>
            </p:txBody>
          </p:sp>
          <p:sp>
            <p:nvSpPr>
              <p:cNvPr id="125" name="TextBox 124">
                <a:extLst>
                  <a:ext uri="{FF2B5EF4-FFF2-40B4-BE49-F238E27FC236}">
                    <a16:creationId xmlns:a16="http://schemas.microsoft.com/office/drawing/2014/main" id="{8E28F836-FBF9-059D-08AB-3F3E03524B48}"/>
                  </a:ext>
                </a:extLst>
              </p:cNvPr>
              <p:cNvSpPr txBox="1"/>
              <p:nvPr/>
            </p:nvSpPr>
            <p:spPr>
              <a:xfrm>
                <a:off x="4536770" y="4084630"/>
                <a:ext cx="124025" cy="123159"/>
              </a:xfrm>
              <a:prstGeom prst="rect">
                <a:avLst/>
              </a:prstGeom>
              <a:noFill/>
              <a:ln>
                <a:noFill/>
              </a:ln>
            </p:spPr>
            <p:txBody>
              <a:bodyPr wrap="square" lIns="0" tIns="0" rIns="0" bIns="0" rtlCol="0">
                <a:spAutoFit/>
              </a:bodyPr>
              <a:lstStyle/>
              <a:p>
                <a:pPr defTabSz="239994">
                  <a:tabLst>
                    <a:tab pos="239994" algn="l"/>
                  </a:tabLst>
                </a:pPr>
                <a:r>
                  <a:rPr lang="en-IN" sz="1067" b="1" dirty="0">
                    <a:ln/>
                    <a:solidFill>
                      <a:srgbClr val="FFFFFF"/>
                    </a:solidFill>
                    <a:latin typeface="Arial"/>
                    <a:cs typeface="Arial"/>
                    <a:sym typeface="Arial"/>
                    <a:rtl val="0"/>
                  </a:rPr>
                  <a:t>2</a:t>
                </a:r>
              </a:p>
            </p:txBody>
          </p:sp>
          <p:sp>
            <p:nvSpPr>
              <p:cNvPr id="126" name="TextBox 125">
                <a:extLst>
                  <a:ext uri="{FF2B5EF4-FFF2-40B4-BE49-F238E27FC236}">
                    <a16:creationId xmlns:a16="http://schemas.microsoft.com/office/drawing/2014/main" id="{4EACC76B-ABD5-74F6-B5B5-890A73F5614C}"/>
                  </a:ext>
                </a:extLst>
              </p:cNvPr>
              <p:cNvSpPr txBox="1"/>
              <p:nvPr/>
            </p:nvSpPr>
            <p:spPr>
              <a:xfrm>
                <a:off x="4390786" y="4284196"/>
                <a:ext cx="370294" cy="153841"/>
              </a:xfrm>
              <a:prstGeom prst="rect">
                <a:avLst/>
              </a:prstGeom>
              <a:noFill/>
              <a:ln>
                <a:noFill/>
              </a:ln>
            </p:spPr>
            <p:txBody>
              <a:bodyPr wrap="none" lIns="0" tIns="0" rIns="0" bIns="0" rtlCol="0">
                <a:spAutoFit/>
              </a:bodyPr>
              <a:lstStyle/>
              <a:p>
                <a:pPr defTabSz="239994">
                  <a:tabLst>
                    <a:tab pos="239994" algn="l"/>
                  </a:tabLst>
                </a:pPr>
                <a:r>
                  <a:rPr lang="en-IN" sz="1333" b="1" dirty="0">
                    <a:ln/>
                    <a:solidFill>
                      <a:srgbClr val="FF9933"/>
                    </a:solidFill>
                    <a:latin typeface="Arial"/>
                    <a:cs typeface="Arial"/>
                    <a:sym typeface="Arial"/>
                    <a:rtl val="0"/>
                  </a:rPr>
                  <a:t>RSRQ</a:t>
                </a:r>
              </a:p>
            </p:txBody>
          </p:sp>
          <p:sp>
            <p:nvSpPr>
              <p:cNvPr id="127" name="TextBox 126">
                <a:extLst>
                  <a:ext uri="{FF2B5EF4-FFF2-40B4-BE49-F238E27FC236}">
                    <a16:creationId xmlns:a16="http://schemas.microsoft.com/office/drawing/2014/main" id="{73401066-AF03-467C-CC68-B7F3BE954D5C}"/>
                  </a:ext>
                </a:extLst>
              </p:cNvPr>
              <p:cNvSpPr txBox="1"/>
              <p:nvPr/>
            </p:nvSpPr>
            <p:spPr>
              <a:xfrm>
                <a:off x="4077036" y="4464660"/>
                <a:ext cx="853599"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6C757D"/>
                    </a:solidFill>
                    <a:latin typeface="Arial"/>
                    <a:cs typeface="Arial"/>
                    <a:sym typeface="Arial"/>
                    <a:rtl val="0"/>
                  </a:rPr>
                  <a:t>Quality Verification</a:t>
                </a:r>
              </a:p>
            </p:txBody>
          </p:sp>
          <p:sp>
            <p:nvSpPr>
              <p:cNvPr id="128" name="TextBox 127">
                <a:extLst>
                  <a:ext uri="{FF2B5EF4-FFF2-40B4-BE49-F238E27FC236}">
                    <a16:creationId xmlns:a16="http://schemas.microsoft.com/office/drawing/2014/main" id="{E1980339-CD93-C07F-378A-D20FFF496F05}"/>
                  </a:ext>
                </a:extLst>
              </p:cNvPr>
              <p:cNvSpPr txBox="1"/>
              <p:nvPr/>
            </p:nvSpPr>
            <p:spPr>
              <a:xfrm>
                <a:off x="3910647" y="4621966"/>
                <a:ext cx="1172196"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6C757D"/>
                    </a:solidFill>
                    <a:latin typeface="Arial"/>
                    <a:cs typeface="Arial"/>
                    <a:sym typeface="Arial"/>
                    <a:rtl val="0"/>
                  </a:rPr>
                  <a:t>Ensures target cell quality</a:t>
                </a:r>
              </a:p>
            </p:txBody>
          </p:sp>
        </p:grpSp>
        <p:grpSp>
          <p:nvGrpSpPr>
            <p:cNvPr id="129" name="Graphic 3">
              <a:extLst>
                <a:ext uri="{FF2B5EF4-FFF2-40B4-BE49-F238E27FC236}">
                  <a16:creationId xmlns:a16="http://schemas.microsoft.com/office/drawing/2014/main" id="{3623E11D-E785-EEE4-9458-8DF2E85A98EE}"/>
                </a:ext>
              </a:extLst>
            </p:cNvPr>
            <p:cNvGrpSpPr/>
            <p:nvPr/>
          </p:nvGrpSpPr>
          <p:grpSpPr>
            <a:xfrm>
              <a:off x="6570970" y="4047591"/>
              <a:ext cx="942566" cy="697534"/>
              <a:chOff x="6570970" y="4047591"/>
              <a:chExt cx="942566" cy="697534"/>
            </a:xfrm>
          </p:grpSpPr>
          <p:sp>
            <p:nvSpPr>
              <p:cNvPr id="130" name="Freeform: Shape 129">
                <a:extLst>
                  <a:ext uri="{FF2B5EF4-FFF2-40B4-BE49-F238E27FC236}">
                    <a16:creationId xmlns:a16="http://schemas.microsoft.com/office/drawing/2014/main" id="{BE7BA411-44B3-E708-2065-7EA84A14AD92}"/>
                  </a:ext>
                </a:extLst>
              </p:cNvPr>
              <p:cNvSpPr/>
              <p:nvPr/>
            </p:nvSpPr>
            <p:spPr>
              <a:xfrm>
                <a:off x="6953006" y="4047591"/>
                <a:ext cx="290745" cy="208109"/>
              </a:xfrm>
              <a:custGeom>
                <a:avLst/>
                <a:gdLst>
                  <a:gd name="connsiteX0" fmla="*/ 291456 w 290745"/>
                  <a:gd name="connsiteY0" fmla="*/ 104625 h 208109"/>
                  <a:gd name="connsiteX1" fmla="*/ 146083 w 290745"/>
                  <a:gd name="connsiteY1" fmla="*/ 208680 h 208109"/>
                  <a:gd name="connsiteX2" fmla="*/ 710 w 290745"/>
                  <a:gd name="connsiteY2" fmla="*/ 104625 h 208109"/>
                  <a:gd name="connsiteX3" fmla="*/ 146083 w 290745"/>
                  <a:gd name="connsiteY3" fmla="*/ 570 h 208109"/>
                  <a:gd name="connsiteX4" fmla="*/ 291456 w 290745"/>
                  <a:gd name="connsiteY4" fmla="*/ 104625 h 20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745" h="208109">
                    <a:moveTo>
                      <a:pt x="291456" y="104625"/>
                    </a:moveTo>
                    <a:cubicBezTo>
                      <a:pt x="291456" y="162093"/>
                      <a:pt x="226370" y="208680"/>
                      <a:pt x="146083" y="208680"/>
                    </a:cubicBezTo>
                    <a:cubicBezTo>
                      <a:pt x="65796" y="208680"/>
                      <a:pt x="710" y="162093"/>
                      <a:pt x="710" y="104625"/>
                    </a:cubicBezTo>
                    <a:cubicBezTo>
                      <a:pt x="710" y="47157"/>
                      <a:pt x="65796" y="570"/>
                      <a:pt x="146083" y="570"/>
                    </a:cubicBezTo>
                    <a:cubicBezTo>
                      <a:pt x="226370" y="570"/>
                      <a:pt x="291456" y="47157"/>
                      <a:pt x="291456" y="104625"/>
                    </a:cubicBezTo>
                    <a:close/>
                  </a:path>
                </a:pathLst>
              </a:custGeom>
              <a:solidFill>
                <a:srgbClr val="339933"/>
              </a:solidFill>
              <a:ln w="9684" cap="flat">
                <a:noFill/>
                <a:prstDash val="solid"/>
                <a:miter/>
              </a:ln>
            </p:spPr>
            <p:txBody>
              <a:bodyPr rtlCol="0" anchor="ctr"/>
              <a:lstStyle/>
              <a:p>
                <a:endParaRPr lang="en-IN" sz="2133"/>
              </a:p>
            </p:txBody>
          </p:sp>
          <p:sp>
            <p:nvSpPr>
              <p:cNvPr id="131" name="TextBox 130">
                <a:extLst>
                  <a:ext uri="{FF2B5EF4-FFF2-40B4-BE49-F238E27FC236}">
                    <a16:creationId xmlns:a16="http://schemas.microsoft.com/office/drawing/2014/main" id="{348AAEEB-DFB1-8651-39E1-98122888C1B1}"/>
                  </a:ext>
                </a:extLst>
              </p:cNvPr>
              <p:cNvSpPr txBox="1"/>
              <p:nvPr/>
            </p:nvSpPr>
            <p:spPr>
              <a:xfrm>
                <a:off x="7056567" y="4084630"/>
                <a:ext cx="124025" cy="123159"/>
              </a:xfrm>
              <a:prstGeom prst="rect">
                <a:avLst/>
              </a:prstGeom>
              <a:noFill/>
              <a:ln>
                <a:noFill/>
              </a:ln>
            </p:spPr>
            <p:txBody>
              <a:bodyPr wrap="square" lIns="0" tIns="0" rIns="0" bIns="0" rtlCol="0">
                <a:spAutoFit/>
              </a:bodyPr>
              <a:lstStyle/>
              <a:p>
                <a:pPr defTabSz="239994">
                  <a:tabLst>
                    <a:tab pos="239994" algn="l"/>
                  </a:tabLst>
                </a:pPr>
                <a:r>
                  <a:rPr lang="en-IN" sz="1067" b="1" dirty="0">
                    <a:ln/>
                    <a:solidFill>
                      <a:srgbClr val="FFFFFF"/>
                    </a:solidFill>
                    <a:latin typeface="Arial"/>
                    <a:cs typeface="Arial"/>
                    <a:sym typeface="Arial"/>
                    <a:rtl val="0"/>
                  </a:rPr>
                  <a:t>3</a:t>
                </a:r>
              </a:p>
            </p:txBody>
          </p:sp>
          <p:sp>
            <p:nvSpPr>
              <p:cNvPr id="132" name="TextBox 131">
                <a:extLst>
                  <a:ext uri="{FF2B5EF4-FFF2-40B4-BE49-F238E27FC236}">
                    <a16:creationId xmlns:a16="http://schemas.microsoft.com/office/drawing/2014/main" id="{C493D8DD-0B3F-6FE4-C660-A4D79BC9F080}"/>
                  </a:ext>
                </a:extLst>
              </p:cNvPr>
              <p:cNvSpPr txBox="1"/>
              <p:nvPr/>
            </p:nvSpPr>
            <p:spPr>
              <a:xfrm>
                <a:off x="6944503" y="4284196"/>
                <a:ext cx="306575" cy="153841"/>
              </a:xfrm>
              <a:prstGeom prst="rect">
                <a:avLst/>
              </a:prstGeom>
              <a:noFill/>
              <a:ln>
                <a:noFill/>
              </a:ln>
            </p:spPr>
            <p:txBody>
              <a:bodyPr wrap="none" lIns="0" tIns="0" rIns="0" bIns="0" rtlCol="0">
                <a:spAutoFit/>
              </a:bodyPr>
              <a:lstStyle/>
              <a:p>
                <a:pPr defTabSz="239994">
                  <a:tabLst>
                    <a:tab pos="239994" algn="l"/>
                  </a:tabLst>
                </a:pPr>
                <a:r>
                  <a:rPr lang="en-IN" sz="1333" b="1" dirty="0">
                    <a:ln/>
                    <a:solidFill>
                      <a:srgbClr val="339933"/>
                    </a:solidFill>
                    <a:latin typeface="Arial"/>
                    <a:cs typeface="Arial"/>
                    <a:sym typeface="Arial"/>
                    <a:rtl val="0"/>
                  </a:rPr>
                  <a:t>SINR</a:t>
                </a:r>
              </a:p>
            </p:txBody>
          </p:sp>
          <p:sp>
            <p:nvSpPr>
              <p:cNvPr id="133" name="TextBox 132">
                <a:extLst>
                  <a:ext uri="{FF2B5EF4-FFF2-40B4-BE49-F238E27FC236}">
                    <a16:creationId xmlns:a16="http://schemas.microsoft.com/office/drawing/2014/main" id="{AA7C1A0A-3403-8E96-D11A-4DCCBE57B9AB}"/>
                  </a:ext>
                </a:extLst>
              </p:cNvPr>
              <p:cNvSpPr txBox="1"/>
              <p:nvPr/>
            </p:nvSpPr>
            <p:spPr>
              <a:xfrm>
                <a:off x="6679210" y="4464660"/>
                <a:ext cx="687689"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6C757D"/>
                    </a:solidFill>
                    <a:latin typeface="Arial"/>
                    <a:cs typeface="Arial"/>
                    <a:sym typeface="Arial"/>
                    <a:rtl val="0"/>
                  </a:rPr>
                  <a:t>QoS Prediction</a:t>
                </a:r>
              </a:p>
            </p:txBody>
          </p:sp>
          <p:sp>
            <p:nvSpPr>
              <p:cNvPr id="134" name="TextBox 133">
                <a:extLst>
                  <a:ext uri="{FF2B5EF4-FFF2-40B4-BE49-F238E27FC236}">
                    <a16:creationId xmlns:a16="http://schemas.microsoft.com/office/drawing/2014/main" id="{37E240FD-BEC2-C3E7-69EA-0510348074D1}"/>
                  </a:ext>
                </a:extLst>
              </p:cNvPr>
              <p:cNvSpPr txBox="1"/>
              <p:nvPr/>
            </p:nvSpPr>
            <p:spPr>
              <a:xfrm>
                <a:off x="6570970" y="4621966"/>
                <a:ext cx="942566"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6C757D"/>
                    </a:solidFill>
                    <a:latin typeface="Arial"/>
                    <a:cs typeface="Arial"/>
                    <a:sym typeface="Arial"/>
                    <a:rtl val="0"/>
                  </a:rPr>
                  <a:t>Expected throughput</a:t>
                </a:r>
              </a:p>
            </p:txBody>
          </p:sp>
        </p:grpSp>
      </p:grpSp>
    </p:spTree>
    <p:extLst>
      <p:ext uri="{BB962C8B-B14F-4D97-AF65-F5344CB8AC3E}">
        <p14:creationId xmlns:p14="http://schemas.microsoft.com/office/powerpoint/2010/main" val="5903246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5C38A-9E2D-5C63-033A-56FC22DFC09A}"/>
            </a:ext>
          </a:extLst>
        </p:cNvPr>
        <p:cNvGrpSpPr/>
        <p:nvPr/>
      </p:nvGrpSpPr>
      <p:grpSpPr>
        <a:xfrm>
          <a:off x="0" y="0"/>
          <a:ext cx="0" cy="0"/>
          <a:chOff x="0" y="0"/>
          <a:chExt cx="0" cy="0"/>
        </a:xfrm>
      </p:grpSpPr>
      <p:sp>
        <p:nvSpPr>
          <p:cNvPr id="9" name="Freeform: Shape 8">
            <a:extLst>
              <a:ext uri="{FF2B5EF4-FFF2-40B4-BE49-F238E27FC236}">
                <a16:creationId xmlns:a16="http://schemas.microsoft.com/office/drawing/2014/main" id="{EB740D24-24EC-FBB2-7D91-BD504C7E5320}"/>
              </a:ext>
            </a:extLst>
          </p:cNvPr>
          <p:cNvSpPr/>
          <p:nvPr/>
        </p:nvSpPr>
        <p:spPr>
          <a:xfrm>
            <a:off x="3423036" y="696197"/>
            <a:ext cx="4992581" cy="578823"/>
          </a:xfrm>
          <a:custGeom>
            <a:avLst/>
            <a:gdLst>
              <a:gd name="connsiteX0" fmla="*/ 3650826 w 3744436"/>
              <a:gd name="connsiteY0" fmla="*/ 0 h 434117"/>
              <a:gd name="connsiteX1" fmla="*/ 3744437 w 3744436"/>
              <a:gd name="connsiteY1" fmla="*/ 0 h 434117"/>
              <a:gd name="connsiteX2" fmla="*/ 3744437 w 3744436"/>
              <a:gd name="connsiteY2" fmla="*/ 434118 h 434117"/>
              <a:gd name="connsiteX3" fmla="*/ 3650826 w 3744436"/>
              <a:gd name="connsiteY3" fmla="*/ 434118 h 434117"/>
              <a:gd name="connsiteX4" fmla="*/ 93611 w 3744436"/>
              <a:gd name="connsiteY4" fmla="*/ 434118 h 434117"/>
              <a:gd name="connsiteX5" fmla="*/ 0 w 3744436"/>
              <a:gd name="connsiteY5" fmla="*/ 434118 h 434117"/>
              <a:gd name="connsiteX6" fmla="*/ 0 w 3744436"/>
              <a:gd name="connsiteY6" fmla="*/ 0 h 434117"/>
              <a:gd name="connsiteX7" fmla="*/ 93611 w 3744436"/>
              <a:gd name="connsiteY7" fmla="*/ 0 h 43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4436" h="434117">
                <a:moveTo>
                  <a:pt x="3650826" y="0"/>
                </a:moveTo>
                <a:cubicBezTo>
                  <a:pt x="3702526" y="0"/>
                  <a:pt x="3744437" y="0"/>
                  <a:pt x="3744437" y="0"/>
                </a:cubicBezTo>
                <a:lnTo>
                  <a:pt x="3744437" y="434118"/>
                </a:lnTo>
                <a:cubicBezTo>
                  <a:pt x="3744437" y="434118"/>
                  <a:pt x="3702526" y="434118"/>
                  <a:pt x="3650826" y="434118"/>
                </a:cubicBezTo>
                <a:lnTo>
                  <a:pt x="93611" y="434118"/>
                </a:lnTo>
                <a:cubicBezTo>
                  <a:pt x="41911" y="434118"/>
                  <a:pt x="0" y="434118"/>
                  <a:pt x="0" y="434118"/>
                </a:cubicBezTo>
                <a:lnTo>
                  <a:pt x="0" y="0"/>
                </a:lnTo>
                <a:cubicBezTo>
                  <a:pt x="0" y="0"/>
                  <a:pt x="41911" y="0"/>
                  <a:pt x="93611" y="0"/>
                </a:cubicBezTo>
                <a:close/>
              </a:path>
            </a:pathLst>
          </a:custGeom>
          <a:solidFill>
            <a:srgbClr val="1E293B"/>
          </a:solidFill>
          <a:ln w="9356" cap="flat">
            <a:noFill/>
            <a:prstDash val="solid"/>
            <a:miter/>
          </a:ln>
        </p:spPr>
        <p:txBody>
          <a:bodyPr rtlCol="0" anchor="ctr"/>
          <a:lstStyle/>
          <a:p>
            <a:endParaRPr lang="en-IN" sz="2400"/>
          </a:p>
        </p:txBody>
      </p:sp>
      <p:sp>
        <p:nvSpPr>
          <p:cNvPr id="10" name="TextBox 9">
            <a:extLst>
              <a:ext uri="{FF2B5EF4-FFF2-40B4-BE49-F238E27FC236}">
                <a16:creationId xmlns:a16="http://schemas.microsoft.com/office/drawing/2014/main" id="{55A009BA-D6C6-A97C-1BA0-4BA6550134DF}"/>
              </a:ext>
            </a:extLst>
          </p:cNvPr>
          <p:cNvSpPr txBox="1"/>
          <p:nvPr/>
        </p:nvSpPr>
        <p:spPr>
          <a:xfrm>
            <a:off x="4131132" y="779943"/>
            <a:ext cx="3500958" cy="338554"/>
          </a:xfrm>
          <a:prstGeom prst="rect">
            <a:avLst/>
          </a:prstGeom>
          <a:noFill/>
          <a:ln>
            <a:noFill/>
          </a:ln>
        </p:spPr>
        <p:txBody>
          <a:bodyPr wrap="none" lIns="0" tIns="0" rIns="0" bIns="0" rtlCol="0">
            <a:spAutoFit/>
          </a:bodyPr>
          <a:lstStyle/>
          <a:p>
            <a:pPr defTabSz="239994">
              <a:tabLst>
                <a:tab pos="239994" algn="l"/>
              </a:tabLst>
            </a:pPr>
            <a:r>
              <a:rPr lang="en-IN" sz="2200" b="1" dirty="0">
                <a:ln/>
                <a:solidFill>
                  <a:srgbClr val="FFFFFF"/>
                </a:solidFill>
                <a:latin typeface="Arial"/>
                <a:cs typeface="Arial"/>
                <a:sym typeface="Arial"/>
                <a:rtl val="0"/>
              </a:rPr>
              <a:t>5G NR Handover Decision</a:t>
            </a:r>
          </a:p>
        </p:txBody>
      </p:sp>
      <p:grpSp>
        <p:nvGrpSpPr>
          <p:cNvPr id="12" name="Graphic 3">
            <a:extLst>
              <a:ext uri="{FF2B5EF4-FFF2-40B4-BE49-F238E27FC236}">
                <a16:creationId xmlns:a16="http://schemas.microsoft.com/office/drawing/2014/main" id="{8518323A-A619-C3C3-2A53-4231B828B006}"/>
              </a:ext>
            </a:extLst>
          </p:cNvPr>
          <p:cNvGrpSpPr/>
          <p:nvPr/>
        </p:nvGrpSpPr>
        <p:grpSpPr>
          <a:xfrm>
            <a:off x="2096657" y="1564433"/>
            <a:ext cx="1171797" cy="1947001"/>
            <a:chOff x="1572491" y="1173324"/>
            <a:chExt cx="878847" cy="1460251"/>
          </a:xfrm>
        </p:grpSpPr>
        <p:sp>
          <p:nvSpPr>
            <p:cNvPr id="13" name="Freeform: Shape 12">
              <a:extLst>
                <a:ext uri="{FF2B5EF4-FFF2-40B4-BE49-F238E27FC236}">
                  <a16:creationId xmlns:a16="http://schemas.microsoft.com/office/drawing/2014/main" id="{741B783F-5CAD-C509-38CC-5355D55B4F87}"/>
                </a:ext>
              </a:extLst>
            </p:cNvPr>
            <p:cNvSpPr/>
            <p:nvPr/>
          </p:nvSpPr>
          <p:spPr>
            <a:xfrm>
              <a:off x="2005611" y="1390383"/>
              <a:ext cx="187221" cy="723529"/>
            </a:xfrm>
            <a:custGeom>
              <a:avLst/>
              <a:gdLst>
                <a:gd name="connsiteX0" fmla="*/ 0 w 187221"/>
                <a:gd name="connsiteY0" fmla="*/ 0 h 723529"/>
                <a:gd name="connsiteX1" fmla="*/ 187222 w 187221"/>
                <a:gd name="connsiteY1" fmla="*/ 0 h 723529"/>
                <a:gd name="connsiteX2" fmla="*/ 187222 w 187221"/>
                <a:gd name="connsiteY2" fmla="*/ 723530 h 723529"/>
                <a:gd name="connsiteX3" fmla="*/ 0 w 187221"/>
                <a:gd name="connsiteY3" fmla="*/ 723530 h 723529"/>
              </a:gdLst>
              <a:ahLst/>
              <a:cxnLst>
                <a:cxn ang="0">
                  <a:pos x="connsiteX0" y="connsiteY0"/>
                </a:cxn>
                <a:cxn ang="0">
                  <a:pos x="connsiteX1" y="connsiteY1"/>
                </a:cxn>
                <a:cxn ang="0">
                  <a:pos x="connsiteX2" y="connsiteY2"/>
                </a:cxn>
                <a:cxn ang="0">
                  <a:pos x="connsiteX3" y="connsiteY3"/>
                </a:cxn>
              </a:cxnLst>
              <a:rect l="l" t="t" r="r" b="b"/>
              <a:pathLst>
                <a:path w="187221" h="723529">
                  <a:moveTo>
                    <a:pt x="0" y="0"/>
                  </a:moveTo>
                  <a:lnTo>
                    <a:pt x="187222" y="0"/>
                  </a:lnTo>
                  <a:lnTo>
                    <a:pt x="187222" y="723530"/>
                  </a:lnTo>
                  <a:lnTo>
                    <a:pt x="0" y="723530"/>
                  </a:lnTo>
                  <a:close/>
                </a:path>
              </a:pathLst>
            </a:custGeom>
            <a:solidFill>
              <a:srgbClr val="2563EB"/>
            </a:solidFill>
            <a:ln w="9356" cap="flat">
              <a:noFill/>
              <a:prstDash val="solid"/>
              <a:miter/>
            </a:ln>
          </p:spPr>
          <p:txBody>
            <a:bodyPr rtlCol="0" anchor="ctr"/>
            <a:lstStyle/>
            <a:p>
              <a:endParaRPr lang="en-IN" sz="2400"/>
            </a:p>
          </p:txBody>
        </p:sp>
        <p:sp>
          <p:nvSpPr>
            <p:cNvPr id="14" name="Freeform: Shape 13">
              <a:extLst>
                <a:ext uri="{FF2B5EF4-FFF2-40B4-BE49-F238E27FC236}">
                  <a16:creationId xmlns:a16="http://schemas.microsoft.com/office/drawing/2014/main" id="{DD78F98E-639E-CDF2-E59E-72A5EB43DFD0}"/>
                </a:ext>
              </a:extLst>
            </p:cNvPr>
            <p:cNvSpPr/>
            <p:nvPr/>
          </p:nvSpPr>
          <p:spPr>
            <a:xfrm>
              <a:off x="1912000" y="1173324"/>
              <a:ext cx="374443" cy="217058"/>
            </a:xfrm>
            <a:custGeom>
              <a:avLst/>
              <a:gdLst>
                <a:gd name="connsiteX0" fmla="*/ 0 w 374443"/>
                <a:gd name="connsiteY0" fmla="*/ 217059 h 217058"/>
                <a:gd name="connsiteX1" fmla="*/ 374444 w 374443"/>
                <a:gd name="connsiteY1" fmla="*/ 217059 h 217058"/>
                <a:gd name="connsiteX2" fmla="*/ 187222 w 374443"/>
                <a:gd name="connsiteY2" fmla="*/ 0 h 217058"/>
              </a:gdLst>
              <a:ahLst/>
              <a:cxnLst>
                <a:cxn ang="0">
                  <a:pos x="connsiteX0" y="connsiteY0"/>
                </a:cxn>
                <a:cxn ang="0">
                  <a:pos x="connsiteX1" y="connsiteY1"/>
                </a:cxn>
                <a:cxn ang="0">
                  <a:pos x="connsiteX2" y="connsiteY2"/>
                </a:cxn>
              </a:cxnLst>
              <a:rect l="l" t="t" r="r" b="b"/>
              <a:pathLst>
                <a:path w="374443" h="217058">
                  <a:moveTo>
                    <a:pt x="0" y="217059"/>
                  </a:moveTo>
                  <a:lnTo>
                    <a:pt x="374444" y="217059"/>
                  </a:lnTo>
                  <a:lnTo>
                    <a:pt x="187222" y="0"/>
                  </a:lnTo>
                  <a:close/>
                </a:path>
              </a:pathLst>
            </a:custGeom>
            <a:solidFill>
              <a:srgbClr val="2563EB"/>
            </a:solidFill>
            <a:ln w="9356" cap="flat">
              <a:noFill/>
              <a:prstDash val="solid"/>
              <a:miter/>
            </a:ln>
          </p:spPr>
          <p:txBody>
            <a:bodyPr rtlCol="0" anchor="ctr"/>
            <a:lstStyle/>
            <a:p>
              <a:endParaRPr lang="en-IN" sz="2400"/>
            </a:p>
          </p:txBody>
        </p:sp>
        <p:sp>
          <p:nvSpPr>
            <p:cNvPr id="15" name="Freeform: Shape 14">
              <a:extLst>
                <a:ext uri="{FF2B5EF4-FFF2-40B4-BE49-F238E27FC236}">
                  <a16:creationId xmlns:a16="http://schemas.microsoft.com/office/drawing/2014/main" id="{321A5B71-EF18-919E-7FD5-2E5612368F8C}"/>
                </a:ext>
              </a:extLst>
            </p:cNvPr>
            <p:cNvSpPr/>
            <p:nvPr/>
          </p:nvSpPr>
          <p:spPr>
            <a:xfrm>
              <a:off x="1818389" y="2113912"/>
              <a:ext cx="561665" cy="217058"/>
            </a:xfrm>
            <a:custGeom>
              <a:avLst/>
              <a:gdLst>
                <a:gd name="connsiteX0" fmla="*/ 93611 w 561665"/>
                <a:gd name="connsiteY0" fmla="*/ 0 h 217058"/>
                <a:gd name="connsiteX1" fmla="*/ 0 w 561665"/>
                <a:gd name="connsiteY1" fmla="*/ 217059 h 217058"/>
                <a:gd name="connsiteX2" fmla="*/ 561666 w 561665"/>
                <a:gd name="connsiteY2" fmla="*/ 217059 h 217058"/>
                <a:gd name="connsiteX3" fmla="*/ 468055 w 561665"/>
                <a:gd name="connsiteY3" fmla="*/ 0 h 217058"/>
              </a:gdLst>
              <a:ahLst/>
              <a:cxnLst>
                <a:cxn ang="0">
                  <a:pos x="connsiteX0" y="connsiteY0"/>
                </a:cxn>
                <a:cxn ang="0">
                  <a:pos x="connsiteX1" y="connsiteY1"/>
                </a:cxn>
                <a:cxn ang="0">
                  <a:pos x="connsiteX2" y="connsiteY2"/>
                </a:cxn>
                <a:cxn ang="0">
                  <a:pos x="connsiteX3" y="connsiteY3"/>
                </a:cxn>
              </a:cxnLst>
              <a:rect l="l" t="t" r="r" b="b"/>
              <a:pathLst>
                <a:path w="561665" h="217058">
                  <a:moveTo>
                    <a:pt x="93611" y="0"/>
                  </a:moveTo>
                  <a:lnTo>
                    <a:pt x="0" y="217059"/>
                  </a:lnTo>
                  <a:lnTo>
                    <a:pt x="561666" y="217059"/>
                  </a:lnTo>
                  <a:lnTo>
                    <a:pt x="468055" y="0"/>
                  </a:lnTo>
                </a:path>
              </a:pathLst>
            </a:custGeom>
            <a:solidFill>
              <a:srgbClr val="2563EB"/>
            </a:solidFill>
            <a:ln w="9356" cap="flat">
              <a:noFill/>
              <a:prstDash val="solid"/>
              <a:miter/>
            </a:ln>
          </p:spPr>
          <p:txBody>
            <a:bodyPr rtlCol="0" anchor="ctr"/>
            <a:lstStyle/>
            <a:p>
              <a:endParaRPr lang="en-IN" sz="2400"/>
            </a:p>
          </p:txBody>
        </p:sp>
        <p:sp>
          <p:nvSpPr>
            <p:cNvPr id="16" name="TextBox 15">
              <a:extLst>
                <a:ext uri="{FF2B5EF4-FFF2-40B4-BE49-F238E27FC236}">
                  <a16:creationId xmlns:a16="http://schemas.microsoft.com/office/drawing/2014/main" id="{569F900F-7196-D830-969B-B826FDEC5DD2}"/>
                </a:ext>
              </a:extLst>
            </p:cNvPr>
            <p:cNvSpPr txBox="1"/>
            <p:nvPr/>
          </p:nvSpPr>
          <p:spPr>
            <a:xfrm>
              <a:off x="1572491" y="2328663"/>
              <a:ext cx="878847" cy="184666"/>
            </a:xfrm>
            <a:prstGeom prst="rect">
              <a:avLst/>
            </a:prstGeom>
            <a:noFill/>
            <a:ln>
              <a:noFill/>
            </a:ln>
          </p:spPr>
          <p:txBody>
            <a:bodyPr wrap="none" lIns="0" tIns="0" rIns="0" bIns="0" rtlCol="0">
              <a:spAutoFit/>
            </a:bodyPr>
            <a:lstStyle/>
            <a:p>
              <a:pPr defTabSz="239994">
                <a:tabLst>
                  <a:tab pos="239994" algn="l"/>
                </a:tabLst>
              </a:pPr>
              <a:r>
                <a:rPr lang="en-IN" sz="1600" b="1" dirty="0">
                  <a:ln/>
                  <a:solidFill>
                    <a:srgbClr val="2563EB"/>
                  </a:solidFill>
                  <a:latin typeface="Arial"/>
                  <a:cs typeface="Arial"/>
                  <a:sym typeface="Arial"/>
                  <a:rtl val="0"/>
                </a:rPr>
                <a:t>Source gNB</a:t>
              </a:r>
            </a:p>
          </p:txBody>
        </p:sp>
        <p:sp>
          <p:nvSpPr>
            <p:cNvPr id="17" name="TextBox 16">
              <a:extLst>
                <a:ext uri="{FF2B5EF4-FFF2-40B4-BE49-F238E27FC236}">
                  <a16:creationId xmlns:a16="http://schemas.microsoft.com/office/drawing/2014/main" id="{19F87C85-4352-989F-7284-77132B3072EA}"/>
                </a:ext>
              </a:extLst>
            </p:cNvPr>
            <p:cNvSpPr txBox="1"/>
            <p:nvPr/>
          </p:nvSpPr>
          <p:spPr>
            <a:xfrm>
              <a:off x="1698866" y="2495075"/>
              <a:ext cx="619160"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64748B"/>
                  </a:solidFill>
                  <a:latin typeface="Arial"/>
                  <a:cs typeface="Arial"/>
                  <a:sym typeface="Arial"/>
                  <a:rtl val="0"/>
                </a:rPr>
                <a:t>Serving Cell</a:t>
              </a:r>
            </a:p>
          </p:txBody>
        </p:sp>
      </p:grpSp>
      <p:grpSp>
        <p:nvGrpSpPr>
          <p:cNvPr id="18" name="Graphic 3">
            <a:extLst>
              <a:ext uri="{FF2B5EF4-FFF2-40B4-BE49-F238E27FC236}">
                <a16:creationId xmlns:a16="http://schemas.microsoft.com/office/drawing/2014/main" id="{78E69C2E-9678-DEFB-B148-5E03DEFB817B}"/>
              </a:ext>
            </a:extLst>
          </p:cNvPr>
          <p:cNvGrpSpPr/>
          <p:nvPr/>
        </p:nvGrpSpPr>
        <p:grpSpPr>
          <a:xfrm>
            <a:off x="8374518" y="1564432"/>
            <a:ext cx="1130119" cy="2058399"/>
            <a:chOff x="6280887" y="1173324"/>
            <a:chExt cx="847589" cy="1543799"/>
          </a:xfrm>
        </p:grpSpPr>
        <p:sp>
          <p:nvSpPr>
            <p:cNvPr id="19" name="Freeform: Shape 18">
              <a:extLst>
                <a:ext uri="{FF2B5EF4-FFF2-40B4-BE49-F238E27FC236}">
                  <a16:creationId xmlns:a16="http://schemas.microsoft.com/office/drawing/2014/main" id="{959A4FE1-BC5F-6F51-C2B5-B8CBCF0C49ED}"/>
                </a:ext>
              </a:extLst>
            </p:cNvPr>
            <p:cNvSpPr/>
            <p:nvPr/>
          </p:nvSpPr>
          <p:spPr>
            <a:xfrm>
              <a:off x="6686157" y="1390383"/>
              <a:ext cx="187221" cy="723529"/>
            </a:xfrm>
            <a:custGeom>
              <a:avLst/>
              <a:gdLst>
                <a:gd name="connsiteX0" fmla="*/ 0 w 187221"/>
                <a:gd name="connsiteY0" fmla="*/ 0 h 723529"/>
                <a:gd name="connsiteX1" fmla="*/ 187222 w 187221"/>
                <a:gd name="connsiteY1" fmla="*/ 0 h 723529"/>
                <a:gd name="connsiteX2" fmla="*/ 187222 w 187221"/>
                <a:gd name="connsiteY2" fmla="*/ 723530 h 723529"/>
                <a:gd name="connsiteX3" fmla="*/ 0 w 187221"/>
                <a:gd name="connsiteY3" fmla="*/ 723530 h 723529"/>
              </a:gdLst>
              <a:ahLst/>
              <a:cxnLst>
                <a:cxn ang="0">
                  <a:pos x="connsiteX0" y="connsiteY0"/>
                </a:cxn>
                <a:cxn ang="0">
                  <a:pos x="connsiteX1" y="connsiteY1"/>
                </a:cxn>
                <a:cxn ang="0">
                  <a:pos x="connsiteX2" y="connsiteY2"/>
                </a:cxn>
                <a:cxn ang="0">
                  <a:pos x="connsiteX3" y="connsiteY3"/>
                </a:cxn>
              </a:cxnLst>
              <a:rect l="l" t="t" r="r" b="b"/>
              <a:pathLst>
                <a:path w="187221" h="723529">
                  <a:moveTo>
                    <a:pt x="0" y="0"/>
                  </a:moveTo>
                  <a:lnTo>
                    <a:pt x="187222" y="0"/>
                  </a:lnTo>
                  <a:lnTo>
                    <a:pt x="187222" y="723530"/>
                  </a:lnTo>
                  <a:lnTo>
                    <a:pt x="0" y="723530"/>
                  </a:lnTo>
                  <a:close/>
                </a:path>
              </a:pathLst>
            </a:custGeom>
            <a:solidFill>
              <a:srgbClr val="0891B2"/>
            </a:solidFill>
            <a:ln w="9356" cap="flat">
              <a:noFill/>
              <a:prstDash val="solid"/>
              <a:miter/>
            </a:ln>
          </p:spPr>
          <p:txBody>
            <a:bodyPr rtlCol="0" anchor="ctr"/>
            <a:lstStyle/>
            <a:p>
              <a:endParaRPr lang="en-IN" sz="2400"/>
            </a:p>
          </p:txBody>
        </p:sp>
        <p:sp>
          <p:nvSpPr>
            <p:cNvPr id="20" name="Freeform: Shape 19">
              <a:extLst>
                <a:ext uri="{FF2B5EF4-FFF2-40B4-BE49-F238E27FC236}">
                  <a16:creationId xmlns:a16="http://schemas.microsoft.com/office/drawing/2014/main" id="{51C4DAA5-9ACC-2590-96AA-48772E10B19D}"/>
                </a:ext>
              </a:extLst>
            </p:cNvPr>
            <p:cNvSpPr/>
            <p:nvPr/>
          </p:nvSpPr>
          <p:spPr>
            <a:xfrm>
              <a:off x="6592546" y="1173324"/>
              <a:ext cx="374443" cy="217058"/>
            </a:xfrm>
            <a:custGeom>
              <a:avLst/>
              <a:gdLst>
                <a:gd name="connsiteX0" fmla="*/ 0 w 374443"/>
                <a:gd name="connsiteY0" fmla="*/ 217059 h 217058"/>
                <a:gd name="connsiteX1" fmla="*/ 374444 w 374443"/>
                <a:gd name="connsiteY1" fmla="*/ 217059 h 217058"/>
                <a:gd name="connsiteX2" fmla="*/ 187222 w 374443"/>
                <a:gd name="connsiteY2" fmla="*/ 0 h 217058"/>
              </a:gdLst>
              <a:ahLst/>
              <a:cxnLst>
                <a:cxn ang="0">
                  <a:pos x="connsiteX0" y="connsiteY0"/>
                </a:cxn>
                <a:cxn ang="0">
                  <a:pos x="connsiteX1" y="connsiteY1"/>
                </a:cxn>
                <a:cxn ang="0">
                  <a:pos x="connsiteX2" y="connsiteY2"/>
                </a:cxn>
              </a:cxnLst>
              <a:rect l="l" t="t" r="r" b="b"/>
              <a:pathLst>
                <a:path w="374443" h="217058">
                  <a:moveTo>
                    <a:pt x="0" y="217059"/>
                  </a:moveTo>
                  <a:lnTo>
                    <a:pt x="374444" y="217059"/>
                  </a:lnTo>
                  <a:lnTo>
                    <a:pt x="187222" y="0"/>
                  </a:lnTo>
                  <a:close/>
                </a:path>
              </a:pathLst>
            </a:custGeom>
            <a:solidFill>
              <a:srgbClr val="0891B2"/>
            </a:solidFill>
            <a:ln w="9356" cap="flat">
              <a:noFill/>
              <a:prstDash val="solid"/>
              <a:miter/>
            </a:ln>
          </p:spPr>
          <p:txBody>
            <a:bodyPr rtlCol="0" anchor="ctr"/>
            <a:lstStyle/>
            <a:p>
              <a:endParaRPr lang="en-IN" sz="2400"/>
            </a:p>
          </p:txBody>
        </p:sp>
        <p:sp>
          <p:nvSpPr>
            <p:cNvPr id="21" name="Freeform: Shape 20">
              <a:extLst>
                <a:ext uri="{FF2B5EF4-FFF2-40B4-BE49-F238E27FC236}">
                  <a16:creationId xmlns:a16="http://schemas.microsoft.com/office/drawing/2014/main" id="{8E9B07CA-E020-28F9-3ED4-EB58FD973F16}"/>
                </a:ext>
              </a:extLst>
            </p:cNvPr>
            <p:cNvSpPr/>
            <p:nvPr/>
          </p:nvSpPr>
          <p:spPr>
            <a:xfrm>
              <a:off x="6498935" y="2113912"/>
              <a:ext cx="561665" cy="217058"/>
            </a:xfrm>
            <a:custGeom>
              <a:avLst/>
              <a:gdLst>
                <a:gd name="connsiteX0" fmla="*/ 93611 w 561665"/>
                <a:gd name="connsiteY0" fmla="*/ 0 h 217058"/>
                <a:gd name="connsiteX1" fmla="*/ 0 w 561665"/>
                <a:gd name="connsiteY1" fmla="*/ 217059 h 217058"/>
                <a:gd name="connsiteX2" fmla="*/ 561666 w 561665"/>
                <a:gd name="connsiteY2" fmla="*/ 217059 h 217058"/>
                <a:gd name="connsiteX3" fmla="*/ 468055 w 561665"/>
                <a:gd name="connsiteY3" fmla="*/ 0 h 217058"/>
              </a:gdLst>
              <a:ahLst/>
              <a:cxnLst>
                <a:cxn ang="0">
                  <a:pos x="connsiteX0" y="connsiteY0"/>
                </a:cxn>
                <a:cxn ang="0">
                  <a:pos x="connsiteX1" y="connsiteY1"/>
                </a:cxn>
                <a:cxn ang="0">
                  <a:pos x="connsiteX2" y="connsiteY2"/>
                </a:cxn>
                <a:cxn ang="0">
                  <a:pos x="connsiteX3" y="connsiteY3"/>
                </a:cxn>
              </a:cxnLst>
              <a:rect l="l" t="t" r="r" b="b"/>
              <a:pathLst>
                <a:path w="561665" h="217058">
                  <a:moveTo>
                    <a:pt x="93611" y="0"/>
                  </a:moveTo>
                  <a:lnTo>
                    <a:pt x="0" y="217059"/>
                  </a:lnTo>
                  <a:lnTo>
                    <a:pt x="561666" y="217059"/>
                  </a:lnTo>
                  <a:lnTo>
                    <a:pt x="468055" y="0"/>
                  </a:lnTo>
                </a:path>
              </a:pathLst>
            </a:custGeom>
            <a:solidFill>
              <a:srgbClr val="0891B2"/>
            </a:solidFill>
            <a:ln w="9356" cap="flat">
              <a:noFill/>
              <a:prstDash val="solid"/>
              <a:miter/>
            </a:ln>
          </p:spPr>
          <p:txBody>
            <a:bodyPr rtlCol="0" anchor="ctr"/>
            <a:lstStyle/>
            <a:p>
              <a:endParaRPr lang="en-IN" sz="2400"/>
            </a:p>
          </p:txBody>
        </p:sp>
        <p:sp>
          <p:nvSpPr>
            <p:cNvPr id="22" name="TextBox 21">
              <a:extLst>
                <a:ext uri="{FF2B5EF4-FFF2-40B4-BE49-F238E27FC236}">
                  <a16:creationId xmlns:a16="http://schemas.microsoft.com/office/drawing/2014/main" id="{8D92E88A-E60C-C5CE-0FC8-F2A76B53E513}"/>
                </a:ext>
              </a:extLst>
            </p:cNvPr>
            <p:cNvSpPr txBox="1"/>
            <p:nvPr/>
          </p:nvSpPr>
          <p:spPr>
            <a:xfrm>
              <a:off x="6299726" y="2333305"/>
              <a:ext cx="816907" cy="184666"/>
            </a:xfrm>
            <a:prstGeom prst="rect">
              <a:avLst/>
            </a:prstGeom>
            <a:noFill/>
            <a:ln>
              <a:noFill/>
            </a:ln>
          </p:spPr>
          <p:txBody>
            <a:bodyPr wrap="none" lIns="0" tIns="0" rIns="0" bIns="0" rtlCol="0">
              <a:spAutoFit/>
            </a:bodyPr>
            <a:lstStyle/>
            <a:p>
              <a:pPr defTabSz="239994">
                <a:tabLst>
                  <a:tab pos="239994" algn="l"/>
                </a:tabLst>
              </a:pPr>
              <a:r>
                <a:rPr lang="en-IN" sz="1600" b="1" dirty="0">
                  <a:ln/>
                  <a:solidFill>
                    <a:srgbClr val="0891B2"/>
                  </a:solidFill>
                  <a:latin typeface="Arial"/>
                  <a:cs typeface="Arial"/>
                  <a:sym typeface="Arial"/>
                  <a:rtl val="0"/>
                </a:rPr>
                <a:t>Target gNB</a:t>
              </a:r>
            </a:p>
          </p:txBody>
        </p:sp>
        <p:sp>
          <p:nvSpPr>
            <p:cNvPr id="23" name="TextBox 22">
              <a:extLst>
                <a:ext uri="{FF2B5EF4-FFF2-40B4-BE49-F238E27FC236}">
                  <a16:creationId xmlns:a16="http://schemas.microsoft.com/office/drawing/2014/main" id="{3D03F0C1-BD42-7714-6A88-0A6D0575C931}"/>
                </a:ext>
              </a:extLst>
            </p:cNvPr>
            <p:cNvSpPr txBox="1"/>
            <p:nvPr/>
          </p:nvSpPr>
          <p:spPr>
            <a:xfrm>
              <a:off x="6280887" y="2578624"/>
              <a:ext cx="847589" cy="138499"/>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64748B"/>
                  </a:solidFill>
                  <a:latin typeface="Arial"/>
                  <a:cs typeface="Arial"/>
                  <a:sym typeface="Arial"/>
                  <a:rtl val="0"/>
                </a:rPr>
                <a:t>Neighboring Cell</a:t>
              </a:r>
            </a:p>
          </p:txBody>
        </p:sp>
      </p:grpSp>
      <p:grpSp>
        <p:nvGrpSpPr>
          <p:cNvPr id="24" name="Graphic 3">
            <a:extLst>
              <a:ext uri="{FF2B5EF4-FFF2-40B4-BE49-F238E27FC236}">
                <a16:creationId xmlns:a16="http://schemas.microsoft.com/office/drawing/2014/main" id="{18DB79E8-C29F-B6B5-E8BA-19C870FBD64C}"/>
              </a:ext>
            </a:extLst>
          </p:cNvPr>
          <p:cNvGrpSpPr/>
          <p:nvPr/>
        </p:nvGrpSpPr>
        <p:grpSpPr>
          <a:xfrm>
            <a:off x="3735072" y="2287960"/>
            <a:ext cx="624072" cy="779908"/>
            <a:chOff x="2801304" y="1715971"/>
            <a:chExt cx="468054" cy="584931"/>
          </a:xfrm>
        </p:grpSpPr>
        <p:sp>
          <p:nvSpPr>
            <p:cNvPr id="25" name="Freeform: Shape 24">
              <a:extLst>
                <a:ext uri="{FF2B5EF4-FFF2-40B4-BE49-F238E27FC236}">
                  <a16:creationId xmlns:a16="http://schemas.microsoft.com/office/drawing/2014/main" id="{5167436B-6BC7-3704-5421-00E50C72204F}"/>
                </a:ext>
              </a:extLst>
            </p:cNvPr>
            <p:cNvSpPr/>
            <p:nvPr/>
          </p:nvSpPr>
          <p:spPr>
            <a:xfrm>
              <a:off x="2801304" y="1715971"/>
              <a:ext cx="468054" cy="361764"/>
            </a:xfrm>
            <a:custGeom>
              <a:avLst/>
              <a:gdLst>
                <a:gd name="connsiteX0" fmla="*/ 468055 w 468054"/>
                <a:gd name="connsiteY0" fmla="*/ 180882 h 361764"/>
                <a:gd name="connsiteX1" fmla="*/ 234027 w 468054"/>
                <a:gd name="connsiteY1" fmla="*/ 361765 h 361764"/>
                <a:gd name="connsiteX2" fmla="*/ 0 w 468054"/>
                <a:gd name="connsiteY2" fmla="*/ 180882 h 361764"/>
                <a:gd name="connsiteX3" fmla="*/ 234027 w 468054"/>
                <a:gd name="connsiteY3" fmla="*/ 0 h 361764"/>
                <a:gd name="connsiteX4" fmla="*/ 468055 w 468054"/>
                <a:gd name="connsiteY4" fmla="*/ 180882 h 361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054" h="361764">
                  <a:moveTo>
                    <a:pt x="468055" y="180882"/>
                  </a:moveTo>
                  <a:cubicBezTo>
                    <a:pt x="468055" y="280781"/>
                    <a:pt x="363277" y="361765"/>
                    <a:pt x="234027" y="361765"/>
                  </a:cubicBezTo>
                  <a:cubicBezTo>
                    <a:pt x="104778" y="361765"/>
                    <a:pt x="0" y="280781"/>
                    <a:pt x="0" y="180882"/>
                  </a:cubicBezTo>
                  <a:cubicBezTo>
                    <a:pt x="0" y="80984"/>
                    <a:pt x="104778" y="0"/>
                    <a:pt x="234027" y="0"/>
                  </a:cubicBezTo>
                  <a:cubicBezTo>
                    <a:pt x="363277" y="0"/>
                    <a:pt x="468055" y="80984"/>
                    <a:pt x="468055" y="180882"/>
                  </a:cubicBezTo>
                  <a:close/>
                </a:path>
              </a:pathLst>
            </a:custGeom>
            <a:solidFill>
              <a:srgbClr val="F8FAFC"/>
            </a:solidFill>
            <a:ln w="18711" cap="flat">
              <a:solidFill>
                <a:srgbClr val="475569"/>
              </a:solidFill>
              <a:prstDash val="solid"/>
              <a:miter/>
            </a:ln>
          </p:spPr>
          <p:txBody>
            <a:bodyPr rtlCol="0" anchor="ctr"/>
            <a:lstStyle/>
            <a:p>
              <a:endParaRPr lang="en-IN" sz="2400"/>
            </a:p>
          </p:txBody>
        </p:sp>
        <p:sp>
          <p:nvSpPr>
            <p:cNvPr id="26" name="Freeform: Shape 25">
              <a:extLst>
                <a:ext uri="{FF2B5EF4-FFF2-40B4-BE49-F238E27FC236}">
                  <a16:creationId xmlns:a16="http://schemas.microsoft.com/office/drawing/2014/main" id="{8F780B4E-04AA-0678-4EC0-5A91285E4251}"/>
                </a:ext>
              </a:extLst>
            </p:cNvPr>
            <p:cNvSpPr/>
            <p:nvPr/>
          </p:nvSpPr>
          <p:spPr>
            <a:xfrm>
              <a:off x="2894915" y="1788324"/>
              <a:ext cx="280832" cy="217058"/>
            </a:xfrm>
            <a:custGeom>
              <a:avLst/>
              <a:gdLst>
                <a:gd name="connsiteX0" fmla="*/ 234027 w 280832"/>
                <a:gd name="connsiteY0" fmla="*/ 0 h 217058"/>
                <a:gd name="connsiteX1" fmla="*/ 280833 w 280832"/>
                <a:gd name="connsiteY1" fmla="*/ 0 h 217058"/>
                <a:gd name="connsiteX2" fmla="*/ 280833 w 280832"/>
                <a:gd name="connsiteY2" fmla="*/ 217059 h 217058"/>
                <a:gd name="connsiteX3" fmla="*/ 234027 w 280832"/>
                <a:gd name="connsiteY3" fmla="*/ 217059 h 217058"/>
                <a:gd name="connsiteX4" fmla="*/ 46805 w 280832"/>
                <a:gd name="connsiteY4" fmla="*/ 217059 h 217058"/>
                <a:gd name="connsiteX5" fmla="*/ 0 w 280832"/>
                <a:gd name="connsiteY5" fmla="*/ 217059 h 217058"/>
                <a:gd name="connsiteX6" fmla="*/ 0 w 280832"/>
                <a:gd name="connsiteY6" fmla="*/ 0 h 217058"/>
                <a:gd name="connsiteX7" fmla="*/ 46805 w 280832"/>
                <a:gd name="connsiteY7" fmla="*/ 0 h 21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832" h="217058">
                  <a:moveTo>
                    <a:pt x="234027" y="0"/>
                  </a:moveTo>
                  <a:cubicBezTo>
                    <a:pt x="259877" y="0"/>
                    <a:pt x="280833" y="0"/>
                    <a:pt x="280833" y="0"/>
                  </a:cubicBezTo>
                  <a:lnTo>
                    <a:pt x="280833" y="217059"/>
                  </a:lnTo>
                  <a:cubicBezTo>
                    <a:pt x="280833" y="217059"/>
                    <a:pt x="259877" y="217059"/>
                    <a:pt x="234027" y="217059"/>
                  </a:cubicBezTo>
                  <a:lnTo>
                    <a:pt x="46805" y="217059"/>
                  </a:lnTo>
                  <a:cubicBezTo>
                    <a:pt x="20956" y="217059"/>
                    <a:pt x="0" y="217059"/>
                    <a:pt x="0" y="217059"/>
                  </a:cubicBezTo>
                  <a:lnTo>
                    <a:pt x="0" y="0"/>
                  </a:lnTo>
                  <a:cubicBezTo>
                    <a:pt x="0" y="0"/>
                    <a:pt x="20956" y="0"/>
                    <a:pt x="46805" y="0"/>
                  </a:cubicBezTo>
                  <a:close/>
                </a:path>
              </a:pathLst>
            </a:custGeom>
            <a:solidFill>
              <a:srgbClr val="475569"/>
            </a:solidFill>
            <a:ln w="9356" cap="flat">
              <a:noFill/>
              <a:prstDash val="solid"/>
              <a:miter/>
            </a:ln>
          </p:spPr>
          <p:txBody>
            <a:bodyPr rtlCol="0" anchor="ctr"/>
            <a:lstStyle/>
            <a:p>
              <a:endParaRPr lang="en-IN" sz="2400"/>
            </a:p>
          </p:txBody>
        </p:sp>
        <p:sp>
          <p:nvSpPr>
            <p:cNvPr id="27" name="Freeform: Shape 26">
              <a:extLst>
                <a:ext uri="{FF2B5EF4-FFF2-40B4-BE49-F238E27FC236}">
                  <a16:creationId xmlns:a16="http://schemas.microsoft.com/office/drawing/2014/main" id="{46CDE39F-D04E-76E9-F079-4AECFDDFA610}"/>
                </a:ext>
              </a:extLst>
            </p:cNvPr>
            <p:cNvSpPr/>
            <p:nvPr/>
          </p:nvSpPr>
          <p:spPr>
            <a:xfrm>
              <a:off x="2941720" y="1824500"/>
              <a:ext cx="187221" cy="144705"/>
            </a:xfrm>
            <a:custGeom>
              <a:avLst/>
              <a:gdLst>
                <a:gd name="connsiteX0" fmla="*/ 168500 w 187221"/>
                <a:gd name="connsiteY0" fmla="*/ 0 h 144705"/>
                <a:gd name="connsiteX1" fmla="*/ 187222 w 187221"/>
                <a:gd name="connsiteY1" fmla="*/ 0 h 144705"/>
                <a:gd name="connsiteX2" fmla="*/ 187222 w 187221"/>
                <a:gd name="connsiteY2" fmla="*/ 144706 h 144705"/>
                <a:gd name="connsiteX3" fmla="*/ 168500 w 187221"/>
                <a:gd name="connsiteY3" fmla="*/ 144706 h 144705"/>
                <a:gd name="connsiteX4" fmla="*/ 18722 w 187221"/>
                <a:gd name="connsiteY4" fmla="*/ 144706 h 144705"/>
                <a:gd name="connsiteX5" fmla="*/ 0 w 187221"/>
                <a:gd name="connsiteY5" fmla="*/ 144706 h 144705"/>
                <a:gd name="connsiteX6" fmla="*/ 0 w 187221"/>
                <a:gd name="connsiteY6" fmla="*/ 0 h 144705"/>
                <a:gd name="connsiteX7" fmla="*/ 18722 w 187221"/>
                <a:gd name="connsiteY7" fmla="*/ 0 h 14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221" h="144705">
                  <a:moveTo>
                    <a:pt x="168500" y="0"/>
                  </a:moveTo>
                  <a:cubicBezTo>
                    <a:pt x="178840" y="0"/>
                    <a:pt x="187222" y="0"/>
                    <a:pt x="187222" y="0"/>
                  </a:cubicBezTo>
                  <a:lnTo>
                    <a:pt x="187222" y="144706"/>
                  </a:lnTo>
                  <a:cubicBezTo>
                    <a:pt x="187222" y="144706"/>
                    <a:pt x="178840" y="144706"/>
                    <a:pt x="168500" y="144706"/>
                  </a:cubicBezTo>
                  <a:lnTo>
                    <a:pt x="18722" y="144706"/>
                  </a:lnTo>
                  <a:cubicBezTo>
                    <a:pt x="8382" y="144706"/>
                    <a:pt x="0" y="144706"/>
                    <a:pt x="0" y="144706"/>
                  </a:cubicBezTo>
                  <a:lnTo>
                    <a:pt x="0" y="0"/>
                  </a:lnTo>
                  <a:cubicBezTo>
                    <a:pt x="0" y="0"/>
                    <a:pt x="8382" y="0"/>
                    <a:pt x="18722" y="0"/>
                  </a:cubicBezTo>
                  <a:close/>
                </a:path>
              </a:pathLst>
            </a:custGeom>
            <a:solidFill>
              <a:srgbClr val="F8FAFC"/>
            </a:solidFill>
            <a:ln w="9356" cap="flat">
              <a:noFill/>
              <a:prstDash val="solid"/>
              <a:miter/>
            </a:ln>
          </p:spPr>
          <p:txBody>
            <a:bodyPr rtlCol="0" anchor="ctr"/>
            <a:lstStyle/>
            <a:p>
              <a:endParaRPr lang="en-IN" sz="2400"/>
            </a:p>
          </p:txBody>
        </p:sp>
        <p:sp>
          <p:nvSpPr>
            <p:cNvPr id="28" name="TextBox 27">
              <a:extLst>
                <a:ext uri="{FF2B5EF4-FFF2-40B4-BE49-F238E27FC236}">
                  <a16:creationId xmlns:a16="http://schemas.microsoft.com/office/drawing/2014/main" id="{DB39C401-2A8F-5CD3-96DC-BC8275DFFC73}"/>
                </a:ext>
              </a:extLst>
            </p:cNvPr>
            <p:cNvSpPr txBox="1"/>
            <p:nvPr/>
          </p:nvSpPr>
          <p:spPr>
            <a:xfrm>
              <a:off x="2915302" y="2139319"/>
              <a:ext cx="187551" cy="161583"/>
            </a:xfrm>
            <a:prstGeom prst="rect">
              <a:avLst/>
            </a:prstGeom>
            <a:noFill/>
            <a:ln>
              <a:noFill/>
            </a:ln>
          </p:spPr>
          <p:txBody>
            <a:bodyPr wrap="none" lIns="0" tIns="0" rIns="0" bIns="0" rtlCol="0">
              <a:spAutoFit/>
            </a:bodyPr>
            <a:lstStyle/>
            <a:p>
              <a:pPr defTabSz="239994">
                <a:tabLst>
                  <a:tab pos="239994" algn="l"/>
                </a:tabLst>
              </a:pPr>
              <a:r>
                <a:rPr lang="en-IN" sz="1400" b="1" dirty="0">
                  <a:ln/>
                  <a:solidFill>
                    <a:srgbClr val="475569"/>
                  </a:solidFill>
                  <a:latin typeface="Arial"/>
                  <a:cs typeface="Arial"/>
                  <a:sym typeface="Arial"/>
                  <a:rtl val="0"/>
                </a:rPr>
                <a:t>UE</a:t>
              </a:r>
            </a:p>
          </p:txBody>
        </p:sp>
      </p:grpSp>
      <p:sp>
        <p:nvSpPr>
          <p:cNvPr id="29" name="Freeform: Shape 28">
            <a:extLst>
              <a:ext uri="{FF2B5EF4-FFF2-40B4-BE49-F238E27FC236}">
                <a16:creationId xmlns:a16="http://schemas.microsoft.com/office/drawing/2014/main" id="{7949E9FC-963F-9367-5EA0-0610BC4DCE97}"/>
              </a:ext>
            </a:extLst>
          </p:cNvPr>
          <p:cNvSpPr/>
          <p:nvPr/>
        </p:nvSpPr>
        <p:spPr>
          <a:xfrm>
            <a:off x="2798963" y="2046785"/>
            <a:ext cx="936108" cy="482352"/>
          </a:xfrm>
          <a:custGeom>
            <a:avLst/>
            <a:gdLst>
              <a:gd name="connsiteX0" fmla="*/ 0 w 702081"/>
              <a:gd name="connsiteY0" fmla="*/ 0 h 361764"/>
              <a:gd name="connsiteX1" fmla="*/ 702082 w 702081"/>
              <a:gd name="connsiteY1" fmla="*/ 361765 h 361764"/>
            </a:gdLst>
            <a:ahLst/>
            <a:cxnLst>
              <a:cxn ang="0">
                <a:pos x="connsiteX0" y="connsiteY0"/>
              </a:cxn>
              <a:cxn ang="0">
                <a:pos x="connsiteX1" y="connsiteY1"/>
              </a:cxn>
            </a:cxnLst>
            <a:rect l="l" t="t" r="r" b="b"/>
            <a:pathLst>
              <a:path w="702081" h="361764">
                <a:moveTo>
                  <a:pt x="0" y="0"/>
                </a:moveTo>
                <a:cubicBezTo>
                  <a:pt x="249629" y="96471"/>
                  <a:pt x="483656" y="217059"/>
                  <a:pt x="702082" y="361765"/>
                </a:cubicBezTo>
              </a:path>
            </a:pathLst>
          </a:custGeom>
          <a:noFill/>
          <a:ln w="23389" cap="flat">
            <a:solidFill>
              <a:srgbClr val="3B82F6"/>
            </a:solidFill>
            <a:prstDash val="solid"/>
            <a:miter/>
          </a:ln>
        </p:spPr>
        <p:txBody>
          <a:bodyPr rtlCol="0" anchor="ctr"/>
          <a:lstStyle/>
          <a:p>
            <a:endParaRPr lang="en-IN" sz="2400"/>
          </a:p>
        </p:txBody>
      </p:sp>
      <p:sp>
        <p:nvSpPr>
          <p:cNvPr id="30" name="Freeform: Shape 29">
            <a:extLst>
              <a:ext uri="{FF2B5EF4-FFF2-40B4-BE49-F238E27FC236}">
                <a16:creationId xmlns:a16="http://schemas.microsoft.com/office/drawing/2014/main" id="{09B5DE68-574E-EAD7-4488-52E87D0BE63B}"/>
              </a:ext>
            </a:extLst>
          </p:cNvPr>
          <p:cNvSpPr/>
          <p:nvPr/>
        </p:nvSpPr>
        <p:spPr>
          <a:xfrm>
            <a:off x="2861370" y="2095020"/>
            <a:ext cx="936108" cy="482352"/>
          </a:xfrm>
          <a:custGeom>
            <a:avLst/>
            <a:gdLst>
              <a:gd name="connsiteX0" fmla="*/ 0 w 702081"/>
              <a:gd name="connsiteY0" fmla="*/ 0 h 361764"/>
              <a:gd name="connsiteX1" fmla="*/ 702082 w 702081"/>
              <a:gd name="connsiteY1" fmla="*/ 361765 h 361764"/>
            </a:gdLst>
            <a:ahLst/>
            <a:cxnLst>
              <a:cxn ang="0">
                <a:pos x="connsiteX0" y="connsiteY0"/>
              </a:cxn>
              <a:cxn ang="0">
                <a:pos x="connsiteX1" y="connsiteY1"/>
              </a:cxn>
            </a:cxnLst>
            <a:rect l="l" t="t" r="r" b="b"/>
            <a:pathLst>
              <a:path w="702081" h="361764">
                <a:moveTo>
                  <a:pt x="0" y="0"/>
                </a:moveTo>
                <a:cubicBezTo>
                  <a:pt x="249629" y="96471"/>
                  <a:pt x="483656" y="217059"/>
                  <a:pt x="702082" y="361765"/>
                </a:cubicBezTo>
              </a:path>
            </a:pathLst>
          </a:custGeom>
          <a:noFill/>
          <a:ln w="14034" cap="flat">
            <a:solidFill>
              <a:srgbClr val="3B82F6"/>
            </a:solidFill>
            <a:custDash>
              <a:ds d="300000" sp="150000"/>
            </a:custDash>
            <a:miter/>
          </a:ln>
        </p:spPr>
        <p:txBody>
          <a:bodyPr rtlCol="0" anchor="ctr"/>
          <a:lstStyle/>
          <a:p>
            <a:endParaRPr lang="en-IN" sz="2400"/>
          </a:p>
        </p:txBody>
      </p:sp>
      <p:sp>
        <p:nvSpPr>
          <p:cNvPr id="31" name="Freeform: Shape 30">
            <a:extLst>
              <a:ext uri="{FF2B5EF4-FFF2-40B4-BE49-F238E27FC236}">
                <a16:creationId xmlns:a16="http://schemas.microsoft.com/office/drawing/2014/main" id="{A444CD18-694D-9CFA-C102-892572AA0152}"/>
              </a:ext>
            </a:extLst>
          </p:cNvPr>
          <p:cNvSpPr/>
          <p:nvPr/>
        </p:nvSpPr>
        <p:spPr>
          <a:xfrm>
            <a:off x="2923778" y="2143256"/>
            <a:ext cx="936108" cy="482352"/>
          </a:xfrm>
          <a:custGeom>
            <a:avLst/>
            <a:gdLst>
              <a:gd name="connsiteX0" fmla="*/ 0 w 702081"/>
              <a:gd name="connsiteY0" fmla="*/ 0 h 361764"/>
              <a:gd name="connsiteX1" fmla="*/ 702082 w 702081"/>
              <a:gd name="connsiteY1" fmla="*/ 361765 h 361764"/>
            </a:gdLst>
            <a:ahLst/>
            <a:cxnLst>
              <a:cxn ang="0">
                <a:pos x="connsiteX0" y="connsiteY0"/>
              </a:cxn>
              <a:cxn ang="0">
                <a:pos x="connsiteX1" y="connsiteY1"/>
              </a:cxn>
            </a:cxnLst>
            <a:rect l="l" t="t" r="r" b="b"/>
            <a:pathLst>
              <a:path w="702081" h="361764">
                <a:moveTo>
                  <a:pt x="0" y="0"/>
                </a:moveTo>
                <a:cubicBezTo>
                  <a:pt x="249629" y="96471"/>
                  <a:pt x="483656" y="217059"/>
                  <a:pt x="702082" y="361765"/>
                </a:cubicBezTo>
              </a:path>
            </a:pathLst>
          </a:custGeom>
          <a:noFill/>
          <a:ln w="9356" cap="flat">
            <a:solidFill>
              <a:srgbClr val="3B82F6"/>
            </a:solidFill>
            <a:custDash>
              <a:ds d="225000" sp="225000"/>
            </a:custDash>
            <a:miter/>
          </a:ln>
        </p:spPr>
        <p:txBody>
          <a:bodyPr rtlCol="0" anchor="ctr"/>
          <a:lstStyle/>
          <a:p>
            <a:endParaRPr lang="en-IN" sz="2400"/>
          </a:p>
        </p:txBody>
      </p:sp>
      <p:sp>
        <p:nvSpPr>
          <p:cNvPr id="32" name="Freeform: Shape 31">
            <a:extLst>
              <a:ext uri="{FF2B5EF4-FFF2-40B4-BE49-F238E27FC236}">
                <a16:creationId xmlns:a16="http://schemas.microsoft.com/office/drawing/2014/main" id="{77DC2ABD-97B5-F804-E06D-C9EB5971D4D9}"/>
              </a:ext>
            </a:extLst>
          </p:cNvPr>
          <p:cNvSpPr/>
          <p:nvPr/>
        </p:nvSpPr>
        <p:spPr>
          <a:xfrm>
            <a:off x="4359144" y="2046785"/>
            <a:ext cx="4555731" cy="482352"/>
          </a:xfrm>
          <a:custGeom>
            <a:avLst/>
            <a:gdLst>
              <a:gd name="connsiteX0" fmla="*/ 3416799 w 3416798"/>
              <a:gd name="connsiteY0" fmla="*/ 0 h 361764"/>
              <a:gd name="connsiteX1" fmla="*/ 0 w 3416798"/>
              <a:gd name="connsiteY1" fmla="*/ 361765 h 361764"/>
            </a:gdLst>
            <a:ahLst/>
            <a:cxnLst>
              <a:cxn ang="0">
                <a:pos x="connsiteX0" y="connsiteY0"/>
              </a:cxn>
              <a:cxn ang="0">
                <a:pos x="connsiteX1" y="connsiteY1"/>
              </a:cxn>
            </a:cxnLst>
            <a:rect l="l" t="t" r="r" b="b"/>
            <a:pathLst>
              <a:path w="3416798" h="361764">
                <a:moveTo>
                  <a:pt x="3416799" y="0"/>
                </a:moveTo>
                <a:cubicBezTo>
                  <a:pt x="2855133" y="96471"/>
                  <a:pt x="1716200" y="217059"/>
                  <a:pt x="0" y="361765"/>
                </a:cubicBezTo>
              </a:path>
            </a:pathLst>
          </a:custGeom>
          <a:noFill/>
          <a:ln w="14034" cap="flat">
            <a:solidFill>
              <a:srgbClr val="06B6D4">
                <a:alpha val="70000"/>
              </a:srgbClr>
            </a:solidFill>
            <a:prstDash val="solid"/>
            <a:miter/>
          </a:ln>
        </p:spPr>
        <p:txBody>
          <a:bodyPr rtlCol="0" anchor="ctr"/>
          <a:lstStyle/>
          <a:p>
            <a:endParaRPr lang="en-IN" sz="2400"/>
          </a:p>
        </p:txBody>
      </p:sp>
      <p:sp>
        <p:nvSpPr>
          <p:cNvPr id="33" name="Freeform: Shape 32">
            <a:extLst>
              <a:ext uri="{FF2B5EF4-FFF2-40B4-BE49-F238E27FC236}">
                <a16:creationId xmlns:a16="http://schemas.microsoft.com/office/drawing/2014/main" id="{5EE58F29-5983-DC14-4754-EAFA1F85238E}"/>
              </a:ext>
            </a:extLst>
          </p:cNvPr>
          <p:cNvSpPr/>
          <p:nvPr/>
        </p:nvSpPr>
        <p:spPr>
          <a:xfrm>
            <a:off x="4296737" y="2095020"/>
            <a:ext cx="4555731" cy="482352"/>
          </a:xfrm>
          <a:custGeom>
            <a:avLst/>
            <a:gdLst>
              <a:gd name="connsiteX0" fmla="*/ 3416799 w 3416798"/>
              <a:gd name="connsiteY0" fmla="*/ 0 h 361764"/>
              <a:gd name="connsiteX1" fmla="*/ 0 w 3416798"/>
              <a:gd name="connsiteY1" fmla="*/ 361765 h 361764"/>
            </a:gdLst>
            <a:ahLst/>
            <a:cxnLst>
              <a:cxn ang="0">
                <a:pos x="connsiteX0" y="connsiteY0"/>
              </a:cxn>
              <a:cxn ang="0">
                <a:pos x="connsiteX1" y="connsiteY1"/>
              </a:cxn>
            </a:cxnLst>
            <a:rect l="l" t="t" r="r" b="b"/>
            <a:pathLst>
              <a:path w="3416798" h="361764">
                <a:moveTo>
                  <a:pt x="3416799" y="0"/>
                </a:moveTo>
                <a:cubicBezTo>
                  <a:pt x="2855133" y="96471"/>
                  <a:pt x="1716200" y="217059"/>
                  <a:pt x="0" y="361765"/>
                </a:cubicBezTo>
              </a:path>
            </a:pathLst>
          </a:custGeom>
          <a:noFill/>
          <a:ln w="9356" cap="flat">
            <a:solidFill>
              <a:srgbClr val="06B6D4">
                <a:alpha val="60000"/>
              </a:srgbClr>
            </a:solidFill>
            <a:custDash>
              <a:ds d="300000" sp="150000"/>
            </a:custDash>
            <a:miter/>
          </a:ln>
        </p:spPr>
        <p:txBody>
          <a:bodyPr rtlCol="0" anchor="ctr"/>
          <a:lstStyle/>
          <a:p>
            <a:endParaRPr lang="en-IN" sz="2400"/>
          </a:p>
        </p:txBody>
      </p:sp>
      <p:sp>
        <p:nvSpPr>
          <p:cNvPr id="34" name="Freeform: Shape 33">
            <a:extLst>
              <a:ext uri="{FF2B5EF4-FFF2-40B4-BE49-F238E27FC236}">
                <a16:creationId xmlns:a16="http://schemas.microsoft.com/office/drawing/2014/main" id="{CF2C9CDF-A010-48B6-8EEA-6AC4327EAA36}"/>
              </a:ext>
            </a:extLst>
          </p:cNvPr>
          <p:cNvSpPr/>
          <p:nvPr/>
        </p:nvSpPr>
        <p:spPr>
          <a:xfrm>
            <a:off x="4296737" y="2046786"/>
            <a:ext cx="3369992" cy="385881"/>
          </a:xfrm>
          <a:custGeom>
            <a:avLst/>
            <a:gdLst>
              <a:gd name="connsiteX0" fmla="*/ 0 w 2527494"/>
              <a:gd name="connsiteY0" fmla="*/ 289412 h 289411"/>
              <a:gd name="connsiteX1" fmla="*/ 1216942 w 2527494"/>
              <a:gd name="connsiteY1" fmla="*/ 0 h 289411"/>
              <a:gd name="connsiteX2" fmla="*/ 2527495 w 2527494"/>
              <a:gd name="connsiteY2" fmla="*/ 217059 h 289411"/>
            </a:gdLst>
            <a:ahLst/>
            <a:cxnLst>
              <a:cxn ang="0">
                <a:pos x="connsiteX0" y="connsiteY0"/>
              </a:cxn>
              <a:cxn ang="0">
                <a:pos x="connsiteX1" y="connsiteY1"/>
              </a:cxn>
              <a:cxn ang="0">
                <a:pos x="connsiteX2" y="connsiteY2"/>
              </a:cxn>
            </a:cxnLst>
            <a:rect l="l" t="t" r="r" b="b"/>
            <a:pathLst>
              <a:path w="2527494" h="289411">
                <a:moveTo>
                  <a:pt x="0" y="289412"/>
                </a:moveTo>
                <a:cubicBezTo>
                  <a:pt x="280833" y="72353"/>
                  <a:pt x="748887" y="0"/>
                  <a:pt x="1216942" y="0"/>
                </a:cubicBezTo>
                <a:cubicBezTo>
                  <a:pt x="1684997" y="0"/>
                  <a:pt x="2153051" y="72353"/>
                  <a:pt x="2527495" y="217059"/>
                </a:cubicBezTo>
              </a:path>
            </a:pathLst>
          </a:custGeom>
          <a:noFill/>
          <a:ln w="18711" cap="flat">
            <a:solidFill>
              <a:srgbClr val="64748B"/>
            </a:solidFill>
            <a:custDash>
              <a:ds d="450000" sp="225000"/>
            </a:custDash>
            <a:miter/>
            <a:tailEnd type="stealth" w="lg" len="lg"/>
          </a:ln>
        </p:spPr>
        <p:txBody>
          <a:bodyPr rtlCol="0" anchor="ctr"/>
          <a:lstStyle/>
          <a:p>
            <a:endParaRPr lang="en-IN" sz="2400"/>
          </a:p>
        </p:txBody>
      </p:sp>
      <p:sp>
        <p:nvSpPr>
          <p:cNvPr id="35" name="Freeform: Shape 34">
            <a:extLst>
              <a:ext uri="{FF2B5EF4-FFF2-40B4-BE49-F238E27FC236}">
                <a16:creationId xmlns:a16="http://schemas.microsoft.com/office/drawing/2014/main" id="{2ABB610A-8080-4757-19E8-29731A5F915E}"/>
              </a:ext>
            </a:extLst>
          </p:cNvPr>
          <p:cNvSpPr/>
          <p:nvPr/>
        </p:nvSpPr>
        <p:spPr>
          <a:xfrm>
            <a:off x="5295254" y="1757373"/>
            <a:ext cx="1497775" cy="289411"/>
          </a:xfrm>
          <a:custGeom>
            <a:avLst/>
            <a:gdLst>
              <a:gd name="connsiteX0" fmla="*/ 982915 w 1123331"/>
              <a:gd name="connsiteY0" fmla="*/ 0 h 217058"/>
              <a:gd name="connsiteX1" fmla="*/ 1123331 w 1123331"/>
              <a:gd name="connsiteY1" fmla="*/ 0 h 217058"/>
              <a:gd name="connsiteX2" fmla="*/ 1123331 w 1123331"/>
              <a:gd name="connsiteY2" fmla="*/ 217059 h 217058"/>
              <a:gd name="connsiteX3" fmla="*/ 982915 w 1123331"/>
              <a:gd name="connsiteY3" fmla="*/ 217059 h 217058"/>
              <a:gd name="connsiteX4" fmla="*/ 140416 w 1123331"/>
              <a:gd name="connsiteY4" fmla="*/ 217059 h 217058"/>
              <a:gd name="connsiteX5" fmla="*/ 0 w 1123331"/>
              <a:gd name="connsiteY5" fmla="*/ 217059 h 217058"/>
              <a:gd name="connsiteX6" fmla="*/ 0 w 1123331"/>
              <a:gd name="connsiteY6" fmla="*/ 0 h 217058"/>
              <a:gd name="connsiteX7" fmla="*/ 140416 w 1123331"/>
              <a:gd name="connsiteY7" fmla="*/ 0 h 21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3331" h="217058">
                <a:moveTo>
                  <a:pt x="982915" y="0"/>
                </a:moveTo>
                <a:cubicBezTo>
                  <a:pt x="1060465" y="0"/>
                  <a:pt x="1123331" y="0"/>
                  <a:pt x="1123331" y="0"/>
                </a:cubicBezTo>
                <a:lnTo>
                  <a:pt x="1123331" y="217059"/>
                </a:lnTo>
                <a:cubicBezTo>
                  <a:pt x="1123331" y="217059"/>
                  <a:pt x="1060465" y="217059"/>
                  <a:pt x="982915" y="217059"/>
                </a:cubicBezTo>
                <a:lnTo>
                  <a:pt x="140416" y="217059"/>
                </a:lnTo>
                <a:cubicBezTo>
                  <a:pt x="62867" y="217059"/>
                  <a:pt x="0" y="217059"/>
                  <a:pt x="0" y="217059"/>
                </a:cubicBezTo>
                <a:lnTo>
                  <a:pt x="0" y="0"/>
                </a:lnTo>
                <a:cubicBezTo>
                  <a:pt x="0" y="0"/>
                  <a:pt x="62867" y="0"/>
                  <a:pt x="140416" y="0"/>
                </a:cubicBezTo>
                <a:close/>
              </a:path>
            </a:pathLst>
          </a:custGeom>
          <a:solidFill>
            <a:srgbClr val="F8FAFC"/>
          </a:solidFill>
          <a:ln w="9356" cap="flat">
            <a:noFill/>
            <a:prstDash val="solid"/>
            <a:miter/>
          </a:ln>
        </p:spPr>
        <p:txBody>
          <a:bodyPr rtlCol="0" anchor="ctr"/>
          <a:lstStyle/>
          <a:p>
            <a:endParaRPr lang="en-IN" sz="2400"/>
          </a:p>
        </p:txBody>
      </p:sp>
      <p:sp>
        <p:nvSpPr>
          <p:cNvPr id="36" name="TextBox 35">
            <a:extLst>
              <a:ext uri="{FF2B5EF4-FFF2-40B4-BE49-F238E27FC236}">
                <a16:creationId xmlns:a16="http://schemas.microsoft.com/office/drawing/2014/main" id="{A8134B0E-FA94-9B8F-51AE-C3E1223580E3}"/>
              </a:ext>
            </a:extLst>
          </p:cNvPr>
          <p:cNvSpPr txBox="1"/>
          <p:nvPr/>
        </p:nvSpPr>
        <p:spPr>
          <a:xfrm>
            <a:off x="5154612" y="1783236"/>
            <a:ext cx="1518044" cy="184666"/>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475569"/>
                </a:solidFill>
                <a:latin typeface="Arial"/>
                <a:cs typeface="Arial"/>
                <a:sym typeface="Arial"/>
                <a:rtl val="0"/>
              </a:rPr>
              <a:t>Measurement Reports</a:t>
            </a:r>
          </a:p>
        </p:txBody>
      </p:sp>
      <p:grpSp>
        <p:nvGrpSpPr>
          <p:cNvPr id="37" name="Graphic 3">
            <a:extLst>
              <a:ext uri="{FF2B5EF4-FFF2-40B4-BE49-F238E27FC236}">
                <a16:creationId xmlns:a16="http://schemas.microsoft.com/office/drawing/2014/main" id="{216DABA5-DBBE-DBC2-F06E-78416B6D6726}"/>
              </a:ext>
            </a:extLst>
          </p:cNvPr>
          <p:cNvGrpSpPr/>
          <p:nvPr/>
        </p:nvGrpSpPr>
        <p:grpSpPr>
          <a:xfrm>
            <a:off x="4047109" y="3976198"/>
            <a:ext cx="3744436" cy="1736471"/>
            <a:chOff x="3035331" y="2982148"/>
            <a:chExt cx="2808327" cy="1302353"/>
          </a:xfrm>
        </p:grpSpPr>
        <p:sp>
          <p:nvSpPr>
            <p:cNvPr id="38" name="Freeform: Shape 37">
              <a:extLst>
                <a:ext uri="{FF2B5EF4-FFF2-40B4-BE49-F238E27FC236}">
                  <a16:creationId xmlns:a16="http://schemas.microsoft.com/office/drawing/2014/main" id="{D8E03573-0B15-583D-361B-585BFC8857EC}"/>
                </a:ext>
              </a:extLst>
            </p:cNvPr>
            <p:cNvSpPr/>
            <p:nvPr/>
          </p:nvSpPr>
          <p:spPr>
            <a:xfrm>
              <a:off x="3035331" y="2982148"/>
              <a:ext cx="2808327" cy="1302353"/>
            </a:xfrm>
            <a:custGeom>
              <a:avLst/>
              <a:gdLst>
                <a:gd name="connsiteX0" fmla="*/ 2667911 w 2808327"/>
                <a:gd name="connsiteY0" fmla="*/ 0 h 1302353"/>
                <a:gd name="connsiteX1" fmla="*/ 2808328 w 2808327"/>
                <a:gd name="connsiteY1" fmla="*/ 0 h 1302353"/>
                <a:gd name="connsiteX2" fmla="*/ 2808328 w 2808327"/>
                <a:gd name="connsiteY2" fmla="*/ 1302353 h 1302353"/>
                <a:gd name="connsiteX3" fmla="*/ 2667911 w 2808327"/>
                <a:gd name="connsiteY3" fmla="*/ 1302353 h 1302353"/>
                <a:gd name="connsiteX4" fmla="*/ 140416 w 2808327"/>
                <a:gd name="connsiteY4" fmla="*/ 1302353 h 1302353"/>
                <a:gd name="connsiteX5" fmla="*/ 0 w 2808327"/>
                <a:gd name="connsiteY5" fmla="*/ 1302353 h 1302353"/>
                <a:gd name="connsiteX6" fmla="*/ 0 w 2808327"/>
                <a:gd name="connsiteY6" fmla="*/ 0 h 1302353"/>
                <a:gd name="connsiteX7" fmla="*/ 140416 w 2808327"/>
                <a:gd name="connsiteY7" fmla="*/ 0 h 13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8327" h="1302353">
                  <a:moveTo>
                    <a:pt x="2667911" y="0"/>
                  </a:moveTo>
                  <a:cubicBezTo>
                    <a:pt x="2745462" y="0"/>
                    <a:pt x="2808328" y="0"/>
                    <a:pt x="2808328" y="0"/>
                  </a:cubicBezTo>
                  <a:lnTo>
                    <a:pt x="2808328" y="1302353"/>
                  </a:lnTo>
                  <a:cubicBezTo>
                    <a:pt x="2808328" y="1302353"/>
                    <a:pt x="2745462" y="1302353"/>
                    <a:pt x="2667911" y="1302353"/>
                  </a:cubicBezTo>
                  <a:lnTo>
                    <a:pt x="140416" y="1302353"/>
                  </a:lnTo>
                  <a:cubicBezTo>
                    <a:pt x="62867" y="1302353"/>
                    <a:pt x="0" y="1302353"/>
                    <a:pt x="0" y="1302353"/>
                  </a:cubicBezTo>
                  <a:lnTo>
                    <a:pt x="0" y="0"/>
                  </a:lnTo>
                  <a:cubicBezTo>
                    <a:pt x="0" y="0"/>
                    <a:pt x="62867" y="0"/>
                    <a:pt x="140416" y="0"/>
                  </a:cubicBezTo>
                  <a:close/>
                </a:path>
              </a:pathLst>
            </a:custGeom>
            <a:solidFill>
              <a:srgbClr val="F8FAFC"/>
            </a:solidFill>
            <a:ln w="9356" cap="flat">
              <a:noFill/>
              <a:prstDash val="solid"/>
              <a:miter/>
            </a:ln>
          </p:spPr>
          <p:txBody>
            <a:bodyPr rtlCol="0" anchor="ctr"/>
            <a:lstStyle/>
            <a:p>
              <a:endParaRPr lang="en-IN" sz="2400"/>
            </a:p>
          </p:txBody>
        </p:sp>
        <p:sp>
          <p:nvSpPr>
            <p:cNvPr id="39" name="TextBox 38">
              <a:extLst>
                <a:ext uri="{FF2B5EF4-FFF2-40B4-BE49-F238E27FC236}">
                  <a16:creationId xmlns:a16="http://schemas.microsoft.com/office/drawing/2014/main" id="{B46648DD-5D93-A000-1EF0-EA9C704A50B6}"/>
                </a:ext>
              </a:extLst>
            </p:cNvPr>
            <p:cNvSpPr txBox="1"/>
            <p:nvPr/>
          </p:nvSpPr>
          <p:spPr>
            <a:xfrm>
              <a:off x="3346418" y="3016016"/>
              <a:ext cx="2062151" cy="184666"/>
            </a:xfrm>
            <a:prstGeom prst="rect">
              <a:avLst/>
            </a:prstGeom>
            <a:noFill/>
            <a:ln>
              <a:noFill/>
            </a:ln>
          </p:spPr>
          <p:txBody>
            <a:bodyPr wrap="none" lIns="0" tIns="0" rIns="0" bIns="0" rtlCol="0">
              <a:spAutoFit/>
            </a:bodyPr>
            <a:lstStyle/>
            <a:p>
              <a:pPr defTabSz="239994">
                <a:tabLst>
                  <a:tab pos="239994" algn="l"/>
                </a:tabLst>
              </a:pPr>
              <a:r>
                <a:rPr lang="en-IN" sz="1600" b="1" dirty="0">
                  <a:ln/>
                  <a:solidFill>
                    <a:srgbClr val="1E293B"/>
                  </a:solidFill>
                  <a:latin typeface="Arial"/>
                  <a:cs typeface="Arial"/>
                  <a:sym typeface="Arial"/>
                  <a:rtl val="0"/>
                </a:rPr>
                <a:t>Handover Decision Analysis</a:t>
              </a:r>
            </a:p>
          </p:txBody>
        </p:sp>
        <p:grpSp>
          <p:nvGrpSpPr>
            <p:cNvPr id="40" name="Graphic 3">
              <a:extLst>
                <a:ext uri="{FF2B5EF4-FFF2-40B4-BE49-F238E27FC236}">
                  <a16:creationId xmlns:a16="http://schemas.microsoft.com/office/drawing/2014/main" id="{4A9AD00F-9C60-D846-6642-D44D49B63570}"/>
                </a:ext>
              </a:extLst>
            </p:cNvPr>
            <p:cNvGrpSpPr/>
            <p:nvPr/>
          </p:nvGrpSpPr>
          <p:grpSpPr>
            <a:xfrm>
              <a:off x="3222553" y="3271559"/>
              <a:ext cx="2433883" cy="904412"/>
              <a:chOff x="3222553" y="3271559"/>
              <a:chExt cx="2433883" cy="904412"/>
            </a:xfrm>
          </p:grpSpPr>
          <p:grpSp>
            <p:nvGrpSpPr>
              <p:cNvPr id="41" name="Graphic 3">
                <a:extLst>
                  <a:ext uri="{FF2B5EF4-FFF2-40B4-BE49-F238E27FC236}">
                    <a16:creationId xmlns:a16="http://schemas.microsoft.com/office/drawing/2014/main" id="{71888A48-E025-1B9B-C329-C0114BE310A4}"/>
                  </a:ext>
                </a:extLst>
              </p:cNvPr>
              <p:cNvGrpSpPr/>
              <p:nvPr/>
            </p:nvGrpSpPr>
            <p:grpSpPr>
              <a:xfrm>
                <a:off x="3222553" y="3271559"/>
                <a:ext cx="2433883" cy="325588"/>
                <a:chOff x="3222553" y="3271559"/>
                <a:chExt cx="2433883" cy="325588"/>
              </a:xfrm>
            </p:grpSpPr>
            <p:sp>
              <p:nvSpPr>
                <p:cNvPr id="42" name="Freeform: Shape 41">
                  <a:extLst>
                    <a:ext uri="{FF2B5EF4-FFF2-40B4-BE49-F238E27FC236}">
                      <a16:creationId xmlns:a16="http://schemas.microsoft.com/office/drawing/2014/main" id="{F8020F9F-018E-6657-104F-07B55D692AAD}"/>
                    </a:ext>
                  </a:extLst>
                </p:cNvPr>
                <p:cNvSpPr/>
                <p:nvPr/>
              </p:nvSpPr>
              <p:spPr>
                <a:xfrm>
                  <a:off x="3222553" y="3271559"/>
                  <a:ext cx="2433883" cy="325588"/>
                </a:xfrm>
                <a:custGeom>
                  <a:avLst/>
                  <a:gdLst>
                    <a:gd name="connsiteX0" fmla="*/ 2387079 w 2433883"/>
                    <a:gd name="connsiteY0" fmla="*/ 0 h 325588"/>
                    <a:gd name="connsiteX1" fmla="*/ 2433884 w 2433883"/>
                    <a:gd name="connsiteY1" fmla="*/ 0 h 325588"/>
                    <a:gd name="connsiteX2" fmla="*/ 2433884 w 2433883"/>
                    <a:gd name="connsiteY2" fmla="*/ 325588 h 325588"/>
                    <a:gd name="connsiteX3" fmla="*/ 2387079 w 2433883"/>
                    <a:gd name="connsiteY3" fmla="*/ 325588 h 325588"/>
                    <a:gd name="connsiteX4" fmla="*/ 46805 w 2433883"/>
                    <a:gd name="connsiteY4" fmla="*/ 325588 h 325588"/>
                    <a:gd name="connsiteX5" fmla="*/ 0 w 2433883"/>
                    <a:gd name="connsiteY5" fmla="*/ 325588 h 325588"/>
                    <a:gd name="connsiteX6" fmla="*/ 0 w 2433883"/>
                    <a:gd name="connsiteY6" fmla="*/ 0 h 325588"/>
                    <a:gd name="connsiteX7" fmla="*/ 46805 w 2433883"/>
                    <a:gd name="connsiteY7" fmla="*/ 0 h 3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883" h="325588">
                      <a:moveTo>
                        <a:pt x="2387079" y="0"/>
                      </a:moveTo>
                      <a:cubicBezTo>
                        <a:pt x="2412928" y="0"/>
                        <a:pt x="2433884" y="0"/>
                        <a:pt x="2433884" y="0"/>
                      </a:cubicBezTo>
                      <a:lnTo>
                        <a:pt x="2433884" y="325588"/>
                      </a:lnTo>
                      <a:cubicBezTo>
                        <a:pt x="2433884" y="325588"/>
                        <a:pt x="2412928" y="325588"/>
                        <a:pt x="2387079" y="325588"/>
                      </a:cubicBezTo>
                      <a:lnTo>
                        <a:pt x="46805" y="325588"/>
                      </a:lnTo>
                      <a:cubicBezTo>
                        <a:pt x="20956" y="325588"/>
                        <a:pt x="0" y="325588"/>
                        <a:pt x="0" y="325588"/>
                      </a:cubicBezTo>
                      <a:lnTo>
                        <a:pt x="0" y="0"/>
                      </a:lnTo>
                      <a:cubicBezTo>
                        <a:pt x="0" y="0"/>
                        <a:pt x="20956" y="0"/>
                        <a:pt x="46805" y="0"/>
                      </a:cubicBezTo>
                      <a:close/>
                    </a:path>
                  </a:pathLst>
                </a:custGeom>
                <a:solidFill>
                  <a:srgbClr val="DBEAFE"/>
                </a:solidFill>
                <a:ln w="9356" cap="flat">
                  <a:noFill/>
                  <a:prstDash val="solid"/>
                  <a:miter/>
                </a:ln>
              </p:spPr>
              <p:txBody>
                <a:bodyPr rtlCol="0" anchor="ctr"/>
                <a:lstStyle/>
                <a:p>
                  <a:endParaRPr lang="en-IN" sz="2400"/>
                </a:p>
              </p:txBody>
            </p:sp>
            <p:sp>
              <p:nvSpPr>
                <p:cNvPr id="43" name="TextBox 42">
                  <a:extLst>
                    <a:ext uri="{FF2B5EF4-FFF2-40B4-BE49-F238E27FC236}">
                      <a16:creationId xmlns:a16="http://schemas.microsoft.com/office/drawing/2014/main" id="{6F2DA040-7FF9-B07A-E253-B516AF11EDC1}"/>
                    </a:ext>
                  </a:extLst>
                </p:cNvPr>
                <p:cNvSpPr txBox="1"/>
                <p:nvPr/>
              </p:nvSpPr>
              <p:spPr>
                <a:xfrm>
                  <a:off x="3318335" y="3290957"/>
                  <a:ext cx="1485984" cy="138500"/>
                </a:xfrm>
                <a:prstGeom prst="rect">
                  <a:avLst/>
                </a:prstGeom>
                <a:noFill/>
                <a:ln>
                  <a:noFill/>
                </a:ln>
              </p:spPr>
              <p:txBody>
                <a:bodyPr wrap="none" lIns="0" tIns="0" rIns="0" bIns="0" rtlCol="0">
                  <a:spAutoFit/>
                </a:bodyPr>
                <a:lstStyle/>
                <a:p>
                  <a:pPr defTabSz="239994">
                    <a:tabLst>
                      <a:tab pos="239994" algn="l"/>
                    </a:tabLst>
                  </a:pPr>
                  <a:r>
                    <a:rPr lang="en-IN" sz="1200" b="1" dirty="0">
                      <a:ln/>
                      <a:solidFill>
                        <a:srgbClr val="1E40AF"/>
                      </a:solidFill>
                      <a:latin typeface="Arial"/>
                      <a:cs typeface="Arial"/>
                      <a:sym typeface="Arial"/>
                      <a:rtl val="0"/>
                    </a:rPr>
                    <a:t>Measurement Comparison:</a:t>
                  </a:r>
                </a:p>
              </p:txBody>
            </p:sp>
            <p:sp>
              <p:nvSpPr>
                <p:cNvPr id="44" name="Freeform: Shape 43">
                  <a:extLst>
                    <a:ext uri="{FF2B5EF4-FFF2-40B4-BE49-F238E27FC236}">
                      <a16:creationId xmlns:a16="http://schemas.microsoft.com/office/drawing/2014/main" id="{E070D4E1-1350-8F5B-3E35-20BAF0A91732}"/>
                    </a:ext>
                  </a:extLst>
                </p:cNvPr>
                <p:cNvSpPr/>
                <p:nvPr/>
              </p:nvSpPr>
              <p:spPr>
                <a:xfrm>
                  <a:off x="3222553" y="3452442"/>
                  <a:ext cx="2433883" cy="7235"/>
                </a:xfrm>
                <a:custGeom>
                  <a:avLst/>
                  <a:gdLst>
                    <a:gd name="connsiteX0" fmla="*/ 0 w 2433883"/>
                    <a:gd name="connsiteY0" fmla="*/ 0 h 7235"/>
                    <a:gd name="connsiteX1" fmla="*/ 2433884 w 2433883"/>
                    <a:gd name="connsiteY1" fmla="*/ 0 h 7235"/>
                  </a:gdLst>
                  <a:ahLst/>
                  <a:cxnLst>
                    <a:cxn ang="0">
                      <a:pos x="connsiteX0" y="connsiteY0"/>
                    </a:cxn>
                    <a:cxn ang="0">
                      <a:pos x="connsiteX1" y="connsiteY1"/>
                    </a:cxn>
                  </a:cxnLst>
                  <a:rect l="l" t="t" r="r" b="b"/>
                  <a:pathLst>
                    <a:path w="2433883" h="7235">
                      <a:moveTo>
                        <a:pt x="0" y="0"/>
                      </a:moveTo>
                      <a:lnTo>
                        <a:pt x="2433884" y="0"/>
                      </a:lnTo>
                    </a:path>
                  </a:pathLst>
                </a:custGeom>
                <a:ln w="9356" cap="flat">
                  <a:solidFill>
                    <a:srgbClr val="BFDBFE"/>
                  </a:solidFill>
                  <a:prstDash val="solid"/>
                  <a:miter/>
                </a:ln>
              </p:spPr>
              <p:txBody>
                <a:bodyPr rtlCol="0" anchor="ctr"/>
                <a:lstStyle/>
                <a:p>
                  <a:endParaRPr lang="en-IN" sz="2400"/>
                </a:p>
              </p:txBody>
            </p:sp>
            <p:sp>
              <p:nvSpPr>
                <p:cNvPr id="45" name="TextBox 44">
                  <a:extLst>
                    <a:ext uri="{FF2B5EF4-FFF2-40B4-BE49-F238E27FC236}">
                      <a16:creationId xmlns:a16="http://schemas.microsoft.com/office/drawing/2014/main" id="{4660F7F6-A75C-49F1-A366-E68E73CD728A}"/>
                    </a:ext>
                  </a:extLst>
                </p:cNvPr>
                <p:cNvSpPr txBox="1"/>
                <p:nvPr/>
              </p:nvSpPr>
              <p:spPr>
                <a:xfrm>
                  <a:off x="3325630" y="3463694"/>
                  <a:ext cx="2126785"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chemeClr val="tx1">
                          <a:lumMod val="75000"/>
                          <a:lumOff val="25000"/>
                        </a:schemeClr>
                      </a:solidFill>
                      <a:latin typeface="Arial"/>
                      <a:cs typeface="Arial"/>
                      <a:sym typeface="Arial"/>
                      <a:rtl val="0"/>
                    </a:rPr>
                    <a:t>Source: RSRP -102 dBm | Target: RSRP -88 dBm</a:t>
                  </a:r>
                </a:p>
              </p:txBody>
            </p:sp>
          </p:grpSp>
          <p:grpSp>
            <p:nvGrpSpPr>
              <p:cNvPr id="46" name="Graphic 3">
                <a:extLst>
                  <a:ext uri="{FF2B5EF4-FFF2-40B4-BE49-F238E27FC236}">
                    <a16:creationId xmlns:a16="http://schemas.microsoft.com/office/drawing/2014/main" id="{96FC94FC-7092-CE95-458D-472E5D816429}"/>
                  </a:ext>
                </a:extLst>
              </p:cNvPr>
              <p:cNvGrpSpPr/>
              <p:nvPr/>
            </p:nvGrpSpPr>
            <p:grpSpPr>
              <a:xfrm>
                <a:off x="3222553" y="3669501"/>
                <a:ext cx="1123331" cy="506470"/>
                <a:chOff x="3222553" y="3669501"/>
                <a:chExt cx="1123331" cy="506470"/>
              </a:xfrm>
            </p:grpSpPr>
            <p:sp>
              <p:nvSpPr>
                <p:cNvPr id="47" name="Freeform: Shape 46">
                  <a:extLst>
                    <a:ext uri="{FF2B5EF4-FFF2-40B4-BE49-F238E27FC236}">
                      <a16:creationId xmlns:a16="http://schemas.microsoft.com/office/drawing/2014/main" id="{B9D64ED8-D5C9-DEED-2B4D-75EA5D697F4C}"/>
                    </a:ext>
                  </a:extLst>
                </p:cNvPr>
                <p:cNvSpPr/>
                <p:nvPr/>
              </p:nvSpPr>
              <p:spPr>
                <a:xfrm>
                  <a:off x="3222553" y="3669501"/>
                  <a:ext cx="1123331" cy="506470"/>
                </a:xfrm>
                <a:custGeom>
                  <a:avLst/>
                  <a:gdLst>
                    <a:gd name="connsiteX0" fmla="*/ 1076526 w 1123331"/>
                    <a:gd name="connsiteY0" fmla="*/ 0 h 506470"/>
                    <a:gd name="connsiteX1" fmla="*/ 1123331 w 1123331"/>
                    <a:gd name="connsiteY1" fmla="*/ 0 h 506470"/>
                    <a:gd name="connsiteX2" fmla="*/ 1123331 w 1123331"/>
                    <a:gd name="connsiteY2" fmla="*/ 506471 h 506470"/>
                    <a:gd name="connsiteX3" fmla="*/ 1076526 w 1123331"/>
                    <a:gd name="connsiteY3" fmla="*/ 506471 h 506470"/>
                    <a:gd name="connsiteX4" fmla="*/ 46805 w 1123331"/>
                    <a:gd name="connsiteY4" fmla="*/ 506471 h 506470"/>
                    <a:gd name="connsiteX5" fmla="*/ 0 w 1123331"/>
                    <a:gd name="connsiteY5" fmla="*/ 506471 h 506470"/>
                    <a:gd name="connsiteX6" fmla="*/ 0 w 1123331"/>
                    <a:gd name="connsiteY6" fmla="*/ 0 h 506470"/>
                    <a:gd name="connsiteX7" fmla="*/ 46805 w 1123331"/>
                    <a:gd name="connsiteY7" fmla="*/ 0 h 506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3331" h="506470">
                      <a:moveTo>
                        <a:pt x="1076526" y="0"/>
                      </a:moveTo>
                      <a:cubicBezTo>
                        <a:pt x="1102376" y="0"/>
                        <a:pt x="1123331" y="0"/>
                        <a:pt x="1123331" y="0"/>
                      </a:cubicBezTo>
                      <a:lnTo>
                        <a:pt x="1123331" y="506471"/>
                      </a:lnTo>
                      <a:cubicBezTo>
                        <a:pt x="1123331" y="506471"/>
                        <a:pt x="1102376" y="506471"/>
                        <a:pt x="1076526" y="506471"/>
                      </a:cubicBezTo>
                      <a:lnTo>
                        <a:pt x="46805" y="506471"/>
                      </a:lnTo>
                      <a:cubicBezTo>
                        <a:pt x="20956" y="506471"/>
                        <a:pt x="0" y="506471"/>
                        <a:pt x="0" y="506471"/>
                      </a:cubicBezTo>
                      <a:lnTo>
                        <a:pt x="0" y="0"/>
                      </a:lnTo>
                      <a:cubicBezTo>
                        <a:pt x="0" y="0"/>
                        <a:pt x="20956" y="0"/>
                        <a:pt x="46805" y="0"/>
                      </a:cubicBezTo>
                      <a:close/>
                    </a:path>
                  </a:pathLst>
                </a:custGeom>
                <a:solidFill>
                  <a:srgbClr val="E0F2FE"/>
                </a:solidFill>
                <a:ln w="9356" cap="flat">
                  <a:noFill/>
                  <a:prstDash val="solid"/>
                  <a:miter/>
                </a:ln>
              </p:spPr>
              <p:txBody>
                <a:bodyPr rtlCol="0" anchor="ctr"/>
                <a:lstStyle/>
                <a:p>
                  <a:endParaRPr lang="en-IN" sz="2400"/>
                </a:p>
              </p:txBody>
            </p:sp>
            <p:sp>
              <p:nvSpPr>
                <p:cNvPr id="48" name="TextBox 47">
                  <a:extLst>
                    <a:ext uri="{FF2B5EF4-FFF2-40B4-BE49-F238E27FC236}">
                      <a16:creationId xmlns:a16="http://schemas.microsoft.com/office/drawing/2014/main" id="{242216EE-9ACE-AC31-099C-A4B6C152BA27}"/>
                    </a:ext>
                  </a:extLst>
                </p:cNvPr>
                <p:cNvSpPr txBox="1"/>
                <p:nvPr/>
              </p:nvSpPr>
              <p:spPr>
                <a:xfrm>
                  <a:off x="3407265" y="3688898"/>
                  <a:ext cx="580688" cy="138499"/>
                </a:xfrm>
                <a:prstGeom prst="rect">
                  <a:avLst/>
                </a:prstGeom>
                <a:noFill/>
                <a:ln>
                  <a:noFill/>
                </a:ln>
              </p:spPr>
              <p:txBody>
                <a:bodyPr wrap="none" lIns="0" tIns="0" rIns="0" bIns="0" rtlCol="0">
                  <a:spAutoFit/>
                </a:bodyPr>
                <a:lstStyle/>
                <a:p>
                  <a:pPr defTabSz="239994">
                    <a:tabLst>
                      <a:tab pos="239994" algn="l"/>
                    </a:tabLst>
                  </a:pPr>
                  <a:r>
                    <a:rPr lang="en-IN" sz="1200" b="1" dirty="0">
                      <a:ln/>
                      <a:solidFill>
                        <a:srgbClr val="0C4A6E"/>
                      </a:solidFill>
                      <a:latin typeface="Arial"/>
                      <a:cs typeface="Arial"/>
                      <a:sym typeface="Arial"/>
                      <a:rtl val="0"/>
                    </a:rPr>
                    <a:t>Hysteresis</a:t>
                  </a:r>
                </a:p>
              </p:txBody>
            </p:sp>
            <p:sp>
              <p:nvSpPr>
                <p:cNvPr id="49" name="TextBox 48">
                  <a:extLst>
                    <a:ext uri="{FF2B5EF4-FFF2-40B4-BE49-F238E27FC236}">
                      <a16:creationId xmlns:a16="http://schemas.microsoft.com/office/drawing/2014/main" id="{CCC1A858-F599-77B6-B0A6-46571A12FA4C}"/>
                    </a:ext>
                  </a:extLst>
                </p:cNvPr>
                <p:cNvSpPr txBox="1"/>
                <p:nvPr/>
              </p:nvSpPr>
              <p:spPr>
                <a:xfrm>
                  <a:off x="3341738" y="3848075"/>
                  <a:ext cx="674464"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0E7490"/>
                      </a:solidFill>
                      <a:latin typeface="Arial"/>
                      <a:cs typeface="Arial"/>
                      <a:sym typeface="Arial"/>
                      <a:rtl val="0"/>
                    </a:rPr>
                    <a:t>Threshold: 3 dB</a:t>
                  </a:r>
                </a:p>
              </p:txBody>
            </p:sp>
            <p:sp>
              <p:nvSpPr>
                <p:cNvPr id="50" name="TextBox 49">
                  <a:extLst>
                    <a:ext uri="{FF2B5EF4-FFF2-40B4-BE49-F238E27FC236}">
                      <a16:creationId xmlns:a16="http://schemas.microsoft.com/office/drawing/2014/main" id="{D6052A3B-99D8-2ECF-67F5-84C779D4F8CF}"/>
                    </a:ext>
                  </a:extLst>
                </p:cNvPr>
                <p:cNvSpPr txBox="1"/>
                <p:nvPr/>
              </p:nvSpPr>
              <p:spPr>
                <a:xfrm>
                  <a:off x="3337057" y="3992781"/>
                  <a:ext cx="690093"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0E7490"/>
                      </a:solidFill>
                      <a:latin typeface="Arial"/>
                      <a:cs typeface="Arial"/>
                      <a:sym typeface="Arial"/>
                      <a:rtl val="0"/>
                    </a:rPr>
                    <a:t>Status: Satisfied</a:t>
                  </a:r>
                </a:p>
              </p:txBody>
            </p:sp>
          </p:grpSp>
          <p:grpSp>
            <p:nvGrpSpPr>
              <p:cNvPr id="51" name="Graphic 3">
                <a:extLst>
                  <a:ext uri="{FF2B5EF4-FFF2-40B4-BE49-F238E27FC236}">
                    <a16:creationId xmlns:a16="http://schemas.microsoft.com/office/drawing/2014/main" id="{EDF1ED46-5AD8-ED33-5EF1-33D010061563}"/>
                  </a:ext>
                </a:extLst>
              </p:cNvPr>
              <p:cNvGrpSpPr/>
              <p:nvPr/>
            </p:nvGrpSpPr>
            <p:grpSpPr>
              <a:xfrm>
                <a:off x="4439495" y="3669501"/>
                <a:ext cx="1216941" cy="506470"/>
                <a:chOff x="4439495" y="3669501"/>
                <a:chExt cx="1216941" cy="506470"/>
              </a:xfrm>
            </p:grpSpPr>
            <p:sp>
              <p:nvSpPr>
                <p:cNvPr id="52" name="Freeform: Shape 51">
                  <a:extLst>
                    <a:ext uri="{FF2B5EF4-FFF2-40B4-BE49-F238E27FC236}">
                      <a16:creationId xmlns:a16="http://schemas.microsoft.com/office/drawing/2014/main" id="{7805A38F-0258-393D-0B57-7BBDFAA17726}"/>
                    </a:ext>
                  </a:extLst>
                </p:cNvPr>
                <p:cNvSpPr/>
                <p:nvPr/>
              </p:nvSpPr>
              <p:spPr>
                <a:xfrm>
                  <a:off x="4439495" y="3669501"/>
                  <a:ext cx="1216941" cy="506470"/>
                </a:xfrm>
                <a:custGeom>
                  <a:avLst/>
                  <a:gdLst>
                    <a:gd name="connsiteX0" fmla="*/ 1170137 w 1216941"/>
                    <a:gd name="connsiteY0" fmla="*/ 0 h 506470"/>
                    <a:gd name="connsiteX1" fmla="*/ 1216942 w 1216941"/>
                    <a:gd name="connsiteY1" fmla="*/ 0 h 506470"/>
                    <a:gd name="connsiteX2" fmla="*/ 1216942 w 1216941"/>
                    <a:gd name="connsiteY2" fmla="*/ 506471 h 506470"/>
                    <a:gd name="connsiteX3" fmla="*/ 1170137 w 1216941"/>
                    <a:gd name="connsiteY3" fmla="*/ 506471 h 506470"/>
                    <a:gd name="connsiteX4" fmla="*/ 46805 w 1216941"/>
                    <a:gd name="connsiteY4" fmla="*/ 506471 h 506470"/>
                    <a:gd name="connsiteX5" fmla="*/ 0 w 1216941"/>
                    <a:gd name="connsiteY5" fmla="*/ 506471 h 506470"/>
                    <a:gd name="connsiteX6" fmla="*/ 0 w 1216941"/>
                    <a:gd name="connsiteY6" fmla="*/ 0 h 506470"/>
                    <a:gd name="connsiteX7" fmla="*/ 46805 w 1216941"/>
                    <a:gd name="connsiteY7" fmla="*/ 0 h 506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941" h="506470">
                      <a:moveTo>
                        <a:pt x="1170137" y="0"/>
                      </a:moveTo>
                      <a:cubicBezTo>
                        <a:pt x="1195986" y="0"/>
                        <a:pt x="1216942" y="0"/>
                        <a:pt x="1216942" y="0"/>
                      </a:cubicBezTo>
                      <a:lnTo>
                        <a:pt x="1216942" y="506471"/>
                      </a:lnTo>
                      <a:cubicBezTo>
                        <a:pt x="1216942" y="506471"/>
                        <a:pt x="1195986" y="506471"/>
                        <a:pt x="1170137" y="506471"/>
                      </a:cubicBezTo>
                      <a:lnTo>
                        <a:pt x="46805" y="506471"/>
                      </a:lnTo>
                      <a:cubicBezTo>
                        <a:pt x="20956" y="506471"/>
                        <a:pt x="0" y="506471"/>
                        <a:pt x="0" y="506471"/>
                      </a:cubicBezTo>
                      <a:lnTo>
                        <a:pt x="0" y="0"/>
                      </a:lnTo>
                      <a:cubicBezTo>
                        <a:pt x="0" y="0"/>
                        <a:pt x="20956" y="0"/>
                        <a:pt x="46805" y="0"/>
                      </a:cubicBezTo>
                      <a:close/>
                    </a:path>
                  </a:pathLst>
                </a:custGeom>
                <a:solidFill>
                  <a:srgbClr val="DCFCE7"/>
                </a:solidFill>
                <a:ln w="9356" cap="flat">
                  <a:noFill/>
                  <a:prstDash val="solid"/>
                  <a:miter/>
                </a:ln>
              </p:spPr>
              <p:txBody>
                <a:bodyPr rtlCol="0" anchor="ctr"/>
                <a:lstStyle/>
                <a:p>
                  <a:endParaRPr lang="en-IN" sz="2400"/>
                </a:p>
              </p:txBody>
            </p:sp>
            <p:sp>
              <p:nvSpPr>
                <p:cNvPr id="53" name="TextBox 52">
                  <a:extLst>
                    <a:ext uri="{FF2B5EF4-FFF2-40B4-BE49-F238E27FC236}">
                      <a16:creationId xmlns:a16="http://schemas.microsoft.com/office/drawing/2014/main" id="{20AD4956-EF57-F358-ECE3-694FAA78F67D}"/>
                    </a:ext>
                  </a:extLst>
                </p:cNvPr>
                <p:cNvSpPr txBox="1"/>
                <p:nvPr/>
              </p:nvSpPr>
              <p:spPr>
                <a:xfrm>
                  <a:off x="4549318" y="3688898"/>
                  <a:ext cx="845184" cy="138499"/>
                </a:xfrm>
                <a:prstGeom prst="rect">
                  <a:avLst/>
                </a:prstGeom>
                <a:noFill/>
                <a:ln>
                  <a:noFill/>
                </a:ln>
              </p:spPr>
              <p:txBody>
                <a:bodyPr wrap="none" lIns="0" tIns="0" rIns="0" bIns="0" rtlCol="0">
                  <a:spAutoFit/>
                </a:bodyPr>
                <a:lstStyle/>
                <a:p>
                  <a:pPr defTabSz="239994">
                    <a:tabLst>
                      <a:tab pos="239994" algn="l"/>
                    </a:tabLst>
                  </a:pPr>
                  <a:r>
                    <a:rPr lang="en-IN" sz="1200" b="1" dirty="0">
                      <a:ln/>
                      <a:solidFill>
                        <a:srgbClr val="166534"/>
                      </a:solidFill>
                      <a:latin typeface="Arial"/>
                      <a:cs typeface="Arial"/>
                      <a:sym typeface="Arial"/>
                      <a:rtl val="0"/>
                    </a:rPr>
                    <a:t>Time-to-Trigger</a:t>
                  </a:r>
                </a:p>
              </p:txBody>
            </p:sp>
            <p:sp>
              <p:nvSpPr>
                <p:cNvPr id="54" name="TextBox 53">
                  <a:extLst>
                    <a:ext uri="{FF2B5EF4-FFF2-40B4-BE49-F238E27FC236}">
                      <a16:creationId xmlns:a16="http://schemas.microsoft.com/office/drawing/2014/main" id="{AE8C17CC-97D7-016C-02D4-5797C4D21024}"/>
                    </a:ext>
                  </a:extLst>
                </p:cNvPr>
                <p:cNvSpPr txBox="1"/>
                <p:nvPr/>
              </p:nvSpPr>
              <p:spPr>
                <a:xfrm>
                  <a:off x="4642929" y="3848075"/>
                  <a:ext cx="610744"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16A34A"/>
                      </a:solidFill>
                      <a:latin typeface="Arial"/>
                      <a:cs typeface="Arial"/>
                      <a:sym typeface="Arial"/>
                      <a:rtl val="0"/>
                    </a:rPr>
                    <a:t>Value: 320 ms</a:t>
                  </a:r>
                </a:p>
              </p:txBody>
            </p:sp>
            <p:sp>
              <p:nvSpPr>
                <p:cNvPr id="55" name="Freeform: Shape 54">
                  <a:extLst>
                    <a:ext uri="{FF2B5EF4-FFF2-40B4-BE49-F238E27FC236}">
                      <a16:creationId xmlns:a16="http://schemas.microsoft.com/office/drawing/2014/main" id="{360E0C4F-D328-128F-7AEA-F1E9C44A9D23}"/>
                    </a:ext>
                  </a:extLst>
                </p:cNvPr>
                <p:cNvSpPr/>
                <p:nvPr/>
              </p:nvSpPr>
              <p:spPr>
                <a:xfrm>
                  <a:off x="4626717" y="4031265"/>
                  <a:ext cx="842498" cy="72352"/>
                </a:xfrm>
                <a:custGeom>
                  <a:avLst/>
                  <a:gdLst>
                    <a:gd name="connsiteX0" fmla="*/ 795693 w 842498"/>
                    <a:gd name="connsiteY0" fmla="*/ 0 h 72352"/>
                    <a:gd name="connsiteX1" fmla="*/ 842498 w 842498"/>
                    <a:gd name="connsiteY1" fmla="*/ 0 h 72352"/>
                    <a:gd name="connsiteX2" fmla="*/ 842498 w 842498"/>
                    <a:gd name="connsiteY2" fmla="*/ 72353 h 72352"/>
                    <a:gd name="connsiteX3" fmla="*/ 795693 w 842498"/>
                    <a:gd name="connsiteY3" fmla="*/ 72353 h 72352"/>
                    <a:gd name="connsiteX4" fmla="*/ 46805 w 842498"/>
                    <a:gd name="connsiteY4" fmla="*/ 72353 h 72352"/>
                    <a:gd name="connsiteX5" fmla="*/ 0 w 842498"/>
                    <a:gd name="connsiteY5" fmla="*/ 72353 h 72352"/>
                    <a:gd name="connsiteX6" fmla="*/ 0 w 842498"/>
                    <a:gd name="connsiteY6" fmla="*/ 0 h 72352"/>
                    <a:gd name="connsiteX7" fmla="*/ 46805 w 842498"/>
                    <a:gd name="connsiteY7" fmla="*/ 0 h 7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2498" h="72352">
                      <a:moveTo>
                        <a:pt x="795693" y="0"/>
                      </a:moveTo>
                      <a:cubicBezTo>
                        <a:pt x="821543" y="0"/>
                        <a:pt x="842498" y="0"/>
                        <a:pt x="842498" y="0"/>
                      </a:cubicBezTo>
                      <a:lnTo>
                        <a:pt x="842498" y="72353"/>
                      </a:lnTo>
                      <a:cubicBezTo>
                        <a:pt x="842498" y="72353"/>
                        <a:pt x="821543" y="72353"/>
                        <a:pt x="795693" y="72353"/>
                      </a:cubicBezTo>
                      <a:lnTo>
                        <a:pt x="46805" y="72353"/>
                      </a:lnTo>
                      <a:cubicBezTo>
                        <a:pt x="20956" y="72353"/>
                        <a:pt x="0" y="72353"/>
                        <a:pt x="0" y="72353"/>
                      </a:cubicBezTo>
                      <a:lnTo>
                        <a:pt x="0" y="0"/>
                      </a:lnTo>
                      <a:cubicBezTo>
                        <a:pt x="0" y="0"/>
                        <a:pt x="20956" y="0"/>
                        <a:pt x="46805" y="0"/>
                      </a:cubicBezTo>
                      <a:close/>
                    </a:path>
                  </a:pathLst>
                </a:custGeom>
                <a:solidFill>
                  <a:srgbClr val="F8FAFC"/>
                </a:solidFill>
                <a:ln w="9356" cap="flat">
                  <a:solidFill>
                    <a:srgbClr val="D1D5DB"/>
                  </a:solidFill>
                  <a:prstDash val="solid"/>
                  <a:miter/>
                </a:ln>
              </p:spPr>
              <p:txBody>
                <a:bodyPr rtlCol="0" anchor="ctr"/>
                <a:lstStyle/>
                <a:p>
                  <a:endParaRPr lang="en-IN" sz="2400"/>
                </a:p>
              </p:txBody>
            </p:sp>
            <p:sp>
              <p:nvSpPr>
                <p:cNvPr id="56" name="Freeform: Shape 55">
                  <a:extLst>
                    <a:ext uri="{FF2B5EF4-FFF2-40B4-BE49-F238E27FC236}">
                      <a16:creationId xmlns:a16="http://schemas.microsoft.com/office/drawing/2014/main" id="{A3509ED5-A825-779A-37FA-CBF5B0633674}"/>
                    </a:ext>
                  </a:extLst>
                </p:cNvPr>
                <p:cNvSpPr/>
                <p:nvPr/>
              </p:nvSpPr>
              <p:spPr>
                <a:xfrm>
                  <a:off x="4626717" y="4031265"/>
                  <a:ext cx="561665" cy="72352"/>
                </a:xfrm>
                <a:custGeom>
                  <a:avLst/>
                  <a:gdLst>
                    <a:gd name="connsiteX0" fmla="*/ 514860 w 561665"/>
                    <a:gd name="connsiteY0" fmla="*/ 0 h 72352"/>
                    <a:gd name="connsiteX1" fmla="*/ 561666 w 561665"/>
                    <a:gd name="connsiteY1" fmla="*/ 0 h 72352"/>
                    <a:gd name="connsiteX2" fmla="*/ 561666 w 561665"/>
                    <a:gd name="connsiteY2" fmla="*/ 72353 h 72352"/>
                    <a:gd name="connsiteX3" fmla="*/ 514860 w 561665"/>
                    <a:gd name="connsiteY3" fmla="*/ 72353 h 72352"/>
                    <a:gd name="connsiteX4" fmla="*/ 46805 w 561665"/>
                    <a:gd name="connsiteY4" fmla="*/ 72353 h 72352"/>
                    <a:gd name="connsiteX5" fmla="*/ 0 w 561665"/>
                    <a:gd name="connsiteY5" fmla="*/ 72353 h 72352"/>
                    <a:gd name="connsiteX6" fmla="*/ 0 w 561665"/>
                    <a:gd name="connsiteY6" fmla="*/ 0 h 72352"/>
                    <a:gd name="connsiteX7" fmla="*/ 46805 w 561665"/>
                    <a:gd name="connsiteY7" fmla="*/ 0 h 7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1665" h="72352">
                      <a:moveTo>
                        <a:pt x="514860" y="0"/>
                      </a:moveTo>
                      <a:cubicBezTo>
                        <a:pt x="540710" y="0"/>
                        <a:pt x="561666" y="0"/>
                        <a:pt x="561666" y="0"/>
                      </a:cubicBezTo>
                      <a:lnTo>
                        <a:pt x="561666" y="72353"/>
                      </a:lnTo>
                      <a:cubicBezTo>
                        <a:pt x="561666" y="72353"/>
                        <a:pt x="540710" y="72353"/>
                        <a:pt x="514860" y="72353"/>
                      </a:cubicBezTo>
                      <a:lnTo>
                        <a:pt x="46805" y="72353"/>
                      </a:lnTo>
                      <a:cubicBezTo>
                        <a:pt x="20956" y="72353"/>
                        <a:pt x="0" y="72353"/>
                        <a:pt x="0" y="72353"/>
                      </a:cubicBezTo>
                      <a:lnTo>
                        <a:pt x="0" y="0"/>
                      </a:lnTo>
                      <a:cubicBezTo>
                        <a:pt x="0" y="0"/>
                        <a:pt x="20956" y="0"/>
                        <a:pt x="46805" y="0"/>
                      </a:cubicBezTo>
                      <a:close/>
                    </a:path>
                  </a:pathLst>
                </a:custGeom>
                <a:gradFill>
                  <a:gsLst>
                    <a:gs pos="0">
                      <a:srgbClr val="22C55E"/>
                    </a:gs>
                    <a:gs pos="50000">
                      <a:srgbClr val="22C55E">
                        <a:alpha val="64706"/>
                      </a:srgbClr>
                    </a:gs>
                    <a:gs pos="100000">
                      <a:srgbClr val="22C55E">
                        <a:alpha val="29804"/>
                      </a:srgbClr>
                    </a:gs>
                  </a:gsLst>
                  <a:lin ang="0" scaled="1"/>
                </a:gradFill>
                <a:ln w="9356" cap="flat">
                  <a:noFill/>
                  <a:prstDash val="solid"/>
                  <a:miter/>
                </a:ln>
              </p:spPr>
              <p:txBody>
                <a:bodyPr rtlCol="0" anchor="ctr"/>
                <a:lstStyle/>
                <a:p>
                  <a:endParaRPr lang="en-IN" sz="2400"/>
                </a:p>
              </p:txBody>
            </p:sp>
          </p:grpSp>
        </p:grpSp>
      </p:grpSp>
      <p:sp>
        <p:nvSpPr>
          <p:cNvPr id="57" name="Freeform: Shape 56">
            <a:extLst>
              <a:ext uri="{FF2B5EF4-FFF2-40B4-BE49-F238E27FC236}">
                <a16:creationId xmlns:a16="http://schemas.microsoft.com/office/drawing/2014/main" id="{E0D6B472-B4CA-1D3D-55D8-0B3055BD1830}"/>
              </a:ext>
            </a:extLst>
          </p:cNvPr>
          <p:cNvSpPr/>
          <p:nvPr/>
        </p:nvSpPr>
        <p:spPr>
          <a:xfrm>
            <a:off x="2798964" y="2818550"/>
            <a:ext cx="1872217" cy="1157647"/>
          </a:xfrm>
          <a:custGeom>
            <a:avLst/>
            <a:gdLst>
              <a:gd name="connsiteX0" fmla="*/ 0 w 1404163"/>
              <a:gd name="connsiteY0" fmla="*/ 0 h 868235"/>
              <a:gd name="connsiteX1" fmla="*/ 1404164 w 1404163"/>
              <a:gd name="connsiteY1" fmla="*/ 868235 h 868235"/>
            </a:gdLst>
            <a:ahLst/>
            <a:cxnLst>
              <a:cxn ang="0">
                <a:pos x="connsiteX0" y="connsiteY0"/>
              </a:cxn>
              <a:cxn ang="0">
                <a:pos x="connsiteX1" y="connsiteY1"/>
              </a:cxn>
            </a:cxnLst>
            <a:rect l="l" t="t" r="r" b="b"/>
            <a:pathLst>
              <a:path w="1404163" h="868235">
                <a:moveTo>
                  <a:pt x="0" y="0"/>
                </a:moveTo>
                <a:cubicBezTo>
                  <a:pt x="468055" y="361765"/>
                  <a:pt x="936109" y="723530"/>
                  <a:pt x="1404164" y="868235"/>
                </a:cubicBezTo>
              </a:path>
            </a:pathLst>
          </a:custGeom>
          <a:noFill/>
          <a:ln w="18711" cap="flat">
            <a:solidFill>
              <a:srgbClr val="2563EB"/>
            </a:solidFill>
            <a:prstDash val="solid"/>
            <a:miter/>
            <a:tailEnd type="stealth" w="lg" len="lg"/>
          </a:ln>
        </p:spPr>
        <p:txBody>
          <a:bodyPr rtlCol="0" anchor="ctr"/>
          <a:lstStyle/>
          <a:p>
            <a:endParaRPr lang="en-IN" sz="2400"/>
          </a:p>
        </p:txBody>
      </p:sp>
      <p:grpSp>
        <p:nvGrpSpPr>
          <p:cNvPr id="58" name="Graphic 3">
            <a:extLst>
              <a:ext uri="{FF2B5EF4-FFF2-40B4-BE49-F238E27FC236}">
                <a16:creationId xmlns:a16="http://schemas.microsoft.com/office/drawing/2014/main" id="{3471A572-9DCD-FDDB-F7CC-2EDD729D3882}"/>
              </a:ext>
            </a:extLst>
          </p:cNvPr>
          <p:cNvGrpSpPr/>
          <p:nvPr/>
        </p:nvGrpSpPr>
        <p:grpSpPr>
          <a:xfrm>
            <a:off x="926744" y="4458550"/>
            <a:ext cx="2496291" cy="1254117"/>
            <a:chOff x="695058" y="3343912"/>
            <a:chExt cx="1872218" cy="940588"/>
          </a:xfrm>
        </p:grpSpPr>
        <p:sp>
          <p:nvSpPr>
            <p:cNvPr id="59" name="Freeform: Shape 58">
              <a:extLst>
                <a:ext uri="{FF2B5EF4-FFF2-40B4-BE49-F238E27FC236}">
                  <a16:creationId xmlns:a16="http://schemas.microsoft.com/office/drawing/2014/main" id="{DB752157-6CDE-50BB-EA27-D9A920F63725}"/>
                </a:ext>
              </a:extLst>
            </p:cNvPr>
            <p:cNvSpPr/>
            <p:nvPr/>
          </p:nvSpPr>
          <p:spPr>
            <a:xfrm>
              <a:off x="695058" y="3343912"/>
              <a:ext cx="1872218" cy="940588"/>
            </a:xfrm>
            <a:custGeom>
              <a:avLst/>
              <a:gdLst>
                <a:gd name="connsiteX0" fmla="*/ 1778608 w 1872218"/>
                <a:gd name="connsiteY0" fmla="*/ 0 h 940588"/>
                <a:gd name="connsiteX1" fmla="*/ 1872219 w 1872218"/>
                <a:gd name="connsiteY1" fmla="*/ 0 h 940588"/>
                <a:gd name="connsiteX2" fmla="*/ 1872219 w 1872218"/>
                <a:gd name="connsiteY2" fmla="*/ 940588 h 940588"/>
                <a:gd name="connsiteX3" fmla="*/ 1778608 w 1872218"/>
                <a:gd name="connsiteY3" fmla="*/ 940588 h 940588"/>
                <a:gd name="connsiteX4" fmla="*/ 93611 w 1872218"/>
                <a:gd name="connsiteY4" fmla="*/ 940588 h 940588"/>
                <a:gd name="connsiteX5" fmla="*/ 0 w 1872218"/>
                <a:gd name="connsiteY5" fmla="*/ 940588 h 940588"/>
                <a:gd name="connsiteX6" fmla="*/ 0 w 1872218"/>
                <a:gd name="connsiteY6" fmla="*/ 0 h 940588"/>
                <a:gd name="connsiteX7" fmla="*/ 93611 w 1872218"/>
                <a:gd name="connsiteY7" fmla="*/ 0 h 940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2218" h="940588">
                  <a:moveTo>
                    <a:pt x="1778608" y="0"/>
                  </a:moveTo>
                  <a:cubicBezTo>
                    <a:pt x="1830307" y="0"/>
                    <a:pt x="1872219" y="0"/>
                    <a:pt x="1872219" y="0"/>
                  </a:cubicBezTo>
                  <a:lnTo>
                    <a:pt x="1872219" y="940588"/>
                  </a:lnTo>
                  <a:cubicBezTo>
                    <a:pt x="1872219" y="940588"/>
                    <a:pt x="1830307" y="940588"/>
                    <a:pt x="1778608" y="940588"/>
                  </a:cubicBezTo>
                  <a:lnTo>
                    <a:pt x="93611" y="940588"/>
                  </a:lnTo>
                  <a:cubicBezTo>
                    <a:pt x="41911" y="940588"/>
                    <a:pt x="0" y="940588"/>
                    <a:pt x="0" y="940588"/>
                  </a:cubicBezTo>
                  <a:lnTo>
                    <a:pt x="0" y="0"/>
                  </a:lnTo>
                  <a:cubicBezTo>
                    <a:pt x="0" y="0"/>
                    <a:pt x="41911" y="0"/>
                    <a:pt x="93611" y="0"/>
                  </a:cubicBezTo>
                  <a:close/>
                </a:path>
              </a:pathLst>
            </a:custGeom>
            <a:solidFill>
              <a:srgbClr val="F8FAFC"/>
            </a:solidFill>
            <a:ln w="9356" cap="flat">
              <a:noFill/>
              <a:prstDash val="solid"/>
              <a:miter/>
            </a:ln>
          </p:spPr>
          <p:txBody>
            <a:bodyPr rtlCol="0" anchor="ctr"/>
            <a:lstStyle/>
            <a:p>
              <a:endParaRPr lang="en-IN" sz="2400"/>
            </a:p>
          </p:txBody>
        </p:sp>
        <p:sp>
          <p:nvSpPr>
            <p:cNvPr id="60" name="TextBox 59">
              <a:extLst>
                <a:ext uri="{FF2B5EF4-FFF2-40B4-BE49-F238E27FC236}">
                  <a16:creationId xmlns:a16="http://schemas.microsoft.com/office/drawing/2014/main" id="{592BFFCA-54C8-E0FB-54F8-0EE355F5F5C3}"/>
                </a:ext>
              </a:extLst>
            </p:cNvPr>
            <p:cNvSpPr txBox="1"/>
            <p:nvPr/>
          </p:nvSpPr>
          <p:spPr>
            <a:xfrm>
              <a:off x="1095075" y="3385016"/>
              <a:ext cx="879856" cy="161583"/>
            </a:xfrm>
            <a:prstGeom prst="rect">
              <a:avLst/>
            </a:prstGeom>
            <a:noFill/>
            <a:ln>
              <a:noFill/>
            </a:ln>
          </p:spPr>
          <p:txBody>
            <a:bodyPr wrap="none" lIns="0" tIns="0" rIns="0" bIns="0" rtlCol="0">
              <a:spAutoFit/>
            </a:bodyPr>
            <a:lstStyle/>
            <a:p>
              <a:pPr defTabSz="239994">
                <a:tabLst>
                  <a:tab pos="239994" algn="l"/>
                </a:tabLst>
              </a:pPr>
              <a:r>
                <a:rPr lang="en-IN" sz="1400" b="1" dirty="0">
                  <a:ln/>
                  <a:solidFill>
                    <a:srgbClr val="475569"/>
                  </a:solidFill>
                  <a:latin typeface="Arial"/>
                  <a:cs typeface="Arial"/>
                  <a:sym typeface="Arial"/>
                  <a:rtl val="0"/>
                </a:rPr>
                <a:t>Signal Trends</a:t>
              </a:r>
            </a:p>
          </p:txBody>
        </p:sp>
        <p:sp>
          <p:nvSpPr>
            <p:cNvPr id="61" name="Freeform: Shape 60">
              <a:extLst>
                <a:ext uri="{FF2B5EF4-FFF2-40B4-BE49-F238E27FC236}">
                  <a16:creationId xmlns:a16="http://schemas.microsoft.com/office/drawing/2014/main" id="{3FF45560-C945-B120-A280-497EA5E775EC}"/>
                </a:ext>
              </a:extLst>
            </p:cNvPr>
            <p:cNvSpPr/>
            <p:nvPr/>
          </p:nvSpPr>
          <p:spPr>
            <a:xfrm>
              <a:off x="882280" y="3922736"/>
              <a:ext cx="1497774" cy="7235"/>
            </a:xfrm>
            <a:custGeom>
              <a:avLst/>
              <a:gdLst>
                <a:gd name="connsiteX0" fmla="*/ 0 w 1497774"/>
                <a:gd name="connsiteY0" fmla="*/ 0 h 7235"/>
                <a:gd name="connsiteX1" fmla="*/ 1497775 w 1497774"/>
                <a:gd name="connsiteY1" fmla="*/ 0 h 7235"/>
              </a:gdLst>
              <a:ahLst/>
              <a:cxnLst>
                <a:cxn ang="0">
                  <a:pos x="connsiteX0" y="connsiteY0"/>
                </a:cxn>
                <a:cxn ang="0">
                  <a:pos x="connsiteX1" y="connsiteY1"/>
                </a:cxn>
              </a:cxnLst>
              <a:rect l="l" t="t" r="r" b="b"/>
              <a:pathLst>
                <a:path w="1497774" h="7235">
                  <a:moveTo>
                    <a:pt x="0" y="0"/>
                  </a:moveTo>
                  <a:lnTo>
                    <a:pt x="1497775" y="0"/>
                  </a:lnTo>
                </a:path>
              </a:pathLst>
            </a:custGeom>
            <a:ln w="9356" cap="flat">
              <a:solidFill>
                <a:srgbClr val="CBD5E1"/>
              </a:solidFill>
              <a:prstDash val="solid"/>
              <a:miter/>
            </a:ln>
          </p:spPr>
          <p:txBody>
            <a:bodyPr rtlCol="0" anchor="ctr"/>
            <a:lstStyle/>
            <a:p>
              <a:endParaRPr lang="en-IN" sz="2400"/>
            </a:p>
          </p:txBody>
        </p:sp>
        <p:sp>
          <p:nvSpPr>
            <p:cNvPr id="62" name="Freeform: Shape 61">
              <a:extLst>
                <a:ext uri="{FF2B5EF4-FFF2-40B4-BE49-F238E27FC236}">
                  <a16:creationId xmlns:a16="http://schemas.microsoft.com/office/drawing/2014/main" id="{A5ACFE5F-35EC-4625-AB7E-9C9D5E83DC55}"/>
                </a:ext>
              </a:extLst>
            </p:cNvPr>
            <p:cNvSpPr/>
            <p:nvPr/>
          </p:nvSpPr>
          <p:spPr>
            <a:xfrm>
              <a:off x="882280" y="3633324"/>
              <a:ext cx="9361" cy="289411"/>
            </a:xfrm>
            <a:custGeom>
              <a:avLst/>
              <a:gdLst>
                <a:gd name="connsiteX0" fmla="*/ 0 w 9361"/>
                <a:gd name="connsiteY0" fmla="*/ 0 h 289411"/>
                <a:gd name="connsiteX1" fmla="*/ 0 w 9361"/>
                <a:gd name="connsiteY1" fmla="*/ 289412 h 289411"/>
              </a:gdLst>
              <a:ahLst/>
              <a:cxnLst>
                <a:cxn ang="0">
                  <a:pos x="connsiteX0" y="connsiteY0"/>
                </a:cxn>
                <a:cxn ang="0">
                  <a:pos x="connsiteX1" y="connsiteY1"/>
                </a:cxn>
              </a:cxnLst>
              <a:rect l="l" t="t" r="r" b="b"/>
              <a:pathLst>
                <a:path w="9361" h="289411">
                  <a:moveTo>
                    <a:pt x="0" y="0"/>
                  </a:moveTo>
                  <a:lnTo>
                    <a:pt x="0" y="289412"/>
                  </a:lnTo>
                </a:path>
              </a:pathLst>
            </a:custGeom>
            <a:ln w="9356" cap="flat">
              <a:solidFill>
                <a:srgbClr val="CBD5E1"/>
              </a:solidFill>
              <a:prstDash val="solid"/>
              <a:miter/>
            </a:ln>
          </p:spPr>
          <p:txBody>
            <a:bodyPr rtlCol="0" anchor="ctr"/>
            <a:lstStyle/>
            <a:p>
              <a:endParaRPr lang="en-IN" sz="2400"/>
            </a:p>
          </p:txBody>
        </p:sp>
        <p:sp>
          <p:nvSpPr>
            <p:cNvPr id="63" name="Freeform: Shape 62">
              <a:extLst>
                <a:ext uri="{FF2B5EF4-FFF2-40B4-BE49-F238E27FC236}">
                  <a16:creationId xmlns:a16="http://schemas.microsoft.com/office/drawing/2014/main" id="{22741FF4-A28E-9269-E967-8AF8EC78CFDA}"/>
                </a:ext>
              </a:extLst>
            </p:cNvPr>
            <p:cNvSpPr/>
            <p:nvPr/>
          </p:nvSpPr>
          <p:spPr>
            <a:xfrm>
              <a:off x="882280" y="3741854"/>
              <a:ext cx="1404163" cy="180882"/>
            </a:xfrm>
            <a:custGeom>
              <a:avLst/>
              <a:gdLst>
                <a:gd name="connsiteX0" fmla="*/ 0 w 1404163"/>
                <a:gd name="connsiteY0" fmla="*/ 36176 h 180882"/>
                <a:gd name="connsiteX1" fmla="*/ 280833 w 1404163"/>
                <a:gd name="connsiteY1" fmla="*/ 0 h 180882"/>
                <a:gd name="connsiteX2" fmla="*/ 561666 w 1404163"/>
                <a:gd name="connsiteY2" fmla="*/ 50647 h 180882"/>
                <a:gd name="connsiteX3" fmla="*/ 842498 w 1404163"/>
                <a:gd name="connsiteY3" fmla="*/ 108529 h 180882"/>
                <a:gd name="connsiteX4" fmla="*/ 1123331 w 1404163"/>
                <a:gd name="connsiteY4" fmla="*/ 144706 h 180882"/>
                <a:gd name="connsiteX5" fmla="*/ 1404164 w 1404163"/>
                <a:gd name="connsiteY5" fmla="*/ 180882 h 180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4163" h="180882">
                  <a:moveTo>
                    <a:pt x="0" y="36176"/>
                  </a:moveTo>
                  <a:lnTo>
                    <a:pt x="280833" y="0"/>
                  </a:lnTo>
                  <a:lnTo>
                    <a:pt x="561666" y="50647"/>
                  </a:lnTo>
                  <a:lnTo>
                    <a:pt x="842498" y="108529"/>
                  </a:lnTo>
                  <a:lnTo>
                    <a:pt x="1123331" y="144706"/>
                  </a:lnTo>
                  <a:lnTo>
                    <a:pt x="1404164" y="180882"/>
                  </a:lnTo>
                </a:path>
              </a:pathLst>
            </a:custGeom>
            <a:noFill/>
            <a:ln w="18711" cap="flat">
              <a:solidFill>
                <a:srgbClr val="2563EB"/>
              </a:solidFill>
              <a:prstDash val="solid"/>
              <a:miter/>
            </a:ln>
          </p:spPr>
          <p:txBody>
            <a:bodyPr rtlCol="0" anchor="ctr"/>
            <a:lstStyle/>
            <a:p>
              <a:endParaRPr lang="en-IN" sz="2400"/>
            </a:p>
          </p:txBody>
        </p:sp>
        <p:sp>
          <p:nvSpPr>
            <p:cNvPr id="64" name="TextBox 63">
              <a:extLst>
                <a:ext uri="{FF2B5EF4-FFF2-40B4-BE49-F238E27FC236}">
                  <a16:creationId xmlns:a16="http://schemas.microsoft.com/office/drawing/2014/main" id="{8373D874-CE41-0921-DB11-08923ABFB64A}"/>
                </a:ext>
              </a:extLst>
            </p:cNvPr>
            <p:cNvSpPr txBox="1"/>
            <p:nvPr/>
          </p:nvSpPr>
          <p:spPr>
            <a:xfrm>
              <a:off x="1034540" y="3966844"/>
              <a:ext cx="495328"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2563EB"/>
                  </a:solidFill>
                  <a:latin typeface="Arial"/>
                  <a:cs typeface="Arial"/>
                  <a:sym typeface="Arial"/>
                  <a:rtl val="0"/>
                </a:rPr>
                <a:t>Source Cell</a:t>
              </a:r>
            </a:p>
          </p:txBody>
        </p:sp>
        <p:sp>
          <p:nvSpPr>
            <p:cNvPr id="65" name="Freeform: Shape 64">
              <a:extLst>
                <a:ext uri="{FF2B5EF4-FFF2-40B4-BE49-F238E27FC236}">
                  <a16:creationId xmlns:a16="http://schemas.microsoft.com/office/drawing/2014/main" id="{631E5793-7671-549D-EA95-E158D344C142}"/>
                </a:ext>
              </a:extLst>
            </p:cNvPr>
            <p:cNvSpPr/>
            <p:nvPr/>
          </p:nvSpPr>
          <p:spPr>
            <a:xfrm>
              <a:off x="882280" y="3633324"/>
              <a:ext cx="1404163" cy="253235"/>
            </a:xfrm>
            <a:custGeom>
              <a:avLst/>
              <a:gdLst>
                <a:gd name="connsiteX0" fmla="*/ 0 w 1404163"/>
                <a:gd name="connsiteY0" fmla="*/ 253235 h 253235"/>
                <a:gd name="connsiteX1" fmla="*/ 280833 w 1404163"/>
                <a:gd name="connsiteY1" fmla="*/ 202588 h 253235"/>
                <a:gd name="connsiteX2" fmla="*/ 561666 w 1404163"/>
                <a:gd name="connsiteY2" fmla="*/ 144706 h 253235"/>
                <a:gd name="connsiteX3" fmla="*/ 842498 w 1404163"/>
                <a:gd name="connsiteY3" fmla="*/ 72353 h 253235"/>
                <a:gd name="connsiteX4" fmla="*/ 1123331 w 1404163"/>
                <a:gd name="connsiteY4" fmla="*/ 36176 h 253235"/>
                <a:gd name="connsiteX5" fmla="*/ 1404164 w 1404163"/>
                <a:gd name="connsiteY5" fmla="*/ 0 h 25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4163" h="253235">
                  <a:moveTo>
                    <a:pt x="0" y="253235"/>
                  </a:moveTo>
                  <a:lnTo>
                    <a:pt x="280833" y="202588"/>
                  </a:lnTo>
                  <a:lnTo>
                    <a:pt x="561666" y="144706"/>
                  </a:lnTo>
                  <a:lnTo>
                    <a:pt x="842498" y="72353"/>
                  </a:lnTo>
                  <a:lnTo>
                    <a:pt x="1123331" y="36176"/>
                  </a:lnTo>
                  <a:lnTo>
                    <a:pt x="1404164" y="0"/>
                  </a:lnTo>
                </a:path>
              </a:pathLst>
            </a:custGeom>
            <a:noFill/>
            <a:ln w="18711" cap="flat">
              <a:solidFill>
                <a:srgbClr val="06B6D4"/>
              </a:solidFill>
              <a:prstDash val="solid"/>
              <a:miter/>
            </a:ln>
          </p:spPr>
          <p:txBody>
            <a:bodyPr rtlCol="0" anchor="ctr"/>
            <a:lstStyle/>
            <a:p>
              <a:endParaRPr lang="en-IN" sz="2400"/>
            </a:p>
          </p:txBody>
        </p:sp>
        <p:sp>
          <p:nvSpPr>
            <p:cNvPr id="66" name="TextBox 65">
              <a:extLst>
                <a:ext uri="{FF2B5EF4-FFF2-40B4-BE49-F238E27FC236}">
                  <a16:creationId xmlns:a16="http://schemas.microsoft.com/office/drawing/2014/main" id="{8FF5B7D3-1A6E-D81D-B769-0FA6483BB65F}"/>
                </a:ext>
              </a:extLst>
            </p:cNvPr>
            <p:cNvSpPr txBox="1"/>
            <p:nvPr/>
          </p:nvSpPr>
          <p:spPr>
            <a:xfrm>
              <a:off x="1783427" y="3966844"/>
              <a:ext cx="468878"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06B6D4"/>
                  </a:solidFill>
                  <a:latin typeface="Arial"/>
                  <a:cs typeface="Arial"/>
                  <a:sym typeface="Arial"/>
                  <a:rtl val="0"/>
                </a:rPr>
                <a:t>Target Cell</a:t>
              </a:r>
            </a:p>
          </p:txBody>
        </p:sp>
        <p:sp>
          <p:nvSpPr>
            <p:cNvPr id="67" name="Freeform: Shape 66">
              <a:extLst>
                <a:ext uri="{FF2B5EF4-FFF2-40B4-BE49-F238E27FC236}">
                  <a16:creationId xmlns:a16="http://schemas.microsoft.com/office/drawing/2014/main" id="{BCB54E1C-8200-23EB-8E94-9DCD356B8F41}"/>
                </a:ext>
              </a:extLst>
            </p:cNvPr>
            <p:cNvSpPr/>
            <p:nvPr/>
          </p:nvSpPr>
          <p:spPr>
            <a:xfrm>
              <a:off x="1537556" y="3741854"/>
              <a:ext cx="93610" cy="72352"/>
            </a:xfrm>
            <a:custGeom>
              <a:avLst/>
              <a:gdLst>
                <a:gd name="connsiteX0" fmla="*/ 93611 w 93610"/>
                <a:gd name="connsiteY0" fmla="*/ 36176 h 72352"/>
                <a:gd name="connsiteX1" fmla="*/ 46805 w 93610"/>
                <a:gd name="connsiteY1" fmla="*/ 72353 h 72352"/>
                <a:gd name="connsiteX2" fmla="*/ 0 w 93610"/>
                <a:gd name="connsiteY2" fmla="*/ 36176 h 72352"/>
                <a:gd name="connsiteX3" fmla="*/ 46805 w 93610"/>
                <a:gd name="connsiteY3" fmla="*/ 0 h 72352"/>
                <a:gd name="connsiteX4" fmla="*/ 93611 w 93610"/>
                <a:gd name="connsiteY4" fmla="*/ 36176 h 72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10" h="72352">
                  <a:moveTo>
                    <a:pt x="93611" y="36176"/>
                  </a:moveTo>
                  <a:cubicBezTo>
                    <a:pt x="93611" y="56156"/>
                    <a:pt x="72655" y="72353"/>
                    <a:pt x="46805" y="72353"/>
                  </a:cubicBezTo>
                  <a:cubicBezTo>
                    <a:pt x="20955" y="72353"/>
                    <a:pt x="0" y="56156"/>
                    <a:pt x="0" y="36176"/>
                  </a:cubicBezTo>
                  <a:cubicBezTo>
                    <a:pt x="0" y="16197"/>
                    <a:pt x="20955" y="0"/>
                    <a:pt x="46805" y="0"/>
                  </a:cubicBezTo>
                  <a:cubicBezTo>
                    <a:pt x="72655" y="0"/>
                    <a:pt x="93611" y="16197"/>
                    <a:pt x="93611" y="36176"/>
                  </a:cubicBezTo>
                  <a:close/>
                </a:path>
              </a:pathLst>
            </a:custGeom>
            <a:solidFill>
              <a:srgbClr val="F97316"/>
            </a:solidFill>
            <a:ln w="9356" cap="flat">
              <a:noFill/>
              <a:prstDash val="solid"/>
              <a:miter/>
            </a:ln>
          </p:spPr>
          <p:txBody>
            <a:bodyPr rtlCol="0" anchor="ctr"/>
            <a:lstStyle/>
            <a:p>
              <a:endParaRPr lang="en-IN" sz="2400"/>
            </a:p>
          </p:txBody>
        </p:sp>
        <p:sp>
          <p:nvSpPr>
            <p:cNvPr id="68" name="TextBox 67">
              <a:extLst>
                <a:ext uri="{FF2B5EF4-FFF2-40B4-BE49-F238E27FC236}">
                  <a16:creationId xmlns:a16="http://schemas.microsoft.com/office/drawing/2014/main" id="{1F04324D-2C03-D21D-E6FF-2C806455926C}"/>
                </a:ext>
              </a:extLst>
            </p:cNvPr>
            <p:cNvSpPr txBox="1"/>
            <p:nvPr/>
          </p:nvSpPr>
          <p:spPr>
            <a:xfrm>
              <a:off x="1286978" y="3558663"/>
              <a:ext cx="437620"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F97316"/>
                  </a:solidFill>
                  <a:latin typeface="Arial"/>
                  <a:cs typeface="Arial"/>
                  <a:sym typeface="Arial"/>
                  <a:rtl val="0"/>
                </a:rPr>
                <a:t>Crossover</a:t>
              </a:r>
            </a:p>
          </p:txBody>
        </p:sp>
      </p:grpSp>
      <p:grpSp>
        <p:nvGrpSpPr>
          <p:cNvPr id="69" name="Graphic 3">
            <a:extLst>
              <a:ext uri="{FF2B5EF4-FFF2-40B4-BE49-F238E27FC236}">
                <a16:creationId xmlns:a16="http://schemas.microsoft.com/office/drawing/2014/main" id="{F16C4781-3DB1-1468-967B-6122AE581134}"/>
              </a:ext>
            </a:extLst>
          </p:cNvPr>
          <p:cNvGrpSpPr/>
          <p:nvPr/>
        </p:nvGrpSpPr>
        <p:grpSpPr>
          <a:xfrm>
            <a:off x="8415617" y="4458550"/>
            <a:ext cx="2496291" cy="1254117"/>
            <a:chOff x="6311713" y="3343912"/>
            <a:chExt cx="1872218" cy="940588"/>
          </a:xfrm>
        </p:grpSpPr>
        <p:sp>
          <p:nvSpPr>
            <p:cNvPr id="70" name="Freeform: Shape 69">
              <a:extLst>
                <a:ext uri="{FF2B5EF4-FFF2-40B4-BE49-F238E27FC236}">
                  <a16:creationId xmlns:a16="http://schemas.microsoft.com/office/drawing/2014/main" id="{A8FC2ABC-BD43-87F1-AB04-86A9B5E47D0D}"/>
                </a:ext>
              </a:extLst>
            </p:cNvPr>
            <p:cNvSpPr/>
            <p:nvPr/>
          </p:nvSpPr>
          <p:spPr>
            <a:xfrm>
              <a:off x="6311713" y="3343912"/>
              <a:ext cx="1872218" cy="940588"/>
            </a:xfrm>
            <a:custGeom>
              <a:avLst/>
              <a:gdLst>
                <a:gd name="connsiteX0" fmla="*/ 1778608 w 1872218"/>
                <a:gd name="connsiteY0" fmla="*/ 0 h 940588"/>
                <a:gd name="connsiteX1" fmla="*/ 1872219 w 1872218"/>
                <a:gd name="connsiteY1" fmla="*/ 0 h 940588"/>
                <a:gd name="connsiteX2" fmla="*/ 1872219 w 1872218"/>
                <a:gd name="connsiteY2" fmla="*/ 940588 h 940588"/>
                <a:gd name="connsiteX3" fmla="*/ 1778608 w 1872218"/>
                <a:gd name="connsiteY3" fmla="*/ 940588 h 940588"/>
                <a:gd name="connsiteX4" fmla="*/ 93611 w 1872218"/>
                <a:gd name="connsiteY4" fmla="*/ 940588 h 940588"/>
                <a:gd name="connsiteX5" fmla="*/ 0 w 1872218"/>
                <a:gd name="connsiteY5" fmla="*/ 940588 h 940588"/>
                <a:gd name="connsiteX6" fmla="*/ 0 w 1872218"/>
                <a:gd name="connsiteY6" fmla="*/ 0 h 940588"/>
                <a:gd name="connsiteX7" fmla="*/ 93611 w 1872218"/>
                <a:gd name="connsiteY7" fmla="*/ 0 h 940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2218" h="940588">
                  <a:moveTo>
                    <a:pt x="1778608" y="0"/>
                  </a:moveTo>
                  <a:cubicBezTo>
                    <a:pt x="1830307" y="0"/>
                    <a:pt x="1872219" y="0"/>
                    <a:pt x="1872219" y="0"/>
                  </a:cubicBezTo>
                  <a:lnTo>
                    <a:pt x="1872219" y="940588"/>
                  </a:lnTo>
                  <a:cubicBezTo>
                    <a:pt x="1872219" y="940588"/>
                    <a:pt x="1830307" y="940588"/>
                    <a:pt x="1778608" y="940588"/>
                  </a:cubicBezTo>
                  <a:lnTo>
                    <a:pt x="93611" y="940588"/>
                  </a:lnTo>
                  <a:cubicBezTo>
                    <a:pt x="41911" y="940588"/>
                    <a:pt x="0" y="940588"/>
                    <a:pt x="0" y="940588"/>
                  </a:cubicBezTo>
                  <a:lnTo>
                    <a:pt x="0" y="0"/>
                  </a:lnTo>
                  <a:cubicBezTo>
                    <a:pt x="0" y="0"/>
                    <a:pt x="41911" y="0"/>
                    <a:pt x="93611" y="0"/>
                  </a:cubicBezTo>
                  <a:close/>
                </a:path>
              </a:pathLst>
            </a:custGeom>
            <a:solidFill>
              <a:srgbClr val="F8FAFC"/>
            </a:solidFill>
            <a:ln w="9356" cap="flat">
              <a:noFill/>
              <a:prstDash val="solid"/>
              <a:miter/>
            </a:ln>
          </p:spPr>
          <p:txBody>
            <a:bodyPr rtlCol="0" anchor="ctr"/>
            <a:lstStyle/>
            <a:p>
              <a:endParaRPr lang="en-IN" sz="2400"/>
            </a:p>
          </p:txBody>
        </p:sp>
        <p:sp>
          <p:nvSpPr>
            <p:cNvPr id="71" name="TextBox 70">
              <a:extLst>
                <a:ext uri="{FF2B5EF4-FFF2-40B4-BE49-F238E27FC236}">
                  <a16:creationId xmlns:a16="http://schemas.microsoft.com/office/drawing/2014/main" id="{60AAF13B-EC6B-C201-F757-FB3A20259A54}"/>
                </a:ext>
              </a:extLst>
            </p:cNvPr>
            <p:cNvSpPr txBox="1"/>
            <p:nvPr/>
          </p:nvSpPr>
          <p:spPr>
            <a:xfrm>
              <a:off x="6641523" y="3385016"/>
              <a:ext cx="1006285" cy="161583"/>
            </a:xfrm>
            <a:prstGeom prst="rect">
              <a:avLst/>
            </a:prstGeom>
            <a:noFill/>
            <a:ln>
              <a:noFill/>
            </a:ln>
          </p:spPr>
          <p:txBody>
            <a:bodyPr wrap="none" lIns="0" tIns="0" rIns="0" bIns="0" rtlCol="0">
              <a:spAutoFit/>
            </a:bodyPr>
            <a:lstStyle/>
            <a:p>
              <a:pPr defTabSz="239994">
                <a:tabLst>
                  <a:tab pos="239994" algn="l"/>
                </a:tabLst>
              </a:pPr>
              <a:r>
                <a:rPr lang="en-IN" sz="1400" b="1" dirty="0">
                  <a:ln/>
                  <a:solidFill>
                    <a:srgbClr val="475569"/>
                  </a:solidFill>
                  <a:latin typeface="Arial"/>
                  <a:cs typeface="Arial"/>
                  <a:sym typeface="Arial"/>
                  <a:rtl val="0"/>
                </a:rPr>
                <a:t>Decision Result</a:t>
              </a:r>
            </a:p>
          </p:txBody>
        </p:sp>
        <p:grpSp>
          <p:nvGrpSpPr>
            <p:cNvPr id="72" name="Graphic 3">
              <a:extLst>
                <a:ext uri="{FF2B5EF4-FFF2-40B4-BE49-F238E27FC236}">
                  <a16:creationId xmlns:a16="http://schemas.microsoft.com/office/drawing/2014/main" id="{895BE7FC-5095-269B-1DFF-E1CFFA8CE8DA}"/>
                </a:ext>
              </a:extLst>
            </p:cNvPr>
            <p:cNvGrpSpPr/>
            <p:nvPr/>
          </p:nvGrpSpPr>
          <p:grpSpPr>
            <a:xfrm>
              <a:off x="6545741" y="3669501"/>
              <a:ext cx="1417024" cy="422329"/>
              <a:chOff x="6545741" y="3669501"/>
              <a:chExt cx="1417024" cy="422329"/>
            </a:xfrm>
          </p:grpSpPr>
          <p:sp>
            <p:nvSpPr>
              <p:cNvPr id="73" name="Freeform: Shape 72">
                <a:extLst>
                  <a:ext uri="{FF2B5EF4-FFF2-40B4-BE49-F238E27FC236}">
                    <a16:creationId xmlns:a16="http://schemas.microsoft.com/office/drawing/2014/main" id="{F5532032-95CA-AD7C-F6BA-207D6A05D04A}"/>
                  </a:ext>
                </a:extLst>
              </p:cNvPr>
              <p:cNvSpPr/>
              <p:nvPr/>
            </p:nvSpPr>
            <p:spPr>
              <a:xfrm>
                <a:off x="6545741" y="3669501"/>
                <a:ext cx="280832" cy="217058"/>
              </a:xfrm>
              <a:custGeom>
                <a:avLst/>
                <a:gdLst>
                  <a:gd name="connsiteX0" fmla="*/ 280833 w 280832"/>
                  <a:gd name="connsiteY0" fmla="*/ 108529 h 217058"/>
                  <a:gd name="connsiteX1" fmla="*/ 140416 w 280832"/>
                  <a:gd name="connsiteY1" fmla="*/ 217059 h 217058"/>
                  <a:gd name="connsiteX2" fmla="*/ 0 w 280832"/>
                  <a:gd name="connsiteY2" fmla="*/ 108529 h 217058"/>
                  <a:gd name="connsiteX3" fmla="*/ 140416 w 280832"/>
                  <a:gd name="connsiteY3" fmla="*/ 0 h 217058"/>
                  <a:gd name="connsiteX4" fmla="*/ 280833 w 280832"/>
                  <a:gd name="connsiteY4" fmla="*/ 108529 h 217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32" h="217058">
                    <a:moveTo>
                      <a:pt x="280833" y="108529"/>
                    </a:moveTo>
                    <a:cubicBezTo>
                      <a:pt x="280833" y="168469"/>
                      <a:pt x="217967" y="217059"/>
                      <a:pt x="140416" y="217059"/>
                    </a:cubicBezTo>
                    <a:cubicBezTo>
                      <a:pt x="62866" y="217059"/>
                      <a:pt x="0" y="168469"/>
                      <a:pt x="0" y="108529"/>
                    </a:cubicBezTo>
                    <a:cubicBezTo>
                      <a:pt x="0" y="48590"/>
                      <a:pt x="62866" y="0"/>
                      <a:pt x="140416" y="0"/>
                    </a:cubicBezTo>
                    <a:cubicBezTo>
                      <a:pt x="217967" y="0"/>
                      <a:pt x="280833" y="48590"/>
                      <a:pt x="280833" y="108529"/>
                    </a:cubicBezTo>
                    <a:close/>
                  </a:path>
                </a:pathLst>
              </a:custGeom>
              <a:solidFill>
                <a:srgbClr val="22C55E"/>
              </a:solidFill>
              <a:ln w="9356" cap="flat">
                <a:noFill/>
                <a:prstDash val="solid"/>
                <a:miter/>
              </a:ln>
            </p:spPr>
            <p:txBody>
              <a:bodyPr rtlCol="0" anchor="ctr"/>
              <a:lstStyle/>
              <a:p>
                <a:endParaRPr lang="en-IN" sz="2400"/>
              </a:p>
            </p:txBody>
          </p:sp>
          <p:sp>
            <p:nvSpPr>
              <p:cNvPr id="74" name="TextBox 73">
                <a:extLst>
                  <a:ext uri="{FF2B5EF4-FFF2-40B4-BE49-F238E27FC236}">
                    <a16:creationId xmlns:a16="http://schemas.microsoft.com/office/drawing/2014/main" id="{0C16E9D4-FA7A-149C-08FA-06F8929B64B9}"/>
                  </a:ext>
                </a:extLst>
              </p:cNvPr>
              <p:cNvSpPr txBox="1"/>
              <p:nvPr/>
            </p:nvSpPr>
            <p:spPr>
              <a:xfrm>
                <a:off x="6552592" y="3681663"/>
                <a:ext cx="194765" cy="126958"/>
              </a:xfrm>
              <a:prstGeom prst="rect">
                <a:avLst/>
              </a:prstGeom>
              <a:noFill/>
              <a:ln>
                <a:noFill/>
              </a:ln>
            </p:spPr>
            <p:txBody>
              <a:bodyPr wrap="none" lIns="0" tIns="0" rIns="0" bIns="0" rtlCol="0">
                <a:spAutoFit/>
              </a:bodyPr>
              <a:lstStyle/>
              <a:p>
                <a:pPr defTabSz="239994">
                  <a:tabLst>
                    <a:tab pos="239994" algn="l"/>
                  </a:tabLst>
                </a:pPr>
                <a:r>
                  <a:rPr lang="en-IN" sz="1100" b="1" dirty="0">
                    <a:ln/>
                    <a:solidFill>
                      <a:srgbClr val="FFFFFF"/>
                    </a:solidFill>
                    <a:latin typeface="Segoe UI Symbol"/>
                    <a:ea typeface="Segoe UI Symbol"/>
                    <a:sym typeface="Segoe UI Symbol"/>
                    <a:rtl val="0"/>
                  </a:rPr>
                  <a:t>    ✓</a:t>
                </a:r>
              </a:p>
            </p:txBody>
          </p:sp>
          <p:sp>
            <p:nvSpPr>
              <p:cNvPr id="75" name="TextBox 74">
                <a:extLst>
                  <a:ext uri="{FF2B5EF4-FFF2-40B4-BE49-F238E27FC236}">
                    <a16:creationId xmlns:a16="http://schemas.microsoft.com/office/drawing/2014/main" id="{7C666438-8F4E-1AAB-F4BB-CE4E46ACA7E9}"/>
                  </a:ext>
                </a:extLst>
              </p:cNvPr>
              <p:cNvSpPr txBox="1"/>
              <p:nvPr/>
            </p:nvSpPr>
            <p:spPr>
              <a:xfrm>
                <a:off x="7343605" y="3674428"/>
                <a:ext cx="619160" cy="161583"/>
              </a:xfrm>
              <a:prstGeom prst="rect">
                <a:avLst/>
              </a:prstGeom>
              <a:noFill/>
              <a:ln>
                <a:noFill/>
              </a:ln>
            </p:spPr>
            <p:txBody>
              <a:bodyPr wrap="none" lIns="0" tIns="0" rIns="0" bIns="0" rtlCol="0">
                <a:spAutoFit/>
              </a:bodyPr>
              <a:lstStyle/>
              <a:p>
                <a:pPr defTabSz="239994">
                  <a:tabLst>
                    <a:tab pos="239994" algn="l"/>
                  </a:tabLst>
                </a:pPr>
                <a:r>
                  <a:rPr lang="en-IN" sz="1400" b="1" dirty="0">
                    <a:ln/>
                    <a:solidFill>
                      <a:srgbClr val="22C55E"/>
                    </a:solidFill>
                    <a:latin typeface="Arial"/>
                    <a:cs typeface="Arial"/>
                    <a:sym typeface="Arial"/>
                    <a:rtl val="0"/>
                  </a:rPr>
                  <a:t>Handover</a:t>
                </a:r>
              </a:p>
            </p:txBody>
          </p:sp>
          <p:sp>
            <p:nvSpPr>
              <p:cNvPr id="76" name="TextBox 75">
                <a:extLst>
                  <a:ext uri="{FF2B5EF4-FFF2-40B4-BE49-F238E27FC236}">
                    <a16:creationId xmlns:a16="http://schemas.microsoft.com/office/drawing/2014/main" id="{172D2E45-597A-0967-B941-3AAFF79AF7A1}"/>
                  </a:ext>
                </a:extLst>
              </p:cNvPr>
              <p:cNvSpPr txBox="1"/>
              <p:nvPr/>
            </p:nvSpPr>
            <p:spPr>
              <a:xfrm>
                <a:off x="6646048" y="3953330"/>
                <a:ext cx="1074381"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64748B"/>
                    </a:solidFill>
                    <a:latin typeface="Arial"/>
                    <a:cs typeface="Arial"/>
                    <a:sym typeface="Arial"/>
                    <a:rtl val="0"/>
                  </a:rPr>
                  <a:t>Initiate to Target gNB</a:t>
                </a:r>
              </a:p>
            </p:txBody>
          </p:sp>
        </p:grpSp>
      </p:grpSp>
      <p:sp>
        <p:nvSpPr>
          <p:cNvPr id="77" name="Freeform: Shape 76">
            <a:extLst>
              <a:ext uri="{FF2B5EF4-FFF2-40B4-BE49-F238E27FC236}">
                <a16:creationId xmlns:a16="http://schemas.microsoft.com/office/drawing/2014/main" id="{DB2E4690-62FE-589F-CAC6-C44EB47E03FD}"/>
              </a:ext>
            </a:extLst>
          </p:cNvPr>
          <p:cNvSpPr/>
          <p:nvPr/>
        </p:nvSpPr>
        <p:spPr>
          <a:xfrm>
            <a:off x="9039692" y="3107962"/>
            <a:ext cx="12481" cy="1350588"/>
          </a:xfrm>
          <a:custGeom>
            <a:avLst/>
            <a:gdLst>
              <a:gd name="connsiteX0" fmla="*/ 0 w 9361"/>
              <a:gd name="connsiteY0" fmla="*/ 1012941 h 1012941"/>
              <a:gd name="connsiteX1" fmla="*/ 0 w 9361"/>
              <a:gd name="connsiteY1" fmla="*/ 0 h 1012941"/>
            </a:gdLst>
            <a:ahLst/>
            <a:cxnLst>
              <a:cxn ang="0">
                <a:pos x="connsiteX0" y="connsiteY0"/>
              </a:cxn>
              <a:cxn ang="0">
                <a:pos x="connsiteX1" y="connsiteY1"/>
              </a:cxn>
            </a:cxnLst>
            <a:rect l="l" t="t" r="r" b="b"/>
            <a:pathLst>
              <a:path w="9361" h="1012941">
                <a:moveTo>
                  <a:pt x="0" y="1012941"/>
                </a:moveTo>
                <a:cubicBezTo>
                  <a:pt x="0" y="723530"/>
                  <a:pt x="0" y="434118"/>
                  <a:pt x="0" y="0"/>
                </a:cubicBezTo>
              </a:path>
            </a:pathLst>
          </a:custGeom>
          <a:noFill/>
          <a:ln w="18711" cap="flat">
            <a:solidFill>
              <a:srgbClr val="06B6D4"/>
            </a:solidFill>
            <a:prstDash val="solid"/>
            <a:miter/>
          </a:ln>
        </p:spPr>
        <p:txBody>
          <a:bodyPr rtlCol="0" anchor="ctr"/>
          <a:lstStyle/>
          <a:p>
            <a:endParaRPr lang="en-IN" sz="2400"/>
          </a:p>
        </p:txBody>
      </p:sp>
      <p:grpSp>
        <p:nvGrpSpPr>
          <p:cNvPr id="78" name="Graphic 3">
            <a:extLst>
              <a:ext uri="{FF2B5EF4-FFF2-40B4-BE49-F238E27FC236}">
                <a16:creationId xmlns:a16="http://schemas.microsoft.com/office/drawing/2014/main" id="{E98123B2-9C59-7264-D45A-2BB5C620B7C0}"/>
              </a:ext>
            </a:extLst>
          </p:cNvPr>
          <p:cNvGrpSpPr/>
          <p:nvPr/>
        </p:nvGrpSpPr>
        <p:grpSpPr>
          <a:xfrm>
            <a:off x="282068" y="696197"/>
            <a:ext cx="2667085" cy="771764"/>
            <a:chOff x="601447" y="522147"/>
            <a:chExt cx="2000314" cy="578823"/>
          </a:xfrm>
        </p:grpSpPr>
        <p:sp>
          <p:nvSpPr>
            <p:cNvPr id="79" name="Freeform: Shape 78">
              <a:extLst>
                <a:ext uri="{FF2B5EF4-FFF2-40B4-BE49-F238E27FC236}">
                  <a16:creationId xmlns:a16="http://schemas.microsoft.com/office/drawing/2014/main" id="{533B8B76-4877-048D-2F99-C1938229A966}"/>
                </a:ext>
              </a:extLst>
            </p:cNvPr>
            <p:cNvSpPr/>
            <p:nvPr/>
          </p:nvSpPr>
          <p:spPr>
            <a:xfrm>
              <a:off x="601447" y="522147"/>
              <a:ext cx="1684996" cy="578823"/>
            </a:xfrm>
            <a:custGeom>
              <a:avLst/>
              <a:gdLst>
                <a:gd name="connsiteX0" fmla="*/ 1610108 w 1684996"/>
                <a:gd name="connsiteY0" fmla="*/ 0 h 578823"/>
                <a:gd name="connsiteX1" fmla="*/ 1684997 w 1684996"/>
                <a:gd name="connsiteY1" fmla="*/ 0 h 578823"/>
                <a:gd name="connsiteX2" fmla="*/ 1684997 w 1684996"/>
                <a:gd name="connsiteY2" fmla="*/ 578824 h 578823"/>
                <a:gd name="connsiteX3" fmla="*/ 1610108 w 1684996"/>
                <a:gd name="connsiteY3" fmla="*/ 578824 h 578823"/>
                <a:gd name="connsiteX4" fmla="*/ 74889 w 1684996"/>
                <a:gd name="connsiteY4" fmla="*/ 578824 h 578823"/>
                <a:gd name="connsiteX5" fmla="*/ 0 w 1684996"/>
                <a:gd name="connsiteY5" fmla="*/ 578824 h 578823"/>
                <a:gd name="connsiteX6" fmla="*/ 0 w 1684996"/>
                <a:gd name="connsiteY6" fmla="*/ 0 h 578823"/>
                <a:gd name="connsiteX7" fmla="*/ 74889 w 1684996"/>
                <a:gd name="connsiteY7" fmla="*/ 0 h 5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4996" h="578823">
                  <a:moveTo>
                    <a:pt x="1610108" y="0"/>
                  </a:moveTo>
                  <a:cubicBezTo>
                    <a:pt x="1651468" y="0"/>
                    <a:pt x="1684997" y="0"/>
                    <a:pt x="1684997" y="0"/>
                  </a:cubicBezTo>
                  <a:lnTo>
                    <a:pt x="1684997" y="578824"/>
                  </a:lnTo>
                  <a:cubicBezTo>
                    <a:pt x="1684997" y="578824"/>
                    <a:pt x="1651468" y="578824"/>
                    <a:pt x="1610108" y="578824"/>
                  </a:cubicBezTo>
                  <a:lnTo>
                    <a:pt x="74889" y="578824"/>
                  </a:lnTo>
                  <a:cubicBezTo>
                    <a:pt x="33529" y="578824"/>
                    <a:pt x="0" y="578824"/>
                    <a:pt x="0" y="578824"/>
                  </a:cubicBezTo>
                  <a:lnTo>
                    <a:pt x="0" y="0"/>
                  </a:lnTo>
                  <a:cubicBezTo>
                    <a:pt x="0" y="0"/>
                    <a:pt x="33529" y="0"/>
                    <a:pt x="74889" y="0"/>
                  </a:cubicBezTo>
                  <a:close/>
                </a:path>
              </a:pathLst>
            </a:custGeom>
            <a:solidFill>
              <a:srgbClr val="F8FAFC">
                <a:alpha val="90000"/>
              </a:srgbClr>
            </a:solidFill>
            <a:ln w="9356" cap="flat">
              <a:noFill/>
              <a:prstDash val="solid"/>
              <a:miter/>
            </a:ln>
          </p:spPr>
          <p:txBody>
            <a:bodyPr rtlCol="0" anchor="ctr"/>
            <a:lstStyle/>
            <a:p>
              <a:endParaRPr lang="en-IN" sz="2400">
                <a:solidFill>
                  <a:schemeClr val="tx1">
                    <a:lumMod val="75000"/>
                    <a:lumOff val="25000"/>
                  </a:schemeClr>
                </a:solidFill>
              </a:endParaRPr>
            </a:p>
          </p:txBody>
        </p:sp>
        <p:sp>
          <p:nvSpPr>
            <p:cNvPr id="80" name="TextBox 79">
              <a:extLst>
                <a:ext uri="{FF2B5EF4-FFF2-40B4-BE49-F238E27FC236}">
                  <a16:creationId xmlns:a16="http://schemas.microsoft.com/office/drawing/2014/main" id="{25AD841A-DB63-62E7-B445-CEE2F32ECA98}"/>
                </a:ext>
              </a:extLst>
            </p:cNvPr>
            <p:cNvSpPr txBox="1"/>
            <p:nvPr/>
          </p:nvSpPr>
          <p:spPr>
            <a:xfrm>
              <a:off x="987423" y="541545"/>
              <a:ext cx="769442" cy="138500"/>
            </a:xfrm>
            <a:prstGeom prst="rect">
              <a:avLst/>
            </a:prstGeom>
            <a:noFill/>
            <a:ln>
              <a:noFill/>
            </a:ln>
          </p:spPr>
          <p:txBody>
            <a:bodyPr wrap="none" lIns="0" tIns="0" rIns="0" bIns="0" rtlCol="0">
              <a:spAutoFit/>
            </a:bodyPr>
            <a:lstStyle/>
            <a:p>
              <a:pPr defTabSz="239994">
                <a:tabLst>
                  <a:tab pos="239994" algn="l"/>
                </a:tabLst>
              </a:pPr>
              <a:r>
                <a:rPr lang="en-IN" sz="1200" b="1" dirty="0">
                  <a:ln/>
                  <a:solidFill>
                    <a:schemeClr val="tx1">
                      <a:lumMod val="75000"/>
                      <a:lumOff val="25000"/>
                    </a:schemeClr>
                  </a:solidFill>
                  <a:latin typeface="Arial"/>
                  <a:cs typeface="Arial"/>
                  <a:sym typeface="Arial"/>
                  <a:rtl val="0"/>
                </a:rPr>
                <a:t>Abbreviations</a:t>
              </a:r>
            </a:p>
          </p:txBody>
        </p:sp>
        <p:sp>
          <p:nvSpPr>
            <p:cNvPr id="81" name="TextBox 80">
              <a:extLst>
                <a:ext uri="{FF2B5EF4-FFF2-40B4-BE49-F238E27FC236}">
                  <a16:creationId xmlns:a16="http://schemas.microsoft.com/office/drawing/2014/main" id="{C4A0D815-8EA6-E25B-220A-CCBB0D89BFEF}"/>
                </a:ext>
              </a:extLst>
            </p:cNvPr>
            <p:cNvSpPr txBox="1"/>
            <p:nvPr/>
          </p:nvSpPr>
          <p:spPr>
            <a:xfrm>
              <a:off x="603618" y="700721"/>
              <a:ext cx="1837041"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chemeClr val="tx1">
                      <a:lumMod val="75000"/>
                      <a:lumOff val="25000"/>
                    </a:schemeClr>
                  </a:solidFill>
                  <a:latin typeface="Arial"/>
                  <a:cs typeface="Arial"/>
                  <a:sym typeface="Arial"/>
                  <a:rtl val="0"/>
                </a:rPr>
                <a:t>• RSRP: Reference Signal Received Power</a:t>
              </a:r>
            </a:p>
          </p:txBody>
        </p:sp>
        <p:sp>
          <p:nvSpPr>
            <p:cNvPr id="82" name="TextBox 81">
              <a:extLst>
                <a:ext uri="{FF2B5EF4-FFF2-40B4-BE49-F238E27FC236}">
                  <a16:creationId xmlns:a16="http://schemas.microsoft.com/office/drawing/2014/main" id="{75930D58-BF74-AB88-8DA6-E53483F232C1}"/>
                </a:ext>
              </a:extLst>
            </p:cNvPr>
            <p:cNvSpPr txBox="1"/>
            <p:nvPr/>
          </p:nvSpPr>
          <p:spPr>
            <a:xfrm>
              <a:off x="603618" y="809251"/>
              <a:ext cx="1874312"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chemeClr val="tx1">
                      <a:lumMod val="75000"/>
                      <a:lumOff val="25000"/>
                    </a:schemeClr>
                  </a:solidFill>
                  <a:latin typeface="Arial"/>
                  <a:cs typeface="Arial"/>
                  <a:sym typeface="Arial"/>
                  <a:rtl val="0"/>
                </a:rPr>
                <a:t>• RSRQ: Reference Signal Received Quality</a:t>
              </a:r>
            </a:p>
          </p:txBody>
        </p:sp>
        <p:sp>
          <p:nvSpPr>
            <p:cNvPr id="83" name="TextBox 82">
              <a:extLst>
                <a:ext uri="{FF2B5EF4-FFF2-40B4-BE49-F238E27FC236}">
                  <a16:creationId xmlns:a16="http://schemas.microsoft.com/office/drawing/2014/main" id="{699378E2-F920-7F93-55BF-7F4EC1EE5803}"/>
                </a:ext>
              </a:extLst>
            </p:cNvPr>
            <p:cNvSpPr txBox="1"/>
            <p:nvPr/>
          </p:nvSpPr>
          <p:spPr>
            <a:xfrm>
              <a:off x="603618" y="917780"/>
              <a:ext cx="1998143"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chemeClr val="tx1">
                      <a:lumMod val="75000"/>
                      <a:lumOff val="25000"/>
                    </a:schemeClr>
                  </a:solidFill>
                  <a:latin typeface="Arial"/>
                  <a:cs typeface="Arial"/>
                  <a:sym typeface="Arial"/>
                  <a:rtl val="0"/>
                </a:rPr>
                <a:t>• SINR: Signal-to-Interference-plus-Noise Ratio</a:t>
              </a:r>
            </a:p>
          </p:txBody>
        </p:sp>
      </p:grpSp>
    </p:spTree>
    <p:extLst>
      <p:ext uri="{BB962C8B-B14F-4D97-AF65-F5344CB8AC3E}">
        <p14:creationId xmlns:p14="http://schemas.microsoft.com/office/powerpoint/2010/main" val="650889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8E5C9-0885-0A1E-4F76-B8E85293E09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A6EB6E8-E7E3-1B07-D0E5-005058388BB1}"/>
              </a:ext>
            </a:extLst>
          </p:cNvPr>
          <p:cNvSpPr txBox="1"/>
          <p:nvPr/>
        </p:nvSpPr>
        <p:spPr>
          <a:xfrm>
            <a:off x="239419" y="404847"/>
            <a:ext cx="8378897" cy="492443"/>
          </a:xfrm>
          <a:prstGeom prst="rect">
            <a:avLst/>
          </a:prstGeom>
          <a:noFill/>
          <a:ln>
            <a:noFill/>
          </a:ln>
        </p:spPr>
        <p:txBody>
          <a:bodyPr wrap="none" lIns="0" tIns="0" rIns="0" bIns="0" rtlCol="0">
            <a:spAutoFit/>
          </a:bodyPr>
          <a:lstStyle/>
          <a:p>
            <a:pPr defTabSz="239994">
              <a:tabLst>
                <a:tab pos="239994" algn="l"/>
              </a:tabLst>
            </a:pPr>
            <a:r>
              <a:rPr lang="en-IN" sz="3200" b="1" dirty="0">
                <a:ln/>
                <a:solidFill>
                  <a:schemeClr val="tx1">
                    <a:lumMod val="75000"/>
                    <a:lumOff val="25000"/>
                  </a:schemeClr>
                </a:solidFill>
                <a:latin typeface="Arial"/>
                <a:cs typeface="Arial"/>
                <a:sym typeface="Arial"/>
                <a:rtl val="0"/>
              </a:rPr>
              <a:t>5G NR Idle Mode: Cell Reselection Process</a:t>
            </a:r>
          </a:p>
        </p:txBody>
      </p:sp>
      <p:grpSp>
        <p:nvGrpSpPr>
          <p:cNvPr id="8" name="Graphic 3">
            <a:extLst>
              <a:ext uri="{FF2B5EF4-FFF2-40B4-BE49-F238E27FC236}">
                <a16:creationId xmlns:a16="http://schemas.microsoft.com/office/drawing/2014/main" id="{7A9823D3-CAB2-688F-0C10-BD5364289277}"/>
              </a:ext>
            </a:extLst>
          </p:cNvPr>
          <p:cNvGrpSpPr/>
          <p:nvPr/>
        </p:nvGrpSpPr>
        <p:grpSpPr>
          <a:xfrm>
            <a:off x="1943265" y="1331951"/>
            <a:ext cx="993559" cy="1389704"/>
            <a:chOff x="1457448" y="998963"/>
            <a:chExt cx="745169" cy="1042278"/>
          </a:xfrm>
        </p:grpSpPr>
        <p:sp>
          <p:nvSpPr>
            <p:cNvPr id="9" name="Freeform: Shape 8">
              <a:extLst>
                <a:ext uri="{FF2B5EF4-FFF2-40B4-BE49-F238E27FC236}">
                  <a16:creationId xmlns:a16="http://schemas.microsoft.com/office/drawing/2014/main" id="{663F0BE2-8120-6D9E-426A-0EE470F1F86C}"/>
                </a:ext>
              </a:extLst>
            </p:cNvPr>
            <p:cNvSpPr/>
            <p:nvPr/>
          </p:nvSpPr>
          <p:spPr>
            <a:xfrm>
              <a:off x="1457448" y="998963"/>
              <a:ext cx="745169" cy="875352"/>
            </a:xfrm>
            <a:custGeom>
              <a:avLst/>
              <a:gdLst>
                <a:gd name="connsiteX0" fmla="*/ 638867 w 745169"/>
                <a:gd name="connsiteY0" fmla="*/ 150 h 875352"/>
                <a:gd name="connsiteX1" fmla="*/ 745319 w 745169"/>
                <a:gd name="connsiteY1" fmla="*/ 73096 h 875352"/>
                <a:gd name="connsiteX2" fmla="*/ 745319 w 745169"/>
                <a:gd name="connsiteY2" fmla="*/ 802557 h 875352"/>
                <a:gd name="connsiteX3" fmla="*/ 638867 w 745169"/>
                <a:gd name="connsiteY3" fmla="*/ 875503 h 875352"/>
                <a:gd name="connsiteX4" fmla="*/ 106603 w 745169"/>
                <a:gd name="connsiteY4" fmla="*/ 875503 h 875352"/>
                <a:gd name="connsiteX5" fmla="*/ 150 w 745169"/>
                <a:gd name="connsiteY5" fmla="*/ 802557 h 875352"/>
                <a:gd name="connsiteX6" fmla="*/ 150 w 745169"/>
                <a:gd name="connsiteY6" fmla="*/ 73096 h 875352"/>
                <a:gd name="connsiteX7" fmla="*/ 106603 w 745169"/>
                <a:gd name="connsiteY7" fmla="*/ 150 h 87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5169" h="875352">
                  <a:moveTo>
                    <a:pt x="638867" y="150"/>
                  </a:moveTo>
                  <a:cubicBezTo>
                    <a:pt x="697659" y="150"/>
                    <a:pt x="745319" y="32809"/>
                    <a:pt x="745319" y="73096"/>
                  </a:cubicBezTo>
                  <a:lnTo>
                    <a:pt x="745319" y="802557"/>
                  </a:lnTo>
                  <a:cubicBezTo>
                    <a:pt x="745319" y="842844"/>
                    <a:pt x="697659" y="875503"/>
                    <a:pt x="638867" y="875503"/>
                  </a:cubicBezTo>
                  <a:lnTo>
                    <a:pt x="106603" y="875503"/>
                  </a:lnTo>
                  <a:cubicBezTo>
                    <a:pt x="47811" y="875503"/>
                    <a:pt x="150" y="842844"/>
                    <a:pt x="150" y="802557"/>
                  </a:cubicBezTo>
                  <a:lnTo>
                    <a:pt x="150" y="73096"/>
                  </a:lnTo>
                  <a:cubicBezTo>
                    <a:pt x="150" y="32809"/>
                    <a:pt x="47811" y="150"/>
                    <a:pt x="106603" y="150"/>
                  </a:cubicBezTo>
                  <a:close/>
                </a:path>
              </a:pathLst>
            </a:custGeom>
            <a:solidFill>
              <a:srgbClr val="FFFFFF"/>
            </a:solidFill>
            <a:ln w="21288" cap="flat">
              <a:solidFill>
                <a:srgbClr val="333333"/>
              </a:solidFill>
              <a:prstDash val="solid"/>
              <a:miter/>
            </a:ln>
          </p:spPr>
          <p:txBody>
            <a:bodyPr rtlCol="0" anchor="ctr"/>
            <a:lstStyle/>
            <a:p>
              <a:endParaRPr lang="en-IN" sz="2400"/>
            </a:p>
          </p:txBody>
        </p:sp>
        <p:sp>
          <p:nvSpPr>
            <p:cNvPr id="10" name="Freeform: Shape 9">
              <a:extLst>
                <a:ext uri="{FF2B5EF4-FFF2-40B4-BE49-F238E27FC236}">
                  <a16:creationId xmlns:a16="http://schemas.microsoft.com/office/drawing/2014/main" id="{09C4CFA2-E3C0-77C5-BDB5-177A31A9E479}"/>
                </a:ext>
              </a:extLst>
            </p:cNvPr>
            <p:cNvSpPr/>
            <p:nvPr/>
          </p:nvSpPr>
          <p:spPr>
            <a:xfrm>
              <a:off x="1563901" y="1071909"/>
              <a:ext cx="532263" cy="583568"/>
            </a:xfrm>
            <a:custGeom>
              <a:avLst/>
              <a:gdLst>
                <a:gd name="connsiteX0" fmla="*/ 479187 w 532263"/>
                <a:gd name="connsiteY0" fmla="*/ 150 h 583568"/>
                <a:gd name="connsiteX1" fmla="*/ 532414 w 532263"/>
                <a:gd name="connsiteY1" fmla="*/ 36623 h 583568"/>
                <a:gd name="connsiteX2" fmla="*/ 532414 w 532263"/>
                <a:gd name="connsiteY2" fmla="*/ 547245 h 583568"/>
                <a:gd name="connsiteX3" fmla="*/ 479187 w 532263"/>
                <a:gd name="connsiteY3" fmla="*/ 583718 h 583568"/>
                <a:gd name="connsiteX4" fmla="*/ 53376 w 532263"/>
                <a:gd name="connsiteY4" fmla="*/ 583718 h 583568"/>
                <a:gd name="connsiteX5" fmla="*/ 150 w 532263"/>
                <a:gd name="connsiteY5" fmla="*/ 547245 h 583568"/>
                <a:gd name="connsiteX6" fmla="*/ 150 w 532263"/>
                <a:gd name="connsiteY6" fmla="*/ 36623 h 583568"/>
                <a:gd name="connsiteX7" fmla="*/ 53376 w 532263"/>
                <a:gd name="connsiteY7" fmla="*/ 150 h 58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263" h="583568">
                  <a:moveTo>
                    <a:pt x="479187" y="150"/>
                  </a:moveTo>
                  <a:cubicBezTo>
                    <a:pt x="508583" y="150"/>
                    <a:pt x="532414" y="16480"/>
                    <a:pt x="532414" y="36623"/>
                  </a:cubicBezTo>
                  <a:lnTo>
                    <a:pt x="532414" y="547245"/>
                  </a:lnTo>
                  <a:cubicBezTo>
                    <a:pt x="532414" y="567389"/>
                    <a:pt x="508583" y="583718"/>
                    <a:pt x="479187" y="583718"/>
                  </a:cubicBezTo>
                  <a:lnTo>
                    <a:pt x="53376" y="583718"/>
                  </a:lnTo>
                  <a:cubicBezTo>
                    <a:pt x="23980" y="583718"/>
                    <a:pt x="150" y="567389"/>
                    <a:pt x="150" y="547245"/>
                  </a:cubicBezTo>
                  <a:lnTo>
                    <a:pt x="150" y="36623"/>
                  </a:lnTo>
                  <a:cubicBezTo>
                    <a:pt x="150" y="16480"/>
                    <a:pt x="23980" y="150"/>
                    <a:pt x="53376" y="150"/>
                  </a:cubicBezTo>
                  <a:close/>
                </a:path>
              </a:pathLst>
            </a:custGeom>
            <a:solidFill>
              <a:srgbClr val="E6F7FF"/>
            </a:solidFill>
            <a:ln w="10644" cap="flat">
              <a:solidFill>
                <a:srgbClr val="333333"/>
              </a:solidFill>
              <a:prstDash val="solid"/>
              <a:miter/>
            </a:ln>
          </p:spPr>
          <p:txBody>
            <a:bodyPr rtlCol="0" anchor="ctr"/>
            <a:lstStyle/>
            <a:p>
              <a:endParaRPr lang="en-IN" sz="2400"/>
            </a:p>
          </p:txBody>
        </p:sp>
        <p:sp>
          <p:nvSpPr>
            <p:cNvPr id="11" name="Freeform: Shape 10">
              <a:extLst>
                <a:ext uri="{FF2B5EF4-FFF2-40B4-BE49-F238E27FC236}">
                  <a16:creationId xmlns:a16="http://schemas.microsoft.com/office/drawing/2014/main" id="{BAE9730B-C516-35D2-11FA-D7C0458A7472}"/>
                </a:ext>
              </a:extLst>
            </p:cNvPr>
            <p:cNvSpPr/>
            <p:nvPr/>
          </p:nvSpPr>
          <p:spPr>
            <a:xfrm>
              <a:off x="1744871" y="1706540"/>
              <a:ext cx="170324" cy="116713"/>
            </a:xfrm>
            <a:custGeom>
              <a:avLst/>
              <a:gdLst>
                <a:gd name="connsiteX0" fmla="*/ 170474 w 170324"/>
                <a:gd name="connsiteY0" fmla="*/ 58507 h 116713"/>
                <a:gd name="connsiteX1" fmla="*/ 85312 w 170324"/>
                <a:gd name="connsiteY1" fmla="*/ 116864 h 116713"/>
                <a:gd name="connsiteX2" fmla="*/ 150 w 170324"/>
                <a:gd name="connsiteY2" fmla="*/ 58507 h 116713"/>
                <a:gd name="connsiteX3" fmla="*/ 85312 w 170324"/>
                <a:gd name="connsiteY3" fmla="*/ 150 h 116713"/>
                <a:gd name="connsiteX4" fmla="*/ 170474 w 170324"/>
                <a:gd name="connsiteY4" fmla="*/ 58507 h 11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324" h="116713">
                  <a:moveTo>
                    <a:pt x="170474" y="58507"/>
                  </a:moveTo>
                  <a:cubicBezTo>
                    <a:pt x="170474" y="90736"/>
                    <a:pt x="132346" y="116864"/>
                    <a:pt x="85312" y="116864"/>
                  </a:cubicBezTo>
                  <a:cubicBezTo>
                    <a:pt x="38278" y="116864"/>
                    <a:pt x="150" y="90736"/>
                    <a:pt x="150" y="58507"/>
                  </a:cubicBezTo>
                  <a:cubicBezTo>
                    <a:pt x="150" y="26277"/>
                    <a:pt x="38278" y="150"/>
                    <a:pt x="85312" y="150"/>
                  </a:cubicBezTo>
                  <a:cubicBezTo>
                    <a:pt x="132346" y="150"/>
                    <a:pt x="170474" y="26277"/>
                    <a:pt x="170474" y="58507"/>
                  </a:cubicBezTo>
                  <a:close/>
                </a:path>
              </a:pathLst>
            </a:custGeom>
            <a:solidFill>
              <a:srgbClr val="FFFFFF"/>
            </a:solidFill>
            <a:ln w="10644" cap="flat">
              <a:solidFill>
                <a:srgbClr val="333333"/>
              </a:solidFill>
              <a:prstDash val="solid"/>
              <a:miter/>
            </a:ln>
          </p:spPr>
          <p:txBody>
            <a:bodyPr rtlCol="0" anchor="ctr"/>
            <a:lstStyle/>
            <a:p>
              <a:endParaRPr lang="en-IN" sz="2400"/>
            </a:p>
          </p:txBody>
        </p:sp>
        <p:sp>
          <p:nvSpPr>
            <p:cNvPr id="12" name="TextBox 11">
              <a:extLst>
                <a:ext uri="{FF2B5EF4-FFF2-40B4-BE49-F238E27FC236}">
                  <a16:creationId xmlns:a16="http://schemas.microsoft.com/office/drawing/2014/main" id="{7CE4FB73-482E-1A20-EA06-43CC4995B6B8}"/>
                </a:ext>
              </a:extLst>
            </p:cNvPr>
            <p:cNvSpPr txBox="1"/>
            <p:nvPr/>
          </p:nvSpPr>
          <p:spPr>
            <a:xfrm>
              <a:off x="1637463" y="1879658"/>
              <a:ext cx="187551" cy="161583"/>
            </a:xfrm>
            <a:prstGeom prst="rect">
              <a:avLst/>
            </a:prstGeom>
            <a:noFill/>
            <a:ln>
              <a:noFill/>
            </a:ln>
          </p:spPr>
          <p:txBody>
            <a:bodyPr wrap="none" lIns="0" tIns="0" rIns="0" bIns="0" rtlCol="0">
              <a:spAutoFit/>
            </a:bodyPr>
            <a:lstStyle/>
            <a:p>
              <a:pPr defTabSz="239994">
                <a:tabLst>
                  <a:tab pos="239994" algn="l"/>
                </a:tabLst>
              </a:pPr>
              <a:r>
                <a:rPr lang="en-IN" sz="1400" b="1" dirty="0">
                  <a:ln/>
                  <a:solidFill>
                    <a:srgbClr val="333333"/>
                  </a:solidFill>
                  <a:latin typeface="Arial"/>
                  <a:cs typeface="Arial"/>
                  <a:sym typeface="Arial"/>
                  <a:rtl val="0"/>
                </a:rPr>
                <a:t>UE</a:t>
              </a:r>
            </a:p>
          </p:txBody>
        </p:sp>
      </p:grpSp>
      <p:grpSp>
        <p:nvGrpSpPr>
          <p:cNvPr id="13" name="Graphic 3">
            <a:extLst>
              <a:ext uri="{FF2B5EF4-FFF2-40B4-BE49-F238E27FC236}">
                <a16:creationId xmlns:a16="http://schemas.microsoft.com/office/drawing/2014/main" id="{78D2A51C-97DB-B783-7F78-F36D544CE98C}"/>
              </a:ext>
            </a:extLst>
          </p:cNvPr>
          <p:cNvGrpSpPr/>
          <p:nvPr/>
        </p:nvGrpSpPr>
        <p:grpSpPr>
          <a:xfrm>
            <a:off x="1256333" y="3666224"/>
            <a:ext cx="2035332" cy="1272464"/>
            <a:chOff x="942250" y="2749668"/>
            <a:chExt cx="1526499" cy="954348"/>
          </a:xfrm>
        </p:grpSpPr>
        <p:sp>
          <p:nvSpPr>
            <p:cNvPr id="14" name="Freeform: Shape 13">
              <a:extLst>
                <a:ext uri="{FF2B5EF4-FFF2-40B4-BE49-F238E27FC236}">
                  <a16:creationId xmlns:a16="http://schemas.microsoft.com/office/drawing/2014/main" id="{B22B73D7-95CC-AF10-37B2-630D267D47FB}"/>
                </a:ext>
              </a:extLst>
            </p:cNvPr>
            <p:cNvSpPr/>
            <p:nvPr/>
          </p:nvSpPr>
          <p:spPr>
            <a:xfrm>
              <a:off x="942250" y="2749668"/>
              <a:ext cx="1526499" cy="954348"/>
            </a:xfrm>
            <a:custGeom>
              <a:avLst/>
              <a:gdLst>
                <a:gd name="connsiteX0" fmla="*/ 1277583 w 1277433"/>
                <a:gd name="connsiteY0" fmla="*/ 438076 h 875352"/>
                <a:gd name="connsiteX1" fmla="*/ 638867 w 1277433"/>
                <a:gd name="connsiteY1" fmla="*/ 875753 h 875352"/>
                <a:gd name="connsiteX2" fmla="*/ 150 w 1277433"/>
                <a:gd name="connsiteY2" fmla="*/ 438076 h 875352"/>
                <a:gd name="connsiteX3" fmla="*/ 638867 w 1277433"/>
                <a:gd name="connsiteY3" fmla="*/ 400 h 875352"/>
                <a:gd name="connsiteX4" fmla="*/ 1277583 w 1277433"/>
                <a:gd name="connsiteY4" fmla="*/ 438076 h 875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33" h="875352">
                  <a:moveTo>
                    <a:pt x="1277583" y="438076"/>
                  </a:moveTo>
                  <a:cubicBezTo>
                    <a:pt x="1277583" y="679798"/>
                    <a:pt x="991620" y="875753"/>
                    <a:pt x="638867" y="875753"/>
                  </a:cubicBezTo>
                  <a:cubicBezTo>
                    <a:pt x="286113" y="875753"/>
                    <a:pt x="150" y="679798"/>
                    <a:pt x="150" y="438076"/>
                  </a:cubicBezTo>
                  <a:cubicBezTo>
                    <a:pt x="150" y="196354"/>
                    <a:pt x="286113" y="400"/>
                    <a:pt x="638867" y="400"/>
                  </a:cubicBezTo>
                  <a:cubicBezTo>
                    <a:pt x="991620" y="400"/>
                    <a:pt x="1277583" y="196354"/>
                    <a:pt x="1277583" y="438076"/>
                  </a:cubicBezTo>
                  <a:close/>
                </a:path>
              </a:pathLst>
            </a:custGeom>
            <a:solidFill>
              <a:srgbClr val="D1E7DD"/>
            </a:solidFill>
            <a:ln w="21288" cap="flat">
              <a:solidFill>
                <a:srgbClr val="0D6EFD"/>
              </a:solidFill>
              <a:prstDash val="solid"/>
              <a:miter/>
            </a:ln>
          </p:spPr>
          <p:txBody>
            <a:bodyPr rtlCol="0" anchor="ctr"/>
            <a:lstStyle/>
            <a:p>
              <a:endParaRPr lang="en-IN" sz="2400"/>
            </a:p>
          </p:txBody>
        </p:sp>
        <p:sp>
          <p:nvSpPr>
            <p:cNvPr id="15" name="TextBox 14">
              <a:extLst>
                <a:ext uri="{FF2B5EF4-FFF2-40B4-BE49-F238E27FC236}">
                  <a16:creationId xmlns:a16="http://schemas.microsoft.com/office/drawing/2014/main" id="{494720CC-B21F-B8A3-A37C-AC9721E9A318}"/>
                </a:ext>
              </a:extLst>
            </p:cNvPr>
            <p:cNvSpPr txBox="1"/>
            <p:nvPr/>
          </p:nvSpPr>
          <p:spPr>
            <a:xfrm>
              <a:off x="1280846" y="3046795"/>
              <a:ext cx="776655" cy="161583"/>
            </a:xfrm>
            <a:prstGeom prst="rect">
              <a:avLst/>
            </a:prstGeom>
            <a:noFill/>
            <a:ln>
              <a:noFill/>
            </a:ln>
          </p:spPr>
          <p:txBody>
            <a:bodyPr wrap="none" lIns="0" tIns="0" rIns="0" bIns="0" rtlCol="0">
              <a:spAutoFit/>
            </a:bodyPr>
            <a:lstStyle/>
            <a:p>
              <a:pPr defTabSz="239994">
                <a:tabLst>
                  <a:tab pos="239994" algn="l"/>
                </a:tabLst>
              </a:pPr>
              <a:r>
                <a:rPr lang="en-IN" sz="1400" b="1" dirty="0">
                  <a:ln/>
                  <a:solidFill>
                    <a:srgbClr val="333333"/>
                  </a:solidFill>
                  <a:latin typeface="Arial"/>
                  <a:cs typeface="Arial"/>
                  <a:sym typeface="Arial"/>
                  <a:rtl val="0"/>
                </a:rPr>
                <a:t>Serving Cell</a:t>
              </a:r>
            </a:p>
          </p:txBody>
        </p:sp>
        <p:sp>
          <p:nvSpPr>
            <p:cNvPr id="16" name="TextBox 15">
              <a:extLst>
                <a:ext uri="{FF2B5EF4-FFF2-40B4-BE49-F238E27FC236}">
                  <a16:creationId xmlns:a16="http://schemas.microsoft.com/office/drawing/2014/main" id="{703CC1E5-3163-4650-4824-6C83AEE91A3E}"/>
                </a:ext>
              </a:extLst>
            </p:cNvPr>
            <p:cNvSpPr txBox="1"/>
            <p:nvPr/>
          </p:nvSpPr>
          <p:spPr>
            <a:xfrm>
              <a:off x="1105073" y="3258334"/>
              <a:ext cx="1187825"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333333"/>
                  </a:solidFill>
                  <a:latin typeface="Arial"/>
                  <a:cs typeface="Arial"/>
                  <a:sym typeface="Arial"/>
                  <a:rtl val="0"/>
                </a:rPr>
                <a:t>Rs = Qmeas,s + QHyst</a:t>
              </a:r>
            </a:p>
          </p:txBody>
        </p:sp>
      </p:grpSp>
      <p:grpSp>
        <p:nvGrpSpPr>
          <p:cNvPr id="17" name="Graphic 3">
            <a:extLst>
              <a:ext uri="{FF2B5EF4-FFF2-40B4-BE49-F238E27FC236}">
                <a16:creationId xmlns:a16="http://schemas.microsoft.com/office/drawing/2014/main" id="{8B96A381-0005-24B1-CCBD-B85E0B2B6FFE}"/>
              </a:ext>
            </a:extLst>
          </p:cNvPr>
          <p:cNvGrpSpPr/>
          <p:nvPr/>
        </p:nvGrpSpPr>
        <p:grpSpPr>
          <a:xfrm>
            <a:off x="6571376" y="3400213"/>
            <a:ext cx="2107512" cy="1433147"/>
            <a:chOff x="4917163" y="2749668"/>
            <a:chExt cx="1277433" cy="875352"/>
          </a:xfrm>
        </p:grpSpPr>
        <p:sp>
          <p:nvSpPr>
            <p:cNvPr id="18" name="Freeform: Shape 17">
              <a:extLst>
                <a:ext uri="{FF2B5EF4-FFF2-40B4-BE49-F238E27FC236}">
                  <a16:creationId xmlns:a16="http://schemas.microsoft.com/office/drawing/2014/main" id="{7C6313E5-0032-20AA-0C17-5FD3AA8F64FC}"/>
                </a:ext>
              </a:extLst>
            </p:cNvPr>
            <p:cNvSpPr/>
            <p:nvPr/>
          </p:nvSpPr>
          <p:spPr>
            <a:xfrm>
              <a:off x="4917163" y="2749668"/>
              <a:ext cx="1277433" cy="875352"/>
            </a:xfrm>
            <a:custGeom>
              <a:avLst/>
              <a:gdLst>
                <a:gd name="connsiteX0" fmla="*/ 1277933 w 1277433"/>
                <a:gd name="connsiteY0" fmla="*/ 438076 h 875352"/>
                <a:gd name="connsiteX1" fmla="*/ 639217 w 1277433"/>
                <a:gd name="connsiteY1" fmla="*/ 875753 h 875352"/>
                <a:gd name="connsiteX2" fmla="*/ 500 w 1277433"/>
                <a:gd name="connsiteY2" fmla="*/ 438076 h 875352"/>
                <a:gd name="connsiteX3" fmla="*/ 639217 w 1277433"/>
                <a:gd name="connsiteY3" fmla="*/ 400 h 875352"/>
                <a:gd name="connsiteX4" fmla="*/ 1277933 w 1277433"/>
                <a:gd name="connsiteY4" fmla="*/ 438076 h 875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33" h="875352">
                  <a:moveTo>
                    <a:pt x="1277933" y="438076"/>
                  </a:moveTo>
                  <a:cubicBezTo>
                    <a:pt x="1277933" y="679798"/>
                    <a:pt x="991970" y="875753"/>
                    <a:pt x="639217" y="875753"/>
                  </a:cubicBezTo>
                  <a:cubicBezTo>
                    <a:pt x="286463" y="875753"/>
                    <a:pt x="500" y="679798"/>
                    <a:pt x="500" y="438076"/>
                  </a:cubicBezTo>
                  <a:cubicBezTo>
                    <a:pt x="500" y="196354"/>
                    <a:pt x="286463" y="400"/>
                    <a:pt x="639217" y="400"/>
                  </a:cubicBezTo>
                  <a:cubicBezTo>
                    <a:pt x="991970" y="400"/>
                    <a:pt x="1277933" y="196354"/>
                    <a:pt x="1277933" y="438076"/>
                  </a:cubicBezTo>
                  <a:close/>
                </a:path>
              </a:pathLst>
            </a:custGeom>
            <a:solidFill>
              <a:srgbClr val="CFE2FF"/>
            </a:solidFill>
            <a:ln w="21288" cap="flat">
              <a:solidFill>
                <a:srgbClr val="0D6EFD"/>
              </a:solidFill>
              <a:prstDash val="solid"/>
              <a:miter/>
            </a:ln>
          </p:spPr>
          <p:txBody>
            <a:bodyPr rtlCol="0" anchor="ctr"/>
            <a:lstStyle/>
            <a:p>
              <a:endParaRPr lang="en-IN" sz="2400"/>
            </a:p>
          </p:txBody>
        </p:sp>
        <p:sp>
          <p:nvSpPr>
            <p:cNvPr id="19" name="TextBox 18">
              <a:extLst>
                <a:ext uri="{FF2B5EF4-FFF2-40B4-BE49-F238E27FC236}">
                  <a16:creationId xmlns:a16="http://schemas.microsoft.com/office/drawing/2014/main" id="{39B1EE77-2566-6288-CBCD-C5C86402F536}"/>
                </a:ext>
              </a:extLst>
            </p:cNvPr>
            <p:cNvSpPr txBox="1"/>
            <p:nvPr/>
          </p:nvSpPr>
          <p:spPr>
            <a:xfrm>
              <a:off x="5158743" y="3038520"/>
              <a:ext cx="705406" cy="131591"/>
            </a:xfrm>
            <a:prstGeom prst="rect">
              <a:avLst/>
            </a:prstGeom>
            <a:noFill/>
            <a:ln>
              <a:noFill/>
            </a:ln>
          </p:spPr>
          <p:txBody>
            <a:bodyPr wrap="none" lIns="0" tIns="0" rIns="0" bIns="0" rtlCol="0">
              <a:spAutoFit/>
            </a:bodyPr>
            <a:lstStyle/>
            <a:p>
              <a:pPr defTabSz="239994">
                <a:tabLst>
                  <a:tab pos="239994" algn="l"/>
                </a:tabLst>
              </a:pPr>
              <a:r>
                <a:rPr lang="en-IN" sz="1400" b="1" dirty="0">
                  <a:ln/>
                  <a:solidFill>
                    <a:srgbClr val="333333"/>
                  </a:solidFill>
                  <a:latin typeface="Arial"/>
                  <a:cs typeface="Arial"/>
                  <a:sym typeface="Arial"/>
                  <a:rtl val="0"/>
                </a:rPr>
                <a:t>Neighbor Cell</a:t>
              </a:r>
            </a:p>
          </p:txBody>
        </p:sp>
        <p:sp>
          <p:nvSpPr>
            <p:cNvPr id="20" name="TextBox 19">
              <a:extLst>
                <a:ext uri="{FF2B5EF4-FFF2-40B4-BE49-F238E27FC236}">
                  <a16:creationId xmlns:a16="http://schemas.microsoft.com/office/drawing/2014/main" id="{A41C5ECC-6017-452A-047C-BB76E22F78C3}"/>
                </a:ext>
              </a:extLst>
            </p:cNvPr>
            <p:cNvSpPr txBox="1"/>
            <p:nvPr/>
          </p:nvSpPr>
          <p:spPr>
            <a:xfrm>
              <a:off x="5099177" y="3216979"/>
              <a:ext cx="986480" cy="112792"/>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333333"/>
                  </a:solidFill>
                  <a:latin typeface="Arial"/>
                  <a:cs typeface="Arial"/>
                  <a:sym typeface="Arial"/>
                  <a:rtl val="0"/>
                </a:rPr>
                <a:t>Rn = Qmeas,n - Qoffset</a:t>
              </a:r>
            </a:p>
          </p:txBody>
        </p:sp>
      </p:grpSp>
      <p:grpSp>
        <p:nvGrpSpPr>
          <p:cNvPr id="21" name="Graphic 3">
            <a:extLst>
              <a:ext uri="{FF2B5EF4-FFF2-40B4-BE49-F238E27FC236}">
                <a16:creationId xmlns:a16="http://schemas.microsoft.com/office/drawing/2014/main" id="{C2C9E565-C704-9342-CB77-0BCA73E343FE}"/>
              </a:ext>
            </a:extLst>
          </p:cNvPr>
          <p:cNvGrpSpPr/>
          <p:nvPr/>
        </p:nvGrpSpPr>
        <p:grpSpPr>
          <a:xfrm>
            <a:off x="6272344" y="1331952"/>
            <a:ext cx="2270992" cy="972613"/>
            <a:chOff x="4704257" y="998963"/>
            <a:chExt cx="1703244" cy="729460"/>
          </a:xfrm>
        </p:grpSpPr>
        <p:sp>
          <p:nvSpPr>
            <p:cNvPr id="22" name="Freeform: Shape 21">
              <a:extLst>
                <a:ext uri="{FF2B5EF4-FFF2-40B4-BE49-F238E27FC236}">
                  <a16:creationId xmlns:a16="http://schemas.microsoft.com/office/drawing/2014/main" id="{157CD202-7DE1-77D3-48C1-62E844FD0B59}"/>
                </a:ext>
              </a:extLst>
            </p:cNvPr>
            <p:cNvSpPr/>
            <p:nvPr/>
          </p:nvSpPr>
          <p:spPr>
            <a:xfrm>
              <a:off x="4704257" y="998963"/>
              <a:ext cx="1703244" cy="729460"/>
            </a:xfrm>
            <a:custGeom>
              <a:avLst/>
              <a:gdLst>
                <a:gd name="connsiteX0" fmla="*/ 1597291 w 1703244"/>
                <a:gd name="connsiteY0" fmla="*/ 150 h 729460"/>
                <a:gd name="connsiteX1" fmla="*/ 1703744 w 1703244"/>
                <a:gd name="connsiteY1" fmla="*/ 73096 h 729460"/>
                <a:gd name="connsiteX2" fmla="*/ 1703744 w 1703244"/>
                <a:gd name="connsiteY2" fmla="*/ 656664 h 729460"/>
                <a:gd name="connsiteX3" fmla="*/ 1597291 w 1703244"/>
                <a:gd name="connsiteY3" fmla="*/ 729611 h 729460"/>
                <a:gd name="connsiteX4" fmla="*/ 106953 w 1703244"/>
                <a:gd name="connsiteY4" fmla="*/ 729611 h 729460"/>
                <a:gd name="connsiteX5" fmla="*/ 500 w 1703244"/>
                <a:gd name="connsiteY5" fmla="*/ 656664 h 729460"/>
                <a:gd name="connsiteX6" fmla="*/ 500 w 1703244"/>
                <a:gd name="connsiteY6" fmla="*/ 73096 h 729460"/>
                <a:gd name="connsiteX7" fmla="*/ 106953 w 1703244"/>
                <a:gd name="connsiteY7" fmla="*/ 150 h 72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3244" h="729460">
                  <a:moveTo>
                    <a:pt x="1597291" y="150"/>
                  </a:moveTo>
                  <a:cubicBezTo>
                    <a:pt x="1656084" y="150"/>
                    <a:pt x="1703744" y="32809"/>
                    <a:pt x="1703744" y="73096"/>
                  </a:cubicBezTo>
                  <a:lnTo>
                    <a:pt x="1703744" y="656664"/>
                  </a:lnTo>
                  <a:cubicBezTo>
                    <a:pt x="1703744" y="696951"/>
                    <a:pt x="1656084" y="729611"/>
                    <a:pt x="1597291" y="729611"/>
                  </a:cubicBezTo>
                  <a:lnTo>
                    <a:pt x="106953" y="729611"/>
                  </a:lnTo>
                  <a:cubicBezTo>
                    <a:pt x="48160" y="729611"/>
                    <a:pt x="500" y="696951"/>
                    <a:pt x="500" y="656664"/>
                  </a:cubicBezTo>
                  <a:lnTo>
                    <a:pt x="500" y="73096"/>
                  </a:lnTo>
                  <a:cubicBezTo>
                    <a:pt x="500" y="32809"/>
                    <a:pt x="48160" y="150"/>
                    <a:pt x="106953" y="150"/>
                  </a:cubicBezTo>
                  <a:close/>
                </a:path>
              </a:pathLst>
            </a:custGeom>
            <a:solidFill>
              <a:srgbClr val="FFFFFF"/>
            </a:solidFill>
            <a:ln w="21288" cap="flat">
              <a:solidFill>
                <a:srgbClr val="333333"/>
              </a:solidFill>
              <a:prstDash val="solid"/>
              <a:miter/>
            </a:ln>
          </p:spPr>
          <p:txBody>
            <a:bodyPr rtlCol="0" anchor="ctr"/>
            <a:lstStyle/>
            <a:p>
              <a:endParaRPr lang="en-IN" sz="2400"/>
            </a:p>
          </p:txBody>
        </p:sp>
        <p:sp>
          <p:nvSpPr>
            <p:cNvPr id="23" name="TextBox 22">
              <a:extLst>
                <a:ext uri="{FF2B5EF4-FFF2-40B4-BE49-F238E27FC236}">
                  <a16:creationId xmlns:a16="http://schemas.microsoft.com/office/drawing/2014/main" id="{CE582F11-4A82-4D54-BDB8-EAF25E6398D2}"/>
                </a:ext>
              </a:extLst>
            </p:cNvPr>
            <p:cNvSpPr txBox="1"/>
            <p:nvPr/>
          </p:nvSpPr>
          <p:spPr>
            <a:xfrm>
              <a:off x="4898526" y="1029705"/>
              <a:ext cx="1253950" cy="161583"/>
            </a:xfrm>
            <a:prstGeom prst="rect">
              <a:avLst/>
            </a:prstGeom>
            <a:noFill/>
            <a:ln>
              <a:noFill/>
            </a:ln>
          </p:spPr>
          <p:txBody>
            <a:bodyPr wrap="none" lIns="0" tIns="0" rIns="0" bIns="0" rtlCol="0">
              <a:spAutoFit/>
            </a:bodyPr>
            <a:lstStyle/>
            <a:p>
              <a:pPr defTabSz="239994">
                <a:tabLst>
                  <a:tab pos="239994" algn="l"/>
                </a:tabLst>
              </a:pPr>
              <a:r>
                <a:rPr lang="en-IN" sz="1400" b="1" dirty="0">
                  <a:ln/>
                  <a:solidFill>
                    <a:srgbClr val="333333"/>
                  </a:solidFill>
                  <a:latin typeface="Arial"/>
                  <a:cs typeface="Arial"/>
                  <a:sym typeface="Arial"/>
                  <a:rtl val="0"/>
                </a:rPr>
                <a:t>System Information</a:t>
              </a:r>
            </a:p>
          </p:txBody>
        </p:sp>
        <p:sp>
          <p:nvSpPr>
            <p:cNvPr id="24" name="TextBox 23">
              <a:extLst>
                <a:ext uri="{FF2B5EF4-FFF2-40B4-BE49-F238E27FC236}">
                  <a16:creationId xmlns:a16="http://schemas.microsoft.com/office/drawing/2014/main" id="{E1F62251-2328-1384-2879-1CED82C01B79}"/>
                </a:ext>
              </a:extLst>
            </p:cNvPr>
            <p:cNvSpPr txBox="1"/>
            <p:nvPr/>
          </p:nvSpPr>
          <p:spPr>
            <a:xfrm>
              <a:off x="4955149" y="1195267"/>
              <a:ext cx="1031533"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333333"/>
                  </a:solidFill>
                  <a:latin typeface="Arial"/>
                  <a:cs typeface="Arial"/>
                  <a:sym typeface="Arial"/>
                  <a:rtl val="0"/>
                </a:rPr>
                <a:t>Parameters in SIB1:</a:t>
              </a:r>
            </a:p>
          </p:txBody>
        </p:sp>
        <p:sp>
          <p:nvSpPr>
            <p:cNvPr id="25" name="TextBox 24">
              <a:extLst>
                <a:ext uri="{FF2B5EF4-FFF2-40B4-BE49-F238E27FC236}">
                  <a16:creationId xmlns:a16="http://schemas.microsoft.com/office/drawing/2014/main" id="{DEE368EE-516A-D050-E4E2-DC4D295163EB}"/>
                </a:ext>
              </a:extLst>
            </p:cNvPr>
            <p:cNvSpPr txBox="1"/>
            <p:nvPr/>
          </p:nvSpPr>
          <p:spPr>
            <a:xfrm>
              <a:off x="4960472" y="1348453"/>
              <a:ext cx="1076016" cy="126958"/>
            </a:xfrm>
            <a:prstGeom prst="rect">
              <a:avLst/>
            </a:prstGeom>
            <a:noFill/>
            <a:ln>
              <a:noFill/>
            </a:ln>
          </p:spPr>
          <p:txBody>
            <a:bodyPr wrap="none" lIns="0" tIns="0" rIns="0" bIns="0" rtlCol="0">
              <a:spAutoFit/>
            </a:bodyPr>
            <a:lstStyle/>
            <a:p>
              <a:pPr defTabSz="239994">
                <a:tabLst>
                  <a:tab pos="239994" algn="l"/>
                </a:tabLst>
              </a:pPr>
              <a:r>
                <a:rPr lang="en-IN" sz="1100" dirty="0">
                  <a:ln/>
                  <a:solidFill>
                    <a:srgbClr val="333333"/>
                  </a:solidFill>
                  <a:latin typeface="Arial"/>
                  <a:cs typeface="Arial"/>
                  <a:sym typeface="Arial"/>
                  <a:rtl val="0"/>
                </a:rPr>
                <a:t>• s-NonIntraSearchP/Q</a:t>
              </a:r>
            </a:p>
          </p:txBody>
        </p:sp>
        <p:sp>
          <p:nvSpPr>
            <p:cNvPr id="26" name="TextBox 25">
              <a:extLst>
                <a:ext uri="{FF2B5EF4-FFF2-40B4-BE49-F238E27FC236}">
                  <a16:creationId xmlns:a16="http://schemas.microsoft.com/office/drawing/2014/main" id="{FCBB9597-F397-96BF-40BA-0D3890A61A51}"/>
                </a:ext>
              </a:extLst>
            </p:cNvPr>
            <p:cNvSpPr txBox="1"/>
            <p:nvPr/>
          </p:nvSpPr>
          <p:spPr>
            <a:xfrm>
              <a:off x="4965794" y="1457872"/>
              <a:ext cx="1020713" cy="126958"/>
            </a:xfrm>
            <a:prstGeom prst="rect">
              <a:avLst/>
            </a:prstGeom>
            <a:noFill/>
            <a:ln>
              <a:noFill/>
            </a:ln>
          </p:spPr>
          <p:txBody>
            <a:bodyPr wrap="none" lIns="0" tIns="0" rIns="0" bIns="0" rtlCol="0">
              <a:spAutoFit/>
            </a:bodyPr>
            <a:lstStyle/>
            <a:p>
              <a:pPr defTabSz="239994">
                <a:tabLst>
                  <a:tab pos="239994" algn="l"/>
                </a:tabLst>
              </a:pPr>
              <a:r>
                <a:rPr lang="en-IN" sz="1100" dirty="0">
                  <a:ln/>
                  <a:solidFill>
                    <a:srgbClr val="333333"/>
                  </a:solidFill>
                  <a:latin typeface="Arial"/>
                  <a:cs typeface="Arial"/>
                  <a:sym typeface="Arial"/>
                  <a:rtl val="0"/>
                </a:rPr>
                <a:t>• q-Hyst, q-OffsetFreq</a:t>
              </a:r>
            </a:p>
          </p:txBody>
        </p:sp>
        <p:sp>
          <p:nvSpPr>
            <p:cNvPr id="27" name="TextBox 26">
              <a:extLst>
                <a:ext uri="{FF2B5EF4-FFF2-40B4-BE49-F238E27FC236}">
                  <a16:creationId xmlns:a16="http://schemas.microsoft.com/office/drawing/2014/main" id="{4DBF4E15-6440-D757-0929-A95D1D03649E}"/>
                </a:ext>
              </a:extLst>
            </p:cNvPr>
            <p:cNvSpPr txBox="1"/>
            <p:nvPr/>
          </p:nvSpPr>
          <p:spPr>
            <a:xfrm>
              <a:off x="5093537" y="1567291"/>
              <a:ext cx="837971" cy="126958"/>
            </a:xfrm>
            <a:prstGeom prst="rect">
              <a:avLst/>
            </a:prstGeom>
            <a:noFill/>
            <a:ln>
              <a:noFill/>
            </a:ln>
          </p:spPr>
          <p:txBody>
            <a:bodyPr wrap="none" lIns="0" tIns="0" rIns="0" bIns="0" rtlCol="0">
              <a:spAutoFit/>
            </a:bodyPr>
            <a:lstStyle/>
            <a:p>
              <a:pPr defTabSz="239994">
                <a:tabLst>
                  <a:tab pos="239994" algn="l"/>
                </a:tabLst>
              </a:pPr>
              <a:r>
                <a:rPr lang="en-IN" sz="1100" dirty="0">
                  <a:ln/>
                  <a:solidFill>
                    <a:srgbClr val="333333"/>
                  </a:solidFill>
                  <a:latin typeface="Arial"/>
                  <a:cs typeface="Arial"/>
                  <a:sym typeface="Arial"/>
                  <a:rtl val="0"/>
                </a:rPr>
                <a:t>• t-ReselectionNR</a:t>
              </a:r>
            </a:p>
          </p:txBody>
        </p:sp>
      </p:grpSp>
      <p:sp>
        <p:nvSpPr>
          <p:cNvPr id="28" name="Freeform: Shape 27">
            <a:extLst>
              <a:ext uri="{FF2B5EF4-FFF2-40B4-BE49-F238E27FC236}">
                <a16:creationId xmlns:a16="http://schemas.microsoft.com/office/drawing/2014/main" id="{761B6AB2-F6EC-A8BC-0B36-6B98C53ACA7A}"/>
              </a:ext>
            </a:extLst>
          </p:cNvPr>
          <p:cNvSpPr/>
          <p:nvPr/>
        </p:nvSpPr>
        <p:spPr>
          <a:xfrm>
            <a:off x="2440045" y="2499088"/>
            <a:ext cx="60959" cy="1124645"/>
          </a:xfrm>
          <a:custGeom>
            <a:avLst/>
            <a:gdLst>
              <a:gd name="connsiteX0" fmla="*/ 0 w 10645"/>
              <a:gd name="connsiteY0" fmla="*/ 0 h 729460"/>
              <a:gd name="connsiteX1" fmla="*/ 0 w 10645"/>
              <a:gd name="connsiteY1" fmla="*/ 729461 h 729460"/>
            </a:gdLst>
            <a:ahLst/>
            <a:cxnLst>
              <a:cxn ang="0">
                <a:pos x="connsiteX0" y="connsiteY0"/>
              </a:cxn>
              <a:cxn ang="0">
                <a:pos x="connsiteX1" y="connsiteY1"/>
              </a:cxn>
            </a:cxnLst>
            <a:rect l="l" t="t" r="r" b="b"/>
            <a:pathLst>
              <a:path w="10645" h="729460">
                <a:moveTo>
                  <a:pt x="0" y="0"/>
                </a:moveTo>
                <a:lnTo>
                  <a:pt x="0" y="729461"/>
                </a:lnTo>
              </a:path>
            </a:pathLst>
          </a:custGeom>
          <a:noFill/>
          <a:ln w="21288" cap="flat">
            <a:solidFill>
              <a:srgbClr val="333333"/>
            </a:solidFill>
            <a:prstDash val="solid"/>
            <a:miter/>
            <a:tailEnd type="stealth" w="lg" len="lg"/>
          </a:ln>
        </p:spPr>
        <p:txBody>
          <a:bodyPr rtlCol="0" anchor="ctr"/>
          <a:lstStyle/>
          <a:p>
            <a:endParaRPr lang="en-IN" sz="2400"/>
          </a:p>
        </p:txBody>
      </p:sp>
      <p:sp>
        <p:nvSpPr>
          <p:cNvPr id="29" name="TextBox 28">
            <a:extLst>
              <a:ext uri="{FF2B5EF4-FFF2-40B4-BE49-F238E27FC236}">
                <a16:creationId xmlns:a16="http://schemas.microsoft.com/office/drawing/2014/main" id="{5062C58B-4D7A-2FC8-D643-23456D289324}"/>
              </a:ext>
            </a:extLst>
          </p:cNvPr>
          <p:cNvSpPr txBox="1"/>
          <p:nvPr/>
        </p:nvSpPr>
        <p:spPr>
          <a:xfrm>
            <a:off x="1182629" y="2817447"/>
            <a:ext cx="673261" cy="184666"/>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333333"/>
                </a:solidFill>
                <a:latin typeface="Arial"/>
                <a:cs typeface="Arial"/>
                <a:sym typeface="Arial"/>
                <a:rtl val="0"/>
              </a:rPr>
              <a:t>Measures</a:t>
            </a:r>
          </a:p>
        </p:txBody>
      </p:sp>
      <p:sp>
        <p:nvSpPr>
          <p:cNvPr id="30" name="TextBox 29">
            <a:extLst>
              <a:ext uri="{FF2B5EF4-FFF2-40B4-BE49-F238E27FC236}">
                <a16:creationId xmlns:a16="http://schemas.microsoft.com/office/drawing/2014/main" id="{24EC4B2F-2FFD-0062-10B5-AD602E2B4333}"/>
              </a:ext>
            </a:extLst>
          </p:cNvPr>
          <p:cNvSpPr txBox="1"/>
          <p:nvPr/>
        </p:nvSpPr>
        <p:spPr>
          <a:xfrm>
            <a:off x="941335" y="2963339"/>
            <a:ext cx="913712" cy="184666"/>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333333"/>
                </a:solidFill>
                <a:latin typeface="Arial"/>
                <a:cs typeface="Arial"/>
                <a:sym typeface="Arial"/>
                <a:rtl val="0"/>
              </a:rPr>
              <a:t>RSRP/RSRQ</a:t>
            </a:r>
          </a:p>
        </p:txBody>
      </p:sp>
      <p:sp>
        <p:nvSpPr>
          <p:cNvPr id="31" name="Freeform: Shape 30">
            <a:extLst>
              <a:ext uri="{FF2B5EF4-FFF2-40B4-BE49-F238E27FC236}">
                <a16:creationId xmlns:a16="http://schemas.microsoft.com/office/drawing/2014/main" id="{E3E47910-9768-2565-7C04-78C613401101}"/>
              </a:ext>
            </a:extLst>
          </p:cNvPr>
          <p:cNvSpPr/>
          <p:nvPr/>
        </p:nvSpPr>
        <p:spPr>
          <a:xfrm>
            <a:off x="2723918" y="2110041"/>
            <a:ext cx="3974236" cy="1653443"/>
          </a:xfrm>
          <a:custGeom>
            <a:avLst/>
            <a:gdLst>
              <a:gd name="connsiteX0" fmla="*/ 0 w 2980677"/>
              <a:gd name="connsiteY0" fmla="*/ 0 h 1240082"/>
              <a:gd name="connsiteX1" fmla="*/ 2980677 w 2980677"/>
              <a:gd name="connsiteY1" fmla="*/ 1240083 h 1240082"/>
            </a:gdLst>
            <a:ahLst/>
            <a:cxnLst>
              <a:cxn ang="0">
                <a:pos x="connsiteX0" y="connsiteY0"/>
              </a:cxn>
              <a:cxn ang="0">
                <a:pos x="connsiteX1" y="connsiteY1"/>
              </a:cxn>
            </a:cxnLst>
            <a:rect l="l" t="t" r="r" b="b"/>
            <a:pathLst>
              <a:path w="2980677" h="1240082">
                <a:moveTo>
                  <a:pt x="0" y="0"/>
                </a:moveTo>
                <a:cubicBezTo>
                  <a:pt x="1383886" y="0"/>
                  <a:pt x="1916150" y="802407"/>
                  <a:pt x="2980677" y="1240083"/>
                </a:cubicBezTo>
              </a:path>
            </a:pathLst>
          </a:custGeom>
          <a:noFill/>
          <a:ln w="21288" cap="flat">
            <a:solidFill>
              <a:srgbClr val="333333"/>
            </a:solidFill>
            <a:prstDash val="solid"/>
            <a:miter/>
            <a:tailEnd type="stealth" w="lg" len="lg"/>
          </a:ln>
        </p:spPr>
        <p:txBody>
          <a:bodyPr rtlCol="0" anchor="ctr"/>
          <a:lstStyle/>
          <a:p>
            <a:endParaRPr lang="en-IN" sz="2400"/>
          </a:p>
        </p:txBody>
      </p:sp>
      <p:sp>
        <p:nvSpPr>
          <p:cNvPr id="32" name="TextBox 31">
            <a:extLst>
              <a:ext uri="{FF2B5EF4-FFF2-40B4-BE49-F238E27FC236}">
                <a16:creationId xmlns:a16="http://schemas.microsoft.com/office/drawing/2014/main" id="{D244F67E-72FE-FCC5-20C5-5D19F0D7C0B1}"/>
              </a:ext>
            </a:extLst>
          </p:cNvPr>
          <p:cNvSpPr txBox="1"/>
          <p:nvPr/>
        </p:nvSpPr>
        <p:spPr>
          <a:xfrm>
            <a:off x="4747733" y="2441418"/>
            <a:ext cx="673261" cy="184666"/>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333333"/>
                </a:solidFill>
                <a:latin typeface="Arial"/>
                <a:cs typeface="Arial"/>
                <a:sym typeface="Arial"/>
                <a:rtl val="0"/>
              </a:rPr>
              <a:t>Measures</a:t>
            </a:r>
          </a:p>
        </p:txBody>
      </p:sp>
      <p:sp>
        <p:nvSpPr>
          <p:cNvPr id="33" name="TextBox 32">
            <a:extLst>
              <a:ext uri="{FF2B5EF4-FFF2-40B4-BE49-F238E27FC236}">
                <a16:creationId xmlns:a16="http://schemas.microsoft.com/office/drawing/2014/main" id="{FDC3E059-E84D-7980-A5E2-EC53402BA5FF}"/>
              </a:ext>
            </a:extLst>
          </p:cNvPr>
          <p:cNvSpPr txBox="1"/>
          <p:nvPr/>
        </p:nvSpPr>
        <p:spPr>
          <a:xfrm>
            <a:off x="4596072" y="2705723"/>
            <a:ext cx="913712" cy="184666"/>
          </a:xfrm>
          <a:prstGeom prst="rect">
            <a:avLst/>
          </a:prstGeom>
          <a:solidFill>
            <a:schemeClr val="bg1">
              <a:lumMod val="85000"/>
            </a:schemeClr>
          </a:solidFill>
          <a:ln>
            <a:noFill/>
          </a:ln>
        </p:spPr>
        <p:txBody>
          <a:bodyPr wrap="none" lIns="0" tIns="0" rIns="0" bIns="0" rtlCol="0">
            <a:spAutoFit/>
          </a:bodyPr>
          <a:lstStyle/>
          <a:p>
            <a:pPr algn="ctr" defTabSz="239994">
              <a:tabLst>
                <a:tab pos="239994" algn="l"/>
              </a:tabLst>
            </a:pPr>
            <a:r>
              <a:rPr lang="en-IN" sz="1200" dirty="0">
                <a:ln/>
                <a:solidFill>
                  <a:srgbClr val="333333"/>
                </a:solidFill>
                <a:latin typeface="Arial"/>
                <a:cs typeface="Arial"/>
                <a:sym typeface="Arial"/>
                <a:rtl val="0"/>
              </a:rPr>
              <a:t>RSRP/RSRQ</a:t>
            </a:r>
          </a:p>
        </p:txBody>
      </p:sp>
      <p:sp>
        <p:nvSpPr>
          <p:cNvPr id="34" name="Freeform: Shape 33">
            <a:extLst>
              <a:ext uri="{FF2B5EF4-FFF2-40B4-BE49-F238E27FC236}">
                <a16:creationId xmlns:a16="http://schemas.microsoft.com/office/drawing/2014/main" id="{1600AABF-5845-DBC1-F4AE-E2A4C04F614F}"/>
              </a:ext>
            </a:extLst>
          </p:cNvPr>
          <p:cNvSpPr/>
          <p:nvPr/>
        </p:nvSpPr>
        <p:spPr>
          <a:xfrm>
            <a:off x="3149730" y="1818258"/>
            <a:ext cx="3122613" cy="9725"/>
          </a:xfrm>
          <a:custGeom>
            <a:avLst/>
            <a:gdLst>
              <a:gd name="connsiteX0" fmla="*/ 2341961 w 2341960"/>
              <a:gd name="connsiteY0" fmla="*/ 0 h 7294"/>
              <a:gd name="connsiteX1" fmla="*/ 0 w 2341960"/>
              <a:gd name="connsiteY1" fmla="*/ 0 h 7294"/>
            </a:gdLst>
            <a:ahLst/>
            <a:cxnLst>
              <a:cxn ang="0">
                <a:pos x="connsiteX0" y="connsiteY0"/>
              </a:cxn>
              <a:cxn ang="0">
                <a:pos x="connsiteX1" y="connsiteY1"/>
              </a:cxn>
            </a:cxnLst>
            <a:rect l="l" t="t" r="r" b="b"/>
            <a:pathLst>
              <a:path w="2341960" h="7294">
                <a:moveTo>
                  <a:pt x="2341961" y="0"/>
                </a:moveTo>
                <a:lnTo>
                  <a:pt x="0" y="0"/>
                </a:lnTo>
              </a:path>
            </a:pathLst>
          </a:custGeom>
          <a:noFill/>
          <a:ln w="21288" cap="flat">
            <a:solidFill>
              <a:srgbClr val="333333"/>
            </a:solidFill>
            <a:prstDash val="solid"/>
            <a:miter/>
            <a:tailEnd type="stealth" w="lg" len="lg"/>
          </a:ln>
        </p:spPr>
        <p:txBody>
          <a:bodyPr rtlCol="0" anchor="ctr"/>
          <a:lstStyle/>
          <a:p>
            <a:endParaRPr lang="en-IN" sz="2400"/>
          </a:p>
        </p:txBody>
      </p:sp>
      <p:sp>
        <p:nvSpPr>
          <p:cNvPr id="35" name="TextBox 34">
            <a:extLst>
              <a:ext uri="{FF2B5EF4-FFF2-40B4-BE49-F238E27FC236}">
                <a16:creationId xmlns:a16="http://schemas.microsoft.com/office/drawing/2014/main" id="{04EB9096-68B1-45E5-A47E-D0C723F4A8C2}"/>
              </a:ext>
            </a:extLst>
          </p:cNvPr>
          <p:cNvSpPr txBox="1"/>
          <p:nvPr/>
        </p:nvSpPr>
        <p:spPr>
          <a:xfrm>
            <a:off x="3787172" y="1553050"/>
            <a:ext cx="1399422" cy="184666"/>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333333"/>
                </a:solidFill>
                <a:latin typeface="Arial"/>
                <a:cs typeface="Arial"/>
                <a:sym typeface="Arial"/>
                <a:rtl val="0"/>
              </a:rPr>
              <a:t>Network Parameters</a:t>
            </a:r>
          </a:p>
        </p:txBody>
      </p:sp>
      <p:sp>
        <p:nvSpPr>
          <p:cNvPr id="36" name="Freeform: Shape 35">
            <a:extLst>
              <a:ext uri="{FF2B5EF4-FFF2-40B4-BE49-F238E27FC236}">
                <a16:creationId xmlns:a16="http://schemas.microsoft.com/office/drawing/2014/main" id="{ABAED18D-6938-2F20-D21C-405CA6C19CA7}"/>
              </a:ext>
            </a:extLst>
          </p:cNvPr>
          <p:cNvSpPr/>
          <p:nvPr/>
        </p:nvSpPr>
        <p:spPr>
          <a:xfrm>
            <a:off x="3149729" y="4395686"/>
            <a:ext cx="3548424" cy="170207"/>
          </a:xfrm>
          <a:custGeom>
            <a:avLst/>
            <a:gdLst>
              <a:gd name="connsiteX0" fmla="*/ 0 w 2661318"/>
              <a:gd name="connsiteY0" fmla="*/ 0 h 127655"/>
              <a:gd name="connsiteX1" fmla="*/ 2661319 w 2661318"/>
              <a:gd name="connsiteY1" fmla="*/ 0 h 127655"/>
            </a:gdLst>
            <a:ahLst/>
            <a:cxnLst>
              <a:cxn ang="0">
                <a:pos x="connsiteX0" y="connsiteY0"/>
              </a:cxn>
              <a:cxn ang="0">
                <a:pos x="connsiteX1" y="connsiteY1"/>
              </a:cxn>
            </a:cxnLst>
            <a:rect l="l" t="t" r="r" b="b"/>
            <a:pathLst>
              <a:path w="2661318" h="127655">
                <a:moveTo>
                  <a:pt x="0" y="0"/>
                </a:moveTo>
                <a:cubicBezTo>
                  <a:pt x="887106" y="170208"/>
                  <a:pt x="1774212" y="170208"/>
                  <a:pt x="2661319" y="0"/>
                </a:cubicBezTo>
              </a:path>
            </a:pathLst>
          </a:custGeom>
          <a:noFill/>
          <a:ln w="31933" cap="flat">
            <a:solidFill>
              <a:srgbClr val="0D6EFD"/>
            </a:solidFill>
            <a:custDash>
              <a:ds d="375000" sp="375000"/>
            </a:custDash>
            <a:miter/>
            <a:tailEnd type="stealth" w="lg" len="lg"/>
          </a:ln>
        </p:spPr>
        <p:txBody>
          <a:bodyPr rtlCol="0" anchor="ctr"/>
          <a:lstStyle/>
          <a:p>
            <a:endParaRPr lang="en-IN" sz="2400"/>
          </a:p>
        </p:txBody>
      </p:sp>
      <p:sp>
        <p:nvSpPr>
          <p:cNvPr id="37" name="Freeform: Shape 36">
            <a:extLst>
              <a:ext uri="{FF2B5EF4-FFF2-40B4-BE49-F238E27FC236}">
                <a16:creationId xmlns:a16="http://schemas.microsoft.com/office/drawing/2014/main" id="{AD2CBCAE-F722-3292-E103-F867F8B73265}"/>
              </a:ext>
            </a:extLst>
          </p:cNvPr>
          <p:cNvSpPr/>
          <p:nvPr/>
        </p:nvSpPr>
        <p:spPr>
          <a:xfrm>
            <a:off x="3745655" y="4172373"/>
            <a:ext cx="2106507" cy="826347"/>
          </a:xfrm>
          <a:custGeom>
            <a:avLst/>
            <a:gdLst>
              <a:gd name="connsiteX0" fmla="*/ 1224207 w 1277433"/>
              <a:gd name="connsiteY0" fmla="*/ 0 h 510622"/>
              <a:gd name="connsiteX1" fmla="*/ 1277433 w 1277433"/>
              <a:gd name="connsiteY1" fmla="*/ 36473 h 510622"/>
              <a:gd name="connsiteX2" fmla="*/ 1277433 w 1277433"/>
              <a:gd name="connsiteY2" fmla="*/ 474149 h 510622"/>
              <a:gd name="connsiteX3" fmla="*/ 1224207 w 1277433"/>
              <a:gd name="connsiteY3" fmla="*/ 510622 h 510622"/>
              <a:gd name="connsiteX4" fmla="*/ 53226 w 1277433"/>
              <a:gd name="connsiteY4" fmla="*/ 510622 h 510622"/>
              <a:gd name="connsiteX5" fmla="*/ 0 w 1277433"/>
              <a:gd name="connsiteY5" fmla="*/ 474149 h 510622"/>
              <a:gd name="connsiteX6" fmla="*/ 0 w 1277433"/>
              <a:gd name="connsiteY6" fmla="*/ 36473 h 510622"/>
              <a:gd name="connsiteX7" fmla="*/ 53226 w 1277433"/>
              <a:gd name="connsiteY7" fmla="*/ 0 h 510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33" h="510622">
                <a:moveTo>
                  <a:pt x="1224207" y="0"/>
                </a:moveTo>
                <a:cubicBezTo>
                  <a:pt x="1253603" y="0"/>
                  <a:pt x="1277433" y="16330"/>
                  <a:pt x="1277433" y="36473"/>
                </a:cubicBezTo>
                <a:lnTo>
                  <a:pt x="1277433" y="474149"/>
                </a:lnTo>
                <a:cubicBezTo>
                  <a:pt x="1277433" y="494293"/>
                  <a:pt x="1253603" y="510622"/>
                  <a:pt x="1224207" y="510622"/>
                </a:cubicBezTo>
                <a:lnTo>
                  <a:pt x="53226" y="510622"/>
                </a:lnTo>
                <a:cubicBezTo>
                  <a:pt x="23830" y="510622"/>
                  <a:pt x="0" y="494293"/>
                  <a:pt x="0" y="474149"/>
                </a:cubicBezTo>
                <a:lnTo>
                  <a:pt x="0" y="36473"/>
                </a:lnTo>
                <a:cubicBezTo>
                  <a:pt x="0" y="16330"/>
                  <a:pt x="23830" y="0"/>
                  <a:pt x="53226" y="0"/>
                </a:cubicBezTo>
                <a:close/>
              </a:path>
            </a:pathLst>
          </a:custGeom>
          <a:solidFill>
            <a:srgbClr val="FFFFFF"/>
          </a:solidFill>
          <a:ln w="10644" cap="flat">
            <a:solidFill>
              <a:srgbClr val="333333"/>
            </a:solidFill>
            <a:prstDash val="solid"/>
            <a:miter/>
          </a:ln>
        </p:spPr>
        <p:txBody>
          <a:bodyPr rtlCol="0" anchor="ctr"/>
          <a:lstStyle/>
          <a:p>
            <a:endParaRPr lang="en-IN" sz="2400"/>
          </a:p>
        </p:txBody>
      </p:sp>
      <p:sp>
        <p:nvSpPr>
          <p:cNvPr id="38" name="TextBox 37">
            <a:extLst>
              <a:ext uri="{FF2B5EF4-FFF2-40B4-BE49-F238E27FC236}">
                <a16:creationId xmlns:a16="http://schemas.microsoft.com/office/drawing/2014/main" id="{EC0F0FF0-02D7-56DB-F428-DBD5F73C4627}"/>
              </a:ext>
            </a:extLst>
          </p:cNvPr>
          <p:cNvSpPr txBox="1"/>
          <p:nvPr/>
        </p:nvSpPr>
        <p:spPr>
          <a:xfrm>
            <a:off x="3996257" y="4221495"/>
            <a:ext cx="1442703" cy="184666"/>
          </a:xfrm>
          <a:prstGeom prst="rect">
            <a:avLst/>
          </a:prstGeom>
          <a:noFill/>
          <a:ln>
            <a:noFill/>
          </a:ln>
        </p:spPr>
        <p:txBody>
          <a:bodyPr wrap="none" lIns="0" tIns="0" rIns="0" bIns="0" rtlCol="0">
            <a:spAutoFit/>
          </a:bodyPr>
          <a:lstStyle/>
          <a:p>
            <a:pPr defTabSz="239994">
              <a:tabLst>
                <a:tab pos="239994" algn="l"/>
              </a:tabLst>
            </a:pPr>
            <a:r>
              <a:rPr lang="en-IN" sz="1200" b="1" dirty="0">
                <a:ln/>
                <a:solidFill>
                  <a:srgbClr val="333333"/>
                </a:solidFill>
                <a:latin typeface="Arial"/>
                <a:cs typeface="Arial"/>
                <a:sym typeface="Arial"/>
                <a:rtl val="0"/>
              </a:rPr>
              <a:t>Reselection Criteria</a:t>
            </a:r>
          </a:p>
        </p:txBody>
      </p:sp>
      <p:sp>
        <p:nvSpPr>
          <p:cNvPr id="39" name="TextBox 38">
            <a:extLst>
              <a:ext uri="{FF2B5EF4-FFF2-40B4-BE49-F238E27FC236}">
                <a16:creationId xmlns:a16="http://schemas.microsoft.com/office/drawing/2014/main" id="{CAA46B99-D5B7-4F95-1CC8-A45D0A24E02B}"/>
              </a:ext>
            </a:extLst>
          </p:cNvPr>
          <p:cNvSpPr txBox="1"/>
          <p:nvPr/>
        </p:nvSpPr>
        <p:spPr>
          <a:xfrm>
            <a:off x="4163367" y="4458394"/>
            <a:ext cx="1024319" cy="169277"/>
          </a:xfrm>
          <a:prstGeom prst="rect">
            <a:avLst/>
          </a:prstGeom>
          <a:noFill/>
          <a:ln>
            <a:noFill/>
          </a:ln>
        </p:spPr>
        <p:txBody>
          <a:bodyPr wrap="none" lIns="0" tIns="0" rIns="0" bIns="0" rtlCol="0">
            <a:spAutoFit/>
          </a:bodyPr>
          <a:lstStyle/>
          <a:p>
            <a:pPr defTabSz="239994">
              <a:tabLst>
                <a:tab pos="239994" algn="l"/>
              </a:tabLst>
            </a:pPr>
            <a:r>
              <a:rPr lang="en-IN" sz="1100" dirty="0">
                <a:ln/>
                <a:solidFill>
                  <a:srgbClr val="333333"/>
                </a:solidFill>
                <a:latin typeface="Arial"/>
                <a:cs typeface="Arial"/>
                <a:sym typeface="Arial"/>
                <a:rtl val="0"/>
              </a:rPr>
              <a:t>1. S-Criteria met</a:t>
            </a:r>
          </a:p>
        </p:txBody>
      </p:sp>
      <p:sp>
        <p:nvSpPr>
          <p:cNvPr id="40" name="TextBox 39">
            <a:extLst>
              <a:ext uri="{FF2B5EF4-FFF2-40B4-BE49-F238E27FC236}">
                <a16:creationId xmlns:a16="http://schemas.microsoft.com/office/drawing/2014/main" id="{5230FB0B-7665-047D-3E62-B4F9945FFF38}"/>
              </a:ext>
            </a:extLst>
          </p:cNvPr>
          <p:cNvSpPr txBox="1"/>
          <p:nvPr/>
        </p:nvSpPr>
        <p:spPr>
          <a:xfrm>
            <a:off x="4388849" y="4604286"/>
            <a:ext cx="668453" cy="169277"/>
          </a:xfrm>
          <a:prstGeom prst="rect">
            <a:avLst/>
          </a:prstGeom>
          <a:noFill/>
          <a:ln>
            <a:noFill/>
          </a:ln>
        </p:spPr>
        <p:txBody>
          <a:bodyPr wrap="none" lIns="0" tIns="0" rIns="0" bIns="0" rtlCol="0">
            <a:spAutoFit/>
          </a:bodyPr>
          <a:lstStyle/>
          <a:p>
            <a:pPr defTabSz="239994">
              <a:tabLst>
                <a:tab pos="239994" algn="l"/>
              </a:tabLst>
            </a:pPr>
            <a:r>
              <a:rPr lang="en-IN" sz="1100" dirty="0">
                <a:ln/>
                <a:solidFill>
                  <a:srgbClr val="333333"/>
                </a:solidFill>
                <a:latin typeface="Arial"/>
                <a:cs typeface="Arial"/>
                <a:sym typeface="Arial"/>
                <a:rtl val="0"/>
              </a:rPr>
              <a:t>2. Rn &gt; Rs</a:t>
            </a:r>
          </a:p>
        </p:txBody>
      </p:sp>
      <p:sp>
        <p:nvSpPr>
          <p:cNvPr id="41" name="TextBox 40">
            <a:extLst>
              <a:ext uri="{FF2B5EF4-FFF2-40B4-BE49-F238E27FC236}">
                <a16:creationId xmlns:a16="http://schemas.microsoft.com/office/drawing/2014/main" id="{114C96E3-ACAA-83A6-9FA6-6E4AB7745C1E}"/>
              </a:ext>
            </a:extLst>
          </p:cNvPr>
          <p:cNvSpPr txBox="1"/>
          <p:nvPr/>
        </p:nvSpPr>
        <p:spPr>
          <a:xfrm>
            <a:off x="3927229" y="4784045"/>
            <a:ext cx="1534074" cy="169277"/>
          </a:xfrm>
          <a:prstGeom prst="rect">
            <a:avLst/>
          </a:prstGeom>
          <a:noFill/>
          <a:ln>
            <a:noFill/>
          </a:ln>
        </p:spPr>
        <p:txBody>
          <a:bodyPr wrap="none" lIns="0" tIns="0" rIns="0" bIns="0" rtlCol="0">
            <a:spAutoFit/>
          </a:bodyPr>
          <a:lstStyle/>
          <a:p>
            <a:pPr defTabSz="239994">
              <a:tabLst>
                <a:tab pos="239994" algn="l"/>
              </a:tabLst>
            </a:pPr>
            <a:r>
              <a:rPr lang="en-IN" sz="1100" dirty="0">
                <a:ln/>
                <a:solidFill>
                  <a:srgbClr val="333333"/>
                </a:solidFill>
                <a:latin typeface="Arial"/>
                <a:cs typeface="Arial"/>
                <a:sym typeface="Arial"/>
                <a:rtl val="0"/>
              </a:rPr>
              <a:t>3. For t-Reselection time</a:t>
            </a:r>
          </a:p>
        </p:txBody>
      </p:sp>
      <p:sp>
        <p:nvSpPr>
          <p:cNvPr id="42" name="Freeform: Shape 41">
            <a:extLst>
              <a:ext uri="{FF2B5EF4-FFF2-40B4-BE49-F238E27FC236}">
                <a16:creationId xmlns:a16="http://schemas.microsoft.com/office/drawing/2014/main" id="{2139F89F-97FF-7F21-CD4B-A35338A82C27}"/>
              </a:ext>
            </a:extLst>
          </p:cNvPr>
          <p:cNvSpPr/>
          <p:nvPr/>
        </p:nvSpPr>
        <p:spPr>
          <a:xfrm>
            <a:off x="799255" y="2499088"/>
            <a:ext cx="3060160" cy="778091"/>
          </a:xfrm>
          <a:custGeom>
            <a:avLst/>
            <a:gdLst>
              <a:gd name="connsiteX0" fmla="*/ 2022602 w 2129055"/>
              <a:gd name="connsiteY0" fmla="*/ 0 h 583568"/>
              <a:gd name="connsiteX1" fmla="*/ 2129055 w 2129055"/>
              <a:gd name="connsiteY1" fmla="*/ 72946 h 583568"/>
              <a:gd name="connsiteX2" fmla="*/ 2129055 w 2129055"/>
              <a:gd name="connsiteY2" fmla="*/ 510622 h 583568"/>
              <a:gd name="connsiteX3" fmla="*/ 2022602 w 2129055"/>
              <a:gd name="connsiteY3" fmla="*/ 583568 h 583568"/>
              <a:gd name="connsiteX4" fmla="*/ 106453 w 2129055"/>
              <a:gd name="connsiteY4" fmla="*/ 583568 h 583568"/>
              <a:gd name="connsiteX5" fmla="*/ 0 w 2129055"/>
              <a:gd name="connsiteY5" fmla="*/ 510622 h 583568"/>
              <a:gd name="connsiteX6" fmla="*/ 0 w 2129055"/>
              <a:gd name="connsiteY6" fmla="*/ 72946 h 583568"/>
              <a:gd name="connsiteX7" fmla="*/ 106453 w 2129055"/>
              <a:gd name="connsiteY7" fmla="*/ 0 h 58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9055" h="583568">
                <a:moveTo>
                  <a:pt x="2022602" y="0"/>
                </a:moveTo>
                <a:cubicBezTo>
                  <a:pt x="2081394" y="0"/>
                  <a:pt x="2129055" y="32659"/>
                  <a:pt x="2129055" y="72946"/>
                </a:cubicBezTo>
                <a:lnTo>
                  <a:pt x="2129055" y="510622"/>
                </a:lnTo>
                <a:cubicBezTo>
                  <a:pt x="2129055" y="550909"/>
                  <a:pt x="2081394" y="583568"/>
                  <a:pt x="2022602" y="583568"/>
                </a:cubicBezTo>
                <a:lnTo>
                  <a:pt x="106453" y="583568"/>
                </a:lnTo>
                <a:cubicBezTo>
                  <a:pt x="47661" y="583568"/>
                  <a:pt x="0" y="550909"/>
                  <a:pt x="0" y="510622"/>
                </a:cubicBezTo>
                <a:lnTo>
                  <a:pt x="0" y="72946"/>
                </a:lnTo>
                <a:cubicBezTo>
                  <a:pt x="0" y="32659"/>
                  <a:pt x="47661" y="0"/>
                  <a:pt x="106453" y="0"/>
                </a:cubicBezTo>
                <a:close/>
              </a:path>
            </a:pathLst>
          </a:custGeom>
          <a:solidFill>
            <a:srgbClr val="FFFFFF"/>
          </a:solidFill>
          <a:ln w="10644" cap="flat">
            <a:solidFill>
              <a:srgbClr val="333333"/>
            </a:solidFill>
            <a:prstDash val="solid"/>
            <a:miter/>
          </a:ln>
        </p:spPr>
        <p:txBody>
          <a:bodyPr rtlCol="0" anchor="ctr"/>
          <a:lstStyle/>
          <a:p>
            <a:endParaRPr lang="en-IN" sz="2400"/>
          </a:p>
        </p:txBody>
      </p:sp>
      <p:sp>
        <p:nvSpPr>
          <p:cNvPr id="43" name="TextBox 42">
            <a:extLst>
              <a:ext uri="{FF2B5EF4-FFF2-40B4-BE49-F238E27FC236}">
                <a16:creationId xmlns:a16="http://schemas.microsoft.com/office/drawing/2014/main" id="{2CAA89E5-4EF6-5C21-E3EE-506252B427C4}"/>
              </a:ext>
            </a:extLst>
          </p:cNvPr>
          <p:cNvSpPr txBox="1"/>
          <p:nvPr/>
        </p:nvSpPr>
        <p:spPr>
          <a:xfrm>
            <a:off x="1350689" y="2559530"/>
            <a:ext cx="1899559" cy="184666"/>
          </a:xfrm>
          <a:prstGeom prst="rect">
            <a:avLst/>
          </a:prstGeom>
          <a:noFill/>
          <a:ln>
            <a:noFill/>
          </a:ln>
        </p:spPr>
        <p:txBody>
          <a:bodyPr wrap="none" lIns="0" tIns="0" rIns="0" bIns="0" rtlCol="0">
            <a:spAutoFit/>
          </a:bodyPr>
          <a:lstStyle/>
          <a:p>
            <a:pPr defTabSz="239994">
              <a:tabLst>
                <a:tab pos="239994" algn="l"/>
              </a:tabLst>
            </a:pPr>
            <a:r>
              <a:rPr lang="en-IN" sz="1200" b="1" dirty="0">
                <a:ln/>
                <a:solidFill>
                  <a:srgbClr val="333333"/>
                </a:solidFill>
                <a:latin typeface="Arial"/>
                <a:cs typeface="Arial"/>
                <a:sym typeface="Arial"/>
                <a:rtl val="0"/>
              </a:rPr>
              <a:t>UE-Autonomous Decision</a:t>
            </a:r>
          </a:p>
        </p:txBody>
      </p:sp>
      <p:sp>
        <p:nvSpPr>
          <p:cNvPr id="44" name="TextBox 43">
            <a:extLst>
              <a:ext uri="{FF2B5EF4-FFF2-40B4-BE49-F238E27FC236}">
                <a16:creationId xmlns:a16="http://schemas.microsoft.com/office/drawing/2014/main" id="{4112F084-95EB-F2A1-2B42-6BFCB16423E0}"/>
              </a:ext>
            </a:extLst>
          </p:cNvPr>
          <p:cNvSpPr txBox="1"/>
          <p:nvPr/>
        </p:nvSpPr>
        <p:spPr>
          <a:xfrm>
            <a:off x="1544244" y="2750233"/>
            <a:ext cx="1444306" cy="169277"/>
          </a:xfrm>
          <a:prstGeom prst="rect">
            <a:avLst/>
          </a:prstGeom>
          <a:noFill/>
          <a:ln>
            <a:noFill/>
          </a:ln>
        </p:spPr>
        <p:txBody>
          <a:bodyPr wrap="none" lIns="0" tIns="0" rIns="0" bIns="0" rtlCol="0">
            <a:spAutoFit/>
          </a:bodyPr>
          <a:lstStyle/>
          <a:p>
            <a:pPr defTabSz="239994">
              <a:tabLst>
                <a:tab pos="239994" algn="l"/>
              </a:tabLst>
            </a:pPr>
            <a:r>
              <a:rPr lang="en-IN" sz="1100" dirty="0">
                <a:ln/>
                <a:solidFill>
                  <a:srgbClr val="333333"/>
                </a:solidFill>
                <a:latin typeface="Arial"/>
                <a:cs typeface="Arial"/>
                <a:sym typeface="Arial"/>
                <a:rtl val="0"/>
              </a:rPr>
              <a:t>Rs = Qmeas,s + QHyst</a:t>
            </a:r>
          </a:p>
        </p:txBody>
      </p:sp>
      <p:sp>
        <p:nvSpPr>
          <p:cNvPr id="45" name="TextBox 44">
            <a:extLst>
              <a:ext uri="{FF2B5EF4-FFF2-40B4-BE49-F238E27FC236}">
                <a16:creationId xmlns:a16="http://schemas.microsoft.com/office/drawing/2014/main" id="{A47C5CD0-2D42-2B54-C6F9-822D6920356B}"/>
              </a:ext>
            </a:extLst>
          </p:cNvPr>
          <p:cNvSpPr txBox="1"/>
          <p:nvPr/>
        </p:nvSpPr>
        <p:spPr>
          <a:xfrm>
            <a:off x="1501985" y="2909671"/>
            <a:ext cx="1485984" cy="169277"/>
          </a:xfrm>
          <a:prstGeom prst="rect">
            <a:avLst/>
          </a:prstGeom>
          <a:noFill/>
          <a:ln>
            <a:noFill/>
          </a:ln>
        </p:spPr>
        <p:txBody>
          <a:bodyPr wrap="none" lIns="0" tIns="0" rIns="0" bIns="0" rtlCol="0">
            <a:spAutoFit/>
          </a:bodyPr>
          <a:lstStyle/>
          <a:p>
            <a:pPr defTabSz="239994">
              <a:tabLst>
                <a:tab pos="239994" algn="l"/>
              </a:tabLst>
            </a:pPr>
            <a:r>
              <a:rPr lang="en-IN" sz="1100" dirty="0">
                <a:ln/>
                <a:solidFill>
                  <a:srgbClr val="333333"/>
                </a:solidFill>
                <a:latin typeface="Arial"/>
                <a:cs typeface="Arial"/>
                <a:sym typeface="Arial"/>
                <a:rtl val="0"/>
              </a:rPr>
              <a:t>Rn = Qmeas,n - Qoffset</a:t>
            </a:r>
          </a:p>
        </p:txBody>
      </p:sp>
      <p:sp>
        <p:nvSpPr>
          <p:cNvPr id="46" name="TextBox 45">
            <a:extLst>
              <a:ext uri="{FF2B5EF4-FFF2-40B4-BE49-F238E27FC236}">
                <a16:creationId xmlns:a16="http://schemas.microsoft.com/office/drawing/2014/main" id="{8F12A270-6C4A-6652-4CC2-9A92F89D8C86}"/>
              </a:ext>
            </a:extLst>
          </p:cNvPr>
          <p:cNvSpPr txBox="1"/>
          <p:nvPr/>
        </p:nvSpPr>
        <p:spPr>
          <a:xfrm>
            <a:off x="983592" y="3069110"/>
            <a:ext cx="2460610" cy="169277"/>
          </a:xfrm>
          <a:prstGeom prst="rect">
            <a:avLst/>
          </a:prstGeom>
          <a:noFill/>
          <a:ln>
            <a:noFill/>
          </a:ln>
        </p:spPr>
        <p:txBody>
          <a:bodyPr wrap="none" lIns="0" tIns="0" rIns="0" bIns="0" rtlCol="0">
            <a:spAutoFit/>
          </a:bodyPr>
          <a:lstStyle/>
          <a:p>
            <a:pPr defTabSz="239994">
              <a:tabLst>
                <a:tab pos="239994" algn="l"/>
              </a:tabLst>
            </a:pPr>
            <a:r>
              <a:rPr lang="en-IN" sz="1100" dirty="0">
                <a:ln/>
                <a:solidFill>
                  <a:srgbClr val="333333"/>
                </a:solidFill>
                <a:latin typeface="Arial"/>
                <a:cs typeface="Arial"/>
                <a:sym typeface="Arial"/>
                <a:rtl val="0"/>
              </a:rPr>
              <a:t>If Rn &gt; Rs for t-Reselection → Reselect</a:t>
            </a:r>
          </a:p>
        </p:txBody>
      </p:sp>
      <p:sp>
        <p:nvSpPr>
          <p:cNvPr id="47" name="Freeform: Shape 46">
            <a:extLst>
              <a:ext uri="{FF2B5EF4-FFF2-40B4-BE49-F238E27FC236}">
                <a16:creationId xmlns:a16="http://schemas.microsoft.com/office/drawing/2014/main" id="{F1231557-3D3F-48A0-878B-2BCDAD58646D}"/>
              </a:ext>
            </a:extLst>
          </p:cNvPr>
          <p:cNvSpPr/>
          <p:nvPr/>
        </p:nvSpPr>
        <p:spPr>
          <a:xfrm>
            <a:off x="8236375" y="5195147"/>
            <a:ext cx="3145701" cy="805351"/>
          </a:xfrm>
          <a:custGeom>
            <a:avLst/>
            <a:gdLst>
              <a:gd name="connsiteX0" fmla="*/ 1862923 w 1916149"/>
              <a:gd name="connsiteY0" fmla="*/ 0 h 583568"/>
              <a:gd name="connsiteX1" fmla="*/ 1916150 w 1916149"/>
              <a:gd name="connsiteY1" fmla="*/ 36473 h 583568"/>
              <a:gd name="connsiteX2" fmla="*/ 1916150 w 1916149"/>
              <a:gd name="connsiteY2" fmla="*/ 547095 h 583568"/>
              <a:gd name="connsiteX3" fmla="*/ 1862923 w 1916149"/>
              <a:gd name="connsiteY3" fmla="*/ 583568 h 583568"/>
              <a:gd name="connsiteX4" fmla="*/ 53226 w 1916149"/>
              <a:gd name="connsiteY4" fmla="*/ 583568 h 583568"/>
              <a:gd name="connsiteX5" fmla="*/ 0 w 1916149"/>
              <a:gd name="connsiteY5" fmla="*/ 547095 h 583568"/>
              <a:gd name="connsiteX6" fmla="*/ 0 w 1916149"/>
              <a:gd name="connsiteY6" fmla="*/ 36473 h 583568"/>
              <a:gd name="connsiteX7" fmla="*/ 53226 w 1916149"/>
              <a:gd name="connsiteY7" fmla="*/ 0 h 58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6149" h="583568">
                <a:moveTo>
                  <a:pt x="1862923" y="0"/>
                </a:moveTo>
                <a:cubicBezTo>
                  <a:pt x="1892319" y="0"/>
                  <a:pt x="1916150" y="16330"/>
                  <a:pt x="1916150" y="36473"/>
                </a:cubicBezTo>
                <a:lnTo>
                  <a:pt x="1916150" y="547095"/>
                </a:lnTo>
                <a:cubicBezTo>
                  <a:pt x="1916150" y="567239"/>
                  <a:pt x="1892319" y="583568"/>
                  <a:pt x="1862923" y="583568"/>
                </a:cubicBezTo>
                <a:lnTo>
                  <a:pt x="53226" y="583568"/>
                </a:lnTo>
                <a:cubicBezTo>
                  <a:pt x="23830" y="583568"/>
                  <a:pt x="0" y="567239"/>
                  <a:pt x="0" y="547095"/>
                </a:cubicBezTo>
                <a:lnTo>
                  <a:pt x="0" y="36473"/>
                </a:lnTo>
                <a:cubicBezTo>
                  <a:pt x="0" y="16330"/>
                  <a:pt x="23830" y="0"/>
                  <a:pt x="53226" y="0"/>
                </a:cubicBezTo>
                <a:close/>
              </a:path>
            </a:pathLst>
          </a:custGeom>
          <a:solidFill>
            <a:srgbClr val="FFFFFF"/>
          </a:solidFill>
          <a:ln w="10644" cap="flat">
            <a:solidFill>
              <a:srgbClr val="333333"/>
            </a:solidFill>
            <a:prstDash val="solid"/>
            <a:miter/>
          </a:ln>
        </p:spPr>
        <p:txBody>
          <a:bodyPr rtlCol="0" anchor="ctr"/>
          <a:lstStyle/>
          <a:p>
            <a:endParaRPr lang="en-IN" sz="2400"/>
          </a:p>
        </p:txBody>
      </p:sp>
      <p:sp>
        <p:nvSpPr>
          <p:cNvPr id="48" name="TextBox 47">
            <a:extLst>
              <a:ext uri="{FF2B5EF4-FFF2-40B4-BE49-F238E27FC236}">
                <a16:creationId xmlns:a16="http://schemas.microsoft.com/office/drawing/2014/main" id="{7E448233-C922-212D-D0A2-DF8876053E36}"/>
              </a:ext>
            </a:extLst>
          </p:cNvPr>
          <p:cNvSpPr txBox="1"/>
          <p:nvPr/>
        </p:nvSpPr>
        <p:spPr>
          <a:xfrm>
            <a:off x="9329812" y="5248982"/>
            <a:ext cx="1157368" cy="184666"/>
          </a:xfrm>
          <a:prstGeom prst="rect">
            <a:avLst/>
          </a:prstGeom>
          <a:noFill/>
          <a:ln>
            <a:noFill/>
          </a:ln>
        </p:spPr>
        <p:txBody>
          <a:bodyPr wrap="none" lIns="0" tIns="0" rIns="0" bIns="0" rtlCol="0">
            <a:spAutoFit/>
          </a:bodyPr>
          <a:lstStyle/>
          <a:p>
            <a:pPr defTabSz="239994">
              <a:tabLst>
                <a:tab pos="239994" algn="l"/>
              </a:tabLst>
            </a:pPr>
            <a:r>
              <a:rPr lang="en-IN" sz="1200" b="1" dirty="0">
                <a:ln/>
                <a:solidFill>
                  <a:srgbClr val="333333"/>
                </a:solidFill>
                <a:latin typeface="Arial"/>
                <a:cs typeface="Arial"/>
                <a:sym typeface="Arial"/>
                <a:rtl val="0"/>
              </a:rPr>
              <a:t>Key Parameters</a:t>
            </a:r>
          </a:p>
        </p:txBody>
      </p:sp>
      <p:sp>
        <p:nvSpPr>
          <p:cNvPr id="49" name="TextBox 48">
            <a:extLst>
              <a:ext uri="{FF2B5EF4-FFF2-40B4-BE49-F238E27FC236}">
                <a16:creationId xmlns:a16="http://schemas.microsoft.com/office/drawing/2014/main" id="{CA8358F5-07DA-2F61-9A83-59FE56E17D5D}"/>
              </a:ext>
            </a:extLst>
          </p:cNvPr>
          <p:cNvSpPr txBox="1"/>
          <p:nvPr/>
        </p:nvSpPr>
        <p:spPr>
          <a:xfrm>
            <a:off x="8570449" y="5453231"/>
            <a:ext cx="2622513" cy="169277"/>
          </a:xfrm>
          <a:prstGeom prst="rect">
            <a:avLst/>
          </a:prstGeom>
          <a:noFill/>
          <a:ln>
            <a:noFill/>
          </a:ln>
        </p:spPr>
        <p:txBody>
          <a:bodyPr wrap="none" lIns="0" tIns="0" rIns="0" bIns="0" rtlCol="0">
            <a:spAutoFit/>
          </a:bodyPr>
          <a:lstStyle/>
          <a:p>
            <a:pPr defTabSz="239994">
              <a:tabLst>
                <a:tab pos="239994" algn="l"/>
              </a:tabLst>
            </a:pPr>
            <a:r>
              <a:rPr lang="en-IN" sz="1100" dirty="0">
                <a:ln/>
                <a:solidFill>
                  <a:srgbClr val="333333"/>
                </a:solidFill>
                <a:latin typeface="Arial"/>
                <a:cs typeface="Arial"/>
                <a:sym typeface="Arial"/>
                <a:rtl val="0"/>
              </a:rPr>
              <a:t>RSRP: Reference Signal Received Power</a:t>
            </a:r>
          </a:p>
        </p:txBody>
      </p:sp>
      <p:sp>
        <p:nvSpPr>
          <p:cNvPr id="50" name="TextBox 49">
            <a:extLst>
              <a:ext uri="{FF2B5EF4-FFF2-40B4-BE49-F238E27FC236}">
                <a16:creationId xmlns:a16="http://schemas.microsoft.com/office/drawing/2014/main" id="{BF7A6C4E-945C-773B-DD19-D82DE691F0F5}"/>
              </a:ext>
            </a:extLst>
          </p:cNvPr>
          <p:cNvSpPr txBox="1"/>
          <p:nvPr/>
        </p:nvSpPr>
        <p:spPr>
          <a:xfrm>
            <a:off x="8549157" y="5599123"/>
            <a:ext cx="2675412" cy="169277"/>
          </a:xfrm>
          <a:prstGeom prst="rect">
            <a:avLst/>
          </a:prstGeom>
          <a:noFill/>
          <a:ln>
            <a:noFill/>
          </a:ln>
        </p:spPr>
        <p:txBody>
          <a:bodyPr wrap="none" lIns="0" tIns="0" rIns="0" bIns="0" rtlCol="0">
            <a:spAutoFit/>
          </a:bodyPr>
          <a:lstStyle/>
          <a:p>
            <a:pPr defTabSz="239994">
              <a:tabLst>
                <a:tab pos="239994" algn="l"/>
              </a:tabLst>
            </a:pPr>
            <a:r>
              <a:rPr lang="en-IN" sz="1100" dirty="0">
                <a:ln/>
                <a:solidFill>
                  <a:srgbClr val="333333"/>
                </a:solidFill>
                <a:latin typeface="Arial"/>
                <a:cs typeface="Arial"/>
                <a:sym typeface="Arial"/>
                <a:rtl val="0"/>
              </a:rPr>
              <a:t>RSRQ: Reference Signal Received Quality</a:t>
            </a:r>
          </a:p>
        </p:txBody>
      </p:sp>
      <p:sp>
        <p:nvSpPr>
          <p:cNvPr id="51" name="TextBox 50">
            <a:extLst>
              <a:ext uri="{FF2B5EF4-FFF2-40B4-BE49-F238E27FC236}">
                <a16:creationId xmlns:a16="http://schemas.microsoft.com/office/drawing/2014/main" id="{7D8F8DF1-3788-0A75-29CA-8E447BB02B6F}"/>
              </a:ext>
            </a:extLst>
          </p:cNvPr>
          <p:cNvSpPr txBox="1"/>
          <p:nvPr/>
        </p:nvSpPr>
        <p:spPr>
          <a:xfrm>
            <a:off x="8967873" y="5745015"/>
            <a:ext cx="1901161" cy="169277"/>
          </a:xfrm>
          <a:prstGeom prst="rect">
            <a:avLst/>
          </a:prstGeom>
          <a:noFill/>
          <a:ln>
            <a:noFill/>
          </a:ln>
        </p:spPr>
        <p:txBody>
          <a:bodyPr wrap="none" lIns="0" tIns="0" rIns="0" bIns="0" rtlCol="0">
            <a:spAutoFit/>
          </a:bodyPr>
          <a:lstStyle/>
          <a:p>
            <a:pPr defTabSz="239994">
              <a:tabLst>
                <a:tab pos="239994" algn="l"/>
              </a:tabLst>
            </a:pPr>
            <a:r>
              <a:rPr lang="en-IN" sz="1100" dirty="0">
                <a:ln/>
                <a:solidFill>
                  <a:srgbClr val="333333"/>
                </a:solidFill>
                <a:latin typeface="Arial"/>
                <a:cs typeface="Arial"/>
                <a:sym typeface="Arial"/>
                <a:rtl val="0"/>
              </a:rPr>
              <a:t>SIB: System Information Block</a:t>
            </a:r>
          </a:p>
        </p:txBody>
      </p:sp>
    </p:spTree>
    <p:extLst>
      <p:ext uri="{BB962C8B-B14F-4D97-AF65-F5344CB8AC3E}">
        <p14:creationId xmlns:p14="http://schemas.microsoft.com/office/powerpoint/2010/main" val="6405092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E0A33-DD03-78BC-F3EA-FC34311048C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CB57144-98E7-3D6D-7B80-8A8EF8508D87}"/>
              </a:ext>
            </a:extLst>
          </p:cNvPr>
          <p:cNvSpPr txBox="1"/>
          <p:nvPr/>
        </p:nvSpPr>
        <p:spPr>
          <a:xfrm>
            <a:off x="320299" y="391220"/>
            <a:ext cx="6743962" cy="307777"/>
          </a:xfrm>
          <a:prstGeom prst="rect">
            <a:avLst/>
          </a:prstGeom>
          <a:noFill/>
          <a:ln>
            <a:noFill/>
          </a:ln>
        </p:spPr>
        <p:txBody>
          <a:bodyPr wrap="none" lIns="0" tIns="0" rIns="0" bIns="0" rtlCol="0">
            <a:spAutoFit/>
          </a:bodyPr>
          <a:lstStyle/>
          <a:p>
            <a:pPr defTabSz="239994">
              <a:tabLst>
                <a:tab pos="239994" algn="l"/>
              </a:tabLst>
            </a:pPr>
            <a:r>
              <a:rPr lang="en-IN" sz="2000" b="1" dirty="0">
                <a:ln/>
                <a:solidFill>
                  <a:schemeClr val="tx1">
                    <a:lumMod val="75000"/>
                    <a:lumOff val="25000"/>
                  </a:schemeClr>
                </a:solidFill>
                <a:latin typeface="Arial"/>
                <a:cs typeface="Arial"/>
                <a:sym typeface="Arial"/>
                <a:rtl val="0"/>
              </a:rPr>
              <a:t>Event A1: Serving Cell Becomes Better Than Threshold</a:t>
            </a:r>
          </a:p>
        </p:txBody>
      </p:sp>
      <p:sp>
        <p:nvSpPr>
          <p:cNvPr id="9" name="Freeform: Shape 8">
            <a:extLst>
              <a:ext uri="{FF2B5EF4-FFF2-40B4-BE49-F238E27FC236}">
                <a16:creationId xmlns:a16="http://schemas.microsoft.com/office/drawing/2014/main" id="{75E3BB8F-E605-F87B-6135-1E1775AA848A}"/>
              </a:ext>
            </a:extLst>
          </p:cNvPr>
          <p:cNvSpPr/>
          <p:nvPr/>
        </p:nvSpPr>
        <p:spPr>
          <a:xfrm>
            <a:off x="1603065" y="5005527"/>
            <a:ext cx="9183083" cy="11895"/>
          </a:xfrm>
          <a:custGeom>
            <a:avLst/>
            <a:gdLst>
              <a:gd name="connsiteX0" fmla="*/ 0 w 6887312"/>
              <a:gd name="connsiteY0" fmla="*/ 0 h 8921"/>
              <a:gd name="connsiteX1" fmla="*/ 6887313 w 6887312"/>
              <a:gd name="connsiteY1" fmla="*/ 0 h 8921"/>
            </a:gdLst>
            <a:ahLst/>
            <a:cxnLst>
              <a:cxn ang="0">
                <a:pos x="connsiteX0" y="connsiteY0"/>
              </a:cxn>
              <a:cxn ang="0">
                <a:pos x="connsiteX1" y="connsiteY1"/>
              </a:cxn>
            </a:cxnLst>
            <a:rect l="l" t="t" r="r" b="b"/>
            <a:pathLst>
              <a:path w="6887312" h="8921">
                <a:moveTo>
                  <a:pt x="0" y="0"/>
                </a:moveTo>
                <a:lnTo>
                  <a:pt x="6887313" y="0"/>
                </a:lnTo>
              </a:path>
            </a:pathLst>
          </a:custGeom>
          <a:ln w="24139" cap="flat">
            <a:solidFill>
              <a:srgbClr val="333333"/>
            </a:solidFill>
            <a:prstDash val="solid"/>
            <a:miter/>
          </a:ln>
        </p:spPr>
        <p:txBody>
          <a:bodyPr rtlCol="0" anchor="ctr"/>
          <a:lstStyle/>
          <a:p>
            <a:endParaRPr lang="en-IN" sz="2400"/>
          </a:p>
        </p:txBody>
      </p:sp>
      <p:sp>
        <p:nvSpPr>
          <p:cNvPr id="10" name="Freeform: Shape 9">
            <a:extLst>
              <a:ext uri="{FF2B5EF4-FFF2-40B4-BE49-F238E27FC236}">
                <a16:creationId xmlns:a16="http://schemas.microsoft.com/office/drawing/2014/main" id="{98F18B7F-997F-8799-A411-79A0172F4931}"/>
              </a:ext>
            </a:extLst>
          </p:cNvPr>
          <p:cNvSpPr/>
          <p:nvPr/>
        </p:nvSpPr>
        <p:spPr>
          <a:xfrm>
            <a:off x="1603066" y="1437046"/>
            <a:ext cx="16111" cy="3568481"/>
          </a:xfrm>
          <a:custGeom>
            <a:avLst/>
            <a:gdLst>
              <a:gd name="connsiteX0" fmla="*/ 0 w 12083"/>
              <a:gd name="connsiteY0" fmla="*/ 0 h 2676361"/>
              <a:gd name="connsiteX1" fmla="*/ 0 w 12083"/>
              <a:gd name="connsiteY1" fmla="*/ 2676361 h 2676361"/>
            </a:gdLst>
            <a:ahLst/>
            <a:cxnLst>
              <a:cxn ang="0">
                <a:pos x="connsiteX0" y="connsiteY0"/>
              </a:cxn>
              <a:cxn ang="0">
                <a:pos x="connsiteX1" y="connsiteY1"/>
              </a:cxn>
            </a:cxnLst>
            <a:rect l="l" t="t" r="r" b="b"/>
            <a:pathLst>
              <a:path w="12083" h="2676361">
                <a:moveTo>
                  <a:pt x="0" y="0"/>
                </a:moveTo>
                <a:lnTo>
                  <a:pt x="0" y="2676361"/>
                </a:lnTo>
              </a:path>
            </a:pathLst>
          </a:custGeom>
          <a:ln w="24139" cap="flat">
            <a:solidFill>
              <a:srgbClr val="333333"/>
            </a:solidFill>
            <a:prstDash val="solid"/>
            <a:miter/>
          </a:ln>
        </p:spPr>
        <p:txBody>
          <a:bodyPr rtlCol="0" anchor="ctr"/>
          <a:lstStyle/>
          <a:p>
            <a:endParaRPr lang="en-IN" sz="2400"/>
          </a:p>
        </p:txBody>
      </p:sp>
      <p:sp>
        <p:nvSpPr>
          <p:cNvPr id="11" name="TextBox 10">
            <a:extLst>
              <a:ext uri="{FF2B5EF4-FFF2-40B4-BE49-F238E27FC236}">
                <a16:creationId xmlns:a16="http://schemas.microsoft.com/office/drawing/2014/main" id="{7421BC58-7977-852B-99B1-CB5A2AF5B367}"/>
              </a:ext>
            </a:extLst>
          </p:cNvPr>
          <p:cNvSpPr txBox="1"/>
          <p:nvPr/>
        </p:nvSpPr>
        <p:spPr>
          <a:xfrm>
            <a:off x="5560879" y="5289124"/>
            <a:ext cx="798039" cy="215444"/>
          </a:xfrm>
          <a:prstGeom prst="rect">
            <a:avLst/>
          </a:prstGeom>
          <a:noFill/>
          <a:ln>
            <a:noFill/>
          </a:ln>
        </p:spPr>
        <p:txBody>
          <a:bodyPr wrap="none" lIns="0" tIns="0" rIns="0" bIns="0" rtlCol="0">
            <a:spAutoFit/>
          </a:bodyPr>
          <a:lstStyle/>
          <a:p>
            <a:pPr defTabSz="239994">
              <a:tabLst>
                <a:tab pos="239994" algn="l"/>
              </a:tabLst>
            </a:pPr>
            <a:r>
              <a:rPr lang="en-IN" sz="1400" dirty="0">
                <a:ln/>
                <a:solidFill>
                  <a:srgbClr val="000000"/>
                </a:solidFill>
                <a:latin typeface="Arial"/>
                <a:cs typeface="Arial"/>
                <a:sym typeface="Arial"/>
                <a:rtl val="0"/>
              </a:rPr>
              <a:t>Time (ms)</a:t>
            </a:r>
          </a:p>
        </p:txBody>
      </p:sp>
      <p:sp>
        <p:nvSpPr>
          <p:cNvPr id="12" name="Freeform: Shape 11">
            <a:extLst>
              <a:ext uri="{FF2B5EF4-FFF2-40B4-BE49-F238E27FC236}">
                <a16:creationId xmlns:a16="http://schemas.microsoft.com/office/drawing/2014/main" id="{75928893-EE71-E83B-D712-1150A588F81F}"/>
              </a:ext>
            </a:extLst>
          </p:cNvPr>
          <p:cNvSpPr/>
          <p:nvPr/>
        </p:nvSpPr>
        <p:spPr>
          <a:xfrm>
            <a:off x="2730813" y="5005527"/>
            <a:ext cx="16111" cy="59475"/>
          </a:xfrm>
          <a:custGeom>
            <a:avLst/>
            <a:gdLst>
              <a:gd name="connsiteX0" fmla="*/ 0 w 12083"/>
              <a:gd name="connsiteY0" fmla="*/ 0 h 44606"/>
              <a:gd name="connsiteX1" fmla="*/ 0 w 12083"/>
              <a:gd name="connsiteY1" fmla="*/ 44606 h 44606"/>
            </a:gdLst>
            <a:ahLst/>
            <a:cxnLst>
              <a:cxn ang="0">
                <a:pos x="connsiteX0" y="connsiteY0"/>
              </a:cxn>
              <a:cxn ang="0">
                <a:pos x="connsiteX1" y="connsiteY1"/>
              </a:cxn>
            </a:cxnLst>
            <a:rect l="l" t="t" r="r" b="b"/>
            <a:pathLst>
              <a:path w="12083" h="44606">
                <a:moveTo>
                  <a:pt x="0" y="0"/>
                </a:moveTo>
                <a:lnTo>
                  <a:pt x="0" y="44606"/>
                </a:lnTo>
              </a:path>
            </a:pathLst>
          </a:custGeom>
          <a:ln w="12070" cap="flat">
            <a:solidFill>
              <a:srgbClr val="333333"/>
            </a:solidFill>
            <a:prstDash val="solid"/>
            <a:miter/>
          </a:ln>
        </p:spPr>
        <p:txBody>
          <a:bodyPr rtlCol="0" anchor="ctr"/>
          <a:lstStyle/>
          <a:p>
            <a:endParaRPr lang="en-IN" sz="2400"/>
          </a:p>
        </p:txBody>
      </p:sp>
      <p:sp>
        <p:nvSpPr>
          <p:cNvPr id="13" name="Freeform: Shape 12">
            <a:extLst>
              <a:ext uri="{FF2B5EF4-FFF2-40B4-BE49-F238E27FC236}">
                <a16:creationId xmlns:a16="http://schemas.microsoft.com/office/drawing/2014/main" id="{A27D7A39-DA06-CBFE-1428-76FCB126B5F1}"/>
              </a:ext>
            </a:extLst>
          </p:cNvPr>
          <p:cNvSpPr/>
          <p:nvPr/>
        </p:nvSpPr>
        <p:spPr>
          <a:xfrm>
            <a:off x="4341881" y="5005527"/>
            <a:ext cx="16111" cy="59475"/>
          </a:xfrm>
          <a:custGeom>
            <a:avLst/>
            <a:gdLst>
              <a:gd name="connsiteX0" fmla="*/ 0 w 12083"/>
              <a:gd name="connsiteY0" fmla="*/ 0 h 44606"/>
              <a:gd name="connsiteX1" fmla="*/ 0 w 12083"/>
              <a:gd name="connsiteY1" fmla="*/ 44606 h 44606"/>
            </a:gdLst>
            <a:ahLst/>
            <a:cxnLst>
              <a:cxn ang="0">
                <a:pos x="connsiteX0" y="connsiteY0"/>
              </a:cxn>
              <a:cxn ang="0">
                <a:pos x="connsiteX1" y="connsiteY1"/>
              </a:cxn>
            </a:cxnLst>
            <a:rect l="l" t="t" r="r" b="b"/>
            <a:pathLst>
              <a:path w="12083" h="44606">
                <a:moveTo>
                  <a:pt x="0" y="0"/>
                </a:moveTo>
                <a:lnTo>
                  <a:pt x="0" y="44606"/>
                </a:lnTo>
              </a:path>
            </a:pathLst>
          </a:custGeom>
          <a:ln w="12070" cap="flat">
            <a:solidFill>
              <a:srgbClr val="333333"/>
            </a:solidFill>
            <a:prstDash val="solid"/>
            <a:miter/>
          </a:ln>
        </p:spPr>
        <p:txBody>
          <a:bodyPr rtlCol="0" anchor="ctr"/>
          <a:lstStyle/>
          <a:p>
            <a:endParaRPr lang="en-IN" sz="2400"/>
          </a:p>
        </p:txBody>
      </p:sp>
      <p:sp>
        <p:nvSpPr>
          <p:cNvPr id="14" name="Freeform: Shape 13">
            <a:extLst>
              <a:ext uri="{FF2B5EF4-FFF2-40B4-BE49-F238E27FC236}">
                <a16:creationId xmlns:a16="http://schemas.microsoft.com/office/drawing/2014/main" id="{97ECE17D-9682-A238-AB85-B0678DF2BE9E}"/>
              </a:ext>
            </a:extLst>
          </p:cNvPr>
          <p:cNvSpPr/>
          <p:nvPr/>
        </p:nvSpPr>
        <p:spPr>
          <a:xfrm>
            <a:off x="5952947" y="5005527"/>
            <a:ext cx="16111" cy="59475"/>
          </a:xfrm>
          <a:custGeom>
            <a:avLst/>
            <a:gdLst>
              <a:gd name="connsiteX0" fmla="*/ 0 w 12083"/>
              <a:gd name="connsiteY0" fmla="*/ 0 h 44606"/>
              <a:gd name="connsiteX1" fmla="*/ 0 w 12083"/>
              <a:gd name="connsiteY1" fmla="*/ 44606 h 44606"/>
            </a:gdLst>
            <a:ahLst/>
            <a:cxnLst>
              <a:cxn ang="0">
                <a:pos x="connsiteX0" y="connsiteY0"/>
              </a:cxn>
              <a:cxn ang="0">
                <a:pos x="connsiteX1" y="connsiteY1"/>
              </a:cxn>
            </a:cxnLst>
            <a:rect l="l" t="t" r="r" b="b"/>
            <a:pathLst>
              <a:path w="12083" h="44606">
                <a:moveTo>
                  <a:pt x="0" y="0"/>
                </a:moveTo>
                <a:lnTo>
                  <a:pt x="0" y="44606"/>
                </a:lnTo>
              </a:path>
            </a:pathLst>
          </a:custGeom>
          <a:ln w="12070" cap="flat">
            <a:solidFill>
              <a:srgbClr val="333333"/>
            </a:solidFill>
            <a:prstDash val="solid"/>
            <a:miter/>
          </a:ln>
        </p:spPr>
        <p:txBody>
          <a:bodyPr rtlCol="0" anchor="ctr"/>
          <a:lstStyle/>
          <a:p>
            <a:endParaRPr lang="en-IN" sz="2400"/>
          </a:p>
        </p:txBody>
      </p:sp>
      <p:sp>
        <p:nvSpPr>
          <p:cNvPr id="15" name="Freeform: Shape 14">
            <a:extLst>
              <a:ext uri="{FF2B5EF4-FFF2-40B4-BE49-F238E27FC236}">
                <a16:creationId xmlns:a16="http://schemas.microsoft.com/office/drawing/2014/main" id="{2C736122-2D40-D25D-347F-B61136C14AFE}"/>
              </a:ext>
            </a:extLst>
          </p:cNvPr>
          <p:cNvSpPr/>
          <p:nvPr/>
        </p:nvSpPr>
        <p:spPr>
          <a:xfrm>
            <a:off x="7564014" y="5005527"/>
            <a:ext cx="16111" cy="59475"/>
          </a:xfrm>
          <a:custGeom>
            <a:avLst/>
            <a:gdLst>
              <a:gd name="connsiteX0" fmla="*/ 0 w 12083"/>
              <a:gd name="connsiteY0" fmla="*/ 0 h 44606"/>
              <a:gd name="connsiteX1" fmla="*/ 0 w 12083"/>
              <a:gd name="connsiteY1" fmla="*/ 44606 h 44606"/>
            </a:gdLst>
            <a:ahLst/>
            <a:cxnLst>
              <a:cxn ang="0">
                <a:pos x="connsiteX0" y="connsiteY0"/>
              </a:cxn>
              <a:cxn ang="0">
                <a:pos x="connsiteX1" y="connsiteY1"/>
              </a:cxn>
            </a:cxnLst>
            <a:rect l="l" t="t" r="r" b="b"/>
            <a:pathLst>
              <a:path w="12083" h="44606">
                <a:moveTo>
                  <a:pt x="0" y="0"/>
                </a:moveTo>
                <a:lnTo>
                  <a:pt x="0" y="44606"/>
                </a:lnTo>
              </a:path>
            </a:pathLst>
          </a:custGeom>
          <a:ln w="12070" cap="flat">
            <a:solidFill>
              <a:srgbClr val="333333"/>
            </a:solidFill>
            <a:prstDash val="solid"/>
            <a:miter/>
          </a:ln>
        </p:spPr>
        <p:txBody>
          <a:bodyPr rtlCol="0" anchor="ctr"/>
          <a:lstStyle/>
          <a:p>
            <a:endParaRPr lang="en-IN" sz="2400"/>
          </a:p>
        </p:txBody>
      </p:sp>
      <p:sp>
        <p:nvSpPr>
          <p:cNvPr id="16" name="Freeform: Shape 15">
            <a:extLst>
              <a:ext uri="{FF2B5EF4-FFF2-40B4-BE49-F238E27FC236}">
                <a16:creationId xmlns:a16="http://schemas.microsoft.com/office/drawing/2014/main" id="{11780977-3D5B-6721-DD38-A4F414A4FFE7}"/>
              </a:ext>
            </a:extLst>
          </p:cNvPr>
          <p:cNvSpPr/>
          <p:nvPr/>
        </p:nvSpPr>
        <p:spPr>
          <a:xfrm>
            <a:off x="9175082" y="5005527"/>
            <a:ext cx="16111" cy="59475"/>
          </a:xfrm>
          <a:custGeom>
            <a:avLst/>
            <a:gdLst>
              <a:gd name="connsiteX0" fmla="*/ 0 w 12083"/>
              <a:gd name="connsiteY0" fmla="*/ 0 h 44606"/>
              <a:gd name="connsiteX1" fmla="*/ 0 w 12083"/>
              <a:gd name="connsiteY1" fmla="*/ 44606 h 44606"/>
            </a:gdLst>
            <a:ahLst/>
            <a:cxnLst>
              <a:cxn ang="0">
                <a:pos x="connsiteX0" y="connsiteY0"/>
              </a:cxn>
              <a:cxn ang="0">
                <a:pos x="connsiteX1" y="connsiteY1"/>
              </a:cxn>
            </a:cxnLst>
            <a:rect l="l" t="t" r="r" b="b"/>
            <a:pathLst>
              <a:path w="12083" h="44606">
                <a:moveTo>
                  <a:pt x="0" y="0"/>
                </a:moveTo>
                <a:lnTo>
                  <a:pt x="0" y="44606"/>
                </a:lnTo>
              </a:path>
            </a:pathLst>
          </a:custGeom>
          <a:ln w="12070" cap="flat">
            <a:solidFill>
              <a:srgbClr val="333333"/>
            </a:solidFill>
            <a:prstDash val="solid"/>
            <a:miter/>
          </a:ln>
        </p:spPr>
        <p:txBody>
          <a:bodyPr rtlCol="0" anchor="ctr"/>
          <a:lstStyle/>
          <a:p>
            <a:endParaRPr lang="en-IN" sz="2400"/>
          </a:p>
        </p:txBody>
      </p:sp>
      <p:sp>
        <p:nvSpPr>
          <p:cNvPr id="17" name="TextBox 16">
            <a:extLst>
              <a:ext uri="{FF2B5EF4-FFF2-40B4-BE49-F238E27FC236}">
                <a16:creationId xmlns:a16="http://schemas.microsoft.com/office/drawing/2014/main" id="{7B2BF3D9-5E78-A5D7-520D-86BC1A275909}"/>
              </a:ext>
            </a:extLst>
          </p:cNvPr>
          <p:cNvSpPr txBox="1"/>
          <p:nvPr/>
        </p:nvSpPr>
        <p:spPr>
          <a:xfrm>
            <a:off x="2719603" y="5101132"/>
            <a:ext cx="84960" cy="184666"/>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000000"/>
                </a:solidFill>
                <a:latin typeface="Arial"/>
                <a:cs typeface="Arial"/>
                <a:sym typeface="Arial"/>
                <a:rtl val="0"/>
              </a:rPr>
              <a:t>0</a:t>
            </a:r>
          </a:p>
        </p:txBody>
      </p:sp>
      <p:sp>
        <p:nvSpPr>
          <p:cNvPr id="18" name="TextBox 17">
            <a:extLst>
              <a:ext uri="{FF2B5EF4-FFF2-40B4-BE49-F238E27FC236}">
                <a16:creationId xmlns:a16="http://schemas.microsoft.com/office/drawing/2014/main" id="{BBC8AC2F-0E03-6709-0802-9E4E3CDEE1E8}"/>
              </a:ext>
            </a:extLst>
          </p:cNvPr>
          <p:cNvSpPr txBox="1"/>
          <p:nvPr/>
        </p:nvSpPr>
        <p:spPr>
          <a:xfrm>
            <a:off x="4217895" y="5101132"/>
            <a:ext cx="254878" cy="184666"/>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000000"/>
                </a:solidFill>
                <a:latin typeface="Arial"/>
                <a:cs typeface="Arial"/>
                <a:sym typeface="Arial"/>
                <a:rtl val="0"/>
              </a:rPr>
              <a:t>200</a:t>
            </a:r>
          </a:p>
        </p:txBody>
      </p:sp>
      <p:sp>
        <p:nvSpPr>
          <p:cNvPr id="19" name="TextBox 18">
            <a:extLst>
              <a:ext uri="{FF2B5EF4-FFF2-40B4-BE49-F238E27FC236}">
                <a16:creationId xmlns:a16="http://schemas.microsoft.com/office/drawing/2014/main" id="{A5F9A185-472C-6711-FC34-3FFA73E5396A}"/>
              </a:ext>
            </a:extLst>
          </p:cNvPr>
          <p:cNvSpPr txBox="1"/>
          <p:nvPr/>
        </p:nvSpPr>
        <p:spPr>
          <a:xfrm>
            <a:off x="5847530" y="5057811"/>
            <a:ext cx="254878" cy="184666"/>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000000"/>
                </a:solidFill>
                <a:latin typeface="Arial"/>
                <a:cs typeface="Arial"/>
                <a:sym typeface="Arial"/>
                <a:rtl val="0"/>
              </a:rPr>
              <a:t>400</a:t>
            </a:r>
          </a:p>
        </p:txBody>
      </p:sp>
      <p:sp>
        <p:nvSpPr>
          <p:cNvPr id="20" name="TextBox 19">
            <a:extLst>
              <a:ext uri="{FF2B5EF4-FFF2-40B4-BE49-F238E27FC236}">
                <a16:creationId xmlns:a16="http://schemas.microsoft.com/office/drawing/2014/main" id="{B108B975-28C8-833A-DA43-DAB360A4BE81}"/>
              </a:ext>
            </a:extLst>
          </p:cNvPr>
          <p:cNvSpPr txBox="1"/>
          <p:nvPr/>
        </p:nvSpPr>
        <p:spPr>
          <a:xfrm>
            <a:off x="7440030" y="5101132"/>
            <a:ext cx="254878" cy="184666"/>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000000"/>
                </a:solidFill>
                <a:latin typeface="Arial"/>
                <a:cs typeface="Arial"/>
                <a:sym typeface="Arial"/>
                <a:rtl val="0"/>
              </a:rPr>
              <a:t>600</a:t>
            </a:r>
          </a:p>
        </p:txBody>
      </p:sp>
      <p:sp>
        <p:nvSpPr>
          <p:cNvPr id="21" name="TextBox 20">
            <a:extLst>
              <a:ext uri="{FF2B5EF4-FFF2-40B4-BE49-F238E27FC236}">
                <a16:creationId xmlns:a16="http://schemas.microsoft.com/office/drawing/2014/main" id="{8C8F5644-DB18-6ADE-D173-6A432B957963}"/>
              </a:ext>
            </a:extLst>
          </p:cNvPr>
          <p:cNvSpPr txBox="1"/>
          <p:nvPr/>
        </p:nvSpPr>
        <p:spPr>
          <a:xfrm>
            <a:off x="9051096" y="5101132"/>
            <a:ext cx="254878" cy="184666"/>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000000"/>
                </a:solidFill>
                <a:latin typeface="Arial"/>
                <a:cs typeface="Arial"/>
                <a:sym typeface="Arial"/>
                <a:rtl val="0"/>
              </a:rPr>
              <a:t>800</a:t>
            </a:r>
          </a:p>
        </p:txBody>
      </p:sp>
      <p:sp>
        <p:nvSpPr>
          <p:cNvPr id="22" name="TextBox 21">
            <a:extLst>
              <a:ext uri="{FF2B5EF4-FFF2-40B4-BE49-F238E27FC236}">
                <a16:creationId xmlns:a16="http://schemas.microsoft.com/office/drawing/2014/main" id="{FCCDC0EF-587F-F34E-5C91-DDFB13041FF8}"/>
              </a:ext>
            </a:extLst>
          </p:cNvPr>
          <p:cNvSpPr txBox="1"/>
          <p:nvPr/>
        </p:nvSpPr>
        <p:spPr>
          <a:xfrm rot="16200000">
            <a:off x="200041" y="3113563"/>
            <a:ext cx="1033873" cy="215444"/>
          </a:xfrm>
          <a:prstGeom prst="rect">
            <a:avLst/>
          </a:prstGeom>
          <a:noFill/>
          <a:ln>
            <a:noFill/>
          </a:ln>
        </p:spPr>
        <p:txBody>
          <a:bodyPr wrap="none" lIns="0" tIns="0" rIns="0" bIns="0" rtlCol="0">
            <a:spAutoFit/>
          </a:bodyPr>
          <a:lstStyle/>
          <a:p>
            <a:pPr defTabSz="239994">
              <a:tabLst>
                <a:tab pos="239994" algn="l"/>
              </a:tabLst>
            </a:pPr>
            <a:r>
              <a:rPr lang="en-IN" sz="1400" dirty="0">
                <a:ln/>
                <a:solidFill>
                  <a:srgbClr val="000000"/>
                </a:solidFill>
                <a:latin typeface="Arial"/>
                <a:cs typeface="Arial"/>
                <a:sym typeface="Arial"/>
                <a:rtl val="0"/>
              </a:rPr>
              <a:t>RSRP (dBm)</a:t>
            </a:r>
          </a:p>
        </p:txBody>
      </p:sp>
      <p:sp>
        <p:nvSpPr>
          <p:cNvPr id="23" name="Freeform: Shape 22">
            <a:extLst>
              <a:ext uri="{FF2B5EF4-FFF2-40B4-BE49-F238E27FC236}">
                <a16:creationId xmlns:a16="http://schemas.microsoft.com/office/drawing/2014/main" id="{E1949D3C-DE1C-5FBD-965D-DC9B376B7F84}"/>
              </a:ext>
            </a:extLst>
          </p:cNvPr>
          <p:cNvSpPr/>
          <p:nvPr/>
        </p:nvSpPr>
        <p:spPr>
          <a:xfrm>
            <a:off x="1732933" y="1808685"/>
            <a:ext cx="80553" cy="11895"/>
          </a:xfrm>
          <a:custGeom>
            <a:avLst/>
            <a:gdLst>
              <a:gd name="connsiteX0" fmla="*/ 0 w 60415"/>
              <a:gd name="connsiteY0" fmla="*/ 0 h 8921"/>
              <a:gd name="connsiteX1" fmla="*/ 60415 w 60415"/>
              <a:gd name="connsiteY1" fmla="*/ 0 h 8921"/>
            </a:gdLst>
            <a:ahLst/>
            <a:cxnLst>
              <a:cxn ang="0">
                <a:pos x="connsiteX0" y="connsiteY0"/>
              </a:cxn>
              <a:cxn ang="0">
                <a:pos x="connsiteX1" y="connsiteY1"/>
              </a:cxn>
            </a:cxnLst>
            <a:rect l="l" t="t" r="r" b="b"/>
            <a:pathLst>
              <a:path w="60415" h="8921">
                <a:moveTo>
                  <a:pt x="0" y="0"/>
                </a:moveTo>
                <a:lnTo>
                  <a:pt x="60415" y="0"/>
                </a:lnTo>
              </a:path>
            </a:pathLst>
          </a:custGeom>
          <a:ln w="12070" cap="flat">
            <a:solidFill>
              <a:srgbClr val="333333"/>
            </a:solidFill>
            <a:prstDash val="solid"/>
            <a:miter/>
          </a:ln>
        </p:spPr>
        <p:txBody>
          <a:bodyPr rtlCol="0" anchor="ctr"/>
          <a:lstStyle/>
          <a:p>
            <a:endParaRPr lang="en-IN" sz="2400"/>
          </a:p>
        </p:txBody>
      </p:sp>
      <p:sp>
        <p:nvSpPr>
          <p:cNvPr id="24" name="Freeform: Shape 23">
            <a:extLst>
              <a:ext uri="{FF2B5EF4-FFF2-40B4-BE49-F238E27FC236}">
                <a16:creationId xmlns:a16="http://schemas.microsoft.com/office/drawing/2014/main" id="{E763D9CC-BC19-6578-07E2-6435C6A885D8}"/>
              </a:ext>
            </a:extLst>
          </p:cNvPr>
          <p:cNvSpPr/>
          <p:nvPr/>
        </p:nvSpPr>
        <p:spPr>
          <a:xfrm>
            <a:off x="1732933" y="2403431"/>
            <a:ext cx="80553" cy="11895"/>
          </a:xfrm>
          <a:custGeom>
            <a:avLst/>
            <a:gdLst>
              <a:gd name="connsiteX0" fmla="*/ 0 w 60415"/>
              <a:gd name="connsiteY0" fmla="*/ 0 h 8921"/>
              <a:gd name="connsiteX1" fmla="*/ 60415 w 60415"/>
              <a:gd name="connsiteY1" fmla="*/ 0 h 8921"/>
            </a:gdLst>
            <a:ahLst/>
            <a:cxnLst>
              <a:cxn ang="0">
                <a:pos x="connsiteX0" y="connsiteY0"/>
              </a:cxn>
              <a:cxn ang="0">
                <a:pos x="connsiteX1" y="connsiteY1"/>
              </a:cxn>
            </a:cxnLst>
            <a:rect l="l" t="t" r="r" b="b"/>
            <a:pathLst>
              <a:path w="60415" h="8921">
                <a:moveTo>
                  <a:pt x="0" y="0"/>
                </a:moveTo>
                <a:lnTo>
                  <a:pt x="60415" y="0"/>
                </a:lnTo>
              </a:path>
            </a:pathLst>
          </a:custGeom>
          <a:ln w="12070" cap="flat">
            <a:solidFill>
              <a:srgbClr val="333333"/>
            </a:solidFill>
            <a:prstDash val="solid"/>
            <a:miter/>
          </a:ln>
        </p:spPr>
        <p:txBody>
          <a:bodyPr rtlCol="0" anchor="ctr"/>
          <a:lstStyle/>
          <a:p>
            <a:endParaRPr lang="en-IN" sz="2400"/>
          </a:p>
        </p:txBody>
      </p:sp>
      <p:sp>
        <p:nvSpPr>
          <p:cNvPr id="25" name="Freeform: Shape 24">
            <a:extLst>
              <a:ext uri="{FF2B5EF4-FFF2-40B4-BE49-F238E27FC236}">
                <a16:creationId xmlns:a16="http://schemas.microsoft.com/office/drawing/2014/main" id="{87BBCB1F-3F28-D0B5-ED34-2654BB1564E0}"/>
              </a:ext>
            </a:extLst>
          </p:cNvPr>
          <p:cNvSpPr/>
          <p:nvPr/>
        </p:nvSpPr>
        <p:spPr>
          <a:xfrm>
            <a:off x="1522513" y="2923913"/>
            <a:ext cx="80553" cy="11895"/>
          </a:xfrm>
          <a:custGeom>
            <a:avLst/>
            <a:gdLst>
              <a:gd name="connsiteX0" fmla="*/ 0 w 60415"/>
              <a:gd name="connsiteY0" fmla="*/ 0 h 8921"/>
              <a:gd name="connsiteX1" fmla="*/ 60415 w 60415"/>
              <a:gd name="connsiteY1" fmla="*/ 0 h 8921"/>
            </a:gdLst>
            <a:ahLst/>
            <a:cxnLst>
              <a:cxn ang="0">
                <a:pos x="connsiteX0" y="connsiteY0"/>
              </a:cxn>
              <a:cxn ang="0">
                <a:pos x="connsiteX1" y="connsiteY1"/>
              </a:cxn>
            </a:cxnLst>
            <a:rect l="l" t="t" r="r" b="b"/>
            <a:pathLst>
              <a:path w="60415" h="8921">
                <a:moveTo>
                  <a:pt x="0" y="0"/>
                </a:moveTo>
                <a:lnTo>
                  <a:pt x="60415" y="0"/>
                </a:lnTo>
              </a:path>
            </a:pathLst>
          </a:custGeom>
          <a:ln w="12070" cap="flat">
            <a:solidFill>
              <a:srgbClr val="333333"/>
            </a:solidFill>
            <a:prstDash val="solid"/>
            <a:miter/>
          </a:ln>
        </p:spPr>
        <p:txBody>
          <a:bodyPr rtlCol="0" anchor="ctr"/>
          <a:lstStyle/>
          <a:p>
            <a:endParaRPr lang="en-IN" sz="2400"/>
          </a:p>
        </p:txBody>
      </p:sp>
      <p:sp>
        <p:nvSpPr>
          <p:cNvPr id="26" name="Freeform: Shape 25">
            <a:extLst>
              <a:ext uri="{FF2B5EF4-FFF2-40B4-BE49-F238E27FC236}">
                <a16:creationId xmlns:a16="http://schemas.microsoft.com/office/drawing/2014/main" id="{B7007C87-57FC-FA92-5322-7DB23CD0B74B}"/>
              </a:ext>
            </a:extLst>
          </p:cNvPr>
          <p:cNvSpPr/>
          <p:nvPr/>
        </p:nvSpPr>
        <p:spPr>
          <a:xfrm>
            <a:off x="1522513" y="3518661"/>
            <a:ext cx="80553" cy="11895"/>
          </a:xfrm>
          <a:custGeom>
            <a:avLst/>
            <a:gdLst>
              <a:gd name="connsiteX0" fmla="*/ 0 w 60415"/>
              <a:gd name="connsiteY0" fmla="*/ 0 h 8921"/>
              <a:gd name="connsiteX1" fmla="*/ 60415 w 60415"/>
              <a:gd name="connsiteY1" fmla="*/ 0 h 8921"/>
            </a:gdLst>
            <a:ahLst/>
            <a:cxnLst>
              <a:cxn ang="0">
                <a:pos x="connsiteX0" y="connsiteY0"/>
              </a:cxn>
              <a:cxn ang="0">
                <a:pos x="connsiteX1" y="connsiteY1"/>
              </a:cxn>
            </a:cxnLst>
            <a:rect l="l" t="t" r="r" b="b"/>
            <a:pathLst>
              <a:path w="60415" h="8921">
                <a:moveTo>
                  <a:pt x="0" y="0"/>
                </a:moveTo>
                <a:lnTo>
                  <a:pt x="60415" y="0"/>
                </a:lnTo>
              </a:path>
            </a:pathLst>
          </a:custGeom>
          <a:ln w="12070" cap="flat">
            <a:solidFill>
              <a:srgbClr val="333333"/>
            </a:solidFill>
            <a:prstDash val="solid"/>
            <a:miter/>
          </a:ln>
        </p:spPr>
        <p:txBody>
          <a:bodyPr rtlCol="0" anchor="ctr"/>
          <a:lstStyle/>
          <a:p>
            <a:endParaRPr lang="en-IN" sz="2400"/>
          </a:p>
        </p:txBody>
      </p:sp>
      <p:sp>
        <p:nvSpPr>
          <p:cNvPr id="27" name="Freeform: Shape 26">
            <a:extLst>
              <a:ext uri="{FF2B5EF4-FFF2-40B4-BE49-F238E27FC236}">
                <a16:creationId xmlns:a16="http://schemas.microsoft.com/office/drawing/2014/main" id="{A2801FC3-6C34-2ECC-D93B-5C9C230D1FDA}"/>
              </a:ext>
            </a:extLst>
          </p:cNvPr>
          <p:cNvSpPr/>
          <p:nvPr/>
        </p:nvSpPr>
        <p:spPr>
          <a:xfrm>
            <a:off x="1522513" y="4113407"/>
            <a:ext cx="80553" cy="11895"/>
          </a:xfrm>
          <a:custGeom>
            <a:avLst/>
            <a:gdLst>
              <a:gd name="connsiteX0" fmla="*/ 0 w 60415"/>
              <a:gd name="connsiteY0" fmla="*/ 0 h 8921"/>
              <a:gd name="connsiteX1" fmla="*/ 60415 w 60415"/>
              <a:gd name="connsiteY1" fmla="*/ 0 h 8921"/>
            </a:gdLst>
            <a:ahLst/>
            <a:cxnLst>
              <a:cxn ang="0">
                <a:pos x="connsiteX0" y="connsiteY0"/>
              </a:cxn>
              <a:cxn ang="0">
                <a:pos x="connsiteX1" y="connsiteY1"/>
              </a:cxn>
            </a:cxnLst>
            <a:rect l="l" t="t" r="r" b="b"/>
            <a:pathLst>
              <a:path w="60415" h="8921">
                <a:moveTo>
                  <a:pt x="0" y="0"/>
                </a:moveTo>
                <a:lnTo>
                  <a:pt x="60415" y="0"/>
                </a:lnTo>
              </a:path>
            </a:pathLst>
          </a:custGeom>
          <a:ln w="12070" cap="flat">
            <a:solidFill>
              <a:srgbClr val="333333"/>
            </a:solidFill>
            <a:prstDash val="solid"/>
            <a:miter/>
          </a:ln>
        </p:spPr>
        <p:txBody>
          <a:bodyPr rtlCol="0" anchor="ctr"/>
          <a:lstStyle/>
          <a:p>
            <a:endParaRPr lang="en-IN" sz="2400"/>
          </a:p>
        </p:txBody>
      </p:sp>
      <p:sp>
        <p:nvSpPr>
          <p:cNvPr id="28" name="Freeform: Shape 27">
            <a:extLst>
              <a:ext uri="{FF2B5EF4-FFF2-40B4-BE49-F238E27FC236}">
                <a16:creationId xmlns:a16="http://schemas.microsoft.com/office/drawing/2014/main" id="{2BCA0083-6573-8BAC-283C-E2B06926A81A}"/>
              </a:ext>
            </a:extLst>
          </p:cNvPr>
          <p:cNvSpPr/>
          <p:nvPr/>
        </p:nvSpPr>
        <p:spPr>
          <a:xfrm>
            <a:off x="1522513" y="4708154"/>
            <a:ext cx="80553" cy="11895"/>
          </a:xfrm>
          <a:custGeom>
            <a:avLst/>
            <a:gdLst>
              <a:gd name="connsiteX0" fmla="*/ 0 w 60415"/>
              <a:gd name="connsiteY0" fmla="*/ 0 h 8921"/>
              <a:gd name="connsiteX1" fmla="*/ 60415 w 60415"/>
              <a:gd name="connsiteY1" fmla="*/ 0 h 8921"/>
            </a:gdLst>
            <a:ahLst/>
            <a:cxnLst>
              <a:cxn ang="0">
                <a:pos x="connsiteX0" y="connsiteY0"/>
              </a:cxn>
              <a:cxn ang="0">
                <a:pos x="connsiteX1" y="connsiteY1"/>
              </a:cxn>
            </a:cxnLst>
            <a:rect l="l" t="t" r="r" b="b"/>
            <a:pathLst>
              <a:path w="60415" h="8921">
                <a:moveTo>
                  <a:pt x="0" y="0"/>
                </a:moveTo>
                <a:lnTo>
                  <a:pt x="60415" y="0"/>
                </a:lnTo>
              </a:path>
            </a:pathLst>
          </a:custGeom>
          <a:ln w="12070" cap="flat">
            <a:solidFill>
              <a:srgbClr val="333333"/>
            </a:solidFill>
            <a:prstDash val="solid"/>
            <a:miter/>
          </a:ln>
        </p:spPr>
        <p:txBody>
          <a:bodyPr rtlCol="0" anchor="ctr"/>
          <a:lstStyle/>
          <a:p>
            <a:endParaRPr lang="en-IN" sz="2400"/>
          </a:p>
        </p:txBody>
      </p:sp>
      <p:sp>
        <p:nvSpPr>
          <p:cNvPr id="29" name="TextBox 28">
            <a:extLst>
              <a:ext uri="{FF2B5EF4-FFF2-40B4-BE49-F238E27FC236}">
                <a16:creationId xmlns:a16="http://schemas.microsoft.com/office/drawing/2014/main" id="{9E53C1A5-D830-3FD5-A351-F8C16B39D795}"/>
              </a:ext>
            </a:extLst>
          </p:cNvPr>
          <p:cNvSpPr txBox="1"/>
          <p:nvPr/>
        </p:nvSpPr>
        <p:spPr>
          <a:xfrm>
            <a:off x="1030047" y="1542615"/>
            <a:ext cx="221214" cy="184666"/>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000000"/>
                </a:solidFill>
                <a:latin typeface="Arial"/>
                <a:cs typeface="Arial"/>
                <a:sym typeface="Arial"/>
                <a:rtl val="0"/>
              </a:rPr>
              <a:t>-90</a:t>
            </a:r>
          </a:p>
        </p:txBody>
      </p:sp>
      <p:sp>
        <p:nvSpPr>
          <p:cNvPr id="30" name="TextBox 29">
            <a:extLst>
              <a:ext uri="{FF2B5EF4-FFF2-40B4-BE49-F238E27FC236}">
                <a16:creationId xmlns:a16="http://schemas.microsoft.com/office/drawing/2014/main" id="{8AEA20B2-A573-37B1-4362-38B3E9241EE8}"/>
              </a:ext>
            </a:extLst>
          </p:cNvPr>
          <p:cNvSpPr txBox="1"/>
          <p:nvPr/>
        </p:nvSpPr>
        <p:spPr>
          <a:xfrm>
            <a:off x="917272" y="2137362"/>
            <a:ext cx="306174" cy="184666"/>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000000"/>
                </a:solidFill>
                <a:latin typeface="Arial"/>
                <a:cs typeface="Arial"/>
                <a:sym typeface="Arial"/>
                <a:rtl val="0"/>
              </a:rPr>
              <a:t>-100</a:t>
            </a:r>
          </a:p>
        </p:txBody>
      </p:sp>
      <p:sp>
        <p:nvSpPr>
          <p:cNvPr id="31" name="TextBox 30">
            <a:extLst>
              <a:ext uri="{FF2B5EF4-FFF2-40B4-BE49-F238E27FC236}">
                <a16:creationId xmlns:a16="http://schemas.microsoft.com/office/drawing/2014/main" id="{27F13CE5-521E-845B-86C8-E99B3AC70BBD}"/>
              </a:ext>
            </a:extLst>
          </p:cNvPr>
          <p:cNvSpPr txBox="1"/>
          <p:nvPr/>
        </p:nvSpPr>
        <p:spPr>
          <a:xfrm>
            <a:off x="933383" y="2732108"/>
            <a:ext cx="294761" cy="184666"/>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000000"/>
                </a:solidFill>
                <a:latin typeface="Arial"/>
                <a:cs typeface="Arial"/>
                <a:sym typeface="Arial"/>
                <a:rtl val="0"/>
              </a:rPr>
              <a:t>-110</a:t>
            </a:r>
          </a:p>
        </p:txBody>
      </p:sp>
      <p:sp>
        <p:nvSpPr>
          <p:cNvPr id="32" name="TextBox 31">
            <a:extLst>
              <a:ext uri="{FF2B5EF4-FFF2-40B4-BE49-F238E27FC236}">
                <a16:creationId xmlns:a16="http://schemas.microsoft.com/office/drawing/2014/main" id="{B8508958-DC03-44F6-B697-6E0E4D10F359}"/>
              </a:ext>
            </a:extLst>
          </p:cNvPr>
          <p:cNvSpPr txBox="1"/>
          <p:nvPr/>
        </p:nvSpPr>
        <p:spPr>
          <a:xfrm>
            <a:off x="917272" y="3326855"/>
            <a:ext cx="306174" cy="184666"/>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000000"/>
                </a:solidFill>
                <a:latin typeface="Arial"/>
                <a:cs typeface="Arial"/>
                <a:sym typeface="Arial"/>
                <a:rtl val="0"/>
              </a:rPr>
              <a:t>-120</a:t>
            </a:r>
          </a:p>
        </p:txBody>
      </p:sp>
      <p:sp>
        <p:nvSpPr>
          <p:cNvPr id="33" name="TextBox 32">
            <a:extLst>
              <a:ext uri="{FF2B5EF4-FFF2-40B4-BE49-F238E27FC236}">
                <a16:creationId xmlns:a16="http://schemas.microsoft.com/office/drawing/2014/main" id="{BCDEA9D1-A1C2-F90A-6211-38D2F3BD4CE5}"/>
              </a:ext>
            </a:extLst>
          </p:cNvPr>
          <p:cNvSpPr txBox="1"/>
          <p:nvPr/>
        </p:nvSpPr>
        <p:spPr>
          <a:xfrm>
            <a:off x="917272" y="3921603"/>
            <a:ext cx="306174" cy="184666"/>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000000"/>
                </a:solidFill>
                <a:latin typeface="Arial"/>
                <a:cs typeface="Arial"/>
                <a:sym typeface="Arial"/>
                <a:rtl val="0"/>
              </a:rPr>
              <a:t>-130</a:t>
            </a:r>
          </a:p>
        </p:txBody>
      </p:sp>
      <p:sp>
        <p:nvSpPr>
          <p:cNvPr id="34" name="TextBox 33">
            <a:extLst>
              <a:ext uri="{FF2B5EF4-FFF2-40B4-BE49-F238E27FC236}">
                <a16:creationId xmlns:a16="http://schemas.microsoft.com/office/drawing/2014/main" id="{19312717-F82A-CC02-2425-F35F86D3B455}"/>
              </a:ext>
            </a:extLst>
          </p:cNvPr>
          <p:cNvSpPr txBox="1"/>
          <p:nvPr/>
        </p:nvSpPr>
        <p:spPr>
          <a:xfrm>
            <a:off x="917272" y="4516350"/>
            <a:ext cx="306174" cy="184666"/>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000000"/>
                </a:solidFill>
                <a:latin typeface="Arial"/>
                <a:cs typeface="Arial"/>
                <a:sym typeface="Arial"/>
                <a:rtl val="0"/>
              </a:rPr>
              <a:t>-140</a:t>
            </a:r>
          </a:p>
        </p:txBody>
      </p:sp>
      <p:sp>
        <p:nvSpPr>
          <p:cNvPr id="35" name="Freeform: Shape 34">
            <a:extLst>
              <a:ext uri="{FF2B5EF4-FFF2-40B4-BE49-F238E27FC236}">
                <a16:creationId xmlns:a16="http://schemas.microsoft.com/office/drawing/2014/main" id="{68C39927-2FF5-DA03-4559-145F95AB6B40}"/>
              </a:ext>
            </a:extLst>
          </p:cNvPr>
          <p:cNvSpPr/>
          <p:nvPr/>
        </p:nvSpPr>
        <p:spPr>
          <a:xfrm>
            <a:off x="1603065" y="2329166"/>
            <a:ext cx="9183083" cy="11895"/>
          </a:xfrm>
          <a:custGeom>
            <a:avLst/>
            <a:gdLst>
              <a:gd name="connsiteX0" fmla="*/ 0 w 6887312"/>
              <a:gd name="connsiteY0" fmla="*/ 0 h 8921"/>
              <a:gd name="connsiteX1" fmla="*/ 6887313 w 6887312"/>
              <a:gd name="connsiteY1" fmla="*/ 0 h 8921"/>
            </a:gdLst>
            <a:ahLst/>
            <a:cxnLst>
              <a:cxn ang="0">
                <a:pos x="connsiteX0" y="connsiteY0"/>
              </a:cxn>
              <a:cxn ang="0">
                <a:pos x="connsiteX1" y="connsiteY1"/>
              </a:cxn>
            </a:cxnLst>
            <a:rect l="l" t="t" r="r" b="b"/>
            <a:pathLst>
              <a:path w="6887312" h="8921">
                <a:moveTo>
                  <a:pt x="0" y="0"/>
                </a:moveTo>
                <a:lnTo>
                  <a:pt x="6887313" y="0"/>
                </a:lnTo>
              </a:path>
            </a:pathLst>
          </a:custGeom>
          <a:ln w="12070" cap="flat">
            <a:solidFill>
              <a:srgbClr val="DDDDDD"/>
            </a:solidFill>
            <a:prstDash val="solid"/>
            <a:miter/>
          </a:ln>
        </p:spPr>
        <p:txBody>
          <a:bodyPr rtlCol="0" anchor="ctr"/>
          <a:lstStyle/>
          <a:p>
            <a:endParaRPr lang="en-IN" sz="2400"/>
          </a:p>
        </p:txBody>
      </p:sp>
      <p:sp>
        <p:nvSpPr>
          <p:cNvPr id="36" name="Freeform: Shape 35">
            <a:extLst>
              <a:ext uri="{FF2B5EF4-FFF2-40B4-BE49-F238E27FC236}">
                <a16:creationId xmlns:a16="http://schemas.microsoft.com/office/drawing/2014/main" id="{CF8979E4-86F3-C71D-8033-C49FB8017D63}"/>
              </a:ext>
            </a:extLst>
          </p:cNvPr>
          <p:cNvSpPr/>
          <p:nvPr/>
        </p:nvSpPr>
        <p:spPr>
          <a:xfrm>
            <a:off x="1603065" y="2923913"/>
            <a:ext cx="9183083" cy="11895"/>
          </a:xfrm>
          <a:custGeom>
            <a:avLst/>
            <a:gdLst>
              <a:gd name="connsiteX0" fmla="*/ 0 w 6887312"/>
              <a:gd name="connsiteY0" fmla="*/ 0 h 8921"/>
              <a:gd name="connsiteX1" fmla="*/ 6887313 w 6887312"/>
              <a:gd name="connsiteY1" fmla="*/ 0 h 8921"/>
            </a:gdLst>
            <a:ahLst/>
            <a:cxnLst>
              <a:cxn ang="0">
                <a:pos x="connsiteX0" y="connsiteY0"/>
              </a:cxn>
              <a:cxn ang="0">
                <a:pos x="connsiteX1" y="connsiteY1"/>
              </a:cxn>
            </a:cxnLst>
            <a:rect l="l" t="t" r="r" b="b"/>
            <a:pathLst>
              <a:path w="6887312" h="8921">
                <a:moveTo>
                  <a:pt x="0" y="0"/>
                </a:moveTo>
                <a:lnTo>
                  <a:pt x="6887313" y="0"/>
                </a:lnTo>
              </a:path>
            </a:pathLst>
          </a:custGeom>
          <a:ln w="12070" cap="flat">
            <a:solidFill>
              <a:srgbClr val="DDDDDD"/>
            </a:solidFill>
            <a:prstDash val="solid"/>
            <a:miter/>
          </a:ln>
        </p:spPr>
        <p:txBody>
          <a:bodyPr rtlCol="0" anchor="ctr"/>
          <a:lstStyle/>
          <a:p>
            <a:endParaRPr lang="en-IN" sz="2400"/>
          </a:p>
        </p:txBody>
      </p:sp>
      <p:sp>
        <p:nvSpPr>
          <p:cNvPr id="37" name="Freeform: Shape 36">
            <a:extLst>
              <a:ext uri="{FF2B5EF4-FFF2-40B4-BE49-F238E27FC236}">
                <a16:creationId xmlns:a16="http://schemas.microsoft.com/office/drawing/2014/main" id="{A748EC43-823E-8906-B7FD-BE4C4DC89F2F}"/>
              </a:ext>
            </a:extLst>
          </p:cNvPr>
          <p:cNvSpPr/>
          <p:nvPr/>
        </p:nvSpPr>
        <p:spPr>
          <a:xfrm>
            <a:off x="1603065" y="3518661"/>
            <a:ext cx="9183083" cy="11895"/>
          </a:xfrm>
          <a:custGeom>
            <a:avLst/>
            <a:gdLst>
              <a:gd name="connsiteX0" fmla="*/ 0 w 6887312"/>
              <a:gd name="connsiteY0" fmla="*/ 0 h 8921"/>
              <a:gd name="connsiteX1" fmla="*/ 6887313 w 6887312"/>
              <a:gd name="connsiteY1" fmla="*/ 0 h 8921"/>
            </a:gdLst>
            <a:ahLst/>
            <a:cxnLst>
              <a:cxn ang="0">
                <a:pos x="connsiteX0" y="connsiteY0"/>
              </a:cxn>
              <a:cxn ang="0">
                <a:pos x="connsiteX1" y="connsiteY1"/>
              </a:cxn>
            </a:cxnLst>
            <a:rect l="l" t="t" r="r" b="b"/>
            <a:pathLst>
              <a:path w="6887312" h="8921">
                <a:moveTo>
                  <a:pt x="0" y="0"/>
                </a:moveTo>
                <a:lnTo>
                  <a:pt x="6887313" y="0"/>
                </a:lnTo>
              </a:path>
            </a:pathLst>
          </a:custGeom>
          <a:ln w="12070" cap="flat">
            <a:solidFill>
              <a:srgbClr val="DDDDDD"/>
            </a:solidFill>
            <a:prstDash val="solid"/>
            <a:miter/>
          </a:ln>
        </p:spPr>
        <p:txBody>
          <a:bodyPr rtlCol="0" anchor="ctr"/>
          <a:lstStyle/>
          <a:p>
            <a:endParaRPr lang="en-IN" sz="2400"/>
          </a:p>
        </p:txBody>
      </p:sp>
      <p:sp>
        <p:nvSpPr>
          <p:cNvPr id="38" name="Freeform: Shape 37">
            <a:extLst>
              <a:ext uri="{FF2B5EF4-FFF2-40B4-BE49-F238E27FC236}">
                <a16:creationId xmlns:a16="http://schemas.microsoft.com/office/drawing/2014/main" id="{A64BA9AB-246B-D625-235C-2E0B2BE4350D}"/>
              </a:ext>
            </a:extLst>
          </p:cNvPr>
          <p:cNvSpPr/>
          <p:nvPr/>
        </p:nvSpPr>
        <p:spPr>
          <a:xfrm>
            <a:off x="1603065" y="4113407"/>
            <a:ext cx="9183083" cy="11895"/>
          </a:xfrm>
          <a:custGeom>
            <a:avLst/>
            <a:gdLst>
              <a:gd name="connsiteX0" fmla="*/ 0 w 6887312"/>
              <a:gd name="connsiteY0" fmla="*/ 0 h 8921"/>
              <a:gd name="connsiteX1" fmla="*/ 6887313 w 6887312"/>
              <a:gd name="connsiteY1" fmla="*/ 0 h 8921"/>
            </a:gdLst>
            <a:ahLst/>
            <a:cxnLst>
              <a:cxn ang="0">
                <a:pos x="connsiteX0" y="connsiteY0"/>
              </a:cxn>
              <a:cxn ang="0">
                <a:pos x="connsiteX1" y="connsiteY1"/>
              </a:cxn>
            </a:cxnLst>
            <a:rect l="l" t="t" r="r" b="b"/>
            <a:pathLst>
              <a:path w="6887312" h="8921">
                <a:moveTo>
                  <a:pt x="0" y="0"/>
                </a:moveTo>
                <a:lnTo>
                  <a:pt x="6887313" y="0"/>
                </a:lnTo>
              </a:path>
            </a:pathLst>
          </a:custGeom>
          <a:ln w="12070" cap="flat">
            <a:solidFill>
              <a:srgbClr val="DDDDDD"/>
            </a:solidFill>
            <a:prstDash val="solid"/>
            <a:miter/>
          </a:ln>
        </p:spPr>
        <p:txBody>
          <a:bodyPr rtlCol="0" anchor="ctr"/>
          <a:lstStyle/>
          <a:p>
            <a:endParaRPr lang="en-IN" sz="2400"/>
          </a:p>
        </p:txBody>
      </p:sp>
      <p:sp>
        <p:nvSpPr>
          <p:cNvPr id="39" name="Freeform: Shape 38">
            <a:extLst>
              <a:ext uri="{FF2B5EF4-FFF2-40B4-BE49-F238E27FC236}">
                <a16:creationId xmlns:a16="http://schemas.microsoft.com/office/drawing/2014/main" id="{243693C3-5024-9EA6-9112-64D695C0A033}"/>
              </a:ext>
            </a:extLst>
          </p:cNvPr>
          <p:cNvSpPr/>
          <p:nvPr/>
        </p:nvSpPr>
        <p:spPr>
          <a:xfrm>
            <a:off x="1603065" y="2329166"/>
            <a:ext cx="9183083" cy="11895"/>
          </a:xfrm>
          <a:custGeom>
            <a:avLst/>
            <a:gdLst>
              <a:gd name="connsiteX0" fmla="*/ 0 w 6887312"/>
              <a:gd name="connsiteY0" fmla="*/ 0 h 8921"/>
              <a:gd name="connsiteX1" fmla="*/ 6887313 w 6887312"/>
              <a:gd name="connsiteY1" fmla="*/ 0 h 8921"/>
            </a:gdLst>
            <a:ahLst/>
            <a:cxnLst>
              <a:cxn ang="0">
                <a:pos x="connsiteX0" y="connsiteY0"/>
              </a:cxn>
              <a:cxn ang="0">
                <a:pos x="connsiteX1" y="connsiteY1"/>
              </a:cxn>
            </a:cxnLst>
            <a:rect l="l" t="t" r="r" b="b"/>
            <a:pathLst>
              <a:path w="6887312" h="8921">
                <a:moveTo>
                  <a:pt x="0" y="0"/>
                </a:moveTo>
                <a:lnTo>
                  <a:pt x="6887313" y="0"/>
                </a:lnTo>
              </a:path>
            </a:pathLst>
          </a:custGeom>
          <a:ln w="24139" cap="flat">
            <a:solidFill>
              <a:srgbClr val="E74C3C"/>
            </a:solidFill>
            <a:custDash>
              <a:ds d="375000" sp="375000"/>
            </a:custDash>
            <a:miter/>
          </a:ln>
        </p:spPr>
        <p:txBody>
          <a:bodyPr rtlCol="0" anchor="ctr"/>
          <a:lstStyle/>
          <a:p>
            <a:endParaRPr lang="en-IN" sz="2400"/>
          </a:p>
        </p:txBody>
      </p:sp>
      <p:sp>
        <p:nvSpPr>
          <p:cNvPr id="40" name="TextBox 39">
            <a:extLst>
              <a:ext uri="{FF2B5EF4-FFF2-40B4-BE49-F238E27FC236}">
                <a16:creationId xmlns:a16="http://schemas.microsoft.com/office/drawing/2014/main" id="{FD743C10-F17A-B558-0F7A-3C511E52FAE2}"/>
              </a:ext>
            </a:extLst>
          </p:cNvPr>
          <p:cNvSpPr txBox="1"/>
          <p:nvPr/>
        </p:nvSpPr>
        <p:spPr>
          <a:xfrm>
            <a:off x="10825335" y="2137362"/>
            <a:ext cx="953787" cy="184666"/>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E74C3C"/>
                </a:solidFill>
                <a:latin typeface="Arial"/>
                <a:cs typeface="Arial"/>
                <a:sym typeface="Arial"/>
                <a:rtl val="0"/>
              </a:rPr>
              <a:t>Threshold_A1</a:t>
            </a:r>
          </a:p>
        </p:txBody>
      </p:sp>
      <p:sp>
        <p:nvSpPr>
          <p:cNvPr id="41" name="TextBox 40">
            <a:extLst>
              <a:ext uri="{FF2B5EF4-FFF2-40B4-BE49-F238E27FC236}">
                <a16:creationId xmlns:a16="http://schemas.microsoft.com/office/drawing/2014/main" id="{3B7E2E91-527A-BA4E-E1B7-642B128B12B0}"/>
              </a:ext>
            </a:extLst>
          </p:cNvPr>
          <p:cNvSpPr txBox="1"/>
          <p:nvPr/>
        </p:nvSpPr>
        <p:spPr>
          <a:xfrm>
            <a:off x="10825336" y="2315786"/>
            <a:ext cx="767839" cy="184666"/>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E74C3C"/>
                </a:solidFill>
                <a:latin typeface="Arial"/>
                <a:cs typeface="Arial"/>
                <a:sym typeface="Arial"/>
                <a:rtl val="0"/>
              </a:rPr>
              <a:t>(-100 dBm)</a:t>
            </a:r>
          </a:p>
        </p:txBody>
      </p:sp>
      <p:sp>
        <p:nvSpPr>
          <p:cNvPr id="42" name="Freeform: Shape 41">
            <a:extLst>
              <a:ext uri="{FF2B5EF4-FFF2-40B4-BE49-F238E27FC236}">
                <a16:creationId xmlns:a16="http://schemas.microsoft.com/office/drawing/2014/main" id="{1FFEF9DC-23FD-62B5-5FEB-5F331646883B}"/>
              </a:ext>
            </a:extLst>
          </p:cNvPr>
          <p:cNvSpPr/>
          <p:nvPr/>
        </p:nvSpPr>
        <p:spPr>
          <a:xfrm>
            <a:off x="1603065" y="2329165"/>
            <a:ext cx="9183083" cy="178424"/>
          </a:xfrm>
          <a:custGeom>
            <a:avLst/>
            <a:gdLst>
              <a:gd name="connsiteX0" fmla="*/ 0 w 6887312"/>
              <a:gd name="connsiteY0" fmla="*/ 0 h 133818"/>
              <a:gd name="connsiteX1" fmla="*/ 6887313 w 6887312"/>
              <a:gd name="connsiteY1" fmla="*/ 0 h 133818"/>
              <a:gd name="connsiteX2" fmla="*/ 6887313 w 6887312"/>
              <a:gd name="connsiteY2" fmla="*/ 133818 h 133818"/>
              <a:gd name="connsiteX3" fmla="*/ 0 w 6887312"/>
              <a:gd name="connsiteY3" fmla="*/ 133818 h 133818"/>
            </a:gdLst>
            <a:ahLst/>
            <a:cxnLst>
              <a:cxn ang="0">
                <a:pos x="connsiteX0" y="connsiteY0"/>
              </a:cxn>
              <a:cxn ang="0">
                <a:pos x="connsiteX1" y="connsiteY1"/>
              </a:cxn>
              <a:cxn ang="0">
                <a:pos x="connsiteX2" y="connsiteY2"/>
              </a:cxn>
              <a:cxn ang="0">
                <a:pos x="connsiteX3" y="connsiteY3"/>
              </a:cxn>
            </a:cxnLst>
            <a:rect l="l" t="t" r="r" b="b"/>
            <a:pathLst>
              <a:path w="6887312" h="133818">
                <a:moveTo>
                  <a:pt x="0" y="0"/>
                </a:moveTo>
                <a:lnTo>
                  <a:pt x="6887313" y="0"/>
                </a:lnTo>
                <a:lnTo>
                  <a:pt x="6887313" y="133818"/>
                </a:lnTo>
                <a:lnTo>
                  <a:pt x="0" y="133818"/>
                </a:lnTo>
                <a:close/>
              </a:path>
            </a:pathLst>
          </a:custGeom>
          <a:solidFill>
            <a:srgbClr val="FFC0CB"/>
          </a:solidFill>
          <a:ln w="12070" cap="flat">
            <a:noFill/>
            <a:prstDash val="solid"/>
            <a:miter/>
          </a:ln>
        </p:spPr>
        <p:txBody>
          <a:bodyPr rtlCol="0" anchor="ctr"/>
          <a:lstStyle/>
          <a:p>
            <a:endParaRPr lang="en-IN" sz="2400"/>
          </a:p>
        </p:txBody>
      </p:sp>
      <p:sp>
        <p:nvSpPr>
          <p:cNvPr id="43" name="Freeform: Shape 42">
            <a:extLst>
              <a:ext uri="{FF2B5EF4-FFF2-40B4-BE49-F238E27FC236}">
                <a16:creationId xmlns:a16="http://schemas.microsoft.com/office/drawing/2014/main" id="{78B2257D-9752-1E28-3760-1EF35159E6A1}"/>
              </a:ext>
            </a:extLst>
          </p:cNvPr>
          <p:cNvSpPr/>
          <p:nvPr/>
        </p:nvSpPr>
        <p:spPr>
          <a:xfrm>
            <a:off x="1603065" y="2507590"/>
            <a:ext cx="9183083" cy="11895"/>
          </a:xfrm>
          <a:custGeom>
            <a:avLst/>
            <a:gdLst>
              <a:gd name="connsiteX0" fmla="*/ 0 w 6887312"/>
              <a:gd name="connsiteY0" fmla="*/ 0 h 8921"/>
              <a:gd name="connsiteX1" fmla="*/ 6887313 w 6887312"/>
              <a:gd name="connsiteY1" fmla="*/ 0 h 8921"/>
            </a:gdLst>
            <a:ahLst/>
            <a:cxnLst>
              <a:cxn ang="0">
                <a:pos x="connsiteX0" y="connsiteY0"/>
              </a:cxn>
              <a:cxn ang="0">
                <a:pos x="connsiteX1" y="connsiteY1"/>
              </a:cxn>
            </a:cxnLst>
            <a:rect l="l" t="t" r="r" b="b"/>
            <a:pathLst>
              <a:path w="6887312" h="8921">
                <a:moveTo>
                  <a:pt x="0" y="0"/>
                </a:moveTo>
                <a:lnTo>
                  <a:pt x="6887313" y="0"/>
                </a:lnTo>
              </a:path>
            </a:pathLst>
          </a:custGeom>
          <a:ln w="12070" cap="flat">
            <a:solidFill>
              <a:srgbClr val="E74C3C"/>
            </a:solidFill>
            <a:custDash>
              <a:ds d="225000" sp="225000"/>
            </a:custDash>
            <a:miter/>
          </a:ln>
        </p:spPr>
        <p:txBody>
          <a:bodyPr rtlCol="0" anchor="ctr"/>
          <a:lstStyle/>
          <a:p>
            <a:endParaRPr lang="en-IN" sz="2400"/>
          </a:p>
        </p:txBody>
      </p:sp>
      <p:sp>
        <p:nvSpPr>
          <p:cNvPr id="44" name="TextBox 43">
            <a:extLst>
              <a:ext uri="{FF2B5EF4-FFF2-40B4-BE49-F238E27FC236}">
                <a16:creationId xmlns:a16="http://schemas.microsoft.com/office/drawing/2014/main" id="{9D5B6EDD-C0EB-251B-E3B0-ABE3C3255FED}"/>
              </a:ext>
            </a:extLst>
          </p:cNvPr>
          <p:cNvSpPr txBox="1"/>
          <p:nvPr/>
        </p:nvSpPr>
        <p:spPr>
          <a:xfrm>
            <a:off x="10825335" y="2577475"/>
            <a:ext cx="945772" cy="153888"/>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E74C3C"/>
                </a:solidFill>
                <a:latin typeface="Arial"/>
                <a:cs typeface="Arial"/>
                <a:sym typeface="Arial"/>
                <a:rtl val="0"/>
              </a:rPr>
              <a:t>Hysteresis (2dB)</a:t>
            </a:r>
          </a:p>
        </p:txBody>
      </p:sp>
      <p:sp>
        <p:nvSpPr>
          <p:cNvPr id="45" name="Freeform: Shape 44">
            <a:extLst>
              <a:ext uri="{FF2B5EF4-FFF2-40B4-BE49-F238E27FC236}">
                <a16:creationId xmlns:a16="http://schemas.microsoft.com/office/drawing/2014/main" id="{2801F6C1-A42F-357F-E37C-C5A9F06C7CB7}"/>
              </a:ext>
            </a:extLst>
          </p:cNvPr>
          <p:cNvSpPr/>
          <p:nvPr/>
        </p:nvSpPr>
        <p:spPr>
          <a:xfrm>
            <a:off x="1603065" y="1714594"/>
            <a:ext cx="9183083" cy="2696185"/>
          </a:xfrm>
          <a:custGeom>
            <a:avLst/>
            <a:gdLst>
              <a:gd name="connsiteX0" fmla="*/ 0 w 6887312"/>
              <a:gd name="connsiteY0" fmla="*/ 2022140 h 2022139"/>
              <a:gd name="connsiteX1" fmla="*/ 1449961 w 6887312"/>
              <a:gd name="connsiteY1" fmla="*/ 1754504 h 2022139"/>
              <a:gd name="connsiteX2" fmla="*/ 2658261 w 6887312"/>
              <a:gd name="connsiteY2" fmla="*/ 1397655 h 2022139"/>
              <a:gd name="connsiteX3" fmla="*/ 3866561 w 6887312"/>
              <a:gd name="connsiteY3" fmla="*/ 773171 h 2022139"/>
              <a:gd name="connsiteX4" fmla="*/ 4833202 w 6887312"/>
              <a:gd name="connsiteY4" fmla="*/ 460929 h 2022139"/>
              <a:gd name="connsiteX5" fmla="*/ 5679012 w 6887312"/>
              <a:gd name="connsiteY5" fmla="*/ 237899 h 2022139"/>
              <a:gd name="connsiteX6" fmla="*/ 6887313 w 6887312"/>
              <a:gd name="connsiteY6" fmla="*/ 59475 h 202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7312" h="2022139">
                <a:moveTo>
                  <a:pt x="0" y="2022140"/>
                </a:moveTo>
                <a:cubicBezTo>
                  <a:pt x="563874" y="1962665"/>
                  <a:pt x="1047194" y="1873453"/>
                  <a:pt x="1449961" y="1754504"/>
                </a:cubicBezTo>
                <a:cubicBezTo>
                  <a:pt x="1852727" y="1635554"/>
                  <a:pt x="2255494" y="1516605"/>
                  <a:pt x="2658261" y="1397655"/>
                </a:cubicBezTo>
                <a:cubicBezTo>
                  <a:pt x="3061028" y="1278706"/>
                  <a:pt x="3463795" y="1070545"/>
                  <a:pt x="3866561" y="773171"/>
                </a:cubicBezTo>
                <a:cubicBezTo>
                  <a:pt x="4269329" y="475798"/>
                  <a:pt x="4591542" y="371717"/>
                  <a:pt x="4833202" y="460929"/>
                </a:cubicBezTo>
                <a:cubicBezTo>
                  <a:pt x="5074862" y="550141"/>
                  <a:pt x="5356799" y="475798"/>
                  <a:pt x="5679012" y="237899"/>
                </a:cubicBezTo>
                <a:cubicBezTo>
                  <a:pt x="6001226" y="0"/>
                  <a:pt x="6403993" y="-59475"/>
                  <a:pt x="6887313" y="59475"/>
                </a:cubicBezTo>
              </a:path>
            </a:pathLst>
          </a:custGeom>
          <a:noFill/>
          <a:ln w="36209" cap="flat">
            <a:solidFill>
              <a:srgbClr val="3498DB"/>
            </a:solidFill>
            <a:prstDash val="solid"/>
            <a:miter/>
          </a:ln>
        </p:spPr>
        <p:txBody>
          <a:bodyPr rtlCol="0" anchor="ctr"/>
          <a:lstStyle/>
          <a:p>
            <a:endParaRPr lang="en-IN" sz="2400"/>
          </a:p>
        </p:txBody>
      </p:sp>
      <p:sp>
        <p:nvSpPr>
          <p:cNvPr id="46" name="TextBox 45">
            <a:extLst>
              <a:ext uri="{FF2B5EF4-FFF2-40B4-BE49-F238E27FC236}">
                <a16:creationId xmlns:a16="http://schemas.microsoft.com/office/drawing/2014/main" id="{1B27993F-2AAE-6308-58A3-F2105C8C22E8}"/>
              </a:ext>
            </a:extLst>
          </p:cNvPr>
          <p:cNvSpPr txBox="1"/>
          <p:nvPr/>
        </p:nvSpPr>
        <p:spPr>
          <a:xfrm>
            <a:off x="9604559" y="1478312"/>
            <a:ext cx="1295226" cy="184666"/>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3498DB"/>
                </a:solidFill>
                <a:latin typeface="Arial"/>
                <a:cs typeface="Arial"/>
                <a:sym typeface="Arial"/>
                <a:rtl val="0"/>
              </a:rPr>
              <a:t>Serving Cell RSRP</a:t>
            </a:r>
          </a:p>
        </p:txBody>
      </p:sp>
      <p:sp>
        <p:nvSpPr>
          <p:cNvPr id="47" name="Freeform: Shape 46">
            <a:extLst>
              <a:ext uri="{FF2B5EF4-FFF2-40B4-BE49-F238E27FC236}">
                <a16:creationId xmlns:a16="http://schemas.microsoft.com/office/drawing/2014/main" id="{0652A26E-F210-BE2B-F624-EDDE156A584B}"/>
              </a:ext>
            </a:extLst>
          </p:cNvPr>
          <p:cNvSpPr/>
          <p:nvPr/>
        </p:nvSpPr>
        <p:spPr>
          <a:xfrm>
            <a:off x="7950671" y="2257796"/>
            <a:ext cx="193328" cy="142739"/>
          </a:xfrm>
          <a:custGeom>
            <a:avLst/>
            <a:gdLst>
              <a:gd name="connsiteX0" fmla="*/ 144996 w 144996"/>
              <a:gd name="connsiteY0" fmla="*/ 53527 h 107054"/>
              <a:gd name="connsiteX1" fmla="*/ 72498 w 144996"/>
              <a:gd name="connsiteY1" fmla="*/ 107054 h 107054"/>
              <a:gd name="connsiteX2" fmla="*/ 0 w 144996"/>
              <a:gd name="connsiteY2" fmla="*/ 53527 h 107054"/>
              <a:gd name="connsiteX3" fmla="*/ 72498 w 144996"/>
              <a:gd name="connsiteY3" fmla="*/ 0 h 107054"/>
              <a:gd name="connsiteX4" fmla="*/ 144996 w 144996"/>
              <a:gd name="connsiteY4" fmla="*/ 53527 h 107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96" h="107054">
                <a:moveTo>
                  <a:pt x="144996" y="53527"/>
                </a:moveTo>
                <a:cubicBezTo>
                  <a:pt x="144996" y="83089"/>
                  <a:pt x="112538" y="107054"/>
                  <a:pt x="72498" y="107054"/>
                </a:cubicBezTo>
                <a:cubicBezTo>
                  <a:pt x="32458" y="107054"/>
                  <a:pt x="0" y="83089"/>
                  <a:pt x="0" y="53527"/>
                </a:cubicBezTo>
                <a:cubicBezTo>
                  <a:pt x="0" y="23965"/>
                  <a:pt x="32458" y="0"/>
                  <a:pt x="72498" y="0"/>
                </a:cubicBezTo>
                <a:cubicBezTo>
                  <a:pt x="112538" y="0"/>
                  <a:pt x="144996" y="23965"/>
                  <a:pt x="144996" y="53527"/>
                </a:cubicBezTo>
                <a:close/>
              </a:path>
            </a:pathLst>
          </a:custGeom>
          <a:solidFill>
            <a:srgbClr val="E74C3C"/>
          </a:solidFill>
          <a:ln w="12070" cap="flat">
            <a:noFill/>
            <a:prstDash val="solid"/>
            <a:miter/>
          </a:ln>
        </p:spPr>
        <p:txBody>
          <a:bodyPr rtlCol="0" anchor="ctr"/>
          <a:lstStyle/>
          <a:p>
            <a:endParaRPr lang="en-IN" sz="2400"/>
          </a:p>
        </p:txBody>
      </p:sp>
      <p:sp>
        <p:nvSpPr>
          <p:cNvPr id="48" name="Freeform: Shape 47">
            <a:extLst>
              <a:ext uri="{FF2B5EF4-FFF2-40B4-BE49-F238E27FC236}">
                <a16:creationId xmlns:a16="http://schemas.microsoft.com/office/drawing/2014/main" id="{BFEAD20C-BD81-E61E-6AB4-1AE51FE20B05}"/>
              </a:ext>
            </a:extLst>
          </p:cNvPr>
          <p:cNvSpPr/>
          <p:nvPr/>
        </p:nvSpPr>
        <p:spPr>
          <a:xfrm>
            <a:off x="6758481" y="1437046"/>
            <a:ext cx="16111" cy="3568481"/>
          </a:xfrm>
          <a:custGeom>
            <a:avLst/>
            <a:gdLst>
              <a:gd name="connsiteX0" fmla="*/ 0 w 12083"/>
              <a:gd name="connsiteY0" fmla="*/ 0 h 2676361"/>
              <a:gd name="connsiteX1" fmla="*/ 0 w 12083"/>
              <a:gd name="connsiteY1" fmla="*/ 2676361 h 2676361"/>
            </a:gdLst>
            <a:ahLst/>
            <a:cxnLst>
              <a:cxn ang="0">
                <a:pos x="connsiteX0" y="connsiteY0"/>
              </a:cxn>
              <a:cxn ang="0">
                <a:pos x="connsiteX1" y="connsiteY1"/>
              </a:cxn>
            </a:cxnLst>
            <a:rect l="l" t="t" r="r" b="b"/>
            <a:pathLst>
              <a:path w="12083" h="2676361">
                <a:moveTo>
                  <a:pt x="0" y="0"/>
                </a:moveTo>
                <a:lnTo>
                  <a:pt x="0" y="2676361"/>
                </a:lnTo>
              </a:path>
            </a:pathLst>
          </a:custGeom>
          <a:ln w="12070" cap="flat">
            <a:solidFill>
              <a:srgbClr val="888888"/>
            </a:solidFill>
            <a:custDash>
              <a:ds d="300000" sp="150000"/>
            </a:custDash>
            <a:miter/>
          </a:ln>
        </p:spPr>
        <p:txBody>
          <a:bodyPr rtlCol="0" anchor="ctr"/>
          <a:lstStyle/>
          <a:p>
            <a:endParaRPr lang="en-IN" sz="2400"/>
          </a:p>
        </p:txBody>
      </p:sp>
      <p:sp>
        <p:nvSpPr>
          <p:cNvPr id="49" name="Freeform: Shape 48">
            <a:extLst>
              <a:ext uri="{FF2B5EF4-FFF2-40B4-BE49-F238E27FC236}">
                <a16:creationId xmlns:a16="http://schemas.microsoft.com/office/drawing/2014/main" id="{B4517AA8-AEA8-BBA3-C3A9-F8DAB01A7B7F}"/>
              </a:ext>
            </a:extLst>
          </p:cNvPr>
          <p:cNvSpPr/>
          <p:nvPr/>
        </p:nvSpPr>
        <p:spPr>
          <a:xfrm>
            <a:off x="8047335" y="1437046"/>
            <a:ext cx="16111" cy="3568481"/>
          </a:xfrm>
          <a:custGeom>
            <a:avLst/>
            <a:gdLst>
              <a:gd name="connsiteX0" fmla="*/ 0 w 12083"/>
              <a:gd name="connsiteY0" fmla="*/ 0 h 2676361"/>
              <a:gd name="connsiteX1" fmla="*/ 0 w 12083"/>
              <a:gd name="connsiteY1" fmla="*/ 2676361 h 2676361"/>
            </a:gdLst>
            <a:ahLst/>
            <a:cxnLst>
              <a:cxn ang="0">
                <a:pos x="connsiteX0" y="connsiteY0"/>
              </a:cxn>
              <a:cxn ang="0">
                <a:pos x="connsiteX1" y="connsiteY1"/>
              </a:cxn>
            </a:cxnLst>
            <a:rect l="l" t="t" r="r" b="b"/>
            <a:pathLst>
              <a:path w="12083" h="2676361">
                <a:moveTo>
                  <a:pt x="0" y="0"/>
                </a:moveTo>
                <a:lnTo>
                  <a:pt x="0" y="2676361"/>
                </a:lnTo>
              </a:path>
            </a:pathLst>
          </a:custGeom>
          <a:ln w="12070" cap="flat">
            <a:solidFill>
              <a:srgbClr val="888888"/>
            </a:solidFill>
            <a:custDash>
              <a:ds d="300000" sp="150000"/>
            </a:custDash>
            <a:miter/>
          </a:ln>
        </p:spPr>
        <p:txBody>
          <a:bodyPr rtlCol="0" anchor="ctr"/>
          <a:lstStyle/>
          <a:p>
            <a:endParaRPr lang="en-IN" sz="2400"/>
          </a:p>
        </p:txBody>
      </p:sp>
      <p:sp>
        <p:nvSpPr>
          <p:cNvPr id="50" name="Freeform: Shape 49">
            <a:extLst>
              <a:ext uri="{FF2B5EF4-FFF2-40B4-BE49-F238E27FC236}">
                <a16:creationId xmlns:a16="http://schemas.microsoft.com/office/drawing/2014/main" id="{BC60E4CB-38CA-BCEB-73AA-BD718B44BA64}"/>
              </a:ext>
            </a:extLst>
          </p:cNvPr>
          <p:cNvSpPr/>
          <p:nvPr/>
        </p:nvSpPr>
        <p:spPr>
          <a:xfrm>
            <a:off x="6758480" y="1437046"/>
            <a:ext cx="1288853" cy="118949"/>
          </a:xfrm>
          <a:custGeom>
            <a:avLst/>
            <a:gdLst>
              <a:gd name="connsiteX0" fmla="*/ 0 w 966640"/>
              <a:gd name="connsiteY0" fmla="*/ 0 h 89212"/>
              <a:gd name="connsiteX1" fmla="*/ 966640 w 966640"/>
              <a:gd name="connsiteY1" fmla="*/ 0 h 89212"/>
              <a:gd name="connsiteX2" fmla="*/ 966640 w 966640"/>
              <a:gd name="connsiteY2" fmla="*/ 89212 h 89212"/>
              <a:gd name="connsiteX3" fmla="*/ 0 w 966640"/>
              <a:gd name="connsiteY3" fmla="*/ 89212 h 89212"/>
            </a:gdLst>
            <a:ahLst/>
            <a:cxnLst>
              <a:cxn ang="0">
                <a:pos x="connsiteX0" y="connsiteY0"/>
              </a:cxn>
              <a:cxn ang="0">
                <a:pos x="connsiteX1" y="connsiteY1"/>
              </a:cxn>
              <a:cxn ang="0">
                <a:pos x="connsiteX2" y="connsiteY2"/>
              </a:cxn>
              <a:cxn ang="0">
                <a:pos x="connsiteX3" y="connsiteY3"/>
              </a:cxn>
            </a:cxnLst>
            <a:rect l="l" t="t" r="r" b="b"/>
            <a:pathLst>
              <a:path w="966640" h="89212">
                <a:moveTo>
                  <a:pt x="0" y="0"/>
                </a:moveTo>
                <a:lnTo>
                  <a:pt x="966640" y="0"/>
                </a:lnTo>
                <a:lnTo>
                  <a:pt x="966640" y="89212"/>
                </a:lnTo>
                <a:lnTo>
                  <a:pt x="0" y="89212"/>
                </a:lnTo>
                <a:close/>
              </a:path>
            </a:pathLst>
          </a:custGeom>
          <a:solidFill>
            <a:srgbClr val="3498DB"/>
          </a:solidFill>
          <a:ln w="12070" cap="flat">
            <a:solidFill>
              <a:srgbClr val="3498DB"/>
            </a:solidFill>
            <a:prstDash val="solid"/>
            <a:miter/>
          </a:ln>
        </p:spPr>
        <p:txBody>
          <a:bodyPr rtlCol="0" anchor="ctr"/>
          <a:lstStyle/>
          <a:p>
            <a:endParaRPr lang="en-IN" sz="2400"/>
          </a:p>
        </p:txBody>
      </p:sp>
      <p:sp>
        <p:nvSpPr>
          <p:cNvPr id="51" name="TextBox 50">
            <a:extLst>
              <a:ext uri="{FF2B5EF4-FFF2-40B4-BE49-F238E27FC236}">
                <a16:creationId xmlns:a16="http://schemas.microsoft.com/office/drawing/2014/main" id="{F29490EB-A0EB-BEC3-CF5A-180D2E2FE207}"/>
              </a:ext>
            </a:extLst>
          </p:cNvPr>
          <p:cNvSpPr txBox="1"/>
          <p:nvPr/>
        </p:nvSpPr>
        <p:spPr>
          <a:xfrm>
            <a:off x="6982054" y="1221935"/>
            <a:ext cx="764633" cy="153888"/>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3498DB"/>
                </a:solidFill>
                <a:latin typeface="Arial"/>
                <a:cs typeface="Arial"/>
                <a:sym typeface="Arial"/>
                <a:rtl val="0"/>
              </a:rPr>
              <a:t>TTT = 320ms</a:t>
            </a:r>
          </a:p>
        </p:txBody>
      </p:sp>
      <p:sp>
        <p:nvSpPr>
          <p:cNvPr id="52" name="Freeform: Shape 51">
            <a:extLst>
              <a:ext uri="{FF2B5EF4-FFF2-40B4-BE49-F238E27FC236}">
                <a16:creationId xmlns:a16="http://schemas.microsoft.com/office/drawing/2014/main" id="{EE7DD943-2C49-0B1F-468D-40C2E39AD2C1}"/>
              </a:ext>
            </a:extLst>
          </p:cNvPr>
          <p:cNvSpPr/>
          <p:nvPr/>
        </p:nvSpPr>
        <p:spPr>
          <a:xfrm>
            <a:off x="2666370" y="4244251"/>
            <a:ext cx="128885" cy="95159"/>
          </a:xfrm>
          <a:custGeom>
            <a:avLst/>
            <a:gdLst>
              <a:gd name="connsiteX0" fmla="*/ 96664 w 96664"/>
              <a:gd name="connsiteY0" fmla="*/ 35685 h 71369"/>
              <a:gd name="connsiteX1" fmla="*/ 48332 w 96664"/>
              <a:gd name="connsiteY1" fmla="*/ 71370 h 71369"/>
              <a:gd name="connsiteX2" fmla="*/ 0 w 96664"/>
              <a:gd name="connsiteY2" fmla="*/ 35685 h 71369"/>
              <a:gd name="connsiteX3" fmla="*/ 48332 w 96664"/>
              <a:gd name="connsiteY3" fmla="*/ 0 h 71369"/>
              <a:gd name="connsiteX4" fmla="*/ 96664 w 96664"/>
              <a:gd name="connsiteY4" fmla="*/ 35685 h 71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64" h="71369">
                <a:moveTo>
                  <a:pt x="96664" y="35685"/>
                </a:moveTo>
                <a:cubicBezTo>
                  <a:pt x="96664" y="55393"/>
                  <a:pt x="75025" y="71370"/>
                  <a:pt x="48332" y="71370"/>
                </a:cubicBezTo>
                <a:cubicBezTo>
                  <a:pt x="21639" y="71370"/>
                  <a:pt x="0" y="55393"/>
                  <a:pt x="0" y="35685"/>
                </a:cubicBezTo>
                <a:cubicBezTo>
                  <a:pt x="0" y="15977"/>
                  <a:pt x="21639" y="0"/>
                  <a:pt x="48332" y="0"/>
                </a:cubicBezTo>
                <a:cubicBezTo>
                  <a:pt x="75025" y="0"/>
                  <a:pt x="96664" y="15977"/>
                  <a:pt x="96664" y="35685"/>
                </a:cubicBezTo>
                <a:close/>
              </a:path>
            </a:pathLst>
          </a:custGeom>
          <a:solidFill>
            <a:srgbClr val="3498DB"/>
          </a:solidFill>
          <a:ln w="12070" cap="flat">
            <a:noFill/>
            <a:prstDash val="solid"/>
            <a:miter/>
          </a:ln>
        </p:spPr>
        <p:txBody>
          <a:bodyPr rtlCol="0" anchor="ctr"/>
          <a:lstStyle/>
          <a:p>
            <a:endParaRPr lang="en-IN" sz="2400"/>
          </a:p>
        </p:txBody>
      </p:sp>
      <p:sp>
        <p:nvSpPr>
          <p:cNvPr id="53" name="TextBox 52">
            <a:extLst>
              <a:ext uri="{FF2B5EF4-FFF2-40B4-BE49-F238E27FC236}">
                <a16:creationId xmlns:a16="http://schemas.microsoft.com/office/drawing/2014/main" id="{BBC28C07-9137-789A-434C-4C7083C2542E}"/>
              </a:ext>
            </a:extLst>
          </p:cNvPr>
          <p:cNvSpPr txBox="1"/>
          <p:nvPr/>
        </p:nvSpPr>
        <p:spPr>
          <a:xfrm>
            <a:off x="2838665" y="4256505"/>
            <a:ext cx="553037" cy="153888"/>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333333"/>
                </a:solidFill>
                <a:latin typeface="Arial"/>
                <a:cs typeface="Arial"/>
                <a:sym typeface="Arial"/>
                <a:rtl val="0"/>
              </a:rPr>
              <a:t>-134 dBm</a:t>
            </a:r>
          </a:p>
        </p:txBody>
      </p:sp>
      <p:sp>
        <p:nvSpPr>
          <p:cNvPr id="54" name="Freeform: Shape 53">
            <a:extLst>
              <a:ext uri="{FF2B5EF4-FFF2-40B4-BE49-F238E27FC236}">
                <a16:creationId xmlns:a16="http://schemas.microsoft.com/office/drawing/2014/main" id="{4927A9AE-C0AC-B09D-D67C-C3F640DDD510}"/>
              </a:ext>
            </a:extLst>
          </p:cNvPr>
          <p:cNvSpPr/>
          <p:nvPr/>
        </p:nvSpPr>
        <p:spPr>
          <a:xfrm>
            <a:off x="5082971" y="3530555"/>
            <a:ext cx="128885" cy="95159"/>
          </a:xfrm>
          <a:custGeom>
            <a:avLst/>
            <a:gdLst>
              <a:gd name="connsiteX0" fmla="*/ 96664 w 96664"/>
              <a:gd name="connsiteY0" fmla="*/ 35685 h 71369"/>
              <a:gd name="connsiteX1" fmla="*/ 48332 w 96664"/>
              <a:gd name="connsiteY1" fmla="*/ 71370 h 71369"/>
              <a:gd name="connsiteX2" fmla="*/ 0 w 96664"/>
              <a:gd name="connsiteY2" fmla="*/ 35685 h 71369"/>
              <a:gd name="connsiteX3" fmla="*/ 48332 w 96664"/>
              <a:gd name="connsiteY3" fmla="*/ 0 h 71369"/>
              <a:gd name="connsiteX4" fmla="*/ 96664 w 96664"/>
              <a:gd name="connsiteY4" fmla="*/ 35685 h 71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64" h="71369">
                <a:moveTo>
                  <a:pt x="96664" y="35685"/>
                </a:moveTo>
                <a:cubicBezTo>
                  <a:pt x="96664" y="55393"/>
                  <a:pt x="75025" y="71370"/>
                  <a:pt x="48332" y="71370"/>
                </a:cubicBezTo>
                <a:cubicBezTo>
                  <a:pt x="21639" y="71370"/>
                  <a:pt x="0" y="55393"/>
                  <a:pt x="0" y="35685"/>
                </a:cubicBezTo>
                <a:cubicBezTo>
                  <a:pt x="0" y="15977"/>
                  <a:pt x="21639" y="0"/>
                  <a:pt x="48332" y="0"/>
                </a:cubicBezTo>
                <a:cubicBezTo>
                  <a:pt x="75025" y="0"/>
                  <a:pt x="96664" y="15977"/>
                  <a:pt x="96664" y="35685"/>
                </a:cubicBezTo>
                <a:close/>
              </a:path>
            </a:pathLst>
          </a:custGeom>
          <a:solidFill>
            <a:srgbClr val="3498DB"/>
          </a:solidFill>
          <a:ln w="12070" cap="flat">
            <a:noFill/>
            <a:prstDash val="solid"/>
            <a:miter/>
          </a:ln>
        </p:spPr>
        <p:txBody>
          <a:bodyPr rtlCol="0" anchor="ctr"/>
          <a:lstStyle/>
          <a:p>
            <a:endParaRPr lang="en-IN" sz="2400"/>
          </a:p>
        </p:txBody>
      </p:sp>
      <p:sp>
        <p:nvSpPr>
          <p:cNvPr id="55" name="TextBox 54">
            <a:extLst>
              <a:ext uri="{FF2B5EF4-FFF2-40B4-BE49-F238E27FC236}">
                <a16:creationId xmlns:a16="http://schemas.microsoft.com/office/drawing/2014/main" id="{68EEB327-3538-77C9-2F40-4D77C10925E2}"/>
              </a:ext>
            </a:extLst>
          </p:cNvPr>
          <p:cNvSpPr txBox="1"/>
          <p:nvPr/>
        </p:nvSpPr>
        <p:spPr>
          <a:xfrm>
            <a:off x="5255266" y="3573752"/>
            <a:ext cx="553037" cy="153888"/>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333333"/>
                </a:solidFill>
                <a:latin typeface="Arial"/>
                <a:cs typeface="Arial"/>
                <a:sym typeface="Arial"/>
                <a:rtl val="0"/>
              </a:rPr>
              <a:t>-120 dBm</a:t>
            </a:r>
          </a:p>
        </p:txBody>
      </p:sp>
      <p:sp>
        <p:nvSpPr>
          <p:cNvPr id="56" name="Freeform: Shape 55">
            <a:extLst>
              <a:ext uri="{FF2B5EF4-FFF2-40B4-BE49-F238E27FC236}">
                <a16:creationId xmlns:a16="http://schemas.microsoft.com/office/drawing/2014/main" id="{074857A6-DF6C-F6D0-0B07-B75D65E39B0F}"/>
              </a:ext>
            </a:extLst>
          </p:cNvPr>
          <p:cNvSpPr/>
          <p:nvPr/>
        </p:nvSpPr>
        <p:spPr>
          <a:xfrm>
            <a:off x="6694038" y="2697910"/>
            <a:ext cx="128885" cy="95159"/>
          </a:xfrm>
          <a:custGeom>
            <a:avLst/>
            <a:gdLst>
              <a:gd name="connsiteX0" fmla="*/ 96664 w 96664"/>
              <a:gd name="connsiteY0" fmla="*/ 35685 h 71369"/>
              <a:gd name="connsiteX1" fmla="*/ 48332 w 96664"/>
              <a:gd name="connsiteY1" fmla="*/ 71370 h 71369"/>
              <a:gd name="connsiteX2" fmla="*/ 0 w 96664"/>
              <a:gd name="connsiteY2" fmla="*/ 35685 h 71369"/>
              <a:gd name="connsiteX3" fmla="*/ 48332 w 96664"/>
              <a:gd name="connsiteY3" fmla="*/ 0 h 71369"/>
              <a:gd name="connsiteX4" fmla="*/ 96664 w 96664"/>
              <a:gd name="connsiteY4" fmla="*/ 35685 h 71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64" h="71369">
                <a:moveTo>
                  <a:pt x="96664" y="35685"/>
                </a:moveTo>
                <a:cubicBezTo>
                  <a:pt x="96664" y="55393"/>
                  <a:pt x="75025" y="71370"/>
                  <a:pt x="48332" y="71370"/>
                </a:cubicBezTo>
                <a:cubicBezTo>
                  <a:pt x="21639" y="71370"/>
                  <a:pt x="0" y="55393"/>
                  <a:pt x="0" y="35685"/>
                </a:cubicBezTo>
                <a:cubicBezTo>
                  <a:pt x="0" y="15977"/>
                  <a:pt x="21639" y="0"/>
                  <a:pt x="48332" y="0"/>
                </a:cubicBezTo>
                <a:cubicBezTo>
                  <a:pt x="75025" y="0"/>
                  <a:pt x="96664" y="15977"/>
                  <a:pt x="96664" y="35685"/>
                </a:cubicBezTo>
                <a:close/>
              </a:path>
            </a:pathLst>
          </a:custGeom>
          <a:solidFill>
            <a:srgbClr val="3498DB"/>
          </a:solidFill>
          <a:ln w="12070" cap="flat">
            <a:noFill/>
            <a:prstDash val="solid"/>
            <a:miter/>
          </a:ln>
        </p:spPr>
        <p:txBody>
          <a:bodyPr rtlCol="0" anchor="ctr"/>
          <a:lstStyle/>
          <a:p>
            <a:endParaRPr lang="en-IN" sz="2400"/>
          </a:p>
        </p:txBody>
      </p:sp>
      <p:sp>
        <p:nvSpPr>
          <p:cNvPr id="57" name="TextBox 56">
            <a:extLst>
              <a:ext uri="{FF2B5EF4-FFF2-40B4-BE49-F238E27FC236}">
                <a16:creationId xmlns:a16="http://schemas.microsoft.com/office/drawing/2014/main" id="{B8B19363-0B02-89FD-1BE2-3D9B7E541D2A}"/>
              </a:ext>
            </a:extLst>
          </p:cNvPr>
          <p:cNvSpPr txBox="1"/>
          <p:nvPr/>
        </p:nvSpPr>
        <p:spPr>
          <a:xfrm>
            <a:off x="6086539" y="2642087"/>
            <a:ext cx="553037" cy="153888"/>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333333"/>
                </a:solidFill>
                <a:latin typeface="Arial"/>
                <a:cs typeface="Arial"/>
                <a:sym typeface="Arial"/>
                <a:rtl val="0"/>
              </a:rPr>
              <a:t>-107 dBm</a:t>
            </a:r>
          </a:p>
        </p:txBody>
      </p:sp>
      <p:sp>
        <p:nvSpPr>
          <p:cNvPr id="58" name="Freeform: Shape 57">
            <a:extLst>
              <a:ext uri="{FF2B5EF4-FFF2-40B4-BE49-F238E27FC236}">
                <a16:creationId xmlns:a16="http://schemas.microsoft.com/office/drawing/2014/main" id="{C78C4031-49C9-3892-725B-D8FB9DDBE61C}"/>
              </a:ext>
            </a:extLst>
          </p:cNvPr>
          <p:cNvSpPr/>
          <p:nvPr/>
        </p:nvSpPr>
        <p:spPr>
          <a:xfrm>
            <a:off x="7982892" y="2281586"/>
            <a:ext cx="128885" cy="95159"/>
          </a:xfrm>
          <a:custGeom>
            <a:avLst/>
            <a:gdLst>
              <a:gd name="connsiteX0" fmla="*/ 96664 w 96664"/>
              <a:gd name="connsiteY0" fmla="*/ 35685 h 71369"/>
              <a:gd name="connsiteX1" fmla="*/ 48332 w 96664"/>
              <a:gd name="connsiteY1" fmla="*/ 71370 h 71369"/>
              <a:gd name="connsiteX2" fmla="*/ 0 w 96664"/>
              <a:gd name="connsiteY2" fmla="*/ 35685 h 71369"/>
              <a:gd name="connsiteX3" fmla="*/ 48332 w 96664"/>
              <a:gd name="connsiteY3" fmla="*/ 0 h 71369"/>
              <a:gd name="connsiteX4" fmla="*/ 96664 w 96664"/>
              <a:gd name="connsiteY4" fmla="*/ 35685 h 71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64" h="71369">
                <a:moveTo>
                  <a:pt x="96664" y="35685"/>
                </a:moveTo>
                <a:cubicBezTo>
                  <a:pt x="96664" y="55393"/>
                  <a:pt x="75025" y="71370"/>
                  <a:pt x="48332" y="71370"/>
                </a:cubicBezTo>
                <a:cubicBezTo>
                  <a:pt x="21639" y="71370"/>
                  <a:pt x="0" y="55393"/>
                  <a:pt x="0" y="35685"/>
                </a:cubicBezTo>
                <a:cubicBezTo>
                  <a:pt x="0" y="15977"/>
                  <a:pt x="21639" y="0"/>
                  <a:pt x="48332" y="0"/>
                </a:cubicBezTo>
                <a:cubicBezTo>
                  <a:pt x="75025" y="0"/>
                  <a:pt x="96664" y="15977"/>
                  <a:pt x="96664" y="35685"/>
                </a:cubicBezTo>
                <a:close/>
              </a:path>
            </a:pathLst>
          </a:custGeom>
          <a:solidFill>
            <a:srgbClr val="E74C3C"/>
          </a:solidFill>
          <a:ln w="12070" cap="flat">
            <a:noFill/>
            <a:prstDash val="solid"/>
            <a:miter/>
          </a:ln>
        </p:spPr>
        <p:txBody>
          <a:bodyPr rtlCol="0" anchor="ctr"/>
          <a:lstStyle/>
          <a:p>
            <a:endParaRPr lang="en-IN" sz="2400"/>
          </a:p>
        </p:txBody>
      </p:sp>
      <p:sp>
        <p:nvSpPr>
          <p:cNvPr id="59" name="TextBox 58">
            <a:extLst>
              <a:ext uri="{FF2B5EF4-FFF2-40B4-BE49-F238E27FC236}">
                <a16:creationId xmlns:a16="http://schemas.microsoft.com/office/drawing/2014/main" id="{1195B9D4-6E74-6969-0AD4-F5AEDDC1A351}"/>
              </a:ext>
            </a:extLst>
          </p:cNvPr>
          <p:cNvSpPr txBox="1"/>
          <p:nvPr/>
        </p:nvSpPr>
        <p:spPr>
          <a:xfrm>
            <a:off x="7777666" y="2013671"/>
            <a:ext cx="553037" cy="153888"/>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E74C3C"/>
                </a:solidFill>
                <a:latin typeface="Arial"/>
                <a:cs typeface="Arial"/>
                <a:sym typeface="Arial"/>
                <a:rtl val="0"/>
              </a:rPr>
              <a:t>-100 dBm</a:t>
            </a:r>
          </a:p>
        </p:txBody>
      </p:sp>
      <p:sp>
        <p:nvSpPr>
          <p:cNvPr id="60" name="TextBox 59">
            <a:extLst>
              <a:ext uri="{FF2B5EF4-FFF2-40B4-BE49-F238E27FC236}">
                <a16:creationId xmlns:a16="http://schemas.microsoft.com/office/drawing/2014/main" id="{50016CA0-90E9-513B-B18D-EAE11C9C95E1}"/>
              </a:ext>
            </a:extLst>
          </p:cNvPr>
          <p:cNvSpPr txBox="1"/>
          <p:nvPr/>
        </p:nvSpPr>
        <p:spPr>
          <a:xfrm>
            <a:off x="7087659" y="2565579"/>
            <a:ext cx="1293624" cy="169277"/>
          </a:xfrm>
          <a:prstGeom prst="rect">
            <a:avLst/>
          </a:prstGeom>
          <a:noFill/>
          <a:ln>
            <a:noFill/>
          </a:ln>
        </p:spPr>
        <p:txBody>
          <a:bodyPr wrap="none" lIns="0" tIns="0" rIns="0" bIns="0" rtlCol="0">
            <a:spAutoFit/>
          </a:bodyPr>
          <a:lstStyle/>
          <a:p>
            <a:pPr defTabSz="239994">
              <a:tabLst>
                <a:tab pos="239994" algn="l"/>
              </a:tabLst>
            </a:pPr>
            <a:r>
              <a:rPr lang="en-IN" sz="1100" b="1" dirty="0">
                <a:ln/>
                <a:solidFill>
                  <a:srgbClr val="E74C3C"/>
                </a:solidFill>
                <a:latin typeface="Arial"/>
                <a:cs typeface="Arial"/>
                <a:sym typeface="Arial"/>
                <a:rtl val="0"/>
              </a:rPr>
              <a:t>Event A1 Triggered</a:t>
            </a:r>
          </a:p>
        </p:txBody>
      </p:sp>
      <p:sp>
        <p:nvSpPr>
          <p:cNvPr id="61" name="Freeform: Shape 60">
            <a:extLst>
              <a:ext uri="{FF2B5EF4-FFF2-40B4-BE49-F238E27FC236}">
                <a16:creationId xmlns:a16="http://schemas.microsoft.com/office/drawing/2014/main" id="{B006D1A8-5A41-8A6D-6E27-E2F55D052F29}"/>
              </a:ext>
            </a:extLst>
          </p:cNvPr>
          <p:cNvSpPr/>
          <p:nvPr/>
        </p:nvSpPr>
        <p:spPr>
          <a:xfrm>
            <a:off x="9110639" y="1984213"/>
            <a:ext cx="128885" cy="95159"/>
          </a:xfrm>
          <a:custGeom>
            <a:avLst/>
            <a:gdLst>
              <a:gd name="connsiteX0" fmla="*/ 96664 w 96664"/>
              <a:gd name="connsiteY0" fmla="*/ 35685 h 71369"/>
              <a:gd name="connsiteX1" fmla="*/ 48332 w 96664"/>
              <a:gd name="connsiteY1" fmla="*/ 71370 h 71369"/>
              <a:gd name="connsiteX2" fmla="*/ 0 w 96664"/>
              <a:gd name="connsiteY2" fmla="*/ 35685 h 71369"/>
              <a:gd name="connsiteX3" fmla="*/ 48332 w 96664"/>
              <a:gd name="connsiteY3" fmla="*/ 0 h 71369"/>
              <a:gd name="connsiteX4" fmla="*/ 96664 w 96664"/>
              <a:gd name="connsiteY4" fmla="*/ 35685 h 71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64" h="71369">
                <a:moveTo>
                  <a:pt x="96664" y="35685"/>
                </a:moveTo>
                <a:cubicBezTo>
                  <a:pt x="96664" y="55393"/>
                  <a:pt x="75025" y="71370"/>
                  <a:pt x="48332" y="71370"/>
                </a:cubicBezTo>
                <a:cubicBezTo>
                  <a:pt x="21639" y="71370"/>
                  <a:pt x="0" y="55393"/>
                  <a:pt x="0" y="35685"/>
                </a:cubicBezTo>
                <a:cubicBezTo>
                  <a:pt x="0" y="15977"/>
                  <a:pt x="21639" y="0"/>
                  <a:pt x="48332" y="0"/>
                </a:cubicBezTo>
                <a:cubicBezTo>
                  <a:pt x="75025" y="0"/>
                  <a:pt x="96664" y="15977"/>
                  <a:pt x="96664" y="35685"/>
                </a:cubicBezTo>
                <a:close/>
              </a:path>
            </a:pathLst>
          </a:custGeom>
          <a:solidFill>
            <a:srgbClr val="3498DB"/>
          </a:solidFill>
          <a:ln w="12070" cap="flat">
            <a:noFill/>
            <a:prstDash val="solid"/>
            <a:miter/>
          </a:ln>
        </p:spPr>
        <p:txBody>
          <a:bodyPr rtlCol="0" anchor="ctr"/>
          <a:lstStyle/>
          <a:p>
            <a:endParaRPr lang="en-IN" sz="2400"/>
          </a:p>
        </p:txBody>
      </p:sp>
      <p:sp>
        <p:nvSpPr>
          <p:cNvPr id="62" name="TextBox 61">
            <a:extLst>
              <a:ext uri="{FF2B5EF4-FFF2-40B4-BE49-F238E27FC236}">
                <a16:creationId xmlns:a16="http://schemas.microsoft.com/office/drawing/2014/main" id="{4D6CCB78-3BE7-7A68-713F-24B74B07DD49}"/>
              </a:ext>
            </a:extLst>
          </p:cNvPr>
          <p:cNvSpPr txBox="1"/>
          <p:nvPr/>
        </p:nvSpPr>
        <p:spPr>
          <a:xfrm>
            <a:off x="8730948" y="1685353"/>
            <a:ext cx="482504" cy="153888"/>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333333"/>
                </a:solidFill>
                <a:latin typeface="Arial"/>
                <a:cs typeface="Arial"/>
                <a:sym typeface="Arial"/>
                <a:rtl val="0"/>
              </a:rPr>
              <a:t>-94 dBm</a:t>
            </a:r>
          </a:p>
        </p:txBody>
      </p:sp>
      <p:sp>
        <p:nvSpPr>
          <p:cNvPr id="63" name="Freeform: Shape 62">
            <a:extLst>
              <a:ext uri="{FF2B5EF4-FFF2-40B4-BE49-F238E27FC236}">
                <a16:creationId xmlns:a16="http://schemas.microsoft.com/office/drawing/2014/main" id="{5664D987-6ECA-76D5-0713-B5F8B1F6FB7E}"/>
              </a:ext>
            </a:extLst>
          </p:cNvPr>
          <p:cNvSpPr/>
          <p:nvPr/>
        </p:nvSpPr>
        <p:spPr>
          <a:xfrm>
            <a:off x="1603066" y="1080197"/>
            <a:ext cx="4188775" cy="1427392"/>
          </a:xfrm>
          <a:custGeom>
            <a:avLst/>
            <a:gdLst>
              <a:gd name="connsiteX0" fmla="*/ 3081166 w 3141581"/>
              <a:gd name="connsiteY0" fmla="*/ 0 h 1070544"/>
              <a:gd name="connsiteX1" fmla="*/ 3141581 w 3141581"/>
              <a:gd name="connsiteY1" fmla="*/ 0 h 1070544"/>
              <a:gd name="connsiteX2" fmla="*/ 3141581 w 3141581"/>
              <a:gd name="connsiteY2" fmla="*/ 1070545 h 1070544"/>
              <a:gd name="connsiteX3" fmla="*/ 3081166 w 3141581"/>
              <a:gd name="connsiteY3" fmla="*/ 1070545 h 1070544"/>
              <a:gd name="connsiteX4" fmla="*/ 60415 w 3141581"/>
              <a:gd name="connsiteY4" fmla="*/ 1070545 h 1070544"/>
              <a:gd name="connsiteX5" fmla="*/ 0 w 3141581"/>
              <a:gd name="connsiteY5" fmla="*/ 1070545 h 1070544"/>
              <a:gd name="connsiteX6" fmla="*/ 0 w 3141581"/>
              <a:gd name="connsiteY6" fmla="*/ 0 h 1070544"/>
              <a:gd name="connsiteX7" fmla="*/ 60415 w 3141581"/>
              <a:gd name="connsiteY7" fmla="*/ 0 h 107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1581" h="1070544">
                <a:moveTo>
                  <a:pt x="3081166" y="0"/>
                </a:moveTo>
                <a:cubicBezTo>
                  <a:pt x="3114532" y="0"/>
                  <a:pt x="3141581" y="0"/>
                  <a:pt x="3141581" y="0"/>
                </a:cubicBezTo>
                <a:lnTo>
                  <a:pt x="3141581" y="1070545"/>
                </a:lnTo>
                <a:cubicBezTo>
                  <a:pt x="3141581" y="1070545"/>
                  <a:pt x="3114532" y="1070545"/>
                  <a:pt x="3081166" y="1070545"/>
                </a:cubicBezTo>
                <a:lnTo>
                  <a:pt x="60415" y="1070545"/>
                </a:lnTo>
                <a:cubicBezTo>
                  <a:pt x="27049" y="1070545"/>
                  <a:pt x="0" y="1070545"/>
                  <a:pt x="0" y="1070545"/>
                </a:cubicBezTo>
                <a:lnTo>
                  <a:pt x="0" y="0"/>
                </a:lnTo>
                <a:cubicBezTo>
                  <a:pt x="0" y="0"/>
                  <a:pt x="27049" y="0"/>
                  <a:pt x="60415" y="0"/>
                </a:cubicBezTo>
                <a:close/>
              </a:path>
            </a:pathLst>
          </a:custGeom>
          <a:solidFill>
            <a:srgbClr val="FFFFFF"/>
          </a:solidFill>
          <a:ln w="18104" cap="flat">
            <a:solidFill>
              <a:srgbClr val="3498DB"/>
            </a:solidFill>
            <a:prstDash val="solid"/>
            <a:miter/>
          </a:ln>
        </p:spPr>
        <p:txBody>
          <a:bodyPr rtlCol="0" anchor="ctr"/>
          <a:lstStyle/>
          <a:p>
            <a:endParaRPr lang="en-IN" sz="2400"/>
          </a:p>
        </p:txBody>
      </p:sp>
      <p:sp>
        <p:nvSpPr>
          <p:cNvPr id="64" name="TextBox 63">
            <a:extLst>
              <a:ext uri="{FF2B5EF4-FFF2-40B4-BE49-F238E27FC236}">
                <a16:creationId xmlns:a16="http://schemas.microsoft.com/office/drawing/2014/main" id="{B5069DA0-6DD5-A5EA-1FAE-6C08B6ECA549}"/>
              </a:ext>
            </a:extLst>
          </p:cNvPr>
          <p:cNvSpPr txBox="1"/>
          <p:nvPr/>
        </p:nvSpPr>
        <p:spPr>
          <a:xfrm>
            <a:off x="1803162" y="1212935"/>
            <a:ext cx="2870081" cy="184666"/>
          </a:xfrm>
          <a:prstGeom prst="rect">
            <a:avLst/>
          </a:prstGeom>
          <a:noFill/>
          <a:ln>
            <a:noFill/>
          </a:ln>
        </p:spPr>
        <p:txBody>
          <a:bodyPr wrap="none" lIns="0" tIns="0" rIns="0" bIns="0" rtlCol="0">
            <a:spAutoFit/>
          </a:bodyPr>
          <a:lstStyle/>
          <a:p>
            <a:pPr defTabSz="239994">
              <a:tabLst>
                <a:tab pos="239994" algn="l"/>
              </a:tabLst>
            </a:pPr>
            <a:r>
              <a:rPr lang="en-IN" sz="1200" b="1" dirty="0">
                <a:ln/>
                <a:solidFill>
                  <a:srgbClr val="3498DB"/>
                </a:solidFill>
                <a:latin typeface="Arial"/>
                <a:cs typeface="Arial"/>
                <a:sym typeface="Arial"/>
                <a:rtl val="0"/>
              </a:rPr>
              <a:t>5G NR Event A1 Parameters (Example):</a:t>
            </a:r>
          </a:p>
        </p:txBody>
      </p:sp>
      <p:sp>
        <p:nvSpPr>
          <p:cNvPr id="65" name="TextBox 64">
            <a:extLst>
              <a:ext uri="{FF2B5EF4-FFF2-40B4-BE49-F238E27FC236}">
                <a16:creationId xmlns:a16="http://schemas.microsoft.com/office/drawing/2014/main" id="{27F5AA68-0FEE-F019-258E-F3506CDE5A75}"/>
              </a:ext>
            </a:extLst>
          </p:cNvPr>
          <p:cNvSpPr txBox="1"/>
          <p:nvPr/>
        </p:nvSpPr>
        <p:spPr>
          <a:xfrm>
            <a:off x="1852672" y="1450351"/>
            <a:ext cx="2263440" cy="169277"/>
          </a:xfrm>
          <a:prstGeom prst="rect">
            <a:avLst/>
          </a:prstGeom>
          <a:noFill/>
          <a:ln>
            <a:noFill/>
          </a:ln>
        </p:spPr>
        <p:txBody>
          <a:bodyPr wrap="none" lIns="0" tIns="0" rIns="0" bIns="0" rtlCol="0">
            <a:spAutoFit/>
          </a:bodyPr>
          <a:lstStyle/>
          <a:p>
            <a:pPr defTabSz="239994">
              <a:tabLst>
                <a:tab pos="239994" algn="l"/>
              </a:tabLst>
            </a:pPr>
            <a:r>
              <a:rPr lang="en-IN" sz="1100" dirty="0">
                <a:ln/>
                <a:solidFill>
                  <a:srgbClr val="333333"/>
                </a:solidFill>
                <a:latin typeface="Arial"/>
                <a:cs typeface="Arial"/>
                <a:sym typeface="Arial"/>
                <a:rtl val="0"/>
              </a:rPr>
              <a:t>• Threshold_A1 = -100 dBm (RSRP)</a:t>
            </a:r>
          </a:p>
        </p:txBody>
      </p:sp>
      <p:sp>
        <p:nvSpPr>
          <p:cNvPr id="66" name="TextBox 65">
            <a:extLst>
              <a:ext uri="{FF2B5EF4-FFF2-40B4-BE49-F238E27FC236}">
                <a16:creationId xmlns:a16="http://schemas.microsoft.com/office/drawing/2014/main" id="{16AE37FA-C7DA-996C-AF3B-FB6421E6577A}"/>
              </a:ext>
            </a:extLst>
          </p:cNvPr>
          <p:cNvSpPr txBox="1"/>
          <p:nvPr/>
        </p:nvSpPr>
        <p:spPr>
          <a:xfrm>
            <a:off x="1852672" y="1688250"/>
            <a:ext cx="1195840" cy="169277"/>
          </a:xfrm>
          <a:prstGeom prst="rect">
            <a:avLst/>
          </a:prstGeom>
          <a:noFill/>
          <a:ln>
            <a:noFill/>
          </a:ln>
        </p:spPr>
        <p:txBody>
          <a:bodyPr wrap="none" lIns="0" tIns="0" rIns="0" bIns="0" rtlCol="0">
            <a:spAutoFit/>
          </a:bodyPr>
          <a:lstStyle/>
          <a:p>
            <a:pPr defTabSz="239994">
              <a:tabLst>
                <a:tab pos="239994" algn="l"/>
              </a:tabLst>
            </a:pPr>
            <a:r>
              <a:rPr lang="en-IN" sz="1100" dirty="0">
                <a:ln/>
                <a:solidFill>
                  <a:srgbClr val="333333"/>
                </a:solidFill>
                <a:latin typeface="Arial"/>
                <a:cs typeface="Arial"/>
                <a:sym typeface="Arial"/>
                <a:rtl val="0"/>
              </a:rPr>
              <a:t>• Hysteresis = 2 dB</a:t>
            </a:r>
          </a:p>
        </p:txBody>
      </p:sp>
      <p:sp>
        <p:nvSpPr>
          <p:cNvPr id="67" name="TextBox 66">
            <a:extLst>
              <a:ext uri="{FF2B5EF4-FFF2-40B4-BE49-F238E27FC236}">
                <a16:creationId xmlns:a16="http://schemas.microsoft.com/office/drawing/2014/main" id="{6212D108-A9D7-411E-4C33-5F3D82726632}"/>
              </a:ext>
            </a:extLst>
          </p:cNvPr>
          <p:cNvSpPr txBox="1"/>
          <p:nvPr/>
        </p:nvSpPr>
        <p:spPr>
          <a:xfrm>
            <a:off x="1852672" y="1926149"/>
            <a:ext cx="2071080" cy="169277"/>
          </a:xfrm>
          <a:prstGeom prst="rect">
            <a:avLst/>
          </a:prstGeom>
          <a:noFill/>
          <a:ln>
            <a:noFill/>
          </a:ln>
        </p:spPr>
        <p:txBody>
          <a:bodyPr wrap="none" lIns="0" tIns="0" rIns="0" bIns="0" rtlCol="0">
            <a:spAutoFit/>
          </a:bodyPr>
          <a:lstStyle/>
          <a:p>
            <a:pPr defTabSz="239994">
              <a:tabLst>
                <a:tab pos="239994" algn="l"/>
              </a:tabLst>
            </a:pPr>
            <a:r>
              <a:rPr lang="en-IN" sz="1100" dirty="0">
                <a:ln/>
                <a:solidFill>
                  <a:srgbClr val="333333"/>
                </a:solidFill>
                <a:latin typeface="Arial"/>
                <a:cs typeface="Arial"/>
                <a:sym typeface="Arial"/>
                <a:rtl val="0"/>
              </a:rPr>
              <a:t>• Time-to-Trigger (TTT) = 320 ms</a:t>
            </a:r>
          </a:p>
        </p:txBody>
      </p:sp>
      <p:sp>
        <p:nvSpPr>
          <p:cNvPr id="68" name="TextBox 67">
            <a:extLst>
              <a:ext uri="{FF2B5EF4-FFF2-40B4-BE49-F238E27FC236}">
                <a16:creationId xmlns:a16="http://schemas.microsoft.com/office/drawing/2014/main" id="{2651D656-584C-DC2A-53A7-5E6C43C24066}"/>
              </a:ext>
            </a:extLst>
          </p:cNvPr>
          <p:cNvSpPr txBox="1"/>
          <p:nvPr/>
        </p:nvSpPr>
        <p:spPr>
          <a:xfrm>
            <a:off x="1852673" y="2164047"/>
            <a:ext cx="1796967" cy="169277"/>
          </a:xfrm>
          <a:prstGeom prst="rect">
            <a:avLst/>
          </a:prstGeom>
          <a:noFill/>
          <a:ln>
            <a:noFill/>
          </a:ln>
        </p:spPr>
        <p:txBody>
          <a:bodyPr wrap="none" lIns="0" tIns="0" rIns="0" bIns="0" rtlCol="0">
            <a:spAutoFit/>
          </a:bodyPr>
          <a:lstStyle/>
          <a:p>
            <a:pPr defTabSz="239994">
              <a:tabLst>
                <a:tab pos="239994" algn="l"/>
              </a:tabLst>
            </a:pPr>
            <a:r>
              <a:rPr lang="en-IN" sz="1100" dirty="0">
                <a:ln/>
                <a:solidFill>
                  <a:srgbClr val="333333"/>
                </a:solidFill>
                <a:latin typeface="Arial"/>
                <a:cs typeface="Arial"/>
                <a:sym typeface="Arial"/>
                <a:rtl val="0"/>
              </a:rPr>
              <a:t>• Frequency = 3.5 GHz (n78)</a:t>
            </a:r>
          </a:p>
        </p:txBody>
      </p:sp>
      <p:sp>
        <p:nvSpPr>
          <p:cNvPr id="69" name="Freeform: Shape 68">
            <a:extLst>
              <a:ext uri="{FF2B5EF4-FFF2-40B4-BE49-F238E27FC236}">
                <a16:creationId xmlns:a16="http://schemas.microsoft.com/office/drawing/2014/main" id="{1F25B499-0DFD-D652-D914-47E68DA3EAE0}"/>
              </a:ext>
            </a:extLst>
          </p:cNvPr>
          <p:cNvSpPr/>
          <p:nvPr/>
        </p:nvSpPr>
        <p:spPr>
          <a:xfrm>
            <a:off x="7402907" y="5600274"/>
            <a:ext cx="4027668" cy="475797"/>
          </a:xfrm>
          <a:custGeom>
            <a:avLst/>
            <a:gdLst>
              <a:gd name="connsiteX0" fmla="*/ 2984502 w 3020751"/>
              <a:gd name="connsiteY0" fmla="*/ 0 h 356848"/>
              <a:gd name="connsiteX1" fmla="*/ 3020751 w 3020751"/>
              <a:gd name="connsiteY1" fmla="*/ 0 h 356848"/>
              <a:gd name="connsiteX2" fmla="*/ 3020751 w 3020751"/>
              <a:gd name="connsiteY2" fmla="*/ 356848 h 356848"/>
              <a:gd name="connsiteX3" fmla="*/ 2984502 w 3020751"/>
              <a:gd name="connsiteY3" fmla="*/ 356848 h 356848"/>
              <a:gd name="connsiteX4" fmla="*/ 36249 w 3020751"/>
              <a:gd name="connsiteY4" fmla="*/ 356848 h 356848"/>
              <a:gd name="connsiteX5" fmla="*/ 0 w 3020751"/>
              <a:gd name="connsiteY5" fmla="*/ 356848 h 356848"/>
              <a:gd name="connsiteX6" fmla="*/ 0 w 3020751"/>
              <a:gd name="connsiteY6" fmla="*/ 0 h 356848"/>
              <a:gd name="connsiteX7" fmla="*/ 36249 w 3020751"/>
              <a:gd name="connsiteY7" fmla="*/ 0 h 3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0751" h="356848">
                <a:moveTo>
                  <a:pt x="2984502" y="0"/>
                </a:moveTo>
                <a:cubicBezTo>
                  <a:pt x="3004522" y="0"/>
                  <a:pt x="3020751" y="0"/>
                  <a:pt x="3020751" y="0"/>
                </a:cubicBezTo>
                <a:lnTo>
                  <a:pt x="3020751" y="356848"/>
                </a:lnTo>
                <a:cubicBezTo>
                  <a:pt x="3020751" y="356848"/>
                  <a:pt x="3004522" y="356848"/>
                  <a:pt x="2984502" y="356848"/>
                </a:cubicBezTo>
                <a:lnTo>
                  <a:pt x="36249" y="356848"/>
                </a:lnTo>
                <a:cubicBezTo>
                  <a:pt x="16229" y="356848"/>
                  <a:pt x="0" y="356848"/>
                  <a:pt x="0" y="356848"/>
                </a:cubicBezTo>
                <a:lnTo>
                  <a:pt x="0" y="0"/>
                </a:lnTo>
                <a:cubicBezTo>
                  <a:pt x="0" y="0"/>
                  <a:pt x="16229" y="0"/>
                  <a:pt x="36249" y="0"/>
                </a:cubicBezTo>
                <a:close/>
              </a:path>
            </a:pathLst>
          </a:custGeom>
          <a:solidFill>
            <a:srgbClr val="FFFFFF"/>
          </a:solidFill>
          <a:ln w="18104" cap="flat">
            <a:solidFill>
              <a:srgbClr val="E74C3C"/>
            </a:solidFill>
            <a:prstDash val="solid"/>
            <a:miter/>
          </a:ln>
        </p:spPr>
        <p:txBody>
          <a:bodyPr rtlCol="0" anchor="ctr"/>
          <a:lstStyle/>
          <a:p>
            <a:endParaRPr lang="en-IN" sz="2400"/>
          </a:p>
        </p:txBody>
      </p:sp>
      <p:sp>
        <p:nvSpPr>
          <p:cNvPr id="70" name="TextBox 69">
            <a:extLst>
              <a:ext uri="{FF2B5EF4-FFF2-40B4-BE49-F238E27FC236}">
                <a16:creationId xmlns:a16="http://schemas.microsoft.com/office/drawing/2014/main" id="{5AAF80B4-A772-9F6F-A1C8-538D520C1993}"/>
              </a:ext>
            </a:extLst>
          </p:cNvPr>
          <p:cNvSpPr txBox="1"/>
          <p:nvPr/>
        </p:nvSpPr>
        <p:spPr>
          <a:xfrm>
            <a:off x="8407551" y="5664451"/>
            <a:ext cx="1348126" cy="169277"/>
          </a:xfrm>
          <a:prstGeom prst="rect">
            <a:avLst/>
          </a:prstGeom>
          <a:noFill/>
          <a:ln>
            <a:noFill/>
          </a:ln>
        </p:spPr>
        <p:txBody>
          <a:bodyPr wrap="none" lIns="0" tIns="0" rIns="0" bIns="0" rtlCol="0">
            <a:spAutoFit/>
          </a:bodyPr>
          <a:lstStyle/>
          <a:p>
            <a:pPr defTabSz="239994">
              <a:tabLst>
                <a:tab pos="239994" algn="l"/>
              </a:tabLst>
            </a:pPr>
            <a:r>
              <a:rPr lang="en-IN" sz="1100" b="1" dirty="0">
                <a:ln/>
                <a:solidFill>
                  <a:srgbClr val="E74C3C"/>
                </a:solidFill>
                <a:latin typeface="Arial"/>
                <a:cs typeface="Arial"/>
                <a:sym typeface="Arial"/>
                <a:rtl val="0"/>
              </a:rPr>
              <a:t>Event A1 Condition:</a:t>
            </a:r>
          </a:p>
        </p:txBody>
      </p:sp>
      <p:sp>
        <p:nvSpPr>
          <p:cNvPr id="71" name="TextBox 70">
            <a:extLst>
              <a:ext uri="{FF2B5EF4-FFF2-40B4-BE49-F238E27FC236}">
                <a16:creationId xmlns:a16="http://schemas.microsoft.com/office/drawing/2014/main" id="{E1A3E52A-E329-202E-3865-87B3587632CF}"/>
              </a:ext>
            </a:extLst>
          </p:cNvPr>
          <p:cNvSpPr txBox="1"/>
          <p:nvPr/>
        </p:nvSpPr>
        <p:spPr>
          <a:xfrm>
            <a:off x="8407551" y="5842875"/>
            <a:ext cx="1636666" cy="169277"/>
          </a:xfrm>
          <a:prstGeom prst="rect">
            <a:avLst/>
          </a:prstGeom>
          <a:noFill/>
          <a:ln>
            <a:noFill/>
          </a:ln>
        </p:spPr>
        <p:txBody>
          <a:bodyPr wrap="none" lIns="0" tIns="0" rIns="0" bIns="0" rtlCol="0">
            <a:spAutoFit/>
          </a:bodyPr>
          <a:lstStyle/>
          <a:p>
            <a:pPr defTabSz="239994">
              <a:tabLst>
                <a:tab pos="239994" algn="l"/>
              </a:tabLst>
            </a:pPr>
            <a:r>
              <a:rPr lang="en-IN" sz="1100" i="1" dirty="0">
                <a:ln/>
                <a:solidFill>
                  <a:srgbClr val="333333"/>
                </a:solidFill>
                <a:latin typeface="Arial"/>
                <a:cs typeface="Arial"/>
                <a:sym typeface="Arial"/>
                <a:rtl val="0"/>
              </a:rPr>
              <a:t>Mp + Hys &gt; Threshold_A1</a:t>
            </a:r>
          </a:p>
        </p:txBody>
      </p:sp>
      <p:sp>
        <p:nvSpPr>
          <p:cNvPr id="72" name="Freeform: Shape 71">
            <a:extLst>
              <a:ext uri="{FF2B5EF4-FFF2-40B4-BE49-F238E27FC236}">
                <a16:creationId xmlns:a16="http://schemas.microsoft.com/office/drawing/2014/main" id="{8C82E5C8-C936-E9C6-C6B9-6BB38B842255}"/>
              </a:ext>
            </a:extLst>
          </p:cNvPr>
          <p:cNvSpPr/>
          <p:nvPr/>
        </p:nvSpPr>
        <p:spPr>
          <a:xfrm>
            <a:off x="1287278" y="5600273"/>
            <a:ext cx="5446173" cy="545239"/>
          </a:xfrm>
          <a:custGeom>
            <a:avLst/>
            <a:gdLst>
              <a:gd name="connsiteX0" fmla="*/ 3830312 w 3866561"/>
              <a:gd name="connsiteY0" fmla="*/ 0 h 356848"/>
              <a:gd name="connsiteX1" fmla="*/ 3866561 w 3866561"/>
              <a:gd name="connsiteY1" fmla="*/ 0 h 356848"/>
              <a:gd name="connsiteX2" fmla="*/ 3866561 w 3866561"/>
              <a:gd name="connsiteY2" fmla="*/ 356848 h 356848"/>
              <a:gd name="connsiteX3" fmla="*/ 3830312 w 3866561"/>
              <a:gd name="connsiteY3" fmla="*/ 356848 h 356848"/>
              <a:gd name="connsiteX4" fmla="*/ 36249 w 3866561"/>
              <a:gd name="connsiteY4" fmla="*/ 356848 h 356848"/>
              <a:gd name="connsiteX5" fmla="*/ 0 w 3866561"/>
              <a:gd name="connsiteY5" fmla="*/ 356848 h 356848"/>
              <a:gd name="connsiteX6" fmla="*/ 0 w 3866561"/>
              <a:gd name="connsiteY6" fmla="*/ 0 h 356848"/>
              <a:gd name="connsiteX7" fmla="*/ 36249 w 3866561"/>
              <a:gd name="connsiteY7" fmla="*/ 0 h 35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6561" h="356848">
                <a:moveTo>
                  <a:pt x="3830312" y="0"/>
                </a:moveTo>
                <a:cubicBezTo>
                  <a:pt x="3850332" y="0"/>
                  <a:pt x="3866561" y="0"/>
                  <a:pt x="3866561" y="0"/>
                </a:cubicBezTo>
                <a:lnTo>
                  <a:pt x="3866561" y="356848"/>
                </a:lnTo>
                <a:cubicBezTo>
                  <a:pt x="3866561" y="356848"/>
                  <a:pt x="3850332" y="356848"/>
                  <a:pt x="3830312" y="356848"/>
                </a:cubicBezTo>
                <a:lnTo>
                  <a:pt x="36249" y="356848"/>
                </a:lnTo>
                <a:cubicBezTo>
                  <a:pt x="16229" y="356848"/>
                  <a:pt x="0" y="356848"/>
                  <a:pt x="0" y="356848"/>
                </a:cubicBezTo>
                <a:lnTo>
                  <a:pt x="0" y="0"/>
                </a:lnTo>
                <a:cubicBezTo>
                  <a:pt x="0" y="0"/>
                  <a:pt x="16229" y="0"/>
                  <a:pt x="36249" y="0"/>
                </a:cubicBezTo>
                <a:close/>
              </a:path>
            </a:pathLst>
          </a:custGeom>
          <a:solidFill>
            <a:srgbClr val="FFFFFF"/>
          </a:solidFill>
          <a:ln w="18104" cap="flat">
            <a:solidFill>
              <a:srgbClr val="333333"/>
            </a:solidFill>
            <a:prstDash val="solid"/>
            <a:miter/>
          </a:ln>
        </p:spPr>
        <p:txBody>
          <a:bodyPr rtlCol="0" anchor="ctr"/>
          <a:lstStyle/>
          <a:p>
            <a:endParaRPr lang="en-IN" sz="2400"/>
          </a:p>
        </p:txBody>
      </p:sp>
      <p:sp>
        <p:nvSpPr>
          <p:cNvPr id="73" name="TextBox 72">
            <a:extLst>
              <a:ext uri="{FF2B5EF4-FFF2-40B4-BE49-F238E27FC236}">
                <a16:creationId xmlns:a16="http://schemas.microsoft.com/office/drawing/2014/main" id="{1A8E0F5B-9499-4B01-129A-C05082F867AA}"/>
              </a:ext>
            </a:extLst>
          </p:cNvPr>
          <p:cNvSpPr txBox="1"/>
          <p:nvPr/>
        </p:nvSpPr>
        <p:spPr>
          <a:xfrm>
            <a:off x="1642253" y="5658263"/>
            <a:ext cx="1027525" cy="169277"/>
          </a:xfrm>
          <a:prstGeom prst="rect">
            <a:avLst/>
          </a:prstGeom>
          <a:noFill/>
          <a:ln>
            <a:noFill/>
          </a:ln>
        </p:spPr>
        <p:txBody>
          <a:bodyPr wrap="none" lIns="0" tIns="0" rIns="0" bIns="0" rtlCol="0">
            <a:spAutoFit/>
          </a:bodyPr>
          <a:lstStyle/>
          <a:p>
            <a:pPr defTabSz="239994">
              <a:tabLst>
                <a:tab pos="239994" algn="l"/>
              </a:tabLst>
            </a:pPr>
            <a:r>
              <a:rPr lang="en-IN" sz="1100" b="1" dirty="0">
                <a:ln/>
                <a:solidFill>
                  <a:srgbClr val="333333"/>
                </a:solidFill>
                <a:latin typeface="Arial"/>
                <a:cs typeface="Arial"/>
                <a:sym typeface="Arial"/>
                <a:rtl val="0"/>
              </a:rPr>
              <a:t>RRC Signaling:</a:t>
            </a:r>
          </a:p>
        </p:txBody>
      </p:sp>
      <p:sp>
        <p:nvSpPr>
          <p:cNvPr id="74" name="TextBox 73">
            <a:extLst>
              <a:ext uri="{FF2B5EF4-FFF2-40B4-BE49-F238E27FC236}">
                <a16:creationId xmlns:a16="http://schemas.microsoft.com/office/drawing/2014/main" id="{8FC38EF8-65C9-9BEE-02F6-A531C8CE4193}"/>
              </a:ext>
            </a:extLst>
          </p:cNvPr>
          <p:cNvSpPr txBox="1"/>
          <p:nvPr/>
        </p:nvSpPr>
        <p:spPr>
          <a:xfrm>
            <a:off x="1642252" y="5836687"/>
            <a:ext cx="4542910" cy="169277"/>
          </a:xfrm>
          <a:prstGeom prst="rect">
            <a:avLst/>
          </a:prstGeom>
          <a:noFill/>
          <a:ln>
            <a:noFill/>
          </a:ln>
        </p:spPr>
        <p:txBody>
          <a:bodyPr wrap="none" lIns="0" tIns="0" rIns="0" bIns="0" rtlCol="0">
            <a:spAutoFit/>
          </a:bodyPr>
          <a:lstStyle/>
          <a:p>
            <a:pPr defTabSz="239994">
              <a:tabLst>
                <a:tab pos="239994" algn="l"/>
              </a:tabLst>
            </a:pPr>
            <a:r>
              <a:rPr lang="en-IN" sz="1100" dirty="0">
                <a:ln/>
                <a:solidFill>
                  <a:srgbClr val="333333"/>
                </a:solidFill>
                <a:latin typeface="Arial"/>
                <a:cs typeface="Arial"/>
                <a:sym typeface="Arial"/>
                <a:rtl val="0"/>
              </a:rPr>
              <a:t>MeasConfig→MeasIdList→MeasId→MeasObjectId:1, ReportConfigId:A1</a:t>
            </a:r>
          </a:p>
        </p:txBody>
      </p:sp>
    </p:spTree>
    <p:extLst>
      <p:ext uri="{BB962C8B-B14F-4D97-AF65-F5344CB8AC3E}">
        <p14:creationId xmlns:p14="http://schemas.microsoft.com/office/powerpoint/2010/main" val="16291152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34501-1906-BF69-554C-E8260B0E571D}"/>
            </a:ext>
          </a:extLst>
        </p:cNvPr>
        <p:cNvGrpSpPr/>
        <p:nvPr/>
      </p:nvGrpSpPr>
      <p:grpSpPr>
        <a:xfrm>
          <a:off x="0" y="0"/>
          <a:ext cx="0" cy="0"/>
          <a:chOff x="0" y="0"/>
          <a:chExt cx="0" cy="0"/>
        </a:xfrm>
      </p:grpSpPr>
      <p:sp>
        <p:nvSpPr>
          <p:cNvPr id="6" name="Freeform: Shape 5">
            <a:extLst>
              <a:ext uri="{FF2B5EF4-FFF2-40B4-BE49-F238E27FC236}">
                <a16:creationId xmlns:a16="http://schemas.microsoft.com/office/drawing/2014/main" id="{2854346A-F07D-1DB8-4D85-57C11A4763A0}"/>
              </a:ext>
            </a:extLst>
          </p:cNvPr>
          <p:cNvSpPr/>
          <p:nvPr/>
        </p:nvSpPr>
        <p:spPr>
          <a:xfrm>
            <a:off x="345563" y="150637"/>
            <a:ext cx="11437975" cy="6106273"/>
          </a:xfrm>
          <a:custGeom>
            <a:avLst/>
            <a:gdLst>
              <a:gd name="connsiteX0" fmla="*/ 8483165 w 8578481"/>
              <a:gd name="connsiteY0" fmla="*/ 0 h 4579705"/>
              <a:gd name="connsiteX1" fmla="*/ 8578481 w 8578481"/>
              <a:gd name="connsiteY1" fmla="*/ 70457 h 4579705"/>
              <a:gd name="connsiteX2" fmla="*/ 8578481 w 8578481"/>
              <a:gd name="connsiteY2" fmla="*/ 4509248 h 4579705"/>
              <a:gd name="connsiteX3" fmla="*/ 8483165 w 8578481"/>
              <a:gd name="connsiteY3" fmla="*/ 4579705 h 4579705"/>
              <a:gd name="connsiteX4" fmla="*/ 95316 w 8578481"/>
              <a:gd name="connsiteY4" fmla="*/ 4579705 h 4579705"/>
              <a:gd name="connsiteX5" fmla="*/ 0 w 8578481"/>
              <a:gd name="connsiteY5" fmla="*/ 4509248 h 4579705"/>
              <a:gd name="connsiteX6" fmla="*/ 0 w 8578481"/>
              <a:gd name="connsiteY6" fmla="*/ 70457 h 4579705"/>
              <a:gd name="connsiteX7" fmla="*/ 95316 w 8578481"/>
              <a:gd name="connsiteY7" fmla="*/ 0 h 4579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8481" h="4579705">
                <a:moveTo>
                  <a:pt x="8483165" y="0"/>
                </a:moveTo>
                <a:cubicBezTo>
                  <a:pt x="8535806" y="0"/>
                  <a:pt x="8578481" y="31545"/>
                  <a:pt x="8578481" y="70457"/>
                </a:cubicBezTo>
                <a:lnTo>
                  <a:pt x="8578481" y="4509248"/>
                </a:lnTo>
                <a:cubicBezTo>
                  <a:pt x="8578481" y="4548160"/>
                  <a:pt x="8535806" y="4579705"/>
                  <a:pt x="8483165" y="4579705"/>
                </a:cubicBezTo>
                <a:lnTo>
                  <a:pt x="95316" y="4579705"/>
                </a:lnTo>
                <a:cubicBezTo>
                  <a:pt x="42675" y="4579705"/>
                  <a:pt x="0" y="4548160"/>
                  <a:pt x="0" y="4509248"/>
                </a:cubicBezTo>
                <a:lnTo>
                  <a:pt x="0" y="70457"/>
                </a:lnTo>
                <a:cubicBezTo>
                  <a:pt x="0" y="31545"/>
                  <a:pt x="42675" y="0"/>
                  <a:pt x="95316" y="0"/>
                </a:cubicBezTo>
                <a:close/>
              </a:path>
            </a:pathLst>
          </a:custGeom>
          <a:solidFill>
            <a:srgbClr val="F8F9FA"/>
          </a:solidFill>
          <a:ln w="9525" cap="flat">
            <a:noFill/>
            <a:prstDash val="solid"/>
            <a:miter/>
          </a:ln>
        </p:spPr>
        <p:txBody>
          <a:bodyPr rtlCol="0" anchor="ctr"/>
          <a:lstStyle/>
          <a:p>
            <a:pPr algn="ctr"/>
            <a:endParaRPr lang="en-IN" sz="2133"/>
          </a:p>
        </p:txBody>
      </p:sp>
      <p:sp>
        <p:nvSpPr>
          <p:cNvPr id="8" name="Freeform: Shape 7">
            <a:extLst>
              <a:ext uri="{FF2B5EF4-FFF2-40B4-BE49-F238E27FC236}">
                <a16:creationId xmlns:a16="http://schemas.microsoft.com/office/drawing/2014/main" id="{2574D297-C69E-18E7-25FB-1A50CAD07669}"/>
              </a:ext>
            </a:extLst>
          </p:cNvPr>
          <p:cNvSpPr/>
          <p:nvPr/>
        </p:nvSpPr>
        <p:spPr>
          <a:xfrm>
            <a:off x="931495" y="344711"/>
            <a:ext cx="10167088" cy="563656"/>
          </a:xfrm>
          <a:custGeom>
            <a:avLst/>
            <a:gdLst>
              <a:gd name="connsiteX0" fmla="*/ 7530000 w 7625316"/>
              <a:gd name="connsiteY0" fmla="*/ 0 h 422742"/>
              <a:gd name="connsiteX1" fmla="*/ 7625317 w 7625316"/>
              <a:gd name="connsiteY1" fmla="*/ 70457 h 422742"/>
              <a:gd name="connsiteX2" fmla="*/ 7625317 w 7625316"/>
              <a:gd name="connsiteY2" fmla="*/ 352285 h 422742"/>
              <a:gd name="connsiteX3" fmla="*/ 7530000 w 7625316"/>
              <a:gd name="connsiteY3" fmla="*/ 422742 h 422742"/>
              <a:gd name="connsiteX4" fmla="*/ 95316 w 7625316"/>
              <a:gd name="connsiteY4" fmla="*/ 422742 h 422742"/>
              <a:gd name="connsiteX5" fmla="*/ 0 w 7625316"/>
              <a:gd name="connsiteY5" fmla="*/ 352285 h 422742"/>
              <a:gd name="connsiteX6" fmla="*/ 0 w 7625316"/>
              <a:gd name="connsiteY6" fmla="*/ 70457 h 422742"/>
              <a:gd name="connsiteX7" fmla="*/ 95316 w 7625316"/>
              <a:gd name="connsiteY7" fmla="*/ 0 h 42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5316" h="422742">
                <a:moveTo>
                  <a:pt x="7530000" y="0"/>
                </a:moveTo>
                <a:cubicBezTo>
                  <a:pt x="7582642" y="0"/>
                  <a:pt x="7625317" y="31545"/>
                  <a:pt x="7625317" y="70457"/>
                </a:cubicBezTo>
                <a:lnTo>
                  <a:pt x="7625317" y="352285"/>
                </a:lnTo>
                <a:cubicBezTo>
                  <a:pt x="7625317" y="391197"/>
                  <a:pt x="7582642" y="422742"/>
                  <a:pt x="7530000" y="422742"/>
                </a:cubicBezTo>
                <a:lnTo>
                  <a:pt x="95316" y="422742"/>
                </a:lnTo>
                <a:cubicBezTo>
                  <a:pt x="42675" y="422742"/>
                  <a:pt x="0" y="391197"/>
                  <a:pt x="0" y="352285"/>
                </a:cubicBezTo>
                <a:lnTo>
                  <a:pt x="0" y="70457"/>
                </a:lnTo>
                <a:cubicBezTo>
                  <a:pt x="0" y="31545"/>
                  <a:pt x="42675" y="0"/>
                  <a:pt x="95316" y="0"/>
                </a:cubicBezTo>
                <a:close/>
              </a:path>
            </a:pathLst>
          </a:custGeom>
          <a:solidFill>
            <a:srgbClr val="E6F7FF"/>
          </a:solidFill>
          <a:ln w="9525" cap="flat">
            <a:noFill/>
            <a:prstDash val="solid"/>
            <a:miter/>
          </a:ln>
        </p:spPr>
        <p:txBody>
          <a:bodyPr rtlCol="0" anchor="ctr"/>
          <a:lstStyle/>
          <a:p>
            <a:pPr algn="ctr"/>
            <a:endParaRPr lang="en-IN" sz="2133"/>
          </a:p>
        </p:txBody>
      </p:sp>
      <p:sp>
        <p:nvSpPr>
          <p:cNvPr id="9" name="TextBox 8">
            <a:extLst>
              <a:ext uri="{FF2B5EF4-FFF2-40B4-BE49-F238E27FC236}">
                <a16:creationId xmlns:a16="http://schemas.microsoft.com/office/drawing/2014/main" id="{4A8C7BF3-B3DE-1539-78C6-3C1802E958B8}"/>
              </a:ext>
            </a:extLst>
          </p:cNvPr>
          <p:cNvSpPr txBox="1"/>
          <p:nvPr/>
        </p:nvSpPr>
        <p:spPr>
          <a:xfrm>
            <a:off x="3419455" y="482682"/>
            <a:ext cx="5178789" cy="328231"/>
          </a:xfrm>
          <a:prstGeom prst="rect">
            <a:avLst/>
          </a:prstGeom>
          <a:noFill/>
          <a:ln>
            <a:noFill/>
          </a:ln>
        </p:spPr>
        <p:txBody>
          <a:bodyPr wrap="none" lIns="0" tIns="0" rIns="0" bIns="0" rtlCol="0">
            <a:spAutoFit/>
          </a:bodyPr>
          <a:lstStyle/>
          <a:p>
            <a:pPr algn="ctr" defTabSz="239994">
              <a:tabLst>
                <a:tab pos="239994" algn="l"/>
              </a:tabLst>
            </a:pPr>
            <a:r>
              <a:rPr lang="en-IN" sz="2133" b="1" dirty="0">
                <a:ln/>
                <a:solidFill>
                  <a:srgbClr val="0066CC"/>
                </a:solidFill>
                <a:latin typeface="Arial"/>
                <a:cs typeface="Arial"/>
                <a:sym typeface="Arial"/>
                <a:rtl val="0"/>
              </a:rPr>
              <a:t>Event A2: Serving Cell Below Threshold</a:t>
            </a:r>
          </a:p>
        </p:txBody>
      </p:sp>
      <p:sp>
        <p:nvSpPr>
          <p:cNvPr id="10" name="TextBox 9">
            <a:extLst>
              <a:ext uri="{FF2B5EF4-FFF2-40B4-BE49-F238E27FC236}">
                <a16:creationId xmlns:a16="http://schemas.microsoft.com/office/drawing/2014/main" id="{3CD6A6CA-5F01-9EC9-05A6-50368A02631E}"/>
              </a:ext>
            </a:extLst>
          </p:cNvPr>
          <p:cNvSpPr txBox="1"/>
          <p:nvPr/>
        </p:nvSpPr>
        <p:spPr>
          <a:xfrm>
            <a:off x="2134751" y="996923"/>
            <a:ext cx="7822462" cy="225767"/>
          </a:xfrm>
          <a:prstGeom prst="rect">
            <a:avLst/>
          </a:prstGeom>
          <a:noFill/>
          <a:ln>
            <a:noFill/>
          </a:ln>
        </p:spPr>
        <p:txBody>
          <a:bodyPr wrap="none" lIns="0" tIns="0" rIns="0" bIns="0" rtlCol="0">
            <a:spAutoFit/>
          </a:bodyPr>
          <a:lstStyle/>
          <a:p>
            <a:pPr algn="ctr" defTabSz="239994">
              <a:tabLst>
                <a:tab pos="239994" algn="l"/>
              </a:tabLst>
            </a:pPr>
            <a:r>
              <a:rPr lang="en-IN" sz="1467" dirty="0">
                <a:ln/>
                <a:solidFill>
                  <a:schemeClr val="tx1">
                    <a:lumMod val="75000"/>
                    <a:lumOff val="25000"/>
                  </a:schemeClr>
                </a:solidFill>
                <a:latin typeface="Arial"/>
                <a:cs typeface="Arial"/>
                <a:sym typeface="Arial"/>
                <a:rtl val="0"/>
              </a:rPr>
              <a:t>Condition: Ms &lt; Threshold_A2 (Serving cell quality becomes worse than configured threshold)</a:t>
            </a:r>
          </a:p>
        </p:txBody>
      </p:sp>
      <p:grpSp>
        <p:nvGrpSpPr>
          <p:cNvPr id="11" name="Graphic 3">
            <a:extLst>
              <a:ext uri="{FF2B5EF4-FFF2-40B4-BE49-F238E27FC236}">
                <a16:creationId xmlns:a16="http://schemas.microsoft.com/office/drawing/2014/main" id="{78904706-23F6-1D39-82B8-90542FF95AC8}"/>
              </a:ext>
            </a:extLst>
          </p:cNvPr>
          <p:cNvGrpSpPr/>
          <p:nvPr/>
        </p:nvGrpSpPr>
        <p:grpSpPr>
          <a:xfrm>
            <a:off x="49494" y="1284137"/>
            <a:ext cx="9888006" cy="2357113"/>
            <a:chOff x="37120" y="963103"/>
            <a:chExt cx="7416005" cy="1767835"/>
          </a:xfrm>
        </p:grpSpPr>
        <p:sp>
          <p:nvSpPr>
            <p:cNvPr id="12" name="Freeform: Shape 11">
              <a:extLst>
                <a:ext uri="{FF2B5EF4-FFF2-40B4-BE49-F238E27FC236}">
                  <a16:creationId xmlns:a16="http://schemas.microsoft.com/office/drawing/2014/main" id="{64F6EE32-07B6-1962-B4A7-123013B8BDF5}"/>
                </a:ext>
              </a:extLst>
            </p:cNvPr>
            <p:cNvSpPr/>
            <p:nvPr/>
          </p:nvSpPr>
          <p:spPr>
            <a:xfrm>
              <a:off x="698621" y="963103"/>
              <a:ext cx="6672151" cy="1550054"/>
            </a:xfrm>
            <a:custGeom>
              <a:avLst/>
              <a:gdLst>
                <a:gd name="connsiteX0" fmla="*/ 6624544 w 6672151"/>
                <a:gd name="connsiteY0" fmla="*/ 120 h 1550054"/>
                <a:gd name="connsiteX1" fmla="*/ 6672202 w 6672151"/>
                <a:gd name="connsiteY1" fmla="*/ 35349 h 1550054"/>
                <a:gd name="connsiteX2" fmla="*/ 6672202 w 6672151"/>
                <a:gd name="connsiteY2" fmla="*/ 1514946 h 1550054"/>
                <a:gd name="connsiteX3" fmla="*/ 6624544 w 6672151"/>
                <a:gd name="connsiteY3" fmla="*/ 1550174 h 1550054"/>
                <a:gd name="connsiteX4" fmla="*/ 47708 w 6672151"/>
                <a:gd name="connsiteY4" fmla="*/ 1550174 h 1550054"/>
                <a:gd name="connsiteX5" fmla="*/ 50 w 6672151"/>
                <a:gd name="connsiteY5" fmla="*/ 1514946 h 1550054"/>
                <a:gd name="connsiteX6" fmla="*/ 50 w 6672151"/>
                <a:gd name="connsiteY6" fmla="*/ 35349 h 1550054"/>
                <a:gd name="connsiteX7" fmla="*/ 47708 w 6672151"/>
                <a:gd name="connsiteY7" fmla="*/ 120 h 1550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72151" h="1550054">
                  <a:moveTo>
                    <a:pt x="6624544" y="120"/>
                  </a:moveTo>
                  <a:cubicBezTo>
                    <a:pt x="6650865" y="120"/>
                    <a:pt x="6672202" y="15892"/>
                    <a:pt x="6672202" y="35349"/>
                  </a:cubicBezTo>
                  <a:lnTo>
                    <a:pt x="6672202" y="1514946"/>
                  </a:lnTo>
                  <a:cubicBezTo>
                    <a:pt x="6672202" y="1534402"/>
                    <a:pt x="6650865" y="1550174"/>
                    <a:pt x="6624544" y="1550174"/>
                  </a:cubicBezTo>
                  <a:lnTo>
                    <a:pt x="47708" y="1550174"/>
                  </a:lnTo>
                  <a:cubicBezTo>
                    <a:pt x="21387" y="1550174"/>
                    <a:pt x="50" y="1534402"/>
                    <a:pt x="50" y="1514946"/>
                  </a:cubicBezTo>
                  <a:lnTo>
                    <a:pt x="50" y="35349"/>
                  </a:lnTo>
                  <a:cubicBezTo>
                    <a:pt x="50" y="15892"/>
                    <a:pt x="21387" y="120"/>
                    <a:pt x="47708" y="120"/>
                  </a:cubicBezTo>
                  <a:close/>
                </a:path>
              </a:pathLst>
            </a:custGeom>
            <a:solidFill>
              <a:srgbClr val="F8F9FA"/>
            </a:solidFill>
            <a:ln w="9525" cap="flat">
              <a:solidFill>
                <a:srgbClr val="DDDDDD"/>
              </a:solidFill>
              <a:prstDash val="solid"/>
              <a:miter/>
            </a:ln>
          </p:spPr>
          <p:txBody>
            <a:bodyPr rtlCol="0" anchor="ctr"/>
            <a:lstStyle/>
            <a:p>
              <a:pPr algn="ctr"/>
              <a:endParaRPr lang="en-IN" sz="2133"/>
            </a:p>
          </p:txBody>
        </p:sp>
        <p:sp>
          <p:nvSpPr>
            <p:cNvPr id="13" name="Freeform: Shape 12">
              <a:extLst>
                <a:ext uri="{FF2B5EF4-FFF2-40B4-BE49-F238E27FC236}">
                  <a16:creationId xmlns:a16="http://schemas.microsoft.com/office/drawing/2014/main" id="{E2CBD0E5-343B-57AE-AC53-003FEE1321CE}"/>
                </a:ext>
              </a:extLst>
            </p:cNvPr>
            <p:cNvSpPr/>
            <p:nvPr/>
          </p:nvSpPr>
          <p:spPr>
            <a:xfrm>
              <a:off x="698621" y="2372243"/>
              <a:ext cx="6672151" cy="7045"/>
            </a:xfrm>
            <a:custGeom>
              <a:avLst/>
              <a:gdLst>
                <a:gd name="connsiteX0" fmla="*/ 50 w 6672151"/>
                <a:gd name="connsiteY0" fmla="*/ 120 h 7045"/>
                <a:gd name="connsiteX1" fmla="*/ 6672202 w 6672151"/>
                <a:gd name="connsiteY1" fmla="*/ 120 h 7045"/>
              </a:gdLst>
              <a:ahLst/>
              <a:cxnLst>
                <a:cxn ang="0">
                  <a:pos x="connsiteX0" y="connsiteY0"/>
                </a:cxn>
                <a:cxn ang="0">
                  <a:pos x="connsiteX1" y="connsiteY1"/>
                </a:cxn>
              </a:cxnLst>
              <a:rect l="l" t="t" r="r" b="b"/>
              <a:pathLst>
                <a:path w="6672151" h="7045">
                  <a:moveTo>
                    <a:pt x="50" y="120"/>
                  </a:moveTo>
                  <a:lnTo>
                    <a:pt x="6672202" y="120"/>
                  </a:lnTo>
                </a:path>
              </a:pathLst>
            </a:custGeom>
            <a:ln w="19050" cap="flat">
              <a:solidFill>
                <a:srgbClr val="333333"/>
              </a:solidFill>
              <a:prstDash val="solid"/>
              <a:miter/>
            </a:ln>
          </p:spPr>
          <p:txBody>
            <a:bodyPr rtlCol="0" anchor="ctr"/>
            <a:lstStyle/>
            <a:p>
              <a:pPr algn="ctr"/>
              <a:endParaRPr lang="en-IN" sz="2133"/>
            </a:p>
          </p:txBody>
        </p:sp>
        <p:sp>
          <p:nvSpPr>
            <p:cNvPr id="14" name="Freeform: Shape 13">
              <a:extLst>
                <a:ext uri="{FF2B5EF4-FFF2-40B4-BE49-F238E27FC236}">
                  <a16:creationId xmlns:a16="http://schemas.microsoft.com/office/drawing/2014/main" id="{019D8F01-F037-2B26-D220-CD75B5EE84E2}"/>
                </a:ext>
              </a:extLst>
            </p:cNvPr>
            <p:cNvSpPr/>
            <p:nvPr/>
          </p:nvSpPr>
          <p:spPr>
            <a:xfrm>
              <a:off x="698621" y="963103"/>
              <a:ext cx="9531" cy="1409140"/>
            </a:xfrm>
            <a:custGeom>
              <a:avLst/>
              <a:gdLst>
                <a:gd name="connsiteX0" fmla="*/ 50 w 9531"/>
                <a:gd name="connsiteY0" fmla="*/ 120 h 1409140"/>
                <a:gd name="connsiteX1" fmla="*/ 50 w 9531"/>
                <a:gd name="connsiteY1" fmla="*/ 1409260 h 1409140"/>
              </a:gdLst>
              <a:ahLst/>
              <a:cxnLst>
                <a:cxn ang="0">
                  <a:pos x="connsiteX0" y="connsiteY0"/>
                </a:cxn>
                <a:cxn ang="0">
                  <a:pos x="connsiteX1" y="connsiteY1"/>
                </a:cxn>
              </a:cxnLst>
              <a:rect l="l" t="t" r="r" b="b"/>
              <a:pathLst>
                <a:path w="9531" h="1409140">
                  <a:moveTo>
                    <a:pt x="50" y="120"/>
                  </a:moveTo>
                  <a:lnTo>
                    <a:pt x="50" y="1409260"/>
                  </a:lnTo>
                </a:path>
              </a:pathLst>
            </a:custGeom>
            <a:ln w="19050" cap="flat">
              <a:solidFill>
                <a:srgbClr val="333333"/>
              </a:solidFill>
              <a:prstDash val="solid"/>
              <a:miter/>
            </a:ln>
          </p:spPr>
          <p:txBody>
            <a:bodyPr rtlCol="0" anchor="ctr"/>
            <a:lstStyle/>
            <a:p>
              <a:pPr algn="ctr"/>
              <a:endParaRPr lang="en-IN" sz="2133"/>
            </a:p>
          </p:txBody>
        </p:sp>
        <p:grpSp>
          <p:nvGrpSpPr>
            <p:cNvPr id="15" name="Graphic 3">
              <a:extLst>
                <a:ext uri="{FF2B5EF4-FFF2-40B4-BE49-F238E27FC236}">
                  <a16:creationId xmlns:a16="http://schemas.microsoft.com/office/drawing/2014/main" id="{036D9E69-676B-BD97-D01B-8DABE94DD867}"/>
                </a:ext>
              </a:extLst>
            </p:cNvPr>
            <p:cNvGrpSpPr/>
            <p:nvPr/>
          </p:nvGrpSpPr>
          <p:grpSpPr>
            <a:xfrm>
              <a:off x="698621" y="963103"/>
              <a:ext cx="6672151" cy="1409140"/>
              <a:chOff x="698621" y="963103"/>
              <a:chExt cx="6672151" cy="1409140"/>
            </a:xfrm>
          </p:grpSpPr>
          <p:sp>
            <p:nvSpPr>
              <p:cNvPr id="16" name="Freeform: Shape 15">
                <a:extLst>
                  <a:ext uri="{FF2B5EF4-FFF2-40B4-BE49-F238E27FC236}">
                    <a16:creationId xmlns:a16="http://schemas.microsoft.com/office/drawing/2014/main" id="{42273B4F-F674-8D7E-51B2-17DACF46F15B}"/>
                  </a:ext>
                </a:extLst>
              </p:cNvPr>
              <p:cNvSpPr/>
              <p:nvPr/>
            </p:nvSpPr>
            <p:spPr>
              <a:xfrm>
                <a:off x="698621" y="1315388"/>
                <a:ext cx="6672151" cy="7045"/>
              </a:xfrm>
              <a:custGeom>
                <a:avLst/>
                <a:gdLst>
                  <a:gd name="connsiteX0" fmla="*/ 50 w 6672151"/>
                  <a:gd name="connsiteY0" fmla="*/ 120 h 7045"/>
                  <a:gd name="connsiteX1" fmla="*/ 6672202 w 6672151"/>
                  <a:gd name="connsiteY1" fmla="*/ 120 h 7045"/>
                </a:gdLst>
                <a:ahLst/>
                <a:cxnLst>
                  <a:cxn ang="0">
                    <a:pos x="connsiteX0" y="connsiteY0"/>
                  </a:cxn>
                  <a:cxn ang="0">
                    <a:pos x="connsiteX1" y="connsiteY1"/>
                  </a:cxn>
                </a:cxnLst>
                <a:rect l="l" t="t" r="r" b="b"/>
                <a:pathLst>
                  <a:path w="6672151" h="7045">
                    <a:moveTo>
                      <a:pt x="50" y="120"/>
                    </a:moveTo>
                    <a:lnTo>
                      <a:pt x="6672202" y="120"/>
                    </a:lnTo>
                  </a:path>
                </a:pathLst>
              </a:custGeom>
              <a:ln w="9525" cap="flat">
                <a:solidFill>
                  <a:srgbClr val="EEEEEE"/>
                </a:solidFill>
                <a:prstDash val="solid"/>
                <a:miter/>
              </a:ln>
            </p:spPr>
            <p:txBody>
              <a:bodyPr rtlCol="0" anchor="ctr"/>
              <a:lstStyle/>
              <a:p>
                <a:pPr algn="ctr"/>
                <a:endParaRPr lang="en-IN" sz="2133"/>
              </a:p>
            </p:txBody>
          </p:sp>
          <p:sp>
            <p:nvSpPr>
              <p:cNvPr id="17" name="Freeform: Shape 16">
                <a:extLst>
                  <a:ext uri="{FF2B5EF4-FFF2-40B4-BE49-F238E27FC236}">
                    <a16:creationId xmlns:a16="http://schemas.microsoft.com/office/drawing/2014/main" id="{A45BF1A8-3B2E-A45F-ABD0-99B680971422}"/>
                  </a:ext>
                </a:extLst>
              </p:cNvPr>
              <p:cNvSpPr/>
              <p:nvPr/>
            </p:nvSpPr>
            <p:spPr>
              <a:xfrm>
                <a:off x="698621" y="1667673"/>
                <a:ext cx="6672151" cy="7045"/>
              </a:xfrm>
              <a:custGeom>
                <a:avLst/>
                <a:gdLst>
                  <a:gd name="connsiteX0" fmla="*/ 50 w 6672151"/>
                  <a:gd name="connsiteY0" fmla="*/ 120 h 7045"/>
                  <a:gd name="connsiteX1" fmla="*/ 6672202 w 6672151"/>
                  <a:gd name="connsiteY1" fmla="*/ 120 h 7045"/>
                </a:gdLst>
                <a:ahLst/>
                <a:cxnLst>
                  <a:cxn ang="0">
                    <a:pos x="connsiteX0" y="connsiteY0"/>
                  </a:cxn>
                  <a:cxn ang="0">
                    <a:pos x="connsiteX1" y="connsiteY1"/>
                  </a:cxn>
                </a:cxnLst>
                <a:rect l="l" t="t" r="r" b="b"/>
                <a:pathLst>
                  <a:path w="6672151" h="7045">
                    <a:moveTo>
                      <a:pt x="50" y="120"/>
                    </a:moveTo>
                    <a:lnTo>
                      <a:pt x="6672202" y="120"/>
                    </a:lnTo>
                  </a:path>
                </a:pathLst>
              </a:custGeom>
              <a:ln w="9525" cap="flat">
                <a:solidFill>
                  <a:srgbClr val="EEEEEE"/>
                </a:solidFill>
                <a:prstDash val="solid"/>
                <a:miter/>
              </a:ln>
            </p:spPr>
            <p:txBody>
              <a:bodyPr rtlCol="0" anchor="ctr"/>
              <a:lstStyle/>
              <a:p>
                <a:pPr algn="ctr"/>
                <a:endParaRPr lang="en-IN" sz="2133"/>
              </a:p>
            </p:txBody>
          </p:sp>
          <p:sp>
            <p:nvSpPr>
              <p:cNvPr id="18" name="Freeform: Shape 17">
                <a:extLst>
                  <a:ext uri="{FF2B5EF4-FFF2-40B4-BE49-F238E27FC236}">
                    <a16:creationId xmlns:a16="http://schemas.microsoft.com/office/drawing/2014/main" id="{77CDF519-3B81-F88A-76AC-BA740ED04681}"/>
                  </a:ext>
                </a:extLst>
              </p:cNvPr>
              <p:cNvSpPr/>
              <p:nvPr/>
            </p:nvSpPr>
            <p:spPr>
              <a:xfrm>
                <a:off x="698621" y="2019958"/>
                <a:ext cx="6672151" cy="7045"/>
              </a:xfrm>
              <a:custGeom>
                <a:avLst/>
                <a:gdLst>
                  <a:gd name="connsiteX0" fmla="*/ 50 w 6672151"/>
                  <a:gd name="connsiteY0" fmla="*/ 120 h 7045"/>
                  <a:gd name="connsiteX1" fmla="*/ 6672202 w 6672151"/>
                  <a:gd name="connsiteY1" fmla="*/ 120 h 7045"/>
                </a:gdLst>
                <a:ahLst/>
                <a:cxnLst>
                  <a:cxn ang="0">
                    <a:pos x="connsiteX0" y="connsiteY0"/>
                  </a:cxn>
                  <a:cxn ang="0">
                    <a:pos x="connsiteX1" y="connsiteY1"/>
                  </a:cxn>
                </a:cxnLst>
                <a:rect l="l" t="t" r="r" b="b"/>
                <a:pathLst>
                  <a:path w="6672151" h="7045">
                    <a:moveTo>
                      <a:pt x="50" y="120"/>
                    </a:moveTo>
                    <a:lnTo>
                      <a:pt x="6672202" y="120"/>
                    </a:lnTo>
                  </a:path>
                </a:pathLst>
              </a:custGeom>
              <a:ln w="9525" cap="flat">
                <a:solidFill>
                  <a:srgbClr val="EEEEEE"/>
                </a:solidFill>
                <a:prstDash val="solid"/>
                <a:miter/>
              </a:ln>
            </p:spPr>
            <p:txBody>
              <a:bodyPr rtlCol="0" anchor="ctr"/>
              <a:lstStyle/>
              <a:p>
                <a:pPr algn="ctr"/>
                <a:endParaRPr lang="en-IN" sz="2133"/>
              </a:p>
            </p:txBody>
          </p:sp>
          <p:sp>
            <p:nvSpPr>
              <p:cNvPr id="19" name="Freeform: Shape 18">
                <a:extLst>
                  <a:ext uri="{FF2B5EF4-FFF2-40B4-BE49-F238E27FC236}">
                    <a16:creationId xmlns:a16="http://schemas.microsoft.com/office/drawing/2014/main" id="{DA0462FC-23D0-294F-4FBA-C426BAA0D324}"/>
                  </a:ext>
                </a:extLst>
              </p:cNvPr>
              <p:cNvSpPr/>
              <p:nvPr/>
            </p:nvSpPr>
            <p:spPr>
              <a:xfrm>
                <a:off x="1651785" y="963103"/>
                <a:ext cx="9531" cy="1409140"/>
              </a:xfrm>
              <a:custGeom>
                <a:avLst/>
                <a:gdLst>
                  <a:gd name="connsiteX0" fmla="*/ 50 w 9531"/>
                  <a:gd name="connsiteY0" fmla="*/ 120 h 1409140"/>
                  <a:gd name="connsiteX1" fmla="*/ 50 w 9531"/>
                  <a:gd name="connsiteY1" fmla="*/ 1409260 h 1409140"/>
                </a:gdLst>
                <a:ahLst/>
                <a:cxnLst>
                  <a:cxn ang="0">
                    <a:pos x="connsiteX0" y="connsiteY0"/>
                  </a:cxn>
                  <a:cxn ang="0">
                    <a:pos x="connsiteX1" y="connsiteY1"/>
                  </a:cxn>
                </a:cxnLst>
                <a:rect l="l" t="t" r="r" b="b"/>
                <a:pathLst>
                  <a:path w="9531" h="1409140">
                    <a:moveTo>
                      <a:pt x="50" y="120"/>
                    </a:moveTo>
                    <a:lnTo>
                      <a:pt x="50" y="1409260"/>
                    </a:lnTo>
                  </a:path>
                </a:pathLst>
              </a:custGeom>
              <a:ln w="9525" cap="flat">
                <a:solidFill>
                  <a:srgbClr val="EEEEEE"/>
                </a:solidFill>
                <a:prstDash val="solid"/>
                <a:miter/>
              </a:ln>
            </p:spPr>
            <p:txBody>
              <a:bodyPr rtlCol="0" anchor="ctr"/>
              <a:lstStyle/>
              <a:p>
                <a:pPr algn="ctr"/>
                <a:endParaRPr lang="en-IN" sz="2133"/>
              </a:p>
            </p:txBody>
          </p:sp>
          <p:sp>
            <p:nvSpPr>
              <p:cNvPr id="20" name="Freeform: Shape 19">
                <a:extLst>
                  <a:ext uri="{FF2B5EF4-FFF2-40B4-BE49-F238E27FC236}">
                    <a16:creationId xmlns:a16="http://schemas.microsoft.com/office/drawing/2014/main" id="{3781B133-1FC4-DC92-7917-197DEB7973EE}"/>
                  </a:ext>
                </a:extLst>
              </p:cNvPr>
              <p:cNvSpPr/>
              <p:nvPr/>
            </p:nvSpPr>
            <p:spPr>
              <a:xfrm>
                <a:off x="2604950" y="963103"/>
                <a:ext cx="9531" cy="1409140"/>
              </a:xfrm>
              <a:custGeom>
                <a:avLst/>
                <a:gdLst>
                  <a:gd name="connsiteX0" fmla="*/ 50 w 9531"/>
                  <a:gd name="connsiteY0" fmla="*/ 120 h 1409140"/>
                  <a:gd name="connsiteX1" fmla="*/ 50 w 9531"/>
                  <a:gd name="connsiteY1" fmla="*/ 1409260 h 1409140"/>
                </a:gdLst>
                <a:ahLst/>
                <a:cxnLst>
                  <a:cxn ang="0">
                    <a:pos x="connsiteX0" y="connsiteY0"/>
                  </a:cxn>
                  <a:cxn ang="0">
                    <a:pos x="connsiteX1" y="connsiteY1"/>
                  </a:cxn>
                </a:cxnLst>
                <a:rect l="l" t="t" r="r" b="b"/>
                <a:pathLst>
                  <a:path w="9531" h="1409140">
                    <a:moveTo>
                      <a:pt x="50" y="120"/>
                    </a:moveTo>
                    <a:lnTo>
                      <a:pt x="50" y="1409260"/>
                    </a:lnTo>
                  </a:path>
                </a:pathLst>
              </a:custGeom>
              <a:ln w="9525" cap="flat">
                <a:solidFill>
                  <a:srgbClr val="EEEEEE"/>
                </a:solidFill>
                <a:prstDash val="solid"/>
                <a:miter/>
              </a:ln>
            </p:spPr>
            <p:txBody>
              <a:bodyPr rtlCol="0" anchor="ctr"/>
              <a:lstStyle/>
              <a:p>
                <a:pPr algn="ctr"/>
                <a:endParaRPr lang="en-IN" sz="2133"/>
              </a:p>
            </p:txBody>
          </p:sp>
          <p:sp>
            <p:nvSpPr>
              <p:cNvPr id="21" name="Freeform: Shape 20">
                <a:extLst>
                  <a:ext uri="{FF2B5EF4-FFF2-40B4-BE49-F238E27FC236}">
                    <a16:creationId xmlns:a16="http://schemas.microsoft.com/office/drawing/2014/main" id="{7A3528B2-0381-D2E3-C45F-8C1A2217B3DA}"/>
                  </a:ext>
                </a:extLst>
              </p:cNvPr>
              <p:cNvSpPr/>
              <p:nvPr/>
            </p:nvSpPr>
            <p:spPr>
              <a:xfrm>
                <a:off x="3558114" y="963103"/>
                <a:ext cx="9531" cy="1409140"/>
              </a:xfrm>
              <a:custGeom>
                <a:avLst/>
                <a:gdLst>
                  <a:gd name="connsiteX0" fmla="*/ 50 w 9531"/>
                  <a:gd name="connsiteY0" fmla="*/ 120 h 1409140"/>
                  <a:gd name="connsiteX1" fmla="*/ 50 w 9531"/>
                  <a:gd name="connsiteY1" fmla="*/ 1409260 h 1409140"/>
                </a:gdLst>
                <a:ahLst/>
                <a:cxnLst>
                  <a:cxn ang="0">
                    <a:pos x="connsiteX0" y="connsiteY0"/>
                  </a:cxn>
                  <a:cxn ang="0">
                    <a:pos x="connsiteX1" y="connsiteY1"/>
                  </a:cxn>
                </a:cxnLst>
                <a:rect l="l" t="t" r="r" b="b"/>
                <a:pathLst>
                  <a:path w="9531" h="1409140">
                    <a:moveTo>
                      <a:pt x="50" y="120"/>
                    </a:moveTo>
                    <a:lnTo>
                      <a:pt x="50" y="1409260"/>
                    </a:lnTo>
                  </a:path>
                </a:pathLst>
              </a:custGeom>
              <a:ln w="9525" cap="flat">
                <a:solidFill>
                  <a:srgbClr val="EEEEEE"/>
                </a:solidFill>
                <a:prstDash val="solid"/>
                <a:miter/>
              </a:ln>
            </p:spPr>
            <p:txBody>
              <a:bodyPr rtlCol="0" anchor="ctr"/>
              <a:lstStyle/>
              <a:p>
                <a:pPr algn="ctr"/>
                <a:endParaRPr lang="en-IN" sz="2133"/>
              </a:p>
            </p:txBody>
          </p:sp>
          <p:sp>
            <p:nvSpPr>
              <p:cNvPr id="22" name="Freeform: Shape 21">
                <a:extLst>
                  <a:ext uri="{FF2B5EF4-FFF2-40B4-BE49-F238E27FC236}">
                    <a16:creationId xmlns:a16="http://schemas.microsoft.com/office/drawing/2014/main" id="{582FA54B-8962-9666-EC8E-6AE214AFC169}"/>
                  </a:ext>
                </a:extLst>
              </p:cNvPr>
              <p:cNvSpPr/>
              <p:nvPr/>
            </p:nvSpPr>
            <p:spPr>
              <a:xfrm>
                <a:off x="4511279" y="963103"/>
                <a:ext cx="9531" cy="1409140"/>
              </a:xfrm>
              <a:custGeom>
                <a:avLst/>
                <a:gdLst>
                  <a:gd name="connsiteX0" fmla="*/ 50 w 9531"/>
                  <a:gd name="connsiteY0" fmla="*/ 120 h 1409140"/>
                  <a:gd name="connsiteX1" fmla="*/ 50 w 9531"/>
                  <a:gd name="connsiteY1" fmla="*/ 1409260 h 1409140"/>
                </a:gdLst>
                <a:ahLst/>
                <a:cxnLst>
                  <a:cxn ang="0">
                    <a:pos x="connsiteX0" y="connsiteY0"/>
                  </a:cxn>
                  <a:cxn ang="0">
                    <a:pos x="connsiteX1" y="connsiteY1"/>
                  </a:cxn>
                </a:cxnLst>
                <a:rect l="l" t="t" r="r" b="b"/>
                <a:pathLst>
                  <a:path w="9531" h="1409140">
                    <a:moveTo>
                      <a:pt x="50" y="120"/>
                    </a:moveTo>
                    <a:lnTo>
                      <a:pt x="50" y="1409260"/>
                    </a:lnTo>
                  </a:path>
                </a:pathLst>
              </a:custGeom>
              <a:ln w="9525" cap="flat">
                <a:solidFill>
                  <a:srgbClr val="EEEEEE"/>
                </a:solidFill>
                <a:prstDash val="solid"/>
                <a:miter/>
              </a:ln>
            </p:spPr>
            <p:txBody>
              <a:bodyPr rtlCol="0" anchor="ctr"/>
              <a:lstStyle/>
              <a:p>
                <a:pPr algn="ctr"/>
                <a:endParaRPr lang="en-IN" sz="2133"/>
              </a:p>
            </p:txBody>
          </p:sp>
          <p:sp>
            <p:nvSpPr>
              <p:cNvPr id="23" name="Freeform: Shape 22">
                <a:extLst>
                  <a:ext uri="{FF2B5EF4-FFF2-40B4-BE49-F238E27FC236}">
                    <a16:creationId xmlns:a16="http://schemas.microsoft.com/office/drawing/2014/main" id="{5712138D-879E-F297-6D11-37E1B924B175}"/>
                  </a:ext>
                </a:extLst>
              </p:cNvPr>
              <p:cNvSpPr/>
              <p:nvPr/>
            </p:nvSpPr>
            <p:spPr>
              <a:xfrm>
                <a:off x="5464444" y="963103"/>
                <a:ext cx="9531" cy="1409140"/>
              </a:xfrm>
              <a:custGeom>
                <a:avLst/>
                <a:gdLst>
                  <a:gd name="connsiteX0" fmla="*/ 50 w 9531"/>
                  <a:gd name="connsiteY0" fmla="*/ 120 h 1409140"/>
                  <a:gd name="connsiteX1" fmla="*/ 50 w 9531"/>
                  <a:gd name="connsiteY1" fmla="*/ 1409260 h 1409140"/>
                </a:gdLst>
                <a:ahLst/>
                <a:cxnLst>
                  <a:cxn ang="0">
                    <a:pos x="connsiteX0" y="connsiteY0"/>
                  </a:cxn>
                  <a:cxn ang="0">
                    <a:pos x="connsiteX1" y="connsiteY1"/>
                  </a:cxn>
                </a:cxnLst>
                <a:rect l="l" t="t" r="r" b="b"/>
                <a:pathLst>
                  <a:path w="9531" h="1409140">
                    <a:moveTo>
                      <a:pt x="50" y="120"/>
                    </a:moveTo>
                    <a:lnTo>
                      <a:pt x="50" y="1409260"/>
                    </a:lnTo>
                  </a:path>
                </a:pathLst>
              </a:custGeom>
              <a:ln w="9525" cap="flat">
                <a:solidFill>
                  <a:srgbClr val="EEEEEE"/>
                </a:solidFill>
                <a:prstDash val="solid"/>
                <a:miter/>
              </a:ln>
            </p:spPr>
            <p:txBody>
              <a:bodyPr rtlCol="0" anchor="ctr"/>
              <a:lstStyle/>
              <a:p>
                <a:pPr algn="ctr"/>
                <a:endParaRPr lang="en-IN" sz="2133"/>
              </a:p>
            </p:txBody>
          </p:sp>
          <p:sp>
            <p:nvSpPr>
              <p:cNvPr id="24" name="Freeform: Shape 23">
                <a:extLst>
                  <a:ext uri="{FF2B5EF4-FFF2-40B4-BE49-F238E27FC236}">
                    <a16:creationId xmlns:a16="http://schemas.microsoft.com/office/drawing/2014/main" id="{79177FDF-0B25-E4D3-8C5F-F52D8FF8D8BF}"/>
                  </a:ext>
                </a:extLst>
              </p:cNvPr>
              <p:cNvSpPr/>
              <p:nvPr/>
            </p:nvSpPr>
            <p:spPr>
              <a:xfrm>
                <a:off x="6417608" y="963103"/>
                <a:ext cx="9531" cy="1409140"/>
              </a:xfrm>
              <a:custGeom>
                <a:avLst/>
                <a:gdLst>
                  <a:gd name="connsiteX0" fmla="*/ 50 w 9531"/>
                  <a:gd name="connsiteY0" fmla="*/ 120 h 1409140"/>
                  <a:gd name="connsiteX1" fmla="*/ 50 w 9531"/>
                  <a:gd name="connsiteY1" fmla="*/ 1409260 h 1409140"/>
                </a:gdLst>
                <a:ahLst/>
                <a:cxnLst>
                  <a:cxn ang="0">
                    <a:pos x="connsiteX0" y="connsiteY0"/>
                  </a:cxn>
                  <a:cxn ang="0">
                    <a:pos x="connsiteX1" y="connsiteY1"/>
                  </a:cxn>
                </a:cxnLst>
                <a:rect l="l" t="t" r="r" b="b"/>
                <a:pathLst>
                  <a:path w="9531" h="1409140">
                    <a:moveTo>
                      <a:pt x="50" y="120"/>
                    </a:moveTo>
                    <a:lnTo>
                      <a:pt x="50" y="1409260"/>
                    </a:lnTo>
                  </a:path>
                </a:pathLst>
              </a:custGeom>
              <a:ln w="9525" cap="flat">
                <a:solidFill>
                  <a:srgbClr val="EEEEEE"/>
                </a:solidFill>
                <a:prstDash val="solid"/>
                <a:miter/>
              </a:ln>
            </p:spPr>
            <p:txBody>
              <a:bodyPr rtlCol="0" anchor="ctr"/>
              <a:lstStyle/>
              <a:p>
                <a:pPr algn="ctr"/>
                <a:endParaRPr lang="en-IN" sz="2133"/>
              </a:p>
            </p:txBody>
          </p:sp>
        </p:grpSp>
        <p:sp>
          <p:nvSpPr>
            <p:cNvPr id="25" name="TextBox 24">
              <a:extLst>
                <a:ext uri="{FF2B5EF4-FFF2-40B4-BE49-F238E27FC236}">
                  <a16:creationId xmlns:a16="http://schemas.microsoft.com/office/drawing/2014/main" id="{7E93B044-C6AC-04BC-231B-89C5980863D2}"/>
                </a:ext>
              </a:extLst>
            </p:cNvPr>
            <p:cNvSpPr txBox="1"/>
            <p:nvPr/>
          </p:nvSpPr>
          <p:spPr>
            <a:xfrm>
              <a:off x="202405" y="2249020"/>
              <a:ext cx="391934"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666666"/>
                  </a:solidFill>
                  <a:latin typeface="Arial"/>
                  <a:cs typeface="Arial"/>
                  <a:sym typeface="Arial"/>
                  <a:rtl val="0"/>
                </a:rPr>
                <a:t>-110 dBm</a:t>
              </a:r>
            </a:p>
          </p:txBody>
        </p:sp>
        <p:sp>
          <p:nvSpPr>
            <p:cNvPr id="26" name="TextBox 25">
              <a:extLst>
                <a:ext uri="{FF2B5EF4-FFF2-40B4-BE49-F238E27FC236}">
                  <a16:creationId xmlns:a16="http://schemas.microsoft.com/office/drawing/2014/main" id="{1504A886-0A1D-6B81-A99F-1FC937D6AD14}"/>
                </a:ext>
              </a:extLst>
            </p:cNvPr>
            <p:cNvSpPr txBox="1"/>
            <p:nvPr/>
          </p:nvSpPr>
          <p:spPr>
            <a:xfrm>
              <a:off x="197639" y="1896735"/>
              <a:ext cx="391934"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666666"/>
                  </a:solidFill>
                  <a:latin typeface="Arial"/>
                  <a:cs typeface="Arial"/>
                  <a:sym typeface="Arial"/>
                  <a:rtl val="0"/>
                </a:rPr>
                <a:t>-100 dBm</a:t>
              </a:r>
            </a:p>
          </p:txBody>
        </p:sp>
        <p:sp>
          <p:nvSpPr>
            <p:cNvPr id="27" name="TextBox 26">
              <a:extLst>
                <a:ext uri="{FF2B5EF4-FFF2-40B4-BE49-F238E27FC236}">
                  <a16:creationId xmlns:a16="http://schemas.microsoft.com/office/drawing/2014/main" id="{62618839-295E-FCDD-7DBD-4D74AE6B0D64}"/>
                </a:ext>
              </a:extLst>
            </p:cNvPr>
            <p:cNvSpPr txBox="1"/>
            <p:nvPr/>
          </p:nvSpPr>
          <p:spPr>
            <a:xfrm>
              <a:off x="256249" y="1544450"/>
              <a:ext cx="341440"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666666"/>
                  </a:solidFill>
                  <a:latin typeface="Arial"/>
                  <a:cs typeface="Arial"/>
                  <a:sym typeface="Arial"/>
                  <a:rtl val="0"/>
                </a:rPr>
                <a:t>-90 dBm</a:t>
              </a:r>
            </a:p>
          </p:txBody>
        </p:sp>
        <p:sp>
          <p:nvSpPr>
            <p:cNvPr id="28" name="TextBox 27">
              <a:extLst>
                <a:ext uri="{FF2B5EF4-FFF2-40B4-BE49-F238E27FC236}">
                  <a16:creationId xmlns:a16="http://schemas.microsoft.com/office/drawing/2014/main" id="{F88C1F8F-61E6-06D4-0FD7-891D0AAEC234}"/>
                </a:ext>
              </a:extLst>
            </p:cNvPr>
            <p:cNvSpPr txBox="1"/>
            <p:nvPr/>
          </p:nvSpPr>
          <p:spPr>
            <a:xfrm>
              <a:off x="256249" y="1192165"/>
              <a:ext cx="341440"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666666"/>
                  </a:solidFill>
                  <a:latin typeface="Arial"/>
                  <a:cs typeface="Arial"/>
                  <a:sym typeface="Arial"/>
                  <a:rtl val="0"/>
                </a:rPr>
                <a:t>-80 dBm</a:t>
              </a:r>
            </a:p>
          </p:txBody>
        </p:sp>
        <p:sp>
          <p:nvSpPr>
            <p:cNvPr id="29" name="TextBox 28">
              <a:extLst>
                <a:ext uri="{FF2B5EF4-FFF2-40B4-BE49-F238E27FC236}">
                  <a16:creationId xmlns:a16="http://schemas.microsoft.com/office/drawing/2014/main" id="{798A2D84-7DE1-E0CC-711B-33F08283BEC0}"/>
                </a:ext>
              </a:extLst>
            </p:cNvPr>
            <p:cNvSpPr txBox="1"/>
            <p:nvPr/>
          </p:nvSpPr>
          <p:spPr>
            <a:xfrm>
              <a:off x="644519" y="2382554"/>
              <a:ext cx="108203"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666666"/>
                  </a:solidFill>
                  <a:latin typeface="Arial"/>
                  <a:cs typeface="Arial"/>
                  <a:sym typeface="Arial"/>
                  <a:rtl val="0"/>
                </a:rPr>
                <a:t>0s</a:t>
              </a:r>
            </a:p>
          </p:txBody>
        </p:sp>
        <p:sp>
          <p:nvSpPr>
            <p:cNvPr id="30" name="TextBox 29">
              <a:extLst>
                <a:ext uri="{FF2B5EF4-FFF2-40B4-BE49-F238E27FC236}">
                  <a16:creationId xmlns:a16="http://schemas.microsoft.com/office/drawing/2014/main" id="{EC3F2FCD-3C05-2CE7-38FD-A6C6B374A789}"/>
                </a:ext>
              </a:extLst>
            </p:cNvPr>
            <p:cNvSpPr txBox="1"/>
            <p:nvPr/>
          </p:nvSpPr>
          <p:spPr>
            <a:xfrm>
              <a:off x="1597684" y="2382554"/>
              <a:ext cx="108203"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666666"/>
                  </a:solidFill>
                  <a:latin typeface="Arial"/>
                  <a:cs typeface="Arial"/>
                  <a:sym typeface="Arial"/>
                  <a:rtl val="0"/>
                </a:rPr>
                <a:t>2s</a:t>
              </a:r>
            </a:p>
          </p:txBody>
        </p:sp>
        <p:sp>
          <p:nvSpPr>
            <p:cNvPr id="31" name="TextBox 30">
              <a:extLst>
                <a:ext uri="{FF2B5EF4-FFF2-40B4-BE49-F238E27FC236}">
                  <a16:creationId xmlns:a16="http://schemas.microsoft.com/office/drawing/2014/main" id="{4A65A6B7-27A4-5FC2-BF1E-2763B132AB86}"/>
                </a:ext>
              </a:extLst>
            </p:cNvPr>
            <p:cNvSpPr txBox="1"/>
            <p:nvPr/>
          </p:nvSpPr>
          <p:spPr>
            <a:xfrm>
              <a:off x="2550848" y="2382554"/>
              <a:ext cx="108203"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666666"/>
                  </a:solidFill>
                  <a:latin typeface="Arial"/>
                  <a:cs typeface="Arial"/>
                  <a:sym typeface="Arial"/>
                  <a:rtl val="0"/>
                </a:rPr>
                <a:t>4s</a:t>
              </a:r>
            </a:p>
          </p:txBody>
        </p:sp>
        <p:sp>
          <p:nvSpPr>
            <p:cNvPr id="32" name="TextBox 31">
              <a:extLst>
                <a:ext uri="{FF2B5EF4-FFF2-40B4-BE49-F238E27FC236}">
                  <a16:creationId xmlns:a16="http://schemas.microsoft.com/office/drawing/2014/main" id="{E5AB0EE6-9976-2A3F-52BF-70C2EAEEEAEE}"/>
                </a:ext>
              </a:extLst>
            </p:cNvPr>
            <p:cNvSpPr txBox="1"/>
            <p:nvPr/>
          </p:nvSpPr>
          <p:spPr>
            <a:xfrm>
              <a:off x="3504013" y="2382554"/>
              <a:ext cx="108203"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666666"/>
                  </a:solidFill>
                  <a:latin typeface="Arial"/>
                  <a:cs typeface="Arial"/>
                  <a:sym typeface="Arial"/>
                  <a:rtl val="0"/>
                </a:rPr>
                <a:t>6s</a:t>
              </a:r>
            </a:p>
          </p:txBody>
        </p:sp>
        <p:sp>
          <p:nvSpPr>
            <p:cNvPr id="33" name="TextBox 32">
              <a:extLst>
                <a:ext uri="{FF2B5EF4-FFF2-40B4-BE49-F238E27FC236}">
                  <a16:creationId xmlns:a16="http://schemas.microsoft.com/office/drawing/2014/main" id="{B46E8199-E2BF-CEEB-1AF2-D37DDE37DD10}"/>
                </a:ext>
              </a:extLst>
            </p:cNvPr>
            <p:cNvSpPr txBox="1"/>
            <p:nvPr/>
          </p:nvSpPr>
          <p:spPr>
            <a:xfrm>
              <a:off x="4457176" y="2382554"/>
              <a:ext cx="108203"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666666"/>
                  </a:solidFill>
                  <a:latin typeface="Arial"/>
                  <a:cs typeface="Arial"/>
                  <a:sym typeface="Arial"/>
                  <a:rtl val="0"/>
                </a:rPr>
                <a:t>8s</a:t>
              </a:r>
            </a:p>
          </p:txBody>
        </p:sp>
        <p:sp>
          <p:nvSpPr>
            <p:cNvPr id="34" name="TextBox 33">
              <a:extLst>
                <a:ext uri="{FF2B5EF4-FFF2-40B4-BE49-F238E27FC236}">
                  <a16:creationId xmlns:a16="http://schemas.microsoft.com/office/drawing/2014/main" id="{288F3149-8366-B591-36BC-B6CA400B99D1}"/>
                </a:ext>
              </a:extLst>
            </p:cNvPr>
            <p:cNvSpPr txBox="1"/>
            <p:nvPr/>
          </p:nvSpPr>
          <p:spPr>
            <a:xfrm>
              <a:off x="5382088" y="2382554"/>
              <a:ext cx="164708"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666666"/>
                  </a:solidFill>
                  <a:latin typeface="Arial"/>
                  <a:cs typeface="Arial"/>
                  <a:sym typeface="Arial"/>
                  <a:rtl val="0"/>
                </a:rPr>
                <a:t>10s</a:t>
              </a:r>
            </a:p>
          </p:txBody>
        </p:sp>
        <p:sp>
          <p:nvSpPr>
            <p:cNvPr id="35" name="TextBox 34">
              <a:extLst>
                <a:ext uri="{FF2B5EF4-FFF2-40B4-BE49-F238E27FC236}">
                  <a16:creationId xmlns:a16="http://schemas.microsoft.com/office/drawing/2014/main" id="{BB6DDCFD-95E8-BD64-80ED-A6D2E5BD0E86}"/>
                </a:ext>
              </a:extLst>
            </p:cNvPr>
            <p:cNvSpPr txBox="1"/>
            <p:nvPr/>
          </p:nvSpPr>
          <p:spPr>
            <a:xfrm>
              <a:off x="6335254" y="2382554"/>
              <a:ext cx="164708"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666666"/>
                  </a:solidFill>
                  <a:latin typeface="Arial"/>
                  <a:cs typeface="Arial"/>
                  <a:sym typeface="Arial"/>
                  <a:rtl val="0"/>
                </a:rPr>
                <a:t>12s</a:t>
              </a:r>
            </a:p>
          </p:txBody>
        </p:sp>
        <p:sp>
          <p:nvSpPr>
            <p:cNvPr id="36" name="TextBox 35">
              <a:extLst>
                <a:ext uri="{FF2B5EF4-FFF2-40B4-BE49-F238E27FC236}">
                  <a16:creationId xmlns:a16="http://schemas.microsoft.com/office/drawing/2014/main" id="{1BC7C157-679D-B176-D265-F51F9779EFB9}"/>
                </a:ext>
              </a:extLst>
            </p:cNvPr>
            <p:cNvSpPr txBox="1"/>
            <p:nvPr/>
          </p:nvSpPr>
          <p:spPr>
            <a:xfrm>
              <a:off x="7288417" y="2354705"/>
              <a:ext cx="164708"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666666"/>
                  </a:solidFill>
                  <a:latin typeface="Arial"/>
                  <a:cs typeface="Arial"/>
                  <a:sym typeface="Arial"/>
                  <a:rtl val="0"/>
                </a:rPr>
                <a:t>14s</a:t>
              </a:r>
            </a:p>
          </p:txBody>
        </p:sp>
        <p:sp>
          <p:nvSpPr>
            <p:cNvPr id="37" name="TextBox 36">
              <a:extLst>
                <a:ext uri="{FF2B5EF4-FFF2-40B4-BE49-F238E27FC236}">
                  <a16:creationId xmlns:a16="http://schemas.microsoft.com/office/drawing/2014/main" id="{C5A6637D-41D6-661E-6AA0-FBF8027A4204}"/>
                </a:ext>
              </a:extLst>
            </p:cNvPr>
            <p:cNvSpPr txBox="1"/>
            <p:nvPr/>
          </p:nvSpPr>
          <p:spPr>
            <a:xfrm>
              <a:off x="4048499" y="2577097"/>
              <a:ext cx="937853" cy="153841"/>
            </a:xfrm>
            <a:prstGeom prst="rect">
              <a:avLst/>
            </a:prstGeom>
            <a:noFill/>
            <a:ln>
              <a:noFill/>
            </a:ln>
          </p:spPr>
          <p:txBody>
            <a:bodyPr wrap="none" lIns="0" tIns="0" rIns="0" bIns="0" rtlCol="0">
              <a:spAutoFit/>
            </a:bodyPr>
            <a:lstStyle/>
            <a:p>
              <a:pPr algn="ctr" defTabSz="239994">
                <a:tabLst>
                  <a:tab pos="239994" algn="l"/>
                </a:tabLst>
              </a:pPr>
              <a:r>
                <a:rPr lang="en-IN" sz="1333" b="1" dirty="0">
                  <a:ln/>
                  <a:solidFill>
                    <a:srgbClr val="333333"/>
                  </a:solidFill>
                  <a:latin typeface="Arial"/>
                  <a:cs typeface="Arial"/>
                  <a:sym typeface="Arial"/>
                  <a:rtl val="0"/>
                </a:rPr>
                <a:t>Time (seconds)</a:t>
              </a:r>
            </a:p>
          </p:txBody>
        </p:sp>
        <p:sp>
          <p:nvSpPr>
            <p:cNvPr id="38" name="TextBox 37">
              <a:extLst>
                <a:ext uri="{FF2B5EF4-FFF2-40B4-BE49-F238E27FC236}">
                  <a16:creationId xmlns:a16="http://schemas.microsoft.com/office/drawing/2014/main" id="{F59A63D9-A6C8-A60B-49AF-C208AF434A0E}"/>
                </a:ext>
              </a:extLst>
            </p:cNvPr>
            <p:cNvSpPr txBox="1"/>
            <p:nvPr/>
          </p:nvSpPr>
          <p:spPr>
            <a:xfrm rot="16200000">
              <a:off x="-599496" y="1655736"/>
              <a:ext cx="1427073" cy="153841"/>
            </a:xfrm>
            <a:prstGeom prst="rect">
              <a:avLst/>
            </a:prstGeom>
            <a:noFill/>
            <a:ln>
              <a:noFill/>
            </a:ln>
          </p:spPr>
          <p:txBody>
            <a:bodyPr wrap="none" lIns="0" tIns="0" rIns="0" bIns="0" rtlCol="0">
              <a:spAutoFit/>
            </a:bodyPr>
            <a:lstStyle/>
            <a:p>
              <a:pPr algn="ctr" defTabSz="239994">
                <a:tabLst>
                  <a:tab pos="239994" algn="l"/>
                </a:tabLst>
              </a:pPr>
              <a:r>
                <a:rPr lang="en-IN" sz="1333" b="1" dirty="0">
                  <a:ln/>
                  <a:solidFill>
                    <a:srgbClr val="333333"/>
                  </a:solidFill>
                  <a:latin typeface="Arial"/>
                  <a:cs typeface="Arial"/>
                  <a:sym typeface="Arial"/>
                  <a:rtl val="0"/>
                </a:rPr>
                <a:t>Signal Strength (RSRP)</a:t>
              </a:r>
            </a:p>
          </p:txBody>
        </p:sp>
        <p:sp>
          <p:nvSpPr>
            <p:cNvPr id="39" name="Freeform: Shape 38">
              <a:extLst>
                <a:ext uri="{FF2B5EF4-FFF2-40B4-BE49-F238E27FC236}">
                  <a16:creationId xmlns:a16="http://schemas.microsoft.com/office/drawing/2014/main" id="{3AD8671C-0E58-C4C1-EC47-E1076E484D1D}"/>
                </a:ext>
              </a:extLst>
            </p:cNvPr>
            <p:cNvSpPr/>
            <p:nvPr/>
          </p:nvSpPr>
          <p:spPr>
            <a:xfrm>
              <a:off x="698621" y="1667673"/>
              <a:ext cx="6672151" cy="7045"/>
            </a:xfrm>
            <a:custGeom>
              <a:avLst/>
              <a:gdLst>
                <a:gd name="connsiteX0" fmla="*/ 50 w 6672151"/>
                <a:gd name="connsiteY0" fmla="*/ 120 h 7045"/>
                <a:gd name="connsiteX1" fmla="*/ 6672202 w 6672151"/>
                <a:gd name="connsiteY1" fmla="*/ 120 h 7045"/>
              </a:gdLst>
              <a:ahLst/>
              <a:cxnLst>
                <a:cxn ang="0">
                  <a:pos x="connsiteX0" y="connsiteY0"/>
                </a:cxn>
                <a:cxn ang="0">
                  <a:pos x="connsiteX1" y="connsiteY1"/>
                </a:cxn>
              </a:cxnLst>
              <a:rect l="l" t="t" r="r" b="b"/>
              <a:pathLst>
                <a:path w="6672151" h="7045">
                  <a:moveTo>
                    <a:pt x="50" y="120"/>
                  </a:moveTo>
                  <a:lnTo>
                    <a:pt x="6672202" y="120"/>
                  </a:lnTo>
                </a:path>
              </a:pathLst>
            </a:custGeom>
            <a:ln w="28575" cap="flat">
              <a:solidFill>
                <a:srgbClr val="FF5252"/>
              </a:solidFill>
              <a:custDash>
                <a:ds d="375000" sp="375000"/>
              </a:custDash>
              <a:miter/>
            </a:ln>
          </p:spPr>
          <p:txBody>
            <a:bodyPr rtlCol="0" anchor="ctr"/>
            <a:lstStyle/>
            <a:p>
              <a:pPr algn="ctr"/>
              <a:endParaRPr lang="en-IN" sz="2133"/>
            </a:p>
          </p:txBody>
        </p:sp>
        <p:sp>
          <p:nvSpPr>
            <p:cNvPr id="40" name="Freeform: Shape 39">
              <a:extLst>
                <a:ext uri="{FF2B5EF4-FFF2-40B4-BE49-F238E27FC236}">
                  <a16:creationId xmlns:a16="http://schemas.microsoft.com/office/drawing/2014/main" id="{D6FC9186-ADBC-80E6-FA87-CBA1B4A3B6C1}"/>
                </a:ext>
              </a:extLst>
            </p:cNvPr>
            <p:cNvSpPr/>
            <p:nvPr/>
          </p:nvSpPr>
          <p:spPr>
            <a:xfrm>
              <a:off x="5316238" y="1376322"/>
              <a:ext cx="1525063" cy="140914"/>
            </a:xfrm>
            <a:custGeom>
              <a:avLst/>
              <a:gdLst>
                <a:gd name="connsiteX0" fmla="*/ 1477455 w 1525063"/>
                <a:gd name="connsiteY0" fmla="*/ 120 h 140914"/>
                <a:gd name="connsiteX1" fmla="*/ 1525113 w 1525063"/>
                <a:gd name="connsiteY1" fmla="*/ 35349 h 140914"/>
                <a:gd name="connsiteX2" fmla="*/ 1525113 w 1525063"/>
                <a:gd name="connsiteY2" fmla="*/ 105806 h 140914"/>
                <a:gd name="connsiteX3" fmla="*/ 1477455 w 1525063"/>
                <a:gd name="connsiteY3" fmla="*/ 141034 h 140914"/>
                <a:gd name="connsiteX4" fmla="*/ 47708 w 1525063"/>
                <a:gd name="connsiteY4" fmla="*/ 141034 h 140914"/>
                <a:gd name="connsiteX5" fmla="*/ 50 w 1525063"/>
                <a:gd name="connsiteY5" fmla="*/ 105806 h 140914"/>
                <a:gd name="connsiteX6" fmla="*/ 50 w 1525063"/>
                <a:gd name="connsiteY6" fmla="*/ 35349 h 140914"/>
                <a:gd name="connsiteX7" fmla="*/ 47708 w 1525063"/>
                <a:gd name="connsiteY7" fmla="*/ 120 h 1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5063" h="140914">
                  <a:moveTo>
                    <a:pt x="1477455" y="120"/>
                  </a:moveTo>
                  <a:cubicBezTo>
                    <a:pt x="1503776" y="120"/>
                    <a:pt x="1525113" y="15892"/>
                    <a:pt x="1525113" y="35349"/>
                  </a:cubicBezTo>
                  <a:lnTo>
                    <a:pt x="1525113" y="105806"/>
                  </a:lnTo>
                  <a:cubicBezTo>
                    <a:pt x="1525113" y="125262"/>
                    <a:pt x="1503776" y="141034"/>
                    <a:pt x="1477455" y="141034"/>
                  </a:cubicBezTo>
                  <a:lnTo>
                    <a:pt x="47708" y="141034"/>
                  </a:lnTo>
                  <a:cubicBezTo>
                    <a:pt x="21387" y="141034"/>
                    <a:pt x="50" y="125262"/>
                    <a:pt x="50" y="105806"/>
                  </a:cubicBezTo>
                  <a:lnTo>
                    <a:pt x="50" y="35349"/>
                  </a:lnTo>
                  <a:cubicBezTo>
                    <a:pt x="50" y="15892"/>
                    <a:pt x="21387" y="120"/>
                    <a:pt x="47708" y="120"/>
                  </a:cubicBezTo>
                  <a:close/>
                </a:path>
              </a:pathLst>
            </a:custGeom>
            <a:solidFill>
              <a:srgbClr val="FFFFFF"/>
            </a:solidFill>
            <a:ln w="9525" cap="flat">
              <a:solidFill>
                <a:srgbClr val="FF5252"/>
              </a:solidFill>
              <a:prstDash val="solid"/>
              <a:miter/>
            </a:ln>
          </p:spPr>
          <p:txBody>
            <a:bodyPr rtlCol="0" anchor="ctr"/>
            <a:lstStyle/>
            <a:p>
              <a:pPr algn="ctr"/>
              <a:endParaRPr lang="en-IN" sz="2133"/>
            </a:p>
          </p:txBody>
        </p:sp>
        <p:sp>
          <p:nvSpPr>
            <p:cNvPr id="41" name="TextBox 40">
              <a:extLst>
                <a:ext uri="{FF2B5EF4-FFF2-40B4-BE49-F238E27FC236}">
                  <a16:creationId xmlns:a16="http://schemas.microsoft.com/office/drawing/2014/main" id="{9450F5D3-53C2-5975-69CC-BE502448170E}"/>
                </a:ext>
              </a:extLst>
            </p:cNvPr>
            <p:cNvSpPr txBox="1"/>
            <p:nvPr/>
          </p:nvSpPr>
          <p:spPr>
            <a:xfrm>
              <a:off x="5509534" y="1377351"/>
              <a:ext cx="1203454" cy="123159"/>
            </a:xfrm>
            <a:prstGeom prst="rect">
              <a:avLst/>
            </a:prstGeom>
            <a:noFill/>
            <a:ln>
              <a:noFill/>
            </a:ln>
          </p:spPr>
          <p:txBody>
            <a:bodyPr wrap="none" lIns="0" tIns="0" rIns="0" bIns="0" rtlCol="0">
              <a:spAutoFit/>
            </a:bodyPr>
            <a:lstStyle/>
            <a:p>
              <a:pPr algn="ctr" defTabSz="239994">
                <a:tabLst>
                  <a:tab pos="239994" algn="l"/>
                </a:tabLst>
              </a:pPr>
              <a:r>
                <a:rPr lang="en-IN" sz="1067" b="1" dirty="0">
                  <a:ln/>
                  <a:solidFill>
                    <a:srgbClr val="FF5252"/>
                  </a:solidFill>
                  <a:latin typeface="Arial"/>
                  <a:cs typeface="Arial"/>
                  <a:sym typeface="Arial"/>
                  <a:rtl val="0"/>
                </a:rPr>
                <a:t>Threshold_A2 = -90 dBm</a:t>
              </a:r>
            </a:p>
          </p:txBody>
        </p:sp>
        <p:sp>
          <p:nvSpPr>
            <p:cNvPr id="42" name="Freeform: Shape 41">
              <a:extLst>
                <a:ext uri="{FF2B5EF4-FFF2-40B4-BE49-F238E27FC236}">
                  <a16:creationId xmlns:a16="http://schemas.microsoft.com/office/drawing/2014/main" id="{439063AA-6BBD-2E2A-AD81-8228F6462D5E}"/>
                </a:ext>
              </a:extLst>
            </p:cNvPr>
            <p:cNvSpPr/>
            <p:nvPr/>
          </p:nvSpPr>
          <p:spPr>
            <a:xfrm>
              <a:off x="698621" y="1597216"/>
              <a:ext cx="6672151" cy="140914"/>
            </a:xfrm>
            <a:custGeom>
              <a:avLst/>
              <a:gdLst>
                <a:gd name="connsiteX0" fmla="*/ 50 w 6672151"/>
                <a:gd name="connsiteY0" fmla="*/ 120 h 140914"/>
                <a:gd name="connsiteX1" fmla="*/ 6672202 w 6672151"/>
                <a:gd name="connsiteY1" fmla="*/ 120 h 140914"/>
                <a:gd name="connsiteX2" fmla="*/ 6672202 w 6672151"/>
                <a:gd name="connsiteY2" fmla="*/ 141034 h 140914"/>
                <a:gd name="connsiteX3" fmla="*/ 50 w 6672151"/>
                <a:gd name="connsiteY3" fmla="*/ 141034 h 140914"/>
              </a:gdLst>
              <a:ahLst/>
              <a:cxnLst>
                <a:cxn ang="0">
                  <a:pos x="connsiteX0" y="connsiteY0"/>
                </a:cxn>
                <a:cxn ang="0">
                  <a:pos x="connsiteX1" y="connsiteY1"/>
                </a:cxn>
                <a:cxn ang="0">
                  <a:pos x="connsiteX2" y="connsiteY2"/>
                </a:cxn>
                <a:cxn ang="0">
                  <a:pos x="connsiteX3" y="connsiteY3"/>
                </a:cxn>
              </a:cxnLst>
              <a:rect l="l" t="t" r="r" b="b"/>
              <a:pathLst>
                <a:path w="6672151" h="140914">
                  <a:moveTo>
                    <a:pt x="50" y="120"/>
                  </a:moveTo>
                  <a:lnTo>
                    <a:pt x="6672202" y="120"/>
                  </a:lnTo>
                  <a:lnTo>
                    <a:pt x="6672202" y="141034"/>
                  </a:lnTo>
                  <a:lnTo>
                    <a:pt x="50" y="141034"/>
                  </a:lnTo>
                  <a:close/>
                </a:path>
              </a:pathLst>
            </a:custGeom>
            <a:solidFill>
              <a:srgbClr val="FF5252"/>
            </a:solidFill>
            <a:ln w="9525" cap="flat">
              <a:noFill/>
              <a:prstDash val="solid"/>
              <a:miter/>
            </a:ln>
          </p:spPr>
          <p:txBody>
            <a:bodyPr rtlCol="0" anchor="ctr"/>
            <a:lstStyle/>
            <a:p>
              <a:pPr algn="ctr"/>
              <a:endParaRPr lang="en-IN" sz="2133"/>
            </a:p>
          </p:txBody>
        </p:sp>
        <p:sp>
          <p:nvSpPr>
            <p:cNvPr id="43" name="TextBox 42">
              <a:extLst>
                <a:ext uri="{FF2B5EF4-FFF2-40B4-BE49-F238E27FC236}">
                  <a16:creationId xmlns:a16="http://schemas.microsoft.com/office/drawing/2014/main" id="{B970DFDA-06B7-FA9C-F157-FD4C71E4357A}"/>
                </a:ext>
              </a:extLst>
            </p:cNvPr>
            <p:cNvSpPr txBox="1"/>
            <p:nvPr/>
          </p:nvSpPr>
          <p:spPr>
            <a:xfrm>
              <a:off x="1671474" y="1593770"/>
              <a:ext cx="656430"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FF5252"/>
                  </a:solidFill>
                  <a:latin typeface="Arial"/>
                  <a:cs typeface="Arial"/>
                  <a:sym typeface="Arial"/>
                  <a:rtl val="0"/>
                </a:rPr>
                <a:t>Hysteresis: 2 dB</a:t>
              </a:r>
            </a:p>
          </p:txBody>
        </p:sp>
        <p:sp>
          <p:nvSpPr>
            <p:cNvPr id="44" name="Freeform: Shape 43">
              <a:extLst>
                <a:ext uri="{FF2B5EF4-FFF2-40B4-BE49-F238E27FC236}">
                  <a16:creationId xmlns:a16="http://schemas.microsoft.com/office/drawing/2014/main" id="{39537EDE-2C29-68CE-E21D-E04E13751881}"/>
                </a:ext>
              </a:extLst>
            </p:cNvPr>
            <p:cNvSpPr/>
            <p:nvPr/>
          </p:nvSpPr>
          <p:spPr>
            <a:xfrm>
              <a:off x="698621" y="1244931"/>
              <a:ext cx="6672151" cy="1030996"/>
            </a:xfrm>
            <a:custGeom>
              <a:avLst/>
              <a:gdLst>
                <a:gd name="connsiteX0" fmla="*/ 50 w 6672151"/>
                <a:gd name="connsiteY0" fmla="*/ 120 h 1030996"/>
                <a:gd name="connsiteX1" fmla="*/ 1906379 w 6672151"/>
                <a:gd name="connsiteY1" fmla="*/ 141034 h 1030996"/>
                <a:gd name="connsiteX2" fmla="*/ 3336126 w 6672151"/>
                <a:gd name="connsiteY2" fmla="*/ 493319 h 1030996"/>
                <a:gd name="connsiteX3" fmla="*/ 4765873 w 6672151"/>
                <a:gd name="connsiteY3" fmla="*/ 916061 h 1030996"/>
                <a:gd name="connsiteX4" fmla="*/ 6672202 w 6672151"/>
                <a:gd name="connsiteY4" fmla="*/ 1021747 h 1030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2151" h="1030996">
                  <a:moveTo>
                    <a:pt x="50" y="120"/>
                  </a:moveTo>
                  <a:cubicBezTo>
                    <a:pt x="953215" y="35349"/>
                    <a:pt x="1429797" y="70577"/>
                    <a:pt x="1906379" y="141034"/>
                  </a:cubicBezTo>
                  <a:cubicBezTo>
                    <a:pt x="2382962" y="211491"/>
                    <a:pt x="2859544" y="352405"/>
                    <a:pt x="3336126" y="493319"/>
                  </a:cubicBezTo>
                  <a:cubicBezTo>
                    <a:pt x="3812708" y="634233"/>
                    <a:pt x="4289291" y="775147"/>
                    <a:pt x="4765873" y="916061"/>
                  </a:cubicBezTo>
                  <a:cubicBezTo>
                    <a:pt x="5242455" y="986518"/>
                    <a:pt x="5719038" y="1056975"/>
                    <a:pt x="6672202" y="1021747"/>
                  </a:cubicBezTo>
                </a:path>
              </a:pathLst>
            </a:custGeom>
            <a:noFill/>
            <a:ln w="38100" cap="flat">
              <a:solidFill>
                <a:srgbClr val="2979FF"/>
              </a:solidFill>
              <a:prstDash val="solid"/>
              <a:miter/>
            </a:ln>
          </p:spPr>
          <p:txBody>
            <a:bodyPr rtlCol="0" anchor="ctr"/>
            <a:lstStyle/>
            <a:p>
              <a:pPr algn="ctr"/>
              <a:endParaRPr lang="en-IN" sz="2133"/>
            </a:p>
          </p:txBody>
        </p:sp>
        <p:sp>
          <p:nvSpPr>
            <p:cNvPr id="45" name="Freeform: Shape 44">
              <a:extLst>
                <a:ext uri="{FF2B5EF4-FFF2-40B4-BE49-F238E27FC236}">
                  <a16:creationId xmlns:a16="http://schemas.microsoft.com/office/drawing/2014/main" id="{50837461-101A-EB61-57A6-39222A5F5BE8}"/>
                </a:ext>
              </a:extLst>
            </p:cNvPr>
            <p:cNvSpPr/>
            <p:nvPr/>
          </p:nvSpPr>
          <p:spPr>
            <a:xfrm>
              <a:off x="650963" y="1209702"/>
              <a:ext cx="95316" cy="70457"/>
            </a:xfrm>
            <a:custGeom>
              <a:avLst/>
              <a:gdLst>
                <a:gd name="connsiteX0" fmla="*/ 95366 w 95316"/>
                <a:gd name="connsiteY0" fmla="*/ 35349 h 70457"/>
                <a:gd name="connsiteX1" fmla="*/ 47708 w 95316"/>
                <a:gd name="connsiteY1" fmla="*/ 70577 h 70457"/>
                <a:gd name="connsiteX2" fmla="*/ 50 w 95316"/>
                <a:gd name="connsiteY2" fmla="*/ 35349 h 70457"/>
                <a:gd name="connsiteX3" fmla="*/ 47708 w 95316"/>
                <a:gd name="connsiteY3" fmla="*/ 120 h 70457"/>
                <a:gd name="connsiteX4" fmla="*/ 95366 w 95316"/>
                <a:gd name="connsiteY4" fmla="*/ 35349 h 70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16" h="70457">
                  <a:moveTo>
                    <a:pt x="95366" y="35349"/>
                  </a:moveTo>
                  <a:cubicBezTo>
                    <a:pt x="95366" y="54805"/>
                    <a:pt x="74029" y="70577"/>
                    <a:pt x="47708" y="70577"/>
                  </a:cubicBezTo>
                  <a:cubicBezTo>
                    <a:pt x="21387" y="70577"/>
                    <a:pt x="50" y="54805"/>
                    <a:pt x="50" y="35349"/>
                  </a:cubicBezTo>
                  <a:cubicBezTo>
                    <a:pt x="50" y="15892"/>
                    <a:pt x="21387" y="120"/>
                    <a:pt x="47708" y="120"/>
                  </a:cubicBezTo>
                  <a:cubicBezTo>
                    <a:pt x="74029" y="120"/>
                    <a:pt x="95366" y="15892"/>
                    <a:pt x="95366" y="35349"/>
                  </a:cubicBezTo>
                  <a:close/>
                </a:path>
              </a:pathLst>
            </a:custGeom>
            <a:solidFill>
              <a:srgbClr val="2979FF"/>
            </a:solidFill>
            <a:ln w="9525" cap="flat">
              <a:noFill/>
              <a:prstDash val="solid"/>
              <a:miter/>
            </a:ln>
          </p:spPr>
          <p:txBody>
            <a:bodyPr rtlCol="0" anchor="ctr"/>
            <a:lstStyle/>
            <a:p>
              <a:pPr algn="ctr"/>
              <a:endParaRPr lang="en-IN" sz="2133"/>
            </a:p>
          </p:txBody>
        </p:sp>
        <p:sp>
          <p:nvSpPr>
            <p:cNvPr id="46" name="TextBox 45">
              <a:extLst>
                <a:ext uri="{FF2B5EF4-FFF2-40B4-BE49-F238E27FC236}">
                  <a16:creationId xmlns:a16="http://schemas.microsoft.com/office/drawing/2014/main" id="{B051B479-B348-10EC-E54A-BD7884554C15}"/>
                </a:ext>
              </a:extLst>
            </p:cNvPr>
            <p:cNvSpPr txBox="1"/>
            <p:nvPr/>
          </p:nvSpPr>
          <p:spPr>
            <a:xfrm>
              <a:off x="813850" y="1135799"/>
              <a:ext cx="341440"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2979FF"/>
                  </a:solidFill>
                  <a:latin typeface="Arial"/>
                  <a:cs typeface="Arial"/>
                  <a:sym typeface="Arial"/>
                  <a:rtl val="0"/>
                </a:rPr>
                <a:t>-80 dBm</a:t>
              </a:r>
            </a:p>
          </p:txBody>
        </p:sp>
        <p:sp>
          <p:nvSpPr>
            <p:cNvPr id="47" name="Freeform: Shape 46">
              <a:extLst>
                <a:ext uri="{FF2B5EF4-FFF2-40B4-BE49-F238E27FC236}">
                  <a16:creationId xmlns:a16="http://schemas.microsoft.com/office/drawing/2014/main" id="{8CF3344A-882F-8660-A930-630483B0C877}"/>
                </a:ext>
              </a:extLst>
            </p:cNvPr>
            <p:cNvSpPr/>
            <p:nvPr/>
          </p:nvSpPr>
          <p:spPr>
            <a:xfrm>
              <a:off x="2557292" y="1350616"/>
              <a:ext cx="95316" cy="70457"/>
            </a:xfrm>
            <a:custGeom>
              <a:avLst/>
              <a:gdLst>
                <a:gd name="connsiteX0" fmla="*/ 95366 w 95316"/>
                <a:gd name="connsiteY0" fmla="*/ 35349 h 70457"/>
                <a:gd name="connsiteX1" fmla="*/ 47708 w 95316"/>
                <a:gd name="connsiteY1" fmla="*/ 70577 h 70457"/>
                <a:gd name="connsiteX2" fmla="*/ 50 w 95316"/>
                <a:gd name="connsiteY2" fmla="*/ 35349 h 70457"/>
                <a:gd name="connsiteX3" fmla="*/ 47708 w 95316"/>
                <a:gd name="connsiteY3" fmla="*/ 120 h 70457"/>
                <a:gd name="connsiteX4" fmla="*/ 95366 w 95316"/>
                <a:gd name="connsiteY4" fmla="*/ 35349 h 70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16" h="70457">
                  <a:moveTo>
                    <a:pt x="95366" y="35349"/>
                  </a:moveTo>
                  <a:cubicBezTo>
                    <a:pt x="95366" y="54805"/>
                    <a:pt x="74029" y="70577"/>
                    <a:pt x="47708" y="70577"/>
                  </a:cubicBezTo>
                  <a:cubicBezTo>
                    <a:pt x="21387" y="70577"/>
                    <a:pt x="50" y="54805"/>
                    <a:pt x="50" y="35349"/>
                  </a:cubicBezTo>
                  <a:cubicBezTo>
                    <a:pt x="50" y="15892"/>
                    <a:pt x="21387" y="120"/>
                    <a:pt x="47708" y="120"/>
                  </a:cubicBezTo>
                  <a:cubicBezTo>
                    <a:pt x="74029" y="120"/>
                    <a:pt x="95366" y="15892"/>
                    <a:pt x="95366" y="35349"/>
                  </a:cubicBezTo>
                  <a:close/>
                </a:path>
              </a:pathLst>
            </a:custGeom>
            <a:solidFill>
              <a:srgbClr val="2979FF"/>
            </a:solidFill>
            <a:ln w="9525" cap="flat">
              <a:noFill/>
              <a:prstDash val="solid"/>
              <a:miter/>
            </a:ln>
          </p:spPr>
          <p:txBody>
            <a:bodyPr rtlCol="0" anchor="ctr"/>
            <a:lstStyle/>
            <a:p>
              <a:pPr algn="ctr"/>
              <a:endParaRPr lang="en-IN" sz="2133"/>
            </a:p>
          </p:txBody>
        </p:sp>
        <p:sp>
          <p:nvSpPr>
            <p:cNvPr id="48" name="TextBox 47">
              <a:extLst>
                <a:ext uri="{FF2B5EF4-FFF2-40B4-BE49-F238E27FC236}">
                  <a16:creationId xmlns:a16="http://schemas.microsoft.com/office/drawing/2014/main" id="{50A9CF25-E828-6171-EB91-320297C8CB1C}"/>
                </a:ext>
              </a:extLst>
            </p:cNvPr>
            <p:cNvSpPr txBox="1"/>
            <p:nvPr/>
          </p:nvSpPr>
          <p:spPr>
            <a:xfrm>
              <a:off x="2720179" y="1276713"/>
              <a:ext cx="341440"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2979FF"/>
                  </a:solidFill>
                  <a:latin typeface="Arial"/>
                  <a:cs typeface="Arial"/>
                  <a:sym typeface="Arial"/>
                  <a:rtl val="0"/>
                </a:rPr>
                <a:t>-82 dBm</a:t>
              </a:r>
            </a:p>
          </p:txBody>
        </p:sp>
        <p:sp>
          <p:nvSpPr>
            <p:cNvPr id="49" name="Freeform: Shape 48">
              <a:extLst>
                <a:ext uri="{FF2B5EF4-FFF2-40B4-BE49-F238E27FC236}">
                  <a16:creationId xmlns:a16="http://schemas.microsoft.com/office/drawing/2014/main" id="{9D47FAE7-E94A-960D-0D6F-926E0DCBC16C}"/>
                </a:ext>
              </a:extLst>
            </p:cNvPr>
            <p:cNvSpPr/>
            <p:nvPr/>
          </p:nvSpPr>
          <p:spPr>
            <a:xfrm>
              <a:off x="3987038" y="1702901"/>
              <a:ext cx="95316" cy="70457"/>
            </a:xfrm>
            <a:custGeom>
              <a:avLst/>
              <a:gdLst>
                <a:gd name="connsiteX0" fmla="*/ 95366 w 95316"/>
                <a:gd name="connsiteY0" fmla="*/ 35349 h 70457"/>
                <a:gd name="connsiteX1" fmla="*/ 47708 w 95316"/>
                <a:gd name="connsiteY1" fmla="*/ 70577 h 70457"/>
                <a:gd name="connsiteX2" fmla="*/ 50 w 95316"/>
                <a:gd name="connsiteY2" fmla="*/ 35349 h 70457"/>
                <a:gd name="connsiteX3" fmla="*/ 47708 w 95316"/>
                <a:gd name="connsiteY3" fmla="*/ 120 h 70457"/>
                <a:gd name="connsiteX4" fmla="*/ 95366 w 95316"/>
                <a:gd name="connsiteY4" fmla="*/ 35349 h 70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16" h="70457">
                  <a:moveTo>
                    <a:pt x="95366" y="35349"/>
                  </a:moveTo>
                  <a:cubicBezTo>
                    <a:pt x="95366" y="54805"/>
                    <a:pt x="74029" y="70577"/>
                    <a:pt x="47708" y="70577"/>
                  </a:cubicBezTo>
                  <a:cubicBezTo>
                    <a:pt x="21387" y="70577"/>
                    <a:pt x="50" y="54805"/>
                    <a:pt x="50" y="35349"/>
                  </a:cubicBezTo>
                  <a:cubicBezTo>
                    <a:pt x="50" y="15892"/>
                    <a:pt x="21387" y="120"/>
                    <a:pt x="47708" y="120"/>
                  </a:cubicBezTo>
                  <a:cubicBezTo>
                    <a:pt x="74029" y="120"/>
                    <a:pt x="95366" y="15892"/>
                    <a:pt x="95366" y="35349"/>
                  </a:cubicBezTo>
                  <a:close/>
                </a:path>
              </a:pathLst>
            </a:custGeom>
            <a:solidFill>
              <a:srgbClr val="2979FF"/>
            </a:solidFill>
            <a:ln w="9525" cap="flat">
              <a:noFill/>
              <a:prstDash val="solid"/>
              <a:miter/>
            </a:ln>
          </p:spPr>
          <p:txBody>
            <a:bodyPr rtlCol="0" anchor="ctr"/>
            <a:lstStyle/>
            <a:p>
              <a:pPr algn="ctr"/>
              <a:endParaRPr lang="en-IN" sz="2133"/>
            </a:p>
          </p:txBody>
        </p:sp>
        <p:sp>
          <p:nvSpPr>
            <p:cNvPr id="50" name="TextBox 49">
              <a:extLst>
                <a:ext uri="{FF2B5EF4-FFF2-40B4-BE49-F238E27FC236}">
                  <a16:creationId xmlns:a16="http://schemas.microsoft.com/office/drawing/2014/main" id="{B63DBD78-A3E2-88B0-51FF-4896A6496607}"/>
                </a:ext>
              </a:extLst>
            </p:cNvPr>
            <p:cNvSpPr txBox="1"/>
            <p:nvPr/>
          </p:nvSpPr>
          <p:spPr>
            <a:xfrm>
              <a:off x="4149926" y="1628998"/>
              <a:ext cx="341440"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2979FF"/>
                  </a:solidFill>
                  <a:latin typeface="Arial"/>
                  <a:cs typeface="Arial"/>
                  <a:sym typeface="Arial"/>
                  <a:rtl val="0"/>
                </a:rPr>
                <a:t>-92 dBm</a:t>
              </a:r>
            </a:p>
          </p:txBody>
        </p:sp>
        <p:sp>
          <p:nvSpPr>
            <p:cNvPr id="51" name="Freeform: Shape 50">
              <a:extLst>
                <a:ext uri="{FF2B5EF4-FFF2-40B4-BE49-F238E27FC236}">
                  <a16:creationId xmlns:a16="http://schemas.microsoft.com/office/drawing/2014/main" id="{EA944CD7-7C1D-59A3-4DF0-667C939D62DC}"/>
                </a:ext>
              </a:extLst>
            </p:cNvPr>
            <p:cNvSpPr/>
            <p:nvPr/>
          </p:nvSpPr>
          <p:spPr>
            <a:xfrm>
              <a:off x="5416785" y="2125643"/>
              <a:ext cx="95316" cy="70457"/>
            </a:xfrm>
            <a:custGeom>
              <a:avLst/>
              <a:gdLst>
                <a:gd name="connsiteX0" fmla="*/ 95366 w 95316"/>
                <a:gd name="connsiteY0" fmla="*/ 35349 h 70457"/>
                <a:gd name="connsiteX1" fmla="*/ 47708 w 95316"/>
                <a:gd name="connsiteY1" fmla="*/ 70577 h 70457"/>
                <a:gd name="connsiteX2" fmla="*/ 50 w 95316"/>
                <a:gd name="connsiteY2" fmla="*/ 35349 h 70457"/>
                <a:gd name="connsiteX3" fmla="*/ 47708 w 95316"/>
                <a:gd name="connsiteY3" fmla="*/ 120 h 70457"/>
                <a:gd name="connsiteX4" fmla="*/ 95366 w 95316"/>
                <a:gd name="connsiteY4" fmla="*/ 35349 h 70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16" h="70457">
                  <a:moveTo>
                    <a:pt x="95366" y="35349"/>
                  </a:moveTo>
                  <a:cubicBezTo>
                    <a:pt x="95366" y="54805"/>
                    <a:pt x="74029" y="70577"/>
                    <a:pt x="47708" y="70577"/>
                  </a:cubicBezTo>
                  <a:cubicBezTo>
                    <a:pt x="21387" y="70577"/>
                    <a:pt x="50" y="54805"/>
                    <a:pt x="50" y="35349"/>
                  </a:cubicBezTo>
                  <a:cubicBezTo>
                    <a:pt x="50" y="15892"/>
                    <a:pt x="21387" y="120"/>
                    <a:pt x="47708" y="120"/>
                  </a:cubicBezTo>
                  <a:cubicBezTo>
                    <a:pt x="74029" y="120"/>
                    <a:pt x="95366" y="15892"/>
                    <a:pt x="95366" y="35349"/>
                  </a:cubicBezTo>
                  <a:close/>
                </a:path>
              </a:pathLst>
            </a:custGeom>
            <a:solidFill>
              <a:srgbClr val="2979FF"/>
            </a:solidFill>
            <a:ln w="9525" cap="flat">
              <a:noFill/>
              <a:prstDash val="solid"/>
              <a:miter/>
            </a:ln>
          </p:spPr>
          <p:txBody>
            <a:bodyPr rtlCol="0" anchor="ctr"/>
            <a:lstStyle/>
            <a:p>
              <a:pPr algn="ctr"/>
              <a:endParaRPr lang="en-IN" sz="2133"/>
            </a:p>
          </p:txBody>
        </p:sp>
        <p:sp>
          <p:nvSpPr>
            <p:cNvPr id="52" name="TextBox 51">
              <a:extLst>
                <a:ext uri="{FF2B5EF4-FFF2-40B4-BE49-F238E27FC236}">
                  <a16:creationId xmlns:a16="http://schemas.microsoft.com/office/drawing/2014/main" id="{C5F5C3AE-5A8E-28E2-6A4C-0AF69867492C}"/>
                </a:ext>
              </a:extLst>
            </p:cNvPr>
            <p:cNvSpPr txBox="1"/>
            <p:nvPr/>
          </p:nvSpPr>
          <p:spPr>
            <a:xfrm>
              <a:off x="5583019" y="2051740"/>
              <a:ext cx="391934"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2979FF"/>
                  </a:solidFill>
                  <a:latin typeface="Arial"/>
                  <a:cs typeface="Arial"/>
                  <a:sym typeface="Arial"/>
                  <a:rtl val="0"/>
                </a:rPr>
                <a:t>-104 dBm</a:t>
              </a:r>
            </a:p>
          </p:txBody>
        </p:sp>
        <p:sp>
          <p:nvSpPr>
            <p:cNvPr id="53" name="Freeform: Shape 52">
              <a:extLst>
                <a:ext uri="{FF2B5EF4-FFF2-40B4-BE49-F238E27FC236}">
                  <a16:creationId xmlns:a16="http://schemas.microsoft.com/office/drawing/2014/main" id="{61C3ED7A-CF45-16AA-D80B-F844BD9B78BA}"/>
                </a:ext>
              </a:extLst>
            </p:cNvPr>
            <p:cNvSpPr/>
            <p:nvPr/>
          </p:nvSpPr>
          <p:spPr>
            <a:xfrm>
              <a:off x="3672494" y="1611307"/>
              <a:ext cx="152506" cy="112731"/>
            </a:xfrm>
            <a:custGeom>
              <a:avLst/>
              <a:gdLst>
                <a:gd name="connsiteX0" fmla="*/ 152556 w 152506"/>
                <a:gd name="connsiteY0" fmla="*/ 56486 h 112731"/>
                <a:gd name="connsiteX1" fmla="*/ 76303 w 152506"/>
                <a:gd name="connsiteY1" fmla="*/ 112851 h 112731"/>
                <a:gd name="connsiteX2" fmla="*/ 50 w 152506"/>
                <a:gd name="connsiteY2" fmla="*/ 56486 h 112731"/>
                <a:gd name="connsiteX3" fmla="*/ 76303 w 152506"/>
                <a:gd name="connsiteY3" fmla="*/ 120 h 112731"/>
                <a:gd name="connsiteX4" fmla="*/ 152556 w 152506"/>
                <a:gd name="connsiteY4" fmla="*/ 56486 h 112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506" h="112731">
                  <a:moveTo>
                    <a:pt x="152556" y="56486"/>
                  </a:moveTo>
                  <a:cubicBezTo>
                    <a:pt x="152556" y="87615"/>
                    <a:pt x="118417" y="112851"/>
                    <a:pt x="76303" y="112851"/>
                  </a:cubicBezTo>
                  <a:cubicBezTo>
                    <a:pt x="34190" y="112851"/>
                    <a:pt x="50" y="87615"/>
                    <a:pt x="50" y="56486"/>
                  </a:cubicBezTo>
                  <a:cubicBezTo>
                    <a:pt x="50" y="25356"/>
                    <a:pt x="34190" y="120"/>
                    <a:pt x="76303" y="120"/>
                  </a:cubicBezTo>
                  <a:cubicBezTo>
                    <a:pt x="118417" y="120"/>
                    <a:pt x="152556" y="25356"/>
                    <a:pt x="152556" y="56486"/>
                  </a:cubicBezTo>
                  <a:close/>
                </a:path>
              </a:pathLst>
            </a:custGeom>
            <a:solidFill>
              <a:srgbClr val="FF5252"/>
            </a:solidFill>
            <a:ln w="19050" cap="flat">
              <a:solidFill>
                <a:srgbClr val="FFFFFF"/>
              </a:solidFill>
              <a:prstDash val="solid"/>
              <a:miter/>
            </a:ln>
          </p:spPr>
          <p:txBody>
            <a:bodyPr rtlCol="0" anchor="ctr"/>
            <a:lstStyle/>
            <a:p>
              <a:pPr algn="ctr"/>
              <a:endParaRPr lang="en-IN" sz="2133"/>
            </a:p>
          </p:txBody>
        </p:sp>
        <p:sp>
          <p:nvSpPr>
            <p:cNvPr id="54" name="TextBox 53">
              <a:extLst>
                <a:ext uri="{FF2B5EF4-FFF2-40B4-BE49-F238E27FC236}">
                  <a16:creationId xmlns:a16="http://schemas.microsoft.com/office/drawing/2014/main" id="{18D6A558-E3D5-6B58-B199-D8A9A134E852}"/>
                </a:ext>
              </a:extLst>
            </p:cNvPr>
            <p:cNvSpPr txBox="1"/>
            <p:nvPr/>
          </p:nvSpPr>
          <p:spPr>
            <a:xfrm>
              <a:off x="3265441" y="1403536"/>
              <a:ext cx="966611" cy="123159"/>
            </a:xfrm>
            <a:prstGeom prst="rect">
              <a:avLst/>
            </a:prstGeom>
            <a:noFill/>
            <a:ln>
              <a:noFill/>
            </a:ln>
          </p:spPr>
          <p:txBody>
            <a:bodyPr wrap="none" lIns="0" tIns="0" rIns="0" bIns="0" rtlCol="0">
              <a:spAutoFit/>
            </a:bodyPr>
            <a:lstStyle/>
            <a:p>
              <a:pPr algn="ctr" defTabSz="239994">
                <a:tabLst>
                  <a:tab pos="239994" algn="l"/>
                </a:tabLst>
              </a:pPr>
              <a:r>
                <a:rPr lang="en-IN" sz="1067" b="1" dirty="0">
                  <a:ln/>
                  <a:solidFill>
                    <a:srgbClr val="333333"/>
                  </a:solidFill>
                  <a:latin typeface="Arial"/>
                  <a:cs typeface="Arial"/>
                  <a:sym typeface="Arial"/>
                  <a:rtl val="0"/>
                </a:rPr>
                <a:t>Threshold Crossing</a:t>
              </a:r>
            </a:p>
          </p:txBody>
        </p:sp>
        <p:sp>
          <p:nvSpPr>
            <p:cNvPr id="55" name="Freeform: Shape 54">
              <a:extLst>
                <a:ext uri="{FF2B5EF4-FFF2-40B4-BE49-F238E27FC236}">
                  <a16:creationId xmlns:a16="http://schemas.microsoft.com/office/drawing/2014/main" id="{7FB23446-9131-CB5C-76A2-930DD2593584}"/>
                </a:ext>
              </a:extLst>
            </p:cNvPr>
            <p:cNvSpPr/>
            <p:nvPr/>
          </p:nvSpPr>
          <p:spPr>
            <a:xfrm>
              <a:off x="4225330" y="1738130"/>
              <a:ext cx="190632" cy="140914"/>
            </a:xfrm>
            <a:custGeom>
              <a:avLst/>
              <a:gdLst>
                <a:gd name="connsiteX0" fmla="*/ 190683 w 190632"/>
                <a:gd name="connsiteY0" fmla="*/ 70577 h 140914"/>
                <a:gd name="connsiteX1" fmla="*/ 95366 w 190632"/>
                <a:gd name="connsiteY1" fmla="*/ 141034 h 140914"/>
                <a:gd name="connsiteX2" fmla="*/ 50 w 190632"/>
                <a:gd name="connsiteY2" fmla="*/ 70577 h 140914"/>
                <a:gd name="connsiteX3" fmla="*/ 95366 w 190632"/>
                <a:gd name="connsiteY3" fmla="*/ 120 h 140914"/>
                <a:gd name="connsiteX4" fmla="*/ 190683 w 190632"/>
                <a:gd name="connsiteY4" fmla="*/ 70577 h 140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32" h="140914">
                  <a:moveTo>
                    <a:pt x="190683" y="70577"/>
                  </a:moveTo>
                  <a:cubicBezTo>
                    <a:pt x="190683" y="109489"/>
                    <a:pt x="148008" y="141034"/>
                    <a:pt x="95366" y="141034"/>
                  </a:cubicBezTo>
                  <a:cubicBezTo>
                    <a:pt x="42725" y="141034"/>
                    <a:pt x="50" y="109489"/>
                    <a:pt x="50" y="70577"/>
                  </a:cubicBezTo>
                  <a:cubicBezTo>
                    <a:pt x="50" y="31665"/>
                    <a:pt x="42725" y="120"/>
                    <a:pt x="95366" y="120"/>
                  </a:cubicBezTo>
                  <a:cubicBezTo>
                    <a:pt x="148008" y="120"/>
                    <a:pt x="190683" y="31665"/>
                    <a:pt x="190683" y="70577"/>
                  </a:cubicBezTo>
                  <a:close/>
                </a:path>
              </a:pathLst>
            </a:custGeom>
            <a:solidFill>
              <a:srgbClr val="673AB7"/>
            </a:solidFill>
            <a:ln w="19050" cap="flat">
              <a:solidFill>
                <a:srgbClr val="FFFFFF"/>
              </a:solidFill>
              <a:prstDash val="solid"/>
              <a:miter/>
            </a:ln>
          </p:spPr>
          <p:txBody>
            <a:bodyPr rtlCol="0" anchor="ctr"/>
            <a:lstStyle/>
            <a:p>
              <a:pPr algn="ctr"/>
              <a:endParaRPr lang="en-IN" sz="2133"/>
            </a:p>
          </p:txBody>
        </p:sp>
        <p:sp>
          <p:nvSpPr>
            <p:cNvPr id="56" name="TextBox 55">
              <a:extLst>
                <a:ext uri="{FF2B5EF4-FFF2-40B4-BE49-F238E27FC236}">
                  <a16:creationId xmlns:a16="http://schemas.microsoft.com/office/drawing/2014/main" id="{357F3772-A9EC-0F58-AD29-37421723F0E6}"/>
                </a:ext>
              </a:extLst>
            </p:cNvPr>
            <p:cNvSpPr txBox="1"/>
            <p:nvPr/>
          </p:nvSpPr>
          <p:spPr>
            <a:xfrm>
              <a:off x="3796069" y="1940414"/>
              <a:ext cx="937757" cy="123159"/>
            </a:xfrm>
            <a:prstGeom prst="rect">
              <a:avLst/>
            </a:prstGeom>
            <a:noFill/>
            <a:ln>
              <a:noFill/>
            </a:ln>
          </p:spPr>
          <p:txBody>
            <a:bodyPr wrap="none" lIns="0" tIns="0" rIns="0" bIns="0" rtlCol="0">
              <a:spAutoFit/>
            </a:bodyPr>
            <a:lstStyle/>
            <a:p>
              <a:pPr algn="ctr" defTabSz="239994">
                <a:tabLst>
                  <a:tab pos="239994" algn="l"/>
                </a:tabLst>
              </a:pPr>
              <a:r>
                <a:rPr lang="en-IN" sz="1067" b="1" dirty="0">
                  <a:ln/>
                  <a:solidFill>
                    <a:srgbClr val="673AB7"/>
                  </a:solidFill>
                  <a:latin typeface="Arial"/>
                  <a:cs typeface="Arial"/>
                  <a:sym typeface="Arial"/>
                  <a:rtl val="0"/>
                </a:rPr>
                <a:t>Event A2 Triggered</a:t>
              </a:r>
            </a:p>
          </p:txBody>
        </p:sp>
        <p:sp>
          <p:nvSpPr>
            <p:cNvPr id="57" name="TextBox 56">
              <a:extLst>
                <a:ext uri="{FF2B5EF4-FFF2-40B4-BE49-F238E27FC236}">
                  <a16:creationId xmlns:a16="http://schemas.microsoft.com/office/drawing/2014/main" id="{F0E03A54-16F1-90C9-F3D5-FA4B78D88CA0}"/>
                </a:ext>
              </a:extLst>
            </p:cNvPr>
            <p:cNvSpPr txBox="1"/>
            <p:nvPr/>
          </p:nvSpPr>
          <p:spPr>
            <a:xfrm>
              <a:off x="3757359" y="2041624"/>
              <a:ext cx="1061589"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673AB7"/>
                  </a:solidFill>
                  <a:latin typeface="Arial"/>
                  <a:cs typeface="Arial"/>
                  <a:sym typeface="Arial"/>
                  <a:rtl val="0"/>
                </a:rPr>
                <a:t>After Time-to-Trigger: 1.2s</a:t>
              </a:r>
            </a:p>
          </p:txBody>
        </p:sp>
        <p:sp>
          <p:nvSpPr>
            <p:cNvPr id="58" name="Freeform: Shape 57">
              <a:extLst>
                <a:ext uri="{FF2B5EF4-FFF2-40B4-BE49-F238E27FC236}">
                  <a16:creationId xmlns:a16="http://schemas.microsoft.com/office/drawing/2014/main" id="{086C2311-3867-DA4B-CBE7-8BFFAC9F19B8}"/>
                </a:ext>
              </a:extLst>
            </p:cNvPr>
            <p:cNvSpPr/>
            <p:nvPr/>
          </p:nvSpPr>
          <p:spPr>
            <a:xfrm>
              <a:off x="3748747" y="1808587"/>
              <a:ext cx="571898" cy="7045"/>
            </a:xfrm>
            <a:custGeom>
              <a:avLst/>
              <a:gdLst>
                <a:gd name="connsiteX0" fmla="*/ 50 w 571898"/>
                <a:gd name="connsiteY0" fmla="*/ 120 h 7045"/>
                <a:gd name="connsiteX1" fmla="*/ 571949 w 571898"/>
                <a:gd name="connsiteY1" fmla="*/ 120 h 7045"/>
              </a:gdLst>
              <a:ahLst/>
              <a:cxnLst>
                <a:cxn ang="0">
                  <a:pos x="connsiteX0" y="connsiteY0"/>
                </a:cxn>
                <a:cxn ang="0">
                  <a:pos x="connsiteX1" y="connsiteY1"/>
                </a:cxn>
              </a:cxnLst>
              <a:rect l="l" t="t" r="r" b="b"/>
              <a:pathLst>
                <a:path w="571898" h="7045">
                  <a:moveTo>
                    <a:pt x="50" y="120"/>
                  </a:moveTo>
                  <a:lnTo>
                    <a:pt x="571949" y="120"/>
                  </a:lnTo>
                </a:path>
              </a:pathLst>
            </a:custGeom>
            <a:ln w="19050" cap="flat">
              <a:solidFill>
                <a:srgbClr val="673AB7"/>
              </a:solidFill>
              <a:prstDash val="solid"/>
              <a:miter/>
            </a:ln>
          </p:spPr>
          <p:txBody>
            <a:bodyPr rtlCol="0" anchor="ctr"/>
            <a:lstStyle/>
            <a:p>
              <a:pPr algn="ctr"/>
              <a:endParaRPr lang="en-IN" sz="2133"/>
            </a:p>
          </p:txBody>
        </p:sp>
        <p:sp>
          <p:nvSpPr>
            <p:cNvPr id="59" name="Freeform: Shape 58">
              <a:extLst>
                <a:ext uri="{FF2B5EF4-FFF2-40B4-BE49-F238E27FC236}">
                  <a16:creationId xmlns:a16="http://schemas.microsoft.com/office/drawing/2014/main" id="{336E7838-C7B0-4EE6-B5A6-D92AB7473F13}"/>
                </a:ext>
              </a:extLst>
            </p:cNvPr>
            <p:cNvSpPr/>
            <p:nvPr/>
          </p:nvSpPr>
          <p:spPr>
            <a:xfrm>
              <a:off x="3748747" y="1773358"/>
              <a:ext cx="571898" cy="70457"/>
            </a:xfrm>
            <a:custGeom>
              <a:avLst/>
              <a:gdLst>
                <a:gd name="connsiteX0" fmla="*/ 50 w 571898"/>
                <a:gd name="connsiteY0" fmla="*/ 120 h 70457"/>
                <a:gd name="connsiteX1" fmla="*/ 50 w 571898"/>
                <a:gd name="connsiteY1" fmla="*/ 70577 h 70457"/>
                <a:gd name="connsiteX2" fmla="*/ 571949 w 571898"/>
                <a:gd name="connsiteY2" fmla="*/ 120 h 70457"/>
                <a:gd name="connsiteX3" fmla="*/ 571949 w 571898"/>
                <a:gd name="connsiteY3" fmla="*/ 70577 h 70457"/>
              </a:gdLst>
              <a:ahLst/>
              <a:cxnLst>
                <a:cxn ang="0">
                  <a:pos x="connsiteX0" y="connsiteY0"/>
                </a:cxn>
                <a:cxn ang="0">
                  <a:pos x="connsiteX1" y="connsiteY1"/>
                </a:cxn>
                <a:cxn ang="0">
                  <a:pos x="connsiteX2" y="connsiteY2"/>
                </a:cxn>
                <a:cxn ang="0">
                  <a:pos x="connsiteX3" y="connsiteY3"/>
                </a:cxn>
              </a:cxnLst>
              <a:rect l="l" t="t" r="r" b="b"/>
              <a:pathLst>
                <a:path w="571898" h="70457">
                  <a:moveTo>
                    <a:pt x="50" y="120"/>
                  </a:moveTo>
                  <a:lnTo>
                    <a:pt x="50" y="70577"/>
                  </a:lnTo>
                  <a:moveTo>
                    <a:pt x="571949" y="120"/>
                  </a:moveTo>
                  <a:lnTo>
                    <a:pt x="571949" y="70577"/>
                  </a:lnTo>
                </a:path>
              </a:pathLst>
            </a:custGeom>
            <a:solidFill>
              <a:srgbClr val="000000"/>
            </a:solidFill>
            <a:ln w="19050" cap="flat">
              <a:solidFill>
                <a:srgbClr val="673AB7"/>
              </a:solidFill>
              <a:prstDash val="solid"/>
              <a:miter/>
            </a:ln>
          </p:spPr>
          <p:txBody>
            <a:bodyPr rtlCol="0" anchor="ctr"/>
            <a:lstStyle/>
            <a:p>
              <a:pPr algn="ctr"/>
              <a:endParaRPr lang="en-IN" sz="2133"/>
            </a:p>
          </p:txBody>
        </p:sp>
        <p:sp>
          <p:nvSpPr>
            <p:cNvPr id="60" name="Freeform: Shape 59">
              <a:extLst>
                <a:ext uri="{FF2B5EF4-FFF2-40B4-BE49-F238E27FC236}">
                  <a16:creationId xmlns:a16="http://schemas.microsoft.com/office/drawing/2014/main" id="{8113C972-1583-5040-AE1C-324E070E36AE}"/>
                </a:ext>
              </a:extLst>
            </p:cNvPr>
            <p:cNvSpPr/>
            <p:nvPr/>
          </p:nvSpPr>
          <p:spPr>
            <a:xfrm>
              <a:off x="3773198" y="1820606"/>
              <a:ext cx="476582" cy="105685"/>
            </a:xfrm>
            <a:custGeom>
              <a:avLst/>
              <a:gdLst>
                <a:gd name="connsiteX0" fmla="*/ 428974 w 476582"/>
                <a:gd name="connsiteY0" fmla="*/ 120 h 105685"/>
                <a:gd name="connsiteX1" fmla="*/ 476632 w 476582"/>
                <a:gd name="connsiteY1" fmla="*/ 35349 h 105685"/>
                <a:gd name="connsiteX2" fmla="*/ 476632 w 476582"/>
                <a:gd name="connsiteY2" fmla="*/ 70577 h 105685"/>
                <a:gd name="connsiteX3" fmla="*/ 428974 w 476582"/>
                <a:gd name="connsiteY3" fmla="*/ 105806 h 105685"/>
                <a:gd name="connsiteX4" fmla="*/ 47708 w 476582"/>
                <a:gd name="connsiteY4" fmla="*/ 105806 h 105685"/>
                <a:gd name="connsiteX5" fmla="*/ 50 w 476582"/>
                <a:gd name="connsiteY5" fmla="*/ 70577 h 105685"/>
                <a:gd name="connsiteX6" fmla="*/ 50 w 476582"/>
                <a:gd name="connsiteY6" fmla="*/ 35349 h 105685"/>
                <a:gd name="connsiteX7" fmla="*/ 47708 w 476582"/>
                <a:gd name="connsiteY7" fmla="*/ 120 h 10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582" h="105685">
                  <a:moveTo>
                    <a:pt x="428974" y="120"/>
                  </a:moveTo>
                  <a:cubicBezTo>
                    <a:pt x="455295" y="120"/>
                    <a:pt x="476632" y="15892"/>
                    <a:pt x="476632" y="35349"/>
                  </a:cubicBezTo>
                  <a:lnTo>
                    <a:pt x="476632" y="70577"/>
                  </a:lnTo>
                  <a:cubicBezTo>
                    <a:pt x="476632" y="90033"/>
                    <a:pt x="455295" y="105806"/>
                    <a:pt x="428974" y="105806"/>
                  </a:cubicBezTo>
                  <a:lnTo>
                    <a:pt x="47708" y="105806"/>
                  </a:lnTo>
                  <a:cubicBezTo>
                    <a:pt x="21387" y="105806"/>
                    <a:pt x="50" y="90033"/>
                    <a:pt x="50" y="70577"/>
                  </a:cubicBezTo>
                  <a:lnTo>
                    <a:pt x="50" y="35349"/>
                  </a:lnTo>
                  <a:cubicBezTo>
                    <a:pt x="50" y="15892"/>
                    <a:pt x="21387" y="120"/>
                    <a:pt x="47708" y="120"/>
                  </a:cubicBezTo>
                  <a:close/>
                </a:path>
              </a:pathLst>
            </a:custGeom>
            <a:solidFill>
              <a:srgbClr val="FFFFFF"/>
            </a:solidFill>
            <a:ln w="9525" cap="flat">
              <a:solidFill>
                <a:srgbClr val="673AB7"/>
              </a:solidFill>
              <a:prstDash val="solid"/>
              <a:miter/>
            </a:ln>
          </p:spPr>
          <p:txBody>
            <a:bodyPr rtlCol="0" anchor="ctr"/>
            <a:lstStyle/>
            <a:p>
              <a:pPr algn="ctr"/>
              <a:endParaRPr lang="en-IN" sz="2133"/>
            </a:p>
          </p:txBody>
        </p:sp>
        <p:sp>
          <p:nvSpPr>
            <p:cNvPr id="61" name="TextBox 60">
              <a:extLst>
                <a:ext uri="{FF2B5EF4-FFF2-40B4-BE49-F238E27FC236}">
                  <a16:creationId xmlns:a16="http://schemas.microsoft.com/office/drawing/2014/main" id="{6DE7AD6D-CEA1-374D-039B-45A41BE37579}"/>
                </a:ext>
              </a:extLst>
            </p:cNvPr>
            <p:cNvSpPr txBox="1"/>
            <p:nvPr/>
          </p:nvSpPr>
          <p:spPr>
            <a:xfrm>
              <a:off x="3889225" y="1819232"/>
              <a:ext cx="290945"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673AB7"/>
                  </a:solidFill>
                  <a:latin typeface="Arial"/>
                  <a:cs typeface="Arial"/>
                  <a:sym typeface="Arial"/>
                  <a:rtl val="0"/>
                </a:rPr>
                <a:t>1.2 sec</a:t>
              </a:r>
            </a:p>
          </p:txBody>
        </p:sp>
      </p:grpSp>
      <p:grpSp>
        <p:nvGrpSpPr>
          <p:cNvPr id="62" name="Graphic 3">
            <a:extLst>
              <a:ext uri="{FF2B5EF4-FFF2-40B4-BE49-F238E27FC236}">
                <a16:creationId xmlns:a16="http://schemas.microsoft.com/office/drawing/2014/main" id="{773DC2D4-CC84-88BB-B587-1A4019B437C2}"/>
              </a:ext>
            </a:extLst>
          </p:cNvPr>
          <p:cNvGrpSpPr/>
          <p:nvPr/>
        </p:nvGrpSpPr>
        <p:grpSpPr>
          <a:xfrm>
            <a:off x="3595747" y="2787221"/>
            <a:ext cx="4643341" cy="1713003"/>
            <a:chOff x="2696811" y="2090415"/>
            <a:chExt cx="3482506" cy="1284752"/>
          </a:xfrm>
        </p:grpSpPr>
        <p:grpSp>
          <p:nvGrpSpPr>
            <p:cNvPr id="63" name="Graphic 3">
              <a:extLst>
                <a:ext uri="{FF2B5EF4-FFF2-40B4-BE49-F238E27FC236}">
                  <a16:creationId xmlns:a16="http://schemas.microsoft.com/office/drawing/2014/main" id="{5F282319-D648-12FF-2625-F3FA7C845E15}"/>
                </a:ext>
              </a:extLst>
            </p:cNvPr>
            <p:cNvGrpSpPr/>
            <p:nvPr/>
          </p:nvGrpSpPr>
          <p:grpSpPr>
            <a:xfrm>
              <a:off x="2696811" y="2090415"/>
              <a:ext cx="769442" cy="1284752"/>
              <a:chOff x="2696811" y="2090415"/>
              <a:chExt cx="769442" cy="1284752"/>
            </a:xfrm>
          </p:grpSpPr>
          <p:sp>
            <p:nvSpPr>
              <p:cNvPr id="64" name="Freeform: Shape 63">
                <a:extLst>
                  <a:ext uri="{FF2B5EF4-FFF2-40B4-BE49-F238E27FC236}">
                    <a16:creationId xmlns:a16="http://schemas.microsoft.com/office/drawing/2014/main" id="{1784067A-487C-3D58-6C61-FED26EB3D5BF}"/>
                  </a:ext>
                </a:extLst>
              </p:cNvPr>
              <p:cNvSpPr/>
              <p:nvPr/>
            </p:nvSpPr>
            <p:spPr>
              <a:xfrm>
                <a:off x="2890899" y="2372243"/>
                <a:ext cx="381265" cy="845484"/>
              </a:xfrm>
              <a:custGeom>
                <a:avLst/>
                <a:gdLst>
                  <a:gd name="connsiteX0" fmla="*/ 333908 w 381265"/>
                  <a:gd name="connsiteY0" fmla="*/ 400 h 845484"/>
                  <a:gd name="connsiteX1" fmla="*/ 381566 w 381265"/>
                  <a:gd name="connsiteY1" fmla="*/ 35629 h 845484"/>
                  <a:gd name="connsiteX2" fmla="*/ 381566 w 381265"/>
                  <a:gd name="connsiteY2" fmla="*/ 810656 h 845484"/>
                  <a:gd name="connsiteX3" fmla="*/ 333908 w 381265"/>
                  <a:gd name="connsiteY3" fmla="*/ 845884 h 845484"/>
                  <a:gd name="connsiteX4" fmla="*/ 47958 w 381265"/>
                  <a:gd name="connsiteY4" fmla="*/ 845884 h 845484"/>
                  <a:gd name="connsiteX5" fmla="*/ 300 w 381265"/>
                  <a:gd name="connsiteY5" fmla="*/ 810656 h 845484"/>
                  <a:gd name="connsiteX6" fmla="*/ 300 w 381265"/>
                  <a:gd name="connsiteY6" fmla="*/ 35629 h 845484"/>
                  <a:gd name="connsiteX7" fmla="*/ 47958 w 381265"/>
                  <a:gd name="connsiteY7" fmla="*/ 400 h 84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265" h="845484">
                    <a:moveTo>
                      <a:pt x="333908" y="400"/>
                    </a:moveTo>
                    <a:cubicBezTo>
                      <a:pt x="360229" y="400"/>
                      <a:pt x="381566" y="16172"/>
                      <a:pt x="381566" y="35629"/>
                    </a:cubicBezTo>
                    <a:lnTo>
                      <a:pt x="381566" y="810656"/>
                    </a:lnTo>
                    <a:cubicBezTo>
                      <a:pt x="381566" y="830112"/>
                      <a:pt x="360229" y="845884"/>
                      <a:pt x="333908" y="845884"/>
                    </a:cubicBezTo>
                    <a:lnTo>
                      <a:pt x="47958" y="845884"/>
                    </a:lnTo>
                    <a:cubicBezTo>
                      <a:pt x="21637" y="845884"/>
                      <a:pt x="300" y="830112"/>
                      <a:pt x="300" y="810656"/>
                    </a:cubicBezTo>
                    <a:lnTo>
                      <a:pt x="300" y="35629"/>
                    </a:lnTo>
                    <a:cubicBezTo>
                      <a:pt x="300" y="16172"/>
                      <a:pt x="21637" y="400"/>
                      <a:pt x="47958" y="400"/>
                    </a:cubicBezTo>
                    <a:close/>
                  </a:path>
                </a:pathLst>
              </a:custGeom>
              <a:solidFill>
                <a:srgbClr val="E1F5FE"/>
              </a:solidFill>
              <a:ln w="19050" cap="flat">
                <a:solidFill>
                  <a:srgbClr val="0288D1"/>
                </a:solidFill>
                <a:prstDash val="solid"/>
                <a:miter/>
              </a:ln>
            </p:spPr>
            <p:txBody>
              <a:bodyPr rtlCol="0" anchor="ctr"/>
              <a:lstStyle/>
              <a:p>
                <a:pPr algn="ctr"/>
                <a:endParaRPr lang="en-IN" sz="2133"/>
              </a:p>
            </p:txBody>
          </p:sp>
          <p:sp>
            <p:nvSpPr>
              <p:cNvPr id="65" name="Freeform: Shape 64">
                <a:extLst>
                  <a:ext uri="{FF2B5EF4-FFF2-40B4-BE49-F238E27FC236}">
                    <a16:creationId xmlns:a16="http://schemas.microsoft.com/office/drawing/2014/main" id="{1496CB7E-6ED0-7912-F74F-40B9AFF095B8}"/>
                  </a:ext>
                </a:extLst>
              </p:cNvPr>
              <p:cNvSpPr/>
              <p:nvPr/>
            </p:nvSpPr>
            <p:spPr>
              <a:xfrm>
                <a:off x="2795583" y="2231329"/>
                <a:ext cx="571898" cy="140914"/>
              </a:xfrm>
              <a:custGeom>
                <a:avLst/>
                <a:gdLst>
                  <a:gd name="connsiteX0" fmla="*/ 300 w 571898"/>
                  <a:gd name="connsiteY0" fmla="*/ 400 h 140914"/>
                  <a:gd name="connsiteX1" fmla="*/ 572199 w 571898"/>
                  <a:gd name="connsiteY1" fmla="*/ 400 h 140914"/>
                  <a:gd name="connsiteX2" fmla="*/ 572199 w 571898"/>
                  <a:gd name="connsiteY2" fmla="*/ 141314 h 140914"/>
                  <a:gd name="connsiteX3" fmla="*/ 300 w 571898"/>
                  <a:gd name="connsiteY3" fmla="*/ 141314 h 140914"/>
                </a:gdLst>
                <a:ahLst/>
                <a:cxnLst>
                  <a:cxn ang="0">
                    <a:pos x="connsiteX0" y="connsiteY0"/>
                  </a:cxn>
                  <a:cxn ang="0">
                    <a:pos x="connsiteX1" y="connsiteY1"/>
                  </a:cxn>
                  <a:cxn ang="0">
                    <a:pos x="connsiteX2" y="connsiteY2"/>
                  </a:cxn>
                  <a:cxn ang="0">
                    <a:pos x="connsiteX3" y="connsiteY3"/>
                  </a:cxn>
                </a:cxnLst>
                <a:rect l="l" t="t" r="r" b="b"/>
                <a:pathLst>
                  <a:path w="571898" h="140914">
                    <a:moveTo>
                      <a:pt x="300" y="400"/>
                    </a:moveTo>
                    <a:lnTo>
                      <a:pt x="572199" y="400"/>
                    </a:lnTo>
                    <a:lnTo>
                      <a:pt x="572199" y="141314"/>
                    </a:lnTo>
                    <a:lnTo>
                      <a:pt x="300" y="141314"/>
                    </a:lnTo>
                    <a:close/>
                  </a:path>
                </a:pathLst>
              </a:custGeom>
              <a:solidFill>
                <a:srgbClr val="0288D1"/>
              </a:solidFill>
              <a:ln w="19050" cap="flat">
                <a:solidFill>
                  <a:srgbClr val="0288D1"/>
                </a:solidFill>
                <a:prstDash val="solid"/>
                <a:miter/>
              </a:ln>
            </p:spPr>
            <p:txBody>
              <a:bodyPr rtlCol="0" anchor="ctr"/>
              <a:lstStyle/>
              <a:p>
                <a:pPr algn="ctr"/>
                <a:endParaRPr lang="en-IN" sz="2133"/>
              </a:p>
            </p:txBody>
          </p:sp>
          <p:sp>
            <p:nvSpPr>
              <p:cNvPr id="66" name="Freeform: Shape 65">
                <a:extLst>
                  <a:ext uri="{FF2B5EF4-FFF2-40B4-BE49-F238E27FC236}">
                    <a16:creationId xmlns:a16="http://schemas.microsoft.com/office/drawing/2014/main" id="{54E8D4B8-CF51-9F30-E213-3862F4065C29}"/>
                  </a:ext>
                </a:extLst>
              </p:cNvPr>
              <p:cNvSpPr/>
              <p:nvPr/>
            </p:nvSpPr>
            <p:spPr>
              <a:xfrm>
                <a:off x="2890899" y="2090415"/>
                <a:ext cx="381265" cy="140914"/>
              </a:xfrm>
              <a:custGeom>
                <a:avLst/>
                <a:gdLst>
                  <a:gd name="connsiteX0" fmla="*/ 300 w 381265"/>
                  <a:gd name="connsiteY0" fmla="*/ 141314 h 140914"/>
                  <a:gd name="connsiteX1" fmla="*/ 381566 w 381265"/>
                  <a:gd name="connsiteY1" fmla="*/ 141314 h 140914"/>
                  <a:gd name="connsiteX2" fmla="*/ 190933 w 381265"/>
                  <a:gd name="connsiteY2" fmla="*/ 400 h 140914"/>
                </a:gdLst>
                <a:ahLst/>
                <a:cxnLst>
                  <a:cxn ang="0">
                    <a:pos x="connsiteX0" y="connsiteY0"/>
                  </a:cxn>
                  <a:cxn ang="0">
                    <a:pos x="connsiteX1" y="connsiteY1"/>
                  </a:cxn>
                  <a:cxn ang="0">
                    <a:pos x="connsiteX2" y="connsiteY2"/>
                  </a:cxn>
                </a:cxnLst>
                <a:rect l="l" t="t" r="r" b="b"/>
                <a:pathLst>
                  <a:path w="381265" h="140914">
                    <a:moveTo>
                      <a:pt x="300" y="141314"/>
                    </a:moveTo>
                    <a:lnTo>
                      <a:pt x="381566" y="141314"/>
                    </a:lnTo>
                    <a:lnTo>
                      <a:pt x="190933" y="400"/>
                    </a:lnTo>
                    <a:close/>
                  </a:path>
                </a:pathLst>
              </a:custGeom>
              <a:solidFill>
                <a:srgbClr val="0288D1"/>
              </a:solidFill>
              <a:ln w="9525" cap="flat">
                <a:solidFill>
                  <a:srgbClr val="0288D1"/>
                </a:solidFill>
                <a:prstDash val="solid"/>
                <a:miter/>
              </a:ln>
            </p:spPr>
            <p:txBody>
              <a:bodyPr rtlCol="0" anchor="ctr"/>
              <a:lstStyle/>
              <a:p>
                <a:pPr algn="ctr"/>
                <a:endParaRPr lang="en-IN" sz="2133"/>
              </a:p>
            </p:txBody>
          </p:sp>
          <p:sp>
            <p:nvSpPr>
              <p:cNvPr id="67" name="Freeform: Shape 66">
                <a:extLst>
                  <a:ext uri="{FF2B5EF4-FFF2-40B4-BE49-F238E27FC236}">
                    <a16:creationId xmlns:a16="http://schemas.microsoft.com/office/drawing/2014/main" id="{F95AAB27-6559-A888-C4ED-E3212D92E611}"/>
                  </a:ext>
                </a:extLst>
              </p:cNvPr>
              <p:cNvSpPr/>
              <p:nvPr/>
            </p:nvSpPr>
            <p:spPr>
              <a:xfrm>
                <a:off x="2986216" y="2513157"/>
                <a:ext cx="190632" cy="140914"/>
              </a:xfrm>
              <a:custGeom>
                <a:avLst/>
                <a:gdLst>
                  <a:gd name="connsiteX0" fmla="*/ 190933 w 190632"/>
                  <a:gd name="connsiteY0" fmla="*/ 70857 h 140914"/>
                  <a:gd name="connsiteX1" fmla="*/ 95616 w 190632"/>
                  <a:gd name="connsiteY1" fmla="*/ 141314 h 140914"/>
                  <a:gd name="connsiteX2" fmla="*/ 300 w 190632"/>
                  <a:gd name="connsiteY2" fmla="*/ 70857 h 140914"/>
                  <a:gd name="connsiteX3" fmla="*/ 95616 w 190632"/>
                  <a:gd name="connsiteY3" fmla="*/ 400 h 140914"/>
                  <a:gd name="connsiteX4" fmla="*/ 190933 w 190632"/>
                  <a:gd name="connsiteY4" fmla="*/ 70857 h 140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32" h="140914">
                    <a:moveTo>
                      <a:pt x="190933" y="70857"/>
                    </a:moveTo>
                    <a:cubicBezTo>
                      <a:pt x="190933" y="109769"/>
                      <a:pt x="148258" y="141314"/>
                      <a:pt x="95616" y="141314"/>
                    </a:cubicBezTo>
                    <a:cubicBezTo>
                      <a:pt x="42975" y="141314"/>
                      <a:pt x="300" y="109769"/>
                      <a:pt x="300" y="70857"/>
                    </a:cubicBezTo>
                    <a:cubicBezTo>
                      <a:pt x="300" y="31945"/>
                      <a:pt x="42975" y="400"/>
                      <a:pt x="95616" y="400"/>
                    </a:cubicBezTo>
                    <a:cubicBezTo>
                      <a:pt x="148258" y="400"/>
                      <a:pt x="190933" y="31945"/>
                      <a:pt x="190933" y="70857"/>
                    </a:cubicBezTo>
                    <a:close/>
                  </a:path>
                </a:pathLst>
              </a:custGeom>
              <a:solidFill>
                <a:srgbClr val="FFFFFF"/>
              </a:solidFill>
              <a:ln w="19050" cap="flat">
                <a:solidFill>
                  <a:srgbClr val="0288D1"/>
                </a:solidFill>
                <a:prstDash val="solid"/>
                <a:miter/>
              </a:ln>
            </p:spPr>
            <p:txBody>
              <a:bodyPr rtlCol="0" anchor="ctr"/>
              <a:lstStyle/>
              <a:p>
                <a:pPr algn="ctr"/>
                <a:endParaRPr lang="en-IN" sz="2133"/>
              </a:p>
            </p:txBody>
          </p:sp>
          <p:sp>
            <p:nvSpPr>
              <p:cNvPr id="68" name="Freeform: Shape 67">
                <a:extLst>
                  <a:ext uri="{FF2B5EF4-FFF2-40B4-BE49-F238E27FC236}">
                    <a16:creationId xmlns:a16="http://schemas.microsoft.com/office/drawing/2014/main" id="{14E2557E-1ED2-EA75-51D0-4AECBFD6F68F}"/>
                  </a:ext>
                </a:extLst>
              </p:cNvPr>
              <p:cNvSpPr/>
              <p:nvPr/>
            </p:nvSpPr>
            <p:spPr>
              <a:xfrm>
                <a:off x="2986216" y="2794985"/>
                <a:ext cx="190632" cy="140914"/>
              </a:xfrm>
              <a:custGeom>
                <a:avLst/>
                <a:gdLst>
                  <a:gd name="connsiteX0" fmla="*/ 190933 w 190632"/>
                  <a:gd name="connsiteY0" fmla="*/ 70857 h 140914"/>
                  <a:gd name="connsiteX1" fmla="*/ 95616 w 190632"/>
                  <a:gd name="connsiteY1" fmla="*/ 141314 h 140914"/>
                  <a:gd name="connsiteX2" fmla="*/ 300 w 190632"/>
                  <a:gd name="connsiteY2" fmla="*/ 70857 h 140914"/>
                  <a:gd name="connsiteX3" fmla="*/ 95616 w 190632"/>
                  <a:gd name="connsiteY3" fmla="*/ 400 h 140914"/>
                  <a:gd name="connsiteX4" fmla="*/ 190933 w 190632"/>
                  <a:gd name="connsiteY4" fmla="*/ 70857 h 140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32" h="140914">
                    <a:moveTo>
                      <a:pt x="190933" y="70857"/>
                    </a:moveTo>
                    <a:cubicBezTo>
                      <a:pt x="190933" y="109769"/>
                      <a:pt x="148258" y="141314"/>
                      <a:pt x="95616" y="141314"/>
                    </a:cubicBezTo>
                    <a:cubicBezTo>
                      <a:pt x="42975" y="141314"/>
                      <a:pt x="300" y="109769"/>
                      <a:pt x="300" y="70857"/>
                    </a:cubicBezTo>
                    <a:cubicBezTo>
                      <a:pt x="300" y="31945"/>
                      <a:pt x="42975" y="400"/>
                      <a:pt x="95616" y="400"/>
                    </a:cubicBezTo>
                    <a:cubicBezTo>
                      <a:pt x="148258" y="400"/>
                      <a:pt x="190933" y="31945"/>
                      <a:pt x="190933" y="70857"/>
                    </a:cubicBezTo>
                    <a:close/>
                  </a:path>
                </a:pathLst>
              </a:custGeom>
              <a:solidFill>
                <a:srgbClr val="FFFFFF"/>
              </a:solidFill>
              <a:ln w="19050" cap="flat">
                <a:solidFill>
                  <a:srgbClr val="0288D1"/>
                </a:solidFill>
                <a:prstDash val="solid"/>
                <a:miter/>
              </a:ln>
            </p:spPr>
            <p:txBody>
              <a:bodyPr rtlCol="0" anchor="ctr"/>
              <a:lstStyle/>
              <a:p>
                <a:pPr algn="ctr"/>
                <a:endParaRPr lang="en-IN" sz="2133"/>
              </a:p>
            </p:txBody>
          </p:sp>
          <p:sp>
            <p:nvSpPr>
              <p:cNvPr id="69" name="TextBox 68">
                <a:extLst>
                  <a:ext uri="{FF2B5EF4-FFF2-40B4-BE49-F238E27FC236}">
                    <a16:creationId xmlns:a16="http://schemas.microsoft.com/office/drawing/2014/main" id="{0491C1CD-D6AA-0E36-228E-03B962853B04}"/>
                  </a:ext>
                </a:extLst>
              </p:cNvPr>
              <p:cNvSpPr txBox="1"/>
              <p:nvPr/>
            </p:nvSpPr>
            <p:spPr>
              <a:xfrm>
                <a:off x="2696811" y="3221326"/>
                <a:ext cx="769442" cy="153841"/>
              </a:xfrm>
              <a:prstGeom prst="rect">
                <a:avLst/>
              </a:prstGeom>
              <a:noFill/>
              <a:ln>
                <a:noFill/>
              </a:ln>
            </p:spPr>
            <p:txBody>
              <a:bodyPr wrap="none" lIns="0" tIns="0" rIns="0" bIns="0" rtlCol="0">
                <a:spAutoFit/>
              </a:bodyPr>
              <a:lstStyle/>
              <a:p>
                <a:pPr algn="ctr" defTabSz="239994">
                  <a:tabLst>
                    <a:tab pos="239994" algn="l"/>
                  </a:tabLst>
                </a:pPr>
                <a:r>
                  <a:rPr lang="en-IN" sz="1333" b="1" dirty="0">
                    <a:ln/>
                    <a:solidFill>
                      <a:srgbClr val="0288D1"/>
                    </a:solidFill>
                    <a:latin typeface="Arial"/>
                    <a:cs typeface="Arial"/>
                    <a:sym typeface="Arial"/>
                    <a:rtl val="0"/>
                  </a:rPr>
                  <a:t>Serving gNB</a:t>
                </a:r>
              </a:p>
            </p:txBody>
          </p:sp>
        </p:grpSp>
        <p:grpSp>
          <p:nvGrpSpPr>
            <p:cNvPr id="70" name="Graphic 3">
              <a:extLst>
                <a:ext uri="{FF2B5EF4-FFF2-40B4-BE49-F238E27FC236}">
                  <a16:creationId xmlns:a16="http://schemas.microsoft.com/office/drawing/2014/main" id="{6F22FBDA-F6B9-FEB6-8697-CC0547561752}"/>
                </a:ext>
              </a:extLst>
            </p:cNvPr>
            <p:cNvGrpSpPr/>
            <p:nvPr/>
          </p:nvGrpSpPr>
          <p:grpSpPr>
            <a:xfrm>
              <a:off x="5702735" y="2654071"/>
              <a:ext cx="476582" cy="721096"/>
              <a:chOff x="5702735" y="2654071"/>
              <a:chExt cx="476582" cy="721096"/>
            </a:xfrm>
          </p:grpSpPr>
          <p:sp>
            <p:nvSpPr>
              <p:cNvPr id="71" name="Freeform: Shape 70">
                <a:extLst>
                  <a:ext uri="{FF2B5EF4-FFF2-40B4-BE49-F238E27FC236}">
                    <a16:creationId xmlns:a16="http://schemas.microsoft.com/office/drawing/2014/main" id="{7EA152D5-4944-965A-0537-E8BA6E4AFCCE}"/>
                  </a:ext>
                </a:extLst>
              </p:cNvPr>
              <p:cNvSpPr/>
              <p:nvPr/>
            </p:nvSpPr>
            <p:spPr>
              <a:xfrm>
                <a:off x="5702735" y="2654071"/>
                <a:ext cx="476582" cy="563656"/>
              </a:xfrm>
              <a:custGeom>
                <a:avLst/>
                <a:gdLst>
                  <a:gd name="connsiteX0" fmla="*/ 381866 w 476582"/>
                  <a:gd name="connsiteY0" fmla="*/ 400 h 563656"/>
                  <a:gd name="connsiteX1" fmla="*/ 477182 w 476582"/>
                  <a:gd name="connsiteY1" fmla="*/ 70857 h 563656"/>
                  <a:gd name="connsiteX2" fmla="*/ 477182 w 476582"/>
                  <a:gd name="connsiteY2" fmla="*/ 493599 h 563656"/>
                  <a:gd name="connsiteX3" fmla="*/ 381866 w 476582"/>
                  <a:gd name="connsiteY3" fmla="*/ 564056 h 563656"/>
                  <a:gd name="connsiteX4" fmla="*/ 95916 w 476582"/>
                  <a:gd name="connsiteY4" fmla="*/ 564056 h 563656"/>
                  <a:gd name="connsiteX5" fmla="*/ 600 w 476582"/>
                  <a:gd name="connsiteY5" fmla="*/ 493599 h 563656"/>
                  <a:gd name="connsiteX6" fmla="*/ 600 w 476582"/>
                  <a:gd name="connsiteY6" fmla="*/ 70857 h 563656"/>
                  <a:gd name="connsiteX7" fmla="*/ 95916 w 476582"/>
                  <a:gd name="connsiteY7" fmla="*/ 400 h 56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582" h="563656">
                    <a:moveTo>
                      <a:pt x="381866" y="400"/>
                    </a:moveTo>
                    <a:cubicBezTo>
                      <a:pt x="434508" y="400"/>
                      <a:pt x="477182" y="31945"/>
                      <a:pt x="477182" y="70857"/>
                    </a:cubicBezTo>
                    <a:lnTo>
                      <a:pt x="477182" y="493599"/>
                    </a:lnTo>
                    <a:cubicBezTo>
                      <a:pt x="477182" y="532511"/>
                      <a:pt x="434508" y="564056"/>
                      <a:pt x="381866" y="564056"/>
                    </a:cubicBezTo>
                    <a:lnTo>
                      <a:pt x="95916" y="564056"/>
                    </a:lnTo>
                    <a:cubicBezTo>
                      <a:pt x="43275" y="564056"/>
                      <a:pt x="600" y="532511"/>
                      <a:pt x="600" y="493599"/>
                    </a:cubicBezTo>
                    <a:lnTo>
                      <a:pt x="600" y="70857"/>
                    </a:lnTo>
                    <a:cubicBezTo>
                      <a:pt x="600" y="31945"/>
                      <a:pt x="43275" y="400"/>
                      <a:pt x="95916" y="400"/>
                    </a:cubicBezTo>
                    <a:close/>
                  </a:path>
                </a:pathLst>
              </a:custGeom>
              <a:solidFill>
                <a:srgbClr val="E8F5E9"/>
              </a:solidFill>
              <a:ln w="19050" cap="flat">
                <a:solidFill>
                  <a:srgbClr val="2E7D32"/>
                </a:solidFill>
                <a:prstDash val="solid"/>
                <a:miter/>
              </a:ln>
            </p:spPr>
            <p:txBody>
              <a:bodyPr rtlCol="0" anchor="ctr"/>
              <a:lstStyle/>
              <a:p>
                <a:pPr algn="ctr"/>
                <a:endParaRPr lang="en-IN" sz="2133"/>
              </a:p>
            </p:txBody>
          </p:sp>
          <p:sp>
            <p:nvSpPr>
              <p:cNvPr id="72" name="Freeform: Shape 71">
                <a:extLst>
                  <a:ext uri="{FF2B5EF4-FFF2-40B4-BE49-F238E27FC236}">
                    <a16:creationId xmlns:a16="http://schemas.microsoft.com/office/drawing/2014/main" id="{585AAE3A-9F6E-1322-0147-46CBB6F13A5A}"/>
                  </a:ext>
                </a:extLst>
              </p:cNvPr>
              <p:cNvSpPr/>
              <p:nvPr/>
            </p:nvSpPr>
            <p:spPr>
              <a:xfrm>
                <a:off x="5798051" y="2724528"/>
                <a:ext cx="285949" cy="352285"/>
              </a:xfrm>
              <a:custGeom>
                <a:avLst/>
                <a:gdLst>
                  <a:gd name="connsiteX0" fmla="*/ 238891 w 285949"/>
                  <a:gd name="connsiteY0" fmla="*/ 400 h 352285"/>
                  <a:gd name="connsiteX1" fmla="*/ 286549 w 285949"/>
                  <a:gd name="connsiteY1" fmla="*/ 35629 h 352285"/>
                  <a:gd name="connsiteX2" fmla="*/ 286549 w 285949"/>
                  <a:gd name="connsiteY2" fmla="*/ 317457 h 352285"/>
                  <a:gd name="connsiteX3" fmla="*/ 238891 w 285949"/>
                  <a:gd name="connsiteY3" fmla="*/ 352685 h 352285"/>
                  <a:gd name="connsiteX4" fmla="*/ 48258 w 285949"/>
                  <a:gd name="connsiteY4" fmla="*/ 352685 h 352285"/>
                  <a:gd name="connsiteX5" fmla="*/ 600 w 285949"/>
                  <a:gd name="connsiteY5" fmla="*/ 317457 h 352285"/>
                  <a:gd name="connsiteX6" fmla="*/ 600 w 285949"/>
                  <a:gd name="connsiteY6" fmla="*/ 35629 h 352285"/>
                  <a:gd name="connsiteX7" fmla="*/ 48258 w 285949"/>
                  <a:gd name="connsiteY7" fmla="*/ 400 h 35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949" h="352285">
                    <a:moveTo>
                      <a:pt x="238891" y="400"/>
                    </a:moveTo>
                    <a:cubicBezTo>
                      <a:pt x="265212" y="400"/>
                      <a:pt x="286549" y="16172"/>
                      <a:pt x="286549" y="35629"/>
                    </a:cubicBezTo>
                    <a:lnTo>
                      <a:pt x="286549" y="317457"/>
                    </a:lnTo>
                    <a:cubicBezTo>
                      <a:pt x="286549" y="336913"/>
                      <a:pt x="265212" y="352685"/>
                      <a:pt x="238891" y="352685"/>
                    </a:cubicBezTo>
                    <a:lnTo>
                      <a:pt x="48258" y="352685"/>
                    </a:lnTo>
                    <a:cubicBezTo>
                      <a:pt x="21937" y="352685"/>
                      <a:pt x="600" y="336913"/>
                      <a:pt x="600" y="317457"/>
                    </a:cubicBezTo>
                    <a:lnTo>
                      <a:pt x="600" y="35629"/>
                    </a:lnTo>
                    <a:cubicBezTo>
                      <a:pt x="600" y="16172"/>
                      <a:pt x="21937" y="400"/>
                      <a:pt x="48258" y="400"/>
                    </a:cubicBezTo>
                    <a:close/>
                  </a:path>
                </a:pathLst>
              </a:custGeom>
              <a:solidFill>
                <a:srgbClr val="FFFFFF"/>
              </a:solidFill>
              <a:ln w="9525" cap="flat">
                <a:solidFill>
                  <a:srgbClr val="2E7D32"/>
                </a:solidFill>
                <a:prstDash val="solid"/>
                <a:miter/>
              </a:ln>
            </p:spPr>
            <p:txBody>
              <a:bodyPr rtlCol="0" anchor="ctr"/>
              <a:lstStyle/>
              <a:p>
                <a:pPr algn="ctr"/>
                <a:endParaRPr lang="en-IN" sz="2133"/>
              </a:p>
            </p:txBody>
          </p:sp>
          <p:sp>
            <p:nvSpPr>
              <p:cNvPr id="73" name="Freeform: Shape 72">
                <a:extLst>
                  <a:ext uri="{FF2B5EF4-FFF2-40B4-BE49-F238E27FC236}">
                    <a16:creationId xmlns:a16="http://schemas.microsoft.com/office/drawing/2014/main" id="{E7A9F971-D427-4797-B6C7-9842B6A10AA8}"/>
                  </a:ext>
                </a:extLst>
              </p:cNvPr>
              <p:cNvSpPr/>
              <p:nvPr/>
            </p:nvSpPr>
            <p:spPr>
              <a:xfrm>
                <a:off x="5893368" y="3147270"/>
                <a:ext cx="95316" cy="70457"/>
              </a:xfrm>
              <a:custGeom>
                <a:avLst/>
                <a:gdLst>
                  <a:gd name="connsiteX0" fmla="*/ 95916 w 95316"/>
                  <a:gd name="connsiteY0" fmla="*/ 35629 h 70457"/>
                  <a:gd name="connsiteX1" fmla="*/ 48258 w 95316"/>
                  <a:gd name="connsiteY1" fmla="*/ 70857 h 70457"/>
                  <a:gd name="connsiteX2" fmla="*/ 600 w 95316"/>
                  <a:gd name="connsiteY2" fmla="*/ 35629 h 70457"/>
                  <a:gd name="connsiteX3" fmla="*/ 48258 w 95316"/>
                  <a:gd name="connsiteY3" fmla="*/ 400 h 70457"/>
                  <a:gd name="connsiteX4" fmla="*/ 95916 w 95316"/>
                  <a:gd name="connsiteY4" fmla="*/ 35629 h 70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16" h="70457">
                    <a:moveTo>
                      <a:pt x="95916" y="35629"/>
                    </a:moveTo>
                    <a:cubicBezTo>
                      <a:pt x="95916" y="55085"/>
                      <a:pt x="74579" y="70857"/>
                      <a:pt x="48258" y="70857"/>
                    </a:cubicBezTo>
                    <a:cubicBezTo>
                      <a:pt x="21937" y="70857"/>
                      <a:pt x="600" y="55085"/>
                      <a:pt x="600" y="35629"/>
                    </a:cubicBezTo>
                    <a:cubicBezTo>
                      <a:pt x="600" y="16172"/>
                      <a:pt x="21937" y="400"/>
                      <a:pt x="48258" y="400"/>
                    </a:cubicBezTo>
                    <a:cubicBezTo>
                      <a:pt x="74579" y="400"/>
                      <a:pt x="95916" y="16172"/>
                      <a:pt x="95916" y="35629"/>
                    </a:cubicBezTo>
                    <a:close/>
                  </a:path>
                </a:pathLst>
              </a:custGeom>
              <a:solidFill>
                <a:srgbClr val="2E7D32"/>
              </a:solidFill>
              <a:ln w="9525" cap="flat">
                <a:noFill/>
                <a:prstDash val="solid"/>
                <a:miter/>
              </a:ln>
            </p:spPr>
            <p:txBody>
              <a:bodyPr rtlCol="0" anchor="ctr"/>
              <a:lstStyle/>
              <a:p>
                <a:pPr algn="ctr"/>
                <a:endParaRPr lang="en-IN" sz="2133"/>
              </a:p>
            </p:txBody>
          </p:sp>
          <p:sp>
            <p:nvSpPr>
              <p:cNvPr id="74" name="TextBox 73">
                <a:extLst>
                  <a:ext uri="{FF2B5EF4-FFF2-40B4-BE49-F238E27FC236}">
                    <a16:creationId xmlns:a16="http://schemas.microsoft.com/office/drawing/2014/main" id="{A3A044BF-6853-36AB-E33B-C2E4DE95828E}"/>
                  </a:ext>
                </a:extLst>
              </p:cNvPr>
              <p:cNvSpPr txBox="1"/>
              <p:nvPr/>
            </p:nvSpPr>
            <p:spPr>
              <a:xfrm>
                <a:off x="5852058" y="3221326"/>
                <a:ext cx="177933" cy="153841"/>
              </a:xfrm>
              <a:prstGeom prst="rect">
                <a:avLst/>
              </a:prstGeom>
              <a:noFill/>
              <a:ln>
                <a:noFill/>
              </a:ln>
            </p:spPr>
            <p:txBody>
              <a:bodyPr wrap="none" lIns="0" tIns="0" rIns="0" bIns="0" rtlCol="0">
                <a:spAutoFit/>
              </a:bodyPr>
              <a:lstStyle/>
              <a:p>
                <a:pPr algn="ctr" defTabSz="239994">
                  <a:tabLst>
                    <a:tab pos="239994" algn="l"/>
                  </a:tabLst>
                </a:pPr>
                <a:r>
                  <a:rPr lang="en-IN" sz="1333" b="1" dirty="0">
                    <a:ln/>
                    <a:solidFill>
                      <a:srgbClr val="2E7D32"/>
                    </a:solidFill>
                    <a:latin typeface="Arial"/>
                    <a:cs typeface="Arial"/>
                    <a:sym typeface="Arial"/>
                    <a:rtl val="0"/>
                  </a:rPr>
                  <a:t>UE</a:t>
                </a:r>
              </a:p>
            </p:txBody>
          </p:sp>
        </p:grpSp>
        <p:grpSp>
          <p:nvGrpSpPr>
            <p:cNvPr id="75" name="Graphic 3">
              <a:extLst>
                <a:ext uri="{FF2B5EF4-FFF2-40B4-BE49-F238E27FC236}">
                  <a16:creationId xmlns:a16="http://schemas.microsoft.com/office/drawing/2014/main" id="{3C0353D2-FC3D-DF0A-90EE-9A1E6D40B39A}"/>
                </a:ext>
              </a:extLst>
            </p:cNvPr>
            <p:cNvGrpSpPr/>
            <p:nvPr/>
          </p:nvGrpSpPr>
          <p:grpSpPr>
            <a:xfrm>
              <a:off x="3462798" y="2465033"/>
              <a:ext cx="2110887" cy="674794"/>
              <a:chOff x="3462798" y="2465033"/>
              <a:chExt cx="2110887" cy="674794"/>
            </a:xfrm>
          </p:grpSpPr>
          <p:sp>
            <p:nvSpPr>
              <p:cNvPr id="76" name="Freeform: Shape 75">
                <a:extLst>
                  <a:ext uri="{FF2B5EF4-FFF2-40B4-BE49-F238E27FC236}">
                    <a16:creationId xmlns:a16="http://schemas.microsoft.com/office/drawing/2014/main" id="{A64DD2C4-0E3C-72B3-D89B-31AB69A825D5}"/>
                  </a:ext>
                </a:extLst>
              </p:cNvPr>
              <p:cNvSpPr/>
              <p:nvPr/>
            </p:nvSpPr>
            <p:spPr>
              <a:xfrm>
                <a:off x="3476723" y="2742262"/>
                <a:ext cx="2096962" cy="7045"/>
              </a:xfrm>
              <a:custGeom>
                <a:avLst/>
                <a:gdLst>
                  <a:gd name="connsiteX0" fmla="*/ 450 w 2096962"/>
                  <a:gd name="connsiteY0" fmla="*/ 380 h 7045"/>
                  <a:gd name="connsiteX1" fmla="*/ 2097412 w 2096962"/>
                  <a:gd name="connsiteY1" fmla="*/ 380 h 7045"/>
                </a:gdLst>
                <a:ahLst/>
                <a:cxnLst>
                  <a:cxn ang="0">
                    <a:pos x="connsiteX0" y="connsiteY0"/>
                  </a:cxn>
                  <a:cxn ang="0">
                    <a:pos x="connsiteX1" y="connsiteY1"/>
                  </a:cxn>
                </a:cxnLst>
                <a:rect l="l" t="t" r="r" b="b"/>
                <a:pathLst>
                  <a:path w="2096962" h="7045">
                    <a:moveTo>
                      <a:pt x="450" y="380"/>
                    </a:moveTo>
                    <a:cubicBezTo>
                      <a:pt x="381716" y="380"/>
                      <a:pt x="762982" y="380"/>
                      <a:pt x="2097412" y="380"/>
                    </a:cubicBezTo>
                  </a:path>
                </a:pathLst>
              </a:custGeom>
              <a:noFill/>
              <a:ln w="28575" cap="flat">
                <a:solidFill>
                  <a:srgbClr val="2979FF"/>
                </a:solidFill>
                <a:custDash>
                  <a:ds d="75000" sp="0"/>
                </a:custDash>
                <a:miter/>
              </a:ln>
            </p:spPr>
            <p:txBody>
              <a:bodyPr rtlCol="0" anchor="ctr"/>
              <a:lstStyle/>
              <a:p>
                <a:pPr algn="ctr"/>
                <a:endParaRPr lang="en-IN" sz="2133"/>
              </a:p>
            </p:txBody>
          </p:sp>
          <p:sp>
            <p:nvSpPr>
              <p:cNvPr id="77" name="TextBox 76">
                <a:extLst>
                  <a:ext uri="{FF2B5EF4-FFF2-40B4-BE49-F238E27FC236}">
                    <a16:creationId xmlns:a16="http://schemas.microsoft.com/office/drawing/2014/main" id="{D604CDFD-61C2-4409-A662-55DDC8D2AA74}"/>
                  </a:ext>
                </a:extLst>
              </p:cNvPr>
              <p:cNvSpPr txBox="1"/>
              <p:nvPr/>
            </p:nvSpPr>
            <p:spPr>
              <a:xfrm>
                <a:off x="3876017" y="2465033"/>
                <a:ext cx="1363354"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2979FF"/>
                    </a:solidFill>
                    <a:latin typeface="Arial"/>
                    <a:cs typeface="Arial"/>
                    <a:sym typeface="Arial"/>
                    <a:rtl val="0"/>
                  </a:rPr>
                  <a:t>Initial Strong Signal (-80 dBm)</a:t>
                </a:r>
              </a:p>
            </p:txBody>
          </p:sp>
          <p:sp>
            <p:nvSpPr>
              <p:cNvPr id="78" name="Freeform: Shape 77">
                <a:extLst>
                  <a:ext uri="{FF2B5EF4-FFF2-40B4-BE49-F238E27FC236}">
                    <a16:creationId xmlns:a16="http://schemas.microsoft.com/office/drawing/2014/main" id="{89A5157C-E2EE-2901-17E5-F64F66A087C5}"/>
                  </a:ext>
                </a:extLst>
              </p:cNvPr>
              <p:cNvSpPr/>
              <p:nvPr/>
            </p:nvSpPr>
            <p:spPr>
              <a:xfrm>
                <a:off x="3462798" y="2865442"/>
                <a:ext cx="2096962" cy="140914"/>
              </a:xfrm>
              <a:custGeom>
                <a:avLst/>
                <a:gdLst>
                  <a:gd name="connsiteX0" fmla="*/ 450 w 2096962"/>
                  <a:gd name="connsiteY0" fmla="*/ 380 h 140914"/>
                  <a:gd name="connsiteX1" fmla="*/ 2097412 w 2096962"/>
                  <a:gd name="connsiteY1" fmla="*/ 141294 h 140914"/>
                </a:gdLst>
                <a:ahLst/>
                <a:cxnLst>
                  <a:cxn ang="0">
                    <a:pos x="connsiteX0" y="connsiteY0"/>
                  </a:cxn>
                  <a:cxn ang="0">
                    <a:pos x="connsiteX1" y="connsiteY1"/>
                  </a:cxn>
                </a:cxnLst>
                <a:rect l="l" t="t" r="r" b="b"/>
                <a:pathLst>
                  <a:path w="2096962" h="140914">
                    <a:moveTo>
                      <a:pt x="450" y="380"/>
                    </a:moveTo>
                    <a:cubicBezTo>
                      <a:pt x="381716" y="70837"/>
                      <a:pt x="762982" y="141294"/>
                      <a:pt x="2097412" y="141294"/>
                    </a:cubicBezTo>
                  </a:path>
                </a:pathLst>
              </a:custGeom>
              <a:noFill/>
              <a:ln w="19050" cap="flat">
                <a:solidFill>
                  <a:srgbClr val="FF5252"/>
                </a:solidFill>
                <a:custDash>
                  <a:ds d="300000" sp="150000"/>
                </a:custDash>
                <a:miter/>
              </a:ln>
            </p:spPr>
            <p:txBody>
              <a:bodyPr rtlCol="0" anchor="ctr"/>
              <a:lstStyle/>
              <a:p>
                <a:pPr algn="ctr"/>
                <a:endParaRPr lang="en-IN" sz="2133"/>
              </a:p>
            </p:txBody>
          </p:sp>
          <p:sp>
            <p:nvSpPr>
              <p:cNvPr id="79" name="TextBox 78">
                <a:extLst>
                  <a:ext uri="{FF2B5EF4-FFF2-40B4-BE49-F238E27FC236}">
                    <a16:creationId xmlns:a16="http://schemas.microsoft.com/office/drawing/2014/main" id="{06B88476-1D8A-63DF-A391-581B4B23E746}"/>
                  </a:ext>
                </a:extLst>
              </p:cNvPr>
              <p:cNvSpPr txBox="1"/>
              <p:nvPr/>
            </p:nvSpPr>
            <p:spPr>
              <a:xfrm>
                <a:off x="3946014" y="3016668"/>
                <a:ext cx="1241927"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FF5252"/>
                    </a:solidFill>
                    <a:latin typeface="Arial"/>
                    <a:cs typeface="Arial"/>
                    <a:sym typeface="Arial"/>
                    <a:rtl val="0"/>
                  </a:rPr>
                  <a:t>Degraded Signal (-92 dBm)</a:t>
                </a:r>
              </a:p>
            </p:txBody>
          </p:sp>
        </p:grpSp>
      </p:grpSp>
      <p:grpSp>
        <p:nvGrpSpPr>
          <p:cNvPr id="80" name="Graphic 3">
            <a:extLst>
              <a:ext uri="{FF2B5EF4-FFF2-40B4-BE49-F238E27FC236}">
                <a16:creationId xmlns:a16="http://schemas.microsoft.com/office/drawing/2014/main" id="{FC7DEA51-C191-01DD-1BA1-0571FBB04479}"/>
              </a:ext>
            </a:extLst>
          </p:cNvPr>
          <p:cNvGrpSpPr/>
          <p:nvPr/>
        </p:nvGrpSpPr>
        <p:grpSpPr>
          <a:xfrm>
            <a:off x="643067" y="5248513"/>
            <a:ext cx="10455516" cy="804161"/>
            <a:chOff x="661919" y="3936388"/>
            <a:chExt cx="7662018" cy="543623"/>
          </a:xfrm>
        </p:grpSpPr>
        <p:sp>
          <p:nvSpPr>
            <p:cNvPr id="81" name="Freeform: Shape 80">
              <a:extLst>
                <a:ext uri="{FF2B5EF4-FFF2-40B4-BE49-F238E27FC236}">
                  <a16:creationId xmlns:a16="http://schemas.microsoft.com/office/drawing/2014/main" id="{F72BEB6D-7C64-227B-E7B4-63E03AC49175}"/>
                </a:ext>
              </a:extLst>
            </p:cNvPr>
            <p:cNvSpPr/>
            <p:nvPr/>
          </p:nvSpPr>
          <p:spPr>
            <a:xfrm>
              <a:off x="698621" y="3992754"/>
              <a:ext cx="7625316" cy="7045"/>
            </a:xfrm>
            <a:custGeom>
              <a:avLst/>
              <a:gdLst>
                <a:gd name="connsiteX0" fmla="*/ 450 w 7625316"/>
                <a:gd name="connsiteY0" fmla="*/ 550 h 7045"/>
                <a:gd name="connsiteX1" fmla="*/ 7625767 w 7625316"/>
                <a:gd name="connsiteY1" fmla="*/ 550 h 7045"/>
              </a:gdLst>
              <a:ahLst/>
              <a:cxnLst>
                <a:cxn ang="0">
                  <a:pos x="connsiteX0" y="connsiteY0"/>
                </a:cxn>
                <a:cxn ang="0">
                  <a:pos x="connsiteX1" y="connsiteY1"/>
                </a:cxn>
              </a:cxnLst>
              <a:rect l="l" t="t" r="r" b="b"/>
              <a:pathLst>
                <a:path w="7625316" h="7045">
                  <a:moveTo>
                    <a:pt x="450" y="550"/>
                  </a:moveTo>
                  <a:lnTo>
                    <a:pt x="7625767" y="550"/>
                  </a:lnTo>
                </a:path>
              </a:pathLst>
            </a:custGeom>
            <a:ln w="28575" cap="flat">
              <a:solidFill>
                <a:srgbClr val="333333"/>
              </a:solidFill>
              <a:prstDash val="solid"/>
              <a:miter/>
            </a:ln>
          </p:spPr>
          <p:txBody>
            <a:bodyPr rtlCol="0" anchor="ctr"/>
            <a:lstStyle/>
            <a:p>
              <a:pPr algn="ctr"/>
              <a:endParaRPr lang="en-IN" sz="2133"/>
            </a:p>
          </p:txBody>
        </p:sp>
        <p:sp>
          <p:nvSpPr>
            <p:cNvPr id="82" name="Freeform: Shape 81">
              <a:extLst>
                <a:ext uri="{FF2B5EF4-FFF2-40B4-BE49-F238E27FC236}">
                  <a16:creationId xmlns:a16="http://schemas.microsoft.com/office/drawing/2014/main" id="{C5ED0239-A68B-EECB-BF3F-E1F3092030F3}"/>
                </a:ext>
              </a:extLst>
            </p:cNvPr>
            <p:cNvSpPr/>
            <p:nvPr/>
          </p:nvSpPr>
          <p:spPr>
            <a:xfrm>
              <a:off x="1289583" y="3936388"/>
              <a:ext cx="152506" cy="112731"/>
            </a:xfrm>
            <a:custGeom>
              <a:avLst/>
              <a:gdLst>
                <a:gd name="connsiteX0" fmla="*/ 152956 w 152506"/>
                <a:gd name="connsiteY0" fmla="*/ 56916 h 112731"/>
                <a:gd name="connsiteX1" fmla="*/ 76703 w 152506"/>
                <a:gd name="connsiteY1" fmla="*/ 113281 h 112731"/>
                <a:gd name="connsiteX2" fmla="*/ 450 w 152506"/>
                <a:gd name="connsiteY2" fmla="*/ 56916 h 112731"/>
                <a:gd name="connsiteX3" fmla="*/ 76703 w 152506"/>
                <a:gd name="connsiteY3" fmla="*/ 550 h 112731"/>
                <a:gd name="connsiteX4" fmla="*/ 152956 w 152506"/>
                <a:gd name="connsiteY4" fmla="*/ 56916 h 112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506" h="112731">
                  <a:moveTo>
                    <a:pt x="152956" y="56916"/>
                  </a:moveTo>
                  <a:cubicBezTo>
                    <a:pt x="152956" y="88045"/>
                    <a:pt x="118817" y="113281"/>
                    <a:pt x="76703" y="113281"/>
                  </a:cubicBezTo>
                  <a:cubicBezTo>
                    <a:pt x="34590" y="113281"/>
                    <a:pt x="450" y="88045"/>
                    <a:pt x="450" y="56916"/>
                  </a:cubicBezTo>
                  <a:cubicBezTo>
                    <a:pt x="450" y="25786"/>
                    <a:pt x="34590" y="550"/>
                    <a:pt x="76703" y="550"/>
                  </a:cubicBezTo>
                  <a:cubicBezTo>
                    <a:pt x="118817" y="550"/>
                    <a:pt x="152956" y="25786"/>
                    <a:pt x="152956" y="56916"/>
                  </a:cubicBezTo>
                  <a:close/>
                </a:path>
              </a:pathLst>
            </a:custGeom>
            <a:solidFill>
              <a:srgbClr val="0288D1"/>
            </a:solidFill>
            <a:ln w="9525" cap="flat">
              <a:noFill/>
              <a:prstDash val="solid"/>
              <a:miter/>
            </a:ln>
          </p:spPr>
          <p:txBody>
            <a:bodyPr rtlCol="0" anchor="ctr"/>
            <a:lstStyle/>
            <a:p>
              <a:pPr algn="ctr"/>
              <a:endParaRPr lang="en-IN" sz="2133"/>
            </a:p>
          </p:txBody>
        </p:sp>
        <p:sp>
          <p:nvSpPr>
            <p:cNvPr id="83" name="Freeform: Shape 82">
              <a:extLst>
                <a:ext uri="{FF2B5EF4-FFF2-40B4-BE49-F238E27FC236}">
                  <a16:creationId xmlns:a16="http://schemas.microsoft.com/office/drawing/2014/main" id="{6AA2A5BC-6D9B-B331-68B0-3A98AC9EB9AE}"/>
                </a:ext>
              </a:extLst>
            </p:cNvPr>
            <p:cNvSpPr/>
            <p:nvPr/>
          </p:nvSpPr>
          <p:spPr>
            <a:xfrm>
              <a:off x="2862304" y="3936388"/>
              <a:ext cx="152506" cy="112731"/>
            </a:xfrm>
            <a:custGeom>
              <a:avLst/>
              <a:gdLst>
                <a:gd name="connsiteX0" fmla="*/ 152956 w 152506"/>
                <a:gd name="connsiteY0" fmla="*/ 56916 h 112731"/>
                <a:gd name="connsiteX1" fmla="*/ 76703 w 152506"/>
                <a:gd name="connsiteY1" fmla="*/ 113281 h 112731"/>
                <a:gd name="connsiteX2" fmla="*/ 450 w 152506"/>
                <a:gd name="connsiteY2" fmla="*/ 56916 h 112731"/>
                <a:gd name="connsiteX3" fmla="*/ 76703 w 152506"/>
                <a:gd name="connsiteY3" fmla="*/ 550 h 112731"/>
                <a:gd name="connsiteX4" fmla="*/ 152956 w 152506"/>
                <a:gd name="connsiteY4" fmla="*/ 56916 h 112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506" h="112731">
                  <a:moveTo>
                    <a:pt x="152956" y="56916"/>
                  </a:moveTo>
                  <a:cubicBezTo>
                    <a:pt x="152956" y="88045"/>
                    <a:pt x="118817" y="113281"/>
                    <a:pt x="76703" y="113281"/>
                  </a:cubicBezTo>
                  <a:cubicBezTo>
                    <a:pt x="34590" y="113281"/>
                    <a:pt x="450" y="88045"/>
                    <a:pt x="450" y="56916"/>
                  </a:cubicBezTo>
                  <a:cubicBezTo>
                    <a:pt x="450" y="25786"/>
                    <a:pt x="34590" y="550"/>
                    <a:pt x="76703" y="550"/>
                  </a:cubicBezTo>
                  <a:cubicBezTo>
                    <a:pt x="118817" y="550"/>
                    <a:pt x="152956" y="25786"/>
                    <a:pt x="152956" y="56916"/>
                  </a:cubicBezTo>
                  <a:close/>
                </a:path>
              </a:pathLst>
            </a:custGeom>
            <a:solidFill>
              <a:srgbClr val="2E7D32"/>
            </a:solidFill>
            <a:ln w="9525" cap="flat">
              <a:noFill/>
              <a:prstDash val="solid"/>
              <a:miter/>
            </a:ln>
          </p:spPr>
          <p:txBody>
            <a:bodyPr rtlCol="0" anchor="ctr"/>
            <a:lstStyle/>
            <a:p>
              <a:pPr algn="ctr"/>
              <a:endParaRPr lang="en-IN" sz="2133"/>
            </a:p>
          </p:txBody>
        </p:sp>
        <p:sp>
          <p:nvSpPr>
            <p:cNvPr id="84" name="Freeform: Shape 83">
              <a:extLst>
                <a:ext uri="{FF2B5EF4-FFF2-40B4-BE49-F238E27FC236}">
                  <a16:creationId xmlns:a16="http://schemas.microsoft.com/office/drawing/2014/main" id="{FDDFCBF1-F5B8-45CD-2066-CCB9B83613A8}"/>
                </a:ext>
              </a:extLst>
            </p:cNvPr>
            <p:cNvSpPr/>
            <p:nvPr/>
          </p:nvSpPr>
          <p:spPr>
            <a:xfrm>
              <a:off x="4435026" y="3936388"/>
              <a:ext cx="152506" cy="112731"/>
            </a:xfrm>
            <a:custGeom>
              <a:avLst/>
              <a:gdLst>
                <a:gd name="connsiteX0" fmla="*/ 152956 w 152506"/>
                <a:gd name="connsiteY0" fmla="*/ 56916 h 112731"/>
                <a:gd name="connsiteX1" fmla="*/ 76703 w 152506"/>
                <a:gd name="connsiteY1" fmla="*/ 113281 h 112731"/>
                <a:gd name="connsiteX2" fmla="*/ 450 w 152506"/>
                <a:gd name="connsiteY2" fmla="*/ 56916 h 112731"/>
                <a:gd name="connsiteX3" fmla="*/ 76703 w 152506"/>
                <a:gd name="connsiteY3" fmla="*/ 550 h 112731"/>
                <a:gd name="connsiteX4" fmla="*/ 152956 w 152506"/>
                <a:gd name="connsiteY4" fmla="*/ 56916 h 112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506" h="112731">
                  <a:moveTo>
                    <a:pt x="152956" y="56916"/>
                  </a:moveTo>
                  <a:cubicBezTo>
                    <a:pt x="152956" y="88045"/>
                    <a:pt x="118817" y="113281"/>
                    <a:pt x="76703" y="113281"/>
                  </a:cubicBezTo>
                  <a:cubicBezTo>
                    <a:pt x="34590" y="113281"/>
                    <a:pt x="450" y="88045"/>
                    <a:pt x="450" y="56916"/>
                  </a:cubicBezTo>
                  <a:cubicBezTo>
                    <a:pt x="450" y="25786"/>
                    <a:pt x="34590" y="550"/>
                    <a:pt x="76703" y="550"/>
                  </a:cubicBezTo>
                  <a:cubicBezTo>
                    <a:pt x="118817" y="550"/>
                    <a:pt x="152956" y="25786"/>
                    <a:pt x="152956" y="56916"/>
                  </a:cubicBezTo>
                  <a:close/>
                </a:path>
              </a:pathLst>
            </a:custGeom>
            <a:solidFill>
              <a:srgbClr val="FF5252"/>
            </a:solidFill>
            <a:ln w="9525" cap="flat">
              <a:noFill/>
              <a:prstDash val="solid"/>
              <a:miter/>
            </a:ln>
          </p:spPr>
          <p:txBody>
            <a:bodyPr rtlCol="0" anchor="ctr"/>
            <a:lstStyle/>
            <a:p>
              <a:pPr algn="ctr"/>
              <a:endParaRPr lang="en-IN" sz="2133"/>
            </a:p>
          </p:txBody>
        </p:sp>
        <p:sp>
          <p:nvSpPr>
            <p:cNvPr id="85" name="Freeform: Shape 84">
              <a:extLst>
                <a:ext uri="{FF2B5EF4-FFF2-40B4-BE49-F238E27FC236}">
                  <a16:creationId xmlns:a16="http://schemas.microsoft.com/office/drawing/2014/main" id="{7EA4243B-FADC-2359-FE14-966787C76487}"/>
                </a:ext>
              </a:extLst>
            </p:cNvPr>
            <p:cNvSpPr/>
            <p:nvPr/>
          </p:nvSpPr>
          <p:spPr>
            <a:xfrm>
              <a:off x="6007747" y="3936388"/>
              <a:ext cx="152506" cy="112731"/>
            </a:xfrm>
            <a:custGeom>
              <a:avLst/>
              <a:gdLst>
                <a:gd name="connsiteX0" fmla="*/ 152956 w 152506"/>
                <a:gd name="connsiteY0" fmla="*/ 56916 h 112731"/>
                <a:gd name="connsiteX1" fmla="*/ 76703 w 152506"/>
                <a:gd name="connsiteY1" fmla="*/ 113281 h 112731"/>
                <a:gd name="connsiteX2" fmla="*/ 450 w 152506"/>
                <a:gd name="connsiteY2" fmla="*/ 56916 h 112731"/>
                <a:gd name="connsiteX3" fmla="*/ 76703 w 152506"/>
                <a:gd name="connsiteY3" fmla="*/ 550 h 112731"/>
                <a:gd name="connsiteX4" fmla="*/ 152956 w 152506"/>
                <a:gd name="connsiteY4" fmla="*/ 56916 h 112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506" h="112731">
                  <a:moveTo>
                    <a:pt x="152956" y="56916"/>
                  </a:moveTo>
                  <a:cubicBezTo>
                    <a:pt x="152956" y="88045"/>
                    <a:pt x="118817" y="113281"/>
                    <a:pt x="76703" y="113281"/>
                  </a:cubicBezTo>
                  <a:cubicBezTo>
                    <a:pt x="34590" y="113281"/>
                    <a:pt x="450" y="88045"/>
                    <a:pt x="450" y="56916"/>
                  </a:cubicBezTo>
                  <a:cubicBezTo>
                    <a:pt x="450" y="25786"/>
                    <a:pt x="34590" y="550"/>
                    <a:pt x="76703" y="550"/>
                  </a:cubicBezTo>
                  <a:cubicBezTo>
                    <a:pt x="118817" y="550"/>
                    <a:pt x="152956" y="25786"/>
                    <a:pt x="152956" y="56916"/>
                  </a:cubicBezTo>
                  <a:close/>
                </a:path>
              </a:pathLst>
            </a:custGeom>
            <a:solidFill>
              <a:srgbClr val="673AB7"/>
            </a:solidFill>
            <a:ln w="9525" cap="flat">
              <a:noFill/>
              <a:prstDash val="solid"/>
              <a:miter/>
            </a:ln>
          </p:spPr>
          <p:txBody>
            <a:bodyPr rtlCol="0" anchor="ctr"/>
            <a:lstStyle/>
            <a:p>
              <a:pPr algn="ctr"/>
              <a:endParaRPr lang="en-IN" sz="2133"/>
            </a:p>
          </p:txBody>
        </p:sp>
        <p:sp>
          <p:nvSpPr>
            <p:cNvPr id="86" name="Freeform: Shape 85">
              <a:extLst>
                <a:ext uri="{FF2B5EF4-FFF2-40B4-BE49-F238E27FC236}">
                  <a16:creationId xmlns:a16="http://schemas.microsoft.com/office/drawing/2014/main" id="{4051D938-1D0D-B6B5-A5F3-CA4302F0EC5E}"/>
                </a:ext>
              </a:extLst>
            </p:cNvPr>
            <p:cNvSpPr/>
            <p:nvPr/>
          </p:nvSpPr>
          <p:spPr>
            <a:xfrm>
              <a:off x="7580469" y="3936388"/>
              <a:ext cx="152506" cy="112731"/>
            </a:xfrm>
            <a:custGeom>
              <a:avLst/>
              <a:gdLst>
                <a:gd name="connsiteX0" fmla="*/ 152956 w 152506"/>
                <a:gd name="connsiteY0" fmla="*/ 56916 h 112731"/>
                <a:gd name="connsiteX1" fmla="*/ 76703 w 152506"/>
                <a:gd name="connsiteY1" fmla="*/ 113281 h 112731"/>
                <a:gd name="connsiteX2" fmla="*/ 450 w 152506"/>
                <a:gd name="connsiteY2" fmla="*/ 56916 h 112731"/>
                <a:gd name="connsiteX3" fmla="*/ 76703 w 152506"/>
                <a:gd name="connsiteY3" fmla="*/ 550 h 112731"/>
                <a:gd name="connsiteX4" fmla="*/ 152956 w 152506"/>
                <a:gd name="connsiteY4" fmla="*/ 56916 h 112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506" h="112731">
                  <a:moveTo>
                    <a:pt x="152956" y="56916"/>
                  </a:moveTo>
                  <a:cubicBezTo>
                    <a:pt x="152956" y="88045"/>
                    <a:pt x="118817" y="113281"/>
                    <a:pt x="76703" y="113281"/>
                  </a:cubicBezTo>
                  <a:cubicBezTo>
                    <a:pt x="34590" y="113281"/>
                    <a:pt x="450" y="88045"/>
                    <a:pt x="450" y="56916"/>
                  </a:cubicBezTo>
                  <a:cubicBezTo>
                    <a:pt x="450" y="25786"/>
                    <a:pt x="34590" y="550"/>
                    <a:pt x="76703" y="550"/>
                  </a:cubicBezTo>
                  <a:cubicBezTo>
                    <a:pt x="118817" y="550"/>
                    <a:pt x="152956" y="25786"/>
                    <a:pt x="152956" y="56916"/>
                  </a:cubicBezTo>
                  <a:close/>
                </a:path>
              </a:pathLst>
            </a:custGeom>
            <a:solidFill>
              <a:srgbClr val="9C27B0"/>
            </a:solidFill>
            <a:ln w="9525" cap="flat">
              <a:noFill/>
              <a:prstDash val="solid"/>
              <a:miter/>
            </a:ln>
          </p:spPr>
          <p:txBody>
            <a:bodyPr rtlCol="0" anchor="ctr"/>
            <a:lstStyle/>
            <a:p>
              <a:pPr algn="ctr"/>
              <a:endParaRPr lang="en-IN" sz="2133"/>
            </a:p>
          </p:txBody>
        </p:sp>
        <p:sp>
          <p:nvSpPr>
            <p:cNvPr id="87" name="Freeform: Shape 86">
              <a:extLst>
                <a:ext uri="{FF2B5EF4-FFF2-40B4-BE49-F238E27FC236}">
                  <a16:creationId xmlns:a16="http://schemas.microsoft.com/office/drawing/2014/main" id="{B81A9468-0543-1A40-31D8-0261CD6845E0}"/>
                </a:ext>
              </a:extLst>
            </p:cNvPr>
            <p:cNvSpPr/>
            <p:nvPr/>
          </p:nvSpPr>
          <p:spPr>
            <a:xfrm>
              <a:off x="1365836" y="3992754"/>
              <a:ext cx="9531" cy="176142"/>
            </a:xfrm>
            <a:custGeom>
              <a:avLst/>
              <a:gdLst>
                <a:gd name="connsiteX0" fmla="*/ 450 w 9531"/>
                <a:gd name="connsiteY0" fmla="*/ 550 h 176142"/>
                <a:gd name="connsiteX1" fmla="*/ 450 w 9531"/>
                <a:gd name="connsiteY1" fmla="*/ 176693 h 176142"/>
              </a:gdLst>
              <a:ahLst/>
              <a:cxnLst>
                <a:cxn ang="0">
                  <a:pos x="connsiteX0" y="connsiteY0"/>
                </a:cxn>
                <a:cxn ang="0">
                  <a:pos x="connsiteX1" y="connsiteY1"/>
                </a:cxn>
              </a:cxnLst>
              <a:rect l="l" t="t" r="r" b="b"/>
              <a:pathLst>
                <a:path w="9531" h="176142">
                  <a:moveTo>
                    <a:pt x="450" y="550"/>
                  </a:moveTo>
                  <a:lnTo>
                    <a:pt x="450" y="176693"/>
                  </a:lnTo>
                </a:path>
              </a:pathLst>
            </a:custGeom>
            <a:ln w="9525" cap="flat">
              <a:solidFill>
                <a:srgbClr val="333333"/>
              </a:solidFill>
              <a:custDash>
                <a:ds d="225000" sp="225000"/>
              </a:custDash>
              <a:miter/>
            </a:ln>
          </p:spPr>
          <p:txBody>
            <a:bodyPr rtlCol="0" anchor="ctr"/>
            <a:lstStyle/>
            <a:p>
              <a:pPr algn="ctr"/>
              <a:endParaRPr lang="en-IN" sz="2133"/>
            </a:p>
          </p:txBody>
        </p:sp>
        <p:sp>
          <p:nvSpPr>
            <p:cNvPr id="88" name="Freeform: Shape 87">
              <a:extLst>
                <a:ext uri="{FF2B5EF4-FFF2-40B4-BE49-F238E27FC236}">
                  <a16:creationId xmlns:a16="http://schemas.microsoft.com/office/drawing/2014/main" id="{5B9E0052-A601-4753-6EF5-791358E9B1B9}"/>
                </a:ext>
              </a:extLst>
            </p:cNvPr>
            <p:cNvSpPr/>
            <p:nvPr/>
          </p:nvSpPr>
          <p:spPr>
            <a:xfrm>
              <a:off x="661919" y="4168896"/>
              <a:ext cx="1365126" cy="311115"/>
            </a:xfrm>
            <a:custGeom>
              <a:avLst/>
              <a:gdLst>
                <a:gd name="connsiteX0" fmla="*/ 1096589 w 1143797"/>
                <a:gd name="connsiteY0" fmla="*/ 550 h 281828"/>
                <a:gd name="connsiteX1" fmla="*/ 1144248 w 1143797"/>
                <a:gd name="connsiteY1" fmla="*/ 35779 h 281828"/>
                <a:gd name="connsiteX2" fmla="*/ 1144248 w 1143797"/>
                <a:gd name="connsiteY2" fmla="*/ 247150 h 281828"/>
                <a:gd name="connsiteX3" fmla="*/ 1096589 w 1143797"/>
                <a:gd name="connsiteY3" fmla="*/ 282378 h 281828"/>
                <a:gd name="connsiteX4" fmla="*/ 48108 w 1143797"/>
                <a:gd name="connsiteY4" fmla="*/ 282378 h 281828"/>
                <a:gd name="connsiteX5" fmla="*/ 450 w 1143797"/>
                <a:gd name="connsiteY5" fmla="*/ 247150 h 281828"/>
                <a:gd name="connsiteX6" fmla="*/ 450 w 1143797"/>
                <a:gd name="connsiteY6" fmla="*/ 35779 h 281828"/>
                <a:gd name="connsiteX7" fmla="*/ 48108 w 1143797"/>
                <a:gd name="connsiteY7" fmla="*/ 550 h 28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797" h="281828">
                  <a:moveTo>
                    <a:pt x="1096589" y="550"/>
                  </a:moveTo>
                  <a:cubicBezTo>
                    <a:pt x="1122910" y="550"/>
                    <a:pt x="1144248" y="16322"/>
                    <a:pt x="1144248" y="35779"/>
                  </a:cubicBezTo>
                  <a:lnTo>
                    <a:pt x="1144248" y="247150"/>
                  </a:lnTo>
                  <a:cubicBezTo>
                    <a:pt x="1144248" y="266606"/>
                    <a:pt x="1122910" y="282378"/>
                    <a:pt x="1096589" y="282378"/>
                  </a:cubicBezTo>
                  <a:lnTo>
                    <a:pt x="48108" y="282378"/>
                  </a:lnTo>
                  <a:cubicBezTo>
                    <a:pt x="21787" y="282378"/>
                    <a:pt x="450" y="266606"/>
                    <a:pt x="450" y="247150"/>
                  </a:cubicBezTo>
                  <a:lnTo>
                    <a:pt x="450" y="35779"/>
                  </a:lnTo>
                  <a:cubicBezTo>
                    <a:pt x="450" y="16322"/>
                    <a:pt x="21787" y="550"/>
                    <a:pt x="48108" y="550"/>
                  </a:cubicBezTo>
                  <a:close/>
                </a:path>
              </a:pathLst>
            </a:custGeom>
            <a:solidFill>
              <a:schemeClr val="bg1">
                <a:lumMod val="85000"/>
              </a:schemeClr>
            </a:solidFill>
            <a:ln w="19050" cap="flat">
              <a:solidFill>
                <a:schemeClr val="tx1"/>
              </a:solidFill>
              <a:prstDash val="solid"/>
              <a:miter/>
            </a:ln>
          </p:spPr>
          <p:txBody>
            <a:bodyPr rtlCol="0" anchor="ctr"/>
            <a:lstStyle/>
            <a:p>
              <a:pPr algn="ctr"/>
              <a:endParaRPr lang="en-IN" sz="2133"/>
            </a:p>
          </p:txBody>
        </p:sp>
        <p:sp>
          <p:nvSpPr>
            <p:cNvPr id="89" name="TextBox 88">
              <a:extLst>
                <a:ext uri="{FF2B5EF4-FFF2-40B4-BE49-F238E27FC236}">
                  <a16:creationId xmlns:a16="http://schemas.microsoft.com/office/drawing/2014/main" id="{D97FBC2D-C169-202F-38B6-A1EED14DAC7F}"/>
                </a:ext>
              </a:extLst>
            </p:cNvPr>
            <p:cNvSpPr txBox="1"/>
            <p:nvPr/>
          </p:nvSpPr>
          <p:spPr>
            <a:xfrm>
              <a:off x="765556" y="4221816"/>
              <a:ext cx="1200557" cy="111009"/>
            </a:xfrm>
            <a:prstGeom prst="rect">
              <a:avLst/>
            </a:prstGeom>
            <a:noFill/>
            <a:ln>
              <a:noFill/>
            </a:ln>
          </p:spPr>
          <p:txBody>
            <a:bodyPr wrap="none" lIns="0" tIns="0" rIns="0" bIns="0" rtlCol="0">
              <a:spAutoFit/>
            </a:bodyPr>
            <a:lstStyle/>
            <a:p>
              <a:pPr algn="ctr" defTabSz="239994">
                <a:tabLst>
                  <a:tab pos="239994" algn="l"/>
                </a:tabLst>
              </a:pPr>
              <a:r>
                <a:rPr lang="en-IN" sz="1067" b="1" dirty="0">
                  <a:ln/>
                  <a:solidFill>
                    <a:srgbClr val="0288D1"/>
                  </a:solidFill>
                  <a:latin typeface="Arial"/>
                  <a:cs typeface="Arial"/>
                  <a:sym typeface="Arial"/>
                  <a:rtl val="0"/>
                </a:rPr>
                <a:t>gNB configures Event A2</a:t>
              </a:r>
            </a:p>
          </p:txBody>
        </p:sp>
        <p:sp>
          <p:nvSpPr>
            <p:cNvPr id="90" name="TextBox 89">
              <a:extLst>
                <a:ext uri="{FF2B5EF4-FFF2-40B4-BE49-F238E27FC236}">
                  <a16:creationId xmlns:a16="http://schemas.microsoft.com/office/drawing/2014/main" id="{DACC2D18-248B-01B1-56B9-36A2F79203B3}"/>
                </a:ext>
              </a:extLst>
            </p:cNvPr>
            <p:cNvSpPr txBox="1"/>
            <p:nvPr/>
          </p:nvSpPr>
          <p:spPr>
            <a:xfrm>
              <a:off x="977593" y="4341593"/>
              <a:ext cx="776486" cy="97052"/>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0288D1"/>
                  </a:solidFill>
                  <a:latin typeface="Arial"/>
                  <a:cs typeface="Arial"/>
                  <a:sym typeface="Arial"/>
                  <a:rtl val="0"/>
                </a:rPr>
                <a:t>Threshold: -90 dBm</a:t>
              </a:r>
            </a:p>
          </p:txBody>
        </p:sp>
        <p:sp>
          <p:nvSpPr>
            <p:cNvPr id="91" name="Freeform: Shape 90">
              <a:extLst>
                <a:ext uri="{FF2B5EF4-FFF2-40B4-BE49-F238E27FC236}">
                  <a16:creationId xmlns:a16="http://schemas.microsoft.com/office/drawing/2014/main" id="{32158B0B-4FFB-1102-7C7D-F58EAEDB95CB}"/>
                </a:ext>
              </a:extLst>
            </p:cNvPr>
            <p:cNvSpPr/>
            <p:nvPr/>
          </p:nvSpPr>
          <p:spPr>
            <a:xfrm>
              <a:off x="2938557" y="3992754"/>
              <a:ext cx="9531" cy="176142"/>
            </a:xfrm>
            <a:custGeom>
              <a:avLst/>
              <a:gdLst>
                <a:gd name="connsiteX0" fmla="*/ 450 w 9531"/>
                <a:gd name="connsiteY0" fmla="*/ 550 h 176142"/>
                <a:gd name="connsiteX1" fmla="*/ 450 w 9531"/>
                <a:gd name="connsiteY1" fmla="*/ 176693 h 176142"/>
              </a:gdLst>
              <a:ahLst/>
              <a:cxnLst>
                <a:cxn ang="0">
                  <a:pos x="connsiteX0" y="connsiteY0"/>
                </a:cxn>
                <a:cxn ang="0">
                  <a:pos x="connsiteX1" y="connsiteY1"/>
                </a:cxn>
              </a:cxnLst>
              <a:rect l="l" t="t" r="r" b="b"/>
              <a:pathLst>
                <a:path w="9531" h="176142">
                  <a:moveTo>
                    <a:pt x="450" y="550"/>
                  </a:moveTo>
                  <a:lnTo>
                    <a:pt x="450" y="176693"/>
                  </a:lnTo>
                </a:path>
              </a:pathLst>
            </a:custGeom>
            <a:ln w="9525" cap="flat">
              <a:solidFill>
                <a:srgbClr val="333333"/>
              </a:solidFill>
              <a:custDash>
                <a:ds d="225000" sp="225000"/>
              </a:custDash>
              <a:miter/>
            </a:ln>
          </p:spPr>
          <p:txBody>
            <a:bodyPr rtlCol="0" anchor="ctr"/>
            <a:lstStyle/>
            <a:p>
              <a:pPr algn="ctr"/>
              <a:endParaRPr lang="en-IN" sz="2133"/>
            </a:p>
          </p:txBody>
        </p:sp>
        <p:sp>
          <p:nvSpPr>
            <p:cNvPr id="92" name="Freeform: Shape 91">
              <a:extLst>
                <a:ext uri="{FF2B5EF4-FFF2-40B4-BE49-F238E27FC236}">
                  <a16:creationId xmlns:a16="http://schemas.microsoft.com/office/drawing/2014/main" id="{4C680411-853C-7BAA-D57F-687641358F9B}"/>
                </a:ext>
              </a:extLst>
            </p:cNvPr>
            <p:cNvSpPr/>
            <p:nvPr/>
          </p:nvSpPr>
          <p:spPr>
            <a:xfrm>
              <a:off x="2234642" y="4168896"/>
              <a:ext cx="1365126" cy="311115"/>
            </a:xfrm>
            <a:custGeom>
              <a:avLst/>
              <a:gdLst>
                <a:gd name="connsiteX0" fmla="*/ 1096589 w 1143797"/>
                <a:gd name="connsiteY0" fmla="*/ 550 h 281828"/>
                <a:gd name="connsiteX1" fmla="*/ 1144248 w 1143797"/>
                <a:gd name="connsiteY1" fmla="*/ 35779 h 281828"/>
                <a:gd name="connsiteX2" fmla="*/ 1144248 w 1143797"/>
                <a:gd name="connsiteY2" fmla="*/ 247150 h 281828"/>
                <a:gd name="connsiteX3" fmla="*/ 1096589 w 1143797"/>
                <a:gd name="connsiteY3" fmla="*/ 282378 h 281828"/>
                <a:gd name="connsiteX4" fmla="*/ 48108 w 1143797"/>
                <a:gd name="connsiteY4" fmla="*/ 282378 h 281828"/>
                <a:gd name="connsiteX5" fmla="*/ 450 w 1143797"/>
                <a:gd name="connsiteY5" fmla="*/ 247150 h 281828"/>
                <a:gd name="connsiteX6" fmla="*/ 450 w 1143797"/>
                <a:gd name="connsiteY6" fmla="*/ 35779 h 281828"/>
                <a:gd name="connsiteX7" fmla="*/ 48108 w 1143797"/>
                <a:gd name="connsiteY7" fmla="*/ 550 h 28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797" h="281828">
                  <a:moveTo>
                    <a:pt x="1096589" y="550"/>
                  </a:moveTo>
                  <a:cubicBezTo>
                    <a:pt x="1122910" y="550"/>
                    <a:pt x="1144248" y="16322"/>
                    <a:pt x="1144248" y="35779"/>
                  </a:cubicBezTo>
                  <a:lnTo>
                    <a:pt x="1144248" y="247150"/>
                  </a:lnTo>
                  <a:cubicBezTo>
                    <a:pt x="1144248" y="266606"/>
                    <a:pt x="1122910" y="282378"/>
                    <a:pt x="1096589" y="282378"/>
                  </a:cubicBezTo>
                  <a:lnTo>
                    <a:pt x="48108" y="282378"/>
                  </a:lnTo>
                  <a:cubicBezTo>
                    <a:pt x="21787" y="282378"/>
                    <a:pt x="450" y="266606"/>
                    <a:pt x="450" y="247150"/>
                  </a:cubicBezTo>
                  <a:lnTo>
                    <a:pt x="450" y="35779"/>
                  </a:lnTo>
                  <a:cubicBezTo>
                    <a:pt x="450" y="16322"/>
                    <a:pt x="21787" y="550"/>
                    <a:pt x="48108" y="550"/>
                  </a:cubicBezTo>
                  <a:close/>
                </a:path>
              </a:pathLst>
            </a:custGeom>
            <a:solidFill>
              <a:schemeClr val="bg1">
                <a:lumMod val="85000"/>
              </a:schemeClr>
            </a:solidFill>
            <a:ln w="19050" cap="flat">
              <a:solidFill>
                <a:schemeClr val="tx1"/>
              </a:solidFill>
              <a:prstDash val="solid"/>
              <a:miter/>
            </a:ln>
          </p:spPr>
          <p:txBody>
            <a:bodyPr rtlCol="0" anchor="ctr"/>
            <a:lstStyle/>
            <a:p>
              <a:pPr algn="ctr"/>
              <a:endParaRPr lang="en-IN" sz="2133"/>
            </a:p>
          </p:txBody>
        </p:sp>
        <p:sp>
          <p:nvSpPr>
            <p:cNvPr id="93" name="TextBox 92">
              <a:extLst>
                <a:ext uri="{FF2B5EF4-FFF2-40B4-BE49-F238E27FC236}">
                  <a16:creationId xmlns:a16="http://schemas.microsoft.com/office/drawing/2014/main" id="{761CC01B-61AD-71A0-EFC4-AE422ED16492}"/>
                </a:ext>
              </a:extLst>
            </p:cNvPr>
            <p:cNvSpPr txBox="1"/>
            <p:nvPr/>
          </p:nvSpPr>
          <p:spPr>
            <a:xfrm>
              <a:off x="2486878" y="4221816"/>
              <a:ext cx="903355" cy="111009"/>
            </a:xfrm>
            <a:prstGeom prst="rect">
              <a:avLst/>
            </a:prstGeom>
            <a:noFill/>
            <a:ln>
              <a:noFill/>
            </a:ln>
          </p:spPr>
          <p:txBody>
            <a:bodyPr wrap="none" lIns="0" tIns="0" rIns="0" bIns="0" rtlCol="0">
              <a:spAutoFit/>
            </a:bodyPr>
            <a:lstStyle/>
            <a:p>
              <a:pPr algn="ctr" defTabSz="239994">
                <a:tabLst>
                  <a:tab pos="239994" algn="l"/>
                </a:tabLst>
              </a:pPr>
              <a:r>
                <a:rPr lang="en-IN" sz="1067" b="1" dirty="0">
                  <a:ln/>
                  <a:solidFill>
                    <a:srgbClr val="2E7D32"/>
                  </a:solidFill>
                  <a:latin typeface="Arial"/>
                  <a:cs typeface="Arial"/>
                  <a:sym typeface="Arial"/>
                  <a:rtl val="0"/>
                </a:rPr>
                <a:t>UE monitors RSRP</a:t>
              </a:r>
            </a:p>
          </p:txBody>
        </p:sp>
        <p:sp>
          <p:nvSpPr>
            <p:cNvPr id="94" name="TextBox 93">
              <a:extLst>
                <a:ext uri="{FF2B5EF4-FFF2-40B4-BE49-F238E27FC236}">
                  <a16:creationId xmlns:a16="http://schemas.microsoft.com/office/drawing/2014/main" id="{B38C77A4-1439-D4F0-0DCC-BB940C370F20}"/>
                </a:ext>
              </a:extLst>
            </p:cNvPr>
            <p:cNvSpPr txBox="1"/>
            <p:nvPr/>
          </p:nvSpPr>
          <p:spPr>
            <a:xfrm>
              <a:off x="2525058" y="4341593"/>
              <a:ext cx="826998" cy="97052"/>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2E7D32"/>
                  </a:solidFill>
                  <a:latin typeface="Arial"/>
                  <a:cs typeface="Arial"/>
                  <a:sym typeface="Arial"/>
                  <a:rtl val="0"/>
                </a:rPr>
                <a:t>Initial value: -80 dBm</a:t>
              </a:r>
            </a:p>
          </p:txBody>
        </p:sp>
        <p:sp>
          <p:nvSpPr>
            <p:cNvPr id="95" name="Freeform: Shape 94">
              <a:extLst>
                <a:ext uri="{FF2B5EF4-FFF2-40B4-BE49-F238E27FC236}">
                  <a16:creationId xmlns:a16="http://schemas.microsoft.com/office/drawing/2014/main" id="{B4FDE7B4-7219-7F38-DE6E-0535354CB574}"/>
                </a:ext>
              </a:extLst>
            </p:cNvPr>
            <p:cNvSpPr/>
            <p:nvPr/>
          </p:nvSpPr>
          <p:spPr>
            <a:xfrm>
              <a:off x="4511279" y="3992754"/>
              <a:ext cx="9531" cy="176142"/>
            </a:xfrm>
            <a:custGeom>
              <a:avLst/>
              <a:gdLst>
                <a:gd name="connsiteX0" fmla="*/ 450 w 9531"/>
                <a:gd name="connsiteY0" fmla="*/ 550 h 176142"/>
                <a:gd name="connsiteX1" fmla="*/ 450 w 9531"/>
                <a:gd name="connsiteY1" fmla="*/ 176693 h 176142"/>
              </a:gdLst>
              <a:ahLst/>
              <a:cxnLst>
                <a:cxn ang="0">
                  <a:pos x="connsiteX0" y="connsiteY0"/>
                </a:cxn>
                <a:cxn ang="0">
                  <a:pos x="connsiteX1" y="connsiteY1"/>
                </a:cxn>
              </a:cxnLst>
              <a:rect l="l" t="t" r="r" b="b"/>
              <a:pathLst>
                <a:path w="9531" h="176142">
                  <a:moveTo>
                    <a:pt x="450" y="550"/>
                  </a:moveTo>
                  <a:lnTo>
                    <a:pt x="450" y="176693"/>
                  </a:lnTo>
                </a:path>
              </a:pathLst>
            </a:custGeom>
            <a:ln w="9525" cap="flat">
              <a:solidFill>
                <a:srgbClr val="333333"/>
              </a:solidFill>
              <a:custDash>
                <a:ds d="225000" sp="225000"/>
              </a:custDash>
              <a:miter/>
            </a:ln>
          </p:spPr>
          <p:txBody>
            <a:bodyPr rtlCol="0" anchor="ctr"/>
            <a:lstStyle/>
            <a:p>
              <a:pPr algn="ctr"/>
              <a:endParaRPr lang="en-IN" sz="2133"/>
            </a:p>
          </p:txBody>
        </p:sp>
        <p:sp>
          <p:nvSpPr>
            <p:cNvPr id="96" name="Freeform: Shape 95">
              <a:extLst>
                <a:ext uri="{FF2B5EF4-FFF2-40B4-BE49-F238E27FC236}">
                  <a16:creationId xmlns:a16="http://schemas.microsoft.com/office/drawing/2014/main" id="{8F0D4085-E820-BC57-CF09-958D91E346C6}"/>
                </a:ext>
              </a:extLst>
            </p:cNvPr>
            <p:cNvSpPr/>
            <p:nvPr/>
          </p:nvSpPr>
          <p:spPr>
            <a:xfrm>
              <a:off x="3807363" y="4168896"/>
              <a:ext cx="1365126" cy="311115"/>
            </a:xfrm>
            <a:custGeom>
              <a:avLst/>
              <a:gdLst>
                <a:gd name="connsiteX0" fmla="*/ 1096589 w 1143797"/>
                <a:gd name="connsiteY0" fmla="*/ 550 h 281828"/>
                <a:gd name="connsiteX1" fmla="*/ 1144248 w 1143797"/>
                <a:gd name="connsiteY1" fmla="*/ 35779 h 281828"/>
                <a:gd name="connsiteX2" fmla="*/ 1144248 w 1143797"/>
                <a:gd name="connsiteY2" fmla="*/ 247150 h 281828"/>
                <a:gd name="connsiteX3" fmla="*/ 1096589 w 1143797"/>
                <a:gd name="connsiteY3" fmla="*/ 282378 h 281828"/>
                <a:gd name="connsiteX4" fmla="*/ 48108 w 1143797"/>
                <a:gd name="connsiteY4" fmla="*/ 282378 h 281828"/>
                <a:gd name="connsiteX5" fmla="*/ 450 w 1143797"/>
                <a:gd name="connsiteY5" fmla="*/ 247150 h 281828"/>
                <a:gd name="connsiteX6" fmla="*/ 450 w 1143797"/>
                <a:gd name="connsiteY6" fmla="*/ 35779 h 281828"/>
                <a:gd name="connsiteX7" fmla="*/ 48108 w 1143797"/>
                <a:gd name="connsiteY7" fmla="*/ 550 h 28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797" h="281828">
                  <a:moveTo>
                    <a:pt x="1096589" y="550"/>
                  </a:moveTo>
                  <a:cubicBezTo>
                    <a:pt x="1122910" y="550"/>
                    <a:pt x="1144248" y="16322"/>
                    <a:pt x="1144248" y="35779"/>
                  </a:cubicBezTo>
                  <a:lnTo>
                    <a:pt x="1144248" y="247150"/>
                  </a:lnTo>
                  <a:cubicBezTo>
                    <a:pt x="1144248" y="266606"/>
                    <a:pt x="1122910" y="282378"/>
                    <a:pt x="1096589" y="282378"/>
                  </a:cubicBezTo>
                  <a:lnTo>
                    <a:pt x="48108" y="282378"/>
                  </a:lnTo>
                  <a:cubicBezTo>
                    <a:pt x="21787" y="282378"/>
                    <a:pt x="450" y="266606"/>
                    <a:pt x="450" y="247150"/>
                  </a:cubicBezTo>
                  <a:lnTo>
                    <a:pt x="450" y="35779"/>
                  </a:lnTo>
                  <a:cubicBezTo>
                    <a:pt x="450" y="16322"/>
                    <a:pt x="21787" y="550"/>
                    <a:pt x="48108" y="550"/>
                  </a:cubicBezTo>
                  <a:close/>
                </a:path>
              </a:pathLst>
            </a:custGeom>
            <a:solidFill>
              <a:schemeClr val="bg1">
                <a:lumMod val="85000"/>
              </a:schemeClr>
            </a:solidFill>
            <a:ln w="19050" cap="flat">
              <a:solidFill>
                <a:schemeClr val="tx1"/>
              </a:solidFill>
              <a:prstDash val="solid"/>
              <a:miter/>
            </a:ln>
          </p:spPr>
          <p:txBody>
            <a:bodyPr rtlCol="0" anchor="ctr"/>
            <a:lstStyle/>
            <a:p>
              <a:pPr algn="ctr"/>
              <a:endParaRPr lang="en-IN" sz="2133"/>
            </a:p>
          </p:txBody>
        </p:sp>
        <p:sp>
          <p:nvSpPr>
            <p:cNvPr id="97" name="TextBox 96">
              <a:extLst>
                <a:ext uri="{FF2B5EF4-FFF2-40B4-BE49-F238E27FC236}">
                  <a16:creationId xmlns:a16="http://schemas.microsoft.com/office/drawing/2014/main" id="{51CE8DD3-9BE8-21E3-6E5D-89CBC943E142}"/>
                </a:ext>
              </a:extLst>
            </p:cNvPr>
            <p:cNvSpPr txBox="1"/>
            <p:nvPr/>
          </p:nvSpPr>
          <p:spPr>
            <a:xfrm>
              <a:off x="4072523" y="4221816"/>
              <a:ext cx="877511" cy="111009"/>
            </a:xfrm>
            <a:prstGeom prst="rect">
              <a:avLst/>
            </a:prstGeom>
            <a:noFill/>
            <a:ln>
              <a:noFill/>
            </a:ln>
          </p:spPr>
          <p:txBody>
            <a:bodyPr wrap="none" lIns="0" tIns="0" rIns="0" bIns="0" rtlCol="0">
              <a:spAutoFit/>
            </a:bodyPr>
            <a:lstStyle/>
            <a:p>
              <a:pPr algn="ctr" defTabSz="239994">
                <a:tabLst>
                  <a:tab pos="239994" algn="l"/>
                </a:tabLst>
              </a:pPr>
              <a:r>
                <a:rPr lang="en-IN" sz="1067" b="1" dirty="0">
                  <a:ln/>
                  <a:solidFill>
                    <a:srgbClr val="FF5252"/>
                  </a:solidFill>
                  <a:latin typeface="Arial"/>
                  <a:cs typeface="Arial"/>
                  <a:sym typeface="Arial"/>
                  <a:rtl val="0"/>
                </a:rPr>
                <a:t>RSRP &lt; Threshold</a:t>
              </a:r>
            </a:p>
          </p:txBody>
        </p:sp>
        <p:sp>
          <p:nvSpPr>
            <p:cNvPr id="98" name="TextBox 97">
              <a:extLst>
                <a:ext uri="{FF2B5EF4-FFF2-40B4-BE49-F238E27FC236}">
                  <a16:creationId xmlns:a16="http://schemas.microsoft.com/office/drawing/2014/main" id="{4A5C2A2B-BBD2-C5FC-6510-E9FF52881B7F}"/>
                </a:ext>
              </a:extLst>
            </p:cNvPr>
            <p:cNvSpPr txBox="1"/>
            <p:nvPr/>
          </p:nvSpPr>
          <p:spPr>
            <a:xfrm>
              <a:off x="4127146" y="4341593"/>
              <a:ext cx="768263" cy="97052"/>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FF5252"/>
                  </a:solidFill>
                  <a:latin typeface="Arial"/>
                  <a:cs typeface="Arial"/>
                  <a:sym typeface="Arial"/>
                  <a:rtl val="0"/>
                </a:rPr>
                <a:t>-92 dBm &lt; -90 dBm</a:t>
              </a:r>
            </a:p>
          </p:txBody>
        </p:sp>
        <p:sp>
          <p:nvSpPr>
            <p:cNvPr id="99" name="Freeform: Shape 98">
              <a:extLst>
                <a:ext uri="{FF2B5EF4-FFF2-40B4-BE49-F238E27FC236}">
                  <a16:creationId xmlns:a16="http://schemas.microsoft.com/office/drawing/2014/main" id="{9EA8D794-D92D-AB90-943E-8129E686E40F}"/>
                </a:ext>
              </a:extLst>
            </p:cNvPr>
            <p:cNvSpPr/>
            <p:nvPr/>
          </p:nvSpPr>
          <p:spPr>
            <a:xfrm>
              <a:off x="6084001" y="3992754"/>
              <a:ext cx="9531" cy="176142"/>
            </a:xfrm>
            <a:custGeom>
              <a:avLst/>
              <a:gdLst>
                <a:gd name="connsiteX0" fmla="*/ 450 w 9531"/>
                <a:gd name="connsiteY0" fmla="*/ 550 h 176142"/>
                <a:gd name="connsiteX1" fmla="*/ 450 w 9531"/>
                <a:gd name="connsiteY1" fmla="*/ 176693 h 176142"/>
              </a:gdLst>
              <a:ahLst/>
              <a:cxnLst>
                <a:cxn ang="0">
                  <a:pos x="connsiteX0" y="connsiteY0"/>
                </a:cxn>
                <a:cxn ang="0">
                  <a:pos x="connsiteX1" y="connsiteY1"/>
                </a:cxn>
              </a:cxnLst>
              <a:rect l="l" t="t" r="r" b="b"/>
              <a:pathLst>
                <a:path w="9531" h="176142">
                  <a:moveTo>
                    <a:pt x="450" y="550"/>
                  </a:moveTo>
                  <a:lnTo>
                    <a:pt x="450" y="176693"/>
                  </a:lnTo>
                </a:path>
              </a:pathLst>
            </a:custGeom>
            <a:ln w="9525" cap="flat">
              <a:solidFill>
                <a:srgbClr val="333333"/>
              </a:solidFill>
              <a:custDash>
                <a:ds d="225000" sp="225000"/>
              </a:custDash>
              <a:miter/>
            </a:ln>
          </p:spPr>
          <p:txBody>
            <a:bodyPr rtlCol="0" anchor="ctr"/>
            <a:lstStyle/>
            <a:p>
              <a:pPr algn="ctr"/>
              <a:endParaRPr lang="en-IN" sz="2133"/>
            </a:p>
          </p:txBody>
        </p:sp>
        <p:sp>
          <p:nvSpPr>
            <p:cNvPr id="100" name="Freeform: Shape 99">
              <a:extLst>
                <a:ext uri="{FF2B5EF4-FFF2-40B4-BE49-F238E27FC236}">
                  <a16:creationId xmlns:a16="http://schemas.microsoft.com/office/drawing/2014/main" id="{84E05CD5-0FBD-C0B9-41AA-6FC0C74A4995}"/>
                </a:ext>
              </a:extLst>
            </p:cNvPr>
            <p:cNvSpPr/>
            <p:nvPr/>
          </p:nvSpPr>
          <p:spPr>
            <a:xfrm>
              <a:off x="5380085" y="4168896"/>
              <a:ext cx="1365126" cy="311115"/>
            </a:xfrm>
            <a:custGeom>
              <a:avLst/>
              <a:gdLst>
                <a:gd name="connsiteX0" fmla="*/ 1096589 w 1143797"/>
                <a:gd name="connsiteY0" fmla="*/ 550 h 281828"/>
                <a:gd name="connsiteX1" fmla="*/ 1144248 w 1143797"/>
                <a:gd name="connsiteY1" fmla="*/ 35779 h 281828"/>
                <a:gd name="connsiteX2" fmla="*/ 1144248 w 1143797"/>
                <a:gd name="connsiteY2" fmla="*/ 247150 h 281828"/>
                <a:gd name="connsiteX3" fmla="*/ 1096589 w 1143797"/>
                <a:gd name="connsiteY3" fmla="*/ 282378 h 281828"/>
                <a:gd name="connsiteX4" fmla="*/ 48108 w 1143797"/>
                <a:gd name="connsiteY4" fmla="*/ 282378 h 281828"/>
                <a:gd name="connsiteX5" fmla="*/ 450 w 1143797"/>
                <a:gd name="connsiteY5" fmla="*/ 247150 h 281828"/>
                <a:gd name="connsiteX6" fmla="*/ 450 w 1143797"/>
                <a:gd name="connsiteY6" fmla="*/ 35779 h 281828"/>
                <a:gd name="connsiteX7" fmla="*/ 48108 w 1143797"/>
                <a:gd name="connsiteY7" fmla="*/ 550 h 28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797" h="281828">
                  <a:moveTo>
                    <a:pt x="1096589" y="550"/>
                  </a:moveTo>
                  <a:cubicBezTo>
                    <a:pt x="1122910" y="550"/>
                    <a:pt x="1144248" y="16322"/>
                    <a:pt x="1144248" y="35779"/>
                  </a:cubicBezTo>
                  <a:lnTo>
                    <a:pt x="1144248" y="247150"/>
                  </a:lnTo>
                  <a:cubicBezTo>
                    <a:pt x="1144248" y="266606"/>
                    <a:pt x="1122910" y="282378"/>
                    <a:pt x="1096589" y="282378"/>
                  </a:cubicBezTo>
                  <a:lnTo>
                    <a:pt x="48108" y="282378"/>
                  </a:lnTo>
                  <a:cubicBezTo>
                    <a:pt x="21787" y="282378"/>
                    <a:pt x="450" y="266606"/>
                    <a:pt x="450" y="247150"/>
                  </a:cubicBezTo>
                  <a:lnTo>
                    <a:pt x="450" y="35779"/>
                  </a:lnTo>
                  <a:cubicBezTo>
                    <a:pt x="450" y="16322"/>
                    <a:pt x="21787" y="550"/>
                    <a:pt x="48108" y="550"/>
                  </a:cubicBezTo>
                  <a:close/>
                </a:path>
              </a:pathLst>
            </a:custGeom>
            <a:solidFill>
              <a:schemeClr val="bg1">
                <a:lumMod val="85000"/>
              </a:schemeClr>
            </a:solidFill>
            <a:ln w="19050" cap="flat">
              <a:solidFill>
                <a:schemeClr val="tx1"/>
              </a:solidFill>
              <a:prstDash val="solid"/>
              <a:miter/>
            </a:ln>
          </p:spPr>
          <p:txBody>
            <a:bodyPr rtlCol="0" anchor="ctr"/>
            <a:lstStyle/>
            <a:p>
              <a:pPr algn="ctr"/>
              <a:endParaRPr lang="en-IN" sz="2133"/>
            </a:p>
          </p:txBody>
        </p:sp>
        <p:sp>
          <p:nvSpPr>
            <p:cNvPr id="101" name="TextBox 100">
              <a:extLst>
                <a:ext uri="{FF2B5EF4-FFF2-40B4-BE49-F238E27FC236}">
                  <a16:creationId xmlns:a16="http://schemas.microsoft.com/office/drawing/2014/main" id="{70A79A96-DEDE-D963-D20D-EC4D681F540D}"/>
                </a:ext>
              </a:extLst>
            </p:cNvPr>
            <p:cNvSpPr txBox="1"/>
            <p:nvPr/>
          </p:nvSpPr>
          <p:spPr>
            <a:xfrm>
              <a:off x="5625861" y="4221816"/>
              <a:ext cx="916276" cy="111009"/>
            </a:xfrm>
            <a:prstGeom prst="rect">
              <a:avLst/>
            </a:prstGeom>
            <a:noFill/>
            <a:ln>
              <a:noFill/>
            </a:ln>
          </p:spPr>
          <p:txBody>
            <a:bodyPr wrap="none" lIns="0" tIns="0" rIns="0" bIns="0" rtlCol="0">
              <a:spAutoFit/>
            </a:bodyPr>
            <a:lstStyle/>
            <a:p>
              <a:pPr algn="ctr" defTabSz="239994">
                <a:tabLst>
                  <a:tab pos="239994" algn="l"/>
                </a:tabLst>
              </a:pPr>
              <a:r>
                <a:rPr lang="en-IN" sz="1067" b="1" dirty="0">
                  <a:ln/>
                  <a:solidFill>
                    <a:srgbClr val="673AB7"/>
                  </a:solidFill>
                  <a:latin typeface="Arial"/>
                  <a:cs typeface="Arial"/>
                  <a:sym typeface="Arial"/>
                  <a:rtl val="0"/>
                </a:rPr>
                <a:t>Event A2 Triggered</a:t>
              </a:r>
            </a:p>
          </p:txBody>
        </p:sp>
        <p:sp>
          <p:nvSpPr>
            <p:cNvPr id="102" name="TextBox 101">
              <a:extLst>
                <a:ext uri="{FF2B5EF4-FFF2-40B4-BE49-F238E27FC236}">
                  <a16:creationId xmlns:a16="http://schemas.microsoft.com/office/drawing/2014/main" id="{0B4356CD-7213-9A0F-0182-05DAA0A4F991}"/>
                </a:ext>
              </a:extLst>
            </p:cNvPr>
            <p:cNvSpPr txBox="1"/>
            <p:nvPr/>
          </p:nvSpPr>
          <p:spPr>
            <a:xfrm>
              <a:off x="5634672" y="4341593"/>
              <a:ext cx="898656" cy="97052"/>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673AB7"/>
                  </a:solidFill>
                  <a:latin typeface="Arial"/>
                  <a:cs typeface="Arial"/>
                  <a:sym typeface="Arial"/>
                  <a:rtl val="0"/>
                </a:rPr>
                <a:t>After TTT: 1.2 seconds</a:t>
              </a:r>
            </a:p>
          </p:txBody>
        </p:sp>
        <p:sp>
          <p:nvSpPr>
            <p:cNvPr id="103" name="Freeform: Shape 102">
              <a:extLst>
                <a:ext uri="{FF2B5EF4-FFF2-40B4-BE49-F238E27FC236}">
                  <a16:creationId xmlns:a16="http://schemas.microsoft.com/office/drawing/2014/main" id="{35B96AB3-900A-A997-064A-635DF4CBACDE}"/>
                </a:ext>
              </a:extLst>
            </p:cNvPr>
            <p:cNvSpPr/>
            <p:nvPr/>
          </p:nvSpPr>
          <p:spPr>
            <a:xfrm>
              <a:off x="7656722" y="3992754"/>
              <a:ext cx="9531" cy="176142"/>
            </a:xfrm>
            <a:custGeom>
              <a:avLst/>
              <a:gdLst>
                <a:gd name="connsiteX0" fmla="*/ 450 w 9531"/>
                <a:gd name="connsiteY0" fmla="*/ 550 h 176142"/>
                <a:gd name="connsiteX1" fmla="*/ 450 w 9531"/>
                <a:gd name="connsiteY1" fmla="*/ 176693 h 176142"/>
              </a:gdLst>
              <a:ahLst/>
              <a:cxnLst>
                <a:cxn ang="0">
                  <a:pos x="connsiteX0" y="connsiteY0"/>
                </a:cxn>
                <a:cxn ang="0">
                  <a:pos x="connsiteX1" y="connsiteY1"/>
                </a:cxn>
              </a:cxnLst>
              <a:rect l="l" t="t" r="r" b="b"/>
              <a:pathLst>
                <a:path w="9531" h="176142">
                  <a:moveTo>
                    <a:pt x="450" y="550"/>
                  </a:moveTo>
                  <a:lnTo>
                    <a:pt x="450" y="176693"/>
                  </a:lnTo>
                </a:path>
              </a:pathLst>
            </a:custGeom>
            <a:ln w="9525" cap="flat">
              <a:solidFill>
                <a:srgbClr val="333333"/>
              </a:solidFill>
              <a:custDash>
                <a:ds d="225000" sp="225000"/>
              </a:custDash>
              <a:miter/>
            </a:ln>
          </p:spPr>
          <p:txBody>
            <a:bodyPr rtlCol="0" anchor="ctr"/>
            <a:lstStyle/>
            <a:p>
              <a:pPr algn="ctr"/>
              <a:endParaRPr lang="en-IN" sz="2133"/>
            </a:p>
          </p:txBody>
        </p:sp>
        <p:sp>
          <p:nvSpPr>
            <p:cNvPr id="104" name="Freeform: Shape 103">
              <a:extLst>
                <a:ext uri="{FF2B5EF4-FFF2-40B4-BE49-F238E27FC236}">
                  <a16:creationId xmlns:a16="http://schemas.microsoft.com/office/drawing/2014/main" id="{4DCA5A52-DAA0-9084-F3BB-D459C93C537B}"/>
                </a:ext>
              </a:extLst>
            </p:cNvPr>
            <p:cNvSpPr/>
            <p:nvPr/>
          </p:nvSpPr>
          <p:spPr>
            <a:xfrm>
              <a:off x="6952806" y="4168896"/>
              <a:ext cx="1365126" cy="311115"/>
            </a:xfrm>
            <a:custGeom>
              <a:avLst/>
              <a:gdLst>
                <a:gd name="connsiteX0" fmla="*/ 1096589 w 1143797"/>
                <a:gd name="connsiteY0" fmla="*/ 550 h 281828"/>
                <a:gd name="connsiteX1" fmla="*/ 1144248 w 1143797"/>
                <a:gd name="connsiteY1" fmla="*/ 35779 h 281828"/>
                <a:gd name="connsiteX2" fmla="*/ 1144248 w 1143797"/>
                <a:gd name="connsiteY2" fmla="*/ 247150 h 281828"/>
                <a:gd name="connsiteX3" fmla="*/ 1096589 w 1143797"/>
                <a:gd name="connsiteY3" fmla="*/ 282378 h 281828"/>
                <a:gd name="connsiteX4" fmla="*/ 48108 w 1143797"/>
                <a:gd name="connsiteY4" fmla="*/ 282378 h 281828"/>
                <a:gd name="connsiteX5" fmla="*/ 450 w 1143797"/>
                <a:gd name="connsiteY5" fmla="*/ 247150 h 281828"/>
                <a:gd name="connsiteX6" fmla="*/ 450 w 1143797"/>
                <a:gd name="connsiteY6" fmla="*/ 35779 h 281828"/>
                <a:gd name="connsiteX7" fmla="*/ 48108 w 1143797"/>
                <a:gd name="connsiteY7" fmla="*/ 550 h 28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797" h="281828">
                  <a:moveTo>
                    <a:pt x="1096589" y="550"/>
                  </a:moveTo>
                  <a:cubicBezTo>
                    <a:pt x="1122910" y="550"/>
                    <a:pt x="1144248" y="16322"/>
                    <a:pt x="1144248" y="35779"/>
                  </a:cubicBezTo>
                  <a:lnTo>
                    <a:pt x="1144248" y="247150"/>
                  </a:lnTo>
                  <a:cubicBezTo>
                    <a:pt x="1144248" y="266606"/>
                    <a:pt x="1122910" y="282378"/>
                    <a:pt x="1096589" y="282378"/>
                  </a:cubicBezTo>
                  <a:lnTo>
                    <a:pt x="48108" y="282378"/>
                  </a:lnTo>
                  <a:cubicBezTo>
                    <a:pt x="21787" y="282378"/>
                    <a:pt x="450" y="266606"/>
                    <a:pt x="450" y="247150"/>
                  </a:cubicBezTo>
                  <a:lnTo>
                    <a:pt x="450" y="35779"/>
                  </a:lnTo>
                  <a:cubicBezTo>
                    <a:pt x="450" y="16322"/>
                    <a:pt x="21787" y="550"/>
                    <a:pt x="48108" y="550"/>
                  </a:cubicBezTo>
                  <a:close/>
                </a:path>
              </a:pathLst>
            </a:custGeom>
            <a:solidFill>
              <a:schemeClr val="bg1">
                <a:lumMod val="85000"/>
              </a:schemeClr>
            </a:solidFill>
            <a:ln w="19050" cap="flat">
              <a:solidFill>
                <a:schemeClr val="tx1"/>
              </a:solidFill>
              <a:prstDash val="solid"/>
              <a:miter/>
            </a:ln>
          </p:spPr>
          <p:txBody>
            <a:bodyPr rtlCol="0" anchor="ctr"/>
            <a:lstStyle/>
            <a:p>
              <a:pPr algn="ctr"/>
              <a:endParaRPr lang="en-IN" sz="2133"/>
            </a:p>
          </p:txBody>
        </p:sp>
        <p:sp>
          <p:nvSpPr>
            <p:cNvPr id="105" name="TextBox 104">
              <a:extLst>
                <a:ext uri="{FF2B5EF4-FFF2-40B4-BE49-F238E27FC236}">
                  <a16:creationId xmlns:a16="http://schemas.microsoft.com/office/drawing/2014/main" id="{4134FEA5-E279-14A8-27B2-2FEC3D9469CA}"/>
                </a:ext>
              </a:extLst>
            </p:cNvPr>
            <p:cNvSpPr txBox="1"/>
            <p:nvPr/>
          </p:nvSpPr>
          <p:spPr>
            <a:xfrm>
              <a:off x="7253795" y="4221816"/>
              <a:ext cx="805854" cy="111009"/>
            </a:xfrm>
            <a:prstGeom prst="rect">
              <a:avLst/>
            </a:prstGeom>
            <a:noFill/>
            <a:ln>
              <a:noFill/>
            </a:ln>
          </p:spPr>
          <p:txBody>
            <a:bodyPr wrap="none" lIns="0" tIns="0" rIns="0" bIns="0" rtlCol="0">
              <a:spAutoFit/>
            </a:bodyPr>
            <a:lstStyle/>
            <a:p>
              <a:pPr algn="ctr" defTabSz="239994">
                <a:tabLst>
                  <a:tab pos="239994" algn="l"/>
                </a:tabLst>
              </a:pPr>
              <a:r>
                <a:rPr lang="en-IN" sz="1067" b="1" dirty="0">
                  <a:ln/>
                  <a:solidFill>
                    <a:srgbClr val="9C27B0"/>
                  </a:solidFill>
                  <a:latin typeface="Arial"/>
                  <a:cs typeface="Arial"/>
                  <a:sym typeface="Arial"/>
                  <a:rtl val="0"/>
                </a:rPr>
                <a:t>UE sends Report</a:t>
              </a:r>
            </a:p>
          </p:txBody>
        </p:sp>
        <p:sp>
          <p:nvSpPr>
            <p:cNvPr id="106" name="TextBox 105">
              <a:extLst>
                <a:ext uri="{FF2B5EF4-FFF2-40B4-BE49-F238E27FC236}">
                  <a16:creationId xmlns:a16="http://schemas.microsoft.com/office/drawing/2014/main" id="{BD5CABF2-55DA-101E-FCE4-94C4CBC7362C}"/>
                </a:ext>
              </a:extLst>
            </p:cNvPr>
            <p:cNvSpPr txBox="1"/>
            <p:nvPr/>
          </p:nvSpPr>
          <p:spPr>
            <a:xfrm>
              <a:off x="7242047" y="4341593"/>
              <a:ext cx="829348" cy="97052"/>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9C27B0"/>
                  </a:solidFill>
                  <a:latin typeface="Arial"/>
                  <a:cs typeface="Arial"/>
                  <a:sym typeface="Arial"/>
                  <a:rtl val="0"/>
                </a:rPr>
                <a:t>Measurement Report</a:t>
              </a:r>
            </a:p>
          </p:txBody>
        </p:sp>
      </p:grpSp>
      <p:grpSp>
        <p:nvGrpSpPr>
          <p:cNvPr id="107" name="Graphic 3">
            <a:extLst>
              <a:ext uri="{FF2B5EF4-FFF2-40B4-BE49-F238E27FC236}">
                <a16:creationId xmlns:a16="http://schemas.microsoft.com/office/drawing/2014/main" id="{46595035-0448-10EF-D4A9-9E79538CFF9A}"/>
              </a:ext>
            </a:extLst>
          </p:cNvPr>
          <p:cNvGrpSpPr/>
          <p:nvPr/>
        </p:nvGrpSpPr>
        <p:grpSpPr>
          <a:xfrm>
            <a:off x="9065166" y="1565965"/>
            <a:ext cx="2541772" cy="1127312"/>
            <a:chOff x="6798874" y="1174474"/>
            <a:chExt cx="1906329" cy="845484"/>
          </a:xfrm>
        </p:grpSpPr>
        <p:sp>
          <p:nvSpPr>
            <p:cNvPr id="108" name="Freeform: Shape 107">
              <a:extLst>
                <a:ext uri="{FF2B5EF4-FFF2-40B4-BE49-F238E27FC236}">
                  <a16:creationId xmlns:a16="http://schemas.microsoft.com/office/drawing/2014/main" id="{A43B3B7D-57E4-2473-BCE0-FB57A9B09AED}"/>
                </a:ext>
              </a:extLst>
            </p:cNvPr>
            <p:cNvSpPr/>
            <p:nvPr/>
          </p:nvSpPr>
          <p:spPr>
            <a:xfrm>
              <a:off x="6798874" y="1174474"/>
              <a:ext cx="1906329" cy="845484"/>
            </a:xfrm>
            <a:custGeom>
              <a:avLst/>
              <a:gdLst>
                <a:gd name="connsiteX0" fmla="*/ 1811803 w 1906329"/>
                <a:gd name="connsiteY0" fmla="*/ 150 h 845484"/>
                <a:gd name="connsiteX1" fmla="*/ 1907119 w 1906329"/>
                <a:gd name="connsiteY1" fmla="*/ 70607 h 845484"/>
                <a:gd name="connsiteX2" fmla="*/ 1907119 w 1906329"/>
                <a:gd name="connsiteY2" fmla="*/ 775177 h 845484"/>
                <a:gd name="connsiteX3" fmla="*/ 1811803 w 1906329"/>
                <a:gd name="connsiteY3" fmla="*/ 845634 h 845484"/>
                <a:gd name="connsiteX4" fmla="*/ 96106 w 1906329"/>
                <a:gd name="connsiteY4" fmla="*/ 845634 h 845484"/>
                <a:gd name="connsiteX5" fmla="*/ 790 w 1906329"/>
                <a:gd name="connsiteY5" fmla="*/ 775177 h 845484"/>
                <a:gd name="connsiteX6" fmla="*/ 790 w 1906329"/>
                <a:gd name="connsiteY6" fmla="*/ 70607 h 845484"/>
                <a:gd name="connsiteX7" fmla="*/ 96106 w 1906329"/>
                <a:gd name="connsiteY7" fmla="*/ 150 h 84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6329" h="845484">
                  <a:moveTo>
                    <a:pt x="1811803" y="150"/>
                  </a:moveTo>
                  <a:cubicBezTo>
                    <a:pt x="1864445" y="150"/>
                    <a:pt x="1907119" y="31695"/>
                    <a:pt x="1907119" y="70607"/>
                  </a:cubicBezTo>
                  <a:lnTo>
                    <a:pt x="1907119" y="775177"/>
                  </a:lnTo>
                  <a:cubicBezTo>
                    <a:pt x="1907119" y="814089"/>
                    <a:pt x="1864445" y="845634"/>
                    <a:pt x="1811803" y="845634"/>
                  </a:cubicBezTo>
                  <a:lnTo>
                    <a:pt x="96106" y="845634"/>
                  </a:lnTo>
                  <a:cubicBezTo>
                    <a:pt x="43465" y="845634"/>
                    <a:pt x="790" y="814089"/>
                    <a:pt x="790" y="775177"/>
                  </a:cubicBezTo>
                  <a:lnTo>
                    <a:pt x="790" y="70607"/>
                  </a:lnTo>
                  <a:cubicBezTo>
                    <a:pt x="790" y="31695"/>
                    <a:pt x="43465" y="150"/>
                    <a:pt x="96106" y="150"/>
                  </a:cubicBezTo>
                  <a:close/>
                </a:path>
              </a:pathLst>
            </a:custGeom>
            <a:solidFill>
              <a:srgbClr val="FFFFFF"/>
            </a:solidFill>
            <a:ln w="19050" cap="flat">
              <a:solidFill>
                <a:srgbClr val="673AB7"/>
              </a:solidFill>
              <a:prstDash val="solid"/>
              <a:miter/>
            </a:ln>
          </p:spPr>
          <p:txBody>
            <a:bodyPr rtlCol="0" anchor="ctr"/>
            <a:lstStyle/>
            <a:p>
              <a:pPr algn="ctr"/>
              <a:endParaRPr lang="en-IN" sz="2133"/>
            </a:p>
          </p:txBody>
        </p:sp>
        <p:sp>
          <p:nvSpPr>
            <p:cNvPr id="109" name="TextBox 108">
              <a:extLst>
                <a:ext uri="{FF2B5EF4-FFF2-40B4-BE49-F238E27FC236}">
                  <a16:creationId xmlns:a16="http://schemas.microsoft.com/office/drawing/2014/main" id="{492BBD4C-0278-2280-E85E-475133A6940C}"/>
                </a:ext>
              </a:extLst>
            </p:cNvPr>
            <p:cNvSpPr txBox="1"/>
            <p:nvPr/>
          </p:nvSpPr>
          <p:spPr>
            <a:xfrm>
              <a:off x="7246419" y="1213302"/>
              <a:ext cx="1011239" cy="153841"/>
            </a:xfrm>
            <a:prstGeom prst="rect">
              <a:avLst/>
            </a:prstGeom>
            <a:noFill/>
            <a:ln>
              <a:noFill/>
            </a:ln>
          </p:spPr>
          <p:txBody>
            <a:bodyPr wrap="none" lIns="0" tIns="0" rIns="0" bIns="0" rtlCol="0">
              <a:spAutoFit/>
            </a:bodyPr>
            <a:lstStyle/>
            <a:p>
              <a:pPr algn="ctr" defTabSz="239994">
                <a:tabLst>
                  <a:tab pos="239994" algn="l"/>
                </a:tabLst>
              </a:pPr>
              <a:r>
                <a:rPr lang="en-IN" sz="1333" b="1" dirty="0">
                  <a:ln/>
                  <a:solidFill>
                    <a:srgbClr val="673AB7"/>
                  </a:solidFill>
                  <a:latin typeface="Arial"/>
                  <a:cs typeface="Arial"/>
                  <a:sym typeface="Arial"/>
                  <a:rtl val="0"/>
                </a:rPr>
                <a:t>Example Values:</a:t>
              </a:r>
            </a:p>
          </p:txBody>
        </p:sp>
        <p:sp>
          <p:nvSpPr>
            <p:cNvPr id="110" name="Freeform: Shape 109">
              <a:extLst>
                <a:ext uri="{FF2B5EF4-FFF2-40B4-BE49-F238E27FC236}">
                  <a16:creationId xmlns:a16="http://schemas.microsoft.com/office/drawing/2014/main" id="{F29C3469-00A9-692D-ED81-36D81ECA79C9}"/>
                </a:ext>
              </a:extLst>
            </p:cNvPr>
            <p:cNvSpPr/>
            <p:nvPr/>
          </p:nvSpPr>
          <p:spPr>
            <a:xfrm>
              <a:off x="6989507" y="1421073"/>
              <a:ext cx="1525063" cy="7045"/>
            </a:xfrm>
            <a:custGeom>
              <a:avLst/>
              <a:gdLst>
                <a:gd name="connsiteX0" fmla="*/ 790 w 1525063"/>
                <a:gd name="connsiteY0" fmla="*/ 150 h 7045"/>
                <a:gd name="connsiteX1" fmla="*/ 1525853 w 1525063"/>
                <a:gd name="connsiteY1" fmla="*/ 150 h 7045"/>
              </a:gdLst>
              <a:ahLst/>
              <a:cxnLst>
                <a:cxn ang="0">
                  <a:pos x="connsiteX0" y="connsiteY0"/>
                </a:cxn>
                <a:cxn ang="0">
                  <a:pos x="connsiteX1" y="connsiteY1"/>
                </a:cxn>
              </a:cxnLst>
              <a:rect l="l" t="t" r="r" b="b"/>
              <a:pathLst>
                <a:path w="1525063" h="7045">
                  <a:moveTo>
                    <a:pt x="790" y="150"/>
                  </a:moveTo>
                  <a:lnTo>
                    <a:pt x="1525853" y="150"/>
                  </a:lnTo>
                </a:path>
              </a:pathLst>
            </a:custGeom>
            <a:ln w="9525" cap="flat">
              <a:solidFill>
                <a:srgbClr val="673AB7"/>
              </a:solidFill>
              <a:prstDash val="solid"/>
              <a:miter/>
            </a:ln>
          </p:spPr>
          <p:txBody>
            <a:bodyPr rtlCol="0" anchor="ctr"/>
            <a:lstStyle/>
            <a:p>
              <a:pPr algn="ctr"/>
              <a:endParaRPr lang="en-IN" sz="2133"/>
            </a:p>
          </p:txBody>
        </p:sp>
        <p:sp>
          <p:nvSpPr>
            <p:cNvPr id="111" name="TextBox 110">
              <a:extLst>
                <a:ext uri="{FF2B5EF4-FFF2-40B4-BE49-F238E27FC236}">
                  <a16:creationId xmlns:a16="http://schemas.microsoft.com/office/drawing/2014/main" id="{FCCCACC7-91D3-97F6-5344-A816BD0C5B19}"/>
                </a:ext>
              </a:extLst>
            </p:cNvPr>
            <p:cNvSpPr txBox="1"/>
            <p:nvPr/>
          </p:nvSpPr>
          <p:spPr>
            <a:xfrm>
              <a:off x="6975436" y="1438764"/>
              <a:ext cx="1143342"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333333"/>
                  </a:solidFill>
                  <a:latin typeface="Arial"/>
                  <a:cs typeface="Arial"/>
                  <a:sym typeface="Arial"/>
                  <a:rtl val="0"/>
                </a:rPr>
                <a:t>• Threshold_A2: -90 dBm</a:t>
              </a:r>
            </a:p>
          </p:txBody>
        </p:sp>
        <p:sp>
          <p:nvSpPr>
            <p:cNvPr id="112" name="TextBox 111">
              <a:extLst>
                <a:ext uri="{FF2B5EF4-FFF2-40B4-BE49-F238E27FC236}">
                  <a16:creationId xmlns:a16="http://schemas.microsoft.com/office/drawing/2014/main" id="{C167AF3A-E661-8CF3-7805-F3D796E7B4E4}"/>
                </a:ext>
              </a:extLst>
            </p:cNvPr>
            <p:cNvSpPr txBox="1"/>
            <p:nvPr/>
          </p:nvSpPr>
          <p:spPr>
            <a:xfrm>
              <a:off x="6950114" y="1579678"/>
              <a:ext cx="812723"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333333"/>
                  </a:solidFill>
                  <a:latin typeface="Arial"/>
                  <a:cs typeface="Arial"/>
                  <a:sym typeface="Arial"/>
                  <a:rtl val="0"/>
                </a:rPr>
                <a:t>• Hysteresis: 2 dB</a:t>
              </a:r>
            </a:p>
          </p:txBody>
        </p:sp>
        <p:sp>
          <p:nvSpPr>
            <p:cNvPr id="113" name="TextBox 112">
              <a:extLst>
                <a:ext uri="{FF2B5EF4-FFF2-40B4-BE49-F238E27FC236}">
                  <a16:creationId xmlns:a16="http://schemas.microsoft.com/office/drawing/2014/main" id="{D6FEB059-D319-6834-DAB8-05DCB6D48C83}"/>
                </a:ext>
              </a:extLst>
            </p:cNvPr>
            <p:cNvSpPr txBox="1"/>
            <p:nvPr/>
          </p:nvSpPr>
          <p:spPr>
            <a:xfrm>
              <a:off x="6966466" y="1720592"/>
              <a:ext cx="1018308"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333333"/>
                  </a:solidFill>
                  <a:latin typeface="Arial"/>
                  <a:cs typeface="Arial"/>
                  <a:sym typeface="Arial"/>
                  <a:rtl val="0"/>
                </a:rPr>
                <a:t>• Time-to-Trigger: 1.2s</a:t>
              </a:r>
            </a:p>
          </p:txBody>
        </p:sp>
        <p:sp>
          <p:nvSpPr>
            <p:cNvPr id="114" name="TextBox 113">
              <a:extLst>
                <a:ext uri="{FF2B5EF4-FFF2-40B4-BE49-F238E27FC236}">
                  <a16:creationId xmlns:a16="http://schemas.microsoft.com/office/drawing/2014/main" id="{A6BB09B0-71C0-415F-A4E3-BA9C533A1925}"/>
                </a:ext>
              </a:extLst>
            </p:cNvPr>
            <p:cNvSpPr txBox="1"/>
            <p:nvPr/>
          </p:nvSpPr>
          <p:spPr>
            <a:xfrm>
              <a:off x="6983330" y="1861506"/>
              <a:ext cx="1375376"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333333"/>
                  </a:solidFill>
                  <a:latin typeface="Arial"/>
                  <a:cs typeface="Arial"/>
                  <a:sym typeface="Arial"/>
                  <a:rtl val="0"/>
                </a:rPr>
                <a:t>• Serving Cell RSRP: -92 dBm</a:t>
              </a:r>
            </a:p>
          </p:txBody>
        </p:sp>
      </p:grpSp>
      <p:grpSp>
        <p:nvGrpSpPr>
          <p:cNvPr id="115" name="Graphic 3">
            <a:extLst>
              <a:ext uri="{FF2B5EF4-FFF2-40B4-BE49-F238E27FC236}">
                <a16:creationId xmlns:a16="http://schemas.microsoft.com/office/drawing/2014/main" id="{7956E34A-D010-7C14-65B9-813F77FA2114}"/>
              </a:ext>
            </a:extLst>
          </p:cNvPr>
          <p:cNvGrpSpPr/>
          <p:nvPr/>
        </p:nvGrpSpPr>
        <p:grpSpPr>
          <a:xfrm>
            <a:off x="9065166" y="2975105"/>
            <a:ext cx="2541772" cy="1033369"/>
            <a:chOff x="6798874" y="2231329"/>
            <a:chExt cx="1906329" cy="775027"/>
          </a:xfrm>
        </p:grpSpPr>
        <p:sp>
          <p:nvSpPr>
            <p:cNvPr id="116" name="Freeform: Shape 115">
              <a:extLst>
                <a:ext uri="{FF2B5EF4-FFF2-40B4-BE49-F238E27FC236}">
                  <a16:creationId xmlns:a16="http://schemas.microsoft.com/office/drawing/2014/main" id="{7FBEB9D6-650E-FEBB-77A0-A611B3F2188C}"/>
                </a:ext>
              </a:extLst>
            </p:cNvPr>
            <p:cNvSpPr/>
            <p:nvPr/>
          </p:nvSpPr>
          <p:spPr>
            <a:xfrm>
              <a:off x="6798874" y="2231329"/>
              <a:ext cx="1906329" cy="775027"/>
            </a:xfrm>
            <a:custGeom>
              <a:avLst/>
              <a:gdLst>
                <a:gd name="connsiteX0" fmla="*/ 1811803 w 1906329"/>
                <a:gd name="connsiteY0" fmla="*/ 300 h 775027"/>
                <a:gd name="connsiteX1" fmla="*/ 1907119 w 1906329"/>
                <a:gd name="connsiteY1" fmla="*/ 70757 h 775027"/>
                <a:gd name="connsiteX2" fmla="*/ 1907119 w 1906329"/>
                <a:gd name="connsiteY2" fmla="*/ 704870 h 775027"/>
                <a:gd name="connsiteX3" fmla="*/ 1811803 w 1906329"/>
                <a:gd name="connsiteY3" fmla="*/ 775327 h 775027"/>
                <a:gd name="connsiteX4" fmla="*/ 96106 w 1906329"/>
                <a:gd name="connsiteY4" fmla="*/ 775327 h 775027"/>
                <a:gd name="connsiteX5" fmla="*/ 790 w 1906329"/>
                <a:gd name="connsiteY5" fmla="*/ 704870 h 775027"/>
                <a:gd name="connsiteX6" fmla="*/ 790 w 1906329"/>
                <a:gd name="connsiteY6" fmla="*/ 70757 h 775027"/>
                <a:gd name="connsiteX7" fmla="*/ 96106 w 1906329"/>
                <a:gd name="connsiteY7" fmla="*/ 300 h 77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6329" h="775027">
                  <a:moveTo>
                    <a:pt x="1811803" y="300"/>
                  </a:moveTo>
                  <a:cubicBezTo>
                    <a:pt x="1864445" y="300"/>
                    <a:pt x="1907119" y="31845"/>
                    <a:pt x="1907119" y="70757"/>
                  </a:cubicBezTo>
                  <a:lnTo>
                    <a:pt x="1907119" y="704870"/>
                  </a:lnTo>
                  <a:cubicBezTo>
                    <a:pt x="1907119" y="743782"/>
                    <a:pt x="1864445" y="775327"/>
                    <a:pt x="1811803" y="775327"/>
                  </a:cubicBezTo>
                  <a:lnTo>
                    <a:pt x="96106" y="775327"/>
                  </a:lnTo>
                  <a:cubicBezTo>
                    <a:pt x="43465" y="775327"/>
                    <a:pt x="790" y="743782"/>
                    <a:pt x="790" y="704870"/>
                  </a:cubicBezTo>
                  <a:lnTo>
                    <a:pt x="790" y="70757"/>
                  </a:lnTo>
                  <a:cubicBezTo>
                    <a:pt x="790" y="31845"/>
                    <a:pt x="43465" y="300"/>
                    <a:pt x="96106" y="300"/>
                  </a:cubicBezTo>
                  <a:close/>
                </a:path>
              </a:pathLst>
            </a:custGeom>
            <a:solidFill>
              <a:srgbClr val="E3F2FD"/>
            </a:solidFill>
            <a:ln w="19050" cap="flat">
              <a:solidFill>
                <a:srgbClr val="1976D2"/>
              </a:solidFill>
              <a:prstDash val="solid"/>
              <a:miter/>
            </a:ln>
          </p:spPr>
          <p:txBody>
            <a:bodyPr rtlCol="0" anchor="ctr"/>
            <a:lstStyle/>
            <a:p>
              <a:pPr algn="ctr"/>
              <a:endParaRPr lang="en-IN" sz="2133"/>
            </a:p>
          </p:txBody>
        </p:sp>
        <p:sp>
          <p:nvSpPr>
            <p:cNvPr id="117" name="TextBox 116">
              <a:extLst>
                <a:ext uri="{FF2B5EF4-FFF2-40B4-BE49-F238E27FC236}">
                  <a16:creationId xmlns:a16="http://schemas.microsoft.com/office/drawing/2014/main" id="{320755C9-1CB8-653F-692C-7B31F6926168}"/>
                </a:ext>
              </a:extLst>
            </p:cNvPr>
            <p:cNvSpPr txBox="1"/>
            <p:nvPr/>
          </p:nvSpPr>
          <p:spPr>
            <a:xfrm>
              <a:off x="7105803" y="2270157"/>
              <a:ext cx="1292469" cy="153841"/>
            </a:xfrm>
            <a:prstGeom prst="rect">
              <a:avLst/>
            </a:prstGeom>
            <a:noFill/>
            <a:ln>
              <a:noFill/>
            </a:ln>
          </p:spPr>
          <p:txBody>
            <a:bodyPr wrap="none" lIns="0" tIns="0" rIns="0" bIns="0" rtlCol="0">
              <a:spAutoFit/>
            </a:bodyPr>
            <a:lstStyle/>
            <a:p>
              <a:pPr algn="ctr" defTabSz="239994">
                <a:tabLst>
                  <a:tab pos="239994" algn="l"/>
                </a:tabLst>
              </a:pPr>
              <a:r>
                <a:rPr lang="en-IN" sz="1333" b="1" dirty="0">
                  <a:ln/>
                  <a:solidFill>
                    <a:srgbClr val="1976D2"/>
                  </a:solidFill>
                  <a:latin typeface="Arial"/>
                  <a:cs typeface="Arial"/>
                  <a:sym typeface="Arial"/>
                  <a:rtl val="0"/>
                </a:rPr>
                <a:t>Purpose of Event A2:</a:t>
              </a:r>
            </a:p>
          </p:txBody>
        </p:sp>
        <p:sp>
          <p:nvSpPr>
            <p:cNvPr id="118" name="Freeform: Shape 117">
              <a:extLst>
                <a:ext uri="{FF2B5EF4-FFF2-40B4-BE49-F238E27FC236}">
                  <a16:creationId xmlns:a16="http://schemas.microsoft.com/office/drawing/2014/main" id="{2BB21456-273D-E442-1DFA-7B2939A6C09D}"/>
                </a:ext>
              </a:extLst>
            </p:cNvPr>
            <p:cNvSpPr/>
            <p:nvPr/>
          </p:nvSpPr>
          <p:spPr>
            <a:xfrm>
              <a:off x="6989507" y="2477928"/>
              <a:ext cx="1525063" cy="7045"/>
            </a:xfrm>
            <a:custGeom>
              <a:avLst/>
              <a:gdLst>
                <a:gd name="connsiteX0" fmla="*/ 790 w 1525063"/>
                <a:gd name="connsiteY0" fmla="*/ 300 h 7045"/>
                <a:gd name="connsiteX1" fmla="*/ 1525853 w 1525063"/>
                <a:gd name="connsiteY1" fmla="*/ 300 h 7045"/>
              </a:gdLst>
              <a:ahLst/>
              <a:cxnLst>
                <a:cxn ang="0">
                  <a:pos x="connsiteX0" y="connsiteY0"/>
                </a:cxn>
                <a:cxn ang="0">
                  <a:pos x="connsiteX1" y="connsiteY1"/>
                </a:cxn>
              </a:cxnLst>
              <a:rect l="l" t="t" r="r" b="b"/>
              <a:pathLst>
                <a:path w="1525063" h="7045">
                  <a:moveTo>
                    <a:pt x="790" y="300"/>
                  </a:moveTo>
                  <a:lnTo>
                    <a:pt x="1525853" y="300"/>
                  </a:lnTo>
                </a:path>
              </a:pathLst>
            </a:custGeom>
            <a:ln w="9525" cap="flat">
              <a:solidFill>
                <a:srgbClr val="1976D2"/>
              </a:solidFill>
              <a:prstDash val="solid"/>
              <a:miter/>
            </a:ln>
          </p:spPr>
          <p:txBody>
            <a:bodyPr rtlCol="0" anchor="ctr"/>
            <a:lstStyle/>
            <a:p>
              <a:pPr algn="ctr"/>
              <a:endParaRPr lang="en-IN" sz="2133"/>
            </a:p>
          </p:txBody>
        </p:sp>
        <p:sp>
          <p:nvSpPr>
            <p:cNvPr id="119" name="TextBox 118">
              <a:extLst>
                <a:ext uri="{FF2B5EF4-FFF2-40B4-BE49-F238E27FC236}">
                  <a16:creationId xmlns:a16="http://schemas.microsoft.com/office/drawing/2014/main" id="{5D975075-1F4A-7C5A-EEBA-7F032851A826}"/>
                </a:ext>
              </a:extLst>
            </p:cNvPr>
            <p:cNvSpPr txBox="1"/>
            <p:nvPr/>
          </p:nvSpPr>
          <p:spPr>
            <a:xfrm>
              <a:off x="6914507" y="2502665"/>
              <a:ext cx="1312859"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333333"/>
                  </a:solidFill>
                  <a:latin typeface="Arial"/>
                  <a:cs typeface="Arial"/>
                  <a:sym typeface="Arial"/>
                  <a:rtl val="0"/>
                </a:rPr>
                <a:t>• Early warning for degrading</a:t>
              </a:r>
            </a:p>
          </p:txBody>
        </p:sp>
        <p:sp>
          <p:nvSpPr>
            <p:cNvPr id="120" name="TextBox 119">
              <a:extLst>
                <a:ext uri="{FF2B5EF4-FFF2-40B4-BE49-F238E27FC236}">
                  <a16:creationId xmlns:a16="http://schemas.microsoft.com/office/drawing/2014/main" id="{2865E41C-E051-30AF-9264-BE67A4CB97CC}"/>
                </a:ext>
              </a:extLst>
            </p:cNvPr>
            <p:cNvSpPr txBox="1"/>
            <p:nvPr/>
          </p:nvSpPr>
          <p:spPr>
            <a:xfrm>
              <a:off x="6989234" y="2608351"/>
              <a:ext cx="591508"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333333"/>
                  </a:solidFill>
                  <a:latin typeface="Arial"/>
                  <a:cs typeface="Arial"/>
                  <a:sym typeface="Arial"/>
                  <a:rtl val="0"/>
                </a:rPr>
                <a:t>signal quality</a:t>
              </a:r>
            </a:p>
          </p:txBody>
        </p:sp>
        <p:sp>
          <p:nvSpPr>
            <p:cNvPr id="121" name="TextBox 120">
              <a:extLst>
                <a:ext uri="{FF2B5EF4-FFF2-40B4-BE49-F238E27FC236}">
                  <a16:creationId xmlns:a16="http://schemas.microsoft.com/office/drawing/2014/main" id="{B05E6241-434C-2844-B0A0-4F2EEC03B811}"/>
                </a:ext>
              </a:extLst>
            </p:cNvPr>
            <p:cNvSpPr txBox="1"/>
            <p:nvPr/>
          </p:nvSpPr>
          <p:spPr>
            <a:xfrm>
              <a:off x="6904200" y="2749265"/>
              <a:ext cx="1352534"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333333"/>
                  </a:solidFill>
                  <a:latin typeface="Arial"/>
                  <a:cs typeface="Arial"/>
                  <a:sym typeface="Arial"/>
                  <a:rtl val="0"/>
                </a:rPr>
                <a:t>• Triggers intensified neighbor</a:t>
              </a:r>
            </a:p>
          </p:txBody>
        </p:sp>
        <p:sp>
          <p:nvSpPr>
            <p:cNvPr id="122" name="TextBox 121">
              <a:extLst>
                <a:ext uri="{FF2B5EF4-FFF2-40B4-BE49-F238E27FC236}">
                  <a16:creationId xmlns:a16="http://schemas.microsoft.com/office/drawing/2014/main" id="{F63D60E1-CB7A-9DA2-6DE1-A2F44F3BD275}"/>
                </a:ext>
              </a:extLst>
            </p:cNvPr>
            <p:cNvSpPr txBox="1"/>
            <p:nvPr/>
          </p:nvSpPr>
          <p:spPr>
            <a:xfrm>
              <a:off x="6989227" y="2854950"/>
              <a:ext cx="858408"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333333"/>
                  </a:solidFill>
                  <a:latin typeface="Arial"/>
                  <a:cs typeface="Arial"/>
                  <a:sym typeface="Arial"/>
                  <a:rtl val="0"/>
                </a:rPr>
                <a:t>cell measurements</a:t>
              </a:r>
            </a:p>
          </p:txBody>
        </p:sp>
      </p:grpSp>
    </p:spTree>
    <p:extLst>
      <p:ext uri="{BB962C8B-B14F-4D97-AF65-F5344CB8AC3E}">
        <p14:creationId xmlns:p14="http://schemas.microsoft.com/office/powerpoint/2010/main" val="7422454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DC322-7002-61D6-F26A-867AA06BD057}"/>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4AD7178F-08FB-1D3E-6EB3-B5BE3CD1885F}"/>
              </a:ext>
            </a:extLst>
          </p:cNvPr>
          <p:cNvSpPr/>
          <p:nvPr/>
        </p:nvSpPr>
        <p:spPr>
          <a:xfrm>
            <a:off x="589894" y="357428"/>
            <a:ext cx="11153541" cy="5752472"/>
          </a:xfrm>
          <a:custGeom>
            <a:avLst/>
            <a:gdLst>
              <a:gd name="connsiteX0" fmla="*/ 8270098 w 8365156"/>
              <a:gd name="connsiteY0" fmla="*/ 0 h 4314354"/>
              <a:gd name="connsiteX1" fmla="*/ 8365157 w 8365156"/>
              <a:gd name="connsiteY1" fmla="*/ 68482 h 4314354"/>
              <a:gd name="connsiteX2" fmla="*/ 8365157 w 8365156"/>
              <a:gd name="connsiteY2" fmla="*/ 4245873 h 4314354"/>
              <a:gd name="connsiteX3" fmla="*/ 8270098 w 8365156"/>
              <a:gd name="connsiteY3" fmla="*/ 4314355 h 4314354"/>
              <a:gd name="connsiteX4" fmla="*/ 95059 w 8365156"/>
              <a:gd name="connsiteY4" fmla="*/ 4314355 h 4314354"/>
              <a:gd name="connsiteX5" fmla="*/ 0 w 8365156"/>
              <a:gd name="connsiteY5" fmla="*/ 4245873 h 4314354"/>
              <a:gd name="connsiteX6" fmla="*/ 0 w 8365156"/>
              <a:gd name="connsiteY6" fmla="*/ 68482 h 4314354"/>
              <a:gd name="connsiteX7" fmla="*/ 95059 w 8365156"/>
              <a:gd name="connsiteY7" fmla="*/ 0 h 431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65156" h="4314354">
                <a:moveTo>
                  <a:pt x="8270098" y="0"/>
                </a:moveTo>
                <a:cubicBezTo>
                  <a:pt x="8322598" y="0"/>
                  <a:pt x="8365157" y="30660"/>
                  <a:pt x="8365157" y="68482"/>
                </a:cubicBezTo>
                <a:lnTo>
                  <a:pt x="8365157" y="4245873"/>
                </a:lnTo>
                <a:cubicBezTo>
                  <a:pt x="8365157" y="4283694"/>
                  <a:pt x="8322598" y="4314355"/>
                  <a:pt x="8270098" y="4314355"/>
                </a:cubicBezTo>
                <a:lnTo>
                  <a:pt x="95059" y="4314355"/>
                </a:lnTo>
                <a:cubicBezTo>
                  <a:pt x="42559" y="4314355"/>
                  <a:pt x="0" y="4283694"/>
                  <a:pt x="0" y="4245873"/>
                </a:cubicBezTo>
                <a:lnTo>
                  <a:pt x="0" y="68482"/>
                </a:lnTo>
                <a:cubicBezTo>
                  <a:pt x="0" y="30660"/>
                  <a:pt x="42559" y="0"/>
                  <a:pt x="95059" y="0"/>
                </a:cubicBezTo>
                <a:close/>
              </a:path>
            </a:pathLst>
          </a:custGeom>
          <a:solidFill>
            <a:srgbClr val="FFFFFF"/>
          </a:solidFill>
          <a:ln w="19008" cap="flat">
            <a:solidFill>
              <a:srgbClr val="E9ECEF"/>
            </a:solidFill>
            <a:prstDash val="solid"/>
            <a:miter/>
          </a:ln>
        </p:spPr>
        <p:txBody>
          <a:bodyPr rtlCol="0" anchor="ctr"/>
          <a:lstStyle/>
          <a:p>
            <a:pPr algn="ctr"/>
            <a:endParaRPr lang="en-IN" sz="2400"/>
          </a:p>
        </p:txBody>
      </p:sp>
      <p:sp>
        <p:nvSpPr>
          <p:cNvPr id="8" name="Freeform: Shape 7">
            <a:extLst>
              <a:ext uri="{FF2B5EF4-FFF2-40B4-BE49-F238E27FC236}">
                <a16:creationId xmlns:a16="http://schemas.microsoft.com/office/drawing/2014/main" id="{EFB00AC6-6330-363D-568E-54F47824BF81}"/>
              </a:ext>
            </a:extLst>
          </p:cNvPr>
          <p:cNvSpPr/>
          <p:nvPr/>
        </p:nvSpPr>
        <p:spPr>
          <a:xfrm>
            <a:off x="1096873" y="448738"/>
            <a:ext cx="10139584" cy="547853"/>
          </a:xfrm>
          <a:custGeom>
            <a:avLst/>
            <a:gdLst>
              <a:gd name="connsiteX0" fmla="*/ 7509630 w 7604688"/>
              <a:gd name="connsiteY0" fmla="*/ 0 h 410890"/>
              <a:gd name="connsiteX1" fmla="*/ 7604688 w 7604688"/>
              <a:gd name="connsiteY1" fmla="*/ 68482 h 410890"/>
              <a:gd name="connsiteX2" fmla="*/ 7604688 w 7604688"/>
              <a:gd name="connsiteY2" fmla="*/ 342409 h 410890"/>
              <a:gd name="connsiteX3" fmla="*/ 7509630 w 7604688"/>
              <a:gd name="connsiteY3" fmla="*/ 410891 h 410890"/>
              <a:gd name="connsiteX4" fmla="*/ 95059 w 7604688"/>
              <a:gd name="connsiteY4" fmla="*/ 410891 h 410890"/>
              <a:gd name="connsiteX5" fmla="*/ 0 w 7604688"/>
              <a:gd name="connsiteY5" fmla="*/ 342409 h 410890"/>
              <a:gd name="connsiteX6" fmla="*/ 0 w 7604688"/>
              <a:gd name="connsiteY6" fmla="*/ 68482 h 410890"/>
              <a:gd name="connsiteX7" fmla="*/ 95059 w 7604688"/>
              <a:gd name="connsiteY7" fmla="*/ 0 h 41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4688" h="410890">
                <a:moveTo>
                  <a:pt x="7509630" y="0"/>
                </a:moveTo>
                <a:cubicBezTo>
                  <a:pt x="7562129" y="0"/>
                  <a:pt x="7604688" y="30660"/>
                  <a:pt x="7604688" y="68482"/>
                </a:cubicBezTo>
                <a:lnTo>
                  <a:pt x="7604688" y="342409"/>
                </a:lnTo>
                <a:cubicBezTo>
                  <a:pt x="7604688" y="380231"/>
                  <a:pt x="7562129" y="410891"/>
                  <a:pt x="7509630" y="410891"/>
                </a:cubicBezTo>
                <a:lnTo>
                  <a:pt x="95059" y="410891"/>
                </a:lnTo>
                <a:cubicBezTo>
                  <a:pt x="42559" y="410891"/>
                  <a:pt x="0" y="380231"/>
                  <a:pt x="0" y="342409"/>
                </a:cubicBezTo>
                <a:lnTo>
                  <a:pt x="0" y="68482"/>
                </a:lnTo>
                <a:cubicBezTo>
                  <a:pt x="0" y="30660"/>
                  <a:pt x="42559" y="0"/>
                  <a:pt x="95059" y="0"/>
                </a:cubicBezTo>
                <a:close/>
              </a:path>
            </a:pathLst>
          </a:custGeom>
          <a:solidFill>
            <a:srgbClr val="EDEFFE"/>
          </a:solidFill>
          <a:ln w="9504" cap="flat">
            <a:noFill/>
            <a:prstDash val="solid"/>
            <a:miter/>
          </a:ln>
        </p:spPr>
        <p:txBody>
          <a:bodyPr rtlCol="0" anchor="ctr"/>
          <a:lstStyle/>
          <a:p>
            <a:pPr algn="ctr"/>
            <a:endParaRPr lang="en-IN" sz="2400"/>
          </a:p>
        </p:txBody>
      </p:sp>
      <p:sp>
        <p:nvSpPr>
          <p:cNvPr id="9" name="TextBox 8">
            <a:extLst>
              <a:ext uri="{FF2B5EF4-FFF2-40B4-BE49-F238E27FC236}">
                <a16:creationId xmlns:a16="http://schemas.microsoft.com/office/drawing/2014/main" id="{9ED53B17-E6FC-F648-8F1A-033426753A87}"/>
              </a:ext>
            </a:extLst>
          </p:cNvPr>
          <p:cNvSpPr txBox="1"/>
          <p:nvPr/>
        </p:nvSpPr>
        <p:spPr>
          <a:xfrm>
            <a:off x="1303986" y="553657"/>
            <a:ext cx="7150804" cy="369332"/>
          </a:xfrm>
          <a:prstGeom prst="rect">
            <a:avLst/>
          </a:prstGeom>
          <a:noFill/>
          <a:ln>
            <a:noFill/>
          </a:ln>
        </p:spPr>
        <p:txBody>
          <a:bodyPr wrap="none" lIns="0" tIns="0" rIns="0" bIns="0" rtlCol="0">
            <a:spAutoFit/>
          </a:bodyPr>
          <a:lstStyle/>
          <a:p>
            <a:pPr algn="ctr" defTabSz="239994">
              <a:tabLst>
                <a:tab pos="239994" algn="l"/>
              </a:tabLst>
            </a:pPr>
            <a:r>
              <a:rPr lang="en-IN" sz="2400" b="1" dirty="0">
                <a:ln/>
                <a:solidFill>
                  <a:srgbClr val="4A5AF7"/>
                </a:solidFill>
                <a:latin typeface="Arial"/>
                <a:cs typeface="Arial"/>
                <a:sym typeface="Arial"/>
                <a:rtl val="0"/>
              </a:rPr>
              <a:t>Event A3: Neighbor Cell Better Than Serving Cell</a:t>
            </a:r>
          </a:p>
        </p:txBody>
      </p:sp>
      <p:sp>
        <p:nvSpPr>
          <p:cNvPr id="10" name="TextBox 9">
            <a:extLst>
              <a:ext uri="{FF2B5EF4-FFF2-40B4-BE49-F238E27FC236}">
                <a16:creationId xmlns:a16="http://schemas.microsoft.com/office/drawing/2014/main" id="{E7017469-92AA-FD04-05AF-04BA5B18E651}"/>
              </a:ext>
            </a:extLst>
          </p:cNvPr>
          <p:cNvSpPr txBox="1"/>
          <p:nvPr/>
        </p:nvSpPr>
        <p:spPr>
          <a:xfrm>
            <a:off x="1709646" y="1053020"/>
            <a:ext cx="7354449" cy="215444"/>
          </a:xfrm>
          <a:prstGeom prst="rect">
            <a:avLst/>
          </a:prstGeom>
          <a:noFill/>
          <a:ln>
            <a:noFill/>
          </a:ln>
        </p:spPr>
        <p:txBody>
          <a:bodyPr wrap="none" lIns="0" tIns="0" rIns="0" bIns="0" rtlCol="0">
            <a:spAutoFit/>
          </a:bodyPr>
          <a:lstStyle/>
          <a:p>
            <a:pPr algn="ctr" defTabSz="239994">
              <a:tabLst>
                <a:tab pos="239994" algn="l"/>
              </a:tabLst>
            </a:pPr>
            <a:r>
              <a:rPr lang="en-IN" sz="1400" dirty="0">
                <a:ln/>
                <a:solidFill>
                  <a:srgbClr val="666666"/>
                </a:solidFill>
                <a:latin typeface="Arial"/>
                <a:cs typeface="Arial"/>
                <a:sym typeface="Arial"/>
                <a:rtl val="0"/>
              </a:rPr>
              <a:t>Condition: Mn + Offset_A3 &gt; Ms (Neighbor cell becomes better than serving cell by an offset)</a:t>
            </a:r>
          </a:p>
        </p:txBody>
      </p:sp>
      <p:grpSp>
        <p:nvGrpSpPr>
          <p:cNvPr id="11" name="Graphic 3">
            <a:extLst>
              <a:ext uri="{FF2B5EF4-FFF2-40B4-BE49-F238E27FC236}">
                <a16:creationId xmlns:a16="http://schemas.microsoft.com/office/drawing/2014/main" id="{C8DE4523-F32C-D80D-C167-452ED34FD62F}"/>
              </a:ext>
            </a:extLst>
          </p:cNvPr>
          <p:cNvGrpSpPr/>
          <p:nvPr/>
        </p:nvGrpSpPr>
        <p:grpSpPr>
          <a:xfrm>
            <a:off x="94014" y="1361828"/>
            <a:ext cx="10021163" cy="2445231"/>
            <a:chOff x="70510" y="1021371"/>
            <a:chExt cx="7515872" cy="1833923"/>
          </a:xfrm>
        </p:grpSpPr>
        <p:sp>
          <p:nvSpPr>
            <p:cNvPr id="12" name="Freeform: Shape 11">
              <a:extLst>
                <a:ext uri="{FF2B5EF4-FFF2-40B4-BE49-F238E27FC236}">
                  <a16:creationId xmlns:a16="http://schemas.microsoft.com/office/drawing/2014/main" id="{EE2A2778-0316-1DA1-BAF7-45588301BAF4}"/>
                </a:ext>
              </a:extLst>
            </p:cNvPr>
            <p:cNvSpPr/>
            <p:nvPr/>
          </p:nvSpPr>
          <p:spPr>
            <a:xfrm>
              <a:off x="822655" y="1021371"/>
              <a:ext cx="6654102" cy="1506599"/>
            </a:xfrm>
            <a:custGeom>
              <a:avLst/>
              <a:gdLst>
                <a:gd name="connsiteX0" fmla="*/ 6606623 w 6654102"/>
                <a:gd name="connsiteY0" fmla="*/ 120 h 1506599"/>
                <a:gd name="connsiteX1" fmla="*/ 6654152 w 6654102"/>
                <a:gd name="connsiteY1" fmla="*/ 34361 h 1506599"/>
                <a:gd name="connsiteX2" fmla="*/ 6654152 w 6654102"/>
                <a:gd name="connsiteY2" fmla="*/ 1472479 h 1506599"/>
                <a:gd name="connsiteX3" fmla="*/ 6606623 w 6654102"/>
                <a:gd name="connsiteY3" fmla="*/ 1506720 h 1506599"/>
                <a:gd name="connsiteX4" fmla="*/ 47579 w 6654102"/>
                <a:gd name="connsiteY4" fmla="*/ 1506720 h 1506599"/>
                <a:gd name="connsiteX5" fmla="*/ 50 w 6654102"/>
                <a:gd name="connsiteY5" fmla="*/ 1472479 h 1506599"/>
                <a:gd name="connsiteX6" fmla="*/ 50 w 6654102"/>
                <a:gd name="connsiteY6" fmla="*/ 34361 h 1506599"/>
                <a:gd name="connsiteX7" fmla="*/ 47579 w 6654102"/>
                <a:gd name="connsiteY7" fmla="*/ 120 h 1506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4102" h="1506599">
                  <a:moveTo>
                    <a:pt x="6606623" y="120"/>
                  </a:moveTo>
                  <a:cubicBezTo>
                    <a:pt x="6632873" y="120"/>
                    <a:pt x="6654152" y="15450"/>
                    <a:pt x="6654152" y="34361"/>
                  </a:cubicBezTo>
                  <a:lnTo>
                    <a:pt x="6654152" y="1472479"/>
                  </a:lnTo>
                  <a:cubicBezTo>
                    <a:pt x="6654152" y="1491390"/>
                    <a:pt x="6632873" y="1506720"/>
                    <a:pt x="6606623" y="1506720"/>
                  </a:cubicBezTo>
                  <a:lnTo>
                    <a:pt x="47579" y="1506720"/>
                  </a:lnTo>
                  <a:cubicBezTo>
                    <a:pt x="21330" y="1506720"/>
                    <a:pt x="50" y="1491390"/>
                    <a:pt x="50" y="1472479"/>
                  </a:cubicBezTo>
                  <a:lnTo>
                    <a:pt x="50" y="34361"/>
                  </a:lnTo>
                  <a:cubicBezTo>
                    <a:pt x="50" y="15450"/>
                    <a:pt x="21330" y="120"/>
                    <a:pt x="47579" y="120"/>
                  </a:cubicBezTo>
                  <a:close/>
                </a:path>
              </a:pathLst>
            </a:custGeom>
            <a:solidFill>
              <a:srgbClr val="F8F9FA"/>
            </a:solidFill>
            <a:ln w="9504" cap="flat">
              <a:solidFill>
                <a:srgbClr val="DDDDDD"/>
              </a:solidFill>
              <a:prstDash val="solid"/>
              <a:miter/>
            </a:ln>
          </p:spPr>
          <p:txBody>
            <a:bodyPr rtlCol="0" anchor="ctr"/>
            <a:lstStyle/>
            <a:p>
              <a:pPr algn="ctr"/>
              <a:endParaRPr lang="en-IN" sz="2400"/>
            </a:p>
          </p:txBody>
        </p:sp>
        <p:grpSp>
          <p:nvGrpSpPr>
            <p:cNvPr id="13" name="Graphic 3">
              <a:extLst>
                <a:ext uri="{FF2B5EF4-FFF2-40B4-BE49-F238E27FC236}">
                  <a16:creationId xmlns:a16="http://schemas.microsoft.com/office/drawing/2014/main" id="{F32936C4-16C0-E13F-445E-CCC4AFF25EA6}"/>
                </a:ext>
              </a:extLst>
            </p:cNvPr>
            <p:cNvGrpSpPr/>
            <p:nvPr/>
          </p:nvGrpSpPr>
          <p:grpSpPr>
            <a:xfrm>
              <a:off x="822655" y="1021371"/>
              <a:ext cx="6654102" cy="1506599"/>
              <a:chOff x="822655" y="1021371"/>
              <a:chExt cx="6654102" cy="1506599"/>
            </a:xfrm>
          </p:grpSpPr>
          <p:sp>
            <p:nvSpPr>
              <p:cNvPr id="14" name="Freeform: Shape 13">
                <a:extLst>
                  <a:ext uri="{FF2B5EF4-FFF2-40B4-BE49-F238E27FC236}">
                    <a16:creationId xmlns:a16="http://schemas.microsoft.com/office/drawing/2014/main" id="{FEFC3AF4-E5A5-574A-CEE5-B245E29F4A76}"/>
                  </a:ext>
                </a:extLst>
              </p:cNvPr>
              <p:cNvSpPr/>
              <p:nvPr/>
            </p:nvSpPr>
            <p:spPr>
              <a:xfrm>
                <a:off x="822655" y="1295299"/>
                <a:ext cx="6654102" cy="6848"/>
              </a:xfrm>
              <a:custGeom>
                <a:avLst/>
                <a:gdLst>
                  <a:gd name="connsiteX0" fmla="*/ 50 w 6654102"/>
                  <a:gd name="connsiteY0" fmla="*/ 120 h 6848"/>
                  <a:gd name="connsiteX1" fmla="*/ 6654152 w 6654102"/>
                  <a:gd name="connsiteY1" fmla="*/ 120 h 6848"/>
                </a:gdLst>
                <a:ahLst/>
                <a:cxnLst>
                  <a:cxn ang="0">
                    <a:pos x="connsiteX0" y="connsiteY0"/>
                  </a:cxn>
                  <a:cxn ang="0">
                    <a:pos x="connsiteX1" y="connsiteY1"/>
                  </a:cxn>
                </a:cxnLst>
                <a:rect l="l" t="t" r="r" b="b"/>
                <a:pathLst>
                  <a:path w="6654102" h="6848">
                    <a:moveTo>
                      <a:pt x="50" y="120"/>
                    </a:moveTo>
                    <a:lnTo>
                      <a:pt x="6654152" y="120"/>
                    </a:lnTo>
                  </a:path>
                </a:pathLst>
              </a:custGeom>
              <a:ln w="9504" cap="flat">
                <a:solidFill>
                  <a:srgbClr val="EEEEEE"/>
                </a:solidFill>
                <a:prstDash val="solid"/>
                <a:miter/>
              </a:ln>
            </p:spPr>
            <p:txBody>
              <a:bodyPr rtlCol="0" anchor="ctr"/>
              <a:lstStyle/>
              <a:p>
                <a:pPr algn="ctr"/>
                <a:endParaRPr lang="en-IN" sz="2400"/>
              </a:p>
            </p:txBody>
          </p:sp>
          <p:sp>
            <p:nvSpPr>
              <p:cNvPr id="15" name="Freeform: Shape 14">
                <a:extLst>
                  <a:ext uri="{FF2B5EF4-FFF2-40B4-BE49-F238E27FC236}">
                    <a16:creationId xmlns:a16="http://schemas.microsoft.com/office/drawing/2014/main" id="{AF99F108-2A4C-47CC-D434-D6402DDC1ED1}"/>
                  </a:ext>
                </a:extLst>
              </p:cNvPr>
              <p:cNvSpPr/>
              <p:nvPr/>
            </p:nvSpPr>
            <p:spPr>
              <a:xfrm>
                <a:off x="822655" y="1569226"/>
                <a:ext cx="6654102" cy="6848"/>
              </a:xfrm>
              <a:custGeom>
                <a:avLst/>
                <a:gdLst>
                  <a:gd name="connsiteX0" fmla="*/ 50 w 6654102"/>
                  <a:gd name="connsiteY0" fmla="*/ 120 h 6848"/>
                  <a:gd name="connsiteX1" fmla="*/ 6654152 w 6654102"/>
                  <a:gd name="connsiteY1" fmla="*/ 120 h 6848"/>
                </a:gdLst>
                <a:ahLst/>
                <a:cxnLst>
                  <a:cxn ang="0">
                    <a:pos x="connsiteX0" y="connsiteY0"/>
                  </a:cxn>
                  <a:cxn ang="0">
                    <a:pos x="connsiteX1" y="connsiteY1"/>
                  </a:cxn>
                </a:cxnLst>
                <a:rect l="l" t="t" r="r" b="b"/>
                <a:pathLst>
                  <a:path w="6654102" h="6848">
                    <a:moveTo>
                      <a:pt x="50" y="120"/>
                    </a:moveTo>
                    <a:lnTo>
                      <a:pt x="6654152" y="120"/>
                    </a:lnTo>
                  </a:path>
                </a:pathLst>
              </a:custGeom>
              <a:ln w="9504" cap="flat">
                <a:solidFill>
                  <a:srgbClr val="EEEEEE"/>
                </a:solidFill>
                <a:prstDash val="solid"/>
                <a:miter/>
              </a:ln>
            </p:spPr>
            <p:txBody>
              <a:bodyPr rtlCol="0" anchor="ctr"/>
              <a:lstStyle/>
              <a:p>
                <a:pPr algn="ctr"/>
                <a:endParaRPr lang="en-IN" sz="2400"/>
              </a:p>
            </p:txBody>
          </p:sp>
          <p:sp>
            <p:nvSpPr>
              <p:cNvPr id="16" name="Freeform: Shape 15">
                <a:extLst>
                  <a:ext uri="{FF2B5EF4-FFF2-40B4-BE49-F238E27FC236}">
                    <a16:creationId xmlns:a16="http://schemas.microsoft.com/office/drawing/2014/main" id="{73EEEBB4-D534-5219-D3DC-AC99F727FC6F}"/>
                  </a:ext>
                </a:extLst>
              </p:cNvPr>
              <p:cNvSpPr/>
              <p:nvPr/>
            </p:nvSpPr>
            <p:spPr>
              <a:xfrm>
                <a:off x="822655" y="1843153"/>
                <a:ext cx="6654102" cy="6848"/>
              </a:xfrm>
              <a:custGeom>
                <a:avLst/>
                <a:gdLst>
                  <a:gd name="connsiteX0" fmla="*/ 50 w 6654102"/>
                  <a:gd name="connsiteY0" fmla="*/ 120 h 6848"/>
                  <a:gd name="connsiteX1" fmla="*/ 6654152 w 6654102"/>
                  <a:gd name="connsiteY1" fmla="*/ 120 h 6848"/>
                </a:gdLst>
                <a:ahLst/>
                <a:cxnLst>
                  <a:cxn ang="0">
                    <a:pos x="connsiteX0" y="connsiteY0"/>
                  </a:cxn>
                  <a:cxn ang="0">
                    <a:pos x="connsiteX1" y="connsiteY1"/>
                  </a:cxn>
                </a:cxnLst>
                <a:rect l="l" t="t" r="r" b="b"/>
                <a:pathLst>
                  <a:path w="6654102" h="6848">
                    <a:moveTo>
                      <a:pt x="50" y="120"/>
                    </a:moveTo>
                    <a:lnTo>
                      <a:pt x="6654152" y="120"/>
                    </a:lnTo>
                  </a:path>
                </a:pathLst>
              </a:custGeom>
              <a:ln w="9504" cap="flat">
                <a:solidFill>
                  <a:srgbClr val="EEEEEE"/>
                </a:solidFill>
                <a:prstDash val="solid"/>
                <a:miter/>
              </a:ln>
            </p:spPr>
            <p:txBody>
              <a:bodyPr rtlCol="0" anchor="ctr"/>
              <a:lstStyle/>
              <a:p>
                <a:pPr algn="ctr"/>
                <a:endParaRPr lang="en-IN" sz="2400"/>
              </a:p>
            </p:txBody>
          </p:sp>
          <p:sp>
            <p:nvSpPr>
              <p:cNvPr id="17" name="Freeform: Shape 16">
                <a:extLst>
                  <a:ext uri="{FF2B5EF4-FFF2-40B4-BE49-F238E27FC236}">
                    <a16:creationId xmlns:a16="http://schemas.microsoft.com/office/drawing/2014/main" id="{47C164E2-0759-EE54-B119-082CB1C84EDC}"/>
                  </a:ext>
                </a:extLst>
              </p:cNvPr>
              <p:cNvSpPr/>
              <p:nvPr/>
            </p:nvSpPr>
            <p:spPr>
              <a:xfrm>
                <a:off x="822655" y="2117080"/>
                <a:ext cx="6654102" cy="6848"/>
              </a:xfrm>
              <a:custGeom>
                <a:avLst/>
                <a:gdLst>
                  <a:gd name="connsiteX0" fmla="*/ 50 w 6654102"/>
                  <a:gd name="connsiteY0" fmla="*/ 120 h 6848"/>
                  <a:gd name="connsiteX1" fmla="*/ 6654152 w 6654102"/>
                  <a:gd name="connsiteY1" fmla="*/ 120 h 6848"/>
                </a:gdLst>
                <a:ahLst/>
                <a:cxnLst>
                  <a:cxn ang="0">
                    <a:pos x="connsiteX0" y="connsiteY0"/>
                  </a:cxn>
                  <a:cxn ang="0">
                    <a:pos x="connsiteX1" y="connsiteY1"/>
                  </a:cxn>
                </a:cxnLst>
                <a:rect l="l" t="t" r="r" b="b"/>
                <a:pathLst>
                  <a:path w="6654102" h="6848">
                    <a:moveTo>
                      <a:pt x="50" y="120"/>
                    </a:moveTo>
                    <a:lnTo>
                      <a:pt x="6654152" y="120"/>
                    </a:lnTo>
                  </a:path>
                </a:pathLst>
              </a:custGeom>
              <a:ln w="9504" cap="flat">
                <a:solidFill>
                  <a:srgbClr val="EEEEEE"/>
                </a:solidFill>
                <a:prstDash val="solid"/>
                <a:miter/>
              </a:ln>
            </p:spPr>
            <p:txBody>
              <a:bodyPr rtlCol="0" anchor="ctr"/>
              <a:lstStyle/>
              <a:p>
                <a:pPr algn="ctr"/>
                <a:endParaRPr lang="en-IN" sz="2400"/>
              </a:p>
            </p:txBody>
          </p:sp>
          <p:sp>
            <p:nvSpPr>
              <p:cNvPr id="18" name="Freeform: Shape 17">
                <a:extLst>
                  <a:ext uri="{FF2B5EF4-FFF2-40B4-BE49-F238E27FC236}">
                    <a16:creationId xmlns:a16="http://schemas.microsoft.com/office/drawing/2014/main" id="{E91C371F-4D52-5C38-81BF-25AE50AE428B}"/>
                  </a:ext>
                </a:extLst>
              </p:cNvPr>
              <p:cNvSpPr/>
              <p:nvPr/>
            </p:nvSpPr>
            <p:spPr>
              <a:xfrm>
                <a:off x="1773241" y="1021371"/>
                <a:ext cx="9505" cy="1506599"/>
              </a:xfrm>
              <a:custGeom>
                <a:avLst/>
                <a:gdLst>
                  <a:gd name="connsiteX0" fmla="*/ 50 w 9505"/>
                  <a:gd name="connsiteY0" fmla="*/ 120 h 1506599"/>
                  <a:gd name="connsiteX1" fmla="*/ 50 w 9505"/>
                  <a:gd name="connsiteY1" fmla="*/ 1506720 h 1506599"/>
                </a:gdLst>
                <a:ahLst/>
                <a:cxnLst>
                  <a:cxn ang="0">
                    <a:pos x="connsiteX0" y="connsiteY0"/>
                  </a:cxn>
                  <a:cxn ang="0">
                    <a:pos x="connsiteX1" y="connsiteY1"/>
                  </a:cxn>
                </a:cxnLst>
                <a:rect l="l" t="t" r="r" b="b"/>
                <a:pathLst>
                  <a:path w="9505" h="1506599">
                    <a:moveTo>
                      <a:pt x="50" y="120"/>
                    </a:moveTo>
                    <a:lnTo>
                      <a:pt x="50" y="1506720"/>
                    </a:lnTo>
                  </a:path>
                </a:pathLst>
              </a:custGeom>
              <a:ln w="9504" cap="flat">
                <a:solidFill>
                  <a:srgbClr val="EEEEEE"/>
                </a:solidFill>
                <a:prstDash val="solid"/>
                <a:miter/>
              </a:ln>
            </p:spPr>
            <p:txBody>
              <a:bodyPr rtlCol="0" anchor="ctr"/>
              <a:lstStyle/>
              <a:p>
                <a:pPr algn="ctr"/>
                <a:endParaRPr lang="en-IN" sz="2400"/>
              </a:p>
            </p:txBody>
          </p:sp>
          <p:sp>
            <p:nvSpPr>
              <p:cNvPr id="19" name="Freeform: Shape 18">
                <a:extLst>
                  <a:ext uri="{FF2B5EF4-FFF2-40B4-BE49-F238E27FC236}">
                    <a16:creationId xmlns:a16="http://schemas.microsoft.com/office/drawing/2014/main" id="{44CA60F7-A366-F8B2-E71F-22B5F3935E21}"/>
                  </a:ext>
                </a:extLst>
              </p:cNvPr>
              <p:cNvSpPr/>
              <p:nvPr/>
            </p:nvSpPr>
            <p:spPr>
              <a:xfrm>
                <a:off x="2723827" y="1021371"/>
                <a:ext cx="9505" cy="1506599"/>
              </a:xfrm>
              <a:custGeom>
                <a:avLst/>
                <a:gdLst>
                  <a:gd name="connsiteX0" fmla="*/ 50 w 9505"/>
                  <a:gd name="connsiteY0" fmla="*/ 120 h 1506599"/>
                  <a:gd name="connsiteX1" fmla="*/ 50 w 9505"/>
                  <a:gd name="connsiteY1" fmla="*/ 1506720 h 1506599"/>
                </a:gdLst>
                <a:ahLst/>
                <a:cxnLst>
                  <a:cxn ang="0">
                    <a:pos x="connsiteX0" y="connsiteY0"/>
                  </a:cxn>
                  <a:cxn ang="0">
                    <a:pos x="connsiteX1" y="connsiteY1"/>
                  </a:cxn>
                </a:cxnLst>
                <a:rect l="l" t="t" r="r" b="b"/>
                <a:pathLst>
                  <a:path w="9505" h="1506599">
                    <a:moveTo>
                      <a:pt x="50" y="120"/>
                    </a:moveTo>
                    <a:lnTo>
                      <a:pt x="50" y="1506720"/>
                    </a:lnTo>
                  </a:path>
                </a:pathLst>
              </a:custGeom>
              <a:ln w="9504" cap="flat">
                <a:solidFill>
                  <a:srgbClr val="EEEEEE"/>
                </a:solidFill>
                <a:prstDash val="solid"/>
                <a:miter/>
              </a:ln>
            </p:spPr>
            <p:txBody>
              <a:bodyPr rtlCol="0" anchor="ctr"/>
              <a:lstStyle/>
              <a:p>
                <a:pPr algn="ctr"/>
                <a:endParaRPr lang="en-IN" sz="2400"/>
              </a:p>
            </p:txBody>
          </p:sp>
          <p:sp>
            <p:nvSpPr>
              <p:cNvPr id="20" name="Freeform: Shape 19">
                <a:extLst>
                  <a:ext uri="{FF2B5EF4-FFF2-40B4-BE49-F238E27FC236}">
                    <a16:creationId xmlns:a16="http://schemas.microsoft.com/office/drawing/2014/main" id="{07594FD8-483D-8CF4-614A-2568C5B4F64A}"/>
                  </a:ext>
                </a:extLst>
              </p:cNvPr>
              <p:cNvSpPr/>
              <p:nvPr/>
            </p:nvSpPr>
            <p:spPr>
              <a:xfrm>
                <a:off x="3674413" y="1021371"/>
                <a:ext cx="9505" cy="1506599"/>
              </a:xfrm>
              <a:custGeom>
                <a:avLst/>
                <a:gdLst>
                  <a:gd name="connsiteX0" fmla="*/ 50 w 9505"/>
                  <a:gd name="connsiteY0" fmla="*/ 120 h 1506599"/>
                  <a:gd name="connsiteX1" fmla="*/ 50 w 9505"/>
                  <a:gd name="connsiteY1" fmla="*/ 1506720 h 1506599"/>
                </a:gdLst>
                <a:ahLst/>
                <a:cxnLst>
                  <a:cxn ang="0">
                    <a:pos x="connsiteX0" y="connsiteY0"/>
                  </a:cxn>
                  <a:cxn ang="0">
                    <a:pos x="connsiteX1" y="connsiteY1"/>
                  </a:cxn>
                </a:cxnLst>
                <a:rect l="l" t="t" r="r" b="b"/>
                <a:pathLst>
                  <a:path w="9505" h="1506599">
                    <a:moveTo>
                      <a:pt x="50" y="120"/>
                    </a:moveTo>
                    <a:lnTo>
                      <a:pt x="50" y="1506720"/>
                    </a:lnTo>
                  </a:path>
                </a:pathLst>
              </a:custGeom>
              <a:ln w="9504" cap="flat">
                <a:solidFill>
                  <a:srgbClr val="EEEEEE"/>
                </a:solidFill>
                <a:prstDash val="solid"/>
                <a:miter/>
              </a:ln>
            </p:spPr>
            <p:txBody>
              <a:bodyPr rtlCol="0" anchor="ctr"/>
              <a:lstStyle/>
              <a:p>
                <a:pPr algn="ctr"/>
                <a:endParaRPr lang="en-IN" sz="2400"/>
              </a:p>
            </p:txBody>
          </p:sp>
          <p:sp>
            <p:nvSpPr>
              <p:cNvPr id="21" name="Freeform: Shape 20">
                <a:extLst>
                  <a:ext uri="{FF2B5EF4-FFF2-40B4-BE49-F238E27FC236}">
                    <a16:creationId xmlns:a16="http://schemas.microsoft.com/office/drawing/2014/main" id="{23E4BB44-E0FA-DF32-1251-96D765993B12}"/>
                  </a:ext>
                </a:extLst>
              </p:cNvPr>
              <p:cNvSpPr/>
              <p:nvPr/>
            </p:nvSpPr>
            <p:spPr>
              <a:xfrm>
                <a:off x="4624999" y="1021371"/>
                <a:ext cx="9505" cy="1506599"/>
              </a:xfrm>
              <a:custGeom>
                <a:avLst/>
                <a:gdLst>
                  <a:gd name="connsiteX0" fmla="*/ 50 w 9505"/>
                  <a:gd name="connsiteY0" fmla="*/ 120 h 1506599"/>
                  <a:gd name="connsiteX1" fmla="*/ 50 w 9505"/>
                  <a:gd name="connsiteY1" fmla="*/ 1506720 h 1506599"/>
                </a:gdLst>
                <a:ahLst/>
                <a:cxnLst>
                  <a:cxn ang="0">
                    <a:pos x="connsiteX0" y="connsiteY0"/>
                  </a:cxn>
                  <a:cxn ang="0">
                    <a:pos x="connsiteX1" y="connsiteY1"/>
                  </a:cxn>
                </a:cxnLst>
                <a:rect l="l" t="t" r="r" b="b"/>
                <a:pathLst>
                  <a:path w="9505" h="1506599">
                    <a:moveTo>
                      <a:pt x="50" y="120"/>
                    </a:moveTo>
                    <a:lnTo>
                      <a:pt x="50" y="1506720"/>
                    </a:lnTo>
                  </a:path>
                </a:pathLst>
              </a:custGeom>
              <a:ln w="9504" cap="flat">
                <a:solidFill>
                  <a:srgbClr val="EEEEEE"/>
                </a:solidFill>
                <a:prstDash val="solid"/>
                <a:miter/>
              </a:ln>
            </p:spPr>
            <p:txBody>
              <a:bodyPr rtlCol="0" anchor="ctr"/>
              <a:lstStyle/>
              <a:p>
                <a:pPr algn="ctr"/>
                <a:endParaRPr lang="en-IN" sz="2400"/>
              </a:p>
            </p:txBody>
          </p:sp>
          <p:sp>
            <p:nvSpPr>
              <p:cNvPr id="22" name="Freeform: Shape 21">
                <a:extLst>
                  <a:ext uri="{FF2B5EF4-FFF2-40B4-BE49-F238E27FC236}">
                    <a16:creationId xmlns:a16="http://schemas.microsoft.com/office/drawing/2014/main" id="{94A79A7C-322E-ED22-D9B2-181BB4DC191A}"/>
                  </a:ext>
                </a:extLst>
              </p:cNvPr>
              <p:cNvSpPr/>
              <p:nvPr/>
            </p:nvSpPr>
            <p:spPr>
              <a:xfrm>
                <a:off x="5575585" y="1021371"/>
                <a:ext cx="9505" cy="1506599"/>
              </a:xfrm>
              <a:custGeom>
                <a:avLst/>
                <a:gdLst>
                  <a:gd name="connsiteX0" fmla="*/ 50 w 9505"/>
                  <a:gd name="connsiteY0" fmla="*/ 120 h 1506599"/>
                  <a:gd name="connsiteX1" fmla="*/ 50 w 9505"/>
                  <a:gd name="connsiteY1" fmla="*/ 1506720 h 1506599"/>
                </a:gdLst>
                <a:ahLst/>
                <a:cxnLst>
                  <a:cxn ang="0">
                    <a:pos x="connsiteX0" y="connsiteY0"/>
                  </a:cxn>
                  <a:cxn ang="0">
                    <a:pos x="connsiteX1" y="connsiteY1"/>
                  </a:cxn>
                </a:cxnLst>
                <a:rect l="l" t="t" r="r" b="b"/>
                <a:pathLst>
                  <a:path w="9505" h="1506599">
                    <a:moveTo>
                      <a:pt x="50" y="120"/>
                    </a:moveTo>
                    <a:lnTo>
                      <a:pt x="50" y="1506720"/>
                    </a:lnTo>
                  </a:path>
                </a:pathLst>
              </a:custGeom>
              <a:ln w="9504" cap="flat">
                <a:solidFill>
                  <a:srgbClr val="EEEEEE"/>
                </a:solidFill>
                <a:prstDash val="solid"/>
                <a:miter/>
              </a:ln>
            </p:spPr>
            <p:txBody>
              <a:bodyPr rtlCol="0" anchor="ctr"/>
              <a:lstStyle/>
              <a:p>
                <a:pPr algn="ctr"/>
                <a:endParaRPr lang="en-IN" sz="2400"/>
              </a:p>
            </p:txBody>
          </p:sp>
          <p:sp>
            <p:nvSpPr>
              <p:cNvPr id="23" name="Freeform: Shape 22">
                <a:extLst>
                  <a:ext uri="{FF2B5EF4-FFF2-40B4-BE49-F238E27FC236}">
                    <a16:creationId xmlns:a16="http://schemas.microsoft.com/office/drawing/2014/main" id="{580139EB-4203-8C26-89F5-7C891C242714}"/>
                  </a:ext>
                </a:extLst>
              </p:cNvPr>
              <p:cNvSpPr/>
              <p:nvPr/>
            </p:nvSpPr>
            <p:spPr>
              <a:xfrm>
                <a:off x="6526171" y="1021371"/>
                <a:ext cx="9505" cy="1506599"/>
              </a:xfrm>
              <a:custGeom>
                <a:avLst/>
                <a:gdLst>
                  <a:gd name="connsiteX0" fmla="*/ 50 w 9505"/>
                  <a:gd name="connsiteY0" fmla="*/ 120 h 1506599"/>
                  <a:gd name="connsiteX1" fmla="*/ 50 w 9505"/>
                  <a:gd name="connsiteY1" fmla="*/ 1506720 h 1506599"/>
                </a:gdLst>
                <a:ahLst/>
                <a:cxnLst>
                  <a:cxn ang="0">
                    <a:pos x="connsiteX0" y="connsiteY0"/>
                  </a:cxn>
                  <a:cxn ang="0">
                    <a:pos x="connsiteX1" y="connsiteY1"/>
                  </a:cxn>
                </a:cxnLst>
                <a:rect l="l" t="t" r="r" b="b"/>
                <a:pathLst>
                  <a:path w="9505" h="1506599">
                    <a:moveTo>
                      <a:pt x="50" y="120"/>
                    </a:moveTo>
                    <a:lnTo>
                      <a:pt x="50" y="1506720"/>
                    </a:lnTo>
                  </a:path>
                </a:pathLst>
              </a:custGeom>
              <a:ln w="9504" cap="flat">
                <a:solidFill>
                  <a:srgbClr val="EEEEEE"/>
                </a:solidFill>
                <a:prstDash val="solid"/>
                <a:miter/>
              </a:ln>
            </p:spPr>
            <p:txBody>
              <a:bodyPr rtlCol="0" anchor="ctr"/>
              <a:lstStyle/>
              <a:p>
                <a:pPr algn="ctr"/>
                <a:endParaRPr lang="en-IN" sz="2400"/>
              </a:p>
            </p:txBody>
          </p:sp>
        </p:grpSp>
        <p:sp>
          <p:nvSpPr>
            <p:cNvPr id="24" name="Freeform: Shape 23">
              <a:extLst>
                <a:ext uri="{FF2B5EF4-FFF2-40B4-BE49-F238E27FC236}">
                  <a16:creationId xmlns:a16="http://schemas.microsoft.com/office/drawing/2014/main" id="{DAC03BD1-FC28-42C9-3B47-5148E80F7EB5}"/>
                </a:ext>
              </a:extLst>
            </p:cNvPr>
            <p:cNvSpPr/>
            <p:nvPr/>
          </p:nvSpPr>
          <p:spPr>
            <a:xfrm>
              <a:off x="822655" y="2527971"/>
              <a:ext cx="6654102" cy="6848"/>
            </a:xfrm>
            <a:custGeom>
              <a:avLst/>
              <a:gdLst>
                <a:gd name="connsiteX0" fmla="*/ 50 w 6654102"/>
                <a:gd name="connsiteY0" fmla="*/ 120 h 6848"/>
                <a:gd name="connsiteX1" fmla="*/ 6654152 w 6654102"/>
                <a:gd name="connsiteY1" fmla="*/ 120 h 6848"/>
              </a:gdLst>
              <a:ahLst/>
              <a:cxnLst>
                <a:cxn ang="0">
                  <a:pos x="connsiteX0" y="connsiteY0"/>
                </a:cxn>
                <a:cxn ang="0">
                  <a:pos x="connsiteX1" y="connsiteY1"/>
                </a:cxn>
              </a:cxnLst>
              <a:rect l="l" t="t" r="r" b="b"/>
              <a:pathLst>
                <a:path w="6654102" h="6848">
                  <a:moveTo>
                    <a:pt x="50" y="120"/>
                  </a:moveTo>
                  <a:lnTo>
                    <a:pt x="6654152" y="120"/>
                  </a:lnTo>
                </a:path>
              </a:pathLst>
            </a:custGeom>
            <a:ln w="19008" cap="flat">
              <a:solidFill>
                <a:srgbClr val="333333"/>
              </a:solidFill>
              <a:prstDash val="solid"/>
              <a:miter/>
            </a:ln>
          </p:spPr>
          <p:txBody>
            <a:bodyPr rtlCol="0" anchor="ctr"/>
            <a:lstStyle/>
            <a:p>
              <a:pPr algn="ctr"/>
              <a:endParaRPr lang="en-IN" sz="2400"/>
            </a:p>
          </p:txBody>
        </p:sp>
        <p:sp>
          <p:nvSpPr>
            <p:cNvPr id="25" name="Freeform: Shape 24">
              <a:extLst>
                <a:ext uri="{FF2B5EF4-FFF2-40B4-BE49-F238E27FC236}">
                  <a16:creationId xmlns:a16="http://schemas.microsoft.com/office/drawing/2014/main" id="{270AE5E0-672B-19CC-88C8-59409AF81F2A}"/>
                </a:ext>
              </a:extLst>
            </p:cNvPr>
            <p:cNvSpPr/>
            <p:nvPr/>
          </p:nvSpPr>
          <p:spPr>
            <a:xfrm>
              <a:off x="822655" y="1021371"/>
              <a:ext cx="9505" cy="1506599"/>
            </a:xfrm>
            <a:custGeom>
              <a:avLst/>
              <a:gdLst>
                <a:gd name="connsiteX0" fmla="*/ 50 w 9505"/>
                <a:gd name="connsiteY0" fmla="*/ 120 h 1506599"/>
                <a:gd name="connsiteX1" fmla="*/ 50 w 9505"/>
                <a:gd name="connsiteY1" fmla="*/ 1506720 h 1506599"/>
              </a:gdLst>
              <a:ahLst/>
              <a:cxnLst>
                <a:cxn ang="0">
                  <a:pos x="connsiteX0" y="connsiteY0"/>
                </a:cxn>
                <a:cxn ang="0">
                  <a:pos x="connsiteX1" y="connsiteY1"/>
                </a:cxn>
              </a:cxnLst>
              <a:rect l="l" t="t" r="r" b="b"/>
              <a:pathLst>
                <a:path w="9505" h="1506599">
                  <a:moveTo>
                    <a:pt x="50" y="120"/>
                  </a:moveTo>
                  <a:lnTo>
                    <a:pt x="50" y="1506720"/>
                  </a:lnTo>
                </a:path>
              </a:pathLst>
            </a:custGeom>
            <a:ln w="19008" cap="flat">
              <a:solidFill>
                <a:srgbClr val="333333"/>
              </a:solidFill>
              <a:prstDash val="solid"/>
              <a:miter/>
            </a:ln>
          </p:spPr>
          <p:txBody>
            <a:bodyPr rtlCol="0" anchor="ctr"/>
            <a:lstStyle/>
            <a:p>
              <a:pPr algn="ctr"/>
              <a:endParaRPr lang="en-IN" sz="2400"/>
            </a:p>
          </p:txBody>
        </p:sp>
        <p:sp>
          <p:nvSpPr>
            <p:cNvPr id="26" name="TextBox 25">
              <a:extLst>
                <a:ext uri="{FF2B5EF4-FFF2-40B4-BE49-F238E27FC236}">
                  <a16:creationId xmlns:a16="http://schemas.microsoft.com/office/drawing/2014/main" id="{ED50573D-B215-AF6B-9410-885AE28D90E3}"/>
                </a:ext>
              </a:extLst>
            </p:cNvPr>
            <p:cNvSpPr txBox="1"/>
            <p:nvPr/>
          </p:nvSpPr>
          <p:spPr>
            <a:xfrm>
              <a:off x="278032" y="2406921"/>
              <a:ext cx="490375" cy="138500"/>
            </a:xfrm>
            <a:prstGeom prst="rect">
              <a:avLst/>
            </a:prstGeom>
            <a:noFill/>
            <a:ln>
              <a:noFill/>
            </a:ln>
          </p:spPr>
          <p:txBody>
            <a:bodyPr wrap="none" lIns="0" tIns="0" rIns="0" bIns="0" rtlCol="0">
              <a:spAutoFit/>
            </a:bodyPr>
            <a:lstStyle/>
            <a:p>
              <a:pPr algn="ctr" defTabSz="239994">
                <a:tabLst>
                  <a:tab pos="239994" algn="l"/>
                </a:tabLst>
              </a:pPr>
              <a:r>
                <a:rPr lang="en-IN" sz="1200" dirty="0">
                  <a:ln/>
                  <a:solidFill>
                    <a:srgbClr val="666666"/>
                  </a:solidFill>
                  <a:latin typeface="Arial"/>
                  <a:cs typeface="Arial"/>
                  <a:sym typeface="Arial"/>
                  <a:rtl val="0"/>
                </a:rPr>
                <a:t>-110 dBm</a:t>
              </a:r>
            </a:p>
          </p:txBody>
        </p:sp>
        <p:sp>
          <p:nvSpPr>
            <p:cNvPr id="27" name="TextBox 26">
              <a:extLst>
                <a:ext uri="{FF2B5EF4-FFF2-40B4-BE49-F238E27FC236}">
                  <a16:creationId xmlns:a16="http://schemas.microsoft.com/office/drawing/2014/main" id="{136F5A5A-D7D3-81C9-C9D9-5B0551009720}"/>
                </a:ext>
              </a:extLst>
            </p:cNvPr>
            <p:cNvSpPr txBox="1"/>
            <p:nvPr/>
          </p:nvSpPr>
          <p:spPr>
            <a:xfrm>
              <a:off x="268999" y="1996030"/>
              <a:ext cx="498935" cy="138500"/>
            </a:xfrm>
            <a:prstGeom prst="rect">
              <a:avLst/>
            </a:prstGeom>
            <a:noFill/>
            <a:ln>
              <a:noFill/>
            </a:ln>
          </p:spPr>
          <p:txBody>
            <a:bodyPr wrap="none" lIns="0" tIns="0" rIns="0" bIns="0" rtlCol="0">
              <a:spAutoFit/>
            </a:bodyPr>
            <a:lstStyle/>
            <a:p>
              <a:pPr algn="ctr" defTabSz="239994">
                <a:tabLst>
                  <a:tab pos="239994" algn="l"/>
                </a:tabLst>
              </a:pPr>
              <a:r>
                <a:rPr lang="en-IN" sz="1200" dirty="0">
                  <a:ln/>
                  <a:solidFill>
                    <a:srgbClr val="666666"/>
                  </a:solidFill>
                  <a:latin typeface="Arial"/>
                  <a:cs typeface="Arial"/>
                  <a:sym typeface="Arial"/>
                  <a:rtl val="0"/>
                </a:rPr>
                <a:t>-100 dBm</a:t>
              </a:r>
            </a:p>
          </p:txBody>
        </p:sp>
        <p:sp>
          <p:nvSpPr>
            <p:cNvPr id="28" name="TextBox 27">
              <a:extLst>
                <a:ext uri="{FF2B5EF4-FFF2-40B4-BE49-F238E27FC236}">
                  <a16:creationId xmlns:a16="http://schemas.microsoft.com/office/drawing/2014/main" id="{17BE1E80-302C-D4F8-F7B0-F8A498CC998B}"/>
                </a:ext>
              </a:extLst>
            </p:cNvPr>
            <p:cNvSpPr txBox="1"/>
            <p:nvPr/>
          </p:nvSpPr>
          <p:spPr>
            <a:xfrm>
              <a:off x="334130" y="1722103"/>
              <a:ext cx="435215" cy="138500"/>
            </a:xfrm>
            <a:prstGeom prst="rect">
              <a:avLst/>
            </a:prstGeom>
            <a:noFill/>
            <a:ln>
              <a:noFill/>
            </a:ln>
          </p:spPr>
          <p:txBody>
            <a:bodyPr wrap="none" lIns="0" tIns="0" rIns="0" bIns="0" rtlCol="0">
              <a:spAutoFit/>
            </a:bodyPr>
            <a:lstStyle/>
            <a:p>
              <a:pPr algn="ctr" defTabSz="239994">
                <a:tabLst>
                  <a:tab pos="239994" algn="l"/>
                </a:tabLst>
              </a:pPr>
              <a:r>
                <a:rPr lang="en-IN" sz="1200" dirty="0">
                  <a:ln/>
                  <a:solidFill>
                    <a:srgbClr val="666666"/>
                  </a:solidFill>
                  <a:latin typeface="Arial"/>
                  <a:cs typeface="Arial"/>
                  <a:sym typeface="Arial"/>
                  <a:rtl val="0"/>
                </a:rPr>
                <a:t>-95 dBm</a:t>
              </a:r>
            </a:p>
          </p:txBody>
        </p:sp>
        <p:sp>
          <p:nvSpPr>
            <p:cNvPr id="29" name="TextBox 28">
              <a:extLst>
                <a:ext uri="{FF2B5EF4-FFF2-40B4-BE49-F238E27FC236}">
                  <a16:creationId xmlns:a16="http://schemas.microsoft.com/office/drawing/2014/main" id="{7272B97D-221D-ECB2-D25D-4CD967816E4D}"/>
                </a:ext>
              </a:extLst>
            </p:cNvPr>
            <p:cNvSpPr txBox="1"/>
            <p:nvPr/>
          </p:nvSpPr>
          <p:spPr>
            <a:xfrm>
              <a:off x="334130" y="1448176"/>
              <a:ext cx="435215" cy="138500"/>
            </a:xfrm>
            <a:prstGeom prst="rect">
              <a:avLst/>
            </a:prstGeom>
            <a:noFill/>
            <a:ln>
              <a:noFill/>
            </a:ln>
          </p:spPr>
          <p:txBody>
            <a:bodyPr wrap="none" lIns="0" tIns="0" rIns="0" bIns="0" rtlCol="0">
              <a:spAutoFit/>
            </a:bodyPr>
            <a:lstStyle/>
            <a:p>
              <a:pPr algn="ctr" defTabSz="239994">
                <a:tabLst>
                  <a:tab pos="239994" algn="l"/>
                </a:tabLst>
              </a:pPr>
              <a:r>
                <a:rPr lang="en-IN" sz="1200" dirty="0">
                  <a:ln/>
                  <a:solidFill>
                    <a:srgbClr val="666666"/>
                  </a:solidFill>
                  <a:latin typeface="Arial"/>
                  <a:cs typeface="Arial"/>
                  <a:sym typeface="Arial"/>
                  <a:rtl val="0"/>
                </a:rPr>
                <a:t>-90 dBm</a:t>
              </a:r>
            </a:p>
          </p:txBody>
        </p:sp>
        <p:sp>
          <p:nvSpPr>
            <p:cNvPr id="30" name="TextBox 29">
              <a:extLst>
                <a:ext uri="{FF2B5EF4-FFF2-40B4-BE49-F238E27FC236}">
                  <a16:creationId xmlns:a16="http://schemas.microsoft.com/office/drawing/2014/main" id="{55739A79-A06B-E18A-E184-7EBD71399E18}"/>
                </a:ext>
              </a:extLst>
            </p:cNvPr>
            <p:cNvSpPr txBox="1"/>
            <p:nvPr/>
          </p:nvSpPr>
          <p:spPr>
            <a:xfrm>
              <a:off x="334130" y="1174249"/>
              <a:ext cx="435215" cy="138500"/>
            </a:xfrm>
            <a:prstGeom prst="rect">
              <a:avLst/>
            </a:prstGeom>
            <a:noFill/>
            <a:ln>
              <a:noFill/>
            </a:ln>
          </p:spPr>
          <p:txBody>
            <a:bodyPr wrap="none" lIns="0" tIns="0" rIns="0" bIns="0" rtlCol="0">
              <a:spAutoFit/>
            </a:bodyPr>
            <a:lstStyle/>
            <a:p>
              <a:pPr algn="ctr" defTabSz="239994">
                <a:tabLst>
                  <a:tab pos="239994" algn="l"/>
                </a:tabLst>
              </a:pPr>
              <a:r>
                <a:rPr lang="en-IN" sz="1200" dirty="0">
                  <a:ln/>
                  <a:solidFill>
                    <a:srgbClr val="666666"/>
                  </a:solidFill>
                  <a:latin typeface="Arial"/>
                  <a:cs typeface="Arial"/>
                  <a:sym typeface="Arial"/>
                  <a:rtl val="0"/>
                </a:rPr>
                <a:t>-85 dBm</a:t>
              </a:r>
            </a:p>
          </p:txBody>
        </p:sp>
        <p:sp>
          <p:nvSpPr>
            <p:cNvPr id="31" name="TextBox 30">
              <a:extLst>
                <a:ext uri="{FF2B5EF4-FFF2-40B4-BE49-F238E27FC236}">
                  <a16:creationId xmlns:a16="http://schemas.microsoft.com/office/drawing/2014/main" id="{99CFAD75-3EF5-7E88-037E-3883949D9DEE}"/>
                </a:ext>
              </a:extLst>
            </p:cNvPr>
            <p:cNvSpPr txBox="1"/>
            <p:nvPr/>
          </p:nvSpPr>
          <p:spPr>
            <a:xfrm>
              <a:off x="771224" y="2574627"/>
              <a:ext cx="121427" cy="138500"/>
            </a:xfrm>
            <a:prstGeom prst="rect">
              <a:avLst/>
            </a:prstGeom>
            <a:noFill/>
            <a:ln>
              <a:noFill/>
            </a:ln>
          </p:spPr>
          <p:txBody>
            <a:bodyPr wrap="none" lIns="0" tIns="0" rIns="0" bIns="0" rtlCol="0">
              <a:spAutoFit/>
            </a:bodyPr>
            <a:lstStyle/>
            <a:p>
              <a:pPr algn="ctr" defTabSz="239994">
                <a:tabLst>
                  <a:tab pos="239994" algn="l"/>
                </a:tabLst>
              </a:pPr>
              <a:r>
                <a:rPr lang="en-IN" sz="1200" dirty="0">
                  <a:ln/>
                  <a:solidFill>
                    <a:srgbClr val="666666"/>
                  </a:solidFill>
                  <a:latin typeface="Arial"/>
                  <a:cs typeface="Arial"/>
                  <a:sym typeface="Arial"/>
                  <a:rtl val="0"/>
                </a:rPr>
                <a:t>0s</a:t>
              </a:r>
            </a:p>
          </p:txBody>
        </p:sp>
        <p:sp>
          <p:nvSpPr>
            <p:cNvPr id="32" name="TextBox 31">
              <a:extLst>
                <a:ext uri="{FF2B5EF4-FFF2-40B4-BE49-F238E27FC236}">
                  <a16:creationId xmlns:a16="http://schemas.microsoft.com/office/drawing/2014/main" id="{C7D574B7-7AAB-CBE8-25B5-4B5268B77BCD}"/>
                </a:ext>
              </a:extLst>
            </p:cNvPr>
            <p:cNvSpPr txBox="1"/>
            <p:nvPr/>
          </p:nvSpPr>
          <p:spPr>
            <a:xfrm>
              <a:off x="1721810" y="2574627"/>
              <a:ext cx="121427" cy="138500"/>
            </a:xfrm>
            <a:prstGeom prst="rect">
              <a:avLst/>
            </a:prstGeom>
            <a:noFill/>
            <a:ln>
              <a:noFill/>
            </a:ln>
          </p:spPr>
          <p:txBody>
            <a:bodyPr wrap="none" lIns="0" tIns="0" rIns="0" bIns="0" rtlCol="0">
              <a:spAutoFit/>
            </a:bodyPr>
            <a:lstStyle/>
            <a:p>
              <a:pPr algn="ctr" defTabSz="239994">
                <a:tabLst>
                  <a:tab pos="239994" algn="l"/>
                </a:tabLst>
              </a:pPr>
              <a:r>
                <a:rPr lang="en-IN" sz="1200" dirty="0">
                  <a:ln/>
                  <a:solidFill>
                    <a:srgbClr val="666666"/>
                  </a:solidFill>
                  <a:latin typeface="Arial"/>
                  <a:cs typeface="Arial"/>
                  <a:sym typeface="Arial"/>
                  <a:rtl val="0"/>
                </a:rPr>
                <a:t>2s</a:t>
              </a:r>
            </a:p>
          </p:txBody>
        </p:sp>
        <p:sp>
          <p:nvSpPr>
            <p:cNvPr id="33" name="TextBox 32">
              <a:extLst>
                <a:ext uri="{FF2B5EF4-FFF2-40B4-BE49-F238E27FC236}">
                  <a16:creationId xmlns:a16="http://schemas.microsoft.com/office/drawing/2014/main" id="{32C27AEA-12D6-69C1-6C4B-9BBB612602E1}"/>
                </a:ext>
              </a:extLst>
            </p:cNvPr>
            <p:cNvSpPr txBox="1"/>
            <p:nvPr/>
          </p:nvSpPr>
          <p:spPr>
            <a:xfrm>
              <a:off x="2663112" y="2509644"/>
              <a:ext cx="121427" cy="138500"/>
            </a:xfrm>
            <a:prstGeom prst="rect">
              <a:avLst/>
            </a:prstGeom>
            <a:noFill/>
            <a:ln>
              <a:noFill/>
            </a:ln>
          </p:spPr>
          <p:txBody>
            <a:bodyPr wrap="none" lIns="0" tIns="0" rIns="0" bIns="0" rtlCol="0">
              <a:spAutoFit/>
            </a:bodyPr>
            <a:lstStyle/>
            <a:p>
              <a:pPr algn="ctr" defTabSz="239994">
                <a:tabLst>
                  <a:tab pos="239994" algn="l"/>
                </a:tabLst>
              </a:pPr>
              <a:r>
                <a:rPr lang="en-IN" sz="1200" dirty="0">
                  <a:ln/>
                  <a:solidFill>
                    <a:srgbClr val="666666"/>
                  </a:solidFill>
                  <a:latin typeface="Arial"/>
                  <a:cs typeface="Arial"/>
                  <a:sym typeface="Arial"/>
                  <a:rtl val="0"/>
                </a:rPr>
                <a:t>4s</a:t>
              </a:r>
            </a:p>
          </p:txBody>
        </p:sp>
        <p:sp>
          <p:nvSpPr>
            <p:cNvPr id="34" name="TextBox 33">
              <a:extLst>
                <a:ext uri="{FF2B5EF4-FFF2-40B4-BE49-F238E27FC236}">
                  <a16:creationId xmlns:a16="http://schemas.microsoft.com/office/drawing/2014/main" id="{F4030AEC-9B2F-84B6-255D-311B1979CA3D}"/>
                </a:ext>
              </a:extLst>
            </p:cNvPr>
            <p:cNvSpPr txBox="1"/>
            <p:nvPr/>
          </p:nvSpPr>
          <p:spPr>
            <a:xfrm>
              <a:off x="3613698" y="2509644"/>
              <a:ext cx="121427" cy="138500"/>
            </a:xfrm>
            <a:prstGeom prst="rect">
              <a:avLst/>
            </a:prstGeom>
            <a:noFill/>
            <a:ln>
              <a:noFill/>
            </a:ln>
          </p:spPr>
          <p:txBody>
            <a:bodyPr wrap="none" lIns="0" tIns="0" rIns="0" bIns="0" rtlCol="0">
              <a:spAutoFit/>
            </a:bodyPr>
            <a:lstStyle/>
            <a:p>
              <a:pPr algn="ctr" defTabSz="239994">
                <a:tabLst>
                  <a:tab pos="239994" algn="l"/>
                </a:tabLst>
              </a:pPr>
              <a:r>
                <a:rPr lang="en-IN" sz="1200" dirty="0">
                  <a:ln/>
                  <a:solidFill>
                    <a:srgbClr val="666666"/>
                  </a:solidFill>
                  <a:latin typeface="Arial"/>
                  <a:cs typeface="Arial"/>
                  <a:sym typeface="Arial"/>
                  <a:rtl val="0"/>
                </a:rPr>
                <a:t>6s</a:t>
              </a:r>
            </a:p>
          </p:txBody>
        </p:sp>
        <p:sp>
          <p:nvSpPr>
            <p:cNvPr id="35" name="TextBox 34">
              <a:extLst>
                <a:ext uri="{FF2B5EF4-FFF2-40B4-BE49-F238E27FC236}">
                  <a16:creationId xmlns:a16="http://schemas.microsoft.com/office/drawing/2014/main" id="{1203512A-4224-A791-B307-BC92A0F5F261}"/>
                </a:ext>
              </a:extLst>
            </p:cNvPr>
            <p:cNvSpPr txBox="1"/>
            <p:nvPr/>
          </p:nvSpPr>
          <p:spPr>
            <a:xfrm>
              <a:off x="4564284" y="2509644"/>
              <a:ext cx="121427" cy="138500"/>
            </a:xfrm>
            <a:prstGeom prst="rect">
              <a:avLst/>
            </a:prstGeom>
            <a:noFill/>
            <a:ln>
              <a:noFill/>
            </a:ln>
          </p:spPr>
          <p:txBody>
            <a:bodyPr wrap="none" lIns="0" tIns="0" rIns="0" bIns="0" rtlCol="0">
              <a:spAutoFit/>
            </a:bodyPr>
            <a:lstStyle/>
            <a:p>
              <a:pPr algn="ctr" defTabSz="239994">
                <a:tabLst>
                  <a:tab pos="239994" algn="l"/>
                </a:tabLst>
              </a:pPr>
              <a:r>
                <a:rPr lang="en-IN" sz="1200" dirty="0">
                  <a:ln/>
                  <a:solidFill>
                    <a:srgbClr val="666666"/>
                  </a:solidFill>
                  <a:latin typeface="Arial"/>
                  <a:cs typeface="Arial"/>
                  <a:sym typeface="Arial"/>
                  <a:rtl val="0"/>
                </a:rPr>
                <a:t>8s</a:t>
              </a:r>
            </a:p>
          </p:txBody>
        </p:sp>
        <p:sp>
          <p:nvSpPr>
            <p:cNvPr id="36" name="TextBox 35">
              <a:extLst>
                <a:ext uri="{FF2B5EF4-FFF2-40B4-BE49-F238E27FC236}">
                  <a16:creationId xmlns:a16="http://schemas.microsoft.com/office/drawing/2014/main" id="{EFF9D11C-95EE-F953-61F8-BE147714CD11}"/>
                </a:ext>
              </a:extLst>
            </p:cNvPr>
            <p:cNvSpPr txBox="1"/>
            <p:nvPr/>
          </p:nvSpPr>
          <p:spPr>
            <a:xfrm>
              <a:off x="5483010" y="2509644"/>
              <a:ext cx="185147" cy="138500"/>
            </a:xfrm>
            <a:prstGeom prst="rect">
              <a:avLst/>
            </a:prstGeom>
            <a:noFill/>
            <a:ln>
              <a:noFill/>
            </a:ln>
          </p:spPr>
          <p:txBody>
            <a:bodyPr wrap="none" lIns="0" tIns="0" rIns="0" bIns="0" rtlCol="0">
              <a:spAutoFit/>
            </a:bodyPr>
            <a:lstStyle/>
            <a:p>
              <a:pPr algn="ctr" defTabSz="239994">
                <a:tabLst>
                  <a:tab pos="239994" algn="l"/>
                </a:tabLst>
              </a:pPr>
              <a:r>
                <a:rPr lang="en-IN" sz="1200" dirty="0">
                  <a:ln/>
                  <a:solidFill>
                    <a:srgbClr val="666666"/>
                  </a:solidFill>
                  <a:latin typeface="Arial"/>
                  <a:cs typeface="Arial"/>
                  <a:sym typeface="Arial"/>
                  <a:rtl val="0"/>
                </a:rPr>
                <a:t>10s</a:t>
              </a:r>
            </a:p>
          </p:txBody>
        </p:sp>
        <p:sp>
          <p:nvSpPr>
            <p:cNvPr id="37" name="TextBox 36">
              <a:extLst>
                <a:ext uri="{FF2B5EF4-FFF2-40B4-BE49-F238E27FC236}">
                  <a16:creationId xmlns:a16="http://schemas.microsoft.com/office/drawing/2014/main" id="{01F351ED-9AF4-74D7-6B68-29744486AECB}"/>
                </a:ext>
              </a:extLst>
            </p:cNvPr>
            <p:cNvSpPr txBox="1"/>
            <p:nvPr/>
          </p:nvSpPr>
          <p:spPr>
            <a:xfrm>
              <a:off x="6433596" y="2509644"/>
              <a:ext cx="185147" cy="138500"/>
            </a:xfrm>
            <a:prstGeom prst="rect">
              <a:avLst/>
            </a:prstGeom>
            <a:noFill/>
            <a:ln>
              <a:noFill/>
            </a:ln>
          </p:spPr>
          <p:txBody>
            <a:bodyPr wrap="none" lIns="0" tIns="0" rIns="0" bIns="0" rtlCol="0">
              <a:spAutoFit/>
            </a:bodyPr>
            <a:lstStyle/>
            <a:p>
              <a:pPr algn="ctr" defTabSz="239994">
                <a:tabLst>
                  <a:tab pos="239994" algn="l"/>
                </a:tabLst>
              </a:pPr>
              <a:r>
                <a:rPr lang="en-IN" sz="1200" dirty="0">
                  <a:ln/>
                  <a:solidFill>
                    <a:srgbClr val="666666"/>
                  </a:solidFill>
                  <a:latin typeface="Arial"/>
                  <a:cs typeface="Arial"/>
                  <a:sym typeface="Arial"/>
                  <a:rtl val="0"/>
                </a:rPr>
                <a:t>12s</a:t>
              </a:r>
            </a:p>
          </p:txBody>
        </p:sp>
        <p:sp>
          <p:nvSpPr>
            <p:cNvPr id="38" name="TextBox 37">
              <a:extLst>
                <a:ext uri="{FF2B5EF4-FFF2-40B4-BE49-F238E27FC236}">
                  <a16:creationId xmlns:a16="http://schemas.microsoft.com/office/drawing/2014/main" id="{DFBC44DC-C940-43EE-9C11-0B7F146E6FE7}"/>
                </a:ext>
              </a:extLst>
            </p:cNvPr>
            <p:cNvSpPr txBox="1"/>
            <p:nvPr/>
          </p:nvSpPr>
          <p:spPr>
            <a:xfrm>
              <a:off x="7393467" y="2574627"/>
              <a:ext cx="185147" cy="138500"/>
            </a:xfrm>
            <a:prstGeom prst="rect">
              <a:avLst/>
            </a:prstGeom>
            <a:noFill/>
            <a:ln>
              <a:noFill/>
            </a:ln>
          </p:spPr>
          <p:txBody>
            <a:bodyPr wrap="none" lIns="0" tIns="0" rIns="0" bIns="0" rtlCol="0">
              <a:spAutoFit/>
            </a:bodyPr>
            <a:lstStyle/>
            <a:p>
              <a:pPr algn="ctr" defTabSz="239994">
                <a:tabLst>
                  <a:tab pos="239994" algn="l"/>
                </a:tabLst>
              </a:pPr>
              <a:r>
                <a:rPr lang="en-IN" sz="1200" dirty="0">
                  <a:ln/>
                  <a:solidFill>
                    <a:srgbClr val="666666"/>
                  </a:solidFill>
                  <a:latin typeface="Arial"/>
                  <a:cs typeface="Arial"/>
                  <a:sym typeface="Arial"/>
                  <a:rtl val="0"/>
                </a:rPr>
                <a:t>14s</a:t>
              </a:r>
            </a:p>
          </p:txBody>
        </p:sp>
        <p:sp>
          <p:nvSpPr>
            <p:cNvPr id="39" name="TextBox 38">
              <a:extLst>
                <a:ext uri="{FF2B5EF4-FFF2-40B4-BE49-F238E27FC236}">
                  <a16:creationId xmlns:a16="http://schemas.microsoft.com/office/drawing/2014/main" id="{4DE3D5F3-B8F4-62C7-BE41-D9B56343F31C}"/>
                </a:ext>
              </a:extLst>
            </p:cNvPr>
            <p:cNvSpPr txBox="1"/>
            <p:nvPr/>
          </p:nvSpPr>
          <p:spPr>
            <a:xfrm>
              <a:off x="1194460" y="2732135"/>
              <a:ext cx="749003" cy="123159"/>
            </a:xfrm>
            <a:prstGeom prst="rect">
              <a:avLst/>
            </a:prstGeom>
            <a:noFill/>
            <a:ln>
              <a:noFill/>
            </a:ln>
          </p:spPr>
          <p:txBody>
            <a:bodyPr wrap="none" lIns="0" tIns="0" rIns="0" bIns="0" rtlCol="0">
              <a:spAutoFit/>
            </a:bodyPr>
            <a:lstStyle/>
            <a:p>
              <a:pPr algn="ctr" defTabSz="239994">
                <a:tabLst>
                  <a:tab pos="239994" algn="l"/>
                </a:tabLst>
              </a:pPr>
              <a:r>
                <a:rPr lang="en-IN" sz="1067" b="1" dirty="0">
                  <a:ln/>
                  <a:solidFill>
                    <a:srgbClr val="333333"/>
                  </a:solidFill>
                  <a:latin typeface="Arial"/>
                  <a:cs typeface="Arial"/>
                  <a:sym typeface="Arial"/>
                  <a:rtl val="0"/>
                </a:rPr>
                <a:t>Time (seconds)</a:t>
              </a:r>
            </a:p>
          </p:txBody>
        </p:sp>
        <p:sp>
          <p:nvSpPr>
            <p:cNvPr id="40" name="TextBox 39">
              <a:extLst>
                <a:ext uri="{FF2B5EF4-FFF2-40B4-BE49-F238E27FC236}">
                  <a16:creationId xmlns:a16="http://schemas.microsoft.com/office/drawing/2014/main" id="{EECAFE42-FDC2-C6D7-F821-E916CAE8A2C5}"/>
                </a:ext>
              </a:extLst>
            </p:cNvPr>
            <p:cNvSpPr txBox="1"/>
            <p:nvPr/>
          </p:nvSpPr>
          <p:spPr>
            <a:xfrm rot="16200000">
              <a:off x="-595297" y="1754220"/>
              <a:ext cx="1493197" cy="161583"/>
            </a:xfrm>
            <a:prstGeom prst="rect">
              <a:avLst/>
            </a:prstGeom>
            <a:noFill/>
            <a:ln>
              <a:noFill/>
            </a:ln>
          </p:spPr>
          <p:txBody>
            <a:bodyPr wrap="none" lIns="0" tIns="0" rIns="0" bIns="0" rtlCol="0">
              <a:spAutoFit/>
            </a:bodyPr>
            <a:lstStyle/>
            <a:p>
              <a:pPr algn="ctr" defTabSz="239994">
                <a:tabLst>
                  <a:tab pos="239994" algn="l"/>
                </a:tabLst>
              </a:pPr>
              <a:r>
                <a:rPr lang="en-IN" sz="1400" b="1" dirty="0">
                  <a:ln/>
                  <a:solidFill>
                    <a:srgbClr val="333333"/>
                  </a:solidFill>
                  <a:latin typeface="Arial"/>
                  <a:cs typeface="Arial"/>
                  <a:sym typeface="Arial"/>
                  <a:rtl val="0"/>
                </a:rPr>
                <a:t>Signal Strength (RSRP)</a:t>
              </a:r>
            </a:p>
          </p:txBody>
        </p:sp>
        <p:sp>
          <p:nvSpPr>
            <p:cNvPr id="41" name="Freeform: Shape 40">
              <a:extLst>
                <a:ext uri="{FF2B5EF4-FFF2-40B4-BE49-F238E27FC236}">
                  <a16:creationId xmlns:a16="http://schemas.microsoft.com/office/drawing/2014/main" id="{FCE55C00-A14C-B2DC-B4A8-D132B7C29B42}"/>
                </a:ext>
              </a:extLst>
            </p:cNvPr>
            <p:cNvSpPr/>
            <p:nvPr/>
          </p:nvSpPr>
          <p:spPr>
            <a:xfrm>
              <a:off x="822655" y="1569226"/>
              <a:ext cx="6654102" cy="684818"/>
            </a:xfrm>
            <a:custGeom>
              <a:avLst/>
              <a:gdLst>
                <a:gd name="connsiteX0" fmla="*/ 50 w 6654102"/>
                <a:gd name="connsiteY0" fmla="*/ 120 h 684818"/>
                <a:gd name="connsiteX1" fmla="*/ 1425929 w 6654102"/>
                <a:gd name="connsiteY1" fmla="*/ 68602 h 684818"/>
                <a:gd name="connsiteX2" fmla="*/ 2851808 w 6654102"/>
                <a:gd name="connsiteY2" fmla="*/ 171325 h 684818"/>
                <a:gd name="connsiteX3" fmla="*/ 4752980 w 6654102"/>
                <a:gd name="connsiteY3" fmla="*/ 411011 h 684818"/>
                <a:gd name="connsiteX4" fmla="*/ 6654152 w 6654102"/>
                <a:gd name="connsiteY4" fmla="*/ 684938 h 68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102" h="684818">
                  <a:moveTo>
                    <a:pt x="50" y="120"/>
                  </a:moveTo>
                  <a:cubicBezTo>
                    <a:pt x="475343" y="120"/>
                    <a:pt x="950636" y="34361"/>
                    <a:pt x="1425929" y="68602"/>
                  </a:cubicBezTo>
                  <a:cubicBezTo>
                    <a:pt x="1901222" y="102843"/>
                    <a:pt x="2376515" y="137084"/>
                    <a:pt x="2851808" y="171325"/>
                  </a:cubicBezTo>
                  <a:cubicBezTo>
                    <a:pt x="3327101" y="205565"/>
                    <a:pt x="3802394" y="274047"/>
                    <a:pt x="4752980" y="411011"/>
                  </a:cubicBezTo>
                  <a:cubicBezTo>
                    <a:pt x="5703566" y="547975"/>
                    <a:pt x="6178859" y="616456"/>
                    <a:pt x="6654152" y="684938"/>
                  </a:cubicBezTo>
                </a:path>
              </a:pathLst>
            </a:custGeom>
            <a:noFill/>
            <a:ln w="38015" cap="flat">
              <a:solidFill>
                <a:srgbClr val="4A5AF7"/>
              </a:solidFill>
              <a:prstDash val="solid"/>
              <a:miter/>
            </a:ln>
          </p:spPr>
          <p:txBody>
            <a:bodyPr rtlCol="0" anchor="ctr"/>
            <a:lstStyle/>
            <a:p>
              <a:pPr algn="ctr"/>
              <a:endParaRPr lang="en-IN" sz="2400"/>
            </a:p>
          </p:txBody>
        </p:sp>
        <p:sp>
          <p:nvSpPr>
            <p:cNvPr id="42" name="Freeform: Shape 41">
              <a:extLst>
                <a:ext uri="{FF2B5EF4-FFF2-40B4-BE49-F238E27FC236}">
                  <a16:creationId xmlns:a16="http://schemas.microsoft.com/office/drawing/2014/main" id="{6CFE6810-F65C-3992-E0AE-31204F7BC558}"/>
                </a:ext>
              </a:extLst>
            </p:cNvPr>
            <p:cNvSpPr/>
            <p:nvPr/>
          </p:nvSpPr>
          <p:spPr>
            <a:xfrm>
              <a:off x="822655" y="1261058"/>
              <a:ext cx="6654102" cy="856022"/>
            </a:xfrm>
            <a:custGeom>
              <a:avLst/>
              <a:gdLst>
                <a:gd name="connsiteX0" fmla="*/ 50 w 6654102"/>
                <a:gd name="connsiteY0" fmla="*/ 856143 h 856022"/>
                <a:gd name="connsiteX1" fmla="*/ 1425929 w 6654102"/>
                <a:gd name="connsiteY1" fmla="*/ 719179 h 856022"/>
                <a:gd name="connsiteX2" fmla="*/ 2851808 w 6654102"/>
                <a:gd name="connsiteY2" fmla="*/ 513734 h 856022"/>
                <a:gd name="connsiteX3" fmla="*/ 4752980 w 6654102"/>
                <a:gd name="connsiteY3" fmla="*/ 239806 h 856022"/>
                <a:gd name="connsiteX4" fmla="*/ 6654152 w 6654102"/>
                <a:gd name="connsiteY4" fmla="*/ 120 h 856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102" h="856022">
                  <a:moveTo>
                    <a:pt x="50" y="856143"/>
                  </a:moveTo>
                  <a:cubicBezTo>
                    <a:pt x="475343" y="821902"/>
                    <a:pt x="950636" y="787661"/>
                    <a:pt x="1425929" y="719179"/>
                  </a:cubicBezTo>
                  <a:cubicBezTo>
                    <a:pt x="1901222" y="650697"/>
                    <a:pt x="2376515" y="582215"/>
                    <a:pt x="2851808" y="513734"/>
                  </a:cubicBezTo>
                  <a:cubicBezTo>
                    <a:pt x="3327101" y="445252"/>
                    <a:pt x="3802394" y="376770"/>
                    <a:pt x="4752980" y="239806"/>
                  </a:cubicBezTo>
                  <a:cubicBezTo>
                    <a:pt x="5703566" y="102843"/>
                    <a:pt x="6178859" y="34361"/>
                    <a:pt x="6654152" y="120"/>
                  </a:cubicBezTo>
                </a:path>
              </a:pathLst>
            </a:custGeom>
            <a:noFill/>
            <a:ln w="38015" cap="flat">
              <a:solidFill>
                <a:srgbClr val="40C463"/>
              </a:solidFill>
              <a:prstDash val="solid"/>
              <a:miter/>
            </a:ln>
          </p:spPr>
          <p:txBody>
            <a:bodyPr rtlCol="0" anchor="ctr"/>
            <a:lstStyle/>
            <a:p>
              <a:pPr algn="ctr"/>
              <a:endParaRPr lang="en-IN" sz="2400"/>
            </a:p>
          </p:txBody>
        </p:sp>
        <p:sp>
          <p:nvSpPr>
            <p:cNvPr id="43" name="Freeform: Shape 42">
              <a:extLst>
                <a:ext uri="{FF2B5EF4-FFF2-40B4-BE49-F238E27FC236}">
                  <a16:creationId xmlns:a16="http://schemas.microsoft.com/office/drawing/2014/main" id="{1D17F90A-F19F-5AF0-4B72-DB082178A6DF}"/>
                </a:ext>
              </a:extLst>
            </p:cNvPr>
            <p:cNvSpPr/>
            <p:nvPr/>
          </p:nvSpPr>
          <p:spPr>
            <a:xfrm>
              <a:off x="775125" y="1534985"/>
              <a:ext cx="95058" cy="68481"/>
            </a:xfrm>
            <a:custGeom>
              <a:avLst/>
              <a:gdLst>
                <a:gd name="connsiteX0" fmla="*/ 95109 w 95058"/>
                <a:gd name="connsiteY0" fmla="*/ 34361 h 68481"/>
                <a:gd name="connsiteX1" fmla="*/ 47579 w 95058"/>
                <a:gd name="connsiteY1" fmla="*/ 68602 h 68481"/>
                <a:gd name="connsiteX2" fmla="*/ 50 w 95058"/>
                <a:gd name="connsiteY2" fmla="*/ 34361 h 68481"/>
                <a:gd name="connsiteX3" fmla="*/ 47579 w 95058"/>
                <a:gd name="connsiteY3" fmla="*/ 120 h 68481"/>
                <a:gd name="connsiteX4" fmla="*/ 95109 w 95058"/>
                <a:gd name="connsiteY4" fmla="*/ 34361 h 68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58" h="68481">
                  <a:moveTo>
                    <a:pt x="95109" y="34361"/>
                  </a:moveTo>
                  <a:cubicBezTo>
                    <a:pt x="95109" y="53272"/>
                    <a:pt x="73829" y="68602"/>
                    <a:pt x="47579" y="68602"/>
                  </a:cubicBezTo>
                  <a:cubicBezTo>
                    <a:pt x="21330" y="68602"/>
                    <a:pt x="50" y="53272"/>
                    <a:pt x="50" y="34361"/>
                  </a:cubicBezTo>
                  <a:cubicBezTo>
                    <a:pt x="50" y="15450"/>
                    <a:pt x="21330" y="120"/>
                    <a:pt x="47579" y="120"/>
                  </a:cubicBezTo>
                  <a:cubicBezTo>
                    <a:pt x="73829" y="120"/>
                    <a:pt x="95109" y="15450"/>
                    <a:pt x="95109" y="34361"/>
                  </a:cubicBezTo>
                  <a:close/>
                </a:path>
              </a:pathLst>
            </a:custGeom>
            <a:solidFill>
              <a:srgbClr val="4A5AF7"/>
            </a:solidFill>
            <a:ln w="9504" cap="flat">
              <a:noFill/>
              <a:prstDash val="solid"/>
              <a:miter/>
            </a:ln>
          </p:spPr>
          <p:txBody>
            <a:bodyPr rtlCol="0" anchor="ctr"/>
            <a:lstStyle/>
            <a:p>
              <a:pPr algn="ctr"/>
              <a:endParaRPr lang="en-IN" sz="2400"/>
            </a:p>
          </p:txBody>
        </p:sp>
        <p:sp>
          <p:nvSpPr>
            <p:cNvPr id="44" name="TextBox 43">
              <a:extLst>
                <a:ext uri="{FF2B5EF4-FFF2-40B4-BE49-F238E27FC236}">
                  <a16:creationId xmlns:a16="http://schemas.microsoft.com/office/drawing/2014/main" id="{B2A59E1B-58B0-3DC5-59B8-F19F8B6E92B8}"/>
                </a:ext>
              </a:extLst>
            </p:cNvPr>
            <p:cNvSpPr txBox="1"/>
            <p:nvPr/>
          </p:nvSpPr>
          <p:spPr>
            <a:xfrm>
              <a:off x="928003" y="1420097"/>
              <a:ext cx="361878" cy="115416"/>
            </a:xfrm>
            <a:prstGeom prst="rect">
              <a:avLst/>
            </a:prstGeom>
            <a:noFill/>
            <a:ln>
              <a:noFill/>
            </a:ln>
          </p:spPr>
          <p:txBody>
            <a:bodyPr wrap="none" lIns="0" tIns="0" rIns="0" bIns="0" rtlCol="0">
              <a:spAutoFit/>
            </a:bodyPr>
            <a:lstStyle/>
            <a:p>
              <a:pPr algn="ctr" defTabSz="239994">
                <a:tabLst>
                  <a:tab pos="239994" algn="l"/>
                </a:tabLst>
              </a:pPr>
              <a:r>
                <a:rPr lang="en-IN" sz="1000" dirty="0">
                  <a:ln/>
                  <a:solidFill>
                    <a:srgbClr val="4A5AF7"/>
                  </a:solidFill>
                  <a:latin typeface="Arial"/>
                  <a:cs typeface="Arial"/>
                  <a:sym typeface="Arial"/>
                  <a:rtl val="0"/>
                </a:rPr>
                <a:t>-90 dBm</a:t>
              </a:r>
            </a:p>
          </p:txBody>
        </p:sp>
        <p:sp>
          <p:nvSpPr>
            <p:cNvPr id="45" name="Freeform: Shape 44">
              <a:extLst>
                <a:ext uri="{FF2B5EF4-FFF2-40B4-BE49-F238E27FC236}">
                  <a16:creationId xmlns:a16="http://schemas.microsoft.com/office/drawing/2014/main" id="{4DAF4CE4-1BEA-E2E9-3843-659AF5A353BB}"/>
                </a:ext>
              </a:extLst>
            </p:cNvPr>
            <p:cNvSpPr/>
            <p:nvPr/>
          </p:nvSpPr>
          <p:spPr>
            <a:xfrm>
              <a:off x="3626883" y="1706189"/>
              <a:ext cx="95058" cy="68481"/>
            </a:xfrm>
            <a:custGeom>
              <a:avLst/>
              <a:gdLst>
                <a:gd name="connsiteX0" fmla="*/ 95109 w 95058"/>
                <a:gd name="connsiteY0" fmla="*/ 34361 h 68481"/>
                <a:gd name="connsiteX1" fmla="*/ 47579 w 95058"/>
                <a:gd name="connsiteY1" fmla="*/ 68602 h 68481"/>
                <a:gd name="connsiteX2" fmla="*/ 50 w 95058"/>
                <a:gd name="connsiteY2" fmla="*/ 34361 h 68481"/>
                <a:gd name="connsiteX3" fmla="*/ 47579 w 95058"/>
                <a:gd name="connsiteY3" fmla="*/ 120 h 68481"/>
                <a:gd name="connsiteX4" fmla="*/ 95109 w 95058"/>
                <a:gd name="connsiteY4" fmla="*/ 34361 h 68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58" h="68481">
                  <a:moveTo>
                    <a:pt x="95109" y="34361"/>
                  </a:moveTo>
                  <a:cubicBezTo>
                    <a:pt x="95109" y="53272"/>
                    <a:pt x="73829" y="68602"/>
                    <a:pt x="47579" y="68602"/>
                  </a:cubicBezTo>
                  <a:cubicBezTo>
                    <a:pt x="21330" y="68602"/>
                    <a:pt x="50" y="53272"/>
                    <a:pt x="50" y="34361"/>
                  </a:cubicBezTo>
                  <a:cubicBezTo>
                    <a:pt x="50" y="15450"/>
                    <a:pt x="21330" y="120"/>
                    <a:pt x="47579" y="120"/>
                  </a:cubicBezTo>
                  <a:cubicBezTo>
                    <a:pt x="73829" y="120"/>
                    <a:pt x="95109" y="15450"/>
                    <a:pt x="95109" y="34361"/>
                  </a:cubicBezTo>
                  <a:close/>
                </a:path>
              </a:pathLst>
            </a:custGeom>
            <a:solidFill>
              <a:srgbClr val="4A5AF7"/>
            </a:solidFill>
            <a:ln w="9504" cap="flat">
              <a:noFill/>
              <a:prstDash val="solid"/>
              <a:miter/>
            </a:ln>
          </p:spPr>
          <p:txBody>
            <a:bodyPr rtlCol="0" anchor="ctr"/>
            <a:lstStyle/>
            <a:p>
              <a:pPr algn="ctr"/>
              <a:endParaRPr lang="en-IN" sz="2400"/>
            </a:p>
          </p:txBody>
        </p:sp>
        <p:sp>
          <p:nvSpPr>
            <p:cNvPr id="46" name="TextBox 45">
              <a:extLst>
                <a:ext uri="{FF2B5EF4-FFF2-40B4-BE49-F238E27FC236}">
                  <a16:creationId xmlns:a16="http://schemas.microsoft.com/office/drawing/2014/main" id="{29CDAA7E-4938-6A83-4A3A-583AF35DB758}"/>
                </a:ext>
              </a:extLst>
            </p:cNvPr>
            <p:cNvSpPr txBox="1"/>
            <p:nvPr/>
          </p:nvSpPr>
          <p:spPr>
            <a:xfrm>
              <a:off x="3561605" y="1582019"/>
              <a:ext cx="361878" cy="115416"/>
            </a:xfrm>
            <a:prstGeom prst="rect">
              <a:avLst/>
            </a:prstGeom>
            <a:noFill/>
            <a:ln>
              <a:noFill/>
            </a:ln>
          </p:spPr>
          <p:txBody>
            <a:bodyPr wrap="none" lIns="0" tIns="0" rIns="0" bIns="0" rtlCol="0">
              <a:spAutoFit/>
            </a:bodyPr>
            <a:lstStyle/>
            <a:p>
              <a:pPr algn="ctr" defTabSz="239994">
                <a:tabLst>
                  <a:tab pos="239994" algn="l"/>
                </a:tabLst>
              </a:pPr>
              <a:r>
                <a:rPr lang="en-IN" sz="1000" dirty="0">
                  <a:ln/>
                  <a:solidFill>
                    <a:srgbClr val="4A5AF7"/>
                  </a:solidFill>
                  <a:latin typeface="Arial"/>
                  <a:cs typeface="Arial"/>
                  <a:sym typeface="Arial"/>
                  <a:rtl val="0"/>
                </a:rPr>
                <a:t>-92 dBm</a:t>
              </a:r>
            </a:p>
          </p:txBody>
        </p:sp>
        <p:sp>
          <p:nvSpPr>
            <p:cNvPr id="47" name="Freeform: Shape 46">
              <a:extLst>
                <a:ext uri="{FF2B5EF4-FFF2-40B4-BE49-F238E27FC236}">
                  <a16:creationId xmlns:a16="http://schemas.microsoft.com/office/drawing/2014/main" id="{57880835-D667-CAFE-BB18-B02ADBF1ADB3}"/>
                </a:ext>
              </a:extLst>
            </p:cNvPr>
            <p:cNvSpPr/>
            <p:nvPr/>
          </p:nvSpPr>
          <p:spPr>
            <a:xfrm>
              <a:off x="7429227" y="2219803"/>
              <a:ext cx="95058" cy="68481"/>
            </a:xfrm>
            <a:custGeom>
              <a:avLst/>
              <a:gdLst>
                <a:gd name="connsiteX0" fmla="*/ 95109 w 95058"/>
                <a:gd name="connsiteY0" fmla="*/ 34361 h 68481"/>
                <a:gd name="connsiteX1" fmla="*/ 47579 w 95058"/>
                <a:gd name="connsiteY1" fmla="*/ 68602 h 68481"/>
                <a:gd name="connsiteX2" fmla="*/ 50 w 95058"/>
                <a:gd name="connsiteY2" fmla="*/ 34361 h 68481"/>
                <a:gd name="connsiteX3" fmla="*/ 47579 w 95058"/>
                <a:gd name="connsiteY3" fmla="*/ 120 h 68481"/>
                <a:gd name="connsiteX4" fmla="*/ 95109 w 95058"/>
                <a:gd name="connsiteY4" fmla="*/ 34361 h 68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58" h="68481">
                  <a:moveTo>
                    <a:pt x="95109" y="34361"/>
                  </a:moveTo>
                  <a:cubicBezTo>
                    <a:pt x="95109" y="53272"/>
                    <a:pt x="73829" y="68602"/>
                    <a:pt x="47579" y="68602"/>
                  </a:cubicBezTo>
                  <a:cubicBezTo>
                    <a:pt x="21330" y="68602"/>
                    <a:pt x="50" y="53272"/>
                    <a:pt x="50" y="34361"/>
                  </a:cubicBezTo>
                  <a:cubicBezTo>
                    <a:pt x="50" y="15450"/>
                    <a:pt x="21330" y="120"/>
                    <a:pt x="47579" y="120"/>
                  </a:cubicBezTo>
                  <a:cubicBezTo>
                    <a:pt x="73829" y="120"/>
                    <a:pt x="95109" y="15450"/>
                    <a:pt x="95109" y="34361"/>
                  </a:cubicBezTo>
                  <a:close/>
                </a:path>
              </a:pathLst>
            </a:custGeom>
            <a:solidFill>
              <a:srgbClr val="4A5AF7"/>
            </a:solidFill>
            <a:ln w="9504" cap="flat">
              <a:noFill/>
              <a:prstDash val="solid"/>
              <a:miter/>
            </a:ln>
          </p:spPr>
          <p:txBody>
            <a:bodyPr rtlCol="0" anchor="ctr"/>
            <a:lstStyle/>
            <a:p>
              <a:pPr algn="ctr"/>
              <a:endParaRPr lang="en-IN" sz="2400"/>
            </a:p>
          </p:txBody>
        </p:sp>
        <p:sp>
          <p:nvSpPr>
            <p:cNvPr id="48" name="TextBox 47">
              <a:extLst>
                <a:ext uri="{FF2B5EF4-FFF2-40B4-BE49-F238E27FC236}">
                  <a16:creationId xmlns:a16="http://schemas.microsoft.com/office/drawing/2014/main" id="{9B18CF70-C83C-573A-7580-836F3927DB64}"/>
                </a:ext>
              </a:extLst>
            </p:cNvPr>
            <p:cNvSpPr txBox="1"/>
            <p:nvPr/>
          </p:nvSpPr>
          <p:spPr>
            <a:xfrm>
              <a:off x="7171605" y="2281297"/>
              <a:ext cx="414777" cy="115416"/>
            </a:xfrm>
            <a:prstGeom prst="rect">
              <a:avLst/>
            </a:prstGeom>
            <a:noFill/>
            <a:ln>
              <a:noFill/>
            </a:ln>
          </p:spPr>
          <p:txBody>
            <a:bodyPr wrap="none" lIns="0" tIns="0" rIns="0" bIns="0" rtlCol="0">
              <a:spAutoFit/>
            </a:bodyPr>
            <a:lstStyle/>
            <a:p>
              <a:pPr algn="ctr" defTabSz="239994">
                <a:tabLst>
                  <a:tab pos="239994" algn="l"/>
                </a:tabLst>
              </a:pPr>
              <a:r>
                <a:rPr lang="en-IN" sz="1000" dirty="0">
                  <a:ln/>
                  <a:solidFill>
                    <a:srgbClr val="4A5AF7"/>
                  </a:solidFill>
                  <a:latin typeface="Arial"/>
                  <a:cs typeface="Arial"/>
                  <a:sym typeface="Arial"/>
                  <a:rtl val="0"/>
                </a:rPr>
                <a:t>-105 dBm</a:t>
              </a:r>
            </a:p>
          </p:txBody>
        </p:sp>
        <p:sp>
          <p:nvSpPr>
            <p:cNvPr id="49" name="Freeform: Shape 48">
              <a:extLst>
                <a:ext uri="{FF2B5EF4-FFF2-40B4-BE49-F238E27FC236}">
                  <a16:creationId xmlns:a16="http://schemas.microsoft.com/office/drawing/2014/main" id="{B42E0858-5AA3-4707-037A-27D87A9438D1}"/>
                </a:ext>
              </a:extLst>
            </p:cNvPr>
            <p:cNvSpPr/>
            <p:nvPr/>
          </p:nvSpPr>
          <p:spPr>
            <a:xfrm>
              <a:off x="775125" y="2082839"/>
              <a:ext cx="95058" cy="68481"/>
            </a:xfrm>
            <a:custGeom>
              <a:avLst/>
              <a:gdLst>
                <a:gd name="connsiteX0" fmla="*/ 95109 w 95058"/>
                <a:gd name="connsiteY0" fmla="*/ 34361 h 68481"/>
                <a:gd name="connsiteX1" fmla="*/ 47579 w 95058"/>
                <a:gd name="connsiteY1" fmla="*/ 68602 h 68481"/>
                <a:gd name="connsiteX2" fmla="*/ 50 w 95058"/>
                <a:gd name="connsiteY2" fmla="*/ 34361 h 68481"/>
                <a:gd name="connsiteX3" fmla="*/ 47579 w 95058"/>
                <a:gd name="connsiteY3" fmla="*/ 120 h 68481"/>
                <a:gd name="connsiteX4" fmla="*/ 95109 w 95058"/>
                <a:gd name="connsiteY4" fmla="*/ 34361 h 68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58" h="68481">
                  <a:moveTo>
                    <a:pt x="95109" y="34361"/>
                  </a:moveTo>
                  <a:cubicBezTo>
                    <a:pt x="95109" y="53272"/>
                    <a:pt x="73829" y="68602"/>
                    <a:pt x="47579" y="68602"/>
                  </a:cubicBezTo>
                  <a:cubicBezTo>
                    <a:pt x="21330" y="68602"/>
                    <a:pt x="50" y="53272"/>
                    <a:pt x="50" y="34361"/>
                  </a:cubicBezTo>
                  <a:cubicBezTo>
                    <a:pt x="50" y="15450"/>
                    <a:pt x="21330" y="120"/>
                    <a:pt x="47579" y="120"/>
                  </a:cubicBezTo>
                  <a:cubicBezTo>
                    <a:pt x="73829" y="120"/>
                    <a:pt x="95109" y="15450"/>
                    <a:pt x="95109" y="34361"/>
                  </a:cubicBezTo>
                  <a:close/>
                </a:path>
              </a:pathLst>
            </a:custGeom>
            <a:solidFill>
              <a:srgbClr val="40C463"/>
            </a:solidFill>
            <a:ln w="9504" cap="flat">
              <a:noFill/>
              <a:prstDash val="solid"/>
              <a:miter/>
            </a:ln>
          </p:spPr>
          <p:txBody>
            <a:bodyPr rtlCol="0" anchor="ctr"/>
            <a:lstStyle/>
            <a:p>
              <a:pPr algn="ctr"/>
              <a:endParaRPr lang="en-IN" sz="2400"/>
            </a:p>
          </p:txBody>
        </p:sp>
        <p:sp>
          <p:nvSpPr>
            <p:cNvPr id="50" name="TextBox 49">
              <a:extLst>
                <a:ext uri="{FF2B5EF4-FFF2-40B4-BE49-F238E27FC236}">
                  <a16:creationId xmlns:a16="http://schemas.microsoft.com/office/drawing/2014/main" id="{6F291C95-7B14-7035-94DB-057A45BF3655}"/>
                </a:ext>
              </a:extLst>
            </p:cNvPr>
            <p:cNvSpPr txBox="1"/>
            <p:nvPr/>
          </p:nvSpPr>
          <p:spPr>
            <a:xfrm>
              <a:off x="930071" y="1967952"/>
              <a:ext cx="414777" cy="115416"/>
            </a:xfrm>
            <a:prstGeom prst="rect">
              <a:avLst/>
            </a:prstGeom>
            <a:noFill/>
            <a:ln>
              <a:noFill/>
            </a:ln>
          </p:spPr>
          <p:txBody>
            <a:bodyPr wrap="none" lIns="0" tIns="0" rIns="0" bIns="0" rtlCol="0">
              <a:spAutoFit/>
            </a:bodyPr>
            <a:lstStyle/>
            <a:p>
              <a:pPr algn="ctr" defTabSz="239994">
                <a:tabLst>
                  <a:tab pos="239994" algn="l"/>
                </a:tabLst>
              </a:pPr>
              <a:r>
                <a:rPr lang="en-IN" sz="1000" dirty="0">
                  <a:ln/>
                  <a:solidFill>
                    <a:srgbClr val="40C463"/>
                  </a:solidFill>
                  <a:latin typeface="Arial"/>
                  <a:cs typeface="Arial"/>
                  <a:sym typeface="Arial"/>
                  <a:rtl val="0"/>
                </a:rPr>
                <a:t>-100 dBm</a:t>
              </a:r>
            </a:p>
          </p:txBody>
        </p:sp>
        <p:sp>
          <p:nvSpPr>
            <p:cNvPr id="51" name="Freeform: Shape 50">
              <a:extLst>
                <a:ext uri="{FF2B5EF4-FFF2-40B4-BE49-F238E27FC236}">
                  <a16:creationId xmlns:a16="http://schemas.microsoft.com/office/drawing/2014/main" id="{7E0CAC04-F524-5368-C960-C9F828D74AED}"/>
                </a:ext>
              </a:extLst>
            </p:cNvPr>
            <p:cNvSpPr/>
            <p:nvPr/>
          </p:nvSpPr>
          <p:spPr>
            <a:xfrm>
              <a:off x="3626883" y="1740430"/>
              <a:ext cx="95058" cy="68481"/>
            </a:xfrm>
            <a:custGeom>
              <a:avLst/>
              <a:gdLst>
                <a:gd name="connsiteX0" fmla="*/ 95109 w 95058"/>
                <a:gd name="connsiteY0" fmla="*/ 34361 h 68481"/>
                <a:gd name="connsiteX1" fmla="*/ 47579 w 95058"/>
                <a:gd name="connsiteY1" fmla="*/ 68602 h 68481"/>
                <a:gd name="connsiteX2" fmla="*/ 50 w 95058"/>
                <a:gd name="connsiteY2" fmla="*/ 34361 h 68481"/>
                <a:gd name="connsiteX3" fmla="*/ 47579 w 95058"/>
                <a:gd name="connsiteY3" fmla="*/ 120 h 68481"/>
                <a:gd name="connsiteX4" fmla="*/ 95109 w 95058"/>
                <a:gd name="connsiteY4" fmla="*/ 34361 h 68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58" h="68481">
                  <a:moveTo>
                    <a:pt x="95109" y="34361"/>
                  </a:moveTo>
                  <a:cubicBezTo>
                    <a:pt x="95109" y="53272"/>
                    <a:pt x="73829" y="68602"/>
                    <a:pt x="47579" y="68602"/>
                  </a:cubicBezTo>
                  <a:cubicBezTo>
                    <a:pt x="21330" y="68602"/>
                    <a:pt x="50" y="53272"/>
                    <a:pt x="50" y="34361"/>
                  </a:cubicBezTo>
                  <a:cubicBezTo>
                    <a:pt x="50" y="15450"/>
                    <a:pt x="21330" y="120"/>
                    <a:pt x="47579" y="120"/>
                  </a:cubicBezTo>
                  <a:cubicBezTo>
                    <a:pt x="73829" y="120"/>
                    <a:pt x="95109" y="15450"/>
                    <a:pt x="95109" y="34361"/>
                  </a:cubicBezTo>
                  <a:close/>
                </a:path>
              </a:pathLst>
            </a:custGeom>
            <a:solidFill>
              <a:srgbClr val="40C463"/>
            </a:solidFill>
            <a:ln w="9504" cap="flat">
              <a:noFill/>
              <a:prstDash val="solid"/>
              <a:miter/>
            </a:ln>
          </p:spPr>
          <p:txBody>
            <a:bodyPr rtlCol="0" anchor="ctr"/>
            <a:lstStyle/>
            <a:p>
              <a:pPr algn="ctr"/>
              <a:endParaRPr lang="en-IN" sz="2400"/>
            </a:p>
          </p:txBody>
        </p:sp>
        <p:sp>
          <p:nvSpPr>
            <p:cNvPr id="52" name="TextBox 51">
              <a:extLst>
                <a:ext uri="{FF2B5EF4-FFF2-40B4-BE49-F238E27FC236}">
                  <a16:creationId xmlns:a16="http://schemas.microsoft.com/office/drawing/2014/main" id="{5D799EAD-572A-5D43-9CA9-7EA1D2855F00}"/>
                </a:ext>
              </a:extLst>
            </p:cNvPr>
            <p:cNvSpPr txBox="1"/>
            <p:nvPr/>
          </p:nvSpPr>
          <p:spPr>
            <a:xfrm>
              <a:off x="3575531" y="1880834"/>
              <a:ext cx="361878" cy="115416"/>
            </a:xfrm>
            <a:prstGeom prst="rect">
              <a:avLst/>
            </a:prstGeom>
            <a:noFill/>
            <a:ln>
              <a:noFill/>
            </a:ln>
          </p:spPr>
          <p:txBody>
            <a:bodyPr wrap="none" lIns="0" tIns="0" rIns="0" bIns="0" rtlCol="0">
              <a:spAutoFit/>
            </a:bodyPr>
            <a:lstStyle/>
            <a:p>
              <a:pPr algn="ctr" defTabSz="239994">
                <a:tabLst>
                  <a:tab pos="239994" algn="l"/>
                </a:tabLst>
              </a:pPr>
              <a:r>
                <a:rPr lang="en-IN" sz="1000" dirty="0">
                  <a:ln/>
                  <a:solidFill>
                    <a:srgbClr val="40C463"/>
                  </a:solidFill>
                  <a:latin typeface="Arial"/>
                  <a:cs typeface="Arial"/>
                  <a:sym typeface="Arial"/>
                  <a:rtl val="0"/>
                </a:rPr>
                <a:t>-93 dBm</a:t>
              </a:r>
            </a:p>
          </p:txBody>
        </p:sp>
        <p:sp>
          <p:nvSpPr>
            <p:cNvPr id="53" name="Freeform: Shape 52">
              <a:extLst>
                <a:ext uri="{FF2B5EF4-FFF2-40B4-BE49-F238E27FC236}">
                  <a16:creationId xmlns:a16="http://schemas.microsoft.com/office/drawing/2014/main" id="{D3324CC1-CBFB-C304-C066-4AE8896819A3}"/>
                </a:ext>
              </a:extLst>
            </p:cNvPr>
            <p:cNvSpPr/>
            <p:nvPr/>
          </p:nvSpPr>
          <p:spPr>
            <a:xfrm>
              <a:off x="7429227" y="1226817"/>
              <a:ext cx="95058" cy="68481"/>
            </a:xfrm>
            <a:custGeom>
              <a:avLst/>
              <a:gdLst>
                <a:gd name="connsiteX0" fmla="*/ 95109 w 95058"/>
                <a:gd name="connsiteY0" fmla="*/ 34361 h 68481"/>
                <a:gd name="connsiteX1" fmla="*/ 47579 w 95058"/>
                <a:gd name="connsiteY1" fmla="*/ 68602 h 68481"/>
                <a:gd name="connsiteX2" fmla="*/ 50 w 95058"/>
                <a:gd name="connsiteY2" fmla="*/ 34361 h 68481"/>
                <a:gd name="connsiteX3" fmla="*/ 47579 w 95058"/>
                <a:gd name="connsiteY3" fmla="*/ 120 h 68481"/>
                <a:gd name="connsiteX4" fmla="*/ 95109 w 95058"/>
                <a:gd name="connsiteY4" fmla="*/ 34361 h 68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58" h="68481">
                  <a:moveTo>
                    <a:pt x="95109" y="34361"/>
                  </a:moveTo>
                  <a:cubicBezTo>
                    <a:pt x="95109" y="53272"/>
                    <a:pt x="73829" y="68602"/>
                    <a:pt x="47579" y="68602"/>
                  </a:cubicBezTo>
                  <a:cubicBezTo>
                    <a:pt x="21330" y="68602"/>
                    <a:pt x="50" y="53272"/>
                    <a:pt x="50" y="34361"/>
                  </a:cubicBezTo>
                  <a:cubicBezTo>
                    <a:pt x="50" y="15450"/>
                    <a:pt x="21330" y="120"/>
                    <a:pt x="47579" y="120"/>
                  </a:cubicBezTo>
                  <a:cubicBezTo>
                    <a:pt x="73829" y="120"/>
                    <a:pt x="95109" y="15450"/>
                    <a:pt x="95109" y="34361"/>
                  </a:cubicBezTo>
                  <a:close/>
                </a:path>
              </a:pathLst>
            </a:custGeom>
            <a:solidFill>
              <a:srgbClr val="40C463"/>
            </a:solidFill>
            <a:ln w="9504" cap="flat">
              <a:noFill/>
              <a:prstDash val="solid"/>
              <a:miter/>
            </a:ln>
          </p:spPr>
          <p:txBody>
            <a:bodyPr rtlCol="0" anchor="ctr"/>
            <a:lstStyle/>
            <a:p>
              <a:pPr algn="ctr"/>
              <a:endParaRPr lang="en-IN" sz="2400"/>
            </a:p>
          </p:txBody>
        </p:sp>
        <p:sp>
          <p:nvSpPr>
            <p:cNvPr id="54" name="TextBox 53">
              <a:extLst>
                <a:ext uri="{FF2B5EF4-FFF2-40B4-BE49-F238E27FC236}">
                  <a16:creationId xmlns:a16="http://schemas.microsoft.com/office/drawing/2014/main" id="{4515CE91-7687-B07B-01DE-ECF875CD0CD1}"/>
                </a:ext>
              </a:extLst>
            </p:cNvPr>
            <p:cNvSpPr txBox="1"/>
            <p:nvPr/>
          </p:nvSpPr>
          <p:spPr>
            <a:xfrm>
              <a:off x="6915583" y="1153704"/>
              <a:ext cx="361878" cy="115416"/>
            </a:xfrm>
            <a:prstGeom prst="rect">
              <a:avLst/>
            </a:prstGeom>
            <a:noFill/>
            <a:ln>
              <a:noFill/>
            </a:ln>
          </p:spPr>
          <p:txBody>
            <a:bodyPr wrap="none" lIns="0" tIns="0" rIns="0" bIns="0" rtlCol="0">
              <a:spAutoFit/>
            </a:bodyPr>
            <a:lstStyle/>
            <a:p>
              <a:pPr algn="ctr" defTabSz="239994">
                <a:tabLst>
                  <a:tab pos="239994" algn="l"/>
                </a:tabLst>
              </a:pPr>
              <a:r>
                <a:rPr lang="en-IN" sz="1000" dirty="0">
                  <a:ln/>
                  <a:solidFill>
                    <a:srgbClr val="40C463"/>
                  </a:solidFill>
                  <a:latin typeface="Arial"/>
                  <a:cs typeface="Arial"/>
                  <a:sym typeface="Arial"/>
                  <a:rtl val="0"/>
                </a:rPr>
                <a:t>-85 dBm</a:t>
              </a:r>
            </a:p>
          </p:txBody>
        </p:sp>
        <p:sp>
          <p:nvSpPr>
            <p:cNvPr id="55" name="Freeform: Shape 54">
              <a:extLst>
                <a:ext uri="{FF2B5EF4-FFF2-40B4-BE49-F238E27FC236}">
                  <a16:creationId xmlns:a16="http://schemas.microsoft.com/office/drawing/2014/main" id="{0E44D95B-F8BA-342D-FB4F-0C4E940348E0}"/>
                </a:ext>
              </a:extLst>
            </p:cNvPr>
            <p:cNvSpPr/>
            <p:nvPr/>
          </p:nvSpPr>
          <p:spPr>
            <a:xfrm>
              <a:off x="3674413" y="1671949"/>
              <a:ext cx="9505" cy="102722"/>
            </a:xfrm>
            <a:custGeom>
              <a:avLst/>
              <a:gdLst>
                <a:gd name="connsiteX0" fmla="*/ 50 w 9505"/>
                <a:gd name="connsiteY0" fmla="*/ 102843 h 102722"/>
                <a:gd name="connsiteX1" fmla="*/ 50 w 9505"/>
                <a:gd name="connsiteY1" fmla="*/ 120 h 102722"/>
              </a:gdLst>
              <a:ahLst/>
              <a:cxnLst>
                <a:cxn ang="0">
                  <a:pos x="connsiteX0" y="connsiteY0"/>
                </a:cxn>
                <a:cxn ang="0">
                  <a:pos x="connsiteX1" y="connsiteY1"/>
                </a:cxn>
              </a:cxnLst>
              <a:rect l="l" t="t" r="r" b="b"/>
              <a:pathLst>
                <a:path w="9505" h="102722">
                  <a:moveTo>
                    <a:pt x="50" y="102843"/>
                  </a:moveTo>
                  <a:lnTo>
                    <a:pt x="50" y="120"/>
                  </a:lnTo>
                </a:path>
              </a:pathLst>
            </a:custGeom>
            <a:ln w="19008" cap="flat">
              <a:solidFill>
                <a:srgbClr val="F98335"/>
              </a:solidFill>
              <a:custDash>
                <a:ds d="300000" sp="150000"/>
              </a:custDash>
              <a:miter/>
            </a:ln>
          </p:spPr>
          <p:txBody>
            <a:bodyPr rtlCol="0" anchor="ctr"/>
            <a:lstStyle/>
            <a:p>
              <a:pPr algn="ctr"/>
              <a:endParaRPr lang="en-IN" sz="2400"/>
            </a:p>
          </p:txBody>
        </p:sp>
        <p:sp>
          <p:nvSpPr>
            <p:cNvPr id="56" name="TextBox 55">
              <a:extLst>
                <a:ext uri="{FF2B5EF4-FFF2-40B4-BE49-F238E27FC236}">
                  <a16:creationId xmlns:a16="http://schemas.microsoft.com/office/drawing/2014/main" id="{34D101E1-6AE1-0404-E67C-FA95ED7E2848}"/>
                </a:ext>
              </a:extLst>
            </p:cNvPr>
            <p:cNvSpPr txBox="1"/>
            <p:nvPr/>
          </p:nvSpPr>
          <p:spPr>
            <a:xfrm>
              <a:off x="2654556" y="1521071"/>
              <a:ext cx="786273" cy="115416"/>
            </a:xfrm>
            <a:prstGeom prst="rect">
              <a:avLst/>
            </a:prstGeom>
            <a:noFill/>
            <a:ln>
              <a:noFill/>
            </a:ln>
          </p:spPr>
          <p:txBody>
            <a:bodyPr wrap="none" lIns="0" tIns="0" rIns="0" bIns="0" rtlCol="0">
              <a:spAutoFit/>
            </a:bodyPr>
            <a:lstStyle/>
            <a:p>
              <a:pPr algn="ctr" defTabSz="239994">
                <a:tabLst>
                  <a:tab pos="239994" algn="l"/>
                </a:tabLst>
              </a:pPr>
              <a:r>
                <a:rPr lang="en-IN" sz="1000" dirty="0">
                  <a:ln/>
                  <a:solidFill>
                    <a:srgbClr val="F98335"/>
                  </a:solidFill>
                  <a:latin typeface="Arial"/>
                  <a:cs typeface="Arial"/>
                  <a:sym typeface="Arial"/>
                  <a:rtl val="0"/>
                </a:rPr>
                <a:t>Offset_A3 = +3 dB</a:t>
              </a:r>
            </a:p>
          </p:txBody>
        </p:sp>
        <p:sp>
          <p:nvSpPr>
            <p:cNvPr id="57" name="Freeform: Shape 56">
              <a:extLst>
                <a:ext uri="{FF2B5EF4-FFF2-40B4-BE49-F238E27FC236}">
                  <a16:creationId xmlns:a16="http://schemas.microsoft.com/office/drawing/2014/main" id="{BE17BB8B-6FE4-AC76-C1FA-58D1CD3F4540}"/>
                </a:ext>
              </a:extLst>
            </p:cNvPr>
            <p:cNvSpPr/>
            <p:nvPr/>
          </p:nvSpPr>
          <p:spPr>
            <a:xfrm>
              <a:off x="4358834" y="1651404"/>
              <a:ext cx="152093" cy="109570"/>
            </a:xfrm>
            <a:custGeom>
              <a:avLst/>
              <a:gdLst>
                <a:gd name="connsiteX0" fmla="*/ 152144 w 152093"/>
                <a:gd name="connsiteY0" fmla="*/ 54905 h 109570"/>
                <a:gd name="connsiteX1" fmla="*/ 76097 w 152093"/>
                <a:gd name="connsiteY1" fmla="*/ 109691 h 109570"/>
                <a:gd name="connsiteX2" fmla="*/ 50 w 152093"/>
                <a:gd name="connsiteY2" fmla="*/ 54905 h 109570"/>
                <a:gd name="connsiteX3" fmla="*/ 76097 w 152093"/>
                <a:gd name="connsiteY3" fmla="*/ 120 h 109570"/>
                <a:gd name="connsiteX4" fmla="*/ 152144 w 152093"/>
                <a:gd name="connsiteY4" fmla="*/ 54905 h 10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93" h="109570">
                  <a:moveTo>
                    <a:pt x="152144" y="54905"/>
                  </a:moveTo>
                  <a:cubicBezTo>
                    <a:pt x="152144" y="85163"/>
                    <a:pt x="118096" y="109691"/>
                    <a:pt x="76097" y="109691"/>
                  </a:cubicBezTo>
                  <a:cubicBezTo>
                    <a:pt x="34097" y="109691"/>
                    <a:pt x="50" y="85163"/>
                    <a:pt x="50" y="54905"/>
                  </a:cubicBezTo>
                  <a:cubicBezTo>
                    <a:pt x="50" y="24648"/>
                    <a:pt x="34097" y="120"/>
                    <a:pt x="76097" y="120"/>
                  </a:cubicBezTo>
                  <a:cubicBezTo>
                    <a:pt x="118096" y="120"/>
                    <a:pt x="152144" y="24648"/>
                    <a:pt x="152144" y="54905"/>
                  </a:cubicBezTo>
                  <a:close/>
                </a:path>
              </a:pathLst>
            </a:custGeom>
            <a:solidFill>
              <a:srgbClr val="F98335"/>
            </a:solidFill>
            <a:ln w="19008" cap="flat">
              <a:solidFill>
                <a:srgbClr val="FFFFFF"/>
              </a:solidFill>
              <a:prstDash val="solid"/>
              <a:miter/>
            </a:ln>
          </p:spPr>
          <p:txBody>
            <a:bodyPr rtlCol="0" anchor="ctr"/>
            <a:lstStyle/>
            <a:p>
              <a:pPr algn="ctr"/>
              <a:endParaRPr lang="en-IN" sz="2400"/>
            </a:p>
          </p:txBody>
        </p:sp>
        <p:sp>
          <p:nvSpPr>
            <p:cNvPr id="58" name="Freeform: Shape 57">
              <a:extLst>
                <a:ext uri="{FF2B5EF4-FFF2-40B4-BE49-F238E27FC236}">
                  <a16:creationId xmlns:a16="http://schemas.microsoft.com/office/drawing/2014/main" id="{861658D8-E0AE-CFDA-01D6-8251266A9D17}"/>
                </a:ext>
              </a:extLst>
            </p:cNvPr>
            <p:cNvSpPr/>
            <p:nvPr/>
          </p:nvSpPr>
          <p:spPr>
            <a:xfrm>
              <a:off x="4149706" y="1500744"/>
              <a:ext cx="285175" cy="205445"/>
            </a:xfrm>
            <a:custGeom>
              <a:avLst/>
              <a:gdLst>
                <a:gd name="connsiteX0" fmla="*/ 285226 w 285175"/>
                <a:gd name="connsiteY0" fmla="*/ 205565 h 205445"/>
                <a:gd name="connsiteX1" fmla="*/ 50 w 285175"/>
                <a:gd name="connsiteY1" fmla="*/ 120 h 205445"/>
              </a:gdLst>
              <a:ahLst/>
              <a:cxnLst>
                <a:cxn ang="0">
                  <a:pos x="connsiteX0" y="connsiteY0"/>
                </a:cxn>
                <a:cxn ang="0">
                  <a:pos x="connsiteX1" y="connsiteY1"/>
                </a:cxn>
              </a:cxnLst>
              <a:rect l="l" t="t" r="r" b="b"/>
              <a:pathLst>
                <a:path w="285175" h="205445">
                  <a:moveTo>
                    <a:pt x="285226" y="205565"/>
                  </a:moveTo>
                  <a:lnTo>
                    <a:pt x="50" y="120"/>
                  </a:lnTo>
                </a:path>
              </a:pathLst>
            </a:custGeom>
            <a:solidFill>
              <a:srgbClr val="000000"/>
            </a:solidFill>
            <a:ln w="9504" cap="flat">
              <a:solidFill>
                <a:srgbClr val="F98335"/>
              </a:solidFill>
              <a:custDash>
                <a:ds d="225000" sp="150000"/>
              </a:custDash>
              <a:miter/>
            </a:ln>
          </p:spPr>
          <p:txBody>
            <a:bodyPr rtlCol="0" anchor="ctr"/>
            <a:lstStyle/>
            <a:p>
              <a:pPr algn="ctr"/>
              <a:endParaRPr lang="en-IN" sz="2400"/>
            </a:p>
          </p:txBody>
        </p:sp>
        <p:sp>
          <p:nvSpPr>
            <p:cNvPr id="59" name="Freeform: Shape 58">
              <a:extLst>
                <a:ext uri="{FF2B5EF4-FFF2-40B4-BE49-F238E27FC236}">
                  <a16:creationId xmlns:a16="http://schemas.microsoft.com/office/drawing/2014/main" id="{DD83A467-E461-1E17-D42C-A03C9C8CE856}"/>
                </a:ext>
              </a:extLst>
            </p:cNvPr>
            <p:cNvSpPr/>
            <p:nvPr/>
          </p:nvSpPr>
          <p:spPr>
            <a:xfrm>
              <a:off x="3351253" y="1248597"/>
              <a:ext cx="1558921" cy="252146"/>
            </a:xfrm>
            <a:custGeom>
              <a:avLst/>
              <a:gdLst>
                <a:gd name="connsiteX0" fmla="*/ 1473458 w 1520937"/>
                <a:gd name="connsiteY0" fmla="*/ 120 h 171204"/>
                <a:gd name="connsiteX1" fmla="*/ 1520988 w 1520937"/>
                <a:gd name="connsiteY1" fmla="*/ 34361 h 171204"/>
                <a:gd name="connsiteX2" fmla="*/ 1520988 w 1520937"/>
                <a:gd name="connsiteY2" fmla="*/ 137084 h 171204"/>
                <a:gd name="connsiteX3" fmla="*/ 1473458 w 1520937"/>
                <a:gd name="connsiteY3" fmla="*/ 171325 h 171204"/>
                <a:gd name="connsiteX4" fmla="*/ 47579 w 1520937"/>
                <a:gd name="connsiteY4" fmla="*/ 171325 h 171204"/>
                <a:gd name="connsiteX5" fmla="*/ 50 w 1520937"/>
                <a:gd name="connsiteY5" fmla="*/ 137084 h 171204"/>
                <a:gd name="connsiteX6" fmla="*/ 50 w 1520937"/>
                <a:gd name="connsiteY6" fmla="*/ 34361 h 171204"/>
                <a:gd name="connsiteX7" fmla="*/ 47579 w 1520937"/>
                <a:gd name="connsiteY7" fmla="*/ 120 h 1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937" h="171204">
                  <a:moveTo>
                    <a:pt x="1473458" y="120"/>
                  </a:moveTo>
                  <a:cubicBezTo>
                    <a:pt x="1499708" y="120"/>
                    <a:pt x="1520988" y="15450"/>
                    <a:pt x="1520988" y="34361"/>
                  </a:cubicBezTo>
                  <a:lnTo>
                    <a:pt x="1520988" y="137084"/>
                  </a:lnTo>
                  <a:cubicBezTo>
                    <a:pt x="1520988" y="155994"/>
                    <a:pt x="1499708" y="171325"/>
                    <a:pt x="1473458" y="171325"/>
                  </a:cubicBezTo>
                  <a:lnTo>
                    <a:pt x="47579" y="171325"/>
                  </a:lnTo>
                  <a:cubicBezTo>
                    <a:pt x="21330" y="171325"/>
                    <a:pt x="50" y="155994"/>
                    <a:pt x="50" y="137084"/>
                  </a:cubicBezTo>
                  <a:lnTo>
                    <a:pt x="50" y="34361"/>
                  </a:lnTo>
                  <a:cubicBezTo>
                    <a:pt x="50" y="15450"/>
                    <a:pt x="21330" y="120"/>
                    <a:pt x="47579" y="120"/>
                  </a:cubicBezTo>
                  <a:close/>
                </a:path>
              </a:pathLst>
            </a:custGeom>
            <a:solidFill>
              <a:srgbClr val="FFF3EB"/>
            </a:solidFill>
            <a:ln w="9504" cap="flat">
              <a:solidFill>
                <a:srgbClr val="F98335"/>
              </a:solidFill>
              <a:prstDash val="solid"/>
              <a:miter/>
            </a:ln>
          </p:spPr>
          <p:txBody>
            <a:bodyPr rtlCol="0" anchor="ctr"/>
            <a:lstStyle/>
            <a:p>
              <a:pPr algn="ctr"/>
              <a:endParaRPr lang="en-IN" sz="2400"/>
            </a:p>
          </p:txBody>
        </p:sp>
        <p:sp>
          <p:nvSpPr>
            <p:cNvPr id="60" name="TextBox 59">
              <a:extLst>
                <a:ext uri="{FF2B5EF4-FFF2-40B4-BE49-F238E27FC236}">
                  <a16:creationId xmlns:a16="http://schemas.microsoft.com/office/drawing/2014/main" id="{51E8EF1F-D59E-C6E9-4178-E9CC12518390}"/>
                </a:ext>
              </a:extLst>
            </p:cNvPr>
            <p:cNvSpPr txBox="1"/>
            <p:nvPr/>
          </p:nvSpPr>
          <p:spPr>
            <a:xfrm>
              <a:off x="3517259" y="1338833"/>
              <a:ext cx="1134926" cy="138499"/>
            </a:xfrm>
            <a:prstGeom prst="rect">
              <a:avLst/>
            </a:prstGeom>
            <a:noFill/>
            <a:ln>
              <a:noFill/>
            </a:ln>
          </p:spPr>
          <p:txBody>
            <a:bodyPr wrap="none" lIns="0" tIns="0" rIns="0" bIns="0" rtlCol="0">
              <a:spAutoFit/>
            </a:bodyPr>
            <a:lstStyle/>
            <a:p>
              <a:pPr algn="ctr" defTabSz="239994">
                <a:tabLst>
                  <a:tab pos="239994" algn="l"/>
                </a:tabLst>
              </a:pPr>
              <a:r>
                <a:rPr lang="en-IN" sz="1200" b="1" dirty="0">
                  <a:ln/>
                  <a:solidFill>
                    <a:srgbClr val="F98335"/>
                  </a:solidFill>
                  <a:latin typeface="Arial"/>
                  <a:cs typeface="Arial"/>
                  <a:sym typeface="Arial"/>
                  <a:rtl val="0"/>
                </a:rPr>
                <a:t>Mn + Offset_A3 &gt; Ms</a:t>
              </a:r>
            </a:p>
          </p:txBody>
        </p:sp>
        <p:sp>
          <p:nvSpPr>
            <p:cNvPr id="61" name="Freeform: Shape 60">
              <a:extLst>
                <a:ext uri="{FF2B5EF4-FFF2-40B4-BE49-F238E27FC236}">
                  <a16:creationId xmlns:a16="http://schemas.microsoft.com/office/drawing/2014/main" id="{2621C7E7-9571-8464-8553-58ACDF7E7A35}"/>
                </a:ext>
              </a:extLst>
            </p:cNvPr>
            <p:cNvSpPr/>
            <p:nvPr/>
          </p:nvSpPr>
          <p:spPr>
            <a:xfrm>
              <a:off x="4434881" y="1774671"/>
              <a:ext cx="570351" cy="6848"/>
            </a:xfrm>
            <a:custGeom>
              <a:avLst/>
              <a:gdLst>
                <a:gd name="connsiteX0" fmla="*/ 50 w 570351"/>
                <a:gd name="connsiteY0" fmla="*/ 120 h 6848"/>
                <a:gd name="connsiteX1" fmla="*/ 570402 w 570351"/>
                <a:gd name="connsiteY1" fmla="*/ 120 h 6848"/>
              </a:gdLst>
              <a:ahLst/>
              <a:cxnLst>
                <a:cxn ang="0">
                  <a:pos x="connsiteX0" y="connsiteY0"/>
                </a:cxn>
                <a:cxn ang="0">
                  <a:pos x="connsiteX1" y="connsiteY1"/>
                </a:cxn>
              </a:cxnLst>
              <a:rect l="l" t="t" r="r" b="b"/>
              <a:pathLst>
                <a:path w="570351" h="6848">
                  <a:moveTo>
                    <a:pt x="50" y="120"/>
                  </a:moveTo>
                  <a:lnTo>
                    <a:pt x="570402" y="120"/>
                  </a:lnTo>
                </a:path>
              </a:pathLst>
            </a:custGeom>
            <a:ln w="19008" cap="flat">
              <a:solidFill>
                <a:srgbClr val="F98335"/>
              </a:solidFill>
              <a:prstDash val="solid"/>
              <a:miter/>
            </a:ln>
          </p:spPr>
          <p:txBody>
            <a:bodyPr rtlCol="0" anchor="ctr"/>
            <a:lstStyle/>
            <a:p>
              <a:pPr algn="ctr"/>
              <a:endParaRPr lang="en-IN" sz="2400"/>
            </a:p>
          </p:txBody>
        </p:sp>
        <p:sp>
          <p:nvSpPr>
            <p:cNvPr id="62" name="Freeform: Shape 61">
              <a:extLst>
                <a:ext uri="{FF2B5EF4-FFF2-40B4-BE49-F238E27FC236}">
                  <a16:creationId xmlns:a16="http://schemas.microsoft.com/office/drawing/2014/main" id="{80B2ACF0-E21D-E643-94C5-354643665219}"/>
                </a:ext>
              </a:extLst>
            </p:cNvPr>
            <p:cNvSpPr/>
            <p:nvPr/>
          </p:nvSpPr>
          <p:spPr>
            <a:xfrm>
              <a:off x="4434881" y="1740430"/>
              <a:ext cx="570351" cy="68481"/>
            </a:xfrm>
            <a:custGeom>
              <a:avLst/>
              <a:gdLst>
                <a:gd name="connsiteX0" fmla="*/ 50 w 570351"/>
                <a:gd name="connsiteY0" fmla="*/ 120 h 68481"/>
                <a:gd name="connsiteX1" fmla="*/ 50 w 570351"/>
                <a:gd name="connsiteY1" fmla="*/ 68602 h 68481"/>
                <a:gd name="connsiteX2" fmla="*/ 570402 w 570351"/>
                <a:gd name="connsiteY2" fmla="*/ 120 h 68481"/>
                <a:gd name="connsiteX3" fmla="*/ 570402 w 570351"/>
                <a:gd name="connsiteY3" fmla="*/ 68602 h 68481"/>
              </a:gdLst>
              <a:ahLst/>
              <a:cxnLst>
                <a:cxn ang="0">
                  <a:pos x="connsiteX0" y="connsiteY0"/>
                </a:cxn>
                <a:cxn ang="0">
                  <a:pos x="connsiteX1" y="connsiteY1"/>
                </a:cxn>
                <a:cxn ang="0">
                  <a:pos x="connsiteX2" y="connsiteY2"/>
                </a:cxn>
                <a:cxn ang="0">
                  <a:pos x="connsiteX3" y="connsiteY3"/>
                </a:cxn>
              </a:cxnLst>
              <a:rect l="l" t="t" r="r" b="b"/>
              <a:pathLst>
                <a:path w="570351" h="68481">
                  <a:moveTo>
                    <a:pt x="50" y="120"/>
                  </a:moveTo>
                  <a:lnTo>
                    <a:pt x="50" y="68602"/>
                  </a:lnTo>
                  <a:moveTo>
                    <a:pt x="570402" y="120"/>
                  </a:moveTo>
                  <a:lnTo>
                    <a:pt x="570402" y="68602"/>
                  </a:lnTo>
                </a:path>
              </a:pathLst>
            </a:custGeom>
            <a:solidFill>
              <a:srgbClr val="000000"/>
            </a:solidFill>
            <a:ln w="19008" cap="flat">
              <a:solidFill>
                <a:srgbClr val="F98335"/>
              </a:solidFill>
              <a:prstDash val="solid"/>
              <a:miter/>
            </a:ln>
          </p:spPr>
          <p:txBody>
            <a:bodyPr rtlCol="0" anchor="ctr"/>
            <a:lstStyle/>
            <a:p>
              <a:pPr algn="ctr"/>
              <a:endParaRPr lang="en-IN" sz="2400"/>
            </a:p>
          </p:txBody>
        </p:sp>
        <p:sp>
          <p:nvSpPr>
            <p:cNvPr id="63" name="Freeform: Shape 62">
              <a:extLst>
                <a:ext uri="{FF2B5EF4-FFF2-40B4-BE49-F238E27FC236}">
                  <a16:creationId xmlns:a16="http://schemas.microsoft.com/office/drawing/2014/main" id="{E2D4CAA8-AF6C-66DF-094B-4E83284D0025}"/>
                </a:ext>
              </a:extLst>
            </p:cNvPr>
            <p:cNvSpPr/>
            <p:nvPr/>
          </p:nvSpPr>
          <p:spPr>
            <a:xfrm>
              <a:off x="4482411" y="1808912"/>
              <a:ext cx="475293" cy="102722"/>
            </a:xfrm>
            <a:custGeom>
              <a:avLst/>
              <a:gdLst>
                <a:gd name="connsiteX0" fmla="*/ 427814 w 475293"/>
                <a:gd name="connsiteY0" fmla="*/ 120 h 102722"/>
                <a:gd name="connsiteX1" fmla="*/ 475343 w 475293"/>
                <a:gd name="connsiteY1" fmla="*/ 34361 h 102722"/>
                <a:gd name="connsiteX2" fmla="*/ 475343 w 475293"/>
                <a:gd name="connsiteY2" fmla="*/ 68602 h 102722"/>
                <a:gd name="connsiteX3" fmla="*/ 427814 w 475293"/>
                <a:gd name="connsiteY3" fmla="*/ 102843 h 102722"/>
                <a:gd name="connsiteX4" fmla="*/ 47579 w 475293"/>
                <a:gd name="connsiteY4" fmla="*/ 102843 h 102722"/>
                <a:gd name="connsiteX5" fmla="*/ 50 w 475293"/>
                <a:gd name="connsiteY5" fmla="*/ 68602 h 102722"/>
                <a:gd name="connsiteX6" fmla="*/ 50 w 475293"/>
                <a:gd name="connsiteY6" fmla="*/ 34361 h 102722"/>
                <a:gd name="connsiteX7" fmla="*/ 47579 w 475293"/>
                <a:gd name="connsiteY7" fmla="*/ 120 h 10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293" h="102722">
                  <a:moveTo>
                    <a:pt x="427814" y="120"/>
                  </a:moveTo>
                  <a:cubicBezTo>
                    <a:pt x="454063" y="120"/>
                    <a:pt x="475343" y="15450"/>
                    <a:pt x="475343" y="34361"/>
                  </a:cubicBezTo>
                  <a:lnTo>
                    <a:pt x="475343" y="68602"/>
                  </a:lnTo>
                  <a:cubicBezTo>
                    <a:pt x="475343" y="87513"/>
                    <a:pt x="454063" y="102843"/>
                    <a:pt x="427814" y="102843"/>
                  </a:cubicBezTo>
                  <a:lnTo>
                    <a:pt x="47579" y="102843"/>
                  </a:lnTo>
                  <a:cubicBezTo>
                    <a:pt x="21330" y="102843"/>
                    <a:pt x="50" y="87513"/>
                    <a:pt x="50" y="68602"/>
                  </a:cubicBezTo>
                  <a:lnTo>
                    <a:pt x="50" y="34361"/>
                  </a:lnTo>
                  <a:cubicBezTo>
                    <a:pt x="50" y="15450"/>
                    <a:pt x="21330" y="120"/>
                    <a:pt x="47579" y="120"/>
                  </a:cubicBezTo>
                  <a:close/>
                </a:path>
              </a:pathLst>
            </a:custGeom>
            <a:solidFill>
              <a:srgbClr val="FFFFFF"/>
            </a:solidFill>
            <a:ln w="9504" cap="flat">
              <a:solidFill>
                <a:srgbClr val="F98335"/>
              </a:solidFill>
              <a:prstDash val="solid"/>
              <a:miter/>
            </a:ln>
          </p:spPr>
          <p:txBody>
            <a:bodyPr rtlCol="0" anchor="ctr"/>
            <a:lstStyle/>
            <a:p>
              <a:pPr algn="ctr"/>
              <a:endParaRPr lang="en-IN" sz="2400"/>
            </a:p>
          </p:txBody>
        </p:sp>
        <p:sp>
          <p:nvSpPr>
            <p:cNvPr id="64" name="TextBox 63">
              <a:extLst>
                <a:ext uri="{FF2B5EF4-FFF2-40B4-BE49-F238E27FC236}">
                  <a16:creationId xmlns:a16="http://schemas.microsoft.com/office/drawing/2014/main" id="{A0877620-A79D-46E3-31EC-0BA55939BE99}"/>
                </a:ext>
              </a:extLst>
            </p:cNvPr>
            <p:cNvSpPr txBox="1"/>
            <p:nvPr/>
          </p:nvSpPr>
          <p:spPr>
            <a:xfrm>
              <a:off x="4554747" y="1783737"/>
              <a:ext cx="330619" cy="115416"/>
            </a:xfrm>
            <a:prstGeom prst="rect">
              <a:avLst/>
            </a:prstGeom>
            <a:noFill/>
            <a:ln>
              <a:noFill/>
            </a:ln>
          </p:spPr>
          <p:txBody>
            <a:bodyPr wrap="none" lIns="0" tIns="0" rIns="0" bIns="0" rtlCol="0">
              <a:spAutoFit/>
            </a:bodyPr>
            <a:lstStyle/>
            <a:p>
              <a:pPr algn="ctr" defTabSz="239994">
                <a:tabLst>
                  <a:tab pos="239994" algn="l"/>
                </a:tabLst>
              </a:pPr>
              <a:r>
                <a:rPr lang="en-IN" sz="1000" dirty="0">
                  <a:ln/>
                  <a:solidFill>
                    <a:srgbClr val="F98335"/>
                  </a:solidFill>
                  <a:latin typeface="Arial"/>
                  <a:cs typeface="Arial"/>
                  <a:sym typeface="Arial"/>
                  <a:rtl val="0"/>
                </a:rPr>
                <a:t>TTT: 1s</a:t>
              </a:r>
            </a:p>
          </p:txBody>
        </p:sp>
        <p:sp>
          <p:nvSpPr>
            <p:cNvPr id="65" name="Freeform: Shape 64">
              <a:extLst>
                <a:ext uri="{FF2B5EF4-FFF2-40B4-BE49-F238E27FC236}">
                  <a16:creationId xmlns:a16="http://schemas.microsoft.com/office/drawing/2014/main" id="{BBE5FB8D-E644-62FE-1C3F-B980D9A4AB75}"/>
                </a:ext>
              </a:extLst>
            </p:cNvPr>
            <p:cNvSpPr/>
            <p:nvPr/>
          </p:nvSpPr>
          <p:spPr>
            <a:xfrm>
              <a:off x="4910174" y="1637708"/>
              <a:ext cx="190117" cy="136963"/>
            </a:xfrm>
            <a:custGeom>
              <a:avLst/>
              <a:gdLst>
                <a:gd name="connsiteX0" fmla="*/ 190167 w 190117"/>
                <a:gd name="connsiteY0" fmla="*/ 68602 h 136963"/>
                <a:gd name="connsiteX1" fmla="*/ 95109 w 190117"/>
                <a:gd name="connsiteY1" fmla="*/ 137084 h 136963"/>
                <a:gd name="connsiteX2" fmla="*/ 50 w 190117"/>
                <a:gd name="connsiteY2" fmla="*/ 68602 h 136963"/>
                <a:gd name="connsiteX3" fmla="*/ 95109 w 190117"/>
                <a:gd name="connsiteY3" fmla="*/ 120 h 136963"/>
                <a:gd name="connsiteX4" fmla="*/ 190167 w 190117"/>
                <a:gd name="connsiteY4" fmla="*/ 68602 h 136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117" h="136963">
                  <a:moveTo>
                    <a:pt x="190167" y="68602"/>
                  </a:moveTo>
                  <a:cubicBezTo>
                    <a:pt x="190167" y="106423"/>
                    <a:pt x="147608" y="137084"/>
                    <a:pt x="95109" y="137084"/>
                  </a:cubicBezTo>
                  <a:cubicBezTo>
                    <a:pt x="42609" y="137084"/>
                    <a:pt x="50" y="106423"/>
                    <a:pt x="50" y="68602"/>
                  </a:cubicBezTo>
                  <a:cubicBezTo>
                    <a:pt x="50" y="30780"/>
                    <a:pt x="42609" y="120"/>
                    <a:pt x="95109" y="120"/>
                  </a:cubicBezTo>
                  <a:cubicBezTo>
                    <a:pt x="147608" y="120"/>
                    <a:pt x="190167" y="30780"/>
                    <a:pt x="190167" y="68602"/>
                  </a:cubicBezTo>
                  <a:close/>
                </a:path>
              </a:pathLst>
            </a:custGeom>
            <a:solidFill>
              <a:srgbClr val="F15A35"/>
            </a:solidFill>
            <a:ln w="19008" cap="flat">
              <a:solidFill>
                <a:srgbClr val="FFFFFF"/>
              </a:solidFill>
              <a:prstDash val="solid"/>
              <a:miter/>
            </a:ln>
          </p:spPr>
          <p:txBody>
            <a:bodyPr rtlCol="0" anchor="ctr"/>
            <a:lstStyle/>
            <a:p>
              <a:pPr algn="ctr"/>
              <a:endParaRPr lang="en-IN" sz="2400"/>
            </a:p>
          </p:txBody>
        </p:sp>
        <p:sp>
          <p:nvSpPr>
            <p:cNvPr id="66" name="Freeform: Shape 65">
              <a:extLst>
                <a:ext uri="{FF2B5EF4-FFF2-40B4-BE49-F238E27FC236}">
                  <a16:creationId xmlns:a16="http://schemas.microsoft.com/office/drawing/2014/main" id="{7D5B8045-4A7A-687A-1E86-01C2264A5DEF}"/>
                </a:ext>
              </a:extLst>
            </p:cNvPr>
            <p:cNvSpPr/>
            <p:nvPr/>
          </p:nvSpPr>
          <p:spPr>
            <a:xfrm>
              <a:off x="5005233" y="1500744"/>
              <a:ext cx="285175" cy="205445"/>
            </a:xfrm>
            <a:custGeom>
              <a:avLst/>
              <a:gdLst>
                <a:gd name="connsiteX0" fmla="*/ 50 w 285175"/>
                <a:gd name="connsiteY0" fmla="*/ 205565 h 205445"/>
                <a:gd name="connsiteX1" fmla="*/ 285226 w 285175"/>
                <a:gd name="connsiteY1" fmla="*/ 120 h 205445"/>
              </a:gdLst>
              <a:ahLst/>
              <a:cxnLst>
                <a:cxn ang="0">
                  <a:pos x="connsiteX0" y="connsiteY0"/>
                </a:cxn>
                <a:cxn ang="0">
                  <a:pos x="connsiteX1" y="connsiteY1"/>
                </a:cxn>
              </a:cxnLst>
              <a:rect l="l" t="t" r="r" b="b"/>
              <a:pathLst>
                <a:path w="285175" h="205445">
                  <a:moveTo>
                    <a:pt x="50" y="205565"/>
                  </a:moveTo>
                  <a:lnTo>
                    <a:pt x="285226" y="120"/>
                  </a:lnTo>
                </a:path>
              </a:pathLst>
            </a:custGeom>
            <a:solidFill>
              <a:srgbClr val="000000"/>
            </a:solidFill>
            <a:ln w="9504" cap="flat">
              <a:solidFill>
                <a:srgbClr val="F15A35"/>
              </a:solidFill>
              <a:custDash>
                <a:ds d="225000" sp="150000"/>
              </a:custDash>
              <a:miter/>
            </a:ln>
          </p:spPr>
          <p:txBody>
            <a:bodyPr rtlCol="0" anchor="ctr"/>
            <a:lstStyle/>
            <a:p>
              <a:pPr algn="ctr"/>
              <a:endParaRPr lang="en-IN" sz="2400"/>
            </a:p>
          </p:txBody>
        </p:sp>
        <p:sp>
          <p:nvSpPr>
            <p:cNvPr id="67" name="Freeform: Shape 66">
              <a:extLst>
                <a:ext uri="{FF2B5EF4-FFF2-40B4-BE49-F238E27FC236}">
                  <a16:creationId xmlns:a16="http://schemas.microsoft.com/office/drawing/2014/main" id="{051AFBC3-21EB-D1DD-E6AE-4D9172D06FD1}"/>
                </a:ext>
              </a:extLst>
            </p:cNvPr>
            <p:cNvSpPr/>
            <p:nvPr/>
          </p:nvSpPr>
          <p:spPr>
            <a:xfrm>
              <a:off x="4852248" y="1310972"/>
              <a:ext cx="1228279" cy="174347"/>
            </a:xfrm>
            <a:custGeom>
              <a:avLst/>
              <a:gdLst>
                <a:gd name="connsiteX0" fmla="*/ 903107 w 950586"/>
                <a:gd name="connsiteY0" fmla="*/ 120 h 171204"/>
                <a:gd name="connsiteX1" fmla="*/ 950636 w 950586"/>
                <a:gd name="connsiteY1" fmla="*/ 34361 h 171204"/>
                <a:gd name="connsiteX2" fmla="*/ 950636 w 950586"/>
                <a:gd name="connsiteY2" fmla="*/ 137084 h 171204"/>
                <a:gd name="connsiteX3" fmla="*/ 903107 w 950586"/>
                <a:gd name="connsiteY3" fmla="*/ 171325 h 171204"/>
                <a:gd name="connsiteX4" fmla="*/ 47579 w 950586"/>
                <a:gd name="connsiteY4" fmla="*/ 171325 h 171204"/>
                <a:gd name="connsiteX5" fmla="*/ 50 w 950586"/>
                <a:gd name="connsiteY5" fmla="*/ 137084 h 171204"/>
                <a:gd name="connsiteX6" fmla="*/ 50 w 950586"/>
                <a:gd name="connsiteY6" fmla="*/ 34361 h 171204"/>
                <a:gd name="connsiteX7" fmla="*/ 47579 w 950586"/>
                <a:gd name="connsiteY7" fmla="*/ 120 h 1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0586" h="171204">
                  <a:moveTo>
                    <a:pt x="903107" y="120"/>
                  </a:moveTo>
                  <a:cubicBezTo>
                    <a:pt x="929356" y="120"/>
                    <a:pt x="950636" y="15450"/>
                    <a:pt x="950636" y="34361"/>
                  </a:cubicBezTo>
                  <a:lnTo>
                    <a:pt x="950636" y="137084"/>
                  </a:lnTo>
                  <a:cubicBezTo>
                    <a:pt x="950636" y="155994"/>
                    <a:pt x="929356" y="171325"/>
                    <a:pt x="903107" y="171325"/>
                  </a:cubicBezTo>
                  <a:lnTo>
                    <a:pt x="47579" y="171325"/>
                  </a:lnTo>
                  <a:cubicBezTo>
                    <a:pt x="21330" y="171325"/>
                    <a:pt x="50" y="155994"/>
                    <a:pt x="50" y="137084"/>
                  </a:cubicBezTo>
                  <a:lnTo>
                    <a:pt x="50" y="34361"/>
                  </a:lnTo>
                  <a:cubicBezTo>
                    <a:pt x="50" y="15450"/>
                    <a:pt x="21330" y="120"/>
                    <a:pt x="47579" y="120"/>
                  </a:cubicBezTo>
                  <a:close/>
                </a:path>
              </a:pathLst>
            </a:custGeom>
            <a:solidFill>
              <a:srgbClr val="FFF3EB"/>
            </a:solidFill>
            <a:ln w="9504" cap="flat">
              <a:solidFill>
                <a:srgbClr val="F15A35"/>
              </a:solidFill>
              <a:prstDash val="solid"/>
              <a:miter/>
            </a:ln>
          </p:spPr>
          <p:txBody>
            <a:bodyPr rtlCol="0" anchor="ctr"/>
            <a:lstStyle/>
            <a:p>
              <a:pPr algn="ctr"/>
              <a:endParaRPr lang="en-IN" sz="2400"/>
            </a:p>
          </p:txBody>
        </p:sp>
        <p:sp>
          <p:nvSpPr>
            <p:cNvPr id="68" name="TextBox 67">
              <a:extLst>
                <a:ext uri="{FF2B5EF4-FFF2-40B4-BE49-F238E27FC236}">
                  <a16:creationId xmlns:a16="http://schemas.microsoft.com/office/drawing/2014/main" id="{E2FF2084-7D1F-580C-DED5-D6970B4BA9F3}"/>
                </a:ext>
              </a:extLst>
            </p:cNvPr>
            <p:cNvSpPr txBox="1"/>
            <p:nvPr/>
          </p:nvSpPr>
          <p:spPr>
            <a:xfrm>
              <a:off x="4896697" y="1334192"/>
              <a:ext cx="1047355" cy="138499"/>
            </a:xfrm>
            <a:prstGeom prst="rect">
              <a:avLst/>
            </a:prstGeom>
            <a:noFill/>
            <a:ln>
              <a:noFill/>
            </a:ln>
          </p:spPr>
          <p:txBody>
            <a:bodyPr wrap="none" lIns="0" tIns="0" rIns="0" bIns="0" rtlCol="0">
              <a:spAutoFit/>
            </a:bodyPr>
            <a:lstStyle/>
            <a:p>
              <a:pPr algn="ctr" defTabSz="239994">
                <a:tabLst>
                  <a:tab pos="239994" algn="l"/>
                </a:tabLst>
              </a:pPr>
              <a:r>
                <a:rPr lang="en-IN" sz="1200" b="1" dirty="0">
                  <a:ln/>
                  <a:solidFill>
                    <a:srgbClr val="F15A35"/>
                  </a:solidFill>
                  <a:latin typeface="Arial"/>
                  <a:cs typeface="Arial"/>
                  <a:sym typeface="Arial"/>
                  <a:rtl val="0"/>
                </a:rPr>
                <a:t>Event A3 Triggered</a:t>
              </a:r>
            </a:p>
          </p:txBody>
        </p:sp>
      </p:grpSp>
      <p:grpSp>
        <p:nvGrpSpPr>
          <p:cNvPr id="69" name="Graphic 3">
            <a:extLst>
              <a:ext uri="{FF2B5EF4-FFF2-40B4-BE49-F238E27FC236}">
                <a16:creationId xmlns:a16="http://schemas.microsoft.com/office/drawing/2014/main" id="{90AC51DE-5D89-8498-9D30-D6F2D9257155}"/>
              </a:ext>
            </a:extLst>
          </p:cNvPr>
          <p:cNvGrpSpPr/>
          <p:nvPr/>
        </p:nvGrpSpPr>
        <p:grpSpPr>
          <a:xfrm>
            <a:off x="3097523" y="3099657"/>
            <a:ext cx="6198304" cy="1543143"/>
            <a:chOff x="2323142" y="2324743"/>
            <a:chExt cx="4648728" cy="1157357"/>
          </a:xfrm>
        </p:grpSpPr>
        <p:grpSp>
          <p:nvGrpSpPr>
            <p:cNvPr id="70" name="Graphic 3">
              <a:extLst>
                <a:ext uri="{FF2B5EF4-FFF2-40B4-BE49-F238E27FC236}">
                  <a16:creationId xmlns:a16="http://schemas.microsoft.com/office/drawing/2014/main" id="{3AE2C917-4145-3D0C-2D8E-50D2526AF807}"/>
                </a:ext>
              </a:extLst>
            </p:cNvPr>
            <p:cNvGrpSpPr/>
            <p:nvPr/>
          </p:nvGrpSpPr>
          <p:grpSpPr>
            <a:xfrm>
              <a:off x="2323142" y="2391008"/>
              <a:ext cx="819936" cy="1091092"/>
              <a:chOff x="2323142" y="2391008"/>
              <a:chExt cx="819936" cy="1091092"/>
            </a:xfrm>
          </p:grpSpPr>
          <p:sp>
            <p:nvSpPr>
              <p:cNvPr id="71" name="Freeform: Shape 70">
                <a:extLst>
                  <a:ext uri="{FF2B5EF4-FFF2-40B4-BE49-F238E27FC236}">
                    <a16:creationId xmlns:a16="http://schemas.microsoft.com/office/drawing/2014/main" id="{BBFBCF30-59A6-4D18-7672-E89683648136}"/>
                  </a:ext>
                </a:extLst>
              </p:cNvPr>
              <p:cNvSpPr/>
              <p:nvPr/>
            </p:nvSpPr>
            <p:spPr>
              <a:xfrm>
                <a:off x="2343592" y="2664935"/>
                <a:ext cx="760468" cy="547854"/>
              </a:xfrm>
              <a:custGeom>
                <a:avLst/>
                <a:gdLst>
                  <a:gd name="connsiteX0" fmla="*/ 760719 w 760468"/>
                  <a:gd name="connsiteY0" fmla="*/ 274327 h 547854"/>
                  <a:gd name="connsiteX1" fmla="*/ 380484 w 760468"/>
                  <a:gd name="connsiteY1" fmla="*/ 548255 h 547854"/>
                  <a:gd name="connsiteX2" fmla="*/ 250 w 760468"/>
                  <a:gd name="connsiteY2" fmla="*/ 274327 h 547854"/>
                  <a:gd name="connsiteX3" fmla="*/ 380484 w 760468"/>
                  <a:gd name="connsiteY3" fmla="*/ 400 h 547854"/>
                  <a:gd name="connsiteX4" fmla="*/ 760719 w 760468"/>
                  <a:gd name="connsiteY4" fmla="*/ 274327 h 547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468" h="547854">
                    <a:moveTo>
                      <a:pt x="760719" y="274327"/>
                    </a:moveTo>
                    <a:cubicBezTo>
                      <a:pt x="760719" y="425613"/>
                      <a:pt x="590482" y="548255"/>
                      <a:pt x="380484" y="548255"/>
                    </a:cubicBezTo>
                    <a:cubicBezTo>
                      <a:pt x="170487" y="548255"/>
                      <a:pt x="250" y="425613"/>
                      <a:pt x="250" y="274327"/>
                    </a:cubicBezTo>
                    <a:cubicBezTo>
                      <a:pt x="250" y="123041"/>
                      <a:pt x="170487" y="400"/>
                      <a:pt x="380484" y="400"/>
                    </a:cubicBezTo>
                    <a:cubicBezTo>
                      <a:pt x="590482" y="400"/>
                      <a:pt x="760719" y="123041"/>
                      <a:pt x="760719" y="274327"/>
                    </a:cubicBezTo>
                    <a:close/>
                  </a:path>
                </a:pathLst>
              </a:custGeom>
              <a:solidFill>
                <a:srgbClr val="EDEFFE"/>
              </a:solidFill>
              <a:ln w="28511" cap="flat">
                <a:solidFill>
                  <a:srgbClr val="4A5AF7"/>
                </a:solidFill>
                <a:prstDash val="solid"/>
                <a:miter/>
              </a:ln>
            </p:spPr>
            <p:txBody>
              <a:bodyPr rtlCol="0" anchor="ctr"/>
              <a:lstStyle/>
              <a:p>
                <a:pPr algn="ctr"/>
                <a:endParaRPr lang="en-IN" sz="2400"/>
              </a:p>
            </p:txBody>
          </p:sp>
          <p:sp>
            <p:nvSpPr>
              <p:cNvPr id="72" name="Freeform: Shape 71">
                <a:extLst>
                  <a:ext uri="{FF2B5EF4-FFF2-40B4-BE49-F238E27FC236}">
                    <a16:creationId xmlns:a16="http://schemas.microsoft.com/office/drawing/2014/main" id="{119768BC-6632-9584-C8C9-99808BD56695}"/>
                  </a:ext>
                </a:extLst>
              </p:cNvPr>
              <p:cNvSpPr/>
              <p:nvPr/>
            </p:nvSpPr>
            <p:spPr>
              <a:xfrm>
                <a:off x="2647780" y="2527971"/>
                <a:ext cx="152093" cy="273927"/>
              </a:xfrm>
              <a:custGeom>
                <a:avLst/>
                <a:gdLst>
                  <a:gd name="connsiteX0" fmla="*/ 250 w 152093"/>
                  <a:gd name="connsiteY0" fmla="*/ 400 h 273927"/>
                  <a:gd name="connsiteX1" fmla="*/ 152344 w 152093"/>
                  <a:gd name="connsiteY1" fmla="*/ 400 h 273927"/>
                  <a:gd name="connsiteX2" fmla="*/ 152344 w 152093"/>
                  <a:gd name="connsiteY2" fmla="*/ 274327 h 273927"/>
                  <a:gd name="connsiteX3" fmla="*/ 250 w 152093"/>
                  <a:gd name="connsiteY3" fmla="*/ 274327 h 273927"/>
                </a:gdLst>
                <a:ahLst/>
                <a:cxnLst>
                  <a:cxn ang="0">
                    <a:pos x="connsiteX0" y="connsiteY0"/>
                  </a:cxn>
                  <a:cxn ang="0">
                    <a:pos x="connsiteX1" y="connsiteY1"/>
                  </a:cxn>
                  <a:cxn ang="0">
                    <a:pos x="connsiteX2" y="connsiteY2"/>
                  </a:cxn>
                  <a:cxn ang="0">
                    <a:pos x="connsiteX3" y="connsiteY3"/>
                  </a:cxn>
                </a:cxnLst>
                <a:rect l="l" t="t" r="r" b="b"/>
                <a:pathLst>
                  <a:path w="152093" h="273927">
                    <a:moveTo>
                      <a:pt x="250" y="400"/>
                    </a:moveTo>
                    <a:lnTo>
                      <a:pt x="152344" y="400"/>
                    </a:lnTo>
                    <a:lnTo>
                      <a:pt x="152344" y="274327"/>
                    </a:lnTo>
                    <a:lnTo>
                      <a:pt x="250" y="274327"/>
                    </a:lnTo>
                    <a:close/>
                  </a:path>
                </a:pathLst>
              </a:custGeom>
              <a:solidFill>
                <a:srgbClr val="4A5AF7"/>
              </a:solidFill>
              <a:ln w="9504" cap="flat">
                <a:noFill/>
                <a:prstDash val="solid"/>
                <a:miter/>
              </a:ln>
            </p:spPr>
            <p:txBody>
              <a:bodyPr rtlCol="0" anchor="ctr"/>
              <a:lstStyle/>
              <a:p>
                <a:pPr algn="ctr"/>
                <a:endParaRPr lang="en-IN" sz="2400"/>
              </a:p>
            </p:txBody>
          </p:sp>
          <p:sp>
            <p:nvSpPr>
              <p:cNvPr id="73" name="Freeform: Shape 72">
                <a:extLst>
                  <a:ext uri="{FF2B5EF4-FFF2-40B4-BE49-F238E27FC236}">
                    <a16:creationId xmlns:a16="http://schemas.microsoft.com/office/drawing/2014/main" id="{D0F28186-EE13-480C-1DA1-427E2D8C2869}"/>
                  </a:ext>
                </a:extLst>
              </p:cNvPr>
              <p:cNvSpPr/>
              <p:nvPr/>
            </p:nvSpPr>
            <p:spPr>
              <a:xfrm>
                <a:off x="2628768" y="2391008"/>
                <a:ext cx="190117" cy="136963"/>
              </a:xfrm>
              <a:custGeom>
                <a:avLst/>
                <a:gdLst>
                  <a:gd name="connsiteX0" fmla="*/ 190367 w 190117"/>
                  <a:gd name="connsiteY0" fmla="*/ 68882 h 136963"/>
                  <a:gd name="connsiteX1" fmla="*/ 95309 w 190117"/>
                  <a:gd name="connsiteY1" fmla="*/ 137364 h 136963"/>
                  <a:gd name="connsiteX2" fmla="*/ 250 w 190117"/>
                  <a:gd name="connsiteY2" fmla="*/ 68882 h 136963"/>
                  <a:gd name="connsiteX3" fmla="*/ 95309 w 190117"/>
                  <a:gd name="connsiteY3" fmla="*/ 400 h 136963"/>
                  <a:gd name="connsiteX4" fmla="*/ 190367 w 190117"/>
                  <a:gd name="connsiteY4" fmla="*/ 68882 h 136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117" h="136963">
                    <a:moveTo>
                      <a:pt x="190367" y="68882"/>
                    </a:moveTo>
                    <a:cubicBezTo>
                      <a:pt x="190367" y="106703"/>
                      <a:pt x="147808" y="137364"/>
                      <a:pt x="95309" y="137364"/>
                    </a:cubicBezTo>
                    <a:cubicBezTo>
                      <a:pt x="42809" y="137364"/>
                      <a:pt x="250" y="106703"/>
                      <a:pt x="250" y="68882"/>
                    </a:cubicBezTo>
                    <a:cubicBezTo>
                      <a:pt x="250" y="31060"/>
                      <a:pt x="42809" y="400"/>
                      <a:pt x="95309" y="400"/>
                    </a:cubicBezTo>
                    <a:cubicBezTo>
                      <a:pt x="147808" y="400"/>
                      <a:pt x="190367" y="31060"/>
                      <a:pt x="190367" y="68882"/>
                    </a:cubicBezTo>
                    <a:close/>
                  </a:path>
                </a:pathLst>
              </a:custGeom>
              <a:solidFill>
                <a:srgbClr val="4A5AF7"/>
              </a:solidFill>
              <a:ln w="9504" cap="flat">
                <a:noFill/>
                <a:prstDash val="solid"/>
                <a:miter/>
              </a:ln>
            </p:spPr>
            <p:txBody>
              <a:bodyPr rtlCol="0" anchor="ctr"/>
              <a:lstStyle/>
              <a:p>
                <a:pPr algn="ctr"/>
                <a:endParaRPr lang="en-IN" sz="2400"/>
              </a:p>
            </p:txBody>
          </p:sp>
          <p:sp>
            <p:nvSpPr>
              <p:cNvPr id="74" name="TextBox 73">
                <a:extLst>
                  <a:ext uri="{FF2B5EF4-FFF2-40B4-BE49-F238E27FC236}">
                    <a16:creationId xmlns:a16="http://schemas.microsoft.com/office/drawing/2014/main" id="{393BEDFD-054B-99AE-EA8D-1A9CDD32721A}"/>
                  </a:ext>
                </a:extLst>
              </p:cNvPr>
              <p:cNvSpPr txBox="1"/>
              <p:nvPr/>
            </p:nvSpPr>
            <p:spPr>
              <a:xfrm>
                <a:off x="2344783" y="3192941"/>
                <a:ext cx="776655" cy="161583"/>
              </a:xfrm>
              <a:prstGeom prst="rect">
                <a:avLst/>
              </a:prstGeom>
              <a:noFill/>
              <a:ln>
                <a:noFill/>
              </a:ln>
            </p:spPr>
            <p:txBody>
              <a:bodyPr wrap="none" lIns="0" tIns="0" rIns="0" bIns="0" rtlCol="0">
                <a:spAutoFit/>
              </a:bodyPr>
              <a:lstStyle/>
              <a:p>
                <a:pPr algn="ctr" defTabSz="239994">
                  <a:tabLst>
                    <a:tab pos="239994" algn="l"/>
                  </a:tabLst>
                </a:pPr>
                <a:r>
                  <a:rPr lang="en-IN" sz="1400" b="1" dirty="0">
                    <a:ln/>
                    <a:solidFill>
                      <a:srgbClr val="4A5AF7"/>
                    </a:solidFill>
                    <a:latin typeface="Arial"/>
                    <a:cs typeface="Arial"/>
                    <a:sym typeface="Arial"/>
                    <a:rtl val="0"/>
                  </a:rPr>
                  <a:t>Serving Cell</a:t>
                </a:r>
              </a:p>
            </p:txBody>
          </p:sp>
          <p:sp>
            <p:nvSpPr>
              <p:cNvPr id="75" name="TextBox 74">
                <a:extLst>
                  <a:ext uri="{FF2B5EF4-FFF2-40B4-BE49-F238E27FC236}">
                    <a16:creationId xmlns:a16="http://schemas.microsoft.com/office/drawing/2014/main" id="{4ABD8118-93F2-E04F-BABC-0AFE05F53675}"/>
                  </a:ext>
                </a:extLst>
              </p:cNvPr>
              <p:cNvSpPr txBox="1"/>
              <p:nvPr/>
            </p:nvSpPr>
            <p:spPr>
              <a:xfrm>
                <a:off x="2323142" y="3343601"/>
                <a:ext cx="819936" cy="138499"/>
              </a:xfrm>
              <a:prstGeom prst="rect">
                <a:avLst/>
              </a:prstGeom>
              <a:noFill/>
              <a:ln>
                <a:noFill/>
              </a:ln>
            </p:spPr>
            <p:txBody>
              <a:bodyPr wrap="none" lIns="0" tIns="0" rIns="0" bIns="0" rtlCol="0">
                <a:spAutoFit/>
              </a:bodyPr>
              <a:lstStyle/>
              <a:p>
                <a:pPr algn="ctr" defTabSz="239994">
                  <a:tabLst>
                    <a:tab pos="239994" algn="l"/>
                  </a:tabLst>
                </a:pPr>
                <a:r>
                  <a:rPr lang="en-IN" sz="1200" dirty="0">
                    <a:ln/>
                    <a:solidFill>
                      <a:srgbClr val="4A5AF7"/>
                    </a:solidFill>
                    <a:latin typeface="Arial"/>
                    <a:cs typeface="Arial"/>
                    <a:sym typeface="Arial"/>
                    <a:rtl val="0"/>
                  </a:rPr>
                  <a:t>RSRP: -92 dBm</a:t>
                </a:r>
              </a:p>
            </p:txBody>
          </p:sp>
        </p:grpSp>
        <p:grpSp>
          <p:nvGrpSpPr>
            <p:cNvPr id="76" name="Graphic 3">
              <a:extLst>
                <a:ext uri="{FF2B5EF4-FFF2-40B4-BE49-F238E27FC236}">
                  <a16:creationId xmlns:a16="http://schemas.microsoft.com/office/drawing/2014/main" id="{910A9489-1AAD-1A67-9608-2DDF3FB95AC7}"/>
                </a:ext>
              </a:extLst>
            </p:cNvPr>
            <p:cNvGrpSpPr/>
            <p:nvPr/>
          </p:nvGrpSpPr>
          <p:grpSpPr>
            <a:xfrm>
              <a:off x="6099035" y="2391008"/>
              <a:ext cx="872835" cy="1091092"/>
              <a:chOff x="6099035" y="2391008"/>
              <a:chExt cx="872835" cy="1091092"/>
            </a:xfrm>
          </p:grpSpPr>
          <p:sp>
            <p:nvSpPr>
              <p:cNvPr id="77" name="Freeform: Shape 76">
                <a:extLst>
                  <a:ext uri="{FF2B5EF4-FFF2-40B4-BE49-F238E27FC236}">
                    <a16:creationId xmlns:a16="http://schemas.microsoft.com/office/drawing/2014/main" id="{410B3D80-706C-DC95-FF7D-992405E7E965}"/>
                  </a:ext>
                </a:extLst>
              </p:cNvPr>
              <p:cNvSpPr/>
              <p:nvPr/>
            </p:nvSpPr>
            <p:spPr>
              <a:xfrm>
                <a:off x="6145936" y="2664935"/>
                <a:ext cx="760468" cy="547854"/>
              </a:xfrm>
              <a:custGeom>
                <a:avLst/>
                <a:gdLst>
                  <a:gd name="connsiteX0" fmla="*/ 761119 w 760468"/>
                  <a:gd name="connsiteY0" fmla="*/ 274327 h 547854"/>
                  <a:gd name="connsiteX1" fmla="*/ 380884 w 760468"/>
                  <a:gd name="connsiteY1" fmla="*/ 548255 h 547854"/>
                  <a:gd name="connsiteX2" fmla="*/ 650 w 760468"/>
                  <a:gd name="connsiteY2" fmla="*/ 274327 h 547854"/>
                  <a:gd name="connsiteX3" fmla="*/ 380884 w 760468"/>
                  <a:gd name="connsiteY3" fmla="*/ 400 h 547854"/>
                  <a:gd name="connsiteX4" fmla="*/ 761119 w 760468"/>
                  <a:gd name="connsiteY4" fmla="*/ 274327 h 547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468" h="547854">
                    <a:moveTo>
                      <a:pt x="761119" y="274327"/>
                    </a:moveTo>
                    <a:cubicBezTo>
                      <a:pt x="761119" y="425613"/>
                      <a:pt x="590882" y="548255"/>
                      <a:pt x="380884" y="548255"/>
                    </a:cubicBezTo>
                    <a:cubicBezTo>
                      <a:pt x="170887" y="548255"/>
                      <a:pt x="650" y="425613"/>
                      <a:pt x="650" y="274327"/>
                    </a:cubicBezTo>
                    <a:cubicBezTo>
                      <a:pt x="650" y="123041"/>
                      <a:pt x="170887" y="400"/>
                      <a:pt x="380884" y="400"/>
                    </a:cubicBezTo>
                    <a:cubicBezTo>
                      <a:pt x="590882" y="400"/>
                      <a:pt x="761119" y="123041"/>
                      <a:pt x="761119" y="274327"/>
                    </a:cubicBezTo>
                    <a:close/>
                  </a:path>
                </a:pathLst>
              </a:custGeom>
              <a:solidFill>
                <a:srgbClr val="E6F8E9"/>
              </a:solidFill>
              <a:ln w="28511" cap="flat">
                <a:solidFill>
                  <a:srgbClr val="40C463"/>
                </a:solidFill>
                <a:prstDash val="solid"/>
                <a:miter/>
              </a:ln>
            </p:spPr>
            <p:txBody>
              <a:bodyPr rtlCol="0" anchor="ctr"/>
              <a:lstStyle/>
              <a:p>
                <a:pPr algn="ctr"/>
                <a:endParaRPr lang="en-IN" sz="2400"/>
              </a:p>
            </p:txBody>
          </p:sp>
          <p:sp>
            <p:nvSpPr>
              <p:cNvPr id="78" name="Freeform: Shape 77">
                <a:extLst>
                  <a:ext uri="{FF2B5EF4-FFF2-40B4-BE49-F238E27FC236}">
                    <a16:creationId xmlns:a16="http://schemas.microsoft.com/office/drawing/2014/main" id="{59A67D8A-B8B7-ED15-E749-E86869544380}"/>
                  </a:ext>
                </a:extLst>
              </p:cNvPr>
              <p:cNvSpPr/>
              <p:nvPr/>
            </p:nvSpPr>
            <p:spPr>
              <a:xfrm>
                <a:off x="6450124" y="2527971"/>
                <a:ext cx="152093" cy="273927"/>
              </a:xfrm>
              <a:custGeom>
                <a:avLst/>
                <a:gdLst>
                  <a:gd name="connsiteX0" fmla="*/ 650 w 152093"/>
                  <a:gd name="connsiteY0" fmla="*/ 400 h 273927"/>
                  <a:gd name="connsiteX1" fmla="*/ 152744 w 152093"/>
                  <a:gd name="connsiteY1" fmla="*/ 400 h 273927"/>
                  <a:gd name="connsiteX2" fmla="*/ 152744 w 152093"/>
                  <a:gd name="connsiteY2" fmla="*/ 274327 h 273927"/>
                  <a:gd name="connsiteX3" fmla="*/ 650 w 152093"/>
                  <a:gd name="connsiteY3" fmla="*/ 274327 h 273927"/>
                </a:gdLst>
                <a:ahLst/>
                <a:cxnLst>
                  <a:cxn ang="0">
                    <a:pos x="connsiteX0" y="connsiteY0"/>
                  </a:cxn>
                  <a:cxn ang="0">
                    <a:pos x="connsiteX1" y="connsiteY1"/>
                  </a:cxn>
                  <a:cxn ang="0">
                    <a:pos x="connsiteX2" y="connsiteY2"/>
                  </a:cxn>
                  <a:cxn ang="0">
                    <a:pos x="connsiteX3" y="connsiteY3"/>
                  </a:cxn>
                </a:cxnLst>
                <a:rect l="l" t="t" r="r" b="b"/>
                <a:pathLst>
                  <a:path w="152093" h="273927">
                    <a:moveTo>
                      <a:pt x="650" y="400"/>
                    </a:moveTo>
                    <a:lnTo>
                      <a:pt x="152744" y="400"/>
                    </a:lnTo>
                    <a:lnTo>
                      <a:pt x="152744" y="274327"/>
                    </a:lnTo>
                    <a:lnTo>
                      <a:pt x="650" y="274327"/>
                    </a:lnTo>
                    <a:close/>
                  </a:path>
                </a:pathLst>
              </a:custGeom>
              <a:solidFill>
                <a:srgbClr val="40C463"/>
              </a:solidFill>
              <a:ln w="9504" cap="flat">
                <a:noFill/>
                <a:prstDash val="solid"/>
                <a:miter/>
              </a:ln>
            </p:spPr>
            <p:txBody>
              <a:bodyPr rtlCol="0" anchor="ctr"/>
              <a:lstStyle/>
              <a:p>
                <a:pPr algn="ctr"/>
                <a:endParaRPr lang="en-IN" sz="2400"/>
              </a:p>
            </p:txBody>
          </p:sp>
          <p:sp>
            <p:nvSpPr>
              <p:cNvPr id="79" name="Freeform: Shape 78">
                <a:extLst>
                  <a:ext uri="{FF2B5EF4-FFF2-40B4-BE49-F238E27FC236}">
                    <a16:creationId xmlns:a16="http://schemas.microsoft.com/office/drawing/2014/main" id="{5AC26DA4-EEF3-E0AB-D8E0-0C8EA4D1FBFC}"/>
                  </a:ext>
                </a:extLst>
              </p:cNvPr>
              <p:cNvSpPr/>
              <p:nvPr/>
            </p:nvSpPr>
            <p:spPr>
              <a:xfrm>
                <a:off x="6431112" y="2391008"/>
                <a:ext cx="190117" cy="136963"/>
              </a:xfrm>
              <a:custGeom>
                <a:avLst/>
                <a:gdLst>
                  <a:gd name="connsiteX0" fmla="*/ 190767 w 190117"/>
                  <a:gd name="connsiteY0" fmla="*/ 68882 h 136963"/>
                  <a:gd name="connsiteX1" fmla="*/ 95709 w 190117"/>
                  <a:gd name="connsiteY1" fmla="*/ 137364 h 136963"/>
                  <a:gd name="connsiteX2" fmla="*/ 650 w 190117"/>
                  <a:gd name="connsiteY2" fmla="*/ 68882 h 136963"/>
                  <a:gd name="connsiteX3" fmla="*/ 95709 w 190117"/>
                  <a:gd name="connsiteY3" fmla="*/ 400 h 136963"/>
                  <a:gd name="connsiteX4" fmla="*/ 190767 w 190117"/>
                  <a:gd name="connsiteY4" fmla="*/ 68882 h 136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117" h="136963">
                    <a:moveTo>
                      <a:pt x="190767" y="68882"/>
                    </a:moveTo>
                    <a:cubicBezTo>
                      <a:pt x="190767" y="106703"/>
                      <a:pt x="148208" y="137364"/>
                      <a:pt x="95709" y="137364"/>
                    </a:cubicBezTo>
                    <a:cubicBezTo>
                      <a:pt x="43209" y="137364"/>
                      <a:pt x="650" y="106703"/>
                      <a:pt x="650" y="68882"/>
                    </a:cubicBezTo>
                    <a:cubicBezTo>
                      <a:pt x="650" y="31060"/>
                      <a:pt x="43209" y="400"/>
                      <a:pt x="95709" y="400"/>
                    </a:cubicBezTo>
                    <a:cubicBezTo>
                      <a:pt x="148208" y="400"/>
                      <a:pt x="190767" y="31060"/>
                      <a:pt x="190767" y="68882"/>
                    </a:cubicBezTo>
                    <a:close/>
                  </a:path>
                </a:pathLst>
              </a:custGeom>
              <a:solidFill>
                <a:srgbClr val="40C463"/>
              </a:solidFill>
              <a:ln w="9504" cap="flat">
                <a:noFill/>
                <a:prstDash val="solid"/>
                <a:miter/>
              </a:ln>
            </p:spPr>
            <p:txBody>
              <a:bodyPr rtlCol="0" anchor="ctr"/>
              <a:lstStyle/>
              <a:p>
                <a:pPr algn="ctr"/>
                <a:endParaRPr lang="en-IN" sz="2400"/>
              </a:p>
            </p:txBody>
          </p:sp>
          <p:sp>
            <p:nvSpPr>
              <p:cNvPr id="80" name="TextBox 79">
                <a:extLst>
                  <a:ext uri="{FF2B5EF4-FFF2-40B4-BE49-F238E27FC236}">
                    <a16:creationId xmlns:a16="http://schemas.microsoft.com/office/drawing/2014/main" id="{22CC3920-0923-18CC-9A77-C72AE5AC055C}"/>
                  </a:ext>
                </a:extLst>
              </p:cNvPr>
              <p:cNvSpPr txBox="1"/>
              <p:nvPr/>
            </p:nvSpPr>
            <p:spPr>
              <a:xfrm>
                <a:off x="6099035" y="3192941"/>
                <a:ext cx="872835" cy="161583"/>
              </a:xfrm>
              <a:prstGeom prst="rect">
                <a:avLst/>
              </a:prstGeom>
              <a:noFill/>
              <a:ln>
                <a:noFill/>
              </a:ln>
            </p:spPr>
            <p:txBody>
              <a:bodyPr wrap="none" lIns="0" tIns="0" rIns="0" bIns="0" rtlCol="0">
                <a:spAutoFit/>
              </a:bodyPr>
              <a:lstStyle/>
              <a:p>
                <a:pPr algn="ctr" defTabSz="239994">
                  <a:tabLst>
                    <a:tab pos="239994" algn="l"/>
                  </a:tabLst>
                </a:pPr>
                <a:r>
                  <a:rPr lang="en-IN" sz="1400" b="1" dirty="0">
                    <a:ln/>
                    <a:solidFill>
                      <a:srgbClr val="40C463"/>
                    </a:solidFill>
                    <a:latin typeface="Arial"/>
                    <a:cs typeface="Arial"/>
                    <a:sym typeface="Arial"/>
                    <a:rtl val="0"/>
                  </a:rPr>
                  <a:t>Neighbor Cell</a:t>
                </a:r>
              </a:p>
            </p:txBody>
          </p:sp>
          <p:sp>
            <p:nvSpPr>
              <p:cNvPr id="81" name="TextBox 80">
                <a:extLst>
                  <a:ext uri="{FF2B5EF4-FFF2-40B4-BE49-F238E27FC236}">
                    <a16:creationId xmlns:a16="http://schemas.microsoft.com/office/drawing/2014/main" id="{DCE34867-CF38-1BE9-F5F8-8E7A0626C507}"/>
                  </a:ext>
                </a:extLst>
              </p:cNvPr>
              <p:cNvSpPr txBox="1"/>
              <p:nvPr/>
            </p:nvSpPr>
            <p:spPr>
              <a:xfrm>
                <a:off x="6125486" y="3343601"/>
                <a:ext cx="819936" cy="138499"/>
              </a:xfrm>
              <a:prstGeom prst="rect">
                <a:avLst/>
              </a:prstGeom>
              <a:noFill/>
              <a:ln>
                <a:noFill/>
              </a:ln>
            </p:spPr>
            <p:txBody>
              <a:bodyPr wrap="none" lIns="0" tIns="0" rIns="0" bIns="0" rtlCol="0">
                <a:spAutoFit/>
              </a:bodyPr>
              <a:lstStyle/>
              <a:p>
                <a:pPr algn="ctr" defTabSz="239994">
                  <a:tabLst>
                    <a:tab pos="239994" algn="l"/>
                  </a:tabLst>
                </a:pPr>
                <a:r>
                  <a:rPr lang="en-IN" sz="1200" dirty="0">
                    <a:ln/>
                    <a:solidFill>
                      <a:srgbClr val="40C463"/>
                    </a:solidFill>
                    <a:latin typeface="Arial"/>
                    <a:cs typeface="Arial"/>
                    <a:sym typeface="Arial"/>
                    <a:rtl val="0"/>
                  </a:rPr>
                  <a:t>RSRP: -89 dBm</a:t>
                </a:r>
              </a:p>
            </p:txBody>
          </p:sp>
        </p:grpSp>
        <p:grpSp>
          <p:nvGrpSpPr>
            <p:cNvPr id="82" name="Graphic 3">
              <a:extLst>
                <a:ext uri="{FF2B5EF4-FFF2-40B4-BE49-F238E27FC236}">
                  <a16:creationId xmlns:a16="http://schemas.microsoft.com/office/drawing/2014/main" id="{98EC63DA-828F-D0F3-17C7-3E40CD89E2E4}"/>
                </a:ext>
              </a:extLst>
            </p:cNvPr>
            <p:cNvGrpSpPr/>
            <p:nvPr/>
          </p:nvGrpSpPr>
          <p:grpSpPr>
            <a:xfrm>
              <a:off x="4387352" y="2664935"/>
              <a:ext cx="475293" cy="711655"/>
              <a:chOff x="4387352" y="2664935"/>
              <a:chExt cx="475293" cy="711655"/>
            </a:xfrm>
          </p:grpSpPr>
          <p:sp>
            <p:nvSpPr>
              <p:cNvPr id="83" name="Freeform: Shape 82">
                <a:extLst>
                  <a:ext uri="{FF2B5EF4-FFF2-40B4-BE49-F238E27FC236}">
                    <a16:creationId xmlns:a16="http://schemas.microsoft.com/office/drawing/2014/main" id="{D8752D8C-EE29-6A35-F6A8-00244D6877B2}"/>
                  </a:ext>
                </a:extLst>
              </p:cNvPr>
              <p:cNvSpPr/>
              <p:nvPr/>
            </p:nvSpPr>
            <p:spPr>
              <a:xfrm>
                <a:off x="4387352" y="2664935"/>
                <a:ext cx="475293" cy="547854"/>
              </a:xfrm>
              <a:custGeom>
                <a:avLst/>
                <a:gdLst>
                  <a:gd name="connsiteX0" fmla="*/ 380684 w 475293"/>
                  <a:gd name="connsiteY0" fmla="*/ 400 h 547854"/>
                  <a:gd name="connsiteX1" fmla="*/ 475743 w 475293"/>
                  <a:gd name="connsiteY1" fmla="*/ 68882 h 547854"/>
                  <a:gd name="connsiteX2" fmla="*/ 475743 w 475293"/>
                  <a:gd name="connsiteY2" fmla="*/ 479773 h 547854"/>
                  <a:gd name="connsiteX3" fmla="*/ 380684 w 475293"/>
                  <a:gd name="connsiteY3" fmla="*/ 548255 h 547854"/>
                  <a:gd name="connsiteX4" fmla="*/ 95509 w 475293"/>
                  <a:gd name="connsiteY4" fmla="*/ 548255 h 547854"/>
                  <a:gd name="connsiteX5" fmla="*/ 450 w 475293"/>
                  <a:gd name="connsiteY5" fmla="*/ 479773 h 547854"/>
                  <a:gd name="connsiteX6" fmla="*/ 450 w 475293"/>
                  <a:gd name="connsiteY6" fmla="*/ 68882 h 547854"/>
                  <a:gd name="connsiteX7" fmla="*/ 95509 w 475293"/>
                  <a:gd name="connsiteY7" fmla="*/ 400 h 54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293" h="547854">
                    <a:moveTo>
                      <a:pt x="380684" y="400"/>
                    </a:moveTo>
                    <a:cubicBezTo>
                      <a:pt x="433184" y="400"/>
                      <a:pt x="475743" y="31060"/>
                      <a:pt x="475743" y="68882"/>
                    </a:cubicBezTo>
                    <a:lnTo>
                      <a:pt x="475743" y="479773"/>
                    </a:lnTo>
                    <a:cubicBezTo>
                      <a:pt x="475743" y="517594"/>
                      <a:pt x="433184" y="548255"/>
                      <a:pt x="380684" y="548255"/>
                    </a:cubicBezTo>
                    <a:lnTo>
                      <a:pt x="95509" y="548255"/>
                    </a:lnTo>
                    <a:cubicBezTo>
                      <a:pt x="43009" y="548255"/>
                      <a:pt x="450" y="517594"/>
                      <a:pt x="450" y="479773"/>
                    </a:cubicBezTo>
                    <a:lnTo>
                      <a:pt x="450" y="68882"/>
                    </a:lnTo>
                    <a:cubicBezTo>
                      <a:pt x="450" y="31060"/>
                      <a:pt x="43009" y="400"/>
                      <a:pt x="95509" y="400"/>
                    </a:cubicBezTo>
                    <a:close/>
                  </a:path>
                </a:pathLst>
              </a:custGeom>
              <a:solidFill>
                <a:srgbClr val="FFFFFF"/>
              </a:solidFill>
              <a:ln w="19008" cap="flat">
                <a:solidFill>
                  <a:srgbClr val="333333"/>
                </a:solidFill>
                <a:prstDash val="solid"/>
                <a:miter/>
              </a:ln>
            </p:spPr>
            <p:txBody>
              <a:bodyPr rtlCol="0" anchor="ctr"/>
              <a:lstStyle/>
              <a:p>
                <a:pPr algn="ctr"/>
                <a:endParaRPr lang="en-IN" sz="2400"/>
              </a:p>
            </p:txBody>
          </p:sp>
          <p:sp>
            <p:nvSpPr>
              <p:cNvPr id="84" name="Freeform: Shape 83">
                <a:extLst>
                  <a:ext uri="{FF2B5EF4-FFF2-40B4-BE49-F238E27FC236}">
                    <a16:creationId xmlns:a16="http://schemas.microsoft.com/office/drawing/2014/main" id="{7E7FC6E3-820F-2C8A-FA3C-58C4FF78FD8F}"/>
                  </a:ext>
                </a:extLst>
              </p:cNvPr>
              <p:cNvSpPr/>
              <p:nvPr/>
            </p:nvSpPr>
            <p:spPr>
              <a:xfrm>
                <a:off x="4482411" y="2733417"/>
                <a:ext cx="285175" cy="342409"/>
              </a:xfrm>
              <a:custGeom>
                <a:avLst/>
                <a:gdLst>
                  <a:gd name="connsiteX0" fmla="*/ 238097 w 285175"/>
                  <a:gd name="connsiteY0" fmla="*/ 400 h 342409"/>
                  <a:gd name="connsiteX1" fmla="*/ 285626 w 285175"/>
                  <a:gd name="connsiteY1" fmla="*/ 34641 h 342409"/>
                  <a:gd name="connsiteX2" fmla="*/ 285626 w 285175"/>
                  <a:gd name="connsiteY2" fmla="*/ 308568 h 342409"/>
                  <a:gd name="connsiteX3" fmla="*/ 238097 w 285175"/>
                  <a:gd name="connsiteY3" fmla="*/ 342809 h 342409"/>
                  <a:gd name="connsiteX4" fmla="*/ 47979 w 285175"/>
                  <a:gd name="connsiteY4" fmla="*/ 342809 h 342409"/>
                  <a:gd name="connsiteX5" fmla="*/ 450 w 285175"/>
                  <a:gd name="connsiteY5" fmla="*/ 308568 h 342409"/>
                  <a:gd name="connsiteX6" fmla="*/ 450 w 285175"/>
                  <a:gd name="connsiteY6" fmla="*/ 34641 h 342409"/>
                  <a:gd name="connsiteX7" fmla="*/ 47979 w 285175"/>
                  <a:gd name="connsiteY7" fmla="*/ 400 h 34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175" h="342409">
                    <a:moveTo>
                      <a:pt x="238097" y="400"/>
                    </a:moveTo>
                    <a:cubicBezTo>
                      <a:pt x="264346" y="400"/>
                      <a:pt x="285626" y="15730"/>
                      <a:pt x="285626" y="34641"/>
                    </a:cubicBezTo>
                    <a:lnTo>
                      <a:pt x="285626" y="308568"/>
                    </a:lnTo>
                    <a:cubicBezTo>
                      <a:pt x="285626" y="327479"/>
                      <a:pt x="264346" y="342809"/>
                      <a:pt x="238097" y="342809"/>
                    </a:cubicBezTo>
                    <a:lnTo>
                      <a:pt x="47979" y="342809"/>
                    </a:lnTo>
                    <a:cubicBezTo>
                      <a:pt x="21730" y="342809"/>
                      <a:pt x="450" y="327479"/>
                      <a:pt x="450" y="308568"/>
                    </a:cubicBezTo>
                    <a:lnTo>
                      <a:pt x="450" y="34641"/>
                    </a:lnTo>
                    <a:cubicBezTo>
                      <a:pt x="450" y="15730"/>
                      <a:pt x="21730" y="400"/>
                      <a:pt x="47979" y="400"/>
                    </a:cubicBezTo>
                    <a:close/>
                  </a:path>
                </a:pathLst>
              </a:custGeom>
              <a:solidFill>
                <a:srgbClr val="EEEEEE"/>
              </a:solidFill>
              <a:ln w="9504" cap="flat">
                <a:solidFill>
                  <a:srgbClr val="333333"/>
                </a:solidFill>
                <a:prstDash val="solid"/>
                <a:miter/>
              </a:ln>
            </p:spPr>
            <p:txBody>
              <a:bodyPr rtlCol="0" anchor="ctr"/>
              <a:lstStyle/>
              <a:p>
                <a:pPr algn="ctr"/>
                <a:endParaRPr lang="en-IN" sz="2400"/>
              </a:p>
            </p:txBody>
          </p:sp>
          <p:sp>
            <p:nvSpPr>
              <p:cNvPr id="85" name="Freeform: Shape 84">
                <a:extLst>
                  <a:ext uri="{FF2B5EF4-FFF2-40B4-BE49-F238E27FC236}">
                    <a16:creationId xmlns:a16="http://schemas.microsoft.com/office/drawing/2014/main" id="{3A22CDE8-FDA8-889B-2624-3537CD02495E}"/>
                  </a:ext>
                </a:extLst>
              </p:cNvPr>
              <p:cNvSpPr/>
              <p:nvPr/>
            </p:nvSpPr>
            <p:spPr>
              <a:xfrm>
                <a:off x="4577469" y="3144308"/>
                <a:ext cx="95058" cy="68481"/>
              </a:xfrm>
              <a:custGeom>
                <a:avLst/>
                <a:gdLst>
                  <a:gd name="connsiteX0" fmla="*/ 95509 w 95058"/>
                  <a:gd name="connsiteY0" fmla="*/ 34641 h 68481"/>
                  <a:gd name="connsiteX1" fmla="*/ 47979 w 95058"/>
                  <a:gd name="connsiteY1" fmla="*/ 68882 h 68481"/>
                  <a:gd name="connsiteX2" fmla="*/ 450 w 95058"/>
                  <a:gd name="connsiteY2" fmla="*/ 34641 h 68481"/>
                  <a:gd name="connsiteX3" fmla="*/ 47979 w 95058"/>
                  <a:gd name="connsiteY3" fmla="*/ 400 h 68481"/>
                  <a:gd name="connsiteX4" fmla="*/ 95509 w 95058"/>
                  <a:gd name="connsiteY4" fmla="*/ 34641 h 68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58" h="68481">
                    <a:moveTo>
                      <a:pt x="95509" y="34641"/>
                    </a:moveTo>
                    <a:cubicBezTo>
                      <a:pt x="95509" y="53552"/>
                      <a:pt x="74229" y="68882"/>
                      <a:pt x="47979" y="68882"/>
                    </a:cubicBezTo>
                    <a:cubicBezTo>
                      <a:pt x="21730" y="68882"/>
                      <a:pt x="450" y="53552"/>
                      <a:pt x="450" y="34641"/>
                    </a:cubicBezTo>
                    <a:cubicBezTo>
                      <a:pt x="450" y="15730"/>
                      <a:pt x="21730" y="400"/>
                      <a:pt x="47979" y="400"/>
                    </a:cubicBezTo>
                    <a:cubicBezTo>
                      <a:pt x="74229" y="400"/>
                      <a:pt x="95509" y="15730"/>
                      <a:pt x="95509" y="34641"/>
                    </a:cubicBezTo>
                    <a:close/>
                  </a:path>
                </a:pathLst>
              </a:custGeom>
              <a:solidFill>
                <a:srgbClr val="333333"/>
              </a:solidFill>
              <a:ln w="9504" cap="flat">
                <a:noFill/>
                <a:prstDash val="solid"/>
                <a:miter/>
              </a:ln>
            </p:spPr>
            <p:txBody>
              <a:bodyPr rtlCol="0" anchor="ctr"/>
              <a:lstStyle/>
              <a:p>
                <a:pPr algn="ctr"/>
                <a:endParaRPr lang="en-IN" sz="2400"/>
              </a:p>
            </p:txBody>
          </p:sp>
          <p:sp>
            <p:nvSpPr>
              <p:cNvPr id="86" name="TextBox 85">
                <a:extLst>
                  <a:ext uri="{FF2B5EF4-FFF2-40B4-BE49-F238E27FC236}">
                    <a16:creationId xmlns:a16="http://schemas.microsoft.com/office/drawing/2014/main" id="{594C92A6-2AF7-2D03-F695-5EFA3BA17BF9}"/>
                  </a:ext>
                </a:extLst>
              </p:cNvPr>
              <p:cNvSpPr txBox="1"/>
              <p:nvPr/>
            </p:nvSpPr>
            <p:spPr>
              <a:xfrm>
                <a:off x="4531222" y="3215007"/>
                <a:ext cx="187551" cy="161583"/>
              </a:xfrm>
              <a:prstGeom prst="rect">
                <a:avLst/>
              </a:prstGeom>
              <a:noFill/>
              <a:ln>
                <a:noFill/>
              </a:ln>
            </p:spPr>
            <p:txBody>
              <a:bodyPr wrap="none" lIns="0" tIns="0" rIns="0" bIns="0" rtlCol="0">
                <a:spAutoFit/>
              </a:bodyPr>
              <a:lstStyle/>
              <a:p>
                <a:pPr algn="ctr" defTabSz="239994">
                  <a:tabLst>
                    <a:tab pos="239994" algn="l"/>
                  </a:tabLst>
                </a:pPr>
                <a:r>
                  <a:rPr lang="en-IN" sz="1400" b="1" dirty="0">
                    <a:ln/>
                    <a:solidFill>
                      <a:srgbClr val="333333"/>
                    </a:solidFill>
                    <a:latin typeface="Arial"/>
                    <a:cs typeface="Arial"/>
                    <a:sym typeface="Arial"/>
                    <a:rtl val="0"/>
                  </a:rPr>
                  <a:t>UE</a:t>
                </a:r>
              </a:p>
            </p:txBody>
          </p:sp>
        </p:grpSp>
        <p:grpSp>
          <p:nvGrpSpPr>
            <p:cNvPr id="87" name="Graphic 3">
              <a:extLst>
                <a:ext uri="{FF2B5EF4-FFF2-40B4-BE49-F238E27FC236}">
                  <a16:creationId xmlns:a16="http://schemas.microsoft.com/office/drawing/2014/main" id="{DA3E25EC-EF4A-CB54-69EE-A14FFC453CD8}"/>
                </a:ext>
              </a:extLst>
            </p:cNvPr>
            <p:cNvGrpSpPr/>
            <p:nvPr/>
          </p:nvGrpSpPr>
          <p:grpSpPr>
            <a:xfrm>
              <a:off x="3104061" y="2324743"/>
              <a:ext cx="3041875" cy="614118"/>
              <a:chOff x="3104061" y="2324743"/>
              <a:chExt cx="3041875" cy="614118"/>
            </a:xfrm>
          </p:grpSpPr>
          <p:sp>
            <p:nvSpPr>
              <p:cNvPr id="88" name="Freeform: Shape 87">
                <a:extLst>
                  <a:ext uri="{FF2B5EF4-FFF2-40B4-BE49-F238E27FC236}">
                    <a16:creationId xmlns:a16="http://schemas.microsoft.com/office/drawing/2014/main" id="{D9A7340A-C81B-9C14-B6FB-0251F4F1D3B6}"/>
                  </a:ext>
                </a:extLst>
              </p:cNvPr>
              <p:cNvSpPr/>
              <p:nvPr/>
            </p:nvSpPr>
            <p:spPr>
              <a:xfrm>
                <a:off x="3104061" y="2870380"/>
                <a:ext cx="1140703" cy="68481"/>
              </a:xfrm>
              <a:custGeom>
                <a:avLst/>
                <a:gdLst>
                  <a:gd name="connsiteX0" fmla="*/ 450 w 1140703"/>
                  <a:gd name="connsiteY0" fmla="*/ 400 h 68481"/>
                  <a:gd name="connsiteX1" fmla="*/ 1141153 w 1140703"/>
                  <a:gd name="connsiteY1" fmla="*/ 68882 h 68481"/>
                </a:gdLst>
                <a:ahLst/>
                <a:cxnLst>
                  <a:cxn ang="0">
                    <a:pos x="connsiteX0" y="connsiteY0"/>
                  </a:cxn>
                  <a:cxn ang="0">
                    <a:pos x="connsiteX1" y="connsiteY1"/>
                  </a:cxn>
                </a:cxnLst>
                <a:rect l="l" t="t" r="r" b="b"/>
                <a:pathLst>
                  <a:path w="1140703" h="68481">
                    <a:moveTo>
                      <a:pt x="450" y="400"/>
                    </a:moveTo>
                    <a:cubicBezTo>
                      <a:pt x="380684" y="34641"/>
                      <a:pt x="760919" y="68882"/>
                      <a:pt x="1141153" y="68882"/>
                    </a:cubicBezTo>
                  </a:path>
                </a:pathLst>
              </a:custGeom>
              <a:noFill/>
              <a:ln w="28511" cap="flat">
                <a:solidFill>
                  <a:srgbClr val="4A5AF7">
                    <a:alpha val="50000"/>
                  </a:srgbClr>
                </a:solidFill>
                <a:custDash>
                  <a:ds d="75000" sp="0"/>
                </a:custDash>
                <a:miter/>
              </a:ln>
            </p:spPr>
            <p:txBody>
              <a:bodyPr rtlCol="0" anchor="ctr"/>
              <a:lstStyle/>
              <a:p>
                <a:pPr algn="ctr"/>
                <a:endParaRPr lang="en-IN" sz="2400"/>
              </a:p>
            </p:txBody>
          </p:sp>
          <p:sp>
            <p:nvSpPr>
              <p:cNvPr id="89" name="Freeform: Shape 88">
                <a:extLst>
                  <a:ext uri="{FF2B5EF4-FFF2-40B4-BE49-F238E27FC236}">
                    <a16:creationId xmlns:a16="http://schemas.microsoft.com/office/drawing/2014/main" id="{CE58B6E8-43A7-A314-4BBE-6014260ABC2A}"/>
                  </a:ext>
                </a:extLst>
              </p:cNvPr>
              <p:cNvSpPr/>
              <p:nvPr/>
            </p:nvSpPr>
            <p:spPr>
              <a:xfrm>
                <a:off x="5005233" y="2870380"/>
                <a:ext cx="1140703" cy="68481"/>
              </a:xfrm>
              <a:custGeom>
                <a:avLst/>
                <a:gdLst>
                  <a:gd name="connsiteX0" fmla="*/ 450 w 1140703"/>
                  <a:gd name="connsiteY0" fmla="*/ 68882 h 68481"/>
                  <a:gd name="connsiteX1" fmla="*/ 1141153 w 1140703"/>
                  <a:gd name="connsiteY1" fmla="*/ 400 h 68481"/>
                </a:gdLst>
                <a:ahLst/>
                <a:cxnLst>
                  <a:cxn ang="0">
                    <a:pos x="connsiteX0" y="connsiteY0"/>
                  </a:cxn>
                  <a:cxn ang="0">
                    <a:pos x="connsiteX1" y="connsiteY1"/>
                  </a:cxn>
                </a:cxnLst>
                <a:rect l="l" t="t" r="r" b="b"/>
                <a:pathLst>
                  <a:path w="1140703" h="68481">
                    <a:moveTo>
                      <a:pt x="450" y="68882"/>
                    </a:moveTo>
                    <a:cubicBezTo>
                      <a:pt x="380684" y="68882"/>
                      <a:pt x="760919" y="34641"/>
                      <a:pt x="1141153" y="400"/>
                    </a:cubicBezTo>
                  </a:path>
                </a:pathLst>
              </a:custGeom>
              <a:noFill/>
              <a:ln w="38015" cap="flat">
                <a:solidFill>
                  <a:srgbClr val="40C463"/>
                </a:solidFill>
                <a:custDash>
                  <a:ds d="75000" sp="0"/>
                </a:custDash>
                <a:miter/>
              </a:ln>
            </p:spPr>
            <p:txBody>
              <a:bodyPr rtlCol="0" anchor="ctr"/>
              <a:lstStyle/>
              <a:p>
                <a:pPr algn="ctr"/>
                <a:endParaRPr lang="en-IN" sz="2400"/>
              </a:p>
            </p:txBody>
          </p:sp>
          <p:sp>
            <p:nvSpPr>
              <p:cNvPr id="90" name="Freeform: Shape 89">
                <a:extLst>
                  <a:ext uri="{FF2B5EF4-FFF2-40B4-BE49-F238E27FC236}">
                    <a16:creationId xmlns:a16="http://schemas.microsoft.com/office/drawing/2014/main" id="{06B9F9CC-4723-638D-3DE7-5E9FDA7DC971}"/>
                  </a:ext>
                </a:extLst>
              </p:cNvPr>
              <p:cNvSpPr/>
              <p:nvPr/>
            </p:nvSpPr>
            <p:spPr>
              <a:xfrm>
                <a:off x="3470180" y="2336451"/>
                <a:ext cx="2317925" cy="342409"/>
              </a:xfrm>
              <a:custGeom>
                <a:avLst/>
                <a:gdLst>
                  <a:gd name="connsiteX0" fmla="*/ 1806563 w 1901172"/>
                  <a:gd name="connsiteY0" fmla="*/ 400 h 342409"/>
                  <a:gd name="connsiteX1" fmla="*/ 1901622 w 1901172"/>
                  <a:gd name="connsiteY1" fmla="*/ 68882 h 342409"/>
                  <a:gd name="connsiteX2" fmla="*/ 1901622 w 1901172"/>
                  <a:gd name="connsiteY2" fmla="*/ 274327 h 342409"/>
                  <a:gd name="connsiteX3" fmla="*/ 1806563 w 1901172"/>
                  <a:gd name="connsiteY3" fmla="*/ 342809 h 342409"/>
                  <a:gd name="connsiteX4" fmla="*/ 95509 w 1901172"/>
                  <a:gd name="connsiteY4" fmla="*/ 342809 h 342409"/>
                  <a:gd name="connsiteX5" fmla="*/ 450 w 1901172"/>
                  <a:gd name="connsiteY5" fmla="*/ 274327 h 342409"/>
                  <a:gd name="connsiteX6" fmla="*/ 450 w 1901172"/>
                  <a:gd name="connsiteY6" fmla="*/ 68882 h 342409"/>
                  <a:gd name="connsiteX7" fmla="*/ 95509 w 1901172"/>
                  <a:gd name="connsiteY7" fmla="*/ 400 h 34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1172" h="342409">
                    <a:moveTo>
                      <a:pt x="1806563" y="400"/>
                    </a:moveTo>
                    <a:cubicBezTo>
                      <a:pt x="1859063" y="400"/>
                      <a:pt x="1901622" y="31060"/>
                      <a:pt x="1901622" y="68882"/>
                    </a:cubicBezTo>
                    <a:lnTo>
                      <a:pt x="1901622" y="274327"/>
                    </a:lnTo>
                    <a:cubicBezTo>
                      <a:pt x="1901622" y="312149"/>
                      <a:pt x="1859063" y="342809"/>
                      <a:pt x="1806563" y="342809"/>
                    </a:cubicBezTo>
                    <a:lnTo>
                      <a:pt x="95509" y="342809"/>
                    </a:lnTo>
                    <a:cubicBezTo>
                      <a:pt x="43009" y="342809"/>
                      <a:pt x="450" y="312149"/>
                      <a:pt x="450" y="274327"/>
                    </a:cubicBezTo>
                    <a:lnTo>
                      <a:pt x="450" y="68882"/>
                    </a:lnTo>
                    <a:cubicBezTo>
                      <a:pt x="450" y="31060"/>
                      <a:pt x="43009" y="400"/>
                      <a:pt x="95509" y="400"/>
                    </a:cubicBezTo>
                    <a:close/>
                  </a:path>
                </a:pathLst>
              </a:custGeom>
              <a:solidFill>
                <a:srgbClr val="FFFFFF"/>
              </a:solidFill>
              <a:ln w="19008" cap="flat">
                <a:solidFill>
                  <a:srgbClr val="F98335"/>
                </a:solidFill>
                <a:prstDash val="solid"/>
                <a:miter/>
              </a:ln>
            </p:spPr>
            <p:txBody>
              <a:bodyPr rtlCol="0" anchor="ctr"/>
              <a:lstStyle/>
              <a:p>
                <a:pPr algn="ctr"/>
                <a:endParaRPr lang="en-IN" sz="2400"/>
              </a:p>
            </p:txBody>
          </p:sp>
          <p:sp>
            <p:nvSpPr>
              <p:cNvPr id="91" name="TextBox 90">
                <a:extLst>
                  <a:ext uri="{FF2B5EF4-FFF2-40B4-BE49-F238E27FC236}">
                    <a16:creationId xmlns:a16="http://schemas.microsoft.com/office/drawing/2014/main" id="{978308C9-0A4F-E49B-EED2-CED7599AB90D}"/>
                  </a:ext>
                </a:extLst>
              </p:cNvPr>
              <p:cNvSpPr txBox="1"/>
              <p:nvPr/>
            </p:nvSpPr>
            <p:spPr>
              <a:xfrm>
                <a:off x="4263722" y="2324743"/>
                <a:ext cx="722554" cy="161583"/>
              </a:xfrm>
              <a:prstGeom prst="rect">
                <a:avLst/>
              </a:prstGeom>
              <a:noFill/>
              <a:ln>
                <a:noFill/>
              </a:ln>
            </p:spPr>
            <p:txBody>
              <a:bodyPr wrap="none" lIns="0" tIns="0" rIns="0" bIns="0" rtlCol="0">
                <a:spAutoFit/>
              </a:bodyPr>
              <a:lstStyle/>
              <a:p>
                <a:pPr algn="ctr" defTabSz="239994">
                  <a:tabLst>
                    <a:tab pos="239994" algn="l"/>
                  </a:tabLst>
                </a:pPr>
                <a:r>
                  <a:rPr lang="en-IN" sz="1400" b="1" dirty="0">
                    <a:ln/>
                    <a:solidFill>
                      <a:srgbClr val="F98335"/>
                    </a:solidFill>
                    <a:latin typeface="Arial"/>
                    <a:cs typeface="Arial"/>
                    <a:sym typeface="Arial"/>
                    <a:rtl val="0"/>
                  </a:rPr>
                  <a:t>Evaluation:</a:t>
                </a:r>
              </a:p>
            </p:txBody>
          </p:sp>
          <p:sp>
            <p:nvSpPr>
              <p:cNvPr id="92" name="TextBox 91">
                <a:extLst>
                  <a:ext uri="{FF2B5EF4-FFF2-40B4-BE49-F238E27FC236}">
                    <a16:creationId xmlns:a16="http://schemas.microsoft.com/office/drawing/2014/main" id="{8D0F847D-DF88-8E1A-AC92-0F3E678B3D0E}"/>
                  </a:ext>
                </a:extLst>
              </p:cNvPr>
              <p:cNvSpPr txBox="1"/>
              <p:nvPr/>
            </p:nvSpPr>
            <p:spPr>
              <a:xfrm>
                <a:off x="3666803" y="2475403"/>
                <a:ext cx="1916390" cy="138500"/>
              </a:xfrm>
              <a:prstGeom prst="rect">
                <a:avLst/>
              </a:prstGeom>
              <a:noFill/>
              <a:ln>
                <a:noFill/>
              </a:ln>
            </p:spPr>
            <p:txBody>
              <a:bodyPr wrap="none" lIns="0" tIns="0" rIns="0" bIns="0" rtlCol="0">
                <a:spAutoFit/>
              </a:bodyPr>
              <a:lstStyle/>
              <a:p>
                <a:pPr algn="ctr" defTabSz="239994">
                  <a:tabLst>
                    <a:tab pos="239994" algn="l"/>
                  </a:tabLst>
                </a:pPr>
                <a:r>
                  <a:rPr lang="en-IN" sz="1200" dirty="0">
                    <a:ln/>
                    <a:solidFill>
                      <a:srgbClr val="333333"/>
                    </a:solidFill>
                    <a:latin typeface="Arial"/>
                    <a:cs typeface="Arial"/>
                    <a:sym typeface="Arial"/>
                    <a:rtl val="0"/>
                  </a:rPr>
                  <a:t>-89 dBm + 3 dB (-86 dBm) &gt; -92 dBm</a:t>
                </a:r>
              </a:p>
            </p:txBody>
          </p:sp>
        </p:grpSp>
      </p:grpSp>
      <p:grpSp>
        <p:nvGrpSpPr>
          <p:cNvPr id="93" name="Graphic 3">
            <a:extLst>
              <a:ext uri="{FF2B5EF4-FFF2-40B4-BE49-F238E27FC236}">
                <a16:creationId xmlns:a16="http://schemas.microsoft.com/office/drawing/2014/main" id="{A21E9D1C-B8E1-0273-76F2-E34C6BE54E06}"/>
              </a:ext>
            </a:extLst>
          </p:cNvPr>
          <p:cNvGrpSpPr/>
          <p:nvPr/>
        </p:nvGrpSpPr>
        <p:grpSpPr>
          <a:xfrm>
            <a:off x="934513" y="5215073"/>
            <a:ext cx="10301944" cy="713829"/>
            <a:chOff x="822655" y="3911304"/>
            <a:chExt cx="7604688" cy="535372"/>
          </a:xfrm>
        </p:grpSpPr>
        <p:sp>
          <p:nvSpPr>
            <p:cNvPr id="94" name="Freeform: Shape 93">
              <a:extLst>
                <a:ext uri="{FF2B5EF4-FFF2-40B4-BE49-F238E27FC236}">
                  <a16:creationId xmlns:a16="http://schemas.microsoft.com/office/drawing/2014/main" id="{EE8F9DBF-F122-8210-9CE8-4D760CBBF722}"/>
                </a:ext>
              </a:extLst>
            </p:cNvPr>
            <p:cNvSpPr/>
            <p:nvPr/>
          </p:nvSpPr>
          <p:spPr>
            <a:xfrm>
              <a:off x="822655" y="3966089"/>
              <a:ext cx="7604688" cy="6848"/>
            </a:xfrm>
            <a:custGeom>
              <a:avLst/>
              <a:gdLst>
                <a:gd name="connsiteX0" fmla="*/ 450 w 7604688"/>
                <a:gd name="connsiteY0" fmla="*/ 550 h 6848"/>
                <a:gd name="connsiteX1" fmla="*/ 7605138 w 7604688"/>
                <a:gd name="connsiteY1" fmla="*/ 550 h 6848"/>
              </a:gdLst>
              <a:ahLst/>
              <a:cxnLst>
                <a:cxn ang="0">
                  <a:pos x="connsiteX0" y="connsiteY0"/>
                </a:cxn>
                <a:cxn ang="0">
                  <a:pos x="connsiteX1" y="connsiteY1"/>
                </a:cxn>
              </a:cxnLst>
              <a:rect l="l" t="t" r="r" b="b"/>
              <a:pathLst>
                <a:path w="7604688" h="6848">
                  <a:moveTo>
                    <a:pt x="450" y="550"/>
                  </a:moveTo>
                  <a:lnTo>
                    <a:pt x="7605138" y="550"/>
                  </a:lnTo>
                </a:path>
              </a:pathLst>
            </a:custGeom>
            <a:ln w="28511" cap="flat">
              <a:solidFill>
                <a:srgbClr val="333333"/>
              </a:solidFill>
              <a:prstDash val="solid"/>
              <a:miter/>
            </a:ln>
          </p:spPr>
          <p:txBody>
            <a:bodyPr rtlCol="0" anchor="ctr"/>
            <a:lstStyle/>
            <a:p>
              <a:pPr algn="ctr"/>
              <a:endParaRPr lang="en-IN" sz="2400"/>
            </a:p>
          </p:txBody>
        </p:sp>
        <p:sp>
          <p:nvSpPr>
            <p:cNvPr id="95" name="Freeform: Shape 94">
              <a:extLst>
                <a:ext uri="{FF2B5EF4-FFF2-40B4-BE49-F238E27FC236}">
                  <a16:creationId xmlns:a16="http://schemas.microsoft.com/office/drawing/2014/main" id="{594399F6-F133-C957-920F-DFFF63A3250B}"/>
                </a:ext>
              </a:extLst>
            </p:cNvPr>
            <p:cNvSpPr/>
            <p:nvPr/>
          </p:nvSpPr>
          <p:spPr>
            <a:xfrm>
              <a:off x="1507076" y="3911304"/>
              <a:ext cx="152093" cy="109570"/>
            </a:xfrm>
            <a:custGeom>
              <a:avLst/>
              <a:gdLst>
                <a:gd name="connsiteX0" fmla="*/ 152544 w 152093"/>
                <a:gd name="connsiteY0" fmla="*/ 55335 h 109570"/>
                <a:gd name="connsiteX1" fmla="*/ 76497 w 152093"/>
                <a:gd name="connsiteY1" fmla="*/ 110121 h 109570"/>
                <a:gd name="connsiteX2" fmla="*/ 450 w 152093"/>
                <a:gd name="connsiteY2" fmla="*/ 55335 h 109570"/>
                <a:gd name="connsiteX3" fmla="*/ 76497 w 152093"/>
                <a:gd name="connsiteY3" fmla="*/ 550 h 109570"/>
                <a:gd name="connsiteX4" fmla="*/ 152544 w 152093"/>
                <a:gd name="connsiteY4" fmla="*/ 55335 h 10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93" h="109570">
                  <a:moveTo>
                    <a:pt x="152544" y="55335"/>
                  </a:moveTo>
                  <a:cubicBezTo>
                    <a:pt x="152544" y="85593"/>
                    <a:pt x="118496" y="110121"/>
                    <a:pt x="76497" y="110121"/>
                  </a:cubicBezTo>
                  <a:cubicBezTo>
                    <a:pt x="34497" y="110121"/>
                    <a:pt x="450" y="85593"/>
                    <a:pt x="450" y="55335"/>
                  </a:cubicBezTo>
                  <a:cubicBezTo>
                    <a:pt x="450" y="25078"/>
                    <a:pt x="34497" y="550"/>
                    <a:pt x="76497" y="550"/>
                  </a:cubicBezTo>
                  <a:cubicBezTo>
                    <a:pt x="118496" y="550"/>
                    <a:pt x="152544" y="25078"/>
                    <a:pt x="152544" y="55335"/>
                  </a:cubicBezTo>
                  <a:close/>
                </a:path>
              </a:pathLst>
            </a:custGeom>
            <a:solidFill>
              <a:srgbClr val="4A5AF7"/>
            </a:solidFill>
            <a:ln w="9504" cap="flat">
              <a:noFill/>
              <a:prstDash val="solid"/>
              <a:miter/>
            </a:ln>
          </p:spPr>
          <p:txBody>
            <a:bodyPr rtlCol="0" anchor="ctr"/>
            <a:lstStyle/>
            <a:p>
              <a:pPr algn="ctr"/>
              <a:endParaRPr lang="en-IN" sz="2400"/>
            </a:p>
          </p:txBody>
        </p:sp>
        <p:sp>
          <p:nvSpPr>
            <p:cNvPr id="96" name="Freeform: Shape 95">
              <a:extLst>
                <a:ext uri="{FF2B5EF4-FFF2-40B4-BE49-F238E27FC236}">
                  <a16:creationId xmlns:a16="http://schemas.microsoft.com/office/drawing/2014/main" id="{9FAF2CDB-69F0-2066-4B73-DFDBB34A52A9}"/>
                </a:ext>
              </a:extLst>
            </p:cNvPr>
            <p:cNvSpPr/>
            <p:nvPr/>
          </p:nvSpPr>
          <p:spPr>
            <a:xfrm>
              <a:off x="3028014" y="3911304"/>
              <a:ext cx="152093" cy="109570"/>
            </a:xfrm>
            <a:custGeom>
              <a:avLst/>
              <a:gdLst>
                <a:gd name="connsiteX0" fmla="*/ 152544 w 152093"/>
                <a:gd name="connsiteY0" fmla="*/ 55335 h 109570"/>
                <a:gd name="connsiteX1" fmla="*/ 76497 w 152093"/>
                <a:gd name="connsiteY1" fmla="*/ 110121 h 109570"/>
                <a:gd name="connsiteX2" fmla="*/ 450 w 152093"/>
                <a:gd name="connsiteY2" fmla="*/ 55335 h 109570"/>
                <a:gd name="connsiteX3" fmla="*/ 76497 w 152093"/>
                <a:gd name="connsiteY3" fmla="*/ 550 h 109570"/>
                <a:gd name="connsiteX4" fmla="*/ 152544 w 152093"/>
                <a:gd name="connsiteY4" fmla="*/ 55335 h 10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93" h="109570">
                  <a:moveTo>
                    <a:pt x="152544" y="55335"/>
                  </a:moveTo>
                  <a:cubicBezTo>
                    <a:pt x="152544" y="85593"/>
                    <a:pt x="118496" y="110121"/>
                    <a:pt x="76497" y="110121"/>
                  </a:cubicBezTo>
                  <a:cubicBezTo>
                    <a:pt x="34497" y="110121"/>
                    <a:pt x="450" y="85593"/>
                    <a:pt x="450" y="55335"/>
                  </a:cubicBezTo>
                  <a:cubicBezTo>
                    <a:pt x="450" y="25078"/>
                    <a:pt x="34497" y="550"/>
                    <a:pt x="76497" y="550"/>
                  </a:cubicBezTo>
                  <a:cubicBezTo>
                    <a:pt x="118496" y="550"/>
                    <a:pt x="152544" y="25078"/>
                    <a:pt x="152544" y="55335"/>
                  </a:cubicBezTo>
                  <a:close/>
                </a:path>
              </a:pathLst>
            </a:custGeom>
            <a:solidFill>
              <a:srgbClr val="40C463"/>
            </a:solidFill>
            <a:ln w="9504" cap="flat">
              <a:noFill/>
              <a:prstDash val="solid"/>
              <a:miter/>
            </a:ln>
          </p:spPr>
          <p:txBody>
            <a:bodyPr rtlCol="0" anchor="ctr"/>
            <a:lstStyle/>
            <a:p>
              <a:pPr algn="ctr"/>
              <a:endParaRPr lang="en-IN" sz="2400"/>
            </a:p>
          </p:txBody>
        </p:sp>
        <p:sp>
          <p:nvSpPr>
            <p:cNvPr id="97" name="Freeform: Shape 96">
              <a:extLst>
                <a:ext uri="{FF2B5EF4-FFF2-40B4-BE49-F238E27FC236}">
                  <a16:creationId xmlns:a16="http://schemas.microsoft.com/office/drawing/2014/main" id="{20FC1262-63AA-9AFD-233F-CDE3C0BE5D1E}"/>
                </a:ext>
              </a:extLst>
            </p:cNvPr>
            <p:cNvSpPr/>
            <p:nvPr/>
          </p:nvSpPr>
          <p:spPr>
            <a:xfrm>
              <a:off x="4548952" y="3911304"/>
              <a:ext cx="152093" cy="109570"/>
            </a:xfrm>
            <a:custGeom>
              <a:avLst/>
              <a:gdLst>
                <a:gd name="connsiteX0" fmla="*/ 152544 w 152093"/>
                <a:gd name="connsiteY0" fmla="*/ 55335 h 109570"/>
                <a:gd name="connsiteX1" fmla="*/ 76497 w 152093"/>
                <a:gd name="connsiteY1" fmla="*/ 110121 h 109570"/>
                <a:gd name="connsiteX2" fmla="*/ 450 w 152093"/>
                <a:gd name="connsiteY2" fmla="*/ 55335 h 109570"/>
                <a:gd name="connsiteX3" fmla="*/ 76497 w 152093"/>
                <a:gd name="connsiteY3" fmla="*/ 550 h 109570"/>
                <a:gd name="connsiteX4" fmla="*/ 152544 w 152093"/>
                <a:gd name="connsiteY4" fmla="*/ 55335 h 10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93" h="109570">
                  <a:moveTo>
                    <a:pt x="152544" y="55335"/>
                  </a:moveTo>
                  <a:cubicBezTo>
                    <a:pt x="152544" y="85593"/>
                    <a:pt x="118496" y="110121"/>
                    <a:pt x="76497" y="110121"/>
                  </a:cubicBezTo>
                  <a:cubicBezTo>
                    <a:pt x="34497" y="110121"/>
                    <a:pt x="450" y="85593"/>
                    <a:pt x="450" y="55335"/>
                  </a:cubicBezTo>
                  <a:cubicBezTo>
                    <a:pt x="450" y="25078"/>
                    <a:pt x="34497" y="550"/>
                    <a:pt x="76497" y="550"/>
                  </a:cubicBezTo>
                  <a:cubicBezTo>
                    <a:pt x="118496" y="550"/>
                    <a:pt x="152544" y="25078"/>
                    <a:pt x="152544" y="55335"/>
                  </a:cubicBezTo>
                  <a:close/>
                </a:path>
              </a:pathLst>
            </a:custGeom>
            <a:solidFill>
              <a:srgbClr val="F98335"/>
            </a:solidFill>
            <a:ln w="9504" cap="flat">
              <a:noFill/>
              <a:prstDash val="solid"/>
              <a:miter/>
            </a:ln>
          </p:spPr>
          <p:txBody>
            <a:bodyPr rtlCol="0" anchor="ctr"/>
            <a:lstStyle/>
            <a:p>
              <a:pPr algn="ctr"/>
              <a:endParaRPr lang="en-IN" sz="2400"/>
            </a:p>
          </p:txBody>
        </p:sp>
        <p:sp>
          <p:nvSpPr>
            <p:cNvPr id="98" name="Freeform: Shape 97">
              <a:extLst>
                <a:ext uri="{FF2B5EF4-FFF2-40B4-BE49-F238E27FC236}">
                  <a16:creationId xmlns:a16="http://schemas.microsoft.com/office/drawing/2014/main" id="{FE55E22D-D1F9-5E34-DD9F-80756D4CA4C2}"/>
                </a:ext>
              </a:extLst>
            </p:cNvPr>
            <p:cNvSpPr/>
            <p:nvPr/>
          </p:nvSpPr>
          <p:spPr>
            <a:xfrm>
              <a:off x="6069889" y="3911304"/>
              <a:ext cx="152093" cy="109570"/>
            </a:xfrm>
            <a:custGeom>
              <a:avLst/>
              <a:gdLst>
                <a:gd name="connsiteX0" fmla="*/ 152544 w 152093"/>
                <a:gd name="connsiteY0" fmla="*/ 55335 h 109570"/>
                <a:gd name="connsiteX1" fmla="*/ 76497 w 152093"/>
                <a:gd name="connsiteY1" fmla="*/ 110121 h 109570"/>
                <a:gd name="connsiteX2" fmla="*/ 450 w 152093"/>
                <a:gd name="connsiteY2" fmla="*/ 55335 h 109570"/>
                <a:gd name="connsiteX3" fmla="*/ 76497 w 152093"/>
                <a:gd name="connsiteY3" fmla="*/ 550 h 109570"/>
                <a:gd name="connsiteX4" fmla="*/ 152544 w 152093"/>
                <a:gd name="connsiteY4" fmla="*/ 55335 h 10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93" h="109570">
                  <a:moveTo>
                    <a:pt x="152544" y="55335"/>
                  </a:moveTo>
                  <a:cubicBezTo>
                    <a:pt x="152544" y="85593"/>
                    <a:pt x="118496" y="110121"/>
                    <a:pt x="76497" y="110121"/>
                  </a:cubicBezTo>
                  <a:cubicBezTo>
                    <a:pt x="34497" y="110121"/>
                    <a:pt x="450" y="85593"/>
                    <a:pt x="450" y="55335"/>
                  </a:cubicBezTo>
                  <a:cubicBezTo>
                    <a:pt x="450" y="25078"/>
                    <a:pt x="34497" y="550"/>
                    <a:pt x="76497" y="550"/>
                  </a:cubicBezTo>
                  <a:cubicBezTo>
                    <a:pt x="118496" y="550"/>
                    <a:pt x="152544" y="25078"/>
                    <a:pt x="152544" y="55335"/>
                  </a:cubicBezTo>
                  <a:close/>
                </a:path>
              </a:pathLst>
            </a:custGeom>
            <a:solidFill>
              <a:srgbClr val="F15A35"/>
            </a:solidFill>
            <a:ln w="9504" cap="flat">
              <a:noFill/>
              <a:prstDash val="solid"/>
              <a:miter/>
            </a:ln>
          </p:spPr>
          <p:txBody>
            <a:bodyPr rtlCol="0" anchor="ctr"/>
            <a:lstStyle/>
            <a:p>
              <a:pPr algn="ctr"/>
              <a:endParaRPr lang="en-IN" sz="2400"/>
            </a:p>
          </p:txBody>
        </p:sp>
        <p:sp>
          <p:nvSpPr>
            <p:cNvPr id="99" name="Freeform: Shape 98">
              <a:extLst>
                <a:ext uri="{FF2B5EF4-FFF2-40B4-BE49-F238E27FC236}">
                  <a16:creationId xmlns:a16="http://schemas.microsoft.com/office/drawing/2014/main" id="{1D18813D-F7E6-D736-159C-AA35476FE46C}"/>
                </a:ext>
              </a:extLst>
            </p:cNvPr>
            <p:cNvSpPr/>
            <p:nvPr/>
          </p:nvSpPr>
          <p:spPr>
            <a:xfrm>
              <a:off x="7590827" y="3911304"/>
              <a:ext cx="152093" cy="109570"/>
            </a:xfrm>
            <a:custGeom>
              <a:avLst/>
              <a:gdLst>
                <a:gd name="connsiteX0" fmla="*/ 152544 w 152093"/>
                <a:gd name="connsiteY0" fmla="*/ 55335 h 109570"/>
                <a:gd name="connsiteX1" fmla="*/ 76497 w 152093"/>
                <a:gd name="connsiteY1" fmla="*/ 110121 h 109570"/>
                <a:gd name="connsiteX2" fmla="*/ 450 w 152093"/>
                <a:gd name="connsiteY2" fmla="*/ 55335 h 109570"/>
                <a:gd name="connsiteX3" fmla="*/ 76497 w 152093"/>
                <a:gd name="connsiteY3" fmla="*/ 550 h 109570"/>
                <a:gd name="connsiteX4" fmla="*/ 152544 w 152093"/>
                <a:gd name="connsiteY4" fmla="*/ 55335 h 10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93" h="109570">
                  <a:moveTo>
                    <a:pt x="152544" y="55335"/>
                  </a:moveTo>
                  <a:cubicBezTo>
                    <a:pt x="152544" y="85593"/>
                    <a:pt x="118496" y="110121"/>
                    <a:pt x="76497" y="110121"/>
                  </a:cubicBezTo>
                  <a:cubicBezTo>
                    <a:pt x="34497" y="110121"/>
                    <a:pt x="450" y="85593"/>
                    <a:pt x="450" y="55335"/>
                  </a:cubicBezTo>
                  <a:cubicBezTo>
                    <a:pt x="450" y="25078"/>
                    <a:pt x="34497" y="550"/>
                    <a:pt x="76497" y="550"/>
                  </a:cubicBezTo>
                  <a:cubicBezTo>
                    <a:pt x="118496" y="550"/>
                    <a:pt x="152544" y="25078"/>
                    <a:pt x="152544" y="55335"/>
                  </a:cubicBezTo>
                  <a:close/>
                </a:path>
              </a:pathLst>
            </a:custGeom>
            <a:solidFill>
              <a:srgbClr val="9C27B0"/>
            </a:solidFill>
            <a:ln w="9504" cap="flat">
              <a:noFill/>
              <a:prstDash val="solid"/>
              <a:miter/>
            </a:ln>
          </p:spPr>
          <p:txBody>
            <a:bodyPr rtlCol="0" anchor="ctr"/>
            <a:lstStyle/>
            <a:p>
              <a:pPr algn="ctr"/>
              <a:endParaRPr lang="en-IN" sz="2400"/>
            </a:p>
          </p:txBody>
        </p:sp>
        <p:sp>
          <p:nvSpPr>
            <p:cNvPr id="100" name="Freeform: Shape 99">
              <a:extLst>
                <a:ext uri="{FF2B5EF4-FFF2-40B4-BE49-F238E27FC236}">
                  <a16:creationId xmlns:a16="http://schemas.microsoft.com/office/drawing/2014/main" id="{FF846288-053F-CCB5-9526-E7AAEBD4F525}"/>
                </a:ext>
              </a:extLst>
            </p:cNvPr>
            <p:cNvSpPr/>
            <p:nvPr/>
          </p:nvSpPr>
          <p:spPr>
            <a:xfrm>
              <a:off x="1583123" y="3966089"/>
              <a:ext cx="9505" cy="171204"/>
            </a:xfrm>
            <a:custGeom>
              <a:avLst/>
              <a:gdLst>
                <a:gd name="connsiteX0" fmla="*/ 450 w 9505"/>
                <a:gd name="connsiteY0" fmla="*/ 550 h 171204"/>
                <a:gd name="connsiteX1" fmla="*/ 450 w 9505"/>
                <a:gd name="connsiteY1" fmla="*/ 171755 h 171204"/>
              </a:gdLst>
              <a:ahLst/>
              <a:cxnLst>
                <a:cxn ang="0">
                  <a:pos x="connsiteX0" y="connsiteY0"/>
                </a:cxn>
                <a:cxn ang="0">
                  <a:pos x="connsiteX1" y="connsiteY1"/>
                </a:cxn>
              </a:cxnLst>
              <a:rect l="l" t="t" r="r" b="b"/>
              <a:pathLst>
                <a:path w="9505" h="171204">
                  <a:moveTo>
                    <a:pt x="450" y="550"/>
                  </a:moveTo>
                  <a:lnTo>
                    <a:pt x="450" y="171755"/>
                  </a:lnTo>
                </a:path>
              </a:pathLst>
            </a:custGeom>
            <a:ln w="9504" cap="flat">
              <a:solidFill>
                <a:srgbClr val="333333"/>
              </a:solidFill>
              <a:custDash>
                <a:ds d="225000" sp="225000"/>
              </a:custDash>
              <a:miter/>
            </a:ln>
          </p:spPr>
          <p:txBody>
            <a:bodyPr rtlCol="0" anchor="ctr"/>
            <a:lstStyle/>
            <a:p>
              <a:pPr algn="ctr"/>
              <a:endParaRPr lang="en-IN" sz="2400"/>
            </a:p>
          </p:txBody>
        </p:sp>
        <p:sp>
          <p:nvSpPr>
            <p:cNvPr id="101" name="Freeform: Shape 100">
              <a:extLst>
                <a:ext uri="{FF2B5EF4-FFF2-40B4-BE49-F238E27FC236}">
                  <a16:creationId xmlns:a16="http://schemas.microsoft.com/office/drawing/2014/main" id="{0619B697-C873-2D7B-7FD3-7AAE7804CDF5}"/>
                </a:ext>
              </a:extLst>
            </p:cNvPr>
            <p:cNvSpPr/>
            <p:nvPr/>
          </p:nvSpPr>
          <p:spPr>
            <a:xfrm>
              <a:off x="942890" y="4137294"/>
              <a:ext cx="1397952" cy="309382"/>
            </a:xfrm>
            <a:custGeom>
              <a:avLst/>
              <a:gdLst>
                <a:gd name="connsiteX0" fmla="*/ 1093624 w 1140703"/>
                <a:gd name="connsiteY0" fmla="*/ 550 h 273927"/>
                <a:gd name="connsiteX1" fmla="*/ 1141153 w 1140703"/>
                <a:gd name="connsiteY1" fmla="*/ 34791 h 273927"/>
                <a:gd name="connsiteX2" fmla="*/ 1141153 w 1140703"/>
                <a:gd name="connsiteY2" fmla="*/ 240236 h 273927"/>
                <a:gd name="connsiteX3" fmla="*/ 1093624 w 1140703"/>
                <a:gd name="connsiteY3" fmla="*/ 274477 h 273927"/>
                <a:gd name="connsiteX4" fmla="*/ 47979 w 1140703"/>
                <a:gd name="connsiteY4" fmla="*/ 274477 h 273927"/>
                <a:gd name="connsiteX5" fmla="*/ 450 w 1140703"/>
                <a:gd name="connsiteY5" fmla="*/ 240236 h 273927"/>
                <a:gd name="connsiteX6" fmla="*/ 450 w 1140703"/>
                <a:gd name="connsiteY6" fmla="*/ 34791 h 273927"/>
                <a:gd name="connsiteX7" fmla="*/ 47979 w 1140703"/>
                <a:gd name="connsiteY7" fmla="*/ 550 h 27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0703" h="273927">
                  <a:moveTo>
                    <a:pt x="1093624" y="550"/>
                  </a:moveTo>
                  <a:cubicBezTo>
                    <a:pt x="1119874" y="550"/>
                    <a:pt x="1141153" y="15880"/>
                    <a:pt x="1141153" y="34791"/>
                  </a:cubicBezTo>
                  <a:lnTo>
                    <a:pt x="1141153" y="240236"/>
                  </a:lnTo>
                  <a:cubicBezTo>
                    <a:pt x="1141153" y="259147"/>
                    <a:pt x="1119874" y="274477"/>
                    <a:pt x="1093624" y="274477"/>
                  </a:cubicBezTo>
                  <a:lnTo>
                    <a:pt x="47979" y="274477"/>
                  </a:lnTo>
                  <a:cubicBezTo>
                    <a:pt x="21730" y="274477"/>
                    <a:pt x="450" y="259147"/>
                    <a:pt x="450" y="240236"/>
                  </a:cubicBezTo>
                  <a:lnTo>
                    <a:pt x="450" y="34791"/>
                  </a:lnTo>
                  <a:cubicBezTo>
                    <a:pt x="450" y="15880"/>
                    <a:pt x="21730" y="550"/>
                    <a:pt x="47979" y="550"/>
                  </a:cubicBezTo>
                  <a:close/>
                </a:path>
              </a:pathLst>
            </a:custGeom>
            <a:solidFill>
              <a:srgbClr val="EDEFFE"/>
            </a:solidFill>
            <a:ln w="19008" cap="flat">
              <a:solidFill>
                <a:schemeClr val="tx1"/>
              </a:solidFill>
              <a:prstDash val="solid"/>
              <a:miter/>
            </a:ln>
          </p:spPr>
          <p:txBody>
            <a:bodyPr rtlCol="0" anchor="ctr"/>
            <a:lstStyle/>
            <a:p>
              <a:pPr algn="ctr"/>
              <a:endParaRPr lang="en-IN" sz="2400">
                <a:solidFill>
                  <a:schemeClr val="tx1">
                    <a:lumMod val="75000"/>
                    <a:lumOff val="25000"/>
                  </a:schemeClr>
                </a:solidFill>
              </a:endParaRPr>
            </a:p>
          </p:txBody>
        </p:sp>
        <p:sp>
          <p:nvSpPr>
            <p:cNvPr id="102" name="TextBox 101">
              <a:extLst>
                <a:ext uri="{FF2B5EF4-FFF2-40B4-BE49-F238E27FC236}">
                  <a16:creationId xmlns:a16="http://schemas.microsoft.com/office/drawing/2014/main" id="{73EB351E-BFE6-C768-8249-7E7516FFB278}"/>
                </a:ext>
              </a:extLst>
            </p:cNvPr>
            <p:cNvSpPr txBox="1"/>
            <p:nvPr/>
          </p:nvSpPr>
          <p:spPr>
            <a:xfrm>
              <a:off x="1058067" y="4153208"/>
              <a:ext cx="1050112" cy="138500"/>
            </a:xfrm>
            <a:prstGeom prst="rect">
              <a:avLst/>
            </a:prstGeom>
            <a:noFill/>
            <a:ln>
              <a:noFill/>
            </a:ln>
          </p:spPr>
          <p:txBody>
            <a:bodyPr wrap="none" lIns="0" tIns="0" rIns="0" bIns="0" rtlCol="0">
              <a:spAutoFit/>
            </a:bodyPr>
            <a:lstStyle/>
            <a:p>
              <a:pPr algn="ctr" defTabSz="239994">
                <a:tabLst>
                  <a:tab pos="239994" algn="l"/>
                </a:tabLst>
              </a:pPr>
              <a:r>
                <a:rPr lang="en-IN" sz="1200" b="1" dirty="0">
                  <a:ln/>
                  <a:solidFill>
                    <a:srgbClr val="4A5AF7"/>
                  </a:solidFill>
                  <a:latin typeface="Arial"/>
                  <a:cs typeface="Arial"/>
                  <a:sym typeface="Arial"/>
                  <a:rtl val="0"/>
                </a:rPr>
                <a:t>Configure Event A3</a:t>
              </a:r>
            </a:p>
          </p:txBody>
        </p:sp>
        <p:sp>
          <p:nvSpPr>
            <p:cNvPr id="103" name="TextBox 102">
              <a:extLst>
                <a:ext uri="{FF2B5EF4-FFF2-40B4-BE49-F238E27FC236}">
                  <a16:creationId xmlns:a16="http://schemas.microsoft.com/office/drawing/2014/main" id="{BBCDDC02-E56E-7BB5-C5F3-4911D52A8876}"/>
                </a:ext>
              </a:extLst>
            </p:cNvPr>
            <p:cNvSpPr txBox="1"/>
            <p:nvPr/>
          </p:nvSpPr>
          <p:spPr>
            <a:xfrm>
              <a:off x="1035252" y="4269627"/>
              <a:ext cx="1095740" cy="115416"/>
            </a:xfrm>
            <a:prstGeom prst="rect">
              <a:avLst/>
            </a:prstGeom>
            <a:noFill/>
            <a:ln>
              <a:noFill/>
            </a:ln>
          </p:spPr>
          <p:txBody>
            <a:bodyPr wrap="none" lIns="0" tIns="0" rIns="0" bIns="0" rtlCol="0">
              <a:spAutoFit/>
            </a:bodyPr>
            <a:lstStyle/>
            <a:p>
              <a:pPr algn="ctr" defTabSz="239994">
                <a:tabLst>
                  <a:tab pos="239994" algn="l"/>
                </a:tabLst>
              </a:pPr>
              <a:r>
                <a:rPr lang="en-IN" sz="1000" dirty="0">
                  <a:ln/>
                  <a:solidFill>
                    <a:srgbClr val="4A5AF7"/>
                  </a:solidFill>
                  <a:latin typeface="Arial"/>
                  <a:cs typeface="Arial"/>
                  <a:sym typeface="Arial"/>
                  <a:rtl val="0"/>
                </a:rPr>
                <a:t>Offset_A3: +3 dB, TTT: 1s</a:t>
              </a:r>
            </a:p>
          </p:txBody>
        </p:sp>
        <p:sp>
          <p:nvSpPr>
            <p:cNvPr id="104" name="Freeform: Shape 103">
              <a:extLst>
                <a:ext uri="{FF2B5EF4-FFF2-40B4-BE49-F238E27FC236}">
                  <a16:creationId xmlns:a16="http://schemas.microsoft.com/office/drawing/2014/main" id="{21BFC27E-DBF6-68A8-AF3F-783560C0D14E}"/>
                </a:ext>
              </a:extLst>
            </p:cNvPr>
            <p:cNvSpPr/>
            <p:nvPr/>
          </p:nvSpPr>
          <p:spPr>
            <a:xfrm>
              <a:off x="3104061" y="3966089"/>
              <a:ext cx="9505" cy="171204"/>
            </a:xfrm>
            <a:custGeom>
              <a:avLst/>
              <a:gdLst>
                <a:gd name="connsiteX0" fmla="*/ 450 w 9505"/>
                <a:gd name="connsiteY0" fmla="*/ 550 h 171204"/>
                <a:gd name="connsiteX1" fmla="*/ 450 w 9505"/>
                <a:gd name="connsiteY1" fmla="*/ 171755 h 171204"/>
              </a:gdLst>
              <a:ahLst/>
              <a:cxnLst>
                <a:cxn ang="0">
                  <a:pos x="connsiteX0" y="connsiteY0"/>
                </a:cxn>
                <a:cxn ang="0">
                  <a:pos x="connsiteX1" y="connsiteY1"/>
                </a:cxn>
              </a:cxnLst>
              <a:rect l="l" t="t" r="r" b="b"/>
              <a:pathLst>
                <a:path w="9505" h="171204">
                  <a:moveTo>
                    <a:pt x="450" y="550"/>
                  </a:moveTo>
                  <a:lnTo>
                    <a:pt x="450" y="171755"/>
                  </a:lnTo>
                </a:path>
              </a:pathLst>
            </a:custGeom>
            <a:ln w="9504" cap="flat">
              <a:solidFill>
                <a:srgbClr val="333333"/>
              </a:solidFill>
              <a:custDash>
                <a:ds d="225000" sp="225000"/>
              </a:custDash>
              <a:miter/>
            </a:ln>
          </p:spPr>
          <p:txBody>
            <a:bodyPr rtlCol="0" anchor="ctr"/>
            <a:lstStyle/>
            <a:p>
              <a:pPr algn="ctr"/>
              <a:endParaRPr lang="en-IN" sz="2400"/>
            </a:p>
          </p:txBody>
        </p:sp>
        <p:sp>
          <p:nvSpPr>
            <p:cNvPr id="105" name="Freeform: Shape 104">
              <a:extLst>
                <a:ext uri="{FF2B5EF4-FFF2-40B4-BE49-F238E27FC236}">
                  <a16:creationId xmlns:a16="http://schemas.microsoft.com/office/drawing/2014/main" id="{07FAF704-0242-C536-3ED5-AB04506C293F}"/>
                </a:ext>
              </a:extLst>
            </p:cNvPr>
            <p:cNvSpPr/>
            <p:nvPr/>
          </p:nvSpPr>
          <p:spPr>
            <a:xfrm>
              <a:off x="2463827" y="4137294"/>
              <a:ext cx="1397952" cy="309382"/>
            </a:xfrm>
            <a:custGeom>
              <a:avLst/>
              <a:gdLst>
                <a:gd name="connsiteX0" fmla="*/ 1093624 w 1140703"/>
                <a:gd name="connsiteY0" fmla="*/ 550 h 273927"/>
                <a:gd name="connsiteX1" fmla="*/ 1141153 w 1140703"/>
                <a:gd name="connsiteY1" fmla="*/ 34791 h 273927"/>
                <a:gd name="connsiteX2" fmla="*/ 1141153 w 1140703"/>
                <a:gd name="connsiteY2" fmla="*/ 240236 h 273927"/>
                <a:gd name="connsiteX3" fmla="*/ 1093624 w 1140703"/>
                <a:gd name="connsiteY3" fmla="*/ 274477 h 273927"/>
                <a:gd name="connsiteX4" fmla="*/ 47979 w 1140703"/>
                <a:gd name="connsiteY4" fmla="*/ 274477 h 273927"/>
                <a:gd name="connsiteX5" fmla="*/ 450 w 1140703"/>
                <a:gd name="connsiteY5" fmla="*/ 240236 h 273927"/>
                <a:gd name="connsiteX6" fmla="*/ 450 w 1140703"/>
                <a:gd name="connsiteY6" fmla="*/ 34791 h 273927"/>
                <a:gd name="connsiteX7" fmla="*/ 47979 w 1140703"/>
                <a:gd name="connsiteY7" fmla="*/ 550 h 27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0703" h="273927">
                  <a:moveTo>
                    <a:pt x="1093624" y="550"/>
                  </a:moveTo>
                  <a:cubicBezTo>
                    <a:pt x="1119874" y="550"/>
                    <a:pt x="1141153" y="15880"/>
                    <a:pt x="1141153" y="34791"/>
                  </a:cubicBezTo>
                  <a:lnTo>
                    <a:pt x="1141153" y="240236"/>
                  </a:lnTo>
                  <a:cubicBezTo>
                    <a:pt x="1141153" y="259147"/>
                    <a:pt x="1119874" y="274477"/>
                    <a:pt x="1093624" y="274477"/>
                  </a:cubicBezTo>
                  <a:lnTo>
                    <a:pt x="47979" y="274477"/>
                  </a:lnTo>
                  <a:cubicBezTo>
                    <a:pt x="21730" y="274477"/>
                    <a:pt x="450" y="259147"/>
                    <a:pt x="450" y="240236"/>
                  </a:cubicBezTo>
                  <a:lnTo>
                    <a:pt x="450" y="34791"/>
                  </a:lnTo>
                  <a:cubicBezTo>
                    <a:pt x="450" y="15880"/>
                    <a:pt x="21730" y="550"/>
                    <a:pt x="47979" y="550"/>
                  </a:cubicBezTo>
                  <a:close/>
                </a:path>
              </a:pathLst>
            </a:custGeom>
            <a:solidFill>
              <a:srgbClr val="E6F8E9"/>
            </a:solidFill>
            <a:ln w="19008" cap="flat">
              <a:solidFill>
                <a:schemeClr val="tx1"/>
              </a:solidFill>
              <a:prstDash val="solid"/>
              <a:miter/>
            </a:ln>
          </p:spPr>
          <p:txBody>
            <a:bodyPr rtlCol="0" anchor="ctr"/>
            <a:lstStyle/>
            <a:p>
              <a:pPr algn="ctr"/>
              <a:endParaRPr lang="en-IN" sz="2400">
                <a:solidFill>
                  <a:schemeClr val="tx1">
                    <a:lumMod val="75000"/>
                    <a:lumOff val="25000"/>
                  </a:schemeClr>
                </a:solidFill>
              </a:endParaRPr>
            </a:p>
          </p:txBody>
        </p:sp>
        <p:sp>
          <p:nvSpPr>
            <p:cNvPr id="106" name="TextBox 105">
              <a:extLst>
                <a:ext uri="{FF2B5EF4-FFF2-40B4-BE49-F238E27FC236}">
                  <a16:creationId xmlns:a16="http://schemas.microsoft.com/office/drawing/2014/main" id="{984AE22F-6807-7755-4474-DB76A7D303E4}"/>
                </a:ext>
              </a:extLst>
            </p:cNvPr>
            <p:cNvSpPr txBox="1"/>
            <p:nvPr/>
          </p:nvSpPr>
          <p:spPr>
            <a:xfrm>
              <a:off x="2597013" y="4153208"/>
              <a:ext cx="1014092" cy="138500"/>
            </a:xfrm>
            <a:prstGeom prst="rect">
              <a:avLst/>
            </a:prstGeom>
            <a:noFill/>
            <a:ln>
              <a:noFill/>
            </a:ln>
          </p:spPr>
          <p:txBody>
            <a:bodyPr wrap="none" lIns="0" tIns="0" rIns="0" bIns="0" rtlCol="0">
              <a:spAutoFit/>
            </a:bodyPr>
            <a:lstStyle/>
            <a:p>
              <a:pPr algn="ctr" defTabSz="239994">
                <a:tabLst>
                  <a:tab pos="239994" algn="l"/>
                </a:tabLst>
              </a:pPr>
              <a:r>
                <a:rPr lang="en-IN" sz="1200" b="1" dirty="0">
                  <a:ln/>
                  <a:solidFill>
                    <a:srgbClr val="40C463"/>
                  </a:solidFill>
                  <a:latin typeface="Arial"/>
                  <a:cs typeface="Arial"/>
                  <a:sym typeface="Arial"/>
                  <a:rtl val="0"/>
                </a:rPr>
                <a:t>UE Measures Cells</a:t>
              </a:r>
            </a:p>
          </p:txBody>
        </p:sp>
        <p:sp>
          <p:nvSpPr>
            <p:cNvPr id="107" name="TextBox 106">
              <a:extLst>
                <a:ext uri="{FF2B5EF4-FFF2-40B4-BE49-F238E27FC236}">
                  <a16:creationId xmlns:a16="http://schemas.microsoft.com/office/drawing/2014/main" id="{C6AFF36F-118B-C342-59FF-7D0EB19BC568}"/>
                </a:ext>
              </a:extLst>
            </p:cNvPr>
            <p:cNvSpPr txBox="1"/>
            <p:nvPr/>
          </p:nvSpPr>
          <p:spPr>
            <a:xfrm>
              <a:off x="2519470" y="4297477"/>
              <a:ext cx="1269686" cy="92333"/>
            </a:xfrm>
            <a:prstGeom prst="rect">
              <a:avLst/>
            </a:prstGeom>
            <a:noFill/>
            <a:ln>
              <a:noFill/>
            </a:ln>
          </p:spPr>
          <p:txBody>
            <a:bodyPr wrap="none" lIns="0" tIns="0" rIns="0" bIns="0" rtlCol="0">
              <a:spAutoFit/>
            </a:bodyPr>
            <a:lstStyle/>
            <a:p>
              <a:pPr algn="ctr" defTabSz="239994">
                <a:tabLst>
                  <a:tab pos="239994" algn="l"/>
                </a:tabLst>
              </a:pPr>
              <a:r>
                <a:rPr lang="en-IN" sz="800" dirty="0">
                  <a:ln/>
                  <a:solidFill>
                    <a:schemeClr val="tx1">
                      <a:lumMod val="75000"/>
                      <a:lumOff val="25000"/>
                    </a:schemeClr>
                  </a:solidFill>
                  <a:latin typeface="Arial"/>
                  <a:cs typeface="Arial"/>
                  <a:sym typeface="Arial"/>
                  <a:rtl val="0"/>
                </a:rPr>
                <a:t>Serving: -92 dBm, Neighbor: -89 dBm</a:t>
              </a:r>
            </a:p>
          </p:txBody>
        </p:sp>
        <p:sp>
          <p:nvSpPr>
            <p:cNvPr id="108" name="Freeform: Shape 107">
              <a:extLst>
                <a:ext uri="{FF2B5EF4-FFF2-40B4-BE49-F238E27FC236}">
                  <a16:creationId xmlns:a16="http://schemas.microsoft.com/office/drawing/2014/main" id="{768075D3-E9AB-8D62-929E-760FB23BEC62}"/>
                </a:ext>
              </a:extLst>
            </p:cNvPr>
            <p:cNvSpPr/>
            <p:nvPr/>
          </p:nvSpPr>
          <p:spPr>
            <a:xfrm>
              <a:off x="4624999" y="3966089"/>
              <a:ext cx="9505" cy="171204"/>
            </a:xfrm>
            <a:custGeom>
              <a:avLst/>
              <a:gdLst>
                <a:gd name="connsiteX0" fmla="*/ 450 w 9505"/>
                <a:gd name="connsiteY0" fmla="*/ 550 h 171204"/>
                <a:gd name="connsiteX1" fmla="*/ 450 w 9505"/>
                <a:gd name="connsiteY1" fmla="*/ 171755 h 171204"/>
              </a:gdLst>
              <a:ahLst/>
              <a:cxnLst>
                <a:cxn ang="0">
                  <a:pos x="connsiteX0" y="connsiteY0"/>
                </a:cxn>
                <a:cxn ang="0">
                  <a:pos x="connsiteX1" y="connsiteY1"/>
                </a:cxn>
              </a:cxnLst>
              <a:rect l="l" t="t" r="r" b="b"/>
              <a:pathLst>
                <a:path w="9505" h="171204">
                  <a:moveTo>
                    <a:pt x="450" y="550"/>
                  </a:moveTo>
                  <a:lnTo>
                    <a:pt x="450" y="171755"/>
                  </a:lnTo>
                </a:path>
              </a:pathLst>
            </a:custGeom>
            <a:ln w="9504" cap="flat">
              <a:solidFill>
                <a:srgbClr val="333333"/>
              </a:solidFill>
              <a:custDash>
                <a:ds d="225000" sp="225000"/>
              </a:custDash>
              <a:miter/>
            </a:ln>
          </p:spPr>
          <p:txBody>
            <a:bodyPr rtlCol="0" anchor="ctr"/>
            <a:lstStyle/>
            <a:p>
              <a:pPr algn="ctr"/>
              <a:endParaRPr lang="en-IN" sz="2400"/>
            </a:p>
          </p:txBody>
        </p:sp>
        <p:sp>
          <p:nvSpPr>
            <p:cNvPr id="109" name="Freeform: Shape 108">
              <a:extLst>
                <a:ext uri="{FF2B5EF4-FFF2-40B4-BE49-F238E27FC236}">
                  <a16:creationId xmlns:a16="http://schemas.microsoft.com/office/drawing/2014/main" id="{AD8B1A29-25FF-9AB5-2923-E5092F39019E}"/>
                </a:ext>
              </a:extLst>
            </p:cNvPr>
            <p:cNvSpPr/>
            <p:nvPr/>
          </p:nvSpPr>
          <p:spPr>
            <a:xfrm>
              <a:off x="3984765" y="4137294"/>
              <a:ext cx="1397952" cy="309382"/>
            </a:xfrm>
            <a:custGeom>
              <a:avLst/>
              <a:gdLst>
                <a:gd name="connsiteX0" fmla="*/ 1093624 w 1140703"/>
                <a:gd name="connsiteY0" fmla="*/ 550 h 273927"/>
                <a:gd name="connsiteX1" fmla="*/ 1141153 w 1140703"/>
                <a:gd name="connsiteY1" fmla="*/ 34791 h 273927"/>
                <a:gd name="connsiteX2" fmla="*/ 1141153 w 1140703"/>
                <a:gd name="connsiteY2" fmla="*/ 240236 h 273927"/>
                <a:gd name="connsiteX3" fmla="*/ 1093624 w 1140703"/>
                <a:gd name="connsiteY3" fmla="*/ 274477 h 273927"/>
                <a:gd name="connsiteX4" fmla="*/ 47979 w 1140703"/>
                <a:gd name="connsiteY4" fmla="*/ 274477 h 273927"/>
                <a:gd name="connsiteX5" fmla="*/ 450 w 1140703"/>
                <a:gd name="connsiteY5" fmla="*/ 240236 h 273927"/>
                <a:gd name="connsiteX6" fmla="*/ 450 w 1140703"/>
                <a:gd name="connsiteY6" fmla="*/ 34791 h 273927"/>
                <a:gd name="connsiteX7" fmla="*/ 47979 w 1140703"/>
                <a:gd name="connsiteY7" fmla="*/ 550 h 27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0703" h="273927">
                  <a:moveTo>
                    <a:pt x="1093624" y="550"/>
                  </a:moveTo>
                  <a:cubicBezTo>
                    <a:pt x="1119874" y="550"/>
                    <a:pt x="1141153" y="15880"/>
                    <a:pt x="1141153" y="34791"/>
                  </a:cubicBezTo>
                  <a:lnTo>
                    <a:pt x="1141153" y="240236"/>
                  </a:lnTo>
                  <a:cubicBezTo>
                    <a:pt x="1141153" y="259147"/>
                    <a:pt x="1119874" y="274477"/>
                    <a:pt x="1093624" y="274477"/>
                  </a:cubicBezTo>
                  <a:lnTo>
                    <a:pt x="47979" y="274477"/>
                  </a:lnTo>
                  <a:cubicBezTo>
                    <a:pt x="21730" y="274477"/>
                    <a:pt x="450" y="259147"/>
                    <a:pt x="450" y="240236"/>
                  </a:cubicBezTo>
                  <a:lnTo>
                    <a:pt x="450" y="34791"/>
                  </a:lnTo>
                  <a:cubicBezTo>
                    <a:pt x="450" y="15880"/>
                    <a:pt x="21730" y="550"/>
                    <a:pt x="47979" y="550"/>
                  </a:cubicBezTo>
                  <a:close/>
                </a:path>
              </a:pathLst>
            </a:custGeom>
            <a:solidFill>
              <a:srgbClr val="FFF3EB"/>
            </a:solidFill>
            <a:ln w="19008" cap="flat">
              <a:solidFill>
                <a:schemeClr val="tx1"/>
              </a:solidFill>
              <a:prstDash val="solid"/>
              <a:miter/>
            </a:ln>
          </p:spPr>
          <p:txBody>
            <a:bodyPr rtlCol="0" anchor="ctr"/>
            <a:lstStyle/>
            <a:p>
              <a:pPr algn="ctr"/>
              <a:endParaRPr lang="en-IN" sz="2400">
                <a:solidFill>
                  <a:schemeClr val="tx1">
                    <a:lumMod val="75000"/>
                    <a:lumOff val="25000"/>
                  </a:schemeClr>
                </a:solidFill>
              </a:endParaRPr>
            </a:p>
          </p:txBody>
        </p:sp>
        <p:sp>
          <p:nvSpPr>
            <p:cNvPr id="110" name="TextBox 109">
              <a:extLst>
                <a:ext uri="{FF2B5EF4-FFF2-40B4-BE49-F238E27FC236}">
                  <a16:creationId xmlns:a16="http://schemas.microsoft.com/office/drawing/2014/main" id="{FB5FD1F6-E536-C5A4-9215-72E2EAF78390}"/>
                </a:ext>
              </a:extLst>
            </p:cNvPr>
            <p:cNvSpPr txBox="1"/>
            <p:nvPr/>
          </p:nvSpPr>
          <p:spPr>
            <a:xfrm>
              <a:off x="4157001" y="4153208"/>
              <a:ext cx="935994" cy="138500"/>
            </a:xfrm>
            <a:prstGeom prst="rect">
              <a:avLst/>
            </a:prstGeom>
            <a:noFill/>
            <a:ln>
              <a:noFill/>
            </a:ln>
          </p:spPr>
          <p:txBody>
            <a:bodyPr wrap="none" lIns="0" tIns="0" rIns="0" bIns="0" rtlCol="0">
              <a:spAutoFit/>
            </a:bodyPr>
            <a:lstStyle/>
            <a:p>
              <a:pPr algn="ctr" defTabSz="239994">
                <a:tabLst>
                  <a:tab pos="239994" algn="l"/>
                </a:tabLst>
              </a:pPr>
              <a:r>
                <a:rPr lang="en-IN" sz="1200" b="1" dirty="0">
                  <a:ln/>
                  <a:solidFill>
                    <a:srgbClr val="F98335"/>
                  </a:solidFill>
                  <a:latin typeface="Arial"/>
                  <a:cs typeface="Arial"/>
                  <a:sym typeface="Arial"/>
                  <a:rtl val="0"/>
                </a:rPr>
                <a:t>A3 Condition Met</a:t>
              </a:r>
            </a:p>
          </p:txBody>
        </p:sp>
        <p:sp>
          <p:nvSpPr>
            <p:cNvPr id="111" name="TextBox 110">
              <a:extLst>
                <a:ext uri="{FF2B5EF4-FFF2-40B4-BE49-F238E27FC236}">
                  <a16:creationId xmlns:a16="http://schemas.microsoft.com/office/drawing/2014/main" id="{B5271640-595D-097F-6F0A-BC68C39DC051}"/>
                </a:ext>
              </a:extLst>
            </p:cNvPr>
            <p:cNvSpPr txBox="1"/>
            <p:nvPr/>
          </p:nvSpPr>
          <p:spPr>
            <a:xfrm>
              <a:off x="4087546" y="4297477"/>
              <a:ext cx="1120589" cy="115416"/>
            </a:xfrm>
            <a:prstGeom prst="rect">
              <a:avLst/>
            </a:prstGeom>
            <a:noFill/>
            <a:ln>
              <a:noFill/>
            </a:ln>
          </p:spPr>
          <p:txBody>
            <a:bodyPr wrap="none" lIns="0" tIns="0" rIns="0" bIns="0" rtlCol="0">
              <a:spAutoFit/>
            </a:bodyPr>
            <a:lstStyle/>
            <a:p>
              <a:pPr algn="ctr" defTabSz="239994">
                <a:tabLst>
                  <a:tab pos="239994" algn="l"/>
                </a:tabLst>
              </a:pPr>
              <a:r>
                <a:rPr lang="en-IN" sz="1000" dirty="0">
                  <a:ln/>
                  <a:solidFill>
                    <a:srgbClr val="F98335"/>
                  </a:solidFill>
                  <a:latin typeface="Arial"/>
                  <a:cs typeface="Arial"/>
                  <a:sym typeface="Arial"/>
                  <a:rtl val="0"/>
                </a:rPr>
                <a:t>-89 dBm + 3 dB &gt; -92 dBm</a:t>
              </a:r>
            </a:p>
          </p:txBody>
        </p:sp>
        <p:sp>
          <p:nvSpPr>
            <p:cNvPr id="112" name="Freeform: Shape 111">
              <a:extLst>
                <a:ext uri="{FF2B5EF4-FFF2-40B4-BE49-F238E27FC236}">
                  <a16:creationId xmlns:a16="http://schemas.microsoft.com/office/drawing/2014/main" id="{CA72C7C7-847A-02E3-F2B6-087941F29511}"/>
                </a:ext>
              </a:extLst>
            </p:cNvPr>
            <p:cNvSpPr/>
            <p:nvPr/>
          </p:nvSpPr>
          <p:spPr>
            <a:xfrm>
              <a:off x="6145936" y="3966089"/>
              <a:ext cx="9505" cy="171204"/>
            </a:xfrm>
            <a:custGeom>
              <a:avLst/>
              <a:gdLst>
                <a:gd name="connsiteX0" fmla="*/ 450 w 9505"/>
                <a:gd name="connsiteY0" fmla="*/ 550 h 171204"/>
                <a:gd name="connsiteX1" fmla="*/ 450 w 9505"/>
                <a:gd name="connsiteY1" fmla="*/ 171755 h 171204"/>
              </a:gdLst>
              <a:ahLst/>
              <a:cxnLst>
                <a:cxn ang="0">
                  <a:pos x="connsiteX0" y="connsiteY0"/>
                </a:cxn>
                <a:cxn ang="0">
                  <a:pos x="connsiteX1" y="connsiteY1"/>
                </a:cxn>
              </a:cxnLst>
              <a:rect l="l" t="t" r="r" b="b"/>
              <a:pathLst>
                <a:path w="9505" h="171204">
                  <a:moveTo>
                    <a:pt x="450" y="550"/>
                  </a:moveTo>
                  <a:lnTo>
                    <a:pt x="450" y="171755"/>
                  </a:lnTo>
                </a:path>
              </a:pathLst>
            </a:custGeom>
            <a:ln w="9504" cap="flat">
              <a:solidFill>
                <a:srgbClr val="333333"/>
              </a:solidFill>
              <a:custDash>
                <a:ds d="225000" sp="225000"/>
              </a:custDash>
              <a:miter/>
            </a:ln>
          </p:spPr>
          <p:txBody>
            <a:bodyPr rtlCol="0" anchor="ctr"/>
            <a:lstStyle/>
            <a:p>
              <a:pPr algn="ctr"/>
              <a:endParaRPr lang="en-IN" sz="2400"/>
            </a:p>
          </p:txBody>
        </p:sp>
        <p:sp>
          <p:nvSpPr>
            <p:cNvPr id="113" name="Freeform: Shape 112">
              <a:extLst>
                <a:ext uri="{FF2B5EF4-FFF2-40B4-BE49-F238E27FC236}">
                  <a16:creationId xmlns:a16="http://schemas.microsoft.com/office/drawing/2014/main" id="{3F764E13-A7D9-24DA-F57F-D7D83565BA7C}"/>
                </a:ext>
              </a:extLst>
            </p:cNvPr>
            <p:cNvSpPr/>
            <p:nvPr/>
          </p:nvSpPr>
          <p:spPr>
            <a:xfrm>
              <a:off x="5505703" y="4137294"/>
              <a:ext cx="1397952" cy="309382"/>
            </a:xfrm>
            <a:custGeom>
              <a:avLst/>
              <a:gdLst>
                <a:gd name="connsiteX0" fmla="*/ 1093624 w 1140703"/>
                <a:gd name="connsiteY0" fmla="*/ 550 h 273927"/>
                <a:gd name="connsiteX1" fmla="*/ 1141153 w 1140703"/>
                <a:gd name="connsiteY1" fmla="*/ 34791 h 273927"/>
                <a:gd name="connsiteX2" fmla="*/ 1141153 w 1140703"/>
                <a:gd name="connsiteY2" fmla="*/ 240236 h 273927"/>
                <a:gd name="connsiteX3" fmla="*/ 1093624 w 1140703"/>
                <a:gd name="connsiteY3" fmla="*/ 274477 h 273927"/>
                <a:gd name="connsiteX4" fmla="*/ 47979 w 1140703"/>
                <a:gd name="connsiteY4" fmla="*/ 274477 h 273927"/>
                <a:gd name="connsiteX5" fmla="*/ 450 w 1140703"/>
                <a:gd name="connsiteY5" fmla="*/ 240236 h 273927"/>
                <a:gd name="connsiteX6" fmla="*/ 450 w 1140703"/>
                <a:gd name="connsiteY6" fmla="*/ 34791 h 273927"/>
                <a:gd name="connsiteX7" fmla="*/ 47979 w 1140703"/>
                <a:gd name="connsiteY7" fmla="*/ 550 h 27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0703" h="273927">
                  <a:moveTo>
                    <a:pt x="1093624" y="550"/>
                  </a:moveTo>
                  <a:cubicBezTo>
                    <a:pt x="1119874" y="550"/>
                    <a:pt x="1141153" y="15880"/>
                    <a:pt x="1141153" y="34791"/>
                  </a:cubicBezTo>
                  <a:lnTo>
                    <a:pt x="1141153" y="240236"/>
                  </a:lnTo>
                  <a:cubicBezTo>
                    <a:pt x="1141153" y="259147"/>
                    <a:pt x="1119874" y="274477"/>
                    <a:pt x="1093624" y="274477"/>
                  </a:cubicBezTo>
                  <a:lnTo>
                    <a:pt x="47979" y="274477"/>
                  </a:lnTo>
                  <a:cubicBezTo>
                    <a:pt x="21730" y="274477"/>
                    <a:pt x="450" y="259147"/>
                    <a:pt x="450" y="240236"/>
                  </a:cubicBezTo>
                  <a:lnTo>
                    <a:pt x="450" y="34791"/>
                  </a:lnTo>
                  <a:cubicBezTo>
                    <a:pt x="450" y="15880"/>
                    <a:pt x="21730" y="550"/>
                    <a:pt x="47979" y="550"/>
                  </a:cubicBezTo>
                  <a:close/>
                </a:path>
              </a:pathLst>
            </a:custGeom>
            <a:solidFill>
              <a:srgbClr val="FFEBEE"/>
            </a:solidFill>
            <a:ln w="19008" cap="flat">
              <a:solidFill>
                <a:schemeClr val="tx1"/>
              </a:solidFill>
              <a:prstDash val="solid"/>
              <a:miter/>
            </a:ln>
          </p:spPr>
          <p:txBody>
            <a:bodyPr rtlCol="0" anchor="ctr"/>
            <a:lstStyle/>
            <a:p>
              <a:pPr algn="ctr"/>
              <a:endParaRPr lang="en-IN" sz="2400">
                <a:solidFill>
                  <a:schemeClr val="tx1">
                    <a:lumMod val="75000"/>
                    <a:lumOff val="25000"/>
                  </a:schemeClr>
                </a:solidFill>
              </a:endParaRPr>
            </a:p>
          </p:txBody>
        </p:sp>
        <p:sp>
          <p:nvSpPr>
            <p:cNvPr id="114" name="TextBox 113">
              <a:extLst>
                <a:ext uri="{FF2B5EF4-FFF2-40B4-BE49-F238E27FC236}">
                  <a16:creationId xmlns:a16="http://schemas.microsoft.com/office/drawing/2014/main" id="{3C4DC566-3521-1EF4-9893-9C7ACFBA3438}"/>
                </a:ext>
              </a:extLst>
            </p:cNvPr>
            <p:cNvSpPr txBox="1"/>
            <p:nvPr/>
          </p:nvSpPr>
          <p:spPr>
            <a:xfrm>
              <a:off x="5630511" y="4153208"/>
              <a:ext cx="1030848" cy="138500"/>
            </a:xfrm>
            <a:prstGeom prst="rect">
              <a:avLst/>
            </a:prstGeom>
            <a:noFill/>
            <a:ln>
              <a:noFill/>
            </a:ln>
          </p:spPr>
          <p:txBody>
            <a:bodyPr wrap="none" lIns="0" tIns="0" rIns="0" bIns="0" rtlCol="0">
              <a:spAutoFit/>
            </a:bodyPr>
            <a:lstStyle/>
            <a:p>
              <a:pPr algn="ctr" defTabSz="239994">
                <a:tabLst>
                  <a:tab pos="239994" algn="l"/>
                </a:tabLst>
              </a:pPr>
              <a:r>
                <a:rPr lang="en-IN" sz="1200" b="1" dirty="0">
                  <a:ln/>
                  <a:solidFill>
                    <a:srgbClr val="F15A35"/>
                  </a:solidFill>
                  <a:latin typeface="Arial"/>
                  <a:cs typeface="Arial"/>
                  <a:sym typeface="Arial"/>
                  <a:rtl val="0"/>
                </a:rPr>
                <a:t>Event A3 Triggered</a:t>
              </a:r>
            </a:p>
          </p:txBody>
        </p:sp>
        <p:sp>
          <p:nvSpPr>
            <p:cNvPr id="115" name="TextBox 114">
              <a:extLst>
                <a:ext uri="{FF2B5EF4-FFF2-40B4-BE49-F238E27FC236}">
                  <a16:creationId xmlns:a16="http://schemas.microsoft.com/office/drawing/2014/main" id="{930622D0-F890-1084-E156-93B050B83A7C}"/>
                </a:ext>
              </a:extLst>
            </p:cNvPr>
            <p:cNvSpPr txBox="1"/>
            <p:nvPr/>
          </p:nvSpPr>
          <p:spPr>
            <a:xfrm>
              <a:off x="5649404" y="4297477"/>
              <a:ext cx="1066158" cy="115416"/>
            </a:xfrm>
            <a:prstGeom prst="rect">
              <a:avLst/>
            </a:prstGeom>
            <a:noFill/>
            <a:ln>
              <a:noFill/>
            </a:ln>
          </p:spPr>
          <p:txBody>
            <a:bodyPr wrap="none" lIns="0" tIns="0" rIns="0" bIns="0" rtlCol="0">
              <a:spAutoFit/>
            </a:bodyPr>
            <a:lstStyle/>
            <a:p>
              <a:pPr algn="ctr" defTabSz="239994">
                <a:tabLst>
                  <a:tab pos="239994" algn="l"/>
                </a:tabLst>
              </a:pPr>
              <a:r>
                <a:rPr lang="en-IN" sz="1000" dirty="0">
                  <a:ln/>
                  <a:solidFill>
                    <a:srgbClr val="F15A35"/>
                  </a:solidFill>
                  <a:latin typeface="Arial"/>
                  <a:cs typeface="Arial"/>
                  <a:sym typeface="Arial"/>
                  <a:rtl val="0"/>
                </a:rPr>
                <a:t>After Time-to-Trigger (1s)</a:t>
              </a:r>
            </a:p>
          </p:txBody>
        </p:sp>
        <p:sp>
          <p:nvSpPr>
            <p:cNvPr id="116" name="Freeform: Shape 115">
              <a:extLst>
                <a:ext uri="{FF2B5EF4-FFF2-40B4-BE49-F238E27FC236}">
                  <a16:creationId xmlns:a16="http://schemas.microsoft.com/office/drawing/2014/main" id="{534852E2-422A-5D49-2397-F1AE53FC40C8}"/>
                </a:ext>
              </a:extLst>
            </p:cNvPr>
            <p:cNvSpPr/>
            <p:nvPr/>
          </p:nvSpPr>
          <p:spPr>
            <a:xfrm>
              <a:off x="7666874" y="3966089"/>
              <a:ext cx="9505" cy="171204"/>
            </a:xfrm>
            <a:custGeom>
              <a:avLst/>
              <a:gdLst>
                <a:gd name="connsiteX0" fmla="*/ 450 w 9505"/>
                <a:gd name="connsiteY0" fmla="*/ 550 h 171204"/>
                <a:gd name="connsiteX1" fmla="*/ 450 w 9505"/>
                <a:gd name="connsiteY1" fmla="*/ 171755 h 171204"/>
              </a:gdLst>
              <a:ahLst/>
              <a:cxnLst>
                <a:cxn ang="0">
                  <a:pos x="connsiteX0" y="connsiteY0"/>
                </a:cxn>
                <a:cxn ang="0">
                  <a:pos x="connsiteX1" y="connsiteY1"/>
                </a:cxn>
              </a:cxnLst>
              <a:rect l="l" t="t" r="r" b="b"/>
              <a:pathLst>
                <a:path w="9505" h="171204">
                  <a:moveTo>
                    <a:pt x="450" y="550"/>
                  </a:moveTo>
                  <a:lnTo>
                    <a:pt x="450" y="171755"/>
                  </a:lnTo>
                </a:path>
              </a:pathLst>
            </a:custGeom>
            <a:ln w="9504" cap="flat">
              <a:solidFill>
                <a:srgbClr val="333333"/>
              </a:solidFill>
              <a:custDash>
                <a:ds d="225000" sp="225000"/>
              </a:custDash>
              <a:miter/>
            </a:ln>
          </p:spPr>
          <p:txBody>
            <a:bodyPr rtlCol="0" anchor="ctr"/>
            <a:lstStyle/>
            <a:p>
              <a:pPr algn="ctr"/>
              <a:endParaRPr lang="en-IN" sz="2400"/>
            </a:p>
          </p:txBody>
        </p:sp>
        <p:sp>
          <p:nvSpPr>
            <p:cNvPr id="117" name="Freeform: Shape 116">
              <a:extLst>
                <a:ext uri="{FF2B5EF4-FFF2-40B4-BE49-F238E27FC236}">
                  <a16:creationId xmlns:a16="http://schemas.microsoft.com/office/drawing/2014/main" id="{1FD31D57-C81F-0049-8657-23E9777A1DB8}"/>
                </a:ext>
              </a:extLst>
            </p:cNvPr>
            <p:cNvSpPr/>
            <p:nvPr/>
          </p:nvSpPr>
          <p:spPr>
            <a:xfrm>
              <a:off x="7026640" y="4137294"/>
              <a:ext cx="1397952" cy="309382"/>
            </a:xfrm>
            <a:custGeom>
              <a:avLst/>
              <a:gdLst>
                <a:gd name="connsiteX0" fmla="*/ 1093624 w 1140703"/>
                <a:gd name="connsiteY0" fmla="*/ 550 h 273927"/>
                <a:gd name="connsiteX1" fmla="*/ 1141153 w 1140703"/>
                <a:gd name="connsiteY1" fmla="*/ 34791 h 273927"/>
                <a:gd name="connsiteX2" fmla="*/ 1141153 w 1140703"/>
                <a:gd name="connsiteY2" fmla="*/ 240236 h 273927"/>
                <a:gd name="connsiteX3" fmla="*/ 1093624 w 1140703"/>
                <a:gd name="connsiteY3" fmla="*/ 274477 h 273927"/>
                <a:gd name="connsiteX4" fmla="*/ 47979 w 1140703"/>
                <a:gd name="connsiteY4" fmla="*/ 274477 h 273927"/>
                <a:gd name="connsiteX5" fmla="*/ 450 w 1140703"/>
                <a:gd name="connsiteY5" fmla="*/ 240236 h 273927"/>
                <a:gd name="connsiteX6" fmla="*/ 450 w 1140703"/>
                <a:gd name="connsiteY6" fmla="*/ 34791 h 273927"/>
                <a:gd name="connsiteX7" fmla="*/ 47979 w 1140703"/>
                <a:gd name="connsiteY7" fmla="*/ 550 h 27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0703" h="273927">
                  <a:moveTo>
                    <a:pt x="1093624" y="550"/>
                  </a:moveTo>
                  <a:cubicBezTo>
                    <a:pt x="1119874" y="550"/>
                    <a:pt x="1141153" y="15880"/>
                    <a:pt x="1141153" y="34791"/>
                  </a:cubicBezTo>
                  <a:lnTo>
                    <a:pt x="1141153" y="240236"/>
                  </a:lnTo>
                  <a:cubicBezTo>
                    <a:pt x="1141153" y="259147"/>
                    <a:pt x="1119874" y="274477"/>
                    <a:pt x="1093624" y="274477"/>
                  </a:cubicBezTo>
                  <a:lnTo>
                    <a:pt x="47979" y="274477"/>
                  </a:lnTo>
                  <a:cubicBezTo>
                    <a:pt x="21730" y="274477"/>
                    <a:pt x="450" y="259147"/>
                    <a:pt x="450" y="240236"/>
                  </a:cubicBezTo>
                  <a:lnTo>
                    <a:pt x="450" y="34791"/>
                  </a:lnTo>
                  <a:cubicBezTo>
                    <a:pt x="450" y="15880"/>
                    <a:pt x="21730" y="550"/>
                    <a:pt x="47979" y="550"/>
                  </a:cubicBezTo>
                  <a:close/>
                </a:path>
              </a:pathLst>
            </a:custGeom>
            <a:solidFill>
              <a:srgbClr val="F3E5F5"/>
            </a:solidFill>
            <a:ln w="19008" cap="flat">
              <a:solidFill>
                <a:schemeClr val="tx1"/>
              </a:solidFill>
              <a:prstDash val="solid"/>
              <a:miter/>
            </a:ln>
          </p:spPr>
          <p:txBody>
            <a:bodyPr rtlCol="0" anchor="ctr"/>
            <a:lstStyle/>
            <a:p>
              <a:pPr algn="ctr"/>
              <a:endParaRPr lang="en-IN" sz="2400">
                <a:solidFill>
                  <a:schemeClr val="tx1">
                    <a:lumMod val="75000"/>
                    <a:lumOff val="25000"/>
                  </a:schemeClr>
                </a:solidFill>
              </a:endParaRPr>
            </a:p>
          </p:txBody>
        </p:sp>
        <p:sp>
          <p:nvSpPr>
            <p:cNvPr id="118" name="TextBox 117">
              <a:extLst>
                <a:ext uri="{FF2B5EF4-FFF2-40B4-BE49-F238E27FC236}">
                  <a16:creationId xmlns:a16="http://schemas.microsoft.com/office/drawing/2014/main" id="{ABB442C3-9F5A-59BC-08A6-21A9F14D6179}"/>
                </a:ext>
              </a:extLst>
            </p:cNvPr>
            <p:cNvSpPr txBox="1"/>
            <p:nvPr/>
          </p:nvSpPr>
          <p:spPr>
            <a:xfrm>
              <a:off x="7155686" y="4153208"/>
              <a:ext cx="1022375" cy="138500"/>
            </a:xfrm>
            <a:prstGeom prst="rect">
              <a:avLst/>
            </a:prstGeom>
            <a:noFill/>
            <a:ln>
              <a:noFill/>
            </a:ln>
          </p:spPr>
          <p:txBody>
            <a:bodyPr wrap="none" lIns="0" tIns="0" rIns="0" bIns="0" rtlCol="0">
              <a:spAutoFit/>
            </a:bodyPr>
            <a:lstStyle/>
            <a:p>
              <a:pPr algn="ctr" defTabSz="239994">
                <a:tabLst>
                  <a:tab pos="239994" algn="l"/>
                </a:tabLst>
              </a:pPr>
              <a:r>
                <a:rPr lang="en-IN" sz="1200" b="1" dirty="0">
                  <a:ln/>
                  <a:solidFill>
                    <a:srgbClr val="9C27B0"/>
                  </a:solidFill>
                  <a:latin typeface="Arial"/>
                  <a:cs typeface="Arial"/>
                  <a:sym typeface="Arial"/>
                  <a:rtl val="0"/>
                </a:rPr>
                <a:t>UE Reports to gNB</a:t>
              </a:r>
            </a:p>
          </p:txBody>
        </p:sp>
        <p:sp>
          <p:nvSpPr>
            <p:cNvPr id="119" name="TextBox 118">
              <a:extLst>
                <a:ext uri="{FF2B5EF4-FFF2-40B4-BE49-F238E27FC236}">
                  <a16:creationId xmlns:a16="http://schemas.microsoft.com/office/drawing/2014/main" id="{1A22AAEA-AFA3-F0EF-D324-7654FE3A7471}"/>
                </a:ext>
              </a:extLst>
            </p:cNvPr>
            <p:cNvSpPr txBox="1"/>
            <p:nvPr/>
          </p:nvSpPr>
          <p:spPr>
            <a:xfrm>
              <a:off x="7121963" y="4269627"/>
              <a:ext cx="1089823" cy="115416"/>
            </a:xfrm>
            <a:prstGeom prst="rect">
              <a:avLst/>
            </a:prstGeom>
            <a:noFill/>
            <a:ln>
              <a:noFill/>
            </a:ln>
          </p:spPr>
          <p:txBody>
            <a:bodyPr wrap="none" lIns="0" tIns="0" rIns="0" bIns="0" rtlCol="0">
              <a:spAutoFit/>
            </a:bodyPr>
            <a:lstStyle/>
            <a:p>
              <a:pPr algn="ctr" defTabSz="239994">
                <a:tabLst>
                  <a:tab pos="239994" algn="l"/>
                </a:tabLst>
              </a:pPr>
              <a:r>
                <a:rPr lang="en-IN" sz="1000" dirty="0">
                  <a:ln/>
                  <a:solidFill>
                    <a:srgbClr val="9C27B0"/>
                  </a:solidFill>
                  <a:latin typeface="Arial"/>
                  <a:cs typeface="Arial"/>
                  <a:sym typeface="Arial"/>
                  <a:rtl val="0"/>
                </a:rPr>
                <a:t>Measurement Report (A3)</a:t>
              </a:r>
            </a:p>
          </p:txBody>
        </p:sp>
      </p:grpSp>
      <p:grpSp>
        <p:nvGrpSpPr>
          <p:cNvPr id="120" name="Graphic 3">
            <a:extLst>
              <a:ext uri="{FF2B5EF4-FFF2-40B4-BE49-F238E27FC236}">
                <a16:creationId xmlns:a16="http://schemas.microsoft.com/office/drawing/2014/main" id="{2F130365-181B-9E6C-71C7-508B6B6E7D98}"/>
              </a:ext>
            </a:extLst>
          </p:cNvPr>
          <p:cNvGrpSpPr/>
          <p:nvPr/>
        </p:nvGrpSpPr>
        <p:grpSpPr>
          <a:xfrm>
            <a:off x="9474658" y="1796665"/>
            <a:ext cx="2587375" cy="1044008"/>
            <a:chOff x="6906405" y="1226817"/>
            <a:chExt cx="1901172" cy="1232672"/>
          </a:xfrm>
        </p:grpSpPr>
        <p:sp>
          <p:nvSpPr>
            <p:cNvPr id="121" name="Freeform: Shape 120">
              <a:extLst>
                <a:ext uri="{FF2B5EF4-FFF2-40B4-BE49-F238E27FC236}">
                  <a16:creationId xmlns:a16="http://schemas.microsoft.com/office/drawing/2014/main" id="{4F47EB92-74E8-E615-9514-B4DEFC46D1E3}"/>
                </a:ext>
              </a:extLst>
            </p:cNvPr>
            <p:cNvSpPr/>
            <p:nvPr/>
          </p:nvSpPr>
          <p:spPr>
            <a:xfrm>
              <a:off x="6906405" y="1226817"/>
              <a:ext cx="1901172" cy="1232672"/>
            </a:xfrm>
            <a:custGeom>
              <a:avLst/>
              <a:gdLst>
                <a:gd name="connsiteX0" fmla="*/ 1806903 w 1901172"/>
                <a:gd name="connsiteY0" fmla="*/ 240 h 1232672"/>
                <a:gd name="connsiteX1" fmla="*/ 1901962 w 1901172"/>
                <a:gd name="connsiteY1" fmla="*/ 68722 h 1232672"/>
                <a:gd name="connsiteX2" fmla="*/ 1901962 w 1901172"/>
                <a:gd name="connsiteY2" fmla="*/ 1164431 h 1232672"/>
                <a:gd name="connsiteX3" fmla="*/ 1806903 w 1901172"/>
                <a:gd name="connsiteY3" fmla="*/ 1232913 h 1232672"/>
                <a:gd name="connsiteX4" fmla="*/ 95849 w 1901172"/>
                <a:gd name="connsiteY4" fmla="*/ 1232913 h 1232672"/>
                <a:gd name="connsiteX5" fmla="*/ 790 w 1901172"/>
                <a:gd name="connsiteY5" fmla="*/ 1164431 h 1232672"/>
                <a:gd name="connsiteX6" fmla="*/ 790 w 1901172"/>
                <a:gd name="connsiteY6" fmla="*/ 68722 h 1232672"/>
                <a:gd name="connsiteX7" fmla="*/ 95849 w 1901172"/>
                <a:gd name="connsiteY7" fmla="*/ 240 h 123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1172" h="1232672">
                  <a:moveTo>
                    <a:pt x="1806903" y="240"/>
                  </a:moveTo>
                  <a:cubicBezTo>
                    <a:pt x="1859403" y="240"/>
                    <a:pt x="1901962" y="30900"/>
                    <a:pt x="1901962" y="68722"/>
                  </a:cubicBezTo>
                  <a:lnTo>
                    <a:pt x="1901962" y="1164431"/>
                  </a:lnTo>
                  <a:cubicBezTo>
                    <a:pt x="1901962" y="1202252"/>
                    <a:pt x="1859403" y="1232913"/>
                    <a:pt x="1806903" y="1232913"/>
                  </a:cubicBezTo>
                  <a:lnTo>
                    <a:pt x="95849" y="1232913"/>
                  </a:lnTo>
                  <a:cubicBezTo>
                    <a:pt x="43349" y="1232913"/>
                    <a:pt x="790" y="1202252"/>
                    <a:pt x="790" y="1164431"/>
                  </a:cubicBezTo>
                  <a:lnTo>
                    <a:pt x="790" y="68722"/>
                  </a:lnTo>
                  <a:cubicBezTo>
                    <a:pt x="790" y="30900"/>
                    <a:pt x="43349" y="240"/>
                    <a:pt x="95849" y="240"/>
                  </a:cubicBezTo>
                  <a:close/>
                </a:path>
              </a:pathLst>
            </a:custGeom>
            <a:solidFill>
              <a:srgbClr val="FFFFFF"/>
            </a:solidFill>
            <a:ln w="19008" cap="flat">
              <a:solidFill>
                <a:srgbClr val="F98335"/>
              </a:solidFill>
              <a:prstDash val="solid"/>
              <a:miter/>
            </a:ln>
          </p:spPr>
          <p:txBody>
            <a:bodyPr rtlCol="0" anchor="ctr"/>
            <a:lstStyle/>
            <a:p>
              <a:pPr algn="ctr"/>
              <a:endParaRPr lang="en-IN" sz="1867"/>
            </a:p>
          </p:txBody>
        </p:sp>
        <p:sp>
          <p:nvSpPr>
            <p:cNvPr id="122" name="TextBox 121">
              <a:extLst>
                <a:ext uri="{FF2B5EF4-FFF2-40B4-BE49-F238E27FC236}">
                  <a16:creationId xmlns:a16="http://schemas.microsoft.com/office/drawing/2014/main" id="{9AAD7562-15B2-72AE-A9B6-5760E59A8839}"/>
                </a:ext>
              </a:extLst>
            </p:cNvPr>
            <p:cNvSpPr txBox="1"/>
            <p:nvPr/>
          </p:nvSpPr>
          <p:spPr>
            <a:xfrm>
              <a:off x="7276631" y="1263274"/>
              <a:ext cx="1160717" cy="218037"/>
            </a:xfrm>
            <a:prstGeom prst="rect">
              <a:avLst/>
            </a:prstGeom>
            <a:noFill/>
            <a:ln>
              <a:noFill/>
            </a:ln>
          </p:spPr>
          <p:txBody>
            <a:bodyPr wrap="none" lIns="0" tIns="0" rIns="0" bIns="0" rtlCol="0">
              <a:spAutoFit/>
            </a:bodyPr>
            <a:lstStyle/>
            <a:p>
              <a:pPr algn="ctr" defTabSz="239994">
                <a:tabLst>
                  <a:tab pos="239994" algn="l"/>
                </a:tabLst>
              </a:pPr>
              <a:r>
                <a:rPr lang="en-IN" sz="1200" b="1" dirty="0">
                  <a:ln/>
                  <a:solidFill>
                    <a:srgbClr val="F98335"/>
                  </a:solidFill>
                  <a:latin typeface="Arial"/>
                  <a:cs typeface="Arial"/>
                  <a:sym typeface="Arial"/>
                  <a:rtl val="0"/>
                </a:rPr>
                <a:t>Event A3 Parameters:</a:t>
              </a:r>
            </a:p>
          </p:txBody>
        </p:sp>
        <p:sp>
          <p:nvSpPr>
            <p:cNvPr id="123" name="Freeform: Shape 122">
              <a:extLst>
                <a:ext uri="{FF2B5EF4-FFF2-40B4-BE49-F238E27FC236}">
                  <a16:creationId xmlns:a16="http://schemas.microsoft.com/office/drawing/2014/main" id="{0B221221-28FB-9763-5C68-BD50B39B6AE4}"/>
                </a:ext>
              </a:extLst>
            </p:cNvPr>
            <p:cNvSpPr/>
            <p:nvPr/>
          </p:nvSpPr>
          <p:spPr>
            <a:xfrm>
              <a:off x="7096522" y="1466503"/>
              <a:ext cx="1520937" cy="6848"/>
            </a:xfrm>
            <a:custGeom>
              <a:avLst/>
              <a:gdLst>
                <a:gd name="connsiteX0" fmla="*/ 790 w 1520937"/>
                <a:gd name="connsiteY0" fmla="*/ 240 h 6848"/>
                <a:gd name="connsiteX1" fmla="*/ 1521728 w 1520937"/>
                <a:gd name="connsiteY1" fmla="*/ 240 h 6848"/>
              </a:gdLst>
              <a:ahLst/>
              <a:cxnLst>
                <a:cxn ang="0">
                  <a:pos x="connsiteX0" y="connsiteY0"/>
                </a:cxn>
                <a:cxn ang="0">
                  <a:pos x="connsiteX1" y="connsiteY1"/>
                </a:cxn>
              </a:cxnLst>
              <a:rect l="l" t="t" r="r" b="b"/>
              <a:pathLst>
                <a:path w="1520937" h="6848">
                  <a:moveTo>
                    <a:pt x="790" y="240"/>
                  </a:moveTo>
                  <a:lnTo>
                    <a:pt x="1521728" y="240"/>
                  </a:lnTo>
                </a:path>
              </a:pathLst>
            </a:custGeom>
            <a:ln w="9504" cap="flat">
              <a:solidFill>
                <a:srgbClr val="F98335"/>
              </a:solidFill>
              <a:prstDash val="solid"/>
              <a:miter/>
            </a:ln>
          </p:spPr>
          <p:txBody>
            <a:bodyPr rtlCol="0" anchor="ctr"/>
            <a:lstStyle/>
            <a:p>
              <a:pPr algn="ctr"/>
              <a:endParaRPr lang="en-IN" sz="1867"/>
            </a:p>
          </p:txBody>
        </p:sp>
        <p:sp>
          <p:nvSpPr>
            <p:cNvPr id="124" name="TextBox 123">
              <a:extLst>
                <a:ext uri="{FF2B5EF4-FFF2-40B4-BE49-F238E27FC236}">
                  <a16:creationId xmlns:a16="http://schemas.microsoft.com/office/drawing/2014/main" id="{1EC5931A-CBEE-CAE9-09DD-98A57E92AA24}"/>
                </a:ext>
              </a:extLst>
            </p:cNvPr>
            <p:cNvSpPr txBox="1"/>
            <p:nvPr/>
          </p:nvSpPr>
          <p:spPr>
            <a:xfrm>
              <a:off x="7100935" y="1482417"/>
              <a:ext cx="732634" cy="169509"/>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333333"/>
                  </a:solidFill>
                  <a:latin typeface="Arial"/>
                  <a:cs typeface="Arial"/>
                  <a:sym typeface="Arial"/>
                  <a:rtl val="0"/>
                </a:rPr>
                <a:t>• Offset_A3: +3 dB</a:t>
              </a:r>
            </a:p>
          </p:txBody>
        </p:sp>
        <p:sp>
          <p:nvSpPr>
            <p:cNvPr id="125" name="TextBox 124">
              <a:extLst>
                <a:ext uri="{FF2B5EF4-FFF2-40B4-BE49-F238E27FC236}">
                  <a16:creationId xmlns:a16="http://schemas.microsoft.com/office/drawing/2014/main" id="{FF359775-A2C8-C642-90E9-8CF5851C6CDB}"/>
                </a:ext>
              </a:extLst>
            </p:cNvPr>
            <p:cNvSpPr txBox="1"/>
            <p:nvPr/>
          </p:nvSpPr>
          <p:spPr>
            <a:xfrm>
              <a:off x="7171954" y="1619380"/>
              <a:ext cx="1075393" cy="169509"/>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333333"/>
                  </a:solidFill>
                  <a:latin typeface="Arial"/>
                  <a:cs typeface="Arial"/>
                  <a:sym typeface="Arial"/>
                  <a:rtl val="0"/>
                </a:rPr>
                <a:t>• Time-to-Trigger: 1 second</a:t>
              </a:r>
            </a:p>
          </p:txBody>
        </p:sp>
        <p:sp>
          <p:nvSpPr>
            <p:cNvPr id="126" name="TextBox 125">
              <a:extLst>
                <a:ext uri="{FF2B5EF4-FFF2-40B4-BE49-F238E27FC236}">
                  <a16:creationId xmlns:a16="http://schemas.microsoft.com/office/drawing/2014/main" id="{96205F4E-E587-6490-A786-0A05809EC2F2}"/>
                </a:ext>
              </a:extLst>
            </p:cNvPr>
            <p:cNvSpPr txBox="1"/>
            <p:nvPr/>
          </p:nvSpPr>
          <p:spPr>
            <a:xfrm>
              <a:off x="7113260" y="1756344"/>
              <a:ext cx="698475" cy="169509"/>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333333"/>
                  </a:solidFill>
                  <a:latin typeface="Arial"/>
                  <a:cs typeface="Arial"/>
                  <a:sym typeface="Arial"/>
                  <a:rtl val="0"/>
                </a:rPr>
                <a:t>• Hysteresis: 1 dB</a:t>
              </a:r>
            </a:p>
          </p:txBody>
        </p:sp>
        <p:sp>
          <p:nvSpPr>
            <p:cNvPr id="127" name="TextBox 126">
              <a:extLst>
                <a:ext uri="{FF2B5EF4-FFF2-40B4-BE49-F238E27FC236}">
                  <a16:creationId xmlns:a16="http://schemas.microsoft.com/office/drawing/2014/main" id="{2DED9BF8-4DCB-7BB5-A6E5-ACAEAF34C0B4}"/>
                </a:ext>
              </a:extLst>
            </p:cNvPr>
            <p:cNvSpPr txBox="1"/>
            <p:nvPr/>
          </p:nvSpPr>
          <p:spPr>
            <a:xfrm>
              <a:off x="7129568" y="1893308"/>
              <a:ext cx="894001" cy="169509"/>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333333"/>
                  </a:solidFill>
                  <a:latin typeface="Arial"/>
                  <a:cs typeface="Arial"/>
                  <a:sym typeface="Arial"/>
                  <a:rtl val="0"/>
                </a:rPr>
                <a:t>• reportAmount: infinity</a:t>
              </a:r>
            </a:p>
          </p:txBody>
        </p:sp>
        <p:sp>
          <p:nvSpPr>
            <p:cNvPr id="128" name="TextBox 127">
              <a:extLst>
                <a:ext uri="{FF2B5EF4-FFF2-40B4-BE49-F238E27FC236}">
                  <a16:creationId xmlns:a16="http://schemas.microsoft.com/office/drawing/2014/main" id="{6E39E3A5-6F2A-D819-64B9-B0147D840B49}"/>
                </a:ext>
              </a:extLst>
            </p:cNvPr>
            <p:cNvSpPr txBox="1"/>
            <p:nvPr/>
          </p:nvSpPr>
          <p:spPr>
            <a:xfrm>
              <a:off x="7134486" y="2030271"/>
              <a:ext cx="931693" cy="169509"/>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333333"/>
                  </a:solidFill>
                  <a:latin typeface="Arial"/>
                  <a:cs typeface="Arial"/>
                  <a:sym typeface="Arial"/>
                  <a:rtl val="0"/>
                </a:rPr>
                <a:t>• triggerQuantity: RSRP</a:t>
              </a:r>
            </a:p>
          </p:txBody>
        </p:sp>
        <p:sp>
          <p:nvSpPr>
            <p:cNvPr id="129" name="TextBox 128">
              <a:extLst>
                <a:ext uri="{FF2B5EF4-FFF2-40B4-BE49-F238E27FC236}">
                  <a16:creationId xmlns:a16="http://schemas.microsoft.com/office/drawing/2014/main" id="{0793CD15-407A-DBAB-3114-24DCB4EA5D02}"/>
                </a:ext>
              </a:extLst>
            </p:cNvPr>
            <p:cNvSpPr txBox="1"/>
            <p:nvPr/>
          </p:nvSpPr>
          <p:spPr>
            <a:xfrm>
              <a:off x="7171273" y="2167235"/>
              <a:ext cx="1190823" cy="169509"/>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333333"/>
                  </a:solidFill>
                  <a:latin typeface="Arial"/>
                  <a:cs typeface="Arial"/>
                  <a:sym typeface="Arial"/>
                  <a:rtl val="0"/>
                </a:rPr>
                <a:t>• reportQuantity: RSRP,RSRQ</a:t>
              </a:r>
            </a:p>
          </p:txBody>
        </p:sp>
      </p:grpSp>
      <p:grpSp>
        <p:nvGrpSpPr>
          <p:cNvPr id="130" name="Graphic 3">
            <a:extLst>
              <a:ext uri="{FF2B5EF4-FFF2-40B4-BE49-F238E27FC236}">
                <a16:creationId xmlns:a16="http://schemas.microsoft.com/office/drawing/2014/main" id="{3269F188-114A-91A8-EF1B-924789B3AB8B}"/>
              </a:ext>
            </a:extLst>
          </p:cNvPr>
          <p:cNvGrpSpPr/>
          <p:nvPr/>
        </p:nvGrpSpPr>
        <p:grpSpPr>
          <a:xfrm>
            <a:off x="9462283" y="117684"/>
            <a:ext cx="2667829" cy="1406586"/>
            <a:chOff x="6906405" y="473517"/>
            <a:chExt cx="2000872" cy="1054940"/>
          </a:xfrm>
        </p:grpSpPr>
        <p:sp>
          <p:nvSpPr>
            <p:cNvPr id="131" name="Freeform: Shape 130">
              <a:extLst>
                <a:ext uri="{FF2B5EF4-FFF2-40B4-BE49-F238E27FC236}">
                  <a16:creationId xmlns:a16="http://schemas.microsoft.com/office/drawing/2014/main" id="{37CD32D1-8CF8-4A58-5317-7176C6E926C5}"/>
                </a:ext>
              </a:extLst>
            </p:cNvPr>
            <p:cNvSpPr/>
            <p:nvPr/>
          </p:nvSpPr>
          <p:spPr>
            <a:xfrm>
              <a:off x="6906405" y="473517"/>
              <a:ext cx="2000872" cy="1048936"/>
            </a:xfrm>
            <a:custGeom>
              <a:avLst/>
              <a:gdLst>
                <a:gd name="connsiteX0" fmla="*/ 1806903 w 1901172"/>
                <a:gd name="connsiteY0" fmla="*/ 140 h 684818"/>
                <a:gd name="connsiteX1" fmla="*/ 1901962 w 1901172"/>
                <a:gd name="connsiteY1" fmla="*/ 68622 h 684818"/>
                <a:gd name="connsiteX2" fmla="*/ 1901962 w 1901172"/>
                <a:gd name="connsiteY2" fmla="*/ 616476 h 684818"/>
                <a:gd name="connsiteX3" fmla="*/ 1806903 w 1901172"/>
                <a:gd name="connsiteY3" fmla="*/ 684958 h 684818"/>
                <a:gd name="connsiteX4" fmla="*/ 95849 w 1901172"/>
                <a:gd name="connsiteY4" fmla="*/ 684958 h 684818"/>
                <a:gd name="connsiteX5" fmla="*/ 790 w 1901172"/>
                <a:gd name="connsiteY5" fmla="*/ 616476 h 684818"/>
                <a:gd name="connsiteX6" fmla="*/ 790 w 1901172"/>
                <a:gd name="connsiteY6" fmla="*/ 68622 h 684818"/>
                <a:gd name="connsiteX7" fmla="*/ 95849 w 1901172"/>
                <a:gd name="connsiteY7" fmla="*/ 140 h 68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1172" h="684818">
                  <a:moveTo>
                    <a:pt x="1806903" y="140"/>
                  </a:moveTo>
                  <a:cubicBezTo>
                    <a:pt x="1859403" y="140"/>
                    <a:pt x="1901962" y="30800"/>
                    <a:pt x="1901962" y="68622"/>
                  </a:cubicBezTo>
                  <a:lnTo>
                    <a:pt x="1901962" y="616476"/>
                  </a:lnTo>
                  <a:cubicBezTo>
                    <a:pt x="1901962" y="654298"/>
                    <a:pt x="1859403" y="684958"/>
                    <a:pt x="1806903" y="684958"/>
                  </a:cubicBezTo>
                  <a:lnTo>
                    <a:pt x="95849" y="684958"/>
                  </a:lnTo>
                  <a:cubicBezTo>
                    <a:pt x="43349" y="684958"/>
                    <a:pt x="790" y="654298"/>
                    <a:pt x="790" y="616476"/>
                  </a:cubicBezTo>
                  <a:lnTo>
                    <a:pt x="790" y="68622"/>
                  </a:lnTo>
                  <a:cubicBezTo>
                    <a:pt x="790" y="30800"/>
                    <a:pt x="43349" y="140"/>
                    <a:pt x="95849" y="140"/>
                  </a:cubicBezTo>
                  <a:close/>
                </a:path>
              </a:pathLst>
            </a:custGeom>
            <a:solidFill>
              <a:srgbClr val="E6F8E9"/>
            </a:solidFill>
            <a:ln w="19008" cap="flat">
              <a:solidFill>
                <a:srgbClr val="40C463"/>
              </a:solidFill>
              <a:prstDash val="solid"/>
              <a:miter/>
            </a:ln>
          </p:spPr>
          <p:txBody>
            <a:bodyPr rtlCol="0" anchor="ctr"/>
            <a:lstStyle/>
            <a:p>
              <a:pPr algn="ctr"/>
              <a:endParaRPr lang="en-IN" sz="1867"/>
            </a:p>
          </p:txBody>
        </p:sp>
        <p:sp>
          <p:nvSpPr>
            <p:cNvPr id="132" name="TextBox 131">
              <a:extLst>
                <a:ext uri="{FF2B5EF4-FFF2-40B4-BE49-F238E27FC236}">
                  <a16:creationId xmlns:a16="http://schemas.microsoft.com/office/drawing/2014/main" id="{C9FCCA3C-8923-1E93-0280-9E0530CC14E3}"/>
                </a:ext>
              </a:extLst>
            </p:cNvPr>
            <p:cNvSpPr txBox="1"/>
            <p:nvPr/>
          </p:nvSpPr>
          <p:spPr>
            <a:xfrm>
              <a:off x="7399606" y="509975"/>
              <a:ext cx="914770" cy="138500"/>
            </a:xfrm>
            <a:prstGeom prst="rect">
              <a:avLst/>
            </a:prstGeom>
            <a:noFill/>
            <a:ln>
              <a:noFill/>
            </a:ln>
          </p:spPr>
          <p:txBody>
            <a:bodyPr wrap="none" lIns="0" tIns="0" rIns="0" bIns="0" rtlCol="0">
              <a:spAutoFit/>
            </a:bodyPr>
            <a:lstStyle/>
            <a:p>
              <a:pPr algn="ctr" defTabSz="239994">
                <a:tabLst>
                  <a:tab pos="239994" algn="l"/>
                </a:tabLst>
              </a:pPr>
              <a:r>
                <a:rPr lang="en-IN" sz="1200" b="1" dirty="0">
                  <a:ln/>
                  <a:solidFill>
                    <a:srgbClr val="40C463"/>
                  </a:solidFill>
                  <a:latin typeface="Arial"/>
                  <a:cs typeface="Arial"/>
                  <a:sym typeface="Arial"/>
                  <a:rtl val="0"/>
                </a:rPr>
                <a:t>Technical Notes:</a:t>
              </a:r>
            </a:p>
          </p:txBody>
        </p:sp>
        <p:sp>
          <p:nvSpPr>
            <p:cNvPr id="133" name="Freeform: Shape 132">
              <a:extLst>
                <a:ext uri="{FF2B5EF4-FFF2-40B4-BE49-F238E27FC236}">
                  <a16:creationId xmlns:a16="http://schemas.microsoft.com/office/drawing/2014/main" id="{AE456F4A-34A0-BA6F-4C79-D0E334060F79}"/>
                </a:ext>
              </a:extLst>
            </p:cNvPr>
            <p:cNvSpPr/>
            <p:nvPr/>
          </p:nvSpPr>
          <p:spPr>
            <a:xfrm>
              <a:off x="7096522" y="713203"/>
              <a:ext cx="1520937" cy="6848"/>
            </a:xfrm>
            <a:custGeom>
              <a:avLst/>
              <a:gdLst>
                <a:gd name="connsiteX0" fmla="*/ 790 w 1520937"/>
                <a:gd name="connsiteY0" fmla="*/ 140 h 6848"/>
                <a:gd name="connsiteX1" fmla="*/ 1521728 w 1520937"/>
                <a:gd name="connsiteY1" fmla="*/ 140 h 6848"/>
              </a:gdLst>
              <a:ahLst/>
              <a:cxnLst>
                <a:cxn ang="0">
                  <a:pos x="connsiteX0" y="connsiteY0"/>
                </a:cxn>
                <a:cxn ang="0">
                  <a:pos x="connsiteX1" y="connsiteY1"/>
                </a:cxn>
              </a:cxnLst>
              <a:rect l="l" t="t" r="r" b="b"/>
              <a:pathLst>
                <a:path w="1520937" h="6848">
                  <a:moveTo>
                    <a:pt x="790" y="140"/>
                  </a:moveTo>
                  <a:lnTo>
                    <a:pt x="1521728" y="140"/>
                  </a:lnTo>
                </a:path>
              </a:pathLst>
            </a:custGeom>
            <a:ln w="9504" cap="flat">
              <a:solidFill>
                <a:srgbClr val="40C463"/>
              </a:solidFill>
              <a:prstDash val="solid"/>
              <a:miter/>
            </a:ln>
          </p:spPr>
          <p:txBody>
            <a:bodyPr rtlCol="0" anchor="ctr"/>
            <a:lstStyle/>
            <a:p>
              <a:pPr algn="ctr"/>
              <a:endParaRPr lang="en-IN" sz="1867"/>
            </a:p>
          </p:txBody>
        </p:sp>
        <p:sp>
          <p:nvSpPr>
            <p:cNvPr id="134" name="TextBox 133">
              <a:extLst>
                <a:ext uri="{FF2B5EF4-FFF2-40B4-BE49-F238E27FC236}">
                  <a16:creationId xmlns:a16="http://schemas.microsoft.com/office/drawing/2014/main" id="{1C8CB406-3E21-91CA-6F01-A178DDAA8D48}"/>
                </a:ext>
              </a:extLst>
            </p:cNvPr>
            <p:cNvSpPr txBox="1"/>
            <p:nvPr/>
          </p:nvSpPr>
          <p:spPr>
            <a:xfrm>
              <a:off x="7073369" y="735965"/>
              <a:ext cx="1015904"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333333"/>
                  </a:solidFill>
                  <a:latin typeface="Arial"/>
                  <a:cs typeface="Arial"/>
                  <a:sym typeface="Arial"/>
                  <a:rtl val="0"/>
                </a:rPr>
                <a:t>• Primary handover event</a:t>
              </a:r>
            </a:p>
          </p:txBody>
        </p:sp>
        <p:sp>
          <p:nvSpPr>
            <p:cNvPr id="135" name="TextBox 134">
              <a:extLst>
                <a:ext uri="{FF2B5EF4-FFF2-40B4-BE49-F238E27FC236}">
                  <a16:creationId xmlns:a16="http://schemas.microsoft.com/office/drawing/2014/main" id="{D7D44E35-175F-1426-2E09-48533EC63E53}"/>
                </a:ext>
              </a:extLst>
            </p:cNvPr>
            <p:cNvSpPr txBox="1"/>
            <p:nvPr/>
          </p:nvSpPr>
          <p:spPr>
            <a:xfrm>
              <a:off x="7086074" y="872929"/>
              <a:ext cx="1180612"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333333"/>
                  </a:solidFill>
                  <a:latin typeface="Arial"/>
                  <a:cs typeface="Arial"/>
                  <a:sym typeface="Arial"/>
                  <a:rtl val="0"/>
                </a:rPr>
                <a:t>• Used for both intra and inter</a:t>
              </a:r>
            </a:p>
          </p:txBody>
        </p:sp>
        <p:sp>
          <p:nvSpPr>
            <p:cNvPr id="136" name="TextBox 135">
              <a:extLst>
                <a:ext uri="{FF2B5EF4-FFF2-40B4-BE49-F238E27FC236}">
                  <a16:creationId xmlns:a16="http://schemas.microsoft.com/office/drawing/2014/main" id="{F8B0D9D4-0B03-7508-50B5-E7DB14D0A265}"/>
                </a:ext>
              </a:extLst>
            </p:cNvPr>
            <p:cNvSpPr txBox="1"/>
            <p:nvPr/>
          </p:nvSpPr>
          <p:spPr>
            <a:xfrm>
              <a:off x="7058148" y="1009892"/>
              <a:ext cx="875240"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333333"/>
                  </a:solidFill>
                  <a:latin typeface="Arial"/>
                  <a:cs typeface="Arial"/>
                  <a:sym typeface="Arial"/>
                  <a:rtl val="0"/>
                </a:rPr>
                <a:t>• Relative comparison</a:t>
              </a:r>
            </a:p>
          </p:txBody>
        </p:sp>
        <p:sp>
          <p:nvSpPr>
            <p:cNvPr id="137" name="TextBox 136">
              <a:extLst>
                <a:ext uri="{FF2B5EF4-FFF2-40B4-BE49-F238E27FC236}">
                  <a16:creationId xmlns:a16="http://schemas.microsoft.com/office/drawing/2014/main" id="{BE8D4D1E-7A6F-CA29-572A-2AD7A928E631}"/>
                </a:ext>
              </a:extLst>
            </p:cNvPr>
            <p:cNvSpPr txBox="1"/>
            <p:nvPr/>
          </p:nvSpPr>
          <p:spPr>
            <a:xfrm>
              <a:off x="7098978" y="1146856"/>
              <a:ext cx="1107274"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333333"/>
                  </a:solidFill>
                  <a:latin typeface="Arial"/>
                  <a:cs typeface="Arial"/>
                  <a:sym typeface="Arial"/>
                  <a:rtl val="0"/>
                </a:rPr>
                <a:t>• Network can tune offset to</a:t>
              </a:r>
            </a:p>
          </p:txBody>
        </p:sp>
        <p:sp>
          <p:nvSpPr>
            <p:cNvPr id="138" name="TextBox 137">
              <a:extLst>
                <a:ext uri="{FF2B5EF4-FFF2-40B4-BE49-F238E27FC236}">
                  <a16:creationId xmlns:a16="http://schemas.microsoft.com/office/drawing/2014/main" id="{468E6AD5-F1E0-1D63-2BC6-F82D00DB5378}"/>
                </a:ext>
              </a:extLst>
            </p:cNvPr>
            <p:cNvSpPr txBox="1"/>
            <p:nvPr/>
          </p:nvSpPr>
          <p:spPr>
            <a:xfrm>
              <a:off x="7208207" y="1283819"/>
              <a:ext cx="1326084"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333333"/>
                  </a:solidFill>
                  <a:latin typeface="Arial"/>
                  <a:cs typeface="Arial"/>
                  <a:sym typeface="Arial"/>
                  <a:rtl val="0"/>
                </a:rPr>
                <a:t>control handover aggressiveness</a:t>
              </a:r>
            </a:p>
          </p:txBody>
        </p:sp>
        <p:sp>
          <p:nvSpPr>
            <p:cNvPr id="139" name="TextBox 138">
              <a:extLst>
                <a:ext uri="{FF2B5EF4-FFF2-40B4-BE49-F238E27FC236}">
                  <a16:creationId xmlns:a16="http://schemas.microsoft.com/office/drawing/2014/main" id="{239E0E00-9838-2A59-0D59-5F5BCD87E126}"/>
                </a:ext>
              </a:extLst>
            </p:cNvPr>
            <p:cNvSpPr txBox="1"/>
            <p:nvPr/>
          </p:nvSpPr>
          <p:spPr>
            <a:xfrm>
              <a:off x="7095860" y="1420783"/>
              <a:ext cx="1132522"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333333"/>
                  </a:solidFill>
                  <a:latin typeface="Arial"/>
                  <a:cs typeface="Arial"/>
                  <a:sym typeface="Arial"/>
                  <a:rtl val="0"/>
                </a:rPr>
                <a:t>• Prevents ping-pong effects</a:t>
              </a:r>
            </a:p>
          </p:txBody>
        </p:sp>
      </p:grpSp>
    </p:spTree>
    <p:extLst>
      <p:ext uri="{BB962C8B-B14F-4D97-AF65-F5344CB8AC3E}">
        <p14:creationId xmlns:p14="http://schemas.microsoft.com/office/powerpoint/2010/main" val="18608536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AAF17-8849-E6B1-85BF-5B7DC4E4A352}"/>
            </a:ext>
          </a:extLst>
        </p:cNvPr>
        <p:cNvGrpSpPr/>
        <p:nvPr/>
      </p:nvGrpSpPr>
      <p:grpSpPr>
        <a:xfrm>
          <a:off x="0" y="0"/>
          <a:ext cx="0" cy="0"/>
          <a:chOff x="0" y="0"/>
          <a:chExt cx="0" cy="0"/>
        </a:xfrm>
      </p:grpSpPr>
      <p:sp>
        <p:nvSpPr>
          <p:cNvPr id="8" name="Freeform: Shape 7">
            <a:extLst>
              <a:ext uri="{FF2B5EF4-FFF2-40B4-BE49-F238E27FC236}">
                <a16:creationId xmlns:a16="http://schemas.microsoft.com/office/drawing/2014/main" id="{90682336-B431-F4F6-4B1B-22EA8A1FB4CF}"/>
              </a:ext>
            </a:extLst>
          </p:cNvPr>
          <p:cNvSpPr/>
          <p:nvPr/>
        </p:nvSpPr>
        <p:spPr>
          <a:xfrm>
            <a:off x="894020" y="406367"/>
            <a:ext cx="10161585" cy="550711"/>
          </a:xfrm>
          <a:custGeom>
            <a:avLst/>
            <a:gdLst>
              <a:gd name="connsiteX0" fmla="*/ 7525925 w 7621189"/>
              <a:gd name="connsiteY0" fmla="*/ 0 h 413033"/>
              <a:gd name="connsiteX1" fmla="*/ 7621190 w 7621189"/>
              <a:gd name="connsiteY1" fmla="*/ 68839 h 413033"/>
              <a:gd name="connsiteX2" fmla="*/ 7621190 w 7621189"/>
              <a:gd name="connsiteY2" fmla="*/ 344194 h 413033"/>
              <a:gd name="connsiteX3" fmla="*/ 7525925 w 7621189"/>
              <a:gd name="connsiteY3" fmla="*/ 413033 h 413033"/>
              <a:gd name="connsiteX4" fmla="*/ 95265 w 7621189"/>
              <a:gd name="connsiteY4" fmla="*/ 413033 h 413033"/>
              <a:gd name="connsiteX5" fmla="*/ 0 w 7621189"/>
              <a:gd name="connsiteY5" fmla="*/ 344194 h 413033"/>
              <a:gd name="connsiteX6" fmla="*/ 0 w 7621189"/>
              <a:gd name="connsiteY6" fmla="*/ 68839 h 413033"/>
              <a:gd name="connsiteX7" fmla="*/ 95265 w 7621189"/>
              <a:gd name="connsiteY7" fmla="*/ 0 h 41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1189" h="413033">
                <a:moveTo>
                  <a:pt x="7525925" y="0"/>
                </a:moveTo>
                <a:cubicBezTo>
                  <a:pt x="7578538" y="0"/>
                  <a:pt x="7621190" y="30820"/>
                  <a:pt x="7621190" y="68839"/>
                </a:cubicBezTo>
                <a:lnTo>
                  <a:pt x="7621190" y="344194"/>
                </a:lnTo>
                <a:cubicBezTo>
                  <a:pt x="7621190" y="382213"/>
                  <a:pt x="7578538" y="413033"/>
                  <a:pt x="7525925" y="413033"/>
                </a:cubicBezTo>
                <a:lnTo>
                  <a:pt x="95265" y="413033"/>
                </a:lnTo>
                <a:cubicBezTo>
                  <a:pt x="42652" y="413033"/>
                  <a:pt x="0" y="382213"/>
                  <a:pt x="0" y="344194"/>
                </a:cubicBezTo>
                <a:lnTo>
                  <a:pt x="0" y="68839"/>
                </a:lnTo>
                <a:cubicBezTo>
                  <a:pt x="0" y="30820"/>
                  <a:pt x="42652" y="0"/>
                  <a:pt x="95265" y="0"/>
                </a:cubicBezTo>
                <a:close/>
              </a:path>
            </a:pathLst>
          </a:custGeom>
          <a:solidFill>
            <a:srgbClr val="E6F4FF"/>
          </a:solidFill>
          <a:ln w="9525" cap="flat">
            <a:noFill/>
            <a:prstDash val="solid"/>
            <a:miter/>
          </a:ln>
        </p:spPr>
        <p:txBody>
          <a:bodyPr rtlCol="0" anchor="ctr"/>
          <a:lstStyle/>
          <a:p>
            <a:endParaRPr lang="en-IN" sz="2400"/>
          </a:p>
        </p:txBody>
      </p:sp>
      <p:sp>
        <p:nvSpPr>
          <p:cNvPr id="9" name="TextBox 8">
            <a:extLst>
              <a:ext uri="{FF2B5EF4-FFF2-40B4-BE49-F238E27FC236}">
                <a16:creationId xmlns:a16="http://schemas.microsoft.com/office/drawing/2014/main" id="{41BE2055-D95A-906C-50C6-052A2ED9C69D}"/>
              </a:ext>
            </a:extLst>
          </p:cNvPr>
          <p:cNvSpPr txBox="1"/>
          <p:nvPr/>
        </p:nvSpPr>
        <p:spPr>
          <a:xfrm>
            <a:off x="2448761" y="507735"/>
            <a:ext cx="6859057" cy="369332"/>
          </a:xfrm>
          <a:prstGeom prst="rect">
            <a:avLst/>
          </a:prstGeom>
          <a:noFill/>
          <a:ln>
            <a:noFill/>
          </a:ln>
        </p:spPr>
        <p:txBody>
          <a:bodyPr wrap="none" lIns="0" tIns="0" rIns="0" bIns="0" rtlCol="0">
            <a:spAutoFit/>
          </a:bodyPr>
          <a:lstStyle/>
          <a:p>
            <a:pPr defTabSz="239994">
              <a:tabLst>
                <a:tab pos="239994" algn="l"/>
              </a:tabLst>
            </a:pPr>
            <a:r>
              <a:rPr lang="en-IN" sz="2400" b="1" dirty="0">
                <a:ln/>
                <a:solidFill>
                  <a:srgbClr val="0066CC"/>
                </a:solidFill>
                <a:latin typeface="Arial"/>
                <a:cs typeface="Arial"/>
                <a:sym typeface="Arial"/>
                <a:rtl val="0"/>
              </a:rPr>
              <a:t>Event A4: Neighbor Cell Better Than Threshold</a:t>
            </a:r>
          </a:p>
        </p:txBody>
      </p:sp>
      <p:sp>
        <p:nvSpPr>
          <p:cNvPr id="10" name="TextBox 9">
            <a:extLst>
              <a:ext uri="{FF2B5EF4-FFF2-40B4-BE49-F238E27FC236}">
                <a16:creationId xmlns:a16="http://schemas.microsoft.com/office/drawing/2014/main" id="{04D7791A-765F-190E-FCBD-05BA1E952C1C}"/>
              </a:ext>
            </a:extLst>
          </p:cNvPr>
          <p:cNvSpPr txBox="1"/>
          <p:nvPr/>
        </p:nvSpPr>
        <p:spPr>
          <a:xfrm>
            <a:off x="2620157" y="963027"/>
            <a:ext cx="6823919" cy="215444"/>
          </a:xfrm>
          <a:prstGeom prst="rect">
            <a:avLst/>
          </a:prstGeom>
          <a:noFill/>
          <a:ln>
            <a:noFill/>
          </a:ln>
        </p:spPr>
        <p:txBody>
          <a:bodyPr wrap="none" lIns="0" tIns="0" rIns="0" bIns="0" rtlCol="0">
            <a:spAutoFit/>
          </a:bodyPr>
          <a:lstStyle/>
          <a:p>
            <a:pPr defTabSz="239994">
              <a:tabLst>
                <a:tab pos="239994" algn="l"/>
              </a:tabLst>
            </a:pPr>
            <a:r>
              <a:rPr lang="en-IN" sz="1400" dirty="0">
                <a:ln/>
                <a:solidFill>
                  <a:srgbClr val="666666"/>
                </a:solidFill>
                <a:latin typeface="Arial"/>
                <a:cs typeface="Arial"/>
                <a:sym typeface="Arial"/>
                <a:rtl val="0"/>
              </a:rPr>
              <a:t>Condition: Mn &gt; Threshold_A4 (Neighbor cell becomes better than absolute threshold)</a:t>
            </a:r>
          </a:p>
        </p:txBody>
      </p:sp>
      <p:grpSp>
        <p:nvGrpSpPr>
          <p:cNvPr id="11" name="Graphic 3">
            <a:extLst>
              <a:ext uri="{FF2B5EF4-FFF2-40B4-BE49-F238E27FC236}">
                <a16:creationId xmlns:a16="http://schemas.microsoft.com/office/drawing/2014/main" id="{F9E04982-2C58-9E02-7539-6733B3D299D7}"/>
              </a:ext>
            </a:extLst>
          </p:cNvPr>
          <p:cNvGrpSpPr/>
          <p:nvPr/>
        </p:nvGrpSpPr>
        <p:grpSpPr>
          <a:xfrm>
            <a:off x="42055" y="1324219"/>
            <a:ext cx="9806860" cy="2179693"/>
            <a:chOff x="31541" y="993164"/>
            <a:chExt cx="7355145" cy="1634770"/>
          </a:xfrm>
        </p:grpSpPr>
        <p:sp>
          <p:nvSpPr>
            <p:cNvPr id="12" name="Freeform: Shape 11">
              <a:extLst>
                <a:ext uri="{FF2B5EF4-FFF2-40B4-BE49-F238E27FC236}">
                  <a16:creationId xmlns:a16="http://schemas.microsoft.com/office/drawing/2014/main" id="{8E875523-ED6B-B47B-2069-A293F595771F}"/>
                </a:ext>
              </a:extLst>
            </p:cNvPr>
            <p:cNvSpPr/>
            <p:nvPr/>
          </p:nvSpPr>
          <p:spPr>
            <a:xfrm>
              <a:off x="670514" y="993164"/>
              <a:ext cx="6668540" cy="1514454"/>
            </a:xfrm>
            <a:custGeom>
              <a:avLst/>
              <a:gdLst>
                <a:gd name="connsiteX0" fmla="*/ 6620958 w 6668540"/>
                <a:gd name="connsiteY0" fmla="*/ 120 h 1514454"/>
                <a:gd name="connsiteX1" fmla="*/ 6668591 w 6668540"/>
                <a:gd name="connsiteY1" fmla="*/ 34539 h 1514454"/>
                <a:gd name="connsiteX2" fmla="*/ 6668591 w 6668540"/>
                <a:gd name="connsiteY2" fmla="*/ 1480156 h 1514454"/>
                <a:gd name="connsiteX3" fmla="*/ 6620958 w 6668540"/>
                <a:gd name="connsiteY3" fmla="*/ 1514575 h 1514454"/>
                <a:gd name="connsiteX4" fmla="*/ 47682 w 6668540"/>
                <a:gd name="connsiteY4" fmla="*/ 1514575 h 1514454"/>
                <a:gd name="connsiteX5" fmla="*/ 50 w 6668540"/>
                <a:gd name="connsiteY5" fmla="*/ 1480156 h 1514454"/>
                <a:gd name="connsiteX6" fmla="*/ 50 w 6668540"/>
                <a:gd name="connsiteY6" fmla="*/ 34539 h 1514454"/>
                <a:gd name="connsiteX7" fmla="*/ 47682 w 6668540"/>
                <a:gd name="connsiteY7" fmla="*/ 120 h 1514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8540" h="1514454">
                  <a:moveTo>
                    <a:pt x="6620958" y="120"/>
                  </a:moveTo>
                  <a:cubicBezTo>
                    <a:pt x="6647265" y="120"/>
                    <a:pt x="6668591" y="15530"/>
                    <a:pt x="6668591" y="34539"/>
                  </a:cubicBezTo>
                  <a:lnTo>
                    <a:pt x="6668591" y="1480156"/>
                  </a:lnTo>
                  <a:cubicBezTo>
                    <a:pt x="6668591" y="1499165"/>
                    <a:pt x="6647265" y="1514575"/>
                    <a:pt x="6620958" y="1514575"/>
                  </a:cubicBezTo>
                  <a:lnTo>
                    <a:pt x="47682" y="1514575"/>
                  </a:lnTo>
                  <a:cubicBezTo>
                    <a:pt x="21376" y="1514575"/>
                    <a:pt x="50" y="1499165"/>
                    <a:pt x="50" y="1480156"/>
                  </a:cubicBezTo>
                  <a:lnTo>
                    <a:pt x="50" y="34539"/>
                  </a:lnTo>
                  <a:cubicBezTo>
                    <a:pt x="50" y="15530"/>
                    <a:pt x="21376" y="120"/>
                    <a:pt x="47682" y="120"/>
                  </a:cubicBezTo>
                  <a:close/>
                </a:path>
              </a:pathLst>
            </a:custGeom>
            <a:solidFill>
              <a:srgbClr val="F8F9FA"/>
            </a:solidFill>
            <a:ln w="9525" cap="flat">
              <a:solidFill>
                <a:srgbClr val="DDDDDD"/>
              </a:solidFill>
              <a:prstDash val="solid"/>
              <a:miter/>
            </a:ln>
          </p:spPr>
          <p:txBody>
            <a:bodyPr rtlCol="0" anchor="ctr"/>
            <a:lstStyle/>
            <a:p>
              <a:endParaRPr lang="en-IN" sz="2400"/>
            </a:p>
          </p:txBody>
        </p:sp>
        <p:grpSp>
          <p:nvGrpSpPr>
            <p:cNvPr id="13" name="Graphic 3">
              <a:extLst>
                <a:ext uri="{FF2B5EF4-FFF2-40B4-BE49-F238E27FC236}">
                  <a16:creationId xmlns:a16="http://schemas.microsoft.com/office/drawing/2014/main" id="{90B3C0DA-4560-E564-3621-A22D8AA11FE6}"/>
                </a:ext>
              </a:extLst>
            </p:cNvPr>
            <p:cNvGrpSpPr/>
            <p:nvPr/>
          </p:nvGrpSpPr>
          <p:grpSpPr>
            <a:xfrm>
              <a:off x="670514" y="993164"/>
              <a:ext cx="6668540" cy="1514454"/>
              <a:chOff x="670514" y="993164"/>
              <a:chExt cx="6668540" cy="1514454"/>
            </a:xfrm>
          </p:grpSpPr>
          <p:sp>
            <p:nvSpPr>
              <p:cNvPr id="14" name="Freeform: Shape 13">
                <a:extLst>
                  <a:ext uri="{FF2B5EF4-FFF2-40B4-BE49-F238E27FC236}">
                    <a16:creationId xmlns:a16="http://schemas.microsoft.com/office/drawing/2014/main" id="{F8BCFE5D-3679-CE35-EE5E-63AD158AD83C}"/>
                  </a:ext>
                </a:extLst>
              </p:cNvPr>
              <p:cNvSpPr/>
              <p:nvPr/>
            </p:nvSpPr>
            <p:spPr>
              <a:xfrm>
                <a:off x="670514" y="1268519"/>
                <a:ext cx="6668540" cy="6883"/>
              </a:xfrm>
              <a:custGeom>
                <a:avLst/>
                <a:gdLst>
                  <a:gd name="connsiteX0" fmla="*/ 50 w 6668540"/>
                  <a:gd name="connsiteY0" fmla="*/ 120 h 6883"/>
                  <a:gd name="connsiteX1" fmla="*/ 6668591 w 6668540"/>
                  <a:gd name="connsiteY1" fmla="*/ 120 h 6883"/>
                </a:gdLst>
                <a:ahLst/>
                <a:cxnLst>
                  <a:cxn ang="0">
                    <a:pos x="connsiteX0" y="connsiteY0"/>
                  </a:cxn>
                  <a:cxn ang="0">
                    <a:pos x="connsiteX1" y="connsiteY1"/>
                  </a:cxn>
                </a:cxnLst>
                <a:rect l="l" t="t" r="r" b="b"/>
                <a:pathLst>
                  <a:path w="6668540" h="6883">
                    <a:moveTo>
                      <a:pt x="50" y="120"/>
                    </a:moveTo>
                    <a:lnTo>
                      <a:pt x="6668591" y="120"/>
                    </a:lnTo>
                  </a:path>
                </a:pathLst>
              </a:custGeom>
              <a:ln w="9525" cap="flat">
                <a:solidFill>
                  <a:srgbClr val="EEEEEE"/>
                </a:solidFill>
                <a:prstDash val="solid"/>
                <a:miter/>
              </a:ln>
            </p:spPr>
            <p:txBody>
              <a:bodyPr rtlCol="0" anchor="ctr"/>
              <a:lstStyle/>
              <a:p>
                <a:endParaRPr lang="en-IN" sz="2400"/>
              </a:p>
            </p:txBody>
          </p:sp>
          <p:sp>
            <p:nvSpPr>
              <p:cNvPr id="15" name="Freeform: Shape 14">
                <a:extLst>
                  <a:ext uri="{FF2B5EF4-FFF2-40B4-BE49-F238E27FC236}">
                    <a16:creationId xmlns:a16="http://schemas.microsoft.com/office/drawing/2014/main" id="{FFEA7D5D-2013-D32F-CC78-8905FC1D925A}"/>
                  </a:ext>
                </a:extLst>
              </p:cNvPr>
              <p:cNvSpPr/>
              <p:nvPr/>
            </p:nvSpPr>
            <p:spPr>
              <a:xfrm>
                <a:off x="670514" y="1543875"/>
                <a:ext cx="6668540" cy="6883"/>
              </a:xfrm>
              <a:custGeom>
                <a:avLst/>
                <a:gdLst>
                  <a:gd name="connsiteX0" fmla="*/ 50 w 6668540"/>
                  <a:gd name="connsiteY0" fmla="*/ 120 h 6883"/>
                  <a:gd name="connsiteX1" fmla="*/ 6668591 w 6668540"/>
                  <a:gd name="connsiteY1" fmla="*/ 120 h 6883"/>
                </a:gdLst>
                <a:ahLst/>
                <a:cxnLst>
                  <a:cxn ang="0">
                    <a:pos x="connsiteX0" y="connsiteY0"/>
                  </a:cxn>
                  <a:cxn ang="0">
                    <a:pos x="connsiteX1" y="connsiteY1"/>
                  </a:cxn>
                </a:cxnLst>
                <a:rect l="l" t="t" r="r" b="b"/>
                <a:pathLst>
                  <a:path w="6668540" h="6883">
                    <a:moveTo>
                      <a:pt x="50" y="120"/>
                    </a:moveTo>
                    <a:lnTo>
                      <a:pt x="6668591" y="120"/>
                    </a:lnTo>
                  </a:path>
                </a:pathLst>
              </a:custGeom>
              <a:ln w="9525" cap="flat">
                <a:solidFill>
                  <a:srgbClr val="EEEEEE"/>
                </a:solidFill>
                <a:prstDash val="solid"/>
                <a:miter/>
              </a:ln>
            </p:spPr>
            <p:txBody>
              <a:bodyPr rtlCol="0" anchor="ctr"/>
              <a:lstStyle/>
              <a:p>
                <a:endParaRPr lang="en-IN" sz="2400"/>
              </a:p>
            </p:txBody>
          </p:sp>
          <p:sp>
            <p:nvSpPr>
              <p:cNvPr id="16" name="Freeform: Shape 15">
                <a:extLst>
                  <a:ext uri="{FF2B5EF4-FFF2-40B4-BE49-F238E27FC236}">
                    <a16:creationId xmlns:a16="http://schemas.microsoft.com/office/drawing/2014/main" id="{662B3BF8-757B-18FA-F9A5-651595D77F00}"/>
                  </a:ext>
                </a:extLst>
              </p:cNvPr>
              <p:cNvSpPr/>
              <p:nvPr/>
            </p:nvSpPr>
            <p:spPr>
              <a:xfrm>
                <a:off x="670514" y="1819230"/>
                <a:ext cx="6668540" cy="6883"/>
              </a:xfrm>
              <a:custGeom>
                <a:avLst/>
                <a:gdLst>
                  <a:gd name="connsiteX0" fmla="*/ 50 w 6668540"/>
                  <a:gd name="connsiteY0" fmla="*/ 120 h 6883"/>
                  <a:gd name="connsiteX1" fmla="*/ 6668591 w 6668540"/>
                  <a:gd name="connsiteY1" fmla="*/ 120 h 6883"/>
                </a:gdLst>
                <a:ahLst/>
                <a:cxnLst>
                  <a:cxn ang="0">
                    <a:pos x="connsiteX0" y="connsiteY0"/>
                  </a:cxn>
                  <a:cxn ang="0">
                    <a:pos x="connsiteX1" y="connsiteY1"/>
                  </a:cxn>
                </a:cxnLst>
                <a:rect l="l" t="t" r="r" b="b"/>
                <a:pathLst>
                  <a:path w="6668540" h="6883">
                    <a:moveTo>
                      <a:pt x="50" y="120"/>
                    </a:moveTo>
                    <a:lnTo>
                      <a:pt x="6668591" y="120"/>
                    </a:lnTo>
                  </a:path>
                </a:pathLst>
              </a:custGeom>
              <a:ln w="9525" cap="flat">
                <a:solidFill>
                  <a:srgbClr val="EEEEEE"/>
                </a:solidFill>
                <a:prstDash val="solid"/>
                <a:miter/>
              </a:ln>
            </p:spPr>
            <p:txBody>
              <a:bodyPr rtlCol="0" anchor="ctr"/>
              <a:lstStyle/>
              <a:p>
                <a:endParaRPr lang="en-IN" sz="2400"/>
              </a:p>
            </p:txBody>
          </p:sp>
          <p:sp>
            <p:nvSpPr>
              <p:cNvPr id="17" name="Freeform: Shape 16">
                <a:extLst>
                  <a:ext uri="{FF2B5EF4-FFF2-40B4-BE49-F238E27FC236}">
                    <a16:creationId xmlns:a16="http://schemas.microsoft.com/office/drawing/2014/main" id="{EDE9260A-9343-D2ED-E67B-E4BC259A6D9A}"/>
                  </a:ext>
                </a:extLst>
              </p:cNvPr>
              <p:cNvSpPr/>
              <p:nvPr/>
            </p:nvSpPr>
            <p:spPr>
              <a:xfrm>
                <a:off x="670514" y="2094586"/>
                <a:ext cx="6668540" cy="6883"/>
              </a:xfrm>
              <a:custGeom>
                <a:avLst/>
                <a:gdLst>
                  <a:gd name="connsiteX0" fmla="*/ 50 w 6668540"/>
                  <a:gd name="connsiteY0" fmla="*/ 120 h 6883"/>
                  <a:gd name="connsiteX1" fmla="*/ 6668591 w 6668540"/>
                  <a:gd name="connsiteY1" fmla="*/ 120 h 6883"/>
                </a:gdLst>
                <a:ahLst/>
                <a:cxnLst>
                  <a:cxn ang="0">
                    <a:pos x="connsiteX0" y="connsiteY0"/>
                  </a:cxn>
                  <a:cxn ang="0">
                    <a:pos x="connsiteX1" y="connsiteY1"/>
                  </a:cxn>
                </a:cxnLst>
                <a:rect l="l" t="t" r="r" b="b"/>
                <a:pathLst>
                  <a:path w="6668540" h="6883">
                    <a:moveTo>
                      <a:pt x="50" y="120"/>
                    </a:moveTo>
                    <a:lnTo>
                      <a:pt x="6668591" y="120"/>
                    </a:lnTo>
                  </a:path>
                </a:pathLst>
              </a:custGeom>
              <a:ln w="9525" cap="flat">
                <a:solidFill>
                  <a:srgbClr val="EEEEEE"/>
                </a:solidFill>
                <a:prstDash val="solid"/>
                <a:miter/>
              </a:ln>
            </p:spPr>
            <p:txBody>
              <a:bodyPr rtlCol="0" anchor="ctr"/>
              <a:lstStyle/>
              <a:p>
                <a:endParaRPr lang="en-IN" sz="2400"/>
              </a:p>
            </p:txBody>
          </p:sp>
          <p:sp>
            <p:nvSpPr>
              <p:cNvPr id="18" name="Freeform: Shape 17">
                <a:extLst>
                  <a:ext uri="{FF2B5EF4-FFF2-40B4-BE49-F238E27FC236}">
                    <a16:creationId xmlns:a16="http://schemas.microsoft.com/office/drawing/2014/main" id="{84F61829-F809-EDF6-A568-53E7844D92D8}"/>
                  </a:ext>
                </a:extLst>
              </p:cNvPr>
              <p:cNvSpPr/>
              <p:nvPr/>
            </p:nvSpPr>
            <p:spPr>
              <a:xfrm>
                <a:off x="1623162" y="993164"/>
                <a:ext cx="9526" cy="1514454"/>
              </a:xfrm>
              <a:custGeom>
                <a:avLst/>
                <a:gdLst>
                  <a:gd name="connsiteX0" fmla="*/ 50 w 9526"/>
                  <a:gd name="connsiteY0" fmla="*/ 120 h 1514454"/>
                  <a:gd name="connsiteX1" fmla="*/ 50 w 9526"/>
                  <a:gd name="connsiteY1" fmla="*/ 1514575 h 1514454"/>
                </a:gdLst>
                <a:ahLst/>
                <a:cxnLst>
                  <a:cxn ang="0">
                    <a:pos x="connsiteX0" y="connsiteY0"/>
                  </a:cxn>
                  <a:cxn ang="0">
                    <a:pos x="connsiteX1" y="connsiteY1"/>
                  </a:cxn>
                </a:cxnLst>
                <a:rect l="l" t="t" r="r" b="b"/>
                <a:pathLst>
                  <a:path w="9526" h="1514454">
                    <a:moveTo>
                      <a:pt x="50" y="120"/>
                    </a:moveTo>
                    <a:lnTo>
                      <a:pt x="50" y="1514575"/>
                    </a:lnTo>
                  </a:path>
                </a:pathLst>
              </a:custGeom>
              <a:ln w="9525" cap="flat">
                <a:solidFill>
                  <a:srgbClr val="EEEEEE"/>
                </a:solidFill>
                <a:prstDash val="solid"/>
                <a:miter/>
              </a:ln>
            </p:spPr>
            <p:txBody>
              <a:bodyPr rtlCol="0" anchor="ctr"/>
              <a:lstStyle/>
              <a:p>
                <a:endParaRPr lang="en-IN" sz="2400"/>
              </a:p>
            </p:txBody>
          </p:sp>
          <p:sp>
            <p:nvSpPr>
              <p:cNvPr id="19" name="Freeform: Shape 18">
                <a:extLst>
                  <a:ext uri="{FF2B5EF4-FFF2-40B4-BE49-F238E27FC236}">
                    <a16:creationId xmlns:a16="http://schemas.microsoft.com/office/drawing/2014/main" id="{A8E59677-997E-DD94-AD41-3E9A48045BEA}"/>
                  </a:ext>
                </a:extLst>
              </p:cNvPr>
              <p:cNvSpPr/>
              <p:nvPr/>
            </p:nvSpPr>
            <p:spPr>
              <a:xfrm>
                <a:off x="2575811" y="993164"/>
                <a:ext cx="9526" cy="1514454"/>
              </a:xfrm>
              <a:custGeom>
                <a:avLst/>
                <a:gdLst>
                  <a:gd name="connsiteX0" fmla="*/ 50 w 9526"/>
                  <a:gd name="connsiteY0" fmla="*/ 120 h 1514454"/>
                  <a:gd name="connsiteX1" fmla="*/ 50 w 9526"/>
                  <a:gd name="connsiteY1" fmla="*/ 1514575 h 1514454"/>
                </a:gdLst>
                <a:ahLst/>
                <a:cxnLst>
                  <a:cxn ang="0">
                    <a:pos x="connsiteX0" y="connsiteY0"/>
                  </a:cxn>
                  <a:cxn ang="0">
                    <a:pos x="connsiteX1" y="connsiteY1"/>
                  </a:cxn>
                </a:cxnLst>
                <a:rect l="l" t="t" r="r" b="b"/>
                <a:pathLst>
                  <a:path w="9526" h="1514454">
                    <a:moveTo>
                      <a:pt x="50" y="120"/>
                    </a:moveTo>
                    <a:lnTo>
                      <a:pt x="50" y="1514575"/>
                    </a:lnTo>
                  </a:path>
                </a:pathLst>
              </a:custGeom>
              <a:ln w="9525" cap="flat">
                <a:solidFill>
                  <a:srgbClr val="EEEEEE"/>
                </a:solidFill>
                <a:prstDash val="solid"/>
                <a:miter/>
              </a:ln>
            </p:spPr>
            <p:txBody>
              <a:bodyPr rtlCol="0" anchor="ctr"/>
              <a:lstStyle/>
              <a:p>
                <a:endParaRPr lang="en-IN" sz="2400"/>
              </a:p>
            </p:txBody>
          </p:sp>
          <p:sp>
            <p:nvSpPr>
              <p:cNvPr id="20" name="Freeform: Shape 19">
                <a:extLst>
                  <a:ext uri="{FF2B5EF4-FFF2-40B4-BE49-F238E27FC236}">
                    <a16:creationId xmlns:a16="http://schemas.microsoft.com/office/drawing/2014/main" id="{D5578D64-712A-B43B-BAA0-81194871FF20}"/>
                  </a:ext>
                </a:extLst>
              </p:cNvPr>
              <p:cNvSpPr/>
              <p:nvPr/>
            </p:nvSpPr>
            <p:spPr>
              <a:xfrm>
                <a:off x="3528460" y="993164"/>
                <a:ext cx="9526" cy="1514454"/>
              </a:xfrm>
              <a:custGeom>
                <a:avLst/>
                <a:gdLst>
                  <a:gd name="connsiteX0" fmla="*/ 50 w 9526"/>
                  <a:gd name="connsiteY0" fmla="*/ 120 h 1514454"/>
                  <a:gd name="connsiteX1" fmla="*/ 50 w 9526"/>
                  <a:gd name="connsiteY1" fmla="*/ 1514575 h 1514454"/>
                </a:gdLst>
                <a:ahLst/>
                <a:cxnLst>
                  <a:cxn ang="0">
                    <a:pos x="connsiteX0" y="connsiteY0"/>
                  </a:cxn>
                  <a:cxn ang="0">
                    <a:pos x="connsiteX1" y="connsiteY1"/>
                  </a:cxn>
                </a:cxnLst>
                <a:rect l="l" t="t" r="r" b="b"/>
                <a:pathLst>
                  <a:path w="9526" h="1514454">
                    <a:moveTo>
                      <a:pt x="50" y="120"/>
                    </a:moveTo>
                    <a:lnTo>
                      <a:pt x="50" y="1514575"/>
                    </a:lnTo>
                  </a:path>
                </a:pathLst>
              </a:custGeom>
              <a:ln w="9525" cap="flat">
                <a:solidFill>
                  <a:srgbClr val="EEEEEE"/>
                </a:solidFill>
                <a:prstDash val="solid"/>
                <a:miter/>
              </a:ln>
            </p:spPr>
            <p:txBody>
              <a:bodyPr rtlCol="0" anchor="ctr"/>
              <a:lstStyle/>
              <a:p>
                <a:endParaRPr lang="en-IN" sz="2400"/>
              </a:p>
            </p:txBody>
          </p:sp>
          <p:sp>
            <p:nvSpPr>
              <p:cNvPr id="21" name="Freeform: Shape 20">
                <a:extLst>
                  <a:ext uri="{FF2B5EF4-FFF2-40B4-BE49-F238E27FC236}">
                    <a16:creationId xmlns:a16="http://schemas.microsoft.com/office/drawing/2014/main" id="{FFB67B1F-1ECC-E623-97AA-2697D1F14738}"/>
                  </a:ext>
                </a:extLst>
              </p:cNvPr>
              <p:cNvSpPr/>
              <p:nvPr/>
            </p:nvSpPr>
            <p:spPr>
              <a:xfrm>
                <a:off x="4481109" y="993164"/>
                <a:ext cx="9526" cy="1514454"/>
              </a:xfrm>
              <a:custGeom>
                <a:avLst/>
                <a:gdLst>
                  <a:gd name="connsiteX0" fmla="*/ 50 w 9526"/>
                  <a:gd name="connsiteY0" fmla="*/ 120 h 1514454"/>
                  <a:gd name="connsiteX1" fmla="*/ 50 w 9526"/>
                  <a:gd name="connsiteY1" fmla="*/ 1514575 h 1514454"/>
                </a:gdLst>
                <a:ahLst/>
                <a:cxnLst>
                  <a:cxn ang="0">
                    <a:pos x="connsiteX0" y="connsiteY0"/>
                  </a:cxn>
                  <a:cxn ang="0">
                    <a:pos x="connsiteX1" y="connsiteY1"/>
                  </a:cxn>
                </a:cxnLst>
                <a:rect l="l" t="t" r="r" b="b"/>
                <a:pathLst>
                  <a:path w="9526" h="1514454">
                    <a:moveTo>
                      <a:pt x="50" y="120"/>
                    </a:moveTo>
                    <a:lnTo>
                      <a:pt x="50" y="1514575"/>
                    </a:lnTo>
                  </a:path>
                </a:pathLst>
              </a:custGeom>
              <a:ln w="9525" cap="flat">
                <a:solidFill>
                  <a:srgbClr val="EEEEEE"/>
                </a:solidFill>
                <a:prstDash val="solid"/>
                <a:miter/>
              </a:ln>
            </p:spPr>
            <p:txBody>
              <a:bodyPr rtlCol="0" anchor="ctr"/>
              <a:lstStyle/>
              <a:p>
                <a:endParaRPr lang="en-IN" sz="2400"/>
              </a:p>
            </p:txBody>
          </p:sp>
          <p:sp>
            <p:nvSpPr>
              <p:cNvPr id="22" name="Freeform: Shape 21">
                <a:extLst>
                  <a:ext uri="{FF2B5EF4-FFF2-40B4-BE49-F238E27FC236}">
                    <a16:creationId xmlns:a16="http://schemas.microsoft.com/office/drawing/2014/main" id="{AFDBCDA1-83FB-421A-5045-E990D56F4539}"/>
                  </a:ext>
                </a:extLst>
              </p:cNvPr>
              <p:cNvSpPr/>
              <p:nvPr/>
            </p:nvSpPr>
            <p:spPr>
              <a:xfrm>
                <a:off x="5433757" y="993164"/>
                <a:ext cx="9526" cy="1514454"/>
              </a:xfrm>
              <a:custGeom>
                <a:avLst/>
                <a:gdLst>
                  <a:gd name="connsiteX0" fmla="*/ 50 w 9526"/>
                  <a:gd name="connsiteY0" fmla="*/ 120 h 1514454"/>
                  <a:gd name="connsiteX1" fmla="*/ 50 w 9526"/>
                  <a:gd name="connsiteY1" fmla="*/ 1514575 h 1514454"/>
                </a:gdLst>
                <a:ahLst/>
                <a:cxnLst>
                  <a:cxn ang="0">
                    <a:pos x="connsiteX0" y="connsiteY0"/>
                  </a:cxn>
                  <a:cxn ang="0">
                    <a:pos x="connsiteX1" y="connsiteY1"/>
                  </a:cxn>
                </a:cxnLst>
                <a:rect l="l" t="t" r="r" b="b"/>
                <a:pathLst>
                  <a:path w="9526" h="1514454">
                    <a:moveTo>
                      <a:pt x="50" y="120"/>
                    </a:moveTo>
                    <a:lnTo>
                      <a:pt x="50" y="1514575"/>
                    </a:lnTo>
                  </a:path>
                </a:pathLst>
              </a:custGeom>
              <a:ln w="9525" cap="flat">
                <a:solidFill>
                  <a:srgbClr val="EEEEEE"/>
                </a:solidFill>
                <a:prstDash val="solid"/>
                <a:miter/>
              </a:ln>
            </p:spPr>
            <p:txBody>
              <a:bodyPr rtlCol="0" anchor="ctr"/>
              <a:lstStyle/>
              <a:p>
                <a:endParaRPr lang="en-IN" sz="2400"/>
              </a:p>
            </p:txBody>
          </p:sp>
          <p:sp>
            <p:nvSpPr>
              <p:cNvPr id="23" name="Freeform: Shape 22">
                <a:extLst>
                  <a:ext uri="{FF2B5EF4-FFF2-40B4-BE49-F238E27FC236}">
                    <a16:creationId xmlns:a16="http://schemas.microsoft.com/office/drawing/2014/main" id="{23BE6932-3192-9A70-3E38-9B8984277381}"/>
                  </a:ext>
                </a:extLst>
              </p:cNvPr>
              <p:cNvSpPr/>
              <p:nvPr/>
            </p:nvSpPr>
            <p:spPr>
              <a:xfrm>
                <a:off x="6386406" y="993164"/>
                <a:ext cx="9526" cy="1514454"/>
              </a:xfrm>
              <a:custGeom>
                <a:avLst/>
                <a:gdLst>
                  <a:gd name="connsiteX0" fmla="*/ 50 w 9526"/>
                  <a:gd name="connsiteY0" fmla="*/ 120 h 1514454"/>
                  <a:gd name="connsiteX1" fmla="*/ 50 w 9526"/>
                  <a:gd name="connsiteY1" fmla="*/ 1514575 h 1514454"/>
                </a:gdLst>
                <a:ahLst/>
                <a:cxnLst>
                  <a:cxn ang="0">
                    <a:pos x="connsiteX0" y="connsiteY0"/>
                  </a:cxn>
                  <a:cxn ang="0">
                    <a:pos x="connsiteX1" y="connsiteY1"/>
                  </a:cxn>
                </a:cxnLst>
                <a:rect l="l" t="t" r="r" b="b"/>
                <a:pathLst>
                  <a:path w="9526" h="1514454">
                    <a:moveTo>
                      <a:pt x="50" y="120"/>
                    </a:moveTo>
                    <a:lnTo>
                      <a:pt x="50" y="1514575"/>
                    </a:lnTo>
                  </a:path>
                </a:pathLst>
              </a:custGeom>
              <a:ln w="9525" cap="flat">
                <a:solidFill>
                  <a:srgbClr val="EEEEEE"/>
                </a:solidFill>
                <a:prstDash val="solid"/>
                <a:miter/>
              </a:ln>
            </p:spPr>
            <p:txBody>
              <a:bodyPr rtlCol="0" anchor="ctr"/>
              <a:lstStyle/>
              <a:p>
                <a:endParaRPr lang="en-IN" sz="2400"/>
              </a:p>
            </p:txBody>
          </p:sp>
        </p:grpSp>
        <p:sp>
          <p:nvSpPr>
            <p:cNvPr id="24" name="Freeform: Shape 23">
              <a:extLst>
                <a:ext uri="{FF2B5EF4-FFF2-40B4-BE49-F238E27FC236}">
                  <a16:creationId xmlns:a16="http://schemas.microsoft.com/office/drawing/2014/main" id="{30C7885D-8A45-196F-4A45-BBBD70D9088C}"/>
                </a:ext>
              </a:extLst>
            </p:cNvPr>
            <p:cNvSpPr/>
            <p:nvPr/>
          </p:nvSpPr>
          <p:spPr>
            <a:xfrm>
              <a:off x="670514" y="2507619"/>
              <a:ext cx="6668540" cy="6883"/>
            </a:xfrm>
            <a:custGeom>
              <a:avLst/>
              <a:gdLst>
                <a:gd name="connsiteX0" fmla="*/ 50 w 6668540"/>
                <a:gd name="connsiteY0" fmla="*/ 120 h 6883"/>
                <a:gd name="connsiteX1" fmla="*/ 6668591 w 6668540"/>
                <a:gd name="connsiteY1" fmla="*/ 120 h 6883"/>
              </a:gdLst>
              <a:ahLst/>
              <a:cxnLst>
                <a:cxn ang="0">
                  <a:pos x="connsiteX0" y="connsiteY0"/>
                </a:cxn>
                <a:cxn ang="0">
                  <a:pos x="connsiteX1" y="connsiteY1"/>
                </a:cxn>
              </a:cxnLst>
              <a:rect l="l" t="t" r="r" b="b"/>
              <a:pathLst>
                <a:path w="6668540" h="6883">
                  <a:moveTo>
                    <a:pt x="50" y="120"/>
                  </a:moveTo>
                  <a:lnTo>
                    <a:pt x="6668591" y="120"/>
                  </a:lnTo>
                </a:path>
              </a:pathLst>
            </a:custGeom>
            <a:ln w="19050" cap="flat">
              <a:solidFill>
                <a:srgbClr val="333333"/>
              </a:solidFill>
              <a:prstDash val="solid"/>
              <a:miter/>
            </a:ln>
          </p:spPr>
          <p:txBody>
            <a:bodyPr rtlCol="0" anchor="ctr"/>
            <a:lstStyle/>
            <a:p>
              <a:endParaRPr lang="en-IN" sz="2400"/>
            </a:p>
          </p:txBody>
        </p:sp>
        <p:sp>
          <p:nvSpPr>
            <p:cNvPr id="25" name="Freeform: Shape 24">
              <a:extLst>
                <a:ext uri="{FF2B5EF4-FFF2-40B4-BE49-F238E27FC236}">
                  <a16:creationId xmlns:a16="http://schemas.microsoft.com/office/drawing/2014/main" id="{55DD52BE-31E5-26A9-03F1-8BB0FF917D5F}"/>
                </a:ext>
              </a:extLst>
            </p:cNvPr>
            <p:cNvSpPr/>
            <p:nvPr/>
          </p:nvSpPr>
          <p:spPr>
            <a:xfrm>
              <a:off x="670514" y="993164"/>
              <a:ext cx="9526" cy="1514454"/>
            </a:xfrm>
            <a:custGeom>
              <a:avLst/>
              <a:gdLst>
                <a:gd name="connsiteX0" fmla="*/ 50 w 9526"/>
                <a:gd name="connsiteY0" fmla="*/ 120 h 1514454"/>
                <a:gd name="connsiteX1" fmla="*/ 50 w 9526"/>
                <a:gd name="connsiteY1" fmla="*/ 1514575 h 1514454"/>
              </a:gdLst>
              <a:ahLst/>
              <a:cxnLst>
                <a:cxn ang="0">
                  <a:pos x="connsiteX0" y="connsiteY0"/>
                </a:cxn>
                <a:cxn ang="0">
                  <a:pos x="connsiteX1" y="connsiteY1"/>
                </a:cxn>
              </a:cxnLst>
              <a:rect l="l" t="t" r="r" b="b"/>
              <a:pathLst>
                <a:path w="9526" h="1514454">
                  <a:moveTo>
                    <a:pt x="50" y="120"/>
                  </a:moveTo>
                  <a:lnTo>
                    <a:pt x="50" y="1514575"/>
                  </a:lnTo>
                </a:path>
              </a:pathLst>
            </a:custGeom>
            <a:ln w="19050" cap="flat">
              <a:solidFill>
                <a:srgbClr val="333333"/>
              </a:solidFill>
              <a:prstDash val="solid"/>
              <a:miter/>
            </a:ln>
          </p:spPr>
          <p:txBody>
            <a:bodyPr rtlCol="0" anchor="ctr"/>
            <a:lstStyle/>
            <a:p>
              <a:endParaRPr lang="en-IN" sz="2400"/>
            </a:p>
          </p:txBody>
        </p:sp>
        <p:sp>
          <p:nvSpPr>
            <p:cNvPr id="26" name="TextBox 25">
              <a:extLst>
                <a:ext uri="{FF2B5EF4-FFF2-40B4-BE49-F238E27FC236}">
                  <a16:creationId xmlns:a16="http://schemas.microsoft.com/office/drawing/2014/main" id="{0D13FDE0-8BDE-880A-5B90-9EFC9E14EA41}"/>
                </a:ext>
              </a:extLst>
            </p:cNvPr>
            <p:cNvSpPr txBox="1"/>
            <p:nvPr/>
          </p:nvSpPr>
          <p:spPr>
            <a:xfrm>
              <a:off x="174461" y="2386176"/>
              <a:ext cx="391934"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666666"/>
                  </a:solidFill>
                  <a:latin typeface="Arial"/>
                  <a:cs typeface="Arial"/>
                  <a:sym typeface="Arial"/>
                  <a:rtl val="0"/>
                </a:rPr>
                <a:t>-110 dBm</a:t>
              </a:r>
            </a:p>
          </p:txBody>
        </p:sp>
        <p:sp>
          <p:nvSpPr>
            <p:cNvPr id="27" name="TextBox 26">
              <a:extLst>
                <a:ext uri="{FF2B5EF4-FFF2-40B4-BE49-F238E27FC236}">
                  <a16:creationId xmlns:a16="http://schemas.microsoft.com/office/drawing/2014/main" id="{09CE1F7A-FC33-8498-3740-273ED1BC8DD8}"/>
                </a:ext>
              </a:extLst>
            </p:cNvPr>
            <p:cNvSpPr txBox="1"/>
            <p:nvPr/>
          </p:nvSpPr>
          <p:spPr>
            <a:xfrm>
              <a:off x="169697" y="1973143"/>
              <a:ext cx="391934"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666666"/>
                  </a:solidFill>
                  <a:latin typeface="Arial"/>
                  <a:cs typeface="Arial"/>
                  <a:sym typeface="Arial"/>
                  <a:rtl val="0"/>
                </a:rPr>
                <a:t>-100 dBm</a:t>
              </a:r>
            </a:p>
          </p:txBody>
        </p:sp>
        <p:sp>
          <p:nvSpPr>
            <p:cNvPr id="28" name="TextBox 27">
              <a:extLst>
                <a:ext uri="{FF2B5EF4-FFF2-40B4-BE49-F238E27FC236}">
                  <a16:creationId xmlns:a16="http://schemas.microsoft.com/office/drawing/2014/main" id="{C158251D-E06C-0D50-6342-756962E0AD55}"/>
                </a:ext>
              </a:extLst>
            </p:cNvPr>
            <p:cNvSpPr txBox="1"/>
            <p:nvPr/>
          </p:nvSpPr>
          <p:spPr>
            <a:xfrm>
              <a:off x="228289" y="1697787"/>
              <a:ext cx="341440"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666666"/>
                  </a:solidFill>
                  <a:latin typeface="Arial"/>
                  <a:cs typeface="Arial"/>
                  <a:sym typeface="Arial"/>
                  <a:rtl val="0"/>
                </a:rPr>
                <a:t>-95 dBm</a:t>
              </a:r>
            </a:p>
          </p:txBody>
        </p:sp>
        <p:sp>
          <p:nvSpPr>
            <p:cNvPr id="29" name="TextBox 28">
              <a:extLst>
                <a:ext uri="{FF2B5EF4-FFF2-40B4-BE49-F238E27FC236}">
                  <a16:creationId xmlns:a16="http://schemas.microsoft.com/office/drawing/2014/main" id="{270307CA-521E-D339-A2D1-01512C6B0E87}"/>
                </a:ext>
              </a:extLst>
            </p:cNvPr>
            <p:cNvSpPr txBox="1"/>
            <p:nvPr/>
          </p:nvSpPr>
          <p:spPr>
            <a:xfrm>
              <a:off x="228289" y="1422432"/>
              <a:ext cx="341440"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666666"/>
                  </a:solidFill>
                  <a:latin typeface="Arial"/>
                  <a:cs typeface="Arial"/>
                  <a:sym typeface="Arial"/>
                  <a:rtl val="0"/>
                </a:rPr>
                <a:t>-90 dBm</a:t>
              </a:r>
            </a:p>
          </p:txBody>
        </p:sp>
        <p:sp>
          <p:nvSpPr>
            <p:cNvPr id="30" name="TextBox 29">
              <a:extLst>
                <a:ext uri="{FF2B5EF4-FFF2-40B4-BE49-F238E27FC236}">
                  <a16:creationId xmlns:a16="http://schemas.microsoft.com/office/drawing/2014/main" id="{4AEB024D-40F2-542A-5120-D731CC1C58FA}"/>
                </a:ext>
              </a:extLst>
            </p:cNvPr>
            <p:cNvSpPr txBox="1"/>
            <p:nvPr/>
          </p:nvSpPr>
          <p:spPr>
            <a:xfrm>
              <a:off x="228289" y="1147077"/>
              <a:ext cx="341440"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666666"/>
                  </a:solidFill>
                  <a:latin typeface="Arial"/>
                  <a:cs typeface="Arial"/>
                  <a:sym typeface="Arial"/>
                  <a:rtl val="0"/>
                </a:rPr>
                <a:t>-85 dBm</a:t>
              </a:r>
            </a:p>
          </p:txBody>
        </p:sp>
        <p:sp>
          <p:nvSpPr>
            <p:cNvPr id="31" name="TextBox 30">
              <a:extLst>
                <a:ext uri="{FF2B5EF4-FFF2-40B4-BE49-F238E27FC236}">
                  <a16:creationId xmlns:a16="http://schemas.microsoft.com/office/drawing/2014/main" id="{B264E71E-965A-8255-F1EC-C7E83712EDAC}"/>
                </a:ext>
              </a:extLst>
            </p:cNvPr>
            <p:cNvSpPr txBox="1"/>
            <p:nvPr/>
          </p:nvSpPr>
          <p:spPr>
            <a:xfrm>
              <a:off x="512388" y="2489434"/>
              <a:ext cx="121428"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666666"/>
                  </a:solidFill>
                  <a:latin typeface="Arial"/>
                  <a:cs typeface="Arial"/>
                  <a:sym typeface="Arial"/>
                  <a:rtl val="0"/>
                </a:rPr>
                <a:t>0s</a:t>
              </a:r>
            </a:p>
          </p:txBody>
        </p:sp>
        <p:sp>
          <p:nvSpPr>
            <p:cNvPr id="32" name="TextBox 31">
              <a:extLst>
                <a:ext uri="{FF2B5EF4-FFF2-40B4-BE49-F238E27FC236}">
                  <a16:creationId xmlns:a16="http://schemas.microsoft.com/office/drawing/2014/main" id="{338CDA14-D91E-E26C-EFD6-9B72A4A0581C}"/>
                </a:ext>
              </a:extLst>
            </p:cNvPr>
            <p:cNvSpPr txBox="1"/>
            <p:nvPr/>
          </p:nvSpPr>
          <p:spPr>
            <a:xfrm>
              <a:off x="1465037" y="2489434"/>
              <a:ext cx="121428"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666666"/>
                  </a:solidFill>
                  <a:latin typeface="Arial"/>
                  <a:cs typeface="Arial"/>
                  <a:sym typeface="Arial"/>
                  <a:rtl val="0"/>
                </a:rPr>
                <a:t>2s</a:t>
              </a:r>
            </a:p>
          </p:txBody>
        </p:sp>
        <p:sp>
          <p:nvSpPr>
            <p:cNvPr id="33" name="TextBox 32">
              <a:extLst>
                <a:ext uri="{FF2B5EF4-FFF2-40B4-BE49-F238E27FC236}">
                  <a16:creationId xmlns:a16="http://schemas.microsoft.com/office/drawing/2014/main" id="{7EC1513E-437F-BDBF-B80F-C16E79763A4F}"/>
                </a:ext>
              </a:extLst>
            </p:cNvPr>
            <p:cNvSpPr txBox="1"/>
            <p:nvPr/>
          </p:nvSpPr>
          <p:spPr>
            <a:xfrm>
              <a:off x="2417686" y="2489434"/>
              <a:ext cx="121428"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666666"/>
                  </a:solidFill>
                  <a:latin typeface="Arial"/>
                  <a:cs typeface="Arial"/>
                  <a:sym typeface="Arial"/>
                  <a:rtl val="0"/>
                </a:rPr>
                <a:t>4s</a:t>
              </a:r>
            </a:p>
          </p:txBody>
        </p:sp>
        <p:sp>
          <p:nvSpPr>
            <p:cNvPr id="34" name="TextBox 33">
              <a:extLst>
                <a:ext uri="{FF2B5EF4-FFF2-40B4-BE49-F238E27FC236}">
                  <a16:creationId xmlns:a16="http://schemas.microsoft.com/office/drawing/2014/main" id="{5D9ADB55-DE81-4723-571D-4CA90BB15021}"/>
                </a:ext>
              </a:extLst>
            </p:cNvPr>
            <p:cNvSpPr txBox="1"/>
            <p:nvPr/>
          </p:nvSpPr>
          <p:spPr>
            <a:xfrm>
              <a:off x="3370334" y="2489434"/>
              <a:ext cx="121428"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666666"/>
                  </a:solidFill>
                  <a:latin typeface="Arial"/>
                  <a:cs typeface="Arial"/>
                  <a:sym typeface="Arial"/>
                  <a:rtl val="0"/>
                </a:rPr>
                <a:t>6s</a:t>
              </a:r>
            </a:p>
          </p:txBody>
        </p:sp>
        <p:sp>
          <p:nvSpPr>
            <p:cNvPr id="35" name="TextBox 34">
              <a:extLst>
                <a:ext uri="{FF2B5EF4-FFF2-40B4-BE49-F238E27FC236}">
                  <a16:creationId xmlns:a16="http://schemas.microsoft.com/office/drawing/2014/main" id="{97BEF9E1-CFF9-F9D7-36E5-0FD357C5C93C}"/>
                </a:ext>
              </a:extLst>
            </p:cNvPr>
            <p:cNvSpPr txBox="1"/>
            <p:nvPr/>
          </p:nvSpPr>
          <p:spPr>
            <a:xfrm>
              <a:off x="4322983" y="2489434"/>
              <a:ext cx="121428"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666666"/>
                  </a:solidFill>
                  <a:latin typeface="Arial"/>
                  <a:cs typeface="Arial"/>
                  <a:sym typeface="Arial"/>
                  <a:rtl val="0"/>
                </a:rPr>
                <a:t>8s</a:t>
              </a:r>
            </a:p>
          </p:txBody>
        </p:sp>
        <p:sp>
          <p:nvSpPr>
            <p:cNvPr id="36" name="TextBox 35">
              <a:extLst>
                <a:ext uri="{FF2B5EF4-FFF2-40B4-BE49-F238E27FC236}">
                  <a16:creationId xmlns:a16="http://schemas.microsoft.com/office/drawing/2014/main" id="{C715EBDD-0A3D-364B-C16B-D126E09C539D}"/>
                </a:ext>
              </a:extLst>
            </p:cNvPr>
            <p:cNvSpPr txBox="1"/>
            <p:nvPr/>
          </p:nvSpPr>
          <p:spPr>
            <a:xfrm>
              <a:off x="5242289" y="2489434"/>
              <a:ext cx="185147"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666666"/>
                  </a:solidFill>
                  <a:latin typeface="Arial"/>
                  <a:cs typeface="Arial"/>
                  <a:sym typeface="Arial"/>
                  <a:rtl val="0"/>
                </a:rPr>
                <a:t>10s</a:t>
              </a:r>
            </a:p>
          </p:txBody>
        </p:sp>
        <p:sp>
          <p:nvSpPr>
            <p:cNvPr id="37" name="TextBox 36">
              <a:extLst>
                <a:ext uri="{FF2B5EF4-FFF2-40B4-BE49-F238E27FC236}">
                  <a16:creationId xmlns:a16="http://schemas.microsoft.com/office/drawing/2014/main" id="{452740B4-DCE4-3AB8-682D-EDCFC53C04DA}"/>
                </a:ext>
              </a:extLst>
            </p:cNvPr>
            <p:cNvSpPr txBox="1"/>
            <p:nvPr/>
          </p:nvSpPr>
          <p:spPr>
            <a:xfrm>
              <a:off x="6194938" y="2489434"/>
              <a:ext cx="185147"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666666"/>
                  </a:solidFill>
                  <a:latin typeface="Arial"/>
                  <a:cs typeface="Arial"/>
                  <a:sym typeface="Arial"/>
                  <a:rtl val="0"/>
                </a:rPr>
                <a:t>12s</a:t>
              </a:r>
            </a:p>
          </p:txBody>
        </p:sp>
        <p:sp>
          <p:nvSpPr>
            <p:cNvPr id="38" name="TextBox 37">
              <a:extLst>
                <a:ext uri="{FF2B5EF4-FFF2-40B4-BE49-F238E27FC236}">
                  <a16:creationId xmlns:a16="http://schemas.microsoft.com/office/drawing/2014/main" id="{05DAE0A3-B2CA-99F8-1357-7D0A0FF8B68E}"/>
                </a:ext>
              </a:extLst>
            </p:cNvPr>
            <p:cNvSpPr txBox="1"/>
            <p:nvPr/>
          </p:nvSpPr>
          <p:spPr>
            <a:xfrm>
              <a:off x="7147586" y="2489434"/>
              <a:ext cx="185147" cy="138500"/>
            </a:xfrm>
            <a:prstGeom prst="rect">
              <a:avLst/>
            </a:prstGeom>
            <a:noFill/>
            <a:ln>
              <a:noFill/>
            </a:ln>
          </p:spPr>
          <p:txBody>
            <a:bodyPr wrap="none" lIns="0" tIns="0" rIns="0" bIns="0" rtlCol="0">
              <a:spAutoFit/>
            </a:bodyPr>
            <a:lstStyle/>
            <a:p>
              <a:pPr defTabSz="239994">
                <a:tabLst>
                  <a:tab pos="239994" algn="l"/>
                </a:tabLst>
              </a:pPr>
              <a:r>
                <a:rPr lang="en-IN" sz="1200" dirty="0">
                  <a:ln/>
                  <a:solidFill>
                    <a:srgbClr val="666666"/>
                  </a:solidFill>
                  <a:latin typeface="Arial"/>
                  <a:cs typeface="Arial"/>
                  <a:sym typeface="Arial"/>
                  <a:rtl val="0"/>
                </a:rPr>
                <a:t>14s</a:t>
              </a:r>
            </a:p>
          </p:txBody>
        </p:sp>
        <p:sp>
          <p:nvSpPr>
            <p:cNvPr id="39" name="TextBox 38">
              <a:extLst>
                <a:ext uri="{FF2B5EF4-FFF2-40B4-BE49-F238E27FC236}">
                  <a16:creationId xmlns:a16="http://schemas.microsoft.com/office/drawing/2014/main" id="{72CEBA1D-5487-8DB6-5AE4-802486AA9333}"/>
                </a:ext>
              </a:extLst>
            </p:cNvPr>
            <p:cNvSpPr txBox="1"/>
            <p:nvPr/>
          </p:nvSpPr>
          <p:spPr>
            <a:xfrm>
              <a:off x="3760864" y="2342964"/>
              <a:ext cx="980990" cy="161583"/>
            </a:xfrm>
            <a:prstGeom prst="rect">
              <a:avLst/>
            </a:prstGeom>
            <a:noFill/>
            <a:ln>
              <a:noFill/>
            </a:ln>
          </p:spPr>
          <p:txBody>
            <a:bodyPr wrap="none" lIns="0" tIns="0" rIns="0" bIns="0" rtlCol="0">
              <a:spAutoFit/>
            </a:bodyPr>
            <a:lstStyle/>
            <a:p>
              <a:pPr defTabSz="239994">
                <a:tabLst>
                  <a:tab pos="239994" algn="l"/>
                </a:tabLst>
              </a:pPr>
              <a:r>
                <a:rPr lang="en-IN" sz="1400" b="1" dirty="0">
                  <a:ln/>
                  <a:solidFill>
                    <a:srgbClr val="333333"/>
                  </a:solidFill>
                  <a:latin typeface="Arial"/>
                  <a:cs typeface="Arial"/>
                  <a:sym typeface="Arial"/>
                  <a:rtl val="0"/>
                </a:rPr>
                <a:t>Time (seconds)</a:t>
              </a:r>
            </a:p>
          </p:txBody>
        </p:sp>
        <p:sp>
          <p:nvSpPr>
            <p:cNvPr id="40" name="TextBox 39">
              <a:extLst>
                <a:ext uri="{FF2B5EF4-FFF2-40B4-BE49-F238E27FC236}">
                  <a16:creationId xmlns:a16="http://schemas.microsoft.com/office/drawing/2014/main" id="{8B13E46B-CC83-AE61-5960-265B28E4C68F}"/>
                </a:ext>
              </a:extLst>
            </p:cNvPr>
            <p:cNvSpPr txBox="1"/>
            <p:nvPr/>
          </p:nvSpPr>
          <p:spPr>
            <a:xfrm rot="16200000">
              <a:off x="-541212" y="1681142"/>
              <a:ext cx="1284006" cy="138500"/>
            </a:xfrm>
            <a:prstGeom prst="rect">
              <a:avLst/>
            </a:prstGeom>
            <a:noFill/>
            <a:ln>
              <a:noFill/>
            </a:ln>
          </p:spPr>
          <p:txBody>
            <a:bodyPr wrap="none" lIns="0" tIns="0" rIns="0" bIns="0" rtlCol="0">
              <a:spAutoFit/>
            </a:bodyPr>
            <a:lstStyle/>
            <a:p>
              <a:pPr defTabSz="239994">
                <a:tabLst>
                  <a:tab pos="239994" algn="l"/>
                </a:tabLst>
              </a:pPr>
              <a:r>
                <a:rPr lang="en-IN" sz="1200" b="1" dirty="0">
                  <a:ln/>
                  <a:solidFill>
                    <a:srgbClr val="333333"/>
                  </a:solidFill>
                  <a:latin typeface="Arial"/>
                  <a:cs typeface="Arial"/>
                  <a:sym typeface="Arial"/>
                  <a:rtl val="0"/>
                </a:rPr>
                <a:t>Signal Strength (RSRP)</a:t>
              </a:r>
            </a:p>
          </p:txBody>
        </p:sp>
        <p:sp>
          <p:nvSpPr>
            <p:cNvPr id="41" name="Freeform: Shape 40">
              <a:extLst>
                <a:ext uri="{FF2B5EF4-FFF2-40B4-BE49-F238E27FC236}">
                  <a16:creationId xmlns:a16="http://schemas.microsoft.com/office/drawing/2014/main" id="{F73164CF-8EC6-0F7F-4A56-75E18FB6D200}"/>
                </a:ext>
              </a:extLst>
            </p:cNvPr>
            <p:cNvSpPr/>
            <p:nvPr/>
          </p:nvSpPr>
          <p:spPr>
            <a:xfrm>
              <a:off x="670514" y="1543875"/>
              <a:ext cx="6668540" cy="6883"/>
            </a:xfrm>
            <a:custGeom>
              <a:avLst/>
              <a:gdLst>
                <a:gd name="connsiteX0" fmla="*/ 50 w 6668540"/>
                <a:gd name="connsiteY0" fmla="*/ 120 h 6883"/>
                <a:gd name="connsiteX1" fmla="*/ 6668591 w 6668540"/>
                <a:gd name="connsiteY1" fmla="*/ 120 h 6883"/>
              </a:gdLst>
              <a:ahLst/>
              <a:cxnLst>
                <a:cxn ang="0">
                  <a:pos x="connsiteX0" y="connsiteY0"/>
                </a:cxn>
                <a:cxn ang="0">
                  <a:pos x="connsiteX1" y="connsiteY1"/>
                </a:cxn>
              </a:cxnLst>
              <a:rect l="l" t="t" r="r" b="b"/>
              <a:pathLst>
                <a:path w="6668540" h="6883">
                  <a:moveTo>
                    <a:pt x="50" y="120"/>
                  </a:moveTo>
                  <a:lnTo>
                    <a:pt x="6668591" y="120"/>
                  </a:lnTo>
                </a:path>
              </a:pathLst>
            </a:custGeom>
            <a:ln w="28575" cap="flat">
              <a:solidFill>
                <a:srgbClr val="FF5252"/>
              </a:solidFill>
              <a:custDash>
                <a:ds d="375000" sp="375000"/>
              </a:custDash>
              <a:miter/>
            </a:ln>
          </p:spPr>
          <p:txBody>
            <a:bodyPr rtlCol="0" anchor="ctr"/>
            <a:lstStyle/>
            <a:p>
              <a:endParaRPr lang="en-IN" sz="2400"/>
            </a:p>
          </p:txBody>
        </p:sp>
        <p:sp>
          <p:nvSpPr>
            <p:cNvPr id="42" name="Freeform: Shape 41">
              <a:extLst>
                <a:ext uri="{FF2B5EF4-FFF2-40B4-BE49-F238E27FC236}">
                  <a16:creationId xmlns:a16="http://schemas.microsoft.com/office/drawing/2014/main" id="{2A8A20D3-CA1F-AC9A-D4E9-7B68B1A5166C}"/>
                </a:ext>
              </a:extLst>
            </p:cNvPr>
            <p:cNvSpPr/>
            <p:nvPr/>
          </p:nvSpPr>
          <p:spPr>
            <a:xfrm>
              <a:off x="5910081" y="1440616"/>
              <a:ext cx="1333708" cy="137677"/>
            </a:xfrm>
            <a:custGeom>
              <a:avLst/>
              <a:gdLst>
                <a:gd name="connsiteX0" fmla="*/ 1286126 w 1333708"/>
                <a:gd name="connsiteY0" fmla="*/ 120 h 137677"/>
                <a:gd name="connsiteX1" fmla="*/ 1333758 w 1333708"/>
                <a:gd name="connsiteY1" fmla="*/ 34539 h 137677"/>
                <a:gd name="connsiteX2" fmla="*/ 1333758 w 1333708"/>
                <a:gd name="connsiteY2" fmla="*/ 103378 h 137677"/>
                <a:gd name="connsiteX3" fmla="*/ 1286126 w 1333708"/>
                <a:gd name="connsiteY3" fmla="*/ 137798 h 137677"/>
                <a:gd name="connsiteX4" fmla="*/ 47682 w 1333708"/>
                <a:gd name="connsiteY4" fmla="*/ 137798 h 137677"/>
                <a:gd name="connsiteX5" fmla="*/ 50 w 1333708"/>
                <a:gd name="connsiteY5" fmla="*/ 103378 h 137677"/>
                <a:gd name="connsiteX6" fmla="*/ 50 w 1333708"/>
                <a:gd name="connsiteY6" fmla="*/ 34539 h 137677"/>
                <a:gd name="connsiteX7" fmla="*/ 47682 w 1333708"/>
                <a:gd name="connsiteY7" fmla="*/ 120 h 13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708" h="137677">
                  <a:moveTo>
                    <a:pt x="1286126" y="120"/>
                  </a:moveTo>
                  <a:cubicBezTo>
                    <a:pt x="1312432" y="120"/>
                    <a:pt x="1333758" y="15530"/>
                    <a:pt x="1333758" y="34539"/>
                  </a:cubicBezTo>
                  <a:lnTo>
                    <a:pt x="1333758" y="103378"/>
                  </a:lnTo>
                  <a:cubicBezTo>
                    <a:pt x="1333758" y="122388"/>
                    <a:pt x="1312432" y="137798"/>
                    <a:pt x="1286126" y="137798"/>
                  </a:cubicBezTo>
                  <a:lnTo>
                    <a:pt x="47682" y="137798"/>
                  </a:lnTo>
                  <a:cubicBezTo>
                    <a:pt x="21376" y="137798"/>
                    <a:pt x="50" y="122388"/>
                    <a:pt x="50" y="103378"/>
                  </a:cubicBezTo>
                  <a:lnTo>
                    <a:pt x="50" y="34539"/>
                  </a:lnTo>
                  <a:cubicBezTo>
                    <a:pt x="50" y="15530"/>
                    <a:pt x="21376" y="120"/>
                    <a:pt x="47682" y="120"/>
                  </a:cubicBezTo>
                  <a:close/>
                </a:path>
              </a:pathLst>
            </a:custGeom>
            <a:solidFill>
              <a:srgbClr val="FFFFFF"/>
            </a:solidFill>
            <a:ln w="9525" cap="flat">
              <a:solidFill>
                <a:srgbClr val="FF5252"/>
              </a:solidFill>
              <a:prstDash val="solid"/>
              <a:miter/>
            </a:ln>
          </p:spPr>
          <p:txBody>
            <a:bodyPr rtlCol="0" anchor="ctr"/>
            <a:lstStyle/>
            <a:p>
              <a:endParaRPr lang="en-IN" sz="2400"/>
            </a:p>
          </p:txBody>
        </p:sp>
        <p:sp>
          <p:nvSpPr>
            <p:cNvPr id="43" name="TextBox 42">
              <a:extLst>
                <a:ext uri="{FF2B5EF4-FFF2-40B4-BE49-F238E27FC236}">
                  <a16:creationId xmlns:a16="http://schemas.microsoft.com/office/drawing/2014/main" id="{1E099C48-722A-9948-7D2C-A7815F94BAD1}"/>
                </a:ext>
              </a:extLst>
            </p:cNvPr>
            <p:cNvSpPr txBox="1"/>
            <p:nvPr/>
          </p:nvSpPr>
          <p:spPr>
            <a:xfrm>
              <a:off x="6142736" y="1465294"/>
              <a:ext cx="906498" cy="92333"/>
            </a:xfrm>
            <a:prstGeom prst="rect">
              <a:avLst/>
            </a:prstGeom>
            <a:noFill/>
            <a:ln>
              <a:noFill/>
            </a:ln>
          </p:spPr>
          <p:txBody>
            <a:bodyPr wrap="none" lIns="0" tIns="0" rIns="0" bIns="0" rtlCol="0">
              <a:spAutoFit/>
            </a:bodyPr>
            <a:lstStyle/>
            <a:p>
              <a:pPr algn="ctr" defTabSz="239994">
                <a:tabLst>
                  <a:tab pos="239994" algn="l"/>
                </a:tabLst>
              </a:pPr>
              <a:r>
                <a:rPr lang="en-IN" sz="800" b="1" dirty="0">
                  <a:ln/>
                  <a:solidFill>
                    <a:srgbClr val="FF5252"/>
                  </a:solidFill>
                  <a:latin typeface="Arial"/>
                  <a:cs typeface="Arial"/>
                  <a:sym typeface="Arial"/>
                  <a:rtl val="0"/>
                </a:rPr>
                <a:t>Threshold_A4 = -90 dBm</a:t>
              </a:r>
            </a:p>
          </p:txBody>
        </p:sp>
        <p:sp>
          <p:nvSpPr>
            <p:cNvPr id="44" name="Freeform: Shape 43">
              <a:extLst>
                <a:ext uri="{FF2B5EF4-FFF2-40B4-BE49-F238E27FC236}">
                  <a16:creationId xmlns:a16="http://schemas.microsoft.com/office/drawing/2014/main" id="{C03DF380-B9A4-DF72-2B8E-14426E3611AB}"/>
                </a:ext>
              </a:extLst>
            </p:cNvPr>
            <p:cNvSpPr/>
            <p:nvPr/>
          </p:nvSpPr>
          <p:spPr>
            <a:xfrm>
              <a:off x="670514" y="1681552"/>
              <a:ext cx="6668540" cy="206516"/>
            </a:xfrm>
            <a:custGeom>
              <a:avLst/>
              <a:gdLst>
                <a:gd name="connsiteX0" fmla="*/ 50 w 6668540"/>
                <a:gd name="connsiteY0" fmla="*/ 120 h 206516"/>
                <a:gd name="connsiteX1" fmla="*/ 2857996 w 6668540"/>
                <a:gd name="connsiteY1" fmla="*/ 103378 h 206516"/>
                <a:gd name="connsiteX2" fmla="*/ 6668591 w 6668540"/>
                <a:gd name="connsiteY2" fmla="*/ 206637 h 206516"/>
              </a:gdLst>
              <a:ahLst/>
              <a:cxnLst>
                <a:cxn ang="0">
                  <a:pos x="connsiteX0" y="connsiteY0"/>
                </a:cxn>
                <a:cxn ang="0">
                  <a:pos x="connsiteX1" y="connsiteY1"/>
                </a:cxn>
                <a:cxn ang="0">
                  <a:pos x="connsiteX2" y="connsiteY2"/>
                </a:cxn>
              </a:cxnLst>
              <a:rect l="l" t="t" r="r" b="b"/>
              <a:pathLst>
                <a:path w="6668540" h="206516">
                  <a:moveTo>
                    <a:pt x="50" y="120"/>
                  </a:moveTo>
                  <a:cubicBezTo>
                    <a:pt x="952699" y="34539"/>
                    <a:pt x="1905347" y="68959"/>
                    <a:pt x="2857996" y="103378"/>
                  </a:cubicBezTo>
                  <a:cubicBezTo>
                    <a:pt x="3810645" y="137798"/>
                    <a:pt x="4763294" y="172217"/>
                    <a:pt x="6668591" y="206637"/>
                  </a:cubicBezTo>
                </a:path>
              </a:pathLst>
            </a:custGeom>
            <a:noFill/>
            <a:ln w="38100" cap="flat">
              <a:solidFill>
                <a:srgbClr val="5C7CFA"/>
              </a:solidFill>
              <a:prstDash val="solid"/>
              <a:miter/>
            </a:ln>
          </p:spPr>
          <p:txBody>
            <a:bodyPr rtlCol="0" anchor="ctr"/>
            <a:lstStyle/>
            <a:p>
              <a:endParaRPr lang="en-IN" sz="2400"/>
            </a:p>
          </p:txBody>
        </p:sp>
        <p:sp>
          <p:nvSpPr>
            <p:cNvPr id="45" name="Freeform: Shape 44">
              <a:extLst>
                <a:ext uri="{FF2B5EF4-FFF2-40B4-BE49-F238E27FC236}">
                  <a16:creationId xmlns:a16="http://schemas.microsoft.com/office/drawing/2014/main" id="{6580F0B4-B70B-DB1A-421E-001FC127B587}"/>
                </a:ext>
              </a:extLst>
            </p:cNvPr>
            <p:cNvSpPr/>
            <p:nvPr/>
          </p:nvSpPr>
          <p:spPr>
            <a:xfrm>
              <a:off x="670514" y="1406197"/>
              <a:ext cx="6668540" cy="688388"/>
            </a:xfrm>
            <a:custGeom>
              <a:avLst/>
              <a:gdLst>
                <a:gd name="connsiteX0" fmla="*/ 50 w 6668540"/>
                <a:gd name="connsiteY0" fmla="*/ 688509 h 688388"/>
                <a:gd name="connsiteX1" fmla="*/ 2857996 w 6668540"/>
                <a:gd name="connsiteY1" fmla="*/ 344314 h 688388"/>
                <a:gd name="connsiteX2" fmla="*/ 6668591 w 6668540"/>
                <a:gd name="connsiteY2" fmla="*/ 120 h 688388"/>
              </a:gdLst>
              <a:ahLst/>
              <a:cxnLst>
                <a:cxn ang="0">
                  <a:pos x="connsiteX0" y="connsiteY0"/>
                </a:cxn>
                <a:cxn ang="0">
                  <a:pos x="connsiteX1" y="connsiteY1"/>
                </a:cxn>
                <a:cxn ang="0">
                  <a:pos x="connsiteX2" y="connsiteY2"/>
                </a:cxn>
              </a:cxnLst>
              <a:rect l="l" t="t" r="r" b="b"/>
              <a:pathLst>
                <a:path w="6668540" h="688388">
                  <a:moveTo>
                    <a:pt x="50" y="688509"/>
                  </a:moveTo>
                  <a:cubicBezTo>
                    <a:pt x="952699" y="619670"/>
                    <a:pt x="1905347" y="481992"/>
                    <a:pt x="2857996" y="344314"/>
                  </a:cubicBezTo>
                  <a:cubicBezTo>
                    <a:pt x="3810645" y="206637"/>
                    <a:pt x="4763294" y="68959"/>
                    <a:pt x="6668591" y="120"/>
                  </a:cubicBezTo>
                </a:path>
              </a:pathLst>
            </a:custGeom>
            <a:noFill/>
            <a:ln w="38100" cap="flat">
              <a:solidFill>
                <a:srgbClr val="40C463"/>
              </a:solidFill>
              <a:prstDash val="solid"/>
              <a:miter/>
            </a:ln>
          </p:spPr>
          <p:txBody>
            <a:bodyPr rtlCol="0" anchor="ctr"/>
            <a:lstStyle/>
            <a:p>
              <a:endParaRPr lang="en-IN" sz="2400"/>
            </a:p>
          </p:txBody>
        </p:sp>
        <p:sp>
          <p:nvSpPr>
            <p:cNvPr id="46" name="Freeform: Shape 45">
              <a:extLst>
                <a:ext uri="{FF2B5EF4-FFF2-40B4-BE49-F238E27FC236}">
                  <a16:creationId xmlns:a16="http://schemas.microsoft.com/office/drawing/2014/main" id="{F55217E5-6465-13FB-426C-D56595DEF855}"/>
                </a:ext>
              </a:extLst>
            </p:cNvPr>
            <p:cNvSpPr/>
            <p:nvPr/>
          </p:nvSpPr>
          <p:spPr>
            <a:xfrm>
              <a:off x="670514" y="2025747"/>
              <a:ext cx="6668540" cy="206516"/>
            </a:xfrm>
            <a:custGeom>
              <a:avLst/>
              <a:gdLst>
                <a:gd name="connsiteX0" fmla="*/ 50 w 6668540"/>
                <a:gd name="connsiteY0" fmla="*/ 206637 h 206516"/>
                <a:gd name="connsiteX1" fmla="*/ 2857996 w 6668540"/>
                <a:gd name="connsiteY1" fmla="*/ 103378 h 206516"/>
                <a:gd name="connsiteX2" fmla="*/ 6668591 w 6668540"/>
                <a:gd name="connsiteY2" fmla="*/ 120 h 206516"/>
              </a:gdLst>
              <a:ahLst/>
              <a:cxnLst>
                <a:cxn ang="0">
                  <a:pos x="connsiteX0" y="connsiteY0"/>
                </a:cxn>
                <a:cxn ang="0">
                  <a:pos x="connsiteX1" y="connsiteY1"/>
                </a:cxn>
                <a:cxn ang="0">
                  <a:pos x="connsiteX2" y="connsiteY2"/>
                </a:cxn>
              </a:cxnLst>
              <a:rect l="l" t="t" r="r" b="b"/>
              <a:pathLst>
                <a:path w="6668540" h="206516">
                  <a:moveTo>
                    <a:pt x="50" y="206637"/>
                  </a:moveTo>
                  <a:cubicBezTo>
                    <a:pt x="952699" y="172217"/>
                    <a:pt x="1905347" y="137798"/>
                    <a:pt x="2857996" y="103378"/>
                  </a:cubicBezTo>
                  <a:cubicBezTo>
                    <a:pt x="3810645" y="68959"/>
                    <a:pt x="4763294" y="34539"/>
                    <a:pt x="6668591" y="120"/>
                  </a:cubicBezTo>
                </a:path>
              </a:pathLst>
            </a:custGeom>
            <a:noFill/>
            <a:ln w="28575" cap="flat">
              <a:solidFill>
                <a:srgbClr val="9775FA">
                  <a:alpha val="50000"/>
                </a:srgbClr>
              </a:solidFill>
              <a:prstDash val="solid"/>
              <a:miter/>
            </a:ln>
          </p:spPr>
          <p:txBody>
            <a:bodyPr rtlCol="0" anchor="ctr"/>
            <a:lstStyle/>
            <a:p>
              <a:endParaRPr lang="en-IN" sz="2400"/>
            </a:p>
          </p:txBody>
        </p:sp>
        <p:sp>
          <p:nvSpPr>
            <p:cNvPr id="47" name="Freeform: Shape 46">
              <a:extLst>
                <a:ext uri="{FF2B5EF4-FFF2-40B4-BE49-F238E27FC236}">
                  <a16:creationId xmlns:a16="http://schemas.microsoft.com/office/drawing/2014/main" id="{E934E2C2-FB42-B887-5AC2-B5B93E7910B1}"/>
                </a:ext>
              </a:extLst>
            </p:cNvPr>
            <p:cNvSpPr/>
            <p:nvPr/>
          </p:nvSpPr>
          <p:spPr>
            <a:xfrm>
              <a:off x="622881" y="1647133"/>
              <a:ext cx="95264" cy="68838"/>
            </a:xfrm>
            <a:custGeom>
              <a:avLst/>
              <a:gdLst>
                <a:gd name="connsiteX0" fmla="*/ 95315 w 95264"/>
                <a:gd name="connsiteY0" fmla="*/ 34539 h 68838"/>
                <a:gd name="connsiteX1" fmla="*/ 47682 w 95264"/>
                <a:gd name="connsiteY1" fmla="*/ 68959 h 68838"/>
                <a:gd name="connsiteX2" fmla="*/ 50 w 95264"/>
                <a:gd name="connsiteY2" fmla="*/ 34539 h 68838"/>
                <a:gd name="connsiteX3" fmla="*/ 47682 w 95264"/>
                <a:gd name="connsiteY3" fmla="*/ 120 h 68838"/>
                <a:gd name="connsiteX4" fmla="*/ 95315 w 95264"/>
                <a:gd name="connsiteY4" fmla="*/ 34539 h 68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64" h="68838">
                  <a:moveTo>
                    <a:pt x="95315" y="34539"/>
                  </a:moveTo>
                  <a:cubicBezTo>
                    <a:pt x="95315" y="53549"/>
                    <a:pt x="73989" y="68959"/>
                    <a:pt x="47682" y="68959"/>
                  </a:cubicBezTo>
                  <a:cubicBezTo>
                    <a:pt x="21376" y="68959"/>
                    <a:pt x="50" y="53549"/>
                    <a:pt x="50" y="34539"/>
                  </a:cubicBezTo>
                  <a:cubicBezTo>
                    <a:pt x="50" y="15530"/>
                    <a:pt x="21376" y="120"/>
                    <a:pt x="47682" y="120"/>
                  </a:cubicBezTo>
                  <a:cubicBezTo>
                    <a:pt x="73989" y="120"/>
                    <a:pt x="95315" y="15530"/>
                    <a:pt x="95315" y="34539"/>
                  </a:cubicBezTo>
                  <a:close/>
                </a:path>
              </a:pathLst>
            </a:custGeom>
            <a:solidFill>
              <a:srgbClr val="5C7CFA"/>
            </a:solidFill>
            <a:ln w="9525" cap="flat">
              <a:noFill/>
              <a:prstDash val="solid"/>
              <a:miter/>
            </a:ln>
          </p:spPr>
          <p:txBody>
            <a:bodyPr rtlCol="0" anchor="ctr"/>
            <a:lstStyle/>
            <a:p>
              <a:endParaRPr lang="en-IN" sz="2400"/>
            </a:p>
          </p:txBody>
        </p:sp>
        <p:sp>
          <p:nvSpPr>
            <p:cNvPr id="48" name="TextBox 47">
              <a:extLst>
                <a:ext uri="{FF2B5EF4-FFF2-40B4-BE49-F238E27FC236}">
                  <a16:creationId xmlns:a16="http://schemas.microsoft.com/office/drawing/2014/main" id="{0C032643-D24A-DF41-5666-AF65A467795B}"/>
                </a:ext>
              </a:extLst>
            </p:cNvPr>
            <p:cNvSpPr txBox="1"/>
            <p:nvPr/>
          </p:nvSpPr>
          <p:spPr>
            <a:xfrm>
              <a:off x="721971" y="1573877"/>
              <a:ext cx="361878"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5C7CFA"/>
                  </a:solidFill>
                  <a:latin typeface="Arial"/>
                  <a:cs typeface="Arial"/>
                  <a:sym typeface="Arial"/>
                  <a:rtl val="0"/>
                </a:rPr>
                <a:t>-92 dBm</a:t>
              </a:r>
            </a:p>
          </p:txBody>
        </p:sp>
        <p:sp>
          <p:nvSpPr>
            <p:cNvPr id="49" name="Freeform: Shape 48">
              <a:extLst>
                <a:ext uri="{FF2B5EF4-FFF2-40B4-BE49-F238E27FC236}">
                  <a16:creationId xmlns:a16="http://schemas.microsoft.com/office/drawing/2014/main" id="{119101A5-0F77-88D4-17E1-2DBECC9D0B6D}"/>
                </a:ext>
              </a:extLst>
            </p:cNvPr>
            <p:cNvSpPr/>
            <p:nvPr/>
          </p:nvSpPr>
          <p:spPr>
            <a:xfrm>
              <a:off x="3957152" y="1771043"/>
              <a:ext cx="95264" cy="68838"/>
            </a:xfrm>
            <a:custGeom>
              <a:avLst/>
              <a:gdLst>
                <a:gd name="connsiteX0" fmla="*/ 95315 w 95264"/>
                <a:gd name="connsiteY0" fmla="*/ 34539 h 68838"/>
                <a:gd name="connsiteX1" fmla="*/ 47682 w 95264"/>
                <a:gd name="connsiteY1" fmla="*/ 68959 h 68838"/>
                <a:gd name="connsiteX2" fmla="*/ 50 w 95264"/>
                <a:gd name="connsiteY2" fmla="*/ 34539 h 68838"/>
                <a:gd name="connsiteX3" fmla="*/ 47682 w 95264"/>
                <a:gd name="connsiteY3" fmla="*/ 120 h 68838"/>
                <a:gd name="connsiteX4" fmla="*/ 95315 w 95264"/>
                <a:gd name="connsiteY4" fmla="*/ 34539 h 68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64" h="68838">
                  <a:moveTo>
                    <a:pt x="95315" y="34539"/>
                  </a:moveTo>
                  <a:cubicBezTo>
                    <a:pt x="95315" y="53549"/>
                    <a:pt x="73989" y="68959"/>
                    <a:pt x="47682" y="68959"/>
                  </a:cubicBezTo>
                  <a:cubicBezTo>
                    <a:pt x="21376" y="68959"/>
                    <a:pt x="50" y="53549"/>
                    <a:pt x="50" y="34539"/>
                  </a:cubicBezTo>
                  <a:cubicBezTo>
                    <a:pt x="50" y="15530"/>
                    <a:pt x="21376" y="120"/>
                    <a:pt x="47682" y="120"/>
                  </a:cubicBezTo>
                  <a:cubicBezTo>
                    <a:pt x="73989" y="120"/>
                    <a:pt x="95315" y="15530"/>
                    <a:pt x="95315" y="34539"/>
                  </a:cubicBezTo>
                  <a:close/>
                </a:path>
              </a:pathLst>
            </a:custGeom>
            <a:solidFill>
              <a:srgbClr val="5C7CFA"/>
            </a:solidFill>
            <a:ln w="9525" cap="flat">
              <a:noFill/>
              <a:prstDash val="solid"/>
              <a:miter/>
            </a:ln>
          </p:spPr>
          <p:txBody>
            <a:bodyPr rtlCol="0" anchor="ctr"/>
            <a:lstStyle/>
            <a:p>
              <a:endParaRPr lang="en-IN" sz="2400"/>
            </a:p>
          </p:txBody>
        </p:sp>
        <p:sp>
          <p:nvSpPr>
            <p:cNvPr id="50" name="TextBox 49">
              <a:extLst>
                <a:ext uri="{FF2B5EF4-FFF2-40B4-BE49-F238E27FC236}">
                  <a16:creationId xmlns:a16="http://schemas.microsoft.com/office/drawing/2014/main" id="{9F6F00A9-9375-DDAE-B8C4-C2152F7BC0F5}"/>
                </a:ext>
              </a:extLst>
            </p:cNvPr>
            <p:cNvSpPr txBox="1"/>
            <p:nvPr/>
          </p:nvSpPr>
          <p:spPr>
            <a:xfrm>
              <a:off x="3894309" y="1893049"/>
              <a:ext cx="361878"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5C7CFA"/>
                  </a:solidFill>
                  <a:latin typeface="Arial"/>
                  <a:cs typeface="Arial"/>
                  <a:sym typeface="Arial"/>
                  <a:rtl val="0"/>
                </a:rPr>
                <a:t>-94 dBm</a:t>
              </a:r>
            </a:p>
          </p:txBody>
        </p:sp>
        <p:sp>
          <p:nvSpPr>
            <p:cNvPr id="51" name="Freeform: Shape 50">
              <a:extLst>
                <a:ext uri="{FF2B5EF4-FFF2-40B4-BE49-F238E27FC236}">
                  <a16:creationId xmlns:a16="http://schemas.microsoft.com/office/drawing/2014/main" id="{4B1A76CE-77F1-8BA0-6919-DF4E63CB974F}"/>
                </a:ext>
              </a:extLst>
            </p:cNvPr>
            <p:cNvSpPr/>
            <p:nvPr/>
          </p:nvSpPr>
          <p:spPr>
            <a:xfrm>
              <a:off x="7291422" y="1853650"/>
              <a:ext cx="95264" cy="68838"/>
            </a:xfrm>
            <a:custGeom>
              <a:avLst/>
              <a:gdLst>
                <a:gd name="connsiteX0" fmla="*/ 95315 w 95264"/>
                <a:gd name="connsiteY0" fmla="*/ 34539 h 68838"/>
                <a:gd name="connsiteX1" fmla="*/ 47682 w 95264"/>
                <a:gd name="connsiteY1" fmla="*/ 68959 h 68838"/>
                <a:gd name="connsiteX2" fmla="*/ 50 w 95264"/>
                <a:gd name="connsiteY2" fmla="*/ 34539 h 68838"/>
                <a:gd name="connsiteX3" fmla="*/ 47682 w 95264"/>
                <a:gd name="connsiteY3" fmla="*/ 120 h 68838"/>
                <a:gd name="connsiteX4" fmla="*/ 95315 w 95264"/>
                <a:gd name="connsiteY4" fmla="*/ 34539 h 68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64" h="68838">
                  <a:moveTo>
                    <a:pt x="95315" y="34539"/>
                  </a:moveTo>
                  <a:cubicBezTo>
                    <a:pt x="95315" y="53549"/>
                    <a:pt x="73989" y="68959"/>
                    <a:pt x="47682" y="68959"/>
                  </a:cubicBezTo>
                  <a:cubicBezTo>
                    <a:pt x="21376" y="68959"/>
                    <a:pt x="50" y="53549"/>
                    <a:pt x="50" y="34539"/>
                  </a:cubicBezTo>
                  <a:cubicBezTo>
                    <a:pt x="50" y="15530"/>
                    <a:pt x="21376" y="120"/>
                    <a:pt x="47682" y="120"/>
                  </a:cubicBezTo>
                  <a:cubicBezTo>
                    <a:pt x="73989" y="120"/>
                    <a:pt x="95315" y="15530"/>
                    <a:pt x="95315" y="34539"/>
                  </a:cubicBezTo>
                  <a:close/>
                </a:path>
              </a:pathLst>
            </a:custGeom>
            <a:solidFill>
              <a:srgbClr val="5C7CFA"/>
            </a:solidFill>
            <a:ln w="9525" cap="flat">
              <a:noFill/>
              <a:prstDash val="solid"/>
              <a:miter/>
            </a:ln>
          </p:spPr>
          <p:txBody>
            <a:bodyPr rtlCol="0" anchor="ctr"/>
            <a:lstStyle/>
            <a:p>
              <a:endParaRPr lang="en-IN" sz="2400"/>
            </a:p>
          </p:txBody>
        </p:sp>
        <p:sp>
          <p:nvSpPr>
            <p:cNvPr id="52" name="TextBox 51">
              <a:extLst>
                <a:ext uri="{FF2B5EF4-FFF2-40B4-BE49-F238E27FC236}">
                  <a16:creationId xmlns:a16="http://schemas.microsoft.com/office/drawing/2014/main" id="{12AD9C60-8D8A-DEA5-C32C-1A605E385CF8}"/>
                </a:ext>
              </a:extLst>
            </p:cNvPr>
            <p:cNvSpPr txBox="1"/>
            <p:nvPr/>
          </p:nvSpPr>
          <p:spPr>
            <a:xfrm>
              <a:off x="6909388" y="1737532"/>
              <a:ext cx="361878"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5C7CFA"/>
                  </a:solidFill>
                  <a:latin typeface="Arial"/>
                  <a:cs typeface="Arial"/>
                  <a:sym typeface="Arial"/>
                  <a:rtl val="0"/>
                </a:rPr>
                <a:t>-95 dBm</a:t>
              </a:r>
            </a:p>
          </p:txBody>
        </p:sp>
        <p:sp>
          <p:nvSpPr>
            <p:cNvPr id="53" name="Freeform: Shape 52">
              <a:extLst>
                <a:ext uri="{FF2B5EF4-FFF2-40B4-BE49-F238E27FC236}">
                  <a16:creationId xmlns:a16="http://schemas.microsoft.com/office/drawing/2014/main" id="{3977905E-66FD-2BCE-C8E9-C0FC8D644526}"/>
                </a:ext>
              </a:extLst>
            </p:cNvPr>
            <p:cNvSpPr/>
            <p:nvPr/>
          </p:nvSpPr>
          <p:spPr>
            <a:xfrm>
              <a:off x="622881" y="2060166"/>
              <a:ext cx="95264" cy="68838"/>
            </a:xfrm>
            <a:custGeom>
              <a:avLst/>
              <a:gdLst>
                <a:gd name="connsiteX0" fmla="*/ 95315 w 95264"/>
                <a:gd name="connsiteY0" fmla="*/ 34539 h 68838"/>
                <a:gd name="connsiteX1" fmla="*/ 47682 w 95264"/>
                <a:gd name="connsiteY1" fmla="*/ 68959 h 68838"/>
                <a:gd name="connsiteX2" fmla="*/ 50 w 95264"/>
                <a:gd name="connsiteY2" fmla="*/ 34539 h 68838"/>
                <a:gd name="connsiteX3" fmla="*/ 47682 w 95264"/>
                <a:gd name="connsiteY3" fmla="*/ 120 h 68838"/>
                <a:gd name="connsiteX4" fmla="*/ 95315 w 95264"/>
                <a:gd name="connsiteY4" fmla="*/ 34539 h 68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64" h="68838">
                  <a:moveTo>
                    <a:pt x="95315" y="34539"/>
                  </a:moveTo>
                  <a:cubicBezTo>
                    <a:pt x="95315" y="53549"/>
                    <a:pt x="73989" y="68959"/>
                    <a:pt x="47682" y="68959"/>
                  </a:cubicBezTo>
                  <a:cubicBezTo>
                    <a:pt x="21376" y="68959"/>
                    <a:pt x="50" y="53549"/>
                    <a:pt x="50" y="34539"/>
                  </a:cubicBezTo>
                  <a:cubicBezTo>
                    <a:pt x="50" y="15530"/>
                    <a:pt x="21376" y="120"/>
                    <a:pt x="47682" y="120"/>
                  </a:cubicBezTo>
                  <a:cubicBezTo>
                    <a:pt x="73989" y="120"/>
                    <a:pt x="95315" y="15530"/>
                    <a:pt x="95315" y="34539"/>
                  </a:cubicBezTo>
                  <a:close/>
                </a:path>
              </a:pathLst>
            </a:custGeom>
            <a:solidFill>
              <a:srgbClr val="40C463"/>
            </a:solidFill>
            <a:ln w="9525" cap="flat">
              <a:noFill/>
              <a:prstDash val="solid"/>
              <a:miter/>
            </a:ln>
          </p:spPr>
          <p:txBody>
            <a:bodyPr rtlCol="0" anchor="ctr"/>
            <a:lstStyle/>
            <a:p>
              <a:endParaRPr lang="en-IN" sz="2400"/>
            </a:p>
          </p:txBody>
        </p:sp>
        <p:sp>
          <p:nvSpPr>
            <p:cNvPr id="54" name="TextBox 53">
              <a:extLst>
                <a:ext uri="{FF2B5EF4-FFF2-40B4-BE49-F238E27FC236}">
                  <a16:creationId xmlns:a16="http://schemas.microsoft.com/office/drawing/2014/main" id="{A93E801A-C9DF-392A-D8C9-08F480403278}"/>
                </a:ext>
              </a:extLst>
            </p:cNvPr>
            <p:cNvSpPr txBox="1"/>
            <p:nvPr/>
          </p:nvSpPr>
          <p:spPr>
            <a:xfrm>
              <a:off x="693396" y="1948811"/>
              <a:ext cx="414778"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40C463"/>
                  </a:solidFill>
                  <a:latin typeface="Arial"/>
                  <a:cs typeface="Arial"/>
                  <a:sym typeface="Arial"/>
                  <a:rtl val="0"/>
                </a:rPr>
                <a:t>-100 dBm</a:t>
              </a:r>
            </a:p>
          </p:txBody>
        </p:sp>
        <p:sp>
          <p:nvSpPr>
            <p:cNvPr id="55" name="Freeform: Shape 54">
              <a:extLst>
                <a:ext uri="{FF2B5EF4-FFF2-40B4-BE49-F238E27FC236}">
                  <a16:creationId xmlns:a16="http://schemas.microsoft.com/office/drawing/2014/main" id="{5BE7F22A-5EB8-7C45-6CDB-A6F7F9933D34}"/>
                </a:ext>
              </a:extLst>
            </p:cNvPr>
            <p:cNvSpPr/>
            <p:nvPr/>
          </p:nvSpPr>
          <p:spPr>
            <a:xfrm>
              <a:off x="3957152" y="1612714"/>
              <a:ext cx="95264" cy="68838"/>
            </a:xfrm>
            <a:custGeom>
              <a:avLst/>
              <a:gdLst>
                <a:gd name="connsiteX0" fmla="*/ 95315 w 95264"/>
                <a:gd name="connsiteY0" fmla="*/ 34539 h 68838"/>
                <a:gd name="connsiteX1" fmla="*/ 47682 w 95264"/>
                <a:gd name="connsiteY1" fmla="*/ 68959 h 68838"/>
                <a:gd name="connsiteX2" fmla="*/ 50 w 95264"/>
                <a:gd name="connsiteY2" fmla="*/ 34539 h 68838"/>
                <a:gd name="connsiteX3" fmla="*/ 47682 w 95264"/>
                <a:gd name="connsiteY3" fmla="*/ 120 h 68838"/>
                <a:gd name="connsiteX4" fmla="*/ 95315 w 95264"/>
                <a:gd name="connsiteY4" fmla="*/ 34539 h 68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64" h="68838">
                  <a:moveTo>
                    <a:pt x="95315" y="34539"/>
                  </a:moveTo>
                  <a:cubicBezTo>
                    <a:pt x="95315" y="53549"/>
                    <a:pt x="73989" y="68959"/>
                    <a:pt x="47682" y="68959"/>
                  </a:cubicBezTo>
                  <a:cubicBezTo>
                    <a:pt x="21376" y="68959"/>
                    <a:pt x="50" y="53549"/>
                    <a:pt x="50" y="34539"/>
                  </a:cubicBezTo>
                  <a:cubicBezTo>
                    <a:pt x="50" y="15530"/>
                    <a:pt x="21376" y="120"/>
                    <a:pt x="47682" y="120"/>
                  </a:cubicBezTo>
                  <a:cubicBezTo>
                    <a:pt x="73989" y="120"/>
                    <a:pt x="95315" y="15530"/>
                    <a:pt x="95315" y="34539"/>
                  </a:cubicBezTo>
                  <a:close/>
                </a:path>
              </a:pathLst>
            </a:custGeom>
            <a:solidFill>
              <a:srgbClr val="40C463"/>
            </a:solidFill>
            <a:ln w="9525" cap="flat">
              <a:noFill/>
              <a:prstDash val="solid"/>
              <a:miter/>
            </a:ln>
          </p:spPr>
          <p:txBody>
            <a:bodyPr rtlCol="0" anchor="ctr"/>
            <a:lstStyle/>
            <a:p>
              <a:endParaRPr lang="en-IN" sz="2400"/>
            </a:p>
          </p:txBody>
        </p:sp>
        <p:sp>
          <p:nvSpPr>
            <p:cNvPr id="56" name="TextBox 55">
              <a:extLst>
                <a:ext uri="{FF2B5EF4-FFF2-40B4-BE49-F238E27FC236}">
                  <a16:creationId xmlns:a16="http://schemas.microsoft.com/office/drawing/2014/main" id="{1F305BEA-DBB2-83E4-8C1E-741983856FFE}"/>
                </a:ext>
              </a:extLst>
            </p:cNvPr>
            <p:cNvSpPr txBox="1"/>
            <p:nvPr/>
          </p:nvSpPr>
          <p:spPr>
            <a:xfrm>
              <a:off x="4080047" y="1653758"/>
              <a:ext cx="441227"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40C463"/>
                  </a:solidFill>
                  <a:latin typeface="Arial"/>
                  <a:cs typeface="Arial"/>
                  <a:sym typeface="Arial"/>
                  <a:rtl val="0"/>
                </a:rPr>
                <a:t>-91.5 dBm</a:t>
              </a:r>
            </a:p>
          </p:txBody>
        </p:sp>
        <p:sp>
          <p:nvSpPr>
            <p:cNvPr id="57" name="Freeform: Shape 56">
              <a:extLst>
                <a:ext uri="{FF2B5EF4-FFF2-40B4-BE49-F238E27FC236}">
                  <a16:creationId xmlns:a16="http://schemas.microsoft.com/office/drawing/2014/main" id="{00D867D4-5D7E-AC8A-4AE1-227833DDD85E}"/>
                </a:ext>
              </a:extLst>
            </p:cNvPr>
            <p:cNvSpPr/>
            <p:nvPr/>
          </p:nvSpPr>
          <p:spPr>
            <a:xfrm>
              <a:off x="7291422" y="1371778"/>
              <a:ext cx="95264" cy="68838"/>
            </a:xfrm>
            <a:custGeom>
              <a:avLst/>
              <a:gdLst>
                <a:gd name="connsiteX0" fmla="*/ 95315 w 95264"/>
                <a:gd name="connsiteY0" fmla="*/ 34539 h 68838"/>
                <a:gd name="connsiteX1" fmla="*/ 47682 w 95264"/>
                <a:gd name="connsiteY1" fmla="*/ 68959 h 68838"/>
                <a:gd name="connsiteX2" fmla="*/ 50 w 95264"/>
                <a:gd name="connsiteY2" fmla="*/ 34539 h 68838"/>
                <a:gd name="connsiteX3" fmla="*/ 47682 w 95264"/>
                <a:gd name="connsiteY3" fmla="*/ 120 h 68838"/>
                <a:gd name="connsiteX4" fmla="*/ 95315 w 95264"/>
                <a:gd name="connsiteY4" fmla="*/ 34539 h 68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64" h="68838">
                  <a:moveTo>
                    <a:pt x="95315" y="34539"/>
                  </a:moveTo>
                  <a:cubicBezTo>
                    <a:pt x="95315" y="53549"/>
                    <a:pt x="73989" y="68959"/>
                    <a:pt x="47682" y="68959"/>
                  </a:cubicBezTo>
                  <a:cubicBezTo>
                    <a:pt x="21376" y="68959"/>
                    <a:pt x="50" y="53549"/>
                    <a:pt x="50" y="34539"/>
                  </a:cubicBezTo>
                  <a:cubicBezTo>
                    <a:pt x="50" y="15530"/>
                    <a:pt x="21376" y="120"/>
                    <a:pt x="47682" y="120"/>
                  </a:cubicBezTo>
                  <a:cubicBezTo>
                    <a:pt x="73989" y="120"/>
                    <a:pt x="95315" y="15530"/>
                    <a:pt x="95315" y="34539"/>
                  </a:cubicBezTo>
                  <a:close/>
                </a:path>
              </a:pathLst>
            </a:custGeom>
            <a:solidFill>
              <a:srgbClr val="40C463"/>
            </a:solidFill>
            <a:ln w="9525" cap="flat">
              <a:noFill/>
              <a:prstDash val="solid"/>
              <a:miter/>
            </a:ln>
          </p:spPr>
          <p:txBody>
            <a:bodyPr rtlCol="0" anchor="ctr"/>
            <a:lstStyle/>
            <a:p>
              <a:endParaRPr lang="en-IN" sz="2400"/>
            </a:p>
          </p:txBody>
        </p:sp>
        <p:sp>
          <p:nvSpPr>
            <p:cNvPr id="58" name="TextBox 57">
              <a:extLst>
                <a:ext uri="{FF2B5EF4-FFF2-40B4-BE49-F238E27FC236}">
                  <a16:creationId xmlns:a16="http://schemas.microsoft.com/office/drawing/2014/main" id="{AE1EEF37-2507-AE09-47DF-2845F9B70A8D}"/>
                </a:ext>
              </a:extLst>
            </p:cNvPr>
            <p:cNvSpPr txBox="1"/>
            <p:nvPr/>
          </p:nvSpPr>
          <p:spPr>
            <a:xfrm>
              <a:off x="6676025" y="1298522"/>
              <a:ext cx="361878"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40C463"/>
                  </a:solidFill>
                  <a:latin typeface="Arial"/>
                  <a:cs typeface="Arial"/>
                  <a:sym typeface="Arial"/>
                  <a:rtl val="0"/>
                </a:rPr>
                <a:t>-88 dBm</a:t>
              </a:r>
            </a:p>
          </p:txBody>
        </p:sp>
        <p:sp>
          <p:nvSpPr>
            <p:cNvPr id="59" name="Freeform: Shape 58">
              <a:extLst>
                <a:ext uri="{FF2B5EF4-FFF2-40B4-BE49-F238E27FC236}">
                  <a16:creationId xmlns:a16="http://schemas.microsoft.com/office/drawing/2014/main" id="{CFC65108-9248-AA17-DD34-2EFB29CE7B85}"/>
                </a:ext>
              </a:extLst>
            </p:cNvPr>
            <p:cNvSpPr/>
            <p:nvPr/>
          </p:nvSpPr>
          <p:spPr>
            <a:xfrm>
              <a:off x="622881" y="2197844"/>
              <a:ext cx="95264" cy="68838"/>
            </a:xfrm>
            <a:custGeom>
              <a:avLst/>
              <a:gdLst>
                <a:gd name="connsiteX0" fmla="*/ 95315 w 95264"/>
                <a:gd name="connsiteY0" fmla="*/ 34539 h 68838"/>
                <a:gd name="connsiteX1" fmla="*/ 47682 w 95264"/>
                <a:gd name="connsiteY1" fmla="*/ 68959 h 68838"/>
                <a:gd name="connsiteX2" fmla="*/ 50 w 95264"/>
                <a:gd name="connsiteY2" fmla="*/ 34539 h 68838"/>
                <a:gd name="connsiteX3" fmla="*/ 47682 w 95264"/>
                <a:gd name="connsiteY3" fmla="*/ 120 h 68838"/>
                <a:gd name="connsiteX4" fmla="*/ 95315 w 95264"/>
                <a:gd name="connsiteY4" fmla="*/ 34539 h 68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64" h="68838">
                  <a:moveTo>
                    <a:pt x="95315" y="34539"/>
                  </a:moveTo>
                  <a:cubicBezTo>
                    <a:pt x="95315" y="53549"/>
                    <a:pt x="73989" y="68959"/>
                    <a:pt x="47682" y="68959"/>
                  </a:cubicBezTo>
                  <a:cubicBezTo>
                    <a:pt x="21376" y="68959"/>
                    <a:pt x="50" y="53549"/>
                    <a:pt x="50" y="34539"/>
                  </a:cubicBezTo>
                  <a:cubicBezTo>
                    <a:pt x="50" y="15530"/>
                    <a:pt x="21376" y="120"/>
                    <a:pt x="47682" y="120"/>
                  </a:cubicBezTo>
                  <a:cubicBezTo>
                    <a:pt x="73989" y="120"/>
                    <a:pt x="95315" y="15530"/>
                    <a:pt x="95315" y="34539"/>
                  </a:cubicBezTo>
                  <a:close/>
                </a:path>
              </a:pathLst>
            </a:custGeom>
            <a:solidFill>
              <a:srgbClr val="9775FA"/>
            </a:solidFill>
            <a:ln w="9525" cap="flat">
              <a:noFill/>
              <a:prstDash val="solid"/>
              <a:miter/>
            </a:ln>
          </p:spPr>
          <p:txBody>
            <a:bodyPr rtlCol="0" anchor="ctr"/>
            <a:lstStyle/>
            <a:p>
              <a:endParaRPr lang="en-IN" sz="2400"/>
            </a:p>
          </p:txBody>
        </p:sp>
        <p:sp>
          <p:nvSpPr>
            <p:cNvPr id="60" name="TextBox 59">
              <a:extLst>
                <a:ext uri="{FF2B5EF4-FFF2-40B4-BE49-F238E27FC236}">
                  <a16:creationId xmlns:a16="http://schemas.microsoft.com/office/drawing/2014/main" id="{BD5CED8D-A26B-913F-6F17-5772344FA925}"/>
                </a:ext>
              </a:extLst>
            </p:cNvPr>
            <p:cNvSpPr txBox="1"/>
            <p:nvPr/>
          </p:nvSpPr>
          <p:spPr>
            <a:xfrm>
              <a:off x="712446" y="2267463"/>
              <a:ext cx="414778"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9775FA"/>
                  </a:solidFill>
                  <a:latin typeface="Arial"/>
                  <a:cs typeface="Arial"/>
                  <a:sym typeface="Arial"/>
                  <a:rtl val="0"/>
                </a:rPr>
                <a:t>-103 dBm</a:t>
              </a:r>
            </a:p>
          </p:txBody>
        </p:sp>
        <p:sp>
          <p:nvSpPr>
            <p:cNvPr id="61" name="Freeform: Shape 60">
              <a:extLst>
                <a:ext uri="{FF2B5EF4-FFF2-40B4-BE49-F238E27FC236}">
                  <a16:creationId xmlns:a16="http://schemas.microsoft.com/office/drawing/2014/main" id="{DECAF29A-A7DC-CA8E-139E-807EE2B5F22E}"/>
                </a:ext>
              </a:extLst>
            </p:cNvPr>
            <p:cNvSpPr/>
            <p:nvPr/>
          </p:nvSpPr>
          <p:spPr>
            <a:xfrm>
              <a:off x="7291422" y="1991327"/>
              <a:ext cx="95264" cy="68838"/>
            </a:xfrm>
            <a:custGeom>
              <a:avLst/>
              <a:gdLst>
                <a:gd name="connsiteX0" fmla="*/ 95315 w 95264"/>
                <a:gd name="connsiteY0" fmla="*/ 34539 h 68838"/>
                <a:gd name="connsiteX1" fmla="*/ 47682 w 95264"/>
                <a:gd name="connsiteY1" fmla="*/ 68959 h 68838"/>
                <a:gd name="connsiteX2" fmla="*/ 50 w 95264"/>
                <a:gd name="connsiteY2" fmla="*/ 34539 h 68838"/>
                <a:gd name="connsiteX3" fmla="*/ 47682 w 95264"/>
                <a:gd name="connsiteY3" fmla="*/ 120 h 68838"/>
                <a:gd name="connsiteX4" fmla="*/ 95315 w 95264"/>
                <a:gd name="connsiteY4" fmla="*/ 34539 h 68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64" h="68838">
                  <a:moveTo>
                    <a:pt x="95315" y="34539"/>
                  </a:moveTo>
                  <a:cubicBezTo>
                    <a:pt x="95315" y="53549"/>
                    <a:pt x="73989" y="68959"/>
                    <a:pt x="47682" y="68959"/>
                  </a:cubicBezTo>
                  <a:cubicBezTo>
                    <a:pt x="21376" y="68959"/>
                    <a:pt x="50" y="53549"/>
                    <a:pt x="50" y="34539"/>
                  </a:cubicBezTo>
                  <a:cubicBezTo>
                    <a:pt x="50" y="15530"/>
                    <a:pt x="21376" y="120"/>
                    <a:pt x="47682" y="120"/>
                  </a:cubicBezTo>
                  <a:cubicBezTo>
                    <a:pt x="73989" y="120"/>
                    <a:pt x="95315" y="15530"/>
                    <a:pt x="95315" y="34539"/>
                  </a:cubicBezTo>
                  <a:close/>
                </a:path>
              </a:pathLst>
            </a:custGeom>
            <a:solidFill>
              <a:srgbClr val="9775FA"/>
            </a:solidFill>
            <a:ln w="9525" cap="flat">
              <a:noFill/>
              <a:prstDash val="solid"/>
              <a:miter/>
            </a:ln>
          </p:spPr>
          <p:txBody>
            <a:bodyPr rtlCol="0" anchor="ctr"/>
            <a:lstStyle/>
            <a:p>
              <a:endParaRPr lang="en-IN" sz="2400"/>
            </a:p>
          </p:txBody>
        </p:sp>
        <p:sp>
          <p:nvSpPr>
            <p:cNvPr id="62" name="TextBox 61">
              <a:extLst>
                <a:ext uri="{FF2B5EF4-FFF2-40B4-BE49-F238E27FC236}">
                  <a16:creationId xmlns:a16="http://schemas.microsoft.com/office/drawing/2014/main" id="{B070C556-2F9D-3FD0-4AD4-93804E814497}"/>
                </a:ext>
              </a:extLst>
            </p:cNvPr>
            <p:cNvSpPr txBox="1"/>
            <p:nvPr/>
          </p:nvSpPr>
          <p:spPr>
            <a:xfrm>
              <a:off x="6976062" y="2065710"/>
              <a:ext cx="361878"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9775FA"/>
                  </a:solidFill>
                  <a:latin typeface="Arial"/>
                  <a:cs typeface="Arial"/>
                  <a:sym typeface="Arial"/>
                  <a:rtl val="0"/>
                </a:rPr>
                <a:t>-97 dBm</a:t>
              </a:r>
            </a:p>
          </p:txBody>
        </p:sp>
        <p:sp>
          <p:nvSpPr>
            <p:cNvPr id="63" name="Freeform: Shape 62">
              <a:extLst>
                <a:ext uri="{FF2B5EF4-FFF2-40B4-BE49-F238E27FC236}">
                  <a16:creationId xmlns:a16="http://schemas.microsoft.com/office/drawing/2014/main" id="{482EE55C-1C65-E4F6-31FB-E54180C23293}"/>
                </a:ext>
              </a:extLst>
            </p:cNvPr>
            <p:cNvSpPr/>
            <p:nvPr/>
          </p:nvSpPr>
          <p:spPr>
            <a:xfrm>
              <a:off x="3642778" y="1488804"/>
              <a:ext cx="152423" cy="110142"/>
            </a:xfrm>
            <a:custGeom>
              <a:avLst/>
              <a:gdLst>
                <a:gd name="connsiteX0" fmla="*/ 152474 w 152423"/>
                <a:gd name="connsiteY0" fmla="*/ 55191 h 110142"/>
                <a:gd name="connsiteX1" fmla="*/ 76262 w 152423"/>
                <a:gd name="connsiteY1" fmla="*/ 110262 h 110142"/>
                <a:gd name="connsiteX2" fmla="*/ 50 w 152423"/>
                <a:gd name="connsiteY2" fmla="*/ 55191 h 110142"/>
                <a:gd name="connsiteX3" fmla="*/ 76262 w 152423"/>
                <a:gd name="connsiteY3" fmla="*/ 120 h 110142"/>
                <a:gd name="connsiteX4" fmla="*/ 152474 w 152423"/>
                <a:gd name="connsiteY4" fmla="*/ 55191 h 110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23" h="110142">
                  <a:moveTo>
                    <a:pt x="152474" y="55191"/>
                  </a:moveTo>
                  <a:cubicBezTo>
                    <a:pt x="152474" y="85606"/>
                    <a:pt x="118353" y="110262"/>
                    <a:pt x="76262" y="110262"/>
                  </a:cubicBezTo>
                  <a:cubicBezTo>
                    <a:pt x="34171" y="110262"/>
                    <a:pt x="50" y="85606"/>
                    <a:pt x="50" y="55191"/>
                  </a:cubicBezTo>
                  <a:cubicBezTo>
                    <a:pt x="50" y="24776"/>
                    <a:pt x="34171" y="120"/>
                    <a:pt x="76262" y="120"/>
                  </a:cubicBezTo>
                  <a:cubicBezTo>
                    <a:pt x="118353" y="120"/>
                    <a:pt x="152474" y="24776"/>
                    <a:pt x="152474" y="55191"/>
                  </a:cubicBezTo>
                  <a:close/>
                </a:path>
              </a:pathLst>
            </a:custGeom>
            <a:solidFill>
              <a:srgbClr val="FF5252"/>
            </a:solidFill>
            <a:ln w="19050" cap="flat">
              <a:solidFill>
                <a:srgbClr val="FFFFFF"/>
              </a:solidFill>
              <a:prstDash val="solid"/>
              <a:miter/>
            </a:ln>
          </p:spPr>
          <p:txBody>
            <a:bodyPr rtlCol="0" anchor="ctr"/>
            <a:lstStyle/>
            <a:p>
              <a:endParaRPr lang="en-IN" sz="2400"/>
            </a:p>
          </p:txBody>
        </p:sp>
        <p:sp>
          <p:nvSpPr>
            <p:cNvPr id="64" name="Freeform: Shape 63">
              <a:extLst>
                <a:ext uri="{FF2B5EF4-FFF2-40B4-BE49-F238E27FC236}">
                  <a16:creationId xmlns:a16="http://schemas.microsoft.com/office/drawing/2014/main" id="{B9D96DCE-A54B-7223-A9D8-6402A5EFB5DA}"/>
                </a:ext>
              </a:extLst>
            </p:cNvPr>
            <p:cNvSpPr/>
            <p:nvPr/>
          </p:nvSpPr>
          <p:spPr>
            <a:xfrm>
              <a:off x="3433195" y="1337358"/>
              <a:ext cx="285794" cy="206516"/>
            </a:xfrm>
            <a:custGeom>
              <a:avLst/>
              <a:gdLst>
                <a:gd name="connsiteX0" fmla="*/ 285845 w 285794"/>
                <a:gd name="connsiteY0" fmla="*/ 206637 h 206516"/>
                <a:gd name="connsiteX1" fmla="*/ 50 w 285794"/>
                <a:gd name="connsiteY1" fmla="*/ 120 h 206516"/>
              </a:gdLst>
              <a:ahLst/>
              <a:cxnLst>
                <a:cxn ang="0">
                  <a:pos x="connsiteX0" y="connsiteY0"/>
                </a:cxn>
                <a:cxn ang="0">
                  <a:pos x="connsiteX1" y="connsiteY1"/>
                </a:cxn>
              </a:cxnLst>
              <a:rect l="l" t="t" r="r" b="b"/>
              <a:pathLst>
                <a:path w="285794" h="206516">
                  <a:moveTo>
                    <a:pt x="285845" y="206637"/>
                  </a:moveTo>
                  <a:lnTo>
                    <a:pt x="50" y="120"/>
                  </a:lnTo>
                </a:path>
              </a:pathLst>
            </a:custGeom>
            <a:solidFill>
              <a:srgbClr val="000000"/>
            </a:solidFill>
            <a:ln w="9525" cap="flat">
              <a:solidFill>
                <a:srgbClr val="FF5252"/>
              </a:solidFill>
              <a:custDash>
                <a:ds d="225000" sp="150000"/>
              </a:custDash>
              <a:miter/>
            </a:ln>
          </p:spPr>
          <p:txBody>
            <a:bodyPr rtlCol="0" anchor="ctr"/>
            <a:lstStyle/>
            <a:p>
              <a:endParaRPr lang="en-IN" sz="2400"/>
            </a:p>
          </p:txBody>
        </p:sp>
        <p:sp>
          <p:nvSpPr>
            <p:cNvPr id="65" name="Freeform: Shape 64">
              <a:extLst>
                <a:ext uri="{FF2B5EF4-FFF2-40B4-BE49-F238E27FC236}">
                  <a16:creationId xmlns:a16="http://schemas.microsoft.com/office/drawing/2014/main" id="{DA370898-B97A-977B-A710-1E705C7195C6}"/>
                </a:ext>
              </a:extLst>
            </p:cNvPr>
            <p:cNvSpPr/>
            <p:nvPr/>
          </p:nvSpPr>
          <p:spPr>
            <a:xfrm>
              <a:off x="2766341" y="1165261"/>
              <a:ext cx="1333708" cy="172097"/>
            </a:xfrm>
            <a:custGeom>
              <a:avLst/>
              <a:gdLst>
                <a:gd name="connsiteX0" fmla="*/ 1286126 w 1333708"/>
                <a:gd name="connsiteY0" fmla="*/ 120 h 172097"/>
                <a:gd name="connsiteX1" fmla="*/ 1333758 w 1333708"/>
                <a:gd name="connsiteY1" fmla="*/ 34539 h 172097"/>
                <a:gd name="connsiteX2" fmla="*/ 1333758 w 1333708"/>
                <a:gd name="connsiteY2" fmla="*/ 137798 h 172097"/>
                <a:gd name="connsiteX3" fmla="*/ 1286126 w 1333708"/>
                <a:gd name="connsiteY3" fmla="*/ 172217 h 172097"/>
                <a:gd name="connsiteX4" fmla="*/ 47682 w 1333708"/>
                <a:gd name="connsiteY4" fmla="*/ 172217 h 172097"/>
                <a:gd name="connsiteX5" fmla="*/ 50 w 1333708"/>
                <a:gd name="connsiteY5" fmla="*/ 137798 h 172097"/>
                <a:gd name="connsiteX6" fmla="*/ 50 w 1333708"/>
                <a:gd name="connsiteY6" fmla="*/ 34539 h 172097"/>
                <a:gd name="connsiteX7" fmla="*/ 47682 w 1333708"/>
                <a:gd name="connsiteY7" fmla="*/ 120 h 17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708" h="172097">
                  <a:moveTo>
                    <a:pt x="1286126" y="120"/>
                  </a:moveTo>
                  <a:cubicBezTo>
                    <a:pt x="1312432" y="120"/>
                    <a:pt x="1333758" y="15530"/>
                    <a:pt x="1333758" y="34539"/>
                  </a:cubicBezTo>
                  <a:lnTo>
                    <a:pt x="1333758" y="137798"/>
                  </a:lnTo>
                  <a:cubicBezTo>
                    <a:pt x="1333758" y="156807"/>
                    <a:pt x="1312432" y="172217"/>
                    <a:pt x="1286126" y="172217"/>
                  </a:cubicBezTo>
                  <a:lnTo>
                    <a:pt x="47682" y="172217"/>
                  </a:lnTo>
                  <a:cubicBezTo>
                    <a:pt x="21376" y="172217"/>
                    <a:pt x="50" y="156807"/>
                    <a:pt x="50" y="137798"/>
                  </a:cubicBezTo>
                  <a:lnTo>
                    <a:pt x="50" y="34539"/>
                  </a:lnTo>
                  <a:cubicBezTo>
                    <a:pt x="50" y="15530"/>
                    <a:pt x="21376" y="120"/>
                    <a:pt x="47682" y="120"/>
                  </a:cubicBezTo>
                  <a:close/>
                </a:path>
              </a:pathLst>
            </a:custGeom>
            <a:solidFill>
              <a:srgbClr val="FFEBEE"/>
            </a:solidFill>
            <a:ln w="9525" cap="flat">
              <a:solidFill>
                <a:srgbClr val="FF5252"/>
              </a:solidFill>
              <a:prstDash val="solid"/>
              <a:miter/>
            </a:ln>
          </p:spPr>
          <p:txBody>
            <a:bodyPr rtlCol="0" anchor="ctr"/>
            <a:lstStyle/>
            <a:p>
              <a:endParaRPr lang="en-IN" sz="2400"/>
            </a:p>
          </p:txBody>
        </p:sp>
        <p:sp>
          <p:nvSpPr>
            <p:cNvPr id="66" name="TextBox 65">
              <a:extLst>
                <a:ext uri="{FF2B5EF4-FFF2-40B4-BE49-F238E27FC236}">
                  <a16:creationId xmlns:a16="http://schemas.microsoft.com/office/drawing/2014/main" id="{1E4D8B35-E00F-2984-82C3-3689F72C7E94}"/>
                </a:ext>
              </a:extLst>
            </p:cNvPr>
            <p:cNvSpPr txBox="1"/>
            <p:nvPr/>
          </p:nvSpPr>
          <p:spPr>
            <a:xfrm>
              <a:off x="3019573" y="1194181"/>
              <a:ext cx="836768" cy="107674"/>
            </a:xfrm>
            <a:prstGeom prst="rect">
              <a:avLst/>
            </a:prstGeom>
            <a:noFill/>
            <a:ln>
              <a:noFill/>
            </a:ln>
          </p:spPr>
          <p:txBody>
            <a:bodyPr wrap="none" lIns="0" tIns="0" rIns="0" bIns="0" rtlCol="0">
              <a:spAutoFit/>
            </a:bodyPr>
            <a:lstStyle/>
            <a:p>
              <a:pPr algn="ctr" defTabSz="239994">
                <a:tabLst>
                  <a:tab pos="239994" algn="l"/>
                </a:tabLst>
              </a:pPr>
              <a:r>
                <a:rPr lang="en-IN" sz="933" b="1" dirty="0">
                  <a:ln/>
                  <a:solidFill>
                    <a:srgbClr val="FF5252"/>
                  </a:solidFill>
                  <a:latin typeface="Arial"/>
                  <a:cs typeface="Arial"/>
                  <a:sym typeface="Arial"/>
                  <a:rtl val="0"/>
                </a:rPr>
                <a:t>Mn &gt; Threshold_A4</a:t>
              </a:r>
            </a:p>
          </p:txBody>
        </p:sp>
        <p:sp>
          <p:nvSpPr>
            <p:cNvPr id="67" name="Freeform: Shape 66">
              <a:extLst>
                <a:ext uri="{FF2B5EF4-FFF2-40B4-BE49-F238E27FC236}">
                  <a16:creationId xmlns:a16="http://schemas.microsoft.com/office/drawing/2014/main" id="{32817392-7AD5-82A0-9898-091FC0A47340}"/>
                </a:ext>
              </a:extLst>
            </p:cNvPr>
            <p:cNvSpPr/>
            <p:nvPr/>
          </p:nvSpPr>
          <p:spPr>
            <a:xfrm>
              <a:off x="3718990" y="1612714"/>
              <a:ext cx="571589" cy="6883"/>
            </a:xfrm>
            <a:custGeom>
              <a:avLst/>
              <a:gdLst>
                <a:gd name="connsiteX0" fmla="*/ 50 w 571589"/>
                <a:gd name="connsiteY0" fmla="*/ 120 h 6883"/>
                <a:gd name="connsiteX1" fmla="*/ 571639 w 571589"/>
                <a:gd name="connsiteY1" fmla="*/ 120 h 6883"/>
              </a:gdLst>
              <a:ahLst/>
              <a:cxnLst>
                <a:cxn ang="0">
                  <a:pos x="connsiteX0" y="connsiteY0"/>
                </a:cxn>
                <a:cxn ang="0">
                  <a:pos x="connsiteX1" y="connsiteY1"/>
                </a:cxn>
              </a:cxnLst>
              <a:rect l="l" t="t" r="r" b="b"/>
              <a:pathLst>
                <a:path w="571589" h="6883">
                  <a:moveTo>
                    <a:pt x="50" y="120"/>
                  </a:moveTo>
                  <a:lnTo>
                    <a:pt x="571639" y="120"/>
                  </a:lnTo>
                </a:path>
              </a:pathLst>
            </a:custGeom>
            <a:ln w="19050" cap="flat">
              <a:solidFill>
                <a:srgbClr val="FF5252"/>
              </a:solidFill>
              <a:prstDash val="solid"/>
              <a:miter/>
            </a:ln>
          </p:spPr>
          <p:txBody>
            <a:bodyPr rtlCol="0" anchor="ctr"/>
            <a:lstStyle/>
            <a:p>
              <a:endParaRPr lang="en-IN" sz="2400"/>
            </a:p>
          </p:txBody>
        </p:sp>
        <p:sp>
          <p:nvSpPr>
            <p:cNvPr id="68" name="Freeform: Shape 67">
              <a:extLst>
                <a:ext uri="{FF2B5EF4-FFF2-40B4-BE49-F238E27FC236}">
                  <a16:creationId xmlns:a16="http://schemas.microsoft.com/office/drawing/2014/main" id="{A7D3EC2F-0259-1CBC-37E2-9F3DBB1AEACF}"/>
                </a:ext>
              </a:extLst>
            </p:cNvPr>
            <p:cNvSpPr/>
            <p:nvPr/>
          </p:nvSpPr>
          <p:spPr>
            <a:xfrm>
              <a:off x="3718990" y="1578294"/>
              <a:ext cx="571589" cy="68838"/>
            </a:xfrm>
            <a:custGeom>
              <a:avLst/>
              <a:gdLst>
                <a:gd name="connsiteX0" fmla="*/ 50 w 571589"/>
                <a:gd name="connsiteY0" fmla="*/ 120 h 68838"/>
                <a:gd name="connsiteX1" fmla="*/ 50 w 571589"/>
                <a:gd name="connsiteY1" fmla="*/ 68959 h 68838"/>
                <a:gd name="connsiteX2" fmla="*/ 571639 w 571589"/>
                <a:gd name="connsiteY2" fmla="*/ 120 h 68838"/>
                <a:gd name="connsiteX3" fmla="*/ 571639 w 571589"/>
                <a:gd name="connsiteY3" fmla="*/ 68959 h 68838"/>
              </a:gdLst>
              <a:ahLst/>
              <a:cxnLst>
                <a:cxn ang="0">
                  <a:pos x="connsiteX0" y="connsiteY0"/>
                </a:cxn>
                <a:cxn ang="0">
                  <a:pos x="connsiteX1" y="connsiteY1"/>
                </a:cxn>
                <a:cxn ang="0">
                  <a:pos x="connsiteX2" y="connsiteY2"/>
                </a:cxn>
                <a:cxn ang="0">
                  <a:pos x="connsiteX3" y="connsiteY3"/>
                </a:cxn>
              </a:cxnLst>
              <a:rect l="l" t="t" r="r" b="b"/>
              <a:pathLst>
                <a:path w="571589" h="68838">
                  <a:moveTo>
                    <a:pt x="50" y="120"/>
                  </a:moveTo>
                  <a:lnTo>
                    <a:pt x="50" y="68959"/>
                  </a:lnTo>
                  <a:moveTo>
                    <a:pt x="571639" y="120"/>
                  </a:moveTo>
                  <a:lnTo>
                    <a:pt x="571639" y="68959"/>
                  </a:lnTo>
                </a:path>
              </a:pathLst>
            </a:custGeom>
            <a:solidFill>
              <a:srgbClr val="000000"/>
            </a:solidFill>
            <a:ln w="19050" cap="flat">
              <a:solidFill>
                <a:srgbClr val="FF5252"/>
              </a:solidFill>
              <a:prstDash val="solid"/>
              <a:miter/>
            </a:ln>
          </p:spPr>
          <p:txBody>
            <a:bodyPr rtlCol="0" anchor="ctr"/>
            <a:lstStyle/>
            <a:p>
              <a:endParaRPr lang="en-IN" sz="2400"/>
            </a:p>
          </p:txBody>
        </p:sp>
        <p:sp>
          <p:nvSpPr>
            <p:cNvPr id="70" name="TextBox 69">
              <a:extLst>
                <a:ext uri="{FF2B5EF4-FFF2-40B4-BE49-F238E27FC236}">
                  <a16:creationId xmlns:a16="http://schemas.microsoft.com/office/drawing/2014/main" id="{C81E0A61-AB27-7358-72DE-5C53312D2142}"/>
                </a:ext>
              </a:extLst>
            </p:cNvPr>
            <p:cNvSpPr txBox="1"/>
            <p:nvPr/>
          </p:nvSpPr>
          <p:spPr>
            <a:xfrm>
              <a:off x="3779960" y="1402990"/>
              <a:ext cx="409969" cy="115416"/>
            </a:xfrm>
            <a:prstGeom prst="rect">
              <a:avLst/>
            </a:prstGeom>
            <a:noFill/>
            <a:ln>
              <a:noFill/>
            </a:ln>
          </p:spPr>
          <p:txBody>
            <a:bodyPr wrap="none" lIns="0" tIns="0" rIns="0" bIns="0" rtlCol="0">
              <a:spAutoFit/>
            </a:bodyPr>
            <a:lstStyle/>
            <a:p>
              <a:pPr defTabSz="239994">
                <a:tabLst>
                  <a:tab pos="239994" algn="l"/>
                </a:tabLst>
              </a:pPr>
              <a:r>
                <a:rPr lang="en-IN" sz="1000" dirty="0">
                  <a:ln/>
                  <a:solidFill>
                    <a:srgbClr val="FF5252"/>
                  </a:solidFill>
                  <a:latin typeface="Arial"/>
                  <a:cs typeface="Arial"/>
                  <a:sym typeface="Arial"/>
                  <a:rtl val="0"/>
                </a:rPr>
                <a:t>TTT: 1.5s</a:t>
              </a:r>
            </a:p>
          </p:txBody>
        </p:sp>
        <p:sp>
          <p:nvSpPr>
            <p:cNvPr id="71" name="Freeform: Shape 70">
              <a:extLst>
                <a:ext uri="{FF2B5EF4-FFF2-40B4-BE49-F238E27FC236}">
                  <a16:creationId xmlns:a16="http://schemas.microsoft.com/office/drawing/2014/main" id="{C52BD274-0B18-8E94-FDB7-52541DA0EC1F}"/>
                </a:ext>
              </a:extLst>
            </p:cNvPr>
            <p:cNvSpPr/>
            <p:nvPr/>
          </p:nvSpPr>
          <p:spPr>
            <a:xfrm>
              <a:off x="4195314" y="1475036"/>
              <a:ext cx="190529" cy="137677"/>
            </a:xfrm>
            <a:custGeom>
              <a:avLst/>
              <a:gdLst>
                <a:gd name="connsiteX0" fmla="*/ 190580 w 190529"/>
                <a:gd name="connsiteY0" fmla="*/ 68959 h 137677"/>
                <a:gd name="connsiteX1" fmla="*/ 95315 w 190529"/>
                <a:gd name="connsiteY1" fmla="*/ 137798 h 137677"/>
                <a:gd name="connsiteX2" fmla="*/ 50 w 190529"/>
                <a:gd name="connsiteY2" fmla="*/ 68959 h 137677"/>
                <a:gd name="connsiteX3" fmla="*/ 95315 w 190529"/>
                <a:gd name="connsiteY3" fmla="*/ 120 h 137677"/>
                <a:gd name="connsiteX4" fmla="*/ 190580 w 190529"/>
                <a:gd name="connsiteY4" fmla="*/ 68959 h 137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29" h="137677">
                  <a:moveTo>
                    <a:pt x="190580" y="68959"/>
                  </a:moveTo>
                  <a:cubicBezTo>
                    <a:pt x="190580" y="106978"/>
                    <a:pt x="147928" y="137798"/>
                    <a:pt x="95315" y="137798"/>
                  </a:cubicBezTo>
                  <a:cubicBezTo>
                    <a:pt x="42701" y="137798"/>
                    <a:pt x="50" y="106978"/>
                    <a:pt x="50" y="68959"/>
                  </a:cubicBezTo>
                  <a:cubicBezTo>
                    <a:pt x="50" y="30940"/>
                    <a:pt x="42701" y="120"/>
                    <a:pt x="95315" y="120"/>
                  </a:cubicBezTo>
                  <a:cubicBezTo>
                    <a:pt x="147928" y="120"/>
                    <a:pt x="190580" y="30940"/>
                    <a:pt x="190580" y="68959"/>
                  </a:cubicBezTo>
                  <a:close/>
                </a:path>
              </a:pathLst>
            </a:custGeom>
            <a:solidFill>
              <a:srgbClr val="E53935"/>
            </a:solidFill>
            <a:ln w="19050" cap="flat">
              <a:solidFill>
                <a:srgbClr val="FFFFFF"/>
              </a:solidFill>
              <a:prstDash val="solid"/>
              <a:miter/>
            </a:ln>
          </p:spPr>
          <p:txBody>
            <a:bodyPr rtlCol="0" anchor="ctr"/>
            <a:lstStyle/>
            <a:p>
              <a:endParaRPr lang="en-IN" sz="2400"/>
            </a:p>
          </p:txBody>
        </p:sp>
        <p:sp>
          <p:nvSpPr>
            <p:cNvPr id="72" name="Freeform: Shape 71">
              <a:extLst>
                <a:ext uri="{FF2B5EF4-FFF2-40B4-BE49-F238E27FC236}">
                  <a16:creationId xmlns:a16="http://schemas.microsoft.com/office/drawing/2014/main" id="{646F6670-205A-98B7-9957-84FADE91F10F}"/>
                </a:ext>
              </a:extLst>
            </p:cNvPr>
            <p:cNvSpPr/>
            <p:nvPr/>
          </p:nvSpPr>
          <p:spPr>
            <a:xfrm>
              <a:off x="4290579" y="1337358"/>
              <a:ext cx="285794" cy="206516"/>
            </a:xfrm>
            <a:custGeom>
              <a:avLst/>
              <a:gdLst>
                <a:gd name="connsiteX0" fmla="*/ 50 w 285794"/>
                <a:gd name="connsiteY0" fmla="*/ 206637 h 206516"/>
                <a:gd name="connsiteX1" fmla="*/ 285845 w 285794"/>
                <a:gd name="connsiteY1" fmla="*/ 120 h 206516"/>
              </a:gdLst>
              <a:ahLst/>
              <a:cxnLst>
                <a:cxn ang="0">
                  <a:pos x="connsiteX0" y="connsiteY0"/>
                </a:cxn>
                <a:cxn ang="0">
                  <a:pos x="connsiteX1" y="connsiteY1"/>
                </a:cxn>
              </a:cxnLst>
              <a:rect l="l" t="t" r="r" b="b"/>
              <a:pathLst>
                <a:path w="285794" h="206516">
                  <a:moveTo>
                    <a:pt x="50" y="206637"/>
                  </a:moveTo>
                  <a:lnTo>
                    <a:pt x="285845" y="120"/>
                  </a:lnTo>
                </a:path>
              </a:pathLst>
            </a:custGeom>
            <a:solidFill>
              <a:srgbClr val="000000"/>
            </a:solidFill>
            <a:ln w="9525" cap="flat">
              <a:solidFill>
                <a:srgbClr val="E53935"/>
              </a:solidFill>
              <a:custDash>
                <a:ds d="225000" sp="150000"/>
              </a:custDash>
              <a:miter/>
            </a:ln>
          </p:spPr>
          <p:txBody>
            <a:bodyPr rtlCol="0" anchor="ctr"/>
            <a:lstStyle/>
            <a:p>
              <a:endParaRPr lang="en-IN" sz="2400"/>
            </a:p>
          </p:txBody>
        </p:sp>
        <p:sp>
          <p:nvSpPr>
            <p:cNvPr id="73" name="Freeform: Shape 72">
              <a:extLst>
                <a:ext uri="{FF2B5EF4-FFF2-40B4-BE49-F238E27FC236}">
                  <a16:creationId xmlns:a16="http://schemas.microsoft.com/office/drawing/2014/main" id="{4AF292EC-7508-D207-BBB1-9BE875EC37F2}"/>
                </a:ext>
              </a:extLst>
            </p:cNvPr>
            <p:cNvSpPr/>
            <p:nvPr/>
          </p:nvSpPr>
          <p:spPr>
            <a:xfrm>
              <a:off x="4195314" y="1165261"/>
              <a:ext cx="952648" cy="172097"/>
            </a:xfrm>
            <a:custGeom>
              <a:avLst/>
              <a:gdLst>
                <a:gd name="connsiteX0" fmla="*/ 905066 w 952648"/>
                <a:gd name="connsiteY0" fmla="*/ 120 h 172097"/>
                <a:gd name="connsiteX1" fmla="*/ 952699 w 952648"/>
                <a:gd name="connsiteY1" fmla="*/ 34539 h 172097"/>
                <a:gd name="connsiteX2" fmla="*/ 952699 w 952648"/>
                <a:gd name="connsiteY2" fmla="*/ 137798 h 172097"/>
                <a:gd name="connsiteX3" fmla="*/ 905066 w 952648"/>
                <a:gd name="connsiteY3" fmla="*/ 172217 h 172097"/>
                <a:gd name="connsiteX4" fmla="*/ 47682 w 952648"/>
                <a:gd name="connsiteY4" fmla="*/ 172217 h 172097"/>
                <a:gd name="connsiteX5" fmla="*/ 50 w 952648"/>
                <a:gd name="connsiteY5" fmla="*/ 137798 h 172097"/>
                <a:gd name="connsiteX6" fmla="*/ 50 w 952648"/>
                <a:gd name="connsiteY6" fmla="*/ 34539 h 172097"/>
                <a:gd name="connsiteX7" fmla="*/ 47682 w 952648"/>
                <a:gd name="connsiteY7" fmla="*/ 120 h 17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648" h="172097">
                  <a:moveTo>
                    <a:pt x="905066" y="120"/>
                  </a:moveTo>
                  <a:cubicBezTo>
                    <a:pt x="931373" y="120"/>
                    <a:pt x="952699" y="15530"/>
                    <a:pt x="952699" y="34539"/>
                  </a:cubicBezTo>
                  <a:lnTo>
                    <a:pt x="952699" y="137798"/>
                  </a:lnTo>
                  <a:cubicBezTo>
                    <a:pt x="952699" y="156807"/>
                    <a:pt x="931373" y="172217"/>
                    <a:pt x="905066" y="172217"/>
                  </a:cubicBezTo>
                  <a:lnTo>
                    <a:pt x="47682" y="172217"/>
                  </a:lnTo>
                  <a:cubicBezTo>
                    <a:pt x="21376" y="172217"/>
                    <a:pt x="50" y="156807"/>
                    <a:pt x="50" y="137798"/>
                  </a:cubicBezTo>
                  <a:lnTo>
                    <a:pt x="50" y="34539"/>
                  </a:lnTo>
                  <a:cubicBezTo>
                    <a:pt x="50" y="15530"/>
                    <a:pt x="21376" y="120"/>
                    <a:pt x="47682" y="120"/>
                  </a:cubicBezTo>
                  <a:close/>
                </a:path>
              </a:pathLst>
            </a:custGeom>
            <a:solidFill>
              <a:srgbClr val="FFEBEE"/>
            </a:solidFill>
            <a:ln w="9525" cap="flat">
              <a:solidFill>
                <a:srgbClr val="E53935"/>
              </a:solidFill>
              <a:prstDash val="solid"/>
              <a:miter/>
            </a:ln>
          </p:spPr>
          <p:txBody>
            <a:bodyPr rtlCol="0" anchor="ctr"/>
            <a:lstStyle/>
            <a:p>
              <a:endParaRPr lang="en-IN" sz="2400"/>
            </a:p>
          </p:txBody>
        </p:sp>
        <p:sp>
          <p:nvSpPr>
            <p:cNvPr id="74" name="TextBox 73">
              <a:extLst>
                <a:ext uri="{FF2B5EF4-FFF2-40B4-BE49-F238E27FC236}">
                  <a16:creationId xmlns:a16="http://schemas.microsoft.com/office/drawing/2014/main" id="{E5E4949E-3B76-FEA6-1F0B-C59D71F844EC}"/>
                </a:ext>
              </a:extLst>
            </p:cNvPr>
            <p:cNvSpPr txBox="1"/>
            <p:nvPr/>
          </p:nvSpPr>
          <p:spPr>
            <a:xfrm>
              <a:off x="4261623" y="1194181"/>
              <a:ext cx="829554" cy="107674"/>
            </a:xfrm>
            <a:prstGeom prst="rect">
              <a:avLst/>
            </a:prstGeom>
            <a:noFill/>
            <a:ln>
              <a:noFill/>
            </a:ln>
          </p:spPr>
          <p:txBody>
            <a:bodyPr wrap="none" lIns="0" tIns="0" rIns="0" bIns="0" rtlCol="0">
              <a:spAutoFit/>
            </a:bodyPr>
            <a:lstStyle/>
            <a:p>
              <a:pPr algn="ctr" defTabSz="239994">
                <a:tabLst>
                  <a:tab pos="239994" algn="l"/>
                </a:tabLst>
              </a:pPr>
              <a:r>
                <a:rPr lang="en-IN" sz="933" b="1" dirty="0">
                  <a:ln/>
                  <a:solidFill>
                    <a:srgbClr val="E53935"/>
                  </a:solidFill>
                  <a:latin typeface="Arial"/>
                  <a:cs typeface="Arial"/>
                  <a:sym typeface="Arial"/>
                  <a:rtl val="0"/>
                </a:rPr>
                <a:t>Event A4 Triggered</a:t>
              </a:r>
            </a:p>
          </p:txBody>
        </p:sp>
      </p:grpSp>
      <p:grpSp>
        <p:nvGrpSpPr>
          <p:cNvPr id="75" name="Graphic 3">
            <a:extLst>
              <a:ext uri="{FF2B5EF4-FFF2-40B4-BE49-F238E27FC236}">
                <a16:creationId xmlns:a16="http://schemas.microsoft.com/office/drawing/2014/main" id="{ED94F0D1-3FD3-2B92-AA54-EC0C0A04B11E}"/>
              </a:ext>
            </a:extLst>
          </p:cNvPr>
          <p:cNvGrpSpPr/>
          <p:nvPr/>
        </p:nvGrpSpPr>
        <p:grpSpPr>
          <a:xfrm>
            <a:off x="2926337" y="2792782"/>
            <a:ext cx="6350990" cy="2529018"/>
            <a:chOff x="2194752" y="2094586"/>
            <a:chExt cx="4763242" cy="1896764"/>
          </a:xfrm>
        </p:grpSpPr>
        <p:grpSp>
          <p:nvGrpSpPr>
            <p:cNvPr id="76" name="Graphic 3">
              <a:extLst>
                <a:ext uri="{FF2B5EF4-FFF2-40B4-BE49-F238E27FC236}">
                  <a16:creationId xmlns:a16="http://schemas.microsoft.com/office/drawing/2014/main" id="{2D52A392-9EC8-06AF-BAC1-8B2F86456B8E}"/>
                </a:ext>
              </a:extLst>
            </p:cNvPr>
            <p:cNvGrpSpPr/>
            <p:nvPr/>
          </p:nvGrpSpPr>
          <p:grpSpPr>
            <a:xfrm>
              <a:off x="2194752" y="2369941"/>
              <a:ext cx="762118" cy="1187174"/>
              <a:chOff x="2194752" y="2369941"/>
              <a:chExt cx="762118" cy="1187174"/>
            </a:xfrm>
          </p:grpSpPr>
          <p:sp>
            <p:nvSpPr>
              <p:cNvPr id="77" name="Freeform: Shape 76">
                <a:extLst>
                  <a:ext uri="{FF2B5EF4-FFF2-40B4-BE49-F238E27FC236}">
                    <a16:creationId xmlns:a16="http://schemas.microsoft.com/office/drawing/2014/main" id="{6BDA41D2-5F18-71CE-5B59-7778E80DF91A}"/>
                  </a:ext>
                </a:extLst>
              </p:cNvPr>
              <p:cNvSpPr/>
              <p:nvPr/>
            </p:nvSpPr>
            <p:spPr>
              <a:xfrm>
                <a:off x="2194752" y="2645297"/>
                <a:ext cx="762118" cy="550710"/>
              </a:xfrm>
              <a:custGeom>
                <a:avLst/>
                <a:gdLst>
                  <a:gd name="connsiteX0" fmla="*/ 762369 w 762118"/>
                  <a:gd name="connsiteY0" fmla="*/ 275755 h 550710"/>
                  <a:gd name="connsiteX1" fmla="*/ 381309 w 762118"/>
                  <a:gd name="connsiteY1" fmla="*/ 551111 h 550710"/>
                  <a:gd name="connsiteX2" fmla="*/ 250 w 762118"/>
                  <a:gd name="connsiteY2" fmla="*/ 275755 h 550710"/>
                  <a:gd name="connsiteX3" fmla="*/ 381309 w 762118"/>
                  <a:gd name="connsiteY3" fmla="*/ 400 h 550710"/>
                  <a:gd name="connsiteX4" fmla="*/ 762369 w 762118"/>
                  <a:gd name="connsiteY4" fmla="*/ 275755 h 550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118" h="550710">
                    <a:moveTo>
                      <a:pt x="762369" y="275755"/>
                    </a:moveTo>
                    <a:cubicBezTo>
                      <a:pt x="762369" y="427830"/>
                      <a:pt x="591763" y="551111"/>
                      <a:pt x="381309" y="551111"/>
                    </a:cubicBezTo>
                    <a:cubicBezTo>
                      <a:pt x="170856" y="551111"/>
                      <a:pt x="250" y="427830"/>
                      <a:pt x="250" y="275755"/>
                    </a:cubicBezTo>
                    <a:cubicBezTo>
                      <a:pt x="250" y="123681"/>
                      <a:pt x="170856" y="400"/>
                      <a:pt x="381309" y="400"/>
                    </a:cubicBezTo>
                    <a:cubicBezTo>
                      <a:pt x="591763" y="400"/>
                      <a:pt x="762369" y="123681"/>
                      <a:pt x="762369" y="275755"/>
                    </a:cubicBezTo>
                    <a:close/>
                  </a:path>
                </a:pathLst>
              </a:custGeom>
              <a:solidFill>
                <a:srgbClr val="EDF2FF"/>
              </a:solidFill>
              <a:ln w="28575" cap="flat">
                <a:solidFill>
                  <a:srgbClr val="5C7CFA"/>
                </a:solidFill>
                <a:prstDash val="solid"/>
                <a:miter/>
              </a:ln>
            </p:spPr>
            <p:txBody>
              <a:bodyPr rtlCol="0" anchor="ctr"/>
              <a:lstStyle/>
              <a:p>
                <a:endParaRPr lang="en-IN" sz="2400"/>
              </a:p>
            </p:txBody>
          </p:sp>
          <p:sp>
            <p:nvSpPr>
              <p:cNvPr id="78" name="Freeform: Shape 77">
                <a:extLst>
                  <a:ext uri="{FF2B5EF4-FFF2-40B4-BE49-F238E27FC236}">
                    <a16:creationId xmlns:a16="http://schemas.microsoft.com/office/drawing/2014/main" id="{CF881C3E-4BF1-2A6A-B4AB-6E1052F97A32}"/>
                  </a:ext>
                </a:extLst>
              </p:cNvPr>
              <p:cNvSpPr/>
              <p:nvPr/>
            </p:nvSpPr>
            <p:spPr>
              <a:xfrm>
                <a:off x="2499599" y="2507619"/>
                <a:ext cx="152423" cy="275355"/>
              </a:xfrm>
              <a:custGeom>
                <a:avLst/>
                <a:gdLst>
                  <a:gd name="connsiteX0" fmla="*/ 250 w 152423"/>
                  <a:gd name="connsiteY0" fmla="*/ 400 h 275355"/>
                  <a:gd name="connsiteX1" fmla="*/ 152674 w 152423"/>
                  <a:gd name="connsiteY1" fmla="*/ 400 h 275355"/>
                  <a:gd name="connsiteX2" fmla="*/ 152674 w 152423"/>
                  <a:gd name="connsiteY2" fmla="*/ 275755 h 275355"/>
                  <a:gd name="connsiteX3" fmla="*/ 250 w 152423"/>
                  <a:gd name="connsiteY3" fmla="*/ 275755 h 275355"/>
                </a:gdLst>
                <a:ahLst/>
                <a:cxnLst>
                  <a:cxn ang="0">
                    <a:pos x="connsiteX0" y="connsiteY0"/>
                  </a:cxn>
                  <a:cxn ang="0">
                    <a:pos x="connsiteX1" y="connsiteY1"/>
                  </a:cxn>
                  <a:cxn ang="0">
                    <a:pos x="connsiteX2" y="connsiteY2"/>
                  </a:cxn>
                  <a:cxn ang="0">
                    <a:pos x="connsiteX3" y="connsiteY3"/>
                  </a:cxn>
                </a:cxnLst>
                <a:rect l="l" t="t" r="r" b="b"/>
                <a:pathLst>
                  <a:path w="152423" h="275355">
                    <a:moveTo>
                      <a:pt x="250" y="400"/>
                    </a:moveTo>
                    <a:lnTo>
                      <a:pt x="152674" y="400"/>
                    </a:lnTo>
                    <a:lnTo>
                      <a:pt x="152674" y="275755"/>
                    </a:lnTo>
                    <a:lnTo>
                      <a:pt x="250" y="275755"/>
                    </a:lnTo>
                    <a:close/>
                  </a:path>
                </a:pathLst>
              </a:custGeom>
              <a:solidFill>
                <a:srgbClr val="5C7CFA"/>
              </a:solidFill>
              <a:ln w="9525" cap="flat">
                <a:noFill/>
                <a:prstDash val="solid"/>
                <a:miter/>
              </a:ln>
            </p:spPr>
            <p:txBody>
              <a:bodyPr rtlCol="0" anchor="ctr"/>
              <a:lstStyle/>
              <a:p>
                <a:endParaRPr lang="en-IN" sz="2400"/>
              </a:p>
            </p:txBody>
          </p:sp>
          <p:sp>
            <p:nvSpPr>
              <p:cNvPr id="79" name="Freeform: Shape 78">
                <a:extLst>
                  <a:ext uri="{FF2B5EF4-FFF2-40B4-BE49-F238E27FC236}">
                    <a16:creationId xmlns:a16="http://schemas.microsoft.com/office/drawing/2014/main" id="{99170CE5-6E66-5AA4-66C1-50CD1A7805EC}"/>
                  </a:ext>
                </a:extLst>
              </p:cNvPr>
              <p:cNvSpPr/>
              <p:nvPr/>
            </p:nvSpPr>
            <p:spPr>
              <a:xfrm>
                <a:off x="2480546" y="2369941"/>
                <a:ext cx="190529" cy="137677"/>
              </a:xfrm>
              <a:custGeom>
                <a:avLst/>
                <a:gdLst>
                  <a:gd name="connsiteX0" fmla="*/ 190780 w 190529"/>
                  <a:gd name="connsiteY0" fmla="*/ 69239 h 137677"/>
                  <a:gd name="connsiteX1" fmla="*/ 95515 w 190529"/>
                  <a:gd name="connsiteY1" fmla="*/ 138078 h 137677"/>
                  <a:gd name="connsiteX2" fmla="*/ 250 w 190529"/>
                  <a:gd name="connsiteY2" fmla="*/ 69239 h 137677"/>
                  <a:gd name="connsiteX3" fmla="*/ 95515 w 190529"/>
                  <a:gd name="connsiteY3" fmla="*/ 400 h 137677"/>
                  <a:gd name="connsiteX4" fmla="*/ 190780 w 190529"/>
                  <a:gd name="connsiteY4" fmla="*/ 69239 h 137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29" h="137677">
                    <a:moveTo>
                      <a:pt x="190780" y="69239"/>
                    </a:moveTo>
                    <a:cubicBezTo>
                      <a:pt x="190780" y="107258"/>
                      <a:pt x="148128" y="138078"/>
                      <a:pt x="95515" y="138078"/>
                    </a:cubicBezTo>
                    <a:cubicBezTo>
                      <a:pt x="42902" y="138078"/>
                      <a:pt x="250" y="107258"/>
                      <a:pt x="250" y="69239"/>
                    </a:cubicBezTo>
                    <a:cubicBezTo>
                      <a:pt x="250" y="31220"/>
                      <a:pt x="42902" y="400"/>
                      <a:pt x="95515" y="400"/>
                    </a:cubicBezTo>
                    <a:cubicBezTo>
                      <a:pt x="148128" y="400"/>
                      <a:pt x="190780" y="31220"/>
                      <a:pt x="190780" y="69239"/>
                    </a:cubicBezTo>
                    <a:close/>
                  </a:path>
                </a:pathLst>
              </a:custGeom>
              <a:solidFill>
                <a:srgbClr val="5C7CFA"/>
              </a:solidFill>
              <a:ln w="9525" cap="flat">
                <a:noFill/>
                <a:prstDash val="solid"/>
                <a:miter/>
              </a:ln>
            </p:spPr>
            <p:txBody>
              <a:bodyPr rtlCol="0" anchor="ctr"/>
              <a:lstStyle/>
              <a:p>
                <a:endParaRPr lang="en-IN" sz="2400"/>
              </a:p>
            </p:txBody>
          </p:sp>
          <p:sp>
            <p:nvSpPr>
              <p:cNvPr id="80" name="TextBox 79">
                <a:extLst>
                  <a:ext uri="{FF2B5EF4-FFF2-40B4-BE49-F238E27FC236}">
                    <a16:creationId xmlns:a16="http://schemas.microsoft.com/office/drawing/2014/main" id="{3CC2B66C-4299-3AEC-6384-9F9C201C67F3}"/>
                  </a:ext>
                </a:extLst>
              </p:cNvPr>
              <p:cNvSpPr txBox="1"/>
              <p:nvPr/>
            </p:nvSpPr>
            <p:spPr>
              <a:xfrm>
                <a:off x="2246947" y="3196311"/>
                <a:ext cx="667250" cy="138500"/>
              </a:xfrm>
              <a:prstGeom prst="rect">
                <a:avLst/>
              </a:prstGeom>
              <a:noFill/>
              <a:ln>
                <a:noFill/>
              </a:ln>
            </p:spPr>
            <p:txBody>
              <a:bodyPr wrap="none" lIns="0" tIns="0" rIns="0" bIns="0" rtlCol="0">
                <a:spAutoFit/>
              </a:bodyPr>
              <a:lstStyle/>
              <a:p>
                <a:pPr algn="ctr" defTabSz="239994">
                  <a:tabLst>
                    <a:tab pos="239994" algn="l"/>
                  </a:tabLst>
                </a:pPr>
                <a:r>
                  <a:rPr lang="en-IN" sz="1200" b="1" dirty="0">
                    <a:ln/>
                    <a:solidFill>
                      <a:srgbClr val="5C7CFA"/>
                    </a:solidFill>
                    <a:latin typeface="Arial"/>
                    <a:cs typeface="Arial"/>
                    <a:sym typeface="Arial"/>
                    <a:rtl val="0"/>
                  </a:rPr>
                  <a:t>Serving Cell</a:t>
                </a:r>
              </a:p>
            </p:txBody>
          </p:sp>
          <p:sp>
            <p:nvSpPr>
              <p:cNvPr id="81" name="TextBox 80">
                <a:extLst>
                  <a:ext uri="{FF2B5EF4-FFF2-40B4-BE49-F238E27FC236}">
                    <a16:creationId xmlns:a16="http://schemas.microsoft.com/office/drawing/2014/main" id="{23085294-8ADC-93AD-B940-C2612DBA5F05}"/>
                  </a:ext>
                </a:extLst>
              </p:cNvPr>
              <p:cNvSpPr txBox="1"/>
              <p:nvPr/>
            </p:nvSpPr>
            <p:spPr>
              <a:xfrm>
                <a:off x="2259572" y="3347756"/>
                <a:ext cx="642003"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5C7CFA"/>
                    </a:solidFill>
                    <a:latin typeface="Arial"/>
                    <a:cs typeface="Arial"/>
                    <a:sym typeface="Arial"/>
                    <a:rtl val="0"/>
                  </a:rPr>
                  <a:t>RSRP: -94 dBm</a:t>
                </a:r>
              </a:p>
            </p:txBody>
          </p:sp>
          <p:sp>
            <p:nvSpPr>
              <p:cNvPr id="82" name="TextBox 81">
                <a:extLst>
                  <a:ext uri="{FF2B5EF4-FFF2-40B4-BE49-F238E27FC236}">
                    <a16:creationId xmlns:a16="http://schemas.microsoft.com/office/drawing/2014/main" id="{3B6212A6-95D5-94E8-0ADA-D6326E3E8563}"/>
                  </a:ext>
                </a:extLst>
              </p:cNvPr>
              <p:cNvSpPr txBox="1"/>
              <p:nvPr/>
            </p:nvSpPr>
            <p:spPr>
              <a:xfrm>
                <a:off x="2240936" y="3464782"/>
                <a:ext cx="679272" cy="92333"/>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5C7CFA"/>
                    </a:solidFill>
                    <a:latin typeface="Arial"/>
                    <a:cs typeface="Arial"/>
                    <a:sym typeface="Arial"/>
                    <a:rtl val="0"/>
                  </a:rPr>
                  <a:t>(Acceptable quality)</a:t>
                </a:r>
              </a:p>
            </p:txBody>
          </p:sp>
        </p:grpSp>
        <p:grpSp>
          <p:nvGrpSpPr>
            <p:cNvPr id="83" name="Graphic 3">
              <a:extLst>
                <a:ext uri="{FF2B5EF4-FFF2-40B4-BE49-F238E27FC236}">
                  <a16:creationId xmlns:a16="http://schemas.microsoft.com/office/drawing/2014/main" id="{4C8A759F-D0C6-1216-CA95-2D58956360B2}"/>
                </a:ext>
              </a:extLst>
            </p:cNvPr>
            <p:cNvGrpSpPr/>
            <p:nvPr/>
          </p:nvGrpSpPr>
          <p:grpSpPr>
            <a:xfrm>
              <a:off x="6005346" y="2094586"/>
              <a:ext cx="819276" cy="1200409"/>
              <a:chOff x="6005346" y="2094586"/>
              <a:chExt cx="819276" cy="1200409"/>
            </a:xfrm>
          </p:grpSpPr>
          <p:sp>
            <p:nvSpPr>
              <p:cNvPr id="84" name="Freeform: Shape 83">
                <a:extLst>
                  <a:ext uri="{FF2B5EF4-FFF2-40B4-BE49-F238E27FC236}">
                    <a16:creationId xmlns:a16="http://schemas.microsoft.com/office/drawing/2014/main" id="{B1C099BA-DDF6-45D0-9659-B7F7376D5163}"/>
                  </a:ext>
                </a:extLst>
              </p:cNvPr>
              <p:cNvSpPr/>
              <p:nvPr/>
            </p:nvSpPr>
            <p:spPr>
              <a:xfrm>
                <a:off x="6005346" y="2369941"/>
                <a:ext cx="762118" cy="550710"/>
              </a:xfrm>
              <a:custGeom>
                <a:avLst/>
                <a:gdLst>
                  <a:gd name="connsiteX0" fmla="*/ 762769 w 762118"/>
                  <a:gd name="connsiteY0" fmla="*/ 275715 h 550710"/>
                  <a:gd name="connsiteX1" fmla="*/ 381709 w 762118"/>
                  <a:gd name="connsiteY1" fmla="*/ 551071 h 550710"/>
                  <a:gd name="connsiteX2" fmla="*/ 650 w 762118"/>
                  <a:gd name="connsiteY2" fmla="*/ 275715 h 550710"/>
                  <a:gd name="connsiteX3" fmla="*/ 381709 w 762118"/>
                  <a:gd name="connsiteY3" fmla="*/ 360 h 550710"/>
                  <a:gd name="connsiteX4" fmla="*/ 762769 w 762118"/>
                  <a:gd name="connsiteY4" fmla="*/ 275715 h 550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118" h="550710">
                    <a:moveTo>
                      <a:pt x="762769" y="275715"/>
                    </a:moveTo>
                    <a:cubicBezTo>
                      <a:pt x="762769" y="427790"/>
                      <a:pt x="592163" y="551071"/>
                      <a:pt x="381709" y="551071"/>
                    </a:cubicBezTo>
                    <a:cubicBezTo>
                      <a:pt x="171256" y="551071"/>
                      <a:pt x="650" y="427790"/>
                      <a:pt x="650" y="275715"/>
                    </a:cubicBezTo>
                    <a:cubicBezTo>
                      <a:pt x="650" y="123641"/>
                      <a:pt x="171256" y="360"/>
                      <a:pt x="381709" y="360"/>
                    </a:cubicBezTo>
                    <a:cubicBezTo>
                      <a:pt x="592163" y="360"/>
                      <a:pt x="762769" y="123641"/>
                      <a:pt x="762769" y="275715"/>
                    </a:cubicBezTo>
                    <a:close/>
                  </a:path>
                </a:pathLst>
              </a:custGeom>
              <a:solidFill>
                <a:srgbClr val="E6F8E9"/>
              </a:solidFill>
              <a:ln w="28575" cap="flat">
                <a:solidFill>
                  <a:srgbClr val="40C463"/>
                </a:solidFill>
                <a:prstDash val="solid"/>
                <a:miter/>
              </a:ln>
            </p:spPr>
            <p:txBody>
              <a:bodyPr rtlCol="0" anchor="ctr"/>
              <a:lstStyle/>
              <a:p>
                <a:endParaRPr lang="en-IN" sz="2400"/>
              </a:p>
            </p:txBody>
          </p:sp>
          <p:sp>
            <p:nvSpPr>
              <p:cNvPr id="85" name="Freeform: Shape 84">
                <a:extLst>
                  <a:ext uri="{FF2B5EF4-FFF2-40B4-BE49-F238E27FC236}">
                    <a16:creationId xmlns:a16="http://schemas.microsoft.com/office/drawing/2014/main" id="{BD95300D-95DF-9FE3-05A6-E9BAFF7ABB54}"/>
                  </a:ext>
                </a:extLst>
              </p:cNvPr>
              <p:cNvSpPr/>
              <p:nvPr/>
            </p:nvSpPr>
            <p:spPr>
              <a:xfrm>
                <a:off x="6310194" y="2232263"/>
                <a:ext cx="152423" cy="275355"/>
              </a:xfrm>
              <a:custGeom>
                <a:avLst/>
                <a:gdLst>
                  <a:gd name="connsiteX0" fmla="*/ 650 w 152423"/>
                  <a:gd name="connsiteY0" fmla="*/ 360 h 275355"/>
                  <a:gd name="connsiteX1" fmla="*/ 153074 w 152423"/>
                  <a:gd name="connsiteY1" fmla="*/ 360 h 275355"/>
                  <a:gd name="connsiteX2" fmla="*/ 153074 w 152423"/>
                  <a:gd name="connsiteY2" fmla="*/ 275715 h 275355"/>
                  <a:gd name="connsiteX3" fmla="*/ 650 w 152423"/>
                  <a:gd name="connsiteY3" fmla="*/ 275715 h 275355"/>
                </a:gdLst>
                <a:ahLst/>
                <a:cxnLst>
                  <a:cxn ang="0">
                    <a:pos x="connsiteX0" y="connsiteY0"/>
                  </a:cxn>
                  <a:cxn ang="0">
                    <a:pos x="connsiteX1" y="connsiteY1"/>
                  </a:cxn>
                  <a:cxn ang="0">
                    <a:pos x="connsiteX2" y="connsiteY2"/>
                  </a:cxn>
                  <a:cxn ang="0">
                    <a:pos x="connsiteX3" y="connsiteY3"/>
                  </a:cxn>
                </a:cxnLst>
                <a:rect l="l" t="t" r="r" b="b"/>
                <a:pathLst>
                  <a:path w="152423" h="275355">
                    <a:moveTo>
                      <a:pt x="650" y="360"/>
                    </a:moveTo>
                    <a:lnTo>
                      <a:pt x="153074" y="360"/>
                    </a:lnTo>
                    <a:lnTo>
                      <a:pt x="153074" y="275715"/>
                    </a:lnTo>
                    <a:lnTo>
                      <a:pt x="650" y="275715"/>
                    </a:lnTo>
                    <a:close/>
                  </a:path>
                </a:pathLst>
              </a:custGeom>
              <a:solidFill>
                <a:srgbClr val="40C463"/>
              </a:solidFill>
              <a:ln w="9525" cap="flat">
                <a:noFill/>
                <a:prstDash val="solid"/>
                <a:miter/>
              </a:ln>
            </p:spPr>
            <p:txBody>
              <a:bodyPr rtlCol="0" anchor="ctr"/>
              <a:lstStyle/>
              <a:p>
                <a:endParaRPr lang="en-IN" sz="2400"/>
              </a:p>
            </p:txBody>
          </p:sp>
          <p:sp>
            <p:nvSpPr>
              <p:cNvPr id="86" name="Freeform: Shape 85">
                <a:extLst>
                  <a:ext uri="{FF2B5EF4-FFF2-40B4-BE49-F238E27FC236}">
                    <a16:creationId xmlns:a16="http://schemas.microsoft.com/office/drawing/2014/main" id="{06731C30-D7DC-A54C-628A-0787BFC2609A}"/>
                  </a:ext>
                </a:extLst>
              </p:cNvPr>
              <p:cNvSpPr/>
              <p:nvPr/>
            </p:nvSpPr>
            <p:spPr>
              <a:xfrm>
                <a:off x="6291141" y="2094586"/>
                <a:ext cx="190529" cy="137677"/>
              </a:xfrm>
              <a:custGeom>
                <a:avLst/>
                <a:gdLst>
                  <a:gd name="connsiteX0" fmla="*/ 191180 w 190529"/>
                  <a:gd name="connsiteY0" fmla="*/ 69199 h 137677"/>
                  <a:gd name="connsiteX1" fmla="*/ 95915 w 190529"/>
                  <a:gd name="connsiteY1" fmla="*/ 138038 h 137677"/>
                  <a:gd name="connsiteX2" fmla="*/ 650 w 190529"/>
                  <a:gd name="connsiteY2" fmla="*/ 69199 h 137677"/>
                  <a:gd name="connsiteX3" fmla="*/ 95915 w 190529"/>
                  <a:gd name="connsiteY3" fmla="*/ 360 h 137677"/>
                  <a:gd name="connsiteX4" fmla="*/ 191180 w 190529"/>
                  <a:gd name="connsiteY4" fmla="*/ 69199 h 137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29" h="137677">
                    <a:moveTo>
                      <a:pt x="191180" y="69199"/>
                    </a:moveTo>
                    <a:cubicBezTo>
                      <a:pt x="191180" y="107218"/>
                      <a:pt x="148528" y="138038"/>
                      <a:pt x="95915" y="138038"/>
                    </a:cubicBezTo>
                    <a:cubicBezTo>
                      <a:pt x="43302" y="138038"/>
                      <a:pt x="650" y="107218"/>
                      <a:pt x="650" y="69199"/>
                    </a:cubicBezTo>
                    <a:cubicBezTo>
                      <a:pt x="650" y="31180"/>
                      <a:pt x="43302" y="360"/>
                      <a:pt x="95915" y="360"/>
                    </a:cubicBezTo>
                    <a:cubicBezTo>
                      <a:pt x="148528" y="360"/>
                      <a:pt x="191180" y="31180"/>
                      <a:pt x="191180" y="69199"/>
                    </a:cubicBezTo>
                    <a:close/>
                  </a:path>
                </a:pathLst>
              </a:custGeom>
              <a:solidFill>
                <a:srgbClr val="40C463"/>
              </a:solidFill>
              <a:ln w="9525" cap="flat">
                <a:noFill/>
                <a:prstDash val="solid"/>
                <a:miter/>
              </a:ln>
            </p:spPr>
            <p:txBody>
              <a:bodyPr rtlCol="0" anchor="ctr"/>
              <a:lstStyle/>
              <a:p>
                <a:endParaRPr lang="en-IN" sz="2400"/>
              </a:p>
            </p:txBody>
          </p:sp>
          <p:sp>
            <p:nvSpPr>
              <p:cNvPr id="87" name="TextBox 86">
                <a:extLst>
                  <a:ext uri="{FF2B5EF4-FFF2-40B4-BE49-F238E27FC236}">
                    <a16:creationId xmlns:a16="http://schemas.microsoft.com/office/drawing/2014/main" id="{5C319C35-9CFF-C375-50FD-8570E541A75A}"/>
                  </a:ext>
                </a:extLst>
              </p:cNvPr>
              <p:cNvSpPr txBox="1"/>
              <p:nvPr/>
            </p:nvSpPr>
            <p:spPr>
              <a:xfrm>
                <a:off x="6072012" y="2949530"/>
                <a:ext cx="752610" cy="123159"/>
              </a:xfrm>
              <a:prstGeom prst="rect">
                <a:avLst/>
              </a:prstGeom>
              <a:noFill/>
              <a:ln>
                <a:noFill/>
              </a:ln>
            </p:spPr>
            <p:txBody>
              <a:bodyPr wrap="none" lIns="0" tIns="0" rIns="0" bIns="0" rtlCol="0">
                <a:spAutoFit/>
              </a:bodyPr>
              <a:lstStyle/>
              <a:p>
                <a:pPr algn="ctr" defTabSz="239994">
                  <a:tabLst>
                    <a:tab pos="239994" algn="l"/>
                  </a:tabLst>
                </a:pPr>
                <a:r>
                  <a:rPr lang="en-IN" sz="1067" b="1" dirty="0">
                    <a:ln/>
                    <a:solidFill>
                      <a:srgbClr val="40C463"/>
                    </a:solidFill>
                    <a:latin typeface="Arial"/>
                    <a:cs typeface="Arial"/>
                    <a:sym typeface="Arial"/>
                    <a:rtl val="0"/>
                  </a:rPr>
                  <a:t>Neighbor Cell 1</a:t>
                </a:r>
              </a:p>
            </p:txBody>
          </p:sp>
          <p:sp>
            <p:nvSpPr>
              <p:cNvPr id="88" name="TextBox 87">
                <a:extLst>
                  <a:ext uri="{FF2B5EF4-FFF2-40B4-BE49-F238E27FC236}">
                    <a16:creationId xmlns:a16="http://schemas.microsoft.com/office/drawing/2014/main" id="{9B9C483D-1929-B25E-9E0A-D9C41FB08178}"/>
                  </a:ext>
                </a:extLst>
              </p:cNvPr>
              <p:cNvSpPr txBox="1"/>
              <p:nvPr/>
            </p:nvSpPr>
            <p:spPr>
              <a:xfrm>
                <a:off x="6173603" y="3100976"/>
                <a:ext cx="549429" cy="92333"/>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40C463"/>
                    </a:solidFill>
                    <a:latin typeface="Arial"/>
                    <a:cs typeface="Arial"/>
                    <a:sym typeface="Arial"/>
                    <a:rtl val="0"/>
                  </a:rPr>
                  <a:t>RSRP: -88 dBm</a:t>
                </a:r>
              </a:p>
            </p:txBody>
          </p:sp>
          <p:sp>
            <p:nvSpPr>
              <p:cNvPr id="89" name="TextBox 88">
                <a:extLst>
                  <a:ext uri="{FF2B5EF4-FFF2-40B4-BE49-F238E27FC236}">
                    <a16:creationId xmlns:a16="http://schemas.microsoft.com/office/drawing/2014/main" id="{0D1E7AFD-E8B5-AB84-E756-2E33E9239971}"/>
                  </a:ext>
                </a:extLst>
              </p:cNvPr>
              <p:cNvSpPr txBox="1"/>
              <p:nvPr/>
            </p:nvSpPr>
            <p:spPr>
              <a:xfrm>
                <a:off x="6192239" y="3218002"/>
                <a:ext cx="512159" cy="76993"/>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40C463"/>
                    </a:solidFill>
                    <a:latin typeface="Arial"/>
                    <a:cs typeface="Arial"/>
                    <a:sym typeface="Arial"/>
                    <a:rtl val="0"/>
                  </a:rPr>
                  <a:t>(Above threshold)</a:t>
                </a:r>
              </a:p>
            </p:txBody>
          </p:sp>
        </p:grpSp>
        <p:grpSp>
          <p:nvGrpSpPr>
            <p:cNvPr id="90" name="Graphic 3">
              <a:extLst>
                <a:ext uri="{FF2B5EF4-FFF2-40B4-BE49-F238E27FC236}">
                  <a16:creationId xmlns:a16="http://schemas.microsoft.com/office/drawing/2014/main" id="{35C3308E-0D85-C2BA-0BF6-2EFF3EAD4960}"/>
                </a:ext>
              </a:extLst>
            </p:cNvPr>
            <p:cNvGrpSpPr/>
            <p:nvPr/>
          </p:nvGrpSpPr>
          <p:grpSpPr>
            <a:xfrm>
              <a:off x="5516332" y="3058330"/>
              <a:ext cx="663643" cy="933020"/>
              <a:chOff x="5516332" y="3058330"/>
              <a:chExt cx="663643" cy="933020"/>
            </a:xfrm>
          </p:grpSpPr>
          <p:sp>
            <p:nvSpPr>
              <p:cNvPr id="91" name="Freeform: Shape 90">
                <a:extLst>
                  <a:ext uri="{FF2B5EF4-FFF2-40B4-BE49-F238E27FC236}">
                    <a16:creationId xmlns:a16="http://schemas.microsoft.com/office/drawing/2014/main" id="{5DE2F654-6411-37B6-23B8-84450681F508}"/>
                  </a:ext>
                </a:extLst>
              </p:cNvPr>
              <p:cNvSpPr/>
              <p:nvPr/>
            </p:nvSpPr>
            <p:spPr>
              <a:xfrm>
                <a:off x="5529022" y="3264846"/>
                <a:ext cx="571589" cy="413033"/>
              </a:xfrm>
              <a:custGeom>
                <a:avLst/>
                <a:gdLst>
                  <a:gd name="connsiteX0" fmla="*/ 572179 w 571589"/>
                  <a:gd name="connsiteY0" fmla="*/ 206997 h 413033"/>
                  <a:gd name="connsiteX1" fmla="*/ 286385 w 571589"/>
                  <a:gd name="connsiteY1" fmla="*/ 413513 h 413033"/>
                  <a:gd name="connsiteX2" fmla="*/ 590 w 571589"/>
                  <a:gd name="connsiteY2" fmla="*/ 206997 h 413033"/>
                  <a:gd name="connsiteX3" fmla="*/ 286385 w 571589"/>
                  <a:gd name="connsiteY3" fmla="*/ 480 h 413033"/>
                  <a:gd name="connsiteX4" fmla="*/ 572179 w 571589"/>
                  <a:gd name="connsiteY4" fmla="*/ 206997 h 413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89" h="413033">
                    <a:moveTo>
                      <a:pt x="572179" y="206997"/>
                    </a:moveTo>
                    <a:cubicBezTo>
                      <a:pt x="572179" y="321053"/>
                      <a:pt x="444225" y="413513"/>
                      <a:pt x="286385" y="413513"/>
                    </a:cubicBezTo>
                    <a:cubicBezTo>
                      <a:pt x="128545" y="413513"/>
                      <a:pt x="590" y="321053"/>
                      <a:pt x="590" y="206997"/>
                    </a:cubicBezTo>
                    <a:cubicBezTo>
                      <a:pt x="590" y="92941"/>
                      <a:pt x="128545" y="480"/>
                      <a:pt x="286385" y="480"/>
                    </a:cubicBezTo>
                    <a:cubicBezTo>
                      <a:pt x="444225" y="480"/>
                      <a:pt x="572179" y="92941"/>
                      <a:pt x="572179" y="206997"/>
                    </a:cubicBezTo>
                    <a:close/>
                  </a:path>
                </a:pathLst>
              </a:custGeom>
              <a:solidFill>
                <a:srgbClr val="F3F0FF">
                  <a:alpha val="70000"/>
                </a:srgbClr>
              </a:solidFill>
              <a:ln w="19050" cap="flat">
                <a:solidFill>
                  <a:srgbClr val="9775FA">
                    <a:alpha val="70000"/>
                  </a:srgbClr>
                </a:solidFill>
                <a:prstDash val="solid"/>
                <a:miter/>
              </a:ln>
            </p:spPr>
            <p:txBody>
              <a:bodyPr rtlCol="0" anchor="ctr"/>
              <a:lstStyle/>
              <a:p>
                <a:endParaRPr lang="en-IN" sz="2400"/>
              </a:p>
            </p:txBody>
          </p:sp>
          <p:sp>
            <p:nvSpPr>
              <p:cNvPr id="92" name="Freeform: Shape 91">
                <a:extLst>
                  <a:ext uri="{FF2B5EF4-FFF2-40B4-BE49-F238E27FC236}">
                    <a16:creationId xmlns:a16="http://schemas.microsoft.com/office/drawing/2014/main" id="{B43D02B5-16FE-76C2-A935-2CA9CBB9E88E}"/>
                  </a:ext>
                </a:extLst>
              </p:cNvPr>
              <p:cNvSpPr/>
              <p:nvPr/>
            </p:nvSpPr>
            <p:spPr>
              <a:xfrm>
                <a:off x="5757658" y="3161588"/>
                <a:ext cx="114317" cy="206516"/>
              </a:xfrm>
              <a:custGeom>
                <a:avLst/>
                <a:gdLst>
                  <a:gd name="connsiteX0" fmla="*/ 590 w 114317"/>
                  <a:gd name="connsiteY0" fmla="*/ 480 h 206516"/>
                  <a:gd name="connsiteX1" fmla="*/ 114908 w 114317"/>
                  <a:gd name="connsiteY1" fmla="*/ 480 h 206516"/>
                  <a:gd name="connsiteX2" fmla="*/ 114908 w 114317"/>
                  <a:gd name="connsiteY2" fmla="*/ 206997 h 206516"/>
                  <a:gd name="connsiteX3" fmla="*/ 590 w 114317"/>
                  <a:gd name="connsiteY3" fmla="*/ 206997 h 206516"/>
                </a:gdLst>
                <a:ahLst/>
                <a:cxnLst>
                  <a:cxn ang="0">
                    <a:pos x="connsiteX0" y="connsiteY0"/>
                  </a:cxn>
                  <a:cxn ang="0">
                    <a:pos x="connsiteX1" y="connsiteY1"/>
                  </a:cxn>
                  <a:cxn ang="0">
                    <a:pos x="connsiteX2" y="connsiteY2"/>
                  </a:cxn>
                  <a:cxn ang="0">
                    <a:pos x="connsiteX3" y="connsiteY3"/>
                  </a:cxn>
                </a:cxnLst>
                <a:rect l="l" t="t" r="r" b="b"/>
                <a:pathLst>
                  <a:path w="114317" h="206516">
                    <a:moveTo>
                      <a:pt x="590" y="480"/>
                    </a:moveTo>
                    <a:lnTo>
                      <a:pt x="114908" y="480"/>
                    </a:lnTo>
                    <a:lnTo>
                      <a:pt x="114908" y="206997"/>
                    </a:lnTo>
                    <a:lnTo>
                      <a:pt x="590" y="206997"/>
                    </a:lnTo>
                    <a:close/>
                  </a:path>
                </a:pathLst>
              </a:custGeom>
              <a:solidFill>
                <a:srgbClr val="9775FA">
                  <a:alpha val="70000"/>
                </a:srgbClr>
              </a:solidFill>
              <a:ln w="9525" cap="flat">
                <a:noFill/>
                <a:prstDash val="solid"/>
                <a:miter/>
              </a:ln>
            </p:spPr>
            <p:txBody>
              <a:bodyPr rtlCol="0" anchor="ctr"/>
              <a:lstStyle/>
              <a:p>
                <a:endParaRPr lang="en-IN" sz="2400"/>
              </a:p>
            </p:txBody>
          </p:sp>
          <p:sp>
            <p:nvSpPr>
              <p:cNvPr id="93" name="Freeform: Shape 92">
                <a:extLst>
                  <a:ext uri="{FF2B5EF4-FFF2-40B4-BE49-F238E27FC236}">
                    <a16:creationId xmlns:a16="http://schemas.microsoft.com/office/drawing/2014/main" id="{252BF37A-BD70-2B77-0C85-41E3A9B7CA78}"/>
                  </a:ext>
                </a:extLst>
              </p:cNvPr>
              <p:cNvSpPr/>
              <p:nvPr/>
            </p:nvSpPr>
            <p:spPr>
              <a:xfrm>
                <a:off x="5738605" y="3058330"/>
                <a:ext cx="152423" cy="110142"/>
              </a:xfrm>
              <a:custGeom>
                <a:avLst/>
                <a:gdLst>
                  <a:gd name="connsiteX0" fmla="*/ 153014 w 152423"/>
                  <a:gd name="connsiteY0" fmla="*/ 55551 h 110142"/>
                  <a:gd name="connsiteX1" fmla="*/ 76802 w 152423"/>
                  <a:gd name="connsiteY1" fmla="*/ 110622 h 110142"/>
                  <a:gd name="connsiteX2" fmla="*/ 590 w 152423"/>
                  <a:gd name="connsiteY2" fmla="*/ 55551 h 110142"/>
                  <a:gd name="connsiteX3" fmla="*/ 76802 w 152423"/>
                  <a:gd name="connsiteY3" fmla="*/ 480 h 110142"/>
                  <a:gd name="connsiteX4" fmla="*/ 153014 w 152423"/>
                  <a:gd name="connsiteY4" fmla="*/ 55551 h 110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23" h="110142">
                    <a:moveTo>
                      <a:pt x="153014" y="55551"/>
                    </a:moveTo>
                    <a:cubicBezTo>
                      <a:pt x="153014" y="85966"/>
                      <a:pt x="118893" y="110622"/>
                      <a:pt x="76802" y="110622"/>
                    </a:cubicBezTo>
                    <a:cubicBezTo>
                      <a:pt x="34711" y="110622"/>
                      <a:pt x="590" y="85966"/>
                      <a:pt x="590" y="55551"/>
                    </a:cubicBezTo>
                    <a:cubicBezTo>
                      <a:pt x="590" y="25136"/>
                      <a:pt x="34711" y="480"/>
                      <a:pt x="76802" y="480"/>
                    </a:cubicBezTo>
                    <a:cubicBezTo>
                      <a:pt x="118893" y="480"/>
                      <a:pt x="153014" y="25136"/>
                      <a:pt x="153014" y="55551"/>
                    </a:cubicBezTo>
                    <a:close/>
                  </a:path>
                </a:pathLst>
              </a:custGeom>
              <a:solidFill>
                <a:srgbClr val="9775FA">
                  <a:alpha val="70000"/>
                </a:srgbClr>
              </a:solidFill>
              <a:ln w="9525" cap="flat">
                <a:noFill/>
                <a:prstDash val="solid"/>
                <a:miter/>
              </a:ln>
            </p:spPr>
            <p:txBody>
              <a:bodyPr rtlCol="0" anchor="ctr"/>
              <a:lstStyle/>
              <a:p>
                <a:endParaRPr lang="en-IN" sz="2400"/>
              </a:p>
            </p:txBody>
          </p:sp>
          <p:sp>
            <p:nvSpPr>
              <p:cNvPr id="94" name="TextBox 93">
                <a:extLst>
                  <a:ext uri="{FF2B5EF4-FFF2-40B4-BE49-F238E27FC236}">
                    <a16:creationId xmlns:a16="http://schemas.microsoft.com/office/drawing/2014/main" id="{0F379834-24FC-DB5F-FBA9-E9C773777318}"/>
                  </a:ext>
                </a:extLst>
              </p:cNvPr>
              <p:cNvSpPr txBox="1"/>
              <p:nvPr/>
            </p:nvSpPr>
            <p:spPr>
              <a:xfrm>
                <a:off x="5516332" y="3687189"/>
                <a:ext cx="663643" cy="107674"/>
              </a:xfrm>
              <a:prstGeom prst="rect">
                <a:avLst/>
              </a:prstGeom>
              <a:noFill/>
              <a:ln>
                <a:noFill/>
              </a:ln>
            </p:spPr>
            <p:txBody>
              <a:bodyPr wrap="none" lIns="0" tIns="0" rIns="0" bIns="0" rtlCol="0">
                <a:spAutoFit/>
              </a:bodyPr>
              <a:lstStyle/>
              <a:p>
                <a:pPr algn="ctr" defTabSz="239994">
                  <a:tabLst>
                    <a:tab pos="239994" algn="l"/>
                  </a:tabLst>
                </a:pPr>
                <a:r>
                  <a:rPr lang="en-IN" sz="933" b="1" dirty="0">
                    <a:ln/>
                    <a:solidFill>
                      <a:srgbClr val="9775FA"/>
                    </a:solidFill>
                    <a:latin typeface="Arial"/>
                    <a:cs typeface="Arial"/>
                    <a:sym typeface="Arial"/>
                    <a:rtl val="0"/>
                  </a:rPr>
                  <a:t>Neighbor Cell 2</a:t>
                </a:r>
              </a:p>
            </p:txBody>
          </p:sp>
          <p:sp>
            <p:nvSpPr>
              <p:cNvPr id="95" name="TextBox 94">
                <a:extLst>
                  <a:ext uri="{FF2B5EF4-FFF2-40B4-BE49-F238E27FC236}">
                    <a16:creationId xmlns:a16="http://schemas.microsoft.com/office/drawing/2014/main" id="{2202D3FC-F170-5BC6-A368-36B7BD341D48}"/>
                  </a:ext>
                </a:extLst>
              </p:cNvPr>
              <p:cNvSpPr txBox="1"/>
              <p:nvPr/>
            </p:nvSpPr>
            <p:spPr>
              <a:xfrm>
                <a:off x="5573440" y="3804215"/>
                <a:ext cx="549429" cy="92333"/>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9775FA"/>
                    </a:solidFill>
                    <a:latin typeface="Arial"/>
                    <a:cs typeface="Arial"/>
                    <a:sym typeface="Arial"/>
                    <a:rtl val="0"/>
                  </a:rPr>
                  <a:t>RSRP: -97 dBm</a:t>
                </a:r>
              </a:p>
            </p:txBody>
          </p:sp>
          <p:sp>
            <p:nvSpPr>
              <p:cNvPr id="96" name="TextBox 95">
                <a:extLst>
                  <a:ext uri="{FF2B5EF4-FFF2-40B4-BE49-F238E27FC236}">
                    <a16:creationId xmlns:a16="http://schemas.microsoft.com/office/drawing/2014/main" id="{265B545D-3989-CEB9-7B05-20DC64C7B22E}"/>
                  </a:ext>
                </a:extLst>
              </p:cNvPr>
              <p:cNvSpPr txBox="1"/>
              <p:nvPr/>
            </p:nvSpPr>
            <p:spPr>
              <a:xfrm>
                <a:off x="5595681" y="3914357"/>
                <a:ext cx="504946" cy="76993"/>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9775FA"/>
                    </a:solidFill>
                    <a:latin typeface="Arial"/>
                    <a:cs typeface="Arial"/>
                    <a:sym typeface="Arial"/>
                    <a:rtl val="0"/>
                  </a:rPr>
                  <a:t>(Below threshold)</a:t>
                </a:r>
              </a:p>
            </p:txBody>
          </p:sp>
        </p:grpSp>
        <p:grpSp>
          <p:nvGrpSpPr>
            <p:cNvPr id="97" name="Graphic 3">
              <a:extLst>
                <a:ext uri="{FF2B5EF4-FFF2-40B4-BE49-F238E27FC236}">
                  <a16:creationId xmlns:a16="http://schemas.microsoft.com/office/drawing/2014/main" id="{41C4D1AC-A882-9D9A-05AF-0BAA9EC291FE}"/>
                </a:ext>
              </a:extLst>
            </p:cNvPr>
            <p:cNvGrpSpPr/>
            <p:nvPr/>
          </p:nvGrpSpPr>
          <p:grpSpPr>
            <a:xfrm>
              <a:off x="4242946" y="2645297"/>
              <a:ext cx="476324" cy="714761"/>
              <a:chOff x="4242946" y="2645297"/>
              <a:chExt cx="476324" cy="714761"/>
            </a:xfrm>
          </p:grpSpPr>
          <p:sp>
            <p:nvSpPr>
              <p:cNvPr id="98" name="Freeform: Shape 97">
                <a:extLst>
                  <a:ext uri="{FF2B5EF4-FFF2-40B4-BE49-F238E27FC236}">
                    <a16:creationId xmlns:a16="http://schemas.microsoft.com/office/drawing/2014/main" id="{5D7C32EA-FA64-B7BD-00FB-8DF7C3053FA4}"/>
                  </a:ext>
                </a:extLst>
              </p:cNvPr>
              <p:cNvSpPr/>
              <p:nvPr/>
            </p:nvSpPr>
            <p:spPr>
              <a:xfrm>
                <a:off x="4242946" y="2645297"/>
                <a:ext cx="476324" cy="550710"/>
              </a:xfrm>
              <a:custGeom>
                <a:avLst/>
                <a:gdLst>
                  <a:gd name="connsiteX0" fmla="*/ 381509 w 476324"/>
                  <a:gd name="connsiteY0" fmla="*/ 400 h 550710"/>
                  <a:gd name="connsiteX1" fmla="*/ 476774 w 476324"/>
                  <a:gd name="connsiteY1" fmla="*/ 69239 h 550710"/>
                  <a:gd name="connsiteX2" fmla="*/ 476774 w 476324"/>
                  <a:gd name="connsiteY2" fmla="*/ 482272 h 550710"/>
                  <a:gd name="connsiteX3" fmla="*/ 381509 w 476324"/>
                  <a:gd name="connsiteY3" fmla="*/ 551111 h 550710"/>
                  <a:gd name="connsiteX4" fmla="*/ 95715 w 476324"/>
                  <a:gd name="connsiteY4" fmla="*/ 551111 h 550710"/>
                  <a:gd name="connsiteX5" fmla="*/ 450 w 476324"/>
                  <a:gd name="connsiteY5" fmla="*/ 482272 h 550710"/>
                  <a:gd name="connsiteX6" fmla="*/ 450 w 476324"/>
                  <a:gd name="connsiteY6" fmla="*/ 69239 h 550710"/>
                  <a:gd name="connsiteX7" fmla="*/ 95715 w 476324"/>
                  <a:gd name="connsiteY7" fmla="*/ 400 h 55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324" h="550710">
                    <a:moveTo>
                      <a:pt x="381509" y="400"/>
                    </a:moveTo>
                    <a:cubicBezTo>
                      <a:pt x="434123" y="400"/>
                      <a:pt x="476774" y="31220"/>
                      <a:pt x="476774" y="69239"/>
                    </a:cubicBezTo>
                    <a:lnTo>
                      <a:pt x="476774" y="482272"/>
                    </a:lnTo>
                    <a:cubicBezTo>
                      <a:pt x="476774" y="520291"/>
                      <a:pt x="434123" y="551111"/>
                      <a:pt x="381509" y="551111"/>
                    </a:cubicBezTo>
                    <a:lnTo>
                      <a:pt x="95715" y="551111"/>
                    </a:lnTo>
                    <a:cubicBezTo>
                      <a:pt x="43102" y="551111"/>
                      <a:pt x="450" y="520291"/>
                      <a:pt x="450" y="482272"/>
                    </a:cubicBezTo>
                    <a:lnTo>
                      <a:pt x="450" y="69239"/>
                    </a:lnTo>
                    <a:cubicBezTo>
                      <a:pt x="450" y="31220"/>
                      <a:pt x="43102" y="400"/>
                      <a:pt x="95715" y="400"/>
                    </a:cubicBezTo>
                    <a:close/>
                  </a:path>
                </a:pathLst>
              </a:custGeom>
              <a:solidFill>
                <a:srgbClr val="FFFFFF"/>
              </a:solidFill>
              <a:ln w="19050" cap="flat">
                <a:solidFill>
                  <a:srgbClr val="333333"/>
                </a:solidFill>
                <a:prstDash val="solid"/>
                <a:miter/>
              </a:ln>
            </p:spPr>
            <p:txBody>
              <a:bodyPr rtlCol="0" anchor="ctr"/>
              <a:lstStyle/>
              <a:p>
                <a:endParaRPr lang="en-IN" sz="2400"/>
              </a:p>
            </p:txBody>
          </p:sp>
          <p:sp>
            <p:nvSpPr>
              <p:cNvPr id="99" name="Freeform: Shape 98">
                <a:extLst>
                  <a:ext uri="{FF2B5EF4-FFF2-40B4-BE49-F238E27FC236}">
                    <a16:creationId xmlns:a16="http://schemas.microsoft.com/office/drawing/2014/main" id="{44686751-7424-DADB-625E-E79DF1FD211B}"/>
                  </a:ext>
                </a:extLst>
              </p:cNvPr>
              <p:cNvSpPr/>
              <p:nvPr/>
            </p:nvSpPr>
            <p:spPr>
              <a:xfrm>
                <a:off x="4338211" y="2714135"/>
                <a:ext cx="285794" cy="344194"/>
              </a:xfrm>
              <a:custGeom>
                <a:avLst/>
                <a:gdLst>
                  <a:gd name="connsiteX0" fmla="*/ 238612 w 285794"/>
                  <a:gd name="connsiteY0" fmla="*/ 400 h 344194"/>
                  <a:gd name="connsiteX1" fmla="*/ 286245 w 285794"/>
                  <a:gd name="connsiteY1" fmla="*/ 34819 h 344194"/>
                  <a:gd name="connsiteX2" fmla="*/ 286245 w 285794"/>
                  <a:gd name="connsiteY2" fmla="*/ 310175 h 344194"/>
                  <a:gd name="connsiteX3" fmla="*/ 238612 w 285794"/>
                  <a:gd name="connsiteY3" fmla="*/ 344594 h 344194"/>
                  <a:gd name="connsiteX4" fmla="*/ 48082 w 285794"/>
                  <a:gd name="connsiteY4" fmla="*/ 344594 h 344194"/>
                  <a:gd name="connsiteX5" fmla="*/ 450 w 285794"/>
                  <a:gd name="connsiteY5" fmla="*/ 310175 h 344194"/>
                  <a:gd name="connsiteX6" fmla="*/ 450 w 285794"/>
                  <a:gd name="connsiteY6" fmla="*/ 34819 h 344194"/>
                  <a:gd name="connsiteX7" fmla="*/ 48082 w 285794"/>
                  <a:gd name="connsiteY7" fmla="*/ 400 h 34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94" h="344194">
                    <a:moveTo>
                      <a:pt x="238612" y="400"/>
                    </a:moveTo>
                    <a:cubicBezTo>
                      <a:pt x="264919" y="400"/>
                      <a:pt x="286245" y="15810"/>
                      <a:pt x="286245" y="34819"/>
                    </a:cubicBezTo>
                    <a:lnTo>
                      <a:pt x="286245" y="310175"/>
                    </a:lnTo>
                    <a:cubicBezTo>
                      <a:pt x="286245" y="329184"/>
                      <a:pt x="264919" y="344594"/>
                      <a:pt x="238612" y="344594"/>
                    </a:cubicBezTo>
                    <a:lnTo>
                      <a:pt x="48082" y="344594"/>
                    </a:lnTo>
                    <a:cubicBezTo>
                      <a:pt x="21776" y="344594"/>
                      <a:pt x="450" y="329184"/>
                      <a:pt x="450" y="310175"/>
                    </a:cubicBezTo>
                    <a:lnTo>
                      <a:pt x="450" y="34819"/>
                    </a:lnTo>
                    <a:cubicBezTo>
                      <a:pt x="450" y="15810"/>
                      <a:pt x="21776" y="400"/>
                      <a:pt x="48082" y="400"/>
                    </a:cubicBezTo>
                    <a:close/>
                  </a:path>
                </a:pathLst>
              </a:custGeom>
              <a:solidFill>
                <a:srgbClr val="EEEEEE"/>
              </a:solidFill>
              <a:ln w="9525" cap="flat">
                <a:solidFill>
                  <a:srgbClr val="333333"/>
                </a:solidFill>
                <a:prstDash val="solid"/>
                <a:miter/>
              </a:ln>
            </p:spPr>
            <p:txBody>
              <a:bodyPr rtlCol="0" anchor="ctr"/>
              <a:lstStyle/>
              <a:p>
                <a:endParaRPr lang="en-IN" sz="2400"/>
              </a:p>
            </p:txBody>
          </p:sp>
          <p:sp>
            <p:nvSpPr>
              <p:cNvPr id="100" name="Freeform: Shape 99">
                <a:extLst>
                  <a:ext uri="{FF2B5EF4-FFF2-40B4-BE49-F238E27FC236}">
                    <a16:creationId xmlns:a16="http://schemas.microsoft.com/office/drawing/2014/main" id="{6564100C-B469-1CBD-DBB8-2C33E8B83CC5}"/>
                  </a:ext>
                </a:extLst>
              </p:cNvPr>
              <p:cNvSpPr/>
              <p:nvPr/>
            </p:nvSpPr>
            <p:spPr>
              <a:xfrm>
                <a:off x="4433476" y="3127169"/>
                <a:ext cx="95264" cy="68838"/>
              </a:xfrm>
              <a:custGeom>
                <a:avLst/>
                <a:gdLst>
                  <a:gd name="connsiteX0" fmla="*/ 95715 w 95264"/>
                  <a:gd name="connsiteY0" fmla="*/ 34819 h 68838"/>
                  <a:gd name="connsiteX1" fmla="*/ 48082 w 95264"/>
                  <a:gd name="connsiteY1" fmla="*/ 69239 h 68838"/>
                  <a:gd name="connsiteX2" fmla="*/ 450 w 95264"/>
                  <a:gd name="connsiteY2" fmla="*/ 34819 h 68838"/>
                  <a:gd name="connsiteX3" fmla="*/ 48082 w 95264"/>
                  <a:gd name="connsiteY3" fmla="*/ 400 h 68838"/>
                  <a:gd name="connsiteX4" fmla="*/ 95715 w 95264"/>
                  <a:gd name="connsiteY4" fmla="*/ 34819 h 68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64" h="68838">
                    <a:moveTo>
                      <a:pt x="95715" y="34819"/>
                    </a:moveTo>
                    <a:cubicBezTo>
                      <a:pt x="95715" y="53829"/>
                      <a:pt x="74389" y="69239"/>
                      <a:pt x="48082" y="69239"/>
                    </a:cubicBezTo>
                    <a:cubicBezTo>
                      <a:pt x="21776" y="69239"/>
                      <a:pt x="450" y="53829"/>
                      <a:pt x="450" y="34819"/>
                    </a:cubicBezTo>
                    <a:cubicBezTo>
                      <a:pt x="450" y="15810"/>
                      <a:pt x="21776" y="400"/>
                      <a:pt x="48082" y="400"/>
                    </a:cubicBezTo>
                    <a:cubicBezTo>
                      <a:pt x="74389" y="400"/>
                      <a:pt x="95715" y="15810"/>
                      <a:pt x="95715" y="34819"/>
                    </a:cubicBezTo>
                    <a:close/>
                  </a:path>
                </a:pathLst>
              </a:custGeom>
              <a:solidFill>
                <a:srgbClr val="333333"/>
              </a:solidFill>
              <a:ln w="9525" cap="flat">
                <a:noFill/>
                <a:prstDash val="solid"/>
                <a:miter/>
              </a:ln>
            </p:spPr>
            <p:txBody>
              <a:bodyPr rtlCol="0" anchor="ctr"/>
              <a:lstStyle/>
              <a:p>
                <a:endParaRPr lang="en-IN" sz="2400"/>
              </a:p>
            </p:txBody>
          </p:sp>
          <p:sp>
            <p:nvSpPr>
              <p:cNvPr id="101" name="TextBox 100">
                <a:extLst>
                  <a:ext uri="{FF2B5EF4-FFF2-40B4-BE49-F238E27FC236}">
                    <a16:creationId xmlns:a16="http://schemas.microsoft.com/office/drawing/2014/main" id="{B131E3FC-1975-8B35-213F-F42C2E9A84C9}"/>
                  </a:ext>
                </a:extLst>
              </p:cNvPr>
              <p:cNvSpPr txBox="1"/>
              <p:nvPr/>
            </p:nvSpPr>
            <p:spPr>
              <a:xfrm>
                <a:off x="4299167" y="3198475"/>
                <a:ext cx="187551" cy="161583"/>
              </a:xfrm>
              <a:prstGeom prst="rect">
                <a:avLst/>
              </a:prstGeom>
              <a:noFill/>
              <a:ln>
                <a:noFill/>
              </a:ln>
            </p:spPr>
            <p:txBody>
              <a:bodyPr wrap="none" lIns="0" tIns="0" rIns="0" bIns="0" rtlCol="0">
                <a:spAutoFit/>
              </a:bodyPr>
              <a:lstStyle/>
              <a:p>
                <a:pPr defTabSz="239994">
                  <a:tabLst>
                    <a:tab pos="239994" algn="l"/>
                  </a:tabLst>
                </a:pPr>
                <a:r>
                  <a:rPr lang="en-IN" sz="1400" b="1" dirty="0">
                    <a:ln/>
                    <a:solidFill>
                      <a:srgbClr val="333333"/>
                    </a:solidFill>
                    <a:latin typeface="Arial"/>
                    <a:cs typeface="Arial"/>
                    <a:sym typeface="Arial"/>
                    <a:rtl val="0"/>
                  </a:rPr>
                  <a:t>UE</a:t>
                </a:r>
              </a:p>
            </p:txBody>
          </p:sp>
        </p:grpSp>
        <p:grpSp>
          <p:nvGrpSpPr>
            <p:cNvPr id="102" name="Graphic 3">
              <a:extLst>
                <a:ext uri="{FF2B5EF4-FFF2-40B4-BE49-F238E27FC236}">
                  <a16:creationId xmlns:a16="http://schemas.microsoft.com/office/drawing/2014/main" id="{EC82B6A5-4420-A8ED-E02A-2B2FED64E22E}"/>
                </a:ext>
              </a:extLst>
            </p:cNvPr>
            <p:cNvGrpSpPr/>
            <p:nvPr/>
          </p:nvGrpSpPr>
          <p:grpSpPr>
            <a:xfrm>
              <a:off x="2956871" y="2369941"/>
              <a:ext cx="4001123" cy="963744"/>
              <a:chOff x="2956871" y="2369941"/>
              <a:chExt cx="4001123" cy="963744"/>
            </a:xfrm>
          </p:grpSpPr>
          <p:sp>
            <p:nvSpPr>
              <p:cNvPr id="103" name="Freeform: Shape 102">
                <a:extLst>
                  <a:ext uri="{FF2B5EF4-FFF2-40B4-BE49-F238E27FC236}">
                    <a16:creationId xmlns:a16="http://schemas.microsoft.com/office/drawing/2014/main" id="{DADE2F8A-4576-7AA0-675C-D2843B53EE29}"/>
                  </a:ext>
                </a:extLst>
              </p:cNvPr>
              <p:cNvSpPr/>
              <p:nvPr/>
            </p:nvSpPr>
            <p:spPr>
              <a:xfrm>
                <a:off x="2956871" y="2920652"/>
                <a:ext cx="1143178" cy="6883"/>
              </a:xfrm>
              <a:custGeom>
                <a:avLst/>
                <a:gdLst>
                  <a:gd name="connsiteX0" fmla="*/ 450 w 1143178"/>
                  <a:gd name="connsiteY0" fmla="*/ 400 h 6883"/>
                  <a:gd name="connsiteX1" fmla="*/ 1143628 w 1143178"/>
                  <a:gd name="connsiteY1" fmla="*/ 400 h 6883"/>
                </a:gdLst>
                <a:ahLst/>
                <a:cxnLst>
                  <a:cxn ang="0">
                    <a:pos x="connsiteX0" y="connsiteY0"/>
                  </a:cxn>
                  <a:cxn ang="0">
                    <a:pos x="connsiteX1" y="connsiteY1"/>
                  </a:cxn>
                </a:cxnLst>
                <a:rect l="l" t="t" r="r" b="b"/>
                <a:pathLst>
                  <a:path w="1143178" h="6883">
                    <a:moveTo>
                      <a:pt x="450" y="400"/>
                    </a:moveTo>
                    <a:cubicBezTo>
                      <a:pt x="381509" y="400"/>
                      <a:pt x="762569" y="400"/>
                      <a:pt x="1143628" y="400"/>
                    </a:cubicBezTo>
                  </a:path>
                </a:pathLst>
              </a:custGeom>
              <a:noFill/>
              <a:ln w="28575" cap="flat">
                <a:solidFill>
                  <a:srgbClr val="5C7CFA">
                    <a:alpha val="60000"/>
                  </a:srgbClr>
                </a:solidFill>
                <a:custDash>
                  <a:ds d="75000" sp="0"/>
                </a:custDash>
                <a:miter/>
              </a:ln>
            </p:spPr>
            <p:txBody>
              <a:bodyPr rtlCol="0" anchor="ctr"/>
              <a:lstStyle/>
              <a:p>
                <a:endParaRPr lang="en-IN" sz="2400"/>
              </a:p>
            </p:txBody>
          </p:sp>
          <p:sp>
            <p:nvSpPr>
              <p:cNvPr id="104" name="Freeform: Shape 103">
                <a:extLst>
                  <a:ext uri="{FF2B5EF4-FFF2-40B4-BE49-F238E27FC236}">
                    <a16:creationId xmlns:a16="http://schemas.microsoft.com/office/drawing/2014/main" id="{B4CC3D9A-58BE-0B33-AD25-84E8A511F472}"/>
                  </a:ext>
                </a:extLst>
              </p:cNvPr>
              <p:cNvSpPr/>
              <p:nvPr/>
            </p:nvSpPr>
            <p:spPr>
              <a:xfrm>
                <a:off x="4862168" y="2714135"/>
                <a:ext cx="1095545" cy="206516"/>
              </a:xfrm>
              <a:custGeom>
                <a:avLst/>
                <a:gdLst>
                  <a:gd name="connsiteX0" fmla="*/ 1095996 w 1095545"/>
                  <a:gd name="connsiteY0" fmla="*/ 400 h 206516"/>
                  <a:gd name="connsiteX1" fmla="*/ 450 w 1095545"/>
                  <a:gd name="connsiteY1" fmla="*/ 206917 h 206516"/>
                </a:gdLst>
                <a:ahLst/>
                <a:cxnLst>
                  <a:cxn ang="0">
                    <a:pos x="connsiteX0" y="connsiteY0"/>
                  </a:cxn>
                  <a:cxn ang="0">
                    <a:pos x="connsiteX1" y="connsiteY1"/>
                  </a:cxn>
                </a:cxnLst>
                <a:rect l="l" t="t" r="r" b="b"/>
                <a:pathLst>
                  <a:path w="1095545" h="206516">
                    <a:moveTo>
                      <a:pt x="1095996" y="400"/>
                    </a:moveTo>
                    <a:cubicBezTo>
                      <a:pt x="762569" y="69239"/>
                      <a:pt x="381509" y="138078"/>
                      <a:pt x="450" y="206917"/>
                    </a:cubicBezTo>
                  </a:path>
                </a:pathLst>
              </a:custGeom>
              <a:noFill/>
              <a:ln w="38100" cap="flat">
                <a:solidFill>
                  <a:srgbClr val="40C463"/>
                </a:solidFill>
                <a:custDash>
                  <a:ds d="75000" sp="0"/>
                </a:custDash>
                <a:miter/>
              </a:ln>
            </p:spPr>
            <p:txBody>
              <a:bodyPr rtlCol="0" anchor="ctr"/>
              <a:lstStyle/>
              <a:p>
                <a:endParaRPr lang="en-IN" sz="2400"/>
              </a:p>
            </p:txBody>
          </p:sp>
          <p:sp>
            <p:nvSpPr>
              <p:cNvPr id="105" name="Freeform: Shape 104">
                <a:extLst>
                  <a:ext uri="{FF2B5EF4-FFF2-40B4-BE49-F238E27FC236}">
                    <a16:creationId xmlns:a16="http://schemas.microsoft.com/office/drawing/2014/main" id="{B5A3508C-8905-835B-CA07-7A64DF5CF6DD}"/>
                  </a:ext>
                </a:extLst>
              </p:cNvPr>
              <p:cNvSpPr/>
              <p:nvPr/>
            </p:nvSpPr>
            <p:spPr>
              <a:xfrm>
                <a:off x="4576373" y="2989491"/>
                <a:ext cx="952648" cy="344194"/>
              </a:xfrm>
              <a:custGeom>
                <a:avLst/>
                <a:gdLst>
                  <a:gd name="connsiteX0" fmla="*/ 953099 w 952648"/>
                  <a:gd name="connsiteY0" fmla="*/ 344594 h 344194"/>
                  <a:gd name="connsiteX1" fmla="*/ 450 w 952648"/>
                  <a:gd name="connsiteY1" fmla="*/ 400 h 344194"/>
                </a:gdLst>
                <a:ahLst/>
                <a:cxnLst>
                  <a:cxn ang="0">
                    <a:pos x="connsiteX0" y="connsiteY0"/>
                  </a:cxn>
                  <a:cxn ang="0">
                    <a:pos x="connsiteX1" y="connsiteY1"/>
                  </a:cxn>
                </a:cxnLst>
                <a:rect l="l" t="t" r="r" b="b"/>
                <a:pathLst>
                  <a:path w="952648" h="344194">
                    <a:moveTo>
                      <a:pt x="953099" y="344594"/>
                    </a:moveTo>
                    <a:cubicBezTo>
                      <a:pt x="667304" y="206917"/>
                      <a:pt x="286245" y="69239"/>
                      <a:pt x="450" y="400"/>
                    </a:cubicBezTo>
                  </a:path>
                </a:pathLst>
              </a:custGeom>
              <a:noFill/>
              <a:ln w="19050" cap="flat">
                <a:solidFill>
                  <a:srgbClr val="9775FA">
                    <a:alpha val="50000"/>
                  </a:srgbClr>
                </a:solidFill>
                <a:custDash>
                  <a:ds d="225000" sp="150000"/>
                </a:custDash>
                <a:miter/>
              </a:ln>
            </p:spPr>
            <p:txBody>
              <a:bodyPr rtlCol="0" anchor="ctr"/>
              <a:lstStyle/>
              <a:p>
                <a:endParaRPr lang="en-IN" sz="2400"/>
              </a:p>
            </p:txBody>
          </p:sp>
          <p:sp>
            <p:nvSpPr>
              <p:cNvPr id="106" name="Freeform: Shape 105">
                <a:extLst>
                  <a:ext uri="{FF2B5EF4-FFF2-40B4-BE49-F238E27FC236}">
                    <a16:creationId xmlns:a16="http://schemas.microsoft.com/office/drawing/2014/main" id="{A7C243DD-0D07-262C-DEA8-C46026FDA8FE}"/>
                  </a:ext>
                </a:extLst>
              </p:cNvPr>
              <p:cNvSpPr/>
              <p:nvPr/>
            </p:nvSpPr>
            <p:spPr>
              <a:xfrm>
                <a:off x="5243227" y="2369941"/>
                <a:ext cx="1714767" cy="206516"/>
              </a:xfrm>
              <a:custGeom>
                <a:avLst/>
                <a:gdLst>
                  <a:gd name="connsiteX0" fmla="*/ 1619953 w 1714767"/>
                  <a:gd name="connsiteY0" fmla="*/ 400 h 206516"/>
                  <a:gd name="connsiteX1" fmla="*/ 1715218 w 1714767"/>
                  <a:gd name="connsiteY1" fmla="*/ 69239 h 206516"/>
                  <a:gd name="connsiteX2" fmla="*/ 1715218 w 1714767"/>
                  <a:gd name="connsiteY2" fmla="*/ 138078 h 206516"/>
                  <a:gd name="connsiteX3" fmla="*/ 1619953 w 1714767"/>
                  <a:gd name="connsiteY3" fmla="*/ 206917 h 206516"/>
                  <a:gd name="connsiteX4" fmla="*/ 95715 w 1714767"/>
                  <a:gd name="connsiteY4" fmla="*/ 206917 h 206516"/>
                  <a:gd name="connsiteX5" fmla="*/ 450 w 1714767"/>
                  <a:gd name="connsiteY5" fmla="*/ 138078 h 206516"/>
                  <a:gd name="connsiteX6" fmla="*/ 450 w 1714767"/>
                  <a:gd name="connsiteY6" fmla="*/ 69239 h 206516"/>
                  <a:gd name="connsiteX7" fmla="*/ 95715 w 1714767"/>
                  <a:gd name="connsiteY7" fmla="*/ 400 h 20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767" h="206516">
                    <a:moveTo>
                      <a:pt x="1619953" y="400"/>
                    </a:moveTo>
                    <a:cubicBezTo>
                      <a:pt x="1672566" y="400"/>
                      <a:pt x="1715218" y="31220"/>
                      <a:pt x="1715218" y="69239"/>
                    </a:cubicBezTo>
                    <a:lnTo>
                      <a:pt x="1715218" y="138078"/>
                    </a:lnTo>
                    <a:cubicBezTo>
                      <a:pt x="1715218" y="176096"/>
                      <a:pt x="1672566" y="206917"/>
                      <a:pt x="1619953" y="206917"/>
                    </a:cubicBezTo>
                    <a:lnTo>
                      <a:pt x="95715" y="206917"/>
                    </a:lnTo>
                    <a:cubicBezTo>
                      <a:pt x="43102" y="206917"/>
                      <a:pt x="450" y="176096"/>
                      <a:pt x="450" y="138078"/>
                    </a:cubicBezTo>
                    <a:lnTo>
                      <a:pt x="450" y="69239"/>
                    </a:lnTo>
                    <a:cubicBezTo>
                      <a:pt x="450" y="31220"/>
                      <a:pt x="43102" y="400"/>
                      <a:pt x="95715" y="400"/>
                    </a:cubicBezTo>
                    <a:close/>
                  </a:path>
                </a:pathLst>
              </a:custGeom>
              <a:solidFill>
                <a:srgbClr val="FFFFFF"/>
              </a:solidFill>
              <a:ln w="19050" cap="flat">
                <a:solidFill>
                  <a:srgbClr val="FF5252"/>
                </a:solidFill>
                <a:prstDash val="solid"/>
                <a:miter/>
              </a:ln>
            </p:spPr>
            <p:txBody>
              <a:bodyPr rtlCol="0" anchor="ctr"/>
              <a:lstStyle/>
              <a:p>
                <a:endParaRPr lang="en-IN" sz="2400"/>
              </a:p>
            </p:txBody>
          </p:sp>
          <p:sp>
            <p:nvSpPr>
              <p:cNvPr id="107" name="TextBox 106">
                <a:extLst>
                  <a:ext uri="{FF2B5EF4-FFF2-40B4-BE49-F238E27FC236}">
                    <a16:creationId xmlns:a16="http://schemas.microsoft.com/office/drawing/2014/main" id="{1ACA9162-EA77-40BE-B087-1C05B02C2165}"/>
                  </a:ext>
                </a:extLst>
              </p:cNvPr>
              <p:cNvSpPr txBox="1"/>
              <p:nvPr/>
            </p:nvSpPr>
            <p:spPr>
              <a:xfrm>
                <a:off x="5418489" y="2419514"/>
                <a:ext cx="1344118" cy="107674"/>
              </a:xfrm>
              <a:prstGeom prst="rect">
                <a:avLst/>
              </a:prstGeom>
              <a:noFill/>
              <a:ln>
                <a:noFill/>
              </a:ln>
            </p:spPr>
            <p:txBody>
              <a:bodyPr wrap="none" lIns="0" tIns="0" rIns="0" bIns="0" rtlCol="0">
                <a:spAutoFit/>
              </a:bodyPr>
              <a:lstStyle/>
              <a:p>
                <a:pPr defTabSz="239994">
                  <a:tabLst>
                    <a:tab pos="239994" algn="l"/>
                  </a:tabLst>
                </a:pPr>
                <a:r>
                  <a:rPr lang="en-IN" sz="933" b="1" dirty="0">
                    <a:ln/>
                    <a:solidFill>
                      <a:srgbClr val="FF5252"/>
                    </a:solidFill>
                    <a:latin typeface="Arial"/>
                    <a:cs typeface="Arial"/>
                    <a:sym typeface="Arial"/>
                    <a:rtl val="0"/>
                  </a:rPr>
                  <a:t>Meets Threshold_A4 = -90 dBm</a:t>
                </a:r>
              </a:p>
            </p:txBody>
          </p:sp>
          <p:sp>
            <p:nvSpPr>
              <p:cNvPr id="108" name="Freeform: Shape 107">
                <a:extLst>
                  <a:ext uri="{FF2B5EF4-FFF2-40B4-BE49-F238E27FC236}">
                    <a16:creationId xmlns:a16="http://schemas.microsoft.com/office/drawing/2014/main" id="{667A9134-1F8E-9F15-3473-D5E8C0A4AA14}"/>
                  </a:ext>
                </a:extLst>
              </p:cNvPr>
              <p:cNvSpPr/>
              <p:nvPr/>
            </p:nvSpPr>
            <p:spPr>
              <a:xfrm>
                <a:off x="6100611" y="2576458"/>
                <a:ext cx="190529" cy="137677"/>
              </a:xfrm>
              <a:custGeom>
                <a:avLst/>
                <a:gdLst>
                  <a:gd name="connsiteX0" fmla="*/ 450 w 190529"/>
                  <a:gd name="connsiteY0" fmla="*/ 400 h 137677"/>
                  <a:gd name="connsiteX1" fmla="*/ 450 w 190529"/>
                  <a:gd name="connsiteY1" fmla="*/ 69239 h 137677"/>
                  <a:gd name="connsiteX2" fmla="*/ 190980 w 190529"/>
                  <a:gd name="connsiteY2" fmla="*/ 138078 h 137677"/>
                </a:gdLst>
                <a:ahLst/>
                <a:cxnLst>
                  <a:cxn ang="0">
                    <a:pos x="connsiteX0" y="connsiteY0"/>
                  </a:cxn>
                  <a:cxn ang="0">
                    <a:pos x="connsiteX1" y="connsiteY1"/>
                  </a:cxn>
                  <a:cxn ang="0">
                    <a:pos x="connsiteX2" y="connsiteY2"/>
                  </a:cxn>
                </a:cxnLst>
                <a:rect l="l" t="t" r="r" b="b"/>
                <a:pathLst>
                  <a:path w="190529" h="137677">
                    <a:moveTo>
                      <a:pt x="450" y="400"/>
                    </a:moveTo>
                    <a:lnTo>
                      <a:pt x="450" y="69239"/>
                    </a:lnTo>
                    <a:lnTo>
                      <a:pt x="190980" y="138078"/>
                    </a:lnTo>
                  </a:path>
                </a:pathLst>
              </a:custGeom>
              <a:solidFill>
                <a:srgbClr val="000000"/>
              </a:solidFill>
              <a:ln w="9525" cap="flat">
                <a:solidFill>
                  <a:srgbClr val="FF5252"/>
                </a:solidFill>
                <a:custDash>
                  <a:ds d="225000" sp="150000"/>
                </a:custDash>
                <a:miter/>
              </a:ln>
            </p:spPr>
            <p:txBody>
              <a:bodyPr rtlCol="0" anchor="ctr"/>
              <a:lstStyle/>
              <a:p>
                <a:endParaRPr lang="en-IN" sz="2400"/>
              </a:p>
            </p:txBody>
          </p:sp>
        </p:grpSp>
      </p:grpSp>
      <p:grpSp>
        <p:nvGrpSpPr>
          <p:cNvPr id="109" name="Graphic 3">
            <a:extLst>
              <a:ext uri="{FF2B5EF4-FFF2-40B4-BE49-F238E27FC236}">
                <a16:creationId xmlns:a16="http://schemas.microsoft.com/office/drawing/2014/main" id="{79AB15CB-711C-3698-0CB1-979B32C7900C}"/>
              </a:ext>
            </a:extLst>
          </p:cNvPr>
          <p:cNvGrpSpPr/>
          <p:nvPr/>
        </p:nvGrpSpPr>
        <p:grpSpPr>
          <a:xfrm>
            <a:off x="894020" y="5289338"/>
            <a:ext cx="10161585" cy="670031"/>
            <a:chOff x="670514" y="3967003"/>
            <a:chExt cx="7621189" cy="502523"/>
          </a:xfrm>
        </p:grpSpPr>
        <p:sp>
          <p:nvSpPr>
            <p:cNvPr id="110" name="Freeform: Shape 109">
              <a:extLst>
                <a:ext uri="{FF2B5EF4-FFF2-40B4-BE49-F238E27FC236}">
                  <a16:creationId xmlns:a16="http://schemas.microsoft.com/office/drawing/2014/main" id="{01D04EC6-ACB9-149A-EC8B-B863FA0D30ED}"/>
                </a:ext>
              </a:extLst>
            </p:cNvPr>
            <p:cNvSpPr/>
            <p:nvPr/>
          </p:nvSpPr>
          <p:spPr>
            <a:xfrm>
              <a:off x="670514" y="4022074"/>
              <a:ext cx="7621189" cy="6883"/>
            </a:xfrm>
            <a:custGeom>
              <a:avLst/>
              <a:gdLst>
                <a:gd name="connsiteX0" fmla="*/ 450 w 7621189"/>
                <a:gd name="connsiteY0" fmla="*/ 560 h 6883"/>
                <a:gd name="connsiteX1" fmla="*/ 7621640 w 7621189"/>
                <a:gd name="connsiteY1" fmla="*/ 560 h 6883"/>
              </a:gdLst>
              <a:ahLst/>
              <a:cxnLst>
                <a:cxn ang="0">
                  <a:pos x="connsiteX0" y="connsiteY0"/>
                </a:cxn>
                <a:cxn ang="0">
                  <a:pos x="connsiteX1" y="connsiteY1"/>
                </a:cxn>
              </a:cxnLst>
              <a:rect l="l" t="t" r="r" b="b"/>
              <a:pathLst>
                <a:path w="7621189" h="6883">
                  <a:moveTo>
                    <a:pt x="450" y="560"/>
                  </a:moveTo>
                  <a:lnTo>
                    <a:pt x="7621640" y="560"/>
                  </a:lnTo>
                </a:path>
              </a:pathLst>
            </a:custGeom>
            <a:ln w="28575" cap="flat">
              <a:solidFill>
                <a:srgbClr val="333333"/>
              </a:solidFill>
              <a:prstDash val="solid"/>
              <a:miter/>
            </a:ln>
          </p:spPr>
          <p:txBody>
            <a:bodyPr rtlCol="0" anchor="ctr"/>
            <a:lstStyle/>
            <a:p>
              <a:endParaRPr lang="en-IN" sz="2400"/>
            </a:p>
          </p:txBody>
        </p:sp>
        <p:sp>
          <p:nvSpPr>
            <p:cNvPr id="111" name="Freeform: Shape 110">
              <a:extLst>
                <a:ext uri="{FF2B5EF4-FFF2-40B4-BE49-F238E27FC236}">
                  <a16:creationId xmlns:a16="http://schemas.microsoft.com/office/drawing/2014/main" id="{7C8EF8E8-D3E4-B527-6321-2CCBC24EC641}"/>
                </a:ext>
              </a:extLst>
            </p:cNvPr>
            <p:cNvSpPr/>
            <p:nvPr/>
          </p:nvSpPr>
          <p:spPr>
            <a:xfrm>
              <a:off x="1261156" y="3967003"/>
              <a:ext cx="152423" cy="110142"/>
            </a:xfrm>
            <a:custGeom>
              <a:avLst/>
              <a:gdLst>
                <a:gd name="connsiteX0" fmla="*/ 152874 w 152423"/>
                <a:gd name="connsiteY0" fmla="*/ 55631 h 110142"/>
                <a:gd name="connsiteX1" fmla="*/ 76662 w 152423"/>
                <a:gd name="connsiteY1" fmla="*/ 110702 h 110142"/>
                <a:gd name="connsiteX2" fmla="*/ 450 w 152423"/>
                <a:gd name="connsiteY2" fmla="*/ 55631 h 110142"/>
                <a:gd name="connsiteX3" fmla="*/ 76662 w 152423"/>
                <a:gd name="connsiteY3" fmla="*/ 560 h 110142"/>
                <a:gd name="connsiteX4" fmla="*/ 152874 w 152423"/>
                <a:gd name="connsiteY4" fmla="*/ 55631 h 110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23" h="110142">
                  <a:moveTo>
                    <a:pt x="152874" y="55631"/>
                  </a:moveTo>
                  <a:cubicBezTo>
                    <a:pt x="152874" y="86046"/>
                    <a:pt x="118753" y="110702"/>
                    <a:pt x="76662" y="110702"/>
                  </a:cubicBezTo>
                  <a:cubicBezTo>
                    <a:pt x="34571" y="110702"/>
                    <a:pt x="450" y="86046"/>
                    <a:pt x="450" y="55631"/>
                  </a:cubicBezTo>
                  <a:cubicBezTo>
                    <a:pt x="450" y="25216"/>
                    <a:pt x="34571" y="560"/>
                    <a:pt x="76662" y="560"/>
                  </a:cubicBezTo>
                  <a:cubicBezTo>
                    <a:pt x="118753" y="560"/>
                    <a:pt x="152874" y="25216"/>
                    <a:pt x="152874" y="55631"/>
                  </a:cubicBezTo>
                  <a:close/>
                </a:path>
              </a:pathLst>
            </a:custGeom>
            <a:solidFill>
              <a:srgbClr val="0066CC"/>
            </a:solidFill>
            <a:ln w="9525" cap="flat">
              <a:noFill/>
              <a:prstDash val="solid"/>
              <a:miter/>
            </a:ln>
          </p:spPr>
          <p:txBody>
            <a:bodyPr rtlCol="0" anchor="ctr"/>
            <a:lstStyle/>
            <a:p>
              <a:endParaRPr lang="en-IN" sz="2400"/>
            </a:p>
          </p:txBody>
        </p:sp>
        <p:sp>
          <p:nvSpPr>
            <p:cNvPr id="112" name="Freeform: Shape 111">
              <a:extLst>
                <a:ext uri="{FF2B5EF4-FFF2-40B4-BE49-F238E27FC236}">
                  <a16:creationId xmlns:a16="http://schemas.microsoft.com/office/drawing/2014/main" id="{95CB4E72-697F-79CD-2B8B-71776EF96AE8}"/>
                </a:ext>
              </a:extLst>
            </p:cNvPr>
            <p:cNvSpPr/>
            <p:nvPr/>
          </p:nvSpPr>
          <p:spPr>
            <a:xfrm>
              <a:off x="2833026" y="3967003"/>
              <a:ext cx="152423" cy="110142"/>
            </a:xfrm>
            <a:custGeom>
              <a:avLst/>
              <a:gdLst>
                <a:gd name="connsiteX0" fmla="*/ 152874 w 152423"/>
                <a:gd name="connsiteY0" fmla="*/ 55631 h 110142"/>
                <a:gd name="connsiteX1" fmla="*/ 76662 w 152423"/>
                <a:gd name="connsiteY1" fmla="*/ 110702 h 110142"/>
                <a:gd name="connsiteX2" fmla="*/ 450 w 152423"/>
                <a:gd name="connsiteY2" fmla="*/ 55631 h 110142"/>
                <a:gd name="connsiteX3" fmla="*/ 76662 w 152423"/>
                <a:gd name="connsiteY3" fmla="*/ 560 h 110142"/>
                <a:gd name="connsiteX4" fmla="*/ 152874 w 152423"/>
                <a:gd name="connsiteY4" fmla="*/ 55631 h 110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23" h="110142">
                  <a:moveTo>
                    <a:pt x="152874" y="55631"/>
                  </a:moveTo>
                  <a:cubicBezTo>
                    <a:pt x="152874" y="86046"/>
                    <a:pt x="118753" y="110702"/>
                    <a:pt x="76662" y="110702"/>
                  </a:cubicBezTo>
                  <a:cubicBezTo>
                    <a:pt x="34571" y="110702"/>
                    <a:pt x="450" y="86046"/>
                    <a:pt x="450" y="55631"/>
                  </a:cubicBezTo>
                  <a:cubicBezTo>
                    <a:pt x="450" y="25216"/>
                    <a:pt x="34571" y="560"/>
                    <a:pt x="76662" y="560"/>
                  </a:cubicBezTo>
                  <a:cubicBezTo>
                    <a:pt x="118753" y="560"/>
                    <a:pt x="152874" y="25216"/>
                    <a:pt x="152874" y="55631"/>
                  </a:cubicBezTo>
                  <a:close/>
                </a:path>
              </a:pathLst>
            </a:custGeom>
            <a:solidFill>
              <a:srgbClr val="40C463"/>
            </a:solidFill>
            <a:ln w="9525" cap="flat">
              <a:noFill/>
              <a:prstDash val="solid"/>
              <a:miter/>
            </a:ln>
          </p:spPr>
          <p:txBody>
            <a:bodyPr rtlCol="0" anchor="ctr"/>
            <a:lstStyle/>
            <a:p>
              <a:endParaRPr lang="en-IN" sz="2400"/>
            </a:p>
          </p:txBody>
        </p:sp>
        <p:sp>
          <p:nvSpPr>
            <p:cNvPr id="113" name="Freeform: Shape 112">
              <a:extLst>
                <a:ext uri="{FF2B5EF4-FFF2-40B4-BE49-F238E27FC236}">
                  <a16:creationId xmlns:a16="http://schemas.microsoft.com/office/drawing/2014/main" id="{54F63985-CCD0-E397-EC4A-2103B6DFAC2A}"/>
                </a:ext>
              </a:extLst>
            </p:cNvPr>
            <p:cNvSpPr/>
            <p:nvPr/>
          </p:nvSpPr>
          <p:spPr>
            <a:xfrm>
              <a:off x="4404897" y="3967003"/>
              <a:ext cx="152423" cy="110142"/>
            </a:xfrm>
            <a:custGeom>
              <a:avLst/>
              <a:gdLst>
                <a:gd name="connsiteX0" fmla="*/ 152874 w 152423"/>
                <a:gd name="connsiteY0" fmla="*/ 55631 h 110142"/>
                <a:gd name="connsiteX1" fmla="*/ 76662 w 152423"/>
                <a:gd name="connsiteY1" fmla="*/ 110702 h 110142"/>
                <a:gd name="connsiteX2" fmla="*/ 450 w 152423"/>
                <a:gd name="connsiteY2" fmla="*/ 55631 h 110142"/>
                <a:gd name="connsiteX3" fmla="*/ 76662 w 152423"/>
                <a:gd name="connsiteY3" fmla="*/ 560 h 110142"/>
                <a:gd name="connsiteX4" fmla="*/ 152874 w 152423"/>
                <a:gd name="connsiteY4" fmla="*/ 55631 h 110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23" h="110142">
                  <a:moveTo>
                    <a:pt x="152874" y="55631"/>
                  </a:moveTo>
                  <a:cubicBezTo>
                    <a:pt x="152874" y="86046"/>
                    <a:pt x="118753" y="110702"/>
                    <a:pt x="76662" y="110702"/>
                  </a:cubicBezTo>
                  <a:cubicBezTo>
                    <a:pt x="34571" y="110702"/>
                    <a:pt x="450" y="86046"/>
                    <a:pt x="450" y="55631"/>
                  </a:cubicBezTo>
                  <a:cubicBezTo>
                    <a:pt x="450" y="25216"/>
                    <a:pt x="34571" y="560"/>
                    <a:pt x="76662" y="560"/>
                  </a:cubicBezTo>
                  <a:cubicBezTo>
                    <a:pt x="118753" y="560"/>
                    <a:pt x="152874" y="25216"/>
                    <a:pt x="152874" y="55631"/>
                  </a:cubicBezTo>
                  <a:close/>
                </a:path>
              </a:pathLst>
            </a:custGeom>
            <a:solidFill>
              <a:srgbClr val="FF5252"/>
            </a:solidFill>
            <a:ln w="9525" cap="flat">
              <a:noFill/>
              <a:prstDash val="solid"/>
              <a:miter/>
            </a:ln>
          </p:spPr>
          <p:txBody>
            <a:bodyPr rtlCol="0" anchor="ctr"/>
            <a:lstStyle/>
            <a:p>
              <a:endParaRPr lang="en-IN" sz="2400"/>
            </a:p>
          </p:txBody>
        </p:sp>
        <p:sp>
          <p:nvSpPr>
            <p:cNvPr id="114" name="Freeform: Shape 113">
              <a:extLst>
                <a:ext uri="{FF2B5EF4-FFF2-40B4-BE49-F238E27FC236}">
                  <a16:creationId xmlns:a16="http://schemas.microsoft.com/office/drawing/2014/main" id="{872E3928-8B2A-9CBC-A64E-8AB8C4B45055}"/>
                </a:ext>
              </a:extLst>
            </p:cNvPr>
            <p:cNvSpPr/>
            <p:nvPr/>
          </p:nvSpPr>
          <p:spPr>
            <a:xfrm>
              <a:off x="5976767" y="3967003"/>
              <a:ext cx="152423" cy="110142"/>
            </a:xfrm>
            <a:custGeom>
              <a:avLst/>
              <a:gdLst>
                <a:gd name="connsiteX0" fmla="*/ 152874 w 152423"/>
                <a:gd name="connsiteY0" fmla="*/ 55631 h 110142"/>
                <a:gd name="connsiteX1" fmla="*/ 76662 w 152423"/>
                <a:gd name="connsiteY1" fmla="*/ 110702 h 110142"/>
                <a:gd name="connsiteX2" fmla="*/ 450 w 152423"/>
                <a:gd name="connsiteY2" fmla="*/ 55631 h 110142"/>
                <a:gd name="connsiteX3" fmla="*/ 76662 w 152423"/>
                <a:gd name="connsiteY3" fmla="*/ 560 h 110142"/>
                <a:gd name="connsiteX4" fmla="*/ 152874 w 152423"/>
                <a:gd name="connsiteY4" fmla="*/ 55631 h 110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23" h="110142">
                  <a:moveTo>
                    <a:pt x="152874" y="55631"/>
                  </a:moveTo>
                  <a:cubicBezTo>
                    <a:pt x="152874" y="86046"/>
                    <a:pt x="118753" y="110702"/>
                    <a:pt x="76662" y="110702"/>
                  </a:cubicBezTo>
                  <a:cubicBezTo>
                    <a:pt x="34571" y="110702"/>
                    <a:pt x="450" y="86046"/>
                    <a:pt x="450" y="55631"/>
                  </a:cubicBezTo>
                  <a:cubicBezTo>
                    <a:pt x="450" y="25216"/>
                    <a:pt x="34571" y="560"/>
                    <a:pt x="76662" y="560"/>
                  </a:cubicBezTo>
                  <a:cubicBezTo>
                    <a:pt x="118753" y="560"/>
                    <a:pt x="152874" y="25216"/>
                    <a:pt x="152874" y="55631"/>
                  </a:cubicBezTo>
                  <a:close/>
                </a:path>
              </a:pathLst>
            </a:custGeom>
            <a:solidFill>
              <a:srgbClr val="E53935"/>
            </a:solidFill>
            <a:ln w="9525" cap="flat">
              <a:noFill/>
              <a:prstDash val="solid"/>
              <a:miter/>
            </a:ln>
          </p:spPr>
          <p:txBody>
            <a:bodyPr rtlCol="0" anchor="ctr"/>
            <a:lstStyle/>
            <a:p>
              <a:endParaRPr lang="en-IN" sz="2400"/>
            </a:p>
          </p:txBody>
        </p:sp>
        <p:sp>
          <p:nvSpPr>
            <p:cNvPr id="115" name="Freeform: Shape 114">
              <a:extLst>
                <a:ext uri="{FF2B5EF4-FFF2-40B4-BE49-F238E27FC236}">
                  <a16:creationId xmlns:a16="http://schemas.microsoft.com/office/drawing/2014/main" id="{00C70F23-38B1-E70A-6A4C-0F82FF812B30}"/>
                </a:ext>
              </a:extLst>
            </p:cNvPr>
            <p:cNvSpPr/>
            <p:nvPr/>
          </p:nvSpPr>
          <p:spPr>
            <a:xfrm>
              <a:off x="7548637" y="3967003"/>
              <a:ext cx="152423" cy="110142"/>
            </a:xfrm>
            <a:custGeom>
              <a:avLst/>
              <a:gdLst>
                <a:gd name="connsiteX0" fmla="*/ 152874 w 152423"/>
                <a:gd name="connsiteY0" fmla="*/ 55631 h 110142"/>
                <a:gd name="connsiteX1" fmla="*/ 76662 w 152423"/>
                <a:gd name="connsiteY1" fmla="*/ 110702 h 110142"/>
                <a:gd name="connsiteX2" fmla="*/ 450 w 152423"/>
                <a:gd name="connsiteY2" fmla="*/ 55631 h 110142"/>
                <a:gd name="connsiteX3" fmla="*/ 76662 w 152423"/>
                <a:gd name="connsiteY3" fmla="*/ 560 h 110142"/>
                <a:gd name="connsiteX4" fmla="*/ 152874 w 152423"/>
                <a:gd name="connsiteY4" fmla="*/ 55631 h 110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23" h="110142">
                  <a:moveTo>
                    <a:pt x="152874" y="55631"/>
                  </a:moveTo>
                  <a:cubicBezTo>
                    <a:pt x="152874" y="86046"/>
                    <a:pt x="118753" y="110702"/>
                    <a:pt x="76662" y="110702"/>
                  </a:cubicBezTo>
                  <a:cubicBezTo>
                    <a:pt x="34571" y="110702"/>
                    <a:pt x="450" y="86046"/>
                    <a:pt x="450" y="55631"/>
                  </a:cubicBezTo>
                  <a:cubicBezTo>
                    <a:pt x="450" y="25216"/>
                    <a:pt x="34571" y="560"/>
                    <a:pt x="76662" y="560"/>
                  </a:cubicBezTo>
                  <a:cubicBezTo>
                    <a:pt x="118753" y="560"/>
                    <a:pt x="152874" y="25216"/>
                    <a:pt x="152874" y="55631"/>
                  </a:cubicBezTo>
                  <a:close/>
                </a:path>
              </a:pathLst>
            </a:custGeom>
            <a:solidFill>
              <a:srgbClr val="9C27B0"/>
            </a:solidFill>
            <a:ln w="9525" cap="flat">
              <a:noFill/>
              <a:prstDash val="solid"/>
              <a:miter/>
            </a:ln>
          </p:spPr>
          <p:txBody>
            <a:bodyPr rtlCol="0" anchor="ctr"/>
            <a:lstStyle/>
            <a:p>
              <a:endParaRPr lang="en-IN" sz="2400"/>
            </a:p>
          </p:txBody>
        </p:sp>
        <p:sp>
          <p:nvSpPr>
            <p:cNvPr id="116" name="Freeform: Shape 115">
              <a:extLst>
                <a:ext uri="{FF2B5EF4-FFF2-40B4-BE49-F238E27FC236}">
                  <a16:creationId xmlns:a16="http://schemas.microsoft.com/office/drawing/2014/main" id="{1DF6D0F7-E0BC-8D83-653B-596C57EB0923}"/>
                </a:ext>
              </a:extLst>
            </p:cNvPr>
            <p:cNvSpPr/>
            <p:nvPr/>
          </p:nvSpPr>
          <p:spPr>
            <a:xfrm>
              <a:off x="1337368" y="4022074"/>
              <a:ext cx="9526" cy="172097"/>
            </a:xfrm>
            <a:custGeom>
              <a:avLst/>
              <a:gdLst>
                <a:gd name="connsiteX0" fmla="*/ 450 w 9526"/>
                <a:gd name="connsiteY0" fmla="*/ 560 h 172097"/>
                <a:gd name="connsiteX1" fmla="*/ 450 w 9526"/>
                <a:gd name="connsiteY1" fmla="*/ 172657 h 172097"/>
              </a:gdLst>
              <a:ahLst/>
              <a:cxnLst>
                <a:cxn ang="0">
                  <a:pos x="connsiteX0" y="connsiteY0"/>
                </a:cxn>
                <a:cxn ang="0">
                  <a:pos x="connsiteX1" y="connsiteY1"/>
                </a:cxn>
              </a:cxnLst>
              <a:rect l="l" t="t" r="r" b="b"/>
              <a:pathLst>
                <a:path w="9526" h="172097">
                  <a:moveTo>
                    <a:pt x="450" y="560"/>
                  </a:moveTo>
                  <a:lnTo>
                    <a:pt x="450" y="172657"/>
                  </a:lnTo>
                </a:path>
              </a:pathLst>
            </a:custGeom>
            <a:ln w="9525" cap="flat">
              <a:solidFill>
                <a:srgbClr val="333333"/>
              </a:solidFill>
              <a:custDash>
                <a:ds d="225000" sp="225000"/>
              </a:custDash>
              <a:miter/>
            </a:ln>
          </p:spPr>
          <p:txBody>
            <a:bodyPr rtlCol="0" anchor="ctr"/>
            <a:lstStyle/>
            <a:p>
              <a:endParaRPr lang="en-IN" sz="2400"/>
            </a:p>
          </p:txBody>
        </p:sp>
        <p:sp>
          <p:nvSpPr>
            <p:cNvPr id="117" name="Freeform: Shape 116">
              <a:extLst>
                <a:ext uri="{FF2B5EF4-FFF2-40B4-BE49-F238E27FC236}">
                  <a16:creationId xmlns:a16="http://schemas.microsoft.com/office/drawing/2014/main" id="{77333EF2-7577-9A57-C13E-341B8DFF4EEA}"/>
                </a:ext>
              </a:extLst>
            </p:cNvPr>
            <p:cNvSpPr/>
            <p:nvPr/>
          </p:nvSpPr>
          <p:spPr>
            <a:xfrm>
              <a:off x="765779" y="4194171"/>
              <a:ext cx="1143178" cy="275355"/>
            </a:xfrm>
            <a:custGeom>
              <a:avLst/>
              <a:gdLst>
                <a:gd name="connsiteX0" fmla="*/ 1095996 w 1143178"/>
                <a:gd name="connsiteY0" fmla="*/ 560 h 275355"/>
                <a:gd name="connsiteX1" fmla="*/ 1143628 w 1143178"/>
                <a:gd name="connsiteY1" fmla="*/ 34979 h 275355"/>
                <a:gd name="connsiteX2" fmla="*/ 1143628 w 1143178"/>
                <a:gd name="connsiteY2" fmla="*/ 241496 h 275355"/>
                <a:gd name="connsiteX3" fmla="*/ 1095996 w 1143178"/>
                <a:gd name="connsiteY3" fmla="*/ 275915 h 275355"/>
                <a:gd name="connsiteX4" fmla="*/ 48082 w 1143178"/>
                <a:gd name="connsiteY4" fmla="*/ 275915 h 275355"/>
                <a:gd name="connsiteX5" fmla="*/ 450 w 1143178"/>
                <a:gd name="connsiteY5" fmla="*/ 241496 h 275355"/>
                <a:gd name="connsiteX6" fmla="*/ 450 w 1143178"/>
                <a:gd name="connsiteY6" fmla="*/ 34979 h 275355"/>
                <a:gd name="connsiteX7" fmla="*/ 48082 w 1143178"/>
                <a:gd name="connsiteY7" fmla="*/ 560 h 27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178" h="275355">
                  <a:moveTo>
                    <a:pt x="1095996" y="560"/>
                  </a:moveTo>
                  <a:cubicBezTo>
                    <a:pt x="1122303" y="560"/>
                    <a:pt x="1143628" y="15970"/>
                    <a:pt x="1143628" y="34979"/>
                  </a:cubicBezTo>
                  <a:lnTo>
                    <a:pt x="1143628" y="241496"/>
                  </a:lnTo>
                  <a:cubicBezTo>
                    <a:pt x="1143628" y="260505"/>
                    <a:pt x="1122303" y="275915"/>
                    <a:pt x="1095996" y="275915"/>
                  </a:cubicBezTo>
                  <a:lnTo>
                    <a:pt x="48082" y="275915"/>
                  </a:lnTo>
                  <a:cubicBezTo>
                    <a:pt x="21776" y="275915"/>
                    <a:pt x="450" y="260505"/>
                    <a:pt x="450" y="241496"/>
                  </a:cubicBezTo>
                  <a:lnTo>
                    <a:pt x="450" y="34979"/>
                  </a:lnTo>
                  <a:cubicBezTo>
                    <a:pt x="450" y="15970"/>
                    <a:pt x="21776" y="560"/>
                    <a:pt x="48082" y="560"/>
                  </a:cubicBezTo>
                  <a:close/>
                </a:path>
              </a:pathLst>
            </a:custGeom>
            <a:solidFill>
              <a:srgbClr val="E6F4FF"/>
            </a:solidFill>
            <a:ln w="19050" cap="flat">
              <a:solidFill>
                <a:srgbClr val="0066CC"/>
              </a:solidFill>
              <a:prstDash val="solid"/>
              <a:miter/>
            </a:ln>
          </p:spPr>
          <p:txBody>
            <a:bodyPr rtlCol="0" anchor="ctr"/>
            <a:lstStyle/>
            <a:p>
              <a:endParaRPr lang="en-IN" sz="2400"/>
            </a:p>
          </p:txBody>
        </p:sp>
        <p:sp>
          <p:nvSpPr>
            <p:cNvPr id="118" name="TextBox 117">
              <a:extLst>
                <a:ext uri="{FF2B5EF4-FFF2-40B4-BE49-F238E27FC236}">
                  <a16:creationId xmlns:a16="http://schemas.microsoft.com/office/drawing/2014/main" id="{2A2BC4DF-EC29-2C65-508A-B02896985C63}"/>
                </a:ext>
              </a:extLst>
            </p:cNvPr>
            <p:cNvSpPr txBox="1"/>
            <p:nvPr/>
          </p:nvSpPr>
          <p:spPr>
            <a:xfrm>
              <a:off x="917782" y="4210406"/>
              <a:ext cx="839172" cy="107674"/>
            </a:xfrm>
            <a:prstGeom prst="rect">
              <a:avLst/>
            </a:prstGeom>
            <a:noFill/>
            <a:ln>
              <a:noFill/>
            </a:ln>
          </p:spPr>
          <p:txBody>
            <a:bodyPr wrap="none" lIns="0" tIns="0" rIns="0" bIns="0" rtlCol="0">
              <a:spAutoFit/>
            </a:bodyPr>
            <a:lstStyle/>
            <a:p>
              <a:pPr algn="ctr" defTabSz="239994">
                <a:tabLst>
                  <a:tab pos="239994" algn="l"/>
                </a:tabLst>
              </a:pPr>
              <a:r>
                <a:rPr lang="en-IN" sz="933" b="1" dirty="0">
                  <a:ln/>
                  <a:solidFill>
                    <a:srgbClr val="0066CC"/>
                  </a:solidFill>
                  <a:latin typeface="Arial"/>
                  <a:cs typeface="Arial"/>
                  <a:sym typeface="Arial"/>
                  <a:rtl val="0"/>
                </a:rPr>
                <a:t>Configure Event A4</a:t>
              </a:r>
            </a:p>
          </p:txBody>
        </p:sp>
        <p:sp>
          <p:nvSpPr>
            <p:cNvPr id="119" name="TextBox 118">
              <a:extLst>
                <a:ext uri="{FF2B5EF4-FFF2-40B4-BE49-F238E27FC236}">
                  <a16:creationId xmlns:a16="http://schemas.microsoft.com/office/drawing/2014/main" id="{6592CC3A-B0F7-5227-80C2-235A1F1289E3}"/>
                </a:ext>
              </a:extLst>
            </p:cNvPr>
            <p:cNvSpPr txBox="1"/>
            <p:nvPr/>
          </p:nvSpPr>
          <p:spPr>
            <a:xfrm>
              <a:off x="928602" y="4327432"/>
              <a:ext cx="817532" cy="92333"/>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0066CC"/>
                  </a:solidFill>
                  <a:latin typeface="Arial"/>
                  <a:cs typeface="Arial"/>
                  <a:sym typeface="Arial"/>
                  <a:rtl val="0"/>
                </a:rPr>
                <a:t>Threshold_A4: -90 dBm</a:t>
              </a:r>
            </a:p>
          </p:txBody>
        </p:sp>
        <p:sp>
          <p:nvSpPr>
            <p:cNvPr id="120" name="Freeform: Shape 119">
              <a:extLst>
                <a:ext uri="{FF2B5EF4-FFF2-40B4-BE49-F238E27FC236}">
                  <a16:creationId xmlns:a16="http://schemas.microsoft.com/office/drawing/2014/main" id="{2565B758-A615-B486-51D3-12CD7B48D668}"/>
                </a:ext>
              </a:extLst>
            </p:cNvPr>
            <p:cNvSpPr/>
            <p:nvPr/>
          </p:nvSpPr>
          <p:spPr>
            <a:xfrm>
              <a:off x="2909238" y="4022074"/>
              <a:ext cx="9526" cy="172097"/>
            </a:xfrm>
            <a:custGeom>
              <a:avLst/>
              <a:gdLst>
                <a:gd name="connsiteX0" fmla="*/ 450 w 9526"/>
                <a:gd name="connsiteY0" fmla="*/ 560 h 172097"/>
                <a:gd name="connsiteX1" fmla="*/ 450 w 9526"/>
                <a:gd name="connsiteY1" fmla="*/ 172657 h 172097"/>
              </a:gdLst>
              <a:ahLst/>
              <a:cxnLst>
                <a:cxn ang="0">
                  <a:pos x="connsiteX0" y="connsiteY0"/>
                </a:cxn>
                <a:cxn ang="0">
                  <a:pos x="connsiteX1" y="connsiteY1"/>
                </a:cxn>
              </a:cxnLst>
              <a:rect l="l" t="t" r="r" b="b"/>
              <a:pathLst>
                <a:path w="9526" h="172097">
                  <a:moveTo>
                    <a:pt x="450" y="560"/>
                  </a:moveTo>
                  <a:lnTo>
                    <a:pt x="450" y="172657"/>
                  </a:lnTo>
                </a:path>
              </a:pathLst>
            </a:custGeom>
            <a:ln w="9525" cap="flat">
              <a:solidFill>
                <a:srgbClr val="333333"/>
              </a:solidFill>
              <a:custDash>
                <a:ds d="225000" sp="225000"/>
              </a:custDash>
              <a:miter/>
            </a:ln>
          </p:spPr>
          <p:txBody>
            <a:bodyPr rtlCol="0" anchor="ctr"/>
            <a:lstStyle/>
            <a:p>
              <a:endParaRPr lang="en-IN" sz="2400"/>
            </a:p>
          </p:txBody>
        </p:sp>
        <p:sp>
          <p:nvSpPr>
            <p:cNvPr id="121" name="Freeform: Shape 120">
              <a:extLst>
                <a:ext uri="{FF2B5EF4-FFF2-40B4-BE49-F238E27FC236}">
                  <a16:creationId xmlns:a16="http://schemas.microsoft.com/office/drawing/2014/main" id="{E6BEA873-90DA-0186-2247-60311A04DEB2}"/>
                </a:ext>
              </a:extLst>
            </p:cNvPr>
            <p:cNvSpPr/>
            <p:nvPr/>
          </p:nvSpPr>
          <p:spPr>
            <a:xfrm>
              <a:off x="2337649" y="4194171"/>
              <a:ext cx="1143178" cy="275355"/>
            </a:xfrm>
            <a:custGeom>
              <a:avLst/>
              <a:gdLst>
                <a:gd name="connsiteX0" fmla="*/ 1095996 w 1143178"/>
                <a:gd name="connsiteY0" fmla="*/ 560 h 275355"/>
                <a:gd name="connsiteX1" fmla="*/ 1143628 w 1143178"/>
                <a:gd name="connsiteY1" fmla="*/ 34979 h 275355"/>
                <a:gd name="connsiteX2" fmla="*/ 1143628 w 1143178"/>
                <a:gd name="connsiteY2" fmla="*/ 241496 h 275355"/>
                <a:gd name="connsiteX3" fmla="*/ 1095996 w 1143178"/>
                <a:gd name="connsiteY3" fmla="*/ 275915 h 275355"/>
                <a:gd name="connsiteX4" fmla="*/ 48082 w 1143178"/>
                <a:gd name="connsiteY4" fmla="*/ 275915 h 275355"/>
                <a:gd name="connsiteX5" fmla="*/ 450 w 1143178"/>
                <a:gd name="connsiteY5" fmla="*/ 241496 h 275355"/>
                <a:gd name="connsiteX6" fmla="*/ 450 w 1143178"/>
                <a:gd name="connsiteY6" fmla="*/ 34979 h 275355"/>
                <a:gd name="connsiteX7" fmla="*/ 48082 w 1143178"/>
                <a:gd name="connsiteY7" fmla="*/ 560 h 27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178" h="275355">
                  <a:moveTo>
                    <a:pt x="1095996" y="560"/>
                  </a:moveTo>
                  <a:cubicBezTo>
                    <a:pt x="1122303" y="560"/>
                    <a:pt x="1143628" y="15970"/>
                    <a:pt x="1143628" y="34979"/>
                  </a:cubicBezTo>
                  <a:lnTo>
                    <a:pt x="1143628" y="241496"/>
                  </a:lnTo>
                  <a:cubicBezTo>
                    <a:pt x="1143628" y="260505"/>
                    <a:pt x="1122303" y="275915"/>
                    <a:pt x="1095996" y="275915"/>
                  </a:cubicBezTo>
                  <a:lnTo>
                    <a:pt x="48082" y="275915"/>
                  </a:lnTo>
                  <a:cubicBezTo>
                    <a:pt x="21776" y="275915"/>
                    <a:pt x="450" y="260505"/>
                    <a:pt x="450" y="241496"/>
                  </a:cubicBezTo>
                  <a:lnTo>
                    <a:pt x="450" y="34979"/>
                  </a:lnTo>
                  <a:cubicBezTo>
                    <a:pt x="450" y="15970"/>
                    <a:pt x="21776" y="560"/>
                    <a:pt x="48082" y="560"/>
                  </a:cubicBezTo>
                  <a:close/>
                </a:path>
              </a:pathLst>
            </a:custGeom>
            <a:solidFill>
              <a:srgbClr val="E6F8E9"/>
            </a:solidFill>
            <a:ln w="19050" cap="flat">
              <a:solidFill>
                <a:srgbClr val="40C463"/>
              </a:solidFill>
              <a:prstDash val="solid"/>
              <a:miter/>
            </a:ln>
          </p:spPr>
          <p:txBody>
            <a:bodyPr rtlCol="0" anchor="ctr"/>
            <a:lstStyle/>
            <a:p>
              <a:endParaRPr lang="en-IN" sz="2400"/>
            </a:p>
          </p:txBody>
        </p:sp>
        <p:sp>
          <p:nvSpPr>
            <p:cNvPr id="122" name="TextBox 121">
              <a:extLst>
                <a:ext uri="{FF2B5EF4-FFF2-40B4-BE49-F238E27FC236}">
                  <a16:creationId xmlns:a16="http://schemas.microsoft.com/office/drawing/2014/main" id="{25E8299F-7874-9F17-E647-F754601E96F8}"/>
                </a:ext>
              </a:extLst>
            </p:cNvPr>
            <p:cNvSpPr txBox="1"/>
            <p:nvPr/>
          </p:nvSpPr>
          <p:spPr>
            <a:xfrm>
              <a:off x="2389264" y="4210406"/>
              <a:ext cx="1039948" cy="107674"/>
            </a:xfrm>
            <a:prstGeom prst="rect">
              <a:avLst/>
            </a:prstGeom>
            <a:noFill/>
            <a:ln>
              <a:noFill/>
            </a:ln>
          </p:spPr>
          <p:txBody>
            <a:bodyPr wrap="none" lIns="0" tIns="0" rIns="0" bIns="0" rtlCol="0">
              <a:spAutoFit/>
            </a:bodyPr>
            <a:lstStyle/>
            <a:p>
              <a:pPr algn="ctr" defTabSz="239994">
                <a:tabLst>
                  <a:tab pos="239994" algn="l"/>
                </a:tabLst>
              </a:pPr>
              <a:r>
                <a:rPr lang="en-IN" sz="933" b="1" dirty="0">
                  <a:ln/>
                  <a:solidFill>
                    <a:srgbClr val="40C463"/>
                  </a:solidFill>
                  <a:latin typeface="Arial"/>
                  <a:cs typeface="Arial"/>
                  <a:sym typeface="Arial"/>
                  <a:rtl val="0"/>
                </a:rPr>
                <a:t>UE Measures Neighbors</a:t>
              </a:r>
            </a:p>
          </p:txBody>
        </p:sp>
        <p:sp>
          <p:nvSpPr>
            <p:cNvPr id="123" name="TextBox 122">
              <a:extLst>
                <a:ext uri="{FF2B5EF4-FFF2-40B4-BE49-F238E27FC236}">
                  <a16:creationId xmlns:a16="http://schemas.microsoft.com/office/drawing/2014/main" id="{0881379F-7025-1C68-86C1-2BFDDE3F2173}"/>
                </a:ext>
              </a:extLst>
            </p:cNvPr>
            <p:cNvSpPr txBox="1"/>
            <p:nvPr/>
          </p:nvSpPr>
          <p:spPr>
            <a:xfrm>
              <a:off x="2526922" y="4327432"/>
              <a:ext cx="764633" cy="92333"/>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40C463"/>
                  </a:solidFill>
                  <a:latin typeface="Arial"/>
                  <a:cs typeface="Arial"/>
                  <a:sym typeface="Arial"/>
                  <a:rtl val="0"/>
                </a:rPr>
                <a:t>Multiple neighbor cells</a:t>
              </a:r>
            </a:p>
          </p:txBody>
        </p:sp>
        <p:sp>
          <p:nvSpPr>
            <p:cNvPr id="124" name="Freeform: Shape 123">
              <a:extLst>
                <a:ext uri="{FF2B5EF4-FFF2-40B4-BE49-F238E27FC236}">
                  <a16:creationId xmlns:a16="http://schemas.microsoft.com/office/drawing/2014/main" id="{E58ACFDC-1019-94DE-68D4-587C9814B4AE}"/>
                </a:ext>
              </a:extLst>
            </p:cNvPr>
            <p:cNvSpPr/>
            <p:nvPr/>
          </p:nvSpPr>
          <p:spPr>
            <a:xfrm>
              <a:off x="4481109" y="4022074"/>
              <a:ext cx="9526" cy="172097"/>
            </a:xfrm>
            <a:custGeom>
              <a:avLst/>
              <a:gdLst>
                <a:gd name="connsiteX0" fmla="*/ 450 w 9526"/>
                <a:gd name="connsiteY0" fmla="*/ 560 h 172097"/>
                <a:gd name="connsiteX1" fmla="*/ 450 w 9526"/>
                <a:gd name="connsiteY1" fmla="*/ 172657 h 172097"/>
              </a:gdLst>
              <a:ahLst/>
              <a:cxnLst>
                <a:cxn ang="0">
                  <a:pos x="connsiteX0" y="connsiteY0"/>
                </a:cxn>
                <a:cxn ang="0">
                  <a:pos x="connsiteX1" y="connsiteY1"/>
                </a:cxn>
              </a:cxnLst>
              <a:rect l="l" t="t" r="r" b="b"/>
              <a:pathLst>
                <a:path w="9526" h="172097">
                  <a:moveTo>
                    <a:pt x="450" y="560"/>
                  </a:moveTo>
                  <a:lnTo>
                    <a:pt x="450" y="172657"/>
                  </a:lnTo>
                </a:path>
              </a:pathLst>
            </a:custGeom>
            <a:ln w="9525" cap="flat">
              <a:solidFill>
                <a:srgbClr val="333333"/>
              </a:solidFill>
              <a:custDash>
                <a:ds d="225000" sp="225000"/>
              </a:custDash>
              <a:miter/>
            </a:ln>
          </p:spPr>
          <p:txBody>
            <a:bodyPr rtlCol="0" anchor="ctr"/>
            <a:lstStyle/>
            <a:p>
              <a:endParaRPr lang="en-IN" sz="2400"/>
            </a:p>
          </p:txBody>
        </p:sp>
        <p:sp>
          <p:nvSpPr>
            <p:cNvPr id="125" name="Freeform: Shape 124">
              <a:extLst>
                <a:ext uri="{FF2B5EF4-FFF2-40B4-BE49-F238E27FC236}">
                  <a16:creationId xmlns:a16="http://schemas.microsoft.com/office/drawing/2014/main" id="{0EE94321-2EF6-FE16-5015-288F097B411A}"/>
                </a:ext>
              </a:extLst>
            </p:cNvPr>
            <p:cNvSpPr/>
            <p:nvPr/>
          </p:nvSpPr>
          <p:spPr>
            <a:xfrm>
              <a:off x="3909519" y="4194171"/>
              <a:ext cx="1143178" cy="275355"/>
            </a:xfrm>
            <a:custGeom>
              <a:avLst/>
              <a:gdLst>
                <a:gd name="connsiteX0" fmla="*/ 1095996 w 1143178"/>
                <a:gd name="connsiteY0" fmla="*/ 560 h 275355"/>
                <a:gd name="connsiteX1" fmla="*/ 1143628 w 1143178"/>
                <a:gd name="connsiteY1" fmla="*/ 34979 h 275355"/>
                <a:gd name="connsiteX2" fmla="*/ 1143628 w 1143178"/>
                <a:gd name="connsiteY2" fmla="*/ 241496 h 275355"/>
                <a:gd name="connsiteX3" fmla="*/ 1095996 w 1143178"/>
                <a:gd name="connsiteY3" fmla="*/ 275915 h 275355"/>
                <a:gd name="connsiteX4" fmla="*/ 48082 w 1143178"/>
                <a:gd name="connsiteY4" fmla="*/ 275915 h 275355"/>
                <a:gd name="connsiteX5" fmla="*/ 450 w 1143178"/>
                <a:gd name="connsiteY5" fmla="*/ 241496 h 275355"/>
                <a:gd name="connsiteX6" fmla="*/ 450 w 1143178"/>
                <a:gd name="connsiteY6" fmla="*/ 34979 h 275355"/>
                <a:gd name="connsiteX7" fmla="*/ 48082 w 1143178"/>
                <a:gd name="connsiteY7" fmla="*/ 560 h 27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178" h="275355">
                  <a:moveTo>
                    <a:pt x="1095996" y="560"/>
                  </a:moveTo>
                  <a:cubicBezTo>
                    <a:pt x="1122303" y="560"/>
                    <a:pt x="1143628" y="15970"/>
                    <a:pt x="1143628" y="34979"/>
                  </a:cubicBezTo>
                  <a:lnTo>
                    <a:pt x="1143628" y="241496"/>
                  </a:lnTo>
                  <a:cubicBezTo>
                    <a:pt x="1143628" y="260505"/>
                    <a:pt x="1122303" y="275915"/>
                    <a:pt x="1095996" y="275915"/>
                  </a:cubicBezTo>
                  <a:lnTo>
                    <a:pt x="48082" y="275915"/>
                  </a:lnTo>
                  <a:cubicBezTo>
                    <a:pt x="21776" y="275915"/>
                    <a:pt x="450" y="260505"/>
                    <a:pt x="450" y="241496"/>
                  </a:cubicBezTo>
                  <a:lnTo>
                    <a:pt x="450" y="34979"/>
                  </a:lnTo>
                  <a:cubicBezTo>
                    <a:pt x="450" y="15970"/>
                    <a:pt x="21776" y="560"/>
                    <a:pt x="48082" y="560"/>
                  </a:cubicBezTo>
                  <a:close/>
                </a:path>
              </a:pathLst>
            </a:custGeom>
            <a:solidFill>
              <a:srgbClr val="FFEBEE"/>
            </a:solidFill>
            <a:ln w="19050" cap="flat">
              <a:solidFill>
                <a:srgbClr val="FF5252"/>
              </a:solidFill>
              <a:prstDash val="solid"/>
              <a:miter/>
            </a:ln>
          </p:spPr>
          <p:txBody>
            <a:bodyPr rtlCol="0" anchor="ctr"/>
            <a:lstStyle/>
            <a:p>
              <a:endParaRPr lang="en-IN" sz="2400"/>
            </a:p>
          </p:txBody>
        </p:sp>
        <p:sp>
          <p:nvSpPr>
            <p:cNvPr id="126" name="TextBox 125">
              <a:extLst>
                <a:ext uri="{FF2B5EF4-FFF2-40B4-BE49-F238E27FC236}">
                  <a16:creationId xmlns:a16="http://schemas.microsoft.com/office/drawing/2014/main" id="{FD3FFEAF-A1B5-FBFE-F685-F8A3ACB04A34}"/>
                </a:ext>
              </a:extLst>
            </p:cNvPr>
            <p:cNvSpPr txBox="1"/>
            <p:nvPr/>
          </p:nvSpPr>
          <p:spPr>
            <a:xfrm>
              <a:off x="3974359" y="4210406"/>
              <a:ext cx="1013498" cy="107674"/>
            </a:xfrm>
            <a:prstGeom prst="rect">
              <a:avLst/>
            </a:prstGeom>
            <a:noFill/>
            <a:ln>
              <a:noFill/>
            </a:ln>
          </p:spPr>
          <p:txBody>
            <a:bodyPr wrap="none" lIns="0" tIns="0" rIns="0" bIns="0" rtlCol="0">
              <a:spAutoFit/>
            </a:bodyPr>
            <a:lstStyle/>
            <a:p>
              <a:pPr algn="ctr" defTabSz="239994">
                <a:tabLst>
                  <a:tab pos="239994" algn="l"/>
                </a:tabLst>
              </a:pPr>
              <a:r>
                <a:rPr lang="en-IN" sz="933" b="1" dirty="0">
                  <a:ln/>
                  <a:solidFill>
                    <a:srgbClr val="FF5252"/>
                  </a:solidFill>
                  <a:latin typeface="Arial"/>
                  <a:cs typeface="Arial"/>
                  <a:sym typeface="Arial"/>
                  <a:rtl val="0"/>
                </a:rPr>
                <a:t>Neighbor 1 &gt; Threshold</a:t>
              </a:r>
            </a:p>
          </p:txBody>
        </p:sp>
        <p:sp>
          <p:nvSpPr>
            <p:cNvPr id="127" name="TextBox 126">
              <a:extLst>
                <a:ext uri="{FF2B5EF4-FFF2-40B4-BE49-F238E27FC236}">
                  <a16:creationId xmlns:a16="http://schemas.microsoft.com/office/drawing/2014/main" id="{09D97559-0635-C805-1288-8D45AB163B64}"/>
                </a:ext>
              </a:extLst>
            </p:cNvPr>
            <p:cNvSpPr txBox="1"/>
            <p:nvPr/>
          </p:nvSpPr>
          <p:spPr>
            <a:xfrm>
              <a:off x="4145077" y="4327432"/>
              <a:ext cx="672059" cy="92333"/>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FF5252"/>
                  </a:solidFill>
                  <a:latin typeface="Arial"/>
                  <a:cs typeface="Arial"/>
                  <a:sym typeface="Arial"/>
                  <a:rtl val="0"/>
                </a:rPr>
                <a:t>-88 dBm &gt; -90 dBm</a:t>
              </a:r>
            </a:p>
          </p:txBody>
        </p:sp>
        <p:sp>
          <p:nvSpPr>
            <p:cNvPr id="128" name="Freeform: Shape 127">
              <a:extLst>
                <a:ext uri="{FF2B5EF4-FFF2-40B4-BE49-F238E27FC236}">
                  <a16:creationId xmlns:a16="http://schemas.microsoft.com/office/drawing/2014/main" id="{DF174EBE-14DC-FE50-D1BE-87EB4441943A}"/>
                </a:ext>
              </a:extLst>
            </p:cNvPr>
            <p:cNvSpPr/>
            <p:nvPr/>
          </p:nvSpPr>
          <p:spPr>
            <a:xfrm>
              <a:off x="6052979" y="4022074"/>
              <a:ext cx="9526" cy="172097"/>
            </a:xfrm>
            <a:custGeom>
              <a:avLst/>
              <a:gdLst>
                <a:gd name="connsiteX0" fmla="*/ 450 w 9526"/>
                <a:gd name="connsiteY0" fmla="*/ 560 h 172097"/>
                <a:gd name="connsiteX1" fmla="*/ 450 w 9526"/>
                <a:gd name="connsiteY1" fmla="*/ 172657 h 172097"/>
              </a:gdLst>
              <a:ahLst/>
              <a:cxnLst>
                <a:cxn ang="0">
                  <a:pos x="connsiteX0" y="connsiteY0"/>
                </a:cxn>
                <a:cxn ang="0">
                  <a:pos x="connsiteX1" y="connsiteY1"/>
                </a:cxn>
              </a:cxnLst>
              <a:rect l="l" t="t" r="r" b="b"/>
              <a:pathLst>
                <a:path w="9526" h="172097">
                  <a:moveTo>
                    <a:pt x="450" y="560"/>
                  </a:moveTo>
                  <a:lnTo>
                    <a:pt x="450" y="172657"/>
                  </a:lnTo>
                </a:path>
              </a:pathLst>
            </a:custGeom>
            <a:ln w="9525" cap="flat">
              <a:solidFill>
                <a:srgbClr val="333333"/>
              </a:solidFill>
              <a:custDash>
                <a:ds d="225000" sp="225000"/>
              </a:custDash>
              <a:miter/>
            </a:ln>
          </p:spPr>
          <p:txBody>
            <a:bodyPr rtlCol="0" anchor="ctr"/>
            <a:lstStyle/>
            <a:p>
              <a:endParaRPr lang="en-IN" sz="2400"/>
            </a:p>
          </p:txBody>
        </p:sp>
        <p:sp>
          <p:nvSpPr>
            <p:cNvPr id="129" name="Freeform: Shape 128">
              <a:extLst>
                <a:ext uri="{FF2B5EF4-FFF2-40B4-BE49-F238E27FC236}">
                  <a16:creationId xmlns:a16="http://schemas.microsoft.com/office/drawing/2014/main" id="{7848FEB6-B552-C2E3-0DCA-D8F83961C8FC}"/>
                </a:ext>
              </a:extLst>
            </p:cNvPr>
            <p:cNvSpPr/>
            <p:nvPr/>
          </p:nvSpPr>
          <p:spPr>
            <a:xfrm>
              <a:off x="5481390" y="4194171"/>
              <a:ext cx="1143178" cy="275355"/>
            </a:xfrm>
            <a:custGeom>
              <a:avLst/>
              <a:gdLst>
                <a:gd name="connsiteX0" fmla="*/ 1095996 w 1143178"/>
                <a:gd name="connsiteY0" fmla="*/ 560 h 275355"/>
                <a:gd name="connsiteX1" fmla="*/ 1143628 w 1143178"/>
                <a:gd name="connsiteY1" fmla="*/ 34979 h 275355"/>
                <a:gd name="connsiteX2" fmla="*/ 1143628 w 1143178"/>
                <a:gd name="connsiteY2" fmla="*/ 241496 h 275355"/>
                <a:gd name="connsiteX3" fmla="*/ 1095996 w 1143178"/>
                <a:gd name="connsiteY3" fmla="*/ 275915 h 275355"/>
                <a:gd name="connsiteX4" fmla="*/ 48082 w 1143178"/>
                <a:gd name="connsiteY4" fmla="*/ 275915 h 275355"/>
                <a:gd name="connsiteX5" fmla="*/ 450 w 1143178"/>
                <a:gd name="connsiteY5" fmla="*/ 241496 h 275355"/>
                <a:gd name="connsiteX6" fmla="*/ 450 w 1143178"/>
                <a:gd name="connsiteY6" fmla="*/ 34979 h 275355"/>
                <a:gd name="connsiteX7" fmla="*/ 48082 w 1143178"/>
                <a:gd name="connsiteY7" fmla="*/ 560 h 27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178" h="275355">
                  <a:moveTo>
                    <a:pt x="1095996" y="560"/>
                  </a:moveTo>
                  <a:cubicBezTo>
                    <a:pt x="1122303" y="560"/>
                    <a:pt x="1143628" y="15970"/>
                    <a:pt x="1143628" y="34979"/>
                  </a:cubicBezTo>
                  <a:lnTo>
                    <a:pt x="1143628" y="241496"/>
                  </a:lnTo>
                  <a:cubicBezTo>
                    <a:pt x="1143628" y="260505"/>
                    <a:pt x="1122303" y="275915"/>
                    <a:pt x="1095996" y="275915"/>
                  </a:cubicBezTo>
                  <a:lnTo>
                    <a:pt x="48082" y="275915"/>
                  </a:lnTo>
                  <a:cubicBezTo>
                    <a:pt x="21776" y="275915"/>
                    <a:pt x="450" y="260505"/>
                    <a:pt x="450" y="241496"/>
                  </a:cubicBezTo>
                  <a:lnTo>
                    <a:pt x="450" y="34979"/>
                  </a:lnTo>
                  <a:cubicBezTo>
                    <a:pt x="450" y="15970"/>
                    <a:pt x="21776" y="560"/>
                    <a:pt x="48082" y="560"/>
                  </a:cubicBezTo>
                  <a:close/>
                </a:path>
              </a:pathLst>
            </a:custGeom>
            <a:solidFill>
              <a:srgbClr val="FFEBEE"/>
            </a:solidFill>
            <a:ln w="19050" cap="flat">
              <a:solidFill>
                <a:srgbClr val="E53935"/>
              </a:solidFill>
              <a:prstDash val="solid"/>
              <a:miter/>
            </a:ln>
          </p:spPr>
          <p:txBody>
            <a:bodyPr rtlCol="0" anchor="ctr"/>
            <a:lstStyle/>
            <a:p>
              <a:endParaRPr lang="en-IN" sz="2400"/>
            </a:p>
          </p:txBody>
        </p:sp>
        <p:sp>
          <p:nvSpPr>
            <p:cNvPr id="130" name="TextBox 129">
              <a:extLst>
                <a:ext uri="{FF2B5EF4-FFF2-40B4-BE49-F238E27FC236}">
                  <a16:creationId xmlns:a16="http://schemas.microsoft.com/office/drawing/2014/main" id="{48A7E048-DC5F-3AA1-8319-5852ED04EDF4}"/>
                </a:ext>
              </a:extLst>
            </p:cNvPr>
            <p:cNvSpPr txBox="1"/>
            <p:nvPr/>
          </p:nvSpPr>
          <p:spPr>
            <a:xfrm>
              <a:off x="5638201" y="4210406"/>
              <a:ext cx="829554" cy="107674"/>
            </a:xfrm>
            <a:prstGeom prst="rect">
              <a:avLst/>
            </a:prstGeom>
            <a:noFill/>
            <a:ln>
              <a:noFill/>
            </a:ln>
          </p:spPr>
          <p:txBody>
            <a:bodyPr wrap="none" lIns="0" tIns="0" rIns="0" bIns="0" rtlCol="0">
              <a:spAutoFit/>
            </a:bodyPr>
            <a:lstStyle/>
            <a:p>
              <a:pPr algn="ctr" defTabSz="239994">
                <a:tabLst>
                  <a:tab pos="239994" algn="l"/>
                </a:tabLst>
              </a:pPr>
              <a:r>
                <a:rPr lang="en-IN" sz="933" b="1" dirty="0">
                  <a:ln/>
                  <a:solidFill>
                    <a:srgbClr val="E53935"/>
                  </a:solidFill>
                  <a:latin typeface="Arial"/>
                  <a:cs typeface="Arial"/>
                  <a:sym typeface="Arial"/>
                  <a:rtl val="0"/>
                </a:rPr>
                <a:t>Event A4 Triggered</a:t>
              </a:r>
            </a:p>
          </p:txBody>
        </p:sp>
        <p:sp>
          <p:nvSpPr>
            <p:cNvPr id="131" name="TextBox 130">
              <a:extLst>
                <a:ext uri="{FF2B5EF4-FFF2-40B4-BE49-F238E27FC236}">
                  <a16:creationId xmlns:a16="http://schemas.microsoft.com/office/drawing/2014/main" id="{EDF098E2-A932-480A-662A-3E33AC2B05BF}"/>
                </a:ext>
              </a:extLst>
            </p:cNvPr>
            <p:cNvSpPr txBox="1"/>
            <p:nvPr/>
          </p:nvSpPr>
          <p:spPr>
            <a:xfrm>
              <a:off x="5695309" y="4327432"/>
              <a:ext cx="715340" cy="92333"/>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E53935"/>
                  </a:solidFill>
                  <a:latin typeface="Arial"/>
                  <a:cs typeface="Arial"/>
                  <a:sym typeface="Arial"/>
                  <a:rtl val="0"/>
                </a:rPr>
                <a:t>After Time-to-Trigger</a:t>
              </a:r>
            </a:p>
          </p:txBody>
        </p:sp>
        <p:sp>
          <p:nvSpPr>
            <p:cNvPr id="132" name="Freeform: Shape 131">
              <a:extLst>
                <a:ext uri="{FF2B5EF4-FFF2-40B4-BE49-F238E27FC236}">
                  <a16:creationId xmlns:a16="http://schemas.microsoft.com/office/drawing/2014/main" id="{820A05D3-0CB1-F312-A236-416B0EE86676}"/>
                </a:ext>
              </a:extLst>
            </p:cNvPr>
            <p:cNvSpPr/>
            <p:nvPr/>
          </p:nvSpPr>
          <p:spPr>
            <a:xfrm>
              <a:off x="7624849" y="4022074"/>
              <a:ext cx="9526" cy="172097"/>
            </a:xfrm>
            <a:custGeom>
              <a:avLst/>
              <a:gdLst>
                <a:gd name="connsiteX0" fmla="*/ 450 w 9526"/>
                <a:gd name="connsiteY0" fmla="*/ 560 h 172097"/>
                <a:gd name="connsiteX1" fmla="*/ 450 w 9526"/>
                <a:gd name="connsiteY1" fmla="*/ 172657 h 172097"/>
              </a:gdLst>
              <a:ahLst/>
              <a:cxnLst>
                <a:cxn ang="0">
                  <a:pos x="connsiteX0" y="connsiteY0"/>
                </a:cxn>
                <a:cxn ang="0">
                  <a:pos x="connsiteX1" y="connsiteY1"/>
                </a:cxn>
              </a:cxnLst>
              <a:rect l="l" t="t" r="r" b="b"/>
              <a:pathLst>
                <a:path w="9526" h="172097">
                  <a:moveTo>
                    <a:pt x="450" y="560"/>
                  </a:moveTo>
                  <a:lnTo>
                    <a:pt x="450" y="172657"/>
                  </a:lnTo>
                </a:path>
              </a:pathLst>
            </a:custGeom>
            <a:ln w="9525" cap="flat">
              <a:solidFill>
                <a:srgbClr val="333333"/>
              </a:solidFill>
              <a:custDash>
                <a:ds d="225000" sp="225000"/>
              </a:custDash>
              <a:miter/>
            </a:ln>
          </p:spPr>
          <p:txBody>
            <a:bodyPr rtlCol="0" anchor="ctr"/>
            <a:lstStyle/>
            <a:p>
              <a:endParaRPr lang="en-IN" sz="2400"/>
            </a:p>
          </p:txBody>
        </p:sp>
        <p:sp>
          <p:nvSpPr>
            <p:cNvPr id="133" name="Freeform: Shape 132">
              <a:extLst>
                <a:ext uri="{FF2B5EF4-FFF2-40B4-BE49-F238E27FC236}">
                  <a16:creationId xmlns:a16="http://schemas.microsoft.com/office/drawing/2014/main" id="{5E3DD944-CC4A-ED38-4580-D69E4E644493}"/>
                </a:ext>
              </a:extLst>
            </p:cNvPr>
            <p:cNvSpPr/>
            <p:nvPr/>
          </p:nvSpPr>
          <p:spPr>
            <a:xfrm>
              <a:off x="7053260" y="4194171"/>
              <a:ext cx="1143178" cy="275355"/>
            </a:xfrm>
            <a:custGeom>
              <a:avLst/>
              <a:gdLst>
                <a:gd name="connsiteX0" fmla="*/ 1095996 w 1143178"/>
                <a:gd name="connsiteY0" fmla="*/ 560 h 275355"/>
                <a:gd name="connsiteX1" fmla="*/ 1143628 w 1143178"/>
                <a:gd name="connsiteY1" fmla="*/ 34979 h 275355"/>
                <a:gd name="connsiteX2" fmla="*/ 1143628 w 1143178"/>
                <a:gd name="connsiteY2" fmla="*/ 241496 h 275355"/>
                <a:gd name="connsiteX3" fmla="*/ 1095996 w 1143178"/>
                <a:gd name="connsiteY3" fmla="*/ 275915 h 275355"/>
                <a:gd name="connsiteX4" fmla="*/ 48082 w 1143178"/>
                <a:gd name="connsiteY4" fmla="*/ 275915 h 275355"/>
                <a:gd name="connsiteX5" fmla="*/ 450 w 1143178"/>
                <a:gd name="connsiteY5" fmla="*/ 241496 h 275355"/>
                <a:gd name="connsiteX6" fmla="*/ 450 w 1143178"/>
                <a:gd name="connsiteY6" fmla="*/ 34979 h 275355"/>
                <a:gd name="connsiteX7" fmla="*/ 48082 w 1143178"/>
                <a:gd name="connsiteY7" fmla="*/ 560 h 27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178" h="275355">
                  <a:moveTo>
                    <a:pt x="1095996" y="560"/>
                  </a:moveTo>
                  <a:cubicBezTo>
                    <a:pt x="1122303" y="560"/>
                    <a:pt x="1143628" y="15970"/>
                    <a:pt x="1143628" y="34979"/>
                  </a:cubicBezTo>
                  <a:lnTo>
                    <a:pt x="1143628" y="241496"/>
                  </a:lnTo>
                  <a:cubicBezTo>
                    <a:pt x="1143628" y="260505"/>
                    <a:pt x="1122303" y="275915"/>
                    <a:pt x="1095996" y="275915"/>
                  </a:cubicBezTo>
                  <a:lnTo>
                    <a:pt x="48082" y="275915"/>
                  </a:lnTo>
                  <a:cubicBezTo>
                    <a:pt x="21776" y="275915"/>
                    <a:pt x="450" y="260505"/>
                    <a:pt x="450" y="241496"/>
                  </a:cubicBezTo>
                  <a:lnTo>
                    <a:pt x="450" y="34979"/>
                  </a:lnTo>
                  <a:cubicBezTo>
                    <a:pt x="450" y="15970"/>
                    <a:pt x="21776" y="560"/>
                    <a:pt x="48082" y="560"/>
                  </a:cubicBezTo>
                  <a:close/>
                </a:path>
              </a:pathLst>
            </a:custGeom>
            <a:solidFill>
              <a:srgbClr val="F3E5F5"/>
            </a:solidFill>
            <a:ln w="19050" cap="flat">
              <a:solidFill>
                <a:srgbClr val="9C27B0"/>
              </a:solidFill>
              <a:prstDash val="solid"/>
              <a:miter/>
            </a:ln>
          </p:spPr>
          <p:txBody>
            <a:bodyPr rtlCol="0" anchor="ctr"/>
            <a:lstStyle/>
            <a:p>
              <a:endParaRPr lang="en-IN" sz="2400"/>
            </a:p>
          </p:txBody>
        </p:sp>
        <p:sp>
          <p:nvSpPr>
            <p:cNvPr id="134" name="TextBox 133">
              <a:extLst>
                <a:ext uri="{FF2B5EF4-FFF2-40B4-BE49-F238E27FC236}">
                  <a16:creationId xmlns:a16="http://schemas.microsoft.com/office/drawing/2014/main" id="{92156A65-9718-1BA6-1B90-E4B3695D5349}"/>
                </a:ext>
              </a:extLst>
            </p:cNvPr>
            <p:cNvSpPr txBox="1"/>
            <p:nvPr/>
          </p:nvSpPr>
          <p:spPr>
            <a:xfrm>
              <a:off x="7218487" y="4210406"/>
              <a:ext cx="812723" cy="107674"/>
            </a:xfrm>
            <a:prstGeom prst="rect">
              <a:avLst/>
            </a:prstGeom>
            <a:noFill/>
            <a:ln>
              <a:noFill/>
            </a:ln>
          </p:spPr>
          <p:txBody>
            <a:bodyPr wrap="none" lIns="0" tIns="0" rIns="0" bIns="0" rtlCol="0">
              <a:spAutoFit/>
            </a:bodyPr>
            <a:lstStyle/>
            <a:p>
              <a:pPr algn="ctr" defTabSz="239994">
                <a:tabLst>
                  <a:tab pos="239994" algn="l"/>
                </a:tabLst>
              </a:pPr>
              <a:r>
                <a:rPr lang="en-IN" sz="933" b="1" dirty="0">
                  <a:ln/>
                  <a:solidFill>
                    <a:srgbClr val="9C27B0"/>
                  </a:solidFill>
                  <a:latin typeface="Arial"/>
                  <a:cs typeface="Arial"/>
                  <a:sym typeface="Arial"/>
                  <a:rtl val="0"/>
                </a:rPr>
                <a:t>UE Reports to gNB</a:t>
              </a:r>
            </a:p>
          </p:txBody>
        </p:sp>
        <p:sp>
          <p:nvSpPr>
            <p:cNvPr id="135" name="TextBox 134">
              <a:extLst>
                <a:ext uri="{FF2B5EF4-FFF2-40B4-BE49-F238E27FC236}">
                  <a16:creationId xmlns:a16="http://schemas.microsoft.com/office/drawing/2014/main" id="{E04DE2A0-2134-26D0-D231-CABDC848105F}"/>
                </a:ext>
              </a:extLst>
            </p:cNvPr>
            <p:cNvSpPr txBox="1"/>
            <p:nvPr/>
          </p:nvSpPr>
          <p:spPr>
            <a:xfrm>
              <a:off x="7178211" y="4327432"/>
              <a:ext cx="893274" cy="92333"/>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9C27B0"/>
                  </a:solidFill>
                  <a:latin typeface="Arial"/>
                  <a:cs typeface="Arial"/>
                  <a:sym typeface="Arial"/>
                  <a:rtl val="0"/>
                </a:rPr>
                <a:t>Measurement Report (A4)</a:t>
              </a:r>
            </a:p>
          </p:txBody>
        </p:sp>
      </p:grpSp>
      <p:grpSp>
        <p:nvGrpSpPr>
          <p:cNvPr id="136" name="Graphic 3">
            <a:extLst>
              <a:ext uri="{FF2B5EF4-FFF2-40B4-BE49-F238E27FC236}">
                <a16:creationId xmlns:a16="http://schemas.microsoft.com/office/drawing/2014/main" id="{5855F745-86A6-0AEA-8EE2-FC9D2065E946}"/>
              </a:ext>
            </a:extLst>
          </p:cNvPr>
          <p:cNvGrpSpPr/>
          <p:nvPr/>
        </p:nvGrpSpPr>
        <p:grpSpPr>
          <a:xfrm>
            <a:off x="9874189" y="1257833"/>
            <a:ext cx="2222565" cy="1284992"/>
            <a:chOff x="6767465" y="924325"/>
            <a:chExt cx="1905297" cy="963744"/>
          </a:xfrm>
        </p:grpSpPr>
        <p:sp>
          <p:nvSpPr>
            <p:cNvPr id="137" name="Freeform: Shape 136">
              <a:extLst>
                <a:ext uri="{FF2B5EF4-FFF2-40B4-BE49-F238E27FC236}">
                  <a16:creationId xmlns:a16="http://schemas.microsoft.com/office/drawing/2014/main" id="{9785B3CF-A8A6-5EB2-6BD9-3FD7FC84D9AF}"/>
                </a:ext>
              </a:extLst>
            </p:cNvPr>
            <p:cNvSpPr/>
            <p:nvPr/>
          </p:nvSpPr>
          <p:spPr>
            <a:xfrm>
              <a:off x="6767465" y="924325"/>
              <a:ext cx="1905297" cy="963744"/>
            </a:xfrm>
            <a:custGeom>
              <a:avLst/>
              <a:gdLst>
                <a:gd name="connsiteX0" fmla="*/ 1810823 w 1905297"/>
                <a:gd name="connsiteY0" fmla="*/ 180 h 963744"/>
                <a:gd name="connsiteX1" fmla="*/ 1906087 w 1905297"/>
                <a:gd name="connsiteY1" fmla="*/ 69019 h 963744"/>
                <a:gd name="connsiteX2" fmla="*/ 1906087 w 1905297"/>
                <a:gd name="connsiteY2" fmla="*/ 895085 h 963744"/>
                <a:gd name="connsiteX3" fmla="*/ 1810823 w 1905297"/>
                <a:gd name="connsiteY3" fmla="*/ 963924 h 963744"/>
                <a:gd name="connsiteX4" fmla="*/ 96055 w 1905297"/>
                <a:gd name="connsiteY4" fmla="*/ 963924 h 963744"/>
                <a:gd name="connsiteX5" fmla="*/ 790 w 1905297"/>
                <a:gd name="connsiteY5" fmla="*/ 895085 h 963744"/>
                <a:gd name="connsiteX6" fmla="*/ 790 w 1905297"/>
                <a:gd name="connsiteY6" fmla="*/ 69019 h 963744"/>
                <a:gd name="connsiteX7" fmla="*/ 96055 w 1905297"/>
                <a:gd name="connsiteY7" fmla="*/ 180 h 96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297" h="963744">
                  <a:moveTo>
                    <a:pt x="1810823" y="180"/>
                  </a:moveTo>
                  <a:cubicBezTo>
                    <a:pt x="1863436" y="180"/>
                    <a:pt x="1906087" y="31000"/>
                    <a:pt x="1906087" y="69019"/>
                  </a:cubicBezTo>
                  <a:lnTo>
                    <a:pt x="1906087" y="895085"/>
                  </a:lnTo>
                  <a:cubicBezTo>
                    <a:pt x="1906087" y="933104"/>
                    <a:pt x="1863436" y="963924"/>
                    <a:pt x="1810823" y="963924"/>
                  </a:cubicBezTo>
                  <a:lnTo>
                    <a:pt x="96055" y="963924"/>
                  </a:lnTo>
                  <a:cubicBezTo>
                    <a:pt x="43442" y="963924"/>
                    <a:pt x="790" y="933104"/>
                    <a:pt x="790" y="895085"/>
                  </a:cubicBezTo>
                  <a:lnTo>
                    <a:pt x="790" y="69019"/>
                  </a:lnTo>
                  <a:cubicBezTo>
                    <a:pt x="790" y="31000"/>
                    <a:pt x="43442" y="180"/>
                    <a:pt x="96055" y="180"/>
                  </a:cubicBezTo>
                  <a:close/>
                </a:path>
              </a:pathLst>
            </a:custGeom>
            <a:solidFill>
              <a:srgbClr val="FFFFFF"/>
            </a:solidFill>
            <a:ln w="19050" cap="flat">
              <a:solidFill>
                <a:srgbClr val="0066CC"/>
              </a:solidFill>
              <a:prstDash val="solid"/>
              <a:miter/>
            </a:ln>
          </p:spPr>
          <p:txBody>
            <a:bodyPr rtlCol="0" anchor="ctr"/>
            <a:lstStyle/>
            <a:p>
              <a:endParaRPr lang="en-IN" sz="1867"/>
            </a:p>
          </p:txBody>
        </p:sp>
        <p:sp>
          <p:nvSpPr>
            <p:cNvPr id="138" name="TextBox 137">
              <a:extLst>
                <a:ext uri="{FF2B5EF4-FFF2-40B4-BE49-F238E27FC236}">
                  <a16:creationId xmlns:a16="http://schemas.microsoft.com/office/drawing/2014/main" id="{382B1232-5424-B4F2-393C-97A0B1C7BD02}"/>
                </a:ext>
              </a:extLst>
            </p:cNvPr>
            <p:cNvSpPr txBox="1"/>
            <p:nvPr/>
          </p:nvSpPr>
          <p:spPr>
            <a:xfrm>
              <a:off x="6947530" y="961212"/>
              <a:ext cx="1303325" cy="138499"/>
            </a:xfrm>
            <a:prstGeom prst="rect">
              <a:avLst/>
            </a:prstGeom>
            <a:noFill/>
            <a:ln>
              <a:noFill/>
            </a:ln>
          </p:spPr>
          <p:txBody>
            <a:bodyPr wrap="none" lIns="0" tIns="0" rIns="0" bIns="0" rtlCol="0">
              <a:spAutoFit/>
            </a:bodyPr>
            <a:lstStyle/>
            <a:p>
              <a:pPr defTabSz="239994">
                <a:tabLst>
                  <a:tab pos="239994" algn="l"/>
                </a:tabLst>
              </a:pPr>
              <a:r>
                <a:rPr lang="en-IN" sz="1200" b="1" dirty="0">
                  <a:ln/>
                  <a:solidFill>
                    <a:srgbClr val="0066CC"/>
                  </a:solidFill>
                  <a:latin typeface="Arial"/>
                  <a:cs typeface="Arial"/>
                  <a:sym typeface="Arial"/>
                  <a:rtl val="0"/>
                </a:rPr>
                <a:t>Event A4 Use Cases:</a:t>
              </a:r>
            </a:p>
          </p:txBody>
        </p:sp>
        <p:sp>
          <p:nvSpPr>
            <p:cNvPr id="139" name="Freeform: Shape 138">
              <a:extLst>
                <a:ext uri="{FF2B5EF4-FFF2-40B4-BE49-F238E27FC236}">
                  <a16:creationId xmlns:a16="http://schemas.microsoft.com/office/drawing/2014/main" id="{617E1780-C7C9-0D76-94F1-532C516BACFD}"/>
                </a:ext>
              </a:extLst>
            </p:cNvPr>
            <p:cNvSpPr/>
            <p:nvPr/>
          </p:nvSpPr>
          <p:spPr>
            <a:xfrm>
              <a:off x="6957995" y="1165261"/>
              <a:ext cx="1524237" cy="6883"/>
            </a:xfrm>
            <a:custGeom>
              <a:avLst/>
              <a:gdLst>
                <a:gd name="connsiteX0" fmla="*/ 790 w 1524237"/>
                <a:gd name="connsiteY0" fmla="*/ 180 h 6883"/>
                <a:gd name="connsiteX1" fmla="*/ 1525028 w 1524237"/>
                <a:gd name="connsiteY1" fmla="*/ 180 h 6883"/>
              </a:gdLst>
              <a:ahLst/>
              <a:cxnLst>
                <a:cxn ang="0">
                  <a:pos x="connsiteX0" y="connsiteY0"/>
                </a:cxn>
                <a:cxn ang="0">
                  <a:pos x="connsiteX1" y="connsiteY1"/>
                </a:cxn>
              </a:cxnLst>
              <a:rect l="l" t="t" r="r" b="b"/>
              <a:pathLst>
                <a:path w="1524237" h="6883">
                  <a:moveTo>
                    <a:pt x="790" y="180"/>
                  </a:moveTo>
                  <a:lnTo>
                    <a:pt x="1525028" y="180"/>
                  </a:lnTo>
                </a:path>
              </a:pathLst>
            </a:custGeom>
            <a:ln w="9525" cap="flat">
              <a:solidFill>
                <a:srgbClr val="0066CC"/>
              </a:solidFill>
              <a:prstDash val="solid"/>
              <a:miter/>
            </a:ln>
          </p:spPr>
          <p:txBody>
            <a:bodyPr rtlCol="0" anchor="ctr"/>
            <a:lstStyle/>
            <a:p>
              <a:endParaRPr lang="en-IN" sz="1867"/>
            </a:p>
          </p:txBody>
        </p:sp>
        <p:sp>
          <p:nvSpPr>
            <p:cNvPr id="140" name="TextBox 139">
              <a:extLst>
                <a:ext uri="{FF2B5EF4-FFF2-40B4-BE49-F238E27FC236}">
                  <a16:creationId xmlns:a16="http://schemas.microsoft.com/office/drawing/2014/main" id="{91ABB56C-59EF-B822-D151-79D0A4971864}"/>
                </a:ext>
              </a:extLst>
            </p:cNvPr>
            <p:cNvSpPr txBox="1"/>
            <p:nvPr/>
          </p:nvSpPr>
          <p:spPr>
            <a:xfrm>
              <a:off x="6771289" y="1188380"/>
              <a:ext cx="1277984"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333333"/>
                  </a:solidFill>
                  <a:latin typeface="Arial"/>
                  <a:cs typeface="Arial"/>
                  <a:sym typeface="Arial"/>
                  <a:rtl val="0"/>
                </a:rPr>
                <a:t>• Proactive handover before</a:t>
              </a:r>
            </a:p>
          </p:txBody>
        </p:sp>
        <p:sp>
          <p:nvSpPr>
            <p:cNvPr id="141" name="TextBox 140">
              <a:extLst>
                <a:ext uri="{FF2B5EF4-FFF2-40B4-BE49-F238E27FC236}">
                  <a16:creationId xmlns:a16="http://schemas.microsoft.com/office/drawing/2014/main" id="{C300BD61-67EE-39FB-2BD6-136C147A8F83}"/>
                </a:ext>
              </a:extLst>
            </p:cNvPr>
            <p:cNvSpPr txBox="1"/>
            <p:nvPr/>
          </p:nvSpPr>
          <p:spPr>
            <a:xfrm>
              <a:off x="6866555" y="1291638"/>
              <a:ext cx="1093844"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333333"/>
                  </a:solidFill>
                  <a:latin typeface="Arial"/>
                  <a:cs typeface="Arial"/>
                  <a:sym typeface="Arial"/>
                  <a:rtl val="0"/>
                </a:rPr>
                <a:t>serving cell degradation</a:t>
              </a:r>
            </a:p>
          </p:txBody>
        </p:sp>
        <p:sp>
          <p:nvSpPr>
            <p:cNvPr id="142" name="TextBox 141">
              <a:extLst>
                <a:ext uri="{FF2B5EF4-FFF2-40B4-BE49-F238E27FC236}">
                  <a16:creationId xmlns:a16="http://schemas.microsoft.com/office/drawing/2014/main" id="{5028AE5B-AB24-EBB2-5DBF-5B2E3383BEF9}"/>
                </a:ext>
              </a:extLst>
            </p:cNvPr>
            <p:cNvSpPr txBox="1"/>
            <p:nvPr/>
          </p:nvSpPr>
          <p:spPr>
            <a:xfrm>
              <a:off x="6771289" y="1429316"/>
              <a:ext cx="1143315"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333333"/>
                  </a:solidFill>
                  <a:latin typeface="Arial"/>
                  <a:cs typeface="Arial"/>
                  <a:sym typeface="Arial"/>
                  <a:rtl val="0"/>
                </a:rPr>
                <a:t>• Load balancing to good</a:t>
              </a:r>
            </a:p>
          </p:txBody>
        </p:sp>
        <p:sp>
          <p:nvSpPr>
            <p:cNvPr id="143" name="TextBox 142">
              <a:extLst>
                <a:ext uri="{FF2B5EF4-FFF2-40B4-BE49-F238E27FC236}">
                  <a16:creationId xmlns:a16="http://schemas.microsoft.com/office/drawing/2014/main" id="{1655097D-CDA7-7037-C56F-9E151C0EA16C}"/>
                </a:ext>
              </a:extLst>
            </p:cNvPr>
            <p:cNvSpPr txBox="1"/>
            <p:nvPr/>
          </p:nvSpPr>
          <p:spPr>
            <a:xfrm>
              <a:off x="6866555" y="1532574"/>
              <a:ext cx="967420"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333333"/>
                  </a:solidFill>
                  <a:latin typeface="Arial"/>
                  <a:cs typeface="Arial"/>
                  <a:sym typeface="Arial"/>
                  <a:rtl val="0"/>
                </a:rPr>
                <a:t>quality neighbor cells</a:t>
              </a:r>
            </a:p>
          </p:txBody>
        </p:sp>
        <p:sp>
          <p:nvSpPr>
            <p:cNvPr id="144" name="TextBox 143">
              <a:extLst>
                <a:ext uri="{FF2B5EF4-FFF2-40B4-BE49-F238E27FC236}">
                  <a16:creationId xmlns:a16="http://schemas.microsoft.com/office/drawing/2014/main" id="{4136C34E-7250-5F7F-9DD5-9DFDFA005B1A}"/>
                </a:ext>
              </a:extLst>
            </p:cNvPr>
            <p:cNvSpPr txBox="1"/>
            <p:nvPr/>
          </p:nvSpPr>
          <p:spPr>
            <a:xfrm>
              <a:off x="6771289" y="1670252"/>
              <a:ext cx="1146063"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333333"/>
                  </a:solidFill>
                  <a:latin typeface="Arial"/>
                  <a:cs typeface="Arial"/>
                  <a:sym typeface="Arial"/>
                  <a:rtl val="0"/>
                </a:rPr>
                <a:t>• Anticipating serving cell</a:t>
              </a:r>
            </a:p>
          </p:txBody>
        </p:sp>
        <p:sp>
          <p:nvSpPr>
            <p:cNvPr id="145" name="TextBox 144">
              <a:extLst>
                <a:ext uri="{FF2B5EF4-FFF2-40B4-BE49-F238E27FC236}">
                  <a16:creationId xmlns:a16="http://schemas.microsoft.com/office/drawing/2014/main" id="{05234C67-9863-4101-AD4B-DB318CFEF5BF}"/>
                </a:ext>
              </a:extLst>
            </p:cNvPr>
            <p:cNvSpPr txBox="1"/>
            <p:nvPr/>
          </p:nvSpPr>
          <p:spPr>
            <a:xfrm>
              <a:off x="6866555" y="1773510"/>
              <a:ext cx="1025136"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333333"/>
                  </a:solidFill>
                  <a:latin typeface="Arial"/>
                  <a:cs typeface="Arial"/>
                  <a:sym typeface="Arial"/>
                  <a:rtl val="0"/>
                </a:rPr>
                <a:t>failure or maintenance</a:t>
              </a:r>
            </a:p>
          </p:txBody>
        </p:sp>
      </p:grpSp>
      <p:grpSp>
        <p:nvGrpSpPr>
          <p:cNvPr id="146" name="Graphic 3">
            <a:extLst>
              <a:ext uri="{FF2B5EF4-FFF2-40B4-BE49-F238E27FC236}">
                <a16:creationId xmlns:a16="http://schemas.microsoft.com/office/drawing/2014/main" id="{B20CA9BB-F49A-DA8C-A7F9-62B1AD73E529}"/>
              </a:ext>
            </a:extLst>
          </p:cNvPr>
          <p:cNvGrpSpPr/>
          <p:nvPr/>
        </p:nvGrpSpPr>
        <p:grpSpPr>
          <a:xfrm>
            <a:off x="9874187" y="2634611"/>
            <a:ext cx="2222564" cy="734280"/>
            <a:chOff x="6767465" y="1956908"/>
            <a:chExt cx="1905297" cy="550710"/>
          </a:xfrm>
        </p:grpSpPr>
        <p:sp>
          <p:nvSpPr>
            <p:cNvPr id="147" name="Freeform: Shape 146">
              <a:extLst>
                <a:ext uri="{FF2B5EF4-FFF2-40B4-BE49-F238E27FC236}">
                  <a16:creationId xmlns:a16="http://schemas.microsoft.com/office/drawing/2014/main" id="{DC89AF24-2073-5346-6D93-CA08F3A32505}"/>
                </a:ext>
              </a:extLst>
            </p:cNvPr>
            <p:cNvSpPr/>
            <p:nvPr/>
          </p:nvSpPr>
          <p:spPr>
            <a:xfrm>
              <a:off x="6767465" y="1956908"/>
              <a:ext cx="1905297" cy="550710"/>
            </a:xfrm>
            <a:custGeom>
              <a:avLst/>
              <a:gdLst>
                <a:gd name="connsiteX0" fmla="*/ 1810823 w 1905297"/>
                <a:gd name="connsiteY0" fmla="*/ 300 h 550710"/>
                <a:gd name="connsiteX1" fmla="*/ 1906087 w 1905297"/>
                <a:gd name="connsiteY1" fmla="*/ 69139 h 550710"/>
                <a:gd name="connsiteX2" fmla="*/ 1906087 w 1905297"/>
                <a:gd name="connsiteY2" fmla="*/ 482172 h 550710"/>
                <a:gd name="connsiteX3" fmla="*/ 1810823 w 1905297"/>
                <a:gd name="connsiteY3" fmla="*/ 551011 h 550710"/>
                <a:gd name="connsiteX4" fmla="*/ 96055 w 1905297"/>
                <a:gd name="connsiteY4" fmla="*/ 551011 h 550710"/>
                <a:gd name="connsiteX5" fmla="*/ 790 w 1905297"/>
                <a:gd name="connsiteY5" fmla="*/ 482172 h 550710"/>
                <a:gd name="connsiteX6" fmla="*/ 790 w 1905297"/>
                <a:gd name="connsiteY6" fmla="*/ 69139 h 550710"/>
                <a:gd name="connsiteX7" fmla="*/ 96055 w 1905297"/>
                <a:gd name="connsiteY7" fmla="*/ 300 h 55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297" h="550710">
                  <a:moveTo>
                    <a:pt x="1810823" y="300"/>
                  </a:moveTo>
                  <a:cubicBezTo>
                    <a:pt x="1863436" y="300"/>
                    <a:pt x="1906087" y="31120"/>
                    <a:pt x="1906087" y="69139"/>
                  </a:cubicBezTo>
                  <a:lnTo>
                    <a:pt x="1906087" y="482172"/>
                  </a:lnTo>
                  <a:cubicBezTo>
                    <a:pt x="1906087" y="520191"/>
                    <a:pt x="1863436" y="551011"/>
                    <a:pt x="1810823" y="551011"/>
                  </a:cubicBezTo>
                  <a:lnTo>
                    <a:pt x="96055" y="551011"/>
                  </a:lnTo>
                  <a:cubicBezTo>
                    <a:pt x="43442" y="551011"/>
                    <a:pt x="790" y="520191"/>
                    <a:pt x="790" y="482172"/>
                  </a:cubicBezTo>
                  <a:lnTo>
                    <a:pt x="790" y="69139"/>
                  </a:lnTo>
                  <a:cubicBezTo>
                    <a:pt x="790" y="31120"/>
                    <a:pt x="43442" y="300"/>
                    <a:pt x="96055" y="300"/>
                  </a:cubicBezTo>
                  <a:close/>
                </a:path>
              </a:pathLst>
            </a:custGeom>
            <a:solidFill>
              <a:srgbClr val="E6F4FF"/>
            </a:solidFill>
            <a:ln w="19050" cap="flat">
              <a:solidFill>
                <a:srgbClr val="0066CC"/>
              </a:solidFill>
              <a:prstDash val="solid"/>
              <a:miter/>
            </a:ln>
          </p:spPr>
          <p:txBody>
            <a:bodyPr rtlCol="0" anchor="ctr"/>
            <a:lstStyle/>
            <a:p>
              <a:endParaRPr lang="en-IN" sz="1867"/>
            </a:p>
          </p:txBody>
        </p:sp>
        <p:sp>
          <p:nvSpPr>
            <p:cNvPr id="148" name="TextBox 147">
              <a:extLst>
                <a:ext uri="{FF2B5EF4-FFF2-40B4-BE49-F238E27FC236}">
                  <a16:creationId xmlns:a16="http://schemas.microsoft.com/office/drawing/2014/main" id="{27DD1E86-3289-B24D-4B38-EC5B5F01DA60}"/>
                </a:ext>
              </a:extLst>
            </p:cNvPr>
            <p:cNvSpPr txBox="1"/>
            <p:nvPr/>
          </p:nvSpPr>
          <p:spPr>
            <a:xfrm>
              <a:off x="7128533" y="1993795"/>
              <a:ext cx="963299" cy="138500"/>
            </a:xfrm>
            <a:prstGeom prst="rect">
              <a:avLst/>
            </a:prstGeom>
            <a:noFill/>
            <a:ln>
              <a:noFill/>
            </a:ln>
          </p:spPr>
          <p:txBody>
            <a:bodyPr wrap="none" lIns="0" tIns="0" rIns="0" bIns="0" rtlCol="0">
              <a:spAutoFit/>
            </a:bodyPr>
            <a:lstStyle/>
            <a:p>
              <a:pPr defTabSz="239994">
                <a:tabLst>
                  <a:tab pos="239994" algn="l"/>
                </a:tabLst>
              </a:pPr>
              <a:r>
                <a:rPr lang="en-IN" sz="1200" b="1" dirty="0">
                  <a:ln/>
                  <a:solidFill>
                    <a:srgbClr val="0066CC"/>
                  </a:solidFill>
                  <a:latin typeface="Arial"/>
                  <a:cs typeface="Arial"/>
                  <a:sym typeface="Arial"/>
                  <a:rtl val="0"/>
                </a:rPr>
                <a:t>A4 Parameters:</a:t>
              </a:r>
            </a:p>
          </p:txBody>
        </p:sp>
        <p:sp>
          <p:nvSpPr>
            <p:cNvPr id="149" name="Freeform: Shape 148">
              <a:extLst>
                <a:ext uri="{FF2B5EF4-FFF2-40B4-BE49-F238E27FC236}">
                  <a16:creationId xmlns:a16="http://schemas.microsoft.com/office/drawing/2014/main" id="{F37F1DCB-9A4B-4035-1C6A-EE9F010A3331}"/>
                </a:ext>
              </a:extLst>
            </p:cNvPr>
            <p:cNvSpPr/>
            <p:nvPr/>
          </p:nvSpPr>
          <p:spPr>
            <a:xfrm>
              <a:off x="6957995" y="2197844"/>
              <a:ext cx="1524237" cy="6883"/>
            </a:xfrm>
            <a:custGeom>
              <a:avLst/>
              <a:gdLst>
                <a:gd name="connsiteX0" fmla="*/ 790 w 1524237"/>
                <a:gd name="connsiteY0" fmla="*/ 300 h 6883"/>
                <a:gd name="connsiteX1" fmla="*/ 1525028 w 1524237"/>
                <a:gd name="connsiteY1" fmla="*/ 300 h 6883"/>
              </a:gdLst>
              <a:ahLst/>
              <a:cxnLst>
                <a:cxn ang="0">
                  <a:pos x="connsiteX0" y="connsiteY0"/>
                </a:cxn>
                <a:cxn ang="0">
                  <a:pos x="connsiteX1" y="connsiteY1"/>
                </a:cxn>
              </a:cxnLst>
              <a:rect l="l" t="t" r="r" b="b"/>
              <a:pathLst>
                <a:path w="1524237" h="6883">
                  <a:moveTo>
                    <a:pt x="790" y="300"/>
                  </a:moveTo>
                  <a:lnTo>
                    <a:pt x="1525028" y="300"/>
                  </a:lnTo>
                </a:path>
              </a:pathLst>
            </a:custGeom>
            <a:ln w="9525" cap="flat">
              <a:solidFill>
                <a:srgbClr val="0066CC"/>
              </a:solidFill>
              <a:prstDash val="solid"/>
              <a:miter/>
            </a:ln>
          </p:spPr>
          <p:txBody>
            <a:bodyPr rtlCol="0" anchor="ctr"/>
            <a:lstStyle/>
            <a:p>
              <a:endParaRPr lang="en-IN" sz="1867"/>
            </a:p>
          </p:txBody>
        </p:sp>
        <p:sp>
          <p:nvSpPr>
            <p:cNvPr id="150" name="TextBox 149">
              <a:extLst>
                <a:ext uri="{FF2B5EF4-FFF2-40B4-BE49-F238E27FC236}">
                  <a16:creationId xmlns:a16="http://schemas.microsoft.com/office/drawing/2014/main" id="{EBD982F3-5FA4-E5C4-5578-E9E020676A9E}"/>
                </a:ext>
              </a:extLst>
            </p:cNvPr>
            <p:cNvSpPr txBox="1"/>
            <p:nvPr/>
          </p:nvSpPr>
          <p:spPr>
            <a:xfrm>
              <a:off x="6771289" y="2220963"/>
              <a:ext cx="1157057"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333333"/>
                  </a:solidFill>
                  <a:latin typeface="Arial"/>
                  <a:cs typeface="Arial"/>
                  <a:sym typeface="Arial"/>
                  <a:rtl val="0"/>
                </a:rPr>
                <a:t>• Threshold_A4: -90 dBm</a:t>
              </a:r>
            </a:p>
          </p:txBody>
        </p:sp>
        <p:sp>
          <p:nvSpPr>
            <p:cNvPr id="151" name="TextBox 150">
              <a:extLst>
                <a:ext uri="{FF2B5EF4-FFF2-40B4-BE49-F238E27FC236}">
                  <a16:creationId xmlns:a16="http://schemas.microsoft.com/office/drawing/2014/main" id="{99F87D02-D943-317F-27ED-87E7D01BB425}"/>
                </a:ext>
              </a:extLst>
            </p:cNvPr>
            <p:cNvSpPr txBox="1"/>
            <p:nvPr/>
          </p:nvSpPr>
          <p:spPr>
            <a:xfrm>
              <a:off x="6771289" y="2358641"/>
              <a:ext cx="1030633"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333333"/>
                  </a:solidFill>
                  <a:latin typeface="Arial"/>
                  <a:cs typeface="Arial"/>
                  <a:sym typeface="Arial"/>
                  <a:rtl val="0"/>
                </a:rPr>
                <a:t>• Time-to-Trigger: 1.5s</a:t>
              </a:r>
            </a:p>
          </p:txBody>
        </p:sp>
      </p:grpSp>
      <p:grpSp>
        <p:nvGrpSpPr>
          <p:cNvPr id="152" name="Graphic 3">
            <a:extLst>
              <a:ext uri="{FF2B5EF4-FFF2-40B4-BE49-F238E27FC236}">
                <a16:creationId xmlns:a16="http://schemas.microsoft.com/office/drawing/2014/main" id="{711882A2-8A2C-D97B-386B-E15EE9A30AFC}"/>
              </a:ext>
            </a:extLst>
          </p:cNvPr>
          <p:cNvGrpSpPr/>
          <p:nvPr/>
        </p:nvGrpSpPr>
        <p:grpSpPr>
          <a:xfrm>
            <a:off x="9874187" y="3368892"/>
            <a:ext cx="2222564" cy="734280"/>
            <a:chOff x="6767465" y="2507619"/>
            <a:chExt cx="1905297" cy="550710"/>
          </a:xfrm>
        </p:grpSpPr>
        <p:sp>
          <p:nvSpPr>
            <p:cNvPr id="153" name="Freeform: Shape 152">
              <a:extLst>
                <a:ext uri="{FF2B5EF4-FFF2-40B4-BE49-F238E27FC236}">
                  <a16:creationId xmlns:a16="http://schemas.microsoft.com/office/drawing/2014/main" id="{08451818-116C-3A55-1291-B2F6244C3594}"/>
                </a:ext>
              </a:extLst>
            </p:cNvPr>
            <p:cNvSpPr/>
            <p:nvPr/>
          </p:nvSpPr>
          <p:spPr>
            <a:xfrm>
              <a:off x="6767465" y="2507619"/>
              <a:ext cx="1905297" cy="550710"/>
            </a:xfrm>
            <a:custGeom>
              <a:avLst/>
              <a:gdLst>
                <a:gd name="connsiteX0" fmla="*/ 1810823 w 1905297"/>
                <a:gd name="connsiteY0" fmla="*/ 380 h 550710"/>
                <a:gd name="connsiteX1" fmla="*/ 1906087 w 1905297"/>
                <a:gd name="connsiteY1" fmla="*/ 69219 h 550710"/>
                <a:gd name="connsiteX2" fmla="*/ 1906087 w 1905297"/>
                <a:gd name="connsiteY2" fmla="*/ 482252 h 550710"/>
                <a:gd name="connsiteX3" fmla="*/ 1810823 w 1905297"/>
                <a:gd name="connsiteY3" fmla="*/ 551091 h 550710"/>
                <a:gd name="connsiteX4" fmla="*/ 96055 w 1905297"/>
                <a:gd name="connsiteY4" fmla="*/ 551091 h 550710"/>
                <a:gd name="connsiteX5" fmla="*/ 790 w 1905297"/>
                <a:gd name="connsiteY5" fmla="*/ 482252 h 550710"/>
                <a:gd name="connsiteX6" fmla="*/ 790 w 1905297"/>
                <a:gd name="connsiteY6" fmla="*/ 69219 h 550710"/>
                <a:gd name="connsiteX7" fmla="*/ 96055 w 1905297"/>
                <a:gd name="connsiteY7" fmla="*/ 380 h 55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297" h="550710">
                  <a:moveTo>
                    <a:pt x="1810823" y="380"/>
                  </a:moveTo>
                  <a:cubicBezTo>
                    <a:pt x="1863436" y="380"/>
                    <a:pt x="1906087" y="31200"/>
                    <a:pt x="1906087" y="69219"/>
                  </a:cubicBezTo>
                  <a:lnTo>
                    <a:pt x="1906087" y="482252"/>
                  </a:lnTo>
                  <a:cubicBezTo>
                    <a:pt x="1906087" y="520271"/>
                    <a:pt x="1863436" y="551091"/>
                    <a:pt x="1810823" y="551091"/>
                  </a:cubicBezTo>
                  <a:lnTo>
                    <a:pt x="96055" y="551091"/>
                  </a:lnTo>
                  <a:cubicBezTo>
                    <a:pt x="43442" y="551091"/>
                    <a:pt x="790" y="520271"/>
                    <a:pt x="790" y="482252"/>
                  </a:cubicBezTo>
                  <a:lnTo>
                    <a:pt x="790" y="69219"/>
                  </a:lnTo>
                  <a:cubicBezTo>
                    <a:pt x="790" y="31200"/>
                    <a:pt x="43442" y="380"/>
                    <a:pt x="96055" y="380"/>
                  </a:cubicBezTo>
                  <a:close/>
                </a:path>
              </a:pathLst>
            </a:custGeom>
            <a:solidFill>
              <a:srgbClr val="FFF3E0"/>
            </a:solidFill>
            <a:ln w="19050" cap="flat">
              <a:solidFill>
                <a:srgbClr val="FF9800"/>
              </a:solidFill>
              <a:prstDash val="solid"/>
              <a:miter/>
            </a:ln>
          </p:spPr>
          <p:txBody>
            <a:bodyPr rtlCol="0" anchor="ctr"/>
            <a:lstStyle/>
            <a:p>
              <a:endParaRPr lang="en-IN" sz="1867"/>
            </a:p>
          </p:txBody>
        </p:sp>
        <p:sp>
          <p:nvSpPr>
            <p:cNvPr id="154" name="TextBox 153">
              <a:extLst>
                <a:ext uri="{FF2B5EF4-FFF2-40B4-BE49-F238E27FC236}">
                  <a16:creationId xmlns:a16="http://schemas.microsoft.com/office/drawing/2014/main" id="{EE73A380-9B9A-BABB-356A-91EFDF2629D5}"/>
                </a:ext>
              </a:extLst>
            </p:cNvPr>
            <p:cNvSpPr txBox="1"/>
            <p:nvPr/>
          </p:nvSpPr>
          <p:spPr>
            <a:xfrm>
              <a:off x="7109480" y="2544505"/>
              <a:ext cx="1004524" cy="138500"/>
            </a:xfrm>
            <a:prstGeom prst="rect">
              <a:avLst/>
            </a:prstGeom>
            <a:noFill/>
            <a:ln>
              <a:noFill/>
            </a:ln>
          </p:spPr>
          <p:txBody>
            <a:bodyPr wrap="none" lIns="0" tIns="0" rIns="0" bIns="0" rtlCol="0">
              <a:spAutoFit/>
            </a:bodyPr>
            <a:lstStyle/>
            <a:p>
              <a:pPr defTabSz="239994">
                <a:tabLst>
                  <a:tab pos="239994" algn="l"/>
                </a:tabLst>
              </a:pPr>
              <a:r>
                <a:rPr lang="en-IN" sz="1200" b="1" dirty="0">
                  <a:ln/>
                  <a:solidFill>
                    <a:srgbClr val="FF9800"/>
                  </a:solidFill>
                  <a:latin typeface="Arial"/>
                  <a:cs typeface="Arial"/>
                  <a:sym typeface="Arial"/>
                  <a:rtl val="0"/>
                </a:rPr>
                <a:t>Key Distinction:</a:t>
              </a:r>
            </a:p>
          </p:txBody>
        </p:sp>
        <p:sp>
          <p:nvSpPr>
            <p:cNvPr id="155" name="Freeform: Shape 154">
              <a:extLst>
                <a:ext uri="{FF2B5EF4-FFF2-40B4-BE49-F238E27FC236}">
                  <a16:creationId xmlns:a16="http://schemas.microsoft.com/office/drawing/2014/main" id="{23553DBC-0371-3B17-DC13-0603B3154733}"/>
                </a:ext>
              </a:extLst>
            </p:cNvPr>
            <p:cNvSpPr/>
            <p:nvPr/>
          </p:nvSpPr>
          <p:spPr>
            <a:xfrm>
              <a:off x="6957995" y="2748555"/>
              <a:ext cx="1524237" cy="6883"/>
            </a:xfrm>
            <a:custGeom>
              <a:avLst/>
              <a:gdLst>
                <a:gd name="connsiteX0" fmla="*/ 790 w 1524237"/>
                <a:gd name="connsiteY0" fmla="*/ 380 h 6883"/>
                <a:gd name="connsiteX1" fmla="*/ 1525028 w 1524237"/>
                <a:gd name="connsiteY1" fmla="*/ 380 h 6883"/>
              </a:gdLst>
              <a:ahLst/>
              <a:cxnLst>
                <a:cxn ang="0">
                  <a:pos x="connsiteX0" y="connsiteY0"/>
                </a:cxn>
                <a:cxn ang="0">
                  <a:pos x="connsiteX1" y="connsiteY1"/>
                </a:cxn>
              </a:cxnLst>
              <a:rect l="l" t="t" r="r" b="b"/>
              <a:pathLst>
                <a:path w="1524237" h="6883">
                  <a:moveTo>
                    <a:pt x="790" y="380"/>
                  </a:moveTo>
                  <a:lnTo>
                    <a:pt x="1525028" y="380"/>
                  </a:lnTo>
                </a:path>
              </a:pathLst>
            </a:custGeom>
            <a:ln w="9525" cap="flat">
              <a:solidFill>
                <a:srgbClr val="FF9800"/>
              </a:solidFill>
              <a:prstDash val="solid"/>
              <a:miter/>
            </a:ln>
          </p:spPr>
          <p:txBody>
            <a:bodyPr rtlCol="0" anchor="ctr"/>
            <a:lstStyle/>
            <a:p>
              <a:endParaRPr lang="en-IN" sz="1867"/>
            </a:p>
          </p:txBody>
        </p:sp>
        <p:sp>
          <p:nvSpPr>
            <p:cNvPr id="156" name="TextBox 155">
              <a:extLst>
                <a:ext uri="{FF2B5EF4-FFF2-40B4-BE49-F238E27FC236}">
                  <a16:creationId xmlns:a16="http://schemas.microsoft.com/office/drawing/2014/main" id="{D114606E-E454-B04A-36DF-ECA2472C897E}"/>
                </a:ext>
              </a:extLst>
            </p:cNvPr>
            <p:cNvSpPr txBox="1"/>
            <p:nvPr/>
          </p:nvSpPr>
          <p:spPr>
            <a:xfrm>
              <a:off x="6771289" y="2771674"/>
              <a:ext cx="1354939"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333333"/>
                  </a:solidFill>
                  <a:latin typeface="Arial"/>
                  <a:cs typeface="Arial"/>
                  <a:sym typeface="Arial"/>
                  <a:rtl val="0"/>
                </a:rPr>
                <a:t>• Absolute neighbor threshold</a:t>
              </a:r>
            </a:p>
          </p:txBody>
        </p:sp>
        <p:sp>
          <p:nvSpPr>
            <p:cNvPr id="157" name="TextBox 156">
              <a:extLst>
                <a:ext uri="{FF2B5EF4-FFF2-40B4-BE49-F238E27FC236}">
                  <a16:creationId xmlns:a16="http://schemas.microsoft.com/office/drawing/2014/main" id="{668F7774-FB67-C2DE-92AA-80A2FE76D451}"/>
                </a:ext>
              </a:extLst>
            </p:cNvPr>
            <p:cNvSpPr txBox="1"/>
            <p:nvPr/>
          </p:nvSpPr>
          <p:spPr>
            <a:xfrm>
              <a:off x="6771289" y="2909351"/>
              <a:ext cx="1302720"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333333"/>
                  </a:solidFill>
                  <a:latin typeface="Arial"/>
                  <a:cs typeface="Arial"/>
                  <a:sym typeface="Arial"/>
                  <a:rtl val="0"/>
                </a:rPr>
                <a:t>• Independent of serving cell</a:t>
              </a:r>
            </a:p>
          </p:txBody>
        </p:sp>
      </p:grpSp>
    </p:spTree>
    <p:extLst>
      <p:ext uri="{BB962C8B-B14F-4D97-AF65-F5344CB8AC3E}">
        <p14:creationId xmlns:p14="http://schemas.microsoft.com/office/powerpoint/2010/main" val="17040117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72A488DE-E36D-7A47-279D-C7FCB842E881}"/>
              </a:ext>
            </a:extLst>
          </p:cNvPr>
          <p:cNvSpPr/>
          <p:nvPr/>
        </p:nvSpPr>
        <p:spPr>
          <a:xfrm>
            <a:off x="1055272" y="360325"/>
            <a:ext cx="9969045" cy="548612"/>
          </a:xfrm>
          <a:custGeom>
            <a:avLst/>
            <a:gdLst>
              <a:gd name="connsiteX0" fmla="*/ 7383324 w 7476784"/>
              <a:gd name="connsiteY0" fmla="*/ 0 h 411459"/>
              <a:gd name="connsiteX1" fmla="*/ 7476784 w 7476784"/>
              <a:gd name="connsiteY1" fmla="*/ 68577 h 411459"/>
              <a:gd name="connsiteX2" fmla="*/ 7476784 w 7476784"/>
              <a:gd name="connsiteY2" fmla="*/ 342883 h 411459"/>
              <a:gd name="connsiteX3" fmla="*/ 7383324 w 7476784"/>
              <a:gd name="connsiteY3" fmla="*/ 411459 h 411459"/>
              <a:gd name="connsiteX4" fmla="*/ 93460 w 7476784"/>
              <a:gd name="connsiteY4" fmla="*/ 411459 h 411459"/>
              <a:gd name="connsiteX5" fmla="*/ 0 w 7476784"/>
              <a:gd name="connsiteY5" fmla="*/ 342883 h 411459"/>
              <a:gd name="connsiteX6" fmla="*/ 0 w 7476784"/>
              <a:gd name="connsiteY6" fmla="*/ 68577 h 411459"/>
              <a:gd name="connsiteX7" fmla="*/ 93460 w 7476784"/>
              <a:gd name="connsiteY7" fmla="*/ 0 h 41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784" h="411459">
                <a:moveTo>
                  <a:pt x="7383324" y="0"/>
                </a:moveTo>
                <a:cubicBezTo>
                  <a:pt x="7434941" y="0"/>
                  <a:pt x="7476784" y="30703"/>
                  <a:pt x="7476784" y="68577"/>
                </a:cubicBezTo>
                <a:lnTo>
                  <a:pt x="7476784" y="342883"/>
                </a:lnTo>
                <a:cubicBezTo>
                  <a:pt x="7476784" y="380757"/>
                  <a:pt x="7434941" y="411459"/>
                  <a:pt x="7383324" y="411459"/>
                </a:cubicBezTo>
                <a:lnTo>
                  <a:pt x="93460" y="411459"/>
                </a:lnTo>
                <a:cubicBezTo>
                  <a:pt x="41843" y="411459"/>
                  <a:pt x="0" y="380757"/>
                  <a:pt x="0" y="342883"/>
                </a:cubicBezTo>
                <a:lnTo>
                  <a:pt x="0" y="68577"/>
                </a:lnTo>
                <a:cubicBezTo>
                  <a:pt x="0" y="30703"/>
                  <a:pt x="41843" y="0"/>
                  <a:pt x="93460" y="0"/>
                </a:cubicBezTo>
                <a:close/>
              </a:path>
            </a:pathLst>
          </a:custGeom>
          <a:solidFill>
            <a:srgbClr val="F1E9FC"/>
          </a:solidFill>
          <a:ln w="9345" cap="flat">
            <a:noFill/>
            <a:prstDash val="solid"/>
            <a:miter/>
          </a:ln>
        </p:spPr>
        <p:txBody>
          <a:bodyPr rtlCol="0" anchor="ctr"/>
          <a:lstStyle/>
          <a:p>
            <a:endParaRPr lang="en-IN" sz="2133"/>
          </a:p>
        </p:txBody>
      </p:sp>
      <p:sp>
        <p:nvSpPr>
          <p:cNvPr id="10" name="TextBox 9">
            <a:extLst>
              <a:ext uri="{FF2B5EF4-FFF2-40B4-BE49-F238E27FC236}">
                <a16:creationId xmlns:a16="http://schemas.microsoft.com/office/drawing/2014/main" id="{5FA747AB-5000-A849-A6DC-4898F81FC32C}"/>
              </a:ext>
            </a:extLst>
          </p:cNvPr>
          <p:cNvSpPr txBox="1"/>
          <p:nvPr/>
        </p:nvSpPr>
        <p:spPr>
          <a:xfrm>
            <a:off x="3139003" y="390800"/>
            <a:ext cx="5647828" cy="328231"/>
          </a:xfrm>
          <a:prstGeom prst="rect">
            <a:avLst/>
          </a:prstGeom>
          <a:noFill/>
          <a:ln>
            <a:noFill/>
          </a:ln>
        </p:spPr>
        <p:txBody>
          <a:bodyPr wrap="none" lIns="0" tIns="0" rIns="0" bIns="0" rtlCol="0">
            <a:spAutoFit/>
          </a:bodyPr>
          <a:lstStyle/>
          <a:p>
            <a:pPr defTabSz="239994">
              <a:tabLst>
                <a:tab pos="239994" algn="l"/>
              </a:tabLst>
            </a:pPr>
            <a:r>
              <a:rPr lang="en-IN" sz="2133" b="1" dirty="0">
                <a:ln/>
                <a:solidFill>
                  <a:srgbClr val="6A11CB"/>
                </a:solidFill>
                <a:latin typeface="Arial"/>
                <a:cs typeface="Arial"/>
                <a:sym typeface="Arial"/>
                <a:rtl val="0"/>
              </a:rPr>
              <a:t>Event A5: Dual Threshold Handover Trigger</a:t>
            </a:r>
          </a:p>
        </p:txBody>
      </p:sp>
      <p:sp>
        <p:nvSpPr>
          <p:cNvPr id="11" name="TextBox 10">
            <a:extLst>
              <a:ext uri="{FF2B5EF4-FFF2-40B4-BE49-F238E27FC236}">
                <a16:creationId xmlns:a16="http://schemas.microsoft.com/office/drawing/2014/main" id="{FCCD64DE-51B3-F3D8-156F-B8D91901E48D}"/>
              </a:ext>
            </a:extLst>
          </p:cNvPr>
          <p:cNvSpPr txBox="1"/>
          <p:nvPr/>
        </p:nvSpPr>
        <p:spPr>
          <a:xfrm>
            <a:off x="3531533" y="683393"/>
            <a:ext cx="4615494" cy="205121"/>
          </a:xfrm>
          <a:prstGeom prst="rect">
            <a:avLst/>
          </a:prstGeom>
          <a:noFill/>
          <a:ln>
            <a:noFill/>
          </a:ln>
        </p:spPr>
        <p:txBody>
          <a:bodyPr wrap="none" lIns="0" tIns="0" rIns="0" bIns="0" rtlCol="0">
            <a:spAutoFit/>
          </a:bodyPr>
          <a:lstStyle/>
          <a:p>
            <a:pPr defTabSz="239994">
              <a:tabLst>
                <a:tab pos="239994" algn="l"/>
              </a:tabLst>
            </a:pPr>
            <a:r>
              <a:rPr lang="en-IN" sz="1333" dirty="0">
                <a:ln/>
                <a:solidFill>
                  <a:srgbClr val="666666"/>
                </a:solidFill>
                <a:latin typeface="Arial"/>
                <a:cs typeface="Arial"/>
                <a:sym typeface="Arial"/>
                <a:rtl val="0"/>
              </a:rPr>
              <a:t>Condition: Ms &lt; Threshold_A5_1 AND Mn &gt; Threshold_A5_2</a:t>
            </a:r>
          </a:p>
        </p:txBody>
      </p:sp>
      <p:grpSp>
        <p:nvGrpSpPr>
          <p:cNvPr id="12" name="Graphic 4">
            <a:extLst>
              <a:ext uri="{FF2B5EF4-FFF2-40B4-BE49-F238E27FC236}">
                <a16:creationId xmlns:a16="http://schemas.microsoft.com/office/drawing/2014/main" id="{403EFE61-A1E5-489E-5313-2A917941985C}"/>
              </a:ext>
            </a:extLst>
          </p:cNvPr>
          <p:cNvGrpSpPr/>
          <p:nvPr/>
        </p:nvGrpSpPr>
        <p:grpSpPr>
          <a:xfrm>
            <a:off x="33" y="1274678"/>
            <a:ext cx="9840460" cy="2402617"/>
            <a:chOff x="24" y="956008"/>
            <a:chExt cx="7380345" cy="1801962"/>
          </a:xfrm>
        </p:grpSpPr>
        <p:sp>
          <p:nvSpPr>
            <p:cNvPr id="13" name="Freeform: Shape 12">
              <a:extLst>
                <a:ext uri="{FF2B5EF4-FFF2-40B4-BE49-F238E27FC236}">
                  <a16:creationId xmlns:a16="http://schemas.microsoft.com/office/drawing/2014/main" id="{47159A96-8255-DD59-3599-28E33C50EE86}"/>
                </a:ext>
              </a:extLst>
            </p:cNvPr>
            <p:cNvSpPr/>
            <p:nvPr/>
          </p:nvSpPr>
          <p:spPr>
            <a:xfrm>
              <a:off x="791454" y="956008"/>
              <a:ext cx="6542186" cy="1508684"/>
            </a:xfrm>
            <a:custGeom>
              <a:avLst/>
              <a:gdLst>
                <a:gd name="connsiteX0" fmla="*/ 6495506 w 6542186"/>
                <a:gd name="connsiteY0" fmla="*/ 120 h 1508684"/>
                <a:gd name="connsiteX1" fmla="*/ 6542236 w 6542186"/>
                <a:gd name="connsiteY1" fmla="*/ 34408 h 1508684"/>
                <a:gd name="connsiteX2" fmla="*/ 6542236 w 6542186"/>
                <a:gd name="connsiteY2" fmla="*/ 1474516 h 1508684"/>
                <a:gd name="connsiteX3" fmla="*/ 6495506 w 6542186"/>
                <a:gd name="connsiteY3" fmla="*/ 1508804 h 1508684"/>
                <a:gd name="connsiteX4" fmla="*/ 46780 w 6542186"/>
                <a:gd name="connsiteY4" fmla="*/ 1508804 h 1508684"/>
                <a:gd name="connsiteX5" fmla="*/ 50 w 6542186"/>
                <a:gd name="connsiteY5" fmla="*/ 1474516 h 1508684"/>
                <a:gd name="connsiteX6" fmla="*/ 50 w 6542186"/>
                <a:gd name="connsiteY6" fmla="*/ 34408 h 1508684"/>
                <a:gd name="connsiteX7" fmla="*/ 46780 w 6542186"/>
                <a:gd name="connsiteY7" fmla="*/ 120 h 150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2186" h="1508684">
                  <a:moveTo>
                    <a:pt x="6495506" y="120"/>
                  </a:moveTo>
                  <a:cubicBezTo>
                    <a:pt x="6521314" y="120"/>
                    <a:pt x="6542236" y="15471"/>
                    <a:pt x="6542236" y="34408"/>
                  </a:cubicBezTo>
                  <a:lnTo>
                    <a:pt x="6542236" y="1474516"/>
                  </a:lnTo>
                  <a:cubicBezTo>
                    <a:pt x="6542236" y="1493453"/>
                    <a:pt x="6521314" y="1508804"/>
                    <a:pt x="6495506" y="1508804"/>
                  </a:cubicBezTo>
                  <a:lnTo>
                    <a:pt x="46780" y="1508804"/>
                  </a:lnTo>
                  <a:cubicBezTo>
                    <a:pt x="20972" y="1508804"/>
                    <a:pt x="50" y="1493453"/>
                    <a:pt x="50" y="1474516"/>
                  </a:cubicBezTo>
                  <a:lnTo>
                    <a:pt x="50" y="34408"/>
                  </a:lnTo>
                  <a:cubicBezTo>
                    <a:pt x="50" y="15471"/>
                    <a:pt x="20972" y="120"/>
                    <a:pt x="46780" y="120"/>
                  </a:cubicBezTo>
                  <a:close/>
                </a:path>
              </a:pathLst>
            </a:custGeom>
            <a:solidFill>
              <a:srgbClr val="F8F9FA"/>
            </a:solidFill>
            <a:ln w="9345" cap="flat">
              <a:solidFill>
                <a:srgbClr val="DDDDDD"/>
              </a:solidFill>
              <a:prstDash val="solid"/>
              <a:miter/>
            </a:ln>
          </p:spPr>
          <p:txBody>
            <a:bodyPr rtlCol="0" anchor="ctr"/>
            <a:lstStyle/>
            <a:p>
              <a:endParaRPr lang="en-IN" sz="2133"/>
            </a:p>
          </p:txBody>
        </p:sp>
        <p:grpSp>
          <p:nvGrpSpPr>
            <p:cNvPr id="14" name="Graphic 4">
              <a:extLst>
                <a:ext uri="{FF2B5EF4-FFF2-40B4-BE49-F238E27FC236}">
                  <a16:creationId xmlns:a16="http://schemas.microsoft.com/office/drawing/2014/main" id="{96474C63-F9CB-811B-352B-7E8B105CC25B}"/>
                </a:ext>
              </a:extLst>
            </p:cNvPr>
            <p:cNvGrpSpPr/>
            <p:nvPr/>
          </p:nvGrpSpPr>
          <p:grpSpPr>
            <a:xfrm>
              <a:off x="791454" y="956008"/>
              <a:ext cx="6542186" cy="1508684"/>
              <a:chOff x="791454" y="956008"/>
              <a:chExt cx="6542186" cy="1508684"/>
            </a:xfrm>
          </p:grpSpPr>
          <p:sp>
            <p:nvSpPr>
              <p:cNvPr id="15" name="Freeform: Shape 14">
                <a:extLst>
                  <a:ext uri="{FF2B5EF4-FFF2-40B4-BE49-F238E27FC236}">
                    <a16:creationId xmlns:a16="http://schemas.microsoft.com/office/drawing/2014/main" id="{2CC610C0-9906-4D9A-1A23-787E59CAE8C2}"/>
                  </a:ext>
                </a:extLst>
              </p:cNvPr>
              <p:cNvSpPr/>
              <p:nvPr/>
            </p:nvSpPr>
            <p:spPr>
              <a:xfrm>
                <a:off x="791454" y="1230314"/>
                <a:ext cx="6542186" cy="6857"/>
              </a:xfrm>
              <a:custGeom>
                <a:avLst/>
                <a:gdLst>
                  <a:gd name="connsiteX0" fmla="*/ 50 w 6542186"/>
                  <a:gd name="connsiteY0" fmla="*/ 120 h 6857"/>
                  <a:gd name="connsiteX1" fmla="*/ 6542236 w 6542186"/>
                  <a:gd name="connsiteY1" fmla="*/ 120 h 6857"/>
                </a:gdLst>
                <a:ahLst/>
                <a:cxnLst>
                  <a:cxn ang="0">
                    <a:pos x="connsiteX0" y="connsiteY0"/>
                  </a:cxn>
                  <a:cxn ang="0">
                    <a:pos x="connsiteX1" y="connsiteY1"/>
                  </a:cxn>
                </a:cxnLst>
                <a:rect l="l" t="t" r="r" b="b"/>
                <a:pathLst>
                  <a:path w="6542186" h="6857">
                    <a:moveTo>
                      <a:pt x="50" y="120"/>
                    </a:moveTo>
                    <a:lnTo>
                      <a:pt x="6542236" y="120"/>
                    </a:lnTo>
                  </a:path>
                </a:pathLst>
              </a:custGeom>
              <a:ln w="9345" cap="flat">
                <a:solidFill>
                  <a:srgbClr val="EEEEEE"/>
                </a:solidFill>
                <a:prstDash val="solid"/>
                <a:miter/>
              </a:ln>
            </p:spPr>
            <p:txBody>
              <a:bodyPr rtlCol="0" anchor="ctr"/>
              <a:lstStyle/>
              <a:p>
                <a:endParaRPr lang="en-IN" sz="2133"/>
              </a:p>
            </p:txBody>
          </p:sp>
          <p:sp>
            <p:nvSpPr>
              <p:cNvPr id="16" name="Freeform: Shape 15">
                <a:extLst>
                  <a:ext uri="{FF2B5EF4-FFF2-40B4-BE49-F238E27FC236}">
                    <a16:creationId xmlns:a16="http://schemas.microsoft.com/office/drawing/2014/main" id="{6046FEBE-8EDB-C388-2BC7-E6523F97CB45}"/>
                  </a:ext>
                </a:extLst>
              </p:cNvPr>
              <p:cNvSpPr/>
              <p:nvPr/>
            </p:nvSpPr>
            <p:spPr>
              <a:xfrm>
                <a:off x="791454" y="1504621"/>
                <a:ext cx="6542186" cy="6857"/>
              </a:xfrm>
              <a:custGeom>
                <a:avLst/>
                <a:gdLst>
                  <a:gd name="connsiteX0" fmla="*/ 50 w 6542186"/>
                  <a:gd name="connsiteY0" fmla="*/ 120 h 6857"/>
                  <a:gd name="connsiteX1" fmla="*/ 6542236 w 6542186"/>
                  <a:gd name="connsiteY1" fmla="*/ 120 h 6857"/>
                </a:gdLst>
                <a:ahLst/>
                <a:cxnLst>
                  <a:cxn ang="0">
                    <a:pos x="connsiteX0" y="connsiteY0"/>
                  </a:cxn>
                  <a:cxn ang="0">
                    <a:pos x="connsiteX1" y="connsiteY1"/>
                  </a:cxn>
                </a:cxnLst>
                <a:rect l="l" t="t" r="r" b="b"/>
                <a:pathLst>
                  <a:path w="6542186" h="6857">
                    <a:moveTo>
                      <a:pt x="50" y="120"/>
                    </a:moveTo>
                    <a:lnTo>
                      <a:pt x="6542236" y="120"/>
                    </a:lnTo>
                  </a:path>
                </a:pathLst>
              </a:custGeom>
              <a:ln w="9345" cap="flat">
                <a:solidFill>
                  <a:srgbClr val="EEEEEE"/>
                </a:solidFill>
                <a:prstDash val="solid"/>
                <a:miter/>
              </a:ln>
            </p:spPr>
            <p:txBody>
              <a:bodyPr rtlCol="0" anchor="ctr"/>
              <a:lstStyle/>
              <a:p>
                <a:endParaRPr lang="en-IN" sz="2133"/>
              </a:p>
            </p:txBody>
          </p:sp>
          <p:sp>
            <p:nvSpPr>
              <p:cNvPr id="17" name="Freeform: Shape 16">
                <a:extLst>
                  <a:ext uri="{FF2B5EF4-FFF2-40B4-BE49-F238E27FC236}">
                    <a16:creationId xmlns:a16="http://schemas.microsoft.com/office/drawing/2014/main" id="{44021B76-0301-1EE8-4249-F26BFAA092C8}"/>
                  </a:ext>
                </a:extLst>
              </p:cNvPr>
              <p:cNvSpPr/>
              <p:nvPr/>
            </p:nvSpPr>
            <p:spPr>
              <a:xfrm>
                <a:off x="791454" y="1778927"/>
                <a:ext cx="6542186" cy="6857"/>
              </a:xfrm>
              <a:custGeom>
                <a:avLst/>
                <a:gdLst>
                  <a:gd name="connsiteX0" fmla="*/ 50 w 6542186"/>
                  <a:gd name="connsiteY0" fmla="*/ 120 h 6857"/>
                  <a:gd name="connsiteX1" fmla="*/ 6542236 w 6542186"/>
                  <a:gd name="connsiteY1" fmla="*/ 120 h 6857"/>
                </a:gdLst>
                <a:ahLst/>
                <a:cxnLst>
                  <a:cxn ang="0">
                    <a:pos x="connsiteX0" y="connsiteY0"/>
                  </a:cxn>
                  <a:cxn ang="0">
                    <a:pos x="connsiteX1" y="connsiteY1"/>
                  </a:cxn>
                </a:cxnLst>
                <a:rect l="l" t="t" r="r" b="b"/>
                <a:pathLst>
                  <a:path w="6542186" h="6857">
                    <a:moveTo>
                      <a:pt x="50" y="120"/>
                    </a:moveTo>
                    <a:lnTo>
                      <a:pt x="6542236" y="120"/>
                    </a:lnTo>
                  </a:path>
                </a:pathLst>
              </a:custGeom>
              <a:ln w="9345" cap="flat">
                <a:solidFill>
                  <a:srgbClr val="EEEEEE"/>
                </a:solidFill>
                <a:prstDash val="solid"/>
                <a:miter/>
              </a:ln>
            </p:spPr>
            <p:txBody>
              <a:bodyPr rtlCol="0" anchor="ctr"/>
              <a:lstStyle/>
              <a:p>
                <a:endParaRPr lang="en-IN" sz="2133"/>
              </a:p>
            </p:txBody>
          </p:sp>
          <p:sp>
            <p:nvSpPr>
              <p:cNvPr id="18" name="Freeform: Shape 17">
                <a:extLst>
                  <a:ext uri="{FF2B5EF4-FFF2-40B4-BE49-F238E27FC236}">
                    <a16:creationId xmlns:a16="http://schemas.microsoft.com/office/drawing/2014/main" id="{467438CF-2229-86C6-42C6-3DCBD020D679}"/>
                  </a:ext>
                </a:extLst>
              </p:cNvPr>
              <p:cNvSpPr/>
              <p:nvPr/>
            </p:nvSpPr>
            <p:spPr>
              <a:xfrm>
                <a:off x="791454" y="2053233"/>
                <a:ext cx="6542186" cy="6857"/>
              </a:xfrm>
              <a:custGeom>
                <a:avLst/>
                <a:gdLst>
                  <a:gd name="connsiteX0" fmla="*/ 50 w 6542186"/>
                  <a:gd name="connsiteY0" fmla="*/ 120 h 6857"/>
                  <a:gd name="connsiteX1" fmla="*/ 6542236 w 6542186"/>
                  <a:gd name="connsiteY1" fmla="*/ 120 h 6857"/>
                </a:gdLst>
                <a:ahLst/>
                <a:cxnLst>
                  <a:cxn ang="0">
                    <a:pos x="connsiteX0" y="connsiteY0"/>
                  </a:cxn>
                  <a:cxn ang="0">
                    <a:pos x="connsiteX1" y="connsiteY1"/>
                  </a:cxn>
                </a:cxnLst>
                <a:rect l="l" t="t" r="r" b="b"/>
                <a:pathLst>
                  <a:path w="6542186" h="6857">
                    <a:moveTo>
                      <a:pt x="50" y="120"/>
                    </a:moveTo>
                    <a:lnTo>
                      <a:pt x="6542236" y="120"/>
                    </a:lnTo>
                  </a:path>
                </a:pathLst>
              </a:custGeom>
              <a:ln w="9345" cap="flat">
                <a:solidFill>
                  <a:srgbClr val="EEEEEE"/>
                </a:solidFill>
                <a:prstDash val="solid"/>
                <a:miter/>
              </a:ln>
            </p:spPr>
            <p:txBody>
              <a:bodyPr rtlCol="0" anchor="ctr"/>
              <a:lstStyle/>
              <a:p>
                <a:endParaRPr lang="en-IN" sz="2133"/>
              </a:p>
            </p:txBody>
          </p:sp>
          <p:sp>
            <p:nvSpPr>
              <p:cNvPr id="19" name="Freeform: Shape 18">
                <a:extLst>
                  <a:ext uri="{FF2B5EF4-FFF2-40B4-BE49-F238E27FC236}">
                    <a16:creationId xmlns:a16="http://schemas.microsoft.com/office/drawing/2014/main" id="{3E8560C0-B916-4397-A214-B132012991F5}"/>
                  </a:ext>
                </a:extLst>
              </p:cNvPr>
              <p:cNvSpPr/>
              <p:nvPr/>
            </p:nvSpPr>
            <p:spPr>
              <a:xfrm>
                <a:off x="1726052" y="956008"/>
                <a:ext cx="9345" cy="1508684"/>
              </a:xfrm>
              <a:custGeom>
                <a:avLst/>
                <a:gdLst>
                  <a:gd name="connsiteX0" fmla="*/ 50 w 9345"/>
                  <a:gd name="connsiteY0" fmla="*/ 120 h 1508684"/>
                  <a:gd name="connsiteX1" fmla="*/ 50 w 9345"/>
                  <a:gd name="connsiteY1" fmla="*/ 1508804 h 1508684"/>
                </a:gdLst>
                <a:ahLst/>
                <a:cxnLst>
                  <a:cxn ang="0">
                    <a:pos x="connsiteX0" y="connsiteY0"/>
                  </a:cxn>
                  <a:cxn ang="0">
                    <a:pos x="connsiteX1" y="connsiteY1"/>
                  </a:cxn>
                </a:cxnLst>
                <a:rect l="l" t="t" r="r" b="b"/>
                <a:pathLst>
                  <a:path w="9345" h="1508684">
                    <a:moveTo>
                      <a:pt x="50" y="120"/>
                    </a:moveTo>
                    <a:lnTo>
                      <a:pt x="50" y="1508804"/>
                    </a:lnTo>
                  </a:path>
                </a:pathLst>
              </a:custGeom>
              <a:ln w="9345" cap="flat">
                <a:solidFill>
                  <a:srgbClr val="EEEEEE"/>
                </a:solidFill>
                <a:prstDash val="solid"/>
                <a:miter/>
              </a:ln>
            </p:spPr>
            <p:txBody>
              <a:bodyPr rtlCol="0" anchor="ctr"/>
              <a:lstStyle/>
              <a:p>
                <a:endParaRPr lang="en-IN" sz="2133"/>
              </a:p>
            </p:txBody>
          </p:sp>
          <p:sp>
            <p:nvSpPr>
              <p:cNvPr id="20" name="Freeform: Shape 19">
                <a:extLst>
                  <a:ext uri="{FF2B5EF4-FFF2-40B4-BE49-F238E27FC236}">
                    <a16:creationId xmlns:a16="http://schemas.microsoft.com/office/drawing/2014/main" id="{D86D3518-5F2A-82CB-45EB-78310E4B9DA3}"/>
                  </a:ext>
                </a:extLst>
              </p:cNvPr>
              <p:cNvSpPr/>
              <p:nvPr/>
            </p:nvSpPr>
            <p:spPr>
              <a:xfrm>
                <a:off x="2660650" y="956008"/>
                <a:ext cx="9345" cy="1508684"/>
              </a:xfrm>
              <a:custGeom>
                <a:avLst/>
                <a:gdLst>
                  <a:gd name="connsiteX0" fmla="*/ 50 w 9345"/>
                  <a:gd name="connsiteY0" fmla="*/ 120 h 1508684"/>
                  <a:gd name="connsiteX1" fmla="*/ 50 w 9345"/>
                  <a:gd name="connsiteY1" fmla="*/ 1508804 h 1508684"/>
                </a:gdLst>
                <a:ahLst/>
                <a:cxnLst>
                  <a:cxn ang="0">
                    <a:pos x="connsiteX0" y="connsiteY0"/>
                  </a:cxn>
                  <a:cxn ang="0">
                    <a:pos x="connsiteX1" y="connsiteY1"/>
                  </a:cxn>
                </a:cxnLst>
                <a:rect l="l" t="t" r="r" b="b"/>
                <a:pathLst>
                  <a:path w="9345" h="1508684">
                    <a:moveTo>
                      <a:pt x="50" y="120"/>
                    </a:moveTo>
                    <a:lnTo>
                      <a:pt x="50" y="1508804"/>
                    </a:lnTo>
                  </a:path>
                </a:pathLst>
              </a:custGeom>
              <a:ln w="9345" cap="flat">
                <a:solidFill>
                  <a:srgbClr val="EEEEEE"/>
                </a:solidFill>
                <a:prstDash val="solid"/>
                <a:miter/>
              </a:ln>
            </p:spPr>
            <p:txBody>
              <a:bodyPr rtlCol="0" anchor="ctr"/>
              <a:lstStyle/>
              <a:p>
                <a:endParaRPr lang="en-IN" sz="2133"/>
              </a:p>
            </p:txBody>
          </p:sp>
          <p:sp>
            <p:nvSpPr>
              <p:cNvPr id="21" name="Freeform: Shape 20">
                <a:extLst>
                  <a:ext uri="{FF2B5EF4-FFF2-40B4-BE49-F238E27FC236}">
                    <a16:creationId xmlns:a16="http://schemas.microsoft.com/office/drawing/2014/main" id="{9DB298DD-8A94-CF22-6051-DDB7F9F34AF7}"/>
                  </a:ext>
                </a:extLst>
              </p:cNvPr>
              <p:cNvSpPr/>
              <p:nvPr/>
            </p:nvSpPr>
            <p:spPr>
              <a:xfrm>
                <a:off x="3595248" y="956008"/>
                <a:ext cx="9345" cy="1508684"/>
              </a:xfrm>
              <a:custGeom>
                <a:avLst/>
                <a:gdLst>
                  <a:gd name="connsiteX0" fmla="*/ 50 w 9345"/>
                  <a:gd name="connsiteY0" fmla="*/ 120 h 1508684"/>
                  <a:gd name="connsiteX1" fmla="*/ 50 w 9345"/>
                  <a:gd name="connsiteY1" fmla="*/ 1508804 h 1508684"/>
                </a:gdLst>
                <a:ahLst/>
                <a:cxnLst>
                  <a:cxn ang="0">
                    <a:pos x="connsiteX0" y="connsiteY0"/>
                  </a:cxn>
                  <a:cxn ang="0">
                    <a:pos x="connsiteX1" y="connsiteY1"/>
                  </a:cxn>
                </a:cxnLst>
                <a:rect l="l" t="t" r="r" b="b"/>
                <a:pathLst>
                  <a:path w="9345" h="1508684">
                    <a:moveTo>
                      <a:pt x="50" y="120"/>
                    </a:moveTo>
                    <a:lnTo>
                      <a:pt x="50" y="1508804"/>
                    </a:lnTo>
                  </a:path>
                </a:pathLst>
              </a:custGeom>
              <a:ln w="9345" cap="flat">
                <a:solidFill>
                  <a:srgbClr val="EEEEEE"/>
                </a:solidFill>
                <a:prstDash val="solid"/>
                <a:miter/>
              </a:ln>
            </p:spPr>
            <p:txBody>
              <a:bodyPr rtlCol="0" anchor="ctr"/>
              <a:lstStyle/>
              <a:p>
                <a:endParaRPr lang="en-IN" sz="2133"/>
              </a:p>
            </p:txBody>
          </p:sp>
          <p:sp>
            <p:nvSpPr>
              <p:cNvPr id="22" name="Freeform: Shape 21">
                <a:extLst>
                  <a:ext uri="{FF2B5EF4-FFF2-40B4-BE49-F238E27FC236}">
                    <a16:creationId xmlns:a16="http://schemas.microsoft.com/office/drawing/2014/main" id="{0B6C9FE9-6A32-828B-3428-886127CD7022}"/>
                  </a:ext>
                </a:extLst>
              </p:cNvPr>
              <p:cNvSpPr/>
              <p:nvPr/>
            </p:nvSpPr>
            <p:spPr>
              <a:xfrm>
                <a:off x="4529846" y="956008"/>
                <a:ext cx="9345" cy="1508684"/>
              </a:xfrm>
              <a:custGeom>
                <a:avLst/>
                <a:gdLst>
                  <a:gd name="connsiteX0" fmla="*/ 50 w 9345"/>
                  <a:gd name="connsiteY0" fmla="*/ 120 h 1508684"/>
                  <a:gd name="connsiteX1" fmla="*/ 50 w 9345"/>
                  <a:gd name="connsiteY1" fmla="*/ 1508804 h 1508684"/>
                </a:gdLst>
                <a:ahLst/>
                <a:cxnLst>
                  <a:cxn ang="0">
                    <a:pos x="connsiteX0" y="connsiteY0"/>
                  </a:cxn>
                  <a:cxn ang="0">
                    <a:pos x="connsiteX1" y="connsiteY1"/>
                  </a:cxn>
                </a:cxnLst>
                <a:rect l="l" t="t" r="r" b="b"/>
                <a:pathLst>
                  <a:path w="9345" h="1508684">
                    <a:moveTo>
                      <a:pt x="50" y="120"/>
                    </a:moveTo>
                    <a:lnTo>
                      <a:pt x="50" y="1508804"/>
                    </a:lnTo>
                  </a:path>
                </a:pathLst>
              </a:custGeom>
              <a:ln w="9345" cap="flat">
                <a:solidFill>
                  <a:srgbClr val="EEEEEE"/>
                </a:solidFill>
                <a:prstDash val="solid"/>
                <a:miter/>
              </a:ln>
            </p:spPr>
            <p:txBody>
              <a:bodyPr rtlCol="0" anchor="ctr"/>
              <a:lstStyle/>
              <a:p>
                <a:endParaRPr lang="en-IN" sz="2133"/>
              </a:p>
            </p:txBody>
          </p:sp>
          <p:sp>
            <p:nvSpPr>
              <p:cNvPr id="23" name="Freeform: Shape 22">
                <a:extLst>
                  <a:ext uri="{FF2B5EF4-FFF2-40B4-BE49-F238E27FC236}">
                    <a16:creationId xmlns:a16="http://schemas.microsoft.com/office/drawing/2014/main" id="{986FBC86-6E3A-F71E-44B9-F480CC6F52E9}"/>
                  </a:ext>
                </a:extLst>
              </p:cNvPr>
              <p:cNvSpPr/>
              <p:nvPr/>
            </p:nvSpPr>
            <p:spPr>
              <a:xfrm>
                <a:off x="5464444" y="956008"/>
                <a:ext cx="9345" cy="1508684"/>
              </a:xfrm>
              <a:custGeom>
                <a:avLst/>
                <a:gdLst>
                  <a:gd name="connsiteX0" fmla="*/ 50 w 9345"/>
                  <a:gd name="connsiteY0" fmla="*/ 120 h 1508684"/>
                  <a:gd name="connsiteX1" fmla="*/ 50 w 9345"/>
                  <a:gd name="connsiteY1" fmla="*/ 1508804 h 1508684"/>
                </a:gdLst>
                <a:ahLst/>
                <a:cxnLst>
                  <a:cxn ang="0">
                    <a:pos x="connsiteX0" y="connsiteY0"/>
                  </a:cxn>
                  <a:cxn ang="0">
                    <a:pos x="connsiteX1" y="connsiteY1"/>
                  </a:cxn>
                </a:cxnLst>
                <a:rect l="l" t="t" r="r" b="b"/>
                <a:pathLst>
                  <a:path w="9345" h="1508684">
                    <a:moveTo>
                      <a:pt x="50" y="120"/>
                    </a:moveTo>
                    <a:lnTo>
                      <a:pt x="50" y="1508804"/>
                    </a:lnTo>
                  </a:path>
                </a:pathLst>
              </a:custGeom>
              <a:ln w="9345" cap="flat">
                <a:solidFill>
                  <a:srgbClr val="EEEEEE"/>
                </a:solidFill>
                <a:prstDash val="solid"/>
                <a:miter/>
              </a:ln>
            </p:spPr>
            <p:txBody>
              <a:bodyPr rtlCol="0" anchor="ctr"/>
              <a:lstStyle/>
              <a:p>
                <a:endParaRPr lang="en-IN" sz="2133"/>
              </a:p>
            </p:txBody>
          </p:sp>
          <p:sp>
            <p:nvSpPr>
              <p:cNvPr id="24" name="Freeform: Shape 23">
                <a:extLst>
                  <a:ext uri="{FF2B5EF4-FFF2-40B4-BE49-F238E27FC236}">
                    <a16:creationId xmlns:a16="http://schemas.microsoft.com/office/drawing/2014/main" id="{52783A19-D612-EA71-4C6B-EB9CAF035DAA}"/>
                  </a:ext>
                </a:extLst>
              </p:cNvPr>
              <p:cNvSpPr/>
              <p:nvPr/>
            </p:nvSpPr>
            <p:spPr>
              <a:xfrm>
                <a:off x="6399042" y="956008"/>
                <a:ext cx="9345" cy="1508684"/>
              </a:xfrm>
              <a:custGeom>
                <a:avLst/>
                <a:gdLst>
                  <a:gd name="connsiteX0" fmla="*/ 50 w 9345"/>
                  <a:gd name="connsiteY0" fmla="*/ 120 h 1508684"/>
                  <a:gd name="connsiteX1" fmla="*/ 50 w 9345"/>
                  <a:gd name="connsiteY1" fmla="*/ 1508804 h 1508684"/>
                </a:gdLst>
                <a:ahLst/>
                <a:cxnLst>
                  <a:cxn ang="0">
                    <a:pos x="connsiteX0" y="connsiteY0"/>
                  </a:cxn>
                  <a:cxn ang="0">
                    <a:pos x="connsiteX1" y="connsiteY1"/>
                  </a:cxn>
                </a:cxnLst>
                <a:rect l="l" t="t" r="r" b="b"/>
                <a:pathLst>
                  <a:path w="9345" h="1508684">
                    <a:moveTo>
                      <a:pt x="50" y="120"/>
                    </a:moveTo>
                    <a:lnTo>
                      <a:pt x="50" y="1508804"/>
                    </a:lnTo>
                  </a:path>
                </a:pathLst>
              </a:custGeom>
              <a:ln w="9345" cap="flat">
                <a:solidFill>
                  <a:srgbClr val="EEEEEE"/>
                </a:solidFill>
                <a:prstDash val="solid"/>
                <a:miter/>
              </a:ln>
            </p:spPr>
            <p:txBody>
              <a:bodyPr rtlCol="0" anchor="ctr"/>
              <a:lstStyle/>
              <a:p>
                <a:endParaRPr lang="en-IN" sz="2133"/>
              </a:p>
            </p:txBody>
          </p:sp>
        </p:grpSp>
        <p:sp>
          <p:nvSpPr>
            <p:cNvPr id="25" name="Freeform: Shape 24">
              <a:extLst>
                <a:ext uri="{FF2B5EF4-FFF2-40B4-BE49-F238E27FC236}">
                  <a16:creationId xmlns:a16="http://schemas.microsoft.com/office/drawing/2014/main" id="{EDFA1FC1-88C8-DB08-FB3E-312A4C26234D}"/>
                </a:ext>
              </a:extLst>
            </p:cNvPr>
            <p:cNvSpPr/>
            <p:nvPr/>
          </p:nvSpPr>
          <p:spPr>
            <a:xfrm>
              <a:off x="791454" y="2464692"/>
              <a:ext cx="6542186" cy="6857"/>
            </a:xfrm>
            <a:custGeom>
              <a:avLst/>
              <a:gdLst>
                <a:gd name="connsiteX0" fmla="*/ 50 w 6542186"/>
                <a:gd name="connsiteY0" fmla="*/ 120 h 6857"/>
                <a:gd name="connsiteX1" fmla="*/ 6542236 w 6542186"/>
                <a:gd name="connsiteY1" fmla="*/ 120 h 6857"/>
              </a:gdLst>
              <a:ahLst/>
              <a:cxnLst>
                <a:cxn ang="0">
                  <a:pos x="connsiteX0" y="connsiteY0"/>
                </a:cxn>
                <a:cxn ang="0">
                  <a:pos x="connsiteX1" y="connsiteY1"/>
                </a:cxn>
              </a:cxnLst>
              <a:rect l="l" t="t" r="r" b="b"/>
              <a:pathLst>
                <a:path w="6542186" h="6857">
                  <a:moveTo>
                    <a:pt x="50" y="120"/>
                  </a:moveTo>
                  <a:lnTo>
                    <a:pt x="6542236" y="120"/>
                  </a:lnTo>
                </a:path>
              </a:pathLst>
            </a:custGeom>
            <a:ln w="18690" cap="flat">
              <a:solidFill>
                <a:srgbClr val="333333"/>
              </a:solidFill>
              <a:prstDash val="solid"/>
              <a:miter/>
            </a:ln>
          </p:spPr>
          <p:txBody>
            <a:bodyPr rtlCol="0" anchor="ctr"/>
            <a:lstStyle/>
            <a:p>
              <a:endParaRPr lang="en-IN" sz="2133"/>
            </a:p>
          </p:txBody>
        </p:sp>
        <p:sp>
          <p:nvSpPr>
            <p:cNvPr id="26" name="Freeform: Shape 25">
              <a:extLst>
                <a:ext uri="{FF2B5EF4-FFF2-40B4-BE49-F238E27FC236}">
                  <a16:creationId xmlns:a16="http://schemas.microsoft.com/office/drawing/2014/main" id="{8906E2E2-FA0F-2E48-3035-A18A5262D0A8}"/>
                </a:ext>
              </a:extLst>
            </p:cNvPr>
            <p:cNvSpPr/>
            <p:nvPr/>
          </p:nvSpPr>
          <p:spPr>
            <a:xfrm>
              <a:off x="791454" y="956008"/>
              <a:ext cx="9345" cy="1508684"/>
            </a:xfrm>
            <a:custGeom>
              <a:avLst/>
              <a:gdLst>
                <a:gd name="connsiteX0" fmla="*/ 50 w 9345"/>
                <a:gd name="connsiteY0" fmla="*/ 120 h 1508684"/>
                <a:gd name="connsiteX1" fmla="*/ 50 w 9345"/>
                <a:gd name="connsiteY1" fmla="*/ 1508804 h 1508684"/>
              </a:gdLst>
              <a:ahLst/>
              <a:cxnLst>
                <a:cxn ang="0">
                  <a:pos x="connsiteX0" y="connsiteY0"/>
                </a:cxn>
                <a:cxn ang="0">
                  <a:pos x="connsiteX1" y="connsiteY1"/>
                </a:cxn>
              </a:cxnLst>
              <a:rect l="l" t="t" r="r" b="b"/>
              <a:pathLst>
                <a:path w="9345" h="1508684">
                  <a:moveTo>
                    <a:pt x="50" y="120"/>
                  </a:moveTo>
                  <a:lnTo>
                    <a:pt x="50" y="1508804"/>
                  </a:lnTo>
                </a:path>
              </a:pathLst>
            </a:custGeom>
            <a:ln w="18690" cap="flat">
              <a:solidFill>
                <a:srgbClr val="333333"/>
              </a:solidFill>
              <a:prstDash val="solid"/>
              <a:miter/>
            </a:ln>
          </p:spPr>
          <p:txBody>
            <a:bodyPr rtlCol="0" anchor="ctr"/>
            <a:lstStyle/>
            <a:p>
              <a:endParaRPr lang="en-IN" sz="2133"/>
            </a:p>
          </p:txBody>
        </p:sp>
        <p:sp>
          <p:nvSpPr>
            <p:cNvPr id="27" name="TextBox 26">
              <a:extLst>
                <a:ext uri="{FF2B5EF4-FFF2-40B4-BE49-F238E27FC236}">
                  <a16:creationId xmlns:a16="http://schemas.microsoft.com/office/drawing/2014/main" id="{9F0BA775-03F2-64A0-4BCC-6A041977F9E5}"/>
                </a:ext>
              </a:extLst>
            </p:cNvPr>
            <p:cNvSpPr txBox="1"/>
            <p:nvPr/>
          </p:nvSpPr>
          <p:spPr>
            <a:xfrm>
              <a:off x="157947" y="2343538"/>
              <a:ext cx="442429"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666666"/>
                  </a:solidFill>
                  <a:latin typeface="Arial"/>
                  <a:cs typeface="Arial"/>
                  <a:sym typeface="Arial"/>
                  <a:rtl val="0"/>
                </a:rPr>
                <a:t>-110 dBm</a:t>
              </a:r>
            </a:p>
          </p:txBody>
        </p:sp>
        <p:sp>
          <p:nvSpPr>
            <p:cNvPr id="28" name="TextBox 27">
              <a:extLst>
                <a:ext uri="{FF2B5EF4-FFF2-40B4-BE49-F238E27FC236}">
                  <a16:creationId xmlns:a16="http://schemas.microsoft.com/office/drawing/2014/main" id="{AC699047-C6B6-7861-DAD7-0A45684D0B18}"/>
                </a:ext>
              </a:extLst>
            </p:cNvPr>
            <p:cNvSpPr txBox="1"/>
            <p:nvPr/>
          </p:nvSpPr>
          <p:spPr>
            <a:xfrm>
              <a:off x="148601" y="1932079"/>
              <a:ext cx="442429"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666666"/>
                  </a:solidFill>
                  <a:latin typeface="Arial"/>
                  <a:cs typeface="Arial"/>
                  <a:sym typeface="Arial"/>
                  <a:rtl val="0"/>
                </a:rPr>
                <a:t>-100 dBm</a:t>
              </a:r>
            </a:p>
          </p:txBody>
        </p:sp>
        <p:sp>
          <p:nvSpPr>
            <p:cNvPr id="29" name="TextBox 28">
              <a:extLst>
                <a:ext uri="{FF2B5EF4-FFF2-40B4-BE49-F238E27FC236}">
                  <a16:creationId xmlns:a16="http://schemas.microsoft.com/office/drawing/2014/main" id="{F3BA402A-2FDB-7AEA-4E54-BA3924F7055F}"/>
                </a:ext>
              </a:extLst>
            </p:cNvPr>
            <p:cNvSpPr txBox="1"/>
            <p:nvPr/>
          </p:nvSpPr>
          <p:spPr>
            <a:xfrm>
              <a:off x="214023" y="1657773"/>
              <a:ext cx="385923"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666666"/>
                  </a:solidFill>
                  <a:latin typeface="Arial"/>
                  <a:cs typeface="Arial"/>
                  <a:sym typeface="Arial"/>
                  <a:rtl val="0"/>
                </a:rPr>
                <a:t>-95 dBm</a:t>
              </a:r>
            </a:p>
          </p:txBody>
        </p:sp>
        <p:sp>
          <p:nvSpPr>
            <p:cNvPr id="30" name="TextBox 29">
              <a:extLst>
                <a:ext uri="{FF2B5EF4-FFF2-40B4-BE49-F238E27FC236}">
                  <a16:creationId xmlns:a16="http://schemas.microsoft.com/office/drawing/2014/main" id="{F720D785-9A45-A4D3-694E-3C05504C972B}"/>
                </a:ext>
              </a:extLst>
            </p:cNvPr>
            <p:cNvSpPr txBox="1"/>
            <p:nvPr/>
          </p:nvSpPr>
          <p:spPr>
            <a:xfrm>
              <a:off x="214023" y="1383466"/>
              <a:ext cx="385923"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666666"/>
                  </a:solidFill>
                  <a:latin typeface="Arial"/>
                  <a:cs typeface="Arial"/>
                  <a:sym typeface="Arial"/>
                  <a:rtl val="0"/>
                </a:rPr>
                <a:t>-90 dBm</a:t>
              </a:r>
            </a:p>
          </p:txBody>
        </p:sp>
        <p:sp>
          <p:nvSpPr>
            <p:cNvPr id="31" name="TextBox 30">
              <a:extLst>
                <a:ext uri="{FF2B5EF4-FFF2-40B4-BE49-F238E27FC236}">
                  <a16:creationId xmlns:a16="http://schemas.microsoft.com/office/drawing/2014/main" id="{5AC03094-DDC6-48C8-FFC2-5953B8AE8818}"/>
                </a:ext>
              </a:extLst>
            </p:cNvPr>
            <p:cNvSpPr txBox="1"/>
            <p:nvPr/>
          </p:nvSpPr>
          <p:spPr>
            <a:xfrm>
              <a:off x="214023" y="1109160"/>
              <a:ext cx="385923"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666666"/>
                  </a:solidFill>
                  <a:latin typeface="Arial"/>
                  <a:cs typeface="Arial"/>
                  <a:sym typeface="Arial"/>
                  <a:rtl val="0"/>
                </a:rPr>
                <a:t>-85 dBm</a:t>
              </a:r>
            </a:p>
          </p:txBody>
        </p:sp>
        <p:sp>
          <p:nvSpPr>
            <p:cNvPr id="32" name="TextBox 31">
              <a:extLst>
                <a:ext uri="{FF2B5EF4-FFF2-40B4-BE49-F238E27FC236}">
                  <a16:creationId xmlns:a16="http://schemas.microsoft.com/office/drawing/2014/main" id="{EF0AF3C6-EA66-8409-FA87-E8F87A09E4B2}"/>
                </a:ext>
              </a:extLst>
            </p:cNvPr>
            <p:cNvSpPr txBox="1"/>
            <p:nvPr/>
          </p:nvSpPr>
          <p:spPr>
            <a:xfrm>
              <a:off x="634592" y="2446403"/>
              <a:ext cx="108203"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666666"/>
                  </a:solidFill>
                  <a:latin typeface="Arial"/>
                  <a:cs typeface="Arial"/>
                  <a:sym typeface="Arial"/>
                  <a:rtl val="0"/>
                </a:rPr>
                <a:t>0s</a:t>
              </a:r>
            </a:p>
          </p:txBody>
        </p:sp>
        <p:sp>
          <p:nvSpPr>
            <p:cNvPr id="33" name="TextBox 32">
              <a:extLst>
                <a:ext uri="{FF2B5EF4-FFF2-40B4-BE49-F238E27FC236}">
                  <a16:creationId xmlns:a16="http://schemas.microsoft.com/office/drawing/2014/main" id="{B371D751-6B2B-6226-74B7-A0478177E6E9}"/>
                </a:ext>
              </a:extLst>
            </p:cNvPr>
            <p:cNvSpPr txBox="1"/>
            <p:nvPr/>
          </p:nvSpPr>
          <p:spPr>
            <a:xfrm>
              <a:off x="1569190" y="2446403"/>
              <a:ext cx="108203"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666666"/>
                  </a:solidFill>
                  <a:latin typeface="Arial"/>
                  <a:cs typeface="Arial"/>
                  <a:sym typeface="Arial"/>
                  <a:rtl val="0"/>
                </a:rPr>
                <a:t>2s</a:t>
              </a:r>
            </a:p>
          </p:txBody>
        </p:sp>
        <p:sp>
          <p:nvSpPr>
            <p:cNvPr id="34" name="TextBox 33">
              <a:extLst>
                <a:ext uri="{FF2B5EF4-FFF2-40B4-BE49-F238E27FC236}">
                  <a16:creationId xmlns:a16="http://schemas.microsoft.com/office/drawing/2014/main" id="{2DFE496E-F11B-0719-91E8-AB39575E7822}"/>
                </a:ext>
              </a:extLst>
            </p:cNvPr>
            <p:cNvSpPr txBox="1"/>
            <p:nvPr/>
          </p:nvSpPr>
          <p:spPr>
            <a:xfrm>
              <a:off x="2503788" y="2446403"/>
              <a:ext cx="108203"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666666"/>
                  </a:solidFill>
                  <a:latin typeface="Arial"/>
                  <a:cs typeface="Arial"/>
                  <a:sym typeface="Arial"/>
                  <a:rtl val="0"/>
                </a:rPr>
                <a:t>4s</a:t>
              </a:r>
            </a:p>
          </p:txBody>
        </p:sp>
        <p:sp>
          <p:nvSpPr>
            <p:cNvPr id="35" name="TextBox 34">
              <a:extLst>
                <a:ext uri="{FF2B5EF4-FFF2-40B4-BE49-F238E27FC236}">
                  <a16:creationId xmlns:a16="http://schemas.microsoft.com/office/drawing/2014/main" id="{77A4BACB-6F73-FC6A-EC2D-51B8CFC321F0}"/>
                </a:ext>
              </a:extLst>
            </p:cNvPr>
            <p:cNvSpPr txBox="1"/>
            <p:nvPr/>
          </p:nvSpPr>
          <p:spPr>
            <a:xfrm>
              <a:off x="3438386" y="2446403"/>
              <a:ext cx="108203"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666666"/>
                  </a:solidFill>
                  <a:latin typeface="Arial"/>
                  <a:cs typeface="Arial"/>
                  <a:sym typeface="Arial"/>
                  <a:rtl val="0"/>
                </a:rPr>
                <a:t>6s</a:t>
              </a:r>
            </a:p>
          </p:txBody>
        </p:sp>
        <p:sp>
          <p:nvSpPr>
            <p:cNvPr id="36" name="TextBox 35">
              <a:extLst>
                <a:ext uri="{FF2B5EF4-FFF2-40B4-BE49-F238E27FC236}">
                  <a16:creationId xmlns:a16="http://schemas.microsoft.com/office/drawing/2014/main" id="{0BFC6DB3-907C-0CC7-92DD-DC63BDB02272}"/>
                </a:ext>
              </a:extLst>
            </p:cNvPr>
            <p:cNvSpPr txBox="1"/>
            <p:nvPr/>
          </p:nvSpPr>
          <p:spPr>
            <a:xfrm>
              <a:off x="4372984" y="2446403"/>
              <a:ext cx="108203"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666666"/>
                  </a:solidFill>
                  <a:latin typeface="Arial"/>
                  <a:cs typeface="Arial"/>
                  <a:sym typeface="Arial"/>
                  <a:rtl val="0"/>
                </a:rPr>
                <a:t>8s</a:t>
              </a:r>
            </a:p>
          </p:txBody>
        </p:sp>
        <p:sp>
          <p:nvSpPr>
            <p:cNvPr id="37" name="TextBox 36">
              <a:extLst>
                <a:ext uri="{FF2B5EF4-FFF2-40B4-BE49-F238E27FC236}">
                  <a16:creationId xmlns:a16="http://schemas.microsoft.com/office/drawing/2014/main" id="{55872B21-4FFA-8514-5BEC-1C4C7DFCCD6F}"/>
                </a:ext>
              </a:extLst>
            </p:cNvPr>
            <p:cNvSpPr txBox="1"/>
            <p:nvPr/>
          </p:nvSpPr>
          <p:spPr>
            <a:xfrm>
              <a:off x="5274871" y="2446403"/>
              <a:ext cx="164709"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666666"/>
                  </a:solidFill>
                  <a:latin typeface="Arial"/>
                  <a:cs typeface="Arial"/>
                  <a:sym typeface="Arial"/>
                  <a:rtl val="0"/>
                </a:rPr>
                <a:t>10s</a:t>
              </a:r>
            </a:p>
          </p:txBody>
        </p:sp>
        <p:sp>
          <p:nvSpPr>
            <p:cNvPr id="38" name="TextBox 37">
              <a:extLst>
                <a:ext uri="{FF2B5EF4-FFF2-40B4-BE49-F238E27FC236}">
                  <a16:creationId xmlns:a16="http://schemas.microsoft.com/office/drawing/2014/main" id="{4A33BA45-94C3-BF9E-6B97-A9A4BF0CE99F}"/>
                </a:ext>
              </a:extLst>
            </p:cNvPr>
            <p:cNvSpPr txBox="1"/>
            <p:nvPr/>
          </p:nvSpPr>
          <p:spPr>
            <a:xfrm>
              <a:off x="6209469" y="2446403"/>
              <a:ext cx="164709"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666666"/>
                  </a:solidFill>
                  <a:latin typeface="Arial"/>
                  <a:cs typeface="Arial"/>
                  <a:sym typeface="Arial"/>
                  <a:rtl val="0"/>
                </a:rPr>
                <a:t>12s</a:t>
              </a:r>
            </a:p>
          </p:txBody>
        </p:sp>
        <p:sp>
          <p:nvSpPr>
            <p:cNvPr id="39" name="TextBox 38">
              <a:extLst>
                <a:ext uri="{FF2B5EF4-FFF2-40B4-BE49-F238E27FC236}">
                  <a16:creationId xmlns:a16="http://schemas.microsoft.com/office/drawing/2014/main" id="{13C3C80D-5390-E529-286D-023CF02F62F7}"/>
                </a:ext>
              </a:extLst>
            </p:cNvPr>
            <p:cNvSpPr txBox="1"/>
            <p:nvPr/>
          </p:nvSpPr>
          <p:spPr>
            <a:xfrm>
              <a:off x="7144067" y="2446403"/>
              <a:ext cx="164709" cy="123159"/>
            </a:xfrm>
            <a:prstGeom prst="rect">
              <a:avLst/>
            </a:prstGeom>
            <a:noFill/>
            <a:ln>
              <a:noFill/>
            </a:ln>
          </p:spPr>
          <p:txBody>
            <a:bodyPr wrap="none" lIns="0" tIns="0" rIns="0" bIns="0" rtlCol="0">
              <a:spAutoFit/>
            </a:bodyPr>
            <a:lstStyle/>
            <a:p>
              <a:pPr defTabSz="239994">
                <a:tabLst>
                  <a:tab pos="239994" algn="l"/>
                </a:tabLst>
              </a:pPr>
              <a:r>
                <a:rPr lang="en-IN" sz="1067" dirty="0">
                  <a:ln/>
                  <a:solidFill>
                    <a:srgbClr val="666666"/>
                  </a:solidFill>
                  <a:latin typeface="Arial"/>
                  <a:cs typeface="Arial"/>
                  <a:sym typeface="Arial"/>
                  <a:rtl val="0"/>
                </a:rPr>
                <a:t>14s</a:t>
              </a:r>
            </a:p>
          </p:txBody>
        </p:sp>
        <p:sp>
          <p:nvSpPr>
            <p:cNvPr id="40" name="TextBox 39">
              <a:extLst>
                <a:ext uri="{FF2B5EF4-FFF2-40B4-BE49-F238E27FC236}">
                  <a16:creationId xmlns:a16="http://schemas.microsoft.com/office/drawing/2014/main" id="{F446641A-6860-16EB-D2F9-D74229C7C17B}"/>
                </a:ext>
              </a:extLst>
            </p:cNvPr>
            <p:cNvSpPr txBox="1"/>
            <p:nvPr/>
          </p:nvSpPr>
          <p:spPr>
            <a:xfrm>
              <a:off x="3471097" y="2604129"/>
              <a:ext cx="937853" cy="153841"/>
            </a:xfrm>
            <a:prstGeom prst="rect">
              <a:avLst/>
            </a:prstGeom>
            <a:noFill/>
            <a:ln>
              <a:noFill/>
            </a:ln>
          </p:spPr>
          <p:txBody>
            <a:bodyPr wrap="none" lIns="0" tIns="0" rIns="0" bIns="0" rtlCol="0">
              <a:spAutoFit/>
            </a:bodyPr>
            <a:lstStyle/>
            <a:p>
              <a:pPr defTabSz="239994">
                <a:tabLst>
                  <a:tab pos="239994" algn="l"/>
                </a:tabLst>
              </a:pPr>
              <a:r>
                <a:rPr lang="en-IN" sz="1333" b="1" dirty="0">
                  <a:ln/>
                  <a:solidFill>
                    <a:srgbClr val="333333"/>
                  </a:solidFill>
                  <a:latin typeface="Arial"/>
                  <a:cs typeface="Arial"/>
                  <a:sym typeface="Arial"/>
                  <a:rtl val="0"/>
                </a:rPr>
                <a:t>Time (seconds)</a:t>
              </a:r>
            </a:p>
          </p:txBody>
        </p:sp>
        <p:sp>
          <p:nvSpPr>
            <p:cNvPr id="41" name="TextBox 40">
              <a:extLst>
                <a:ext uri="{FF2B5EF4-FFF2-40B4-BE49-F238E27FC236}">
                  <a16:creationId xmlns:a16="http://schemas.microsoft.com/office/drawing/2014/main" id="{94E07E70-9092-D1AB-38BD-A613390CC0F4}"/>
                </a:ext>
              </a:extLst>
            </p:cNvPr>
            <p:cNvSpPr txBox="1"/>
            <p:nvPr/>
          </p:nvSpPr>
          <p:spPr>
            <a:xfrm rot="16200000">
              <a:off x="-636592" y="1704868"/>
              <a:ext cx="1427073" cy="153841"/>
            </a:xfrm>
            <a:prstGeom prst="rect">
              <a:avLst/>
            </a:prstGeom>
            <a:noFill/>
            <a:ln>
              <a:noFill/>
            </a:ln>
          </p:spPr>
          <p:txBody>
            <a:bodyPr wrap="none" lIns="0" tIns="0" rIns="0" bIns="0" rtlCol="0">
              <a:spAutoFit/>
            </a:bodyPr>
            <a:lstStyle/>
            <a:p>
              <a:pPr defTabSz="239994">
                <a:tabLst>
                  <a:tab pos="239994" algn="l"/>
                </a:tabLst>
              </a:pPr>
              <a:r>
                <a:rPr lang="en-IN" sz="1333" b="1" dirty="0">
                  <a:ln/>
                  <a:solidFill>
                    <a:srgbClr val="333333"/>
                  </a:solidFill>
                  <a:latin typeface="Arial"/>
                  <a:cs typeface="Arial"/>
                  <a:sym typeface="Arial"/>
                  <a:rtl val="0"/>
                </a:rPr>
                <a:t>Signal Strength (RSRP)</a:t>
              </a:r>
            </a:p>
          </p:txBody>
        </p:sp>
        <p:sp>
          <p:nvSpPr>
            <p:cNvPr id="42" name="Freeform: Shape 41">
              <a:extLst>
                <a:ext uri="{FF2B5EF4-FFF2-40B4-BE49-F238E27FC236}">
                  <a16:creationId xmlns:a16="http://schemas.microsoft.com/office/drawing/2014/main" id="{9B0960C4-7824-51E6-2C35-D81009798AD0}"/>
                </a:ext>
              </a:extLst>
            </p:cNvPr>
            <p:cNvSpPr/>
            <p:nvPr/>
          </p:nvSpPr>
          <p:spPr>
            <a:xfrm>
              <a:off x="791454" y="1641774"/>
              <a:ext cx="6542186" cy="6857"/>
            </a:xfrm>
            <a:custGeom>
              <a:avLst/>
              <a:gdLst>
                <a:gd name="connsiteX0" fmla="*/ 50 w 6542186"/>
                <a:gd name="connsiteY0" fmla="*/ 120 h 6857"/>
                <a:gd name="connsiteX1" fmla="*/ 6542236 w 6542186"/>
                <a:gd name="connsiteY1" fmla="*/ 120 h 6857"/>
              </a:gdLst>
              <a:ahLst/>
              <a:cxnLst>
                <a:cxn ang="0">
                  <a:pos x="connsiteX0" y="connsiteY0"/>
                </a:cxn>
                <a:cxn ang="0">
                  <a:pos x="connsiteX1" y="connsiteY1"/>
                </a:cxn>
              </a:cxnLst>
              <a:rect l="l" t="t" r="r" b="b"/>
              <a:pathLst>
                <a:path w="6542186" h="6857">
                  <a:moveTo>
                    <a:pt x="50" y="120"/>
                  </a:moveTo>
                  <a:lnTo>
                    <a:pt x="6542236" y="120"/>
                  </a:lnTo>
                </a:path>
              </a:pathLst>
            </a:custGeom>
            <a:ln w="28035" cap="flat">
              <a:solidFill>
                <a:srgbClr val="E53935"/>
              </a:solidFill>
              <a:custDash>
                <a:ds d="375000" sp="375000"/>
              </a:custDash>
              <a:miter/>
            </a:ln>
          </p:spPr>
          <p:txBody>
            <a:bodyPr rtlCol="0" anchor="ctr"/>
            <a:lstStyle/>
            <a:p>
              <a:endParaRPr lang="en-IN" sz="2133"/>
            </a:p>
          </p:txBody>
        </p:sp>
        <p:sp>
          <p:nvSpPr>
            <p:cNvPr id="43" name="Freeform: Shape 42">
              <a:extLst>
                <a:ext uri="{FF2B5EF4-FFF2-40B4-BE49-F238E27FC236}">
                  <a16:creationId xmlns:a16="http://schemas.microsoft.com/office/drawing/2014/main" id="{D209E13D-54DB-0166-3399-19CC14FF6746}"/>
                </a:ext>
              </a:extLst>
            </p:cNvPr>
            <p:cNvSpPr/>
            <p:nvPr/>
          </p:nvSpPr>
          <p:spPr>
            <a:xfrm>
              <a:off x="5931743" y="1538909"/>
              <a:ext cx="1308437" cy="137153"/>
            </a:xfrm>
            <a:custGeom>
              <a:avLst/>
              <a:gdLst>
                <a:gd name="connsiteX0" fmla="*/ 1261757 w 1308437"/>
                <a:gd name="connsiteY0" fmla="*/ 120 h 137153"/>
                <a:gd name="connsiteX1" fmla="*/ 1308487 w 1308437"/>
                <a:gd name="connsiteY1" fmla="*/ 34408 h 137153"/>
                <a:gd name="connsiteX2" fmla="*/ 1308487 w 1308437"/>
                <a:gd name="connsiteY2" fmla="*/ 102985 h 137153"/>
                <a:gd name="connsiteX3" fmla="*/ 1261757 w 1308437"/>
                <a:gd name="connsiteY3" fmla="*/ 137273 h 137153"/>
                <a:gd name="connsiteX4" fmla="*/ 46780 w 1308437"/>
                <a:gd name="connsiteY4" fmla="*/ 137273 h 137153"/>
                <a:gd name="connsiteX5" fmla="*/ 50 w 1308437"/>
                <a:gd name="connsiteY5" fmla="*/ 102985 h 137153"/>
                <a:gd name="connsiteX6" fmla="*/ 50 w 1308437"/>
                <a:gd name="connsiteY6" fmla="*/ 34408 h 137153"/>
                <a:gd name="connsiteX7" fmla="*/ 46780 w 1308437"/>
                <a:gd name="connsiteY7" fmla="*/ 120 h 13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437" h="137153">
                  <a:moveTo>
                    <a:pt x="1261757" y="120"/>
                  </a:moveTo>
                  <a:cubicBezTo>
                    <a:pt x="1287565" y="120"/>
                    <a:pt x="1308487" y="15471"/>
                    <a:pt x="1308487" y="34408"/>
                  </a:cubicBezTo>
                  <a:lnTo>
                    <a:pt x="1308487" y="102985"/>
                  </a:lnTo>
                  <a:cubicBezTo>
                    <a:pt x="1308487" y="121922"/>
                    <a:pt x="1287565" y="137273"/>
                    <a:pt x="1261757" y="137273"/>
                  </a:cubicBezTo>
                  <a:lnTo>
                    <a:pt x="46780" y="137273"/>
                  </a:lnTo>
                  <a:cubicBezTo>
                    <a:pt x="20972" y="137273"/>
                    <a:pt x="50" y="121922"/>
                    <a:pt x="50" y="102985"/>
                  </a:cubicBezTo>
                  <a:lnTo>
                    <a:pt x="50" y="34408"/>
                  </a:lnTo>
                  <a:cubicBezTo>
                    <a:pt x="50" y="15471"/>
                    <a:pt x="20972" y="120"/>
                    <a:pt x="46780" y="120"/>
                  </a:cubicBezTo>
                  <a:close/>
                </a:path>
              </a:pathLst>
            </a:custGeom>
            <a:solidFill>
              <a:srgbClr val="FFFFFF"/>
            </a:solidFill>
            <a:ln w="9345" cap="flat">
              <a:solidFill>
                <a:srgbClr val="E53935"/>
              </a:solidFill>
              <a:prstDash val="solid"/>
              <a:miter/>
            </a:ln>
          </p:spPr>
          <p:txBody>
            <a:bodyPr rtlCol="0" anchor="ctr"/>
            <a:lstStyle/>
            <a:p>
              <a:endParaRPr lang="en-IN" sz="2133"/>
            </a:p>
          </p:txBody>
        </p:sp>
        <p:sp>
          <p:nvSpPr>
            <p:cNvPr id="44" name="TextBox 43">
              <a:extLst>
                <a:ext uri="{FF2B5EF4-FFF2-40B4-BE49-F238E27FC236}">
                  <a16:creationId xmlns:a16="http://schemas.microsoft.com/office/drawing/2014/main" id="{B5765350-200F-2063-FB23-E99D2CFC787E}"/>
                </a:ext>
              </a:extLst>
            </p:cNvPr>
            <p:cNvSpPr txBox="1"/>
            <p:nvPr/>
          </p:nvSpPr>
          <p:spPr>
            <a:xfrm>
              <a:off x="6049839" y="1563482"/>
              <a:ext cx="993060" cy="92333"/>
            </a:xfrm>
            <a:prstGeom prst="rect">
              <a:avLst/>
            </a:prstGeom>
            <a:noFill/>
            <a:ln>
              <a:noFill/>
            </a:ln>
          </p:spPr>
          <p:txBody>
            <a:bodyPr wrap="none" lIns="0" tIns="0" rIns="0" bIns="0" rtlCol="0">
              <a:spAutoFit/>
            </a:bodyPr>
            <a:lstStyle/>
            <a:p>
              <a:pPr algn="ctr" defTabSz="239994">
                <a:tabLst>
                  <a:tab pos="239994" algn="l"/>
                </a:tabLst>
              </a:pPr>
              <a:r>
                <a:rPr lang="en-IN" sz="800" b="1" dirty="0">
                  <a:ln/>
                  <a:solidFill>
                    <a:srgbClr val="E53935"/>
                  </a:solidFill>
                  <a:latin typeface="Arial"/>
                  <a:cs typeface="Arial"/>
                  <a:sym typeface="Arial"/>
                  <a:rtl val="0"/>
                </a:rPr>
                <a:t>Threshold_A5_1 = -92 dBm</a:t>
              </a:r>
            </a:p>
          </p:txBody>
        </p:sp>
        <p:sp>
          <p:nvSpPr>
            <p:cNvPr id="45" name="Freeform: Shape 44">
              <a:extLst>
                <a:ext uri="{FF2B5EF4-FFF2-40B4-BE49-F238E27FC236}">
                  <a16:creationId xmlns:a16="http://schemas.microsoft.com/office/drawing/2014/main" id="{748C9061-B70E-BF02-CCB6-1FBD9850D760}"/>
                </a:ext>
              </a:extLst>
            </p:cNvPr>
            <p:cNvSpPr/>
            <p:nvPr/>
          </p:nvSpPr>
          <p:spPr>
            <a:xfrm>
              <a:off x="791454" y="1367467"/>
              <a:ext cx="6542186" cy="6857"/>
            </a:xfrm>
            <a:custGeom>
              <a:avLst/>
              <a:gdLst>
                <a:gd name="connsiteX0" fmla="*/ 50 w 6542186"/>
                <a:gd name="connsiteY0" fmla="*/ 120 h 6857"/>
                <a:gd name="connsiteX1" fmla="*/ 6542236 w 6542186"/>
                <a:gd name="connsiteY1" fmla="*/ 120 h 6857"/>
              </a:gdLst>
              <a:ahLst/>
              <a:cxnLst>
                <a:cxn ang="0">
                  <a:pos x="connsiteX0" y="connsiteY0"/>
                </a:cxn>
                <a:cxn ang="0">
                  <a:pos x="connsiteX1" y="connsiteY1"/>
                </a:cxn>
              </a:cxnLst>
              <a:rect l="l" t="t" r="r" b="b"/>
              <a:pathLst>
                <a:path w="6542186" h="6857">
                  <a:moveTo>
                    <a:pt x="50" y="120"/>
                  </a:moveTo>
                  <a:lnTo>
                    <a:pt x="6542236" y="120"/>
                  </a:lnTo>
                </a:path>
              </a:pathLst>
            </a:custGeom>
            <a:ln w="28035" cap="flat">
              <a:solidFill>
                <a:srgbClr val="43A047"/>
              </a:solidFill>
              <a:custDash>
                <a:ds d="375000" sp="375000"/>
              </a:custDash>
              <a:miter/>
            </a:ln>
          </p:spPr>
          <p:txBody>
            <a:bodyPr rtlCol="0" anchor="ctr"/>
            <a:lstStyle/>
            <a:p>
              <a:endParaRPr lang="en-IN" sz="2133"/>
            </a:p>
          </p:txBody>
        </p:sp>
        <p:sp>
          <p:nvSpPr>
            <p:cNvPr id="46" name="Freeform: Shape 45">
              <a:extLst>
                <a:ext uri="{FF2B5EF4-FFF2-40B4-BE49-F238E27FC236}">
                  <a16:creationId xmlns:a16="http://schemas.microsoft.com/office/drawing/2014/main" id="{D261E320-C058-CFB9-005D-1421E7D91DAA}"/>
                </a:ext>
              </a:extLst>
            </p:cNvPr>
            <p:cNvSpPr/>
            <p:nvPr/>
          </p:nvSpPr>
          <p:spPr>
            <a:xfrm>
              <a:off x="5931743" y="1264603"/>
              <a:ext cx="1308437" cy="137153"/>
            </a:xfrm>
            <a:custGeom>
              <a:avLst/>
              <a:gdLst>
                <a:gd name="connsiteX0" fmla="*/ 1261757 w 1308437"/>
                <a:gd name="connsiteY0" fmla="*/ 120 h 137153"/>
                <a:gd name="connsiteX1" fmla="*/ 1308487 w 1308437"/>
                <a:gd name="connsiteY1" fmla="*/ 34408 h 137153"/>
                <a:gd name="connsiteX2" fmla="*/ 1308487 w 1308437"/>
                <a:gd name="connsiteY2" fmla="*/ 102985 h 137153"/>
                <a:gd name="connsiteX3" fmla="*/ 1261757 w 1308437"/>
                <a:gd name="connsiteY3" fmla="*/ 137273 h 137153"/>
                <a:gd name="connsiteX4" fmla="*/ 46780 w 1308437"/>
                <a:gd name="connsiteY4" fmla="*/ 137273 h 137153"/>
                <a:gd name="connsiteX5" fmla="*/ 50 w 1308437"/>
                <a:gd name="connsiteY5" fmla="*/ 102985 h 137153"/>
                <a:gd name="connsiteX6" fmla="*/ 50 w 1308437"/>
                <a:gd name="connsiteY6" fmla="*/ 34408 h 137153"/>
                <a:gd name="connsiteX7" fmla="*/ 46780 w 1308437"/>
                <a:gd name="connsiteY7" fmla="*/ 120 h 13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437" h="137153">
                  <a:moveTo>
                    <a:pt x="1261757" y="120"/>
                  </a:moveTo>
                  <a:cubicBezTo>
                    <a:pt x="1287565" y="120"/>
                    <a:pt x="1308487" y="15471"/>
                    <a:pt x="1308487" y="34408"/>
                  </a:cubicBezTo>
                  <a:lnTo>
                    <a:pt x="1308487" y="102985"/>
                  </a:lnTo>
                  <a:cubicBezTo>
                    <a:pt x="1308487" y="121922"/>
                    <a:pt x="1287565" y="137273"/>
                    <a:pt x="1261757" y="137273"/>
                  </a:cubicBezTo>
                  <a:lnTo>
                    <a:pt x="46780" y="137273"/>
                  </a:lnTo>
                  <a:cubicBezTo>
                    <a:pt x="20972" y="137273"/>
                    <a:pt x="50" y="121922"/>
                    <a:pt x="50" y="102985"/>
                  </a:cubicBezTo>
                  <a:lnTo>
                    <a:pt x="50" y="34408"/>
                  </a:lnTo>
                  <a:cubicBezTo>
                    <a:pt x="50" y="15471"/>
                    <a:pt x="20972" y="120"/>
                    <a:pt x="46780" y="120"/>
                  </a:cubicBezTo>
                  <a:close/>
                </a:path>
              </a:pathLst>
            </a:custGeom>
            <a:solidFill>
              <a:srgbClr val="FFFFFF"/>
            </a:solidFill>
            <a:ln w="9345" cap="flat">
              <a:solidFill>
                <a:srgbClr val="43A047"/>
              </a:solidFill>
              <a:prstDash val="solid"/>
              <a:miter/>
            </a:ln>
          </p:spPr>
          <p:txBody>
            <a:bodyPr rtlCol="0" anchor="ctr"/>
            <a:lstStyle/>
            <a:p>
              <a:endParaRPr lang="en-IN" sz="2133"/>
            </a:p>
          </p:txBody>
        </p:sp>
        <p:sp>
          <p:nvSpPr>
            <p:cNvPr id="47" name="TextBox 46">
              <a:extLst>
                <a:ext uri="{FF2B5EF4-FFF2-40B4-BE49-F238E27FC236}">
                  <a16:creationId xmlns:a16="http://schemas.microsoft.com/office/drawing/2014/main" id="{031F5601-4691-C76C-C72D-20F9F5C6DDCC}"/>
                </a:ext>
              </a:extLst>
            </p:cNvPr>
            <p:cNvSpPr txBox="1"/>
            <p:nvPr/>
          </p:nvSpPr>
          <p:spPr>
            <a:xfrm>
              <a:off x="6068889" y="1146300"/>
              <a:ext cx="993060" cy="92333"/>
            </a:xfrm>
            <a:prstGeom prst="rect">
              <a:avLst/>
            </a:prstGeom>
            <a:noFill/>
            <a:ln>
              <a:noFill/>
            </a:ln>
          </p:spPr>
          <p:txBody>
            <a:bodyPr wrap="none" lIns="0" tIns="0" rIns="0" bIns="0" rtlCol="0">
              <a:spAutoFit/>
            </a:bodyPr>
            <a:lstStyle/>
            <a:p>
              <a:pPr algn="ctr" defTabSz="239994">
                <a:tabLst>
                  <a:tab pos="239994" algn="l"/>
                </a:tabLst>
              </a:pPr>
              <a:r>
                <a:rPr lang="en-IN" sz="800" b="1" dirty="0">
                  <a:ln/>
                  <a:solidFill>
                    <a:srgbClr val="43A047"/>
                  </a:solidFill>
                  <a:latin typeface="Arial"/>
                  <a:cs typeface="Arial"/>
                  <a:sym typeface="Arial"/>
                  <a:rtl val="0"/>
                </a:rPr>
                <a:t>Threshold_A5_2 = -88 dBm</a:t>
              </a:r>
            </a:p>
          </p:txBody>
        </p:sp>
        <p:sp>
          <p:nvSpPr>
            <p:cNvPr id="48" name="Freeform: Shape 47">
              <a:extLst>
                <a:ext uri="{FF2B5EF4-FFF2-40B4-BE49-F238E27FC236}">
                  <a16:creationId xmlns:a16="http://schemas.microsoft.com/office/drawing/2014/main" id="{30D2CBE3-3B03-618D-5DD2-F95AE0B9EFA0}"/>
                </a:ext>
              </a:extLst>
            </p:cNvPr>
            <p:cNvSpPr/>
            <p:nvPr/>
          </p:nvSpPr>
          <p:spPr>
            <a:xfrm>
              <a:off x="791454" y="1367467"/>
              <a:ext cx="6542186" cy="480035"/>
            </a:xfrm>
            <a:custGeom>
              <a:avLst/>
              <a:gdLst>
                <a:gd name="connsiteX0" fmla="*/ 50 w 6542186"/>
                <a:gd name="connsiteY0" fmla="*/ 120 h 480035"/>
                <a:gd name="connsiteX1" fmla="*/ 2803844 w 6542186"/>
                <a:gd name="connsiteY1" fmla="*/ 240138 h 480035"/>
                <a:gd name="connsiteX2" fmla="*/ 6542236 w 6542186"/>
                <a:gd name="connsiteY2" fmla="*/ 480156 h 480035"/>
              </a:gdLst>
              <a:ahLst/>
              <a:cxnLst>
                <a:cxn ang="0">
                  <a:pos x="connsiteX0" y="connsiteY0"/>
                </a:cxn>
                <a:cxn ang="0">
                  <a:pos x="connsiteX1" y="connsiteY1"/>
                </a:cxn>
                <a:cxn ang="0">
                  <a:pos x="connsiteX2" y="connsiteY2"/>
                </a:cxn>
              </a:cxnLst>
              <a:rect l="l" t="t" r="r" b="b"/>
              <a:pathLst>
                <a:path w="6542186" h="480035">
                  <a:moveTo>
                    <a:pt x="50" y="120"/>
                  </a:moveTo>
                  <a:cubicBezTo>
                    <a:pt x="934648" y="68697"/>
                    <a:pt x="1869246" y="171561"/>
                    <a:pt x="2803844" y="240138"/>
                  </a:cubicBezTo>
                  <a:cubicBezTo>
                    <a:pt x="3738442" y="308715"/>
                    <a:pt x="4673040" y="377291"/>
                    <a:pt x="6542236" y="480156"/>
                  </a:cubicBezTo>
                </a:path>
              </a:pathLst>
            </a:custGeom>
            <a:noFill/>
            <a:ln w="37380" cap="flat">
              <a:solidFill>
                <a:srgbClr val="7986CB"/>
              </a:solidFill>
              <a:prstDash val="solid"/>
              <a:miter/>
            </a:ln>
          </p:spPr>
          <p:txBody>
            <a:bodyPr rtlCol="0" anchor="ctr"/>
            <a:lstStyle/>
            <a:p>
              <a:endParaRPr lang="en-IN" sz="2133"/>
            </a:p>
          </p:txBody>
        </p:sp>
        <p:sp>
          <p:nvSpPr>
            <p:cNvPr id="49" name="Freeform: Shape 48">
              <a:extLst>
                <a:ext uri="{FF2B5EF4-FFF2-40B4-BE49-F238E27FC236}">
                  <a16:creationId xmlns:a16="http://schemas.microsoft.com/office/drawing/2014/main" id="{333B7786-6426-C75A-39F4-0888E5174859}"/>
                </a:ext>
              </a:extLst>
            </p:cNvPr>
            <p:cNvSpPr/>
            <p:nvPr/>
          </p:nvSpPr>
          <p:spPr>
            <a:xfrm>
              <a:off x="791454" y="1230314"/>
              <a:ext cx="6542186" cy="548612"/>
            </a:xfrm>
            <a:custGeom>
              <a:avLst/>
              <a:gdLst>
                <a:gd name="connsiteX0" fmla="*/ 50 w 6542186"/>
                <a:gd name="connsiteY0" fmla="*/ 548732 h 548612"/>
                <a:gd name="connsiteX1" fmla="*/ 2803844 w 6542186"/>
                <a:gd name="connsiteY1" fmla="*/ 343003 h 548612"/>
                <a:gd name="connsiteX2" fmla="*/ 6542236 w 6542186"/>
                <a:gd name="connsiteY2" fmla="*/ 120 h 548612"/>
              </a:gdLst>
              <a:ahLst/>
              <a:cxnLst>
                <a:cxn ang="0">
                  <a:pos x="connsiteX0" y="connsiteY0"/>
                </a:cxn>
                <a:cxn ang="0">
                  <a:pos x="connsiteX1" y="connsiteY1"/>
                </a:cxn>
                <a:cxn ang="0">
                  <a:pos x="connsiteX2" y="connsiteY2"/>
                </a:cxn>
              </a:cxnLst>
              <a:rect l="l" t="t" r="r" b="b"/>
              <a:pathLst>
                <a:path w="6542186" h="548612">
                  <a:moveTo>
                    <a:pt x="50" y="548732"/>
                  </a:moveTo>
                  <a:cubicBezTo>
                    <a:pt x="934648" y="480156"/>
                    <a:pt x="1869246" y="411579"/>
                    <a:pt x="2803844" y="343003"/>
                  </a:cubicBezTo>
                  <a:cubicBezTo>
                    <a:pt x="3738442" y="274426"/>
                    <a:pt x="4673040" y="205850"/>
                    <a:pt x="6542236" y="120"/>
                  </a:cubicBezTo>
                </a:path>
              </a:pathLst>
            </a:custGeom>
            <a:noFill/>
            <a:ln w="37380" cap="flat">
              <a:solidFill>
                <a:srgbClr val="66BB6A"/>
              </a:solidFill>
              <a:prstDash val="solid"/>
              <a:miter/>
            </a:ln>
          </p:spPr>
          <p:txBody>
            <a:bodyPr rtlCol="0" anchor="ctr"/>
            <a:lstStyle/>
            <a:p>
              <a:endParaRPr lang="en-IN" sz="2133"/>
            </a:p>
          </p:txBody>
        </p:sp>
        <p:sp>
          <p:nvSpPr>
            <p:cNvPr id="50" name="Freeform: Shape 49">
              <a:extLst>
                <a:ext uri="{FF2B5EF4-FFF2-40B4-BE49-F238E27FC236}">
                  <a16:creationId xmlns:a16="http://schemas.microsoft.com/office/drawing/2014/main" id="{E5FDB1C8-9205-A5F5-8E50-570391D48F75}"/>
                </a:ext>
              </a:extLst>
            </p:cNvPr>
            <p:cNvSpPr/>
            <p:nvPr/>
          </p:nvSpPr>
          <p:spPr>
            <a:xfrm>
              <a:off x="744724" y="1333179"/>
              <a:ext cx="93459" cy="68576"/>
            </a:xfrm>
            <a:custGeom>
              <a:avLst/>
              <a:gdLst>
                <a:gd name="connsiteX0" fmla="*/ 93510 w 93459"/>
                <a:gd name="connsiteY0" fmla="*/ 34408 h 68576"/>
                <a:gd name="connsiteX1" fmla="*/ 46780 w 93459"/>
                <a:gd name="connsiteY1" fmla="*/ 68697 h 68576"/>
                <a:gd name="connsiteX2" fmla="*/ 50 w 93459"/>
                <a:gd name="connsiteY2" fmla="*/ 34408 h 68576"/>
                <a:gd name="connsiteX3" fmla="*/ 46780 w 93459"/>
                <a:gd name="connsiteY3" fmla="*/ 120 h 68576"/>
                <a:gd name="connsiteX4" fmla="*/ 93510 w 93459"/>
                <a:gd name="connsiteY4" fmla="*/ 34408 h 6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59" h="68576">
                  <a:moveTo>
                    <a:pt x="93510" y="34408"/>
                  </a:moveTo>
                  <a:cubicBezTo>
                    <a:pt x="93510" y="53345"/>
                    <a:pt x="72588" y="68697"/>
                    <a:pt x="46780" y="68697"/>
                  </a:cubicBezTo>
                  <a:cubicBezTo>
                    <a:pt x="20972" y="68697"/>
                    <a:pt x="50" y="53345"/>
                    <a:pt x="50" y="34408"/>
                  </a:cubicBezTo>
                  <a:cubicBezTo>
                    <a:pt x="50" y="15471"/>
                    <a:pt x="20972" y="120"/>
                    <a:pt x="46780" y="120"/>
                  </a:cubicBezTo>
                  <a:cubicBezTo>
                    <a:pt x="72588" y="120"/>
                    <a:pt x="93510" y="15471"/>
                    <a:pt x="93510" y="34408"/>
                  </a:cubicBezTo>
                  <a:close/>
                </a:path>
              </a:pathLst>
            </a:custGeom>
            <a:solidFill>
              <a:srgbClr val="7986CB"/>
            </a:solidFill>
            <a:ln w="9345" cap="flat">
              <a:noFill/>
              <a:prstDash val="solid"/>
              <a:miter/>
            </a:ln>
          </p:spPr>
          <p:txBody>
            <a:bodyPr rtlCol="0" anchor="ctr"/>
            <a:lstStyle/>
            <a:p>
              <a:endParaRPr lang="en-IN" sz="2133"/>
            </a:p>
          </p:txBody>
        </p:sp>
        <p:sp>
          <p:nvSpPr>
            <p:cNvPr id="51" name="TextBox 50">
              <a:extLst>
                <a:ext uri="{FF2B5EF4-FFF2-40B4-BE49-F238E27FC236}">
                  <a16:creationId xmlns:a16="http://schemas.microsoft.com/office/drawing/2014/main" id="{E3CF203C-041D-AA33-3947-EF1125BA367C}"/>
                </a:ext>
              </a:extLst>
            </p:cNvPr>
            <p:cNvSpPr txBox="1"/>
            <p:nvPr/>
          </p:nvSpPr>
          <p:spPr>
            <a:xfrm>
              <a:off x="840203" y="1260029"/>
              <a:ext cx="341440"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7986CB"/>
                  </a:solidFill>
                  <a:latin typeface="Arial"/>
                  <a:cs typeface="Arial"/>
                  <a:sym typeface="Arial"/>
                  <a:rtl val="0"/>
                </a:rPr>
                <a:t>-88 dBm</a:t>
              </a:r>
            </a:p>
          </p:txBody>
        </p:sp>
        <p:sp>
          <p:nvSpPr>
            <p:cNvPr id="52" name="Freeform: Shape 51">
              <a:extLst>
                <a:ext uri="{FF2B5EF4-FFF2-40B4-BE49-F238E27FC236}">
                  <a16:creationId xmlns:a16="http://schemas.microsoft.com/office/drawing/2014/main" id="{E9DB87E6-BB2B-A78A-F530-80822410EAB2}"/>
                </a:ext>
              </a:extLst>
            </p:cNvPr>
            <p:cNvSpPr/>
            <p:nvPr/>
          </p:nvSpPr>
          <p:spPr>
            <a:xfrm>
              <a:off x="3081219" y="1538909"/>
              <a:ext cx="93459" cy="68576"/>
            </a:xfrm>
            <a:custGeom>
              <a:avLst/>
              <a:gdLst>
                <a:gd name="connsiteX0" fmla="*/ 93510 w 93459"/>
                <a:gd name="connsiteY0" fmla="*/ 34408 h 68576"/>
                <a:gd name="connsiteX1" fmla="*/ 46780 w 93459"/>
                <a:gd name="connsiteY1" fmla="*/ 68697 h 68576"/>
                <a:gd name="connsiteX2" fmla="*/ 50 w 93459"/>
                <a:gd name="connsiteY2" fmla="*/ 34408 h 68576"/>
                <a:gd name="connsiteX3" fmla="*/ 46780 w 93459"/>
                <a:gd name="connsiteY3" fmla="*/ 120 h 68576"/>
                <a:gd name="connsiteX4" fmla="*/ 93510 w 93459"/>
                <a:gd name="connsiteY4" fmla="*/ 34408 h 6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59" h="68576">
                  <a:moveTo>
                    <a:pt x="93510" y="34408"/>
                  </a:moveTo>
                  <a:cubicBezTo>
                    <a:pt x="93510" y="53345"/>
                    <a:pt x="72588" y="68697"/>
                    <a:pt x="46780" y="68697"/>
                  </a:cubicBezTo>
                  <a:cubicBezTo>
                    <a:pt x="20972" y="68697"/>
                    <a:pt x="50" y="53345"/>
                    <a:pt x="50" y="34408"/>
                  </a:cubicBezTo>
                  <a:cubicBezTo>
                    <a:pt x="50" y="15471"/>
                    <a:pt x="20972" y="120"/>
                    <a:pt x="46780" y="120"/>
                  </a:cubicBezTo>
                  <a:cubicBezTo>
                    <a:pt x="72588" y="120"/>
                    <a:pt x="93510" y="15471"/>
                    <a:pt x="93510" y="34408"/>
                  </a:cubicBezTo>
                  <a:close/>
                </a:path>
              </a:pathLst>
            </a:custGeom>
            <a:solidFill>
              <a:srgbClr val="7986CB"/>
            </a:solidFill>
            <a:ln w="9345" cap="flat">
              <a:noFill/>
              <a:prstDash val="solid"/>
              <a:miter/>
            </a:ln>
          </p:spPr>
          <p:txBody>
            <a:bodyPr rtlCol="0" anchor="ctr"/>
            <a:lstStyle/>
            <a:p>
              <a:endParaRPr lang="en-IN" sz="2133"/>
            </a:p>
          </p:txBody>
        </p:sp>
        <p:sp>
          <p:nvSpPr>
            <p:cNvPr id="53" name="TextBox 52">
              <a:extLst>
                <a:ext uri="{FF2B5EF4-FFF2-40B4-BE49-F238E27FC236}">
                  <a16:creationId xmlns:a16="http://schemas.microsoft.com/office/drawing/2014/main" id="{635DBC9B-0FE4-2496-01FF-9F86FCD434E6}"/>
                </a:ext>
              </a:extLst>
            </p:cNvPr>
            <p:cNvSpPr txBox="1"/>
            <p:nvPr/>
          </p:nvSpPr>
          <p:spPr>
            <a:xfrm>
              <a:off x="2990961" y="1418133"/>
              <a:ext cx="341440"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7986CB"/>
                  </a:solidFill>
                  <a:latin typeface="Arial"/>
                  <a:cs typeface="Arial"/>
                  <a:sym typeface="Arial"/>
                  <a:rtl val="0"/>
                </a:rPr>
                <a:t>-91 dBm</a:t>
              </a:r>
            </a:p>
          </p:txBody>
        </p:sp>
        <p:sp>
          <p:nvSpPr>
            <p:cNvPr id="54" name="Freeform: Shape 53">
              <a:extLst>
                <a:ext uri="{FF2B5EF4-FFF2-40B4-BE49-F238E27FC236}">
                  <a16:creationId xmlns:a16="http://schemas.microsoft.com/office/drawing/2014/main" id="{F7DFB151-0294-E405-4A1D-2E47D10933B7}"/>
                </a:ext>
              </a:extLst>
            </p:cNvPr>
            <p:cNvSpPr/>
            <p:nvPr/>
          </p:nvSpPr>
          <p:spPr>
            <a:xfrm>
              <a:off x="4015817" y="1607485"/>
              <a:ext cx="93459" cy="68576"/>
            </a:xfrm>
            <a:custGeom>
              <a:avLst/>
              <a:gdLst>
                <a:gd name="connsiteX0" fmla="*/ 93510 w 93459"/>
                <a:gd name="connsiteY0" fmla="*/ 34408 h 68576"/>
                <a:gd name="connsiteX1" fmla="*/ 46780 w 93459"/>
                <a:gd name="connsiteY1" fmla="*/ 68697 h 68576"/>
                <a:gd name="connsiteX2" fmla="*/ 50 w 93459"/>
                <a:gd name="connsiteY2" fmla="*/ 34408 h 68576"/>
                <a:gd name="connsiteX3" fmla="*/ 46780 w 93459"/>
                <a:gd name="connsiteY3" fmla="*/ 120 h 68576"/>
                <a:gd name="connsiteX4" fmla="*/ 93510 w 93459"/>
                <a:gd name="connsiteY4" fmla="*/ 34408 h 6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59" h="68576">
                  <a:moveTo>
                    <a:pt x="93510" y="34408"/>
                  </a:moveTo>
                  <a:cubicBezTo>
                    <a:pt x="93510" y="53345"/>
                    <a:pt x="72588" y="68697"/>
                    <a:pt x="46780" y="68697"/>
                  </a:cubicBezTo>
                  <a:cubicBezTo>
                    <a:pt x="20972" y="68697"/>
                    <a:pt x="50" y="53345"/>
                    <a:pt x="50" y="34408"/>
                  </a:cubicBezTo>
                  <a:cubicBezTo>
                    <a:pt x="50" y="15471"/>
                    <a:pt x="20972" y="120"/>
                    <a:pt x="46780" y="120"/>
                  </a:cubicBezTo>
                  <a:cubicBezTo>
                    <a:pt x="72588" y="120"/>
                    <a:pt x="93510" y="15471"/>
                    <a:pt x="93510" y="34408"/>
                  </a:cubicBezTo>
                  <a:close/>
                </a:path>
              </a:pathLst>
            </a:custGeom>
            <a:solidFill>
              <a:srgbClr val="7986CB"/>
            </a:solidFill>
            <a:ln w="9345" cap="flat">
              <a:noFill/>
              <a:prstDash val="solid"/>
              <a:miter/>
            </a:ln>
          </p:spPr>
          <p:txBody>
            <a:bodyPr rtlCol="0" anchor="ctr"/>
            <a:lstStyle/>
            <a:p>
              <a:endParaRPr lang="en-IN" sz="2133"/>
            </a:p>
          </p:txBody>
        </p:sp>
        <p:sp>
          <p:nvSpPr>
            <p:cNvPr id="55" name="TextBox 54">
              <a:extLst>
                <a:ext uri="{FF2B5EF4-FFF2-40B4-BE49-F238E27FC236}">
                  <a16:creationId xmlns:a16="http://schemas.microsoft.com/office/drawing/2014/main" id="{D4710AFD-DC0F-D94F-CF78-F69052E92202}"/>
                </a:ext>
              </a:extLst>
            </p:cNvPr>
            <p:cNvSpPr txBox="1"/>
            <p:nvPr/>
          </p:nvSpPr>
          <p:spPr>
            <a:xfrm>
              <a:off x="4111296" y="1534335"/>
              <a:ext cx="341440"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7986CB"/>
                  </a:solidFill>
                  <a:latin typeface="Arial"/>
                  <a:cs typeface="Arial"/>
                  <a:sym typeface="Arial"/>
                  <a:rtl val="0"/>
                </a:rPr>
                <a:t>-92 dBm</a:t>
              </a:r>
            </a:p>
          </p:txBody>
        </p:sp>
        <p:sp>
          <p:nvSpPr>
            <p:cNvPr id="56" name="Freeform: Shape 55">
              <a:extLst>
                <a:ext uri="{FF2B5EF4-FFF2-40B4-BE49-F238E27FC236}">
                  <a16:creationId xmlns:a16="http://schemas.microsoft.com/office/drawing/2014/main" id="{4AE51F77-7247-3097-85F5-4F90BB6E03BE}"/>
                </a:ext>
              </a:extLst>
            </p:cNvPr>
            <p:cNvSpPr/>
            <p:nvPr/>
          </p:nvSpPr>
          <p:spPr>
            <a:xfrm>
              <a:off x="7286910" y="1813215"/>
              <a:ext cx="93459" cy="68576"/>
            </a:xfrm>
            <a:custGeom>
              <a:avLst/>
              <a:gdLst>
                <a:gd name="connsiteX0" fmla="*/ 93510 w 93459"/>
                <a:gd name="connsiteY0" fmla="*/ 34408 h 68576"/>
                <a:gd name="connsiteX1" fmla="*/ 46780 w 93459"/>
                <a:gd name="connsiteY1" fmla="*/ 68697 h 68576"/>
                <a:gd name="connsiteX2" fmla="*/ 50 w 93459"/>
                <a:gd name="connsiteY2" fmla="*/ 34408 h 68576"/>
                <a:gd name="connsiteX3" fmla="*/ 46780 w 93459"/>
                <a:gd name="connsiteY3" fmla="*/ 120 h 68576"/>
                <a:gd name="connsiteX4" fmla="*/ 93510 w 93459"/>
                <a:gd name="connsiteY4" fmla="*/ 34408 h 6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59" h="68576">
                  <a:moveTo>
                    <a:pt x="93510" y="34408"/>
                  </a:moveTo>
                  <a:cubicBezTo>
                    <a:pt x="93510" y="53345"/>
                    <a:pt x="72588" y="68697"/>
                    <a:pt x="46780" y="68697"/>
                  </a:cubicBezTo>
                  <a:cubicBezTo>
                    <a:pt x="20972" y="68697"/>
                    <a:pt x="50" y="53345"/>
                    <a:pt x="50" y="34408"/>
                  </a:cubicBezTo>
                  <a:cubicBezTo>
                    <a:pt x="50" y="15471"/>
                    <a:pt x="20972" y="120"/>
                    <a:pt x="46780" y="120"/>
                  </a:cubicBezTo>
                  <a:cubicBezTo>
                    <a:pt x="72588" y="120"/>
                    <a:pt x="93510" y="15471"/>
                    <a:pt x="93510" y="34408"/>
                  </a:cubicBezTo>
                  <a:close/>
                </a:path>
              </a:pathLst>
            </a:custGeom>
            <a:solidFill>
              <a:srgbClr val="7986CB"/>
            </a:solidFill>
            <a:ln w="9345" cap="flat">
              <a:noFill/>
              <a:prstDash val="solid"/>
              <a:miter/>
            </a:ln>
          </p:spPr>
          <p:txBody>
            <a:bodyPr rtlCol="0" anchor="ctr"/>
            <a:lstStyle/>
            <a:p>
              <a:endParaRPr lang="en-IN" sz="2133"/>
            </a:p>
          </p:txBody>
        </p:sp>
        <p:sp>
          <p:nvSpPr>
            <p:cNvPr id="57" name="TextBox 56">
              <a:extLst>
                <a:ext uri="{FF2B5EF4-FFF2-40B4-BE49-F238E27FC236}">
                  <a16:creationId xmlns:a16="http://schemas.microsoft.com/office/drawing/2014/main" id="{C50DC644-6DEA-8E16-4CE0-AD0BF9473DEA}"/>
                </a:ext>
              </a:extLst>
            </p:cNvPr>
            <p:cNvSpPr txBox="1"/>
            <p:nvPr/>
          </p:nvSpPr>
          <p:spPr>
            <a:xfrm>
              <a:off x="7029104" y="1892464"/>
              <a:ext cx="341440"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7986CB"/>
                  </a:solidFill>
                  <a:latin typeface="Arial"/>
                  <a:cs typeface="Arial"/>
                  <a:sym typeface="Arial"/>
                  <a:rtl val="0"/>
                </a:rPr>
                <a:t>-96 dBm</a:t>
              </a:r>
            </a:p>
          </p:txBody>
        </p:sp>
        <p:sp>
          <p:nvSpPr>
            <p:cNvPr id="58" name="Freeform: Shape 57">
              <a:extLst>
                <a:ext uri="{FF2B5EF4-FFF2-40B4-BE49-F238E27FC236}">
                  <a16:creationId xmlns:a16="http://schemas.microsoft.com/office/drawing/2014/main" id="{C8BA0FD3-2A58-959F-B655-058C9A4BA4EC}"/>
                </a:ext>
              </a:extLst>
            </p:cNvPr>
            <p:cNvSpPr/>
            <p:nvPr/>
          </p:nvSpPr>
          <p:spPr>
            <a:xfrm>
              <a:off x="744724" y="1744639"/>
              <a:ext cx="93459" cy="68576"/>
            </a:xfrm>
            <a:custGeom>
              <a:avLst/>
              <a:gdLst>
                <a:gd name="connsiteX0" fmla="*/ 93510 w 93459"/>
                <a:gd name="connsiteY0" fmla="*/ 34408 h 68576"/>
                <a:gd name="connsiteX1" fmla="*/ 46780 w 93459"/>
                <a:gd name="connsiteY1" fmla="*/ 68697 h 68576"/>
                <a:gd name="connsiteX2" fmla="*/ 50 w 93459"/>
                <a:gd name="connsiteY2" fmla="*/ 34408 h 68576"/>
                <a:gd name="connsiteX3" fmla="*/ 46780 w 93459"/>
                <a:gd name="connsiteY3" fmla="*/ 120 h 68576"/>
                <a:gd name="connsiteX4" fmla="*/ 93510 w 93459"/>
                <a:gd name="connsiteY4" fmla="*/ 34408 h 6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59" h="68576">
                  <a:moveTo>
                    <a:pt x="93510" y="34408"/>
                  </a:moveTo>
                  <a:cubicBezTo>
                    <a:pt x="93510" y="53345"/>
                    <a:pt x="72588" y="68697"/>
                    <a:pt x="46780" y="68697"/>
                  </a:cubicBezTo>
                  <a:cubicBezTo>
                    <a:pt x="20972" y="68697"/>
                    <a:pt x="50" y="53345"/>
                    <a:pt x="50" y="34408"/>
                  </a:cubicBezTo>
                  <a:cubicBezTo>
                    <a:pt x="50" y="15471"/>
                    <a:pt x="20972" y="120"/>
                    <a:pt x="46780" y="120"/>
                  </a:cubicBezTo>
                  <a:cubicBezTo>
                    <a:pt x="72588" y="120"/>
                    <a:pt x="93510" y="15471"/>
                    <a:pt x="93510" y="34408"/>
                  </a:cubicBezTo>
                  <a:close/>
                </a:path>
              </a:pathLst>
            </a:custGeom>
            <a:solidFill>
              <a:srgbClr val="66BB6A"/>
            </a:solidFill>
            <a:ln w="9345" cap="flat">
              <a:noFill/>
              <a:prstDash val="solid"/>
              <a:miter/>
            </a:ln>
          </p:spPr>
          <p:txBody>
            <a:bodyPr rtlCol="0" anchor="ctr"/>
            <a:lstStyle/>
            <a:p>
              <a:endParaRPr lang="en-IN" sz="2133"/>
            </a:p>
          </p:txBody>
        </p:sp>
        <p:sp>
          <p:nvSpPr>
            <p:cNvPr id="59" name="TextBox 58">
              <a:extLst>
                <a:ext uri="{FF2B5EF4-FFF2-40B4-BE49-F238E27FC236}">
                  <a16:creationId xmlns:a16="http://schemas.microsoft.com/office/drawing/2014/main" id="{19F4549B-F249-9969-592D-708B6C3059AD}"/>
                </a:ext>
              </a:extLst>
            </p:cNvPr>
            <p:cNvSpPr txBox="1"/>
            <p:nvPr/>
          </p:nvSpPr>
          <p:spPr>
            <a:xfrm>
              <a:off x="811628" y="1823888"/>
              <a:ext cx="341440"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66BB6A"/>
                  </a:solidFill>
                  <a:latin typeface="Arial"/>
                  <a:cs typeface="Arial"/>
                  <a:sym typeface="Arial"/>
                  <a:rtl val="0"/>
                </a:rPr>
                <a:t>-95 dBm</a:t>
              </a:r>
            </a:p>
          </p:txBody>
        </p:sp>
        <p:sp>
          <p:nvSpPr>
            <p:cNvPr id="60" name="Freeform: Shape 59">
              <a:extLst>
                <a:ext uri="{FF2B5EF4-FFF2-40B4-BE49-F238E27FC236}">
                  <a16:creationId xmlns:a16="http://schemas.microsoft.com/office/drawing/2014/main" id="{5D393FCE-82F2-578C-98C0-15E0E773B262}"/>
                </a:ext>
              </a:extLst>
            </p:cNvPr>
            <p:cNvSpPr/>
            <p:nvPr/>
          </p:nvSpPr>
          <p:spPr>
            <a:xfrm>
              <a:off x="3081219" y="1573197"/>
              <a:ext cx="93459" cy="68576"/>
            </a:xfrm>
            <a:custGeom>
              <a:avLst/>
              <a:gdLst>
                <a:gd name="connsiteX0" fmla="*/ 93510 w 93459"/>
                <a:gd name="connsiteY0" fmla="*/ 34408 h 68576"/>
                <a:gd name="connsiteX1" fmla="*/ 46780 w 93459"/>
                <a:gd name="connsiteY1" fmla="*/ 68697 h 68576"/>
                <a:gd name="connsiteX2" fmla="*/ 50 w 93459"/>
                <a:gd name="connsiteY2" fmla="*/ 34408 h 68576"/>
                <a:gd name="connsiteX3" fmla="*/ 46780 w 93459"/>
                <a:gd name="connsiteY3" fmla="*/ 120 h 68576"/>
                <a:gd name="connsiteX4" fmla="*/ 93510 w 93459"/>
                <a:gd name="connsiteY4" fmla="*/ 34408 h 6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59" h="68576">
                  <a:moveTo>
                    <a:pt x="93510" y="34408"/>
                  </a:moveTo>
                  <a:cubicBezTo>
                    <a:pt x="93510" y="53345"/>
                    <a:pt x="72588" y="68697"/>
                    <a:pt x="46780" y="68697"/>
                  </a:cubicBezTo>
                  <a:cubicBezTo>
                    <a:pt x="20972" y="68697"/>
                    <a:pt x="50" y="53345"/>
                    <a:pt x="50" y="34408"/>
                  </a:cubicBezTo>
                  <a:cubicBezTo>
                    <a:pt x="50" y="15471"/>
                    <a:pt x="20972" y="120"/>
                    <a:pt x="46780" y="120"/>
                  </a:cubicBezTo>
                  <a:cubicBezTo>
                    <a:pt x="72588" y="120"/>
                    <a:pt x="93510" y="15471"/>
                    <a:pt x="93510" y="34408"/>
                  </a:cubicBezTo>
                  <a:close/>
                </a:path>
              </a:pathLst>
            </a:custGeom>
            <a:solidFill>
              <a:srgbClr val="66BB6A"/>
            </a:solidFill>
            <a:ln w="9345" cap="flat">
              <a:noFill/>
              <a:prstDash val="solid"/>
              <a:miter/>
            </a:ln>
          </p:spPr>
          <p:txBody>
            <a:bodyPr rtlCol="0" anchor="ctr"/>
            <a:lstStyle/>
            <a:p>
              <a:endParaRPr lang="en-IN" sz="2133"/>
            </a:p>
          </p:txBody>
        </p:sp>
        <p:sp>
          <p:nvSpPr>
            <p:cNvPr id="61" name="TextBox 60">
              <a:extLst>
                <a:ext uri="{FF2B5EF4-FFF2-40B4-BE49-F238E27FC236}">
                  <a16:creationId xmlns:a16="http://schemas.microsoft.com/office/drawing/2014/main" id="{69F807F3-E90A-929F-7CFD-DABB0A591F4A}"/>
                </a:ext>
              </a:extLst>
            </p:cNvPr>
            <p:cNvSpPr txBox="1"/>
            <p:nvPr/>
          </p:nvSpPr>
          <p:spPr>
            <a:xfrm>
              <a:off x="3000485" y="1671497"/>
              <a:ext cx="417182"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66BB6A"/>
                  </a:solidFill>
                  <a:latin typeface="Arial"/>
                  <a:cs typeface="Arial"/>
                  <a:sym typeface="Arial"/>
                  <a:rtl val="0"/>
                </a:rPr>
                <a:t>-91.5 dBm</a:t>
              </a:r>
            </a:p>
          </p:txBody>
        </p:sp>
        <p:sp>
          <p:nvSpPr>
            <p:cNvPr id="62" name="Freeform: Shape 61">
              <a:extLst>
                <a:ext uri="{FF2B5EF4-FFF2-40B4-BE49-F238E27FC236}">
                  <a16:creationId xmlns:a16="http://schemas.microsoft.com/office/drawing/2014/main" id="{8379B445-DA85-DAAA-3260-3F1AED9B0546}"/>
                </a:ext>
              </a:extLst>
            </p:cNvPr>
            <p:cNvSpPr/>
            <p:nvPr/>
          </p:nvSpPr>
          <p:spPr>
            <a:xfrm>
              <a:off x="4015817" y="1470332"/>
              <a:ext cx="93459" cy="68576"/>
            </a:xfrm>
            <a:custGeom>
              <a:avLst/>
              <a:gdLst>
                <a:gd name="connsiteX0" fmla="*/ 93510 w 93459"/>
                <a:gd name="connsiteY0" fmla="*/ 34408 h 68576"/>
                <a:gd name="connsiteX1" fmla="*/ 46780 w 93459"/>
                <a:gd name="connsiteY1" fmla="*/ 68697 h 68576"/>
                <a:gd name="connsiteX2" fmla="*/ 50 w 93459"/>
                <a:gd name="connsiteY2" fmla="*/ 34408 h 68576"/>
                <a:gd name="connsiteX3" fmla="*/ 46780 w 93459"/>
                <a:gd name="connsiteY3" fmla="*/ 120 h 68576"/>
                <a:gd name="connsiteX4" fmla="*/ 93510 w 93459"/>
                <a:gd name="connsiteY4" fmla="*/ 34408 h 6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59" h="68576">
                  <a:moveTo>
                    <a:pt x="93510" y="34408"/>
                  </a:moveTo>
                  <a:cubicBezTo>
                    <a:pt x="93510" y="53345"/>
                    <a:pt x="72588" y="68697"/>
                    <a:pt x="46780" y="68697"/>
                  </a:cubicBezTo>
                  <a:cubicBezTo>
                    <a:pt x="20972" y="68697"/>
                    <a:pt x="50" y="53345"/>
                    <a:pt x="50" y="34408"/>
                  </a:cubicBezTo>
                  <a:cubicBezTo>
                    <a:pt x="50" y="15471"/>
                    <a:pt x="20972" y="120"/>
                    <a:pt x="46780" y="120"/>
                  </a:cubicBezTo>
                  <a:cubicBezTo>
                    <a:pt x="72588" y="120"/>
                    <a:pt x="93510" y="15471"/>
                    <a:pt x="93510" y="34408"/>
                  </a:cubicBezTo>
                  <a:close/>
                </a:path>
              </a:pathLst>
            </a:custGeom>
            <a:solidFill>
              <a:srgbClr val="66BB6A"/>
            </a:solidFill>
            <a:ln w="9345" cap="flat">
              <a:noFill/>
              <a:prstDash val="solid"/>
              <a:miter/>
            </a:ln>
          </p:spPr>
          <p:txBody>
            <a:bodyPr rtlCol="0" anchor="ctr"/>
            <a:lstStyle/>
            <a:p>
              <a:endParaRPr lang="en-IN" sz="2133"/>
            </a:p>
          </p:txBody>
        </p:sp>
        <p:sp>
          <p:nvSpPr>
            <p:cNvPr id="63" name="TextBox 62">
              <a:extLst>
                <a:ext uri="{FF2B5EF4-FFF2-40B4-BE49-F238E27FC236}">
                  <a16:creationId xmlns:a16="http://schemas.microsoft.com/office/drawing/2014/main" id="{8ACCE32D-D52B-7208-95A3-9647F6EFCD58}"/>
                </a:ext>
              </a:extLst>
            </p:cNvPr>
            <p:cNvSpPr txBox="1"/>
            <p:nvPr/>
          </p:nvSpPr>
          <p:spPr>
            <a:xfrm>
              <a:off x="4111296" y="1397182"/>
              <a:ext cx="341440"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66BB6A"/>
                  </a:solidFill>
                  <a:latin typeface="Arial"/>
                  <a:cs typeface="Arial"/>
                  <a:sym typeface="Arial"/>
                  <a:rtl val="0"/>
                </a:rPr>
                <a:t>-90 dBm</a:t>
              </a:r>
            </a:p>
          </p:txBody>
        </p:sp>
        <p:sp>
          <p:nvSpPr>
            <p:cNvPr id="64" name="Freeform: Shape 63">
              <a:extLst>
                <a:ext uri="{FF2B5EF4-FFF2-40B4-BE49-F238E27FC236}">
                  <a16:creationId xmlns:a16="http://schemas.microsoft.com/office/drawing/2014/main" id="{140CF9FF-F120-22EF-3359-D79D7FE10827}"/>
                </a:ext>
              </a:extLst>
            </p:cNvPr>
            <p:cNvSpPr/>
            <p:nvPr/>
          </p:nvSpPr>
          <p:spPr>
            <a:xfrm>
              <a:off x="4670035" y="1401756"/>
              <a:ext cx="93459" cy="68576"/>
            </a:xfrm>
            <a:custGeom>
              <a:avLst/>
              <a:gdLst>
                <a:gd name="connsiteX0" fmla="*/ 93510 w 93459"/>
                <a:gd name="connsiteY0" fmla="*/ 34408 h 68576"/>
                <a:gd name="connsiteX1" fmla="*/ 46780 w 93459"/>
                <a:gd name="connsiteY1" fmla="*/ 68697 h 68576"/>
                <a:gd name="connsiteX2" fmla="*/ 50 w 93459"/>
                <a:gd name="connsiteY2" fmla="*/ 34408 h 68576"/>
                <a:gd name="connsiteX3" fmla="*/ 46780 w 93459"/>
                <a:gd name="connsiteY3" fmla="*/ 120 h 68576"/>
                <a:gd name="connsiteX4" fmla="*/ 93510 w 93459"/>
                <a:gd name="connsiteY4" fmla="*/ 34408 h 6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59" h="68576">
                  <a:moveTo>
                    <a:pt x="93510" y="34408"/>
                  </a:moveTo>
                  <a:cubicBezTo>
                    <a:pt x="93510" y="53345"/>
                    <a:pt x="72588" y="68697"/>
                    <a:pt x="46780" y="68697"/>
                  </a:cubicBezTo>
                  <a:cubicBezTo>
                    <a:pt x="20972" y="68697"/>
                    <a:pt x="50" y="53345"/>
                    <a:pt x="50" y="34408"/>
                  </a:cubicBezTo>
                  <a:cubicBezTo>
                    <a:pt x="50" y="15471"/>
                    <a:pt x="20972" y="120"/>
                    <a:pt x="46780" y="120"/>
                  </a:cubicBezTo>
                  <a:cubicBezTo>
                    <a:pt x="72588" y="120"/>
                    <a:pt x="93510" y="15471"/>
                    <a:pt x="93510" y="34408"/>
                  </a:cubicBezTo>
                  <a:close/>
                </a:path>
              </a:pathLst>
            </a:custGeom>
            <a:solidFill>
              <a:srgbClr val="66BB6A"/>
            </a:solidFill>
            <a:ln w="9345" cap="flat">
              <a:noFill/>
              <a:prstDash val="solid"/>
              <a:miter/>
            </a:ln>
          </p:spPr>
          <p:txBody>
            <a:bodyPr rtlCol="0" anchor="ctr"/>
            <a:lstStyle/>
            <a:p>
              <a:endParaRPr lang="en-IN" sz="2133"/>
            </a:p>
          </p:txBody>
        </p:sp>
        <p:sp>
          <p:nvSpPr>
            <p:cNvPr id="65" name="TextBox 64">
              <a:extLst>
                <a:ext uri="{FF2B5EF4-FFF2-40B4-BE49-F238E27FC236}">
                  <a16:creationId xmlns:a16="http://schemas.microsoft.com/office/drawing/2014/main" id="{8FB89332-8ACD-0323-7A62-C98F1DF9B2C6}"/>
                </a:ext>
              </a:extLst>
            </p:cNvPr>
            <p:cNvSpPr txBox="1"/>
            <p:nvPr/>
          </p:nvSpPr>
          <p:spPr>
            <a:xfrm>
              <a:off x="4370228" y="1195255"/>
              <a:ext cx="417182"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66BB6A"/>
                  </a:solidFill>
                  <a:latin typeface="Arial"/>
                  <a:cs typeface="Arial"/>
                  <a:sym typeface="Arial"/>
                  <a:rtl val="0"/>
                </a:rPr>
                <a:t>-88.5 dBm</a:t>
              </a:r>
            </a:p>
          </p:txBody>
        </p:sp>
        <p:sp>
          <p:nvSpPr>
            <p:cNvPr id="66" name="Freeform: Shape 65">
              <a:extLst>
                <a:ext uri="{FF2B5EF4-FFF2-40B4-BE49-F238E27FC236}">
                  <a16:creationId xmlns:a16="http://schemas.microsoft.com/office/drawing/2014/main" id="{3C2B60BA-406A-453E-4556-E69ADFEBF49C}"/>
                </a:ext>
              </a:extLst>
            </p:cNvPr>
            <p:cNvSpPr/>
            <p:nvPr/>
          </p:nvSpPr>
          <p:spPr>
            <a:xfrm>
              <a:off x="7286910" y="1196026"/>
              <a:ext cx="93459" cy="68576"/>
            </a:xfrm>
            <a:custGeom>
              <a:avLst/>
              <a:gdLst>
                <a:gd name="connsiteX0" fmla="*/ 93510 w 93459"/>
                <a:gd name="connsiteY0" fmla="*/ 34408 h 68576"/>
                <a:gd name="connsiteX1" fmla="*/ 46780 w 93459"/>
                <a:gd name="connsiteY1" fmla="*/ 68697 h 68576"/>
                <a:gd name="connsiteX2" fmla="*/ 50 w 93459"/>
                <a:gd name="connsiteY2" fmla="*/ 34408 h 68576"/>
                <a:gd name="connsiteX3" fmla="*/ 46780 w 93459"/>
                <a:gd name="connsiteY3" fmla="*/ 120 h 68576"/>
                <a:gd name="connsiteX4" fmla="*/ 93510 w 93459"/>
                <a:gd name="connsiteY4" fmla="*/ 34408 h 6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59" h="68576">
                  <a:moveTo>
                    <a:pt x="93510" y="34408"/>
                  </a:moveTo>
                  <a:cubicBezTo>
                    <a:pt x="93510" y="53345"/>
                    <a:pt x="72588" y="68697"/>
                    <a:pt x="46780" y="68697"/>
                  </a:cubicBezTo>
                  <a:cubicBezTo>
                    <a:pt x="20972" y="68697"/>
                    <a:pt x="50" y="53345"/>
                    <a:pt x="50" y="34408"/>
                  </a:cubicBezTo>
                  <a:cubicBezTo>
                    <a:pt x="50" y="15471"/>
                    <a:pt x="20972" y="120"/>
                    <a:pt x="46780" y="120"/>
                  </a:cubicBezTo>
                  <a:cubicBezTo>
                    <a:pt x="72588" y="120"/>
                    <a:pt x="93510" y="15471"/>
                    <a:pt x="93510" y="34408"/>
                  </a:cubicBezTo>
                  <a:close/>
                </a:path>
              </a:pathLst>
            </a:custGeom>
            <a:solidFill>
              <a:srgbClr val="66BB6A"/>
            </a:solidFill>
            <a:ln w="9345" cap="flat">
              <a:noFill/>
              <a:prstDash val="solid"/>
              <a:miter/>
            </a:ln>
          </p:spPr>
          <p:txBody>
            <a:bodyPr rtlCol="0" anchor="ctr"/>
            <a:lstStyle/>
            <a:p>
              <a:endParaRPr lang="en-IN" sz="2133"/>
            </a:p>
          </p:txBody>
        </p:sp>
        <p:sp>
          <p:nvSpPr>
            <p:cNvPr id="67" name="TextBox 66">
              <a:extLst>
                <a:ext uri="{FF2B5EF4-FFF2-40B4-BE49-F238E27FC236}">
                  <a16:creationId xmlns:a16="http://schemas.microsoft.com/office/drawing/2014/main" id="{FAE16581-A6A2-1AC5-F02D-F468CCE29C79}"/>
                </a:ext>
              </a:extLst>
            </p:cNvPr>
            <p:cNvSpPr txBox="1"/>
            <p:nvPr/>
          </p:nvSpPr>
          <p:spPr>
            <a:xfrm>
              <a:off x="7019578" y="1070488"/>
              <a:ext cx="341440"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66BB6A"/>
                  </a:solidFill>
                  <a:latin typeface="Arial"/>
                  <a:cs typeface="Arial"/>
                  <a:sym typeface="Arial"/>
                  <a:rtl val="0"/>
                </a:rPr>
                <a:t>-85 dBm</a:t>
              </a:r>
            </a:p>
          </p:txBody>
        </p:sp>
        <p:sp>
          <p:nvSpPr>
            <p:cNvPr id="68" name="Freeform: Shape 67">
              <a:extLst>
                <a:ext uri="{FF2B5EF4-FFF2-40B4-BE49-F238E27FC236}">
                  <a16:creationId xmlns:a16="http://schemas.microsoft.com/office/drawing/2014/main" id="{26909D47-5C9B-5C72-C7E8-A14854F16A49}"/>
                </a:ext>
              </a:extLst>
            </p:cNvPr>
            <p:cNvSpPr/>
            <p:nvPr/>
          </p:nvSpPr>
          <p:spPr>
            <a:xfrm>
              <a:off x="3987779" y="1586912"/>
              <a:ext cx="149535" cy="109722"/>
            </a:xfrm>
            <a:custGeom>
              <a:avLst/>
              <a:gdLst>
                <a:gd name="connsiteX0" fmla="*/ 149586 w 149535"/>
                <a:gd name="connsiteY0" fmla="*/ 54981 h 109722"/>
                <a:gd name="connsiteX1" fmla="*/ 74818 w 149535"/>
                <a:gd name="connsiteY1" fmla="*/ 109842 h 109722"/>
                <a:gd name="connsiteX2" fmla="*/ 50 w 149535"/>
                <a:gd name="connsiteY2" fmla="*/ 54981 h 109722"/>
                <a:gd name="connsiteX3" fmla="*/ 74818 w 149535"/>
                <a:gd name="connsiteY3" fmla="*/ 120 h 109722"/>
                <a:gd name="connsiteX4" fmla="*/ 149586 w 149535"/>
                <a:gd name="connsiteY4" fmla="*/ 54981 h 109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35" h="109722">
                  <a:moveTo>
                    <a:pt x="149586" y="54981"/>
                  </a:moveTo>
                  <a:cubicBezTo>
                    <a:pt x="149586" y="85280"/>
                    <a:pt x="116111" y="109842"/>
                    <a:pt x="74818" y="109842"/>
                  </a:cubicBezTo>
                  <a:cubicBezTo>
                    <a:pt x="33525" y="109842"/>
                    <a:pt x="50" y="85280"/>
                    <a:pt x="50" y="54981"/>
                  </a:cubicBezTo>
                  <a:cubicBezTo>
                    <a:pt x="50" y="24682"/>
                    <a:pt x="33525" y="120"/>
                    <a:pt x="74818" y="120"/>
                  </a:cubicBezTo>
                  <a:cubicBezTo>
                    <a:pt x="116111" y="120"/>
                    <a:pt x="149586" y="24682"/>
                    <a:pt x="149586" y="54981"/>
                  </a:cubicBezTo>
                  <a:close/>
                </a:path>
              </a:pathLst>
            </a:custGeom>
            <a:solidFill>
              <a:srgbClr val="E53935"/>
            </a:solidFill>
            <a:ln w="18690" cap="flat">
              <a:solidFill>
                <a:srgbClr val="FFFFFF"/>
              </a:solidFill>
              <a:prstDash val="solid"/>
              <a:miter/>
            </a:ln>
          </p:spPr>
          <p:txBody>
            <a:bodyPr rtlCol="0" anchor="ctr"/>
            <a:lstStyle/>
            <a:p>
              <a:endParaRPr lang="en-IN" sz="2133"/>
            </a:p>
          </p:txBody>
        </p:sp>
        <p:sp>
          <p:nvSpPr>
            <p:cNvPr id="69" name="Freeform: Shape 68">
              <a:extLst>
                <a:ext uri="{FF2B5EF4-FFF2-40B4-BE49-F238E27FC236}">
                  <a16:creationId xmlns:a16="http://schemas.microsoft.com/office/drawing/2014/main" id="{AF2A8456-B8AE-401B-ABAA-560E04EE7A30}"/>
                </a:ext>
              </a:extLst>
            </p:cNvPr>
            <p:cNvSpPr/>
            <p:nvPr/>
          </p:nvSpPr>
          <p:spPr>
            <a:xfrm>
              <a:off x="4062547" y="1641774"/>
              <a:ext cx="280379" cy="205729"/>
            </a:xfrm>
            <a:custGeom>
              <a:avLst/>
              <a:gdLst>
                <a:gd name="connsiteX0" fmla="*/ 50 w 280379"/>
                <a:gd name="connsiteY0" fmla="*/ 120 h 205729"/>
                <a:gd name="connsiteX1" fmla="*/ 280429 w 280379"/>
                <a:gd name="connsiteY1" fmla="*/ 205850 h 205729"/>
              </a:gdLst>
              <a:ahLst/>
              <a:cxnLst>
                <a:cxn ang="0">
                  <a:pos x="connsiteX0" y="connsiteY0"/>
                </a:cxn>
                <a:cxn ang="0">
                  <a:pos x="connsiteX1" y="connsiteY1"/>
                </a:cxn>
              </a:cxnLst>
              <a:rect l="l" t="t" r="r" b="b"/>
              <a:pathLst>
                <a:path w="280379" h="205729">
                  <a:moveTo>
                    <a:pt x="50" y="120"/>
                  </a:moveTo>
                  <a:lnTo>
                    <a:pt x="280429" y="205850"/>
                  </a:lnTo>
                </a:path>
              </a:pathLst>
            </a:custGeom>
            <a:solidFill>
              <a:srgbClr val="000000"/>
            </a:solidFill>
            <a:ln w="9345" cap="flat">
              <a:solidFill>
                <a:srgbClr val="E53935"/>
              </a:solidFill>
              <a:custDash>
                <a:ds d="225000" sp="150000"/>
              </a:custDash>
              <a:miter/>
            </a:ln>
          </p:spPr>
          <p:txBody>
            <a:bodyPr rtlCol="0" anchor="ctr"/>
            <a:lstStyle/>
            <a:p>
              <a:endParaRPr lang="en-IN" sz="2133"/>
            </a:p>
          </p:txBody>
        </p:sp>
        <p:sp>
          <p:nvSpPr>
            <p:cNvPr id="70" name="Freeform: Shape 69">
              <a:extLst>
                <a:ext uri="{FF2B5EF4-FFF2-40B4-BE49-F238E27FC236}">
                  <a16:creationId xmlns:a16="http://schemas.microsoft.com/office/drawing/2014/main" id="{C13AA7E9-E800-370F-594B-885D835FF935}"/>
                </a:ext>
              </a:extLst>
            </p:cNvPr>
            <p:cNvSpPr/>
            <p:nvPr/>
          </p:nvSpPr>
          <p:spPr>
            <a:xfrm>
              <a:off x="4156006" y="1916080"/>
              <a:ext cx="1495356" cy="137153"/>
            </a:xfrm>
            <a:custGeom>
              <a:avLst/>
              <a:gdLst>
                <a:gd name="connsiteX0" fmla="*/ 1448677 w 1495356"/>
                <a:gd name="connsiteY0" fmla="*/ 120 h 137153"/>
                <a:gd name="connsiteX1" fmla="*/ 1495407 w 1495356"/>
                <a:gd name="connsiteY1" fmla="*/ 34408 h 137153"/>
                <a:gd name="connsiteX2" fmla="*/ 1495407 w 1495356"/>
                <a:gd name="connsiteY2" fmla="*/ 102985 h 137153"/>
                <a:gd name="connsiteX3" fmla="*/ 1448677 w 1495356"/>
                <a:gd name="connsiteY3" fmla="*/ 137273 h 137153"/>
                <a:gd name="connsiteX4" fmla="*/ 46780 w 1495356"/>
                <a:gd name="connsiteY4" fmla="*/ 137273 h 137153"/>
                <a:gd name="connsiteX5" fmla="*/ 50 w 1495356"/>
                <a:gd name="connsiteY5" fmla="*/ 102985 h 137153"/>
                <a:gd name="connsiteX6" fmla="*/ 50 w 1495356"/>
                <a:gd name="connsiteY6" fmla="*/ 34408 h 137153"/>
                <a:gd name="connsiteX7" fmla="*/ 46780 w 1495356"/>
                <a:gd name="connsiteY7" fmla="*/ 120 h 13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5356" h="137153">
                  <a:moveTo>
                    <a:pt x="1448677" y="120"/>
                  </a:moveTo>
                  <a:cubicBezTo>
                    <a:pt x="1474485" y="120"/>
                    <a:pt x="1495407" y="15471"/>
                    <a:pt x="1495407" y="34408"/>
                  </a:cubicBezTo>
                  <a:lnTo>
                    <a:pt x="1495407" y="102985"/>
                  </a:lnTo>
                  <a:cubicBezTo>
                    <a:pt x="1495407" y="121922"/>
                    <a:pt x="1474485" y="137273"/>
                    <a:pt x="1448677" y="137273"/>
                  </a:cubicBezTo>
                  <a:lnTo>
                    <a:pt x="46780" y="137273"/>
                  </a:lnTo>
                  <a:cubicBezTo>
                    <a:pt x="20972" y="137273"/>
                    <a:pt x="50" y="121922"/>
                    <a:pt x="50" y="102985"/>
                  </a:cubicBezTo>
                  <a:lnTo>
                    <a:pt x="50" y="34408"/>
                  </a:lnTo>
                  <a:cubicBezTo>
                    <a:pt x="50" y="15471"/>
                    <a:pt x="20972" y="120"/>
                    <a:pt x="46780" y="120"/>
                  </a:cubicBezTo>
                  <a:close/>
                </a:path>
              </a:pathLst>
            </a:custGeom>
            <a:solidFill>
              <a:srgbClr val="FFEBEE"/>
            </a:solidFill>
            <a:ln w="9345" cap="flat">
              <a:solidFill>
                <a:srgbClr val="E53935"/>
              </a:solidFill>
              <a:prstDash val="solid"/>
              <a:miter/>
            </a:ln>
          </p:spPr>
          <p:txBody>
            <a:bodyPr rtlCol="0" anchor="ctr"/>
            <a:lstStyle/>
            <a:p>
              <a:endParaRPr lang="en-IN" sz="2133"/>
            </a:p>
          </p:txBody>
        </p:sp>
        <p:sp>
          <p:nvSpPr>
            <p:cNvPr id="71" name="TextBox 70">
              <a:extLst>
                <a:ext uri="{FF2B5EF4-FFF2-40B4-BE49-F238E27FC236}">
                  <a16:creationId xmlns:a16="http://schemas.microsoft.com/office/drawing/2014/main" id="{15DBF546-C6AD-7B8C-97A9-804ADCA7DB2C}"/>
                </a:ext>
              </a:extLst>
            </p:cNvPr>
            <p:cNvSpPr txBox="1"/>
            <p:nvPr/>
          </p:nvSpPr>
          <p:spPr>
            <a:xfrm>
              <a:off x="4260832" y="1904648"/>
              <a:ext cx="1054376" cy="123159"/>
            </a:xfrm>
            <a:prstGeom prst="rect">
              <a:avLst/>
            </a:prstGeom>
            <a:noFill/>
            <a:ln>
              <a:noFill/>
            </a:ln>
          </p:spPr>
          <p:txBody>
            <a:bodyPr wrap="none" lIns="0" tIns="0" rIns="0" bIns="0" rtlCol="0">
              <a:spAutoFit/>
            </a:bodyPr>
            <a:lstStyle/>
            <a:p>
              <a:pPr defTabSz="239994">
                <a:tabLst>
                  <a:tab pos="239994" algn="l"/>
                </a:tabLst>
              </a:pPr>
              <a:r>
                <a:rPr lang="en-IN" sz="1067" b="1" dirty="0">
                  <a:ln/>
                  <a:solidFill>
                    <a:srgbClr val="E53935"/>
                  </a:solidFill>
                  <a:latin typeface="Arial"/>
                  <a:cs typeface="Arial"/>
                  <a:sym typeface="Arial"/>
                  <a:rtl val="0"/>
                </a:rPr>
                <a:t>Ms &lt; Threshold_A5_1</a:t>
              </a:r>
            </a:p>
          </p:txBody>
        </p:sp>
        <p:sp>
          <p:nvSpPr>
            <p:cNvPr id="72" name="Freeform: Shape 71">
              <a:extLst>
                <a:ext uri="{FF2B5EF4-FFF2-40B4-BE49-F238E27FC236}">
                  <a16:creationId xmlns:a16="http://schemas.microsoft.com/office/drawing/2014/main" id="{694EB295-9879-3283-DE99-1EB7070168B6}"/>
                </a:ext>
              </a:extLst>
            </p:cNvPr>
            <p:cNvSpPr/>
            <p:nvPr/>
          </p:nvSpPr>
          <p:spPr>
            <a:xfrm>
              <a:off x="4641997" y="1312606"/>
              <a:ext cx="149535" cy="109722"/>
            </a:xfrm>
            <a:custGeom>
              <a:avLst/>
              <a:gdLst>
                <a:gd name="connsiteX0" fmla="*/ 149586 w 149535"/>
                <a:gd name="connsiteY0" fmla="*/ 54981 h 109722"/>
                <a:gd name="connsiteX1" fmla="*/ 74818 w 149535"/>
                <a:gd name="connsiteY1" fmla="*/ 109842 h 109722"/>
                <a:gd name="connsiteX2" fmla="*/ 50 w 149535"/>
                <a:gd name="connsiteY2" fmla="*/ 54981 h 109722"/>
                <a:gd name="connsiteX3" fmla="*/ 74818 w 149535"/>
                <a:gd name="connsiteY3" fmla="*/ 120 h 109722"/>
                <a:gd name="connsiteX4" fmla="*/ 149586 w 149535"/>
                <a:gd name="connsiteY4" fmla="*/ 54981 h 109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35" h="109722">
                  <a:moveTo>
                    <a:pt x="149586" y="54981"/>
                  </a:moveTo>
                  <a:cubicBezTo>
                    <a:pt x="149586" y="85280"/>
                    <a:pt x="116111" y="109842"/>
                    <a:pt x="74818" y="109842"/>
                  </a:cubicBezTo>
                  <a:cubicBezTo>
                    <a:pt x="33525" y="109842"/>
                    <a:pt x="50" y="85280"/>
                    <a:pt x="50" y="54981"/>
                  </a:cubicBezTo>
                  <a:cubicBezTo>
                    <a:pt x="50" y="24682"/>
                    <a:pt x="33525" y="120"/>
                    <a:pt x="74818" y="120"/>
                  </a:cubicBezTo>
                  <a:cubicBezTo>
                    <a:pt x="116111" y="120"/>
                    <a:pt x="149586" y="24682"/>
                    <a:pt x="149586" y="54981"/>
                  </a:cubicBezTo>
                  <a:close/>
                </a:path>
              </a:pathLst>
            </a:custGeom>
            <a:solidFill>
              <a:srgbClr val="43A047"/>
            </a:solidFill>
            <a:ln w="18690" cap="flat">
              <a:solidFill>
                <a:srgbClr val="FFFFFF"/>
              </a:solidFill>
              <a:prstDash val="solid"/>
              <a:miter/>
            </a:ln>
          </p:spPr>
          <p:txBody>
            <a:bodyPr rtlCol="0" anchor="ctr"/>
            <a:lstStyle/>
            <a:p>
              <a:endParaRPr lang="en-IN" sz="2133"/>
            </a:p>
          </p:txBody>
        </p:sp>
        <p:sp>
          <p:nvSpPr>
            <p:cNvPr id="73" name="Freeform: Shape 72">
              <a:extLst>
                <a:ext uri="{FF2B5EF4-FFF2-40B4-BE49-F238E27FC236}">
                  <a16:creationId xmlns:a16="http://schemas.microsoft.com/office/drawing/2014/main" id="{3E6936A3-24B0-D7FE-ED6D-8BA744AA91F4}"/>
                </a:ext>
              </a:extLst>
            </p:cNvPr>
            <p:cNvSpPr/>
            <p:nvPr/>
          </p:nvSpPr>
          <p:spPr>
            <a:xfrm>
              <a:off x="4716765" y="1161738"/>
              <a:ext cx="373839" cy="205729"/>
            </a:xfrm>
            <a:custGeom>
              <a:avLst/>
              <a:gdLst>
                <a:gd name="connsiteX0" fmla="*/ 50 w 373839"/>
                <a:gd name="connsiteY0" fmla="*/ 205850 h 205729"/>
                <a:gd name="connsiteX1" fmla="*/ 373889 w 373839"/>
                <a:gd name="connsiteY1" fmla="*/ 120 h 205729"/>
              </a:gdLst>
              <a:ahLst/>
              <a:cxnLst>
                <a:cxn ang="0">
                  <a:pos x="connsiteX0" y="connsiteY0"/>
                </a:cxn>
                <a:cxn ang="0">
                  <a:pos x="connsiteX1" y="connsiteY1"/>
                </a:cxn>
              </a:cxnLst>
              <a:rect l="l" t="t" r="r" b="b"/>
              <a:pathLst>
                <a:path w="373839" h="205729">
                  <a:moveTo>
                    <a:pt x="50" y="205850"/>
                  </a:moveTo>
                  <a:lnTo>
                    <a:pt x="373889" y="120"/>
                  </a:lnTo>
                </a:path>
              </a:pathLst>
            </a:custGeom>
            <a:solidFill>
              <a:srgbClr val="000000"/>
            </a:solidFill>
            <a:ln w="9345" cap="flat">
              <a:solidFill>
                <a:srgbClr val="43A047"/>
              </a:solidFill>
              <a:custDash>
                <a:ds d="225000" sp="150000"/>
              </a:custDash>
              <a:miter/>
            </a:ln>
          </p:spPr>
          <p:txBody>
            <a:bodyPr rtlCol="0" anchor="ctr"/>
            <a:lstStyle/>
            <a:p>
              <a:endParaRPr lang="en-IN" sz="2133"/>
            </a:p>
          </p:txBody>
        </p:sp>
        <p:sp>
          <p:nvSpPr>
            <p:cNvPr id="74" name="Freeform: Shape 73">
              <a:extLst>
                <a:ext uri="{FF2B5EF4-FFF2-40B4-BE49-F238E27FC236}">
                  <a16:creationId xmlns:a16="http://schemas.microsoft.com/office/drawing/2014/main" id="{C75F710A-22EB-6B6C-403E-78719142F6FA}"/>
                </a:ext>
              </a:extLst>
            </p:cNvPr>
            <p:cNvSpPr/>
            <p:nvPr/>
          </p:nvSpPr>
          <p:spPr>
            <a:xfrm>
              <a:off x="4903685" y="1024585"/>
              <a:ext cx="1495356" cy="137153"/>
            </a:xfrm>
            <a:custGeom>
              <a:avLst/>
              <a:gdLst>
                <a:gd name="connsiteX0" fmla="*/ 1448677 w 1495356"/>
                <a:gd name="connsiteY0" fmla="*/ 120 h 137153"/>
                <a:gd name="connsiteX1" fmla="*/ 1495407 w 1495356"/>
                <a:gd name="connsiteY1" fmla="*/ 34408 h 137153"/>
                <a:gd name="connsiteX2" fmla="*/ 1495407 w 1495356"/>
                <a:gd name="connsiteY2" fmla="*/ 102985 h 137153"/>
                <a:gd name="connsiteX3" fmla="*/ 1448677 w 1495356"/>
                <a:gd name="connsiteY3" fmla="*/ 137273 h 137153"/>
                <a:gd name="connsiteX4" fmla="*/ 46780 w 1495356"/>
                <a:gd name="connsiteY4" fmla="*/ 137273 h 137153"/>
                <a:gd name="connsiteX5" fmla="*/ 50 w 1495356"/>
                <a:gd name="connsiteY5" fmla="*/ 102985 h 137153"/>
                <a:gd name="connsiteX6" fmla="*/ 50 w 1495356"/>
                <a:gd name="connsiteY6" fmla="*/ 34408 h 137153"/>
                <a:gd name="connsiteX7" fmla="*/ 46780 w 1495356"/>
                <a:gd name="connsiteY7" fmla="*/ 120 h 13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5356" h="137153">
                  <a:moveTo>
                    <a:pt x="1448677" y="120"/>
                  </a:moveTo>
                  <a:cubicBezTo>
                    <a:pt x="1474485" y="120"/>
                    <a:pt x="1495407" y="15471"/>
                    <a:pt x="1495407" y="34408"/>
                  </a:cubicBezTo>
                  <a:lnTo>
                    <a:pt x="1495407" y="102985"/>
                  </a:lnTo>
                  <a:cubicBezTo>
                    <a:pt x="1495407" y="121922"/>
                    <a:pt x="1474485" y="137273"/>
                    <a:pt x="1448677" y="137273"/>
                  </a:cubicBezTo>
                  <a:lnTo>
                    <a:pt x="46780" y="137273"/>
                  </a:lnTo>
                  <a:cubicBezTo>
                    <a:pt x="20972" y="137273"/>
                    <a:pt x="50" y="121922"/>
                    <a:pt x="50" y="102985"/>
                  </a:cubicBezTo>
                  <a:lnTo>
                    <a:pt x="50" y="34408"/>
                  </a:lnTo>
                  <a:cubicBezTo>
                    <a:pt x="50" y="15471"/>
                    <a:pt x="20972" y="120"/>
                    <a:pt x="46780" y="120"/>
                  </a:cubicBezTo>
                  <a:close/>
                </a:path>
              </a:pathLst>
            </a:custGeom>
            <a:solidFill>
              <a:srgbClr val="E8F5E9"/>
            </a:solidFill>
            <a:ln w="9345" cap="flat">
              <a:solidFill>
                <a:srgbClr val="43A047"/>
              </a:solidFill>
              <a:prstDash val="solid"/>
              <a:miter/>
            </a:ln>
          </p:spPr>
          <p:txBody>
            <a:bodyPr rtlCol="0" anchor="ctr"/>
            <a:lstStyle/>
            <a:p>
              <a:endParaRPr lang="en-IN" sz="2133"/>
            </a:p>
          </p:txBody>
        </p:sp>
        <p:sp>
          <p:nvSpPr>
            <p:cNvPr id="75" name="TextBox 74">
              <a:extLst>
                <a:ext uri="{FF2B5EF4-FFF2-40B4-BE49-F238E27FC236}">
                  <a16:creationId xmlns:a16="http://schemas.microsoft.com/office/drawing/2014/main" id="{15AFF71A-C374-CA63-C530-582F69DEDA29}"/>
                </a:ext>
              </a:extLst>
            </p:cNvPr>
            <p:cNvSpPr txBox="1"/>
            <p:nvPr/>
          </p:nvSpPr>
          <p:spPr>
            <a:xfrm>
              <a:off x="5008510" y="1013153"/>
              <a:ext cx="1060387" cy="123159"/>
            </a:xfrm>
            <a:prstGeom prst="rect">
              <a:avLst/>
            </a:prstGeom>
            <a:noFill/>
            <a:ln>
              <a:noFill/>
            </a:ln>
          </p:spPr>
          <p:txBody>
            <a:bodyPr wrap="none" lIns="0" tIns="0" rIns="0" bIns="0" rtlCol="0">
              <a:spAutoFit/>
            </a:bodyPr>
            <a:lstStyle/>
            <a:p>
              <a:pPr defTabSz="239994">
                <a:tabLst>
                  <a:tab pos="239994" algn="l"/>
                </a:tabLst>
              </a:pPr>
              <a:r>
                <a:rPr lang="en-IN" sz="1067" b="1" dirty="0">
                  <a:ln/>
                  <a:solidFill>
                    <a:srgbClr val="43A047"/>
                  </a:solidFill>
                  <a:latin typeface="Arial"/>
                  <a:cs typeface="Arial"/>
                  <a:sym typeface="Arial"/>
                  <a:rtl val="0"/>
                </a:rPr>
                <a:t>Mn &gt; Threshold_A5_2</a:t>
              </a:r>
            </a:p>
          </p:txBody>
        </p:sp>
        <p:sp>
          <p:nvSpPr>
            <p:cNvPr id="76" name="Freeform: Shape 75">
              <a:extLst>
                <a:ext uri="{FF2B5EF4-FFF2-40B4-BE49-F238E27FC236}">
                  <a16:creationId xmlns:a16="http://schemas.microsoft.com/office/drawing/2014/main" id="{8D0AFA43-658E-6B9A-0495-D228E27DDEFB}"/>
                </a:ext>
              </a:extLst>
            </p:cNvPr>
            <p:cNvSpPr/>
            <p:nvPr/>
          </p:nvSpPr>
          <p:spPr>
            <a:xfrm>
              <a:off x="4791533" y="1422329"/>
              <a:ext cx="224303" cy="164583"/>
            </a:xfrm>
            <a:custGeom>
              <a:avLst/>
              <a:gdLst>
                <a:gd name="connsiteX0" fmla="*/ 224354 w 224303"/>
                <a:gd name="connsiteY0" fmla="*/ 82412 h 164583"/>
                <a:gd name="connsiteX1" fmla="*/ 112202 w 224303"/>
                <a:gd name="connsiteY1" fmla="*/ 164704 h 164583"/>
                <a:gd name="connsiteX2" fmla="*/ 50 w 224303"/>
                <a:gd name="connsiteY2" fmla="*/ 82412 h 164583"/>
                <a:gd name="connsiteX3" fmla="*/ 112202 w 224303"/>
                <a:gd name="connsiteY3" fmla="*/ 120 h 164583"/>
                <a:gd name="connsiteX4" fmla="*/ 224354 w 224303"/>
                <a:gd name="connsiteY4" fmla="*/ 82412 h 164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03" h="164583">
                  <a:moveTo>
                    <a:pt x="224354" y="82412"/>
                  </a:moveTo>
                  <a:cubicBezTo>
                    <a:pt x="224354" y="127860"/>
                    <a:pt x="174141" y="164704"/>
                    <a:pt x="112202" y="164704"/>
                  </a:cubicBezTo>
                  <a:cubicBezTo>
                    <a:pt x="50262" y="164704"/>
                    <a:pt x="50" y="127860"/>
                    <a:pt x="50" y="82412"/>
                  </a:cubicBezTo>
                  <a:cubicBezTo>
                    <a:pt x="50" y="36963"/>
                    <a:pt x="50262" y="120"/>
                    <a:pt x="112202" y="120"/>
                  </a:cubicBezTo>
                  <a:cubicBezTo>
                    <a:pt x="174141" y="120"/>
                    <a:pt x="224354" y="36963"/>
                    <a:pt x="224354" y="82412"/>
                  </a:cubicBezTo>
                  <a:close/>
                </a:path>
              </a:pathLst>
            </a:custGeom>
            <a:solidFill>
              <a:srgbClr val="6A11CB"/>
            </a:solidFill>
            <a:ln w="18690" cap="flat">
              <a:solidFill>
                <a:srgbClr val="FFFFFF"/>
              </a:solidFill>
              <a:prstDash val="solid"/>
              <a:miter/>
            </a:ln>
          </p:spPr>
          <p:txBody>
            <a:bodyPr rtlCol="0" anchor="ctr"/>
            <a:lstStyle/>
            <a:p>
              <a:endParaRPr lang="en-IN" sz="2133"/>
            </a:p>
          </p:txBody>
        </p:sp>
        <p:sp>
          <p:nvSpPr>
            <p:cNvPr id="77" name="Freeform: Shape 76">
              <a:extLst>
                <a:ext uri="{FF2B5EF4-FFF2-40B4-BE49-F238E27FC236}">
                  <a16:creationId xmlns:a16="http://schemas.microsoft.com/office/drawing/2014/main" id="{4135DE78-C2E1-9461-9B75-E66F10EA0BCE}"/>
                </a:ext>
              </a:extLst>
            </p:cNvPr>
            <p:cNvSpPr/>
            <p:nvPr/>
          </p:nvSpPr>
          <p:spPr>
            <a:xfrm>
              <a:off x="4903685" y="1367467"/>
              <a:ext cx="467299" cy="137153"/>
            </a:xfrm>
            <a:custGeom>
              <a:avLst/>
              <a:gdLst>
                <a:gd name="connsiteX0" fmla="*/ 50 w 467299"/>
                <a:gd name="connsiteY0" fmla="*/ 137273 h 137153"/>
                <a:gd name="connsiteX1" fmla="*/ 467349 w 467299"/>
                <a:gd name="connsiteY1" fmla="*/ 120 h 137153"/>
              </a:gdLst>
              <a:ahLst/>
              <a:cxnLst>
                <a:cxn ang="0">
                  <a:pos x="connsiteX0" y="connsiteY0"/>
                </a:cxn>
                <a:cxn ang="0">
                  <a:pos x="connsiteX1" y="connsiteY1"/>
                </a:cxn>
              </a:cxnLst>
              <a:rect l="l" t="t" r="r" b="b"/>
              <a:pathLst>
                <a:path w="467299" h="137153">
                  <a:moveTo>
                    <a:pt x="50" y="137273"/>
                  </a:moveTo>
                  <a:lnTo>
                    <a:pt x="467349" y="120"/>
                  </a:lnTo>
                </a:path>
              </a:pathLst>
            </a:custGeom>
            <a:solidFill>
              <a:srgbClr val="000000"/>
            </a:solidFill>
            <a:ln w="18690" cap="flat">
              <a:solidFill>
                <a:srgbClr val="6A11CB"/>
              </a:solidFill>
              <a:prstDash val="sysDot"/>
              <a:miter/>
            </a:ln>
          </p:spPr>
          <p:txBody>
            <a:bodyPr rtlCol="0" anchor="ctr"/>
            <a:lstStyle/>
            <a:p>
              <a:endParaRPr lang="en-IN" sz="2133"/>
            </a:p>
          </p:txBody>
        </p:sp>
        <p:sp>
          <p:nvSpPr>
            <p:cNvPr id="78" name="Freeform: Shape 77">
              <a:extLst>
                <a:ext uri="{FF2B5EF4-FFF2-40B4-BE49-F238E27FC236}">
                  <a16:creationId xmlns:a16="http://schemas.microsoft.com/office/drawing/2014/main" id="{78A8DE04-A7E4-C844-73A2-8C1877EB6408}"/>
                </a:ext>
              </a:extLst>
            </p:cNvPr>
            <p:cNvSpPr/>
            <p:nvPr/>
          </p:nvSpPr>
          <p:spPr>
            <a:xfrm>
              <a:off x="5370984" y="1230314"/>
              <a:ext cx="1121517" cy="274306"/>
            </a:xfrm>
            <a:custGeom>
              <a:avLst/>
              <a:gdLst>
                <a:gd name="connsiteX0" fmla="*/ 1046800 w 1121517"/>
                <a:gd name="connsiteY0" fmla="*/ 120 h 274306"/>
                <a:gd name="connsiteX1" fmla="*/ 1121568 w 1121517"/>
                <a:gd name="connsiteY1" fmla="*/ 54981 h 274306"/>
                <a:gd name="connsiteX2" fmla="*/ 1121568 w 1121517"/>
                <a:gd name="connsiteY2" fmla="*/ 219565 h 274306"/>
                <a:gd name="connsiteX3" fmla="*/ 1046800 w 1121517"/>
                <a:gd name="connsiteY3" fmla="*/ 274426 h 274306"/>
                <a:gd name="connsiteX4" fmla="*/ 74818 w 1121517"/>
                <a:gd name="connsiteY4" fmla="*/ 274426 h 274306"/>
                <a:gd name="connsiteX5" fmla="*/ 50 w 1121517"/>
                <a:gd name="connsiteY5" fmla="*/ 219565 h 274306"/>
                <a:gd name="connsiteX6" fmla="*/ 50 w 1121517"/>
                <a:gd name="connsiteY6" fmla="*/ 54981 h 274306"/>
                <a:gd name="connsiteX7" fmla="*/ 74818 w 1121517"/>
                <a:gd name="connsiteY7" fmla="*/ 120 h 27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1517" h="274306">
                  <a:moveTo>
                    <a:pt x="1046800" y="120"/>
                  </a:moveTo>
                  <a:cubicBezTo>
                    <a:pt x="1088093" y="120"/>
                    <a:pt x="1121568" y="24682"/>
                    <a:pt x="1121568" y="54981"/>
                  </a:cubicBezTo>
                  <a:lnTo>
                    <a:pt x="1121568" y="219565"/>
                  </a:lnTo>
                  <a:cubicBezTo>
                    <a:pt x="1121568" y="249864"/>
                    <a:pt x="1088093" y="274426"/>
                    <a:pt x="1046800" y="274426"/>
                  </a:cubicBezTo>
                  <a:lnTo>
                    <a:pt x="74818" y="274426"/>
                  </a:lnTo>
                  <a:cubicBezTo>
                    <a:pt x="33525" y="274426"/>
                    <a:pt x="50" y="249864"/>
                    <a:pt x="50" y="219565"/>
                  </a:cubicBezTo>
                  <a:lnTo>
                    <a:pt x="50" y="54981"/>
                  </a:lnTo>
                  <a:cubicBezTo>
                    <a:pt x="50" y="24682"/>
                    <a:pt x="33525" y="120"/>
                    <a:pt x="74818" y="120"/>
                  </a:cubicBezTo>
                  <a:close/>
                </a:path>
              </a:pathLst>
            </a:custGeom>
            <a:solidFill>
              <a:srgbClr val="F1E9FC"/>
            </a:solidFill>
            <a:ln w="18690" cap="flat">
              <a:solidFill>
                <a:srgbClr val="6A11CB"/>
              </a:solidFill>
              <a:prstDash val="solid"/>
              <a:miter/>
            </a:ln>
          </p:spPr>
          <p:txBody>
            <a:bodyPr rtlCol="0" anchor="ctr"/>
            <a:lstStyle/>
            <a:p>
              <a:endParaRPr lang="en-IN" sz="2133"/>
            </a:p>
          </p:txBody>
        </p:sp>
        <p:sp>
          <p:nvSpPr>
            <p:cNvPr id="79" name="TextBox 78">
              <a:extLst>
                <a:ext uri="{FF2B5EF4-FFF2-40B4-BE49-F238E27FC236}">
                  <a16:creationId xmlns:a16="http://schemas.microsoft.com/office/drawing/2014/main" id="{1CD3C2B6-264D-F449-793E-AB7D926543CA}"/>
                </a:ext>
              </a:extLst>
            </p:cNvPr>
            <p:cNvSpPr txBox="1"/>
            <p:nvPr/>
          </p:nvSpPr>
          <p:spPr>
            <a:xfrm>
              <a:off x="5768489" y="1251076"/>
              <a:ext cx="437620" cy="123159"/>
            </a:xfrm>
            <a:prstGeom prst="rect">
              <a:avLst/>
            </a:prstGeom>
            <a:noFill/>
            <a:ln>
              <a:noFill/>
            </a:ln>
          </p:spPr>
          <p:txBody>
            <a:bodyPr wrap="none" lIns="0" tIns="0" rIns="0" bIns="0" rtlCol="0">
              <a:spAutoFit/>
            </a:bodyPr>
            <a:lstStyle/>
            <a:p>
              <a:pPr defTabSz="239994">
                <a:tabLst>
                  <a:tab pos="239994" algn="l"/>
                </a:tabLst>
              </a:pPr>
              <a:r>
                <a:rPr lang="en-IN" sz="1067" b="1" dirty="0">
                  <a:ln/>
                  <a:solidFill>
                    <a:srgbClr val="6A11CB"/>
                  </a:solidFill>
                  <a:latin typeface="Arial"/>
                  <a:cs typeface="Arial"/>
                  <a:sym typeface="Arial"/>
                  <a:rtl val="0"/>
                </a:rPr>
                <a:t>Event A5</a:t>
              </a:r>
            </a:p>
          </p:txBody>
        </p:sp>
        <p:sp>
          <p:nvSpPr>
            <p:cNvPr id="80" name="TextBox 79">
              <a:extLst>
                <a:ext uri="{FF2B5EF4-FFF2-40B4-BE49-F238E27FC236}">
                  <a16:creationId xmlns:a16="http://schemas.microsoft.com/office/drawing/2014/main" id="{E408D7CC-5556-B1B4-20E7-9BE7AED93D92}"/>
                </a:ext>
              </a:extLst>
            </p:cNvPr>
            <p:cNvSpPr txBox="1"/>
            <p:nvPr/>
          </p:nvSpPr>
          <p:spPr>
            <a:xfrm>
              <a:off x="5567550" y="1367656"/>
              <a:ext cx="770644"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6A11CB"/>
                  </a:solidFill>
                  <a:latin typeface="Arial"/>
                  <a:cs typeface="Arial"/>
                  <a:sym typeface="Arial"/>
                  <a:rtl val="0"/>
                </a:rPr>
                <a:t>Dual Condition Met</a:t>
              </a:r>
            </a:p>
          </p:txBody>
        </p:sp>
        <p:sp>
          <p:nvSpPr>
            <p:cNvPr id="81" name="Freeform: Shape 80">
              <a:extLst>
                <a:ext uri="{FF2B5EF4-FFF2-40B4-BE49-F238E27FC236}">
                  <a16:creationId xmlns:a16="http://schemas.microsoft.com/office/drawing/2014/main" id="{4E642C79-A4DE-1CD8-5598-E8620AE77A1F}"/>
                </a:ext>
              </a:extLst>
            </p:cNvPr>
            <p:cNvSpPr/>
            <p:nvPr/>
          </p:nvSpPr>
          <p:spPr>
            <a:xfrm>
              <a:off x="4903685" y="2121810"/>
              <a:ext cx="560758" cy="6857"/>
            </a:xfrm>
            <a:custGeom>
              <a:avLst/>
              <a:gdLst>
                <a:gd name="connsiteX0" fmla="*/ 50 w 560758"/>
                <a:gd name="connsiteY0" fmla="*/ 120 h 6857"/>
                <a:gd name="connsiteX1" fmla="*/ 560809 w 560758"/>
                <a:gd name="connsiteY1" fmla="*/ 120 h 6857"/>
              </a:gdLst>
              <a:ahLst/>
              <a:cxnLst>
                <a:cxn ang="0">
                  <a:pos x="connsiteX0" y="connsiteY0"/>
                </a:cxn>
                <a:cxn ang="0">
                  <a:pos x="connsiteX1" y="connsiteY1"/>
                </a:cxn>
              </a:cxnLst>
              <a:rect l="l" t="t" r="r" b="b"/>
              <a:pathLst>
                <a:path w="560758" h="6857">
                  <a:moveTo>
                    <a:pt x="50" y="120"/>
                  </a:moveTo>
                  <a:lnTo>
                    <a:pt x="560809" y="120"/>
                  </a:lnTo>
                </a:path>
              </a:pathLst>
            </a:custGeom>
            <a:ln w="18690" cap="flat">
              <a:solidFill>
                <a:srgbClr val="6A11CB"/>
              </a:solidFill>
              <a:prstDash val="solid"/>
              <a:miter/>
            </a:ln>
          </p:spPr>
          <p:txBody>
            <a:bodyPr rtlCol="0" anchor="ctr"/>
            <a:lstStyle/>
            <a:p>
              <a:endParaRPr lang="en-IN" sz="2133"/>
            </a:p>
          </p:txBody>
        </p:sp>
        <p:sp>
          <p:nvSpPr>
            <p:cNvPr id="82" name="Freeform: Shape 81">
              <a:extLst>
                <a:ext uri="{FF2B5EF4-FFF2-40B4-BE49-F238E27FC236}">
                  <a16:creationId xmlns:a16="http://schemas.microsoft.com/office/drawing/2014/main" id="{9E1F5144-80B8-5DB1-BC44-E1CEE2025DB1}"/>
                </a:ext>
              </a:extLst>
            </p:cNvPr>
            <p:cNvSpPr/>
            <p:nvPr/>
          </p:nvSpPr>
          <p:spPr>
            <a:xfrm>
              <a:off x="4903685" y="2087521"/>
              <a:ext cx="560758" cy="68576"/>
            </a:xfrm>
            <a:custGeom>
              <a:avLst/>
              <a:gdLst>
                <a:gd name="connsiteX0" fmla="*/ 50 w 560758"/>
                <a:gd name="connsiteY0" fmla="*/ 120 h 68576"/>
                <a:gd name="connsiteX1" fmla="*/ 50 w 560758"/>
                <a:gd name="connsiteY1" fmla="*/ 68697 h 68576"/>
                <a:gd name="connsiteX2" fmla="*/ 560809 w 560758"/>
                <a:gd name="connsiteY2" fmla="*/ 120 h 68576"/>
                <a:gd name="connsiteX3" fmla="*/ 560809 w 560758"/>
                <a:gd name="connsiteY3" fmla="*/ 68697 h 68576"/>
              </a:gdLst>
              <a:ahLst/>
              <a:cxnLst>
                <a:cxn ang="0">
                  <a:pos x="connsiteX0" y="connsiteY0"/>
                </a:cxn>
                <a:cxn ang="0">
                  <a:pos x="connsiteX1" y="connsiteY1"/>
                </a:cxn>
                <a:cxn ang="0">
                  <a:pos x="connsiteX2" y="connsiteY2"/>
                </a:cxn>
                <a:cxn ang="0">
                  <a:pos x="connsiteX3" y="connsiteY3"/>
                </a:cxn>
              </a:cxnLst>
              <a:rect l="l" t="t" r="r" b="b"/>
              <a:pathLst>
                <a:path w="560758" h="68576">
                  <a:moveTo>
                    <a:pt x="50" y="120"/>
                  </a:moveTo>
                  <a:lnTo>
                    <a:pt x="50" y="68697"/>
                  </a:lnTo>
                  <a:moveTo>
                    <a:pt x="560809" y="120"/>
                  </a:moveTo>
                  <a:lnTo>
                    <a:pt x="560809" y="68697"/>
                  </a:lnTo>
                </a:path>
              </a:pathLst>
            </a:custGeom>
            <a:solidFill>
              <a:srgbClr val="000000"/>
            </a:solidFill>
            <a:ln w="18690" cap="flat">
              <a:solidFill>
                <a:srgbClr val="6A11CB"/>
              </a:solidFill>
              <a:prstDash val="solid"/>
              <a:miter/>
            </a:ln>
          </p:spPr>
          <p:txBody>
            <a:bodyPr rtlCol="0" anchor="ctr"/>
            <a:lstStyle/>
            <a:p>
              <a:endParaRPr lang="en-IN" sz="2133"/>
            </a:p>
          </p:txBody>
        </p:sp>
        <p:sp>
          <p:nvSpPr>
            <p:cNvPr id="83" name="Freeform: Shape 82">
              <a:extLst>
                <a:ext uri="{FF2B5EF4-FFF2-40B4-BE49-F238E27FC236}">
                  <a16:creationId xmlns:a16="http://schemas.microsoft.com/office/drawing/2014/main" id="{E53C7EAD-3678-A6F2-91DD-2121212E9B9B}"/>
                </a:ext>
              </a:extLst>
            </p:cNvPr>
            <p:cNvSpPr/>
            <p:nvPr/>
          </p:nvSpPr>
          <p:spPr>
            <a:xfrm>
              <a:off x="4950415" y="2156098"/>
              <a:ext cx="467299" cy="102864"/>
            </a:xfrm>
            <a:custGeom>
              <a:avLst/>
              <a:gdLst>
                <a:gd name="connsiteX0" fmla="*/ 420619 w 467299"/>
                <a:gd name="connsiteY0" fmla="*/ 120 h 102864"/>
                <a:gd name="connsiteX1" fmla="*/ 467349 w 467299"/>
                <a:gd name="connsiteY1" fmla="*/ 34408 h 102864"/>
                <a:gd name="connsiteX2" fmla="*/ 467349 w 467299"/>
                <a:gd name="connsiteY2" fmla="*/ 68697 h 102864"/>
                <a:gd name="connsiteX3" fmla="*/ 420619 w 467299"/>
                <a:gd name="connsiteY3" fmla="*/ 102985 h 102864"/>
                <a:gd name="connsiteX4" fmla="*/ 46780 w 467299"/>
                <a:gd name="connsiteY4" fmla="*/ 102985 h 102864"/>
                <a:gd name="connsiteX5" fmla="*/ 50 w 467299"/>
                <a:gd name="connsiteY5" fmla="*/ 68697 h 102864"/>
                <a:gd name="connsiteX6" fmla="*/ 50 w 467299"/>
                <a:gd name="connsiteY6" fmla="*/ 34408 h 102864"/>
                <a:gd name="connsiteX7" fmla="*/ 46780 w 467299"/>
                <a:gd name="connsiteY7" fmla="*/ 120 h 10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7299" h="102864">
                  <a:moveTo>
                    <a:pt x="420619" y="120"/>
                  </a:moveTo>
                  <a:cubicBezTo>
                    <a:pt x="446427" y="120"/>
                    <a:pt x="467349" y="15471"/>
                    <a:pt x="467349" y="34408"/>
                  </a:cubicBezTo>
                  <a:lnTo>
                    <a:pt x="467349" y="68697"/>
                  </a:lnTo>
                  <a:cubicBezTo>
                    <a:pt x="467349" y="87633"/>
                    <a:pt x="446427" y="102985"/>
                    <a:pt x="420619" y="102985"/>
                  </a:cubicBezTo>
                  <a:lnTo>
                    <a:pt x="46780" y="102985"/>
                  </a:lnTo>
                  <a:cubicBezTo>
                    <a:pt x="20972" y="102985"/>
                    <a:pt x="50" y="87633"/>
                    <a:pt x="50" y="68697"/>
                  </a:cubicBezTo>
                  <a:lnTo>
                    <a:pt x="50" y="34408"/>
                  </a:lnTo>
                  <a:cubicBezTo>
                    <a:pt x="50" y="15471"/>
                    <a:pt x="20972" y="120"/>
                    <a:pt x="46780" y="120"/>
                  </a:cubicBezTo>
                  <a:close/>
                </a:path>
              </a:pathLst>
            </a:custGeom>
            <a:solidFill>
              <a:srgbClr val="FFFFFF"/>
            </a:solidFill>
            <a:ln w="9345" cap="flat">
              <a:solidFill>
                <a:srgbClr val="6A11CB"/>
              </a:solidFill>
              <a:prstDash val="solid"/>
              <a:miter/>
            </a:ln>
          </p:spPr>
          <p:txBody>
            <a:bodyPr rtlCol="0" anchor="ctr"/>
            <a:lstStyle/>
            <a:p>
              <a:endParaRPr lang="en-IN" sz="2133"/>
            </a:p>
          </p:txBody>
        </p:sp>
        <p:sp>
          <p:nvSpPr>
            <p:cNvPr id="84" name="TextBox 83">
              <a:extLst>
                <a:ext uri="{FF2B5EF4-FFF2-40B4-BE49-F238E27FC236}">
                  <a16:creationId xmlns:a16="http://schemas.microsoft.com/office/drawing/2014/main" id="{3E2CE5BF-BE82-A778-98E8-A16E8BACED2D}"/>
                </a:ext>
              </a:extLst>
            </p:cNvPr>
            <p:cNvSpPr txBox="1"/>
            <p:nvPr/>
          </p:nvSpPr>
          <p:spPr>
            <a:xfrm>
              <a:off x="5029260" y="2154764"/>
              <a:ext cx="311384" cy="107674"/>
            </a:xfrm>
            <a:prstGeom prst="rect">
              <a:avLst/>
            </a:prstGeom>
            <a:noFill/>
            <a:ln>
              <a:noFill/>
            </a:ln>
          </p:spPr>
          <p:txBody>
            <a:bodyPr wrap="none" lIns="0" tIns="0" rIns="0" bIns="0" rtlCol="0">
              <a:spAutoFit/>
            </a:bodyPr>
            <a:lstStyle/>
            <a:p>
              <a:pPr defTabSz="239994">
                <a:tabLst>
                  <a:tab pos="239994" algn="l"/>
                </a:tabLst>
              </a:pPr>
              <a:r>
                <a:rPr lang="en-IN" sz="933" dirty="0">
                  <a:ln/>
                  <a:solidFill>
                    <a:srgbClr val="6A11CB"/>
                  </a:solidFill>
                  <a:latin typeface="Arial"/>
                  <a:cs typeface="Arial"/>
                  <a:sym typeface="Arial"/>
                  <a:rtl val="0"/>
                </a:rPr>
                <a:t>TTT: 1s</a:t>
              </a:r>
            </a:p>
          </p:txBody>
        </p:sp>
        <p:sp>
          <p:nvSpPr>
            <p:cNvPr id="85" name="Freeform: Shape 84">
              <a:extLst>
                <a:ext uri="{FF2B5EF4-FFF2-40B4-BE49-F238E27FC236}">
                  <a16:creationId xmlns:a16="http://schemas.microsoft.com/office/drawing/2014/main" id="{22B9A3D5-A0E3-B728-D225-5687626714ED}"/>
                </a:ext>
              </a:extLst>
            </p:cNvPr>
            <p:cNvSpPr/>
            <p:nvPr/>
          </p:nvSpPr>
          <p:spPr>
            <a:xfrm>
              <a:off x="5370984" y="2053233"/>
              <a:ext cx="186919" cy="137153"/>
            </a:xfrm>
            <a:custGeom>
              <a:avLst/>
              <a:gdLst>
                <a:gd name="connsiteX0" fmla="*/ 186970 w 186919"/>
                <a:gd name="connsiteY0" fmla="*/ 68697 h 137153"/>
                <a:gd name="connsiteX1" fmla="*/ 93510 w 186919"/>
                <a:gd name="connsiteY1" fmla="*/ 137273 h 137153"/>
                <a:gd name="connsiteX2" fmla="*/ 50 w 186919"/>
                <a:gd name="connsiteY2" fmla="*/ 68697 h 137153"/>
                <a:gd name="connsiteX3" fmla="*/ 93510 w 186919"/>
                <a:gd name="connsiteY3" fmla="*/ 120 h 137153"/>
                <a:gd name="connsiteX4" fmla="*/ 186970 w 186919"/>
                <a:gd name="connsiteY4" fmla="*/ 68697 h 13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9" h="137153">
                  <a:moveTo>
                    <a:pt x="186970" y="68697"/>
                  </a:moveTo>
                  <a:cubicBezTo>
                    <a:pt x="186970" y="106570"/>
                    <a:pt x="145126" y="137273"/>
                    <a:pt x="93510" y="137273"/>
                  </a:cubicBezTo>
                  <a:cubicBezTo>
                    <a:pt x="41893" y="137273"/>
                    <a:pt x="50" y="106570"/>
                    <a:pt x="50" y="68697"/>
                  </a:cubicBezTo>
                  <a:cubicBezTo>
                    <a:pt x="50" y="30823"/>
                    <a:pt x="41893" y="120"/>
                    <a:pt x="93510" y="120"/>
                  </a:cubicBezTo>
                  <a:cubicBezTo>
                    <a:pt x="145126" y="120"/>
                    <a:pt x="186970" y="30823"/>
                    <a:pt x="186970" y="68697"/>
                  </a:cubicBezTo>
                  <a:close/>
                </a:path>
              </a:pathLst>
            </a:custGeom>
            <a:solidFill>
              <a:srgbClr val="6A11CB"/>
            </a:solidFill>
            <a:ln w="18690" cap="flat">
              <a:solidFill>
                <a:srgbClr val="FFFFFF"/>
              </a:solidFill>
              <a:prstDash val="solid"/>
              <a:miter/>
            </a:ln>
          </p:spPr>
          <p:txBody>
            <a:bodyPr rtlCol="0" anchor="ctr"/>
            <a:lstStyle/>
            <a:p>
              <a:endParaRPr lang="en-IN" sz="2133"/>
            </a:p>
          </p:txBody>
        </p:sp>
        <p:sp>
          <p:nvSpPr>
            <p:cNvPr id="86" name="TextBox 85">
              <a:extLst>
                <a:ext uri="{FF2B5EF4-FFF2-40B4-BE49-F238E27FC236}">
                  <a16:creationId xmlns:a16="http://schemas.microsoft.com/office/drawing/2014/main" id="{07B14820-3A6F-C16E-849D-931A86F400E9}"/>
                </a:ext>
              </a:extLst>
            </p:cNvPr>
            <p:cNvSpPr txBox="1"/>
            <p:nvPr/>
          </p:nvSpPr>
          <p:spPr>
            <a:xfrm>
              <a:off x="5539655" y="2153998"/>
              <a:ext cx="937757" cy="123159"/>
            </a:xfrm>
            <a:prstGeom prst="rect">
              <a:avLst/>
            </a:prstGeom>
            <a:noFill/>
            <a:ln>
              <a:noFill/>
            </a:ln>
          </p:spPr>
          <p:txBody>
            <a:bodyPr wrap="none" lIns="0" tIns="0" rIns="0" bIns="0" rtlCol="0">
              <a:spAutoFit/>
            </a:bodyPr>
            <a:lstStyle/>
            <a:p>
              <a:pPr defTabSz="239994">
                <a:tabLst>
                  <a:tab pos="239994" algn="l"/>
                </a:tabLst>
              </a:pPr>
              <a:r>
                <a:rPr lang="en-IN" sz="1067" b="1" dirty="0">
                  <a:ln/>
                  <a:solidFill>
                    <a:srgbClr val="6A11CB"/>
                  </a:solidFill>
                  <a:latin typeface="Arial"/>
                  <a:cs typeface="Arial"/>
                  <a:sym typeface="Arial"/>
                  <a:rtl val="0"/>
                </a:rPr>
                <a:t>Event A5 Triggered</a:t>
              </a:r>
            </a:p>
          </p:txBody>
        </p:sp>
        <p:sp>
          <p:nvSpPr>
            <p:cNvPr id="87" name="Freeform: Shape 86">
              <a:extLst>
                <a:ext uri="{FF2B5EF4-FFF2-40B4-BE49-F238E27FC236}">
                  <a16:creationId xmlns:a16="http://schemas.microsoft.com/office/drawing/2014/main" id="{E7D49AFE-3899-E2FB-8638-3DC9C87D074A}"/>
                </a:ext>
              </a:extLst>
            </p:cNvPr>
            <p:cNvSpPr/>
            <p:nvPr/>
          </p:nvSpPr>
          <p:spPr>
            <a:xfrm>
              <a:off x="4342926" y="1470332"/>
              <a:ext cx="373839" cy="205729"/>
            </a:xfrm>
            <a:custGeom>
              <a:avLst/>
              <a:gdLst>
                <a:gd name="connsiteX0" fmla="*/ 233700 w 373839"/>
                <a:gd name="connsiteY0" fmla="*/ 120 h 205729"/>
                <a:gd name="connsiteX1" fmla="*/ 373889 w 373839"/>
                <a:gd name="connsiteY1" fmla="*/ 102985 h 205729"/>
                <a:gd name="connsiteX2" fmla="*/ 373889 w 373839"/>
                <a:gd name="connsiteY2" fmla="*/ 102985 h 205729"/>
                <a:gd name="connsiteX3" fmla="*/ 233700 w 373839"/>
                <a:gd name="connsiteY3" fmla="*/ 205850 h 205729"/>
                <a:gd name="connsiteX4" fmla="*/ 140240 w 373839"/>
                <a:gd name="connsiteY4" fmla="*/ 205850 h 205729"/>
                <a:gd name="connsiteX5" fmla="*/ 50 w 373839"/>
                <a:gd name="connsiteY5" fmla="*/ 102985 h 205729"/>
                <a:gd name="connsiteX6" fmla="*/ 50 w 373839"/>
                <a:gd name="connsiteY6" fmla="*/ 102985 h 205729"/>
                <a:gd name="connsiteX7" fmla="*/ 140240 w 373839"/>
                <a:gd name="connsiteY7" fmla="*/ 120 h 205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839" h="205729">
                  <a:moveTo>
                    <a:pt x="233700" y="120"/>
                  </a:moveTo>
                  <a:cubicBezTo>
                    <a:pt x="311124" y="120"/>
                    <a:pt x="373889" y="46174"/>
                    <a:pt x="373889" y="102985"/>
                  </a:cubicBezTo>
                  <a:lnTo>
                    <a:pt x="373889" y="102985"/>
                  </a:lnTo>
                  <a:cubicBezTo>
                    <a:pt x="373889" y="159796"/>
                    <a:pt x="311124" y="205850"/>
                    <a:pt x="233700" y="205850"/>
                  </a:cubicBezTo>
                  <a:lnTo>
                    <a:pt x="140240" y="205850"/>
                  </a:lnTo>
                  <a:cubicBezTo>
                    <a:pt x="62815" y="205850"/>
                    <a:pt x="50" y="159796"/>
                    <a:pt x="50" y="102985"/>
                  </a:cubicBezTo>
                  <a:lnTo>
                    <a:pt x="50" y="102985"/>
                  </a:lnTo>
                  <a:cubicBezTo>
                    <a:pt x="50" y="46174"/>
                    <a:pt x="62815" y="120"/>
                    <a:pt x="140240" y="120"/>
                  </a:cubicBezTo>
                  <a:close/>
                </a:path>
              </a:pathLst>
            </a:custGeom>
            <a:solidFill>
              <a:srgbClr val="F8F9FA"/>
            </a:solidFill>
            <a:ln w="18690" cap="flat">
              <a:solidFill>
                <a:srgbClr val="6A11CB"/>
              </a:solidFill>
              <a:prstDash val="solid"/>
              <a:miter/>
            </a:ln>
          </p:spPr>
          <p:txBody>
            <a:bodyPr rtlCol="0" anchor="ctr"/>
            <a:lstStyle/>
            <a:p>
              <a:endParaRPr lang="en-IN" sz="2133"/>
            </a:p>
          </p:txBody>
        </p:sp>
        <p:sp>
          <p:nvSpPr>
            <p:cNvPr id="88" name="TextBox 87">
              <a:extLst>
                <a:ext uri="{FF2B5EF4-FFF2-40B4-BE49-F238E27FC236}">
                  <a16:creationId xmlns:a16="http://schemas.microsoft.com/office/drawing/2014/main" id="{3FD63E78-9F39-0716-7D64-F924070C9F40}"/>
                </a:ext>
              </a:extLst>
            </p:cNvPr>
            <p:cNvSpPr txBox="1"/>
            <p:nvPr/>
          </p:nvSpPr>
          <p:spPr>
            <a:xfrm>
              <a:off x="4402902" y="1496429"/>
              <a:ext cx="277721" cy="153841"/>
            </a:xfrm>
            <a:prstGeom prst="rect">
              <a:avLst/>
            </a:prstGeom>
            <a:noFill/>
            <a:ln>
              <a:noFill/>
            </a:ln>
          </p:spPr>
          <p:txBody>
            <a:bodyPr wrap="none" lIns="0" tIns="0" rIns="0" bIns="0" rtlCol="0">
              <a:spAutoFit/>
            </a:bodyPr>
            <a:lstStyle/>
            <a:p>
              <a:pPr defTabSz="239994">
                <a:tabLst>
                  <a:tab pos="239994" algn="l"/>
                </a:tabLst>
              </a:pPr>
              <a:r>
                <a:rPr lang="en-IN" sz="1333" b="1" dirty="0">
                  <a:ln/>
                  <a:solidFill>
                    <a:srgbClr val="6A11CB"/>
                  </a:solidFill>
                  <a:latin typeface="Arial"/>
                  <a:cs typeface="Arial"/>
                  <a:sym typeface="Arial"/>
                  <a:rtl val="0"/>
                </a:rPr>
                <a:t>AND</a:t>
              </a:r>
            </a:p>
          </p:txBody>
        </p:sp>
      </p:grpSp>
      <p:grpSp>
        <p:nvGrpSpPr>
          <p:cNvPr id="89" name="Graphic 4">
            <a:extLst>
              <a:ext uri="{FF2B5EF4-FFF2-40B4-BE49-F238E27FC236}">
                <a16:creationId xmlns:a16="http://schemas.microsoft.com/office/drawing/2014/main" id="{FF26652D-3DC7-6532-3108-3F16EF5F951F}"/>
              </a:ext>
            </a:extLst>
          </p:cNvPr>
          <p:cNvGrpSpPr/>
          <p:nvPr/>
        </p:nvGrpSpPr>
        <p:grpSpPr>
          <a:xfrm>
            <a:off x="3049080" y="3011951"/>
            <a:ext cx="5981426" cy="1691555"/>
            <a:chOff x="2286810" y="2258963"/>
            <a:chExt cx="4486070" cy="1268666"/>
          </a:xfrm>
        </p:grpSpPr>
        <p:grpSp>
          <p:nvGrpSpPr>
            <p:cNvPr id="90" name="Graphic 4">
              <a:extLst>
                <a:ext uri="{FF2B5EF4-FFF2-40B4-BE49-F238E27FC236}">
                  <a16:creationId xmlns:a16="http://schemas.microsoft.com/office/drawing/2014/main" id="{730A1383-E0C3-F2F4-0B71-CF5186E701FB}"/>
                </a:ext>
              </a:extLst>
            </p:cNvPr>
            <p:cNvGrpSpPr/>
            <p:nvPr/>
          </p:nvGrpSpPr>
          <p:grpSpPr>
            <a:xfrm>
              <a:off x="2286810" y="2327539"/>
              <a:ext cx="747678" cy="1200090"/>
              <a:chOff x="2286810" y="2327539"/>
              <a:chExt cx="747678" cy="1200090"/>
            </a:xfrm>
          </p:grpSpPr>
          <p:sp>
            <p:nvSpPr>
              <p:cNvPr id="91" name="Freeform: Shape 90">
                <a:extLst>
                  <a:ext uri="{FF2B5EF4-FFF2-40B4-BE49-F238E27FC236}">
                    <a16:creationId xmlns:a16="http://schemas.microsoft.com/office/drawing/2014/main" id="{B3F7CAB1-7495-3027-8D97-357982A244BC}"/>
                  </a:ext>
                </a:extLst>
              </p:cNvPr>
              <p:cNvSpPr/>
              <p:nvPr/>
            </p:nvSpPr>
            <p:spPr>
              <a:xfrm>
                <a:off x="2286810" y="2601845"/>
                <a:ext cx="747678" cy="548612"/>
              </a:xfrm>
              <a:custGeom>
                <a:avLst/>
                <a:gdLst>
                  <a:gd name="connsiteX0" fmla="*/ 747928 w 747678"/>
                  <a:gd name="connsiteY0" fmla="*/ 274706 h 548612"/>
                  <a:gd name="connsiteX1" fmla="*/ 374089 w 747678"/>
                  <a:gd name="connsiteY1" fmla="*/ 549012 h 548612"/>
                  <a:gd name="connsiteX2" fmla="*/ 250 w 747678"/>
                  <a:gd name="connsiteY2" fmla="*/ 274706 h 548612"/>
                  <a:gd name="connsiteX3" fmla="*/ 374089 w 747678"/>
                  <a:gd name="connsiteY3" fmla="*/ 400 h 548612"/>
                  <a:gd name="connsiteX4" fmla="*/ 747928 w 747678"/>
                  <a:gd name="connsiteY4" fmla="*/ 274706 h 54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78" h="548612">
                    <a:moveTo>
                      <a:pt x="747928" y="274706"/>
                    </a:moveTo>
                    <a:cubicBezTo>
                      <a:pt x="747928" y="426201"/>
                      <a:pt x="580555" y="549012"/>
                      <a:pt x="374089" y="549012"/>
                    </a:cubicBezTo>
                    <a:cubicBezTo>
                      <a:pt x="167624" y="549012"/>
                      <a:pt x="250" y="426201"/>
                      <a:pt x="250" y="274706"/>
                    </a:cubicBezTo>
                    <a:cubicBezTo>
                      <a:pt x="250" y="123211"/>
                      <a:pt x="167624" y="400"/>
                      <a:pt x="374089" y="400"/>
                    </a:cubicBezTo>
                    <a:cubicBezTo>
                      <a:pt x="580555" y="400"/>
                      <a:pt x="747928" y="123211"/>
                      <a:pt x="747928" y="274706"/>
                    </a:cubicBezTo>
                    <a:close/>
                  </a:path>
                </a:pathLst>
              </a:custGeom>
              <a:solidFill>
                <a:srgbClr val="E8EAF6"/>
              </a:solidFill>
              <a:ln w="28035" cap="flat">
                <a:solidFill>
                  <a:srgbClr val="7986CB"/>
                </a:solidFill>
                <a:prstDash val="solid"/>
                <a:miter/>
              </a:ln>
            </p:spPr>
            <p:txBody>
              <a:bodyPr rtlCol="0" anchor="ctr"/>
              <a:lstStyle/>
              <a:p>
                <a:endParaRPr lang="en-IN" sz="2133"/>
              </a:p>
            </p:txBody>
          </p:sp>
          <p:sp>
            <p:nvSpPr>
              <p:cNvPr id="92" name="Freeform: Shape 91">
                <a:extLst>
                  <a:ext uri="{FF2B5EF4-FFF2-40B4-BE49-F238E27FC236}">
                    <a16:creationId xmlns:a16="http://schemas.microsoft.com/office/drawing/2014/main" id="{C653B60E-FDCA-AE31-EC50-7D181B8A1DDC}"/>
                  </a:ext>
                </a:extLst>
              </p:cNvPr>
              <p:cNvSpPr/>
              <p:nvPr/>
            </p:nvSpPr>
            <p:spPr>
              <a:xfrm>
                <a:off x="2585882" y="2464692"/>
                <a:ext cx="149535" cy="274306"/>
              </a:xfrm>
              <a:custGeom>
                <a:avLst/>
                <a:gdLst>
                  <a:gd name="connsiteX0" fmla="*/ 250 w 149535"/>
                  <a:gd name="connsiteY0" fmla="*/ 400 h 274306"/>
                  <a:gd name="connsiteX1" fmla="*/ 149786 w 149535"/>
                  <a:gd name="connsiteY1" fmla="*/ 400 h 274306"/>
                  <a:gd name="connsiteX2" fmla="*/ 149786 w 149535"/>
                  <a:gd name="connsiteY2" fmla="*/ 274706 h 274306"/>
                  <a:gd name="connsiteX3" fmla="*/ 250 w 149535"/>
                  <a:gd name="connsiteY3" fmla="*/ 274706 h 274306"/>
                </a:gdLst>
                <a:ahLst/>
                <a:cxnLst>
                  <a:cxn ang="0">
                    <a:pos x="connsiteX0" y="connsiteY0"/>
                  </a:cxn>
                  <a:cxn ang="0">
                    <a:pos x="connsiteX1" y="connsiteY1"/>
                  </a:cxn>
                  <a:cxn ang="0">
                    <a:pos x="connsiteX2" y="connsiteY2"/>
                  </a:cxn>
                  <a:cxn ang="0">
                    <a:pos x="connsiteX3" y="connsiteY3"/>
                  </a:cxn>
                </a:cxnLst>
                <a:rect l="l" t="t" r="r" b="b"/>
                <a:pathLst>
                  <a:path w="149535" h="274306">
                    <a:moveTo>
                      <a:pt x="250" y="400"/>
                    </a:moveTo>
                    <a:lnTo>
                      <a:pt x="149786" y="400"/>
                    </a:lnTo>
                    <a:lnTo>
                      <a:pt x="149786" y="274706"/>
                    </a:lnTo>
                    <a:lnTo>
                      <a:pt x="250" y="274706"/>
                    </a:lnTo>
                    <a:close/>
                  </a:path>
                </a:pathLst>
              </a:custGeom>
              <a:solidFill>
                <a:srgbClr val="7986CB"/>
              </a:solidFill>
              <a:ln w="9345" cap="flat">
                <a:noFill/>
                <a:prstDash val="solid"/>
                <a:miter/>
              </a:ln>
            </p:spPr>
            <p:txBody>
              <a:bodyPr rtlCol="0" anchor="ctr"/>
              <a:lstStyle/>
              <a:p>
                <a:endParaRPr lang="en-IN" sz="2133"/>
              </a:p>
            </p:txBody>
          </p:sp>
          <p:sp>
            <p:nvSpPr>
              <p:cNvPr id="93" name="Freeform: Shape 92">
                <a:extLst>
                  <a:ext uri="{FF2B5EF4-FFF2-40B4-BE49-F238E27FC236}">
                    <a16:creationId xmlns:a16="http://schemas.microsoft.com/office/drawing/2014/main" id="{56667E02-8238-72D8-6A08-10046A6D2DC9}"/>
                  </a:ext>
                </a:extLst>
              </p:cNvPr>
              <p:cNvSpPr/>
              <p:nvPr/>
            </p:nvSpPr>
            <p:spPr>
              <a:xfrm>
                <a:off x="2567190" y="2327539"/>
                <a:ext cx="186919" cy="137153"/>
              </a:xfrm>
              <a:custGeom>
                <a:avLst/>
                <a:gdLst>
                  <a:gd name="connsiteX0" fmla="*/ 187170 w 186919"/>
                  <a:gd name="connsiteY0" fmla="*/ 68977 h 137153"/>
                  <a:gd name="connsiteX1" fmla="*/ 93710 w 186919"/>
                  <a:gd name="connsiteY1" fmla="*/ 137553 h 137153"/>
                  <a:gd name="connsiteX2" fmla="*/ 250 w 186919"/>
                  <a:gd name="connsiteY2" fmla="*/ 68977 h 137153"/>
                  <a:gd name="connsiteX3" fmla="*/ 93710 w 186919"/>
                  <a:gd name="connsiteY3" fmla="*/ 400 h 137153"/>
                  <a:gd name="connsiteX4" fmla="*/ 187170 w 186919"/>
                  <a:gd name="connsiteY4" fmla="*/ 68977 h 13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9" h="137153">
                    <a:moveTo>
                      <a:pt x="187170" y="68977"/>
                    </a:moveTo>
                    <a:cubicBezTo>
                      <a:pt x="187170" y="106850"/>
                      <a:pt x="145326" y="137553"/>
                      <a:pt x="93710" y="137553"/>
                    </a:cubicBezTo>
                    <a:cubicBezTo>
                      <a:pt x="42093" y="137553"/>
                      <a:pt x="250" y="106850"/>
                      <a:pt x="250" y="68977"/>
                    </a:cubicBezTo>
                    <a:cubicBezTo>
                      <a:pt x="250" y="31103"/>
                      <a:pt x="42093" y="400"/>
                      <a:pt x="93710" y="400"/>
                    </a:cubicBezTo>
                    <a:cubicBezTo>
                      <a:pt x="145326" y="400"/>
                      <a:pt x="187170" y="31103"/>
                      <a:pt x="187170" y="68977"/>
                    </a:cubicBezTo>
                    <a:close/>
                  </a:path>
                </a:pathLst>
              </a:custGeom>
              <a:solidFill>
                <a:srgbClr val="7986CB"/>
              </a:solidFill>
              <a:ln w="9345" cap="flat">
                <a:noFill/>
                <a:prstDash val="solid"/>
                <a:miter/>
              </a:ln>
            </p:spPr>
            <p:txBody>
              <a:bodyPr rtlCol="0" anchor="ctr"/>
              <a:lstStyle/>
              <a:p>
                <a:endParaRPr lang="en-IN" sz="2133"/>
              </a:p>
            </p:txBody>
          </p:sp>
          <p:sp>
            <p:nvSpPr>
              <p:cNvPr id="94" name="TextBox 93">
                <a:extLst>
                  <a:ext uri="{FF2B5EF4-FFF2-40B4-BE49-F238E27FC236}">
                    <a16:creationId xmlns:a16="http://schemas.microsoft.com/office/drawing/2014/main" id="{A01656EF-9365-8518-086E-54CDB8AD9576}"/>
                  </a:ext>
                </a:extLst>
              </p:cNvPr>
              <p:cNvSpPr txBox="1"/>
              <p:nvPr/>
            </p:nvSpPr>
            <p:spPr>
              <a:xfrm>
                <a:off x="2377780" y="3136552"/>
                <a:ext cx="592710" cy="123159"/>
              </a:xfrm>
              <a:prstGeom prst="rect">
                <a:avLst/>
              </a:prstGeom>
              <a:noFill/>
              <a:ln>
                <a:noFill/>
              </a:ln>
            </p:spPr>
            <p:txBody>
              <a:bodyPr wrap="none" lIns="0" tIns="0" rIns="0" bIns="0" rtlCol="0">
                <a:spAutoFit/>
              </a:bodyPr>
              <a:lstStyle/>
              <a:p>
                <a:pPr algn="ctr" defTabSz="239994">
                  <a:tabLst>
                    <a:tab pos="239994" algn="l"/>
                  </a:tabLst>
                </a:pPr>
                <a:r>
                  <a:rPr lang="en-IN" sz="1067" b="1" dirty="0">
                    <a:ln/>
                    <a:solidFill>
                      <a:srgbClr val="7986CB"/>
                    </a:solidFill>
                    <a:latin typeface="Arial"/>
                    <a:cs typeface="Arial"/>
                    <a:sym typeface="Arial"/>
                    <a:rtl val="0"/>
                  </a:rPr>
                  <a:t>Serving Cell</a:t>
                </a:r>
              </a:p>
            </p:txBody>
          </p:sp>
          <p:sp>
            <p:nvSpPr>
              <p:cNvPr id="95" name="TextBox 94">
                <a:extLst>
                  <a:ext uri="{FF2B5EF4-FFF2-40B4-BE49-F238E27FC236}">
                    <a16:creationId xmlns:a16="http://schemas.microsoft.com/office/drawing/2014/main" id="{DDD3B1E7-8120-3327-86CA-78A7BD31B5F0}"/>
                  </a:ext>
                </a:extLst>
              </p:cNvPr>
              <p:cNvSpPr txBox="1"/>
              <p:nvPr/>
            </p:nvSpPr>
            <p:spPr>
              <a:xfrm>
                <a:off x="2392343" y="3287420"/>
                <a:ext cx="549429" cy="92333"/>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7986CB"/>
                    </a:solidFill>
                    <a:latin typeface="Arial"/>
                    <a:cs typeface="Arial"/>
                    <a:sym typeface="Arial"/>
                    <a:rtl val="0"/>
                  </a:rPr>
                  <a:t>RSRP: -96 dBm</a:t>
                </a:r>
              </a:p>
            </p:txBody>
          </p:sp>
          <p:sp>
            <p:nvSpPr>
              <p:cNvPr id="96" name="Freeform: Shape 95">
                <a:extLst>
                  <a:ext uri="{FF2B5EF4-FFF2-40B4-BE49-F238E27FC236}">
                    <a16:creationId xmlns:a16="http://schemas.microsoft.com/office/drawing/2014/main" id="{6241C274-0838-2395-B9C5-2E969F95890D}"/>
                  </a:ext>
                </a:extLst>
              </p:cNvPr>
              <p:cNvSpPr/>
              <p:nvPr/>
            </p:nvSpPr>
            <p:spPr>
              <a:xfrm>
                <a:off x="2286810" y="3390476"/>
                <a:ext cx="747678" cy="137153"/>
              </a:xfrm>
              <a:custGeom>
                <a:avLst/>
                <a:gdLst>
                  <a:gd name="connsiteX0" fmla="*/ 701199 w 747678"/>
                  <a:gd name="connsiteY0" fmla="*/ 400 h 137153"/>
                  <a:gd name="connsiteX1" fmla="*/ 747928 w 747678"/>
                  <a:gd name="connsiteY1" fmla="*/ 34688 h 137153"/>
                  <a:gd name="connsiteX2" fmla="*/ 747928 w 747678"/>
                  <a:gd name="connsiteY2" fmla="*/ 103265 h 137153"/>
                  <a:gd name="connsiteX3" fmla="*/ 701199 w 747678"/>
                  <a:gd name="connsiteY3" fmla="*/ 137553 h 137153"/>
                  <a:gd name="connsiteX4" fmla="*/ 46980 w 747678"/>
                  <a:gd name="connsiteY4" fmla="*/ 137553 h 137153"/>
                  <a:gd name="connsiteX5" fmla="*/ 250 w 747678"/>
                  <a:gd name="connsiteY5" fmla="*/ 103265 h 137153"/>
                  <a:gd name="connsiteX6" fmla="*/ 250 w 747678"/>
                  <a:gd name="connsiteY6" fmla="*/ 34688 h 137153"/>
                  <a:gd name="connsiteX7" fmla="*/ 46980 w 747678"/>
                  <a:gd name="connsiteY7" fmla="*/ 400 h 13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78" h="137153">
                    <a:moveTo>
                      <a:pt x="701199" y="400"/>
                    </a:moveTo>
                    <a:cubicBezTo>
                      <a:pt x="727007" y="400"/>
                      <a:pt x="747928" y="15751"/>
                      <a:pt x="747928" y="34688"/>
                    </a:cubicBezTo>
                    <a:lnTo>
                      <a:pt x="747928" y="103265"/>
                    </a:lnTo>
                    <a:cubicBezTo>
                      <a:pt x="747928" y="122202"/>
                      <a:pt x="727007" y="137553"/>
                      <a:pt x="701199" y="137553"/>
                    </a:cubicBezTo>
                    <a:lnTo>
                      <a:pt x="46980" y="137553"/>
                    </a:lnTo>
                    <a:cubicBezTo>
                      <a:pt x="21172" y="137553"/>
                      <a:pt x="250" y="122202"/>
                      <a:pt x="250" y="103265"/>
                    </a:cubicBezTo>
                    <a:lnTo>
                      <a:pt x="250" y="34688"/>
                    </a:lnTo>
                    <a:cubicBezTo>
                      <a:pt x="250" y="15751"/>
                      <a:pt x="21172" y="400"/>
                      <a:pt x="46980" y="400"/>
                    </a:cubicBezTo>
                    <a:close/>
                  </a:path>
                </a:pathLst>
              </a:custGeom>
              <a:solidFill>
                <a:srgbClr val="FFEBEE"/>
              </a:solidFill>
              <a:ln w="9345" cap="flat">
                <a:solidFill>
                  <a:srgbClr val="E53935"/>
                </a:solidFill>
                <a:prstDash val="solid"/>
                <a:miter/>
              </a:ln>
            </p:spPr>
            <p:txBody>
              <a:bodyPr rtlCol="0" anchor="ctr"/>
              <a:lstStyle/>
              <a:p>
                <a:endParaRPr lang="en-IN" sz="2133"/>
              </a:p>
            </p:txBody>
          </p:sp>
          <p:sp>
            <p:nvSpPr>
              <p:cNvPr id="97" name="TextBox 96">
                <a:extLst>
                  <a:ext uri="{FF2B5EF4-FFF2-40B4-BE49-F238E27FC236}">
                    <a16:creationId xmlns:a16="http://schemas.microsoft.com/office/drawing/2014/main" id="{082E1A5B-FFBE-25FC-9FBE-D337C7A6DFF7}"/>
                  </a:ext>
                </a:extLst>
              </p:cNvPr>
              <p:cNvSpPr txBox="1"/>
              <p:nvPr/>
            </p:nvSpPr>
            <p:spPr>
              <a:xfrm>
                <a:off x="2402161" y="3438289"/>
                <a:ext cx="531395" cy="76993"/>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E53935"/>
                    </a:solidFill>
                    <a:latin typeface="Arial"/>
                    <a:cs typeface="Arial"/>
                    <a:sym typeface="Arial"/>
                    <a:rtl val="0"/>
                  </a:rPr>
                  <a:t>&lt; Threshold_A5_1</a:t>
                </a:r>
              </a:p>
            </p:txBody>
          </p:sp>
        </p:grpSp>
        <p:grpSp>
          <p:nvGrpSpPr>
            <p:cNvPr id="98" name="Graphic 4">
              <a:extLst>
                <a:ext uri="{FF2B5EF4-FFF2-40B4-BE49-F238E27FC236}">
                  <a16:creationId xmlns:a16="http://schemas.microsoft.com/office/drawing/2014/main" id="{9384BCE3-99D8-0853-8AAF-E26496333C8D}"/>
                </a:ext>
              </a:extLst>
            </p:cNvPr>
            <p:cNvGrpSpPr/>
            <p:nvPr/>
          </p:nvGrpSpPr>
          <p:grpSpPr>
            <a:xfrm>
              <a:off x="6025202" y="2327539"/>
              <a:ext cx="747678" cy="1200090"/>
              <a:chOff x="6025202" y="2327539"/>
              <a:chExt cx="747678" cy="1200090"/>
            </a:xfrm>
          </p:grpSpPr>
          <p:sp>
            <p:nvSpPr>
              <p:cNvPr id="99" name="Freeform: Shape 98">
                <a:extLst>
                  <a:ext uri="{FF2B5EF4-FFF2-40B4-BE49-F238E27FC236}">
                    <a16:creationId xmlns:a16="http://schemas.microsoft.com/office/drawing/2014/main" id="{DBAC1B77-4CF9-EA2C-D1C5-718A331FB846}"/>
                  </a:ext>
                </a:extLst>
              </p:cNvPr>
              <p:cNvSpPr/>
              <p:nvPr/>
            </p:nvSpPr>
            <p:spPr>
              <a:xfrm>
                <a:off x="6025202" y="2601845"/>
                <a:ext cx="747678" cy="548612"/>
              </a:xfrm>
              <a:custGeom>
                <a:avLst/>
                <a:gdLst>
                  <a:gd name="connsiteX0" fmla="*/ 748328 w 747678"/>
                  <a:gd name="connsiteY0" fmla="*/ 274706 h 548612"/>
                  <a:gd name="connsiteX1" fmla="*/ 374489 w 747678"/>
                  <a:gd name="connsiteY1" fmla="*/ 549012 h 548612"/>
                  <a:gd name="connsiteX2" fmla="*/ 650 w 747678"/>
                  <a:gd name="connsiteY2" fmla="*/ 274706 h 548612"/>
                  <a:gd name="connsiteX3" fmla="*/ 374489 w 747678"/>
                  <a:gd name="connsiteY3" fmla="*/ 400 h 548612"/>
                  <a:gd name="connsiteX4" fmla="*/ 748328 w 747678"/>
                  <a:gd name="connsiteY4" fmla="*/ 274706 h 54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78" h="548612">
                    <a:moveTo>
                      <a:pt x="748328" y="274706"/>
                    </a:moveTo>
                    <a:cubicBezTo>
                      <a:pt x="748328" y="426201"/>
                      <a:pt x="580955" y="549012"/>
                      <a:pt x="374489" y="549012"/>
                    </a:cubicBezTo>
                    <a:cubicBezTo>
                      <a:pt x="168024" y="549012"/>
                      <a:pt x="650" y="426201"/>
                      <a:pt x="650" y="274706"/>
                    </a:cubicBezTo>
                    <a:cubicBezTo>
                      <a:pt x="650" y="123211"/>
                      <a:pt x="168024" y="400"/>
                      <a:pt x="374489" y="400"/>
                    </a:cubicBezTo>
                    <a:cubicBezTo>
                      <a:pt x="580955" y="400"/>
                      <a:pt x="748328" y="123211"/>
                      <a:pt x="748328" y="274706"/>
                    </a:cubicBezTo>
                    <a:close/>
                  </a:path>
                </a:pathLst>
              </a:custGeom>
              <a:solidFill>
                <a:srgbClr val="E8F5E9"/>
              </a:solidFill>
              <a:ln w="28035" cap="flat">
                <a:solidFill>
                  <a:srgbClr val="66BB6A"/>
                </a:solidFill>
                <a:prstDash val="solid"/>
                <a:miter/>
              </a:ln>
            </p:spPr>
            <p:txBody>
              <a:bodyPr rtlCol="0" anchor="ctr"/>
              <a:lstStyle/>
              <a:p>
                <a:endParaRPr lang="en-IN" sz="2133"/>
              </a:p>
            </p:txBody>
          </p:sp>
          <p:sp>
            <p:nvSpPr>
              <p:cNvPr id="100" name="Freeform: Shape 99">
                <a:extLst>
                  <a:ext uri="{FF2B5EF4-FFF2-40B4-BE49-F238E27FC236}">
                    <a16:creationId xmlns:a16="http://schemas.microsoft.com/office/drawing/2014/main" id="{23E25280-55E5-0EFD-0ACA-06E043AF442E}"/>
                  </a:ext>
                </a:extLst>
              </p:cNvPr>
              <p:cNvSpPr/>
              <p:nvPr/>
            </p:nvSpPr>
            <p:spPr>
              <a:xfrm>
                <a:off x="6324274" y="2464692"/>
                <a:ext cx="149535" cy="274306"/>
              </a:xfrm>
              <a:custGeom>
                <a:avLst/>
                <a:gdLst>
                  <a:gd name="connsiteX0" fmla="*/ 650 w 149535"/>
                  <a:gd name="connsiteY0" fmla="*/ 400 h 274306"/>
                  <a:gd name="connsiteX1" fmla="*/ 150186 w 149535"/>
                  <a:gd name="connsiteY1" fmla="*/ 400 h 274306"/>
                  <a:gd name="connsiteX2" fmla="*/ 150186 w 149535"/>
                  <a:gd name="connsiteY2" fmla="*/ 274706 h 274306"/>
                  <a:gd name="connsiteX3" fmla="*/ 650 w 149535"/>
                  <a:gd name="connsiteY3" fmla="*/ 274706 h 274306"/>
                </a:gdLst>
                <a:ahLst/>
                <a:cxnLst>
                  <a:cxn ang="0">
                    <a:pos x="connsiteX0" y="connsiteY0"/>
                  </a:cxn>
                  <a:cxn ang="0">
                    <a:pos x="connsiteX1" y="connsiteY1"/>
                  </a:cxn>
                  <a:cxn ang="0">
                    <a:pos x="connsiteX2" y="connsiteY2"/>
                  </a:cxn>
                  <a:cxn ang="0">
                    <a:pos x="connsiteX3" y="connsiteY3"/>
                  </a:cxn>
                </a:cxnLst>
                <a:rect l="l" t="t" r="r" b="b"/>
                <a:pathLst>
                  <a:path w="149535" h="274306">
                    <a:moveTo>
                      <a:pt x="650" y="400"/>
                    </a:moveTo>
                    <a:lnTo>
                      <a:pt x="150186" y="400"/>
                    </a:lnTo>
                    <a:lnTo>
                      <a:pt x="150186" y="274706"/>
                    </a:lnTo>
                    <a:lnTo>
                      <a:pt x="650" y="274706"/>
                    </a:lnTo>
                    <a:close/>
                  </a:path>
                </a:pathLst>
              </a:custGeom>
              <a:solidFill>
                <a:srgbClr val="66BB6A"/>
              </a:solidFill>
              <a:ln w="9345" cap="flat">
                <a:noFill/>
                <a:prstDash val="solid"/>
                <a:miter/>
              </a:ln>
            </p:spPr>
            <p:txBody>
              <a:bodyPr rtlCol="0" anchor="ctr"/>
              <a:lstStyle/>
              <a:p>
                <a:endParaRPr lang="en-IN" sz="2133"/>
              </a:p>
            </p:txBody>
          </p:sp>
          <p:sp>
            <p:nvSpPr>
              <p:cNvPr id="101" name="Freeform: Shape 100">
                <a:extLst>
                  <a:ext uri="{FF2B5EF4-FFF2-40B4-BE49-F238E27FC236}">
                    <a16:creationId xmlns:a16="http://schemas.microsoft.com/office/drawing/2014/main" id="{2485BA08-3FA4-FF66-3FFD-6A1E125071A3}"/>
                  </a:ext>
                </a:extLst>
              </p:cNvPr>
              <p:cNvSpPr/>
              <p:nvPr/>
            </p:nvSpPr>
            <p:spPr>
              <a:xfrm>
                <a:off x="6305582" y="2327539"/>
                <a:ext cx="186919" cy="137153"/>
              </a:xfrm>
              <a:custGeom>
                <a:avLst/>
                <a:gdLst>
                  <a:gd name="connsiteX0" fmla="*/ 187570 w 186919"/>
                  <a:gd name="connsiteY0" fmla="*/ 68977 h 137153"/>
                  <a:gd name="connsiteX1" fmla="*/ 94110 w 186919"/>
                  <a:gd name="connsiteY1" fmla="*/ 137553 h 137153"/>
                  <a:gd name="connsiteX2" fmla="*/ 650 w 186919"/>
                  <a:gd name="connsiteY2" fmla="*/ 68977 h 137153"/>
                  <a:gd name="connsiteX3" fmla="*/ 94110 w 186919"/>
                  <a:gd name="connsiteY3" fmla="*/ 400 h 137153"/>
                  <a:gd name="connsiteX4" fmla="*/ 187570 w 186919"/>
                  <a:gd name="connsiteY4" fmla="*/ 68977 h 13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9" h="137153">
                    <a:moveTo>
                      <a:pt x="187570" y="68977"/>
                    </a:moveTo>
                    <a:cubicBezTo>
                      <a:pt x="187570" y="106850"/>
                      <a:pt x="145726" y="137553"/>
                      <a:pt x="94110" y="137553"/>
                    </a:cubicBezTo>
                    <a:cubicBezTo>
                      <a:pt x="42493" y="137553"/>
                      <a:pt x="650" y="106850"/>
                      <a:pt x="650" y="68977"/>
                    </a:cubicBezTo>
                    <a:cubicBezTo>
                      <a:pt x="650" y="31103"/>
                      <a:pt x="42493" y="400"/>
                      <a:pt x="94110" y="400"/>
                    </a:cubicBezTo>
                    <a:cubicBezTo>
                      <a:pt x="145726" y="400"/>
                      <a:pt x="187570" y="31103"/>
                      <a:pt x="187570" y="68977"/>
                    </a:cubicBezTo>
                    <a:close/>
                  </a:path>
                </a:pathLst>
              </a:custGeom>
              <a:solidFill>
                <a:srgbClr val="66BB6A"/>
              </a:solidFill>
              <a:ln w="9345" cap="flat">
                <a:noFill/>
                <a:prstDash val="solid"/>
                <a:miter/>
              </a:ln>
            </p:spPr>
            <p:txBody>
              <a:bodyPr rtlCol="0" anchor="ctr"/>
              <a:lstStyle/>
              <a:p>
                <a:endParaRPr lang="en-IN" sz="2133"/>
              </a:p>
            </p:txBody>
          </p:sp>
          <p:sp>
            <p:nvSpPr>
              <p:cNvPr id="102" name="TextBox 101">
                <a:extLst>
                  <a:ext uri="{FF2B5EF4-FFF2-40B4-BE49-F238E27FC236}">
                    <a16:creationId xmlns:a16="http://schemas.microsoft.com/office/drawing/2014/main" id="{500B1550-6E8C-2C7E-F0BE-BEE0A77BC7DC}"/>
                  </a:ext>
                </a:extLst>
              </p:cNvPr>
              <p:cNvSpPr txBox="1"/>
              <p:nvPr/>
            </p:nvSpPr>
            <p:spPr>
              <a:xfrm>
                <a:off x="6088985" y="3117503"/>
                <a:ext cx="667250" cy="123159"/>
              </a:xfrm>
              <a:prstGeom prst="rect">
                <a:avLst/>
              </a:prstGeom>
              <a:noFill/>
              <a:ln>
                <a:noFill/>
              </a:ln>
            </p:spPr>
            <p:txBody>
              <a:bodyPr wrap="none" lIns="0" tIns="0" rIns="0" bIns="0" rtlCol="0">
                <a:spAutoFit/>
              </a:bodyPr>
              <a:lstStyle/>
              <a:p>
                <a:pPr algn="ctr" defTabSz="239994">
                  <a:tabLst>
                    <a:tab pos="239994" algn="l"/>
                  </a:tabLst>
                </a:pPr>
                <a:r>
                  <a:rPr lang="en-IN" sz="1067" b="1" dirty="0">
                    <a:ln/>
                    <a:solidFill>
                      <a:srgbClr val="66BB6A"/>
                    </a:solidFill>
                    <a:latin typeface="Arial"/>
                    <a:cs typeface="Arial"/>
                    <a:sym typeface="Arial"/>
                    <a:rtl val="0"/>
                  </a:rPr>
                  <a:t>Neighbor Cell</a:t>
                </a:r>
              </a:p>
            </p:txBody>
          </p:sp>
          <p:sp>
            <p:nvSpPr>
              <p:cNvPr id="103" name="TextBox 102">
                <a:extLst>
                  <a:ext uri="{FF2B5EF4-FFF2-40B4-BE49-F238E27FC236}">
                    <a16:creationId xmlns:a16="http://schemas.microsoft.com/office/drawing/2014/main" id="{CEA2096D-8DBD-EC9D-F3CE-44B39E3695A7}"/>
                  </a:ext>
                </a:extLst>
              </p:cNvPr>
              <p:cNvSpPr txBox="1"/>
              <p:nvPr/>
            </p:nvSpPr>
            <p:spPr>
              <a:xfrm>
                <a:off x="6140260" y="3268371"/>
                <a:ext cx="549429" cy="92333"/>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66BB6A"/>
                    </a:solidFill>
                    <a:latin typeface="Arial"/>
                    <a:cs typeface="Arial"/>
                    <a:sym typeface="Arial"/>
                    <a:rtl val="0"/>
                  </a:rPr>
                  <a:t>RSRP: -85 dBm</a:t>
                </a:r>
              </a:p>
            </p:txBody>
          </p:sp>
          <p:sp>
            <p:nvSpPr>
              <p:cNvPr id="104" name="Freeform: Shape 103">
                <a:extLst>
                  <a:ext uri="{FF2B5EF4-FFF2-40B4-BE49-F238E27FC236}">
                    <a16:creationId xmlns:a16="http://schemas.microsoft.com/office/drawing/2014/main" id="{C9349F9F-E0FB-52ED-FAA7-15F1834B2640}"/>
                  </a:ext>
                </a:extLst>
              </p:cNvPr>
              <p:cNvSpPr/>
              <p:nvPr/>
            </p:nvSpPr>
            <p:spPr>
              <a:xfrm>
                <a:off x="6025202" y="3390476"/>
                <a:ext cx="747678" cy="137153"/>
              </a:xfrm>
              <a:custGeom>
                <a:avLst/>
                <a:gdLst>
                  <a:gd name="connsiteX0" fmla="*/ 701599 w 747678"/>
                  <a:gd name="connsiteY0" fmla="*/ 400 h 137153"/>
                  <a:gd name="connsiteX1" fmla="*/ 748328 w 747678"/>
                  <a:gd name="connsiteY1" fmla="*/ 34688 h 137153"/>
                  <a:gd name="connsiteX2" fmla="*/ 748328 w 747678"/>
                  <a:gd name="connsiteY2" fmla="*/ 103265 h 137153"/>
                  <a:gd name="connsiteX3" fmla="*/ 701599 w 747678"/>
                  <a:gd name="connsiteY3" fmla="*/ 137553 h 137153"/>
                  <a:gd name="connsiteX4" fmla="*/ 47380 w 747678"/>
                  <a:gd name="connsiteY4" fmla="*/ 137553 h 137153"/>
                  <a:gd name="connsiteX5" fmla="*/ 650 w 747678"/>
                  <a:gd name="connsiteY5" fmla="*/ 103265 h 137153"/>
                  <a:gd name="connsiteX6" fmla="*/ 650 w 747678"/>
                  <a:gd name="connsiteY6" fmla="*/ 34688 h 137153"/>
                  <a:gd name="connsiteX7" fmla="*/ 47380 w 747678"/>
                  <a:gd name="connsiteY7" fmla="*/ 400 h 13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78" h="137153">
                    <a:moveTo>
                      <a:pt x="701599" y="400"/>
                    </a:moveTo>
                    <a:cubicBezTo>
                      <a:pt x="727407" y="400"/>
                      <a:pt x="748328" y="15751"/>
                      <a:pt x="748328" y="34688"/>
                    </a:cubicBezTo>
                    <a:lnTo>
                      <a:pt x="748328" y="103265"/>
                    </a:lnTo>
                    <a:cubicBezTo>
                      <a:pt x="748328" y="122202"/>
                      <a:pt x="727407" y="137553"/>
                      <a:pt x="701599" y="137553"/>
                    </a:cubicBezTo>
                    <a:lnTo>
                      <a:pt x="47380" y="137553"/>
                    </a:lnTo>
                    <a:cubicBezTo>
                      <a:pt x="21572" y="137553"/>
                      <a:pt x="650" y="122202"/>
                      <a:pt x="650" y="103265"/>
                    </a:cubicBezTo>
                    <a:lnTo>
                      <a:pt x="650" y="34688"/>
                    </a:lnTo>
                    <a:cubicBezTo>
                      <a:pt x="650" y="15751"/>
                      <a:pt x="21572" y="400"/>
                      <a:pt x="47380" y="400"/>
                    </a:cubicBezTo>
                    <a:close/>
                  </a:path>
                </a:pathLst>
              </a:custGeom>
              <a:solidFill>
                <a:srgbClr val="E8F5E9"/>
              </a:solidFill>
              <a:ln w="9345" cap="flat">
                <a:solidFill>
                  <a:srgbClr val="43A047"/>
                </a:solidFill>
                <a:prstDash val="solid"/>
                <a:miter/>
              </a:ln>
            </p:spPr>
            <p:txBody>
              <a:bodyPr rtlCol="0" anchor="ctr"/>
              <a:lstStyle/>
              <a:p>
                <a:endParaRPr lang="en-IN" sz="2133"/>
              </a:p>
            </p:txBody>
          </p:sp>
          <p:sp>
            <p:nvSpPr>
              <p:cNvPr id="105" name="TextBox 104">
                <a:extLst>
                  <a:ext uri="{FF2B5EF4-FFF2-40B4-BE49-F238E27FC236}">
                    <a16:creationId xmlns:a16="http://schemas.microsoft.com/office/drawing/2014/main" id="{2F81F1AA-C52E-FEBF-5A07-992A52C9F9AF}"/>
                  </a:ext>
                </a:extLst>
              </p:cNvPr>
              <p:cNvSpPr txBox="1"/>
              <p:nvPr/>
            </p:nvSpPr>
            <p:spPr>
              <a:xfrm>
                <a:off x="6150078" y="3419240"/>
                <a:ext cx="531395" cy="76993"/>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43A047"/>
                    </a:solidFill>
                    <a:latin typeface="Arial"/>
                    <a:cs typeface="Arial"/>
                    <a:sym typeface="Arial"/>
                    <a:rtl val="0"/>
                  </a:rPr>
                  <a:t>&gt; Threshold_A5_2</a:t>
                </a:r>
              </a:p>
            </p:txBody>
          </p:sp>
        </p:grpSp>
        <p:grpSp>
          <p:nvGrpSpPr>
            <p:cNvPr id="106" name="Graphic 4">
              <a:extLst>
                <a:ext uri="{FF2B5EF4-FFF2-40B4-BE49-F238E27FC236}">
                  <a16:creationId xmlns:a16="http://schemas.microsoft.com/office/drawing/2014/main" id="{9E52EC14-3569-A621-0EF6-157DA6910E62}"/>
                </a:ext>
              </a:extLst>
            </p:cNvPr>
            <p:cNvGrpSpPr/>
            <p:nvPr/>
          </p:nvGrpSpPr>
          <p:grpSpPr>
            <a:xfrm>
              <a:off x="4296196" y="2601845"/>
              <a:ext cx="467299" cy="752362"/>
              <a:chOff x="4296196" y="2601845"/>
              <a:chExt cx="467299" cy="752362"/>
            </a:xfrm>
          </p:grpSpPr>
          <p:sp>
            <p:nvSpPr>
              <p:cNvPr id="107" name="Freeform: Shape 106">
                <a:extLst>
                  <a:ext uri="{FF2B5EF4-FFF2-40B4-BE49-F238E27FC236}">
                    <a16:creationId xmlns:a16="http://schemas.microsoft.com/office/drawing/2014/main" id="{69F7663F-8F18-6971-F1DA-DBB25D1B7EBC}"/>
                  </a:ext>
                </a:extLst>
              </p:cNvPr>
              <p:cNvSpPr/>
              <p:nvPr/>
            </p:nvSpPr>
            <p:spPr>
              <a:xfrm>
                <a:off x="4296196" y="2601845"/>
                <a:ext cx="467299" cy="548612"/>
              </a:xfrm>
              <a:custGeom>
                <a:avLst/>
                <a:gdLst>
                  <a:gd name="connsiteX0" fmla="*/ 374289 w 467299"/>
                  <a:gd name="connsiteY0" fmla="*/ 400 h 548612"/>
                  <a:gd name="connsiteX1" fmla="*/ 467749 w 467299"/>
                  <a:gd name="connsiteY1" fmla="*/ 68977 h 548612"/>
                  <a:gd name="connsiteX2" fmla="*/ 467749 w 467299"/>
                  <a:gd name="connsiteY2" fmla="*/ 480436 h 548612"/>
                  <a:gd name="connsiteX3" fmla="*/ 374289 w 467299"/>
                  <a:gd name="connsiteY3" fmla="*/ 549012 h 548612"/>
                  <a:gd name="connsiteX4" fmla="*/ 93910 w 467299"/>
                  <a:gd name="connsiteY4" fmla="*/ 549012 h 548612"/>
                  <a:gd name="connsiteX5" fmla="*/ 450 w 467299"/>
                  <a:gd name="connsiteY5" fmla="*/ 480436 h 548612"/>
                  <a:gd name="connsiteX6" fmla="*/ 450 w 467299"/>
                  <a:gd name="connsiteY6" fmla="*/ 68977 h 548612"/>
                  <a:gd name="connsiteX7" fmla="*/ 93910 w 467299"/>
                  <a:gd name="connsiteY7" fmla="*/ 400 h 54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7299" h="548612">
                    <a:moveTo>
                      <a:pt x="374289" y="400"/>
                    </a:moveTo>
                    <a:cubicBezTo>
                      <a:pt x="425906" y="400"/>
                      <a:pt x="467749" y="31103"/>
                      <a:pt x="467749" y="68977"/>
                    </a:cubicBezTo>
                    <a:lnTo>
                      <a:pt x="467749" y="480436"/>
                    </a:lnTo>
                    <a:cubicBezTo>
                      <a:pt x="467749" y="518310"/>
                      <a:pt x="425906" y="549012"/>
                      <a:pt x="374289" y="549012"/>
                    </a:cubicBezTo>
                    <a:lnTo>
                      <a:pt x="93910" y="549012"/>
                    </a:lnTo>
                    <a:cubicBezTo>
                      <a:pt x="42293" y="549012"/>
                      <a:pt x="450" y="518310"/>
                      <a:pt x="450" y="480436"/>
                    </a:cubicBezTo>
                    <a:lnTo>
                      <a:pt x="450" y="68977"/>
                    </a:lnTo>
                    <a:cubicBezTo>
                      <a:pt x="450" y="31103"/>
                      <a:pt x="42293" y="400"/>
                      <a:pt x="93910" y="400"/>
                    </a:cubicBezTo>
                    <a:close/>
                  </a:path>
                </a:pathLst>
              </a:custGeom>
              <a:solidFill>
                <a:srgbClr val="FFFFFF"/>
              </a:solidFill>
              <a:ln w="18690" cap="flat">
                <a:solidFill>
                  <a:srgbClr val="333333"/>
                </a:solidFill>
                <a:prstDash val="solid"/>
                <a:miter/>
              </a:ln>
            </p:spPr>
            <p:txBody>
              <a:bodyPr rtlCol="0" anchor="ctr"/>
              <a:lstStyle/>
              <a:p>
                <a:endParaRPr lang="en-IN" sz="2133"/>
              </a:p>
            </p:txBody>
          </p:sp>
          <p:sp>
            <p:nvSpPr>
              <p:cNvPr id="108" name="Freeform: Shape 107">
                <a:extLst>
                  <a:ext uri="{FF2B5EF4-FFF2-40B4-BE49-F238E27FC236}">
                    <a16:creationId xmlns:a16="http://schemas.microsoft.com/office/drawing/2014/main" id="{694B033F-6E7F-18B3-3EC3-467BD707E99E}"/>
                  </a:ext>
                </a:extLst>
              </p:cNvPr>
              <p:cNvSpPr/>
              <p:nvPr/>
            </p:nvSpPr>
            <p:spPr>
              <a:xfrm>
                <a:off x="4389656" y="2670422"/>
                <a:ext cx="280379" cy="342882"/>
              </a:xfrm>
              <a:custGeom>
                <a:avLst/>
                <a:gdLst>
                  <a:gd name="connsiteX0" fmla="*/ 234100 w 280379"/>
                  <a:gd name="connsiteY0" fmla="*/ 400 h 342882"/>
                  <a:gd name="connsiteX1" fmla="*/ 280829 w 280379"/>
                  <a:gd name="connsiteY1" fmla="*/ 34688 h 342882"/>
                  <a:gd name="connsiteX2" fmla="*/ 280829 w 280379"/>
                  <a:gd name="connsiteY2" fmla="*/ 308995 h 342882"/>
                  <a:gd name="connsiteX3" fmla="*/ 234100 w 280379"/>
                  <a:gd name="connsiteY3" fmla="*/ 343283 h 342882"/>
                  <a:gd name="connsiteX4" fmla="*/ 47180 w 280379"/>
                  <a:gd name="connsiteY4" fmla="*/ 343283 h 342882"/>
                  <a:gd name="connsiteX5" fmla="*/ 450 w 280379"/>
                  <a:gd name="connsiteY5" fmla="*/ 308995 h 342882"/>
                  <a:gd name="connsiteX6" fmla="*/ 450 w 280379"/>
                  <a:gd name="connsiteY6" fmla="*/ 34688 h 342882"/>
                  <a:gd name="connsiteX7" fmla="*/ 47180 w 280379"/>
                  <a:gd name="connsiteY7" fmla="*/ 400 h 34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379" h="342882">
                    <a:moveTo>
                      <a:pt x="234100" y="400"/>
                    </a:moveTo>
                    <a:cubicBezTo>
                      <a:pt x="259908" y="400"/>
                      <a:pt x="280829" y="15751"/>
                      <a:pt x="280829" y="34688"/>
                    </a:cubicBezTo>
                    <a:lnTo>
                      <a:pt x="280829" y="308995"/>
                    </a:lnTo>
                    <a:cubicBezTo>
                      <a:pt x="280829" y="327931"/>
                      <a:pt x="259908" y="343283"/>
                      <a:pt x="234100" y="343283"/>
                    </a:cubicBezTo>
                    <a:lnTo>
                      <a:pt x="47180" y="343283"/>
                    </a:lnTo>
                    <a:cubicBezTo>
                      <a:pt x="21372" y="343283"/>
                      <a:pt x="450" y="327931"/>
                      <a:pt x="450" y="308995"/>
                    </a:cubicBezTo>
                    <a:lnTo>
                      <a:pt x="450" y="34688"/>
                    </a:lnTo>
                    <a:cubicBezTo>
                      <a:pt x="450" y="15751"/>
                      <a:pt x="21372" y="400"/>
                      <a:pt x="47180" y="400"/>
                    </a:cubicBezTo>
                    <a:close/>
                  </a:path>
                </a:pathLst>
              </a:custGeom>
              <a:solidFill>
                <a:srgbClr val="EEEEEE"/>
              </a:solidFill>
              <a:ln w="9345" cap="flat">
                <a:solidFill>
                  <a:srgbClr val="333333"/>
                </a:solidFill>
                <a:prstDash val="solid"/>
                <a:miter/>
              </a:ln>
            </p:spPr>
            <p:txBody>
              <a:bodyPr rtlCol="0" anchor="ctr"/>
              <a:lstStyle/>
              <a:p>
                <a:endParaRPr lang="en-IN" sz="2133"/>
              </a:p>
            </p:txBody>
          </p:sp>
          <p:sp>
            <p:nvSpPr>
              <p:cNvPr id="109" name="Freeform: Shape 108">
                <a:extLst>
                  <a:ext uri="{FF2B5EF4-FFF2-40B4-BE49-F238E27FC236}">
                    <a16:creationId xmlns:a16="http://schemas.microsoft.com/office/drawing/2014/main" id="{FD4B87EC-D537-63BC-EB4E-1E7BAFC13C34}"/>
                  </a:ext>
                </a:extLst>
              </p:cNvPr>
              <p:cNvSpPr/>
              <p:nvPr/>
            </p:nvSpPr>
            <p:spPr>
              <a:xfrm>
                <a:off x="4483116" y="3081881"/>
                <a:ext cx="93459" cy="68576"/>
              </a:xfrm>
              <a:custGeom>
                <a:avLst/>
                <a:gdLst>
                  <a:gd name="connsiteX0" fmla="*/ 93910 w 93459"/>
                  <a:gd name="connsiteY0" fmla="*/ 34688 h 68576"/>
                  <a:gd name="connsiteX1" fmla="*/ 47180 w 93459"/>
                  <a:gd name="connsiteY1" fmla="*/ 68977 h 68576"/>
                  <a:gd name="connsiteX2" fmla="*/ 450 w 93459"/>
                  <a:gd name="connsiteY2" fmla="*/ 34688 h 68576"/>
                  <a:gd name="connsiteX3" fmla="*/ 47180 w 93459"/>
                  <a:gd name="connsiteY3" fmla="*/ 400 h 68576"/>
                  <a:gd name="connsiteX4" fmla="*/ 93910 w 93459"/>
                  <a:gd name="connsiteY4" fmla="*/ 34688 h 6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59" h="68576">
                    <a:moveTo>
                      <a:pt x="93910" y="34688"/>
                    </a:moveTo>
                    <a:cubicBezTo>
                      <a:pt x="93910" y="53625"/>
                      <a:pt x="72988" y="68977"/>
                      <a:pt x="47180" y="68977"/>
                    </a:cubicBezTo>
                    <a:cubicBezTo>
                      <a:pt x="21372" y="68977"/>
                      <a:pt x="450" y="53625"/>
                      <a:pt x="450" y="34688"/>
                    </a:cubicBezTo>
                    <a:cubicBezTo>
                      <a:pt x="450" y="15751"/>
                      <a:pt x="21372" y="400"/>
                      <a:pt x="47180" y="400"/>
                    </a:cubicBezTo>
                    <a:cubicBezTo>
                      <a:pt x="72988" y="400"/>
                      <a:pt x="93910" y="15751"/>
                      <a:pt x="93910" y="34688"/>
                    </a:cubicBezTo>
                    <a:close/>
                  </a:path>
                </a:pathLst>
              </a:custGeom>
              <a:solidFill>
                <a:srgbClr val="333333"/>
              </a:solidFill>
              <a:ln w="9345" cap="flat">
                <a:noFill/>
                <a:prstDash val="solid"/>
                <a:miter/>
              </a:ln>
            </p:spPr>
            <p:txBody>
              <a:bodyPr rtlCol="0" anchor="ctr"/>
              <a:lstStyle/>
              <a:p>
                <a:endParaRPr lang="en-IN" sz="2133"/>
              </a:p>
            </p:txBody>
          </p:sp>
          <p:sp>
            <p:nvSpPr>
              <p:cNvPr id="110" name="TextBox 109">
                <a:extLst>
                  <a:ext uri="{FF2B5EF4-FFF2-40B4-BE49-F238E27FC236}">
                    <a16:creationId xmlns:a16="http://schemas.microsoft.com/office/drawing/2014/main" id="{D974ABA7-0565-F586-617B-8CC7AB2C4C62}"/>
                  </a:ext>
                </a:extLst>
              </p:cNvPr>
              <p:cNvSpPr txBox="1"/>
              <p:nvPr/>
            </p:nvSpPr>
            <p:spPr>
              <a:xfrm>
                <a:off x="4459157" y="3200366"/>
                <a:ext cx="177933" cy="153841"/>
              </a:xfrm>
              <a:prstGeom prst="rect">
                <a:avLst/>
              </a:prstGeom>
              <a:noFill/>
              <a:ln>
                <a:noFill/>
              </a:ln>
            </p:spPr>
            <p:txBody>
              <a:bodyPr wrap="none" lIns="0" tIns="0" rIns="0" bIns="0" rtlCol="0">
                <a:spAutoFit/>
              </a:bodyPr>
              <a:lstStyle/>
              <a:p>
                <a:pPr defTabSz="239994">
                  <a:tabLst>
                    <a:tab pos="239994" algn="l"/>
                  </a:tabLst>
                </a:pPr>
                <a:r>
                  <a:rPr lang="en-IN" sz="1333" b="1" dirty="0">
                    <a:ln/>
                    <a:solidFill>
                      <a:srgbClr val="333333"/>
                    </a:solidFill>
                    <a:latin typeface="Arial"/>
                    <a:cs typeface="Arial"/>
                    <a:sym typeface="Arial"/>
                    <a:rtl val="0"/>
                  </a:rPr>
                  <a:t>UE</a:t>
                </a:r>
              </a:p>
            </p:txBody>
          </p:sp>
        </p:grpSp>
        <p:grpSp>
          <p:nvGrpSpPr>
            <p:cNvPr id="111" name="Graphic 4">
              <a:extLst>
                <a:ext uri="{FF2B5EF4-FFF2-40B4-BE49-F238E27FC236}">
                  <a16:creationId xmlns:a16="http://schemas.microsoft.com/office/drawing/2014/main" id="{A5F78F51-40F4-E561-60DA-9796C5EBAE9C}"/>
                </a:ext>
              </a:extLst>
            </p:cNvPr>
            <p:cNvGrpSpPr/>
            <p:nvPr/>
          </p:nvGrpSpPr>
          <p:grpSpPr>
            <a:xfrm>
              <a:off x="3034489" y="2258963"/>
              <a:ext cx="2990713" cy="624046"/>
              <a:chOff x="3034489" y="2258963"/>
              <a:chExt cx="2990713" cy="624046"/>
            </a:xfrm>
          </p:grpSpPr>
          <p:sp>
            <p:nvSpPr>
              <p:cNvPr id="112" name="Freeform: Shape 111">
                <a:extLst>
                  <a:ext uri="{FF2B5EF4-FFF2-40B4-BE49-F238E27FC236}">
                    <a16:creationId xmlns:a16="http://schemas.microsoft.com/office/drawing/2014/main" id="{18090997-59E0-CB3E-AF01-667C0AA5D0D2}"/>
                  </a:ext>
                </a:extLst>
              </p:cNvPr>
              <p:cNvSpPr/>
              <p:nvPr/>
            </p:nvSpPr>
            <p:spPr>
              <a:xfrm>
                <a:off x="3034489" y="2876152"/>
                <a:ext cx="1121517" cy="6857"/>
              </a:xfrm>
              <a:custGeom>
                <a:avLst/>
                <a:gdLst>
                  <a:gd name="connsiteX0" fmla="*/ 450 w 1121517"/>
                  <a:gd name="connsiteY0" fmla="*/ 400 h 6857"/>
                  <a:gd name="connsiteX1" fmla="*/ 1121968 w 1121517"/>
                  <a:gd name="connsiteY1" fmla="*/ 400 h 6857"/>
                </a:gdLst>
                <a:ahLst/>
                <a:cxnLst>
                  <a:cxn ang="0">
                    <a:pos x="connsiteX0" y="connsiteY0"/>
                  </a:cxn>
                  <a:cxn ang="0">
                    <a:pos x="connsiteX1" y="connsiteY1"/>
                  </a:cxn>
                </a:cxnLst>
                <a:rect l="l" t="t" r="r" b="b"/>
                <a:pathLst>
                  <a:path w="1121517" h="6857">
                    <a:moveTo>
                      <a:pt x="450" y="400"/>
                    </a:moveTo>
                    <a:cubicBezTo>
                      <a:pt x="374289" y="400"/>
                      <a:pt x="748128" y="400"/>
                      <a:pt x="1121968" y="400"/>
                    </a:cubicBezTo>
                  </a:path>
                </a:pathLst>
              </a:custGeom>
              <a:noFill/>
              <a:ln w="28035" cap="flat">
                <a:solidFill>
                  <a:srgbClr val="7986CB">
                    <a:alpha val="60000"/>
                  </a:srgbClr>
                </a:solidFill>
                <a:custDash>
                  <a:ds d="300000" sp="150000"/>
                </a:custDash>
                <a:miter/>
              </a:ln>
            </p:spPr>
            <p:txBody>
              <a:bodyPr rtlCol="0" anchor="ctr"/>
              <a:lstStyle/>
              <a:p>
                <a:endParaRPr lang="en-IN" sz="2133"/>
              </a:p>
            </p:txBody>
          </p:sp>
          <p:sp>
            <p:nvSpPr>
              <p:cNvPr id="113" name="Freeform: Shape 112">
                <a:extLst>
                  <a:ext uri="{FF2B5EF4-FFF2-40B4-BE49-F238E27FC236}">
                    <a16:creationId xmlns:a16="http://schemas.microsoft.com/office/drawing/2014/main" id="{84543EBD-24F4-361C-41B8-AADB1E77426B}"/>
                  </a:ext>
                </a:extLst>
              </p:cNvPr>
              <p:cNvSpPr/>
              <p:nvPr/>
            </p:nvSpPr>
            <p:spPr>
              <a:xfrm>
                <a:off x="4903685" y="2876152"/>
                <a:ext cx="1121517" cy="6857"/>
              </a:xfrm>
              <a:custGeom>
                <a:avLst/>
                <a:gdLst>
                  <a:gd name="connsiteX0" fmla="*/ 450 w 1121517"/>
                  <a:gd name="connsiteY0" fmla="*/ 400 h 6857"/>
                  <a:gd name="connsiteX1" fmla="*/ 1121968 w 1121517"/>
                  <a:gd name="connsiteY1" fmla="*/ 400 h 6857"/>
                </a:gdLst>
                <a:ahLst/>
                <a:cxnLst>
                  <a:cxn ang="0">
                    <a:pos x="connsiteX0" y="connsiteY0"/>
                  </a:cxn>
                  <a:cxn ang="0">
                    <a:pos x="connsiteX1" y="connsiteY1"/>
                  </a:cxn>
                </a:cxnLst>
                <a:rect l="l" t="t" r="r" b="b"/>
                <a:pathLst>
                  <a:path w="1121517" h="6857">
                    <a:moveTo>
                      <a:pt x="450" y="400"/>
                    </a:moveTo>
                    <a:cubicBezTo>
                      <a:pt x="374289" y="400"/>
                      <a:pt x="748128" y="400"/>
                      <a:pt x="1121968" y="400"/>
                    </a:cubicBezTo>
                  </a:path>
                </a:pathLst>
              </a:custGeom>
              <a:noFill/>
              <a:ln w="37380" cap="flat">
                <a:solidFill>
                  <a:srgbClr val="66BB6A"/>
                </a:solidFill>
                <a:custDash>
                  <a:ds d="75000" sp="0"/>
                </a:custDash>
                <a:miter/>
              </a:ln>
            </p:spPr>
            <p:txBody>
              <a:bodyPr rtlCol="0" anchor="ctr"/>
              <a:lstStyle/>
              <a:p>
                <a:endParaRPr lang="en-IN" sz="2133"/>
              </a:p>
            </p:txBody>
          </p:sp>
          <p:sp>
            <p:nvSpPr>
              <p:cNvPr id="114" name="Freeform: Shape 113">
                <a:extLst>
                  <a:ext uri="{FF2B5EF4-FFF2-40B4-BE49-F238E27FC236}">
                    <a16:creationId xmlns:a16="http://schemas.microsoft.com/office/drawing/2014/main" id="{6B5EB678-3D8D-EA95-4813-F76FAF22AE6F}"/>
                  </a:ext>
                </a:extLst>
              </p:cNvPr>
              <p:cNvSpPr/>
              <p:nvPr/>
            </p:nvSpPr>
            <p:spPr>
              <a:xfrm>
                <a:off x="3595248" y="2258963"/>
                <a:ext cx="1869196" cy="342882"/>
              </a:xfrm>
              <a:custGeom>
                <a:avLst/>
                <a:gdLst>
                  <a:gd name="connsiteX0" fmla="*/ 1776186 w 1869196"/>
                  <a:gd name="connsiteY0" fmla="*/ 400 h 342882"/>
                  <a:gd name="connsiteX1" fmla="*/ 1869646 w 1869196"/>
                  <a:gd name="connsiteY1" fmla="*/ 68977 h 342882"/>
                  <a:gd name="connsiteX2" fmla="*/ 1869646 w 1869196"/>
                  <a:gd name="connsiteY2" fmla="*/ 274706 h 342882"/>
                  <a:gd name="connsiteX3" fmla="*/ 1776186 w 1869196"/>
                  <a:gd name="connsiteY3" fmla="*/ 343283 h 342882"/>
                  <a:gd name="connsiteX4" fmla="*/ 93910 w 1869196"/>
                  <a:gd name="connsiteY4" fmla="*/ 343283 h 342882"/>
                  <a:gd name="connsiteX5" fmla="*/ 450 w 1869196"/>
                  <a:gd name="connsiteY5" fmla="*/ 274706 h 342882"/>
                  <a:gd name="connsiteX6" fmla="*/ 450 w 1869196"/>
                  <a:gd name="connsiteY6" fmla="*/ 68977 h 342882"/>
                  <a:gd name="connsiteX7" fmla="*/ 93910 w 1869196"/>
                  <a:gd name="connsiteY7" fmla="*/ 400 h 34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9196" h="342882">
                    <a:moveTo>
                      <a:pt x="1776186" y="400"/>
                    </a:moveTo>
                    <a:cubicBezTo>
                      <a:pt x="1827803" y="400"/>
                      <a:pt x="1869646" y="31103"/>
                      <a:pt x="1869646" y="68977"/>
                    </a:cubicBezTo>
                    <a:lnTo>
                      <a:pt x="1869646" y="274706"/>
                    </a:lnTo>
                    <a:cubicBezTo>
                      <a:pt x="1869646" y="312580"/>
                      <a:pt x="1827803" y="343283"/>
                      <a:pt x="1776186" y="343283"/>
                    </a:cubicBezTo>
                    <a:lnTo>
                      <a:pt x="93910" y="343283"/>
                    </a:lnTo>
                    <a:cubicBezTo>
                      <a:pt x="42293" y="343283"/>
                      <a:pt x="450" y="312580"/>
                      <a:pt x="450" y="274706"/>
                    </a:cubicBezTo>
                    <a:lnTo>
                      <a:pt x="450" y="68977"/>
                    </a:lnTo>
                    <a:cubicBezTo>
                      <a:pt x="450" y="31103"/>
                      <a:pt x="42293" y="400"/>
                      <a:pt x="93910" y="400"/>
                    </a:cubicBezTo>
                    <a:close/>
                  </a:path>
                </a:pathLst>
              </a:custGeom>
              <a:solidFill>
                <a:srgbClr val="F1E9FC"/>
              </a:solidFill>
              <a:ln w="18690" cap="flat">
                <a:solidFill>
                  <a:srgbClr val="6A11CB"/>
                </a:solidFill>
                <a:prstDash val="solid"/>
                <a:miter/>
              </a:ln>
            </p:spPr>
            <p:txBody>
              <a:bodyPr rtlCol="0" anchor="ctr"/>
              <a:lstStyle/>
              <a:p>
                <a:endParaRPr lang="en-IN" sz="2133"/>
              </a:p>
            </p:txBody>
          </p:sp>
          <p:sp>
            <p:nvSpPr>
              <p:cNvPr id="115" name="TextBox 114">
                <a:extLst>
                  <a:ext uri="{FF2B5EF4-FFF2-40B4-BE49-F238E27FC236}">
                    <a16:creationId xmlns:a16="http://schemas.microsoft.com/office/drawing/2014/main" id="{2E84978F-7CF5-05AB-D278-AE144A6F11EB}"/>
                  </a:ext>
                </a:extLst>
              </p:cNvPr>
              <p:cNvSpPr txBox="1"/>
              <p:nvPr/>
            </p:nvSpPr>
            <p:spPr>
              <a:xfrm>
                <a:off x="3960131" y="2275534"/>
                <a:ext cx="1221537" cy="153841"/>
              </a:xfrm>
              <a:prstGeom prst="rect">
                <a:avLst/>
              </a:prstGeom>
              <a:noFill/>
              <a:ln>
                <a:noFill/>
              </a:ln>
            </p:spPr>
            <p:txBody>
              <a:bodyPr wrap="none" lIns="0" tIns="0" rIns="0" bIns="0" rtlCol="0">
                <a:spAutoFit/>
              </a:bodyPr>
              <a:lstStyle/>
              <a:p>
                <a:pPr defTabSz="239994">
                  <a:tabLst>
                    <a:tab pos="239994" algn="l"/>
                  </a:tabLst>
                </a:pPr>
                <a:r>
                  <a:rPr lang="en-IN" sz="1333" b="1" dirty="0">
                    <a:ln/>
                    <a:solidFill>
                      <a:srgbClr val="6A11CB"/>
                    </a:solidFill>
                    <a:latin typeface="Arial"/>
                    <a:cs typeface="Arial"/>
                    <a:sym typeface="Arial"/>
                    <a:rtl val="0"/>
                  </a:rPr>
                  <a:t>Event A5 Condition:</a:t>
                </a:r>
              </a:p>
            </p:txBody>
          </p:sp>
          <p:sp>
            <p:nvSpPr>
              <p:cNvPr id="116" name="TextBox 115">
                <a:extLst>
                  <a:ext uri="{FF2B5EF4-FFF2-40B4-BE49-F238E27FC236}">
                    <a16:creationId xmlns:a16="http://schemas.microsoft.com/office/drawing/2014/main" id="{81622873-7446-A0D6-9C26-488F5457B305}"/>
                  </a:ext>
                </a:extLst>
              </p:cNvPr>
              <p:cNvSpPr txBox="1"/>
              <p:nvPr/>
            </p:nvSpPr>
            <p:spPr>
              <a:xfrm>
                <a:off x="3842235" y="2435928"/>
                <a:ext cx="1382590" cy="76993"/>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333333"/>
                    </a:solidFill>
                    <a:latin typeface="Arial"/>
                    <a:cs typeface="Arial"/>
                    <a:sym typeface="Arial"/>
                    <a:rtl val="0"/>
                  </a:rPr>
                  <a:t>(-96 dBm &lt; -92 dBm) AND (-85 dBm &gt; -88 dBm)</a:t>
                </a:r>
              </a:p>
            </p:txBody>
          </p:sp>
        </p:grpSp>
      </p:grpSp>
      <p:grpSp>
        <p:nvGrpSpPr>
          <p:cNvPr id="117" name="Graphic 4">
            <a:extLst>
              <a:ext uri="{FF2B5EF4-FFF2-40B4-BE49-F238E27FC236}">
                <a16:creationId xmlns:a16="http://schemas.microsoft.com/office/drawing/2014/main" id="{C2D8CE37-B8B1-AEA4-E9BA-6B901816A163}"/>
              </a:ext>
            </a:extLst>
          </p:cNvPr>
          <p:cNvGrpSpPr/>
          <p:nvPr/>
        </p:nvGrpSpPr>
        <p:grpSpPr>
          <a:xfrm>
            <a:off x="1055272" y="5133246"/>
            <a:ext cx="10069928" cy="928158"/>
            <a:chOff x="791454" y="3849939"/>
            <a:chExt cx="7476784" cy="534896"/>
          </a:xfrm>
        </p:grpSpPr>
        <p:sp>
          <p:nvSpPr>
            <p:cNvPr id="118" name="Freeform: Shape 117">
              <a:extLst>
                <a:ext uri="{FF2B5EF4-FFF2-40B4-BE49-F238E27FC236}">
                  <a16:creationId xmlns:a16="http://schemas.microsoft.com/office/drawing/2014/main" id="{860874EB-ACD5-E588-7873-6E015D6F1F8E}"/>
                </a:ext>
              </a:extLst>
            </p:cNvPr>
            <p:cNvSpPr/>
            <p:nvPr/>
          </p:nvSpPr>
          <p:spPr>
            <a:xfrm>
              <a:off x="791454" y="3904800"/>
              <a:ext cx="7476784" cy="6857"/>
            </a:xfrm>
            <a:custGeom>
              <a:avLst/>
              <a:gdLst>
                <a:gd name="connsiteX0" fmla="*/ 450 w 7476784"/>
                <a:gd name="connsiteY0" fmla="*/ 550 h 6857"/>
                <a:gd name="connsiteX1" fmla="*/ 7477234 w 7476784"/>
                <a:gd name="connsiteY1" fmla="*/ 550 h 6857"/>
              </a:gdLst>
              <a:ahLst/>
              <a:cxnLst>
                <a:cxn ang="0">
                  <a:pos x="connsiteX0" y="connsiteY0"/>
                </a:cxn>
                <a:cxn ang="0">
                  <a:pos x="connsiteX1" y="connsiteY1"/>
                </a:cxn>
              </a:cxnLst>
              <a:rect l="l" t="t" r="r" b="b"/>
              <a:pathLst>
                <a:path w="7476784" h="6857">
                  <a:moveTo>
                    <a:pt x="450" y="550"/>
                  </a:moveTo>
                  <a:lnTo>
                    <a:pt x="7477234" y="550"/>
                  </a:lnTo>
                </a:path>
              </a:pathLst>
            </a:custGeom>
            <a:ln w="28035" cap="flat">
              <a:solidFill>
                <a:srgbClr val="333333"/>
              </a:solidFill>
              <a:prstDash val="solid"/>
              <a:miter/>
            </a:ln>
          </p:spPr>
          <p:txBody>
            <a:bodyPr rtlCol="0" anchor="ctr"/>
            <a:lstStyle/>
            <a:p>
              <a:endParaRPr lang="en-IN" sz="2133"/>
            </a:p>
          </p:txBody>
        </p:sp>
        <p:sp>
          <p:nvSpPr>
            <p:cNvPr id="119" name="Freeform: Shape 118">
              <a:extLst>
                <a:ext uri="{FF2B5EF4-FFF2-40B4-BE49-F238E27FC236}">
                  <a16:creationId xmlns:a16="http://schemas.microsoft.com/office/drawing/2014/main" id="{CDEA1758-AB14-BF72-8B6A-1F46725DD476}"/>
                </a:ext>
              </a:extLst>
            </p:cNvPr>
            <p:cNvSpPr/>
            <p:nvPr/>
          </p:nvSpPr>
          <p:spPr>
            <a:xfrm>
              <a:off x="1464364" y="3849939"/>
              <a:ext cx="149535" cy="109722"/>
            </a:xfrm>
            <a:custGeom>
              <a:avLst/>
              <a:gdLst>
                <a:gd name="connsiteX0" fmla="*/ 149986 w 149535"/>
                <a:gd name="connsiteY0" fmla="*/ 55411 h 109722"/>
                <a:gd name="connsiteX1" fmla="*/ 75218 w 149535"/>
                <a:gd name="connsiteY1" fmla="*/ 110272 h 109722"/>
                <a:gd name="connsiteX2" fmla="*/ 450 w 149535"/>
                <a:gd name="connsiteY2" fmla="*/ 55411 h 109722"/>
                <a:gd name="connsiteX3" fmla="*/ 75218 w 149535"/>
                <a:gd name="connsiteY3" fmla="*/ 550 h 109722"/>
                <a:gd name="connsiteX4" fmla="*/ 149986 w 149535"/>
                <a:gd name="connsiteY4" fmla="*/ 55411 h 109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35" h="109722">
                  <a:moveTo>
                    <a:pt x="149986" y="55411"/>
                  </a:moveTo>
                  <a:cubicBezTo>
                    <a:pt x="149986" y="85710"/>
                    <a:pt x="116511" y="110272"/>
                    <a:pt x="75218" y="110272"/>
                  </a:cubicBezTo>
                  <a:cubicBezTo>
                    <a:pt x="33925" y="110272"/>
                    <a:pt x="450" y="85710"/>
                    <a:pt x="450" y="55411"/>
                  </a:cubicBezTo>
                  <a:cubicBezTo>
                    <a:pt x="450" y="25112"/>
                    <a:pt x="33925" y="550"/>
                    <a:pt x="75218" y="550"/>
                  </a:cubicBezTo>
                  <a:cubicBezTo>
                    <a:pt x="116511" y="550"/>
                    <a:pt x="149986" y="25112"/>
                    <a:pt x="149986" y="55411"/>
                  </a:cubicBezTo>
                  <a:close/>
                </a:path>
              </a:pathLst>
            </a:custGeom>
            <a:solidFill>
              <a:srgbClr val="6A11CB"/>
            </a:solidFill>
            <a:ln w="9345" cap="flat">
              <a:noFill/>
              <a:prstDash val="solid"/>
              <a:miter/>
            </a:ln>
          </p:spPr>
          <p:txBody>
            <a:bodyPr rtlCol="0" anchor="ctr"/>
            <a:lstStyle/>
            <a:p>
              <a:endParaRPr lang="en-IN" sz="2133"/>
            </a:p>
          </p:txBody>
        </p:sp>
        <p:sp>
          <p:nvSpPr>
            <p:cNvPr id="120" name="Freeform: Shape 119">
              <a:extLst>
                <a:ext uri="{FF2B5EF4-FFF2-40B4-BE49-F238E27FC236}">
                  <a16:creationId xmlns:a16="http://schemas.microsoft.com/office/drawing/2014/main" id="{36339553-D82F-46D0-92C4-F17981CC90CD}"/>
                </a:ext>
              </a:extLst>
            </p:cNvPr>
            <p:cNvSpPr/>
            <p:nvPr/>
          </p:nvSpPr>
          <p:spPr>
            <a:xfrm>
              <a:off x="2959721" y="3849939"/>
              <a:ext cx="149535" cy="109722"/>
            </a:xfrm>
            <a:custGeom>
              <a:avLst/>
              <a:gdLst>
                <a:gd name="connsiteX0" fmla="*/ 149986 w 149535"/>
                <a:gd name="connsiteY0" fmla="*/ 55411 h 109722"/>
                <a:gd name="connsiteX1" fmla="*/ 75218 w 149535"/>
                <a:gd name="connsiteY1" fmla="*/ 110272 h 109722"/>
                <a:gd name="connsiteX2" fmla="*/ 450 w 149535"/>
                <a:gd name="connsiteY2" fmla="*/ 55411 h 109722"/>
                <a:gd name="connsiteX3" fmla="*/ 75218 w 149535"/>
                <a:gd name="connsiteY3" fmla="*/ 550 h 109722"/>
                <a:gd name="connsiteX4" fmla="*/ 149986 w 149535"/>
                <a:gd name="connsiteY4" fmla="*/ 55411 h 109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35" h="109722">
                  <a:moveTo>
                    <a:pt x="149986" y="55411"/>
                  </a:moveTo>
                  <a:cubicBezTo>
                    <a:pt x="149986" y="85710"/>
                    <a:pt x="116511" y="110272"/>
                    <a:pt x="75218" y="110272"/>
                  </a:cubicBezTo>
                  <a:cubicBezTo>
                    <a:pt x="33925" y="110272"/>
                    <a:pt x="450" y="85710"/>
                    <a:pt x="450" y="55411"/>
                  </a:cubicBezTo>
                  <a:cubicBezTo>
                    <a:pt x="450" y="25112"/>
                    <a:pt x="33925" y="550"/>
                    <a:pt x="75218" y="550"/>
                  </a:cubicBezTo>
                  <a:cubicBezTo>
                    <a:pt x="116511" y="550"/>
                    <a:pt x="149986" y="25112"/>
                    <a:pt x="149986" y="55411"/>
                  </a:cubicBezTo>
                  <a:close/>
                </a:path>
              </a:pathLst>
            </a:custGeom>
            <a:solidFill>
              <a:srgbClr val="7986CB"/>
            </a:solidFill>
            <a:ln w="9345" cap="flat">
              <a:noFill/>
              <a:prstDash val="solid"/>
              <a:miter/>
            </a:ln>
          </p:spPr>
          <p:txBody>
            <a:bodyPr rtlCol="0" anchor="ctr"/>
            <a:lstStyle/>
            <a:p>
              <a:endParaRPr lang="en-IN" sz="2133"/>
            </a:p>
          </p:txBody>
        </p:sp>
        <p:sp>
          <p:nvSpPr>
            <p:cNvPr id="121" name="Freeform: Shape 120">
              <a:extLst>
                <a:ext uri="{FF2B5EF4-FFF2-40B4-BE49-F238E27FC236}">
                  <a16:creationId xmlns:a16="http://schemas.microsoft.com/office/drawing/2014/main" id="{B6B9FCE3-FCFC-FCFC-1F43-E1B7BB4022AB}"/>
                </a:ext>
              </a:extLst>
            </p:cNvPr>
            <p:cNvSpPr/>
            <p:nvPr/>
          </p:nvSpPr>
          <p:spPr>
            <a:xfrm>
              <a:off x="4455078" y="3849939"/>
              <a:ext cx="149535" cy="109722"/>
            </a:xfrm>
            <a:custGeom>
              <a:avLst/>
              <a:gdLst>
                <a:gd name="connsiteX0" fmla="*/ 149986 w 149535"/>
                <a:gd name="connsiteY0" fmla="*/ 55411 h 109722"/>
                <a:gd name="connsiteX1" fmla="*/ 75218 w 149535"/>
                <a:gd name="connsiteY1" fmla="*/ 110272 h 109722"/>
                <a:gd name="connsiteX2" fmla="*/ 450 w 149535"/>
                <a:gd name="connsiteY2" fmla="*/ 55411 h 109722"/>
                <a:gd name="connsiteX3" fmla="*/ 75218 w 149535"/>
                <a:gd name="connsiteY3" fmla="*/ 550 h 109722"/>
                <a:gd name="connsiteX4" fmla="*/ 149986 w 149535"/>
                <a:gd name="connsiteY4" fmla="*/ 55411 h 109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35" h="109722">
                  <a:moveTo>
                    <a:pt x="149986" y="55411"/>
                  </a:moveTo>
                  <a:cubicBezTo>
                    <a:pt x="149986" y="85710"/>
                    <a:pt x="116511" y="110272"/>
                    <a:pt x="75218" y="110272"/>
                  </a:cubicBezTo>
                  <a:cubicBezTo>
                    <a:pt x="33925" y="110272"/>
                    <a:pt x="450" y="85710"/>
                    <a:pt x="450" y="55411"/>
                  </a:cubicBezTo>
                  <a:cubicBezTo>
                    <a:pt x="450" y="25112"/>
                    <a:pt x="33925" y="550"/>
                    <a:pt x="75218" y="550"/>
                  </a:cubicBezTo>
                  <a:cubicBezTo>
                    <a:pt x="116511" y="550"/>
                    <a:pt x="149986" y="25112"/>
                    <a:pt x="149986" y="55411"/>
                  </a:cubicBezTo>
                  <a:close/>
                </a:path>
              </a:pathLst>
            </a:custGeom>
            <a:solidFill>
              <a:srgbClr val="E53935"/>
            </a:solidFill>
            <a:ln w="9345" cap="flat">
              <a:noFill/>
              <a:prstDash val="solid"/>
              <a:miter/>
            </a:ln>
          </p:spPr>
          <p:txBody>
            <a:bodyPr rtlCol="0" anchor="ctr"/>
            <a:lstStyle/>
            <a:p>
              <a:endParaRPr lang="en-IN" sz="2133"/>
            </a:p>
          </p:txBody>
        </p:sp>
        <p:sp>
          <p:nvSpPr>
            <p:cNvPr id="122" name="Freeform: Shape 121">
              <a:extLst>
                <a:ext uri="{FF2B5EF4-FFF2-40B4-BE49-F238E27FC236}">
                  <a16:creationId xmlns:a16="http://schemas.microsoft.com/office/drawing/2014/main" id="{C58CAAA8-1B97-A3B0-32C0-614F2259B851}"/>
                </a:ext>
              </a:extLst>
            </p:cNvPr>
            <p:cNvSpPr/>
            <p:nvPr/>
          </p:nvSpPr>
          <p:spPr>
            <a:xfrm>
              <a:off x="5950434" y="3849939"/>
              <a:ext cx="149535" cy="109722"/>
            </a:xfrm>
            <a:custGeom>
              <a:avLst/>
              <a:gdLst>
                <a:gd name="connsiteX0" fmla="*/ 149986 w 149535"/>
                <a:gd name="connsiteY0" fmla="*/ 55411 h 109722"/>
                <a:gd name="connsiteX1" fmla="*/ 75218 w 149535"/>
                <a:gd name="connsiteY1" fmla="*/ 110272 h 109722"/>
                <a:gd name="connsiteX2" fmla="*/ 450 w 149535"/>
                <a:gd name="connsiteY2" fmla="*/ 55411 h 109722"/>
                <a:gd name="connsiteX3" fmla="*/ 75218 w 149535"/>
                <a:gd name="connsiteY3" fmla="*/ 550 h 109722"/>
                <a:gd name="connsiteX4" fmla="*/ 149986 w 149535"/>
                <a:gd name="connsiteY4" fmla="*/ 55411 h 109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35" h="109722">
                  <a:moveTo>
                    <a:pt x="149986" y="55411"/>
                  </a:moveTo>
                  <a:cubicBezTo>
                    <a:pt x="149986" y="85710"/>
                    <a:pt x="116511" y="110272"/>
                    <a:pt x="75218" y="110272"/>
                  </a:cubicBezTo>
                  <a:cubicBezTo>
                    <a:pt x="33925" y="110272"/>
                    <a:pt x="450" y="85710"/>
                    <a:pt x="450" y="55411"/>
                  </a:cubicBezTo>
                  <a:cubicBezTo>
                    <a:pt x="450" y="25112"/>
                    <a:pt x="33925" y="550"/>
                    <a:pt x="75218" y="550"/>
                  </a:cubicBezTo>
                  <a:cubicBezTo>
                    <a:pt x="116511" y="550"/>
                    <a:pt x="149986" y="25112"/>
                    <a:pt x="149986" y="55411"/>
                  </a:cubicBezTo>
                  <a:close/>
                </a:path>
              </a:pathLst>
            </a:custGeom>
            <a:solidFill>
              <a:srgbClr val="43A047"/>
            </a:solidFill>
            <a:ln w="9345" cap="flat">
              <a:noFill/>
              <a:prstDash val="solid"/>
              <a:miter/>
            </a:ln>
          </p:spPr>
          <p:txBody>
            <a:bodyPr rtlCol="0" anchor="ctr"/>
            <a:lstStyle/>
            <a:p>
              <a:endParaRPr lang="en-IN" sz="2133"/>
            </a:p>
          </p:txBody>
        </p:sp>
        <p:sp>
          <p:nvSpPr>
            <p:cNvPr id="123" name="Freeform: Shape 122">
              <a:extLst>
                <a:ext uri="{FF2B5EF4-FFF2-40B4-BE49-F238E27FC236}">
                  <a16:creationId xmlns:a16="http://schemas.microsoft.com/office/drawing/2014/main" id="{47C3D718-6125-04E5-5D8E-69D91C96BA16}"/>
                </a:ext>
              </a:extLst>
            </p:cNvPr>
            <p:cNvSpPr/>
            <p:nvPr/>
          </p:nvSpPr>
          <p:spPr>
            <a:xfrm>
              <a:off x="7445791" y="3849939"/>
              <a:ext cx="149535" cy="109722"/>
            </a:xfrm>
            <a:custGeom>
              <a:avLst/>
              <a:gdLst>
                <a:gd name="connsiteX0" fmla="*/ 149986 w 149535"/>
                <a:gd name="connsiteY0" fmla="*/ 55411 h 109722"/>
                <a:gd name="connsiteX1" fmla="*/ 75218 w 149535"/>
                <a:gd name="connsiteY1" fmla="*/ 110272 h 109722"/>
                <a:gd name="connsiteX2" fmla="*/ 450 w 149535"/>
                <a:gd name="connsiteY2" fmla="*/ 55411 h 109722"/>
                <a:gd name="connsiteX3" fmla="*/ 75218 w 149535"/>
                <a:gd name="connsiteY3" fmla="*/ 550 h 109722"/>
                <a:gd name="connsiteX4" fmla="*/ 149986 w 149535"/>
                <a:gd name="connsiteY4" fmla="*/ 55411 h 109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35" h="109722">
                  <a:moveTo>
                    <a:pt x="149986" y="55411"/>
                  </a:moveTo>
                  <a:cubicBezTo>
                    <a:pt x="149986" y="85710"/>
                    <a:pt x="116511" y="110272"/>
                    <a:pt x="75218" y="110272"/>
                  </a:cubicBezTo>
                  <a:cubicBezTo>
                    <a:pt x="33925" y="110272"/>
                    <a:pt x="450" y="85710"/>
                    <a:pt x="450" y="55411"/>
                  </a:cubicBezTo>
                  <a:cubicBezTo>
                    <a:pt x="450" y="25112"/>
                    <a:pt x="33925" y="550"/>
                    <a:pt x="75218" y="550"/>
                  </a:cubicBezTo>
                  <a:cubicBezTo>
                    <a:pt x="116511" y="550"/>
                    <a:pt x="149986" y="25112"/>
                    <a:pt x="149986" y="55411"/>
                  </a:cubicBezTo>
                  <a:close/>
                </a:path>
              </a:pathLst>
            </a:custGeom>
            <a:solidFill>
              <a:srgbClr val="6A11CB"/>
            </a:solidFill>
            <a:ln w="9345" cap="flat">
              <a:noFill/>
              <a:prstDash val="solid"/>
              <a:miter/>
            </a:ln>
          </p:spPr>
          <p:txBody>
            <a:bodyPr rtlCol="0" anchor="ctr"/>
            <a:lstStyle/>
            <a:p>
              <a:endParaRPr lang="en-IN" sz="2133"/>
            </a:p>
          </p:txBody>
        </p:sp>
        <p:sp>
          <p:nvSpPr>
            <p:cNvPr id="124" name="Freeform: Shape 123">
              <a:extLst>
                <a:ext uri="{FF2B5EF4-FFF2-40B4-BE49-F238E27FC236}">
                  <a16:creationId xmlns:a16="http://schemas.microsoft.com/office/drawing/2014/main" id="{F41DCDE3-38A1-0D0A-CCAC-7B4941600E74}"/>
                </a:ext>
              </a:extLst>
            </p:cNvPr>
            <p:cNvSpPr/>
            <p:nvPr/>
          </p:nvSpPr>
          <p:spPr>
            <a:xfrm>
              <a:off x="1539132" y="3904800"/>
              <a:ext cx="9345" cy="171441"/>
            </a:xfrm>
            <a:custGeom>
              <a:avLst/>
              <a:gdLst>
                <a:gd name="connsiteX0" fmla="*/ 450 w 9345"/>
                <a:gd name="connsiteY0" fmla="*/ 550 h 171441"/>
                <a:gd name="connsiteX1" fmla="*/ 450 w 9345"/>
                <a:gd name="connsiteY1" fmla="*/ 171991 h 171441"/>
              </a:gdLst>
              <a:ahLst/>
              <a:cxnLst>
                <a:cxn ang="0">
                  <a:pos x="connsiteX0" y="connsiteY0"/>
                </a:cxn>
                <a:cxn ang="0">
                  <a:pos x="connsiteX1" y="connsiteY1"/>
                </a:cxn>
              </a:cxnLst>
              <a:rect l="l" t="t" r="r" b="b"/>
              <a:pathLst>
                <a:path w="9345" h="171441">
                  <a:moveTo>
                    <a:pt x="450" y="550"/>
                  </a:moveTo>
                  <a:lnTo>
                    <a:pt x="450" y="171991"/>
                  </a:lnTo>
                </a:path>
              </a:pathLst>
            </a:custGeom>
            <a:ln w="9345" cap="flat">
              <a:solidFill>
                <a:srgbClr val="333333"/>
              </a:solidFill>
              <a:custDash>
                <a:ds d="225000" sp="225000"/>
              </a:custDash>
              <a:miter/>
            </a:ln>
          </p:spPr>
          <p:txBody>
            <a:bodyPr rtlCol="0" anchor="ctr"/>
            <a:lstStyle/>
            <a:p>
              <a:endParaRPr lang="en-IN" sz="2133"/>
            </a:p>
          </p:txBody>
        </p:sp>
        <p:sp>
          <p:nvSpPr>
            <p:cNvPr id="125" name="Freeform: Shape 124">
              <a:extLst>
                <a:ext uri="{FF2B5EF4-FFF2-40B4-BE49-F238E27FC236}">
                  <a16:creationId xmlns:a16="http://schemas.microsoft.com/office/drawing/2014/main" id="{72950193-CF86-E5BD-E63C-A7662F6C898E}"/>
                </a:ext>
              </a:extLst>
            </p:cNvPr>
            <p:cNvSpPr/>
            <p:nvPr/>
          </p:nvSpPr>
          <p:spPr>
            <a:xfrm>
              <a:off x="884913" y="4076241"/>
              <a:ext cx="1308437" cy="308594"/>
            </a:xfrm>
            <a:custGeom>
              <a:avLst/>
              <a:gdLst>
                <a:gd name="connsiteX0" fmla="*/ 1262157 w 1308437"/>
                <a:gd name="connsiteY0" fmla="*/ 550 h 308594"/>
                <a:gd name="connsiteX1" fmla="*/ 1308887 w 1308437"/>
                <a:gd name="connsiteY1" fmla="*/ 34838 h 308594"/>
                <a:gd name="connsiteX2" fmla="*/ 1308887 w 1308437"/>
                <a:gd name="connsiteY2" fmla="*/ 274856 h 308594"/>
                <a:gd name="connsiteX3" fmla="*/ 1262157 w 1308437"/>
                <a:gd name="connsiteY3" fmla="*/ 309145 h 308594"/>
                <a:gd name="connsiteX4" fmla="*/ 47180 w 1308437"/>
                <a:gd name="connsiteY4" fmla="*/ 309145 h 308594"/>
                <a:gd name="connsiteX5" fmla="*/ 450 w 1308437"/>
                <a:gd name="connsiteY5" fmla="*/ 274856 h 308594"/>
                <a:gd name="connsiteX6" fmla="*/ 450 w 1308437"/>
                <a:gd name="connsiteY6" fmla="*/ 34838 h 308594"/>
                <a:gd name="connsiteX7" fmla="*/ 47180 w 1308437"/>
                <a:gd name="connsiteY7" fmla="*/ 550 h 30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437" h="308594">
                  <a:moveTo>
                    <a:pt x="1262157" y="550"/>
                  </a:moveTo>
                  <a:cubicBezTo>
                    <a:pt x="1287966" y="550"/>
                    <a:pt x="1308887" y="15901"/>
                    <a:pt x="1308887" y="34838"/>
                  </a:cubicBezTo>
                  <a:lnTo>
                    <a:pt x="1308887" y="274856"/>
                  </a:lnTo>
                  <a:cubicBezTo>
                    <a:pt x="1308887" y="293793"/>
                    <a:pt x="1287966" y="309145"/>
                    <a:pt x="1262157" y="309145"/>
                  </a:cubicBezTo>
                  <a:lnTo>
                    <a:pt x="47180" y="309145"/>
                  </a:lnTo>
                  <a:cubicBezTo>
                    <a:pt x="21372" y="309145"/>
                    <a:pt x="450" y="293793"/>
                    <a:pt x="450" y="274856"/>
                  </a:cubicBezTo>
                  <a:lnTo>
                    <a:pt x="450" y="34838"/>
                  </a:lnTo>
                  <a:cubicBezTo>
                    <a:pt x="450" y="15901"/>
                    <a:pt x="21372" y="550"/>
                    <a:pt x="47180" y="550"/>
                  </a:cubicBezTo>
                  <a:close/>
                </a:path>
              </a:pathLst>
            </a:custGeom>
            <a:solidFill>
              <a:srgbClr val="F1E9FC"/>
            </a:solidFill>
            <a:ln w="18690" cap="flat">
              <a:solidFill>
                <a:srgbClr val="6A11CB"/>
              </a:solidFill>
              <a:prstDash val="solid"/>
              <a:miter/>
            </a:ln>
          </p:spPr>
          <p:txBody>
            <a:bodyPr rtlCol="0" anchor="ctr"/>
            <a:lstStyle/>
            <a:p>
              <a:endParaRPr lang="en-IN" sz="2133"/>
            </a:p>
          </p:txBody>
        </p:sp>
        <p:sp>
          <p:nvSpPr>
            <p:cNvPr id="126" name="TextBox 125">
              <a:extLst>
                <a:ext uri="{FF2B5EF4-FFF2-40B4-BE49-F238E27FC236}">
                  <a16:creationId xmlns:a16="http://schemas.microsoft.com/office/drawing/2014/main" id="{337B5459-9B8C-62D3-7604-88E78DEBEBB0}"/>
                </a:ext>
              </a:extLst>
            </p:cNvPr>
            <p:cNvSpPr txBox="1"/>
            <p:nvPr/>
          </p:nvSpPr>
          <p:spPr>
            <a:xfrm>
              <a:off x="1070489" y="4092240"/>
              <a:ext cx="708173" cy="70949"/>
            </a:xfrm>
            <a:prstGeom prst="rect">
              <a:avLst/>
            </a:prstGeom>
            <a:noFill/>
            <a:ln>
              <a:noFill/>
            </a:ln>
          </p:spPr>
          <p:txBody>
            <a:bodyPr wrap="none" lIns="0" tIns="0" rIns="0" bIns="0" rtlCol="0">
              <a:spAutoFit/>
            </a:bodyPr>
            <a:lstStyle/>
            <a:p>
              <a:pPr algn="ctr" defTabSz="239994">
                <a:tabLst>
                  <a:tab pos="239994" algn="l"/>
                </a:tabLst>
              </a:pPr>
              <a:r>
                <a:rPr lang="en-IN" sz="800" b="1" dirty="0">
                  <a:ln/>
                  <a:solidFill>
                    <a:srgbClr val="6A11CB"/>
                  </a:solidFill>
                  <a:latin typeface="Arial"/>
                  <a:cs typeface="Arial"/>
                  <a:sym typeface="Arial"/>
                  <a:rtl val="0"/>
                </a:rPr>
                <a:t>Configure Event A5</a:t>
              </a:r>
            </a:p>
          </p:txBody>
        </p:sp>
        <p:sp>
          <p:nvSpPr>
            <p:cNvPr id="127" name="TextBox 126">
              <a:extLst>
                <a:ext uri="{FF2B5EF4-FFF2-40B4-BE49-F238E27FC236}">
                  <a16:creationId xmlns:a16="http://schemas.microsoft.com/office/drawing/2014/main" id="{126A6B6D-CBE9-6580-6174-0BA24BE13FBF}"/>
                </a:ext>
              </a:extLst>
            </p:cNvPr>
            <p:cNvSpPr txBox="1"/>
            <p:nvPr/>
          </p:nvSpPr>
          <p:spPr>
            <a:xfrm>
              <a:off x="1017301" y="4208820"/>
              <a:ext cx="748641" cy="59161"/>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6A11CB"/>
                  </a:solidFill>
                  <a:latin typeface="Arial"/>
                  <a:cs typeface="Arial"/>
                  <a:sym typeface="Arial"/>
                  <a:rtl val="0"/>
                </a:rPr>
                <a:t>Threshold_A5_1: -92 dBm</a:t>
              </a:r>
            </a:p>
          </p:txBody>
        </p:sp>
        <p:sp>
          <p:nvSpPr>
            <p:cNvPr id="128" name="TextBox 127">
              <a:extLst>
                <a:ext uri="{FF2B5EF4-FFF2-40B4-BE49-F238E27FC236}">
                  <a16:creationId xmlns:a16="http://schemas.microsoft.com/office/drawing/2014/main" id="{700A175A-D2B8-ED7D-C6A7-14DCE040719B}"/>
                </a:ext>
              </a:extLst>
            </p:cNvPr>
            <p:cNvSpPr txBox="1"/>
            <p:nvPr/>
          </p:nvSpPr>
          <p:spPr>
            <a:xfrm>
              <a:off x="1017301" y="4311685"/>
              <a:ext cx="748641" cy="59161"/>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6A11CB"/>
                  </a:solidFill>
                  <a:latin typeface="Arial"/>
                  <a:cs typeface="Arial"/>
                  <a:sym typeface="Arial"/>
                  <a:rtl val="0"/>
                </a:rPr>
                <a:t>Threshold_A5_2: -88 dBm</a:t>
              </a:r>
            </a:p>
          </p:txBody>
        </p:sp>
        <p:sp>
          <p:nvSpPr>
            <p:cNvPr id="129" name="Freeform: Shape 128">
              <a:extLst>
                <a:ext uri="{FF2B5EF4-FFF2-40B4-BE49-F238E27FC236}">
                  <a16:creationId xmlns:a16="http://schemas.microsoft.com/office/drawing/2014/main" id="{14B121A9-9935-9F71-B32B-D1CBE8429307}"/>
                </a:ext>
              </a:extLst>
            </p:cNvPr>
            <p:cNvSpPr/>
            <p:nvPr/>
          </p:nvSpPr>
          <p:spPr>
            <a:xfrm>
              <a:off x="3034489" y="3904800"/>
              <a:ext cx="9345" cy="171441"/>
            </a:xfrm>
            <a:custGeom>
              <a:avLst/>
              <a:gdLst>
                <a:gd name="connsiteX0" fmla="*/ 450 w 9345"/>
                <a:gd name="connsiteY0" fmla="*/ 550 h 171441"/>
                <a:gd name="connsiteX1" fmla="*/ 450 w 9345"/>
                <a:gd name="connsiteY1" fmla="*/ 171991 h 171441"/>
              </a:gdLst>
              <a:ahLst/>
              <a:cxnLst>
                <a:cxn ang="0">
                  <a:pos x="connsiteX0" y="connsiteY0"/>
                </a:cxn>
                <a:cxn ang="0">
                  <a:pos x="connsiteX1" y="connsiteY1"/>
                </a:cxn>
              </a:cxnLst>
              <a:rect l="l" t="t" r="r" b="b"/>
              <a:pathLst>
                <a:path w="9345" h="171441">
                  <a:moveTo>
                    <a:pt x="450" y="550"/>
                  </a:moveTo>
                  <a:lnTo>
                    <a:pt x="450" y="171991"/>
                  </a:lnTo>
                </a:path>
              </a:pathLst>
            </a:custGeom>
            <a:ln w="9345" cap="flat">
              <a:solidFill>
                <a:srgbClr val="333333"/>
              </a:solidFill>
              <a:custDash>
                <a:ds d="225000" sp="225000"/>
              </a:custDash>
              <a:miter/>
            </a:ln>
          </p:spPr>
          <p:txBody>
            <a:bodyPr rtlCol="0" anchor="ctr"/>
            <a:lstStyle/>
            <a:p>
              <a:endParaRPr lang="en-IN" sz="2133"/>
            </a:p>
          </p:txBody>
        </p:sp>
        <p:sp>
          <p:nvSpPr>
            <p:cNvPr id="130" name="Freeform: Shape 129">
              <a:extLst>
                <a:ext uri="{FF2B5EF4-FFF2-40B4-BE49-F238E27FC236}">
                  <a16:creationId xmlns:a16="http://schemas.microsoft.com/office/drawing/2014/main" id="{F95E4D29-1432-3206-98AD-D67421D1DF2A}"/>
                </a:ext>
              </a:extLst>
            </p:cNvPr>
            <p:cNvSpPr/>
            <p:nvPr/>
          </p:nvSpPr>
          <p:spPr>
            <a:xfrm>
              <a:off x="2380270" y="4076241"/>
              <a:ext cx="1308437" cy="308594"/>
            </a:xfrm>
            <a:custGeom>
              <a:avLst/>
              <a:gdLst>
                <a:gd name="connsiteX0" fmla="*/ 1262157 w 1308437"/>
                <a:gd name="connsiteY0" fmla="*/ 550 h 308594"/>
                <a:gd name="connsiteX1" fmla="*/ 1308887 w 1308437"/>
                <a:gd name="connsiteY1" fmla="*/ 34838 h 308594"/>
                <a:gd name="connsiteX2" fmla="*/ 1308887 w 1308437"/>
                <a:gd name="connsiteY2" fmla="*/ 274856 h 308594"/>
                <a:gd name="connsiteX3" fmla="*/ 1262157 w 1308437"/>
                <a:gd name="connsiteY3" fmla="*/ 309145 h 308594"/>
                <a:gd name="connsiteX4" fmla="*/ 47180 w 1308437"/>
                <a:gd name="connsiteY4" fmla="*/ 309145 h 308594"/>
                <a:gd name="connsiteX5" fmla="*/ 450 w 1308437"/>
                <a:gd name="connsiteY5" fmla="*/ 274856 h 308594"/>
                <a:gd name="connsiteX6" fmla="*/ 450 w 1308437"/>
                <a:gd name="connsiteY6" fmla="*/ 34838 h 308594"/>
                <a:gd name="connsiteX7" fmla="*/ 47180 w 1308437"/>
                <a:gd name="connsiteY7" fmla="*/ 550 h 30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437" h="308594">
                  <a:moveTo>
                    <a:pt x="1262157" y="550"/>
                  </a:moveTo>
                  <a:cubicBezTo>
                    <a:pt x="1287966" y="550"/>
                    <a:pt x="1308887" y="15901"/>
                    <a:pt x="1308887" y="34838"/>
                  </a:cubicBezTo>
                  <a:lnTo>
                    <a:pt x="1308887" y="274856"/>
                  </a:lnTo>
                  <a:cubicBezTo>
                    <a:pt x="1308887" y="293793"/>
                    <a:pt x="1287966" y="309145"/>
                    <a:pt x="1262157" y="309145"/>
                  </a:cubicBezTo>
                  <a:lnTo>
                    <a:pt x="47180" y="309145"/>
                  </a:lnTo>
                  <a:cubicBezTo>
                    <a:pt x="21372" y="309145"/>
                    <a:pt x="450" y="293793"/>
                    <a:pt x="450" y="274856"/>
                  </a:cubicBezTo>
                  <a:lnTo>
                    <a:pt x="450" y="34838"/>
                  </a:lnTo>
                  <a:cubicBezTo>
                    <a:pt x="450" y="15901"/>
                    <a:pt x="21372" y="550"/>
                    <a:pt x="47180" y="550"/>
                  </a:cubicBezTo>
                  <a:close/>
                </a:path>
              </a:pathLst>
            </a:custGeom>
            <a:solidFill>
              <a:srgbClr val="E8EAF6"/>
            </a:solidFill>
            <a:ln w="18690" cap="flat">
              <a:solidFill>
                <a:srgbClr val="7986CB"/>
              </a:solidFill>
              <a:prstDash val="solid"/>
              <a:miter/>
            </a:ln>
          </p:spPr>
          <p:txBody>
            <a:bodyPr rtlCol="0" anchor="ctr"/>
            <a:lstStyle/>
            <a:p>
              <a:endParaRPr lang="en-IN" sz="2133"/>
            </a:p>
          </p:txBody>
        </p:sp>
        <p:sp>
          <p:nvSpPr>
            <p:cNvPr id="131" name="TextBox 130">
              <a:extLst>
                <a:ext uri="{FF2B5EF4-FFF2-40B4-BE49-F238E27FC236}">
                  <a16:creationId xmlns:a16="http://schemas.microsoft.com/office/drawing/2014/main" id="{2A49510C-27DD-E4B2-D789-2D5939C1D6B9}"/>
                </a:ext>
              </a:extLst>
            </p:cNvPr>
            <p:cNvSpPr txBox="1"/>
            <p:nvPr/>
          </p:nvSpPr>
          <p:spPr>
            <a:xfrm>
              <a:off x="2593735" y="4092240"/>
              <a:ext cx="653424" cy="70949"/>
            </a:xfrm>
            <a:prstGeom prst="rect">
              <a:avLst/>
            </a:prstGeom>
            <a:noFill/>
            <a:ln>
              <a:noFill/>
            </a:ln>
          </p:spPr>
          <p:txBody>
            <a:bodyPr wrap="none" lIns="0" tIns="0" rIns="0" bIns="0" rtlCol="0">
              <a:spAutoFit/>
            </a:bodyPr>
            <a:lstStyle/>
            <a:p>
              <a:pPr algn="ctr" defTabSz="239994">
                <a:tabLst>
                  <a:tab pos="239994" algn="l"/>
                </a:tabLst>
              </a:pPr>
              <a:r>
                <a:rPr lang="en-IN" sz="800" b="1" dirty="0">
                  <a:ln/>
                  <a:solidFill>
                    <a:srgbClr val="7986CB"/>
                  </a:solidFill>
                  <a:latin typeface="Arial"/>
                  <a:cs typeface="Arial"/>
                  <a:sym typeface="Arial"/>
                  <a:rtl val="0"/>
                </a:rPr>
                <a:t>UE Monitors Cells</a:t>
              </a:r>
            </a:p>
          </p:txBody>
        </p:sp>
        <p:sp>
          <p:nvSpPr>
            <p:cNvPr id="132" name="TextBox 131">
              <a:extLst>
                <a:ext uri="{FF2B5EF4-FFF2-40B4-BE49-F238E27FC236}">
                  <a16:creationId xmlns:a16="http://schemas.microsoft.com/office/drawing/2014/main" id="{9C08079D-B1C0-D6B3-15EB-EEE3AB4BF4CE}"/>
                </a:ext>
              </a:extLst>
            </p:cNvPr>
            <p:cNvSpPr txBox="1"/>
            <p:nvPr/>
          </p:nvSpPr>
          <p:spPr>
            <a:xfrm>
              <a:off x="2467913" y="4208820"/>
              <a:ext cx="835526" cy="59161"/>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7986CB"/>
                  </a:solidFill>
                  <a:latin typeface="Arial"/>
                  <a:cs typeface="Arial"/>
                  <a:sym typeface="Arial"/>
                  <a:rtl val="0"/>
                </a:rPr>
                <a:t>Serving: -92 dBm → -96 dBm</a:t>
              </a:r>
            </a:p>
          </p:txBody>
        </p:sp>
        <p:sp>
          <p:nvSpPr>
            <p:cNvPr id="133" name="TextBox 132">
              <a:extLst>
                <a:ext uri="{FF2B5EF4-FFF2-40B4-BE49-F238E27FC236}">
                  <a16:creationId xmlns:a16="http://schemas.microsoft.com/office/drawing/2014/main" id="{FBA982BC-05C3-A4A9-B621-A8D16A29AE8C}"/>
                </a:ext>
              </a:extLst>
            </p:cNvPr>
            <p:cNvSpPr txBox="1"/>
            <p:nvPr/>
          </p:nvSpPr>
          <p:spPr>
            <a:xfrm>
              <a:off x="2443433" y="4311685"/>
              <a:ext cx="878373" cy="59161"/>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7986CB"/>
                  </a:solidFill>
                  <a:latin typeface="Arial"/>
                  <a:cs typeface="Arial"/>
                  <a:sym typeface="Arial"/>
                  <a:rtl val="0"/>
                </a:rPr>
                <a:t>Neighbor: -95 dBm → -85 dBm</a:t>
              </a:r>
            </a:p>
          </p:txBody>
        </p:sp>
        <p:sp>
          <p:nvSpPr>
            <p:cNvPr id="134" name="Freeform: Shape 133">
              <a:extLst>
                <a:ext uri="{FF2B5EF4-FFF2-40B4-BE49-F238E27FC236}">
                  <a16:creationId xmlns:a16="http://schemas.microsoft.com/office/drawing/2014/main" id="{5786E112-128E-0E78-AAD6-084E62F82926}"/>
                </a:ext>
              </a:extLst>
            </p:cNvPr>
            <p:cNvSpPr/>
            <p:nvPr/>
          </p:nvSpPr>
          <p:spPr>
            <a:xfrm>
              <a:off x="4529846" y="3904800"/>
              <a:ext cx="9345" cy="171441"/>
            </a:xfrm>
            <a:custGeom>
              <a:avLst/>
              <a:gdLst>
                <a:gd name="connsiteX0" fmla="*/ 450 w 9345"/>
                <a:gd name="connsiteY0" fmla="*/ 550 h 171441"/>
                <a:gd name="connsiteX1" fmla="*/ 450 w 9345"/>
                <a:gd name="connsiteY1" fmla="*/ 171991 h 171441"/>
              </a:gdLst>
              <a:ahLst/>
              <a:cxnLst>
                <a:cxn ang="0">
                  <a:pos x="connsiteX0" y="connsiteY0"/>
                </a:cxn>
                <a:cxn ang="0">
                  <a:pos x="connsiteX1" y="connsiteY1"/>
                </a:cxn>
              </a:cxnLst>
              <a:rect l="l" t="t" r="r" b="b"/>
              <a:pathLst>
                <a:path w="9345" h="171441">
                  <a:moveTo>
                    <a:pt x="450" y="550"/>
                  </a:moveTo>
                  <a:lnTo>
                    <a:pt x="450" y="171991"/>
                  </a:lnTo>
                </a:path>
              </a:pathLst>
            </a:custGeom>
            <a:ln w="9345" cap="flat">
              <a:solidFill>
                <a:srgbClr val="333333"/>
              </a:solidFill>
              <a:custDash>
                <a:ds d="225000" sp="225000"/>
              </a:custDash>
              <a:miter/>
            </a:ln>
          </p:spPr>
          <p:txBody>
            <a:bodyPr rtlCol="0" anchor="ctr"/>
            <a:lstStyle/>
            <a:p>
              <a:endParaRPr lang="en-IN" sz="2133"/>
            </a:p>
          </p:txBody>
        </p:sp>
        <p:sp>
          <p:nvSpPr>
            <p:cNvPr id="135" name="Freeform: Shape 134">
              <a:extLst>
                <a:ext uri="{FF2B5EF4-FFF2-40B4-BE49-F238E27FC236}">
                  <a16:creationId xmlns:a16="http://schemas.microsoft.com/office/drawing/2014/main" id="{4555E2AA-E9A6-2F75-1571-7C6DCA262B64}"/>
                </a:ext>
              </a:extLst>
            </p:cNvPr>
            <p:cNvSpPr/>
            <p:nvPr/>
          </p:nvSpPr>
          <p:spPr>
            <a:xfrm>
              <a:off x="3875627" y="4076241"/>
              <a:ext cx="1308437" cy="308594"/>
            </a:xfrm>
            <a:custGeom>
              <a:avLst/>
              <a:gdLst>
                <a:gd name="connsiteX0" fmla="*/ 1262157 w 1308437"/>
                <a:gd name="connsiteY0" fmla="*/ 550 h 308594"/>
                <a:gd name="connsiteX1" fmla="*/ 1308887 w 1308437"/>
                <a:gd name="connsiteY1" fmla="*/ 34838 h 308594"/>
                <a:gd name="connsiteX2" fmla="*/ 1308887 w 1308437"/>
                <a:gd name="connsiteY2" fmla="*/ 274856 h 308594"/>
                <a:gd name="connsiteX3" fmla="*/ 1262157 w 1308437"/>
                <a:gd name="connsiteY3" fmla="*/ 309145 h 308594"/>
                <a:gd name="connsiteX4" fmla="*/ 47180 w 1308437"/>
                <a:gd name="connsiteY4" fmla="*/ 309145 h 308594"/>
                <a:gd name="connsiteX5" fmla="*/ 450 w 1308437"/>
                <a:gd name="connsiteY5" fmla="*/ 274856 h 308594"/>
                <a:gd name="connsiteX6" fmla="*/ 450 w 1308437"/>
                <a:gd name="connsiteY6" fmla="*/ 34838 h 308594"/>
                <a:gd name="connsiteX7" fmla="*/ 47180 w 1308437"/>
                <a:gd name="connsiteY7" fmla="*/ 550 h 30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437" h="308594">
                  <a:moveTo>
                    <a:pt x="1262157" y="550"/>
                  </a:moveTo>
                  <a:cubicBezTo>
                    <a:pt x="1287966" y="550"/>
                    <a:pt x="1308887" y="15901"/>
                    <a:pt x="1308887" y="34838"/>
                  </a:cubicBezTo>
                  <a:lnTo>
                    <a:pt x="1308887" y="274856"/>
                  </a:lnTo>
                  <a:cubicBezTo>
                    <a:pt x="1308887" y="293793"/>
                    <a:pt x="1287966" y="309145"/>
                    <a:pt x="1262157" y="309145"/>
                  </a:cubicBezTo>
                  <a:lnTo>
                    <a:pt x="47180" y="309145"/>
                  </a:lnTo>
                  <a:cubicBezTo>
                    <a:pt x="21372" y="309145"/>
                    <a:pt x="450" y="293793"/>
                    <a:pt x="450" y="274856"/>
                  </a:cubicBezTo>
                  <a:lnTo>
                    <a:pt x="450" y="34838"/>
                  </a:lnTo>
                  <a:cubicBezTo>
                    <a:pt x="450" y="15901"/>
                    <a:pt x="21372" y="550"/>
                    <a:pt x="47180" y="550"/>
                  </a:cubicBezTo>
                  <a:close/>
                </a:path>
              </a:pathLst>
            </a:custGeom>
            <a:solidFill>
              <a:srgbClr val="FFEBEE"/>
            </a:solidFill>
            <a:ln w="18690" cap="flat">
              <a:solidFill>
                <a:srgbClr val="E53935"/>
              </a:solidFill>
              <a:prstDash val="solid"/>
              <a:miter/>
            </a:ln>
          </p:spPr>
          <p:txBody>
            <a:bodyPr rtlCol="0" anchor="ctr"/>
            <a:lstStyle/>
            <a:p>
              <a:endParaRPr lang="en-IN" sz="2133"/>
            </a:p>
          </p:txBody>
        </p:sp>
        <p:sp>
          <p:nvSpPr>
            <p:cNvPr id="136" name="TextBox 135">
              <a:extLst>
                <a:ext uri="{FF2B5EF4-FFF2-40B4-BE49-F238E27FC236}">
                  <a16:creationId xmlns:a16="http://schemas.microsoft.com/office/drawing/2014/main" id="{212A8992-CDF2-39AE-F262-27BB56BB6A31}"/>
                </a:ext>
              </a:extLst>
            </p:cNvPr>
            <p:cNvSpPr txBox="1"/>
            <p:nvPr/>
          </p:nvSpPr>
          <p:spPr>
            <a:xfrm>
              <a:off x="4130925" y="4092240"/>
              <a:ext cx="571299" cy="70949"/>
            </a:xfrm>
            <a:prstGeom prst="rect">
              <a:avLst/>
            </a:prstGeom>
            <a:noFill/>
            <a:ln>
              <a:noFill/>
            </a:ln>
          </p:spPr>
          <p:txBody>
            <a:bodyPr wrap="none" lIns="0" tIns="0" rIns="0" bIns="0" rtlCol="0">
              <a:spAutoFit/>
            </a:bodyPr>
            <a:lstStyle/>
            <a:p>
              <a:pPr algn="ctr" defTabSz="239994">
                <a:tabLst>
                  <a:tab pos="239994" algn="l"/>
                </a:tabLst>
              </a:pPr>
              <a:r>
                <a:rPr lang="en-IN" sz="800" b="1" dirty="0">
                  <a:ln/>
                  <a:solidFill>
                    <a:srgbClr val="E53935"/>
                  </a:solidFill>
                  <a:latin typeface="Arial"/>
                  <a:cs typeface="Arial"/>
                  <a:sym typeface="Arial"/>
                  <a:rtl val="0"/>
                </a:rPr>
                <a:t>Condition 1 Met</a:t>
              </a:r>
            </a:p>
          </p:txBody>
        </p:sp>
        <p:sp>
          <p:nvSpPr>
            <p:cNvPr id="137" name="TextBox 136">
              <a:extLst>
                <a:ext uri="{FF2B5EF4-FFF2-40B4-BE49-F238E27FC236}">
                  <a16:creationId xmlns:a16="http://schemas.microsoft.com/office/drawing/2014/main" id="{C03DA442-740B-D60B-56F6-74233A77FC8B}"/>
                </a:ext>
              </a:extLst>
            </p:cNvPr>
            <p:cNvSpPr txBox="1"/>
            <p:nvPr/>
          </p:nvSpPr>
          <p:spPr>
            <a:xfrm>
              <a:off x="4082897" y="4208820"/>
              <a:ext cx="628430" cy="59161"/>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E53935"/>
                  </a:solidFill>
                  <a:latin typeface="Arial"/>
                  <a:cs typeface="Arial"/>
                  <a:sym typeface="Arial"/>
                  <a:rtl val="0"/>
                </a:rPr>
                <a:t>Ms &lt; Threshold_A5_1</a:t>
              </a:r>
            </a:p>
          </p:txBody>
        </p:sp>
        <p:sp>
          <p:nvSpPr>
            <p:cNvPr id="138" name="TextBox 137">
              <a:extLst>
                <a:ext uri="{FF2B5EF4-FFF2-40B4-BE49-F238E27FC236}">
                  <a16:creationId xmlns:a16="http://schemas.microsoft.com/office/drawing/2014/main" id="{62433936-DD19-5691-EE3C-1971EFA13985}"/>
                </a:ext>
              </a:extLst>
            </p:cNvPr>
            <p:cNvSpPr txBox="1"/>
            <p:nvPr/>
          </p:nvSpPr>
          <p:spPr>
            <a:xfrm>
              <a:off x="4122511" y="4311685"/>
              <a:ext cx="555828" cy="59161"/>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E53935"/>
                  </a:solidFill>
                  <a:latin typeface="Arial"/>
                  <a:cs typeface="Arial"/>
                  <a:sym typeface="Arial"/>
                  <a:rtl val="0"/>
                </a:rPr>
                <a:t>-96 dBm &lt; -92 dBm</a:t>
              </a:r>
            </a:p>
          </p:txBody>
        </p:sp>
        <p:sp>
          <p:nvSpPr>
            <p:cNvPr id="139" name="Freeform: Shape 138">
              <a:extLst>
                <a:ext uri="{FF2B5EF4-FFF2-40B4-BE49-F238E27FC236}">
                  <a16:creationId xmlns:a16="http://schemas.microsoft.com/office/drawing/2014/main" id="{0B9D5E34-1C5A-3DD0-20BE-9AE7ABC16773}"/>
                </a:ext>
              </a:extLst>
            </p:cNvPr>
            <p:cNvSpPr/>
            <p:nvPr/>
          </p:nvSpPr>
          <p:spPr>
            <a:xfrm>
              <a:off x="6025202" y="3904800"/>
              <a:ext cx="9345" cy="171441"/>
            </a:xfrm>
            <a:custGeom>
              <a:avLst/>
              <a:gdLst>
                <a:gd name="connsiteX0" fmla="*/ 450 w 9345"/>
                <a:gd name="connsiteY0" fmla="*/ 550 h 171441"/>
                <a:gd name="connsiteX1" fmla="*/ 450 w 9345"/>
                <a:gd name="connsiteY1" fmla="*/ 171991 h 171441"/>
              </a:gdLst>
              <a:ahLst/>
              <a:cxnLst>
                <a:cxn ang="0">
                  <a:pos x="connsiteX0" y="connsiteY0"/>
                </a:cxn>
                <a:cxn ang="0">
                  <a:pos x="connsiteX1" y="connsiteY1"/>
                </a:cxn>
              </a:cxnLst>
              <a:rect l="l" t="t" r="r" b="b"/>
              <a:pathLst>
                <a:path w="9345" h="171441">
                  <a:moveTo>
                    <a:pt x="450" y="550"/>
                  </a:moveTo>
                  <a:lnTo>
                    <a:pt x="450" y="171991"/>
                  </a:lnTo>
                </a:path>
              </a:pathLst>
            </a:custGeom>
            <a:ln w="9345" cap="flat">
              <a:solidFill>
                <a:srgbClr val="333333"/>
              </a:solidFill>
              <a:custDash>
                <a:ds d="225000" sp="225000"/>
              </a:custDash>
              <a:miter/>
            </a:ln>
          </p:spPr>
          <p:txBody>
            <a:bodyPr rtlCol="0" anchor="ctr"/>
            <a:lstStyle/>
            <a:p>
              <a:endParaRPr lang="en-IN" sz="2133"/>
            </a:p>
          </p:txBody>
        </p:sp>
        <p:sp>
          <p:nvSpPr>
            <p:cNvPr id="140" name="Freeform: Shape 139">
              <a:extLst>
                <a:ext uri="{FF2B5EF4-FFF2-40B4-BE49-F238E27FC236}">
                  <a16:creationId xmlns:a16="http://schemas.microsoft.com/office/drawing/2014/main" id="{438E3F24-4482-9570-AC3F-B2FCE9A69B80}"/>
                </a:ext>
              </a:extLst>
            </p:cNvPr>
            <p:cNvSpPr/>
            <p:nvPr/>
          </p:nvSpPr>
          <p:spPr>
            <a:xfrm>
              <a:off x="5370984" y="4076241"/>
              <a:ext cx="1308437" cy="308594"/>
            </a:xfrm>
            <a:custGeom>
              <a:avLst/>
              <a:gdLst>
                <a:gd name="connsiteX0" fmla="*/ 1262157 w 1308437"/>
                <a:gd name="connsiteY0" fmla="*/ 550 h 308594"/>
                <a:gd name="connsiteX1" fmla="*/ 1308887 w 1308437"/>
                <a:gd name="connsiteY1" fmla="*/ 34838 h 308594"/>
                <a:gd name="connsiteX2" fmla="*/ 1308887 w 1308437"/>
                <a:gd name="connsiteY2" fmla="*/ 274856 h 308594"/>
                <a:gd name="connsiteX3" fmla="*/ 1262157 w 1308437"/>
                <a:gd name="connsiteY3" fmla="*/ 309145 h 308594"/>
                <a:gd name="connsiteX4" fmla="*/ 47180 w 1308437"/>
                <a:gd name="connsiteY4" fmla="*/ 309145 h 308594"/>
                <a:gd name="connsiteX5" fmla="*/ 450 w 1308437"/>
                <a:gd name="connsiteY5" fmla="*/ 274856 h 308594"/>
                <a:gd name="connsiteX6" fmla="*/ 450 w 1308437"/>
                <a:gd name="connsiteY6" fmla="*/ 34838 h 308594"/>
                <a:gd name="connsiteX7" fmla="*/ 47180 w 1308437"/>
                <a:gd name="connsiteY7" fmla="*/ 550 h 30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437" h="308594">
                  <a:moveTo>
                    <a:pt x="1262157" y="550"/>
                  </a:moveTo>
                  <a:cubicBezTo>
                    <a:pt x="1287966" y="550"/>
                    <a:pt x="1308887" y="15901"/>
                    <a:pt x="1308887" y="34838"/>
                  </a:cubicBezTo>
                  <a:lnTo>
                    <a:pt x="1308887" y="274856"/>
                  </a:lnTo>
                  <a:cubicBezTo>
                    <a:pt x="1308887" y="293793"/>
                    <a:pt x="1287966" y="309145"/>
                    <a:pt x="1262157" y="309145"/>
                  </a:cubicBezTo>
                  <a:lnTo>
                    <a:pt x="47180" y="309145"/>
                  </a:lnTo>
                  <a:cubicBezTo>
                    <a:pt x="21372" y="309145"/>
                    <a:pt x="450" y="293793"/>
                    <a:pt x="450" y="274856"/>
                  </a:cubicBezTo>
                  <a:lnTo>
                    <a:pt x="450" y="34838"/>
                  </a:lnTo>
                  <a:cubicBezTo>
                    <a:pt x="450" y="15901"/>
                    <a:pt x="21372" y="550"/>
                    <a:pt x="47180" y="550"/>
                  </a:cubicBezTo>
                  <a:close/>
                </a:path>
              </a:pathLst>
            </a:custGeom>
            <a:solidFill>
              <a:srgbClr val="E8F5E9"/>
            </a:solidFill>
            <a:ln w="18690" cap="flat">
              <a:solidFill>
                <a:srgbClr val="43A047"/>
              </a:solidFill>
              <a:prstDash val="solid"/>
              <a:miter/>
            </a:ln>
          </p:spPr>
          <p:txBody>
            <a:bodyPr rtlCol="0" anchor="ctr"/>
            <a:lstStyle/>
            <a:p>
              <a:endParaRPr lang="en-IN" sz="2133"/>
            </a:p>
          </p:txBody>
        </p:sp>
        <p:sp>
          <p:nvSpPr>
            <p:cNvPr id="141" name="TextBox 140">
              <a:extLst>
                <a:ext uri="{FF2B5EF4-FFF2-40B4-BE49-F238E27FC236}">
                  <a16:creationId xmlns:a16="http://schemas.microsoft.com/office/drawing/2014/main" id="{2977E507-9078-1A3D-8BB3-5347845CF0CE}"/>
                </a:ext>
              </a:extLst>
            </p:cNvPr>
            <p:cNvSpPr txBox="1"/>
            <p:nvPr/>
          </p:nvSpPr>
          <p:spPr>
            <a:xfrm>
              <a:off x="5626282" y="4092240"/>
              <a:ext cx="571299" cy="70949"/>
            </a:xfrm>
            <a:prstGeom prst="rect">
              <a:avLst/>
            </a:prstGeom>
            <a:noFill/>
            <a:ln>
              <a:noFill/>
            </a:ln>
          </p:spPr>
          <p:txBody>
            <a:bodyPr wrap="none" lIns="0" tIns="0" rIns="0" bIns="0" rtlCol="0">
              <a:spAutoFit/>
            </a:bodyPr>
            <a:lstStyle/>
            <a:p>
              <a:pPr algn="ctr" defTabSz="239994">
                <a:tabLst>
                  <a:tab pos="239994" algn="l"/>
                </a:tabLst>
              </a:pPr>
              <a:r>
                <a:rPr lang="en-IN" sz="800" b="1" dirty="0">
                  <a:ln/>
                  <a:solidFill>
                    <a:srgbClr val="43A047"/>
                  </a:solidFill>
                  <a:latin typeface="Arial"/>
                  <a:cs typeface="Arial"/>
                  <a:sym typeface="Arial"/>
                  <a:rtl val="0"/>
                </a:rPr>
                <a:t>Condition 2 Met</a:t>
              </a:r>
            </a:p>
          </p:txBody>
        </p:sp>
        <p:sp>
          <p:nvSpPr>
            <p:cNvPr id="142" name="TextBox 141">
              <a:extLst>
                <a:ext uri="{FF2B5EF4-FFF2-40B4-BE49-F238E27FC236}">
                  <a16:creationId xmlns:a16="http://schemas.microsoft.com/office/drawing/2014/main" id="{73CF307B-4292-F1C2-E0EC-B12584F052CF}"/>
                </a:ext>
              </a:extLst>
            </p:cNvPr>
            <p:cNvSpPr txBox="1"/>
            <p:nvPr/>
          </p:nvSpPr>
          <p:spPr>
            <a:xfrm>
              <a:off x="5569527" y="4208820"/>
              <a:ext cx="632000" cy="59161"/>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43A047"/>
                  </a:solidFill>
                  <a:latin typeface="Arial"/>
                  <a:cs typeface="Arial"/>
                  <a:sym typeface="Arial"/>
                  <a:rtl val="0"/>
                </a:rPr>
                <a:t>Mn &gt; Threshold_A5_2</a:t>
              </a:r>
            </a:p>
          </p:txBody>
        </p:sp>
        <p:sp>
          <p:nvSpPr>
            <p:cNvPr id="143" name="TextBox 142">
              <a:extLst>
                <a:ext uri="{FF2B5EF4-FFF2-40B4-BE49-F238E27FC236}">
                  <a16:creationId xmlns:a16="http://schemas.microsoft.com/office/drawing/2014/main" id="{722A9A8C-63AA-CF4E-553D-C6C0E48102F4}"/>
                </a:ext>
              </a:extLst>
            </p:cNvPr>
            <p:cNvSpPr txBox="1"/>
            <p:nvPr/>
          </p:nvSpPr>
          <p:spPr>
            <a:xfrm>
              <a:off x="5617867" y="4311685"/>
              <a:ext cx="555828" cy="59161"/>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43A047"/>
                  </a:solidFill>
                  <a:latin typeface="Arial"/>
                  <a:cs typeface="Arial"/>
                  <a:sym typeface="Arial"/>
                  <a:rtl val="0"/>
                </a:rPr>
                <a:t>-85 dBm &gt; -88 dBm</a:t>
              </a:r>
            </a:p>
          </p:txBody>
        </p:sp>
        <p:sp>
          <p:nvSpPr>
            <p:cNvPr id="144" name="Freeform: Shape 143">
              <a:extLst>
                <a:ext uri="{FF2B5EF4-FFF2-40B4-BE49-F238E27FC236}">
                  <a16:creationId xmlns:a16="http://schemas.microsoft.com/office/drawing/2014/main" id="{100828D3-79D7-835A-4E3F-6C77070D5220}"/>
                </a:ext>
              </a:extLst>
            </p:cNvPr>
            <p:cNvSpPr/>
            <p:nvPr/>
          </p:nvSpPr>
          <p:spPr>
            <a:xfrm>
              <a:off x="7520559" y="3904800"/>
              <a:ext cx="9345" cy="171441"/>
            </a:xfrm>
            <a:custGeom>
              <a:avLst/>
              <a:gdLst>
                <a:gd name="connsiteX0" fmla="*/ 450 w 9345"/>
                <a:gd name="connsiteY0" fmla="*/ 550 h 171441"/>
                <a:gd name="connsiteX1" fmla="*/ 450 w 9345"/>
                <a:gd name="connsiteY1" fmla="*/ 171991 h 171441"/>
              </a:gdLst>
              <a:ahLst/>
              <a:cxnLst>
                <a:cxn ang="0">
                  <a:pos x="connsiteX0" y="connsiteY0"/>
                </a:cxn>
                <a:cxn ang="0">
                  <a:pos x="connsiteX1" y="connsiteY1"/>
                </a:cxn>
              </a:cxnLst>
              <a:rect l="l" t="t" r="r" b="b"/>
              <a:pathLst>
                <a:path w="9345" h="171441">
                  <a:moveTo>
                    <a:pt x="450" y="550"/>
                  </a:moveTo>
                  <a:lnTo>
                    <a:pt x="450" y="171991"/>
                  </a:lnTo>
                </a:path>
              </a:pathLst>
            </a:custGeom>
            <a:ln w="9345" cap="flat">
              <a:solidFill>
                <a:srgbClr val="333333"/>
              </a:solidFill>
              <a:custDash>
                <a:ds d="225000" sp="225000"/>
              </a:custDash>
              <a:miter/>
            </a:ln>
          </p:spPr>
          <p:txBody>
            <a:bodyPr rtlCol="0" anchor="ctr"/>
            <a:lstStyle/>
            <a:p>
              <a:endParaRPr lang="en-IN" sz="2133"/>
            </a:p>
          </p:txBody>
        </p:sp>
        <p:sp>
          <p:nvSpPr>
            <p:cNvPr id="145" name="Freeform: Shape 144">
              <a:extLst>
                <a:ext uri="{FF2B5EF4-FFF2-40B4-BE49-F238E27FC236}">
                  <a16:creationId xmlns:a16="http://schemas.microsoft.com/office/drawing/2014/main" id="{7267DA7C-BB1C-E557-3CC6-D345DFCF4666}"/>
                </a:ext>
              </a:extLst>
            </p:cNvPr>
            <p:cNvSpPr/>
            <p:nvPr/>
          </p:nvSpPr>
          <p:spPr>
            <a:xfrm>
              <a:off x="6866341" y="4076241"/>
              <a:ext cx="1308437" cy="308594"/>
            </a:xfrm>
            <a:custGeom>
              <a:avLst/>
              <a:gdLst>
                <a:gd name="connsiteX0" fmla="*/ 1262157 w 1308437"/>
                <a:gd name="connsiteY0" fmla="*/ 550 h 308594"/>
                <a:gd name="connsiteX1" fmla="*/ 1308887 w 1308437"/>
                <a:gd name="connsiteY1" fmla="*/ 34838 h 308594"/>
                <a:gd name="connsiteX2" fmla="*/ 1308887 w 1308437"/>
                <a:gd name="connsiteY2" fmla="*/ 274856 h 308594"/>
                <a:gd name="connsiteX3" fmla="*/ 1262157 w 1308437"/>
                <a:gd name="connsiteY3" fmla="*/ 309145 h 308594"/>
                <a:gd name="connsiteX4" fmla="*/ 47180 w 1308437"/>
                <a:gd name="connsiteY4" fmla="*/ 309145 h 308594"/>
                <a:gd name="connsiteX5" fmla="*/ 450 w 1308437"/>
                <a:gd name="connsiteY5" fmla="*/ 274856 h 308594"/>
                <a:gd name="connsiteX6" fmla="*/ 450 w 1308437"/>
                <a:gd name="connsiteY6" fmla="*/ 34838 h 308594"/>
                <a:gd name="connsiteX7" fmla="*/ 47180 w 1308437"/>
                <a:gd name="connsiteY7" fmla="*/ 550 h 30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437" h="308594">
                  <a:moveTo>
                    <a:pt x="1262157" y="550"/>
                  </a:moveTo>
                  <a:cubicBezTo>
                    <a:pt x="1287965" y="550"/>
                    <a:pt x="1308887" y="15901"/>
                    <a:pt x="1308887" y="34838"/>
                  </a:cubicBezTo>
                  <a:lnTo>
                    <a:pt x="1308887" y="274856"/>
                  </a:lnTo>
                  <a:cubicBezTo>
                    <a:pt x="1308887" y="293793"/>
                    <a:pt x="1287965" y="309145"/>
                    <a:pt x="1262157" y="309145"/>
                  </a:cubicBezTo>
                  <a:lnTo>
                    <a:pt x="47180" y="309145"/>
                  </a:lnTo>
                  <a:cubicBezTo>
                    <a:pt x="21372" y="309145"/>
                    <a:pt x="450" y="293793"/>
                    <a:pt x="450" y="274856"/>
                  </a:cubicBezTo>
                  <a:lnTo>
                    <a:pt x="450" y="34838"/>
                  </a:lnTo>
                  <a:cubicBezTo>
                    <a:pt x="450" y="15901"/>
                    <a:pt x="21372" y="550"/>
                    <a:pt x="47180" y="550"/>
                  </a:cubicBezTo>
                  <a:close/>
                </a:path>
              </a:pathLst>
            </a:custGeom>
            <a:solidFill>
              <a:srgbClr val="F1E9FC"/>
            </a:solidFill>
            <a:ln w="18690" cap="flat">
              <a:solidFill>
                <a:srgbClr val="6A11CB"/>
              </a:solidFill>
              <a:prstDash val="solid"/>
              <a:miter/>
            </a:ln>
          </p:spPr>
          <p:txBody>
            <a:bodyPr rtlCol="0" anchor="ctr"/>
            <a:lstStyle/>
            <a:p>
              <a:endParaRPr lang="en-IN" sz="2133"/>
            </a:p>
          </p:txBody>
        </p:sp>
        <p:sp>
          <p:nvSpPr>
            <p:cNvPr id="146" name="TextBox 145">
              <a:extLst>
                <a:ext uri="{FF2B5EF4-FFF2-40B4-BE49-F238E27FC236}">
                  <a16:creationId xmlns:a16="http://schemas.microsoft.com/office/drawing/2014/main" id="{732E3BCB-4550-B06B-6C3E-11786AD19EEE}"/>
                </a:ext>
              </a:extLst>
            </p:cNvPr>
            <p:cNvSpPr txBox="1"/>
            <p:nvPr/>
          </p:nvSpPr>
          <p:spPr>
            <a:xfrm>
              <a:off x="7055349" y="4092240"/>
              <a:ext cx="701033" cy="70949"/>
            </a:xfrm>
            <a:prstGeom prst="rect">
              <a:avLst/>
            </a:prstGeom>
            <a:noFill/>
            <a:ln>
              <a:noFill/>
            </a:ln>
          </p:spPr>
          <p:txBody>
            <a:bodyPr wrap="none" lIns="0" tIns="0" rIns="0" bIns="0" rtlCol="0">
              <a:spAutoFit/>
            </a:bodyPr>
            <a:lstStyle/>
            <a:p>
              <a:pPr algn="ctr" defTabSz="239994">
                <a:tabLst>
                  <a:tab pos="239994" algn="l"/>
                </a:tabLst>
              </a:pPr>
              <a:r>
                <a:rPr lang="en-IN" sz="800" b="1" dirty="0">
                  <a:ln/>
                  <a:solidFill>
                    <a:srgbClr val="6A11CB"/>
                  </a:solidFill>
                  <a:latin typeface="Arial"/>
                  <a:cs typeface="Arial"/>
                  <a:sym typeface="Arial"/>
                  <a:rtl val="0"/>
                </a:rPr>
                <a:t>Event A5 Triggered</a:t>
              </a:r>
            </a:p>
          </p:txBody>
        </p:sp>
        <p:sp>
          <p:nvSpPr>
            <p:cNvPr id="147" name="TextBox 146">
              <a:extLst>
                <a:ext uri="{FF2B5EF4-FFF2-40B4-BE49-F238E27FC236}">
                  <a16:creationId xmlns:a16="http://schemas.microsoft.com/office/drawing/2014/main" id="{F4C065E7-09EA-08F7-32D3-731FEF4B8583}"/>
                </a:ext>
              </a:extLst>
            </p:cNvPr>
            <p:cNvSpPr txBox="1"/>
            <p:nvPr/>
          </p:nvSpPr>
          <p:spPr>
            <a:xfrm>
              <a:off x="7102711" y="4208820"/>
              <a:ext cx="562968" cy="59161"/>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6A11CB"/>
                  </a:solidFill>
                  <a:latin typeface="Arial"/>
                  <a:cs typeface="Arial"/>
                  <a:sym typeface="Arial"/>
                  <a:rtl val="0"/>
                </a:rPr>
                <a:t>Both conditions met</a:t>
              </a:r>
            </a:p>
          </p:txBody>
        </p:sp>
        <p:sp>
          <p:nvSpPr>
            <p:cNvPr id="148" name="TextBox 147">
              <a:extLst>
                <a:ext uri="{FF2B5EF4-FFF2-40B4-BE49-F238E27FC236}">
                  <a16:creationId xmlns:a16="http://schemas.microsoft.com/office/drawing/2014/main" id="{431F14E1-E172-1004-4F61-2FB6CE71C2C1}"/>
                </a:ext>
              </a:extLst>
            </p:cNvPr>
            <p:cNvSpPr txBox="1"/>
            <p:nvPr/>
          </p:nvSpPr>
          <p:spPr>
            <a:xfrm>
              <a:off x="6936679" y="4311685"/>
              <a:ext cx="897417" cy="59161"/>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6A11CB"/>
                  </a:solidFill>
                  <a:latin typeface="Arial"/>
                  <a:cs typeface="Arial"/>
                  <a:sym typeface="Arial"/>
                  <a:rtl val="0"/>
                </a:rPr>
                <a:t>UE sends Measurement Report</a:t>
              </a:r>
            </a:p>
          </p:txBody>
        </p:sp>
      </p:grpSp>
      <p:grpSp>
        <p:nvGrpSpPr>
          <p:cNvPr id="149" name="Graphic 4">
            <a:extLst>
              <a:ext uri="{FF2B5EF4-FFF2-40B4-BE49-F238E27FC236}">
                <a16:creationId xmlns:a16="http://schemas.microsoft.com/office/drawing/2014/main" id="{24C79FCF-E0D4-5BB5-2393-55EBA9ADAF34}"/>
              </a:ext>
            </a:extLst>
          </p:cNvPr>
          <p:cNvGrpSpPr/>
          <p:nvPr/>
        </p:nvGrpSpPr>
        <p:grpSpPr>
          <a:xfrm>
            <a:off x="9843308" y="1413099"/>
            <a:ext cx="2101043" cy="1188660"/>
            <a:chOff x="6772881" y="1093161"/>
            <a:chExt cx="1869196" cy="891495"/>
          </a:xfrm>
        </p:grpSpPr>
        <p:sp>
          <p:nvSpPr>
            <p:cNvPr id="150" name="Freeform: Shape 149">
              <a:extLst>
                <a:ext uri="{FF2B5EF4-FFF2-40B4-BE49-F238E27FC236}">
                  <a16:creationId xmlns:a16="http://schemas.microsoft.com/office/drawing/2014/main" id="{0CFA3886-699F-3031-30D8-C4D4BED7AFCE}"/>
                </a:ext>
              </a:extLst>
            </p:cNvPr>
            <p:cNvSpPr/>
            <p:nvPr/>
          </p:nvSpPr>
          <p:spPr>
            <a:xfrm>
              <a:off x="6772881" y="1093161"/>
              <a:ext cx="1869196" cy="891495"/>
            </a:xfrm>
            <a:custGeom>
              <a:avLst/>
              <a:gdLst>
                <a:gd name="connsiteX0" fmla="*/ 1776526 w 1869196"/>
                <a:gd name="connsiteY0" fmla="*/ 240 h 891495"/>
                <a:gd name="connsiteX1" fmla="*/ 1869986 w 1869196"/>
                <a:gd name="connsiteY1" fmla="*/ 68817 h 891495"/>
                <a:gd name="connsiteX2" fmla="*/ 1869986 w 1869196"/>
                <a:gd name="connsiteY2" fmla="*/ 823159 h 891495"/>
                <a:gd name="connsiteX3" fmla="*/ 1776526 w 1869196"/>
                <a:gd name="connsiteY3" fmla="*/ 891735 h 891495"/>
                <a:gd name="connsiteX4" fmla="*/ 94250 w 1869196"/>
                <a:gd name="connsiteY4" fmla="*/ 891735 h 891495"/>
                <a:gd name="connsiteX5" fmla="*/ 790 w 1869196"/>
                <a:gd name="connsiteY5" fmla="*/ 823159 h 891495"/>
                <a:gd name="connsiteX6" fmla="*/ 790 w 1869196"/>
                <a:gd name="connsiteY6" fmla="*/ 68817 h 891495"/>
                <a:gd name="connsiteX7" fmla="*/ 94250 w 1869196"/>
                <a:gd name="connsiteY7" fmla="*/ 240 h 89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9196" h="891495">
                  <a:moveTo>
                    <a:pt x="1776526" y="240"/>
                  </a:moveTo>
                  <a:cubicBezTo>
                    <a:pt x="1828143" y="240"/>
                    <a:pt x="1869986" y="30943"/>
                    <a:pt x="1869986" y="68817"/>
                  </a:cubicBezTo>
                  <a:lnTo>
                    <a:pt x="1869986" y="823159"/>
                  </a:lnTo>
                  <a:cubicBezTo>
                    <a:pt x="1869986" y="861032"/>
                    <a:pt x="1828143" y="891735"/>
                    <a:pt x="1776526" y="891735"/>
                  </a:cubicBezTo>
                  <a:lnTo>
                    <a:pt x="94250" y="891735"/>
                  </a:lnTo>
                  <a:cubicBezTo>
                    <a:pt x="42633" y="891735"/>
                    <a:pt x="790" y="861032"/>
                    <a:pt x="790" y="823159"/>
                  </a:cubicBezTo>
                  <a:lnTo>
                    <a:pt x="790" y="68817"/>
                  </a:lnTo>
                  <a:cubicBezTo>
                    <a:pt x="790" y="30943"/>
                    <a:pt x="42633" y="240"/>
                    <a:pt x="94250" y="240"/>
                  </a:cubicBezTo>
                  <a:close/>
                </a:path>
              </a:pathLst>
            </a:custGeom>
            <a:solidFill>
              <a:srgbClr val="FFFFFF"/>
            </a:solidFill>
            <a:ln w="18690" cap="flat">
              <a:solidFill>
                <a:srgbClr val="6A11CB"/>
              </a:solidFill>
              <a:prstDash val="solid"/>
              <a:miter/>
            </a:ln>
          </p:spPr>
          <p:txBody>
            <a:bodyPr rtlCol="0" anchor="ctr"/>
            <a:lstStyle/>
            <a:p>
              <a:endParaRPr lang="en-IN" sz="1600"/>
            </a:p>
          </p:txBody>
        </p:sp>
        <p:sp>
          <p:nvSpPr>
            <p:cNvPr id="151" name="TextBox 150">
              <a:extLst>
                <a:ext uri="{FF2B5EF4-FFF2-40B4-BE49-F238E27FC236}">
                  <a16:creationId xmlns:a16="http://schemas.microsoft.com/office/drawing/2014/main" id="{0F27CAB6-B1D0-1A1B-A56B-2C501F0614A2}"/>
                </a:ext>
              </a:extLst>
            </p:cNvPr>
            <p:cNvSpPr txBox="1"/>
            <p:nvPr/>
          </p:nvSpPr>
          <p:spPr>
            <a:xfrm>
              <a:off x="7153413" y="1129733"/>
              <a:ext cx="842834" cy="123159"/>
            </a:xfrm>
            <a:prstGeom prst="rect">
              <a:avLst/>
            </a:prstGeom>
            <a:noFill/>
            <a:ln>
              <a:noFill/>
            </a:ln>
          </p:spPr>
          <p:txBody>
            <a:bodyPr wrap="none" lIns="0" tIns="0" rIns="0" bIns="0" rtlCol="0">
              <a:spAutoFit/>
            </a:bodyPr>
            <a:lstStyle/>
            <a:p>
              <a:pPr defTabSz="239994">
                <a:tabLst>
                  <a:tab pos="239994" algn="l"/>
                </a:tabLst>
              </a:pPr>
              <a:r>
                <a:rPr lang="en-IN" sz="1067" b="1" dirty="0">
                  <a:ln/>
                  <a:solidFill>
                    <a:srgbClr val="6A11CB"/>
                  </a:solidFill>
                  <a:latin typeface="Arial"/>
                  <a:cs typeface="Arial"/>
                  <a:sym typeface="Arial"/>
                  <a:rtl val="0"/>
                </a:rPr>
                <a:t>A5 Use Cases:</a:t>
              </a:r>
            </a:p>
          </p:txBody>
        </p:sp>
        <p:sp>
          <p:nvSpPr>
            <p:cNvPr id="152" name="Freeform: Shape 151">
              <a:extLst>
                <a:ext uri="{FF2B5EF4-FFF2-40B4-BE49-F238E27FC236}">
                  <a16:creationId xmlns:a16="http://schemas.microsoft.com/office/drawing/2014/main" id="{BE745A19-478E-3C70-3BAE-6DF6177D8084}"/>
                </a:ext>
              </a:extLst>
            </p:cNvPr>
            <p:cNvSpPr/>
            <p:nvPr/>
          </p:nvSpPr>
          <p:spPr>
            <a:xfrm>
              <a:off x="6959800" y="1333179"/>
              <a:ext cx="1495356" cy="6857"/>
            </a:xfrm>
            <a:custGeom>
              <a:avLst/>
              <a:gdLst>
                <a:gd name="connsiteX0" fmla="*/ 790 w 1495356"/>
                <a:gd name="connsiteY0" fmla="*/ 240 h 6857"/>
                <a:gd name="connsiteX1" fmla="*/ 1496147 w 1495356"/>
                <a:gd name="connsiteY1" fmla="*/ 240 h 6857"/>
              </a:gdLst>
              <a:ahLst/>
              <a:cxnLst>
                <a:cxn ang="0">
                  <a:pos x="connsiteX0" y="connsiteY0"/>
                </a:cxn>
                <a:cxn ang="0">
                  <a:pos x="connsiteX1" y="connsiteY1"/>
                </a:cxn>
              </a:cxnLst>
              <a:rect l="l" t="t" r="r" b="b"/>
              <a:pathLst>
                <a:path w="1495356" h="6857">
                  <a:moveTo>
                    <a:pt x="790" y="240"/>
                  </a:moveTo>
                  <a:lnTo>
                    <a:pt x="1496147" y="240"/>
                  </a:lnTo>
                </a:path>
              </a:pathLst>
            </a:custGeom>
            <a:ln w="9345" cap="flat">
              <a:solidFill>
                <a:srgbClr val="6A11CB"/>
              </a:solidFill>
              <a:prstDash val="solid"/>
              <a:miter/>
            </a:ln>
          </p:spPr>
          <p:txBody>
            <a:bodyPr rtlCol="0" anchor="ctr"/>
            <a:lstStyle/>
            <a:p>
              <a:endParaRPr lang="en-IN" sz="1600"/>
            </a:p>
          </p:txBody>
        </p:sp>
        <p:sp>
          <p:nvSpPr>
            <p:cNvPr id="153" name="TextBox 152">
              <a:extLst>
                <a:ext uri="{FF2B5EF4-FFF2-40B4-BE49-F238E27FC236}">
                  <a16:creationId xmlns:a16="http://schemas.microsoft.com/office/drawing/2014/main" id="{A9630CB1-3CEF-6508-FEE9-08B5918B24A6}"/>
                </a:ext>
              </a:extLst>
            </p:cNvPr>
            <p:cNvSpPr txBox="1"/>
            <p:nvPr/>
          </p:nvSpPr>
          <p:spPr>
            <a:xfrm>
              <a:off x="6774901" y="1356036"/>
              <a:ext cx="1205067" cy="92333"/>
            </a:xfrm>
            <a:prstGeom prst="rect">
              <a:avLst/>
            </a:prstGeom>
            <a:noFill/>
            <a:ln>
              <a:noFill/>
            </a:ln>
          </p:spPr>
          <p:txBody>
            <a:bodyPr wrap="none" lIns="0" tIns="0" rIns="0" bIns="0" rtlCol="0">
              <a:spAutoFit/>
            </a:bodyPr>
            <a:lstStyle/>
            <a:p>
              <a:pPr defTabSz="239994">
                <a:tabLst>
                  <a:tab pos="239994" algn="l"/>
                </a:tabLst>
              </a:pPr>
              <a:r>
                <a:rPr lang="en-IN" sz="800" dirty="0">
                  <a:ln/>
                  <a:solidFill>
                    <a:srgbClr val="333333"/>
                  </a:solidFill>
                  <a:latin typeface="Arial"/>
                  <a:cs typeface="Arial"/>
                  <a:sym typeface="Arial"/>
                  <a:rtl val="0"/>
                </a:rPr>
                <a:t>• Reliable handover triggering</a:t>
              </a:r>
            </a:p>
          </p:txBody>
        </p:sp>
        <p:sp>
          <p:nvSpPr>
            <p:cNvPr id="154" name="TextBox 153">
              <a:extLst>
                <a:ext uri="{FF2B5EF4-FFF2-40B4-BE49-F238E27FC236}">
                  <a16:creationId xmlns:a16="http://schemas.microsoft.com/office/drawing/2014/main" id="{EA2118BB-072C-D567-2A58-B42FD780A5D2}"/>
                </a:ext>
              </a:extLst>
            </p:cNvPr>
            <p:cNvSpPr txBox="1"/>
            <p:nvPr/>
          </p:nvSpPr>
          <p:spPr>
            <a:xfrm>
              <a:off x="6774901" y="1493189"/>
              <a:ext cx="1042490" cy="92333"/>
            </a:xfrm>
            <a:prstGeom prst="rect">
              <a:avLst/>
            </a:prstGeom>
            <a:noFill/>
            <a:ln>
              <a:noFill/>
            </a:ln>
          </p:spPr>
          <p:txBody>
            <a:bodyPr wrap="none" lIns="0" tIns="0" rIns="0" bIns="0" rtlCol="0">
              <a:spAutoFit/>
            </a:bodyPr>
            <a:lstStyle/>
            <a:p>
              <a:pPr defTabSz="239994">
                <a:tabLst>
                  <a:tab pos="239994" algn="l"/>
                </a:tabLst>
              </a:pPr>
              <a:r>
                <a:rPr lang="en-IN" sz="800" dirty="0">
                  <a:ln/>
                  <a:solidFill>
                    <a:srgbClr val="333333"/>
                  </a:solidFill>
                  <a:latin typeface="Arial"/>
                  <a:cs typeface="Arial"/>
                  <a:sym typeface="Arial"/>
                  <a:rtl val="0"/>
                </a:rPr>
                <a:t>• Preventing unnecessary</a:t>
              </a:r>
            </a:p>
          </p:txBody>
        </p:sp>
        <p:sp>
          <p:nvSpPr>
            <p:cNvPr id="155" name="TextBox 154">
              <a:extLst>
                <a:ext uri="{FF2B5EF4-FFF2-40B4-BE49-F238E27FC236}">
                  <a16:creationId xmlns:a16="http://schemas.microsoft.com/office/drawing/2014/main" id="{EEF713F9-A3F1-305C-C723-1C26E5C28896}"/>
                </a:ext>
              </a:extLst>
            </p:cNvPr>
            <p:cNvSpPr txBox="1"/>
            <p:nvPr/>
          </p:nvSpPr>
          <p:spPr>
            <a:xfrm>
              <a:off x="6868360" y="1596054"/>
              <a:ext cx="429260" cy="92333"/>
            </a:xfrm>
            <a:prstGeom prst="rect">
              <a:avLst/>
            </a:prstGeom>
            <a:noFill/>
            <a:ln>
              <a:noFill/>
            </a:ln>
          </p:spPr>
          <p:txBody>
            <a:bodyPr wrap="none" lIns="0" tIns="0" rIns="0" bIns="0" rtlCol="0">
              <a:spAutoFit/>
            </a:bodyPr>
            <a:lstStyle/>
            <a:p>
              <a:pPr defTabSz="239994">
                <a:tabLst>
                  <a:tab pos="239994" algn="l"/>
                </a:tabLst>
              </a:pPr>
              <a:r>
                <a:rPr lang="en-IN" sz="800" dirty="0">
                  <a:ln/>
                  <a:solidFill>
                    <a:srgbClr val="333333"/>
                  </a:solidFill>
                  <a:latin typeface="Arial"/>
                  <a:cs typeface="Arial"/>
                  <a:sym typeface="Arial"/>
                  <a:rtl val="0"/>
                </a:rPr>
                <a:t>handovers</a:t>
              </a:r>
            </a:p>
          </p:txBody>
        </p:sp>
        <p:sp>
          <p:nvSpPr>
            <p:cNvPr id="156" name="TextBox 155">
              <a:extLst>
                <a:ext uri="{FF2B5EF4-FFF2-40B4-BE49-F238E27FC236}">
                  <a16:creationId xmlns:a16="http://schemas.microsoft.com/office/drawing/2014/main" id="{AE93F1D5-4574-01E9-802A-34DCD62E72CF}"/>
                </a:ext>
              </a:extLst>
            </p:cNvPr>
            <p:cNvSpPr txBox="1"/>
            <p:nvPr/>
          </p:nvSpPr>
          <p:spPr>
            <a:xfrm>
              <a:off x="6774901" y="1733207"/>
              <a:ext cx="1022524" cy="92333"/>
            </a:xfrm>
            <a:prstGeom prst="rect">
              <a:avLst/>
            </a:prstGeom>
            <a:noFill/>
            <a:ln>
              <a:noFill/>
            </a:ln>
          </p:spPr>
          <p:txBody>
            <a:bodyPr wrap="none" lIns="0" tIns="0" rIns="0" bIns="0" rtlCol="0">
              <a:spAutoFit/>
            </a:bodyPr>
            <a:lstStyle/>
            <a:p>
              <a:pPr defTabSz="239994">
                <a:tabLst>
                  <a:tab pos="239994" algn="l"/>
                </a:tabLst>
              </a:pPr>
              <a:r>
                <a:rPr lang="en-IN" sz="800" dirty="0">
                  <a:ln/>
                  <a:solidFill>
                    <a:srgbClr val="333333"/>
                  </a:solidFill>
                  <a:latin typeface="Arial"/>
                  <a:cs typeface="Arial"/>
                  <a:sym typeface="Arial"/>
                  <a:rtl val="0"/>
                </a:rPr>
                <a:t>• Ensuring suitable target</a:t>
              </a:r>
            </a:p>
          </p:txBody>
        </p:sp>
        <p:sp>
          <p:nvSpPr>
            <p:cNvPr id="157" name="TextBox 156">
              <a:extLst>
                <a:ext uri="{FF2B5EF4-FFF2-40B4-BE49-F238E27FC236}">
                  <a16:creationId xmlns:a16="http://schemas.microsoft.com/office/drawing/2014/main" id="{C792E6C8-42E7-17E7-1A51-4FF5FB1EA85C}"/>
                </a:ext>
              </a:extLst>
            </p:cNvPr>
            <p:cNvSpPr txBox="1"/>
            <p:nvPr/>
          </p:nvSpPr>
          <p:spPr>
            <a:xfrm>
              <a:off x="6868360" y="1836072"/>
              <a:ext cx="616081" cy="92333"/>
            </a:xfrm>
            <a:prstGeom prst="rect">
              <a:avLst/>
            </a:prstGeom>
            <a:noFill/>
            <a:ln>
              <a:noFill/>
            </a:ln>
          </p:spPr>
          <p:txBody>
            <a:bodyPr wrap="none" lIns="0" tIns="0" rIns="0" bIns="0" rtlCol="0">
              <a:spAutoFit/>
            </a:bodyPr>
            <a:lstStyle/>
            <a:p>
              <a:pPr defTabSz="239994">
                <a:tabLst>
                  <a:tab pos="239994" algn="l"/>
                </a:tabLst>
              </a:pPr>
              <a:r>
                <a:rPr lang="en-IN" sz="800" dirty="0">
                  <a:ln/>
                  <a:solidFill>
                    <a:srgbClr val="333333"/>
                  </a:solidFill>
                  <a:latin typeface="Arial"/>
                  <a:cs typeface="Arial"/>
                  <a:sym typeface="Arial"/>
                  <a:rtl val="0"/>
                </a:rPr>
                <a:t>cell is available</a:t>
              </a:r>
            </a:p>
          </p:txBody>
        </p:sp>
      </p:grpSp>
      <p:grpSp>
        <p:nvGrpSpPr>
          <p:cNvPr id="158" name="Graphic 4">
            <a:extLst>
              <a:ext uri="{FF2B5EF4-FFF2-40B4-BE49-F238E27FC236}">
                <a16:creationId xmlns:a16="http://schemas.microsoft.com/office/drawing/2014/main" id="{F66600E5-3EA8-C7C1-8639-E0AD104C4900}"/>
              </a:ext>
            </a:extLst>
          </p:cNvPr>
          <p:cNvGrpSpPr/>
          <p:nvPr/>
        </p:nvGrpSpPr>
        <p:grpSpPr>
          <a:xfrm>
            <a:off x="9887760" y="2760486"/>
            <a:ext cx="2056592" cy="865365"/>
            <a:chOff x="6772881" y="2327539"/>
            <a:chExt cx="1829650" cy="649024"/>
          </a:xfrm>
        </p:grpSpPr>
        <p:sp>
          <p:nvSpPr>
            <p:cNvPr id="159" name="Freeform: Shape 158">
              <a:extLst>
                <a:ext uri="{FF2B5EF4-FFF2-40B4-BE49-F238E27FC236}">
                  <a16:creationId xmlns:a16="http://schemas.microsoft.com/office/drawing/2014/main" id="{81AB5479-5027-5361-C93A-D28FDAC7AC0E}"/>
                </a:ext>
              </a:extLst>
            </p:cNvPr>
            <p:cNvSpPr/>
            <p:nvPr/>
          </p:nvSpPr>
          <p:spPr>
            <a:xfrm>
              <a:off x="6772881" y="2327539"/>
              <a:ext cx="1829650" cy="649024"/>
            </a:xfrm>
            <a:custGeom>
              <a:avLst/>
              <a:gdLst>
                <a:gd name="connsiteX0" fmla="*/ 1776526 w 1869196"/>
                <a:gd name="connsiteY0" fmla="*/ 360 h 548612"/>
                <a:gd name="connsiteX1" fmla="*/ 1869986 w 1869196"/>
                <a:gd name="connsiteY1" fmla="*/ 68937 h 548612"/>
                <a:gd name="connsiteX2" fmla="*/ 1869986 w 1869196"/>
                <a:gd name="connsiteY2" fmla="*/ 480396 h 548612"/>
                <a:gd name="connsiteX3" fmla="*/ 1776526 w 1869196"/>
                <a:gd name="connsiteY3" fmla="*/ 548972 h 548612"/>
                <a:gd name="connsiteX4" fmla="*/ 94250 w 1869196"/>
                <a:gd name="connsiteY4" fmla="*/ 548972 h 548612"/>
                <a:gd name="connsiteX5" fmla="*/ 790 w 1869196"/>
                <a:gd name="connsiteY5" fmla="*/ 480396 h 548612"/>
                <a:gd name="connsiteX6" fmla="*/ 790 w 1869196"/>
                <a:gd name="connsiteY6" fmla="*/ 68937 h 548612"/>
                <a:gd name="connsiteX7" fmla="*/ 94250 w 1869196"/>
                <a:gd name="connsiteY7" fmla="*/ 360 h 54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9196" h="548612">
                  <a:moveTo>
                    <a:pt x="1776526" y="360"/>
                  </a:moveTo>
                  <a:cubicBezTo>
                    <a:pt x="1828143" y="360"/>
                    <a:pt x="1869986" y="31063"/>
                    <a:pt x="1869986" y="68937"/>
                  </a:cubicBezTo>
                  <a:lnTo>
                    <a:pt x="1869986" y="480396"/>
                  </a:lnTo>
                  <a:cubicBezTo>
                    <a:pt x="1869986" y="518270"/>
                    <a:pt x="1828143" y="548972"/>
                    <a:pt x="1776526" y="548972"/>
                  </a:cubicBezTo>
                  <a:lnTo>
                    <a:pt x="94250" y="548972"/>
                  </a:lnTo>
                  <a:cubicBezTo>
                    <a:pt x="42633" y="548972"/>
                    <a:pt x="790" y="518270"/>
                    <a:pt x="790" y="480396"/>
                  </a:cubicBezTo>
                  <a:lnTo>
                    <a:pt x="790" y="68937"/>
                  </a:lnTo>
                  <a:cubicBezTo>
                    <a:pt x="790" y="31063"/>
                    <a:pt x="42633" y="360"/>
                    <a:pt x="94250" y="360"/>
                  </a:cubicBezTo>
                  <a:close/>
                </a:path>
              </a:pathLst>
            </a:custGeom>
            <a:solidFill>
              <a:srgbClr val="F1E9FC"/>
            </a:solidFill>
            <a:ln w="18690" cap="flat">
              <a:solidFill>
                <a:srgbClr val="6A11CB"/>
              </a:solidFill>
              <a:prstDash val="solid"/>
              <a:miter/>
            </a:ln>
          </p:spPr>
          <p:txBody>
            <a:bodyPr rtlCol="0" anchor="ctr"/>
            <a:lstStyle/>
            <a:p>
              <a:endParaRPr lang="en-IN" sz="1600"/>
            </a:p>
          </p:txBody>
        </p:sp>
        <p:sp>
          <p:nvSpPr>
            <p:cNvPr id="160" name="TextBox 159">
              <a:extLst>
                <a:ext uri="{FF2B5EF4-FFF2-40B4-BE49-F238E27FC236}">
                  <a16:creationId xmlns:a16="http://schemas.microsoft.com/office/drawing/2014/main" id="{FF233F95-3EE5-370A-7F33-A0F68E1B7072}"/>
                </a:ext>
              </a:extLst>
            </p:cNvPr>
            <p:cNvSpPr txBox="1"/>
            <p:nvPr/>
          </p:nvSpPr>
          <p:spPr>
            <a:xfrm>
              <a:off x="7200143" y="2364111"/>
              <a:ext cx="733023" cy="123159"/>
            </a:xfrm>
            <a:prstGeom prst="rect">
              <a:avLst/>
            </a:prstGeom>
            <a:noFill/>
            <a:ln>
              <a:noFill/>
            </a:ln>
          </p:spPr>
          <p:txBody>
            <a:bodyPr wrap="none" lIns="0" tIns="0" rIns="0" bIns="0" rtlCol="0">
              <a:spAutoFit/>
            </a:bodyPr>
            <a:lstStyle/>
            <a:p>
              <a:pPr defTabSz="239994">
                <a:tabLst>
                  <a:tab pos="239994" algn="l"/>
                </a:tabLst>
              </a:pPr>
              <a:r>
                <a:rPr lang="en-IN" sz="1067" b="1" dirty="0">
                  <a:ln/>
                  <a:solidFill>
                    <a:srgbClr val="6A11CB"/>
                  </a:solidFill>
                  <a:latin typeface="Arial"/>
                  <a:cs typeface="Arial"/>
                  <a:sym typeface="Arial"/>
                  <a:rtl val="0"/>
                </a:rPr>
                <a:t>Key Feature:</a:t>
              </a:r>
            </a:p>
          </p:txBody>
        </p:sp>
        <p:sp>
          <p:nvSpPr>
            <p:cNvPr id="161" name="Freeform: Shape 160">
              <a:extLst>
                <a:ext uri="{FF2B5EF4-FFF2-40B4-BE49-F238E27FC236}">
                  <a16:creationId xmlns:a16="http://schemas.microsoft.com/office/drawing/2014/main" id="{F1086101-0C72-8772-508B-EA6FE1DCD08B}"/>
                </a:ext>
              </a:extLst>
            </p:cNvPr>
            <p:cNvSpPr/>
            <p:nvPr/>
          </p:nvSpPr>
          <p:spPr>
            <a:xfrm>
              <a:off x="6959800" y="2567557"/>
              <a:ext cx="1495356" cy="6857"/>
            </a:xfrm>
            <a:custGeom>
              <a:avLst/>
              <a:gdLst>
                <a:gd name="connsiteX0" fmla="*/ 790 w 1495356"/>
                <a:gd name="connsiteY0" fmla="*/ 360 h 6857"/>
                <a:gd name="connsiteX1" fmla="*/ 1496147 w 1495356"/>
                <a:gd name="connsiteY1" fmla="*/ 360 h 6857"/>
              </a:gdLst>
              <a:ahLst/>
              <a:cxnLst>
                <a:cxn ang="0">
                  <a:pos x="connsiteX0" y="connsiteY0"/>
                </a:cxn>
                <a:cxn ang="0">
                  <a:pos x="connsiteX1" y="connsiteY1"/>
                </a:cxn>
              </a:cxnLst>
              <a:rect l="l" t="t" r="r" b="b"/>
              <a:pathLst>
                <a:path w="1495356" h="6857">
                  <a:moveTo>
                    <a:pt x="790" y="360"/>
                  </a:moveTo>
                  <a:lnTo>
                    <a:pt x="1496147" y="360"/>
                  </a:lnTo>
                </a:path>
              </a:pathLst>
            </a:custGeom>
            <a:ln w="9345" cap="flat">
              <a:solidFill>
                <a:srgbClr val="6A11CB"/>
              </a:solidFill>
              <a:prstDash val="solid"/>
              <a:miter/>
            </a:ln>
          </p:spPr>
          <p:txBody>
            <a:bodyPr rtlCol="0" anchor="ctr"/>
            <a:lstStyle/>
            <a:p>
              <a:endParaRPr lang="en-IN" sz="1600"/>
            </a:p>
          </p:txBody>
        </p:sp>
        <p:sp>
          <p:nvSpPr>
            <p:cNvPr id="162" name="TextBox 161">
              <a:extLst>
                <a:ext uri="{FF2B5EF4-FFF2-40B4-BE49-F238E27FC236}">
                  <a16:creationId xmlns:a16="http://schemas.microsoft.com/office/drawing/2014/main" id="{838261D9-7EB5-63D8-E05E-6A5D8A7FEA6E}"/>
                </a:ext>
              </a:extLst>
            </p:cNvPr>
            <p:cNvSpPr txBox="1"/>
            <p:nvPr/>
          </p:nvSpPr>
          <p:spPr>
            <a:xfrm>
              <a:off x="6774901" y="2590414"/>
              <a:ext cx="1277798" cy="92333"/>
            </a:xfrm>
            <a:prstGeom prst="rect">
              <a:avLst/>
            </a:prstGeom>
            <a:noFill/>
            <a:ln>
              <a:noFill/>
            </a:ln>
          </p:spPr>
          <p:txBody>
            <a:bodyPr wrap="none" lIns="0" tIns="0" rIns="0" bIns="0" rtlCol="0">
              <a:spAutoFit/>
            </a:bodyPr>
            <a:lstStyle/>
            <a:p>
              <a:pPr defTabSz="239994">
                <a:tabLst>
                  <a:tab pos="239994" algn="l"/>
                </a:tabLst>
              </a:pPr>
              <a:r>
                <a:rPr lang="en-IN" sz="800" dirty="0">
                  <a:ln/>
                  <a:solidFill>
                    <a:srgbClr val="333333"/>
                  </a:solidFill>
                  <a:latin typeface="Arial"/>
                  <a:cs typeface="Arial"/>
                  <a:sym typeface="Arial"/>
                  <a:rtl val="0"/>
                </a:rPr>
                <a:t>• Combined condition approach</a:t>
              </a:r>
            </a:p>
          </p:txBody>
        </p:sp>
        <p:sp>
          <p:nvSpPr>
            <p:cNvPr id="163" name="TextBox 162">
              <a:extLst>
                <a:ext uri="{FF2B5EF4-FFF2-40B4-BE49-F238E27FC236}">
                  <a16:creationId xmlns:a16="http://schemas.microsoft.com/office/drawing/2014/main" id="{1F2FEF0A-471B-7AED-3CB1-50304B5F2094}"/>
                </a:ext>
              </a:extLst>
            </p:cNvPr>
            <p:cNvSpPr txBox="1"/>
            <p:nvPr/>
          </p:nvSpPr>
          <p:spPr>
            <a:xfrm>
              <a:off x="6774901" y="2727567"/>
              <a:ext cx="961201" cy="92333"/>
            </a:xfrm>
            <a:prstGeom prst="rect">
              <a:avLst/>
            </a:prstGeom>
            <a:noFill/>
            <a:ln>
              <a:noFill/>
            </a:ln>
          </p:spPr>
          <p:txBody>
            <a:bodyPr wrap="none" lIns="0" tIns="0" rIns="0" bIns="0" rtlCol="0">
              <a:spAutoFit/>
            </a:bodyPr>
            <a:lstStyle/>
            <a:p>
              <a:pPr defTabSz="239994">
                <a:tabLst>
                  <a:tab pos="239994" algn="l"/>
                </a:tabLst>
              </a:pPr>
              <a:r>
                <a:rPr lang="en-IN" sz="800" dirty="0">
                  <a:ln/>
                  <a:solidFill>
                    <a:srgbClr val="333333"/>
                  </a:solidFill>
                  <a:latin typeface="Arial"/>
                  <a:cs typeface="Arial"/>
                  <a:sym typeface="Arial"/>
                  <a:rtl val="0"/>
                </a:rPr>
                <a:t>• "Serving cell bad AND</a:t>
              </a:r>
            </a:p>
          </p:txBody>
        </p:sp>
        <p:sp>
          <p:nvSpPr>
            <p:cNvPr id="164" name="TextBox 163">
              <a:extLst>
                <a:ext uri="{FF2B5EF4-FFF2-40B4-BE49-F238E27FC236}">
                  <a16:creationId xmlns:a16="http://schemas.microsoft.com/office/drawing/2014/main" id="{FBD92E9F-90AE-0B73-A637-4FB7366365C2}"/>
                </a:ext>
              </a:extLst>
            </p:cNvPr>
            <p:cNvSpPr txBox="1"/>
            <p:nvPr/>
          </p:nvSpPr>
          <p:spPr>
            <a:xfrm>
              <a:off x="6868360" y="2830432"/>
              <a:ext cx="784363" cy="92333"/>
            </a:xfrm>
            <a:prstGeom prst="rect">
              <a:avLst/>
            </a:prstGeom>
            <a:noFill/>
            <a:ln>
              <a:noFill/>
            </a:ln>
          </p:spPr>
          <p:txBody>
            <a:bodyPr wrap="none" lIns="0" tIns="0" rIns="0" bIns="0" rtlCol="0">
              <a:spAutoFit/>
            </a:bodyPr>
            <a:lstStyle/>
            <a:p>
              <a:pPr defTabSz="239994">
                <a:tabLst>
                  <a:tab pos="239994" algn="l"/>
                </a:tabLst>
              </a:pPr>
              <a:r>
                <a:rPr lang="en-IN" sz="800" dirty="0">
                  <a:ln/>
                  <a:solidFill>
                    <a:srgbClr val="333333"/>
                  </a:solidFill>
                  <a:latin typeface="Arial"/>
                  <a:cs typeface="Arial"/>
                  <a:sym typeface="Arial"/>
                  <a:rtl val="0"/>
                </a:rPr>
                <a:t>neighbor cell good"</a:t>
              </a:r>
            </a:p>
          </p:txBody>
        </p:sp>
      </p:grpSp>
      <p:grpSp>
        <p:nvGrpSpPr>
          <p:cNvPr id="165" name="Graphic 4">
            <a:extLst>
              <a:ext uri="{FF2B5EF4-FFF2-40B4-BE49-F238E27FC236}">
                <a16:creationId xmlns:a16="http://schemas.microsoft.com/office/drawing/2014/main" id="{428D2440-69FC-611D-04B6-97B7CD4E7567}"/>
              </a:ext>
            </a:extLst>
          </p:cNvPr>
          <p:cNvGrpSpPr/>
          <p:nvPr/>
        </p:nvGrpSpPr>
        <p:grpSpPr>
          <a:xfrm>
            <a:off x="9843307" y="3881855"/>
            <a:ext cx="2107392" cy="906045"/>
            <a:chOff x="6772881" y="2944728"/>
            <a:chExt cx="1874845" cy="679534"/>
          </a:xfrm>
        </p:grpSpPr>
        <p:sp>
          <p:nvSpPr>
            <p:cNvPr id="166" name="Freeform: Shape 165">
              <a:extLst>
                <a:ext uri="{FF2B5EF4-FFF2-40B4-BE49-F238E27FC236}">
                  <a16:creationId xmlns:a16="http://schemas.microsoft.com/office/drawing/2014/main" id="{BE3EED88-029F-C697-4A23-F6944CBB11C0}"/>
                </a:ext>
              </a:extLst>
            </p:cNvPr>
            <p:cNvSpPr/>
            <p:nvPr/>
          </p:nvSpPr>
          <p:spPr>
            <a:xfrm>
              <a:off x="6772881" y="2944728"/>
              <a:ext cx="1874845" cy="679534"/>
            </a:xfrm>
            <a:custGeom>
              <a:avLst/>
              <a:gdLst>
                <a:gd name="connsiteX0" fmla="*/ 1776526 w 1869196"/>
                <a:gd name="connsiteY0" fmla="*/ 450 h 548612"/>
                <a:gd name="connsiteX1" fmla="*/ 1869986 w 1869196"/>
                <a:gd name="connsiteY1" fmla="*/ 69027 h 548612"/>
                <a:gd name="connsiteX2" fmla="*/ 1869986 w 1869196"/>
                <a:gd name="connsiteY2" fmla="*/ 480486 h 548612"/>
                <a:gd name="connsiteX3" fmla="*/ 1776526 w 1869196"/>
                <a:gd name="connsiteY3" fmla="*/ 549062 h 548612"/>
                <a:gd name="connsiteX4" fmla="*/ 94250 w 1869196"/>
                <a:gd name="connsiteY4" fmla="*/ 549062 h 548612"/>
                <a:gd name="connsiteX5" fmla="*/ 790 w 1869196"/>
                <a:gd name="connsiteY5" fmla="*/ 480486 h 548612"/>
                <a:gd name="connsiteX6" fmla="*/ 790 w 1869196"/>
                <a:gd name="connsiteY6" fmla="*/ 69027 h 548612"/>
                <a:gd name="connsiteX7" fmla="*/ 94250 w 1869196"/>
                <a:gd name="connsiteY7" fmla="*/ 450 h 54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9196" h="548612">
                  <a:moveTo>
                    <a:pt x="1776526" y="450"/>
                  </a:moveTo>
                  <a:cubicBezTo>
                    <a:pt x="1828143" y="450"/>
                    <a:pt x="1869986" y="31153"/>
                    <a:pt x="1869986" y="69027"/>
                  </a:cubicBezTo>
                  <a:lnTo>
                    <a:pt x="1869986" y="480486"/>
                  </a:lnTo>
                  <a:cubicBezTo>
                    <a:pt x="1869986" y="518360"/>
                    <a:pt x="1828143" y="549062"/>
                    <a:pt x="1776526" y="549062"/>
                  </a:cubicBezTo>
                  <a:lnTo>
                    <a:pt x="94250" y="549062"/>
                  </a:lnTo>
                  <a:cubicBezTo>
                    <a:pt x="42633" y="549062"/>
                    <a:pt x="790" y="518360"/>
                    <a:pt x="790" y="480486"/>
                  </a:cubicBezTo>
                  <a:lnTo>
                    <a:pt x="790" y="69027"/>
                  </a:lnTo>
                  <a:cubicBezTo>
                    <a:pt x="790" y="31153"/>
                    <a:pt x="42633" y="450"/>
                    <a:pt x="94250" y="450"/>
                  </a:cubicBezTo>
                  <a:close/>
                </a:path>
              </a:pathLst>
            </a:custGeom>
            <a:solidFill>
              <a:srgbClr val="FFF3E0"/>
            </a:solidFill>
            <a:ln w="18690" cap="flat">
              <a:solidFill>
                <a:srgbClr val="FF9800"/>
              </a:solidFill>
              <a:prstDash val="solid"/>
              <a:miter/>
            </a:ln>
          </p:spPr>
          <p:txBody>
            <a:bodyPr rtlCol="0" anchor="ctr"/>
            <a:lstStyle/>
            <a:p>
              <a:endParaRPr lang="en-IN" sz="1600"/>
            </a:p>
          </p:txBody>
        </p:sp>
        <p:sp>
          <p:nvSpPr>
            <p:cNvPr id="167" name="TextBox 166">
              <a:extLst>
                <a:ext uri="{FF2B5EF4-FFF2-40B4-BE49-F238E27FC236}">
                  <a16:creationId xmlns:a16="http://schemas.microsoft.com/office/drawing/2014/main" id="{3F59B432-BE2A-029B-4A35-93D5F5AAF3D7}"/>
                </a:ext>
              </a:extLst>
            </p:cNvPr>
            <p:cNvSpPr txBox="1"/>
            <p:nvPr/>
          </p:nvSpPr>
          <p:spPr>
            <a:xfrm>
              <a:off x="7176778" y="2981300"/>
              <a:ext cx="788642" cy="123159"/>
            </a:xfrm>
            <a:prstGeom prst="rect">
              <a:avLst/>
            </a:prstGeom>
            <a:noFill/>
            <a:ln>
              <a:noFill/>
            </a:ln>
          </p:spPr>
          <p:txBody>
            <a:bodyPr wrap="none" lIns="0" tIns="0" rIns="0" bIns="0" rtlCol="0">
              <a:spAutoFit/>
            </a:bodyPr>
            <a:lstStyle/>
            <a:p>
              <a:pPr defTabSz="239994">
                <a:tabLst>
                  <a:tab pos="239994" algn="l"/>
                </a:tabLst>
              </a:pPr>
              <a:r>
                <a:rPr lang="en-IN" sz="1067" b="1" dirty="0">
                  <a:ln/>
                  <a:solidFill>
                    <a:srgbClr val="FF9800"/>
                  </a:solidFill>
                  <a:latin typeface="Arial"/>
                  <a:cs typeface="Arial"/>
                  <a:sym typeface="Arial"/>
                  <a:rtl val="0"/>
                </a:rPr>
                <a:t>Compared to:</a:t>
              </a:r>
            </a:p>
          </p:txBody>
        </p:sp>
        <p:sp>
          <p:nvSpPr>
            <p:cNvPr id="168" name="Freeform: Shape 167">
              <a:extLst>
                <a:ext uri="{FF2B5EF4-FFF2-40B4-BE49-F238E27FC236}">
                  <a16:creationId xmlns:a16="http://schemas.microsoft.com/office/drawing/2014/main" id="{31F2FA51-BD47-C865-C303-E579B2B872A1}"/>
                </a:ext>
              </a:extLst>
            </p:cNvPr>
            <p:cNvSpPr/>
            <p:nvPr/>
          </p:nvSpPr>
          <p:spPr>
            <a:xfrm>
              <a:off x="6959800" y="3184746"/>
              <a:ext cx="1495356" cy="6857"/>
            </a:xfrm>
            <a:custGeom>
              <a:avLst/>
              <a:gdLst>
                <a:gd name="connsiteX0" fmla="*/ 790 w 1495356"/>
                <a:gd name="connsiteY0" fmla="*/ 450 h 6857"/>
                <a:gd name="connsiteX1" fmla="*/ 1496147 w 1495356"/>
                <a:gd name="connsiteY1" fmla="*/ 450 h 6857"/>
              </a:gdLst>
              <a:ahLst/>
              <a:cxnLst>
                <a:cxn ang="0">
                  <a:pos x="connsiteX0" y="connsiteY0"/>
                </a:cxn>
                <a:cxn ang="0">
                  <a:pos x="connsiteX1" y="connsiteY1"/>
                </a:cxn>
              </a:cxnLst>
              <a:rect l="l" t="t" r="r" b="b"/>
              <a:pathLst>
                <a:path w="1495356" h="6857">
                  <a:moveTo>
                    <a:pt x="790" y="450"/>
                  </a:moveTo>
                  <a:lnTo>
                    <a:pt x="1496147" y="450"/>
                  </a:lnTo>
                </a:path>
              </a:pathLst>
            </a:custGeom>
            <a:ln w="9345" cap="flat">
              <a:solidFill>
                <a:srgbClr val="FF9800"/>
              </a:solidFill>
              <a:prstDash val="solid"/>
              <a:miter/>
            </a:ln>
          </p:spPr>
          <p:txBody>
            <a:bodyPr rtlCol="0" anchor="ctr"/>
            <a:lstStyle/>
            <a:p>
              <a:endParaRPr lang="en-IN" sz="1600"/>
            </a:p>
          </p:txBody>
        </p:sp>
        <p:sp>
          <p:nvSpPr>
            <p:cNvPr id="169" name="TextBox 168">
              <a:extLst>
                <a:ext uri="{FF2B5EF4-FFF2-40B4-BE49-F238E27FC236}">
                  <a16:creationId xmlns:a16="http://schemas.microsoft.com/office/drawing/2014/main" id="{1670FB18-D914-67A4-85A0-A225A80F7F7D}"/>
                </a:ext>
              </a:extLst>
            </p:cNvPr>
            <p:cNvSpPr txBox="1"/>
            <p:nvPr/>
          </p:nvSpPr>
          <p:spPr>
            <a:xfrm>
              <a:off x="6774901" y="3207603"/>
              <a:ext cx="1203640" cy="92333"/>
            </a:xfrm>
            <a:prstGeom prst="rect">
              <a:avLst/>
            </a:prstGeom>
            <a:noFill/>
            <a:ln>
              <a:noFill/>
            </a:ln>
          </p:spPr>
          <p:txBody>
            <a:bodyPr wrap="none" lIns="0" tIns="0" rIns="0" bIns="0" rtlCol="0">
              <a:spAutoFit/>
            </a:bodyPr>
            <a:lstStyle/>
            <a:p>
              <a:pPr defTabSz="239994">
                <a:tabLst>
                  <a:tab pos="239994" algn="l"/>
                </a:tabLst>
              </a:pPr>
              <a:r>
                <a:rPr lang="en-IN" sz="800" dirty="0">
                  <a:ln/>
                  <a:solidFill>
                    <a:srgbClr val="333333"/>
                  </a:solidFill>
                  <a:latin typeface="Arial"/>
                  <a:cs typeface="Arial"/>
                  <a:sym typeface="Arial"/>
                  <a:rtl val="0"/>
                </a:rPr>
                <a:t>• A2: Only checks serving cell</a:t>
              </a:r>
            </a:p>
          </p:txBody>
        </p:sp>
        <p:sp>
          <p:nvSpPr>
            <p:cNvPr id="170" name="TextBox 169">
              <a:extLst>
                <a:ext uri="{FF2B5EF4-FFF2-40B4-BE49-F238E27FC236}">
                  <a16:creationId xmlns:a16="http://schemas.microsoft.com/office/drawing/2014/main" id="{4E7E2908-CD4A-BE35-4846-D299363B2E3B}"/>
                </a:ext>
              </a:extLst>
            </p:cNvPr>
            <p:cNvSpPr txBox="1"/>
            <p:nvPr/>
          </p:nvSpPr>
          <p:spPr>
            <a:xfrm>
              <a:off x="6774901" y="3344756"/>
              <a:ext cx="1051047" cy="92333"/>
            </a:xfrm>
            <a:prstGeom prst="rect">
              <a:avLst/>
            </a:prstGeom>
            <a:noFill/>
            <a:ln>
              <a:noFill/>
            </a:ln>
          </p:spPr>
          <p:txBody>
            <a:bodyPr wrap="none" lIns="0" tIns="0" rIns="0" bIns="0" rtlCol="0">
              <a:spAutoFit/>
            </a:bodyPr>
            <a:lstStyle/>
            <a:p>
              <a:pPr defTabSz="239994">
                <a:tabLst>
                  <a:tab pos="239994" algn="l"/>
                </a:tabLst>
              </a:pPr>
              <a:r>
                <a:rPr lang="en-IN" sz="800" dirty="0">
                  <a:ln/>
                  <a:solidFill>
                    <a:srgbClr val="333333"/>
                  </a:solidFill>
                  <a:latin typeface="Arial"/>
                  <a:cs typeface="Arial"/>
                  <a:sym typeface="Arial"/>
                  <a:rtl val="0"/>
                </a:rPr>
                <a:t>• A3: Relative comparison</a:t>
              </a:r>
            </a:p>
          </p:txBody>
        </p:sp>
        <p:sp>
          <p:nvSpPr>
            <p:cNvPr id="171" name="TextBox 170">
              <a:extLst>
                <a:ext uri="{FF2B5EF4-FFF2-40B4-BE49-F238E27FC236}">
                  <a16:creationId xmlns:a16="http://schemas.microsoft.com/office/drawing/2014/main" id="{230EBF95-81A4-72D9-990A-ED151653272D}"/>
                </a:ext>
              </a:extLst>
            </p:cNvPr>
            <p:cNvSpPr txBox="1"/>
            <p:nvPr/>
          </p:nvSpPr>
          <p:spPr>
            <a:xfrm>
              <a:off x="6774901" y="3481909"/>
              <a:ext cx="1266390" cy="92333"/>
            </a:xfrm>
            <a:prstGeom prst="rect">
              <a:avLst/>
            </a:prstGeom>
            <a:noFill/>
            <a:ln>
              <a:noFill/>
            </a:ln>
          </p:spPr>
          <p:txBody>
            <a:bodyPr wrap="none" lIns="0" tIns="0" rIns="0" bIns="0" rtlCol="0">
              <a:spAutoFit/>
            </a:bodyPr>
            <a:lstStyle/>
            <a:p>
              <a:pPr defTabSz="239994">
                <a:tabLst>
                  <a:tab pos="239994" algn="l"/>
                </a:tabLst>
              </a:pPr>
              <a:r>
                <a:rPr lang="en-IN" sz="800" dirty="0">
                  <a:ln/>
                  <a:solidFill>
                    <a:srgbClr val="333333"/>
                  </a:solidFill>
                  <a:latin typeface="Arial"/>
                  <a:cs typeface="Arial"/>
                  <a:sym typeface="Arial"/>
                  <a:rtl val="0"/>
                </a:rPr>
                <a:t>• A4: Only checks neighbor cell</a:t>
              </a:r>
            </a:p>
          </p:txBody>
        </p:sp>
      </p:grpSp>
    </p:spTree>
    <p:extLst>
      <p:ext uri="{BB962C8B-B14F-4D97-AF65-F5344CB8AC3E}">
        <p14:creationId xmlns:p14="http://schemas.microsoft.com/office/powerpoint/2010/main" val="29802439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DC357-C386-183A-6157-B608ED060C1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91049DCE-5826-E2F5-7EF4-F54776A2A102}"/>
              </a:ext>
            </a:extLst>
          </p:cNvPr>
          <p:cNvSpPr txBox="1"/>
          <p:nvPr/>
        </p:nvSpPr>
        <p:spPr>
          <a:xfrm>
            <a:off x="2999974" y="340328"/>
            <a:ext cx="5899757" cy="287323"/>
          </a:xfrm>
          <a:prstGeom prst="rect">
            <a:avLst/>
          </a:prstGeom>
          <a:noFill/>
          <a:ln>
            <a:noFill/>
          </a:ln>
        </p:spPr>
        <p:txBody>
          <a:bodyPr wrap="none" lIns="0" tIns="0" rIns="0" bIns="0" rtlCol="0">
            <a:spAutoFit/>
          </a:bodyPr>
          <a:lstStyle/>
          <a:p>
            <a:pPr algn="ctr" defTabSz="239994">
              <a:tabLst>
                <a:tab pos="239994" algn="l"/>
              </a:tabLst>
            </a:pPr>
            <a:r>
              <a:rPr lang="en-IN" sz="1867" b="1" dirty="0">
                <a:ln/>
                <a:solidFill>
                  <a:srgbClr val="000000"/>
                </a:solidFill>
                <a:latin typeface="Arial"/>
                <a:cs typeface="Arial"/>
                <a:sym typeface="Arial"/>
                <a:rtl val="0"/>
              </a:rPr>
              <a:t>Event A6: Neighbor Cell Better Than Secondary Cell</a:t>
            </a:r>
          </a:p>
        </p:txBody>
      </p:sp>
      <p:sp>
        <p:nvSpPr>
          <p:cNvPr id="9" name="TextBox 8">
            <a:extLst>
              <a:ext uri="{FF2B5EF4-FFF2-40B4-BE49-F238E27FC236}">
                <a16:creationId xmlns:a16="http://schemas.microsoft.com/office/drawing/2014/main" id="{7AB93357-868C-DC6F-6BA9-F4951DC9E995}"/>
              </a:ext>
            </a:extLst>
          </p:cNvPr>
          <p:cNvSpPr txBox="1"/>
          <p:nvPr/>
        </p:nvSpPr>
        <p:spPr>
          <a:xfrm>
            <a:off x="4471786" y="693075"/>
            <a:ext cx="2956129" cy="205121"/>
          </a:xfrm>
          <a:prstGeom prst="rect">
            <a:avLst/>
          </a:prstGeom>
          <a:noFill/>
          <a:ln>
            <a:noFill/>
          </a:ln>
        </p:spPr>
        <p:txBody>
          <a:bodyPr wrap="none" lIns="0" tIns="0" rIns="0" bIns="0" rtlCol="0">
            <a:spAutoFit/>
          </a:bodyPr>
          <a:lstStyle/>
          <a:p>
            <a:pPr algn="ctr" defTabSz="239994">
              <a:tabLst>
                <a:tab pos="239994" algn="l"/>
              </a:tabLst>
            </a:pPr>
            <a:r>
              <a:rPr lang="en-IN" sz="1333" dirty="0">
                <a:ln/>
                <a:solidFill>
                  <a:srgbClr val="000000"/>
                </a:solidFill>
                <a:latin typeface="Arial"/>
                <a:cs typeface="Arial"/>
                <a:sym typeface="Arial"/>
                <a:rtl val="0"/>
              </a:rPr>
              <a:t>Carrier Aggregation Scenario in 5G NR</a:t>
            </a:r>
          </a:p>
        </p:txBody>
      </p:sp>
      <p:sp>
        <p:nvSpPr>
          <p:cNvPr id="10" name="Freeform: Shape 9">
            <a:extLst>
              <a:ext uri="{FF2B5EF4-FFF2-40B4-BE49-F238E27FC236}">
                <a16:creationId xmlns:a16="http://schemas.microsoft.com/office/drawing/2014/main" id="{892965EC-D8C4-5138-C987-86068C752626}"/>
              </a:ext>
            </a:extLst>
          </p:cNvPr>
          <p:cNvSpPr/>
          <p:nvPr/>
        </p:nvSpPr>
        <p:spPr>
          <a:xfrm>
            <a:off x="1568938" y="4963494"/>
            <a:ext cx="9248597" cy="11757"/>
          </a:xfrm>
          <a:custGeom>
            <a:avLst/>
            <a:gdLst>
              <a:gd name="connsiteX0" fmla="*/ 0 w 6936448"/>
              <a:gd name="connsiteY0" fmla="*/ 0 h 8818"/>
              <a:gd name="connsiteX1" fmla="*/ 6936448 w 6936448"/>
              <a:gd name="connsiteY1" fmla="*/ 0 h 8818"/>
            </a:gdLst>
            <a:ahLst/>
            <a:cxnLst>
              <a:cxn ang="0">
                <a:pos x="connsiteX0" y="connsiteY0"/>
              </a:cxn>
              <a:cxn ang="0">
                <a:pos x="connsiteX1" y="connsiteY1"/>
              </a:cxn>
            </a:cxnLst>
            <a:rect l="l" t="t" r="r" b="b"/>
            <a:pathLst>
              <a:path w="6936448" h="8818">
                <a:moveTo>
                  <a:pt x="0" y="0"/>
                </a:moveTo>
                <a:lnTo>
                  <a:pt x="6936448" y="0"/>
                </a:lnTo>
              </a:path>
            </a:pathLst>
          </a:custGeom>
          <a:ln w="24330" cap="flat">
            <a:solidFill>
              <a:srgbClr val="333333"/>
            </a:solidFill>
            <a:prstDash val="solid"/>
            <a:miter/>
          </a:ln>
        </p:spPr>
        <p:txBody>
          <a:bodyPr rtlCol="0" anchor="ctr"/>
          <a:lstStyle/>
          <a:p>
            <a:pPr algn="ctr"/>
            <a:endParaRPr lang="en-IN" sz="2133"/>
          </a:p>
        </p:txBody>
      </p:sp>
      <p:sp>
        <p:nvSpPr>
          <p:cNvPr id="11" name="Freeform: Shape 10">
            <a:extLst>
              <a:ext uri="{FF2B5EF4-FFF2-40B4-BE49-F238E27FC236}">
                <a16:creationId xmlns:a16="http://schemas.microsoft.com/office/drawing/2014/main" id="{3F8F18E8-6C23-40F7-5293-8B53ED0E1167}"/>
              </a:ext>
            </a:extLst>
          </p:cNvPr>
          <p:cNvSpPr/>
          <p:nvPr/>
        </p:nvSpPr>
        <p:spPr>
          <a:xfrm>
            <a:off x="1568938" y="1436014"/>
            <a:ext cx="16225" cy="3527479"/>
          </a:xfrm>
          <a:custGeom>
            <a:avLst/>
            <a:gdLst>
              <a:gd name="connsiteX0" fmla="*/ 0 w 12169"/>
              <a:gd name="connsiteY0" fmla="*/ 0 h 2645609"/>
              <a:gd name="connsiteX1" fmla="*/ 0 w 12169"/>
              <a:gd name="connsiteY1" fmla="*/ 2645610 h 2645609"/>
            </a:gdLst>
            <a:ahLst/>
            <a:cxnLst>
              <a:cxn ang="0">
                <a:pos x="connsiteX0" y="connsiteY0"/>
              </a:cxn>
              <a:cxn ang="0">
                <a:pos x="connsiteX1" y="connsiteY1"/>
              </a:cxn>
            </a:cxnLst>
            <a:rect l="l" t="t" r="r" b="b"/>
            <a:pathLst>
              <a:path w="12169" h="2645609">
                <a:moveTo>
                  <a:pt x="0" y="0"/>
                </a:moveTo>
                <a:lnTo>
                  <a:pt x="0" y="2645610"/>
                </a:lnTo>
              </a:path>
            </a:pathLst>
          </a:custGeom>
          <a:ln w="24330" cap="flat">
            <a:solidFill>
              <a:srgbClr val="333333"/>
            </a:solidFill>
            <a:prstDash val="solid"/>
            <a:miter/>
          </a:ln>
        </p:spPr>
        <p:txBody>
          <a:bodyPr rtlCol="0" anchor="ctr"/>
          <a:lstStyle/>
          <a:p>
            <a:pPr algn="ctr"/>
            <a:endParaRPr lang="en-IN" sz="2133"/>
          </a:p>
        </p:txBody>
      </p:sp>
      <p:sp>
        <p:nvSpPr>
          <p:cNvPr id="12" name="TextBox 11">
            <a:extLst>
              <a:ext uri="{FF2B5EF4-FFF2-40B4-BE49-F238E27FC236}">
                <a16:creationId xmlns:a16="http://schemas.microsoft.com/office/drawing/2014/main" id="{79C5E86D-2A89-1F58-B408-040BEDF3DAB0}"/>
              </a:ext>
            </a:extLst>
          </p:cNvPr>
          <p:cNvSpPr txBox="1"/>
          <p:nvPr/>
        </p:nvSpPr>
        <p:spPr>
          <a:xfrm>
            <a:off x="5721988" y="5153225"/>
            <a:ext cx="764697" cy="205121"/>
          </a:xfrm>
          <a:prstGeom prst="rect">
            <a:avLst/>
          </a:prstGeom>
          <a:noFill/>
          <a:ln>
            <a:noFill/>
          </a:ln>
        </p:spPr>
        <p:txBody>
          <a:bodyPr wrap="none" lIns="0" tIns="0" rIns="0" bIns="0" rtlCol="0">
            <a:spAutoFit/>
          </a:bodyPr>
          <a:lstStyle/>
          <a:p>
            <a:pPr algn="ctr" defTabSz="239994">
              <a:tabLst>
                <a:tab pos="239994" algn="l"/>
              </a:tabLst>
            </a:pPr>
            <a:r>
              <a:rPr lang="en-IN" sz="1333" dirty="0">
                <a:ln/>
                <a:solidFill>
                  <a:srgbClr val="000000"/>
                </a:solidFill>
                <a:latin typeface="Arial"/>
                <a:cs typeface="Arial"/>
                <a:sym typeface="Arial"/>
                <a:rtl val="0"/>
              </a:rPr>
              <a:t>Time (ms)</a:t>
            </a:r>
          </a:p>
        </p:txBody>
      </p:sp>
      <p:sp>
        <p:nvSpPr>
          <p:cNvPr id="13" name="Freeform: Shape 12">
            <a:extLst>
              <a:ext uri="{FF2B5EF4-FFF2-40B4-BE49-F238E27FC236}">
                <a16:creationId xmlns:a16="http://schemas.microsoft.com/office/drawing/2014/main" id="{C6CC7FBE-2C4B-FE3A-7F14-0FC96F8D2A16}"/>
              </a:ext>
            </a:extLst>
          </p:cNvPr>
          <p:cNvSpPr/>
          <p:nvPr/>
        </p:nvSpPr>
        <p:spPr>
          <a:xfrm>
            <a:off x="2704732" y="4963494"/>
            <a:ext cx="16225" cy="58791"/>
          </a:xfrm>
          <a:custGeom>
            <a:avLst/>
            <a:gdLst>
              <a:gd name="connsiteX0" fmla="*/ 0 w 12169"/>
              <a:gd name="connsiteY0" fmla="*/ 0 h 44093"/>
              <a:gd name="connsiteX1" fmla="*/ 0 w 12169"/>
              <a:gd name="connsiteY1" fmla="*/ 44093 h 44093"/>
            </a:gdLst>
            <a:ahLst/>
            <a:cxnLst>
              <a:cxn ang="0">
                <a:pos x="connsiteX0" y="connsiteY0"/>
              </a:cxn>
              <a:cxn ang="0">
                <a:pos x="connsiteX1" y="connsiteY1"/>
              </a:cxn>
            </a:cxnLst>
            <a:rect l="l" t="t" r="r" b="b"/>
            <a:pathLst>
              <a:path w="12169" h="44093">
                <a:moveTo>
                  <a:pt x="0" y="0"/>
                </a:moveTo>
                <a:lnTo>
                  <a:pt x="0" y="44093"/>
                </a:lnTo>
              </a:path>
            </a:pathLst>
          </a:custGeom>
          <a:ln w="12165" cap="flat">
            <a:solidFill>
              <a:srgbClr val="333333"/>
            </a:solidFill>
            <a:prstDash val="solid"/>
            <a:miter/>
          </a:ln>
        </p:spPr>
        <p:txBody>
          <a:bodyPr rtlCol="0" anchor="ctr"/>
          <a:lstStyle/>
          <a:p>
            <a:pPr algn="ctr"/>
            <a:endParaRPr lang="en-IN" sz="2133"/>
          </a:p>
        </p:txBody>
      </p:sp>
      <p:sp>
        <p:nvSpPr>
          <p:cNvPr id="14" name="Freeform: Shape 13">
            <a:extLst>
              <a:ext uri="{FF2B5EF4-FFF2-40B4-BE49-F238E27FC236}">
                <a16:creationId xmlns:a16="http://schemas.microsoft.com/office/drawing/2014/main" id="{FA172B9A-55A3-0EAA-9759-ACEDCB07D614}"/>
              </a:ext>
            </a:extLst>
          </p:cNvPr>
          <p:cNvSpPr/>
          <p:nvPr/>
        </p:nvSpPr>
        <p:spPr>
          <a:xfrm>
            <a:off x="4327292" y="4963494"/>
            <a:ext cx="16225" cy="58791"/>
          </a:xfrm>
          <a:custGeom>
            <a:avLst/>
            <a:gdLst>
              <a:gd name="connsiteX0" fmla="*/ 0 w 12169"/>
              <a:gd name="connsiteY0" fmla="*/ 0 h 44093"/>
              <a:gd name="connsiteX1" fmla="*/ 0 w 12169"/>
              <a:gd name="connsiteY1" fmla="*/ 44093 h 44093"/>
            </a:gdLst>
            <a:ahLst/>
            <a:cxnLst>
              <a:cxn ang="0">
                <a:pos x="connsiteX0" y="connsiteY0"/>
              </a:cxn>
              <a:cxn ang="0">
                <a:pos x="connsiteX1" y="connsiteY1"/>
              </a:cxn>
            </a:cxnLst>
            <a:rect l="l" t="t" r="r" b="b"/>
            <a:pathLst>
              <a:path w="12169" h="44093">
                <a:moveTo>
                  <a:pt x="0" y="0"/>
                </a:moveTo>
                <a:lnTo>
                  <a:pt x="0" y="44093"/>
                </a:lnTo>
              </a:path>
            </a:pathLst>
          </a:custGeom>
          <a:ln w="12165" cap="flat">
            <a:solidFill>
              <a:srgbClr val="333333"/>
            </a:solidFill>
            <a:prstDash val="solid"/>
            <a:miter/>
          </a:ln>
        </p:spPr>
        <p:txBody>
          <a:bodyPr rtlCol="0" anchor="ctr"/>
          <a:lstStyle/>
          <a:p>
            <a:pPr algn="ctr"/>
            <a:endParaRPr lang="en-IN" sz="2133"/>
          </a:p>
        </p:txBody>
      </p:sp>
      <p:sp>
        <p:nvSpPr>
          <p:cNvPr id="15" name="Freeform: Shape 14">
            <a:extLst>
              <a:ext uri="{FF2B5EF4-FFF2-40B4-BE49-F238E27FC236}">
                <a16:creationId xmlns:a16="http://schemas.microsoft.com/office/drawing/2014/main" id="{D7B53523-1D97-5528-C483-0D8D681ADF25}"/>
              </a:ext>
            </a:extLst>
          </p:cNvPr>
          <p:cNvSpPr/>
          <p:nvPr/>
        </p:nvSpPr>
        <p:spPr>
          <a:xfrm>
            <a:off x="5949853" y="4963494"/>
            <a:ext cx="16225" cy="58791"/>
          </a:xfrm>
          <a:custGeom>
            <a:avLst/>
            <a:gdLst>
              <a:gd name="connsiteX0" fmla="*/ 0 w 12169"/>
              <a:gd name="connsiteY0" fmla="*/ 0 h 44093"/>
              <a:gd name="connsiteX1" fmla="*/ 0 w 12169"/>
              <a:gd name="connsiteY1" fmla="*/ 44093 h 44093"/>
            </a:gdLst>
            <a:ahLst/>
            <a:cxnLst>
              <a:cxn ang="0">
                <a:pos x="connsiteX0" y="connsiteY0"/>
              </a:cxn>
              <a:cxn ang="0">
                <a:pos x="connsiteX1" y="connsiteY1"/>
              </a:cxn>
            </a:cxnLst>
            <a:rect l="l" t="t" r="r" b="b"/>
            <a:pathLst>
              <a:path w="12169" h="44093">
                <a:moveTo>
                  <a:pt x="0" y="0"/>
                </a:moveTo>
                <a:lnTo>
                  <a:pt x="0" y="44093"/>
                </a:lnTo>
              </a:path>
            </a:pathLst>
          </a:custGeom>
          <a:ln w="12165" cap="flat">
            <a:solidFill>
              <a:srgbClr val="333333"/>
            </a:solidFill>
            <a:prstDash val="solid"/>
            <a:miter/>
          </a:ln>
        </p:spPr>
        <p:txBody>
          <a:bodyPr rtlCol="0" anchor="ctr"/>
          <a:lstStyle/>
          <a:p>
            <a:pPr algn="ctr"/>
            <a:endParaRPr lang="en-IN" sz="2133"/>
          </a:p>
        </p:txBody>
      </p:sp>
      <p:sp>
        <p:nvSpPr>
          <p:cNvPr id="16" name="Freeform: Shape 15">
            <a:extLst>
              <a:ext uri="{FF2B5EF4-FFF2-40B4-BE49-F238E27FC236}">
                <a16:creationId xmlns:a16="http://schemas.microsoft.com/office/drawing/2014/main" id="{794E2516-DB9D-BAE5-D160-802081E2B32A}"/>
              </a:ext>
            </a:extLst>
          </p:cNvPr>
          <p:cNvSpPr/>
          <p:nvPr/>
        </p:nvSpPr>
        <p:spPr>
          <a:xfrm>
            <a:off x="7572414" y="4963494"/>
            <a:ext cx="16225" cy="58791"/>
          </a:xfrm>
          <a:custGeom>
            <a:avLst/>
            <a:gdLst>
              <a:gd name="connsiteX0" fmla="*/ 0 w 12169"/>
              <a:gd name="connsiteY0" fmla="*/ 0 h 44093"/>
              <a:gd name="connsiteX1" fmla="*/ 0 w 12169"/>
              <a:gd name="connsiteY1" fmla="*/ 44093 h 44093"/>
            </a:gdLst>
            <a:ahLst/>
            <a:cxnLst>
              <a:cxn ang="0">
                <a:pos x="connsiteX0" y="connsiteY0"/>
              </a:cxn>
              <a:cxn ang="0">
                <a:pos x="connsiteX1" y="connsiteY1"/>
              </a:cxn>
            </a:cxnLst>
            <a:rect l="l" t="t" r="r" b="b"/>
            <a:pathLst>
              <a:path w="12169" h="44093">
                <a:moveTo>
                  <a:pt x="0" y="0"/>
                </a:moveTo>
                <a:lnTo>
                  <a:pt x="0" y="44093"/>
                </a:lnTo>
              </a:path>
            </a:pathLst>
          </a:custGeom>
          <a:ln w="12165" cap="flat">
            <a:solidFill>
              <a:srgbClr val="333333"/>
            </a:solidFill>
            <a:prstDash val="solid"/>
            <a:miter/>
          </a:ln>
        </p:spPr>
        <p:txBody>
          <a:bodyPr rtlCol="0" anchor="ctr"/>
          <a:lstStyle/>
          <a:p>
            <a:pPr algn="ctr"/>
            <a:endParaRPr lang="en-IN" sz="2133"/>
          </a:p>
        </p:txBody>
      </p:sp>
      <p:sp>
        <p:nvSpPr>
          <p:cNvPr id="17" name="Freeform: Shape 16">
            <a:extLst>
              <a:ext uri="{FF2B5EF4-FFF2-40B4-BE49-F238E27FC236}">
                <a16:creationId xmlns:a16="http://schemas.microsoft.com/office/drawing/2014/main" id="{492718D2-4820-A3B7-52ED-1C4145F3062B}"/>
              </a:ext>
            </a:extLst>
          </p:cNvPr>
          <p:cNvSpPr/>
          <p:nvPr/>
        </p:nvSpPr>
        <p:spPr>
          <a:xfrm>
            <a:off x="9194974" y="4963494"/>
            <a:ext cx="16225" cy="58791"/>
          </a:xfrm>
          <a:custGeom>
            <a:avLst/>
            <a:gdLst>
              <a:gd name="connsiteX0" fmla="*/ 0 w 12169"/>
              <a:gd name="connsiteY0" fmla="*/ 0 h 44093"/>
              <a:gd name="connsiteX1" fmla="*/ 0 w 12169"/>
              <a:gd name="connsiteY1" fmla="*/ 44093 h 44093"/>
            </a:gdLst>
            <a:ahLst/>
            <a:cxnLst>
              <a:cxn ang="0">
                <a:pos x="connsiteX0" y="connsiteY0"/>
              </a:cxn>
              <a:cxn ang="0">
                <a:pos x="connsiteX1" y="connsiteY1"/>
              </a:cxn>
            </a:cxnLst>
            <a:rect l="l" t="t" r="r" b="b"/>
            <a:pathLst>
              <a:path w="12169" h="44093">
                <a:moveTo>
                  <a:pt x="0" y="0"/>
                </a:moveTo>
                <a:lnTo>
                  <a:pt x="0" y="44093"/>
                </a:lnTo>
              </a:path>
            </a:pathLst>
          </a:custGeom>
          <a:ln w="12165" cap="flat">
            <a:solidFill>
              <a:srgbClr val="333333"/>
            </a:solidFill>
            <a:prstDash val="solid"/>
            <a:miter/>
          </a:ln>
        </p:spPr>
        <p:txBody>
          <a:bodyPr rtlCol="0" anchor="ctr"/>
          <a:lstStyle/>
          <a:p>
            <a:pPr algn="ctr"/>
            <a:endParaRPr lang="en-IN" sz="2133"/>
          </a:p>
        </p:txBody>
      </p:sp>
      <p:sp>
        <p:nvSpPr>
          <p:cNvPr id="18" name="TextBox 17">
            <a:extLst>
              <a:ext uri="{FF2B5EF4-FFF2-40B4-BE49-F238E27FC236}">
                <a16:creationId xmlns:a16="http://schemas.microsoft.com/office/drawing/2014/main" id="{880974F6-880D-95F6-AF5A-F0870857534F}"/>
              </a:ext>
            </a:extLst>
          </p:cNvPr>
          <p:cNvSpPr txBox="1"/>
          <p:nvPr/>
        </p:nvSpPr>
        <p:spPr>
          <a:xfrm>
            <a:off x="2667058" y="5008358"/>
            <a:ext cx="75342" cy="164212"/>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000000"/>
                </a:solidFill>
                <a:latin typeface="Arial"/>
                <a:cs typeface="Arial"/>
                <a:sym typeface="Arial"/>
                <a:rtl val="0"/>
              </a:rPr>
              <a:t>0</a:t>
            </a:r>
          </a:p>
        </p:txBody>
      </p:sp>
      <p:sp>
        <p:nvSpPr>
          <p:cNvPr id="19" name="TextBox 18">
            <a:extLst>
              <a:ext uri="{FF2B5EF4-FFF2-40B4-BE49-F238E27FC236}">
                <a16:creationId xmlns:a16="http://schemas.microsoft.com/office/drawing/2014/main" id="{CA15AE6D-6338-BF12-6C27-C57B23E6214E}"/>
              </a:ext>
            </a:extLst>
          </p:cNvPr>
          <p:cNvSpPr txBox="1"/>
          <p:nvPr/>
        </p:nvSpPr>
        <p:spPr>
          <a:xfrm>
            <a:off x="4214278" y="5008358"/>
            <a:ext cx="226024" cy="164212"/>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000000"/>
                </a:solidFill>
                <a:latin typeface="Arial"/>
                <a:cs typeface="Arial"/>
                <a:sym typeface="Arial"/>
                <a:rtl val="0"/>
              </a:rPr>
              <a:t>200</a:t>
            </a:r>
          </a:p>
        </p:txBody>
      </p:sp>
      <p:sp>
        <p:nvSpPr>
          <p:cNvPr id="20" name="TextBox 19">
            <a:extLst>
              <a:ext uri="{FF2B5EF4-FFF2-40B4-BE49-F238E27FC236}">
                <a16:creationId xmlns:a16="http://schemas.microsoft.com/office/drawing/2014/main" id="{7FCBD7F9-D95C-F127-58D6-F86920096DCC}"/>
              </a:ext>
            </a:extLst>
          </p:cNvPr>
          <p:cNvSpPr txBox="1"/>
          <p:nvPr/>
        </p:nvSpPr>
        <p:spPr>
          <a:xfrm>
            <a:off x="5836838" y="5008358"/>
            <a:ext cx="226024" cy="164212"/>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000000"/>
                </a:solidFill>
                <a:latin typeface="Arial"/>
                <a:cs typeface="Arial"/>
                <a:sym typeface="Arial"/>
                <a:rtl val="0"/>
              </a:rPr>
              <a:t>400</a:t>
            </a:r>
          </a:p>
        </p:txBody>
      </p:sp>
      <p:sp>
        <p:nvSpPr>
          <p:cNvPr id="21" name="TextBox 20">
            <a:extLst>
              <a:ext uri="{FF2B5EF4-FFF2-40B4-BE49-F238E27FC236}">
                <a16:creationId xmlns:a16="http://schemas.microsoft.com/office/drawing/2014/main" id="{50773D97-9229-2C27-0568-61D18D65FA0D}"/>
              </a:ext>
            </a:extLst>
          </p:cNvPr>
          <p:cNvSpPr txBox="1"/>
          <p:nvPr/>
        </p:nvSpPr>
        <p:spPr>
          <a:xfrm>
            <a:off x="7459400" y="5008358"/>
            <a:ext cx="226024" cy="164212"/>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000000"/>
                </a:solidFill>
                <a:latin typeface="Arial"/>
                <a:cs typeface="Arial"/>
                <a:sym typeface="Arial"/>
                <a:rtl val="0"/>
              </a:rPr>
              <a:t>600</a:t>
            </a:r>
          </a:p>
        </p:txBody>
      </p:sp>
      <p:sp>
        <p:nvSpPr>
          <p:cNvPr id="22" name="TextBox 21">
            <a:extLst>
              <a:ext uri="{FF2B5EF4-FFF2-40B4-BE49-F238E27FC236}">
                <a16:creationId xmlns:a16="http://schemas.microsoft.com/office/drawing/2014/main" id="{05E869D6-E22F-8513-68C6-A6A74A0D3979}"/>
              </a:ext>
            </a:extLst>
          </p:cNvPr>
          <p:cNvSpPr txBox="1"/>
          <p:nvPr/>
        </p:nvSpPr>
        <p:spPr>
          <a:xfrm>
            <a:off x="9081961" y="5008358"/>
            <a:ext cx="226024" cy="164212"/>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000000"/>
                </a:solidFill>
                <a:latin typeface="Arial"/>
                <a:cs typeface="Arial"/>
                <a:sym typeface="Arial"/>
                <a:rtl val="0"/>
              </a:rPr>
              <a:t>800</a:t>
            </a:r>
          </a:p>
        </p:txBody>
      </p:sp>
      <p:sp>
        <p:nvSpPr>
          <p:cNvPr id="23" name="TextBox 22">
            <a:extLst>
              <a:ext uri="{FF2B5EF4-FFF2-40B4-BE49-F238E27FC236}">
                <a16:creationId xmlns:a16="http://schemas.microsoft.com/office/drawing/2014/main" id="{54037B27-C78F-37A9-EF4F-B26535916736}"/>
              </a:ext>
            </a:extLst>
          </p:cNvPr>
          <p:cNvSpPr txBox="1"/>
          <p:nvPr/>
        </p:nvSpPr>
        <p:spPr>
          <a:xfrm rot="16200000">
            <a:off x="183541" y="3097193"/>
            <a:ext cx="985975" cy="205121"/>
          </a:xfrm>
          <a:prstGeom prst="rect">
            <a:avLst/>
          </a:prstGeom>
          <a:noFill/>
          <a:ln>
            <a:noFill/>
          </a:ln>
        </p:spPr>
        <p:txBody>
          <a:bodyPr wrap="none" lIns="0" tIns="0" rIns="0" bIns="0" rtlCol="0">
            <a:spAutoFit/>
          </a:bodyPr>
          <a:lstStyle/>
          <a:p>
            <a:pPr algn="ctr" defTabSz="239994">
              <a:tabLst>
                <a:tab pos="239994" algn="l"/>
              </a:tabLst>
            </a:pPr>
            <a:r>
              <a:rPr lang="en-IN" sz="1333" dirty="0">
                <a:ln/>
                <a:solidFill>
                  <a:srgbClr val="000000"/>
                </a:solidFill>
                <a:latin typeface="Arial"/>
                <a:cs typeface="Arial"/>
                <a:sym typeface="Arial"/>
                <a:rtl val="0"/>
              </a:rPr>
              <a:t>RSRP (dBm)</a:t>
            </a:r>
          </a:p>
        </p:txBody>
      </p:sp>
      <p:sp>
        <p:nvSpPr>
          <p:cNvPr id="24" name="Freeform: Shape 23">
            <a:extLst>
              <a:ext uri="{FF2B5EF4-FFF2-40B4-BE49-F238E27FC236}">
                <a16:creationId xmlns:a16="http://schemas.microsoft.com/office/drawing/2014/main" id="{8CC689FD-62CC-C22D-D605-C5B61B38DD0B}"/>
              </a:ext>
            </a:extLst>
          </p:cNvPr>
          <p:cNvSpPr/>
          <p:nvPr/>
        </p:nvSpPr>
        <p:spPr>
          <a:xfrm>
            <a:off x="1487809" y="1729971"/>
            <a:ext cx="81128" cy="11757"/>
          </a:xfrm>
          <a:custGeom>
            <a:avLst/>
            <a:gdLst>
              <a:gd name="connsiteX0" fmla="*/ 0 w 60846"/>
              <a:gd name="connsiteY0" fmla="*/ 0 h 8818"/>
              <a:gd name="connsiteX1" fmla="*/ 60846 w 60846"/>
              <a:gd name="connsiteY1" fmla="*/ 0 h 8818"/>
            </a:gdLst>
            <a:ahLst/>
            <a:cxnLst>
              <a:cxn ang="0">
                <a:pos x="connsiteX0" y="connsiteY0"/>
              </a:cxn>
              <a:cxn ang="0">
                <a:pos x="connsiteX1" y="connsiteY1"/>
              </a:cxn>
            </a:cxnLst>
            <a:rect l="l" t="t" r="r" b="b"/>
            <a:pathLst>
              <a:path w="60846" h="8818">
                <a:moveTo>
                  <a:pt x="0" y="0"/>
                </a:moveTo>
                <a:lnTo>
                  <a:pt x="60846" y="0"/>
                </a:lnTo>
              </a:path>
            </a:pathLst>
          </a:custGeom>
          <a:ln w="12165" cap="flat">
            <a:solidFill>
              <a:srgbClr val="333333"/>
            </a:solidFill>
            <a:prstDash val="solid"/>
            <a:miter/>
          </a:ln>
        </p:spPr>
        <p:txBody>
          <a:bodyPr rtlCol="0" anchor="ctr"/>
          <a:lstStyle/>
          <a:p>
            <a:pPr algn="ctr"/>
            <a:endParaRPr lang="en-IN" sz="2133"/>
          </a:p>
        </p:txBody>
      </p:sp>
      <p:sp>
        <p:nvSpPr>
          <p:cNvPr id="25" name="Freeform: Shape 24">
            <a:extLst>
              <a:ext uri="{FF2B5EF4-FFF2-40B4-BE49-F238E27FC236}">
                <a16:creationId xmlns:a16="http://schemas.microsoft.com/office/drawing/2014/main" id="{D51355CE-3FD4-49A5-6BB8-B734DC738BA0}"/>
              </a:ext>
            </a:extLst>
          </p:cNvPr>
          <p:cNvSpPr/>
          <p:nvPr/>
        </p:nvSpPr>
        <p:spPr>
          <a:xfrm>
            <a:off x="1487809" y="2317884"/>
            <a:ext cx="81128" cy="11757"/>
          </a:xfrm>
          <a:custGeom>
            <a:avLst/>
            <a:gdLst>
              <a:gd name="connsiteX0" fmla="*/ 0 w 60846"/>
              <a:gd name="connsiteY0" fmla="*/ 0 h 8818"/>
              <a:gd name="connsiteX1" fmla="*/ 60846 w 60846"/>
              <a:gd name="connsiteY1" fmla="*/ 0 h 8818"/>
            </a:gdLst>
            <a:ahLst/>
            <a:cxnLst>
              <a:cxn ang="0">
                <a:pos x="connsiteX0" y="connsiteY0"/>
              </a:cxn>
              <a:cxn ang="0">
                <a:pos x="connsiteX1" y="connsiteY1"/>
              </a:cxn>
            </a:cxnLst>
            <a:rect l="l" t="t" r="r" b="b"/>
            <a:pathLst>
              <a:path w="60846" h="8818">
                <a:moveTo>
                  <a:pt x="0" y="0"/>
                </a:moveTo>
                <a:lnTo>
                  <a:pt x="60846" y="0"/>
                </a:lnTo>
              </a:path>
            </a:pathLst>
          </a:custGeom>
          <a:ln w="12165" cap="flat">
            <a:solidFill>
              <a:srgbClr val="333333"/>
            </a:solidFill>
            <a:prstDash val="solid"/>
            <a:miter/>
          </a:ln>
        </p:spPr>
        <p:txBody>
          <a:bodyPr rtlCol="0" anchor="ctr"/>
          <a:lstStyle/>
          <a:p>
            <a:pPr algn="ctr"/>
            <a:endParaRPr lang="en-IN" sz="2133"/>
          </a:p>
        </p:txBody>
      </p:sp>
      <p:sp>
        <p:nvSpPr>
          <p:cNvPr id="26" name="Freeform: Shape 25">
            <a:extLst>
              <a:ext uri="{FF2B5EF4-FFF2-40B4-BE49-F238E27FC236}">
                <a16:creationId xmlns:a16="http://schemas.microsoft.com/office/drawing/2014/main" id="{43C677F6-079E-D873-3205-488D65DFABBC}"/>
              </a:ext>
            </a:extLst>
          </p:cNvPr>
          <p:cNvSpPr/>
          <p:nvPr/>
        </p:nvSpPr>
        <p:spPr>
          <a:xfrm>
            <a:off x="1487809" y="2905798"/>
            <a:ext cx="81128" cy="11757"/>
          </a:xfrm>
          <a:custGeom>
            <a:avLst/>
            <a:gdLst>
              <a:gd name="connsiteX0" fmla="*/ 0 w 60846"/>
              <a:gd name="connsiteY0" fmla="*/ 0 h 8818"/>
              <a:gd name="connsiteX1" fmla="*/ 60846 w 60846"/>
              <a:gd name="connsiteY1" fmla="*/ 0 h 8818"/>
            </a:gdLst>
            <a:ahLst/>
            <a:cxnLst>
              <a:cxn ang="0">
                <a:pos x="connsiteX0" y="connsiteY0"/>
              </a:cxn>
              <a:cxn ang="0">
                <a:pos x="connsiteX1" y="connsiteY1"/>
              </a:cxn>
            </a:cxnLst>
            <a:rect l="l" t="t" r="r" b="b"/>
            <a:pathLst>
              <a:path w="60846" h="8818">
                <a:moveTo>
                  <a:pt x="0" y="0"/>
                </a:moveTo>
                <a:lnTo>
                  <a:pt x="60846" y="0"/>
                </a:lnTo>
              </a:path>
            </a:pathLst>
          </a:custGeom>
          <a:ln w="12165" cap="flat">
            <a:solidFill>
              <a:srgbClr val="333333"/>
            </a:solidFill>
            <a:prstDash val="solid"/>
            <a:miter/>
          </a:ln>
        </p:spPr>
        <p:txBody>
          <a:bodyPr rtlCol="0" anchor="ctr"/>
          <a:lstStyle/>
          <a:p>
            <a:pPr algn="ctr"/>
            <a:endParaRPr lang="en-IN" sz="2133"/>
          </a:p>
        </p:txBody>
      </p:sp>
      <p:sp>
        <p:nvSpPr>
          <p:cNvPr id="27" name="Freeform: Shape 26">
            <a:extLst>
              <a:ext uri="{FF2B5EF4-FFF2-40B4-BE49-F238E27FC236}">
                <a16:creationId xmlns:a16="http://schemas.microsoft.com/office/drawing/2014/main" id="{E272A8E6-47CA-65F1-3E82-3E54A70EA518}"/>
              </a:ext>
            </a:extLst>
          </p:cNvPr>
          <p:cNvSpPr/>
          <p:nvPr/>
        </p:nvSpPr>
        <p:spPr>
          <a:xfrm>
            <a:off x="1487809" y="3493710"/>
            <a:ext cx="81128" cy="11757"/>
          </a:xfrm>
          <a:custGeom>
            <a:avLst/>
            <a:gdLst>
              <a:gd name="connsiteX0" fmla="*/ 0 w 60846"/>
              <a:gd name="connsiteY0" fmla="*/ 0 h 8818"/>
              <a:gd name="connsiteX1" fmla="*/ 60846 w 60846"/>
              <a:gd name="connsiteY1" fmla="*/ 0 h 8818"/>
            </a:gdLst>
            <a:ahLst/>
            <a:cxnLst>
              <a:cxn ang="0">
                <a:pos x="connsiteX0" y="connsiteY0"/>
              </a:cxn>
              <a:cxn ang="0">
                <a:pos x="connsiteX1" y="connsiteY1"/>
              </a:cxn>
            </a:cxnLst>
            <a:rect l="l" t="t" r="r" b="b"/>
            <a:pathLst>
              <a:path w="60846" h="8818">
                <a:moveTo>
                  <a:pt x="0" y="0"/>
                </a:moveTo>
                <a:lnTo>
                  <a:pt x="60846" y="0"/>
                </a:lnTo>
              </a:path>
            </a:pathLst>
          </a:custGeom>
          <a:ln w="12165" cap="flat">
            <a:solidFill>
              <a:srgbClr val="333333"/>
            </a:solidFill>
            <a:prstDash val="solid"/>
            <a:miter/>
          </a:ln>
        </p:spPr>
        <p:txBody>
          <a:bodyPr rtlCol="0" anchor="ctr"/>
          <a:lstStyle/>
          <a:p>
            <a:pPr algn="ctr"/>
            <a:endParaRPr lang="en-IN" sz="2133"/>
          </a:p>
        </p:txBody>
      </p:sp>
      <p:sp>
        <p:nvSpPr>
          <p:cNvPr id="28" name="Freeform: Shape 27">
            <a:extLst>
              <a:ext uri="{FF2B5EF4-FFF2-40B4-BE49-F238E27FC236}">
                <a16:creationId xmlns:a16="http://schemas.microsoft.com/office/drawing/2014/main" id="{A36B5CC3-B1BE-12A0-5E65-53B5DDC27394}"/>
              </a:ext>
            </a:extLst>
          </p:cNvPr>
          <p:cNvSpPr/>
          <p:nvPr/>
        </p:nvSpPr>
        <p:spPr>
          <a:xfrm>
            <a:off x="1487809" y="4081623"/>
            <a:ext cx="81128" cy="11757"/>
          </a:xfrm>
          <a:custGeom>
            <a:avLst/>
            <a:gdLst>
              <a:gd name="connsiteX0" fmla="*/ 0 w 60846"/>
              <a:gd name="connsiteY0" fmla="*/ 0 h 8818"/>
              <a:gd name="connsiteX1" fmla="*/ 60846 w 60846"/>
              <a:gd name="connsiteY1" fmla="*/ 0 h 8818"/>
            </a:gdLst>
            <a:ahLst/>
            <a:cxnLst>
              <a:cxn ang="0">
                <a:pos x="connsiteX0" y="connsiteY0"/>
              </a:cxn>
              <a:cxn ang="0">
                <a:pos x="connsiteX1" y="connsiteY1"/>
              </a:cxn>
            </a:cxnLst>
            <a:rect l="l" t="t" r="r" b="b"/>
            <a:pathLst>
              <a:path w="60846" h="8818">
                <a:moveTo>
                  <a:pt x="0" y="0"/>
                </a:moveTo>
                <a:lnTo>
                  <a:pt x="60846" y="0"/>
                </a:lnTo>
              </a:path>
            </a:pathLst>
          </a:custGeom>
          <a:ln w="12165" cap="flat">
            <a:solidFill>
              <a:srgbClr val="333333"/>
            </a:solidFill>
            <a:prstDash val="solid"/>
            <a:miter/>
          </a:ln>
        </p:spPr>
        <p:txBody>
          <a:bodyPr rtlCol="0" anchor="ctr"/>
          <a:lstStyle/>
          <a:p>
            <a:pPr algn="ctr"/>
            <a:endParaRPr lang="en-IN" sz="2133"/>
          </a:p>
        </p:txBody>
      </p:sp>
      <p:sp>
        <p:nvSpPr>
          <p:cNvPr id="29" name="Freeform: Shape 28">
            <a:extLst>
              <a:ext uri="{FF2B5EF4-FFF2-40B4-BE49-F238E27FC236}">
                <a16:creationId xmlns:a16="http://schemas.microsoft.com/office/drawing/2014/main" id="{4B9F9411-3548-EAEF-55B8-93A57227AC2A}"/>
              </a:ext>
            </a:extLst>
          </p:cNvPr>
          <p:cNvSpPr/>
          <p:nvPr/>
        </p:nvSpPr>
        <p:spPr>
          <a:xfrm>
            <a:off x="1487809" y="4669536"/>
            <a:ext cx="81128" cy="11757"/>
          </a:xfrm>
          <a:custGeom>
            <a:avLst/>
            <a:gdLst>
              <a:gd name="connsiteX0" fmla="*/ 0 w 60846"/>
              <a:gd name="connsiteY0" fmla="*/ 0 h 8818"/>
              <a:gd name="connsiteX1" fmla="*/ 60846 w 60846"/>
              <a:gd name="connsiteY1" fmla="*/ 0 h 8818"/>
            </a:gdLst>
            <a:ahLst/>
            <a:cxnLst>
              <a:cxn ang="0">
                <a:pos x="connsiteX0" y="connsiteY0"/>
              </a:cxn>
              <a:cxn ang="0">
                <a:pos x="connsiteX1" y="connsiteY1"/>
              </a:cxn>
            </a:cxnLst>
            <a:rect l="l" t="t" r="r" b="b"/>
            <a:pathLst>
              <a:path w="60846" h="8818">
                <a:moveTo>
                  <a:pt x="0" y="0"/>
                </a:moveTo>
                <a:lnTo>
                  <a:pt x="60846" y="0"/>
                </a:lnTo>
              </a:path>
            </a:pathLst>
          </a:custGeom>
          <a:ln w="12165" cap="flat">
            <a:solidFill>
              <a:srgbClr val="333333"/>
            </a:solidFill>
            <a:prstDash val="solid"/>
            <a:miter/>
          </a:ln>
        </p:spPr>
        <p:txBody>
          <a:bodyPr rtlCol="0" anchor="ctr"/>
          <a:lstStyle/>
          <a:p>
            <a:pPr algn="ctr"/>
            <a:endParaRPr lang="en-IN" sz="2133"/>
          </a:p>
        </p:txBody>
      </p:sp>
      <p:sp>
        <p:nvSpPr>
          <p:cNvPr id="30" name="TextBox 29">
            <a:extLst>
              <a:ext uri="{FF2B5EF4-FFF2-40B4-BE49-F238E27FC236}">
                <a16:creationId xmlns:a16="http://schemas.microsoft.com/office/drawing/2014/main" id="{EE2EDDD3-522A-B56B-91B9-3CC342AE7BBB}"/>
              </a:ext>
            </a:extLst>
          </p:cNvPr>
          <p:cNvSpPr txBox="1"/>
          <p:nvPr/>
        </p:nvSpPr>
        <p:spPr>
          <a:xfrm>
            <a:off x="1162866" y="1539670"/>
            <a:ext cx="195566" cy="164212"/>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000000"/>
                </a:solidFill>
                <a:latin typeface="Arial"/>
                <a:cs typeface="Arial"/>
                <a:sym typeface="Arial"/>
                <a:rtl val="0"/>
              </a:rPr>
              <a:t>-90</a:t>
            </a:r>
          </a:p>
        </p:txBody>
      </p:sp>
      <p:sp>
        <p:nvSpPr>
          <p:cNvPr id="31" name="TextBox 30">
            <a:extLst>
              <a:ext uri="{FF2B5EF4-FFF2-40B4-BE49-F238E27FC236}">
                <a16:creationId xmlns:a16="http://schemas.microsoft.com/office/drawing/2014/main" id="{C1CB332D-B1F5-32B5-8F32-2715DA347954}"/>
              </a:ext>
            </a:extLst>
          </p:cNvPr>
          <p:cNvSpPr txBox="1"/>
          <p:nvPr/>
        </p:nvSpPr>
        <p:spPr>
          <a:xfrm>
            <a:off x="1068408" y="2127583"/>
            <a:ext cx="270907" cy="164212"/>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000000"/>
                </a:solidFill>
                <a:latin typeface="Arial"/>
                <a:cs typeface="Arial"/>
                <a:sym typeface="Arial"/>
                <a:rtl val="0"/>
              </a:rPr>
              <a:t>-100</a:t>
            </a:r>
          </a:p>
        </p:txBody>
      </p:sp>
      <p:sp>
        <p:nvSpPr>
          <p:cNvPr id="32" name="TextBox 31">
            <a:extLst>
              <a:ext uri="{FF2B5EF4-FFF2-40B4-BE49-F238E27FC236}">
                <a16:creationId xmlns:a16="http://schemas.microsoft.com/office/drawing/2014/main" id="{1AFDA24B-74F9-DC5D-4512-592B435DDC06}"/>
              </a:ext>
            </a:extLst>
          </p:cNvPr>
          <p:cNvSpPr txBox="1"/>
          <p:nvPr/>
        </p:nvSpPr>
        <p:spPr>
          <a:xfrm>
            <a:off x="1076520" y="2715496"/>
            <a:ext cx="270907" cy="164212"/>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000000"/>
                </a:solidFill>
                <a:latin typeface="Arial"/>
                <a:cs typeface="Arial"/>
                <a:sym typeface="Arial"/>
                <a:rtl val="0"/>
              </a:rPr>
              <a:t>-110</a:t>
            </a:r>
          </a:p>
        </p:txBody>
      </p:sp>
      <p:sp>
        <p:nvSpPr>
          <p:cNvPr id="33" name="TextBox 32">
            <a:extLst>
              <a:ext uri="{FF2B5EF4-FFF2-40B4-BE49-F238E27FC236}">
                <a16:creationId xmlns:a16="http://schemas.microsoft.com/office/drawing/2014/main" id="{EB64FDC6-8956-2B90-F58F-DBD79486E091}"/>
              </a:ext>
            </a:extLst>
          </p:cNvPr>
          <p:cNvSpPr txBox="1"/>
          <p:nvPr/>
        </p:nvSpPr>
        <p:spPr>
          <a:xfrm>
            <a:off x="1068408" y="3303410"/>
            <a:ext cx="270907" cy="164212"/>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000000"/>
                </a:solidFill>
                <a:latin typeface="Arial"/>
                <a:cs typeface="Arial"/>
                <a:sym typeface="Arial"/>
                <a:rtl val="0"/>
              </a:rPr>
              <a:t>-120</a:t>
            </a:r>
          </a:p>
        </p:txBody>
      </p:sp>
      <p:sp>
        <p:nvSpPr>
          <p:cNvPr id="34" name="TextBox 33">
            <a:extLst>
              <a:ext uri="{FF2B5EF4-FFF2-40B4-BE49-F238E27FC236}">
                <a16:creationId xmlns:a16="http://schemas.microsoft.com/office/drawing/2014/main" id="{124880E0-C0C2-9033-45DC-170C57340F5E}"/>
              </a:ext>
            </a:extLst>
          </p:cNvPr>
          <p:cNvSpPr txBox="1"/>
          <p:nvPr/>
        </p:nvSpPr>
        <p:spPr>
          <a:xfrm>
            <a:off x="1068408" y="3891323"/>
            <a:ext cx="270907" cy="164212"/>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000000"/>
                </a:solidFill>
                <a:latin typeface="Arial"/>
                <a:cs typeface="Arial"/>
                <a:sym typeface="Arial"/>
                <a:rtl val="0"/>
              </a:rPr>
              <a:t>-130</a:t>
            </a:r>
          </a:p>
        </p:txBody>
      </p:sp>
      <p:sp>
        <p:nvSpPr>
          <p:cNvPr id="35" name="TextBox 34">
            <a:extLst>
              <a:ext uri="{FF2B5EF4-FFF2-40B4-BE49-F238E27FC236}">
                <a16:creationId xmlns:a16="http://schemas.microsoft.com/office/drawing/2014/main" id="{9C5532A2-E8A4-0A73-A9E2-A7A00C96B469}"/>
              </a:ext>
            </a:extLst>
          </p:cNvPr>
          <p:cNvSpPr txBox="1"/>
          <p:nvPr/>
        </p:nvSpPr>
        <p:spPr>
          <a:xfrm>
            <a:off x="1068408" y="4479236"/>
            <a:ext cx="270907" cy="164212"/>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000000"/>
                </a:solidFill>
                <a:latin typeface="Arial"/>
                <a:cs typeface="Arial"/>
                <a:sym typeface="Arial"/>
                <a:rtl val="0"/>
              </a:rPr>
              <a:t>-140</a:t>
            </a:r>
          </a:p>
        </p:txBody>
      </p:sp>
      <p:sp>
        <p:nvSpPr>
          <p:cNvPr id="36" name="Freeform: Shape 35">
            <a:extLst>
              <a:ext uri="{FF2B5EF4-FFF2-40B4-BE49-F238E27FC236}">
                <a16:creationId xmlns:a16="http://schemas.microsoft.com/office/drawing/2014/main" id="{3F68A4EC-FA16-97E4-4520-A337914329F1}"/>
              </a:ext>
            </a:extLst>
          </p:cNvPr>
          <p:cNvSpPr/>
          <p:nvPr/>
        </p:nvSpPr>
        <p:spPr>
          <a:xfrm>
            <a:off x="1568938" y="2317884"/>
            <a:ext cx="9248597" cy="11757"/>
          </a:xfrm>
          <a:custGeom>
            <a:avLst/>
            <a:gdLst>
              <a:gd name="connsiteX0" fmla="*/ 0 w 6936448"/>
              <a:gd name="connsiteY0" fmla="*/ 0 h 8818"/>
              <a:gd name="connsiteX1" fmla="*/ 6936448 w 6936448"/>
              <a:gd name="connsiteY1" fmla="*/ 0 h 8818"/>
            </a:gdLst>
            <a:ahLst/>
            <a:cxnLst>
              <a:cxn ang="0">
                <a:pos x="connsiteX0" y="connsiteY0"/>
              </a:cxn>
              <a:cxn ang="0">
                <a:pos x="connsiteX1" y="connsiteY1"/>
              </a:cxn>
            </a:cxnLst>
            <a:rect l="l" t="t" r="r" b="b"/>
            <a:pathLst>
              <a:path w="6936448" h="8818">
                <a:moveTo>
                  <a:pt x="0" y="0"/>
                </a:moveTo>
                <a:lnTo>
                  <a:pt x="6936448" y="0"/>
                </a:lnTo>
              </a:path>
            </a:pathLst>
          </a:custGeom>
          <a:ln w="12165" cap="flat">
            <a:solidFill>
              <a:srgbClr val="DDDDDD"/>
            </a:solidFill>
            <a:prstDash val="solid"/>
            <a:miter/>
          </a:ln>
        </p:spPr>
        <p:txBody>
          <a:bodyPr rtlCol="0" anchor="ctr"/>
          <a:lstStyle/>
          <a:p>
            <a:pPr algn="ctr"/>
            <a:endParaRPr lang="en-IN" sz="2133"/>
          </a:p>
        </p:txBody>
      </p:sp>
      <p:sp>
        <p:nvSpPr>
          <p:cNvPr id="37" name="Freeform: Shape 36">
            <a:extLst>
              <a:ext uri="{FF2B5EF4-FFF2-40B4-BE49-F238E27FC236}">
                <a16:creationId xmlns:a16="http://schemas.microsoft.com/office/drawing/2014/main" id="{0B59989A-FEBD-CCAD-3C56-B687F4949FE8}"/>
              </a:ext>
            </a:extLst>
          </p:cNvPr>
          <p:cNvSpPr/>
          <p:nvPr/>
        </p:nvSpPr>
        <p:spPr>
          <a:xfrm>
            <a:off x="1568938" y="2905798"/>
            <a:ext cx="9248597" cy="11757"/>
          </a:xfrm>
          <a:custGeom>
            <a:avLst/>
            <a:gdLst>
              <a:gd name="connsiteX0" fmla="*/ 0 w 6936448"/>
              <a:gd name="connsiteY0" fmla="*/ 0 h 8818"/>
              <a:gd name="connsiteX1" fmla="*/ 6936448 w 6936448"/>
              <a:gd name="connsiteY1" fmla="*/ 0 h 8818"/>
            </a:gdLst>
            <a:ahLst/>
            <a:cxnLst>
              <a:cxn ang="0">
                <a:pos x="connsiteX0" y="connsiteY0"/>
              </a:cxn>
              <a:cxn ang="0">
                <a:pos x="connsiteX1" y="connsiteY1"/>
              </a:cxn>
            </a:cxnLst>
            <a:rect l="l" t="t" r="r" b="b"/>
            <a:pathLst>
              <a:path w="6936448" h="8818">
                <a:moveTo>
                  <a:pt x="0" y="0"/>
                </a:moveTo>
                <a:lnTo>
                  <a:pt x="6936448" y="0"/>
                </a:lnTo>
              </a:path>
            </a:pathLst>
          </a:custGeom>
          <a:ln w="12165" cap="flat">
            <a:solidFill>
              <a:srgbClr val="DDDDDD"/>
            </a:solidFill>
            <a:prstDash val="solid"/>
            <a:miter/>
          </a:ln>
        </p:spPr>
        <p:txBody>
          <a:bodyPr rtlCol="0" anchor="ctr"/>
          <a:lstStyle/>
          <a:p>
            <a:pPr algn="ctr"/>
            <a:endParaRPr lang="en-IN" sz="2133"/>
          </a:p>
        </p:txBody>
      </p:sp>
      <p:sp>
        <p:nvSpPr>
          <p:cNvPr id="38" name="Freeform: Shape 37">
            <a:extLst>
              <a:ext uri="{FF2B5EF4-FFF2-40B4-BE49-F238E27FC236}">
                <a16:creationId xmlns:a16="http://schemas.microsoft.com/office/drawing/2014/main" id="{6DAD03DC-3B00-101C-E70E-F2522D977BC4}"/>
              </a:ext>
            </a:extLst>
          </p:cNvPr>
          <p:cNvSpPr/>
          <p:nvPr/>
        </p:nvSpPr>
        <p:spPr>
          <a:xfrm>
            <a:off x="1568938" y="3493710"/>
            <a:ext cx="9248597" cy="11757"/>
          </a:xfrm>
          <a:custGeom>
            <a:avLst/>
            <a:gdLst>
              <a:gd name="connsiteX0" fmla="*/ 0 w 6936448"/>
              <a:gd name="connsiteY0" fmla="*/ 0 h 8818"/>
              <a:gd name="connsiteX1" fmla="*/ 6936448 w 6936448"/>
              <a:gd name="connsiteY1" fmla="*/ 0 h 8818"/>
            </a:gdLst>
            <a:ahLst/>
            <a:cxnLst>
              <a:cxn ang="0">
                <a:pos x="connsiteX0" y="connsiteY0"/>
              </a:cxn>
              <a:cxn ang="0">
                <a:pos x="connsiteX1" y="connsiteY1"/>
              </a:cxn>
            </a:cxnLst>
            <a:rect l="l" t="t" r="r" b="b"/>
            <a:pathLst>
              <a:path w="6936448" h="8818">
                <a:moveTo>
                  <a:pt x="0" y="0"/>
                </a:moveTo>
                <a:lnTo>
                  <a:pt x="6936448" y="0"/>
                </a:lnTo>
              </a:path>
            </a:pathLst>
          </a:custGeom>
          <a:ln w="12165" cap="flat">
            <a:solidFill>
              <a:srgbClr val="DDDDDD"/>
            </a:solidFill>
            <a:prstDash val="solid"/>
            <a:miter/>
          </a:ln>
        </p:spPr>
        <p:txBody>
          <a:bodyPr rtlCol="0" anchor="ctr"/>
          <a:lstStyle/>
          <a:p>
            <a:pPr algn="ctr"/>
            <a:endParaRPr lang="en-IN" sz="2133"/>
          </a:p>
        </p:txBody>
      </p:sp>
      <p:sp>
        <p:nvSpPr>
          <p:cNvPr id="39" name="Freeform: Shape 38">
            <a:extLst>
              <a:ext uri="{FF2B5EF4-FFF2-40B4-BE49-F238E27FC236}">
                <a16:creationId xmlns:a16="http://schemas.microsoft.com/office/drawing/2014/main" id="{4F1E0113-FA8C-4515-82F9-631888EF7E76}"/>
              </a:ext>
            </a:extLst>
          </p:cNvPr>
          <p:cNvSpPr/>
          <p:nvPr/>
        </p:nvSpPr>
        <p:spPr>
          <a:xfrm>
            <a:off x="1568938" y="4081623"/>
            <a:ext cx="9248597" cy="11757"/>
          </a:xfrm>
          <a:custGeom>
            <a:avLst/>
            <a:gdLst>
              <a:gd name="connsiteX0" fmla="*/ 0 w 6936448"/>
              <a:gd name="connsiteY0" fmla="*/ 0 h 8818"/>
              <a:gd name="connsiteX1" fmla="*/ 6936448 w 6936448"/>
              <a:gd name="connsiteY1" fmla="*/ 0 h 8818"/>
            </a:gdLst>
            <a:ahLst/>
            <a:cxnLst>
              <a:cxn ang="0">
                <a:pos x="connsiteX0" y="connsiteY0"/>
              </a:cxn>
              <a:cxn ang="0">
                <a:pos x="connsiteX1" y="connsiteY1"/>
              </a:cxn>
            </a:cxnLst>
            <a:rect l="l" t="t" r="r" b="b"/>
            <a:pathLst>
              <a:path w="6936448" h="8818">
                <a:moveTo>
                  <a:pt x="0" y="0"/>
                </a:moveTo>
                <a:lnTo>
                  <a:pt x="6936448" y="0"/>
                </a:lnTo>
              </a:path>
            </a:pathLst>
          </a:custGeom>
          <a:ln w="12165" cap="flat">
            <a:solidFill>
              <a:srgbClr val="DDDDDD"/>
            </a:solidFill>
            <a:prstDash val="solid"/>
            <a:miter/>
          </a:ln>
        </p:spPr>
        <p:txBody>
          <a:bodyPr rtlCol="0" anchor="ctr"/>
          <a:lstStyle/>
          <a:p>
            <a:pPr algn="ctr"/>
            <a:endParaRPr lang="en-IN" sz="2133"/>
          </a:p>
        </p:txBody>
      </p:sp>
      <p:sp>
        <p:nvSpPr>
          <p:cNvPr id="40" name="Freeform: Shape 39">
            <a:extLst>
              <a:ext uri="{FF2B5EF4-FFF2-40B4-BE49-F238E27FC236}">
                <a16:creationId xmlns:a16="http://schemas.microsoft.com/office/drawing/2014/main" id="{CD85D8C0-3AE6-3203-1749-D45B212FB68D}"/>
              </a:ext>
            </a:extLst>
          </p:cNvPr>
          <p:cNvSpPr/>
          <p:nvPr/>
        </p:nvSpPr>
        <p:spPr>
          <a:xfrm>
            <a:off x="1568938" y="1788762"/>
            <a:ext cx="9248597" cy="235164"/>
          </a:xfrm>
          <a:custGeom>
            <a:avLst/>
            <a:gdLst>
              <a:gd name="connsiteX0" fmla="*/ 0 w 6936448"/>
              <a:gd name="connsiteY0" fmla="*/ 176374 h 176373"/>
              <a:gd name="connsiteX1" fmla="*/ 2068765 w 6936448"/>
              <a:gd name="connsiteY1" fmla="*/ 88187 h 176373"/>
              <a:gd name="connsiteX2" fmla="*/ 4502607 w 6936448"/>
              <a:gd name="connsiteY2" fmla="*/ 44093 h 176373"/>
              <a:gd name="connsiteX3" fmla="*/ 6936448 w 6936448"/>
              <a:gd name="connsiteY3" fmla="*/ 0 h 176373"/>
            </a:gdLst>
            <a:ahLst/>
            <a:cxnLst>
              <a:cxn ang="0">
                <a:pos x="connsiteX0" y="connsiteY0"/>
              </a:cxn>
              <a:cxn ang="0">
                <a:pos x="connsiteX1" y="connsiteY1"/>
              </a:cxn>
              <a:cxn ang="0">
                <a:pos x="connsiteX2" y="connsiteY2"/>
              </a:cxn>
              <a:cxn ang="0">
                <a:pos x="connsiteX3" y="connsiteY3"/>
              </a:cxn>
            </a:cxnLst>
            <a:rect l="l" t="t" r="r" b="b"/>
            <a:pathLst>
              <a:path w="6936448" h="176373">
                <a:moveTo>
                  <a:pt x="0" y="176374"/>
                </a:moveTo>
                <a:cubicBezTo>
                  <a:pt x="567896" y="146978"/>
                  <a:pt x="1257485" y="117583"/>
                  <a:pt x="2068765" y="88187"/>
                </a:cubicBezTo>
                <a:cubicBezTo>
                  <a:pt x="2880046" y="58791"/>
                  <a:pt x="3691326" y="44093"/>
                  <a:pt x="4502607" y="44093"/>
                </a:cubicBezTo>
                <a:cubicBezTo>
                  <a:pt x="5313888" y="44093"/>
                  <a:pt x="6125168" y="29396"/>
                  <a:pt x="6936448" y="0"/>
                </a:cubicBezTo>
              </a:path>
            </a:pathLst>
          </a:custGeom>
          <a:noFill/>
          <a:ln w="36494" cap="flat">
            <a:solidFill>
              <a:srgbClr val="2ECC71"/>
            </a:solidFill>
            <a:prstDash val="solid"/>
            <a:miter/>
          </a:ln>
        </p:spPr>
        <p:txBody>
          <a:bodyPr rtlCol="0" anchor="ctr"/>
          <a:lstStyle/>
          <a:p>
            <a:pPr algn="ctr"/>
            <a:endParaRPr lang="en-IN" sz="2133"/>
          </a:p>
        </p:txBody>
      </p:sp>
      <p:sp>
        <p:nvSpPr>
          <p:cNvPr id="41" name="TextBox 40">
            <a:extLst>
              <a:ext uri="{FF2B5EF4-FFF2-40B4-BE49-F238E27FC236}">
                <a16:creationId xmlns:a16="http://schemas.microsoft.com/office/drawing/2014/main" id="{0F2089FA-904A-CD93-9B5A-6CA0391C4075}"/>
              </a:ext>
            </a:extLst>
          </p:cNvPr>
          <p:cNvSpPr txBox="1"/>
          <p:nvPr/>
        </p:nvSpPr>
        <p:spPr>
          <a:xfrm>
            <a:off x="1849936" y="1598462"/>
            <a:ext cx="979434" cy="164212"/>
          </a:xfrm>
          <a:prstGeom prst="rect">
            <a:avLst/>
          </a:prstGeom>
          <a:noFill/>
          <a:ln>
            <a:noFill/>
          </a:ln>
        </p:spPr>
        <p:txBody>
          <a:bodyPr wrap="none" lIns="0" tIns="0" rIns="0" bIns="0" rtlCol="0">
            <a:spAutoFit/>
          </a:bodyPr>
          <a:lstStyle/>
          <a:p>
            <a:pPr algn="ctr" defTabSz="239994">
              <a:tabLst>
                <a:tab pos="239994" algn="l"/>
              </a:tabLst>
            </a:pPr>
            <a:r>
              <a:rPr lang="en-IN" sz="1067" b="1" dirty="0">
                <a:ln/>
                <a:solidFill>
                  <a:srgbClr val="2ECC71"/>
                </a:solidFill>
                <a:latin typeface="Arial"/>
                <a:cs typeface="Arial"/>
                <a:sym typeface="Arial"/>
                <a:rtl val="0"/>
              </a:rPr>
              <a:t>PCell (Primary)</a:t>
            </a:r>
          </a:p>
        </p:txBody>
      </p:sp>
      <p:sp>
        <p:nvSpPr>
          <p:cNvPr id="42" name="Freeform: Shape 41">
            <a:extLst>
              <a:ext uri="{FF2B5EF4-FFF2-40B4-BE49-F238E27FC236}">
                <a16:creationId xmlns:a16="http://schemas.microsoft.com/office/drawing/2014/main" id="{EF27F1E6-CB32-2E94-B53E-2767317CA87E}"/>
              </a:ext>
            </a:extLst>
          </p:cNvPr>
          <p:cNvSpPr/>
          <p:nvPr/>
        </p:nvSpPr>
        <p:spPr>
          <a:xfrm>
            <a:off x="1568938" y="2729423"/>
            <a:ext cx="9248597" cy="587912"/>
          </a:xfrm>
          <a:custGeom>
            <a:avLst/>
            <a:gdLst>
              <a:gd name="connsiteX0" fmla="*/ 0 w 6936448"/>
              <a:gd name="connsiteY0" fmla="*/ 0 h 440934"/>
              <a:gd name="connsiteX1" fmla="*/ 2677226 w 6936448"/>
              <a:gd name="connsiteY1" fmla="*/ 264561 h 440934"/>
              <a:gd name="connsiteX2" fmla="*/ 4502607 w 6936448"/>
              <a:gd name="connsiteY2" fmla="*/ 352748 h 440934"/>
              <a:gd name="connsiteX3" fmla="*/ 6936448 w 6936448"/>
              <a:gd name="connsiteY3" fmla="*/ 440935 h 440934"/>
            </a:gdLst>
            <a:ahLst/>
            <a:cxnLst>
              <a:cxn ang="0">
                <a:pos x="connsiteX0" y="connsiteY0"/>
              </a:cxn>
              <a:cxn ang="0">
                <a:pos x="connsiteX1" y="connsiteY1"/>
              </a:cxn>
              <a:cxn ang="0">
                <a:pos x="connsiteX2" y="connsiteY2"/>
              </a:cxn>
              <a:cxn ang="0">
                <a:pos x="connsiteX3" y="connsiteY3"/>
              </a:cxn>
            </a:cxnLst>
            <a:rect l="l" t="t" r="r" b="b"/>
            <a:pathLst>
              <a:path w="6936448" h="440934">
                <a:moveTo>
                  <a:pt x="0" y="0"/>
                </a:moveTo>
                <a:cubicBezTo>
                  <a:pt x="567896" y="58791"/>
                  <a:pt x="1460305" y="146978"/>
                  <a:pt x="2677226" y="264561"/>
                </a:cubicBezTo>
                <a:cubicBezTo>
                  <a:pt x="3894146" y="382144"/>
                  <a:pt x="4502607" y="411539"/>
                  <a:pt x="4502607" y="352748"/>
                </a:cubicBezTo>
                <a:cubicBezTo>
                  <a:pt x="4502607" y="293957"/>
                  <a:pt x="5313888" y="323352"/>
                  <a:pt x="6936448" y="440935"/>
                </a:cubicBezTo>
              </a:path>
            </a:pathLst>
          </a:custGeom>
          <a:noFill/>
          <a:ln w="36494" cap="flat">
            <a:solidFill>
              <a:srgbClr val="3498DB"/>
            </a:solidFill>
            <a:prstDash val="solid"/>
            <a:miter/>
          </a:ln>
        </p:spPr>
        <p:txBody>
          <a:bodyPr rtlCol="0" anchor="ctr"/>
          <a:lstStyle/>
          <a:p>
            <a:pPr algn="ctr"/>
            <a:endParaRPr lang="en-IN" sz="2133"/>
          </a:p>
        </p:txBody>
      </p:sp>
      <p:sp>
        <p:nvSpPr>
          <p:cNvPr id="43" name="TextBox 42">
            <a:extLst>
              <a:ext uri="{FF2B5EF4-FFF2-40B4-BE49-F238E27FC236}">
                <a16:creationId xmlns:a16="http://schemas.microsoft.com/office/drawing/2014/main" id="{05F584DE-D3D0-23C2-E5B0-047245F24624}"/>
              </a:ext>
            </a:extLst>
          </p:cNvPr>
          <p:cNvSpPr txBox="1"/>
          <p:nvPr/>
        </p:nvSpPr>
        <p:spPr>
          <a:xfrm>
            <a:off x="1885964" y="2362748"/>
            <a:ext cx="1166986" cy="164212"/>
          </a:xfrm>
          <a:prstGeom prst="rect">
            <a:avLst/>
          </a:prstGeom>
          <a:noFill/>
          <a:ln>
            <a:noFill/>
          </a:ln>
        </p:spPr>
        <p:txBody>
          <a:bodyPr wrap="none" lIns="0" tIns="0" rIns="0" bIns="0" rtlCol="0">
            <a:spAutoFit/>
          </a:bodyPr>
          <a:lstStyle/>
          <a:p>
            <a:pPr algn="ctr" defTabSz="239994">
              <a:tabLst>
                <a:tab pos="239994" algn="l"/>
              </a:tabLst>
            </a:pPr>
            <a:r>
              <a:rPr lang="en-IN" sz="1067" b="1" dirty="0">
                <a:ln/>
                <a:solidFill>
                  <a:srgbClr val="3498DB"/>
                </a:solidFill>
                <a:latin typeface="Arial"/>
                <a:cs typeface="Arial"/>
                <a:sym typeface="Arial"/>
                <a:rtl val="0"/>
              </a:rPr>
              <a:t>SCell (Secondary)</a:t>
            </a:r>
          </a:p>
        </p:txBody>
      </p:sp>
      <p:sp>
        <p:nvSpPr>
          <p:cNvPr id="44" name="Freeform: Shape 43">
            <a:extLst>
              <a:ext uri="{FF2B5EF4-FFF2-40B4-BE49-F238E27FC236}">
                <a16:creationId xmlns:a16="http://schemas.microsoft.com/office/drawing/2014/main" id="{6E341F07-1029-5292-69A0-27AD8A9A7A22}"/>
              </a:ext>
            </a:extLst>
          </p:cNvPr>
          <p:cNvSpPr/>
          <p:nvPr/>
        </p:nvSpPr>
        <p:spPr>
          <a:xfrm>
            <a:off x="1568938" y="2376675"/>
            <a:ext cx="9248597" cy="1410991"/>
          </a:xfrm>
          <a:custGeom>
            <a:avLst/>
            <a:gdLst>
              <a:gd name="connsiteX0" fmla="*/ 0 w 6936448"/>
              <a:gd name="connsiteY0" fmla="*/ 1058244 h 1058243"/>
              <a:gd name="connsiteX1" fmla="*/ 2068765 w 6936448"/>
              <a:gd name="connsiteY1" fmla="*/ 793683 h 1058243"/>
              <a:gd name="connsiteX2" fmla="*/ 3894146 w 6936448"/>
              <a:gd name="connsiteY2" fmla="*/ 440935 h 1058243"/>
              <a:gd name="connsiteX3" fmla="*/ 5719528 w 6936448"/>
              <a:gd name="connsiteY3" fmla="*/ 132280 h 1058243"/>
              <a:gd name="connsiteX4" fmla="*/ 6936448 w 6936448"/>
              <a:gd name="connsiteY4" fmla="*/ 0 h 105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6448" h="1058243">
                <a:moveTo>
                  <a:pt x="0" y="1058244"/>
                </a:moveTo>
                <a:cubicBezTo>
                  <a:pt x="567896" y="999453"/>
                  <a:pt x="1257485" y="911266"/>
                  <a:pt x="2068765" y="793683"/>
                </a:cubicBezTo>
                <a:cubicBezTo>
                  <a:pt x="2880046" y="676100"/>
                  <a:pt x="3488506" y="558518"/>
                  <a:pt x="3894146" y="440935"/>
                </a:cubicBezTo>
                <a:cubicBezTo>
                  <a:pt x="4299787" y="323352"/>
                  <a:pt x="4908247" y="220467"/>
                  <a:pt x="5719528" y="132280"/>
                </a:cubicBezTo>
                <a:cubicBezTo>
                  <a:pt x="6530808" y="44093"/>
                  <a:pt x="6936448" y="0"/>
                  <a:pt x="6936448" y="0"/>
                </a:cubicBezTo>
              </a:path>
            </a:pathLst>
          </a:custGeom>
          <a:noFill/>
          <a:ln w="36494" cap="flat">
            <a:solidFill>
              <a:srgbClr val="E74C3C"/>
            </a:solidFill>
            <a:prstDash val="solid"/>
            <a:miter/>
          </a:ln>
        </p:spPr>
        <p:txBody>
          <a:bodyPr rtlCol="0" anchor="ctr"/>
          <a:lstStyle/>
          <a:p>
            <a:pPr algn="ctr"/>
            <a:endParaRPr lang="en-IN" sz="2133"/>
          </a:p>
        </p:txBody>
      </p:sp>
      <p:sp>
        <p:nvSpPr>
          <p:cNvPr id="45" name="TextBox 44">
            <a:extLst>
              <a:ext uri="{FF2B5EF4-FFF2-40B4-BE49-F238E27FC236}">
                <a16:creationId xmlns:a16="http://schemas.microsoft.com/office/drawing/2014/main" id="{DD185BBF-D859-28A5-152D-67ACEC102156}"/>
              </a:ext>
            </a:extLst>
          </p:cNvPr>
          <p:cNvSpPr txBox="1"/>
          <p:nvPr/>
        </p:nvSpPr>
        <p:spPr>
          <a:xfrm>
            <a:off x="1642241" y="3810198"/>
            <a:ext cx="889667" cy="164212"/>
          </a:xfrm>
          <a:prstGeom prst="rect">
            <a:avLst/>
          </a:prstGeom>
          <a:noFill/>
          <a:ln>
            <a:noFill/>
          </a:ln>
        </p:spPr>
        <p:txBody>
          <a:bodyPr wrap="none" lIns="0" tIns="0" rIns="0" bIns="0" rtlCol="0">
            <a:spAutoFit/>
          </a:bodyPr>
          <a:lstStyle/>
          <a:p>
            <a:pPr algn="ctr" defTabSz="239994">
              <a:tabLst>
                <a:tab pos="239994" algn="l"/>
              </a:tabLst>
            </a:pPr>
            <a:r>
              <a:rPr lang="en-IN" sz="1067" b="1" dirty="0">
                <a:ln/>
                <a:solidFill>
                  <a:srgbClr val="E74C3C"/>
                </a:solidFill>
                <a:latin typeface="Arial"/>
                <a:cs typeface="Arial"/>
                <a:sym typeface="Arial"/>
                <a:rtl val="0"/>
              </a:rPr>
              <a:t>Neighbor Cell</a:t>
            </a:r>
          </a:p>
        </p:txBody>
      </p:sp>
      <p:sp>
        <p:nvSpPr>
          <p:cNvPr id="46" name="Freeform: Shape 45">
            <a:extLst>
              <a:ext uri="{FF2B5EF4-FFF2-40B4-BE49-F238E27FC236}">
                <a16:creationId xmlns:a16="http://schemas.microsoft.com/office/drawing/2014/main" id="{B1AD4FC5-41C2-7FDF-4DAB-3B460B905731}"/>
              </a:ext>
            </a:extLst>
          </p:cNvPr>
          <p:cNvSpPr/>
          <p:nvPr/>
        </p:nvSpPr>
        <p:spPr>
          <a:xfrm>
            <a:off x="6761133" y="2729423"/>
            <a:ext cx="16225" cy="235164"/>
          </a:xfrm>
          <a:custGeom>
            <a:avLst/>
            <a:gdLst>
              <a:gd name="connsiteX0" fmla="*/ 0 w 12169"/>
              <a:gd name="connsiteY0" fmla="*/ 176374 h 176373"/>
              <a:gd name="connsiteX1" fmla="*/ 0 w 12169"/>
              <a:gd name="connsiteY1" fmla="*/ 0 h 176373"/>
            </a:gdLst>
            <a:ahLst/>
            <a:cxnLst>
              <a:cxn ang="0">
                <a:pos x="connsiteX0" y="connsiteY0"/>
              </a:cxn>
              <a:cxn ang="0">
                <a:pos x="connsiteX1" y="connsiteY1"/>
              </a:cxn>
            </a:cxnLst>
            <a:rect l="l" t="t" r="r" b="b"/>
            <a:pathLst>
              <a:path w="12169" h="176373">
                <a:moveTo>
                  <a:pt x="0" y="176374"/>
                </a:moveTo>
                <a:lnTo>
                  <a:pt x="0" y="0"/>
                </a:lnTo>
              </a:path>
            </a:pathLst>
          </a:custGeom>
          <a:ln w="12165" cap="flat">
            <a:solidFill>
              <a:srgbClr val="E74C3C"/>
            </a:solidFill>
            <a:custDash>
              <a:ds d="300000" sp="150000"/>
            </a:custDash>
            <a:miter/>
          </a:ln>
        </p:spPr>
        <p:txBody>
          <a:bodyPr rtlCol="0" anchor="ctr"/>
          <a:lstStyle/>
          <a:p>
            <a:pPr algn="ctr"/>
            <a:endParaRPr lang="en-IN" sz="2133"/>
          </a:p>
        </p:txBody>
      </p:sp>
      <p:sp>
        <p:nvSpPr>
          <p:cNvPr id="47" name="Freeform: Shape 46">
            <a:extLst>
              <a:ext uri="{FF2B5EF4-FFF2-40B4-BE49-F238E27FC236}">
                <a16:creationId xmlns:a16="http://schemas.microsoft.com/office/drawing/2014/main" id="{C9135BB3-224F-93FE-A22B-3EE62DA3B631}"/>
              </a:ext>
            </a:extLst>
          </p:cNvPr>
          <p:cNvSpPr/>
          <p:nvPr/>
        </p:nvSpPr>
        <p:spPr>
          <a:xfrm>
            <a:off x="6680004" y="2729423"/>
            <a:ext cx="162256" cy="235164"/>
          </a:xfrm>
          <a:custGeom>
            <a:avLst/>
            <a:gdLst>
              <a:gd name="connsiteX0" fmla="*/ 0 w 121692"/>
              <a:gd name="connsiteY0" fmla="*/ 176374 h 176373"/>
              <a:gd name="connsiteX1" fmla="*/ 121692 w 121692"/>
              <a:gd name="connsiteY1" fmla="*/ 176374 h 176373"/>
              <a:gd name="connsiteX2" fmla="*/ 121692 w 121692"/>
              <a:gd name="connsiteY2" fmla="*/ 0 h 176373"/>
              <a:gd name="connsiteX3" fmla="*/ 0 w 121692"/>
              <a:gd name="connsiteY3" fmla="*/ 0 h 176373"/>
            </a:gdLst>
            <a:ahLst/>
            <a:cxnLst>
              <a:cxn ang="0">
                <a:pos x="connsiteX0" y="connsiteY0"/>
              </a:cxn>
              <a:cxn ang="0">
                <a:pos x="connsiteX1" y="connsiteY1"/>
              </a:cxn>
              <a:cxn ang="0">
                <a:pos x="connsiteX2" y="connsiteY2"/>
              </a:cxn>
              <a:cxn ang="0">
                <a:pos x="connsiteX3" y="connsiteY3"/>
              </a:cxn>
            </a:cxnLst>
            <a:rect l="l" t="t" r="r" b="b"/>
            <a:pathLst>
              <a:path w="121692" h="176373">
                <a:moveTo>
                  <a:pt x="0" y="176374"/>
                </a:moveTo>
                <a:lnTo>
                  <a:pt x="121692" y="176374"/>
                </a:lnTo>
                <a:lnTo>
                  <a:pt x="121692" y="0"/>
                </a:lnTo>
                <a:lnTo>
                  <a:pt x="0" y="0"/>
                </a:lnTo>
                <a:close/>
              </a:path>
            </a:pathLst>
          </a:custGeom>
          <a:solidFill>
            <a:srgbClr val="E74C3C"/>
          </a:solidFill>
          <a:ln w="12165" cap="flat">
            <a:solidFill>
              <a:srgbClr val="E74C3C"/>
            </a:solidFill>
            <a:prstDash val="solid"/>
            <a:miter/>
          </a:ln>
        </p:spPr>
        <p:txBody>
          <a:bodyPr rtlCol="0" anchor="ctr"/>
          <a:lstStyle/>
          <a:p>
            <a:pPr algn="ctr"/>
            <a:endParaRPr lang="en-IN" sz="2133"/>
          </a:p>
        </p:txBody>
      </p:sp>
      <p:sp>
        <p:nvSpPr>
          <p:cNvPr id="48" name="TextBox 47">
            <a:extLst>
              <a:ext uri="{FF2B5EF4-FFF2-40B4-BE49-F238E27FC236}">
                <a16:creationId xmlns:a16="http://schemas.microsoft.com/office/drawing/2014/main" id="{193C517C-101A-96AE-B748-26709392847C}"/>
              </a:ext>
            </a:extLst>
          </p:cNvPr>
          <p:cNvSpPr txBox="1"/>
          <p:nvPr/>
        </p:nvSpPr>
        <p:spPr>
          <a:xfrm>
            <a:off x="7002441" y="2616722"/>
            <a:ext cx="888064" cy="143565"/>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E74C3C"/>
                </a:solidFill>
                <a:latin typeface="Arial"/>
                <a:cs typeface="Arial"/>
                <a:sym typeface="Arial"/>
                <a:rtl val="0"/>
              </a:rPr>
              <a:t>Offset_A6 = 3dB</a:t>
            </a:r>
          </a:p>
        </p:txBody>
      </p:sp>
      <p:sp>
        <p:nvSpPr>
          <p:cNvPr id="49" name="Freeform: Shape 48">
            <a:extLst>
              <a:ext uri="{FF2B5EF4-FFF2-40B4-BE49-F238E27FC236}">
                <a16:creationId xmlns:a16="http://schemas.microsoft.com/office/drawing/2014/main" id="{3F425636-6BFB-B786-4F16-502049E4B022}"/>
              </a:ext>
            </a:extLst>
          </p:cNvPr>
          <p:cNvSpPr/>
          <p:nvPr/>
        </p:nvSpPr>
        <p:spPr>
          <a:xfrm>
            <a:off x="1568938" y="2141510"/>
            <a:ext cx="9248597" cy="1410991"/>
          </a:xfrm>
          <a:custGeom>
            <a:avLst/>
            <a:gdLst>
              <a:gd name="connsiteX0" fmla="*/ 0 w 6936448"/>
              <a:gd name="connsiteY0" fmla="*/ 1058244 h 1058243"/>
              <a:gd name="connsiteX1" fmla="*/ 2068765 w 6936448"/>
              <a:gd name="connsiteY1" fmla="*/ 793683 h 1058243"/>
              <a:gd name="connsiteX2" fmla="*/ 3894146 w 6936448"/>
              <a:gd name="connsiteY2" fmla="*/ 440935 h 1058243"/>
              <a:gd name="connsiteX3" fmla="*/ 5719528 w 6936448"/>
              <a:gd name="connsiteY3" fmla="*/ 132280 h 1058243"/>
              <a:gd name="connsiteX4" fmla="*/ 6936448 w 6936448"/>
              <a:gd name="connsiteY4" fmla="*/ 0 h 105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6448" h="1058243">
                <a:moveTo>
                  <a:pt x="0" y="1058244"/>
                </a:moveTo>
                <a:cubicBezTo>
                  <a:pt x="567896" y="999453"/>
                  <a:pt x="1257485" y="911266"/>
                  <a:pt x="2068765" y="793683"/>
                </a:cubicBezTo>
                <a:cubicBezTo>
                  <a:pt x="2880046" y="676100"/>
                  <a:pt x="3488506" y="558518"/>
                  <a:pt x="3894146" y="440935"/>
                </a:cubicBezTo>
                <a:cubicBezTo>
                  <a:pt x="4299787" y="323352"/>
                  <a:pt x="4908247" y="220467"/>
                  <a:pt x="5719528" y="132280"/>
                </a:cubicBezTo>
                <a:cubicBezTo>
                  <a:pt x="6530808" y="44093"/>
                  <a:pt x="6936448" y="0"/>
                  <a:pt x="6936448" y="0"/>
                </a:cubicBezTo>
              </a:path>
            </a:pathLst>
          </a:custGeom>
          <a:noFill/>
          <a:ln w="12165" cap="flat">
            <a:solidFill>
              <a:srgbClr val="E74C3C"/>
            </a:solidFill>
            <a:custDash>
              <a:ds d="300000" sp="150000"/>
            </a:custDash>
            <a:miter/>
          </a:ln>
        </p:spPr>
        <p:txBody>
          <a:bodyPr rtlCol="0" anchor="ctr"/>
          <a:lstStyle/>
          <a:p>
            <a:pPr algn="ctr"/>
            <a:endParaRPr lang="en-IN" sz="2133"/>
          </a:p>
        </p:txBody>
      </p:sp>
      <p:sp>
        <p:nvSpPr>
          <p:cNvPr id="50" name="TextBox 49">
            <a:extLst>
              <a:ext uri="{FF2B5EF4-FFF2-40B4-BE49-F238E27FC236}">
                <a16:creationId xmlns:a16="http://schemas.microsoft.com/office/drawing/2014/main" id="{7C351A4F-AC6E-6B98-CE51-5FFF9E477059}"/>
              </a:ext>
            </a:extLst>
          </p:cNvPr>
          <p:cNvSpPr txBox="1"/>
          <p:nvPr/>
        </p:nvSpPr>
        <p:spPr>
          <a:xfrm>
            <a:off x="3363746" y="3032970"/>
            <a:ext cx="839974" cy="143565"/>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E74C3C"/>
                </a:solidFill>
                <a:latin typeface="Arial"/>
                <a:cs typeface="Arial"/>
                <a:sym typeface="Arial"/>
                <a:rtl val="0"/>
              </a:rPr>
              <a:t>Mn + Offset_A6</a:t>
            </a:r>
          </a:p>
        </p:txBody>
      </p:sp>
      <p:sp>
        <p:nvSpPr>
          <p:cNvPr id="51" name="Freeform: Shape 50">
            <a:extLst>
              <a:ext uri="{FF2B5EF4-FFF2-40B4-BE49-F238E27FC236}">
                <a16:creationId xmlns:a16="http://schemas.microsoft.com/office/drawing/2014/main" id="{32AD8832-DB40-CF42-E70A-DFE03EC07B28}"/>
              </a:ext>
            </a:extLst>
          </p:cNvPr>
          <p:cNvSpPr/>
          <p:nvPr/>
        </p:nvSpPr>
        <p:spPr>
          <a:xfrm>
            <a:off x="6177011" y="2858764"/>
            <a:ext cx="194707" cy="141099"/>
          </a:xfrm>
          <a:custGeom>
            <a:avLst/>
            <a:gdLst>
              <a:gd name="connsiteX0" fmla="*/ 146030 w 146030"/>
              <a:gd name="connsiteY0" fmla="*/ 52912 h 105824"/>
              <a:gd name="connsiteX1" fmla="*/ 73015 w 146030"/>
              <a:gd name="connsiteY1" fmla="*/ 105824 h 105824"/>
              <a:gd name="connsiteX2" fmla="*/ 0 w 146030"/>
              <a:gd name="connsiteY2" fmla="*/ 52912 h 105824"/>
              <a:gd name="connsiteX3" fmla="*/ 73015 w 146030"/>
              <a:gd name="connsiteY3" fmla="*/ 0 h 105824"/>
              <a:gd name="connsiteX4" fmla="*/ 146030 w 146030"/>
              <a:gd name="connsiteY4" fmla="*/ 52912 h 1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0" h="105824">
                <a:moveTo>
                  <a:pt x="146030" y="52912"/>
                </a:moveTo>
                <a:cubicBezTo>
                  <a:pt x="146030" y="82135"/>
                  <a:pt x="113341" y="105824"/>
                  <a:pt x="73015" y="105824"/>
                </a:cubicBezTo>
                <a:cubicBezTo>
                  <a:pt x="32690" y="105824"/>
                  <a:pt x="0" y="82135"/>
                  <a:pt x="0" y="52912"/>
                </a:cubicBezTo>
                <a:cubicBezTo>
                  <a:pt x="0" y="23690"/>
                  <a:pt x="32690" y="0"/>
                  <a:pt x="73015" y="0"/>
                </a:cubicBezTo>
                <a:cubicBezTo>
                  <a:pt x="113341" y="0"/>
                  <a:pt x="146030" y="23690"/>
                  <a:pt x="146030" y="52912"/>
                </a:cubicBezTo>
                <a:close/>
              </a:path>
            </a:pathLst>
          </a:custGeom>
          <a:solidFill>
            <a:srgbClr val="9B59B6"/>
          </a:solidFill>
          <a:ln w="12165" cap="flat">
            <a:noFill/>
            <a:prstDash val="solid"/>
            <a:miter/>
          </a:ln>
        </p:spPr>
        <p:txBody>
          <a:bodyPr rtlCol="0" anchor="ctr"/>
          <a:lstStyle/>
          <a:p>
            <a:pPr algn="ctr"/>
            <a:endParaRPr lang="en-IN" sz="2133"/>
          </a:p>
        </p:txBody>
      </p:sp>
      <p:sp>
        <p:nvSpPr>
          <p:cNvPr id="52" name="Freeform: Shape 51">
            <a:extLst>
              <a:ext uri="{FF2B5EF4-FFF2-40B4-BE49-F238E27FC236}">
                <a16:creationId xmlns:a16="http://schemas.microsoft.com/office/drawing/2014/main" id="{A28C0B31-0A2F-5C60-3669-0DD6A2348BE7}"/>
              </a:ext>
            </a:extLst>
          </p:cNvPr>
          <p:cNvSpPr/>
          <p:nvPr/>
        </p:nvSpPr>
        <p:spPr>
          <a:xfrm>
            <a:off x="6274365" y="1436014"/>
            <a:ext cx="16225" cy="3527479"/>
          </a:xfrm>
          <a:custGeom>
            <a:avLst/>
            <a:gdLst>
              <a:gd name="connsiteX0" fmla="*/ 0 w 12169"/>
              <a:gd name="connsiteY0" fmla="*/ 0 h 2645609"/>
              <a:gd name="connsiteX1" fmla="*/ 0 w 12169"/>
              <a:gd name="connsiteY1" fmla="*/ 2645610 h 2645609"/>
            </a:gdLst>
            <a:ahLst/>
            <a:cxnLst>
              <a:cxn ang="0">
                <a:pos x="connsiteX0" y="connsiteY0"/>
              </a:cxn>
              <a:cxn ang="0">
                <a:pos x="connsiteX1" y="connsiteY1"/>
              </a:cxn>
            </a:cxnLst>
            <a:rect l="l" t="t" r="r" b="b"/>
            <a:pathLst>
              <a:path w="12169" h="2645609">
                <a:moveTo>
                  <a:pt x="0" y="0"/>
                </a:moveTo>
                <a:lnTo>
                  <a:pt x="0" y="2645610"/>
                </a:lnTo>
              </a:path>
            </a:pathLst>
          </a:custGeom>
          <a:ln w="12165" cap="flat">
            <a:solidFill>
              <a:srgbClr val="9B59B6"/>
            </a:solidFill>
            <a:custDash>
              <a:ds d="300000" sp="150000"/>
            </a:custDash>
            <a:miter/>
          </a:ln>
        </p:spPr>
        <p:txBody>
          <a:bodyPr rtlCol="0" anchor="ctr"/>
          <a:lstStyle/>
          <a:p>
            <a:pPr algn="ctr"/>
            <a:endParaRPr lang="en-IN" sz="2133"/>
          </a:p>
        </p:txBody>
      </p:sp>
      <p:sp>
        <p:nvSpPr>
          <p:cNvPr id="53" name="TextBox 52">
            <a:extLst>
              <a:ext uri="{FF2B5EF4-FFF2-40B4-BE49-F238E27FC236}">
                <a16:creationId xmlns:a16="http://schemas.microsoft.com/office/drawing/2014/main" id="{24F7B9B0-8C64-E7A6-D876-78B6552E113C}"/>
              </a:ext>
            </a:extLst>
          </p:cNvPr>
          <p:cNvSpPr txBox="1"/>
          <p:nvPr/>
        </p:nvSpPr>
        <p:spPr>
          <a:xfrm>
            <a:off x="5538585" y="1363296"/>
            <a:ext cx="1471557" cy="164212"/>
          </a:xfrm>
          <a:prstGeom prst="rect">
            <a:avLst/>
          </a:prstGeom>
          <a:noFill/>
          <a:ln>
            <a:noFill/>
          </a:ln>
        </p:spPr>
        <p:txBody>
          <a:bodyPr wrap="none" lIns="0" tIns="0" rIns="0" bIns="0" rtlCol="0">
            <a:spAutoFit/>
          </a:bodyPr>
          <a:lstStyle/>
          <a:p>
            <a:pPr algn="ctr" defTabSz="239994">
              <a:tabLst>
                <a:tab pos="239994" algn="l"/>
              </a:tabLst>
            </a:pPr>
            <a:r>
              <a:rPr lang="en-IN" sz="1067" b="1" dirty="0">
                <a:ln/>
                <a:solidFill>
                  <a:srgbClr val="9B59B6"/>
                </a:solidFill>
                <a:latin typeface="Arial"/>
                <a:cs typeface="Arial"/>
                <a:sym typeface="Arial"/>
                <a:rtl val="0"/>
              </a:rPr>
              <a:t>Event A6 Trigger Point</a:t>
            </a:r>
          </a:p>
        </p:txBody>
      </p:sp>
      <p:sp>
        <p:nvSpPr>
          <p:cNvPr id="54" name="Freeform: Shape 53">
            <a:extLst>
              <a:ext uri="{FF2B5EF4-FFF2-40B4-BE49-F238E27FC236}">
                <a16:creationId xmlns:a16="http://schemas.microsoft.com/office/drawing/2014/main" id="{CF4BFB01-7F44-12C0-A050-54DABE2E8381}"/>
              </a:ext>
            </a:extLst>
          </p:cNvPr>
          <p:cNvSpPr/>
          <p:nvPr/>
        </p:nvSpPr>
        <p:spPr>
          <a:xfrm>
            <a:off x="5463085" y="1436014"/>
            <a:ext cx="16225" cy="3527479"/>
          </a:xfrm>
          <a:custGeom>
            <a:avLst/>
            <a:gdLst>
              <a:gd name="connsiteX0" fmla="*/ 0 w 12169"/>
              <a:gd name="connsiteY0" fmla="*/ 0 h 2645609"/>
              <a:gd name="connsiteX1" fmla="*/ 0 w 12169"/>
              <a:gd name="connsiteY1" fmla="*/ 2645610 h 2645609"/>
            </a:gdLst>
            <a:ahLst/>
            <a:cxnLst>
              <a:cxn ang="0">
                <a:pos x="connsiteX0" y="connsiteY0"/>
              </a:cxn>
              <a:cxn ang="0">
                <a:pos x="connsiteX1" y="connsiteY1"/>
              </a:cxn>
            </a:cxnLst>
            <a:rect l="l" t="t" r="r" b="b"/>
            <a:pathLst>
              <a:path w="12169" h="2645609">
                <a:moveTo>
                  <a:pt x="0" y="0"/>
                </a:moveTo>
                <a:lnTo>
                  <a:pt x="0" y="2645610"/>
                </a:lnTo>
              </a:path>
            </a:pathLst>
          </a:custGeom>
          <a:ln w="12165" cap="flat">
            <a:solidFill>
              <a:srgbClr val="888888"/>
            </a:solidFill>
            <a:custDash>
              <a:ds d="150000" sp="150000"/>
            </a:custDash>
            <a:miter/>
          </a:ln>
        </p:spPr>
        <p:txBody>
          <a:bodyPr rtlCol="0" anchor="ctr"/>
          <a:lstStyle/>
          <a:p>
            <a:pPr algn="ctr"/>
            <a:endParaRPr lang="en-IN" sz="2133"/>
          </a:p>
        </p:txBody>
      </p:sp>
      <p:sp>
        <p:nvSpPr>
          <p:cNvPr id="55" name="Freeform: Shape 54">
            <a:extLst>
              <a:ext uri="{FF2B5EF4-FFF2-40B4-BE49-F238E27FC236}">
                <a16:creationId xmlns:a16="http://schemas.microsoft.com/office/drawing/2014/main" id="{627C4F9D-082E-A9AF-ACBD-EFAF8F176140}"/>
              </a:ext>
            </a:extLst>
          </p:cNvPr>
          <p:cNvSpPr/>
          <p:nvPr/>
        </p:nvSpPr>
        <p:spPr>
          <a:xfrm>
            <a:off x="6274365" y="1436014"/>
            <a:ext cx="16225" cy="3527479"/>
          </a:xfrm>
          <a:custGeom>
            <a:avLst/>
            <a:gdLst>
              <a:gd name="connsiteX0" fmla="*/ 0 w 12169"/>
              <a:gd name="connsiteY0" fmla="*/ 0 h 2645609"/>
              <a:gd name="connsiteX1" fmla="*/ 0 w 12169"/>
              <a:gd name="connsiteY1" fmla="*/ 2645610 h 2645609"/>
            </a:gdLst>
            <a:ahLst/>
            <a:cxnLst>
              <a:cxn ang="0">
                <a:pos x="connsiteX0" y="connsiteY0"/>
              </a:cxn>
              <a:cxn ang="0">
                <a:pos x="connsiteX1" y="connsiteY1"/>
              </a:cxn>
            </a:cxnLst>
            <a:rect l="l" t="t" r="r" b="b"/>
            <a:pathLst>
              <a:path w="12169" h="2645609">
                <a:moveTo>
                  <a:pt x="0" y="0"/>
                </a:moveTo>
                <a:lnTo>
                  <a:pt x="0" y="2645610"/>
                </a:lnTo>
              </a:path>
            </a:pathLst>
          </a:custGeom>
          <a:ln w="12165" cap="flat">
            <a:solidFill>
              <a:srgbClr val="888888"/>
            </a:solidFill>
            <a:custDash>
              <a:ds d="150000" sp="150000"/>
            </a:custDash>
            <a:miter/>
          </a:ln>
        </p:spPr>
        <p:txBody>
          <a:bodyPr rtlCol="0" anchor="ctr"/>
          <a:lstStyle/>
          <a:p>
            <a:pPr algn="ctr"/>
            <a:endParaRPr lang="en-IN" sz="2133"/>
          </a:p>
        </p:txBody>
      </p:sp>
      <p:sp>
        <p:nvSpPr>
          <p:cNvPr id="56" name="Freeform: Shape 55">
            <a:extLst>
              <a:ext uri="{FF2B5EF4-FFF2-40B4-BE49-F238E27FC236}">
                <a16:creationId xmlns:a16="http://schemas.microsoft.com/office/drawing/2014/main" id="{AED8E7A0-48E1-8BC5-7298-9B77392C076A}"/>
              </a:ext>
            </a:extLst>
          </p:cNvPr>
          <p:cNvSpPr/>
          <p:nvPr/>
        </p:nvSpPr>
        <p:spPr>
          <a:xfrm>
            <a:off x="5463084" y="1612388"/>
            <a:ext cx="811280" cy="117581"/>
          </a:xfrm>
          <a:custGeom>
            <a:avLst/>
            <a:gdLst>
              <a:gd name="connsiteX0" fmla="*/ 0 w 608460"/>
              <a:gd name="connsiteY0" fmla="*/ 0 h 88186"/>
              <a:gd name="connsiteX1" fmla="*/ 608460 w 608460"/>
              <a:gd name="connsiteY1" fmla="*/ 0 h 88186"/>
              <a:gd name="connsiteX2" fmla="*/ 608460 w 608460"/>
              <a:gd name="connsiteY2" fmla="*/ 88187 h 88186"/>
              <a:gd name="connsiteX3" fmla="*/ 0 w 608460"/>
              <a:gd name="connsiteY3" fmla="*/ 88187 h 88186"/>
            </a:gdLst>
            <a:ahLst/>
            <a:cxnLst>
              <a:cxn ang="0">
                <a:pos x="connsiteX0" y="connsiteY0"/>
              </a:cxn>
              <a:cxn ang="0">
                <a:pos x="connsiteX1" y="connsiteY1"/>
              </a:cxn>
              <a:cxn ang="0">
                <a:pos x="connsiteX2" y="connsiteY2"/>
              </a:cxn>
              <a:cxn ang="0">
                <a:pos x="connsiteX3" y="connsiteY3"/>
              </a:cxn>
            </a:cxnLst>
            <a:rect l="l" t="t" r="r" b="b"/>
            <a:pathLst>
              <a:path w="608460" h="88186">
                <a:moveTo>
                  <a:pt x="0" y="0"/>
                </a:moveTo>
                <a:lnTo>
                  <a:pt x="608460" y="0"/>
                </a:lnTo>
                <a:lnTo>
                  <a:pt x="608460" y="88187"/>
                </a:lnTo>
                <a:lnTo>
                  <a:pt x="0" y="88187"/>
                </a:lnTo>
                <a:close/>
              </a:path>
            </a:pathLst>
          </a:custGeom>
          <a:solidFill>
            <a:srgbClr val="9B59B6"/>
          </a:solidFill>
          <a:ln w="12165" cap="flat">
            <a:solidFill>
              <a:srgbClr val="9B59B6"/>
            </a:solidFill>
            <a:prstDash val="solid"/>
            <a:miter/>
          </a:ln>
        </p:spPr>
        <p:txBody>
          <a:bodyPr rtlCol="0" anchor="ctr"/>
          <a:lstStyle/>
          <a:p>
            <a:pPr algn="ctr"/>
            <a:endParaRPr lang="en-IN" sz="2133"/>
          </a:p>
        </p:txBody>
      </p:sp>
      <p:sp>
        <p:nvSpPr>
          <p:cNvPr id="57" name="TextBox 56">
            <a:extLst>
              <a:ext uri="{FF2B5EF4-FFF2-40B4-BE49-F238E27FC236}">
                <a16:creationId xmlns:a16="http://schemas.microsoft.com/office/drawing/2014/main" id="{9D0D85A3-9396-5DFF-B4F5-8572C2F08BDC}"/>
              </a:ext>
            </a:extLst>
          </p:cNvPr>
          <p:cNvSpPr txBox="1"/>
          <p:nvPr/>
        </p:nvSpPr>
        <p:spPr>
          <a:xfrm>
            <a:off x="5508848" y="1739561"/>
            <a:ext cx="719748" cy="143565"/>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9B59B6"/>
                </a:solidFill>
                <a:latin typeface="Arial"/>
                <a:cs typeface="Arial"/>
                <a:sym typeface="Arial"/>
                <a:rtl val="0"/>
              </a:rPr>
              <a:t>TTT = 160ms</a:t>
            </a:r>
          </a:p>
        </p:txBody>
      </p:sp>
      <p:sp>
        <p:nvSpPr>
          <p:cNvPr id="58" name="Freeform: Shape 57">
            <a:extLst>
              <a:ext uri="{FF2B5EF4-FFF2-40B4-BE49-F238E27FC236}">
                <a16:creationId xmlns:a16="http://schemas.microsoft.com/office/drawing/2014/main" id="{89C22B1B-9725-D78E-9011-CDF9442FC6A7}"/>
              </a:ext>
            </a:extLst>
          </p:cNvPr>
          <p:cNvSpPr/>
          <p:nvPr/>
        </p:nvSpPr>
        <p:spPr>
          <a:xfrm>
            <a:off x="6209462" y="2882281"/>
            <a:ext cx="129804" cy="94065"/>
          </a:xfrm>
          <a:custGeom>
            <a:avLst/>
            <a:gdLst>
              <a:gd name="connsiteX0" fmla="*/ 97354 w 97353"/>
              <a:gd name="connsiteY0" fmla="*/ 35275 h 70549"/>
              <a:gd name="connsiteX1" fmla="*/ 48677 w 97353"/>
              <a:gd name="connsiteY1" fmla="*/ 70550 h 70549"/>
              <a:gd name="connsiteX2" fmla="*/ 0 w 97353"/>
              <a:gd name="connsiteY2" fmla="*/ 35275 h 70549"/>
              <a:gd name="connsiteX3" fmla="*/ 48677 w 97353"/>
              <a:gd name="connsiteY3" fmla="*/ 0 h 70549"/>
              <a:gd name="connsiteX4" fmla="*/ 97354 w 97353"/>
              <a:gd name="connsiteY4" fmla="*/ 35275 h 70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53" h="70549">
                <a:moveTo>
                  <a:pt x="97354" y="35275"/>
                </a:moveTo>
                <a:cubicBezTo>
                  <a:pt x="97354" y="54757"/>
                  <a:pt x="75560" y="70550"/>
                  <a:pt x="48677" y="70550"/>
                </a:cubicBezTo>
                <a:cubicBezTo>
                  <a:pt x="21793" y="70550"/>
                  <a:pt x="0" y="54757"/>
                  <a:pt x="0" y="35275"/>
                </a:cubicBezTo>
                <a:cubicBezTo>
                  <a:pt x="0" y="15793"/>
                  <a:pt x="21793" y="0"/>
                  <a:pt x="48677" y="0"/>
                </a:cubicBezTo>
                <a:cubicBezTo>
                  <a:pt x="75560" y="0"/>
                  <a:pt x="97354" y="15793"/>
                  <a:pt x="97354" y="35275"/>
                </a:cubicBezTo>
                <a:close/>
              </a:path>
            </a:pathLst>
          </a:custGeom>
          <a:solidFill>
            <a:srgbClr val="E74C3C"/>
          </a:solidFill>
          <a:ln w="12165" cap="flat">
            <a:noFill/>
            <a:prstDash val="solid"/>
            <a:miter/>
          </a:ln>
        </p:spPr>
        <p:txBody>
          <a:bodyPr rtlCol="0" anchor="ctr"/>
          <a:lstStyle/>
          <a:p>
            <a:pPr algn="ctr"/>
            <a:endParaRPr lang="en-IN" sz="2133"/>
          </a:p>
        </p:txBody>
      </p:sp>
      <p:sp>
        <p:nvSpPr>
          <p:cNvPr id="59" name="TextBox 58">
            <a:extLst>
              <a:ext uri="{FF2B5EF4-FFF2-40B4-BE49-F238E27FC236}">
                <a16:creationId xmlns:a16="http://schemas.microsoft.com/office/drawing/2014/main" id="{7CC4EF97-8D4C-F385-4402-C6F316C79E73}"/>
              </a:ext>
            </a:extLst>
          </p:cNvPr>
          <p:cNvSpPr txBox="1"/>
          <p:nvPr/>
        </p:nvSpPr>
        <p:spPr>
          <a:xfrm>
            <a:off x="5569714" y="2980529"/>
            <a:ext cx="522579" cy="143565"/>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E74C3C"/>
                </a:solidFill>
                <a:latin typeface="Arial"/>
                <a:cs typeface="Arial"/>
                <a:sym typeface="Arial"/>
                <a:rtl val="0"/>
              </a:rPr>
              <a:t>-110 dBm</a:t>
            </a:r>
          </a:p>
        </p:txBody>
      </p:sp>
      <p:sp>
        <p:nvSpPr>
          <p:cNvPr id="60" name="Freeform: Shape 59">
            <a:extLst>
              <a:ext uri="{FF2B5EF4-FFF2-40B4-BE49-F238E27FC236}">
                <a16:creationId xmlns:a16="http://schemas.microsoft.com/office/drawing/2014/main" id="{A08E5537-17BE-4185-AAC2-0BBC4AAAE039}"/>
              </a:ext>
            </a:extLst>
          </p:cNvPr>
          <p:cNvSpPr/>
          <p:nvPr/>
        </p:nvSpPr>
        <p:spPr>
          <a:xfrm>
            <a:off x="6209462" y="2976348"/>
            <a:ext cx="129804" cy="94065"/>
          </a:xfrm>
          <a:custGeom>
            <a:avLst/>
            <a:gdLst>
              <a:gd name="connsiteX0" fmla="*/ 97354 w 97353"/>
              <a:gd name="connsiteY0" fmla="*/ 35275 h 70549"/>
              <a:gd name="connsiteX1" fmla="*/ 48677 w 97353"/>
              <a:gd name="connsiteY1" fmla="*/ 70550 h 70549"/>
              <a:gd name="connsiteX2" fmla="*/ 0 w 97353"/>
              <a:gd name="connsiteY2" fmla="*/ 35275 h 70549"/>
              <a:gd name="connsiteX3" fmla="*/ 48677 w 97353"/>
              <a:gd name="connsiteY3" fmla="*/ 0 h 70549"/>
              <a:gd name="connsiteX4" fmla="*/ 97354 w 97353"/>
              <a:gd name="connsiteY4" fmla="*/ 35275 h 70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53" h="70549">
                <a:moveTo>
                  <a:pt x="97354" y="35275"/>
                </a:moveTo>
                <a:cubicBezTo>
                  <a:pt x="97354" y="54757"/>
                  <a:pt x="75560" y="70550"/>
                  <a:pt x="48677" y="70550"/>
                </a:cubicBezTo>
                <a:cubicBezTo>
                  <a:pt x="21793" y="70550"/>
                  <a:pt x="0" y="54757"/>
                  <a:pt x="0" y="35275"/>
                </a:cubicBezTo>
                <a:cubicBezTo>
                  <a:pt x="0" y="15793"/>
                  <a:pt x="21793" y="0"/>
                  <a:pt x="48677" y="0"/>
                </a:cubicBezTo>
                <a:cubicBezTo>
                  <a:pt x="75560" y="0"/>
                  <a:pt x="97354" y="15793"/>
                  <a:pt x="97354" y="35275"/>
                </a:cubicBezTo>
                <a:close/>
              </a:path>
            </a:pathLst>
          </a:custGeom>
          <a:solidFill>
            <a:srgbClr val="3498DB"/>
          </a:solidFill>
          <a:ln w="12165" cap="flat">
            <a:noFill/>
            <a:prstDash val="solid"/>
            <a:miter/>
          </a:ln>
        </p:spPr>
        <p:txBody>
          <a:bodyPr rtlCol="0" anchor="ctr"/>
          <a:lstStyle/>
          <a:p>
            <a:pPr algn="ctr"/>
            <a:endParaRPr lang="en-IN" sz="2133"/>
          </a:p>
        </p:txBody>
      </p:sp>
      <p:sp>
        <p:nvSpPr>
          <p:cNvPr id="61" name="TextBox 60">
            <a:extLst>
              <a:ext uri="{FF2B5EF4-FFF2-40B4-BE49-F238E27FC236}">
                <a16:creationId xmlns:a16="http://schemas.microsoft.com/office/drawing/2014/main" id="{3FF5C1E5-7846-DB02-64B8-6ADC473C0845}"/>
              </a:ext>
            </a:extLst>
          </p:cNvPr>
          <p:cNvSpPr txBox="1"/>
          <p:nvPr/>
        </p:nvSpPr>
        <p:spPr>
          <a:xfrm>
            <a:off x="6783790" y="2974178"/>
            <a:ext cx="522579" cy="143565"/>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3498DB"/>
                </a:solidFill>
                <a:latin typeface="Arial"/>
                <a:cs typeface="Arial"/>
                <a:sym typeface="Arial"/>
                <a:rtl val="0"/>
              </a:rPr>
              <a:t>-113 dBm</a:t>
            </a:r>
          </a:p>
        </p:txBody>
      </p:sp>
      <p:sp>
        <p:nvSpPr>
          <p:cNvPr id="62" name="Freeform: Shape 61">
            <a:extLst>
              <a:ext uri="{FF2B5EF4-FFF2-40B4-BE49-F238E27FC236}">
                <a16:creationId xmlns:a16="http://schemas.microsoft.com/office/drawing/2014/main" id="{3CFF132B-5363-5294-FB9E-2E5581C9DF72}"/>
              </a:ext>
            </a:extLst>
          </p:cNvPr>
          <p:cNvSpPr/>
          <p:nvPr/>
        </p:nvSpPr>
        <p:spPr>
          <a:xfrm>
            <a:off x="7410158" y="1083265"/>
            <a:ext cx="4056401" cy="1352200"/>
          </a:xfrm>
          <a:custGeom>
            <a:avLst/>
            <a:gdLst>
              <a:gd name="connsiteX0" fmla="*/ 2981456 w 3042301"/>
              <a:gd name="connsiteY0" fmla="*/ 0 h 1014150"/>
              <a:gd name="connsiteX1" fmla="*/ 3042302 w 3042301"/>
              <a:gd name="connsiteY1" fmla="*/ 0 h 1014150"/>
              <a:gd name="connsiteX2" fmla="*/ 3042302 w 3042301"/>
              <a:gd name="connsiteY2" fmla="*/ 1014150 h 1014150"/>
              <a:gd name="connsiteX3" fmla="*/ 2981456 w 3042301"/>
              <a:gd name="connsiteY3" fmla="*/ 1014150 h 1014150"/>
              <a:gd name="connsiteX4" fmla="*/ 60846 w 3042301"/>
              <a:gd name="connsiteY4" fmla="*/ 1014150 h 1014150"/>
              <a:gd name="connsiteX5" fmla="*/ 0 w 3042301"/>
              <a:gd name="connsiteY5" fmla="*/ 1014150 h 1014150"/>
              <a:gd name="connsiteX6" fmla="*/ 0 w 3042301"/>
              <a:gd name="connsiteY6" fmla="*/ 0 h 1014150"/>
              <a:gd name="connsiteX7" fmla="*/ 60846 w 3042301"/>
              <a:gd name="connsiteY7" fmla="*/ 0 h 101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2301" h="1014150">
                <a:moveTo>
                  <a:pt x="2981456" y="0"/>
                </a:moveTo>
                <a:cubicBezTo>
                  <a:pt x="3015060" y="0"/>
                  <a:pt x="3042302" y="0"/>
                  <a:pt x="3042302" y="0"/>
                </a:cubicBezTo>
                <a:lnTo>
                  <a:pt x="3042302" y="1014150"/>
                </a:lnTo>
                <a:cubicBezTo>
                  <a:pt x="3042302" y="1014150"/>
                  <a:pt x="3015060" y="1014150"/>
                  <a:pt x="2981456" y="1014150"/>
                </a:cubicBezTo>
                <a:lnTo>
                  <a:pt x="60846" y="1014150"/>
                </a:lnTo>
                <a:cubicBezTo>
                  <a:pt x="27242" y="1014150"/>
                  <a:pt x="0" y="1014150"/>
                  <a:pt x="0" y="1014150"/>
                </a:cubicBezTo>
                <a:lnTo>
                  <a:pt x="0" y="0"/>
                </a:lnTo>
                <a:cubicBezTo>
                  <a:pt x="0" y="0"/>
                  <a:pt x="27242" y="0"/>
                  <a:pt x="60846" y="0"/>
                </a:cubicBezTo>
                <a:close/>
              </a:path>
            </a:pathLst>
          </a:custGeom>
          <a:solidFill>
            <a:srgbClr val="FFFFFF"/>
          </a:solidFill>
          <a:ln w="18247" cap="flat">
            <a:solidFill>
              <a:srgbClr val="3498DB"/>
            </a:solidFill>
            <a:prstDash val="solid"/>
            <a:miter/>
          </a:ln>
        </p:spPr>
        <p:txBody>
          <a:bodyPr rtlCol="0" anchor="ctr"/>
          <a:lstStyle/>
          <a:p>
            <a:pPr algn="ctr"/>
            <a:endParaRPr lang="en-IN" sz="2133"/>
          </a:p>
        </p:txBody>
      </p:sp>
      <p:sp>
        <p:nvSpPr>
          <p:cNvPr id="63" name="TextBox 62">
            <a:extLst>
              <a:ext uri="{FF2B5EF4-FFF2-40B4-BE49-F238E27FC236}">
                <a16:creationId xmlns:a16="http://schemas.microsoft.com/office/drawing/2014/main" id="{4863842D-055E-14DC-3F5C-5233A4D83204}"/>
              </a:ext>
            </a:extLst>
          </p:cNvPr>
          <p:cNvSpPr txBox="1"/>
          <p:nvPr/>
        </p:nvSpPr>
        <p:spPr>
          <a:xfrm>
            <a:off x="7866569" y="1128131"/>
            <a:ext cx="1407437" cy="164212"/>
          </a:xfrm>
          <a:prstGeom prst="rect">
            <a:avLst/>
          </a:prstGeom>
          <a:noFill/>
          <a:ln>
            <a:noFill/>
          </a:ln>
        </p:spPr>
        <p:txBody>
          <a:bodyPr wrap="none" lIns="0" tIns="0" rIns="0" bIns="0" rtlCol="0">
            <a:spAutoFit/>
          </a:bodyPr>
          <a:lstStyle/>
          <a:p>
            <a:pPr algn="ctr" defTabSz="239994">
              <a:tabLst>
                <a:tab pos="239994" algn="l"/>
              </a:tabLst>
            </a:pPr>
            <a:r>
              <a:rPr lang="en-IN" sz="1067" b="1" dirty="0">
                <a:ln/>
                <a:solidFill>
                  <a:srgbClr val="3498DB"/>
                </a:solidFill>
                <a:latin typeface="Arial"/>
                <a:cs typeface="Arial"/>
                <a:sym typeface="Arial"/>
                <a:rtl val="0"/>
              </a:rPr>
              <a:t>Event A6 Parameters:</a:t>
            </a:r>
          </a:p>
        </p:txBody>
      </p:sp>
      <p:sp>
        <p:nvSpPr>
          <p:cNvPr id="64" name="TextBox 63">
            <a:extLst>
              <a:ext uri="{FF2B5EF4-FFF2-40B4-BE49-F238E27FC236}">
                <a16:creationId xmlns:a16="http://schemas.microsoft.com/office/drawing/2014/main" id="{5E6E314E-5696-A932-5CD7-8279C07DC45A}"/>
              </a:ext>
            </a:extLst>
          </p:cNvPr>
          <p:cNvSpPr txBox="1"/>
          <p:nvPr/>
        </p:nvSpPr>
        <p:spPr>
          <a:xfrm>
            <a:off x="7735767" y="1375054"/>
            <a:ext cx="1376980" cy="164212"/>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333333"/>
                </a:solidFill>
                <a:latin typeface="Arial"/>
                <a:cs typeface="Arial"/>
                <a:sym typeface="Arial"/>
                <a:rtl val="0"/>
              </a:rPr>
              <a:t>• Measurement: RSRP</a:t>
            </a:r>
          </a:p>
        </p:txBody>
      </p:sp>
      <p:sp>
        <p:nvSpPr>
          <p:cNvPr id="65" name="TextBox 64">
            <a:extLst>
              <a:ext uri="{FF2B5EF4-FFF2-40B4-BE49-F238E27FC236}">
                <a16:creationId xmlns:a16="http://schemas.microsoft.com/office/drawing/2014/main" id="{B1E62B6F-BE31-CBB5-E0C9-91F4AAB7AF5B}"/>
              </a:ext>
            </a:extLst>
          </p:cNvPr>
          <p:cNvSpPr txBox="1"/>
          <p:nvPr/>
        </p:nvSpPr>
        <p:spPr>
          <a:xfrm>
            <a:off x="7752931" y="1610219"/>
            <a:ext cx="1131720" cy="164212"/>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333333"/>
                </a:solidFill>
                <a:latin typeface="Arial"/>
                <a:cs typeface="Arial"/>
                <a:sym typeface="Arial"/>
                <a:rtl val="0"/>
              </a:rPr>
              <a:t>• Offset_A6 = 3 dB</a:t>
            </a:r>
          </a:p>
        </p:txBody>
      </p:sp>
      <p:sp>
        <p:nvSpPr>
          <p:cNvPr id="66" name="TextBox 65">
            <a:extLst>
              <a:ext uri="{FF2B5EF4-FFF2-40B4-BE49-F238E27FC236}">
                <a16:creationId xmlns:a16="http://schemas.microsoft.com/office/drawing/2014/main" id="{7318CC50-E21A-B0EC-ADEB-E69DA6586161}"/>
              </a:ext>
            </a:extLst>
          </p:cNvPr>
          <p:cNvSpPr txBox="1"/>
          <p:nvPr/>
        </p:nvSpPr>
        <p:spPr>
          <a:xfrm>
            <a:off x="7835334" y="1845384"/>
            <a:ext cx="2005357" cy="164212"/>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333333"/>
                </a:solidFill>
                <a:latin typeface="Arial"/>
                <a:cs typeface="Arial"/>
                <a:sym typeface="Arial"/>
                <a:rtl val="0"/>
              </a:rPr>
              <a:t>• Time-to-Trigger (TTT) = 160 ms</a:t>
            </a:r>
          </a:p>
        </p:txBody>
      </p:sp>
      <p:sp>
        <p:nvSpPr>
          <p:cNvPr id="67" name="TextBox 66">
            <a:extLst>
              <a:ext uri="{FF2B5EF4-FFF2-40B4-BE49-F238E27FC236}">
                <a16:creationId xmlns:a16="http://schemas.microsoft.com/office/drawing/2014/main" id="{B1701246-0C46-17D8-B792-AA86B64AA8DD}"/>
              </a:ext>
            </a:extLst>
          </p:cNvPr>
          <p:cNvSpPr txBox="1"/>
          <p:nvPr/>
        </p:nvSpPr>
        <p:spPr>
          <a:xfrm>
            <a:off x="7914350" y="2080550"/>
            <a:ext cx="2723502" cy="164212"/>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333333"/>
                </a:solidFill>
                <a:latin typeface="Arial"/>
                <a:cs typeface="Arial"/>
                <a:sym typeface="Arial"/>
                <a:rtl val="0"/>
              </a:rPr>
              <a:t>• Frequencies: PCell 2.5 GHz, SCell 3.7 GHz</a:t>
            </a:r>
          </a:p>
        </p:txBody>
      </p:sp>
      <p:sp>
        <p:nvSpPr>
          <p:cNvPr id="68" name="Freeform: Shape 67">
            <a:extLst>
              <a:ext uri="{FF2B5EF4-FFF2-40B4-BE49-F238E27FC236}">
                <a16:creationId xmlns:a16="http://schemas.microsoft.com/office/drawing/2014/main" id="{5A9980FE-68A8-B896-3D5D-9FBB9F7722B3}"/>
              </a:ext>
            </a:extLst>
          </p:cNvPr>
          <p:cNvSpPr/>
          <p:nvPr/>
        </p:nvSpPr>
        <p:spPr>
          <a:xfrm>
            <a:off x="1568937" y="1083266"/>
            <a:ext cx="5678963" cy="470329"/>
          </a:xfrm>
          <a:custGeom>
            <a:avLst/>
            <a:gdLst>
              <a:gd name="connsiteX0" fmla="*/ 4222715 w 4259222"/>
              <a:gd name="connsiteY0" fmla="*/ 0 h 352747"/>
              <a:gd name="connsiteX1" fmla="*/ 4259223 w 4259222"/>
              <a:gd name="connsiteY1" fmla="*/ 0 h 352747"/>
              <a:gd name="connsiteX2" fmla="*/ 4259223 w 4259222"/>
              <a:gd name="connsiteY2" fmla="*/ 352748 h 352747"/>
              <a:gd name="connsiteX3" fmla="*/ 4222715 w 4259222"/>
              <a:gd name="connsiteY3" fmla="*/ 352748 h 352747"/>
              <a:gd name="connsiteX4" fmla="*/ 36508 w 4259222"/>
              <a:gd name="connsiteY4" fmla="*/ 352748 h 352747"/>
              <a:gd name="connsiteX5" fmla="*/ 0 w 4259222"/>
              <a:gd name="connsiteY5" fmla="*/ 352748 h 352747"/>
              <a:gd name="connsiteX6" fmla="*/ 0 w 4259222"/>
              <a:gd name="connsiteY6" fmla="*/ 0 h 352747"/>
              <a:gd name="connsiteX7" fmla="*/ 36508 w 4259222"/>
              <a:gd name="connsiteY7" fmla="*/ 0 h 352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9222" h="352747">
                <a:moveTo>
                  <a:pt x="4222715" y="0"/>
                </a:moveTo>
                <a:cubicBezTo>
                  <a:pt x="4242878" y="0"/>
                  <a:pt x="4259223" y="0"/>
                  <a:pt x="4259223" y="0"/>
                </a:cubicBezTo>
                <a:lnTo>
                  <a:pt x="4259223" y="352748"/>
                </a:lnTo>
                <a:cubicBezTo>
                  <a:pt x="4259223" y="352748"/>
                  <a:pt x="4242878" y="352748"/>
                  <a:pt x="4222715" y="352748"/>
                </a:cubicBezTo>
                <a:lnTo>
                  <a:pt x="36508" y="352748"/>
                </a:lnTo>
                <a:cubicBezTo>
                  <a:pt x="16345" y="352748"/>
                  <a:pt x="0" y="352748"/>
                  <a:pt x="0" y="352748"/>
                </a:cubicBezTo>
                <a:lnTo>
                  <a:pt x="0" y="0"/>
                </a:lnTo>
                <a:cubicBezTo>
                  <a:pt x="0" y="0"/>
                  <a:pt x="16345" y="0"/>
                  <a:pt x="36508" y="0"/>
                </a:cubicBezTo>
                <a:close/>
              </a:path>
            </a:pathLst>
          </a:custGeom>
          <a:solidFill>
            <a:srgbClr val="FFFFFF"/>
          </a:solidFill>
          <a:ln w="18247" cap="flat">
            <a:solidFill>
              <a:srgbClr val="9B59B6"/>
            </a:solidFill>
            <a:prstDash val="solid"/>
            <a:miter/>
          </a:ln>
        </p:spPr>
        <p:txBody>
          <a:bodyPr rtlCol="0" anchor="ctr"/>
          <a:lstStyle/>
          <a:p>
            <a:pPr algn="ctr"/>
            <a:endParaRPr lang="en-IN" sz="2133"/>
          </a:p>
        </p:txBody>
      </p:sp>
      <p:sp>
        <p:nvSpPr>
          <p:cNvPr id="69" name="TextBox 68">
            <a:extLst>
              <a:ext uri="{FF2B5EF4-FFF2-40B4-BE49-F238E27FC236}">
                <a16:creationId xmlns:a16="http://schemas.microsoft.com/office/drawing/2014/main" id="{1E930D38-757F-CD43-866D-09BF0AC4B07E}"/>
              </a:ext>
            </a:extLst>
          </p:cNvPr>
          <p:cNvSpPr txBox="1"/>
          <p:nvPr/>
        </p:nvSpPr>
        <p:spPr>
          <a:xfrm>
            <a:off x="1954954" y="1128131"/>
            <a:ext cx="1304844" cy="164212"/>
          </a:xfrm>
          <a:prstGeom prst="rect">
            <a:avLst/>
          </a:prstGeom>
          <a:noFill/>
          <a:ln>
            <a:noFill/>
          </a:ln>
        </p:spPr>
        <p:txBody>
          <a:bodyPr wrap="none" lIns="0" tIns="0" rIns="0" bIns="0" rtlCol="0">
            <a:spAutoFit/>
          </a:bodyPr>
          <a:lstStyle/>
          <a:p>
            <a:pPr algn="ctr" defTabSz="239994">
              <a:tabLst>
                <a:tab pos="239994" algn="l"/>
              </a:tabLst>
            </a:pPr>
            <a:r>
              <a:rPr lang="en-IN" sz="1067" b="1" dirty="0">
                <a:ln/>
                <a:solidFill>
                  <a:srgbClr val="9B59B6"/>
                </a:solidFill>
                <a:latin typeface="Arial"/>
                <a:cs typeface="Arial"/>
                <a:sym typeface="Arial"/>
                <a:rtl val="0"/>
              </a:rPr>
              <a:t>Event A6 Condition:</a:t>
            </a:r>
          </a:p>
        </p:txBody>
      </p:sp>
      <p:sp>
        <p:nvSpPr>
          <p:cNvPr id="70" name="TextBox 69">
            <a:extLst>
              <a:ext uri="{FF2B5EF4-FFF2-40B4-BE49-F238E27FC236}">
                <a16:creationId xmlns:a16="http://schemas.microsoft.com/office/drawing/2014/main" id="{6C60D1C7-17E6-D175-DEC8-0778641EC778}"/>
              </a:ext>
            </a:extLst>
          </p:cNvPr>
          <p:cNvSpPr txBox="1"/>
          <p:nvPr/>
        </p:nvSpPr>
        <p:spPr>
          <a:xfrm>
            <a:off x="2529914" y="1304504"/>
            <a:ext cx="3659655" cy="164212"/>
          </a:xfrm>
          <a:prstGeom prst="rect">
            <a:avLst/>
          </a:prstGeom>
          <a:noFill/>
          <a:ln>
            <a:noFill/>
          </a:ln>
        </p:spPr>
        <p:txBody>
          <a:bodyPr wrap="none" lIns="0" tIns="0" rIns="0" bIns="0" rtlCol="0">
            <a:spAutoFit/>
          </a:bodyPr>
          <a:lstStyle/>
          <a:p>
            <a:pPr algn="ctr" defTabSz="239994">
              <a:tabLst>
                <a:tab pos="239994" algn="l"/>
              </a:tabLst>
            </a:pPr>
            <a:r>
              <a:rPr lang="en-IN" sz="1067" i="1" dirty="0">
                <a:ln/>
                <a:solidFill>
                  <a:srgbClr val="333333"/>
                </a:solidFill>
                <a:latin typeface="Arial"/>
                <a:cs typeface="Arial"/>
                <a:sym typeface="Arial"/>
                <a:rtl val="0"/>
              </a:rPr>
              <a:t>Mn + Offset_A6 &gt; Ms2 (Neighbor better than SCell by offset)</a:t>
            </a:r>
          </a:p>
        </p:txBody>
      </p:sp>
      <p:sp>
        <p:nvSpPr>
          <p:cNvPr id="71" name="Freeform: Shape 70">
            <a:extLst>
              <a:ext uri="{FF2B5EF4-FFF2-40B4-BE49-F238E27FC236}">
                <a16:creationId xmlns:a16="http://schemas.microsoft.com/office/drawing/2014/main" id="{97B141E1-2479-A8FE-C97B-42B01E2909DE}"/>
              </a:ext>
            </a:extLst>
          </p:cNvPr>
          <p:cNvSpPr/>
          <p:nvPr/>
        </p:nvSpPr>
        <p:spPr>
          <a:xfrm>
            <a:off x="2461345" y="5610197"/>
            <a:ext cx="486768" cy="352747"/>
          </a:xfrm>
          <a:custGeom>
            <a:avLst/>
            <a:gdLst>
              <a:gd name="connsiteX0" fmla="*/ 365076 w 365076"/>
              <a:gd name="connsiteY0" fmla="*/ 132280 h 264560"/>
              <a:gd name="connsiteX1" fmla="*/ 182538 w 365076"/>
              <a:gd name="connsiteY1" fmla="*/ 264561 h 264560"/>
              <a:gd name="connsiteX2" fmla="*/ 0 w 365076"/>
              <a:gd name="connsiteY2" fmla="*/ 132280 h 264560"/>
              <a:gd name="connsiteX3" fmla="*/ 182538 w 365076"/>
              <a:gd name="connsiteY3" fmla="*/ 0 h 264560"/>
              <a:gd name="connsiteX4" fmla="*/ 365076 w 365076"/>
              <a:gd name="connsiteY4" fmla="*/ 132280 h 264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076" h="264560">
                <a:moveTo>
                  <a:pt x="365076" y="132280"/>
                </a:moveTo>
                <a:cubicBezTo>
                  <a:pt x="365076" y="205337"/>
                  <a:pt x="283351" y="264561"/>
                  <a:pt x="182538" y="264561"/>
                </a:cubicBezTo>
                <a:cubicBezTo>
                  <a:pt x="81725" y="264561"/>
                  <a:pt x="0" y="205337"/>
                  <a:pt x="0" y="132280"/>
                </a:cubicBezTo>
                <a:cubicBezTo>
                  <a:pt x="0" y="59224"/>
                  <a:pt x="81725" y="0"/>
                  <a:pt x="182538" y="0"/>
                </a:cubicBezTo>
                <a:cubicBezTo>
                  <a:pt x="283351" y="0"/>
                  <a:pt x="365076" y="59224"/>
                  <a:pt x="365076" y="132280"/>
                </a:cubicBezTo>
                <a:close/>
              </a:path>
            </a:pathLst>
          </a:custGeom>
          <a:solidFill>
            <a:srgbClr val="2ECC71"/>
          </a:solidFill>
          <a:ln w="18247" cap="flat">
            <a:solidFill>
              <a:srgbClr val="333333"/>
            </a:solidFill>
            <a:prstDash val="solid"/>
            <a:miter/>
          </a:ln>
        </p:spPr>
        <p:txBody>
          <a:bodyPr rtlCol="0" anchor="ctr"/>
          <a:lstStyle/>
          <a:p>
            <a:pPr algn="ctr"/>
            <a:endParaRPr lang="en-IN" sz="2133"/>
          </a:p>
        </p:txBody>
      </p:sp>
      <p:sp>
        <p:nvSpPr>
          <p:cNvPr id="72" name="TextBox 71">
            <a:extLst>
              <a:ext uri="{FF2B5EF4-FFF2-40B4-BE49-F238E27FC236}">
                <a16:creationId xmlns:a16="http://schemas.microsoft.com/office/drawing/2014/main" id="{F29349F0-D533-D8F9-7889-274FAF0BDD30}"/>
              </a:ext>
            </a:extLst>
          </p:cNvPr>
          <p:cNvSpPr txBox="1"/>
          <p:nvPr/>
        </p:nvSpPr>
        <p:spPr>
          <a:xfrm>
            <a:off x="2671744" y="5712211"/>
            <a:ext cx="91371" cy="164212"/>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FFFFFF"/>
                </a:solidFill>
                <a:latin typeface="Arial"/>
                <a:cs typeface="Arial"/>
                <a:sym typeface="Arial"/>
                <a:rtl val="0"/>
              </a:rPr>
              <a:t>P</a:t>
            </a:r>
          </a:p>
        </p:txBody>
      </p:sp>
      <p:sp>
        <p:nvSpPr>
          <p:cNvPr id="73" name="Freeform: Shape 72">
            <a:extLst>
              <a:ext uri="{FF2B5EF4-FFF2-40B4-BE49-F238E27FC236}">
                <a16:creationId xmlns:a16="http://schemas.microsoft.com/office/drawing/2014/main" id="{BDE049A3-7365-6AA2-8E0D-6C5EAD18670B}"/>
              </a:ext>
            </a:extLst>
          </p:cNvPr>
          <p:cNvSpPr/>
          <p:nvPr/>
        </p:nvSpPr>
        <p:spPr>
          <a:xfrm>
            <a:off x="3272627" y="5610197"/>
            <a:ext cx="486768" cy="352747"/>
          </a:xfrm>
          <a:custGeom>
            <a:avLst/>
            <a:gdLst>
              <a:gd name="connsiteX0" fmla="*/ 365076 w 365076"/>
              <a:gd name="connsiteY0" fmla="*/ 132280 h 264560"/>
              <a:gd name="connsiteX1" fmla="*/ 182538 w 365076"/>
              <a:gd name="connsiteY1" fmla="*/ 264561 h 264560"/>
              <a:gd name="connsiteX2" fmla="*/ 0 w 365076"/>
              <a:gd name="connsiteY2" fmla="*/ 132280 h 264560"/>
              <a:gd name="connsiteX3" fmla="*/ 182538 w 365076"/>
              <a:gd name="connsiteY3" fmla="*/ 0 h 264560"/>
              <a:gd name="connsiteX4" fmla="*/ 365076 w 365076"/>
              <a:gd name="connsiteY4" fmla="*/ 132280 h 264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076" h="264560">
                <a:moveTo>
                  <a:pt x="365076" y="132280"/>
                </a:moveTo>
                <a:cubicBezTo>
                  <a:pt x="365076" y="205337"/>
                  <a:pt x="283351" y="264561"/>
                  <a:pt x="182538" y="264561"/>
                </a:cubicBezTo>
                <a:cubicBezTo>
                  <a:pt x="81725" y="264561"/>
                  <a:pt x="0" y="205337"/>
                  <a:pt x="0" y="132280"/>
                </a:cubicBezTo>
                <a:cubicBezTo>
                  <a:pt x="0" y="59224"/>
                  <a:pt x="81725" y="0"/>
                  <a:pt x="182538" y="0"/>
                </a:cubicBezTo>
                <a:cubicBezTo>
                  <a:pt x="283351" y="0"/>
                  <a:pt x="365076" y="59224"/>
                  <a:pt x="365076" y="132280"/>
                </a:cubicBezTo>
                <a:close/>
              </a:path>
            </a:pathLst>
          </a:custGeom>
          <a:solidFill>
            <a:srgbClr val="3498DB"/>
          </a:solidFill>
          <a:ln w="18247" cap="flat">
            <a:solidFill>
              <a:srgbClr val="333333"/>
            </a:solidFill>
            <a:prstDash val="solid"/>
            <a:miter/>
          </a:ln>
        </p:spPr>
        <p:txBody>
          <a:bodyPr rtlCol="0" anchor="ctr"/>
          <a:lstStyle/>
          <a:p>
            <a:pPr algn="ctr"/>
            <a:endParaRPr lang="en-IN" sz="2133"/>
          </a:p>
        </p:txBody>
      </p:sp>
      <p:sp>
        <p:nvSpPr>
          <p:cNvPr id="74" name="TextBox 73">
            <a:extLst>
              <a:ext uri="{FF2B5EF4-FFF2-40B4-BE49-F238E27FC236}">
                <a16:creationId xmlns:a16="http://schemas.microsoft.com/office/drawing/2014/main" id="{D3C31B09-A93A-13E2-F94C-40A946CA38A2}"/>
              </a:ext>
            </a:extLst>
          </p:cNvPr>
          <p:cNvSpPr txBox="1"/>
          <p:nvPr/>
        </p:nvSpPr>
        <p:spPr>
          <a:xfrm>
            <a:off x="3483024" y="5712211"/>
            <a:ext cx="91371" cy="164212"/>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FFFFFF"/>
                </a:solidFill>
                <a:latin typeface="Arial"/>
                <a:cs typeface="Arial"/>
                <a:sym typeface="Arial"/>
                <a:rtl val="0"/>
              </a:rPr>
              <a:t>S</a:t>
            </a:r>
          </a:p>
        </p:txBody>
      </p:sp>
      <p:sp>
        <p:nvSpPr>
          <p:cNvPr id="75" name="Freeform: Shape 74">
            <a:extLst>
              <a:ext uri="{FF2B5EF4-FFF2-40B4-BE49-F238E27FC236}">
                <a16:creationId xmlns:a16="http://schemas.microsoft.com/office/drawing/2014/main" id="{A56E3947-D77A-4EC4-232E-E1E07F120902}"/>
              </a:ext>
            </a:extLst>
          </p:cNvPr>
          <p:cNvSpPr/>
          <p:nvPr/>
        </p:nvSpPr>
        <p:spPr>
          <a:xfrm>
            <a:off x="4083907" y="5610197"/>
            <a:ext cx="486768" cy="352747"/>
          </a:xfrm>
          <a:custGeom>
            <a:avLst/>
            <a:gdLst>
              <a:gd name="connsiteX0" fmla="*/ 365076 w 365076"/>
              <a:gd name="connsiteY0" fmla="*/ 132280 h 264560"/>
              <a:gd name="connsiteX1" fmla="*/ 182538 w 365076"/>
              <a:gd name="connsiteY1" fmla="*/ 264561 h 264560"/>
              <a:gd name="connsiteX2" fmla="*/ 0 w 365076"/>
              <a:gd name="connsiteY2" fmla="*/ 132280 h 264560"/>
              <a:gd name="connsiteX3" fmla="*/ 182538 w 365076"/>
              <a:gd name="connsiteY3" fmla="*/ 0 h 264560"/>
              <a:gd name="connsiteX4" fmla="*/ 365076 w 365076"/>
              <a:gd name="connsiteY4" fmla="*/ 132280 h 264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076" h="264560">
                <a:moveTo>
                  <a:pt x="365076" y="132280"/>
                </a:moveTo>
                <a:cubicBezTo>
                  <a:pt x="365076" y="205337"/>
                  <a:pt x="283351" y="264561"/>
                  <a:pt x="182538" y="264561"/>
                </a:cubicBezTo>
                <a:cubicBezTo>
                  <a:pt x="81725" y="264561"/>
                  <a:pt x="0" y="205337"/>
                  <a:pt x="0" y="132280"/>
                </a:cubicBezTo>
                <a:cubicBezTo>
                  <a:pt x="0" y="59224"/>
                  <a:pt x="81725" y="0"/>
                  <a:pt x="182538" y="0"/>
                </a:cubicBezTo>
                <a:cubicBezTo>
                  <a:pt x="283351" y="0"/>
                  <a:pt x="365076" y="59224"/>
                  <a:pt x="365076" y="132280"/>
                </a:cubicBezTo>
                <a:close/>
              </a:path>
            </a:pathLst>
          </a:custGeom>
          <a:solidFill>
            <a:srgbClr val="E74C3C"/>
          </a:solidFill>
          <a:ln w="18247" cap="flat">
            <a:solidFill>
              <a:srgbClr val="333333"/>
            </a:solidFill>
            <a:prstDash val="solid"/>
            <a:miter/>
          </a:ln>
        </p:spPr>
        <p:txBody>
          <a:bodyPr rtlCol="0" anchor="ctr"/>
          <a:lstStyle/>
          <a:p>
            <a:pPr algn="ctr"/>
            <a:endParaRPr lang="en-IN" sz="2133"/>
          </a:p>
        </p:txBody>
      </p:sp>
      <p:sp>
        <p:nvSpPr>
          <p:cNvPr id="76" name="TextBox 75">
            <a:extLst>
              <a:ext uri="{FF2B5EF4-FFF2-40B4-BE49-F238E27FC236}">
                <a16:creationId xmlns:a16="http://schemas.microsoft.com/office/drawing/2014/main" id="{DA22A9C6-81BC-0835-920C-BBC3429AE38D}"/>
              </a:ext>
            </a:extLst>
          </p:cNvPr>
          <p:cNvSpPr txBox="1"/>
          <p:nvPr/>
        </p:nvSpPr>
        <p:spPr>
          <a:xfrm>
            <a:off x="4290297" y="5712211"/>
            <a:ext cx="99386" cy="164212"/>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FFFFFF"/>
                </a:solidFill>
                <a:latin typeface="Arial"/>
                <a:cs typeface="Arial"/>
                <a:sym typeface="Arial"/>
                <a:rtl val="0"/>
              </a:rPr>
              <a:t>N</a:t>
            </a:r>
          </a:p>
        </p:txBody>
      </p:sp>
      <p:sp>
        <p:nvSpPr>
          <p:cNvPr id="77" name="Freeform: Shape 76">
            <a:extLst>
              <a:ext uri="{FF2B5EF4-FFF2-40B4-BE49-F238E27FC236}">
                <a16:creationId xmlns:a16="http://schemas.microsoft.com/office/drawing/2014/main" id="{7340FBB3-8045-6A1A-4BFC-E90E7C9EEA24}"/>
              </a:ext>
            </a:extLst>
          </p:cNvPr>
          <p:cNvSpPr/>
          <p:nvPr/>
        </p:nvSpPr>
        <p:spPr>
          <a:xfrm>
            <a:off x="2217961" y="5316242"/>
            <a:ext cx="486768" cy="235164"/>
          </a:xfrm>
          <a:custGeom>
            <a:avLst/>
            <a:gdLst>
              <a:gd name="connsiteX0" fmla="*/ 365076 w 365076"/>
              <a:gd name="connsiteY0" fmla="*/ 176374 h 176373"/>
              <a:gd name="connsiteX1" fmla="*/ 0 w 365076"/>
              <a:gd name="connsiteY1" fmla="*/ 0 h 176373"/>
            </a:gdLst>
            <a:ahLst/>
            <a:cxnLst>
              <a:cxn ang="0">
                <a:pos x="connsiteX0" y="connsiteY0"/>
              </a:cxn>
              <a:cxn ang="0">
                <a:pos x="connsiteX1" y="connsiteY1"/>
              </a:cxn>
            </a:cxnLst>
            <a:rect l="l" t="t" r="r" b="b"/>
            <a:pathLst>
              <a:path w="365076" h="176373">
                <a:moveTo>
                  <a:pt x="365076" y="176374"/>
                </a:moveTo>
                <a:lnTo>
                  <a:pt x="0" y="0"/>
                </a:lnTo>
              </a:path>
            </a:pathLst>
          </a:custGeom>
          <a:ln w="12165" cap="flat">
            <a:solidFill>
              <a:srgbClr val="333333"/>
            </a:solidFill>
            <a:prstDash val="solid"/>
            <a:miter/>
          </a:ln>
        </p:spPr>
        <p:txBody>
          <a:bodyPr rtlCol="0" anchor="ctr"/>
          <a:lstStyle/>
          <a:p>
            <a:pPr algn="ctr"/>
            <a:endParaRPr lang="en-IN" sz="2133"/>
          </a:p>
        </p:txBody>
      </p:sp>
      <p:sp>
        <p:nvSpPr>
          <p:cNvPr id="78" name="Freeform: Shape 77">
            <a:extLst>
              <a:ext uri="{FF2B5EF4-FFF2-40B4-BE49-F238E27FC236}">
                <a16:creationId xmlns:a16="http://schemas.microsoft.com/office/drawing/2014/main" id="{B50E1EBE-2730-8975-ACB6-D23E434679CA}"/>
              </a:ext>
            </a:extLst>
          </p:cNvPr>
          <p:cNvSpPr/>
          <p:nvPr/>
        </p:nvSpPr>
        <p:spPr>
          <a:xfrm>
            <a:off x="3516012" y="5316242"/>
            <a:ext cx="16225" cy="235164"/>
          </a:xfrm>
          <a:custGeom>
            <a:avLst/>
            <a:gdLst>
              <a:gd name="connsiteX0" fmla="*/ 0 w 12169"/>
              <a:gd name="connsiteY0" fmla="*/ 176374 h 176373"/>
              <a:gd name="connsiteX1" fmla="*/ 0 w 12169"/>
              <a:gd name="connsiteY1" fmla="*/ 0 h 176373"/>
            </a:gdLst>
            <a:ahLst/>
            <a:cxnLst>
              <a:cxn ang="0">
                <a:pos x="connsiteX0" y="connsiteY0"/>
              </a:cxn>
              <a:cxn ang="0">
                <a:pos x="connsiteX1" y="connsiteY1"/>
              </a:cxn>
            </a:cxnLst>
            <a:rect l="l" t="t" r="r" b="b"/>
            <a:pathLst>
              <a:path w="12169" h="176373">
                <a:moveTo>
                  <a:pt x="0" y="176374"/>
                </a:moveTo>
                <a:lnTo>
                  <a:pt x="0" y="0"/>
                </a:lnTo>
              </a:path>
            </a:pathLst>
          </a:custGeom>
          <a:ln w="12165" cap="flat">
            <a:solidFill>
              <a:srgbClr val="333333"/>
            </a:solidFill>
            <a:prstDash val="solid"/>
            <a:miter/>
          </a:ln>
        </p:spPr>
        <p:txBody>
          <a:bodyPr rtlCol="0" anchor="ctr"/>
          <a:lstStyle/>
          <a:p>
            <a:pPr algn="ctr"/>
            <a:endParaRPr lang="en-IN" sz="2133"/>
          </a:p>
        </p:txBody>
      </p:sp>
      <p:sp>
        <p:nvSpPr>
          <p:cNvPr id="79" name="Freeform: Shape 78">
            <a:extLst>
              <a:ext uri="{FF2B5EF4-FFF2-40B4-BE49-F238E27FC236}">
                <a16:creationId xmlns:a16="http://schemas.microsoft.com/office/drawing/2014/main" id="{225C086A-0508-CA2A-7767-9B09EBE71C6C}"/>
              </a:ext>
            </a:extLst>
          </p:cNvPr>
          <p:cNvSpPr/>
          <p:nvPr/>
        </p:nvSpPr>
        <p:spPr>
          <a:xfrm>
            <a:off x="4327291" y="5316242"/>
            <a:ext cx="486768" cy="235164"/>
          </a:xfrm>
          <a:custGeom>
            <a:avLst/>
            <a:gdLst>
              <a:gd name="connsiteX0" fmla="*/ 0 w 365076"/>
              <a:gd name="connsiteY0" fmla="*/ 176374 h 176373"/>
              <a:gd name="connsiteX1" fmla="*/ 365076 w 365076"/>
              <a:gd name="connsiteY1" fmla="*/ 0 h 176373"/>
            </a:gdLst>
            <a:ahLst/>
            <a:cxnLst>
              <a:cxn ang="0">
                <a:pos x="connsiteX0" y="connsiteY0"/>
              </a:cxn>
              <a:cxn ang="0">
                <a:pos x="connsiteX1" y="connsiteY1"/>
              </a:cxn>
            </a:cxnLst>
            <a:rect l="l" t="t" r="r" b="b"/>
            <a:pathLst>
              <a:path w="365076" h="176373">
                <a:moveTo>
                  <a:pt x="0" y="176374"/>
                </a:moveTo>
                <a:lnTo>
                  <a:pt x="365076" y="0"/>
                </a:lnTo>
              </a:path>
            </a:pathLst>
          </a:custGeom>
          <a:ln w="12165" cap="flat">
            <a:solidFill>
              <a:srgbClr val="333333"/>
            </a:solidFill>
            <a:prstDash val="solid"/>
            <a:miter/>
          </a:ln>
        </p:spPr>
        <p:txBody>
          <a:bodyPr rtlCol="0" anchor="ctr"/>
          <a:lstStyle/>
          <a:p>
            <a:pPr algn="ctr"/>
            <a:endParaRPr lang="en-IN" sz="2133"/>
          </a:p>
        </p:txBody>
      </p:sp>
      <p:sp>
        <p:nvSpPr>
          <p:cNvPr id="80" name="Freeform: Shape 79">
            <a:extLst>
              <a:ext uri="{FF2B5EF4-FFF2-40B4-BE49-F238E27FC236}">
                <a16:creationId xmlns:a16="http://schemas.microsoft.com/office/drawing/2014/main" id="{C4F13C88-6D54-F195-2A5D-05BB990F1B33}"/>
              </a:ext>
            </a:extLst>
          </p:cNvPr>
          <p:cNvSpPr/>
          <p:nvPr/>
        </p:nvSpPr>
        <p:spPr>
          <a:xfrm>
            <a:off x="2866987" y="5433824"/>
            <a:ext cx="1298048" cy="176373"/>
          </a:xfrm>
          <a:custGeom>
            <a:avLst/>
            <a:gdLst>
              <a:gd name="connsiteX0" fmla="*/ 912691 w 973536"/>
              <a:gd name="connsiteY0" fmla="*/ 0 h 132280"/>
              <a:gd name="connsiteX1" fmla="*/ 973537 w 973536"/>
              <a:gd name="connsiteY1" fmla="*/ 0 h 132280"/>
              <a:gd name="connsiteX2" fmla="*/ 973537 w 973536"/>
              <a:gd name="connsiteY2" fmla="*/ 132280 h 132280"/>
              <a:gd name="connsiteX3" fmla="*/ 912691 w 973536"/>
              <a:gd name="connsiteY3" fmla="*/ 132280 h 132280"/>
              <a:gd name="connsiteX4" fmla="*/ 60846 w 973536"/>
              <a:gd name="connsiteY4" fmla="*/ 132280 h 132280"/>
              <a:gd name="connsiteX5" fmla="*/ 0 w 973536"/>
              <a:gd name="connsiteY5" fmla="*/ 132280 h 132280"/>
              <a:gd name="connsiteX6" fmla="*/ 0 w 973536"/>
              <a:gd name="connsiteY6" fmla="*/ 0 h 132280"/>
              <a:gd name="connsiteX7" fmla="*/ 60846 w 973536"/>
              <a:gd name="connsiteY7" fmla="*/ 0 h 13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3536" h="132280">
                <a:moveTo>
                  <a:pt x="912691" y="0"/>
                </a:moveTo>
                <a:cubicBezTo>
                  <a:pt x="946295" y="0"/>
                  <a:pt x="973537" y="0"/>
                  <a:pt x="973537" y="0"/>
                </a:cubicBezTo>
                <a:lnTo>
                  <a:pt x="973537" y="132280"/>
                </a:lnTo>
                <a:cubicBezTo>
                  <a:pt x="973537" y="132280"/>
                  <a:pt x="946295" y="132280"/>
                  <a:pt x="912691" y="132280"/>
                </a:cubicBezTo>
                <a:lnTo>
                  <a:pt x="60846" y="132280"/>
                </a:lnTo>
                <a:cubicBezTo>
                  <a:pt x="27242" y="132280"/>
                  <a:pt x="0" y="132280"/>
                  <a:pt x="0" y="132280"/>
                </a:cubicBezTo>
                <a:lnTo>
                  <a:pt x="0" y="0"/>
                </a:lnTo>
                <a:cubicBezTo>
                  <a:pt x="0" y="0"/>
                  <a:pt x="27242" y="0"/>
                  <a:pt x="60846" y="0"/>
                </a:cubicBezTo>
                <a:close/>
              </a:path>
            </a:pathLst>
          </a:custGeom>
          <a:solidFill>
            <a:srgbClr val="DDDDDD"/>
          </a:solidFill>
          <a:ln w="12165" cap="flat">
            <a:noFill/>
            <a:prstDash val="solid"/>
            <a:miter/>
          </a:ln>
        </p:spPr>
        <p:txBody>
          <a:bodyPr rtlCol="0" anchor="ctr"/>
          <a:lstStyle/>
          <a:p>
            <a:pPr algn="ctr"/>
            <a:endParaRPr lang="en-IN" sz="2133"/>
          </a:p>
        </p:txBody>
      </p:sp>
      <p:sp>
        <p:nvSpPr>
          <p:cNvPr id="81" name="TextBox 80">
            <a:extLst>
              <a:ext uri="{FF2B5EF4-FFF2-40B4-BE49-F238E27FC236}">
                <a16:creationId xmlns:a16="http://schemas.microsoft.com/office/drawing/2014/main" id="{E8CC5413-6D19-37A7-9297-6E63007C1F63}"/>
              </a:ext>
            </a:extLst>
          </p:cNvPr>
          <p:cNvSpPr txBox="1"/>
          <p:nvPr/>
        </p:nvSpPr>
        <p:spPr>
          <a:xfrm>
            <a:off x="3258666" y="5460822"/>
            <a:ext cx="527388" cy="143565"/>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000000"/>
                </a:solidFill>
                <a:latin typeface="Arial"/>
                <a:cs typeface="Arial"/>
                <a:sym typeface="Arial"/>
                <a:rtl val="0"/>
              </a:rPr>
              <a:t>CA Active</a:t>
            </a:r>
          </a:p>
        </p:txBody>
      </p:sp>
      <p:sp>
        <p:nvSpPr>
          <p:cNvPr id="82" name="Freeform: Shape 81">
            <a:extLst>
              <a:ext uri="{FF2B5EF4-FFF2-40B4-BE49-F238E27FC236}">
                <a16:creationId xmlns:a16="http://schemas.microsoft.com/office/drawing/2014/main" id="{D860BA7C-09DA-FB95-52D9-6277BC4FFDC0}"/>
              </a:ext>
            </a:extLst>
          </p:cNvPr>
          <p:cNvSpPr/>
          <p:nvPr/>
        </p:nvSpPr>
        <p:spPr>
          <a:xfrm>
            <a:off x="3353755" y="4963494"/>
            <a:ext cx="324512" cy="235164"/>
          </a:xfrm>
          <a:custGeom>
            <a:avLst/>
            <a:gdLst>
              <a:gd name="connsiteX0" fmla="*/ 243384 w 243384"/>
              <a:gd name="connsiteY0" fmla="*/ 88187 h 176373"/>
              <a:gd name="connsiteX1" fmla="*/ 121692 w 243384"/>
              <a:gd name="connsiteY1" fmla="*/ 176374 h 176373"/>
              <a:gd name="connsiteX2" fmla="*/ 0 w 243384"/>
              <a:gd name="connsiteY2" fmla="*/ 88187 h 176373"/>
              <a:gd name="connsiteX3" fmla="*/ 121692 w 243384"/>
              <a:gd name="connsiteY3" fmla="*/ 0 h 176373"/>
              <a:gd name="connsiteX4" fmla="*/ 243384 w 243384"/>
              <a:gd name="connsiteY4" fmla="*/ 88187 h 176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84" h="176373">
                <a:moveTo>
                  <a:pt x="243384" y="88187"/>
                </a:moveTo>
                <a:cubicBezTo>
                  <a:pt x="243384" y="136891"/>
                  <a:pt x="188901" y="176374"/>
                  <a:pt x="121692" y="176374"/>
                </a:cubicBezTo>
                <a:cubicBezTo>
                  <a:pt x="54483" y="176374"/>
                  <a:pt x="0" y="136891"/>
                  <a:pt x="0" y="88187"/>
                </a:cubicBezTo>
                <a:cubicBezTo>
                  <a:pt x="0" y="39483"/>
                  <a:pt x="54483" y="0"/>
                  <a:pt x="121692" y="0"/>
                </a:cubicBezTo>
                <a:cubicBezTo>
                  <a:pt x="188901" y="0"/>
                  <a:pt x="243384" y="39483"/>
                  <a:pt x="243384" y="88187"/>
                </a:cubicBezTo>
                <a:close/>
              </a:path>
            </a:pathLst>
          </a:custGeom>
          <a:solidFill>
            <a:srgbClr val="FFFFFF"/>
          </a:solidFill>
          <a:ln w="12165" cap="flat">
            <a:solidFill>
              <a:srgbClr val="333333"/>
            </a:solidFill>
            <a:prstDash val="solid"/>
            <a:miter/>
          </a:ln>
        </p:spPr>
        <p:txBody>
          <a:bodyPr rtlCol="0" anchor="ctr"/>
          <a:lstStyle/>
          <a:p>
            <a:pPr algn="ctr"/>
            <a:endParaRPr lang="en-IN" sz="2133"/>
          </a:p>
        </p:txBody>
      </p:sp>
      <p:sp>
        <p:nvSpPr>
          <p:cNvPr id="83" name="TextBox 82">
            <a:extLst>
              <a:ext uri="{FF2B5EF4-FFF2-40B4-BE49-F238E27FC236}">
                <a16:creationId xmlns:a16="http://schemas.microsoft.com/office/drawing/2014/main" id="{705E2F94-5B2A-3095-B5EA-288FF904F71D}"/>
              </a:ext>
            </a:extLst>
          </p:cNvPr>
          <p:cNvSpPr txBox="1"/>
          <p:nvPr/>
        </p:nvSpPr>
        <p:spPr>
          <a:xfrm>
            <a:off x="3420632" y="4994958"/>
            <a:ext cx="190758" cy="164212"/>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000000"/>
                </a:solidFill>
                <a:latin typeface="Arial"/>
                <a:cs typeface="Arial"/>
                <a:sym typeface="Arial"/>
                <a:rtl val="0"/>
              </a:rPr>
              <a:t>UE</a:t>
            </a:r>
          </a:p>
        </p:txBody>
      </p:sp>
      <p:sp>
        <p:nvSpPr>
          <p:cNvPr id="84" name="Freeform: Shape 83">
            <a:extLst>
              <a:ext uri="{FF2B5EF4-FFF2-40B4-BE49-F238E27FC236}">
                <a16:creationId xmlns:a16="http://schemas.microsoft.com/office/drawing/2014/main" id="{BF7045C2-13FF-864A-0B34-659100141C9B}"/>
              </a:ext>
            </a:extLst>
          </p:cNvPr>
          <p:cNvSpPr/>
          <p:nvPr/>
        </p:nvSpPr>
        <p:spPr>
          <a:xfrm>
            <a:off x="5625340" y="5551408"/>
            <a:ext cx="5029939" cy="470329"/>
          </a:xfrm>
          <a:custGeom>
            <a:avLst/>
            <a:gdLst>
              <a:gd name="connsiteX0" fmla="*/ 3735947 w 3772454"/>
              <a:gd name="connsiteY0" fmla="*/ 0 h 352747"/>
              <a:gd name="connsiteX1" fmla="*/ 3772454 w 3772454"/>
              <a:gd name="connsiteY1" fmla="*/ 0 h 352747"/>
              <a:gd name="connsiteX2" fmla="*/ 3772454 w 3772454"/>
              <a:gd name="connsiteY2" fmla="*/ 352748 h 352747"/>
              <a:gd name="connsiteX3" fmla="*/ 3735947 w 3772454"/>
              <a:gd name="connsiteY3" fmla="*/ 352748 h 352747"/>
              <a:gd name="connsiteX4" fmla="*/ 36508 w 3772454"/>
              <a:gd name="connsiteY4" fmla="*/ 352748 h 352747"/>
              <a:gd name="connsiteX5" fmla="*/ 0 w 3772454"/>
              <a:gd name="connsiteY5" fmla="*/ 352748 h 352747"/>
              <a:gd name="connsiteX6" fmla="*/ 0 w 3772454"/>
              <a:gd name="connsiteY6" fmla="*/ 0 h 352747"/>
              <a:gd name="connsiteX7" fmla="*/ 36508 w 3772454"/>
              <a:gd name="connsiteY7" fmla="*/ 0 h 352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2454" h="352747">
                <a:moveTo>
                  <a:pt x="3735947" y="0"/>
                </a:moveTo>
                <a:cubicBezTo>
                  <a:pt x="3756109" y="0"/>
                  <a:pt x="3772454" y="0"/>
                  <a:pt x="3772454" y="0"/>
                </a:cubicBezTo>
                <a:lnTo>
                  <a:pt x="3772454" y="352748"/>
                </a:lnTo>
                <a:cubicBezTo>
                  <a:pt x="3772454" y="352748"/>
                  <a:pt x="3756109" y="352748"/>
                  <a:pt x="3735947" y="352748"/>
                </a:cubicBezTo>
                <a:lnTo>
                  <a:pt x="36508" y="352748"/>
                </a:lnTo>
                <a:cubicBezTo>
                  <a:pt x="16345" y="352748"/>
                  <a:pt x="0" y="352748"/>
                  <a:pt x="0" y="352748"/>
                </a:cubicBezTo>
                <a:lnTo>
                  <a:pt x="0" y="0"/>
                </a:lnTo>
                <a:cubicBezTo>
                  <a:pt x="0" y="0"/>
                  <a:pt x="16345" y="0"/>
                  <a:pt x="36508" y="0"/>
                </a:cubicBezTo>
                <a:close/>
              </a:path>
            </a:pathLst>
          </a:custGeom>
          <a:solidFill>
            <a:srgbClr val="FFFFFF"/>
          </a:solidFill>
          <a:ln w="18247" cap="flat">
            <a:solidFill>
              <a:srgbClr val="E74C3C"/>
            </a:solidFill>
            <a:prstDash val="solid"/>
            <a:miter/>
          </a:ln>
        </p:spPr>
        <p:txBody>
          <a:bodyPr rtlCol="0" anchor="ctr"/>
          <a:lstStyle/>
          <a:p>
            <a:pPr algn="ctr"/>
            <a:endParaRPr lang="en-IN" sz="2133"/>
          </a:p>
        </p:txBody>
      </p:sp>
      <p:sp>
        <p:nvSpPr>
          <p:cNvPr id="85" name="TextBox 84">
            <a:extLst>
              <a:ext uri="{FF2B5EF4-FFF2-40B4-BE49-F238E27FC236}">
                <a16:creationId xmlns:a16="http://schemas.microsoft.com/office/drawing/2014/main" id="{DFD1A899-8544-97AB-F40A-15876E8645B9}"/>
              </a:ext>
            </a:extLst>
          </p:cNvPr>
          <p:cNvSpPr txBox="1"/>
          <p:nvPr/>
        </p:nvSpPr>
        <p:spPr>
          <a:xfrm>
            <a:off x="6029264" y="5608030"/>
            <a:ext cx="1447512" cy="164212"/>
          </a:xfrm>
          <a:prstGeom prst="rect">
            <a:avLst/>
          </a:prstGeom>
          <a:noFill/>
          <a:ln>
            <a:noFill/>
          </a:ln>
        </p:spPr>
        <p:txBody>
          <a:bodyPr wrap="none" lIns="0" tIns="0" rIns="0" bIns="0" rtlCol="0">
            <a:spAutoFit/>
          </a:bodyPr>
          <a:lstStyle/>
          <a:p>
            <a:pPr algn="ctr" defTabSz="239994">
              <a:tabLst>
                <a:tab pos="239994" algn="l"/>
              </a:tabLst>
            </a:pPr>
            <a:r>
              <a:rPr lang="en-IN" sz="1067" b="1" dirty="0">
                <a:ln/>
                <a:solidFill>
                  <a:srgbClr val="333333"/>
                </a:solidFill>
                <a:latin typeface="Arial"/>
                <a:cs typeface="Arial"/>
                <a:sym typeface="Arial"/>
                <a:rtl val="0"/>
              </a:rPr>
              <a:t>Action After Event A6:</a:t>
            </a:r>
          </a:p>
        </p:txBody>
      </p:sp>
      <p:sp>
        <p:nvSpPr>
          <p:cNvPr id="86" name="TextBox 85">
            <a:extLst>
              <a:ext uri="{FF2B5EF4-FFF2-40B4-BE49-F238E27FC236}">
                <a16:creationId xmlns:a16="http://schemas.microsoft.com/office/drawing/2014/main" id="{D53796C6-A554-D903-27CE-06E2D1828996}"/>
              </a:ext>
            </a:extLst>
          </p:cNvPr>
          <p:cNvSpPr txBox="1"/>
          <p:nvPr/>
        </p:nvSpPr>
        <p:spPr>
          <a:xfrm>
            <a:off x="6237210" y="5784403"/>
            <a:ext cx="3351880" cy="164212"/>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333333"/>
                </a:solidFill>
                <a:latin typeface="Arial"/>
                <a:cs typeface="Arial"/>
                <a:sym typeface="Arial"/>
                <a:rtl val="0"/>
              </a:rPr>
              <a:t>SCell change from current SCell to better Neighbor Cell</a:t>
            </a:r>
          </a:p>
        </p:txBody>
      </p:sp>
      <p:sp>
        <p:nvSpPr>
          <p:cNvPr id="87" name="Freeform: Shape 86">
            <a:extLst>
              <a:ext uri="{FF2B5EF4-FFF2-40B4-BE49-F238E27FC236}">
                <a16:creationId xmlns:a16="http://schemas.microsoft.com/office/drawing/2014/main" id="{06BA757D-E75F-2426-C46C-B3DB1EB3375F}"/>
              </a:ext>
            </a:extLst>
          </p:cNvPr>
          <p:cNvSpPr/>
          <p:nvPr/>
        </p:nvSpPr>
        <p:spPr>
          <a:xfrm>
            <a:off x="4814060" y="5786572"/>
            <a:ext cx="811280" cy="11757"/>
          </a:xfrm>
          <a:custGeom>
            <a:avLst/>
            <a:gdLst>
              <a:gd name="connsiteX0" fmla="*/ 0 w 608460"/>
              <a:gd name="connsiteY0" fmla="*/ 0 h 8818"/>
              <a:gd name="connsiteX1" fmla="*/ 608460 w 608460"/>
              <a:gd name="connsiteY1" fmla="*/ 0 h 8818"/>
            </a:gdLst>
            <a:ahLst/>
            <a:cxnLst>
              <a:cxn ang="0">
                <a:pos x="connsiteX0" y="connsiteY0"/>
              </a:cxn>
              <a:cxn ang="0">
                <a:pos x="connsiteX1" y="connsiteY1"/>
              </a:cxn>
            </a:cxnLst>
            <a:rect l="l" t="t" r="r" b="b"/>
            <a:pathLst>
              <a:path w="608460" h="8818">
                <a:moveTo>
                  <a:pt x="0" y="0"/>
                </a:moveTo>
                <a:lnTo>
                  <a:pt x="608460" y="0"/>
                </a:lnTo>
              </a:path>
            </a:pathLst>
          </a:custGeom>
          <a:solidFill>
            <a:srgbClr val="000000"/>
          </a:solidFill>
          <a:ln w="24330" cap="flat">
            <a:solidFill>
              <a:srgbClr val="E74C3C"/>
            </a:solidFill>
            <a:prstDash val="solid"/>
            <a:miter/>
          </a:ln>
        </p:spPr>
        <p:txBody>
          <a:bodyPr rtlCol="0" anchor="ctr"/>
          <a:lstStyle/>
          <a:p>
            <a:pPr algn="ctr"/>
            <a:endParaRPr lang="en-IN" sz="2133"/>
          </a:p>
        </p:txBody>
      </p:sp>
    </p:spTree>
    <p:extLst>
      <p:ext uri="{BB962C8B-B14F-4D97-AF65-F5344CB8AC3E}">
        <p14:creationId xmlns:p14="http://schemas.microsoft.com/office/powerpoint/2010/main" val="7721485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8ED91-8318-4F38-F5BD-63AD0F22040C}"/>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6003F7C8-5114-D454-875E-FDFBE28D921B}"/>
              </a:ext>
            </a:extLst>
          </p:cNvPr>
          <p:cNvSpPr/>
          <p:nvPr/>
        </p:nvSpPr>
        <p:spPr>
          <a:xfrm>
            <a:off x="977835" y="446637"/>
            <a:ext cx="10199196" cy="540392"/>
          </a:xfrm>
          <a:custGeom>
            <a:avLst/>
            <a:gdLst>
              <a:gd name="connsiteX0" fmla="*/ 7553780 w 7649397"/>
              <a:gd name="connsiteY0" fmla="*/ 0 h 405294"/>
              <a:gd name="connsiteX1" fmla="*/ 7649398 w 7649397"/>
              <a:gd name="connsiteY1" fmla="*/ 67549 h 405294"/>
              <a:gd name="connsiteX2" fmla="*/ 7649398 w 7649397"/>
              <a:gd name="connsiteY2" fmla="*/ 337745 h 405294"/>
              <a:gd name="connsiteX3" fmla="*/ 7553780 w 7649397"/>
              <a:gd name="connsiteY3" fmla="*/ 405294 h 405294"/>
              <a:gd name="connsiteX4" fmla="*/ 95617 w 7649397"/>
              <a:gd name="connsiteY4" fmla="*/ 405294 h 405294"/>
              <a:gd name="connsiteX5" fmla="*/ 0 w 7649397"/>
              <a:gd name="connsiteY5" fmla="*/ 337745 h 405294"/>
              <a:gd name="connsiteX6" fmla="*/ 0 w 7649397"/>
              <a:gd name="connsiteY6" fmla="*/ 67549 h 405294"/>
              <a:gd name="connsiteX7" fmla="*/ 95617 w 7649397"/>
              <a:gd name="connsiteY7" fmla="*/ 0 h 40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397" h="405294">
                <a:moveTo>
                  <a:pt x="7553780" y="0"/>
                </a:moveTo>
                <a:cubicBezTo>
                  <a:pt x="7606588" y="0"/>
                  <a:pt x="7649398" y="30243"/>
                  <a:pt x="7649398" y="67549"/>
                </a:cubicBezTo>
                <a:lnTo>
                  <a:pt x="7649398" y="337745"/>
                </a:lnTo>
                <a:cubicBezTo>
                  <a:pt x="7649398" y="375051"/>
                  <a:pt x="7606588" y="405294"/>
                  <a:pt x="7553780" y="405294"/>
                </a:cubicBezTo>
                <a:lnTo>
                  <a:pt x="95617" y="405294"/>
                </a:lnTo>
                <a:cubicBezTo>
                  <a:pt x="42809" y="405294"/>
                  <a:pt x="0" y="375051"/>
                  <a:pt x="0" y="337745"/>
                </a:cubicBezTo>
                <a:lnTo>
                  <a:pt x="0" y="67549"/>
                </a:lnTo>
                <a:cubicBezTo>
                  <a:pt x="0" y="30243"/>
                  <a:pt x="42809" y="0"/>
                  <a:pt x="95617" y="0"/>
                </a:cubicBezTo>
                <a:close/>
              </a:path>
            </a:pathLst>
          </a:custGeom>
          <a:solidFill>
            <a:srgbClr val="E3F2FD"/>
          </a:solidFill>
          <a:ln w="9557" cap="flat">
            <a:noFill/>
            <a:prstDash val="solid"/>
            <a:miter/>
          </a:ln>
        </p:spPr>
        <p:txBody>
          <a:bodyPr rtlCol="0" anchor="ctr"/>
          <a:lstStyle/>
          <a:p>
            <a:pPr algn="ctr"/>
            <a:endParaRPr lang="en-IN" sz="2133"/>
          </a:p>
        </p:txBody>
      </p:sp>
      <p:sp>
        <p:nvSpPr>
          <p:cNvPr id="8" name="TextBox 7">
            <a:extLst>
              <a:ext uri="{FF2B5EF4-FFF2-40B4-BE49-F238E27FC236}">
                <a16:creationId xmlns:a16="http://schemas.microsoft.com/office/drawing/2014/main" id="{B3CCE426-6E1F-F05B-2674-576A63A533E9}"/>
              </a:ext>
            </a:extLst>
          </p:cNvPr>
          <p:cNvSpPr txBox="1"/>
          <p:nvPr/>
        </p:nvSpPr>
        <p:spPr>
          <a:xfrm>
            <a:off x="2666788" y="457730"/>
            <a:ext cx="6821290" cy="328231"/>
          </a:xfrm>
          <a:prstGeom prst="rect">
            <a:avLst/>
          </a:prstGeom>
          <a:noFill/>
          <a:ln>
            <a:noFill/>
          </a:ln>
        </p:spPr>
        <p:txBody>
          <a:bodyPr wrap="none" lIns="0" tIns="0" rIns="0" bIns="0" rtlCol="0">
            <a:spAutoFit/>
          </a:bodyPr>
          <a:lstStyle/>
          <a:p>
            <a:pPr algn="ctr" defTabSz="239994">
              <a:tabLst>
                <a:tab pos="239994" algn="l"/>
              </a:tabLst>
            </a:pPr>
            <a:r>
              <a:rPr lang="en-IN" sz="2133" b="1" dirty="0">
                <a:ln/>
                <a:solidFill>
                  <a:srgbClr val="0277BD"/>
                </a:solidFill>
                <a:latin typeface="Arial"/>
                <a:cs typeface="Arial"/>
                <a:sym typeface="Arial"/>
                <a:rtl val="0"/>
              </a:rPr>
              <a:t>Event B1: Inter-RAT Neighbor Better Than Threshold</a:t>
            </a:r>
          </a:p>
        </p:txBody>
      </p:sp>
      <p:sp>
        <p:nvSpPr>
          <p:cNvPr id="9" name="TextBox 8">
            <a:extLst>
              <a:ext uri="{FF2B5EF4-FFF2-40B4-BE49-F238E27FC236}">
                <a16:creationId xmlns:a16="http://schemas.microsoft.com/office/drawing/2014/main" id="{C6B05373-A65D-9448-56A0-68974EBBF226}"/>
              </a:ext>
            </a:extLst>
          </p:cNvPr>
          <p:cNvSpPr txBox="1"/>
          <p:nvPr/>
        </p:nvSpPr>
        <p:spPr>
          <a:xfrm>
            <a:off x="2230867" y="754945"/>
            <a:ext cx="7693132" cy="225767"/>
          </a:xfrm>
          <a:prstGeom prst="rect">
            <a:avLst/>
          </a:prstGeom>
          <a:noFill/>
          <a:ln>
            <a:noFill/>
          </a:ln>
        </p:spPr>
        <p:txBody>
          <a:bodyPr wrap="none" lIns="0" tIns="0" rIns="0" bIns="0" rtlCol="0">
            <a:spAutoFit/>
          </a:bodyPr>
          <a:lstStyle/>
          <a:p>
            <a:pPr algn="ctr" defTabSz="239994">
              <a:tabLst>
                <a:tab pos="239994" algn="l"/>
              </a:tabLst>
            </a:pPr>
            <a:r>
              <a:rPr lang="en-IN" sz="1467" dirty="0">
                <a:ln/>
                <a:solidFill>
                  <a:srgbClr val="666666"/>
                </a:solidFill>
                <a:latin typeface="Arial"/>
                <a:cs typeface="Arial"/>
                <a:sym typeface="Arial"/>
                <a:rtl val="0"/>
              </a:rPr>
              <a:t>Condition: Mn_RAT &gt; Threshold_B1 (Inter-RAT neighbor cell becomes better than threshold)</a:t>
            </a:r>
          </a:p>
        </p:txBody>
      </p:sp>
      <p:grpSp>
        <p:nvGrpSpPr>
          <p:cNvPr id="10" name="Graphic 2">
            <a:extLst>
              <a:ext uri="{FF2B5EF4-FFF2-40B4-BE49-F238E27FC236}">
                <a16:creationId xmlns:a16="http://schemas.microsoft.com/office/drawing/2014/main" id="{555E582B-F3E7-4010-7232-87F4B2CEFDCA}"/>
              </a:ext>
            </a:extLst>
          </p:cNvPr>
          <p:cNvGrpSpPr/>
          <p:nvPr/>
        </p:nvGrpSpPr>
        <p:grpSpPr>
          <a:xfrm>
            <a:off x="72481" y="1347291"/>
            <a:ext cx="9998168" cy="2209616"/>
            <a:chOff x="54360" y="1010468"/>
            <a:chExt cx="7498626" cy="1657212"/>
          </a:xfrm>
        </p:grpSpPr>
        <p:sp>
          <p:nvSpPr>
            <p:cNvPr id="11" name="Freeform: Shape 10">
              <a:extLst>
                <a:ext uri="{FF2B5EF4-FFF2-40B4-BE49-F238E27FC236}">
                  <a16:creationId xmlns:a16="http://schemas.microsoft.com/office/drawing/2014/main" id="{57A4DE08-BE6C-841E-A126-7A1052555398}"/>
                </a:ext>
              </a:extLst>
            </p:cNvPr>
            <p:cNvSpPr/>
            <p:nvPr/>
          </p:nvSpPr>
          <p:spPr>
            <a:xfrm>
              <a:off x="733376" y="1010468"/>
              <a:ext cx="6693222" cy="1486078"/>
            </a:xfrm>
            <a:custGeom>
              <a:avLst/>
              <a:gdLst>
                <a:gd name="connsiteX0" fmla="*/ 6645464 w 6693222"/>
                <a:gd name="connsiteY0" fmla="*/ 120 h 1486078"/>
                <a:gd name="connsiteX1" fmla="*/ 6693273 w 6693222"/>
                <a:gd name="connsiteY1" fmla="*/ 33895 h 1486078"/>
                <a:gd name="connsiteX2" fmla="*/ 6693273 w 6693222"/>
                <a:gd name="connsiteY2" fmla="*/ 1452424 h 1486078"/>
                <a:gd name="connsiteX3" fmla="*/ 6645464 w 6693222"/>
                <a:gd name="connsiteY3" fmla="*/ 1486198 h 1486078"/>
                <a:gd name="connsiteX4" fmla="*/ 47859 w 6693222"/>
                <a:gd name="connsiteY4" fmla="*/ 1486198 h 1486078"/>
                <a:gd name="connsiteX5" fmla="*/ 50 w 6693222"/>
                <a:gd name="connsiteY5" fmla="*/ 1452424 h 1486078"/>
                <a:gd name="connsiteX6" fmla="*/ 50 w 6693222"/>
                <a:gd name="connsiteY6" fmla="*/ 33895 h 1486078"/>
                <a:gd name="connsiteX7" fmla="*/ 47859 w 6693222"/>
                <a:gd name="connsiteY7" fmla="*/ 120 h 148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93222" h="1486078">
                  <a:moveTo>
                    <a:pt x="6645464" y="120"/>
                  </a:moveTo>
                  <a:cubicBezTo>
                    <a:pt x="6671868" y="120"/>
                    <a:pt x="6693273" y="15241"/>
                    <a:pt x="6693273" y="33895"/>
                  </a:cubicBezTo>
                  <a:lnTo>
                    <a:pt x="6693273" y="1452424"/>
                  </a:lnTo>
                  <a:cubicBezTo>
                    <a:pt x="6693273" y="1471077"/>
                    <a:pt x="6671868" y="1486198"/>
                    <a:pt x="6645464" y="1486198"/>
                  </a:cubicBezTo>
                  <a:lnTo>
                    <a:pt x="47859" y="1486198"/>
                  </a:lnTo>
                  <a:cubicBezTo>
                    <a:pt x="21455" y="1486198"/>
                    <a:pt x="50" y="1471077"/>
                    <a:pt x="50" y="1452424"/>
                  </a:cubicBezTo>
                  <a:lnTo>
                    <a:pt x="50" y="33895"/>
                  </a:lnTo>
                  <a:cubicBezTo>
                    <a:pt x="50" y="15241"/>
                    <a:pt x="21455" y="120"/>
                    <a:pt x="47859" y="120"/>
                  </a:cubicBezTo>
                  <a:close/>
                </a:path>
              </a:pathLst>
            </a:custGeom>
            <a:solidFill>
              <a:srgbClr val="F8F9FA"/>
            </a:solidFill>
            <a:ln w="9557" cap="flat">
              <a:solidFill>
                <a:srgbClr val="DDDDDD"/>
              </a:solidFill>
              <a:prstDash val="solid"/>
              <a:miter/>
            </a:ln>
          </p:spPr>
          <p:txBody>
            <a:bodyPr rtlCol="0" anchor="ctr"/>
            <a:lstStyle/>
            <a:p>
              <a:pPr algn="ctr"/>
              <a:endParaRPr lang="en-IN" sz="2133"/>
            </a:p>
          </p:txBody>
        </p:sp>
        <p:grpSp>
          <p:nvGrpSpPr>
            <p:cNvPr id="12" name="Graphic 2">
              <a:extLst>
                <a:ext uri="{FF2B5EF4-FFF2-40B4-BE49-F238E27FC236}">
                  <a16:creationId xmlns:a16="http://schemas.microsoft.com/office/drawing/2014/main" id="{7954BE14-79EB-CEC4-F910-6CD4994E7099}"/>
                </a:ext>
              </a:extLst>
            </p:cNvPr>
            <p:cNvGrpSpPr/>
            <p:nvPr/>
          </p:nvGrpSpPr>
          <p:grpSpPr>
            <a:xfrm>
              <a:off x="733376" y="1010468"/>
              <a:ext cx="6693222" cy="1486078"/>
              <a:chOff x="733376" y="1010468"/>
              <a:chExt cx="6693222" cy="1486078"/>
            </a:xfrm>
          </p:grpSpPr>
          <p:sp>
            <p:nvSpPr>
              <p:cNvPr id="13" name="Freeform: Shape 12">
                <a:extLst>
                  <a:ext uri="{FF2B5EF4-FFF2-40B4-BE49-F238E27FC236}">
                    <a16:creationId xmlns:a16="http://schemas.microsoft.com/office/drawing/2014/main" id="{6A2A183B-6374-C9FB-D2D8-BB01DC98A81B}"/>
                  </a:ext>
                </a:extLst>
              </p:cNvPr>
              <p:cNvSpPr/>
              <p:nvPr/>
            </p:nvSpPr>
            <p:spPr>
              <a:xfrm>
                <a:off x="733376" y="1280664"/>
                <a:ext cx="6693222" cy="6754"/>
              </a:xfrm>
              <a:custGeom>
                <a:avLst/>
                <a:gdLst>
                  <a:gd name="connsiteX0" fmla="*/ 50 w 6693222"/>
                  <a:gd name="connsiteY0" fmla="*/ 120 h 6754"/>
                  <a:gd name="connsiteX1" fmla="*/ 6693273 w 6693222"/>
                  <a:gd name="connsiteY1" fmla="*/ 120 h 6754"/>
                </a:gdLst>
                <a:ahLst/>
                <a:cxnLst>
                  <a:cxn ang="0">
                    <a:pos x="connsiteX0" y="connsiteY0"/>
                  </a:cxn>
                  <a:cxn ang="0">
                    <a:pos x="connsiteX1" y="connsiteY1"/>
                  </a:cxn>
                </a:cxnLst>
                <a:rect l="l" t="t" r="r" b="b"/>
                <a:pathLst>
                  <a:path w="6693222" h="6754">
                    <a:moveTo>
                      <a:pt x="50" y="120"/>
                    </a:moveTo>
                    <a:lnTo>
                      <a:pt x="6693273" y="120"/>
                    </a:lnTo>
                  </a:path>
                </a:pathLst>
              </a:custGeom>
              <a:ln w="9557" cap="flat">
                <a:solidFill>
                  <a:srgbClr val="EEEEEE"/>
                </a:solidFill>
                <a:prstDash val="solid"/>
                <a:miter/>
              </a:ln>
            </p:spPr>
            <p:txBody>
              <a:bodyPr rtlCol="0" anchor="ctr"/>
              <a:lstStyle/>
              <a:p>
                <a:pPr algn="ctr"/>
                <a:endParaRPr lang="en-IN" sz="2133"/>
              </a:p>
            </p:txBody>
          </p:sp>
          <p:sp>
            <p:nvSpPr>
              <p:cNvPr id="14" name="Freeform: Shape 13">
                <a:extLst>
                  <a:ext uri="{FF2B5EF4-FFF2-40B4-BE49-F238E27FC236}">
                    <a16:creationId xmlns:a16="http://schemas.microsoft.com/office/drawing/2014/main" id="{F52BEE80-3B80-474F-0632-4974B0531B99}"/>
                  </a:ext>
                </a:extLst>
              </p:cNvPr>
              <p:cNvSpPr/>
              <p:nvPr/>
            </p:nvSpPr>
            <p:spPr>
              <a:xfrm>
                <a:off x="733376" y="1550860"/>
                <a:ext cx="6693222" cy="6754"/>
              </a:xfrm>
              <a:custGeom>
                <a:avLst/>
                <a:gdLst>
                  <a:gd name="connsiteX0" fmla="*/ 50 w 6693222"/>
                  <a:gd name="connsiteY0" fmla="*/ 120 h 6754"/>
                  <a:gd name="connsiteX1" fmla="*/ 6693273 w 6693222"/>
                  <a:gd name="connsiteY1" fmla="*/ 120 h 6754"/>
                </a:gdLst>
                <a:ahLst/>
                <a:cxnLst>
                  <a:cxn ang="0">
                    <a:pos x="connsiteX0" y="connsiteY0"/>
                  </a:cxn>
                  <a:cxn ang="0">
                    <a:pos x="connsiteX1" y="connsiteY1"/>
                  </a:cxn>
                </a:cxnLst>
                <a:rect l="l" t="t" r="r" b="b"/>
                <a:pathLst>
                  <a:path w="6693222" h="6754">
                    <a:moveTo>
                      <a:pt x="50" y="120"/>
                    </a:moveTo>
                    <a:lnTo>
                      <a:pt x="6693273" y="120"/>
                    </a:lnTo>
                  </a:path>
                </a:pathLst>
              </a:custGeom>
              <a:ln w="9557" cap="flat">
                <a:solidFill>
                  <a:srgbClr val="EEEEEE"/>
                </a:solidFill>
                <a:prstDash val="solid"/>
                <a:miter/>
              </a:ln>
            </p:spPr>
            <p:txBody>
              <a:bodyPr rtlCol="0" anchor="ctr"/>
              <a:lstStyle/>
              <a:p>
                <a:pPr algn="ctr"/>
                <a:endParaRPr lang="en-IN" sz="2133"/>
              </a:p>
            </p:txBody>
          </p:sp>
          <p:sp>
            <p:nvSpPr>
              <p:cNvPr id="15" name="Freeform: Shape 14">
                <a:extLst>
                  <a:ext uri="{FF2B5EF4-FFF2-40B4-BE49-F238E27FC236}">
                    <a16:creationId xmlns:a16="http://schemas.microsoft.com/office/drawing/2014/main" id="{1EB7AF41-4F3F-4CC3-29B8-DA677869621E}"/>
                  </a:ext>
                </a:extLst>
              </p:cNvPr>
              <p:cNvSpPr/>
              <p:nvPr/>
            </p:nvSpPr>
            <p:spPr>
              <a:xfrm>
                <a:off x="733376" y="1821056"/>
                <a:ext cx="6693222" cy="6754"/>
              </a:xfrm>
              <a:custGeom>
                <a:avLst/>
                <a:gdLst>
                  <a:gd name="connsiteX0" fmla="*/ 50 w 6693222"/>
                  <a:gd name="connsiteY0" fmla="*/ 120 h 6754"/>
                  <a:gd name="connsiteX1" fmla="*/ 6693273 w 6693222"/>
                  <a:gd name="connsiteY1" fmla="*/ 120 h 6754"/>
                </a:gdLst>
                <a:ahLst/>
                <a:cxnLst>
                  <a:cxn ang="0">
                    <a:pos x="connsiteX0" y="connsiteY0"/>
                  </a:cxn>
                  <a:cxn ang="0">
                    <a:pos x="connsiteX1" y="connsiteY1"/>
                  </a:cxn>
                </a:cxnLst>
                <a:rect l="l" t="t" r="r" b="b"/>
                <a:pathLst>
                  <a:path w="6693222" h="6754">
                    <a:moveTo>
                      <a:pt x="50" y="120"/>
                    </a:moveTo>
                    <a:lnTo>
                      <a:pt x="6693273" y="120"/>
                    </a:lnTo>
                  </a:path>
                </a:pathLst>
              </a:custGeom>
              <a:ln w="9557" cap="flat">
                <a:solidFill>
                  <a:srgbClr val="EEEEEE"/>
                </a:solidFill>
                <a:prstDash val="solid"/>
                <a:miter/>
              </a:ln>
            </p:spPr>
            <p:txBody>
              <a:bodyPr rtlCol="0" anchor="ctr"/>
              <a:lstStyle/>
              <a:p>
                <a:pPr algn="ctr"/>
                <a:endParaRPr lang="en-IN" sz="2133"/>
              </a:p>
            </p:txBody>
          </p:sp>
          <p:sp>
            <p:nvSpPr>
              <p:cNvPr id="16" name="Freeform: Shape 15">
                <a:extLst>
                  <a:ext uri="{FF2B5EF4-FFF2-40B4-BE49-F238E27FC236}">
                    <a16:creationId xmlns:a16="http://schemas.microsoft.com/office/drawing/2014/main" id="{09B27F81-39DB-43CB-DBAE-08CEBD0C759E}"/>
                  </a:ext>
                </a:extLst>
              </p:cNvPr>
              <p:cNvSpPr/>
              <p:nvPr/>
            </p:nvSpPr>
            <p:spPr>
              <a:xfrm>
                <a:off x="733376" y="2091252"/>
                <a:ext cx="6693222" cy="6754"/>
              </a:xfrm>
              <a:custGeom>
                <a:avLst/>
                <a:gdLst>
                  <a:gd name="connsiteX0" fmla="*/ 50 w 6693222"/>
                  <a:gd name="connsiteY0" fmla="*/ 120 h 6754"/>
                  <a:gd name="connsiteX1" fmla="*/ 6693273 w 6693222"/>
                  <a:gd name="connsiteY1" fmla="*/ 120 h 6754"/>
                </a:gdLst>
                <a:ahLst/>
                <a:cxnLst>
                  <a:cxn ang="0">
                    <a:pos x="connsiteX0" y="connsiteY0"/>
                  </a:cxn>
                  <a:cxn ang="0">
                    <a:pos x="connsiteX1" y="connsiteY1"/>
                  </a:cxn>
                </a:cxnLst>
                <a:rect l="l" t="t" r="r" b="b"/>
                <a:pathLst>
                  <a:path w="6693222" h="6754">
                    <a:moveTo>
                      <a:pt x="50" y="120"/>
                    </a:moveTo>
                    <a:lnTo>
                      <a:pt x="6693273" y="120"/>
                    </a:lnTo>
                  </a:path>
                </a:pathLst>
              </a:custGeom>
              <a:ln w="9557" cap="flat">
                <a:solidFill>
                  <a:srgbClr val="EEEEEE"/>
                </a:solidFill>
                <a:prstDash val="solid"/>
                <a:miter/>
              </a:ln>
            </p:spPr>
            <p:txBody>
              <a:bodyPr rtlCol="0" anchor="ctr"/>
              <a:lstStyle/>
              <a:p>
                <a:pPr algn="ctr"/>
                <a:endParaRPr lang="en-IN" sz="2133"/>
              </a:p>
            </p:txBody>
          </p:sp>
          <p:sp>
            <p:nvSpPr>
              <p:cNvPr id="17" name="Freeform: Shape 16">
                <a:extLst>
                  <a:ext uri="{FF2B5EF4-FFF2-40B4-BE49-F238E27FC236}">
                    <a16:creationId xmlns:a16="http://schemas.microsoft.com/office/drawing/2014/main" id="{B5F4EEC4-DBE8-950C-5E11-DE2984906B1F}"/>
                  </a:ext>
                </a:extLst>
              </p:cNvPr>
              <p:cNvSpPr/>
              <p:nvPr/>
            </p:nvSpPr>
            <p:spPr>
              <a:xfrm>
                <a:off x="1689551" y="1010468"/>
                <a:ext cx="9561" cy="1486078"/>
              </a:xfrm>
              <a:custGeom>
                <a:avLst/>
                <a:gdLst>
                  <a:gd name="connsiteX0" fmla="*/ 50 w 9561"/>
                  <a:gd name="connsiteY0" fmla="*/ 120 h 1486078"/>
                  <a:gd name="connsiteX1" fmla="*/ 50 w 9561"/>
                  <a:gd name="connsiteY1" fmla="*/ 1486198 h 1486078"/>
                </a:gdLst>
                <a:ahLst/>
                <a:cxnLst>
                  <a:cxn ang="0">
                    <a:pos x="connsiteX0" y="connsiteY0"/>
                  </a:cxn>
                  <a:cxn ang="0">
                    <a:pos x="connsiteX1" y="connsiteY1"/>
                  </a:cxn>
                </a:cxnLst>
                <a:rect l="l" t="t" r="r" b="b"/>
                <a:pathLst>
                  <a:path w="9561" h="1486078">
                    <a:moveTo>
                      <a:pt x="50" y="120"/>
                    </a:moveTo>
                    <a:lnTo>
                      <a:pt x="50" y="1486198"/>
                    </a:lnTo>
                  </a:path>
                </a:pathLst>
              </a:custGeom>
              <a:ln w="9557" cap="flat">
                <a:solidFill>
                  <a:srgbClr val="EEEEEE"/>
                </a:solidFill>
                <a:prstDash val="solid"/>
                <a:miter/>
              </a:ln>
            </p:spPr>
            <p:txBody>
              <a:bodyPr rtlCol="0" anchor="ctr"/>
              <a:lstStyle/>
              <a:p>
                <a:pPr algn="ctr"/>
                <a:endParaRPr lang="en-IN" sz="2133"/>
              </a:p>
            </p:txBody>
          </p:sp>
          <p:sp>
            <p:nvSpPr>
              <p:cNvPr id="18" name="Freeform: Shape 17">
                <a:extLst>
                  <a:ext uri="{FF2B5EF4-FFF2-40B4-BE49-F238E27FC236}">
                    <a16:creationId xmlns:a16="http://schemas.microsoft.com/office/drawing/2014/main" id="{A30546A0-C460-56D9-A4B2-3E9ED08FFDF6}"/>
                  </a:ext>
                </a:extLst>
              </p:cNvPr>
              <p:cNvSpPr/>
              <p:nvPr/>
            </p:nvSpPr>
            <p:spPr>
              <a:xfrm>
                <a:off x="2645725" y="1010468"/>
                <a:ext cx="9561" cy="1486078"/>
              </a:xfrm>
              <a:custGeom>
                <a:avLst/>
                <a:gdLst>
                  <a:gd name="connsiteX0" fmla="*/ 50 w 9561"/>
                  <a:gd name="connsiteY0" fmla="*/ 120 h 1486078"/>
                  <a:gd name="connsiteX1" fmla="*/ 50 w 9561"/>
                  <a:gd name="connsiteY1" fmla="*/ 1486198 h 1486078"/>
                </a:gdLst>
                <a:ahLst/>
                <a:cxnLst>
                  <a:cxn ang="0">
                    <a:pos x="connsiteX0" y="connsiteY0"/>
                  </a:cxn>
                  <a:cxn ang="0">
                    <a:pos x="connsiteX1" y="connsiteY1"/>
                  </a:cxn>
                </a:cxnLst>
                <a:rect l="l" t="t" r="r" b="b"/>
                <a:pathLst>
                  <a:path w="9561" h="1486078">
                    <a:moveTo>
                      <a:pt x="50" y="120"/>
                    </a:moveTo>
                    <a:lnTo>
                      <a:pt x="50" y="1486198"/>
                    </a:lnTo>
                  </a:path>
                </a:pathLst>
              </a:custGeom>
              <a:ln w="9557" cap="flat">
                <a:solidFill>
                  <a:srgbClr val="EEEEEE"/>
                </a:solidFill>
                <a:prstDash val="solid"/>
                <a:miter/>
              </a:ln>
            </p:spPr>
            <p:txBody>
              <a:bodyPr rtlCol="0" anchor="ctr"/>
              <a:lstStyle/>
              <a:p>
                <a:pPr algn="ctr"/>
                <a:endParaRPr lang="en-IN" sz="2133"/>
              </a:p>
            </p:txBody>
          </p:sp>
          <p:sp>
            <p:nvSpPr>
              <p:cNvPr id="19" name="Freeform: Shape 18">
                <a:extLst>
                  <a:ext uri="{FF2B5EF4-FFF2-40B4-BE49-F238E27FC236}">
                    <a16:creationId xmlns:a16="http://schemas.microsoft.com/office/drawing/2014/main" id="{D95D07FD-A1C6-B6D3-56BD-A9F34B951A83}"/>
                  </a:ext>
                </a:extLst>
              </p:cNvPr>
              <p:cNvSpPr/>
              <p:nvPr/>
            </p:nvSpPr>
            <p:spPr>
              <a:xfrm>
                <a:off x="3601900" y="1010468"/>
                <a:ext cx="9561" cy="1486078"/>
              </a:xfrm>
              <a:custGeom>
                <a:avLst/>
                <a:gdLst>
                  <a:gd name="connsiteX0" fmla="*/ 50 w 9561"/>
                  <a:gd name="connsiteY0" fmla="*/ 120 h 1486078"/>
                  <a:gd name="connsiteX1" fmla="*/ 50 w 9561"/>
                  <a:gd name="connsiteY1" fmla="*/ 1486198 h 1486078"/>
                </a:gdLst>
                <a:ahLst/>
                <a:cxnLst>
                  <a:cxn ang="0">
                    <a:pos x="connsiteX0" y="connsiteY0"/>
                  </a:cxn>
                  <a:cxn ang="0">
                    <a:pos x="connsiteX1" y="connsiteY1"/>
                  </a:cxn>
                </a:cxnLst>
                <a:rect l="l" t="t" r="r" b="b"/>
                <a:pathLst>
                  <a:path w="9561" h="1486078">
                    <a:moveTo>
                      <a:pt x="50" y="120"/>
                    </a:moveTo>
                    <a:lnTo>
                      <a:pt x="50" y="1486198"/>
                    </a:lnTo>
                  </a:path>
                </a:pathLst>
              </a:custGeom>
              <a:ln w="9557" cap="flat">
                <a:solidFill>
                  <a:srgbClr val="EEEEEE"/>
                </a:solidFill>
                <a:prstDash val="solid"/>
                <a:miter/>
              </a:ln>
            </p:spPr>
            <p:txBody>
              <a:bodyPr rtlCol="0" anchor="ctr"/>
              <a:lstStyle/>
              <a:p>
                <a:pPr algn="ctr"/>
                <a:endParaRPr lang="en-IN" sz="2133"/>
              </a:p>
            </p:txBody>
          </p:sp>
          <p:sp>
            <p:nvSpPr>
              <p:cNvPr id="20" name="Freeform: Shape 19">
                <a:extLst>
                  <a:ext uri="{FF2B5EF4-FFF2-40B4-BE49-F238E27FC236}">
                    <a16:creationId xmlns:a16="http://schemas.microsoft.com/office/drawing/2014/main" id="{DE802F3A-F981-D2B0-6C6D-2E1BE75C269A}"/>
                  </a:ext>
                </a:extLst>
              </p:cNvPr>
              <p:cNvSpPr/>
              <p:nvPr/>
            </p:nvSpPr>
            <p:spPr>
              <a:xfrm>
                <a:off x="4558075" y="1010468"/>
                <a:ext cx="9561" cy="1486078"/>
              </a:xfrm>
              <a:custGeom>
                <a:avLst/>
                <a:gdLst>
                  <a:gd name="connsiteX0" fmla="*/ 50 w 9561"/>
                  <a:gd name="connsiteY0" fmla="*/ 120 h 1486078"/>
                  <a:gd name="connsiteX1" fmla="*/ 50 w 9561"/>
                  <a:gd name="connsiteY1" fmla="*/ 1486198 h 1486078"/>
                </a:gdLst>
                <a:ahLst/>
                <a:cxnLst>
                  <a:cxn ang="0">
                    <a:pos x="connsiteX0" y="connsiteY0"/>
                  </a:cxn>
                  <a:cxn ang="0">
                    <a:pos x="connsiteX1" y="connsiteY1"/>
                  </a:cxn>
                </a:cxnLst>
                <a:rect l="l" t="t" r="r" b="b"/>
                <a:pathLst>
                  <a:path w="9561" h="1486078">
                    <a:moveTo>
                      <a:pt x="50" y="120"/>
                    </a:moveTo>
                    <a:lnTo>
                      <a:pt x="50" y="1486198"/>
                    </a:lnTo>
                  </a:path>
                </a:pathLst>
              </a:custGeom>
              <a:ln w="9557" cap="flat">
                <a:solidFill>
                  <a:srgbClr val="EEEEEE"/>
                </a:solidFill>
                <a:prstDash val="solid"/>
                <a:miter/>
              </a:ln>
            </p:spPr>
            <p:txBody>
              <a:bodyPr rtlCol="0" anchor="ctr"/>
              <a:lstStyle/>
              <a:p>
                <a:pPr algn="ctr"/>
                <a:endParaRPr lang="en-IN" sz="2133"/>
              </a:p>
            </p:txBody>
          </p:sp>
          <p:sp>
            <p:nvSpPr>
              <p:cNvPr id="21" name="Freeform: Shape 20">
                <a:extLst>
                  <a:ext uri="{FF2B5EF4-FFF2-40B4-BE49-F238E27FC236}">
                    <a16:creationId xmlns:a16="http://schemas.microsoft.com/office/drawing/2014/main" id="{77FD2C60-8AAC-DBC5-16CB-ABDB7C53C318}"/>
                  </a:ext>
                </a:extLst>
              </p:cNvPr>
              <p:cNvSpPr/>
              <p:nvPr/>
            </p:nvSpPr>
            <p:spPr>
              <a:xfrm>
                <a:off x="5514249" y="1010468"/>
                <a:ext cx="9561" cy="1486078"/>
              </a:xfrm>
              <a:custGeom>
                <a:avLst/>
                <a:gdLst>
                  <a:gd name="connsiteX0" fmla="*/ 50 w 9561"/>
                  <a:gd name="connsiteY0" fmla="*/ 120 h 1486078"/>
                  <a:gd name="connsiteX1" fmla="*/ 50 w 9561"/>
                  <a:gd name="connsiteY1" fmla="*/ 1486198 h 1486078"/>
                </a:gdLst>
                <a:ahLst/>
                <a:cxnLst>
                  <a:cxn ang="0">
                    <a:pos x="connsiteX0" y="connsiteY0"/>
                  </a:cxn>
                  <a:cxn ang="0">
                    <a:pos x="connsiteX1" y="connsiteY1"/>
                  </a:cxn>
                </a:cxnLst>
                <a:rect l="l" t="t" r="r" b="b"/>
                <a:pathLst>
                  <a:path w="9561" h="1486078">
                    <a:moveTo>
                      <a:pt x="50" y="120"/>
                    </a:moveTo>
                    <a:lnTo>
                      <a:pt x="50" y="1486198"/>
                    </a:lnTo>
                  </a:path>
                </a:pathLst>
              </a:custGeom>
              <a:ln w="9557" cap="flat">
                <a:solidFill>
                  <a:srgbClr val="EEEEEE"/>
                </a:solidFill>
                <a:prstDash val="solid"/>
                <a:miter/>
              </a:ln>
            </p:spPr>
            <p:txBody>
              <a:bodyPr rtlCol="0" anchor="ctr"/>
              <a:lstStyle/>
              <a:p>
                <a:pPr algn="ctr"/>
                <a:endParaRPr lang="en-IN" sz="2133"/>
              </a:p>
            </p:txBody>
          </p:sp>
          <p:sp>
            <p:nvSpPr>
              <p:cNvPr id="22" name="Freeform: Shape 21">
                <a:extLst>
                  <a:ext uri="{FF2B5EF4-FFF2-40B4-BE49-F238E27FC236}">
                    <a16:creationId xmlns:a16="http://schemas.microsoft.com/office/drawing/2014/main" id="{73BBE44F-4A30-F713-30DD-CBD2387F3B7E}"/>
                  </a:ext>
                </a:extLst>
              </p:cNvPr>
              <p:cNvSpPr/>
              <p:nvPr/>
            </p:nvSpPr>
            <p:spPr>
              <a:xfrm>
                <a:off x="6470424" y="1010468"/>
                <a:ext cx="9561" cy="1486078"/>
              </a:xfrm>
              <a:custGeom>
                <a:avLst/>
                <a:gdLst>
                  <a:gd name="connsiteX0" fmla="*/ 50 w 9561"/>
                  <a:gd name="connsiteY0" fmla="*/ 120 h 1486078"/>
                  <a:gd name="connsiteX1" fmla="*/ 50 w 9561"/>
                  <a:gd name="connsiteY1" fmla="*/ 1486198 h 1486078"/>
                </a:gdLst>
                <a:ahLst/>
                <a:cxnLst>
                  <a:cxn ang="0">
                    <a:pos x="connsiteX0" y="connsiteY0"/>
                  </a:cxn>
                  <a:cxn ang="0">
                    <a:pos x="connsiteX1" y="connsiteY1"/>
                  </a:cxn>
                </a:cxnLst>
                <a:rect l="l" t="t" r="r" b="b"/>
                <a:pathLst>
                  <a:path w="9561" h="1486078">
                    <a:moveTo>
                      <a:pt x="50" y="120"/>
                    </a:moveTo>
                    <a:lnTo>
                      <a:pt x="50" y="1486198"/>
                    </a:lnTo>
                  </a:path>
                </a:pathLst>
              </a:custGeom>
              <a:ln w="9557" cap="flat">
                <a:solidFill>
                  <a:srgbClr val="EEEEEE"/>
                </a:solidFill>
                <a:prstDash val="solid"/>
                <a:miter/>
              </a:ln>
            </p:spPr>
            <p:txBody>
              <a:bodyPr rtlCol="0" anchor="ctr"/>
              <a:lstStyle/>
              <a:p>
                <a:pPr algn="ctr"/>
                <a:endParaRPr lang="en-IN" sz="2133"/>
              </a:p>
            </p:txBody>
          </p:sp>
        </p:grpSp>
        <p:sp>
          <p:nvSpPr>
            <p:cNvPr id="23" name="Freeform: Shape 22">
              <a:extLst>
                <a:ext uri="{FF2B5EF4-FFF2-40B4-BE49-F238E27FC236}">
                  <a16:creationId xmlns:a16="http://schemas.microsoft.com/office/drawing/2014/main" id="{CF619042-A44F-7C1D-0C02-AB05622E755E}"/>
                </a:ext>
              </a:extLst>
            </p:cNvPr>
            <p:cNvSpPr/>
            <p:nvPr/>
          </p:nvSpPr>
          <p:spPr>
            <a:xfrm>
              <a:off x="733376" y="2496546"/>
              <a:ext cx="6693222" cy="6754"/>
            </a:xfrm>
            <a:custGeom>
              <a:avLst/>
              <a:gdLst>
                <a:gd name="connsiteX0" fmla="*/ 50 w 6693222"/>
                <a:gd name="connsiteY0" fmla="*/ 120 h 6754"/>
                <a:gd name="connsiteX1" fmla="*/ 6693273 w 6693222"/>
                <a:gd name="connsiteY1" fmla="*/ 120 h 6754"/>
              </a:gdLst>
              <a:ahLst/>
              <a:cxnLst>
                <a:cxn ang="0">
                  <a:pos x="connsiteX0" y="connsiteY0"/>
                </a:cxn>
                <a:cxn ang="0">
                  <a:pos x="connsiteX1" y="connsiteY1"/>
                </a:cxn>
              </a:cxnLst>
              <a:rect l="l" t="t" r="r" b="b"/>
              <a:pathLst>
                <a:path w="6693222" h="6754">
                  <a:moveTo>
                    <a:pt x="50" y="120"/>
                  </a:moveTo>
                  <a:lnTo>
                    <a:pt x="6693273" y="120"/>
                  </a:lnTo>
                </a:path>
              </a:pathLst>
            </a:custGeom>
            <a:ln w="19114" cap="flat">
              <a:solidFill>
                <a:srgbClr val="333333"/>
              </a:solidFill>
              <a:prstDash val="solid"/>
              <a:miter/>
            </a:ln>
          </p:spPr>
          <p:txBody>
            <a:bodyPr rtlCol="0" anchor="ctr"/>
            <a:lstStyle/>
            <a:p>
              <a:pPr algn="ctr"/>
              <a:endParaRPr lang="en-IN" sz="2133"/>
            </a:p>
          </p:txBody>
        </p:sp>
        <p:sp>
          <p:nvSpPr>
            <p:cNvPr id="24" name="Freeform: Shape 23">
              <a:extLst>
                <a:ext uri="{FF2B5EF4-FFF2-40B4-BE49-F238E27FC236}">
                  <a16:creationId xmlns:a16="http://schemas.microsoft.com/office/drawing/2014/main" id="{FFB25B6F-9783-BDA5-C7AE-D4413CC3B05F}"/>
                </a:ext>
              </a:extLst>
            </p:cNvPr>
            <p:cNvSpPr/>
            <p:nvPr/>
          </p:nvSpPr>
          <p:spPr>
            <a:xfrm>
              <a:off x="733376" y="1010468"/>
              <a:ext cx="9561" cy="1486078"/>
            </a:xfrm>
            <a:custGeom>
              <a:avLst/>
              <a:gdLst>
                <a:gd name="connsiteX0" fmla="*/ 50 w 9561"/>
                <a:gd name="connsiteY0" fmla="*/ 120 h 1486078"/>
                <a:gd name="connsiteX1" fmla="*/ 50 w 9561"/>
                <a:gd name="connsiteY1" fmla="*/ 1486198 h 1486078"/>
              </a:gdLst>
              <a:ahLst/>
              <a:cxnLst>
                <a:cxn ang="0">
                  <a:pos x="connsiteX0" y="connsiteY0"/>
                </a:cxn>
                <a:cxn ang="0">
                  <a:pos x="connsiteX1" y="connsiteY1"/>
                </a:cxn>
              </a:cxnLst>
              <a:rect l="l" t="t" r="r" b="b"/>
              <a:pathLst>
                <a:path w="9561" h="1486078">
                  <a:moveTo>
                    <a:pt x="50" y="120"/>
                  </a:moveTo>
                  <a:lnTo>
                    <a:pt x="50" y="1486198"/>
                  </a:lnTo>
                </a:path>
              </a:pathLst>
            </a:custGeom>
            <a:ln w="19114" cap="flat">
              <a:solidFill>
                <a:srgbClr val="333333"/>
              </a:solidFill>
              <a:prstDash val="solid"/>
              <a:miter/>
            </a:ln>
          </p:spPr>
          <p:txBody>
            <a:bodyPr rtlCol="0" anchor="ctr"/>
            <a:lstStyle/>
            <a:p>
              <a:pPr algn="ctr"/>
              <a:endParaRPr lang="en-IN" sz="2133"/>
            </a:p>
          </p:txBody>
        </p:sp>
        <p:sp>
          <p:nvSpPr>
            <p:cNvPr id="25" name="TextBox 24">
              <a:extLst>
                <a:ext uri="{FF2B5EF4-FFF2-40B4-BE49-F238E27FC236}">
                  <a16:creationId xmlns:a16="http://schemas.microsoft.com/office/drawing/2014/main" id="{62F3C932-A483-3966-E350-DEED47A52694}"/>
                </a:ext>
              </a:extLst>
            </p:cNvPr>
            <p:cNvSpPr txBox="1"/>
            <p:nvPr/>
          </p:nvSpPr>
          <p:spPr>
            <a:xfrm>
              <a:off x="210965" y="2376522"/>
              <a:ext cx="442429"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666666"/>
                  </a:solidFill>
                  <a:latin typeface="Arial"/>
                  <a:cs typeface="Arial"/>
                  <a:sym typeface="Arial"/>
                  <a:rtl val="0"/>
                </a:rPr>
                <a:t>-110 dBm</a:t>
              </a:r>
            </a:p>
          </p:txBody>
        </p:sp>
        <p:sp>
          <p:nvSpPr>
            <p:cNvPr id="26" name="TextBox 25">
              <a:extLst>
                <a:ext uri="{FF2B5EF4-FFF2-40B4-BE49-F238E27FC236}">
                  <a16:creationId xmlns:a16="http://schemas.microsoft.com/office/drawing/2014/main" id="{E564CB2F-3691-2AA1-E519-A20B4C06E585}"/>
                </a:ext>
              </a:extLst>
            </p:cNvPr>
            <p:cNvSpPr txBox="1"/>
            <p:nvPr/>
          </p:nvSpPr>
          <p:spPr>
            <a:xfrm>
              <a:off x="206184" y="1971228"/>
              <a:ext cx="442429"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666666"/>
                  </a:solidFill>
                  <a:latin typeface="Arial"/>
                  <a:cs typeface="Arial"/>
                  <a:sym typeface="Arial"/>
                  <a:rtl val="0"/>
                </a:rPr>
                <a:t>-100 dBm</a:t>
              </a:r>
            </a:p>
          </p:txBody>
        </p:sp>
        <p:sp>
          <p:nvSpPr>
            <p:cNvPr id="27" name="TextBox 26">
              <a:extLst>
                <a:ext uri="{FF2B5EF4-FFF2-40B4-BE49-F238E27FC236}">
                  <a16:creationId xmlns:a16="http://schemas.microsoft.com/office/drawing/2014/main" id="{F37B3DBD-A5FB-B8A0-CD4C-C87F5CA0EDBF}"/>
                </a:ext>
              </a:extLst>
            </p:cNvPr>
            <p:cNvSpPr txBox="1"/>
            <p:nvPr/>
          </p:nvSpPr>
          <p:spPr>
            <a:xfrm>
              <a:off x="267905" y="1701032"/>
              <a:ext cx="385922"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666666"/>
                  </a:solidFill>
                  <a:latin typeface="Arial"/>
                  <a:cs typeface="Arial"/>
                  <a:sym typeface="Arial"/>
                  <a:rtl val="0"/>
                </a:rPr>
                <a:t>-95 dBm</a:t>
              </a:r>
            </a:p>
          </p:txBody>
        </p:sp>
        <p:sp>
          <p:nvSpPr>
            <p:cNvPr id="28" name="TextBox 27">
              <a:extLst>
                <a:ext uri="{FF2B5EF4-FFF2-40B4-BE49-F238E27FC236}">
                  <a16:creationId xmlns:a16="http://schemas.microsoft.com/office/drawing/2014/main" id="{3D4E53CF-74A5-2358-3B63-19F8BA872C64}"/>
                </a:ext>
              </a:extLst>
            </p:cNvPr>
            <p:cNvSpPr txBox="1"/>
            <p:nvPr/>
          </p:nvSpPr>
          <p:spPr>
            <a:xfrm>
              <a:off x="267905" y="1430836"/>
              <a:ext cx="385922"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666666"/>
                  </a:solidFill>
                  <a:latin typeface="Arial"/>
                  <a:cs typeface="Arial"/>
                  <a:sym typeface="Arial"/>
                  <a:rtl val="0"/>
                </a:rPr>
                <a:t>-90 dBm</a:t>
              </a:r>
            </a:p>
          </p:txBody>
        </p:sp>
        <p:sp>
          <p:nvSpPr>
            <p:cNvPr id="29" name="TextBox 28">
              <a:extLst>
                <a:ext uri="{FF2B5EF4-FFF2-40B4-BE49-F238E27FC236}">
                  <a16:creationId xmlns:a16="http://schemas.microsoft.com/office/drawing/2014/main" id="{98C26EFA-43EF-C261-35A0-8FCCFF5CCE37}"/>
                </a:ext>
              </a:extLst>
            </p:cNvPr>
            <p:cNvSpPr txBox="1"/>
            <p:nvPr/>
          </p:nvSpPr>
          <p:spPr>
            <a:xfrm>
              <a:off x="267905" y="1160640"/>
              <a:ext cx="385922"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666666"/>
                  </a:solidFill>
                  <a:latin typeface="Arial"/>
                  <a:cs typeface="Arial"/>
                  <a:sym typeface="Arial"/>
                  <a:rtl val="0"/>
                </a:rPr>
                <a:t>-85 dBm</a:t>
              </a:r>
            </a:p>
          </p:txBody>
        </p:sp>
        <p:sp>
          <p:nvSpPr>
            <p:cNvPr id="30" name="TextBox 29">
              <a:extLst>
                <a:ext uri="{FF2B5EF4-FFF2-40B4-BE49-F238E27FC236}">
                  <a16:creationId xmlns:a16="http://schemas.microsoft.com/office/drawing/2014/main" id="{84FA59C8-5A2B-CEA3-1B61-5D724C90E7DF}"/>
                </a:ext>
              </a:extLst>
            </p:cNvPr>
            <p:cNvSpPr txBox="1"/>
            <p:nvPr/>
          </p:nvSpPr>
          <p:spPr>
            <a:xfrm>
              <a:off x="688799" y="2544521"/>
              <a:ext cx="108202"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666666"/>
                  </a:solidFill>
                  <a:latin typeface="Arial"/>
                  <a:cs typeface="Arial"/>
                  <a:sym typeface="Arial"/>
                  <a:rtl val="0"/>
                </a:rPr>
                <a:t>0s</a:t>
              </a:r>
            </a:p>
          </p:txBody>
        </p:sp>
        <p:sp>
          <p:nvSpPr>
            <p:cNvPr id="31" name="TextBox 30">
              <a:extLst>
                <a:ext uri="{FF2B5EF4-FFF2-40B4-BE49-F238E27FC236}">
                  <a16:creationId xmlns:a16="http://schemas.microsoft.com/office/drawing/2014/main" id="{0E0E10A9-31B2-21C3-70FB-17A7C18941F1}"/>
                </a:ext>
              </a:extLst>
            </p:cNvPr>
            <p:cNvSpPr txBox="1"/>
            <p:nvPr/>
          </p:nvSpPr>
          <p:spPr>
            <a:xfrm>
              <a:off x="1644974" y="2544521"/>
              <a:ext cx="108202"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666666"/>
                  </a:solidFill>
                  <a:latin typeface="Arial"/>
                  <a:cs typeface="Arial"/>
                  <a:sym typeface="Arial"/>
                  <a:rtl val="0"/>
                </a:rPr>
                <a:t>2s</a:t>
              </a:r>
            </a:p>
          </p:txBody>
        </p:sp>
        <p:sp>
          <p:nvSpPr>
            <p:cNvPr id="32" name="TextBox 31">
              <a:extLst>
                <a:ext uri="{FF2B5EF4-FFF2-40B4-BE49-F238E27FC236}">
                  <a16:creationId xmlns:a16="http://schemas.microsoft.com/office/drawing/2014/main" id="{3C1121B1-9641-61D5-C505-22F78DEB6047}"/>
                </a:ext>
              </a:extLst>
            </p:cNvPr>
            <p:cNvSpPr txBox="1"/>
            <p:nvPr/>
          </p:nvSpPr>
          <p:spPr>
            <a:xfrm>
              <a:off x="2591624" y="2477846"/>
              <a:ext cx="108202"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666666"/>
                  </a:solidFill>
                  <a:latin typeface="Arial"/>
                  <a:cs typeface="Arial"/>
                  <a:sym typeface="Arial"/>
                  <a:rtl val="0"/>
                </a:rPr>
                <a:t>4s</a:t>
              </a:r>
            </a:p>
          </p:txBody>
        </p:sp>
        <p:sp>
          <p:nvSpPr>
            <p:cNvPr id="33" name="TextBox 32">
              <a:extLst>
                <a:ext uri="{FF2B5EF4-FFF2-40B4-BE49-F238E27FC236}">
                  <a16:creationId xmlns:a16="http://schemas.microsoft.com/office/drawing/2014/main" id="{96F016B4-D15E-5818-67FC-BB03583410E4}"/>
                </a:ext>
              </a:extLst>
            </p:cNvPr>
            <p:cNvSpPr txBox="1"/>
            <p:nvPr/>
          </p:nvSpPr>
          <p:spPr>
            <a:xfrm>
              <a:off x="3557324" y="2544521"/>
              <a:ext cx="108202"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666666"/>
                  </a:solidFill>
                  <a:latin typeface="Arial"/>
                  <a:cs typeface="Arial"/>
                  <a:sym typeface="Arial"/>
                  <a:rtl val="0"/>
                </a:rPr>
                <a:t>6s</a:t>
              </a:r>
            </a:p>
          </p:txBody>
        </p:sp>
        <p:sp>
          <p:nvSpPr>
            <p:cNvPr id="34" name="TextBox 33">
              <a:extLst>
                <a:ext uri="{FF2B5EF4-FFF2-40B4-BE49-F238E27FC236}">
                  <a16:creationId xmlns:a16="http://schemas.microsoft.com/office/drawing/2014/main" id="{B8F2193A-90D4-C85F-DF61-AB75B8429308}"/>
                </a:ext>
              </a:extLst>
            </p:cNvPr>
            <p:cNvSpPr txBox="1"/>
            <p:nvPr/>
          </p:nvSpPr>
          <p:spPr>
            <a:xfrm>
              <a:off x="4503973" y="2477846"/>
              <a:ext cx="108202"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666666"/>
                  </a:solidFill>
                  <a:latin typeface="Arial"/>
                  <a:cs typeface="Arial"/>
                  <a:sym typeface="Arial"/>
                  <a:rtl val="0"/>
                </a:rPr>
                <a:t>8s</a:t>
              </a:r>
            </a:p>
          </p:txBody>
        </p:sp>
        <p:sp>
          <p:nvSpPr>
            <p:cNvPr id="35" name="TextBox 34">
              <a:extLst>
                <a:ext uri="{FF2B5EF4-FFF2-40B4-BE49-F238E27FC236}">
                  <a16:creationId xmlns:a16="http://schemas.microsoft.com/office/drawing/2014/main" id="{6574DDFE-51D4-E407-A669-9E0F8042950F}"/>
                </a:ext>
              </a:extLst>
            </p:cNvPr>
            <p:cNvSpPr txBox="1"/>
            <p:nvPr/>
          </p:nvSpPr>
          <p:spPr>
            <a:xfrm>
              <a:off x="5441420" y="2544521"/>
              <a:ext cx="164708"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666666"/>
                  </a:solidFill>
                  <a:latin typeface="Arial"/>
                  <a:cs typeface="Arial"/>
                  <a:sym typeface="Arial"/>
                  <a:rtl val="0"/>
                </a:rPr>
                <a:t>10s</a:t>
              </a:r>
            </a:p>
          </p:txBody>
        </p:sp>
        <p:sp>
          <p:nvSpPr>
            <p:cNvPr id="36" name="TextBox 35">
              <a:extLst>
                <a:ext uri="{FF2B5EF4-FFF2-40B4-BE49-F238E27FC236}">
                  <a16:creationId xmlns:a16="http://schemas.microsoft.com/office/drawing/2014/main" id="{F8CCADD4-7A8C-7C57-0C1F-542EF00EE9D6}"/>
                </a:ext>
              </a:extLst>
            </p:cNvPr>
            <p:cNvSpPr txBox="1"/>
            <p:nvPr/>
          </p:nvSpPr>
          <p:spPr>
            <a:xfrm>
              <a:off x="6388069" y="2477846"/>
              <a:ext cx="164708"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666666"/>
                  </a:solidFill>
                  <a:latin typeface="Arial"/>
                  <a:cs typeface="Arial"/>
                  <a:sym typeface="Arial"/>
                  <a:rtl val="0"/>
                </a:rPr>
                <a:t>12s</a:t>
              </a:r>
            </a:p>
          </p:txBody>
        </p:sp>
        <p:sp>
          <p:nvSpPr>
            <p:cNvPr id="37" name="TextBox 36">
              <a:extLst>
                <a:ext uri="{FF2B5EF4-FFF2-40B4-BE49-F238E27FC236}">
                  <a16:creationId xmlns:a16="http://schemas.microsoft.com/office/drawing/2014/main" id="{B8FA1E96-A1B1-6E8E-F450-C682F80881C7}"/>
                </a:ext>
              </a:extLst>
            </p:cNvPr>
            <p:cNvSpPr txBox="1"/>
            <p:nvPr/>
          </p:nvSpPr>
          <p:spPr>
            <a:xfrm>
              <a:off x="7353769" y="2544521"/>
              <a:ext cx="164708"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666666"/>
                  </a:solidFill>
                  <a:latin typeface="Arial"/>
                  <a:cs typeface="Arial"/>
                  <a:sym typeface="Arial"/>
                  <a:rtl val="0"/>
                </a:rPr>
                <a:t>14s</a:t>
              </a:r>
            </a:p>
          </p:txBody>
        </p:sp>
        <p:sp>
          <p:nvSpPr>
            <p:cNvPr id="38" name="TextBox 37">
              <a:extLst>
                <a:ext uri="{FF2B5EF4-FFF2-40B4-BE49-F238E27FC236}">
                  <a16:creationId xmlns:a16="http://schemas.microsoft.com/office/drawing/2014/main" id="{46F04D6C-20BE-D720-2DEF-2B4DAD0AEC32}"/>
                </a:ext>
              </a:extLst>
            </p:cNvPr>
            <p:cNvSpPr txBox="1"/>
            <p:nvPr/>
          </p:nvSpPr>
          <p:spPr>
            <a:xfrm>
              <a:off x="3905510" y="2328408"/>
              <a:ext cx="749002" cy="123159"/>
            </a:xfrm>
            <a:prstGeom prst="rect">
              <a:avLst/>
            </a:prstGeom>
            <a:noFill/>
            <a:ln>
              <a:noFill/>
            </a:ln>
          </p:spPr>
          <p:txBody>
            <a:bodyPr wrap="none" lIns="0" tIns="0" rIns="0" bIns="0" rtlCol="0">
              <a:spAutoFit/>
            </a:bodyPr>
            <a:lstStyle/>
            <a:p>
              <a:pPr algn="ctr" defTabSz="239994">
                <a:tabLst>
                  <a:tab pos="239994" algn="l"/>
                </a:tabLst>
              </a:pPr>
              <a:r>
                <a:rPr lang="en-IN" sz="1067" b="1" dirty="0">
                  <a:ln/>
                  <a:solidFill>
                    <a:srgbClr val="333333"/>
                  </a:solidFill>
                  <a:latin typeface="Arial"/>
                  <a:cs typeface="Arial"/>
                  <a:sym typeface="Arial"/>
                  <a:rtl val="0"/>
                </a:rPr>
                <a:t>Time (seconds)</a:t>
              </a:r>
            </a:p>
          </p:txBody>
        </p:sp>
        <p:sp>
          <p:nvSpPr>
            <p:cNvPr id="39" name="TextBox 38">
              <a:extLst>
                <a:ext uri="{FF2B5EF4-FFF2-40B4-BE49-F238E27FC236}">
                  <a16:creationId xmlns:a16="http://schemas.microsoft.com/office/drawing/2014/main" id="{4E347BFA-EFFC-CA49-276F-25D1471854D7}"/>
                </a:ext>
              </a:extLst>
            </p:cNvPr>
            <p:cNvSpPr txBox="1"/>
            <p:nvPr/>
          </p:nvSpPr>
          <p:spPr>
            <a:xfrm rot="16200000">
              <a:off x="-582256" y="1719451"/>
              <a:ext cx="1427073" cy="153841"/>
            </a:xfrm>
            <a:prstGeom prst="rect">
              <a:avLst/>
            </a:prstGeom>
            <a:noFill/>
            <a:ln>
              <a:noFill/>
            </a:ln>
          </p:spPr>
          <p:txBody>
            <a:bodyPr wrap="none" lIns="0" tIns="0" rIns="0" bIns="0" rtlCol="0">
              <a:spAutoFit/>
            </a:bodyPr>
            <a:lstStyle/>
            <a:p>
              <a:pPr algn="ctr" defTabSz="239994">
                <a:tabLst>
                  <a:tab pos="239994" algn="l"/>
                </a:tabLst>
              </a:pPr>
              <a:r>
                <a:rPr lang="en-IN" sz="1333" b="1" dirty="0">
                  <a:ln/>
                  <a:solidFill>
                    <a:srgbClr val="333333"/>
                  </a:solidFill>
                  <a:latin typeface="Arial"/>
                  <a:cs typeface="Arial"/>
                  <a:sym typeface="Arial"/>
                  <a:rtl val="0"/>
                </a:rPr>
                <a:t>Signal Strength (RSRP)</a:t>
              </a:r>
            </a:p>
          </p:txBody>
        </p:sp>
        <p:sp>
          <p:nvSpPr>
            <p:cNvPr id="40" name="Freeform: Shape 39">
              <a:extLst>
                <a:ext uri="{FF2B5EF4-FFF2-40B4-BE49-F238E27FC236}">
                  <a16:creationId xmlns:a16="http://schemas.microsoft.com/office/drawing/2014/main" id="{4DA43249-AE80-45B2-639F-D1C73F24B507}"/>
                </a:ext>
              </a:extLst>
            </p:cNvPr>
            <p:cNvSpPr/>
            <p:nvPr/>
          </p:nvSpPr>
          <p:spPr>
            <a:xfrm>
              <a:off x="733376" y="1550860"/>
              <a:ext cx="6693222" cy="6754"/>
            </a:xfrm>
            <a:custGeom>
              <a:avLst/>
              <a:gdLst>
                <a:gd name="connsiteX0" fmla="*/ 50 w 6693222"/>
                <a:gd name="connsiteY0" fmla="*/ 120 h 6754"/>
                <a:gd name="connsiteX1" fmla="*/ 6693273 w 6693222"/>
                <a:gd name="connsiteY1" fmla="*/ 120 h 6754"/>
              </a:gdLst>
              <a:ahLst/>
              <a:cxnLst>
                <a:cxn ang="0">
                  <a:pos x="connsiteX0" y="connsiteY0"/>
                </a:cxn>
                <a:cxn ang="0">
                  <a:pos x="connsiteX1" y="connsiteY1"/>
                </a:cxn>
              </a:cxnLst>
              <a:rect l="l" t="t" r="r" b="b"/>
              <a:pathLst>
                <a:path w="6693222" h="6754">
                  <a:moveTo>
                    <a:pt x="50" y="120"/>
                  </a:moveTo>
                  <a:lnTo>
                    <a:pt x="6693273" y="120"/>
                  </a:lnTo>
                </a:path>
              </a:pathLst>
            </a:custGeom>
            <a:ln w="28670" cap="flat">
              <a:solidFill>
                <a:srgbClr val="FF5722"/>
              </a:solidFill>
              <a:custDash>
                <a:ds d="375000" sp="375000"/>
              </a:custDash>
              <a:miter/>
            </a:ln>
          </p:spPr>
          <p:txBody>
            <a:bodyPr rtlCol="0" anchor="ctr"/>
            <a:lstStyle/>
            <a:p>
              <a:pPr algn="ctr"/>
              <a:endParaRPr lang="en-IN" sz="2133"/>
            </a:p>
          </p:txBody>
        </p:sp>
        <p:sp>
          <p:nvSpPr>
            <p:cNvPr id="41" name="Freeform: Shape 40">
              <a:extLst>
                <a:ext uri="{FF2B5EF4-FFF2-40B4-BE49-F238E27FC236}">
                  <a16:creationId xmlns:a16="http://schemas.microsoft.com/office/drawing/2014/main" id="{C0C8C57C-D000-5C1B-0807-17F0B62EAB02}"/>
                </a:ext>
              </a:extLst>
            </p:cNvPr>
            <p:cNvSpPr/>
            <p:nvPr/>
          </p:nvSpPr>
          <p:spPr>
            <a:xfrm>
              <a:off x="6068537" y="1506686"/>
              <a:ext cx="1338644" cy="135098"/>
            </a:xfrm>
            <a:custGeom>
              <a:avLst/>
              <a:gdLst>
                <a:gd name="connsiteX0" fmla="*/ 1290886 w 1338644"/>
                <a:gd name="connsiteY0" fmla="*/ 120 h 135098"/>
                <a:gd name="connsiteX1" fmla="*/ 1338695 w 1338644"/>
                <a:gd name="connsiteY1" fmla="*/ 33895 h 135098"/>
                <a:gd name="connsiteX2" fmla="*/ 1338695 w 1338644"/>
                <a:gd name="connsiteY2" fmla="*/ 101444 h 135098"/>
                <a:gd name="connsiteX3" fmla="*/ 1290886 w 1338644"/>
                <a:gd name="connsiteY3" fmla="*/ 135218 h 135098"/>
                <a:gd name="connsiteX4" fmla="*/ 47859 w 1338644"/>
                <a:gd name="connsiteY4" fmla="*/ 135218 h 135098"/>
                <a:gd name="connsiteX5" fmla="*/ 50 w 1338644"/>
                <a:gd name="connsiteY5" fmla="*/ 101444 h 135098"/>
                <a:gd name="connsiteX6" fmla="*/ 50 w 1338644"/>
                <a:gd name="connsiteY6" fmla="*/ 33895 h 135098"/>
                <a:gd name="connsiteX7" fmla="*/ 47859 w 1338644"/>
                <a:gd name="connsiteY7" fmla="*/ 120 h 13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8644" h="135098">
                  <a:moveTo>
                    <a:pt x="1290886" y="120"/>
                  </a:moveTo>
                  <a:cubicBezTo>
                    <a:pt x="1317290" y="120"/>
                    <a:pt x="1338695" y="15241"/>
                    <a:pt x="1338695" y="33895"/>
                  </a:cubicBezTo>
                  <a:lnTo>
                    <a:pt x="1338695" y="101444"/>
                  </a:lnTo>
                  <a:cubicBezTo>
                    <a:pt x="1338695" y="120097"/>
                    <a:pt x="1317290" y="135218"/>
                    <a:pt x="1290886" y="135218"/>
                  </a:cubicBezTo>
                  <a:lnTo>
                    <a:pt x="47859" y="135218"/>
                  </a:lnTo>
                  <a:cubicBezTo>
                    <a:pt x="21455" y="135218"/>
                    <a:pt x="50" y="120097"/>
                    <a:pt x="50" y="101444"/>
                  </a:cubicBezTo>
                  <a:lnTo>
                    <a:pt x="50" y="33895"/>
                  </a:lnTo>
                  <a:cubicBezTo>
                    <a:pt x="50" y="15241"/>
                    <a:pt x="21455" y="120"/>
                    <a:pt x="47859" y="120"/>
                  </a:cubicBezTo>
                  <a:close/>
                </a:path>
              </a:pathLst>
            </a:custGeom>
            <a:solidFill>
              <a:srgbClr val="FFFFFF"/>
            </a:solidFill>
            <a:ln w="9557" cap="flat">
              <a:solidFill>
                <a:srgbClr val="FF5722"/>
              </a:solidFill>
              <a:prstDash val="solid"/>
              <a:miter/>
            </a:ln>
          </p:spPr>
          <p:txBody>
            <a:bodyPr rtlCol="0" anchor="ctr"/>
            <a:lstStyle/>
            <a:p>
              <a:pPr algn="ctr"/>
              <a:endParaRPr lang="en-IN" sz="2133"/>
            </a:p>
          </p:txBody>
        </p:sp>
        <p:sp>
          <p:nvSpPr>
            <p:cNvPr id="42" name="TextBox 41">
              <a:extLst>
                <a:ext uri="{FF2B5EF4-FFF2-40B4-BE49-F238E27FC236}">
                  <a16:creationId xmlns:a16="http://schemas.microsoft.com/office/drawing/2014/main" id="{C3FF62FD-E095-22BE-209B-675B17F3D672}"/>
                </a:ext>
              </a:extLst>
            </p:cNvPr>
            <p:cNvSpPr txBox="1"/>
            <p:nvPr/>
          </p:nvSpPr>
          <p:spPr>
            <a:xfrm>
              <a:off x="6145656" y="1507036"/>
              <a:ext cx="1203454" cy="123159"/>
            </a:xfrm>
            <a:prstGeom prst="rect">
              <a:avLst/>
            </a:prstGeom>
            <a:noFill/>
            <a:ln>
              <a:noFill/>
            </a:ln>
          </p:spPr>
          <p:txBody>
            <a:bodyPr wrap="none" lIns="0" tIns="0" rIns="0" bIns="0" rtlCol="0">
              <a:spAutoFit/>
            </a:bodyPr>
            <a:lstStyle/>
            <a:p>
              <a:pPr algn="ctr" defTabSz="239994">
                <a:tabLst>
                  <a:tab pos="239994" algn="l"/>
                </a:tabLst>
              </a:pPr>
              <a:r>
                <a:rPr lang="en-IN" sz="1067" b="1" dirty="0">
                  <a:ln/>
                  <a:solidFill>
                    <a:srgbClr val="FF5722"/>
                  </a:solidFill>
                  <a:latin typeface="Arial"/>
                  <a:cs typeface="Arial"/>
                  <a:sym typeface="Arial"/>
                  <a:rtl val="0"/>
                </a:rPr>
                <a:t>Threshold_B1 = -90 dBm</a:t>
              </a:r>
            </a:p>
          </p:txBody>
        </p:sp>
        <p:sp>
          <p:nvSpPr>
            <p:cNvPr id="43" name="Freeform: Shape 42">
              <a:extLst>
                <a:ext uri="{FF2B5EF4-FFF2-40B4-BE49-F238E27FC236}">
                  <a16:creationId xmlns:a16="http://schemas.microsoft.com/office/drawing/2014/main" id="{8A39857B-C72D-825B-8B98-F3C8B82DB50E}"/>
                </a:ext>
              </a:extLst>
            </p:cNvPr>
            <p:cNvSpPr/>
            <p:nvPr/>
          </p:nvSpPr>
          <p:spPr>
            <a:xfrm>
              <a:off x="733376" y="1280664"/>
              <a:ext cx="6693222" cy="878137"/>
            </a:xfrm>
            <a:custGeom>
              <a:avLst/>
              <a:gdLst>
                <a:gd name="connsiteX0" fmla="*/ 50 w 6693222"/>
                <a:gd name="connsiteY0" fmla="*/ 120 h 878137"/>
                <a:gd name="connsiteX1" fmla="*/ 2868574 w 6693222"/>
                <a:gd name="connsiteY1" fmla="*/ 405414 h 878137"/>
                <a:gd name="connsiteX2" fmla="*/ 6693273 w 6693222"/>
                <a:gd name="connsiteY2" fmla="*/ 878257 h 878137"/>
              </a:gdLst>
              <a:ahLst/>
              <a:cxnLst>
                <a:cxn ang="0">
                  <a:pos x="connsiteX0" y="connsiteY0"/>
                </a:cxn>
                <a:cxn ang="0">
                  <a:pos x="connsiteX1" y="connsiteY1"/>
                </a:cxn>
                <a:cxn ang="0">
                  <a:pos x="connsiteX2" y="connsiteY2"/>
                </a:cxn>
              </a:cxnLst>
              <a:rect l="l" t="t" r="r" b="b"/>
              <a:pathLst>
                <a:path w="6693222" h="878137">
                  <a:moveTo>
                    <a:pt x="50" y="120"/>
                  </a:moveTo>
                  <a:cubicBezTo>
                    <a:pt x="956225" y="135218"/>
                    <a:pt x="1912399" y="270316"/>
                    <a:pt x="2868574" y="405414"/>
                  </a:cubicBezTo>
                  <a:cubicBezTo>
                    <a:pt x="3824749" y="540512"/>
                    <a:pt x="4780924" y="675610"/>
                    <a:pt x="6693273" y="878257"/>
                  </a:cubicBezTo>
                </a:path>
              </a:pathLst>
            </a:custGeom>
            <a:noFill/>
            <a:ln w="38227" cap="flat">
              <a:solidFill>
                <a:srgbClr val="673AB7"/>
              </a:solidFill>
              <a:prstDash val="solid"/>
              <a:miter/>
            </a:ln>
          </p:spPr>
          <p:txBody>
            <a:bodyPr rtlCol="0" anchor="ctr"/>
            <a:lstStyle/>
            <a:p>
              <a:pPr algn="ctr"/>
              <a:endParaRPr lang="en-IN" sz="2133"/>
            </a:p>
          </p:txBody>
        </p:sp>
        <p:sp>
          <p:nvSpPr>
            <p:cNvPr id="44" name="TextBox 43">
              <a:extLst>
                <a:ext uri="{FF2B5EF4-FFF2-40B4-BE49-F238E27FC236}">
                  <a16:creationId xmlns:a16="http://schemas.microsoft.com/office/drawing/2014/main" id="{3D90A789-477A-6AF0-1D9A-1C6C9048646B}"/>
                </a:ext>
              </a:extLst>
            </p:cNvPr>
            <p:cNvSpPr txBox="1"/>
            <p:nvPr/>
          </p:nvSpPr>
          <p:spPr>
            <a:xfrm>
              <a:off x="3495090" y="1012032"/>
              <a:ext cx="1169792" cy="153841"/>
            </a:xfrm>
            <a:prstGeom prst="rect">
              <a:avLst/>
            </a:prstGeom>
            <a:noFill/>
            <a:ln>
              <a:noFill/>
            </a:ln>
          </p:spPr>
          <p:txBody>
            <a:bodyPr wrap="none" lIns="0" tIns="0" rIns="0" bIns="0" rtlCol="0">
              <a:spAutoFit/>
            </a:bodyPr>
            <a:lstStyle/>
            <a:p>
              <a:pPr algn="ctr" defTabSz="239994">
                <a:tabLst>
                  <a:tab pos="239994" algn="l"/>
                </a:tabLst>
              </a:pPr>
              <a:r>
                <a:rPr lang="en-IN" sz="1333" b="1" dirty="0">
                  <a:ln/>
                  <a:solidFill>
                    <a:srgbClr val="673AB7"/>
                  </a:solidFill>
                  <a:latin typeface="Arial"/>
                  <a:cs typeface="Arial"/>
                  <a:sym typeface="Arial"/>
                  <a:rtl val="0"/>
                </a:rPr>
                <a:t>5G NR Serving Cell</a:t>
              </a:r>
            </a:p>
          </p:txBody>
        </p:sp>
        <p:sp>
          <p:nvSpPr>
            <p:cNvPr id="45" name="Freeform: Shape 44">
              <a:extLst>
                <a:ext uri="{FF2B5EF4-FFF2-40B4-BE49-F238E27FC236}">
                  <a16:creationId xmlns:a16="http://schemas.microsoft.com/office/drawing/2014/main" id="{A7261C87-CDE8-0BEB-5E83-93A51F929E4E}"/>
                </a:ext>
              </a:extLst>
            </p:cNvPr>
            <p:cNvSpPr/>
            <p:nvPr/>
          </p:nvSpPr>
          <p:spPr>
            <a:xfrm>
              <a:off x="733376" y="1415762"/>
              <a:ext cx="6693222" cy="540392"/>
            </a:xfrm>
            <a:custGeom>
              <a:avLst/>
              <a:gdLst>
                <a:gd name="connsiteX0" fmla="*/ 50 w 6693222"/>
                <a:gd name="connsiteY0" fmla="*/ 540512 h 540392"/>
                <a:gd name="connsiteX1" fmla="*/ 2868574 w 6693222"/>
                <a:gd name="connsiteY1" fmla="*/ 337865 h 540392"/>
                <a:gd name="connsiteX2" fmla="*/ 6693273 w 6693222"/>
                <a:gd name="connsiteY2" fmla="*/ 120 h 540392"/>
              </a:gdLst>
              <a:ahLst/>
              <a:cxnLst>
                <a:cxn ang="0">
                  <a:pos x="connsiteX0" y="connsiteY0"/>
                </a:cxn>
                <a:cxn ang="0">
                  <a:pos x="connsiteX1" y="connsiteY1"/>
                </a:cxn>
                <a:cxn ang="0">
                  <a:pos x="connsiteX2" y="connsiteY2"/>
                </a:cxn>
              </a:cxnLst>
              <a:rect l="l" t="t" r="r" b="b"/>
              <a:pathLst>
                <a:path w="6693222" h="540392">
                  <a:moveTo>
                    <a:pt x="50" y="540512"/>
                  </a:moveTo>
                  <a:cubicBezTo>
                    <a:pt x="956225" y="472963"/>
                    <a:pt x="1912399" y="405414"/>
                    <a:pt x="2868574" y="337865"/>
                  </a:cubicBezTo>
                  <a:cubicBezTo>
                    <a:pt x="3824749" y="270316"/>
                    <a:pt x="4780924" y="67669"/>
                    <a:pt x="6693273" y="120"/>
                  </a:cubicBezTo>
                </a:path>
              </a:pathLst>
            </a:custGeom>
            <a:noFill/>
            <a:ln w="38227" cap="flat">
              <a:solidFill>
                <a:srgbClr val="F57C00"/>
              </a:solidFill>
              <a:prstDash val="solid"/>
              <a:miter/>
            </a:ln>
          </p:spPr>
          <p:txBody>
            <a:bodyPr rtlCol="0" anchor="ctr"/>
            <a:lstStyle/>
            <a:p>
              <a:pPr algn="ctr"/>
              <a:endParaRPr lang="en-IN" sz="2133"/>
            </a:p>
          </p:txBody>
        </p:sp>
        <p:sp>
          <p:nvSpPr>
            <p:cNvPr id="46" name="TextBox 45">
              <a:extLst>
                <a:ext uri="{FF2B5EF4-FFF2-40B4-BE49-F238E27FC236}">
                  <a16:creationId xmlns:a16="http://schemas.microsoft.com/office/drawing/2014/main" id="{3E3B8C35-B040-BEA3-24F0-B5558207FE82}"/>
                </a:ext>
              </a:extLst>
            </p:cNvPr>
            <p:cNvSpPr txBox="1"/>
            <p:nvPr/>
          </p:nvSpPr>
          <p:spPr>
            <a:xfrm>
              <a:off x="3179403" y="2092816"/>
              <a:ext cx="1801166" cy="153841"/>
            </a:xfrm>
            <a:prstGeom prst="rect">
              <a:avLst/>
            </a:prstGeom>
            <a:noFill/>
            <a:ln>
              <a:noFill/>
            </a:ln>
          </p:spPr>
          <p:txBody>
            <a:bodyPr wrap="none" lIns="0" tIns="0" rIns="0" bIns="0" rtlCol="0">
              <a:spAutoFit/>
            </a:bodyPr>
            <a:lstStyle/>
            <a:p>
              <a:pPr algn="ctr" defTabSz="239994">
                <a:tabLst>
                  <a:tab pos="239994" algn="l"/>
                </a:tabLst>
              </a:pPr>
              <a:r>
                <a:rPr lang="en-IN" sz="1333" b="1" dirty="0">
                  <a:ln/>
                  <a:solidFill>
                    <a:srgbClr val="F57C00"/>
                  </a:solidFill>
                  <a:latin typeface="Arial"/>
                  <a:cs typeface="Arial"/>
                  <a:sym typeface="Arial"/>
                  <a:rtl val="0"/>
                </a:rPr>
                <a:t>LTE (Inter-RAT) Neighbor Cell</a:t>
              </a:r>
            </a:p>
          </p:txBody>
        </p:sp>
        <p:sp>
          <p:nvSpPr>
            <p:cNvPr id="47" name="Freeform: Shape 46">
              <a:extLst>
                <a:ext uri="{FF2B5EF4-FFF2-40B4-BE49-F238E27FC236}">
                  <a16:creationId xmlns:a16="http://schemas.microsoft.com/office/drawing/2014/main" id="{4B07DCD9-834E-E63E-BADB-B5C9C88141BA}"/>
                </a:ext>
              </a:extLst>
            </p:cNvPr>
            <p:cNvSpPr/>
            <p:nvPr/>
          </p:nvSpPr>
          <p:spPr>
            <a:xfrm>
              <a:off x="685567" y="1246889"/>
              <a:ext cx="95617" cy="67549"/>
            </a:xfrm>
            <a:custGeom>
              <a:avLst/>
              <a:gdLst>
                <a:gd name="connsiteX0" fmla="*/ 95667 w 95617"/>
                <a:gd name="connsiteY0" fmla="*/ 33895 h 67549"/>
                <a:gd name="connsiteX1" fmla="*/ 47859 w 95617"/>
                <a:gd name="connsiteY1" fmla="*/ 67669 h 67549"/>
                <a:gd name="connsiteX2" fmla="*/ 50 w 95617"/>
                <a:gd name="connsiteY2" fmla="*/ 33895 h 67549"/>
                <a:gd name="connsiteX3" fmla="*/ 47859 w 95617"/>
                <a:gd name="connsiteY3" fmla="*/ 120 h 67549"/>
                <a:gd name="connsiteX4" fmla="*/ 95667 w 95617"/>
                <a:gd name="connsiteY4" fmla="*/ 33895 h 67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17" h="67549">
                  <a:moveTo>
                    <a:pt x="95667" y="33895"/>
                  </a:moveTo>
                  <a:cubicBezTo>
                    <a:pt x="95667" y="52548"/>
                    <a:pt x="74263" y="67669"/>
                    <a:pt x="47859" y="67669"/>
                  </a:cubicBezTo>
                  <a:cubicBezTo>
                    <a:pt x="21455" y="67669"/>
                    <a:pt x="50" y="52548"/>
                    <a:pt x="50" y="33895"/>
                  </a:cubicBezTo>
                  <a:cubicBezTo>
                    <a:pt x="50" y="15241"/>
                    <a:pt x="21455" y="120"/>
                    <a:pt x="47859" y="120"/>
                  </a:cubicBezTo>
                  <a:cubicBezTo>
                    <a:pt x="74263" y="120"/>
                    <a:pt x="95667" y="15241"/>
                    <a:pt x="95667" y="33895"/>
                  </a:cubicBezTo>
                  <a:close/>
                </a:path>
              </a:pathLst>
            </a:custGeom>
            <a:solidFill>
              <a:srgbClr val="673AB7"/>
            </a:solidFill>
            <a:ln w="9557" cap="flat">
              <a:noFill/>
              <a:prstDash val="solid"/>
              <a:miter/>
            </a:ln>
          </p:spPr>
          <p:txBody>
            <a:bodyPr rtlCol="0" anchor="ctr"/>
            <a:lstStyle/>
            <a:p>
              <a:pPr algn="ctr"/>
              <a:endParaRPr lang="en-IN" sz="2133"/>
            </a:p>
          </p:txBody>
        </p:sp>
        <p:sp>
          <p:nvSpPr>
            <p:cNvPr id="48" name="TextBox 47">
              <a:extLst>
                <a:ext uri="{FF2B5EF4-FFF2-40B4-BE49-F238E27FC236}">
                  <a16:creationId xmlns:a16="http://schemas.microsoft.com/office/drawing/2014/main" id="{2E7EC73A-2323-564E-1C02-ED4287D9D752}"/>
                </a:ext>
              </a:extLst>
            </p:cNvPr>
            <p:cNvSpPr txBox="1"/>
            <p:nvPr/>
          </p:nvSpPr>
          <p:spPr>
            <a:xfrm>
              <a:off x="897317" y="1174150"/>
              <a:ext cx="341440"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673AB7"/>
                  </a:solidFill>
                  <a:latin typeface="Arial"/>
                  <a:cs typeface="Arial"/>
                  <a:sym typeface="Arial"/>
                  <a:rtl val="0"/>
                </a:rPr>
                <a:t>-85 dBm</a:t>
              </a:r>
            </a:p>
          </p:txBody>
        </p:sp>
        <p:sp>
          <p:nvSpPr>
            <p:cNvPr id="49" name="Freeform: Shape 48">
              <a:extLst>
                <a:ext uri="{FF2B5EF4-FFF2-40B4-BE49-F238E27FC236}">
                  <a16:creationId xmlns:a16="http://schemas.microsoft.com/office/drawing/2014/main" id="{3D224011-D41E-D885-540A-A46606DD6990}"/>
                </a:ext>
              </a:extLst>
            </p:cNvPr>
            <p:cNvSpPr/>
            <p:nvPr/>
          </p:nvSpPr>
          <p:spPr>
            <a:xfrm>
              <a:off x="4032178" y="1685958"/>
              <a:ext cx="95617" cy="67549"/>
            </a:xfrm>
            <a:custGeom>
              <a:avLst/>
              <a:gdLst>
                <a:gd name="connsiteX0" fmla="*/ 95667 w 95617"/>
                <a:gd name="connsiteY0" fmla="*/ 33895 h 67549"/>
                <a:gd name="connsiteX1" fmla="*/ 47859 w 95617"/>
                <a:gd name="connsiteY1" fmla="*/ 67669 h 67549"/>
                <a:gd name="connsiteX2" fmla="*/ 50 w 95617"/>
                <a:gd name="connsiteY2" fmla="*/ 33895 h 67549"/>
                <a:gd name="connsiteX3" fmla="*/ 47859 w 95617"/>
                <a:gd name="connsiteY3" fmla="*/ 120 h 67549"/>
                <a:gd name="connsiteX4" fmla="*/ 95667 w 95617"/>
                <a:gd name="connsiteY4" fmla="*/ 33895 h 67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17" h="67549">
                  <a:moveTo>
                    <a:pt x="95667" y="33895"/>
                  </a:moveTo>
                  <a:cubicBezTo>
                    <a:pt x="95667" y="52548"/>
                    <a:pt x="74263" y="67669"/>
                    <a:pt x="47859" y="67669"/>
                  </a:cubicBezTo>
                  <a:cubicBezTo>
                    <a:pt x="21455" y="67669"/>
                    <a:pt x="50" y="52548"/>
                    <a:pt x="50" y="33895"/>
                  </a:cubicBezTo>
                  <a:cubicBezTo>
                    <a:pt x="50" y="15241"/>
                    <a:pt x="21455" y="120"/>
                    <a:pt x="47859" y="120"/>
                  </a:cubicBezTo>
                  <a:cubicBezTo>
                    <a:pt x="74263" y="120"/>
                    <a:pt x="95667" y="15241"/>
                    <a:pt x="95667" y="33895"/>
                  </a:cubicBezTo>
                  <a:close/>
                </a:path>
              </a:pathLst>
            </a:custGeom>
            <a:solidFill>
              <a:srgbClr val="673AB7"/>
            </a:solidFill>
            <a:ln w="9557" cap="flat">
              <a:noFill/>
              <a:prstDash val="solid"/>
              <a:miter/>
            </a:ln>
          </p:spPr>
          <p:txBody>
            <a:bodyPr rtlCol="0" anchor="ctr"/>
            <a:lstStyle/>
            <a:p>
              <a:pPr algn="ctr"/>
              <a:endParaRPr lang="en-IN" sz="2133"/>
            </a:p>
          </p:txBody>
        </p:sp>
        <p:sp>
          <p:nvSpPr>
            <p:cNvPr id="50" name="TextBox 49">
              <a:extLst>
                <a:ext uri="{FF2B5EF4-FFF2-40B4-BE49-F238E27FC236}">
                  <a16:creationId xmlns:a16="http://schemas.microsoft.com/office/drawing/2014/main" id="{FD828F5E-E1D0-39BB-CBE3-FC209DB9EFD0}"/>
                </a:ext>
              </a:extLst>
            </p:cNvPr>
            <p:cNvSpPr txBox="1"/>
            <p:nvPr/>
          </p:nvSpPr>
          <p:spPr>
            <a:xfrm>
              <a:off x="3962941" y="1551306"/>
              <a:ext cx="341440"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673AB7"/>
                  </a:solidFill>
                  <a:latin typeface="Arial"/>
                  <a:cs typeface="Arial"/>
                  <a:sym typeface="Arial"/>
                  <a:rtl val="0"/>
                </a:rPr>
                <a:t>-93 dBm</a:t>
              </a:r>
            </a:p>
          </p:txBody>
        </p:sp>
        <p:sp>
          <p:nvSpPr>
            <p:cNvPr id="51" name="Freeform: Shape 50">
              <a:extLst>
                <a:ext uri="{FF2B5EF4-FFF2-40B4-BE49-F238E27FC236}">
                  <a16:creationId xmlns:a16="http://schemas.microsoft.com/office/drawing/2014/main" id="{603661E7-7D58-C72F-9E23-46D84950A19A}"/>
                </a:ext>
              </a:extLst>
            </p:cNvPr>
            <p:cNvSpPr/>
            <p:nvPr/>
          </p:nvSpPr>
          <p:spPr>
            <a:xfrm>
              <a:off x="7378790" y="2125026"/>
              <a:ext cx="95617" cy="67549"/>
            </a:xfrm>
            <a:custGeom>
              <a:avLst/>
              <a:gdLst>
                <a:gd name="connsiteX0" fmla="*/ 95667 w 95617"/>
                <a:gd name="connsiteY0" fmla="*/ 33895 h 67549"/>
                <a:gd name="connsiteX1" fmla="*/ 47859 w 95617"/>
                <a:gd name="connsiteY1" fmla="*/ 67669 h 67549"/>
                <a:gd name="connsiteX2" fmla="*/ 50 w 95617"/>
                <a:gd name="connsiteY2" fmla="*/ 33895 h 67549"/>
                <a:gd name="connsiteX3" fmla="*/ 47859 w 95617"/>
                <a:gd name="connsiteY3" fmla="*/ 120 h 67549"/>
                <a:gd name="connsiteX4" fmla="*/ 95667 w 95617"/>
                <a:gd name="connsiteY4" fmla="*/ 33895 h 67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17" h="67549">
                  <a:moveTo>
                    <a:pt x="95667" y="33895"/>
                  </a:moveTo>
                  <a:cubicBezTo>
                    <a:pt x="95667" y="52548"/>
                    <a:pt x="74263" y="67669"/>
                    <a:pt x="47859" y="67669"/>
                  </a:cubicBezTo>
                  <a:cubicBezTo>
                    <a:pt x="21455" y="67669"/>
                    <a:pt x="50" y="52548"/>
                    <a:pt x="50" y="33895"/>
                  </a:cubicBezTo>
                  <a:cubicBezTo>
                    <a:pt x="50" y="15241"/>
                    <a:pt x="21455" y="120"/>
                    <a:pt x="47859" y="120"/>
                  </a:cubicBezTo>
                  <a:cubicBezTo>
                    <a:pt x="74263" y="120"/>
                    <a:pt x="95667" y="15241"/>
                    <a:pt x="95667" y="33895"/>
                  </a:cubicBezTo>
                  <a:close/>
                </a:path>
              </a:pathLst>
            </a:custGeom>
            <a:solidFill>
              <a:srgbClr val="673AB7"/>
            </a:solidFill>
            <a:ln w="9557" cap="flat">
              <a:noFill/>
              <a:prstDash val="solid"/>
              <a:miter/>
            </a:ln>
          </p:spPr>
          <p:txBody>
            <a:bodyPr rtlCol="0" anchor="ctr"/>
            <a:lstStyle/>
            <a:p>
              <a:pPr algn="ctr"/>
              <a:endParaRPr lang="en-IN" sz="2133"/>
            </a:p>
          </p:txBody>
        </p:sp>
        <p:sp>
          <p:nvSpPr>
            <p:cNvPr id="52" name="TextBox 51">
              <a:extLst>
                <a:ext uri="{FF2B5EF4-FFF2-40B4-BE49-F238E27FC236}">
                  <a16:creationId xmlns:a16="http://schemas.microsoft.com/office/drawing/2014/main" id="{463CB276-58D4-835D-87B6-834C0579D053}"/>
                </a:ext>
              </a:extLst>
            </p:cNvPr>
            <p:cNvSpPr txBox="1"/>
            <p:nvPr/>
          </p:nvSpPr>
          <p:spPr>
            <a:xfrm>
              <a:off x="7138563" y="1990374"/>
              <a:ext cx="391934"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673AB7"/>
                  </a:solidFill>
                  <a:latin typeface="Arial"/>
                  <a:cs typeface="Arial"/>
                  <a:sym typeface="Arial"/>
                  <a:rtl val="0"/>
                </a:rPr>
                <a:t>-102 dBm</a:t>
              </a:r>
            </a:p>
          </p:txBody>
        </p:sp>
        <p:sp>
          <p:nvSpPr>
            <p:cNvPr id="53" name="Freeform: Shape 52">
              <a:extLst>
                <a:ext uri="{FF2B5EF4-FFF2-40B4-BE49-F238E27FC236}">
                  <a16:creationId xmlns:a16="http://schemas.microsoft.com/office/drawing/2014/main" id="{B04B3DF7-23B8-2B42-BFD6-6CCFFA0E7030}"/>
                </a:ext>
              </a:extLst>
            </p:cNvPr>
            <p:cNvSpPr/>
            <p:nvPr/>
          </p:nvSpPr>
          <p:spPr>
            <a:xfrm>
              <a:off x="685567" y="1922379"/>
              <a:ext cx="95617" cy="67549"/>
            </a:xfrm>
            <a:custGeom>
              <a:avLst/>
              <a:gdLst>
                <a:gd name="connsiteX0" fmla="*/ 95667 w 95617"/>
                <a:gd name="connsiteY0" fmla="*/ 33895 h 67549"/>
                <a:gd name="connsiteX1" fmla="*/ 47859 w 95617"/>
                <a:gd name="connsiteY1" fmla="*/ 67669 h 67549"/>
                <a:gd name="connsiteX2" fmla="*/ 50 w 95617"/>
                <a:gd name="connsiteY2" fmla="*/ 33895 h 67549"/>
                <a:gd name="connsiteX3" fmla="*/ 47859 w 95617"/>
                <a:gd name="connsiteY3" fmla="*/ 120 h 67549"/>
                <a:gd name="connsiteX4" fmla="*/ 95667 w 95617"/>
                <a:gd name="connsiteY4" fmla="*/ 33895 h 67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17" h="67549">
                  <a:moveTo>
                    <a:pt x="95667" y="33895"/>
                  </a:moveTo>
                  <a:cubicBezTo>
                    <a:pt x="95667" y="52548"/>
                    <a:pt x="74263" y="67669"/>
                    <a:pt x="47859" y="67669"/>
                  </a:cubicBezTo>
                  <a:cubicBezTo>
                    <a:pt x="21455" y="67669"/>
                    <a:pt x="50" y="52548"/>
                    <a:pt x="50" y="33895"/>
                  </a:cubicBezTo>
                  <a:cubicBezTo>
                    <a:pt x="50" y="15241"/>
                    <a:pt x="21455" y="120"/>
                    <a:pt x="47859" y="120"/>
                  </a:cubicBezTo>
                  <a:cubicBezTo>
                    <a:pt x="74263" y="120"/>
                    <a:pt x="95667" y="15241"/>
                    <a:pt x="95667" y="33895"/>
                  </a:cubicBezTo>
                  <a:close/>
                </a:path>
              </a:pathLst>
            </a:custGeom>
            <a:solidFill>
              <a:srgbClr val="F57C00"/>
            </a:solidFill>
            <a:ln w="9557" cap="flat">
              <a:noFill/>
              <a:prstDash val="solid"/>
              <a:miter/>
            </a:ln>
          </p:spPr>
          <p:txBody>
            <a:bodyPr rtlCol="0" anchor="ctr"/>
            <a:lstStyle/>
            <a:p>
              <a:pPr algn="ctr"/>
              <a:endParaRPr lang="en-IN" sz="2133"/>
            </a:p>
          </p:txBody>
        </p:sp>
        <p:sp>
          <p:nvSpPr>
            <p:cNvPr id="54" name="TextBox 53">
              <a:extLst>
                <a:ext uri="{FF2B5EF4-FFF2-40B4-BE49-F238E27FC236}">
                  <a16:creationId xmlns:a16="http://schemas.microsoft.com/office/drawing/2014/main" id="{79A76AC9-8FC7-5B3A-A04A-DDB5FC1328AC}"/>
                </a:ext>
              </a:extLst>
            </p:cNvPr>
            <p:cNvSpPr txBox="1"/>
            <p:nvPr/>
          </p:nvSpPr>
          <p:spPr>
            <a:xfrm>
              <a:off x="783017" y="1821065"/>
              <a:ext cx="341440"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F57C00"/>
                  </a:solidFill>
                  <a:latin typeface="Arial"/>
                  <a:cs typeface="Arial"/>
                  <a:sym typeface="Arial"/>
                  <a:rtl val="0"/>
                </a:rPr>
                <a:t>-98 dBm</a:t>
              </a:r>
            </a:p>
          </p:txBody>
        </p:sp>
        <p:sp>
          <p:nvSpPr>
            <p:cNvPr id="55" name="Freeform: Shape 54">
              <a:extLst>
                <a:ext uri="{FF2B5EF4-FFF2-40B4-BE49-F238E27FC236}">
                  <a16:creationId xmlns:a16="http://schemas.microsoft.com/office/drawing/2014/main" id="{72B1084B-6C57-68A0-E57D-CADEB23ED2DD}"/>
                </a:ext>
              </a:extLst>
            </p:cNvPr>
            <p:cNvSpPr/>
            <p:nvPr/>
          </p:nvSpPr>
          <p:spPr>
            <a:xfrm>
              <a:off x="4032178" y="1685958"/>
              <a:ext cx="95617" cy="67549"/>
            </a:xfrm>
            <a:custGeom>
              <a:avLst/>
              <a:gdLst>
                <a:gd name="connsiteX0" fmla="*/ 95667 w 95617"/>
                <a:gd name="connsiteY0" fmla="*/ 33895 h 67549"/>
                <a:gd name="connsiteX1" fmla="*/ 47859 w 95617"/>
                <a:gd name="connsiteY1" fmla="*/ 67669 h 67549"/>
                <a:gd name="connsiteX2" fmla="*/ 50 w 95617"/>
                <a:gd name="connsiteY2" fmla="*/ 33895 h 67549"/>
                <a:gd name="connsiteX3" fmla="*/ 47859 w 95617"/>
                <a:gd name="connsiteY3" fmla="*/ 120 h 67549"/>
                <a:gd name="connsiteX4" fmla="*/ 95667 w 95617"/>
                <a:gd name="connsiteY4" fmla="*/ 33895 h 67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17" h="67549">
                  <a:moveTo>
                    <a:pt x="95667" y="33895"/>
                  </a:moveTo>
                  <a:cubicBezTo>
                    <a:pt x="95667" y="52548"/>
                    <a:pt x="74263" y="67669"/>
                    <a:pt x="47859" y="67669"/>
                  </a:cubicBezTo>
                  <a:cubicBezTo>
                    <a:pt x="21455" y="67669"/>
                    <a:pt x="50" y="52548"/>
                    <a:pt x="50" y="33895"/>
                  </a:cubicBezTo>
                  <a:cubicBezTo>
                    <a:pt x="50" y="15241"/>
                    <a:pt x="21455" y="120"/>
                    <a:pt x="47859" y="120"/>
                  </a:cubicBezTo>
                  <a:cubicBezTo>
                    <a:pt x="74263" y="120"/>
                    <a:pt x="95667" y="15241"/>
                    <a:pt x="95667" y="33895"/>
                  </a:cubicBezTo>
                  <a:close/>
                </a:path>
              </a:pathLst>
            </a:custGeom>
            <a:solidFill>
              <a:srgbClr val="F57C00"/>
            </a:solidFill>
            <a:ln w="9557" cap="flat">
              <a:noFill/>
              <a:prstDash val="solid"/>
              <a:miter/>
            </a:ln>
          </p:spPr>
          <p:txBody>
            <a:bodyPr rtlCol="0" anchor="ctr"/>
            <a:lstStyle/>
            <a:p>
              <a:pPr algn="ctr"/>
              <a:endParaRPr lang="en-IN" sz="2133"/>
            </a:p>
          </p:txBody>
        </p:sp>
        <p:sp>
          <p:nvSpPr>
            <p:cNvPr id="56" name="TextBox 55">
              <a:extLst>
                <a:ext uri="{FF2B5EF4-FFF2-40B4-BE49-F238E27FC236}">
                  <a16:creationId xmlns:a16="http://schemas.microsoft.com/office/drawing/2014/main" id="{906EAE8F-BA18-F4EC-0306-589EBBA6257C}"/>
                </a:ext>
              </a:extLst>
            </p:cNvPr>
            <p:cNvSpPr txBox="1"/>
            <p:nvPr/>
          </p:nvSpPr>
          <p:spPr>
            <a:xfrm>
              <a:off x="3860172" y="1786416"/>
              <a:ext cx="341440"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F57C00"/>
                  </a:solidFill>
                  <a:latin typeface="Arial"/>
                  <a:cs typeface="Arial"/>
                  <a:sym typeface="Arial"/>
                  <a:rtl val="0"/>
                </a:rPr>
                <a:t>-93 dBm</a:t>
              </a:r>
            </a:p>
          </p:txBody>
        </p:sp>
        <p:sp>
          <p:nvSpPr>
            <p:cNvPr id="57" name="Freeform: Shape 56">
              <a:extLst>
                <a:ext uri="{FF2B5EF4-FFF2-40B4-BE49-F238E27FC236}">
                  <a16:creationId xmlns:a16="http://schemas.microsoft.com/office/drawing/2014/main" id="{3F2A5909-129A-C7CE-0B77-30F20D1FC831}"/>
                </a:ext>
              </a:extLst>
            </p:cNvPr>
            <p:cNvSpPr/>
            <p:nvPr/>
          </p:nvSpPr>
          <p:spPr>
            <a:xfrm>
              <a:off x="7378790" y="1381987"/>
              <a:ext cx="95617" cy="67549"/>
            </a:xfrm>
            <a:custGeom>
              <a:avLst/>
              <a:gdLst>
                <a:gd name="connsiteX0" fmla="*/ 95667 w 95617"/>
                <a:gd name="connsiteY0" fmla="*/ 33895 h 67549"/>
                <a:gd name="connsiteX1" fmla="*/ 47859 w 95617"/>
                <a:gd name="connsiteY1" fmla="*/ 67669 h 67549"/>
                <a:gd name="connsiteX2" fmla="*/ 50 w 95617"/>
                <a:gd name="connsiteY2" fmla="*/ 33895 h 67549"/>
                <a:gd name="connsiteX3" fmla="*/ 47859 w 95617"/>
                <a:gd name="connsiteY3" fmla="*/ 120 h 67549"/>
                <a:gd name="connsiteX4" fmla="*/ 95667 w 95617"/>
                <a:gd name="connsiteY4" fmla="*/ 33895 h 67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17" h="67549">
                  <a:moveTo>
                    <a:pt x="95667" y="33895"/>
                  </a:moveTo>
                  <a:cubicBezTo>
                    <a:pt x="95667" y="52548"/>
                    <a:pt x="74263" y="67669"/>
                    <a:pt x="47859" y="67669"/>
                  </a:cubicBezTo>
                  <a:cubicBezTo>
                    <a:pt x="21455" y="67669"/>
                    <a:pt x="50" y="52548"/>
                    <a:pt x="50" y="33895"/>
                  </a:cubicBezTo>
                  <a:cubicBezTo>
                    <a:pt x="50" y="15241"/>
                    <a:pt x="21455" y="120"/>
                    <a:pt x="47859" y="120"/>
                  </a:cubicBezTo>
                  <a:cubicBezTo>
                    <a:pt x="74263" y="120"/>
                    <a:pt x="95667" y="15241"/>
                    <a:pt x="95667" y="33895"/>
                  </a:cubicBezTo>
                  <a:close/>
                </a:path>
              </a:pathLst>
            </a:custGeom>
            <a:solidFill>
              <a:srgbClr val="F57C00"/>
            </a:solidFill>
            <a:ln w="9557" cap="flat">
              <a:noFill/>
              <a:prstDash val="solid"/>
              <a:miter/>
            </a:ln>
          </p:spPr>
          <p:txBody>
            <a:bodyPr rtlCol="0" anchor="ctr"/>
            <a:lstStyle/>
            <a:p>
              <a:pPr algn="ctr"/>
              <a:endParaRPr lang="en-IN" sz="2133"/>
            </a:p>
          </p:txBody>
        </p:sp>
        <p:sp>
          <p:nvSpPr>
            <p:cNvPr id="58" name="TextBox 57">
              <a:extLst>
                <a:ext uri="{FF2B5EF4-FFF2-40B4-BE49-F238E27FC236}">
                  <a16:creationId xmlns:a16="http://schemas.microsoft.com/office/drawing/2014/main" id="{E92CCF32-76E5-FD58-BD49-E9A6CFAECAD9}"/>
                </a:ext>
              </a:extLst>
            </p:cNvPr>
            <p:cNvSpPr txBox="1"/>
            <p:nvPr/>
          </p:nvSpPr>
          <p:spPr>
            <a:xfrm>
              <a:off x="7211546" y="1252098"/>
              <a:ext cx="341440"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F57C00"/>
                  </a:solidFill>
                  <a:latin typeface="Arial"/>
                  <a:cs typeface="Arial"/>
                  <a:sym typeface="Arial"/>
                  <a:rtl val="0"/>
                </a:rPr>
                <a:t>-87 dBm</a:t>
              </a:r>
            </a:p>
          </p:txBody>
        </p:sp>
        <p:sp>
          <p:nvSpPr>
            <p:cNvPr id="59" name="Freeform: Shape 58">
              <a:extLst>
                <a:ext uri="{FF2B5EF4-FFF2-40B4-BE49-F238E27FC236}">
                  <a16:creationId xmlns:a16="http://schemas.microsoft.com/office/drawing/2014/main" id="{6753CBCF-E37C-0ED1-CC6E-043489E962AE}"/>
                </a:ext>
              </a:extLst>
            </p:cNvPr>
            <p:cNvSpPr/>
            <p:nvPr/>
          </p:nvSpPr>
          <p:spPr>
            <a:xfrm>
              <a:off x="4672815" y="1496821"/>
              <a:ext cx="152987" cy="108078"/>
            </a:xfrm>
            <a:custGeom>
              <a:avLst/>
              <a:gdLst>
                <a:gd name="connsiteX0" fmla="*/ 153038 w 152987"/>
                <a:gd name="connsiteY0" fmla="*/ 54159 h 108078"/>
                <a:gd name="connsiteX1" fmla="*/ 76544 w 152987"/>
                <a:gd name="connsiteY1" fmla="*/ 108198 h 108078"/>
                <a:gd name="connsiteX2" fmla="*/ 50 w 152987"/>
                <a:gd name="connsiteY2" fmla="*/ 54159 h 108078"/>
                <a:gd name="connsiteX3" fmla="*/ 76544 w 152987"/>
                <a:gd name="connsiteY3" fmla="*/ 120 h 108078"/>
                <a:gd name="connsiteX4" fmla="*/ 153038 w 152987"/>
                <a:gd name="connsiteY4" fmla="*/ 54159 h 108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87" h="108078">
                  <a:moveTo>
                    <a:pt x="153038" y="54159"/>
                  </a:moveTo>
                  <a:cubicBezTo>
                    <a:pt x="153038" y="84004"/>
                    <a:pt x="118790" y="108198"/>
                    <a:pt x="76544" y="108198"/>
                  </a:cubicBezTo>
                  <a:cubicBezTo>
                    <a:pt x="34298" y="108198"/>
                    <a:pt x="50" y="84004"/>
                    <a:pt x="50" y="54159"/>
                  </a:cubicBezTo>
                  <a:cubicBezTo>
                    <a:pt x="50" y="24314"/>
                    <a:pt x="34298" y="120"/>
                    <a:pt x="76544" y="120"/>
                  </a:cubicBezTo>
                  <a:cubicBezTo>
                    <a:pt x="118790" y="120"/>
                    <a:pt x="153038" y="24314"/>
                    <a:pt x="153038" y="54159"/>
                  </a:cubicBezTo>
                  <a:close/>
                </a:path>
              </a:pathLst>
            </a:custGeom>
            <a:solidFill>
              <a:srgbClr val="FF5722"/>
            </a:solidFill>
            <a:ln w="19114" cap="flat">
              <a:solidFill>
                <a:srgbClr val="FFFFFF"/>
              </a:solidFill>
              <a:prstDash val="solid"/>
              <a:miter/>
            </a:ln>
          </p:spPr>
          <p:txBody>
            <a:bodyPr rtlCol="0" anchor="ctr"/>
            <a:lstStyle/>
            <a:p>
              <a:pPr algn="ctr"/>
              <a:endParaRPr lang="en-IN" sz="2133"/>
            </a:p>
          </p:txBody>
        </p:sp>
        <p:sp>
          <p:nvSpPr>
            <p:cNvPr id="60" name="Freeform: Shape 59">
              <a:extLst>
                <a:ext uri="{FF2B5EF4-FFF2-40B4-BE49-F238E27FC236}">
                  <a16:creationId xmlns:a16="http://schemas.microsoft.com/office/drawing/2014/main" id="{8D4949F7-65E5-0D43-A129-3FE6F70070ED}"/>
                </a:ext>
              </a:extLst>
            </p:cNvPr>
            <p:cNvSpPr/>
            <p:nvPr/>
          </p:nvSpPr>
          <p:spPr>
            <a:xfrm>
              <a:off x="4462457" y="1348213"/>
              <a:ext cx="286852" cy="202647"/>
            </a:xfrm>
            <a:custGeom>
              <a:avLst/>
              <a:gdLst>
                <a:gd name="connsiteX0" fmla="*/ 286902 w 286852"/>
                <a:gd name="connsiteY0" fmla="*/ 202767 h 202647"/>
                <a:gd name="connsiteX1" fmla="*/ 50 w 286852"/>
                <a:gd name="connsiteY1" fmla="*/ 120 h 202647"/>
              </a:gdLst>
              <a:ahLst/>
              <a:cxnLst>
                <a:cxn ang="0">
                  <a:pos x="connsiteX0" y="connsiteY0"/>
                </a:cxn>
                <a:cxn ang="0">
                  <a:pos x="connsiteX1" y="connsiteY1"/>
                </a:cxn>
              </a:cxnLst>
              <a:rect l="l" t="t" r="r" b="b"/>
              <a:pathLst>
                <a:path w="286852" h="202647">
                  <a:moveTo>
                    <a:pt x="286902" y="202767"/>
                  </a:moveTo>
                  <a:lnTo>
                    <a:pt x="50" y="120"/>
                  </a:lnTo>
                </a:path>
              </a:pathLst>
            </a:custGeom>
            <a:solidFill>
              <a:srgbClr val="000000"/>
            </a:solidFill>
            <a:ln w="9557" cap="flat">
              <a:solidFill>
                <a:srgbClr val="FF5722"/>
              </a:solidFill>
              <a:custDash>
                <a:ds d="225000" sp="150000"/>
              </a:custDash>
              <a:miter/>
            </a:ln>
          </p:spPr>
          <p:txBody>
            <a:bodyPr rtlCol="0" anchor="ctr"/>
            <a:lstStyle/>
            <a:p>
              <a:pPr algn="ctr"/>
              <a:endParaRPr lang="en-IN" sz="2133"/>
            </a:p>
          </p:txBody>
        </p:sp>
        <p:sp>
          <p:nvSpPr>
            <p:cNvPr id="61" name="Freeform: Shape 60">
              <a:extLst>
                <a:ext uri="{FF2B5EF4-FFF2-40B4-BE49-F238E27FC236}">
                  <a16:creationId xmlns:a16="http://schemas.microsoft.com/office/drawing/2014/main" id="{EA53735F-61CA-9CFA-7C29-0F0413AC3E18}"/>
                </a:ext>
              </a:extLst>
            </p:cNvPr>
            <p:cNvSpPr/>
            <p:nvPr/>
          </p:nvSpPr>
          <p:spPr>
            <a:xfrm>
              <a:off x="3793135" y="1179340"/>
              <a:ext cx="1338644" cy="168872"/>
            </a:xfrm>
            <a:custGeom>
              <a:avLst/>
              <a:gdLst>
                <a:gd name="connsiteX0" fmla="*/ 1290886 w 1338644"/>
                <a:gd name="connsiteY0" fmla="*/ 120 h 168872"/>
                <a:gd name="connsiteX1" fmla="*/ 1338695 w 1338644"/>
                <a:gd name="connsiteY1" fmla="*/ 33895 h 168872"/>
                <a:gd name="connsiteX2" fmla="*/ 1338695 w 1338644"/>
                <a:gd name="connsiteY2" fmla="*/ 135218 h 168872"/>
                <a:gd name="connsiteX3" fmla="*/ 1290886 w 1338644"/>
                <a:gd name="connsiteY3" fmla="*/ 168993 h 168872"/>
                <a:gd name="connsiteX4" fmla="*/ 47859 w 1338644"/>
                <a:gd name="connsiteY4" fmla="*/ 168993 h 168872"/>
                <a:gd name="connsiteX5" fmla="*/ 50 w 1338644"/>
                <a:gd name="connsiteY5" fmla="*/ 135218 h 168872"/>
                <a:gd name="connsiteX6" fmla="*/ 50 w 1338644"/>
                <a:gd name="connsiteY6" fmla="*/ 33895 h 168872"/>
                <a:gd name="connsiteX7" fmla="*/ 47859 w 1338644"/>
                <a:gd name="connsiteY7" fmla="*/ 120 h 16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8644" h="168872">
                  <a:moveTo>
                    <a:pt x="1290886" y="120"/>
                  </a:moveTo>
                  <a:cubicBezTo>
                    <a:pt x="1317290" y="120"/>
                    <a:pt x="1338695" y="15241"/>
                    <a:pt x="1338695" y="33895"/>
                  </a:cubicBezTo>
                  <a:lnTo>
                    <a:pt x="1338695" y="135218"/>
                  </a:lnTo>
                  <a:cubicBezTo>
                    <a:pt x="1338695" y="153871"/>
                    <a:pt x="1317290" y="168993"/>
                    <a:pt x="1290886" y="168993"/>
                  </a:cubicBezTo>
                  <a:lnTo>
                    <a:pt x="47859" y="168993"/>
                  </a:lnTo>
                  <a:cubicBezTo>
                    <a:pt x="21455" y="168993"/>
                    <a:pt x="50" y="153871"/>
                    <a:pt x="50" y="135218"/>
                  </a:cubicBezTo>
                  <a:lnTo>
                    <a:pt x="50" y="33895"/>
                  </a:lnTo>
                  <a:cubicBezTo>
                    <a:pt x="50" y="15241"/>
                    <a:pt x="21455" y="120"/>
                    <a:pt x="47859" y="120"/>
                  </a:cubicBezTo>
                  <a:close/>
                </a:path>
              </a:pathLst>
            </a:custGeom>
            <a:solidFill>
              <a:srgbClr val="FFF3E0"/>
            </a:solidFill>
            <a:ln w="9557" cap="flat">
              <a:solidFill>
                <a:srgbClr val="FF5722"/>
              </a:solidFill>
              <a:prstDash val="solid"/>
              <a:miter/>
            </a:ln>
          </p:spPr>
          <p:txBody>
            <a:bodyPr rtlCol="0" anchor="ctr"/>
            <a:lstStyle/>
            <a:p>
              <a:pPr algn="ctr"/>
              <a:endParaRPr lang="en-IN" sz="2133"/>
            </a:p>
          </p:txBody>
        </p:sp>
        <p:sp>
          <p:nvSpPr>
            <p:cNvPr id="62" name="TextBox 61">
              <a:extLst>
                <a:ext uri="{FF2B5EF4-FFF2-40B4-BE49-F238E27FC236}">
                  <a16:creationId xmlns:a16="http://schemas.microsoft.com/office/drawing/2014/main" id="{3C8DB014-8FE0-2C61-ABD1-41D692E86364}"/>
                </a:ext>
              </a:extLst>
            </p:cNvPr>
            <p:cNvSpPr txBox="1"/>
            <p:nvPr/>
          </p:nvSpPr>
          <p:spPr>
            <a:xfrm>
              <a:off x="3940540" y="1202726"/>
              <a:ext cx="1072409" cy="107674"/>
            </a:xfrm>
            <a:prstGeom prst="rect">
              <a:avLst/>
            </a:prstGeom>
            <a:noFill/>
            <a:ln>
              <a:noFill/>
            </a:ln>
          </p:spPr>
          <p:txBody>
            <a:bodyPr wrap="none" lIns="0" tIns="0" rIns="0" bIns="0" rtlCol="0">
              <a:spAutoFit/>
            </a:bodyPr>
            <a:lstStyle/>
            <a:p>
              <a:pPr algn="ctr" defTabSz="239994">
                <a:tabLst>
                  <a:tab pos="239994" algn="l"/>
                </a:tabLst>
              </a:pPr>
              <a:r>
                <a:rPr lang="en-IN" sz="933" b="1" dirty="0">
                  <a:ln/>
                  <a:solidFill>
                    <a:srgbClr val="FF5722"/>
                  </a:solidFill>
                  <a:latin typeface="Arial"/>
                  <a:cs typeface="Arial"/>
                  <a:sym typeface="Arial"/>
                  <a:rtl val="0"/>
                </a:rPr>
                <a:t>Mn_RAT &gt; Threshold_B1</a:t>
              </a:r>
            </a:p>
          </p:txBody>
        </p:sp>
        <p:sp>
          <p:nvSpPr>
            <p:cNvPr id="63" name="Freeform: Shape 62">
              <a:extLst>
                <a:ext uri="{FF2B5EF4-FFF2-40B4-BE49-F238E27FC236}">
                  <a16:creationId xmlns:a16="http://schemas.microsoft.com/office/drawing/2014/main" id="{D44A35E8-2866-74E8-CAAB-3778DEE55A74}"/>
                </a:ext>
              </a:extLst>
            </p:cNvPr>
            <p:cNvSpPr/>
            <p:nvPr/>
          </p:nvSpPr>
          <p:spPr>
            <a:xfrm>
              <a:off x="4749309" y="1618409"/>
              <a:ext cx="573704" cy="6754"/>
            </a:xfrm>
            <a:custGeom>
              <a:avLst/>
              <a:gdLst>
                <a:gd name="connsiteX0" fmla="*/ 50 w 573704"/>
                <a:gd name="connsiteY0" fmla="*/ 120 h 6754"/>
                <a:gd name="connsiteX1" fmla="*/ 573755 w 573704"/>
                <a:gd name="connsiteY1" fmla="*/ 120 h 6754"/>
              </a:gdLst>
              <a:ahLst/>
              <a:cxnLst>
                <a:cxn ang="0">
                  <a:pos x="connsiteX0" y="connsiteY0"/>
                </a:cxn>
                <a:cxn ang="0">
                  <a:pos x="connsiteX1" y="connsiteY1"/>
                </a:cxn>
              </a:cxnLst>
              <a:rect l="l" t="t" r="r" b="b"/>
              <a:pathLst>
                <a:path w="573704" h="6754">
                  <a:moveTo>
                    <a:pt x="50" y="120"/>
                  </a:moveTo>
                  <a:lnTo>
                    <a:pt x="573755" y="120"/>
                  </a:lnTo>
                </a:path>
              </a:pathLst>
            </a:custGeom>
            <a:ln w="19114" cap="flat">
              <a:solidFill>
                <a:srgbClr val="FF5722"/>
              </a:solidFill>
              <a:prstDash val="solid"/>
              <a:miter/>
            </a:ln>
          </p:spPr>
          <p:txBody>
            <a:bodyPr rtlCol="0" anchor="ctr"/>
            <a:lstStyle/>
            <a:p>
              <a:pPr algn="ctr"/>
              <a:endParaRPr lang="en-IN" sz="2133"/>
            </a:p>
          </p:txBody>
        </p:sp>
        <p:sp>
          <p:nvSpPr>
            <p:cNvPr id="64" name="Freeform: Shape 63">
              <a:extLst>
                <a:ext uri="{FF2B5EF4-FFF2-40B4-BE49-F238E27FC236}">
                  <a16:creationId xmlns:a16="http://schemas.microsoft.com/office/drawing/2014/main" id="{055D6335-3FBB-F39A-93D9-CCCEAB77C5F0}"/>
                </a:ext>
              </a:extLst>
            </p:cNvPr>
            <p:cNvSpPr/>
            <p:nvPr/>
          </p:nvSpPr>
          <p:spPr>
            <a:xfrm>
              <a:off x="4749309" y="1584634"/>
              <a:ext cx="573704" cy="67549"/>
            </a:xfrm>
            <a:custGeom>
              <a:avLst/>
              <a:gdLst>
                <a:gd name="connsiteX0" fmla="*/ 50 w 573704"/>
                <a:gd name="connsiteY0" fmla="*/ 120 h 67549"/>
                <a:gd name="connsiteX1" fmla="*/ 50 w 573704"/>
                <a:gd name="connsiteY1" fmla="*/ 67669 h 67549"/>
                <a:gd name="connsiteX2" fmla="*/ 573755 w 573704"/>
                <a:gd name="connsiteY2" fmla="*/ 120 h 67549"/>
                <a:gd name="connsiteX3" fmla="*/ 573755 w 573704"/>
                <a:gd name="connsiteY3" fmla="*/ 67669 h 67549"/>
              </a:gdLst>
              <a:ahLst/>
              <a:cxnLst>
                <a:cxn ang="0">
                  <a:pos x="connsiteX0" y="connsiteY0"/>
                </a:cxn>
                <a:cxn ang="0">
                  <a:pos x="connsiteX1" y="connsiteY1"/>
                </a:cxn>
                <a:cxn ang="0">
                  <a:pos x="connsiteX2" y="connsiteY2"/>
                </a:cxn>
                <a:cxn ang="0">
                  <a:pos x="connsiteX3" y="connsiteY3"/>
                </a:cxn>
              </a:cxnLst>
              <a:rect l="l" t="t" r="r" b="b"/>
              <a:pathLst>
                <a:path w="573704" h="67549">
                  <a:moveTo>
                    <a:pt x="50" y="120"/>
                  </a:moveTo>
                  <a:lnTo>
                    <a:pt x="50" y="67669"/>
                  </a:lnTo>
                  <a:moveTo>
                    <a:pt x="573755" y="120"/>
                  </a:moveTo>
                  <a:lnTo>
                    <a:pt x="573755" y="67669"/>
                  </a:lnTo>
                </a:path>
              </a:pathLst>
            </a:custGeom>
            <a:solidFill>
              <a:srgbClr val="000000"/>
            </a:solidFill>
            <a:ln w="19114" cap="flat">
              <a:solidFill>
                <a:srgbClr val="FF5722"/>
              </a:solidFill>
              <a:prstDash val="solid"/>
              <a:miter/>
            </a:ln>
          </p:spPr>
          <p:txBody>
            <a:bodyPr rtlCol="0" anchor="ctr"/>
            <a:lstStyle/>
            <a:p>
              <a:pPr algn="ctr"/>
              <a:endParaRPr lang="en-IN" sz="2133"/>
            </a:p>
          </p:txBody>
        </p:sp>
        <p:sp>
          <p:nvSpPr>
            <p:cNvPr id="65" name="Freeform: Shape 64">
              <a:extLst>
                <a:ext uri="{FF2B5EF4-FFF2-40B4-BE49-F238E27FC236}">
                  <a16:creationId xmlns:a16="http://schemas.microsoft.com/office/drawing/2014/main" id="{00D0148A-4EE8-43B9-E9FC-869143A378EC}"/>
                </a:ext>
              </a:extLst>
            </p:cNvPr>
            <p:cNvSpPr/>
            <p:nvPr/>
          </p:nvSpPr>
          <p:spPr>
            <a:xfrm>
              <a:off x="4797118" y="1652183"/>
              <a:ext cx="478087" cy="101323"/>
            </a:xfrm>
            <a:custGeom>
              <a:avLst/>
              <a:gdLst>
                <a:gd name="connsiteX0" fmla="*/ 430329 w 478087"/>
                <a:gd name="connsiteY0" fmla="*/ 120 h 101323"/>
                <a:gd name="connsiteX1" fmla="*/ 478137 w 478087"/>
                <a:gd name="connsiteY1" fmla="*/ 33895 h 101323"/>
                <a:gd name="connsiteX2" fmla="*/ 478137 w 478087"/>
                <a:gd name="connsiteY2" fmla="*/ 67669 h 101323"/>
                <a:gd name="connsiteX3" fmla="*/ 430329 w 478087"/>
                <a:gd name="connsiteY3" fmla="*/ 101444 h 101323"/>
                <a:gd name="connsiteX4" fmla="*/ 47859 w 478087"/>
                <a:gd name="connsiteY4" fmla="*/ 101444 h 101323"/>
                <a:gd name="connsiteX5" fmla="*/ 50 w 478087"/>
                <a:gd name="connsiteY5" fmla="*/ 67669 h 101323"/>
                <a:gd name="connsiteX6" fmla="*/ 50 w 478087"/>
                <a:gd name="connsiteY6" fmla="*/ 33895 h 101323"/>
                <a:gd name="connsiteX7" fmla="*/ 47859 w 478087"/>
                <a:gd name="connsiteY7" fmla="*/ 120 h 10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087" h="101323">
                  <a:moveTo>
                    <a:pt x="430329" y="120"/>
                  </a:moveTo>
                  <a:cubicBezTo>
                    <a:pt x="456733" y="120"/>
                    <a:pt x="478137" y="15241"/>
                    <a:pt x="478137" y="33895"/>
                  </a:cubicBezTo>
                  <a:lnTo>
                    <a:pt x="478137" y="67669"/>
                  </a:lnTo>
                  <a:cubicBezTo>
                    <a:pt x="478137" y="86322"/>
                    <a:pt x="456733" y="101444"/>
                    <a:pt x="430329" y="101444"/>
                  </a:cubicBezTo>
                  <a:lnTo>
                    <a:pt x="47859" y="101444"/>
                  </a:lnTo>
                  <a:cubicBezTo>
                    <a:pt x="21455" y="101444"/>
                    <a:pt x="50" y="86322"/>
                    <a:pt x="50" y="67669"/>
                  </a:cubicBezTo>
                  <a:lnTo>
                    <a:pt x="50" y="33895"/>
                  </a:lnTo>
                  <a:cubicBezTo>
                    <a:pt x="50" y="15241"/>
                    <a:pt x="21455" y="120"/>
                    <a:pt x="47859" y="120"/>
                  </a:cubicBezTo>
                  <a:close/>
                </a:path>
              </a:pathLst>
            </a:custGeom>
            <a:solidFill>
              <a:srgbClr val="FFFFFF"/>
            </a:solidFill>
            <a:ln w="9557" cap="flat">
              <a:solidFill>
                <a:srgbClr val="FF5722"/>
              </a:solidFill>
              <a:prstDash val="solid"/>
              <a:miter/>
            </a:ln>
          </p:spPr>
          <p:txBody>
            <a:bodyPr rtlCol="0" anchor="ctr"/>
            <a:lstStyle/>
            <a:p>
              <a:pPr algn="ctr"/>
              <a:endParaRPr lang="en-IN" sz="2133"/>
            </a:p>
          </p:txBody>
        </p:sp>
        <p:sp>
          <p:nvSpPr>
            <p:cNvPr id="66" name="TextBox 65">
              <a:extLst>
                <a:ext uri="{FF2B5EF4-FFF2-40B4-BE49-F238E27FC236}">
                  <a16:creationId xmlns:a16="http://schemas.microsoft.com/office/drawing/2014/main" id="{8F69FFD1-2179-0FB6-EB7A-CB9E3E516421}"/>
                </a:ext>
              </a:extLst>
            </p:cNvPr>
            <p:cNvSpPr txBox="1"/>
            <p:nvPr/>
          </p:nvSpPr>
          <p:spPr>
            <a:xfrm>
              <a:off x="4889994" y="1645778"/>
              <a:ext cx="311384"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FF5722"/>
                  </a:solidFill>
                  <a:latin typeface="Arial"/>
                  <a:cs typeface="Arial"/>
                  <a:sym typeface="Arial"/>
                  <a:rtl val="0"/>
                </a:rPr>
                <a:t>TTT: 1s</a:t>
              </a:r>
            </a:p>
          </p:txBody>
        </p:sp>
        <p:sp>
          <p:nvSpPr>
            <p:cNvPr id="67" name="Freeform: Shape 66">
              <a:extLst>
                <a:ext uri="{FF2B5EF4-FFF2-40B4-BE49-F238E27FC236}">
                  <a16:creationId xmlns:a16="http://schemas.microsoft.com/office/drawing/2014/main" id="{2F5A94F0-9A1E-05E5-45D8-EF55D8766386}"/>
                </a:ext>
              </a:extLst>
            </p:cNvPr>
            <p:cNvSpPr/>
            <p:nvPr/>
          </p:nvSpPr>
          <p:spPr>
            <a:xfrm>
              <a:off x="5227397" y="1483311"/>
              <a:ext cx="191234" cy="135098"/>
            </a:xfrm>
            <a:custGeom>
              <a:avLst/>
              <a:gdLst>
                <a:gd name="connsiteX0" fmla="*/ 191285 w 191234"/>
                <a:gd name="connsiteY0" fmla="*/ 67669 h 135098"/>
                <a:gd name="connsiteX1" fmla="*/ 95667 w 191234"/>
                <a:gd name="connsiteY1" fmla="*/ 135218 h 135098"/>
                <a:gd name="connsiteX2" fmla="*/ 50 w 191234"/>
                <a:gd name="connsiteY2" fmla="*/ 67669 h 135098"/>
                <a:gd name="connsiteX3" fmla="*/ 95667 w 191234"/>
                <a:gd name="connsiteY3" fmla="*/ 120 h 135098"/>
                <a:gd name="connsiteX4" fmla="*/ 191285 w 191234"/>
                <a:gd name="connsiteY4" fmla="*/ 67669 h 135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234" h="135098">
                  <a:moveTo>
                    <a:pt x="191285" y="67669"/>
                  </a:moveTo>
                  <a:cubicBezTo>
                    <a:pt x="191285" y="104975"/>
                    <a:pt x="148476" y="135218"/>
                    <a:pt x="95667" y="135218"/>
                  </a:cubicBezTo>
                  <a:cubicBezTo>
                    <a:pt x="42859" y="135218"/>
                    <a:pt x="50" y="104975"/>
                    <a:pt x="50" y="67669"/>
                  </a:cubicBezTo>
                  <a:cubicBezTo>
                    <a:pt x="50" y="30363"/>
                    <a:pt x="42859" y="120"/>
                    <a:pt x="95667" y="120"/>
                  </a:cubicBezTo>
                  <a:cubicBezTo>
                    <a:pt x="148476" y="120"/>
                    <a:pt x="191285" y="30363"/>
                    <a:pt x="191285" y="67669"/>
                  </a:cubicBezTo>
                  <a:close/>
                </a:path>
              </a:pathLst>
            </a:custGeom>
            <a:solidFill>
              <a:srgbClr val="E64A19"/>
            </a:solidFill>
            <a:ln w="19114" cap="flat">
              <a:solidFill>
                <a:srgbClr val="FFFFFF"/>
              </a:solidFill>
              <a:prstDash val="solid"/>
              <a:miter/>
            </a:ln>
          </p:spPr>
          <p:txBody>
            <a:bodyPr rtlCol="0" anchor="ctr"/>
            <a:lstStyle/>
            <a:p>
              <a:pPr algn="ctr"/>
              <a:endParaRPr lang="en-IN" sz="2133"/>
            </a:p>
          </p:txBody>
        </p:sp>
        <p:sp>
          <p:nvSpPr>
            <p:cNvPr id="68" name="Freeform: Shape 67">
              <a:extLst>
                <a:ext uri="{FF2B5EF4-FFF2-40B4-BE49-F238E27FC236}">
                  <a16:creationId xmlns:a16="http://schemas.microsoft.com/office/drawing/2014/main" id="{5BFBA8B0-2AFA-62C3-82F0-96CFD4FB6FCB}"/>
                </a:ext>
              </a:extLst>
            </p:cNvPr>
            <p:cNvSpPr/>
            <p:nvPr/>
          </p:nvSpPr>
          <p:spPr>
            <a:xfrm>
              <a:off x="5323014" y="1348213"/>
              <a:ext cx="286852" cy="202647"/>
            </a:xfrm>
            <a:custGeom>
              <a:avLst/>
              <a:gdLst>
                <a:gd name="connsiteX0" fmla="*/ 50 w 286852"/>
                <a:gd name="connsiteY0" fmla="*/ 202767 h 202647"/>
                <a:gd name="connsiteX1" fmla="*/ 286902 w 286852"/>
                <a:gd name="connsiteY1" fmla="*/ 120 h 202647"/>
              </a:gdLst>
              <a:ahLst/>
              <a:cxnLst>
                <a:cxn ang="0">
                  <a:pos x="connsiteX0" y="connsiteY0"/>
                </a:cxn>
                <a:cxn ang="0">
                  <a:pos x="connsiteX1" y="connsiteY1"/>
                </a:cxn>
              </a:cxnLst>
              <a:rect l="l" t="t" r="r" b="b"/>
              <a:pathLst>
                <a:path w="286852" h="202647">
                  <a:moveTo>
                    <a:pt x="50" y="202767"/>
                  </a:moveTo>
                  <a:lnTo>
                    <a:pt x="286902" y="120"/>
                  </a:lnTo>
                </a:path>
              </a:pathLst>
            </a:custGeom>
            <a:solidFill>
              <a:srgbClr val="000000"/>
            </a:solidFill>
            <a:ln w="9557" cap="flat">
              <a:solidFill>
                <a:srgbClr val="E64A19"/>
              </a:solidFill>
              <a:custDash>
                <a:ds d="225000" sp="150000"/>
              </a:custDash>
              <a:miter/>
            </a:ln>
          </p:spPr>
          <p:txBody>
            <a:bodyPr rtlCol="0" anchor="ctr"/>
            <a:lstStyle/>
            <a:p>
              <a:pPr algn="ctr"/>
              <a:endParaRPr lang="en-IN" sz="2133"/>
            </a:p>
          </p:txBody>
        </p:sp>
        <p:sp>
          <p:nvSpPr>
            <p:cNvPr id="69" name="Freeform: Shape 68">
              <a:extLst>
                <a:ext uri="{FF2B5EF4-FFF2-40B4-BE49-F238E27FC236}">
                  <a16:creationId xmlns:a16="http://schemas.microsoft.com/office/drawing/2014/main" id="{AA52FDBE-6BB7-5030-3D2B-5653B2D069A2}"/>
                </a:ext>
              </a:extLst>
            </p:cNvPr>
            <p:cNvSpPr/>
            <p:nvPr/>
          </p:nvSpPr>
          <p:spPr>
            <a:xfrm>
              <a:off x="5131779" y="1179340"/>
              <a:ext cx="956174" cy="168872"/>
            </a:xfrm>
            <a:custGeom>
              <a:avLst/>
              <a:gdLst>
                <a:gd name="connsiteX0" fmla="*/ 908416 w 956174"/>
                <a:gd name="connsiteY0" fmla="*/ 120 h 168872"/>
                <a:gd name="connsiteX1" fmla="*/ 956225 w 956174"/>
                <a:gd name="connsiteY1" fmla="*/ 33895 h 168872"/>
                <a:gd name="connsiteX2" fmla="*/ 956225 w 956174"/>
                <a:gd name="connsiteY2" fmla="*/ 135218 h 168872"/>
                <a:gd name="connsiteX3" fmla="*/ 908416 w 956174"/>
                <a:gd name="connsiteY3" fmla="*/ 168993 h 168872"/>
                <a:gd name="connsiteX4" fmla="*/ 47859 w 956174"/>
                <a:gd name="connsiteY4" fmla="*/ 168993 h 168872"/>
                <a:gd name="connsiteX5" fmla="*/ 50 w 956174"/>
                <a:gd name="connsiteY5" fmla="*/ 135218 h 168872"/>
                <a:gd name="connsiteX6" fmla="*/ 50 w 956174"/>
                <a:gd name="connsiteY6" fmla="*/ 33895 h 168872"/>
                <a:gd name="connsiteX7" fmla="*/ 47859 w 956174"/>
                <a:gd name="connsiteY7" fmla="*/ 120 h 16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6174" h="168872">
                  <a:moveTo>
                    <a:pt x="908416" y="120"/>
                  </a:moveTo>
                  <a:cubicBezTo>
                    <a:pt x="934820" y="120"/>
                    <a:pt x="956225" y="15241"/>
                    <a:pt x="956225" y="33895"/>
                  </a:cubicBezTo>
                  <a:lnTo>
                    <a:pt x="956225" y="135218"/>
                  </a:lnTo>
                  <a:cubicBezTo>
                    <a:pt x="956225" y="153871"/>
                    <a:pt x="934820" y="168993"/>
                    <a:pt x="908416" y="168993"/>
                  </a:cubicBezTo>
                  <a:lnTo>
                    <a:pt x="47859" y="168993"/>
                  </a:lnTo>
                  <a:cubicBezTo>
                    <a:pt x="21455" y="168993"/>
                    <a:pt x="50" y="153871"/>
                    <a:pt x="50" y="135218"/>
                  </a:cubicBezTo>
                  <a:lnTo>
                    <a:pt x="50" y="33895"/>
                  </a:lnTo>
                  <a:cubicBezTo>
                    <a:pt x="50" y="15241"/>
                    <a:pt x="21455" y="120"/>
                    <a:pt x="47859" y="120"/>
                  </a:cubicBezTo>
                  <a:close/>
                </a:path>
              </a:pathLst>
            </a:custGeom>
            <a:solidFill>
              <a:srgbClr val="FFF3E0"/>
            </a:solidFill>
            <a:ln w="9557" cap="flat">
              <a:solidFill>
                <a:srgbClr val="E64A19"/>
              </a:solidFill>
              <a:prstDash val="solid"/>
              <a:miter/>
            </a:ln>
          </p:spPr>
          <p:txBody>
            <a:bodyPr rtlCol="0" anchor="ctr"/>
            <a:lstStyle/>
            <a:p>
              <a:pPr algn="ctr"/>
              <a:endParaRPr lang="en-IN" sz="2133"/>
            </a:p>
          </p:txBody>
        </p:sp>
        <p:sp>
          <p:nvSpPr>
            <p:cNvPr id="70" name="TextBox 69">
              <a:extLst>
                <a:ext uri="{FF2B5EF4-FFF2-40B4-BE49-F238E27FC236}">
                  <a16:creationId xmlns:a16="http://schemas.microsoft.com/office/drawing/2014/main" id="{15A091D8-6FD2-B4A8-3E30-6E237983D823}"/>
                </a:ext>
              </a:extLst>
            </p:cNvPr>
            <p:cNvSpPr txBox="1"/>
            <p:nvPr/>
          </p:nvSpPr>
          <p:spPr>
            <a:xfrm>
              <a:off x="5209376" y="1202726"/>
              <a:ext cx="829554" cy="107674"/>
            </a:xfrm>
            <a:prstGeom prst="rect">
              <a:avLst/>
            </a:prstGeom>
            <a:noFill/>
            <a:ln>
              <a:noFill/>
            </a:ln>
          </p:spPr>
          <p:txBody>
            <a:bodyPr wrap="none" lIns="0" tIns="0" rIns="0" bIns="0" rtlCol="0">
              <a:spAutoFit/>
            </a:bodyPr>
            <a:lstStyle/>
            <a:p>
              <a:pPr algn="ctr" defTabSz="239994">
                <a:tabLst>
                  <a:tab pos="239994" algn="l"/>
                </a:tabLst>
              </a:pPr>
              <a:r>
                <a:rPr lang="en-IN" sz="933" b="1" dirty="0">
                  <a:ln/>
                  <a:solidFill>
                    <a:srgbClr val="E64A19"/>
                  </a:solidFill>
                  <a:latin typeface="Arial"/>
                  <a:cs typeface="Arial"/>
                  <a:sym typeface="Arial"/>
                  <a:rtl val="0"/>
                </a:rPr>
                <a:t>Event B1 Triggered</a:t>
              </a:r>
            </a:p>
          </p:txBody>
        </p:sp>
        <p:sp>
          <p:nvSpPr>
            <p:cNvPr id="71" name="Freeform: Shape 70">
              <a:extLst>
                <a:ext uri="{FF2B5EF4-FFF2-40B4-BE49-F238E27FC236}">
                  <a16:creationId xmlns:a16="http://schemas.microsoft.com/office/drawing/2014/main" id="{2863A9CC-69F8-9642-5B21-22EB9EE4DBC0}"/>
                </a:ext>
              </a:extLst>
            </p:cNvPr>
            <p:cNvSpPr/>
            <p:nvPr/>
          </p:nvSpPr>
          <p:spPr>
            <a:xfrm>
              <a:off x="5557112" y="1720170"/>
              <a:ext cx="1434262" cy="143293"/>
            </a:xfrm>
            <a:custGeom>
              <a:avLst/>
              <a:gdLst>
                <a:gd name="connsiteX0" fmla="*/ 50 w 1434262"/>
                <a:gd name="connsiteY0" fmla="*/ 120 h 143293"/>
                <a:gd name="connsiteX1" fmla="*/ 1434312 w 1434262"/>
                <a:gd name="connsiteY1" fmla="*/ 101444 h 143293"/>
              </a:gdLst>
              <a:ahLst/>
              <a:cxnLst>
                <a:cxn ang="0">
                  <a:pos x="connsiteX0" y="connsiteY0"/>
                </a:cxn>
                <a:cxn ang="0">
                  <a:pos x="connsiteX1" y="connsiteY1"/>
                </a:cxn>
              </a:cxnLst>
              <a:rect l="l" t="t" r="r" b="b"/>
              <a:pathLst>
                <a:path w="1434262" h="143293">
                  <a:moveTo>
                    <a:pt x="50" y="120"/>
                  </a:moveTo>
                  <a:cubicBezTo>
                    <a:pt x="478137" y="101444"/>
                    <a:pt x="956225" y="202767"/>
                    <a:pt x="1434312" y="101444"/>
                  </a:cubicBezTo>
                </a:path>
              </a:pathLst>
            </a:custGeom>
            <a:noFill/>
            <a:ln w="19114" cap="flat">
              <a:solidFill>
                <a:srgbClr val="333333"/>
              </a:solidFill>
              <a:custDash>
                <a:ds d="450000" sp="225000"/>
              </a:custDash>
              <a:miter/>
            </a:ln>
          </p:spPr>
          <p:txBody>
            <a:bodyPr rtlCol="0" anchor="ctr"/>
            <a:lstStyle/>
            <a:p>
              <a:pPr algn="ctr"/>
              <a:endParaRPr lang="en-IN" sz="2133"/>
            </a:p>
          </p:txBody>
        </p:sp>
        <p:sp>
          <p:nvSpPr>
            <p:cNvPr id="72" name="TextBox 71">
              <a:extLst>
                <a:ext uri="{FF2B5EF4-FFF2-40B4-BE49-F238E27FC236}">
                  <a16:creationId xmlns:a16="http://schemas.microsoft.com/office/drawing/2014/main" id="{63D5409D-9E50-8A48-DBB7-07E74CA0903B}"/>
                </a:ext>
              </a:extLst>
            </p:cNvPr>
            <p:cNvSpPr txBox="1"/>
            <p:nvPr/>
          </p:nvSpPr>
          <p:spPr>
            <a:xfrm>
              <a:off x="5876663" y="1856054"/>
              <a:ext cx="966611" cy="123159"/>
            </a:xfrm>
            <a:prstGeom prst="rect">
              <a:avLst/>
            </a:prstGeom>
            <a:noFill/>
            <a:ln>
              <a:noFill/>
            </a:ln>
          </p:spPr>
          <p:txBody>
            <a:bodyPr wrap="none" lIns="0" tIns="0" rIns="0" bIns="0" rtlCol="0">
              <a:spAutoFit/>
            </a:bodyPr>
            <a:lstStyle/>
            <a:p>
              <a:pPr algn="ctr" defTabSz="239994">
                <a:tabLst>
                  <a:tab pos="239994" algn="l"/>
                </a:tabLst>
              </a:pPr>
              <a:r>
                <a:rPr lang="en-IN" sz="1067" b="1" dirty="0">
                  <a:ln/>
                  <a:solidFill>
                    <a:srgbClr val="333333"/>
                  </a:solidFill>
                  <a:latin typeface="Arial"/>
                  <a:cs typeface="Arial"/>
                  <a:sym typeface="Arial"/>
                  <a:rtl val="0"/>
                </a:rPr>
                <a:t>Inter-RAT Handover</a:t>
              </a:r>
            </a:p>
          </p:txBody>
        </p:sp>
      </p:grpSp>
      <p:grpSp>
        <p:nvGrpSpPr>
          <p:cNvPr id="73" name="Graphic 2">
            <a:extLst>
              <a:ext uri="{FF2B5EF4-FFF2-40B4-BE49-F238E27FC236}">
                <a16:creationId xmlns:a16="http://schemas.microsoft.com/office/drawing/2014/main" id="{A08335C0-D631-C883-52E5-468D65577732}"/>
              </a:ext>
            </a:extLst>
          </p:cNvPr>
          <p:cNvGrpSpPr/>
          <p:nvPr/>
        </p:nvGrpSpPr>
        <p:grpSpPr>
          <a:xfrm>
            <a:off x="2937790" y="2878402"/>
            <a:ext cx="6473431" cy="2098580"/>
            <a:chOff x="2203342" y="2158801"/>
            <a:chExt cx="4855073" cy="1573935"/>
          </a:xfrm>
        </p:grpSpPr>
        <p:grpSp>
          <p:nvGrpSpPr>
            <p:cNvPr id="74" name="Graphic 2">
              <a:extLst>
                <a:ext uri="{FF2B5EF4-FFF2-40B4-BE49-F238E27FC236}">
                  <a16:creationId xmlns:a16="http://schemas.microsoft.com/office/drawing/2014/main" id="{7451C2D5-FA85-E2B2-E05A-81093682ABDB}"/>
                </a:ext>
              </a:extLst>
            </p:cNvPr>
            <p:cNvGrpSpPr/>
            <p:nvPr/>
          </p:nvGrpSpPr>
          <p:grpSpPr>
            <a:xfrm>
              <a:off x="2203342" y="2158801"/>
              <a:ext cx="875239" cy="1283280"/>
              <a:chOff x="2203342" y="2158801"/>
              <a:chExt cx="875239" cy="1283280"/>
            </a:xfrm>
          </p:grpSpPr>
          <p:sp>
            <p:nvSpPr>
              <p:cNvPr id="75" name="Freeform: Shape 74">
                <a:extLst>
                  <a:ext uri="{FF2B5EF4-FFF2-40B4-BE49-F238E27FC236}">
                    <a16:creationId xmlns:a16="http://schemas.microsoft.com/office/drawing/2014/main" id="{74888CD7-BAAD-3179-4862-7B10BFA820ED}"/>
                  </a:ext>
                </a:extLst>
              </p:cNvPr>
              <p:cNvSpPr/>
              <p:nvPr/>
            </p:nvSpPr>
            <p:spPr>
              <a:xfrm>
                <a:off x="2263255" y="2496546"/>
                <a:ext cx="764939" cy="540392"/>
              </a:xfrm>
              <a:custGeom>
                <a:avLst/>
                <a:gdLst>
                  <a:gd name="connsiteX0" fmla="*/ 765190 w 764939"/>
                  <a:gd name="connsiteY0" fmla="*/ 270576 h 540392"/>
                  <a:gd name="connsiteX1" fmla="*/ 382720 w 764939"/>
                  <a:gd name="connsiteY1" fmla="*/ 540772 h 540392"/>
                  <a:gd name="connsiteX2" fmla="*/ 250 w 764939"/>
                  <a:gd name="connsiteY2" fmla="*/ 270576 h 540392"/>
                  <a:gd name="connsiteX3" fmla="*/ 382720 w 764939"/>
                  <a:gd name="connsiteY3" fmla="*/ 380 h 540392"/>
                  <a:gd name="connsiteX4" fmla="*/ 765190 w 764939"/>
                  <a:gd name="connsiteY4" fmla="*/ 270576 h 540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939" h="540392">
                    <a:moveTo>
                      <a:pt x="765190" y="270576"/>
                    </a:moveTo>
                    <a:cubicBezTo>
                      <a:pt x="765190" y="419801"/>
                      <a:pt x="593952" y="540772"/>
                      <a:pt x="382720" y="540772"/>
                    </a:cubicBezTo>
                    <a:cubicBezTo>
                      <a:pt x="171488" y="540772"/>
                      <a:pt x="250" y="419801"/>
                      <a:pt x="250" y="270576"/>
                    </a:cubicBezTo>
                    <a:cubicBezTo>
                      <a:pt x="250" y="121351"/>
                      <a:pt x="171488" y="380"/>
                      <a:pt x="382720" y="380"/>
                    </a:cubicBezTo>
                    <a:cubicBezTo>
                      <a:pt x="593952" y="380"/>
                      <a:pt x="765190" y="121351"/>
                      <a:pt x="765190" y="270576"/>
                    </a:cubicBezTo>
                    <a:close/>
                  </a:path>
                </a:pathLst>
              </a:custGeom>
              <a:solidFill>
                <a:srgbClr val="F3E5F5"/>
              </a:solidFill>
              <a:ln w="28670" cap="flat">
                <a:solidFill>
                  <a:srgbClr val="673AB7"/>
                </a:solidFill>
                <a:prstDash val="solid"/>
                <a:miter/>
              </a:ln>
            </p:spPr>
            <p:txBody>
              <a:bodyPr rtlCol="0" anchor="ctr"/>
              <a:lstStyle/>
              <a:p>
                <a:pPr algn="ctr"/>
                <a:endParaRPr lang="en-IN" sz="2133"/>
              </a:p>
            </p:txBody>
          </p:sp>
          <p:sp>
            <p:nvSpPr>
              <p:cNvPr id="76" name="Freeform: Shape 75">
                <a:extLst>
                  <a:ext uri="{FF2B5EF4-FFF2-40B4-BE49-F238E27FC236}">
                    <a16:creationId xmlns:a16="http://schemas.microsoft.com/office/drawing/2014/main" id="{5ABB46DD-743B-7440-7C59-6B672C9AA552}"/>
                  </a:ext>
                </a:extLst>
              </p:cNvPr>
              <p:cNvSpPr/>
              <p:nvPr/>
            </p:nvSpPr>
            <p:spPr>
              <a:xfrm>
                <a:off x="2530984" y="2293899"/>
                <a:ext cx="229481" cy="337745"/>
              </a:xfrm>
              <a:custGeom>
                <a:avLst/>
                <a:gdLst>
                  <a:gd name="connsiteX0" fmla="*/ 250 w 229481"/>
                  <a:gd name="connsiteY0" fmla="*/ 380 h 337745"/>
                  <a:gd name="connsiteX1" fmla="*/ 229732 w 229481"/>
                  <a:gd name="connsiteY1" fmla="*/ 380 h 337745"/>
                  <a:gd name="connsiteX2" fmla="*/ 229732 w 229481"/>
                  <a:gd name="connsiteY2" fmla="*/ 338125 h 337745"/>
                  <a:gd name="connsiteX3" fmla="*/ 250 w 229481"/>
                  <a:gd name="connsiteY3" fmla="*/ 338125 h 337745"/>
                </a:gdLst>
                <a:ahLst/>
                <a:cxnLst>
                  <a:cxn ang="0">
                    <a:pos x="connsiteX0" y="connsiteY0"/>
                  </a:cxn>
                  <a:cxn ang="0">
                    <a:pos x="connsiteX1" y="connsiteY1"/>
                  </a:cxn>
                  <a:cxn ang="0">
                    <a:pos x="connsiteX2" y="connsiteY2"/>
                  </a:cxn>
                  <a:cxn ang="0">
                    <a:pos x="connsiteX3" y="connsiteY3"/>
                  </a:cxn>
                </a:cxnLst>
                <a:rect l="l" t="t" r="r" b="b"/>
                <a:pathLst>
                  <a:path w="229481" h="337745">
                    <a:moveTo>
                      <a:pt x="250" y="380"/>
                    </a:moveTo>
                    <a:lnTo>
                      <a:pt x="229732" y="380"/>
                    </a:lnTo>
                    <a:lnTo>
                      <a:pt x="229732" y="338125"/>
                    </a:lnTo>
                    <a:lnTo>
                      <a:pt x="250" y="338125"/>
                    </a:lnTo>
                    <a:close/>
                  </a:path>
                </a:pathLst>
              </a:custGeom>
              <a:solidFill>
                <a:srgbClr val="673AB7"/>
              </a:solidFill>
              <a:ln w="9557" cap="flat">
                <a:noFill/>
                <a:prstDash val="solid"/>
                <a:miter/>
              </a:ln>
            </p:spPr>
            <p:txBody>
              <a:bodyPr rtlCol="0" anchor="ctr"/>
              <a:lstStyle/>
              <a:p>
                <a:pPr algn="ctr"/>
                <a:endParaRPr lang="en-IN" sz="2133"/>
              </a:p>
            </p:txBody>
          </p:sp>
          <p:sp>
            <p:nvSpPr>
              <p:cNvPr id="77" name="Freeform: Shape 76">
                <a:extLst>
                  <a:ext uri="{FF2B5EF4-FFF2-40B4-BE49-F238E27FC236}">
                    <a16:creationId xmlns:a16="http://schemas.microsoft.com/office/drawing/2014/main" id="{0F10FD49-9DFF-FDF1-3280-B228CF82E498}"/>
                  </a:ext>
                </a:extLst>
              </p:cNvPr>
              <p:cNvSpPr/>
              <p:nvPr/>
            </p:nvSpPr>
            <p:spPr>
              <a:xfrm>
                <a:off x="2406682" y="2158801"/>
                <a:ext cx="478087" cy="135098"/>
              </a:xfrm>
              <a:custGeom>
                <a:avLst/>
                <a:gdLst>
                  <a:gd name="connsiteX0" fmla="*/ 250 w 478087"/>
                  <a:gd name="connsiteY0" fmla="*/ 135478 h 135098"/>
                  <a:gd name="connsiteX1" fmla="*/ 478337 w 478087"/>
                  <a:gd name="connsiteY1" fmla="*/ 135478 h 135098"/>
                  <a:gd name="connsiteX2" fmla="*/ 239294 w 478087"/>
                  <a:gd name="connsiteY2" fmla="*/ 380 h 135098"/>
                </a:gdLst>
                <a:ahLst/>
                <a:cxnLst>
                  <a:cxn ang="0">
                    <a:pos x="connsiteX0" y="connsiteY0"/>
                  </a:cxn>
                  <a:cxn ang="0">
                    <a:pos x="connsiteX1" y="connsiteY1"/>
                  </a:cxn>
                  <a:cxn ang="0">
                    <a:pos x="connsiteX2" y="connsiteY2"/>
                  </a:cxn>
                </a:cxnLst>
                <a:rect l="l" t="t" r="r" b="b"/>
                <a:pathLst>
                  <a:path w="478087" h="135098">
                    <a:moveTo>
                      <a:pt x="250" y="135478"/>
                    </a:moveTo>
                    <a:lnTo>
                      <a:pt x="478337" y="135478"/>
                    </a:lnTo>
                    <a:lnTo>
                      <a:pt x="239294" y="380"/>
                    </a:lnTo>
                    <a:close/>
                  </a:path>
                </a:pathLst>
              </a:custGeom>
              <a:solidFill>
                <a:srgbClr val="673AB7"/>
              </a:solidFill>
              <a:ln w="9557" cap="flat">
                <a:noFill/>
                <a:prstDash val="solid"/>
                <a:miter/>
              </a:ln>
            </p:spPr>
            <p:txBody>
              <a:bodyPr rtlCol="0" anchor="ctr"/>
              <a:lstStyle/>
              <a:p>
                <a:pPr algn="ctr"/>
                <a:endParaRPr lang="en-IN" sz="2133"/>
              </a:p>
            </p:txBody>
          </p:sp>
          <p:sp>
            <p:nvSpPr>
              <p:cNvPr id="78" name="Freeform: Shape 77">
                <a:extLst>
                  <a:ext uri="{FF2B5EF4-FFF2-40B4-BE49-F238E27FC236}">
                    <a16:creationId xmlns:a16="http://schemas.microsoft.com/office/drawing/2014/main" id="{694A9415-7772-30BE-F7B8-9F4FC85ED738}"/>
                  </a:ext>
                </a:extLst>
              </p:cNvPr>
              <p:cNvSpPr/>
              <p:nvPr/>
            </p:nvSpPr>
            <p:spPr>
              <a:xfrm>
                <a:off x="2454490" y="2631644"/>
                <a:ext cx="382469" cy="67549"/>
              </a:xfrm>
              <a:custGeom>
                <a:avLst/>
                <a:gdLst>
                  <a:gd name="connsiteX0" fmla="*/ 363596 w 382469"/>
                  <a:gd name="connsiteY0" fmla="*/ 380 h 67549"/>
                  <a:gd name="connsiteX1" fmla="*/ 382720 w 382469"/>
                  <a:gd name="connsiteY1" fmla="*/ 13890 h 67549"/>
                  <a:gd name="connsiteX2" fmla="*/ 382720 w 382469"/>
                  <a:gd name="connsiteY2" fmla="*/ 54419 h 67549"/>
                  <a:gd name="connsiteX3" fmla="*/ 363596 w 382469"/>
                  <a:gd name="connsiteY3" fmla="*/ 67929 h 67549"/>
                  <a:gd name="connsiteX4" fmla="*/ 19373 w 382469"/>
                  <a:gd name="connsiteY4" fmla="*/ 67929 h 67549"/>
                  <a:gd name="connsiteX5" fmla="*/ 250 w 382469"/>
                  <a:gd name="connsiteY5" fmla="*/ 54419 h 67549"/>
                  <a:gd name="connsiteX6" fmla="*/ 250 w 382469"/>
                  <a:gd name="connsiteY6" fmla="*/ 13890 h 67549"/>
                  <a:gd name="connsiteX7" fmla="*/ 19373 w 382469"/>
                  <a:gd name="connsiteY7" fmla="*/ 380 h 6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69" h="67549">
                    <a:moveTo>
                      <a:pt x="363596" y="380"/>
                    </a:moveTo>
                    <a:cubicBezTo>
                      <a:pt x="374158" y="380"/>
                      <a:pt x="382720" y="6429"/>
                      <a:pt x="382720" y="13890"/>
                    </a:cubicBezTo>
                    <a:lnTo>
                      <a:pt x="382720" y="54419"/>
                    </a:lnTo>
                    <a:cubicBezTo>
                      <a:pt x="382720" y="61880"/>
                      <a:pt x="374158" y="67929"/>
                      <a:pt x="363596" y="67929"/>
                    </a:cubicBezTo>
                    <a:lnTo>
                      <a:pt x="19373" y="67929"/>
                    </a:lnTo>
                    <a:cubicBezTo>
                      <a:pt x="8812" y="67929"/>
                      <a:pt x="250" y="61880"/>
                      <a:pt x="250" y="54419"/>
                    </a:cubicBezTo>
                    <a:lnTo>
                      <a:pt x="250" y="13890"/>
                    </a:lnTo>
                    <a:cubicBezTo>
                      <a:pt x="250" y="6429"/>
                      <a:pt x="8812" y="380"/>
                      <a:pt x="19373" y="380"/>
                    </a:cubicBezTo>
                    <a:close/>
                  </a:path>
                </a:pathLst>
              </a:custGeom>
              <a:solidFill>
                <a:srgbClr val="673AB7"/>
              </a:solidFill>
              <a:ln w="9557" cap="flat">
                <a:noFill/>
                <a:prstDash val="solid"/>
                <a:miter/>
              </a:ln>
            </p:spPr>
            <p:txBody>
              <a:bodyPr rtlCol="0" anchor="ctr"/>
              <a:lstStyle/>
              <a:p>
                <a:pPr algn="ctr"/>
                <a:endParaRPr lang="en-IN" sz="2133"/>
              </a:p>
            </p:txBody>
          </p:sp>
          <p:sp>
            <p:nvSpPr>
              <p:cNvPr id="79" name="Freeform: Shape 78">
                <a:extLst>
                  <a:ext uri="{FF2B5EF4-FFF2-40B4-BE49-F238E27FC236}">
                    <a16:creationId xmlns:a16="http://schemas.microsoft.com/office/drawing/2014/main" id="{4CEAE750-66EB-99C7-9FE1-3B8857CDADFF}"/>
                  </a:ext>
                </a:extLst>
              </p:cNvPr>
              <p:cNvSpPr/>
              <p:nvPr/>
            </p:nvSpPr>
            <p:spPr>
              <a:xfrm>
                <a:off x="2454490" y="2732968"/>
                <a:ext cx="382469" cy="67549"/>
              </a:xfrm>
              <a:custGeom>
                <a:avLst/>
                <a:gdLst>
                  <a:gd name="connsiteX0" fmla="*/ 363596 w 382469"/>
                  <a:gd name="connsiteY0" fmla="*/ 380 h 67549"/>
                  <a:gd name="connsiteX1" fmla="*/ 382720 w 382469"/>
                  <a:gd name="connsiteY1" fmla="*/ 13890 h 67549"/>
                  <a:gd name="connsiteX2" fmla="*/ 382720 w 382469"/>
                  <a:gd name="connsiteY2" fmla="*/ 54419 h 67549"/>
                  <a:gd name="connsiteX3" fmla="*/ 363596 w 382469"/>
                  <a:gd name="connsiteY3" fmla="*/ 67929 h 67549"/>
                  <a:gd name="connsiteX4" fmla="*/ 19373 w 382469"/>
                  <a:gd name="connsiteY4" fmla="*/ 67929 h 67549"/>
                  <a:gd name="connsiteX5" fmla="*/ 250 w 382469"/>
                  <a:gd name="connsiteY5" fmla="*/ 54419 h 67549"/>
                  <a:gd name="connsiteX6" fmla="*/ 250 w 382469"/>
                  <a:gd name="connsiteY6" fmla="*/ 13890 h 67549"/>
                  <a:gd name="connsiteX7" fmla="*/ 19373 w 382469"/>
                  <a:gd name="connsiteY7" fmla="*/ 380 h 6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69" h="67549">
                    <a:moveTo>
                      <a:pt x="363596" y="380"/>
                    </a:moveTo>
                    <a:cubicBezTo>
                      <a:pt x="374158" y="380"/>
                      <a:pt x="382720" y="6429"/>
                      <a:pt x="382720" y="13890"/>
                    </a:cubicBezTo>
                    <a:lnTo>
                      <a:pt x="382720" y="54419"/>
                    </a:lnTo>
                    <a:cubicBezTo>
                      <a:pt x="382720" y="61880"/>
                      <a:pt x="374158" y="67929"/>
                      <a:pt x="363596" y="67929"/>
                    </a:cubicBezTo>
                    <a:lnTo>
                      <a:pt x="19373" y="67929"/>
                    </a:lnTo>
                    <a:cubicBezTo>
                      <a:pt x="8812" y="67929"/>
                      <a:pt x="250" y="61880"/>
                      <a:pt x="250" y="54419"/>
                    </a:cubicBezTo>
                    <a:lnTo>
                      <a:pt x="250" y="13890"/>
                    </a:lnTo>
                    <a:cubicBezTo>
                      <a:pt x="250" y="6429"/>
                      <a:pt x="8812" y="380"/>
                      <a:pt x="19373" y="380"/>
                    </a:cubicBezTo>
                    <a:close/>
                  </a:path>
                </a:pathLst>
              </a:custGeom>
              <a:solidFill>
                <a:srgbClr val="673AB7"/>
              </a:solidFill>
              <a:ln w="9557" cap="flat">
                <a:noFill/>
                <a:prstDash val="solid"/>
                <a:miter/>
              </a:ln>
            </p:spPr>
            <p:txBody>
              <a:bodyPr rtlCol="0" anchor="ctr"/>
              <a:lstStyle/>
              <a:p>
                <a:pPr algn="ctr"/>
                <a:endParaRPr lang="en-IN" sz="2133"/>
              </a:p>
            </p:txBody>
          </p:sp>
          <p:sp>
            <p:nvSpPr>
              <p:cNvPr id="80" name="TextBox 79">
                <a:extLst>
                  <a:ext uri="{FF2B5EF4-FFF2-40B4-BE49-F238E27FC236}">
                    <a16:creationId xmlns:a16="http://schemas.microsoft.com/office/drawing/2014/main" id="{49114884-43C6-BBED-EF03-B2E649ACC0E5}"/>
                  </a:ext>
                </a:extLst>
              </p:cNvPr>
              <p:cNvSpPr txBox="1"/>
              <p:nvPr/>
            </p:nvSpPr>
            <p:spPr>
              <a:xfrm>
                <a:off x="2309142" y="3070965"/>
                <a:ext cx="663643" cy="153841"/>
              </a:xfrm>
              <a:prstGeom prst="rect">
                <a:avLst/>
              </a:prstGeom>
              <a:noFill/>
              <a:ln>
                <a:noFill/>
              </a:ln>
            </p:spPr>
            <p:txBody>
              <a:bodyPr wrap="none" lIns="0" tIns="0" rIns="0" bIns="0" rtlCol="0">
                <a:spAutoFit/>
              </a:bodyPr>
              <a:lstStyle/>
              <a:p>
                <a:pPr algn="ctr" defTabSz="239994">
                  <a:tabLst>
                    <a:tab pos="239994" algn="l"/>
                  </a:tabLst>
                </a:pPr>
                <a:r>
                  <a:rPr lang="en-IN" sz="1333" b="1" dirty="0">
                    <a:ln/>
                    <a:solidFill>
                      <a:srgbClr val="673AB7"/>
                    </a:solidFill>
                    <a:latin typeface="Arial"/>
                    <a:cs typeface="Arial"/>
                    <a:sym typeface="Arial"/>
                    <a:rtl val="0"/>
                  </a:rPr>
                  <a:t>5G NR Cell</a:t>
                </a:r>
              </a:p>
            </p:txBody>
          </p:sp>
          <p:sp>
            <p:nvSpPr>
              <p:cNvPr id="81" name="TextBox 80">
                <a:extLst>
                  <a:ext uri="{FF2B5EF4-FFF2-40B4-BE49-F238E27FC236}">
                    <a16:creationId xmlns:a16="http://schemas.microsoft.com/office/drawing/2014/main" id="{EB2F0D93-F2C4-9099-D349-3B6B323CDBEF}"/>
                  </a:ext>
                </a:extLst>
              </p:cNvPr>
              <p:cNvSpPr txBox="1"/>
              <p:nvPr/>
            </p:nvSpPr>
            <p:spPr>
              <a:xfrm>
                <a:off x="2247826" y="3219573"/>
                <a:ext cx="786273"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673AB7"/>
                    </a:solidFill>
                    <a:latin typeface="Arial"/>
                    <a:cs typeface="Arial"/>
                    <a:sym typeface="Arial"/>
                    <a:rtl val="0"/>
                  </a:rPr>
                  <a:t>RSRP: -102 dBm</a:t>
                </a:r>
              </a:p>
            </p:txBody>
          </p:sp>
          <p:sp>
            <p:nvSpPr>
              <p:cNvPr id="82" name="TextBox 81">
                <a:extLst>
                  <a:ext uri="{FF2B5EF4-FFF2-40B4-BE49-F238E27FC236}">
                    <a16:creationId xmlns:a16="http://schemas.microsoft.com/office/drawing/2014/main" id="{EA9A6664-09CE-1094-0AF1-7A4D4177FDEE}"/>
                  </a:ext>
                </a:extLst>
              </p:cNvPr>
              <p:cNvSpPr txBox="1"/>
              <p:nvPr/>
            </p:nvSpPr>
            <p:spPr>
              <a:xfrm>
                <a:off x="2203342" y="3334407"/>
                <a:ext cx="875239"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673AB7"/>
                    </a:solidFill>
                    <a:latin typeface="Arial"/>
                    <a:cs typeface="Arial"/>
                    <a:sym typeface="Arial"/>
                    <a:rtl val="0"/>
                  </a:rPr>
                  <a:t>(Degrading coverage)</a:t>
                </a:r>
              </a:p>
            </p:txBody>
          </p:sp>
        </p:grpSp>
        <p:grpSp>
          <p:nvGrpSpPr>
            <p:cNvPr id="83" name="Graphic 2">
              <a:extLst>
                <a:ext uri="{FF2B5EF4-FFF2-40B4-BE49-F238E27FC236}">
                  <a16:creationId xmlns:a16="http://schemas.microsoft.com/office/drawing/2014/main" id="{773046C4-57D4-C905-6404-71C50FEF7C66}"/>
                </a:ext>
              </a:extLst>
            </p:cNvPr>
            <p:cNvGrpSpPr/>
            <p:nvPr/>
          </p:nvGrpSpPr>
          <p:grpSpPr>
            <a:xfrm>
              <a:off x="5911006" y="2293899"/>
              <a:ext cx="1147409" cy="1166947"/>
              <a:chOff x="5911006" y="2293899"/>
              <a:chExt cx="1147409" cy="1166947"/>
            </a:xfrm>
          </p:grpSpPr>
          <p:sp>
            <p:nvSpPr>
              <p:cNvPr id="84" name="Freeform: Shape 83">
                <a:extLst>
                  <a:ext uri="{FF2B5EF4-FFF2-40B4-BE49-F238E27FC236}">
                    <a16:creationId xmlns:a16="http://schemas.microsoft.com/office/drawing/2014/main" id="{DAF092A9-A29F-AE4E-CBB2-2358322D6F7F}"/>
                  </a:ext>
                </a:extLst>
              </p:cNvPr>
              <p:cNvSpPr/>
              <p:nvPr/>
            </p:nvSpPr>
            <p:spPr>
              <a:xfrm>
                <a:off x="6087954" y="2496546"/>
                <a:ext cx="764939" cy="540392"/>
              </a:xfrm>
              <a:custGeom>
                <a:avLst/>
                <a:gdLst>
                  <a:gd name="connsiteX0" fmla="*/ 765590 w 764939"/>
                  <a:gd name="connsiteY0" fmla="*/ 270576 h 540392"/>
                  <a:gd name="connsiteX1" fmla="*/ 383120 w 764939"/>
                  <a:gd name="connsiteY1" fmla="*/ 540772 h 540392"/>
                  <a:gd name="connsiteX2" fmla="*/ 650 w 764939"/>
                  <a:gd name="connsiteY2" fmla="*/ 270576 h 540392"/>
                  <a:gd name="connsiteX3" fmla="*/ 383120 w 764939"/>
                  <a:gd name="connsiteY3" fmla="*/ 380 h 540392"/>
                  <a:gd name="connsiteX4" fmla="*/ 765590 w 764939"/>
                  <a:gd name="connsiteY4" fmla="*/ 270576 h 540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939" h="540392">
                    <a:moveTo>
                      <a:pt x="765590" y="270576"/>
                    </a:moveTo>
                    <a:cubicBezTo>
                      <a:pt x="765590" y="419801"/>
                      <a:pt x="594352" y="540772"/>
                      <a:pt x="383120" y="540772"/>
                    </a:cubicBezTo>
                    <a:cubicBezTo>
                      <a:pt x="171888" y="540772"/>
                      <a:pt x="650" y="419801"/>
                      <a:pt x="650" y="270576"/>
                    </a:cubicBezTo>
                    <a:cubicBezTo>
                      <a:pt x="650" y="121351"/>
                      <a:pt x="171888" y="380"/>
                      <a:pt x="383120" y="380"/>
                    </a:cubicBezTo>
                    <a:cubicBezTo>
                      <a:pt x="594352" y="380"/>
                      <a:pt x="765590" y="121351"/>
                      <a:pt x="765590" y="270576"/>
                    </a:cubicBezTo>
                    <a:close/>
                  </a:path>
                </a:pathLst>
              </a:custGeom>
              <a:solidFill>
                <a:srgbClr val="FFF3E0"/>
              </a:solidFill>
              <a:ln w="28670" cap="flat">
                <a:solidFill>
                  <a:srgbClr val="F57C00"/>
                </a:solidFill>
                <a:prstDash val="solid"/>
                <a:miter/>
              </a:ln>
            </p:spPr>
            <p:txBody>
              <a:bodyPr rtlCol="0" anchor="ctr"/>
              <a:lstStyle/>
              <a:p>
                <a:pPr algn="ctr"/>
                <a:endParaRPr lang="en-IN" sz="2133"/>
              </a:p>
            </p:txBody>
          </p:sp>
          <p:sp>
            <p:nvSpPr>
              <p:cNvPr id="85" name="Freeform: Shape 84">
                <a:extLst>
                  <a:ext uri="{FF2B5EF4-FFF2-40B4-BE49-F238E27FC236}">
                    <a16:creationId xmlns:a16="http://schemas.microsoft.com/office/drawing/2014/main" id="{F724DAA6-A439-1139-7B6B-81C8D0699E4D}"/>
                  </a:ext>
                </a:extLst>
              </p:cNvPr>
              <p:cNvSpPr/>
              <p:nvPr/>
            </p:nvSpPr>
            <p:spPr>
              <a:xfrm>
                <a:off x="6393930" y="2361448"/>
                <a:ext cx="152987" cy="270196"/>
              </a:xfrm>
              <a:custGeom>
                <a:avLst/>
                <a:gdLst>
                  <a:gd name="connsiteX0" fmla="*/ 650 w 152987"/>
                  <a:gd name="connsiteY0" fmla="*/ 380 h 270196"/>
                  <a:gd name="connsiteX1" fmla="*/ 153638 w 152987"/>
                  <a:gd name="connsiteY1" fmla="*/ 380 h 270196"/>
                  <a:gd name="connsiteX2" fmla="*/ 153638 w 152987"/>
                  <a:gd name="connsiteY2" fmla="*/ 270576 h 270196"/>
                  <a:gd name="connsiteX3" fmla="*/ 650 w 152987"/>
                  <a:gd name="connsiteY3" fmla="*/ 270576 h 270196"/>
                </a:gdLst>
                <a:ahLst/>
                <a:cxnLst>
                  <a:cxn ang="0">
                    <a:pos x="connsiteX0" y="connsiteY0"/>
                  </a:cxn>
                  <a:cxn ang="0">
                    <a:pos x="connsiteX1" y="connsiteY1"/>
                  </a:cxn>
                  <a:cxn ang="0">
                    <a:pos x="connsiteX2" y="connsiteY2"/>
                  </a:cxn>
                  <a:cxn ang="0">
                    <a:pos x="connsiteX3" y="connsiteY3"/>
                  </a:cxn>
                </a:cxnLst>
                <a:rect l="l" t="t" r="r" b="b"/>
                <a:pathLst>
                  <a:path w="152987" h="270196">
                    <a:moveTo>
                      <a:pt x="650" y="380"/>
                    </a:moveTo>
                    <a:lnTo>
                      <a:pt x="153638" y="380"/>
                    </a:lnTo>
                    <a:lnTo>
                      <a:pt x="153638" y="270576"/>
                    </a:lnTo>
                    <a:lnTo>
                      <a:pt x="650" y="270576"/>
                    </a:lnTo>
                    <a:close/>
                  </a:path>
                </a:pathLst>
              </a:custGeom>
              <a:solidFill>
                <a:srgbClr val="F57C00"/>
              </a:solidFill>
              <a:ln w="9557" cap="flat">
                <a:noFill/>
                <a:prstDash val="solid"/>
                <a:miter/>
              </a:ln>
            </p:spPr>
            <p:txBody>
              <a:bodyPr rtlCol="0" anchor="ctr"/>
              <a:lstStyle/>
              <a:p>
                <a:pPr algn="ctr"/>
                <a:endParaRPr lang="en-IN" sz="2133"/>
              </a:p>
            </p:txBody>
          </p:sp>
          <p:sp>
            <p:nvSpPr>
              <p:cNvPr id="86" name="Freeform: Shape 85">
                <a:extLst>
                  <a:ext uri="{FF2B5EF4-FFF2-40B4-BE49-F238E27FC236}">
                    <a16:creationId xmlns:a16="http://schemas.microsoft.com/office/drawing/2014/main" id="{5A9DA220-8346-2B34-C015-CC22F596683D}"/>
                  </a:ext>
                </a:extLst>
              </p:cNvPr>
              <p:cNvSpPr/>
              <p:nvPr/>
            </p:nvSpPr>
            <p:spPr>
              <a:xfrm>
                <a:off x="6279189" y="2293899"/>
                <a:ext cx="382469" cy="67549"/>
              </a:xfrm>
              <a:custGeom>
                <a:avLst/>
                <a:gdLst>
                  <a:gd name="connsiteX0" fmla="*/ 363996 w 382469"/>
                  <a:gd name="connsiteY0" fmla="*/ 380 h 67549"/>
                  <a:gd name="connsiteX1" fmla="*/ 383120 w 382469"/>
                  <a:gd name="connsiteY1" fmla="*/ 13890 h 67549"/>
                  <a:gd name="connsiteX2" fmla="*/ 383120 w 382469"/>
                  <a:gd name="connsiteY2" fmla="*/ 54419 h 67549"/>
                  <a:gd name="connsiteX3" fmla="*/ 363996 w 382469"/>
                  <a:gd name="connsiteY3" fmla="*/ 67929 h 67549"/>
                  <a:gd name="connsiteX4" fmla="*/ 19773 w 382469"/>
                  <a:gd name="connsiteY4" fmla="*/ 67929 h 67549"/>
                  <a:gd name="connsiteX5" fmla="*/ 650 w 382469"/>
                  <a:gd name="connsiteY5" fmla="*/ 54419 h 67549"/>
                  <a:gd name="connsiteX6" fmla="*/ 650 w 382469"/>
                  <a:gd name="connsiteY6" fmla="*/ 13890 h 67549"/>
                  <a:gd name="connsiteX7" fmla="*/ 19773 w 382469"/>
                  <a:gd name="connsiteY7" fmla="*/ 380 h 6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69" h="67549">
                    <a:moveTo>
                      <a:pt x="363996" y="380"/>
                    </a:moveTo>
                    <a:cubicBezTo>
                      <a:pt x="374558" y="380"/>
                      <a:pt x="383120" y="6429"/>
                      <a:pt x="383120" y="13890"/>
                    </a:cubicBezTo>
                    <a:lnTo>
                      <a:pt x="383120" y="54419"/>
                    </a:lnTo>
                    <a:cubicBezTo>
                      <a:pt x="383120" y="61880"/>
                      <a:pt x="374558" y="67929"/>
                      <a:pt x="363996" y="67929"/>
                    </a:cubicBezTo>
                    <a:lnTo>
                      <a:pt x="19773" y="67929"/>
                    </a:lnTo>
                    <a:cubicBezTo>
                      <a:pt x="9212" y="67929"/>
                      <a:pt x="650" y="61880"/>
                      <a:pt x="650" y="54419"/>
                    </a:cubicBezTo>
                    <a:lnTo>
                      <a:pt x="650" y="13890"/>
                    </a:lnTo>
                    <a:cubicBezTo>
                      <a:pt x="650" y="6429"/>
                      <a:pt x="9212" y="380"/>
                      <a:pt x="19773" y="380"/>
                    </a:cubicBezTo>
                    <a:close/>
                  </a:path>
                </a:pathLst>
              </a:custGeom>
              <a:solidFill>
                <a:srgbClr val="F57C00"/>
              </a:solidFill>
              <a:ln w="9557" cap="flat">
                <a:noFill/>
                <a:prstDash val="solid"/>
                <a:miter/>
              </a:ln>
            </p:spPr>
            <p:txBody>
              <a:bodyPr rtlCol="0" anchor="ctr"/>
              <a:lstStyle/>
              <a:p>
                <a:pPr algn="ctr"/>
                <a:endParaRPr lang="en-IN" sz="2133"/>
              </a:p>
            </p:txBody>
          </p:sp>
          <p:sp>
            <p:nvSpPr>
              <p:cNvPr id="87" name="Freeform: Shape 86">
                <a:extLst>
                  <a:ext uri="{FF2B5EF4-FFF2-40B4-BE49-F238E27FC236}">
                    <a16:creationId xmlns:a16="http://schemas.microsoft.com/office/drawing/2014/main" id="{F5EA3BBA-169B-BBA5-41B6-CF8E37946914}"/>
                  </a:ext>
                </a:extLst>
              </p:cNvPr>
              <p:cNvSpPr/>
              <p:nvPr/>
            </p:nvSpPr>
            <p:spPr>
              <a:xfrm>
                <a:off x="6326998" y="2631644"/>
                <a:ext cx="286852" cy="54039"/>
              </a:xfrm>
              <a:custGeom>
                <a:avLst/>
                <a:gdLst>
                  <a:gd name="connsiteX0" fmla="*/ 268379 w 286852"/>
                  <a:gd name="connsiteY0" fmla="*/ 380 h 54039"/>
                  <a:gd name="connsiteX1" fmla="*/ 287502 w 286852"/>
                  <a:gd name="connsiteY1" fmla="*/ 13890 h 54039"/>
                  <a:gd name="connsiteX2" fmla="*/ 287502 w 286852"/>
                  <a:gd name="connsiteY2" fmla="*/ 40909 h 54039"/>
                  <a:gd name="connsiteX3" fmla="*/ 268379 w 286852"/>
                  <a:gd name="connsiteY3" fmla="*/ 54419 h 54039"/>
                  <a:gd name="connsiteX4" fmla="*/ 19773 w 286852"/>
                  <a:gd name="connsiteY4" fmla="*/ 54419 h 54039"/>
                  <a:gd name="connsiteX5" fmla="*/ 650 w 286852"/>
                  <a:gd name="connsiteY5" fmla="*/ 40909 h 54039"/>
                  <a:gd name="connsiteX6" fmla="*/ 650 w 286852"/>
                  <a:gd name="connsiteY6" fmla="*/ 13890 h 54039"/>
                  <a:gd name="connsiteX7" fmla="*/ 19773 w 286852"/>
                  <a:gd name="connsiteY7" fmla="*/ 380 h 5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852" h="54039">
                    <a:moveTo>
                      <a:pt x="268379" y="380"/>
                    </a:moveTo>
                    <a:cubicBezTo>
                      <a:pt x="278941" y="380"/>
                      <a:pt x="287502" y="6429"/>
                      <a:pt x="287502" y="13890"/>
                    </a:cubicBezTo>
                    <a:lnTo>
                      <a:pt x="287502" y="40909"/>
                    </a:lnTo>
                    <a:cubicBezTo>
                      <a:pt x="287502" y="48371"/>
                      <a:pt x="278941" y="54419"/>
                      <a:pt x="268379" y="54419"/>
                    </a:cubicBezTo>
                    <a:lnTo>
                      <a:pt x="19773" y="54419"/>
                    </a:lnTo>
                    <a:cubicBezTo>
                      <a:pt x="9212" y="54419"/>
                      <a:pt x="650" y="48371"/>
                      <a:pt x="650" y="40909"/>
                    </a:cubicBezTo>
                    <a:lnTo>
                      <a:pt x="650" y="13890"/>
                    </a:lnTo>
                    <a:cubicBezTo>
                      <a:pt x="650" y="6429"/>
                      <a:pt x="9212" y="380"/>
                      <a:pt x="19773" y="380"/>
                    </a:cubicBezTo>
                    <a:close/>
                  </a:path>
                </a:pathLst>
              </a:custGeom>
              <a:solidFill>
                <a:srgbClr val="F57C00"/>
              </a:solidFill>
              <a:ln w="9557" cap="flat">
                <a:noFill/>
                <a:prstDash val="solid"/>
                <a:miter/>
              </a:ln>
            </p:spPr>
            <p:txBody>
              <a:bodyPr rtlCol="0" anchor="ctr"/>
              <a:lstStyle/>
              <a:p>
                <a:pPr algn="ctr"/>
                <a:endParaRPr lang="en-IN" sz="2133"/>
              </a:p>
            </p:txBody>
          </p:sp>
          <p:sp>
            <p:nvSpPr>
              <p:cNvPr id="88" name="Freeform: Shape 87">
                <a:extLst>
                  <a:ext uri="{FF2B5EF4-FFF2-40B4-BE49-F238E27FC236}">
                    <a16:creationId xmlns:a16="http://schemas.microsoft.com/office/drawing/2014/main" id="{EB46D74B-7BF9-D157-F82B-9CAD80D9A1A0}"/>
                  </a:ext>
                </a:extLst>
              </p:cNvPr>
              <p:cNvSpPr/>
              <p:nvPr/>
            </p:nvSpPr>
            <p:spPr>
              <a:xfrm>
                <a:off x="6326998" y="2712703"/>
                <a:ext cx="286852" cy="54039"/>
              </a:xfrm>
              <a:custGeom>
                <a:avLst/>
                <a:gdLst>
                  <a:gd name="connsiteX0" fmla="*/ 268379 w 286852"/>
                  <a:gd name="connsiteY0" fmla="*/ 380 h 54039"/>
                  <a:gd name="connsiteX1" fmla="*/ 287502 w 286852"/>
                  <a:gd name="connsiteY1" fmla="*/ 13890 h 54039"/>
                  <a:gd name="connsiteX2" fmla="*/ 287502 w 286852"/>
                  <a:gd name="connsiteY2" fmla="*/ 40909 h 54039"/>
                  <a:gd name="connsiteX3" fmla="*/ 268379 w 286852"/>
                  <a:gd name="connsiteY3" fmla="*/ 54419 h 54039"/>
                  <a:gd name="connsiteX4" fmla="*/ 19773 w 286852"/>
                  <a:gd name="connsiteY4" fmla="*/ 54419 h 54039"/>
                  <a:gd name="connsiteX5" fmla="*/ 650 w 286852"/>
                  <a:gd name="connsiteY5" fmla="*/ 40909 h 54039"/>
                  <a:gd name="connsiteX6" fmla="*/ 650 w 286852"/>
                  <a:gd name="connsiteY6" fmla="*/ 13890 h 54039"/>
                  <a:gd name="connsiteX7" fmla="*/ 19773 w 286852"/>
                  <a:gd name="connsiteY7" fmla="*/ 380 h 5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852" h="54039">
                    <a:moveTo>
                      <a:pt x="268379" y="380"/>
                    </a:moveTo>
                    <a:cubicBezTo>
                      <a:pt x="278941" y="380"/>
                      <a:pt x="287502" y="6429"/>
                      <a:pt x="287502" y="13890"/>
                    </a:cubicBezTo>
                    <a:lnTo>
                      <a:pt x="287502" y="40909"/>
                    </a:lnTo>
                    <a:cubicBezTo>
                      <a:pt x="287502" y="48371"/>
                      <a:pt x="278941" y="54419"/>
                      <a:pt x="268379" y="54419"/>
                    </a:cubicBezTo>
                    <a:lnTo>
                      <a:pt x="19773" y="54419"/>
                    </a:lnTo>
                    <a:cubicBezTo>
                      <a:pt x="9212" y="54419"/>
                      <a:pt x="650" y="48371"/>
                      <a:pt x="650" y="40909"/>
                    </a:cubicBezTo>
                    <a:lnTo>
                      <a:pt x="650" y="13890"/>
                    </a:lnTo>
                    <a:cubicBezTo>
                      <a:pt x="650" y="6429"/>
                      <a:pt x="9212" y="380"/>
                      <a:pt x="19773" y="380"/>
                    </a:cubicBezTo>
                    <a:close/>
                  </a:path>
                </a:pathLst>
              </a:custGeom>
              <a:solidFill>
                <a:srgbClr val="F57C00"/>
              </a:solidFill>
              <a:ln w="9557" cap="flat">
                <a:noFill/>
                <a:prstDash val="solid"/>
                <a:miter/>
              </a:ln>
            </p:spPr>
            <p:txBody>
              <a:bodyPr rtlCol="0" anchor="ctr"/>
              <a:lstStyle/>
              <a:p>
                <a:pPr algn="ctr"/>
                <a:endParaRPr lang="en-IN" sz="2133"/>
              </a:p>
            </p:txBody>
          </p:sp>
          <p:sp>
            <p:nvSpPr>
              <p:cNvPr id="89" name="TextBox 88">
                <a:extLst>
                  <a:ext uri="{FF2B5EF4-FFF2-40B4-BE49-F238E27FC236}">
                    <a16:creationId xmlns:a16="http://schemas.microsoft.com/office/drawing/2014/main" id="{9B6AA036-7A0D-5884-223A-32C4916F27F9}"/>
                  </a:ext>
                </a:extLst>
              </p:cNvPr>
              <p:cNvSpPr txBox="1"/>
              <p:nvPr/>
            </p:nvSpPr>
            <p:spPr>
              <a:xfrm>
                <a:off x="6247079" y="3047153"/>
                <a:ext cx="503840" cy="153841"/>
              </a:xfrm>
              <a:prstGeom prst="rect">
                <a:avLst/>
              </a:prstGeom>
              <a:noFill/>
              <a:ln>
                <a:noFill/>
              </a:ln>
            </p:spPr>
            <p:txBody>
              <a:bodyPr wrap="none" lIns="0" tIns="0" rIns="0" bIns="0" rtlCol="0">
                <a:spAutoFit/>
              </a:bodyPr>
              <a:lstStyle/>
              <a:p>
                <a:pPr algn="ctr" defTabSz="239994">
                  <a:tabLst>
                    <a:tab pos="239994" algn="l"/>
                  </a:tabLst>
                </a:pPr>
                <a:r>
                  <a:rPr lang="en-IN" sz="1333" b="1" dirty="0">
                    <a:ln/>
                    <a:solidFill>
                      <a:srgbClr val="F57C00"/>
                    </a:solidFill>
                    <a:latin typeface="Arial"/>
                    <a:cs typeface="Arial"/>
                    <a:sym typeface="Arial"/>
                    <a:rtl val="0"/>
                  </a:rPr>
                  <a:t>LTE Cell</a:t>
                </a:r>
              </a:p>
            </p:txBody>
          </p:sp>
          <p:sp>
            <p:nvSpPr>
              <p:cNvPr id="90" name="TextBox 89">
                <a:extLst>
                  <a:ext uri="{FF2B5EF4-FFF2-40B4-BE49-F238E27FC236}">
                    <a16:creationId xmlns:a16="http://schemas.microsoft.com/office/drawing/2014/main" id="{F6AD0369-E288-8522-4DEC-B4F02D1809BE}"/>
                  </a:ext>
                </a:extLst>
              </p:cNvPr>
              <p:cNvSpPr txBox="1"/>
              <p:nvPr/>
            </p:nvSpPr>
            <p:spPr>
              <a:xfrm>
                <a:off x="6134116" y="3195761"/>
                <a:ext cx="729767"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F57C00"/>
                    </a:solidFill>
                    <a:latin typeface="Arial"/>
                    <a:cs typeface="Arial"/>
                    <a:sym typeface="Arial"/>
                    <a:rtl val="0"/>
                  </a:rPr>
                  <a:t>RSRP: -87 dBm</a:t>
                </a:r>
              </a:p>
            </p:txBody>
          </p:sp>
          <p:sp>
            <p:nvSpPr>
              <p:cNvPr id="91" name="Freeform: Shape 90">
                <a:extLst>
                  <a:ext uri="{FF2B5EF4-FFF2-40B4-BE49-F238E27FC236}">
                    <a16:creationId xmlns:a16="http://schemas.microsoft.com/office/drawing/2014/main" id="{C6FCB309-BD14-CB3B-6A06-8C27A26CAC8C}"/>
                  </a:ext>
                </a:extLst>
              </p:cNvPr>
              <p:cNvSpPr/>
              <p:nvPr/>
            </p:nvSpPr>
            <p:spPr>
              <a:xfrm>
                <a:off x="5911006" y="3325748"/>
                <a:ext cx="1147409" cy="135098"/>
              </a:xfrm>
              <a:custGeom>
                <a:avLst/>
                <a:gdLst>
                  <a:gd name="connsiteX0" fmla="*/ 1100251 w 1147409"/>
                  <a:gd name="connsiteY0" fmla="*/ 380 h 135098"/>
                  <a:gd name="connsiteX1" fmla="*/ 1148060 w 1147409"/>
                  <a:gd name="connsiteY1" fmla="*/ 34155 h 135098"/>
                  <a:gd name="connsiteX2" fmla="*/ 1148060 w 1147409"/>
                  <a:gd name="connsiteY2" fmla="*/ 101704 h 135098"/>
                  <a:gd name="connsiteX3" fmla="*/ 1100251 w 1147409"/>
                  <a:gd name="connsiteY3" fmla="*/ 135478 h 135098"/>
                  <a:gd name="connsiteX4" fmla="*/ 48459 w 1147409"/>
                  <a:gd name="connsiteY4" fmla="*/ 135478 h 135098"/>
                  <a:gd name="connsiteX5" fmla="*/ 650 w 1147409"/>
                  <a:gd name="connsiteY5" fmla="*/ 101704 h 135098"/>
                  <a:gd name="connsiteX6" fmla="*/ 650 w 1147409"/>
                  <a:gd name="connsiteY6" fmla="*/ 34155 h 135098"/>
                  <a:gd name="connsiteX7" fmla="*/ 48459 w 1147409"/>
                  <a:gd name="connsiteY7" fmla="*/ 380 h 13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7409" h="135098">
                    <a:moveTo>
                      <a:pt x="1100251" y="380"/>
                    </a:moveTo>
                    <a:cubicBezTo>
                      <a:pt x="1126655" y="380"/>
                      <a:pt x="1148060" y="15501"/>
                      <a:pt x="1148060" y="34155"/>
                    </a:cubicBezTo>
                    <a:lnTo>
                      <a:pt x="1148060" y="101704"/>
                    </a:lnTo>
                    <a:cubicBezTo>
                      <a:pt x="1148060" y="120357"/>
                      <a:pt x="1126655" y="135478"/>
                      <a:pt x="1100251" y="135478"/>
                    </a:cubicBezTo>
                    <a:lnTo>
                      <a:pt x="48459" y="135478"/>
                    </a:lnTo>
                    <a:cubicBezTo>
                      <a:pt x="22055" y="135478"/>
                      <a:pt x="650" y="120357"/>
                      <a:pt x="650" y="101704"/>
                    </a:cubicBezTo>
                    <a:lnTo>
                      <a:pt x="650" y="34155"/>
                    </a:lnTo>
                    <a:cubicBezTo>
                      <a:pt x="650" y="15501"/>
                      <a:pt x="22055" y="380"/>
                      <a:pt x="48459" y="380"/>
                    </a:cubicBezTo>
                    <a:close/>
                  </a:path>
                </a:pathLst>
              </a:custGeom>
              <a:solidFill>
                <a:srgbClr val="FFF3E0"/>
              </a:solidFill>
              <a:ln w="9557" cap="flat">
                <a:solidFill>
                  <a:srgbClr val="FF5722"/>
                </a:solidFill>
                <a:prstDash val="solid"/>
                <a:miter/>
              </a:ln>
            </p:spPr>
            <p:txBody>
              <a:bodyPr rtlCol="0" anchor="ctr"/>
              <a:lstStyle/>
              <a:p>
                <a:pPr algn="ctr"/>
                <a:endParaRPr lang="en-IN" sz="2133"/>
              </a:p>
            </p:txBody>
          </p:sp>
          <p:sp>
            <p:nvSpPr>
              <p:cNvPr id="92" name="TextBox 91">
                <a:extLst>
                  <a:ext uri="{FF2B5EF4-FFF2-40B4-BE49-F238E27FC236}">
                    <a16:creationId xmlns:a16="http://schemas.microsoft.com/office/drawing/2014/main" id="{11365C01-452B-577C-4DE5-F281BCBD7795}"/>
                  </a:ext>
                </a:extLst>
              </p:cNvPr>
              <p:cNvSpPr txBox="1"/>
              <p:nvPr/>
            </p:nvSpPr>
            <p:spPr>
              <a:xfrm>
                <a:off x="5950310" y="3320557"/>
                <a:ext cx="1068802" cy="107674"/>
              </a:xfrm>
              <a:prstGeom prst="rect">
                <a:avLst/>
              </a:prstGeom>
              <a:noFill/>
              <a:ln>
                <a:noFill/>
              </a:ln>
            </p:spPr>
            <p:txBody>
              <a:bodyPr wrap="none" lIns="0" tIns="0" rIns="0" bIns="0" rtlCol="0">
                <a:spAutoFit/>
              </a:bodyPr>
              <a:lstStyle/>
              <a:p>
                <a:pPr algn="ctr" defTabSz="239994">
                  <a:tabLst>
                    <a:tab pos="239994" algn="l"/>
                  </a:tabLst>
                </a:pPr>
                <a:r>
                  <a:rPr lang="en-IN" sz="933" dirty="0">
                    <a:ln/>
                    <a:solidFill>
                      <a:srgbClr val="FF5722"/>
                    </a:solidFill>
                    <a:latin typeface="Arial"/>
                    <a:cs typeface="Arial"/>
                    <a:sym typeface="Arial"/>
                    <a:rtl val="0"/>
                  </a:rPr>
                  <a:t>&gt; Threshold_B1 (-90 dBm)</a:t>
                </a:r>
              </a:p>
            </p:txBody>
          </p:sp>
        </p:grpSp>
        <p:grpSp>
          <p:nvGrpSpPr>
            <p:cNvPr id="93" name="Graphic 2">
              <a:extLst>
                <a:ext uri="{FF2B5EF4-FFF2-40B4-BE49-F238E27FC236}">
                  <a16:creationId xmlns:a16="http://schemas.microsoft.com/office/drawing/2014/main" id="{610D7E4B-6C43-2C2E-7345-3FA93D18D6F2}"/>
                </a:ext>
              </a:extLst>
            </p:cNvPr>
            <p:cNvGrpSpPr/>
            <p:nvPr/>
          </p:nvGrpSpPr>
          <p:grpSpPr>
            <a:xfrm>
              <a:off x="4319031" y="3036938"/>
              <a:ext cx="478087" cy="695798"/>
              <a:chOff x="4319031" y="3036938"/>
              <a:chExt cx="478087" cy="695798"/>
            </a:xfrm>
          </p:grpSpPr>
          <p:sp>
            <p:nvSpPr>
              <p:cNvPr id="94" name="Freeform: Shape 93">
                <a:extLst>
                  <a:ext uri="{FF2B5EF4-FFF2-40B4-BE49-F238E27FC236}">
                    <a16:creationId xmlns:a16="http://schemas.microsoft.com/office/drawing/2014/main" id="{CBD6254C-C0FA-3E55-C38B-C8D0DFBFF5B4}"/>
                  </a:ext>
                </a:extLst>
              </p:cNvPr>
              <p:cNvSpPr/>
              <p:nvPr/>
            </p:nvSpPr>
            <p:spPr>
              <a:xfrm>
                <a:off x="4319031" y="3036938"/>
                <a:ext cx="478087" cy="540392"/>
              </a:xfrm>
              <a:custGeom>
                <a:avLst/>
                <a:gdLst>
                  <a:gd name="connsiteX0" fmla="*/ 382920 w 478087"/>
                  <a:gd name="connsiteY0" fmla="*/ 460 h 540392"/>
                  <a:gd name="connsiteX1" fmla="*/ 478537 w 478087"/>
                  <a:gd name="connsiteY1" fmla="*/ 68009 h 540392"/>
                  <a:gd name="connsiteX2" fmla="*/ 478537 w 478087"/>
                  <a:gd name="connsiteY2" fmla="*/ 473303 h 540392"/>
                  <a:gd name="connsiteX3" fmla="*/ 382920 w 478087"/>
                  <a:gd name="connsiteY3" fmla="*/ 540852 h 540392"/>
                  <a:gd name="connsiteX4" fmla="*/ 96067 w 478087"/>
                  <a:gd name="connsiteY4" fmla="*/ 540852 h 540392"/>
                  <a:gd name="connsiteX5" fmla="*/ 450 w 478087"/>
                  <a:gd name="connsiteY5" fmla="*/ 473303 h 540392"/>
                  <a:gd name="connsiteX6" fmla="*/ 450 w 478087"/>
                  <a:gd name="connsiteY6" fmla="*/ 68009 h 540392"/>
                  <a:gd name="connsiteX7" fmla="*/ 96067 w 478087"/>
                  <a:gd name="connsiteY7" fmla="*/ 460 h 54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087" h="540392">
                    <a:moveTo>
                      <a:pt x="382920" y="460"/>
                    </a:moveTo>
                    <a:cubicBezTo>
                      <a:pt x="435728" y="460"/>
                      <a:pt x="478537" y="30703"/>
                      <a:pt x="478537" y="68009"/>
                    </a:cubicBezTo>
                    <a:lnTo>
                      <a:pt x="478537" y="473303"/>
                    </a:lnTo>
                    <a:cubicBezTo>
                      <a:pt x="478537" y="510609"/>
                      <a:pt x="435728" y="540852"/>
                      <a:pt x="382920" y="540852"/>
                    </a:cubicBezTo>
                    <a:lnTo>
                      <a:pt x="96067" y="540852"/>
                    </a:lnTo>
                    <a:cubicBezTo>
                      <a:pt x="43259" y="540852"/>
                      <a:pt x="450" y="510609"/>
                      <a:pt x="450" y="473303"/>
                    </a:cubicBezTo>
                    <a:lnTo>
                      <a:pt x="450" y="68009"/>
                    </a:lnTo>
                    <a:cubicBezTo>
                      <a:pt x="450" y="30703"/>
                      <a:pt x="43259" y="460"/>
                      <a:pt x="96067" y="460"/>
                    </a:cubicBezTo>
                    <a:close/>
                  </a:path>
                </a:pathLst>
              </a:custGeom>
              <a:solidFill>
                <a:srgbClr val="FFFFFF"/>
              </a:solidFill>
              <a:ln w="19114" cap="flat">
                <a:solidFill>
                  <a:srgbClr val="333333"/>
                </a:solidFill>
                <a:prstDash val="solid"/>
                <a:miter/>
              </a:ln>
            </p:spPr>
            <p:txBody>
              <a:bodyPr rtlCol="0" anchor="ctr"/>
              <a:lstStyle/>
              <a:p>
                <a:pPr algn="ctr"/>
                <a:endParaRPr lang="en-IN" sz="2133"/>
              </a:p>
            </p:txBody>
          </p:sp>
          <p:sp>
            <p:nvSpPr>
              <p:cNvPr id="95" name="Freeform: Shape 94">
                <a:extLst>
                  <a:ext uri="{FF2B5EF4-FFF2-40B4-BE49-F238E27FC236}">
                    <a16:creationId xmlns:a16="http://schemas.microsoft.com/office/drawing/2014/main" id="{6E3B2E7E-687C-8A36-AF0B-822484F3F4DE}"/>
                  </a:ext>
                </a:extLst>
              </p:cNvPr>
              <p:cNvSpPr/>
              <p:nvPr/>
            </p:nvSpPr>
            <p:spPr>
              <a:xfrm>
                <a:off x="4414648" y="3104487"/>
                <a:ext cx="286852" cy="337745"/>
              </a:xfrm>
              <a:custGeom>
                <a:avLst/>
                <a:gdLst>
                  <a:gd name="connsiteX0" fmla="*/ 239494 w 286852"/>
                  <a:gd name="connsiteY0" fmla="*/ 460 h 337745"/>
                  <a:gd name="connsiteX1" fmla="*/ 287302 w 286852"/>
                  <a:gd name="connsiteY1" fmla="*/ 34235 h 337745"/>
                  <a:gd name="connsiteX2" fmla="*/ 287302 w 286852"/>
                  <a:gd name="connsiteY2" fmla="*/ 304431 h 337745"/>
                  <a:gd name="connsiteX3" fmla="*/ 239494 w 286852"/>
                  <a:gd name="connsiteY3" fmla="*/ 338205 h 337745"/>
                  <a:gd name="connsiteX4" fmla="*/ 48259 w 286852"/>
                  <a:gd name="connsiteY4" fmla="*/ 338205 h 337745"/>
                  <a:gd name="connsiteX5" fmla="*/ 450 w 286852"/>
                  <a:gd name="connsiteY5" fmla="*/ 304431 h 337745"/>
                  <a:gd name="connsiteX6" fmla="*/ 450 w 286852"/>
                  <a:gd name="connsiteY6" fmla="*/ 34235 h 337745"/>
                  <a:gd name="connsiteX7" fmla="*/ 48259 w 286852"/>
                  <a:gd name="connsiteY7" fmla="*/ 460 h 33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852" h="337745">
                    <a:moveTo>
                      <a:pt x="239494" y="460"/>
                    </a:moveTo>
                    <a:cubicBezTo>
                      <a:pt x="265898" y="460"/>
                      <a:pt x="287302" y="15581"/>
                      <a:pt x="287302" y="34235"/>
                    </a:cubicBezTo>
                    <a:lnTo>
                      <a:pt x="287302" y="304431"/>
                    </a:lnTo>
                    <a:cubicBezTo>
                      <a:pt x="287302" y="323084"/>
                      <a:pt x="265898" y="338205"/>
                      <a:pt x="239494" y="338205"/>
                    </a:cubicBezTo>
                    <a:lnTo>
                      <a:pt x="48259" y="338205"/>
                    </a:lnTo>
                    <a:cubicBezTo>
                      <a:pt x="21855" y="338205"/>
                      <a:pt x="450" y="323084"/>
                      <a:pt x="450" y="304431"/>
                    </a:cubicBezTo>
                    <a:lnTo>
                      <a:pt x="450" y="34235"/>
                    </a:lnTo>
                    <a:cubicBezTo>
                      <a:pt x="450" y="15581"/>
                      <a:pt x="21855" y="460"/>
                      <a:pt x="48259" y="460"/>
                    </a:cubicBezTo>
                    <a:close/>
                  </a:path>
                </a:pathLst>
              </a:custGeom>
              <a:solidFill>
                <a:srgbClr val="EEEEEE"/>
              </a:solidFill>
              <a:ln w="9557" cap="flat">
                <a:solidFill>
                  <a:srgbClr val="333333"/>
                </a:solidFill>
                <a:prstDash val="solid"/>
                <a:miter/>
              </a:ln>
            </p:spPr>
            <p:txBody>
              <a:bodyPr rtlCol="0" anchor="ctr"/>
              <a:lstStyle/>
              <a:p>
                <a:pPr algn="ctr"/>
                <a:endParaRPr lang="en-IN" sz="2133"/>
              </a:p>
            </p:txBody>
          </p:sp>
          <p:sp>
            <p:nvSpPr>
              <p:cNvPr id="96" name="Freeform: Shape 95">
                <a:extLst>
                  <a:ext uri="{FF2B5EF4-FFF2-40B4-BE49-F238E27FC236}">
                    <a16:creationId xmlns:a16="http://schemas.microsoft.com/office/drawing/2014/main" id="{8C0B48A9-4D82-E32E-9F98-8CE444AB8A01}"/>
                  </a:ext>
                </a:extLst>
              </p:cNvPr>
              <p:cNvSpPr/>
              <p:nvPr/>
            </p:nvSpPr>
            <p:spPr>
              <a:xfrm>
                <a:off x="4510266" y="3509781"/>
                <a:ext cx="95617" cy="67549"/>
              </a:xfrm>
              <a:custGeom>
                <a:avLst/>
                <a:gdLst>
                  <a:gd name="connsiteX0" fmla="*/ 96067 w 95617"/>
                  <a:gd name="connsiteY0" fmla="*/ 34235 h 67549"/>
                  <a:gd name="connsiteX1" fmla="*/ 48259 w 95617"/>
                  <a:gd name="connsiteY1" fmla="*/ 68009 h 67549"/>
                  <a:gd name="connsiteX2" fmla="*/ 450 w 95617"/>
                  <a:gd name="connsiteY2" fmla="*/ 34235 h 67549"/>
                  <a:gd name="connsiteX3" fmla="*/ 48259 w 95617"/>
                  <a:gd name="connsiteY3" fmla="*/ 460 h 67549"/>
                  <a:gd name="connsiteX4" fmla="*/ 96067 w 95617"/>
                  <a:gd name="connsiteY4" fmla="*/ 34235 h 67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17" h="67549">
                    <a:moveTo>
                      <a:pt x="96067" y="34235"/>
                    </a:moveTo>
                    <a:cubicBezTo>
                      <a:pt x="96067" y="52888"/>
                      <a:pt x="74663" y="68009"/>
                      <a:pt x="48259" y="68009"/>
                    </a:cubicBezTo>
                    <a:cubicBezTo>
                      <a:pt x="21855" y="68009"/>
                      <a:pt x="450" y="52888"/>
                      <a:pt x="450" y="34235"/>
                    </a:cubicBezTo>
                    <a:cubicBezTo>
                      <a:pt x="450" y="15581"/>
                      <a:pt x="21855" y="460"/>
                      <a:pt x="48259" y="460"/>
                    </a:cubicBezTo>
                    <a:cubicBezTo>
                      <a:pt x="74663" y="460"/>
                      <a:pt x="96067" y="15581"/>
                      <a:pt x="96067" y="34235"/>
                    </a:cubicBezTo>
                    <a:close/>
                  </a:path>
                </a:pathLst>
              </a:custGeom>
              <a:solidFill>
                <a:srgbClr val="333333"/>
              </a:solidFill>
              <a:ln w="9557" cap="flat">
                <a:noFill/>
                <a:prstDash val="solid"/>
                <a:miter/>
              </a:ln>
            </p:spPr>
            <p:txBody>
              <a:bodyPr rtlCol="0" anchor="ctr"/>
              <a:lstStyle/>
              <a:p>
                <a:pPr algn="ctr"/>
                <a:endParaRPr lang="en-IN" sz="2133"/>
              </a:p>
            </p:txBody>
          </p:sp>
          <p:sp>
            <p:nvSpPr>
              <p:cNvPr id="97" name="TextBox 96">
                <a:extLst>
                  <a:ext uri="{FF2B5EF4-FFF2-40B4-BE49-F238E27FC236}">
                    <a16:creationId xmlns:a16="http://schemas.microsoft.com/office/drawing/2014/main" id="{7217A369-7905-438B-EEDF-0324FBC244D0}"/>
                  </a:ext>
                </a:extLst>
              </p:cNvPr>
              <p:cNvSpPr txBox="1"/>
              <p:nvPr/>
            </p:nvSpPr>
            <p:spPr>
              <a:xfrm>
                <a:off x="4469107" y="3578895"/>
                <a:ext cx="177933" cy="153841"/>
              </a:xfrm>
              <a:prstGeom prst="rect">
                <a:avLst/>
              </a:prstGeom>
              <a:noFill/>
              <a:ln>
                <a:noFill/>
              </a:ln>
            </p:spPr>
            <p:txBody>
              <a:bodyPr wrap="none" lIns="0" tIns="0" rIns="0" bIns="0" rtlCol="0">
                <a:spAutoFit/>
              </a:bodyPr>
              <a:lstStyle/>
              <a:p>
                <a:pPr algn="ctr" defTabSz="239994">
                  <a:tabLst>
                    <a:tab pos="239994" algn="l"/>
                  </a:tabLst>
                </a:pPr>
                <a:r>
                  <a:rPr lang="en-IN" sz="1333" b="1" dirty="0">
                    <a:ln/>
                    <a:solidFill>
                      <a:srgbClr val="333333"/>
                    </a:solidFill>
                    <a:latin typeface="Arial"/>
                    <a:cs typeface="Arial"/>
                    <a:sym typeface="Arial"/>
                    <a:rtl val="0"/>
                  </a:rPr>
                  <a:t>UE</a:t>
                </a:r>
              </a:p>
            </p:txBody>
          </p:sp>
        </p:grpSp>
        <p:grpSp>
          <p:nvGrpSpPr>
            <p:cNvPr id="98" name="Graphic 2">
              <a:extLst>
                <a:ext uri="{FF2B5EF4-FFF2-40B4-BE49-F238E27FC236}">
                  <a16:creationId xmlns:a16="http://schemas.microsoft.com/office/drawing/2014/main" id="{2D06A239-CD05-6A96-EDBD-8A94B84E9F7C}"/>
                </a:ext>
              </a:extLst>
            </p:cNvPr>
            <p:cNvGrpSpPr/>
            <p:nvPr/>
          </p:nvGrpSpPr>
          <p:grpSpPr>
            <a:xfrm>
              <a:off x="3028195" y="2579169"/>
              <a:ext cx="3124955" cy="630756"/>
              <a:chOff x="3028195" y="2579169"/>
              <a:chExt cx="3124955" cy="630756"/>
            </a:xfrm>
          </p:grpSpPr>
          <p:sp>
            <p:nvSpPr>
              <p:cNvPr id="99" name="Freeform: Shape 98">
                <a:extLst>
                  <a:ext uri="{FF2B5EF4-FFF2-40B4-BE49-F238E27FC236}">
                    <a16:creationId xmlns:a16="http://schemas.microsoft.com/office/drawing/2014/main" id="{07D02324-7CB1-8C20-BEE7-2ABDC15F797A}"/>
                  </a:ext>
                </a:extLst>
              </p:cNvPr>
              <p:cNvSpPr/>
              <p:nvPr/>
            </p:nvSpPr>
            <p:spPr>
              <a:xfrm>
                <a:off x="3028195" y="2969389"/>
                <a:ext cx="1147409" cy="202647"/>
              </a:xfrm>
              <a:custGeom>
                <a:avLst/>
                <a:gdLst>
                  <a:gd name="connsiteX0" fmla="*/ 450 w 1147409"/>
                  <a:gd name="connsiteY0" fmla="*/ 400 h 202647"/>
                  <a:gd name="connsiteX1" fmla="*/ 1147860 w 1147409"/>
                  <a:gd name="connsiteY1" fmla="*/ 203047 h 202647"/>
                </a:gdLst>
                <a:ahLst/>
                <a:cxnLst>
                  <a:cxn ang="0">
                    <a:pos x="connsiteX0" y="connsiteY0"/>
                  </a:cxn>
                  <a:cxn ang="0">
                    <a:pos x="connsiteX1" y="connsiteY1"/>
                  </a:cxn>
                </a:cxnLst>
                <a:rect l="l" t="t" r="r" b="b"/>
                <a:pathLst>
                  <a:path w="1147409" h="202647">
                    <a:moveTo>
                      <a:pt x="450" y="400"/>
                    </a:moveTo>
                    <a:cubicBezTo>
                      <a:pt x="382920" y="67949"/>
                      <a:pt x="765390" y="135498"/>
                      <a:pt x="1147860" y="203047"/>
                    </a:cubicBezTo>
                  </a:path>
                </a:pathLst>
              </a:custGeom>
              <a:noFill/>
              <a:ln w="19114" cap="flat">
                <a:solidFill>
                  <a:srgbClr val="673AB7">
                    <a:alpha val="60000"/>
                  </a:srgbClr>
                </a:solidFill>
                <a:custDash>
                  <a:ds d="300000" sp="150000"/>
                </a:custDash>
                <a:miter/>
              </a:ln>
            </p:spPr>
            <p:txBody>
              <a:bodyPr rtlCol="0" anchor="ctr"/>
              <a:lstStyle/>
              <a:p>
                <a:pPr algn="ctr"/>
                <a:endParaRPr lang="en-IN" sz="2133"/>
              </a:p>
            </p:txBody>
          </p:sp>
          <p:sp>
            <p:nvSpPr>
              <p:cNvPr id="100" name="Freeform: Shape 99">
                <a:extLst>
                  <a:ext uri="{FF2B5EF4-FFF2-40B4-BE49-F238E27FC236}">
                    <a16:creationId xmlns:a16="http://schemas.microsoft.com/office/drawing/2014/main" id="{9808F965-CCF7-2169-0286-ADCC63E284D6}"/>
                  </a:ext>
                </a:extLst>
              </p:cNvPr>
              <p:cNvSpPr/>
              <p:nvPr/>
            </p:nvSpPr>
            <p:spPr>
              <a:xfrm>
                <a:off x="4819650" y="2943225"/>
                <a:ext cx="1333500" cy="266700"/>
              </a:xfrm>
              <a:custGeom>
                <a:avLst/>
                <a:gdLst>
                  <a:gd name="connsiteX0" fmla="*/ 1147860 w 1147409"/>
                  <a:gd name="connsiteY0" fmla="*/ 400 h 202647"/>
                  <a:gd name="connsiteX1" fmla="*/ 450 w 1147409"/>
                  <a:gd name="connsiteY1" fmla="*/ 203047 h 202647"/>
                </a:gdLst>
                <a:ahLst/>
                <a:cxnLst>
                  <a:cxn ang="0">
                    <a:pos x="connsiteX0" y="connsiteY0"/>
                  </a:cxn>
                  <a:cxn ang="0">
                    <a:pos x="connsiteX1" y="connsiteY1"/>
                  </a:cxn>
                </a:cxnLst>
                <a:rect l="l" t="t" r="r" b="b"/>
                <a:pathLst>
                  <a:path w="1147409" h="202647">
                    <a:moveTo>
                      <a:pt x="1147860" y="400"/>
                    </a:moveTo>
                    <a:cubicBezTo>
                      <a:pt x="765390" y="67949"/>
                      <a:pt x="382920" y="135498"/>
                      <a:pt x="450" y="203047"/>
                    </a:cubicBezTo>
                  </a:path>
                </a:pathLst>
              </a:custGeom>
              <a:noFill/>
              <a:ln w="38227" cap="flat">
                <a:solidFill>
                  <a:srgbClr val="F57C00"/>
                </a:solidFill>
                <a:custDash>
                  <a:ds d="75000" sp="0"/>
                </a:custDash>
                <a:miter/>
              </a:ln>
            </p:spPr>
            <p:txBody>
              <a:bodyPr rtlCol="0" anchor="ctr"/>
              <a:lstStyle/>
              <a:p>
                <a:pPr algn="ctr"/>
                <a:endParaRPr lang="en-IN" sz="2133"/>
              </a:p>
            </p:txBody>
          </p:sp>
          <p:sp>
            <p:nvSpPr>
              <p:cNvPr id="101" name="Freeform: Shape 100">
                <a:extLst>
                  <a:ext uri="{FF2B5EF4-FFF2-40B4-BE49-F238E27FC236}">
                    <a16:creationId xmlns:a16="http://schemas.microsoft.com/office/drawing/2014/main" id="{33C19F3A-07B7-300E-D811-DC9DDE815276}"/>
                  </a:ext>
                </a:extLst>
              </p:cNvPr>
              <p:cNvSpPr/>
              <p:nvPr/>
            </p:nvSpPr>
            <p:spPr>
              <a:xfrm>
                <a:off x="4079987" y="2800517"/>
                <a:ext cx="956174" cy="101323"/>
              </a:xfrm>
              <a:custGeom>
                <a:avLst/>
                <a:gdLst>
                  <a:gd name="connsiteX0" fmla="*/ 450 w 956174"/>
                  <a:gd name="connsiteY0" fmla="*/ 101724 h 101323"/>
                  <a:gd name="connsiteX1" fmla="*/ 956625 w 956174"/>
                  <a:gd name="connsiteY1" fmla="*/ 101724 h 101323"/>
                </a:gdLst>
                <a:ahLst/>
                <a:cxnLst>
                  <a:cxn ang="0">
                    <a:pos x="connsiteX0" y="connsiteY0"/>
                  </a:cxn>
                  <a:cxn ang="0">
                    <a:pos x="connsiteX1" y="connsiteY1"/>
                  </a:cxn>
                </a:cxnLst>
                <a:rect l="l" t="t" r="r" b="b"/>
                <a:pathLst>
                  <a:path w="956174" h="101323">
                    <a:moveTo>
                      <a:pt x="450" y="101724"/>
                    </a:moveTo>
                    <a:cubicBezTo>
                      <a:pt x="287302" y="-33375"/>
                      <a:pt x="669772" y="-33375"/>
                      <a:pt x="956625" y="101724"/>
                    </a:cubicBezTo>
                  </a:path>
                </a:pathLst>
              </a:custGeom>
              <a:noFill/>
              <a:ln w="19114" cap="flat">
                <a:solidFill>
                  <a:srgbClr val="333333"/>
                </a:solidFill>
                <a:custDash>
                  <a:ds d="450000" sp="225000"/>
                </a:custDash>
                <a:miter/>
              </a:ln>
            </p:spPr>
            <p:txBody>
              <a:bodyPr rtlCol="0" anchor="ctr"/>
              <a:lstStyle/>
              <a:p>
                <a:pPr algn="ctr"/>
                <a:endParaRPr lang="en-IN" sz="2133"/>
              </a:p>
            </p:txBody>
          </p:sp>
          <p:sp>
            <p:nvSpPr>
              <p:cNvPr id="102" name="Freeform: Shape 101">
                <a:extLst>
                  <a:ext uri="{FF2B5EF4-FFF2-40B4-BE49-F238E27FC236}">
                    <a16:creationId xmlns:a16="http://schemas.microsoft.com/office/drawing/2014/main" id="{0297687B-A294-C6D1-B6D5-092B829B6396}"/>
                  </a:ext>
                </a:extLst>
              </p:cNvPr>
              <p:cNvSpPr/>
              <p:nvPr/>
            </p:nvSpPr>
            <p:spPr>
              <a:xfrm>
                <a:off x="4079987" y="2597870"/>
                <a:ext cx="956174" cy="168872"/>
              </a:xfrm>
              <a:custGeom>
                <a:avLst/>
                <a:gdLst>
                  <a:gd name="connsiteX0" fmla="*/ 908816 w 956174"/>
                  <a:gd name="connsiteY0" fmla="*/ 400 h 168872"/>
                  <a:gd name="connsiteX1" fmla="*/ 956625 w 956174"/>
                  <a:gd name="connsiteY1" fmla="*/ 34175 h 168872"/>
                  <a:gd name="connsiteX2" fmla="*/ 956625 w 956174"/>
                  <a:gd name="connsiteY2" fmla="*/ 135498 h 168872"/>
                  <a:gd name="connsiteX3" fmla="*/ 908816 w 956174"/>
                  <a:gd name="connsiteY3" fmla="*/ 169273 h 168872"/>
                  <a:gd name="connsiteX4" fmla="*/ 48259 w 956174"/>
                  <a:gd name="connsiteY4" fmla="*/ 169273 h 168872"/>
                  <a:gd name="connsiteX5" fmla="*/ 450 w 956174"/>
                  <a:gd name="connsiteY5" fmla="*/ 135498 h 168872"/>
                  <a:gd name="connsiteX6" fmla="*/ 450 w 956174"/>
                  <a:gd name="connsiteY6" fmla="*/ 34175 h 168872"/>
                  <a:gd name="connsiteX7" fmla="*/ 48259 w 956174"/>
                  <a:gd name="connsiteY7" fmla="*/ 400 h 16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6174" h="168872">
                    <a:moveTo>
                      <a:pt x="908816" y="400"/>
                    </a:moveTo>
                    <a:cubicBezTo>
                      <a:pt x="935220" y="400"/>
                      <a:pt x="956625" y="15521"/>
                      <a:pt x="956625" y="34175"/>
                    </a:cubicBezTo>
                    <a:lnTo>
                      <a:pt x="956625" y="135498"/>
                    </a:lnTo>
                    <a:cubicBezTo>
                      <a:pt x="956625" y="154151"/>
                      <a:pt x="935220" y="169273"/>
                      <a:pt x="908816" y="169273"/>
                    </a:cubicBezTo>
                    <a:lnTo>
                      <a:pt x="48259" y="169273"/>
                    </a:lnTo>
                    <a:cubicBezTo>
                      <a:pt x="21855" y="169273"/>
                      <a:pt x="450" y="154151"/>
                      <a:pt x="450" y="135498"/>
                    </a:cubicBezTo>
                    <a:lnTo>
                      <a:pt x="450" y="34175"/>
                    </a:lnTo>
                    <a:cubicBezTo>
                      <a:pt x="450" y="15521"/>
                      <a:pt x="21855" y="400"/>
                      <a:pt x="48259" y="400"/>
                    </a:cubicBezTo>
                    <a:close/>
                  </a:path>
                </a:pathLst>
              </a:custGeom>
              <a:solidFill>
                <a:srgbClr val="FFFFFF"/>
              </a:solidFill>
              <a:ln w="9557" cap="flat">
                <a:solidFill>
                  <a:srgbClr val="333333"/>
                </a:solidFill>
                <a:prstDash val="solid"/>
                <a:miter/>
              </a:ln>
            </p:spPr>
            <p:txBody>
              <a:bodyPr rtlCol="0" anchor="ctr"/>
              <a:lstStyle/>
              <a:p>
                <a:pPr algn="ctr"/>
                <a:endParaRPr lang="en-IN" sz="2133"/>
              </a:p>
            </p:txBody>
          </p:sp>
          <p:sp>
            <p:nvSpPr>
              <p:cNvPr id="103" name="TextBox 102">
                <a:extLst>
                  <a:ext uri="{FF2B5EF4-FFF2-40B4-BE49-F238E27FC236}">
                    <a16:creationId xmlns:a16="http://schemas.microsoft.com/office/drawing/2014/main" id="{E83DCF86-7330-AEDA-4FDB-468D2730DF20}"/>
                  </a:ext>
                </a:extLst>
              </p:cNvPr>
              <p:cNvSpPr txBox="1"/>
              <p:nvPr/>
            </p:nvSpPr>
            <p:spPr>
              <a:xfrm>
                <a:off x="4100617" y="2579169"/>
                <a:ext cx="914914" cy="123159"/>
              </a:xfrm>
              <a:prstGeom prst="rect">
                <a:avLst/>
              </a:prstGeom>
              <a:noFill/>
              <a:ln>
                <a:noFill/>
              </a:ln>
            </p:spPr>
            <p:txBody>
              <a:bodyPr wrap="none" lIns="0" tIns="0" rIns="0" bIns="0" rtlCol="0">
                <a:spAutoFit/>
              </a:bodyPr>
              <a:lstStyle/>
              <a:p>
                <a:pPr algn="ctr" defTabSz="239994">
                  <a:tabLst>
                    <a:tab pos="239994" algn="l"/>
                  </a:tabLst>
                </a:pPr>
                <a:r>
                  <a:rPr lang="en-IN" sz="1067" dirty="0">
                    <a:ln/>
                    <a:solidFill>
                      <a:srgbClr val="333333"/>
                    </a:solidFill>
                    <a:latin typeface="Arial"/>
                    <a:cs typeface="Arial"/>
                    <a:sym typeface="Arial"/>
                    <a:rtl val="0"/>
                  </a:rPr>
                  <a:t>Inter-RAT Handover</a:t>
                </a:r>
              </a:p>
            </p:txBody>
          </p:sp>
        </p:grpSp>
      </p:grpSp>
      <p:grpSp>
        <p:nvGrpSpPr>
          <p:cNvPr id="104" name="Graphic 2">
            <a:extLst>
              <a:ext uri="{FF2B5EF4-FFF2-40B4-BE49-F238E27FC236}">
                <a16:creationId xmlns:a16="http://schemas.microsoft.com/office/drawing/2014/main" id="{E65A90DB-EA15-9951-47F2-84DD27570230}"/>
              </a:ext>
            </a:extLst>
          </p:cNvPr>
          <p:cNvGrpSpPr/>
          <p:nvPr/>
        </p:nvGrpSpPr>
        <p:grpSpPr>
          <a:xfrm>
            <a:off x="977835" y="5238114"/>
            <a:ext cx="10199196" cy="657477"/>
            <a:chOff x="733376" y="3928585"/>
            <a:chExt cx="7649397" cy="493108"/>
          </a:xfrm>
        </p:grpSpPr>
        <p:sp>
          <p:nvSpPr>
            <p:cNvPr id="105" name="Freeform: Shape 104">
              <a:extLst>
                <a:ext uri="{FF2B5EF4-FFF2-40B4-BE49-F238E27FC236}">
                  <a16:creationId xmlns:a16="http://schemas.microsoft.com/office/drawing/2014/main" id="{4988667B-E9F3-7723-8F5D-2309040627F3}"/>
                </a:ext>
              </a:extLst>
            </p:cNvPr>
            <p:cNvSpPr/>
            <p:nvPr/>
          </p:nvSpPr>
          <p:spPr>
            <a:xfrm>
              <a:off x="733376" y="3982624"/>
              <a:ext cx="7649397" cy="6754"/>
            </a:xfrm>
            <a:custGeom>
              <a:avLst/>
              <a:gdLst>
                <a:gd name="connsiteX0" fmla="*/ 450 w 7649397"/>
                <a:gd name="connsiteY0" fmla="*/ 560 h 6754"/>
                <a:gd name="connsiteX1" fmla="*/ 7649848 w 7649397"/>
                <a:gd name="connsiteY1" fmla="*/ 560 h 6754"/>
              </a:gdLst>
              <a:ahLst/>
              <a:cxnLst>
                <a:cxn ang="0">
                  <a:pos x="connsiteX0" y="connsiteY0"/>
                </a:cxn>
                <a:cxn ang="0">
                  <a:pos x="connsiteX1" y="connsiteY1"/>
                </a:cxn>
              </a:cxnLst>
              <a:rect l="l" t="t" r="r" b="b"/>
              <a:pathLst>
                <a:path w="7649397" h="6754">
                  <a:moveTo>
                    <a:pt x="450" y="560"/>
                  </a:moveTo>
                  <a:lnTo>
                    <a:pt x="7649848" y="560"/>
                  </a:lnTo>
                </a:path>
              </a:pathLst>
            </a:custGeom>
            <a:ln w="28670" cap="flat">
              <a:solidFill>
                <a:srgbClr val="333333"/>
              </a:solidFill>
              <a:prstDash val="solid"/>
              <a:miter/>
            </a:ln>
          </p:spPr>
          <p:txBody>
            <a:bodyPr rtlCol="0" anchor="ctr"/>
            <a:lstStyle/>
            <a:p>
              <a:pPr algn="ctr"/>
              <a:endParaRPr lang="en-IN" sz="2133"/>
            </a:p>
          </p:txBody>
        </p:sp>
        <p:sp>
          <p:nvSpPr>
            <p:cNvPr id="106" name="Freeform: Shape 105">
              <a:extLst>
                <a:ext uri="{FF2B5EF4-FFF2-40B4-BE49-F238E27FC236}">
                  <a16:creationId xmlns:a16="http://schemas.microsoft.com/office/drawing/2014/main" id="{8B562292-DD6D-5F6F-E414-264E719FE766}"/>
                </a:ext>
              </a:extLst>
            </p:cNvPr>
            <p:cNvSpPr/>
            <p:nvPr/>
          </p:nvSpPr>
          <p:spPr>
            <a:xfrm>
              <a:off x="1421822" y="3928585"/>
              <a:ext cx="152987" cy="108078"/>
            </a:xfrm>
            <a:custGeom>
              <a:avLst/>
              <a:gdLst>
                <a:gd name="connsiteX0" fmla="*/ 153438 w 152987"/>
                <a:gd name="connsiteY0" fmla="*/ 54599 h 108078"/>
                <a:gd name="connsiteX1" fmla="*/ 76944 w 152987"/>
                <a:gd name="connsiteY1" fmla="*/ 108638 h 108078"/>
                <a:gd name="connsiteX2" fmla="*/ 450 w 152987"/>
                <a:gd name="connsiteY2" fmla="*/ 54599 h 108078"/>
                <a:gd name="connsiteX3" fmla="*/ 76944 w 152987"/>
                <a:gd name="connsiteY3" fmla="*/ 560 h 108078"/>
                <a:gd name="connsiteX4" fmla="*/ 153438 w 152987"/>
                <a:gd name="connsiteY4" fmla="*/ 54599 h 108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87" h="108078">
                  <a:moveTo>
                    <a:pt x="153438" y="54599"/>
                  </a:moveTo>
                  <a:cubicBezTo>
                    <a:pt x="153438" y="84444"/>
                    <a:pt x="119190" y="108638"/>
                    <a:pt x="76944" y="108638"/>
                  </a:cubicBezTo>
                  <a:cubicBezTo>
                    <a:pt x="34698" y="108638"/>
                    <a:pt x="450" y="84444"/>
                    <a:pt x="450" y="54599"/>
                  </a:cubicBezTo>
                  <a:cubicBezTo>
                    <a:pt x="450" y="24754"/>
                    <a:pt x="34698" y="560"/>
                    <a:pt x="76944" y="560"/>
                  </a:cubicBezTo>
                  <a:cubicBezTo>
                    <a:pt x="119190" y="560"/>
                    <a:pt x="153438" y="24754"/>
                    <a:pt x="153438" y="54599"/>
                  </a:cubicBezTo>
                  <a:close/>
                </a:path>
              </a:pathLst>
            </a:custGeom>
            <a:solidFill>
              <a:srgbClr val="0277BD"/>
            </a:solidFill>
            <a:ln w="9557" cap="flat">
              <a:noFill/>
              <a:prstDash val="solid"/>
              <a:miter/>
            </a:ln>
          </p:spPr>
          <p:txBody>
            <a:bodyPr rtlCol="0" anchor="ctr"/>
            <a:lstStyle/>
            <a:p>
              <a:pPr algn="ctr"/>
              <a:endParaRPr lang="en-IN" sz="2133"/>
            </a:p>
          </p:txBody>
        </p:sp>
        <p:sp>
          <p:nvSpPr>
            <p:cNvPr id="107" name="Freeform: Shape 106">
              <a:extLst>
                <a:ext uri="{FF2B5EF4-FFF2-40B4-BE49-F238E27FC236}">
                  <a16:creationId xmlns:a16="http://schemas.microsoft.com/office/drawing/2014/main" id="{FB2BF591-F9C2-EA46-3D44-D4053DE69EE4}"/>
                </a:ext>
              </a:extLst>
            </p:cNvPr>
            <p:cNvSpPr/>
            <p:nvPr/>
          </p:nvSpPr>
          <p:spPr>
            <a:xfrm>
              <a:off x="2951701" y="3928585"/>
              <a:ext cx="152987" cy="108078"/>
            </a:xfrm>
            <a:custGeom>
              <a:avLst/>
              <a:gdLst>
                <a:gd name="connsiteX0" fmla="*/ 153438 w 152987"/>
                <a:gd name="connsiteY0" fmla="*/ 54599 h 108078"/>
                <a:gd name="connsiteX1" fmla="*/ 76944 w 152987"/>
                <a:gd name="connsiteY1" fmla="*/ 108638 h 108078"/>
                <a:gd name="connsiteX2" fmla="*/ 450 w 152987"/>
                <a:gd name="connsiteY2" fmla="*/ 54599 h 108078"/>
                <a:gd name="connsiteX3" fmla="*/ 76944 w 152987"/>
                <a:gd name="connsiteY3" fmla="*/ 560 h 108078"/>
                <a:gd name="connsiteX4" fmla="*/ 153438 w 152987"/>
                <a:gd name="connsiteY4" fmla="*/ 54599 h 108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87" h="108078">
                  <a:moveTo>
                    <a:pt x="153438" y="54599"/>
                  </a:moveTo>
                  <a:cubicBezTo>
                    <a:pt x="153438" y="84444"/>
                    <a:pt x="119190" y="108638"/>
                    <a:pt x="76944" y="108638"/>
                  </a:cubicBezTo>
                  <a:cubicBezTo>
                    <a:pt x="34698" y="108638"/>
                    <a:pt x="450" y="84444"/>
                    <a:pt x="450" y="54599"/>
                  </a:cubicBezTo>
                  <a:cubicBezTo>
                    <a:pt x="450" y="24754"/>
                    <a:pt x="34698" y="560"/>
                    <a:pt x="76944" y="560"/>
                  </a:cubicBezTo>
                  <a:cubicBezTo>
                    <a:pt x="119190" y="560"/>
                    <a:pt x="153438" y="24754"/>
                    <a:pt x="153438" y="54599"/>
                  </a:cubicBezTo>
                  <a:close/>
                </a:path>
              </a:pathLst>
            </a:custGeom>
            <a:solidFill>
              <a:srgbClr val="F57C00"/>
            </a:solidFill>
            <a:ln w="9557" cap="flat">
              <a:noFill/>
              <a:prstDash val="solid"/>
              <a:miter/>
            </a:ln>
          </p:spPr>
          <p:txBody>
            <a:bodyPr rtlCol="0" anchor="ctr"/>
            <a:lstStyle/>
            <a:p>
              <a:pPr algn="ctr"/>
              <a:endParaRPr lang="en-IN" sz="2133"/>
            </a:p>
          </p:txBody>
        </p:sp>
        <p:sp>
          <p:nvSpPr>
            <p:cNvPr id="108" name="Freeform: Shape 107">
              <a:extLst>
                <a:ext uri="{FF2B5EF4-FFF2-40B4-BE49-F238E27FC236}">
                  <a16:creationId xmlns:a16="http://schemas.microsoft.com/office/drawing/2014/main" id="{93561D8C-44B8-E551-14D9-3CABCC18E53D}"/>
                </a:ext>
              </a:extLst>
            </p:cNvPr>
            <p:cNvSpPr/>
            <p:nvPr/>
          </p:nvSpPr>
          <p:spPr>
            <a:xfrm>
              <a:off x="4481581" y="3928585"/>
              <a:ext cx="152987" cy="108078"/>
            </a:xfrm>
            <a:custGeom>
              <a:avLst/>
              <a:gdLst>
                <a:gd name="connsiteX0" fmla="*/ 153438 w 152987"/>
                <a:gd name="connsiteY0" fmla="*/ 54599 h 108078"/>
                <a:gd name="connsiteX1" fmla="*/ 76944 w 152987"/>
                <a:gd name="connsiteY1" fmla="*/ 108638 h 108078"/>
                <a:gd name="connsiteX2" fmla="*/ 450 w 152987"/>
                <a:gd name="connsiteY2" fmla="*/ 54599 h 108078"/>
                <a:gd name="connsiteX3" fmla="*/ 76944 w 152987"/>
                <a:gd name="connsiteY3" fmla="*/ 560 h 108078"/>
                <a:gd name="connsiteX4" fmla="*/ 153438 w 152987"/>
                <a:gd name="connsiteY4" fmla="*/ 54599 h 108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87" h="108078">
                  <a:moveTo>
                    <a:pt x="153438" y="54599"/>
                  </a:moveTo>
                  <a:cubicBezTo>
                    <a:pt x="153438" y="84444"/>
                    <a:pt x="119190" y="108638"/>
                    <a:pt x="76944" y="108638"/>
                  </a:cubicBezTo>
                  <a:cubicBezTo>
                    <a:pt x="34698" y="108638"/>
                    <a:pt x="450" y="84444"/>
                    <a:pt x="450" y="54599"/>
                  </a:cubicBezTo>
                  <a:cubicBezTo>
                    <a:pt x="450" y="24754"/>
                    <a:pt x="34698" y="560"/>
                    <a:pt x="76944" y="560"/>
                  </a:cubicBezTo>
                  <a:cubicBezTo>
                    <a:pt x="119190" y="560"/>
                    <a:pt x="153438" y="24754"/>
                    <a:pt x="153438" y="54599"/>
                  </a:cubicBezTo>
                  <a:close/>
                </a:path>
              </a:pathLst>
            </a:custGeom>
            <a:solidFill>
              <a:srgbClr val="FF5722"/>
            </a:solidFill>
            <a:ln w="9557" cap="flat">
              <a:noFill/>
              <a:prstDash val="solid"/>
              <a:miter/>
            </a:ln>
          </p:spPr>
          <p:txBody>
            <a:bodyPr rtlCol="0" anchor="ctr"/>
            <a:lstStyle/>
            <a:p>
              <a:pPr algn="ctr"/>
              <a:endParaRPr lang="en-IN" sz="2133"/>
            </a:p>
          </p:txBody>
        </p:sp>
        <p:sp>
          <p:nvSpPr>
            <p:cNvPr id="109" name="Freeform: Shape 108">
              <a:extLst>
                <a:ext uri="{FF2B5EF4-FFF2-40B4-BE49-F238E27FC236}">
                  <a16:creationId xmlns:a16="http://schemas.microsoft.com/office/drawing/2014/main" id="{BA80D2F2-80FC-9F4D-BCA9-BB51374B4401}"/>
                </a:ext>
              </a:extLst>
            </p:cNvPr>
            <p:cNvSpPr/>
            <p:nvPr/>
          </p:nvSpPr>
          <p:spPr>
            <a:xfrm>
              <a:off x="6011460" y="3928585"/>
              <a:ext cx="152987" cy="108078"/>
            </a:xfrm>
            <a:custGeom>
              <a:avLst/>
              <a:gdLst>
                <a:gd name="connsiteX0" fmla="*/ 153438 w 152987"/>
                <a:gd name="connsiteY0" fmla="*/ 54599 h 108078"/>
                <a:gd name="connsiteX1" fmla="*/ 76944 w 152987"/>
                <a:gd name="connsiteY1" fmla="*/ 108638 h 108078"/>
                <a:gd name="connsiteX2" fmla="*/ 450 w 152987"/>
                <a:gd name="connsiteY2" fmla="*/ 54599 h 108078"/>
                <a:gd name="connsiteX3" fmla="*/ 76944 w 152987"/>
                <a:gd name="connsiteY3" fmla="*/ 560 h 108078"/>
                <a:gd name="connsiteX4" fmla="*/ 153438 w 152987"/>
                <a:gd name="connsiteY4" fmla="*/ 54599 h 108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87" h="108078">
                  <a:moveTo>
                    <a:pt x="153438" y="54599"/>
                  </a:moveTo>
                  <a:cubicBezTo>
                    <a:pt x="153438" y="84444"/>
                    <a:pt x="119190" y="108638"/>
                    <a:pt x="76944" y="108638"/>
                  </a:cubicBezTo>
                  <a:cubicBezTo>
                    <a:pt x="34698" y="108638"/>
                    <a:pt x="450" y="84444"/>
                    <a:pt x="450" y="54599"/>
                  </a:cubicBezTo>
                  <a:cubicBezTo>
                    <a:pt x="450" y="24754"/>
                    <a:pt x="34698" y="560"/>
                    <a:pt x="76944" y="560"/>
                  </a:cubicBezTo>
                  <a:cubicBezTo>
                    <a:pt x="119190" y="560"/>
                    <a:pt x="153438" y="24754"/>
                    <a:pt x="153438" y="54599"/>
                  </a:cubicBezTo>
                  <a:close/>
                </a:path>
              </a:pathLst>
            </a:custGeom>
            <a:solidFill>
              <a:srgbClr val="E64A19"/>
            </a:solidFill>
            <a:ln w="9557" cap="flat">
              <a:noFill/>
              <a:prstDash val="solid"/>
              <a:miter/>
            </a:ln>
          </p:spPr>
          <p:txBody>
            <a:bodyPr rtlCol="0" anchor="ctr"/>
            <a:lstStyle/>
            <a:p>
              <a:pPr algn="ctr"/>
              <a:endParaRPr lang="en-IN" sz="2133"/>
            </a:p>
          </p:txBody>
        </p:sp>
        <p:sp>
          <p:nvSpPr>
            <p:cNvPr id="110" name="Freeform: Shape 109">
              <a:extLst>
                <a:ext uri="{FF2B5EF4-FFF2-40B4-BE49-F238E27FC236}">
                  <a16:creationId xmlns:a16="http://schemas.microsoft.com/office/drawing/2014/main" id="{41DC478A-EBB7-3707-945A-F271F331AC68}"/>
                </a:ext>
              </a:extLst>
            </p:cNvPr>
            <p:cNvSpPr/>
            <p:nvPr/>
          </p:nvSpPr>
          <p:spPr>
            <a:xfrm>
              <a:off x="7541339" y="3928585"/>
              <a:ext cx="152987" cy="108078"/>
            </a:xfrm>
            <a:custGeom>
              <a:avLst/>
              <a:gdLst>
                <a:gd name="connsiteX0" fmla="*/ 153438 w 152987"/>
                <a:gd name="connsiteY0" fmla="*/ 54599 h 108078"/>
                <a:gd name="connsiteX1" fmla="*/ 76944 w 152987"/>
                <a:gd name="connsiteY1" fmla="*/ 108638 h 108078"/>
                <a:gd name="connsiteX2" fmla="*/ 450 w 152987"/>
                <a:gd name="connsiteY2" fmla="*/ 54599 h 108078"/>
                <a:gd name="connsiteX3" fmla="*/ 76944 w 152987"/>
                <a:gd name="connsiteY3" fmla="*/ 560 h 108078"/>
                <a:gd name="connsiteX4" fmla="*/ 153438 w 152987"/>
                <a:gd name="connsiteY4" fmla="*/ 54599 h 108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87" h="108078">
                  <a:moveTo>
                    <a:pt x="153438" y="54599"/>
                  </a:moveTo>
                  <a:cubicBezTo>
                    <a:pt x="153438" y="84444"/>
                    <a:pt x="119190" y="108638"/>
                    <a:pt x="76944" y="108638"/>
                  </a:cubicBezTo>
                  <a:cubicBezTo>
                    <a:pt x="34698" y="108638"/>
                    <a:pt x="450" y="84444"/>
                    <a:pt x="450" y="54599"/>
                  </a:cubicBezTo>
                  <a:cubicBezTo>
                    <a:pt x="450" y="24754"/>
                    <a:pt x="34698" y="560"/>
                    <a:pt x="76944" y="560"/>
                  </a:cubicBezTo>
                  <a:cubicBezTo>
                    <a:pt x="119190" y="560"/>
                    <a:pt x="153438" y="24754"/>
                    <a:pt x="153438" y="54599"/>
                  </a:cubicBezTo>
                  <a:close/>
                </a:path>
              </a:pathLst>
            </a:custGeom>
            <a:solidFill>
              <a:srgbClr val="4CAF50"/>
            </a:solidFill>
            <a:ln w="9557" cap="flat">
              <a:noFill/>
              <a:prstDash val="solid"/>
              <a:miter/>
            </a:ln>
          </p:spPr>
          <p:txBody>
            <a:bodyPr rtlCol="0" anchor="ctr"/>
            <a:lstStyle/>
            <a:p>
              <a:pPr algn="ctr"/>
              <a:endParaRPr lang="en-IN" sz="2133"/>
            </a:p>
          </p:txBody>
        </p:sp>
        <p:sp>
          <p:nvSpPr>
            <p:cNvPr id="111" name="Freeform: Shape 110">
              <a:extLst>
                <a:ext uri="{FF2B5EF4-FFF2-40B4-BE49-F238E27FC236}">
                  <a16:creationId xmlns:a16="http://schemas.microsoft.com/office/drawing/2014/main" id="{92CF56AB-A98C-1477-01ED-28105773A1E5}"/>
                </a:ext>
              </a:extLst>
            </p:cNvPr>
            <p:cNvSpPr/>
            <p:nvPr/>
          </p:nvSpPr>
          <p:spPr>
            <a:xfrm>
              <a:off x="1498316" y="3982624"/>
              <a:ext cx="9561" cy="168872"/>
            </a:xfrm>
            <a:custGeom>
              <a:avLst/>
              <a:gdLst>
                <a:gd name="connsiteX0" fmla="*/ 450 w 9561"/>
                <a:gd name="connsiteY0" fmla="*/ 560 h 168872"/>
                <a:gd name="connsiteX1" fmla="*/ 450 w 9561"/>
                <a:gd name="connsiteY1" fmla="*/ 169433 h 168872"/>
              </a:gdLst>
              <a:ahLst/>
              <a:cxnLst>
                <a:cxn ang="0">
                  <a:pos x="connsiteX0" y="connsiteY0"/>
                </a:cxn>
                <a:cxn ang="0">
                  <a:pos x="connsiteX1" y="connsiteY1"/>
                </a:cxn>
              </a:cxnLst>
              <a:rect l="l" t="t" r="r" b="b"/>
              <a:pathLst>
                <a:path w="9561" h="168872">
                  <a:moveTo>
                    <a:pt x="450" y="560"/>
                  </a:moveTo>
                  <a:lnTo>
                    <a:pt x="450" y="169433"/>
                  </a:lnTo>
                </a:path>
              </a:pathLst>
            </a:custGeom>
            <a:ln w="9557" cap="flat">
              <a:solidFill>
                <a:srgbClr val="333333"/>
              </a:solidFill>
              <a:custDash>
                <a:ds d="225000" sp="225000"/>
              </a:custDash>
              <a:miter/>
            </a:ln>
          </p:spPr>
          <p:txBody>
            <a:bodyPr rtlCol="0" anchor="ctr"/>
            <a:lstStyle/>
            <a:p>
              <a:pPr algn="ctr"/>
              <a:endParaRPr lang="en-IN" sz="2133"/>
            </a:p>
          </p:txBody>
        </p:sp>
        <p:sp>
          <p:nvSpPr>
            <p:cNvPr id="112" name="Freeform: Shape 111">
              <a:extLst>
                <a:ext uri="{FF2B5EF4-FFF2-40B4-BE49-F238E27FC236}">
                  <a16:creationId xmlns:a16="http://schemas.microsoft.com/office/drawing/2014/main" id="{C93980CE-0348-D106-77CF-C144ED38333E}"/>
                </a:ext>
              </a:extLst>
            </p:cNvPr>
            <p:cNvSpPr/>
            <p:nvPr/>
          </p:nvSpPr>
          <p:spPr>
            <a:xfrm>
              <a:off x="924611" y="4151497"/>
              <a:ext cx="1147409" cy="270196"/>
            </a:xfrm>
            <a:custGeom>
              <a:avLst/>
              <a:gdLst>
                <a:gd name="connsiteX0" fmla="*/ 1100051 w 1147409"/>
                <a:gd name="connsiteY0" fmla="*/ 560 h 270196"/>
                <a:gd name="connsiteX1" fmla="*/ 1147860 w 1147409"/>
                <a:gd name="connsiteY1" fmla="*/ 34335 h 270196"/>
                <a:gd name="connsiteX2" fmla="*/ 1147860 w 1147409"/>
                <a:gd name="connsiteY2" fmla="*/ 236982 h 270196"/>
                <a:gd name="connsiteX3" fmla="*/ 1100051 w 1147409"/>
                <a:gd name="connsiteY3" fmla="*/ 270756 h 270196"/>
                <a:gd name="connsiteX4" fmla="*/ 48259 w 1147409"/>
                <a:gd name="connsiteY4" fmla="*/ 270756 h 270196"/>
                <a:gd name="connsiteX5" fmla="*/ 450 w 1147409"/>
                <a:gd name="connsiteY5" fmla="*/ 236982 h 270196"/>
                <a:gd name="connsiteX6" fmla="*/ 450 w 1147409"/>
                <a:gd name="connsiteY6" fmla="*/ 34335 h 270196"/>
                <a:gd name="connsiteX7" fmla="*/ 48259 w 1147409"/>
                <a:gd name="connsiteY7" fmla="*/ 560 h 27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7409" h="270196">
                  <a:moveTo>
                    <a:pt x="1100051" y="560"/>
                  </a:moveTo>
                  <a:cubicBezTo>
                    <a:pt x="1126455" y="560"/>
                    <a:pt x="1147860" y="15681"/>
                    <a:pt x="1147860" y="34335"/>
                  </a:cubicBezTo>
                  <a:lnTo>
                    <a:pt x="1147860" y="236982"/>
                  </a:lnTo>
                  <a:cubicBezTo>
                    <a:pt x="1147860" y="255635"/>
                    <a:pt x="1126455" y="270756"/>
                    <a:pt x="1100051" y="270756"/>
                  </a:cubicBezTo>
                  <a:lnTo>
                    <a:pt x="48259" y="270756"/>
                  </a:lnTo>
                  <a:cubicBezTo>
                    <a:pt x="21855" y="270756"/>
                    <a:pt x="450" y="255635"/>
                    <a:pt x="450" y="236982"/>
                  </a:cubicBezTo>
                  <a:lnTo>
                    <a:pt x="450" y="34335"/>
                  </a:lnTo>
                  <a:cubicBezTo>
                    <a:pt x="450" y="15681"/>
                    <a:pt x="21855" y="560"/>
                    <a:pt x="48259" y="560"/>
                  </a:cubicBezTo>
                  <a:close/>
                </a:path>
              </a:pathLst>
            </a:custGeom>
            <a:solidFill>
              <a:srgbClr val="E3F2FD"/>
            </a:solidFill>
            <a:ln w="19114" cap="flat">
              <a:solidFill>
                <a:srgbClr val="0277BD"/>
              </a:solidFill>
              <a:prstDash val="solid"/>
              <a:miter/>
            </a:ln>
          </p:spPr>
          <p:txBody>
            <a:bodyPr rtlCol="0" anchor="ctr"/>
            <a:lstStyle/>
            <a:p>
              <a:pPr algn="ctr"/>
              <a:endParaRPr lang="en-IN" sz="2133"/>
            </a:p>
          </p:txBody>
        </p:sp>
        <p:sp>
          <p:nvSpPr>
            <p:cNvPr id="113" name="TextBox 112">
              <a:extLst>
                <a:ext uri="{FF2B5EF4-FFF2-40B4-BE49-F238E27FC236}">
                  <a16:creationId xmlns:a16="http://schemas.microsoft.com/office/drawing/2014/main" id="{6FD316B2-2807-3A34-D17A-0895AA30FD9B}"/>
                </a:ext>
              </a:extLst>
            </p:cNvPr>
            <p:cNvSpPr txBox="1"/>
            <p:nvPr/>
          </p:nvSpPr>
          <p:spPr>
            <a:xfrm>
              <a:off x="1078729" y="4166571"/>
              <a:ext cx="839172" cy="107674"/>
            </a:xfrm>
            <a:prstGeom prst="rect">
              <a:avLst/>
            </a:prstGeom>
            <a:noFill/>
            <a:ln>
              <a:noFill/>
            </a:ln>
          </p:spPr>
          <p:txBody>
            <a:bodyPr wrap="none" lIns="0" tIns="0" rIns="0" bIns="0" rtlCol="0">
              <a:spAutoFit/>
            </a:bodyPr>
            <a:lstStyle/>
            <a:p>
              <a:pPr algn="ctr" defTabSz="239994">
                <a:tabLst>
                  <a:tab pos="239994" algn="l"/>
                </a:tabLst>
              </a:pPr>
              <a:r>
                <a:rPr lang="en-IN" sz="933" b="1" dirty="0">
                  <a:ln/>
                  <a:solidFill>
                    <a:srgbClr val="0277BD"/>
                  </a:solidFill>
                  <a:latin typeface="Arial"/>
                  <a:cs typeface="Arial"/>
                  <a:sym typeface="Arial"/>
                  <a:rtl val="0"/>
                </a:rPr>
                <a:t>Configure Event B1</a:t>
              </a:r>
            </a:p>
          </p:txBody>
        </p:sp>
        <p:sp>
          <p:nvSpPr>
            <p:cNvPr id="114" name="TextBox 113">
              <a:extLst>
                <a:ext uri="{FF2B5EF4-FFF2-40B4-BE49-F238E27FC236}">
                  <a16:creationId xmlns:a16="http://schemas.microsoft.com/office/drawing/2014/main" id="{21093810-2691-F9F9-50F1-E15B2884BBD1}"/>
                </a:ext>
              </a:extLst>
            </p:cNvPr>
            <p:cNvSpPr txBox="1"/>
            <p:nvPr/>
          </p:nvSpPr>
          <p:spPr>
            <a:xfrm>
              <a:off x="1089550" y="4281404"/>
              <a:ext cx="817532" cy="92333"/>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0277BD"/>
                  </a:solidFill>
                  <a:latin typeface="Arial"/>
                  <a:cs typeface="Arial"/>
                  <a:sym typeface="Arial"/>
                  <a:rtl val="0"/>
                </a:rPr>
                <a:t>Threshold_B1: -90 dBm</a:t>
              </a:r>
            </a:p>
          </p:txBody>
        </p:sp>
        <p:sp>
          <p:nvSpPr>
            <p:cNvPr id="115" name="Freeform: Shape 114">
              <a:extLst>
                <a:ext uri="{FF2B5EF4-FFF2-40B4-BE49-F238E27FC236}">
                  <a16:creationId xmlns:a16="http://schemas.microsoft.com/office/drawing/2014/main" id="{AEEC5AD6-F550-88EE-B53B-A9E74122E6AD}"/>
                </a:ext>
              </a:extLst>
            </p:cNvPr>
            <p:cNvSpPr/>
            <p:nvPr/>
          </p:nvSpPr>
          <p:spPr>
            <a:xfrm>
              <a:off x="3028195" y="3982624"/>
              <a:ext cx="9561" cy="168872"/>
            </a:xfrm>
            <a:custGeom>
              <a:avLst/>
              <a:gdLst>
                <a:gd name="connsiteX0" fmla="*/ 450 w 9561"/>
                <a:gd name="connsiteY0" fmla="*/ 560 h 168872"/>
                <a:gd name="connsiteX1" fmla="*/ 450 w 9561"/>
                <a:gd name="connsiteY1" fmla="*/ 169433 h 168872"/>
              </a:gdLst>
              <a:ahLst/>
              <a:cxnLst>
                <a:cxn ang="0">
                  <a:pos x="connsiteX0" y="connsiteY0"/>
                </a:cxn>
                <a:cxn ang="0">
                  <a:pos x="connsiteX1" y="connsiteY1"/>
                </a:cxn>
              </a:cxnLst>
              <a:rect l="l" t="t" r="r" b="b"/>
              <a:pathLst>
                <a:path w="9561" h="168872">
                  <a:moveTo>
                    <a:pt x="450" y="560"/>
                  </a:moveTo>
                  <a:lnTo>
                    <a:pt x="450" y="169433"/>
                  </a:lnTo>
                </a:path>
              </a:pathLst>
            </a:custGeom>
            <a:ln w="9557" cap="flat">
              <a:solidFill>
                <a:srgbClr val="333333"/>
              </a:solidFill>
              <a:custDash>
                <a:ds d="225000" sp="225000"/>
              </a:custDash>
              <a:miter/>
            </a:ln>
          </p:spPr>
          <p:txBody>
            <a:bodyPr rtlCol="0" anchor="ctr"/>
            <a:lstStyle/>
            <a:p>
              <a:pPr algn="ctr"/>
              <a:endParaRPr lang="en-IN" sz="2133"/>
            </a:p>
          </p:txBody>
        </p:sp>
        <p:sp>
          <p:nvSpPr>
            <p:cNvPr id="116" name="Freeform: Shape 115">
              <a:extLst>
                <a:ext uri="{FF2B5EF4-FFF2-40B4-BE49-F238E27FC236}">
                  <a16:creationId xmlns:a16="http://schemas.microsoft.com/office/drawing/2014/main" id="{849D2350-5D0E-44F4-9C83-9F5409B5D6F9}"/>
                </a:ext>
              </a:extLst>
            </p:cNvPr>
            <p:cNvSpPr/>
            <p:nvPr/>
          </p:nvSpPr>
          <p:spPr>
            <a:xfrm>
              <a:off x="2454490" y="4151497"/>
              <a:ext cx="1147409" cy="270196"/>
            </a:xfrm>
            <a:custGeom>
              <a:avLst/>
              <a:gdLst>
                <a:gd name="connsiteX0" fmla="*/ 1100051 w 1147409"/>
                <a:gd name="connsiteY0" fmla="*/ 560 h 270196"/>
                <a:gd name="connsiteX1" fmla="*/ 1147860 w 1147409"/>
                <a:gd name="connsiteY1" fmla="*/ 34335 h 270196"/>
                <a:gd name="connsiteX2" fmla="*/ 1147860 w 1147409"/>
                <a:gd name="connsiteY2" fmla="*/ 236982 h 270196"/>
                <a:gd name="connsiteX3" fmla="*/ 1100051 w 1147409"/>
                <a:gd name="connsiteY3" fmla="*/ 270756 h 270196"/>
                <a:gd name="connsiteX4" fmla="*/ 48259 w 1147409"/>
                <a:gd name="connsiteY4" fmla="*/ 270756 h 270196"/>
                <a:gd name="connsiteX5" fmla="*/ 450 w 1147409"/>
                <a:gd name="connsiteY5" fmla="*/ 236982 h 270196"/>
                <a:gd name="connsiteX6" fmla="*/ 450 w 1147409"/>
                <a:gd name="connsiteY6" fmla="*/ 34335 h 270196"/>
                <a:gd name="connsiteX7" fmla="*/ 48259 w 1147409"/>
                <a:gd name="connsiteY7" fmla="*/ 560 h 27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7409" h="270196">
                  <a:moveTo>
                    <a:pt x="1100051" y="560"/>
                  </a:moveTo>
                  <a:cubicBezTo>
                    <a:pt x="1126455" y="560"/>
                    <a:pt x="1147860" y="15681"/>
                    <a:pt x="1147860" y="34335"/>
                  </a:cubicBezTo>
                  <a:lnTo>
                    <a:pt x="1147860" y="236982"/>
                  </a:lnTo>
                  <a:cubicBezTo>
                    <a:pt x="1147860" y="255635"/>
                    <a:pt x="1126455" y="270756"/>
                    <a:pt x="1100051" y="270756"/>
                  </a:cubicBezTo>
                  <a:lnTo>
                    <a:pt x="48259" y="270756"/>
                  </a:lnTo>
                  <a:cubicBezTo>
                    <a:pt x="21855" y="270756"/>
                    <a:pt x="450" y="255635"/>
                    <a:pt x="450" y="236982"/>
                  </a:cubicBezTo>
                  <a:lnTo>
                    <a:pt x="450" y="34335"/>
                  </a:lnTo>
                  <a:cubicBezTo>
                    <a:pt x="450" y="15681"/>
                    <a:pt x="21855" y="560"/>
                    <a:pt x="48259" y="560"/>
                  </a:cubicBezTo>
                  <a:close/>
                </a:path>
              </a:pathLst>
            </a:custGeom>
            <a:solidFill>
              <a:srgbClr val="FFF3E0"/>
            </a:solidFill>
            <a:ln w="19114" cap="flat">
              <a:solidFill>
                <a:srgbClr val="F57C00"/>
              </a:solidFill>
              <a:prstDash val="solid"/>
              <a:miter/>
            </a:ln>
          </p:spPr>
          <p:txBody>
            <a:bodyPr rtlCol="0" anchor="ctr"/>
            <a:lstStyle/>
            <a:p>
              <a:pPr algn="ctr"/>
              <a:endParaRPr lang="en-IN" sz="2133"/>
            </a:p>
          </p:txBody>
        </p:sp>
        <p:sp>
          <p:nvSpPr>
            <p:cNvPr id="117" name="TextBox 116">
              <a:extLst>
                <a:ext uri="{FF2B5EF4-FFF2-40B4-BE49-F238E27FC236}">
                  <a16:creationId xmlns:a16="http://schemas.microsoft.com/office/drawing/2014/main" id="{BD2FDBA2-BE79-6B32-C85D-301DF418CB00}"/>
                </a:ext>
              </a:extLst>
            </p:cNvPr>
            <p:cNvSpPr txBox="1"/>
            <p:nvPr/>
          </p:nvSpPr>
          <p:spPr>
            <a:xfrm>
              <a:off x="2519041" y="4166571"/>
              <a:ext cx="1018308" cy="107674"/>
            </a:xfrm>
            <a:prstGeom prst="rect">
              <a:avLst/>
            </a:prstGeom>
            <a:noFill/>
            <a:ln>
              <a:noFill/>
            </a:ln>
          </p:spPr>
          <p:txBody>
            <a:bodyPr wrap="none" lIns="0" tIns="0" rIns="0" bIns="0" rtlCol="0">
              <a:spAutoFit/>
            </a:bodyPr>
            <a:lstStyle/>
            <a:p>
              <a:pPr algn="ctr" defTabSz="239994">
                <a:tabLst>
                  <a:tab pos="239994" algn="l"/>
                </a:tabLst>
              </a:pPr>
              <a:r>
                <a:rPr lang="en-IN" sz="933" b="1" dirty="0">
                  <a:ln/>
                  <a:solidFill>
                    <a:srgbClr val="F57C00"/>
                  </a:solidFill>
                  <a:latin typeface="Arial"/>
                  <a:cs typeface="Arial"/>
                  <a:sym typeface="Arial"/>
                  <a:rtl val="0"/>
                </a:rPr>
                <a:t>Inter-RAT Measurement</a:t>
              </a:r>
            </a:p>
          </p:txBody>
        </p:sp>
        <p:sp>
          <p:nvSpPr>
            <p:cNvPr id="118" name="TextBox 117">
              <a:extLst>
                <a:ext uri="{FF2B5EF4-FFF2-40B4-BE49-F238E27FC236}">
                  <a16:creationId xmlns:a16="http://schemas.microsoft.com/office/drawing/2014/main" id="{1D180D37-AC2F-BFEF-2DFE-A6F2EA91519A}"/>
                </a:ext>
              </a:extLst>
            </p:cNvPr>
            <p:cNvSpPr txBox="1"/>
            <p:nvPr/>
          </p:nvSpPr>
          <p:spPr>
            <a:xfrm>
              <a:off x="2624840" y="4281404"/>
              <a:ext cx="806711" cy="92333"/>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F57C00"/>
                  </a:solidFill>
                  <a:latin typeface="Arial"/>
                  <a:cs typeface="Arial"/>
                  <a:sym typeface="Arial"/>
                  <a:rtl val="0"/>
                </a:rPr>
                <a:t>UE measures LTE cells</a:t>
              </a:r>
            </a:p>
          </p:txBody>
        </p:sp>
        <p:sp>
          <p:nvSpPr>
            <p:cNvPr id="119" name="Freeform: Shape 118">
              <a:extLst>
                <a:ext uri="{FF2B5EF4-FFF2-40B4-BE49-F238E27FC236}">
                  <a16:creationId xmlns:a16="http://schemas.microsoft.com/office/drawing/2014/main" id="{9C2F1472-B30C-9737-7B06-20352F98C6EB}"/>
                </a:ext>
              </a:extLst>
            </p:cNvPr>
            <p:cNvSpPr/>
            <p:nvPr/>
          </p:nvSpPr>
          <p:spPr>
            <a:xfrm>
              <a:off x="4558075" y="3982624"/>
              <a:ext cx="9561" cy="168872"/>
            </a:xfrm>
            <a:custGeom>
              <a:avLst/>
              <a:gdLst>
                <a:gd name="connsiteX0" fmla="*/ 450 w 9561"/>
                <a:gd name="connsiteY0" fmla="*/ 560 h 168872"/>
                <a:gd name="connsiteX1" fmla="*/ 450 w 9561"/>
                <a:gd name="connsiteY1" fmla="*/ 169433 h 168872"/>
              </a:gdLst>
              <a:ahLst/>
              <a:cxnLst>
                <a:cxn ang="0">
                  <a:pos x="connsiteX0" y="connsiteY0"/>
                </a:cxn>
                <a:cxn ang="0">
                  <a:pos x="connsiteX1" y="connsiteY1"/>
                </a:cxn>
              </a:cxnLst>
              <a:rect l="l" t="t" r="r" b="b"/>
              <a:pathLst>
                <a:path w="9561" h="168872">
                  <a:moveTo>
                    <a:pt x="450" y="560"/>
                  </a:moveTo>
                  <a:lnTo>
                    <a:pt x="450" y="169433"/>
                  </a:lnTo>
                </a:path>
              </a:pathLst>
            </a:custGeom>
            <a:ln w="9557" cap="flat">
              <a:solidFill>
                <a:srgbClr val="333333"/>
              </a:solidFill>
              <a:custDash>
                <a:ds d="225000" sp="225000"/>
              </a:custDash>
              <a:miter/>
            </a:ln>
          </p:spPr>
          <p:txBody>
            <a:bodyPr rtlCol="0" anchor="ctr"/>
            <a:lstStyle/>
            <a:p>
              <a:pPr algn="ctr"/>
              <a:endParaRPr lang="en-IN" sz="2133"/>
            </a:p>
          </p:txBody>
        </p:sp>
        <p:sp>
          <p:nvSpPr>
            <p:cNvPr id="120" name="Freeform: Shape 119">
              <a:extLst>
                <a:ext uri="{FF2B5EF4-FFF2-40B4-BE49-F238E27FC236}">
                  <a16:creationId xmlns:a16="http://schemas.microsoft.com/office/drawing/2014/main" id="{36A8A011-76C1-14F3-4F00-D7FD93C93980}"/>
                </a:ext>
              </a:extLst>
            </p:cNvPr>
            <p:cNvSpPr/>
            <p:nvPr/>
          </p:nvSpPr>
          <p:spPr>
            <a:xfrm>
              <a:off x="3984370" y="4151497"/>
              <a:ext cx="1147409" cy="270196"/>
            </a:xfrm>
            <a:custGeom>
              <a:avLst/>
              <a:gdLst>
                <a:gd name="connsiteX0" fmla="*/ 1100051 w 1147409"/>
                <a:gd name="connsiteY0" fmla="*/ 560 h 270196"/>
                <a:gd name="connsiteX1" fmla="*/ 1147860 w 1147409"/>
                <a:gd name="connsiteY1" fmla="*/ 34335 h 270196"/>
                <a:gd name="connsiteX2" fmla="*/ 1147860 w 1147409"/>
                <a:gd name="connsiteY2" fmla="*/ 236982 h 270196"/>
                <a:gd name="connsiteX3" fmla="*/ 1100051 w 1147409"/>
                <a:gd name="connsiteY3" fmla="*/ 270756 h 270196"/>
                <a:gd name="connsiteX4" fmla="*/ 48259 w 1147409"/>
                <a:gd name="connsiteY4" fmla="*/ 270756 h 270196"/>
                <a:gd name="connsiteX5" fmla="*/ 450 w 1147409"/>
                <a:gd name="connsiteY5" fmla="*/ 236982 h 270196"/>
                <a:gd name="connsiteX6" fmla="*/ 450 w 1147409"/>
                <a:gd name="connsiteY6" fmla="*/ 34335 h 270196"/>
                <a:gd name="connsiteX7" fmla="*/ 48259 w 1147409"/>
                <a:gd name="connsiteY7" fmla="*/ 560 h 27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7409" h="270196">
                  <a:moveTo>
                    <a:pt x="1100051" y="560"/>
                  </a:moveTo>
                  <a:cubicBezTo>
                    <a:pt x="1126455" y="560"/>
                    <a:pt x="1147860" y="15681"/>
                    <a:pt x="1147860" y="34335"/>
                  </a:cubicBezTo>
                  <a:lnTo>
                    <a:pt x="1147860" y="236982"/>
                  </a:lnTo>
                  <a:cubicBezTo>
                    <a:pt x="1147860" y="255635"/>
                    <a:pt x="1126455" y="270756"/>
                    <a:pt x="1100051" y="270756"/>
                  </a:cubicBezTo>
                  <a:lnTo>
                    <a:pt x="48259" y="270756"/>
                  </a:lnTo>
                  <a:cubicBezTo>
                    <a:pt x="21855" y="270756"/>
                    <a:pt x="450" y="255635"/>
                    <a:pt x="450" y="236982"/>
                  </a:cubicBezTo>
                  <a:lnTo>
                    <a:pt x="450" y="34335"/>
                  </a:lnTo>
                  <a:cubicBezTo>
                    <a:pt x="450" y="15681"/>
                    <a:pt x="21855" y="560"/>
                    <a:pt x="48259" y="560"/>
                  </a:cubicBezTo>
                  <a:close/>
                </a:path>
              </a:pathLst>
            </a:custGeom>
            <a:solidFill>
              <a:srgbClr val="FFF3E0"/>
            </a:solidFill>
            <a:ln w="19114" cap="flat">
              <a:solidFill>
                <a:srgbClr val="FF5722"/>
              </a:solidFill>
              <a:prstDash val="solid"/>
              <a:miter/>
            </a:ln>
          </p:spPr>
          <p:txBody>
            <a:bodyPr rtlCol="0" anchor="ctr"/>
            <a:lstStyle/>
            <a:p>
              <a:pPr algn="ctr"/>
              <a:endParaRPr lang="en-IN" sz="2133"/>
            </a:p>
          </p:txBody>
        </p:sp>
        <p:sp>
          <p:nvSpPr>
            <p:cNvPr id="121" name="TextBox 120">
              <a:extLst>
                <a:ext uri="{FF2B5EF4-FFF2-40B4-BE49-F238E27FC236}">
                  <a16:creationId xmlns:a16="http://schemas.microsoft.com/office/drawing/2014/main" id="{6E030E37-F378-F453-2304-D55C0A45AF3E}"/>
                </a:ext>
              </a:extLst>
            </p:cNvPr>
            <p:cNvSpPr txBox="1"/>
            <p:nvPr/>
          </p:nvSpPr>
          <p:spPr>
            <a:xfrm>
              <a:off x="4202207" y="4166571"/>
              <a:ext cx="711734" cy="107674"/>
            </a:xfrm>
            <a:prstGeom prst="rect">
              <a:avLst/>
            </a:prstGeom>
            <a:noFill/>
            <a:ln>
              <a:noFill/>
            </a:ln>
          </p:spPr>
          <p:txBody>
            <a:bodyPr wrap="none" lIns="0" tIns="0" rIns="0" bIns="0" rtlCol="0">
              <a:spAutoFit/>
            </a:bodyPr>
            <a:lstStyle/>
            <a:p>
              <a:pPr algn="ctr" defTabSz="239994">
                <a:tabLst>
                  <a:tab pos="239994" algn="l"/>
                </a:tabLst>
              </a:pPr>
              <a:r>
                <a:rPr lang="en-IN" sz="933" b="1" dirty="0">
                  <a:ln/>
                  <a:solidFill>
                    <a:srgbClr val="FF5722"/>
                  </a:solidFill>
                  <a:latin typeface="Arial"/>
                  <a:cs typeface="Arial"/>
                  <a:sym typeface="Arial"/>
                  <a:rtl val="0"/>
                </a:rPr>
                <a:t>LTE &gt; Threshold</a:t>
              </a:r>
            </a:p>
          </p:txBody>
        </p:sp>
        <p:sp>
          <p:nvSpPr>
            <p:cNvPr id="122" name="TextBox 121">
              <a:extLst>
                <a:ext uri="{FF2B5EF4-FFF2-40B4-BE49-F238E27FC236}">
                  <a16:creationId xmlns:a16="http://schemas.microsoft.com/office/drawing/2014/main" id="{432030E2-5621-35A0-F2F9-32545EA327AF}"/>
                </a:ext>
              </a:extLst>
            </p:cNvPr>
            <p:cNvSpPr txBox="1"/>
            <p:nvPr/>
          </p:nvSpPr>
          <p:spPr>
            <a:xfrm>
              <a:off x="4222044" y="4281404"/>
              <a:ext cx="672059" cy="92333"/>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FF5722"/>
                  </a:solidFill>
                  <a:latin typeface="Arial"/>
                  <a:cs typeface="Arial"/>
                  <a:sym typeface="Arial"/>
                  <a:rtl val="0"/>
                </a:rPr>
                <a:t>-87 dBm &gt; -90 dBm</a:t>
              </a:r>
            </a:p>
          </p:txBody>
        </p:sp>
        <p:sp>
          <p:nvSpPr>
            <p:cNvPr id="123" name="Freeform: Shape 122">
              <a:extLst>
                <a:ext uri="{FF2B5EF4-FFF2-40B4-BE49-F238E27FC236}">
                  <a16:creationId xmlns:a16="http://schemas.microsoft.com/office/drawing/2014/main" id="{5123F5EF-EE22-9D86-272E-1E2BC2B430C3}"/>
                </a:ext>
              </a:extLst>
            </p:cNvPr>
            <p:cNvSpPr/>
            <p:nvPr/>
          </p:nvSpPr>
          <p:spPr>
            <a:xfrm>
              <a:off x="6087954" y="3982624"/>
              <a:ext cx="9561" cy="168872"/>
            </a:xfrm>
            <a:custGeom>
              <a:avLst/>
              <a:gdLst>
                <a:gd name="connsiteX0" fmla="*/ 450 w 9561"/>
                <a:gd name="connsiteY0" fmla="*/ 560 h 168872"/>
                <a:gd name="connsiteX1" fmla="*/ 450 w 9561"/>
                <a:gd name="connsiteY1" fmla="*/ 169433 h 168872"/>
              </a:gdLst>
              <a:ahLst/>
              <a:cxnLst>
                <a:cxn ang="0">
                  <a:pos x="connsiteX0" y="connsiteY0"/>
                </a:cxn>
                <a:cxn ang="0">
                  <a:pos x="connsiteX1" y="connsiteY1"/>
                </a:cxn>
              </a:cxnLst>
              <a:rect l="l" t="t" r="r" b="b"/>
              <a:pathLst>
                <a:path w="9561" h="168872">
                  <a:moveTo>
                    <a:pt x="450" y="560"/>
                  </a:moveTo>
                  <a:lnTo>
                    <a:pt x="450" y="169433"/>
                  </a:lnTo>
                </a:path>
              </a:pathLst>
            </a:custGeom>
            <a:ln w="9557" cap="flat">
              <a:solidFill>
                <a:srgbClr val="333333"/>
              </a:solidFill>
              <a:custDash>
                <a:ds d="225000" sp="225000"/>
              </a:custDash>
              <a:miter/>
            </a:ln>
          </p:spPr>
          <p:txBody>
            <a:bodyPr rtlCol="0" anchor="ctr"/>
            <a:lstStyle/>
            <a:p>
              <a:pPr algn="ctr"/>
              <a:endParaRPr lang="en-IN" sz="2133"/>
            </a:p>
          </p:txBody>
        </p:sp>
        <p:sp>
          <p:nvSpPr>
            <p:cNvPr id="124" name="Freeform: Shape 123">
              <a:extLst>
                <a:ext uri="{FF2B5EF4-FFF2-40B4-BE49-F238E27FC236}">
                  <a16:creationId xmlns:a16="http://schemas.microsoft.com/office/drawing/2014/main" id="{30F68E82-4BF7-FC16-563F-BDC5D002D738}"/>
                </a:ext>
              </a:extLst>
            </p:cNvPr>
            <p:cNvSpPr/>
            <p:nvPr/>
          </p:nvSpPr>
          <p:spPr>
            <a:xfrm>
              <a:off x="5514249" y="4151497"/>
              <a:ext cx="1147409" cy="270196"/>
            </a:xfrm>
            <a:custGeom>
              <a:avLst/>
              <a:gdLst>
                <a:gd name="connsiteX0" fmla="*/ 1100051 w 1147409"/>
                <a:gd name="connsiteY0" fmla="*/ 560 h 270196"/>
                <a:gd name="connsiteX1" fmla="*/ 1147860 w 1147409"/>
                <a:gd name="connsiteY1" fmla="*/ 34335 h 270196"/>
                <a:gd name="connsiteX2" fmla="*/ 1147860 w 1147409"/>
                <a:gd name="connsiteY2" fmla="*/ 236982 h 270196"/>
                <a:gd name="connsiteX3" fmla="*/ 1100051 w 1147409"/>
                <a:gd name="connsiteY3" fmla="*/ 270756 h 270196"/>
                <a:gd name="connsiteX4" fmla="*/ 48259 w 1147409"/>
                <a:gd name="connsiteY4" fmla="*/ 270756 h 270196"/>
                <a:gd name="connsiteX5" fmla="*/ 450 w 1147409"/>
                <a:gd name="connsiteY5" fmla="*/ 236982 h 270196"/>
                <a:gd name="connsiteX6" fmla="*/ 450 w 1147409"/>
                <a:gd name="connsiteY6" fmla="*/ 34335 h 270196"/>
                <a:gd name="connsiteX7" fmla="*/ 48259 w 1147409"/>
                <a:gd name="connsiteY7" fmla="*/ 560 h 27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7409" h="270196">
                  <a:moveTo>
                    <a:pt x="1100051" y="560"/>
                  </a:moveTo>
                  <a:cubicBezTo>
                    <a:pt x="1126455" y="560"/>
                    <a:pt x="1147860" y="15681"/>
                    <a:pt x="1147860" y="34335"/>
                  </a:cubicBezTo>
                  <a:lnTo>
                    <a:pt x="1147860" y="236982"/>
                  </a:lnTo>
                  <a:cubicBezTo>
                    <a:pt x="1147860" y="255635"/>
                    <a:pt x="1126455" y="270756"/>
                    <a:pt x="1100051" y="270756"/>
                  </a:cubicBezTo>
                  <a:lnTo>
                    <a:pt x="48259" y="270756"/>
                  </a:lnTo>
                  <a:cubicBezTo>
                    <a:pt x="21855" y="270756"/>
                    <a:pt x="450" y="255635"/>
                    <a:pt x="450" y="236982"/>
                  </a:cubicBezTo>
                  <a:lnTo>
                    <a:pt x="450" y="34335"/>
                  </a:lnTo>
                  <a:cubicBezTo>
                    <a:pt x="450" y="15681"/>
                    <a:pt x="21855" y="560"/>
                    <a:pt x="48259" y="560"/>
                  </a:cubicBezTo>
                  <a:close/>
                </a:path>
              </a:pathLst>
            </a:custGeom>
            <a:solidFill>
              <a:srgbClr val="FFF3E0"/>
            </a:solidFill>
            <a:ln w="19114" cap="flat">
              <a:solidFill>
                <a:srgbClr val="E64A19"/>
              </a:solidFill>
              <a:prstDash val="solid"/>
              <a:miter/>
            </a:ln>
          </p:spPr>
          <p:txBody>
            <a:bodyPr rtlCol="0" anchor="ctr"/>
            <a:lstStyle/>
            <a:p>
              <a:pPr algn="ctr"/>
              <a:endParaRPr lang="en-IN" sz="2133"/>
            </a:p>
          </p:txBody>
        </p:sp>
        <p:sp>
          <p:nvSpPr>
            <p:cNvPr id="125" name="TextBox 124">
              <a:extLst>
                <a:ext uri="{FF2B5EF4-FFF2-40B4-BE49-F238E27FC236}">
                  <a16:creationId xmlns:a16="http://schemas.microsoft.com/office/drawing/2014/main" id="{A7EDD8C8-A296-F32B-9265-CA7021926B22}"/>
                </a:ext>
              </a:extLst>
            </p:cNvPr>
            <p:cNvSpPr txBox="1"/>
            <p:nvPr/>
          </p:nvSpPr>
          <p:spPr>
            <a:xfrm>
              <a:off x="5673176" y="4166571"/>
              <a:ext cx="829554" cy="107674"/>
            </a:xfrm>
            <a:prstGeom prst="rect">
              <a:avLst/>
            </a:prstGeom>
            <a:noFill/>
            <a:ln>
              <a:noFill/>
            </a:ln>
          </p:spPr>
          <p:txBody>
            <a:bodyPr wrap="none" lIns="0" tIns="0" rIns="0" bIns="0" rtlCol="0">
              <a:spAutoFit/>
            </a:bodyPr>
            <a:lstStyle/>
            <a:p>
              <a:pPr algn="ctr" defTabSz="239994">
                <a:tabLst>
                  <a:tab pos="239994" algn="l"/>
                </a:tabLst>
              </a:pPr>
              <a:r>
                <a:rPr lang="en-IN" sz="933" b="1" dirty="0">
                  <a:ln/>
                  <a:solidFill>
                    <a:srgbClr val="E64A19"/>
                  </a:solidFill>
                  <a:latin typeface="Arial"/>
                  <a:cs typeface="Arial"/>
                  <a:sym typeface="Arial"/>
                  <a:rtl val="0"/>
                </a:rPr>
                <a:t>Event B1 Triggered</a:t>
              </a:r>
            </a:p>
          </p:txBody>
        </p:sp>
        <p:sp>
          <p:nvSpPr>
            <p:cNvPr id="126" name="TextBox 125">
              <a:extLst>
                <a:ext uri="{FF2B5EF4-FFF2-40B4-BE49-F238E27FC236}">
                  <a16:creationId xmlns:a16="http://schemas.microsoft.com/office/drawing/2014/main" id="{4D8773B1-4E2F-93F3-6983-D58D6EEB220F}"/>
                </a:ext>
              </a:extLst>
            </p:cNvPr>
            <p:cNvSpPr txBox="1"/>
            <p:nvPr/>
          </p:nvSpPr>
          <p:spPr>
            <a:xfrm>
              <a:off x="5546338" y="4281404"/>
              <a:ext cx="1083230" cy="92333"/>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E64A19"/>
                  </a:solidFill>
                  <a:latin typeface="Arial"/>
                  <a:cs typeface="Arial"/>
                  <a:sym typeface="Arial"/>
                  <a:rtl val="0"/>
                </a:rPr>
                <a:t>UE sends Measurement Report</a:t>
              </a:r>
            </a:p>
          </p:txBody>
        </p:sp>
        <p:sp>
          <p:nvSpPr>
            <p:cNvPr id="127" name="Freeform: Shape 126">
              <a:extLst>
                <a:ext uri="{FF2B5EF4-FFF2-40B4-BE49-F238E27FC236}">
                  <a16:creationId xmlns:a16="http://schemas.microsoft.com/office/drawing/2014/main" id="{CAB0AB45-BEF1-0925-58AE-8077F65B49A8}"/>
                </a:ext>
              </a:extLst>
            </p:cNvPr>
            <p:cNvSpPr/>
            <p:nvPr/>
          </p:nvSpPr>
          <p:spPr>
            <a:xfrm>
              <a:off x="7617833" y="3982624"/>
              <a:ext cx="9561" cy="168872"/>
            </a:xfrm>
            <a:custGeom>
              <a:avLst/>
              <a:gdLst>
                <a:gd name="connsiteX0" fmla="*/ 450 w 9561"/>
                <a:gd name="connsiteY0" fmla="*/ 560 h 168872"/>
                <a:gd name="connsiteX1" fmla="*/ 450 w 9561"/>
                <a:gd name="connsiteY1" fmla="*/ 169433 h 168872"/>
              </a:gdLst>
              <a:ahLst/>
              <a:cxnLst>
                <a:cxn ang="0">
                  <a:pos x="connsiteX0" y="connsiteY0"/>
                </a:cxn>
                <a:cxn ang="0">
                  <a:pos x="connsiteX1" y="connsiteY1"/>
                </a:cxn>
              </a:cxnLst>
              <a:rect l="l" t="t" r="r" b="b"/>
              <a:pathLst>
                <a:path w="9561" h="168872">
                  <a:moveTo>
                    <a:pt x="450" y="560"/>
                  </a:moveTo>
                  <a:lnTo>
                    <a:pt x="450" y="169433"/>
                  </a:lnTo>
                </a:path>
              </a:pathLst>
            </a:custGeom>
            <a:ln w="9557" cap="flat">
              <a:solidFill>
                <a:srgbClr val="333333"/>
              </a:solidFill>
              <a:custDash>
                <a:ds d="225000" sp="225000"/>
              </a:custDash>
              <a:miter/>
            </a:ln>
          </p:spPr>
          <p:txBody>
            <a:bodyPr rtlCol="0" anchor="ctr"/>
            <a:lstStyle/>
            <a:p>
              <a:pPr algn="ctr"/>
              <a:endParaRPr lang="en-IN" sz="2133"/>
            </a:p>
          </p:txBody>
        </p:sp>
        <p:sp>
          <p:nvSpPr>
            <p:cNvPr id="128" name="Freeform: Shape 127">
              <a:extLst>
                <a:ext uri="{FF2B5EF4-FFF2-40B4-BE49-F238E27FC236}">
                  <a16:creationId xmlns:a16="http://schemas.microsoft.com/office/drawing/2014/main" id="{08B9CC46-9F09-FBC3-8990-F7CE631269B2}"/>
                </a:ext>
              </a:extLst>
            </p:cNvPr>
            <p:cNvSpPr/>
            <p:nvPr/>
          </p:nvSpPr>
          <p:spPr>
            <a:xfrm>
              <a:off x="7044129" y="4151497"/>
              <a:ext cx="1147409" cy="270196"/>
            </a:xfrm>
            <a:custGeom>
              <a:avLst/>
              <a:gdLst>
                <a:gd name="connsiteX0" fmla="*/ 1100051 w 1147409"/>
                <a:gd name="connsiteY0" fmla="*/ 560 h 270196"/>
                <a:gd name="connsiteX1" fmla="*/ 1147860 w 1147409"/>
                <a:gd name="connsiteY1" fmla="*/ 34335 h 270196"/>
                <a:gd name="connsiteX2" fmla="*/ 1147860 w 1147409"/>
                <a:gd name="connsiteY2" fmla="*/ 236982 h 270196"/>
                <a:gd name="connsiteX3" fmla="*/ 1100051 w 1147409"/>
                <a:gd name="connsiteY3" fmla="*/ 270756 h 270196"/>
                <a:gd name="connsiteX4" fmla="*/ 48259 w 1147409"/>
                <a:gd name="connsiteY4" fmla="*/ 270756 h 270196"/>
                <a:gd name="connsiteX5" fmla="*/ 450 w 1147409"/>
                <a:gd name="connsiteY5" fmla="*/ 236982 h 270196"/>
                <a:gd name="connsiteX6" fmla="*/ 450 w 1147409"/>
                <a:gd name="connsiteY6" fmla="*/ 34335 h 270196"/>
                <a:gd name="connsiteX7" fmla="*/ 48259 w 1147409"/>
                <a:gd name="connsiteY7" fmla="*/ 560 h 27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7409" h="270196">
                  <a:moveTo>
                    <a:pt x="1100051" y="560"/>
                  </a:moveTo>
                  <a:cubicBezTo>
                    <a:pt x="1126455" y="560"/>
                    <a:pt x="1147860" y="15681"/>
                    <a:pt x="1147860" y="34335"/>
                  </a:cubicBezTo>
                  <a:lnTo>
                    <a:pt x="1147860" y="236982"/>
                  </a:lnTo>
                  <a:cubicBezTo>
                    <a:pt x="1147860" y="255635"/>
                    <a:pt x="1126455" y="270756"/>
                    <a:pt x="1100051" y="270756"/>
                  </a:cubicBezTo>
                  <a:lnTo>
                    <a:pt x="48259" y="270756"/>
                  </a:lnTo>
                  <a:cubicBezTo>
                    <a:pt x="21855" y="270756"/>
                    <a:pt x="450" y="255635"/>
                    <a:pt x="450" y="236982"/>
                  </a:cubicBezTo>
                  <a:lnTo>
                    <a:pt x="450" y="34335"/>
                  </a:lnTo>
                  <a:cubicBezTo>
                    <a:pt x="450" y="15681"/>
                    <a:pt x="21855" y="560"/>
                    <a:pt x="48259" y="560"/>
                  </a:cubicBezTo>
                  <a:close/>
                </a:path>
              </a:pathLst>
            </a:custGeom>
            <a:solidFill>
              <a:srgbClr val="E8F5E9"/>
            </a:solidFill>
            <a:ln w="19114" cap="flat">
              <a:solidFill>
                <a:srgbClr val="4CAF50"/>
              </a:solidFill>
              <a:prstDash val="solid"/>
              <a:miter/>
            </a:ln>
          </p:spPr>
          <p:txBody>
            <a:bodyPr rtlCol="0" anchor="ctr"/>
            <a:lstStyle/>
            <a:p>
              <a:pPr algn="ctr"/>
              <a:endParaRPr lang="en-IN" sz="2133"/>
            </a:p>
          </p:txBody>
        </p:sp>
        <p:sp>
          <p:nvSpPr>
            <p:cNvPr id="129" name="TextBox 128">
              <a:extLst>
                <a:ext uri="{FF2B5EF4-FFF2-40B4-BE49-F238E27FC236}">
                  <a16:creationId xmlns:a16="http://schemas.microsoft.com/office/drawing/2014/main" id="{8CBA6C28-F222-0466-0E0D-AD0957C81A67}"/>
                </a:ext>
              </a:extLst>
            </p:cNvPr>
            <p:cNvSpPr txBox="1"/>
            <p:nvPr/>
          </p:nvSpPr>
          <p:spPr>
            <a:xfrm>
              <a:off x="7191032" y="4166571"/>
              <a:ext cx="853599" cy="107674"/>
            </a:xfrm>
            <a:prstGeom prst="rect">
              <a:avLst/>
            </a:prstGeom>
            <a:noFill/>
            <a:ln>
              <a:noFill/>
            </a:ln>
          </p:spPr>
          <p:txBody>
            <a:bodyPr wrap="none" lIns="0" tIns="0" rIns="0" bIns="0" rtlCol="0">
              <a:spAutoFit/>
            </a:bodyPr>
            <a:lstStyle/>
            <a:p>
              <a:pPr algn="ctr" defTabSz="239994">
                <a:tabLst>
                  <a:tab pos="239994" algn="l"/>
                </a:tabLst>
              </a:pPr>
              <a:r>
                <a:rPr lang="en-IN" sz="933" b="1" dirty="0">
                  <a:ln/>
                  <a:solidFill>
                    <a:srgbClr val="4CAF50"/>
                  </a:solidFill>
                  <a:latin typeface="Arial"/>
                  <a:cs typeface="Arial"/>
                  <a:sym typeface="Arial"/>
                  <a:rtl val="0"/>
                </a:rPr>
                <a:t>Inter-RAT Handover</a:t>
              </a:r>
            </a:p>
          </p:txBody>
        </p:sp>
        <p:sp>
          <p:nvSpPr>
            <p:cNvPr id="130" name="TextBox 129">
              <a:extLst>
                <a:ext uri="{FF2B5EF4-FFF2-40B4-BE49-F238E27FC236}">
                  <a16:creationId xmlns:a16="http://schemas.microsoft.com/office/drawing/2014/main" id="{A7AD1F0C-B3E6-511E-3316-6BBAD396EEA1}"/>
                </a:ext>
              </a:extLst>
            </p:cNvPr>
            <p:cNvSpPr txBox="1"/>
            <p:nvPr/>
          </p:nvSpPr>
          <p:spPr>
            <a:xfrm>
              <a:off x="7368968" y="4281404"/>
              <a:ext cx="497732" cy="92333"/>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4CAF50"/>
                  </a:solidFill>
                  <a:latin typeface="Arial"/>
                  <a:cs typeface="Arial"/>
                  <a:sym typeface="Arial"/>
                  <a:rtl val="0"/>
                </a:rPr>
                <a:t>5G NR → LTE</a:t>
              </a:r>
            </a:p>
          </p:txBody>
        </p:sp>
      </p:grpSp>
      <p:grpSp>
        <p:nvGrpSpPr>
          <p:cNvPr id="131" name="Graphic 2">
            <a:extLst>
              <a:ext uri="{FF2B5EF4-FFF2-40B4-BE49-F238E27FC236}">
                <a16:creationId xmlns:a16="http://schemas.microsoft.com/office/drawing/2014/main" id="{6DF4D838-8C7C-35C1-AA81-9EE53A1CA33A}"/>
              </a:ext>
            </a:extLst>
          </p:cNvPr>
          <p:cNvGrpSpPr/>
          <p:nvPr/>
        </p:nvGrpSpPr>
        <p:grpSpPr>
          <a:xfrm>
            <a:off x="10096498" y="1219125"/>
            <a:ext cx="2095500" cy="1260915"/>
            <a:chOff x="6852894" y="942919"/>
            <a:chExt cx="1912349" cy="945686"/>
          </a:xfrm>
        </p:grpSpPr>
        <p:sp>
          <p:nvSpPr>
            <p:cNvPr id="132" name="Freeform: Shape 131">
              <a:extLst>
                <a:ext uri="{FF2B5EF4-FFF2-40B4-BE49-F238E27FC236}">
                  <a16:creationId xmlns:a16="http://schemas.microsoft.com/office/drawing/2014/main" id="{4054F907-B558-371C-90C6-527A2AD684E1}"/>
                </a:ext>
              </a:extLst>
            </p:cNvPr>
            <p:cNvSpPr/>
            <p:nvPr/>
          </p:nvSpPr>
          <p:spPr>
            <a:xfrm>
              <a:off x="6852894" y="942919"/>
              <a:ext cx="1912349" cy="945686"/>
            </a:xfrm>
            <a:custGeom>
              <a:avLst/>
              <a:gdLst>
                <a:gd name="connsiteX0" fmla="*/ 1817522 w 1912349"/>
                <a:gd name="connsiteY0" fmla="*/ 180 h 945686"/>
                <a:gd name="connsiteX1" fmla="*/ 1913139 w 1912349"/>
                <a:gd name="connsiteY1" fmla="*/ 67729 h 945686"/>
                <a:gd name="connsiteX2" fmla="*/ 1913139 w 1912349"/>
                <a:gd name="connsiteY2" fmla="*/ 878317 h 945686"/>
                <a:gd name="connsiteX3" fmla="*/ 1817522 w 1912349"/>
                <a:gd name="connsiteY3" fmla="*/ 945866 h 945686"/>
                <a:gd name="connsiteX4" fmla="*/ 96407 w 1912349"/>
                <a:gd name="connsiteY4" fmla="*/ 945866 h 945686"/>
                <a:gd name="connsiteX5" fmla="*/ 790 w 1912349"/>
                <a:gd name="connsiteY5" fmla="*/ 878317 h 945686"/>
                <a:gd name="connsiteX6" fmla="*/ 790 w 1912349"/>
                <a:gd name="connsiteY6" fmla="*/ 67729 h 945686"/>
                <a:gd name="connsiteX7" fmla="*/ 96407 w 1912349"/>
                <a:gd name="connsiteY7" fmla="*/ 180 h 94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2349" h="945686">
                  <a:moveTo>
                    <a:pt x="1817522" y="180"/>
                  </a:moveTo>
                  <a:cubicBezTo>
                    <a:pt x="1870330" y="180"/>
                    <a:pt x="1913139" y="30423"/>
                    <a:pt x="1913139" y="67729"/>
                  </a:cubicBezTo>
                  <a:lnTo>
                    <a:pt x="1913139" y="878317"/>
                  </a:lnTo>
                  <a:cubicBezTo>
                    <a:pt x="1913139" y="915624"/>
                    <a:pt x="1870330" y="945866"/>
                    <a:pt x="1817522" y="945866"/>
                  </a:cubicBezTo>
                  <a:lnTo>
                    <a:pt x="96407" y="945866"/>
                  </a:lnTo>
                  <a:cubicBezTo>
                    <a:pt x="43599" y="945866"/>
                    <a:pt x="790" y="915624"/>
                    <a:pt x="790" y="878317"/>
                  </a:cubicBezTo>
                  <a:lnTo>
                    <a:pt x="790" y="67729"/>
                  </a:lnTo>
                  <a:cubicBezTo>
                    <a:pt x="790" y="30423"/>
                    <a:pt x="43599" y="180"/>
                    <a:pt x="96407" y="180"/>
                  </a:cubicBezTo>
                  <a:close/>
                </a:path>
              </a:pathLst>
            </a:custGeom>
            <a:solidFill>
              <a:srgbClr val="FFFFFF"/>
            </a:solidFill>
            <a:ln w="19114" cap="flat">
              <a:solidFill>
                <a:srgbClr val="0277BD"/>
              </a:solidFill>
              <a:prstDash val="solid"/>
              <a:miter/>
            </a:ln>
          </p:spPr>
          <p:txBody>
            <a:bodyPr rtlCol="0" anchor="ctr"/>
            <a:lstStyle/>
            <a:p>
              <a:pPr algn="ctr"/>
              <a:endParaRPr lang="en-IN" sz="1600"/>
            </a:p>
          </p:txBody>
        </p:sp>
        <p:sp>
          <p:nvSpPr>
            <p:cNvPr id="133" name="TextBox 132">
              <a:extLst>
                <a:ext uri="{FF2B5EF4-FFF2-40B4-BE49-F238E27FC236}">
                  <a16:creationId xmlns:a16="http://schemas.microsoft.com/office/drawing/2014/main" id="{E9FFA407-8D3A-06AC-C7E7-6F528C13F16F}"/>
                </a:ext>
              </a:extLst>
            </p:cNvPr>
            <p:cNvSpPr txBox="1"/>
            <p:nvPr/>
          </p:nvSpPr>
          <p:spPr>
            <a:xfrm>
              <a:off x="7190263" y="978257"/>
              <a:ext cx="1237610" cy="123159"/>
            </a:xfrm>
            <a:prstGeom prst="rect">
              <a:avLst/>
            </a:prstGeom>
            <a:noFill/>
            <a:ln>
              <a:noFill/>
            </a:ln>
          </p:spPr>
          <p:txBody>
            <a:bodyPr wrap="none" lIns="0" tIns="0" rIns="0" bIns="0" rtlCol="0">
              <a:spAutoFit/>
            </a:bodyPr>
            <a:lstStyle/>
            <a:p>
              <a:pPr algn="ctr" defTabSz="239994">
                <a:tabLst>
                  <a:tab pos="239994" algn="l"/>
                </a:tabLst>
              </a:pPr>
              <a:r>
                <a:rPr lang="en-IN" sz="1067" b="1" dirty="0">
                  <a:ln/>
                  <a:solidFill>
                    <a:srgbClr val="0277BD"/>
                  </a:solidFill>
                  <a:latin typeface="Arial"/>
                  <a:cs typeface="Arial"/>
                  <a:sym typeface="Arial"/>
                  <a:rtl val="0"/>
                </a:rPr>
                <a:t>Event B1 Use Cases:</a:t>
              </a:r>
            </a:p>
          </p:txBody>
        </p:sp>
        <p:sp>
          <p:nvSpPr>
            <p:cNvPr id="134" name="Freeform: Shape 133">
              <a:extLst>
                <a:ext uri="{FF2B5EF4-FFF2-40B4-BE49-F238E27FC236}">
                  <a16:creationId xmlns:a16="http://schemas.microsoft.com/office/drawing/2014/main" id="{0D2951A6-8247-1C77-B676-E0CE0870DA62}"/>
                </a:ext>
              </a:extLst>
            </p:cNvPr>
            <p:cNvSpPr/>
            <p:nvPr/>
          </p:nvSpPr>
          <p:spPr>
            <a:xfrm>
              <a:off x="7044129" y="1179340"/>
              <a:ext cx="1529879" cy="6754"/>
            </a:xfrm>
            <a:custGeom>
              <a:avLst/>
              <a:gdLst>
                <a:gd name="connsiteX0" fmla="*/ 790 w 1529879"/>
                <a:gd name="connsiteY0" fmla="*/ 180 h 6754"/>
                <a:gd name="connsiteX1" fmla="*/ 1530670 w 1529879"/>
                <a:gd name="connsiteY1" fmla="*/ 180 h 6754"/>
              </a:gdLst>
              <a:ahLst/>
              <a:cxnLst>
                <a:cxn ang="0">
                  <a:pos x="connsiteX0" y="connsiteY0"/>
                </a:cxn>
                <a:cxn ang="0">
                  <a:pos x="connsiteX1" y="connsiteY1"/>
                </a:cxn>
              </a:cxnLst>
              <a:rect l="l" t="t" r="r" b="b"/>
              <a:pathLst>
                <a:path w="1529879" h="6754">
                  <a:moveTo>
                    <a:pt x="790" y="180"/>
                  </a:moveTo>
                  <a:lnTo>
                    <a:pt x="1530670" y="180"/>
                  </a:lnTo>
                </a:path>
              </a:pathLst>
            </a:custGeom>
            <a:ln w="9557" cap="flat">
              <a:solidFill>
                <a:srgbClr val="0277BD"/>
              </a:solidFill>
              <a:prstDash val="solid"/>
              <a:miter/>
            </a:ln>
          </p:spPr>
          <p:txBody>
            <a:bodyPr rtlCol="0" anchor="ctr"/>
            <a:lstStyle/>
            <a:p>
              <a:pPr algn="ctr"/>
              <a:endParaRPr lang="en-IN" sz="1600"/>
            </a:p>
          </p:txBody>
        </p:sp>
        <p:sp>
          <p:nvSpPr>
            <p:cNvPr id="135" name="TextBox 134">
              <a:extLst>
                <a:ext uri="{FF2B5EF4-FFF2-40B4-BE49-F238E27FC236}">
                  <a16:creationId xmlns:a16="http://schemas.microsoft.com/office/drawing/2014/main" id="{1A6DEA97-7B05-1F6F-B3C8-26E5030B0E68}"/>
                </a:ext>
              </a:extLst>
            </p:cNvPr>
            <p:cNvSpPr txBox="1"/>
            <p:nvPr/>
          </p:nvSpPr>
          <p:spPr>
            <a:xfrm>
              <a:off x="7001613" y="1201169"/>
              <a:ext cx="1241999" cy="92333"/>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333333"/>
                  </a:solidFill>
                  <a:latin typeface="Arial"/>
                  <a:cs typeface="Arial"/>
                  <a:sym typeface="Arial"/>
                  <a:rtl val="0"/>
                </a:rPr>
                <a:t>• Coverage extension via LTE</a:t>
              </a:r>
            </a:p>
          </p:txBody>
        </p:sp>
        <p:sp>
          <p:nvSpPr>
            <p:cNvPr id="136" name="TextBox 135">
              <a:extLst>
                <a:ext uri="{FF2B5EF4-FFF2-40B4-BE49-F238E27FC236}">
                  <a16:creationId xmlns:a16="http://schemas.microsoft.com/office/drawing/2014/main" id="{117B561E-8CBC-2562-4BF6-F4F992C8DFC0}"/>
                </a:ext>
              </a:extLst>
            </p:cNvPr>
            <p:cNvSpPr txBox="1"/>
            <p:nvPr/>
          </p:nvSpPr>
          <p:spPr>
            <a:xfrm>
              <a:off x="7005293" y="1336267"/>
              <a:ext cx="1110338" cy="92333"/>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333333"/>
                  </a:solidFill>
                  <a:latin typeface="Arial"/>
                  <a:cs typeface="Arial"/>
                  <a:sym typeface="Arial"/>
                  <a:rtl val="0"/>
                </a:rPr>
                <a:t>• Fallback when exiting 5G</a:t>
              </a:r>
            </a:p>
          </p:txBody>
        </p:sp>
        <p:sp>
          <p:nvSpPr>
            <p:cNvPr id="137" name="TextBox 136">
              <a:extLst>
                <a:ext uri="{FF2B5EF4-FFF2-40B4-BE49-F238E27FC236}">
                  <a16:creationId xmlns:a16="http://schemas.microsoft.com/office/drawing/2014/main" id="{510BB652-A795-A21C-8A58-A0D1B7F89D35}"/>
                </a:ext>
              </a:extLst>
            </p:cNvPr>
            <p:cNvSpPr txBox="1"/>
            <p:nvPr/>
          </p:nvSpPr>
          <p:spPr>
            <a:xfrm>
              <a:off x="6991289" y="1471365"/>
              <a:ext cx="1100098" cy="92333"/>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333333"/>
                  </a:solidFill>
                  <a:latin typeface="Arial"/>
                  <a:cs typeface="Arial"/>
                  <a:sym typeface="Arial"/>
                  <a:rtl val="0"/>
                </a:rPr>
                <a:t>• Inter-RAT load balancing</a:t>
              </a:r>
            </a:p>
          </p:txBody>
        </p:sp>
        <p:sp>
          <p:nvSpPr>
            <p:cNvPr id="138" name="TextBox 137">
              <a:extLst>
                <a:ext uri="{FF2B5EF4-FFF2-40B4-BE49-F238E27FC236}">
                  <a16:creationId xmlns:a16="http://schemas.microsoft.com/office/drawing/2014/main" id="{B64B0F96-5427-E28E-2E93-E45FF1E18132}"/>
                </a:ext>
              </a:extLst>
            </p:cNvPr>
            <p:cNvSpPr txBox="1"/>
            <p:nvPr/>
          </p:nvSpPr>
          <p:spPr>
            <a:xfrm>
              <a:off x="7037221" y="1606463"/>
              <a:ext cx="1218594" cy="92333"/>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333333"/>
                  </a:solidFill>
                  <a:latin typeface="Arial"/>
                  <a:cs typeface="Arial"/>
                  <a:sym typeface="Arial"/>
                  <a:rtl val="0"/>
                </a:rPr>
                <a:t>• Energy efficiency (switching</a:t>
              </a:r>
            </a:p>
          </p:txBody>
        </p:sp>
        <p:sp>
          <p:nvSpPr>
            <p:cNvPr id="139" name="TextBox 138">
              <a:extLst>
                <a:ext uri="{FF2B5EF4-FFF2-40B4-BE49-F238E27FC236}">
                  <a16:creationId xmlns:a16="http://schemas.microsoft.com/office/drawing/2014/main" id="{3D557F8E-8E65-EF70-629C-2F68C27B9282}"/>
                </a:ext>
              </a:extLst>
            </p:cNvPr>
            <p:cNvSpPr txBox="1"/>
            <p:nvPr/>
          </p:nvSpPr>
          <p:spPr>
            <a:xfrm>
              <a:off x="7088340" y="1707787"/>
              <a:ext cx="953809" cy="92333"/>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333333"/>
                  </a:solidFill>
                  <a:latin typeface="Arial"/>
                  <a:cs typeface="Arial"/>
                  <a:sym typeface="Arial"/>
                  <a:rtl val="0"/>
                </a:rPr>
                <a:t>to LTE to save battery)</a:t>
              </a:r>
            </a:p>
          </p:txBody>
        </p:sp>
      </p:grpSp>
      <p:grpSp>
        <p:nvGrpSpPr>
          <p:cNvPr id="140" name="Graphic 2">
            <a:extLst>
              <a:ext uri="{FF2B5EF4-FFF2-40B4-BE49-F238E27FC236}">
                <a16:creationId xmlns:a16="http://schemas.microsoft.com/office/drawing/2014/main" id="{3F4D516E-668B-602F-9303-472A29383881}"/>
              </a:ext>
            </a:extLst>
          </p:cNvPr>
          <p:cNvGrpSpPr/>
          <p:nvPr/>
        </p:nvGrpSpPr>
        <p:grpSpPr>
          <a:xfrm>
            <a:off x="10096501" y="2570105"/>
            <a:ext cx="2095500" cy="720523"/>
            <a:chOff x="6852894" y="1956154"/>
            <a:chExt cx="1912349" cy="540392"/>
          </a:xfrm>
        </p:grpSpPr>
        <p:sp>
          <p:nvSpPr>
            <p:cNvPr id="141" name="Freeform: Shape 140">
              <a:extLst>
                <a:ext uri="{FF2B5EF4-FFF2-40B4-BE49-F238E27FC236}">
                  <a16:creationId xmlns:a16="http://schemas.microsoft.com/office/drawing/2014/main" id="{004199BC-6D03-8730-9909-1BA5EF6A06E8}"/>
                </a:ext>
              </a:extLst>
            </p:cNvPr>
            <p:cNvSpPr/>
            <p:nvPr/>
          </p:nvSpPr>
          <p:spPr>
            <a:xfrm>
              <a:off x="6852894" y="1956154"/>
              <a:ext cx="1912349" cy="540392"/>
            </a:xfrm>
            <a:custGeom>
              <a:avLst/>
              <a:gdLst>
                <a:gd name="connsiteX0" fmla="*/ 1817522 w 1912349"/>
                <a:gd name="connsiteY0" fmla="*/ 300 h 540392"/>
                <a:gd name="connsiteX1" fmla="*/ 1913139 w 1912349"/>
                <a:gd name="connsiteY1" fmla="*/ 67849 h 540392"/>
                <a:gd name="connsiteX2" fmla="*/ 1913139 w 1912349"/>
                <a:gd name="connsiteY2" fmla="*/ 473143 h 540392"/>
                <a:gd name="connsiteX3" fmla="*/ 1817522 w 1912349"/>
                <a:gd name="connsiteY3" fmla="*/ 540692 h 540392"/>
                <a:gd name="connsiteX4" fmla="*/ 96407 w 1912349"/>
                <a:gd name="connsiteY4" fmla="*/ 540692 h 540392"/>
                <a:gd name="connsiteX5" fmla="*/ 790 w 1912349"/>
                <a:gd name="connsiteY5" fmla="*/ 473143 h 540392"/>
                <a:gd name="connsiteX6" fmla="*/ 790 w 1912349"/>
                <a:gd name="connsiteY6" fmla="*/ 67849 h 540392"/>
                <a:gd name="connsiteX7" fmla="*/ 96407 w 1912349"/>
                <a:gd name="connsiteY7" fmla="*/ 300 h 54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2349" h="540392">
                  <a:moveTo>
                    <a:pt x="1817522" y="300"/>
                  </a:moveTo>
                  <a:cubicBezTo>
                    <a:pt x="1870330" y="300"/>
                    <a:pt x="1913139" y="30543"/>
                    <a:pt x="1913139" y="67849"/>
                  </a:cubicBezTo>
                  <a:lnTo>
                    <a:pt x="1913139" y="473143"/>
                  </a:lnTo>
                  <a:cubicBezTo>
                    <a:pt x="1913139" y="510449"/>
                    <a:pt x="1870330" y="540692"/>
                    <a:pt x="1817522" y="540692"/>
                  </a:cubicBezTo>
                  <a:lnTo>
                    <a:pt x="96407" y="540692"/>
                  </a:lnTo>
                  <a:cubicBezTo>
                    <a:pt x="43599" y="540692"/>
                    <a:pt x="790" y="510449"/>
                    <a:pt x="790" y="473143"/>
                  </a:cubicBezTo>
                  <a:lnTo>
                    <a:pt x="790" y="67849"/>
                  </a:lnTo>
                  <a:cubicBezTo>
                    <a:pt x="790" y="30543"/>
                    <a:pt x="43599" y="300"/>
                    <a:pt x="96407" y="300"/>
                  </a:cubicBezTo>
                  <a:close/>
                </a:path>
              </a:pathLst>
            </a:custGeom>
            <a:solidFill>
              <a:srgbClr val="E3F2FD"/>
            </a:solidFill>
            <a:ln w="19114" cap="flat">
              <a:solidFill>
                <a:srgbClr val="0277BD"/>
              </a:solidFill>
              <a:prstDash val="solid"/>
              <a:miter/>
            </a:ln>
          </p:spPr>
          <p:txBody>
            <a:bodyPr rtlCol="0" anchor="ctr"/>
            <a:lstStyle/>
            <a:p>
              <a:pPr algn="ctr"/>
              <a:endParaRPr lang="en-IN" sz="1600"/>
            </a:p>
          </p:txBody>
        </p:sp>
        <p:sp>
          <p:nvSpPr>
            <p:cNvPr id="142" name="TextBox 141">
              <a:extLst>
                <a:ext uri="{FF2B5EF4-FFF2-40B4-BE49-F238E27FC236}">
                  <a16:creationId xmlns:a16="http://schemas.microsoft.com/office/drawing/2014/main" id="{6BC9E4C8-4992-CD09-80DE-ACC2DE229018}"/>
                </a:ext>
              </a:extLst>
            </p:cNvPr>
            <p:cNvSpPr txBox="1"/>
            <p:nvPr/>
          </p:nvSpPr>
          <p:spPr>
            <a:xfrm>
              <a:off x="7353375" y="1991493"/>
              <a:ext cx="911384" cy="123159"/>
            </a:xfrm>
            <a:prstGeom prst="rect">
              <a:avLst/>
            </a:prstGeom>
            <a:noFill/>
            <a:ln>
              <a:noFill/>
            </a:ln>
          </p:spPr>
          <p:txBody>
            <a:bodyPr wrap="none" lIns="0" tIns="0" rIns="0" bIns="0" rtlCol="0">
              <a:spAutoFit/>
            </a:bodyPr>
            <a:lstStyle/>
            <a:p>
              <a:pPr algn="ctr" defTabSz="239994">
                <a:tabLst>
                  <a:tab pos="239994" algn="l"/>
                </a:tabLst>
              </a:pPr>
              <a:r>
                <a:rPr lang="en-IN" sz="1067" b="1" dirty="0">
                  <a:ln/>
                  <a:solidFill>
                    <a:srgbClr val="0277BD"/>
                  </a:solidFill>
                  <a:latin typeface="Arial"/>
                  <a:cs typeface="Arial"/>
                  <a:sym typeface="Arial"/>
                  <a:rtl val="0"/>
                </a:rPr>
                <a:t>B1 Parameters:</a:t>
              </a:r>
            </a:p>
          </p:txBody>
        </p:sp>
        <p:sp>
          <p:nvSpPr>
            <p:cNvPr id="143" name="Freeform: Shape 142">
              <a:extLst>
                <a:ext uri="{FF2B5EF4-FFF2-40B4-BE49-F238E27FC236}">
                  <a16:creationId xmlns:a16="http://schemas.microsoft.com/office/drawing/2014/main" id="{0D8D9CF0-4263-FFEC-499D-D64523C71CF0}"/>
                </a:ext>
              </a:extLst>
            </p:cNvPr>
            <p:cNvSpPr/>
            <p:nvPr/>
          </p:nvSpPr>
          <p:spPr>
            <a:xfrm>
              <a:off x="7009360" y="2135425"/>
              <a:ext cx="1529879" cy="6754"/>
            </a:xfrm>
            <a:custGeom>
              <a:avLst/>
              <a:gdLst>
                <a:gd name="connsiteX0" fmla="*/ 790 w 1529879"/>
                <a:gd name="connsiteY0" fmla="*/ 300 h 6754"/>
                <a:gd name="connsiteX1" fmla="*/ 1530670 w 1529879"/>
                <a:gd name="connsiteY1" fmla="*/ 300 h 6754"/>
              </a:gdLst>
              <a:ahLst/>
              <a:cxnLst>
                <a:cxn ang="0">
                  <a:pos x="connsiteX0" y="connsiteY0"/>
                </a:cxn>
                <a:cxn ang="0">
                  <a:pos x="connsiteX1" y="connsiteY1"/>
                </a:cxn>
              </a:cxnLst>
              <a:rect l="l" t="t" r="r" b="b"/>
              <a:pathLst>
                <a:path w="1529879" h="6754">
                  <a:moveTo>
                    <a:pt x="790" y="300"/>
                  </a:moveTo>
                  <a:lnTo>
                    <a:pt x="1530670" y="300"/>
                  </a:lnTo>
                </a:path>
              </a:pathLst>
            </a:custGeom>
            <a:ln w="9557" cap="flat">
              <a:solidFill>
                <a:srgbClr val="0277BD"/>
              </a:solidFill>
              <a:prstDash val="solid"/>
              <a:miter/>
            </a:ln>
          </p:spPr>
          <p:txBody>
            <a:bodyPr rtlCol="0" anchor="ctr"/>
            <a:lstStyle/>
            <a:p>
              <a:pPr algn="ctr"/>
              <a:endParaRPr lang="en-IN" sz="1600"/>
            </a:p>
          </p:txBody>
        </p:sp>
        <p:sp>
          <p:nvSpPr>
            <p:cNvPr id="144" name="TextBox 143">
              <a:extLst>
                <a:ext uri="{FF2B5EF4-FFF2-40B4-BE49-F238E27FC236}">
                  <a16:creationId xmlns:a16="http://schemas.microsoft.com/office/drawing/2014/main" id="{10F29778-D714-B440-7B97-4BBC75D874CE}"/>
                </a:ext>
              </a:extLst>
            </p:cNvPr>
            <p:cNvSpPr txBox="1"/>
            <p:nvPr/>
          </p:nvSpPr>
          <p:spPr>
            <a:xfrm>
              <a:off x="7012956" y="2138204"/>
              <a:ext cx="1053286" cy="92333"/>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333333"/>
                  </a:solidFill>
                  <a:latin typeface="Arial"/>
                  <a:cs typeface="Arial"/>
                  <a:sym typeface="Arial"/>
                  <a:rtl val="0"/>
                </a:rPr>
                <a:t>• Threshold_B1: -90 dBm</a:t>
              </a:r>
            </a:p>
          </p:txBody>
        </p:sp>
        <p:sp>
          <p:nvSpPr>
            <p:cNvPr id="145" name="TextBox 144">
              <a:extLst>
                <a:ext uri="{FF2B5EF4-FFF2-40B4-BE49-F238E27FC236}">
                  <a16:creationId xmlns:a16="http://schemas.microsoft.com/office/drawing/2014/main" id="{155B6F2A-05F8-DC8A-9A71-863ACDCE8E2B}"/>
                </a:ext>
              </a:extLst>
            </p:cNvPr>
            <p:cNvSpPr txBox="1"/>
            <p:nvPr/>
          </p:nvSpPr>
          <p:spPr>
            <a:xfrm>
              <a:off x="7029706" y="2235203"/>
              <a:ext cx="855794" cy="92333"/>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333333"/>
                  </a:solidFill>
                  <a:latin typeface="Arial"/>
                  <a:cs typeface="Arial"/>
                  <a:sym typeface="Arial"/>
                  <a:rtl val="0"/>
                </a:rPr>
                <a:t>• Time-to-Trigger: 1s</a:t>
              </a:r>
            </a:p>
          </p:txBody>
        </p:sp>
        <p:sp>
          <p:nvSpPr>
            <p:cNvPr id="146" name="TextBox 145">
              <a:extLst>
                <a:ext uri="{FF2B5EF4-FFF2-40B4-BE49-F238E27FC236}">
                  <a16:creationId xmlns:a16="http://schemas.microsoft.com/office/drawing/2014/main" id="{DBC24DA4-0692-F0E1-7E6D-92059C011382}"/>
                </a:ext>
              </a:extLst>
            </p:cNvPr>
            <p:cNvSpPr txBox="1"/>
            <p:nvPr/>
          </p:nvSpPr>
          <p:spPr>
            <a:xfrm>
              <a:off x="7034772" y="2327439"/>
              <a:ext cx="1155689" cy="92333"/>
            </a:xfrm>
            <a:prstGeom prst="rect">
              <a:avLst/>
            </a:prstGeom>
            <a:noFill/>
            <a:ln>
              <a:noFill/>
            </a:ln>
          </p:spPr>
          <p:txBody>
            <a:bodyPr wrap="none" lIns="0" tIns="0" rIns="0" bIns="0" rtlCol="0">
              <a:spAutoFit/>
            </a:bodyPr>
            <a:lstStyle/>
            <a:p>
              <a:pPr algn="ctr" defTabSz="239994">
                <a:tabLst>
                  <a:tab pos="239994" algn="l"/>
                </a:tabLst>
              </a:pPr>
              <a:r>
                <a:rPr lang="en-IN" sz="800" dirty="0">
                  <a:ln/>
                  <a:solidFill>
                    <a:srgbClr val="333333"/>
                  </a:solidFill>
                  <a:latin typeface="Arial"/>
                  <a:cs typeface="Arial"/>
                  <a:sym typeface="Arial"/>
                  <a:rtl val="0"/>
                </a:rPr>
                <a:t>• measurementType: RSRP</a:t>
              </a:r>
            </a:p>
          </p:txBody>
        </p:sp>
      </p:grpSp>
      <p:grpSp>
        <p:nvGrpSpPr>
          <p:cNvPr id="147" name="Graphic 2">
            <a:extLst>
              <a:ext uri="{FF2B5EF4-FFF2-40B4-BE49-F238E27FC236}">
                <a16:creationId xmlns:a16="http://schemas.microsoft.com/office/drawing/2014/main" id="{8C79760E-3360-893A-3A4E-096F1699B177}"/>
              </a:ext>
            </a:extLst>
          </p:cNvPr>
          <p:cNvGrpSpPr/>
          <p:nvPr/>
        </p:nvGrpSpPr>
        <p:grpSpPr>
          <a:xfrm>
            <a:off x="10096501" y="3470760"/>
            <a:ext cx="2095500" cy="900653"/>
            <a:chOff x="6852894" y="2631644"/>
            <a:chExt cx="1912349" cy="675490"/>
          </a:xfrm>
        </p:grpSpPr>
        <p:sp>
          <p:nvSpPr>
            <p:cNvPr id="148" name="Freeform: Shape 147">
              <a:extLst>
                <a:ext uri="{FF2B5EF4-FFF2-40B4-BE49-F238E27FC236}">
                  <a16:creationId xmlns:a16="http://schemas.microsoft.com/office/drawing/2014/main" id="{08476E05-D4DE-EE26-7F7E-7D4CAB43258C}"/>
                </a:ext>
              </a:extLst>
            </p:cNvPr>
            <p:cNvSpPr/>
            <p:nvPr/>
          </p:nvSpPr>
          <p:spPr>
            <a:xfrm>
              <a:off x="6852894" y="2631644"/>
              <a:ext cx="1912349" cy="675490"/>
            </a:xfrm>
            <a:custGeom>
              <a:avLst/>
              <a:gdLst>
                <a:gd name="connsiteX0" fmla="*/ 1817522 w 1912349"/>
                <a:gd name="connsiteY0" fmla="*/ 400 h 675490"/>
                <a:gd name="connsiteX1" fmla="*/ 1913139 w 1912349"/>
                <a:gd name="connsiteY1" fmla="*/ 67949 h 675490"/>
                <a:gd name="connsiteX2" fmla="*/ 1913139 w 1912349"/>
                <a:gd name="connsiteY2" fmla="*/ 608341 h 675490"/>
                <a:gd name="connsiteX3" fmla="*/ 1817522 w 1912349"/>
                <a:gd name="connsiteY3" fmla="*/ 675890 h 675490"/>
                <a:gd name="connsiteX4" fmla="*/ 96407 w 1912349"/>
                <a:gd name="connsiteY4" fmla="*/ 675890 h 675490"/>
                <a:gd name="connsiteX5" fmla="*/ 790 w 1912349"/>
                <a:gd name="connsiteY5" fmla="*/ 608341 h 675490"/>
                <a:gd name="connsiteX6" fmla="*/ 790 w 1912349"/>
                <a:gd name="connsiteY6" fmla="*/ 67949 h 675490"/>
                <a:gd name="connsiteX7" fmla="*/ 96407 w 1912349"/>
                <a:gd name="connsiteY7" fmla="*/ 400 h 67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2349" h="675490">
                  <a:moveTo>
                    <a:pt x="1817522" y="400"/>
                  </a:moveTo>
                  <a:cubicBezTo>
                    <a:pt x="1870330" y="400"/>
                    <a:pt x="1913139" y="30643"/>
                    <a:pt x="1913139" y="67949"/>
                  </a:cubicBezTo>
                  <a:lnTo>
                    <a:pt x="1913139" y="608341"/>
                  </a:lnTo>
                  <a:cubicBezTo>
                    <a:pt x="1913139" y="645647"/>
                    <a:pt x="1870330" y="675890"/>
                    <a:pt x="1817522" y="675890"/>
                  </a:cubicBezTo>
                  <a:lnTo>
                    <a:pt x="96407" y="675890"/>
                  </a:lnTo>
                  <a:cubicBezTo>
                    <a:pt x="43599" y="675890"/>
                    <a:pt x="790" y="645647"/>
                    <a:pt x="790" y="608341"/>
                  </a:cubicBezTo>
                  <a:lnTo>
                    <a:pt x="790" y="67949"/>
                  </a:lnTo>
                  <a:cubicBezTo>
                    <a:pt x="790" y="30643"/>
                    <a:pt x="43599" y="400"/>
                    <a:pt x="96407" y="400"/>
                  </a:cubicBezTo>
                  <a:close/>
                </a:path>
              </a:pathLst>
            </a:custGeom>
            <a:solidFill>
              <a:srgbClr val="FAFAFA"/>
            </a:solidFill>
            <a:ln w="19114" cap="flat">
              <a:solidFill>
                <a:srgbClr val="333333"/>
              </a:solidFill>
              <a:prstDash val="solid"/>
              <a:miter/>
            </a:ln>
          </p:spPr>
          <p:txBody>
            <a:bodyPr rtlCol="0" anchor="ctr"/>
            <a:lstStyle/>
            <a:p>
              <a:pPr algn="ctr"/>
              <a:endParaRPr lang="en-IN" sz="1600"/>
            </a:p>
          </p:txBody>
        </p:sp>
        <p:sp>
          <p:nvSpPr>
            <p:cNvPr id="149" name="TextBox 148">
              <a:extLst>
                <a:ext uri="{FF2B5EF4-FFF2-40B4-BE49-F238E27FC236}">
                  <a16:creationId xmlns:a16="http://schemas.microsoft.com/office/drawing/2014/main" id="{1D30ED62-A099-7E43-0988-A0BF3755B824}"/>
                </a:ext>
              </a:extLst>
            </p:cNvPr>
            <p:cNvSpPr txBox="1"/>
            <p:nvPr/>
          </p:nvSpPr>
          <p:spPr>
            <a:xfrm>
              <a:off x="7358495" y="2666983"/>
              <a:ext cx="901145" cy="123159"/>
            </a:xfrm>
            <a:prstGeom prst="rect">
              <a:avLst/>
            </a:prstGeom>
            <a:noFill/>
            <a:ln>
              <a:noFill/>
            </a:ln>
          </p:spPr>
          <p:txBody>
            <a:bodyPr wrap="none" lIns="0" tIns="0" rIns="0" bIns="0" rtlCol="0">
              <a:spAutoFit/>
            </a:bodyPr>
            <a:lstStyle/>
            <a:p>
              <a:pPr algn="ctr" defTabSz="239994">
                <a:tabLst>
                  <a:tab pos="239994" algn="l"/>
                </a:tabLst>
              </a:pPr>
              <a:r>
                <a:rPr lang="en-IN" sz="1067" b="1" dirty="0">
                  <a:ln/>
                  <a:solidFill>
                    <a:srgbClr val="333333"/>
                  </a:solidFill>
                  <a:latin typeface="Arial"/>
                  <a:cs typeface="Arial"/>
                  <a:sym typeface="Arial"/>
                  <a:rtl val="0"/>
                </a:rPr>
                <a:t>5G NR vs. LTE:</a:t>
              </a:r>
            </a:p>
          </p:txBody>
        </p:sp>
        <p:sp>
          <p:nvSpPr>
            <p:cNvPr id="151" name="TextBox 150">
              <a:extLst>
                <a:ext uri="{FF2B5EF4-FFF2-40B4-BE49-F238E27FC236}">
                  <a16:creationId xmlns:a16="http://schemas.microsoft.com/office/drawing/2014/main" id="{ECE6D0D3-1488-580A-CC01-7A24285620CB}"/>
                </a:ext>
              </a:extLst>
            </p:cNvPr>
            <p:cNvSpPr txBox="1"/>
            <p:nvPr/>
          </p:nvSpPr>
          <p:spPr>
            <a:xfrm>
              <a:off x="7137862" y="2799408"/>
              <a:ext cx="1138134" cy="76993"/>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673AB7"/>
                  </a:solidFill>
                  <a:latin typeface="Arial"/>
                  <a:cs typeface="Arial"/>
                  <a:sym typeface="Arial"/>
                  <a:rtl val="0"/>
                </a:rPr>
                <a:t>• 5G NR: Higher capacity, speed</a:t>
              </a:r>
            </a:p>
          </p:txBody>
        </p:sp>
        <p:sp>
          <p:nvSpPr>
            <p:cNvPr id="152" name="TextBox 151">
              <a:extLst>
                <a:ext uri="{FF2B5EF4-FFF2-40B4-BE49-F238E27FC236}">
                  <a16:creationId xmlns:a16="http://schemas.microsoft.com/office/drawing/2014/main" id="{E18A8C5C-D4EC-B47F-1AB0-934500688604}"/>
                </a:ext>
              </a:extLst>
            </p:cNvPr>
            <p:cNvSpPr txBox="1"/>
            <p:nvPr/>
          </p:nvSpPr>
          <p:spPr>
            <a:xfrm>
              <a:off x="7163050" y="2934506"/>
              <a:ext cx="1202501" cy="76993"/>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F57C00"/>
                  </a:solidFill>
                  <a:latin typeface="Arial"/>
                  <a:cs typeface="Arial"/>
                  <a:sym typeface="Arial"/>
                  <a:rtl val="0"/>
                </a:rPr>
                <a:t>• LTE: Wider coverage, lower freq.</a:t>
              </a:r>
            </a:p>
          </p:txBody>
        </p:sp>
        <p:sp>
          <p:nvSpPr>
            <p:cNvPr id="153" name="TextBox 152">
              <a:extLst>
                <a:ext uri="{FF2B5EF4-FFF2-40B4-BE49-F238E27FC236}">
                  <a16:creationId xmlns:a16="http://schemas.microsoft.com/office/drawing/2014/main" id="{4D98260E-87F8-5BD5-F23F-271F3812F290}"/>
                </a:ext>
              </a:extLst>
            </p:cNvPr>
            <p:cNvSpPr txBox="1"/>
            <p:nvPr/>
          </p:nvSpPr>
          <p:spPr>
            <a:xfrm>
              <a:off x="7134409" y="3069604"/>
              <a:ext cx="953809" cy="76993"/>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333333"/>
                  </a:solidFill>
                  <a:latin typeface="Arial"/>
                  <a:cs typeface="Arial"/>
                  <a:sym typeface="Arial"/>
                  <a:rtl val="0"/>
                </a:rPr>
                <a:t>• Different frequency bands</a:t>
              </a:r>
            </a:p>
          </p:txBody>
        </p:sp>
        <p:sp>
          <p:nvSpPr>
            <p:cNvPr id="154" name="TextBox 153">
              <a:extLst>
                <a:ext uri="{FF2B5EF4-FFF2-40B4-BE49-F238E27FC236}">
                  <a16:creationId xmlns:a16="http://schemas.microsoft.com/office/drawing/2014/main" id="{1D4917E8-C87D-D60C-EEED-F6C4246EF63E}"/>
                </a:ext>
              </a:extLst>
            </p:cNvPr>
            <p:cNvSpPr txBox="1"/>
            <p:nvPr/>
          </p:nvSpPr>
          <p:spPr>
            <a:xfrm>
              <a:off x="7104313" y="3204702"/>
              <a:ext cx="975752" cy="76993"/>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333333"/>
                  </a:solidFill>
                  <a:latin typeface="Arial"/>
                  <a:cs typeface="Arial"/>
                  <a:sym typeface="Arial"/>
                  <a:rtl val="0"/>
                </a:rPr>
                <a:t>• Different cell IDs and PCIs</a:t>
              </a:r>
            </a:p>
          </p:txBody>
        </p:sp>
      </p:grpSp>
      <p:grpSp>
        <p:nvGrpSpPr>
          <p:cNvPr id="155" name="Graphic 2">
            <a:extLst>
              <a:ext uri="{FF2B5EF4-FFF2-40B4-BE49-F238E27FC236}">
                <a16:creationId xmlns:a16="http://schemas.microsoft.com/office/drawing/2014/main" id="{A8EA0372-C54C-37A6-AE1C-BEB0C3B3739F}"/>
              </a:ext>
            </a:extLst>
          </p:cNvPr>
          <p:cNvGrpSpPr/>
          <p:nvPr/>
        </p:nvGrpSpPr>
        <p:grpSpPr>
          <a:xfrm>
            <a:off x="10096502" y="4551543"/>
            <a:ext cx="2095500" cy="540392"/>
            <a:chOff x="6852894" y="3442232"/>
            <a:chExt cx="1912349" cy="405294"/>
          </a:xfrm>
        </p:grpSpPr>
        <p:sp>
          <p:nvSpPr>
            <p:cNvPr id="156" name="Freeform: Shape 155">
              <a:extLst>
                <a:ext uri="{FF2B5EF4-FFF2-40B4-BE49-F238E27FC236}">
                  <a16:creationId xmlns:a16="http://schemas.microsoft.com/office/drawing/2014/main" id="{469355DC-5D69-9670-5170-F2F8711C2CCF}"/>
                </a:ext>
              </a:extLst>
            </p:cNvPr>
            <p:cNvSpPr/>
            <p:nvPr/>
          </p:nvSpPr>
          <p:spPr>
            <a:xfrm>
              <a:off x="6852894" y="3442232"/>
              <a:ext cx="1912349" cy="405294"/>
            </a:xfrm>
            <a:custGeom>
              <a:avLst/>
              <a:gdLst>
                <a:gd name="connsiteX0" fmla="*/ 1817522 w 1912349"/>
                <a:gd name="connsiteY0" fmla="*/ 500 h 405294"/>
                <a:gd name="connsiteX1" fmla="*/ 1913139 w 1912349"/>
                <a:gd name="connsiteY1" fmla="*/ 68049 h 405294"/>
                <a:gd name="connsiteX2" fmla="*/ 1913139 w 1912349"/>
                <a:gd name="connsiteY2" fmla="*/ 338245 h 405294"/>
                <a:gd name="connsiteX3" fmla="*/ 1817522 w 1912349"/>
                <a:gd name="connsiteY3" fmla="*/ 405794 h 405294"/>
                <a:gd name="connsiteX4" fmla="*/ 96407 w 1912349"/>
                <a:gd name="connsiteY4" fmla="*/ 405794 h 405294"/>
                <a:gd name="connsiteX5" fmla="*/ 790 w 1912349"/>
                <a:gd name="connsiteY5" fmla="*/ 338245 h 405294"/>
                <a:gd name="connsiteX6" fmla="*/ 790 w 1912349"/>
                <a:gd name="connsiteY6" fmla="*/ 68049 h 405294"/>
                <a:gd name="connsiteX7" fmla="*/ 96407 w 1912349"/>
                <a:gd name="connsiteY7" fmla="*/ 500 h 40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2349" h="405294">
                  <a:moveTo>
                    <a:pt x="1817522" y="500"/>
                  </a:moveTo>
                  <a:cubicBezTo>
                    <a:pt x="1870330" y="500"/>
                    <a:pt x="1913139" y="30743"/>
                    <a:pt x="1913139" y="68049"/>
                  </a:cubicBezTo>
                  <a:lnTo>
                    <a:pt x="1913139" y="338245"/>
                  </a:lnTo>
                  <a:cubicBezTo>
                    <a:pt x="1913139" y="375551"/>
                    <a:pt x="1870330" y="405794"/>
                    <a:pt x="1817522" y="405794"/>
                  </a:cubicBezTo>
                  <a:lnTo>
                    <a:pt x="96407" y="405794"/>
                  </a:lnTo>
                  <a:cubicBezTo>
                    <a:pt x="43599" y="405794"/>
                    <a:pt x="790" y="375551"/>
                    <a:pt x="790" y="338245"/>
                  </a:cubicBezTo>
                  <a:lnTo>
                    <a:pt x="790" y="68049"/>
                  </a:lnTo>
                  <a:cubicBezTo>
                    <a:pt x="790" y="30743"/>
                    <a:pt x="43599" y="500"/>
                    <a:pt x="96407" y="500"/>
                  </a:cubicBezTo>
                  <a:close/>
                </a:path>
              </a:pathLst>
            </a:custGeom>
            <a:solidFill>
              <a:srgbClr val="FFF3E0"/>
            </a:solidFill>
            <a:ln w="19114" cap="flat">
              <a:solidFill>
                <a:srgbClr val="F57C00"/>
              </a:solidFill>
              <a:prstDash val="solid"/>
              <a:miter/>
            </a:ln>
          </p:spPr>
          <p:txBody>
            <a:bodyPr rtlCol="0" anchor="ctr"/>
            <a:lstStyle/>
            <a:p>
              <a:pPr algn="ctr"/>
              <a:endParaRPr lang="en-IN" sz="1600"/>
            </a:p>
          </p:txBody>
        </p:sp>
        <p:sp>
          <p:nvSpPr>
            <p:cNvPr id="157" name="TextBox 156">
              <a:extLst>
                <a:ext uri="{FF2B5EF4-FFF2-40B4-BE49-F238E27FC236}">
                  <a16:creationId xmlns:a16="http://schemas.microsoft.com/office/drawing/2014/main" id="{847FBECE-C54F-E1DE-58F8-D5D64860D4CE}"/>
                </a:ext>
              </a:extLst>
            </p:cNvPr>
            <p:cNvSpPr txBox="1"/>
            <p:nvPr/>
          </p:nvSpPr>
          <p:spPr>
            <a:xfrm>
              <a:off x="7052018" y="3457306"/>
              <a:ext cx="1514099" cy="92333"/>
            </a:xfrm>
            <a:prstGeom prst="rect">
              <a:avLst/>
            </a:prstGeom>
            <a:noFill/>
            <a:ln>
              <a:noFill/>
            </a:ln>
          </p:spPr>
          <p:txBody>
            <a:bodyPr wrap="none" lIns="0" tIns="0" rIns="0" bIns="0" rtlCol="0">
              <a:spAutoFit/>
            </a:bodyPr>
            <a:lstStyle/>
            <a:p>
              <a:pPr algn="ctr" defTabSz="239994">
                <a:tabLst>
                  <a:tab pos="239994" algn="l"/>
                </a:tabLst>
              </a:pPr>
              <a:r>
                <a:rPr lang="en-IN" sz="800" b="1" dirty="0">
                  <a:ln/>
                  <a:solidFill>
                    <a:srgbClr val="F57C00"/>
                  </a:solidFill>
                  <a:latin typeface="Arial"/>
                  <a:cs typeface="Arial"/>
                  <a:sym typeface="Arial"/>
                  <a:rtl val="0"/>
                </a:rPr>
                <a:t>Inter-RAT Handover Components:</a:t>
              </a:r>
            </a:p>
          </p:txBody>
        </p:sp>
        <p:sp>
          <p:nvSpPr>
            <p:cNvPr id="158" name="TextBox 157">
              <a:extLst>
                <a:ext uri="{FF2B5EF4-FFF2-40B4-BE49-F238E27FC236}">
                  <a16:creationId xmlns:a16="http://schemas.microsoft.com/office/drawing/2014/main" id="{7216104E-D1F4-F469-055C-5E15B52B3863}"/>
                </a:ext>
              </a:extLst>
            </p:cNvPr>
            <p:cNvSpPr txBox="1"/>
            <p:nvPr/>
          </p:nvSpPr>
          <p:spPr>
            <a:xfrm>
              <a:off x="7079168" y="3605914"/>
              <a:ext cx="962586" cy="76993"/>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333333"/>
                  </a:solidFill>
                  <a:latin typeface="Arial"/>
                  <a:cs typeface="Arial"/>
                  <a:sym typeface="Arial"/>
                  <a:rtl val="0"/>
                </a:rPr>
                <a:t>• S1/X2 or N2/Xn interfaces</a:t>
              </a:r>
            </a:p>
          </p:txBody>
        </p:sp>
        <p:sp>
          <p:nvSpPr>
            <p:cNvPr id="159" name="TextBox 158">
              <a:extLst>
                <a:ext uri="{FF2B5EF4-FFF2-40B4-BE49-F238E27FC236}">
                  <a16:creationId xmlns:a16="http://schemas.microsoft.com/office/drawing/2014/main" id="{F4178888-5F2A-DA5B-1993-406D6588E2E5}"/>
                </a:ext>
              </a:extLst>
            </p:cNvPr>
            <p:cNvSpPr txBox="1"/>
            <p:nvPr/>
          </p:nvSpPr>
          <p:spPr>
            <a:xfrm>
              <a:off x="7116069" y="3707238"/>
              <a:ext cx="1271258" cy="76993"/>
            </a:xfrm>
            <a:prstGeom prst="rect">
              <a:avLst/>
            </a:prstGeom>
            <a:noFill/>
            <a:ln>
              <a:noFill/>
            </a:ln>
          </p:spPr>
          <p:txBody>
            <a:bodyPr wrap="none" lIns="0" tIns="0" rIns="0" bIns="0" rtlCol="0">
              <a:spAutoFit/>
            </a:bodyPr>
            <a:lstStyle/>
            <a:p>
              <a:pPr algn="ctr" defTabSz="239994">
                <a:tabLst>
                  <a:tab pos="239994" algn="l"/>
                </a:tabLst>
              </a:pPr>
              <a:r>
                <a:rPr lang="en-IN" sz="667" dirty="0">
                  <a:ln/>
                  <a:solidFill>
                    <a:srgbClr val="333333"/>
                  </a:solidFill>
                  <a:latin typeface="Arial"/>
                  <a:cs typeface="Arial"/>
                  <a:sym typeface="Arial"/>
                  <a:rtl val="0"/>
                </a:rPr>
                <a:t>• RAT-specific measurement objects</a:t>
              </a:r>
            </a:p>
          </p:txBody>
        </p:sp>
      </p:grpSp>
    </p:spTree>
    <p:extLst>
      <p:ext uri="{BB962C8B-B14F-4D97-AF65-F5344CB8AC3E}">
        <p14:creationId xmlns:p14="http://schemas.microsoft.com/office/powerpoint/2010/main" val="898391641"/>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NEI Complex Master Template v8.5 2015-04-02">
  <a:themeElements>
    <a:clrScheme name="Custom 1">
      <a:dk1>
        <a:srgbClr val="124191"/>
      </a:dk1>
      <a:lt1>
        <a:srgbClr val="FFFFFF"/>
      </a:lt1>
      <a:dk2>
        <a:srgbClr val="001135"/>
      </a:dk2>
      <a:lt2>
        <a:srgbClr val="4D5766"/>
      </a:lt2>
      <a:accent1>
        <a:srgbClr val="98A2AE"/>
      </a:accent1>
      <a:accent2>
        <a:srgbClr val="BEC8D2"/>
      </a:accent2>
      <a:accent3>
        <a:srgbClr val="00C9FF"/>
      </a:accent3>
      <a:accent4>
        <a:srgbClr val="FF3154"/>
      </a:accent4>
      <a:accent5>
        <a:srgbClr val="FFFB00"/>
      </a:accent5>
      <a:accent6>
        <a:srgbClr val="4BDD33"/>
      </a:accent6>
      <a:hlink>
        <a:srgbClr val="00C9FF"/>
      </a:hlink>
      <a:folHlink>
        <a:srgbClr val="00C9FF"/>
      </a:folHlink>
    </a:clrScheme>
    <a:fontScheme name="Nokia Pure">
      <a:majorFont>
        <a:latin typeface="Nokia Pure Headline Light"/>
        <a:ea typeface=""/>
        <a:cs typeface=""/>
      </a:majorFont>
      <a:minorFont>
        <a:latin typeface="Nokia Pure Tex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tIns="90000" bIns="90000" rtlCol="0" anchor="t" anchorCtr="0"/>
      <a:lstStyle>
        <a:defPPr algn="ctr" fontAlgn="auto">
          <a:spcBef>
            <a:spcPts val="0"/>
          </a:spcBef>
          <a:spcAft>
            <a:spcPts val="0"/>
          </a:spcAft>
          <a:defRPr dirty="0" smtClean="0">
            <a:solidFill>
              <a:schemeClr val="accent4"/>
            </a:solidFill>
          </a:defRPr>
        </a:defPPr>
      </a:lstStyle>
      <a:style>
        <a:lnRef idx="1">
          <a:schemeClr val="accent1"/>
        </a:lnRef>
        <a:fillRef idx="3">
          <a:schemeClr val="accent1"/>
        </a:fillRef>
        <a:effectRef idx="2">
          <a:schemeClr val="accent1"/>
        </a:effectRef>
        <a:fontRef idx="minor">
          <a:schemeClr val="lt1"/>
        </a:fontRef>
      </a:style>
    </a:spDef>
    <a:lnDef>
      <a:spPr>
        <a:ln w="19050" cmpd="sng">
          <a:solidFill>
            <a:schemeClr val="accent3"/>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err="1" smtClean="0">
            <a:latin typeface="+mn-lt"/>
          </a:defRPr>
        </a:defPPr>
      </a:lstStyle>
    </a:txDef>
  </a:objectDefaults>
  <a:extraClrSchemeLst/>
  <a:extLst>
    <a:ext uri="{05A4C25C-085E-4340-85A3-A5531E510DB2}">
      <thm15:themeFamily xmlns:thm15="http://schemas.microsoft.com/office/thememl/2012/main" name="NEI Complex Master Template 2015-11-19_AM.potm" id="{308AD997-3B99-479C-B930-2FCA78C1653A}" vid="{870DC7EA-F41D-4BEB-8A4C-8C2D6493768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1151</TotalTime>
  <Words>31773</Words>
  <Application>Microsoft Office PowerPoint</Application>
  <PresentationFormat>Widescreen</PresentationFormat>
  <Paragraphs>6089</Paragraphs>
  <Slides>138</Slides>
  <Notes>7</Notes>
  <HiddenSlides>0</HiddenSlides>
  <MMClips>0</MMClips>
  <ScaleCrop>false</ScaleCrop>
  <HeadingPairs>
    <vt:vector size="8" baseType="variant">
      <vt:variant>
        <vt:lpstr>Fonts Used</vt:lpstr>
      </vt:variant>
      <vt:variant>
        <vt:i4>26</vt:i4>
      </vt:variant>
      <vt:variant>
        <vt:lpstr>Theme</vt:lpstr>
      </vt:variant>
      <vt:variant>
        <vt:i4>2</vt:i4>
      </vt:variant>
      <vt:variant>
        <vt:lpstr>Embedded OLE Servers</vt:lpstr>
      </vt:variant>
      <vt:variant>
        <vt:i4>2</vt:i4>
      </vt:variant>
      <vt:variant>
        <vt:lpstr>Slide Titles</vt:lpstr>
      </vt:variant>
      <vt:variant>
        <vt:i4>138</vt:i4>
      </vt:variant>
    </vt:vector>
  </HeadingPairs>
  <TitlesOfParts>
    <vt:vector size="168" baseType="lpstr">
      <vt:lpstr>Microsoft YaHei</vt:lpstr>
      <vt:lpstr>SimSun</vt:lpstr>
      <vt:lpstr>Yu Gothic</vt:lpstr>
      <vt:lpstr>Anton</vt:lpstr>
      <vt:lpstr>Aptos</vt:lpstr>
      <vt:lpstr>Arial</vt:lpstr>
      <vt:lpstr>Arial MT</vt:lpstr>
      <vt:lpstr>Calibri</vt:lpstr>
      <vt:lpstr>Cambria Math</vt:lpstr>
      <vt:lpstr>Carlito</vt:lpstr>
      <vt:lpstr>Courier New</vt:lpstr>
      <vt:lpstr>DM Mono</vt:lpstr>
      <vt:lpstr>FrutigerNext LT Regular</vt:lpstr>
      <vt:lpstr>Google Sans Text</vt:lpstr>
      <vt:lpstr>Grandview Display</vt:lpstr>
      <vt:lpstr>Helvetica</vt:lpstr>
      <vt:lpstr>Lucida Grande</vt:lpstr>
      <vt:lpstr>Nokia Pure Headline Light</vt:lpstr>
      <vt:lpstr>Nokia Pure Text Light</vt:lpstr>
      <vt:lpstr>Open Sans</vt:lpstr>
      <vt:lpstr>Segoe UI Emoji</vt:lpstr>
      <vt:lpstr>Segoe UI Symbol</vt:lpstr>
      <vt:lpstr>Times New Roman</vt:lpstr>
      <vt:lpstr>Times-Bold</vt:lpstr>
      <vt:lpstr>Times-Roman</vt:lpstr>
      <vt:lpstr>Wingdings</vt:lpstr>
      <vt:lpstr>DashVTI</vt:lpstr>
      <vt:lpstr>NEI Complex Master Template v8.5 2015-04-02</vt:lpstr>
      <vt:lpstr>Equation.3</vt:lpstr>
      <vt:lpstr>Equation</vt:lpstr>
      <vt:lpstr>5G NR Advanced Training</vt:lpstr>
      <vt:lpstr>Contents </vt:lpstr>
      <vt:lpstr>Overview of 4G LTE and 5G NR</vt:lpstr>
      <vt:lpstr>PowerPoint Presentation</vt:lpstr>
      <vt:lpstr>PowerPoint Presentation</vt:lpstr>
      <vt:lpstr>PowerPoint Presentation</vt:lpstr>
      <vt:lpstr>PowerPoint Presentation</vt:lpstr>
      <vt:lpstr>PowerPoint Presentation</vt:lpstr>
      <vt:lpstr>System architecture and components of 4G-5G RAN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5G Radio Access Network (RAN) Architecture: The NG-RAN</vt:lpstr>
      <vt:lpstr>PowerPoint Presentation</vt:lpstr>
      <vt:lpstr>What is Dual Connectivity?</vt:lpstr>
      <vt:lpstr>PowerPoint Presentation</vt:lpstr>
      <vt:lpstr>PowerPoint Presentation</vt:lpstr>
      <vt:lpstr>PowerPoint Presentation</vt:lpstr>
      <vt:lpstr>PowerPoint Presentation</vt:lpstr>
      <vt:lpstr>PowerPoint Presentation</vt:lpstr>
      <vt:lpstr>PowerPoint Presentation</vt:lpstr>
      <vt:lpstr>X2 Setup</vt:lpstr>
      <vt:lpstr>PowerPoint Presentation</vt:lpstr>
      <vt:lpstr>PowerPoint Presentation</vt:lpstr>
      <vt:lpstr>EN-DC Enablement and UE Capability </vt:lpstr>
      <vt:lpstr>NR Measurement Configuration by eNB (for SCG Addition)</vt:lpstr>
      <vt:lpstr>NR Measurement Configuration by eNB (for SCG Addition)</vt:lpstr>
      <vt:lpstr>SCG Addition Configuration (in RRCConnectionReconfiguration)</vt:lpstr>
      <vt:lpstr>SCG Addition Configuration (in RRCConnectionReconfiguration)</vt:lpstr>
      <vt:lpstr>SCG Release</vt:lpstr>
      <vt:lpstr>gNB Side Parameters (Secondary Node - SN)</vt:lpstr>
      <vt:lpstr>Basic LTE-NR Dual connectivity</vt:lpstr>
      <vt:lpstr>Basic LTE-NR Dual connectivity</vt:lpstr>
      <vt:lpstr>Contents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 3: Configuration Parameters, KPIs, and Troubleshooting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Baseline Parameter</vt:lpstr>
      <vt:lpstr>5G Baseline Parameter Overview</vt:lpstr>
      <vt:lpstr>5G Baseline Parameter : MCG Carrier Management</vt:lpstr>
      <vt:lpstr>5G Baseline Parameter : MCG Carrier Management</vt:lpstr>
      <vt:lpstr>5G Baseline Parameter : SCG Carrier Management</vt:lpstr>
      <vt:lpstr>5G Baseline Parameter : MCG Carrier Management</vt:lpstr>
      <vt:lpstr>5G Baseline Parameter : MCG Carrier Management</vt:lpstr>
      <vt:lpstr>5G Baseline Parameter : MCG Carrier Management</vt:lpstr>
      <vt:lpstr>5G Baseline Parameter :</vt:lpstr>
      <vt:lpstr>5G Baseline Parameter : NR Single User and Multiple User MIMO</vt:lpstr>
      <vt:lpstr>NSA Baseline Parameter Checking</vt:lpstr>
      <vt:lpstr>NSA DC SgNB Evaluation for Service Integrity and Traffic</vt:lpstr>
      <vt:lpstr>NSA DC SgNB Evaluation for Capacity</vt:lpstr>
      <vt:lpstr>Module 4: Alarms and Troubleshooting</vt:lpstr>
      <vt:lpstr>PowerPoint Presentation</vt:lpstr>
      <vt:lpstr>PowerPoint Presentation</vt:lpstr>
      <vt:lpstr>PowerPoint Presentation</vt:lpstr>
      <vt:lpstr>PowerPoint Presentation</vt:lpstr>
      <vt:lpstr>PowerPoint Presentation</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Abhijeet Kumar</dc:creator>
  <cp:lastModifiedBy>Abhijeet Kumar</cp:lastModifiedBy>
  <cp:revision>99</cp:revision>
  <dcterms:created xsi:type="dcterms:W3CDTF">2025-06-23T19:06:34Z</dcterms:created>
  <dcterms:modified xsi:type="dcterms:W3CDTF">2025-06-27T05:16:56Z</dcterms:modified>
</cp:coreProperties>
</file>